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33"/>
  </p:notesMasterIdLst>
  <p:handoutMasterIdLst>
    <p:handoutMasterId r:id="rId34"/>
  </p:handoutMasterIdLst>
  <p:sldIdLst>
    <p:sldId id="614" r:id="rId2"/>
    <p:sldId id="615" r:id="rId3"/>
    <p:sldId id="763" r:id="rId4"/>
    <p:sldId id="764" r:id="rId5"/>
    <p:sldId id="616" r:id="rId6"/>
    <p:sldId id="752" r:id="rId7"/>
    <p:sldId id="762" r:id="rId8"/>
    <p:sldId id="806" r:id="rId9"/>
    <p:sldId id="756" r:id="rId10"/>
    <p:sldId id="758" r:id="rId11"/>
    <p:sldId id="781" r:id="rId12"/>
    <p:sldId id="759" r:id="rId13"/>
    <p:sldId id="642" r:id="rId14"/>
    <p:sldId id="784" r:id="rId15"/>
    <p:sldId id="805" r:id="rId16"/>
    <p:sldId id="803" r:id="rId17"/>
    <p:sldId id="748" r:id="rId18"/>
    <p:sldId id="777" r:id="rId19"/>
    <p:sldId id="786" r:id="rId20"/>
    <p:sldId id="785" r:id="rId21"/>
    <p:sldId id="704" r:id="rId22"/>
    <p:sldId id="768" r:id="rId23"/>
    <p:sldId id="772" r:id="rId24"/>
    <p:sldId id="809" r:id="rId25"/>
    <p:sldId id="782" r:id="rId26"/>
    <p:sldId id="787" r:id="rId27"/>
    <p:sldId id="789" r:id="rId28"/>
    <p:sldId id="790" r:id="rId29"/>
    <p:sldId id="792" r:id="rId30"/>
    <p:sldId id="802" r:id="rId31"/>
    <p:sldId id="788" r:id="rId32"/>
  </p:sldIdLst>
  <p:sldSz cx="9144000" cy="6858000" type="screen4x3"/>
  <p:notesSz cx="6797675" cy="9928225"/>
  <p:defaultTextStyle>
    <a:defPPr>
      <a:defRPr lang="zh-CN"/>
    </a:defPPr>
    <a:lvl1pPr algn="l" rtl="0" eaLnBrk="0" fontAlgn="base" hangingPunct="0">
      <a:spcBef>
        <a:spcPct val="0"/>
      </a:spcBef>
      <a:spcAft>
        <a:spcPct val="0"/>
      </a:spcAft>
      <a:defRPr kern="1200">
        <a:solidFill>
          <a:schemeClr val="tx1"/>
        </a:solidFill>
        <a:latin typeface="Arial" charset="0"/>
        <a:ea typeface="宋体" charset="-122"/>
        <a:cs typeface="+mn-cs"/>
      </a:defRPr>
    </a:lvl1pPr>
    <a:lvl2pPr marL="457200" algn="l" rtl="0" eaLnBrk="0" fontAlgn="base" hangingPunct="0">
      <a:spcBef>
        <a:spcPct val="0"/>
      </a:spcBef>
      <a:spcAft>
        <a:spcPct val="0"/>
      </a:spcAft>
      <a:defRPr kern="1200">
        <a:solidFill>
          <a:schemeClr val="tx1"/>
        </a:solidFill>
        <a:latin typeface="Arial" charset="0"/>
        <a:ea typeface="宋体" charset="-122"/>
        <a:cs typeface="+mn-cs"/>
      </a:defRPr>
    </a:lvl2pPr>
    <a:lvl3pPr marL="914400" algn="l" rtl="0" eaLnBrk="0" fontAlgn="base" hangingPunct="0">
      <a:spcBef>
        <a:spcPct val="0"/>
      </a:spcBef>
      <a:spcAft>
        <a:spcPct val="0"/>
      </a:spcAft>
      <a:defRPr kern="1200">
        <a:solidFill>
          <a:schemeClr val="tx1"/>
        </a:solidFill>
        <a:latin typeface="Arial" charset="0"/>
        <a:ea typeface="宋体" charset="-122"/>
        <a:cs typeface="+mn-cs"/>
      </a:defRPr>
    </a:lvl3pPr>
    <a:lvl4pPr marL="1371600" algn="l" rtl="0" eaLnBrk="0" fontAlgn="base" hangingPunct="0">
      <a:spcBef>
        <a:spcPct val="0"/>
      </a:spcBef>
      <a:spcAft>
        <a:spcPct val="0"/>
      </a:spcAft>
      <a:defRPr kern="1200">
        <a:solidFill>
          <a:schemeClr val="tx1"/>
        </a:solidFill>
        <a:latin typeface="Arial" charset="0"/>
        <a:ea typeface="宋体" charset="-122"/>
        <a:cs typeface="+mn-cs"/>
      </a:defRPr>
    </a:lvl4pPr>
    <a:lvl5pPr marL="1828800" algn="l" rtl="0" eaLnBrk="0" fontAlgn="base" hangingPunct="0">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N=汪怡真/OU=投资者业务部/OU=北京分公司/O=ChinaClear" initials="XRP" lastIdx="2" clrIdx="0"/>
  <p:cmAuthor id="1" name="傅子芹/投资者业务部/深圳分公司/ChinaClear" initials="F" lastIdx="8"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FF0000"/>
    <a:srgbClr val="FFCCCC"/>
    <a:srgbClr val="FF5050"/>
    <a:srgbClr val="FF3300"/>
    <a:srgbClr val="C75050"/>
    <a:srgbClr val="FFFFFF"/>
    <a:srgbClr val="FF9933"/>
    <a:srgbClr val="FF6600"/>
    <a:srgbClr val="FF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63" autoAdjust="0"/>
    <p:restoredTop sz="94581" autoAdjust="0"/>
  </p:normalViewPr>
  <p:slideViewPr>
    <p:cSldViewPr>
      <p:cViewPr varScale="1">
        <p:scale>
          <a:sx n="73" d="100"/>
          <a:sy n="73" d="100"/>
        </p:scale>
        <p:origin x="-152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20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FE73B03-4D71-4565-8C52-4902BE6377A4}" type="doc">
      <dgm:prSet loTypeId="urn:microsoft.com/office/officeart/2005/8/layout/hierarchy6" loCatId="hierarchy" qsTypeId="urn:microsoft.com/office/officeart/2005/8/quickstyle/simple1#1" qsCatId="simple" csTypeId="urn:microsoft.com/office/officeart/2005/8/colors/accent0_1#1" csCatId="accent1" phldr="1"/>
      <dgm:spPr/>
      <dgm:t>
        <a:bodyPr/>
        <a:lstStyle/>
        <a:p>
          <a:endParaRPr lang="zh-CN" altLang="en-US"/>
        </a:p>
      </dgm:t>
    </dgm:pt>
    <dgm:pt modelId="{62A92E30-DC8E-4E68-9120-156AC04D487E}">
      <dgm:prSet phldrT="[文本]" phldr="0" custT="1"/>
      <dgm:spPr>
        <a:ln w="12700">
          <a:solidFill>
            <a:srgbClr val="C00000"/>
          </a:solidFill>
          <a:prstDash val="sysDot"/>
        </a:ln>
      </dgm:spPr>
      <dgm:t>
        <a:bodyPr vert="horz" wrap="square"/>
        <a:lstStyle/>
        <a:p>
          <a:r>
            <a:rPr lang="zh-CN" altLang="en-US" sz="1400" b="1" kern="1200" dirty="0">
              <a:solidFill>
                <a:schemeClr val="tx1"/>
              </a:solidFill>
              <a:latin typeface="幼圆" pitchFamily="49" charset="-122"/>
              <a:ea typeface="幼圆" pitchFamily="49" charset="-122"/>
              <a:cs typeface="+mn-cs"/>
            </a:rPr>
            <a:t>《中国证券登记结算有限责任公司证券登记规则》</a:t>
          </a:r>
          <a:r>
            <a:rPr lang="en-US" altLang="zh-CN" sz="1200" b="1" kern="1200" dirty="0">
              <a:solidFill>
                <a:schemeClr val="tx1"/>
              </a:solidFill>
              <a:latin typeface="幼圆" pitchFamily="49" charset="-122"/>
              <a:ea typeface="幼圆" pitchFamily="49" charset="-122"/>
              <a:cs typeface="+mn-cs"/>
            </a:rPr>
            <a:t>2019.3</a:t>
          </a:r>
          <a:endParaRPr lang="zh-CN" altLang="en-US" sz="1200" b="1" kern="1200" dirty="0">
            <a:solidFill>
              <a:schemeClr val="tx1"/>
            </a:solidFill>
            <a:latin typeface="幼圆" pitchFamily="49" charset="-122"/>
            <a:ea typeface="幼圆" pitchFamily="49" charset="-122"/>
            <a:cs typeface="+mn-cs"/>
          </a:endParaRPr>
        </a:p>
      </dgm:t>
    </dgm:pt>
    <dgm:pt modelId="{387C58C2-34A8-4533-94D2-21C8096C12D8}" type="parTrans" cxnId="{6B9E8DA2-7510-417F-A225-7BA0D511966E}">
      <dgm:prSet/>
      <dgm:spPr/>
      <dgm:t>
        <a:bodyPr/>
        <a:lstStyle/>
        <a:p>
          <a:endParaRPr lang="zh-CN" altLang="en-US" sz="2400"/>
        </a:p>
      </dgm:t>
    </dgm:pt>
    <dgm:pt modelId="{2702BE3F-A00E-4BAB-B5A6-F89224F2E795}" type="sibTrans" cxnId="{6B9E8DA2-7510-417F-A225-7BA0D511966E}">
      <dgm:prSet/>
      <dgm:spPr/>
      <dgm:t>
        <a:bodyPr/>
        <a:lstStyle/>
        <a:p>
          <a:endParaRPr lang="zh-CN" altLang="en-US" sz="2400"/>
        </a:p>
      </dgm:t>
    </dgm:pt>
    <dgm:pt modelId="{EEA47329-FD4C-4C75-ADA1-92D543B6DDA4}">
      <dgm:prSet phldrT="[文本]" phldr="0" custT="1"/>
      <dgm:spPr>
        <a:ln w="12700">
          <a:solidFill>
            <a:srgbClr val="C00000"/>
          </a:solidFill>
          <a:prstDash val="sysDot"/>
        </a:ln>
      </dgm:spPr>
      <dgm:t>
        <a:bodyPr vert="horz" wrap="square"/>
        <a:lstStyle/>
        <a:p>
          <a:r>
            <a:rPr lang="zh-CN" altLang="en-US" sz="1400" b="1" kern="1200" dirty="0">
              <a:solidFill>
                <a:schemeClr val="tx1"/>
              </a:solidFill>
              <a:latin typeface="幼圆" pitchFamily="49" charset="-122"/>
              <a:ea typeface="幼圆" pitchFamily="49" charset="-122"/>
              <a:cs typeface="+mn-cs"/>
            </a:rPr>
            <a:t>《证券质押登记业务实施细则》</a:t>
          </a:r>
          <a:r>
            <a:rPr lang="en-US" altLang="zh-CN" sz="1400" b="1" kern="1200" dirty="0">
              <a:solidFill>
                <a:schemeClr val="tx1"/>
              </a:solidFill>
              <a:latin typeface="幼圆" pitchFamily="49" charset="-122"/>
              <a:ea typeface="幼圆" pitchFamily="49" charset="-122"/>
              <a:cs typeface="+mn-cs"/>
            </a:rPr>
            <a:t>2020.4</a:t>
          </a:r>
          <a:endParaRPr lang="zh-CN" altLang="en-US" sz="1400" b="1" kern="1200" dirty="0">
            <a:solidFill>
              <a:schemeClr val="tx1"/>
            </a:solidFill>
            <a:latin typeface="幼圆" pitchFamily="49" charset="-122"/>
            <a:ea typeface="幼圆" pitchFamily="49" charset="-122"/>
            <a:cs typeface="+mn-cs"/>
          </a:endParaRPr>
        </a:p>
      </dgm:t>
    </dgm:pt>
    <dgm:pt modelId="{1C33C942-2095-4ED0-A746-92EA5475E2F1}" type="parTrans" cxnId="{CEE3F8D5-2D9D-4E3D-8CB4-D522BF721A5E}">
      <dgm:prSet/>
      <dgm:spPr>
        <a:ln w="12700">
          <a:solidFill>
            <a:srgbClr val="B00000"/>
          </a:solidFill>
          <a:prstDash val="solid"/>
        </a:ln>
      </dgm:spPr>
      <dgm:t>
        <a:bodyPr/>
        <a:lstStyle/>
        <a:p>
          <a:endParaRPr lang="zh-CN" altLang="en-US" sz="2400"/>
        </a:p>
      </dgm:t>
    </dgm:pt>
    <dgm:pt modelId="{EE34BF4C-800C-4734-816C-F7964C716627}" type="sibTrans" cxnId="{CEE3F8D5-2D9D-4E3D-8CB4-D522BF721A5E}">
      <dgm:prSet/>
      <dgm:spPr/>
      <dgm:t>
        <a:bodyPr/>
        <a:lstStyle/>
        <a:p>
          <a:endParaRPr lang="zh-CN" altLang="en-US" sz="2400"/>
        </a:p>
      </dgm:t>
    </dgm:pt>
    <dgm:pt modelId="{1FD7490D-D425-4F11-8995-906DBA35FA57}">
      <dgm:prSet phldrT="[文本]" custT="1"/>
      <dgm:spPr>
        <a:ln w="12700">
          <a:solidFill>
            <a:srgbClr val="C00000"/>
          </a:solidFill>
          <a:prstDash val="sysDot"/>
        </a:ln>
      </dgm:spPr>
      <dgm:t>
        <a:bodyPr/>
        <a:lstStyle/>
        <a:p>
          <a:r>
            <a:rPr lang="zh-CN" altLang="en-US" sz="1400" b="1" kern="1200" dirty="0">
              <a:solidFill>
                <a:schemeClr val="tx1"/>
              </a:solidFill>
              <a:latin typeface="幼圆" pitchFamily="49" charset="-122"/>
              <a:ea typeface="幼圆" pitchFamily="49" charset="-122"/>
              <a:cs typeface="+mn-cs"/>
            </a:rPr>
            <a:t>《中国结算上海分公司营业大厅业务指南》</a:t>
          </a:r>
          <a:r>
            <a:rPr lang="en-US" altLang="zh-CN" sz="1400" b="1" kern="1200" dirty="0">
              <a:solidFill>
                <a:schemeClr val="tx1"/>
              </a:solidFill>
              <a:latin typeface="幼圆" pitchFamily="49" charset="-122"/>
              <a:ea typeface="幼圆" pitchFamily="49" charset="-122"/>
              <a:cs typeface="+mn-cs"/>
            </a:rPr>
            <a:t>2020.9</a:t>
          </a:r>
          <a:endParaRPr lang="zh-CN" altLang="en-US" sz="1400" b="1" kern="1200" dirty="0">
            <a:solidFill>
              <a:schemeClr val="tx1"/>
            </a:solidFill>
            <a:latin typeface="幼圆" pitchFamily="49" charset="-122"/>
            <a:ea typeface="幼圆" pitchFamily="49" charset="-122"/>
            <a:cs typeface="+mn-cs"/>
          </a:endParaRPr>
        </a:p>
      </dgm:t>
    </dgm:pt>
    <dgm:pt modelId="{4574ACCE-E561-4E8F-85C7-1937B626AF88}" type="parTrans" cxnId="{E52B6944-E403-4FF4-B2FE-B34CF32906AF}">
      <dgm:prSet/>
      <dgm:spPr>
        <a:ln w="12700">
          <a:solidFill>
            <a:srgbClr val="B00000"/>
          </a:solidFill>
          <a:prstDash val="solid"/>
        </a:ln>
      </dgm:spPr>
      <dgm:t>
        <a:bodyPr/>
        <a:lstStyle/>
        <a:p>
          <a:endParaRPr lang="zh-CN" altLang="en-US" sz="2400"/>
        </a:p>
      </dgm:t>
    </dgm:pt>
    <dgm:pt modelId="{9BEDB11B-D432-4E88-B7CB-65C29ACBF3A0}" type="sibTrans" cxnId="{E52B6944-E403-4FF4-B2FE-B34CF32906AF}">
      <dgm:prSet/>
      <dgm:spPr/>
      <dgm:t>
        <a:bodyPr/>
        <a:lstStyle/>
        <a:p>
          <a:endParaRPr lang="zh-CN" altLang="en-US" sz="2400"/>
        </a:p>
      </dgm:t>
    </dgm:pt>
    <dgm:pt modelId="{0D14DCD4-1C04-4100-914D-51DCFD6F666D}">
      <dgm:prSet phldrT="[文本]" custT="1"/>
      <dgm:spPr>
        <a:ln w="12700">
          <a:solidFill>
            <a:srgbClr val="C00000"/>
          </a:solidFill>
          <a:prstDash val="sysDot"/>
        </a:ln>
      </dgm:spPr>
      <dgm:t>
        <a:bodyPr/>
        <a:lstStyle/>
        <a:p>
          <a:r>
            <a:rPr lang="en-US" altLang="zh-CN" sz="1400" b="1" kern="1200" dirty="0">
              <a:solidFill>
                <a:schemeClr val="tx1"/>
              </a:solidFill>
              <a:latin typeface="幼圆" pitchFamily="49" charset="-122"/>
              <a:ea typeface="幼圆" pitchFamily="49" charset="-122"/>
              <a:cs typeface="+mn-cs"/>
            </a:rPr>
            <a:t>《</a:t>
          </a:r>
          <a:r>
            <a:rPr lang="zh-CN" altLang="en-US" sz="1400" b="1" kern="1200" dirty="0">
              <a:solidFill>
                <a:schemeClr val="tx1"/>
              </a:solidFill>
              <a:latin typeface="幼圆" pitchFamily="49" charset="-122"/>
              <a:ea typeface="幼圆" pitchFamily="49" charset="-122"/>
              <a:cs typeface="+mn-cs"/>
            </a:rPr>
            <a:t>中国结算深圳分公司证券质押登记业务指南</a:t>
          </a:r>
          <a:r>
            <a:rPr lang="en-US" altLang="zh-CN" sz="1400" b="1" kern="1200" dirty="0">
              <a:solidFill>
                <a:schemeClr val="tx1"/>
              </a:solidFill>
              <a:latin typeface="幼圆" pitchFamily="49" charset="-122"/>
              <a:ea typeface="幼圆" pitchFamily="49" charset="-122"/>
              <a:cs typeface="+mn-cs"/>
            </a:rPr>
            <a:t>》2020.9</a:t>
          </a:r>
          <a:endParaRPr lang="zh-CN" altLang="en-US" sz="1400" b="1" kern="1200" dirty="0">
            <a:solidFill>
              <a:schemeClr val="tx1"/>
            </a:solidFill>
            <a:latin typeface="幼圆" pitchFamily="49" charset="-122"/>
            <a:ea typeface="幼圆" pitchFamily="49" charset="-122"/>
            <a:cs typeface="+mn-cs"/>
          </a:endParaRPr>
        </a:p>
      </dgm:t>
    </dgm:pt>
    <dgm:pt modelId="{272BB7C8-7AE9-4CC7-AB0D-91C68712FD50}" type="parTrans" cxnId="{59C85453-72F4-42C2-85B4-D8668616A8EE}">
      <dgm:prSet/>
      <dgm:spPr>
        <a:ln w="12700">
          <a:solidFill>
            <a:srgbClr val="B00000"/>
          </a:solidFill>
          <a:prstDash val="solid"/>
        </a:ln>
      </dgm:spPr>
      <dgm:t>
        <a:bodyPr/>
        <a:lstStyle/>
        <a:p>
          <a:endParaRPr lang="zh-CN" altLang="en-US" sz="2400"/>
        </a:p>
      </dgm:t>
    </dgm:pt>
    <dgm:pt modelId="{0AC5DE34-C0A0-4278-AEC5-2B11431BCA28}" type="sibTrans" cxnId="{59C85453-72F4-42C2-85B4-D8668616A8EE}">
      <dgm:prSet/>
      <dgm:spPr/>
      <dgm:t>
        <a:bodyPr/>
        <a:lstStyle/>
        <a:p>
          <a:endParaRPr lang="zh-CN" altLang="en-US" sz="2400"/>
        </a:p>
      </dgm:t>
    </dgm:pt>
    <dgm:pt modelId="{CF89DDF2-1175-45FA-8DC0-543A1128678C}">
      <dgm:prSet custT="1"/>
      <dgm:spPr>
        <a:ln w="12700">
          <a:solidFill>
            <a:srgbClr val="C00000"/>
          </a:solidFill>
          <a:prstDash val="sysDot"/>
        </a:ln>
      </dgm:spPr>
      <dgm:t>
        <a:bodyPr/>
        <a:lstStyle/>
        <a:p>
          <a:r>
            <a:rPr lang="en-US" altLang="zh-CN" sz="1400" b="1" kern="1200" dirty="0">
              <a:solidFill>
                <a:schemeClr val="tx1"/>
              </a:solidFill>
              <a:latin typeface="幼圆" pitchFamily="49" charset="-122"/>
              <a:ea typeface="幼圆" pitchFamily="49" charset="-122"/>
              <a:cs typeface="+mn-cs"/>
            </a:rPr>
            <a:t>《</a:t>
          </a:r>
          <a:r>
            <a:rPr lang="zh-CN" altLang="en-US" sz="1400" b="1" kern="1200" dirty="0">
              <a:solidFill>
                <a:schemeClr val="tx1"/>
              </a:solidFill>
              <a:latin typeface="幼圆" pitchFamily="49" charset="-122"/>
              <a:ea typeface="幼圆" pitchFamily="49" charset="-122"/>
              <a:cs typeface="+mn-cs"/>
            </a:rPr>
            <a:t>中国结算北京分公司投资者业务指南</a:t>
          </a:r>
          <a:r>
            <a:rPr lang="en-US" altLang="zh-CN" sz="1400" b="1" kern="1200" dirty="0">
              <a:solidFill>
                <a:schemeClr val="tx1"/>
              </a:solidFill>
              <a:latin typeface="幼圆" pitchFamily="49" charset="-122"/>
              <a:ea typeface="幼圆" pitchFamily="49" charset="-122"/>
              <a:cs typeface="+mn-cs"/>
            </a:rPr>
            <a:t>》2020.10</a:t>
          </a:r>
          <a:endParaRPr lang="zh-CN" altLang="en-US" sz="1400" b="1" kern="1200" dirty="0">
            <a:solidFill>
              <a:schemeClr val="tx1"/>
            </a:solidFill>
            <a:latin typeface="幼圆" pitchFamily="49" charset="-122"/>
            <a:ea typeface="幼圆" pitchFamily="49" charset="-122"/>
            <a:cs typeface="+mn-cs"/>
          </a:endParaRPr>
        </a:p>
      </dgm:t>
    </dgm:pt>
    <dgm:pt modelId="{0F3C0A7C-93EE-4531-8537-A1A2DE28655E}" type="parTrans" cxnId="{AF3E7AD9-2747-49C4-877C-1D115376D78F}">
      <dgm:prSet/>
      <dgm:spPr>
        <a:ln w="12700">
          <a:solidFill>
            <a:srgbClr val="C00000"/>
          </a:solidFill>
        </a:ln>
      </dgm:spPr>
      <dgm:t>
        <a:bodyPr/>
        <a:lstStyle/>
        <a:p>
          <a:endParaRPr lang="zh-CN" altLang="en-US" sz="2400"/>
        </a:p>
      </dgm:t>
    </dgm:pt>
    <dgm:pt modelId="{28A79B98-6A41-4687-955F-5DAAF5C5F0B2}" type="sibTrans" cxnId="{AF3E7AD9-2747-49C4-877C-1D115376D78F}">
      <dgm:prSet/>
      <dgm:spPr/>
      <dgm:t>
        <a:bodyPr/>
        <a:lstStyle/>
        <a:p>
          <a:endParaRPr lang="zh-CN" altLang="en-US" sz="2400"/>
        </a:p>
      </dgm:t>
    </dgm:pt>
    <dgm:pt modelId="{A9F0C7E5-7EF5-4B2E-8A34-2625A1F20880}" type="pres">
      <dgm:prSet presAssocID="{EFE73B03-4D71-4565-8C52-4902BE6377A4}" presName="mainComposite" presStyleCnt="0">
        <dgm:presLayoutVars>
          <dgm:chPref val="1"/>
          <dgm:dir/>
          <dgm:animOne val="branch"/>
          <dgm:animLvl val="lvl"/>
          <dgm:resizeHandles val="exact"/>
        </dgm:presLayoutVars>
      </dgm:prSet>
      <dgm:spPr/>
      <dgm:t>
        <a:bodyPr/>
        <a:lstStyle/>
        <a:p>
          <a:endParaRPr lang="zh-CN" altLang="en-US"/>
        </a:p>
      </dgm:t>
    </dgm:pt>
    <dgm:pt modelId="{E5434F4D-FABE-44A2-B068-082AF8399388}" type="pres">
      <dgm:prSet presAssocID="{EFE73B03-4D71-4565-8C52-4902BE6377A4}" presName="hierFlow" presStyleCnt="0"/>
      <dgm:spPr/>
    </dgm:pt>
    <dgm:pt modelId="{5B95B719-BB76-4DF3-8E19-402F7FB66D37}" type="pres">
      <dgm:prSet presAssocID="{EFE73B03-4D71-4565-8C52-4902BE6377A4}" presName="hierChild1" presStyleCnt="0">
        <dgm:presLayoutVars>
          <dgm:chPref val="1"/>
          <dgm:animOne val="branch"/>
          <dgm:animLvl val="lvl"/>
        </dgm:presLayoutVars>
      </dgm:prSet>
      <dgm:spPr/>
    </dgm:pt>
    <dgm:pt modelId="{6016B5BB-D483-412E-9681-0B103FD5BA89}" type="pres">
      <dgm:prSet presAssocID="{62A92E30-DC8E-4E68-9120-156AC04D487E}" presName="Name14" presStyleCnt="0"/>
      <dgm:spPr/>
    </dgm:pt>
    <dgm:pt modelId="{998DFE60-A24C-47C2-9183-373A71CDBC11}" type="pres">
      <dgm:prSet presAssocID="{62A92E30-DC8E-4E68-9120-156AC04D487E}" presName="level1Shape" presStyleLbl="node0" presStyleIdx="0" presStyleCnt="1" custScaleX="191358" custScaleY="80544">
        <dgm:presLayoutVars>
          <dgm:chPref val="3"/>
        </dgm:presLayoutVars>
      </dgm:prSet>
      <dgm:spPr/>
      <dgm:t>
        <a:bodyPr/>
        <a:lstStyle/>
        <a:p>
          <a:endParaRPr lang="zh-CN" altLang="en-US"/>
        </a:p>
      </dgm:t>
    </dgm:pt>
    <dgm:pt modelId="{0DF52311-99E0-43AA-8576-474F80CFC4F2}" type="pres">
      <dgm:prSet presAssocID="{62A92E30-DC8E-4E68-9120-156AC04D487E}" presName="hierChild2" presStyleCnt="0"/>
      <dgm:spPr/>
    </dgm:pt>
    <dgm:pt modelId="{B2AC35E8-08AA-438C-8200-43DD720C01C6}" type="pres">
      <dgm:prSet presAssocID="{1C33C942-2095-4ED0-A746-92EA5475E2F1}" presName="Name19" presStyleLbl="parChTrans1D2" presStyleIdx="0" presStyleCnt="1"/>
      <dgm:spPr/>
      <dgm:t>
        <a:bodyPr/>
        <a:lstStyle/>
        <a:p>
          <a:endParaRPr lang="zh-CN" altLang="en-US"/>
        </a:p>
      </dgm:t>
    </dgm:pt>
    <dgm:pt modelId="{03F24D4C-F1EF-4953-B728-41177542279B}" type="pres">
      <dgm:prSet presAssocID="{EEA47329-FD4C-4C75-ADA1-92D543B6DDA4}" presName="Name21" presStyleCnt="0"/>
      <dgm:spPr/>
    </dgm:pt>
    <dgm:pt modelId="{D621500A-6663-4A73-8F2A-D73F4F16CE0E}" type="pres">
      <dgm:prSet presAssocID="{EEA47329-FD4C-4C75-ADA1-92D543B6DDA4}" presName="level2Shape" presStyleLbl="node2" presStyleIdx="0" presStyleCnt="1" custScaleX="203691" custScaleY="48777"/>
      <dgm:spPr/>
      <dgm:t>
        <a:bodyPr/>
        <a:lstStyle/>
        <a:p>
          <a:endParaRPr lang="zh-CN" altLang="en-US"/>
        </a:p>
      </dgm:t>
    </dgm:pt>
    <dgm:pt modelId="{13C6BA57-64A5-4F41-B165-96DAB8653E79}" type="pres">
      <dgm:prSet presAssocID="{EEA47329-FD4C-4C75-ADA1-92D543B6DDA4}" presName="hierChild3" presStyleCnt="0"/>
      <dgm:spPr/>
    </dgm:pt>
    <dgm:pt modelId="{CFE740BC-44E2-4CDC-8E10-A8DE382BF24E}" type="pres">
      <dgm:prSet presAssocID="{4574ACCE-E561-4E8F-85C7-1937B626AF88}" presName="Name19" presStyleLbl="parChTrans1D3" presStyleIdx="0" presStyleCnt="3"/>
      <dgm:spPr/>
      <dgm:t>
        <a:bodyPr/>
        <a:lstStyle/>
        <a:p>
          <a:endParaRPr lang="zh-CN" altLang="en-US"/>
        </a:p>
      </dgm:t>
    </dgm:pt>
    <dgm:pt modelId="{4631B156-0D51-4ED2-951B-C8B318CA4001}" type="pres">
      <dgm:prSet presAssocID="{1FD7490D-D425-4F11-8995-906DBA35FA57}" presName="Name21" presStyleCnt="0"/>
      <dgm:spPr/>
    </dgm:pt>
    <dgm:pt modelId="{5E13CB40-C4F9-4E5B-A64F-6104D57A61DF}" type="pres">
      <dgm:prSet presAssocID="{1FD7490D-D425-4F11-8995-906DBA35FA57}" presName="level2Shape" presStyleLbl="node3" presStyleIdx="0" presStyleCnt="3" custScaleX="124611"/>
      <dgm:spPr/>
      <dgm:t>
        <a:bodyPr/>
        <a:lstStyle/>
        <a:p>
          <a:endParaRPr lang="zh-CN" altLang="en-US"/>
        </a:p>
      </dgm:t>
    </dgm:pt>
    <dgm:pt modelId="{E06DB1AD-B516-4B73-8A54-589839BCC7CB}" type="pres">
      <dgm:prSet presAssocID="{1FD7490D-D425-4F11-8995-906DBA35FA57}" presName="hierChild3" presStyleCnt="0"/>
      <dgm:spPr/>
    </dgm:pt>
    <dgm:pt modelId="{AE35F6FA-C4BA-423C-94A0-06360C939F3A}" type="pres">
      <dgm:prSet presAssocID="{272BB7C8-7AE9-4CC7-AB0D-91C68712FD50}" presName="Name19" presStyleLbl="parChTrans1D3" presStyleIdx="1" presStyleCnt="3"/>
      <dgm:spPr/>
      <dgm:t>
        <a:bodyPr/>
        <a:lstStyle/>
        <a:p>
          <a:endParaRPr lang="zh-CN" altLang="en-US"/>
        </a:p>
      </dgm:t>
    </dgm:pt>
    <dgm:pt modelId="{BAE0241F-B665-4490-9D5C-700FBD54AA16}" type="pres">
      <dgm:prSet presAssocID="{0D14DCD4-1C04-4100-914D-51DCFD6F666D}" presName="Name21" presStyleCnt="0"/>
      <dgm:spPr/>
    </dgm:pt>
    <dgm:pt modelId="{488A3D2F-A917-416F-A8A8-159F5C4629C0}" type="pres">
      <dgm:prSet presAssocID="{0D14DCD4-1C04-4100-914D-51DCFD6F666D}" presName="level2Shape" presStyleLbl="node3" presStyleIdx="1" presStyleCnt="3" custScaleX="124611"/>
      <dgm:spPr/>
      <dgm:t>
        <a:bodyPr/>
        <a:lstStyle/>
        <a:p>
          <a:endParaRPr lang="zh-CN" altLang="en-US"/>
        </a:p>
      </dgm:t>
    </dgm:pt>
    <dgm:pt modelId="{A543FB6B-E796-4363-AF5F-4C89E2986E2D}" type="pres">
      <dgm:prSet presAssocID="{0D14DCD4-1C04-4100-914D-51DCFD6F666D}" presName="hierChild3" presStyleCnt="0"/>
      <dgm:spPr/>
    </dgm:pt>
    <dgm:pt modelId="{50B6CB7F-B48C-45F2-9C0C-E9E464B4B0B1}" type="pres">
      <dgm:prSet presAssocID="{0F3C0A7C-93EE-4531-8537-A1A2DE28655E}" presName="Name19" presStyleLbl="parChTrans1D3" presStyleIdx="2" presStyleCnt="3"/>
      <dgm:spPr/>
      <dgm:t>
        <a:bodyPr/>
        <a:lstStyle/>
        <a:p>
          <a:endParaRPr lang="zh-CN" altLang="en-US"/>
        </a:p>
      </dgm:t>
    </dgm:pt>
    <dgm:pt modelId="{C0A8B822-F237-4377-848E-97AAEF2FBF21}" type="pres">
      <dgm:prSet presAssocID="{CF89DDF2-1175-45FA-8DC0-543A1128678C}" presName="Name21" presStyleCnt="0"/>
      <dgm:spPr/>
    </dgm:pt>
    <dgm:pt modelId="{8F838657-B75B-4A80-A037-242CDF7EEC27}" type="pres">
      <dgm:prSet presAssocID="{CF89DDF2-1175-45FA-8DC0-543A1128678C}" presName="level2Shape" presStyleLbl="node3" presStyleIdx="2" presStyleCnt="3" custScaleX="124611"/>
      <dgm:spPr/>
      <dgm:t>
        <a:bodyPr/>
        <a:lstStyle/>
        <a:p>
          <a:endParaRPr lang="zh-CN" altLang="en-US"/>
        </a:p>
      </dgm:t>
    </dgm:pt>
    <dgm:pt modelId="{034D9682-3DE6-4CB9-8BB0-7CBF0E9B6D8A}" type="pres">
      <dgm:prSet presAssocID="{CF89DDF2-1175-45FA-8DC0-543A1128678C}" presName="hierChild3" presStyleCnt="0"/>
      <dgm:spPr/>
    </dgm:pt>
    <dgm:pt modelId="{1D54E3A0-BA34-4309-B57C-FD430C8AB925}" type="pres">
      <dgm:prSet presAssocID="{EFE73B03-4D71-4565-8C52-4902BE6377A4}" presName="bgShapesFlow" presStyleCnt="0"/>
      <dgm:spPr/>
    </dgm:pt>
  </dgm:ptLst>
  <dgm:cxnLst>
    <dgm:cxn modelId="{59C85453-72F4-42C2-85B4-D8668616A8EE}" srcId="{EEA47329-FD4C-4C75-ADA1-92D543B6DDA4}" destId="{0D14DCD4-1C04-4100-914D-51DCFD6F666D}" srcOrd="1" destOrd="0" parTransId="{272BB7C8-7AE9-4CC7-AB0D-91C68712FD50}" sibTransId="{0AC5DE34-C0A0-4278-AEC5-2B11431BCA28}"/>
    <dgm:cxn modelId="{FF0B6DD8-D9FC-477C-AA24-78B8D4CF56FC}" type="presOf" srcId="{4574ACCE-E561-4E8F-85C7-1937B626AF88}" destId="{CFE740BC-44E2-4CDC-8E10-A8DE382BF24E}" srcOrd="0" destOrd="0" presId="urn:microsoft.com/office/officeart/2005/8/layout/hierarchy6"/>
    <dgm:cxn modelId="{9080FFE7-7A47-4F95-A1F8-A4FE7B0F66D6}" type="presOf" srcId="{0F3C0A7C-93EE-4531-8537-A1A2DE28655E}" destId="{50B6CB7F-B48C-45F2-9C0C-E9E464B4B0B1}" srcOrd="0" destOrd="0" presId="urn:microsoft.com/office/officeart/2005/8/layout/hierarchy6"/>
    <dgm:cxn modelId="{E7A16C2D-C2D3-4BAA-94A0-50B4E75A4C39}" type="presOf" srcId="{EEA47329-FD4C-4C75-ADA1-92D543B6DDA4}" destId="{D621500A-6663-4A73-8F2A-D73F4F16CE0E}" srcOrd="0" destOrd="0" presId="urn:microsoft.com/office/officeart/2005/8/layout/hierarchy6"/>
    <dgm:cxn modelId="{4B68E8F0-7487-4744-A1A7-3BA95DF59A00}" type="presOf" srcId="{CF89DDF2-1175-45FA-8DC0-543A1128678C}" destId="{8F838657-B75B-4A80-A037-242CDF7EEC27}" srcOrd="0" destOrd="0" presId="urn:microsoft.com/office/officeart/2005/8/layout/hierarchy6"/>
    <dgm:cxn modelId="{1893179E-7883-4797-8C2A-2FD9810870F6}" type="presOf" srcId="{EFE73B03-4D71-4565-8C52-4902BE6377A4}" destId="{A9F0C7E5-7EF5-4B2E-8A34-2625A1F20880}" srcOrd="0" destOrd="0" presId="urn:microsoft.com/office/officeart/2005/8/layout/hierarchy6"/>
    <dgm:cxn modelId="{6B9E8DA2-7510-417F-A225-7BA0D511966E}" srcId="{EFE73B03-4D71-4565-8C52-4902BE6377A4}" destId="{62A92E30-DC8E-4E68-9120-156AC04D487E}" srcOrd="0" destOrd="0" parTransId="{387C58C2-34A8-4533-94D2-21C8096C12D8}" sibTransId="{2702BE3F-A00E-4BAB-B5A6-F89224F2E795}"/>
    <dgm:cxn modelId="{E52B6944-E403-4FF4-B2FE-B34CF32906AF}" srcId="{EEA47329-FD4C-4C75-ADA1-92D543B6DDA4}" destId="{1FD7490D-D425-4F11-8995-906DBA35FA57}" srcOrd="0" destOrd="0" parTransId="{4574ACCE-E561-4E8F-85C7-1937B626AF88}" sibTransId="{9BEDB11B-D432-4E88-B7CB-65C29ACBF3A0}"/>
    <dgm:cxn modelId="{AF3E7AD9-2747-49C4-877C-1D115376D78F}" srcId="{EEA47329-FD4C-4C75-ADA1-92D543B6DDA4}" destId="{CF89DDF2-1175-45FA-8DC0-543A1128678C}" srcOrd="2" destOrd="0" parTransId="{0F3C0A7C-93EE-4531-8537-A1A2DE28655E}" sibTransId="{28A79B98-6A41-4687-955F-5DAAF5C5F0B2}"/>
    <dgm:cxn modelId="{C932406D-4257-465B-9539-2A28968F737A}" type="presOf" srcId="{62A92E30-DC8E-4E68-9120-156AC04D487E}" destId="{998DFE60-A24C-47C2-9183-373A71CDBC11}" srcOrd="0" destOrd="0" presId="urn:microsoft.com/office/officeart/2005/8/layout/hierarchy6"/>
    <dgm:cxn modelId="{93052A4D-582B-4E13-9465-4F072457FCBB}" type="presOf" srcId="{1C33C942-2095-4ED0-A746-92EA5475E2F1}" destId="{B2AC35E8-08AA-438C-8200-43DD720C01C6}" srcOrd="0" destOrd="0" presId="urn:microsoft.com/office/officeart/2005/8/layout/hierarchy6"/>
    <dgm:cxn modelId="{CEE3F8D5-2D9D-4E3D-8CB4-D522BF721A5E}" srcId="{62A92E30-DC8E-4E68-9120-156AC04D487E}" destId="{EEA47329-FD4C-4C75-ADA1-92D543B6DDA4}" srcOrd="0" destOrd="0" parTransId="{1C33C942-2095-4ED0-A746-92EA5475E2F1}" sibTransId="{EE34BF4C-800C-4734-816C-F7964C716627}"/>
    <dgm:cxn modelId="{E26DAA86-8638-4D9F-87AE-1DCF9374A2B1}" type="presOf" srcId="{1FD7490D-D425-4F11-8995-906DBA35FA57}" destId="{5E13CB40-C4F9-4E5B-A64F-6104D57A61DF}" srcOrd="0" destOrd="0" presId="urn:microsoft.com/office/officeart/2005/8/layout/hierarchy6"/>
    <dgm:cxn modelId="{7A3CD529-07EE-486A-9B42-CB1A3BBA8781}" type="presOf" srcId="{0D14DCD4-1C04-4100-914D-51DCFD6F666D}" destId="{488A3D2F-A917-416F-A8A8-159F5C4629C0}" srcOrd="0" destOrd="0" presId="urn:microsoft.com/office/officeart/2005/8/layout/hierarchy6"/>
    <dgm:cxn modelId="{A3ECE19D-A35B-460D-A24A-A8B9055AAD6D}" type="presOf" srcId="{272BB7C8-7AE9-4CC7-AB0D-91C68712FD50}" destId="{AE35F6FA-C4BA-423C-94A0-06360C939F3A}" srcOrd="0" destOrd="0" presId="urn:microsoft.com/office/officeart/2005/8/layout/hierarchy6"/>
    <dgm:cxn modelId="{E6DADB99-D132-4FF7-AB0D-B3F63567CDB0}" type="presParOf" srcId="{A9F0C7E5-7EF5-4B2E-8A34-2625A1F20880}" destId="{E5434F4D-FABE-44A2-B068-082AF8399388}" srcOrd="0" destOrd="0" presId="urn:microsoft.com/office/officeart/2005/8/layout/hierarchy6"/>
    <dgm:cxn modelId="{39034648-6648-45F9-B8C2-E3CF63B19E2E}" type="presParOf" srcId="{E5434F4D-FABE-44A2-B068-082AF8399388}" destId="{5B95B719-BB76-4DF3-8E19-402F7FB66D37}" srcOrd="0" destOrd="0" presId="urn:microsoft.com/office/officeart/2005/8/layout/hierarchy6"/>
    <dgm:cxn modelId="{BEFEFAC0-4876-4907-9C0A-34269C5FC647}" type="presParOf" srcId="{5B95B719-BB76-4DF3-8E19-402F7FB66D37}" destId="{6016B5BB-D483-412E-9681-0B103FD5BA89}" srcOrd="0" destOrd="0" presId="urn:microsoft.com/office/officeart/2005/8/layout/hierarchy6"/>
    <dgm:cxn modelId="{D7F07DC8-88D7-41FA-939C-D9606C350E85}" type="presParOf" srcId="{6016B5BB-D483-412E-9681-0B103FD5BA89}" destId="{998DFE60-A24C-47C2-9183-373A71CDBC11}" srcOrd="0" destOrd="0" presId="urn:microsoft.com/office/officeart/2005/8/layout/hierarchy6"/>
    <dgm:cxn modelId="{97AEC035-B10C-4BC4-9B26-7F35610FC3DB}" type="presParOf" srcId="{6016B5BB-D483-412E-9681-0B103FD5BA89}" destId="{0DF52311-99E0-43AA-8576-474F80CFC4F2}" srcOrd="1" destOrd="0" presId="urn:microsoft.com/office/officeart/2005/8/layout/hierarchy6"/>
    <dgm:cxn modelId="{F2B5C0CF-2D79-434B-8E7A-FD3E757188B9}" type="presParOf" srcId="{0DF52311-99E0-43AA-8576-474F80CFC4F2}" destId="{B2AC35E8-08AA-438C-8200-43DD720C01C6}" srcOrd="0" destOrd="0" presId="urn:microsoft.com/office/officeart/2005/8/layout/hierarchy6"/>
    <dgm:cxn modelId="{4191D13A-20AD-4931-A65B-70BCAA2143EB}" type="presParOf" srcId="{0DF52311-99E0-43AA-8576-474F80CFC4F2}" destId="{03F24D4C-F1EF-4953-B728-41177542279B}" srcOrd="1" destOrd="0" presId="urn:microsoft.com/office/officeart/2005/8/layout/hierarchy6"/>
    <dgm:cxn modelId="{D61A9248-4CE9-45A9-B163-BDCD31973D98}" type="presParOf" srcId="{03F24D4C-F1EF-4953-B728-41177542279B}" destId="{D621500A-6663-4A73-8F2A-D73F4F16CE0E}" srcOrd="0" destOrd="0" presId="urn:microsoft.com/office/officeart/2005/8/layout/hierarchy6"/>
    <dgm:cxn modelId="{9ADA30A1-CD7B-405A-8934-76BF04F93D2A}" type="presParOf" srcId="{03F24D4C-F1EF-4953-B728-41177542279B}" destId="{13C6BA57-64A5-4F41-B165-96DAB8653E79}" srcOrd="1" destOrd="0" presId="urn:microsoft.com/office/officeart/2005/8/layout/hierarchy6"/>
    <dgm:cxn modelId="{1B550708-46EE-47BD-96F2-FF83A8C43068}" type="presParOf" srcId="{13C6BA57-64A5-4F41-B165-96DAB8653E79}" destId="{CFE740BC-44E2-4CDC-8E10-A8DE382BF24E}" srcOrd="0" destOrd="0" presId="urn:microsoft.com/office/officeart/2005/8/layout/hierarchy6"/>
    <dgm:cxn modelId="{B106FB6A-DFF4-4983-AC6E-E963535C0420}" type="presParOf" srcId="{13C6BA57-64A5-4F41-B165-96DAB8653E79}" destId="{4631B156-0D51-4ED2-951B-C8B318CA4001}" srcOrd="1" destOrd="0" presId="urn:microsoft.com/office/officeart/2005/8/layout/hierarchy6"/>
    <dgm:cxn modelId="{5D926A33-B3BE-4D6E-90F8-70E5E5472FCA}" type="presParOf" srcId="{4631B156-0D51-4ED2-951B-C8B318CA4001}" destId="{5E13CB40-C4F9-4E5B-A64F-6104D57A61DF}" srcOrd="0" destOrd="0" presId="urn:microsoft.com/office/officeart/2005/8/layout/hierarchy6"/>
    <dgm:cxn modelId="{DB63E939-60A4-49FE-94AB-4A0CD07696D4}" type="presParOf" srcId="{4631B156-0D51-4ED2-951B-C8B318CA4001}" destId="{E06DB1AD-B516-4B73-8A54-589839BCC7CB}" srcOrd="1" destOrd="0" presId="urn:microsoft.com/office/officeart/2005/8/layout/hierarchy6"/>
    <dgm:cxn modelId="{8DFC1539-92C7-4DB1-A677-C7A574EBFDCD}" type="presParOf" srcId="{13C6BA57-64A5-4F41-B165-96DAB8653E79}" destId="{AE35F6FA-C4BA-423C-94A0-06360C939F3A}" srcOrd="2" destOrd="0" presId="urn:microsoft.com/office/officeart/2005/8/layout/hierarchy6"/>
    <dgm:cxn modelId="{E7643A9D-752D-40B4-98B0-3B390E8A9D58}" type="presParOf" srcId="{13C6BA57-64A5-4F41-B165-96DAB8653E79}" destId="{BAE0241F-B665-4490-9D5C-700FBD54AA16}" srcOrd="3" destOrd="0" presId="urn:microsoft.com/office/officeart/2005/8/layout/hierarchy6"/>
    <dgm:cxn modelId="{5F04EBAC-A117-4A18-949A-B4EBD81B2EF2}" type="presParOf" srcId="{BAE0241F-B665-4490-9D5C-700FBD54AA16}" destId="{488A3D2F-A917-416F-A8A8-159F5C4629C0}" srcOrd="0" destOrd="0" presId="urn:microsoft.com/office/officeart/2005/8/layout/hierarchy6"/>
    <dgm:cxn modelId="{50450E23-4E99-49DE-85A1-DFA95C0AA4E8}" type="presParOf" srcId="{BAE0241F-B665-4490-9D5C-700FBD54AA16}" destId="{A543FB6B-E796-4363-AF5F-4C89E2986E2D}" srcOrd="1" destOrd="0" presId="urn:microsoft.com/office/officeart/2005/8/layout/hierarchy6"/>
    <dgm:cxn modelId="{E8EE6D0C-5CB7-45F4-97EF-CC8675A9786F}" type="presParOf" srcId="{13C6BA57-64A5-4F41-B165-96DAB8653E79}" destId="{50B6CB7F-B48C-45F2-9C0C-E9E464B4B0B1}" srcOrd="4" destOrd="0" presId="urn:microsoft.com/office/officeart/2005/8/layout/hierarchy6"/>
    <dgm:cxn modelId="{22B60167-2D88-47C9-8396-E22DC2E00509}" type="presParOf" srcId="{13C6BA57-64A5-4F41-B165-96DAB8653E79}" destId="{C0A8B822-F237-4377-848E-97AAEF2FBF21}" srcOrd="5" destOrd="0" presId="urn:microsoft.com/office/officeart/2005/8/layout/hierarchy6"/>
    <dgm:cxn modelId="{0E3D66AB-8FD5-4A61-AF71-0D2B093483F4}" type="presParOf" srcId="{C0A8B822-F237-4377-848E-97AAEF2FBF21}" destId="{8F838657-B75B-4A80-A037-242CDF7EEC27}" srcOrd="0" destOrd="0" presId="urn:microsoft.com/office/officeart/2005/8/layout/hierarchy6"/>
    <dgm:cxn modelId="{A95EFE7A-DECD-4503-A306-09CA27271FE9}" type="presParOf" srcId="{C0A8B822-F237-4377-848E-97AAEF2FBF21}" destId="{034D9682-3DE6-4CB9-8BB0-7CBF0E9B6D8A}" srcOrd="1" destOrd="0" presId="urn:microsoft.com/office/officeart/2005/8/layout/hierarchy6"/>
    <dgm:cxn modelId="{30595381-F805-44EE-9C84-FEFFAA1E6E78}" type="presParOf" srcId="{A9F0C7E5-7EF5-4B2E-8A34-2625A1F20880}" destId="{1D54E3A0-BA34-4309-B57C-FD430C8AB925}" srcOrd="1" destOrd="0" presId="urn:microsoft.com/office/officeart/2005/8/layout/hierarchy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8DFE60-A24C-47C2-9183-373A71CDBC11}">
      <dsp:nvSpPr>
        <dsp:cNvPr id="0" name=""/>
        <dsp:cNvSpPr/>
      </dsp:nvSpPr>
      <dsp:spPr>
        <a:xfrm>
          <a:off x="1643077" y="918864"/>
          <a:ext cx="2592690" cy="727521"/>
        </a:xfrm>
        <a:prstGeom prst="roundRect">
          <a:avLst>
            <a:gd name="adj" fmla="val 10000"/>
          </a:avLst>
        </a:prstGeom>
        <a:solidFill>
          <a:schemeClr val="lt1">
            <a:hueOff val="0"/>
            <a:satOff val="0"/>
            <a:lumOff val="0"/>
            <a:alphaOff val="0"/>
          </a:schemeClr>
        </a:solidFill>
        <a:ln w="12700" cap="flat" cmpd="sng" algn="ctr">
          <a:solidFill>
            <a:srgbClr val="C00000"/>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tx1"/>
              </a:solidFill>
              <a:latin typeface="幼圆" pitchFamily="49" charset="-122"/>
              <a:ea typeface="幼圆" pitchFamily="49" charset="-122"/>
              <a:cs typeface="+mn-cs"/>
            </a:rPr>
            <a:t>《中国证券登记结算有限责任公司证券登记规则》</a:t>
          </a:r>
          <a:r>
            <a:rPr lang="en-US" altLang="zh-CN" sz="1200" b="1" kern="1200" dirty="0">
              <a:solidFill>
                <a:schemeClr val="tx1"/>
              </a:solidFill>
              <a:latin typeface="幼圆" pitchFamily="49" charset="-122"/>
              <a:ea typeface="幼圆" pitchFamily="49" charset="-122"/>
              <a:cs typeface="+mn-cs"/>
            </a:rPr>
            <a:t>2019.3</a:t>
          </a:r>
          <a:endParaRPr lang="zh-CN" altLang="en-US" sz="1200" b="1" kern="1200" dirty="0">
            <a:solidFill>
              <a:schemeClr val="tx1"/>
            </a:solidFill>
            <a:latin typeface="幼圆" pitchFamily="49" charset="-122"/>
            <a:ea typeface="幼圆" pitchFamily="49" charset="-122"/>
            <a:cs typeface="+mn-cs"/>
          </a:endParaRPr>
        </a:p>
      </dsp:txBody>
      <dsp:txXfrm>
        <a:off x="1643077" y="918864"/>
        <a:ext cx="2592690" cy="727521"/>
      </dsp:txXfrm>
    </dsp:sp>
    <dsp:sp modelId="{B2AC35E8-08AA-438C-8200-43DD720C01C6}">
      <dsp:nvSpPr>
        <dsp:cNvPr id="0" name=""/>
        <dsp:cNvSpPr/>
      </dsp:nvSpPr>
      <dsp:spPr>
        <a:xfrm>
          <a:off x="2893702" y="1646386"/>
          <a:ext cx="91440" cy="361304"/>
        </a:xfrm>
        <a:custGeom>
          <a:avLst/>
          <a:gdLst/>
          <a:ahLst/>
          <a:cxnLst/>
          <a:rect l="0" t="0" r="0" b="0"/>
          <a:pathLst>
            <a:path>
              <a:moveTo>
                <a:pt x="45720" y="0"/>
              </a:moveTo>
              <a:lnTo>
                <a:pt x="45720" y="361304"/>
              </a:lnTo>
            </a:path>
          </a:pathLst>
        </a:custGeom>
        <a:noFill/>
        <a:ln w="12700" cap="flat" cmpd="sng" algn="ctr">
          <a:solidFill>
            <a:srgbClr val="B00000"/>
          </a:solidFill>
          <a:prstDash val="solid"/>
        </a:ln>
        <a:effectLst/>
      </dsp:spPr>
      <dsp:style>
        <a:lnRef idx="2">
          <a:scrgbClr r="0" g="0" b="0"/>
        </a:lnRef>
        <a:fillRef idx="0">
          <a:scrgbClr r="0" g="0" b="0"/>
        </a:fillRef>
        <a:effectRef idx="0">
          <a:scrgbClr r="0" g="0" b="0"/>
        </a:effectRef>
        <a:fontRef idx="minor"/>
      </dsp:style>
    </dsp:sp>
    <dsp:sp modelId="{D621500A-6663-4A73-8F2A-D73F4F16CE0E}">
      <dsp:nvSpPr>
        <dsp:cNvPr id="0" name=""/>
        <dsp:cNvSpPr/>
      </dsp:nvSpPr>
      <dsp:spPr>
        <a:xfrm>
          <a:off x="1559527" y="2007690"/>
          <a:ext cx="2759789" cy="440583"/>
        </a:xfrm>
        <a:prstGeom prst="roundRect">
          <a:avLst>
            <a:gd name="adj" fmla="val 10000"/>
          </a:avLst>
        </a:prstGeom>
        <a:solidFill>
          <a:schemeClr val="lt1">
            <a:hueOff val="0"/>
            <a:satOff val="0"/>
            <a:lumOff val="0"/>
            <a:alphaOff val="0"/>
          </a:schemeClr>
        </a:solidFill>
        <a:ln w="12700" cap="flat" cmpd="sng" algn="ctr">
          <a:solidFill>
            <a:srgbClr val="C00000"/>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tx1"/>
              </a:solidFill>
              <a:latin typeface="幼圆" pitchFamily="49" charset="-122"/>
              <a:ea typeface="幼圆" pitchFamily="49" charset="-122"/>
              <a:cs typeface="+mn-cs"/>
            </a:rPr>
            <a:t>《证券质押登记业务实施细则》</a:t>
          </a:r>
          <a:r>
            <a:rPr lang="en-US" altLang="zh-CN" sz="1400" b="1" kern="1200" dirty="0">
              <a:solidFill>
                <a:schemeClr val="tx1"/>
              </a:solidFill>
              <a:latin typeface="幼圆" pitchFamily="49" charset="-122"/>
              <a:ea typeface="幼圆" pitchFamily="49" charset="-122"/>
              <a:cs typeface="+mn-cs"/>
            </a:rPr>
            <a:t>2020.4</a:t>
          </a:r>
          <a:endParaRPr lang="zh-CN" altLang="en-US" sz="1400" b="1" kern="1200" dirty="0">
            <a:solidFill>
              <a:schemeClr val="tx1"/>
            </a:solidFill>
            <a:latin typeface="幼圆" pitchFamily="49" charset="-122"/>
            <a:ea typeface="幼圆" pitchFamily="49" charset="-122"/>
            <a:cs typeface="+mn-cs"/>
          </a:endParaRPr>
        </a:p>
      </dsp:txBody>
      <dsp:txXfrm>
        <a:off x="1559527" y="2007690"/>
        <a:ext cx="2759789" cy="440583"/>
      </dsp:txXfrm>
    </dsp:sp>
    <dsp:sp modelId="{CFE740BC-44E2-4CDC-8E10-A8DE382BF24E}">
      <dsp:nvSpPr>
        <dsp:cNvPr id="0" name=""/>
        <dsp:cNvSpPr/>
      </dsp:nvSpPr>
      <dsp:spPr>
        <a:xfrm>
          <a:off x="844613" y="2448273"/>
          <a:ext cx="2094809" cy="361304"/>
        </a:xfrm>
        <a:custGeom>
          <a:avLst/>
          <a:gdLst/>
          <a:ahLst/>
          <a:cxnLst/>
          <a:rect l="0" t="0" r="0" b="0"/>
          <a:pathLst>
            <a:path>
              <a:moveTo>
                <a:pt x="2094809" y="0"/>
              </a:moveTo>
              <a:lnTo>
                <a:pt x="2094809" y="180652"/>
              </a:lnTo>
              <a:lnTo>
                <a:pt x="0" y="180652"/>
              </a:lnTo>
              <a:lnTo>
                <a:pt x="0" y="361304"/>
              </a:lnTo>
            </a:path>
          </a:pathLst>
        </a:custGeom>
        <a:noFill/>
        <a:ln w="12700" cap="flat" cmpd="sng" algn="ctr">
          <a:solidFill>
            <a:srgbClr val="B00000"/>
          </a:solidFill>
          <a:prstDash val="solid"/>
        </a:ln>
        <a:effectLst/>
      </dsp:spPr>
      <dsp:style>
        <a:lnRef idx="2">
          <a:scrgbClr r="0" g="0" b="0"/>
        </a:lnRef>
        <a:fillRef idx="0">
          <a:scrgbClr r="0" g="0" b="0"/>
        </a:fillRef>
        <a:effectRef idx="0">
          <a:scrgbClr r="0" g="0" b="0"/>
        </a:effectRef>
        <a:fontRef idx="minor"/>
      </dsp:style>
    </dsp:sp>
    <dsp:sp modelId="{5E13CB40-C4F9-4E5B-A64F-6104D57A61DF}">
      <dsp:nvSpPr>
        <dsp:cNvPr id="0" name=""/>
        <dsp:cNvSpPr/>
      </dsp:nvSpPr>
      <dsp:spPr>
        <a:xfrm>
          <a:off x="442" y="2809577"/>
          <a:ext cx="1688342" cy="903260"/>
        </a:xfrm>
        <a:prstGeom prst="roundRect">
          <a:avLst>
            <a:gd name="adj" fmla="val 10000"/>
          </a:avLst>
        </a:prstGeom>
        <a:solidFill>
          <a:schemeClr val="lt1">
            <a:hueOff val="0"/>
            <a:satOff val="0"/>
            <a:lumOff val="0"/>
            <a:alphaOff val="0"/>
          </a:schemeClr>
        </a:solidFill>
        <a:ln w="12700" cap="flat" cmpd="sng" algn="ctr">
          <a:solidFill>
            <a:srgbClr val="C00000"/>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zh-CN" altLang="en-US" sz="1400" b="1" kern="1200" dirty="0">
              <a:solidFill>
                <a:schemeClr val="tx1"/>
              </a:solidFill>
              <a:latin typeface="幼圆" pitchFamily="49" charset="-122"/>
              <a:ea typeface="幼圆" pitchFamily="49" charset="-122"/>
              <a:cs typeface="+mn-cs"/>
            </a:rPr>
            <a:t>《中国结算上海分公司营业大厅业务指南》</a:t>
          </a:r>
          <a:r>
            <a:rPr lang="en-US" altLang="zh-CN" sz="1400" b="1" kern="1200" dirty="0">
              <a:solidFill>
                <a:schemeClr val="tx1"/>
              </a:solidFill>
              <a:latin typeface="幼圆" pitchFamily="49" charset="-122"/>
              <a:ea typeface="幼圆" pitchFamily="49" charset="-122"/>
              <a:cs typeface="+mn-cs"/>
            </a:rPr>
            <a:t>2020.9</a:t>
          </a:r>
          <a:endParaRPr lang="zh-CN" altLang="en-US" sz="1400" b="1" kern="1200" dirty="0">
            <a:solidFill>
              <a:schemeClr val="tx1"/>
            </a:solidFill>
            <a:latin typeface="幼圆" pitchFamily="49" charset="-122"/>
            <a:ea typeface="幼圆" pitchFamily="49" charset="-122"/>
            <a:cs typeface="+mn-cs"/>
          </a:endParaRPr>
        </a:p>
      </dsp:txBody>
      <dsp:txXfrm>
        <a:off x="442" y="2809577"/>
        <a:ext cx="1688342" cy="903260"/>
      </dsp:txXfrm>
    </dsp:sp>
    <dsp:sp modelId="{AE35F6FA-C4BA-423C-94A0-06360C939F3A}">
      <dsp:nvSpPr>
        <dsp:cNvPr id="0" name=""/>
        <dsp:cNvSpPr/>
      </dsp:nvSpPr>
      <dsp:spPr>
        <a:xfrm>
          <a:off x="2893702" y="2448273"/>
          <a:ext cx="91440" cy="361304"/>
        </a:xfrm>
        <a:custGeom>
          <a:avLst/>
          <a:gdLst/>
          <a:ahLst/>
          <a:cxnLst/>
          <a:rect l="0" t="0" r="0" b="0"/>
          <a:pathLst>
            <a:path>
              <a:moveTo>
                <a:pt x="45720" y="0"/>
              </a:moveTo>
              <a:lnTo>
                <a:pt x="45720" y="361304"/>
              </a:lnTo>
            </a:path>
          </a:pathLst>
        </a:custGeom>
        <a:noFill/>
        <a:ln w="12700" cap="flat" cmpd="sng" algn="ctr">
          <a:solidFill>
            <a:srgbClr val="B00000"/>
          </a:solidFill>
          <a:prstDash val="solid"/>
        </a:ln>
        <a:effectLst/>
      </dsp:spPr>
      <dsp:style>
        <a:lnRef idx="2">
          <a:scrgbClr r="0" g="0" b="0"/>
        </a:lnRef>
        <a:fillRef idx="0">
          <a:scrgbClr r="0" g="0" b="0"/>
        </a:fillRef>
        <a:effectRef idx="0">
          <a:scrgbClr r="0" g="0" b="0"/>
        </a:effectRef>
        <a:fontRef idx="minor"/>
      </dsp:style>
    </dsp:sp>
    <dsp:sp modelId="{488A3D2F-A917-416F-A8A8-159F5C4629C0}">
      <dsp:nvSpPr>
        <dsp:cNvPr id="0" name=""/>
        <dsp:cNvSpPr/>
      </dsp:nvSpPr>
      <dsp:spPr>
        <a:xfrm>
          <a:off x="2095251" y="2809577"/>
          <a:ext cx="1688342" cy="903260"/>
        </a:xfrm>
        <a:prstGeom prst="roundRect">
          <a:avLst>
            <a:gd name="adj" fmla="val 10000"/>
          </a:avLst>
        </a:prstGeom>
        <a:solidFill>
          <a:schemeClr val="lt1">
            <a:hueOff val="0"/>
            <a:satOff val="0"/>
            <a:lumOff val="0"/>
            <a:alphaOff val="0"/>
          </a:schemeClr>
        </a:solidFill>
        <a:ln w="12700" cap="flat" cmpd="sng" algn="ctr">
          <a:solidFill>
            <a:srgbClr val="C00000"/>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altLang="zh-CN" sz="1400" b="1" kern="1200" dirty="0">
              <a:solidFill>
                <a:schemeClr val="tx1"/>
              </a:solidFill>
              <a:latin typeface="幼圆" pitchFamily="49" charset="-122"/>
              <a:ea typeface="幼圆" pitchFamily="49" charset="-122"/>
              <a:cs typeface="+mn-cs"/>
            </a:rPr>
            <a:t>《</a:t>
          </a:r>
          <a:r>
            <a:rPr lang="zh-CN" altLang="en-US" sz="1400" b="1" kern="1200" dirty="0">
              <a:solidFill>
                <a:schemeClr val="tx1"/>
              </a:solidFill>
              <a:latin typeface="幼圆" pitchFamily="49" charset="-122"/>
              <a:ea typeface="幼圆" pitchFamily="49" charset="-122"/>
              <a:cs typeface="+mn-cs"/>
            </a:rPr>
            <a:t>中国结算深圳分公司证券质押登记业务指南</a:t>
          </a:r>
          <a:r>
            <a:rPr lang="en-US" altLang="zh-CN" sz="1400" b="1" kern="1200" dirty="0">
              <a:solidFill>
                <a:schemeClr val="tx1"/>
              </a:solidFill>
              <a:latin typeface="幼圆" pitchFamily="49" charset="-122"/>
              <a:ea typeface="幼圆" pitchFamily="49" charset="-122"/>
              <a:cs typeface="+mn-cs"/>
            </a:rPr>
            <a:t>》2020.9</a:t>
          </a:r>
          <a:endParaRPr lang="zh-CN" altLang="en-US" sz="1400" b="1" kern="1200" dirty="0">
            <a:solidFill>
              <a:schemeClr val="tx1"/>
            </a:solidFill>
            <a:latin typeface="幼圆" pitchFamily="49" charset="-122"/>
            <a:ea typeface="幼圆" pitchFamily="49" charset="-122"/>
            <a:cs typeface="+mn-cs"/>
          </a:endParaRPr>
        </a:p>
      </dsp:txBody>
      <dsp:txXfrm>
        <a:off x="2095251" y="2809577"/>
        <a:ext cx="1688342" cy="903260"/>
      </dsp:txXfrm>
    </dsp:sp>
    <dsp:sp modelId="{50B6CB7F-B48C-45F2-9C0C-E9E464B4B0B1}">
      <dsp:nvSpPr>
        <dsp:cNvPr id="0" name=""/>
        <dsp:cNvSpPr/>
      </dsp:nvSpPr>
      <dsp:spPr>
        <a:xfrm>
          <a:off x="2939422" y="2448273"/>
          <a:ext cx="2094809" cy="361304"/>
        </a:xfrm>
        <a:custGeom>
          <a:avLst/>
          <a:gdLst/>
          <a:ahLst/>
          <a:cxnLst/>
          <a:rect l="0" t="0" r="0" b="0"/>
          <a:pathLst>
            <a:path>
              <a:moveTo>
                <a:pt x="0" y="0"/>
              </a:moveTo>
              <a:lnTo>
                <a:pt x="0" y="180652"/>
              </a:lnTo>
              <a:lnTo>
                <a:pt x="2094809" y="180652"/>
              </a:lnTo>
              <a:lnTo>
                <a:pt x="2094809" y="361304"/>
              </a:lnTo>
            </a:path>
          </a:pathLst>
        </a:custGeom>
        <a:noFill/>
        <a:ln w="12700" cap="flat" cmpd="sng" algn="ctr">
          <a:solidFill>
            <a:srgbClr val="C00000"/>
          </a:solidFill>
          <a:prstDash val="solid"/>
        </a:ln>
        <a:effectLst/>
      </dsp:spPr>
      <dsp:style>
        <a:lnRef idx="2">
          <a:scrgbClr r="0" g="0" b="0"/>
        </a:lnRef>
        <a:fillRef idx="0">
          <a:scrgbClr r="0" g="0" b="0"/>
        </a:fillRef>
        <a:effectRef idx="0">
          <a:scrgbClr r="0" g="0" b="0"/>
        </a:effectRef>
        <a:fontRef idx="minor"/>
      </dsp:style>
    </dsp:sp>
    <dsp:sp modelId="{8F838657-B75B-4A80-A037-242CDF7EEC27}">
      <dsp:nvSpPr>
        <dsp:cNvPr id="0" name=""/>
        <dsp:cNvSpPr/>
      </dsp:nvSpPr>
      <dsp:spPr>
        <a:xfrm>
          <a:off x="4190060" y="2809577"/>
          <a:ext cx="1688342" cy="903260"/>
        </a:xfrm>
        <a:prstGeom prst="roundRect">
          <a:avLst>
            <a:gd name="adj" fmla="val 10000"/>
          </a:avLst>
        </a:prstGeom>
        <a:solidFill>
          <a:schemeClr val="lt1">
            <a:hueOff val="0"/>
            <a:satOff val="0"/>
            <a:lumOff val="0"/>
            <a:alphaOff val="0"/>
          </a:schemeClr>
        </a:solidFill>
        <a:ln w="12700" cap="flat" cmpd="sng" algn="ctr">
          <a:solidFill>
            <a:srgbClr val="C00000"/>
          </a:solidFill>
          <a:prstDash val="sysDot"/>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altLang="zh-CN" sz="1400" b="1" kern="1200" dirty="0">
              <a:solidFill>
                <a:schemeClr val="tx1"/>
              </a:solidFill>
              <a:latin typeface="幼圆" pitchFamily="49" charset="-122"/>
              <a:ea typeface="幼圆" pitchFamily="49" charset="-122"/>
              <a:cs typeface="+mn-cs"/>
            </a:rPr>
            <a:t>《</a:t>
          </a:r>
          <a:r>
            <a:rPr lang="zh-CN" altLang="en-US" sz="1400" b="1" kern="1200" dirty="0">
              <a:solidFill>
                <a:schemeClr val="tx1"/>
              </a:solidFill>
              <a:latin typeface="幼圆" pitchFamily="49" charset="-122"/>
              <a:ea typeface="幼圆" pitchFamily="49" charset="-122"/>
              <a:cs typeface="+mn-cs"/>
            </a:rPr>
            <a:t>中国结算北京分公司投资者业务指南</a:t>
          </a:r>
          <a:r>
            <a:rPr lang="en-US" altLang="zh-CN" sz="1400" b="1" kern="1200" dirty="0">
              <a:solidFill>
                <a:schemeClr val="tx1"/>
              </a:solidFill>
              <a:latin typeface="幼圆" pitchFamily="49" charset="-122"/>
              <a:ea typeface="幼圆" pitchFamily="49" charset="-122"/>
              <a:cs typeface="+mn-cs"/>
            </a:rPr>
            <a:t>》2020.10</a:t>
          </a:r>
          <a:endParaRPr lang="zh-CN" altLang="en-US" sz="1400" b="1" kern="1200" dirty="0">
            <a:solidFill>
              <a:schemeClr val="tx1"/>
            </a:solidFill>
            <a:latin typeface="幼圆" pitchFamily="49" charset="-122"/>
            <a:ea typeface="幼圆" pitchFamily="49" charset="-122"/>
            <a:cs typeface="+mn-cs"/>
          </a:endParaRPr>
        </a:p>
      </dsp:txBody>
      <dsp:txXfrm>
        <a:off x="4190060" y="2809577"/>
        <a:ext cx="1688342" cy="9032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111A9BF4-76E5-4B42-91AE-2268451DCC7A}"/>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Arial" charset="0"/>
                <a:ea typeface="宋体" pitchFamily="2" charset="-122"/>
              </a:defRPr>
            </a:lvl1pPr>
          </a:lstStyle>
          <a:p>
            <a:pPr>
              <a:defRPr/>
            </a:pPr>
            <a:endParaRPr lang="zh-CN" altLang="en-US"/>
          </a:p>
        </p:txBody>
      </p:sp>
      <p:sp>
        <p:nvSpPr>
          <p:cNvPr id="3" name="日期占位符 2">
            <a:extLst>
              <a:ext uri="{FF2B5EF4-FFF2-40B4-BE49-F238E27FC236}">
                <a16:creationId xmlns="" xmlns:a16="http://schemas.microsoft.com/office/drawing/2014/main" id="{7914C5D9-C530-4E32-B08D-14BF49A82388}"/>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eaLnBrk="1" hangingPunct="1">
              <a:defRPr sz="1200">
                <a:latin typeface="Arial" charset="0"/>
                <a:ea typeface="宋体" pitchFamily="2" charset="-122"/>
              </a:defRPr>
            </a:lvl1pPr>
          </a:lstStyle>
          <a:p>
            <a:pPr>
              <a:defRPr/>
            </a:pPr>
            <a:fld id="{2DA925BD-4040-4FF9-AB72-BB7D2A1F1FC1}" type="datetimeFigureOut">
              <a:rPr lang="zh-CN" altLang="en-US"/>
              <a:pPr>
                <a:defRPr/>
              </a:pPr>
              <a:t>2021/2/9</a:t>
            </a:fld>
            <a:endParaRPr lang="zh-CN" altLang="en-US"/>
          </a:p>
        </p:txBody>
      </p:sp>
      <p:sp>
        <p:nvSpPr>
          <p:cNvPr id="4" name="页脚占位符 3">
            <a:extLst>
              <a:ext uri="{FF2B5EF4-FFF2-40B4-BE49-F238E27FC236}">
                <a16:creationId xmlns="" xmlns:a16="http://schemas.microsoft.com/office/drawing/2014/main" id="{4DBA0781-26DA-4BB4-92E1-B6A8FA8E568A}"/>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eaLnBrk="1" hangingPunct="1">
              <a:defRPr sz="1200">
                <a:latin typeface="Arial" charset="0"/>
                <a:ea typeface="宋体" pitchFamily="2" charset="-122"/>
              </a:defRPr>
            </a:lvl1pPr>
          </a:lstStyle>
          <a:p>
            <a:pPr>
              <a:defRPr/>
            </a:pPr>
            <a:endParaRPr lang="zh-CN" altLang="en-US"/>
          </a:p>
        </p:txBody>
      </p:sp>
      <p:sp>
        <p:nvSpPr>
          <p:cNvPr id="5" name="灯片编号占位符 4">
            <a:extLst>
              <a:ext uri="{FF2B5EF4-FFF2-40B4-BE49-F238E27FC236}">
                <a16:creationId xmlns="" xmlns:a16="http://schemas.microsoft.com/office/drawing/2014/main" id="{C6323FC6-BC7A-48FB-A221-FB1868626471}"/>
              </a:ext>
            </a:extLst>
          </p:cNvPr>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DBD91ACD-C039-4DF5-97AF-20B87B7E58B0}" type="slidenum">
              <a:rPr lang="zh-CN" altLang="en-US"/>
              <a:pPr/>
              <a:t>‹#›</a:t>
            </a:fld>
            <a:endParaRPr lang="zh-CN" altLang="en-US"/>
          </a:p>
        </p:txBody>
      </p:sp>
    </p:spTree>
    <p:extLst>
      <p:ext uri="{BB962C8B-B14F-4D97-AF65-F5344CB8AC3E}">
        <p14:creationId xmlns="" xmlns:p14="http://schemas.microsoft.com/office/powerpoint/2010/main" val="295914497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6E982CDD-8B01-44FF-AB3D-5292E9C972C4}"/>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Arial" charset="0"/>
                <a:ea typeface="宋体" pitchFamily="2" charset="-122"/>
              </a:defRPr>
            </a:lvl1pPr>
          </a:lstStyle>
          <a:p>
            <a:pPr>
              <a:defRPr/>
            </a:pPr>
            <a:endParaRPr lang="zh-CN" altLang="en-US"/>
          </a:p>
        </p:txBody>
      </p:sp>
      <p:sp>
        <p:nvSpPr>
          <p:cNvPr id="3" name="日期占位符 2">
            <a:extLst>
              <a:ext uri="{FF2B5EF4-FFF2-40B4-BE49-F238E27FC236}">
                <a16:creationId xmlns="" xmlns:a16="http://schemas.microsoft.com/office/drawing/2014/main" id="{88D81138-3E46-4C13-AF6F-126CFA59A783}"/>
              </a:ext>
            </a:extLst>
          </p:cNvPr>
          <p:cNvSpPr>
            <a:spLocks noGrp="1"/>
          </p:cNvSpPr>
          <p:nvPr>
            <p:ph type="dt" idx="1"/>
          </p:nvPr>
        </p:nvSpPr>
        <p:spPr>
          <a:xfrm>
            <a:off x="3849688" y="0"/>
            <a:ext cx="2946400" cy="496888"/>
          </a:xfrm>
          <a:prstGeom prst="rect">
            <a:avLst/>
          </a:prstGeom>
        </p:spPr>
        <p:txBody>
          <a:bodyPr vert="horz" lIns="91440" tIns="45720" rIns="91440" bIns="45720" rtlCol="0"/>
          <a:lstStyle>
            <a:lvl1pPr algn="r" eaLnBrk="1" hangingPunct="1">
              <a:defRPr sz="1200">
                <a:latin typeface="Arial" charset="0"/>
                <a:ea typeface="宋体" pitchFamily="2" charset="-122"/>
              </a:defRPr>
            </a:lvl1pPr>
          </a:lstStyle>
          <a:p>
            <a:pPr>
              <a:defRPr/>
            </a:pPr>
            <a:fld id="{8BACD7FC-38A9-4AD7-ADDF-07AD1775E122}" type="datetimeFigureOut">
              <a:rPr lang="zh-CN" altLang="en-US"/>
              <a:pPr>
                <a:defRPr/>
              </a:pPr>
              <a:t>2021/2/9</a:t>
            </a:fld>
            <a:endParaRPr lang="zh-CN" altLang="en-US"/>
          </a:p>
        </p:txBody>
      </p:sp>
      <p:sp>
        <p:nvSpPr>
          <p:cNvPr id="4" name="幻灯片图像占位符 3">
            <a:extLst>
              <a:ext uri="{FF2B5EF4-FFF2-40B4-BE49-F238E27FC236}">
                <a16:creationId xmlns="" xmlns:a16="http://schemas.microsoft.com/office/drawing/2014/main" id="{6F0B7524-FCD2-4780-BFA3-BC4C34AF582E}"/>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 xmlns:a16="http://schemas.microsoft.com/office/drawing/2014/main" id="{96AA94DC-4919-4ED2-8525-A5636754E33A}"/>
              </a:ext>
            </a:extLst>
          </p:cNvPr>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 xmlns:a16="http://schemas.microsoft.com/office/drawing/2014/main" id="{1548C161-417E-4D2A-9748-35F678563A11}"/>
              </a:ext>
            </a:extLst>
          </p:cNvPr>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eaLnBrk="1" hangingPunct="1">
              <a:defRPr sz="1200">
                <a:latin typeface="Arial" charset="0"/>
                <a:ea typeface="宋体" pitchFamily="2" charset="-122"/>
              </a:defRPr>
            </a:lvl1pPr>
          </a:lstStyle>
          <a:p>
            <a:pPr>
              <a:defRPr/>
            </a:pPr>
            <a:endParaRPr lang="zh-CN" altLang="en-US"/>
          </a:p>
        </p:txBody>
      </p:sp>
      <p:sp>
        <p:nvSpPr>
          <p:cNvPr id="7" name="灯片编号占位符 6">
            <a:extLst>
              <a:ext uri="{FF2B5EF4-FFF2-40B4-BE49-F238E27FC236}">
                <a16:creationId xmlns="" xmlns:a16="http://schemas.microsoft.com/office/drawing/2014/main" id="{8C7BCDF4-A9D5-477E-B8EE-BA683A93B7D0}"/>
              </a:ext>
            </a:extLst>
          </p:cNvPr>
          <p:cNvSpPr>
            <a:spLocks noGrp="1"/>
          </p:cNvSpPr>
          <p:nvPr>
            <p:ph type="sldNum" sz="quarter" idx="5"/>
          </p:nvPr>
        </p:nvSpPr>
        <p:spPr>
          <a:xfrm>
            <a:off x="3849688" y="9429750"/>
            <a:ext cx="2946400"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B5A4E98C-4198-4D4C-9AA5-7713D5D0DED3}" type="slidenum">
              <a:rPr lang="zh-CN" altLang="en-US"/>
              <a:pPr/>
              <a:t>‹#›</a:t>
            </a:fld>
            <a:endParaRPr lang="zh-CN" altLang="en-US"/>
          </a:p>
        </p:txBody>
      </p:sp>
    </p:spTree>
    <p:extLst>
      <p:ext uri="{BB962C8B-B14F-4D97-AF65-F5344CB8AC3E}">
        <p14:creationId xmlns="" xmlns:p14="http://schemas.microsoft.com/office/powerpoint/2010/main" val="140654007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p:spPr>
      </p:sp>
      <p:sp>
        <p:nvSpPr>
          <p:cNvPr id="10243"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p:spPr>
      </p:sp>
      <p:sp>
        <p:nvSpPr>
          <p:cNvPr id="32771"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noChangeArrowheads="1"/>
          </p:cNvSpPr>
          <p:nvPr>
            <p:ph type="sldNum" sz="quarter" idx="5"/>
          </p:nvPr>
        </p:nvSpPr>
        <p:spPr bwMode="auto">
          <a:noFill/>
          <a:ln>
            <a:miter lim="800000"/>
            <a:headEnd/>
            <a:tailEnd/>
          </a:ln>
        </p:spPr>
        <p:txBody>
          <a:bodyPr/>
          <a:lstStyle/>
          <a:p>
            <a:fld id="{A6279022-A12C-4D5C-A85C-62A52F5791B1}" type="slidenum">
              <a:rPr lang="zh-CN" altLang="en-US"/>
              <a:pPr/>
              <a:t>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p:spPr>
      </p:sp>
      <p:sp>
        <p:nvSpPr>
          <p:cNvPr id="32771"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noChangeArrowheads="1"/>
          </p:cNvSpPr>
          <p:nvPr>
            <p:ph type="sldNum" sz="quarter" idx="5"/>
          </p:nvPr>
        </p:nvSpPr>
        <p:spPr bwMode="auto">
          <a:noFill/>
          <a:ln>
            <a:miter lim="800000"/>
            <a:headEnd/>
            <a:tailEnd/>
          </a:ln>
        </p:spPr>
        <p:txBody>
          <a:bodyPr/>
          <a:lstStyle/>
          <a:p>
            <a:fld id="{A6279022-A12C-4D5C-A85C-62A52F5791B1}" type="slidenum">
              <a:rPr lang="zh-CN" altLang="en-US"/>
              <a:pPr/>
              <a:t>10</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p:spPr>
      </p:sp>
      <p:sp>
        <p:nvSpPr>
          <p:cNvPr id="32771"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noChangeArrowheads="1"/>
          </p:cNvSpPr>
          <p:nvPr>
            <p:ph type="sldNum" sz="quarter" idx="5"/>
          </p:nvPr>
        </p:nvSpPr>
        <p:spPr bwMode="auto">
          <a:noFill/>
          <a:ln>
            <a:miter lim="800000"/>
            <a:headEnd/>
            <a:tailEnd/>
          </a:ln>
        </p:spPr>
        <p:txBody>
          <a:bodyPr/>
          <a:lstStyle/>
          <a:p>
            <a:fld id="{A6279022-A12C-4D5C-A85C-62A52F5791B1}" type="slidenum">
              <a:rPr lang="zh-CN" altLang="en-US"/>
              <a:pPr/>
              <a:t>11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p:spPr>
      </p:sp>
      <p:sp>
        <p:nvSpPr>
          <p:cNvPr id="552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extLst>
      <p:ext uri="{BB962C8B-B14F-4D97-AF65-F5344CB8AC3E}">
        <p14:creationId xmlns="" xmlns:p14="http://schemas.microsoft.com/office/powerpoint/2010/main" val="1763070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429667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1429667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Tree>
    <p:extLst>
      <p:ext uri="{BB962C8B-B14F-4D97-AF65-F5344CB8AC3E}">
        <p14:creationId xmlns="" xmlns:p14="http://schemas.microsoft.com/office/powerpoint/2010/main" val="3136402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幻灯片图像占位符 1"/>
          <p:cNvSpPr>
            <a:spLocks noGrp="1" noRot="1" noChangeAspect="1" noTextEdit="1"/>
          </p:cNvSpPr>
          <p:nvPr>
            <p:ph type="sldImg"/>
          </p:nvPr>
        </p:nvSpPr>
        <p:spPr bwMode="auto">
          <a:noFill/>
          <a:ln>
            <a:solidFill>
              <a:srgbClr val="000000"/>
            </a:solidFill>
            <a:miter lim="800000"/>
            <a:headEnd/>
            <a:tailEnd/>
          </a:ln>
        </p:spPr>
      </p:sp>
      <p:sp>
        <p:nvSpPr>
          <p:cNvPr id="1280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幻灯片图像占位符 1"/>
          <p:cNvSpPr>
            <a:spLocks noGrp="1" noRot="1" noChangeAspect="1" noTextEdit="1"/>
          </p:cNvSpPr>
          <p:nvPr>
            <p:ph type="sldImg"/>
          </p:nvPr>
        </p:nvSpPr>
        <p:spPr bwMode="auto">
          <a:noFill/>
          <a:ln>
            <a:solidFill>
              <a:srgbClr val="000000"/>
            </a:solidFill>
            <a:miter lim="800000"/>
            <a:headEnd/>
            <a:tailEnd/>
          </a:ln>
        </p:spPr>
      </p:sp>
      <p:sp>
        <p:nvSpPr>
          <p:cNvPr id="12800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p:spPr>
      </p:sp>
      <p:sp>
        <p:nvSpPr>
          <p:cNvPr id="1229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p:spPr>
      </p:sp>
      <p:sp>
        <p:nvSpPr>
          <p:cNvPr id="1433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p:spPr>
      </p:sp>
      <p:sp>
        <p:nvSpPr>
          <p:cNvPr id="20483"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0484" name="灯片编号占位符 3"/>
          <p:cNvSpPr>
            <a:spLocks noGrp="1" noChangeArrowheads="1"/>
          </p:cNvSpPr>
          <p:nvPr>
            <p:ph type="sldNum" sz="quarter" idx="5"/>
          </p:nvPr>
        </p:nvSpPr>
        <p:spPr bwMode="auto">
          <a:noFill/>
          <a:ln>
            <a:miter lim="800000"/>
            <a:headEnd/>
            <a:tailEnd/>
          </a:ln>
        </p:spPr>
        <p:txBody>
          <a:bodyPr/>
          <a:lstStyle/>
          <a:p>
            <a:fld id="{5E0A6C06-1B2E-4DC6-AAB4-7F6BDCD15177}" type="slidenum">
              <a:rPr lang="zh-CN" altLang="en-US"/>
              <a:pPr/>
              <a:t>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p:spPr>
      </p:sp>
      <p:sp>
        <p:nvSpPr>
          <p:cNvPr id="1433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p:spPr>
      </p:sp>
      <p:sp>
        <p:nvSpPr>
          <p:cNvPr id="28675"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8676" name="灯片编号占位符 3"/>
          <p:cNvSpPr>
            <a:spLocks noGrp="1" noChangeArrowheads="1"/>
          </p:cNvSpPr>
          <p:nvPr>
            <p:ph type="sldNum" sz="quarter" idx="5"/>
          </p:nvPr>
        </p:nvSpPr>
        <p:spPr bwMode="auto">
          <a:noFill/>
          <a:ln>
            <a:miter lim="800000"/>
            <a:headEnd/>
            <a:tailEnd/>
          </a:ln>
        </p:spPr>
        <p:txBody>
          <a:bodyPr/>
          <a:lstStyle/>
          <a:p>
            <a:fld id="{1A6B4BCC-BABD-42B0-BA80-B97634540EE2}" type="slidenum">
              <a:rPr lang="zh-CN" altLang="en-US"/>
              <a:pPr/>
              <a:t>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p:spPr>
      </p:sp>
      <p:sp>
        <p:nvSpPr>
          <p:cNvPr id="1433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p:spPr>
      </p:sp>
      <p:sp>
        <p:nvSpPr>
          <p:cNvPr id="28675"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8676" name="灯片编号占位符 3"/>
          <p:cNvSpPr>
            <a:spLocks noGrp="1" noChangeArrowheads="1"/>
          </p:cNvSpPr>
          <p:nvPr>
            <p:ph type="sldNum" sz="quarter" idx="5"/>
          </p:nvPr>
        </p:nvSpPr>
        <p:spPr bwMode="auto">
          <a:noFill/>
          <a:ln>
            <a:miter lim="800000"/>
            <a:headEnd/>
            <a:tailEnd/>
          </a:ln>
        </p:spPr>
        <p:txBody>
          <a:bodyPr/>
          <a:lstStyle/>
          <a:p>
            <a:fld id="{1A6B4BCC-BABD-42B0-BA80-B97634540EE2}" type="slidenum">
              <a:rPr lang="zh-CN" altLang="en-US"/>
              <a:pPr/>
              <a:t>7</a:t>
            </a:fld>
            <a:endParaRPr lang="zh-CN" altLang="en-US"/>
          </a:p>
        </p:txBody>
      </p:sp>
    </p:spTree>
    <p:extLst>
      <p:ext uri="{BB962C8B-B14F-4D97-AF65-F5344CB8AC3E}">
        <p14:creationId xmlns="" xmlns:p14="http://schemas.microsoft.com/office/powerpoint/2010/main" val="1689617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p:spPr>
      </p:sp>
      <p:sp>
        <p:nvSpPr>
          <p:cNvPr id="32771" name="备注占位符 2"/>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2772" name="灯片编号占位符 3"/>
          <p:cNvSpPr>
            <a:spLocks noGrp="1" noChangeArrowheads="1"/>
          </p:cNvSpPr>
          <p:nvPr>
            <p:ph type="sldNum" sz="quarter" idx="5"/>
          </p:nvPr>
        </p:nvSpPr>
        <p:spPr bwMode="auto">
          <a:noFill/>
          <a:ln>
            <a:miter lim="800000"/>
            <a:headEnd/>
            <a:tailEnd/>
          </a:ln>
        </p:spPr>
        <p:txBody>
          <a:bodyPr/>
          <a:lstStyle/>
          <a:p>
            <a:fld id="{A6279022-A12C-4D5C-A85C-62A52F5791B1}" type="slidenum">
              <a:rPr lang="zh-CN" altLang="en-US"/>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D5790C4F-FB94-4279-89E4-AB39BC07AE4F}"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20605B71-0098-46F5-97B8-099BCB577A2F}"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2D0B4476-A6C7-43B9-B8CC-7A3D163123C2}"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4784A50E-E9D9-4F0F-9A4C-C3A215F7ECF0}" type="slidenum">
              <a:rPr lang="en-US" altLang="zh-CN"/>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202ED686-BB47-482A-BA35-4E726EABE4D5}" type="slidenum">
              <a:rPr lang="en-US" altLang="zh-CN"/>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5C5B490A-7031-4867-99ED-3EB2D7E8522B}" type="slidenum">
              <a:rPr lang="en-US" altLang="zh-CN"/>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E5A863D7-0761-48CA-8726-039D11795277}"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217E1AC7-CE22-4F28-A3F2-C56ED71D1926}"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 xmlns:a16="http://schemas.microsoft.com/office/drawing/2014/main" id="{8ADD2B60-80B2-4909-9286-A87D8060DE7A}"/>
              </a:ext>
            </a:extLst>
          </p:cNvPr>
          <p:cNvSpPr>
            <a:spLocks noGrp="1" noChangeArrowheads="1"/>
          </p:cNvSpPr>
          <p:nvPr>
            <p:ph type="dt" sz="half" idx="10"/>
          </p:nvPr>
        </p:nvSpPr>
        <p:spPr/>
        <p:txBody>
          <a:bodyPr/>
          <a:lstStyle>
            <a:lvl1pPr>
              <a:defRPr/>
            </a:lvl1pPr>
          </a:lstStyle>
          <a:p>
            <a:pPr>
              <a:defRPr/>
            </a:pPr>
            <a:endParaRPr lang="en-US" altLang="zh-CN"/>
          </a:p>
        </p:txBody>
      </p:sp>
      <p:sp>
        <p:nvSpPr>
          <p:cNvPr id="3" name="Rectangle 5">
            <a:extLst>
              <a:ext uri="{FF2B5EF4-FFF2-40B4-BE49-F238E27FC236}">
                <a16:creationId xmlns="" xmlns:a16="http://schemas.microsoft.com/office/drawing/2014/main" id="{3DBDCA13-4443-4136-AF41-A6511A8E2C18}"/>
              </a:ext>
            </a:extLst>
          </p:cNvPr>
          <p:cNvSpPr>
            <a:spLocks noGrp="1" noChangeArrowheads="1"/>
          </p:cNvSpPr>
          <p:nvPr>
            <p:ph type="ftr" sz="quarter" idx="11"/>
          </p:nvPr>
        </p:nvSpPr>
        <p:spPr/>
        <p:txBody>
          <a:bodyPr/>
          <a:lstStyle>
            <a:lvl1pPr>
              <a:defRPr/>
            </a:lvl1pPr>
          </a:lstStyle>
          <a:p>
            <a:pPr>
              <a:defRPr/>
            </a:pPr>
            <a:endParaRPr lang="en-US" altLang="zh-CN"/>
          </a:p>
        </p:txBody>
      </p:sp>
      <p:sp>
        <p:nvSpPr>
          <p:cNvPr id="4" name="Rectangle 6">
            <a:extLst>
              <a:ext uri="{FF2B5EF4-FFF2-40B4-BE49-F238E27FC236}">
                <a16:creationId xmlns="" xmlns:a16="http://schemas.microsoft.com/office/drawing/2014/main" id="{69D1E45F-DBE6-432D-8D0D-6CDFC74F3EAF}"/>
              </a:ext>
            </a:extLst>
          </p:cNvPr>
          <p:cNvSpPr>
            <a:spLocks noGrp="1" noChangeArrowheads="1"/>
          </p:cNvSpPr>
          <p:nvPr>
            <p:ph type="sldNum" sz="quarter" idx="12"/>
          </p:nvPr>
        </p:nvSpPr>
        <p:spPr>
          <a:xfrm>
            <a:off x="3563938" y="6619875"/>
            <a:ext cx="2133600" cy="476250"/>
          </a:xfrm>
        </p:spPr>
        <p:txBody>
          <a:bodyPr/>
          <a:lstStyle>
            <a:lvl1pPr>
              <a:defRPr/>
            </a:lvl1pPr>
          </a:lstStyle>
          <a:p>
            <a:fld id="{19ADDDA1-101A-40D9-9669-39E151B5BD18}" type="slidenum">
              <a:rPr lang="en-US" altLang="zh-CN"/>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8EBF1C30-5240-4AAB-8289-5C3BAE1380B7}" type="slidenum">
              <a:rPr lang="en-US" altLang="zh-CN"/>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 xmlns:a16="http://schemas.microsoft.com/office/drawing/2014/main" id="{7AA2767E-2508-4C53-A479-E0854B145A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 xmlns:a16="http://schemas.microsoft.com/office/drawing/2014/main" id="{D3E55350-435C-4CBF-9D42-61267ACC10A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12"/>
          </p:nvPr>
        </p:nvSpPr>
        <p:spPr>
          <a:ln/>
        </p:spPr>
        <p:txBody>
          <a:bodyPr/>
          <a:lstStyle>
            <a:lvl1pPr>
              <a:defRPr/>
            </a:lvl1pPr>
          </a:lstStyle>
          <a:p>
            <a:fld id="{04464373-0305-4B92-85F7-D9245B106EBB}" type="slidenum">
              <a:rPr lang="en-US" altLang="zh-CN"/>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 xmlns:a16="http://schemas.microsoft.com/office/drawing/2014/main" id="{7AA2767E-2508-4C53-A479-E0854B145A3E}"/>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Arial" pitchFamily="34" charset="0"/>
                <a:ea typeface="宋体" pitchFamily="2" charset="-122"/>
              </a:defRPr>
            </a:lvl1pPr>
          </a:lstStyle>
          <a:p>
            <a:pPr>
              <a:defRPr/>
            </a:pPr>
            <a:endParaRPr lang="en-US" altLang="zh-CN"/>
          </a:p>
        </p:txBody>
      </p:sp>
      <p:sp>
        <p:nvSpPr>
          <p:cNvPr id="1029" name="Rectangle 5">
            <a:extLst>
              <a:ext uri="{FF2B5EF4-FFF2-40B4-BE49-F238E27FC236}">
                <a16:creationId xmlns="" xmlns:a16="http://schemas.microsoft.com/office/drawing/2014/main" id="{D3E55350-435C-4CBF-9D42-61267ACC10AD}"/>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Arial" pitchFamily="34" charset="0"/>
                <a:ea typeface="宋体" pitchFamily="2" charset="-122"/>
              </a:defRPr>
            </a:lvl1pPr>
          </a:lstStyle>
          <a:p>
            <a:pPr>
              <a:defRPr/>
            </a:pPr>
            <a:endParaRPr lang="en-US" altLang="zh-CN"/>
          </a:p>
        </p:txBody>
      </p:sp>
      <p:sp>
        <p:nvSpPr>
          <p:cNvPr id="1030" name="Rectangle 6">
            <a:extLst>
              <a:ext uri="{FF2B5EF4-FFF2-40B4-BE49-F238E27FC236}">
                <a16:creationId xmlns="" xmlns:a16="http://schemas.microsoft.com/office/drawing/2014/main" id="{557B5CFC-7CAE-444D-AE13-44D7CBB107AC}"/>
              </a:ext>
            </a:extLst>
          </p:cNvPr>
          <p:cNvSpPr>
            <a:spLocks noGrp="1" noChangeArrowheads="1"/>
          </p:cNvSpPr>
          <p:nvPr>
            <p:ph type="sldNum" sz="quarter" idx="4"/>
          </p:nvPr>
        </p:nvSpPr>
        <p:spPr bwMode="auto">
          <a:xfrm>
            <a:off x="3492500" y="661987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defRPr>
            </a:lvl1pPr>
          </a:lstStyle>
          <a:p>
            <a:fld id="{61DA0181-DD59-4350-95E3-4F5CFF3A9D0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22" r:id="rId7"/>
    <p:sldLayoutId id="2147484115" r:id="rId8"/>
    <p:sldLayoutId id="2147484116" r:id="rId9"/>
    <p:sldLayoutId id="2147484117" r:id="rId10"/>
    <p:sldLayoutId id="2147484118"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hyperlink" Target="http://www.chinaclear.c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gray">
          <a:xfrm>
            <a:off x="7596336" y="5965069"/>
            <a:ext cx="1368152" cy="792088"/>
          </a:xfrm>
          <a:prstGeom prst="rect">
            <a:avLst/>
          </a:prstGeom>
          <a:solidFill>
            <a:schemeClr val="bg1"/>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9218" name="Picture 10"/>
          <p:cNvPicPr>
            <a:picLocks noChangeAspect="1" noChangeArrowheads="1"/>
          </p:cNvPicPr>
          <p:nvPr/>
        </p:nvPicPr>
        <p:blipFill>
          <a:blip r:embed="rId3" cstate="print"/>
          <a:srcRect/>
          <a:stretch>
            <a:fillRect/>
          </a:stretch>
        </p:blipFill>
        <p:spPr bwMode="auto">
          <a:xfrm>
            <a:off x="457200" y="2786058"/>
            <a:ext cx="8686800" cy="3513138"/>
          </a:xfrm>
          <a:prstGeom prst="rect">
            <a:avLst/>
          </a:prstGeom>
          <a:noFill/>
          <a:ln w="9525">
            <a:noFill/>
            <a:miter lim="800000"/>
            <a:headEnd/>
            <a:tailEnd/>
          </a:ln>
        </p:spPr>
      </p:pic>
      <p:sp>
        <p:nvSpPr>
          <p:cNvPr id="9220" name="Text Box 4"/>
          <p:cNvSpPr txBox="1">
            <a:spLocks noChangeArrowheads="1"/>
          </p:cNvSpPr>
          <p:nvPr/>
        </p:nvSpPr>
        <p:spPr bwMode="auto">
          <a:xfrm>
            <a:off x="1403648" y="3284984"/>
            <a:ext cx="5021262" cy="978729"/>
          </a:xfrm>
          <a:prstGeom prst="rect">
            <a:avLst/>
          </a:prstGeom>
          <a:noFill/>
          <a:ln w="9525">
            <a:noFill/>
            <a:miter lim="800000"/>
            <a:headEnd/>
            <a:tailEnd/>
          </a:ln>
        </p:spPr>
        <p:txBody>
          <a:bodyPr>
            <a:spAutoFit/>
          </a:bodyPr>
          <a:lstStyle/>
          <a:p>
            <a:pPr eaLnBrk="1" hangingPunct="1">
              <a:lnSpc>
                <a:spcPct val="120000"/>
              </a:lnSpc>
            </a:pPr>
            <a:r>
              <a:rPr lang="zh-CN" altLang="en-US" sz="2400" b="1" dirty="0">
                <a:solidFill>
                  <a:srgbClr val="4D4D4D"/>
                </a:solidFill>
                <a:latin typeface="黑体" pitchFamily="49" charset="-122"/>
                <a:ea typeface="黑体" pitchFamily="49" charset="-122"/>
              </a:rPr>
              <a:t>证券质押登记业务培训</a:t>
            </a:r>
            <a:endParaRPr lang="en-US" altLang="zh-CN" sz="2400" b="1" dirty="0">
              <a:solidFill>
                <a:srgbClr val="4D4D4D"/>
              </a:solidFill>
              <a:latin typeface="黑体" pitchFamily="49" charset="-122"/>
              <a:ea typeface="黑体" pitchFamily="49" charset="-122"/>
            </a:endParaRPr>
          </a:p>
          <a:p>
            <a:pPr eaLnBrk="1" hangingPunct="1">
              <a:lnSpc>
                <a:spcPct val="120000"/>
              </a:lnSpc>
            </a:pPr>
            <a:endParaRPr kumimoji="1" lang="en-US" altLang="zh-CN" sz="2400" b="1" dirty="0">
              <a:solidFill>
                <a:srgbClr val="4D4D4D"/>
              </a:solidFill>
              <a:latin typeface="黑体" pitchFamily="49" charset="-122"/>
              <a:ea typeface="黑体" pitchFamily="49" charset="-122"/>
            </a:endParaRPr>
          </a:p>
        </p:txBody>
      </p:sp>
      <p:sp>
        <p:nvSpPr>
          <p:cNvPr id="9221" name="Text Box 5"/>
          <p:cNvSpPr txBox="1">
            <a:spLocks noChangeArrowheads="1"/>
          </p:cNvSpPr>
          <p:nvPr/>
        </p:nvSpPr>
        <p:spPr bwMode="auto">
          <a:xfrm>
            <a:off x="779463" y="6064845"/>
            <a:ext cx="2016125" cy="244475"/>
          </a:xfrm>
          <a:prstGeom prst="rect">
            <a:avLst/>
          </a:prstGeom>
          <a:noFill/>
          <a:ln w="9525">
            <a:noFill/>
            <a:miter lim="800000"/>
            <a:headEnd/>
            <a:tailEnd/>
          </a:ln>
        </p:spPr>
        <p:txBody>
          <a:bodyPr>
            <a:spAutoFit/>
          </a:bodyPr>
          <a:lstStyle/>
          <a:p>
            <a:pPr eaLnBrk="1" hangingPunct="1">
              <a:spcBef>
                <a:spcPct val="50000"/>
              </a:spcBef>
            </a:pPr>
            <a:r>
              <a:rPr lang="en-US" altLang="zh-CN" sz="1000" dirty="0">
                <a:solidFill>
                  <a:srgbClr val="4D4D4D"/>
                </a:solidFill>
              </a:rPr>
              <a:t>www.chinaclear.cn </a:t>
            </a:r>
          </a:p>
        </p:txBody>
      </p:sp>
      <p:sp>
        <p:nvSpPr>
          <p:cNvPr id="9222" name="Text Box 6"/>
          <p:cNvSpPr txBox="1">
            <a:spLocks noChangeArrowheads="1"/>
          </p:cNvSpPr>
          <p:nvPr/>
        </p:nvSpPr>
        <p:spPr bwMode="auto">
          <a:xfrm>
            <a:off x="755650" y="5661248"/>
            <a:ext cx="2736850" cy="369332"/>
          </a:xfrm>
          <a:prstGeom prst="rect">
            <a:avLst/>
          </a:prstGeom>
          <a:noFill/>
          <a:ln w="9525">
            <a:noFill/>
            <a:miter lim="800000"/>
            <a:headEnd/>
            <a:tailEnd/>
          </a:ln>
        </p:spPr>
        <p:txBody>
          <a:bodyPr>
            <a:spAutoFit/>
          </a:bodyPr>
          <a:lstStyle/>
          <a:p>
            <a:pPr eaLnBrk="1" hangingPunct="1">
              <a:spcBef>
                <a:spcPct val="50000"/>
              </a:spcBef>
            </a:pPr>
            <a:r>
              <a:rPr lang="en-US" altLang="zh-CN" dirty="0">
                <a:solidFill>
                  <a:srgbClr val="5F5F5F"/>
                </a:solidFill>
                <a:latin typeface="黑体" pitchFamily="49" charset="-122"/>
                <a:ea typeface="黑体" pitchFamily="49" charset="-122"/>
              </a:rPr>
              <a:t>2021</a:t>
            </a:r>
            <a:r>
              <a:rPr lang="zh-CN" altLang="en-US" dirty="0">
                <a:solidFill>
                  <a:srgbClr val="5F5F5F"/>
                </a:solidFill>
                <a:latin typeface="黑体" pitchFamily="49" charset="-122"/>
                <a:ea typeface="黑体" pitchFamily="49" charset="-122"/>
              </a:rPr>
              <a:t>年</a:t>
            </a:r>
            <a:r>
              <a:rPr lang="en-US" altLang="zh-CN" dirty="0">
                <a:solidFill>
                  <a:srgbClr val="5F5F5F"/>
                </a:solidFill>
                <a:latin typeface="黑体" pitchFamily="49" charset="-122"/>
                <a:ea typeface="黑体" pitchFamily="49" charset="-122"/>
              </a:rPr>
              <a:t>1</a:t>
            </a:r>
            <a:r>
              <a:rPr lang="zh-CN" altLang="en-US" dirty="0">
                <a:solidFill>
                  <a:srgbClr val="5F5F5F"/>
                </a:solidFill>
                <a:latin typeface="黑体" pitchFamily="49" charset="-122"/>
                <a:ea typeface="黑体" pitchFamily="49" charset="-122"/>
              </a:rPr>
              <a:t>月  </a:t>
            </a:r>
            <a:endParaRPr lang="en-US" altLang="zh-CN" dirty="0">
              <a:solidFill>
                <a:srgbClr val="5F5F5F"/>
              </a:solidFill>
              <a:latin typeface="黑体" pitchFamily="49" charset="-122"/>
              <a:ea typeface="黑体" pitchFamily="49" charset="-122"/>
            </a:endParaRPr>
          </a:p>
        </p:txBody>
      </p:sp>
      <p:pic>
        <p:nvPicPr>
          <p:cNvPr id="9223" name="Picture 8"/>
          <p:cNvPicPr>
            <a:picLocks noChangeAspect="1" noChangeArrowheads="1"/>
          </p:cNvPicPr>
          <p:nvPr/>
        </p:nvPicPr>
        <p:blipFill>
          <a:blip r:embed="rId4" cstate="print"/>
          <a:srcRect/>
          <a:stretch>
            <a:fillRect/>
          </a:stretch>
        </p:blipFill>
        <p:spPr bwMode="auto">
          <a:xfrm>
            <a:off x="0" y="1482725"/>
            <a:ext cx="9144000" cy="1370013"/>
          </a:xfrm>
          <a:prstGeom prst="rect">
            <a:avLst/>
          </a:prstGeom>
          <a:noFill/>
          <a:ln w="9525">
            <a:noFill/>
            <a:miter lim="800000"/>
            <a:headEnd/>
            <a:tailEnd/>
          </a:ln>
        </p:spPr>
      </p:pic>
      <p:sp>
        <p:nvSpPr>
          <p:cNvPr id="9224" name="Text Box 9"/>
          <p:cNvSpPr txBox="1">
            <a:spLocks noChangeArrowheads="1"/>
          </p:cNvSpPr>
          <p:nvPr/>
        </p:nvSpPr>
        <p:spPr bwMode="auto">
          <a:xfrm>
            <a:off x="755650" y="2060575"/>
            <a:ext cx="6265863" cy="641350"/>
          </a:xfrm>
          <a:prstGeom prst="rect">
            <a:avLst/>
          </a:prstGeom>
          <a:noFill/>
          <a:ln w="9525">
            <a:noFill/>
            <a:miter lim="800000"/>
            <a:headEnd/>
            <a:tailEnd/>
          </a:ln>
        </p:spPr>
        <p:txBody>
          <a:bodyPr>
            <a:spAutoFit/>
          </a:bodyPr>
          <a:lstStyle/>
          <a:p>
            <a:pPr eaLnBrk="1" hangingPunct="1"/>
            <a:r>
              <a:rPr lang="en-US" altLang="zh-CN">
                <a:solidFill>
                  <a:schemeClr val="bg1"/>
                </a:solidFill>
              </a:rPr>
              <a:t>China Securities Depository </a:t>
            </a:r>
          </a:p>
          <a:p>
            <a:pPr eaLnBrk="1" hangingPunct="1"/>
            <a:r>
              <a:rPr lang="en-US" altLang="zh-CN">
                <a:solidFill>
                  <a:schemeClr val="bg1"/>
                </a:solidFill>
              </a:rPr>
              <a:t>and Clearing Corporation Limited</a:t>
            </a:r>
          </a:p>
        </p:txBody>
      </p:sp>
      <p:pic>
        <p:nvPicPr>
          <p:cNvPr id="10" name="Picture 2"/>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9570" t="15194" r="71939" b="76725"/>
          <a:stretch/>
        </p:blipFill>
        <p:spPr bwMode="auto">
          <a:xfrm>
            <a:off x="6948264" y="838772"/>
            <a:ext cx="1800200" cy="62944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2" name="Rectangle 5"/>
          <p:cNvSpPr>
            <a:spLocks noChangeArrowheads="1"/>
          </p:cNvSpPr>
          <p:nvPr/>
        </p:nvSpPr>
        <p:spPr bwMode="auto">
          <a:xfrm>
            <a:off x="676275" y="188913"/>
            <a:ext cx="8432800" cy="533400"/>
          </a:xfrm>
          <a:prstGeom prst="rect">
            <a:avLst/>
          </a:prstGeom>
          <a:noFill/>
          <a:ln w="9525">
            <a:noFill/>
            <a:miter lim="800000"/>
            <a:headEnd/>
            <a:tailEnd/>
          </a:ln>
        </p:spPr>
        <p:txBody>
          <a:bodyPr anchor="b"/>
          <a:lstStyle/>
          <a:p>
            <a:pPr eaLnBrk="1" hangingPunct="1"/>
            <a:endParaRPr lang="en-GB" altLang="en-GB" sz="2600" b="1">
              <a:solidFill>
                <a:schemeClr val="bg1"/>
              </a:solidFill>
              <a:ea typeface="黑体" pitchFamily="49" charset="-122"/>
            </a:endParaRPr>
          </a:p>
        </p:txBody>
      </p:sp>
      <p:sp>
        <p:nvSpPr>
          <p:cNvPr id="31753" name="Rectangle 5"/>
          <p:cNvSpPr>
            <a:spLocks noChangeArrowheads="1"/>
          </p:cNvSpPr>
          <p:nvPr/>
        </p:nvSpPr>
        <p:spPr bwMode="auto">
          <a:xfrm>
            <a:off x="539750" y="115888"/>
            <a:ext cx="8432800" cy="533400"/>
          </a:xfrm>
          <a:prstGeom prst="rect">
            <a:avLst/>
          </a:prstGeom>
          <a:noFill/>
          <a:ln w="9525">
            <a:noFill/>
            <a:miter lim="800000"/>
            <a:headEnd/>
            <a:tailEnd/>
          </a:ln>
        </p:spPr>
        <p:txBody>
          <a:bodyPr anchor="b"/>
          <a:lstStyle/>
          <a:p>
            <a:pPr eaLnBrk="1" hangingPunct="1"/>
            <a:r>
              <a:rPr lang="zh-CN" altLang="en-US" sz="2400" b="1" kern="0" dirty="0">
                <a:solidFill>
                  <a:sysClr val="window" lastClr="FFFFFF"/>
                </a:solidFill>
                <a:latin typeface="黑体" pitchFamily="49" charset="-122"/>
                <a:ea typeface="黑体" pitchFamily="49" charset="-122"/>
              </a:rPr>
              <a:t>三、</a:t>
            </a:r>
            <a:r>
              <a:rPr lang="zh-CN" altLang="en-US" sz="2400" b="1" dirty="0">
                <a:solidFill>
                  <a:schemeClr val="bg1"/>
                </a:solidFill>
                <a:latin typeface="幼圆" pitchFamily="49" charset="-122"/>
                <a:ea typeface="幼圆" pitchFamily="49" charset="-122"/>
              </a:rPr>
              <a:t>业务</a:t>
            </a:r>
            <a:r>
              <a:rPr lang="zh-CN" altLang="en-US" sz="2400" b="1" dirty="0">
                <a:solidFill>
                  <a:srgbClr val="FFFFFF"/>
                </a:solidFill>
                <a:latin typeface="幼圆" pitchFamily="49" charset="-122"/>
                <a:ea typeface="幼圆" pitchFamily="49" charset="-122"/>
              </a:rPr>
              <a:t>规则修订及新增要求</a:t>
            </a:r>
            <a:endParaRPr lang="zh-CN" altLang="en-US" sz="2400" b="1" dirty="0">
              <a:solidFill>
                <a:schemeClr val="bg1"/>
              </a:solidFill>
              <a:latin typeface="幼圆" pitchFamily="49" charset="-122"/>
              <a:ea typeface="幼圆" pitchFamily="49" charset="-122"/>
            </a:endParaRPr>
          </a:p>
        </p:txBody>
      </p:sp>
      <p:sp>
        <p:nvSpPr>
          <p:cNvPr id="31754" name="灯片编号占位符 2"/>
          <p:cNvSpPr>
            <a:spLocks noGrp="1"/>
          </p:cNvSpPr>
          <p:nvPr>
            <p:ph type="sldNum" sz="quarter" idx="12"/>
          </p:nvPr>
        </p:nvSpPr>
        <p:spPr>
          <a:xfrm>
            <a:off x="3505200" y="6418263"/>
            <a:ext cx="2133600" cy="476250"/>
          </a:xfrm>
          <a:noFill/>
        </p:spPr>
        <p:txBody>
          <a:bodyPr/>
          <a:lstStyle/>
          <a:p>
            <a:fld id="{F83FC7D1-D57D-4F15-8058-BE7A58E1DC2C}" type="slidenum">
              <a:rPr lang="en-US" altLang="zh-CN">
                <a:solidFill>
                  <a:schemeClr val="tx1"/>
                </a:solidFill>
              </a:rPr>
              <a:pPr/>
              <a:t>9</a:t>
            </a:fld>
            <a:endParaRPr lang="en-US" altLang="zh-CN" dirty="0">
              <a:solidFill>
                <a:schemeClr val="tx1"/>
              </a:solidFill>
            </a:endParaRPr>
          </a:p>
        </p:txBody>
      </p:sp>
      <p:pic>
        <p:nvPicPr>
          <p:cNvPr id="9"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 name="组合 26"/>
          <p:cNvGrpSpPr/>
          <p:nvPr/>
        </p:nvGrpSpPr>
        <p:grpSpPr>
          <a:xfrm>
            <a:off x="0" y="1268760"/>
            <a:ext cx="8454753" cy="3709336"/>
            <a:chOff x="745660" y="1508337"/>
            <a:chExt cx="8524205" cy="3775874"/>
          </a:xfrm>
        </p:grpSpPr>
        <p:grpSp>
          <p:nvGrpSpPr>
            <p:cNvPr id="3" name="组合 30"/>
            <p:cNvGrpSpPr/>
            <p:nvPr/>
          </p:nvGrpSpPr>
          <p:grpSpPr>
            <a:xfrm>
              <a:off x="745660" y="1508337"/>
              <a:ext cx="1075520" cy="1075520"/>
              <a:chOff x="745660" y="1508337"/>
              <a:chExt cx="1075520" cy="1075520"/>
            </a:xfrm>
          </p:grpSpPr>
          <p:sp>
            <p:nvSpPr>
              <p:cNvPr id="23" name="椭圆 22"/>
              <p:cNvSpPr/>
              <p:nvPr/>
            </p:nvSpPr>
            <p:spPr>
              <a:xfrm>
                <a:off x="745660" y="150833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4" name="Freeform 6"/>
              <p:cNvSpPr>
                <a:spLocks noEditPoints="1"/>
              </p:cNvSpPr>
              <p:nvPr/>
            </p:nvSpPr>
            <p:spPr bwMode="auto">
              <a:xfrm>
                <a:off x="1036058" y="1801536"/>
                <a:ext cx="323850" cy="32385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1864714" y="1728285"/>
              <a:ext cx="7405151" cy="3555926"/>
            </a:xfrm>
            <a:prstGeom prst="rect">
              <a:avLst/>
            </a:prstGeom>
          </p:spPr>
          <p:txBody>
            <a:bodyPr wrap="square">
              <a:spAutoFit/>
            </a:bodyPr>
            <a:lstStyle/>
            <a:p>
              <a:pPr algn="just">
                <a:lnSpc>
                  <a:spcPct val="200000"/>
                </a:lnSpc>
                <a:spcAft>
                  <a:spcPts val="600"/>
                </a:spcAft>
              </a:pPr>
              <a:r>
                <a:rPr lang="en-US" altLang="zh-CN" b="1" dirty="0">
                  <a:latin typeface="幼圆" pitchFamily="49" charset="-122"/>
                  <a:ea typeface="幼圆" pitchFamily="49" charset="-122"/>
                </a:rPr>
                <a:t> </a:t>
              </a:r>
              <a:r>
                <a:rPr lang="zh-CN" altLang="zh-CN" b="1" dirty="0">
                  <a:latin typeface="幼圆" pitchFamily="49" charset="-122"/>
                  <a:ea typeface="幼圆" pitchFamily="49" charset="-122"/>
                </a:rPr>
                <a:t>落实私募资管新规，统一规范证券、基金、期货单一资管证券质押</a:t>
              </a:r>
              <a:endParaRPr lang="en-US" altLang="zh-CN" sz="1400" dirty="0">
                <a:latin typeface="幼圆" pitchFamily="49" charset="-122"/>
                <a:ea typeface="幼圆" pitchFamily="49" charset="-122"/>
              </a:endParaRPr>
            </a:p>
            <a:p>
              <a:pPr algn="just">
                <a:lnSpc>
                  <a:spcPct val="200000"/>
                </a:lnSpc>
                <a:spcAft>
                  <a:spcPts val="600"/>
                </a:spcAft>
              </a:pPr>
              <a:r>
                <a:rPr lang="en-US" altLang="zh-CN" sz="1400" dirty="0">
                  <a:latin typeface="幼圆" pitchFamily="49" charset="-122"/>
                  <a:ea typeface="幼圆" pitchFamily="49" charset="-122"/>
                </a:rPr>
                <a:t>    </a:t>
              </a:r>
              <a:r>
                <a:rPr lang="zh-CN" altLang="en-US" sz="1600" dirty="0">
                  <a:latin typeface="幼圆" pitchFamily="49" charset="-122"/>
                  <a:ea typeface="幼圆" pitchFamily="49" charset="-122"/>
                </a:rPr>
                <a:t>根据私募资管新规及其配套文件精神，对“质押证券登记在证券期货经营机构单一资产管理计划专用证券账户中”的情形进行调整。</a:t>
              </a:r>
              <a:r>
                <a:rPr lang="zh-CN" altLang="zh-CN" sz="1600" dirty="0">
                  <a:latin typeface="幼圆" pitchFamily="49" charset="-122"/>
                  <a:ea typeface="幼圆" pitchFamily="49" charset="-122"/>
                </a:rPr>
                <a:t>针对质押证券登记在</a:t>
              </a:r>
              <a:r>
                <a:rPr lang="zh-CN" altLang="zh-CN" sz="1600" b="1" dirty="0">
                  <a:latin typeface="幼圆" pitchFamily="49" charset="-122"/>
                  <a:ea typeface="幼圆" pitchFamily="49" charset="-122"/>
                </a:rPr>
                <a:t>证券期货经营机构单一资产管理计划专用证券账户</a:t>
              </a:r>
              <a:r>
                <a:rPr lang="zh-CN" altLang="zh-CN" sz="1600" dirty="0">
                  <a:latin typeface="幼圆" pitchFamily="49" charset="-122"/>
                  <a:ea typeface="幼圆" pitchFamily="49" charset="-122"/>
                </a:rPr>
                <a:t>中及</a:t>
              </a:r>
              <a:r>
                <a:rPr lang="zh-CN" altLang="zh-CN" sz="1600" b="1" dirty="0">
                  <a:latin typeface="幼圆" pitchFamily="49" charset="-122"/>
                  <a:ea typeface="幼圆" pitchFamily="49" charset="-122"/>
                </a:rPr>
                <a:t>存量</a:t>
              </a:r>
              <a:r>
                <a:rPr lang="zh-CN" altLang="en-US" sz="1600" b="1" dirty="0">
                  <a:latin typeface="幼圆" pitchFamily="49" charset="-122"/>
                  <a:ea typeface="幼圆" pitchFamily="49" charset="-122"/>
                </a:rPr>
                <a:t>的</a:t>
              </a:r>
              <a:r>
                <a:rPr lang="zh-CN" altLang="zh-CN" sz="1600" dirty="0">
                  <a:latin typeface="幼圆" pitchFamily="49" charset="-122"/>
                  <a:ea typeface="幼圆" pitchFamily="49" charset="-122"/>
                </a:rPr>
                <a:t>产品证券账户</a:t>
              </a:r>
              <a:r>
                <a:rPr lang="zh-CN" altLang="zh-CN" sz="1600" dirty="0" smtClean="0">
                  <a:latin typeface="幼圆" pitchFamily="49" charset="-122"/>
                  <a:ea typeface="幼圆" pitchFamily="49" charset="-122"/>
                </a:rPr>
                <a:t>中</a:t>
              </a:r>
              <a:r>
                <a:rPr lang="zh-CN" altLang="en-US" sz="1600" dirty="0" smtClean="0">
                  <a:latin typeface="幼圆" pitchFamily="49" charset="-122"/>
                  <a:ea typeface="幼圆" pitchFamily="49" charset="-122"/>
                </a:rPr>
                <a:t>这</a:t>
              </a:r>
              <a:r>
                <a:rPr lang="zh-CN" altLang="zh-CN" sz="1600" dirty="0" smtClean="0">
                  <a:latin typeface="幼圆" pitchFamily="49" charset="-122"/>
                  <a:ea typeface="幼圆" pitchFamily="49" charset="-122"/>
                </a:rPr>
                <a:t>两种</a:t>
              </a:r>
              <a:r>
                <a:rPr lang="zh-CN" altLang="zh-CN" sz="1600" dirty="0">
                  <a:latin typeface="幼圆" pitchFamily="49" charset="-122"/>
                  <a:ea typeface="幼圆" pitchFamily="49" charset="-122"/>
                </a:rPr>
                <a:t>情形，</a:t>
              </a:r>
              <a:r>
                <a:rPr lang="zh-CN" altLang="en-US" sz="1600" dirty="0">
                  <a:latin typeface="幼圆" pitchFamily="49" charset="-122"/>
                  <a:ea typeface="幼圆" pitchFamily="49" charset="-122"/>
                </a:rPr>
                <a:t>分别明确业务办理要求。</a:t>
              </a:r>
              <a:endParaRPr lang="en-US" altLang="zh-CN" sz="1400" dirty="0">
                <a:latin typeface="幼圆" pitchFamily="49" charset="-122"/>
                <a:ea typeface="幼圆" pitchFamily="49" charset="-122"/>
              </a:endParaRPr>
            </a:p>
            <a:p>
              <a:pPr algn="just">
                <a:lnSpc>
                  <a:spcPct val="150000"/>
                </a:lnSpc>
                <a:spcAft>
                  <a:spcPts val="600"/>
                </a:spcAft>
              </a:pPr>
              <a:endParaRPr lang="en-US" altLang="zh-CN" sz="1400" b="1" dirty="0">
                <a:latin typeface="幼圆" pitchFamily="49" charset="-122"/>
                <a:ea typeface="幼圆" pitchFamily="49" charset="-122"/>
              </a:endParaRPr>
            </a:p>
            <a:p>
              <a:pPr algn="just">
                <a:lnSpc>
                  <a:spcPct val="150000"/>
                </a:lnSpc>
                <a:spcAft>
                  <a:spcPts val="600"/>
                </a:spcAft>
              </a:pPr>
              <a:endParaRPr lang="en-US" altLang="zh-CN" sz="1400" b="1" dirty="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1" name="等腰三角形 10"/>
          <p:cNvSpPr/>
          <p:nvPr/>
        </p:nvSpPr>
        <p:spPr bwMode="gray">
          <a:xfrm>
            <a:off x="1089065" y="1716319"/>
            <a:ext cx="144016" cy="216024"/>
          </a:xfrm>
          <a:prstGeom prst="triangl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12" name="fd818ff2-bc69-4b9a-801c-00d9153c8ef3"/>
          <p:cNvGrpSpPr>
            <a:grpSpLocks noChangeAspect="1"/>
          </p:cNvGrpSpPr>
          <p:nvPr/>
        </p:nvGrpSpPr>
        <p:grpSpPr>
          <a:xfrm>
            <a:off x="2267744" y="3068960"/>
            <a:ext cx="6421350" cy="4622800"/>
            <a:chOff x="-1739107" y="207904"/>
            <a:chExt cx="11612564" cy="8642409"/>
          </a:xfrm>
        </p:grpSpPr>
        <p:sp>
          <p:nvSpPr>
            <p:cNvPr id="13" name="Freeform: Shape 3"/>
            <p:cNvSpPr/>
            <p:nvPr/>
          </p:nvSpPr>
          <p:spPr>
            <a:xfrm>
              <a:off x="5295107" y="2077244"/>
              <a:ext cx="4009231" cy="3580606"/>
            </a:xfrm>
            <a:custGeom>
              <a:avLst/>
              <a:gdLst/>
              <a:ahLst/>
              <a:cxnLst>
                <a:cxn ang="0">
                  <a:pos x="4009231" y="0"/>
                </a:cxn>
                <a:cxn ang="0">
                  <a:pos x="1282768" y="3580606"/>
                </a:cxn>
                <a:cxn ang="0">
                  <a:pos x="0" y="1236966"/>
                </a:cxn>
                <a:cxn ang="0">
                  <a:pos x="4009231" y="0"/>
                </a:cxn>
                <a:cxn ang="0">
                  <a:pos x="4009231" y="0"/>
                </a:cxn>
              </a:cxnLst>
              <a:rect l="0" t="0" r="0" b="0"/>
              <a:pathLst>
                <a:path w="21600" h="21600">
                  <a:moveTo>
                    <a:pt x="21600" y="0"/>
                  </a:moveTo>
                  <a:lnTo>
                    <a:pt x="6911" y="21600"/>
                  </a:lnTo>
                  <a:lnTo>
                    <a:pt x="0" y="7462"/>
                  </a:lnTo>
                  <a:lnTo>
                    <a:pt x="21600" y="0"/>
                  </a:lnTo>
                  <a:close/>
                  <a:moveTo>
                    <a:pt x="21600" y="0"/>
                  </a:moveTo>
                </a:path>
              </a:pathLst>
            </a:custGeom>
            <a:gradFill rotWithShape="0">
              <a:gsLst>
                <a:gs pos="0">
                  <a:srgbClr val="FFFEFE">
                    <a:alpha val="0"/>
                  </a:srgbClr>
                </a:gs>
                <a:gs pos="100000">
                  <a:srgbClr val="7F7F7F">
                    <a:alpha val="21999"/>
                  </a:srgbClr>
                </a:gs>
              </a:gsLst>
              <a:lin ang="19440000"/>
              <a:tileRect/>
            </a:gra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14" name="Freeform: Shape 4"/>
            <p:cNvSpPr/>
            <p:nvPr/>
          </p:nvSpPr>
          <p:spPr>
            <a:xfrm>
              <a:off x="5688807" y="3835400"/>
              <a:ext cx="4009231" cy="3579813"/>
            </a:xfrm>
            <a:custGeom>
              <a:avLst/>
              <a:gdLst/>
              <a:ahLst/>
              <a:cxnLst>
                <a:cxn ang="0">
                  <a:pos x="4009231" y="0"/>
                </a:cxn>
                <a:cxn ang="0">
                  <a:pos x="1282768" y="3579813"/>
                </a:cxn>
                <a:cxn ang="0">
                  <a:pos x="0" y="1236692"/>
                </a:cxn>
                <a:cxn ang="0">
                  <a:pos x="4009231" y="0"/>
                </a:cxn>
                <a:cxn ang="0">
                  <a:pos x="4009231" y="0"/>
                </a:cxn>
              </a:cxnLst>
              <a:rect l="0" t="0" r="0" b="0"/>
              <a:pathLst>
                <a:path w="21600" h="21600">
                  <a:moveTo>
                    <a:pt x="21600" y="0"/>
                  </a:moveTo>
                  <a:lnTo>
                    <a:pt x="6911" y="21600"/>
                  </a:lnTo>
                  <a:lnTo>
                    <a:pt x="0" y="7462"/>
                  </a:lnTo>
                  <a:lnTo>
                    <a:pt x="21600" y="0"/>
                  </a:lnTo>
                  <a:close/>
                  <a:moveTo>
                    <a:pt x="21600" y="0"/>
                  </a:moveTo>
                </a:path>
              </a:pathLst>
            </a:custGeom>
            <a:gradFill rotWithShape="0">
              <a:gsLst>
                <a:gs pos="0">
                  <a:srgbClr val="FFFEFE">
                    <a:alpha val="0"/>
                  </a:srgbClr>
                </a:gs>
                <a:gs pos="100000">
                  <a:srgbClr val="7F7F7F">
                    <a:alpha val="21999"/>
                  </a:srgbClr>
                </a:gs>
              </a:gsLst>
              <a:lin ang="19440000"/>
              <a:tileRect/>
            </a:gra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15" name="Freeform: Shape 5"/>
            <p:cNvSpPr/>
            <p:nvPr/>
          </p:nvSpPr>
          <p:spPr>
            <a:xfrm>
              <a:off x="3517900" y="4495800"/>
              <a:ext cx="4008438" cy="3579813"/>
            </a:xfrm>
            <a:custGeom>
              <a:avLst/>
              <a:gdLst/>
              <a:ahLst/>
              <a:cxnLst>
                <a:cxn ang="0">
                  <a:pos x="4008438" y="0"/>
                </a:cxn>
                <a:cxn ang="0">
                  <a:pos x="1282514" y="3579813"/>
                </a:cxn>
                <a:cxn ang="0">
                  <a:pos x="0" y="1236692"/>
                </a:cxn>
                <a:cxn ang="0">
                  <a:pos x="4008438" y="0"/>
                </a:cxn>
                <a:cxn ang="0">
                  <a:pos x="4008438" y="0"/>
                </a:cxn>
              </a:cxnLst>
              <a:rect l="0" t="0" r="0" b="0"/>
              <a:pathLst>
                <a:path w="21600" h="21600">
                  <a:moveTo>
                    <a:pt x="21600" y="0"/>
                  </a:moveTo>
                  <a:lnTo>
                    <a:pt x="6911" y="21600"/>
                  </a:lnTo>
                  <a:lnTo>
                    <a:pt x="0" y="7462"/>
                  </a:lnTo>
                  <a:lnTo>
                    <a:pt x="21600" y="0"/>
                  </a:lnTo>
                  <a:close/>
                  <a:moveTo>
                    <a:pt x="21600" y="0"/>
                  </a:moveTo>
                </a:path>
              </a:pathLst>
            </a:custGeom>
            <a:gradFill rotWithShape="0">
              <a:gsLst>
                <a:gs pos="0">
                  <a:srgbClr val="FFFEFE">
                    <a:alpha val="0"/>
                  </a:srgbClr>
                </a:gs>
                <a:gs pos="100000">
                  <a:srgbClr val="7F7F7F">
                    <a:alpha val="21999"/>
                  </a:srgbClr>
                </a:gs>
              </a:gsLst>
              <a:lin ang="19440000"/>
              <a:tileRect/>
            </a:gra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16" name="Freeform: Shape 6"/>
            <p:cNvSpPr/>
            <p:nvPr/>
          </p:nvSpPr>
          <p:spPr>
            <a:xfrm>
              <a:off x="-1022350" y="3890963"/>
              <a:ext cx="5549900" cy="4959350"/>
            </a:xfrm>
            <a:custGeom>
              <a:avLst/>
              <a:gdLst/>
              <a:ahLst/>
              <a:cxnLst>
                <a:cxn ang="0">
                  <a:pos x="5549900" y="0"/>
                </a:cxn>
                <a:cxn ang="0">
                  <a:pos x="1775711" y="4959350"/>
                </a:cxn>
                <a:cxn ang="0">
                  <a:pos x="0" y="1713271"/>
                </a:cxn>
                <a:cxn ang="0">
                  <a:pos x="5549900" y="0"/>
                </a:cxn>
                <a:cxn ang="0">
                  <a:pos x="5549900" y="0"/>
                </a:cxn>
              </a:cxnLst>
              <a:rect l="0" t="0" r="0" b="0"/>
              <a:pathLst>
                <a:path w="21600" h="21600">
                  <a:moveTo>
                    <a:pt x="21600" y="0"/>
                  </a:moveTo>
                  <a:lnTo>
                    <a:pt x="6911" y="21600"/>
                  </a:lnTo>
                  <a:lnTo>
                    <a:pt x="0" y="7462"/>
                  </a:lnTo>
                  <a:lnTo>
                    <a:pt x="21600" y="0"/>
                  </a:lnTo>
                  <a:close/>
                  <a:moveTo>
                    <a:pt x="21600" y="0"/>
                  </a:moveTo>
                </a:path>
              </a:pathLst>
            </a:custGeom>
            <a:gradFill rotWithShape="0">
              <a:gsLst>
                <a:gs pos="0">
                  <a:srgbClr val="FFFEFE">
                    <a:alpha val="0"/>
                  </a:srgbClr>
                </a:gs>
                <a:gs pos="100000">
                  <a:srgbClr val="7F7F7F">
                    <a:alpha val="29999"/>
                  </a:srgbClr>
                </a:gs>
              </a:gsLst>
              <a:lin ang="19440000"/>
              <a:tileRect/>
            </a:gra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17" name="Freeform: Shape 7"/>
            <p:cNvSpPr/>
            <p:nvPr/>
          </p:nvSpPr>
          <p:spPr>
            <a:xfrm>
              <a:off x="704850" y="2279650"/>
              <a:ext cx="5549900" cy="4959350"/>
            </a:xfrm>
            <a:custGeom>
              <a:avLst/>
              <a:gdLst/>
              <a:ahLst/>
              <a:cxnLst>
                <a:cxn ang="0">
                  <a:pos x="5549900" y="0"/>
                </a:cxn>
                <a:cxn ang="0">
                  <a:pos x="1775711" y="4959350"/>
                </a:cxn>
                <a:cxn ang="0">
                  <a:pos x="0" y="1713271"/>
                </a:cxn>
                <a:cxn ang="0">
                  <a:pos x="5549900" y="0"/>
                </a:cxn>
                <a:cxn ang="0">
                  <a:pos x="5549900" y="0"/>
                </a:cxn>
              </a:cxnLst>
              <a:rect l="0" t="0" r="0" b="0"/>
              <a:pathLst>
                <a:path w="21600" h="21600">
                  <a:moveTo>
                    <a:pt x="21600" y="0"/>
                  </a:moveTo>
                  <a:lnTo>
                    <a:pt x="6911" y="21600"/>
                  </a:lnTo>
                  <a:lnTo>
                    <a:pt x="0" y="7462"/>
                  </a:lnTo>
                  <a:lnTo>
                    <a:pt x="21600" y="0"/>
                  </a:lnTo>
                  <a:close/>
                  <a:moveTo>
                    <a:pt x="21600" y="0"/>
                  </a:moveTo>
                </a:path>
              </a:pathLst>
            </a:custGeom>
            <a:gradFill rotWithShape="0">
              <a:gsLst>
                <a:gs pos="0">
                  <a:srgbClr val="FFFEFE">
                    <a:alpha val="0"/>
                  </a:srgbClr>
                </a:gs>
                <a:gs pos="100000">
                  <a:srgbClr val="7F7F7F">
                    <a:alpha val="21999"/>
                  </a:srgbClr>
                </a:gs>
              </a:gsLst>
              <a:lin ang="19440000"/>
              <a:tileRect/>
            </a:gradFill>
            <a:ln w="25400" cap="flat" cmpd="sng">
              <a:solidFill>
                <a:schemeClr val="tx1">
                  <a:alpha val="0"/>
                </a:schemeClr>
              </a:solidFill>
              <a:prstDash val="solid"/>
              <a:miter/>
              <a:headEnd type="none" w="med" len="med"/>
              <a:tailEnd type="none" w="med" len="med"/>
            </a:ln>
          </p:spPr>
          <p:txBody>
            <a:bodyPr/>
            <a:lstStyle/>
            <a:p>
              <a:endParaRPr lang="zh-CN" altLang="en-US"/>
            </a:p>
          </p:txBody>
        </p:sp>
        <p:grpSp>
          <p:nvGrpSpPr>
            <p:cNvPr id="18" name="Group 8"/>
            <p:cNvGrpSpPr/>
            <p:nvPr/>
          </p:nvGrpSpPr>
          <p:grpSpPr>
            <a:xfrm>
              <a:off x="390524" y="3555207"/>
              <a:ext cx="4749800" cy="3143250"/>
              <a:chOff x="0" y="0"/>
              <a:chExt cx="5983" cy="3960"/>
            </a:xfrm>
          </p:grpSpPr>
          <p:sp>
            <p:nvSpPr>
              <p:cNvPr id="64" name="Freeform: Shape 9"/>
              <p:cNvSpPr/>
              <p:nvPr/>
            </p:nvSpPr>
            <p:spPr>
              <a:xfrm>
                <a:off x="1890" y="88"/>
                <a:ext cx="3957" cy="3404"/>
              </a:xfrm>
              <a:custGeom>
                <a:avLst/>
                <a:gdLst/>
                <a:ahLst/>
                <a:cxnLst>
                  <a:cxn ang="0">
                    <a:pos x="105" y="1790"/>
                  </a:cxn>
                  <a:cxn ang="0">
                    <a:pos x="0" y="3404"/>
                  </a:cxn>
                  <a:cxn ang="0">
                    <a:pos x="3957" y="0"/>
                  </a:cxn>
                  <a:cxn ang="0">
                    <a:pos x="105" y="1790"/>
                  </a:cxn>
                  <a:cxn ang="0">
                    <a:pos x="105" y="1790"/>
                  </a:cxn>
                </a:cxnLst>
                <a:rect l="0" t="0" r="0" b="0"/>
                <a:pathLst>
                  <a:path w="21600" h="21600">
                    <a:moveTo>
                      <a:pt x="577" y="11364"/>
                    </a:moveTo>
                    <a:lnTo>
                      <a:pt x="0" y="21600"/>
                    </a:lnTo>
                    <a:lnTo>
                      <a:pt x="21600" y="0"/>
                    </a:lnTo>
                    <a:lnTo>
                      <a:pt x="577" y="11364"/>
                    </a:lnTo>
                    <a:close/>
                    <a:moveTo>
                      <a:pt x="577" y="11364"/>
                    </a:moveTo>
                  </a:path>
                </a:pathLst>
              </a:custGeom>
              <a:solidFill>
                <a:srgbClr val="1E0D0F"/>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65" name="Freeform: Shape 10"/>
              <p:cNvSpPr/>
              <p:nvPr/>
            </p:nvSpPr>
            <p:spPr>
              <a:xfrm>
                <a:off x="1862" y="79"/>
                <a:ext cx="4051" cy="3473"/>
              </a:xfrm>
              <a:custGeom>
                <a:avLst/>
                <a:gdLst/>
                <a:ahLst/>
                <a:cxnLst>
                  <a:cxn ang="0">
                    <a:pos x="0" y="0"/>
                  </a:cxn>
                  <a:cxn ang="0">
                    <a:pos x="0" y="0"/>
                  </a:cxn>
                  <a:cxn ang="0">
                    <a:pos x="0" y="0"/>
                  </a:cxn>
                  <a:cxn ang="0">
                    <a:pos x="0" y="0"/>
                  </a:cxn>
                  <a:cxn ang="0">
                    <a:pos x="0" y="0"/>
                  </a:cxn>
                  <a:cxn ang="0">
                    <a:pos x="0" y="0"/>
                  </a:cxn>
                  <a:cxn ang="0">
                    <a:pos x="0" y="0"/>
                  </a:cxn>
                </a:cxnLst>
                <a:rect l="0" t="0" r="0" b="0"/>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5C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66" name="Freeform: Shape 11"/>
              <p:cNvSpPr/>
              <p:nvPr/>
            </p:nvSpPr>
            <p:spPr>
              <a:xfrm>
                <a:off x="0" y="0"/>
                <a:ext cx="5983" cy="1874"/>
              </a:xfrm>
              <a:custGeom>
                <a:avLst/>
                <a:gdLst/>
                <a:ahLst/>
                <a:cxnLst>
                  <a:cxn ang="0">
                    <a:pos x="0" y="0"/>
                  </a:cxn>
                  <a:cxn ang="0">
                    <a:pos x="0" y="0"/>
                  </a:cxn>
                  <a:cxn ang="0">
                    <a:pos x="0" y="0"/>
                  </a:cxn>
                  <a:cxn ang="0">
                    <a:pos x="0" y="0"/>
                  </a:cxn>
                  <a:cxn ang="0">
                    <a:pos x="0" y="0"/>
                  </a:cxn>
                </a:cxnLst>
                <a:rect l="0" t="0" r="0" b="0"/>
                <a:pathLst>
                  <a:path w="21600" h="21600">
                    <a:moveTo>
                      <a:pt x="0" y="12991"/>
                    </a:moveTo>
                    <a:lnTo>
                      <a:pt x="6723" y="21600"/>
                    </a:lnTo>
                    <a:lnTo>
                      <a:pt x="21600" y="0"/>
                    </a:lnTo>
                    <a:lnTo>
                      <a:pt x="0" y="12991"/>
                    </a:lnTo>
                    <a:close/>
                    <a:moveTo>
                      <a:pt x="0" y="12991"/>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67" name="Freeform: Shape 12"/>
              <p:cNvSpPr/>
              <p:nvPr/>
            </p:nvSpPr>
            <p:spPr>
              <a:xfrm>
                <a:off x="2341" y="30"/>
                <a:ext cx="3565" cy="3930"/>
              </a:xfrm>
              <a:custGeom>
                <a:avLst/>
                <a:gdLst/>
                <a:ahLst/>
                <a:cxnLst>
                  <a:cxn ang="0">
                    <a:pos x="0" y="0"/>
                  </a:cxn>
                  <a:cxn ang="0">
                    <a:pos x="0" y="0"/>
                  </a:cxn>
                  <a:cxn ang="0">
                    <a:pos x="0" y="0"/>
                  </a:cxn>
                  <a:cxn ang="0">
                    <a:pos x="0" y="0"/>
                  </a:cxn>
                  <a:cxn ang="0">
                    <a:pos x="0" y="0"/>
                  </a:cxn>
                </a:cxnLst>
                <a:rect l="0" t="0" r="0" b="0"/>
                <a:pathLst>
                  <a:path w="21600" h="21600">
                    <a:moveTo>
                      <a:pt x="0" y="10747"/>
                    </a:moveTo>
                    <a:lnTo>
                      <a:pt x="21600" y="0"/>
                    </a:lnTo>
                    <a:lnTo>
                      <a:pt x="7562" y="21600"/>
                    </a:lnTo>
                    <a:lnTo>
                      <a:pt x="0" y="10747"/>
                    </a:lnTo>
                    <a:close/>
                    <a:moveTo>
                      <a:pt x="0" y="10747"/>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grpSp>
        <p:grpSp>
          <p:nvGrpSpPr>
            <p:cNvPr id="19" name="Group 13"/>
            <p:cNvGrpSpPr/>
            <p:nvPr/>
          </p:nvGrpSpPr>
          <p:grpSpPr>
            <a:xfrm>
              <a:off x="5219700" y="4413249"/>
              <a:ext cx="2451100" cy="1619250"/>
              <a:chOff x="0" y="0"/>
              <a:chExt cx="3087" cy="2039"/>
            </a:xfrm>
          </p:grpSpPr>
          <p:sp>
            <p:nvSpPr>
              <p:cNvPr id="60" name="Freeform: Shape 14"/>
              <p:cNvSpPr/>
              <p:nvPr/>
            </p:nvSpPr>
            <p:spPr>
              <a:xfrm>
                <a:off x="975" y="47"/>
                <a:ext cx="2042" cy="1752"/>
              </a:xfrm>
              <a:custGeom>
                <a:avLst/>
                <a:gdLst/>
                <a:ahLst/>
                <a:cxnLst>
                  <a:cxn ang="0">
                    <a:pos x="54" y="921"/>
                  </a:cxn>
                  <a:cxn ang="0">
                    <a:pos x="0" y="1752"/>
                  </a:cxn>
                  <a:cxn ang="0">
                    <a:pos x="2042" y="0"/>
                  </a:cxn>
                  <a:cxn ang="0">
                    <a:pos x="54" y="921"/>
                  </a:cxn>
                  <a:cxn ang="0">
                    <a:pos x="54" y="921"/>
                  </a:cxn>
                </a:cxnLst>
                <a:rect l="0" t="0" r="0" b="0"/>
                <a:pathLst>
                  <a:path w="21600" h="21600">
                    <a:moveTo>
                      <a:pt x="577" y="11364"/>
                    </a:moveTo>
                    <a:lnTo>
                      <a:pt x="0" y="21600"/>
                    </a:lnTo>
                    <a:lnTo>
                      <a:pt x="21600" y="0"/>
                    </a:lnTo>
                    <a:lnTo>
                      <a:pt x="577" y="11364"/>
                    </a:lnTo>
                    <a:close/>
                    <a:moveTo>
                      <a:pt x="577" y="11364"/>
                    </a:moveTo>
                  </a:path>
                </a:pathLst>
              </a:custGeom>
              <a:solidFill>
                <a:srgbClr val="1E0D0F"/>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61" name="Freeform: Shape 15"/>
              <p:cNvSpPr/>
              <p:nvPr/>
            </p:nvSpPr>
            <p:spPr>
              <a:xfrm>
                <a:off x="961" y="40"/>
                <a:ext cx="2090" cy="1790"/>
              </a:xfrm>
              <a:custGeom>
                <a:avLst/>
                <a:gdLst/>
                <a:ahLst/>
                <a:cxnLst>
                  <a:cxn ang="0">
                    <a:pos x="0" y="0"/>
                  </a:cxn>
                  <a:cxn ang="0">
                    <a:pos x="0" y="0"/>
                  </a:cxn>
                  <a:cxn ang="0">
                    <a:pos x="0" y="0"/>
                  </a:cxn>
                  <a:cxn ang="0">
                    <a:pos x="0" y="0"/>
                  </a:cxn>
                  <a:cxn ang="0">
                    <a:pos x="0" y="0"/>
                  </a:cxn>
                  <a:cxn ang="0">
                    <a:pos x="0" y="0"/>
                  </a:cxn>
                  <a:cxn ang="0">
                    <a:pos x="0" y="0"/>
                  </a:cxn>
                </a:cxnLst>
                <a:rect l="0" t="0" r="0" b="0"/>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5C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62" name="Freeform: Shape 16"/>
              <p:cNvSpPr/>
              <p:nvPr/>
            </p:nvSpPr>
            <p:spPr>
              <a:xfrm>
                <a:off x="0" y="0"/>
                <a:ext cx="3087" cy="965"/>
              </a:xfrm>
              <a:custGeom>
                <a:avLst/>
                <a:gdLst/>
                <a:ahLst/>
                <a:cxnLst>
                  <a:cxn ang="0">
                    <a:pos x="0" y="0"/>
                  </a:cxn>
                  <a:cxn ang="0">
                    <a:pos x="0" y="0"/>
                  </a:cxn>
                  <a:cxn ang="0">
                    <a:pos x="0" y="0"/>
                  </a:cxn>
                  <a:cxn ang="0">
                    <a:pos x="0" y="0"/>
                  </a:cxn>
                  <a:cxn ang="0">
                    <a:pos x="0" y="0"/>
                  </a:cxn>
                </a:cxnLst>
                <a:rect l="0" t="0" r="0" b="0"/>
                <a:pathLst>
                  <a:path w="21600" h="21600">
                    <a:moveTo>
                      <a:pt x="0" y="12991"/>
                    </a:moveTo>
                    <a:lnTo>
                      <a:pt x="6723" y="21600"/>
                    </a:lnTo>
                    <a:lnTo>
                      <a:pt x="21600" y="0"/>
                    </a:lnTo>
                    <a:lnTo>
                      <a:pt x="0" y="12991"/>
                    </a:lnTo>
                    <a:close/>
                    <a:moveTo>
                      <a:pt x="0" y="12991"/>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63" name="Freeform: Shape 17"/>
              <p:cNvSpPr/>
              <p:nvPr/>
            </p:nvSpPr>
            <p:spPr>
              <a:xfrm>
                <a:off x="1208" y="15"/>
                <a:ext cx="1840" cy="2024"/>
              </a:xfrm>
              <a:custGeom>
                <a:avLst/>
                <a:gdLst/>
                <a:ahLst/>
                <a:cxnLst>
                  <a:cxn ang="0">
                    <a:pos x="0" y="0"/>
                  </a:cxn>
                  <a:cxn ang="0">
                    <a:pos x="0" y="0"/>
                  </a:cxn>
                  <a:cxn ang="0">
                    <a:pos x="0" y="0"/>
                  </a:cxn>
                  <a:cxn ang="0">
                    <a:pos x="0" y="0"/>
                  </a:cxn>
                  <a:cxn ang="0">
                    <a:pos x="0" y="0"/>
                  </a:cxn>
                </a:cxnLst>
                <a:rect l="0" t="0" r="0" b="0"/>
                <a:pathLst>
                  <a:path w="21600" h="21600">
                    <a:moveTo>
                      <a:pt x="0" y="10747"/>
                    </a:moveTo>
                    <a:lnTo>
                      <a:pt x="21600" y="0"/>
                    </a:lnTo>
                    <a:lnTo>
                      <a:pt x="7562" y="21600"/>
                    </a:lnTo>
                    <a:lnTo>
                      <a:pt x="0" y="10747"/>
                    </a:lnTo>
                    <a:close/>
                    <a:moveTo>
                      <a:pt x="0" y="10747"/>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grpSp>
        <p:grpSp>
          <p:nvGrpSpPr>
            <p:cNvPr id="20" name="Group 18"/>
            <p:cNvGrpSpPr/>
            <p:nvPr/>
          </p:nvGrpSpPr>
          <p:grpSpPr>
            <a:xfrm>
              <a:off x="4568268" y="1963468"/>
              <a:ext cx="1676400" cy="1111249"/>
              <a:chOff x="0" y="0"/>
              <a:chExt cx="2111" cy="1400"/>
            </a:xfrm>
          </p:grpSpPr>
          <p:sp>
            <p:nvSpPr>
              <p:cNvPr id="56" name="Freeform: Shape 19"/>
              <p:cNvSpPr/>
              <p:nvPr/>
            </p:nvSpPr>
            <p:spPr>
              <a:xfrm>
                <a:off x="666" y="31"/>
                <a:ext cx="1397" cy="1203"/>
              </a:xfrm>
              <a:custGeom>
                <a:avLst/>
                <a:gdLst/>
                <a:ahLst/>
                <a:cxnLst>
                  <a:cxn ang="0">
                    <a:pos x="37" y="632"/>
                  </a:cxn>
                  <a:cxn ang="0">
                    <a:pos x="0" y="1203"/>
                  </a:cxn>
                  <a:cxn ang="0">
                    <a:pos x="1397" y="0"/>
                  </a:cxn>
                  <a:cxn ang="0">
                    <a:pos x="37" y="632"/>
                  </a:cxn>
                  <a:cxn ang="0">
                    <a:pos x="37" y="632"/>
                  </a:cxn>
                </a:cxnLst>
                <a:rect l="0" t="0" r="0" b="0"/>
                <a:pathLst>
                  <a:path w="21600" h="21600">
                    <a:moveTo>
                      <a:pt x="577" y="11364"/>
                    </a:moveTo>
                    <a:lnTo>
                      <a:pt x="0" y="21600"/>
                    </a:lnTo>
                    <a:lnTo>
                      <a:pt x="21600" y="0"/>
                    </a:lnTo>
                    <a:lnTo>
                      <a:pt x="577" y="11364"/>
                    </a:lnTo>
                    <a:close/>
                    <a:moveTo>
                      <a:pt x="577" y="11364"/>
                    </a:moveTo>
                  </a:path>
                </a:pathLst>
              </a:custGeom>
              <a:solidFill>
                <a:srgbClr val="1E0D0F"/>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57" name="Freeform: Shape 20"/>
              <p:cNvSpPr/>
              <p:nvPr/>
            </p:nvSpPr>
            <p:spPr>
              <a:xfrm>
                <a:off x="657" y="27"/>
                <a:ext cx="1429" cy="1229"/>
              </a:xfrm>
              <a:custGeom>
                <a:avLst/>
                <a:gdLst/>
                <a:ahLst/>
                <a:cxnLst>
                  <a:cxn ang="0">
                    <a:pos x="0" y="0"/>
                  </a:cxn>
                  <a:cxn ang="0">
                    <a:pos x="0" y="0"/>
                  </a:cxn>
                  <a:cxn ang="0">
                    <a:pos x="0" y="0"/>
                  </a:cxn>
                  <a:cxn ang="0">
                    <a:pos x="0" y="0"/>
                  </a:cxn>
                  <a:cxn ang="0">
                    <a:pos x="0" y="0"/>
                  </a:cxn>
                  <a:cxn ang="0">
                    <a:pos x="0" y="0"/>
                  </a:cxn>
                  <a:cxn ang="0">
                    <a:pos x="0" y="0"/>
                  </a:cxn>
                </a:cxnLst>
                <a:rect l="0" t="0" r="0" b="0"/>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5C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58" name="Freeform: Shape 21"/>
              <p:cNvSpPr/>
              <p:nvPr/>
            </p:nvSpPr>
            <p:spPr>
              <a:xfrm>
                <a:off x="0" y="0"/>
                <a:ext cx="2111" cy="662"/>
              </a:xfrm>
              <a:custGeom>
                <a:avLst/>
                <a:gdLst/>
                <a:ahLst/>
                <a:cxnLst>
                  <a:cxn ang="0">
                    <a:pos x="0" y="0"/>
                  </a:cxn>
                  <a:cxn ang="0">
                    <a:pos x="0" y="0"/>
                  </a:cxn>
                  <a:cxn ang="0">
                    <a:pos x="0" y="0"/>
                  </a:cxn>
                  <a:cxn ang="0">
                    <a:pos x="0" y="0"/>
                  </a:cxn>
                  <a:cxn ang="0">
                    <a:pos x="0" y="0"/>
                  </a:cxn>
                </a:cxnLst>
                <a:rect l="0" t="0" r="0" b="0"/>
                <a:pathLst>
                  <a:path w="21600" h="21600">
                    <a:moveTo>
                      <a:pt x="0" y="12991"/>
                    </a:moveTo>
                    <a:lnTo>
                      <a:pt x="6723" y="21600"/>
                    </a:lnTo>
                    <a:lnTo>
                      <a:pt x="21600" y="0"/>
                    </a:lnTo>
                    <a:lnTo>
                      <a:pt x="0" y="12991"/>
                    </a:lnTo>
                    <a:close/>
                    <a:moveTo>
                      <a:pt x="0" y="12991"/>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59" name="Freeform: Shape 22"/>
              <p:cNvSpPr/>
              <p:nvPr/>
            </p:nvSpPr>
            <p:spPr>
              <a:xfrm>
                <a:off x="826" y="10"/>
                <a:ext cx="1258" cy="1390"/>
              </a:xfrm>
              <a:custGeom>
                <a:avLst/>
                <a:gdLst/>
                <a:ahLst/>
                <a:cxnLst>
                  <a:cxn ang="0">
                    <a:pos x="0" y="0"/>
                  </a:cxn>
                  <a:cxn ang="0">
                    <a:pos x="0" y="0"/>
                  </a:cxn>
                  <a:cxn ang="0">
                    <a:pos x="0" y="0"/>
                  </a:cxn>
                  <a:cxn ang="0">
                    <a:pos x="0" y="0"/>
                  </a:cxn>
                  <a:cxn ang="0">
                    <a:pos x="0" y="0"/>
                  </a:cxn>
                </a:cxnLst>
                <a:rect l="0" t="0" r="0" b="0"/>
                <a:pathLst>
                  <a:path w="21600" h="21600">
                    <a:moveTo>
                      <a:pt x="0" y="10747"/>
                    </a:moveTo>
                    <a:lnTo>
                      <a:pt x="21600" y="0"/>
                    </a:lnTo>
                    <a:lnTo>
                      <a:pt x="7562" y="21600"/>
                    </a:lnTo>
                    <a:lnTo>
                      <a:pt x="0" y="10747"/>
                    </a:lnTo>
                    <a:close/>
                    <a:moveTo>
                      <a:pt x="0" y="10747"/>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grpSp>
        <p:grpSp>
          <p:nvGrpSpPr>
            <p:cNvPr id="22" name="Group 23"/>
            <p:cNvGrpSpPr/>
            <p:nvPr/>
          </p:nvGrpSpPr>
          <p:grpSpPr>
            <a:xfrm>
              <a:off x="7816850" y="2044700"/>
              <a:ext cx="1498601" cy="990601"/>
              <a:chOff x="0" y="0"/>
              <a:chExt cx="1888" cy="1248"/>
            </a:xfrm>
          </p:grpSpPr>
          <p:sp>
            <p:nvSpPr>
              <p:cNvPr id="52" name="Freeform: Shape 24"/>
              <p:cNvSpPr/>
              <p:nvPr/>
            </p:nvSpPr>
            <p:spPr>
              <a:xfrm>
                <a:off x="596" y="26"/>
                <a:ext cx="1249" cy="1075"/>
              </a:xfrm>
              <a:custGeom>
                <a:avLst/>
                <a:gdLst/>
                <a:ahLst/>
                <a:cxnLst>
                  <a:cxn ang="0">
                    <a:pos x="33" y="565"/>
                  </a:cxn>
                  <a:cxn ang="0">
                    <a:pos x="0" y="1075"/>
                  </a:cxn>
                  <a:cxn ang="0">
                    <a:pos x="1249" y="0"/>
                  </a:cxn>
                  <a:cxn ang="0">
                    <a:pos x="33" y="565"/>
                  </a:cxn>
                  <a:cxn ang="0">
                    <a:pos x="33" y="565"/>
                  </a:cxn>
                </a:cxnLst>
                <a:rect l="0" t="0" r="0" b="0"/>
                <a:pathLst>
                  <a:path w="21600" h="21600">
                    <a:moveTo>
                      <a:pt x="577" y="11364"/>
                    </a:moveTo>
                    <a:lnTo>
                      <a:pt x="0" y="21600"/>
                    </a:lnTo>
                    <a:lnTo>
                      <a:pt x="21600" y="0"/>
                    </a:lnTo>
                    <a:lnTo>
                      <a:pt x="577" y="11364"/>
                    </a:lnTo>
                    <a:close/>
                    <a:moveTo>
                      <a:pt x="577" y="11364"/>
                    </a:moveTo>
                  </a:path>
                </a:pathLst>
              </a:custGeom>
              <a:solidFill>
                <a:srgbClr val="1E0D0F"/>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53" name="Freeform: Shape 25"/>
              <p:cNvSpPr/>
              <p:nvPr/>
            </p:nvSpPr>
            <p:spPr>
              <a:xfrm>
                <a:off x="587" y="24"/>
                <a:ext cx="1278" cy="1095"/>
              </a:xfrm>
              <a:custGeom>
                <a:avLst/>
                <a:gdLst/>
                <a:ahLst/>
                <a:cxnLst>
                  <a:cxn ang="0">
                    <a:pos x="0" y="0"/>
                  </a:cxn>
                  <a:cxn ang="0">
                    <a:pos x="0" y="0"/>
                  </a:cxn>
                  <a:cxn ang="0">
                    <a:pos x="0" y="0"/>
                  </a:cxn>
                  <a:cxn ang="0">
                    <a:pos x="0" y="0"/>
                  </a:cxn>
                  <a:cxn ang="0">
                    <a:pos x="0" y="0"/>
                  </a:cxn>
                  <a:cxn ang="0">
                    <a:pos x="0" y="0"/>
                  </a:cxn>
                  <a:cxn ang="0">
                    <a:pos x="0" y="0"/>
                  </a:cxn>
                </a:cxnLst>
                <a:rect l="0" t="0" r="0" b="0"/>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5C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54" name="Freeform: Shape 26"/>
              <p:cNvSpPr/>
              <p:nvPr/>
            </p:nvSpPr>
            <p:spPr>
              <a:xfrm>
                <a:off x="0" y="0"/>
                <a:ext cx="1888" cy="590"/>
              </a:xfrm>
              <a:custGeom>
                <a:avLst/>
                <a:gdLst/>
                <a:ahLst/>
                <a:cxnLst>
                  <a:cxn ang="0">
                    <a:pos x="0" y="0"/>
                  </a:cxn>
                  <a:cxn ang="0">
                    <a:pos x="0" y="0"/>
                  </a:cxn>
                  <a:cxn ang="0">
                    <a:pos x="0" y="0"/>
                  </a:cxn>
                  <a:cxn ang="0">
                    <a:pos x="0" y="0"/>
                  </a:cxn>
                  <a:cxn ang="0">
                    <a:pos x="0" y="0"/>
                  </a:cxn>
                </a:cxnLst>
                <a:rect l="0" t="0" r="0" b="0"/>
                <a:pathLst>
                  <a:path w="21600" h="21600">
                    <a:moveTo>
                      <a:pt x="0" y="12991"/>
                    </a:moveTo>
                    <a:lnTo>
                      <a:pt x="6723" y="21600"/>
                    </a:lnTo>
                    <a:lnTo>
                      <a:pt x="21600" y="0"/>
                    </a:lnTo>
                    <a:lnTo>
                      <a:pt x="0" y="12991"/>
                    </a:lnTo>
                    <a:close/>
                    <a:moveTo>
                      <a:pt x="0" y="12991"/>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55" name="Freeform: Shape 27"/>
              <p:cNvSpPr/>
              <p:nvPr/>
            </p:nvSpPr>
            <p:spPr>
              <a:xfrm>
                <a:off x="738" y="9"/>
                <a:ext cx="1125" cy="1239"/>
              </a:xfrm>
              <a:custGeom>
                <a:avLst/>
                <a:gdLst/>
                <a:ahLst/>
                <a:cxnLst>
                  <a:cxn ang="0">
                    <a:pos x="0" y="0"/>
                  </a:cxn>
                  <a:cxn ang="0">
                    <a:pos x="0" y="0"/>
                  </a:cxn>
                  <a:cxn ang="0">
                    <a:pos x="0" y="0"/>
                  </a:cxn>
                  <a:cxn ang="0">
                    <a:pos x="0" y="0"/>
                  </a:cxn>
                  <a:cxn ang="0">
                    <a:pos x="0" y="0"/>
                  </a:cxn>
                </a:cxnLst>
                <a:rect l="0" t="0" r="0" b="0"/>
                <a:pathLst>
                  <a:path w="21600" h="21600">
                    <a:moveTo>
                      <a:pt x="0" y="10747"/>
                    </a:moveTo>
                    <a:lnTo>
                      <a:pt x="21600" y="0"/>
                    </a:lnTo>
                    <a:lnTo>
                      <a:pt x="7562" y="21600"/>
                    </a:lnTo>
                    <a:lnTo>
                      <a:pt x="0" y="10747"/>
                    </a:lnTo>
                    <a:close/>
                    <a:moveTo>
                      <a:pt x="0" y="10747"/>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grpSp>
        <p:grpSp>
          <p:nvGrpSpPr>
            <p:cNvPr id="35" name="Group 38"/>
            <p:cNvGrpSpPr/>
            <p:nvPr/>
          </p:nvGrpSpPr>
          <p:grpSpPr>
            <a:xfrm>
              <a:off x="-1739107" y="2292350"/>
              <a:ext cx="3357565" cy="1485900"/>
              <a:chOff x="0" y="0"/>
              <a:chExt cx="4231" cy="1872"/>
            </a:xfrm>
          </p:grpSpPr>
          <p:sp>
            <p:nvSpPr>
              <p:cNvPr id="43" name="Oval 39"/>
              <p:cNvSpPr/>
              <p:nvPr/>
            </p:nvSpPr>
            <p:spPr>
              <a:xfrm>
                <a:off x="347" y="683"/>
                <a:ext cx="840" cy="841"/>
              </a:xfrm>
              <a:prstGeom prst="ellipse">
                <a:avLst/>
              </a:prstGeom>
              <a:solidFill>
                <a:srgbClr val="E6E6E6"/>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44" name="Oval 40"/>
              <p:cNvSpPr/>
              <p:nvPr/>
            </p:nvSpPr>
            <p:spPr>
              <a:xfrm>
                <a:off x="0" y="1023"/>
                <a:ext cx="686" cy="688"/>
              </a:xfrm>
              <a:prstGeom prst="ellipse">
                <a:avLst/>
              </a:prstGeom>
              <a:solidFill>
                <a:srgbClr val="E6E6E6"/>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45" name="Oval 41"/>
              <p:cNvSpPr/>
              <p:nvPr/>
            </p:nvSpPr>
            <p:spPr>
              <a:xfrm>
                <a:off x="1877" y="0"/>
                <a:ext cx="1630" cy="1632"/>
              </a:xfrm>
              <a:prstGeom prst="ellipse">
                <a:avLst/>
              </a:prstGeom>
              <a:solidFill>
                <a:srgbClr val="E6E6E6"/>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46" name="Oval 42"/>
              <p:cNvSpPr/>
              <p:nvPr/>
            </p:nvSpPr>
            <p:spPr>
              <a:xfrm>
                <a:off x="1199" y="501"/>
                <a:ext cx="1117" cy="932"/>
              </a:xfrm>
              <a:prstGeom prst="ellipse">
                <a:avLst/>
              </a:prstGeom>
              <a:solidFill>
                <a:srgbClr val="FFFEFE"/>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47" name="Oval 43"/>
              <p:cNvSpPr/>
              <p:nvPr/>
            </p:nvSpPr>
            <p:spPr>
              <a:xfrm>
                <a:off x="860" y="1031"/>
                <a:ext cx="1009" cy="841"/>
              </a:xfrm>
              <a:prstGeom prst="ellipse">
                <a:avLst/>
              </a:prstGeom>
              <a:solidFill>
                <a:srgbClr val="FFFEFE"/>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48" name="Oval 44"/>
              <p:cNvSpPr/>
              <p:nvPr/>
            </p:nvSpPr>
            <p:spPr>
              <a:xfrm>
                <a:off x="1245" y="563"/>
                <a:ext cx="1116" cy="1119"/>
              </a:xfrm>
              <a:prstGeom prst="ellipse">
                <a:avLst/>
              </a:prstGeom>
              <a:solidFill>
                <a:srgbClr val="E6E6E6"/>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49" name="Oval 45"/>
              <p:cNvSpPr/>
              <p:nvPr/>
            </p:nvSpPr>
            <p:spPr>
              <a:xfrm>
                <a:off x="864" y="1127"/>
                <a:ext cx="687" cy="687"/>
              </a:xfrm>
              <a:prstGeom prst="ellipse">
                <a:avLst/>
              </a:prstGeom>
              <a:solidFill>
                <a:srgbClr val="E6E6E6"/>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50" name="Oval 46"/>
              <p:cNvSpPr/>
              <p:nvPr/>
            </p:nvSpPr>
            <p:spPr>
              <a:xfrm>
                <a:off x="2920" y="265"/>
                <a:ext cx="1311" cy="1094"/>
              </a:xfrm>
              <a:prstGeom prst="ellipse">
                <a:avLst/>
              </a:prstGeom>
              <a:solidFill>
                <a:srgbClr val="FFFEFE"/>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sp>
            <p:nvSpPr>
              <p:cNvPr id="51" name="Oval 47"/>
              <p:cNvSpPr/>
              <p:nvPr/>
            </p:nvSpPr>
            <p:spPr>
              <a:xfrm>
                <a:off x="2721" y="364"/>
                <a:ext cx="1415" cy="1417"/>
              </a:xfrm>
              <a:prstGeom prst="ellipse">
                <a:avLst/>
              </a:prstGeom>
              <a:solidFill>
                <a:srgbClr val="E6E6E6"/>
              </a:solidFill>
              <a:ln w="25400" cap="flat" cmpd="sng">
                <a:solidFill>
                  <a:schemeClr val="tx1">
                    <a:alpha val="0"/>
                  </a:schemeClr>
                </a:solidFill>
                <a:prstDash val="solid"/>
                <a:miter/>
                <a:headEnd type="none" w="med" len="med"/>
                <a:tailEnd type="none" w="med" len="med"/>
              </a:ln>
            </p:spPr>
            <p:txBody>
              <a:bodyPr anchor="ctr" anchorCtr="0"/>
              <a:lstStyle/>
              <a:p>
                <a:pPr algn="ctr"/>
                <a:endParaRPr lang="zh-CN" altLang="zh-CN">
                  <a:latin typeface="黑体" panose="02010609060101010101" charset="-122"/>
                  <a:ea typeface="黑体" panose="02010609060101010101" charset="-122"/>
                  <a:sym typeface="黑体" panose="02010609060101010101" charset="-122"/>
                </a:endParaRPr>
              </a:p>
            </p:txBody>
          </p:sp>
        </p:grpSp>
        <p:grpSp>
          <p:nvGrpSpPr>
            <p:cNvPr id="36" name="Group 53"/>
            <p:cNvGrpSpPr/>
            <p:nvPr/>
          </p:nvGrpSpPr>
          <p:grpSpPr>
            <a:xfrm>
              <a:off x="8928895" y="3703638"/>
              <a:ext cx="944562" cy="625475"/>
              <a:chOff x="0" y="0"/>
              <a:chExt cx="5983" cy="3960"/>
            </a:xfrm>
          </p:grpSpPr>
          <p:sp>
            <p:nvSpPr>
              <p:cNvPr id="39" name="Freeform: Shape 54"/>
              <p:cNvSpPr/>
              <p:nvPr/>
            </p:nvSpPr>
            <p:spPr>
              <a:xfrm>
                <a:off x="1893" y="91"/>
                <a:ext cx="3950" cy="3405"/>
              </a:xfrm>
              <a:custGeom>
                <a:avLst/>
                <a:gdLst/>
                <a:ahLst/>
                <a:cxnLst>
                  <a:cxn ang="0">
                    <a:pos x="105" y="1791"/>
                  </a:cxn>
                  <a:cxn ang="0">
                    <a:pos x="0" y="3405"/>
                  </a:cxn>
                  <a:cxn ang="0">
                    <a:pos x="3950" y="0"/>
                  </a:cxn>
                  <a:cxn ang="0">
                    <a:pos x="105" y="1791"/>
                  </a:cxn>
                  <a:cxn ang="0">
                    <a:pos x="105" y="1791"/>
                  </a:cxn>
                </a:cxnLst>
                <a:rect l="0" t="0" r="0" b="0"/>
                <a:pathLst>
                  <a:path w="21600" h="21600">
                    <a:moveTo>
                      <a:pt x="577" y="11364"/>
                    </a:moveTo>
                    <a:lnTo>
                      <a:pt x="0" y="21600"/>
                    </a:lnTo>
                    <a:lnTo>
                      <a:pt x="21600" y="0"/>
                    </a:lnTo>
                    <a:lnTo>
                      <a:pt x="577" y="11364"/>
                    </a:lnTo>
                    <a:close/>
                    <a:moveTo>
                      <a:pt x="577" y="11364"/>
                    </a:moveTo>
                  </a:path>
                </a:pathLst>
              </a:custGeom>
              <a:solidFill>
                <a:srgbClr val="1E0D0F"/>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40" name="Freeform: Shape 55"/>
              <p:cNvSpPr/>
              <p:nvPr/>
            </p:nvSpPr>
            <p:spPr>
              <a:xfrm>
                <a:off x="1860" y="80"/>
                <a:ext cx="4052" cy="3473"/>
              </a:xfrm>
              <a:custGeom>
                <a:avLst/>
                <a:gdLst/>
                <a:ahLst/>
                <a:cxnLst>
                  <a:cxn ang="0">
                    <a:pos x="0" y="0"/>
                  </a:cxn>
                  <a:cxn ang="0">
                    <a:pos x="0" y="0"/>
                  </a:cxn>
                  <a:cxn ang="0">
                    <a:pos x="0" y="0"/>
                  </a:cxn>
                  <a:cxn ang="0">
                    <a:pos x="0" y="0"/>
                  </a:cxn>
                  <a:cxn ang="0">
                    <a:pos x="0" y="0"/>
                  </a:cxn>
                  <a:cxn ang="0">
                    <a:pos x="0" y="0"/>
                  </a:cxn>
                  <a:cxn ang="0">
                    <a:pos x="0" y="0"/>
                  </a:cxn>
                </a:cxnLst>
                <a:rect l="0" t="0" r="0" b="0"/>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5C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41" name="Freeform: Shape 56"/>
              <p:cNvSpPr/>
              <p:nvPr/>
            </p:nvSpPr>
            <p:spPr>
              <a:xfrm>
                <a:off x="0" y="0"/>
                <a:ext cx="5983" cy="1874"/>
              </a:xfrm>
              <a:custGeom>
                <a:avLst/>
                <a:gdLst/>
                <a:ahLst/>
                <a:cxnLst>
                  <a:cxn ang="0">
                    <a:pos x="0" y="0"/>
                  </a:cxn>
                  <a:cxn ang="0">
                    <a:pos x="0" y="0"/>
                  </a:cxn>
                  <a:cxn ang="0">
                    <a:pos x="0" y="0"/>
                  </a:cxn>
                  <a:cxn ang="0">
                    <a:pos x="0" y="0"/>
                  </a:cxn>
                  <a:cxn ang="0">
                    <a:pos x="0" y="0"/>
                  </a:cxn>
                </a:cxnLst>
                <a:rect l="0" t="0" r="0" b="0"/>
                <a:pathLst>
                  <a:path w="21600" h="21600">
                    <a:moveTo>
                      <a:pt x="0" y="12991"/>
                    </a:moveTo>
                    <a:lnTo>
                      <a:pt x="6723" y="21600"/>
                    </a:lnTo>
                    <a:lnTo>
                      <a:pt x="21600" y="0"/>
                    </a:lnTo>
                    <a:lnTo>
                      <a:pt x="0" y="12991"/>
                    </a:lnTo>
                    <a:close/>
                    <a:moveTo>
                      <a:pt x="0" y="12991"/>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sp>
            <p:nvSpPr>
              <p:cNvPr id="42" name="Freeform: Shape 57"/>
              <p:cNvSpPr/>
              <p:nvPr/>
            </p:nvSpPr>
            <p:spPr>
              <a:xfrm>
                <a:off x="2341" y="30"/>
                <a:ext cx="3565" cy="3930"/>
              </a:xfrm>
              <a:custGeom>
                <a:avLst/>
                <a:gdLst/>
                <a:ahLst/>
                <a:cxnLst>
                  <a:cxn ang="0">
                    <a:pos x="0" y="0"/>
                  </a:cxn>
                  <a:cxn ang="0">
                    <a:pos x="0" y="0"/>
                  </a:cxn>
                  <a:cxn ang="0">
                    <a:pos x="0" y="0"/>
                  </a:cxn>
                  <a:cxn ang="0">
                    <a:pos x="0" y="0"/>
                  </a:cxn>
                  <a:cxn ang="0">
                    <a:pos x="0" y="0"/>
                  </a:cxn>
                </a:cxnLst>
                <a:rect l="0" t="0" r="0" b="0"/>
                <a:pathLst>
                  <a:path w="21600" h="21600">
                    <a:moveTo>
                      <a:pt x="0" y="10747"/>
                    </a:moveTo>
                    <a:lnTo>
                      <a:pt x="21600" y="0"/>
                    </a:lnTo>
                    <a:lnTo>
                      <a:pt x="7562" y="21600"/>
                    </a:lnTo>
                    <a:lnTo>
                      <a:pt x="0" y="10747"/>
                    </a:lnTo>
                    <a:close/>
                    <a:moveTo>
                      <a:pt x="0" y="10747"/>
                    </a:moveTo>
                  </a:path>
                </a:pathLst>
              </a:custGeom>
              <a:solidFill>
                <a:srgbClr val="C00000"/>
              </a:solidFill>
              <a:ln w="25400" cap="flat" cmpd="sng">
                <a:solidFill>
                  <a:schemeClr val="tx1">
                    <a:alpha val="0"/>
                  </a:schemeClr>
                </a:solidFill>
                <a:prstDash val="solid"/>
                <a:miter/>
                <a:headEnd type="none" w="med" len="med"/>
                <a:tailEnd type="none" w="med" len="med"/>
              </a:ln>
            </p:spPr>
            <p:txBody>
              <a:bodyPr/>
              <a:lstStyle/>
              <a:p>
                <a:endParaRPr lang="zh-CN" altLang="en-US"/>
              </a:p>
            </p:txBody>
          </p:sp>
        </p:grpSp>
        <p:sp>
          <p:nvSpPr>
            <p:cNvPr id="37" name="TextBox 58"/>
            <p:cNvSpPr txBox="1"/>
            <p:nvPr/>
          </p:nvSpPr>
          <p:spPr bwMode="auto">
            <a:xfrm>
              <a:off x="5701102" y="207904"/>
              <a:ext cx="169878" cy="183606"/>
            </a:xfrm>
            <a:prstGeom prst="rect">
              <a:avLst/>
            </a:prstGeom>
            <a:noFill/>
          </p:spPr>
          <p:txBody>
            <a:bodyPr wrap="none" anchor="ctr">
              <a:normAutofit fontScale="25000" lnSpcReduction="20000"/>
            </a:bodyPr>
            <a:lstStyle/>
            <a:p>
              <a:pPr>
                <a:defRPr/>
              </a:pPr>
              <a:r>
                <a:rPr lang="en-US" altLang="zh-CN" sz="900" noProof="1">
                  <a:solidFill>
                    <a:schemeClr val="bg1"/>
                  </a:solidFill>
                  <a:latin typeface="黑体" panose="02010609060101010101" charset="-122"/>
                  <a:ea typeface="黑体" panose="02010609060101010101" charset="-122"/>
                  <a:cs typeface="+mn-cs"/>
                  <a:sym typeface="黑体" panose="02010609060101010101" charset="-122"/>
                </a:rPr>
                <a:t>2312</a:t>
              </a:r>
              <a:endParaRPr lang="en-US" altLang="zh-CN" sz="900" noProof="1">
                <a:solidFill>
                  <a:schemeClr val="bg1"/>
                </a:solidFill>
                <a:latin typeface="黑体" panose="02010609060101010101" charset="-122"/>
                <a:ea typeface="黑体" panose="02010609060101010101" charset="-122"/>
                <a:sym typeface="黑体" panose="02010609060101010101"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2" name="Rectangle 5"/>
          <p:cNvSpPr>
            <a:spLocks noChangeArrowheads="1"/>
          </p:cNvSpPr>
          <p:nvPr/>
        </p:nvSpPr>
        <p:spPr bwMode="auto">
          <a:xfrm>
            <a:off x="676275" y="188913"/>
            <a:ext cx="8432800" cy="533400"/>
          </a:xfrm>
          <a:prstGeom prst="rect">
            <a:avLst/>
          </a:prstGeom>
          <a:noFill/>
          <a:ln w="9525">
            <a:noFill/>
            <a:miter lim="800000"/>
            <a:headEnd/>
            <a:tailEnd/>
          </a:ln>
        </p:spPr>
        <p:txBody>
          <a:bodyPr anchor="b"/>
          <a:lstStyle/>
          <a:p>
            <a:pPr eaLnBrk="1" hangingPunct="1"/>
            <a:endParaRPr lang="en-GB" altLang="en-GB" sz="2600" b="1">
              <a:solidFill>
                <a:schemeClr val="bg1"/>
              </a:solidFill>
              <a:ea typeface="黑体" pitchFamily="49" charset="-122"/>
            </a:endParaRPr>
          </a:p>
        </p:txBody>
      </p:sp>
      <p:sp>
        <p:nvSpPr>
          <p:cNvPr id="31753" name="Rectangle 5"/>
          <p:cNvSpPr>
            <a:spLocks noChangeArrowheads="1"/>
          </p:cNvSpPr>
          <p:nvPr/>
        </p:nvSpPr>
        <p:spPr bwMode="auto">
          <a:xfrm>
            <a:off x="539750" y="115888"/>
            <a:ext cx="8432800" cy="533400"/>
          </a:xfrm>
          <a:prstGeom prst="rect">
            <a:avLst/>
          </a:prstGeom>
          <a:noFill/>
          <a:ln w="9525">
            <a:noFill/>
            <a:miter lim="800000"/>
            <a:headEnd/>
            <a:tailEnd/>
          </a:ln>
        </p:spPr>
        <p:txBody>
          <a:bodyPr anchor="b"/>
          <a:lstStyle/>
          <a:p>
            <a:pPr eaLnBrk="1" hangingPunct="1"/>
            <a:r>
              <a:rPr lang="zh-CN" altLang="en-US" sz="2400" b="1" kern="0" dirty="0">
                <a:solidFill>
                  <a:sysClr val="window" lastClr="FFFFFF"/>
                </a:solidFill>
                <a:latin typeface="黑体" pitchFamily="49" charset="-122"/>
                <a:ea typeface="黑体" pitchFamily="49" charset="-122"/>
              </a:rPr>
              <a:t>三、</a:t>
            </a:r>
            <a:r>
              <a:rPr lang="zh-CN" altLang="en-US" sz="2400" b="1" dirty="0">
                <a:solidFill>
                  <a:schemeClr val="bg1"/>
                </a:solidFill>
                <a:latin typeface="幼圆" pitchFamily="49" charset="-122"/>
                <a:ea typeface="幼圆" pitchFamily="49" charset="-122"/>
              </a:rPr>
              <a:t>业务</a:t>
            </a:r>
            <a:r>
              <a:rPr lang="zh-CN" altLang="en-US" sz="2400" b="1" dirty="0">
                <a:solidFill>
                  <a:srgbClr val="FFFFFF"/>
                </a:solidFill>
                <a:latin typeface="幼圆" pitchFamily="49" charset="-122"/>
                <a:ea typeface="幼圆" pitchFamily="49" charset="-122"/>
              </a:rPr>
              <a:t>规则修订及新增要求</a:t>
            </a:r>
            <a:endParaRPr lang="zh-CN" altLang="en-US" sz="2400" b="1" dirty="0">
              <a:solidFill>
                <a:schemeClr val="bg1"/>
              </a:solidFill>
              <a:latin typeface="幼圆" pitchFamily="49" charset="-122"/>
              <a:ea typeface="幼圆" pitchFamily="49" charset="-122"/>
            </a:endParaRPr>
          </a:p>
        </p:txBody>
      </p:sp>
      <p:sp>
        <p:nvSpPr>
          <p:cNvPr id="31754" name="灯片编号占位符 2"/>
          <p:cNvSpPr>
            <a:spLocks noGrp="1"/>
          </p:cNvSpPr>
          <p:nvPr>
            <p:ph type="sldNum" sz="quarter" idx="12"/>
          </p:nvPr>
        </p:nvSpPr>
        <p:spPr>
          <a:xfrm>
            <a:off x="3491880" y="6619875"/>
            <a:ext cx="2133600" cy="476250"/>
          </a:xfrm>
          <a:noFill/>
        </p:spPr>
        <p:txBody>
          <a:bodyPr/>
          <a:lstStyle/>
          <a:p>
            <a:fld id="{F83FC7D1-D57D-4F15-8058-BE7A58E1DC2C}" type="slidenum">
              <a:rPr lang="en-US" altLang="zh-CN">
                <a:solidFill>
                  <a:schemeClr val="tx1"/>
                </a:solidFill>
              </a:rPr>
              <a:pPr/>
              <a:t>10</a:t>
            </a:fld>
            <a:endParaRPr lang="en-US" altLang="zh-CN" dirty="0">
              <a:solidFill>
                <a:schemeClr val="tx1"/>
              </a:solidFill>
            </a:endParaRPr>
          </a:p>
        </p:txBody>
      </p:sp>
      <p:pic>
        <p:nvPicPr>
          <p:cNvPr id="9"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 name="组合 26"/>
          <p:cNvGrpSpPr/>
          <p:nvPr/>
        </p:nvGrpSpPr>
        <p:grpSpPr>
          <a:xfrm>
            <a:off x="107504" y="1196752"/>
            <a:ext cx="8856984" cy="1056567"/>
            <a:chOff x="745660" y="1508337"/>
            <a:chExt cx="8929740" cy="1075520"/>
          </a:xfrm>
        </p:grpSpPr>
        <p:grpSp>
          <p:nvGrpSpPr>
            <p:cNvPr id="3" name="组合 30"/>
            <p:cNvGrpSpPr/>
            <p:nvPr/>
          </p:nvGrpSpPr>
          <p:grpSpPr>
            <a:xfrm>
              <a:off x="745660" y="1508337"/>
              <a:ext cx="1075520" cy="1075520"/>
              <a:chOff x="745660" y="1508337"/>
              <a:chExt cx="1075520" cy="1075520"/>
            </a:xfrm>
          </p:grpSpPr>
          <p:sp>
            <p:nvSpPr>
              <p:cNvPr id="23" name="椭圆 22"/>
              <p:cNvSpPr/>
              <p:nvPr/>
            </p:nvSpPr>
            <p:spPr>
              <a:xfrm>
                <a:off x="745660" y="150833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4" name="Freeform 6"/>
              <p:cNvSpPr>
                <a:spLocks noEditPoints="1"/>
              </p:cNvSpPr>
              <p:nvPr/>
            </p:nvSpPr>
            <p:spPr bwMode="auto">
              <a:xfrm>
                <a:off x="1036058" y="1801536"/>
                <a:ext cx="323850" cy="32385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2197650" y="1654936"/>
              <a:ext cx="7477750" cy="384181"/>
            </a:xfrm>
            <a:prstGeom prst="rect">
              <a:avLst/>
            </a:prstGeom>
          </p:spPr>
          <p:txBody>
            <a:bodyPr wrap="square">
              <a:spAutoFit/>
            </a:bodyPr>
            <a:lstStyle/>
            <a:p>
              <a:pPr algn="just">
                <a:lnSpc>
                  <a:spcPct val="150000"/>
                </a:lnSpc>
                <a:spcAft>
                  <a:spcPts val="600"/>
                </a:spcAft>
              </a:pPr>
              <a:endParaRPr lang="en-US" altLang="zh-CN" sz="1400" b="1" dirty="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1" name="等腰三角形 10"/>
          <p:cNvSpPr/>
          <p:nvPr/>
        </p:nvSpPr>
        <p:spPr bwMode="gray">
          <a:xfrm>
            <a:off x="1259632" y="1556792"/>
            <a:ext cx="144016" cy="216024"/>
          </a:xfrm>
          <a:prstGeom prst="triangl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4" name="组合 26"/>
          <p:cNvGrpSpPr/>
          <p:nvPr/>
        </p:nvGrpSpPr>
        <p:grpSpPr>
          <a:xfrm>
            <a:off x="827584" y="2060848"/>
            <a:ext cx="7895352" cy="1028846"/>
            <a:chOff x="745660" y="1508337"/>
            <a:chExt cx="7787654" cy="1075520"/>
          </a:xfrm>
        </p:grpSpPr>
        <p:grpSp>
          <p:nvGrpSpPr>
            <p:cNvPr id="5" name="组合 30"/>
            <p:cNvGrpSpPr/>
            <p:nvPr/>
          </p:nvGrpSpPr>
          <p:grpSpPr>
            <a:xfrm>
              <a:off x="745660" y="1508337"/>
              <a:ext cx="1075520" cy="1075520"/>
              <a:chOff x="745660" y="1508337"/>
              <a:chExt cx="1075520" cy="1075520"/>
            </a:xfrm>
          </p:grpSpPr>
          <p:sp>
            <p:nvSpPr>
              <p:cNvPr id="15" name="椭圆 14"/>
              <p:cNvSpPr/>
              <p:nvPr/>
            </p:nvSpPr>
            <p:spPr>
              <a:xfrm>
                <a:off x="1029763" y="1809436"/>
                <a:ext cx="568206" cy="602197"/>
              </a:xfrm>
              <a:prstGeom prst="ellipse">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16" name="椭圆 15"/>
              <p:cNvSpPr/>
              <p:nvPr/>
            </p:nvSpPr>
            <p:spPr>
              <a:xfrm>
                <a:off x="745660" y="150833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17" name="Freeform 6"/>
              <p:cNvSpPr>
                <a:spLocks noEditPoints="1"/>
              </p:cNvSpPr>
              <p:nvPr/>
            </p:nvSpPr>
            <p:spPr bwMode="auto">
              <a:xfrm>
                <a:off x="1171814" y="1959985"/>
                <a:ext cx="284103" cy="225824"/>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811046" y="1809436"/>
              <a:ext cx="6722268" cy="422283"/>
            </a:xfrm>
            <a:prstGeom prst="rect">
              <a:avLst/>
            </a:prstGeom>
          </p:spPr>
          <p:txBody>
            <a:bodyPr wrap="square">
              <a:spAutoFit/>
            </a:bodyPr>
            <a:lstStyle/>
            <a:p>
              <a:pPr algn="just">
                <a:lnSpc>
                  <a:spcPct val="150000"/>
                </a:lnSpc>
                <a:spcAft>
                  <a:spcPts val="600"/>
                </a:spcAft>
              </a:pPr>
              <a:r>
                <a:rPr lang="zh-CN" altLang="en-US" sz="1600" dirty="0">
                  <a:latin typeface="幼圆" pitchFamily="49" charset="-122"/>
                  <a:ea typeface="幼圆" pitchFamily="49" charset="-122"/>
                </a:rPr>
                <a:t>业务细则层面：明确质押登记要素采集的规范和标准。</a:t>
              </a:r>
              <a:endParaRPr lang="en-US" altLang="zh-CN" sz="1600" dirty="0">
                <a:latin typeface="幼圆" pitchFamily="49" charset="-122"/>
                <a:ea typeface="幼圆" pitchFamily="49" charset="-122"/>
              </a:endParaRPr>
            </a:p>
          </p:txBody>
        </p:sp>
      </p:grpSp>
      <p:grpSp>
        <p:nvGrpSpPr>
          <p:cNvPr id="6" name="组合 12"/>
          <p:cNvGrpSpPr/>
          <p:nvPr/>
        </p:nvGrpSpPr>
        <p:grpSpPr>
          <a:xfrm>
            <a:off x="971600" y="3284984"/>
            <a:ext cx="7150394" cy="1075520"/>
            <a:chOff x="745660" y="3076962"/>
            <a:chExt cx="7296321" cy="1075520"/>
          </a:xfrm>
        </p:grpSpPr>
        <p:grpSp>
          <p:nvGrpSpPr>
            <p:cNvPr id="7" name="组合 36"/>
            <p:cNvGrpSpPr/>
            <p:nvPr/>
          </p:nvGrpSpPr>
          <p:grpSpPr>
            <a:xfrm>
              <a:off x="745660" y="3076962"/>
              <a:ext cx="1075520" cy="1075520"/>
              <a:chOff x="745660" y="3076962"/>
              <a:chExt cx="1075520" cy="1075520"/>
            </a:xfrm>
          </p:grpSpPr>
          <p:sp>
            <p:nvSpPr>
              <p:cNvPr id="22" name="椭圆 21"/>
              <p:cNvSpPr/>
              <p:nvPr/>
            </p:nvSpPr>
            <p:spPr>
              <a:xfrm>
                <a:off x="892615" y="3220978"/>
                <a:ext cx="587820" cy="579492"/>
              </a:xfrm>
              <a:prstGeom prst="ellipse">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5" name="椭圆 24"/>
              <p:cNvSpPr/>
              <p:nvPr/>
            </p:nvSpPr>
            <p:spPr>
              <a:xfrm>
                <a:off x="745660" y="3076962"/>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6" name="Freeform 52"/>
              <p:cNvSpPr>
                <a:spLocks noEditPoints="1"/>
              </p:cNvSpPr>
              <p:nvPr/>
            </p:nvSpPr>
            <p:spPr bwMode="auto">
              <a:xfrm>
                <a:off x="1033692" y="3364994"/>
                <a:ext cx="323850" cy="242237"/>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700868" y="3148970"/>
              <a:ext cx="6341113" cy="784830"/>
            </a:xfrm>
            <a:prstGeom prst="rect">
              <a:avLst/>
            </a:prstGeom>
          </p:spPr>
          <p:txBody>
            <a:bodyPr wrap="square">
              <a:spAutoFit/>
            </a:bodyPr>
            <a:lstStyle/>
            <a:p>
              <a:pPr algn="just">
                <a:lnSpc>
                  <a:spcPct val="150000"/>
                </a:lnSpc>
                <a:spcAft>
                  <a:spcPts val="600"/>
                </a:spcAft>
              </a:pPr>
              <a:r>
                <a:rPr lang="zh-CN" altLang="en-US" sz="1600" dirty="0">
                  <a:latin typeface="幼圆" pitchFamily="49" charset="-122"/>
                  <a:ea typeface="幼圆" pitchFamily="49" charset="-122"/>
                </a:rPr>
                <a:t>业务指南层面：“非唯一担保品”情形下，增加“</a:t>
              </a:r>
              <a:r>
                <a:rPr lang="zh-CN" altLang="en-US" sz="1600" b="1" dirty="0">
                  <a:latin typeface="幼圆" pitchFamily="49" charset="-122"/>
                  <a:ea typeface="幼圆" pitchFamily="49" charset="-122"/>
                </a:rPr>
                <a:t>明确区分申报质押证券对应融资金额</a:t>
              </a:r>
              <a:r>
                <a:rPr lang="zh-CN" altLang="en-US" sz="1600" dirty="0">
                  <a:latin typeface="幼圆" pitchFamily="49" charset="-122"/>
                  <a:ea typeface="幼圆" pitchFamily="49" charset="-122"/>
                </a:rPr>
                <a:t> ”的要求。</a:t>
              </a:r>
              <a:endParaRPr lang="en-US" altLang="zh-CN" sz="1600" dirty="0">
                <a:latin typeface="微软雅黑" panose="020B0503020204020204" pitchFamily="34" charset="-122"/>
                <a:ea typeface="微软雅黑" panose="020B0503020204020204" pitchFamily="34" charset="-122"/>
              </a:endParaRPr>
            </a:p>
          </p:txBody>
        </p:sp>
      </p:grpSp>
      <p:grpSp>
        <p:nvGrpSpPr>
          <p:cNvPr id="8" name="组合 18"/>
          <p:cNvGrpSpPr/>
          <p:nvPr/>
        </p:nvGrpSpPr>
        <p:grpSpPr>
          <a:xfrm>
            <a:off x="1043608" y="4293096"/>
            <a:ext cx="7704306" cy="1075520"/>
            <a:chOff x="745660" y="4645587"/>
            <a:chExt cx="7573577" cy="1075520"/>
          </a:xfrm>
        </p:grpSpPr>
        <p:grpSp>
          <p:nvGrpSpPr>
            <p:cNvPr id="10" name="组合 42"/>
            <p:cNvGrpSpPr/>
            <p:nvPr/>
          </p:nvGrpSpPr>
          <p:grpSpPr>
            <a:xfrm>
              <a:off x="745660" y="4645587"/>
              <a:ext cx="1075520" cy="1075520"/>
              <a:chOff x="745660" y="4645587"/>
              <a:chExt cx="1075520" cy="1075520"/>
            </a:xfrm>
          </p:grpSpPr>
          <p:sp>
            <p:nvSpPr>
              <p:cNvPr id="31" name="椭圆 30"/>
              <p:cNvSpPr/>
              <p:nvPr/>
            </p:nvSpPr>
            <p:spPr>
              <a:xfrm rot="5400000">
                <a:off x="811558" y="4794491"/>
                <a:ext cx="576065" cy="566289"/>
              </a:xfrm>
              <a:prstGeom prst="ellipse">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32" name="椭圆 31"/>
              <p:cNvSpPr/>
              <p:nvPr/>
            </p:nvSpPr>
            <p:spPr>
              <a:xfrm rot="5400000">
                <a:off x="745660" y="464558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33" name="Freeform 58"/>
              <p:cNvSpPr>
                <a:spLocks noEditPoints="1"/>
              </p:cNvSpPr>
              <p:nvPr/>
            </p:nvSpPr>
            <p:spPr bwMode="auto">
              <a:xfrm>
                <a:off x="958018" y="4933619"/>
                <a:ext cx="261938" cy="323850"/>
              </a:xfrm>
              <a:custGeom>
                <a:avLst/>
                <a:gdLst>
                  <a:gd name="T0" fmla="*/ 351 w 827"/>
                  <a:gd name="T1" fmla="*/ 4 h 1018"/>
                  <a:gd name="T2" fmla="*/ 252 w 827"/>
                  <a:gd name="T3" fmla="*/ 32 h 1018"/>
                  <a:gd name="T4" fmla="*/ 166 w 827"/>
                  <a:gd name="T5" fmla="*/ 83 h 1018"/>
                  <a:gd name="T6" fmla="*/ 95 w 827"/>
                  <a:gd name="T7" fmla="*/ 150 h 1018"/>
                  <a:gd name="T8" fmla="*/ 41 w 827"/>
                  <a:gd name="T9" fmla="*/ 234 h 1018"/>
                  <a:gd name="T10" fmla="*/ 9 w 827"/>
                  <a:gd name="T11" fmla="*/ 330 h 1018"/>
                  <a:gd name="T12" fmla="*/ 0 w 827"/>
                  <a:gd name="T13" fmla="*/ 413 h 1018"/>
                  <a:gd name="T14" fmla="*/ 25 w 827"/>
                  <a:gd name="T15" fmla="*/ 574 h 1018"/>
                  <a:gd name="T16" fmla="*/ 89 w 827"/>
                  <a:gd name="T17" fmla="*/ 712 h 1018"/>
                  <a:gd name="T18" fmla="*/ 174 w 827"/>
                  <a:gd name="T19" fmla="*/ 826 h 1018"/>
                  <a:gd name="T20" fmla="*/ 298 w 827"/>
                  <a:gd name="T21" fmla="*/ 943 h 1018"/>
                  <a:gd name="T22" fmla="*/ 397 w 827"/>
                  <a:gd name="T23" fmla="*/ 1013 h 1018"/>
                  <a:gd name="T24" fmla="*/ 429 w 827"/>
                  <a:gd name="T25" fmla="*/ 1013 h 1018"/>
                  <a:gd name="T26" fmla="*/ 529 w 827"/>
                  <a:gd name="T27" fmla="*/ 943 h 1018"/>
                  <a:gd name="T28" fmla="*/ 653 w 827"/>
                  <a:gd name="T29" fmla="*/ 826 h 1018"/>
                  <a:gd name="T30" fmla="*/ 738 w 827"/>
                  <a:gd name="T31" fmla="*/ 712 h 1018"/>
                  <a:gd name="T32" fmla="*/ 802 w 827"/>
                  <a:gd name="T33" fmla="*/ 574 h 1018"/>
                  <a:gd name="T34" fmla="*/ 827 w 827"/>
                  <a:gd name="T35" fmla="*/ 413 h 1018"/>
                  <a:gd name="T36" fmla="*/ 819 w 827"/>
                  <a:gd name="T37" fmla="*/ 330 h 1018"/>
                  <a:gd name="T38" fmla="*/ 786 w 827"/>
                  <a:gd name="T39" fmla="*/ 234 h 1018"/>
                  <a:gd name="T40" fmla="*/ 732 w 827"/>
                  <a:gd name="T41" fmla="*/ 150 h 1018"/>
                  <a:gd name="T42" fmla="*/ 661 w 827"/>
                  <a:gd name="T43" fmla="*/ 83 h 1018"/>
                  <a:gd name="T44" fmla="*/ 574 w 827"/>
                  <a:gd name="T45" fmla="*/ 32 h 1018"/>
                  <a:gd name="T46" fmla="*/ 477 w 827"/>
                  <a:gd name="T47" fmla="*/ 4 h 1018"/>
                  <a:gd name="T48" fmla="*/ 413 w 827"/>
                  <a:gd name="T49" fmla="*/ 948 h 1018"/>
                  <a:gd name="T50" fmla="*/ 301 w 827"/>
                  <a:gd name="T51" fmla="*/ 862 h 1018"/>
                  <a:gd name="T52" fmla="*/ 183 w 827"/>
                  <a:gd name="T53" fmla="*/ 736 h 1018"/>
                  <a:gd name="T54" fmla="*/ 119 w 827"/>
                  <a:gd name="T55" fmla="*/ 634 h 1018"/>
                  <a:gd name="T56" fmla="*/ 75 w 827"/>
                  <a:gd name="T57" fmla="*/ 517 h 1018"/>
                  <a:gd name="T58" fmla="*/ 63 w 827"/>
                  <a:gd name="T59" fmla="*/ 413 h 1018"/>
                  <a:gd name="T60" fmla="*/ 74 w 827"/>
                  <a:gd name="T61" fmla="*/ 326 h 1018"/>
                  <a:gd name="T62" fmla="*/ 105 w 827"/>
                  <a:gd name="T63" fmla="*/ 247 h 1018"/>
                  <a:gd name="T64" fmla="*/ 155 w 827"/>
                  <a:gd name="T65" fmla="*/ 178 h 1018"/>
                  <a:gd name="T66" fmla="*/ 218 w 827"/>
                  <a:gd name="T67" fmla="*/ 123 h 1018"/>
                  <a:gd name="T68" fmla="*/ 293 w 827"/>
                  <a:gd name="T69" fmla="*/ 85 h 1018"/>
                  <a:gd name="T70" fmla="*/ 378 w 827"/>
                  <a:gd name="T71" fmla="*/ 65 h 1018"/>
                  <a:gd name="T72" fmla="*/ 449 w 827"/>
                  <a:gd name="T73" fmla="*/ 65 h 1018"/>
                  <a:gd name="T74" fmla="*/ 533 w 827"/>
                  <a:gd name="T75" fmla="*/ 85 h 1018"/>
                  <a:gd name="T76" fmla="*/ 609 w 827"/>
                  <a:gd name="T77" fmla="*/ 123 h 1018"/>
                  <a:gd name="T78" fmla="*/ 672 w 827"/>
                  <a:gd name="T79" fmla="*/ 178 h 1018"/>
                  <a:gd name="T80" fmla="*/ 721 w 827"/>
                  <a:gd name="T81" fmla="*/ 247 h 1018"/>
                  <a:gd name="T82" fmla="*/ 752 w 827"/>
                  <a:gd name="T83" fmla="*/ 326 h 1018"/>
                  <a:gd name="T84" fmla="*/ 763 w 827"/>
                  <a:gd name="T85" fmla="*/ 413 h 1018"/>
                  <a:gd name="T86" fmla="*/ 751 w 827"/>
                  <a:gd name="T87" fmla="*/ 517 h 1018"/>
                  <a:gd name="T88" fmla="*/ 708 w 827"/>
                  <a:gd name="T89" fmla="*/ 634 h 1018"/>
                  <a:gd name="T90" fmla="*/ 644 w 827"/>
                  <a:gd name="T91" fmla="*/ 735 h 1018"/>
                  <a:gd name="T92" fmla="*/ 526 w 827"/>
                  <a:gd name="T93" fmla="*/ 862 h 1018"/>
                  <a:gd name="T94" fmla="*/ 413 w 827"/>
                  <a:gd name="T95" fmla="*/ 948 h 1018"/>
                  <a:gd name="T96" fmla="*/ 385 w 827"/>
                  <a:gd name="T97" fmla="*/ 322 h 1018"/>
                  <a:gd name="T98" fmla="*/ 346 w 827"/>
                  <a:gd name="T99" fmla="*/ 345 h 1018"/>
                  <a:gd name="T100" fmla="*/ 322 w 827"/>
                  <a:gd name="T101" fmla="*/ 385 h 1018"/>
                  <a:gd name="T102" fmla="*/ 319 w 827"/>
                  <a:gd name="T103" fmla="*/ 423 h 1018"/>
                  <a:gd name="T104" fmla="*/ 334 w 827"/>
                  <a:gd name="T105" fmla="*/ 467 h 1018"/>
                  <a:gd name="T106" fmla="*/ 368 w 827"/>
                  <a:gd name="T107" fmla="*/ 497 h 1018"/>
                  <a:gd name="T108" fmla="*/ 413 w 827"/>
                  <a:gd name="T109" fmla="*/ 509 h 1018"/>
                  <a:gd name="T110" fmla="*/ 451 w 827"/>
                  <a:gd name="T111" fmla="*/ 501 h 1018"/>
                  <a:gd name="T112" fmla="*/ 487 w 827"/>
                  <a:gd name="T113" fmla="*/ 474 h 1018"/>
                  <a:gd name="T114" fmla="*/ 507 w 827"/>
                  <a:gd name="T115" fmla="*/ 432 h 1018"/>
                  <a:gd name="T116" fmla="*/ 507 w 827"/>
                  <a:gd name="T117" fmla="*/ 394 h 1018"/>
                  <a:gd name="T118" fmla="*/ 487 w 827"/>
                  <a:gd name="T119" fmla="*/ 353 h 1018"/>
                  <a:gd name="T120" fmla="*/ 451 w 827"/>
                  <a:gd name="T121" fmla="*/ 325 h 1018"/>
                  <a:gd name="T122" fmla="*/ 413 w 827"/>
                  <a:gd name="T123" fmla="*/ 31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018">
                    <a:moveTo>
                      <a:pt x="413" y="0"/>
                    </a:moveTo>
                    <a:lnTo>
                      <a:pt x="413" y="0"/>
                    </a:lnTo>
                    <a:lnTo>
                      <a:pt x="392" y="0"/>
                    </a:lnTo>
                    <a:lnTo>
                      <a:pt x="371" y="2"/>
                    </a:lnTo>
                    <a:lnTo>
                      <a:pt x="351" y="4"/>
                    </a:lnTo>
                    <a:lnTo>
                      <a:pt x="331" y="9"/>
                    </a:lnTo>
                    <a:lnTo>
                      <a:pt x="310" y="13"/>
                    </a:lnTo>
                    <a:lnTo>
                      <a:pt x="291" y="18"/>
                    </a:lnTo>
                    <a:lnTo>
                      <a:pt x="272" y="25"/>
                    </a:lnTo>
                    <a:lnTo>
                      <a:pt x="252" y="32"/>
                    </a:lnTo>
                    <a:lnTo>
                      <a:pt x="234" y="41"/>
                    </a:lnTo>
                    <a:lnTo>
                      <a:pt x="217" y="50"/>
                    </a:lnTo>
                    <a:lnTo>
                      <a:pt x="199" y="60"/>
                    </a:lnTo>
                    <a:lnTo>
                      <a:pt x="183" y="71"/>
                    </a:lnTo>
                    <a:lnTo>
                      <a:pt x="166" y="83"/>
                    </a:lnTo>
                    <a:lnTo>
                      <a:pt x="150" y="94"/>
                    </a:lnTo>
                    <a:lnTo>
                      <a:pt x="135" y="107"/>
                    </a:lnTo>
                    <a:lnTo>
                      <a:pt x="121" y="121"/>
                    </a:lnTo>
                    <a:lnTo>
                      <a:pt x="107" y="135"/>
                    </a:lnTo>
                    <a:lnTo>
                      <a:pt x="95" y="150"/>
                    </a:lnTo>
                    <a:lnTo>
                      <a:pt x="82" y="166"/>
                    </a:lnTo>
                    <a:lnTo>
                      <a:pt x="71" y="182"/>
                    </a:lnTo>
                    <a:lnTo>
                      <a:pt x="60" y="200"/>
                    </a:lnTo>
                    <a:lnTo>
                      <a:pt x="50" y="217"/>
                    </a:lnTo>
                    <a:lnTo>
                      <a:pt x="41" y="234"/>
                    </a:lnTo>
                    <a:lnTo>
                      <a:pt x="32" y="252"/>
                    </a:lnTo>
                    <a:lnTo>
                      <a:pt x="25" y="271"/>
                    </a:lnTo>
                    <a:lnTo>
                      <a:pt x="18" y="291"/>
                    </a:lnTo>
                    <a:lnTo>
                      <a:pt x="13" y="310"/>
                    </a:lnTo>
                    <a:lnTo>
                      <a:pt x="9" y="330"/>
                    </a:lnTo>
                    <a:lnTo>
                      <a:pt x="4" y="351"/>
                    </a:lnTo>
                    <a:lnTo>
                      <a:pt x="2" y="371"/>
                    </a:lnTo>
                    <a:lnTo>
                      <a:pt x="0" y="393"/>
                    </a:lnTo>
                    <a:lnTo>
                      <a:pt x="0" y="413"/>
                    </a:lnTo>
                    <a:lnTo>
                      <a:pt x="0" y="413"/>
                    </a:lnTo>
                    <a:lnTo>
                      <a:pt x="1" y="447"/>
                    </a:lnTo>
                    <a:lnTo>
                      <a:pt x="4" y="480"/>
                    </a:lnTo>
                    <a:lnTo>
                      <a:pt x="10" y="512"/>
                    </a:lnTo>
                    <a:lnTo>
                      <a:pt x="16" y="543"/>
                    </a:lnTo>
                    <a:lnTo>
                      <a:pt x="25" y="574"/>
                    </a:lnTo>
                    <a:lnTo>
                      <a:pt x="36" y="603"/>
                    </a:lnTo>
                    <a:lnTo>
                      <a:pt x="47" y="632"/>
                    </a:lnTo>
                    <a:lnTo>
                      <a:pt x="60" y="660"/>
                    </a:lnTo>
                    <a:lnTo>
                      <a:pt x="74" y="686"/>
                    </a:lnTo>
                    <a:lnTo>
                      <a:pt x="89" y="712"/>
                    </a:lnTo>
                    <a:lnTo>
                      <a:pt x="104" y="737"/>
                    </a:lnTo>
                    <a:lnTo>
                      <a:pt x="121" y="761"/>
                    </a:lnTo>
                    <a:lnTo>
                      <a:pt x="139" y="783"/>
                    </a:lnTo>
                    <a:lnTo>
                      <a:pt x="157" y="806"/>
                    </a:lnTo>
                    <a:lnTo>
                      <a:pt x="174" y="826"/>
                    </a:lnTo>
                    <a:lnTo>
                      <a:pt x="192" y="847"/>
                    </a:lnTo>
                    <a:lnTo>
                      <a:pt x="210" y="865"/>
                    </a:lnTo>
                    <a:lnTo>
                      <a:pt x="229" y="883"/>
                    </a:lnTo>
                    <a:lnTo>
                      <a:pt x="264" y="915"/>
                    </a:lnTo>
                    <a:lnTo>
                      <a:pt x="298" y="943"/>
                    </a:lnTo>
                    <a:lnTo>
                      <a:pt x="328" y="967"/>
                    </a:lnTo>
                    <a:lnTo>
                      <a:pt x="354" y="986"/>
                    </a:lnTo>
                    <a:lnTo>
                      <a:pt x="376" y="1000"/>
                    </a:lnTo>
                    <a:lnTo>
                      <a:pt x="397" y="1013"/>
                    </a:lnTo>
                    <a:lnTo>
                      <a:pt x="397" y="1013"/>
                    </a:lnTo>
                    <a:lnTo>
                      <a:pt x="405" y="1016"/>
                    </a:lnTo>
                    <a:lnTo>
                      <a:pt x="413" y="1018"/>
                    </a:lnTo>
                    <a:lnTo>
                      <a:pt x="413" y="1018"/>
                    </a:lnTo>
                    <a:lnTo>
                      <a:pt x="422" y="1016"/>
                    </a:lnTo>
                    <a:lnTo>
                      <a:pt x="429" y="1013"/>
                    </a:lnTo>
                    <a:lnTo>
                      <a:pt x="429" y="1013"/>
                    </a:lnTo>
                    <a:lnTo>
                      <a:pt x="451" y="1000"/>
                    </a:lnTo>
                    <a:lnTo>
                      <a:pt x="472" y="986"/>
                    </a:lnTo>
                    <a:lnTo>
                      <a:pt x="498" y="967"/>
                    </a:lnTo>
                    <a:lnTo>
                      <a:pt x="529" y="943"/>
                    </a:lnTo>
                    <a:lnTo>
                      <a:pt x="562" y="915"/>
                    </a:lnTo>
                    <a:lnTo>
                      <a:pt x="598" y="883"/>
                    </a:lnTo>
                    <a:lnTo>
                      <a:pt x="616" y="865"/>
                    </a:lnTo>
                    <a:lnTo>
                      <a:pt x="634" y="847"/>
                    </a:lnTo>
                    <a:lnTo>
                      <a:pt x="653" y="826"/>
                    </a:lnTo>
                    <a:lnTo>
                      <a:pt x="671" y="806"/>
                    </a:lnTo>
                    <a:lnTo>
                      <a:pt x="688" y="783"/>
                    </a:lnTo>
                    <a:lnTo>
                      <a:pt x="705" y="761"/>
                    </a:lnTo>
                    <a:lnTo>
                      <a:pt x="722" y="737"/>
                    </a:lnTo>
                    <a:lnTo>
                      <a:pt x="738" y="712"/>
                    </a:lnTo>
                    <a:lnTo>
                      <a:pt x="753" y="686"/>
                    </a:lnTo>
                    <a:lnTo>
                      <a:pt x="767" y="660"/>
                    </a:lnTo>
                    <a:lnTo>
                      <a:pt x="780" y="632"/>
                    </a:lnTo>
                    <a:lnTo>
                      <a:pt x="792" y="603"/>
                    </a:lnTo>
                    <a:lnTo>
                      <a:pt x="802" y="574"/>
                    </a:lnTo>
                    <a:lnTo>
                      <a:pt x="810" y="543"/>
                    </a:lnTo>
                    <a:lnTo>
                      <a:pt x="818" y="512"/>
                    </a:lnTo>
                    <a:lnTo>
                      <a:pt x="823" y="480"/>
                    </a:lnTo>
                    <a:lnTo>
                      <a:pt x="825" y="447"/>
                    </a:lnTo>
                    <a:lnTo>
                      <a:pt x="827" y="413"/>
                    </a:lnTo>
                    <a:lnTo>
                      <a:pt x="827" y="413"/>
                    </a:lnTo>
                    <a:lnTo>
                      <a:pt x="826" y="393"/>
                    </a:lnTo>
                    <a:lnTo>
                      <a:pt x="825" y="371"/>
                    </a:lnTo>
                    <a:lnTo>
                      <a:pt x="822" y="351"/>
                    </a:lnTo>
                    <a:lnTo>
                      <a:pt x="819" y="330"/>
                    </a:lnTo>
                    <a:lnTo>
                      <a:pt x="813" y="310"/>
                    </a:lnTo>
                    <a:lnTo>
                      <a:pt x="808" y="291"/>
                    </a:lnTo>
                    <a:lnTo>
                      <a:pt x="802" y="271"/>
                    </a:lnTo>
                    <a:lnTo>
                      <a:pt x="794" y="252"/>
                    </a:lnTo>
                    <a:lnTo>
                      <a:pt x="786" y="234"/>
                    </a:lnTo>
                    <a:lnTo>
                      <a:pt x="777" y="217"/>
                    </a:lnTo>
                    <a:lnTo>
                      <a:pt x="767" y="200"/>
                    </a:lnTo>
                    <a:lnTo>
                      <a:pt x="757" y="182"/>
                    </a:lnTo>
                    <a:lnTo>
                      <a:pt x="745" y="166"/>
                    </a:lnTo>
                    <a:lnTo>
                      <a:pt x="732" y="150"/>
                    </a:lnTo>
                    <a:lnTo>
                      <a:pt x="719" y="135"/>
                    </a:lnTo>
                    <a:lnTo>
                      <a:pt x="706" y="121"/>
                    </a:lnTo>
                    <a:lnTo>
                      <a:pt x="691" y="107"/>
                    </a:lnTo>
                    <a:lnTo>
                      <a:pt x="676" y="94"/>
                    </a:lnTo>
                    <a:lnTo>
                      <a:pt x="661" y="83"/>
                    </a:lnTo>
                    <a:lnTo>
                      <a:pt x="644" y="71"/>
                    </a:lnTo>
                    <a:lnTo>
                      <a:pt x="628" y="60"/>
                    </a:lnTo>
                    <a:lnTo>
                      <a:pt x="611" y="50"/>
                    </a:lnTo>
                    <a:lnTo>
                      <a:pt x="592" y="41"/>
                    </a:lnTo>
                    <a:lnTo>
                      <a:pt x="574" y="32"/>
                    </a:lnTo>
                    <a:lnTo>
                      <a:pt x="556" y="25"/>
                    </a:lnTo>
                    <a:lnTo>
                      <a:pt x="537" y="18"/>
                    </a:lnTo>
                    <a:lnTo>
                      <a:pt x="516" y="13"/>
                    </a:lnTo>
                    <a:lnTo>
                      <a:pt x="497" y="9"/>
                    </a:lnTo>
                    <a:lnTo>
                      <a:pt x="477" y="4"/>
                    </a:lnTo>
                    <a:lnTo>
                      <a:pt x="455" y="2"/>
                    </a:lnTo>
                    <a:lnTo>
                      <a:pt x="435" y="0"/>
                    </a:lnTo>
                    <a:lnTo>
                      <a:pt x="413" y="0"/>
                    </a:lnTo>
                    <a:lnTo>
                      <a:pt x="413" y="0"/>
                    </a:lnTo>
                    <a:close/>
                    <a:moveTo>
                      <a:pt x="413" y="948"/>
                    </a:moveTo>
                    <a:lnTo>
                      <a:pt x="413" y="948"/>
                    </a:lnTo>
                    <a:lnTo>
                      <a:pt x="378" y="924"/>
                    </a:lnTo>
                    <a:lnTo>
                      <a:pt x="355" y="907"/>
                    </a:lnTo>
                    <a:lnTo>
                      <a:pt x="328" y="886"/>
                    </a:lnTo>
                    <a:lnTo>
                      <a:pt x="301" y="862"/>
                    </a:lnTo>
                    <a:lnTo>
                      <a:pt x="272" y="835"/>
                    </a:lnTo>
                    <a:lnTo>
                      <a:pt x="242" y="805"/>
                    </a:lnTo>
                    <a:lnTo>
                      <a:pt x="212" y="771"/>
                    </a:lnTo>
                    <a:lnTo>
                      <a:pt x="198" y="754"/>
                    </a:lnTo>
                    <a:lnTo>
                      <a:pt x="183" y="736"/>
                    </a:lnTo>
                    <a:lnTo>
                      <a:pt x="169" y="717"/>
                    </a:lnTo>
                    <a:lnTo>
                      <a:pt x="156" y="697"/>
                    </a:lnTo>
                    <a:lnTo>
                      <a:pt x="143" y="677"/>
                    </a:lnTo>
                    <a:lnTo>
                      <a:pt x="130" y="656"/>
                    </a:lnTo>
                    <a:lnTo>
                      <a:pt x="119" y="634"/>
                    </a:lnTo>
                    <a:lnTo>
                      <a:pt x="109" y="612"/>
                    </a:lnTo>
                    <a:lnTo>
                      <a:pt x="99" y="589"/>
                    </a:lnTo>
                    <a:lnTo>
                      <a:pt x="90" y="565"/>
                    </a:lnTo>
                    <a:lnTo>
                      <a:pt x="82" y="542"/>
                    </a:lnTo>
                    <a:lnTo>
                      <a:pt x="75" y="517"/>
                    </a:lnTo>
                    <a:lnTo>
                      <a:pt x="71" y="492"/>
                    </a:lnTo>
                    <a:lnTo>
                      <a:pt x="67" y="467"/>
                    </a:lnTo>
                    <a:lnTo>
                      <a:pt x="65" y="440"/>
                    </a:lnTo>
                    <a:lnTo>
                      <a:pt x="63" y="413"/>
                    </a:lnTo>
                    <a:lnTo>
                      <a:pt x="63" y="413"/>
                    </a:lnTo>
                    <a:lnTo>
                      <a:pt x="65" y="396"/>
                    </a:lnTo>
                    <a:lnTo>
                      <a:pt x="66" y="378"/>
                    </a:lnTo>
                    <a:lnTo>
                      <a:pt x="68" y="360"/>
                    </a:lnTo>
                    <a:lnTo>
                      <a:pt x="71" y="343"/>
                    </a:lnTo>
                    <a:lnTo>
                      <a:pt x="74" y="326"/>
                    </a:lnTo>
                    <a:lnTo>
                      <a:pt x="80" y="309"/>
                    </a:lnTo>
                    <a:lnTo>
                      <a:pt x="85" y="293"/>
                    </a:lnTo>
                    <a:lnTo>
                      <a:pt x="91" y="278"/>
                    </a:lnTo>
                    <a:lnTo>
                      <a:pt x="98" y="262"/>
                    </a:lnTo>
                    <a:lnTo>
                      <a:pt x="105" y="247"/>
                    </a:lnTo>
                    <a:lnTo>
                      <a:pt x="114" y="232"/>
                    </a:lnTo>
                    <a:lnTo>
                      <a:pt x="124" y="218"/>
                    </a:lnTo>
                    <a:lnTo>
                      <a:pt x="133" y="204"/>
                    </a:lnTo>
                    <a:lnTo>
                      <a:pt x="144" y="191"/>
                    </a:lnTo>
                    <a:lnTo>
                      <a:pt x="155" y="178"/>
                    </a:lnTo>
                    <a:lnTo>
                      <a:pt x="166" y="166"/>
                    </a:lnTo>
                    <a:lnTo>
                      <a:pt x="178" y="154"/>
                    </a:lnTo>
                    <a:lnTo>
                      <a:pt x="191" y="144"/>
                    </a:lnTo>
                    <a:lnTo>
                      <a:pt x="204" y="133"/>
                    </a:lnTo>
                    <a:lnTo>
                      <a:pt x="218" y="123"/>
                    </a:lnTo>
                    <a:lnTo>
                      <a:pt x="232" y="115"/>
                    </a:lnTo>
                    <a:lnTo>
                      <a:pt x="247" y="106"/>
                    </a:lnTo>
                    <a:lnTo>
                      <a:pt x="262" y="98"/>
                    </a:lnTo>
                    <a:lnTo>
                      <a:pt x="277" y="91"/>
                    </a:lnTo>
                    <a:lnTo>
                      <a:pt x="293" y="85"/>
                    </a:lnTo>
                    <a:lnTo>
                      <a:pt x="309" y="79"/>
                    </a:lnTo>
                    <a:lnTo>
                      <a:pt x="326" y="75"/>
                    </a:lnTo>
                    <a:lnTo>
                      <a:pt x="344" y="71"/>
                    </a:lnTo>
                    <a:lnTo>
                      <a:pt x="361" y="68"/>
                    </a:lnTo>
                    <a:lnTo>
                      <a:pt x="378" y="65"/>
                    </a:lnTo>
                    <a:lnTo>
                      <a:pt x="395" y="64"/>
                    </a:lnTo>
                    <a:lnTo>
                      <a:pt x="413" y="63"/>
                    </a:lnTo>
                    <a:lnTo>
                      <a:pt x="413" y="63"/>
                    </a:lnTo>
                    <a:lnTo>
                      <a:pt x="431" y="64"/>
                    </a:lnTo>
                    <a:lnTo>
                      <a:pt x="449" y="65"/>
                    </a:lnTo>
                    <a:lnTo>
                      <a:pt x="467" y="68"/>
                    </a:lnTo>
                    <a:lnTo>
                      <a:pt x="484" y="71"/>
                    </a:lnTo>
                    <a:lnTo>
                      <a:pt x="501" y="75"/>
                    </a:lnTo>
                    <a:lnTo>
                      <a:pt x="517" y="79"/>
                    </a:lnTo>
                    <a:lnTo>
                      <a:pt x="533" y="85"/>
                    </a:lnTo>
                    <a:lnTo>
                      <a:pt x="550" y="91"/>
                    </a:lnTo>
                    <a:lnTo>
                      <a:pt x="565" y="98"/>
                    </a:lnTo>
                    <a:lnTo>
                      <a:pt x="580" y="106"/>
                    </a:lnTo>
                    <a:lnTo>
                      <a:pt x="595" y="115"/>
                    </a:lnTo>
                    <a:lnTo>
                      <a:pt x="609" y="123"/>
                    </a:lnTo>
                    <a:lnTo>
                      <a:pt x="622" y="133"/>
                    </a:lnTo>
                    <a:lnTo>
                      <a:pt x="635" y="144"/>
                    </a:lnTo>
                    <a:lnTo>
                      <a:pt x="648" y="154"/>
                    </a:lnTo>
                    <a:lnTo>
                      <a:pt x="661" y="166"/>
                    </a:lnTo>
                    <a:lnTo>
                      <a:pt x="672" y="178"/>
                    </a:lnTo>
                    <a:lnTo>
                      <a:pt x="684" y="191"/>
                    </a:lnTo>
                    <a:lnTo>
                      <a:pt x="693" y="204"/>
                    </a:lnTo>
                    <a:lnTo>
                      <a:pt x="703" y="218"/>
                    </a:lnTo>
                    <a:lnTo>
                      <a:pt x="713" y="232"/>
                    </a:lnTo>
                    <a:lnTo>
                      <a:pt x="721" y="247"/>
                    </a:lnTo>
                    <a:lnTo>
                      <a:pt x="729" y="262"/>
                    </a:lnTo>
                    <a:lnTo>
                      <a:pt x="736" y="278"/>
                    </a:lnTo>
                    <a:lnTo>
                      <a:pt x="742" y="293"/>
                    </a:lnTo>
                    <a:lnTo>
                      <a:pt x="748" y="309"/>
                    </a:lnTo>
                    <a:lnTo>
                      <a:pt x="752" y="326"/>
                    </a:lnTo>
                    <a:lnTo>
                      <a:pt x="757" y="343"/>
                    </a:lnTo>
                    <a:lnTo>
                      <a:pt x="759" y="360"/>
                    </a:lnTo>
                    <a:lnTo>
                      <a:pt x="762" y="378"/>
                    </a:lnTo>
                    <a:lnTo>
                      <a:pt x="763" y="396"/>
                    </a:lnTo>
                    <a:lnTo>
                      <a:pt x="763" y="413"/>
                    </a:lnTo>
                    <a:lnTo>
                      <a:pt x="763" y="413"/>
                    </a:lnTo>
                    <a:lnTo>
                      <a:pt x="762" y="440"/>
                    </a:lnTo>
                    <a:lnTo>
                      <a:pt x="760" y="467"/>
                    </a:lnTo>
                    <a:lnTo>
                      <a:pt x="757" y="491"/>
                    </a:lnTo>
                    <a:lnTo>
                      <a:pt x="751" y="517"/>
                    </a:lnTo>
                    <a:lnTo>
                      <a:pt x="745" y="542"/>
                    </a:lnTo>
                    <a:lnTo>
                      <a:pt x="737" y="565"/>
                    </a:lnTo>
                    <a:lnTo>
                      <a:pt x="729" y="589"/>
                    </a:lnTo>
                    <a:lnTo>
                      <a:pt x="719" y="612"/>
                    </a:lnTo>
                    <a:lnTo>
                      <a:pt x="708" y="634"/>
                    </a:lnTo>
                    <a:lnTo>
                      <a:pt x="697" y="656"/>
                    </a:lnTo>
                    <a:lnTo>
                      <a:pt x="684" y="676"/>
                    </a:lnTo>
                    <a:lnTo>
                      <a:pt x="671" y="696"/>
                    </a:lnTo>
                    <a:lnTo>
                      <a:pt x="658" y="717"/>
                    </a:lnTo>
                    <a:lnTo>
                      <a:pt x="644" y="735"/>
                    </a:lnTo>
                    <a:lnTo>
                      <a:pt x="629" y="753"/>
                    </a:lnTo>
                    <a:lnTo>
                      <a:pt x="615" y="771"/>
                    </a:lnTo>
                    <a:lnTo>
                      <a:pt x="585" y="805"/>
                    </a:lnTo>
                    <a:lnTo>
                      <a:pt x="555" y="835"/>
                    </a:lnTo>
                    <a:lnTo>
                      <a:pt x="526" y="862"/>
                    </a:lnTo>
                    <a:lnTo>
                      <a:pt x="498" y="885"/>
                    </a:lnTo>
                    <a:lnTo>
                      <a:pt x="472" y="907"/>
                    </a:lnTo>
                    <a:lnTo>
                      <a:pt x="449" y="924"/>
                    </a:lnTo>
                    <a:lnTo>
                      <a:pt x="413" y="948"/>
                    </a:lnTo>
                    <a:lnTo>
                      <a:pt x="413" y="948"/>
                    </a:lnTo>
                    <a:close/>
                    <a:moveTo>
                      <a:pt x="413" y="318"/>
                    </a:moveTo>
                    <a:lnTo>
                      <a:pt x="413" y="318"/>
                    </a:lnTo>
                    <a:lnTo>
                      <a:pt x="404" y="319"/>
                    </a:lnTo>
                    <a:lnTo>
                      <a:pt x="394" y="320"/>
                    </a:lnTo>
                    <a:lnTo>
                      <a:pt x="385" y="322"/>
                    </a:lnTo>
                    <a:lnTo>
                      <a:pt x="377" y="325"/>
                    </a:lnTo>
                    <a:lnTo>
                      <a:pt x="368" y="329"/>
                    </a:lnTo>
                    <a:lnTo>
                      <a:pt x="360" y="335"/>
                    </a:lnTo>
                    <a:lnTo>
                      <a:pt x="353" y="340"/>
                    </a:lnTo>
                    <a:lnTo>
                      <a:pt x="346" y="345"/>
                    </a:lnTo>
                    <a:lnTo>
                      <a:pt x="340" y="353"/>
                    </a:lnTo>
                    <a:lnTo>
                      <a:pt x="334" y="360"/>
                    </a:lnTo>
                    <a:lnTo>
                      <a:pt x="330" y="368"/>
                    </a:lnTo>
                    <a:lnTo>
                      <a:pt x="325" y="377"/>
                    </a:lnTo>
                    <a:lnTo>
                      <a:pt x="322" y="385"/>
                    </a:lnTo>
                    <a:lnTo>
                      <a:pt x="320" y="394"/>
                    </a:lnTo>
                    <a:lnTo>
                      <a:pt x="319" y="403"/>
                    </a:lnTo>
                    <a:lnTo>
                      <a:pt x="318" y="413"/>
                    </a:lnTo>
                    <a:lnTo>
                      <a:pt x="318" y="413"/>
                    </a:lnTo>
                    <a:lnTo>
                      <a:pt x="319" y="423"/>
                    </a:lnTo>
                    <a:lnTo>
                      <a:pt x="320" y="432"/>
                    </a:lnTo>
                    <a:lnTo>
                      <a:pt x="322" y="442"/>
                    </a:lnTo>
                    <a:lnTo>
                      <a:pt x="325" y="451"/>
                    </a:lnTo>
                    <a:lnTo>
                      <a:pt x="330" y="459"/>
                    </a:lnTo>
                    <a:lnTo>
                      <a:pt x="334" y="467"/>
                    </a:lnTo>
                    <a:lnTo>
                      <a:pt x="340" y="474"/>
                    </a:lnTo>
                    <a:lnTo>
                      <a:pt x="346" y="481"/>
                    </a:lnTo>
                    <a:lnTo>
                      <a:pt x="353" y="487"/>
                    </a:lnTo>
                    <a:lnTo>
                      <a:pt x="360" y="492"/>
                    </a:lnTo>
                    <a:lnTo>
                      <a:pt x="368" y="497"/>
                    </a:lnTo>
                    <a:lnTo>
                      <a:pt x="377" y="501"/>
                    </a:lnTo>
                    <a:lnTo>
                      <a:pt x="385" y="504"/>
                    </a:lnTo>
                    <a:lnTo>
                      <a:pt x="394" y="506"/>
                    </a:lnTo>
                    <a:lnTo>
                      <a:pt x="404" y="509"/>
                    </a:lnTo>
                    <a:lnTo>
                      <a:pt x="413" y="509"/>
                    </a:lnTo>
                    <a:lnTo>
                      <a:pt x="413" y="509"/>
                    </a:lnTo>
                    <a:lnTo>
                      <a:pt x="423" y="509"/>
                    </a:lnTo>
                    <a:lnTo>
                      <a:pt x="433" y="506"/>
                    </a:lnTo>
                    <a:lnTo>
                      <a:pt x="442" y="504"/>
                    </a:lnTo>
                    <a:lnTo>
                      <a:pt x="451" y="501"/>
                    </a:lnTo>
                    <a:lnTo>
                      <a:pt x="459" y="497"/>
                    </a:lnTo>
                    <a:lnTo>
                      <a:pt x="467" y="492"/>
                    </a:lnTo>
                    <a:lnTo>
                      <a:pt x="474" y="487"/>
                    </a:lnTo>
                    <a:lnTo>
                      <a:pt x="481" y="481"/>
                    </a:lnTo>
                    <a:lnTo>
                      <a:pt x="487" y="474"/>
                    </a:lnTo>
                    <a:lnTo>
                      <a:pt x="493" y="467"/>
                    </a:lnTo>
                    <a:lnTo>
                      <a:pt x="497" y="459"/>
                    </a:lnTo>
                    <a:lnTo>
                      <a:pt x="501" y="451"/>
                    </a:lnTo>
                    <a:lnTo>
                      <a:pt x="504" y="442"/>
                    </a:lnTo>
                    <a:lnTo>
                      <a:pt x="507" y="432"/>
                    </a:lnTo>
                    <a:lnTo>
                      <a:pt x="509" y="423"/>
                    </a:lnTo>
                    <a:lnTo>
                      <a:pt x="509" y="413"/>
                    </a:lnTo>
                    <a:lnTo>
                      <a:pt x="509" y="413"/>
                    </a:lnTo>
                    <a:lnTo>
                      <a:pt x="509" y="403"/>
                    </a:lnTo>
                    <a:lnTo>
                      <a:pt x="507" y="394"/>
                    </a:lnTo>
                    <a:lnTo>
                      <a:pt x="504" y="385"/>
                    </a:lnTo>
                    <a:lnTo>
                      <a:pt x="501" y="377"/>
                    </a:lnTo>
                    <a:lnTo>
                      <a:pt x="497" y="368"/>
                    </a:lnTo>
                    <a:lnTo>
                      <a:pt x="493" y="360"/>
                    </a:lnTo>
                    <a:lnTo>
                      <a:pt x="487" y="353"/>
                    </a:lnTo>
                    <a:lnTo>
                      <a:pt x="481" y="345"/>
                    </a:lnTo>
                    <a:lnTo>
                      <a:pt x="474" y="340"/>
                    </a:lnTo>
                    <a:lnTo>
                      <a:pt x="467" y="335"/>
                    </a:lnTo>
                    <a:lnTo>
                      <a:pt x="459" y="329"/>
                    </a:lnTo>
                    <a:lnTo>
                      <a:pt x="451" y="325"/>
                    </a:lnTo>
                    <a:lnTo>
                      <a:pt x="442" y="322"/>
                    </a:lnTo>
                    <a:lnTo>
                      <a:pt x="433" y="320"/>
                    </a:lnTo>
                    <a:lnTo>
                      <a:pt x="423" y="319"/>
                    </a:lnTo>
                    <a:lnTo>
                      <a:pt x="413" y="318"/>
                    </a:lnTo>
                    <a:lnTo>
                      <a:pt x="413" y="31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2019811" y="4861611"/>
              <a:ext cx="6299426" cy="377411"/>
            </a:xfrm>
            <a:prstGeom prst="rect">
              <a:avLst/>
            </a:prstGeom>
          </p:spPr>
          <p:txBody>
            <a:bodyPr wrap="square">
              <a:spAutoFit/>
            </a:bodyPr>
            <a:lstStyle/>
            <a:p>
              <a:pPr algn="just">
                <a:lnSpc>
                  <a:spcPct val="150000"/>
                </a:lnSpc>
                <a:spcAft>
                  <a:spcPts val="600"/>
                </a:spcAft>
              </a:pPr>
              <a:endParaRPr lang="en-US" altLang="zh-CN" sz="1400" dirty="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1979712" y="4509120"/>
            <a:ext cx="6336704" cy="403957"/>
          </a:xfrm>
          <a:prstGeom prst="rect">
            <a:avLst/>
          </a:prstGeom>
        </p:spPr>
        <p:txBody>
          <a:bodyPr wrap="square">
            <a:spAutoFit/>
          </a:bodyPr>
          <a:lstStyle/>
          <a:p>
            <a:pPr algn="just">
              <a:lnSpc>
                <a:spcPct val="150000"/>
              </a:lnSpc>
              <a:spcAft>
                <a:spcPts val="600"/>
              </a:spcAft>
            </a:pPr>
            <a:r>
              <a:rPr lang="zh-CN" altLang="en-US" sz="1600" dirty="0">
                <a:latin typeface="幼圆" pitchFamily="49" charset="-122"/>
                <a:ea typeface="幼圆" pitchFamily="49" charset="-122"/>
              </a:rPr>
              <a:t>审核手册层面，增加股票质押率相关审核要点。</a:t>
            </a:r>
            <a:endParaRPr lang="en-US" altLang="zh-CN" sz="1600" dirty="0">
              <a:latin typeface="幼圆" pitchFamily="49" charset="-122"/>
              <a:ea typeface="幼圆" pitchFamily="49" charset="-122"/>
            </a:endParaRPr>
          </a:p>
        </p:txBody>
      </p:sp>
      <p:sp>
        <p:nvSpPr>
          <p:cNvPr id="35" name="TextBox 34"/>
          <p:cNvSpPr txBox="1"/>
          <p:nvPr/>
        </p:nvSpPr>
        <p:spPr>
          <a:xfrm>
            <a:off x="1547664" y="1484784"/>
            <a:ext cx="6984776" cy="369332"/>
          </a:xfrm>
          <a:prstGeom prst="rect">
            <a:avLst/>
          </a:prstGeom>
          <a:noFill/>
        </p:spPr>
        <p:txBody>
          <a:bodyPr wrap="square" rtlCol="0">
            <a:spAutoFit/>
          </a:bodyPr>
          <a:lstStyle/>
          <a:p>
            <a:r>
              <a:rPr lang="zh-CN" altLang="zh-CN" b="1" dirty="0">
                <a:latin typeface="幼圆" pitchFamily="49" charset="-122"/>
                <a:ea typeface="幼圆" pitchFamily="49" charset="-122"/>
              </a:rPr>
              <a:t>规范场外数据采集业务，</a:t>
            </a:r>
            <a:r>
              <a:rPr lang="zh-CN" altLang="en-US" b="1" dirty="0">
                <a:latin typeface="幼圆" pitchFamily="49" charset="-122"/>
                <a:ea typeface="幼圆" pitchFamily="49" charset="-122"/>
              </a:rPr>
              <a:t>稳</a:t>
            </a:r>
            <a:r>
              <a:rPr lang="zh-CN" altLang="zh-CN" b="1" dirty="0">
                <a:latin typeface="幼圆" pitchFamily="49" charset="-122"/>
                <a:ea typeface="幼圆" pitchFamily="49" charset="-122"/>
              </a:rPr>
              <a:t>步提高上市公司股票质押基础数据质量</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2" name="Rectangle 5"/>
          <p:cNvSpPr>
            <a:spLocks noChangeArrowheads="1"/>
          </p:cNvSpPr>
          <p:nvPr/>
        </p:nvSpPr>
        <p:spPr bwMode="auto">
          <a:xfrm>
            <a:off x="676275" y="188913"/>
            <a:ext cx="8432800" cy="533400"/>
          </a:xfrm>
          <a:prstGeom prst="rect">
            <a:avLst/>
          </a:prstGeom>
          <a:noFill/>
          <a:ln w="9525">
            <a:noFill/>
            <a:miter lim="800000"/>
            <a:headEnd/>
            <a:tailEnd/>
          </a:ln>
        </p:spPr>
        <p:txBody>
          <a:bodyPr anchor="b"/>
          <a:lstStyle/>
          <a:p>
            <a:pPr eaLnBrk="1" hangingPunct="1"/>
            <a:endParaRPr lang="en-GB" altLang="en-GB" sz="2600" b="1">
              <a:solidFill>
                <a:schemeClr val="bg1"/>
              </a:solidFill>
              <a:ea typeface="黑体" pitchFamily="49" charset="-122"/>
            </a:endParaRPr>
          </a:p>
        </p:txBody>
      </p:sp>
      <p:sp>
        <p:nvSpPr>
          <p:cNvPr id="31753" name="Rectangle 5"/>
          <p:cNvSpPr>
            <a:spLocks noChangeArrowheads="1"/>
          </p:cNvSpPr>
          <p:nvPr/>
        </p:nvSpPr>
        <p:spPr bwMode="auto">
          <a:xfrm>
            <a:off x="539750" y="115888"/>
            <a:ext cx="8432800" cy="533400"/>
          </a:xfrm>
          <a:prstGeom prst="rect">
            <a:avLst/>
          </a:prstGeom>
          <a:noFill/>
          <a:ln w="9525">
            <a:noFill/>
            <a:miter lim="800000"/>
            <a:headEnd/>
            <a:tailEnd/>
          </a:ln>
        </p:spPr>
        <p:txBody>
          <a:bodyPr anchor="b"/>
          <a:lstStyle/>
          <a:p>
            <a:pPr eaLnBrk="1" hangingPunct="1"/>
            <a:r>
              <a:rPr lang="zh-CN" altLang="en-US" sz="2400" b="1" kern="0" dirty="0">
                <a:solidFill>
                  <a:sysClr val="window" lastClr="FFFFFF"/>
                </a:solidFill>
                <a:latin typeface="黑体" pitchFamily="49" charset="-122"/>
                <a:ea typeface="黑体" pitchFamily="49" charset="-122"/>
              </a:rPr>
              <a:t>三、</a:t>
            </a:r>
            <a:r>
              <a:rPr lang="zh-CN" altLang="en-US" sz="2400" b="1" dirty="0">
                <a:solidFill>
                  <a:schemeClr val="bg1"/>
                </a:solidFill>
                <a:latin typeface="幼圆" pitchFamily="49" charset="-122"/>
                <a:ea typeface="幼圆" pitchFamily="49" charset="-122"/>
              </a:rPr>
              <a:t>业务</a:t>
            </a:r>
            <a:r>
              <a:rPr lang="zh-CN" altLang="en-US" sz="2400" b="1" dirty="0">
                <a:solidFill>
                  <a:srgbClr val="FFFFFF"/>
                </a:solidFill>
                <a:latin typeface="幼圆" pitchFamily="49" charset="-122"/>
                <a:ea typeface="幼圆" pitchFamily="49" charset="-122"/>
              </a:rPr>
              <a:t>规则修订及新增要求</a:t>
            </a:r>
            <a:endParaRPr lang="zh-CN" altLang="en-US" sz="2400" b="1" dirty="0">
              <a:solidFill>
                <a:schemeClr val="bg1"/>
              </a:solidFill>
              <a:latin typeface="幼圆" pitchFamily="49" charset="-122"/>
              <a:ea typeface="幼圆" pitchFamily="49" charset="-122"/>
            </a:endParaRPr>
          </a:p>
        </p:txBody>
      </p:sp>
      <p:sp>
        <p:nvSpPr>
          <p:cNvPr id="31754" name="灯片编号占位符 2"/>
          <p:cNvSpPr>
            <a:spLocks noGrp="1"/>
          </p:cNvSpPr>
          <p:nvPr>
            <p:ph type="sldNum" sz="quarter" idx="12"/>
          </p:nvPr>
        </p:nvSpPr>
        <p:spPr>
          <a:xfrm>
            <a:off x="3491880" y="6619875"/>
            <a:ext cx="2133600" cy="476250"/>
          </a:xfrm>
          <a:noFill/>
        </p:spPr>
        <p:txBody>
          <a:bodyPr/>
          <a:lstStyle/>
          <a:p>
            <a:fld id="{F83FC7D1-D57D-4F15-8058-BE7A58E1DC2C}" type="slidenum">
              <a:rPr lang="en-US" altLang="zh-CN">
                <a:solidFill>
                  <a:schemeClr val="tx1"/>
                </a:solidFill>
              </a:rPr>
              <a:pPr/>
              <a:t>11</a:t>
            </a:fld>
            <a:endParaRPr lang="en-US" altLang="zh-CN" dirty="0">
              <a:solidFill>
                <a:schemeClr val="tx1"/>
              </a:solidFill>
            </a:endParaRPr>
          </a:p>
        </p:txBody>
      </p:sp>
      <p:pic>
        <p:nvPicPr>
          <p:cNvPr id="9"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 name="组合 26"/>
          <p:cNvGrpSpPr/>
          <p:nvPr/>
        </p:nvGrpSpPr>
        <p:grpSpPr>
          <a:xfrm>
            <a:off x="0" y="1052736"/>
            <a:ext cx="8748463" cy="1596083"/>
            <a:chOff x="745660" y="1508337"/>
            <a:chExt cx="8820329" cy="1624714"/>
          </a:xfrm>
        </p:grpSpPr>
        <p:grpSp>
          <p:nvGrpSpPr>
            <p:cNvPr id="3" name="组合 30"/>
            <p:cNvGrpSpPr/>
            <p:nvPr/>
          </p:nvGrpSpPr>
          <p:grpSpPr>
            <a:xfrm>
              <a:off x="745660" y="1508337"/>
              <a:ext cx="1075520" cy="1075520"/>
              <a:chOff x="745660" y="1508337"/>
              <a:chExt cx="1075520" cy="1075520"/>
            </a:xfrm>
          </p:grpSpPr>
          <p:sp>
            <p:nvSpPr>
              <p:cNvPr id="23" name="椭圆 22"/>
              <p:cNvSpPr/>
              <p:nvPr/>
            </p:nvSpPr>
            <p:spPr>
              <a:xfrm>
                <a:off x="745660" y="150833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4" name="Freeform 6"/>
              <p:cNvSpPr>
                <a:spLocks noEditPoints="1"/>
              </p:cNvSpPr>
              <p:nvPr/>
            </p:nvSpPr>
            <p:spPr bwMode="auto">
              <a:xfrm>
                <a:off x="1036058" y="1801536"/>
                <a:ext cx="323850" cy="32385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2088239" y="1801536"/>
              <a:ext cx="7477750" cy="1331515"/>
            </a:xfrm>
            <a:prstGeom prst="rect">
              <a:avLst/>
            </a:prstGeom>
          </p:spPr>
          <p:txBody>
            <a:bodyPr wrap="square">
              <a:spAutoFit/>
            </a:bodyPr>
            <a:lstStyle/>
            <a:p>
              <a:pPr algn="just">
                <a:lnSpc>
                  <a:spcPct val="150000"/>
                </a:lnSpc>
                <a:spcAft>
                  <a:spcPts val="600"/>
                </a:spcAft>
              </a:pPr>
              <a:r>
                <a:rPr lang="en-US" altLang="zh-CN" b="1" dirty="0">
                  <a:latin typeface="幼圆" pitchFamily="49" charset="-122"/>
                  <a:ea typeface="幼圆" pitchFamily="49" charset="-122"/>
                </a:rPr>
                <a:t>   </a:t>
              </a:r>
              <a:r>
                <a:rPr lang="zh-CN" altLang="en-US" b="1" dirty="0">
                  <a:latin typeface="幼圆" pitchFamily="49" charset="-122"/>
                  <a:ea typeface="幼圆" pitchFamily="49" charset="-122"/>
                </a:rPr>
                <a:t>精简业务材料，提升业务办理效率</a:t>
              </a:r>
              <a:endParaRPr lang="en-US" altLang="zh-CN" sz="1100" b="1" dirty="0">
                <a:latin typeface="幼圆" pitchFamily="49" charset="-122"/>
                <a:ea typeface="幼圆" pitchFamily="49" charset="-122"/>
              </a:endParaRPr>
            </a:p>
            <a:p>
              <a:pPr algn="just">
                <a:lnSpc>
                  <a:spcPct val="150000"/>
                </a:lnSpc>
                <a:spcAft>
                  <a:spcPts val="600"/>
                </a:spcAft>
              </a:pPr>
              <a:endParaRPr lang="en-US" altLang="zh-CN" sz="1400" b="1" dirty="0">
                <a:latin typeface="幼圆" pitchFamily="49" charset="-122"/>
                <a:ea typeface="幼圆" pitchFamily="49" charset="-122"/>
              </a:endParaRPr>
            </a:p>
            <a:p>
              <a:pPr algn="just">
                <a:lnSpc>
                  <a:spcPct val="150000"/>
                </a:lnSpc>
                <a:spcAft>
                  <a:spcPts val="600"/>
                </a:spcAft>
              </a:pPr>
              <a:endParaRPr lang="en-US" altLang="zh-CN" sz="1400" b="1" dirty="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1" name="等腰三角形 10"/>
          <p:cNvSpPr/>
          <p:nvPr/>
        </p:nvSpPr>
        <p:spPr bwMode="gray">
          <a:xfrm>
            <a:off x="1259632" y="1484784"/>
            <a:ext cx="144016" cy="216024"/>
          </a:xfrm>
          <a:prstGeom prst="triangl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12" name="组合 26"/>
          <p:cNvGrpSpPr/>
          <p:nvPr/>
        </p:nvGrpSpPr>
        <p:grpSpPr>
          <a:xfrm>
            <a:off x="827584" y="1916833"/>
            <a:ext cx="7920881" cy="1028847"/>
            <a:chOff x="745660" y="1508337"/>
            <a:chExt cx="7812834" cy="1075520"/>
          </a:xfrm>
        </p:grpSpPr>
        <p:grpSp>
          <p:nvGrpSpPr>
            <p:cNvPr id="13" name="组合 30"/>
            <p:cNvGrpSpPr/>
            <p:nvPr/>
          </p:nvGrpSpPr>
          <p:grpSpPr>
            <a:xfrm>
              <a:off x="745660" y="1508337"/>
              <a:ext cx="1075520" cy="1075520"/>
              <a:chOff x="745660" y="1508337"/>
              <a:chExt cx="1075520" cy="1075520"/>
            </a:xfrm>
          </p:grpSpPr>
          <p:sp>
            <p:nvSpPr>
              <p:cNvPr id="15" name="椭圆 14"/>
              <p:cNvSpPr/>
              <p:nvPr/>
            </p:nvSpPr>
            <p:spPr>
              <a:xfrm>
                <a:off x="1029763" y="1809436"/>
                <a:ext cx="568206" cy="602197"/>
              </a:xfrm>
              <a:prstGeom prst="ellipse">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16" name="椭圆 15"/>
              <p:cNvSpPr/>
              <p:nvPr/>
            </p:nvSpPr>
            <p:spPr>
              <a:xfrm>
                <a:off x="745660" y="150833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17" name="Freeform 6"/>
              <p:cNvSpPr>
                <a:spLocks noEditPoints="1"/>
              </p:cNvSpPr>
              <p:nvPr/>
            </p:nvSpPr>
            <p:spPr bwMode="auto">
              <a:xfrm>
                <a:off x="1171814" y="1959985"/>
                <a:ext cx="284103" cy="225824"/>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740021" y="1658885"/>
              <a:ext cx="6818473" cy="868695"/>
            </a:xfrm>
            <a:prstGeom prst="rect">
              <a:avLst/>
            </a:prstGeom>
          </p:spPr>
          <p:txBody>
            <a:bodyPr wrap="square">
              <a:spAutoFit/>
            </a:bodyPr>
            <a:lstStyle/>
            <a:p>
              <a:pPr algn="just">
                <a:lnSpc>
                  <a:spcPct val="150000"/>
                </a:lnSpc>
                <a:spcAft>
                  <a:spcPts val="600"/>
                </a:spcAft>
              </a:pPr>
              <a:r>
                <a:rPr lang="zh-CN" altLang="en-US" sz="1600" dirty="0">
                  <a:latin typeface="幼圆" pitchFamily="49" charset="-122"/>
                  <a:ea typeface="幼圆" pitchFamily="49" charset="-122"/>
                </a:rPr>
                <a:t>在授权委托书列明经办人姓名及证件号码的前提下，取消申请表单中“法定代表人或授权代表签章”要求；经办人身份证明文件复印件无需加盖公章。</a:t>
              </a:r>
              <a:endParaRPr lang="en-US" altLang="zh-CN" sz="1600" dirty="0">
                <a:latin typeface="幼圆" pitchFamily="49" charset="-122"/>
                <a:ea typeface="幼圆" pitchFamily="49" charset="-122"/>
              </a:endParaRPr>
            </a:p>
          </p:txBody>
        </p:sp>
      </p:grpSp>
      <p:grpSp>
        <p:nvGrpSpPr>
          <p:cNvPr id="18" name="组合 12"/>
          <p:cNvGrpSpPr/>
          <p:nvPr/>
        </p:nvGrpSpPr>
        <p:grpSpPr>
          <a:xfrm>
            <a:off x="971600" y="3140968"/>
            <a:ext cx="7128792" cy="1075520"/>
            <a:chOff x="745660" y="3076962"/>
            <a:chExt cx="7274277" cy="1075520"/>
          </a:xfrm>
        </p:grpSpPr>
        <p:grpSp>
          <p:nvGrpSpPr>
            <p:cNvPr id="19" name="组合 36"/>
            <p:cNvGrpSpPr/>
            <p:nvPr/>
          </p:nvGrpSpPr>
          <p:grpSpPr>
            <a:xfrm>
              <a:off x="745660" y="3076962"/>
              <a:ext cx="1075520" cy="1075520"/>
              <a:chOff x="745660" y="3076962"/>
              <a:chExt cx="1075520" cy="1075520"/>
            </a:xfrm>
          </p:grpSpPr>
          <p:sp>
            <p:nvSpPr>
              <p:cNvPr id="22" name="椭圆 21"/>
              <p:cNvSpPr/>
              <p:nvPr/>
            </p:nvSpPr>
            <p:spPr>
              <a:xfrm>
                <a:off x="892615" y="3220978"/>
                <a:ext cx="587820" cy="579492"/>
              </a:xfrm>
              <a:prstGeom prst="ellipse">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5" name="椭圆 24"/>
              <p:cNvSpPr/>
              <p:nvPr/>
            </p:nvSpPr>
            <p:spPr>
              <a:xfrm>
                <a:off x="745660" y="3076962"/>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6" name="Freeform 52"/>
              <p:cNvSpPr>
                <a:spLocks noEditPoints="1"/>
              </p:cNvSpPr>
              <p:nvPr/>
            </p:nvSpPr>
            <p:spPr bwMode="auto">
              <a:xfrm>
                <a:off x="1033692" y="3364994"/>
                <a:ext cx="323850" cy="242237"/>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627391" y="3220978"/>
              <a:ext cx="6392546" cy="830997"/>
            </a:xfrm>
            <a:prstGeom prst="rect">
              <a:avLst/>
            </a:prstGeom>
          </p:spPr>
          <p:txBody>
            <a:bodyPr wrap="square">
              <a:spAutoFit/>
            </a:bodyPr>
            <a:lstStyle/>
            <a:p>
              <a:pPr algn="just">
                <a:lnSpc>
                  <a:spcPct val="150000"/>
                </a:lnSpc>
                <a:spcAft>
                  <a:spcPts val="600"/>
                </a:spcAft>
              </a:pPr>
              <a:r>
                <a:rPr lang="zh-CN" altLang="en-US" sz="1600" dirty="0">
                  <a:latin typeface="幼圆" pitchFamily="49" charset="-122"/>
                  <a:ea typeface="幼圆" pitchFamily="49" charset="-122"/>
                </a:rPr>
                <a:t>质物查询业务，允许质权人递交签字或盖章的</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证券质押登记证明</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复印件办理。</a:t>
              </a:r>
              <a:endParaRPr lang="en-US" altLang="zh-CN" sz="1600" dirty="0">
                <a:latin typeface="微软雅黑" panose="020B0503020204020204" pitchFamily="34" charset="-122"/>
                <a:ea typeface="微软雅黑" panose="020B0503020204020204" pitchFamily="34" charset="-122"/>
              </a:endParaRPr>
            </a:p>
          </p:txBody>
        </p:sp>
      </p:grpSp>
      <p:grpSp>
        <p:nvGrpSpPr>
          <p:cNvPr id="28" name="组合 18"/>
          <p:cNvGrpSpPr/>
          <p:nvPr/>
        </p:nvGrpSpPr>
        <p:grpSpPr>
          <a:xfrm>
            <a:off x="1043608" y="4221088"/>
            <a:ext cx="7704306" cy="1075520"/>
            <a:chOff x="745660" y="4645587"/>
            <a:chExt cx="7573577" cy="1075520"/>
          </a:xfrm>
        </p:grpSpPr>
        <p:grpSp>
          <p:nvGrpSpPr>
            <p:cNvPr id="29" name="组合 42"/>
            <p:cNvGrpSpPr/>
            <p:nvPr/>
          </p:nvGrpSpPr>
          <p:grpSpPr>
            <a:xfrm>
              <a:off x="745660" y="4645587"/>
              <a:ext cx="1075520" cy="1075520"/>
              <a:chOff x="745660" y="4645587"/>
              <a:chExt cx="1075520" cy="1075520"/>
            </a:xfrm>
          </p:grpSpPr>
          <p:sp>
            <p:nvSpPr>
              <p:cNvPr id="31" name="椭圆 30"/>
              <p:cNvSpPr/>
              <p:nvPr/>
            </p:nvSpPr>
            <p:spPr>
              <a:xfrm rot="5400000">
                <a:off x="811558" y="4794491"/>
                <a:ext cx="576065" cy="566289"/>
              </a:xfrm>
              <a:prstGeom prst="ellipse">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32" name="椭圆 31"/>
              <p:cNvSpPr/>
              <p:nvPr/>
            </p:nvSpPr>
            <p:spPr>
              <a:xfrm rot="5400000">
                <a:off x="745660" y="464558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33" name="Freeform 58"/>
              <p:cNvSpPr>
                <a:spLocks noEditPoints="1"/>
              </p:cNvSpPr>
              <p:nvPr/>
            </p:nvSpPr>
            <p:spPr bwMode="auto">
              <a:xfrm>
                <a:off x="958018" y="4933619"/>
                <a:ext cx="261938" cy="323850"/>
              </a:xfrm>
              <a:custGeom>
                <a:avLst/>
                <a:gdLst>
                  <a:gd name="T0" fmla="*/ 351 w 827"/>
                  <a:gd name="T1" fmla="*/ 4 h 1018"/>
                  <a:gd name="T2" fmla="*/ 252 w 827"/>
                  <a:gd name="T3" fmla="*/ 32 h 1018"/>
                  <a:gd name="T4" fmla="*/ 166 w 827"/>
                  <a:gd name="T5" fmla="*/ 83 h 1018"/>
                  <a:gd name="T6" fmla="*/ 95 w 827"/>
                  <a:gd name="T7" fmla="*/ 150 h 1018"/>
                  <a:gd name="T8" fmla="*/ 41 w 827"/>
                  <a:gd name="T9" fmla="*/ 234 h 1018"/>
                  <a:gd name="T10" fmla="*/ 9 w 827"/>
                  <a:gd name="T11" fmla="*/ 330 h 1018"/>
                  <a:gd name="T12" fmla="*/ 0 w 827"/>
                  <a:gd name="T13" fmla="*/ 413 h 1018"/>
                  <a:gd name="T14" fmla="*/ 25 w 827"/>
                  <a:gd name="T15" fmla="*/ 574 h 1018"/>
                  <a:gd name="T16" fmla="*/ 89 w 827"/>
                  <a:gd name="T17" fmla="*/ 712 h 1018"/>
                  <a:gd name="T18" fmla="*/ 174 w 827"/>
                  <a:gd name="T19" fmla="*/ 826 h 1018"/>
                  <a:gd name="T20" fmla="*/ 298 w 827"/>
                  <a:gd name="T21" fmla="*/ 943 h 1018"/>
                  <a:gd name="T22" fmla="*/ 397 w 827"/>
                  <a:gd name="T23" fmla="*/ 1013 h 1018"/>
                  <a:gd name="T24" fmla="*/ 429 w 827"/>
                  <a:gd name="T25" fmla="*/ 1013 h 1018"/>
                  <a:gd name="T26" fmla="*/ 529 w 827"/>
                  <a:gd name="T27" fmla="*/ 943 h 1018"/>
                  <a:gd name="T28" fmla="*/ 653 w 827"/>
                  <a:gd name="T29" fmla="*/ 826 h 1018"/>
                  <a:gd name="T30" fmla="*/ 738 w 827"/>
                  <a:gd name="T31" fmla="*/ 712 h 1018"/>
                  <a:gd name="T32" fmla="*/ 802 w 827"/>
                  <a:gd name="T33" fmla="*/ 574 h 1018"/>
                  <a:gd name="T34" fmla="*/ 827 w 827"/>
                  <a:gd name="T35" fmla="*/ 413 h 1018"/>
                  <a:gd name="T36" fmla="*/ 819 w 827"/>
                  <a:gd name="T37" fmla="*/ 330 h 1018"/>
                  <a:gd name="T38" fmla="*/ 786 w 827"/>
                  <a:gd name="T39" fmla="*/ 234 h 1018"/>
                  <a:gd name="T40" fmla="*/ 732 w 827"/>
                  <a:gd name="T41" fmla="*/ 150 h 1018"/>
                  <a:gd name="T42" fmla="*/ 661 w 827"/>
                  <a:gd name="T43" fmla="*/ 83 h 1018"/>
                  <a:gd name="T44" fmla="*/ 574 w 827"/>
                  <a:gd name="T45" fmla="*/ 32 h 1018"/>
                  <a:gd name="T46" fmla="*/ 477 w 827"/>
                  <a:gd name="T47" fmla="*/ 4 h 1018"/>
                  <a:gd name="T48" fmla="*/ 413 w 827"/>
                  <a:gd name="T49" fmla="*/ 948 h 1018"/>
                  <a:gd name="T50" fmla="*/ 301 w 827"/>
                  <a:gd name="T51" fmla="*/ 862 h 1018"/>
                  <a:gd name="T52" fmla="*/ 183 w 827"/>
                  <a:gd name="T53" fmla="*/ 736 h 1018"/>
                  <a:gd name="T54" fmla="*/ 119 w 827"/>
                  <a:gd name="T55" fmla="*/ 634 h 1018"/>
                  <a:gd name="T56" fmla="*/ 75 w 827"/>
                  <a:gd name="T57" fmla="*/ 517 h 1018"/>
                  <a:gd name="T58" fmla="*/ 63 w 827"/>
                  <a:gd name="T59" fmla="*/ 413 h 1018"/>
                  <a:gd name="T60" fmla="*/ 74 w 827"/>
                  <a:gd name="T61" fmla="*/ 326 h 1018"/>
                  <a:gd name="T62" fmla="*/ 105 w 827"/>
                  <a:gd name="T63" fmla="*/ 247 h 1018"/>
                  <a:gd name="T64" fmla="*/ 155 w 827"/>
                  <a:gd name="T65" fmla="*/ 178 h 1018"/>
                  <a:gd name="T66" fmla="*/ 218 w 827"/>
                  <a:gd name="T67" fmla="*/ 123 h 1018"/>
                  <a:gd name="T68" fmla="*/ 293 w 827"/>
                  <a:gd name="T69" fmla="*/ 85 h 1018"/>
                  <a:gd name="T70" fmla="*/ 378 w 827"/>
                  <a:gd name="T71" fmla="*/ 65 h 1018"/>
                  <a:gd name="T72" fmla="*/ 449 w 827"/>
                  <a:gd name="T73" fmla="*/ 65 h 1018"/>
                  <a:gd name="T74" fmla="*/ 533 w 827"/>
                  <a:gd name="T75" fmla="*/ 85 h 1018"/>
                  <a:gd name="T76" fmla="*/ 609 w 827"/>
                  <a:gd name="T77" fmla="*/ 123 h 1018"/>
                  <a:gd name="T78" fmla="*/ 672 w 827"/>
                  <a:gd name="T79" fmla="*/ 178 h 1018"/>
                  <a:gd name="T80" fmla="*/ 721 w 827"/>
                  <a:gd name="T81" fmla="*/ 247 h 1018"/>
                  <a:gd name="T82" fmla="*/ 752 w 827"/>
                  <a:gd name="T83" fmla="*/ 326 h 1018"/>
                  <a:gd name="T84" fmla="*/ 763 w 827"/>
                  <a:gd name="T85" fmla="*/ 413 h 1018"/>
                  <a:gd name="T86" fmla="*/ 751 w 827"/>
                  <a:gd name="T87" fmla="*/ 517 h 1018"/>
                  <a:gd name="T88" fmla="*/ 708 w 827"/>
                  <a:gd name="T89" fmla="*/ 634 h 1018"/>
                  <a:gd name="T90" fmla="*/ 644 w 827"/>
                  <a:gd name="T91" fmla="*/ 735 h 1018"/>
                  <a:gd name="T92" fmla="*/ 526 w 827"/>
                  <a:gd name="T93" fmla="*/ 862 h 1018"/>
                  <a:gd name="T94" fmla="*/ 413 w 827"/>
                  <a:gd name="T95" fmla="*/ 948 h 1018"/>
                  <a:gd name="T96" fmla="*/ 385 w 827"/>
                  <a:gd name="T97" fmla="*/ 322 h 1018"/>
                  <a:gd name="T98" fmla="*/ 346 w 827"/>
                  <a:gd name="T99" fmla="*/ 345 h 1018"/>
                  <a:gd name="T100" fmla="*/ 322 w 827"/>
                  <a:gd name="T101" fmla="*/ 385 h 1018"/>
                  <a:gd name="T102" fmla="*/ 319 w 827"/>
                  <a:gd name="T103" fmla="*/ 423 h 1018"/>
                  <a:gd name="T104" fmla="*/ 334 w 827"/>
                  <a:gd name="T105" fmla="*/ 467 h 1018"/>
                  <a:gd name="T106" fmla="*/ 368 w 827"/>
                  <a:gd name="T107" fmla="*/ 497 h 1018"/>
                  <a:gd name="T108" fmla="*/ 413 w 827"/>
                  <a:gd name="T109" fmla="*/ 509 h 1018"/>
                  <a:gd name="T110" fmla="*/ 451 w 827"/>
                  <a:gd name="T111" fmla="*/ 501 h 1018"/>
                  <a:gd name="T112" fmla="*/ 487 w 827"/>
                  <a:gd name="T113" fmla="*/ 474 h 1018"/>
                  <a:gd name="T114" fmla="*/ 507 w 827"/>
                  <a:gd name="T115" fmla="*/ 432 h 1018"/>
                  <a:gd name="T116" fmla="*/ 507 w 827"/>
                  <a:gd name="T117" fmla="*/ 394 h 1018"/>
                  <a:gd name="T118" fmla="*/ 487 w 827"/>
                  <a:gd name="T119" fmla="*/ 353 h 1018"/>
                  <a:gd name="T120" fmla="*/ 451 w 827"/>
                  <a:gd name="T121" fmla="*/ 325 h 1018"/>
                  <a:gd name="T122" fmla="*/ 413 w 827"/>
                  <a:gd name="T123" fmla="*/ 31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018">
                    <a:moveTo>
                      <a:pt x="413" y="0"/>
                    </a:moveTo>
                    <a:lnTo>
                      <a:pt x="413" y="0"/>
                    </a:lnTo>
                    <a:lnTo>
                      <a:pt x="392" y="0"/>
                    </a:lnTo>
                    <a:lnTo>
                      <a:pt x="371" y="2"/>
                    </a:lnTo>
                    <a:lnTo>
                      <a:pt x="351" y="4"/>
                    </a:lnTo>
                    <a:lnTo>
                      <a:pt x="331" y="9"/>
                    </a:lnTo>
                    <a:lnTo>
                      <a:pt x="310" y="13"/>
                    </a:lnTo>
                    <a:lnTo>
                      <a:pt x="291" y="18"/>
                    </a:lnTo>
                    <a:lnTo>
                      <a:pt x="272" y="25"/>
                    </a:lnTo>
                    <a:lnTo>
                      <a:pt x="252" y="32"/>
                    </a:lnTo>
                    <a:lnTo>
                      <a:pt x="234" y="41"/>
                    </a:lnTo>
                    <a:lnTo>
                      <a:pt x="217" y="50"/>
                    </a:lnTo>
                    <a:lnTo>
                      <a:pt x="199" y="60"/>
                    </a:lnTo>
                    <a:lnTo>
                      <a:pt x="183" y="71"/>
                    </a:lnTo>
                    <a:lnTo>
                      <a:pt x="166" y="83"/>
                    </a:lnTo>
                    <a:lnTo>
                      <a:pt x="150" y="94"/>
                    </a:lnTo>
                    <a:lnTo>
                      <a:pt x="135" y="107"/>
                    </a:lnTo>
                    <a:lnTo>
                      <a:pt x="121" y="121"/>
                    </a:lnTo>
                    <a:lnTo>
                      <a:pt x="107" y="135"/>
                    </a:lnTo>
                    <a:lnTo>
                      <a:pt x="95" y="150"/>
                    </a:lnTo>
                    <a:lnTo>
                      <a:pt x="82" y="166"/>
                    </a:lnTo>
                    <a:lnTo>
                      <a:pt x="71" y="182"/>
                    </a:lnTo>
                    <a:lnTo>
                      <a:pt x="60" y="200"/>
                    </a:lnTo>
                    <a:lnTo>
                      <a:pt x="50" y="217"/>
                    </a:lnTo>
                    <a:lnTo>
                      <a:pt x="41" y="234"/>
                    </a:lnTo>
                    <a:lnTo>
                      <a:pt x="32" y="252"/>
                    </a:lnTo>
                    <a:lnTo>
                      <a:pt x="25" y="271"/>
                    </a:lnTo>
                    <a:lnTo>
                      <a:pt x="18" y="291"/>
                    </a:lnTo>
                    <a:lnTo>
                      <a:pt x="13" y="310"/>
                    </a:lnTo>
                    <a:lnTo>
                      <a:pt x="9" y="330"/>
                    </a:lnTo>
                    <a:lnTo>
                      <a:pt x="4" y="351"/>
                    </a:lnTo>
                    <a:lnTo>
                      <a:pt x="2" y="371"/>
                    </a:lnTo>
                    <a:lnTo>
                      <a:pt x="0" y="393"/>
                    </a:lnTo>
                    <a:lnTo>
                      <a:pt x="0" y="413"/>
                    </a:lnTo>
                    <a:lnTo>
                      <a:pt x="0" y="413"/>
                    </a:lnTo>
                    <a:lnTo>
                      <a:pt x="1" y="447"/>
                    </a:lnTo>
                    <a:lnTo>
                      <a:pt x="4" y="480"/>
                    </a:lnTo>
                    <a:lnTo>
                      <a:pt x="10" y="512"/>
                    </a:lnTo>
                    <a:lnTo>
                      <a:pt x="16" y="543"/>
                    </a:lnTo>
                    <a:lnTo>
                      <a:pt x="25" y="574"/>
                    </a:lnTo>
                    <a:lnTo>
                      <a:pt x="36" y="603"/>
                    </a:lnTo>
                    <a:lnTo>
                      <a:pt x="47" y="632"/>
                    </a:lnTo>
                    <a:lnTo>
                      <a:pt x="60" y="660"/>
                    </a:lnTo>
                    <a:lnTo>
                      <a:pt x="74" y="686"/>
                    </a:lnTo>
                    <a:lnTo>
                      <a:pt x="89" y="712"/>
                    </a:lnTo>
                    <a:lnTo>
                      <a:pt x="104" y="737"/>
                    </a:lnTo>
                    <a:lnTo>
                      <a:pt x="121" y="761"/>
                    </a:lnTo>
                    <a:lnTo>
                      <a:pt x="139" y="783"/>
                    </a:lnTo>
                    <a:lnTo>
                      <a:pt x="157" y="806"/>
                    </a:lnTo>
                    <a:lnTo>
                      <a:pt x="174" y="826"/>
                    </a:lnTo>
                    <a:lnTo>
                      <a:pt x="192" y="847"/>
                    </a:lnTo>
                    <a:lnTo>
                      <a:pt x="210" y="865"/>
                    </a:lnTo>
                    <a:lnTo>
                      <a:pt x="229" y="883"/>
                    </a:lnTo>
                    <a:lnTo>
                      <a:pt x="264" y="915"/>
                    </a:lnTo>
                    <a:lnTo>
                      <a:pt x="298" y="943"/>
                    </a:lnTo>
                    <a:lnTo>
                      <a:pt x="328" y="967"/>
                    </a:lnTo>
                    <a:lnTo>
                      <a:pt x="354" y="986"/>
                    </a:lnTo>
                    <a:lnTo>
                      <a:pt x="376" y="1000"/>
                    </a:lnTo>
                    <a:lnTo>
                      <a:pt x="397" y="1013"/>
                    </a:lnTo>
                    <a:lnTo>
                      <a:pt x="397" y="1013"/>
                    </a:lnTo>
                    <a:lnTo>
                      <a:pt x="405" y="1016"/>
                    </a:lnTo>
                    <a:lnTo>
                      <a:pt x="413" y="1018"/>
                    </a:lnTo>
                    <a:lnTo>
                      <a:pt x="413" y="1018"/>
                    </a:lnTo>
                    <a:lnTo>
                      <a:pt x="422" y="1016"/>
                    </a:lnTo>
                    <a:lnTo>
                      <a:pt x="429" y="1013"/>
                    </a:lnTo>
                    <a:lnTo>
                      <a:pt x="429" y="1013"/>
                    </a:lnTo>
                    <a:lnTo>
                      <a:pt x="451" y="1000"/>
                    </a:lnTo>
                    <a:lnTo>
                      <a:pt x="472" y="986"/>
                    </a:lnTo>
                    <a:lnTo>
                      <a:pt x="498" y="967"/>
                    </a:lnTo>
                    <a:lnTo>
                      <a:pt x="529" y="943"/>
                    </a:lnTo>
                    <a:lnTo>
                      <a:pt x="562" y="915"/>
                    </a:lnTo>
                    <a:lnTo>
                      <a:pt x="598" y="883"/>
                    </a:lnTo>
                    <a:lnTo>
                      <a:pt x="616" y="865"/>
                    </a:lnTo>
                    <a:lnTo>
                      <a:pt x="634" y="847"/>
                    </a:lnTo>
                    <a:lnTo>
                      <a:pt x="653" y="826"/>
                    </a:lnTo>
                    <a:lnTo>
                      <a:pt x="671" y="806"/>
                    </a:lnTo>
                    <a:lnTo>
                      <a:pt x="688" y="783"/>
                    </a:lnTo>
                    <a:lnTo>
                      <a:pt x="705" y="761"/>
                    </a:lnTo>
                    <a:lnTo>
                      <a:pt x="722" y="737"/>
                    </a:lnTo>
                    <a:lnTo>
                      <a:pt x="738" y="712"/>
                    </a:lnTo>
                    <a:lnTo>
                      <a:pt x="753" y="686"/>
                    </a:lnTo>
                    <a:lnTo>
                      <a:pt x="767" y="660"/>
                    </a:lnTo>
                    <a:lnTo>
                      <a:pt x="780" y="632"/>
                    </a:lnTo>
                    <a:lnTo>
                      <a:pt x="792" y="603"/>
                    </a:lnTo>
                    <a:lnTo>
                      <a:pt x="802" y="574"/>
                    </a:lnTo>
                    <a:lnTo>
                      <a:pt x="810" y="543"/>
                    </a:lnTo>
                    <a:lnTo>
                      <a:pt x="818" y="512"/>
                    </a:lnTo>
                    <a:lnTo>
                      <a:pt x="823" y="480"/>
                    </a:lnTo>
                    <a:lnTo>
                      <a:pt x="825" y="447"/>
                    </a:lnTo>
                    <a:lnTo>
                      <a:pt x="827" y="413"/>
                    </a:lnTo>
                    <a:lnTo>
                      <a:pt x="827" y="413"/>
                    </a:lnTo>
                    <a:lnTo>
                      <a:pt x="826" y="393"/>
                    </a:lnTo>
                    <a:lnTo>
                      <a:pt x="825" y="371"/>
                    </a:lnTo>
                    <a:lnTo>
                      <a:pt x="822" y="351"/>
                    </a:lnTo>
                    <a:lnTo>
                      <a:pt x="819" y="330"/>
                    </a:lnTo>
                    <a:lnTo>
                      <a:pt x="813" y="310"/>
                    </a:lnTo>
                    <a:lnTo>
                      <a:pt x="808" y="291"/>
                    </a:lnTo>
                    <a:lnTo>
                      <a:pt x="802" y="271"/>
                    </a:lnTo>
                    <a:lnTo>
                      <a:pt x="794" y="252"/>
                    </a:lnTo>
                    <a:lnTo>
                      <a:pt x="786" y="234"/>
                    </a:lnTo>
                    <a:lnTo>
                      <a:pt x="777" y="217"/>
                    </a:lnTo>
                    <a:lnTo>
                      <a:pt x="767" y="200"/>
                    </a:lnTo>
                    <a:lnTo>
                      <a:pt x="757" y="182"/>
                    </a:lnTo>
                    <a:lnTo>
                      <a:pt x="745" y="166"/>
                    </a:lnTo>
                    <a:lnTo>
                      <a:pt x="732" y="150"/>
                    </a:lnTo>
                    <a:lnTo>
                      <a:pt x="719" y="135"/>
                    </a:lnTo>
                    <a:lnTo>
                      <a:pt x="706" y="121"/>
                    </a:lnTo>
                    <a:lnTo>
                      <a:pt x="691" y="107"/>
                    </a:lnTo>
                    <a:lnTo>
                      <a:pt x="676" y="94"/>
                    </a:lnTo>
                    <a:lnTo>
                      <a:pt x="661" y="83"/>
                    </a:lnTo>
                    <a:lnTo>
                      <a:pt x="644" y="71"/>
                    </a:lnTo>
                    <a:lnTo>
                      <a:pt x="628" y="60"/>
                    </a:lnTo>
                    <a:lnTo>
                      <a:pt x="611" y="50"/>
                    </a:lnTo>
                    <a:lnTo>
                      <a:pt x="592" y="41"/>
                    </a:lnTo>
                    <a:lnTo>
                      <a:pt x="574" y="32"/>
                    </a:lnTo>
                    <a:lnTo>
                      <a:pt x="556" y="25"/>
                    </a:lnTo>
                    <a:lnTo>
                      <a:pt x="537" y="18"/>
                    </a:lnTo>
                    <a:lnTo>
                      <a:pt x="516" y="13"/>
                    </a:lnTo>
                    <a:lnTo>
                      <a:pt x="497" y="9"/>
                    </a:lnTo>
                    <a:lnTo>
                      <a:pt x="477" y="4"/>
                    </a:lnTo>
                    <a:lnTo>
                      <a:pt x="455" y="2"/>
                    </a:lnTo>
                    <a:lnTo>
                      <a:pt x="435" y="0"/>
                    </a:lnTo>
                    <a:lnTo>
                      <a:pt x="413" y="0"/>
                    </a:lnTo>
                    <a:lnTo>
                      <a:pt x="413" y="0"/>
                    </a:lnTo>
                    <a:close/>
                    <a:moveTo>
                      <a:pt x="413" y="948"/>
                    </a:moveTo>
                    <a:lnTo>
                      <a:pt x="413" y="948"/>
                    </a:lnTo>
                    <a:lnTo>
                      <a:pt x="378" y="924"/>
                    </a:lnTo>
                    <a:lnTo>
                      <a:pt x="355" y="907"/>
                    </a:lnTo>
                    <a:lnTo>
                      <a:pt x="328" y="886"/>
                    </a:lnTo>
                    <a:lnTo>
                      <a:pt x="301" y="862"/>
                    </a:lnTo>
                    <a:lnTo>
                      <a:pt x="272" y="835"/>
                    </a:lnTo>
                    <a:lnTo>
                      <a:pt x="242" y="805"/>
                    </a:lnTo>
                    <a:lnTo>
                      <a:pt x="212" y="771"/>
                    </a:lnTo>
                    <a:lnTo>
                      <a:pt x="198" y="754"/>
                    </a:lnTo>
                    <a:lnTo>
                      <a:pt x="183" y="736"/>
                    </a:lnTo>
                    <a:lnTo>
                      <a:pt x="169" y="717"/>
                    </a:lnTo>
                    <a:lnTo>
                      <a:pt x="156" y="697"/>
                    </a:lnTo>
                    <a:lnTo>
                      <a:pt x="143" y="677"/>
                    </a:lnTo>
                    <a:lnTo>
                      <a:pt x="130" y="656"/>
                    </a:lnTo>
                    <a:lnTo>
                      <a:pt x="119" y="634"/>
                    </a:lnTo>
                    <a:lnTo>
                      <a:pt x="109" y="612"/>
                    </a:lnTo>
                    <a:lnTo>
                      <a:pt x="99" y="589"/>
                    </a:lnTo>
                    <a:lnTo>
                      <a:pt x="90" y="565"/>
                    </a:lnTo>
                    <a:lnTo>
                      <a:pt x="82" y="542"/>
                    </a:lnTo>
                    <a:lnTo>
                      <a:pt x="75" y="517"/>
                    </a:lnTo>
                    <a:lnTo>
                      <a:pt x="71" y="492"/>
                    </a:lnTo>
                    <a:lnTo>
                      <a:pt x="67" y="467"/>
                    </a:lnTo>
                    <a:lnTo>
                      <a:pt x="65" y="440"/>
                    </a:lnTo>
                    <a:lnTo>
                      <a:pt x="63" y="413"/>
                    </a:lnTo>
                    <a:lnTo>
                      <a:pt x="63" y="413"/>
                    </a:lnTo>
                    <a:lnTo>
                      <a:pt x="65" y="396"/>
                    </a:lnTo>
                    <a:lnTo>
                      <a:pt x="66" y="378"/>
                    </a:lnTo>
                    <a:lnTo>
                      <a:pt x="68" y="360"/>
                    </a:lnTo>
                    <a:lnTo>
                      <a:pt x="71" y="343"/>
                    </a:lnTo>
                    <a:lnTo>
                      <a:pt x="74" y="326"/>
                    </a:lnTo>
                    <a:lnTo>
                      <a:pt x="80" y="309"/>
                    </a:lnTo>
                    <a:lnTo>
                      <a:pt x="85" y="293"/>
                    </a:lnTo>
                    <a:lnTo>
                      <a:pt x="91" y="278"/>
                    </a:lnTo>
                    <a:lnTo>
                      <a:pt x="98" y="262"/>
                    </a:lnTo>
                    <a:lnTo>
                      <a:pt x="105" y="247"/>
                    </a:lnTo>
                    <a:lnTo>
                      <a:pt x="114" y="232"/>
                    </a:lnTo>
                    <a:lnTo>
                      <a:pt x="124" y="218"/>
                    </a:lnTo>
                    <a:lnTo>
                      <a:pt x="133" y="204"/>
                    </a:lnTo>
                    <a:lnTo>
                      <a:pt x="144" y="191"/>
                    </a:lnTo>
                    <a:lnTo>
                      <a:pt x="155" y="178"/>
                    </a:lnTo>
                    <a:lnTo>
                      <a:pt x="166" y="166"/>
                    </a:lnTo>
                    <a:lnTo>
                      <a:pt x="178" y="154"/>
                    </a:lnTo>
                    <a:lnTo>
                      <a:pt x="191" y="144"/>
                    </a:lnTo>
                    <a:lnTo>
                      <a:pt x="204" y="133"/>
                    </a:lnTo>
                    <a:lnTo>
                      <a:pt x="218" y="123"/>
                    </a:lnTo>
                    <a:lnTo>
                      <a:pt x="232" y="115"/>
                    </a:lnTo>
                    <a:lnTo>
                      <a:pt x="247" y="106"/>
                    </a:lnTo>
                    <a:lnTo>
                      <a:pt x="262" y="98"/>
                    </a:lnTo>
                    <a:lnTo>
                      <a:pt x="277" y="91"/>
                    </a:lnTo>
                    <a:lnTo>
                      <a:pt x="293" y="85"/>
                    </a:lnTo>
                    <a:lnTo>
                      <a:pt x="309" y="79"/>
                    </a:lnTo>
                    <a:lnTo>
                      <a:pt x="326" y="75"/>
                    </a:lnTo>
                    <a:lnTo>
                      <a:pt x="344" y="71"/>
                    </a:lnTo>
                    <a:lnTo>
                      <a:pt x="361" y="68"/>
                    </a:lnTo>
                    <a:lnTo>
                      <a:pt x="378" y="65"/>
                    </a:lnTo>
                    <a:lnTo>
                      <a:pt x="395" y="64"/>
                    </a:lnTo>
                    <a:lnTo>
                      <a:pt x="413" y="63"/>
                    </a:lnTo>
                    <a:lnTo>
                      <a:pt x="413" y="63"/>
                    </a:lnTo>
                    <a:lnTo>
                      <a:pt x="431" y="64"/>
                    </a:lnTo>
                    <a:lnTo>
                      <a:pt x="449" y="65"/>
                    </a:lnTo>
                    <a:lnTo>
                      <a:pt x="467" y="68"/>
                    </a:lnTo>
                    <a:lnTo>
                      <a:pt x="484" y="71"/>
                    </a:lnTo>
                    <a:lnTo>
                      <a:pt x="501" y="75"/>
                    </a:lnTo>
                    <a:lnTo>
                      <a:pt x="517" y="79"/>
                    </a:lnTo>
                    <a:lnTo>
                      <a:pt x="533" y="85"/>
                    </a:lnTo>
                    <a:lnTo>
                      <a:pt x="550" y="91"/>
                    </a:lnTo>
                    <a:lnTo>
                      <a:pt x="565" y="98"/>
                    </a:lnTo>
                    <a:lnTo>
                      <a:pt x="580" y="106"/>
                    </a:lnTo>
                    <a:lnTo>
                      <a:pt x="595" y="115"/>
                    </a:lnTo>
                    <a:lnTo>
                      <a:pt x="609" y="123"/>
                    </a:lnTo>
                    <a:lnTo>
                      <a:pt x="622" y="133"/>
                    </a:lnTo>
                    <a:lnTo>
                      <a:pt x="635" y="144"/>
                    </a:lnTo>
                    <a:lnTo>
                      <a:pt x="648" y="154"/>
                    </a:lnTo>
                    <a:lnTo>
                      <a:pt x="661" y="166"/>
                    </a:lnTo>
                    <a:lnTo>
                      <a:pt x="672" y="178"/>
                    </a:lnTo>
                    <a:lnTo>
                      <a:pt x="684" y="191"/>
                    </a:lnTo>
                    <a:lnTo>
                      <a:pt x="693" y="204"/>
                    </a:lnTo>
                    <a:lnTo>
                      <a:pt x="703" y="218"/>
                    </a:lnTo>
                    <a:lnTo>
                      <a:pt x="713" y="232"/>
                    </a:lnTo>
                    <a:lnTo>
                      <a:pt x="721" y="247"/>
                    </a:lnTo>
                    <a:lnTo>
                      <a:pt x="729" y="262"/>
                    </a:lnTo>
                    <a:lnTo>
                      <a:pt x="736" y="278"/>
                    </a:lnTo>
                    <a:lnTo>
                      <a:pt x="742" y="293"/>
                    </a:lnTo>
                    <a:lnTo>
                      <a:pt x="748" y="309"/>
                    </a:lnTo>
                    <a:lnTo>
                      <a:pt x="752" y="326"/>
                    </a:lnTo>
                    <a:lnTo>
                      <a:pt x="757" y="343"/>
                    </a:lnTo>
                    <a:lnTo>
                      <a:pt x="759" y="360"/>
                    </a:lnTo>
                    <a:lnTo>
                      <a:pt x="762" y="378"/>
                    </a:lnTo>
                    <a:lnTo>
                      <a:pt x="763" y="396"/>
                    </a:lnTo>
                    <a:lnTo>
                      <a:pt x="763" y="413"/>
                    </a:lnTo>
                    <a:lnTo>
                      <a:pt x="763" y="413"/>
                    </a:lnTo>
                    <a:lnTo>
                      <a:pt x="762" y="440"/>
                    </a:lnTo>
                    <a:lnTo>
                      <a:pt x="760" y="467"/>
                    </a:lnTo>
                    <a:lnTo>
                      <a:pt x="757" y="491"/>
                    </a:lnTo>
                    <a:lnTo>
                      <a:pt x="751" y="517"/>
                    </a:lnTo>
                    <a:lnTo>
                      <a:pt x="745" y="542"/>
                    </a:lnTo>
                    <a:lnTo>
                      <a:pt x="737" y="565"/>
                    </a:lnTo>
                    <a:lnTo>
                      <a:pt x="729" y="589"/>
                    </a:lnTo>
                    <a:lnTo>
                      <a:pt x="719" y="612"/>
                    </a:lnTo>
                    <a:lnTo>
                      <a:pt x="708" y="634"/>
                    </a:lnTo>
                    <a:lnTo>
                      <a:pt x="697" y="656"/>
                    </a:lnTo>
                    <a:lnTo>
                      <a:pt x="684" y="676"/>
                    </a:lnTo>
                    <a:lnTo>
                      <a:pt x="671" y="696"/>
                    </a:lnTo>
                    <a:lnTo>
                      <a:pt x="658" y="717"/>
                    </a:lnTo>
                    <a:lnTo>
                      <a:pt x="644" y="735"/>
                    </a:lnTo>
                    <a:lnTo>
                      <a:pt x="629" y="753"/>
                    </a:lnTo>
                    <a:lnTo>
                      <a:pt x="615" y="771"/>
                    </a:lnTo>
                    <a:lnTo>
                      <a:pt x="585" y="805"/>
                    </a:lnTo>
                    <a:lnTo>
                      <a:pt x="555" y="835"/>
                    </a:lnTo>
                    <a:lnTo>
                      <a:pt x="526" y="862"/>
                    </a:lnTo>
                    <a:lnTo>
                      <a:pt x="498" y="885"/>
                    </a:lnTo>
                    <a:lnTo>
                      <a:pt x="472" y="907"/>
                    </a:lnTo>
                    <a:lnTo>
                      <a:pt x="449" y="924"/>
                    </a:lnTo>
                    <a:lnTo>
                      <a:pt x="413" y="948"/>
                    </a:lnTo>
                    <a:lnTo>
                      <a:pt x="413" y="948"/>
                    </a:lnTo>
                    <a:close/>
                    <a:moveTo>
                      <a:pt x="413" y="318"/>
                    </a:moveTo>
                    <a:lnTo>
                      <a:pt x="413" y="318"/>
                    </a:lnTo>
                    <a:lnTo>
                      <a:pt x="404" y="319"/>
                    </a:lnTo>
                    <a:lnTo>
                      <a:pt x="394" y="320"/>
                    </a:lnTo>
                    <a:lnTo>
                      <a:pt x="385" y="322"/>
                    </a:lnTo>
                    <a:lnTo>
                      <a:pt x="377" y="325"/>
                    </a:lnTo>
                    <a:lnTo>
                      <a:pt x="368" y="329"/>
                    </a:lnTo>
                    <a:lnTo>
                      <a:pt x="360" y="335"/>
                    </a:lnTo>
                    <a:lnTo>
                      <a:pt x="353" y="340"/>
                    </a:lnTo>
                    <a:lnTo>
                      <a:pt x="346" y="345"/>
                    </a:lnTo>
                    <a:lnTo>
                      <a:pt x="340" y="353"/>
                    </a:lnTo>
                    <a:lnTo>
                      <a:pt x="334" y="360"/>
                    </a:lnTo>
                    <a:lnTo>
                      <a:pt x="330" y="368"/>
                    </a:lnTo>
                    <a:lnTo>
                      <a:pt x="325" y="377"/>
                    </a:lnTo>
                    <a:lnTo>
                      <a:pt x="322" y="385"/>
                    </a:lnTo>
                    <a:lnTo>
                      <a:pt x="320" y="394"/>
                    </a:lnTo>
                    <a:lnTo>
                      <a:pt x="319" y="403"/>
                    </a:lnTo>
                    <a:lnTo>
                      <a:pt x="318" y="413"/>
                    </a:lnTo>
                    <a:lnTo>
                      <a:pt x="318" y="413"/>
                    </a:lnTo>
                    <a:lnTo>
                      <a:pt x="319" y="423"/>
                    </a:lnTo>
                    <a:lnTo>
                      <a:pt x="320" y="432"/>
                    </a:lnTo>
                    <a:lnTo>
                      <a:pt x="322" y="442"/>
                    </a:lnTo>
                    <a:lnTo>
                      <a:pt x="325" y="451"/>
                    </a:lnTo>
                    <a:lnTo>
                      <a:pt x="330" y="459"/>
                    </a:lnTo>
                    <a:lnTo>
                      <a:pt x="334" y="467"/>
                    </a:lnTo>
                    <a:lnTo>
                      <a:pt x="340" y="474"/>
                    </a:lnTo>
                    <a:lnTo>
                      <a:pt x="346" y="481"/>
                    </a:lnTo>
                    <a:lnTo>
                      <a:pt x="353" y="487"/>
                    </a:lnTo>
                    <a:lnTo>
                      <a:pt x="360" y="492"/>
                    </a:lnTo>
                    <a:lnTo>
                      <a:pt x="368" y="497"/>
                    </a:lnTo>
                    <a:lnTo>
                      <a:pt x="377" y="501"/>
                    </a:lnTo>
                    <a:lnTo>
                      <a:pt x="385" y="504"/>
                    </a:lnTo>
                    <a:lnTo>
                      <a:pt x="394" y="506"/>
                    </a:lnTo>
                    <a:lnTo>
                      <a:pt x="404" y="509"/>
                    </a:lnTo>
                    <a:lnTo>
                      <a:pt x="413" y="509"/>
                    </a:lnTo>
                    <a:lnTo>
                      <a:pt x="413" y="509"/>
                    </a:lnTo>
                    <a:lnTo>
                      <a:pt x="423" y="509"/>
                    </a:lnTo>
                    <a:lnTo>
                      <a:pt x="433" y="506"/>
                    </a:lnTo>
                    <a:lnTo>
                      <a:pt x="442" y="504"/>
                    </a:lnTo>
                    <a:lnTo>
                      <a:pt x="451" y="501"/>
                    </a:lnTo>
                    <a:lnTo>
                      <a:pt x="459" y="497"/>
                    </a:lnTo>
                    <a:lnTo>
                      <a:pt x="467" y="492"/>
                    </a:lnTo>
                    <a:lnTo>
                      <a:pt x="474" y="487"/>
                    </a:lnTo>
                    <a:lnTo>
                      <a:pt x="481" y="481"/>
                    </a:lnTo>
                    <a:lnTo>
                      <a:pt x="487" y="474"/>
                    </a:lnTo>
                    <a:lnTo>
                      <a:pt x="493" y="467"/>
                    </a:lnTo>
                    <a:lnTo>
                      <a:pt x="497" y="459"/>
                    </a:lnTo>
                    <a:lnTo>
                      <a:pt x="501" y="451"/>
                    </a:lnTo>
                    <a:lnTo>
                      <a:pt x="504" y="442"/>
                    </a:lnTo>
                    <a:lnTo>
                      <a:pt x="507" y="432"/>
                    </a:lnTo>
                    <a:lnTo>
                      <a:pt x="509" y="423"/>
                    </a:lnTo>
                    <a:lnTo>
                      <a:pt x="509" y="413"/>
                    </a:lnTo>
                    <a:lnTo>
                      <a:pt x="509" y="413"/>
                    </a:lnTo>
                    <a:lnTo>
                      <a:pt x="509" y="403"/>
                    </a:lnTo>
                    <a:lnTo>
                      <a:pt x="507" y="394"/>
                    </a:lnTo>
                    <a:lnTo>
                      <a:pt x="504" y="385"/>
                    </a:lnTo>
                    <a:lnTo>
                      <a:pt x="501" y="377"/>
                    </a:lnTo>
                    <a:lnTo>
                      <a:pt x="497" y="368"/>
                    </a:lnTo>
                    <a:lnTo>
                      <a:pt x="493" y="360"/>
                    </a:lnTo>
                    <a:lnTo>
                      <a:pt x="487" y="353"/>
                    </a:lnTo>
                    <a:lnTo>
                      <a:pt x="481" y="345"/>
                    </a:lnTo>
                    <a:lnTo>
                      <a:pt x="474" y="340"/>
                    </a:lnTo>
                    <a:lnTo>
                      <a:pt x="467" y="335"/>
                    </a:lnTo>
                    <a:lnTo>
                      <a:pt x="459" y="329"/>
                    </a:lnTo>
                    <a:lnTo>
                      <a:pt x="451" y="325"/>
                    </a:lnTo>
                    <a:lnTo>
                      <a:pt x="442" y="322"/>
                    </a:lnTo>
                    <a:lnTo>
                      <a:pt x="433" y="320"/>
                    </a:lnTo>
                    <a:lnTo>
                      <a:pt x="423" y="319"/>
                    </a:lnTo>
                    <a:lnTo>
                      <a:pt x="413" y="318"/>
                    </a:lnTo>
                    <a:lnTo>
                      <a:pt x="413" y="318"/>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2019811" y="4861611"/>
              <a:ext cx="6299426" cy="377411"/>
            </a:xfrm>
            <a:prstGeom prst="rect">
              <a:avLst/>
            </a:prstGeom>
          </p:spPr>
          <p:txBody>
            <a:bodyPr wrap="square">
              <a:spAutoFit/>
            </a:bodyPr>
            <a:lstStyle/>
            <a:p>
              <a:pPr algn="just">
                <a:lnSpc>
                  <a:spcPct val="150000"/>
                </a:lnSpc>
                <a:spcAft>
                  <a:spcPts val="600"/>
                </a:spcAft>
              </a:pPr>
              <a:endParaRPr lang="en-US" altLang="zh-CN" sz="1400" dirty="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1835696" y="4365104"/>
            <a:ext cx="6336704" cy="830997"/>
          </a:xfrm>
          <a:prstGeom prst="rect">
            <a:avLst/>
          </a:prstGeom>
        </p:spPr>
        <p:txBody>
          <a:bodyPr wrap="square">
            <a:spAutoFit/>
          </a:bodyPr>
          <a:lstStyle/>
          <a:p>
            <a:pPr algn="just">
              <a:lnSpc>
                <a:spcPct val="150000"/>
              </a:lnSpc>
              <a:spcAft>
                <a:spcPts val="600"/>
              </a:spcAft>
            </a:pPr>
            <a:r>
              <a:rPr lang="zh-CN" altLang="en-US" sz="1600" dirty="0">
                <a:latin typeface="幼圆" pitchFamily="49" charset="-122"/>
                <a:ea typeface="幼圆" pitchFamily="49" charset="-122"/>
              </a:rPr>
              <a:t>在授权委托书列明授权事项范围的前提下，业务</a:t>
            </a:r>
            <a:r>
              <a:rPr lang="zh-CN" altLang="en-US" sz="1600" dirty="0" smtClean="0">
                <a:latin typeface="幼圆" pitchFamily="49" charset="-122"/>
                <a:ea typeface="幼圆" pitchFamily="49" charset="-122"/>
              </a:rPr>
              <a:t>申请人一次性办理</a:t>
            </a:r>
            <a:r>
              <a:rPr lang="zh-CN" altLang="en-US" sz="1600" dirty="0">
                <a:latin typeface="幼圆" pitchFamily="49" charset="-122"/>
                <a:ea typeface="幼圆" pitchFamily="49" charset="-122"/>
              </a:rPr>
              <a:t>多笔质押业务的，允许只提交一套身份证明材料。</a:t>
            </a:r>
            <a:endParaRPr lang="en-US" altLang="zh-CN" sz="1600" dirty="0">
              <a:latin typeface="幼圆" pitchFamily="49" charset="-122"/>
              <a:ea typeface="幼圆"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10"/>
          <p:cNvPicPr>
            <a:picLocks noChangeAspect="1" noChangeArrowheads="1"/>
          </p:cNvPicPr>
          <p:nvPr/>
        </p:nvPicPr>
        <p:blipFill>
          <a:blip r:embed="rId3" cstate="print"/>
          <a:srcRect l="26366"/>
          <a:stretch>
            <a:fillRect/>
          </a:stretch>
        </p:blipFill>
        <p:spPr bwMode="auto">
          <a:xfrm>
            <a:off x="0" y="765175"/>
            <a:ext cx="9151938" cy="5472113"/>
          </a:xfrm>
          <a:prstGeom prst="rect">
            <a:avLst/>
          </a:prstGeom>
          <a:noFill/>
          <a:ln w="9525">
            <a:noFill/>
            <a:miter lim="800000"/>
            <a:headEnd/>
            <a:tailEnd/>
          </a:ln>
        </p:spPr>
      </p:pic>
      <p:sp>
        <p:nvSpPr>
          <p:cNvPr id="54275" name="Text Box 9"/>
          <p:cNvSpPr txBox="1">
            <a:spLocks noChangeArrowheads="1"/>
          </p:cNvSpPr>
          <p:nvPr/>
        </p:nvSpPr>
        <p:spPr bwMode="auto">
          <a:xfrm>
            <a:off x="684213" y="115888"/>
            <a:ext cx="6265862" cy="641350"/>
          </a:xfrm>
          <a:prstGeom prst="rect">
            <a:avLst/>
          </a:prstGeom>
          <a:noFill/>
          <a:ln w="9525">
            <a:noFill/>
            <a:miter lim="800000"/>
            <a:headEnd/>
            <a:tailEnd/>
          </a:ln>
        </p:spPr>
        <p:txBody>
          <a:bodyPr>
            <a:spAutoFit/>
          </a:bodyPr>
          <a:lstStyle/>
          <a:p>
            <a:pPr eaLnBrk="1" hangingPunct="1"/>
            <a:r>
              <a:rPr lang="en-US" altLang="zh-CN">
                <a:solidFill>
                  <a:srgbClr val="FFFFFF"/>
                </a:solidFill>
              </a:rPr>
              <a:t>China Securities Depository </a:t>
            </a:r>
          </a:p>
          <a:p>
            <a:pPr eaLnBrk="1" hangingPunct="1"/>
            <a:r>
              <a:rPr lang="en-US" altLang="zh-CN">
                <a:solidFill>
                  <a:srgbClr val="FFFFFF"/>
                </a:solidFill>
              </a:rPr>
              <a:t>and Clearing Corporation Limited</a:t>
            </a:r>
          </a:p>
        </p:txBody>
      </p:sp>
      <p:sp>
        <p:nvSpPr>
          <p:cNvPr id="8" name="矩形 7">
            <a:extLst>
              <a:ext uri="{FF2B5EF4-FFF2-40B4-BE49-F238E27FC236}">
                <a16:creationId xmlns="" xmlns:a16="http://schemas.microsoft.com/office/drawing/2014/main" id="{90621F73-892B-4044-8285-DEC5C25CA752}"/>
              </a:ext>
            </a:extLst>
          </p:cNvPr>
          <p:cNvSpPr/>
          <p:nvPr/>
        </p:nvSpPr>
        <p:spPr>
          <a:xfrm>
            <a:off x="0" y="1628775"/>
            <a:ext cx="9144000" cy="4248150"/>
          </a:xfrm>
          <a:prstGeom prst="rect">
            <a:avLst/>
          </a:prstGeom>
          <a:solidFill>
            <a:srgbClr val="DA1F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35">
            <a:extLst>
              <a:ext uri="{FF2B5EF4-FFF2-40B4-BE49-F238E27FC236}">
                <a16:creationId xmlns="" xmlns:a16="http://schemas.microsoft.com/office/drawing/2014/main" id="{0EF5EA60-E031-4903-A5C6-AD1A0C3E988F}"/>
              </a:ext>
            </a:extLst>
          </p:cNvPr>
          <p:cNvSpPr txBox="1"/>
          <p:nvPr/>
        </p:nvSpPr>
        <p:spPr>
          <a:xfrm>
            <a:off x="1609069" y="3357563"/>
            <a:ext cx="6340198" cy="584775"/>
          </a:xfrm>
          <a:prstGeom prst="rect">
            <a:avLst/>
          </a:prstGeom>
          <a:noFill/>
        </p:spPr>
        <p:txBody>
          <a:bodyPr wrap="none">
            <a:spAutoFit/>
          </a:bodyPr>
          <a:lstStyle/>
          <a:p>
            <a:pPr algn="ctr" eaLnBrk="1" fontAlgn="auto" hangingPunct="1">
              <a:spcBef>
                <a:spcPts val="0"/>
              </a:spcBef>
              <a:spcAft>
                <a:spcPts val="0"/>
              </a:spcAft>
              <a:defRPr/>
            </a:pPr>
            <a:r>
              <a:rPr lang="zh-CN" altLang="en-US" sz="3200" b="1" kern="0" dirty="0">
                <a:solidFill>
                  <a:sysClr val="window" lastClr="FFFFFF"/>
                </a:solidFill>
                <a:latin typeface="微软雅黑"/>
                <a:ea typeface="微软雅黑"/>
              </a:rPr>
              <a:t>四、质押业务所需材料及审核要点</a:t>
            </a:r>
          </a:p>
        </p:txBody>
      </p:sp>
      <p:sp>
        <p:nvSpPr>
          <p:cNvPr id="54278" name="矩形 20"/>
          <p:cNvSpPr>
            <a:spLocks noChangeArrowheads="1"/>
          </p:cNvSpPr>
          <p:nvPr/>
        </p:nvSpPr>
        <p:spPr bwMode="auto">
          <a:xfrm>
            <a:off x="4067175" y="3841750"/>
            <a:ext cx="1108075" cy="523875"/>
          </a:xfrm>
          <a:prstGeom prst="rect">
            <a:avLst/>
          </a:prstGeom>
          <a:noFill/>
          <a:ln w="9525">
            <a:noFill/>
            <a:miter lim="800000"/>
            <a:headEnd/>
            <a:tailEnd/>
          </a:ln>
        </p:spPr>
        <p:txBody>
          <a:bodyPr wrap="none">
            <a:spAutoFit/>
          </a:bodyPr>
          <a:lstStyle/>
          <a:p>
            <a:pPr eaLnBrk="1" hangingPunct="1"/>
            <a:r>
              <a:rPr lang="en-US" altLang="zh-CN" sz="2800" b="1">
                <a:solidFill>
                  <a:srgbClr val="FFFFFF"/>
                </a:solidFill>
              </a:rPr>
              <a:t>	</a:t>
            </a:r>
            <a:endParaRPr lang="zh-CN" altLang="en-US" sz="2800" b="1">
              <a:solidFill>
                <a:srgbClr val="FFFFFF"/>
              </a:solidFill>
            </a:endParaRPr>
          </a:p>
        </p:txBody>
      </p:sp>
      <p:sp>
        <p:nvSpPr>
          <p:cNvPr id="54279" name="灯片编号占位符 2"/>
          <p:cNvSpPr>
            <a:spLocks noGrp="1"/>
          </p:cNvSpPr>
          <p:nvPr>
            <p:ph type="sldNum" sz="quarter" idx="12"/>
          </p:nvPr>
        </p:nvSpPr>
        <p:spPr>
          <a:xfrm>
            <a:off x="3419872" y="6619875"/>
            <a:ext cx="2133600" cy="476250"/>
          </a:xfrm>
          <a:noFill/>
        </p:spPr>
        <p:txBody>
          <a:bodyPr/>
          <a:lstStyle/>
          <a:p>
            <a:fld id="{EFF4F1D8-7D5F-4A08-A1C7-BF9BB5090EC8}" type="slidenum">
              <a:rPr lang="en-US" altLang="zh-CN">
                <a:solidFill>
                  <a:schemeClr val="tx1"/>
                </a:solidFill>
              </a:rPr>
              <a:pPr/>
              <a:t>12</a:t>
            </a:fld>
            <a:endParaRPr lang="en-US" altLang="zh-CN" dirty="0">
              <a:solidFill>
                <a:schemeClr val="tx1"/>
              </a:solidFill>
            </a:endParaRPr>
          </a:p>
        </p:txBody>
      </p:sp>
      <p:pic>
        <p:nvPicPr>
          <p:cNvPr id="9"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37574" y="851952"/>
            <a:ext cx="7614846" cy="7802136"/>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b="1" dirty="0">
                <a:solidFill>
                  <a:srgbClr val="C00000"/>
                </a:solidFill>
                <a:latin typeface="幼圆" pitchFamily="49" charset="-122"/>
                <a:ea typeface="幼圆" pitchFamily="49" charset="-122"/>
              </a:rPr>
              <a:t> </a:t>
            </a:r>
            <a:r>
              <a:rPr lang="zh-CN" altLang="en-US" b="1" dirty="0">
                <a:latin typeface="幼圆" pitchFamily="49" charset="-122"/>
                <a:ea typeface="幼圆" pitchFamily="49" charset="-122"/>
              </a:rPr>
              <a:t>证券质押登记业务申请材料</a:t>
            </a:r>
            <a:endParaRPr lang="en-US" altLang="zh-CN" b="1" dirty="0">
              <a:solidFill>
                <a:srgbClr val="C00000"/>
              </a:solidFill>
              <a:latin typeface="幼圆" pitchFamily="49" charset="-122"/>
              <a:ea typeface="幼圆" pitchFamily="49" charset="-122"/>
            </a:endParaRPr>
          </a:p>
          <a:p>
            <a:pPr marL="457200" indent="-457200">
              <a:lnSpc>
                <a:spcPct val="150000"/>
              </a:lnSpc>
              <a:buClr>
                <a:srgbClr val="C00000"/>
              </a:buClr>
              <a:buFont typeface="+mj-lt"/>
              <a:buAutoNum type="arabicPeriod"/>
            </a:pPr>
            <a:r>
              <a:rPr lang="zh-CN" altLang="zh-CN" sz="1600" dirty="0">
                <a:latin typeface="幼圆" pitchFamily="49" charset="-122"/>
                <a:ea typeface="幼圆" pitchFamily="49" charset="-122"/>
              </a:rPr>
              <a:t>证券质押登记</a:t>
            </a:r>
            <a:r>
              <a:rPr lang="zh-CN" altLang="en-US" sz="1600" dirty="0">
                <a:latin typeface="幼圆" pitchFamily="49" charset="-122"/>
                <a:ea typeface="幼圆" pitchFamily="49" charset="-122"/>
              </a:rPr>
              <a:t>申请表</a:t>
            </a:r>
            <a:r>
              <a:rPr lang="zh-CN" altLang="zh-CN" sz="1600" dirty="0">
                <a:latin typeface="幼圆" pitchFamily="49" charset="-122"/>
                <a:ea typeface="幼圆" pitchFamily="49" charset="-122"/>
              </a:rPr>
              <a:t>；</a:t>
            </a:r>
          </a:p>
          <a:p>
            <a:pPr marL="457200" indent="-457200">
              <a:lnSpc>
                <a:spcPct val="150000"/>
              </a:lnSpc>
              <a:buClr>
                <a:srgbClr val="C00000"/>
              </a:buClr>
              <a:buFont typeface="+mj-lt"/>
              <a:buAutoNum type="arabicPeriod"/>
            </a:pPr>
            <a:r>
              <a:rPr lang="zh-CN" altLang="en-US" sz="1600" dirty="0">
                <a:latin typeface="幼圆" pitchFamily="49" charset="-122"/>
                <a:ea typeface="幼圆" pitchFamily="49" charset="-122"/>
              </a:rPr>
              <a:t>质押合同原件</a:t>
            </a:r>
            <a:r>
              <a:rPr lang="zh-CN" altLang="zh-CN" sz="1600" dirty="0">
                <a:latin typeface="幼圆" pitchFamily="49" charset="-122"/>
                <a:ea typeface="幼圆" pitchFamily="49" charset="-122"/>
              </a:rPr>
              <a:t>； </a:t>
            </a:r>
          </a:p>
          <a:p>
            <a:pPr marL="457200" indent="-457200">
              <a:lnSpc>
                <a:spcPct val="150000"/>
              </a:lnSpc>
              <a:buClr>
                <a:srgbClr val="C00000"/>
              </a:buClr>
              <a:buFont typeface="+mj-lt"/>
              <a:buAutoNum type="arabicPeriod"/>
            </a:pPr>
            <a:r>
              <a:rPr lang="zh-CN" altLang="en-US" sz="1600" dirty="0">
                <a:latin typeface="幼圆" pitchFamily="49" charset="-122"/>
                <a:ea typeface="幼圆" pitchFamily="49" charset="-122"/>
              </a:rPr>
              <a:t>质押双方有效身份证明文件及复印件</a:t>
            </a:r>
            <a:r>
              <a:rPr lang="zh-CN" altLang="zh-CN" sz="1600" dirty="0">
                <a:latin typeface="幼圆" pitchFamily="49" charset="-122"/>
                <a:ea typeface="幼圆" pitchFamily="49" charset="-122"/>
              </a:rPr>
              <a:t>；</a:t>
            </a:r>
          </a:p>
          <a:p>
            <a:pPr marL="457200" indent="-457200">
              <a:lnSpc>
                <a:spcPct val="150000"/>
              </a:lnSpc>
              <a:buClr>
                <a:srgbClr val="C00000"/>
              </a:buClr>
              <a:buFont typeface="+mj-lt"/>
              <a:buAutoNum type="arabicPeriod"/>
            </a:pPr>
            <a:r>
              <a:rPr lang="zh-CN" altLang="en-US" sz="1600" dirty="0">
                <a:latin typeface="幼圆" pitchFamily="49" charset="-122"/>
                <a:ea typeface="幼圆" pitchFamily="49" charset="-122"/>
              </a:rPr>
              <a:t>质押行为需经国有资产监督管理机构等主管部门批准或备案的，应当提供相关批准或备案文件原件及复印件；</a:t>
            </a:r>
            <a:endParaRPr lang="en-US" altLang="zh-CN" sz="1600" dirty="0">
              <a:latin typeface="幼圆" pitchFamily="49" charset="-122"/>
              <a:ea typeface="幼圆" pitchFamily="49" charset="-122"/>
            </a:endParaRPr>
          </a:p>
          <a:p>
            <a:pPr marL="457200" indent="-457200">
              <a:lnSpc>
                <a:spcPct val="150000"/>
              </a:lnSpc>
              <a:buClr>
                <a:srgbClr val="C00000"/>
              </a:buClr>
              <a:buAutoNum type="arabicPeriod" startAt="5"/>
            </a:pPr>
            <a:r>
              <a:rPr lang="zh-CN" altLang="en-US" sz="1600" dirty="0">
                <a:latin typeface="幼圆" pitchFamily="49" charset="-122"/>
                <a:ea typeface="幼圆" pitchFamily="49" charset="-122"/>
              </a:rPr>
              <a:t>质押证券登记在证券期货经营机构单一资产管理计划专用证券账户中，且资产委托人为个人或机构的，由管理人和质权人共同提交上述业务申请材料，并提供委托人、托管人（如有）出具的知晓办理质押登记的相关文件； </a:t>
            </a:r>
            <a:endParaRPr lang="en-US" altLang="zh-CN" sz="1600" dirty="0">
              <a:latin typeface="幼圆" pitchFamily="49" charset="-122"/>
              <a:ea typeface="幼圆" pitchFamily="49" charset="-122"/>
            </a:endParaRPr>
          </a:p>
          <a:p>
            <a:pPr marL="457200" lvl="0" indent="-457200">
              <a:lnSpc>
                <a:spcPct val="150000"/>
              </a:lnSpc>
              <a:buClr>
                <a:srgbClr val="C00000"/>
              </a:buClr>
              <a:buFontTx/>
              <a:buAutoNum type="arabicPeriod" startAt="5"/>
            </a:pPr>
            <a:r>
              <a:rPr lang="zh-CN" altLang="en-US" sz="1600" dirty="0">
                <a:latin typeface="幼圆" pitchFamily="49" charset="-122"/>
                <a:ea typeface="幼圆" pitchFamily="49" charset="-122"/>
              </a:rPr>
              <a:t>质押证券登记在存量的证券公司及其子公司定向资产管理专用证券账户或基金公司及其子公司单一客户特定资产管理专用证券账户中，且资产委托人为个人或机构的，应当由资产委托人、管理人和质权人共同提交上述业务申请材料，并提供托管人（如有）出具的知晓并同意办理质押登记的相关文件；</a:t>
            </a:r>
            <a:endParaRPr lang="en-US" altLang="zh-CN" sz="1600" dirty="0">
              <a:latin typeface="幼圆" pitchFamily="49" charset="-122"/>
              <a:ea typeface="幼圆" pitchFamily="49" charset="-122"/>
            </a:endParaRPr>
          </a:p>
          <a:p>
            <a:pPr marL="457200" lvl="0" indent="-457200">
              <a:lnSpc>
                <a:spcPct val="150000"/>
              </a:lnSpc>
              <a:buClr>
                <a:srgbClr val="C00000"/>
              </a:buClr>
              <a:buFontTx/>
              <a:buAutoNum type="arabicPeriod" startAt="5"/>
            </a:pPr>
            <a:r>
              <a:rPr lang="zh-CN" altLang="en-US" sz="1600" dirty="0">
                <a:latin typeface="幼圆" pitchFamily="49" charset="-122"/>
                <a:ea typeface="幼圆" pitchFamily="49" charset="-122"/>
              </a:rPr>
              <a:t>要求提供的其他材料。</a:t>
            </a:r>
            <a:endParaRPr lang="en-US" altLang="zh-CN" sz="1600" dirty="0">
              <a:latin typeface="幼圆" pitchFamily="49" charset="-122"/>
              <a:ea typeface="幼圆" pitchFamily="49" charset="-122"/>
            </a:endParaRPr>
          </a:p>
          <a:p>
            <a:pPr marL="457200" indent="-457200">
              <a:lnSpc>
                <a:spcPct val="150000"/>
              </a:lnSpc>
              <a:buClr>
                <a:srgbClr val="C00000"/>
              </a:buClr>
              <a:buAutoNum type="arabicPeriod" startAt="5"/>
            </a:pPr>
            <a:endParaRPr lang="en-US" altLang="zh-CN" sz="1600" dirty="0">
              <a:solidFill>
                <a:srgbClr val="C00000"/>
              </a:solidFill>
              <a:latin typeface="幼圆" pitchFamily="49" charset="-122"/>
              <a:ea typeface="幼圆" pitchFamily="49" charset="-122"/>
            </a:endParaRPr>
          </a:p>
          <a:p>
            <a:pPr marL="457200" indent="-457200">
              <a:lnSpc>
                <a:spcPct val="150000"/>
              </a:lnSpc>
              <a:buClr>
                <a:srgbClr val="C00000"/>
              </a:buClr>
              <a:buAutoNum type="arabicPeriod" startAt="5"/>
            </a:pPr>
            <a:endParaRPr lang="en-US" altLang="zh-CN" sz="1600" dirty="0">
              <a:solidFill>
                <a:srgbClr val="C00000"/>
              </a:solidFill>
              <a:latin typeface="幼圆" pitchFamily="49" charset="-122"/>
              <a:ea typeface="幼圆" pitchFamily="49" charset="-122"/>
            </a:endParaRPr>
          </a:p>
          <a:p>
            <a:pPr marL="457200" indent="-457200">
              <a:lnSpc>
                <a:spcPct val="150000"/>
              </a:lnSpc>
              <a:buClr>
                <a:srgbClr val="C00000"/>
              </a:buClr>
              <a:buAutoNum type="arabicPeriod" startAt="5"/>
            </a:pPr>
            <a:endParaRPr lang="zh-CN" altLang="en-US" sz="1600" b="1" dirty="0">
              <a:latin typeface="幼圆" pitchFamily="49" charset="-122"/>
              <a:ea typeface="幼圆" pitchFamily="49" charset="-122"/>
            </a:endParaRPr>
          </a:p>
          <a:p>
            <a:pPr marL="457200" indent="-457200">
              <a:lnSpc>
                <a:spcPct val="150000"/>
              </a:lnSpc>
              <a:buClr>
                <a:srgbClr val="C00000"/>
              </a:buClr>
              <a:buFont typeface="+mj-lt"/>
              <a:buAutoNum type="arabicPeriod"/>
            </a:pPr>
            <a:endParaRPr lang="en-US" altLang="zh-CN" sz="2000" b="1" dirty="0">
              <a:latin typeface="幼圆" pitchFamily="49" charset="-122"/>
              <a:ea typeface="幼圆" pitchFamily="49" charset="-122"/>
            </a:endParaRPr>
          </a:p>
          <a:p>
            <a:pPr marL="342900" indent="-342900">
              <a:lnSpc>
                <a:spcPct val="150000"/>
              </a:lnSpc>
              <a:buClr>
                <a:srgbClr val="C00000"/>
              </a:buClr>
            </a:pPr>
            <a:endParaRPr lang="zh-CN" altLang="en-US" sz="2000" b="1" dirty="0">
              <a:latin typeface="幼圆" pitchFamily="49" charset="-122"/>
              <a:ea typeface="幼圆" pitchFamily="49" charset="-122"/>
            </a:endParaRPr>
          </a:p>
          <a:p>
            <a:pPr marL="342900" indent="-342900">
              <a:lnSpc>
                <a:spcPct val="150000"/>
              </a:lnSpc>
              <a:buClr>
                <a:srgbClr val="C00000"/>
              </a:buClr>
            </a:pPr>
            <a:endParaRPr lang="en-US" altLang="zh-CN" sz="2000" b="1" dirty="0">
              <a:solidFill>
                <a:srgbClr val="C00000"/>
              </a:solidFill>
              <a:latin typeface="幼圆" pitchFamily="49" charset="-122"/>
              <a:ea typeface="幼圆" pitchFamily="49" charset="-122"/>
            </a:endParaRPr>
          </a:p>
        </p:txBody>
      </p:sp>
      <p:sp>
        <p:nvSpPr>
          <p:cNvPr id="3" name="灯片编号占位符 2"/>
          <p:cNvSpPr>
            <a:spLocks noGrp="1"/>
          </p:cNvSpPr>
          <p:nvPr>
            <p:ph type="sldNum" sz="quarter" idx="4294967295"/>
          </p:nvPr>
        </p:nvSpPr>
        <p:spPr>
          <a:xfrm>
            <a:off x="3203848" y="6619875"/>
            <a:ext cx="2133600" cy="476250"/>
          </a:xfrm>
          <a:prstGeom prst="rect">
            <a:avLst/>
          </a:prstGeom>
        </p:spPr>
        <p:txBody>
          <a:bodyPr/>
          <a:lstStyle/>
          <a:p>
            <a:pPr>
              <a:defRPr/>
            </a:pPr>
            <a:fld id="{4BD8D94F-7DCC-4583-8942-8B98B6C16D23}" type="slidenum">
              <a:rPr lang="en-US" altLang="zh-CN" smtClean="0">
                <a:latin typeface="Arial Unicode MS" pitchFamily="34" charset="-122"/>
                <a:ea typeface="Arial Unicode MS" pitchFamily="34" charset="-122"/>
                <a:cs typeface="Arial Unicode MS" pitchFamily="34" charset="-122"/>
              </a:rPr>
              <a:pPr>
                <a:defRPr/>
              </a:pPr>
              <a:t>13</a:t>
            </a:fld>
            <a:endParaRPr lang="en-US" altLang="zh-CN" dirty="0">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bwMode="auto">
          <a:xfrm>
            <a:off x="737574" y="55234"/>
            <a:ext cx="52292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业务办理文件</a:t>
            </a:r>
            <a:endParaRPr lang="zh-CN" altLang="en-US" sz="2400" kern="0" dirty="0">
              <a:solidFill>
                <a:schemeClr val="bg1"/>
              </a:solidFill>
              <a:latin typeface="幼圆" pitchFamily="49" charset="-122"/>
              <a:ea typeface="幼圆" pitchFamily="49" charset="-122"/>
              <a:cs typeface="+mj-cs"/>
            </a:endParaRPr>
          </a:p>
        </p:txBody>
      </p:sp>
      <p:pic>
        <p:nvPicPr>
          <p:cNvPr id="7"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7624541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32" y="887863"/>
            <a:ext cx="5625743" cy="553998"/>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en-US" altLang="zh-CN" sz="2000" b="1" dirty="0">
                <a:latin typeface="幼圆" pitchFamily="49" charset="-122"/>
                <a:ea typeface="幼圆" pitchFamily="49" charset="-122"/>
              </a:rPr>
              <a:t>《</a:t>
            </a:r>
            <a:r>
              <a:rPr lang="zh-CN" altLang="en-US" sz="2000" b="1" dirty="0">
                <a:latin typeface="幼圆" pitchFamily="49" charset="-122"/>
                <a:ea typeface="幼圆" pitchFamily="49" charset="-122"/>
              </a:rPr>
              <a:t>证券质押登记申请表</a:t>
            </a:r>
            <a:r>
              <a:rPr lang="en-US" altLang="zh-CN" sz="2000" b="1" dirty="0">
                <a:latin typeface="幼圆" pitchFamily="49" charset="-122"/>
                <a:ea typeface="幼圆" pitchFamily="49" charset="-122"/>
              </a:rPr>
              <a:t>》</a:t>
            </a:r>
          </a:p>
        </p:txBody>
      </p:sp>
      <p:sp>
        <p:nvSpPr>
          <p:cNvPr id="14" name="TextBox 13"/>
          <p:cNvSpPr txBox="1"/>
          <p:nvPr/>
        </p:nvSpPr>
        <p:spPr>
          <a:xfrm>
            <a:off x="7164288" y="1340768"/>
            <a:ext cx="1043640" cy="1190592"/>
          </a:xfrm>
          <a:prstGeom prst="rect">
            <a:avLst/>
          </a:prstGeom>
          <a:solidFill>
            <a:srgbClr val="FFFFFF"/>
          </a:solidFill>
          <a:ln w="6350">
            <a:solidFill>
              <a:srgbClr val="FF0000"/>
            </a:solidFill>
            <a:prstDash val="dash"/>
            <a:miter lim="800000"/>
            <a:headEnd/>
            <a:tailEnd/>
          </a:ln>
        </p:spPr>
        <p:txBody>
          <a:bodyPr vert="horz" wrap="square" lIns="91440" tIns="45720" rIns="91440" bIns="45720" numCol="1" anchor="ctr" anchorCtr="0" compatLnSpc="1">
            <a:prstTxWarp prst="textNoShape">
              <a:avLst/>
            </a:prstTxWarp>
          </a:bodyPr>
          <a:lstStyle/>
          <a:p>
            <a:pPr algn="just" eaLnBrk="1" hangingPunct="1"/>
            <a:r>
              <a:rPr lang="zh-CN" altLang="en-US" sz="1400" b="1" dirty="0">
                <a:latin typeface="幼圆" pitchFamily="49" charset="-122"/>
                <a:ea typeface="幼圆" pitchFamily="49" charset="-122"/>
                <a:cs typeface="宋体" pitchFamily="2" charset="-122"/>
              </a:rPr>
              <a:t>必须准确填写质权人电子邮箱地址</a:t>
            </a:r>
            <a:r>
              <a:rPr lang="zh-CN" altLang="en-US" sz="1200" b="1" dirty="0">
                <a:latin typeface="幼圆" pitchFamily="49" charset="-122"/>
                <a:ea typeface="幼圆" pitchFamily="49" charset="-122"/>
                <a:cs typeface="宋体" pitchFamily="2" charset="-122"/>
              </a:rPr>
              <a:t>！</a:t>
            </a:r>
          </a:p>
        </p:txBody>
      </p:sp>
      <p:sp>
        <p:nvSpPr>
          <p:cNvPr id="6" name="灯片编号占位符 5"/>
          <p:cNvSpPr>
            <a:spLocks noGrp="1"/>
          </p:cNvSpPr>
          <p:nvPr>
            <p:ph type="sldNum" sz="quarter" idx="4294967295"/>
          </p:nvPr>
        </p:nvSpPr>
        <p:spPr>
          <a:xfrm>
            <a:off x="3563888" y="6619875"/>
            <a:ext cx="2133600" cy="476250"/>
          </a:xfrm>
          <a:prstGeom prst="rect">
            <a:avLst/>
          </a:prstGeom>
        </p:spPr>
        <p:txBody>
          <a:bodyPr/>
          <a:lstStyle/>
          <a:p>
            <a:pPr>
              <a:defRPr/>
            </a:pPr>
            <a:fld id="{4BD8D94F-7DCC-4583-8942-8B98B6C16D23}" type="slidenum">
              <a:rPr lang="en-US" altLang="zh-CN" sz="1600" smtClean="0">
                <a:latin typeface="Arial Unicode MS" pitchFamily="34" charset="-122"/>
                <a:ea typeface="Arial Unicode MS" pitchFamily="34" charset="-122"/>
                <a:cs typeface="Arial Unicode MS" pitchFamily="34" charset="-122"/>
              </a:rPr>
              <a:pPr>
                <a:defRPr/>
              </a:pPr>
              <a:t>14</a:t>
            </a:fld>
            <a:endParaRPr lang="en-US" altLang="zh-CN" sz="1600" dirty="0">
              <a:latin typeface="Arial Unicode MS" pitchFamily="34" charset="-122"/>
              <a:ea typeface="Arial Unicode MS" pitchFamily="34" charset="-122"/>
              <a:cs typeface="Arial Unicode MS" pitchFamily="34" charset="-122"/>
            </a:endParaRPr>
          </a:p>
        </p:txBody>
      </p:sp>
      <p:sp>
        <p:nvSpPr>
          <p:cNvPr id="18" name="标题 1"/>
          <p:cNvSpPr txBox="1">
            <a:spLocks/>
          </p:cNvSpPr>
          <p:nvPr/>
        </p:nvSpPr>
        <p:spPr bwMode="auto">
          <a:xfrm>
            <a:off x="737574" y="55234"/>
            <a:ext cx="5562618"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审核要点</a:t>
            </a:r>
            <a:endParaRPr lang="zh-CN" altLang="en-US" sz="2400" kern="0" dirty="0">
              <a:solidFill>
                <a:schemeClr val="bg1"/>
              </a:solidFill>
              <a:latin typeface="幼圆" pitchFamily="49" charset="-122"/>
              <a:ea typeface="幼圆" pitchFamily="49" charset="-122"/>
              <a:cs typeface="+mj-cs"/>
            </a:endParaRPr>
          </a:p>
        </p:txBody>
      </p:sp>
      <p:sp>
        <p:nvSpPr>
          <p:cNvPr id="17" name="TextBox 16"/>
          <p:cNvSpPr txBox="1"/>
          <p:nvPr/>
        </p:nvSpPr>
        <p:spPr>
          <a:xfrm>
            <a:off x="7164288" y="3212976"/>
            <a:ext cx="1152128" cy="2448272"/>
          </a:xfrm>
          <a:prstGeom prst="rect">
            <a:avLst/>
          </a:prstGeom>
          <a:solidFill>
            <a:srgbClr val="FFFFFF"/>
          </a:solidFill>
          <a:ln w="6350">
            <a:solidFill>
              <a:srgbClr val="FF0000"/>
            </a:solidFill>
            <a:prstDash val="dash"/>
            <a:miter lim="800000"/>
            <a:headEnd/>
            <a:tailEnd/>
          </a:ln>
        </p:spPr>
        <p:txBody>
          <a:bodyPr vert="horz" wrap="square" lIns="91440" tIns="45720" rIns="91440" bIns="45720" numCol="1" anchor="ctr" anchorCtr="0" compatLnSpc="1">
            <a:prstTxWarp prst="textNoShape">
              <a:avLst/>
            </a:prstTxWarp>
          </a:bodyPr>
          <a:lstStyle/>
          <a:p>
            <a:pPr algn="just" eaLnBrk="1" hangingPunct="1"/>
            <a:r>
              <a:rPr lang="en-US" altLang="zh-CN" sz="1400" b="1" dirty="0">
                <a:solidFill>
                  <a:srgbClr val="C00000"/>
                </a:solidFill>
                <a:latin typeface="幼圆" pitchFamily="49" charset="-122"/>
                <a:ea typeface="幼圆" pitchFamily="49" charset="-122"/>
              </a:rPr>
              <a:t>1</a:t>
            </a:r>
            <a:r>
              <a:rPr lang="zh-CN" altLang="en-US" sz="1400" b="1" dirty="0">
                <a:solidFill>
                  <a:srgbClr val="C00000"/>
                </a:solidFill>
                <a:latin typeface="幼圆" pitchFamily="49" charset="-122"/>
                <a:ea typeface="幼圆" pitchFamily="49" charset="-122"/>
              </a:rPr>
              <a:t>、存在信用担保时，应区分申报质押证券对应融资金额；</a:t>
            </a:r>
            <a:endParaRPr lang="en-US" altLang="zh-CN" sz="1400" b="1" dirty="0">
              <a:solidFill>
                <a:srgbClr val="C00000"/>
              </a:solidFill>
              <a:latin typeface="幼圆" pitchFamily="49" charset="-122"/>
              <a:ea typeface="幼圆" pitchFamily="49" charset="-122"/>
            </a:endParaRPr>
          </a:p>
          <a:p>
            <a:pPr algn="just" eaLnBrk="1" hangingPunct="1"/>
            <a:r>
              <a:rPr lang="en-US" altLang="zh-CN" sz="1400" b="1" dirty="0">
                <a:solidFill>
                  <a:srgbClr val="C00000"/>
                </a:solidFill>
                <a:latin typeface="幼圆" pitchFamily="49" charset="-122"/>
                <a:ea typeface="幼圆" pitchFamily="49" charset="-122"/>
              </a:rPr>
              <a:t>2</a:t>
            </a:r>
            <a:r>
              <a:rPr lang="zh-CN" altLang="en-US" sz="1400" b="1" dirty="0">
                <a:solidFill>
                  <a:srgbClr val="C00000"/>
                </a:solidFill>
                <a:latin typeface="幼圆" pitchFamily="49" charset="-122"/>
                <a:ea typeface="幼圆" pitchFamily="49" charset="-122"/>
              </a:rPr>
              <a:t>、非唯一担保品情形下，应明确区分本次质押证券对应的融资金额。</a:t>
            </a:r>
            <a:endParaRPr lang="zh-CN" altLang="en-US" sz="1400" b="1" dirty="0">
              <a:solidFill>
                <a:srgbClr val="C00000"/>
              </a:solidFill>
              <a:latin typeface="幼圆" pitchFamily="49" charset="-122"/>
              <a:ea typeface="幼圆" pitchFamily="49" charset="-122"/>
              <a:cs typeface="宋体" pitchFamily="2" charset="-122"/>
            </a:endParaRPr>
          </a:p>
        </p:txBody>
      </p:sp>
      <p:grpSp>
        <p:nvGrpSpPr>
          <p:cNvPr id="30" name="组合 29"/>
          <p:cNvGrpSpPr/>
          <p:nvPr/>
        </p:nvGrpSpPr>
        <p:grpSpPr>
          <a:xfrm>
            <a:off x="2555776" y="1340768"/>
            <a:ext cx="4104456" cy="5112568"/>
            <a:chOff x="2843808" y="1556792"/>
            <a:chExt cx="3748123" cy="4715495"/>
          </a:xfrm>
        </p:grpSpPr>
        <p:pic>
          <p:nvPicPr>
            <p:cNvPr id="16" name="图片 15" descr="捕获.JPG"/>
            <p:cNvPicPr>
              <a:picLocks noChangeAspect="1"/>
            </p:cNvPicPr>
            <p:nvPr/>
          </p:nvPicPr>
          <p:blipFill>
            <a:blip r:embed="rId3" cstate="print"/>
            <a:stretch>
              <a:fillRect/>
            </a:stretch>
          </p:blipFill>
          <p:spPr>
            <a:xfrm>
              <a:off x="2843808" y="1556792"/>
              <a:ext cx="3748123" cy="4715495"/>
            </a:xfrm>
            <a:prstGeom prst="rect">
              <a:avLst/>
            </a:prstGeom>
          </p:spPr>
        </p:pic>
        <p:sp>
          <p:nvSpPr>
            <p:cNvPr id="5" name="椭圆 4"/>
            <p:cNvSpPr/>
            <p:nvPr/>
          </p:nvSpPr>
          <p:spPr bwMode="gray">
            <a:xfrm>
              <a:off x="3707904" y="2276873"/>
              <a:ext cx="1564226" cy="216024"/>
            </a:xfrm>
            <a:prstGeom prst="ellipse">
              <a:avLst/>
            </a:prstGeom>
            <a:noFill/>
            <a:ln w="254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sp>
          <p:nvSpPr>
            <p:cNvPr id="24" name="圆角矩形 23"/>
            <p:cNvSpPr/>
            <p:nvPr/>
          </p:nvSpPr>
          <p:spPr bwMode="gray">
            <a:xfrm>
              <a:off x="2843808" y="2951516"/>
              <a:ext cx="3748123" cy="1726801"/>
            </a:xfrm>
            <a:prstGeom prst="roundRect">
              <a:avLst/>
            </a:prstGeom>
            <a:noFill/>
            <a:ln w="25400">
              <a:solidFill>
                <a:srgbClr val="C90316"/>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sp>
          <p:nvSpPr>
            <p:cNvPr id="29" name="椭圆 28"/>
            <p:cNvSpPr/>
            <p:nvPr/>
          </p:nvSpPr>
          <p:spPr bwMode="gray">
            <a:xfrm>
              <a:off x="4499992" y="3212976"/>
              <a:ext cx="1008112" cy="216024"/>
            </a:xfrm>
            <a:prstGeom prst="ellipse">
              <a:avLst/>
            </a:prstGeom>
            <a:noFill/>
            <a:ln w="25400">
              <a:solidFill>
                <a:srgbClr val="99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15" name="矩形 14"/>
          <p:cNvSpPr/>
          <p:nvPr/>
        </p:nvSpPr>
        <p:spPr>
          <a:xfrm>
            <a:off x="251520" y="2564904"/>
            <a:ext cx="1656184" cy="1600438"/>
          </a:xfrm>
          <a:prstGeom prst="rect">
            <a:avLst/>
          </a:prstGeom>
          <a:ln w="12700">
            <a:solidFill>
              <a:srgbClr val="C00000"/>
            </a:solidFill>
            <a:prstDash val="dash"/>
          </a:ln>
        </p:spPr>
        <p:txBody>
          <a:bodyPr wrap="square">
            <a:spAutoFit/>
          </a:bodyPr>
          <a:lstStyle/>
          <a:p>
            <a:pPr>
              <a:buClr>
                <a:srgbClr val="C00000"/>
              </a:buClr>
              <a:buFont typeface="Wingdings" pitchFamily="2" charset="2"/>
              <a:buChar char="Ø"/>
            </a:pPr>
            <a:r>
              <a:rPr lang="zh-CN" altLang="en-US" sz="1400" b="1" dirty="0">
                <a:latin typeface="幼圆" pitchFamily="49" charset="-122"/>
                <a:ea typeface="幼圆" pitchFamily="49" charset="-122"/>
              </a:rPr>
              <a:t> 需填写完整质押登记要素</a:t>
            </a:r>
            <a:r>
              <a:rPr lang="en-US" altLang="zh-CN" sz="1400" b="1" dirty="0">
                <a:latin typeface="幼圆" pitchFamily="49" charset="-122"/>
                <a:ea typeface="幼圆" pitchFamily="49" charset="-122"/>
              </a:rPr>
              <a:t>:</a:t>
            </a:r>
          </a:p>
          <a:p>
            <a:pPr>
              <a:buClr>
                <a:srgbClr val="C00000"/>
              </a:buClr>
            </a:pPr>
            <a:r>
              <a:rPr lang="zh-CN" altLang="en-US" sz="1400" b="1" dirty="0">
                <a:latin typeface="幼圆" pitchFamily="49" charset="-122"/>
                <a:ea typeface="幼圆" pitchFamily="49" charset="-122"/>
              </a:rPr>
              <a:t>质押合同信息要素：</a:t>
            </a:r>
            <a:r>
              <a:rPr lang="zh-CN" altLang="en-US" sz="1400" b="1" dirty="0">
                <a:solidFill>
                  <a:srgbClr val="C00000"/>
                </a:solidFill>
                <a:latin typeface="幼圆" pitchFamily="49" charset="-122"/>
                <a:ea typeface="幼圆" pitchFamily="49" charset="-122"/>
              </a:rPr>
              <a:t>填写质押合同编号；</a:t>
            </a:r>
            <a:endParaRPr lang="en-US" altLang="zh-CN" sz="1400" b="1" dirty="0">
              <a:solidFill>
                <a:srgbClr val="C00000"/>
              </a:solidFill>
              <a:latin typeface="幼圆" pitchFamily="49" charset="-122"/>
              <a:ea typeface="幼圆" pitchFamily="49" charset="-122"/>
            </a:endParaRPr>
          </a:p>
          <a:p>
            <a:pPr>
              <a:buClr>
                <a:srgbClr val="C00000"/>
              </a:buClr>
            </a:pPr>
            <a:r>
              <a:rPr lang="zh-CN" altLang="en-US" sz="1400" b="1" dirty="0">
                <a:latin typeface="幼圆" pitchFamily="49" charset="-122"/>
                <a:ea typeface="幼圆" pitchFamily="49" charset="-122"/>
              </a:rPr>
              <a:t>根据不同业务类型填写不同信息。</a:t>
            </a:r>
            <a:endParaRPr lang="en-US" altLang="zh-CN" sz="1400" b="1" dirty="0">
              <a:latin typeface="幼圆" pitchFamily="49" charset="-122"/>
              <a:ea typeface="幼圆" pitchFamily="49" charset="-122"/>
            </a:endParaRPr>
          </a:p>
        </p:txBody>
      </p:sp>
      <p:cxnSp>
        <p:nvCxnSpPr>
          <p:cNvPr id="22" name="直接箭头连接符 21"/>
          <p:cNvCxnSpPr/>
          <p:nvPr/>
        </p:nvCxnSpPr>
        <p:spPr bwMode="auto">
          <a:xfrm flipH="1">
            <a:off x="1907704" y="3356992"/>
            <a:ext cx="648072" cy="360040"/>
          </a:xfrm>
          <a:prstGeom prst="straightConnector1">
            <a:avLst/>
          </a:prstGeom>
          <a:ln w="19050">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cxnSp>
        <p:nvCxnSpPr>
          <p:cNvPr id="31" name="直接箭头连接符 30"/>
          <p:cNvCxnSpPr>
            <a:endCxn id="14" idx="1"/>
          </p:cNvCxnSpPr>
          <p:nvPr/>
        </p:nvCxnSpPr>
        <p:spPr bwMode="auto">
          <a:xfrm flipV="1">
            <a:off x="5148064" y="1936064"/>
            <a:ext cx="2016224" cy="283296"/>
          </a:xfrm>
          <a:prstGeom prst="straightConnector1">
            <a:avLst/>
          </a:prstGeom>
          <a:ln w="19050">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cxnSp>
        <p:nvCxnSpPr>
          <p:cNvPr id="36" name="直接箭头连接符 35"/>
          <p:cNvCxnSpPr/>
          <p:nvPr/>
        </p:nvCxnSpPr>
        <p:spPr bwMode="auto">
          <a:xfrm>
            <a:off x="5508104" y="3284984"/>
            <a:ext cx="1656184" cy="216024"/>
          </a:xfrm>
          <a:prstGeom prst="straightConnector1">
            <a:avLst/>
          </a:prstGeom>
          <a:ln w="19050">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2956618130"/>
      </p:ext>
    </p:extLst>
  </p:cSld>
  <p:clrMapOvr>
    <a:masterClrMapping/>
  </p:clrMapOvr>
  <p:transition>
    <p:sndAc>
      <p:end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捕获.JPG"/>
          <p:cNvPicPr>
            <a:picLocks noChangeAspect="1"/>
          </p:cNvPicPr>
          <p:nvPr/>
        </p:nvPicPr>
        <p:blipFill>
          <a:blip r:embed="rId3" cstate="print"/>
          <a:stretch>
            <a:fillRect/>
          </a:stretch>
        </p:blipFill>
        <p:spPr>
          <a:xfrm>
            <a:off x="4644008" y="1484784"/>
            <a:ext cx="3888432" cy="4652745"/>
          </a:xfrm>
          <a:prstGeom prst="rect">
            <a:avLst/>
          </a:prstGeom>
        </p:spPr>
      </p:pic>
      <p:sp>
        <p:nvSpPr>
          <p:cNvPr id="32" name="矩形 31"/>
          <p:cNvSpPr/>
          <p:nvPr/>
        </p:nvSpPr>
        <p:spPr>
          <a:xfrm>
            <a:off x="827584" y="1196752"/>
            <a:ext cx="5625743" cy="553998"/>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en-US" altLang="zh-CN" sz="2000" b="1" dirty="0">
                <a:latin typeface="幼圆" pitchFamily="49" charset="-122"/>
                <a:ea typeface="幼圆" pitchFamily="49" charset="-122"/>
              </a:rPr>
              <a:t>《</a:t>
            </a:r>
            <a:r>
              <a:rPr lang="zh-CN" altLang="en-US" sz="2000" b="1" dirty="0">
                <a:latin typeface="幼圆" pitchFamily="49" charset="-122"/>
                <a:ea typeface="幼圆" pitchFamily="49" charset="-122"/>
              </a:rPr>
              <a:t>证券质押登记申请表</a:t>
            </a:r>
            <a:r>
              <a:rPr lang="en-US" altLang="zh-CN" sz="2000" b="1" dirty="0">
                <a:latin typeface="幼圆" pitchFamily="49" charset="-122"/>
                <a:ea typeface="幼圆" pitchFamily="49" charset="-122"/>
              </a:rPr>
              <a:t>》</a:t>
            </a:r>
          </a:p>
        </p:txBody>
      </p:sp>
      <p:sp>
        <p:nvSpPr>
          <p:cNvPr id="8" name="椭圆 7"/>
          <p:cNvSpPr/>
          <p:nvPr/>
        </p:nvSpPr>
        <p:spPr bwMode="gray">
          <a:xfrm>
            <a:off x="5292080" y="5373216"/>
            <a:ext cx="1152128" cy="504056"/>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sp>
        <p:nvSpPr>
          <p:cNvPr id="6" name="灯片编号占位符 5"/>
          <p:cNvSpPr>
            <a:spLocks noGrp="1"/>
          </p:cNvSpPr>
          <p:nvPr>
            <p:ph type="sldNum" sz="quarter" idx="4294967295"/>
          </p:nvPr>
        </p:nvSpPr>
        <p:spPr>
          <a:xfrm>
            <a:off x="3563888" y="6619875"/>
            <a:ext cx="2133600" cy="476250"/>
          </a:xfrm>
          <a:prstGeom prst="rect">
            <a:avLst/>
          </a:prstGeom>
        </p:spPr>
        <p:txBody>
          <a:bodyPr/>
          <a:lstStyle/>
          <a:p>
            <a:pPr>
              <a:defRPr/>
            </a:pPr>
            <a:fld id="{4BD8D94F-7DCC-4583-8942-8B98B6C16D23}" type="slidenum">
              <a:rPr lang="en-US" altLang="zh-CN" smtClean="0">
                <a:latin typeface="+mj-lt"/>
                <a:ea typeface="幼圆" pitchFamily="49" charset="-122"/>
              </a:rPr>
              <a:pPr>
                <a:defRPr/>
              </a:pPr>
              <a:t>15</a:t>
            </a:fld>
            <a:endParaRPr lang="en-US" altLang="zh-CN" dirty="0">
              <a:latin typeface="+mj-lt"/>
              <a:ea typeface="幼圆" pitchFamily="49" charset="-122"/>
            </a:endParaRPr>
          </a:p>
        </p:txBody>
      </p:sp>
      <p:sp>
        <p:nvSpPr>
          <p:cNvPr id="18" name="标题 1"/>
          <p:cNvSpPr txBox="1">
            <a:spLocks/>
          </p:cNvSpPr>
          <p:nvPr/>
        </p:nvSpPr>
        <p:spPr bwMode="auto">
          <a:xfrm>
            <a:off x="737574" y="55234"/>
            <a:ext cx="5562618"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审核要点</a:t>
            </a:r>
            <a:endParaRPr lang="zh-CN" altLang="en-US" sz="2400" kern="0" dirty="0">
              <a:solidFill>
                <a:schemeClr val="bg1"/>
              </a:solidFill>
              <a:latin typeface="幼圆" pitchFamily="49" charset="-122"/>
              <a:ea typeface="幼圆" pitchFamily="49" charset="-122"/>
              <a:cs typeface="+mj-cs"/>
            </a:endParaRPr>
          </a:p>
        </p:txBody>
      </p:sp>
      <p:cxnSp>
        <p:nvCxnSpPr>
          <p:cNvPr id="21" name="直接箭头连接符 20"/>
          <p:cNvCxnSpPr/>
          <p:nvPr/>
        </p:nvCxnSpPr>
        <p:spPr bwMode="auto">
          <a:xfrm flipH="1" flipV="1">
            <a:off x="4067944" y="5301208"/>
            <a:ext cx="1080120" cy="360040"/>
          </a:xfrm>
          <a:prstGeom prst="straightConnector1">
            <a:avLst/>
          </a:prstGeom>
          <a:ln w="19050">
            <a:solidFill>
              <a:srgbClr val="C00000"/>
            </a:solidFill>
            <a:headEnd type="none" w="med" len="med"/>
            <a:tailEnd type="arrow"/>
          </a:ln>
        </p:spPr>
        <p:style>
          <a:lnRef idx="1">
            <a:schemeClr val="dk1"/>
          </a:lnRef>
          <a:fillRef idx="0">
            <a:schemeClr val="dk1"/>
          </a:fillRef>
          <a:effectRef idx="0">
            <a:schemeClr val="dk1"/>
          </a:effectRef>
          <a:fontRef idx="minor">
            <a:schemeClr val="tx1"/>
          </a:fontRef>
        </p:style>
      </p:cxnSp>
      <p:sp>
        <p:nvSpPr>
          <p:cNvPr id="25" name="矩形 24"/>
          <p:cNvSpPr/>
          <p:nvPr/>
        </p:nvSpPr>
        <p:spPr>
          <a:xfrm>
            <a:off x="899592" y="2132856"/>
            <a:ext cx="3168352" cy="3539430"/>
          </a:xfrm>
          <a:prstGeom prst="rect">
            <a:avLst/>
          </a:prstGeom>
          <a:ln w="12700">
            <a:solidFill>
              <a:srgbClr val="C00000"/>
            </a:solidFill>
            <a:prstDash val="dash"/>
          </a:ln>
        </p:spPr>
        <p:txBody>
          <a:bodyPr wrap="square">
            <a:spAutoFit/>
          </a:bodyPr>
          <a:lstStyle/>
          <a:p>
            <a:pPr>
              <a:buClr>
                <a:srgbClr val="C00000"/>
              </a:buClr>
            </a:pPr>
            <a:r>
              <a:rPr lang="en-US" altLang="zh-CN" sz="1400" dirty="0">
                <a:latin typeface="幼圆" pitchFamily="49" charset="-122"/>
                <a:ea typeface="幼圆" pitchFamily="49" charset="-122"/>
              </a:rPr>
              <a:t>1</a:t>
            </a:r>
            <a:r>
              <a:rPr lang="zh-CN" altLang="en-US" sz="1400" dirty="0">
                <a:latin typeface="幼圆" pitchFamily="49" charset="-122"/>
                <a:ea typeface="幼圆" pitchFamily="49" charset="-122"/>
              </a:rPr>
              <a:t>、质押证券登记在</a:t>
            </a:r>
            <a:r>
              <a:rPr lang="zh-CN" altLang="en-US" sz="1400" b="1" dirty="0">
                <a:solidFill>
                  <a:srgbClr val="C00000"/>
                </a:solidFill>
                <a:latin typeface="幼圆" pitchFamily="49" charset="-122"/>
                <a:ea typeface="幼圆" pitchFamily="49" charset="-122"/>
              </a:rPr>
              <a:t>证券期货经营机构单一资产管理计划专用证券账户中</a:t>
            </a:r>
            <a:r>
              <a:rPr lang="zh-CN" altLang="en-US" sz="1400" b="1" dirty="0">
                <a:latin typeface="幼圆" pitchFamily="49" charset="-122"/>
                <a:ea typeface="幼圆" pitchFamily="49" charset="-122"/>
              </a:rPr>
              <a:t>，</a:t>
            </a:r>
            <a:r>
              <a:rPr lang="zh-CN" altLang="en-US" sz="1400" dirty="0">
                <a:latin typeface="幼圆" pitchFamily="49" charset="-122"/>
                <a:ea typeface="幼圆" pitchFamily="49" charset="-122"/>
              </a:rPr>
              <a:t>且资产委托人为个人或机构的：由</a:t>
            </a:r>
            <a:r>
              <a:rPr lang="zh-CN" altLang="en-US" sz="1400" b="1" dirty="0">
                <a:solidFill>
                  <a:srgbClr val="C00000"/>
                </a:solidFill>
                <a:latin typeface="幼圆" pitchFamily="49" charset="-122"/>
                <a:ea typeface="幼圆" pitchFamily="49" charset="-122"/>
              </a:rPr>
              <a:t>管理人和质权人</a:t>
            </a:r>
            <a:r>
              <a:rPr lang="zh-CN" altLang="en-US" sz="1400" dirty="0">
                <a:latin typeface="幼圆" pitchFamily="49" charset="-122"/>
                <a:ea typeface="幼圆" pitchFamily="49" charset="-122"/>
              </a:rPr>
              <a:t>共同提交业务申请材料，共同在质押合同、</a:t>
            </a:r>
            <a:r>
              <a:rPr lang="en-US" altLang="zh-CN" sz="1400" dirty="0">
                <a:latin typeface="幼圆" pitchFamily="49" charset="-122"/>
                <a:ea typeface="幼圆" pitchFamily="49" charset="-122"/>
              </a:rPr>
              <a:t>《</a:t>
            </a:r>
            <a:r>
              <a:rPr lang="zh-CN" altLang="en-US" sz="1400" dirty="0">
                <a:latin typeface="幼圆" pitchFamily="49" charset="-122"/>
                <a:ea typeface="幼圆" pitchFamily="49" charset="-122"/>
              </a:rPr>
              <a:t>证券质押登记申请表</a:t>
            </a:r>
            <a:r>
              <a:rPr lang="en-US" altLang="zh-CN" sz="1400" dirty="0">
                <a:latin typeface="幼圆" pitchFamily="49" charset="-122"/>
                <a:ea typeface="幼圆" pitchFamily="49" charset="-122"/>
              </a:rPr>
              <a:t>》</a:t>
            </a:r>
            <a:r>
              <a:rPr lang="zh-CN" altLang="en-US" sz="1400" dirty="0">
                <a:latin typeface="幼圆" pitchFamily="49" charset="-122"/>
                <a:ea typeface="幼圆" pitchFamily="49" charset="-122"/>
              </a:rPr>
              <a:t>上盖章、签字，并提供</a:t>
            </a:r>
            <a:r>
              <a:rPr lang="zh-CN" altLang="en-US" sz="1400" b="1" dirty="0">
                <a:solidFill>
                  <a:srgbClr val="C00000"/>
                </a:solidFill>
                <a:latin typeface="幼圆" pitchFamily="49" charset="-122"/>
                <a:ea typeface="幼圆" pitchFamily="49" charset="-122"/>
              </a:rPr>
              <a:t>委托人、托管人（如有）</a:t>
            </a:r>
            <a:r>
              <a:rPr lang="zh-CN" altLang="en-US" sz="1400" dirty="0">
                <a:latin typeface="幼圆" pitchFamily="49" charset="-122"/>
                <a:ea typeface="幼圆" pitchFamily="49" charset="-122"/>
              </a:rPr>
              <a:t>出具的知晓办理质押登记的相关文件。</a:t>
            </a:r>
            <a:endParaRPr lang="en-US" altLang="zh-CN" sz="1400" dirty="0">
              <a:latin typeface="幼圆" pitchFamily="49" charset="-122"/>
              <a:ea typeface="幼圆" pitchFamily="49" charset="-122"/>
            </a:endParaRPr>
          </a:p>
          <a:p>
            <a:pPr>
              <a:buClr>
                <a:srgbClr val="C00000"/>
              </a:buClr>
            </a:pPr>
            <a:endParaRPr lang="en-US" altLang="zh-CN" sz="1400" dirty="0">
              <a:latin typeface="幼圆" pitchFamily="49" charset="-122"/>
              <a:ea typeface="幼圆" pitchFamily="49" charset="-122"/>
            </a:endParaRPr>
          </a:p>
          <a:p>
            <a:pPr>
              <a:buClr>
                <a:srgbClr val="C00000"/>
              </a:buClr>
            </a:pPr>
            <a:r>
              <a:rPr lang="en-US" altLang="zh-CN" sz="1400" dirty="0">
                <a:latin typeface="幼圆" pitchFamily="49" charset="-122"/>
                <a:ea typeface="幼圆" pitchFamily="49" charset="-122"/>
              </a:rPr>
              <a:t>2</a:t>
            </a:r>
            <a:r>
              <a:rPr lang="zh-CN" altLang="en-US" sz="1400" dirty="0">
                <a:latin typeface="幼圆" pitchFamily="49" charset="-122"/>
                <a:ea typeface="幼圆" pitchFamily="49" charset="-122"/>
              </a:rPr>
              <a:t>、质押证券登记在</a:t>
            </a:r>
            <a:r>
              <a:rPr lang="zh-CN" altLang="en-US" sz="1400" b="1" dirty="0">
                <a:solidFill>
                  <a:srgbClr val="C00000"/>
                </a:solidFill>
                <a:latin typeface="幼圆" pitchFamily="49" charset="-122"/>
                <a:ea typeface="幼圆" pitchFamily="49" charset="-122"/>
              </a:rPr>
              <a:t>存量的</a:t>
            </a:r>
            <a:r>
              <a:rPr lang="zh-CN" altLang="en-US" sz="1400" dirty="0">
                <a:latin typeface="幼圆" pitchFamily="49" charset="-122"/>
                <a:ea typeface="幼圆" pitchFamily="49" charset="-122"/>
              </a:rPr>
              <a:t>产品账户中，且资产委托人为个人或机构的：由</a:t>
            </a:r>
            <a:r>
              <a:rPr lang="zh-CN" altLang="en-US" sz="1400" b="1" dirty="0">
                <a:solidFill>
                  <a:srgbClr val="C00000"/>
                </a:solidFill>
                <a:latin typeface="幼圆" pitchFamily="49" charset="-122"/>
                <a:ea typeface="幼圆" pitchFamily="49" charset="-122"/>
              </a:rPr>
              <a:t>资产委托人、管理人和质权人</a:t>
            </a:r>
            <a:r>
              <a:rPr lang="zh-CN" altLang="en-US" sz="1400" dirty="0">
                <a:latin typeface="幼圆" pitchFamily="49" charset="-122"/>
                <a:ea typeface="幼圆" pitchFamily="49" charset="-122"/>
              </a:rPr>
              <a:t>共同提交业务申请材料，共同在质押合同、</a:t>
            </a:r>
            <a:r>
              <a:rPr lang="en-US" altLang="zh-CN" sz="1400" dirty="0">
                <a:latin typeface="幼圆" pitchFamily="49" charset="-122"/>
                <a:ea typeface="幼圆" pitchFamily="49" charset="-122"/>
              </a:rPr>
              <a:t>《</a:t>
            </a:r>
            <a:r>
              <a:rPr lang="zh-CN" altLang="en-US" sz="1400" dirty="0">
                <a:latin typeface="幼圆" pitchFamily="49" charset="-122"/>
                <a:ea typeface="幼圆" pitchFamily="49" charset="-122"/>
              </a:rPr>
              <a:t>证券质押登记申请表</a:t>
            </a:r>
            <a:r>
              <a:rPr lang="en-US" altLang="zh-CN" sz="1400" dirty="0">
                <a:latin typeface="幼圆" pitchFamily="49" charset="-122"/>
                <a:ea typeface="幼圆" pitchFamily="49" charset="-122"/>
              </a:rPr>
              <a:t>》</a:t>
            </a:r>
            <a:r>
              <a:rPr lang="zh-CN" altLang="en-US" sz="1400" dirty="0">
                <a:latin typeface="幼圆" pitchFamily="49" charset="-122"/>
                <a:ea typeface="幼圆" pitchFamily="49" charset="-122"/>
              </a:rPr>
              <a:t>上盖章、签字，并提供</a:t>
            </a:r>
            <a:r>
              <a:rPr lang="zh-CN" altLang="en-US" sz="1400" b="1" dirty="0">
                <a:solidFill>
                  <a:srgbClr val="C00000"/>
                </a:solidFill>
                <a:latin typeface="幼圆" pitchFamily="49" charset="-122"/>
                <a:ea typeface="幼圆" pitchFamily="49" charset="-122"/>
              </a:rPr>
              <a:t>托管人（如有）</a:t>
            </a:r>
            <a:r>
              <a:rPr lang="zh-CN" altLang="en-US" sz="1400" dirty="0">
                <a:latin typeface="幼圆" pitchFamily="49" charset="-122"/>
                <a:ea typeface="幼圆" pitchFamily="49" charset="-122"/>
              </a:rPr>
              <a:t>出具的知晓并同意办理质押登记的相关文件。</a:t>
            </a:r>
            <a:endParaRPr lang="en-US" altLang="zh-CN" sz="1400" dirty="0">
              <a:latin typeface="幼圆" pitchFamily="49" charset="-122"/>
              <a:ea typeface="幼圆" pitchFamily="49" charset="-122"/>
            </a:endParaRPr>
          </a:p>
        </p:txBody>
      </p:sp>
      <p:sp>
        <p:nvSpPr>
          <p:cNvPr id="22" name="椭圆 21"/>
          <p:cNvSpPr/>
          <p:nvPr/>
        </p:nvSpPr>
        <p:spPr bwMode="gray">
          <a:xfrm>
            <a:off x="7020272" y="5373216"/>
            <a:ext cx="1080120" cy="504056"/>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spTree>
    <p:extLst>
      <p:ext uri="{BB962C8B-B14F-4D97-AF65-F5344CB8AC3E}">
        <p14:creationId xmlns="" xmlns:p14="http://schemas.microsoft.com/office/powerpoint/2010/main" val="2956618130"/>
      </p:ext>
    </p:extLst>
  </p:cSld>
  <p:clrMapOvr>
    <a:masterClrMapping/>
  </p:clrMapOvr>
  <p:transition>
    <p:sndAc>
      <p:end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1"/>
          <p:cNvSpPr>
            <a:spLocks noGrp="1"/>
          </p:cNvSpPr>
          <p:nvPr>
            <p:ph type="sldNum" sz="quarter" idx="12"/>
          </p:nvPr>
        </p:nvSpPr>
        <p:spPr>
          <a:noFill/>
          <a:ln>
            <a:miter lim="800000"/>
            <a:headEnd/>
            <a:tailEnd/>
          </a:ln>
        </p:spPr>
        <p:txBody>
          <a:bodyPr/>
          <a:lstStyle/>
          <a:p>
            <a:fld id="{1EB449F8-3212-4E82-BF28-3649C0BFC92C}" type="slidenum">
              <a:rPr lang="en-US" altLang="zh-CN">
                <a:latin typeface="Arial Unicode MS" pitchFamily="34" charset="-122"/>
                <a:ea typeface="Arial Unicode MS" pitchFamily="34" charset="-122"/>
                <a:cs typeface="Arial Unicode MS" pitchFamily="34" charset="-122"/>
              </a:rPr>
              <a:pPr/>
              <a:t>16</a:t>
            </a:fld>
            <a:endParaRPr lang="en-US" altLang="zh-CN" dirty="0">
              <a:latin typeface="Arial Unicode MS" pitchFamily="34" charset="-122"/>
              <a:ea typeface="Arial Unicode MS" pitchFamily="34" charset="-122"/>
              <a:cs typeface="Arial Unicode MS" pitchFamily="34" charset="-122"/>
            </a:endParaRPr>
          </a:p>
        </p:txBody>
      </p:sp>
      <p:sp>
        <p:nvSpPr>
          <p:cNvPr id="12" name="标题 1"/>
          <p:cNvSpPr txBox="1">
            <a:spLocks/>
          </p:cNvSpPr>
          <p:nvPr/>
        </p:nvSpPr>
        <p:spPr bwMode="auto">
          <a:xfrm>
            <a:off x="737574" y="55234"/>
            <a:ext cx="7362818"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融资金额要素审核要点解读</a:t>
            </a:r>
            <a:endParaRPr lang="zh-CN" altLang="en-US" sz="2400" kern="0" dirty="0">
              <a:solidFill>
                <a:schemeClr val="bg1"/>
              </a:solidFill>
              <a:latin typeface="幼圆" pitchFamily="49" charset="-122"/>
              <a:ea typeface="幼圆" pitchFamily="49" charset="-122"/>
              <a:cs typeface="+mj-cs"/>
            </a:endParaRPr>
          </a:p>
        </p:txBody>
      </p:sp>
      <p:sp>
        <p:nvSpPr>
          <p:cNvPr id="13" name="矩形 12"/>
          <p:cNvSpPr/>
          <p:nvPr/>
        </p:nvSpPr>
        <p:spPr>
          <a:xfrm>
            <a:off x="899592" y="4005064"/>
            <a:ext cx="4680520" cy="2031325"/>
          </a:xfrm>
          <a:prstGeom prst="rect">
            <a:avLst/>
          </a:prstGeom>
          <a:solidFill>
            <a:schemeClr val="bg1">
              <a:lumMod val="95000"/>
            </a:schemeClr>
          </a:solidFill>
        </p:spPr>
        <p:txBody>
          <a:bodyPr wrap="square">
            <a:spAutoFit/>
          </a:bodyPr>
          <a:lstStyle/>
          <a:p>
            <a:pPr>
              <a:buFont typeface="Wingdings" pitchFamily="2" charset="2"/>
              <a:buChar char="u"/>
              <a:defRPr/>
            </a:pPr>
            <a:r>
              <a:rPr lang="zh-CN" altLang="en-US" dirty="0">
                <a:solidFill>
                  <a:srgbClr val="C00000"/>
                </a:solidFill>
                <a:latin typeface="幼圆" pitchFamily="49" charset="-122"/>
                <a:ea typeface="幼圆" pitchFamily="49" charset="-122"/>
              </a:rPr>
              <a:t>请各证券公司在开展代理质押登记业务过程中进一步加强质押登记要素填报审核工作，</a:t>
            </a:r>
            <a:r>
              <a:rPr lang="zh-CN" altLang="en-US" b="1" dirty="0">
                <a:solidFill>
                  <a:srgbClr val="C00000"/>
                </a:solidFill>
                <a:latin typeface="幼圆" pitchFamily="49" charset="-122"/>
                <a:ea typeface="幼圆" pitchFamily="49" charset="-122"/>
              </a:rPr>
              <a:t>对融资类初始质押登记业务中融资金额明显不合理的业务（如质押率超过</a:t>
            </a:r>
            <a:r>
              <a:rPr lang="en-US" altLang="zh-CN" b="1" dirty="0">
                <a:solidFill>
                  <a:srgbClr val="C00000"/>
                </a:solidFill>
                <a:latin typeface="幼圆" pitchFamily="49" charset="-122"/>
                <a:ea typeface="幼圆" pitchFamily="49" charset="-122"/>
              </a:rPr>
              <a:t>100%</a:t>
            </a:r>
            <a:r>
              <a:rPr lang="zh-CN" altLang="en-US" b="1" dirty="0">
                <a:solidFill>
                  <a:srgbClr val="C00000"/>
                </a:solidFill>
                <a:latin typeface="幼圆" pitchFamily="49" charset="-122"/>
                <a:ea typeface="幼圆" pitchFamily="49" charset="-122"/>
              </a:rPr>
              <a:t>），原则上不予受理，申请人坚持办理的，应要求具体说明原因（单独提供原因说明或写在申请表空白处，质押双方或单方签字均可）</a:t>
            </a:r>
            <a:r>
              <a:rPr lang="zh-CN" altLang="en-US" dirty="0">
                <a:solidFill>
                  <a:srgbClr val="C00000"/>
                </a:solidFill>
                <a:latin typeface="幼圆" pitchFamily="49" charset="-122"/>
                <a:ea typeface="幼圆" pitchFamily="49" charset="-122"/>
              </a:rPr>
              <a:t>。</a:t>
            </a:r>
            <a:endParaRPr lang="en-US" altLang="zh-CN" dirty="0">
              <a:solidFill>
                <a:srgbClr val="C00000"/>
              </a:solidFill>
              <a:latin typeface="幼圆" pitchFamily="49" charset="-122"/>
              <a:ea typeface="幼圆" pitchFamily="49" charset="-122"/>
            </a:endParaRPr>
          </a:p>
        </p:txBody>
      </p:sp>
      <p:pic>
        <p:nvPicPr>
          <p:cNvPr id="10"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4" name="矩形 13"/>
          <p:cNvSpPr/>
          <p:nvPr/>
        </p:nvSpPr>
        <p:spPr>
          <a:xfrm>
            <a:off x="899592" y="1844824"/>
            <a:ext cx="7358114" cy="1323439"/>
          </a:xfrm>
          <a:prstGeom prst="rect">
            <a:avLst/>
          </a:prstGeom>
        </p:spPr>
        <p:txBody>
          <a:bodyPr wrap="square">
            <a:spAutoFit/>
          </a:bodyPr>
          <a:lstStyle/>
          <a:p>
            <a:pPr>
              <a:buFont typeface="Wingdings" pitchFamily="2" charset="2"/>
              <a:buChar char="p"/>
            </a:pPr>
            <a:r>
              <a:rPr lang="zh-CN" altLang="en-US" sz="1600" b="1" dirty="0">
                <a:solidFill>
                  <a:srgbClr val="C00000"/>
                </a:solidFill>
                <a:latin typeface="幼圆" pitchFamily="49" charset="-122"/>
                <a:ea typeface="幼圆" pitchFamily="49" charset="-122"/>
              </a:rPr>
              <a:t>融资金额申报：</a:t>
            </a:r>
            <a:r>
              <a:rPr lang="zh-CN" altLang="en-US" sz="1600" dirty="0">
                <a:latin typeface="幼圆" pitchFamily="49" charset="-122"/>
                <a:ea typeface="幼圆" pitchFamily="49" charset="-122"/>
              </a:rPr>
              <a:t>对于存在非唯一担保品等情形的融资类质押，应要求申请人</a:t>
            </a:r>
            <a:r>
              <a:rPr lang="zh-CN" altLang="en-US" sz="1600" b="1" dirty="0">
                <a:solidFill>
                  <a:srgbClr val="C00000"/>
                </a:solidFill>
                <a:latin typeface="幼圆" pitchFamily="49" charset="-122"/>
                <a:ea typeface="幼圆" pitchFamily="49" charset="-122"/>
              </a:rPr>
              <a:t>区分申报本次质押证券对应的融资金额</a:t>
            </a:r>
            <a:r>
              <a:rPr lang="zh-CN" altLang="en-US" sz="1600" dirty="0">
                <a:latin typeface="幼圆" pitchFamily="49" charset="-122"/>
                <a:ea typeface="幼圆" pitchFamily="49" charset="-122"/>
              </a:rPr>
              <a:t>，并填写一揽子担保品总价值。</a:t>
            </a:r>
            <a:endParaRPr lang="en-US" altLang="zh-CN" sz="1600" dirty="0">
              <a:latin typeface="幼圆" pitchFamily="49" charset="-122"/>
              <a:ea typeface="幼圆" pitchFamily="49" charset="-122"/>
            </a:endParaRPr>
          </a:p>
          <a:p>
            <a:pPr>
              <a:buFont typeface="Wingdings" pitchFamily="2" charset="2"/>
              <a:buChar char="p"/>
            </a:pPr>
            <a:endParaRPr lang="en-US" altLang="zh-CN" sz="1600" dirty="0">
              <a:latin typeface="幼圆" pitchFamily="49" charset="-122"/>
              <a:ea typeface="幼圆" pitchFamily="49" charset="-122"/>
            </a:endParaRPr>
          </a:p>
          <a:p>
            <a:pPr>
              <a:buFont typeface="Wingdings" pitchFamily="2" charset="2"/>
              <a:buChar char="p"/>
            </a:pPr>
            <a:endParaRPr lang="en-US" altLang="zh-CN" sz="1600" dirty="0">
              <a:latin typeface="幼圆" pitchFamily="49" charset="-122"/>
              <a:ea typeface="幼圆" pitchFamily="49" charset="-122"/>
            </a:endParaRPr>
          </a:p>
          <a:p>
            <a:pPr>
              <a:buFont typeface="Wingdings" pitchFamily="2" charset="2"/>
              <a:buChar char="p"/>
            </a:pPr>
            <a:r>
              <a:rPr lang="zh-CN" altLang="en-US" sz="1600" b="1" dirty="0">
                <a:solidFill>
                  <a:srgbClr val="C00000"/>
                </a:solidFill>
                <a:latin typeface="幼圆" pitchFamily="49" charset="-122"/>
                <a:ea typeface="幼圆" pitchFamily="49" charset="-122"/>
              </a:rPr>
              <a:t>股票质押率审核：</a:t>
            </a:r>
            <a:r>
              <a:rPr lang="zh-CN" altLang="en-US" sz="1600" b="1" dirty="0">
                <a:latin typeface="幼圆" pitchFamily="49" charset="-122"/>
                <a:ea typeface="幼圆" pitchFamily="49" charset="-122"/>
              </a:rPr>
              <a:t>重点</a:t>
            </a:r>
            <a:r>
              <a:rPr lang="zh-CN" altLang="en-US" sz="1600" b="1" dirty="0" smtClean="0">
                <a:latin typeface="幼圆" pitchFamily="49" charset="-122"/>
                <a:ea typeface="幼圆" pitchFamily="49" charset="-122"/>
              </a:rPr>
              <a:t>关注质押</a:t>
            </a:r>
            <a:r>
              <a:rPr lang="zh-CN" altLang="en-US" sz="1600" b="1" dirty="0">
                <a:latin typeface="幼圆" pitchFamily="49" charset="-122"/>
                <a:ea typeface="幼圆" pitchFamily="49" charset="-122"/>
              </a:rPr>
              <a:t>率情况，</a:t>
            </a:r>
            <a:r>
              <a:rPr lang="zh-CN" altLang="en-US" sz="1600" b="1" dirty="0">
                <a:solidFill>
                  <a:srgbClr val="C00000"/>
                </a:solidFill>
                <a:latin typeface="幼圆" pitchFamily="49" charset="-122"/>
                <a:ea typeface="幼圆" pitchFamily="49" charset="-122"/>
              </a:rPr>
              <a:t>审核场外股票质押率是否超过</a:t>
            </a:r>
            <a:r>
              <a:rPr lang="en-US" altLang="zh-CN" sz="1600" b="1" dirty="0">
                <a:solidFill>
                  <a:srgbClr val="C00000"/>
                </a:solidFill>
                <a:latin typeface="幼圆" pitchFamily="49" charset="-122"/>
                <a:ea typeface="幼圆" pitchFamily="49" charset="-122"/>
              </a:rPr>
              <a:t>100%</a:t>
            </a:r>
            <a:r>
              <a:rPr lang="zh-CN" altLang="en-US" sz="1600" dirty="0">
                <a:latin typeface="幼圆" pitchFamily="49" charset="-122"/>
                <a:ea typeface="幼圆" pitchFamily="49" charset="-122"/>
              </a:rPr>
              <a:t>。</a:t>
            </a:r>
          </a:p>
        </p:txBody>
      </p:sp>
      <p:pic>
        <p:nvPicPr>
          <p:cNvPr id="15" name="Picture 1" descr="C:\Users\luxu\Desktop\鞠学祯PPT\PPT库柏拉网-3D小人喇叭\PPT库柏拉网-3D小人喇叭\喇叭4.jpg"/>
          <p:cNvPicPr>
            <a:picLocks noChangeAspect="1" noChangeArrowheads="1"/>
          </p:cNvPicPr>
          <p:nvPr/>
        </p:nvPicPr>
        <p:blipFill>
          <a:blip r:embed="rId3" cstate="print"/>
          <a:srcRect/>
          <a:stretch>
            <a:fillRect/>
          </a:stretch>
        </p:blipFill>
        <p:spPr bwMode="auto">
          <a:xfrm>
            <a:off x="5868144" y="4005064"/>
            <a:ext cx="2232248" cy="2232248"/>
          </a:xfrm>
          <a:prstGeom prst="rect">
            <a:avLst/>
          </a:prstGeom>
          <a:noFill/>
        </p:spPr>
      </p:pic>
    </p:spTree>
    <p:extLst>
      <p:ext uri="{BB962C8B-B14F-4D97-AF65-F5344CB8AC3E}">
        <p14:creationId xmlns="" xmlns:p14="http://schemas.microsoft.com/office/powerpoint/2010/main" val="26609962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1"/>
          <p:cNvSpPr>
            <a:spLocks noGrp="1"/>
          </p:cNvSpPr>
          <p:nvPr>
            <p:ph type="sldNum" sz="quarter" idx="12"/>
          </p:nvPr>
        </p:nvSpPr>
        <p:spPr>
          <a:noFill/>
          <a:ln>
            <a:miter lim="800000"/>
            <a:headEnd/>
            <a:tailEnd/>
          </a:ln>
        </p:spPr>
        <p:txBody>
          <a:bodyPr/>
          <a:lstStyle/>
          <a:p>
            <a:fld id="{1EB449F8-3212-4E82-BF28-3649C0BFC92C}" type="slidenum">
              <a:rPr lang="en-US" altLang="zh-CN">
                <a:latin typeface="Arial Unicode MS" pitchFamily="34" charset="-122"/>
                <a:ea typeface="Arial Unicode MS" pitchFamily="34" charset="-122"/>
                <a:cs typeface="Arial Unicode MS" pitchFamily="34" charset="-122"/>
              </a:rPr>
              <a:pPr/>
              <a:t>17</a:t>
            </a:fld>
            <a:endParaRPr lang="en-US" altLang="zh-CN" dirty="0">
              <a:latin typeface="Arial Unicode MS" pitchFamily="34" charset="-122"/>
              <a:ea typeface="Arial Unicode MS" pitchFamily="34" charset="-122"/>
              <a:cs typeface="Arial Unicode MS" pitchFamily="34" charset="-122"/>
            </a:endParaRPr>
          </a:p>
        </p:txBody>
      </p:sp>
      <p:sp>
        <p:nvSpPr>
          <p:cNvPr id="12" name="标题 1"/>
          <p:cNvSpPr txBox="1">
            <a:spLocks/>
          </p:cNvSpPr>
          <p:nvPr/>
        </p:nvSpPr>
        <p:spPr bwMode="auto">
          <a:xfrm>
            <a:off x="737574" y="55234"/>
            <a:ext cx="6714746"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融资金额审核要点解读</a:t>
            </a:r>
            <a:endParaRPr lang="zh-CN" altLang="en-US" sz="2400" kern="0" dirty="0">
              <a:solidFill>
                <a:schemeClr val="bg1"/>
              </a:solidFill>
              <a:latin typeface="幼圆" pitchFamily="49" charset="-122"/>
              <a:ea typeface="幼圆" pitchFamily="49" charset="-122"/>
              <a:cs typeface="+mj-cs"/>
            </a:endParaRPr>
          </a:p>
        </p:txBody>
      </p:sp>
      <p:pic>
        <p:nvPicPr>
          <p:cNvPr id="10"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5" name="TextBox 14"/>
          <p:cNvSpPr txBox="1"/>
          <p:nvPr/>
        </p:nvSpPr>
        <p:spPr>
          <a:xfrm>
            <a:off x="971600" y="908720"/>
            <a:ext cx="7344816" cy="1846659"/>
          </a:xfrm>
          <a:prstGeom prst="rect">
            <a:avLst/>
          </a:prstGeom>
          <a:noFill/>
        </p:spPr>
        <p:txBody>
          <a:bodyPr wrap="square" rtlCol="0">
            <a:spAutoFit/>
          </a:bodyPr>
          <a:lstStyle/>
          <a:p>
            <a:pPr>
              <a:lnSpc>
                <a:spcPct val="150000"/>
              </a:lnSpc>
            </a:pPr>
            <a:r>
              <a:rPr lang="zh-CN" altLang="zh-CN" sz="1600" b="1" dirty="0">
                <a:latin typeface="幼圆" pitchFamily="49" charset="-122"/>
                <a:ea typeface="幼圆" pitchFamily="49" charset="-122"/>
              </a:rPr>
              <a:t>在办理场外股票质押登记业务过程中，对于融资类初始质押登记，</a:t>
            </a:r>
            <a:r>
              <a:rPr lang="zh-CN" altLang="en-US" sz="1600" b="1" dirty="0">
                <a:latin typeface="幼圆" pitchFamily="49" charset="-122"/>
                <a:ea typeface="幼圆" pitchFamily="49" charset="-122"/>
              </a:rPr>
              <a:t>应进一步审核股票质押率不超过</a:t>
            </a:r>
            <a:r>
              <a:rPr lang="en-US" altLang="zh-CN" sz="1600" b="1" dirty="0">
                <a:latin typeface="幼圆" pitchFamily="49" charset="-122"/>
                <a:ea typeface="幼圆" pitchFamily="49" charset="-122"/>
              </a:rPr>
              <a:t>100%</a:t>
            </a:r>
            <a:r>
              <a:rPr lang="zh-CN" altLang="en-US" sz="1600" b="1" dirty="0">
                <a:latin typeface="幼圆" pitchFamily="49" charset="-122"/>
                <a:ea typeface="幼圆" pitchFamily="49" charset="-122"/>
              </a:rPr>
              <a:t>的原因及考虑。</a:t>
            </a:r>
            <a:endParaRPr lang="zh-CN" altLang="zh-CN" sz="1600" b="1" dirty="0">
              <a:latin typeface="幼圆" pitchFamily="49" charset="-122"/>
              <a:ea typeface="幼圆" pitchFamily="49" charset="-122"/>
            </a:endParaRPr>
          </a:p>
          <a:p>
            <a:pPr>
              <a:lnSpc>
                <a:spcPct val="150000"/>
              </a:lnSpc>
            </a:pPr>
            <a:endParaRPr lang="zh-CN" altLang="zh-CN" sz="1600" dirty="0">
              <a:latin typeface="幼圆" pitchFamily="49" charset="-122"/>
              <a:ea typeface="幼圆" pitchFamily="49" charset="-122"/>
            </a:endParaRPr>
          </a:p>
          <a:p>
            <a:pPr>
              <a:lnSpc>
                <a:spcPct val="150000"/>
              </a:lnSpc>
            </a:pPr>
            <a:endParaRPr lang="zh-CN" altLang="zh-CN" sz="1600" dirty="0">
              <a:latin typeface="幼圆" pitchFamily="49" charset="-122"/>
              <a:ea typeface="幼圆" pitchFamily="49" charset="-122"/>
            </a:endParaRPr>
          </a:p>
          <a:p>
            <a:endParaRPr lang="zh-CN" altLang="en-US" dirty="0"/>
          </a:p>
        </p:txBody>
      </p:sp>
      <p:sp>
        <p:nvSpPr>
          <p:cNvPr id="16" name="圆角矩形 15"/>
          <p:cNvSpPr/>
          <p:nvPr/>
        </p:nvSpPr>
        <p:spPr bwMode="auto">
          <a:xfrm>
            <a:off x="683568" y="1124744"/>
            <a:ext cx="142876" cy="142876"/>
          </a:xfrm>
          <a:prstGeom prst="roundRect">
            <a:avLst/>
          </a:prstGeom>
          <a:solidFill>
            <a:srgbClr val="FF5050"/>
          </a:solidFill>
          <a:ln w="9525" cap="flat" cmpd="sng" algn="ctr">
            <a:solidFill>
              <a:srgbClr val="FF0000"/>
            </a:solidFill>
            <a:prstDash val="solid"/>
            <a:round/>
            <a:headEnd type="none" w="med" len="med"/>
            <a:tailEnd type="none" w="med" len="med"/>
          </a:ln>
          <a:effectLst/>
          <a:scene3d>
            <a:camera prst="legacyObliqueTopRight"/>
            <a:lightRig rig="legacyFlat3" dir="b"/>
          </a:scene3d>
          <a:sp3d prstMaterial="legacyMatte">
            <a:bevelT w="0" h="0" prst="angle"/>
            <a:bevelB w="0" h="0" prst="angle"/>
            <a:extrusionClr>
              <a:schemeClr val="bg1"/>
            </a:extrusionClr>
          </a:sp3d>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幼圆" pitchFamily="49" charset="-122"/>
              <a:ea typeface="幼圆" pitchFamily="49" charset="-122"/>
            </a:endParaRPr>
          </a:p>
        </p:txBody>
      </p:sp>
      <p:grpSp>
        <p:nvGrpSpPr>
          <p:cNvPr id="65" name="Group 5"/>
          <p:cNvGrpSpPr/>
          <p:nvPr/>
        </p:nvGrpSpPr>
        <p:grpSpPr>
          <a:xfrm>
            <a:off x="611560" y="1772816"/>
            <a:ext cx="7883525" cy="4052217"/>
            <a:chOff x="2173289" y="1821434"/>
            <a:chExt cx="7883525" cy="4052217"/>
          </a:xfrm>
        </p:grpSpPr>
        <p:sp>
          <p:nvSpPr>
            <p:cNvPr id="66" name="TextBox 65"/>
            <p:cNvSpPr txBox="1"/>
            <p:nvPr/>
          </p:nvSpPr>
          <p:spPr>
            <a:xfrm>
              <a:off x="2893369" y="2181474"/>
              <a:ext cx="5760640" cy="886397"/>
            </a:xfrm>
            <a:prstGeom prst="rect">
              <a:avLst/>
            </a:prstGeom>
            <a:noFill/>
          </p:spPr>
          <p:txBody>
            <a:bodyPr wrap="square" lIns="0" tIns="0" rIns="0" bIns="0" rtlCol="0">
              <a:spAutoFit/>
            </a:bodyPr>
            <a:lstStyle/>
            <a:p>
              <a:pPr>
                <a:lnSpc>
                  <a:spcPct val="120000"/>
                </a:lnSpc>
              </a:pPr>
              <a:r>
                <a:rPr lang="zh-CN" altLang="en-US" sz="1600" dirty="0">
                  <a:latin typeface="幼圆" pitchFamily="49" charset="-122"/>
                  <a:ea typeface="幼圆" pitchFamily="49" charset="-122"/>
                </a:rPr>
                <a:t>国务院</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意见</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明确股票质押风险防范化解工作要</a:t>
              </a:r>
              <a:r>
                <a:rPr lang="zh-CN" altLang="zh-CN" sz="1600" dirty="0">
                  <a:latin typeface="幼圆" pitchFamily="49" charset="-122"/>
                  <a:ea typeface="幼圆" pitchFamily="49" charset="-122"/>
                </a:rPr>
                <a:t>“控制增量、化解存量”“强化场内外一致性监管”。场内质押要求质押率不超过</a:t>
              </a:r>
              <a:r>
                <a:rPr lang="en-US" altLang="zh-CN" sz="1600" dirty="0">
                  <a:latin typeface="幼圆" pitchFamily="49" charset="-122"/>
                  <a:ea typeface="幼圆" pitchFamily="49" charset="-122"/>
                </a:rPr>
                <a:t>60%</a:t>
              </a:r>
              <a:r>
                <a:rPr lang="zh-CN" altLang="zh-CN" sz="1600" dirty="0">
                  <a:latin typeface="幼圆" pitchFamily="49" charset="-122"/>
                  <a:ea typeface="幼圆" pitchFamily="49" charset="-122"/>
                </a:rPr>
                <a:t>，场外质押率不超过</a:t>
              </a:r>
              <a:r>
                <a:rPr lang="en-US" altLang="zh-CN" sz="1600" dirty="0">
                  <a:latin typeface="幼圆" pitchFamily="49" charset="-122"/>
                  <a:ea typeface="幼圆" pitchFamily="49" charset="-122"/>
                </a:rPr>
                <a:t>100%</a:t>
              </a:r>
              <a:r>
                <a:rPr lang="zh-CN" altLang="zh-CN" sz="1600" dirty="0">
                  <a:latin typeface="幼圆" pitchFamily="49" charset="-122"/>
                  <a:ea typeface="幼圆" pitchFamily="49" charset="-122"/>
                </a:rPr>
                <a:t>符合上级监管精神及要求。</a:t>
              </a:r>
              <a:endParaRPr lang="en-US" altLang="zh-CN" sz="1600" dirty="0">
                <a:latin typeface="幼圆" pitchFamily="49" charset="-122"/>
                <a:ea typeface="幼圆" pitchFamily="49" charset="-122"/>
              </a:endParaRPr>
            </a:p>
          </p:txBody>
        </p:sp>
        <p:grpSp>
          <p:nvGrpSpPr>
            <p:cNvPr id="68" name="Group 27"/>
            <p:cNvGrpSpPr/>
            <p:nvPr/>
          </p:nvGrpSpPr>
          <p:grpSpPr>
            <a:xfrm>
              <a:off x="2821361" y="2109466"/>
              <a:ext cx="6048672" cy="0"/>
              <a:chOff x="1297361" y="2110844"/>
              <a:chExt cx="6048672" cy="0"/>
            </a:xfrm>
          </p:grpSpPr>
          <p:sp>
            <p:nvSpPr>
              <p:cNvPr id="100" name="Line 23"/>
              <p:cNvSpPr>
                <a:spLocks noChangeShapeType="1"/>
              </p:cNvSpPr>
              <p:nvPr/>
            </p:nvSpPr>
            <p:spPr bwMode="auto">
              <a:xfrm flipH="1">
                <a:off x="1297361" y="2110844"/>
                <a:ext cx="180975" cy="0"/>
              </a:xfrm>
              <a:prstGeom prst="line">
                <a:avLst/>
              </a:prstGeom>
              <a:noFill/>
              <a:ln w="25400" cap="rnd">
                <a:solidFill>
                  <a:srgbClr val="C00000"/>
                </a:solidFill>
                <a:prstDash val="solid"/>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101" name="Line 6"/>
              <p:cNvSpPr>
                <a:spLocks noChangeShapeType="1"/>
              </p:cNvSpPr>
              <p:nvPr/>
            </p:nvSpPr>
            <p:spPr bwMode="auto">
              <a:xfrm>
                <a:off x="1513385" y="2110844"/>
                <a:ext cx="5832648" cy="0"/>
              </a:xfrm>
              <a:prstGeom prst="line">
                <a:avLst/>
              </a:prstGeom>
              <a:noFill/>
              <a:ln w="3175" cap="flat">
                <a:solidFill>
                  <a:srgbClr val="C00000"/>
                </a:solidFill>
                <a:prstDash val="dash"/>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grpSp>
        <p:sp>
          <p:nvSpPr>
            <p:cNvPr id="69" name="TextBox 68"/>
            <p:cNvSpPr txBox="1"/>
            <p:nvPr/>
          </p:nvSpPr>
          <p:spPr>
            <a:xfrm>
              <a:off x="2893369" y="3477618"/>
              <a:ext cx="5622100" cy="359073"/>
            </a:xfrm>
            <a:prstGeom prst="rect">
              <a:avLst/>
            </a:prstGeom>
            <a:noFill/>
          </p:spPr>
          <p:txBody>
            <a:bodyPr wrap="square" lIns="0" tIns="0" rIns="0" bIns="0" rtlCol="0">
              <a:spAutoFit/>
            </a:bodyPr>
            <a:lstStyle/>
            <a:p>
              <a:pPr>
                <a:lnSpc>
                  <a:spcPts val="1400"/>
                </a:lnSpc>
              </a:pPr>
              <a:r>
                <a:rPr lang="zh-CN" altLang="en-US" sz="1600" dirty="0">
                  <a:latin typeface="幼圆" pitchFamily="49" charset="-122"/>
                  <a:ea typeface="幼圆" pitchFamily="49" charset="-122"/>
                </a:rPr>
                <a:t>质押率超过</a:t>
              </a:r>
              <a:r>
                <a:rPr lang="en-US" altLang="zh-CN" sz="1600" dirty="0">
                  <a:latin typeface="幼圆" pitchFamily="49" charset="-122"/>
                  <a:ea typeface="幼圆" pitchFamily="49" charset="-122"/>
                </a:rPr>
                <a:t>100%</a:t>
              </a:r>
              <a:r>
                <a:rPr lang="zh-CN" altLang="en-US" sz="1600" dirty="0">
                  <a:latin typeface="幼圆" pitchFamily="49" charset="-122"/>
                  <a:ea typeface="幼圆" pitchFamily="49" charset="-122"/>
                </a:rPr>
                <a:t>，</a:t>
              </a:r>
              <a:r>
                <a:rPr lang="zh-CN" altLang="en-US" sz="1600" dirty="0" smtClean="0">
                  <a:latin typeface="幼圆" pitchFamily="49" charset="-122"/>
                  <a:ea typeface="幼圆" pitchFamily="49" charset="-122"/>
                </a:rPr>
                <a:t>说明融资金额高于担保品价值，</a:t>
              </a:r>
              <a:r>
                <a:rPr lang="zh-CN" altLang="en-US" sz="1600" dirty="0">
                  <a:latin typeface="幼圆" pitchFamily="49" charset="-122"/>
                  <a:ea typeface="幼圆" pitchFamily="49" charset="-122"/>
                </a:rPr>
                <a:t>需要重点关注</a:t>
              </a:r>
              <a:r>
                <a:rPr lang="zh-CN" altLang="en-US" sz="1600" dirty="0" smtClean="0">
                  <a:latin typeface="幼圆" pitchFamily="49" charset="-122"/>
                  <a:ea typeface="幼圆" pitchFamily="49" charset="-122"/>
                </a:rPr>
                <a:t>，</a:t>
              </a:r>
              <a:r>
                <a:rPr lang="zh-CN" altLang="zh-CN" sz="1600" dirty="0" smtClean="0">
                  <a:latin typeface="幼圆" pitchFamily="49" charset="-122"/>
                  <a:ea typeface="幼圆" pitchFamily="49" charset="-122"/>
                </a:rPr>
                <a:t>确保</a:t>
              </a:r>
              <a:r>
                <a:rPr lang="zh-CN" altLang="en-US" sz="1600" dirty="0">
                  <a:latin typeface="幼圆" pitchFamily="49" charset="-122"/>
                  <a:ea typeface="幼圆" pitchFamily="49" charset="-122"/>
                </a:rPr>
                <a:t>申请人</a:t>
              </a:r>
              <a:r>
                <a:rPr lang="zh-CN" altLang="zh-CN" sz="1600" dirty="0">
                  <a:latin typeface="幼圆" pitchFamily="49" charset="-122"/>
                  <a:ea typeface="幼圆" pitchFamily="49" charset="-122"/>
                </a:rPr>
                <a:t>填报数据合理、准确</a:t>
              </a:r>
              <a:r>
                <a:rPr lang="zh-CN" altLang="en-US" sz="1600" dirty="0">
                  <a:latin typeface="幼圆" pitchFamily="49" charset="-122"/>
                  <a:ea typeface="幼圆" pitchFamily="49" charset="-122"/>
                </a:rPr>
                <a:t>。</a:t>
              </a:r>
              <a:endParaRPr lang="en-US" altLang="zh-CN" sz="1600" dirty="0">
                <a:latin typeface="幼圆" pitchFamily="49" charset="-122"/>
                <a:ea typeface="幼圆" pitchFamily="49" charset="-122"/>
              </a:endParaRPr>
            </a:p>
          </p:txBody>
        </p:sp>
        <p:grpSp>
          <p:nvGrpSpPr>
            <p:cNvPr id="71" name="Group 38"/>
            <p:cNvGrpSpPr/>
            <p:nvPr/>
          </p:nvGrpSpPr>
          <p:grpSpPr>
            <a:xfrm>
              <a:off x="2893369" y="3333602"/>
              <a:ext cx="5788149" cy="0"/>
              <a:chOff x="1369369" y="2309455"/>
              <a:chExt cx="5788149" cy="0"/>
            </a:xfrm>
          </p:grpSpPr>
          <p:sp>
            <p:nvSpPr>
              <p:cNvPr id="98" name="Line 23"/>
              <p:cNvSpPr>
                <a:spLocks noChangeShapeType="1"/>
              </p:cNvSpPr>
              <p:nvPr/>
            </p:nvSpPr>
            <p:spPr bwMode="auto">
              <a:xfrm flipH="1">
                <a:off x="1369369" y="2309455"/>
                <a:ext cx="180975" cy="0"/>
              </a:xfrm>
              <a:prstGeom prst="line">
                <a:avLst/>
              </a:prstGeom>
              <a:noFill/>
              <a:ln w="25400" cap="rnd">
                <a:solidFill>
                  <a:schemeClr val="bg2"/>
                </a:solidFill>
                <a:prstDash val="solid"/>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99" name="Line 6"/>
              <p:cNvSpPr>
                <a:spLocks noChangeShapeType="1"/>
              </p:cNvSpPr>
              <p:nvPr/>
            </p:nvSpPr>
            <p:spPr bwMode="auto">
              <a:xfrm>
                <a:off x="1585393" y="2309455"/>
                <a:ext cx="5572125" cy="0"/>
              </a:xfrm>
              <a:prstGeom prst="line">
                <a:avLst/>
              </a:prstGeom>
              <a:noFill/>
              <a:ln w="3175" cap="flat">
                <a:solidFill>
                  <a:schemeClr val="bg2"/>
                </a:solidFill>
                <a:prstDash val="dash"/>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grpSp>
        <p:sp>
          <p:nvSpPr>
            <p:cNvPr id="72" name="TextBox 71"/>
            <p:cNvSpPr txBox="1"/>
            <p:nvPr/>
          </p:nvSpPr>
          <p:spPr>
            <a:xfrm>
              <a:off x="2887893" y="4442188"/>
              <a:ext cx="5622100" cy="359073"/>
            </a:xfrm>
            <a:prstGeom prst="rect">
              <a:avLst/>
            </a:prstGeom>
            <a:noFill/>
          </p:spPr>
          <p:txBody>
            <a:bodyPr wrap="square" lIns="0" tIns="0" rIns="0" bIns="0" rtlCol="0">
              <a:spAutoFit/>
            </a:bodyPr>
            <a:lstStyle/>
            <a:p>
              <a:pPr>
                <a:lnSpc>
                  <a:spcPts val="1400"/>
                </a:lnSpc>
              </a:pPr>
              <a:r>
                <a:rPr lang="zh-CN" altLang="zh-CN" sz="1600" dirty="0">
                  <a:latin typeface="幼圆" pitchFamily="49" charset="-122"/>
                  <a:ea typeface="幼圆" pitchFamily="49" charset="-122"/>
                </a:rPr>
                <a:t>存在信用担保和综合担保品</a:t>
              </a:r>
              <a:r>
                <a:rPr lang="zh-CN" altLang="en-US" sz="1600" dirty="0">
                  <a:latin typeface="幼圆" pitchFamily="49" charset="-122"/>
                  <a:ea typeface="幼圆" pitchFamily="49" charset="-122"/>
                </a:rPr>
                <a:t>时</a:t>
              </a:r>
              <a:r>
                <a:rPr lang="zh-CN" altLang="zh-CN" sz="1600" dirty="0">
                  <a:latin typeface="幼圆" pitchFamily="49" charset="-122"/>
                  <a:ea typeface="幼圆" pitchFamily="49" charset="-122"/>
                </a:rPr>
                <a:t>，</a:t>
              </a:r>
              <a:r>
                <a:rPr lang="zh-CN" altLang="en-US" sz="1600" dirty="0">
                  <a:latin typeface="幼圆" pitchFamily="49" charset="-122"/>
                  <a:ea typeface="幼圆" pitchFamily="49" charset="-122"/>
                </a:rPr>
                <a:t>应根据最新业务指南要求，明确区分质押证券对应的融资金额。</a:t>
              </a:r>
              <a:endParaRPr lang="en-US" altLang="zh-CN" sz="1600" dirty="0">
                <a:latin typeface="幼圆" pitchFamily="49" charset="-122"/>
                <a:ea typeface="幼圆" pitchFamily="49" charset="-122"/>
              </a:endParaRPr>
            </a:p>
          </p:txBody>
        </p:sp>
        <p:grpSp>
          <p:nvGrpSpPr>
            <p:cNvPr id="74" name="Group 44"/>
            <p:cNvGrpSpPr/>
            <p:nvPr/>
          </p:nvGrpSpPr>
          <p:grpSpPr>
            <a:xfrm>
              <a:off x="2898601" y="4342022"/>
              <a:ext cx="5748512" cy="0"/>
              <a:chOff x="1374601" y="2292350"/>
              <a:chExt cx="5748512" cy="0"/>
            </a:xfrm>
          </p:grpSpPr>
          <p:sp>
            <p:nvSpPr>
              <p:cNvPr id="96" name="Line 23"/>
              <p:cNvSpPr>
                <a:spLocks noChangeShapeType="1"/>
              </p:cNvSpPr>
              <p:nvPr/>
            </p:nvSpPr>
            <p:spPr bwMode="auto">
              <a:xfrm flipH="1">
                <a:off x="1374601" y="2292350"/>
                <a:ext cx="180975" cy="0"/>
              </a:xfrm>
              <a:prstGeom prst="line">
                <a:avLst/>
              </a:prstGeom>
              <a:noFill/>
              <a:ln w="25400" cap="rnd">
                <a:solidFill>
                  <a:srgbClr val="C00000"/>
                </a:solidFill>
                <a:prstDash val="solid"/>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97" name="Line 6"/>
              <p:cNvSpPr>
                <a:spLocks noChangeShapeType="1"/>
              </p:cNvSpPr>
              <p:nvPr/>
            </p:nvSpPr>
            <p:spPr bwMode="auto">
              <a:xfrm>
                <a:off x="1550988" y="2292350"/>
                <a:ext cx="5572125" cy="0"/>
              </a:xfrm>
              <a:prstGeom prst="line">
                <a:avLst/>
              </a:prstGeom>
              <a:noFill/>
              <a:ln w="3175" cap="flat">
                <a:solidFill>
                  <a:srgbClr val="C00000"/>
                </a:solidFill>
                <a:prstDash val="dash"/>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grpSp>
        <p:sp>
          <p:nvSpPr>
            <p:cNvPr id="75" name="TextBox 74"/>
            <p:cNvSpPr txBox="1"/>
            <p:nvPr/>
          </p:nvSpPr>
          <p:spPr>
            <a:xfrm>
              <a:off x="2887893" y="5467713"/>
              <a:ext cx="5550092" cy="359073"/>
            </a:xfrm>
            <a:prstGeom prst="rect">
              <a:avLst/>
            </a:prstGeom>
            <a:noFill/>
          </p:spPr>
          <p:txBody>
            <a:bodyPr wrap="square" lIns="0" tIns="0" rIns="0" bIns="0" rtlCol="0">
              <a:spAutoFit/>
            </a:bodyPr>
            <a:lstStyle/>
            <a:p>
              <a:pPr>
                <a:lnSpc>
                  <a:spcPts val="1400"/>
                </a:lnSpc>
              </a:pPr>
              <a:r>
                <a:rPr lang="zh-CN" altLang="zh-CN" sz="1600" dirty="0">
                  <a:latin typeface="幼圆" pitchFamily="49" charset="-122"/>
                  <a:ea typeface="幼圆" pitchFamily="49" charset="-122"/>
                </a:rPr>
                <a:t>若申请人坚持认为融资数据合理并要求办理的，</a:t>
              </a:r>
              <a:r>
                <a:rPr lang="zh-CN" altLang="en-US" sz="1600" dirty="0">
                  <a:latin typeface="幼圆" pitchFamily="49" charset="-122"/>
                  <a:ea typeface="幼圆" pitchFamily="49" charset="-122"/>
                </a:rPr>
                <a:t>目前允许</a:t>
              </a:r>
              <a:r>
                <a:rPr lang="zh-CN" altLang="zh-CN" sz="1600" dirty="0">
                  <a:latin typeface="幼圆" pitchFamily="49" charset="-122"/>
                  <a:ea typeface="幼圆" pitchFamily="49" charset="-122"/>
                </a:rPr>
                <a:t>在提交具体原因说明后予以办理。</a:t>
              </a:r>
              <a:endParaRPr lang="en-US" altLang="zh-CN" sz="1600" dirty="0">
                <a:latin typeface="幼圆" pitchFamily="49" charset="-122"/>
                <a:ea typeface="幼圆" pitchFamily="49" charset="-122"/>
              </a:endParaRPr>
            </a:p>
          </p:txBody>
        </p:sp>
        <p:grpSp>
          <p:nvGrpSpPr>
            <p:cNvPr id="77" name="Group 50"/>
            <p:cNvGrpSpPr/>
            <p:nvPr/>
          </p:nvGrpSpPr>
          <p:grpSpPr>
            <a:xfrm>
              <a:off x="2898601" y="5367547"/>
              <a:ext cx="5748512" cy="0"/>
              <a:chOff x="1374601" y="2292350"/>
              <a:chExt cx="5748512" cy="0"/>
            </a:xfrm>
          </p:grpSpPr>
          <p:sp>
            <p:nvSpPr>
              <p:cNvPr id="94" name="Line 23"/>
              <p:cNvSpPr>
                <a:spLocks noChangeShapeType="1"/>
              </p:cNvSpPr>
              <p:nvPr/>
            </p:nvSpPr>
            <p:spPr bwMode="auto">
              <a:xfrm flipH="1">
                <a:off x="1374601" y="2292350"/>
                <a:ext cx="180975" cy="0"/>
              </a:xfrm>
              <a:prstGeom prst="line">
                <a:avLst/>
              </a:prstGeom>
              <a:noFill/>
              <a:ln w="25400" cap="rnd">
                <a:solidFill>
                  <a:schemeClr val="accent4"/>
                </a:solidFill>
                <a:prstDash val="solid"/>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sp>
            <p:nvSpPr>
              <p:cNvPr id="95" name="Line 6"/>
              <p:cNvSpPr>
                <a:spLocks noChangeShapeType="1"/>
              </p:cNvSpPr>
              <p:nvPr/>
            </p:nvSpPr>
            <p:spPr bwMode="auto">
              <a:xfrm>
                <a:off x="1550988" y="2292350"/>
                <a:ext cx="5572125" cy="0"/>
              </a:xfrm>
              <a:prstGeom prst="line">
                <a:avLst/>
              </a:prstGeom>
              <a:noFill/>
              <a:ln w="3175" cap="flat">
                <a:solidFill>
                  <a:schemeClr val="accent4"/>
                </a:solidFill>
                <a:prstDash val="dash"/>
                <a:miter lim="800000"/>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lstStyle/>
              <a:p>
                <a:endParaRPr lang="en-US"/>
              </a:p>
            </p:txBody>
          </p:sp>
        </p:grpSp>
        <p:grpSp>
          <p:nvGrpSpPr>
            <p:cNvPr id="78" name="Group 60"/>
            <p:cNvGrpSpPr/>
            <p:nvPr/>
          </p:nvGrpSpPr>
          <p:grpSpPr>
            <a:xfrm>
              <a:off x="8291514" y="1821434"/>
              <a:ext cx="1765300" cy="1008112"/>
              <a:chOff x="6767513" y="1821433"/>
              <a:chExt cx="1765300" cy="1008112"/>
            </a:xfrm>
          </p:grpSpPr>
          <p:sp>
            <p:nvSpPr>
              <p:cNvPr id="92" name="Freeform 17"/>
              <p:cNvSpPr/>
              <p:nvPr/>
            </p:nvSpPr>
            <p:spPr bwMode="auto">
              <a:xfrm>
                <a:off x="6985992" y="1821433"/>
                <a:ext cx="1319236" cy="1008112"/>
              </a:xfrm>
              <a:custGeom>
                <a:avLst/>
                <a:gdLst>
                  <a:gd name="T0" fmla="*/ 1099 w 1099"/>
                  <a:gd name="T1" fmla="*/ 340 h 794"/>
                  <a:gd name="T2" fmla="*/ 549 w 1099"/>
                  <a:gd name="T3" fmla="*/ 794 h 794"/>
                  <a:gd name="T4" fmla="*/ 0 w 1099"/>
                  <a:gd name="T5" fmla="*/ 340 h 794"/>
                  <a:gd name="T6" fmla="*/ 237 w 1099"/>
                  <a:gd name="T7" fmla="*/ 340 h 794"/>
                  <a:gd name="T8" fmla="*/ 237 w 1099"/>
                  <a:gd name="T9" fmla="*/ 0 h 794"/>
                  <a:gd name="T10" fmla="*/ 549 w 1099"/>
                  <a:gd name="T11" fmla="*/ 258 h 794"/>
                  <a:gd name="T12" fmla="*/ 863 w 1099"/>
                  <a:gd name="T13" fmla="*/ 0 h 794"/>
                  <a:gd name="T14" fmla="*/ 863 w 1099"/>
                  <a:gd name="T15" fmla="*/ 340 h 794"/>
                  <a:gd name="T16" fmla="*/ 1099 w 1099"/>
                  <a:gd name="T17" fmla="*/ 34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794">
                    <a:moveTo>
                      <a:pt x="1099" y="340"/>
                    </a:moveTo>
                    <a:lnTo>
                      <a:pt x="549" y="794"/>
                    </a:lnTo>
                    <a:lnTo>
                      <a:pt x="0" y="340"/>
                    </a:lnTo>
                    <a:lnTo>
                      <a:pt x="237" y="340"/>
                    </a:lnTo>
                    <a:lnTo>
                      <a:pt x="237" y="0"/>
                    </a:lnTo>
                    <a:lnTo>
                      <a:pt x="549" y="258"/>
                    </a:lnTo>
                    <a:lnTo>
                      <a:pt x="863" y="0"/>
                    </a:lnTo>
                    <a:lnTo>
                      <a:pt x="863" y="340"/>
                    </a:lnTo>
                    <a:lnTo>
                      <a:pt x="1099" y="340"/>
                    </a:lnTo>
                    <a:close/>
                  </a:path>
                </a:pathLst>
              </a:custGeom>
              <a:solidFill>
                <a:srgbClr val="C00000"/>
              </a:solidFill>
              <a:ln>
                <a:noFill/>
              </a:ln>
            </p:spPr>
            <p:txBody>
              <a:bodyPr vert="horz" wrap="square" lIns="91440" tIns="45720" rIns="91440" bIns="45720" numCol="1" anchor="t" anchorCtr="0" compatLnSpc="1"/>
              <a:lstStyle/>
              <a:p>
                <a:endParaRPr lang="en-US"/>
              </a:p>
            </p:txBody>
          </p:sp>
          <p:sp>
            <p:nvSpPr>
              <p:cNvPr id="93" name="TextBox 13"/>
              <p:cNvSpPr txBox="1"/>
              <p:nvPr/>
            </p:nvSpPr>
            <p:spPr>
              <a:xfrm>
                <a:off x="6767513" y="2283598"/>
                <a:ext cx="1765300" cy="276999"/>
              </a:xfrm>
              <a:prstGeom prst="rect">
                <a:avLst/>
              </a:prstGeom>
              <a:noFill/>
            </p:spPr>
            <p:txBody>
              <a:bodyPr wrap="square" lIns="0" tIns="0" rIns="0" bIns="0" rtlCol="0">
                <a:spAutoFit/>
              </a:bodyPr>
              <a:lstStyle/>
              <a:p>
                <a:pPr algn="ctr"/>
                <a:r>
                  <a:rPr lang="en-US" b="1" dirty="0">
                    <a:solidFill>
                      <a:schemeClr val="tx2"/>
                    </a:solidFill>
                  </a:rPr>
                  <a:t>1</a:t>
                </a:r>
              </a:p>
            </p:txBody>
          </p:sp>
        </p:grpSp>
        <p:sp>
          <p:nvSpPr>
            <p:cNvPr id="79" name="Freeform 10"/>
            <p:cNvSpPr>
              <a:spLocks noEditPoints="1"/>
            </p:cNvSpPr>
            <p:nvPr/>
          </p:nvSpPr>
          <p:spPr bwMode="auto">
            <a:xfrm>
              <a:off x="2182814" y="4004700"/>
              <a:ext cx="447675" cy="460375"/>
            </a:xfrm>
            <a:custGeom>
              <a:avLst/>
              <a:gdLst>
                <a:gd name="T0" fmla="*/ 119 w 141"/>
                <a:gd name="T1" fmla="*/ 92 h 145"/>
                <a:gd name="T2" fmla="*/ 120 w 141"/>
                <a:gd name="T3" fmla="*/ 92 h 145"/>
                <a:gd name="T4" fmla="*/ 119 w 141"/>
                <a:gd name="T5" fmla="*/ 91 h 145"/>
                <a:gd name="T6" fmla="*/ 99 w 141"/>
                <a:gd name="T7" fmla="*/ 78 h 145"/>
                <a:gd name="T8" fmla="*/ 83 w 141"/>
                <a:gd name="T9" fmla="*/ 69 h 145"/>
                <a:gd name="T10" fmla="*/ 78 w 141"/>
                <a:gd name="T11" fmla="*/ 65 h 145"/>
                <a:gd name="T12" fmla="*/ 76 w 141"/>
                <a:gd name="T13" fmla="*/ 59 h 145"/>
                <a:gd name="T14" fmla="*/ 81 w 141"/>
                <a:gd name="T15" fmla="*/ 47 h 145"/>
                <a:gd name="T16" fmla="*/ 86 w 141"/>
                <a:gd name="T17" fmla="*/ 37 h 145"/>
                <a:gd name="T18" fmla="*/ 84 w 141"/>
                <a:gd name="T19" fmla="*/ 34 h 145"/>
                <a:gd name="T20" fmla="*/ 81 w 141"/>
                <a:gd name="T21" fmla="*/ 12 h 145"/>
                <a:gd name="T22" fmla="*/ 67 w 141"/>
                <a:gd name="T23" fmla="*/ 2 h 145"/>
                <a:gd name="T24" fmla="*/ 62 w 141"/>
                <a:gd name="T25" fmla="*/ 1 h 145"/>
                <a:gd name="T26" fmla="*/ 55 w 141"/>
                <a:gd name="T27" fmla="*/ 0 h 145"/>
                <a:gd name="T28" fmla="*/ 56 w 141"/>
                <a:gd name="T29" fmla="*/ 2 h 145"/>
                <a:gd name="T30" fmla="*/ 42 w 141"/>
                <a:gd name="T31" fmla="*/ 12 h 145"/>
                <a:gd name="T32" fmla="*/ 39 w 141"/>
                <a:gd name="T33" fmla="*/ 34 h 145"/>
                <a:gd name="T34" fmla="*/ 37 w 141"/>
                <a:gd name="T35" fmla="*/ 37 h 145"/>
                <a:gd name="T36" fmla="*/ 42 w 141"/>
                <a:gd name="T37" fmla="*/ 47 h 145"/>
                <a:gd name="T38" fmla="*/ 47 w 141"/>
                <a:gd name="T39" fmla="*/ 59 h 145"/>
                <a:gd name="T40" fmla="*/ 45 w 141"/>
                <a:gd name="T41" fmla="*/ 65 h 145"/>
                <a:gd name="T42" fmla="*/ 40 w 141"/>
                <a:gd name="T43" fmla="*/ 69 h 145"/>
                <a:gd name="T44" fmla="*/ 25 w 141"/>
                <a:gd name="T45" fmla="*/ 78 h 145"/>
                <a:gd name="T46" fmla="*/ 4 w 141"/>
                <a:gd name="T47" fmla="*/ 91 h 145"/>
                <a:gd name="T48" fmla="*/ 0 w 141"/>
                <a:gd name="T49" fmla="*/ 124 h 145"/>
                <a:gd name="T50" fmla="*/ 0 w 141"/>
                <a:gd name="T51" fmla="*/ 126 h 145"/>
                <a:gd name="T52" fmla="*/ 0 w 141"/>
                <a:gd name="T53" fmla="*/ 126 h 145"/>
                <a:gd name="T54" fmla="*/ 62 w 141"/>
                <a:gd name="T55" fmla="*/ 142 h 145"/>
                <a:gd name="T56" fmla="*/ 92 w 141"/>
                <a:gd name="T57" fmla="*/ 139 h 145"/>
                <a:gd name="T58" fmla="*/ 88 w 141"/>
                <a:gd name="T59" fmla="*/ 123 h 145"/>
                <a:gd name="T60" fmla="*/ 119 w 141"/>
                <a:gd name="T61" fmla="*/ 92 h 145"/>
                <a:gd name="T62" fmla="*/ 122 w 141"/>
                <a:gd name="T63" fmla="*/ 100 h 145"/>
                <a:gd name="T64" fmla="*/ 119 w 141"/>
                <a:gd name="T65" fmla="*/ 100 h 145"/>
                <a:gd name="T66" fmla="*/ 96 w 141"/>
                <a:gd name="T67" fmla="*/ 123 h 145"/>
                <a:gd name="T68" fmla="*/ 101 w 141"/>
                <a:gd name="T69" fmla="*/ 136 h 145"/>
                <a:gd name="T70" fmla="*/ 119 w 141"/>
                <a:gd name="T71" fmla="*/ 145 h 145"/>
                <a:gd name="T72" fmla="*/ 141 w 141"/>
                <a:gd name="T73" fmla="*/ 123 h 145"/>
                <a:gd name="T74" fmla="*/ 122 w 141"/>
                <a:gd name="T75" fmla="*/ 100 h 145"/>
                <a:gd name="T76" fmla="*/ 133 w 141"/>
                <a:gd name="T77" fmla="*/ 125 h 145"/>
                <a:gd name="T78" fmla="*/ 122 w 141"/>
                <a:gd name="T79" fmla="*/ 125 h 145"/>
                <a:gd name="T80" fmla="*/ 122 w 141"/>
                <a:gd name="T81" fmla="*/ 137 h 145"/>
                <a:gd name="T82" fmla="*/ 116 w 141"/>
                <a:gd name="T83" fmla="*/ 137 h 145"/>
                <a:gd name="T84" fmla="*/ 116 w 141"/>
                <a:gd name="T85" fmla="*/ 125 h 145"/>
                <a:gd name="T86" fmla="*/ 104 w 141"/>
                <a:gd name="T87" fmla="*/ 125 h 145"/>
                <a:gd name="T88" fmla="*/ 104 w 141"/>
                <a:gd name="T89" fmla="*/ 120 h 145"/>
                <a:gd name="T90" fmla="*/ 116 w 141"/>
                <a:gd name="T91" fmla="*/ 120 h 145"/>
                <a:gd name="T92" fmla="*/ 116 w 141"/>
                <a:gd name="T93" fmla="*/ 108 h 145"/>
                <a:gd name="T94" fmla="*/ 122 w 141"/>
                <a:gd name="T95" fmla="*/ 108 h 145"/>
                <a:gd name="T96" fmla="*/ 122 w 141"/>
                <a:gd name="T97" fmla="*/ 120 h 145"/>
                <a:gd name="T98" fmla="*/ 133 w 141"/>
                <a:gd name="T99" fmla="*/ 120 h 145"/>
                <a:gd name="T100" fmla="*/ 133 w 141"/>
                <a:gd name="T101" fmla="*/ 1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1" h="145">
                  <a:moveTo>
                    <a:pt x="119" y="92"/>
                  </a:moveTo>
                  <a:cubicBezTo>
                    <a:pt x="119" y="92"/>
                    <a:pt x="119" y="92"/>
                    <a:pt x="120" y="92"/>
                  </a:cubicBezTo>
                  <a:cubicBezTo>
                    <a:pt x="120" y="92"/>
                    <a:pt x="120" y="91"/>
                    <a:pt x="119" y="91"/>
                  </a:cubicBezTo>
                  <a:cubicBezTo>
                    <a:pt x="115" y="79"/>
                    <a:pt x="102" y="79"/>
                    <a:pt x="99" y="78"/>
                  </a:cubicBezTo>
                  <a:cubicBezTo>
                    <a:pt x="89" y="75"/>
                    <a:pt x="85" y="74"/>
                    <a:pt x="83" y="69"/>
                  </a:cubicBezTo>
                  <a:cubicBezTo>
                    <a:pt x="81" y="65"/>
                    <a:pt x="78" y="65"/>
                    <a:pt x="78" y="65"/>
                  </a:cubicBezTo>
                  <a:cubicBezTo>
                    <a:pt x="77" y="63"/>
                    <a:pt x="77" y="61"/>
                    <a:pt x="76" y="59"/>
                  </a:cubicBezTo>
                  <a:cubicBezTo>
                    <a:pt x="80" y="54"/>
                    <a:pt x="81" y="47"/>
                    <a:pt x="81" y="47"/>
                  </a:cubicBezTo>
                  <a:cubicBezTo>
                    <a:pt x="85" y="46"/>
                    <a:pt x="86" y="40"/>
                    <a:pt x="86" y="37"/>
                  </a:cubicBezTo>
                  <a:cubicBezTo>
                    <a:pt x="86" y="35"/>
                    <a:pt x="84" y="34"/>
                    <a:pt x="84" y="34"/>
                  </a:cubicBezTo>
                  <a:cubicBezTo>
                    <a:pt x="84" y="34"/>
                    <a:pt x="87" y="20"/>
                    <a:pt x="81" y="12"/>
                  </a:cubicBezTo>
                  <a:cubicBezTo>
                    <a:pt x="76" y="3"/>
                    <a:pt x="67" y="2"/>
                    <a:pt x="67" y="2"/>
                  </a:cubicBezTo>
                  <a:cubicBezTo>
                    <a:pt x="62" y="1"/>
                    <a:pt x="62" y="1"/>
                    <a:pt x="62" y="1"/>
                  </a:cubicBezTo>
                  <a:cubicBezTo>
                    <a:pt x="62" y="1"/>
                    <a:pt x="56" y="1"/>
                    <a:pt x="55" y="0"/>
                  </a:cubicBezTo>
                  <a:cubicBezTo>
                    <a:pt x="55" y="0"/>
                    <a:pt x="55" y="2"/>
                    <a:pt x="56" y="2"/>
                  </a:cubicBezTo>
                  <a:cubicBezTo>
                    <a:pt x="56" y="2"/>
                    <a:pt x="47" y="3"/>
                    <a:pt x="42" y="12"/>
                  </a:cubicBezTo>
                  <a:cubicBezTo>
                    <a:pt x="36" y="20"/>
                    <a:pt x="39" y="34"/>
                    <a:pt x="39" y="34"/>
                  </a:cubicBezTo>
                  <a:cubicBezTo>
                    <a:pt x="39" y="34"/>
                    <a:pt x="37" y="35"/>
                    <a:pt x="37" y="37"/>
                  </a:cubicBezTo>
                  <a:cubicBezTo>
                    <a:pt x="37" y="40"/>
                    <a:pt x="38" y="46"/>
                    <a:pt x="42" y="47"/>
                  </a:cubicBezTo>
                  <a:cubicBezTo>
                    <a:pt x="42" y="47"/>
                    <a:pt x="43" y="54"/>
                    <a:pt x="47" y="59"/>
                  </a:cubicBezTo>
                  <a:cubicBezTo>
                    <a:pt x="46" y="61"/>
                    <a:pt x="46" y="63"/>
                    <a:pt x="45" y="65"/>
                  </a:cubicBezTo>
                  <a:cubicBezTo>
                    <a:pt x="45" y="65"/>
                    <a:pt x="43" y="65"/>
                    <a:pt x="40" y="69"/>
                  </a:cubicBezTo>
                  <a:cubicBezTo>
                    <a:pt x="38" y="74"/>
                    <a:pt x="35" y="75"/>
                    <a:pt x="25" y="78"/>
                  </a:cubicBezTo>
                  <a:cubicBezTo>
                    <a:pt x="21" y="79"/>
                    <a:pt x="9" y="79"/>
                    <a:pt x="4" y="91"/>
                  </a:cubicBezTo>
                  <a:cubicBezTo>
                    <a:pt x="1" y="97"/>
                    <a:pt x="0" y="111"/>
                    <a:pt x="0" y="124"/>
                  </a:cubicBezTo>
                  <a:cubicBezTo>
                    <a:pt x="0" y="124"/>
                    <a:pt x="0" y="125"/>
                    <a:pt x="0" y="126"/>
                  </a:cubicBezTo>
                  <a:cubicBezTo>
                    <a:pt x="0" y="126"/>
                    <a:pt x="0" y="126"/>
                    <a:pt x="0" y="126"/>
                  </a:cubicBezTo>
                  <a:cubicBezTo>
                    <a:pt x="12" y="134"/>
                    <a:pt x="31" y="142"/>
                    <a:pt x="62" y="142"/>
                  </a:cubicBezTo>
                  <a:cubicBezTo>
                    <a:pt x="73" y="142"/>
                    <a:pt x="84" y="141"/>
                    <a:pt x="92" y="139"/>
                  </a:cubicBezTo>
                  <a:cubicBezTo>
                    <a:pt x="90" y="134"/>
                    <a:pt x="88" y="129"/>
                    <a:pt x="88" y="123"/>
                  </a:cubicBezTo>
                  <a:cubicBezTo>
                    <a:pt x="88" y="106"/>
                    <a:pt x="102" y="92"/>
                    <a:pt x="119" y="92"/>
                  </a:cubicBezTo>
                  <a:close/>
                  <a:moveTo>
                    <a:pt x="122" y="100"/>
                  </a:moveTo>
                  <a:cubicBezTo>
                    <a:pt x="121" y="100"/>
                    <a:pt x="120" y="100"/>
                    <a:pt x="119" y="100"/>
                  </a:cubicBezTo>
                  <a:cubicBezTo>
                    <a:pt x="106" y="100"/>
                    <a:pt x="96" y="110"/>
                    <a:pt x="96" y="123"/>
                  </a:cubicBezTo>
                  <a:cubicBezTo>
                    <a:pt x="96" y="128"/>
                    <a:pt x="98" y="133"/>
                    <a:pt x="101" y="136"/>
                  </a:cubicBezTo>
                  <a:cubicBezTo>
                    <a:pt x="105" y="142"/>
                    <a:pt x="112" y="145"/>
                    <a:pt x="119" y="145"/>
                  </a:cubicBezTo>
                  <a:cubicBezTo>
                    <a:pt x="131" y="145"/>
                    <a:pt x="141" y="135"/>
                    <a:pt x="141" y="123"/>
                  </a:cubicBezTo>
                  <a:cubicBezTo>
                    <a:pt x="141" y="111"/>
                    <a:pt x="133" y="102"/>
                    <a:pt x="122" y="100"/>
                  </a:cubicBezTo>
                  <a:close/>
                  <a:moveTo>
                    <a:pt x="133" y="125"/>
                  </a:moveTo>
                  <a:cubicBezTo>
                    <a:pt x="122" y="125"/>
                    <a:pt x="122" y="125"/>
                    <a:pt x="122" y="125"/>
                  </a:cubicBezTo>
                  <a:cubicBezTo>
                    <a:pt x="122" y="137"/>
                    <a:pt x="122" y="137"/>
                    <a:pt x="122" y="137"/>
                  </a:cubicBezTo>
                  <a:cubicBezTo>
                    <a:pt x="116" y="137"/>
                    <a:pt x="116" y="137"/>
                    <a:pt x="116" y="137"/>
                  </a:cubicBezTo>
                  <a:cubicBezTo>
                    <a:pt x="116" y="125"/>
                    <a:pt x="116" y="125"/>
                    <a:pt x="116" y="125"/>
                  </a:cubicBezTo>
                  <a:cubicBezTo>
                    <a:pt x="104" y="125"/>
                    <a:pt x="104" y="125"/>
                    <a:pt x="104" y="125"/>
                  </a:cubicBezTo>
                  <a:cubicBezTo>
                    <a:pt x="104" y="120"/>
                    <a:pt x="104" y="120"/>
                    <a:pt x="104" y="120"/>
                  </a:cubicBezTo>
                  <a:cubicBezTo>
                    <a:pt x="116" y="120"/>
                    <a:pt x="116" y="120"/>
                    <a:pt x="116" y="120"/>
                  </a:cubicBezTo>
                  <a:cubicBezTo>
                    <a:pt x="116" y="108"/>
                    <a:pt x="116" y="108"/>
                    <a:pt x="116" y="108"/>
                  </a:cubicBezTo>
                  <a:cubicBezTo>
                    <a:pt x="122" y="108"/>
                    <a:pt x="122" y="108"/>
                    <a:pt x="122" y="108"/>
                  </a:cubicBezTo>
                  <a:cubicBezTo>
                    <a:pt x="122" y="120"/>
                    <a:pt x="122" y="120"/>
                    <a:pt x="122" y="120"/>
                  </a:cubicBezTo>
                  <a:cubicBezTo>
                    <a:pt x="133" y="120"/>
                    <a:pt x="133" y="120"/>
                    <a:pt x="133" y="120"/>
                  </a:cubicBezTo>
                  <a:lnTo>
                    <a:pt x="133" y="125"/>
                  </a:lnTo>
                  <a:close/>
                </a:path>
              </a:pathLst>
            </a:custGeom>
            <a:solidFill>
              <a:srgbClr val="C00000"/>
            </a:solidFill>
            <a:ln>
              <a:noFill/>
            </a:ln>
          </p:spPr>
          <p:txBody>
            <a:bodyPr vert="horz" wrap="square" lIns="91440" tIns="45720" rIns="91440" bIns="45720" numCol="1" anchor="t" anchorCtr="0" compatLnSpc="1"/>
            <a:lstStyle/>
            <a:p>
              <a:endParaRPr lang="en-US" dirty="0">
                <a:solidFill>
                  <a:srgbClr val="C00000"/>
                </a:solidFill>
              </a:endParaRPr>
            </a:p>
          </p:txBody>
        </p:sp>
        <p:sp>
          <p:nvSpPr>
            <p:cNvPr id="80" name="Freeform 11"/>
            <p:cNvSpPr>
              <a:spLocks noEditPoints="1"/>
            </p:cNvSpPr>
            <p:nvPr/>
          </p:nvSpPr>
          <p:spPr bwMode="auto">
            <a:xfrm>
              <a:off x="2192339" y="5055624"/>
              <a:ext cx="428625" cy="476250"/>
            </a:xfrm>
            <a:custGeom>
              <a:avLst/>
              <a:gdLst>
                <a:gd name="T0" fmla="*/ 74 w 135"/>
                <a:gd name="T1" fmla="*/ 84 h 150"/>
                <a:gd name="T2" fmla="*/ 74 w 135"/>
                <a:gd name="T3" fmla="*/ 83 h 150"/>
                <a:gd name="T4" fmla="*/ 74 w 135"/>
                <a:gd name="T5" fmla="*/ 53 h 150"/>
                <a:gd name="T6" fmla="*/ 68 w 135"/>
                <a:gd name="T7" fmla="*/ 47 h 150"/>
                <a:gd name="T8" fmla="*/ 62 w 135"/>
                <a:gd name="T9" fmla="*/ 53 h 150"/>
                <a:gd name="T10" fmla="*/ 62 w 135"/>
                <a:gd name="T11" fmla="*/ 83 h 150"/>
                <a:gd name="T12" fmla="*/ 68 w 135"/>
                <a:gd name="T13" fmla="*/ 89 h 150"/>
                <a:gd name="T14" fmla="*/ 69 w 135"/>
                <a:gd name="T15" fmla="*/ 89 h 150"/>
                <a:gd name="T16" fmla="*/ 96 w 135"/>
                <a:gd name="T17" fmla="*/ 116 h 150"/>
                <a:gd name="T18" fmla="*/ 98 w 135"/>
                <a:gd name="T19" fmla="*/ 117 h 150"/>
                <a:gd name="T20" fmla="*/ 101 w 135"/>
                <a:gd name="T21" fmla="*/ 116 h 150"/>
                <a:gd name="T22" fmla="*/ 101 w 135"/>
                <a:gd name="T23" fmla="*/ 111 h 150"/>
                <a:gd name="T24" fmla="*/ 74 w 135"/>
                <a:gd name="T25" fmla="*/ 84 h 150"/>
                <a:gd name="T26" fmla="*/ 110 w 135"/>
                <a:gd name="T27" fmla="*/ 30 h 150"/>
                <a:gd name="T28" fmla="*/ 113 w 135"/>
                <a:gd name="T29" fmla="*/ 24 h 150"/>
                <a:gd name="T30" fmla="*/ 115 w 135"/>
                <a:gd name="T31" fmla="*/ 25 h 150"/>
                <a:gd name="T32" fmla="*/ 118 w 135"/>
                <a:gd name="T33" fmla="*/ 25 h 150"/>
                <a:gd name="T34" fmla="*/ 121 w 135"/>
                <a:gd name="T35" fmla="*/ 23 h 150"/>
                <a:gd name="T36" fmla="*/ 123 w 135"/>
                <a:gd name="T37" fmla="*/ 18 h 150"/>
                <a:gd name="T38" fmla="*/ 122 w 135"/>
                <a:gd name="T39" fmla="*/ 13 h 150"/>
                <a:gd name="T40" fmla="*/ 103 w 135"/>
                <a:gd name="T41" fmla="*/ 1 h 150"/>
                <a:gd name="T42" fmla="*/ 97 w 135"/>
                <a:gd name="T43" fmla="*/ 3 h 150"/>
                <a:gd name="T44" fmla="*/ 95 w 135"/>
                <a:gd name="T45" fmla="*/ 8 h 150"/>
                <a:gd name="T46" fmla="*/ 94 w 135"/>
                <a:gd name="T47" fmla="*/ 11 h 150"/>
                <a:gd name="T48" fmla="*/ 96 w 135"/>
                <a:gd name="T49" fmla="*/ 14 h 150"/>
                <a:gd name="T50" fmla="*/ 97 w 135"/>
                <a:gd name="T51" fmla="*/ 14 h 150"/>
                <a:gd name="T52" fmla="*/ 94 w 135"/>
                <a:gd name="T53" fmla="*/ 21 h 150"/>
                <a:gd name="T54" fmla="*/ 68 w 135"/>
                <a:gd name="T55" fmla="*/ 16 h 150"/>
                <a:gd name="T56" fmla="*/ 42 w 135"/>
                <a:gd name="T57" fmla="*/ 21 h 150"/>
                <a:gd name="T58" fmla="*/ 38 w 135"/>
                <a:gd name="T59" fmla="*/ 14 h 150"/>
                <a:gd name="T60" fmla="*/ 40 w 135"/>
                <a:gd name="T61" fmla="*/ 14 h 150"/>
                <a:gd name="T62" fmla="*/ 41 w 135"/>
                <a:gd name="T63" fmla="*/ 11 h 150"/>
                <a:gd name="T64" fmla="*/ 41 w 135"/>
                <a:gd name="T65" fmla="*/ 8 h 150"/>
                <a:gd name="T66" fmla="*/ 38 w 135"/>
                <a:gd name="T67" fmla="*/ 3 h 150"/>
                <a:gd name="T68" fmla="*/ 32 w 135"/>
                <a:gd name="T69" fmla="*/ 1 h 150"/>
                <a:gd name="T70" fmla="*/ 14 w 135"/>
                <a:gd name="T71" fmla="*/ 13 h 150"/>
                <a:gd name="T72" fmla="*/ 12 w 135"/>
                <a:gd name="T73" fmla="*/ 18 h 150"/>
                <a:gd name="T74" fmla="*/ 15 w 135"/>
                <a:gd name="T75" fmla="*/ 23 h 150"/>
                <a:gd name="T76" fmla="*/ 18 w 135"/>
                <a:gd name="T77" fmla="*/ 25 h 150"/>
                <a:gd name="T78" fmla="*/ 21 w 135"/>
                <a:gd name="T79" fmla="*/ 25 h 150"/>
                <a:gd name="T80" fmla="*/ 22 w 135"/>
                <a:gd name="T81" fmla="*/ 24 h 150"/>
                <a:gd name="T82" fmla="*/ 26 w 135"/>
                <a:gd name="T83" fmla="*/ 30 h 150"/>
                <a:gd name="T84" fmla="*/ 0 w 135"/>
                <a:gd name="T85" fmla="*/ 83 h 150"/>
                <a:gd name="T86" fmla="*/ 68 w 135"/>
                <a:gd name="T87" fmla="*/ 150 h 150"/>
                <a:gd name="T88" fmla="*/ 135 w 135"/>
                <a:gd name="T89" fmla="*/ 83 h 150"/>
                <a:gd name="T90" fmla="*/ 110 w 135"/>
                <a:gd name="T91" fmla="*/ 30 h 150"/>
                <a:gd name="T92" fmla="*/ 68 w 135"/>
                <a:gd name="T93" fmla="*/ 138 h 150"/>
                <a:gd name="T94" fmla="*/ 13 w 135"/>
                <a:gd name="T95" fmla="*/ 83 h 150"/>
                <a:gd name="T96" fmla="*/ 68 w 135"/>
                <a:gd name="T97" fmla="*/ 29 h 150"/>
                <a:gd name="T98" fmla="*/ 122 w 135"/>
                <a:gd name="T99" fmla="*/ 83 h 150"/>
                <a:gd name="T100" fmla="*/ 68 w 135"/>
                <a:gd name="T10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5" h="150">
                  <a:moveTo>
                    <a:pt x="74" y="84"/>
                  </a:moveTo>
                  <a:cubicBezTo>
                    <a:pt x="74" y="84"/>
                    <a:pt x="74" y="83"/>
                    <a:pt x="74" y="83"/>
                  </a:cubicBezTo>
                  <a:cubicBezTo>
                    <a:pt x="74" y="53"/>
                    <a:pt x="74" y="53"/>
                    <a:pt x="74" y="53"/>
                  </a:cubicBezTo>
                  <a:cubicBezTo>
                    <a:pt x="74" y="50"/>
                    <a:pt x="71" y="47"/>
                    <a:pt x="68" y="47"/>
                  </a:cubicBezTo>
                  <a:cubicBezTo>
                    <a:pt x="65" y="47"/>
                    <a:pt x="62" y="50"/>
                    <a:pt x="62" y="53"/>
                  </a:cubicBezTo>
                  <a:cubicBezTo>
                    <a:pt x="62" y="83"/>
                    <a:pt x="62" y="83"/>
                    <a:pt x="62" y="83"/>
                  </a:cubicBezTo>
                  <a:cubicBezTo>
                    <a:pt x="62" y="86"/>
                    <a:pt x="65" y="89"/>
                    <a:pt x="68" y="89"/>
                  </a:cubicBezTo>
                  <a:cubicBezTo>
                    <a:pt x="68" y="89"/>
                    <a:pt x="68" y="89"/>
                    <a:pt x="69" y="89"/>
                  </a:cubicBezTo>
                  <a:cubicBezTo>
                    <a:pt x="96" y="116"/>
                    <a:pt x="96" y="116"/>
                    <a:pt x="96" y="116"/>
                  </a:cubicBezTo>
                  <a:cubicBezTo>
                    <a:pt x="96" y="117"/>
                    <a:pt x="97" y="117"/>
                    <a:pt x="98" y="117"/>
                  </a:cubicBezTo>
                  <a:cubicBezTo>
                    <a:pt x="99" y="117"/>
                    <a:pt x="100" y="117"/>
                    <a:pt x="101" y="116"/>
                  </a:cubicBezTo>
                  <a:cubicBezTo>
                    <a:pt x="102" y="114"/>
                    <a:pt x="102" y="112"/>
                    <a:pt x="101" y="111"/>
                  </a:cubicBezTo>
                  <a:lnTo>
                    <a:pt x="74" y="84"/>
                  </a:lnTo>
                  <a:close/>
                  <a:moveTo>
                    <a:pt x="110" y="30"/>
                  </a:moveTo>
                  <a:cubicBezTo>
                    <a:pt x="113" y="24"/>
                    <a:pt x="113" y="24"/>
                    <a:pt x="113" y="24"/>
                  </a:cubicBezTo>
                  <a:cubicBezTo>
                    <a:pt x="115" y="25"/>
                    <a:pt x="115" y="25"/>
                    <a:pt x="115" y="25"/>
                  </a:cubicBezTo>
                  <a:cubicBezTo>
                    <a:pt x="116" y="25"/>
                    <a:pt x="117" y="25"/>
                    <a:pt x="118" y="25"/>
                  </a:cubicBezTo>
                  <a:cubicBezTo>
                    <a:pt x="119" y="25"/>
                    <a:pt x="120" y="24"/>
                    <a:pt x="121" y="23"/>
                  </a:cubicBezTo>
                  <a:cubicBezTo>
                    <a:pt x="123" y="18"/>
                    <a:pt x="123" y="18"/>
                    <a:pt x="123" y="18"/>
                  </a:cubicBezTo>
                  <a:cubicBezTo>
                    <a:pt x="125" y="16"/>
                    <a:pt x="124" y="14"/>
                    <a:pt x="122" y="13"/>
                  </a:cubicBezTo>
                  <a:cubicBezTo>
                    <a:pt x="103" y="1"/>
                    <a:pt x="103" y="1"/>
                    <a:pt x="103" y="1"/>
                  </a:cubicBezTo>
                  <a:cubicBezTo>
                    <a:pt x="101" y="0"/>
                    <a:pt x="99" y="1"/>
                    <a:pt x="97" y="3"/>
                  </a:cubicBezTo>
                  <a:cubicBezTo>
                    <a:pt x="95" y="8"/>
                    <a:pt x="95" y="8"/>
                    <a:pt x="95" y="8"/>
                  </a:cubicBezTo>
                  <a:cubicBezTo>
                    <a:pt x="94" y="9"/>
                    <a:pt x="94" y="10"/>
                    <a:pt x="94" y="11"/>
                  </a:cubicBezTo>
                  <a:cubicBezTo>
                    <a:pt x="94" y="12"/>
                    <a:pt x="95" y="13"/>
                    <a:pt x="96" y="14"/>
                  </a:cubicBezTo>
                  <a:cubicBezTo>
                    <a:pt x="97" y="14"/>
                    <a:pt x="97" y="14"/>
                    <a:pt x="97" y="14"/>
                  </a:cubicBezTo>
                  <a:cubicBezTo>
                    <a:pt x="94" y="21"/>
                    <a:pt x="94" y="21"/>
                    <a:pt x="94" y="21"/>
                  </a:cubicBezTo>
                  <a:cubicBezTo>
                    <a:pt x="86" y="18"/>
                    <a:pt x="77" y="16"/>
                    <a:pt x="68" y="16"/>
                  </a:cubicBezTo>
                  <a:cubicBezTo>
                    <a:pt x="59" y="16"/>
                    <a:pt x="50" y="18"/>
                    <a:pt x="42" y="21"/>
                  </a:cubicBezTo>
                  <a:cubicBezTo>
                    <a:pt x="38" y="14"/>
                    <a:pt x="38" y="14"/>
                    <a:pt x="38" y="14"/>
                  </a:cubicBezTo>
                  <a:cubicBezTo>
                    <a:pt x="40" y="14"/>
                    <a:pt x="40" y="14"/>
                    <a:pt x="40" y="14"/>
                  </a:cubicBezTo>
                  <a:cubicBezTo>
                    <a:pt x="40" y="13"/>
                    <a:pt x="41" y="12"/>
                    <a:pt x="41" y="11"/>
                  </a:cubicBezTo>
                  <a:cubicBezTo>
                    <a:pt x="42" y="10"/>
                    <a:pt x="42" y="9"/>
                    <a:pt x="41" y="8"/>
                  </a:cubicBezTo>
                  <a:cubicBezTo>
                    <a:pt x="38" y="3"/>
                    <a:pt x="38" y="3"/>
                    <a:pt x="38" y="3"/>
                  </a:cubicBezTo>
                  <a:cubicBezTo>
                    <a:pt x="37" y="1"/>
                    <a:pt x="34" y="0"/>
                    <a:pt x="32" y="1"/>
                  </a:cubicBezTo>
                  <a:cubicBezTo>
                    <a:pt x="14" y="13"/>
                    <a:pt x="14" y="13"/>
                    <a:pt x="14" y="13"/>
                  </a:cubicBezTo>
                  <a:cubicBezTo>
                    <a:pt x="12" y="14"/>
                    <a:pt x="11" y="16"/>
                    <a:pt x="12" y="18"/>
                  </a:cubicBezTo>
                  <a:cubicBezTo>
                    <a:pt x="15" y="23"/>
                    <a:pt x="15" y="23"/>
                    <a:pt x="15" y="23"/>
                  </a:cubicBezTo>
                  <a:cubicBezTo>
                    <a:pt x="16" y="24"/>
                    <a:pt x="16" y="25"/>
                    <a:pt x="18" y="25"/>
                  </a:cubicBezTo>
                  <a:cubicBezTo>
                    <a:pt x="19" y="25"/>
                    <a:pt x="20" y="25"/>
                    <a:pt x="21" y="25"/>
                  </a:cubicBezTo>
                  <a:cubicBezTo>
                    <a:pt x="22" y="24"/>
                    <a:pt x="22" y="24"/>
                    <a:pt x="22" y="24"/>
                  </a:cubicBezTo>
                  <a:cubicBezTo>
                    <a:pt x="26" y="30"/>
                    <a:pt x="26" y="30"/>
                    <a:pt x="26" y="30"/>
                  </a:cubicBezTo>
                  <a:cubicBezTo>
                    <a:pt x="10" y="43"/>
                    <a:pt x="0" y="62"/>
                    <a:pt x="0" y="83"/>
                  </a:cubicBezTo>
                  <a:cubicBezTo>
                    <a:pt x="0" y="120"/>
                    <a:pt x="31" y="150"/>
                    <a:pt x="68" y="150"/>
                  </a:cubicBezTo>
                  <a:cubicBezTo>
                    <a:pt x="105" y="150"/>
                    <a:pt x="135" y="120"/>
                    <a:pt x="135" y="83"/>
                  </a:cubicBezTo>
                  <a:cubicBezTo>
                    <a:pt x="135" y="62"/>
                    <a:pt x="125" y="43"/>
                    <a:pt x="110" y="30"/>
                  </a:cubicBezTo>
                  <a:close/>
                  <a:moveTo>
                    <a:pt x="68" y="138"/>
                  </a:moveTo>
                  <a:cubicBezTo>
                    <a:pt x="38" y="138"/>
                    <a:pt x="13" y="113"/>
                    <a:pt x="13" y="83"/>
                  </a:cubicBezTo>
                  <a:cubicBezTo>
                    <a:pt x="13" y="53"/>
                    <a:pt x="38" y="29"/>
                    <a:pt x="68" y="29"/>
                  </a:cubicBezTo>
                  <a:cubicBezTo>
                    <a:pt x="98" y="29"/>
                    <a:pt x="122" y="53"/>
                    <a:pt x="122" y="83"/>
                  </a:cubicBezTo>
                  <a:cubicBezTo>
                    <a:pt x="122" y="113"/>
                    <a:pt x="98" y="138"/>
                    <a:pt x="68" y="138"/>
                  </a:cubicBezTo>
                  <a:close/>
                </a:path>
              </a:pathLst>
            </a:custGeom>
            <a:solidFill>
              <a:schemeClr val="bg2"/>
            </a:solidFill>
            <a:ln>
              <a:noFill/>
            </a:ln>
          </p:spPr>
          <p:txBody>
            <a:bodyPr vert="horz" wrap="square" lIns="91440" tIns="45720" rIns="91440" bIns="45720" numCol="1" anchor="t" anchorCtr="0" compatLnSpc="1"/>
            <a:lstStyle/>
            <a:p>
              <a:endParaRPr lang="en-US"/>
            </a:p>
          </p:txBody>
        </p:sp>
        <p:sp>
          <p:nvSpPr>
            <p:cNvPr id="81" name="Freeform 12"/>
            <p:cNvSpPr>
              <a:spLocks noEditPoints="1"/>
            </p:cNvSpPr>
            <p:nvPr/>
          </p:nvSpPr>
          <p:spPr bwMode="auto">
            <a:xfrm>
              <a:off x="2230438" y="2982349"/>
              <a:ext cx="355600" cy="514350"/>
            </a:xfrm>
            <a:custGeom>
              <a:avLst/>
              <a:gdLst>
                <a:gd name="T0" fmla="*/ 32 w 112"/>
                <a:gd name="T1" fmla="*/ 141 h 162"/>
                <a:gd name="T2" fmla="*/ 33 w 112"/>
                <a:gd name="T3" fmla="*/ 149 h 162"/>
                <a:gd name="T4" fmla="*/ 41 w 112"/>
                <a:gd name="T5" fmla="*/ 153 h 162"/>
                <a:gd name="T6" fmla="*/ 42 w 112"/>
                <a:gd name="T7" fmla="*/ 158 h 162"/>
                <a:gd name="T8" fmla="*/ 56 w 112"/>
                <a:gd name="T9" fmla="*/ 162 h 162"/>
                <a:gd name="T10" fmla="*/ 70 w 112"/>
                <a:gd name="T11" fmla="*/ 158 h 162"/>
                <a:gd name="T12" fmla="*/ 70 w 112"/>
                <a:gd name="T13" fmla="*/ 153 h 162"/>
                <a:gd name="T14" fmla="*/ 78 w 112"/>
                <a:gd name="T15" fmla="*/ 149 h 162"/>
                <a:gd name="T16" fmla="*/ 79 w 112"/>
                <a:gd name="T17" fmla="*/ 141 h 162"/>
                <a:gd name="T18" fmla="*/ 56 w 112"/>
                <a:gd name="T19" fmla="*/ 144 h 162"/>
                <a:gd name="T20" fmla="*/ 32 w 112"/>
                <a:gd name="T21" fmla="*/ 141 h 162"/>
                <a:gd name="T22" fmla="*/ 56 w 112"/>
                <a:gd name="T23" fmla="*/ 0 h 162"/>
                <a:gd name="T24" fmla="*/ 0 w 112"/>
                <a:gd name="T25" fmla="*/ 56 h 162"/>
                <a:gd name="T26" fmla="*/ 27 w 112"/>
                <a:gd name="T27" fmla="*/ 104 h 162"/>
                <a:gd name="T28" fmla="*/ 29 w 112"/>
                <a:gd name="T29" fmla="*/ 118 h 162"/>
                <a:gd name="T30" fmla="*/ 56 w 112"/>
                <a:gd name="T31" fmla="*/ 123 h 162"/>
                <a:gd name="T32" fmla="*/ 83 w 112"/>
                <a:gd name="T33" fmla="*/ 118 h 162"/>
                <a:gd name="T34" fmla="*/ 85 w 112"/>
                <a:gd name="T35" fmla="*/ 104 h 162"/>
                <a:gd name="T36" fmla="*/ 112 w 112"/>
                <a:gd name="T37" fmla="*/ 56 h 162"/>
                <a:gd name="T38" fmla="*/ 56 w 112"/>
                <a:gd name="T39" fmla="*/ 0 h 162"/>
                <a:gd name="T40" fmla="*/ 76 w 112"/>
                <a:gd name="T41" fmla="*/ 97 h 162"/>
                <a:gd name="T42" fmla="*/ 75 w 112"/>
                <a:gd name="T43" fmla="*/ 110 h 162"/>
                <a:gd name="T44" fmla="*/ 56 w 112"/>
                <a:gd name="T45" fmla="*/ 113 h 162"/>
                <a:gd name="T46" fmla="*/ 37 w 112"/>
                <a:gd name="T47" fmla="*/ 110 h 162"/>
                <a:gd name="T48" fmla="*/ 35 w 112"/>
                <a:gd name="T49" fmla="*/ 97 h 162"/>
                <a:gd name="T50" fmla="*/ 10 w 112"/>
                <a:gd name="T51" fmla="*/ 56 h 162"/>
                <a:gd name="T52" fmla="*/ 56 w 112"/>
                <a:gd name="T53" fmla="*/ 10 h 162"/>
                <a:gd name="T54" fmla="*/ 102 w 112"/>
                <a:gd name="T55" fmla="*/ 56 h 162"/>
                <a:gd name="T56" fmla="*/ 76 w 112"/>
                <a:gd name="T57" fmla="*/ 97 h 162"/>
                <a:gd name="T58" fmla="*/ 30 w 112"/>
                <a:gd name="T59" fmla="*/ 125 h 162"/>
                <a:gd name="T60" fmla="*/ 31 w 112"/>
                <a:gd name="T61" fmla="*/ 133 h 162"/>
                <a:gd name="T62" fmla="*/ 56 w 112"/>
                <a:gd name="T63" fmla="*/ 138 h 162"/>
                <a:gd name="T64" fmla="*/ 80 w 112"/>
                <a:gd name="T65" fmla="*/ 133 h 162"/>
                <a:gd name="T66" fmla="*/ 82 w 112"/>
                <a:gd name="T67" fmla="*/ 125 h 162"/>
                <a:gd name="T68" fmla="*/ 56 w 112"/>
                <a:gd name="T69" fmla="*/ 130 h 162"/>
                <a:gd name="T70" fmla="*/ 30 w 112"/>
                <a:gd name="T71" fmla="*/ 125 h 162"/>
                <a:gd name="T72" fmla="*/ 56 w 112"/>
                <a:gd name="T73" fmla="*/ 23 h 162"/>
                <a:gd name="T74" fmla="*/ 59 w 112"/>
                <a:gd name="T75" fmla="*/ 20 h 162"/>
                <a:gd name="T76" fmla="*/ 56 w 112"/>
                <a:gd name="T77" fmla="*/ 17 h 162"/>
                <a:gd name="T78" fmla="*/ 17 w 112"/>
                <a:gd name="T79" fmla="*/ 56 h 162"/>
                <a:gd name="T80" fmla="*/ 20 w 112"/>
                <a:gd name="T81" fmla="*/ 59 h 162"/>
                <a:gd name="T82" fmla="*/ 23 w 112"/>
                <a:gd name="T83" fmla="*/ 56 h 162"/>
                <a:gd name="T84" fmla="*/ 56 w 112"/>
                <a:gd name="T85" fmla="*/ 23 h 162"/>
                <a:gd name="T86" fmla="*/ 68 w 112"/>
                <a:gd name="T87" fmla="*/ 77 h 162"/>
                <a:gd name="T88" fmla="*/ 56 w 112"/>
                <a:gd name="T89" fmla="*/ 54 h 162"/>
                <a:gd name="T90" fmla="*/ 43 w 112"/>
                <a:gd name="T91" fmla="*/ 77 h 162"/>
                <a:gd name="T92" fmla="*/ 38 w 112"/>
                <a:gd name="T93" fmla="*/ 66 h 162"/>
                <a:gd name="T94" fmla="*/ 30 w 112"/>
                <a:gd name="T95" fmla="*/ 69 h 162"/>
                <a:gd name="T96" fmla="*/ 43 w 112"/>
                <a:gd name="T97" fmla="*/ 96 h 162"/>
                <a:gd name="T98" fmla="*/ 56 w 112"/>
                <a:gd name="T99" fmla="*/ 72 h 162"/>
                <a:gd name="T100" fmla="*/ 69 w 112"/>
                <a:gd name="T101" fmla="*/ 96 h 162"/>
                <a:gd name="T102" fmla="*/ 81 w 112"/>
                <a:gd name="T103" fmla="*/ 69 h 162"/>
                <a:gd name="T104" fmla="*/ 73 w 112"/>
                <a:gd name="T105" fmla="*/ 66 h 162"/>
                <a:gd name="T106" fmla="*/ 68 w 112"/>
                <a:gd name="T107" fmla="*/ 7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2" h="162">
                  <a:moveTo>
                    <a:pt x="32" y="141"/>
                  </a:moveTo>
                  <a:cubicBezTo>
                    <a:pt x="33" y="149"/>
                    <a:pt x="33" y="149"/>
                    <a:pt x="33" y="149"/>
                  </a:cubicBezTo>
                  <a:cubicBezTo>
                    <a:pt x="33" y="149"/>
                    <a:pt x="35" y="152"/>
                    <a:pt x="41" y="153"/>
                  </a:cubicBezTo>
                  <a:cubicBezTo>
                    <a:pt x="42" y="158"/>
                    <a:pt x="42" y="158"/>
                    <a:pt x="42" y="158"/>
                  </a:cubicBezTo>
                  <a:cubicBezTo>
                    <a:pt x="42" y="158"/>
                    <a:pt x="45" y="162"/>
                    <a:pt x="56" y="162"/>
                  </a:cubicBezTo>
                  <a:cubicBezTo>
                    <a:pt x="67" y="162"/>
                    <a:pt x="70" y="158"/>
                    <a:pt x="70" y="158"/>
                  </a:cubicBezTo>
                  <a:cubicBezTo>
                    <a:pt x="70" y="153"/>
                    <a:pt x="70" y="153"/>
                    <a:pt x="70" y="153"/>
                  </a:cubicBezTo>
                  <a:cubicBezTo>
                    <a:pt x="76" y="152"/>
                    <a:pt x="78" y="149"/>
                    <a:pt x="78" y="149"/>
                  </a:cubicBezTo>
                  <a:cubicBezTo>
                    <a:pt x="79" y="141"/>
                    <a:pt x="79" y="141"/>
                    <a:pt x="79" y="141"/>
                  </a:cubicBezTo>
                  <a:cubicBezTo>
                    <a:pt x="72" y="143"/>
                    <a:pt x="64" y="144"/>
                    <a:pt x="56" y="144"/>
                  </a:cubicBezTo>
                  <a:cubicBezTo>
                    <a:pt x="47" y="144"/>
                    <a:pt x="39" y="143"/>
                    <a:pt x="32" y="141"/>
                  </a:cubicBezTo>
                  <a:close/>
                  <a:moveTo>
                    <a:pt x="56" y="0"/>
                  </a:moveTo>
                  <a:cubicBezTo>
                    <a:pt x="25" y="0"/>
                    <a:pt x="0" y="25"/>
                    <a:pt x="0" y="56"/>
                  </a:cubicBezTo>
                  <a:cubicBezTo>
                    <a:pt x="0" y="76"/>
                    <a:pt x="11" y="94"/>
                    <a:pt x="27" y="104"/>
                  </a:cubicBezTo>
                  <a:cubicBezTo>
                    <a:pt x="29" y="118"/>
                    <a:pt x="29" y="118"/>
                    <a:pt x="29" y="118"/>
                  </a:cubicBezTo>
                  <a:cubicBezTo>
                    <a:pt x="37" y="121"/>
                    <a:pt x="46" y="123"/>
                    <a:pt x="56" y="123"/>
                  </a:cubicBezTo>
                  <a:cubicBezTo>
                    <a:pt x="66" y="123"/>
                    <a:pt x="75" y="121"/>
                    <a:pt x="83" y="118"/>
                  </a:cubicBezTo>
                  <a:cubicBezTo>
                    <a:pt x="85" y="104"/>
                    <a:pt x="85" y="104"/>
                    <a:pt x="85" y="104"/>
                  </a:cubicBezTo>
                  <a:cubicBezTo>
                    <a:pt x="101" y="94"/>
                    <a:pt x="112" y="76"/>
                    <a:pt x="112" y="56"/>
                  </a:cubicBezTo>
                  <a:cubicBezTo>
                    <a:pt x="112" y="25"/>
                    <a:pt x="87" y="0"/>
                    <a:pt x="56" y="0"/>
                  </a:cubicBezTo>
                  <a:close/>
                  <a:moveTo>
                    <a:pt x="76" y="97"/>
                  </a:moveTo>
                  <a:cubicBezTo>
                    <a:pt x="75" y="110"/>
                    <a:pt x="75" y="110"/>
                    <a:pt x="75" y="110"/>
                  </a:cubicBezTo>
                  <a:cubicBezTo>
                    <a:pt x="75" y="110"/>
                    <a:pt x="70" y="113"/>
                    <a:pt x="56" y="113"/>
                  </a:cubicBezTo>
                  <a:cubicBezTo>
                    <a:pt x="42" y="113"/>
                    <a:pt x="37" y="110"/>
                    <a:pt x="37" y="110"/>
                  </a:cubicBezTo>
                  <a:cubicBezTo>
                    <a:pt x="35" y="97"/>
                    <a:pt x="35" y="97"/>
                    <a:pt x="35" y="97"/>
                  </a:cubicBezTo>
                  <a:cubicBezTo>
                    <a:pt x="20" y="89"/>
                    <a:pt x="10" y="74"/>
                    <a:pt x="10" y="56"/>
                  </a:cubicBezTo>
                  <a:cubicBezTo>
                    <a:pt x="10" y="31"/>
                    <a:pt x="30" y="10"/>
                    <a:pt x="56" y="10"/>
                  </a:cubicBezTo>
                  <a:cubicBezTo>
                    <a:pt x="81" y="10"/>
                    <a:pt x="102" y="31"/>
                    <a:pt x="102" y="56"/>
                  </a:cubicBezTo>
                  <a:cubicBezTo>
                    <a:pt x="102" y="74"/>
                    <a:pt x="91" y="89"/>
                    <a:pt x="76" y="97"/>
                  </a:cubicBezTo>
                  <a:close/>
                  <a:moveTo>
                    <a:pt x="30" y="125"/>
                  </a:moveTo>
                  <a:cubicBezTo>
                    <a:pt x="31" y="133"/>
                    <a:pt x="31" y="133"/>
                    <a:pt x="31" y="133"/>
                  </a:cubicBezTo>
                  <a:cubicBezTo>
                    <a:pt x="38" y="136"/>
                    <a:pt x="47" y="138"/>
                    <a:pt x="56" y="138"/>
                  </a:cubicBezTo>
                  <a:cubicBezTo>
                    <a:pt x="65" y="138"/>
                    <a:pt x="73" y="136"/>
                    <a:pt x="80" y="133"/>
                  </a:cubicBezTo>
                  <a:cubicBezTo>
                    <a:pt x="82" y="125"/>
                    <a:pt x="82" y="125"/>
                    <a:pt x="82" y="125"/>
                  </a:cubicBezTo>
                  <a:cubicBezTo>
                    <a:pt x="74" y="128"/>
                    <a:pt x="65" y="130"/>
                    <a:pt x="56" y="130"/>
                  </a:cubicBezTo>
                  <a:cubicBezTo>
                    <a:pt x="46" y="130"/>
                    <a:pt x="38" y="128"/>
                    <a:pt x="30" y="125"/>
                  </a:cubicBezTo>
                  <a:close/>
                  <a:moveTo>
                    <a:pt x="56" y="23"/>
                  </a:moveTo>
                  <a:cubicBezTo>
                    <a:pt x="57" y="23"/>
                    <a:pt x="59" y="22"/>
                    <a:pt x="59" y="20"/>
                  </a:cubicBezTo>
                  <a:cubicBezTo>
                    <a:pt x="59" y="18"/>
                    <a:pt x="57" y="17"/>
                    <a:pt x="56" y="17"/>
                  </a:cubicBezTo>
                  <a:cubicBezTo>
                    <a:pt x="34" y="17"/>
                    <a:pt x="17" y="35"/>
                    <a:pt x="17" y="56"/>
                  </a:cubicBezTo>
                  <a:cubicBezTo>
                    <a:pt x="17" y="58"/>
                    <a:pt x="18" y="59"/>
                    <a:pt x="20" y="59"/>
                  </a:cubicBezTo>
                  <a:cubicBezTo>
                    <a:pt x="22" y="59"/>
                    <a:pt x="23" y="58"/>
                    <a:pt x="23" y="56"/>
                  </a:cubicBezTo>
                  <a:cubicBezTo>
                    <a:pt x="23" y="38"/>
                    <a:pt x="38" y="23"/>
                    <a:pt x="56" y="23"/>
                  </a:cubicBezTo>
                  <a:close/>
                  <a:moveTo>
                    <a:pt x="68" y="77"/>
                  </a:moveTo>
                  <a:cubicBezTo>
                    <a:pt x="56" y="54"/>
                    <a:pt x="56" y="54"/>
                    <a:pt x="56" y="54"/>
                  </a:cubicBezTo>
                  <a:cubicBezTo>
                    <a:pt x="43" y="77"/>
                    <a:pt x="43" y="77"/>
                    <a:pt x="43" y="77"/>
                  </a:cubicBezTo>
                  <a:cubicBezTo>
                    <a:pt x="38" y="66"/>
                    <a:pt x="38" y="66"/>
                    <a:pt x="38" y="66"/>
                  </a:cubicBezTo>
                  <a:cubicBezTo>
                    <a:pt x="30" y="69"/>
                    <a:pt x="30" y="69"/>
                    <a:pt x="30" y="69"/>
                  </a:cubicBezTo>
                  <a:cubicBezTo>
                    <a:pt x="43" y="96"/>
                    <a:pt x="43" y="96"/>
                    <a:pt x="43" y="96"/>
                  </a:cubicBezTo>
                  <a:cubicBezTo>
                    <a:pt x="56" y="72"/>
                    <a:pt x="56" y="72"/>
                    <a:pt x="56" y="72"/>
                  </a:cubicBezTo>
                  <a:cubicBezTo>
                    <a:pt x="69" y="96"/>
                    <a:pt x="69" y="96"/>
                    <a:pt x="69" y="96"/>
                  </a:cubicBezTo>
                  <a:cubicBezTo>
                    <a:pt x="81" y="69"/>
                    <a:pt x="81" y="69"/>
                    <a:pt x="81" y="69"/>
                  </a:cubicBezTo>
                  <a:cubicBezTo>
                    <a:pt x="73" y="66"/>
                    <a:pt x="73" y="66"/>
                    <a:pt x="73" y="66"/>
                  </a:cubicBezTo>
                  <a:lnTo>
                    <a:pt x="68" y="77"/>
                  </a:lnTo>
                  <a:close/>
                </a:path>
              </a:pathLst>
            </a:custGeom>
            <a:solidFill>
              <a:schemeClr val="tx2">
                <a:lumMod val="50000"/>
                <a:lumOff val="50000"/>
              </a:schemeClr>
            </a:solidFill>
            <a:ln>
              <a:noFill/>
            </a:ln>
          </p:spPr>
          <p:txBody>
            <a:bodyPr vert="horz" wrap="square" lIns="91440" tIns="45720" rIns="91440" bIns="45720" numCol="1" anchor="t" anchorCtr="0" compatLnSpc="1"/>
            <a:lstStyle/>
            <a:p>
              <a:endParaRPr lang="en-US"/>
            </a:p>
          </p:txBody>
        </p:sp>
        <p:sp>
          <p:nvSpPr>
            <p:cNvPr id="82" name="Freeform 13"/>
            <p:cNvSpPr>
              <a:spLocks noEditPoints="1"/>
            </p:cNvSpPr>
            <p:nvPr/>
          </p:nvSpPr>
          <p:spPr bwMode="auto">
            <a:xfrm>
              <a:off x="2173289" y="1969525"/>
              <a:ext cx="466725" cy="396875"/>
            </a:xfrm>
            <a:custGeom>
              <a:avLst/>
              <a:gdLst>
                <a:gd name="T0" fmla="*/ 6 w 147"/>
                <a:gd name="T1" fmla="*/ 120 h 125"/>
                <a:gd name="T2" fmla="*/ 12 w 147"/>
                <a:gd name="T3" fmla="*/ 125 h 125"/>
                <a:gd name="T4" fmla="*/ 39 w 147"/>
                <a:gd name="T5" fmla="*/ 125 h 125"/>
                <a:gd name="T6" fmla="*/ 39 w 147"/>
                <a:gd name="T7" fmla="*/ 68 h 125"/>
                <a:gd name="T8" fmla="*/ 6 w 147"/>
                <a:gd name="T9" fmla="*/ 101 h 125"/>
                <a:gd name="T10" fmla="*/ 6 w 147"/>
                <a:gd name="T11" fmla="*/ 120 h 125"/>
                <a:gd name="T12" fmla="*/ 52 w 147"/>
                <a:gd name="T13" fmla="*/ 81 h 125"/>
                <a:gd name="T14" fmla="*/ 52 w 147"/>
                <a:gd name="T15" fmla="*/ 125 h 125"/>
                <a:gd name="T16" fmla="*/ 85 w 147"/>
                <a:gd name="T17" fmla="*/ 125 h 125"/>
                <a:gd name="T18" fmla="*/ 85 w 147"/>
                <a:gd name="T19" fmla="*/ 86 h 125"/>
                <a:gd name="T20" fmla="*/ 71 w 147"/>
                <a:gd name="T21" fmla="*/ 100 h 125"/>
                <a:gd name="T22" fmla="*/ 52 w 147"/>
                <a:gd name="T23" fmla="*/ 81 h 125"/>
                <a:gd name="T24" fmla="*/ 118 w 147"/>
                <a:gd name="T25" fmla="*/ 2 h 125"/>
                <a:gd name="T26" fmla="*/ 113 w 147"/>
                <a:gd name="T27" fmla="*/ 9 h 125"/>
                <a:gd name="T28" fmla="*/ 119 w 147"/>
                <a:gd name="T29" fmla="*/ 14 h 125"/>
                <a:gd name="T30" fmla="*/ 125 w 147"/>
                <a:gd name="T31" fmla="*/ 13 h 125"/>
                <a:gd name="T32" fmla="*/ 71 w 147"/>
                <a:gd name="T33" fmla="*/ 68 h 125"/>
                <a:gd name="T34" fmla="*/ 39 w 147"/>
                <a:gd name="T35" fmla="*/ 36 h 125"/>
                <a:gd name="T36" fmla="*/ 2 w 147"/>
                <a:gd name="T37" fmla="*/ 73 h 125"/>
                <a:gd name="T38" fmla="*/ 2 w 147"/>
                <a:gd name="T39" fmla="*/ 81 h 125"/>
                <a:gd name="T40" fmla="*/ 10 w 147"/>
                <a:gd name="T41" fmla="*/ 81 h 125"/>
                <a:gd name="T42" fmla="*/ 39 w 147"/>
                <a:gd name="T43" fmla="*/ 53 h 125"/>
                <a:gd name="T44" fmla="*/ 71 w 147"/>
                <a:gd name="T45" fmla="*/ 85 h 125"/>
                <a:gd name="T46" fmla="*/ 134 w 147"/>
                <a:gd name="T47" fmla="*/ 22 h 125"/>
                <a:gd name="T48" fmla="*/ 133 w 147"/>
                <a:gd name="T49" fmla="*/ 28 h 125"/>
                <a:gd name="T50" fmla="*/ 138 w 147"/>
                <a:gd name="T51" fmla="*/ 35 h 125"/>
                <a:gd name="T52" fmla="*/ 139 w 147"/>
                <a:gd name="T53" fmla="*/ 35 h 125"/>
                <a:gd name="T54" fmla="*/ 145 w 147"/>
                <a:gd name="T55" fmla="*/ 29 h 125"/>
                <a:gd name="T56" fmla="*/ 147 w 147"/>
                <a:gd name="T57" fmla="*/ 0 h 125"/>
                <a:gd name="T58" fmla="*/ 118 w 147"/>
                <a:gd name="T59" fmla="*/ 2 h 125"/>
                <a:gd name="T60" fmla="*/ 98 w 147"/>
                <a:gd name="T61" fmla="*/ 73 h 125"/>
                <a:gd name="T62" fmla="*/ 98 w 147"/>
                <a:gd name="T63" fmla="*/ 125 h 125"/>
                <a:gd name="T64" fmla="*/ 126 w 147"/>
                <a:gd name="T65" fmla="*/ 125 h 125"/>
                <a:gd name="T66" fmla="*/ 131 w 147"/>
                <a:gd name="T67" fmla="*/ 120 h 125"/>
                <a:gd name="T68" fmla="*/ 131 w 147"/>
                <a:gd name="T69" fmla="*/ 40 h 125"/>
                <a:gd name="T70" fmla="*/ 103 w 147"/>
                <a:gd name="T71" fmla="*/ 68 h 125"/>
                <a:gd name="T72" fmla="*/ 98 w 147"/>
                <a:gd name="T73" fmla="*/ 7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5">
                  <a:moveTo>
                    <a:pt x="6" y="120"/>
                  </a:moveTo>
                  <a:cubicBezTo>
                    <a:pt x="6" y="123"/>
                    <a:pt x="9" y="125"/>
                    <a:pt x="12" y="125"/>
                  </a:cubicBezTo>
                  <a:cubicBezTo>
                    <a:pt x="39" y="125"/>
                    <a:pt x="39" y="125"/>
                    <a:pt x="39" y="125"/>
                  </a:cubicBezTo>
                  <a:cubicBezTo>
                    <a:pt x="39" y="68"/>
                    <a:pt x="39" y="68"/>
                    <a:pt x="39" y="68"/>
                  </a:cubicBezTo>
                  <a:cubicBezTo>
                    <a:pt x="6" y="101"/>
                    <a:pt x="6" y="101"/>
                    <a:pt x="6" y="101"/>
                  </a:cubicBezTo>
                  <a:lnTo>
                    <a:pt x="6" y="120"/>
                  </a:lnTo>
                  <a:close/>
                  <a:moveTo>
                    <a:pt x="52" y="81"/>
                  </a:moveTo>
                  <a:cubicBezTo>
                    <a:pt x="52" y="125"/>
                    <a:pt x="52" y="125"/>
                    <a:pt x="52" y="125"/>
                  </a:cubicBezTo>
                  <a:cubicBezTo>
                    <a:pt x="85" y="125"/>
                    <a:pt x="85" y="125"/>
                    <a:pt x="85" y="125"/>
                  </a:cubicBezTo>
                  <a:cubicBezTo>
                    <a:pt x="85" y="86"/>
                    <a:pt x="85" y="86"/>
                    <a:pt x="85" y="86"/>
                  </a:cubicBezTo>
                  <a:cubicBezTo>
                    <a:pt x="71" y="100"/>
                    <a:pt x="71" y="100"/>
                    <a:pt x="71" y="100"/>
                  </a:cubicBezTo>
                  <a:lnTo>
                    <a:pt x="52" y="81"/>
                  </a:lnTo>
                  <a:close/>
                  <a:moveTo>
                    <a:pt x="118" y="2"/>
                  </a:moveTo>
                  <a:cubicBezTo>
                    <a:pt x="115" y="3"/>
                    <a:pt x="112" y="5"/>
                    <a:pt x="113" y="9"/>
                  </a:cubicBezTo>
                  <a:cubicBezTo>
                    <a:pt x="113" y="12"/>
                    <a:pt x="116" y="14"/>
                    <a:pt x="119" y="14"/>
                  </a:cubicBezTo>
                  <a:cubicBezTo>
                    <a:pt x="125" y="13"/>
                    <a:pt x="125" y="13"/>
                    <a:pt x="125" y="13"/>
                  </a:cubicBezTo>
                  <a:cubicBezTo>
                    <a:pt x="71" y="68"/>
                    <a:pt x="71" y="68"/>
                    <a:pt x="71" y="68"/>
                  </a:cubicBezTo>
                  <a:cubicBezTo>
                    <a:pt x="39" y="36"/>
                    <a:pt x="39" y="36"/>
                    <a:pt x="39" y="36"/>
                  </a:cubicBezTo>
                  <a:cubicBezTo>
                    <a:pt x="2" y="73"/>
                    <a:pt x="2" y="73"/>
                    <a:pt x="2" y="73"/>
                  </a:cubicBezTo>
                  <a:cubicBezTo>
                    <a:pt x="0" y="75"/>
                    <a:pt x="0" y="79"/>
                    <a:pt x="2" y="81"/>
                  </a:cubicBezTo>
                  <a:cubicBezTo>
                    <a:pt x="4" y="84"/>
                    <a:pt x="8" y="84"/>
                    <a:pt x="10" y="81"/>
                  </a:cubicBezTo>
                  <a:cubicBezTo>
                    <a:pt x="39" y="53"/>
                    <a:pt x="39" y="53"/>
                    <a:pt x="39" y="53"/>
                  </a:cubicBezTo>
                  <a:cubicBezTo>
                    <a:pt x="71" y="85"/>
                    <a:pt x="71" y="85"/>
                    <a:pt x="71" y="85"/>
                  </a:cubicBezTo>
                  <a:cubicBezTo>
                    <a:pt x="134" y="22"/>
                    <a:pt x="134" y="22"/>
                    <a:pt x="134" y="22"/>
                  </a:cubicBezTo>
                  <a:cubicBezTo>
                    <a:pt x="133" y="28"/>
                    <a:pt x="133" y="28"/>
                    <a:pt x="133" y="28"/>
                  </a:cubicBezTo>
                  <a:cubicBezTo>
                    <a:pt x="133" y="31"/>
                    <a:pt x="135" y="34"/>
                    <a:pt x="138" y="35"/>
                  </a:cubicBezTo>
                  <a:cubicBezTo>
                    <a:pt x="139" y="35"/>
                    <a:pt x="139" y="35"/>
                    <a:pt x="139" y="35"/>
                  </a:cubicBezTo>
                  <a:cubicBezTo>
                    <a:pt x="142" y="35"/>
                    <a:pt x="145" y="32"/>
                    <a:pt x="145" y="29"/>
                  </a:cubicBezTo>
                  <a:cubicBezTo>
                    <a:pt x="147" y="0"/>
                    <a:pt x="147" y="0"/>
                    <a:pt x="147" y="0"/>
                  </a:cubicBezTo>
                  <a:lnTo>
                    <a:pt x="118" y="2"/>
                  </a:lnTo>
                  <a:close/>
                  <a:moveTo>
                    <a:pt x="98" y="73"/>
                  </a:moveTo>
                  <a:cubicBezTo>
                    <a:pt x="98" y="125"/>
                    <a:pt x="98" y="125"/>
                    <a:pt x="98" y="125"/>
                  </a:cubicBezTo>
                  <a:cubicBezTo>
                    <a:pt x="126" y="125"/>
                    <a:pt x="126" y="125"/>
                    <a:pt x="126" y="125"/>
                  </a:cubicBezTo>
                  <a:cubicBezTo>
                    <a:pt x="129" y="125"/>
                    <a:pt x="131" y="123"/>
                    <a:pt x="131" y="120"/>
                  </a:cubicBezTo>
                  <a:cubicBezTo>
                    <a:pt x="131" y="40"/>
                    <a:pt x="131" y="40"/>
                    <a:pt x="131" y="40"/>
                  </a:cubicBezTo>
                  <a:cubicBezTo>
                    <a:pt x="103" y="68"/>
                    <a:pt x="103" y="68"/>
                    <a:pt x="103" y="68"/>
                  </a:cubicBezTo>
                  <a:lnTo>
                    <a:pt x="98" y="73"/>
                  </a:lnTo>
                  <a:close/>
                </a:path>
              </a:pathLst>
            </a:custGeom>
            <a:solidFill>
              <a:srgbClr val="C00000"/>
            </a:solidFill>
            <a:ln>
              <a:noFill/>
            </a:ln>
          </p:spPr>
          <p:txBody>
            <a:bodyPr vert="horz" wrap="square" lIns="91440" tIns="45720" rIns="91440" bIns="45720" numCol="1" anchor="t" anchorCtr="0" compatLnSpc="1"/>
            <a:lstStyle/>
            <a:p>
              <a:endParaRPr lang="en-US" dirty="0">
                <a:solidFill>
                  <a:srgbClr val="C00000"/>
                </a:solidFill>
              </a:endParaRPr>
            </a:p>
          </p:txBody>
        </p:sp>
        <p:grpSp>
          <p:nvGrpSpPr>
            <p:cNvPr id="83" name="Group 59"/>
            <p:cNvGrpSpPr/>
            <p:nvPr/>
          </p:nvGrpSpPr>
          <p:grpSpPr>
            <a:xfrm>
              <a:off x="8291514" y="2901554"/>
              <a:ext cx="1765300" cy="990699"/>
              <a:chOff x="6767513" y="2901553"/>
              <a:chExt cx="1765300" cy="990699"/>
            </a:xfrm>
          </p:grpSpPr>
          <p:sp>
            <p:nvSpPr>
              <p:cNvPr id="90" name="Freeform 14"/>
              <p:cNvSpPr/>
              <p:nvPr/>
            </p:nvSpPr>
            <p:spPr bwMode="auto">
              <a:xfrm>
                <a:off x="7058000" y="2901553"/>
                <a:ext cx="1175220" cy="990699"/>
              </a:xfrm>
              <a:custGeom>
                <a:avLst/>
                <a:gdLst>
                  <a:gd name="T0" fmla="*/ 1099 w 1099"/>
                  <a:gd name="T1" fmla="*/ 340 h 794"/>
                  <a:gd name="T2" fmla="*/ 549 w 1099"/>
                  <a:gd name="T3" fmla="*/ 794 h 794"/>
                  <a:gd name="T4" fmla="*/ 0 w 1099"/>
                  <a:gd name="T5" fmla="*/ 340 h 794"/>
                  <a:gd name="T6" fmla="*/ 237 w 1099"/>
                  <a:gd name="T7" fmla="*/ 340 h 794"/>
                  <a:gd name="T8" fmla="*/ 237 w 1099"/>
                  <a:gd name="T9" fmla="*/ 0 h 794"/>
                  <a:gd name="T10" fmla="*/ 549 w 1099"/>
                  <a:gd name="T11" fmla="*/ 258 h 794"/>
                  <a:gd name="T12" fmla="*/ 863 w 1099"/>
                  <a:gd name="T13" fmla="*/ 0 h 794"/>
                  <a:gd name="T14" fmla="*/ 863 w 1099"/>
                  <a:gd name="T15" fmla="*/ 340 h 794"/>
                  <a:gd name="T16" fmla="*/ 1099 w 1099"/>
                  <a:gd name="T17" fmla="*/ 34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794">
                    <a:moveTo>
                      <a:pt x="1099" y="340"/>
                    </a:moveTo>
                    <a:lnTo>
                      <a:pt x="549" y="794"/>
                    </a:lnTo>
                    <a:lnTo>
                      <a:pt x="0" y="340"/>
                    </a:lnTo>
                    <a:lnTo>
                      <a:pt x="237" y="340"/>
                    </a:lnTo>
                    <a:lnTo>
                      <a:pt x="237" y="0"/>
                    </a:lnTo>
                    <a:lnTo>
                      <a:pt x="549" y="258"/>
                    </a:lnTo>
                    <a:lnTo>
                      <a:pt x="863" y="0"/>
                    </a:lnTo>
                    <a:lnTo>
                      <a:pt x="863" y="340"/>
                    </a:lnTo>
                    <a:lnTo>
                      <a:pt x="1099" y="340"/>
                    </a:lnTo>
                    <a:close/>
                  </a:path>
                </a:pathLst>
              </a:custGeom>
              <a:solidFill>
                <a:schemeClr val="bg2"/>
              </a:solidFill>
              <a:ln>
                <a:noFill/>
              </a:ln>
            </p:spPr>
            <p:txBody>
              <a:bodyPr vert="horz" wrap="square" lIns="91440" tIns="45720" rIns="91440" bIns="45720" numCol="1" anchor="t" anchorCtr="0" compatLnSpc="1"/>
              <a:lstStyle/>
              <a:p>
                <a:endParaRPr lang="en-US"/>
              </a:p>
            </p:txBody>
          </p:sp>
          <p:sp>
            <p:nvSpPr>
              <p:cNvPr id="91" name="TextBox 90"/>
              <p:cNvSpPr txBox="1"/>
              <p:nvPr/>
            </p:nvSpPr>
            <p:spPr>
              <a:xfrm>
                <a:off x="6767513" y="3309123"/>
                <a:ext cx="1765300" cy="276999"/>
              </a:xfrm>
              <a:prstGeom prst="rect">
                <a:avLst/>
              </a:prstGeom>
              <a:noFill/>
            </p:spPr>
            <p:txBody>
              <a:bodyPr wrap="square" lIns="0" tIns="0" rIns="0" bIns="0" rtlCol="0">
                <a:spAutoFit/>
              </a:bodyPr>
              <a:lstStyle/>
              <a:p>
                <a:pPr algn="ctr"/>
                <a:r>
                  <a:rPr lang="en-US" b="1" dirty="0">
                    <a:solidFill>
                      <a:schemeClr val="tx2"/>
                    </a:solidFill>
                  </a:rPr>
                  <a:t>2</a:t>
                </a:r>
              </a:p>
            </p:txBody>
          </p:sp>
        </p:grpSp>
        <p:grpSp>
          <p:nvGrpSpPr>
            <p:cNvPr id="84" name="Group 58"/>
            <p:cNvGrpSpPr/>
            <p:nvPr/>
          </p:nvGrpSpPr>
          <p:grpSpPr>
            <a:xfrm>
              <a:off x="8291514" y="3981674"/>
              <a:ext cx="1765300" cy="829270"/>
              <a:chOff x="6767513" y="3981673"/>
              <a:chExt cx="1765300" cy="829270"/>
            </a:xfrm>
          </p:grpSpPr>
          <p:sp>
            <p:nvSpPr>
              <p:cNvPr id="88" name="Freeform 15"/>
              <p:cNvSpPr/>
              <p:nvPr/>
            </p:nvSpPr>
            <p:spPr bwMode="auto">
              <a:xfrm>
                <a:off x="7058000" y="3981673"/>
                <a:ext cx="1175220" cy="829270"/>
              </a:xfrm>
              <a:custGeom>
                <a:avLst/>
                <a:gdLst>
                  <a:gd name="T0" fmla="*/ 1099 w 1099"/>
                  <a:gd name="T1" fmla="*/ 340 h 794"/>
                  <a:gd name="T2" fmla="*/ 549 w 1099"/>
                  <a:gd name="T3" fmla="*/ 794 h 794"/>
                  <a:gd name="T4" fmla="*/ 0 w 1099"/>
                  <a:gd name="T5" fmla="*/ 340 h 794"/>
                  <a:gd name="T6" fmla="*/ 237 w 1099"/>
                  <a:gd name="T7" fmla="*/ 340 h 794"/>
                  <a:gd name="T8" fmla="*/ 237 w 1099"/>
                  <a:gd name="T9" fmla="*/ 0 h 794"/>
                  <a:gd name="T10" fmla="*/ 549 w 1099"/>
                  <a:gd name="T11" fmla="*/ 258 h 794"/>
                  <a:gd name="T12" fmla="*/ 863 w 1099"/>
                  <a:gd name="T13" fmla="*/ 0 h 794"/>
                  <a:gd name="T14" fmla="*/ 863 w 1099"/>
                  <a:gd name="T15" fmla="*/ 340 h 794"/>
                  <a:gd name="T16" fmla="*/ 1099 w 1099"/>
                  <a:gd name="T17" fmla="*/ 34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794">
                    <a:moveTo>
                      <a:pt x="1099" y="340"/>
                    </a:moveTo>
                    <a:lnTo>
                      <a:pt x="549" y="794"/>
                    </a:lnTo>
                    <a:lnTo>
                      <a:pt x="0" y="340"/>
                    </a:lnTo>
                    <a:lnTo>
                      <a:pt x="237" y="340"/>
                    </a:lnTo>
                    <a:lnTo>
                      <a:pt x="237" y="0"/>
                    </a:lnTo>
                    <a:lnTo>
                      <a:pt x="549" y="258"/>
                    </a:lnTo>
                    <a:lnTo>
                      <a:pt x="863" y="0"/>
                    </a:lnTo>
                    <a:lnTo>
                      <a:pt x="863" y="340"/>
                    </a:lnTo>
                    <a:lnTo>
                      <a:pt x="1099" y="340"/>
                    </a:lnTo>
                    <a:close/>
                  </a:path>
                </a:pathLst>
              </a:custGeom>
              <a:solidFill>
                <a:srgbClr val="C00000"/>
              </a:solidFill>
              <a:ln>
                <a:noFill/>
              </a:ln>
            </p:spPr>
            <p:txBody>
              <a:bodyPr vert="horz" wrap="square" lIns="91440" tIns="45720" rIns="91440" bIns="45720" numCol="1" anchor="t" anchorCtr="0" compatLnSpc="1"/>
              <a:lstStyle/>
              <a:p>
                <a:endParaRPr lang="en-US" dirty="0">
                  <a:solidFill>
                    <a:srgbClr val="C00000"/>
                  </a:solidFill>
                </a:endParaRPr>
              </a:p>
            </p:txBody>
          </p:sp>
          <p:sp>
            <p:nvSpPr>
              <p:cNvPr id="89" name="TextBox 88"/>
              <p:cNvSpPr txBox="1"/>
              <p:nvPr/>
            </p:nvSpPr>
            <p:spPr>
              <a:xfrm>
                <a:off x="6767513" y="4334648"/>
                <a:ext cx="1765300" cy="276999"/>
              </a:xfrm>
              <a:prstGeom prst="rect">
                <a:avLst/>
              </a:prstGeom>
              <a:noFill/>
            </p:spPr>
            <p:txBody>
              <a:bodyPr wrap="square" lIns="0" tIns="0" rIns="0" bIns="0" rtlCol="0">
                <a:spAutoFit/>
              </a:bodyPr>
              <a:lstStyle/>
              <a:p>
                <a:pPr algn="ctr"/>
                <a:r>
                  <a:rPr lang="en-US" b="1" dirty="0">
                    <a:solidFill>
                      <a:schemeClr val="tx2"/>
                    </a:solidFill>
                  </a:rPr>
                  <a:t>3</a:t>
                </a:r>
              </a:p>
            </p:txBody>
          </p:sp>
        </p:grpSp>
        <p:grpSp>
          <p:nvGrpSpPr>
            <p:cNvPr id="85" name="Group 57"/>
            <p:cNvGrpSpPr/>
            <p:nvPr/>
          </p:nvGrpSpPr>
          <p:grpSpPr>
            <a:xfrm>
              <a:off x="8291514" y="4989786"/>
              <a:ext cx="1765300" cy="883865"/>
              <a:chOff x="6767513" y="4989785"/>
              <a:chExt cx="1765300" cy="883865"/>
            </a:xfrm>
          </p:grpSpPr>
          <p:sp>
            <p:nvSpPr>
              <p:cNvPr id="86" name="Freeform 16"/>
              <p:cNvSpPr/>
              <p:nvPr/>
            </p:nvSpPr>
            <p:spPr bwMode="auto">
              <a:xfrm>
                <a:off x="7058000" y="4989785"/>
                <a:ext cx="1247228" cy="883865"/>
              </a:xfrm>
              <a:custGeom>
                <a:avLst/>
                <a:gdLst>
                  <a:gd name="T0" fmla="*/ 1099 w 1099"/>
                  <a:gd name="T1" fmla="*/ 340 h 794"/>
                  <a:gd name="T2" fmla="*/ 549 w 1099"/>
                  <a:gd name="T3" fmla="*/ 794 h 794"/>
                  <a:gd name="T4" fmla="*/ 0 w 1099"/>
                  <a:gd name="T5" fmla="*/ 340 h 794"/>
                  <a:gd name="T6" fmla="*/ 237 w 1099"/>
                  <a:gd name="T7" fmla="*/ 340 h 794"/>
                  <a:gd name="T8" fmla="*/ 237 w 1099"/>
                  <a:gd name="T9" fmla="*/ 0 h 794"/>
                  <a:gd name="T10" fmla="*/ 549 w 1099"/>
                  <a:gd name="T11" fmla="*/ 258 h 794"/>
                  <a:gd name="T12" fmla="*/ 863 w 1099"/>
                  <a:gd name="T13" fmla="*/ 0 h 794"/>
                  <a:gd name="T14" fmla="*/ 863 w 1099"/>
                  <a:gd name="T15" fmla="*/ 340 h 794"/>
                  <a:gd name="T16" fmla="*/ 1099 w 1099"/>
                  <a:gd name="T17" fmla="*/ 34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9" h="794">
                    <a:moveTo>
                      <a:pt x="1099" y="340"/>
                    </a:moveTo>
                    <a:lnTo>
                      <a:pt x="549" y="794"/>
                    </a:lnTo>
                    <a:lnTo>
                      <a:pt x="0" y="340"/>
                    </a:lnTo>
                    <a:lnTo>
                      <a:pt x="237" y="340"/>
                    </a:lnTo>
                    <a:lnTo>
                      <a:pt x="237" y="0"/>
                    </a:lnTo>
                    <a:lnTo>
                      <a:pt x="549" y="258"/>
                    </a:lnTo>
                    <a:lnTo>
                      <a:pt x="863" y="0"/>
                    </a:lnTo>
                    <a:lnTo>
                      <a:pt x="863" y="340"/>
                    </a:lnTo>
                    <a:lnTo>
                      <a:pt x="1099" y="340"/>
                    </a:lnTo>
                    <a:close/>
                  </a:path>
                </a:pathLst>
              </a:custGeom>
              <a:solidFill>
                <a:schemeClr val="bg2"/>
              </a:solidFill>
              <a:ln>
                <a:noFill/>
              </a:ln>
            </p:spPr>
            <p:txBody>
              <a:bodyPr vert="horz" wrap="square" lIns="91440" tIns="45720" rIns="91440" bIns="45720" numCol="1" anchor="t" anchorCtr="0" compatLnSpc="1"/>
              <a:lstStyle/>
              <a:p>
                <a:endParaRPr lang="en-US"/>
              </a:p>
            </p:txBody>
          </p:sp>
          <p:sp>
            <p:nvSpPr>
              <p:cNvPr id="87" name="TextBox 86"/>
              <p:cNvSpPr txBox="1"/>
              <p:nvPr/>
            </p:nvSpPr>
            <p:spPr>
              <a:xfrm>
                <a:off x="6767513" y="5360173"/>
                <a:ext cx="1765300" cy="276999"/>
              </a:xfrm>
              <a:prstGeom prst="rect">
                <a:avLst/>
              </a:prstGeom>
              <a:noFill/>
            </p:spPr>
            <p:txBody>
              <a:bodyPr wrap="square" lIns="0" tIns="0" rIns="0" bIns="0" rtlCol="0">
                <a:spAutoFit/>
              </a:bodyPr>
              <a:lstStyle/>
              <a:p>
                <a:pPr algn="ctr"/>
                <a:r>
                  <a:rPr lang="en-US" b="1" dirty="0">
                    <a:solidFill>
                      <a:schemeClr val="tx2"/>
                    </a:solidFill>
                  </a:rPr>
                  <a:t>4</a:t>
                </a:r>
              </a:p>
            </p:txBody>
          </p:sp>
        </p:grpSp>
      </p:grpSp>
    </p:spTree>
    <p:extLst>
      <p:ext uri="{BB962C8B-B14F-4D97-AF65-F5344CB8AC3E}">
        <p14:creationId xmlns="" xmlns:p14="http://schemas.microsoft.com/office/powerpoint/2010/main" val="2660996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988840"/>
            <a:ext cx="5760640" cy="6093976"/>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latin typeface="幼圆" pitchFamily="49" charset="-122"/>
                <a:ea typeface="幼圆" pitchFamily="49" charset="-122"/>
              </a:rPr>
              <a:t>解除质押登记业务申请材料</a:t>
            </a:r>
            <a:endParaRPr lang="en-US" altLang="zh-CN" sz="2000" b="1" dirty="0">
              <a:latin typeface="幼圆" pitchFamily="49" charset="-122"/>
              <a:ea typeface="幼圆" pitchFamily="49" charset="-122"/>
            </a:endParaRPr>
          </a:p>
          <a:p>
            <a:pPr marL="342900" indent="-342900">
              <a:lnSpc>
                <a:spcPct val="150000"/>
              </a:lnSpc>
              <a:buClr>
                <a:srgbClr val="C00000"/>
              </a:buClr>
            </a:pPr>
            <a:r>
              <a:rPr lang="zh-CN" altLang="en-US" sz="2000" b="1" dirty="0">
                <a:latin typeface="幼圆" pitchFamily="49" charset="-122"/>
                <a:ea typeface="幼圆" pitchFamily="49" charset="-122"/>
              </a:rPr>
              <a:t>  </a:t>
            </a:r>
            <a:r>
              <a:rPr lang="zh-CN" altLang="en-US" b="1" dirty="0">
                <a:latin typeface="幼圆" pitchFamily="49" charset="-122"/>
                <a:ea typeface="幼圆" pitchFamily="49" charset="-122"/>
              </a:rPr>
              <a:t>（质权人申请办理）</a:t>
            </a:r>
            <a:endParaRPr lang="en-US" altLang="zh-CN" sz="2000" b="1" dirty="0">
              <a:latin typeface="幼圆" pitchFamily="49" charset="-122"/>
              <a:ea typeface="幼圆" pitchFamily="49" charset="-122"/>
            </a:endParaRPr>
          </a:p>
          <a:p>
            <a:pPr>
              <a:lnSpc>
                <a:spcPct val="150000"/>
              </a:lnSpc>
            </a:pPr>
            <a:r>
              <a:rPr lang="en-US" altLang="zh-CN" sz="1600" dirty="0">
                <a:solidFill>
                  <a:srgbClr val="262626"/>
                </a:solidFill>
                <a:latin typeface="幼圆" pitchFamily="49" charset="-122"/>
                <a:ea typeface="幼圆" pitchFamily="49" charset="-122"/>
                <a:sym typeface="方正姚体" panose="02010601030101010101" pitchFamily="2" charset="-122"/>
              </a:rPr>
              <a:t>  1. </a:t>
            </a:r>
            <a:r>
              <a:rPr lang="zh-CN" altLang="en-US" sz="1600" dirty="0">
                <a:latin typeface="幼圆" pitchFamily="49" charset="-122"/>
                <a:ea typeface="幼圆" pitchFamily="49" charset="-122"/>
                <a:sym typeface="方正姚体" panose="02010601030101010101" pitchFamily="2" charset="-122"/>
              </a:rPr>
              <a:t>质权人</a:t>
            </a:r>
            <a:r>
              <a:rPr lang="zh-CN" altLang="en-US" sz="1600" dirty="0">
                <a:solidFill>
                  <a:srgbClr val="262626"/>
                </a:solidFill>
                <a:latin typeface="幼圆" pitchFamily="49" charset="-122"/>
                <a:ea typeface="幼圆" pitchFamily="49" charset="-122"/>
                <a:sym typeface="方正姚体" panose="02010601030101010101" pitchFamily="2" charset="-122"/>
              </a:rPr>
              <a:t>签章的</a:t>
            </a:r>
            <a:r>
              <a:rPr lang="en-US" altLang="zh-CN" sz="1600" dirty="0">
                <a:solidFill>
                  <a:srgbClr val="262626"/>
                </a:solidFill>
                <a:latin typeface="幼圆" pitchFamily="49" charset="-122"/>
                <a:ea typeface="幼圆" pitchFamily="49" charset="-122"/>
                <a:sym typeface="方正姚体" panose="02010601030101010101" pitchFamily="2" charset="-122"/>
              </a:rPr>
              <a:t>《</a:t>
            </a:r>
            <a:r>
              <a:rPr lang="zh-CN" altLang="en-US" sz="1600" dirty="0">
                <a:solidFill>
                  <a:srgbClr val="262626"/>
                </a:solidFill>
                <a:latin typeface="幼圆" pitchFamily="49" charset="-122"/>
                <a:ea typeface="幼圆" pitchFamily="49" charset="-122"/>
                <a:sym typeface="方正姚体" panose="02010601030101010101" pitchFamily="2" charset="-122"/>
              </a:rPr>
              <a:t>解除证券质押登记申请表</a:t>
            </a:r>
            <a:r>
              <a:rPr lang="en-US" altLang="zh-CN" sz="1600" dirty="0">
                <a:solidFill>
                  <a:srgbClr val="262626"/>
                </a:solidFill>
                <a:latin typeface="幼圆" pitchFamily="49" charset="-122"/>
                <a:ea typeface="幼圆" pitchFamily="49" charset="-122"/>
                <a:sym typeface="方正姚体" panose="02010601030101010101" pitchFamily="2" charset="-122"/>
              </a:rPr>
              <a:t>》 </a:t>
            </a:r>
            <a:r>
              <a:rPr lang="zh-CN" altLang="en-US" sz="1600" dirty="0">
                <a:solidFill>
                  <a:srgbClr val="262626"/>
                </a:solidFill>
                <a:latin typeface="幼圆" pitchFamily="49" charset="-122"/>
                <a:ea typeface="幼圆" pitchFamily="49" charset="-122"/>
                <a:sym typeface="方正姚体" panose="02010601030101010101" pitchFamily="2" charset="-122"/>
              </a:rPr>
              <a:t>；</a:t>
            </a:r>
          </a:p>
          <a:p>
            <a:pPr>
              <a:lnSpc>
                <a:spcPct val="150000"/>
              </a:lnSpc>
            </a:pPr>
            <a:r>
              <a:rPr lang="en-US" altLang="zh-CN" sz="1600" dirty="0">
                <a:solidFill>
                  <a:srgbClr val="262626"/>
                </a:solidFill>
                <a:latin typeface="幼圆" pitchFamily="49" charset="-122"/>
                <a:ea typeface="幼圆" pitchFamily="49" charset="-122"/>
                <a:sym typeface="方正姚体" panose="02010601030101010101" pitchFamily="2" charset="-122"/>
              </a:rPr>
              <a:t>  2. </a:t>
            </a:r>
            <a:r>
              <a:rPr lang="zh-CN" altLang="en-US" sz="1600" dirty="0">
                <a:solidFill>
                  <a:srgbClr val="262626"/>
                </a:solidFill>
                <a:latin typeface="幼圆" pitchFamily="49" charset="-122"/>
                <a:ea typeface="幼圆" pitchFamily="49" charset="-122"/>
                <a:sym typeface="方正姚体" panose="02010601030101010101" pitchFamily="2" charset="-122"/>
              </a:rPr>
              <a:t>质权人有效身份证明文件及复印件；</a:t>
            </a:r>
          </a:p>
          <a:p>
            <a:pPr>
              <a:lnSpc>
                <a:spcPct val="150000"/>
              </a:lnSpc>
            </a:pPr>
            <a:r>
              <a:rPr lang="en-US" altLang="zh-CN" sz="1600" dirty="0">
                <a:solidFill>
                  <a:srgbClr val="262626"/>
                </a:solidFill>
                <a:latin typeface="幼圆" pitchFamily="49" charset="-122"/>
                <a:ea typeface="幼圆" pitchFamily="49" charset="-122"/>
                <a:sym typeface="方正姚体" panose="02010601030101010101" pitchFamily="2" charset="-122"/>
              </a:rPr>
              <a:t>  3. </a:t>
            </a:r>
            <a:r>
              <a:rPr lang="zh-CN" altLang="en-US" sz="1600" dirty="0">
                <a:solidFill>
                  <a:srgbClr val="262626"/>
                </a:solidFill>
                <a:latin typeface="幼圆" pitchFamily="49" charset="-122"/>
                <a:ea typeface="幼圆" pitchFamily="49" charset="-122"/>
                <a:sym typeface="方正姚体" panose="02010601030101010101" pitchFamily="2" charset="-122"/>
              </a:rPr>
              <a:t>本公司出具的</a:t>
            </a:r>
            <a:r>
              <a:rPr lang="en-US" altLang="zh-CN" sz="1600" dirty="0">
                <a:solidFill>
                  <a:srgbClr val="262626"/>
                </a:solidFill>
                <a:latin typeface="幼圆" pitchFamily="49" charset="-122"/>
                <a:ea typeface="幼圆" pitchFamily="49" charset="-122"/>
                <a:sym typeface="方正姚体" panose="02010601030101010101" pitchFamily="2" charset="-122"/>
              </a:rPr>
              <a:t>《</a:t>
            </a:r>
            <a:r>
              <a:rPr lang="zh-CN" altLang="en-US" sz="1600" dirty="0">
                <a:solidFill>
                  <a:srgbClr val="262626"/>
                </a:solidFill>
                <a:latin typeface="幼圆" pitchFamily="49" charset="-122"/>
                <a:ea typeface="幼圆" pitchFamily="49" charset="-122"/>
                <a:sym typeface="方正姚体" panose="02010601030101010101" pitchFamily="2" charset="-122"/>
              </a:rPr>
              <a:t>证券质押登记证明</a:t>
            </a:r>
            <a:r>
              <a:rPr lang="en-US" altLang="zh-CN" sz="1600" dirty="0">
                <a:solidFill>
                  <a:srgbClr val="262626"/>
                </a:solidFill>
                <a:latin typeface="幼圆" pitchFamily="49" charset="-122"/>
                <a:ea typeface="幼圆" pitchFamily="49" charset="-122"/>
                <a:sym typeface="方正姚体" panose="02010601030101010101" pitchFamily="2" charset="-122"/>
              </a:rPr>
              <a:t>》</a:t>
            </a:r>
            <a:r>
              <a:rPr lang="zh-CN" altLang="en-US" sz="1600" dirty="0">
                <a:solidFill>
                  <a:srgbClr val="262626"/>
                </a:solidFill>
                <a:latin typeface="幼圆" pitchFamily="49" charset="-122"/>
                <a:ea typeface="幼圆" pitchFamily="49" charset="-122"/>
                <a:sym typeface="方正姚体" panose="02010601030101010101" pitchFamily="2" charset="-122"/>
              </a:rPr>
              <a:t>原件或</a:t>
            </a:r>
            <a:endParaRPr lang="en-US" altLang="zh-CN" sz="1600" dirty="0">
              <a:solidFill>
                <a:srgbClr val="262626"/>
              </a:solidFill>
              <a:latin typeface="幼圆" pitchFamily="49" charset="-122"/>
              <a:ea typeface="幼圆" pitchFamily="49" charset="-122"/>
              <a:sym typeface="方正姚体" panose="02010601030101010101" pitchFamily="2" charset="-122"/>
            </a:endParaRPr>
          </a:p>
          <a:p>
            <a:pPr>
              <a:lnSpc>
                <a:spcPct val="150000"/>
              </a:lnSpc>
            </a:pPr>
            <a:r>
              <a:rPr lang="zh-CN" altLang="en-US" sz="1600" dirty="0">
                <a:solidFill>
                  <a:srgbClr val="262626"/>
                </a:solidFill>
                <a:latin typeface="幼圆" pitchFamily="49" charset="-122"/>
                <a:ea typeface="幼圆" pitchFamily="49" charset="-122"/>
                <a:sym typeface="方正姚体" panose="02010601030101010101" pitchFamily="2" charset="-122"/>
              </a:rPr>
              <a:t>     证券质押登记业务电子凭证； </a:t>
            </a:r>
          </a:p>
          <a:p>
            <a:pPr>
              <a:lnSpc>
                <a:spcPct val="150000"/>
              </a:lnSpc>
            </a:pPr>
            <a:r>
              <a:rPr lang="en-US" altLang="zh-CN" sz="1600" dirty="0">
                <a:solidFill>
                  <a:srgbClr val="262626"/>
                </a:solidFill>
                <a:latin typeface="幼圆" pitchFamily="49" charset="-122"/>
                <a:ea typeface="幼圆" pitchFamily="49" charset="-122"/>
                <a:sym typeface="方正姚体" panose="02010601030101010101" pitchFamily="2" charset="-122"/>
              </a:rPr>
              <a:t>  4. </a:t>
            </a:r>
            <a:r>
              <a:rPr lang="zh-CN" altLang="en-US" sz="1600" dirty="0">
                <a:solidFill>
                  <a:srgbClr val="262626"/>
                </a:solidFill>
                <a:latin typeface="幼圆" pitchFamily="49" charset="-122"/>
                <a:ea typeface="幼圆" pitchFamily="49" charset="-122"/>
                <a:sym typeface="方正姚体" panose="02010601030101010101" pitchFamily="2" charset="-122"/>
              </a:rPr>
              <a:t>要求提供的其他材料。</a:t>
            </a:r>
            <a:endParaRPr lang="en-US" altLang="zh-CN" sz="1600" dirty="0">
              <a:solidFill>
                <a:srgbClr val="262626"/>
              </a:solidFill>
              <a:latin typeface="幼圆" pitchFamily="49" charset="-122"/>
              <a:ea typeface="幼圆" pitchFamily="49" charset="-122"/>
              <a:sym typeface="方正姚体" panose="02010601030101010101" pitchFamily="2" charset="-122"/>
            </a:endParaRPr>
          </a:p>
          <a:p>
            <a:pPr>
              <a:lnSpc>
                <a:spcPct val="150000"/>
              </a:lnSpc>
            </a:pPr>
            <a:endParaRPr lang="zh-CN" altLang="en-US" sz="1600" dirty="0">
              <a:solidFill>
                <a:srgbClr val="262626"/>
              </a:solidFill>
              <a:latin typeface="幼圆" pitchFamily="49" charset="-122"/>
              <a:ea typeface="幼圆" pitchFamily="49" charset="-122"/>
              <a:sym typeface="方正姚体" panose="02010601030101010101" pitchFamily="2" charset="-122"/>
            </a:endParaRPr>
          </a:p>
          <a:p>
            <a:pPr marL="457200" indent="-457200">
              <a:lnSpc>
                <a:spcPct val="150000"/>
              </a:lnSpc>
              <a:buClr>
                <a:srgbClr val="C00000"/>
              </a:buClr>
            </a:pPr>
            <a:endParaRPr lang="en-US" altLang="zh-CN" sz="1600" dirty="0">
              <a:solidFill>
                <a:srgbClr val="C00000"/>
              </a:solidFill>
              <a:latin typeface="幼圆" pitchFamily="49" charset="-122"/>
              <a:ea typeface="幼圆" pitchFamily="49" charset="-122"/>
            </a:endParaRPr>
          </a:p>
          <a:p>
            <a:pPr marL="457200" indent="-457200">
              <a:lnSpc>
                <a:spcPct val="150000"/>
              </a:lnSpc>
              <a:buClr>
                <a:srgbClr val="C00000"/>
              </a:buClr>
            </a:pPr>
            <a:endParaRPr lang="en-US" altLang="zh-CN" sz="1600" dirty="0">
              <a:solidFill>
                <a:srgbClr val="C00000"/>
              </a:solidFill>
              <a:latin typeface="幼圆" pitchFamily="49" charset="-122"/>
              <a:ea typeface="幼圆" pitchFamily="49" charset="-122"/>
            </a:endParaRPr>
          </a:p>
          <a:p>
            <a:pPr marL="457200" indent="-457200">
              <a:lnSpc>
                <a:spcPct val="150000"/>
              </a:lnSpc>
              <a:buClr>
                <a:srgbClr val="C00000"/>
              </a:buClr>
              <a:buAutoNum type="arabicPeriod" startAt="5"/>
            </a:pPr>
            <a:endParaRPr lang="en-US" altLang="zh-CN" sz="1600" dirty="0">
              <a:solidFill>
                <a:srgbClr val="C00000"/>
              </a:solidFill>
              <a:latin typeface="幼圆" pitchFamily="49" charset="-122"/>
              <a:ea typeface="幼圆" pitchFamily="49" charset="-122"/>
            </a:endParaRPr>
          </a:p>
          <a:p>
            <a:pPr marL="457200" indent="-457200">
              <a:lnSpc>
                <a:spcPct val="150000"/>
              </a:lnSpc>
              <a:buClr>
                <a:srgbClr val="C00000"/>
              </a:buClr>
              <a:buAutoNum type="arabicPeriod" startAt="5"/>
            </a:pPr>
            <a:endParaRPr lang="zh-CN" altLang="en-US" sz="1600" b="1" dirty="0">
              <a:latin typeface="幼圆" pitchFamily="49" charset="-122"/>
              <a:ea typeface="幼圆" pitchFamily="49" charset="-122"/>
            </a:endParaRPr>
          </a:p>
          <a:p>
            <a:pPr marL="457200" indent="-457200">
              <a:lnSpc>
                <a:spcPct val="150000"/>
              </a:lnSpc>
              <a:buClr>
                <a:srgbClr val="C00000"/>
              </a:buClr>
              <a:buFont typeface="+mj-lt"/>
              <a:buAutoNum type="arabicPeriod"/>
            </a:pPr>
            <a:endParaRPr lang="en-US" altLang="zh-CN" sz="2000" b="1" dirty="0">
              <a:latin typeface="幼圆" pitchFamily="49" charset="-122"/>
              <a:ea typeface="幼圆" pitchFamily="49" charset="-122"/>
            </a:endParaRPr>
          </a:p>
          <a:p>
            <a:pPr marL="342900" indent="-342900">
              <a:lnSpc>
                <a:spcPct val="150000"/>
              </a:lnSpc>
              <a:buClr>
                <a:srgbClr val="C00000"/>
              </a:buClr>
            </a:pPr>
            <a:endParaRPr lang="zh-CN" altLang="en-US" sz="2000" b="1" dirty="0">
              <a:latin typeface="幼圆" pitchFamily="49" charset="-122"/>
              <a:ea typeface="幼圆" pitchFamily="49" charset="-122"/>
            </a:endParaRPr>
          </a:p>
          <a:p>
            <a:pPr marL="342900" indent="-342900">
              <a:lnSpc>
                <a:spcPct val="150000"/>
              </a:lnSpc>
              <a:buClr>
                <a:srgbClr val="C00000"/>
              </a:buClr>
            </a:pPr>
            <a:endParaRPr lang="en-US" altLang="zh-CN" sz="2000" b="1" dirty="0">
              <a:solidFill>
                <a:srgbClr val="C00000"/>
              </a:solidFill>
              <a:latin typeface="幼圆" pitchFamily="49" charset="-122"/>
              <a:ea typeface="幼圆" pitchFamily="49" charset="-122"/>
            </a:endParaRPr>
          </a:p>
        </p:txBody>
      </p:sp>
      <p:sp>
        <p:nvSpPr>
          <p:cNvPr id="3" name="灯片编号占位符 2"/>
          <p:cNvSpPr>
            <a:spLocks noGrp="1"/>
          </p:cNvSpPr>
          <p:nvPr>
            <p:ph type="sldNum" sz="quarter" idx="12"/>
          </p:nvPr>
        </p:nvSpPr>
        <p:spPr>
          <a:xfrm>
            <a:off x="3275856" y="6619875"/>
            <a:ext cx="2133600" cy="476250"/>
          </a:xfrm>
          <a:prstGeom prst="rect">
            <a:avLst/>
          </a:prstGeom>
        </p:spPr>
        <p:txBody>
          <a:bodyPr/>
          <a:lstStyle/>
          <a:p>
            <a:pPr>
              <a:defRPr/>
            </a:pPr>
            <a:fld id="{4BD8D94F-7DCC-4583-8942-8B98B6C16D23}" type="slidenum">
              <a:rPr lang="en-US" altLang="zh-CN" smtClean="0">
                <a:latin typeface="Arial Unicode MS" pitchFamily="34" charset="-122"/>
                <a:ea typeface="Arial Unicode MS" pitchFamily="34" charset="-122"/>
                <a:cs typeface="Arial Unicode MS" pitchFamily="34" charset="-122"/>
              </a:rPr>
              <a:pPr>
                <a:defRPr/>
              </a:pPr>
              <a:t>18</a:t>
            </a:fld>
            <a:endParaRPr lang="en-US" altLang="zh-CN" dirty="0">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bwMode="auto">
          <a:xfrm>
            <a:off x="737574" y="55234"/>
            <a:ext cx="52292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业务办理文件</a:t>
            </a:r>
            <a:endParaRPr lang="zh-CN" altLang="en-US" sz="2400" kern="0" dirty="0">
              <a:solidFill>
                <a:schemeClr val="bg1"/>
              </a:solidFill>
              <a:latin typeface="幼圆" pitchFamily="49" charset="-122"/>
              <a:ea typeface="幼圆" pitchFamily="49" charset="-122"/>
              <a:cs typeface="+mj-cs"/>
            </a:endParaRPr>
          </a:p>
        </p:txBody>
      </p:sp>
      <p:pic>
        <p:nvPicPr>
          <p:cNvPr id="7"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8" name="椭圆 27"/>
          <p:cNvSpPr/>
          <p:nvPr/>
        </p:nvSpPr>
        <p:spPr>
          <a:xfrm>
            <a:off x="5868144" y="2564904"/>
            <a:ext cx="2736304" cy="2686819"/>
          </a:xfrm>
          <a:prstGeom prst="ellipse">
            <a:avLst/>
          </a:prstGeom>
          <a:solidFill>
            <a:srgbClr val="C00000"/>
          </a:solidFill>
          <a:ln w="19050" cap="flat" cmpd="sng" algn="ctr">
            <a:noFill/>
            <a:prstDash val="solid"/>
          </a:ln>
          <a:effectLst>
            <a:outerShdw blurRad="292100" dist="152400" dir="8400000" algn="tr" rotWithShape="0">
              <a:prstClr val="black">
                <a:alpha val="47000"/>
              </a:prstClr>
            </a:outerShdw>
          </a:effectLst>
          <a:scene3d>
            <a:camera prst="orthographicFront"/>
            <a:lightRig rig="twoPt" dir="t"/>
          </a:scene3d>
          <a:sp3d prstMaterial="plastic">
            <a:extrusionClr>
              <a:srgbClr val="FFFFFF"/>
            </a:extrusionClr>
            <a:contourClr>
              <a:srgbClr val="1B2946"/>
            </a:contourClr>
          </a:sp3d>
        </p:spPr>
        <p:txBody>
          <a:bodyPr rtlCol="0" anchor="ctr"/>
          <a:lstStyle/>
          <a:p>
            <a:pPr algn="ctr"/>
            <a:endParaRPr lang="zh-CN" altLang="en-US" sz="3200" b="1" dirty="0">
              <a:solidFill>
                <a:srgbClr val="4D4D4D"/>
              </a:solidFill>
              <a:latin typeface="Leelawadee" panose="020B0502040204020203" charset="0"/>
            </a:endParaRPr>
          </a:p>
        </p:txBody>
      </p:sp>
      <p:grpSp>
        <p:nvGrpSpPr>
          <p:cNvPr id="29" name="Группа 79"/>
          <p:cNvGrpSpPr/>
          <p:nvPr/>
        </p:nvGrpSpPr>
        <p:grpSpPr bwMode="auto">
          <a:xfrm>
            <a:off x="6516216" y="2996952"/>
            <a:ext cx="1512168" cy="1964948"/>
            <a:chOff x="9669264" y="3834457"/>
            <a:chExt cx="5022013" cy="5848615"/>
          </a:xfrm>
          <a:effectLst/>
        </p:grpSpPr>
        <p:grpSp>
          <p:nvGrpSpPr>
            <p:cNvPr id="30" name="Группа 80"/>
            <p:cNvGrpSpPr/>
            <p:nvPr/>
          </p:nvGrpSpPr>
          <p:grpSpPr bwMode="auto">
            <a:xfrm>
              <a:off x="9669264" y="4125238"/>
              <a:ext cx="5022013" cy="5557834"/>
              <a:chOff x="16808652" y="7362850"/>
              <a:chExt cx="1517650" cy="1679575"/>
            </a:xfrm>
          </p:grpSpPr>
          <p:sp>
            <p:nvSpPr>
              <p:cNvPr id="33" name="Freeform 796"/>
              <p:cNvSpPr/>
              <p:nvPr/>
            </p:nvSpPr>
            <p:spPr bwMode="auto">
              <a:xfrm>
                <a:off x="16808652" y="7362850"/>
                <a:ext cx="635000" cy="1679575"/>
              </a:xfrm>
              <a:custGeom>
                <a:avLst/>
                <a:gdLst>
                  <a:gd name="T0" fmla="*/ 2147483647 w 200"/>
                  <a:gd name="T1" fmla="*/ 2147483647 h 529"/>
                  <a:gd name="T2" fmla="*/ 2147483647 w 200"/>
                  <a:gd name="T3" fmla="*/ 2147483647 h 529"/>
                  <a:gd name="T4" fmla="*/ 2147483647 w 200"/>
                  <a:gd name="T5" fmla="*/ 2147483647 h 529"/>
                  <a:gd name="T6" fmla="*/ 2147483647 w 200"/>
                  <a:gd name="T7" fmla="*/ 2147483647 h 529"/>
                  <a:gd name="T8" fmla="*/ 2147483647 w 200"/>
                  <a:gd name="T9" fmla="*/ 0 h 529"/>
                  <a:gd name="T10" fmla="*/ 0 w 200"/>
                  <a:gd name="T11" fmla="*/ 2147483647 h 529"/>
                  <a:gd name="T12" fmla="*/ 2147483647 w 200"/>
                  <a:gd name="T13" fmla="*/ 2147483647 h 529"/>
                  <a:gd name="T14" fmla="*/ 2147483647 w 200"/>
                  <a:gd name="T15" fmla="*/ 2147483647 h 529"/>
                  <a:gd name="T16" fmla="*/ 2147483647 w 200"/>
                  <a:gd name="T17" fmla="*/ 2147483647 h 529"/>
                  <a:gd name="T18" fmla="*/ 2147483647 w 200"/>
                  <a:gd name="T19" fmla="*/ 2147483647 h 529"/>
                  <a:gd name="T20" fmla="*/ 2147483647 w 200"/>
                  <a:gd name="T21" fmla="*/ 2147483647 h 529"/>
                  <a:gd name="T22" fmla="*/ 2147483647 w 200"/>
                  <a:gd name="T23" fmla="*/ 2147483647 h 529"/>
                  <a:gd name="T24" fmla="*/ 2147483647 w 200"/>
                  <a:gd name="T25" fmla="*/ 2147483647 h 529"/>
                  <a:gd name="T26" fmla="*/ 2147483647 w 200"/>
                  <a:gd name="T27" fmla="*/ 2147483647 h 529"/>
                  <a:gd name="T28" fmla="*/ 2147483647 w 200"/>
                  <a:gd name="T29" fmla="*/ 2147483647 h 529"/>
                  <a:gd name="T30" fmla="*/ 2147483647 w 200"/>
                  <a:gd name="T31" fmla="*/ 2147483647 h 529"/>
                  <a:gd name="T32" fmla="*/ 2147483647 w 200"/>
                  <a:gd name="T33" fmla="*/ 2147483647 h 529"/>
                  <a:gd name="T34" fmla="*/ 2147483647 w 200"/>
                  <a:gd name="T35" fmla="*/ 2147483647 h 529"/>
                  <a:gd name="T36" fmla="*/ 2147483647 w 200"/>
                  <a:gd name="T37" fmla="*/ 2147483647 h 529"/>
                  <a:gd name="T38" fmla="*/ 2147483647 w 200"/>
                  <a:gd name="T39" fmla="*/ 2147483647 h 529"/>
                  <a:gd name="T40" fmla="*/ 2147483647 w 200"/>
                  <a:gd name="T41" fmla="*/ 2147483647 h 529"/>
                  <a:gd name="T42" fmla="*/ 2147483647 w 200"/>
                  <a:gd name="T43" fmla="*/ 2147483647 h 529"/>
                  <a:gd name="T44" fmla="*/ 2147483647 w 200"/>
                  <a:gd name="T45" fmla="*/ 2147483647 h 529"/>
                  <a:gd name="T46" fmla="*/ 2147483647 w 200"/>
                  <a:gd name="T47" fmla="*/ 2147483647 h 529"/>
                  <a:gd name="T48" fmla="*/ 2147483647 w 200"/>
                  <a:gd name="T49" fmla="*/ 2147483647 h 529"/>
                  <a:gd name="T50" fmla="*/ 2147483647 w 200"/>
                  <a:gd name="T51" fmla="*/ 2147483647 h 52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0"/>
                  <a:gd name="T79" fmla="*/ 0 h 529"/>
                  <a:gd name="T80" fmla="*/ 200 w 200"/>
                  <a:gd name="T81" fmla="*/ 529 h 52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0" h="529">
                    <a:moveTo>
                      <a:pt x="84" y="224"/>
                    </a:moveTo>
                    <a:cubicBezTo>
                      <a:pt x="93" y="218"/>
                      <a:pt x="106" y="216"/>
                      <a:pt x="121" y="215"/>
                    </a:cubicBezTo>
                    <a:cubicBezTo>
                      <a:pt x="121" y="208"/>
                      <a:pt x="124" y="202"/>
                      <a:pt x="126" y="197"/>
                    </a:cubicBezTo>
                    <a:cubicBezTo>
                      <a:pt x="168" y="185"/>
                      <a:pt x="200" y="146"/>
                      <a:pt x="200" y="100"/>
                    </a:cubicBezTo>
                    <a:cubicBezTo>
                      <a:pt x="200" y="45"/>
                      <a:pt x="155" y="0"/>
                      <a:pt x="100" y="0"/>
                    </a:cubicBezTo>
                    <a:cubicBezTo>
                      <a:pt x="45" y="0"/>
                      <a:pt x="0" y="45"/>
                      <a:pt x="0" y="100"/>
                    </a:cubicBezTo>
                    <a:cubicBezTo>
                      <a:pt x="0" y="148"/>
                      <a:pt x="34" y="189"/>
                      <a:pt x="80" y="198"/>
                    </a:cubicBezTo>
                    <a:cubicBezTo>
                      <a:pt x="81" y="204"/>
                      <a:pt x="83" y="210"/>
                      <a:pt x="78" y="214"/>
                    </a:cubicBezTo>
                    <a:cubicBezTo>
                      <a:pt x="68" y="222"/>
                      <a:pt x="55" y="239"/>
                      <a:pt x="62" y="290"/>
                    </a:cubicBezTo>
                    <a:cubicBezTo>
                      <a:pt x="67" y="323"/>
                      <a:pt x="69" y="331"/>
                      <a:pt x="65" y="355"/>
                    </a:cubicBezTo>
                    <a:cubicBezTo>
                      <a:pt x="61" y="379"/>
                      <a:pt x="74" y="409"/>
                      <a:pt x="72" y="414"/>
                    </a:cubicBezTo>
                    <a:cubicBezTo>
                      <a:pt x="58" y="448"/>
                      <a:pt x="75" y="481"/>
                      <a:pt x="74" y="492"/>
                    </a:cubicBezTo>
                    <a:cubicBezTo>
                      <a:pt x="73" y="501"/>
                      <a:pt x="67" y="501"/>
                      <a:pt x="67" y="512"/>
                    </a:cubicBezTo>
                    <a:cubicBezTo>
                      <a:pt x="67" y="529"/>
                      <a:pt x="84" y="528"/>
                      <a:pt x="98" y="528"/>
                    </a:cubicBezTo>
                    <a:cubicBezTo>
                      <a:pt x="112" y="528"/>
                      <a:pt x="118" y="528"/>
                      <a:pt x="135" y="528"/>
                    </a:cubicBezTo>
                    <a:cubicBezTo>
                      <a:pt x="152" y="528"/>
                      <a:pt x="161" y="529"/>
                      <a:pt x="161" y="521"/>
                    </a:cubicBezTo>
                    <a:cubicBezTo>
                      <a:pt x="161" y="509"/>
                      <a:pt x="152" y="498"/>
                      <a:pt x="135" y="499"/>
                    </a:cubicBezTo>
                    <a:cubicBezTo>
                      <a:pt x="118" y="500"/>
                      <a:pt x="109" y="500"/>
                      <a:pt x="114" y="482"/>
                    </a:cubicBezTo>
                    <a:cubicBezTo>
                      <a:pt x="120" y="462"/>
                      <a:pt x="117" y="473"/>
                      <a:pt x="123" y="452"/>
                    </a:cubicBezTo>
                    <a:cubicBezTo>
                      <a:pt x="134" y="415"/>
                      <a:pt x="131" y="391"/>
                      <a:pt x="133" y="377"/>
                    </a:cubicBezTo>
                    <a:cubicBezTo>
                      <a:pt x="134" y="364"/>
                      <a:pt x="139" y="352"/>
                      <a:pt x="140" y="310"/>
                    </a:cubicBezTo>
                    <a:cubicBezTo>
                      <a:pt x="140" y="293"/>
                      <a:pt x="138" y="278"/>
                      <a:pt x="136" y="265"/>
                    </a:cubicBezTo>
                    <a:cubicBezTo>
                      <a:pt x="124" y="269"/>
                      <a:pt x="112" y="272"/>
                      <a:pt x="100" y="272"/>
                    </a:cubicBezTo>
                    <a:cubicBezTo>
                      <a:pt x="99" y="272"/>
                      <a:pt x="98" y="272"/>
                      <a:pt x="96" y="272"/>
                    </a:cubicBezTo>
                    <a:cubicBezTo>
                      <a:pt x="85" y="271"/>
                      <a:pt x="77" y="264"/>
                      <a:pt x="74" y="252"/>
                    </a:cubicBezTo>
                    <a:cubicBezTo>
                      <a:pt x="71" y="241"/>
                      <a:pt x="75" y="229"/>
                      <a:pt x="84" y="224"/>
                    </a:cubicBezTo>
                    <a:close/>
                  </a:path>
                </a:pathLst>
              </a:custGeom>
              <a:solidFill>
                <a:srgbClr val="BDC3C7"/>
              </a:solidFill>
              <a:ln w="9525">
                <a:noFill/>
                <a:round/>
              </a:ln>
            </p:spPr>
            <p:txBody>
              <a:bodyPr lIns="45715" tIns="22857" rIns="45715" bIns="22857"/>
              <a:lstStyle/>
              <a:p>
                <a:endParaRPr lang="zh-CN" altLang="en-US"/>
              </a:p>
            </p:txBody>
          </p:sp>
          <p:sp>
            <p:nvSpPr>
              <p:cNvPr id="34" name="Freeform 797"/>
              <p:cNvSpPr/>
              <p:nvPr/>
            </p:nvSpPr>
            <p:spPr bwMode="auto">
              <a:xfrm>
                <a:off x="17043602" y="7708925"/>
                <a:ext cx="523875" cy="501650"/>
              </a:xfrm>
              <a:custGeom>
                <a:avLst/>
                <a:gdLst>
                  <a:gd name="T0" fmla="*/ 2147483647 w 165"/>
                  <a:gd name="T1" fmla="*/ 2147483647 h 158"/>
                  <a:gd name="T2" fmla="*/ 2147483647 w 165"/>
                  <a:gd name="T3" fmla="*/ 2147483647 h 158"/>
                  <a:gd name="T4" fmla="*/ 2147483647 w 165"/>
                  <a:gd name="T5" fmla="*/ 2147483647 h 158"/>
                  <a:gd name="T6" fmla="*/ 2147483647 w 165"/>
                  <a:gd name="T7" fmla="*/ 2147483647 h 158"/>
                  <a:gd name="T8" fmla="*/ 2147483647 w 165"/>
                  <a:gd name="T9" fmla="*/ 2147483647 h 158"/>
                  <a:gd name="T10" fmla="*/ 2147483647 w 165"/>
                  <a:gd name="T11" fmla="*/ 2147483647 h 158"/>
                  <a:gd name="T12" fmla="*/ 2147483647 w 165"/>
                  <a:gd name="T13" fmla="*/ 2147483647 h 158"/>
                  <a:gd name="T14" fmla="*/ 2147483647 w 165"/>
                  <a:gd name="T15" fmla="*/ 2147483647 h 158"/>
                  <a:gd name="T16" fmla="*/ 2147483647 w 165"/>
                  <a:gd name="T17" fmla="*/ 2147483647 h 158"/>
                  <a:gd name="T18" fmla="*/ 2147483647 w 165"/>
                  <a:gd name="T19" fmla="*/ 2147483647 h 158"/>
                  <a:gd name="T20" fmla="*/ 2147483647 w 165"/>
                  <a:gd name="T21" fmla="*/ 2147483647 h 158"/>
                  <a:gd name="T22" fmla="*/ 2147483647 w 165"/>
                  <a:gd name="T23" fmla="*/ 2147483647 h 158"/>
                  <a:gd name="T24" fmla="*/ 2147483647 w 165"/>
                  <a:gd name="T25" fmla="*/ 2147483647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5"/>
                  <a:gd name="T40" fmla="*/ 0 h 158"/>
                  <a:gd name="T41" fmla="*/ 165 w 165"/>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5" h="158">
                    <a:moveTo>
                      <a:pt x="157" y="34"/>
                    </a:moveTo>
                    <a:cubicBezTo>
                      <a:pt x="152" y="34"/>
                      <a:pt x="152" y="44"/>
                      <a:pt x="151" y="49"/>
                    </a:cubicBezTo>
                    <a:cubicBezTo>
                      <a:pt x="150" y="55"/>
                      <a:pt x="147" y="40"/>
                      <a:pt x="149" y="28"/>
                    </a:cubicBezTo>
                    <a:cubicBezTo>
                      <a:pt x="150" y="18"/>
                      <a:pt x="155" y="4"/>
                      <a:pt x="149" y="2"/>
                    </a:cubicBezTo>
                    <a:cubicBezTo>
                      <a:pt x="142" y="0"/>
                      <a:pt x="138" y="20"/>
                      <a:pt x="136" y="43"/>
                    </a:cubicBezTo>
                    <a:cubicBezTo>
                      <a:pt x="135" y="55"/>
                      <a:pt x="137" y="71"/>
                      <a:pt x="131" y="74"/>
                    </a:cubicBezTo>
                    <a:cubicBezTo>
                      <a:pt x="126" y="77"/>
                      <a:pt x="101" y="98"/>
                      <a:pt x="92" y="102"/>
                    </a:cubicBezTo>
                    <a:cubicBezTo>
                      <a:pt x="66" y="113"/>
                      <a:pt x="30" y="110"/>
                      <a:pt x="13" y="120"/>
                    </a:cubicBezTo>
                    <a:cubicBezTo>
                      <a:pt x="0" y="128"/>
                      <a:pt x="3" y="155"/>
                      <a:pt x="23" y="157"/>
                    </a:cubicBezTo>
                    <a:cubicBezTo>
                      <a:pt x="40" y="158"/>
                      <a:pt x="61" y="150"/>
                      <a:pt x="79" y="144"/>
                    </a:cubicBezTo>
                    <a:cubicBezTo>
                      <a:pt x="111" y="133"/>
                      <a:pt x="123" y="116"/>
                      <a:pt x="132" y="104"/>
                    </a:cubicBezTo>
                    <a:cubicBezTo>
                      <a:pt x="143" y="91"/>
                      <a:pt x="157" y="74"/>
                      <a:pt x="158" y="66"/>
                    </a:cubicBezTo>
                    <a:cubicBezTo>
                      <a:pt x="160" y="52"/>
                      <a:pt x="165" y="35"/>
                      <a:pt x="157" y="34"/>
                    </a:cubicBezTo>
                    <a:close/>
                  </a:path>
                </a:pathLst>
              </a:custGeom>
              <a:solidFill>
                <a:srgbClr val="BDC3C7"/>
              </a:solidFill>
              <a:ln w="9525">
                <a:noFill/>
                <a:round/>
              </a:ln>
            </p:spPr>
            <p:txBody>
              <a:bodyPr lIns="45715" tIns="22857" rIns="45715" bIns="22857"/>
              <a:lstStyle/>
              <a:p>
                <a:endParaRPr lang="zh-CN" altLang="en-US"/>
              </a:p>
            </p:txBody>
          </p:sp>
          <p:sp>
            <p:nvSpPr>
              <p:cNvPr id="35" name="Freeform 841"/>
              <p:cNvSpPr/>
              <p:nvPr/>
            </p:nvSpPr>
            <p:spPr bwMode="auto">
              <a:xfrm>
                <a:off x="17567477" y="7708925"/>
                <a:ext cx="520700" cy="501650"/>
              </a:xfrm>
              <a:custGeom>
                <a:avLst/>
                <a:gdLst>
                  <a:gd name="T0" fmla="*/ 2147483647 w 164"/>
                  <a:gd name="T1" fmla="*/ 2147483647 h 158"/>
                  <a:gd name="T2" fmla="*/ 2147483647 w 164"/>
                  <a:gd name="T3" fmla="*/ 2147483647 h 158"/>
                  <a:gd name="T4" fmla="*/ 2147483647 w 164"/>
                  <a:gd name="T5" fmla="*/ 2147483647 h 158"/>
                  <a:gd name="T6" fmla="*/ 2147483647 w 164"/>
                  <a:gd name="T7" fmla="*/ 2147483647 h 158"/>
                  <a:gd name="T8" fmla="*/ 2147483647 w 164"/>
                  <a:gd name="T9" fmla="*/ 2147483647 h 158"/>
                  <a:gd name="T10" fmla="*/ 2147483647 w 164"/>
                  <a:gd name="T11" fmla="*/ 2147483647 h 158"/>
                  <a:gd name="T12" fmla="*/ 2147483647 w 164"/>
                  <a:gd name="T13" fmla="*/ 2147483647 h 158"/>
                  <a:gd name="T14" fmla="*/ 2147483647 w 164"/>
                  <a:gd name="T15" fmla="*/ 2147483647 h 158"/>
                  <a:gd name="T16" fmla="*/ 2147483647 w 164"/>
                  <a:gd name="T17" fmla="*/ 2147483647 h 158"/>
                  <a:gd name="T18" fmla="*/ 2147483647 w 164"/>
                  <a:gd name="T19" fmla="*/ 2147483647 h 158"/>
                  <a:gd name="T20" fmla="*/ 2147483647 w 164"/>
                  <a:gd name="T21" fmla="*/ 2147483647 h 158"/>
                  <a:gd name="T22" fmla="*/ 2147483647 w 164"/>
                  <a:gd name="T23" fmla="*/ 2147483647 h 158"/>
                  <a:gd name="T24" fmla="*/ 2147483647 w 164"/>
                  <a:gd name="T25" fmla="*/ 2147483647 h 15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4"/>
                  <a:gd name="T40" fmla="*/ 0 h 158"/>
                  <a:gd name="T41" fmla="*/ 164 w 164"/>
                  <a:gd name="T42" fmla="*/ 158 h 15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4" h="158">
                    <a:moveTo>
                      <a:pt x="7" y="34"/>
                    </a:moveTo>
                    <a:cubicBezTo>
                      <a:pt x="13" y="34"/>
                      <a:pt x="12" y="44"/>
                      <a:pt x="13" y="49"/>
                    </a:cubicBezTo>
                    <a:cubicBezTo>
                      <a:pt x="15" y="55"/>
                      <a:pt x="17" y="40"/>
                      <a:pt x="16" y="28"/>
                    </a:cubicBezTo>
                    <a:cubicBezTo>
                      <a:pt x="14" y="18"/>
                      <a:pt x="9" y="4"/>
                      <a:pt x="16" y="2"/>
                    </a:cubicBezTo>
                    <a:cubicBezTo>
                      <a:pt x="23" y="0"/>
                      <a:pt x="27" y="20"/>
                      <a:pt x="29" y="43"/>
                    </a:cubicBezTo>
                    <a:cubicBezTo>
                      <a:pt x="30" y="55"/>
                      <a:pt x="27" y="71"/>
                      <a:pt x="33" y="74"/>
                    </a:cubicBezTo>
                    <a:cubicBezTo>
                      <a:pt x="39" y="77"/>
                      <a:pt x="63" y="98"/>
                      <a:pt x="72" y="102"/>
                    </a:cubicBezTo>
                    <a:cubicBezTo>
                      <a:pt x="98" y="113"/>
                      <a:pt x="134" y="110"/>
                      <a:pt x="152" y="120"/>
                    </a:cubicBezTo>
                    <a:cubicBezTo>
                      <a:pt x="164" y="128"/>
                      <a:pt x="162" y="155"/>
                      <a:pt x="142" y="157"/>
                    </a:cubicBezTo>
                    <a:cubicBezTo>
                      <a:pt x="124" y="158"/>
                      <a:pt x="103" y="150"/>
                      <a:pt x="86" y="144"/>
                    </a:cubicBezTo>
                    <a:cubicBezTo>
                      <a:pt x="53" y="133"/>
                      <a:pt x="42" y="116"/>
                      <a:pt x="32" y="104"/>
                    </a:cubicBezTo>
                    <a:cubicBezTo>
                      <a:pt x="21" y="91"/>
                      <a:pt x="7" y="74"/>
                      <a:pt x="6" y="66"/>
                    </a:cubicBezTo>
                    <a:cubicBezTo>
                      <a:pt x="4" y="52"/>
                      <a:pt x="0" y="35"/>
                      <a:pt x="7" y="34"/>
                    </a:cubicBezTo>
                    <a:close/>
                  </a:path>
                </a:pathLst>
              </a:custGeom>
              <a:solidFill>
                <a:srgbClr val="BDC3C7"/>
              </a:solidFill>
              <a:ln w="9525">
                <a:noFill/>
                <a:round/>
              </a:ln>
            </p:spPr>
            <p:txBody>
              <a:bodyPr lIns="45715" tIns="22857" rIns="45715" bIns="22857"/>
              <a:lstStyle/>
              <a:p>
                <a:endParaRPr lang="zh-CN" altLang="en-US"/>
              </a:p>
            </p:txBody>
          </p:sp>
          <p:sp>
            <p:nvSpPr>
              <p:cNvPr id="36" name="Freeform 842"/>
              <p:cNvSpPr/>
              <p:nvPr/>
            </p:nvSpPr>
            <p:spPr bwMode="auto">
              <a:xfrm>
                <a:off x="17691302" y="7362850"/>
                <a:ext cx="635000" cy="1679575"/>
              </a:xfrm>
              <a:custGeom>
                <a:avLst/>
                <a:gdLst>
                  <a:gd name="T0" fmla="*/ 2147483647 w 200"/>
                  <a:gd name="T1" fmla="*/ 2147483647 h 529"/>
                  <a:gd name="T2" fmla="*/ 2147483647 w 200"/>
                  <a:gd name="T3" fmla="*/ 0 h 529"/>
                  <a:gd name="T4" fmla="*/ 0 w 200"/>
                  <a:gd name="T5" fmla="*/ 2147483647 h 529"/>
                  <a:gd name="T6" fmla="*/ 2147483647 w 200"/>
                  <a:gd name="T7" fmla="*/ 2147483647 h 529"/>
                  <a:gd name="T8" fmla="*/ 2147483647 w 200"/>
                  <a:gd name="T9" fmla="*/ 2147483647 h 529"/>
                  <a:gd name="T10" fmla="*/ 2147483647 w 200"/>
                  <a:gd name="T11" fmla="*/ 2147483647 h 529"/>
                  <a:gd name="T12" fmla="*/ 2147483647 w 200"/>
                  <a:gd name="T13" fmla="*/ 2147483647 h 529"/>
                  <a:gd name="T14" fmla="*/ 2147483647 w 200"/>
                  <a:gd name="T15" fmla="*/ 2147483647 h 529"/>
                  <a:gd name="T16" fmla="*/ 2147483647 w 200"/>
                  <a:gd name="T17" fmla="*/ 2147483647 h 529"/>
                  <a:gd name="T18" fmla="*/ 2147483647 w 200"/>
                  <a:gd name="T19" fmla="*/ 2147483647 h 529"/>
                  <a:gd name="T20" fmla="*/ 2147483647 w 200"/>
                  <a:gd name="T21" fmla="*/ 2147483647 h 529"/>
                  <a:gd name="T22" fmla="*/ 2147483647 w 200"/>
                  <a:gd name="T23" fmla="*/ 2147483647 h 529"/>
                  <a:gd name="T24" fmla="*/ 2147483647 w 200"/>
                  <a:gd name="T25" fmla="*/ 2147483647 h 529"/>
                  <a:gd name="T26" fmla="*/ 2147483647 w 200"/>
                  <a:gd name="T27" fmla="*/ 2147483647 h 529"/>
                  <a:gd name="T28" fmla="*/ 2147483647 w 200"/>
                  <a:gd name="T29" fmla="*/ 2147483647 h 529"/>
                  <a:gd name="T30" fmla="*/ 2147483647 w 200"/>
                  <a:gd name="T31" fmla="*/ 2147483647 h 529"/>
                  <a:gd name="T32" fmla="*/ 2147483647 w 200"/>
                  <a:gd name="T33" fmla="*/ 2147483647 h 529"/>
                  <a:gd name="T34" fmla="*/ 2147483647 w 200"/>
                  <a:gd name="T35" fmla="*/ 2147483647 h 529"/>
                  <a:gd name="T36" fmla="*/ 2147483647 w 200"/>
                  <a:gd name="T37" fmla="*/ 2147483647 h 529"/>
                  <a:gd name="T38" fmla="*/ 2147483647 w 200"/>
                  <a:gd name="T39" fmla="*/ 2147483647 h 529"/>
                  <a:gd name="T40" fmla="*/ 2147483647 w 200"/>
                  <a:gd name="T41" fmla="*/ 2147483647 h 529"/>
                  <a:gd name="T42" fmla="*/ 2147483647 w 200"/>
                  <a:gd name="T43" fmla="*/ 2147483647 h 529"/>
                  <a:gd name="T44" fmla="*/ 2147483647 w 200"/>
                  <a:gd name="T45" fmla="*/ 2147483647 h 529"/>
                  <a:gd name="T46" fmla="*/ 2147483647 w 200"/>
                  <a:gd name="T47" fmla="*/ 2147483647 h 529"/>
                  <a:gd name="T48" fmla="*/ 2147483647 w 200"/>
                  <a:gd name="T49" fmla="*/ 2147483647 h 529"/>
                  <a:gd name="T50" fmla="*/ 2147483647 w 200"/>
                  <a:gd name="T51" fmla="*/ 2147483647 h 52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0"/>
                  <a:gd name="T79" fmla="*/ 0 h 529"/>
                  <a:gd name="T80" fmla="*/ 200 w 200"/>
                  <a:gd name="T81" fmla="*/ 529 h 52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0" h="529">
                    <a:moveTo>
                      <a:pt x="200" y="100"/>
                    </a:moveTo>
                    <a:cubicBezTo>
                      <a:pt x="200" y="45"/>
                      <a:pt x="155" y="0"/>
                      <a:pt x="100" y="0"/>
                    </a:cubicBezTo>
                    <a:cubicBezTo>
                      <a:pt x="44" y="0"/>
                      <a:pt x="0" y="45"/>
                      <a:pt x="0" y="100"/>
                    </a:cubicBezTo>
                    <a:cubicBezTo>
                      <a:pt x="0" y="146"/>
                      <a:pt x="31" y="185"/>
                      <a:pt x="74" y="197"/>
                    </a:cubicBezTo>
                    <a:cubicBezTo>
                      <a:pt x="76" y="202"/>
                      <a:pt x="79" y="208"/>
                      <a:pt x="79" y="215"/>
                    </a:cubicBezTo>
                    <a:cubicBezTo>
                      <a:pt x="93" y="216"/>
                      <a:pt x="106" y="218"/>
                      <a:pt x="116" y="224"/>
                    </a:cubicBezTo>
                    <a:cubicBezTo>
                      <a:pt x="124" y="229"/>
                      <a:pt x="128" y="241"/>
                      <a:pt x="125" y="252"/>
                    </a:cubicBezTo>
                    <a:cubicBezTo>
                      <a:pt x="123" y="264"/>
                      <a:pt x="114" y="271"/>
                      <a:pt x="103" y="272"/>
                    </a:cubicBezTo>
                    <a:cubicBezTo>
                      <a:pt x="102" y="272"/>
                      <a:pt x="100" y="272"/>
                      <a:pt x="99" y="272"/>
                    </a:cubicBezTo>
                    <a:cubicBezTo>
                      <a:pt x="88" y="272"/>
                      <a:pt x="75" y="269"/>
                      <a:pt x="63" y="265"/>
                    </a:cubicBezTo>
                    <a:cubicBezTo>
                      <a:pt x="61" y="278"/>
                      <a:pt x="59" y="293"/>
                      <a:pt x="60" y="310"/>
                    </a:cubicBezTo>
                    <a:cubicBezTo>
                      <a:pt x="60" y="352"/>
                      <a:pt x="65" y="364"/>
                      <a:pt x="67" y="377"/>
                    </a:cubicBezTo>
                    <a:cubicBezTo>
                      <a:pt x="68" y="391"/>
                      <a:pt x="66" y="415"/>
                      <a:pt x="76" y="452"/>
                    </a:cubicBezTo>
                    <a:cubicBezTo>
                      <a:pt x="82" y="473"/>
                      <a:pt x="79" y="462"/>
                      <a:pt x="85" y="482"/>
                    </a:cubicBezTo>
                    <a:cubicBezTo>
                      <a:pt x="90" y="500"/>
                      <a:pt x="82" y="500"/>
                      <a:pt x="65" y="499"/>
                    </a:cubicBezTo>
                    <a:cubicBezTo>
                      <a:pt x="47" y="498"/>
                      <a:pt x="38" y="509"/>
                      <a:pt x="38" y="521"/>
                    </a:cubicBezTo>
                    <a:cubicBezTo>
                      <a:pt x="38" y="529"/>
                      <a:pt x="47" y="528"/>
                      <a:pt x="65" y="528"/>
                    </a:cubicBezTo>
                    <a:cubicBezTo>
                      <a:pt x="82" y="528"/>
                      <a:pt x="88" y="528"/>
                      <a:pt x="101" y="528"/>
                    </a:cubicBezTo>
                    <a:cubicBezTo>
                      <a:pt x="115" y="528"/>
                      <a:pt x="132" y="529"/>
                      <a:pt x="132" y="512"/>
                    </a:cubicBezTo>
                    <a:cubicBezTo>
                      <a:pt x="132" y="501"/>
                      <a:pt x="126" y="501"/>
                      <a:pt x="126" y="492"/>
                    </a:cubicBezTo>
                    <a:cubicBezTo>
                      <a:pt x="125" y="481"/>
                      <a:pt x="141" y="448"/>
                      <a:pt x="127" y="414"/>
                    </a:cubicBezTo>
                    <a:cubicBezTo>
                      <a:pt x="125" y="409"/>
                      <a:pt x="138" y="379"/>
                      <a:pt x="134" y="355"/>
                    </a:cubicBezTo>
                    <a:cubicBezTo>
                      <a:pt x="130" y="331"/>
                      <a:pt x="132" y="323"/>
                      <a:pt x="137" y="290"/>
                    </a:cubicBezTo>
                    <a:cubicBezTo>
                      <a:pt x="145" y="239"/>
                      <a:pt x="131" y="222"/>
                      <a:pt x="121" y="214"/>
                    </a:cubicBezTo>
                    <a:cubicBezTo>
                      <a:pt x="116" y="210"/>
                      <a:pt x="118" y="204"/>
                      <a:pt x="119" y="198"/>
                    </a:cubicBezTo>
                    <a:cubicBezTo>
                      <a:pt x="165" y="189"/>
                      <a:pt x="200" y="148"/>
                      <a:pt x="200" y="100"/>
                    </a:cubicBezTo>
                    <a:close/>
                  </a:path>
                </a:pathLst>
              </a:custGeom>
              <a:solidFill>
                <a:srgbClr val="BDC3C7"/>
              </a:solidFill>
              <a:ln w="9525">
                <a:noFill/>
                <a:round/>
              </a:ln>
            </p:spPr>
            <p:txBody>
              <a:bodyPr lIns="45715" tIns="22857" rIns="45715" bIns="22857"/>
              <a:lstStyle/>
              <a:p>
                <a:endParaRPr lang="zh-CN" altLang="en-US"/>
              </a:p>
            </p:txBody>
          </p:sp>
          <p:sp>
            <p:nvSpPr>
              <p:cNvPr id="37" name="Freeform 843"/>
              <p:cNvSpPr/>
              <p:nvPr/>
            </p:nvSpPr>
            <p:spPr bwMode="auto">
              <a:xfrm>
                <a:off x="17773852" y="7943875"/>
                <a:ext cx="104775" cy="88900"/>
              </a:xfrm>
              <a:custGeom>
                <a:avLst/>
                <a:gdLst>
                  <a:gd name="T0" fmla="*/ 2147483647 w 33"/>
                  <a:gd name="T1" fmla="*/ 2147483647 h 28"/>
                  <a:gd name="T2" fmla="*/ 2147483647 w 33"/>
                  <a:gd name="T3" fmla="*/ 2147483647 h 28"/>
                  <a:gd name="T4" fmla="*/ 2147483647 w 33"/>
                  <a:gd name="T5" fmla="*/ 2147483647 h 28"/>
                  <a:gd name="T6" fmla="*/ 2147483647 w 33"/>
                  <a:gd name="T7" fmla="*/ 0 h 28"/>
                  <a:gd name="T8" fmla="*/ 0 w 33"/>
                  <a:gd name="T9" fmla="*/ 2147483647 h 28"/>
                  <a:gd name="T10" fmla="*/ 2147483647 w 33"/>
                  <a:gd name="T11" fmla="*/ 2147483647 h 28"/>
                  <a:gd name="T12" fmla="*/ 0 60000 65536"/>
                  <a:gd name="T13" fmla="*/ 0 60000 65536"/>
                  <a:gd name="T14" fmla="*/ 0 60000 65536"/>
                  <a:gd name="T15" fmla="*/ 0 60000 65536"/>
                  <a:gd name="T16" fmla="*/ 0 60000 65536"/>
                  <a:gd name="T17" fmla="*/ 0 60000 65536"/>
                  <a:gd name="T18" fmla="*/ 0 w 33"/>
                  <a:gd name="T19" fmla="*/ 0 h 28"/>
                  <a:gd name="T20" fmla="*/ 33 w 33"/>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3" h="28">
                    <a:moveTo>
                      <a:pt x="10" y="22"/>
                    </a:moveTo>
                    <a:cubicBezTo>
                      <a:pt x="16" y="25"/>
                      <a:pt x="22" y="27"/>
                      <a:pt x="29" y="28"/>
                    </a:cubicBezTo>
                    <a:cubicBezTo>
                      <a:pt x="30" y="24"/>
                      <a:pt x="32" y="19"/>
                      <a:pt x="33" y="15"/>
                    </a:cubicBezTo>
                    <a:cubicBezTo>
                      <a:pt x="24" y="11"/>
                      <a:pt x="15" y="6"/>
                      <a:pt x="8" y="0"/>
                    </a:cubicBezTo>
                    <a:cubicBezTo>
                      <a:pt x="5" y="6"/>
                      <a:pt x="3" y="12"/>
                      <a:pt x="0" y="16"/>
                    </a:cubicBezTo>
                    <a:cubicBezTo>
                      <a:pt x="4" y="19"/>
                      <a:pt x="8" y="21"/>
                      <a:pt x="10" y="22"/>
                    </a:cubicBezTo>
                    <a:close/>
                  </a:path>
                </a:pathLst>
              </a:custGeom>
              <a:solidFill>
                <a:srgbClr val="95A5A6"/>
              </a:solidFill>
              <a:ln w="9525">
                <a:noFill/>
                <a:round/>
              </a:ln>
            </p:spPr>
            <p:txBody>
              <a:bodyPr lIns="45715" tIns="22857" rIns="45715" bIns="22857"/>
              <a:lstStyle/>
              <a:p>
                <a:endParaRPr lang="zh-CN" altLang="en-US"/>
              </a:p>
            </p:txBody>
          </p:sp>
          <p:sp>
            <p:nvSpPr>
              <p:cNvPr id="38" name="Freeform 844"/>
              <p:cNvSpPr/>
              <p:nvPr/>
            </p:nvSpPr>
            <p:spPr bwMode="auto">
              <a:xfrm>
                <a:off x="17259502" y="7940700"/>
                <a:ext cx="111125" cy="88900"/>
              </a:xfrm>
              <a:custGeom>
                <a:avLst/>
                <a:gdLst>
                  <a:gd name="T0" fmla="*/ 2147483647 w 35"/>
                  <a:gd name="T1" fmla="*/ 2147483647 h 28"/>
                  <a:gd name="T2" fmla="*/ 2147483647 w 35"/>
                  <a:gd name="T3" fmla="*/ 2147483647 h 28"/>
                  <a:gd name="T4" fmla="*/ 2147483647 w 35"/>
                  <a:gd name="T5" fmla="*/ 0 h 28"/>
                  <a:gd name="T6" fmla="*/ 0 w 35"/>
                  <a:gd name="T7" fmla="*/ 2147483647 h 28"/>
                  <a:gd name="T8" fmla="*/ 2147483647 w 35"/>
                  <a:gd name="T9" fmla="*/ 2147483647 h 28"/>
                  <a:gd name="T10" fmla="*/ 2147483647 w 35"/>
                  <a:gd name="T11" fmla="*/ 2147483647 h 28"/>
                  <a:gd name="T12" fmla="*/ 0 60000 65536"/>
                  <a:gd name="T13" fmla="*/ 0 60000 65536"/>
                  <a:gd name="T14" fmla="*/ 0 60000 65536"/>
                  <a:gd name="T15" fmla="*/ 0 60000 65536"/>
                  <a:gd name="T16" fmla="*/ 0 60000 65536"/>
                  <a:gd name="T17" fmla="*/ 0 60000 65536"/>
                  <a:gd name="T18" fmla="*/ 0 w 35"/>
                  <a:gd name="T19" fmla="*/ 0 h 28"/>
                  <a:gd name="T20" fmla="*/ 35 w 35"/>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5" h="28">
                    <a:moveTo>
                      <a:pt x="21" y="23"/>
                    </a:moveTo>
                    <a:cubicBezTo>
                      <a:pt x="24" y="22"/>
                      <a:pt x="30" y="18"/>
                      <a:pt x="35" y="14"/>
                    </a:cubicBezTo>
                    <a:cubicBezTo>
                      <a:pt x="31" y="10"/>
                      <a:pt x="28" y="5"/>
                      <a:pt x="25" y="0"/>
                    </a:cubicBezTo>
                    <a:cubicBezTo>
                      <a:pt x="17" y="6"/>
                      <a:pt x="9" y="11"/>
                      <a:pt x="0" y="15"/>
                    </a:cubicBezTo>
                    <a:cubicBezTo>
                      <a:pt x="1" y="20"/>
                      <a:pt x="4" y="24"/>
                      <a:pt x="6" y="28"/>
                    </a:cubicBezTo>
                    <a:cubicBezTo>
                      <a:pt x="12" y="27"/>
                      <a:pt x="17" y="25"/>
                      <a:pt x="21" y="23"/>
                    </a:cubicBezTo>
                    <a:close/>
                  </a:path>
                </a:pathLst>
              </a:custGeom>
              <a:solidFill>
                <a:srgbClr val="95A5A6"/>
              </a:solidFill>
              <a:ln w="9525">
                <a:noFill/>
                <a:round/>
              </a:ln>
            </p:spPr>
            <p:txBody>
              <a:bodyPr lIns="45715" tIns="22857" rIns="45715" bIns="22857"/>
              <a:lstStyle/>
              <a:p>
                <a:endParaRPr lang="zh-CN" altLang="en-US"/>
              </a:p>
            </p:txBody>
          </p:sp>
          <p:sp>
            <p:nvSpPr>
              <p:cNvPr id="39" name="Freeform 845"/>
              <p:cNvSpPr/>
              <p:nvPr/>
            </p:nvSpPr>
            <p:spPr bwMode="auto">
              <a:xfrm>
                <a:off x="17361102" y="7362850"/>
                <a:ext cx="412750" cy="593725"/>
              </a:xfrm>
              <a:custGeom>
                <a:avLst/>
                <a:gdLst>
                  <a:gd name="T0" fmla="*/ 2147483647 w 130"/>
                  <a:gd name="T1" fmla="*/ 2147483647 h 187"/>
                  <a:gd name="T2" fmla="*/ 2147483647 w 130"/>
                  <a:gd name="T3" fmla="*/ 2147483647 h 187"/>
                  <a:gd name="T4" fmla="*/ 2147483647 w 130"/>
                  <a:gd name="T5" fmla="*/ 2147483647 h 187"/>
                  <a:gd name="T6" fmla="*/ 2147483647 w 130"/>
                  <a:gd name="T7" fmla="*/ 2147483647 h 187"/>
                  <a:gd name="T8" fmla="*/ 2147483647 w 130"/>
                  <a:gd name="T9" fmla="*/ 2147483647 h 187"/>
                  <a:gd name="T10" fmla="*/ 2147483647 w 130"/>
                  <a:gd name="T11" fmla="*/ 2147483647 h 187"/>
                  <a:gd name="T12" fmla="*/ 2147483647 w 130"/>
                  <a:gd name="T13" fmla="*/ 2147483647 h 187"/>
                  <a:gd name="T14" fmla="*/ 2147483647 w 130"/>
                  <a:gd name="T15" fmla="*/ 2147483647 h 187"/>
                  <a:gd name="T16" fmla="*/ 2147483647 w 130"/>
                  <a:gd name="T17" fmla="*/ 2147483647 h 187"/>
                  <a:gd name="T18" fmla="*/ 2147483647 w 130"/>
                  <a:gd name="T19" fmla="*/ 2147483647 h 187"/>
                  <a:gd name="T20" fmla="*/ 2147483647 w 130"/>
                  <a:gd name="T21" fmla="*/ 2147483647 h 187"/>
                  <a:gd name="T22" fmla="*/ 2147483647 w 130"/>
                  <a:gd name="T23" fmla="*/ 2147483647 h 187"/>
                  <a:gd name="T24" fmla="*/ 2147483647 w 130"/>
                  <a:gd name="T25" fmla="*/ 2147483647 h 187"/>
                  <a:gd name="T26" fmla="*/ 2147483647 w 130"/>
                  <a:gd name="T27" fmla="*/ 2147483647 h 187"/>
                  <a:gd name="T28" fmla="*/ 2147483647 w 130"/>
                  <a:gd name="T29" fmla="*/ 2147483647 h 187"/>
                  <a:gd name="T30" fmla="*/ 2147483647 w 130"/>
                  <a:gd name="T31" fmla="*/ 2147483647 h 187"/>
                  <a:gd name="T32" fmla="*/ 2147483647 w 130"/>
                  <a:gd name="T33" fmla="*/ 2147483647 h 187"/>
                  <a:gd name="T34" fmla="*/ 2147483647 w 130"/>
                  <a:gd name="T35" fmla="*/ 2147483647 h 187"/>
                  <a:gd name="T36" fmla="*/ 2147483647 w 130"/>
                  <a:gd name="T37" fmla="*/ 2147483647 h 187"/>
                  <a:gd name="T38" fmla="*/ 2147483647 w 130"/>
                  <a:gd name="T39" fmla="*/ 2147483647 h 187"/>
                  <a:gd name="T40" fmla="*/ 2147483647 w 130"/>
                  <a:gd name="T41" fmla="*/ 2147483647 h 187"/>
                  <a:gd name="T42" fmla="*/ 2147483647 w 130"/>
                  <a:gd name="T43" fmla="*/ 2147483647 h 187"/>
                  <a:gd name="T44" fmla="*/ 2147483647 w 130"/>
                  <a:gd name="T45" fmla="*/ 2147483647 h 187"/>
                  <a:gd name="T46" fmla="*/ 2147483647 w 130"/>
                  <a:gd name="T47" fmla="*/ 2147483647 h 187"/>
                  <a:gd name="T48" fmla="*/ 2147483647 w 130"/>
                  <a:gd name="T49" fmla="*/ 2147483647 h 187"/>
                  <a:gd name="T50" fmla="*/ 2147483647 w 130"/>
                  <a:gd name="T51" fmla="*/ 2147483647 h 187"/>
                  <a:gd name="T52" fmla="*/ 2147483647 w 130"/>
                  <a:gd name="T53" fmla="*/ 0 h 187"/>
                  <a:gd name="T54" fmla="*/ 0 w 130"/>
                  <a:gd name="T55" fmla="*/ 2147483647 h 187"/>
                  <a:gd name="T56" fmla="*/ 2147483647 w 130"/>
                  <a:gd name="T57" fmla="*/ 2147483647 h 187"/>
                  <a:gd name="T58" fmla="*/ 0 w 130"/>
                  <a:gd name="T59" fmla="*/ 2147483647 h 187"/>
                  <a:gd name="T60" fmla="*/ 2147483647 w 130"/>
                  <a:gd name="T61" fmla="*/ 2147483647 h 1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0"/>
                  <a:gd name="T94" fmla="*/ 0 h 187"/>
                  <a:gd name="T95" fmla="*/ 130 w 130"/>
                  <a:gd name="T96" fmla="*/ 187 h 18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0" h="187">
                    <a:moveTo>
                      <a:pt x="16" y="187"/>
                    </a:moveTo>
                    <a:cubicBezTo>
                      <a:pt x="22" y="182"/>
                      <a:pt x="26" y="179"/>
                      <a:pt x="28" y="178"/>
                    </a:cubicBezTo>
                    <a:cubicBezTo>
                      <a:pt x="29" y="176"/>
                      <a:pt x="29" y="168"/>
                      <a:pt x="29" y="163"/>
                    </a:cubicBezTo>
                    <a:cubicBezTo>
                      <a:pt x="30" y="159"/>
                      <a:pt x="30" y="155"/>
                      <a:pt x="30" y="152"/>
                    </a:cubicBezTo>
                    <a:cubicBezTo>
                      <a:pt x="32" y="119"/>
                      <a:pt x="38" y="105"/>
                      <a:pt x="48" y="105"/>
                    </a:cubicBezTo>
                    <a:cubicBezTo>
                      <a:pt x="49" y="105"/>
                      <a:pt x="49" y="105"/>
                      <a:pt x="50" y="105"/>
                    </a:cubicBezTo>
                    <a:cubicBezTo>
                      <a:pt x="60" y="108"/>
                      <a:pt x="58" y="120"/>
                      <a:pt x="56" y="130"/>
                    </a:cubicBezTo>
                    <a:cubicBezTo>
                      <a:pt x="55" y="133"/>
                      <a:pt x="55" y="135"/>
                      <a:pt x="55" y="137"/>
                    </a:cubicBezTo>
                    <a:cubicBezTo>
                      <a:pt x="55" y="137"/>
                      <a:pt x="56" y="137"/>
                      <a:pt x="57" y="137"/>
                    </a:cubicBezTo>
                    <a:cubicBezTo>
                      <a:pt x="57" y="137"/>
                      <a:pt x="57" y="137"/>
                      <a:pt x="57" y="137"/>
                    </a:cubicBezTo>
                    <a:cubicBezTo>
                      <a:pt x="60" y="137"/>
                      <a:pt x="63" y="139"/>
                      <a:pt x="65" y="141"/>
                    </a:cubicBezTo>
                    <a:cubicBezTo>
                      <a:pt x="65" y="141"/>
                      <a:pt x="65" y="141"/>
                      <a:pt x="65" y="141"/>
                    </a:cubicBezTo>
                    <a:cubicBezTo>
                      <a:pt x="65" y="141"/>
                      <a:pt x="65" y="141"/>
                      <a:pt x="65" y="141"/>
                    </a:cubicBezTo>
                    <a:cubicBezTo>
                      <a:pt x="67" y="139"/>
                      <a:pt x="69" y="137"/>
                      <a:pt x="72" y="137"/>
                    </a:cubicBezTo>
                    <a:cubicBezTo>
                      <a:pt x="72" y="137"/>
                      <a:pt x="73" y="137"/>
                      <a:pt x="73" y="137"/>
                    </a:cubicBezTo>
                    <a:cubicBezTo>
                      <a:pt x="73" y="137"/>
                      <a:pt x="74" y="137"/>
                      <a:pt x="75" y="137"/>
                    </a:cubicBezTo>
                    <a:cubicBezTo>
                      <a:pt x="74" y="135"/>
                      <a:pt x="74" y="133"/>
                      <a:pt x="73" y="130"/>
                    </a:cubicBezTo>
                    <a:cubicBezTo>
                      <a:pt x="71" y="120"/>
                      <a:pt x="69" y="108"/>
                      <a:pt x="79" y="105"/>
                    </a:cubicBezTo>
                    <a:cubicBezTo>
                      <a:pt x="80" y="105"/>
                      <a:pt x="81" y="105"/>
                      <a:pt x="82" y="105"/>
                    </a:cubicBezTo>
                    <a:cubicBezTo>
                      <a:pt x="92" y="105"/>
                      <a:pt x="97" y="119"/>
                      <a:pt x="100" y="152"/>
                    </a:cubicBezTo>
                    <a:cubicBezTo>
                      <a:pt x="100" y="155"/>
                      <a:pt x="100" y="159"/>
                      <a:pt x="100" y="163"/>
                    </a:cubicBezTo>
                    <a:cubicBezTo>
                      <a:pt x="100" y="168"/>
                      <a:pt x="100" y="176"/>
                      <a:pt x="101" y="178"/>
                    </a:cubicBezTo>
                    <a:cubicBezTo>
                      <a:pt x="104" y="179"/>
                      <a:pt x="108" y="182"/>
                      <a:pt x="114" y="187"/>
                    </a:cubicBezTo>
                    <a:cubicBezTo>
                      <a:pt x="120" y="184"/>
                      <a:pt x="125" y="180"/>
                      <a:pt x="130" y="176"/>
                    </a:cubicBezTo>
                    <a:cubicBezTo>
                      <a:pt x="110" y="157"/>
                      <a:pt x="98" y="130"/>
                      <a:pt x="98" y="100"/>
                    </a:cubicBezTo>
                    <a:cubicBezTo>
                      <a:pt x="98" y="70"/>
                      <a:pt x="110" y="43"/>
                      <a:pt x="130" y="24"/>
                    </a:cubicBezTo>
                    <a:cubicBezTo>
                      <a:pt x="112" y="9"/>
                      <a:pt x="90" y="0"/>
                      <a:pt x="65" y="0"/>
                    </a:cubicBezTo>
                    <a:cubicBezTo>
                      <a:pt x="40" y="0"/>
                      <a:pt x="17" y="9"/>
                      <a:pt x="0" y="24"/>
                    </a:cubicBezTo>
                    <a:cubicBezTo>
                      <a:pt x="20" y="43"/>
                      <a:pt x="32" y="70"/>
                      <a:pt x="32" y="100"/>
                    </a:cubicBezTo>
                    <a:cubicBezTo>
                      <a:pt x="32" y="130"/>
                      <a:pt x="20" y="157"/>
                      <a:pt x="0" y="176"/>
                    </a:cubicBezTo>
                    <a:cubicBezTo>
                      <a:pt x="5" y="180"/>
                      <a:pt x="10" y="184"/>
                      <a:pt x="16" y="187"/>
                    </a:cubicBezTo>
                    <a:close/>
                  </a:path>
                </a:pathLst>
              </a:custGeom>
              <a:solidFill>
                <a:srgbClr val="95A5A6"/>
              </a:solidFill>
              <a:ln w="9525">
                <a:noFill/>
                <a:round/>
              </a:ln>
            </p:spPr>
            <p:txBody>
              <a:bodyPr lIns="45715" tIns="22857" rIns="45715" bIns="22857"/>
              <a:lstStyle/>
              <a:p>
                <a:endParaRPr lang="zh-CN" altLang="en-US"/>
              </a:p>
            </p:txBody>
          </p:sp>
          <p:sp>
            <p:nvSpPr>
              <p:cNvPr id="40" name="Freeform 846"/>
              <p:cNvSpPr/>
              <p:nvPr/>
            </p:nvSpPr>
            <p:spPr bwMode="auto">
              <a:xfrm>
                <a:off x="17364277" y="7915300"/>
                <a:ext cx="415925" cy="1127125"/>
              </a:xfrm>
              <a:custGeom>
                <a:avLst/>
                <a:gdLst>
                  <a:gd name="T0" fmla="*/ 2147483647 w 131"/>
                  <a:gd name="T1" fmla="*/ 2147483647 h 355"/>
                  <a:gd name="T2" fmla="*/ 2147483647 w 131"/>
                  <a:gd name="T3" fmla="*/ 2147483647 h 355"/>
                  <a:gd name="T4" fmla="*/ 2147483647 w 131"/>
                  <a:gd name="T5" fmla="*/ 2147483647 h 355"/>
                  <a:gd name="T6" fmla="*/ 2147483647 w 131"/>
                  <a:gd name="T7" fmla="*/ 2147483647 h 355"/>
                  <a:gd name="T8" fmla="*/ 2147483647 w 131"/>
                  <a:gd name="T9" fmla="*/ 2147483647 h 355"/>
                  <a:gd name="T10" fmla="*/ 2147483647 w 131"/>
                  <a:gd name="T11" fmla="*/ 2147483647 h 355"/>
                  <a:gd name="T12" fmla="*/ 2147483647 w 131"/>
                  <a:gd name="T13" fmla="*/ 2147483647 h 355"/>
                  <a:gd name="T14" fmla="*/ 2147483647 w 131"/>
                  <a:gd name="T15" fmla="*/ 0 h 355"/>
                  <a:gd name="T16" fmla="*/ 2147483647 w 131"/>
                  <a:gd name="T17" fmla="*/ 2147483647 h 355"/>
                  <a:gd name="T18" fmla="*/ 2147483647 w 131"/>
                  <a:gd name="T19" fmla="*/ 2147483647 h 355"/>
                  <a:gd name="T20" fmla="*/ 2147483647 w 131"/>
                  <a:gd name="T21" fmla="*/ 2147483647 h 355"/>
                  <a:gd name="T22" fmla="*/ 0 w 131"/>
                  <a:gd name="T23" fmla="*/ 2147483647 h 355"/>
                  <a:gd name="T24" fmla="*/ 2147483647 w 131"/>
                  <a:gd name="T25" fmla="*/ 2147483647 h 355"/>
                  <a:gd name="T26" fmla="*/ 2147483647 w 131"/>
                  <a:gd name="T27" fmla="*/ 2147483647 h 355"/>
                  <a:gd name="T28" fmla="*/ 2147483647 w 131"/>
                  <a:gd name="T29" fmla="*/ 2147483647 h 355"/>
                  <a:gd name="T30" fmla="*/ 2147483647 w 131"/>
                  <a:gd name="T31" fmla="*/ 2147483647 h 355"/>
                  <a:gd name="T32" fmla="*/ 2147483647 w 131"/>
                  <a:gd name="T33" fmla="*/ 2147483647 h 355"/>
                  <a:gd name="T34" fmla="*/ 2147483647 w 131"/>
                  <a:gd name="T35" fmla="*/ 2147483647 h 355"/>
                  <a:gd name="T36" fmla="*/ 2147483647 w 131"/>
                  <a:gd name="T37" fmla="*/ 2147483647 h 355"/>
                  <a:gd name="T38" fmla="*/ 2147483647 w 131"/>
                  <a:gd name="T39" fmla="*/ 2147483647 h 355"/>
                  <a:gd name="T40" fmla="*/ 2147483647 w 131"/>
                  <a:gd name="T41" fmla="*/ 2147483647 h 355"/>
                  <a:gd name="T42" fmla="*/ 2147483647 w 131"/>
                  <a:gd name="T43" fmla="*/ 2147483647 h 355"/>
                  <a:gd name="T44" fmla="*/ 2147483647 w 131"/>
                  <a:gd name="T45" fmla="*/ 2147483647 h 355"/>
                  <a:gd name="T46" fmla="*/ 2147483647 w 131"/>
                  <a:gd name="T47" fmla="*/ 2147483647 h 355"/>
                  <a:gd name="T48" fmla="*/ 2147483647 w 131"/>
                  <a:gd name="T49" fmla="*/ 2147483647 h 355"/>
                  <a:gd name="T50" fmla="*/ 2147483647 w 131"/>
                  <a:gd name="T51" fmla="*/ 2147483647 h 355"/>
                  <a:gd name="T52" fmla="*/ 2147483647 w 131"/>
                  <a:gd name="T53" fmla="*/ 2147483647 h 355"/>
                  <a:gd name="T54" fmla="*/ 2147483647 w 131"/>
                  <a:gd name="T55" fmla="*/ 2147483647 h 355"/>
                  <a:gd name="T56" fmla="*/ 2147483647 w 131"/>
                  <a:gd name="T57" fmla="*/ 2147483647 h 355"/>
                  <a:gd name="T58" fmla="*/ 2147483647 w 131"/>
                  <a:gd name="T59" fmla="*/ 2147483647 h 355"/>
                  <a:gd name="T60" fmla="*/ 2147483647 w 131"/>
                  <a:gd name="T61" fmla="*/ 2147483647 h 3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1"/>
                  <a:gd name="T94" fmla="*/ 0 h 355"/>
                  <a:gd name="T95" fmla="*/ 131 w 131"/>
                  <a:gd name="T96" fmla="*/ 355 h 35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1" h="355">
                    <a:moveTo>
                      <a:pt x="121" y="193"/>
                    </a:moveTo>
                    <a:cubicBezTo>
                      <a:pt x="121" y="176"/>
                      <a:pt x="117" y="158"/>
                      <a:pt x="117" y="133"/>
                    </a:cubicBezTo>
                    <a:cubicBezTo>
                      <a:pt x="116" y="123"/>
                      <a:pt x="116" y="96"/>
                      <a:pt x="117" y="94"/>
                    </a:cubicBezTo>
                    <a:cubicBezTo>
                      <a:pt x="117" y="93"/>
                      <a:pt x="123" y="86"/>
                      <a:pt x="131" y="78"/>
                    </a:cubicBezTo>
                    <a:cubicBezTo>
                      <a:pt x="111" y="68"/>
                      <a:pt x="101" y="56"/>
                      <a:pt x="94" y="46"/>
                    </a:cubicBezTo>
                    <a:cubicBezTo>
                      <a:pt x="93" y="45"/>
                      <a:pt x="92" y="44"/>
                      <a:pt x="91" y="43"/>
                    </a:cubicBezTo>
                    <a:cubicBezTo>
                      <a:pt x="77" y="26"/>
                      <a:pt x="65" y="11"/>
                      <a:pt x="64" y="2"/>
                    </a:cubicBezTo>
                    <a:cubicBezTo>
                      <a:pt x="64" y="1"/>
                      <a:pt x="64" y="0"/>
                      <a:pt x="64" y="0"/>
                    </a:cubicBezTo>
                    <a:cubicBezTo>
                      <a:pt x="64" y="0"/>
                      <a:pt x="64" y="1"/>
                      <a:pt x="63" y="2"/>
                    </a:cubicBezTo>
                    <a:cubicBezTo>
                      <a:pt x="62" y="11"/>
                      <a:pt x="50" y="26"/>
                      <a:pt x="36" y="43"/>
                    </a:cubicBezTo>
                    <a:cubicBezTo>
                      <a:pt x="35" y="44"/>
                      <a:pt x="34" y="45"/>
                      <a:pt x="34" y="46"/>
                    </a:cubicBezTo>
                    <a:cubicBezTo>
                      <a:pt x="26" y="55"/>
                      <a:pt x="17" y="66"/>
                      <a:pt x="0" y="76"/>
                    </a:cubicBezTo>
                    <a:cubicBezTo>
                      <a:pt x="6" y="87"/>
                      <a:pt x="10" y="98"/>
                      <a:pt x="10" y="101"/>
                    </a:cubicBezTo>
                    <a:cubicBezTo>
                      <a:pt x="11" y="104"/>
                      <a:pt x="13" y="121"/>
                      <a:pt x="12" y="131"/>
                    </a:cubicBezTo>
                    <a:cubicBezTo>
                      <a:pt x="12" y="156"/>
                      <a:pt x="5" y="176"/>
                      <a:pt x="6" y="193"/>
                    </a:cubicBezTo>
                    <a:cubicBezTo>
                      <a:pt x="4" y="205"/>
                      <a:pt x="4" y="247"/>
                      <a:pt x="10" y="271"/>
                    </a:cubicBezTo>
                    <a:cubicBezTo>
                      <a:pt x="19" y="304"/>
                      <a:pt x="21" y="323"/>
                      <a:pt x="17" y="329"/>
                    </a:cubicBezTo>
                    <a:cubicBezTo>
                      <a:pt x="14" y="333"/>
                      <a:pt x="8" y="338"/>
                      <a:pt x="8" y="347"/>
                    </a:cubicBezTo>
                    <a:cubicBezTo>
                      <a:pt x="8" y="355"/>
                      <a:pt x="22" y="354"/>
                      <a:pt x="37" y="354"/>
                    </a:cubicBezTo>
                    <a:cubicBezTo>
                      <a:pt x="51" y="354"/>
                      <a:pt x="59" y="355"/>
                      <a:pt x="59" y="347"/>
                    </a:cubicBezTo>
                    <a:cubicBezTo>
                      <a:pt x="59" y="337"/>
                      <a:pt x="53" y="333"/>
                      <a:pt x="53" y="322"/>
                    </a:cubicBezTo>
                    <a:cubicBezTo>
                      <a:pt x="53" y="317"/>
                      <a:pt x="57" y="297"/>
                      <a:pt x="60" y="274"/>
                    </a:cubicBezTo>
                    <a:cubicBezTo>
                      <a:pt x="62" y="252"/>
                      <a:pt x="61" y="226"/>
                      <a:pt x="63" y="226"/>
                    </a:cubicBezTo>
                    <a:cubicBezTo>
                      <a:pt x="65" y="226"/>
                      <a:pt x="64" y="252"/>
                      <a:pt x="67" y="274"/>
                    </a:cubicBezTo>
                    <a:cubicBezTo>
                      <a:pt x="69" y="297"/>
                      <a:pt x="74" y="317"/>
                      <a:pt x="74" y="322"/>
                    </a:cubicBezTo>
                    <a:cubicBezTo>
                      <a:pt x="74" y="333"/>
                      <a:pt x="68" y="337"/>
                      <a:pt x="68" y="347"/>
                    </a:cubicBezTo>
                    <a:cubicBezTo>
                      <a:pt x="68" y="355"/>
                      <a:pt x="75" y="354"/>
                      <a:pt x="90" y="354"/>
                    </a:cubicBezTo>
                    <a:cubicBezTo>
                      <a:pt x="104" y="354"/>
                      <a:pt x="118" y="355"/>
                      <a:pt x="118" y="347"/>
                    </a:cubicBezTo>
                    <a:cubicBezTo>
                      <a:pt x="118" y="338"/>
                      <a:pt x="112" y="333"/>
                      <a:pt x="110" y="329"/>
                    </a:cubicBezTo>
                    <a:cubicBezTo>
                      <a:pt x="105" y="323"/>
                      <a:pt x="107" y="304"/>
                      <a:pt x="116" y="271"/>
                    </a:cubicBezTo>
                    <a:cubicBezTo>
                      <a:pt x="122" y="247"/>
                      <a:pt x="123" y="205"/>
                      <a:pt x="121" y="193"/>
                    </a:cubicBezTo>
                    <a:close/>
                  </a:path>
                </a:pathLst>
              </a:custGeom>
              <a:solidFill>
                <a:srgbClr val="95A5A6"/>
              </a:solidFill>
              <a:ln w="9525">
                <a:noFill/>
                <a:round/>
              </a:ln>
            </p:spPr>
            <p:txBody>
              <a:bodyPr lIns="45715" tIns="22857" rIns="45715" bIns="22857"/>
              <a:lstStyle/>
              <a:p>
                <a:endParaRPr lang="zh-CN" altLang="en-US"/>
              </a:p>
            </p:txBody>
          </p:sp>
        </p:grpSp>
        <p:sp>
          <p:nvSpPr>
            <p:cNvPr id="31" name="Овал 81"/>
            <p:cNvSpPr/>
            <p:nvPr/>
          </p:nvSpPr>
          <p:spPr>
            <a:xfrm rot="10800000">
              <a:off x="9749587" y="3834457"/>
              <a:ext cx="1941752" cy="1918093"/>
            </a:xfrm>
            <a:prstGeom prst="ellipse">
              <a:avLst/>
            </a:prstGeom>
            <a:gradFill>
              <a:gsLst>
                <a:gs pos="0">
                  <a:schemeClr val="bg1">
                    <a:alpha val="0"/>
                  </a:schemeClr>
                </a:gs>
                <a:gs pos="100000">
                  <a:schemeClr val="bg1">
                    <a:alpha val="4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p>
          </p:txBody>
        </p:sp>
        <p:sp>
          <p:nvSpPr>
            <p:cNvPr id="32" name="Овал 82"/>
            <p:cNvSpPr/>
            <p:nvPr/>
          </p:nvSpPr>
          <p:spPr>
            <a:xfrm rot="10800000">
              <a:off x="12623800" y="4016134"/>
              <a:ext cx="1980167" cy="1474382"/>
            </a:xfrm>
            <a:prstGeom prst="ellipse">
              <a:avLst/>
            </a:prstGeom>
            <a:gradFill>
              <a:gsLst>
                <a:gs pos="0">
                  <a:schemeClr val="bg1">
                    <a:alpha val="0"/>
                  </a:schemeClr>
                </a:gs>
                <a:gs pos="100000">
                  <a:schemeClr val="bg1">
                    <a:alpha val="42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900" dirty="0"/>
            </a:p>
          </p:txBody>
        </p:sp>
      </p:grpSp>
    </p:spTree>
    <p:extLst>
      <p:ext uri="{BB962C8B-B14F-4D97-AF65-F5344CB8AC3E}">
        <p14:creationId xmlns="" xmlns:p14="http://schemas.microsoft.com/office/powerpoint/2010/main" val="17624541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
          <p:cNvPicPr>
            <a:picLocks noChangeAspect="1" noChangeArrowheads="1"/>
          </p:cNvPicPr>
          <p:nvPr/>
        </p:nvPicPr>
        <p:blipFill>
          <a:blip r:embed="rId3" cstate="print"/>
          <a:srcRect l="26366"/>
          <a:stretch>
            <a:fillRect/>
          </a:stretch>
        </p:blipFill>
        <p:spPr bwMode="auto">
          <a:xfrm>
            <a:off x="0" y="765175"/>
            <a:ext cx="9151938" cy="5472113"/>
          </a:xfrm>
          <a:prstGeom prst="rect">
            <a:avLst/>
          </a:prstGeom>
          <a:noFill/>
          <a:ln w="9525">
            <a:noFill/>
            <a:miter lim="800000"/>
            <a:headEnd/>
            <a:tailEnd/>
          </a:ln>
        </p:spPr>
      </p:pic>
      <p:sp>
        <p:nvSpPr>
          <p:cNvPr id="11267" name="Text Box 9"/>
          <p:cNvSpPr txBox="1">
            <a:spLocks noChangeArrowheads="1"/>
          </p:cNvSpPr>
          <p:nvPr/>
        </p:nvSpPr>
        <p:spPr bwMode="auto">
          <a:xfrm>
            <a:off x="684213" y="115888"/>
            <a:ext cx="6265862" cy="641350"/>
          </a:xfrm>
          <a:prstGeom prst="rect">
            <a:avLst/>
          </a:prstGeom>
          <a:noFill/>
          <a:ln w="9525">
            <a:noFill/>
            <a:miter lim="800000"/>
            <a:headEnd/>
            <a:tailEnd/>
          </a:ln>
        </p:spPr>
        <p:txBody>
          <a:bodyPr>
            <a:spAutoFit/>
          </a:bodyPr>
          <a:lstStyle/>
          <a:p>
            <a:pPr eaLnBrk="1" hangingPunct="1"/>
            <a:r>
              <a:rPr lang="en-US" altLang="zh-CN" dirty="0">
                <a:solidFill>
                  <a:srgbClr val="FFFFFF"/>
                </a:solidFill>
              </a:rPr>
              <a:t>China Securities Depository </a:t>
            </a:r>
          </a:p>
          <a:p>
            <a:pPr eaLnBrk="1" hangingPunct="1"/>
            <a:r>
              <a:rPr lang="en-US" altLang="zh-CN" dirty="0">
                <a:solidFill>
                  <a:srgbClr val="FFFFFF"/>
                </a:solidFill>
              </a:rPr>
              <a:t>and Clearing Corporation Limited</a:t>
            </a:r>
          </a:p>
        </p:txBody>
      </p:sp>
      <p:sp>
        <p:nvSpPr>
          <p:cNvPr id="8" name="矩形 7">
            <a:extLst>
              <a:ext uri="{FF2B5EF4-FFF2-40B4-BE49-F238E27FC236}">
                <a16:creationId xmlns="" xmlns:a16="http://schemas.microsoft.com/office/drawing/2014/main" id="{230C9A07-620E-4D50-B52C-624AB51D1120}"/>
              </a:ext>
            </a:extLst>
          </p:cNvPr>
          <p:cNvSpPr/>
          <p:nvPr/>
        </p:nvSpPr>
        <p:spPr>
          <a:xfrm>
            <a:off x="0" y="1412776"/>
            <a:ext cx="9144000" cy="4248150"/>
          </a:xfrm>
          <a:prstGeom prst="rect">
            <a:avLst/>
          </a:prstGeom>
          <a:solidFill>
            <a:srgbClr val="DA1F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endParaRPr lang="zh-CN" altLang="en-US" b="1" dirty="0">
              <a:solidFill>
                <a:srgbClr val="FFFFFF"/>
              </a:solidFill>
              <a:latin typeface="幼圆" pitchFamily="49" charset="-122"/>
              <a:ea typeface="幼圆" pitchFamily="49" charset="-122"/>
            </a:endParaRPr>
          </a:p>
        </p:txBody>
      </p:sp>
      <p:sp>
        <p:nvSpPr>
          <p:cNvPr id="12" name="文本框 35">
            <a:extLst>
              <a:ext uri="{FF2B5EF4-FFF2-40B4-BE49-F238E27FC236}">
                <a16:creationId xmlns="" xmlns:a16="http://schemas.microsoft.com/office/drawing/2014/main" id="{D862648D-268C-40D4-AC14-08DB2685FB1E}"/>
              </a:ext>
            </a:extLst>
          </p:cNvPr>
          <p:cNvSpPr txBox="1"/>
          <p:nvPr/>
        </p:nvSpPr>
        <p:spPr>
          <a:xfrm>
            <a:off x="176089" y="2780928"/>
            <a:ext cx="1988045" cy="954107"/>
          </a:xfrm>
          <a:prstGeom prst="rect">
            <a:avLst/>
          </a:prstGeom>
          <a:noFill/>
        </p:spPr>
        <p:txBody>
          <a:bodyPr wrap="none">
            <a:spAutoFit/>
          </a:bodyPr>
          <a:lstStyle/>
          <a:p>
            <a:pPr algn="ctr" eaLnBrk="1" fontAlgn="auto" hangingPunct="1">
              <a:spcBef>
                <a:spcPts val="0"/>
              </a:spcBef>
              <a:spcAft>
                <a:spcPts val="0"/>
              </a:spcAft>
              <a:defRPr/>
            </a:pPr>
            <a:r>
              <a:rPr lang="zh-CN" altLang="en-US" sz="2800" b="1" kern="0" dirty="0">
                <a:solidFill>
                  <a:sysClr val="window" lastClr="FFFFFF"/>
                </a:solidFill>
                <a:latin typeface="黑体" pitchFamily="49" charset="-122"/>
                <a:ea typeface="黑体" pitchFamily="49" charset="-122"/>
              </a:rPr>
              <a:t>证券质押</a:t>
            </a:r>
            <a:endParaRPr lang="en-US" altLang="zh-CN" sz="2800" b="1" kern="0" dirty="0">
              <a:solidFill>
                <a:sysClr val="window" lastClr="FFFFFF"/>
              </a:solidFill>
              <a:latin typeface="黑体" pitchFamily="49" charset="-122"/>
              <a:ea typeface="黑体" pitchFamily="49" charset="-122"/>
            </a:endParaRPr>
          </a:p>
          <a:p>
            <a:pPr algn="ctr" eaLnBrk="1" fontAlgn="auto" hangingPunct="1">
              <a:spcBef>
                <a:spcPts val="0"/>
              </a:spcBef>
              <a:spcAft>
                <a:spcPts val="0"/>
              </a:spcAft>
              <a:defRPr/>
            </a:pPr>
            <a:r>
              <a:rPr lang="zh-CN" altLang="en-US" sz="2800" b="1" kern="0" dirty="0">
                <a:solidFill>
                  <a:sysClr val="window" lastClr="FFFFFF"/>
                </a:solidFill>
                <a:latin typeface="黑体" pitchFamily="49" charset="-122"/>
                <a:ea typeface="黑体" pitchFamily="49" charset="-122"/>
              </a:rPr>
              <a:t>规则及审核</a:t>
            </a:r>
          </a:p>
        </p:txBody>
      </p:sp>
      <p:cxnSp>
        <p:nvCxnSpPr>
          <p:cNvPr id="13" name="直接连接符 12">
            <a:extLst>
              <a:ext uri="{FF2B5EF4-FFF2-40B4-BE49-F238E27FC236}">
                <a16:creationId xmlns="" xmlns:a16="http://schemas.microsoft.com/office/drawing/2014/main" id="{91A2D063-98DD-43B0-9E8F-E4DEAE15235D}"/>
              </a:ext>
            </a:extLst>
          </p:cNvPr>
          <p:cNvCxnSpPr/>
          <p:nvPr/>
        </p:nvCxnSpPr>
        <p:spPr>
          <a:xfrm rot="5400000">
            <a:off x="720725" y="3613151"/>
            <a:ext cx="30956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284" name="文本框 42"/>
          <p:cNvSpPr txBox="1">
            <a:spLocks noChangeArrowheads="1"/>
          </p:cNvSpPr>
          <p:nvPr/>
        </p:nvSpPr>
        <p:spPr bwMode="auto">
          <a:xfrm>
            <a:off x="5837238" y="4584700"/>
            <a:ext cx="406400" cy="368300"/>
          </a:xfrm>
          <a:prstGeom prst="rect">
            <a:avLst/>
          </a:prstGeom>
          <a:noFill/>
          <a:ln w="9525">
            <a:noFill/>
            <a:miter lim="800000"/>
            <a:headEnd/>
            <a:tailEnd/>
          </a:ln>
        </p:spPr>
        <p:txBody>
          <a:bodyPr>
            <a:spAutoFit/>
          </a:bodyPr>
          <a:lstStyle/>
          <a:p>
            <a:pPr eaLnBrk="1" hangingPunct="1"/>
            <a:r>
              <a:rPr lang="zh-CN" altLang="en-US" dirty="0">
                <a:solidFill>
                  <a:srgbClr val="DA1F28"/>
                </a:solidFill>
                <a:latin typeface="幼圆" pitchFamily="49" charset="-122"/>
                <a:ea typeface="幼圆" pitchFamily="49" charset="-122"/>
              </a:rPr>
              <a:t>六</a:t>
            </a:r>
          </a:p>
        </p:txBody>
      </p:sp>
      <p:grpSp>
        <p:nvGrpSpPr>
          <p:cNvPr id="27" name="组合 26"/>
          <p:cNvGrpSpPr/>
          <p:nvPr/>
        </p:nvGrpSpPr>
        <p:grpSpPr>
          <a:xfrm>
            <a:off x="2699792" y="2924944"/>
            <a:ext cx="5716557" cy="646331"/>
            <a:chOff x="2555776" y="2060848"/>
            <a:chExt cx="5716557" cy="646331"/>
          </a:xfrm>
        </p:grpSpPr>
        <p:sp>
          <p:nvSpPr>
            <p:cNvPr id="15" name="矩形 14">
              <a:extLst>
                <a:ext uri="{FF2B5EF4-FFF2-40B4-BE49-F238E27FC236}">
                  <a16:creationId xmlns="" xmlns:a16="http://schemas.microsoft.com/office/drawing/2014/main" id="{138ACA34-4318-4641-9807-E056FD118E03}"/>
                </a:ext>
              </a:extLst>
            </p:cNvPr>
            <p:cNvSpPr/>
            <p:nvPr/>
          </p:nvSpPr>
          <p:spPr>
            <a:xfrm>
              <a:off x="2555776" y="2132856"/>
              <a:ext cx="514350" cy="551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1274" name="文本框 42"/>
            <p:cNvSpPr txBox="1">
              <a:spLocks noChangeArrowheads="1"/>
            </p:cNvSpPr>
            <p:nvPr/>
          </p:nvSpPr>
          <p:spPr bwMode="auto">
            <a:xfrm>
              <a:off x="2620963" y="2230438"/>
              <a:ext cx="415498" cy="369332"/>
            </a:xfrm>
            <a:prstGeom prst="rect">
              <a:avLst/>
            </a:prstGeom>
            <a:noFill/>
            <a:ln w="9525">
              <a:noFill/>
              <a:miter lim="800000"/>
              <a:headEnd/>
              <a:tailEnd/>
            </a:ln>
          </p:spPr>
          <p:txBody>
            <a:bodyPr wrap="none">
              <a:spAutoFit/>
            </a:bodyPr>
            <a:lstStyle/>
            <a:p>
              <a:pPr eaLnBrk="1" hangingPunct="1"/>
              <a:r>
                <a:rPr lang="zh-CN" altLang="en-US" dirty="0">
                  <a:solidFill>
                    <a:srgbClr val="DA1F28"/>
                  </a:solidFill>
                  <a:latin typeface="幼圆" pitchFamily="49" charset="-122"/>
                  <a:ea typeface="幼圆" pitchFamily="49" charset="-122"/>
                </a:rPr>
                <a:t>三</a:t>
              </a:r>
            </a:p>
          </p:txBody>
        </p:sp>
        <p:sp>
          <p:nvSpPr>
            <p:cNvPr id="30" name="矩形 29">
              <a:extLst>
                <a:ext uri="{FF2B5EF4-FFF2-40B4-BE49-F238E27FC236}">
                  <a16:creationId xmlns="" xmlns:a16="http://schemas.microsoft.com/office/drawing/2014/main" id="{C928F966-7A3D-405B-862B-D45AF0A40897}"/>
                </a:ext>
              </a:extLst>
            </p:cNvPr>
            <p:cNvSpPr/>
            <p:nvPr/>
          </p:nvSpPr>
          <p:spPr>
            <a:xfrm>
              <a:off x="5652120" y="2132856"/>
              <a:ext cx="514350" cy="5652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11278" name="矩形 38"/>
            <p:cNvSpPr>
              <a:spLocks noChangeArrowheads="1"/>
            </p:cNvSpPr>
            <p:nvPr/>
          </p:nvSpPr>
          <p:spPr bwMode="auto">
            <a:xfrm>
              <a:off x="6228184" y="2060848"/>
              <a:ext cx="2044149" cy="646331"/>
            </a:xfrm>
            <a:prstGeom prst="rect">
              <a:avLst/>
            </a:prstGeom>
            <a:noFill/>
            <a:ln w="9525">
              <a:noFill/>
              <a:miter lim="800000"/>
              <a:headEnd/>
              <a:tailEnd/>
            </a:ln>
          </p:spPr>
          <p:txBody>
            <a:bodyPr wrap="none">
              <a:spAutoFit/>
            </a:bodyPr>
            <a:lstStyle/>
            <a:p>
              <a:pPr eaLnBrk="1" hangingPunct="1"/>
              <a:r>
                <a:rPr lang="zh-CN" altLang="en-US" b="1" dirty="0">
                  <a:solidFill>
                    <a:srgbClr val="FFFFFF"/>
                  </a:solidFill>
                  <a:latin typeface="幼圆" pitchFamily="49" charset="-122"/>
                  <a:ea typeface="幼圆" pitchFamily="49" charset="-122"/>
                </a:rPr>
                <a:t>质押业务所需材料</a:t>
              </a:r>
              <a:endParaRPr lang="en-US" altLang="zh-CN" b="1" dirty="0">
                <a:solidFill>
                  <a:srgbClr val="FFFFFF"/>
                </a:solidFill>
                <a:latin typeface="幼圆" pitchFamily="49" charset="-122"/>
                <a:ea typeface="幼圆" pitchFamily="49" charset="-122"/>
              </a:endParaRPr>
            </a:p>
            <a:p>
              <a:pPr eaLnBrk="1" hangingPunct="1"/>
              <a:r>
                <a:rPr lang="zh-CN" altLang="en-US" b="1" dirty="0">
                  <a:solidFill>
                    <a:srgbClr val="FFFFFF"/>
                  </a:solidFill>
                  <a:latin typeface="幼圆" pitchFamily="49" charset="-122"/>
                  <a:ea typeface="幼圆" pitchFamily="49" charset="-122"/>
                </a:rPr>
                <a:t>及审核要点</a:t>
              </a:r>
            </a:p>
          </p:txBody>
        </p:sp>
        <p:sp>
          <p:nvSpPr>
            <p:cNvPr id="11283" name="文本框 42"/>
            <p:cNvSpPr txBox="1">
              <a:spLocks noChangeArrowheads="1"/>
            </p:cNvSpPr>
            <p:nvPr/>
          </p:nvSpPr>
          <p:spPr bwMode="auto">
            <a:xfrm>
              <a:off x="5724128" y="2204864"/>
              <a:ext cx="415498" cy="369332"/>
            </a:xfrm>
            <a:prstGeom prst="rect">
              <a:avLst/>
            </a:prstGeom>
            <a:noFill/>
            <a:ln w="9525">
              <a:noFill/>
              <a:miter lim="800000"/>
              <a:headEnd/>
              <a:tailEnd/>
            </a:ln>
          </p:spPr>
          <p:txBody>
            <a:bodyPr wrap="none">
              <a:spAutoFit/>
            </a:bodyPr>
            <a:lstStyle/>
            <a:p>
              <a:pPr eaLnBrk="1" hangingPunct="1"/>
              <a:r>
                <a:rPr lang="zh-CN" altLang="en-US" dirty="0">
                  <a:solidFill>
                    <a:srgbClr val="DA1F28"/>
                  </a:solidFill>
                  <a:latin typeface="幼圆" pitchFamily="49" charset="-122"/>
                  <a:ea typeface="幼圆" pitchFamily="49" charset="-122"/>
                </a:rPr>
                <a:t>四</a:t>
              </a:r>
            </a:p>
          </p:txBody>
        </p:sp>
        <p:sp>
          <p:nvSpPr>
            <p:cNvPr id="11285" name="矩形 38"/>
            <p:cNvSpPr>
              <a:spLocks noChangeArrowheads="1"/>
            </p:cNvSpPr>
            <p:nvPr/>
          </p:nvSpPr>
          <p:spPr bwMode="auto">
            <a:xfrm>
              <a:off x="3203848" y="2204864"/>
              <a:ext cx="2276585" cy="369332"/>
            </a:xfrm>
            <a:prstGeom prst="rect">
              <a:avLst/>
            </a:prstGeom>
            <a:noFill/>
            <a:ln w="9525">
              <a:noFill/>
              <a:miter lim="800000"/>
              <a:headEnd/>
              <a:tailEnd/>
            </a:ln>
          </p:spPr>
          <p:txBody>
            <a:bodyPr wrap="none">
              <a:spAutoFit/>
            </a:bodyPr>
            <a:lstStyle/>
            <a:p>
              <a:pPr eaLnBrk="1" hangingPunct="1"/>
              <a:r>
                <a:rPr lang="zh-CN" altLang="en-US" b="1" dirty="0">
                  <a:solidFill>
                    <a:srgbClr val="FFFFFF"/>
                  </a:solidFill>
                  <a:latin typeface="幼圆" pitchFamily="49" charset="-122"/>
                  <a:ea typeface="幼圆" pitchFamily="49" charset="-122"/>
                </a:rPr>
                <a:t>规则修订及新增要求</a:t>
              </a:r>
            </a:p>
          </p:txBody>
        </p:sp>
      </p:grpSp>
      <p:grpSp>
        <p:nvGrpSpPr>
          <p:cNvPr id="28" name="组合 27"/>
          <p:cNvGrpSpPr/>
          <p:nvPr/>
        </p:nvGrpSpPr>
        <p:grpSpPr>
          <a:xfrm>
            <a:off x="2699792" y="3861048"/>
            <a:ext cx="2531794" cy="504056"/>
            <a:chOff x="2555776" y="3284984"/>
            <a:chExt cx="2531794" cy="504056"/>
          </a:xfrm>
        </p:grpSpPr>
        <p:sp>
          <p:nvSpPr>
            <p:cNvPr id="21" name="矩形 20">
              <a:extLst>
                <a:ext uri="{FF2B5EF4-FFF2-40B4-BE49-F238E27FC236}">
                  <a16:creationId xmlns="" xmlns:a16="http://schemas.microsoft.com/office/drawing/2014/main" id="{9F592D8B-D5E2-429D-A4F4-8F096689BF1F}"/>
                </a:ext>
              </a:extLst>
            </p:cNvPr>
            <p:cNvSpPr/>
            <p:nvPr/>
          </p:nvSpPr>
          <p:spPr>
            <a:xfrm>
              <a:off x="2555776" y="3284984"/>
              <a:ext cx="51435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1282" name="文本框 42"/>
            <p:cNvSpPr txBox="1">
              <a:spLocks noChangeArrowheads="1"/>
            </p:cNvSpPr>
            <p:nvPr/>
          </p:nvSpPr>
          <p:spPr bwMode="auto">
            <a:xfrm>
              <a:off x="2617788" y="3306763"/>
              <a:ext cx="414337" cy="369887"/>
            </a:xfrm>
            <a:prstGeom prst="rect">
              <a:avLst/>
            </a:prstGeom>
            <a:noFill/>
            <a:ln w="9525">
              <a:noFill/>
              <a:miter lim="800000"/>
              <a:headEnd/>
              <a:tailEnd/>
            </a:ln>
          </p:spPr>
          <p:txBody>
            <a:bodyPr>
              <a:spAutoFit/>
            </a:bodyPr>
            <a:lstStyle/>
            <a:p>
              <a:pPr eaLnBrk="1" hangingPunct="1"/>
              <a:r>
                <a:rPr lang="zh-CN" altLang="en-US" dirty="0">
                  <a:solidFill>
                    <a:srgbClr val="DA1F28"/>
                  </a:solidFill>
                  <a:latin typeface="幼圆" pitchFamily="49" charset="-122"/>
                  <a:ea typeface="幼圆" pitchFamily="49" charset="-122"/>
                </a:rPr>
                <a:t>五</a:t>
              </a:r>
            </a:p>
          </p:txBody>
        </p:sp>
        <p:sp>
          <p:nvSpPr>
            <p:cNvPr id="11288" name="矩形 38"/>
            <p:cNvSpPr>
              <a:spLocks noChangeArrowheads="1"/>
            </p:cNvSpPr>
            <p:nvPr/>
          </p:nvSpPr>
          <p:spPr bwMode="auto">
            <a:xfrm>
              <a:off x="3275856" y="3284984"/>
              <a:ext cx="1811714" cy="369332"/>
            </a:xfrm>
            <a:prstGeom prst="rect">
              <a:avLst/>
            </a:prstGeom>
            <a:noFill/>
            <a:ln w="9525">
              <a:noFill/>
              <a:miter lim="800000"/>
              <a:headEnd/>
              <a:tailEnd/>
            </a:ln>
          </p:spPr>
          <p:txBody>
            <a:bodyPr wrap="none">
              <a:spAutoFit/>
            </a:bodyPr>
            <a:lstStyle/>
            <a:p>
              <a:pPr eaLnBrk="1" hangingPunct="1"/>
              <a:r>
                <a:rPr lang="zh-CN" altLang="en-US" b="1" dirty="0">
                  <a:solidFill>
                    <a:srgbClr val="FFFFFF"/>
                  </a:solidFill>
                  <a:latin typeface="幼圆" pitchFamily="49" charset="-122"/>
                  <a:ea typeface="幼圆" pitchFamily="49" charset="-122"/>
                </a:rPr>
                <a:t>常见问题及解答</a:t>
              </a:r>
            </a:p>
          </p:txBody>
        </p:sp>
      </p:grpSp>
      <p:sp>
        <p:nvSpPr>
          <p:cNvPr id="11289" name="灯片编号占位符 2"/>
          <p:cNvSpPr>
            <a:spLocks noGrp="1"/>
          </p:cNvSpPr>
          <p:nvPr>
            <p:ph type="sldNum" sz="quarter" idx="12"/>
          </p:nvPr>
        </p:nvSpPr>
        <p:spPr>
          <a:xfrm>
            <a:off x="3491880" y="6619875"/>
            <a:ext cx="2133600" cy="476250"/>
          </a:xfrm>
          <a:noFill/>
        </p:spPr>
        <p:txBody>
          <a:bodyPr/>
          <a:lstStyle/>
          <a:p>
            <a:fld id="{6F4D59E8-2462-461E-A2E2-F71C242B0BCB}" type="slidenum">
              <a:rPr lang="en-US" altLang="zh-CN">
                <a:solidFill>
                  <a:schemeClr val="tx1"/>
                </a:solidFill>
              </a:rPr>
              <a:pPr/>
              <a:t>1</a:t>
            </a:fld>
            <a:endParaRPr lang="en-US" altLang="zh-CN" dirty="0">
              <a:solidFill>
                <a:schemeClr val="tx1"/>
              </a:solidFill>
            </a:endParaRPr>
          </a:p>
        </p:txBody>
      </p:sp>
      <p:pic>
        <p:nvPicPr>
          <p:cNvPr id="26"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24" name="组合 23"/>
          <p:cNvGrpSpPr/>
          <p:nvPr/>
        </p:nvGrpSpPr>
        <p:grpSpPr>
          <a:xfrm>
            <a:off x="2699792" y="1988840"/>
            <a:ext cx="5989774" cy="995338"/>
            <a:chOff x="2555776" y="2060848"/>
            <a:chExt cx="5989774" cy="995338"/>
          </a:xfrm>
        </p:grpSpPr>
        <p:sp>
          <p:nvSpPr>
            <p:cNvPr id="25" name="矩形 24">
              <a:extLst>
                <a:ext uri="{FF2B5EF4-FFF2-40B4-BE49-F238E27FC236}">
                  <a16:creationId xmlns="" xmlns:a16="http://schemas.microsoft.com/office/drawing/2014/main" id="{138ACA34-4318-4641-9807-E056FD118E03}"/>
                </a:ext>
              </a:extLst>
            </p:cNvPr>
            <p:cNvSpPr/>
            <p:nvPr/>
          </p:nvSpPr>
          <p:spPr>
            <a:xfrm>
              <a:off x="2555776" y="2132856"/>
              <a:ext cx="514350" cy="551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29" name="文本框 42"/>
            <p:cNvSpPr txBox="1">
              <a:spLocks noChangeArrowheads="1"/>
            </p:cNvSpPr>
            <p:nvPr/>
          </p:nvSpPr>
          <p:spPr bwMode="auto">
            <a:xfrm>
              <a:off x="2620963" y="2230438"/>
              <a:ext cx="415925" cy="369887"/>
            </a:xfrm>
            <a:prstGeom prst="rect">
              <a:avLst/>
            </a:prstGeom>
            <a:noFill/>
            <a:ln w="9525">
              <a:noFill/>
              <a:miter lim="800000"/>
              <a:headEnd/>
              <a:tailEnd/>
            </a:ln>
          </p:spPr>
          <p:txBody>
            <a:bodyPr wrap="none">
              <a:spAutoFit/>
            </a:bodyPr>
            <a:lstStyle/>
            <a:p>
              <a:pPr eaLnBrk="1" hangingPunct="1"/>
              <a:r>
                <a:rPr lang="zh-CN" altLang="en-US" dirty="0">
                  <a:solidFill>
                    <a:srgbClr val="DA1F28"/>
                  </a:solidFill>
                  <a:latin typeface="幼圆" pitchFamily="49" charset="-122"/>
                  <a:ea typeface="幼圆" pitchFamily="49" charset="-122"/>
                </a:rPr>
                <a:t>一</a:t>
              </a:r>
            </a:p>
          </p:txBody>
        </p:sp>
        <p:sp>
          <p:nvSpPr>
            <p:cNvPr id="31" name="矩形 30">
              <a:extLst>
                <a:ext uri="{FF2B5EF4-FFF2-40B4-BE49-F238E27FC236}">
                  <a16:creationId xmlns="" xmlns:a16="http://schemas.microsoft.com/office/drawing/2014/main" id="{C928F966-7A3D-405B-862B-D45AF0A40897}"/>
                </a:ext>
              </a:extLst>
            </p:cNvPr>
            <p:cNvSpPr/>
            <p:nvPr/>
          </p:nvSpPr>
          <p:spPr>
            <a:xfrm>
              <a:off x="5652120" y="2132856"/>
              <a:ext cx="514350" cy="5642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32" name="矩形 38"/>
            <p:cNvSpPr>
              <a:spLocks noChangeArrowheads="1"/>
            </p:cNvSpPr>
            <p:nvPr/>
          </p:nvSpPr>
          <p:spPr bwMode="auto">
            <a:xfrm>
              <a:off x="6228184" y="2132856"/>
              <a:ext cx="2317366" cy="923330"/>
            </a:xfrm>
            <a:prstGeom prst="rect">
              <a:avLst/>
            </a:prstGeom>
            <a:noFill/>
            <a:ln w="9525">
              <a:noFill/>
              <a:miter lim="800000"/>
              <a:headEnd/>
              <a:tailEnd/>
            </a:ln>
          </p:spPr>
          <p:txBody>
            <a:bodyPr wrap="square">
              <a:spAutoFit/>
            </a:bodyPr>
            <a:lstStyle/>
            <a:p>
              <a:pPr eaLnBrk="1" hangingPunct="1"/>
              <a:r>
                <a:rPr lang="zh-CN" altLang="en-US" b="1" dirty="0">
                  <a:solidFill>
                    <a:srgbClr val="FFFFFF"/>
                  </a:solidFill>
                  <a:latin typeface="幼圆" pitchFamily="49" charset="-122"/>
                  <a:ea typeface="幼圆" pitchFamily="49" charset="-122"/>
                </a:rPr>
                <a:t>防范化解股票质押</a:t>
              </a:r>
              <a:endParaRPr lang="en-US" altLang="zh-CN" b="1" dirty="0">
                <a:solidFill>
                  <a:srgbClr val="FFFFFF"/>
                </a:solidFill>
                <a:latin typeface="幼圆" pitchFamily="49" charset="-122"/>
                <a:ea typeface="幼圆" pitchFamily="49" charset="-122"/>
              </a:endParaRPr>
            </a:p>
            <a:p>
              <a:pPr eaLnBrk="1" hangingPunct="1"/>
              <a:r>
                <a:rPr lang="zh-CN" altLang="en-US" b="1" dirty="0">
                  <a:solidFill>
                    <a:srgbClr val="FFFFFF"/>
                  </a:solidFill>
                  <a:latin typeface="幼圆" pitchFamily="49" charset="-122"/>
                  <a:ea typeface="幼圆" pitchFamily="49" charset="-122"/>
                </a:rPr>
                <a:t>风险相关要求</a:t>
              </a:r>
            </a:p>
            <a:p>
              <a:pPr eaLnBrk="1" hangingPunct="1"/>
              <a:endParaRPr lang="zh-CN" altLang="en-US" b="1" dirty="0">
                <a:solidFill>
                  <a:srgbClr val="FFFFFF"/>
                </a:solidFill>
                <a:latin typeface="幼圆" pitchFamily="49" charset="-122"/>
                <a:ea typeface="幼圆" pitchFamily="49" charset="-122"/>
              </a:endParaRPr>
            </a:p>
          </p:txBody>
        </p:sp>
        <p:sp>
          <p:nvSpPr>
            <p:cNvPr id="33" name="文本框 42"/>
            <p:cNvSpPr txBox="1">
              <a:spLocks noChangeArrowheads="1"/>
            </p:cNvSpPr>
            <p:nvPr/>
          </p:nvSpPr>
          <p:spPr bwMode="auto">
            <a:xfrm>
              <a:off x="5724128" y="2204864"/>
              <a:ext cx="415498" cy="369332"/>
            </a:xfrm>
            <a:prstGeom prst="rect">
              <a:avLst/>
            </a:prstGeom>
            <a:noFill/>
            <a:ln w="9525">
              <a:noFill/>
              <a:miter lim="800000"/>
              <a:headEnd/>
              <a:tailEnd/>
            </a:ln>
          </p:spPr>
          <p:txBody>
            <a:bodyPr wrap="none">
              <a:spAutoFit/>
            </a:bodyPr>
            <a:lstStyle/>
            <a:p>
              <a:pPr eaLnBrk="1" hangingPunct="1"/>
              <a:r>
                <a:rPr lang="zh-CN" altLang="en-US" dirty="0">
                  <a:solidFill>
                    <a:srgbClr val="DA1F28"/>
                  </a:solidFill>
                  <a:latin typeface="幼圆" pitchFamily="49" charset="-122"/>
                  <a:ea typeface="幼圆" pitchFamily="49" charset="-122"/>
                </a:rPr>
                <a:t>二</a:t>
              </a:r>
            </a:p>
          </p:txBody>
        </p:sp>
        <p:sp>
          <p:nvSpPr>
            <p:cNvPr id="34" name="矩形 38"/>
            <p:cNvSpPr>
              <a:spLocks noChangeArrowheads="1"/>
            </p:cNvSpPr>
            <p:nvPr/>
          </p:nvSpPr>
          <p:spPr bwMode="auto">
            <a:xfrm>
              <a:off x="3131840" y="2060848"/>
              <a:ext cx="2044149" cy="369332"/>
            </a:xfrm>
            <a:prstGeom prst="rect">
              <a:avLst/>
            </a:prstGeom>
            <a:noFill/>
            <a:ln w="9525">
              <a:noFill/>
              <a:miter lim="800000"/>
              <a:headEnd/>
              <a:tailEnd/>
            </a:ln>
          </p:spPr>
          <p:txBody>
            <a:bodyPr wrap="square">
              <a:spAutoFit/>
            </a:bodyPr>
            <a:lstStyle/>
            <a:p>
              <a:pPr eaLnBrk="1" hangingPunct="1"/>
              <a:endParaRPr lang="zh-CN" altLang="en-US" b="1" dirty="0">
                <a:solidFill>
                  <a:srgbClr val="FFFFFF"/>
                </a:solidFill>
                <a:latin typeface="幼圆" pitchFamily="49" charset="-122"/>
                <a:ea typeface="幼圆" pitchFamily="49" charset="-122"/>
              </a:endParaRPr>
            </a:p>
          </p:txBody>
        </p:sp>
      </p:grpSp>
      <p:sp>
        <p:nvSpPr>
          <p:cNvPr id="35" name="TextBox 34"/>
          <p:cNvSpPr txBox="1"/>
          <p:nvPr/>
        </p:nvSpPr>
        <p:spPr>
          <a:xfrm>
            <a:off x="3347864" y="2132856"/>
            <a:ext cx="1728192" cy="369332"/>
          </a:xfrm>
          <a:prstGeom prst="rect">
            <a:avLst/>
          </a:prstGeom>
          <a:noFill/>
        </p:spPr>
        <p:txBody>
          <a:bodyPr wrap="square" rtlCol="0">
            <a:spAutoFit/>
          </a:bodyPr>
          <a:lstStyle/>
          <a:p>
            <a:r>
              <a:rPr lang="zh-CN" altLang="en-US" b="1" dirty="0">
                <a:solidFill>
                  <a:srgbClr val="FFFFFF"/>
                </a:solidFill>
                <a:latin typeface="幼圆" pitchFamily="49" charset="-122"/>
                <a:ea typeface="幼圆" pitchFamily="49" charset="-122"/>
              </a:rPr>
              <a:t>质押业务概述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755576" y="1124744"/>
            <a:ext cx="7614846" cy="7201972"/>
          </a:xfrm>
          <a:prstGeom prst="rect">
            <a:avLst/>
          </a:prstGeom>
        </p:spPr>
        <p:txBody>
          <a:bodyPr wrap="square">
            <a:spAutoFit/>
          </a:bodyPr>
          <a:lstStyle/>
          <a:p>
            <a:pPr marL="342900" indent="-342900">
              <a:lnSpc>
                <a:spcPct val="150000"/>
              </a:lnSpc>
              <a:buClr>
                <a:srgbClr val="C00000"/>
              </a:buClr>
              <a:buFont typeface="Wingdings" pitchFamily="2" charset="2"/>
              <a:buChar char="p"/>
            </a:pPr>
            <a:r>
              <a:rPr lang="zh-CN" altLang="en-US" sz="2000" b="1" dirty="0">
                <a:solidFill>
                  <a:srgbClr val="C00000"/>
                </a:solidFill>
                <a:latin typeface="幼圆" pitchFamily="49" charset="-122"/>
                <a:ea typeface="幼圆" pitchFamily="49" charset="-122"/>
              </a:rPr>
              <a:t> </a:t>
            </a:r>
            <a:r>
              <a:rPr lang="zh-CN" altLang="en-US" sz="2000" b="1" dirty="0">
                <a:latin typeface="幼圆" pitchFamily="49" charset="-122"/>
                <a:ea typeface="幼圆" pitchFamily="49" charset="-122"/>
              </a:rPr>
              <a:t>部分解除质押登记业务申请材料</a:t>
            </a:r>
            <a:endParaRPr lang="en-US" altLang="zh-CN" sz="2000" b="1" dirty="0">
              <a:latin typeface="幼圆" pitchFamily="49" charset="-122"/>
              <a:ea typeface="幼圆" pitchFamily="49" charset="-122"/>
            </a:endParaRPr>
          </a:p>
          <a:p>
            <a:pPr marL="342900" indent="-342900">
              <a:lnSpc>
                <a:spcPct val="150000"/>
              </a:lnSpc>
              <a:buClr>
                <a:srgbClr val="C00000"/>
              </a:buClr>
            </a:pPr>
            <a:r>
              <a:rPr lang="zh-CN" altLang="en-US" sz="2000" b="1" dirty="0">
                <a:latin typeface="幼圆" pitchFamily="49" charset="-122"/>
                <a:ea typeface="幼圆" pitchFamily="49" charset="-122"/>
              </a:rPr>
              <a:t>  </a:t>
            </a:r>
            <a:r>
              <a:rPr lang="zh-CN" altLang="en-US" b="1" dirty="0">
                <a:latin typeface="幼圆" pitchFamily="49" charset="-122"/>
                <a:ea typeface="幼圆" pitchFamily="49" charset="-122"/>
              </a:rPr>
              <a:t>（质权人申请办理）</a:t>
            </a:r>
            <a:endParaRPr lang="en-US" altLang="zh-CN" sz="2000" b="1" dirty="0">
              <a:solidFill>
                <a:srgbClr val="C00000"/>
              </a:solidFill>
              <a:latin typeface="幼圆" pitchFamily="49" charset="-122"/>
              <a:ea typeface="幼圆" pitchFamily="49" charset="-122"/>
            </a:endParaRPr>
          </a:p>
          <a:p>
            <a:pPr defTabSz="711200">
              <a:lnSpc>
                <a:spcPct val="150000"/>
              </a:lnSpc>
              <a:spcAft>
                <a:spcPts val="0"/>
              </a:spcAft>
              <a:defRPr/>
            </a:pPr>
            <a:r>
              <a:rPr lang="en-US" altLang="zh-CN" sz="1600" dirty="0">
                <a:solidFill>
                  <a:sysClr val="windowText" lastClr="000000">
                    <a:hueOff val="0"/>
                    <a:satOff val="0"/>
                    <a:lumOff val="0"/>
                    <a:alphaOff val="0"/>
                  </a:sysClr>
                </a:solidFill>
                <a:latin typeface="幼圆" pitchFamily="49" charset="-122"/>
                <a:ea typeface="幼圆" pitchFamily="49" charset="-122"/>
              </a:rPr>
              <a:t>  1. </a:t>
            </a:r>
            <a:r>
              <a:rPr lang="zh-CN" altLang="en-US" sz="1600" b="1" dirty="0">
                <a:solidFill>
                  <a:srgbClr val="C00000"/>
                </a:solidFill>
                <a:latin typeface="幼圆" pitchFamily="49" charset="-122"/>
                <a:ea typeface="幼圆" pitchFamily="49" charset="-122"/>
              </a:rPr>
              <a:t>出质人、质权人双方共同签章</a:t>
            </a:r>
            <a:r>
              <a:rPr lang="zh-CN" altLang="en-US" sz="1600" dirty="0">
                <a:solidFill>
                  <a:sysClr val="windowText" lastClr="000000">
                    <a:hueOff val="0"/>
                    <a:satOff val="0"/>
                    <a:lumOff val="0"/>
                    <a:alphaOff val="0"/>
                  </a:sysClr>
                </a:solidFill>
                <a:latin typeface="幼圆" pitchFamily="49" charset="-122"/>
                <a:ea typeface="幼圆" pitchFamily="49" charset="-122"/>
              </a:rPr>
              <a:t>的</a:t>
            </a:r>
            <a:r>
              <a:rPr lang="en-US" altLang="zh-CN" sz="1600" dirty="0">
                <a:solidFill>
                  <a:sysClr val="windowText" lastClr="000000">
                    <a:hueOff val="0"/>
                    <a:satOff val="0"/>
                    <a:lumOff val="0"/>
                    <a:alphaOff val="0"/>
                  </a:sysClr>
                </a:solidFill>
                <a:latin typeface="幼圆" pitchFamily="49" charset="-122"/>
                <a:ea typeface="幼圆" pitchFamily="49" charset="-122"/>
              </a:rPr>
              <a:t>《</a:t>
            </a:r>
            <a:r>
              <a:rPr lang="zh-CN" altLang="en-US" sz="1600" dirty="0">
                <a:solidFill>
                  <a:sysClr val="windowText" lastClr="000000">
                    <a:hueOff val="0"/>
                    <a:satOff val="0"/>
                    <a:lumOff val="0"/>
                    <a:alphaOff val="0"/>
                  </a:sysClr>
                </a:solidFill>
                <a:latin typeface="幼圆" pitchFamily="49" charset="-122"/>
                <a:ea typeface="幼圆" pitchFamily="49" charset="-122"/>
              </a:rPr>
              <a:t>部分解除证券质押登记申请表</a:t>
            </a:r>
            <a:r>
              <a:rPr lang="en-US" altLang="zh-CN" sz="1600" dirty="0">
                <a:solidFill>
                  <a:sysClr val="windowText" lastClr="000000">
                    <a:hueOff val="0"/>
                    <a:satOff val="0"/>
                    <a:lumOff val="0"/>
                    <a:alphaOff val="0"/>
                  </a:sysClr>
                </a:solidFill>
                <a:latin typeface="幼圆" pitchFamily="49" charset="-122"/>
                <a:ea typeface="幼圆" pitchFamily="49" charset="-122"/>
              </a:rPr>
              <a:t>》</a:t>
            </a:r>
            <a:r>
              <a:rPr lang="zh-CN" altLang="en-US" sz="1600" dirty="0">
                <a:solidFill>
                  <a:sysClr val="windowText" lastClr="000000">
                    <a:hueOff val="0"/>
                    <a:satOff val="0"/>
                    <a:lumOff val="0"/>
                    <a:alphaOff val="0"/>
                  </a:sysClr>
                </a:solidFill>
                <a:latin typeface="幼圆" pitchFamily="49" charset="-122"/>
                <a:ea typeface="幼圆" pitchFamily="49" charset="-122"/>
              </a:rPr>
              <a:t>；</a:t>
            </a:r>
          </a:p>
          <a:p>
            <a:pPr defTabSz="711200">
              <a:lnSpc>
                <a:spcPct val="150000"/>
              </a:lnSpc>
              <a:spcAft>
                <a:spcPts val="0"/>
              </a:spcAft>
              <a:defRPr/>
            </a:pPr>
            <a:r>
              <a:rPr lang="en-US" altLang="zh-CN" sz="1600" dirty="0">
                <a:solidFill>
                  <a:sysClr val="windowText" lastClr="000000">
                    <a:hueOff val="0"/>
                    <a:satOff val="0"/>
                    <a:lumOff val="0"/>
                    <a:alphaOff val="0"/>
                  </a:sysClr>
                </a:solidFill>
                <a:latin typeface="幼圆" pitchFamily="49" charset="-122"/>
                <a:ea typeface="幼圆" pitchFamily="49" charset="-122"/>
              </a:rPr>
              <a:t>  2. </a:t>
            </a:r>
            <a:r>
              <a:rPr lang="zh-CN" altLang="en-US" sz="1600" dirty="0">
                <a:latin typeface="幼圆" pitchFamily="49" charset="-122"/>
                <a:ea typeface="幼圆" pitchFamily="49" charset="-122"/>
              </a:rPr>
              <a:t>质权人</a:t>
            </a:r>
            <a:r>
              <a:rPr lang="zh-CN" altLang="en-US" sz="1600" dirty="0">
                <a:solidFill>
                  <a:sysClr val="windowText" lastClr="000000">
                    <a:hueOff val="0"/>
                    <a:satOff val="0"/>
                    <a:lumOff val="0"/>
                    <a:alphaOff val="0"/>
                  </a:sysClr>
                </a:solidFill>
                <a:latin typeface="幼圆" pitchFamily="49" charset="-122"/>
                <a:ea typeface="幼圆" pitchFamily="49" charset="-122"/>
              </a:rPr>
              <a:t>有效身份证明文件及复印件；</a:t>
            </a:r>
          </a:p>
          <a:p>
            <a:pPr defTabSz="711200">
              <a:lnSpc>
                <a:spcPct val="150000"/>
              </a:lnSpc>
              <a:spcAft>
                <a:spcPts val="0"/>
              </a:spcAft>
              <a:defRPr/>
            </a:pPr>
            <a:r>
              <a:rPr lang="en-US" altLang="zh-CN" sz="1600" dirty="0">
                <a:solidFill>
                  <a:sysClr val="windowText" lastClr="000000">
                    <a:hueOff val="0"/>
                    <a:satOff val="0"/>
                    <a:lumOff val="0"/>
                    <a:alphaOff val="0"/>
                  </a:sysClr>
                </a:solidFill>
                <a:latin typeface="幼圆" pitchFamily="49" charset="-122"/>
                <a:ea typeface="幼圆" pitchFamily="49" charset="-122"/>
              </a:rPr>
              <a:t>  3. </a:t>
            </a:r>
            <a:r>
              <a:rPr lang="zh-CN" altLang="en-US" sz="1600" dirty="0">
                <a:solidFill>
                  <a:srgbClr val="262626"/>
                </a:solidFill>
                <a:latin typeface="幼圆" pitchFamily="49" charset="-122"/>
                <a:ea typeface="幼圆" pitchFamily="49" charset="-122"/>
                <a:sym typeface="方正姚体" panose="02010601030101010101" pitchFamily="2" charset="-122"/>
              </a:rPr>
              <a:t>本公司出具的</a:t>
            </a:r>
            <a:r>
              <a:rPr lang="en-US" altLang="zh-CN" sz="1600" dirty="0">
                <a:solidFill>
                  <a:srgbClr val="262626"/>
                </a:solidFill>
                <a:latin typeface="幼圆" pitchFamily="49" charset="-122"/>
                <a:ea typeface="幼圆" pitchFamily="49" charset="-122"/>
                <a:sym typeface="方正姚体" panose="02010601030101010101" pitchFamily="2" charset="-122"/>
              </a:rPr>
              <a:t>《</a:t>
            </a:r>
            <a:r>
              <a:rPr lang="zh-CN" altLang="en-US" sz="1600" dirty="0">
                <a:solidFill>
                  <a:srgbClr val="262626"/>
                </a:solidFill>
                <a:latin typeface="幼圆" pitchFamily="49" charset="-122"/>
                <a:ea typeface="幼圆" pitchFamily="49" charset="-122"/>
                <a:sym typeface="方正姚体" panose="02010601030101010101" pitchFamily="2" charset="-122"/>
              </a:rPr>
              <a:t>证券质押登记证明</a:t>
            </a:r>
            <a:r>
              <a:rPr lang="en-US" altLang="zh-CN" sz="1600" dirty="0">
                <a:solidFill>
                  <a:srgbClr val="262626"/>
                </a:solidFill>
                <a:latin typeface="幼圆" pitchFamily="49" charset="-122"/>
                <a:ea typeface="幼圆" pitchFamily="49" charset="-122"/>
                <a:sym typeface="方正姚体" panose="02010601030101010101" pitchFamily="2" charset="-122"/>
              </a:rPr>
              <a:t>》</a:t>
            </a:r>
            <a:r>
              <a:rPr lang="zh-CN" altLang="en-US" sz="1600" dirty="0">
                <a:solidFill>
                  <a:srgbClr val="262626"/>
                </a:solidFill>
                <a:latin typeface="幼圆" pitchFamily="49" charset="-122"/>
                <a:ea typeface="幼圆" pitchFamily="49" charset="-122"/>
                <a:sym typeface="方正姚体" panose="02010601030101010101" pitchFamily="2" charset="-122"/>
              </a:rPr>
              <a:t>原件或证券质押登记业务电子凭证； </a:t>
            </a:r>
            <a:r>
              <a:rPr lang="zh-CN" altLang="en-US" sz="1600" dirty="0">
                <a:solidFill>
                  <a:sysClr val="windowText" lastClr="000000">
                    <a:hueOff val="0"/>
                    <a:satOff val="0"/>
                    <a:lumOff val="0"/>
                    <a:alphaOff val="0"/>
                  </a:sysClr>
                </a:solidFill>
                <a:latin typeface="幼圆" pitchFamily="49" charset="-122"/>
                <a:ea typeface="幼圆" pitchFamily="49" charset="-122"/>
              </a:rPr>
              <a:t> </a:t>
            </a:r>
          </a:p>
          <a:p>
            <a:pPr defTabSz="711200">
              <a:lnSpc>
                <a:spcPct val="150000"/>
              </a:lnSpc>
              <a:spcAft>
                <a:spcPts val="0"/>
              </a:spcAft>
              <a:defRPr/>
            </a:pPr>
            <a:r>
              <a:rPr lang="en-US" altLang="zh-CN" sz="1600" dirty="0">
                <a:solidFill>
                  <a:sysClr val="windowText" lastClr="000000">
                    <a:hueOff val="0"/>
                    <a:satOff val="0"/>
                    <a:lumOff val="0"/>
                    <a:alphaOff val="0"/>
                  </a:sysClr>
                </a:solidFill>
                <a:latin typeface="幼圆" pitchFamily="49" charset="-122"/>
                <a:ea typeface="幼圆" pitchFamily="49" charset="-122"/>
              </a:rPr>
              <a:t>  4. </a:t>
            </a:r>
            <a:r>
              <a:rPr lang="zh-CN" altLang="en-US" sz="1600" dirty="0">
                <a:solidFill>
                  <a:sysClr val="windowText" lastClr="000000">
                    <a:hueOff val="0"/>
                    <a:satOff val="0"/>
                    <a:lumOff val="0"/>
                    <a:alphaOff val="0"/>
                  </a:sysClr>
                </a:solidFill>
                <a:latin typeface="幼圆" pitchFamily="49" charset="-122"/>
                <a:ea typeface="幼圆" pitchFamily="49" charset="-122"/>
              </a:rPr>
              <a:t>质押证券登记在</a:t>
            </a:r>
            <a:r>
              <a:rPr lang="zh-CN" altLang="en-US" sz="1600" b="1" dirty="0">
                <a:solidFill>
                  <a:srgbClr val="C00000"/>
                </a:solidFill>
                <a:latin typeface="幼圆" pitchFamily="49" charset="-122"/>
                <a:ea typeface="幼圆" pitchFamily="49" charset="-122"/>
              </a:rPr>
              <a:t>证券期货经营机构单一资产管理计划专用证券账户</a:t>
            </a:r>
            <a:r>
              <a:rPr lang="zh-CN" altLang="en-US" sz="1600" dirty="0">
                <a:solidFill>
                  <a:sysClr val="windowText" lastClr="000000">
                    <a:hueOff val="0"/>
                    <a:satOff val="0"/>
                    <a:lumOff val="0"/>
                    <a:alphaOff val="0"/>
                  </a:sysClr>
                </a:solidFill>
                <a:latin typeface="幼圆" pitchFamily="49" charset="-122"/>
                <a:ea typeface="幼圆" pitchFamily="49" charset="-122"/>
              </a:rPr>
              <a:t>中，且资产委托人为个人或机构的，应当由</a:t>
            </a:r>
            <a:r>
              <a:rPr lang="zh-CN" altLang="en-US" sz="1600" b="1" dirty="0">
                <a:solidFill>
                  <a:srgbClr val="C00000"/>
                </a:solidFill>
                <a:latin typeface="幼圆" pitchFamily="49" charset="-122"/>
                <a:ea typeface="幼圆" pitchFamily="49" charset="-122"/>
              </a:rPr>
              <a:t>管理人和质权人</a:t>
            </a:r>
            <a:r>
              <a:rPr lang="zh-CN" altLang="en-US" sz="1600" dirty="0">
                <a:latin typeface="幼圆" pitchFamily="49" charset="-122"/>
                <a:ea typeface="幼圆" pitchFamily="49" charset="-122"/>
              </a:rPr>
              <a:t>共同部分解除质押申请表盖章、签字</a:t>
            </a:r>
            <a:r>
              <a:rPr lang="zh-CN" altLang="en-US" sz="1600" dirty="0">
                <a:solidFill>
                  <a:sysClr val="windowText" lastClr="000000">
                    <a:hueOff val="0"/>
                    <a:satOff val="0"/>
                    <a:lumOff val="0"/>
                    <a:alphaOff val="0"/>
                  </a:sysClr>
                </a:solidFill>
                <a:latin typeface="幼圆" pitchFamily="49" charset="-122"/>
                <a:ea typeface="幼圆" pitchFamily="49" charset="-122"/>
              </a:rPr>
              <a:t>；</a:t>
            </a:r>
            <a:endParaRPr lang="en-US" altLang="zh-CN" sz="1600" dirty="0">
              <a:solidFill>
                <a:sysClr val="windowText" lastClr="000000">
                  <a:hueOff val="0"/>
                  <a:satOff val="0"/>
                  <a:lumOff val="0"/>
                  <a:alphaOff val="0"/>
                </a:sysClr>
              </a:solidFill>
              <a:latin typeface="幼圆" pitchFamily="49" charset="-122"/>
              <a:ea typeface="幼圆" pitchFamily="49" charset="-122"/>
            </a:endParaRPr>
          </a:p>
          <a:p>
            <a:pPr defTabSz="711200">
              <a:lnSpc>
                <a:spcPct val="150000"/>
              </a:lnSpc>
              <a:spcAft>
                <a:spcPts val="0"/>
              </a:spcAft>
              <a:defRPr/>
            </a:pPr>
            <a:r>
              <a:rPr lang="en-US" altLang="zh-CN" sz="1600" dirty="0">
                <a:solidFill>
                  <a:sysClr val="windowText" lastClr="000000">
                    <a:hueOff val="0"/>
                    <a:satOff val="0"/>
                    <a:lumOff val="0"/>
                    <a:alphaOff val="0"/>
                  </a:sysClr>
                </a:solidFill>
                <a:latin typeface="幼圆" pitchFamily="49" charset="-122"/>
                <a:ea typeface="幼圆" pitchFamily="49" charset="-122"/>
              </a:rPr>
              <a:t>  5. </a:t>
            </a:r>
            <a:r>
              <a:rPr lang="zh-CN" altLang="en-US" sz="1600" dirty="0">
                <a:latin typeface="幼圆" pitchFamily="49" charset="-122"/>
                <a:ea typeface="幼圆" pitchFamily="49" charset="-122"/>
              </a:rPr>
              <a:t>质押证券登记在</a:t>
            </a:r>
            <a:r>
              <a:rPr lang="zh-CN" altLang="en-US" sz="1600" b="1" dirty="0">
                <a:solidFill>
                  <a:srgbClr val="C00000"/>
                </a:solidFill>
                <a:latin typeface="幼圆" pitchFamily="49" charset="-122"/>
                <a:ea typeface="幼圆" pitchFamily="49" charset="-122"/>
              </a:rPr>
              <a:t>存量的</a:t>
            </a:r>
            <a:r>
              <a:rPr lang="zh-CN" altLang="en-US" sz="1600" dirty="0">
                <a:latin typeface="幼圆" pitchFamily="49" charset="-122"/>
                <a:ea typeface="幼圆" pitchFamily="49" charset="-122"/>
              </a:rPr>
              <a:t>证券公司及其子公司定向资产管理专用证券账户或基金</a:t>
            </a:r>
            <a:r>
              <a:rPr lang="zh-CN" altLang="en-US" sz="1600" dirty="0" smtClean="0">
                <a:latin typeface="幼圆" pitchFamily="49" charset="-122"/>
                <a:ea typeface="幼圆" pitchFamily="49" charset="-122"/>
              </a:rPr>
              <a:t>公司</a:t>
            </a:r>
            <a:r>
              <a:rPr lang="zh-CN" altLang="en-US" sz="1600" dirty="0">
                <a:latin typeface="幼圆" pitchFamily="49" charset="-122"/>
                <a:ea typeface="幼圆" pitchFamily="49" charset="-122"/>
              </a:rPr>
              <a:t>及其子公司单一客户特定资产管理专用证券账户中，且资产委托人为个人或机构的，</a:t>
            </a:r>
            <a:r>
              <a:rPr lang="zh-CN" altLang="en-US" sz="1600" b="1" dirty="0">
                <a:solidFill>
                  <a:srgbClr val="C00000"/>
                </a:solidFill>
                <a:latin typeface="幼圆" pitchFamily="49" charset="-122"/>
                <a:ea typeface="幼圆" pitchFamily="49" charset="-122"/>
              </a:rPr>
              <a:t>资产委托人、管理人和质权人</a:t>
            </a:r>
            <a:r>
              <a:rPr lang="zh-CN" altLang="en-US" sz="1600" dirty="0">
                <a:latin typeface="幼圆" pitchFamily="49" charset="-122"/>
                <a:ea typeface="幼圆" pitchFamily="49" charset="-122"/>
              </a:rPr>
              <a:t>均应在部分解除质押申请表处盖章、签字；</a:t>
            </a:r>
          </a:p>
          <a:p>
            <a:pPr defTabSz="711200">
              <a:lnSpc>
                <a:spcPct val="150000"/>
              </a:lnSpc>
              <a:spcAft>
                <a:spcPts val="0"/>
              </a:spcAft>
              <a:defRPr/>
            </a:pPr>
            <a:r>
              <a:rPr lang="en-US" altLang="zh-CN" sz="1600" dirty="0">
                <a:solidFill>
                  <a:sysClr val="windowText" lastClr="000000">
                    <a:hueOff val="0"/>
                    <a:satOff val="0"/>
                    <a:lumOff val="0"/>
                    <a:alphaOff val="0"/>
                  </a:sysClr>
                </a:solidFill>
                <a:latin typeface="幼圆" pitchFamily="49" charset="-122"/>
                <a:ea typeface="幼圆" pitchFamily="49" charset="-122"/>
              </a:rPr>
              <a:t>  6. </a:t>
            </a:r>
            <a:r>
              <a:rPr lang="zh-CN" altLang="en-US" sz="1600" dirty="0">
                <a:solidFill>
                  <a:sysClr val="windowText" lastClr="000000">
                    <a:hueOff val="0"/>
                    <a:satOff val="0"/>
                    <a:lumOff val="0"/>
                    <a:alphaOff val="0"/>
                  </a:sysClr>
                </a:solidFill>
                <a:latin typeface="幼圆" pitchFamily="49" charset="-122"/>
                <a:ea typeface="幼圆" pitchFamily="49" charset="-122"/>
              </a:rPr>
              <a:t>要求提供的其他材料。</a:t>
            </a:r>
            <a:endParaRPr lang="zh-CN" altLang="en-US" sz="1600" dirty="0">
              <a:latin typeface="幼圆" pitchFamily="49" charset="-122"/>
              <a:ea typeface="幼圆" pitchFamily="49" charset="-122"/>
            </a:endParaRPr>
          </a:p>
          <a:p>
            <a:pPr marL="457200" indent="-457200">
              <a:lnSpc>
                <a:spcPct val="150000"/>
              </a:lnSpc>
              <a:buClr>
                <a:srgbClr val="C00000"/>
              </a:buClr>
              <a:buAutoNum type="arabicPeriod" startAt="5"/>
            </a:pPr>
            <a:endParaRPr lang="en-US" altLang="zh-CN" sz="1600" dirty="0">
              <a:solidFill>
                <a:srgbClr val="C00000"/>
              </a:solidFill>
              <a:latin typeface="幼圆" pitchFamily="49" charset="-122"/>
              <a:ea typeface="幼圆" pitchFamily="49" charset="-122"/>
            </a:endParaRPr>
          </a:p>
          <a:p>
            <a:pPr marL="457200" indent="-457200">
              <a:lnSpc>
                <a:spcPct val="150000"/>
              </a:lnSpc>
              <a:buClr>
                <a:srgbClr val="C00000"/>
              </a:buClr>
              <a:buAutoNum type="arabicPeriod" startAt="5"/>
            </a:pPr>
            <a:endParaRPr lang="en-US" altLang="zh-CN" sz="1600" dirty="0">
              <a:solidFill>
                <a:srgbClr val="C00000"/>
              </a:solidFill>
              <a:latin typeface="幼圆" pitchFamily="49" charset="-122"/>
              <a:ea typeface="幼圆" pitchFamily="49" charset="-122"/>
            </a:endParaRPr>
          </a:p>
          <a:p>
            <a:pPr marL="457200" indent="-457200">
              <a:lnSpc>
                <a:spcPct val="150000"/>
              </a:lnSpc>
              <a:buClr>
                <a:srgbClr val="C00000"/>
              </a:buClr>
              <a:buAutoNum type="arabicPeriod" startAt="5"/>
            </a:pPr>
            <a:endParaRPr lang="zh-CN" altLang="en-US" sz="1600" b="1" dirty="0">
              <a:latin typeface="幼圆" pitchFamily="49" charset="-122"/>
              <a:ea typeface="幼圆" pitchFamily="49" charset="-122"/>
            </a:endParaRPr>
          </a:p>
          <a:p>
            <a:pPr marL="457200" indent="-457200">
              <a:lnSpc>
                <a:spcPct val="150000"/>
              </a:lnSpc>
              <a:buClr>
                <a:srgbClr val="C00000"/>
              </a:buClr>
              <a:buFont typeface="+mj-lt"/>
              <a:buAutoNum type="arabicPeriod"/>
            </a:pPr>
            <a:endParaRPr lang="en-US" altLang="zh-CN" sz="2000" b="1" dirty="0">
              <a:latin typeface="幼圆" pitchFamily="49" charset="-122"/>
              <a:ea typeface="幼圆" pitchFamily="49" charset="-122"/>
            </a:endParaRPr>
          </a:p>
          <a:p>
            <a:pPr marL="342900" indent="-342900">
              <a:lnSpc>
                <a:spcPct val="150000"/>
              </a:lnSpc>
              <a:buClr>
                <a:srgbClr val="C00000"/>
              </a:buClr>
            </a:pPr>
            <a:endParaRPr lang="zh-CN" altLang="en-US" sz="2000" b="1" dirty="0">
              <a:latin typeface="幼圆" pitchFamily="49" charset="-122"/>
              <a:ea typeface="幼圆" pitchFamily="49" charset="-122"/>
            </a:endParaRPr>
          </a:p>
          <a:p>
            <a:pPr marL="342900" indent="-342900">
              <a:lnSpc>
                <a:spcPct val="150000"/>
              </a:lnSpc>
              <a:buClr>
                <a:srgbClr val="C00000"/>
              </a:buClr>
            </a:pPr>
            <a:endParaRPr lang="en-US" altLang="zh-CN" sz="2000" b="1" dirty="0">
              <a:solidFill>
                <a:srgbClr val="C00000"/>
              </a:solidFill>
              <a:latin typeface="幼圆" pitchFamily="49" charset="-122"/>
              <a:ea typeface="幼圆" pitchFamily="49" charset="-122"/>
            </a:endParaRPr>
          </a:p>
        </p:txBody>
      </p:sp>
      <p:sp>
        <p:nvSpPr>
          <p:cNvPr id="3" name="灯片编号占位符 2"/>
          <p:cNvSpPr>
            <a:spLocks noGrp="1"/>
          </p:cNvSpPr>
          <p:nvPr>
            <p:ph type="sldNum" sz="quarter" idx="12"/>
          </p:nvPr>
        </p:nvSpPr>
        <p:spPr>
          <a:xfrm>
            <a:off x="3203848" y="6619875"/>
            <a:ext cx="2133600" cy="476250"/>
          </a:xfrm>
          <a:prstGeom prst="rect">
            <a:avLst/>
          </a:prstGeom>
        </p:spPr>
        <p:txBody>
          <a:bodyPr/>
          <a:lstStyle/>
          <a:p>
            <a:pPr>
              <a:defRPr/>
            </a:pPr>
            <a:fld id="{4BD8D94F-7DCC-4583-8942-8B98B6C16D23}" type="slidenum">
              <a:rPr lang="en-US" altLang="zh-CN" smtClean="0">
                <a:latin typeface="Arial Unicode MS" pitchFamily="34" charset="-122"/>
                <a:ea typeface="Arial Unicode MS" pitchFamily="34" charset="-122"/>
                <a:cs typeface="Arial Unicode MS" pitchFamily="34" charset="-122"/>
              </a:rPr>
              <a:pPr>
                <a:defRPr/>
              </a:pPr>
              <a:t>19</a:t>
            </a:fld>
            <a:endParaRPr lang="en-US" altLang="zh-CN" dirty="0">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bwMode="auto">
          <a:xfrm>
            <a:off x="737574" y="55234"/>
            <a:ext cx="522924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业务办理文件</a:t>
            </a:r>
            <a:endParaRPr lang="zh-CN" altLang="en-US" sz="2400" kern="0" dirty="0">
              <a:solidFill>
                <a:schemeClr val="bg1"/>
              </a:solidFill>
              <a:latin typeface="幼圆" pitchFamily="49" charset="-122"/>
              <a:ea typeface="幼圆" pitchFamily="49" charset="-122"/>
              <a:cs typeface="+mj-cs"/>
            </a:endParaRPr>
          </a:p>
        </p:txBody>
      </p:sp>
      <p:pic>
        <p:nvPicPr>
          <p:cNvPr id="7"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76245410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 name="图片 12" descr="捕获.JPG"/>
          <p:cNvPicPr>
            <a:picLocks noChangeAspect="1"/>
          </p:cNvPicPr>
          <p:nvPr/>
        </p:nvPicPr>
        <p:blipFill>
          <a:blip r:embed="rId4" cstate="print"/>
          <a:stretch>
            <a:fillRect/>
          </a:stretch>
        </p:blipFill>
        <p:spPr>
          <a:xfrm>
            <a:off x="4143372" y="857232"/>
            <a:ext cx="4697095" cy="5643578"/>
          </a:xfrm>
          <a:prstGeom prst="rect">
            <a:avLst/>
          </a:prstGeom>
        </p:spPr>
      </p:pic>
      <p:sp>
        <p:nvSpPr>
          <p:cNvPr id="32" name="矩形 31"/>
          <p:cNvSpPr/>
          <p:nvPr/>
        </p:nvSpPr>
        <p:spPr>
          <a:xfrm>
            <a:off x="377622" y="986273"/>
            <a:ext cx="3618314" cy="2123658"/>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zh-CN" altLang="zh-CN" sz="1600" b="1" dirty="0">
                <a:latin typeface="幼圆" pitchFamily="49" charset="-122"/>
                <a:ea typeface="幼圆" pitchFamily="49" charset="-122"/>
              </a:rPr>
              <a:t>《</a:t>
            </a:r>
            <a:r>
              <a:rPr lang="zh-CN" altLang="en-US" sz="1600" b="1" dirty="0">
                <a:latin typeface="幼圆" pitchFamily="49" charset="-122"/>
                <a:ea typeface="幼圆" pitchFamily="49" charset="-122"/>
              </a:rPr>
              <a:t>部分解除证券质押登记申请表</a:t>
            </a:r>
            <a:r>
              <a:rPr lang="zh-CN" altLang="zh-CN" sz="1600" b="1" dirty="0">
                <a:latin typeface="幼圆" pitchFamily="49" charset="-122"/>
                <a:ea typeface="幼圆" pitchFamily="49" charset="-122"/>
              </a:rPr>
              <a:t>》</a:t>
            </a:r>
            <a:endParaRPr lang="zh-CN" altLang="zh-CN" b="1" dirty="0">
              <a:latin typeface="幼圆" pitchFamily="49" charset="-122"/>
              <a:ea typeface="幼圆" pitchFamily="49" charset="-122"/>
            </a:endParaRPr>
          </a:p>
          <a:p>
            <a:pPr marL="457200" indent="-457200">
              <a:lnSpc>
                <a:spcPct val="150000"/>
              </a:lnSpc>
              <a:buClr>
                <a:srgbClr val="C00000"/>
              </a:buClr>
            </a:pPr>
            <a:endParaRPr lang="en-US" altLang="zh-CN" b="1" dirty="0">
              <a:latin typeface="幼圆" pitchFamily="49" charset="-122"/>
              <a:ea typeface="幼圆" pitchFamily="49" charset="-122"/>
            </a:endParaRPr>
          </a:p>
          <a:p>
            <a:pPr marL="342900" indent="-342900">
              <a:lnSpc>
                <a:spcPct val="150000"/>
              </a:lnSpc>
              <a:buClr>
                <a:srgbClr val="C00000"/>
              </a:buClr>
            </a:pPr>
            <a:endParaRPr lang="en-US" altLang="zh-CN" b="1" dirty="0">
              <a:latin typeface="幼圆" pitchFamily="49" charset="-122"/>
              <a:ea typeface="幼圆" pitchFamily="49" charset="-122"/>
            </a:endParaRPr>
          </a:p>
          <a:p>
            <a:pPr marL="342900" indent="-342900">
              <a:lnSpc>
                <a:spcPct val="150000"/>
              </a:lnSpc>
              <a:buClr>
                <a:srgbClr val="C00000"/>
              </a:buClr>
            </a:pPr>
            <a:endParaRPr lang="en-US" altLang="zh-CN" b="1" dirty="0">
              <a:latin typeface="幼圆" pitchFamily="49" charset="-122"/>
              <a:ea typeface="幼圆" pitchFamily="49" charset="-122"/>
            </a:endParaRPr>
          </a:p>
          <a:p>
            <a:pPr marL="342900" indent="-342900">
              <a:lnSpc>
                <a:spcPct val="150000"/>
              </a:lnSpc>
              <a:buClr>
                <a:srgbClr val="C00000"/>
              </a:buClr>
            </a:pPr>
            <a:endParaRPr lang="en-US" altLang="zh-CN" b="1" dirty="0">
              <a:latin typeface="幼圆" pitchFamily="49" charset="-122"/>
              <a:ea typeface="幼圆" pitchFamily="49" charset="-122"/>
            </a:endParaRPr>
          </a:p>
        </p:txBody>
      </p:sp>
      <p:sp>
        <p:nvSpPr>
          <p:cNvPr id="5" name="椭圆 4"/>
          <p:cNvSpPr/>
          <p:nvPr/>
        </p:nvSpPr>
        <p:spPr bwMode="gray">
          <a:xfrm>
            <a:off x="4572000" y="5357826"/>
            <a:ext cx="1607355" cy="1008112"/>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sp>
        <p:nvSpPr>
          <p:cNvPr id="6" name="椭圆 5"/>
          <p:cNvSpPr/>
          <p:nvPr/>
        </p:nvSpPr>
        <p:spPr bwMode="gray">
          <a:xfrm>
            <a:off x="6715140" y="5357826"/>
            <a:ext cx="1660934" cy="949214"/>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sp>
        <p:nvSpPr>
          <p:cNvPr id="10" name="TextBox 9"/>
          <p:cNvSpPr txBox="1"/>
          <p:nvPr/>
        </p:nvSpPr>
        <p:spPr>
          <a:xfrm>
            <a:off x="611560" y="3212976"/>
            <a:ext cx="3312368" cy="432048"/>
          </a:xfrm>
          <a:prstGeom prst="rect">
            <a:avLst/>
          </a:prstGeom>
          <a:solidFill>
            <a:srgbClr val="FFFFFF"/>
          </a:solidFill>
          <a:ln w="6350">
            <a:solidFill>
              <a:srgbClr val="FF0000"/>
            </a:solidFill>
            <a:prstDash val="dash"/>
            <a:miter lim="800000"/>
            <a:headEnd/>
            <a:tailEnd/>
          </a:ln>
        </p:spPr>
        <p:txBody>
          <a:bodyPr vert="horz" wrap="square" lIns="91440" tIns="45720" rIns="91440" bIns="45720" numCol="1" anchor="ctr" anchorCtr="0" compatLnSpc="1">
            <a:prstTxWarp prst="textNoShape">
              <a:avLst/>
            </a:prstTxWarp>
          </a:bodyPr>
          <a:lstStyle/>
          <a:p>
            <a:pPr algn="just" eaLnBrk="1" hangingPunct="1"/>
            <a:r>
              <a:rPr lang="zh-CN" altLang="en-US" sz="1400" b="1" dirty="0">
                <a:latin typeface="幼圆" pitchFamily="49" charset="-122"/>
                <a:ea typeface="幼圆" pitchFamily="49" charset="-122"/>
                <a:cs typeface="宋体" pitchFamily="2" charset="-122"/>
              </a:rPr>
              <a:t>选择现金红利是否同时解除</a:t>
            </a:r>
          </a:p>
        </p:txBody>
      </p:sp>
      <p:sp>
        <p:nvSpPr>
          <p:cNvPr id="14" name="椭圆 13"/>
          <p:cNvSpPr/>
          <p:nvPr/>
        </p:nvSpPr>
        <p:spPr bwMode="gray">
          <a:xfrm>
            <a:off x="5214942" y="3143248"/>
            <a:ext cx="3000372" cy="1000132"/>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sp>
        <p:nvSpPr>
          <p:cNvPr id="4" name="灯片编号占位符 3"/>
          <p:cNvSpPr>
            <a:spLocks noGrp="1"/>
          </p:cNvSpPr>
          <p:nvPr>
            <p:ph type="sldNum" sz="quarter" idx="4294967295"/>
          </p:nvPr>
        </p:nvSpPr>
        <p:spPr>
          <a:xfrm>
            <a:off x="2987824" y="6619875"/>
            <a:ext cx="2133600" cy="476250"/>
          </a:xfrm>
          <a:prstGeom prst="rect">
            <a:avLst/>
          </a:prstGeom>
        </p:spPr>
        <p:txBody>
          <a:bodyPr/>
          <a:lstStyle/>
          <a:p>
            <a:pPr>
              <a:defRPr/>
            </a:pPr>
            <a:fld id="{4BD8D94F-7DCC-4583-8942-8B98B6C16D23}" type="slidenum">
              <a:rPr lang="en-US" altLang="zh-CN" smtClean="0">
                <a:latin typeface="Arial Unicode MS" pitchFamily="34" charset="-122"/>
                <a:ea typeface="Arial Unicode MS" pitchFamily="34" charset="-122"/>
                <a:cs typeface="Arial Unicode MS" pitchFamily="34" charset="-122"/>
              </a:rPr>
              <a:pPr>
                <a:defRPr/>
              </a:pPr>
              <a:t>20</a:t>
            </a:fld>
            <a:endParaRPr lang="en-US" altLang="zh-CN" dirty="0">
              <a:latin typeface="Arial Unicode MS" pitchFamily="34" charset="-122"/>
              <a:ea typeface="Arial Unicode MS" pitchFamily="34" charset="-122"/>
              <a:cs typeface="Arial Unicode MS" pitchFamily="34" charset="-122"/>
            </a:endParaRPr>
          </a:p>
        </p:txBody>
      </p:sp>
      <p:sp>
        <p:nvSpPr>
          <p:cNvPr id="12" name="标题 1"/>
          <p:cNvSpPr txBox="1">
            <a:spLocks/>
          </p:cNvSpPr>
          <p:nvPr/>
        </p:nvSpPr>
        <p:spPr bwMode="auto">
          <a:xfrm>
            <a:off x="737574" y="55234"/>
            <a:ext cx="5778642"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rPr>
              <a:t>审核要点</a:t>
            </a:r>
            <a:endParaRPr lang="zh-CN" altLang="en-US" sz="2400" kern="0" dirty="0">
              <a:solidFill>
                <a:schemeClr val="bg1"/>
              </a:solidFill>
              <a:latin typeface="幼圆" pitchFamily="49" charset="-122"/>
              <a:ea typeface="幼圆" pitchFamily="49" charset="-122"/>
            </a:endParaRPr>
          </a:p>
        </p:txBody>
      </p:sp>
      <p:sp>
        <p:nvSpPr>
          <p:cNvPr id="15" name="TextBox 14"/>
          <p:cNvSpPr txBox="1"/>
          <p:nvPr/>
        </p:nvSpPr>
        <p:spPr>
          <a:xfrm>
            <a:off x="611560" y="1556792"/>
            <a:ext cx="3312368" cy="1296144"/>
          </a:xfrm>
          <a:prstGeom prst="rect">
            <a:avLst/>
          </a:prstGeom>
          <a:solidFill>
            <a:srgbClr val="FFFFFF"/>
          </a:solidFill>
          <a:ln w="6350">
            <a:solidFill>
              <a:srgbClr val="FF0000"/>
            </a:solidFill>
            <a:prstDash val="dash"/>
            <a:miter lim="800000"/>
            <a:headEnd/>
            <a:tailEnd/>
          </a:ln>
        </p:spPr>
        <p:txBody>
          <a:bodyPr vert="horz" wrap="square" lIns="91440" tIns="45720" rIns="91440" bIns="45720" numCol="1" anchor="ctr" anchorCtr="0" compatLnSpc="1">
            <a:prstTxWarp prst="textNoShape">
              <a:avLst/>
            </a:prstTxWarp>
          </a:bodyPr>
          <a:lstStyle/>
          <a:p>
            <a:pPr algn="just" eaLnBrk="1" hangingPunct="1"/>
            <a:r>
              <a:rPr lang="zh-CN" altLang="en-US" sz="1400" b="1" dirty="0">
                <a:latin typeface="幼圆" pitchFamily="49" charset="-122"/>
                <a:ea typeface="幼圆" pitchFamily="49" charset="-122"/>
                <a:cs typeface="宋体" pitchFamily="2" charset="-122"/>
              </a:rPr>
              <a:t>“剩余融资金额”指剩余质押证券所对应的融资金额。对于存在</a:t>
            </a:r>
            <a:r>
              <a:rPr lang="zh-CN" altLang="en-US" sz="1400" b="1" dirty="0">
                <a:solidFill>
                  <a:srgbClr val="C00000"/>
                </a:solidFill>
                <a:latin typeface="幼圆" pitchFamily="49" charset="-122"/>
                <a:ea typeface="幼圆" pitchFamily="49" charset="-122"/>
                <a:cs typeface="宋体" pitchFamily="2" charset="-122"/>
              </a:rPr>
              <a:t>非唯一担保品等情形的，申请人应区分申报剩余质押证券对应的融资金额，并</a:t>
            </a:r>
            <a:r>
              <a:rPr lang="zh-CN" altLang="en-US" sz="1400" b="1" dirty="0" smtClean="0">
                <a:solidFill>
                  <a:srgbClr val="C00000"/>
                </a:solidFill>
                <a:latin typeface="幼圆" pitchFamily="49" charset="-122"/>
                <a:ea typeface="幼圆" pitchFamily="49" charset="-122"/>
                <a:cs typeface="宋体" pitchFamily="2" charset="-122"/>
              </a:rPr>
              <a:t>填写剩余一揽子</a:t>
            </a:r>
            <a:r>
              <a:rPr lang="zh-CN" altLang="en-US" sz="1400" b="1" dirty="0">
                <a:solidFill>
                  <a:srgbClr val="C00000"/>
                </a:solidFill>
                <a:latin typeface="幼圆" pitchFamily="49" charset="-122"/>
                <a:ea typeface="幼圆" pitchFamily="49" charset="-122"/>
                <a:cs typeface="宋体" pitchFamily="2" charset="-122"/>
              </a:rPr>
              <a:t>担保品总价值</a:t>
            </a:r>
            <a:r>
              <a:rPr lang="zh-CN" altLang="en-US" sz="1400" b="1" dirty="0">
                <a:latin typeface="幼圆" pitchFamily="49" charset="-122"/>
                <a:ea typeface="幼圆" pitchFamily="49" charset="-122"/>
                <a:cs typeface="宋体" pitchFamily="2" charset="-122"/>
              </a:rPr>
              <a:t>。</a:t>
            </a:r>
          </a:p>
        </p:txBody>
      </p:sp>
      <p:sp>
        <p:nvSpPr>
          <p:cNvPr id="17" name="椭圆 16"/>
          <p:cNvSpPr/>
          <p:nvPr/>
        </p:nvSpPr>
        <p:spPr bwMode="gray">
          <a:xfrm>
            <a:off x="6643702" y="1714488"/>
            <a:ext cx="2000264" cy="428628"/>
          </a:xfrm>
          <a:prstGeom prst="ellipse">
            <a:avLst/>
          </a:prstGeom>
          <a:noFill/>
          <a:ln w="38100">
            <a:solidFill>
              <a:srgbClr val="C00000"/>
            </a:solidFill>
            <a:prstDash val="dash"/>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幼圆" pitchFamily="49" charset="-122"/>
              <a:ea typeface="幼圆" pitchFamily="49" charset="-122"/>
            </a:endParaRPr>
          </a:p>
        </p:txBody>
      </p:sp>
      <p:cxnSp>
        <p:nvCxnSpPr>
          <p:cNvPr id="18" name="直接箭头连接符 24"/>
          <p:cNvCxnSpPr>
            <a:cxnSpLocks noChangeShapeType="1"/>
          </p:cNvCxnSpPr>
          <p:nvPr/>
        </p:nvCxnSpPr>
        <p:spPr bwMode="auto">
          <a:xfrm rot="10800000" flipV="1">
            <a:off x="3923928" y="1700808"/>
            <a:ext cx="2643205" cy="357189"/>
          </a:xfrm>
          <a:prstGeom prst="straightConnector1">
            <a:avLst/>
          </a:prstGeom>
          <a:noFill/>
          <a:ln w="12700" algn="ctr">
            <a:solidFill>
              <a:srgbClr val="FF0000"/>
            </a:solidFill>
            <a:round/>
            <a:headEnd/>
            <a:tailEnd type="arrow" w="med" len="med"/>
          </a:ln>
        </p:spPr>
      </p:cxnSp>
      <p:cxnSp>
        <p:nvCxnSpPr>
          <p:cNvPr id="20" name="直接箭头连接符 24"/>
          <p:cNvCxnSpPr>
            <a:cxnSpLocks noChangeShapeType="1"/>
          </p:cNvCxnSpPr>
          <p:nvPr/>
        </p:nvCxnSpPr>
        <p:spPr bwMode="auto">
          <a:xfrm flipH="1" flipV="1">
            <a:off x="3923929" y="3421589"/>
            <a:ext cx="1368151" cy="79419"/>
          </a:xfrm>
          <a:prstGeom prst="straightConnector1">
            <a:avLst/>
          </a:prstGeom>
          <a:noFill/>
          <a:ln w="12700" algn="ctr">
            <a:solidFill>
              <a:srgbClr val="FF0000"/>
            </a:solidFill>
            <a:round/>
            <a:headEnd/>
            <a:tailEnd type="arrow" w="med" len="med"/>
          </a:ln>
        </p:spPr>
      </p:cxnSp>
      <p:cxnSp>
        <p:nvCxnSpPr>
          <p:cNvPr id="22" name="直接箭头连接符 24"/>
          <p:cNvCxnSpPr>
            <a:cxnSpLocks noChangeShapeType="1"/>
            <a:stCxn id="5" idx="2"/>
          </p:cNvCxnSpPr>
          <p:nvPr/>
        </p:nvCxnSpPr>
        <p:spPr bwMode="auto">
          <a:xfrm flipH="1" flipV="1">
            <a:off x="3923928" y="5661248"/>
            <a:ext cx="648072" cy="200634"/>
          </a:xfrm>
          <a:prstGeom prst="straightConnector1">
            <a:avLst/>
          </a:prstGeom>
          <a:noFill/>
          <a:ln w="12700" algn="ctr">
            <a:solidFill>
              <a:srgbClr val="FF0000"/>
            </a:solidFill>
            <a:round/>
            <a:headEnd/>
            <a:tailEnd type="arrow" w="med" len="med"/>
          </a:ln>
        </p:spPr>
      </p:cxnSp>
      <p:sp>
        <p:nvSpPr>
          <p:cNvPr id="24" name="TextBox 23"/>
          <p:cNvSpPr txBox="1"/>
          <p:nvPr/>
        </p:nvSpPr>
        <p:spPr>
          <a:xfrm>
            <a:off x="611560" y="4005064"/>
            <a:ext cx="3312368" cy="2031325"/>
          </a:xfrm>
          <a:prstGeom prst="rect">
            <a:avLst/>
          </a:prstGeom>
          <a:noFill/>
          <a:ln w="9525">
            <a:solidFill>
              <a:srgbClr val="C00000"/>
            </a:solidFill>
            <a:prstDash val="dash"/>
          </a:ln>
        </p:spPr>
        <p:txBody>
          <a:bodyPr wrap="square" rtlCol="0">
            <a:spAutoFit/>
          </a:bodyPr>
          <a:lstStyle/>
          <a:p>
            <a:r>
              <a:rPr lang="en-US" altLang="zh-CN" sz="1400" b="1" dirty="0">
                <a:latin typeface="幼圆" pitchFamily="49" charset="-122"/>
                <a:ea typeface="幼圆" pitchFamily="49" charset="-122"/>
                <a:cs typeface="宋体" pitchFamily="2" charset="-122"/>
              </a:rPr>
              <a:t>1</a:t>
            </a:r>
            <a:r>
              <a:rPr lang="zh-CN" altLang="en-US" sz="1400" b="1" dirty="0">
                <a:latin typeface="幼圆" pitchFamily="49" charset="-122"/>
                <a:ea typeface="幼圆" pitchFamily="49" charset="-122"/>
                <a:cs typeface="宋体" pitchFamily="2" charset="-122"/>
              </a:rPr>
              <a:t>、质押证券登记在</a:t>
            </a:r>
            <a:r>
              <a:rPr lang="zh-CN" altLang="en-US" sz="1400" b="1" dirty="0">
                <a:solidFill>
                  <a:srgbClr val="C00000"/>
                </a:solidFill>
                <a:latin typeface="幼圆" pitchFamily="49" charset="-122"/>
                <a:ea typeface="幼圆" pitchFamily="49" charset="-122"/>
                <a:cs typeface="宋体" pitchFamily="2" charset="-122"/>
              </a:rPr>
              <a:t>证券期货经营机构单一资产管理计划专用证券账户</a:t>
            </a:r>
            <a:r>
              <a:rPr lang="zh-CN" altLang="en-US" sz="1400" b="1" dirty="0">
                <a:latin typeface="幼圆" pitchFamily="49" charset="-122"/>
                <a:ea typeface="幼圆" pitchFamily="49" charset="-122"/>
                <a:cs typeface="宋体" pitchFamily="2" charset="-122"/>
              </a:rPr>
              <a:t>中，且资产委托人为个人或机构的，应当由</a:t>
            </a:r>
            <a:r>
              <a:rPr lang="zh-CN" altLang="en-US" sz="1400" b="1" dirty="0">
                <a:solidFill>
                  <a:srgbClr val="C00000"/>
                </a:solidFill>
                <a:latin typeface="幼圆" pitchFamily="49" charset="-122"/>
                <a:ea typeface="幼圆" pitchFamily="49" charset="-122"/>
                <a:cs typeface="宋体" pitchFamily="2" charset="-122"/>
              </a:rPr>
              <a:t>管理人和质权人</a:t>
            </a:r>
            <a:r>
              <a:rPr lang="zh-CN" altLang="en-US" sz="1400" b="1" dirty="0">
                <a:latin typeface="幼圆" pitchFamily="49" charset="-122"/>
                <a:ea typeface="幼圆" pitchFamily="49" charset="-122"/>
                <a:cs typeface="宋体" pitchFamily="2" charset="-122"/>
              </a:rPr>
              <a:t>共同部分解除质押申请表盖章、签字；</a:t>
            </a:r>
            <a:endParaRPr lang="en-US" altLang="zh-CN" sz="1400" b="1" dirty="0">
              <a:latin typeface="幼圆" pitchFamily="49" charset="-122"/>
              <a:ea typeface="幼圆" pitchFamily="49" charset="-122"/>
              <a:cs typeface="宋体" pitchFamily="2" charset="-122"/>
            </a:endParaRPr>
          </a:p>
          <a:p>
            <a:r>
              <a:rPr lang="en-US" altLang="zh-CN" sz="1400" b="1" dirty="0">
                <a:latin typeface="幼圆" pitchFamily="49" charset="-122"/>
                <a:ea typeface="幼圆" pitchFamily="49" charset="-122"/>
                <a:cs typeface="宋体" pitchFamily="2" charset="-122"/>
              </a:rPr>
              <a:t>2</a:t>
            </a:r>
            <a:r>
              <a:rPr lang="zh-CN" altLang="en-US" sz="1400" b="1" dirty="0">
                <a:latin typeface="幼圆" pitchFamily="49" charset="-122"/>
                <a:ea typeface="幼圆" pitchFamily="49" charset="-122"/>
                <a:cs typeface="宋体" pitchFamily="2" charset="-122"/>
              </a:rPr>
              <a:t>、质押证券登记在</a:t>
            </a:r>
            <a:r>
              <a:rPr lang="zh-CN" altLang="en-US" sz="1400" b="1" dirty="0">
                <a:solidFill>
                  <a:srgbClr val="C00000"/>
                </a:solidFill>
                <a:latin typeface="幼圆" pitchFamily="49" charset="-122"/>
                <a:ea typeface="幼圆" pitchFamily="49" charset="-122"/>
                <a:cs typeface="宋体" pitchFamily="2" charset="-122"/>
              </a:rPr>
              <a:t>存量的</a:t>
            </a:r>
            <a:r>
              <a:rPr lang="zh-CN" altLang="en-US" sz="1400" b="1" dirty="0">
                <a:latin typeface="幼圆" pitchFamily="49" charset="-122"/>
                <a:ea typeface="幼圆" pitchFamily="49" charset="-122"/>
                <a:cs typeface="宋体" pitchFamily="2" charset="-122"/>
              </a:rPr>
              <a:t>产品账户中，且资产委托人为个人或机构的，资产</a:t>
            </a:r>
            <a:r>
              <a:rPr lang="zh-CN" altLang="en-US" sz="1400" b="1" dirty="0">
                <a:solidFill>
                  <a:srgbClr val="C00000"/>
                </a:solidFill>
                <a:latin typeface="幼圆" pitchFamily="49" charset="-122"/>
                <a:ea typeface="幼圆" pitchFamily="49" charset="-122"/>
                <a:cs typeface="宋体" pitchFamily="2" charset="-122"/>
              </a:rPr>
              <a:t>委托人、管理人和质权人</a:t>
            </a:r>
            <a:r>
              <a:rPr lang="zh-CN" altLang="en-US" sz="1400" b="1" dirty="0">
                <a:latin typeface="幼圆" pitchFamily="49" charset="-122"/>
                <a:ea typeface="幼圆" pitchFamily="49" charset="-122"/>
                <a:cs typeface="宋体" pitchFamily="2" charset="-122"/>
              </a:rPr>
              <a:t>均应在部分解除质押申请表处盖章、签字。</a:t>
            </a:r>
          </a:p>
        </p:txBody>
      </p:sp>
    </p:spTree>
    <p:extLst>
      <p:ext uri="{BB962C8B-B14F-4D97-AF65-F5344CB8AC3E}">
        <p14:creationId xmlns="" xmlns:p14="http://schemas.microsoft.com/office/powerpoint/2010/main" val="3190405853"/>
      </p:ext>
    </p:extLst>
  </p:cSld>
  <p:clrMapOvr>
    <a:masterClrMapping/>
  </p:clrMapOvr>
  <p:transition>
    <p:sndAc>
      <p:end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1" hangingPunct="1"/>
            <a:r>
              <a:rPr lang="zh-CN" altLang="zh-CN"/>
              <a:t/>
            </a:r>
            <a:br>
              <a:rPr lang="zh-CN" altLang="zh-CN"/>
            </a:br>
            <a:endParaRPr lang="zh-CN" altLang="zh-CN"/>
          </a:p>
        </p:txBody>
      </p:sp>
      <p:sp>
        <p:nvSpPr>
          <p:cNvPr id="40965" name="灯片编号占位符 2"/>
          <p:cNvSpPr>
            <a:spLocks noGrp="1"/>
          </p:cNvSpPr>
          <p:nvPr>
            <p:ph type="sldNum" sz="quarter" idx="12"/>
          </p:nvPr>
        </p:nvSpPr>
        <p:spPr>
          <a:xfrm>
            <a:off x="3563888" y="6619875"/>
            <a:ext cx="2133600" cy="476250"/>
          </a:xfrm>
          <a:noFill/>
        </p:spPr>
        <p:txBody>
          <a:bodyPr/>
          <a:lstStyle/>
          <a:p>
            <a:fld id="{ADE41864-30D0-4B30-9AED-90EF4484BFC4}" type="slidenum">
              <a:rPr lang="en-US" altLang="zh-CN">
                <a:solidFill>
                  <a:schemeClr val="tx1"/>
                </a:solidFill>
              </a:rPr>
              <a:pPr/>
              <a:t>21</a:t>
            </a:fld>
            <a:endParaRPr lang="en-US" altLang="zh-CN" dirty="0">
              <a:solidFill>
                <a:schemeClr val="tx1"/>
              </a:solidFill>
            </a:endParaRPr>
          </a:p>
        </p:txBody>
      </p:sp>
      <p:sp>
        <p:nvSpPr>
          <p:cNvPr id="8" name="内容占位符 5"/>
          <p:cNvSpPr>
            <a:spLocks noGrp="1"/>
          </p:cNvSpPr>
          <p:nvPr>
            <p:ph idx="1"/>
          </p:nvPr>
        </p:nvSpPr>
        <p:spPr>
          <a:xfrm>
            <a:off x="539552" y="1268760"/>
            <a:ext cx="8064896" cy="5040560"/>
          </a:xfrm>
          <a:ln>
            <a:noFill/>
          </a:ln>
        </p:spPr>
        <p:txBody>
          <a:bodyPr/>
          <a:lstStyle/>
          <a:p>
            <a:pPr>
              <a:lnSpc>
                <a:spcPct val="150000"/>
              </a:lnSpc>
              <a:buClr>
                <a:srgbClr val="C00000"/>
              </a:buClr>
              <a:buFont typeface="Wingdings" pitchFamily="2" charset="2"/>
              <a:buChar char="p"/>
            </a:pPr>
            <a:r>
              <a:rPr lang="zh-CN" altLang="en-US" sz="2800" b="1" dirty="0">
                <a:latin typeface="幼圆" pitchFamily="49" charset="-122"/>
                <a:ea typeface="幼圆" pitchFamily="49" charset="-122"/>
              </a:rPr>
              <a:t> </a:t>
            </a:r>
            <a:r>
              <a:rPr lang="zh-CN" altLang="en-US" sz="2000" b="1" dirty="0">
                <a:latin typeface="幼圆" pitchFamily="49" charset="-122"/>
                <a:ea typeface="幼圆" pitchFamily="49" charset="-122"/>
              </a:rPr>
              <a:t>证券质押登记状态调整业务申请材料</a:t>
            </a:r>
            <a:endParaRPr lang="zh-CN" altLang="en-US" sz="1800" b="1" dirty="0">
              <a:latin typeface="幼圆" pitchFamily="49" charset="-122"/>
              <a:ea typeface="幼圆" pitchFamily="49" charset="-122"/>
            </a:endParaRPr>
          </a:p>
          <a:p>
            <a:pPr>
              <a:lnSpc>
                <a:spcPct val="150000"/>
              </a:lnSpc>
              <a:buClr>
                <a:srgbClr val="C00000"/>
              </a:buClr>
              <a:buNone/>
            </a:pPr>
            <a:r>
              <a:rPr lang="en-US" altLang="zh-CN" sz="1600" dirty="0">
                <a:latin typeface="幼圆" pitchFamily="49" charset="-122"/>
                <a:ea typeface="幼圆" pitchFamily="49" charset="-122"/>
              </a:rPr>
              <a:t>  1.</a:t>
            </a:r>
            <a:r>
              <a:rPr lang="zh-CN" altLang="en-US" sz="1600" dirty="0">
                <a:latin typeface="幼圆" pitchFamily="49" charset="-122"/>
                <a:ea typeface="幼圆" pitchFamily="49" charset="-122"/>
              </a:rPr>
              <a:t> </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证券质押登记状态调整申请表</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a:t>
            </a:r>
            <a:endParaRPr lang="en-US" altLang="zh-CN" sz="1600" dirty="0">
              <a:latin typeface="幼圆" pitchFamily="49" charset="-122"/>
              <a:ea typeface="幼圆" pitchFamily="49" charset="-122"/>
            </a:endParaRPr>
          </a:p>
          <a:p>
            <a:pPr>
              <a:lnSpc>
                <a:spcPct val="150000"/>
              </a:lnSpc>
              <a:buClr>
                <a:srgbClr val="C00000"/>
              </a:buClr>
              <a:buNone/>
            </a:pPr>
            <a:r>
              <a:rPr lang="en-US" altLang="zh-CN" sz="1600" dirty="0">
                <a:latin typeface="幼圆" pitchFamily="49" charset="-122"/>
                <a:ea typeface="幼圆" pitchFamily="49" charset="-122"/>
              </a:rPr>
              <a:t>  2. </a:t>
            </a:r>
            <a:r>
              <a:rPr lang="zh-CN" altLang="en-US" sz="1600" dirty="0">
                <a:latin typeface="幼圆" pitchFamily="49" charset="-122"/>
                <a:ea typeface="幼圆" pitchFamily="49" charset="-122"/>
              </a:rPr>
              <a:t>质押合同或质押证券处置协议原件； </a:t>
            </a:r>
            <a:endParaRPr lang="en-US" altLang="zh-CN" sz="1600" dirty="0">
              <a:latin typeface="幼圆" pitchFamily="49" charset="-122"/>
              <a:ea typeface="幼圆" pitchFamily="49" charset="-122"/>
            </a:endParaRPr>
          </a:p>
          <a:p>
            <a:pPr>
              <a:lnSpc>
                <a:spcPct val="150000"/>
              </a:lnSpc>
              <a:buClr>
                <a:srgbClr val="C00000"/>
              </a:buClr>
              <a:buNone/>
            </a:pPr>
            <a:r>
              <a:rPr lang="en-US" altLang="zh-CN" sz="1600" dirty="0">
                <a:latin typeface="幼圆" pitchFamily="49" charset="-122"/>
                <a:ea typeface="幼圆" pitchFamily="49" charset="-122"/>
              </a:rPr>
              <a:t>  3. </a:t>
            </a:r>
            <a:r>
              <a:rPr lang="zh-CN" altLang="en-US" sz="1600" dirty="0">
                <a:latin typeface="幼圆" pitchFamily="49" charset="-122"/>
                <a:ea typeface="幼圆" pitchFamily="49" charset="-122"/>
              </a:rPr>
              <a:t>本公司出具的</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证券质押登记证明</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原件</a:t>
            </a:r>
            <a:r>
              <a:rPr lang="zh-CN" altLang="en-US" sz="1600" dirty="0" smtClean="0">
                <a:latin typeface="幼圆" pitchFamily="49" charset="-122"/>
                <a:ea typeface="幼圆" pitchFamily="49" charset="-122"/>
              </a:rPr>
              <a:t>或</a:t>
            </a:r>
            <a:endParaRPr lang="en-US" altLang="zh-CN" sz="1600" dirty="0" smtClean="0">
              <a:latin typeface="幼圆" pitchFamily="49" charset="-122"/>
              <a:ea typeface="幼圆" pitchFamily="49" charset="-122"/>
            </a:endParaRPr>
          </a:p>
          <a:p>
            <a:pPr>
              <a:lnSpc>
                <a:spcPct val="150000"/>
              </a:lnSpc>
              <a:buClr>
                <a:srgbClr val="C00000"/>
              </a:buClr>
              <a:buNone/>
            </a:pPr>
            <a:r>
              <a:rPr lang="en-US" altLang="zh-CN" sz="1600" dirty="0" smtClean="0">
                <a:latin typeface="幼圆" pitchFamily="49" charset="-122"/>
                <a:ea typeface="幼圆" pitchFamily="49" charset="-122"/>
              </a:rPr>
              <a:t>     </a:t>
            </a:r>
            <a:r>
              <a:rPr lang="zh-CN" altLang="en-US" sz="1600" dirty="0" smtClean="0">
                <a:latin typeface="幼圆" pitchFamily="49" charset="-122"/>
                <a:ea typeface="幼圆" pitchFamily="49" charset="-122"/>
              </a:rPr>
              <a:t>证券</a:t>
            </a:r>
            <a:r>
              <a:rPr lang="zh-CN" altLang="en-US" sz="1600" dirty="0">
                <a:latin typeface="幼圆" pitchFamily="49" charset="-122"/>
                <a:ea typeface="幼圆" pitchFamily="49" charset="-122"/>
              </a:rPr>
              <a:t>质押登记业务电子凭证；</a:t>
            </a:r>
            <a:endParaRPr lang="en-US" altLang="zh-CN" sz="1600" dirty="0">
              <a:latin typeface="幼圆" pitchFamily="49" charset="-122"/>
              <a:ea typeface="幼圆" pitchFamily="49" charset="-122"/>
            </a:endParaRPr>
          </a:p>
          <a:p>
            <a:pPr>
              <a:lnSpc>
                <a:spcPct val="150000"/>
              </a:lnSpc>
              <a:buClr>
                <a:srgbClr val="C00000"/>
              </a:buClr>
              <a:buNone/>
            </a:pPr>
            <a:r>
              <a:rPr lang="en-US" altLang="zh-CN" sz="1600" dirty="0">
                <a:latin typeface="幼圆" pitchFamily="49" charset="-122"/>
                <a:ea typeface="幼圆" pitchFamily="49" charset="-122"/>
              </a:rPr>
              <a:t>  4. </a:t>
            </a:r>
            <a:r>
              <a:rPr lang="zh-CN" altLang="en-US" sz="1600" dirty="0">
                <a:latin typeface="幼圆" pitchFamily="49" charset="-122"/>
                <a:ea typeface="幼圆" pitchFamily="49" charset="-122"/>
              </a:rPr>
              <a:t>申请方有效身份证明文件及复印件</a:t>
            </a:r>
            <a:r>
              <a:rPr lang="en-US" altLang="zh-CN" sz="1600" dirty="0">
                <a:latin typeface="幼圆" pitchFamily="49" charset="-122"/>
                <a:ea typeface="幼圆" pitchFamily="49" charset="-122"/>
              </a:rPr>
              <a:t>;</a:t>
            </a:r>
          </a:p>
          <a:p>
            <a:pPr>
              <a:lnSpc>
                <a:spcPct val="150000"/>
              </a:lnSpc>
              <a:buClr>
                <a:srgbClr val="C00000"/>
              </a:buClr>
              <a:buNone/>
            </a:pPr>
            <a:r>
              <a:rPr lang="en-US" altLang="zh-CN" sz="1600" dirty="0">
                <a:solidFill>
                  <a:srgbClr val="C00000"/>
                </a:solidFill>
                <a:latin typeface="幼圆" pitchFamily="49" charset="-122"/>
                <a:ea typeface="幼圆" pitchFamily="49" charset="-122"/>
              </a:rPr>
              <a:t>  5</a:t>
            </a:r>
            <a:r>
              <a:rPr lang="en-US" altLang="zh-CN" sz="1600" b="1" dirty="0">
                <a:solidFill>
                  <a:srgbClr val="C00000"/>
                </a:solidFill>
                <a:latin typeface="幼圆" pitchFamily="49" charset="-122"/>
                <a:ea typeface="幼圆" pitchFamily="49" charset="-122"/>
              </a:rPr>
              <a:t>.《</a:t>
            </a:r>
            <a:r>
              <a:rPr lang="zh-CN" altLang="en-US" sz="1600" b="1" dirty="0">
                <a:solidFill>
                  <a:srgbClr val="C00000"/>
                </a:solidFill>
                <a:latin typeface="幼圆" pitchFamily="49" charset="-122"/>
                <a:ea typeface="幼圆" pitchFamily="49" charset="-122"/>
              </a:rPr>
              <a:t>证券质押登记状态调整业务质权人声明</a:t>
            </a:r>
            <a:r>
              <a:rPr lang="en-US" altLang="zh-CN" sz="1600" b="1" dirty="0">
                <a:solidFill>
                  <a:srgbClr val="C00000"/>
                </a:solidFill>
                <a:latin typeface="幼圆" pitchFamily="49" charset="-122"/>
                <a:ea typeface="幼圆" pitchFamily="49" charset="-122"/>
              </a:rPr>
              <a:t>》(</a:t>
            </a:r>
            <a:r>
              <a:rPr lang="zh-CN" altLang="en-US" sz="1600" b="1" dirty="0">
                <a:solidFill>
                  <a:srgbClr val="C00000"/>
                </a:solidFill>
                <a:latin typeface="幼圆" pitchFamily="49" charset="-122"/>
                <a:ea typeface="幼圆" pitchFamily="49" charset="-122"/>
              </a:rPr>
              <a:t>新增</a:t>
            </a:r>
            <a:r>
              <a:rPr lang="en-US" altLang="zh-CN" sz="1600" b="1" dirty="0">
                <a:solidFill>
                  <a:srgbClr val="C00000"/>
                </a:solidFill>
                <a:latin typeface="幼圆" pitchFamily="49" charset="-122"/>
                <a:ea typeface="幼圆" pitchFamily="49" charset="-122"/>
              </a:rPr>
              <a:t>)</a:t>
            </a:r>
            <a:r>
              <a:rPr lang="zh-CN" altLang="en-US" sz="1600" dirty="0">
                <a:solidFill>
                  <a:srgbClr val="C00000"/>
                </a:solidFill>
                <a:latin typeface="幼圆" pitchFamily="49" charset="-122"/>
                <a:ea typeface="幼圆" pitchFamily="49" charset="-122"/>
              </a:rPr>
              <a:t>；</a:t>
            </a:r>
            <a:endParaRPr lang="en-US" altLang="zh-CN" sz="1600" dirty="0">
              <a:solidFill>
                <a:srgbClr val="C00000"/>
              </a:solidFill>
              <a:latin typeface="幼圆" pitchFamily="49" charset="-122"/>
              <a:ea typeface="幼圆" pitchFamily="49" charset="-122"/>
            </a:endParaRPr>
          </a:p>
          <a:p>
            <a:pPr>
              <a:lnSpc>
                <a:spcPct val="150000"/>
              </a:lnSpc>
              <a:buClr>
                <a:srgbClr val="C00000"/>
              </a:buClr>
              <a:buNone/>
            </a:pPr>
            <a:r>
              <a:rPr lang="en-US" altLang="zh-CN" sz="1600" dirty="0">
                <a:latin typeface="幼圆" pitchFamily="49" charset="-122"/>
                <a:ea typeface="幼圆" pitchFamily="49" charset="-122"/>
              </a:rPr>
              <a:t>  6. </a:t>
            </a:r>
            <a:r>
              <a:rPr lang="zh-CN" altLang="en-US" sz="1600" dirty="0">
                <a:latin typeface="幼圆" pitchFamily="49" charset="-122"/>
                <a:ea typeface="幼圆" pitchFamily="49" charset="-122"/>
              </a:rPr>
              <a:t>要求提供的其他材料。 </a:t>
            </a:r>
            <a:endParaRPr lang="en-US" altLang="zh-CN" sz="1600" dirty="0">
              <a:latin typeface="幼圆" pitchFamily="49" charset="-122"/>
              <a:ea typeface="幼圆" pitchFamily="49" charset="-122"/>
            </a:endParaRPr>
          </a:p>
        </p:txBody>
      </p:sp>
      <p:sp>
        <p:nvSpPr>
          <p:cNvPr id="10" name="Rectangle 5"/>
          <p:cNvSpPr>
            <a:spLocks noChangeArrowheads="1"/>
          </p:cNvSpPr>
          <p:nvPr/>
        </p:nvSpPr>
        <p:spPr bwMode="auto">
          <a:xfrm>
            <a:off x="546100" y="87313"/>
            <a:ext cx="8432800" cy="533400"/>
          </a:xfrm>
          <a:prstGeom prst="rect">
            <a:avLst/>
          </a:prstGeom>
          <a:noFill/>
          <a:ln w="9525">
            <a:noFill/>
            <a:miter lim="800000"/>
            <a:headEnd/>
            <a:tailEnd/>
          </a:ln>
        </p:spPr>
        <p:txBody>
          <a:bodyPr anchor="b"/>
          <a:lstStyle/>
          <a:p>
            <a:pPr eaLnBrk="1" hangingPunct="1"/>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rPr>
              <a:t>—</a:t>
            </a:r>
            <a:r>
              <a:rPr lang="zh-CN" altLang="en-US" sz="2400" b="1" kern="0" dirty="0">
                <a:solidFill>
                  <a:schemeClr val="bg1"/>
                </a:solidFill>
                <a:latin typeface="幼圆" pitchFamily="49" charset="-122"/>
                <a:ea typeface="幼圆" pitchFamily="49" charset="-122"/>
              </a:rPr>
              <a:t>业务办理文件</a:t>
            </a:r>
            <a:endParaRPr lang="zh-CN" altLang="en-US" sz="2400" b="1" dirty="0">
              <a:solidFill>
                <a:schemeClr val="bg1"/>
              </a:solidFill>
              <a:latin typeface="幼圆" pitchFamily="49" charset="-122"/>
              <a:ea typeface="幼圆" pitchFamily="49" charset="-122"/>
            </a:endParaRPr>
          </a:p>
        </p:txBody>
      </p:sp>
      <p:pic>
        <p:nvPicPr>
          <p:cNvPr id="7"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1" name="图片 10" descr="捕获.PNG"/>
          <p:cNvPicPr>
            <a:picLocks noChangeAspect="1"/>
          </p:cNvPicPr>
          <p:nvPr/>
        </p:nvPicPr>
        <p:blipFill>
          <a:blip r:embed="rId3" cstate="print"/>
          <a:stretch>
            <a:fillRect/>
          </a:stretch>
        </p:blipFill>
        <p:spPr>
          <a:xfrm>
            <a:off x="5724128" y="1556792"/>
            <a:ext cx="3175913" cy="4157559"/>
          </a:xfrm>
          <a:prstGeom prst="rect">
            <a:avLst/>
          </a:prstGeom>
          <a:ln>
            <a:solidFill>
              <a:srgbClr val="C00000"/>
            </a:solid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 xmlns:a16="http://schemas.microsoft.com/office/drawing/2014/main" id="{44CAF6EF-1421-874A-9999-C4428E9146CC}"/>
              </a:ext>
            </a:extLst>
          </p:cNvPr>
          <p:cNvSpPr>
            <a:spLocks noGrp="1"/>
          </p:cNvSpPr>
          <p:nvPr>
            <p:ph type="sldNum" sz="quarter" idx="12"/>
          </p:nvPr>
        </p:nvSpPr>
        <p:spPr/>
        <p:txBody>
          <a:bodyPr/>
          <a:lstStyle/>
          <a:p>
            <a:fld id="{4784A50E-E9D9-4F0F-9A4C-C3A215F7ECF0}" type="slidenum">
              <a:rPr lang="en-US" altLang="zh-CN" smtClean="0"/>
              <a:pPr/>
              <a:t>22</a:t>
            </a:fld>
            <a:endParaRPr lang="en-US" altLang="zh-CN" dirty="0"/>
          </a:p>
        </p:txBody>
      </p:sp>
      <p:sp>
        <p:nvSpPr>
          <p:cNvPr id="5" name="Rectangle 5">
            <a:extLst>
              <a:ext uri="{FF2B5EF4-FFF2-40B4-BE49-F238E27FC236}">
                <a16:creationId xmlns="" xmlns:a16="http://schemas.microsoft.com/office/drawing/2014/main" id="{669905F4-A90A-3D4B-AA0E-EF6F9CA19CEE}"/>
              </a:ext>
            </a:extLst>
          </p:cNvPr>
          <p:cNvSpPr>
            <a:spLocks noChangeArrowheads="1"/>
          </p:cNvSpPr>
          <p:nvPr/>
        </p:nvSpPr>
        <p:spPr bwMode="auto">
          <a:xfrm>
            <a:off x="546100" y="87313"/>
            <a:ext cx="8432800" cy="533400"/>
          </a:xfrm>
          <a:prstGeom prst="rect">
            <a:avLst/>
          </a:prstGeom>
          <a:noFill/>
          <a:ln w="9525">
            <a:noFill/>
            <a:miter lim="800000"/>
            <a:headEnd/>
            <a:tailEnd/>
          </a:ln>
        </p:spPr>
        <p:txBody>
          <a:bodyPr anchor="b"/>
          <a:lstStyle/>
          <a:p>
            <a:pPr eaLnBrk="1" hangingPunct="1"/>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rPr>
              <a:t>—</a:t>
            </a:r>
            <a:r>
              <a:rPr lang="zh-CN" altLang="en-US" sz="2400" b="1" kern="0" dirty="0">
                <a:solidFill>
                  <a:schemeClr val="bg1"/>
                </a:solidFill>
                <a:latin typeface="幼圆" pitchFamily="49" charset="-122"/>
                <a:ea typeface="幼圆" pitchFamily="49" charset="-122"/>
              </a:rPr>
              <a:t>注意事项</a:t>
            </a:r>
            <a:endParaRPr lang="zh-CN" altLang="en-US" sz="2400" b="1" dirty="0">
              <a:solidFill>
                <a:schemeClr val="bg1"/>
              </a:solidFill>
              <a:latin typeface="幼圆" pitchFamily="49" charset="-122"/>
              <a:ea typeface="幼圆" pitchFamily="49" charset="-122"/>
            </a:endParaRPr>
          </a:p>
        </p:txBody>
      </p:sp>
      <p:sp>
        <p:nvSpPr>
          <p:cNvPr id="7" name="内容占位符 5">
            <a:extLst>
              <a:ext uri="{FF2B5EF4-FFF2-40B4-BE49-F238E27FC236}">
                <a16:creationId xmlns="" xmlns:a16="http://schemas.microsoft.com/office/drawing/2014/main" id="{8F4F5FA3-4C2F-904F-A0F8-63DE3F17BF6D}"/>
              </a:ext>
            </a:extLst>
          </p:cNvPr>
          <p:cNvSpPr txBox="1">
            <a:spLocks/>
          </p:cNvSpPr>
          <p:nvPr/>
        </p:nvSpPr>
        <p:spPr bwMode="auto">
          <a:xfrm>
            <a:off x="755576" y="1412776"/>
            <a:ext cx="7560840" cy="48577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nSpc>
                <a:spcPct val="150000"/>
              </a:lnSpc>
              <a:buClr>
                <a:srgbClr val="C00000"/>
              </a:buClr>
              <a:buFont typeface="Wingdings" pitchFamily="2" charset="2"/>
              <a:buChar char="p"/>
            </a:pPr>
            <a:r>
              <a:rPr lang="zh-CN" altLang="en-US" sz="2400" b="1" kern="0" dirty="0">
                <a:latin typeface="幼圆" pitchFamily="49" charset="-122"/>
                <a:ea typeface="幼圆" pitchFamily="49" charset="-122"/>
              </a:rPr>
              <a:t> </a:t>
            </a:r>
            <a:r>
              <a:rPr lang="zh-CN" altLang="en-US" sz="2000" b="1" kern="0" dirty="0">
                <a:latin typeface="幼圆" pitchFamily="49" charset="-122"/>
                <a:ea typeface="幼圆" pitchFamily="49" charset="-122"/>
              </a:rPr>
              <a:t>证券质押登记状态调整</a:t>
            </a:r>
            <a:endParaRPr lang="en-US" altLang="zh-CN" sz="2400" b="1" kern="0" dirty="0">
              <a:latin typeface="幼圆" pitchFamily="49" charset="-122"/>
              <a:ea typeface="幼圆" pitchFamily="49" charset="-122"/>
            </a:endParaRPr>
          </a:p>
          <a:p>
            <a:pPr>
              <a:lnSpc>
                <a:spcPct val="150000"/>
              </a:lnSpc>
              <a:buClr>
                <a:srgbClr val="C00000"/>
              </a:buClr>
              <a:buFont typeface="Wingdings" pitchFamily="2" charset="2"/>
              <a:buChar char="l"/>
            </a:pPr>
            <a:r>
              <a:rPr lang="zh-CN" altLang="en-US" sz="1800" b="1" dirty="0">
                <a:latin typeface="幼圆" pitchFamily="49" charset="-122"/>
                <a:ea typeface="幼圆" pitchFamily="49" charset="-122"/>
              </a:rPr>
              <a:t>注意事项</a:t>
            </a:r>
            <a:endParaRPr lang="en-US" altLang="zh-CN" sz="1800" b="1" dirty="0">
              <a:latin typeface="幼圆" pitchFamily="49" charset="-122"/>
              <a:ea typeface="幼圆" pitchFamily="49" charset="-122"/>
            </a:endParaRPr>
          </a:p>
          <a:p>
            <a:pPr marL="0" indent="0">
              <a:lnSpc>
                <a:spcPct val="150000"/>
              </a:lnSpc>
              <a:buClr>
                <a:srgbClr val="C00000"/>
              </a:buClr>
              <a:buNone/>
            </a:pPr>
            <a:r>
              <a:rPr lang="en-US" altLang="zh-CN" sz="1800" dirty="0">
                <a:latin typeface="幼圆" pitchFamily="49" charset="-122"/>
                <a:ea typeface="幼圆" pitchFamily="49" charset="-122"/>
              </a:rPr>
              <a:t>  </a:t>
            </a:r>
            <a:r>
              <a:rPr lang="en-US" altLang="zh-CN" sz="1600" dirty="0">
                <a:latin typeface="幼圆" pitchFamily="49" charset="-122"/>
                <a:ea typeface="幼圆" pitchFamily="49" charset="-122"/>
              </a:rPr>
              <a:t>1</a:t>
            </a:r>
            <a:r>
              <a:rPr lang="zh-CN" altLang="en-US" sz="1600" dirty="0">
                <a:latin typeface="幼圆" pitchFamily="49" charset="-122"/>
                <a:ea typeface="幼圆" pitchFamily="49" charset="-122"/>
              </a:rPr>
              <a:t>、证券质押登记状态调整生效后，出质人根据质押合同或处置协议的约定自行卖</a:t>
            </a:r>
            <a:r>
              <a:rPr lang="zh-CN" altLang="en-US" sz="1600" dirty="0" smtClean="0">
                <a:latin typeface="幼圆" pitchFamily="49" charset="-122"/>
                <a:ea typeface="幼圆" pitchFamily="49" charset="-122"/>
              </a:rPr>
              <a:t>出质</a:t>
            </a:r>
            <a:r>
              <a:rPr lang="zh-CN" altLang="en-US" sz="1600" dirty="0">
                <a:latin typeface="幼圆" pitchFamily="49" charset="-122"/>
                <a:ea typeface="幼圆" pitchFamily="49" charset="-122"/>
              </a:rPr>
              <a:t>押证券的，应于</a:t>
            </a:r>
            <a:r>
              <a:rPr lang="zh-CN" altLang="en-US" sz="1600" b="1" dirty="0">
                <a:solidFill>
                  <a:srgbClr val="C00000"/>
                </a:solidFill>
                <a:latin typeface="幼圆" pitchFamily="49" charset="-122"/>
                <a:ea typeface="幼圆" pitchFamily="49" charset="-122"/>
              </a:rPr>
              <a:t>卖出当日</a:t>
            </a:r>
            <a:r>
              <a:rPr lang="zh-CN" altLang="en-US" sz="1600" dirty="0">
                <a:latin typeface="幼圆" pitchFamily="49" charset="-122"/>
                <a:ea typeface="幼圆" pitchFamily="49" charset="-122"/>
              </a:rPr>
              <a:t>及时向</a:t>
            </a:r>
            <a:r>
              <a:rPr lang="zh-CN" altLang="en-US" sz="1600" b="1" dirty="0">
                <a:solidFill>
                  <a:srgbClr val="C00000"/>
                </a:solidFill>
                <a:latin typeface="幼圆" pitchFamily="49" charset="-122"/>
                <a:ea typeface="幼圆" pitchFamily="49" charset="-122"/>
              </a:rPr>
              <a:t>证券公司</a:t>
            </a:r>
            <a:r>
              <a:rPr lang="zh-CN" altLang="en-US" sz="1600" dirty="0">
                <a:latin typeface="幼圆" pitchFamily="49" charset="-122"/>
                <a:ea typeface="幼圆" pitchFamily="49" charset="-122"/>
              </a:rPr>
              <a:t>申报卖出证券有关数据信息；</a:t>
            </a:r>
            <a:endParaRPr lang="en-US" altLang="zh-CN" sz="1600" dirty="0">
              <a:latin typeface="幼圆" pitchFamily="49" charset="-122"/>
              <a:ea typeface="幼圆" pitchFamily="49" charset="-122"/>
            </a:endParaRPr>
          </a:p>
          <a:p>
            <a:pPr marL="0" indent="0">
              <a:lnSpc>
                <a:spcPct val="150000"/>
              </a:lnSpc>
              <a:buClr>
                <a:srgbClr val="C00000"/>
              </a:buClr>
              <a:buNone/>
            </a:pPr>
            <a:r>
              <a:rPr lang="en-US" altLang="zh-CN" sz="1600" dirty="0">
                <a:latin typeface="幼圆" pitchFamily="49" charset="-122"/>
                <a:ea typeface="幼圆" pitchFamily="49" charset="-122"/>
              </a:rPr>
              <a:t>  2</a:t>
            </a:r>
            <a:r>
              <a:rPr lang="zh-CN" altLang="en-US" sz="1600" dirty="0">
                <a:latin typeface="幼圆" pitchFamily="49" charset="-122"/>
                <a:ea typeface="幼圆" pitchFamily="49" charset="-122"/>
              </a:rPr>
              <a:t>、质押证券被卖出且完成交收后，所对应的</a:t>
            </a:r>
            <a:r>
              <a:rPr lang="zh-CN" altLang="en-US" sz="1600" b="1" dirty="0">
                <a:solidFill>
                  <a:srgbClr val="C00000"/>
                </a:solidFill>
                <a:latin typeface="幼圆" pitchFamily="49" charset="-122"/>
                <a:ea typeface="幼圆" pitchFamily="49" charset="-122"/>
              </a:rPr>
              <a:t>质押登记效力自动解除</a:t>
            </a:r>
            <a:r>
              <a:rPr lang="zh-CN" altLang="en-US" sz="1600" dirty="0">
                <a:latin typeface="幼圆" pitchFamily="49" charset="-122"/>
                <a:ea typeface="幼圆" pitchFamily="49" charset="-122"/>
              </a:rPr>
              <a:t>；</a:t>
            </a:r>
            <a:endParaRPr lang="en-US" altLang="zh-CN" sz="1600" dirty="0">
              <a:latin typeface="幼圆" pitchFamily="49" charset="-122"/>
              <a:ea typeface="幼圆" pitchFamily="49" charset="-122"/>
            </a:endParaRPr>
          </a:p>
          <a:p>
            <a:pPr marL="0" indent="0">
              <a:lnSpc>
                <a:spcPct val="150000"/>
              </a:lnSpc>
              <a:buClr>
                <a:srgbClr val="C00000"/>
              </a:buClr>
              <a:buNone/>
            </a:pPr>
            <a:r>
              <a:rPr lang="en-US" altLang="zh-CN" sz="1600" dirty="0">
                <a:latin typeface="幼圆" pitchFamily="49" charset="-122"/>
                <a:ea typeface="幼圆" pitchFamily="49" charset="-122"/>
              </a:rPr>
              <a:t>  3</a:t>
            </a:r>
            <a:r>
              <a:rPr lang="zh-CN" altLang="en-US" sz="1600" dirty="0">
                <a:latin typeface="幼圆" pitchFamily="49" charset="-122"/>
                <a:ea typeface="幼圆" pitchFamily="49" charset="-122"/>
              </a:rPr>
              <a:t>、对于深市和全国股转系统挂牌的证券，同一质押登记编号对应的质押证券须</a:t>
            </a:r>
            <a:r>
              <a:rPr lang="zh-CN" altLang="en-US" sz="1600" b="1" dirty="0">
                <a:solidFill>
                  <a:srgbClr val="C00000"/>
                </a:solidFill>
                <a:latin typeface="幼圆" pitchFamily="49" charset="-122"/>
                <a:ea typeface="幼圆" pitchFamily="49" charset="-122"/>
              </a:rPr>
              <a:t>一次性</a:t>
            </a:r>
            <a:r>
              <a:rPr lang="zh-CN" altLang="en-US" sz="1600" dirty="0">
                <a:latin typeface="幼圆" pitchFamily="49" charset="-122"/>
                <a:ea typeface="幼圆" pitchFamily="49" charset="-122"/>
              </a:rPr>
              <a:t>申请办理证券质押登记状态调整业务。</a:t>
            </a:r>
            <a:endParaRPr lang="en-US" altLang="zh-CN" sz="1600" dirty="0">
              <a:latin typeface="幼圆" pitchFamily="49" charset="-122"/>
              <a:ea typeface="幼圆" pitchFamily="49" charset="-122"/>
            </a:endParaRPr>
          </a:p>
          <a:p>
            <a:pPr>
              <a:lnSpc>
                <a:spcPct val="150000"/>
              </a:lnSpc>
              <a:buClr>
                <a:srgbClr val="C00000"/>
              </a:buClr>
              <a:buNone/>
            </a:pPr>
            <a:endParaRPr lang="en-US" altLang="zh-CN" sz="2800" b="1" kern="0" dirty="0">
              <a:latin typeface="幼圆" pitchFamily="49" charset="-122"/>
              <a:ea typeface="幼圆" pitchFamily="49" charset="-122"/>
            </a:endParaRPr>
          </a:p>
          <a:p>
            <a:pPr>
              <a:lnSpc>
                <a:spcPct val="150000"/>
              </a:lnSpc>
              <a:buClr>
                <a:srgbClr val="C00000"/>
              </a:buClr>
              <a:buFont typeface="Wingdings" pitchFamily="2" charset="2"/>
              <a:buChar char="p"/>
            </a:pPr>
            <a:endParaRPr lang="en-US" altLang="zh-CN" sz="2800" b="1" kern="0" dirty="0">
              <a:latin typeface="幼圆" pitchFamily="49" charset="-122"/>
              <a:ea typeface="幼圆" pitchFamily="49" charset="-122"/>
            </a:endParaRPr>
          </a:p>
        </p:txBody>
      </p:sp>
    </p:spTree>
    <p:extLst>
      <p:ext uri="{BB962C8B-B14F-4D97-AF65-F5344CB8AC3E}">
        <p14:creationId xmlns="" xmlns:p14="http://schemas.microsoft.com/office/powerpoint/2010/main" val="9871931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8DC547E-CCDD-4A40-B1F6-B1990869553D}" type="slidenum">
              <a:rPr lang="en-US" altLang="zh-CN" smtClean="0">
                <a:latin typeface="Arial Unicode MS" pitchFamily="34" charset="-122"/>
                <a:ea typeface="Arial Unicode MS" pitchFamily="34" charset="-122"/>
                <a:cs typeface="Arial Unicode MS" pitchFamily="34" charset="-122"/>
              </a:rPr>
              <a:pPr/>
              <a:t>23</a:t>
            </a:fld>
            <a:endParaRPr lang="en-US" altLang="zh-CN" dirty="0">
              <a:latin typeface="Arial Unicode MS" pitchFamily="34" charset="-122"/>
              <a:ea typeface="Arial Unicode MS" pitchFamily="34" charset="-122"/>
              <a:cs typeface="Arial Unicode MS" pitchFamily="34" charset="-122"/>
            </a:endParaRPr>
          </a:p>
        </p:txBody>
      </p:sp>
      <p:sp>
        <p:nvSpPr>
          <p:cNvPr id="5" name="标题 1"/>
          <p:cNvSpPr txBox="1">
            <a:spLocks/>
          </p:cNvSpPr>
          <p:nvPr/>
        </p:nvSpPr>
        <p:spPr bwMode="auto">
          <a:xfrm>
            <a:off x="737574" y="55234"/>
            <a:ext cx="5834690" cy="58259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zh-CN" altLang="en-US" sz="2400" b="1" kern="0" dirty="0">
                <a:solidFill>
                  <a:schemeClr val="bg1"/>
                </a:solidFill>
                <a:latin typeface="幼圆" pitchFamily="49" charset="-122"/>
                <a:ea typeface="幼圆" pitchFamily="49" charset="-122"/>
              </a:rPr>
              <a:t>材料与审核要点</a:t>
            </a:r>
            <a:r>
              <a:rPr lang="en-US" altLang="zh-CN" sz="2400" b="1" kern="0" dirty="0">
                <a:solidFill>
                  <a:schemeClr val="bg1"/>
                </a:solidFill>
                <a:latin typeface="幼圆" pitchFamily="49" charset="-122"/>
                <a:ea typeface="幼圆" pitchFamily="49" charset="-122"/>
                <a:cs typeface="+mj-cs"/>
              </a:rPr>
              <a:t>-</a:t>
            </a:r>
            <a:r>
              <a:rPr lang="zh-CN" altLang="en-US" sz="2400" b="1" kern="0" dirty="0">
                <a:solidFill>
                  <a:schemeClr val="bg1"/>
                </a:solidFill>
                <a:latin typeface="幼圆" pitchFamily="49" charset="-122"/>
                <a:ea typeface="幼圆" pitchFamily="49" charset="-122"/>
                <a:cs typeface="+mj-cs"/>
              </a:rPr>
              <a:t>业务办理文件</a:t>
            </a:r>
            <a:endParaRPr lang="zh-CN" altLang="en-US" sz="2400" kern="0" dirty="0">
              <a:solidFill>
                <a:schemeClr val="bg1"/>
              </a:solidFill>
              <a:latin typeface="幼圆" pitchFamily="49" charset="-122"/>
              <a:ea typeface="幼圆" pitchFamily="49" charset="-122"/>
              <a:cs typeface="+mj-cs"/>
            </a:endParaRPr>
          </a:p>
        </p:txBody>
      </p:sp>
      <p:pic>
        <p:nvPicPr>
          <p:cNvPr id="6" name="图片 5"/>
          <p:cNvPicPr/>
          <p:nvPr/>
        </p:nvPicPr>
        <p:blipFill>
          <a:blip r:embed="rId2" cstate="print"/>
          <a:srcRect/>
          <a:stretch>
            <a:fillRect/>
          </a:stretch>
        </p:blipFill>
        <p:spPr bwMode="auto">
          <a:xfrm>
            <a:off x="3056890" y="1249362"/>
            <a:ext cx="3372498" cy="5037158"/>
          </a:xfrm>
          <a:prstGeom prst="rect">
            <a:avLst/>
          </a:prstGeom>
          <a:noFill/>
          <a:ln w="9525" cmpd="sng">
            <a:solidFill>
              <a:srgbClr val="7F7F7F"/>
            </a:solidFill>
            <a:miter lim="800000"/>
            <a:headEnd/>
            <a:tailEnd/>
          </a:ln>
          <a:effectLst/>
        </p:spPr>
      </p:pic>
      <p:sp>
        <p:nvSpPr>
          <p:cNvPr id="70658" name="矩形标注 17"/>
          <p:cNvSpPr>
            <a:spLocks noChangeArrowheads="1"/>
          </p:cNvSpPr>
          <p:nvPr/>
        </p:nvSpPr>
        <p:spPr bwMode="auto">
          <a:xfrm>
            <a:off x="857224" y="1357298"/>
            <a:ext cx="2105031" cy="1500198"/>
          </a:xfrm>
          <a:prstGeom prst="wedgeRectCallout">
            <a:avLst>
              <a:gd name="adj1" fmla="val 63935"/>
              <a:gd name="adj2" fmla="val -17884"/>
            </a:avLst>
          </a:prstGeom>
          <a:solidFill>
            <a:srgbClr val="FFFFFF"/>
          </a:solidFill>
          <a:ln w="6350">
            <a:solidFill>
              <a:srgbClr val="C00000"/>
            </a:solidFill>
            <a:prstDash val="dash"/>
            <a:miter lim="800000"/>
            <a:headEnd/>
            <a:tailEnd/>
          </a:ln>
        </p:spPr>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1</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、双方的名称、身份证件类型及号码等信息要求与本次申请的双方一致。</a:t>
            </a:r>
            <a:endParaRPr kumimoji="0" lang="zh-CN" sz="1600" b="0" i="0" u="none" strike="noStrike" cap="none" normalizeH="0" baseline="0" dirty="0">
              <a:ln>
                <a:noFill/>
              </a:ln>
              <a:solidFill>
                <a:srgbClr val="C00000"/>
              </a:solidFill>
              <a:effectLst/>
              <a:latin typeface="幼圆" pitchFamily="49" charset="-122"/>
              <a:ea typeface="幼圆" pitchFamily="49" charset="-122"/>
              <a:cs typeface="宋体" pitchFamily="2" charset="-122"/>
            </a:endParaRPr>
          </a:p>
        </p:txBody>
      </p:sp>
      <p:sp>
        <p:nvSpPr>
          <p:cNvPr id="70659" name="矩形标注 19"/>
          <p:cNvSpPr>
            <a:spLocks noChangeArrowheads="1"/>
          </p:cNvSpPr>
          <p:nvPr/>
        </p:nvSpPr>
        <p:spPr bwMode="auto">
          <a:xfrm>
            <a:off x="6592910" y="2299079"/>
            <a:ext cx="2193931" cy="1544245"/>
          </a:xfrm>
          <a:prstGeom prst="wedgeRectCallout">
            <a:avLst>
              <a:gd name="adj1" fmla="val -67741"/>
              <a:gd name="adj2" fmla="val 49481"/>
            </a:avLst>
          </a:prstGeom>
          <a:solidFill>
            <a:srgbClr val="FFFFFF"/>
          </a:solidFill>
          <a:ln w="6350">
            <a:solidFill>
              <a:srgbClr val="C00000"/>
            </a:solidFill>
            <a:prstDash val="dash"/>
            <a:miter lim="800000"/>
            <a:headEnd/>
            <a:tailEnd/>
          </a:ln>
        </p:spPr>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3</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、要求有关于质押证券的条款，或质物清单。至少列明质押证券的名称（简称）、单位以及数量。</a:t>
            </a:r>
            <a:endParaRPr kumimoji="0" lang="zh-CN" sz="2400" b="0" i="0" u="none" strike="noStrike" cap="none" normalizeH="0" baseline="0" dirty="0">
              <a:ln>
                <a:noFill/>
              </a:ln>
              <a:solidFill>
                <a:srgbClr val="C00000"/>
              </a:solidFill>
              <a:effectLst/>
              <a:latin typeface="幼圆" pitchFamily="49" charset="-122"/>
              <a:ea typeface="幼圆" pitchFamily="49" charset="-122"/>
              <a:cs typeface="宋体" pitchFamily="2" charset="-122"/>
            </a:endParaRPr>
          </a:p>
        </p:txBody>
      </p:sp>
      <p:sp>
        <p:nvSpPr>
          <p:cNvPr id="70660" name="矩形标注 24"/>
          <p:cNvSpPr>
            <a:spLocks noChangeArrowheads="1"/>
          </p:cNvSpPr>
          <p:nvPr/>
        </p:nvSpPr>
        <p:spPr bwMode="auto">
          <a:xfrm>
            <a:off x="857224" y="3643314"/>
            <a:ext cx="2130431" cy="1993885"/>
          </a:xfrm>
          <a:prstGeom prst="wedgeRectCallout">
            <a:avLst>
              <a:gd name="adj1" fmla="val 50278"/>
              <a:gd name="adj2" fmla="val 30449"/>
            </a:avLst>
          </a:prstGeom>
          <a:solidFill>
            <a:srgbClr val="FFFFFF"/>
          </a:solidFill>
          <a:ln w="6350">
            <a:solidFill>
              <a:srgbClr val="C00000"/>
            </a:solidFill>
            <a:prstDash val="dash"/>
            <a:miter lim="800000"/>
            <a:headEnd/>
            <a:tailEnd/>
          </a:ln>
        </p:spPr>
        <p:txBody>
          <a:bodyPr vert="horz" wrap="square" lIns="91440" tIns="45720" rIns="91440" bIns="45720" numCol="1" anchor="ctr" anchorCtr="0" compatLnSpc="1">
            <a:prstTxWarp prst="textNoShape">
              <a:avLst/>
            </a:prstTxWarp>
          </a:bodyPr>
          <a:lstStyle/>
          <a:p>
            <a:pPr lvl="0" algn="just" eaLnBrk="1" hangingPunct="1"/>
            <a:r>
              <a:rPr kumimoji="0" lang="en-US" altLang="zh-CN"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4</a:t>
            </a:r>
            <a:r>
              <a:rPr kumimoji="0" lang="zh-CN" altLang="en-US" sz="1600" b="1" i="0" u="none" strike="noStrike" cap="none" normalizeH="0" baseline="0" dirty="0" smtClean="0">
                <a:ln>
                  <a:noFill/>
                </a:ln>
                <a:solidFill>
                  <a:srgbClr val="C00000"/>
                </a:solidFill>
                <a:effectLst/>
                <a:latin typeface="幼圆" pitchFamily="49" charset="-122"/>
                <a:ea typeface="幼圆" pitchFamily="49" charset="-122"/>
                <a:cs typeface="宋体" pitchFamily="2" charset="-122"/>
              </a:rPr>
              <a:t>、</a:t>
            </a:r>
            <a:r>
              <a:rPr lang="zh-CN" altLang="en-US" sz="1600" b="1" dirty="0" smtClean="0">
                <a:solidFill>
                  <a:srgbClr val="C00000"/>
                </a:solidFill>
                <a:latin typeface="幼圆" pitchFamily="49" charset="-122"/>
                <a:ea typeface="幼圆" pitchFamily="49" charset="-122"/>
                <a:cs typeface="宋体" pitchFamily="2" charset="-122"/>
              </a:rPr>
              <a:t>签字、盖章</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（公章或者合同专用章均可</a:t>
            </a:r>
            <a:r>
              <a:rPr kumimoji="0" lang="zh-CN" altLang="en-US" sz="1600" b="1" i="0" u="none" strike="noStrike" cap="none" normalizeH="0" baseline="0" dirty="0" smtClean="0">
                <a:ln>
                  <a:noFill/>
                </a:ln>
                <a:solidFill>
                  <a:srgbClr val="C00000"/>
                </a:solidFill>
                <a:effectLst/>
                <a:latin typeface="幼圆" pitchFamily="49" charset="-122"/>
                <a:ea typeface="幼圆" pitchFamily="49" charset="-122"/>
                <a:cs typeface="宋体" pitchFamily="2" charset="-122"/>
              </a:rPr>
              <a:t>）。</a:t>
            </a:r>
            <a:endParaRPr kumimoji="0" lang="zh-CN" sz="2400" b="0" i="0" u="none" strike="noStrike" cap="none" normalizeH="0" baseline="0" dirty="0">
              <a:ln>
                <a:noFill/>
              </a:ln>
              <a:solidFill>
                <a:srgbClr val="C00000"/>
              </a:solidFill>
              <a:effectLst/>
              <a:latin typeface="幼圆" pitchFamily="49" charset="-122"/>
              <a:ea typeface="幼圆" pitchFamily="49" charset="-122"/>
              <a:cs typeface="宋体" pitchFamily="2" charset="-122"/>
            </a:endParaRPr>
          </a:p>
        </p:txBody>
      </p:sp>
      <p:sp>
        <p:nvSpPr>
          <p:cNvPr id="70661" name="矩形标注 25"/>
          <p:cNvSpPr>
            <a:spLocks noChangeArrowheads="1"/>
          </p:cNvSpPr>
          <p:nvPr/>
        </p:nvSpPr>
        <p:spPr bwMode="auto">
          <a:xfrm>
            <a:off x="6662760" y="3972600"/>
            <a:ext cx="2124082" cy="1664600"/>
          </a:xfrm>
          <a:prstGeom prst="wedgeRectCallout">
            <a:avLst>
              <a:gd name="adj1" fmla="val -90801"/>
              <a:gd name="adj2" fmla="val 35556"/>
            </a:avLst>
          </a:prstGeom>
          <a:solidFill>
            <a:srgbClr val="FFFFFF"/>
          </a:solidFill>
          <a:ln w="6350">
            <a:solidFill>
              <a:srgbClr val="C00000"/>
            </a:solidFill>
            <a:prstDash val="dash"/>
            <a:miter lim="800000"/>
            <a:headEnd/>
            <a:tailEnd/>
          </a:ln>
        </p:spPr>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5</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、如合同</a:t>
            </a:r>
            <a:r>
              <a:rPr kumimoji="0" lang="zh-CN" altLang="en-US" sz="1600" b="1" i="0" u="none" strike="noStrike" cap="none" normalizeH="0" baseline="0" dirty="0" smtClean="0">
                <a:ln>
                  <a:noFill/>
                </a:ln>
                <a:solidFill>
                  <a:srgbClr val="C00000"/>
                </a:solidFill>
                <a:effectLst/>
                <a:latin typeface="幼圆" pitchFamily="49" charset="-122"/>
                <a:ea typeface="幼圆" pitchFamily="49" charset="-122"/>
                <a:cs typeface="宋体" pitchFamily="2" charset="-122"/>
              </a:rPr>
              <a:t>是授权</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代表</a:t>
            </a:r>
            <a:r>
              <a:rPr kumimoji="0" lang="zh-CN" altLang="en-US" sz="1600" b="1" i="0" u="none" strike="noStrike" cap="none" normalizeH="0" baseline="0" dirty="0" smtClean="0">
                <a:ln>
                  <a:noFill/>
                </a:ln>
                <a:solidFill>
                  <a:srgbClr val="C00000"/>
                </a:solidFill>
                <a:effectLst/>
                <a:latin typeface="幼圆" pitchFamily="49" charset="-122"/>
                <a:ea typeface="幼圆" pitchFamily="49" charset="-122"/>
                <a:cs typeface="宋体" pitchFamily="2" charset="-122"/>
              </a:rPr>
              <a:t>签字或签章的</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，要求提供法定代表</a:t>
            </a:r>
            <a:r>
              <a:rPr kumimoji="0" lang="zh-CN" altLang="en-US" sz="1600" b="1" i="0" u="none" strike="noStrike" cap="none" normalizeH="0" baseline="0" dirty="0" smtClean="0">
                <a:ln>
                  <a:noFill/>
                </a:ln>
                <a:solidFill>
                  <a:srgbClr val="C00000"/>
                </a:solidFill>
                <a:effectLst/>
                <a:latin typeface="幼圆" pitchFamily="49" charset="-122"/>
                <a:ea typeface="幼圆" pitchFamily="49" charset="-122"/>
                <a:cs typeface="宋体" pitchFamily="2" charset="-122"/>
              </a:rPr>
              <a:t>人授权</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文件。</a:t>
            </a:r>
            <a:endParaRPr kumimoji="0" lang="zh-CN" sz="2400" b="0" i="0" u="none" strike="noStrike" cap="none" normalizeH="0" baseline="0" dirty="0">
              <a:ln>
                <a:noFill/>
              </a:ln>
              <a:solidFill>
                <a:srgbClr val="C00000"/>
              </a:solidFill>
              <a:effectLst/>
              <a:latin typeface="幼圆" pitchFamily="49" charset="-122"/>
              <a:ea typeface="幼圆" pitchFamily="49" charset="-122"/>
              <a:cs typeface="宋体" pitchFamily="2" charset="-122"/>
            </a:endParaRPr>
          </a:p>
        </p:txBody>
      </p:sp>
      <p:sp>
        <p:nvSpPr>
          <p:cNvPr id="70662" name="直接连接符 500"/>
          <p:cNvSpPr>
            <a:spLocks noChangeShapeType="1"/>
          </p:cNvSpPr>
          <p:nvPr/>
        </p:nvSpPr>
        <p:spPr bwMode="auto">
          <a:xfrm>
            <a:off x="2987824" y="4437112"/>
            <a:ext cx="2592288" cy="864096"/>
          </a:xfrm>
          <a:prstGeom prst="line">
            <a:avLst/>
          </a:prstGeom>
          <a:noFill/>
          <a:ln w="12700">
            <a:solidFill>
              <a:srgbClr val="FF0000"/>
            </a:solidFill>
            <a:prstDash val="solid"/>
            <a:round/>
            <a:headEnd/>
            <a:tailEnd type="triangle" w="med" len="med"/>
          </a:ln>
        </p:spPr>
        <p:txBody>
          <a:bodyPr vert="horz" wrap="square" lIns="91440" tIns="45720" rIns="91440" bIns="45720" numCol="1" anchor="t" anchorCtr="0" compatLnSpc="1">
            <a:prstTxWarp prst="textNoShape">
              <a:avLst/>
            </a:prstTxWarp>
          </a:bodyPr>
          <a:lstStyle/>
          <a:p>
            <a:endParaRPr lang="zh-CN" altLang="en-US">
              <a:latin typeface="幼圆" pitchFamily="49" charset="-122"/>
              <a:ea typeface="幼圆" pitchFamily="49" charset="-122"/>
            </a:endParaRPr>
          </a:p>
        </p:txBody>
      </p:sp>
      <p:sp>
        <p:nvSpPr>
          <p:cNvPr id="70663" name="直接连接符 503"/>
          <p:cNvSpPr>
            <a:spLocks noChangeShapeType="1"/>
          </p:cNvSpPr>
          <p:nvPr/>
        </p:nvSpPr>
        <p:spPr bwMode="auto">
          <a:xfrm>
            <a:off x="2987824" y="4437112"/>
            <a:ext cx="792088" cy="792088"/>
          </a:xfrm>
          <a:prstGeom prst="line">
            <a:avLst/>
          </a:prstGeom>
          <a:noFill/>
          <a:ln w="12700" cmpd="sng">
            <a:solidFill>
              <a:srgbClr val="FF0000"/>
            </a:solidFill>
            <a:prstDash val="solid"/>
            <a:round/>
            <a:headEnd/>
            <a:tailEnd type="triangle" w="med" len="med"/>
          </a:ln>
        </p:spPr>
        <p:txBody>
          <a:bodyPr vert="horz" wrap="square" lIns="91440" tIns="45720" rIns="91440" bIns="45720" numCol="1" anchor="t" anchorCtr="0" compatLnSpc="1">
            <a:prstTxWarp prst="textNoShape">
              <a:avLst/>
            </a:prstTxWarp>
          </a:bodyPr>
          <a:lstStyle/>
          <a:p>
            <a:endParaRPr lang="zh-CN" altLang="en-US">
              <a:latin typeface="幼圆" pitchFamily="49" charset="-122"/>
              <a:ea typeface="幼圆" pitchFamily="49" charset="-122"/>
            </a:endParaRPr>
          </a:p>
        </p:txBody>
      </p:sp>
      <p:sp>
        <p:nvSpPr>
          <p:cNvPr id="70664" name="矩形标注 507"/>
          <p:cNvSpPr>
            <a:spLocks noChangeArrowheads="1"/>
          </p:cNvSpPr>
          <p:nvPr/>
        </p:nvSpPr>
        <p:spPr bwMode="auto">
          <a:xfrm>
            <a:off x="6591323" y="1071546"/>
            <a:ext cx="2195519" cy="1035051"/>
          </a:xfrm>
          <a:prstGeom prst="wedgeRectCallout">
            <a:avLst>
              <a:gd name="adj1" fmla="val -66721"/>
              <a:gd name="adj2" fmla="val -12560"/>
            </a:avLst>
          </a:prstGeom>
          <a:solidFill>
            <a:srgbClr val="FFFFFF"/>
          </a:solidFill>
          <a:ln w="6350">
            <a:solidFill>
              <a:srgbClr val="C00000"/>
            </a:solidFill>
            <a:prstDash val="dash"/>
            <a:miter lim="800000"/>
            <a:headEnd/>
            <a:tailEnd/>
          </a:ln>
        </p:spPr>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2</a:t>
            </a:r>
            <a:r>
              <a:rPr kumimoji="0" lang="zh-CN" altLang="en-US" sz="1600" b="1" i="0" u="none" strike="noStrike" cap="none" normalizeH="0" baseline="0" dirty="0">
                <a:ln>
                  <a:noFill/>
                </a:ln>
                <a:solidFill>
                  <a:srgbClr val="C00000"/>
                </a:solidFill>
                <a:effectLst/>
                <a:latin typeface="幼圆" pitchFamily="49" charset="-122"/>
                <a:ea typeface="幼圆" pitchFamily="49" charset="-122"/>
                <a:cs typeface="宋体" pitchFamily="2" charset="-122"/>
              </a:rPr>
              <a:t>、要求质押合同具有编号，并在申请表中进行填写。</a:t>
            </a:r>
            <a:endParaRPr kumimoji="0" lang="zh-CN" sz="2400" b="0" i="0" u="none" strike="noStrike" cap="none" normalizeH="0" baseline="0" dirty="0">
              <a:ln>
                <a:noFill/>
              </a:ln>
              <a:solidFill>
                <a:srgbClr val="C00000"/>
              </a:solidFill>
              <a:effectLst/>
              <a:latin typeface="幼圆" pitchFamily="49" charset="-122"/>
              <a:ea typeface="幼圆" pitchFamily="49" charset="-122"/>
              <a:cs typeface="宋体" pitchFamily="2" charset="-122"/>
            </a:endParaRPr>
          </a:p>
        </p:txBody>
      </p:sp>
      <p:sp>
        <p:nvSpPr>
          <p:cNvPr id="14" name="矩形 13"/>
          <p:cNvSpPr/>
          <p:nvPr/>
        </p:nvSpPr>
        <p:spPr>
          <a:xfrm>
            <a:off x="500034" y="785794"/>
            <a:ext cx="5625743" cy="481863"/>
          </a:xfrm>
          <a:prstGeom prst="rect">
            <a:avLst/>
          </a:prstGeom>
        </p:spPr>
        <p:txBody>
          <a:bodyPr wrap="square">
            <a:spAutoFit/>
          </a:bodyPr>
          <a:lstStyle/>
          <a:p>
            <a:pPr marL="342900" indent="-342900">
              <a:lnSpc>
                <a:spcPct val="150000"/>
              </a:lnSpc>
              <a:buClr>
                <a:srgbClr val="C00000"/>
              </a:buClr>
              <a:buFont typeface="Wingdings" panose="05000000000000000000" pitchFamily="2" charset="2"/>
              <a:buChar char="p"/>
            </a:pPr>
            <a:r>
              <a:rPr lang="zh-CN" altLang="en-US" sz="2000" b="1" dirty="0" smtClean="0">
                <a:latin typeface="幼圆" pitchFamily="49" charset="-122"/>
                <a:ea typeface="幼圆" pitchFamily="49" charset="-122"/>
              </a:rPr>
              <a:t>质押合同</a:t>
            </a:r>
            <a:endParaRPr lang="en-US" altLang="zh-CN" sz="2000" b="1" dirty="0">
              <a:latin typeface="幼圆" pitchFamily="49" charset="-122"/>
              <a:ea typeface="幼圆" pitchFamily="49" charset="-122"/>
            </a:endParaRPr>
          </a:p>
        </p:txBody>
      </p:sp>
      <p:pic>
        <p:nvPicPr>
          <p:cNvPr id="13"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等腰三角形 3"/>
          <p:cNvSpPr>
            <a:spLocks noChangeArrowheads="1"/>
          </p:cNvSpPr>
          <p:nvPr/>
        </p:nvSpPr>
        <p:spPr bwMode="auto">
          <a:xfrm>
            <a:off x="3217863" y="2276475"/>
            <a:ext cx="1754187" cy="682625"/>
          </a:xfrm>
          <a:custGeom>
            <a:avLst/>
            <a:gdLst>
              <a:gd name="T0" fmla="*/ 0 w 2813420"/>
              <a:gd name="T1" fmla="*/ 265472 h 1094303"/>
              <a:gd name="T2" fmla="*/ 534799 w 2813420"/>
              <a:gd name="T3" fmla="*/ 3185 h 1094303"/>
              <a:gd name="T4" fmla="*/ 681805 w 2813420"/>
              <a:gd name="T5" fmla="*/ 265472 h 1094303"/>
              <a:gd name="T6" fmla="*/ 0 w 2813420"/>
              <a:gd name="T7" fmla="*/ 265472 h 1094303"/>
              <a:gd name="T8" fmla="*/ 0 60000 65536"/>
              <a:gd name="T9" fmla="*/ 0 60000 65536"/>
              <a:gd name="T10" fmla="*/ 0 60000 65536"/>
              <a:gd name="T11" fmla="*/ 0 60000 65536"/>
              <a:gd name="T12" fmla="*/ 0 w 2813420"/>
              <a:gd name="T13" fmla="*/ 0 h 1094303"/>
              <a:gd name="T14" fmla="*/ 2813420 w 2813420"/>
              <a:gd name="T15" fmla="*/ 1094303 h 1094303"/>
            </a:gdLst>
            <a:ahLst/>
            <a:cxnLst>
              <a:cxn ang="T8">
                <a:pos x="T0" y="T1"/>
              </a:cxn>
              <a:cxn ang="T9">
                <a:pos x="T2" y="T3"/>
              </a:cxn>
              <a:cxn ang="T10">
                <a:pos x="T4" y="T5"/>
              </a:cxn>
              <a:cxn ang="T11">
                <a:pos x="T6" y="T7"/>
              </a:cxn>
            </a:cxnLst>
            <a:rect l="T12" t="T13" r="T14" b="T15"/>
            <a:pathLst>
              <a:path w="2813420" h="1094303">
                <a:moveTo>
                  <a:pt x="0" y="1094303"/>
                </a:moveTo>
                <a:cubicBezTo>
                  <a:pt x="253003" y="-287168"/>
                  <a:pt x="1633767" y="45862"/>
                  <a:pt x="2206810" y="13131"/>
                </a:cubicBezTo>
                <a:lnTo>
                  <a:pt x="2813420" y="1094303"/>
                </a:lnTo>
                <a:lnTo>
                  <a:pt x="0" y="1094303"/>
                </a:lnTo>
                <a:close/>
              </a:path>
            </a:pathLst>
          </a:custGeom>
          <a:solidFill>
            <a:srgbClr val="666666"/>
          </a:solidFill>
          <a:ln w="9525">
            <a:noFill/>
            <a:round/>
            <a:headEnd/>
            <a:tailEnd/>
          </a:ln>
        </p:spPr>
        <p:txBody>
          <a:bodyPr/>
          <a:lstStyle/>
          <a:p>
            <a:endParaRPr lang="zh-CN" altLang="en-US"/>
          </a:p>
        </p:txBody>
      </p:sp>
      <p:sp>
        <p:nvSpPr>
          <p:cNvPr id="5123" name="文本框 21"/>
          <p:cNvSpPr txBox="1">
            <a:spLocks noChangeArrowheads="1"/>
          </p:cNvSpPr>
          <p:nvPr/>
        </p:nvSpPr>
        <p:spPr bwMode="auto">
          <a:xfrm>
            <a:off x="3898900" y="2309813"/>
            <a:ext cx="392113" cy="646112"/>
          </a:xfrm>
          <a:prstGeom prst="rect">
            <a:avLst/>
          </a:prstGeom>
          <a:noFill/>
          <a:ln w="9525">
            <a:noFill/>
            <a:miter lim="800000"/>
            <a:headEnd/>
            <a:tailEnd/>
          </a:ln>
        </p:spPr>
        <p:txBody>
          <a:bodyPr>
            <a:spAutoFit/>
          </a:bodyPr>
          <a:lstStyle/>
          <a:p>
            <a:r>
              <a:rPr lang="en-US" altLang="zh-CN" sz="3600" b="1" dirty="0">
                <a:solidFill>
                  <a:srgbClr val="FFFFFF"/>
                </a:solidFill>
                <a:latin typeface="微软雅黑" pitchFamily="34" charset="-122"/>
                <a:ea typeface="微软雅黑" pitchFamily="34" charset="-122"/>
              </a:rPr>
              <a:t>A</a:t>
            </a:r>
            <a:endParaRPr lang="zh-CN" altLang="en-US" sz="3600" b="1" dirty="0">
              <a:solidFill>
                <a:srgbClr val="FFFFFF"/>
              </a:solidFill>
              <a:latin typeface="微软雅黑" pitchFamily="34" charset="-122"/>
              <a:ea typeface="微软雅黑" pitchFamily="34" charset="-122"/>
            </a:endParaRPr>
          </a:p>
        </p:txBody>
      </p:sp>
      <p:sp>
        <p:nvSpPr>
          <p:cNvPr id="5124" name="等腰三角形 4"/>
          <p:cNvSpPr>
            <a:spLocks noChangeArrowheads="1"/>
          </p:cNvSpPr>
          <p:nvPr/>
        </p:nvSpPr>
        <p:spPr bwMode="auto">
          <a:xfrm>
            <a:off x="4602163" y="2284413"/>
            <a:ext cx="1303337" cy="1366837"/>
          </a:xfrm>
          <a:custGeom>
            <a:avLst/>
            <a:gdLst>
              <a:gd name="T0" fmla="*/ 0 w 2091690"/>
              <a:gd name="T1" fmla="*/ 666 h 2191898"/>
              <a:gd name="T2" fmla="*/ 506183 w 2091690"/>
              <a:gd name="T3" fmla="*/ 189263 h 2191898"/>
              <a:gd name="T4" fmla="*/ 309022 w 2091690"/>
              <a:gd name="T5" fmla="*/ 531508 h 2191898"/>
              <a:gd name="T6" fmla="*/ 0 w 2091690"/>
              <a:gd name="T7" fmla="*/ 666 h 2191898"/>
              <a:gd name="T8" fmla="*/ 0 60000 65536"/>
              <a:gd name="T9" fmla="*/ 0 60000 65536"/>
              <a:gd name="T10" fmla="*/ 0 60000 65536"/>
              <a:gd name="T11" fmla="*/ 0 60000 65536"/>
              <a:gd name="T12" fmla="*/ 0 w 2091690"/>
              <a:gd name="T13" fmla="*/ 0 h 2191898"/>
              <a:gd name="T14" fmla="*/ 2091690 w 2091690"/>
              <a:gd name="T15" fmla="*/ 2191898 h 2191898"/>
            </a:gdLst>
            <a:ahLst/>
            <a:cxnLst>
              <a:cxn ang="T8">
                <a:pos x="T0" y="T1"/>
              </a:cxn>
              <a:cxn ang="T9">
                <a:pos x="T2" y="T3"/>
              </a:cxn>
              <a:cxn ang="T10">
                <a:pos x="T4" y="T5"/>
              </a:cxn>
              <a:cxn ang="T11">
                <a:pos x="T6" y="T7"/>
              </a:cxn>
            </a:cxnLst>
            <a:rect l="T12" t="T13" r="T14" b="T15"/>
            <a:pathLst>
              <a:path w="2091690" h="2191898">
                <a:moveTo>
                  <a:pt x="0" y="2746"/>
                </a:moveTo>
                <a:cubicBezTo>
                  <a:pt x="600710" y="25779"/>
                  <a:pt x="1727200" y="-172167"/>
                  <a:pt x="2091690" y="780506"/>
                </a:cubicBezTo>
                <a:lnTo>
                  <a:pt x="1276965" y="2191898"/>
                </a:lnTo>
                <a:lnTo>
                  <a:pt x="0" y="2746"/>
                </a:lnTo>
                <a:close/>
              </a:path>
            </a:pathLst>
          </a:custGeom>
          <a:solidFill>
            <a:srgbClr val="C20009"/>
          </a:solidFill>
          <a:ln w="25400">
            <a:solidFill>
              <a:srgbClr val="000000">
                <a:alpha val="0"/>
              </a:srgbClr>
            </a:solidFill>
            <a:round/>
            <a:headEnd/>
            <a:tailEnd/>
          </a:ln>
        </p:spPr>
        <p:txBody>
          <a:bodyPr/>
          <a:lstStyle/>
          <a:p>
            <a:endParaRPr lang="zh-CN" altLang="en-US"/>
          </a:p>
        </p:txBody>
      </p:sp>
      <p:sp>
        <p:nvSpPr>
          <p:cNvPr id="5125" name="文本框 19"/>
          <p:cNvSpPr txBox="1">
            <a:spLocks noChangeArrowheads="1"/>
          </p:cNvSpPr>
          <p:nvPr/>
        </p:nvSpPr>
        <p:spPr bwMode="auto">
          <a:xfrm>
            <a:off x="5110163" y="2371725"/>
            <a:ext cx="390525" cy="646113"/>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D</a:t>
            </a:r>
            <a:endParaRPr lang="zh-CN" altLang="en-US" sz="3600" b="1">
              <a:solidFill>
                <a:srgbClr val="FFFFFF"/>
              </a:solidFill>
              <a:latin typeface="微软雅黑" pitchFamily="34" charset="-122"/>
              <a:ea typeface="微软雅黑" pitchFamily="34" charset="-122"/>
            </a:endParaRPr>
          </a:p>
        </p:txBody>
      </p:sp>
      <p:sp>
        <p:nvSpPr>
          <p:cNvPr id="5126" name="等腰三角形 4"/>
          <p:cNvSpPr>
            <a:spLocks noChangeArrowheads="1"/>
          </p:cNvSpPr>
          <p:nvPr/>
        </p:nvSpPr>
        <p:spPr bwMode="auto">
          <a:xfrm rot="10800000">
            <a:off x="3298825" y="3675063"/>
            <a:ext cx="1303338" cy="1360487"/>
          </a:xfrm>
          <a:custGeom>
            <a:avLst/>
            <a:gdLst>
              <a:gd name="T0" fmla="*/ 0 w 2091690"/>
              <a:gd name="T1" fmla="*/ 665 h 2182066"/>
              <a:gd name="T2" fmla="*/ 506184 w 2091690"/>
              <a:gd name="T3" fmla="*/ 189061 h 2182066"/>
              <a:gd name="T4" fmla="*/ 309022 w 2091690"/>
              <a:gd name="T5" fmla="*/ 528560 h 2182066"/>
              <a:gd name="T6" fmla="*/ 0 w 2091690"/>
              <a:gd name="T7" fmla="*/ 665 h 2182066"/>
              <a:gd name="T8" fmla="*/ 0 60000 65536"/>
              <a:gd name="T9" fmla="*/ 0 60000 65536"/>
              <a:gd name="T10" fmla="*/ 0 60000 65536"/>
              <a:gd name="T11" fmla="*/ 0 60000 65536"/>
              <a:gd name="T12" fmla="*/ 0 w 2091690"/>
              <a:gd name="T13" fmla="*/ 0 h 2182066"/>
              <a:gd name="T14" fmla="*/ 2091690 w 2091690"/>
              <a:gd name="T15" fmla="*/ 2182066 h 2182066"/>
            </a:gdLst>
            <a:ahLst/>
            <a:cxnLst>
              <a:cxn ang="T8">
                <a:pos x="T0" y="T1"/>
              </a:cxn>
              <a:cxn ang="T9">
                <a:pos x="T2" y="T3"/>
              </a:cxn>
              <a:cxn ang="T10">
                <a:pos x="T4" y="T5"/>
              </a:cxn>
              <a:cxn ang="T11">
                <a:pos x="T6" y="T7"/>
              </a:cxn>
            </a:cxnLst>
            <a:rect l="T12" t="T13" r="T14" b="T15"/>
            <a:pathLst>
              <a:path w="2091690" h="2182066">
                <a:moveTo>
                  <a:pt x="0" y="2746"/>
                </a:moveTo>
                <a:cubicBezTo>
                  <a:pt x="600710" y="25779"/>
                  <a:pt x="1727200" y="-172167"/>
                  <a:pt x="2091690" y="780506"/>
                </a:cubicBezTo>
                <a:lnTo>
                  <a:pt x="1276964" y="2182066"/>
                </a:lnTo>
                <a:lnTo>
                  <a:pt x="0" y="2746"/>
                </a:lnTo>
                <a:close/>
              </a:path>
            </a:pathLst>
          </a:custGeom>
          <a:solidFill>
            <a:srgbClr val="C20009"/>
          </a:solidFill>
          <a:ln w="25400">
            <a:solidFill>
              <a:srgbClr val="000000">
                <a:alpha val="0"/>
              </a:srgbClr>
            </a:solidFill>
            <a:round/>
            <a:headEnd/>
            <a:tailEnd/>
          </a:ln>
        </p:spPr>
        <p:txBody>
          <a:bodyPr/>
          <a:lstStyle/>
          <a:p>
            <a:endParaRPr lang="zh-CN" altLang="en-US"/>
          </a:p>
        </p:txBody>
      </p:sp>
      <p:sp>
        <p:nvSpPr>
          <p:cNvPr id="5127" name="文本框 17"/>
          <p:cNvSpPr txBox="1">
            <a:spLocks noChangeArrowheads="1"/>
          </p:cNvSpPr>
          <p:nvPr/>
        </p:nvSpPr>
        <p:spPr bwMode="auto">
          <a:xfrm>
            <a:off x="3833813" y="4348163"/>
            <a:ext cx="390525" cy="646112"/>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C</a:t>
            </a:r>
            <a:endParaRPr lang="zh-CN" altLang="en-US" sz="3600" b="1">
              <a:solidFill>
                <a:srgbClr val="FFFFFF"/>
              </a:solidFill>
              <a:latin typeface="微软雅黑" pitchFamily="34" charset="-122"/>
              <a:ea typeface="微软雅黑" pitchFamily="34" charset="-122"/>
            </a:endParaRPr>
          </a:p>
        </p:txBody>
      </p:sp>
      <p:sp>
        <p:nvSpPr>
          <p:cNvPr id="5128" name="等腰三角形 3"/>
          <p:cNvSpPr>
            <a:spLocks noChangeArrowheads="1"/>
          </p:cNvSpPr>
          <p:nvPr/>
        </p:nvSpPr>
        <p:spPr bwMode="auto">
          <a:xfrm rot="10800000">
            <a:off x="4224338" y="4360863"/>
            <a:ext cx="1771650" cy="681037"/>
          </a:xfrm>
          <a:custGeom>
            <a:avLst/>
            <a:gdLst>
              <a:gd name="T0" fmla="*/ 0 w 2842917"/>
              <a:gd name="T1" fmla="*/ 264239 h 1094303"/>
              <a:gd name="T2" fmla="*/ 534080 w 2842917"/>
              <a:gd name="T3" fmla="*/ 3171 h 1094303"/>
              <a:gd name="T4" fmla="*/ 688027 w 2842917"/>
              <a:gd name="T5" fmla="*/ 264239 h 1094303"/>
              <a:gd name="T6" fmla="*/ 0 w 2842917"/>
              <a:gd name="T7" fmla="*/ 264239 h 1094303"/>
              <a:gd name="T8" fmla="*/ 0 60000 65536"/>
              <a:gd name="T9" fmla="*/ 0 60000 65536"/>
              <a:gd name="T10" fmla="*/ 0 60000 65536"/>
              <a:gd name="T11" fmla="*/ 0 60000 65536"/>
              <a:gd name="T12" fmla="*/ 0 w 2842917"/>
              <a:gd name="T13" fmla="*/ 0 h 1094303"/>
              <a:gd name="T14" fmla="*/ 2842917 w 2842917"/>
              <a:gd name="T15" fmla="*/ 1094303 h 1094303"/>
            </a:gdLst>
            <a:ahLst/>
            <a:cxnLst>
              <a:cxn ang="T8">
                <a:pos x="T0" y="T1"/>
              </a:cxn>
              <a:cxn ang="T9">
                <a:pos x="T2" y="T3"/>
              </a:cxn>
              <a:cxn ang="T10">
                <a:pos x="T4" y="T5"/>
              </a:cxn>
              <a:cxn ang="T11">
                <a:pos x="T6" y="T7"/>
              </a:cxn>
            </a:cxnLst>
            <a:rect l="T12" t="T13" r="T14" b="T15"/>
            <a:pathLst>
              <a:path w="2842917" h="1094303">
                <a:moveTo>
                  <a:pt x="0" y="1094303"/>
                </a:moveTo>
                <a:cubicBezTo>
                  <a:pt x="253003" y="-287168"/>
                  <a:pt x="1633767" y="45862"/>
                  <a:pt x="2206810" y="13131"/>
                </a:cubicBezTo>
                <a:lnTo>
                  <a:pt x="2842917" y="1094303"/>
                </a:lnTo>
                <a:lnTo>
                  <a:pt x="0" y="1094303"/>
                </a:lnTo>
                <a:close/>
              </a:path>
            </a:pathLst>
          </a:custGeom>
          <a:solidFill>
            <a:srgbClr val="666666"/>
          </a:solidFill>
          <a:ln w="9525">
            <a:noFill/>
            <a:round/>
            <a:headEnd/>
            <a:tailEnd/>
          </a:ln>
        </p:spPr>
        <p:txBody>
          <a:bodyPr/>
          <a:lstStyle/>
          <a:p>
            <a:endParaRPr lang="zh-CN" altLang="en-US"/>
          </a:p>
        </p:txBody>
      </p:sp>
      <p:sp>
        <p:nvSpPr>
          <p:cNvPr id="5129" name="文本框 15"/>
          <p:cNvSpPr txBox="1">
            <a:spLocks noChangeArrowheads="1"/>
          </p:cNvSpPr>
          <p:nvPr/>
        </p:nvSpPr>
        <p:spPr bwMode="auto">
          <a:xfrm>
            <a:off x="5027613" y="4373563"/>
            <a:ext cx="392112" cy="646112"/>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F</a:t>
            </a:r>
            <a:endParaRPr lang="zh-CN" altLang="en-US" sz="3600" b="1">
              <a:solidFill>
                <a:srgbClr val="FFFFFF"/>
              </a:solidFill>
              <a:latin typeface="微软雅黑" pitchFamily="34" charset="-122"/>
              <a:ea typeface="微软雅黑" pitchFamily="34" charset="-122"/>
            </a:endParaRPr>
          </a:p>
        </p:txBody>
      </p:sp>
      <p:sp>
        <p:nvSpPr>
          <p:cNvPr id="5130" name="直角三角形 5"/>
          <p:cNvSpPr>
            <a:spLocks noChangeArrowheads="1"/>
          </p:cNvSpPr>
          <p:nvPr/>
        </p:nvSpPr>
        <p:spPr bwMode="auto">
          <a:xfrm rot="10800000" flipH="1">
            <a:off x="3221038" y="2971800"/>
            <a:ext cx="971550" cy="1574800"/>
          </a:xfrm>
          <a:custGeom>
            <a:avLst/>
            <a:gdLst>
              <a:gd name="T0" fmla="*/ 910 w 1558233"/>
              <a:gd name="T1" fmla="*/ 611805 h 2526889"/>
              <a:gd name="T2" fmla="*/ 22359 w 1558233"/>
              <a:gd name="T3" fmla="*/ 0 h 2526889"/>
              <a:gd name="T4" fmla="*/ 377686 w 1558233"/>
              <a:gd name="T5" fmla="*/ 611805 h 2526889"/>
              <a:gd name="T6" fmla="*/ 910 w 1558233"/>
              <a:gd name="T7" fmla="*/ 611805 h 2526889"/>
              <a:gd name="T8" fmla="*/ 0 60000 65536"/>
              <a:gd name="T9" fmla="*/ 0 60000 65536"/>
              <a:gd name="T10" fmla="*/ 0 60000 65536"/>
              <a:gd name="T11" fmla="*/ 0 60000 65536"/>
              <a:gd name="T12" fmla="*/ 0 w 1558233"/>
              <a:gd name="T13" fmla="*/ 0 h 2526889"/>
              <a:gd name="T14" fmla="*/ 1558233 w 1558233"/>
              <a:gd name="T15" fmla="*/ 2526889 h 2526889"/>
            </a:gdLst>
            <a:ahLst/>
            <a:cxnLst>
              <a:cxn ang="T8">
                <a:pos x="T0" y="T1"/>
              </a:cxn>
              <a:cxn ang="T9">
                <a:pos x="T2" y="T3"/>
              </a:cxn>
              <a:cxn ang="T10">
                <a:pos x="T4" y="T5"/>
              </a:cxn>
              <a:cxn ang="T11">
                <a:pos x="T6" y="T7"/>
              </a:cxn>
            </a:cxnLst>
            <a:rect l="T12" t="T13" r="T14" b="T15"/>
            <a:pathLst>
              <a:path w="1558233" h="2526889">
                <a:moveTo>
                  <a:pt x="3754" y="2526889"/>
                </a:moveTo>
                <a:cubicBezTo>
                  <a:pt x="33251" y="1684593"/>
                  <a:pt x="-65071" y="104877"/>
                  <a:pt x="92245" y="0"/>
                </a:cubicBezTo>
                <a:lnTo>
                  <a:pt x="1558233" y="2526889"/>
                </a:lnTo>
                <a:lnTo>
                  <a:pt x="3754" y="2526889"/>
                </a:lnTo>
                <a:close/>
              </a:path>
            </a:pathLst>
          </a:custGeom>
          <a:solidFill>
            <a:srgbClr val="1F3240"/>
          </a:solidFill>
          <a:ln w="9525">
            <a:noFill/>
            <a:round/>
            <a:headEnd/>
            <a:tailEnd/>
          </a:ln>
        </p:spPr>
        <p:txBody>
          <a:bodyPr/>
          <a:lstStyle/>
          <a:p>
            <a:endParaRPr lang="zh-CN" altLang="en-US"/>
          </a:p>
        </p:txBody>
      </p:sp>
      <p:sp>
        <p:nvSpPr>
          <p:cNvPr id="5131" name="文本框 13"/>
          <p:cNvSpPr txBox="1">
            <a:spLocks noChangeArrowheads="1"/>
          </p:cNvSpPr>
          <p:nvPr/>
        </p:nvSpPr>
        <p:spPr bwMode="auto">
          <a:xfrm>
            <a:off x="3290888" y="3308350"/>
            <a:ext cx="390525" cy="646113"/>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B</a:t>
            </a:r>
            <a:endParaRPr lang="zh-CN" altLang="en-US" sz="3600" b="1">
              <a:solidFill>
                <a:srgbClr val="FFFFFF"/>
              </a:solidFill>
              <a:latin typeface="微软雅黑" pitchFamily="34" charset="-122"/>
              <a:ea typeface="微软雅黑" pitchFamily="34" charset="-122"/>
            </a:endParaRPr>
          </a:p>
        </p:txBody>
      </p:sp>
      <p:sp>
        <p:nvSpPr>
          <p:cNvPr id="5132" name="直角三角形 5"/>
          <p:cNvSpPr>
            <a:spLocks noChangeArrowheads="1"/>
          </p:cNvSpPr>
          <p:nvPr/>
        </p:nvSpPr>
        <p:spPr bwMode="auto">
          <a:xfrm flipH="1">
            <a:off x="5018088" y="2773363"/>
            <a:ext cx="971550" cy="1574800"/>
          </a:xfrm>
          <a:custGeom>
            <a:avLst/>
            <a:gdLst>
              <a:gd name="T0" fmla="*/ 910 w 1558233"/>
              <a:gd name="T1" fmla="*/ 611805 h 2526889"/>
              <a:gd name="T2" fmla="*/ 22359 w 1558233"/>
              <a:gd name="T3" fmla="*/ 0 h 2526889"/>
              <a:gd name="T4" fmla="*/ 377686 w 1558233"/>
              <a:gd name="T5" fmla="*/ 611805 h 2526889"/>
              <a:gd name="T6" fmla="*/ 910 w 1558233"/>
              <a:gd name="T7" fmla="*/ 611805 h 2526889"/>
              <a:gd name="T8" fmla="*/ 0 60000 65536"/>
              <a:gd name="T9" fmla="*/ 0 60000 65536"/>
              <a:gd name="T10" fmla="*/ 0 60000 65536"/>
              <a:gd name="T11" fmla="*/ 0 60000 65536"/>
              <a:gd name="T12" fmla="*/ 0 w 1558233"/>
              <a:gd name="T13" fmla="*/ 0 h 2526889"/>
              <a:gd name="T14" fmla="*/ 1558233 w 1558233"/>
              <a:gd name="T15" fmla="*/ 2526889 h 2526889"/>
            </a:gdLst>
            <a:ahLst/>
            <a:cxnLst>
              <a:cxn ang="T8">
                <a:pos x="T0" y="T1"/>
              </a:cxn>
              <a:cxn ang="T9">
                <a:pos x="T2" y="T3"/>
              </a:cxn>
              <a:cxn ang="T10">
                <a:pos x="T4" y="T5"/>
              </a:cxn>
              <a:cxn ang="T11">
                <a:pos x="T6" y="T7"/>
              </a:cxn>
            </a:cxnLst>
            <a:rect l="T12" t="T13" r="T14" b="T15"/>
            <a:pathLst>
              <a:path w="1558233" h="2526889">
                <a:moveTo>
                  <a:pt x="3754" y="2526889"/>
                </a:moveTo>
                <a:cubicBezTo>
                  <a:pt x="33251" y="1684593"/>
                  <a:pt x="-65071" y="104877"/>
                  <a:pt x="92245" y="0"/>
                </a:cubicBezTo>
                <a:lnTo>
                  <a:pt x="1558233" y="2526889"/>
                </a:lnTo>
                <a:lnTo>
                  <a:pt x="3754" y="2526889"/>
                </a:lnTo>
                <a:close/>
              </a:path>
            </a:pathLst>
          </a:custGeom>
          <a:solidFill>
            <a:srgbClr val="1F3240"/>
          </a:solidFill>
          <a:ln w="9525">
            <a:noFill/>
            <a:round/>
            <a:headEnd/>
            <a:tailEnd/>
          </a:ln>
        </p:spPr>
        <p:txBody>
          <a:bodyPr/>
          <a:lstStyle/>
          <a:p>
            <a:endParaRPr lang="zh-CN" altLang="en-US"/>
          </a:p>
        </p:txBody>
      </p:sp>
      <p:sp>
        <p:nvSpPr>
          <p:cNvPr id="5133" name="文本框 11"/>
          <p:cNvSpPr txBox="1">
            <a:spLocks noChangeArrowheads="1"/>
          </p:cNvSpPr>
          <p:nvPr/>
        </p:nvSpPr>
        <p:spPr bwMode="auto">
          <a:xfrm>
            <a:off x="5551488" y="3346450"/>
            <a:ext cx="390525" cy="646113"/>
          </a:xfrm>
          <a:prstGeom prst="rect">
            <a:avLst/>
          </a:prstGeom>
          <a:noFill/>
          <a:ln w="9525">
            <a:noFill/>
            <a:miter lim="800000"/>
            <a:headEnd/>
            <a:tailEnd/>
          </a:ln>
        </p:spPr>
        <p:txBody>
          <a:bodyPr>
            <a:spAutoFit/>
          </a:bodyPr>
          <a:lstStyle/>
          <a:p>
            <a:r>
              <a:rPr lang="en-US" altLang="zh-CN" sz="3600" b="1">
                <a:solidFill>
                  <a:srgbClr val="FFFFFF"/>
                </a:solidFill>
                <a:latin typeface="微软雅黑" pitchFamily="34" charset="-122"/>
                <a:ea typeface="微软雅黑" pitchFamily="34" charset="-122"/>
              </a:rPr>
              <a:t>E</a:t>
            </a:r>
            <a:endParaRPr lang="zh-CN" altLang="en-US" sz="3600" b="1">
              <a:solidFill>
                <a:srgbClr val="FFFFFF"/>
              </a:solidFill>
              <a:latin typeface="微软雅黑" pitchFamily="34" charset="-122"/>
              <a:ea typeface="微软雅黑" pitchFamily="34" charset="-122"/>
            </a:endParaRPr>
          </a:p>
        </p:txBody>
      </p:sp>
      <p:grpSp>
        <p:nvGrpSpPr>
          <p:cNvPr id="2" name="组合 22"/>
          <p:cNvGrpSpPr>
            <a:grpSpLocks/>
          </p:cNvGrpSpPr>
          <p:nvPr/>
        </p:nvGrpSpPr>
        <p:grpSpPr bwMode="auto">
          <a:xfrm>
            <a:off x="683568" y="1916832"/>
            <a:ext cx="2088232" cy="738664"/>
            <a:chOff x="862787" y="-792488"/>
            <a:chExt cx="2785639" cy="984720"/>
          </a:xfrm>
        </p:grpSpPr>
        <p:sp>
          <p:nvSpPr>
            <p:cNvPr id="5152" name="矩形 23"/>
            <p:cNvSpPr>
              <a:spLocks noChangeArrowheads="1"/>
            </p:cNvSpPr>
            <p:nvPr/>
          </p:nvSpPr>
          <p:spPr bwMode="auto">
            <a:xfrm>
              <a:off x="862787" y="-696493"/>
              <a:ext cx="235974" cy="235974"/>
            </a:xfrm>
            <a:prstGeom prst="rect">
              <a:avLst/>
            </a:prstGeom>
            <a:solidFill>
              <a:srgbClr val="FE1614"/>
            </a:solidFill>
            <a:ln w="9525">
              <a:noFill/>
              <a:miter lim="800000"/>
              <a:headEnd/>
              <a:tailEnd/>
            </a:ln>
          </p:spPr>
          <p:txBody>
            <a:bodyPr anchor="ctr"/>
            <a:lstStyle/>
            <a:p>
              <a:pPr algn="ctr"/>
              <a:endParaRPr lang="zh-CN" altLang="en-US">
                <a:solidFill>
                  <a:srgbClr val="FFFFFF"/>
                </a:solidFill>
                <a:latin typeface="微软雅黑" pitchFamily="34" charset="-122"/>
                <a:ea typeface="微软雅黑" pitchFamily="34" charset="-122"/>
              </a:endParaRPr>
            </a:p>
          </p:txBody>
        </p:sp>
        <p:sp>
          <p:nvSpPr>
            <p:cNvPr id="5153" name="矩形 24"/>
            <p:cNvSpPr>
              <a:spLocks noChangeArrowheads="1"/>
            </p:cNvSpPr>
            <p:nvPr/>
          </p:nvSpPr>
          <p:spPr bwMode="auto">
            <a:xfrm>
              <a:off x="1150957" y="-792488"/>
              <a:ext cx="2497469" cy="984720"/>
            </a:xfrm>
            <a:prstGeom prst="rect">
              <a:avLst/>
            </a:prstGeom>
            <a:noFill/>
            <a:ln w="9525">
              <a:noFill/>
              <a:miter lim="800000"/>
              <a:headEnd/>
              <a:tailEnd/>
            </a:ln>
          </p:spPr>
          <p:txBody>
            <a:bodyPr wrap="square">
              <a:spAutoFit/>
            </a:bodyPr>
            <a:lstStyle/>
            <a:p>
              <a:r>
                <a:rPr lang="zh-CN" altLang="en-US" sz="1400" b="1" dirty="0">
                  <a:latin typeface="幼圆" pitchFamily="49" charset="-122"/>
                  <a:ea typeface="幼圆" pitchFamily="49" charset="-122"/>
                </a:rPr>
                <a:t>申请表填写的内容与实际录入系统或系统登记的不符。</a:t>
              </a:r>
              <a:endParaRPr lang="en-US" altLang="zh-CN" sz="1400" b="1" dirty="0">
                <a:latin typeface="幼圆" pitchFamily="49" charset="-122"/>
                <a:ea typeface="幼圆" pitchFamily="49" charset="-122"/>
              </a:endParaRPr>
            </a:p>
          </p:txBody>
        </p:sp>
      </p:grpSp>
      <p:grpSp>
        <p:nvGrpSpPr>
          <p:cNvPr id="3" name="组合 25"/>
          <p:cNvGrpSpPr>
            <a:grpSpLocks/>
          </p:cNvGrpSpPr>
          <p:nvPr/>
        </p:nvGrpSpPr>
        <p:grpSpPr bwMode="auto">
          <a:xfrm>
            <a:off x="683568" y="3212976"/>
            <a:ext cx="2304256" cy="523220"/>
            <a:chOff x="896292" y="-93745"/>
            <a:chExt cx="3073810" cy="696674"/>
          </a:xfrm>
        </p:grpSpPr>
        <p:sp>
          <p:nvSpPr>
            <p:cNvPr id="5150" name="矩形 26"/>
            <p:cNvSpPr>
              <a:spLocks noChangeArrowheads="1"/>
            </p:cNvSpPr>
            <p:nvPr/>
          </p:nvSpPr>
          <p:spPr bwMode="auto">
            <a:xfrm>
              <a:off x="896292" y="2135"/>
              <a:ext cx="235974" cy="235974"/>
            </a:xfrm>
            <a:prstGeom prst="rect">
              <a:avLst/>
            </a:prstGeom>
            <a:solidFill>
              <a:srgbClr val="1F3240"/>
            </a:solidFill>
            <a:ln w="9525">
              <a:noFill/>
              <a:miter lim="800000"/>
              <a:headEnd/>
              <a:tailEnd/>
            </a:ln>
          </p:spPr>
          <p:txBody>
            <a:bodyPr anchor="ctr"/>
            <a:lstStyle/>
            <a:p>
              <a:pPr algn="ctr"/>
              <a:endParaRPr lang="zh-CN" altLang="en-US">
                <a:solidFill>
                  <a:srgbClr val="FFFFFF"/>
                </a:solidFill>
                <a:latin typeface="微软雅黑" pitchFamily="34" charset="-122"/>
                <a:ea typeface="微软雅黑" pitchFamily="34" charset="-122"/>
              </a:endParaRPr>
            </a:p>
          </p:txBody>
        </p:sp>
        <p:sp>
          <p:nvSpPr>
            <p:cNvPr id="5151" name="矩形 27"/>
            <p:cNvSpPr>
              <a:spLocks noChangeArrowheads="1"/>
            </p:cNvSpPr>
            <p:nvPr/>
          </p:nvSpPr>
          <p:spPr bwMode="auto">
            <a:xfrm>
              <a:off x="1184462" y="-93745"/>
              <a:ext cx="2785640" cy="696674"/>
            </a:xfrm>
            <a:prstGeom prst="rect">
              <a:avLst/>
            </a:prstGeom>
            <a:noFill/>
            <a:ln w="9525">
              <a:noFill/>
              <a:miter lim="800000"/>
              <a:headEnd/>
              <a:tailEnd/>
            </a:ln>
          </p:spPr>
          <p:txBody>
            <a:bodyPr wrap="square">
              <a:spAutoFit/>
            </a:bodyPr>
            <a:lstStyle/>
            <a:p>
              <a:r>
                <a:rPr lang="zh-CN" altLang="en-US" sz="1400" b="1" dirty="0">
                  <a:latin typeface="幼圆" pitchFamily="49" charset="-122"/>
                  <a:ea typeface="幼圆" pitchFamily="49" charset="-122"/>
                </a:rPr>
                <a:t>申请表没有根据业务类型对应填写相关内容。</a:t>
              </a:r>
              <a:endParaRPr lang="en-US" altLang="zh-CN" sz="1400" b="1" dirty="0">
                <a:latin typeface="幼圆" pitchFamily="49" charset="-122"/>
                <a:ea typeface="幼圆" pitchFamily="49" charset="-122"/>
              </a:endParaRPr>
            </a:p>
          </p:txBody>
        </p:sp>
      </p:grpSp>
      <p:grpSp>
        <p:nvGrpSpPr>
          <p:cNvPr id="4" name="组合 28"/>
          <p:cNvGrpSpPr>
            <a:grpSpLocks/>
          </p:cNvGrpSpPr>
          <p:nvPr/>
        </p:nvGrpSpPr>
        <p:grpSpPr bwMode="auto">
          <a:xfrm>
            <a:off x="683568" y="4509120"/>
            <a:ext cx="2216572" cy="1384995"/>
            <a:chOff x="0" y="1"/>
            <a:chExt cx="2955657" cy="1845361"/>
          </a:xfrm>
        </p:grpSpPr>
        <p:sp>
          <p:nvSpPr>
            <p:cNvPr id="5148" name="矩形 29"/>
            <p:cNvSpPr>
              <a:spLocks noChangeArrowheads="1"/>
            </p:cNvSpPr>
            <p:nvPr/>
          </p:nvSpPr>
          <p:spPr bwMode="auto">
            <a:xfrm>
              <a:off x="0" y="68090"/>
              <a:ext cx="235974" cy="235974"/>
            </a:xfrm>
            <a:prstGeom prst="rect">
              <a:avLst/>
            </a:prstGeom>
            <a:solidFill>
              <a:srgbClr val="FE1614"/>
            </a:solidFill>
            <a:ln w="9525">
              <a:noFill/>
              <a:miter lim="800000"/>
              <a:headEnd/>
              <a:tailEnd/>
            </a:ln>
          </p:spPr>
          <p:txBody>
            <a:bodyPr anchor="ctr"/>
            <a:lstStyle/>
            <a:p>
              <a:pPr algn="ctr"/>
              <a:endParaRPr lang="zh-CN" altLang="en-US">
                <a:solidFill>
                  <a:srgbClr val="FFFFFF"/>
                </a:solidFill>
                <a:latin typeface="微软雅黑" pitchFamily="34" charset="-122"/>
                <a:ea typeface="微软雅黑" pitchFamily="34" charset="-122"/>
              </a:endParaRPr>
            </a:p>
          </p:txBody>
        </p:sp>
        <p:sp>
          <p:nvSpPr>
            <p:cNvPr id="5149" name="矩形 30"/>
            <p:cNvSpPr>
              <a:spLocks noChangeArrowheads="1"/>
            </p:cNvSpPr>
            <p:nvPr/>
          </p:nvSpPr>
          <p:spPr bwMode="auto">
            <a:xfrm>
              <a:off x="288054" y="1"/>
              <a:ext cx="2667603" cy="1845361"/>
            </a:xfrm>
            <a:prstGeom prst="rect">
              <a:avLst/>
            </a:prstGeom>
            <a:noFill/>
            <a:ln w="9525">
              <a:noFill/>
              <a:miter lim="800000"/>
              <a:headEnd/>
              <a:tailEnd/>
            </a:ln>
          </p:spPr>
          <p:txBody>
            <a:bodyPr wrap="square">
              <a:spAutoFit/>
            </a:bodyPr>
            <a:lstStyle/>
            <a:p>
              <a:pPr marL="0" lvl="1" eaLnBrk="1" hangingPunct="1">
                <a:defRPr/>
              </a:pPr>
              <a:r>
                <a:rPr lang="zh-CN" altLang="en-US" sz="1400" b="1" dirty="0">
                  <a:latin typeface="幼圆" pitchFamily="49" charset="-122"/>
                  <a:ea typeface="幼圆" pitchFamily="49" charset="-122"/>
                </a:rPr>
                <a:t>申请表或质押合同缺少一方签字或盖章；质押</a:t>
              </a:r>
              <a:r>
                <a:rPr lang="zh-CN" altLang="en-US" sz="1400" b="1" dirty="0" smtClean="0">
                  <a:latin typeface="幼圆" pitchFamily="49" charset="-122"/>
                  <a:ea typeface="幼圆" pitchFamily="49" charset="-122"/>
                </a:rPr>
                <a:t>合同非出</a:t>
              </a:r>
              <a:r>
                <a:rPr lang="zh-CN" altLang="en-US" sz="1400" b="1" dirty="0">
                  <a:latin typeface="幼圆" pitchFamily="49" charset="-122"/>
                  <a:ea typeface="幼圆" pitchFamily="49" charset="-122"/>
                </a:rPr>
                <a:t>质双方本人（自然人）或法定代表人签字，却未要求其补充相应的授权委托书。</a:t>
              </a:r>
              <a:endParaRPr lang="en-US" altLang="zh-CN" sz="1400" b="1" dirty="0">
                <a:latin typeface="幼圆" pitchFamily="49" charset="-122"/>
                <a:ea typeface="幼圆" pitchFamily="49" charset="-122"/>
              </a:endParaRPr>
            </a:p>
          </p:txBody>
        </p:sp>
      </p:grpSp>
      <p:grpSp>
        <p:nvGrpSpPr>
          <p:cNvPr id="5" name="组合 31"/>
          <p:cNvGrpSpPr>
            <a:grpSpLocks/>
          </p:cNvGrpSpPr>
          <p:nvPr/>
        </p:nvGrpSpPr>
        <p:grpSpPr bwMode="auto">
          <a:xfrm>
            <a:off x="6156176" y="4509120"/>
            <a:ext cx="2414017" cy="1169551"/>
            <a:chOff x="0" y="-109627"/>
            <a:chExt cx="3218935" cy="1558308"/>
          </a:xfrm>
        </p:grpSpPr>
        <p:sp>
          <p:nvSpPr>
            <p:cNvPr id="5146" name="矩形 32"/>
            <p:cNvSpPr>
              <a:spLocks noChangeArrowheads="1"/>
            </p:cNvSpPr>
            <p:nvPr/>
          </p:nvSpPr>
          <p:spPr bwMode="auto">
            <a:xfrm>
              <a:off x="0" y="68090"/>
              <a:ext cx="235974" cy="235974"/>
            </a:xfrm>
            <a:prstGeom prst="rect">
              <a:avLst/>
            </a:prstGeom>
            <a:solidFill>
              <a:srgbClr val="FE1614"/>
            </a:solidFill>
            <a:ln w="9525">
              <a:noFill/>
              <a:miter lim="800000"/>
              <a:headEnd/>
              <a:tailEnd/>
            </a:ln>
          </p:spPr>
          <p:txBody>
            <a:bodyPr anchor="ctr"/>
            <a:lstStyle/>
            <a:p>
              <a:pPr algn="ctr"/>
              <a:endParaRPr lang="zh-CN" altLang="en-US">
                <a:solidFill>
                  <a:srgbClr val="FFFFFF"/>
                </a:solidFill>
                <a:latin typeface="微软雅黑" pitchFamily="34" charset="-122"/>
                <a:ea typeface="微软雅黑" pitchFamily="34" charset="-122"/>
              </a:endParaRPr>
            </a:p>
          </p:txBody>
        </p:sp>
        <p:sp>
          <p:nvSpPr>
            <p:cNvPr id="5147" name="矩形 33"/>
            <p:cNvSpPr>
              <a:spLocks noChangeArrowheads="1"/>
            </p:cNvSpPr>
            <p:nvPr/>
          </p:nvSpPr>
          <p:spPr bwMode="auto">
            <a:xfrm>
              <a:off x="325958" y="-109627"/>
              <a:ext cx="2892977" cy="1558308"/>
            </a:xfrm>
            <a:prstGeom prst="rect">
              <a:avLst/>
            </a:prstGeom>
            <a:noFill/>
            <a:ln w="9525">
              <a:noFill/>
              <a:miter lim="800000"/>
              <a:headEnd/>
              <a:tailEnd/>
            </a:ln>
          </p:spPr>
          <p:txBody>
            <a:bodyPr>
              <a:spAutoFit/>
            </a:bodyPr>
            <a:lstStyle/>
            <a:p>
              <a:r>
                <a:rPr lang="zh-CN" altLang="en-US" sz="1400" b="1" dirty="0">
                  <a:latin typeface="幼圆" pitchFamily="49" charset="-122"/>
                  <a:ea typeface="幼圆" pitchFamily="49" charset="-122"/>
                </a:rPr>
                <a:t>质押合同规定的股份性质与系统登记的不符（如合同要求质押无限售流通股，而系统登记出质人仅持有限售流通股）</a:t>
              </a:r>
              <a:endParaRPr lang="en-US" altLang="zh-CN" sz="1400" b="1" dirty="0">
                <a:latin typeface="幼圆" pitchFamily="49" charset="-122"/>
                <a:ea typeface="幼圆" pitchFamily="49" charset="-122"/>
              </a:endParaRPr>
            </a:p>
          </p:txBody>
        </p:sp>
      </p:grpSp>
      <p:grpSp>
        <p:nvGrpSpPr>
          <p:cNvPr id="6" name="组合 34"/>
          <p:cNvGrpSpPr>
            <a:grpSpLocks/>
          </p:cNvGrpSpPr>
          <p:nvPr/>
        </p:nvGrpSpPr>
        <p:grpSpPr bwMode="auto">
          <a:xfrm>
            <a:off x="6156176" y="1916832"/>
            <a:ext cx="2592288" cy="738664"/>
            <a:chOff x="15876" y="-6135"/>
            <a:chExt cx="3454599" cy="984192"/>
          </a:xfrm>
        </p:grpSpPr>
        <p:sp>
          <p:nvSpPr>
            <p:cNvPr id="5144" name="矩形 35"/>
            <p:cNvSpPr>
              <a:spLocks noChangeArrowheads="1"/>
            </p:cNvSpPr>
            <p:nvPr/>
          </p:nvSpPr>
          <p:spPr bwMode="auto">
            <a:xfrm>
              <a:off x="15876" y="68089"/>
              <a:ext cx="235974" cy="235974"/>
            </a:xfrm>
            <a:prstGeom prst="rect">
              <a:avLst/>
            </a:prstGeom>
            <a:solidFill>
              <a:srgbClr val="1F3240"/>
            </a:solidFill>
            <a:ln w="9525">
              <a:noFill/>
              <a:miter lim="800000"/>
              <a:headEnd/>
              <a:tailEnd/>
            </a:ln>
          </p:spPr>
          <p:txBody>
            <a:bodyPr anchor="ctr"/>
            <a:lstStyle/>
            <a:p>
              <a:pPr algn="ctr"/>
              <a:endParaRPr lang="zh-CN" altLang="en-US">
                <a:solidFill>
                  <a:srgbClr val="FFFFFF"/>
                </a:solidFill>
                <a:latin typeface="微软雅黑" pitchFamily="34" charset="-122"/>
                <a:ea typeface="微软雅黑" pitchFamily="34" charset="-122"/>
              </a:endParaRPr>
            </a:p>
          </p:txBody>
        </p:sp>
        <p:sp>
          <p:nvSpPr>
            <p:cNvPr id="5145" name="矩形 36"/>
            <p:cNvSpPr>
              <a:spLocks noChangeArrowheads="1"/>
            </p:cNvSpPr>
            <p:nvPr/>
          </p:nvSpPr>
          <p:spPr bwMode="auto">
            <a:xfrm>
              <a:off x="330106" y="-6135"/>
              <a:ext cx="3140369" cy="984192"/>
            </a:xfrm>
            <a:prstGeom prst="rect">
              <a:avLst/>
            </a:prstGeom>
            <a:noFill/>
            <a:ln w="9525">
              <a:noFill/>
              <a:miter lim="800000"/>
              <a:headEnd/>
              <a:tailEnd/>
            </a:ln>
          </p:spPr>
          <p:txBody>
            <a:bodyPr wrap="square">
              <a:spAutoFit/>
            </a:bodyPr>
            <a:lstStyle/>
            <a:p>
              <a:r>
                <a:rPr lang="zh-CN" altLang="en-US" sz="1400" b="1" dirty="0">
                  <a:latin typeface="幼圆" pitchFamily="49" charset="-122"/>
                  <a:ea typeface="幼圆" pitchFamily="49" charset="-122"/>
                </a:rPr>
                <a:t>质押合同上出质人身份信息与系统登记的不符（名称或身份证明号码写错）</a:t>
              </a:r>
              <a:endParaRPr lang="en-US" altLang="zh-CN" sz="1400" b="1" dirty="0">
                <a:latin typeface="幼圆" pitchFamily="49" charset="-122"/>
                <a:ea typeface="幼圆" pitchFamily="49" charset="-122"/>
              </a:endParaRPr>
            </a:p>
          </p:txBody>
        </p:sp>
      </p:grpSp>
      <p:grpSp>
        <p:nvGrpSpPr>
          <p:cNvPr id="7" name="组合 37"/>
          <p:cNvGrpSpPr>
            <a:grpSpLocks/>
          </p:cNvGrpSpPr>
          <p:nvPr/>
        </p:nvGrpSpPr>
        <p:grpSpPr bwMode="auto">
          <a:xfrm>
            <a:off x="6156176" y="3140968"/>
            <a:ext cx="2457743" cy="738664"/>
            <a:chOff x="0" y="-85319"/>
            <a:chExt cx="3277026" cy="986403"/>
          </a:xfrm>
        </p:grpSpPr>
        <p:sp>
          <p:nvSpPr>
            <p:cNvPr id="5142" name="矩形 38"/>
            <p:cNvSpPr>
              <a:spLocks noChangeArrowheads="1"/>
            </p:cNvSpPr>
            <p:nvPr/>
          </p:nvSpPr>
          <p:spPr bwMode="auto">
            <a:xfrm>
              <a:off x="0" y="68090"/>
              <a:ext cx="235974" cy="235974"/>
            </a:xfrm>
            <a:prstGeom prst="rect">
              <a:avLst/>
            </a:prstGeom>
            <a:solidFill>
              <a:srgbClr val="FE1614"/>
            </a:solidFill>
            <a:ln w="9525">
              <a:noFill/>
              <a:miter lim="800000"/>
              <a:headEnd/>
              <a:tailEnd/>
            </a:ln>
          </p:spPr>
          <p:txBody>
            <a:bodyPr anchor="ctr"/>
            <a:lstStyle/>
            <a:p>
              <a:pPr algn="ctr"/>
              <a:endParaRPr lang="zh-CN" altLang="en-US">
                <a:solidFill>
                  <a:srgbClr val="FFFFFF"/>
                </a:solidFill>
                <a:latin typeface="微软雅黑" pitchFamily="34" charset="-122"/>
                <a:ea typeface="微软雅黑" pitchFamily="34" charset="-122"/>
              </a:endParaRPr>
            </a:p>
          </p:txBody>
        </p:sp>
        <p:sp>
          <p:nvSpPr>
            <p:cNvPr id="5143" name="矩形 39"/>
            <p:cNvSpPr>
              <a:spLocks noChangeArrowheads="1"/>
            </p:cNvSpPr>
            <p:nvPr/>
          </p:nvSpPr>
          <p:spPr bwMode="auto">
            <a:xfrm>
              <a:off x="384047" y="-85319"/>
              <a:ext cx="2892979" cy="986403"/>
            </a:xfrm>
            <a:prstGeom prst="rect">
              <a:avLst/>
            </a:prstGeom>
            <a:noFill/>
            <a:ln w="9525">
              <a:noFill/>
              <a:miter lim="800000"/>
              <a:headEnd/>
              <a:tailEnd/>
            </a:ln>
          </p:spPr>
          <p:txBody>
            <a:bodyPr>
              <a:spAutoFit/>
            </a:bodyPr>
            <a:lstStyle/>
            <a:p>
              <a:r>
                <a:rPr lang="zh-CN" altLang="en-US" sz="1400" b="1" dirty="0">
                  <a:latin typeface="幼圆" pitchFamily="49" charset="-122"/>
                  <a:ea typeface="幼圆" pitchFamily="49" charset="-122"/>
                </a:rPr>
                <a:t>质押双方为个人时，合同上未明确其身份证号码。</a:t>
              </a:r>
              <a:endParaRPr lang="en-US" altLang="zh-CN" sz="1400" b="1" dirty="0">
                <a:latin typeface="幼圆" pitchFamily="49" charset="-122"/>
                <a:ea typeface="幼圆" pitchFamily="49" charset="-122"/>
              </a:endParaRPr>
            </a:p>
            <a:p>
              <a:endParaRPr lang="en-US" altLang="zh-CN" sz="1400" b="1" dirty="0">
                <a:latin typeface="幼圆" pitchFamily="49" charset="-122"/>
                <a:ea typeface="幼圆" pitchFamily="49" charset="-122"/>
              </a:endParaRPr>
            </a:p>
          </p:txBody>
        </p:sp>
      </p:grpSp>
      <p:sp>
        <p:nvSpPr>
          <p:cNvPr id="5140" name="文本框 1"/>
          <p:cNvSpPr txBox="1">
            <a:spLocks noChangeArrowheads="1"/>
          </p:cNvSpPr>
          <p:nvPr/>
        </p:nvSpPr>
        <p:spPr bwMode="auto">
          <a:xfrm>
            <a:off x="4211960" y="3068960"/>
            <a:ext cx="1479550" cy="1015663"/>
          </a:xfrm>
          <a:prstGeom prst="rect">
            <a:avLst/>
          </a:prstGeom>
          <a:noFill/>
          <a:ln w="9525">
            <a:noFill/>
            <a:miter lim="800000"/>
            <a:headEnd/>
            <a:tailEnd/>
          </a:ln>
        </p:spPr>
        <p:txBody>
          <a:bodyPr>
            <a:spAutoFit/>
          </a:bodyPr>
          <a:lstStyle/>
          <a:p>
            <a:r>
              <a:rPr lang="zh-CN" altLang="en-US" sz="2000" b="1" dirty="0">
                <a:solidFill>
                  <a:srgbClr val="C00000"/>
                </a:solidFill>
                <a:latin typeface="幼圆" pitchFamily="49" charset="-122"/>
                <a:ea typeface="幼圆" pitchFamily="49" charset="-122"/>
                <a:sym typeface="Arial" pitchFamily="34" charset="0"/>
              </a:rPr>
              <a:t>常见</a:t>
            </a:r>
            <a:endParaRPr lang="en-US" altLang="zh-CN" sz="2000" b="1" dirty="0">
              <a:solidFill>
                <a:srgbClr val="C00000"/>
              </a:solidFill>
              <a:latin typeface="幼圆" pitchFamily="49" charset="-122"/>
              <a:ea typeface="幼圆" pitchFamily="49" charset="-122"/>
              <a:sym typeface="Arial" pitchFamily="34" charset="0"/>
            </a:endParaRPr>
          </a:p>
          <a:p>
            <a:r>
              <a:rPr lang="zh-CN" altLang="en-US" sz="2000" b="1" dirty="0">
                <a:solidFill>
                  <a:srgbClr val="C00000"/>
                </a:solidFill>
                <a:latin typeface="幼圆" pitchFamily="49" charset="-122"/>
                <a:ea typeface="幼圆" pitchFamily="49" charset="-122"/>
                <a:sym typeface="Arial" pitchFamily="34" charset="0"/>
              </a:rPr>
              <a:t>退单</a:t>
            </a:r>
            <a:endParaRPr lang="en-US" altLang="zh-CN" sz="2000" b="1" dirty="0">
              <a:solidFill>
                <a:srgbClr val="C00000"/>
              </a:solidFill>
              <a:latin typeface="幼圆" pitchFamily="49" charset="-122"/>
              <a:ea typeface="幼圆" pitchFamily="49" charset="-122"/>
              <a:sym typeface="Arial" pitchFamily="34" charset="0"/>
            </a:endParaRPr>
          </a:p>
          <a:p>
            <a:r>
              <a:rPr lang="zh-CN" altLang="en-US" sz="2000" b="1" dirty="0">
                <a:solidFill>
                  <a:srgbClr val="C00000"/>
                </a:solidFill>
                <a:latin typeface="幼圆" pitchFamily="49" charset="-122"/>
                <a:ea typeface="幼圆" pitchFamily="49" charset="-122"/>
                <a:sym typeface="Arial" pitchFamily="34" charset="0"/>
              </a:rPr>
              <a:t>原因</a:t>
            </a:r>
          </a:p>
        </p:txBody>
      </p:sp>
      <p:sp>
        <p:nvSpPr>
          <p:cNvPr id="5141" name="矩形 3"/>
          <p:cNvSpPr>
            <a:spLocks noChangeArrowheads="1"/>
          </p:cNvSpPr>
          <p:nvPr/>
        </p:nvSpPr>
        <p:spPr bwMode="auto">
          <a:xfrm>
            <a:off x="571500" y="142875"/>
            <a:ext cx="6521450" cy="461665"/>
          </a:xfrm>
          <a:prstGeom prst="rect">
            <a:avLst/>
          </a:prstGeom>
          <a:noFill/>
          <a:ln w="9525">
            <a:noFill/>
            <a:miter lim="800000"/>
            <a:headEnd/>
            <a:tailEnd/>
          </a:ln>
        </p:spPr>
        <p:txBody>
          <a:bodyPr>
            <a:spAutoFit/>
          </a:bodyPr>
          <a:lstStyle/>
          <a:p>
            <a:pPr>
              <a:defRPr/>
            </a:pPr>
            <a:r>
              <a:rPr lang="zh-CN" altLang="en-US" sz="2400" b="1" kern="0" dirty="0">
                <a:solidFill>
                  <a:schemeClr val="bg1"/>
                </a:solidFill>
                <a:latin typeface="幼圆" pitchFamily="49" charset="-122"/>
                <a:ea typeface="幼圆" pitchFamily="49" charset="-122"/>
              </a:rPr>
              <a:t>四、材料与审核要点</a:t>
            </a:r>
            <a:r>
              <a:rPr lang="en-US" altLang="zh-CN" sz="2400" b="1" kern="0" dirty="0">
                <a:solidFill>
                  <a:schemeClr val="bg1"/>
                </a:solidFill>
                <a:latin typeface="幼圆" pitchFamily="49" charset="-122"/>
                <a:ea typeface="幼圆" pitchFamily="49" charset="-122"/>
              </a:rPr>
              <a:t>-</a:t>
            </a:r>
            <a:r>
              <a:rPr lang="zh-CN" altLang="en-US" sz="2400" b="1" kern="0" dirty="0">
                <a:solidFill>
                  <a:schemeClr val="bg1"/>
                </a:solidFill>
                <a:latin typeface="幼圆" pitchFamily="49" charset="-122"/>
                <a:ea typeface="幼圆" pitchFamily="49" charset="-122"/>
              </a:rPr>
              <a:t>常见退单原因</a:t>
            </a:r>
            <a:endParaRPr lang="zh-CN" altLang="en-US" sz="2400" kern="0" dirty="0">
              <a:solidFill>
                <a:schemeClr val="bg1"/>
              </a:solidFill>
              <a:latin typeface="幼圆" pitchFamily="49" charset="-122"/>
              <a:ea typeface="幼圆" pitchFamily="49" charset="-122"/>
            </a:endParaRPr>
          </a:p>
        </p:txBody>
      </p:sp>
      <p:sp>
        <p:nvSpPr>
          <p:cNvPr id="34" name="灯片编号占位符 3"/>
          <p:cNvSpPr>
            <a:spLocks noGrp="1"/>
          </p:cNvSpPr>
          <p:nvPr>
            <p:ph type="sldNum" sz="quarter" idx="12"/>
          </p:nvPr>
        </p:nvSpPr>
        <p:spPr>
          <a:xfrm>
            <a:off x="3492500" y="6619875"/>
            <a:ext cx="2133600" cy="476250"/>
          </a:xfrm>
        </p:spPr>
        <p:txBody>
          <a:bodyPr/>
          <a:lstStyle/>
          <a:p>
            <a:fld id="{58DC547E-CCDD-4A40-B1F6-B1990869553D}" type="slidenum">
              <a:rPr lang="en-US" altLang="zh-CN" smtClean="0">
                <a:latin typeface="Arial Unicode MS" pitchFamily="34" charset="-122"/>
                <a:ea typeface="Arial Unicode MS" pitchFamily="34" charset="-122"/>
                <a:cs typeface="Arial Unicode MS" pitchFamily="34" charset="-122"/>
              </a:rPr>
              <a:pPr/>
              <a:t>24</a:t>
            </a:fld>
            <a:endParaRPr lang="en-US" altLang="zh-CN" dirty="0">
              <a:latin typeface="Arial Unicode MS" pitchFamily="34" charset="-122"/>
              <a:ea typeface="Arial Unicode MS" pitchFamily="34" charset="-122"/>
              <a:cs typeface="Arial Unicode MS"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10"/>
          <p:cNvPicPr>
            <a:picLocks noChangeAspect="1" noChangeArrowheads="1"/>
          </p:cNvPicPr>
          <p:nvPr/>
        </p:nvPicPr>
        <p:blipFill>
          <a:blip r:embed="rId3" cstate="print"/>
          <a:srcRect l="26366"/>
          <a:stretch>
            <a:fillRect/>
          </a:stretch>
        </p:blipFill>
        <p:spPr bwMode="auto">
          <a:xfrm>
            <a:off x="0" y="765175"/>
            <a:ext cx="9151938" cy="5472113"/>
          </a:xfrm>
          <a:prstGeom prst="rect">
            <a:avLst/>
          </a:prstGeom>
          <a:noFill/>
          <a:ln w="9525">
            <a:noFill/>
            <a:miter lim="800000"/>
            <a:headEnd/>
            <a:tailEnd/>
          </a:ln>
        </p:spPr>
      </p:pic>
      <p:sp>
        <p:nvSpPr>
          <p:cNvPr id="126979" name="Text Box 9"/>
          <p:cNvSpPr txBox="1">
            <a:spLocks noChangeArrowheads="1"/>
          </p:cNvSpPr>
          <p:nvPr/>
        </p:nvSpPr>
        <p:spPr bwMode="auto">
          <a:xfrm>
            <a:off x="684213" y="115888"/>
            <a:ext cx="6265862" cy="641350"/>
          </a:xfrm>
          <a:prstGeom prst="rect">
            <a:avLst/>
          </a:prstGeom>
          <a:noFill/>
          <a:ln w="9525">
            <a:noFill/>
            <a:miter lim="800000"/>
            <a:headEnd/>
            <a:tailEnd/>
          </a:ln>
        </p:spPr>
        <p:txBody>
          <a:bodyPr>
            <a:spAutoFit/>
          </a:bodyPr>
          <a:lstStyle/>
          <a:p>
            <a:pPr eaLnBrk="1" hangingPunct="1"/>
            <a:r>
              <a:rPr lang="en-US" altLang="zh-CN">
                <a:solidFill>
                  <a:srgbClr val="FFFFFF"/>
                </a:solidFill>
              </a:rPr>
              <a:t>China Securities Depository </a:t>
            </a:r>
          </a:p>
          <a:p>
            <a:pPr eaLnBrk="1" hangingPunct="1"/>
            <a:r>
              <a:rPr lang="en-US" altLang="zh-CN">
                <a:solidFill>
                  <a:srgbClr val="FFFFFF"/>
                </a:solidFill>
              </a:rPr>
              <a:t>and Clearing Corporation Limited</a:t>
            </a:r>
          </a:p>
        </p:txBody>
      </p:sp>
      <p:sp>
        <p:nvSpPr>
          <p:cNvPr id="8" name="矩形 7">
            <a:extLst>
              <a:ext uri="{FF2B5EF4-FFF2-40B4-BE49-F238E27FC236}">
                <a16:creationId xmlns="" xmlns:a16="http://schemas.microsoft.com/office/drawing/2014/main" id="{75E5D997-E105-44E9-9CC1-0F00F9EC0FF1}"/>
              </a:ext>
            </a:extLst>
          </p:cNvPr>
          <p:cNvSpPr/>
          <p:nvPr/>
        </p:nvSpPr>
        <p:spPr>
          <a:xfrm>
            <a:off x="0" y="1628775"/>
            <a:ext cx="9144000" cy="4248150"/>
          </a:xfrm>
          <a:prstGeom prst="rect">
            <a:avLst/>
          </a:prstGeom>
          <a:solidFill>
            <a:srgbClr val="DA1F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35">
            <a:extLst>
              <a:ext uri="{FF2B5EF4-FFF2-40B4-BE49-F238E27FC236}">
                <a16:creationId xmlns="" xmlns:a16="http://schemas.microsoft.com/office/drawing/2014/main" id="{6E25865B-6CB8-466E-8CC7-EAF362514C43}"/>
              </a:ext>
            </a:extLst>
          </p:cNvPr>
          <p:cNvSpPr txBox="1"/>
          <p:nvPr/>
        </p:nvSpPr>
        <p:spPr>
          <a:xfrm>
            <a:off x="2206228" y="2852738"/>
            <a:ext cx="3877986" cy="584775"/>
          </a:xfrm>
          <a:prstGeom prst="rect">
            <a:avLst/>
          </a:prstGeom>
          <a:noFill/>
        </p:spPr>
        <p:txBody>
          <a:bodyPr wrap="none">
            <a:spAutoFit/>
          </a:bodyPr>
          <a:lstStyle/>
          <a:p>
            <a:pPr algn="ctr" eaLnBrk="1" fontAlgn="auto" hangingPunct="1">
              <a:spcBef>
                <a:spcPts val="0"/>
              </a:spcBef>
              <a:spcAft>
                <a:spcPts val="0"/>
              </a:spcAft>
              <a:defRPr/>
            </a:pPr>
            <a:r>
              <a:rPr lang="zh-CN" altLang="en-US" sz="3200" b="1" kern="0" dirty="0">
                <a:solidFill>
                  <a:sysClr val="window" lastClr="FFFFFF"/>
                </a:solidFill>
                <a:latin typeface="微软雅黑"/>
                <a:ea typeface="微软雅黑"/>
              </a:rPr>
              <a:t>五、常见问题及解答</a:t>
            </a:r>
          </a:p>
        </p:txBody>
      </p:sp>
      <p:sp>
        <p:nvSpPr>
          <p:cNvPr id="126982" name="矩形 20"/>
          <p:cNvSpPr>
            <a:spLocks noChangeArrowheads="1"/>
          </p:cNvSpPr>
          <p:nvPr/>
        </p:nvSpPr>
        <p:spPr bwMode="auto">
          <a:xfrm>
            <a:off x="4067175" y="3841750"/>
            <a:ext cx="1108075" cy="523875"/>
          </a:xfrm>
          <a:prstGeom prst="rect">
            <a:avLst/>
          </a:prstGeom>
          <a:noFill/>
          <a:ln w="9525">
            <a:noFill/>
            <a:miter lim="800000"/>
            <a:headEnd/>
            <a:tailEnd/>
          </a:ln>
        </p:spPr>
        <p:txBody>
          <a:bodyPr wrap="none">
            <a:spAutoFit/>
          </a:bodyPr>
          <a:lstStyle/>
          <a:p>
            <a:pPr eaLnBrk="1" hangingPunct="1"/>
            <a:r>
              <a:rPr lang="en-US" altLang="zh-CN" sz="2800" b="1">
                <a:solidFill>
                  <a:srgbClr val="FFFFFF"/>
                </a:solidFill>
              </a:rPr>
              <a:t>	</a:t>
            </a:r>
            <a:endParaRPr lang="zh-CN" altLang="en-US" sz="2800" b="1">
              <a:solidFill>
                <a:srgbClr val="FFFFFF"/>
              </a:solidFill>
            </a:endParaRPr>
          </a:p>
        </p:txBody>
      </p:sp>
      <p:sp>
        <p:nvSpPr>
          <p:cNvPr id="126983" name="灯片编号占位符 2"/>
          <p:cNvSpPr>
            <a:spLocks noGrp="1"/>
          </p:cNvSpPr>
          <p:nvPr>
            <p:ph type="sldNum" sz="quarter" idx="12"/>
          </p:nvPr>
        </p:nvSpPr>
        <p:spPr>
          <a:noFill/>
          <a:ln>
            <a:miter lim="800000"/>
            <a:headEnd/>
            <a:tailEnd/>
          </a:ln>
        </p:spPr>
        <p:txBody>
          <a:bodyPr/>
          <a:lstStyle/>
          <a:p>
            <a:fld id="{A96F3D84-FA07-4260-BEB5-9A9CC1E5B791}" type="slidenum">
              <a:rPr lang="en-US" altLang="zh-CN"/>
              <a:pPr/>
              <a:t>25</a:t>
            </a:fld>
            <a:endParaRPr lang="en-US" altLang="zh-CN"/>
          </a:p>
        </p:txBody>
      </p:sp>
      <p:pic>
        <p:nvPicPr>
          <p:cNvPr id="9"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4"/>
          <p:cNvSpPr>
            <a:spLocks noChangeArrowheads="1"/>
          </p:cNvSpPr>
          <p:nvPr/>
        </p:nvSpPr>
        <p:spPr bwMode="auto">
          <a:xfrm>
            <a:off x="755576" y="1268760"/>
            <a:ext cx="8178800" cy="4171950"/>
          </a:xfrm>
          <a:prstGeom prst="rect">
            <a:avLst/>
          </a:prstGeom>
          <a:noFill/>
          <a:ln w="9525">
            <a:noFill/>
            <a:miter lim="800000"/>
            <a:headEnd/>
            <a:tailEnd/>
          </a:ln>
        </p:spPr>
        <p:txBody>
          <a:bodyPr/>
          <a:lstStyle/>
          <a:p>
            <a:pPr marL="342900" indent="-342900" eaLnBrk="1" hangingPunct="1">
              <a:spcBef>
                <a:spcPct val="40000"/>
              </a:spcBef>
              <a:buClr>
                <a:srgbClr val="CC0000"/>
              </a:buClr>
              <a:buSzPct val="80000"/>
            </a:pPr>
            <a:r>
              <a:rPr lang="zh-CN" altLang="en-US" sz="2000" b="1" dirty="0">
                <a:solidFill>
                  <a:srgbClr val="4D4D4D"/>
                </a:solidFill>
                <a:latin typeface="幼圆" pitchFamily="49" charset="-122"/>
                <a:ea typeface="幼圆" pitchFamily="49" charset="-122"/>
              </a:rPr>
              <a:t>   </a:t>
            </a:r>
            <a:endParaRPr lang="en-US" altLang="zh-CN" sz="1600" b="1" dirty="0">
              <a:solidFill>
                <a:srgbClr val="4D4D4D"/>
              </a:solidFill>
              <a:latin typeface="幼圆" pitchFamily="49" charset="-122"/>
              <a:ea typeface="幼圆" pitchFamily="49" charset="-122"/>
            </a:endParaRPr>
          </a:p>
          <a:p>
            <a:pPr marL="342900" indent="-342900" eaLnBrk="1" hangingPunct="1">
              <a:lnSpc>
                <a:spcPct val="150000"/>
              </a:lnSpc>
              <a:spcBef>
                <a:spcPct val="40000"/>
              </a:spcBef>
              <a:buClr>
                <a:srgbClr val="CC0000"/>
              </a:buClr>
              <a:buSzPct val="80000"/>
            </a:pPr>
            <a:r>
              <a:rPr lang="en-US" altLang="zh-CN" sz="1600" b="1" dirty="0" smtClean="0">
                <a:solidFill>
                  <a:srgbClr val="4D4D4D"/>
                </a:solidFill>
                <a:latin typeface="幼圆" pitchFamily="49" charset="-122"/>
                <a:ea typeface="幼圆" pitchFamily="49" charset="-122"/>
              </a:rPr>
              <a:t>1</a:t>
            </a:r>
            <a:r>
              <a:rPr lang="zh-CN" altLang="en-US" sz="1600" b="1" dirty="0" smtClean="0">
                <a:solidFill>
                  <a:srgbClr val="4D4D4D"/>
                </a:solidFill>
                <a:latin typeface="幼圆" pitchFamily="49" charset="-122"/>
                <a:ea typeface="幼圆" pitchFamily="49" charset="-122"/>
              </a:rPr>
              <a:t>、对于融资类初始质押登记，存在非唯一担保品情形，如何申报融资金额？</a:t>
            </a:r>
            <a:endParaRPr lang="en-US" altLang="zh-CN" sz="1600" b="1" dirty="0" smtClean="0">
              <a:solidFill>
                <a:srgbClr val="4D4D4D"/>
              </a:solidFill>
              <a:latin typeface="幼圆" pitchFamily="49" charset="-122"/>
              <a:ea typeface="幼圆" pitchFamily="49" charset="-122"/>
            </a:endParaRPr>
          </a:p>
          <a:p>
            <a:pPr eaLnBrk="1" hangingPunct="1">
              <a:lnSpc>
                <a:spcPct val="150000"/>
              </a:lnSpc>
              <a:spcBef>
                <a:spcPts val="0"/>
              </a:spcBef>
              <a:buClr>
                <a:srgbClr val="CC0000"/>
              </a:buClr>
              <a:buSzPct val="80000"/>
            </a:pPr>
            <a:r>
              <a:rPr lang="zh-CN" altLang="en-US" sz="1600" dirty="0" smtClean="0">
                <a:solidFill>
                  <a:srgbClr val="4D4D4D"/>
                </a:solidFill>
                <a:latin typeface="幼圆" pitchFamily="49" charset="-122"/>
                <a:ea typeface="幼圆" pitchFamily="49" charset="-122"/>
              </a:rPr>
              <a:t>答：应拆分出质押证券部分对应的融资金额，不能直接填写一揽子担保品对应的总融资金额。</a:t>
            </a:r>
            <a:endParaRPr lang="en-US" altLang="zh-CN" sz="1600" dirty="0" smtClean="0">
              <a:solidFill>
                <a:srgbClr val="4D4D4D"/>
              </a:solidFill>
              <a:latin typeface="幼圆" pitchFamily="49" charset="-122"/>
              <a:ea typeface="幼圆" pitchFamily="49" charset="-122"/>
            </a:endParaRPr>
          </a:p>
          <a:p>
            <a:pPr eaLnBrk="1" hangingPunct="1">
              <a:lnSpc>
                <a:spcPct val="150000"/>
              </a:lnSpc>
              <a:spcBef>
                <a:spcPts val="0"/>
              </a:spcBef>
              <a:buClr>
                <a:srgbClr val="CC0000"/>
              </a:buClr>
              <a:buSzPct val="80000"/>
            </a:pPr>
            <a:endParaRPr lang="en-US" altLang="zh-CN" sz="1600" dirty="0" smtClean="0">
              <a:solidFill>
                <a:srgbClr val="4D4D4D"/>
              </a:solidFill>
              <a:latin typeface="幼圆" pitchFamily="49" charset="-122"/>
              <a:ea typeface="幼圆" pitchFamily="49" charset="-122"/>
            </a:endParaRPr>
          </a:p>
          <a:p>
            <a:pPr marL="342900" indent="-342900" eaLnBrk="1" hangingPunct="1">
              <a:lnSpc>
                <a:spcPct val="150000"/>
              </a:lnSpc>
              <a:spcBef>
                <a:spcPct val="40000"/>
              </a:spcBef>
              <a:buClr>
                <a:srgbClr val="CC0000"/>
              </a:buClr>
              <a:buSzPct val="80000"/>
            </a:pPr>
            <a:r>
              <a:rPr lang="en-US" altLang="zh-CN" sz="1600" b="1" dirty="0" smtClean="0">
                <a:solidFill>
                  <a:srgbClr val="4D4D4D"/>
                </a:solidFill>
                <a:latin typeface="幼圆" pitchFamily="49" charset="-122"/>
                <a:ea typeface="幼圆" pitchFamily="49" charset="-122"/>
              </a:rPr>
              <a:t>2</a:t>
            </a:r>
            <a:r>
              <a:rPr lang="zh-CN" altLang="en-US" sz="1600" b="1" dirty="0" smtClean="0">
                <a:solidFill>
                  <a:srgbClr val="4D4D4D"/>
                </a:solidFill>
                <a:latin typeface="幼圆" pitchFamily="49" charset="-122"/>
                <a:ea typeface="幼圆" pitchFamily="49" charset="-122"/>
              </a:rPr>
              <a:t>、场外质押的质押率原则上不超过</a:t>
            </a:r>
            <a:r>
              <a:rPr lang="en-US" altLang="zh-CN" sz="1600" b="1" dirty="0" smtClean="0">
                <a:solidFill>
                  <a:srgbClr val="4D4D4D"/>
                </a:solidFill>
                <a:latin typeface="幼圆" pitchFamily="49" charset="-122"/>
                <a:ea typeface="幼圆" pitchFamily="49" charset="-122"/>
              </a:rPr>
              <a:t>100%</a:t>
            </a:r>
            <a:r>
              <a:rPr lang="zh-CN" altLang="en-US" sz="1600" b="1" dirty="0" smtClean="0">
                <a:solidFill>
                  <a:srgbClr val="4D4D4D"/>
                </a:solidFill>
                <a:latin typeface="幼圆" pitchFamily="49" charset="-122"/>
                <a:ea typeface="幼圆" pitchFamily="49" charset="-122"/>
              </a:rPr>
              <a:t>，如何计算质押率？</a:t>
            </a:r>
            <a:endParaRPr lang="en-US" altLang="zh-CN" sz="1600" b="1" dirty="0" smtClean="0">
              <a:solidFill>
                <a:srgbClr val="4D4D4D"/>
              </a:solidFill>
              <a:latin typeface="幼圆" pitchFamily="49" charset="-122"/>
              <a:ea typeface="幼圆" pitchFamily="49" charset="-122"/>
            </a:endParaRPr>
          </a:p>
          <a:p>
            <a:pPr indent="-342900" eaLnBrk="1" hangingPunct="1">
              <a:lnSpc>
                <a:spcPct val="150000"/>
              </a:lnSpc>
              <a:spcBef>
                <a:spcPct val="40000"/>
              </a:spcBef>
              <a:buClr>
                <a:srgbClr val="CC0000"/>
              </a:buClr>
              <a:buSzPct val="80000"/>
            </a:pPr>
            <a:r>
              <a:rPr lang="zh-CN" altLang="en-US" sz="1600" dirty="0" smtClean="0">
                <a:solidFill>
                  <a:srgbClr val="4D4D4D"/>
                </a:solidFill>
                <a:latin typeface="幼圆" pitchFamily="49" charset="-122"/>
                <a:ea typeface="幼圆" pitchFamily="49" charset="-122"/>
              </a:rPr>
              <a:t>答：质押</a:t>
            </a:r>
            <a:r>
              <a:rPr lang="zh-CN" altLang="en-US" sz="1600" smtClean="0">
                <a:solidFill>
                  <a:srgbClr val="4D4D4D"/>
                </a:solidFill>
                <a:latin typeface="幼圆" pitchFamily="49" charset="-122"/>
                <a:ea typeface="幼圆" pitchFamily="49" charset="-122"/>
              </a:rPr>
              <a:t>率以</a:t>
            </a:r>
            <a:r>
              <a:rPr lang="zh-CN" altLang="en-US" sz="1600" b="1" smtClean="0">
                <a:solidFill>
                  <a:srgbClr val="990000"/>
                </a:solidFill>
                <a:latin typeface="幼圆" pitchFamily="49" charset="-122"/>
                <a:ea typeface="幼圆" pitchFamily="49" charset="-122"/>
              </a:rPr>
              <a:t>质押股票对应</a:t>
            </a:r>
            <a:r>
              <a:rPr lang="zh-CN" altLang="zh-CN" sz="1600" b="1" dirty="0" smtClean="0">
                <a:solidFill>
                  <a:srgbClr val="990000"/>
                </a:solidFill>
                <a:latin typeface="幼圆" pitchFamily="49" charset="-122"/>
                <a:ea typeface="幼圆" pitchFamily="49" charset="-122"/>
              </a:rPr>
              <a:t>融资金额</a:t>
            </a:r>
            <a:r>
              <a:rPr lang="zh-CN" altLang="en-US" sz="1600" b="1" dirty="0" smtClean="0">
                <a:solidFill>
                  <a:srgbClr val="990000"/>
                </a:solidFill>
                <a:latin typeface="幼圆" pitchFamily="49" charset="-122"/>
                <a:ea typeface="幼圆" pitchFamily="49" charset="-122"/>
              </a:rPr>
              <a:t>与业务受理</a:t>
            </a:r>
            <a:r>
              <a:rPr lang="zh-CN" altLang="zh-CN" sz="1600" b="1" dirty="0" smtClean="0">
                <a:solidFill>
                  <a:srgbClr val="990000"/>
                </a:solidFill>
                <a:latin typeface="幼圆" pitchFamily="49" charset="-122"/>
                <a:ea typeface="幼圆" pitchFamily="49" charset="-122"/>
              </a:rPr>
              <a:t>前一交易日</a:t>
            </a:r>
            <a:r>
              <a:rPr lang="zh-CN" altLang="en-US" sz="1600" b="1" dirty="0" smtClean="0">
                <a:solidFill>
                  <a:srgbClr val="990000"/>
                </a:solidFill>
                <a:latin typeface="幼圆" pitchFamily="49" charset="-122"/>
                <a:ea typeface="幼圆" pitchFamily="49" charset="-122"/>
              </a:rPr>
              <a:t>收盘价计算的股票市值之间的比值</a:t>
            </a:r>
            <a:r>
              <a:rPr lang="zh-CN" altLang="en-US" sz="1600" dirty="0" smtClean="0">
                <a:solidFill>
                  <a:srgbClr val="4D4D4D"/>
                </a:solidFill>
                <a:latin typeface="幼圆" pitchFamily="49" charset="-122"/>
                <a:ea typeface="幼圆" pitchFamily="49" charset="-122"/>
              </a:rPr>
              <a:t>计算。</a:t>
            </a:r>
            <a:endParaRPr lang="en-US" altLang="zh-CN" sz="1600" dirty="0" smtClean="0">
              <a:solidFill>
                <a:srgbClr val="4D4D4D"/>
              </a:solidFill>
              <a:latin typeface="幼圆" pitchFamily="49" charset="-122"/>
              <a:ea typeface="幼圆" pitchFamily="49" charset="-122"/>
            </a:endParaRPr>
          </a:p>
          <a:p>
            <a:pPr eaLnBrk="1" hangingPunct="1">
              <a:lnSpc>
                <a:spcPct val="150000"/>
              </a:lnSpc>
              <a:spcBef>
                <a:spcPts val="0"/>
              </a:spcBef>
              <a:buClr>
                <a:srgbClr val="CC0000"/>
              </a:buClr>
              <a:buSzPct val="80000"/>
            </a:pPr>
            <a:r>
              <a:rPr lang="zh-CN" altLang="en-US" sz="1600" dirty="0" smtClean="0">
                <a:solidFill>
                  <a:srgbClr val="4D4D4D"/>
                </a:solidFill>
                <a:latin typeface="幼圆" pitchFamily="49" charset="-122"/>
                <a:ea typeface="幼圆" pitchFamily="49" charset="-122"/>
              </a:rPr>
              <a:t>对于新三板市场，若存在无市值等情况，可采用其他合理估值方法来计算质押率，并由客户在申请表空白处备注。</a:t>
            </a:r>
            <a:endParaRPr lang="en-US" altLang="zh-CN" sz="1600" dirty="0" smtClean="0">
              <a:solidFill>
                <a:srgbClr val="4D4D4D"/>
              </a:solidFill>
              <a:latin typeface="幼圆" pitchFamily="49" charset="-122"/>
              <a:ea typeface="幼圆" pitchFamily="49" charset="-122"/>
            </a:endParaRPr>
          </a:p>
          <a:p>
            <a:pPr marL="342900" indent="-342900" eaLnBrk="1" hangingPunct="1">
              <a:spcBef>
                <a:spcPct val="40000"/>
              </a:spcBef>
              <a:buClr>
                <a:srgbClr val="CC0000"/>
              </a:buClr>
              <a:buSzPct val="80000"/>
            </a:pPr>
            <a:r>
              <a:rPr lang="en-US" altLang="zh-CN" sz="1600" dirty="0" smtClean="0">
                <a:solidFill>
                  <a:srgbClr val="4D4D4D"/>
                </a:solidFill>
                <a:latin typeface="幼圆" pitchFamily="49" charset="-122"/>
                <a:ea typeface="幼圆" pitchFamily="49" charset="-122"/>
              </a:rPr>
              <a:t>    </a:t>
            </a:r>
          </a:p>
          <a:p>
            <a:pPr marL="342900" indent="-342900" eaLnBrk="1" hangingPunct="1">
              <a:spcBef>
                <a:spcPct val="40000"/>
              </a:spcBef>
              <a:buClr>
                <a:srgbClr val="CC0000"/>
              </a:buClr>
              <a:buSzPct val="80000"/>
            </a:pPr>
            <a:r>
              <a:rPr lang="en-US" altLang="zh-CN" sz="1600" dirty="0" smtClean="0">
                <a:solidFill>
                  <a:srgbClr val="4D4D4D"/>
                </a:solidFill>
                <a:latin typeface="幼圆" pitchFamily="49" charset="-122"/>
                <a:ea typeface="幼圆" pitchFamily="49" charset="-122"/>
              </a:rPr>
              <a:t>    </a:t>
            </a:r>
          </a:p>
          <a:p>
            <a:pPr marL="342900" indent="-342900" eaLnBrk="1" hangingPunct="1">
              <a:spcBef>
                <a:spcPct val="40000"/>
              </a:spcBef>
              <a:buClr>
                <a:srgbClr val="CC0000"/>
              </a:buClr>
              <a:buSzPct val="80000"/>
            </a:pPr>
            <a:endParaRPr lang="en-US" altLang="zh-CN" sz="1600" dirty="0" smtClean="0">
              <a:solidFill>
                <a:srgbClr val="4D4D4D"/>
              </a:solidFill>
              <a:latin typeface="幼圆" pitchFamily="49" charset="-122"/>
              <a:ea typeface="幼圆" pitchFamily="49" charset="-122"/>
            </a:endParaRPr>
          </a:p>
          <a:p>
            <a:pPr marL="342900" indent="-342900" eaLnBrk="1" hangingPunct="1">
              <a:spcBef>
                <a:spcPct val="40000"/>
              </a:spcBef>
              <a:buClr>
                <a:srgbClr val="CC0000"/>
              </a:buClr>
              <a:buSzPct val="80000"/>
            </a:pPr>
            <a:r>
              <a:rPr lang="en-US" altLang="zh-CN" sz="1600" b="1" dirty="0" smtClean="0">
                <a:solidFill>
                  <a:srgbClr val="4D4D4D"/>
                </a:solidFill>
                <a:latin typeface="幼圆" pitchFamily="49" charset="-122"/>
                <a:ea typeface="幼圆" pitchFamily="49" charset="-122"/>
              </a:rPr>
              <a:t>    </a:t>
            </a:r>
            <a:endParaRPr lang="en-US" altLang="zh-CN" sz="1600" dirty="0" smtClean="0">
              <a:solidFill>
                <a:srgbClr val="4D4D4D"/>
              </a:solidFill>
              <a:latin typeface="幼圆" pitchFamily="49" charset="-122"/>
              <a:ea typeface="幼圆" pitchFamily="49" charset="-122"/>
            </a:endParaRPr>
          </a:p>
          <a:p>
            <a:pPr marL="342900" indent="-342900" eaLnBrk="1" hangingPunct="1">
              <a:lnSpc>
                <a:spcPct val="150000"/>
              </a:lnSpc>
              <a:spcBef>
                <a:spcPct val="40000"/>
              </a:spcBef>
              <a:buClr>
                <a:srgbClr val="CC0000"/>
              </a:buClr>
              <a:buSzPct val="80000"/>
            </a:pPr>
            <a:r>
              <a:rPr lang="zh-CN" altLang="en-US" sz="1600" dirty="0" smtClean="0">
                <a:solidFill>
                  <a:srgbClr val="4D4D4D"/>
                </a:solidFill>
                <a:latin typeface="幼圆" pitchFamily="49" charset="-122"/>
                <a:ea typeface="幼圆" pitchFamily="49" charset="-122"/>
              </a:rPr>
              <a:t>  </a:t>
            </a:r>
            <a:endParaRPr lang="en-US" altLang="zh-CN" sz="1600" dirty="0" smtClean="0">
              <a:solidFill>
                <a:srgbClr val="4D4D4D"/>
              </a:solidFill>
              <a:latin typeface="幼圆" pitchFamily="49" charset="-122"/>
              <a:ea typeface="幼圆" pitchFamily="49" charset="-122"/>
            </a:endParaRPr>
          </a:p>
          <a:p>
            <a:pPr marL="342900" indent="-342900" eaLnBrk="1" hangingPunct="1">
              <a:spcBef>
                <a:spcPct val="40000"/>
              </a:spcBef>
              <a:buClr>
                <a:srgbClr val="CC0000"/>
              </a:buClr>
              <a:buSzPct val="80000"/>
            </a:pPr>
            <a:endParaRPr lang="en-US" altLang="zh-CN" sz="2400" dirty="0">
              <a:solidFill>
                <a:srgbClr val="4D4D4D"/>
              </a:solidFill>
              <a:latin typeface="幼圆" pitchFamily="49" charset="-122"/>
              <a:ea typeface="幼圆" pitchFamily="49" charset="-122"/>
            </a:endParaRPr>
          </a:p>
        </p:txBody>
      </p:sp>
      <p:sp>
        <p:nvSpPr>
          <p:cNvPr id="72708" name="灯片编号占位符 2"/>
          <p:cNvSpPr>
            <a:spLocks noGrp="1"/>
          </p:cNvSpPr>
          <p:nvPr>
            <p:ph type="sldNum" sz="quarter" idx="12"/>
          </p:nvPr>
        </p:nvSpPr>
        <p:spPr>
          <a:noFill/>
          <a:ln>
            <a:miter lim="800000"/>
            <a:headEnd/>
            <a:tailEnd/>
          </a:ln>
        </p:spPr>
        <p:txBody>
          <a:bodyPr/>
          <a:lstStyle/>
          <a:p>
            <a:fld id="{2D50CEDE-8420-47B9-80B5-7E2CE2C62729}" type="slidenum">
              <a:rPr lang="en-US" altLang="zh-CN">
                <a:latin typeface="Arial Unicode MS" pitchFamily="34" charset="-122"/>
                <a:ea typeface="Arial Unicode MS" pitchFamily="34" charset="-122"/>
                <a:cs typeface="Arial Unicode MS" pitchFamily="34" charset="-122"/>
              </a:rPr>
              <a:pPr/>
              <a:t>26</a:t>
            </a:fld>
            <a:endParaRPr lang="en-US" altLang="zh-CN" dirty="0">
              <a:latin typeface="Arial Unicode MS" pitchFamily="34" charset="-122"/>
              <a:ea typeface="Arial Unicode MS" pitchFamily="34" charset="-122"/>
              <a:cs typeface="Arial Unicode MS" pitchFamily="34" charset="-122"/>
            </a:endParaRPr>
          </a:p>
        </p:txBody>
      </p:sp>
      <p:sp>
        <p:nvSpPr>
          <p:cNvPr id="5" name="Rectangle 5"/>
          <p:cNvSpPr>
            <a:spLocks noChangeArrowheads="1"/>
          </p:cNvSpPr>
          <p:nvPr/>
        </p:nvSpPr>
        <p:spPr bwMode="auto">
          <a:xfrm>
            <a:off x="676275" y="71414"/>
            <a:ext cx="8432800" cy="533400"/>
          </a:xfrm>
          <a:prstGeom prst="rect">
            <a:avLst/>
          </a:prstGeom>
          <a:noFill/>
          <a:ln w="9525">
            <a:noFill/>
            <a:miter lim="800000"/>
            <a:headEnd/>
            <a:tailEnd/>
          </a:ln>
        </p:spPr>
        <p:txBody>
          <a:bodyPr anchor="b"/>
          <a:lstStyle/>
          <a:p>
            <a:pPr eaLnBrk="1" hangingPunct="1"/>
            <a:r>
              <a:rPr lang="zh-CN" altLang="en-US" sz="2600" b="1" dirty="0">
                <a:solidFill>
                  <a:schemeClr val="bg1"/>
                </a:solidFill>
                <a:latin typeface="幼圆" pitchFamily="49" charset="-122"/>
                <a:ea typeface="幼圆" pitchFamily="49" charset="-122"/>
              </a:rPr>
              <a:t>五、常见问题及解答</a:t>
            </a:r>
          </a:p>
        </p:txBody>
      </p:sp>
      <p:pic>
        <p:nvPicPr>
          <p:cNvPr id="6"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灯片编号占位符 2"/>
          <p:cNvSpPr>
            <a:spLocks noGrp="1"/>
          </p:cNvSpPr>
          <p:nvPr>
            <p:ph type="sldNum" sz="quarter" idx="12"/>
          </p:nvPr>
        </p:nvSpPr>
        <p:spPr>
          <a:noFill/>
          <a:ln>
            <a:miter lim="800000"/>
            <a:headEnd/>
            <a:tailEnd/>
          </a:ln>
        </p:spPr>
        <p:txBody>
          <a:bodyPr/>
          <a:lstStyle/>
          <a:p>
            <a:fld id="{2D50CEDE-8420-47B9-80B5-7E2CE2C62729}" type="slidenum">
              <a:rPr lang="en-US" altLang="zh-CN">
                <a:latin typeface="Arial Unicode MS" pitchFamily="34" charset="-122"/>
                <a:ea typeface="Arial Unicode MS" pitchFamily="34" charset="-122"/>
                <a:cs typeface="Arial Unicode MS" pitchFamily="34" charset="-122"/>
              </a:rPr>
              <a:pPr/>
              <a:t>27</a:t>
            </a:fld>
            <a:endParaRPr lang="en-US" altLang="zh-CN" dirty="0">
              <a:latin typeface="Arial Unicode MS" pitchFamily="34" charset="-122"/>
              <a:ea typeface="Arial Unicode MS" pitchFamily="34" charset="-122"/>
              <a:cs typeface="Arial Unicode MS" pitchFamily="34" charset="-122"/>
            </a:endParaRPr>
          </a:p>
        </p:txBody>
      </p:sp>
      <p:sp>
        <p:nvSpPr>
          <p:cNvPr id="5" name="Rectangle 5"/>
          <p:cNvSpPr>
            <a:spLocks noChangeArrowheads="1"/>
          </p:cNvSpPr>
          <p:nvPr/>
        </p:nvSpPr>
        <p:spPr bwMode="auto">
          <a:xfrm>
            <a:off x="676275" y="71414"/>
            <a:ext cx="8432800" cy="533400"/>
          </a:xfrm>
          <a:prstGeom prst="rect">
            <a:avLst/>
          </a:prstGeom>
          <a:noFill/>
          <a:ln w="9525">
            <a:noFill/>
            <a:miter lim="800000"/>
            <a:headEnd/>
            <a:tailEnd/>
          </a:ln>
        </p:spPr>
        <p:txBody>
          <a:bodyPr anchor="b"/>
          <a:lstStyle/>
          <a:p>
            <a:pPr eaLnBrk="1" hangingPunct="1"/>
            <a:r>
              <a:rPr lang="zh-CN" altLang="en-US" sz="2600" b="1" dirty="0">
                <a:solidFill>
                  <a:schemeClr val="bg1"/>
                </a:solidFill>
                <a:latin typeface="幼圆" pitchFamily="49" charset="-122"/>
                <a:ea typeface="幼圆" pitchFamily="49" charset="-122"/>
              </a:rPr>
              <a:t>五、常见问题及解答</a:t>
            </a:r>
          </a:p>
        </p:txBody>
      </p:sp>
      <p:pic>
        <p:nvPicPr>
          <p:cNvPr id="6"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矩形 6"/>
          <p:cNvSpPr/>
          <p:nvPr/>
        </p:nvSpPr>
        <p:spPr>
          <a:xfrm>
            <a:off x="755576" y="1988840"/>
            <a:ext cx="7488832" cy="2850011"/>
          </a:xfrm>
          <a:prstGeom prst="rect">
            <a:avLst/>
          </a:prstGeom>
        </p:spPr>
        <p:txBody>
          <a:bodyPr wrap="square">
            <a:spAutoFit/>
          </a:bodyPr>
          <a:lstStyle/>
          <a:p>
            <a:pPr marL="342900" indent="-342900" eaLnBrk="1" hangingPunct="1">
              <a:spcBef>
                <a:spcPct val="40000"/>
              </a:spcBef>
              <a:buClr>
                <a:srgbClr val="CC0000"/>
              </a:buClr>
              <a:buSzPct val="80000"/>
            </a:pPr>
            <a:r>
              <a:rPr lang="en-US" altLang="zh-CN" sz="1600" b="1" dirty="0" smtClean="0">
                <a:solidFill>
                  <a:srgbClr val="4D4D4D"/>
                </a:solidFill>
                <a:latin typeface="幼圆" pitchFamily="49" charset="-122"/>
                <a:ea typeface="幼圆" pitchFamily="49" charset="-122"/>
              </a:rPr>
              <a:t>3</a:t>
            </a:r>
            <a:r>
              <a:rPr lang="zh-CN" altLang="en-US" sz="1600" b="1" dirty="0" smtClean="0">
                <a:solidFill>
                  <a:srgbClr val="4D4D4D"/>
                </a:solidFill>
                <a:latin typeface="幼圆" pitchFamily="49" charset="-122"/>
                <a:ea typeface="幼圆" pitchFamily="49" charset="-122"/>
              </a:rPr>
              <a:t>、质押解除和新增质押可以同一天办理吗？</a:t>
            </a:r>
            <a:endParaRPr lang="en-US" altLang="zh-CN" sz="1600" dirty="0" smtClean="0">
              <a:solidFill>
                <a:srgbClr val="4D4D4D"/>
              </a:solidFill>
              <a:latin typeface="幼圆" pitchFamily="49" charset="-122"/>
              <a:ea typeface="幼圆" pitchFamily="49" charset="-122"/>
            </a:endParaRPr>
          </a:p>
          <a:p>
            <a:pPr eaLnBrk="1" hangingPunct="1">
              <a:spcBef>
                <a:spcPct val="40000"/>
              </a:spcBef>
              <a:buClr>
                <a:srgbClr val="CC0000"/>
              </a:buClr>
              <a:buSzPct val="80000"/>
            </a:pPr>
            <a:r>
              <a:rPr lang="zh-CN" altLang="en-US" sz="1600" dirty="0" smtClean="0">
                <a:solidFill>
                  <a:srgbClr val="4D4D4D"/>
                </a:solidFill>
                <a:latin typeface="幼圆" pitchFamily="49" charset="-122"/>
                <a:ea typeface="幼圆" pitchFamily="49" charset="-122"/>
              </a:rPr>
              <a:t>答： 目前三地柜台及沪、深两市</a:t>
            </a:r>
            <a:r>
              <a:rPr lang="zh-CN" altLang="en-US" sz="1600" dirty="0" smtClean="0">
                <a:latin typeface="幼圆" pitchFamily="49" charset="-122"/>
                <a:ea typeface="幼圆" pitchFamily="49" charset="-122"/>
              </a:rPr>
              <a:t>券商</a:t>
            </a:r>
            <a:r>
              <a:rPr lang="zh-CN" altLang="en-US" sz="1600" dirty="0" smtClean="0">
                <a:solidFill>
                  <a:srgbClr val="4D4D4D"/>
                </a:solidFill>
                <a:latin typeface="幼圆" pitchFamily="49" charset="-122"/>
                <a:ea typeface="幼圆" pitchFamily="49" charset="-122"/>
              </a:rPr>
              <a:t>代理渠道可以同一天办理先解后</a:t>
            </a:r>
            <a:r>
              <a:rPr lang="zh-CN" altLang="en-US" sz="1600" dirty="0" smtClean="0">
                <a:latin typeface="幼圆" pitchFamily="49" charset="-122"/>
                <a:ea typeface="幼圆" pitchFamily="49" charset="-122"/>
              </a:rPr>
              <a:t>质，新三板市场券商代理渠道暂不支持。</a:t>
            </a:r>
            <a:endParaRPr lang="en-US" altLang="zh-CN" sz="1600" dirty="0" smtClean="0">
              <a:latin typeface="幼圆" pitchFamily="49" charset="-122"/>
              <a:ea typeface="幼圆" pitchFamily="49" charset="-122"/>
            </a:endParaRPr>
          </a:p>
          <a:p>
            <a:pPr marL="342900" indent="-342900" eaLnBrk="1" hangingPunct="1">
              <a:spcBef>
                <a:spcPct val="40000"/>
              </a:spcBef>
              <a:buClr>
                <a:srgbClr val="CC0000"/>
              </a:buClr>
              <a:buSzPct val="80000"/>
            </a:pPr>
            <a:endParaRPr lang="en-US" altLang="zh-CN" sz="1600" dirty="0" smtClean="0">
              <a:solidFill>
                <a:srgbClr val="4D4D4D"/>
              </a:solidFill>
              <a:latin typeface="幼圆" pitchFamily="49" charset="-122"/>
              <a:ea typeface="幼圆" pitchFamily="49" charset="-122"/>
            </a:endParaRPr>
          </a:p>
          <a:p>
            <a:pPr marL="342900" indent="-342900" eaLnBrk="1" hangingPunct="1">
              <a:lnSpc>
                <a:spcPct val="150000"/>
              </a:lnSpc>
              <a:spcBef>
                <a:spcPct val="40000"/>
              </a:spcBef>
              <a:buClr>
                <a:srgbClr val="CC0000"/>
              </a:buClr>
              <a:buSzPct val="80000"/>
            </a:pPr>
            <a:r>
              <a:rPr lang="en-US" altLang="zh-CN" sz="1600" b="1" dirty="0" smtClean="0">
                <a:solidFill>
                  <a:srgbClr val="4D4D4D"/>
                </a:solidFill>
                <a:latin typeface="幼圆" pitchFamily="49" charset="-122"/>
                <a:ea typeface="幼圆" pitchFamily="49" charset="-122"/>
              </a:rPr>
              <a:t>4</a:t>
            </a:r>
            <a:r>
              <a:rPr lang="zh-CN" altLang="en-US" sz="1600" b="1" dirty="0" smtClean="0">
                <a:solidFill>
                  <a:srgbClr val="4D4D4D"/>
                </a:solidFill>
                <a:latin typeface="幼圆" pitchFamily="49" charset="-122"/>
                <a:ea typeface="幼圆" pitchFamily="49" charset="-122"/>
              </a:rPr>
              <a:t>、质押当事人如质押合同变更，可否变更质押登记？</a:t>
            </a:r>
            <a:endParaRPr lang="en-US" altLang="zh-CN" sz="1600" dirty="0" smtClean="0">
              <a:solidFill>
                <a:srgbClr val="4D4D4D"/>
              </a:solidFill>
              <a:latin typeface="幼圆" pitchFamily="49" charset="-122"/>
              <a:ea typeface="幼圆" pitchFamily="49" charset="-122"/>
            </a:endParaRPr>
          </a:p>
          <a:p>
            <a:pPr eaLnBrk="1" hangingPunct="1">
              <a:lnSpc>
                <a:spcPct val="150000"/>
              </a:lnSpc>
              <a:spcBef>
                <a:spcPts val="0"/>
              </a:spcBef>
              <a:buClr>
                <a:srgbClr val="CC0000"/>
              </a:buClr>
              <a:buSzPct val="80000"/>
            </a:pPr>
            <a:r>
              <a:rPr lang="zh-CN" altLang="en-US" sz="1600" dirty="0" smtClean="0">
                <a:solidFill>
                  <a:srgbClr val="4D4D4D"/>
                </a:solidFill>
                <a:latin typeface="幼圆" pitchFamily="49" charset="-122"/>
                <a:ea typeface="幼圆" pitchFamily="49" charset="-122"/>
              </a:rPr>
              <a:t>答：质押当事人因主合同变更需要重新办理质押登记的，应当解除原质押登记后，重新向本公司申请办理质押登记手续；已做质押登记的证券被司法冻结的，需由原司法机关解除司法冻结后，本公司方可重新为其办理质押登记手续。</a:t>
            </a:r>
            <a:endParaRPr lang="en-US" altLang="zh-CN" sz="1600" dirty="0" smtClean="0">
              <a:solidFill>
                <a:srgbClr val="4D4D4D"/>
              </a:solidFill>
              <a:latin typeface="幼圆" pitchFamily="49" charset="-122"/>
              <a:ea typeface="幼圆"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ChangeArrowheads="1"/>
          </p:cNvSpPr>
          <p:nvPr/>
        </p:nvSpPr>
        <p:spPr bwMode="auto">
          <a:xfrm>
            <a:off x="395536" y="1052736"/>
            <a:ext cx="8064896" cy="4171950"/>
          </a:xfrm>
          <a:prstGeom prst="rect">
            <a:avLst/>
          </a:prstGeom>
          <a:noFill/>
          <a:ln w="9525">
            <a:noFill/>
            <a:miter lim="800000"/>
            <a:headEnd/>
            <a:tailEnd/>
          </a:ln>
        </p:spPr>
        <p:txBody>
          <a:bodyPr/>
          <a:lstStyle/>
          <a:p>
            <a:pPr marL="342900" indent="-342900" eaLnBrk="1" hangingPunct="1">
              <a:spcBef>
                <a:spcPct val="40000"/>
              </a:spcBef>
              <a:buClr>
                <a:srgbClr val="CC0000"/>
              </a:buClr>
              <a:buSzPct val="80000"/>
            </a:pPr>
            <a:endParaRPr lang="en-US" altLang="zh-CN" sz="2000" dirty="0">
              <a:solidFill>
                <a:srgbClr val="4D4D4D"/>
              </a:solidFill>
              <a:latin typeface="幼圆" pitchFamily="49" charset="-122"/>
              <a:ea typeface="幼圆" pitchFamily="49" charset="-122"/>
            </a:endParaRPr>
          </a:p>
          <a:p>
            <a:pPr marL="342900" indent="-342900" eaLnBrk="1" hangingPunct="1">
              <a:spcBef>
                <a:spcPct val="40000"/>
              </a:spcBef>
              <a:buClr>
                <a:srgbClr val="CC0000"/>
              </a:buClr>
              <a:buSzPct val="80000"/>
            </a:pPr>
            <a:r>
              <a:rPr lang="en-US" altLang="zh-CN" b="1" dirty="0">
                <a:latin typeface="幼圆" pitchFamily="49" charset="-122"/>
                <a:ea typeface="幼圆" pitchFamily="49" charset="-122"/>
              </a:rPr>
              <a:t>  </a:t>
            </a:r>
            <a:endParaRPr lang="en-US" altLang="zh-CN" sz="1600" dirty="0">
              <a:latin typeface="幼圆" pitchFamily="49" charset="-122"/>
              <a:ea typeface="幼圆" pitchFamily="49" charset="-122"/>
            </a:endParaRPr>
          </a:p>
          <a:p>
            <a:pPr marL="342900" indent="-342900" eaLnBrk="1" hangingPunct="1">
              <a:spcBef>
                <a:spcPct val="40000"/>
              </a:spcBef>
              <a:buClr>
                <a:srgbClr val="CC0000"/>
              </a:buClr>
              <a:buSzPct val="80000"/>
            </a:pPr>
            <a:r>
              <a:rPr lang="en-US" altLang="zh-CN" sz="1600" b="1" dirty="0">
                <a:solidFill>
                  <a:srgbClr val="4D4D4D"/>
                </a:solidFill>
                <a:latin typeface="幼圆" pitchFamily="49" charset="-122"/>
                <a:ea typeface="幼圆" pitchFamily="49" charset="-122"/>
              </a:rPr>
              <a:t>  </a:t>
            </a:r>
            <a:r>
              <a:rPr lang="en-US" altLang="zh-CN" sz="1600" b="1" dirty="0" smtClean="0">
                <a:solidFill>
                  <a:srgbClr val="4D4D4D"/>
                </a:solidFill>
                <a:latin typeface="幼圆" pitchFamily="49" charset="-122"/>
                <a:ea typeface="幼圆" pitchFamily="49" charset="-122"/>
              </a:rPr>
              <a:t> 5</a:t>
            </a:r>
            <a:r>
              <a:rPr lang="zh-CN" altLang="en-US" sz="1600" b="1" dirty="0" smtClean="0">
                <a:solidFill>
                  <a:srgbClr val="4D4D4D"/>
                </a:solidFill>
                <a:latin typeface="幼圆" pitchFamily="49" charset="-122"/>
                <a:ea typeface="幼圆" pitchFamily="49" charset="-122"/>
              </a:rPr>
              <a:t>、</a:t>
            </a:r>
            <a:r>
              <a:rPr lang="en-US" altLang="zh-CN" sz="1600" b="1" dirty="0">
                <a:solidFill>
                  <a:srgbClr val="4D4D4D"/>
                </a:solidFill>
                <a:latin typeface="幼圆" pitchFamily="49" charset="-122"/>
                <a:ea typeface="幼圆" pitchFamily="49" charset="-122"/>
              </a:rPr>
              <a:t>T</a:t>
            </a:r>
            <a:r>
              <a:rPr lang="zh-CN" altLang="en-US" sz="1600" b="1" dirty="0">
                <a:solidFill>
                  <a:srgbClr val="4D4D4D"/>
                </a:solidFill>
                <a:latin typeface="幼圆" pitchFamily="49" charset="-122"/>
                <a:ea typeface="幼圆" pitchFamily="49" charset="-122"/>
              </a:rPr>
              <a:t>日成功受理的质押（解质押）申请，何时能够收到相关登记证明文件？</a:t>
            </a:r>
            <a:endParaRPr lang="zh-CN" altLang="en-US" sz="1600" dirty="0">
              <a:solidFill>
                <a:srgbClr val="4D4D4D"/>
              </a:solidFill>
              <a:latin typeface="幼圆" pitchFamily="49" charset="-122"/>
              <a:ea typeface="幼圆" pitchFamily="49" charset="-122"/>
            </a:endParaRPr>
          </a:p>
          <a:p>
            <a:pPr marL="342900" indent="-342900" eaLnBrk="1" hangingPunct="1">
              <a:lnSpc>
                <a:spcPct val="150000"/>
              </a:lnSpc>
              <a:spcBef>
                <a:spcPct val="40000"/>
              </a:spcBef>
              <a:buClr>
                <a:srgbClr val="CC0000"/>
              </a:buClr>
              <a:buSzPct val="80000"/>
            </a:pPr>
            <a:r>
              <a:rPr lang="zh-CN" altLang="en-US" sz="1600" dirty="0">
                <a:latin typeface="幼圆" pitchFamily="49" charset="-122"/>
                <a:ea typeface="幼圆" pitchFamily="49" charset="-122"/>
              </a:rPr>
              <a:t> </a:t>
            </a:r>
            <a:r>
              <a:rPr lang="zh-CN" altLang="en-US" sz="1600" dirty="0" smtClean="0">
                <a:latin typeface="幼圆" pitchFamily="49" charset="-122"/>
                <a:ea typeface="幼圆" pitchFamily="49" charset="-122"/>
              </a:rPr>
              <a:t>   答：代理券商经办</a:t>
            </a:r>
            <a:r>
              <a:rPr lang="zh-CN" altLang="en-US" sz="1600" dirty="0">
                <a:latin typeface="幼圆" pitchFamily="49" charset="-122"/>
                <a:ea typeface="幼圆" pitchFamily="49" charset="-122"/>
              </a:rPr>
              <a:t>人员提交质押登记申请后，可通过在线业务受理系统查看业务办理进度。对于</a:t>
            </a:r>
            <a:r>
              <a:rPr lang="en-US" altLang="zh-CN" sz="1600" dirty="0">
                <a:latin typeface="幼圆" pitchFamily="49" charset="-122"/>
                <a:ea typeface="幼圆" pitchFamily="49" charset="-122"/>
              </a:rPr>
              <a:t>T</a:t>
            </a:r>
            <a:r>
              <a:rPr lang="zh-CN" altLang="en-US" sz="1600" dirty="0">
                <a:latin typeface="幼圆" pitchFamily="49" charset="-122"/>
                <a:ea typeface="幼圆" pitchFamily="49" charset="-122"/>
              </a:rPr>
              <a:t>日成功受理且日终处理成功的质</a:t>
            </a:r>
            <a:r>
              <a:rPr lang="zh-CN" altLang="en-US" sz="1600" dirty="0" smtClean="0">
                <a:latin typeface="幼圆" pitchFamily="49" charset="-122"/>
                <a:ea typeface="幼圆" pitchFamily="49" charset="-122"/>
              </a:rPr>
              <a:t>押</a:t>
            </a:r>
            <a:r>
              <a:rPr lang="en-US" altLang="zh-CN" sz="1600" dirty="0" smtClean="0">
                <a:latin typeface="幼圆" pitchFamily="49" charset="-122"/>
                <a:ea typeface="幼圆" pitchFamily="49" charset="-122"/>
              </a:rPr>
              <a:t>/</a:t>
            </a:r>
            <a:r>
              <a:rPr lang="zh-CN" altLang="en-US" sz="1600" dirty="0" smtClean="0">
                <a:latin typeface="幼圆" pitchFamily="49" charset="-122"/>
                <a:ea typeface="幼圆" pitchFamily="49" charset="-122"/>
              </a:rPr>
              <a:t>解</a:t>
            </a:r>
            <a:r>
              <a:rPr lang="zh-CN" altLang="en-US" sz="1600" dirty="0">
                <a:latin typeface="幼圆" pitchFamily="49" charset="-122"/>
                <a:ea typeface="幼圆" pitchFamily="49" charset="-122"/>
              </a:rPr>
              <a:t>质</a:t>
            </a:r>
            <a:r>
              <a:rPr lang="zh-CN" altLang="en-US" sz="1600" dirty="0" smtClean="0">
                <a:latin typeface="幼圆" pitchFamily="49" charset="-122"/>
                <a:ea typeface="幼圆" pitchFamily="49" charset="-122"/>
              </a:rPr>
              <a:t>押申请</a:t>
            </a:r>
            <a:r>
              <a:rPr lang="zh-CN" altLang="en-US" sz="1600" dirty="0">
                <a:latin typeface="幼圆" pitchFamily="49" charset="-122"/>
                <a:ea typeface="幼圆" pitchFamily="49" charset="-122"/>
              </a:rPr>
              <a:t>，我司将于</a:t>
            </a:r>
            <a:r>
              <a:rPr lang="en-US" altLang="zh-CN" sz="1600" dirty="0">
                <a:latin typeface="幼圆" pitchFamily="49" charset="-122"/>
                <a:ea typeface="幼圆" pitchFamily="49" charset="-122"/>
              </a:rPr>
              <a:t>T+1</a:t>
            </a:r>
            <a:r>
              <a:rPr lang="zh-CN" altLang="en-US" sz="1600" dirty="0">
                <a:latin typeface="幼圆" pitchFamily="49" charset="-122"/>
                <a:ea typeface="幼圆" pitchFamily="49" charset="-122"/>
              </a:rPr>
              <a:t>日出具</a:t>
            </a:r>
            <a:r>
              <a:rPr lang="en-US" altLang="zh-CN" sz="1600" dirty="0">
                <a:latin typeface="幼圆" pitchFamily="49" charset="-122"/>
                <a:ea typeface="幼圆" pitchFamily="49" charset="-122"/>
              </a:rPr>
              <a:t>《</a:t>
            </a:r>
            <a:r>
              <a:rPr lang="zh-CN" altLang="en-US" sz="1600" dirty="0">
                <a:latin typeface="幼圆" pitchFamily="49" charset="-122"/>
                <a:ea typeface="幼圆" pitchFamily="49" charset="-122"/>
              </a:rPr>
              <a:t>（解除）质押登记证明</a:t>
            </a:r>
            <a:r>
              <a:rPr lang="en-US" altLang="zh-CN" sz="1600" dirty="0" smtClean="0">
                <a:latin typeface="幼圆" pitchFamily="49" charset="-122"/>
                <a:ea typeface="幼圆" pitchFamily="49" charset="-122"/>
              </a:rPr>
              <a:t>》</a:t>
            </a:r>
            <a:r>
              <a:rPr lang="zh-CN" altLang="en-US" sz="1600" dirty="0" smtClean="0">
                <a:latin typeface="幼圆" pitchFamily="49" charset="-122"/>
                <a:ea typeface="幼圆" pitchFamily="49" charset="-122"/>
              </a:rPr>
              <a:t>，</a:t>
            </a:r>
            <a:r>
              <a:rPr lang="zh-CN" altLang="en-US" sz="1600" dirty="0">
                <a:latin typeface="幼圆" pitchFamily="49" charset="-122"/>
                <a:ea typeface="幼圆" pitchFamily="49" charset="-122"/>
              </a:rPr>
              <a:t>并将其发送至系统中预留的电子邮箱</a:t>
            </a:r>
            <a:r>
              <a:rPr lang="zh-CN" altLang="en-US" sz="1600" dirty="0" smtClean="0">
                <a:latin typeface="幼圆" pitchFamily="49" charset="-122"/>
                <a:ea typeface="幼圆" pitchFamily="49" charset="-122"/>
              </a:rPr>
              <a:t>。</a:t>
            </a:r>
            <a:endParaRPr lang="en-US" altLang="zh-CN" sz="1600" dirty="0" smtClean="0">
              <a:latin typeface="幼圆" pitchFamily="49" charset="-122"/>
              <a:ea typeface="幼圆" pitchFamily="49" charset="-122"/>
            </a:endParaRPr>
          </a:p>
          <a:p>
            <a:pPr marL="342900" indent="-342900" eaLnBrk="1" hangingPunct="1">
              <a:spcBef>
                <a:spcPct val="40000"/>
              </a:spcBef>
              <a:buClr>
                <a:srgbClr val="CC0000"/>
              </a:buClr>
              <a:buSzPct val="80000"/>
            </a:pPr>
            <a:r>
              <a:rPr lang="en-US" altLang="zh-CN" sz="1600" b="1" dirty="0" smtClean="0">
                <a:solidFill>
                  <a:srgbClr val="4D4D4D"/>
                </a:solidFill>
                <a:latin typeface="幼圆" pitchFamily="49" charset="-122"/>
                <a:ea typeface="幼圆" pitchFamily="49" charset="-122"/>
              </a:rPr>
              <a:t>   </a:t>
            </a:r>
          </a:p>
          <a:p>
            <a:pPr marL="342900" indent="-342900" eaLnBrk="1" hangingPunct="1">
              <a:spcBef>
                <a:spcPct val="40000"/>
              </a:spcBef>
              <a:buClr>
                <a:srgbClr val="CC0000"/>
              </a:buClr>
              <a:buSzPct val="80000"/>
            </a:pPr>
            <a:r>
              <a:rPr lang="en-US" altLang="zh-CN" sz="1600" b="1" dirty="0" smtClean="0">
                <a:latin typeface="幼圆" pitchFamily="49" charset="-122"/>
                <a:ea typeface="幼圆" pitchFamily="49" charset="-122"/>
              </a:rPr>
              <a:t>   6</a:t>
            </a:r>
            <a:r>
              <a:rPr lang="zh-CN" altLang="en-US" sz="1600" b="1" dirty="0" smtClean="0">
                <a:latin typeface="幼圆" pitchFamily="49" charset="-122"/>
                <a:ea typeface="幼圆" pitchFamily="49" charset="-122"/>
              </a:rPr>
              <a:t>、办理完质押业务后，怎样查询质押物的数量和状态？</a:t>
            </a:r>
            <a:endParaRPr lang="en-US" altLang="zh-CN" sz="1600" b="1" dirty="0" smtClean="0">
              <a:latin typeface="幼圆" pitchFamily="49" charset="-122"/>
              <a:ea typeface="幼圆" pitchFamily="49" charset="-122"/>
            </a:endParaRPr>
          </a:p>
          <a:p>
            <a:pPr marL="342900" indent="-342900" eaLnBrk="1" hangingPunct="1">
              <a:lnSpc>
                <a:spcPct val="150000"/>
              </a:lnSpc>
              <a:spcBef>
                <a:spcPct val="40000"/>
              </a:spcBef>
              <a:buClr>
                <a:srgbClr val="CC0000"/>
              </a:buClr>
              <a:buSzPct val="80000"/>
            </a:pPr>
            <a:r>
              <a:rPr lang="zh-CN" altLang="en-US" sz="1600" dirty="0" smtClean="0">
                <a:latin typeface="幼圆" pitchFamily="49" charset="-122"/>
                <a:ea typeface="幼圆" pitchFamily="49" charset="-122"/>
              </a:rPr>
              <a:t>    答：质权人可通过具有代理质押登记业务资格的证券公司远程电子化申报方式，或前往中国结算京、沪、深三地对应的柜台，提交有效身份证明文件以及中国结算出具的证券质押登记证明后，申请查询质物的数量和状态。</a:t>
            </a:r>
            <a:endParaRPr lang="en-US" altLang="zh-CN" sz="1600" dirty="0" smtClean="0">
              <a:latin typeface="幼圆" pitchFamily="49" charset="-122"/>
              <a:ea typeface="幼圆" pitchFamily="49" charset="-122"/>
            </a:endParaRPr>
          </a:p>
          <a:p>
            <a:pPr marL="342900" indent="-342900" eaLnBrk="1" hangingPunct="1">
              <a:spcBef>
                <a:spcPct val="40000"/>
              </a:spcBef>
              <a:buClr>
                <a:srgbClr val="CC0000"/>
              </a:buClr>
              <a:buSzPct val="80000"/>
            </a:pPr>
            <a:endParaRPr lang="en-US" altLang="zh-CN" sz="1600" dirty="0" smtClean="0">
              <a:solidFill>
                <a:srgbClr val="4D4D4D"/>
              </a:solidFill>
              <a:latin typeface="幼圆" pitchFamily="49" charset="-122"/>
              <a:ea typeface="幼圆" pitchFamily="49" charset="-122"/>
            </a:endParaRPr>
          </a:p>
          <a:p>
            <a:pPr marL="342900" indent="-342900" eaLnBrk="1" hangingPunct="1">
              <a:spcBef>
                <a:spcPct val="40000"/>
              </a:spcBef>
              <a:buClr>
                <a:srgbClr val="CC0000"/>
              </a:buClr>
              <a:buSzPct val="80000"/>
            </a:pPr>
            <a:r>
              <a:rPr lang="en-US" altLang="zh-CN" sz="1600" dirty="0" smtClean="0">
                <a:solidFill>
                  <a:srgbClr val="4D4D4D"/>
                </a:solidFill>
                <a:latin typeface="幼圆" pitchFamily="49" charset="-122"/>
                <a:ea typeface="幼圆" pitchFamily="49" charset="-122"/>
              </a:rPr>
              <a:t>   </a:t>
            </a:r>
            <a:endParaRPr lang="en-US" altLang="zh-CN" sz="1600" b="1" dirty="0" smtClean="0">
              <a:solidFill>
                <a:srgbClr val="4D4D4D"/>
              </a:solidFill>
              <a:latin typeface="幼圆" pitchFamily="49" charset="-122"/>
              <a:ea typeface="幼圆" pitchFamily="49" charset="-122"/>
            </a:endParaRPr>
          </a:p>
          <a:p>
            <a:pPr marL="342900" indent="-342900" eaLnBrk="1" hangingPunct="1">
              <a:lnSpc>
                <a:spcPct val="150000"/>
              </a:lnSpc>
              <a:spcBef>
                <a:spcPct val="40000"/>
              </a:spcBef>
              <a:buClr>
                <a:srgbClr val="CC0000"/>
              </a:buClr>
              <a:buSzPct val="80000"/>
            </a:pPr>
            <a:endParaRPr lang="en-US" altLang="zh-CN" sz="1600" dirty="0">
              <a:latin typeface="幼圆" pitchFamily="49" charset="-122"/>
              <a:ea typeface="幼圆" pitchFamily="49" charset="-122"/>
            </a:endParaRPr>
          </a:p>
          <a:p>
            <a:pPr marL="342900" indent="-342900" eaLnBrk="1" hangingPunct="1">
              <a:spcBef>
                <a:spcPct val="40000"/>
              </a:spcBef>
              <a:buClr>
                <a:srgbClr val="CC0000"/>
              </a:buClr>
              <a:buSzPct val="80000"/>
            </a:pPr>
            <a:endParaRPr lang="en-US" altLang="zh-CN" sz="1600" dirty="0">
              <a:latin typeface="幼圆" pitchFamily="49" charset="-122"/>
              <a:ea typeface="幼圆" pitchFamily="49" charset="-122"/>
            </a:endParaRPr>
          </a:p>
        </p:txBody>
      </p:sp>
      <p:sp>
        <p:nvSpPr>
          <p:cNvPr id="51204" name="灯片编号占位符 2"/>
          <p:cNvSpPr>
            <a:spLocks noGrp="1"/>
          </p:cNvSpPr>
          <p:nvPr>
            <p:ph type="sldNum" sz="quarter" idx="12"/>
          </p:nvPr>
        </p:nvSpPr>
        <p:spPr>
          <a:noFill/>
          <a:ln>
            <a:miter lim="800000"/>
            <a:headEnd/>
            <a:tailEnd/>
          </a:ln>
        </p:spPr>
        <p:txBody>
          <a:bodyPr/>
          <a:lstStyle/>
          <a:p>
            <a:fld id="{2202EDEC-08AD-489A-83C3-7C7E12007651}" type="slidenum">
              <a:rPr lang="en-US" altLang="zh-CN">
                <a:latin typeface="Arial Unicode MS" pitchFamily="34" charset="-122"/>
                <a:ea typeface="Arial Unicode MS" pitchFamily="34" charset="-122"/>
                <a:cs typeface="Arial Unicode MS" pitchFamily="34" charset="-122"/>
              </a:rPr>
              <a:pPr/>
              <a:t>28</a:t>
            </a:fld>
            <a:endParaRPr lang="en-US" altLang="zh-CN" dirty="0">
              <a:latin typeface="Arial Unicode MS" pitchFamily="34" charset="-122"/>
              <a:ea typeface="Arial Unicode MS" pitchFamily="34" charset="-122"/>
              <a:cs typeface="Arial Unicode MS" pitchFamily="34" charset="-122"/>
            </a:endParaRPr>
          </a:p>
        </p:txBody>
      </p:sp>
      <p:sp>
        <p:nvSpPr>
          <p:cNvPr id="5" name="Rectangle 5"/>
          <p:cNvSpPr>
            <a:spLocks noChangeArrowheads="1"/>
          </p:cNvSpPr>
          <p:nvPr/>
        </p:nvSpPr>
        <p:spPr bwMode="auto">
          <a:xfrm>
            <a:off x="676275" y="71414"/>
            <a:ext cx="8432800" cy="533400"/>
          </a:xfrm>
          <a:prstGeom prst="rect">
            <a:avLst/>
          </a:prstGeom>
          <a:noFill/>
          <a:ln w="9525">
            <a:noFill/>
            <a:miter lim="800000"/>
            <a:headEnd/>
            <a:tailEnd/>
          </a:ln>
        </p:spPr>
        <p:txBody>
          <a:bodyPr anchor="b"/>
          <a:lstStyle/>
          <a:p>
            <a:pPr eaLnBrk="1" hangingPunct="1"/>
            <a:r>
              <a:rPr lang="zh-CN" altLang="en-US" sz="2600" b="1" dirty="0">
                <a:solidFill>
                  <a:schemeClr val="bg1"/>
                </a:solidFill>
                <a:latin typeface="幼圆" pitchFamily="49" charset="-122"/>
                <a:ea typeface="幼圆" pitchFamily="49" charset="-122"/>
              </a:rPr>
              <a:t>五、常见问题及解答</a:t>
            </a:r>
          </a:p>
        </p:txBody>
      </p:sp>
      <p:pic>
        <p:nvPicPr>
          <p:cNvPr id="6"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90968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0"/>
          <p:cNvPicPr>
            <a:picLocks noChangeAspect="1" noChangeArrowheads="1"/>
          </p:cNvPicPr>
          <p:nvPr/>
        </p:nvPicPr>
        <p:blipFill>
          <a:blip r:embed="rId3" cstate="print"/>
          <a:srcRect l="26366"/>
          <a:stretch>
            <a:fillRect/>
          </a:stretch>
        </p:blipFill>
        <p:spPr bwMode="auto">
          <a:xfrm>
            <a:off x="0" y="765175"/>
            <a:ext cx="9151938" cy="5472113"/>
          </a:xfrm>
          <a:prstGeom prst="rect">
            <a:avLst/>
          </a:prstGeom>
          <a:noFill/>
          <a:ln w="9525">
            <a:noFill/>
            <a:miter lim="800000"/>
            <a:headEnd/>
            <a:tailEnd/>
          </a:ln>
        </p:spPr>
      </p:pic>
      <p:sp>
        <p:nvSpPr>
          <p:cNvPr id="13315" name="Text Box 9"/>
          <p:cNvSpPr txBox="1">
            <a:spLocks noChangeArrowheads="1"/>
          </p:cNvSpPr>
          <p:nvPr/>
        </p:nvSpPr>
        <p:spPr bwMode="auto">
          <a:xfrm>
            <a:off x="684213" y="115888"/>
            <a:ext cx="6265862" cy="641350"/>
          </a:xfrm>
          <a:prstGeom prst="rect">
            <a:avLst/>
          </a:prstGeom>
          <a:noFill/>
          <a:ln w="9525">
            <a:noFill/>
            <a:miter lim="800000"/>
            <a:headEnd/>
            <a:tailEnd/>
          </a:ln>
        </p:spPr>
        <p:txBody>
          <a:bodyPr>
            <a:spAutoFit/>
          </a:bodyPr>
          <a:lstStyle/>
          <a:p>
            <a:pPr eaLnBrk="1" hangingPunct="1"/>
            <a:r>
              <a:rPr lang="en-US" altLang="zh-CN">
                <a:solidFill>
                  <a:srgbClr val="FFFFFF"/>
                </a:solidFill>
              </a:rPr>
              <a:t>China Securities Depository </a:t>
            </a:r>
          </a:p>
          <a:p>
            <a:pPr eaLnBrk="1" hangingPunct="1"/>
            <a:r>
              <a:rPr lang="en-US" altLang="zh-CN">
                <a:solidFill>
                  <a:srgbClr val="FFFFFF"/>
                </a:solidFill>
              </a:rPr>
              <a:t>and Clearing Corporation Limited</a:t>
            </a:r>
          </a:p>
        </p:txBody>
      </p:sp>
      <p:sp>
        <p:nvSpPr>
          <p:cNvPr id="8" name="矩形 7">
            <a:extLst>
              <a:ext uri="{FF2B5EF4-FFF2-40B4-BE49-F238E27FC236}">
                <a16:creationId xmlns="" xmlns:a16="http://schemas.microsoft.com/office/drawing/2014/main" id="{D021D9A2-1AEA-4667-9630-20C075F346D8}"/>
              </a:ext>
            </a:extLst>
          </p:cNvPr>
          <p:cNvSpPr/>
          <p:nvPr/>
        </p:nvSpPr>
        <p:spPr>
          <a:xfrm>
            <a:off x="0" y="1628800"/>
            <a:ext cx="9144000" cy="4248150"/>
          </a:xfrm>
          <a:prstGeom prst="rect">
            <a:avLst/>
          </a:prstGeom>
          <a:solidFill>
            <a:srgbClr val="DA1F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35">
            <a:extLst>
              <a:ext uri="{FF2B5EF4-FFF2-40B4-BE49-F238E27FC236}">
                <a16:creationId xmlns="" xmlns:a16="http://schemas.microsoft.com/office/drawing/2014/main" id="{00D2E61E-DB4A-4F34-AEB3-25AC4EE9690F}"/>
              </a:ext>
            </a:extLst>
          </p:cNvPr>
          <p:cNvSpPr txBox="1"/>
          <p:nvPr/>
        </p:nvSpPr>
        <p:spPr>
          <a:xfrm>
            <a:off x="1763688" y="2996952"/>
            <a:ext cx="5616624" cy="584775"/>
          </a:xfrm>
          <a:prstGeom prst="rect">
            <a:avLst/>
          </a:prstGeom>
          <a:noFill/>
        </p:spPr>
        <p:txBody>
          <a:bodyPr wrap="square">
            <a:spAutoFit/>
          </a:bodyPr>
          <a:lstStyle/>
          <a:p>
            <a:pPr eaLnBrk="1" hangingPunct="1"/>
            <a:r>
              <a:rPr lang="zh-CN" altLang="en-US" sz="3200" b="1" kern="0" dirty="0">
                <a:solidFill>
                  <a:sysClr val="window" lastClr="FFFFFF"/>
                </a:solidFill>
                <a:latin typeface="黑体" pitchFamily="49" charset="-122"/>
                <a:ea typeface="黑体" pitchFamily="49" charset="-122"/>
              </a:rPr>
              <a:t>一、质押业务概述</a:t>
            </a:r>
          </a:p>
        </p:txBody>
      </p:sp>
      <p:sp>
        <p:nvSpPr>
          <p:cNvPr id="13318" name="矩形 20"/>
          <p:cNvSpPr>
            <a:spLocks noChangeArrowheads="1"/>
          </p:cNvSpPr>
          <p:nvPr/>
        </p:nvSpPr>
        <p:spPr bwMode="auto">
          <a:xfrm>
            <a:off x="4067175" y="3841750"/>
            <a:ext cx="1108075" cy="523875"/>
          </a:xfrm>
          <a:prstGeom prst="rect">
            <a:avLst/>
          </a:prstGeom>
          <a:noFill/>
          <a:ln w="9525">
            <a:noFill/>
            <a:miter lim="800000"/>
            <a:headEnd/>
            <a:tailEnd/>
          </a:ln>
        </p:spPr>
        <p:txBody>
          <a:bodyPr wrap="none">
            <a:spAutoFit/>
          </a:bodyPr>
          <a:lstStyle/>
          <a:p>
            <a:pPr eaLnBrk="1" hangingPunct="1"/>
            <a:r>
              <a:rPr lang="en-US" altLang="zh-CN" sz="2800" b="1">
                <a:solidFill>
                  <a:srgbClr val="FFFFFF"/>
                </a:solidFill>
              </a:rPr>
              <a:t>	</a:t>
            </a:r>
            <a:endParaRPr lang="zh-CN" altLang="en-US" sz="2800" b="1">
              <a:solidFill>
                <a:srgbClr val="FFFFFF"/>
              </a:solidFill>
            </a:endParaRPr>
          </a:p>
        </p:txBody>
      </p:sp>
      <p:sp>
        <p:nvSpPr>
          <p:cNvPr id="13319" name="灯片编号占位符 2"/>
          <p:cNvSpPr>
            <a:spLocks noGrp="1"/>
          </p:cNvSpPr>
          <p:nvPr>
            <p:ph type="sldNum" sz="quarter" idx="12"/>
          </p:nvPr>
        </p:nvSpPr>
        <p:spPr>
          <a:xfrm>
            <a:off x="3563888" y="6619875"/>
            <a:ext cx="2133600" cy="476250"/>
          </a:xfrm>
          <a:noFill/>
        </p:spPr>
        <p:txBody>
          <a:bodyPr/>
          <a:lstStyle/>
          <a:p>
            <a:fld id="{DCEC9634-65E7-4A57-AC96-3CEB09B9C883}" type="slidenum">
              <a:rPr lang="en-US" altLang="zh-CN">
                <a:solidFill>
                  <a:schemeClr val="tx1"/>
                </a:solidFill>
              </a:rPr>
              <a:pPr/>
              <a:t>2</a:t>
            </a:fld>
            <a:endParaRPr lang="en-US" altLang="zh-CN" dirty="0">
              <a:solidFill>
                <a:schemeClr val="tx1"/>
              </a:solidFill>
            </a:endParaRPr>
          </a:p>
        </p:txBody>
      </p:sp>
      <p:pic>
        <p:nvPicPr>
          <p:cNvPr id="9"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4"/>
          <p:cNvSpPr>
            <a:spLocks noChangeArrowheads="1"/>
          </p:cNvSpPr>
          <p:nvPr/>
        </p:nvSpPr>
        <p:spPr bwMode="auto">
          <a:xfrm>
            <a:off x="899592" y="836613"/>
            <a:ext cx="8178800" cy="2592387"/>
          </a:xfrm>
          <a:prstGeom prst="rect">
            <a:avLst/>
          </a:prstGeom>
          <a:noFill/>
          <a:ln w="9525">
            <a:noFill/>
            <a:miter lim="800000"/>
            <a:headEnd/>
            <a:tailEnd/>
          </a:ln>
        </p:spPr>
        <p:txBody>
          <a:bodyPr/>
          <a:lstStyle/>
          <a:p>
            <a:pPr>
              <a:buFont typeface="Wingdings" pitchFamily="2" charset="2"/>
              <a:buChar char="Ø"/>
            </a:pPr>
            <a:r>
              <a:rPr lang="zh-CN" altLang="en-US" sz="1400" b="1" dirty="0">
                <a:latin typeface="幼圆" pitchFamily="49" charset="-122"/>
                <a:ea typeface="幼圆" pitchFamily="49" charset="-122"/>
              </a:rPr>
              <a:t> 中国结算上海分公司</a:t>
            </a:r>
            <a:r>
              <a:rPr lang="zh-CN" altLang="zh-CN" sz="1400" b="1" dirty="0">
                <a:latin typeface="幼圆" pitchFamily="49" charset="-122"/>
                <a:ea typeface="幼圆" pitchFamily="49" charset="-122"/>
              </a:rPr>
              <a:t>业务联系电话</a:t>
            </a:r>
            <a:endParaRPr lang="en-US" altLang="zh-CN" sz="1400" b="1" dirty="0">
              <a:latin typeface="幼圆" pitchFamily="49" charset="-122"/>
              <a:ea typeface="幼圆" pitchFamily="49" charset="-122"/>
            </a:endParaRPr>
          </a:p>
          <a:p>
            <a:endParaRPr lang="en-US" altLang="zh-CN" sz="1400" b="1" dirty="0">
              <a:latin typeface="幼圆" pitchFamily="49" charset="-122"/>
              <a:ea typeface="幼圆" pitchFamily="49" charset="-122"/>
            </a:endParaRPr>
          </a:p>
          <a:p>
            <a:r>
              <a:rPr lang="en-US" altLang="zh-CN" sz="1400" dirty="0">
                <a:latin typeface="幼圆" pitchFamily="49" charset="-122"/>
                <a:ea typeface="幼圆" pitchFamily="49" charset="-122"/>
              </a:rPr>
              <a:t>4008-058-058</a:t>
            </a:r>
            <a:r>
              <a:rPr lang="zh-CN" altLang="en-US" sz="1400" dirty="0">
                <a:latin typeface="幼圆" pitchFamily="49" charset="-122"/>
                <a:ea typeface="幼圆" pitchFamily="49" charset="-122"/>
              </a:rPr>
              <a:t>转</a:t>
            </a:r>
            <a:r>
              <a:rPr lang="en-US" altLang="zh-CN" sz="1400" dirty="0">
                <a:latin typeface="幼圆" pitchFamily="49" charset="-122"/>
                <a:ea typeface="幼圆" pitchFamily="49" charset="-122"/>
              </a:rPr>
              <a:t>1</a:t>
            </a:r>
          </a:p>
          <a:p>
            <a:endParaRPr lang="en-US" altLang="zh-CN" sz="1400" dirty="0">
              <a:latin typeface="幼圆" pitchFamily="49" charset="-122"/>
              <a:ea typeface="幼圆" pitchFamily="49" charset="-122"/>
            </a:endParaRPr>
          </a:p>
          <a:p>
            <a:r>
              <a:rPr lang="zh-CN" altLang="en-US" sz="1400" dirty="0">
                <a:latin typeface="幼圆" pitchFamily="49" charset="-122"/>
                <a:ea typeface="幼圆" pitchFamily="49" charset="-122"/>
              </a:rPr>
              <a:t>地点：上海市浦东</a:t>
            </a:r>
            <a:r>
              <a:rPr lang="zh-CN" altLang="en-US" sz="1400" dirty="0" smtClean="0">
                <a:latin typeface="幼圆" pitchFamily="49" charset="-122"/>
                <a:ea typeface="幼圆" pitchFamily="49" charset="-122"/>
              </a:rPr>
              <a:t>新区杨高南路</a:t>
            </a:r>
            <a:r>
              <a:rPr lang="en-US" altLang="zh-CN" sz="1400" dirty="0" smtClean="0">
                <a:latin typeface="幼圆" pitchFamily="49" charset="-122"/>
                <a:ea typeface="幼圆" pitchFamily="49" charset="-122"/>
              </a:rPr>
              <a:t>188</a:t>
            </a:r>
            <a:r>
              <a:rPr lang="zh-CN" altLang="en-US" sz="1400" smtClean="0">
                <a:latin typeface="幼圆" pitchFamily="49" charset="-122"/>
                <a:ea typeface="幼圆" pitchFamily="49" charset="-122"/>
              </a:rPr>
              <a:t>号</a:t>
            </a:r>
            <a:endParaRPr lang="zh-CN" altLang="en-US" sz="1400" dirty="0">
              <a:latin typeface="幼圆" pitchFamily="49" charset="-122"/>
              <a:ea typeface="幼圆" pitchFamily="49" charset="-122"/>
            </a:endParaRPr>
          </a:p>
        </p:txBody>
      </p:sp>
      <p:sp>
        <p:nvSpPr>
          <p:cNvPr id="130051" name="Rectangle 5"/>
          <p:cNvSpPr>
            <a:spLocks noChangeArrowheads="1"/>
          </p:cNvSpPr>
          <p:nvPr/>
        </p:nvSpPr>
        <p:spPr bwMode="auto">
          <a:xfrm>
            <a:off x="676275" y="188913"/>
            <a:ext cx="8432800" cy="533400"/>
          </a:xfrm>
          <a:prstGeom prst="rect">
            <a:avLst/>
          </a:prstGeom>
          <a:noFill/>
          <a:ln w="9525">
            <a:noFill/>
            <a:miter lim="800000"/>
            <a:headEnd/>
            <a:tailEnd/>
          </a:ln>
        </p:spPr>
        <p:txBody>
          <a:bodyPr anchor="b"/>
          <a:lstStyle/>
          <a:p>
            <a:r>
              <a:rPr lang="zh-CN" altLang="en-US" sz="2600" b="1" dirty="0">
                <a:solidFill>
                  <a:schemeClr val="bg1"/>
                </a:solidFill>
                <a:ea typeface="黑体" pitchFamily="49" charset="-122"/>
              </a:rPr>
              <a:t>联系方式及地址</a:t>
            </a:r>
          </a:p>
        </p:txBody>
      </p:sp>
      <p:sp>
        <p:nvSpPr>
          <p:cNvPr id="130052" name="灯片编号占位符 2"/>
          <p:cNvSpPr>
            <a:spLocks noGrp="1"/>
          </p:cNvSpPr>
          <p:nvPr>
            <p:ph type="sldNum" sz="quarter" idx="12"/>
          </p:nvPr>
        </p:nvSpPr>
        <p:spPr>
          <a:noFill/>
          <a:ln>
            <a:miter lim="800000"/>
            <a:headEnd/>
            <a:tailEnd/>
          </a:ln>
        </p:spPr>
        <p:txBody>
          <a:bodyPr/>
          <a:lstStyle/>
          <a:p>
            <a:fld id="{562B5A98-DFF8-4C24-9D75-DC482B025C19}" type="slidenum">
              <a:rPr lang="en-US" altLang="zh-CN"/>
              <a:pPr/>
              <a:t>29</a:t>
            </a:fld>
            <a:endParaRPr lang="en-US" altLang="zh-CN"/>
          </a:p>
        </p:txBody>
      </p:sp>
      <p:sp>
        <p:nvSpPr>
          <p:cNvPr id="5" name="Rectangle 4"/>
          <p:cNvSpPr>
            <a:spLocks noChangeArrowheads="1"/>
          </p:cNvSpPr>
          <p:nvPr/>
        </p:nvSpPr>
        <p:spPr bwMode="auto">
          <a:xfrm>
            <a:off x="965200" y="2636912"/>
            <a:ext cx="8178800" cy="1512267"/>
          </a:xfrm>
          <a:prstGeom prst="rect">
            <a:avLst/>
          </a:prstGeom>
          <a:noFill/>
          <a:ln w="9525">
            <a:noFill/>
            <a:miter lim="800000"/>
            <a:headEnd/>
            <a:tailEnd/>
          </a:ln>
        </p:spPr>
        <p:txBody>
          <a:bodyPr/>
          <a:lstStyle/>
          <a:p>
            <a:pPr>
              <a:buFont typeface="Wingdings" pitchFamily="2" charset="2"/>
              <a:buChar char="Ø"/>
            </a:pPr>
            <a:r>
              <a:rPr lang="zh-CN" altLang="en-US" sz="1400" b="1" dirty="0">
                <a:latin typeface="幼圆" pitchFamily="49" charset="-122"/>
                <a:ea typeface="幼圆" pitchFamily="49" charset="-122"/>
              </a:rPr>
              <a:t> 中国结算深圳分公司</a:t>
            </a:r>
            <a:r>
              <a:rPr lang="zh-CN" altLang="zh-CN" sz="1400" b="1" dirty="0">
                <a:latin typeface="幼圆" pitchFamily="49" charset="-122"/>
                <a:ea typeface="幼圆" pitchFamily="49" charset="-122"/>
              </a:rPr>
              <a:t>业务联系电话</a:t>
            </a:r>
            <a:endParaRPr lang="en-US" altLang="zh-CN" sz="1400" b="1" dirty="0">
              <a:latin typeface="幼圆" pitchFamily="49" charset="-122"/>
              <a:ea typeface="幼圆" pitchFamily="49" charset="-122"/>
            </a:endParaRPr>
          </a:p>
          <a:p>
            <a:endParaRPr lang="en-US" altLang="zh-CN" sz="1400" b="1" dirty="0">
              <a:latin typeface="幼圆" pitchFamily="49" charset="-122"/>
              <a:ea typeface="幼圆" pitchFamily="49" charset="-122"/>
            </a:endParaRPr>
          </a:p>
          <a:p>
            <a:r>
              <a:rPr lang="en-US" altLang="zh-CN" sz="1400" dirty="0">
                <a:latin typeface="幼圆" pitchFamily="49" charset="-122"/>
                <a:ea typeface="幼圆" pitchFamily="49" charset="-122"/>
              </a:rPr>
              <a:t>4008-058-058</a:t>
            </a:r>
            <a:r>
              <a:rPr lang="zh-CN" altLang="en-US" sz="1400" dirty="0">
                <a:latin typeface="幼圆" pitchFamily="49" charset="-122"/>
                <a:ea typeface="幼圆" pitchFamily="49" charset="-122"/>
              </a:rPr>
              <a:t>转</a:t>
            </a:r>
            <a:r>
              <a:rPr lang="en-US" altLang="zh-CN" sz="1400" dirty="0">
                <a:latin typeface="幼圆" pitchFamily="49" charset="-122"/>
                <a:ea typeface="幼圆" pitchFamily="49" charset="-122"/>
              </a:rPr>
              <a:t>2</a:t>
            </a:r>
          </a:p>
          <a:p>
            <a:r>
              <a:rPr lang="en-US" altLang="zh-CN" sz="1200" b="1" i="1" dirty="0">
                <a:latin typeface="幼圆" pitchFamily="49" charset="-122"/>
                <a:ea typeface="幼圆" pitchFamily="49" charset="-122"/>
              </a:rPr>
              <a:t>     </a:t>
            </a:r>
            <a:endParaRPr lang="en-US" altLang="zh-CN" sz="1400" dirty="0">
              <a:latin typeface="幼圆" pitchFamily="49" charset="-122"/>
              <a:ea typeface="幼圆" pitchFamily="49" charset="-122"/>
            </a:endParaRPr>
          </a:p>
          <a:p>
            <a:r>
              <a:rPr lang="zh-CN" altLang="en-US" sz="1400" dirty="0">
                <a:latin typeface="幼圆" pitchFamily="49" charset="-122"/>
                <a:ea typeface="幼圆" pitchFamily="49" charset="-122"/>
              </a:rPr>
              <a:t>地点：深圳市福田区深南大道</a:t>
            </a:r>
            <a:r>
              <a:rPr lang="en-US" altLang="zh-CN" sz="1400" dirty="0">
                <a:latin typeface="幼圆" pitchFamily="49" charset="-122"/>
                <a:ea typeface="幼圆" pitchFamily="49" charset="-122"/>
              </a:rPr>
              <a:t>2012</a:t>
            </a:r>
            <a:r>
              <a:rPr lang="zh-CN" altLang="en-US" sz="1400" dirty="0">
                <a:latin typeface="幼圆" pitchFamily="49" charset="-122"/>
                <a:ea typeface="幼圆" pitchFamily="49" charset="-122"/>
              </a:rPr>
              <a:t>号深交所营运广场</a:t>
            </a:r>
            <a:r>
              <a:rPr lang="en-US" altLang="zh-CN" sz="1400" dirty="0">
                <a:latin typeface="幼圆" pitchFamily="49" charset="-122"/>
                <a:ea typeface="幼圆" pitchFamily="49" charset="-122"/>
              </a:rPr>
              <a:t>23</a:t>
            </a:r>
            <a:r>
              <a:rPr lang="zh-CN" altLang="en-US" sz="1400" dirty="0">
                <a:latin typeface="幼圆" pitchFamily="49" charset="-122"/>
                <a:ea typeface="幼圆" pitchFamily="49" charset="-122"/>
              </a:rPr>
              <a:t>楼</a:t>
            </a:r>
          </a:p>
        </p:txBody>
      </p:sp>
      <p:sp>
        <p:nvSpPr>
          <p:cNvPr id="6" name="Rectangle 4">
            <a:extLst>
              <a:ext uri="{FF2B5EF4-FFF2-40B4-BE49-F238E27FC236}">
                <a16:creationId xmlns="" xmlns:a16="http://schemas.microsoft.com/office/drawing/2014/main" id="{61C8B9B4-7F56-45CB-87B5-A513541E3BFF}"/>
              </a:ext>
            </a:extLst>
          </p:cNvPr>
          <p:cNvSpPr>
            <a:spLocks noChangeArrowheads="1"/>
          </p:cNvSpPr>
          <p:nvPr/>
        </p:nvSpPr>
        <p:spPr bwMode="auto">
          <a:xfrm>
            <a:off x="965200" y="4293096"/>
            <a:ext cx="8178800" cy="1440259"/>
          </a:xfrm>
          <a:prstGeom prst="rect">
            <a:avLst/>
          </a:prstGeom>
          <a:noFill/>
          <a:ln w="9525">
            <a:noFill/>
            <a:miter lim="800000"/>
            <a:headEnd/>
            <a:tailEnd/>
          </a:ln>
        </p:spPr>
        <p:txBody>
          <a:bodyPr/>
          <a:lstStyle/>
          <a:p>
            <a:pPr eaLnBrk="1" hangingPunct="1">
              <a:buFont typeface="Wingdings" pitchFamily="2" charset="2"/>
              <a:buChar char="Ø"/>
              <a:defRPr/>
            </a:pPr>
            <a:r>
              <a:rPr lang="zh-CN" altLang="en-US" sz="1400" b="1" dirty="0">
                <a:latin typeface="幼圆" pitchFamily="49" charset="-122"/>
                <a:ea typeface="幼圆" pitchFamily="49" charset="-122"/>
              </a:rPr>
              <a:t> 中国结算北京分公司业务</a:t>
            </a:r>
            <a:r>
              <a:rPr lang="zh-CN" altLang="zh-CN" sz="1400" b="1" dirty="0">
                <a:latin typeface="幼圆" pitchFamily="49" charset="-122"/>
                <a:ea typeface="幼圆" pitchFamily="49" charset="-122"/>
              </a:rPr>
              <a:t>联系电话</a:t>
            </a:r>
            <a:endParaRPr lang="en-US" altLang="zh-CN" sz="1400" b="1" dirty="0">
              <a:latin typeface="幼圆" pitchFamily="49" charset="-122"/>
              <a:ea typeface="幼圆" pitchFamily="49" charset="-122"/>
            </a:endParaRPr>
          </a:p>
          <a:p>
            <a:pPr eaLnBrk="1" hangingPunct="1">
              <a:defRPr/>
            </a:pPr>
            <a:endParaRPr lang="en-US" altLang="zh-CN" sz="1400" dirty="0">
              <a:latin typeface="幼圆" pitchFamily="49" charset="-122"/>
              <a:ea typeface="幼圆" pitchFamily="49" charset="-122"/>
            </a:endParaRPr>
          </a:p>
          <a:p>
            <a:pPr eaLnBrk="1" hangingPunct="1">
              <a:defRPr/>
            </a:pPr>
            <a:r>
              <a:rPr lang="en-US" altLang="zh-CN" sz="1400" dirty="0">
                <a:latin typeface="幼圆" pitchFamily="49" charset="-122"/>
                <a:ea typeface="幼圆" pitchFamily="49" charset="-122"/>
              </a:rPr>
              <a:t>4008-058-058</a:t>
            </a:r>
            <a:r>
              <a:rPr lang="zh-CN" altLang="en-US" sz="1400" dirty="0">
                <a:latin typeface="幼圆" pitchFamily="49" charset="-122"/>
                <a:ea typeface="幼圆" pitchFamily="49" charset="-122"/>
              </a:rPr>
              <a:t>转</a:t>
            </a:r>
            <a:r>
              <a:rPr lang="en-US" altLang="zh-CN" sz="1400" dirty="0">
                <a:latin typeface="幼圆" pitchFamily="49" charset="-122"/>
                <a:ea typeface="幼圆" pitchFamily="49" charset="-122"/>
              </a:rPr>
              <a:t>3</a:t>
            </a:r>
          </a:p>
          <a:p>
            <a:pPr eaLnBrk="1" hangingPunct="1">
              <a:defRPr/>
            </a:pPr>
            <a:r>
              <a:rPr lang="en-US" altLang="zh-CN" sz="1400" dirty="0">
                <a:latin typeface="幼圆" pitchFamily="49" charset="-122"/>
                <a:ea typeface="幼圆" pitchFamily="49" charset="-122"/>
              </a:rPr>
              <a:t>   </a:t>
            </a:r>
            <a:endParaRPr lang="zh-CN" altLang="en-US" sz="1200" b="1" i="1" dirty="0">
              <a:latin typeface="幼圆" pitchFamily="49" charset="-122"/>
              <a:ea typeface="幼圆" pitchFamily="49" charset="-122"/>
            </a:endParaRPr>
          </a:p>
          <a:p>
            <a:pPr eaLnBrk="1" hangingPunct="1">
              <a:defRPr/>
            </a:pPr>
            <a:endParaRPr lang="zh-CN" altLang="en-US" sz="1400" dirty="0">
              <a:latin typeface="幼圆" pitchFamily="49" charset="-122"/>
              <a:ea typeface="幼圆" pitchFamily="49" charset="-122"/>
            </a:endParaRPr>
          </a:p>
          <a:p>
            <a:pPr eaLnBrk="1" hangingPunct="1">
              <a:defRPr/>
            </a:pPr>
            <a:r>
              <a:rPr lang="zh-CN" altLang="en-US" sz="1400" dirty="0">
                <a:latin typeface="幼圆" pitchFamily="49" charset="-122"/>
                <a:ea typeface="幼圆" pitchFamily="49" charset="-122"/>
              </a:rPr>
              <a:t>地点：北京市西城区金融大街</a:t>
            </a:r>
            <a:r>
              <a:rPr lang="en-US" altLang="zh-CN" sz="1400" dirty="0">
                <a:latin typeface="幼圆" pitchFamily="49" charset="-122"/>
                <a:ea typeface="幼圆" pitchFamily="49" charset="-122"/>
              </a:rPr>
              <a:t>27</a:t>
            </a:r>
            <a:r>
              <a:rPr lang="zh-CN" altLang="en-US" sz="1400" dirty="0">
                <a:latin typeface="幼圆" pitchFamily="49" charset="-122"/>
                <a:ea typeface="幼圆" pitchFamily="49" charset="-122"/>
              </a:rPr>
              <a:t>号投资广场</a:t>
            </a:r>
            <a:r>
              <a:rPr lang="en-US" altLang="zh-CN" sz="1400" dirty="0">
                <a:latin typeface="幼圆" pitchFamily="49" charset="-122"/>
                <a:ea typeface="幼圆" pitchFamily="49" charset="-122"/>
              </a:rPr>
              <a:t>B</a:t>
            </a:r>
            <a:r>
              <a:rPr lang="zh-CN" altLang="en-US" sz="1400" dirty="0">
                <a:latin typeface="幼圆" pitchFamily="49" charset="-122"/>
                <a:ea typeface="幼圆" pitchFamily="49" charset="-122"/>
              </a:rPr>
              <a:t>座</a:t>
            </a:r>
            <a:r>
              <a:rPr lang="en-US" altLang="zh-CN" sz="1400" dirty="0">
                <a:latin typeface="幼圆" pitchFamily="49" charset="-122"/>
                <a:ea typeface="幼圆" pitchFamily="49" charset="-122"/>
              </a:rPr>
              <a:t>23</a:t>
            </a:r>
            <a:r>
              <a:rPr lang="zh-CN" altLang="en-US" sz="1400" dirty="0">
                <a:latin typeface="幼圆" pitchFamily="49" charset="-122"/>
                <a:ea typeface="幼圆" pitchFamily="49" charset="-122"/>
              </a:rPr>
              <a:t>层</a:t>
            </a:r>
            <a:endParaRPr lang="zh-CN" altLang="zh-CN" sz="1400" dirty="0">
              <a:latin typeface="幼圆" pitchFamily="49" charset="-122"/>
              <a:ea typeface="幼圆" pitchFamily="49" charset="-122"/>
            </a:endParaRPr>
          </a:p>
          <a:p>
            <a:pPr eaLnBrk="1" hangingPunct="1">
              <a:defRPr/>
            </a:pPr>
            <a:endParaRPr lang="zh-CN" altLang="zh-CN" sz="1400" dirty="0">
              <a:latin typeface="幼圆" pitchFamily="49" charset="-122"/>
              <a:ea typeface="幼圆" pitchFamily="49" charset="-122"/>
            </a:endParaRPr>
          </a:p>
        </p:txBody>
      </p:sp>
      <p:pic>
        <p:nvPicPr>
          <p:cNvPr id="7" name="Picture 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10"/>
          <p:cNvPicPr>
            <a:picLocks noChangeAspect="1" noChangeArrowheads="1"/>
          </p:cNvPicPr>
          <p:nvPr/>
        </p:nvPicPr>
        <p:blipFill>
          <a:blip r:embed="rId3" cstate="print"/>
          <a:srcRect l="26366"/>
          <a:stretch>
            <a:fillRect/>
          </a:stretch>
        </p:blipFill>
        <p:spPr bwMode="auto">
          <a:xfrm>
            <a:off x="0" y="765175"/>
            <a:ext cx="9151938" cy="5472113"/>
          </a:xfrm>
          <a:prstGeom prst="rect">
            <a:avLst/>
          </a:prstGeom>
          <a:noFill/>
          <a:ln w="9525">
            <a:noFill/>
            <a:miter lim="800000"/>
            <a:headEnd/>
            <a:tailEnd/>
          </a:ln>
        </p:spPr>
      </p:pic>
      <p:sp>
        <p:nvSpPr>
          <p:cNvPr id="126979" name="Text Box 9"/>
          <p:cNvSpPr txBox="1">
            <a:spLocks noChangeArrowheads="1"/>
          </p:cNvSpPr>
          <p:nvPr/>
        </p:nvSpPr>
        <p:spPr bwMode="auto">
          <a:xfrm>
            <a:off x="684213" y="115888"/>
            <a:ext cx="6265862" cy="641350"/>
          </a:xfrm>
          <a:prstGeom prst="rect">
            <a:avLst/>
          </a:prstGeom>
          <a:noFill/>
          <a:ln w="9525">
            <a:noFill/>
            <a:miter lim="800000"/>
            <a:headEnd/>
            <a:tailEnd/>
          </a:ln>
        </p:spPr>
        <p:txBody>
          <a:bodyPr>
            <a:spAutoFit/>
          </a:bodyPr>
          <a:lstStyle/>
          <a:p>
            <a:pPr eaLnBrk="1" hangingPunct="1"/>
            <a:r>
              <a:rPr lang="en-US" altLang="zh-CN">
                <a:solidFill>
                  <a:srgbClr val="FFFFFF"/>
                </a:solidFill>
              </a:rPr>
              <a:t>China Securities Depository </a:t>
            </a:r>
          </a:p>
          <a:p>
            <a:pPr eaLnBrk="1" hangingPunct="1"/>
            <a:r>
              <a:rPr lang="en-US" altLang="zh-CN">
                <a:solidFill>
                  <a:srgbClr val="FFFFFF"/>
                </a:solidFill>
              </a:rPr>
              <a:t>and Clearing Corporation Limited</a:t>
            </a:r>
          </a:p>
        </p:txBody>
      </p:sp>
      <p:sp>
        <p:nvSpPr>
          <p:cNvPr id="8" name="矩形 7">
            <a:extLst>
              <a:ext uri="{FF2B5EF4-FFF2-40B4-BE49-F238E27FC236}">
                <a16:creationId xmlns="" xmlns:a16="http://schemas.microsoft.com/office/drawing/2014/main" id="{75E5D997-E105-44E9-9CC1-0F00F9EC0FF1}"/>
              </a:ext>
            </a:extLst>
          </p:cNvPr>
          <p:cNvSpPr/>
          <p:nvPr/>
        </p:nvSpPr>
        <p:spPr>
          <a:xfrm>
            <a:off x="0" y="1628775"/>
            <a:ext cx="9144000" cy="4248150"/>
          </a:xfrm>
          <a:prstGeom prst="rect">
            <a:avLst/>
          </a:prstGeom>
          <a:solidFill>
            <a:srgbClr val="DA1F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35">
            <a:extLst>
              <a:ext uri="{FF2B5EF4-FFF2-40B4-BE49-F238E27FC236}">
                <a16:creationId xmlns="" xmlns:a16="http://schemas.microsoft.com/office/drawing/2014/main" id="{6E25865B-6CB8-466E-8CC7-EAF362514C43}"/>
              </a:ext>
            </a:extLst>
          </p:cNvPr>
          <p:cNvSpPr txBox="1"/>
          <p:nvPr/>
        </p:nvSpPr>
        <p:spPr>
          <a:xfrm>
            <a:off x="2827523" y="2852936"/>
            <a:ext cx="3400291" cy="707886"/>
          </a:xfrm>
          <a:prstGeom prst="rect">
            <a:avLst/>
          </a:prstGeom>
          <a:noFill/>
        </p:spPr>
        <p:txBody>
          <a:bodyPr wrap="none">
            <a:spAutoFit/>
          </a:bodyPr>
          <a:lstStyle/>
          <a:p>
            <a:pPr algn="ctr" eaLnBrk="1" fontAlgn="auto" hangingPunct="1">
              <a:spcBef>
                <a:spcPts val="0"/>
              </a:spcBef>
              <a:spcAft>
                <a:spcPts val="0"/>
              </a:spcAft>
              <a:defRPr/>
            </a:pPr>
            <a:r>
              <a:rPr lang="en-US" altLang="zh-CN" sz="4000" b="1" kern="0" dirty="0">
                <a:solidFill>
                  <a:sysClr val="window" lastClr="FFFFFF"/>
                </a:solidFill>
                <a:latin typeface="微软雅黑"/>
                <a:ea typeface="微软雅黑"/>
              </a:rPr>
              <a:t>Thank you</a:t>
            </a:r>
            <a:r>
              <a:rPr lang="zh-CN" altLang="en-US" sz="4000" b="1" kern="0" dirty="0">
                <a:solidFill>
                  <a:sysClr val="window" lastClr="FFFFFF"/>
                </a:solidFill>
                <a:latin typeface="微软雅黑"/>
                <a:ea typeface="微软雅黑"/>
              </a:rPr>
              <a:t>！</a:t>
            </a:r>
          </a:p>
        </p:txBody>
      </p:sp>
      <p:sp>
        <p:nvSpPr>
          <p:cNvPr id="126982" name="矩形 20"/>
          <p:cNvSpPr>
            <a:spLocks noChangeArrowheads="1"/>
          </p:cNvSpPr>
          <p:nvPr/>
        </p:nvSpPr>
        <p:spPr bwMode="auto">
          <a:xfrm>
            <a:off x="4067175" y="3841750"/>
            <a:ext cx="1108075" cy="523875"/>
          </a:xfrm>
          <a:prstGeom prst="rect">
            <a:avLst/>
          </a:prstGeom>
          <a:noFill/>
          <a:ln w="9525">
            <a:noFill/>
            <a:miter lim="800000"/>
            <a:headEnd/>
            <a:tailEnd/>
          </a:ln>
        </p:spPr>
        <p:txBody>
          <a:bodyPr wrap="none">
            <a:spAutoFit/>
          </a:bodyPr>
          <a:lstStyle/>
          <a:p>
            <a:pPr eaLnBrk="1" hangingPunct="1"/>
            <a:r>
              <a:rPr lang="en-US" altLang="zh-CN" sz="2800" b="1">
                <a:solidFill>
                  <a:srgbClr val="FFFFFF"/>
                </a:solidFill>
              </a:rPr>
              <a:t>	</a:t>
            </a:r>
            <a:endParaRPr lang="zh-CN" altLang="en-US" sz="2800" b="1">
              <a:solidFill>
                <a:srgbClr val="FFFFFF"/>
              </a:solidFill>
            </a:endParaRPr>
          </a:p>
        </p:txBody>
      </p:sp>
      <p:sp>
        <p:nvSpPr>
          <p:cNvPr id="126983" name="灯片编号占位符 2"/>
          <p:cNvSpPr>
            <a:spLocks noGrp="1"/>
          </p:cNvSpPr>
          <p:nvPr>
            <p:ph type="sldNum" sz="quarter" idx="12"/>
          </p:nvPr>
        </p:nvSpPr>
        <p:spPr>
          <a:noFill/>
          <a:ln>
            <a:miter lim="800000"/>
            <a:headEnd/>
            <a:tailEnd/>
          </a:ln>
        </p:spPr>
        <p:txBody>
          <a:bodyPr/>
          <a:lstStyle/>
          <a:p>
            <a:fld id="{A96F3D84-FA07-4260-BEB5-9A9CC1E5B791}" type="slidenum">
              <a:rPr lang="en-US" altLang="zh-CN"/>
              <a:pPr/>
              <a:t>30</a:t>
            </a:fld>
            <a:endParaRPr lang="en-US" altLang="zh-CN"/>
          </a:p>
        </p:txBody>
      </p:sp>
      <p:pic>
        <p:nvPicPr>
          <p:cNvPr id="9"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a:extLst>
              <a:ext uri="{FF2B5EF4-FFF2-40B4-BE49-F238E27FC236}">
                <a16:creationId xmlns="" xmlns:a16="http://schemas.microsoft.com/office/drawing/2014/main" id="{971728AD-B9B0-4796-BDF9-EA7091A4E1AD}"/>
              </a:ext>
            </a:extLst>
          </p:cNvPr>
          <p:cNvSpPr>
            <a:spLocks noChangeArrowheads="1"/>
          </p:cNvSpPr>
          <p:nvPr/>
        </p:nvSpPr>
        <p:spPr bwMode="auto">
          <a:xfrm>
            <a:off x="251520" y="1268760"/>
            <a:ext cx="4356100" cy="1487487"/>
          </a:xfrm>
          <a:prstGeom prst="roundRect">
            <a:avLst>
              <a:gd name="adj" fmla="val 0"/>
            </a:avLst>
          </a:prstGeom>
          <a:solidFill>
            <a:schemeClr val="bg1"/>
          </a:solidFill>
          <a:ln w="9525">
            <a:solidFill>
              <a:schemeClr val="bg1">
                <a:alpha val="58823"/>
              </a:schemeClr>
            </a:solidFill>
            <a:round/>
            <a:headEnd/>
            <a:tailEnd/>
          </a:ln>
        </p:spPr>
        <p:txBody>
          <a:bodyPr anchor="ctr"/>
          <a:lstStyle/>
          <a:p>
            <a:pPr marL="342900" indent="-342900" eaLnBrk="1" hangingPunct="1">
              <a:spcBef>
                <a:spcPct val="40000"/>
              </a:spcBef>
              <a:buClr>
                <a:srgbClr val="CC0000"/>
              </a:buClr>
              <a:buSzPct val="80000"/>
              <a:buFont typeface="Wingdings" pitchFamily="2" charset="2"/>
              <a:buChar char="n"/>
              <a:defRPr/>
            </a:pPr>
            <a:r>
              <a:rPr lang="zh-CN" altLang="en-US" sz="1400" b="1" dirty="0">
                <a:solidFill>
                  <a:srgbClr val="C00000"/>
                </a:solidFill>
                <a:latin typeface="幼圆" pitchFamily="49" charset="-122"/>
                <a:ea typeface="幼圆" pitchFamily="49" charset="-122"/>
              </a:rPr>
              <a:t>证券质押：</a:t>
            </a:r>
            <a:r>
              <a:rPr lang="zh-CN" altLang="en-US" sz="1400" b="1" dirty="0">
                <a:latin typeface="幼圆" pitchFamily="49" charset="-122"/>
                <a:ea typeface="幼圆" pitchFamily="49" charset="-122"/>
              </a:rPr>
              <a:t>出质人（</a:t>
            </a:r>
            <a:r>
              <a:rPr lang="zh-CN" altLang="zh-CN" sz="1400" b="1" dirty="0">
                <a:latin typeface="幼圆" pitchFamily="49" charset="-122"/>
                <a:ea typeface="幼圆" pitchFamily="49" charset="-122"/>
              </a:rPr>
              <a:t>债务人或者第三人</a:t>
            </a:r>
            <a:r>
              <a:rPr lang="zh-CN" altLang="en-US" sz="1400" b="1" dirty="0">
                <a:latin typeface="幼圆" pitchFamily="49" charset="-122"/>
                <a:ea typeface="幼圆" pitchFamily="49" charset="-122"/>
              </a:rPr>
              <a:t>）将其持有的证券质押给质权人。</a:t>
            </a:r>
            <a:r>
              <a:rPr lang="zh-CN" altLang="zh-CN" sz="1400" b="1" dirty="0">
                <a:latin typeface="幼圆" pitchFamily="49" charset="-122"/>
                <a:ea typeface="幼圆" pitchFamily="49" charset="-122"/>
              </a:rPr>
              <a:t>债务人不履行到期债务或者发生当事人约定的实现质权的情形，</a:t>
            </a:r>
            <a:r>
              <a:rPr lang="zh-CN" altLang="en-US" sz="1400" b="1" dirty="0">
                <a:latin typeface="幼圆" pitchFamily="49" charset="-122"/>
                <a:ea typeface="幼圆" pitchFamily="49" charset="-122"/>
              </a:rPr>
              <a:t>质</a:t>
            </a:r>
            <a:r>
              <a:rPr lang="zh-CN" altLang="zh-CN" sz="1400" b="1" dirty="0">
                <a:latin typeface="幼圆" pitchFamily="49" charset="-122"/>
                <a:ea typeface="幼圆" pitchFamily="49" charset="-122"/>
              </a:rPr>
              <a:t>权人有权就该</a:t>
            </a:r>
            <a:r>
              <a:rPr lang="zh-CN" altLang="en-US" sz="1400" b="1" dirty="0">
                <a:latin typeface="幼圆" pitchFamily="49" charset="-122"/>
                <a:ea typeface="幼圆" pitchFamily="49" charset="-122"/>
              </a:rPr>
              <a:t>出质证券</a:t>
            </a:r>
            <a:r>
              <a:rPr lang="zh-CN" altLang="zh-CN" sz="1400" b="1" dirty="0">
                <a:latin typeface="幼圆" pitchFamily="49" charset="-122"/>
                <a:ea typeface="幼圆" pitchFamily="49" charset="-122"/>
              </a:rPr>
              <a:t>优先受偿</a:t>
            </a:r>
            <a:r>
              <a:rPr lang="zh-CN" altLang="en-US" sz="1400" b="1" dirty="0">
                <a:latin typeface="幼圆" pitchFamily="49" charset="-122"/>
                <a:ea typeface="幼圆" pitchFamily="49" charset="-122"/>
              </a:rPr>
              <a:t>。</a:t>
            </a:r>
            <a:endParaRPr lang="en-US" altLang="zh-CN" sz="1400" b="1" dirty="0">
              <a:latin typeface="幼圆" pitchFamily="49" charset="-122"/>
              <a:ea typeface="幼圆" pitchFamily="49" charset="-122"/>
            </a:endParaRPr>
          </a:p>
        </p:txBody>
      </p:sp>
      <p:sp>
        <p:nvSpPr>
          <p:cNvPr id="5" name="AutoShape 5">
            <a:extLst>
              <a:ext uri="{FF2B5EF4-FFF2-40B4-BE49-F238E27FC236}">
                <a16:creationId xmlns="" xmlns:a16="http://schemas.microsoft.com/office/drawing/2014/main" id="{185BDBE9-A4CB-4226-B459-5DCDB07117B3}"/>
              </a:ext>
            </a:extLst>
          </p:cNvPr>
          <p:cNvSpPr>
            <a:spLocks noChangeArrowheads="1"/>
          </p:cNvSpPr>
          <p:nvPr/>
        </p:nvSpPr>
        <p:spPr bwMode="auto">
          <a:xfrm>
            <a:off x="179512" y="2852936"/>
            <a:ext cx="4356100" cy="1487488"/>
          </a:xfrm>
          <a:prstGeom prst="roundRect">
            <a:avLst>
              <a:gd name="adj" fmla="val 0"/>
            </a:avLst>
          </a:prstGeom>
          <a:solidFill>
            <a:schemeClr val="bg1"/>
          </a:solidFill>
          <a:ln w="9525">
            <a:solidFill>
              <a:schemeClr val="bg1">
                <a:alpha val="58823"/>
              </a:schemeClr>
            </a:solidFill>
            <a:round/>
            <a:headEnd/>
            <a:tailEnd/>
          </a:ln>
        </p:spPr>
        <p:txBody>
          <a:bodyPr anchor="ctr"/>
          <a:lstStyle/>
          <a:p>
            <a:pPr marL="342900" indent="-342900" eaLnBrk="1" hangingPunct="1">
              <a:spcBef>
                <a:spcPct val="40000"/>
              </a:spcBef>
              <a:buClr>
                <a:srgbClr val="CC0000"/>
              </a:buClr>
              <a:buSzPct val="80000"/>
              <a:buFont typeface="Wingdings" pitchFamily="2" charset="2"/>
              <a:buChar char="n"/>
              <a:defRPr/>
            </a:pPr>
            <a:r>
              <a:rPr lang="zh-CN" altLang="en-US" sz="1400" b="1" dirty="0">
                <a:solidFill>
                  <a:srgbClr val="C00000"/>
                </a:solidFill>
                <a:latin typeface="幼圆" pitchFamily="49" charset="-122"/>
                <a:ea typeface="幼圆" pitchFamily="49" charset="-122"/>
              </a:rPr>
              <a:t>证券质押登记：</a:t>
            </a:r>
            <a:r>
              <a:rPr lang="zh-CN" altLang="en-US" sz="1400" b="1" dirty="0">
                <a:solidFill>
                  <a:srgbClr val="4D4D4D"/>
                </a:solidFill>
                <a:latin typeface="幼圆" pitchFamily="49" charset="-122"/>
                <a:ea typeface="幼圆" pitchFamily="49" charset="-122"/>
              </a:rPr>
              <a:t>出质人和质权人订立质押合同后，根据中国结算业务规则要求提交相应材料，申请就标的证券办理质押登记的行为。</a:t>
            </a:r>
            <a:endParaRPr lang="en-US" altLang="zh-CN" sz="1400" b="1" dirty="0">
              <a:solidFill>
                <a:srgbClr val="4D4D4D"/>
              </a:solidFill>
              <a:latin typeface="幼圆" pitchFamily="49" charset="-122"/>
              <a:ea typeface="幼圆" pitchFamily="49" charset="-122"/>
            </a:endParaRPr>
          </a:p>
        </p:txBody>
      </p:sp>
      <p:sp>
        <p:nvSpPr>
          <p:cNvPr id="8" name="AutoShape 5">
            <a:extLst>
              <a:ext uri="{FF2B5EF4-FFF2-40B4-BE49-F238E27FC236}">
                <a16:creationId xmlns="" xmlns:a16="http://schemas.microsoft.com/office/drawing/2014/main" id="{37FA05AC-C04F-4AAB-9F42-445332351FBD}"/>
              </a:ext>
            </a:extLst>
          </p:cNvPr>
          <p:cNvSpPr>
            <a:spLocks noChangeArrowheads="1"/>
          </p:cNvSpPr>
          <p:nvPr/>
        </p:nvSpPr>
        <p:spPr bwMode="auto">
          <a:xfrm>
            <a:off x="179512" y="4365104"/>
            <a:ext cx="4356100" cy="1487488"/>
          </a:xfrm>
          <a:prstGeom prst="roundRect">
            <a:avLst>
              <a:gd name="adj" fmla="val 0"/>
            </a:avLst>
          </a:prstGeom>
          <a:solidFill>
            <a:schemeClr val="bg1"/>
          </a:solidFill>
          <a:ln w="9525">
            <a:solidFill>
              <a:schemeClr val="bg1">
                <a:alpha val="58823"/>
              </a:schemeClr>
            </a:solidFill>
            <a:round/>
            <a:headEnd/>
            <a:tailEnd/>
          </a:ln>
        </p:spPr>
        <p:txBody>
          <a:bodyPr anchor="ctr"/>
          <a:lstStyle/>
          <a:p>
            <a:pPr marL="342900" lvl="2" indent="-342900" eaLnBrk="1" hangingPunct="1">
              <a:spcBef>
                <a:spcPct val="40000"/>
              </a:spcBef>
              <a:buClr>
                <a:srgbClr val="CC0000"/>
              </a:buClr>
              <a:buSzPct val="80000"/>
              <a:buFont typeface="Wingdings" pitchFamily="2" charset="2"/>
              <a:buChar char="n"/>
              <a:defRPr/>
            </a:pPr>
            <a:r>
              <a:rPr lang="zh-CN" altLang="en-US" sz="1400" b="1" dirty="0">
                <a:solidFill>
                  <a:srgbClr val="C00000"/>
                </a:solidFill>
                <a:latin typeface="幼圆" pitchFamily="49" charset="-122"/>
                <a:ea typeface="幼圆" pitchFamily="49" charset="-122"/>
              </a:rPr>
              <a:t>代理证券质押登记：</a:t>
            </a:r>
            <a:r>
              <a:rPr lang="zh-CN" altLang="en-US" sz="1400" b="1" dirty="0">
                <a:solidFill>
                  <a:srgbClr val="4D4D4D"/>
                </a:solidFill>
                <a:latin typeface="幼圆" pitchFamily="49" charset="-122"/>
                <a:ea typeface="幼圆" pitchFamily="49" charset="-122"/>
              </a:rPr>
              <a:t>证券公司作为中国结算质押登记业务代理机构，负责客户证券质押登记业务申请材料的初审，并提交中国结算复核。</a:t>
            </a:r>
            <a:endParaRPr lang="en-US" altLang="zh-CN" sz="1400" b="1" dirty="0">
              <a:solidFill>
                <a:srgbClr val="4D4D4D"/>
              </a:solidFill>
              <a:latin typeface="幼圆" pitchFamily="49" charset="-122"/>
              <a:ea typeface="幼圆" pitchFamily="49" charset="-122"/>
            </a:endParaRPr>
          </a:p>
        </p:txBody>
      </p:sp>
      <p:sp>
        <p:nvSpPr>
          <p:cNvPr id="19470" name="Rectangle 5"/>
          <p:cNvSpPr>
            <a:spLocks noChangeArrowheads="1"/>
          </p:cNvSpPr>
          <p:nvPr/>
        </p:nvSpPr>
        <p:spPr bwMode="auto">
          <a:xfrm>
            <a:off x="539750" y="115888"/>
            <a:ext cx="8432800" cy="533400"/>
          </a:xfrm>
          <a:prstGeom prst="rect">
            <a:avLst/>
          </a:prstGeom>
          <a:noFill/>
          <a:ln w="9525">
            <a:noFill/>
            <a:miter lim="800000"/>
            <a:headEnd/>
            <a:tailEnd/>
          </a:ln>
        </p:spPr>
        <p:txBody>
          <a:bodyPr anchor="b"/>
          <a:lstStyle/>
          <a:p>
            <a:pPr eaLnBrk="1" hangingPunct="1"/>
            <a:r>
              <a:rPr lang="zh-CN" altLang="en-US" sz="2400" b="1" dirty="0">
                <a:solidFill>
                  <a:schemeClr val="bg1"/>
                </a:solidFill>
                <a:latin typeface="幼圆" pitchFamily="49" charset="-122"/>
                <a:ea typeface="幼圆" pitchFamily="49" charset="-122"/>
              </a:rPr>
              <a:t>一、质押业务概述</a:t>
            </a:r>
            <a:r>
              <a:rPr lang="en-US" altLang="zh-CN" sz="2400" b="1" dirty="0">
                <a:solidFill>
                  <a:schemeClr val="bg1"/>
                </a:solidFill>
                <a:latin typeface="幼圆" pitchFamily="49" charset="-122"/>
                <a:ea typeface="幼圆" pitchFamily="49" charset="-122"/>
              </a:rPr>
              <a:t>—</a:t>
            </a:r>
            <a:r>
              <a:rPr lang="zh-CN" altLang="en-US" sz="2400" b="1" dirty="0">
                <a:solidFill>
                  <a:schemeClr val="bg1"/>
                </a:solidFill>
                <a:latin typeface="幼圆" pitchFamily="49" charset="-122"/>
                <a:ea typeface="幼圆" pitchFamily="49" charset="-122"/>
              </a:rPr>
              <a:t>证券质押定义</a:t>
            </a:r>
          </a:p>
        </p:txBody>
      </p:sp>
      <p:sp>
        <p:nvSpPr>
          <p:cNvPr id="19471" name="灯片编号占位符 2"/>
          <p:cNvSpPr>
            <a:spLocks noGrp="1"/>
          </p:cNvSpPr>
          <p:nvPr>
            <p:ph type="sldNum" sz="quarter" idx="12"/>
          </p:nvPr>
        </p:nvSpPr>
        <p:spPr>
          <a:xfrm>
            <a:off x="3491880" y="6619875"/>
            <a:ext cx="2133600" cy="476250"/>
          </a:xfrm>
          <a:noFill/>
        </p:spPr>
        <p:txBody>
          <a:bodyPr/>
          <a:lstStyle/>
          <a:p>
            <a:fld id="{33F3F1F2-A9B1-4AEB-8DB6-B822BDF53408}" type="slidenum">
              <a:rPr lang="en-US" altLang="zh-CN">
                <a:solidFill>
                  <a:schemeClr val="tx1"/>
                </a:solidFill>
              </a:rPr>
              <a:pPr/>
              <a:t>3</a:t>
            </a:fld>
            <a:endParaRPr lang="en-US" altLang="zh-CN" dirty="0">
              <a:solidFill>
                <a:schemeClr val="tx1"/>
              </a:solidFill>
            </a:endParaRPr>
          </a:p>
        </p:txBody>
      </p:sp>
      <p:pic>
        <p:nvPicPr>
          <p:cNvPr id="11"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2" name="图片 11" descr="地图.PNG"/>
          <p:cNvPicPr>
            <a:picLocks noChangeAspect="1"/>
          </p:cNvPicPr>
          <p:nvPr/>
        </p:nvPicPr>
        <p:blipFill>
          <a:blip r:embed="rId4" cstate="print"/>
          <a:stretch>
            <a:fillRect/>
          </a:stretch>
        </p:blipFill>
        <p:spPr>
          <a:xfrm>
            <a:off x="4572000" y="1412776"/>
            <a:ext cx="4392488" cy="2824795"/>
          </a:xfrm>
          <a:prstGeom prst="rect">
            <a:avLst/>
          </a:prstGeom>
        </p:spPr>
      </p:pic>
      <p:sp>
        <p:nvSpPr>
          <p:cNvPr id="14" name="上箭头 13"/>
          <p:cNvSpPr/>
          <p:nvPr/>
        </p:nvSpPr>
        <p:spPr bwMode="gray">
          <a:xfrm>
            <a:off x="6804248" y="4293096"/>
            <a:ext cx="288032" cy="360040"/>
          </a:xfrm>
          <a:prstGeom prst="upArrow">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5" name="TextBox 14"/>
          <p:cNvSpPr txBox="1"/>
          <p:nvPr/>
        </p:nvSpPr>
        <p:spPr>
          <a:xfrm>
            <a:off x="5004048" y="4725144"/>
            <a:ext cx="3600400" cy="1323439"/>
          </a:xfrm>
          <a:prstGeom prst="rect">
            <a:avLst/>
          </a:prstGeom>
          <a:noFill/>
          <a:ln>
            <a:solidFill>
              <a:srgbClr val="C00000"/>
            </a:solidFill>
            <a:prstDash val="dash"/>
          </a:ln>
        </p:spPr>
        <p:txBody>
          <a:bodyPr wrap="square" rtlCol="0">
            <a:spAutoFit/>
          </a:bodyPr>
          <a:lstStyle/>
          <a:p>
            <a:r>
              <a:rPr lang="zh-CN" altLang="en-US" sz="1600" b="1" dirty="0">
                <a:solidFill>
                  <a:srgbClr val="C00000"/>
                </a:solidFill>
                <a:latin typeface="幼圆" pitchFamily="49" charset="-122"/>
                <a:ea typeface="幼圆" pitchFamily="49" charset="-122"/>
              </a:rPr>
              <a:t>现有</a:t>
            </a:r>
            <a:r>
              <a:rPr lang="zh-CN" altLang="en-US" sz="1600" b="1" dirty="0" smtClean="0">
                <a:solidFill>
                  <a:srgbClr val="C00000"/>
                </a:solidFill>
                <a:latin typeface="幼圆" pitchFamily="49" charset="-122"/>
                <a:ea typeface="幼圆" pitchFamily="49" charset="-122"/>
              </a:rPr>
              <a:t>代理机构共</a:t>
            </a:r>
            <a:r>
              <a:rPr lang="en-US" altLang="zh-CN" sz="1600" b="1" dirty="0">
                <a:solidFill>
                  <a:srgbClr val="C00000"/>
                </a:solidFill>
                <a:latin typeface="幼圆" pitchFamily="49" charset="-122"/>
                <a:ea typeface="幼圆" pitchFamily="49" charset="-122"/>
              </a:rPr>
              <a:t>97</a:t>
            </a:r>
            <a:r>
              <a:rPr lang="zh-CN" altLang="en-US" sz="1600" b="1" dirty="0">
                <a:solidFill>
                  <a:srgbClr val="C00000"/>
                </a:solidFill>
                <a:latin typeface="幼圆" pitchFamily="49" charset="-122"/>
                <a:ea typeface="幼圆" pitchFamily="49" charset="-122"/>
              </a:rPr>
              <a:t>家</a:t>
            </a:r>
            <a:r>
              <a:rPr lang="zh-CN" altLang="en-US" sz="1600" b="1" dirty="0" smtClean="0">
                <a:solidFill>
                  <a:srgbClr val="C00000"/>
                </a:solidFill>
                <a:latin typeface="幼圆" pitchFamily="49" charset="-122"/>
                <a:ea typeface="幼圆" pitchFamily="49" charset="-122"/>
              </a:rPr>
              <a:t>，范围</a:t>
            </a:r>
            <a:r>
              <a:rPr lang="zh-CN" altLang="en-US" sz="1600" b="1" dirty="0">
                <a:solidFill>
                  <a:srgbClr val="C00000"/>
                </a:solidFill>
                <a:latin typeface="幼圆" pitchFamily="49" charset="-122"/>
                <a:ea typeface="幼圆" pitchFamily="49" charset="-122"/>
              </a:rPr>
              <a:t>遍布全国各地。</a:t>
            </a:r>
            <a:endParaRPr lang="en-US" altLang="zh-CN" sz="1600" b="1" dirty="0">
              <a:solidFill>
                <a:srgbClr val="C00000"/>
              </a:solidFill>
              <a:latin typeface="幼圆" pitchFamily="49" charset="-122"/>
              <a:ea typeface="幼圆" pitchFamily="49" charset="-122"/>
            </a:endParaRPr>
          </a:p>
          <a:p>
            <a:r>
              <a:rPr lang="zh-CN" altLang="en-US" sz="1600" b="1" dirty="0">
                <a:solidFill>
                  <a:srgbClr val="C00000"/>
                </a:solidFill>
                <a:latin typeface="幼圆" pitchFamily="49" charset="-122"/>
                <a:ea typeface="幼圆" pitchFamily="49" charset="-122"/>
              </a:rPr>
              <a:t>可代理的业务包括：证券质押登记、解除（含部分解除）质押登记、质物信息查询和质押登记状态调整业务。</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0"/>
          <p:cNvPicPr>
            <a:picLocks noChangeAspect="1" noChangeArrowheads="1"/>
          </p:cNvPicPr>
          <p:nvPr/>
        </p:nvPicPr>
        <p:blipFill>
          <a:blip r:embed="rId3" cstate="print"/>
          <a:srcRect l="26366"/>
          <a:stretch>
            <a:fillRect/>
          </a:stretch>
        </p:blipFill>
        <p:spPr bwMode="auto">
          <a:xfrm>
            <a:off x="0" y="765175"/>
            <a:ext cx="9151938" cy="5472113"/>
          </a:xfrm>
          <a:prstGeom prst="rect">
            <a:avLst/>
          </a:prstGeom>
          <a:noFill/>
          <a:ln w="9525">
            <a:noFill/>
            <a:miter lim="800000"/>
            <a:headEnd/>
            <a:tailEnd/>
          </a:ln>
        </p:spPr>
      </p:pic>
      <p:sp>
        <p:nvSpPr>
          <p:cNvPr id="13315" name="Text Box 9"/>
          <p:cNvSpPr txBox="1">
            <a:spLocks noChangeArrowheads="1"/>
          </p:cNvSpPr>
          <p:nvPr/>
        </p:nvSpPr>
        <p:spPr bwMode="auto">
          <a:xfrm>
            <a:off x="684213" y="115888"/>
            <a:ext cx="6265862" cy="641350"/>
          </a:xfrm>
          <a:prstGeom prst="rect">
            <a:avLst/>
          </a:prstGeom>
          <a:noFill/>
          <a:ln w="9525">
            <a:noFill/>
            <a:miter lim="800000"/>
            <a:headEnd/>
            <a:tailEnd/>
          </a:ln>
        </p:spPr>
        <p:txBody>
          <a:bodyPr>
            <a:spAutoFit/>
          </a:bodyPr>
          <a:lstStyle/>
          <a:p>
            <a:pPr eaLnBrk="1" hangingPunct="1"/>
            <a:r>
              <a:rPr lang="en-US" altLang="zh-CN">
                <a:solidFill>
                  <a:srgbClr val="FFFFFF"/>
                </a:solidFill>
              </a:rPr>
              <a:t>China Securities Depository </a:t>
            </a:r>
          </a:p>
          <a:p>
            <a:pPr eaLnBrk="1" hangingPunct="1"/>
            <a:r>
              <a:rPr lang="en-US" altLang="zh-CN">
                <a:solidFill>
                  <a:srgbClr val="FFFFFF"/>
                </a:solidFill>
              </a:rPr>
              <a:t>and Clearing Corporation Limited</a:t>
            </a:r>
          </a:p>
        </p:txBody>
      </p:sp>
      <p:sp>
        <p:nvSpPr>
          <p:cNvPr id="8" name="矩形 7">
            <a:extLst>
              <a:ext uri="{FF2B5EF4-FFF2-40B4-BE49-F238E27FC236}">
                <a16:creationId xmlns="" xmlns:a16="http://schemas.microsoft.com/office/drawing/2014/main" id="{D021D9A2-1AEA-4667-9630-20C075F346D8}"/>
              </a:ext>
            </a:extLst>
          </p:cNvPr>
          <p:cNvSpPr/>
          <p:nvPr/>
        </p:nvSpPr>
        <p:spPr>
          <a:xfrm>
            <a:off x="0" y="1628775"/>
            <a:ext cx="9144000" cy="4248150"/>
          </a:xfrm>
          <a:prstGeom prst="rect">
            <a:avLst/>
          </a:prstGeom>
          <a:solidFill>
            <a:srgbClr val="DA1F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35">
            <a:extLst>
              <a:ext uri="{FF2B5EF4-FFF2-40B4-BE49-F238E27FC236}">
                <a16:creationId xmlns="" xmlns:a16="http://schemas.microsoft.com/office/drawing/2014/main" id="{00D2E61E-DB4A-4F34-AEB3-25AC4EE9690F}"/>
              </a:ext>
            </a:extLst>
          </p:cNvPr>
          <p:cNvSpPr txBox="1"/>
          <p:nvPr/>
        </p:nvSpPr>
        <p:spPr>
          <a:xfrm>
            <a:off x="1763688" y="2780928"/>
            <a:ext cx="5616624" cy="1569660"/>
          </a:xfrm>
          <a:prstGeom prst="rect">
            <a:avLst/>
          </a:prstGeom>
          <a:noFill/>
        </p:spPr>
        <p:txBody>
          <a:bodyPr wrap="square">
            <a:spAutoFit/>
          </a:bodyPr>
          <a:lstStyle/>
          <a:p>
            <a:pPr eaLnBrk="1" hangingPunct="1"/>
            <a:r>
              <a:rPr lang="zh-CN" altLang="en-US" sz="3200" b="1" kern="0" dirty="0">
                <a:solidFill>
                  <a:sysClr val="window" lastClr="FFFFFF"/>
                </a:solidFill>
                <a:latin typeface="黑体" pitchFamily="49" charset="-122"/>
                <a:ea typeface="黑体" pitchFamily="49" charset="-122"/>
              </a:rPr>
              <a:t>二、</a:t>
            </a:r>
            <a:r>
              <a:rPr lang="zh-CN" altLang="en-US" sz="3200" b="1" dirty="0">
                <a:solidFill>
                  <a:srgbClr val="FFFFFF"/>
                </a:solidFill>
                <a:latin typeface="幼圆" pitchFamily="49" charset="-122"/>
                <a:ea typeface="幼圆" pitchFamily="49" charset="-122"/>
              </a:rPr>
              <a:t>防范化解股票质押风险</a:t>
            </a:r>
            <a:endParaRPr lang="en-US" altLang="zh-CN" sz="3200" b="1" dirty="0">
              <a:solidFill>
                <a:srgbClr val="FFFFFF"/>
              </a:solidFill>
              <a:latin typeface="幼圆" pitchFamily="49" charset="-122"/>
              <a:ea typeface="幼圆" pitchFamily="49" charset="-122"/>
            </a:endParaRPr>
          </a:p>
          <a:p>
            <a:pPr algn="ctr" eaLnBrk="1" hangingPunct="1"/>
            <a:r>
              <a:rPr lang="zh-CN" altLang="en-US" sz="3200" b="1" dirty="0">
                <a:solidFill>
                  <a:srgbClr val="FFFFFF"/>
                </a:solidFill>
                <a:latin typeface="幼圆" pitchFamily="49" charset="-122"/>
                <a:ea typeface="幼圆" pitchFamily="49" charset="-122"/>
              </a:rPr>
              <a:t>相关要求</a:t>
            </a:r>
          </a:p>
          <a:p>
            <a:pPr algn="ctr" eaLnBrk="1" fontAlgn="auto" hangingPunct="1">
              <a:spcBef>
                <a:spcPts val="0"/>
              </a:spcBef>
              <a:spcAft>
                <a:spcPts val="0"/>
              </a:spcAft>
              <a:defRPr/>
            </a:pPr>
            <a:endParaRPr lang="zh-CN" altLang="en-US" sz="3200" b="1" kern="0" dirty="0">
              <a:solidFill>
                <a:sysClr val="window" lastClr="FFFFFF"/>
              </a:solidFill>
              <a:latin typeface="黑体" pitchFamily="49" charset="-122"/>
              <a:ea typeface="黑体" pitchFamily="49" charset="-122"/>
            </a:endParaRPr>
          </a:p>
        </p:txBody>
      </p:sp>
      <p:sp>
        <p:nvSpPr>
          <p:cNvPr id="13318" name="矩形 20"/>
          <p:cNvSpPr>
            <a:spLocks noChangeArrowheads="1"/>
          </p:cNvSpPr>
          <p:nvPr/>
        </p:nvSpPr>
        <p:spPr bwMode="auto">
          <a:xfrm>
            <a:off x="4067175" y="3841750"/>
            <a:ext cx="1108075" cy="523875"/>
          </a:xfrm>
          <a:prstGeom prst="rect">
            <a:avLst/>
          </a:prstGeom>
          <a:noFill/>
          <a:ln w="9525">
            <a:noFill/>
            <a:miter lim="800000"/>
            <a:headEnd/>
            <a:tailEnd/>
          </a:ln>
        </p:spPr>
        <p:txBody>
          <a:bodyPr wrap="none">
            <a:spAutoFit/>
          </a:bodyPr>
          <a:lstStyle/>
          <a:p>
            <a:pPr eaLnBrk="1" hangingPunct="1"/>
            <a:r>
              <a:rPr lang="en-US" altLang="zh-CN" sz="2800" b="1">
                <a:solidFill>
                  <a:srgbClr val="FFFFFF"/>
                </a:solidFill>
              </a:rPr>
              <a:t>	</a:t>
            </a:r>
            <a:endParaRPr lang="zh-CN" altLang="en-US" sz="2800" b="1">
              <a:solidFill>
                <a:srgbClr val="FFFFFF"/>
              </a:solidFill>
            </a:endParaRPr>
          </a:p>
        </p:txBody>
      </p:sp>
      <p:sp>
        <p:nvSpPr>
          <p:cNvPr id="13319" name="灯片编号占位符 2"/>
          <p:cNvSpPr>
            <a:spLocks noGrp="1"/>
          </p:cNvSpPr>
          <p:nvPr>
            <p:ph type="sldNum" sz="quarter" idx="12"/>
          </p:nvPr>
        </p:nvSpPr>
        <p:spPr>
          <a:xfrm>
            <a:off x="3419872" y="6619875"/>
            <a:ext cx="2133600" cy="476250"/>
          </a:xfrm>
          <a:noFill/>
        </p:spPr>
        <p:txBody>
          <a:bodyPr/>
          <a:lstStyle/>
          <a:p>
            <a:fld id="{DCEC9634-65E7-4A57-AC96-3CEB09B9C883}" type="slidenum">
              <a:rPr lang="en-US" altLang="zh-CN">
                <a:solidFill>
                  <a:schemeClr val="tx1"/>
                </a:solidFill>
              </a:rPr>
              <a:pPr/>
              <a:t>4</a:t>
            </a:fld>
            <a:endParaRPr lang="en-US" altLang="zh-CN" dirty="0">
              <a:solidFill>
                <a:schemeClr val="tx1"/>
              </a:solidFill>
            </a:endParaRPr>
          </a:p>
        </p:txBody>
      </p:sp>
      <p:pic>
        <p:nvPicPr>
          <p:cNvPr id="9"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ChangeArrowheads="1"/>
          </p:cNvSpPr>
          <p:nvPr/>
        </p:nvSpPr>
        <p:spPr bwMode="auto">
          <a:xfrm>
            <a:off x="676275" y="188913"/>
            <a:ext cx="8432800" cy="533400"/>
          </a:xfrm>
          <a:prstGeom prst="rect">
            <a:avLst/>
          </a:prstGeom>
          <a:noFill/>
          <a:ln w="9525">
            <a:noFill/>
            <a:miter lim="800000"/>
            <a:headEnd/>
            <a:tailEnd/>
          </a:ln>
        </p:spPr>
        <p:txBody>
          <a:bodyPr anchor="b"/>
          <a:lstStyle/>
          <a:p>
            <a:pPr eaLnBrk="1" hangingPunct="1"/>
            <a:endParaRPr lang="en-GB" altLang="en-GB" sz="2600" b="1">
              <a:solidFill>
                <a:schemeClr val="bg1"/>
              </a:solidFill>
              <a:ea typeface="黑体" pitchFamily="49" charset="-122"/>
            </a:endParaRPr>
          </a:p>
        </p:txBody>
      </p:sp>
      <p:sp>
        <p:nvSpPr>
          <p:cNvPr id="27672" name="Rectangle 5"/>
          <p:cNvSpPr>
            <a:spLocks noChangeArrowheads="1"/>
          </p:cNvSpPr>
          <p:nvPr/>
        </p:nvSpPr>
        <p:spPr bwMode="auto">
          <a:xfrm>
            <a:off x="539750" y="115888"/>
            <a:ext cx="8432800" cy="533400"/>
          </a:xfrm>
          <a:prstGeom prst="rect">
            <a:avLst/>
          </a:prstGeom>
          <a:noFill/>
          <a:ln w="9525">
            <a:noFill/>
            <a:miter lim="800000"/>
            <a:headEnd/>
            <a:tailEnd/>
          </a:ln>
        </p:spPr>
        <p:txBody>
          <a:bodyPr anchor="b"/>
          <a:lstStyle/>
          <a:p>
            <a:pPr eaLnBrk="1" hangingPunct="1"/>
            <a:r>
              <a:rPr lang="zh-CN" altLang="en-US" sz="2400" b="1" kern="0" dirty="0">
                <a:solidFill>
                  <a:sysClr val="window" lastClr="FFFFFF"/>
                </a:solidFill>
                <a:latin typeface="黑体" pitchFamily="49" charset="-122"/>
                <a:ea typeface="黑体" pitchFamily="49" charset="-122"/>
              </a:rPr>
              <a:t>二、</a:t>
            </a:r>
            <a:r>
              <a:rPr lang="zh-CN" altLang="en-US" sz="2400" b="1" dirty="0">
                <a:solidFill>
                  <a:schemeClr val="bg1"/>
                </a:solidFill>
                <a:latin typeface="幼圆" pitchFamily="49" charset="-122"/>
                <a:ea typeface="幼圆" pitchFamily="49" charset="-122"/>
              </a:rPr>
              <a:t>防范化解股票质押风险相关要求</a:t>
            </a:r>
          </a:p>
        </p:txBody>
      </p:sp>
      <p:sp>
        <p:nvSpPr>
          <p:cNvPr id="27673" name="灯片编号占位符 2"/>
          <p:cNvSpPr>
            <a:spLocks noGrp="1"/>
          </p:cNvSpPr>
          <p:nvPr>
            <p:ph type="sldNum" sz="quarter" idx="12"/>
          </p:nvPr>
        </p:nvSpPr>
        <p:spPr>
          <a:xfrm>
            <a:off x="3563888" y="6619875"/>
            <a:ext cx="2133600" cy="476250"/>
          </a:xfrm>
          <a:noFill/>
        </p:spPr>
        <p:txBody>
          <a:bodyPr/>
          <a:lstStyle/>
          <a:p>
            <a:fld id="{FD9D01A7-686C-4574-9655-291721AAE6F5}" type="slidenum">
              <a:rPr lang="en-US" altLang="zh-CN">
                <a:solidFill>
                  <a:schemeClr val="tx1"/>
                </a:solidFill>
              </a:rPr>
              <a:pPr/>
              <a:t>5</a:t>
            </a:fld>
            <a:endParaRPr lang="en-US" altLang="zh-CN" dirty="0">
              <a:solidFill>
                <a:schemeClr val="tx1"/>
              </a:solidFill>
            </a:endParaRPr>
          </a:p>
        </p:txBody>
      </p:sp>
      <p:pic>
        <p:nvPicPr>
          <p:cNvPr id="26"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33" name="组合 32"/>
          <p:cNvGrpSpPr/>
          <p:nvPr/>
        </p:nvGrpSpPr>
        <p:grpSpPr>
          <a:xfrm>
            <a:off x="6372200" y="1700808"/>
            <a:ext cx="2376264" cy="4248472"/>
            <a:chOff x="790380" y="1447800"/>
            <a:chExt cx="2376264" cy="4717504"/>
          </a:xfrm>
        </p:grpSpPr>
        <p:grpSp>
          <p:nvGrpSpPr>
            <p:cNvPr id="34" name="组合 55"/>
            <p:cNvGrpSpPr/>
            <p:nvPr/>
          </p:nvGrpSpPr>
          <p:grpSpPr>
            <a:xfrm>
              <a:off x="790380" y="1447800"/>
              <a:ext cx="2304256" cy="4717504"/>
              <a:chOff x="790380" y="1485900"/>
              <a:chExt cx="2304256" cy="4717504"/>
            </a:xfrm>
          </p:grpSpPr>
          <p:sp>
            <p:nvSpPr>
              <p:cNvPr id="37" name="矩形 36"/>
              <p:cNvSpPr/>
              <p:nvPr/>
            </p:nvSpPr>
            <p:spPr>
              <a:xfrm>
                <a:off x="826388" y="1485900"/>
                <a:ext cx="2268248" cy="4717504"/>
              </a:xfrm>
              <a:prstGeom prst="rect">
                <a:avLst/>
              </a:prstGeom>
              <a:solidFill>
                <a:schemeClr val="bg1">
                  <a:lumMod val="9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矩形 37"/>
              <p:cNvSpPr/>
              <p:nvPr/>
            </p:nvSpPr>
            <p:spPr>
              <a:xfrm>
                <a:off x="790380" y="1524000"/>
                <a:ext cx="2304000" cy="934988"/>
              </a:xfrm>
              <a:prstGeom prst="rect">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prstClr val="white"/>
                    </a:solidFill>
                    <a:latin typeface="幼圆" pitchFamily="49" charset="-122"/>
                    <a:ea typeface="幼圆" pitchFamily="49" charset="-122"/>
                  </a:rPr>
                  <a:t>2020</a:t>
                </a:r>
                <a:r>
                  <a:rPr lang="zh-CN" altLang="en-US" sz="1600" b="1" dirty="0">
                    <a:solidFill>
                      <a:prstClr val="white"/>
                    </a:solidFill>
                    <a:latin typeface="幼圆" pitchFamily="49" charset="-122"/>
                    <a:ea typeface="幼圆" pitchFamily="49" charset="-122"/>
                  </a:rPr>
                  <a:t>年</a:t>
                </a:r>
                <a:r>
                  <a:rPr lang="en-US" altLang="zh-CN" sz="1600" b="1" dirty="0">
                    <a:solidFill>
                      <a:prstClr val="white"/>
                    </a:solidFill>
                    <a:latin typeface="幼圆" pitchFamily="49" charset="-122"/>
                    <a:ea typeface="幼圆" pitchFamily="49" charset="-122"/>
                  </a:rPr>
                  <a:t>11</a:t>
                </a:r>
                <a:r>
                  <a:rPr lang="zh-CN" altLang="en-US" sz="1600" b="1" dirty="0">
                    <a:solidFill>
                      <a:prstClr val="white"/>
                    </a:solidFill>
                    <a:latin typeface="幼圆" pitchFamily="49" charset="-122"/>
                    <a:ea typeface="幼圆" pitchFamily="49" charset="-122"/>
                  </a:rPr>
                  <a:t>月 </a:t>
                </a:r>
                <a:r>
                  <a:rPr lang="zh-CN" altLang="zh-CN" sz="1600" b="1" dirty="0">
                    <a:solidFill>
                      <a:prstClr val="white"/>
                    </a:solidFill>
                    <a:latin typeface="幼圆" pitchFamily="49" charset="-122"/>
                    <a:ea typeface="幼圆" pitchFamily="49" charset="-122"/>
                  </a:rPr>
                  <a:t>贯彻落实《意见》动员部署会</a:t>
                </a:r>
                <a:endParaRPr lang="en-US" altLang="zh-CN" sz="1600" b="1" dirty="0">
                  <a:solidFill>
                    <a:prstClr val="white"/>
                  </a:solidFill>
                  <a:latin typeface="幼圆" pitchFamily="49" charset="-122"/>
                  <a:ea typeface="幼圆" pitchFamily="49" charset="-122"/>
                </a:endParaRPr>
              </a:p>
            </p:txBody>
          </p:sp>
        </p:grpSp>
        <p:sp>
          <p:nvSpPr>
            <p:cNvPr id="36" name="矩形 35"/>
            <p:cNvSpPr/>
            <p:nvPr/>
          </p:nvSpPr>
          <p:spPr>
            <a:xfrm>
              <a:off x="934396" y="2807081"/>
              <a:ext cx="2232248" cy="2590504"/>
            </a:xfrm>
            <a:prstGeom prst="rect">
              <a:avLst/>
            </a:prstGeom>
          </p:spPr>
          <p:txBody>
            <a:bodyPr wrap="square">
              <a:spAutoFit/>
            </a:bodyPr>
            <a:lstStyle/>
            <a:p>
              <a:pPr>
                <a:lnSpc>
                  <a:spcPct val="130000"/>
                </a:lnSpc>
              </a:pPr>
              <a:r>
                <a:rPr lang="zh-CN" altLang="en-US" sz="1400" dirty="0">
                  <a:latin typeface="幼圆" pitchFamily="49" charset="-122"/>
                  <a:ea typeface="幼圆" pitchFamily="49" charset="-122"/>
                </a:rPr>
                <a:t>质押风险仍具艰巨性，长期性，复杂性，要打好质押防控攻坚战下半场</a:t>
              </a:r>
              <a:endParaRPr lang="en-US" altLang="zh-CN" sz="1400" dirty="0">
                <a:latin typeface="幼圆" pitchFamily="49" charset="-122"/>
                <a:ea typeface="幼圆" pitchFamily="49" charset="-122"/>
              </a:endParaRPr>
            </a:p>
            <a:p>
              <a:pPr>
                <a:lnSpc>
                  <a:spcPct val="130000"/>
                </a:lnSpc>
              </a:pPr>
              <a:r>
                <a:rPr lang="zh-CN" altLang="en-US" sz="1400" b="1" dirty="0">
                  <a:latin typeface="幼圆" pitchFamily="49" charset="-122"/>
                  <a:ea typeface="幼圆" pitchFamily="49" charset="-122"/>
                </a:rPr>
                <a:t>坚持</a:t>
              </a:r>
              <a:r>
                <a:rPr lang="zh-CN" altLang="en-US" sz="1400" dirty="0">
                  <a:latin typeface="幼圆" pitchFamily="49" charset="-122"/>
                  <a:ea typeface="幼圆" pitchFamily="49" charset="-122"/>
                </a:rPr>
                <a:t>“</a:t>
              </a:r>
              <a:r>
                <a:rPr lang="zh-CN" altLang="en-US" sz="1400" b="1" dirty="0">
                  <a:latin typeface="幼圆" pitchFamily="49" charset="-122"/>
                  <a:ea typeface="幼圆" pitchFamily="49" charset="-122"/>
                </a:rPr>
                <a:t>控增量，化存量</a:t>
              </a:r>
              <a:r>
                <a:rPr lang="zh-CN" altLang="en-US" sz="1400" dirty="0">
                  <a:latin typeface="幼圆" pitchFamily="49" charset="-122"/>
                  <a:ea typeface="幼圆" pitchFamily="49" charset="-122"/>
                </a:rPr>
                <a:t>”</a:t>
              </a:r>
              <a:endParaRPr lang="en-US" altLang="zh-CN" sz="1400" dirty="0">
                <a:latin typeface="幼圆" pitchFamily="49" charset="-122"/>
                <a:ea typeface="幼圆" pitchFamily="49" charset="-122"/>
              </a:endParaRPr>
            </a:p>
            <a:p>
              <a:pPr>
                <a:lnSpc>
                  <a:spcPct val="130000"/>
                </a:lnSpc>
              </a:pPr>
              <a:r>
                <a:rPr lang="zh-CN" altLang="zh-CN" sz="1400" dirty="0">
                  <a:latin typeface="幼圆" pitchFamily="49" charset="-122"/>
                  <a:ea typeface="幼圆" pitchFamily="49" charset="-122"/>
                </a:rPr>
                <a:t>加强场外质押风险处置的政策协调</a:t>
              </a:r>
              <a:endParaRPr lang="en-US" altLang="zh-CN" sz="1400" dirty="0">
                <a:latin typeface="幼圆" pitchFamily="49" charset="-122"/>
                <a:ea typeface="幼圆" pitchFamily="49" charset="-122"/>
              </a:endParaRPr>
            </a:p>
            <a:p>
              <a:pPr>
                <a:lnSpc>
                  <a:spcPct val="130000"/>
                </a:lnSpc>
              </a:pPr>
              <a:r>
                <a:rPr lang="zh-CN" altLang="zh-CN" sz="1400" b="1" dirty="0">
                  <a:latin typeface="幼圆" pitchFamily="49" charset="-122"/>
                  <a:ea typeface="幼圆" pitchFamily="49" charset="-122"/>
                </a:rPr>
                <a:t>推动场内外市场一致性监管</a:t>
              </a:r>
            </a:p>
          </p:txBody>
        </p:sp>
      </p:grpSp>
      <p:grpSp>
        <p:nvGrpSpPr>
          <p:cNvPr id="39" name="组合 38"/>
          <p:cNvGrpSpPr/>
          <p:nvPr/>
        </p:nvGrpSpPr>
        <p:grpSpPr>
          <a:xfrm>
            <a:off x="683568" y="1700808"/>
            <a:ext cx="2736304" cy="4464496"/>
            <a:chOff x="618571" y="1374676"/>
            <a:chExt cx="2718978" cy="4852960"/>
          </a:xfrm>
        </p:grpSpPr>
        <p:grpSp>
          <p:nvGrpSpPr>
            <p:cNvPr id="40" name="组合 55"/>
            <p:cNvGrpSpPr/>
            <p:nvPr/>
          </p:nvGrpSpPr>
          <p:grpSpPr>
            <a:xfrm>
              <a:off x="618571" y="1374676"/>
              <a:ext cx="2376667" cy="4717504"/>
              <a:chOff x="618571" y="1412776"/>
              <a:chExt cx="2376667" cy="4717504"/>
            </a:xfrm>
          </p:grpSpPr>
          <p:sp>
            <p:nvSpPr>
              <p:cNvPr id="42" name="矩形 41"/>
              <p:cNvSpPr/>
              <p:nvPr/>
            </p:nvSpPr>
            <p:spPr>
              <a:xfrm>
                <a:off x="618571" y="1412776"/>
                <a:ext cx="2376667" cy="4717504"/>
              </a:xfrm>
              <a:prstGeom prst="rect">
                <a:avLst/>
              </a:prstGeom>
              <a:solidFill>
                <a:schemeClr val="bg1">
                  <a:lumMod val="9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3" name="矩形 42"/>
              <p:cNvSpPr/>
              <p:nvPr/>
            </p:nvSpPr>
            <p:spPr>
              <a:xfrm>
                <a:off x="618571" y="1412776"/>
                <a:ext cx="2376666" cy="934988"/>
              </a:xfrm>
              <a:prstGeom prst="rect">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prstClr val="white"/>
                    </a:solidFill>
                    <a:latin typeface="幼圆" pitchFamily="49" charset="-122"/>
                    <a:ea typeface="幼圆" pitchFamily="49" charset="-122"/>
                  </a:rPr>
                  <a:t>2020</a:t>
                </a:r>
                <a:r>
                  <a:rPr lang="zh-CN" altLang="en-US" sz="1600" b="1" dirty="0">
                    <a:solidFill>
                      <a:prstClr val="white"/>
                    </a:solidFill>
                    <a:latin typeface="幼圆" pitchFamily="49" charset="-122"/>
                    <a:ea typeface="幼圆" pitchFamily="49" charset="-122"/>
                  </a:rPr>
                  <a:t>年</a:t>
                </a:r>
                <a:r>
                  <a:rPr lang="en-US" altLang="zh-CN" sz="1600" b="1" dirty="0">
                    <a:solidFill>
                      <a:prstClr val="white"/>
                    </a:solidFill>
                    <a:latin typeface="幼圆" pitchFamily="49" charset="-122"/>
                    <a:ea typeface="幼圆" pitchFamily="49" charset="-122"/>
                  </a:rPr>
                  <a:t>10</a:t>
                </a:r>
                <a:r>
                  <a:rPr lang="zh-CN" altLang="en-US" sz="1600" b="1" dirty="0">
                    <a:solidFill>
                      <a:prstClr val="white"/>
                    </a:solidFill>
                    <a:latin typeface="幼圆" pitchFamily="49" charset="-122"/>
                    <a:ea typeface="幼圆" pitchFamily="49" charset="-122"/>
                  </a:rPr>
                  <a:t>月</a:t>
                </a:r>
                <a:r>
                  <a:rPr lang="en-US" altLang="zh-CN" sz="1600" b="1" dirty="0">
                    <a:solidFill>
                      <a:prstClr val="white"/>
                    </a:solidFill>
                    <a:latin typeface="幼圆" pitchFamily="49" charset="-122"/>
                    <a:ea typeface="幼圆" pitchFamily="49" charset="-122"/>
                  </a:rPr>
                  <a:t> </a:t>
                </a:r>
                <a:r>
                  <a:rPr lang="zh-CN" altLang="en-US" sz="1600" b="1" dirty="0">
                    <a:solidFill>
                      <a:prstClr val="white"/>
                    </a:solidFill>
                    <a:latin typeface="幼圆" pitchFamily="49" charset="-122"/>
                    <a:ea typeface="幼圆" pitchFamily="49" charset="-122"/>
                  </a:rPr>
                  <a:t>国务院</a:t>
                </a:r>
                <a:endParaRPr lang="en-US" altLang="zh-CN" sz="1600" b="1" dirty="0">
                  <a:solidFill>
                    <a:prstClr val="white"/>
                  </a:solidFill>
                  <a:latin typeface="幼圆" pitchFamily="49" charset="-122"/>
                  <a:ea typeface="幼圆" pitchFamily="49" charset="-122"/>
                </a:endParaRPr>
              </a:p>
              <a:p>
                <a:r>
                  <a:rPr lang="en-US" altLang="zh-CN" sz="1600" b="1" dirty="0">
                    <a:solidFill>
                      <a:prstClr val="white"/>
                    </a:solidFill>
                    <a:latin typeface="幼圆" pitchFamily="49" charset="-122"/>
                    <a:ea typeface="幼圆" pitchFamily="49" charset="-122"/>
                  </a:rPr>
                  <a:t>《</a:t>
                </a:r>
                <a:r>
                  <a:rPr lang="zh-CN" altLang="en-US" sz="1600" b="1" dirty="0">
                    <a:solidFill>
                      <a:prstClr val="white"/>
                    </a:solidFill>
                    <a:latin typeface="幼圆" pitchFamily="49" charset="-122"/>
                    <a:ea typeface="幼圆" pitchFamily="49" charset="-122"/>
                  </a:rPr>
                  <a:t>关于进一步提高上市公司质量的意见</a:t>
                </a:r>
                <a:r>
                  <a:rPr lang="en-US" altLang="zh-CN" sz="1600" b="1" dirty="0">
                    <a:solidFill>
                      <a:prstClr val="white"/>
                    </a:solidFill>
                    <a:latin typeface="幼圆" pitchFamily="49" charset="-122"/>
                    <a:ea typeface="幼圆" pitchFamily="49" charset="-122"/>
                  </a:rPr>
                  <a:t>》</a:t>
                </a:r>
              </a:p>
            </p:txBody>
          </p:sp>
        </p:grpSp>
        <p:sp>
          <p:nvSpPr>
            <p:cNvPr id="41" name="矩形 40"/>
            <p:cNvSpPr/>
            <p:nvPr/>
          </p:nvSpPr>
          <p:spPr>
            <a:xfrm>
              <a:off x="833227" y="2594720"/>
              <a:ext cx="2504322" cy="3632916"/>
            </a:xfrm>
            <a:prstGeom prst="rect">
              <a:avLst/>
            </a:prstGeom>
          </p:spPr>
          <p:txBody>
            <a:bodyPr wrap="square">
              <a:spAutoFit/>
            </a:bodyPr>
            <a:lstStyle/>
            <a:p>
              <a:pPr algn="just">
                <a:lnSpc>
                  <a:spcPct val="150000"/>
                </a:lnSpc>
                <a:spcAft>
                  <a:spcPts val="600"/>
                </a:spcAft>
              </a:pPr>
              <a:r>
                <a:rPr lang="zh-CN" altLang="zh-CN" sz="1400" b="1" dirty="0">
                  <a:latin typeface="幼圆" pitchFamily="49" charset="-122"/>
                  <a:ea typeface="幼圆" pitchFamily="49" charset="-122"/>
                </a:rPr>
                <a:t>控制增量、化解存量</a:t>
              </a:r>
              <a:endParaRPr lang="en-US" altLang="zh-CN" sz="1400" b="1" dirty="0">
                <a:latin typeface="幼圆" pitchFamily="49" charset="-122"/>
                <a:ea typeface="幼圆" pitchFamily="49" charset="-122"/>
              </a:endParaRPr>
            </a:p>
            <a:p>
              <a:pPr algn="just">
                <a:lnSpc>
                  <a:spcPct val="150000"/>
                </a:lnSpc>
                <a:spcAft>
                  <a:spcPts val="600"/>
                </a:spcAft>
              </a:pPr>
              <a:r>
                <a:rPr lang="zh-CN" altLang="zh-CN" sz="1400" b="1" dirty="0">
                  <a:latin typeface="幼圆" pitchFamily="49" charset="-122"/>
                  <a:ea typeface="幼圆" pitchFamily="49" charset="-122"/>
                </a:rPr>
                <a:t>强化场内外一致性监管</a:t>
              </a:r>
              <a:endParaRPr lang="en-US" altLang="zh-CN" sz="1400" b="1" dirty="0">
                <a:latin typeface="幼圆" pitchFamily="49" charset="-122"/>
                <a:ea typeface="幼圆" pitchFamily="49" charset="-122"/>
              </a:endParaRPr>
            </a:p>
            <a:p>
              <a:pPr algn="just">
                <a:lnSpc>
                  <a:spcPct val="150000"/>
                </a:lnSpc>
                <a:spcAft>
                  <a:spcPts val="600"/>
                </a:spcAft>
              </a:pPr>
              <a:r>
                <a:rPr lang="zh-CN" altLang="zh-CN" sz="1400" dirty="0">
                  <a:latin typeface="幼圆" pitchFamily="49" charset="-122"/>
                  <a:ea typeface="幼圆" pitchFamily="49" charset="-122"/>
                </a:rPr>
                <a:t>加强质押信息共享</a:t>
              </a:r>
              <a:endParaRPr lang="en-US" altLang="zh-CN" sz="1400" dirty="0">
                <a:latin typeface="幼圆" pitchFamily="49" charset="-122"/>
                <a:ea typeface="幼圆" pitchFamily="49" charset="-122"/>
              </a:endParaRPr>
            </a:p>
            <a:p>
              <a:pPr algn="just">
                <a:lnSpc>
                  <a:spcPct val="150000"/>
                </a:lnSpc>
                <a:spcAft>
                  <a:spcPts val="600"/>
                </a:spcAft>
              </a:pPr>
              <a:r>
                <a:rPr lang="zh-CN" altLang="zh-CN" sz="1400" dirty="0">
                  <a:latin typeface="幼圆" pitchFamily="49" charset="-122"/>
                  <a:ea typeface="幼圆" pitchFamily="49" charset="-122"/>
                </a:rPr>
                <a:t>强化风险约束机制</a:t>
              </a:r>
              <a:endParaRPr lang="en-US" altLang="zh-CN" sz="1400" dirty="0">
                <a:latin typeface="幼圆" pitchFamily="49" charset="-122"/>
                <a:ea typeface="幼圆" pitchFamily="49" charset="-122"/>
              </a:endParaRPr>
            </a:p>
            <a:p>
              <a:pPr algn="just">
                <a:lnSpc>
                  <a:spcPct val="150000"/>
                </a:lnSpc>
                <a:spcAft>
                  <a:spcPts val="600"/>
                </a:spcAft>
              </a:pPr>
              <a:r>
                <a:rPr lang="zh-CN" altLang="en-US" sz="1400" dirty="0">
                  <a:latin typeface="幼圆" pitchFamily="49" charset="-122"/>
                  <a:ea typeface="幼圆" pitchFamily="49" charset="-122"/>
                </a:rPr>
                <a:t>差异化信息披露制度</a:t>
              </a:r>
              <a:endParaRPr lang="en-US" altLang="zh-CN" sz="1400" dirty="0">
                <a:latin typeface="幼圆" pitchFamily="49" charset="-122"/>
                <a:ea typeface="幼圆" pitchFamily="49" charset="-122"/>
              </a:endParaRPr>
            </a:p>
            <a:p>
              <a:pPr algn="just">
                <a:lnSpc>
                  <a:spcPct val="150000"/>
                </a:lnSpc>
                <a:spcAft>
                  <a:spcPts val="600"/>
                </a:spcAft>
              </a:pPr>
              <a:r>
                <a:rPr lang="zh-CN" altLang="zh-CN" sz="1400" dirty="0">
                  <a:latin typeface="幼圆" pitchFamily="49" charset="-122"/>
                  <a:ea typeface="幼圆" pitchFamily="49" charset="-122"/>
                </a:rPr>
                <a:t>严格控制限售股质押</a:t>
              </a:r>
              <a:endParaRPr lang="en-US" altLang="zh-CN" sz="1400" dirty="0">
                <a:latin typeface="幼圆" pitchFamily="49" charset="-122"/>
                <a:ea typeface="幼圆" pitchFamily="49" charset="-122"/>
              </a:endParaRPr>
            </a:p>
            <a:p>
              <a:pPr algn="just">
                <a:lnSpc>
                  <a:spcPct val="150000"/>
                </a:lnSpc>
                <a:spcAft>
                  <a:spcPts val="600"/>
                </a:spcAft>
              </a:pPr>
              <a:r>
                <a:rPr lang="zh-CN" altLang="en-US" sz="1400" dirty="0">
                  <a:latin typeface="幼圆" pitchFamily="49" charset="-122"/>
                  <a:ea typeface="幼圆" pitchFamily="49" charset="-122"/>
                </a:rPr>
                <a:t>各机构参与质押风险</a:t>
              </a:r>
              <a:endParaRPr lang="en-US" altLang="zh-CN" sz="1400" dirty="0">
                <a:latin typeface="幼圆" pitchFamily="49" charset="-122"/>
                <a:ea typeface="幼圆" pitchFamily="49" charset="-122"/>
              </a:endParaRPr>
            </a:p>
            <a:p>
              <a:pPr algn="just">
                <a:lnSpc>
                  <a:spcPct val="150000"/>
                </a:lnSpc>
                <a:spcAft>
                  <a:spcPts val="600"/>
                </a:spcAft>
              </a:pPr>
              <a:r>
                <a:rPr lang="zh-CN" altLang="en-US" sz="1400" dirty="0">
                  <a:latin typeface="幼圆" pitchFamily="49" charset="-122"/>
                  <a:ea typeface="幼圆" pitchFamily="49" charset="-122"/>
                </a:rPr>
                <a:t>防范化解</a:t>
              </a:r>
              <a:endParaRPr lang="en-US" altLang="zh-CN" sz="1400" dirty="0">
                <a:latin typeface="幼圆" pitchFamily="49" charset="-122"/>
                <a:ea typeface="幼圆" pitchFamily="49" charset="-122"/>
              </a:endParaRPr>
            </a:p>
          </p:txBody>
        </p:sp>
      </p:grpSp>
      <p:grpSp>
        <p:nvGrpSpPr>
          <p:cNvPr id="46" name="组合 45"/>
          <p:cNvGrpSpPr/>
          <p:nvPr/>
        </p:nvGrpSpPr>
        <p:grpSpPr>
          <a:xfrm>
            <a:off x="3563888" y="1700808"/>
            <a:ext cx="2376666" cy="4248472"/>
            <a:chOff x="754380" y="1447800"/>
            <a:chExt cx="2376666" cy="4717504"/>
          </a:xfrm>
        </p:grpSpPr>
        <p:grpSp>
          <p:nvGrpSpPr>
            <p:cNvPr id="47" name="组合 55"/>
            <p:cNvGrpSpPr/>
            <p:nvPr/>
          </p:nvGrpSpPr>
          <p:grpSpPr>
            <a:xfrm>
              <a:off x="754380" y="1447800"/>
              <a:ext cx="2376666" cy="4717504"/>
              <a:chOff x="754380" y="1485900"/>
              <a:chExt cx="2376666" cy="4717504"/>
            </a:xfrm>
          </p:grpSpPr>
          <p:sp>
            <p:nvSpPr>
              <p:cNvPr id="49" name="矩形 48"/>
              <p:cNvSpPr/>
              <p:nvPr/>
            </p:nvSpPr>
            <p:spPr>
              <a:xfrm>
                <a:off x="754380" y="1485900"/>
                <a:ext cx="2376666" cy="4717504"/>
              </a:xfrm>
              <a:prstGeom prst="rect">
                <a:avLst/>
              </a:prstGeom>
              <a:solidFill>
                <a:schemeClr val="bg1">
                  <a:lumMod val="95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0" name="矩形 49"/>
              <p:cNvSpPr/>
              <p:nvPr/>
            </p:nvSpPr>
            <p:spPr>
              <a:xfrm>
                <a:off x="790380" y="1524000"/>
                <a:ext cx="2304000" cy="934988"/>
              </a:xfrm>
              <a:prstGeom prst="rect">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prstClr val="white"/>
                    </a:solidFill>
                    <a:latin typeface="幼圆" pitchFamily="49" charset="-122"/>
                    <a:ea typeface="幼圆" pitchFamily="49" charset="-122"/>
                  </a:rPr>
                  <a:t>2020</a:t>
                </a:r>
                <a:r>
                  <a:rPr lang="zh-CN" altLang="en-US" sz="1600" b="1" dirty="0">
                    <a:solidFill>
                      <a:prstClr val="white"/>
                    </a:solidFill>
                    <a:latin typeface="幼圆" pitchFamily="49" charset="-122"/>
                    <a:ea typeface="幼圆" pitchFamily="49" charset="-122"/>
                  </a:rPr>
                  <a:t>年</a:t>
                </a:r>
                <a:r>
                  <a:rPr lang="en-US" altLang="zh-CN" sz="1600" b="1" dirty="0">
                    <a:solidFill>
                      <a:prstClr val="white"/>
                    </a:solidFill>
                    <a:latin typeface="幼圆" pitchFamily="49" charset="-122"/>
                    <a:ea typeface="幼圆" pitchFamily="49" charset="-122"/>
                  </a:rPr>
                  <a:t>10</a:t>
                </a:r>
                <a:r>
                  <a:rPr lang="zh-CN" altLang="en-US" sz="1600" b="1" dirty="0">
                    <a:solidFill>
                      <a:prstClr val="white"/>
                    </a:solidFill>
                    <a:latin typeface="幼圆" pitchFamily="49" charset="-122"/>
                    <a:ea typeface="幼圆" pitchFamily="49" charset="-122"/>
                  </a:rPr>
                  <a:t>月 国务院政策例行吹风会</a:t>
                </a:r>
                <a:endParaRPr lang="en-US" altLang="zh-CN" sz="1600" b="1" dirty="0">
                  <a:solidFill>
                    <a:prstClr val="white"/>
                  </a:solidFill>
                  <a:latin typeface="幼圆" pitchFamily="49" charset="-122"/>
                  <a:ea typeface="幼圆" pitchFamily="49" charset="-122"/>
                </a:endParaRPr>
              </a:p>
            </p:txBody>
          </p:sp>
        </p:grpSp>
        <p:sp>
          <p:nvSpPr>
            <p:cNvPr id="48" name="矩形 47"/>
            <p:cNvSpPr/>
            <p:nvPr/>
          </p:nvSpPr>
          <p:spPr>
            <a:xfrm>
              <a:off x="970404" y="2727123"/>
              <a:ext cx="2088232" cy="2511901"/>
            </a:xfrm>
            <a:prstGeom prst="rect">
              <a:avLst/>
            </a:prstGeom>
          </p:spPr>
          <p:txBody>
            <a:bodyPr wrap="square">
              <a:spAutoFit/>
            </a:bodyPr>
            <a:lstStyle/>
            <a:p>
              <a:pPr algn="just">
                <a:lnSpc>
                  <a:spcPct val="150000"/>
                </a:lnSpc>
                <a:spcAft>
                  <a:spcPts val="600"/>
                </a:spcAft>
              </a:pPr>
              <a:r>
                <a:rPr lang="zh-CN" altLang="zh-CN" sz="1400" b="1" dirty="0">
                  <a:latin typeface="幼圆" pitchFamily="49" charset="-122"/>
                  <a:ea typeface="幼圆" pitchFamily="49" charset="-122"/>
                </a:rPr>
                <a:t>出台场内外质押一致性监管</a:t>
              </a:r>
              <a:r>
                <a:rPr lang="zh-CN" altLang="en-US" sz="1400" b="1" dirty="0">
                  <a:latin typeface="幼圆" pitchFamily="49" charset="-122"/>
                  <a:ea typeface="幼圆" pitchFamily="49" charset="-122"/>
                </a:rPr>
                <a:t>的</a:t>
              </a:r>
              <a:r>
                <a:rPr lang="zh-CN" altLang="zh-CN" sz="1400" b="1" dirty="0">
                  <a:latin typeface="幼圆" pitchFamily="49" charset="-122"/>
                  <a:ea typeface="幼圆" pitchFamily="49" charset="-122"/>
                </a:rPr>
                <a:t>政策</a:t>
              </a:r>
              <a:endParaRPr lang="en-US" altLang="zh-CN" sz="1400" b="1" dirty="0">
                <a:latin typeface="幼圆" pitchFamily="49" charset="-122"/>
                <a:ea typeface="幼圆" pitchFamily="49" charset="-122"/>
              </a:endParaRPr>
            </a:p>
            <a:p>
              <a:pPr algn="just">
                <a:lnSpc>
                  <a:spcPct val="150000"/>
                </a:lnSpc>
                <a:spcAft>
                  <a:spcPts val="600"/>
                </a:spcAft>
              </a:pPr>
              <a:r>
                <a:rPr lang="zh-CN" altLang="zh-CN" sz="1400" dirty="0">
                  <a:latin typeface="幼圆" pitchFamily="49" charset="-122"/>
                  <a:ea typeface="幼圆" pitchFamily="49" charset="-122"/>
                </a:rPr>
                <a:t>加强信息共享</a:t>
              </a:r>
              <a:endParaRPr lang="en-US" altLang="zh-CN" sz="1400" dirty="0">
                <a:latin typeface="幼圆" pitchFamily="49" charset="-122"/>
                <a:ea typeface="幼圆" pitchFamily="49" charset="-122"/>
              </a:endParaRPr>
            </a:p>
            <a:p>
              <a:pPr algn="just">
                <a:lnSpc>
                  <a:spcPct val="150000"/>
                </a:lnSpc>
                <a:spcAft>
                  <a:spcPts val="600"/>
                </a:spcAft>
              </a:pPr>
              <a:r>
                <a:rPr lang="zh-CN" altLang="zh-CN" sz="1400" dirty="0">
                  <a:latin typeface="幼圆" pitchFamily="49" charset="-122"/>
                  <a:ea typeface="幼圆" pitchFamily="49" charset="-122"/>
                </a:rPr>
                <a:t>强化监控支持</a:t>
              </a:r>
              <a:endParaRPr lang="en-US" altLang="zh-CN" sz="1400" dirty="0">
                <a:latin typeface="幼圆" pitchFamily="49" charset="-122"/>
                <a:ea typeface="幼圆" pitchFamily="49" charset="-122"/>
              </a:endParaRPr>
            </a:p>
            <a:p>
              <a:pPr algn="just">
                <a:lnSpc>
                  <a:spcPct val="150000"/>
                </a:lnSpc>
                <a:spcAft>
                  <a:spcPts val="600"/>
                </a:spcAft>
              </a:pPr>
              <a:r>
                <a:rPr lang="zh-CN" altLang="zh-CN" sz="1400" dirty="0">
                  <a:latin typeface="幼圆" pitchFamily="49" charset="-122"/>
                  <a:ea typeface="幼圆" pitchFamily="49" charset="-122"/>
                </a:rPr>
                <a:t>各类机构积极参与风险化解</a:t>
              </a:r>
              <a:endParaRPr lang="en-US" altLang="zh-CN" sz="900" dirty="0">
                <a:solidFill>
                  <a:prstClr val="white">
                    <a:lumMod val="65000"/>
                  </a:prstClr>
                </a:solidFill>
                <a:latin typeface="幼圆" pitchFamily="49" charset="-122"/>
                <a:ea typeface="幼圆" pitchFamily="49" charset="-122"/>
              </a:endParaRPr>
            </a:p>
          </p:txBody>
        </p:sp>
      </p:grpSp>
      <p:sp>
        <p:nvSpPr>
          <p:cNvPr id="21" name="等腰三角形 20"/>
          <p:cNvSpPr/>
          <p:nvPr/>
        </p:nvSpPr>
        <p:spPr>
          <a:xfrm rot="10800000">
            <a:off x="3995936" y="836712"/>
            <a:ext cx="1214977" cy="557558"/>
          </a:xfrm>
          <a:prstGeom prst="triangle">
            <a:avLst/>
          </a:prstGeom>
          <a:solidFill>
            <a:srgbClr val="D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bwMode="gray">
          <a:xfrm>
            <a:off x="6516216" y="3933056"/>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3" name="椭圆 22"/>
          <p:cNvSpPr/>
          <p:nvPr/>
        </p:nvSpPr>
        <p:spPr bwMode="gray">
          <a:xfrm>
            <a:off x="6516216" y="3068960"/>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5" name="椭圆 24"/>
          <p:cNvSpPr/>
          <p:nvPr/>
        </p:nvSpPr>
        <p:spPr bwMode="gray">
          <a:xfrm>
            <a:off x="6516216" y="4797152"/>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7" name="椭圆 26"/>
          <p:cNvSpPr/>
          <p:nvPr/>
        </p:nvSpPr>
        <p:spPr bwMode="gray">
          <a:xfrm>
            <a:off x="3779912" y="3789040"/>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8" name="椭圆 27"/>
          <p:cNvSpPr/>
          <p:nvPr/>
        </p:nvSpPr>
        <p:spPr bwMode="gray">
          <a:xfrm>
            <a:off x="3779912" y="3068960"/>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9" name="椭圆 28"/>
          <p:cNvSpPr/>
          <p:nvPr/>
        </p:nvSpPr>
        <p:spPr bwMode="gray">
          <a:xfrm>
            <a:off x="3779912" y="4149080"/>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椭圆 29"/>
          <p:cNvSpPr/>
          <p:nvPr/>
        </p:nvSpPr>
        <p:spPr bwMode="gray">
          <a:xfrm>
            <a:off x="3779912" y="4581128"/>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1" name="椭圆 30"/>
          <p:cNvSpPr/>
          <p:nvPr/>
        </p:nvSpPr>
        <p:spPr bwMode="gray">
          <a:xfrm>
            <a:off x="755576" y="2996952"/>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2" name="椭圆 31"/>
          <p:cNvSpPr/>
          <p:nvPr/>
        </p:nvSpPr>
        <p:spPr bwMode="gray">
          <a:xfrm>
            <a:off x="755576" y="3356992"/>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5" name="椭圆 34"/>
          <p:cNvSpPr/>
          <p:nvPr/>
        </p:nvSpPr>
        <p:spPr bwMode="gray">
          <a:xfrm>
            <a:off x="755576" y="3789040"/>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 name="椭圆 43"/>
          <p:cNvSpPr/>
          <p:nvPr/>
        </p:nvSpPr>
        <p:spPr bwMode="gray">
          <a:xfrm>
            <a:off x="755576" y="4149080"/>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5" name="椭圆 44"/>
          <p:cNvSpPr/>
          <p:nvPr/>
        </p:nvSpPr>
        <p:spPr bwMode="gray">
          <a:xfrm>
            <a:off x="755576" y="4509120"/>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1" name="椭圆 50"/>
          <p:cNvSpPr/>
          <p:nvPr/>
        </p:nvSpPr>
        <p:spPr bwMode="gray">
          <a:xfrm>
            <a:off x="755576" y="4941168"/>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2" name="椭圆 51"/>
          <p:cNvSpPr/>
          <p:nvPr/>
        </p:nvSpPr>
        <p:spPr bwMode="gray">
          <a:xfrm>
            <a:off x="755576" y="5373216"/>
            <a:ext cx="72008" cy="72008"/>
          </a:xfrm>
          <a:prstGeom prst="ellips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0"/>
          <p:cNvPicPr>
            <a:picLocks noChangeAspect="1" noChangeArrowheads="1"/>
          </p:cNvPicPr>
          <p:nvPr/>
        </p:nvPicPr>
        <p:blipFill>
          <a:blip r:embed="rId3" cstate="print"/>
          <a:srcRect l="26366"/>
          <a:stretch>
            <a:fillRect/>
          </a:stretch>
        </p:blipFill>
        <p:spPr bwMode="auto">
          <a:xfrm>
            <a:off x="0" y="765175"/>
            <a:ext cx="9151938" cy="5472113"/>
          </a:xfrm>
          <a:prstGeom prst="rect">
            <a:avLst/>
          </a:prstGeom>
          <a:noFill/>
          <a:ln w="9525">
            <a:noFill/>
            <a:miter lim="800000"/>
            <a:headEnd/>
            <a:tailEnd/>
          </a:ln>
        </p:spPr>
      </p:pic>
      <p:sp>
        <p:nvSpPr>
          <p:cNvPr id="13315" name="Text Box 9"/>
          <p:cNvSpPr txBox="1">
            <a:spLocks noChangeArrowheads="1"/>
          </p:cNvSpPr>
          <p:nvPr/>
        </p:nvSpPr>
        <p:spPr bwMode="auto">
          <a:xfrm>
            <a:off x="684213" y="115888"/>
            <a:ext cx="6265862" cy="641350"/>
          </a:xfrm>
          <a:prstGeom prst="rect">
            <a:avLst/>
          </a:prstGeom>
          <a:noFill/>
          <a:ln w="9525">
            <a:noFill/>
            <a:miter lim="800000"/>
            <a:headEnd/>
            <a:tailEnd/>
          </a:ln>
        </p:spPr>
        <p:txBody>
          <a:bodyPr>
            <a:spAutoFit/>
          </a:bodyPr>
          <a:lstStyle/>
          <a:p>
            <a:pPr eaLnBrk="1" hangingPunct="1"/>
            <a:r>
              <a:rPr lang="en-US" altLang="zh-CN">
                <a:solidFill>
                  <a:srgbClr val="FFFFFF"/>
                </a:solidFill>
              </a:rPr>
              <a:t>China Securities Depository </a:t>
            </a:r>
          </a:p>
          <a:p>
            <a:pPr eaLnBrk="1" hangingPunct="1"/>
            <a:r>
              <a:rPr lang="en-US" altLang="zh-CN">
                <a:solidFill>
                  <a:srgbClr val="FFFFFF"/>
                </a:solidFill>
              </a:rPr>
              <a:t>and Clearing Corporation Limited</a:t>
            </a:r>
          </a:p>
        </p:txBody>
      </p:sp>
      <p:sp>
        <p:nvSpPr>
          <p:cNvPr id="8" name="矩形 7">
            <a:extLst>
              <a:ext uri="{FF2B5EF4-FFF2-40B4-BE49-F238E27FC236}">
                <a16:creationId xmlns="" xmlns:a16="http://schemas.microsoft.com/office/drawing/2014/main" id="{D021D9A2-1AEA-4667-9630-20C075F346D8}"/>
              </a:ext>
            </a:extLst>
          </p:cNvPr>
          <p:cNvSpPr/>
          <p:nvPr/>
        </p:nvSpPr>
        <p:spPr>
          <a:xfrm>
            <a:off x="0" y="1628800"/>
            <a:ext cx="9144000" cy="4248150"/>
          </a:xfrm>
          <a:prstGeom prst="rect">
            <a:avLst/>
          </a:prstGeom>
          <a:solidFill>
            <a:srgbClr val="DA1F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35">
            <a:extLst>
              <a:ext uri="{FF2B5EF4-FFF2-40B4-BE49-F238E27FC236}">
                <a16:creationId xmlns="" xmlns:a16="http://schemas.microsoft.com/office/drawing/2014/main" id="{00D2E61E-DB4A-4F34-AEB3-25AC4EE9690F}"/>
              </a:ext>
            </a:extLst>
          </p:cNvPr>
          <p:cNvSpPr txBox="1"/>
          <p:nvPr/>
        </p:nvSpPr>
        <p:spPr>
          <a:xfrm>
            <a:off x="1763688" y="2996952"/>
            <a:ext cx="5616624" cy="1077218"/>
          </a:xfrm>
          <a:prstGeom prst="rect">
            <a:avLst/>
          </a:prstGeom>
          <a:noFill/>
        </p:spPr>
        <p:txBody>
          <a:bodyPr wrap="square">
            <a:spAutoFit/>
          </a:bodyPr>
          <a:lstStyle/>
          <a:p>
            <a:pPr eaLnBrk="1" hangingPunct="1"/>
            <a:r>
              <a:rPr lang="zh-CN" altLang="en-US" sz="3200" b="1" kern="0" dirty="0">
                <a:solidFill>
                  <a:sysClr val="window" lastClr="FFFFFF"/>
                </a:solidFill>
                <a:latin typeface="黑体" pitchFamily="49" charset="-122"/>
                <a:ea typeface="黑体" pitchFamily="49" charset="-122"/>
              </a:rPr>
              <a:t>三、业务</a:t>
            </a:r>
            <a:r>
              <a:rPr lang="zh-CN" altLang="en-US" sz="3200" b="1" dirty="0">
                <a:solidFill>
                  <a:srgbClr val="FFFFFF"/>
                </a:solidFill>
                <a:latin typeface="幼圆" pitchFamily="49" charset="-122"/>
                <a:ea typeface="幼圆" pitchFamily="49" charset="-122"/>
              </a:rPr>
              <a:t>规则修订及新增要求</a:t>
            </a:r>
          </a:p>
          <a:p>
            <a:pPr algn="ctr" eaLnBrk="1" fontAlgn="auto" hangingPunct="1">
              <a:spcBef>
                <a:spcPts val="0"/>
              </a:spcBef>
              <a:spcAft>
                <a:spcPts val="0"/>
              </a:spcAft>
              <a:defRPr/>
            </a:pPr>
            <a:endParaRPr lang="zh-CN" altLang="en-US" sz="3200" b="1" kern="0" dirty="0">
              <a:solidFill>
                <a:sysClr val="window" lastClr="FFFFFF"/>
              </a:solidFill>
              <a:latin typeface="黑体" pitchFamily="49" charset="-122"/>
              <a:ea typeface="黑体" pitchFamily="49" charset="-122"/>
            </a:endParaRPr>
          </a:p>
        </p:txBody>
      </p:sp>
      <p:sp>
        <p:nvSpPr>
          <p:cNvPr id="13318" name="矩形 20"/>
          <p:cNvSpPr>
            <a:spLocks noChangeArrowheads="1"/>
          </p:cNvSpPr>
          <p:nvPr/>
        </p:nvSpPr>
        <p:spPr bwMode="auto">
          <a:xfrm>
            <a:off x="4067175" y="3841750"/>
            <a:ext cx="1108075" cy="523875"/>
          </a:xfrm>
          <a:prstGeom prst="rect">
            <a:avLst/>
          </a:prstGeom>
          <a:noFill/>
          <a:ln w="9525">
            <a:noFill/>
            <a:miter lim="800000"/>
            <a:headEnd/>
            <a:tailEnd/>
          </a:ln>
        </p:spPr>
        <p:txBody>
          <a:bodyPr wrap="none">
            <a:spAutoFit/>
          </a:bodyPr>
          <a:lstStyle/>
          <a:p>
            <a:pPr eaLnBrk="1" hangingPunct="1"/>
            <a:r>
              <a:rPr lang="en-US" altLang="zh-CN" sz="2800" b="1">
                <a:solidFill>
                  <a:srgbClr val="FFFFFF"/>
                </a:solidFill>
              </a:rPr>
              <a:t>	</a:t>
            </a:r>
            <a:endParaRPr lang="zh-CN" altLang="en-US" sz="2800" b="1">
              <a:solidFill>
                <a:srgbClr val="FFFFFF"/>
              </a:solidFill>
            </a:endParaRPr>
          </a:p>
        </p:txBody>
      </p:sp>
      <p:sp>
        <p:nvSpPr>
          <p:cNvPr id="13319" name="灯片编号占位符 2"/>
          <p:cNvSpPr>
            <a:spLocks noGrp="1"/>
          </p:cNvSpPr>
          <p:nvPr>
            <p:ph type="sldNum" sz="quarter" idx="12"/>
          </p:nvPr>
        </p:nvSpPr>
        <p:spPr>
          <a:xfrm>
            <a:off x="3563888" y="6619875"/>
            <a:ext cx="2133600" cy="476250"/>
          </a:xfrm>
          <a:noFill/>
        </p:spPr>
        <p:txBody>
          <a:bodyPr/>
          <a:lstStyle/>
          <a:p>
            <a:fld id="{DCEC9634-65E7-4A57-AC96-3CEB09B9C883}" type="slidenum">
              <a:rPr lang="en-US" altLang="zh-CN">
                <a:solidFill>
                  <a:schemeClr val="tx1"/>
                </a:solidFill>
              </a:rPr>
              <a:pPr/>
              <a:t>6</a:t>
            </a:fld>
            <a:endParaRPr lang="en-US" altLang="zh-CN" dirty="0">
              <a:solidFill>
                <a:schemeClr val="tx1"/>
              </a:solidFill>
            </a:endParaRPr>
          </a:p>
        </p:txBody>
      </p:sp>
      <p:pic>
        <p:nvPicPr>
          <p:cNvPr id="9" name="Picture 2"/>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ChangeArrowheads="1"/>
          </p:cNvSpPr>
          <p:nvPr/>
        </p:nvSpPr>
        <p:spPr bwMode="auto">
          <a:xfrm>
            <a:off x="676275" y="188913"/>
            <a:ext cx="8432800" cy="533400"/>
          </a:xfrm>
          <a:prstGeom prst="rect">
            <a:avLst/>
          </a:prstGeom>
          <a:noFill/>
          <a:ln w="9525">
            <a:noFill/>
            <a:miter lim="800000"/>
            <a:headEnd/>
            <a:tailEnd/>
          </a:ln>
        </p:spPr>
        <p:txBody>
          <a:bodyPr anchor="b"/>
          <a:lstStyle/>
          <a:p>
            <a:pPr eaLnBrk="1" hangingPunct="1"/>
            <a:endParaRPr lang="en-GB" altLang="en-GB" sz="2600" b="1">
              <a:solidFill>
                <a:schemeClr val="bg1"/>
              </a:solidFill>
              <a:ea typeface="黑体" pitchFamily="49" charset="-122"/>
            </a:endParaRPr>
          </a:p>
        </p:txBody>
      </p:sp>
      <p:sp>
        <p:nvSpPr>
          <p:cNvPr id="27672" name="Rectangle 5"/>
          <p:cNvSpPr>
            <a:spLocks noChangeArrowheads="1"/>
          </p:cNvSpPr>
          <p:nvPr/>
        </p:nvSpPr>
        <p:spPr bwMode="auto">
          <a:xfrm>
            <a:off x="539750" y="115888"/>
            <a:ext cx="8432800" cy="533400"/>
          </a:xfrm>
          <a:prstGeom prst="rect">
            <a:avLst/>
          </a:prstGeom>
          <a:noFill/>
          <a:ln w="9525">
            <a:noFill/>
            <a:miter lim="800000"/>
            <a:headEnd/>
            <a:tailEnd/>
          </a:ln>
        </p:spPr>
        <p:txBody>
          <a:bodyPr anchor="b"/>
          <a:lstStyle/>
          <a:p>
            <a:pPr eaLnBrk="1" hangingPunct="1"/>
            <a:r>
              <a:rPr lang="zh-CN" altLang="en-US" sz="2400" b="1" dirty="0">
                <a:solidFill>
                  <a:schemeClr val="bg1"/>
                </a:solidFill>
                <a:latin typeface="幼圆" pitchFamily="49" charset="-122"/>
                <a:ea typeface="幼圆" pitchFamily="49" charset="-122"/>
              </a:rPr>
              <a:t>三、</a:t>
            </a:r>
            <a:r>
              <a:rPr lang="zh-CN" altLang="en-US" sz="2400" b="1" kern="0" dirty="0">
                <a:solidFill>
                  <a:sysClr val="window" lastClr="FFFFFF"/>
                </a:solidFill>
                <a:latin typeface="黑体" pitchFamily="49" charset="-122"/>
                <a:ea typeface="黑体" pitchFamily="49" charset="-122"/>
              </a:rPr>
              <a:t>业务</a:t>
            </a:r>
            <a:r>
              <a:rPr lang="zh-CN" altLang="en-US" sz="2400" b="1" dirty="0">
                <a:solidFill>
                  <a:srgbClr val="FFFFFF"/>
                </a:solidFill>
                <a:latin typeface="幼圆" pitchFamily="49" charset="-122"/>
                <a:ea typeface="幼圆" pitchFamily="49" charset="-122"/>
              </a:rPr>
              <a:t>规则修订及新增要求</a:t>
            </a:r>
            <a:r>
              <a:rPr lang="en-US" altLang="zh-CN" sz="2400" b="1" dirty="0">
                <a:solidFill>
                  <a:schemeClr val="bg1"/>
                </a:solidFill>
                <a:latin typeface="幼圆" pitchFamily="49" charset="-122"/>
                <a:ea typeface="幼圆" pitchFamily="49" charset="-122"/>
              </a:rPr>
              <a:t>—</a:t>
            </a:r>
            <a:r>
              <a:rPr lang="zh-CN" altLang="en-US" sz="2400" b="1" dirty="0">
                <a:solidFill>
                  <a:schemeClr val="bg1"/>
                </a:solidFill>
                <a:latin typeface="幼圆" pitchFamily="49" charset="-122"/>
                <a:ea typeface="幼圆" pitchFamily="49" charset="-122"/>
              </a:rPr>
              <a:t>业务规则体系</a:t>
            </a:r>
          </a:p>
        </p:txBody>
      </p:sp>
      <p:sp>
        <p:nvSpPr>
          <p:cNvPr id="27673" name="灯片编号占位符 2"/>
          <p:cNvSpPr>
            <a:spLocks noGrp="1"/>
          </p:cNvSpPr>
          <p:nvPr>
            <p:ph type="sldNum" sz="quarter" idx="12"/>
          </p:nvPr>
        </p:nvSpPr>
        <p:spPr>
          <a:xfrm>
            <a:off x="3563888" y="6619875"/>
            <a:ext cx="2133600" cy="476250"/>
          </a:xfrm>
          <a:noFill/>
        </p:spPr>
        <p:txBody>
          <a:bodyPr/>
          <a:lstStyle/>
          <a:p>
            <a:fld id="{FD9D01A7-686C-4574-9655-291721AAE6F5}" type="slidenum">
              <a:rPr lang="en-US" altLang="zh-CN">
                <a:solidFill>
                  <a:schemeClr val="tx1"/>
                </a:solidFill>
              </a:rPr>
              <a:pPr/>
              <a:t>7</a:t>
            </a:fld>
            <a:endParaRPr lang="en-US" altLang="zh-CN" dirty="0">
              <a:solidFill>
                <a:schemeClr val="tx1"/>
              </a:solidFill>
            </a:endParaRPr>
          </a:p>
        </p:txBody>
      </p:sp>
      <p:pic>
        <p:nvPicPr>
          <p:cNvPr id="26"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aphicFrame>
        <p:nvGraphicFramePr>
          <p:cNvPr id="27" name="图示 26"/>
          <p:cNvGraphicFramePr/>
          <p:nvPr/>
        </p:nvGraphicFramePr>
        <p:xfrm>
          <a:off x="3059832" y="908720"/>
          <a:ext cx="5878845" cy="4631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8" name="Group 22"/>
          <p:cNvGrpSpPr/>
          <p:nvPr/>
        </p:nvGrpSpPr>
        <p:grpSpPr>
          <a:xfrm>
            <a:off x="611560" y="2420888"/>
            <a:ext cx="2105025" cy="2720975"/>
            <a:chOff x="7070680" y="1485705"/>
            <a:chExt cx="4469276" cy="4438095"/>
          </a:xfrm>
        </p:grpSpPr>
        <p:grpSp>
          <p:nvGrpSpPr>
            <p:cNvPr id="29" name="Group 3"/>
            <p:cNvGrpSpPr/>
            <p:nvPr/>
          </p:nvGrpSpPr>
          <p:grpSpPr>
            <a:xfrm>
              <a:off x="7070680" y="1485705"/>
              <a:ext cx="4469276" cy="4020315"/>
              <a:chOff x="3472716" y="1692370"/>
              <a:chExt cx="5246568" cy="4719524"/>
            </a:xfrm>
          </p:grpSpPr>
          <p:sp>
            <p:nvSpPr>
              <p:cNvPr id="31" name="Freeform 4"/>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rgbClr val="E72A2E"/>
              </a:solidFill>
              <a:ln>
                <a:noFill/>
              </a:ln>
            </p:spPr>
            <p:txBody>
              <a:bodyPr vert="horz" wrap="square" lIns="96430" tIns="48216" rIns="96430" bIns="48216" numCol="1" anchor="t" anchorCtr="0" compatLnSpc="1">
                <a:noAutofit/>
              </a:bodyPr>
              <a:lstStyle/>
              <a:p>
                <a:pPr algn="just" fontAlgn="base">
                  <a:lnSpc>
                    <a:spcPct val="120000"/>
                  </a:lnSpc>
                </a:pPr>
                <a:endParaRPr lang="id-ID" sz="950" strike="noStrike" noProof="1">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2" name="Freeform 67"/>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72A2E"/>
              </a:solidFill>
              <a:ln>
                <a:noFill/>
              </a:ln>
            </p:spPr>
            <p:txBody>
              <a:bodyPr vert="horz" wrap="square" lIns="96430" tIns="48216" rIns="96430" bIns="48216" numCol="1" anchor="t" anchorCtr="0" compatLnSpc="1"/>
              <a:lstStyle/>
              <a:p>
                <a:pPr algn="just" fontAlgn="base">
                  <a:lnSpc>
                    <a:spcPct val="120000"/>
                  </a:lnSpc>
                </a:pPr>
                <a:endParaRPr lang="en-US" sz="950" strike="noStrike" noProof="1">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3" name="Freeform 67"/>
              <p:cNvSpPr/>
              <p:nvPr/>
            </p:nvSpPr>
            <p:spPr bwMode="auto">
              <a:xfrm rot="4961872">
                <a:off x="4339835" y="2042513"/>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2"/>
              </a:solidFill>
              <a:ln>
                <a:noFill/>
              </a:ln>
            </p:spPr>
            <p:txBody>
              <a:bodyPr vert="horz" wrap="square" lIns="96430" tIns="48216" rIns="96430" bIns="48216" numCol="1" anchor="t" anchorCtr="0" compatLnSpc="1"/>
              <a:lstStyle/>
              <a:p>
                <a:pPr algn="just" fontAlgn="base">
                  <a:lnSpc>
                    <a:spcPct val="120000"/>
                  </a:lnSpc>
                </a:pPr>
                <a:endParaRPr lang="en-US" sz="950" strike="noStrike" noProof="1">
                  <a:solidFill>
                    <a:schemeClr val="bg2"/>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4" name="Freeform 67"/>
              <p:cNvSpPr/>
              <p:nvPr/>
            </p:nvSpPr>
            <p:spPr bwMode="auto">
              <a:xfrm rot="7696778">
                <a:off x="5819969" y="2184630"/>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2"/>
              </a:solidFill>
              <a:ln>
                <a:noFill/>
              </a:ln>
            </p:spPr>
            <p:txBody>
              <a:bodyPr vert="horz" wrap="square" lIns="96430" tIns="48216" rIns="96430" bIns="48216" numCol="1" anchor="t" anchorCtr="0" compatLnSpc="1"/>
              <a:lstStyle/>
              <a:p>
                <a:pPr algn="just" fontAlgn="base">
                  <a:lnSpc>
                    <a:spcPct val="120000"/>
                  </a:lnSpc>
                </a:pPr>
                <a:endParaRPr lang="en-US" sz="950" strike="noStrike" noProof="1">
                  <a:solidFill>
                    <a:schemeClr val="bg2"/>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5" name="Freeform 67"/>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72A2E"/>
              </a:solidFill>
              <a:ln>
                <a:noFill/>
              </a:ln>
            </p:spPr>
            <p:txBody>
              <a:bodyPr vert="horz" wrap="square" lIns="96430" tIns="48216" rIns="96430" bIns="48216" numCol="1" anchor="t" anchorCtr="0" compatLnSpc="1"/>
              <a:lstStyle/>
              <a:p>
                <a:pPr algn="just" fontAlgn="base">
                  <a:lnSpc>
                    <a:spcPct val="120000"/>
                  </a:lnSpc>
                </a:pPr>
                <a:endParaRPr lang="en-US" sz="950" strike="noStrike" noProof="1">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6" name="Freeform 67"/>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2"/>
              </a:solidFill>
              <a:ln>
                <a:noFill/>
              </a:ln>
            </p:spPr>
            <p:txBody>
              <a:bodyPr vert="horz" wrap="square" lIns="96430" tIns="48216" rIns="96430" bIns="48216" numCol="1" anchor="t" anchorCtr="0" compatLnSpc="1"/>
              <a:lstStyle/>
              <a:p>
                <a:pPr algn="just" fontAlgn="base">
                  <a:lnSpc>
                    <a:spcPct val="120000"/>
                  </a:lnSpc>
                </a:pPr>
                <a:endParaRPr lang="en-US" sz="950" strike="noStrike" noProof="1">
                  <a:solidFill>
                    <a:schemeClr val="bg2"/>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7" name="Freeform 67"/>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72A2E"/>
              </a:solidFill>
              <a:ln>
                <a:noFill/>
              </a:ln>
            </p:spPr>
            <p:txBody>
              <a:bodyPr vert="horz" wrap="square" lIns="96430" tIns="48216" rIns="96430" bIns="48216" numCol="1" anchor="t" anchorCtr="0" compatLnSpc="1"/>
              <a:lstStyle/>
              <a:p>
                <a:pPr algn="just" fontAlgn="base">
                  <a:lnSpc>
                    <a:spcPct val="120000"/>
                  </a:lnSpc>
                </a:pPr>
                <a:endParaRPr lang="en-US" sz="950" strike="noStrike" noProof="1">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8" name="Freeform 67"/>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bg2"/>
              </a:solidFill>
              <a:ln>
                <a:noFill/>
              </a:ln>
            </p:spPr>
            <p:txBody>
              <a:bodyPr vert="horz" wrap="square" lIns="96430" tIns="48216" rIns="96430" bIns="48216" numCol="1" anchor="t" anchorCtr="0" compatLnSpc="1"/>
              <a:lstStyle/>
              <a:p>
                <a:pPr algn="just" fontAlgn="base">
                  <a:lnSpc>
                    <a:spcPct val="120000"/>
                  </a:lnSpc>
                </a:pPr>
                <a:endParaRPr lang="en-US" sz="950" strike="noStrike" noProof="1">
                  <a:solidFill>
                    <a:schemeClr val="bg2"/>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9" name="Freeform 67"/>
              <p:cNvSpPr/>
              <p:nvPr/>
            </p:nvSpPr>
            <p:spPr bwMode="auto">
              <a:xfrm rot="6355571">
                <a:off x="5654690" y="169421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72A2E"/>
              </a:solidFill>
              <a:ln>
                <a:noFill/>
              </a:ln>
            </p:spPr>
            <p:txBody>
              <a:bodyPr vert="horz" wrap="square" lIns="96430" tIns="48216" rIns="96430" bIns="48216" numCol="1" anchor="t" anchorCtr="0" compatLnSpc="1"/>
              <a:lstStyle/>
              <a:p>
                <a:pPr algn="just" fontAlgn="base">
                  <a:lnSpc>
                    <a:spcPct val="120000"/>
                  </a:lnSpc>
                </a:pPr>
                <a:endParaRPr lang="en-US" sz="950" strike="noStrike" noProof="1">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0" name="Freeform 67"/>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72A2E"/>
              </a:solidFill>
              <a:ln>
                <a:noFill/>
              </a:ln>
            </p:spPr>
            <p:txBody>
              <a:bodyPr vert="horz" wrap="square" lIns="96430" tIns="48216" rIns="96430" bIns="48216" numCol="1" anchor="t" anchorCtr="0" compatLnSpc="1"/>
              <a:lstStyle/>
              <a:p>
                <a:pPr algn="just" fontAlgn="base">
                  <a:lnSpc>
                    <a:spcPct val="120000"/>
                  </a:lnSpc>
                </a:pPr>
                <a:endParaRPr lang="en-US" sz="950" strike="noStrike" noProof="1">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sp>
          <p:nvSpPr>
            <p:cNvPr id="30"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rgbClr val="E72A2E"/>
            </a:solidFill>
            <a:ln>
              <a:noFill/>
            </a:ln>
          </p:spPr>
          <p:style>
            <a:lnRef idx="2">
              <a:srgbClr val="AB0019">
                <a:shade val="50000"/>
              </a:srgbClr>
            </a:lnRef>
            <a:fillRef idx="1">
              <a:srgbClr val="AB0019"/>
            </a:fillRef>
            <a:effectRef idx="0">
              <a:srgbClr val="AB0019"/>
            </a:effectRef>
            <a:fontRef idx="minor">
              <a:sysClr val="window" lastClr="FFFFFF"/>
            </a:fontRef>
          </p:style>
          <p:txBody>
            <a:bodyPr rtlCol="0" anchor="ctr"/>
            <a:lstStyle/>
            <a:p>
              <a:pPr algn="just" fontAlgn="base">
                <a:lnSpc>
                  <a:spcPct val="120000"/>
                </a:lnSpc>
              </a:pPr>
              <a:endParaRPr lang="en-GB" sz="950" strike="noStrike" noProof="1">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grpSp>
      <p:sp>
        <p:nvSpPr>
          <p:cNvPr id="41" name="矩形 57"/>
          <p:cNvSpPr/>
          <p:nvPr/>
        </p:nvSpPr>
        <p:spPr>
          <a:xfrm>
            <a:off x="899592" y="1268760"/>
            <a:ext cx="2316480" cy="521970"/>
          </a:xfrm>
          <a:prstGeom prst="rect">
            <a:avLst/>
          </a:prstGeom>
          <a:noFill/>
          <a:ln w="9525">
            <a:noFill/>
          </a:ln>
        </p:spPr>
        <p:txBody>
          <a:bodyPr wrap="none" anchor="t" anchorCtr="0">
            <a:spAutoFit/>
          </a:bodyPr>
          <a:lstStyle/>
          <a:p>
            <a:r>
              <a:rPr lang="zh-CN" altLang="en-US" sz="28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rPr>
              <a:t>业务规则体系</a:t>
            </a:r>
            <a:endParaRPr lang="en-US" altLang="zh-CN" sz="2800" b="1" dirty="0">
              <a:solidFill>
                <a:srgbClr val="C0000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21" name="TextBox 20"/>
          <p:cNvSpPr txBox="1"/>
          <p:nvPr/>
        </p:nvSpPr>
        <p:spPr>
          <a:xfrm>
            <a:off x="3059832" y="4869160"/>
            <a:ext cx="5832648" cy="307777"/>
          </a:xfrm>
          <a:prstGeom prst="rect">
            <a:avLst/>
          </a:prstGeom>
          <a:noFill/>
          <a:ln>
            <a:solidFill>
              <a:srgbClr val="C00000"/>
            </a:solidFill>
            <a:prstDash val="dash"/>
          </a:ln>
        </p:spPr>
        <p:txBody>
          <a:bodyPr wrap="square" rtlCol="0">
            <a:spAutoFit/>
          </a:bodyPr>
          <a:lstStyle/>
          <a:p>
            <a:r>
              <a:rPr lang="zh-CN" altLang="en-US" sz="1400" b="1" dirty="0">
                <a:latin typeface="幼圆" pitchFamily="49" charset="-122"/>
                <a:ea typeface="幼圆" pitchFamily="49" charset="-122"/>
              </a:rPr>
              <a:t>代理机构管理规则：</a:t>
            </a:r>
            <a:r>
              <a:rPr lang="en-US" altLang="zh-CN" sz="1400" b="1" dirty="0">
                <a:latin typeface="幼圆" pitchFamily="49" charset="-122"/>
                <a:ea typeface="幼圆" pitchFamily="49" charset="-122"/>
              </a:rPr>
              <a:t>《</a:t>
            </a:r>
            <a:r>
              <a:rPr lang="zh-CN" altLang="en-US" sz="1400" b="1" dirty="0">
                <a:latin typeface="幼圆" pitchFamily="49" charset="-122"/>
                <a:ea typeface="幼圆" pitchFamily="49" charset="-122"/>
              </a:rPr>
              <a:t>投资者证券登记业务代理机构管理办法</a:t>
            </a:r>
            <a:r>
              <a:rPr lang="en-US" altLang="zh-CN" sz="1400" b="1" dirty="0">
                <a:latin typeface="幼圆" pitchFamily="49" charset="-122"/>
                <a:ea typeface="幼圆" pitchFamily="49" charset="-122"/>
              </a:rPr>
              <a:t>》2019.3</a:t>
            </a:r>
            <a:endParaRPr lang="zh-CN" altLang="en-US" sz="1400" b="1" dirty="0">
              <a:latin typeface="幼圆" pitchFamily="49" charset="-122"/>
              <a:ea typeface="幼圆" pitchFamily="49" charset="-122"/>
            </a:endParaRPr>
          </a:p>
        </p:txBody>
      </p:sp>
      <p:sp>
        <p:nvSpPr>
          <p:cNvPr id="22" name="TextBox 21"/>
          <p:cNvSpPr txBox="1"/>
          <p:nvPr/>
        </p:nvSpPr>
        <p:spPr>
          <a:xfrm>
            <a:off x="683568" y="5733256"/>
            <a:ext cx="8208912" cy="369332"/>
          </a:xfrm>
          <a:prstGeom prst="rect">
            <a:avLst/>
          </a:prstGeom>
          <a:noFill/>
        </p:spPr>
        <p:txBody>
          <a:bodyPr wrap="square" rtlCol="0">
            <a:spAutoFit/>
          </a:bodyPr>
          <a:lstStyle/>
          <a:p>
            <a:r>
              <a:rPr lang="zh-CN" altLang="en-US" kern="100" dirty="0">
                <a:latin typeface="幼圆" pitchFamily="49" charset="-122"/>
                <a:ea typeface="幼圆" pitchFamily="49" charset="-122"/>
                <a:cs typeface="Times New Roman" panose="02020603050405020304" pitchFamily="18" charset="0"/>
              </a:rPr>
              <a:t>（业务规则详见</a:t>
            </a:r>
            <a:r>
              <a:rPr lang="zh-CN" altLang="zh-CN" kern="100" dirty="0">
                <a:latin typeface="幼圆" pitchFamily="49" charset="-122"/>
                <a:ea typeface="幼圆" pitchFamily="49" charset="-122"/>
                <a:cs typeface="Times New Roman" panose="02020603050405020304" pitchFamily="18" charset="0"/>
              </a:rPr>
              <a:t>中国</a:t>
            </a:r>
            <a:r>
              <a:rPr lang="zh-CN" altLang="en-US" kern="100" dirty="0">
                <a:latin typeface="幼圆" pitchFamily="49" charset="-122"/>
                <a:ea typeface="幼圆" pitchFamily="49" charset="-122"/>
                <a:cs typeface="Times New Roman" panose="02020603050405020304" pitchFamily="18" charset="0"/>
              </a:rPr>
              <a:t>证券登记结算有限责任公司</a:t>
            </a:r>
            <a:r>
              <a:rPr lang="zh-CN" altLang="zh-CN" b="1" kern="100" dirty="0">
                <a:latin typeface="幼圆" pitchFamily="49" charset="-122"/>
                <a:ea typeface="幼圆" pitchFamily="49" charset="-122"/>
                <a:cs typeface="Times New Roman" panose="02020603050405020304" pitchFamily="18" charset="0"/>
              </a:rPr>
              <a:t>官网</a:t>
            </a:r>
            <a:r>
              <a:rPr lang="zh-CN" altLang="en-US" b="1" kern="100" dirty="0">
                <a:latin typeface="幼圆" pitchFamily="49" charset="-122"/>
                <a:ea typeface="幼圆" pitchFamily="49" charset="-122"/>
                <a:cs typeface="Times New Roman" panose="02020603050405020304" pitchFamily="18" charset="0"/>
              </a:rPr>
              <a:t>：</a:t>
            </a:r>
            <a:r>
              <a:rPr lang="en-US" altLang="zh-CN" b="1" kern="100" dirty="0">
                <a:latin typeface="幼圆" pitchFamily="49" charset="-122"/>
                <a:ea typeface="幼圆" pitchFamily="49" charset="-122"/>
                <a:cs typeface="Times New Roman" panose="02020603050405020304" pitchFamily="18" charset="0"/>
                <a:hlinkClick r:id="rId9"/>
              </a:rPr>
              <a:t> www.chinaclear.cn</a:t>
            </a:r>
            <a:r>
              <a:rPr lang="zh-CN" altLang="en-US" kern="100" dirty="0">
                <a:latin typeface="幼圆" pitchFamily="49" charset="-122"/>
                <a:ea typeface="幼圆" pitchFamily="49" charset="-122"/>
                <a:cs typeface="Times New Roman" panose="02020603050405020304" pitchFamily="18" charset="0"/>
              </a:rPr>
              <a:t>）</a:t>
            </a:r>
            <a:endParaRPr lang="zh-CN" altLang="en-US" dirty="0"/>
          </a:p>
        </p:txBody>
      </p:sp>
    </p:spTree>
    <p:extLst>
      <p:ext uri="{BB962C8B-B14F-4D97-AF65-F5344CB8AC3E}">
        <p14:creationId xmlns="" xmlns:p14="http://schemas.microsoft.com/office/powerpoint/2010/main" val="23043531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2" name="Rectangle 5"/>
          <p:cNvSpPr>
            <a:spLocks noChangeArrowheads="1"/>
          </p:cNvSpPr>
          <p:nvPr/>
        </p:nvSpPr>
        <p:spPr bwMode="auto">
          <a:xfrm>
            <a:off x="676275" y="188913"/>
            <a:ext cx="8432800" cy="533400"/>
          </a:xfrm>
          <a:prstGeom prst="rect">
            <a:avLst/>
          </a:prstGeom>
          <a:noFill/>
          <a:ln w="9525">
            <a:noFill/>
            <a:miter lim="800000"/>
            <a:headEnd/>
            <a:tailEnd/>
          </a:ln>
        </p:spPr>
        <p:txBody>
          <a:bodyPr anchor="b"/>
          <a:lstStyle/>
          <a:p>
            <a:pPr eaLnBrk="1" hangingPunct="1"/>
            <a:endParaRPr lang="en-GB" altLang="en-GB" sz="2600" b="1">
              <a:solidFill>
                <a:schemeClr val="bg1"/>
              </a:solidFill>
              <a:ea typeface="黑体" pitchFamily="49" charset="-122"/>
            </a:endParaRPr>
          </a:p>
        </p:txBody>
      </p:sp>
      <p:sp>
        <p:nvSpPr>
          <p:cNvPr id="31753" name="Rectangle 5"/>
          <p:cNvSpPr>
            <a:spLocks noChangeArrowheads="1"/>
          </p:cNvSpPr>
          <p:nvPr/>
        </p:nvSpPr>
        <p:spPr bwMode="auto">
          <a:xfrm>
            <a:off x="539750" y="115888"/>
            <a:ext cx="8432800" cy="533400"/>
          </a:xfrm>
          <a:prstGeom prst="rect">
            <a:avLst/>
          </a:prstGeom>
          <a:noFill/>
          <a:ln w="9525">
            <a:noFill/>
            <a:miter lim="800000"/>
            <a:headEnd/>
            <a:tailEnd/>
          </a:ln>
        </p:spPr>
        <p:txBody>
          <a:bodyPr anchor="b"/>
          <a:lstStyle/>
          <a:p>
            <a:pPr eaLnBrk="1" hangingPunct="1"/>
            <a:r>
              <a:rPr lang="zh-CN" altLang="en-US" sz="2400" b="1" kern="0" dirty="0">
                <a:solidFill>
                  <a:sysClr val="window" lastClr="FFFFFF"/>
                </a:solidFill>
                <a:latin typeface="黑体" pitchFamily="49" charset="-122"/>
                <a:ea typeface="黑体" pitchFamily="49" charset="-122"/>
              </a:rPr>
              <a:t>三、</a:t>
            </a:r>
            <a:r>
              <a:rPr lang="zh-CN" altLang="en-US" sz="2400" b="1" dirty="0">
                <a:solidFill>
                  <a:schemeClr val="bg1"/>
                </a:solidFill>
                <a:latin typeface="幼圆" pitchFamily="49" charset="-122"/>
                <a:ea typeface="幼圆" pitchFamily="49" charset="-122"/>
              </a:rPr>
              <a:t>业务</a:t>
            </a:r>
            <a:r>
              <a:rPr lang="zh-CN" altLang="en-US" sz="2400" b="1" dirty="0">
                <a:solidFill>
                  <a:srgbClr val="FFFFFF"/>
                </a:solidFill>
                <a:latin typeface="幼圆" pitchFamily="49" charset="-122"/>
                <a:ea typeface="幼圆" pitchFamily="49" charset="-122"/>
              </a:rPr>
              <a:t>规则修订及新增要求</a:t>
            </a:r>
            <a:endParaRPr lang="zh-CN" altLang="en-US" sz="2400" b="1" dirty="0">
              <a:solidFill>
                <a:schemeClr val="bg1"/>
              </a:solidFill>
              <a:latin typeface="幼圆" pitchFamily="49" charset="-122"/>
              <a:ea typeface="幼圆" pitchFamily="49" charset="-122"/>
            </a:endParaRPr>
          </a:p>
        </p:txBody>
      </p:sp>
      <p:sp>
        <p:nvSpPr>
          <p:cNvPr id="31754" name="灯片编号占位符 2"/>
          <p:cNvSpPr>
            <a:spLocks noGrp="1"/>
          </p:cNvSpPr>
          <p:nvPr>
            <p:ph type="sldNum" sz="quarter" idx="12"/>
          </p:nvPr>
        </p:nvSpPr>
        <p:spPr>
          <a:xfrm>
            <a:off x="3491880" y="6619875"/>
            <a:ext cx="2133600" cy="476250"/>
          </a:xfrm>
          <a:noFill/>
        </p:spPr>
        <p:txBody>
          <a:bodyPr/>
          <a:lstStyle/>
          <a:p>
            <a:fld id="{F83FC7D1-D57D-4F15-8058-BE7A58E1DC2C}" type="slidenum">
              <a:rPr lang="en-US" altLang="zh-CN">
                <a:solidFill>
                  <a:schemeClr val="tx1"/>
                </a:solidFill>
              </a:rPr>
              <a:pPr/>
              <a:t>8</a:t>
            </a:fld>
            <a:endParaRPr lang="en-US" altLang="zh-CN" dirty="0">
              <a:solidFill>
                <a:schemeClr val="tx1"/>
              </a:solidFill>
            </a:endParaRPr>
          </a:p>
        </p:txBody>
      </p:sp>
      <p:pic>
        <p:nvPicPr>
          <p:cNvPr id="9"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9570" t="15194" r="71939" b="76725"/>
          <a:stretch/>
        </p:blipFill>
        <p:spPr bwMode="auto">
          <a:xfrm>
            <a:off x="7510463" y="6237288"/>
            <a:ext cx="1484602" cy="51909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19" name="组合 26"/>
          <p:cNvGrpSpPr/>
          <p:nvPr/>
        </p:nvGrpSpPr>
        <p:grpSpPr>
          <a:xfrm>
            <a:off x="179512" y="1293216"/>
            <a:ext cx="8208912" cy="1559721"/>
            <a:chOff x="745660" y="1508337"/>
            <a:chExt cx="8276344" cy="2035842"/>
          </a:xfrm>
        </p:grpSpPr>
        <p:grpSp>
          <p:nvGrpSpPr>
            <p:cNvPr id="20" name="组合 30"/>
            <p:cNvGrpSpPr/>
            <p:nvPr/>
          </p:nvGrpSpPr>
          <p:grpSpPr>
            <a:xfrm>
              <a:off x="745660" y="1508337"/>
              <a:ext cx="1075520" cy="1075520"/>
              <a:chOff x="745660" y="1508337"/>
              <a:chExt cx="1075520" cy="1075520"/>
            </a:xfrm>
          </p:grpSpPr>
          <p:sp>
            <p:nvSpPr>
              <p:cNvPr id="23" name="椭圆 22"/>
              <p:cNvSpPr/>
              <p:nvPr/>
            </p:nvSpPr>
            <p:spPr>
              <a:xfrm>
                <a:off x="745660" y="1508337"/>
                <a:ext cx="1075520" cy="1075520"/>
              </a:xfrm>
              <a:prstGeom prst="ellipse">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sp>
            <p:nvSpPr>
              <p:cNvPr id="24" name="Freeform 6"/>
              <p:cNvSpPr>
                <a:spLocks noEditPoints="1"/>
              </p:cNvSpPr>
              <p:nvPr/>
            </p:nvSpPr>
            <p:spPr bwMode="auto">
              <a:xfrm>
                <a:off x="1036058" y="1801536"/>
                <a:ext cx="323850" cy="32385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white">
                      <a:lumMod val="65000"/>
                    </a:prstClr>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1907252" y="1758384"/>
              <a:ext cx="7114752" cy="1785795"/>
            </a:xfrm>
            <a:prstGeom prst="rect">
              <a:avLst/>
            </a:prstGeom>
          </p:spPr>
          <p:txBody>
            <a:bodyPr wrap="square">
              <a:spAutoFit/>
            </a:bodyPr>
            <a:lstStyle/>
            <a:p>
              <a:pPr algn="just">
                <a:lnSpc>
                  <a:spcPct val="150000"/>
                </a:lnSpc>
                <a:spcAft>
                  <a:spcPts val="600"/>
                </a:spcAft>
              </a:pPr>
              <a:r>
                <a:rPr lang="en-US" altLang="zh-CN" b="1" dirty="0">
                  <a:latin typeface="幼圆" pitchFamily="49" charset="-122"/>
                  <a:ea typeface="幼圆" pitchFamily="49" charset="-122"/>
                </a:rPr>
                <a:t>  </a:t>
              </a:r>
              <a:r>
                <a:rPr lang="zh-CN" altLang="zh-CN" b="1" dirty="0">
                  <a:latin typeface="幼圆" pitchFamily="49" charset="-122"/>
                  <a:ea typeface="幼圆" pitchFamily="49" charset="-122"/>
                </a:rPr>
                <a:t>完善证券质押业务规则体系，健全市场化法治化违约处置机制</a:t>
              </a:r>
              <a:endParaRPr lang="en-US" altLang="zh-CN" b="1" dirty="0">
                <a:latin typeface="幼圆" pitchFamily="49" charset="-122"/>
                <a:ea typeface="幼圆" pitchFamily="49" charset="-122"/>
              </a:endParaRPr>
            </a:p>
            <a:p>
              <a:pPr algn="just">
                <a:lnSpc>
                  <a:spcPct val="150000"/>
                </a:lnSpc>
                <a:spcAft>
                  <a:spcPts val="600"/>
                </a:spcAft>
              </a:pPr>
              <a:endParaRPr lang="en-US" altLang="zh-CN" sz="1600" dirty="0">
                <a:latin typeface="幼圆" pitchFamily="49" charset="-122"/>
                <a:ea typeface="幼圆" pitchFamily="49" charset="-122"/>
              </a:endParaRPr>
            </a:p>
            <a:p>
              <a:pPr algn="just">
                <a:lnSpc>
                  <a:spcPct val="150000"/>
                </a:lnSpc>
                <a:spcAft>
                  <a:spcPts val="600"/>
                </a:spcAft>
              </a:pPr>
              <a:endParaRPr lang="en-US" altLang="zh-CN" sz="1400" b="1" dirty="0">
                <a:latin typeface="幼圆" pitchFamily="49" charset="-122"/>
                <a:ea typeface="幼圆" pitchFamily="49" charset="-122"/>
              </a:endParaRPr>
            </a:p>
            <a:p>
              <a:pPr algn="just">
                <a:lnSpc>
                  <a:spcPct val="150000"/>
                </a:lnSpc>
                <a:spcAft>
                  <a:spcPts val="600"/>
                </a:spcAft>
              </a:pPr>
              <a:endParaRPr lang="en-US" altLang="zh-CN" sz="1400" b="1" dirty="0">
                <a:solidFill>
                  <a:prstClr val="white">
                    <a:lumMod val="65000"/>
                  </a:prstClr>
                </a:solidFill>
                <a:latin typeface="微软雅黑" panose="020B0503020204020204" pitchFamily="34" charset="-122"/>
                <a:ea typeface="微软雅黑" panose="020B0503020204020204" pitchFamily="34" charset="-122"/>
              </a:endParaRPr>
            </a:p>
          </p:txBody>
        </p:sp>
      </p:grpSp>
      <p:sp>
        <p:nvSpPr>
          <p:cNvPr id="11" name="等腰三角形 10"/>
          <p:cNvSpPr/>
          <p:nvPr/>
        </p:nvSpPr>
        <p:spPr bwMode="gray">
          <a:xfrm>
            <a:off x="1331640" y="1628800"/>
            <a:ext cx="144016" cy="216024"/>
          </a:xfrm>
          <a:prstGeom prst="triangle">
            <a:avLst/>
          </a:prstGeom>
          <a:solidFill>
            <a:srgbClr val="CC0000"/>
          </a:solidFill>
          <a:ln w="9525">
            <a:noFill/>
            <a:round/>
            <a:headEnd/>
            <a:tailEnd/>
          </a:ln>
        </p:spPr>
        <p:txBody>
          <a:bodyPr wrap="none" rtlCol="0" anchor="ctr"/>
          <a:lstStyle/>
          <a:p>
            <a:pPr algn="ct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nvGrpSpPr>
          <p:cNvPr id="41" name="组合 40"/>
          <p:cNvGrpSpPr/>
          <p:nvPr/>
        </p:nvGrpSpPr>
        <p:grpSpPr>
          <a:xfrm>
            <a:off x="1043608" y="2204863"/>
            <a:ext cx="7560840" cy="1829106"/>
            <a:chOff x="539552" y="2852936"/>
            <a:chExt cx="7560840" cy="1121489"/>
          </a:xfrm>
        </p:grpSpPr>
        <p:grpSp>
          <p:nvGrpSpPr>
            <p:cNvPr id="36" name="组合 35"/>
            <p:cNvGrpSpPr/>
            <p:nvPr/>
          </p:nvGrpSpPr>
          <p:grpSpPr>
            <a:xfrm>
              <a:off x="539552" y="2852936"/>
              <a:ext cx="6336704" cy="1121489"/>
              <a:chOff x="539552" y="2852936"/>
              <a:chExt cx="6336704" cy="1121489"/>
            </a:xfrm>
          </p:grpSpPr>
          <p:grpSp>
            <p:nvGrpSpPr>
              <p:cNvPr id="13" name="Group 77"/>
              <p:cNvGrpSpPr/>
              <p:nvPr/>
            </p:nvGrpSpPr>
            <p:grpSpPr>
              <a:xfrm>
                <a:off x="1979712" y="2852936"/>
                <a:ext cx="4896544" cy="1121489"/>
                <a:chOff x="3744290" y="2064255"/>
                <a:chExt cx="7344816" cy="2410129"/>
              </a:xfrm>
            </p:grpSpPr>
            <p:cxnSp>
              <p:nvCxnSpPr>
                <p:cNvPr id="14" name="Straight Connector 56"/>
                <p:cNvCxnSpPr/>
                <p:nvPr/>
              </p:nvCxnSpPr>
              <p:spPr>
                <a:xfrm flipV="1">
                  <a:off x="4000519" y="3107953"/>
                  <a:ext cx="5792444" cy="6968"/>
                </a:xfrm>
                <a:prstGeom prst="line">
                  <a:avLst/>
                </a:prstGeom>
                <a:ln w="635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176338" y="2064255"/>
                  <a:ext cx="6912768" cy="811086"/>
                </a:xfrm>
                <a:prstGeom prst="rect">
                  <a:avLst/>
                </a:prstGeom>
                <a:noFill/>
              </p:spPr>
              <p:txBody>
                <a:bodyPr wrap="square" rtlCol="0">
                  <a:spAutoFit/>
                </a:bodyPr>
                <a:lstStyle/>
                <a:p>
                  <a:r>
                    <a:rPr lang="en-US" altLang="zh-CN" dirty="0">
                      <a:latin typeface="幼圆" pitchFamily="49" charset="-122"/>
                      <a:ea typeface="幼圆" pitchFamily="49" charset="-122"/>
                    </a:rPr>
                    <a:t>《</a:t>
                  </a:r>
                  <a:r>
                    <a:rPr lang="zh-CN" altLang="en-US" dirty="0">
                      <a:latin typeface="幼圆" pitchFamily="49" charset="-122"/>
                      <a:ea typeface="幼圆" pitchFamily="49" charset="-122"/>
                    </a:rPr>
                    <a:t>证券质押登记状态调整业务指引</a:t>
                  </a:r>
                  <a:r>
                    <a:rPr lang="en-US" altLang="zh-CN" dirty="0">
                      <a:latin typeface="幼圆" pitchFamily="49" charset="-122"/>
                      <a:ea typeface="幼圆" pitchFamily="49" charset="-122"/>
                    </a:rPr>
                    <a:t>》</a:t>
                  </a:r>
                </a:p>
                <a:p>
                  <a:pPr algn="ctr"/>
                  <a:r>
                    <a:rPr lang="zh-CN" altLang="en-US" sz="1600" b="1" dirty="0">
                      <a:latin typeface="幼圆" pitchFamily="49" charset="-122"/>
                      <a:ea typeface="幼圆" pitchFamily="49" charset="-122"/>
                    </a:rPr>
                    <a:t>（废止）</a:t>
                  </a:r>
                  <a:endParaRPr lang="uk-UA" altLang="en-US" sz="1600" b="1" dirty="0">
                    <a:latin typeface="幼圆" pitchFamily="49" charset="-122"/>
                    <a:ea typeface="幼圆" pitchFamily="49" charset="-122"/>
                  </a:endParaRPr>
                </a:p>
              </p:txBody>
            </p:sp>
            <p:sp>
              <p:nvSpPr>
                <p:cNvPr id="16" name="TextBox 15"/>
                <p:cNvSpPr txBox="1"/>
                <p:nvPr/>
              </p:nvSpPr>
              <p:spPr>
                <a:xfrm>
                  <a:off x="4392362" y="3392598"/>
                  <a:ext cx="6480720" cy="1081786"/>
                </a:xfrm>
                <a:prstGeom prst="rect">
                  <a:avLst/>
                </a:prstGeom>
                <a:noFill/>
              </p:spPr>
              <p:txBody>
                <a:bodyPr wrap="square" rtlCol="0">
                  <a:spAutoFit/>
                </a:bodyPr>
                <a:lstStyle/>
                <a:p>
                  <a:r>
                    <a:rPr lang="en-US" altLang="zh-CN" sz="1600" dirty="0">
                      <a:latin typeface="幼圆" pitchFamily="49" charset="-122"/>
                      <a:ea typeface="幼圆" pitchFamily="49" charset="-122"/>
                    </a:rPr>
                    <a:t> </a:t>
                  </a:r>
                  <a:r>
                    <a:rPr lang="en-US" altLang="zh-CN" dirty="0">
                      <a:latin typeface="幼圆" pitchFamily="49" charset="-122"/>
                      <a:ea typeface="幼圆" pitchFamily="49" charset="-122"/>
                    </a:rPr>
                    <a:t>《</a:t>
                  </a:r>
                  <a:r>
                    <a:rPr lang="zh-CN" altLang="en-US" dirty="0">
                      <a:latin typeface="幼圆" pitchFamily="49" charset="-122"/>
                      <a:ea typeface="幼圆" pitchFamily="49" charset="-122"/>
                    </a:rPr>
                    <a:t>质押证券处置过户业务指引</a:t>
                  </a:r>
                  <a:r>
                    <a:rPr lang="en-US" altLang="zh-CN" dirty="0">
                      <a:latin typeface="幼圆" pitchFamily="49" charset="-122"/>
                      <a:ea typeface="幼圆" pitchFamily="49" charset="-122"/>
                    </a:rPr>
                    <a:t>》</a:t>
                  </a:r>
                  <a:endParaRPr lang="en-US" altLang="zh-CN" sz="1600" dirty="0">
                    <a:latin typeface="幼圆" pitchFamily="49" charset="-122"/>
                    <a:ea typeface="幼圆" pitchFamily="49" charset="-122"/>
                  </a:endParaRPr>
                </a:p>
                <a:p>
                  <a:pPr algn="ctr"/>
                  <a:r>
                    <a:rPr lang="zh-CN" altLang="en-US" sz="1600" b="1" dirty="0">
                      <a:latin typeface="幼圆" pitchFamily="49" charset="-122"/>
                      <a:ea typeface="幼圆" pitchFamily="49" charset="-122"/>
                    </a:rPr>
                    <a:t>（废止）</a:t>
                  </a:r>
                  <a:endParaRPr lang="uk-UA" altLang="en-US" sz="1600" b="1" dirty="0">
                    <a:latin typeface="幼圆" pitchFamily="49" charset="-122"/>
                    <a:ea typeface="幼圆" pitchFamily="49" charset="-122"/>
                  </a:endParaRPr>
                </a:p>
                <a:p>
                  <a:endParaRPr lang="uk-UA" sz="1335" dirty="0">
                    <a:solidFill>
                      <a:srgbClr val="C00000"/>
                    </a:solidFill>
                  </a:endParaRPr>
                </a:p>
              </p:txBody>
            </p:sp>
            <p:grpSp>
              <p:nvGrpSpPr>
                <p:cNvPr id="17" name="Group 73"/>
                <p:cNvGrpSpPr/>
                <p:nvPr/>
              </p:nvGrpSpPr>
              <p:grpSpPr>
                <a:xfrm>
                  <a:off x="3744290" y="2817738"/>
                  <a:ext cx="862662" cy="599042"/>
                  <a:chOff x="3101340" y="3275882"/>
                  <a:chExt cx="862662" cy="599042"/>
                </a:xfrm>
              </p:grpSpPr>
              <p:grpSp>
                <p:nvGrpSpPr>
                  <p:cNvPr id="18" name="Group 68"/>
                  <p:cNvGrpSpPr/>
                  <p:nvPr/>
                </p:nvGrpSpPr>
                <p:grpSpPr>
                  <a:xfrm>
                    <a:off x="3101340" y="3275882"/>
                    <a:ext cx="862662" cy="297180"/>
                    <a:chOff x="3101340" y="3208020"/>
                    <a:chExt cx="862662" cy="297180"/>
                  </a:xfrm>
                </p:grpSpPr>
                <p:cxnSp>
                  <p:nvCxnSpPr>
                    <p:cNvPr id="28" name="Straight Connector 65"/>
                    <p:cNvCxnSpPr/>
                    <p:nvPr/>
                  </p:nvCxnSpPr>
                  <p:spPr>
                    <a:xfrm>
                      <a:off x="3101340" y="3208020"/>
                      <a:ext cx="297180" cy="297180"/>
                    </a:xfrm>
                    <a:prstGeom prst="line">
                      <a:avLst/>
                    </a:prstGeom>
                    <a:ln w="635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66"/>
                    <p:cNvCxnSpPr/>
                    <p:nvPr/>
                  </p:nvCxnSpPr>
                  <p:spPr>
                    <a:xfrm>
                      <a:off x="3384081" y="3208020"/>
                      <a:ext cx="297180" cy="297180"/>
                    </a:xfrm>
                    <a:prstGeom prst="line">
                      <a:avLst/>
                    </a:prstGeom>
                    <a:ln w="635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67"/>
                    <p:cNvCxnSpPr/>
                    <p:nvPr/>
                  </p:nvCxnSpPr>
                  <p:spPr>
                    <a:xfrm>
                      <a:off x="3666822" y="3208020"/>
                      <a:ext cx="297180" cy="297180"/>
                    </a:xfrm>
                    <a:prstGeom prst="line">
                      <a:avLst/>
                    </a:prstGeom>
                    <a:ln w="63500">
                      <a:solidFill>
                        <a:srgbClr val="990000"/>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2" name="Group 69"/>
                  <p:cNvGrpSpPr/>
                  <p:nvPr/>
                </p:nvGrpSpPr>
                <p:grpSpPr>
                  <a:xfrm flipH="1">
                    <a:off x="3101340" y="3577744"/>
                    <a:ext cx="862662" cy="297180"/>
                    <a:chOff x="3101340" y="3200877"/>
                    <a:chExt cx="862662" cy="297180"/>
                  </a:xfrm>
                </p:grpSpPr>
                <p:cxnSp>
                  <p:nvCxnSpPr>
                    <p:cNvPr id="25" name="Straight Connector 70"/>
                    <p:cNvCxnSpPr/>
                    <p:nvPr/>
                  </p:nvCxnSpPr>
                  <p:spPr>
                    <a:xfrm>
                      <a:off x="3101340" y="3200877"/>
                      <a:ext cx="297180" cy="297180"/>
                    </a:xfrm>
                    <a:prstGeom prst="line">
                      <a:avLst/>
                    </a:prstGeom>
                    <a:ln w="635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71"/>
                    <p:cNvCxnSpPr/>
                    <p:nvPr/>
                  </p:nvCxnSpPr>
                  <p:spPr>
                    <a:xfrm>
                      <a:off x="3384081" y="3200877"/>
                      <a:ext cx="297180" cy="297180"/>
                    </a:xfrm>
                    <a:prstGeom prst="line">
                      <a:avLst/>
                    </a:prstGeom>
                    <a:ln w="635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72"/>
                    <p:cNvCxnSpPr/>
                    <p:nvPr/>
                  </p:nvCxnSpPr>
                  <p:spPr>
                    <a:xfrm>
                      <a:off x="3666822" y="3200877"/>
                      <a:ext cx="297180" cy="297180"/>
                    </a:xfrm>
                    <a:prstGeom prst="line">
                      <a:avLst/>
                    </a:prstGeom>
                    <a:ln w="63500">
                      <a:solidFill>
                        <a:srgbClr val="C00000"/>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sp>
            <p:nvSpPr>
              <p:cNvPr id="42" name="矩形 41"/>
              <p:cNvSpPr/>
              <p:nvPr/>
            </p:nvSpPr>
            <p:spPr>
              <a:xfrm>
                <a:off x="539552" y="3073689"/>
                <a:ext cx="1440160" cy="528384"/>
              </a:xfrm>
              <a:prstGeom prst="rect">
                <a:avLst/>
              </a:prstGeom>
              <a:ln w="15240">
                <a:solidFill>
                  <a:srgbClr val="C00000"/>
                </a:solidFill>
              </a:ln>
            </p:spPr>
            <p:txBody>
              <a:bodyPr wrap="square">
                <a:spAutoFit/>
              </a:bodyPr>
              <a:lstStyle/>
              <a:p>
                <a:pPr algn="just">
                  <a:lnSpc>
                    <a:spcPct val="150000"/>
                  </a:lnSpc>
                  <a:spcAft>
                    <a:spcPts val="600"/>
                  </a:spcAft>
                </a:pPr>
                <a:r>
                  <a:rPr lang="zh-CN" altLang="en-US" sz="1600" b="1" dirty="0">
                    <a:solidFill>
                      <a:srgbClr val="C00000"/>
                    </a:solidFill>
                    <a:latin typeface="幼圆" pitchFamily="49" charset="-122"/>
                    <a:ea typeface="幼圆" pitchFamily="49" charset="-122"/>
                  </a:rPr>
                  <a:t>优化整合质押</a:t>
                </a:r>
                <a:endParaRPr lang="en-US" altLang="zh-CN" sz="1600" b="1" dirty="0">
                  <a:solidFill>
                    <a:srgbClr val="C00000"/>
                  </a:solidFill>
                  <a:latin typeface="幼圆" pitchFamily="49" charset="-122"/>
                  <a:ea typeface="幼圆" pitchFamily="49" charset="-122"/>
                </a:endParaRPr>
              </a:p>
              <a:p>
                <a:pPr algn="just">
                  <a:lnSpc>
                    <a:spcPct val="150000"/>
                  </a:lnSpc>
                  <a:spcAft>
                    <a:spcPts val="600"/>
                  </a:spcAft>
                </a:pPr>
                <a:r>
                  <a:rPr lang="zh-CN" altLang="en-US" sz="1600" b="1" dirty="0">
                    <a:solidFill>
                      <a:srgbClr val="C00000"/>
                    </a:solidFill>
                    <a:latin typeface="幼圆" pitchFamily="49" charset="-122"/>
                    <a:ea typeface="幼圆" pitchFamily="49" charset="-122"/>
                  </a:rPr>
                  <a:t>相关业务规则</a:t>
                </a:r>
                <a:endParaRPr lang="en-US" altLang="zh-CN" sz="1600" dirty="0">
                  <a:solidFill>
                    <a:srgbClr val="C00000"/>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6012160" y="3073689"/>
              <a:ext cx="2088232" cy="509513"/>
            </a:xfrm>
            <a:prstGeom prst="rect">
              <a:avLst/>
            </a:prstGeom>
            <a:ln w="15240">
              <a:solidFill>
                <a:srgbClr val="C00000"/>
              </a:solidFill>
            </a:ln>
          </p:spPr>
          <p:txBody>
            <a:bodyPr wrap="square">
              <a:spAutoFit/>
            </a:bodyPr>
            <a:lstStyle/>
            <a:p>
              <a:pPr>
                <a:lnSpc>
                  <a:spcPct val="150000"/>
                </a:lnSpc>
              </a:pPr>
              <a:r>
                <a:rPr lang="zh-CN" altLang="en-US" sz="1600" b="1" dirty="0">
                  <a:latin typeface="幼圆" pitchFamily="49" charset="-122"/>
                  <a:ea typeface="幼圆" pitchFamily="49" charset="-122"/>
                </a:rPr>
                <a:t>业务细则：原则要求</a:t>
              </a:r>
            </a:p>
            <a:p>
              <a:pPr>
                <a:lnSpc>
                  <a:spcPct val="150000"/>
                </a:lnSpc>
              </a:pPr>
              <a:r>
                <a:rPr lang="zh-CN" altLang="en-US" sz="1600" b="1" dirty="0">
                  <a:latin typeface="幼圆" pitchFamily="49" charset="-122"/>
                  <a:ea typeface="幼圆" pitchFamily="49" charset="-122"/>
                </a:rPr>
                <a:t>业务指南：操作层级</a:t>
              </a:r>
              <a:endParaRPr lang="en-US" altLang="zh-CN" sz="1600" b="1" dirty="0">
                <a:latin typeface="幼圆" pitchFamily="49" charset="-122"/>
                <a:ea typeface="幼圆" pitchFamily="49" charset="-122"/>
              </a:endParaRPr>
            </a:p>
          </p:txBody>
        </p:sp>
      </p:grpSp>
      <p:sp>
        <p:nvSpPr>
          <p:cNvPr id="44" name="TextBox 43"/>
          <p:cNvSpPr txBox="1"/>
          <p:nvPr/>
        </p:nvSpPr>
        <p:spPr>
          <a:xfrm>
            <a:off x="1246268" y="4686213"/>
            <a:ext cx="7142155" cy="861774"/>
          </a:xfrm>
          <a:prstGeom prst="rect">
            <a:avLst/>
          </a:prstGeom>
          <a:noFill/>
        </p:spPr>
        <p:txBody>
          <a:bodyPr wrap="square" rtlCol="0">
            <a:spAutoFit/>
          </a:bodyPr>
          <a:lstStyle/>
          <a:p>
            <a:r>
              <a:rPr lang="zh-CN" altLang="en-US" sz="1600" b="1" dirty="0">
                <a:latin typeface="幼圆" pitchFamily="49" charset="-122"/>
                <a:ea typeface="幼圆" pitchFamily="49" charset="-122"/>
              </a:rPr>
              <a:t>质押登记状态调整业务：</a:t>
            </a:r>
            <a:r>
              <a:rPr lang="zh-CN" altLang="en-US" sz="1600" dirty="0">
                <a:latin typeface="幼圆" pitchFamily="49" charset="-122"/>
                <a:ea typeface="幼圆" pitchFamily="49" charset="-122"/>
              </a:rPr>
              <a:t>为向质权人充分提供风险揭示，新增</a:t>
            </a:r>
            <a:r>
              <a:rPr lang="zh-CN" altLang="en-US" sz="1600" b="1" dirty="0">
                <a:latin typeface="幼圆" pitchFamily="49" charset="-122"/>
                <a:ea typeface="幼圆" pitchFamily="49" charset="-122"/>
              </a:rPr>
              <a:t>质权人关于办理质押状态调整业务的声明文件</a:t>
            </a:r>
            <a:r>
              <a:rPr lang="zh-CN" altLang="en-US" sz="1600" dirty="0">
                <a:latin typeface="幼圆" pitchFamily="49" charset="-122"/>
                <a:ea typeface="幼圆" pitchFamily="49" charset="-122"/>
              </a:rPr>
              <a:t>要求。</a:t>
            </a:r>
            <a:endParaRPr lang="en-US" altLang="zh-CN" sz="1600" b="1" dirty="0">
              <a:latin typeface="幼圆" pitchFamily="49" charset="-122"/>
              <a:ea typeface="幼圆" pitchFamily="49" charset="-122"/>
            </a:endParaRPr>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CC0000"/>
        </a:solidFill>
        <a:ln w="9525">
          <a:noFill/>
          <a:round/>
          <a:headEnd/>
          <a:tailEnd/>
        </a:ln>
      </a:spPr>
      <a:bodyPr wrap="none" anchor="ctr"/>
      <a:lstStyle>
        <a:defPPr>
          <a:defRPr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defRPr>
        </a:defPPr>
      </a:lstStyle>
    </a:spDef>
    <a:lnDef>
      <a:spPr bwMode="auto">
        <a:xfrm>
          <a:off x="0" y="0"/>
          <a:ext cx="1" cy="1"/>
        </a:xfrm>
        <a:custGeom>
          <a:avLst/>
          <a:gdLst/>
          <a:ahLst/>
          <a:cxnLst/>
          <a:rect l="0" t="0" r="0" b="0"/>
          <a:pathLst/>
        </a:custGeom>
        <a:gradFill rotWithShape="1">
          <a:gsLst>
            <a:gs pos="0">
              <a:srgbClr val="FF9933"/>
            </a:gs>
            <a:gs pos="100000">
              <a:srgbClr val="FF6600"/>
            </a:gs>
          </a:gsLst>
          <a:lin ang="5400000" scaled="1"/>
        </a:gradFill>
        <a:ln w="9525" cap="flat" cmpd="sng" algn="ctr">
          <a:noFill/>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99CC00"/>
          </a:extrusionClr>
        </a:sp3d>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24163</TotalTime>
  <Words>3274</Words>
  <Application>Microsoft Office PowerPoint</Application>
  <PresentationFormat>全屏显示(4:3)</PresentationFormat>
  <Paragraphs>309</Paragraphs>
  <Slides>31</Slides>
  <Notes>18</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1_默认设计模板</vt:lpstr>
      <vt:lpstr>幻灯片 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番茄花园</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张鹏</dc:creator>
  <cp:lastModifiedBy>李金芽/客户服务部/北京分公司/ChinaClear</cp:lastModifiedBy>
  <cp:revision>1116</cp:revision>
  <cp:lastPrinted>2016-10-21T01:33:03Z</cp:lastPrinted>
  <dcterms:created xsi:type="dcterms:W3CDTF">2013-06-04T04:34:57Z</dcterms:created>
  <dcterms:modified xsi:type="dcterms:W3CDTF">2021-02-09T02:45:44Z</dcterms:modified>
</cp:coreProperties>
</file>