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257" r:id="rId2"/>
    <p:sldId id="359" r:id="rId3"/>
    <p:sldId id="357" r:id="rId4"/>
    <p:sldId id="412" r:id="rId5"/>
    <p:sldId id="413" r:id="rId6"/>
    <p:sldId id="268" r:id="rId7"/>
    <p:sldId id="360" r:id="rId8"/>
    <p:sldId id="363" r:id="rId9"/>
    <p:sldId id="364" r:id="rId10"/>
    <p:sldId id="365" r:id="rId11"/>
    <p:sldId id="366" r:id="rId12"/>
    <p:sldId id="351" r:id="rId13"/>
    <p:sldId id="361" r:id="rId14"/>
    <p:sldId id="347" r:id="rId15"/>
    <p:sldId id="348" r:id="rId16"/>
    <p:sldId id="349" r:id="rId17"/>
    <p:sldId id="350" r:id="rId18"/>
    <p:sldId id="327" r:id="rId19"/>
    <p:sldId id="374" r:id="rId20"/>
    <p:sldId id="375" r:id="rId21"/>
    <p:sldId id="388" r:id="rId22"/>
    <p:sldId id="389" r:id="rId23"/>
    <p:sldId id="390" r:id="rId24"/>
    <p:sldId id="391" r:id="rId25"/>
    <p:sldId id="392" r:id="rId26"/>
    <p:sldId id="393" r:id="rId27"/>
    <p:sldId id="394" r:id="rId28"/>
    <p:sldId id="395" r:id="rId29"/>
    <p:sldId id="396" r:id="rId30"/>
    <p:sldId id="397" r:id="rId31"/>
    <p:sldId id="404" r:id="rId32"/>
    <p:sldId id="405" r:id="rId33"/>
    <p:sldId id="406" r:id="rId34"/>
    <p:sldId id="398" r:id="rId35"/>
    <p:sldId id="399" r:id="rId36"/>
    <p:sldId id="400" r:id="rId37"/>
    <p:sldId id="401" r:id="rId38"/>
    <p:sldId id="402" r:id="rId39"/>
    <p:sldId id="403" r:id="rId40"/>
    <p:sldId id="342" r:id="rId41"/>
    <p:sldId id="307" r:id="rId42"/>
    <p:sldId id="329" r:id="rId43"/>
    <p:sldId id="409" r:id="rId44"/>
    <p:sldId id="410" r:id="rId45"/>
    <p:sldId id="387" r:id="rId46"/>
    <p:sldId id="411" r:id="rId47"/>
    <p:sldId id="386" r:id="rId48"/>
    <p:sldId id="382" r:id="rId49"/>
    <p:sldId id="286" r:id="rId5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FF9933"/>
    <a:srgbClr val="990000"/>
    <a:srgbClr val="FFFFCC"/>
    <a:srgbClr val="B48900"/>
    <a:srgbClr val="FFCCFF"/>
    <a:srgbClr val="FF7C80"/>
    <a:srgbClr val="FF5050"/>
    <a:srgbClr val="FF00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89811" autoAdjust="0"/>
  </p:normalViewPr>
  <p:slideViewPr>
    <p:cSldViewPr>
      <p:cViewPr varScale="1">
        <p:scale>
          <a:sx n="102" d="100"/>
          <a:sy n="102" d="100"/>
        </p:scale>
        <p:origin x="-18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A</c:v>
                </c:pt>
              </c:strCache>
            </c:strRef>
          </c:tx>
          <c:spPr>
            <a:ln>
              <a:noFill/>
            </a:ln>
          </c:spPr>
          <c:dPt>
            <c:idx val="0"/>
            <c:spPr>
              <a:solidFill>
                <a:srgbClr val="FFC000"/>
              </a:solidFill>
              <a:ln w="19050">
                <a:noFill/>
              </a:ln>
              <a:effectLst/>
            </c:spPr>
          </c:dPt>
          <c:dPt>
            <c:idx val="1"/>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spPr>
              <a:solidFill>
                <a:srgbClr val="EF9F00"/>
              </a:solidFill>
              <a:ln w="19050">
                <a:noFill/>
              </a:ln>
              <a:effectLst/>
            </c:spPr>
          </c:dPt>
          <c:dPt>
            <c:idx val="1"/>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spPr>
              <a:solidFill>
                <a:schemeClr val="bg1"/>
              </a:solidFill>
              <a:ln w="19050">
                <a:solidFill>
                  <a:srgbClr val="FF9933"/>
                </a:solidFill>
              </a:ln>
              <a:effectLst/>
            </c:spPr>
          </c:dPt>
          <c:dPt>
            <c:idx val="1"/>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dLbls/>
        <c:firstSliceAng val="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A</c:v>
                </c:pt>
              </c:strCache>
            </c:strRef>
          </c:tx>
          <c:spPr>
            <a:ln>
              <a:noFill/>
            </a:ln>
          </c:spPr>
          <c:dPt>
            <c:idx val="0"/>
            <c:spPr>
              <a:solidFill>
                <a:srgbClr val="FFC000"/>
              </a:solidFill>
              <a:ln w="19050">
                <a:noFill/>
              </a:ln>
              <a:effectLst/>
            </c:spPr>
          </c:dPt>
          <c:dPt>
            <c:idx val="1"/>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spPr>
              <a:solidFill>
                <a:srgbClr val="EF9F00"/>
              </a:solidFill>
              <a:ln w="19050">
                <a:noFill/>
              </a:ln>
              <a:effectLst/>
            </c:spPr>
          </c:dPt>
          <c:dPt>
            <c:idx val="1"/>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dLbls/>
        <c:firstSliceAng val="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A42CD0-810D-4EC8-A3EA-211B9B5B88E7}" type="datetimeFigureOut">
              <a:rPr lang="zh-CN" altLang="en-US" smtClean="0"/>
              <a:pPr/>
              <a:t>2018/6/1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2D14E8-566D-4498-A8B1-B50A6EFF46A9}" type="slidenum">
              <a:rPr lang="zh-CN" altLang="en-US" smtClean="0"/>
              <a:pPr/>
              <a:t>‹#›</a:t>
            </a:fld>
            <a:endParaRPr lang="zh-CN" altLang="en-US"/>
          </a:p>
        </p:txBody>
      </p:sp>
    </p:spTree>
    <p:extLst>
      <p:ext uri="{BB962C8B-B14F-4D97-AF65-F5344CB8AC3E}">
        <p14:creationId xmlns:p14="http://schemas.microsoft.com/office/powerpoint/2010/main" xmlns="" val="610527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C3D871-70D2-45CB-BD90-9DD67A6C664C}" type="datetimeFigureOut">
              <a:rPr lang="zh-CN" altLang="en-US" smtClean="0"/>
              <a:pPr/>
              <a:t>2018/6/1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A13CF5-8081-4FCA-9F18-FB883A2C5429}" type="slidenum">
              <a:rPr lang="zh-CN" altLang="en-US" smtClean="0"/>
              <a:pPr/>
              <a:t>‹#›</a:t>
            </a:fld>
            <a:endParaRPr lang="zh-CN" altLang="en-US"/>
          </a:p>
        </p:txBody>
      </p:sp>
    </p:spTree>
    <p:extLst>
      <p:ext uri="{BB962C8B-B14F-4D97-AF65-F5344CB8AC3E}">
        <p14:creationId xmlns:p14="http://schemas.microsoft.com/office/powerpoint/2010/main" xmlns="" val="108042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184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BEEEBF-F77D-4A1C-917D-8A4A8B7A2405}" type="slidenum">
              <a:rPr lang="zh-CN" altLang="en-US" smtClean="0">
                <a:latin typeface="Arial" pitchFamily="34" charset="0"/>
                <a:ea typeface="宋体" pitchFamily="2" charset="-122"/>
              </a:rPr>
              <a:pPr/>
              <a:t>20</a:t>
            </a:fld>
            <a:endParaRPr lang="zh-CN" altLang="en-US" smtClean="0">
              <a:latin typeface="Arial" pitchFamily="34" charset="0"/>
              <a:ea typeface="宋体" pitchFamily="2" charset="-122"/>
            </a:endParaRPr>
          </a:p>
        </p:txBody>
      </p:sp>
    </p:spTree>
    <p:extLst>
      <p:ext uri="{BB962C8B-B14F-4D97-AF65-F5344CB8AC3E}">
        <p14:creationId xmlns:p14="http://schemas.microsoft.com/office/powerpoint/2010/main" xmlns="" val="463902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57A2A7-50E0-4B12-B431-A3A28D564FCF}"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CE42C2B-E223-48BA-9B89-6229DC169BB8}"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DF8B909-D73D-412F-88E2-7E0AA073FCF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0A27B7-E3B9-4031-B982-10241E35FAA8}"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413E96-78B4-41D8-BAD2-9C6DE60F4D64}"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CD7246E-13CC-4C06-9716-165740BC2190}"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C2C2C55-C6B3-4C6B-8949-038BFBF04CC4}"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B5616E3-41F7-44B3-A424-C92301578E37}"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E916E6F-97ED-44AE-9783-C9726D26847F}"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27714FB-86D3-46AB-835A-857F36E4EBA6}"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8E8BF03-15C8-4906-9AE8-16247062B453}"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32EB12C-7CD2-4ECE-A177-D1322E80AE0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hyperlink" Target="http://www.chinaclear.c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cstate="print"/>
          <a:srcRect/>
          <a:stretch>
            <a:fillRect/>
          </a:stretch>
        </p:blipFill>
        <p:spPr bwMode="auto">
          <a:xfrm>
            <a:off x="457200" y="2847975"/>
            <a:ext cx="8686800" cy="3513138"/>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6732588" y="517525"/>
            <a:ext cx="1943100" cy="608013"/>
          </a:xfrm>
          <a:prstGeom prst="rect">
            <a:avLst/>
          </a:prstGeom>
          <a:noFill/>
          <a:ln w="9525">
            <a:noFill/>
            <a:miter lim="800000"/>
            <a:headEnd/>
            <a:tailEnd/>
          </a:ln>
          <a:effectLst/>
        </p:spPr>
      </p:pic>
      <p:sp>
        <p:nvSpPr>
          <p:cNvPr id="3077" name="Text Box 5"/>
          <p:cNvSpPr txBox="1">
            <a:spLocks noChangeArrowheads="1"/>
          </p:cNvSpPr>
          <p:nvPr/>
        </p:nvSpPr>
        <p:spPr bwMode="auto">
          <a:xfrm>
            <a:off x="779463" y="5938838"/>
            <a:ext cx="2016125" cy="244475"/>
          </a:xfrm>
          <a:prstGeom prst="rect">
            <a:avLst/>
          </a:prstGeom>
          <a:noFill/>
          <a:ln w="9525">
            <a:noFill/>
            <a:miter lim="800000"/>
            <a:headEnd/>
            <a:tailEnd/>
          </a:ln>
          <a:effectLst/>
        </p:spPr>
        <p:txBody>
          <a:bodyPr>
            <a:spAutoFit/>
          </a:bodyPr>
          <a:lstStyle/>
          <a:p>
            <a:pPr>
              <a:spcBef>
                <a:spcPct val="50000"/>
              </a:spcBef>
            </a:pPr>
            <a:r>
              <a:rPr lang="en-US" altLang="zh-CN" sz="1000">
                <a:solidFill>
                  <a:srgbClr val="4D4D4D"/>
                </a:solidFill>
              </a:rPr>
              <a:t>www.chinaclear.cn </a:t>
            </a:r>
          </a:p>
        </p:txBody>
      </p:sp>
      <p:pic>
        <p:nvPicPr>
          <p:cNvPr id="3080"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a:effectLst/>
        </p:spPr>
      </p:pic>
      <p:sp>
        <p:nvSpPr>
          <p:cNvPr id="3081" name="Text Box 9"/>
          <p:cNvSpPr txBox="1">
            <a:spLocks noChangeArrowheads="1"/>
          </p:cNvSpPr>
          <p:nvPr/>
        </p:nvSpPr>
        <p:spPr bwMode="auto">
          <a:xfrm>
            <a:off x="755650" y="2060575"/>
            <a:ext cx="6265863" cy="641350"/>
          </a:xfrm>
          <a:prstGeom prst="rect">
            <a:avLst/>
          </a:prstGeom>
          <a:noFill/>
          <a:ln w="9525">
            <a:noFill/>
            <a:miter lim="800000"/>
            <a:headEnd/>
            <a:tailEnd/>
          </a:ln>
          <a:effectLst/>
        </p:spPr>
        <p:txBody>
          <a:bodyPr>
            <a:spAutoFit/>
          </a:bodyPr>
          <a:lstStyle/>
          <a:p>
            <a:r>
              <a:rPr lang="en-US" altLang="zh-CN">
                <a:solidFill>
                  <a:schemeClr val="bg1"/>
                </a:solidFill>
              </a:rPr>
              <a:t>China Securities Depository </a:t>
            </a:r>
          </a:p>
          <a:p>
            <a:r>
              <a:rPr lang="en-US" altLang="zh-CN">
                <a:solidFill>
                  <a:schemeClr val="bg1"/>
                </a:solidFill>
              </a:rPr>
              <a:t>and Clearing Corporation Limited</a:t>
            </a:r>
          </a:p>
        </p:txBody>
      </p:sp>
      <p:sp>
        <p:nvSpPr>
          <p:cNvPr id="10" name="Text Box 4"/>
          <p:cNvSpPr txBox="1">
            <a:spLocks noChangeArrowheads="1"/>
          </p:cNvSpPr>
          <p:nvPr/>
        </p:nvSpPr>
        <p:spPr bwMode="auto">
          <a:xfrm>
            <a:off x="827584" y="3107634"/>
            <a:ext cx="6120680" cy="609398"/>
          </a:xfrm>
          <a:prstGeom prst="rect">
            <a:avLst/>
          </a:prstGeom>
          <a:noFill/>
          <a:ln w="9525">
            <a:noFill/>
            <a:miter lim="800000"/>
            <a:headEnd/>
            <a:tailEnd/>
          </a:ln>
          <a:effectLst/>
        </p:spPr>
        <p:txBody>
          <a:bodyPr wrap="square">
            <a:spAutoFit/>
          </a:bodyPr>
          <a:lstStyle/>
          <a:p>
            <a:pPr>
              <a:lnSpc>
                <a:spcPct val="120000"/>
              </a:lnSpc>
            </a:pPr>
            <a:r>
              <a:rPr lang="zh-CN" altLang="en-US" sz="2800" b="1" dirty="0">
                <a:solidFill>
                  <a:srgbClr val="4D4D4D"/>
                </a:solidFill>
                <a:latin typeface="华文新魏" pitchFamily="2" charset="-122"/>
                <a:ea typeface="华文新魏" pitchFamily="2" charset="-122"/>
              </a:rPr>
              <a:t>上市公司</a:t>
            </a:r>
            <a:r>
              <a:rPr lang="zh-CN" altLang="en-US" sz="2800" b="1" dirty="0" smtClean="0">
                <a:solidFill>
                  <a:srgbClr val="4D4D4D"/>
                </a:solidFill>
                <a:latin typeface="华文新魏" pitchFamily="2" charset="-122"/>
                <a:ea typeface="华文新魏" pitchFamily="2" charset="-122"/>
              </a:rPr>
              <a:t>股东大会网络投票业务介绍</a:t>
            </a:r>
            <a:endParaRPr kumimoji="1" lang="zh-CN" altLang="en-US" sz="2800" b="1" dirty="0">
              <a:solidFill>
                <a:srgbClr val="4D4D4D"/>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195735"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省</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按</a:t>
            </a:r>
            <a:r>
              <a:rPr lang="zh-CN" altLang="en-US" sz="2000" dirty="0" smtClean="0">
                <a:solidFill>
                  <a:schemeClr val="bg1"/>
                </a:solidFill>
                <a:latin typeface="楷体" pitchFamily="49" charset="-122"/>
                <a:ea typeface="楷体" pitchFamily="49" charset="-122"/>
              </a:rPr>
              <a:t>流通股本数量</a:t>
            </a:r>
            <a:r>
              <a:rPr lang="zh-CN" altLang="en-US" sz="1600" dirty="0" smtClean="0">
                <a:solidFill>
                  <a:schemeClr val="bg1"/>
                </a:solidFill>
                <a:latin typeface="楷体" pitchFamily="49" charset="-122"/>
                <a:ea typeface="楷体" pitchFamily="49" charset="-122"/>
              </a:rPr>
              <a:t>差异化收取</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a:t>
            </a:r>
            <a:r>
              <a:rPr lang="zh-CN" altLang="en-US" sz="2400" dirty="0" smtClean="0">
                <a:solidFill>
                  <a:schemeClr val="bg1"/>
                </a:solidFill>
                <a:latin typeface="楷体" pitchFamily="49" charset="-122"/>
                <a:ea typeface="楷体" pitchFamily="49" charset="-122"/>
              </a:rPr>
              <a:t>费用较低</a:t>
            </a:r>
            <a:endParaRPr lang="en-US" altLang="zh-CN" sz="2400" dirty="0" smtClean="0">
              <a:solidFill>
                <a:schemeClr val="bg1"/>
              </a:solidFill>
              <a:latin typeface="楷体" pitchFamily="49" charset="-122"/>
              <a:ea typeface="楷体" pitchFamily="49" charset="-122"/>
            </a:endParaRPr>
          </a:p>
          <a:p>
            <a:pPr algn="ctr">
              <a:defRPr/>
            </a:pPr>
            <a:r>
              <a:rPr lang="zh-CN" altLang="en-US" sz="2400" dirty="0">
                <a:solidFill>
                  <a:schemeClr val="bg1"/>
                </a:solidFill>
                <a:latin typeface="楷体" pitchFamily="49" charset="-122"/>
                <a:ea typeface="楷体" pitchFamily="49" charset="-122"/>
              </a:rPr>
              <a:t>无需</a:t>
            </a:r>
            <a:r>
              <a:rPr lang="zh-CN" altLang="en-US" sz="2000" dirty="0">
                <a:solidFill>
                  <a:schemeClr val="bg1"/>
                </a:solidFill>
                <a:latin typeface="楷体" pitchFamily="49" charset="-122"/>
                <a:ea typeface="楷体" pitchFamily="49" charset="-122"/>
              </a:rPr>
              <a:t>另行</a:t>
            </a:r>
            <a:r>
              <a:rPr lang="zh-CN" altLang="en-US" sz="2000" dirty="0" smtClean="0">
                <a:solidFill>
                  <a:schemeClr val="bg1"/>
                </a:solidFill>
                <a:latin typeface="楷体" pitchFamily="49" charset="-122"/>
                <a:ea typeface="楷体" pitchFamily="49" charset="-122"/>
              </a:rPr>
              <a:t>申请</a:t>
            </a:r>
            <a:r>
              <a:rPr lang="zh-CN" altLang="en-US" sz="2400" dirty="0" smtClean="0">
                <a:solidFill>
                  <a:schemeClr val="bg1"/>
                </a:solidFill>
                <a:latin typeface="楷体" pitchFamily="49" charset="-122"/>
                <a:ea typeface="楷体" pitchFamily="49" charset="-122"/>
              </a:rPr>
              <a:t>股东</a:t>
            </a:r>
            <a:r>
              <a:rPr lang="zh-CN" altLang="en-US" sz="2400" dirty="0">
                <a:solidFill>
                  <a:schemeClr val="bg1"/>
                </a:solidFill>
                <a:latin typeface="楷体" pitchFamily="49" charset="-122"/>
                <a:ea typeface="楷体" pitchFamily="49" charset="-122"/>
              </a:rPr>
              <a:t>名册</a:t>
            </a:r>
            <a:endParaRPr lang="en-US" altLang="zh-CN" sz="2400" dirty="0">
              <a:solidFill>
                <a:schemeClr val="bg1"/>
              </a:solidFill>
              <a:latin typeface="楷体" pitchFamily="49" charset="-122"/>
              <a:ea typeface="楷体" pitchFamily="49" charset="-122"/>
            </a:endParaRPr>
          </a:p>
          <a:p>
            <a:pPr algn="ctr">
              <a:defRPr/>
            </a:pPr>
            <a:endParaRPr lang="zh-CN" altLang="en-US" sz="2400" dirty="0">
              <a:solidFill>
                <a:schemeClr val="bg1"/>
              </a:solidFill>
              <a:latin typeface="方正姚体" pitchFamily="2" charset="-122"/>
              <a:ea typeface="方正姚体"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rcRect l="18230" t="2345" r="18230" b="2345"/>
          <a:stretch>
            <a:fillRect/>
          </a:stretch>
        </p:blipFill>
        <p:spPr>
          <a:xfrm>
            <a:off x="5652120" y="1052736"/>
            <a:ext cx="1224136" cy="5256584"/>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57225" y="1844824"/>
            <a:ext cx="3714776" cy="751879"/>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圆角矩形 4"/>
          <p:cNvSpPr/>
          <p:nvPr/>
        </p:nvSpPr>
        <p:spPr>
          <a:xfrm>
            <a:off x="1000100" y="1948632"/>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圆角矩形 5"/>
          <p:cNvSpPr/>
          <p:nvPr/>
        </p:nvSpPr>
        <p:spPr>
          <a:xfrm>
            <a:off x="857225" y="3140969"/>
            <a:ext cx="3698346" cy="720080"/>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圆角矩形 6"/>
          <p:cNvSpPr/>
          <p:nvPr/>
        </p:nvSpPr>
        <p:spPr>
          <a:xfrm>
            <a:off x="1000100" y="3244776"/>
            <a:ext cx="4572032" cy="720080"/>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圆角矩形 9"/>
          <p:cNvSpPr/>
          <p:nvPr/>
        </p:nvSpPr>
        <p:spPr>
          <a:xfrm>
            <a:off x="857224" y="4396904"/>
            <a:ext cx="3698346" cy="792088"/>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圆角矩形 10"/>
          <p:cNvSpPr/>
          <p:nvPr/>
        </p:nvSpPr>
        <p:spPr>
          <a:xfrm>
            <a:off x="1000100" y="4500711"/>
            <a:ext cx="4572032" cy="792088"/>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 name="组合 11"/>
          <p:cNvGrpSpPr/>
          <p:nvPr/>
        </p:nvGrpSpPr>
        <p:grpSpPr>
          <a:xfrm>
            <a:off x="5996674" y="1876624"/>
            <a:ext cx="2160240" cy="864096"/>
            <a:chOff x="222" y="51"/>
            <a:chExt cx="2367062" cy="1215318"/>
          </a:xfrm>
        </p:grpSpPr>
        <p:sp>
          <p:nvSpPr>
            <p:cNvPr id="13" name="圆角矩形 12"/>
            <p:cNvSpPr/>
            <p:nvPr/>
          </p:nvSpPr>
          <p:spPr>
            <a:xfrm>
              <a:off x="222" y="51"/>
              <a:ext cx="2367062" cy="1215318"/>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圆角矩形 4"/>
            <p:cNvSpPr/>
            <p:nvPr/>
          </p:nvSpPr>
          <p:spPr>
            <a:xfrm>
              <a:off x="59549" y="59378"/>
              <a:ext cx="2248408" cy="10966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2000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grpSp>
        <p:nvGrpSpPr>
          <p:cNvPr id="3" name="组合 17"/>
          <p:cNvGrpSpPr/>
          <p:nvPr/>
        </p:nvGrpSpPr>
        <p:grpSpPr>
          <a:xfrm>
            <a:off x="5996674" y="3140968"/>
            <a:ext cx="2160240" cy="864096"/>
            <a:chOff x="222" y="51"/>
            <a:chExt cx="2367062" cy="1458381"/>
          </a:xfrm>
        </p:grpSpPr>
        <p:sp>
          <p:nvSpPr>
            <p:cNvPr id="19" name="圆角矩形 18"/>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5000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grpSp>
        <p:nvGrpSpPr>
          <p:cNvPr id="8" name="组合 20"/>
          <p:cNvGrpSpPr/>
          <p:nvPr/>
        </p:nvGrpSpPr>
        <p:grpSpPr>
          <a:xfrm>
            <a:off x="5996674" y="4437112"/>
            <a:ext cx="2160240" cy="864096"/>
            <a:chOff x="222" y="51"/>
            <a:chExt cx="2367062" cy="1458381"/>
          </a:xfrm>
        </p:grpSpPr>
        <p:sp>
          <p:nvSpPr>
            <p:cNvPr id="22" name="圆角矩形 21"/>
            <p:cNvSpPr/>
            <p:nvPr/>
          </p:nvSpPr>
          <p:spPr>
            <a:xfrm>
              <a:off x="222" y="51"/>
              <a:ext cx="2367062" cy="1458381"/>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圆角矩形 4"/>
            <p:cNvSpPr/>
            <p:nvPr/>
          </p:nvSpPr>
          <p:spPr>
            <a:xfrm>
              <a:off x="59549" y="59377"/>
              <a:ext cx="2248408" cy="1399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altLang="zh-CN"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8000</a:t>
              </a:r>
              <a:r>
                <a:rPr lang="zh-CN" altLang="en-US" sz="28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元</a:t>
              </a:r>
              <a:endParaRPr lang="zh-CN" altLang="en-US" sz="28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grpSp>
      <p:sp>
        <p:nvSpPr>
          <p:cNvPr id="24" name="TextBox 23"/>
          <p:cNvSpPr txBox="1"/>
          <p:nvPr/>
        </p:nvSpPr>
        <p:spPr>
          <a:xfrm>
            <a:off x="1691680" y="2164656"/>
            <a:ext cx="2952328" cy="369332"/>
          </a:xfrm>
          <a:prstGeom prst="rect">
            <a:avLst/>
          </a:prstGeom>
          <a:noFill/>
          <a:ln>
            <a:noFill/>
          </a:ln>
        </p:spPr>
        <p:txBody>
          <a:bodyPr wrap="square" rtlCol="0">
            <a:spAutoFit/>
          </a:bodyPr>
          <a:lstStyle/>
          <a:p>
            <a:pPr>
              <a:buSzPct val="80000"/>
            </a:pPr>
            <a:endParaRPr lang="zh-CN" altLang="en-US" dirty="0" smtClean="0">
              <a:solidFill>
                <a:srgbClr val="C00000"/>
              </a:solidFill>
              <a:latin typeface="方正姚体" pitchFamily="2" charset="-122"/>
              <a:ea typeface="方正姚体" pitchFamily="2" charset="-122"/>
            </a:endParaRPr>
          </a:p>
        </p:txBody>
      </p:sp>
      <p:sp>
        <p:nvSpPr>
          <p:cNvPr id="26" name="矩形 25"/>
          <p:cNvSpPr/>
          <p:nvPr/>
        </p:nvSpPr>
        <p:spPr>
          <a:xfrm>
            <a:off x="1214414" y="3359175"/>
            <a:ext cx="4071966"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a:t>
            </a:r>
            <a:r>
              <a:rPr lang="en-US" altLang="zh-CN" sz="2400" b="1" dirty="0" smtClean="0">
                <a:latin typeface="楷体" pitchFamily="49" charset="-122"/>
                <a:ea typeface="楷体" pitchFamily="49" charset="-122"/>
              </a:rPr>
              <a:t>-</a:t>
            </a:r>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a:t>
            </a:r>
          </a:p>
        </p:txBody>
      </p:sp>
      <p:sp>
        <p:nvSpPr>
          <p:cNvPr id="27" name="矩形 26"/>
          <p:cNvSpPr/>
          <p:nvPr/>
        </p:nvSpPr>
        <p:spPr>
          <a:xfrm>
            <a:off x="1571604" y="4612928"/>
            <a:ext cx="3857652" cy="461665"/>
          </a:xfrm>
          <a:prstGeom prst="rect">
            <a:avLst/>
          </a:prstGeom>
        </p:spPr>
        <p:txBody>
          <a:bodyPr wrap="square">
            <a:spAutoFit/>
          </a:bodyPr>
          <a:lstStyle/>
          <a:p>
            <a:r>
              <a:rPr lang="en-US" altLang="zh-CN" sz="2400" dirty="0" smtClean="0">
                <a:latin typeface="楷体" pitchFamily="49" charset="-122"/>
                <a:ea typeface="楷体" pitchFamily="49" charset="-122"/>
              </a:rPr>
              <a:t>10</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元）以上</a:t>
            </a:r>
            <a:endParaRPr lang="zh-CN" altLang="en-US" sz="2400" dirty="0">
              <a:latin typeface="楷体" pitchFamily="49" charset="-122"/>
              <a:ea typeface="楷体" pitchFamily="49" charset="-122"/>
            </a:endParaRPr>
          </a:p>
        </p:txBody>
      </p:sp>
      <p:sp>
        <p:nvSpPr>
          <p:cNvPr id="25" name="矩形 24"/>
          <p:cNvSpPr/>
          <p:nvPr/>
        </p:nvSpPr>
        <p:spPr>
          <a:xfrm>
            <a:off x="1259632" y="2020640"/>
            <a:ext cx="4026748" cy="461665"/>
          </a:xfrm>
          <a:prstGeom prst="rect">
            <a:avLst/>
          </a:prstGeom>
        </p:spPr>
        <p:txBody>
          <a:bodyPr wrap="square">
            <a:spAutoFit/>
          </a:bodyPr>
          <a:lstStyle/>
          <a:p>
            <a:pPr lvl="0" algn="ctr"/>
            <a:r>
              <a:rPr lang="en-US" altLang="zh-CN" sz="2400" dirty="0" smtClean="0">
                <a:latin typeface="楷体" pitchFamily="49" charset="-122"/>
                <a:ea typeface="楷体" pitchFamily="49" charset="-122"/>
              </a:rPr>
              <a:t>5</a:t>
            </a:r>
            <a:r>
              <a:rPr lang="zh-CN" altLang="en-US" sz="2400" dirty="0" smtClean="0">
                <a:latin typeface="楷体" pitchFamily="49" charset="-122"/>
                <a:ea typeface="楷体" pitchFamily="49" charset="-122"/>
              </a:rPr>
              <a:t>亿（股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元）以下</a:t>
            </a:r>
            <a:endParaRPr lang="zh-CN" altLang="en-US" sz="24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043608" y="1988840"/>
            <a:ext cx="7272808" cy="122413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2400" dirty="0" smtClean="0">
                <a:solidFill>
                  <a:schemeClr val="bg1"/>
                </a:solidFill>
                <a:latin typeface="华文新魏" pitchFamily="2" charset="-122"/>
                <a:ea typeface="华文新魏" pitchFamily="2" charset="-122"/>
              </a:rPr>
              <a:t>中国结算网络投票</a:t>
            </a:r>
            <a:r>
              <a:rPr lang="zh-CN" altLang="en-US" sz="3600" dirty="0" smtClean="0">
                <a:solidFill>
                  <a:schemeClr val="bg1"/>
                </a:solidFill>
                <a:latin typeface="华文新魏" pitchFamily="2" charset="-122"/>
                <a:ea typeface="华文新魏" pitchFamily="2" charset="-122"/>
              </a:rPr>
              <a:t>投资者使用感受</a:t>
            </a:r>
            <a:r>
              <a:rPr lang="zh-CN" altLang="en-US" sz="2400" dirty="0" smtClean="0">
                <a:solidFill>
                  <a:schemeClr val="bg1"/>
                </a:solidFill>
                <a:latin typeface="华文新魏" pitchFamily="2" charset="-122"/>
                <a:ea typeface="华文新魏" pitchFamily="2" charset="-122"/>
              </a:rPr>
              <a:t>如何</a:t>
            </a:r>
            <a:endParaRPr lang="zh-CN" altLang="en-US" sz="2400" dirty="0">
              <a:solidFill>
                <a:schemeClr val="bg1"/>
              </a:solidFill>
              <a:latin typeface="华文新魏" pitchFamily="2" charset="-122"/>
              <a:ea typeface="华文新魏" pitchFamily="2" charset="-122"/>
            </a:endParaRPr>
          </a:p>
        </p:txBody>
      </p:sp>
      <p:grpSp>
        <p:nvGrpSpPr>
          <p:cNvPr id="3" name="组合 2"/>
          <p:cNvGrpSpPr/>
          <p:nvPr/>
        </p:nvGrpSpPr>
        <p:grpSpPr>
          <a:xfrm>
            <a:off x="5486393" y="2780928"/>
            <a:ext cx="3657607" cy="3864872"/>
            <a:chOff x="5514445" y="1008384"/>
            <a:chExt cx="3657607" cy="3864872"/>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37468" y="1404369"/>
              <a:ext cx="1547690" cy="167564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514445" y="1008384"/>
              <a:ext cx="3657607" cy="3864872"/>
            </a:xfrm>
            <a:prstGeom prst="rect">
              <a:avLst/>
            </a:prstGeom>
          </p:spPr>
        </p:pic>
      </p:grpSp>
    </p:spTree>
    <p:extLst>
      <p:ext uri="{BB962C8B-B14F-4D97-AF65-F5344CB8AC3E}">
        <p14:creationId xmlns:p14="http://schemas.microsoft.com/office/powerpoint/2010/main" xmlns="" val="7946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4"/>
          <p:cNvGrpSpPr>
            <a:grpSpLocks noChangeAspect="1"/>
          </p:cNvGrpSpPr>
          <p:nvPr/>
        </p:nvGrpSpPr>
        <p:grpSpPr bwMode="auto">
          <a:xfrm>
            <a:off x="1209729" y="3792632"/>
            <a:ext cx="583969" cy="567091"/>
            <a:chOff x="3202" y="1607"/>
            <a:chExt cx="1730" cy="1680"/>
          </a:xfrm>
          <a:solidFill>
            <a:srgbClr val="C00000"/>
          </a:solidFill>
        </p:grpSpPr>
        <p:sp>
          <p:nvSpPr>
            <p:cNvPr id="5"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8" name="Group 58"/>
          <p:cNvGrpSpPr>
            <a:grpSpLocks noChangeAspect="1"/>
          </p:cNvGrpSpPr>
          <p:nvPr/>
        </p:nvGrpSpPr>
        <p:grpSpPr bwMode="auto">
          <a:xfrm>
            <a:off x="1244687" y="5234037"/>
            <a:ext cx="469459" cy="564601"/>
            <a:chOff x="4372" y="1753"/>
            <a:chExt cx="676" cy="813"/>
          </a:xfrm>
          <a:solidFill>
            <a:srgbClr val="C00000"/>
          </a:solidFill>
        </p:grpSpPr>
        <p:sp>
          <p:nvSpPr>
            <p:cNvPr id="9"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7" name="Freeform 63"/>
          <p:cNvSpPr>
            <a:spLocks noChangeAspect="1"/>
          </p:cNvSpPr>
          <p:nvPr/>
        </p:nvSpPr>
        <p:spPr bwMode="auto">
          <a:xfrm>
            <a:off x="1161466" y="2282254"/>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任意多边形 23"/>
          <p:cNvSpPr/>
          <p:nvPr/>
        </p:nvSpPr>
        <p:spPr>
          <a:xfrm rot="5400000">
            <a:off x="1015582" y="1990900"/>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5400000">
            <a:off x="1043878" y="3501278"/>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1041548" y="4941438"/>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63"/>
          <p:cNvSpPr>
            <a:spLocks noChangeAspect="1"/>
          </p:cNvSpPr>
          <p:nvPr/>
        </p:nvSpPr>
        <p:spPr bwMode="auto">
          <a:xfrm>
            <a:off x="1179318" y="2276872"/>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4" name="Group 44"/>
          <p:cNvGrpSpPr>
            <a:grpSpLocks noChangeAspect="1"/>
          </p:cNvGrpSpPr>
          <p:nvPr/>
        </p:nvGrpSpPr>
        <p:grpSpPr bwMode="auto">
          <a:xfrm>
            <a:off x="1209729" y="3805494"/>
            <a:ext cx="583969" cy="567091"/>
            <a:chOff x="3202" y="1607"/>
            <a:chExt cx="1730" cy="1680"/>
          </a:xfrm>
          <a:solidFill>
            <a:schemeClr val="bg1"/>
          </a:solidFill>
        </p:grpSpPr>
        <p:sp>
          <p:nvSpPr>
            <p:cNvPr id="45"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3" name="Group 58"/>
          <p:cNvGrpSpPr>
            <a:grpSpLocks noChangeAspect="1"/>
          </p:cNvGrpSpPr>
          <p:nvPr/>
        </p:nvGrpSpPr>
        <p:grpSpPr bwMode="auto">
          <a:xfrm>
            <a:off x="1244687" y="5248144"/>
            <a:ext cx="469459" cy="564601"/>
            <a:chOff x="4372" y="1753"/>
            <a:chExt cx="676" cy="813"/>
          </a:xfrm>
          <a:solidFill>
            <a:schemeClr val="bg1"/>
          </a:solidFill>
        </p:grpSpPr>
        <p:sp>
          <p:nvSpPr>
            <p:cNvPr id="54"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8" name="圆角矩形 57"/>
          <p:cNvSpPr/>
          <p:nvPr/>
        </p:nvSpPr>
        <p:spPr>
          <a:xfrm>
            <a:off x="2411760" y="2134646"/>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圆角矩形 4"/>
          <p:cNvSpPr/>
          <p:nvPr/>
        </p:nvSpPr>
        <p:spPr>
          <a:xfrm>
            <a:off x="2843808" y="2206654"/>
            <a:ext cx="5040560"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400" b="1"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议案内容与表决项一一对应</a:t>
            </a:r>
            <a:endParaRPr lang="zh-CN" altLang="en-US" sz="2400" b="1"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sp>
        <p:nvSpPr>
          <p:cNvPr id="60" name="圆角矩形 59"/>
          <p:cNvSpPr/>
          <p:nvPr/>
        </p:nvSpPr>
        <p:spPr>
          <a:xfrm>
            <a:off x="2411760" y="3645024"/>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1" name="圆角矩形 4"/>
          <p:cNvSpPr/>
          <p:nvPr/>
        </p:nvSpPr>
        <p:spPr>
          <a:xfrm>
            <a:off x="2555776" y="3717032"/>
            <a:ext cx="5472608"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algn="ctr" defTabSz="1244600">
              <a:lnSpc>
                <a:spcPct val="90000"/>
              </a:lnSpc>
              <a:spcAft>
                <a:spcPct val="35000"/>
              </a:spcAft>
            </a:pPr>
            <a:r>
              <a:rPr lang="zh-CN" altLang="en-US" sz="2400" b="1"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交互操作方式，点击鼠标即可完成投票</a:t>
            </a:r>
            <a:endParaRPr lang="zh-CN" altLang="en-US" sz="2400" b="1"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sp>
        <p:nvSpPr>
          <p:cNvPr id="62" name="圆角矩形 61"/>
          <p:cNvSpPr/>
          <p:nvPr/>
        </p:nvSpPr>
        <p:spPr>
          <a:xfrm>
            <a:off x="2411760" y="5083394"/>
            <a:ext cx="5760640" cy="864096"/>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3" name="圆角矩形 4"/>
          <p:cNvSpPr/>
          <p:nvPr/>
        </p:nvSpPr>
        <p:spPr>
          <a:xfrm>
            <a:off x="2843808" y="5155402"/>
            <a:ext cx="5040560" cy="7797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zh-CN" altLang="en-US" sz="2400" b="1" kern="1200" baseline="0" dirty="0" smtClean="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rPr>
              <a:t>随时查询投票情况及历史投票记录</a:t>
            </a:r>
            <a:endParaRPr lang="zh-CN" altLang="en-US" sz="2400" b="1" kern="1200" baseline="0" dirty="0">
              <a:solidFill>
                <a:schemeClr val="bg1"/>
              </a:solidFill>
              <a:effectLst>
                <a:outerShdw blurRad="38100" dist="38100" dir="2700000" algn="tl">
                  <a:srgbClr val="000000">
                    <a:alpha val="43137"/>
                  </a:srgbClr>
                </a:outerShdw>
              </a:effectLst>
              <a:latin typeface="Times New Roman" pitchFamily="18" charset="0"/>
              <a:ea typeface="楷体" pitchFamily="49" charset="-122"/>
              <a:cs typeface="Times New Roman" pitchFamily="18" charset="0"/>
            </a:endParaRPr>
          </a:p>
        </p:txBody>
      </p:sp>
      <p:pic>
        <p:nvPicPr>
          <p:cNvPr id="64" name="Picture 3" descr="C:\Users\anne\Desktop\Vote_Yes_logo_cranberry_副本.jpg"/>
          <p:cNvPicPr>
            <a:picLocks noChangeAspect="1" noChangeArrowheads="1"/>
          </p:cNvPicPr>
          <p:nvPr/>
        </p:nvPicPr>
        <p:blipFill>
          <a:blip r:embed="rId2" cstate="print"/>
          <a:srcRect/>
          <a:stretch>
            <a:fillRect/>
          </a:stretch>
        </p:blipFill>
        <p:spPr bwMode="auto">
          <a:xfrm rot="21212800">
            <a:off x="266098" y="169089"/>
            <a:ext cx="3105623" cy="171585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9525" y="2174875"/>
            <a:ext cx="9134475" cy="1685925"/>
          </a:xfrm>
          <a:prstGeom prst="rect">
            <a:avLst/>
          </a:prstGeom>
          <a:noFill/>
          <a:ln w="9525">
            <a:noFill/>
            <a:miter lim="800000"/>
            <a:headEnd/>
            <a:tailEnd/>
          </a:ln>
        </p:spPr>
      </p:pic>
      <p:sp>
        <p:nvSpPr>
          <p:cNvPr id="11267" name="TextBox 4"/>
          <p:cNvSpPr txBox="1">
            <a:spLocks noChangeArrowheads="1"/>
          </p:cNvSpPr>
          <p:nvPr/>
        </p:nvSpPr>
        <p:spPr bwMode="auto">
          <a:xfrm>
            <a:off x="1764059" y="4697268"/>
            <a:ext cx="5256213" cy="1107996"/>
          </a:xfrm>
          <a:prstGeom prst="rect">
            <a:avLst/>
          </a:prstGeom>
          <a:solidFill>
            <a:srgbClr val="990000"/>
          </a:solidFill>
          <a:ln w="9525">
            <a:noFill/>
            <a:miter lim="800000"/>
            <a:headEnd/>
            <a:tailEnd/>
          </a:ln>
        </p:spPr>
        <p:txBody>
          <a:bodyPr wrap="square">
            <a:spAutoFit/>
          </a:bodyPr>
          <a:lstStyle/>
          <a:p>
            <a:pPr algn="ctr">
              <a:lnSpc>
                <a:spcPct val="150000"/>
              </a:lnSpc>
              <a:spcBef>
                <a:spcPts val="1200"/>
              </a:spcBef>
              <a:spcAft>
                <a:spcPts val="1200"/>
              </a:spcAft>
              <a:buSzPct val="80000"/>
            </a:pPr>
            <a:r>
              <a:rPr lang="zh-CN" altLang="en-US" sz="4400" dirty="0" smtClean="0">
                <a:solidFill>
                  <a:schemeClr val="bg1"/>
                </a:solidFill>
                <a:latin typeface="华文新魏" pitchFamily="2" charset="-122"/>
                <a:ea typeface="华文新魏" pitchFamily="2" charset="-122"/>
              </a:rPr>
              <a:t>网络投票更</a:t>
            </a:r>
            <a:r>
              <a:rPr lang="zh-CN" altLang="en-US" sz="4400" dirty="0">
                <a:solidFill>
                  <a:schemeClr val="bg1"/>
                </a:solidFill>
                <a:latin typeface="华文新魏" pitchFamily="2" charset="-122"/>
                <a:ea typeface="华文新魏" pitchFamily="2" charset="-122"/>
              </a:rPr>
              <a:t>便捷</a:t>
            </a:r>
          </a:p>
        </p:txBody>
      </p:sp>
      <p:pic>
        <p:nvPicPr>
          <p:cNvPr id="11268" name="Picture 2"/>
          <p:cNvPicPr>
            <a:picLocks noChangeAspect="1" noChangeArrowheads="1"/>
          </p:cNvPicPr>
          <p:nvPr/>
        </p:nvPicPr>
        <p:blipFill>
          <a:blip r:embed="rId3" cstate="print"/>
          <a:srcRect/>
          <a:stretch>
            <a:fillRect/>
          </a:stretch>
        </p:blipFill>
        <p:spPr bwMode="auto">
          <a:xfrm>
            <a:off x="2493963" y="769938"/>
            <a:ext cx="3887787" cy="3738562"/>
          </a:xfrm>
          <a:prstGeom prst="rect">
            <a:avLst/>
          </a:prstGeom>
          <a:noFill/>
          <a:ln w="9525">
            <a:noFill/>
            <a:miter lim="800000"/>
            <a:headEnd/>
            <a:tailEnd/>
          </a:ln>
        </p:spPr>
      </p:pic>
    </p:spTree>
    <p:extLst>
      <p:ext uri="{BB962C8B-B14F-4D97-AF65-F5344CB8AC3E}">
        <p14:creationId xmlns:p14="http://schemas.microsoft.com/office/powerpoint/2010/main" xmlns="" val="2428193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27584" y="1196752"/>
            <a:ext cx="4851276" cy="4928290"/>
            <a:chOff x="827584" y="1340768"/>
            <a:chExt cx="5067300" cy="5153025"/>
          </a:xfrm>
        </p:grpSpPr>
        <p:grpSp>
          <p:nvGrpSpPr>
            <p:cNvPr id="8" name="组合 7"/>
            <p:cNvGrpSpPr/>
            <p:nvPr/>
          </p:nvGrpSpPr>
          <p:grpSpPr>
            <a:xfrm>
              <a:off x="827584" y="1340768"/>
              <a:ext cx="5067300" cy="5153025"/>
              <a:chOff x="3131840" y="908720"/>
              <a:chExt cx="5067300" cy="5153025"/>
            </a:xfrm>
          </p:grpSpPr>
          <p:pic>
            <p:nvPicPr>
              <p:cNvPr id="48131" name="Picture 3"/>
              <p:cNvPicPr>
                <a:picLocks noChangeAspect="1" noChangeArrowheads="1"/>
              </p:cNvPicPr>
              <p:nvPr/>
            </p:nvPicPr>
            <p:blipFill>
              <a:blip r:embed="rId2" cstate="print"/>
              <a:srcRect/>
              <a:stretch>
                <a:fillRect/>
              </a:stretch>
            </p:blipFill>
            <p:spPr bwMode="auto">
              <a:xfrm>
                <a:off x="3131840" y="908720"/>
                <a:ext cx="5067300" cy="5153025"/>
              </a:xfrm>
              <a:prstGeom prst="rect">
                <a:avLst/>
              </a:prstGeom>
              <a:noFill/>
              <a:ln w="9525">
                <a:noFill/>
                <a:miter lim="800000"/>
                <a:headEnd/>
                <a:tailEnd/>
              </a:ln>
            </p:spPr>
          </p:pic>
          <p:sp>
            <p:nvSpPr>
              <p:cNvPr id="7" name="TextBox 6"/>
              <p:cNvSpPr txBox="1"/>
              <p:nvPr/>
            </p:nvSpPr>
            <p:spPr>
              <a:xfrm>
                <a:off x="4860032" y="4753719"/>
                <a:ext cx="2935105" cy="547079"/>
              </a:xfrm>
              <a:prstGeom prst="rect">
                <a:avLst/>
              </a:prstGeom>
              <a:solidFill>
                <a:srgbClr val="FFFFFF"/>
              </a:solidFill>
              <a:ln w="15875">
                <a:solidFill>
                  <a:srgbClr val="B48900"/>
                </a:solidFill>
              </a:ln>
            </p:spPr>
            <p:txBody>
              <a:bodyPr wrap="square" rtlCol="0">
                <a:spAutoFit/>
              </a:bodyPr>
              <a:lstStyle/>
              <a:p>
                <a:pPr>
                  <a:buSzPct val="80000"/>
                </a:pPr>
                <a:r>
                  <a:rPr lang="zh-CN" altLang="en-US" sz="2800" b="1" dirty="0" smtClean="0">
                    <a:solidFill>
                      <a:srgbClr val="B48900"/>
                    </a:solidFill>
                    <a:latin typeface="黑体" pitchFamily="49" charset="-122"/>
                    <a:ea typeface="黑体" pitchFamily="49" charset="-122"/>
                  </a:rPr>
                  <a:t>各类投票均支持</a:t>
                </a:r>
              </a:p>
            </p:txBody>
          </p:sp>
        </p:grpSp>
        <p:sp>
          <p:nvSpPr>
            <p:cNvPr id="9" name="矩形 8"/>
            <p:cNvSpPr/>
            <p:nvPr/>
          </p:nvSpPr>
          <p:spPr bwMode="auto">
            <a:xfrm>
              <a:off x="2771800" y="4787627"/>
              <a:ext cx="1692188"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沪深上市公司</a:t>
              </a:r>
              <a:endParaRPr lang="zh-CN" altLang="en-US" sz="1600" b="1" dirty="0">
                <a:solidFill>
                  <a:schemeClr val="bg1"/>
                </a:solidFill>
                <a:latin typeface="黑体" pitchFamily="49" charset="-122"/>
                <a:ea typeface="黑体" pitchFamily="49" charset="-122"/>
              </a:endParaRPr>
            </a:p>
          </p:txBody>
        </p:sp>
        <p:sp>
          <p:nvSpPr>
            <p:cNvPr id="11" name="TextBox 10"/>
            <p:cNvSpPr txBox="1"/>
            <p:nvPr/>
          </p:nvSpPr>
          <p:spPr>
            <a:xfrm>
              <a:off x="3347864" y="4077072"/>
              <a:ext cx="1917374" cy="418355"/>
            </a:xfrm>
            <a:prstGeom prst="rect">
              <a:avLst/>
            </a:prstGeom>
            <a:blipFill>
              <a:blip r:embed="rId3" cstate="print"/>
              <a:tile tx="0" ty="0" sx="100000" sy="100000" flip="none" algn="tl"/>
            </a:blipFill>
            <a:ln w="15875">
              <a:noFill/>
            </a:ln>
          </p:spPr>
          <p:txBody>
            <a:bodyPr wrap="square" rtlCol="0">
              <a:spAutoFit/>
            </a:bodyPr>
            <a:lstStyle/>
            <a:p>
              <a:pPr>
                <a:buSzPct val="80000"/>
              </a:pPr>
              <a:r>
                <a:rPr lang="zh-CN" altLang="en-US" sz="2000" b="1" dirty="0" smtClean="0">
                  <a:solidFill>
                    <a:srgbClr val="B48900"/>
                  </a:solidFill>
                  <a:latin typeface="黑体" pitchFamily="49" charset="-122"/>
                  <a:ea typeface="黑体" pitchFamily="49" charset="-122"/>
                </a:rPr>
                <a:t>债券发行人</a:t>
              </a:r>
            </a:p>
          </p:txBody>
        </p:sp>
        <p:sp>
          <p:nvSpPr>
            <p:cNvPr id="10" name="矩形 9"/>
            <p:cNvSpPr/>
            <p:nvPr/>
          </p:nvSpPr>
          <p:spPr bwMode="auto">
            <a:xfrm>
              <a:off x="3203848" y="4446637"/>
              <a:ext cx="1944216" cy="288032"/>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smtClean="0">
                  <a:solidFill>
                    <a:schemeClr val="bg1"/>
                  </a:solidFill>
                  <a:latin typeface="黑体" pitchFamily="49" charset="-122"/>
                  <a:ea typeface="黑体" pitchFamily="49" charset="-122"/>
                </a:rPr>
                <a:t>新三板挂牌公司</a:t>
              </a:r>
              <a:endParaRPr lang="zh-CN" altLang="en-US" sz="1600" b="1" dirty="0">
                <a:solidFill>
                  <a:schemeClr val="bg1"/>
                </a:solidFill>
                <a:latin typeface="黑体" pitchFamily="49" charset="-122"/>
                <a:ea typeface="黑体" pitchFamily="49" charset="-122"/>
              </a:endParaRPr>
            </a:p>
          </p:txBody>
        </p:sp>
        <p:sp>
          <p:nvSpPr>
            <p:cNvPr id="13" name="TextBox 12"/>
            <p:cNvSpPr txBox="1"/>
            <p:nvPr/>
          </p:nvSpPr>
          <p:spPr>
            <a:xfrm>
              <a:off x="3707904" y="3429000"/>
              <a:ext cx="1512168" cy="369332"/>
            </a:xfrm>
            <a:prstGeom prst="rect">
              <a:avLst/>
            </a:prstGeom>
            <a:blipFill>
              <a:blip r:embed="rId3" cstate="print"/>
              <a:tile tx="0" ty="0" sx="100000" sy="100000" flip="none" algn="tl"/>
            </a:blipFill>
            <a:ln w="15875">
              <a:noFill/>
            </a:ln>
          </p:spPr>
          <p:txBody>
            <a:bodyPr wrap="square" rtlCol="0">
              <a:spAutoFit/>
            </a:bodyPr>
            <a:lstStyle/>
            <a:p>
              <a:pPr>
                <a:buSzPct val="80000"/>
              </a:pPr>
              <a:r>
                <a:rPr lang="zh-CN" altLang="en-US" b="1" dirty="0" smtClean="0">
                  <a:solidFill>
                    <a:srgbClr val="B48900"/>
                  </a:solidFill>
                  <a:latin typeface="黑体" pitchFamily="49" charset="-122"/>
                  <a:ea typeface="黑体" pitchFamily="49" charset="-122"/>
                </a:rPr>
                <a:t>退市公司</a:t>
              </a:r>
            </a:p>
          </p:txBody>
        </p:sp>
        <p:sp>
          <p:nvSpPr>
            <p:cNvPr id="12" name="矩形 11"/>
            <p:cNvSpPr/>
            <p:nvPr/>
          </p:nvSpPr>
          <p:spPr bwMode="auto">
            <a:xfrm>
              <a:off x="3851920" y="3789040"/>
              <a:ext cx="1440160" cy="360040"/>
            </a:xfrm>
            <a:prstGeom prst="rect">
              <a:avLst/>
            </a:prstGeom>
            <a:solidFill>
              <a:srgbClr val="99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1600" b="1" dirty="0" smtClean="0">
                  <a:solidFill>
                    <a:schemeClr val="bg1"/>
                  </a:solidFill>
                  <a:latin typeface="黑体" pitchFamily="49" charset="-122"/>
                  <a:ea typeface="黑体" pitchFamily="49" charset="-122"/>
                </a:rPr>
                <a:t>基金公司</a:t>
              </a:r>
              <a:endParaRPr lang="zh-CN" altLang="en-US" sz="1600" b="1" dirty="0">
                <a:solidFill>
                  <a:schemeClr val="bg1"/>
                </a:solidFill>
                <a:latin typeface="黑体" pitchFamily="49" charset="-122"/>
                <a:ea typeface="黑体" pitchFamily="49" charset="-122"/>
              </a:endParaRPr>
            </a:p>
          </p:txBody>
        </p:sp>
      </p:grpSp>
      <p:sp>
        <p:nvSpPr>
          <p:cNvPr id="15" name="矩形 14"/>
          <p:cNvSpPr/>
          <p:nvPr/>
        </p:nvSpPr>
        <p:spPr>
          <a:xfrm>
            <a:off x="6228184" y="1578272"/>
            <a:ext cx="2448272" cy="4154984"/>
          </a:xfrm>
          <a:prstGeom prst="rect">
            <a:avLst/>
          </a:prstGeom>
        </p:spPr>
        <p:txBody>
          <a:bodyPr wrap="square">
            <a:spAutoFit/>
          </a:bodyPr>
          <a:lstStyle/>
          <a:p>
            <a:pPr algn="ctr"/>
            <a:r>
              <a:rPr lang="zh-CN" altLang="zh-CN" sz="2400" dirty="0" smtClean="0">
                <a:solidFill>
                  <a:srgbClr val="990000"/>
                </a:solidFill>
                <a:latin typeface="华文新魏" pitchFamily="2" charset="-122"/>
                <a:ea typeface="华文新魏" pitchFamily="2" charset="-122"/>
              </a:rPr>
              <a:t>凡所发行的证券登记在</a:t>
            </a:r>
            <a:r>
              <a:rPr lang="zh-CN" altLang="en-US" sz="2400" dirty="0" smtClean="0">
                <a:solidFill>
                  <a:srgbClr val="990000"/>
                </a:solidFill>
                <a:latin typeface="华文新魏" pitchFamily="2" charset="-122"/>
                <a:ea typeface="华文新魏" pitchFamily="2" charset="-122"/>
              </a:rPr>
              <a:t>中国结算</a:t>
            </a:r>
            <a:r>
              <a:rPr lang="zh-CN" altLang="zh-CN" sz="2400" dirty="0" smtClean="0">
                <a:solidFill>
                  <a:srgbClr val="990000"/>
                </a:solidFill>
                <a:latin typeface="华文新魏" pitchFamily="2" charset="-122"/>
                <a:ea typeface="华文新魏" pitchFamily="2" charset="-122"/>
              </a:rPr>
              <a:t>一码通账户（包括下属证券子账户）中的发行人召开持有人大会采用</a:t>
            </a:r>
            <a:r>
              <a:rPr lang="zh-CN" altLang="zh-CN" sz="2400" b="1" dirty="0" smtClean="0">
                <a:solidFill>
                  <a:srgbClr val="990000"/>
                </a:solidFill>
                <a:latin typeface="华文新魏" pitchFamily="2" charset="-122"/>
                <a:ea typeface="华文新魏" pitchFamily="2" charset="-122"/>
              </a:rPr>
              <a:t>网络投票</a:t>
            </a:r>
            <a:r>
              <a:rPr lang="zh-CN" altLang="zh-CN" sz="2400" dirty="0" smtClean="0">
                <a:solidFill>
                  <a:srgbClr val="990000"/>
                </a:solidFill>
                <a:latin typeface="华文新魏" pitchFamily="2" charset="-122"/>
                <a:ea typeface="华文新魏" pitchFamily="2" charset="-122"/>
              </a:rPr>
              <a:t>方式的，发行人均可委托本公司办理持有人大会网络投票业务</a:t>
            </a:r>
            <a:r>
              <a:rPr lang="zh-CN" altLang="en-US" sz="2400" dirty="0" smtClean="0">
                <a:solidFill>
                  <a:srgbClr val="990000"/>
                </a:solidFill>
                <a:latin typeface="华文新魏" pitchFamily="2" charset="-122"/>
                <a:ea typeface="华文新魏" pitchFamily="2" charset="-122"/>
              </a:rPr>
              <a:t>。</a:t>
            </a:r>
            <a:endParaRPr lang="zh-CN" altLang="en-US" sz="2400" dirty="0">
              <a:solidFill>
                <a:srgbClr val="990000"/>
              </a:solidFill>
              <a:latin typeface="华文新魏" pitchFamily="2" charset="-122"/>
              <a:ea typeface="华文新魏" pitchFamily="2" charset="-122"/>
            </a:endParaRPr>
          </a:p>
        </p:txBody>
      </p:sp>
      <p:sp>
        <p:nvSpPr>
          <p:cNvPr id="16" name="矩形 15"/>
          <p:cNvSpPr/>
          <p:nvPr/>
        </p:nvSpPr>
        <p:spPr>
          <a:xfrm>
            <a:off x="-540568"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服务范围更广泛</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p14="http://schemas.microsoft.com/office/powerpoint/2010/main" xmlns="" val="1001645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Grp="1" noChangeAspect="1" noChangeArrowheads="1"/>
          </p:cNvPicPr>
          <p:nvPr>
            <p:ph idx="1"/>
          </p:nvPr>
        </p:nvPicPr>
        <p:blipFill>
          <a:blip r:embed="rId2" cstate="print"/>
          <a:srcRect/>
          <a:stretch>
            <a:fillRect/>
          </a:stretch>
        </p:blipFill>
        <p:spPr bwMode="auto">
          <a:xfrm>
            <a:off x="3491880" y="1628800"/>
            <a:ext cx="5035594" cy="3744416"/>
          </a:xfrm>
          <a:prstGeom prst="rect">
            <a:avLst/>
          </a:prstGeom>
          <a:noFill/>
          <a:ln w="9525">
            <a:noFill/>
            <a:miter lim="800000"/>
            <a:headEnd/>
            <a:tailEnd/>
          </a:ln>
        </p:spPr>
      </p:pic>
      <p:sp>
        <p:nvSpPr>
          <p:cNvPr id="5" name="矩形 4"/>
          <p:cNvSpPr/>
          <p:nvPr/>
        </p:nvSpPr>
        <p:spPr>
          <a:xfrm>
            <a:off x="899592" y="1046341"/>
            <a:ext cx="2232248" cy="5262979"/>
          </a:xfrm>
          <a:prstGeom prst="rect">
            <a:avLst/>
          </a:prstGeom>
        </p:spPr>
        <p:txBody>
          <a:bodyPr wrap="square">
            <a:spAutoFit/>
          </a:bodyPr>
          <a:lstStyle/>
          <a:p>
            <a:pPr algn="ctr"/>
            <a:r>
              <a:rPr lang="zh-CN" altLang="en-US" sz="2400" dirty="0" smtClean="0">
                <a:solidFill>
                  <a:srgbClr val="990000"/>
                </a:solidFill>
                <a:latin typeface="华文新魏" pitchFamily="2" charset="-122"/>
                <a:ea typeface="华文新魏" pitchFamily="2" charset="-122"/>
              </a:rPr>
              <a:t>发行人以</a:t>
            </a:r>
            <a:r>
              <a:rPr lang="zh-CN" altLang="zh-CN" sz="2400" dirty="0" smtClean="0">
                <a:solidFill>
                  <a:srgbClr val="990000"/>
                </a:solidFill>
                <a:latin typeface="华文新魏" pitchFamily="2" charset="-122"/>
                <a:ea typeface="华文新魏" pitchFamily="2" charset="-122"/>
              </a:rPr>
              <a:t>一码通账户</a:t>
            </a:r>
            <a:r>
              <a:rPr lang="zh-CN" altLang="en-US" sz="2400" dirty="0" smtClean="0">
                <a:solidFill>
                  <a:srgbClr val="990000"/>
                </a:solidFill>
                <a:latin typeface="华文新魏" pitchFamily="2" charset="-122"/>
                <a:ea typeface="华文新魏" pitchFamily="2" charset="-122"/>
              </a:rPr>
              <a:t>为单位对网络投票结果进行统计，实现</a:t>
            </a:r>
            <a:r>
              <a:rPr lang="zh-CN" altLang="en-US" sz="2400" b="1" dirty="0" smtClean="0">
                <a:solidFill>
                  <a:srgbClr val="990000"/>
                </a:solidFill>
                <a:latin typeface="华文新魏" pitchFamily="2" charset="-122"/>
                <a:ea typeface="华文新魏" pitchFamily="2" charset="-122"/>
              </a:rPr>
              <a:t>中小投资者单独计票</a:t>
            </a:r>
            <a:r>
              <a:rPr lang="zh-CN" altLang="en-US" sz="2400" dirty="0" smtClean="0">
                <a:solidFill>
                  <a:srgbClr val="990000"/>
                </a:solidFill>
                <a:latin typeface="华文新魏" pitchFamily="2" charset="-122"/>
                <a:ea typeface="华文新魏" pitchFamily="2" charset="-122"/>
              </a:rPr>
              <a:t>及</a:t>
            </a:r>
            <a:r>
              <a:rPr lang="zh-CN" altLang="en-US" sz="2400" b="1" dirty="0" smtClean="0">
                <a:solidFill>
                  <a:srgbClr val="990000"/>
                </a:solidFill>
                <a:latin typeface="华文新魏" pitchFamily="2" charset="-122"/>
                <a:ea typeface="华文新魏" pitchFamily="2" charset="-122"/>
              </a:rPr>
              <a:t>分段统计</a:t>
            </a:r>
            <a:r>
              <a:rPr lang="zh-CN" altLang="en-US" sz="2400" dirty="0" smtClean="0">
                <a:solidFill>
                  <a:srgbClr val="990000"/>
                </a:solidFill>
                <a:latin typeface="华文新魏" pitchFamily="2" charset="-122"/>
                <a:ea typeface="华文新魏" pitchFamily="2" charset="-122"/>
              </a:rPr>
              <a:t>功能</a:t>
            </a:r>
            <a:r>
              <a:rPr lang="zh-CN" altLang="zh-CN" sz="2400" dirty="0" smtClean="0">
                <a:solidFill>
                  <a:srgbClr val="990000"/>
                </a:solidFill>
                <a:latin typeface="华文新魏" pitchFamily="2" charset="-122"/>
                <a:ea typeface="华文新魏" pitchFamily="2" charset="-122"/>
              </a:rPr>
              <a:t>，</a:t>
            </a:r>
            <a:r>
              <a:rPr lang="zh-CN" altLang="en-US" sz="2400" dirty="0" smtClean="0">
                <a:solidFill>
                  <a:srgbClr val="990000"/>
                </a:solidFill>
                <a:latin typeface="华文新魏" pitchFamily="2" charset="-122"/>
                <a:ea typeface="华文新魏" pitchFamily="2" charset="-122"/>
              </a:rPr>
              <a:t>提高统计效率和准确性，便于发行人按照</a:t>
            </a:r>
            <a:r>
              <a:rPr lang="zh-CN" altLang="en-US" sz="2400" b="1" dirty="0" smtClean="0">
                <a:solidFill>
                  <a:srgbClr val="990000"/>
                </a:solidFill>
                <a:latin typeface="华文新魏" pitchFamily="2" charset="-122"/>
                <a:ea typeface="华文新魏" pitchFamily="2" charset="-122"/>
              </a:rPr>
              <a:t>监管要求</a:t>
            </a:r>
            <a:r>
              <a:rPr lang="zh-CN" altLang="en-US" sz="2400" dirty="0" smtClean="0">
                <a:solidFill>
                  <a:srgbClr val="990000"/>
                </a:solidFill>
                <a:latin typeface="华文新魏" pitchFamily="2" charset="-122"/>
                <a:ea typeface="华文新魏" pitchFamily="2" charset="-122"/>
              </a:rPr>
              <a:t>进行网络投票汇总统计及信息披露。</a:t>
            </a:r>
            <a:endParaRPr lang="zh-CN" altLang="en-US" sz="2400" dirty="0">
              <a:solidFill>
                <a:srgbClr val="990000"/>
              </a:solidFill>
              <a:latin typeface="华文新魏" pitchFamily="2" charset="-122"/>
              <a:ea typeface="华文新魏" pitchFamily="2" charset="-122"/>
            </a:endParaRPr>
          </a:p>
        </p:txBody>
      </p:sp>
      <p:sp>
        <p:nvSpPr>
          <p:cNvPr id="4" name="矩形 3"/>
          <p:cNvSpPr/>
          <p:nvPr/>
        </p:nvSpPr>
        <p:spPr>
          <a:xfrm>
            <a:off x="-468560"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投票统计更高效</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p14="http://schemas.microsoft.com/office/powerpoint/2010/main" xmlns="" val="5773698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4283968" y="1340768"/>
            <a:ext cx="4252373" cy="4525963"/>
          </a:xfrm>
          <a:prstGeom prst="rect">
            <a:avLst/>
          </a:prstGeom>
          <a:noFill/>
          <a:ln w="9525">
            <a:noFill/>
            <a:miter lim="800000"/>
            <a:headEnd/>
            <a:tailEnd/>
          </a:ln>
        </p:spPr>
      </p:pic>
      <p:sp>
        <p:nvSpPr>
          <p:cNvPr id="6" name="矩形 5"/>
          <p:cNvSpPr/>
          <p:nvPr/>
        </p:nvSpPr>
        <p:spPr>
          <a:xfrm>
            <a:off x="755576" y="1812880"/>
            <a:ext cx="3096344" cy="3416320"/>
          </a:xfrm>
          <a:prstGeom prst="rect">
            <a:avLst/>
          </a:prstGeom>
        </p:spPr>
        <p:txBody>
          <a:bodyPr wrap="square">
            <a:spAutoFit/>
          </a:bodyPr>
          <a:lstStyle/>
          <a:p>
            <a:r>
              <a:rPr lang="zh-CN" altLang="en-US" sz="2400" dirty="0" smtClean="0">
                <a:solidFill>
                  <a:srgbClr val="990000"/>
                </a:solidFill>
                <a:latin typeface="华文新魏" pitchFamily="2" charset="-122"/>
                <a:ea typeface="华文新魏" pitchFamily="2" charset="-122"/>
              </a:rPr>
              <a:t>投资者对其一码通账户下任一证券子账户办理</a:t>
            </a:r>
            <a:r>
              <a:rPr lang="zh-CN" altLang="en-US" sz="2400" b="1" dirty="0" smtClean="0">
                <a:solidFill>
                  <a:srgbClr val="990000"/>
                </a:solidFill>
                <a:latin typeface="华文新魏" pitchFamily="2" charset="-122"/>
                <a:ea typeface="华文新魏" pitchFamily="2" charset="-122"/>
              </a:rPr>
              <a:t>网络服务身份认证</a:t>
            </a:r>
            <a:r>
              <a:rPr lang="zh-CN" altLang="en-US" sz="2400" dirty="0" smtClean="0">
                <a:solidFill>
                  <a:srgbClr val="990000"/>
                </a:solidFill>
                <a:latin typeface="华文新魏" pitchFamily="2" charset="-122"/>
                <a:ea typeface="华文新魏" pitchFamily="2" charset="-122"/>
              </a:rPr>
              <a:t>后，参加该一码通账户下属其他证券子账户所持有证券的持有人大会网络投票业务时，</a:t>
            </a:r>
            <a:r>
              <a:rPr lang="zh-CN" altLang="en-US" sz="2400" b="1" dirty="0" smtClean="0">
                <a:solidFill>
                  <a:srgbClr val="990000"/>
                </a:solidFill>
                <a:latin typeface="华文新魏" pitchFamily="2" charset="-122"/>
                <a:ea typeface="华文新魏" pitchFamily="2" charset="-122"/>
              </a:rPr>
              <a:t>无需再次办理</a:t>
            </a:r>
            <a:r>
              <a:rPr lang="zh-CN" altLang="en-US" sz="2400" dirty="0" smtClean="0">
                <a:solidFill>
                  <a:srgbClr val="990000"/>
                </a:solidFill>
                <a:latin typeface="华文新魏" pitchFamily="2" charset="-122"/>
                <a:ea typeface="华文新魏" pitchFamily="2" charset="-122"/>
              </a:rPr>
              <a:t>网络服务身份认证。</a:t>
            </a:r>
          </a:p>
        </p:txBody>
      </p:sp>
      <p:sp>
        <p:nvSpPr>
          <p:cNvPr id="4" name="矩形 3"/>
          <p:cNvSpPr/>
          <p:nvPr/>
        </p:nvSpPr>
        <p:spPr>
          <a:xfrm>
            <a:off x="-468560" y="116632"/>
            <a:ext cx="7920880"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身份认证更便捷</a:t>
            </a:r>
            <a:endParaRPr lang="en-US" altLang="zh-CN" sz="3200" dirty="0" smtClean="0">
              <a:solidFill>
                <a:schemeClr val="bg1"/>
              </a:solidFill>
              <a:latin typeface="华文新魏" pitchFamily="2" charset="-122"/>
              <a:ea typeface="华文新魏" pitchFamily="2" charset="-122"/>
            </a:endParaRPr>
          </a:p>
        </p:txBody>
      </p:sp>
    </p:spTree>
    <p:extLst>
      <p:ext uri="{BB962C8B-B14F-4D97-AF65-F5344CB8AC3E}">
        <p14:creationId xmlns:p14="http://schemas.microsoft.com/office/powerpoint/2010/main" xmlns="" val="2314871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899592" y="2348880"/>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400" dirty="0" smtClean="0">
                <a:solidFill>
                  <a:schemeClr val="bg1"/>
                </a:solidFill>
                <a:latin typeface="华文新魏" pitchFamily="2" charset="-122"/>
                <a:ea typeface="华文新魏" pitchFamily="2" charset="-122"/>
                <a:cs typeface="Times New Roman" pitchFamily="18" charset="0"/>
              </a:rPr>
              <a:t>发行人</a:t>
            </a:r>
            <a:r>
              <a:rPr lang="zh-CN" altLang="en-US" sz="2800" dirty="0" smtClean="0">
                <a:solidFill>
                  <a:schemeClr val="bg1"/>
                </a:solidFill>
                <a:latin typeface="华文新魏" pitchFamily="2" charset="-122"/>
                <a:ea typeface="华文新魏" pitchFamily="2" charset="-122"/>
                <a:cs typeface="Times New Roman" pitchFamily="18" charset="0"/>
              </a:rPr>
              <a:t>如何办理网络投票业务</a:t>
            </a:r>
            <a:endParaRPr lang="zh-CN" altLang="en-US" sz="2800" dirty="0">
              <a:solidFill>
                <a:schemeClr val="bg1"/>
              </a:solidFill>
              <a:latin typeface="华文新魏" pitchFamily="2" charset="-122"/>
              <a:ea typeface="华文新魏" pitchFamily="2" charset="-122"/>
              <a:cs typeface="Times New Roman" pitchFamily="18" charset="0"/>
            </a:endParaRPr>
          </a:p>
        </p:txBody>
      </p:sp>
      <p:graphicFrame>
        <p:nvGraphicFramePr>
          <p:cNvPr id="5" name="图表 1"/>
          <p:cNvGraphicFramePr/>
          <p:nvPr>
            <p:extLst>
              <p:ext uri="{D42A27DB-BD31-4B8C-83A1-F6EECF244321}">
                <p14:modId xmlns:p14="http://schemas.microsoft.com/office/powerpoint/2010/main" xmlns="" val="2328202116"/>
              </p:ext>
            </p:extLst>
          </p:nvPr>
        </p:nvGraphicFramePr>
        <p:xfrm>
          <a:off x="3563888" y="1844824"/>
          <a:ext cx="5904656" cy="374710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971600" y="1484784"/>
            <a:ext cx="7462534" cy="4785454"/>
          </a:xfrm>
          <a:prstGeom prst="rect">
            <a:avLst/>
          </a:prstGeom>
          <a:noFill/>
          <a:ln w="9525">
            <a:noFill/>
            <a:miter lim="800000"/>
            <a:headEnd/>
            <a:tailEnd/>
          </a:ln>
        </p:spPr>
      </p:pic>
      <p:sp>
        <p:nvSpPr>
          <p:cNvPr id="3" name="Rectangle 4"/>
          <p:cNvSpPr>
            <a:spLocks noChangeArrowheads="1"/>
          </p:cNvSpPr>
          <p:nvPr/>
        </p:nvSpPr>
        <p:spPr bwMode="auto">
          <a:xfrm>
            <a:off x="467544" y="980728"/>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中国结算网站</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发行人服务专区</a:t>
            </a:r>
            <a:r>
              <a:rPr lang="en-US" altLang="zh-CN" sz="2000" dirty="0" smtClean="0">
                <a:solidFill>
                  <a:srgbClr val="4D4D4D"/>
                </a:solidFill>
                <a:ea typeface="黑体" pitchFamily="49" charset="-122"/>
              </a:rPr>
              <a:t>-</a:t>
            </a:r>
            <a:r>
              <a:rPr lang="zh-CN" altLang="en-US" sz="2000" dirty="0" smtClean="0">
                <a:solidFill>
                  <a:srgbClr val="4D4D4D"/>
                </a:solidFill>
                <a:ea typeface="黑体" pitchFamily="49" charset="-122"/>
              </a:rPr>
              <a:t>股东大会网络投票</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 name="椭圆 3"/>
          <p:cNvSpPr/>
          <p:nvPr/>
        </p:nvSpPr>
        <p:spPr bwMode="auto">
          <a:xfrm>
            <a:off x="899592" y="2204864"/>
            <a:ext cx="1944216" cy="576064"/>
          </a:xfrm>
          <a:prstGeom prst="ellipse">
            <a:avLst/>
          </a:prstGeom>
          <a:noFill/>
          <a:ln>
            <a:solidFill>
              <a:srgbClr val="C0000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ne\Desktop\400_F_28866505_g7XijhFsTlHqpwlYncUyMoqHv4QQqMWN.jpg"/>
          <p:cNvPicPr>
            <a:picLocks noChangeAspect="1" noChangeArrowheads="1"/>
          </p:cNvPicPr>
          <p:nvPr/>
        </p:nvPicPr>
        <p:blipFill>
          <a:blip r:embed="rId2" cstate="print"/>
          <a:srcRect/>
          <a:stretch>
            <a:fillRect/>
          </a:stretch>
        </p:blipFill>
        <p:spPr bwMode="auto">
          <a:xfrm rot="20861588">
            <a:off x="611793" y="980961"/>
            <a:ext cx="1512168" cy="1512168"/>
          </a:xfrm>
          <a:prstGeom prst="rect">
            <a:avLst/>
          </a:prstGeom>
          <a:noFill/>
        </p:spPr>
      </p:pic>
      <p:sp>
        <p:nvSpPr>
          <p:cNvPr id="11" name="矩形 10"/>
          <p:cNvSpPr/>
          <p:nvPr/>
        </p:nvSpPr>
        <p:spPr bwMode="auto">
          <a:xfrm>
            <a:off x="1546944" y="4076228"/>
            <a:ext cx="6121400" cy="100895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上市公司召开股东大会应当“采用安全、经济、便捷的网络和其他方式为股东参加股东大会提供便利”</a:t>
            </a:r>
            <a:endParaRPr lang="en-US" altLang="zh-CN" dirty="0" smtClean="0">
              <a:solidFill>
                <a:schemeClr val="bg1"/>
              </a:solidFill>
              <a:latin typeface="方正姚体" pitchFamily="2" charset="-122"/>
              <a:ea typeface="方正姚体" pitchFamily="2" charset="-122"/>
            </a:endParaRPr>
          </a:p>
        </p:txBody>
      </p:sp>
      <p:sp>
        <p:nvSpPr>
          <p:cNvPr id="13" name="TextBox 12"/>
          <p:cNvSpPr txBox="1">
            <a:spLocks noChangeArrowheads="1"/>
          </p:cNvSpPr>
          <p:nvPr/>
        </p:nvSpPr>
        <p:spPr bwMode="auto">
          <a:xfrm>
            <a:off x="1514476" y="3673599"/>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上市公司股东大会规则</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14" name="矩形 13"/>
          <p:cNvSpPr/>
          <p:nvPr/>
        </p:nvSpPr>
        <p:spPr>
          <a:xfrm>
            <a:off x="1331640" y="5373216"/>
            <a:ext cx="6768752" cy="707886"/>
          </a:xfrm>
          <a:prstGeom prst="rect">
            <a:avLst/>
          </a:prstGeom>
        </p:spPr>
        <p:txBody>
          <a:bodyPr wrap="square">
            <a:spAutoFit/>
          </a:bodyPr>
          <a:lstStyle/>
          <a:p>
            <a:pPr>
              <a:buSzPct val="80000"/>
            </a:pPr>
            <a:r>
              <a:rPr lang="zh-CN" altLang="en-US" sz="2400" dirty="0">
                <a:solidFill>
                  <a:srgbClr val="C00000"/>
                </a:solidFill>
                <a:latin typeface="方正姚体" pitchFamily="2" charset="-122"/>
                <a:ea typeface="方正姚体" pitchFamily="2" charset="-122"/>
              </a:rPr>
              <a:t>上市公司股东大会</a:t>
            </a:r>
            <a:r>
              <a:rPr lang="zh-CN" altLang="en-US" sz="4000" dirty="0" smtClean="0">
                <a:solidFill>
                  <a:srgbClr val="C00000"/>
                </a:solidFill>
                <a:latin typeface="方正姚体" pitchFamily="2" charset="-122"/>
                <a:ea typeface="方正姚体" pitchFamily="2" charset="-122"/>
              </a:rPr>
              <a:t>全面采用</a:t>
            </a:r>
            <a:r>
              <a:rPr lang="zh-CN" altLang="en-US" sz="2400" dirty="0" smtClean="0">
                <a:solidFill>
                  <a:srgbClr val="C00000"/>
                </a:solidFill>
                <a:latin typeface="方正姚体" pitchFamily="2" charset="-122"/>
                <a:ea typeface="方正姚体" pitchFamily="2" charset="-122"/>
              </a:rPr>
              <a:t>网络投票方式</a:t>
            </a:r>
            <a:endParaRPr lang="zh-CN" altLang="en-US" sz="2400" dirty="0"/>
          </a:p>
        </p:txBody>
      </p:sp>
      <p:sp>
        <p:nvSpPr>
          <p:cNvPr id="6" name="TextBox 5"/>
          <p:cNvSpPr txBox="1">
            <a:spLocks noChangeArrowheads="1"/>
          </p:cNvSpPr>
          <p:nvPr/>
        </p:nvSpPr>
        <p:spPr bwMode="auto">
          <a:xfrm>
            <a:off x="1538139" y="2276872"/>
            <a:ext cx="6072188" cy="369332"/>
          </a:xfrm>
          <a:prstGeom prst="rect">
            <a:avLst/>
          </a:prstGeom>
          <a:noFill/>
          <a:ln w="9525">
            <a:solidFill>
              <a:srgbClr val="C00000"/>
            </a:solidFill>
            <a:miter lim="800000"/>
            <a:headEnd/>
            <a:tailEnd/>
          </a:ln>
        </p:spPr>
        <p:txBody>
          <a:bodyPr>
            <a:spAutoFit/>
          </a:bodyPr>
          <a:lstStyle/>
          <a:p>
            <a:pPr>
              <a:buSzPct val="80000"/>
              <a:buFont typeface="Wingdings" pitchFamily="2" charset="2"/>
              <a:buChar char="n"/>
            </a:pPr>
            <a:r>
              <a:rPr lang="en-US" altLang="zh-CN" dirty="0" smtClean="0">
                <a:solidFill>
                  <a:srgbClr val="C00000"/>
                </a:solidFill>
                <a:latin typeface="方正姚体" pitchFamily="2" charset="-122"/>
                <a:ea typeface="方正姚体" pitchFamily="2" charset="-122"/>
              </a:rPr>
              <a:t>《</a:t>
            </a:r>
            <a:r>
              <a:rPr lang="zh-CN" altLang="en-US" dirty="0" smtClean="0">
                <a:solidFill>
                  <a:srgbClr val="C00000"/>
                </a:solidFill>
                <a:latin typeface="方正姚体" pitchFamily="2" charset="-122"/>
                <a:ea typeface="方正姚体" pitchFamily="2" charset="-122"/>
              </a:rPr>
              <a:t>国务院关于进一步促进资本市场健康发展的若干意见</a:t>
            </a:r>
            <a:r>
              <a:rPr lang="en-US" altLang="zh-CN" dirty="0" smtClean="0">
                <a:solidFill>
                  <a:srgbClr val="C00000"/>
                </a:solidFill>
                <a:latin typeface="方正姚体" pitchFamily="2" charset="-122"/>
                <a:ea typeface="方正姚体" pitchFamily="2" charset="-122"/>
              </a:rPr>
              <a:t>》</a:t>
            </a:r>
            <a:endParaRPr lang="zh-CN" altLang="en-US" dirty="0">
              <a:solidFill>
                <a:srgbClr val="C00000"/>
              </a:solidFill>
              <a:latin typeface="方正姚体" pitchFamily="2" charset="-122"/>
              <a:ea typeface="方正姚体" pitchFamily="2" charset="-122"/>
            </a:endParaRPr>
          </a:p>
        </p:txBody>
      </p:sp>
      <p:sp>
        <p:nvSpPr>
          <p:cNvPr id="7" name="矩形 6"/>
          <p:cNvSpPr/>
          <p:nvPr/>
        </p:nvSpPr>
        <p:spPr bwMode="auto">
          <a:xfrm>
            <a:off x="1546944" y="2670586"/>
            <a:ext cx="6121400" cy="686406"/>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a:defRPr/>
            </a:pPr>
            <a:r>
              <a:rPr lang="en-US" altLang="zh-CN" dirty="0">
                <a:solidFill>
                  <a:schemeClr val="bg1"/>
                </a:solidFill>
                <a:latin typeface="方正姚体" pitchFamily="2" charset="-122"/>
                <a:ea typeface="方正姚体" pitchFamily="2" charset="-122"/>
              </a:rPr>
              <a:t> </a:t>
            </a:r>
            <a:r>
              <a:rPr lang="en-US" altLang="zh-CN" dirty="0" smtClean="0">
                <a:solidFill>
                  <a:schemeClr val="bg1"/>
                </a:solidFill>
                <a:latin typeface="方正姚体" pitchFamily="2" charset="-122"/>
                <a:ea typeface="方正姚体" pitchFamily="2" charset="-122"/>
              </a:rPr>
              <a:t>——</a:t>
            </a:r>
            <a:r>
              <a:rPr lang="zh-CN" altLang="en-US" dirty="0" smtClean="0">
                <a:solidFill>
                  <a:schemeClr val="bg1"/>
                </a:solidFill>
                <a:latin typeface="方正姚体" pitchFamily="2" charset="-122"/>
                <a:ea typeface="方正姚体" pitchFamily="2" charset="-122"/>
              </a:rPr>
              <a:t>完善公众公司中小投资者投票和表决机制</a:t>
            </a:r>
            <a:endParaRPr lang="en-US" altLang="zh-CN" dirty="0" smtClean="0">
              <a:solidFill>
                <a:schemeClr val="bg1"/>
              </a:solidFill>
              <a:latin typeface="方正姚体" pitchFamily="2" charset="-122"/>
              <a:ea typeface="方正姚体" pitchFamily="2" charset="-122"/>
            </a:endParaRPr>
          </a:p>
        </p:txBody>
      </p:sp>
    </p:spTree>
    <p:extLst>
      <p:ext uri="{BB962C8B-B14F-4D97-AF65-F5344CB8AC3E}">
        <p14:creationId xmlns:p14="http://schemas.microsoft.com/office/powerpoint/2010/main" xmlns="" val="3517562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467544" y="90872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buFont typeface="Wingdings" pitchFamily="2" charset="2"/>
              <a:buChar char="n"/>
            </a:pPr>
            <a:r>
              <a:rPr lang="zh-CN" altLang="en-US" sz="2000" dirty="0" smtClean="0">
                <a:solidFill>
                  <a:srgbClr val="4D4D4D"/>
                </a:solidFill>
                <a:ea typeface="黑体" pitchFamily="49" charset="-122"/>
              </a:rPr>
              <a:t>发行人业务办理</a:t>
            </a:r>
            <a:r>
              <a:rPr lang="zh-CN" altLang="en-US" sz="2000" dirty="0">
                <a:solidFill>
                  <a:srgbClr val="4D4D4D"/>
                </a:solidFill>
                <a:ea typeface="黑体" pitchFamily="49" charset="-122"/>
              </a:rPr>
              <a:t>流程</a:t>
            </a:r>
            <a:endParaRPr lang="en-US" altLang="en-US" sz="2000" dirty="0">
              <a:solidFill>
                <a:srgbClr val="4D4D4D"/>
              </a:solidFill>
              <a:ea typeface="黑体" pitchFamily="49" charset="-122"/>
            </a:endParaRPr>
          </a:p>
          <a:p>
            <a:pPr marL="1143000" lvl="2" indent="-228600">
              <a:spcBef>
                <a:spcPct val="40000"/>
              </a:spcBef>
              <a:buClr>
                <a:srgbClr val="CC0000"/>
              </a:buClr>
              <a:buSzPct val="80000"/>
              <a:buFont typeface="Wingdings" pitchFamily="2" charset="2"/>
              <a:buChar char="n"/>
            </a:pPr>
            <a:endParaRPr lang="en-US" altLang="zh-CN" dirty="0" smtClean="0">
              <a:solidFill>
                <a:srgbClr val="4D4D4D"/>
              </a:solidFill>
              <a:latin typeface="黑体" pitchFamily="49" charset="-122"/>
              <a:ea typeface="黑体" pitchFamily="49" charset="-122"/>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对象 1"/>
          <p:cNvGraphicFramePr>
            <a:graphicFrameLocks noChangeAspect="1"/>
          </p:cNvGraphicFramePr>
          <p:nvPr/>
        </p:nvGraphicFramePr>
        <p:xfrm>
          <a:off x="1919288" y="1484313"/>
          <a:ext cx="5029200" cy="5040312"/>
        </p:xfrm>
        <a:graphic>
          <a:graphicData uri="http://schemas.openxmlformats.org/presentationml/2006/ole">
            <p:oleObj spid="_x0000_s93188" name="Visio" r:id="rId4" imgW="4207049" imgH="4193237" progId="">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cstate="print"/>
          <a:srcRect/>
          <a:stretch>
            <a:fillRect/>
          </a:stretch>
        </p:blipFill>
        <p:spPr bwMode="auto">
          <a:xfrm>
            <a:off x="0" y="1340768"/>
            <a:ext cx="9144000" cy="4429125"/>
          </a:xfrm>
          <a:prstGeom prst="rect">
            <a:avLst/>
          </a:prstGeom>
          <a:noFill/>
          <a:ln w="9525">
            <a:noFill/>
            <a:miter lim="800000"/>
            <a:headEnd/>
            <a:tailEnd/>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申请持有人会议</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ChangeAspect="1" noChangeArrowheads="1"/>
          </p:cNvPicPr>
          <p:nvPr/>
        </p:nvPicPr>
        <p:blipFill>
          <a:blip r:embed="rId2" cstate="print"/>
          <a:srcRect/>
          <a:stretch>
            <a:fillRect/>
          </a:stretch>
        </p:blipFill>
        <p:spPr bwMode="auto">
          <a:xfrm>
            <a:off x="1" y="1484783"/>
            <a:ext cx="9143999" cy="42039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ChangeAspect="1" noChangeArrowheads="1"/>
          </p:cNvPicPr>
          <p:nvPr/>
        </p:nvPicPr>
        <p:blipFill>
          <a:blip r:embed="rId2" cstate="print"/>
          <a:srcRect/>
          <a:stretch>
            <a:fillRect/>
          </a:stretch>
        </p:blipFill>
        <p:spPr bwMode="auto">
          <a:xfrm>
            <a:off x="1" y="1196753"/>
            <a:ext cx="9143999" cy="4068406"/>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cstate="print"/>
          <a:srcRect/>
          <a:stretch>
            <a:fillRect/>
          </a:stretch>
        </p:blipFill>
        <p:spPr bwMode="auto">
          <a:xfrm>
            <a:off x="0" y="1268760"/>
            <a:ext cx="9144000" cy="1478604"/>
          </a:xfrm>
          <a:prstGeom prst="rect">
            <a:avLst/>
          </a:prstGeom>
          <a:noFill/>
          <a:ln w="9525">
            <a:noFill/>
            <a:miter lim="800000"/>
            <a:headEnd/>
            <a:tailEnd/>
          </a:ln>
        </p:spPr>
      </p:pic>
      <p:pic>
        <p:nvPicPr>
          <p:cNvPr id="131075" name="Picture 3"/>
          <p:cNvPicPr>
            <a:picLocks noChangeAspect="1" noChangeArrowheads="1"/>
          </p:cNvPicPr>
          <p:nvPr/>
        </p:nvPicPr>
        <p:blipFill>
          <a:blip r:embed="rId3" cstate="print"/>
          <a:srcRect/>
          <a:stretch>
            <a:fillRect/>
          </a:stretch>
        </p:blipFill>
        <p:spPr bwMode="auto">
          <a:xfrm>
            <a:off x="1" y="3243022"/>
            <a:ext cx="9143999" cy="2046099"/>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p:cNvPicPr>
            <a:picLocks noChangeAspect="1" noChangeArrowheads="1"/>
          </p:cNvPicPr>
          <p:nvPr/>
        </p:nvPicPr>
        <p:blipFill>
          <a:blip r:embed="rId2" cstate="print"/>
          <a:srcRect/>
          <a:stretch>
            <a:fillRect/>
          </a:stretch>
        </p:blipFill>
        <p:spPr bwMode="auto">
          <a:xfrm>
            <a:off x="0" y="1916832"/>
            <a:ext cx="9144000" cy="3357736"/>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设置特殊账户</a:t>
            </a:r>
            <a:endParaRPr lang="en-US" altLang="zh-CN" sz="3200" dirty="0" smtClean="0">
              <a:solidFill>
                <a:schemeClr val="bg1"/>
              </a:solidFill>
              <a:latin typeface="华文新魏" pitchFamily="2" charset="-122"/>
              <a:ea typeface="华文新魏" pitchFamily="2" charset="-122"/>
            </a:endParaRPr>
          </a:p>
        </p:txBody>
      </p:sp>
      <p:pic>
        <p:nvPicPr>
          <p:cNvPr id="3" name="图片 2"/>
          <p:cNvPicPr/>
          <p:nvPr/>
        </p:nvPicPr>
        <p:blipFill>
          <a:blip r:embed="rId2" cstate="print"/>
          <a:stretch>
            <a:fillRect/>
          </a:stretch>
        </p:blipFill>
        <p:spPr>
          <a:xfrm>
            <a:off x="611560" y="1052736"/>
            <a:ext cx="8064895" cy="254505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908720"/>
            <a:ext cx="8280920" cy="2952328"/>
          </a:xfrm>
          <a:prstGeom prst="rect">
            <a:avLst/>
          </a:prstGeom>
          <a:noFill/>
          <a:ln w="9525">
            <a:noFill/>
          </a:ln>
        </p:spPr>
      </p:pic>
      <p:pic>
        <p:nvPicPr>
          <p:cNvPr id="3" name="图片 2"/>
          <p:cNvPicPr/>
          <p:nvPr/>
        </p:nvPicPr>
        <p:blipFill>
          <a:blip r:embed="rId3" cstate="print"/>
          <a:stretch>
            <a:fillRect/>
          </a:stretch>
        </p:blipFill>
        <p:spPr>
          <a:xfrm>
            <a:off x="539552" y="4005064"/>
            <a:ext cx="8352928" cy="2232248"/>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412776"/>
            <a:ext cx="8208912" cy="3888432"/>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现场投票</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124744"/>
            <a:ext cx="8496944" cy="396044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bwMode="auto">
          <a:xfrm>
            <a:off x="1835696" y="5085184"/>
            <a:ext cx="6336704"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CN" altLang="en-US" sz="2400" b="1" dirty="0" smtClean="0">
                <a:solidFill>
                  <a:schemeClr val="bg1"/>
                </a:solidFill>
                <a:effectLst>
                  <a:outerShdw blurRad="38100" dist="38100" dir="2700000" algn="tl">
                    <a:srgbClr val="000000">
                      <a:alpha val="43137"/>
                    </a:srgbClr>
                  </a:outerShdw>
                </a:effectLst>
                <a:latin typeface="仿宋_GB2312" pitchFamily="49" charset="-122"/>
                <a:ea typeface="仿宋_GB2312" pitchFamily="49" charset="-122"/>
              </a:rPr>
              <a:t>上市公司</a:t>
            </a:r>
            <a:r>
              <a:rPr kumimoji="0" lang="zh-CN" altLang="en-US" sz="2400" b="1" i="0" u="none" strike="noStrike" cap="none" normalizeH="0" baseline="0" dirty="0" smtClean="0">
                <a:ln>
                  <a:noFill/>
                </a:ln>
                <a:solidFill>
                  <a:schemeClr val="bg1"/>
                </a:solidFill>
                <a:effectLst>
                  <a:outerShdw blurRad="38100" dist="38100" dir="2700000" algn="tl">
                    <a:srgbClr val="000000">
                      <a:alpha val="43137"/>
                    </a:srgbClr>
                  </a:outerShdw>
                </a:effectLst>
                <a:latin typeface="仿宋_GB2312" pitchFamily="49" charset="-122"/>
                <a:ea typeface="仿宋_GB2312" pitchFamily="49" charset="-122"/>
              </a:rPr>
              <a:t>自主选择</a:t>
            </a:r>
          </a:p>
        </p:txBody>
      </p:sp>
      <p:grpSp>
        <p:nvGrpSpPr>
          <p:cNvPr id="85" name="组合 84"/>
          <p:cNvGrpSpPr/>
          <p:nvPr/>
        </p:nvGrpSpPr>
        <p:grpSpPr>
          <a:xfrm>
            <a:off x="539552" y="1044527"/>
            <a:ext cx="7056784" cy="3686810"/>
            <a:chOff x="539552" y="1044527"/>
            <a:chExt cx="7056784" cy="3686810"/>
          </a:xfrm>
        </p:grpSpPr>
        <p:sp>
          <p:nvSpPr>
            <p:cNvPr id="4" name="圆角矩形 3"/>
            <p:cNvSpPr/>
            <p:nvPr/>
          </p:nvSpPr>
          <p:spPr>
            <a:xfrm>
              <a:off x="539552" y="1167746"/>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5" name="组合 4"/>
            <p:cNvGrpSpPr/>
            <p:nvPr/>
          </p:nvGrpSpPr>
          <p:grpSpPr>
            <a:xfrm>
              <a:off x="648822" y="1271554"/>
              <a:ext cx="983436" cy="624482"/>
              <a:chOff x="-608792" y="1155732"/>
              <a:chExt cx="983436" cy="624482"/>
            </a:xfrm>
          </p:grpSpPr>
          <p:sp>
            <p:nvSpPr>
              <p:cNvPr id="14" name="圆角矩形 13"/>
              <p:cNvSpPr/>
              <p:nvPr/>
            </p:nvSpPr>
            <p:spPr>
              <a:xfrm>
                <a:off x="-608792" y="1155732"/>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圆角矩形 7"/>
              <p:cNvSpPr/>
              <p:nvPr/>
            </p:nvSpPr>
            <p:spPr>
              <a:xfrm>
                <a:off x="-590502" y="1174022"/>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发行人</a:t>
                </a:r>
                <a:endParaRPr lang="zh-CN" altLang="en-US" sz="1600" b="1" kern="1200" dirty="0">
                  <a:latin typeface="仿宋_GB2312" pitchFamily="49" charset="-122"/>
                  <a:ea typeface="仿宋_GB2312" pitchFamily="49" charset="-122"/>
                </a:endParaRPr>
              </a:p>
            </p:txBody>
          </p:sp>
        </p:grpSp>
        <p:sp>
          <p:nvSpPr>
            <p:cNvPr id="6" name="圆角矩形 5"/>
            <p:cNvSpPr/>
            <p:nvPr/>
          </p:nvSpPr>
          <p:spPr>
            <a:xfrm>
              <a:off x="539552" y="207824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7" name="组合 6"/>
            <p:cNvGrpSpPr/>
            <p:nvPr/>
          </p:nvGrpSpPr>
          <p:grpSpPr>
            <a:xfrm>
              <a:off x="648822" y="2182052"/>
              <a:ext cx="983436" cy="624482"/>
              <a:chOff x="-608792" y="2066230"/>
              <a:chExt cx="983436" cy="624482"/>
            </a:xfrm>
          </p:grpSpPr>
          <p:sp>
            <p:nvSpPr>
              <p:cNvPr id="12" name="圆角矩形 11"/>
              <p:cNvSpPr/>
              <p:nvPr/>
            </p:nvSpPr>
            <p:spPr>
              <a:xfrm>
                <a:off x="-60879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圆角矩形 10"/>
              <p:cNvSpPr/>
              <p:nvPr/>
            </p:nvSpPr>
            <p:spPr>
              <a:xfrm>
                <a:off x="-590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上市地点</a:t>
                </a:r>
                <a:endParaRPr lang="zh-CN" altLang="en-US" sz="1600" b="1" kern="1200" dirty="0">
                  <a:latin typeface="仿宋_GB2312" pitchFamily="49" charset="-122"/>
                  <a:ea typeface="仿宋_GB2312" pitchFamily="49" charset="-122"/>
                </a:endParaRPr>
              </a:p>
            </p:txBody>
          </p:sp>
        </p:grpSp>
        <p:sp>
          <p:nvSpPr>
            <p:cNvPr id="8" name="圆角矩形 7"/>
            <p:cNvSpPr/>
            <p:nvPr/>
          </p:nvSpPr>
          <p:spPr>
            <a:xfrm>
              <a:off x="539552" y="2988743"/>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9" name="组合 8"/>
            <p:cNvGrpSpPr/>
            <p:nvPr/>
          </p:nvGrpSpPr>
          <p:grpSpPr>
            <a:xfrm>
              <a:off x="648822" y="3092550"/>
              <a:ext cx="983436" cy="624482"/>
              <a:chOff x="-608792" y="2976728"/>
              <a:chExt cx="983436" cy="624482"/>
            </a:xfrm>
          </p:grpSpPr>
          <p:sp>
            <p:nvSpPr>
              <p:cNvPr id="10" name="圆角矩形 9"/>
              <p:cNvSpPr/>
              <p:nvPr/>
            </p:nvSpPr>
            <p:spPr>
              <a:xfrm>
                <a:off x="-608792"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圆角矩形 13"/>
              <p:cNvSpPr/>
              <p:nvPr/>
            </p:nvSpPr>
            <p:spPr>
              <a:xfrm>
                <a:off x="-590502"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仿宋_GB2312" pitchFamily="49" charset="-122"/>
                    <a:ea typeface="仿宋_GB2312" pitchFamily="49" charset="-122"/>
                  </a:rPr>
                  <a:t>服务主体</a:t>
                </a:r>
                <a:endParaRPr lang="zh-CN" altLang="en-US" sz="1600" b="1" kern="1200" dirty="0">
                  <a:latin typeface="仿宋_GB2312" pitchFamily="49" charset="-122"/>
                  <a:ea typeface="仿宋_GB2312" pitchFamily="49" charset="-122"/>
                </a:endParaRPr>
              </a:p>
            </p:txBody>
          </p:sp>
        </p:grpSp>
        <p:sp>
          <p:nvSpPr>
            <p:cNvPr id="16" name="直接连接符 3"/>
            <p:cNvSpPr/>
            <p:nvPr/>
          </p:nvSpPr>
          <p:spPr>
            <a:xfrm>
              <a:off x="3080958"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直接连接符 4"/>
            <p:cNvSpPr/>
            <p:nvPr/>
          </p:nvSpPr>
          <p:spPr>
            <a:xfrm>
              <a:off x="3681947" y="2683484"/>
              <a:ext cx="962061"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直接连接符 5"/>
            <p:cNvSpPr/>
            <p:nvPr/>
          </p:nvSpPr>
          <p:spPr>
            <a:xfrm>
              <a:off x="3681947" y="1700808"/>
              <a:ext cx="1309762" cy="358193"/>
            </a:xfrm>
            <a:custGeom>
              <a:avLst/>
              <a:gdLst/>
              <a:ahLst/>
              <a:cxnLst/>
              <a:rect l="0" t="0" r="0" b="0"/>
              <a:pathLst>
                <a:path>
                  <a:moveTo>
                    <a:pt x="1309762" y="0"/>
                  </a:moveTo>
                  <a:lnTo>
                    <a:pt x="1309762" y="267089"/>
                  </a:lnTo>
                  <a:lnTo>
                    <a:pt x="0" y="267089"/>
                  </a:lnTo>
                  <a:lnTo>
                    <a:pt x="0"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直接连接符 6"/>
            <p:cNvSpPr/>
            <p:nvPr/>
          </p:nvSpPr>
          <p:spPr>
            <a:xfrm>
              <a:off x="5484914" y="2683484"/>
              <a:ext cx="600989" cy="286016"/>
            </a:xfrm>
            <a:custGeom>
              <a:avLst/>
              <a:gdLst/>
              <a:ahLst/>
              <a:cxnLst/>
              <a:rect l="0" t="0" r="0" b="0"/>
              <a:pathLst>
                <a:path>
                  <a:moveTo>
                    <a:pt x="600989" y="0"/>
                  </a:moveTo>
                  <a:lnTo>
                    <a:pt x="600989" y="194911"/>
                  </a:lnTo>
                  <a:lnTo>
                    <a:pt x="0" y="194911"/>
                  </a:lnTo>
                  <a:lnTo>
                    <a:pt x="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直接连接符 7"/>
            <p:cNvSpPr/>
            <p:nvPr/>
          </p:nvSpPr>
          <p:spPr>
            <a:xfrm>
              <a:off x="6085903" y="2683484"/>
              <a:ext cx="1006377" cy="286016"/>
            </a:xfrm>
            <a:custGeom>
              <a:avLst/>
              <a:gdLst/>
              <a:ahLst/>
              <a:cxnLst/>
              <a:rect l="0" t="0" r="0" b="0"/>
              <a:pathLst>
                <a:path>
                  <a:moveTo>
                    <a:pt x="0" y="0"/>
                  </a:moveTo>
                  <a:lnTo>
                    <a:pt x="0" y="194911"/>
                  </a:lnTo>
                  <a:lnTo>
                    <a:pt x="600989" y="194911"/>
                  </a:lnTo>
                  <a:lnTo>
                    <a:pt x="600989"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直接连接符 8"/>
            <p:cNvSpPr/>
            <p:nvPr/>
          </p:nvSpPr>
          <p:spPr>
            <a:xfrm>
              <a:off x="4991710" y="1700808"/>
              <a:ext cx="1094193" cy="358193"/>
            </a:xfrm>
            <a:custGeom>
              <a:avLst/>
              <a:gdLst/>
              <a:ahLst/>
              <a:cxnLst/>
              <a:rect l="0" t="0" r="0" b="0"/>
              <a:pathLst>
                <a:path>
                  <a:moveTo>
                    <a:pt x="0" y="0"/>
                  </a:moveTo>
                  <a:lnTo>
                    <a:pt x="0" y="267089"/>
                  </a:lnTo>
                  <a:lnTo>
                    <a:pt x="1094193" y="267089"/>
                  </a:lnTo>
                  <a:lnTo>
                    <a:pt x="1094193" y="358193"/>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圆角矩形 21"/>
            <p:cNvSpPr/>
            <p:nvPr/>
          </p:nvSpPr>
          <p:spPr>
            <a:xfrm>
              <a:off x="4499992" y="1044527"/>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3" name="组合 22"/>
            <p:cNvGrpSpPr/>
            <p:nvPr/>
          </p:nvGrpSpPr>
          <p:grpSpPr>
            <a:xfrm>
              <a:off x="4609262" y="1148334"/>
              <a:ext cx="983436" cy="624482"/>
              <a:chOff x="3224018" y="1083554"/>
              <a:chExt cx="983436" cy="624482"/>
            </a:xfrm>
          </p:grpSpPr>
          <p:sp>
            <p:nvSpPr>
              <p:cNvPr id="48" name="圆角矩形 47"/>
              <p:cNvSpPr/>
              <p:nvPr/>
            </p:nvSpPr>
            <p:spPr>
              <a:xfrm>
                <a:off x="3224018" y="1083554"/>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49" name="圆角矩形 11"/>
              <p:cNvSpPr/>
              <p:nvPr/>
            </p:nvSpPr>
            <p:spPr>
              <a:xfrm>
                <a:off x="3242308" y="1101844"/>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上市</a:t>
                </a:r>
                <a:r>
                  <a:rPr lang="zh-CN" altLang="en-US" sz="1600" kern="1200" dirty="0" smtClean="0">
                    <a:latin typeface="+mn-ea"/>
                  </a:rPr>
                  <a:t>公司</a:t>
                </a:r>
                <a:endParaRPr lang="zh-CN" altLang="en-US" sz="1600" kern="1200" dirty="0">
                  <a:latin typeface="+mn-ea"/>
                </a:endParaRPr>
              </a:p>
            </p:txBody>
          </p:sp>
        </p:grpSp>
        <p:sp>
          <p:nvSpPr>
            <p:cNvPr id="24" name="圆角矩形 23"/>
            <p:cNvSpPr/>
            <p:nvPr/>
          </p:nvSpPr>
          <p:spPr>
            <a:xfrm>
              <a:off x="5594185" y="2059002"/>
              <a:ext cx="983436" cy="624482"/>
            </a:xfrm>
            <a:prstGeom prst="roundRect">
              <a:avLst>
                <a:gd name="adj" fmla="val 10000"/>
              </a:avLst>
            </a:prstGeom>
            <a:solidFill>
              <a:srgbClr val="C00000"/>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25" name="组合 24"/>
            <p:cNvGrpSpPr/>
            <p:nvPr/>
          </p:nvGrpSpPr>
          <p:grpSpPr>
            <a:xfrm>
              <a:off x="5703456" y="2162809"/>
              <a:ext cx="983436" cy="624482"/>
              <a:chOff x="4318212" y="2066230"/>
              <a:chExt cx="983436" cy="624482"/>
            </a:xfrm>
          </p:grpSpPr>
          <p:sp>
            <p:nvSpPr>
              <p:cNvPr id="46" name="圆角矩形 45"/>
              <p:cNvSpPr/>
              <p:nvPr/>
            </p:nvSpPr>
            <p:spPr>
              <a:xfrm>
                <a:off x="4318212"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7" name="圆角矩形 14"/>
              <p:cNvSpPr/>
              <p:nvPr/>
            </p:nvSpPr>
            <p:spPr>
              <a:xfrm>
                <a:off x="4336502"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上海市场</a:t>
                </a:r>
                <a:endParaRPr lang="en-US" altLang="zh-CN" sz="1600" kern="1200" dirty="0" smtClean="0"/>
              </a:p>
            </p:txBody>
          </p:sp>
        </p:grpSp>
        <p:sp>
          <p:nvSpPr>
            <p:cNvPr id="26" name="圆角矩形 25"/>
            <p:cNvSpPr/>
            <p:nvPr/>
          </p:nvSpPr>
          <p:spPr>
            <a:xfrm>
              <a:off x="6444208" y="2948534"/>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7" name="组合 26"/>
            <p:cNvGrpSpPr/>
            <p:nvPr/>
          </p:nvGrpSpPr>
          <p:grpSpPr>
            <a:xfrm>
              <a:off x="6516216" y="3052341"/>
              <a:ext cx="1020699" cy="624482"/>
              <a:chOff x="4881938" y="2976728"/>
              <a:chExt cx="1020699" cy="624482"/>
            </a:xfrm>
          </p:grpSpPr>
          <p:sp>
            <p:nvSpPr>
              <p:cNvPr id="44" name="圆角矩形 43"/>
              <p:cNvSpPr/>
              <p:nvPr/>
            </p:nvSpPr>
            <p:spPr>
              <a:xfrm>
                <a:off x="4919201"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5" name="圆角矩形 17"/>
              <p:cNvSpPr/>
              <p:nvPr/>
            </p:nvSpPr>
            <p:spPr>
              <a:xfrm>
                <a:off x="4881938" y="3005099"/>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上交所</a:t>
                </a:r>
                <a:endParaRPr lang="zh-CN" altLang="en-US" sz="1600" kern="1200" dirty="0"/>
              </a:p>
            </p:txBody>
          </p:sp>
        </p:grpSp>
        <p:sp>
          <p:nvSpPr>
            <p:cNvPr id="28" name="圆角矩形 27"/>
            <p:cNvSpPr/>
            <p:nvPr/>
          </p:nvSpPr>
          <p:spPr>
            <a:xfrm>
              <a:off x="3961190" y="2969500"/>
              <a:ext cx="2015442"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29" name="组合 28"/>
            <p:cNvGrpSpPr/>
            <p:nvPr/>
          </p:nvGrpSpPr>
          <p:grpSpPr>
            <a:xfrm>
              <a:off x="4105206" y="3073307"/>
              <a:ext cx="1980697" cy="624482"/>
              <a:chOff x="3717223" y="2976728"/>
              <a:chExt cx="983436" cy="624482"/>
            </a:xfrm>
          </p:grpSpPr>
          <p:sp>
            <p:nvSpPr>
              <p:cNvPr id="42" name="圆角矩形 41"/>
              <p:cNvSpPr/>
              <p:nvPr/>
            </p:nvSpPr>
            <p:spPr>
              <a:xfrm>
                <a:off x="3717223"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圆角矩形 20"/>
              <p:cNvSpPr/>
              <p:nvPr/>
            </p:nvSpPr>
            <p:spPr>
              <a:xfrm>
                <a:off x="3735513"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2000" b="1" kern="1200" dirty="0" smtClean="0"/>
                  <a:t>中国结算</a:t>
                </a:r>
                <a:endParaRPr lang="zh-CN" altLang="en-US" sz="2000" b="1" kern="1200" dirty="0"/>
              </a:p>
            </p:txBody>
          </p:sp>
        </p:grpSp>
        <p:sp>
          <p:nvSpPr>
            <p:cNvPr id="30" name="圆角矩形 29"/>
            <p:cNvSpPr/>
            <p:nvPr/>
          </p:nvSpPr>
          <p:spPr>
            <a:xfrm>
              <a:off x="3190229" y="2059002"/>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1" name="组合 30"/>
            <p:cNvGrpSpPr/>
            <p:nvPr/>
          </p:nvGrpSpPr>
          <p:grpSpPr>
            <a:xfrm>
              <a:off x="3299500" y="2162809"/>
              <a:ext cx="983436" cy="624482"/>
              <a:chOff x="1914256" y="2066230"/>
              <a:chExt cx="983436" cy="624482"/>
            </a:xfrm>
          </p:grpSpPr>
          <p:sp>
            <p:nvSpPr>
              <p:cNvPr id="40" name="圆角矩形 39"/>
              <p:cNvSpPr/>
              <p:nvPr/>
            </p:nvSpPr>
            <p:spPr>
              <a:xfrm>
                <a:off x="1914256" y="2066230"/>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圆角矩形 23"/>
              <p:cNvSpPr/>
              <p:nvPr/>
            </p:nvSpPr>
            <p:spPr>
              <a:xfrm>
                <a:off x="1932546" y="2084520"/>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深圳市场</a:t>
                </a:r>
                <a:endParaRPr lang="en-US" altLang="zh-CN" sz="1600" kern="1200" dirty="0" smtClean="0"/>
              </a:p>
            </p:txBody>
          </p:sp>
        </p:grpSp>
        <p:sp>
          <p:nvSpPr>
            <p:cNvPr id="34" name="圆角矩形 33"/>
            <p:cNvSpPr/>
            <p:nvPr/>
          </p:nvSpPr>
          <p:spPr>
            <a:xfrm>
              <a:off x="2589240" y="2969500"/>
              <a:ext cx="983436" cy="624482"/>
            </a:xfrm>
            <a:prstGeom prst="roundRect">
              <a:avLst>
                <a:gd name="adj" fmla="val 10000"/>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35" name="组合 34"/>
            <p:cNvGrpSpPr/>
            <p:nvPr/>
          </p:nvGrpSpPr>
          <p:grpSpPr>
            <a:xfrm>
              <a:off x="2698510" y="3073307"/>
              <a:ext cx="983436" cy="624482"/>
              <a:chOff x="1313266" y="2976728"/>
              <a:chExt cx="983436" cy="624482"/>
            </a:xfrm>
          </p:grpSpPr>
          <p:sp>
            <p:nvSpPr>
              <p:cNvPr id="36" name="圆角矩形 35"/>
              <p:cNvSpPr/>
              <p:nvPr/>
            </p:nvSpPr>
            <p:spPr>
              <a:xfrm>
                <a:off x="1313266" y="2976728"/>
                <a:ext cx="983436" cy="624482"/>
              </a:xfrm>
              <a:prstGeom prst="roundRect">
                <a:avLst>
                  <a:gd name="adj" fmla="val 10000"/>
                </a:avLst>
              </a:prstGeom>
              <a:ln>
                <a:solidFill>
                  <a:srgbClr val="C0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圆角矩形 29"/>
              <p:cNvSpPr/>
              <p:nvPr/>
            </p:nvSpPr>
            <p:spPr>
              <a:xfrm>
                <a:off x="1331556"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深交所</a:t>
                </a:r>
                <a:endParaRPr lang="zh-CN" altLang="en-US" sz="1600" kern="1200" dirty="0"/>
              </a:p>
            </p:txBody>
          </p:sp>
        </p:grpSp>
        <p:sp>
          <p:nvSpPr>
            <p:cNvPr id="52" name="圆角矩形 51"/>
            <p:cNvSpPr/>
            <p:nvPr/>
          </p:nvSpPr>
          <p:spPr>
            <a:xfrm>
              <a:off x="539552"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3" name="组合 52"/>
            <p:cNvGrpSpPr/>
            <p:nvPr/>
          </p:nvGrpSpPr>
          <p:grpSpPr>
            <a:xfrm>
              <a:off x="648822" y="4100662"/>
              <a:ext cx="983436" cy="624482"/>
              <a:chOff x="-608792" y="2976728"/>
              <a:chExt cx="983436" cy="624482"/>
            </a:xfrm>
          </p:grpSpPr>
          <p:sp>
            <p:nvSpPr>
              <p:cNvPr id="54" name="圆角矩形 53"/>
              <p:cNvSpPr/>
              <p:nvPr/>
            </p:nvSpPr>
            <p:spPr>
              <a:xfrm>
                <a:off x="-608792"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5" name="圆角矩形 13"/>
              <p:cNvSpPr/>
              <p:nvPr/>
            </p:nvSpPr>
            <p:spPr>
              <a:xfrm>
                <a:off x="-590502"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dirty="0" smtClean="0">
                    <a:latin typeface="仿宋_GB2312" pitchFamily="49" charset="-122"/>
                    <a:ea typeface="仿宋_GB2312" pitchFamily="49" charset="-122"/>
                  </a:rPr>
                  <a:t>投票渠道</a:t>
                </a:r>
                <a:endParaRPr lang="zh-CN" altLang="en-US" sz="1600" b="1" kern="1200" dirty="0">
                  <a:latin typeface="仿宋_GB2312" pitchFamily="49" charset="-122"/>
                  <a:ea typeface="仿宋_GB2312" pitchFamily="49" charset="-122"/>
                </a:endParaRPr>
              </a:p>
            </p:txBody>
          </p:sp>
        </p:grpSp>
        <p:sp>
          <p:nvSpPr>
            <p:cNvPr id="56" name="直接连接符 3"/>
            <p:cNvSpPr/>
            <p:nvPr/>
          </p:nvSpPr>
          <p:spPr>
            <a:xfrm>
              <a:off x="3061196" y="3717032"/>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圆角矩形 56"/>
            <p:cNvSpPr/>
            <p:nvPr/>
          </p:nvSpPr>
          <p:spPr>
            <a:xfrm>
              <a:off x="2615198" y="4003048"/>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58" name="组合 57"/>
            <p:cNvGrpSpPr/>
            <p:nvPr/>
          </p:nvGrpSpPr>
          <p:grpSpPr>
            <a:xfrm>
              <a:off x="2724468" y="4106855"/>
              <a:ext cx="983436" cy="624482"/>
              <a:chOff x="111288" y="2976728"/>
              <a:chExt cx="983436" cy="624482"/>
            </a:xfrm>
          </p:grpSpPr>
          <p:sp>
            <p:nvSpPr>
              <p:cNvPr id="59" name="圆角矩形 5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交易系统</a:t>
                </a:r>
                <a:endParaRPr lang="zh-CN" altLang="en-US" sz="1600" kern="1200" dirty="0"/>
              </a:p>
            </p:txBody>
          </p:sp>
        </p:grpSp>
        <p:sp>
          <p:nvSpPr>
            <p:cNvPr id="61" name="直接连接符 3"/>
            <p:cNvSpPr/>
            <p:nvPr/>
          </p:nvSpPr>
          <p:spPr>
            <a:xfrm>
              <a:off x="4861396"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2" name="圆角矩形 61"/>
            <p:cNvSpPr/>
            <p:nvPr/>
          </p:nvSpPr>
          <p:spPr>
            <a:xfrm>
              <a:off x="4415398" y="3996855"/>
              <a:ext cx="1236722"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3" name="组合 62"/>
            <p:cNvGrpSpPr/>
            <p:nvPr/>
          </p:nvGrpSpPr>
          <p:grpSpPr>
            <a:xfrm>
              <a:off x="4524668" y="4100662"/>
              <a:ext cx="1271468" cy="624482"/>
              <a:chOff x="111288" y="2976728"/>
              <a:chExt cx="983436" cy="624482"/>
            </a:xfrm>
          </p:grpSpPr>
          <p:sp>
            <p:nvSpPr>
              <p:cNvPr id="64" name="圆角矩形 63"/>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5"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互联网</a:t>
                </a:r>
                <a:endParaRPr lang="zh-CN" altLang="en-US" sz="1600" kern="1200" dirty="0"/>
              </a:p>
            </p:txBody>
          </p:sp>
        </p:grpSp>
        <p:sp>
          <p:nvSpPr>
            <p:cNvPr id="66" name="直接连接符 3"/>
            <p:cNvSpPr/>
            <p:nvPr/>
          </p:nvSpPr>
          <p:spPr>
            <a:xfrm>
              <a:off x="6949628" y="3710839"/>
              <a:ext cx="91440" cy="286016"/>
            </a:xfrm>
            <a:custGeom>
              <a:avLst/>
              <a:gdLst/>
              <a:ahLst/>
              <a:cxnLst/>
              <a:rect l="0" t="0" r="0" b="0"/>
              <a:pathLst>
                <a:path>
                  <a:moveTo>
                    <a:pt x="45720" y="0"/>
                  </a:moveTo>
                  <a:lnTo>
                    <a:pt x="45720" y="286016"/>
                  </a:lnTo>
                </a:path>
              </a:pathLst>
            </a:custGeom>
            <a:noFill/>
            <a:ln>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7" name="圆角矩形 66"/>
            <p:cNvSpPr/>
            <p:nvPr/>
          </p:nvSpPr>
          <p:spPr>
            <a:xfrm>
              <a:off x="6503630" y="3996855"/>
              <a:ext cx="983436" cy="624482"/>
            </a:xfrm>
            <a:prstGeom prst="roundRect">
              <a:avLst>
                <a:gd name="adj" fmla="val 10000"/>
              </a:avLst>
            </a:prstGeom>
            <a:solidFill>
              <a:srgbClr val="C00000"/>
            </a:solidFill>
            <a:ln>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nvGrpSpPr>
            <p:cNvPr id="68" name="组合 67"/>
            <p:cNvGrpSpPr/>
            <p:nvPr/>
          </p:nvGrpSpPr>
          <p:grpSpPr>
            <a:xfrm>
              <a:off x="6612900" y="4100662"/>
              <a:ext cx="983436" cy="624482"/>
              <a:chOff x="111288" y="2976728"/>
              <a:chExt cx="983436" cy="624482"/>
            </a:xfrm>
          </p:grpSpPr>
          <p:sp>
            <p:nvSpPr>
              <p:cNvPr id="69" name="圆角矩形 68"/>
              <p:cNvSpPr/>
              <p:nvPr/>
            </p:nvSpPr>
            <p:spPr>
              <a:xfrm>
                <a:off x="111288" y="2976728"/>
                <a:ext cx="983436" cy="624482"/>
              </a:xfrm>
              <a:prstGeom prst="roundRect">
                <a:avLst>
                  <a:gd name="adj" fmla="val 10000"/>
                </a:avLst>
              </a:prstGeom>
              <a:solidFill>
                <a:schemeClr val="bg1">
                  <a:alpha val="90000"/>
                </a:schemeClr>
              </a:solidFill>
              <a:ln>
                <a:solidFill>
                  <a:srgbClr val="C000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0" name="圆角矩形 13"/>
              <p:cNvSpPr/>
              <p:nvPr/>
            </p:nvSpPr>
            <p:spPr>
              <a:xfrm>
                <a:off x="129578" y="2995018"/>
                <a:ext cx="946856" cy="58790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交易系统</a:t>
                </a:r>
                <a:endParaRPr lang="zh-CN" altLang="en-US" sz="1600" kern="1200" dirty="0"/>
              </a:p>
            </p:txBody>
          </p:sp>
        </p:grpSp>
        <p:cxnSp>
          <p:nvCxnSpPr>
            <p:cNvPr id="80" name="肘形连接符 79"/>
            <p:cNvCxnSpPr/>
            <p:nvPr/>
          </p:nvCxnSpPr>
          <p:spPr bwMode="auto">
            <a:xfrm>
              <a:off x="3131840" y="3861048"/>
              <a:ext cx="1584176" cy="216024"/>
            </a:xfrm>
            <a:prstGeom prst="bentConnector3">
              <a:avLst>
                <a:gd name="adj1" fmla="val 96898"/>
              </a:avLst>
            </a:prstGeom>
            <a:ln w="254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75" name="直接连接符 74"/>
          <p:cNvCxnSpPr/>
          <p:nvPr/>
        </p:nvCxnSpPr>
        <p:spPr bwMode="auto">
          <a:xfrm rot="10800000">
            <a:off x="5143504" y="3857628"/>
            <a:ext cx="1857388" cy="1588"/>
          </a:xfrm>
          <a:prstGeom prst="line">
            <a:avLst/>
          </a:prstGeom>
          <a:ln>
            <a:solidFill>
              <a:srgbClr val="C00000"/>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77" name="直接连接符 76"/>
          <p:cNvCxnSpPr/>
          <p:nvPr/>
        </p:nvCxnSpPr>
        <p:spPr bwMode="auto">
          <a:xfrm rot="5400000">
            <a:off x="5072066" y="3929066"/>
            <a:ext cx="142876" cy="1588"/>
          </a:xfrm>
          <a:prstGeom prst="line">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639012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1115616" y="1124744"/>
            <a:ext cx="7632848" cy="2232248"/>
          </a:xfrm>
          <a:prstGeom prst="rect">
            <a:avLst/>
          </a:prstGeom>
          <a:noFill/>
          <a:ln w="9525">
            <a:noFill/>
          </a:ln>
        </p:spPr>
      </p:pic>
      <p:pic>
        <p:nvPicPr>
          <p:cNvPr id="3" name="图片 2"/>
          <p:cNvPicPr/>
          <p:nvPr/>
        </p:nvPicPr>
        <p:blipFill>
          <a:blip r:embed="rId3" cstate="print"/>
          <a:stretch>
            <a:fillRect/>
          </a:stretch>
        </p:blipFill>
        <p:spPr>
          <a:xfrm>
            <a:off x="1043608" y="3717032"/>
            <a:ext cx="7704856" cy="2118474"/>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467544" y="1196752"/>
            <a:ext cx="8424936" cy="4392487"/>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委托投票录入</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1187624" y="1196752"/>
            <a:ext cx="7632848" cy="3210783"/>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340768"/>
            <a:ext cx="8136904" cy="3339817"/>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83568" y="1268760"/>
            <a:ext cx="8208912" cy="3744416"/>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查看投票结果</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11560" y="1412776"/>
            <a:ext cx="8352928" cy="396044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683568" y="1268760"/>
            <a:ext cx="8136904" cy="4464496"/>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052736"/>
            <a:ext cx="8352928" cy="432048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340768"/>
            <a:ext cx="8424936" cy="4104456"/>
          </a:xfrm>
          <a:prstGeom prst="rect">
            <a:avLst/>
          </a:prstGeom>
          <a:noFill/>
          <a:ln w="9525">
            <a:noFill/>
          </a:ln>
        </p:spPr>
      </p:pic>
      <p:sp>
        <p:nvSpPr>
          <p:cNvPr id="3" name="矩形 2"/>
          <p:cNvSpPr/>
          <p:nvPr/>
        </p:nvSpPr>
        <p:spPr>
          <a:xfrm>
            <a:off x="-612576" y="116632"/>
            <a:ext cx="4608512" cy="584775"/>
          </a:xfrm>
          <a:prstGeom prst="rect">
            <a:avLst/>
          </a:prstGeom>
        </p:spPr>
        <p:txBody>
          <a:bodyPr wrap="square">
            <a:spAutoFit/>
          </a:bodyPr>
          <a:lstStyle/>
          <a:p>
            <a:pPr marL="1600200" lvl="3" indent="-228600">
              <a:spcBef>
                <a:spcPct val="40000"/>
              </a:spcBef>
              <a:buClr>
                <a:srgbClr val="CC0000"/>
              </a:buClr>
              <a:buSzPct val="80000"/>
            </a:pPr>
            <a:r>
              <a:rPr lang="zh-CN" altLang="en-US" sz="3200" dirty="0" smtClean="0">
                <a:solidFill>
                  <a:schemeClr val="bg1"/>
                </a:solidFill>
                <a:latin typeface="华文新魏" pitchFamily="2" charset="-122"/>
                <a:ea typeface="华文新魏" pitchFamily="2" charset="-122"/>
              </a:rPr>
              <a:t>查看付款通知</a:t>
            </a:r>
            <a:endParaRPr lang="en-US" altLang="zh-CN" sz="3200" dirty="0" smtClean="0">
              <a:solidFill>
                <a:schemeClr val="bg1"/>
              </a:solidFill>
              <a:latin typeface="华文新魏" pitchFamily="2" charset="-122"/>
              <a:ea typeface="华文新魏"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539552" y="1268760"/>
            <a:ext cx="8496943" cy="432048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77266" y="4875067"/>
            <a:ext cx="1610362" cy="1578269"/>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813170" y="3042402"/>
            <a:ext cx="3452151" cy="340160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877066" y="980728"/>
            <a:ext cx="5400600" cy="5451507"/>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1"/>
          <p:cNvSpPr>
            <a:spLocks noChangeArrowheads="1"/>
          </p:cNvSpPr>
          <p:nvPr/>
        </p:nvSpPr>
        <p:spPr bwMode="auto">
          <a:xfrm>
            <a:off x="3533249" y="5472167"/>
            <a:ext cx="187051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altLang="zh-CN"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2016</a:t>
            </a:r>
            <a:r>
              <a:rPr lang="zh-CN" altLang="en-US"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年</a:t>
            </a:r>
            <a:endParaRPr kumimoji="0" lang="zh-CN" altLang="en-US" sz="28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sp>
        <p:nvSpPr>
          <p:cNvPr id="7" name="Rectangle 1"/>
          <p:cNvSpPr>
            <a:spLocks noChangeArrowheads="1"/>
          </p:cNvSpPr>
          <p:nvPr/>
        </p:nvSpPr>
        <p:spPr bwMode="auto">
          <a:xfrm>
            <a:off x="3317225" y="4104015"/>
            <a:ext cx="233813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altLang="zh-CN"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2017</a:t>
            </a:r>
            <a:r>
              <a:rPr lang="zh-CN" altLang="en-US"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年</a:t>
            </a:r>
            <a:endParaRPr kumimoji="0" lang="zh-CN" altLang="en-US" sz="28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sp>
        <p:nvSpPr>
          <p:cNvPr id="8" name="Rectangle 4"/>
          <p:cNvSpPr>
            <a:spLocks noChangeArrowheads="1"/>
          </p:cNvSpPr>
          <p:nvPr/>
        </p:nvSpPr>
        <p:spPr bwMode="auto">
          <a:xfrm>
            <a:off x="395536" y="2174227"/>
            <a:ext cx="7848872" cy="534693"/>
          </a:xfrm>
          <a:prstGeom prst="rect">
            <a:avLst/>
          </a:prstGeom>
          <a:noFill/>
          <a:ln w="9525">
            <a:noFill/>
            <a:miter lim="800000"/>
            <a:headEnd/>
            <a:tailEnd/>
          </a:ln>
        </p:spPr>
        <p:txBody>
          <a:bodyPr/>
          <a:lstStyle/>
          <a:p>
            <a:pPr marL="742950" lvl="1" indent="-285750">
              <a:spcBef>
                <a:spcPct val="40000"/>
              </a:spcBef>
              <a:buClr>
                <a:srgbClr val="CC0000"/>
              </a:buClr>
              <a:buSzPct val="80000"/>
            </a:pPr>
            <a:r>
              <a:rPr lang="zh-CN" altLang="en-US" sz="24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    </a:t>
            </a:r>
            <a:r>
              <a:rPr lang="zh-CN" altLang="en-US" sz="32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中国结算新一代业务平台网络投票系统</a:t>
            </a:r>
            <a:endParaRPr lang="en-US" altLang="zh-CN" sz="2400" b="1"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71600" y="2276872"/>
            <a:ext cx="6408712" cy="1296988"/>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400" dirty="0" smtClean="0">
                <a:solidFill>
                  <a:schemeClr val="bg1"/>
                </a:solidFill>
                <a:latin typeface="华文新魏" pitchFamily="2" charset="-122"/>
                <a:ea typeface="华文新魏" pitchFamily="2" charset="-122"/>
              </a:rPr>
              <a:t>投资者</a:t>
            </a:r>
            <a:r>
              <a:rPr lang="zh-CN" altLang="en-US" sz="2800" dirty="0" smtClean="0">
                <a:solidFill>
                  <a:schemeClr val="bg1"/>
                </a:solidFill>
                <a:latin typeface="华文新魏" pitchFamily="2" charset="-122"/>
                <a:ea typeface="华文新魏" pitchFamily="2" charset="-122"/>
              </a:rPr>
              <a:t>如何办理网络投票业务</a:t>
            </a:r>
            <a:endParaRPr lang="zh-CN" altLang="en-US" sz="2800" dirty="0">
              <a:solidFill>
                <a:schemeClr val="bg1"/>
              </a:solidFill>
              <a:latin typeface="华文新魏" pitchFamily="2" charset="-122"/>
              <a:ea typeface="华文新魏" pitchFamily="2" charset="-122"/>
            </a:endParaRPr>
          </a:p>
        </p:txBody>
      </p:sp>
      <p:graphicFrame>
        <p:nvGraphicFramePr>
          <p:cNvPr id="3" name="图表 1"/>
          <p:cNvGraphicFramePr/>
          <p:nvPr>
            <p:extLst>
              <p:ext uri="{D42A27DB-BD31-4B8C-83A1-F6EECF244321}">
                <p14:modId xmlns:p14="http://schemas.microsoft.com/office/powerpoint/2010/main" xmlns="" val="2328202116"/>
              </p:ext>
            </p:extLst>
          </p:nvPr>
        </p:nvGraphicFramePr>
        <p:xfrm>
          <a:off x="3419872" y="1700808"/>
          <a:ext cx="5969064" cy="374710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952949" y="3379536"/>
            <a:ext cx="161213" cy="481449"/>
            <a:chOff x="2008778" y="2574004"/>
            <a:chExt cx="380273" cy="1135650"/>
          </a:xfrm>
          <a:solidFill>
            <a:schemeClr val="bg1"/>
          </a:solidFill>
        </p:grpSpPr>
        <p:sp>
          <p:nvSpPr>
            <p:cNvPr id="58" name="圆角矩形 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Group 61"/>
            <p:cNvGrpSpPr/>
            <p:nvPr/>
          </p:nvGrpSpPr>
          <p:grpSpPr>
            <a:xfrm>
              <a:off x="2025107" y="2574004"/>
              <a:ext cx="347391" cy="392181"/>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圆角矩形 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601681" y="3687051"/>
            <a:ext cx="216314" cy="646002"/>
            <a:chOff x="2008778" y="2574004"/>
            <a:chExt cx="380273" cy="1135650"/>
          </a:xfrm>
          <a:solidFill>
            <a:schemeClr val="bg1"/>
          </a:solidFill>
        </p:grpSpPr>
        <p:sp>
          <p:nvSpPr>
            <p:cNvPr id="68" name="圆角矩形 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61"/>
            <p:cNvGrpSpPr/>
            <p:nvPr/>
          </p:nvGrpSpPr>
          <p:grpSpPr>
            <a:xfrm>
              <a:off x="2025107" y="2574004"/>
              <a:ext cx="347391" cy="392181"/>
              <a:chOff x="1368786" y="1195986"/>
              <a:chExt cx="1009650" cy="1139826"/>
            </a:xfrm>
            <a:grpFill/>
          </p:grpSpPr>
          <p:sp>
            <p:nvSpPr>
              <p:cNvPr id="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0" name="圆角矩形 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3215805" y="3711138"/>
            <a:ext cx="181659" cy="542507"/>
            <a:chOff x="2008778" y="2574004"/>
            <a:chExt cx="380273" cy="1135650"/>
          </a:xfrm>
          <a:solidFill>
            <a:schemeClr val="bg1"/>
          </a:solidFill>
        </p:grpSpPr>
        <p:sp>
          <p:nvSpPr>
            <p:cNvPr id="78" name="圆角矩形 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Group 61"/>
            <p:cNvGrpSpPr/>
            <p:nvPr/>
          </p:nvGrpSpPr>
          <p:grpSpPr>
            <a:xfrm>
              <a:off x="2025107" y="2574004"/>
              <a:ext cx="347391" cy="392181"/>
              <a:chOff x="1368786" y="1195986"/>
              <a:chExt cx="1009650" cy="1139826"/>
            </a:xfrm>
            <a:grpFill/>
          </p:grpSpPr>
          <p:sp>
            <p:nvSpPr>
              <p:cNvPr id="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圆角矩形 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3008268" y="3832847"/>
            <a:ext cx="215637" cy="643981"/>
            <a:chOff x="2008778" y="2574004"/>
            <a:chExt cx="380273" cy="1135650"/>
          </a:xfrm>
          <a:solidFill>
            <a:srgbClr val="FFC000"/>
          </a:solidFill>
        </p:grpSpPr>
        <p:sp>
          <p:nvSpPr>
            <p:cNvPr id="88" name="圆角矩形 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Group 61"/>
            <p:cNvGrpSpPr/>
            <p:nvPr/>
          </p:nvGrpSpPr>
          <p:grpSpPr>
            <a:xfrm>
              <a:off x="2025107" y="2574004"/>
              <a:ext cx="347391" cy="392181"/>
              <a:chOff x="1368786" y="1195986"/>
              <a:chExt cx="1009650" cy="1139826"/>
            </a:xfrm>
            <a:grpFill/>
          </p:grpSpPr>
          <p:sp>
            <p:nvSpPr>
              <p:cNvPr id="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圆角矩形 8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3550838" y="3954453"/>
            <a:ext cx="219197" cy="654610"/>
            <a:chOff x="2008778" y="2574004"/>
            <a:chExt cx="380273" cy="1135650"/>
          </a:xfrm>
          <a:solidFill>
            <a:srgbClr val="FFC000"/>
          </a:solidFill>
        </p:grpSpPr>
        <p:sp>
          <p:nvSpPr>
            <p:cNvPr id="98" name="圆角矩形 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Group 61"/>
            <p:cNvGrpSpPr/>
            <p:nvPr/>
          </p:nvGrpSpPr>
          <p:grpSpPr>
            <a:xfrm>
              <a:off x="2025107" y="2574004"/>
              <a:ext cx="347391" cy="392181"/>
              <a:chOff x="1368786" y="1195986"/>
              <a:chExt cx="1009650" cy="1139826"/>
            </a:xfrm>
            <a:grpFill/>
          </p:grpSpPr>
          <p:sp>
            <p:nvSpPr>
              <p:cNvPr id="1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圆角矩形 9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611175" y="4039251"/>
            <a:ext cx="241572" cy="721433"/>
            <a:chOff x="2008778" y="2574004"/>
            <a:chExt cx="380273" cy="1135650"/>
          </a:xfrm>
          <a:solidFill>
            <a:srgbClr val="FFC000"/>
          </a:solidFill>
        </p:grpSpPr>
        <p:sp>
          <p:nvSpPr>
            <p:cNvPr id="108" name="圆角矩形 1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Group 61"/>
            <p:cNvGrpSpPr/>
            <p:nvPr/>
          </p:nvGrpSpPr>
          <p:grpSpPr>
            <a:xfrm>
              <a:off x="2025107" y="2574004"/>
              <a:ext cx="347391" cy="392181"/>
              <a:chOff x="1368786" y="1195986"/>
              <a:chExt cx="1009650" cy="1139826"/>
            </a:xfrm>
            <a:grpFill/>
          </p:grpSpPr>
          <p:sp>
            <p:nvSpPr>
              <p:cNvPr id="1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圆角矩形 10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800759" y="4521429"/>
            <a:ext cx="307530" cy="918412"/>
            <a:chOff x="2008778" y="2574004"/>
            <a:chExt cx="380273" cy="1135650"/>
          </a:xfrm>
          <a:solidFill>
            <a:srgbClr val="FFC000"/>
          </a:solidFill>
        </p:grpSpPr>
        <p:sp>
          <p:nvSpPr>
            <p:cNvPr id="118" name="圆角矩形 1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Group 61"/>
            <p:cNvGrpSpPr/>
            <p:nvPr/>
          </p:nvGrpSpPr>
          <p:grpSpPr>
            <a:xfrm>
              <a:off x="2025107" y="2574004"/>
              <a:ext cx="347391" cy="392181"/>
              <a:chOff x="1368786" y="1195986"/>
              <a:chExt cx="1009650" cy="1139826"/>
            </a:xfrm>
            <a:grpFill/>
          </p:grpSpPr>
          <p:sp>
            <p:nvSpPr>
              <p:cNvPr id="1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0" name="圆角矩形 11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a:off x="2399872" y="3983844"/>
            <a:ext cx="241572" cy="721433"/>
            <a:chOff x="2008778" y="2574004"/>
            <a:chExt cx="380273" cy="1135650"/>
          </a:xfrm>
          <a:solidFill>
            <a:srgbClr val="FFC000"/>
          </a:solidFill>
        </p:grpSpPr>
        <p:sp>
          <p:nvSpPr>
            <p:cNvPr id="128" name="圆角矩形 1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Group 61"/>
            <p:cNvGrpSpPr/>
            <p:nvPr/>
          </p:nvGrpSpPr>
          <p:grpSpPr>
            <a:xfrm>
              <a:off x="2025107" y="2574004"/>
              <a:ext cx="347391" cy="392181"/>
              <a:chOff x="1368786" y="1195986"/>
              <a:chExt cx="1009650" cy="1139826"/>
            </a:xfrm>
            <a:grpFill/>
          </p:grpSpPr>
          <p:sp>
            <p:nvSpPr>
              <p:cNvPr id="1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圆角矩形 12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1005636" y="3938414"/>
            <a:ext cx="241572" cy="721433"/>
            <a:chOff x="2008778" y="2574004"/>
            <a:chExt cx="380273" cy="1135650"/>
          </a:xfrm>
          <a:solidFill>
            <a:srgbClr val="FFC000"/>
          </a:solidFill>
        </p:grpSpPr>
        <p:sp>
          <p:nvSpPr>
            <p:cNvPr id="138" name="圆角矩形 1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Group 61"/>
            <p:cNvGrpSpPr/>
            <p:nvPr/>
          </p:nvGrpSpPr>
          <p:grpSpPr>
            <a:xfrm>
              <a:off x="2025107" y="2574004"/>
              <a:ext cx="347391" cy="392181"/>
              <a:chOff x="1368786" y="1195986"/>
              <a:chExt cx="1009650" cy="1139826"/>
            </a:xfrm>
            <a:grpFill/>
          </p:grpSpPr>
          <p:sp>
            <p:nvSpPr>
              <p:cNvPr id="1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圆角矩形 13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3198910" y="4239398"/>
            <a:ext cx="241572" cy="721433"/>
            <a:chOff x="2008778" y="2574004"/>
            <a:chExt cx="380273" cy="1135650"/>
          </a:xfrm>
          <a:solidFill>
            <a:srgbClr val="FFC000"/>
          </a:solidFill>
        </p:grpSpPr>
        <p:sp>
          <p:nvSpPr>
            <p:cNvPr id="148" name="圆角矩形 1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Group 61"/>
            <p:cNvGrpSpPr/>
            <p:nvPr/>
          </p:nvGrpSpPr>
          <p:grpSpPr>
            <a:xfrm>
              <a:off x="2025107" y="2574004"/>
              <a:ext cx="347391" cy="392181"/>
              <a:chOff x="1368786" y="1195986"/>
              <a:chExt cx="1009650" cy="1139826"/>
            </a:xfrm>
            <a:grpFill/>
          </p:grpSpPr>
          <p:sp>
            <p:nvSpPr>
              <p:cNvPr id="1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0" name="圆角矩形 14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1261971" y="3631537"/>
            <a:ext cx="222078" cy="663215"/>
            <a:chOff x="2008778" y="2574004"/>
            <a:chExt cx="380273" cy="1135650"/>
          </a:xfrm>
          <a:solidFill>
            <a:srgbClr val="FFC000"/>
          </a:solidFill>
        </p:grpSpPr>
        <p:sp>
          <p:nvSpPr>
            <p:cNvPr id="158" name="圆角矩形 1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Group 61"/>
            <p:cNvGrpSpPr/>
            <p:nvPr/>
          </p:nvGrpSpPr>
          <p:grpSpPr>
            <a:xfrm>
              <a:off x="2025107" y="2574004"/>
              <a:ext cx="347391" cy="392181"/>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0" name="圆角矩形 1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a:off x="1711338" y="3987907"/>
            <a:ext cx="273967" cy="818178"/>
            <a:chOff x="2008778" y="2574004"/>
            <a:chExt cx="380273" cy="1135650"/>
          </a:xfrm>
          <a:solidFill>
            <a:srgbClr val="FFC000"/>
          </a:solidFill>
        </p:grpSpPr>
        <p:sp>
          <p:nvSpPr>
            <p:cNvPr id="168" name="圆角矩形 1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61"/>
            <p:cNvGrpSpPr/>
            <p:nvPr/>
          </p:nvGrpSpPr>
          <p:grpSpPr>
            <a:xfrm>
              <a:off x="2025107" y="2574004"/>
              <a:ext cx="347391" cy="392181"/>
              <a:chOff x="1368786" y="1195986"/>
              <a:chExt cx="1009650" cy="1139826"/>
            </a:xfrm>
            <a:grpFill/>
          </p:grpSpPr>
          <p:sp>
            <p:nvSpPr>
              <p:cNvPr id="1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0" name="圆角矩形 1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p:cNvGrpSpPr/>
          <p:nvPr/>
        </p:nvGrpSpPr>
        <p:grpSpPr>
          <a:xfrm>
            <a:off x="2103303" y="4272852"/>
            <a:ext cx="307530" cy="918412"/>
            <a:chOff x="2008778" y="2574004"/>
            <a:chExt cx="380273" cy="1135650"/>
          </a:xfrm>
          <a:solidFill>
            <a:srgbClr val="FFC000"/>
          </a:solidFill>
        </p:grpSpPr>
        <p:sp>
          <p:nvSpPr>
            <p:cNvPr id="178" name="圆角矩形 1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Group 61"/>
            <p:cNvGrpSpPr/>
            <p:nvPr/>
          </p:nvGrpSpPr>
          <p:grpSpPr>
            <a:xfrm>
              <a:off x="2025107" y="2574004"/>
              <a:ext cx="347391" cy="392181"/>
              <a:chOff x="1368786" y="1195986"/>
              <a:chExt cx="1009650" cy="1139826"/>
            </a:xfrm>
            <a:grpFill/>
          </p:grpSpPr>
          <p:sp>
            <p:nvSpPr>
              <p:cNvPr id="1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0" name="圆角矩形 1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圆角矩形 1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圆角矩形 1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圆角矩形 1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768240" y="4130718"/>
            <a:ext cx="305743" cy="913071"/>
            <a:chOff x="2008778" y="2574004"/>
            <a:chExt cx="380273" cy="1135650"/>
          </a:xfrm>
          <a:solidFill>
            <a:srgbClr val="EF9F00"/>
          </a:solidFill>
        </p:grpSpPr>
        <p:sp>
          <p:nvSpPr>
            <p:cNvPr id="188" name="圆角矩形 1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Group 61"/>
            <p:cNvGrpSpPr/>
            <p:nvPr/>
          </p:nvGrpSpPr>
          <p:grpSpPr>
            <a:xfrm>
              <a:off x="2025107" y="2574004"/>
              <a:ext cx="347391" cy="392181"/>
              <a:chOff x="1368786" y="1195986"/>
              <a:chExt cx="1009650" cy="1139826"/>
            </a:xfrm>
            <a:grpFill/>
          </p:grpSpPr>
          <p:sp>
            <p:nvSpPr>
              <p:cNvPr id="1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0" name="圆角矩形 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a:off x="457943" y="4732429"/>
            <a:ext cx="305743" cy="913071"/>
            <a:chOff x="2008778" y="2574004"/>
            <a:chExt cx="380273" cy="1135650"/>
          </a:xfrm>
          <a:solidFill>
            <a:srgbClr val="EF9F00"/>
          </a:solidFill>
        </p:grpSpPr>
        <p:sp>
          <p:nvSpPr>
            <p:cNvPr id="198" name="圆角矩形 1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9" name="Group 61"/>
            <p:cNvGrpSpPr/>
            <p:nvPr/>
          </p:nvGrpSpPr>
          <p:grpSpPr>
            <a:xfrm>
              <a:off x="2025107" y="2574004"/>
              <a:ext cx="347391" cy="392181"/>
              <a:chOff x="1368786" y="1195986"/>
              <a:chExt cx="1009650" cy="1139826"/>
            </a:xfrm>
            <a:grpFill/>
          </p:grpSpPr>
          <p:sp>
            <p:nvSpPr>
              <p:cNvPr id="2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圆角矩形 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组合 206"/>
          <p:cNvGrpSpPr/>
          <p:nvPr/>
        </p:nvGrpSpPr>
        <p:grpSpPr>
          <a:xfrm>
            <a:off x="1373733" y="4220376"/>
            <a:ext cx="305743" cy="913071"/>
            <a:chOff x="2008778" y="2574004"/>
            <a:chExt cx="380273" cy="1135650"/>
          </a:xfrm>
          <a:solidFill>
            <a:srgbClr val="EF9F00"/>
          </a:solidFill>
        </p:grpSpPr>
        <p:sp>
          <p:nvSpPr>
            <p:cNvPr id="208" name="圆角矩形 2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9" name="Group 61"/>
            <p:cNvGrpSpPr/>
            <p:nvPr/>
          </p:nvGrpSpPr>
          <p:grpSpPr>
            <a:xfrm>
              <a:off x="2025107" y="2574004"/>
              <a:ext cx="347391" cy="392181"/>
              <a:chOff x="1368786" y="1195986"/>
              <a:chExt cx="1009650" cy="1139826"/>
            </a:xfrm>
            <a:grpFill/>
          </p:grpSpPr>
          <p:sp>
            <p:nvSpPr>
              <p:cNvPr id="2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0" name="圆角矩形 1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p:cNvGrpSpPr/>
          <p:nvPr/>
        </p:nvGrpSpPr>
        <p:grpSpPr>
          <a:xfrm>
            <a:off x="1766835" y="4724606"/>
            <a:ext cx="356499" cy="1064651"/>
            <a:chOff x="2008778" y="2574004"/>
            <a:chExt cx="380273" cy="1135650"/>
          </a:xfrm>
          <a:solidFill>
            <a:srgbClr val="EF9F00"/>
          </a:solidFill>
        </p:grpSpPr>
        <p:sp>
          <p:nvSpPr>
            <p:cNvPr id="218" name="圆角矩形 2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Group 61"/>
            <p:cNvGrpSpPr/>
            <p:nvPr/>
          </p:nvGrpSpPr>
          <p:grpSpPr>
            <a:xfrm>
              <a:off x="2025107" y="2574004"/>
              <a:ext cx="347391" cy="392181"/>
              <a:chOff x="1368786" y="1195986"/>
              <a:chExt cx="1009650" cy="1139826"/>
            </a:xfrm>
            <a:grpFill/>
          </p:grpSpPr>
          <p:sp>
            <p:nvSpPr>
              <p:cNvPr id="2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0" name="圆角矩形 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a:off x="2434871" y="4879834"/>
            <a:ext cx="356499" cy="1064651"/>
            <a:chOff x="2008778" y="2574004"/>
            <a:chExt cx="380273" cy="1135650"/>
          </a:xfrm>
          <a:solidFill>
            <a:srgbClr val="EF9F00"/>
          </a:solidFill>
        </p:grpSpPr>
        <p:sp>
          <p:nvSpPr>
            <p:cNvPr id="228" name="圆角矩形 2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Group 61"/>
            <p:cNvGrpSpPr/>
            <p:nvPr/>
          </p:nvGrpSpPr>
          <p:grpSpPr>
            <a:xfrm>
              <a:off x="2025107" y="2574004"/>
              <a:ext cx="347391" cy="392181"/>
              <a:chOff x="1368786" y="1195986"/>
              <a:chExt cx="1009650" cy="1139826"/>
            </a:xfrm>
            <a:grpFill/>
          </p:grpSpPr>
          <p:sp>
            <p:nvSpPr>
              <p:cNvPr id="2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0" name="圆角矩形 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7" name="组合 236"/>
          <p:cNvGrpSpPr/>
          <p:nvPr/>
        </p:nvGrpSpPr>
        <p:grpSpPr>
          <a:xfrm>
            <a:off x="3268327" y="4882767"/>
            <a:ext cx="339370" cy="1013499"/>
            <a:chOff x="2008778" y="2574004"/>
            <a:chExt cx="380273" cy="1135650"/>
          </a:xfrm>
          <a:solidFill>
            <a:srgbClr val="EF9F00"/>
          </a:solidFill>
        </p:grpSpPr>
        <p:sp>
          <p:nvSpPr>
            <p:cNvPr id="238" name="圆角矩形 2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9" name="Group 61"/>
            <p:cNvGrpSpPr/>
            <p:nvPr/>
          </p:nvGrpSpPr>
          <p:grpSpPr>
            <a:xfrm>
              <a:off x="2025107" y="2574004"/>
              <a:ext cx="347391" cy="392181"/>
              <a:chOff x="1368786" y="1195986"/>
              <a:chExt cx="1009650" cy="1139826"/>
            </a:xfrm>
            <a:grpFill/>
          </p:grpSpPr>
          <p:sp>
            <p:nvSpPr>
              <p:cNvPr id="2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0" name="圆角矩形 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角矩形 2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a:off x="1041175" y="4795329"/>
            <a:ext cx="356666" cy="1065152"/>
            <a:chOff x="2008778" y="2574004"/>
            <a:chExt cx="380273" cy="1135650"/>
          </a:xfrm>
          <a:solidFill>
            <a:srgbClr val="EF9F00"/>
          </a:solidFill>
        </p:grpSpPr>
        <p:sp>
          <p:nvSpPr>
            <p:cNvPr id="248" name="圆角矩形 2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Group 61"/>
            <p:cNvGrpSpPr/>
            <p:nvPr/>
          </p:nvGrpSpPr>
          <p:grpSpPr>
            <a:xfrm>
              <a:off x="2025107" y="2574004"/>
              <a:ext cx="347391" cy="392181"/>
              <a:chOff x="1368786" y="1195986"/>
              <a:chExt cx="1009650" cy="1139826"/>
            </a:xfrm>
            <a:grpFill/>
          </p:grpSpPr>
          <p:sp>
            <p:nvSpPr>
              <p:cNvPr id="2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0" name="圆角矩形 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7" name="组合 256"/>
          <p:cNvGrpSpPr/>
          <p:nvPr/>
        </p:nvGrpSpPr>
        <p:grpSpPr>
          <a:xfrm>
            <a:off x="1999733" y="5357828"/>
            <a:ext cx="487391" cy="1455548"/>
            <a:chOff x="2008778" y="2574004"/>
            <a:chExt cx="380273" cy="1135650"/>
          </a:xfrm>
          <a:solidFill>
            <a:srgbClr val="EF9F00"/>
          </a:solidFill>
        </p:grpSpPr>
        <p:sp>
          <p:nvSpPr>
            <p:cNvPr id="258" name="圆角矩形 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Group 61"/>
            <p:cNvGrpSpPr/>
            <p:nvPr/>
          </p:nvGrpSpPr>
          <p:grpSpPr>
            <a:xfrm>
              <a:off x="2025107" y="2574004"/>
              <a:ext cx="347391" cy="392181"/>
              <a:chOff x="1368786" y="1195986"/>
              <a:chExt cx="1009650" cy="1139826"/>
            </a:xfrm>
            <a:grpFill/>
          </p:grpSpPr>
          <p:sp>
            <p:nvSpPr>
              <p:cNvPr id="2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0" name="圆角矩形 2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7" name="组合 266"/>
          <p:cNvGrpSpPr/>
          <p:nvPr/>
        </p:nvGrpSpPr>
        <p:grpSpPr>
          <a:xfrm>
            <a:off x="1417153" y="5208881"/>
            <a:ext cx="392736" cy="1172869"/>
            <a:chOff x="2008778" y="2574004"/>
            <a:chExt cx="380273" cy="1135650"/>
          </a:xfrm>
          <a:solidFill>
            <a:srgbClr val="EF9F00"/>
          </a:solidFill>
        </p:grpSpPr>
        <p:sp>
          <p:nvSpPr>
            <p:cNvPr id="268" name="圆角矩形 2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9" name="Group 61"/>
            <p:cNvGrpSpPr/>
            <p:nvPr/>
          </p:nvGrpSpPr>
          <p:grpSpPr>
            <a:xfrm>
              <a:off x="2025107" y="2574004"/>
              <a:ext cx="347391" cy="392181"/>
              <a:chOff x="1368786" y="1195986"/>
              <a:chExt cx="1009650" cy="1139826"/>
            </a:xfrm>
            <a:grpFill/>
          </p:grpSpPr>
          <p:sp>
            <p:nvSpPr>
              <p:cNvPr id="2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0" name="圆角矩形 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圆角矩形 2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2797993" y="5257971"/>
            <a:ext cx="392736" cy="1172869"/>
            <a:chOff x="2008778" y="2574004"/>
            <a:chExt cx="380273" cy="1135650"/>
          </a:xfrm>
          <a:solidFill>
            <a:srgbClr val="EF9F00"/>
          </a:solidFill>
        </p:grpSpPr>
        <p:sp>
          <p:nvSpPr>
            <p:cNvPr id="278" name="圆角矩形 2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9" name="Group 61"/>
            <p:cNvGrpSpPr/>
            <p:nvPr/>
          </p:nvGrpSpPr>
          <p:grpSpPr>
            <a:xfrm>
              <a:off x="2025107" y="2574004"/>
              <a:ext cx="347391" cy="392181"/>
              <a:chOff x="1368786" y="1195986"/>
              <a:chExt cx="1009650" cy="1139826"/>
            </a:xfrm>
            <a:grpFill/>
          </p:grpSpPr>
          <p:sp>
            <p:nvSpPr>
              <p:cNvPr id="2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0" name="圆角矩形 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7" name="组合 220"/>
          <p:cNvGrpSpPr/>
          <p:nvPr/>
        </p:nvGrpSpPr>
        <p:grpSpPr>
          <a:xfrm>
            <a:off x="2057338" y="3607971"/>
            <a:ext cx="216314" cy="646002"/>
            <a:chOff x="2008778" y="2574004"/>
            <a:chExt cx="380273" cy="1135650"/>
          </a:xfrm>
          <a:solidFill>
            <a:schemeClr val="bg1"/>
          </a:solidFill>
        </p:grpSpPr>
        <p:sp>
          <p:nvSpPr>
            <p:cNvPr id="288" name="圆角矩形 2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9" name="Group 61"/>
            <p:cNvGrpSpPr/>
            <p:nvPr/>
          </p:nvGrpSpPr>
          <p:grpSpPr>
            <a:xfrm>
              <a:off x="2025107" y="2574004"/>
              <a:ext cx="347391" cy="392181"/>
              <a:chOff x="1368786" y="1195986"/>
              <a:chExt cx="1009650" cy="1139826"/>
            </a:xfrm>
            <a:grpFill/>
          </p:grpSpPr>
          <p:sp>
            <p:nvSpPr>
              <p:cNvPr id="2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0" name="圆角矩形 2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7" name="组合 296"/>
          <p:cNvGrpSpPr/>
          <p:nvPr/>
        </p:nvGrpSpPr>
        <p:grpSpPr>
          <a:xfrm>
            <a:off x="2649548" y="3485174"/>
            <a:ext cx="181659" cy="542507"/>
            <a:chOff x="2008778" y="2574004"/>
            <a:chExt cx="380273" cy="1135650"/>
          </a:xfrm>
          <a:solidFill>
            <a:schemeClr val="bg1"/>
          </a:solidFill>
        </p:grpSpPr>
        <p:sp>
          <p:nvSpPr>
            <p:cNvPr id="298" name="圆角矩形 29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9" name="Group 61"/>
            <p:cNvGrpSpPr/>
            <p:nvPr/>
          </p:nvGrpSpPr>
          <p:grpSpPr>
            <a:xfrm>
              <a:off x="2025107" y="2574004"/>
              <a:ext cx="347391" cy="392181"/>
              <a:chOff x="1368786" y="1195986"/>
              <a:chExt cx="1009650" cy="1139826"/>
            </a:xfrm>
            <a:grpFill/>
          </p:grpSpPr>
          <p:sp>
            <p:nvSpPr>
              <p:cNvPr id="3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0" name="圆角矩形 2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7" name="组合 306"/>
          <p:cNvGrpSpPr/>
          <p:nvPr/>
        </p:nvGrpSpPr>
        <p:grpSpPr>
          <a:xfrm>
            <a:off x="814867" y="3548862"/>
            <a:ext cx="172407" cy="514879"/>
            <a:chOff x="2008778" y="2574004"/>
            <a:chExt cx="380273" cy="1135650"/>
          </a:xfrm>
          <a:solidFill>
            <a:schemeClr val="bg1"/>
          </a:solidFill>
        </p:grpSpPr>
        <p:sp>
          <p:nvSpPr>
            <p:cNvPr id="308" name="圆角矩形 30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9" name="Group 61"/>
            <p:cNvGrpSpPr/>
            <p:nvPr/>
          </p:nvGrpSpPr>
          <p:grpSpPr>
            <a:xfrm>
              <a:off x="2025107" y="2574004"/>
              <a:ext cx="347391" cy="392181"/>
              <a:chOff x="1368786" y="1195986"/>
              <a:chExt cx="1009650" cy="1139826"/>
            </a:xfrm>
            <a:grpFill/>
          </p:grpSpPr>
          <p:sp>
            <p:nvSpPr>
              <p:cNvPr id="31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0" name="圆角矩形 30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7" name="组合 316"/>
          <p:cNvGrpSpPr/>
          <p:nvPr/>
        </p:nvGrpSpPr>
        <p:grpSpPr>
          <a:xfrm>
            <a:off x="3415907" y="3459513"/>
            <a:ext cx="161213" cy="481449"/>
            <a:chOff x="2008778" y="2574004"/>
            <a:chExt cx="380273" cy="1135650"/>
          </a:xfrm>
          <a:solidFill>
            <a:schemeClr val="bg1"/>
          </a:solidFill>
        </p:grpSpPr>
        <p:sp>
          <p:nvSpPr>
            <p:cNvPr id="318" name="圆角矩形 31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9" name="Group 61"/>
            <p:cNvGrpSpPr/>
            <p:nvPr/>
          </p:nvGrpSpPr>
          <p:grpSpPr>
            <a:xfrm>
              <a:off x="2025107" y="2574004"/>
              <a:ext cx="347391" cy="392181"/>
              <a:chOff x="1368786" y="1195986"/>
              <a:chExt cx="1009650" cy="1139826"/>
            </a:xfrm>
            <a:grpFill/>
          </p:grpSpPr>
          <p:sp>
            <p:nvSpPr>
              <p:cNvPr id="3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0" name="圆角矩形 31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7" name="组合 326"/>
          <p:cNvGrpSpPr/>
          <p:nvPr/>
        </p:nvGrpSpPr>
        <p:grpSpPr>
          <a:xfrm>
            <a:off x="3827681" y="3522235"/>
            <a:ext cx="161213" cy="481449"/>
            <a:chOff x="2008778" y="2574004"/>
            <a:chExt cx="380273" cy="1135650"/>
          </a:xfrm>
          <a:solidFill>
            <a:schemeClr val="bg1"/>
          </a:solidFill>
        </p:grpSpPr>
        <p:sp>
          <p:nvSpPr>
            <p:cNvPr id="328" name="圆角矩形 32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Group 61"/>
            <p:cNvGrpSpPr/>
            <p:nvPr/>
          </p:nvGrpSpPr>
          <p:grpSpPr>
            <a:xfrm>
              <a:off x="2025107" y="2574004"/>
              <a:ext cx="347391" cy="392181"/>
              <a:chOff x="1368786" y="1195986"/>
              <a:chExt cx="1009650" cy="1139826"/>
            </a:xfrm>
            <a:grpFill/>
          </p:grpSpPr>
          <p:sp>
            <p:nvSpPr>
              <p:cNvPr id="33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0" name="圆角矩形 32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7" name="组合 336"/>
          <p:cNvGrpSpPr/>
          <p:nvPr/>
        </p:nvGrpSpPr>
        <p:grpSpPr>
          <a:xfrm>
            <a:off x="437127" y="3650015"/>
            <a:ext cx="153668" cy="458917"/>
            <a:chOff x="2008778" y="2574004"/>
            <a:chExt cx="380273" cy="1135650"/>
          </a:xfrm>
          <a:solidFill>
            <a:schemeClr val="bg1"/>
          </a:solidFill>
        </p:grpSpPr>
        <p:sp>
          <p:nvSpPr>
            <p:cNvPr id="338" name="圆角矩形 33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9" name="Group 61"/>
            <p:cNvGrpSpPr/>
            <p:nvPr/>
          </p:nvGrpSpPr>
          <p:grpSpPr>
            <a:xfrm>
              <a:off x="2025107" y="2574004"/>
              <a:ext cx="347391" cy="392181"/>
              <a:chOff x="1368786" y="1195986"/>
              <a:chExt cx="1009650" cy="1139826"/>
            </a:xfrm>
            <a:grpFill/>
          </p:grpSpPr>
          <p:sp>
            <p:nvSpPr>
              <p:cNvPr id="3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0" name="圆角矩形 33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686175" y="4508640"/>
            <a:ext cx="305743" cy="913071"/>
            <a:chOff x="2008778" y="2574004"/>
            <a:chExt cx="380273" cy="1135650"/>
          </a:xfrm>
          <a:solidFill>
            <a:srgbClr val="EF9F00"/>
          </a:solidFill>
        </p:grpSpPr>
        <p:sp>
          <p:nvSpPr>
            <p:cNvPr id="348" name="圆角矩形 34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9" name="Group 61"/>
            <p:cNvGrpSpPr/>
            <p:nvPr/>
          </p:nvGrpSpPr>
          <p:grpSpPr>
            <a:xfrm>
              <a:off x="2025107" y="2574004"/>
              <a:ext cx="347391" cy="392181"/>
              <a:chOff x="1368786" y="1195986"/>
              <a:chExt cx="1009650" cy="1139826"/>
            </a:xfrm>
            <a:grpFill/>
          </p:grpSpPr>
          <p:sp>
            <p:nvSpPr>
              <p:cNvPr id="3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0" name="圆角矩形 1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7" name="组合 356"/>
          <p:cNvGrpSpPr/>
          <p:nvPr/>
        </p:nvGrpSpPr>
        <p:grpSpPr>
          <a:xfrm>
            <a:off x="251520" y="4160172"/>
            <a:ext cx="241572" cy="721433"/>
            <a:chOff x="2008778" y="2574004"/>
            <a:chExt cx="380273" cy="1135650"/>
          </a:xfrm>
          <a:solidFill>
            <a:srgbClr val="FFC000"/>
          </a:solidFill>
        </p:grpSpPr>
        <p:sp>
          <p:nvSpPr>
            <p:cNvPr id="358" name="圆角矩形 35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9" name="Group 61"/>
            <p:cNvGrpSpPr/>
            <p:nvPr/>
          </p:nvGrpSpPr>
          <p:grpSpPr>
            <a:xfrm>
              <a:off x="2025107" y="2574004"/>
              <a:ext cx="347391" cy="392181"/>
              <a:chOff x="1368786" y="1195986"/>
              <a:chExt cx="1009650" cy="1139826"/>
            </a:xfrm>
            <a:grpFill/>
          </p:grpSpPr>
          <p:sp>
            <p:nvSpPr>
              <p:cNvPr id="3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0" name="圆角矩形 35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圆角矩形 36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圆角矩形 36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7" name="组合 366"/>
          <p:cNvGrpSpPr/>
          <p:nvPr/>
        </p:nvGrpSpPr>
        <p:grpSpPr>
          <a:xfrm>
            <a:off x="2352293" y="3404815"/>
            <a:ext cx="186473" cy="556884"/>
            <a:chOff x="2008778" y="2574004"/>
            <a:chExt cx="380273" cy="1135650"/>
          </a:xfrm>
          <a:solidFill>
            <a:schemeClr val="bg1"/>
          </a:solidFill>
        </p:grpSpPr>
        <p:sp>
          <p:nvSpPr>
            <p:cNvPr id="368" name="圆角矩形 36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9" name="Group 61"/>
            <p:cNvGrpSpPr/>
            <p:nvPr/>
          </p:nvGrpSpPr>
          <p:grpSpPr>
            <a:xfrm>
              <a:off x="2025107" y="2574004"/>
              <a:ext cx="347391" cy="392181"/>
              <a:chOff x="1368786" y="1195986"/>
              <a:chExt cx="1009650" cy="1139826"/>
            </a:xfrm>
            <a:grpFill/>
          </p:grpSpPr>
          <p:sp>
            <p:nvSpPr>
              <p:cNvPr id="3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0" name="圆角矩形 36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7" name="组合 376"/>
          <p:cNvGrpSpPr/>
          <p:nvPr/>
        </p:nvGrpSpPr>
        <p:grpSpPr>
          <a:xfrm>
            <a:off x="1054852" y="3395716"/>
            <a:ext cx="140418" cy="419346"/>
            <a:chOff x="2008778" y="2574004"/>
            <a:chExt cx="380273" cy="1135650"/>
          </a:xfrm>
          <a:solidFill>
            <a:schemeClr val="bg1"/>
          </a:solidFill>
        </p:grpSpPr>
        <p:sp>
          <p:nvSpPr>
            <p:cNvPr id="378" name="圆角矩形 37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9" name="Group 61"/>
            <p:cNvGrpSpPr/>
            <p:nvPr/>
          </p:nvGrpSpPr>
          <p:grpSpPr>
            <a:xfrm>
              <a:off x="2025107" y="2574004"/>
              <a:ext cx="347391" cy="392181"/>
              <a:chOff x="1368786" y="1195986"/>
              <a:chExt cx="1009650" cy="1139826"/>
            </a:xfrm>
            <a:grpFill/>
          </p:grpSpPr>
          <p:sp>
            <p:nvSpPr>
              <p:cNvPr id="3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0" name="圆角矩形 37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圆角矩形 38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圆角矩形 38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7" name="组合 386"/>
          <p:cNvGrpSpPr/>
          <p:nvPr/>
        </p:nvGrpSpPr>
        <p:grpSpPr>
          <a:xfrm>
            <a:off x="3988076" y="4065872"/>
            <a:ext cx="190514" cy="568951"/>
            <a:chOff x="2008778" y="2574004"/>
            <a:chExt cx="380273" cy="1135650"/>
          </a:xfrm>
          <a:solidFill>
            <a:srgbClr val="FFC000"/>
          </a:solidFill>
        </p:grpSpPr>
        <p:sp>
          <p:nvSpPr>
            <p:cNvPr id="388" name="圆角矩形 387"/>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Group 61"/>
            <p:cNvGrpSpPr/>
            <p:nvPr/>
          </p:nvGrpSpPr>
          <p:grpSpPr>
            <a:xfrm>
              <a:off x="2025107" y="2574004"/>
              <a:ext cx="347391" cy="392181"/>
              <a:chOff x="1368786" y="1195986"/>
              <a:chExt cx="1009650" cy="1139826"/>
            </a:xfrm>
            <a:grpFill/>
          </p:grpSpPr>
          <p:sp>
            <p:nvSpPr>
              <p:cNvPr id="3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0" name="圆角矩形 389"/>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bwMode="auto">
          <a:xfrm>
            <a:off x="1763688" y="1340768"/>
            <a:ext cx="5544616" cy="936104"/>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6800" numCol="1" rtlCol="0" anchor="ctr" anchorCtr="1"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chemeClr val="bg1"/>
                </a:solidFill>
                <a:effectLst/>
                <a:latin typeface="华文新魏" pitchFamily="2" charset="-122"/>
                <a:ea typeface="华文新魏" pitchFamily="2" charset="-122"/>
              </a:rPr>
              <a:t>一次认证，终身有效</a:t>
            </a:r>
          </a:p>
        </p:txBody>
      </p:sp>
      <p:sp>
        <p:nvSpPr>
          <p:cNvPr id="16" name="Rectangle 4"/>
          <p:cNvSpPr>
            <a:spLocks noChangeArrowheads="1"/>
          </p:cNvSpPr>
          <p:nvPr/>
        </p:nvSpPr>
        <p:spPr bwMode="auto">
          <a:xfrm>
            <a:off x="251520" y="188640"/>
            <a:ext cx="8178800" cy="504056"/>
          </a:xfrm>
          <a:prstGeom prst="rect">
            <a:avLst/>
          </a:prstGeom>
          <a:noFill/>
          <a:ln w="9525">
            <a:noFill/>
            <a:miter lim="800000"/>
            <a:headEnd/>
            <a:tailEnd/>
          </a:ln>
        </p:spPr>
        <p:txBody>
          <a:bodyPr/>
          <a:lstStyle/>
          <a:p>
            <a:pPr marL="742950" lvl="1" indent="-285750">
              <a:spcBef>
                <a:spcPct val="40000"/>
              </a:spcBef>
              <a:buClr>
                <a:srgbClr val="CC0000"/>
              </a:buClr>
              <a:buSzPct val="80000"/>
            </a:pPr>
            <a:r>
              <a:rPr lang="zh-CN" altLang="en-US" sz="2400" dirty="0" smtClean="0">
                <a:solidFill>
                  <a:schemeClr val="bg1"/>
                </a:solidFill>
                <a:latin typeface="华文新魏" pitchFamily="2" charset="-122"/>
                <a:ea typeface="华文新魏" pitchFamily="2" charset="-122"/>
              </a:rPr>
              <a:t>    投资者身份认证</a:t>
            </a:r>
            <a:endParaRPr lang="en-US" altLang="zh-CN" sz="2400" dirty="0" smtClean="0">
              <a:solidFill>
                <a:schemeClr val="bg1"/>
              </a:solidFill>
              <a:latin typeface="华文新魏" pitchFamily="2" charset="-122"/>
              <a:ea typeface="华文新魏" pitchFamily="2" charset="-122"/>
            </a:endParaRPr>
          </a:p>
        </p:txBody>
      </p:sp>
      <p:sp>
        <p:nvSpPr>
          <p:cNvPr id="40961" name="Rectangle 1"/>
          <p:cNvSpPr>
            <a:spLocks noChangeArrowheads="1"/>
          </p:cNvSpPr>
          <p:nvPr/>
        </p:nvSpPr>
        <p:spPr bwMode="auto">
          <a:xfrm>
            <a:off x="6732240" y="4558775"/>
            <a:ext cx="19442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latinLnBrk="0" hangingPunct="1">
              <a:lnSpc>
                <a:spcPct val="100000"/>
              </a:lnSpc>
              <a:buClrTx/>
              <a:buSzTx/>
              <a:buFontTx/>
              <a:buNone/>
              <a:tabLst/>
            </a:pP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直接至营业部认证，</a:t>
            </a:r>
          </a:p>
          <a:p>
            <a:pPr marL="0" marR="0" lvl="0" indent="0" algn="ctr" defTabSz="914400" eaLnBrk="0" latinLnBrk="0" hangingPunct="0">
              <a:lnSpc>
                <a:spcPct val="100000"/>
              </a:lnSpc>
              <a:buClrTx/>
              <a:buSzTx/>
              <a:buFontTx/>
              <a:buNone/>
              <a:tabLst/>
            </a:pP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简单方便，</a:t>
            </a:r>
            <a:r>
              <a:rPr lang="en-US" altLang="zh-CN"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T+1</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 </a:t>
            </a:r>
          </a:p>
        </p:txBody>
      </p:sp>
      <p:sp>
        <p:nvSpPr>
          <p:cNvPr id="20" name="Rectangle 1"/>
          <p:cNvSpPr>
            <a:spLocks noChangeArrowheads="1"/>
          </p:cNvSpPr>
          <p:nvPr/>
        </p:nvSpPr>
        <p:spPr bwMode="auto">
          <a:xfrm>
            <a:off x="6736432" y="3752970"/>
            <a:ext cx="18680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可选择成为证书用户，</a:t>
            </a:r>
          </a:p>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安全性高，</a:t>
            </a:r>
            <a:r>
              <a:rPr lang="en-US"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a:t>
            </a:r>
          </a:p>
        </p:txBody>
      </p:sp>
      <p:sp>
        <p:nvSpPr>
          <p:cNvPr id="21" name="Rectangle 1"/>
          <p:cNvSpPr>
            <a:spLocks noChangeArrowheads="1"/>
          </p:cNvSpPr>
          <p:nvPr/>
        </p:nvSpPr>
        <p:spPr bwMode="auto">
          <a:xfrm>
            <a:off x="6751290" y="2946024"/>
            <a:ext cx="17281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交易终端自助操作，</a:t>
            </a:r>
          </a:p>
          <a:p>
            <a:pPr algn="ct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方便快捷，</a:t>
            </a:r>
            <a:r>
              <a:rPr 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T</a:t>
            </a:r>
            <a:r>
              <a:rPr lang="zh-CN" altLang="en-US" sz="1400" dirty="0" smtClean="0">
                <a:solidFill>
                  <a:srgbClr val="C00000"/>
                </a:solidFill>
                <a:effectLst>
                  <a:outerShdw blurRad="38100" dist="38100" dir="2700000" algn="tl">
                    <a:srgbClr val="000000">
                      <a:alpha val="43137"/>
                    </a:srgbClr>
                  </a:outerShdw>
                </a:effectLst>
                <a:latin typeface="华文新魏" pitchFamily="2" charset="-122"/>
                <a:ea typeface="华文新魏" pitchFamily="2" charset="-122"/>
              </a:rPr>
              <a:t>日生效</a:t>
            </a:r>
            <a:endParaRPr kumimoji="0" lang="zh-CN" altLang="en-US" sz="2000" b="0" i="0" u="none" strike="noStrike" cap="none" normalizeH="0" baseline="0" dirty="0" smtClean="0">
              <a:ln>
                <a:noFill/>
              </a:ln>
              <a:solidFill>
                <a:srgbClr val="C00000"/>
              </a:solidFill>
              <a:effectLst>
                <a:outerShdw blurRad="38100" dist="38100" dir="2700000" algn="tl">
                  <a:srgbClr val="000000">
                    <a:alpha val="43137"/>
                  </a:srgbClr>
                </a:outerShdw>
              </a:effectLst>
              <a:latin typeface="华文新魏" pitchFamily="2" charset="-122"/>
              <a:ea typeface="华文新魏" pitchFamily="2" charset="-122"/>
              <a:cs typeface="宋体" pitchFamily="2" charset="-122"/>
            </a:endParaRPr>
          </a:p>
        </p:txBody>
      </p:sp>
      <p:grpSp>
        <p:nvGrpSpPr>
          <p:cNvPr id="56" name="组合 55"/>
          <p:cNvGrpSpPr/>
          <p:nvPr/>
        </p:nvGrpSpPr>
        <p:grpSpPr>
          <a:xfrm>
            <a:off x="971600" y="2852936"/>
            <a:ext cx="5544617" cy="2312680"/>
            <a:chOff x="1331639" y="3060536"/>
            <a:chExt cx="5544617" cy="2312680"/>
          </a:xfrm>
        </p:grpSpPr>
        <p:grpSp>
          <p:nvGrpSpPr>
            <p:cNvPr id="22" name="组合 21"/>
            <p:cNvGrpSpPr/>
            <p:nvPr/>
          </p:nvGrpSpPr>
          <p:grpSpPr>
            <a:xfrm>
              <a:off x="1331639" y="4067954"/>
              <a:ext cx="1332035" cy="700812"/>
              <a:chOff x="1209" y="1435253"/>
              <a:chExt cx="1401624" cy="700812"/>
            </a:xfrm>
            <a:solidFill>
              <a:schemeClr val="accent3">
                <a:lumMod val="85000"/>
              </a:schemeClr>
            </a:solidFill>
          </p:grpSpPr>
          <p:sp>
            <p:nvSpPr>
              <p:cNvPr id="53" name="圆角矩形 52"/>
              <p:cNvSpPr/>
              <p:nvPr/>
            </p:nvSpPr>
            <p:spPr>
              <a:xfrm>
                <a:off x="1209" y="143525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圆角矩形 4"/>
              <p:cNvSpPr/>
              <p:nvPr/>
            </p:nvSpPr>
            <p:spPr>
              <a:xfrm>
                <a:off x="21735" y="145577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chemeClr val="tx1"/>
                    </a:solidFill>
                    <a:latin typeface="华文新魏" pitchFamily="2" charset="-122"/>
                    <a:ea typeface="华文新魏" pitchFamily="2" charset="-122"/>
                    <a:cs typeface="Times New Roman" pitchFamily="18" charset="0"/>
                  </a:rPr>
                  <a:t>身份</a:t>
                </a:r>
                <a:r>
                  <a:rPr lang="zh-CN" altLang="en-US" sz="1400" b="1" dirty="0" smtClean="0">
                    <a:solidFill>
                      <a:schemeClr val="tx1"/>
                    </a:solidFill>
                    <a:latin typeface="华文新魏" pitchFamily="2" charset="-122"/>
                    <a:ea typeface="华文新魏" pitchFamily="2" charset="-122"/>
                    <a:cs typeface="Times New Roman" pitchFamily="18" charset="0"/>
                  </a:rPr>
                  <a:t>认证</a:t>
                </a:r>
                <a:r>
                  <a:rPr lang="zh-CN" altLang="en-US" sz="1400" b="1" kern="1200" dirty="0" smtClean="0">
                    <a:solidFill>
                      <a:schemeClr val="tx1"/>
                    </a:solidFill>
                    <a:latin typeface="华文新魏" pitchFamily="2" charset="-122"/>
                    <a:ea typeface="华文新魏" pitchFamily="2" charset="-122"/>
                    <a:cs typeface="Times New Roman" pitchFamily="18" charset="0"/>
                  </a:rPr>
                  <a:t>方式</a:t>
                </a:r>
                <a:endParaRPr lang="zh-CN" altLang="en-US" sz="1400" b="1" kern="1200" dirty="0">
                  <a:solidFill>
                    <a:schemeClr val="tx1"/>
                  </a:solidFill>
                  <a:latin typeface="华文新魏" pitchFamily="2" charset="-122"/>
                  <a:ea typeface="华文新魏" pitchFamily="2" charset="-122"/>
                  <a:cs typeface="Times New Roman" pitchFamily="18" charset="0"/>
                </a:endParaRPr>
              </a:p>
            </p:txBody>
          </p:sp>
        </p:grpSp>
        <p:grpSp>
          <p:nvGrpSpPr>
            <p:cNvPr id="23" name="组合 22"/>
            <p:cNvGrpSpPr/>
            <p:nvPr/>
          </p:nvGrpSpPr>
          <p:grpSpPr>
            <a:xfrm>
              <a:off x="2923390" y="3703919"/>
              <a:ext cx="41221" cy="824432"/>
              <a:chOff x="1662548" y="1071218"/>
              <a:chExt cx="41221" cy="824432"/>
            </a:xfrm>
            <a:solidFill>
              <a:schemeClr val="accent3">
                <a:lumMod val="85000"/>
              </a:schemeClr>
            </a:solidFill>
          </p:grpSpPr>
          <p:sp>
            <p:nvSpPr>
              <p:cNvPr id="51" name="直接连接符 5"/>
              <p:cNvSpPr/>
              <p:nvPr/>
            </p:nvSpPr>
            <p:spPr>
              <a:xfrm rot="18770822">
                <a:off x="1270942" y="146352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直接连接符 6"/>
              <p:cNvSpPr/>
              <p:nvPr/>
            </p:nvSpPr>
            <p:spPr>
              <a:xfrm rot="18770822">
                <a:off x="1662548" y="146282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4" name="组合 23"/>
            <p:cNvGrpSpPr/>
            <p:nvPr/>
          </p:nvGrpSpPr>
          <p:grpSpPr>
            <a:xfrm>
              <a:off x="3224325" y="3463503"/>
              <a:ext cx="1401624" cy="700812"/>
              <a:chOff x="1963483" y="830802"/>
              <a:chExt cx="1401624" cy="700812"/>
            </a:xfrm>
            <a:solidFill>
              <a:schemeClr val="accent3">
                <a:lumMod val="85000"/>
              </a:schemeClr>
            </a:solidFill>
          </p:grpSpPr>
          <p:sp>
            <p:nvSpPr>
              <p:cNvPr id="49" name="圆角矩形 48"/>
              <p:cNvSpPr/>
              <p:nvPr/>
            </p:nvSpPr>
            <p:spPr>
              <a:xfrm>
                <a:off x="1963483" y="830802"/>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圆角矩形 8"/>
              <p:cNvSpPr/>
              <p:nvPr/>
            </p:nvSpPr>
            <p:spPr>
              <a:xfrm>
                <a:off x="1984009" y="851328"/>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已开户投资者</a:t>
                </a:r>
                <a:endParaRPr lang="zh-CN" altLang="en-US" sz="1400" b="1" dirty="0">
                  <a:solidFill>
                    <a:schemeClr val="tx1"/>
                  </a:solidFill>
                  <a:latin typeface="华文新魏" pitchFamily="2" charset="-122"/>
                  <a:ea typeface="华文新魏" pitchFamily="2" charset="-122"/>
                </a:endParaRPr>
              </a:p>
            </p:txBody>
          </p:sp>
        </p:grpSp>
        <p:grpSp>
          <p:nvGrpSpPr>
            <p:cNvPr id="25" name="组合 24"/>
            <p:cNvGrpSpPr/>
            <p:nvPr/>
          </p:nvGrpSpPr>
          <p:grpSpPr>
            <a:xfrm>
              <a:off x="4561053" y="3592519"/>
              <a:ext cx="690442" cy="39814"/>
              <a:chOff x="3300211" y="959818"/>
              <a:chExt cx="690442" cy="39814"/>
            </a:xfrm>
            <a:solidFill>
              <a:schemeClr val="accent3">
                <a:lumMod val="85000"/>
              </a:schemeClr>
            </a:solidFill>
          </p:grpSpPr>
          <p:sp>
            <p:nvSpPr>
              <p:cNvPr id="47" name="直接连接符 9"/>
              <p:cNvSpPr/>
              <p:nvPr/>
            </p:nvSpPr>
            <p:spPr>
              <a:xfrm rot="19457599">
                <a:off x="3300211" y="959818"/>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8" name="直接连接符 10"/>
              <p:cNvSpPr/>
              <p:nvPr/>
            </p:nvSpPr>
            <p:spPr>
              <a:xfrm rot="19457599">
                <a:off x="3628172" y="962464"/>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6" name="组合 25"/>
            <p:cNvGrpSpPr/>
            <p:nvPr/>
          </p:nvGrpSpPr>
          <p:grpSpPr>
            <a:xfrm>
              <a:off x="5186600" y="3060536"/>
              <a:ext cx="1689656" cy="700812"/>
              <a:chOff x="3925758" y="427835"/>
              <a:chExt cx="1401624" cy="700812"/>
            </a:xfrm>
            <a:solidFill>
              <a:schemeClr val="accent3">
                <a:lumMod val="85000"/>
              </a:schemeClr>
            </a:solidFill>
          </p:grpSpPr>
          <p:sp>
            <p:nvSpPr>
              <p:cNvPr id="45" name="圆角矩形 44"/>
              <p:cNvSpPr/>
              <p:nvPr/>
            </p:nvSpPr>
            <p:spPr>
              <a:xfrm>
                <a:off x="3925758" y="427835"/>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圆角矩形 12"/>
              <p:cNvSpPr/>
              <p:nvPr/>
            </p:nvSpPr>
            <p:spPr>
              <a:xfrm>
                <a:off x="3946284" y="448361"/>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网站注册后通过交易报盘进行身份认证</a:t>
                </a:r>
              </a:p>
            </p:txBody>
          </p:sp>
        </p:grpSp>
        <p:grpSp>
          <p:nvGrpSpPr>
            <p:cNvPr id="27" name="组合 26"/>
            <p:cNvGrpSpPr/>
            <p:nvPr/>
          </p:nvGrpSpPr>
          <p:grpSpPr>
            <a:xfrm>
              <a:off x="4561053" y="3995486"/>
              <a:ext cx="690442" cy="39814"/>
              <a:chOff x="3300211" y="1362785"/>
              <a:chExt cx="690442" cy="39814"/>
            </a:xfrm>
            <a:solidFill>
              <a:schemeClr val="accent3">
                <a:lumMod val="85000"/>
              </a:schemeClr>
            </a:solidFill>
          </p:grpSpPr>
          <p:sp>
            <p:nvSpPr>
              <p:cNvPr id="43" name="直接连接符 13"/>
              <p:cNvSpPr/>
              <p:nvPr/>
            </p:nvSpPr>
            <p:spPr>
              <a:xfrm rot="2142401">
                <a:off x="3300211" y="1362785"/>
                <a:ext cx="690442" cy="39814"/>
              </a:xfrm>
              <a:custGeom>
                <a:avLst/>
                <a:gdLst/>
                <a:ahLst/>
                <a:cxnLst/>
                <a:rect l="0" t="0" r="0" b="0"/>
                <a:pathLst>
                  <a:path>
                    <a:moveTo>
                      <a:pt x="0" y="19907"/>
                    </a:moveTo>
                    <a:lnTo>
                      <a:pt x="690442"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直接连接符 14"/>
              <p:cNvSpPr/>
              <p:nvPr/>
            </p:nvSpPr>
            <p:spPr>
              <a:xfrm rot="2142401">
                <a:off x="3628172" y="1365431"/>
                <a:ext cx="34522" cy="3452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28" name="组合 27"/>
            <p:cNvGrpSpPr/>
            <p:nvPr/>
          </p:nvGrpSpPr>
          <p:grpSpPr>
            <a:xfrm>
              <a:off x="5186600" y="3866470"/>
              <a:ext cx="1689656" cy="700812"/>
              <a:chOff x="3925758" y="1233769"/>
              <a:chExt cx="1401624" cy="700812"/>
            </a:xfrm>
            <a:solidFill>
              <a:schemeClr val="accent3">
                <a:lumMod val="85000"/>
              </a:schemeClr>
            </a:solidFill>
          </p:grpSpPr>
          <p:sp>
            <p:nvSpPr>
              <p:cNvPr id="41" name="圆角矩形 40"/>
              <p:cNvSpPr/>
              <p:nvPr/>
            </p:nvSpPr>
            <p:spPr>
              <a:xfrm>
                <a:off x="3925758" y="1233769"/>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圆角矩形 16"/>
              <p:cNvSpPr/>
              <p:nvPr/>
            </p:nvSpPr>
            <p:spPr>
              <a:xfrm>
                <a:off x="3946284" y="1254295"/>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网站注册后至身份认证机构现场激活</a:t>
                </a:r>
                <a:endParaRPr lang="zh-CN" altLang="en-US" sz="1400" b="1" dirty="0">
                  <a:solidFill>
                    <a:schemeClr val="tx1"/>
                  </a:solidFill>
                  <a:latin typeface="华文新魏" pitchFamily="2" charset="-122"/>
                  <a:ea typeface="华文新魏" pitchFamily="2" charset="-122"/>
                </a:endParaRPr>
              </a:p>
            </p:txBody>
          </p:sp>
        </p:grpSp>
        <p:grpSp>
          <p:nvGrpSpPr>
            <p:cNvPr id="29" name="组合 28"/>
            <p:cNvGrpSpPr/>
            <p:nvPr/>
          </p:nvGrpSpPr>
          <p:grpSpPr>
            <a:xfrm>
              <a:off x="2923390" y="4308369"/>
              <a:ext cx="41221" cy="824432"/>
              <a:chOff x="1662548" y="1675668"/>
              <a:chExt cx="41221" cy="824432"/>
            </a:xfrm>
            <a:solidFill>
              <a:schemeClr val="accent3">
                <a:lumMod val="85000"/>
              </a:schemeClr>
            </a:solidFill>
          </p:grpSpPr>
          <p:sp>
            <p:nvSpPr>
              <p:cNvPr id="39" name="直接连接符 17"/>
              <p:cNvSpPr/>
              <p:nvPr/>
            </p:nvSpPr>
            <p:spPr>
              <a:xfrm rot="2829178">
                <a:off x="1270942" y="2067977"/>
                <a:ext cx="824432" cy="39814"/>
              </a:xfrm>
              <a:custGeom>
                <a:avLst/>
                <a:gdLst/>
                <a:ahLst/>
                <a:cxnLst/>
                <a:rect l="0" t="0" r="0" b="0"/>
                <a:pathLst>
                  <a:path>
                    <a:moveTo>
                      <a:pt x="0" y="19907"/>
                    </a:moveTo>
                    <a:lnTo>
                      <a:pt x="824432" y="19907"/>
                    </a:lnTo>
                  </a:path>
                </a:pathLst>
              </a:custGeom>
              <a:grp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直接连接符 18"/>
              <p:cNvSpPr/>
              <p:nvPr/>
            </p:nvSpPr>
            <p:spPr>
              <a:xfrm rot="2829178">
                <a:off x="1662548" y="2067273"/>
                <a:ext cx="41221" cy="41221"/>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0" name="组合 29"/>
            <p:cNvGrpSpPr/>
            <p:nvPr/>
          </p:nvGrpSpPr>
          <p:grpSpPr>
            <a:xfrm>
              <a:off x="3224325" y="4672404"/>
              <a:ext cx="1401624" cy="700812"/>
              <a:chOff x="1963483" y="2039703"/>
              <a:chExt cx="1401624" cy="700812"/>
            </a:xfrm>
            <a:solidFill>
              <a:schemeClr val="accent3">
                <a:lumMod val="85000"/>
              </a:schemeClr>
            </a:solidFill>
          </p:grpSpPr>
          <p:sp>
            <p:nvSpPr>
              <p:cNvPr id="37" name="圆角矩形 36"/>
              <p:cNvSpPr/>
              <p:nvPr/>
            </p:nvSpPr>
            <p:spPr>
              <a:xfrm>
                <a:off x="1963483"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圆角矩形 20"/>
              <p:cNvSpPr/>
              <p:nvPr/>
            </p:nvSpPr>
            <p:spPr>
              <a:xfrm>
                <a:off x="1984009"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新开户投资者</a:t>
                </a:r>
                <a:endParaRPr lang="zh-CN" altLang="en-US" sz="1400" b="1" dirty="0">
                  <a:solidFill>
                    <a:schemeClr val="tx1"/>
                  </a:solidFill>
                  <a:latin typeface="华文新魏" pitchFamily="2" charset="-122"/>
                  <a:ea typeface="华文新魏" pitchFamily="2" charset="-122"/>
                </a:endParaRPr>
              </a:p>
            </p:txBody>
          </p:sp>
        </p:grpSp>
        <p:grpSp>
          <p:nvGrpSpPr>
            <p:cNvPr id="31" name="组合 30"/>
            <p:cNvGrpSpPr/>
            <p:nvPr/>
          </p:nvGrpSpPr>
          <p:grpSpPr>
            <a:xfrm>
              <a:off x="4625950" y="5002903"/>
              <a:ext cx="560649" cy="39814"/>
              <a:chOff x="3365108" y="2370202"/>
              <a:chExt cx="560649" cy="39814"/>
            </a:xfrm>
            <a:solidFill>
              <a:schemeClr val="accent3">
                <a:lumMod val="85000"/>
              </a:schemeClr>
            </a:solidFill>
          </p:grpSpPr>
          <p:sp>
            <p:nvSpPr>
              <p:cNvPr id="35" name="直接连接符 21"/>
              <p:cNvSpPr/>
              <p:nvPr/>
            </p:nvSpPr>
            <p:spPr>
              <a:xfrm>
                <a:off x="3365108" y="2370202"/>
                <a:ext cx="560649" cy="39814"/>
              </a:xfrm>
              <a:custGeom>
                <a:avLst/>
                <a:gdLst/>
                <a:ahLst/>
                <a:cxnLst/>
                <a:rect l="0" t="0" r="0" b="0"/>
                <a:pathLst>
                  <a:path>
                    <a:moveTo>
                      <a:pt x="0" y="19907"/>
                    </a:moveTo>
                    <a:lnTo>
                      <a:pt x="560649" y="19907"/>
                    </a:lnTo>
                  </a:path>
                </a:pathLst>
              </a:custGeom>
              <a:grp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直接连接符 22"/>
              <p:cNvSpPr/>
              <p:nvPr/>
            </p:nvSpPr>
            <p:spPr>
              <a:xfrm>
                <a:off x="3631416" y="2376093"/>
                <a:ext cx="28032" cy="28032"/>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p:txBody>
          </p:sp>
        </p:grpSp>
        <p:grpSp>
          <p:nvGrpSpPr>
            <p:cNvPr id="32" name="组合 31"/>
            <p:cNvGrpSpPr/>
            <p:nvPr/>
          </p:nvGrpSpPr>
          <p:grpSpPr>
            <a:xfrm>
              <a:off x="5186600" y="4672404"/>
              <a:ext cx="1689656" cy="700812"/>
              <a:chOff x="3925758" y="2039703"/>
              <a:chExt cx="1401624" cy="700812"/>
            </a:xfrm>
            <a:solidFill>
              <a:schemeClr val="accent3">
                <a:lumMod val="85000"/>
              </a:schemeClr>
            </a:solidFill>
          </p:grpSpPr>
          <p:sp>
            <p:nvSpPr>
              <p:cNvPr id="33" name="圆角矩形 32"/>
              <p:cNvSpPr/>
              <p:nvPr/>
            </p:nvSpPr>
            <p:spPr>
              <a:xfrm>
                <a:off x="3925758" y="2039703"/>
                <a:ext cx="1401624" cy="70081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圆角矩形 24"/>
              <p:cNvSpPr/>
              <p:nvPr/>
            </p:nvSpPr>
            <p:spPr>
              <a:xfrm>
                <a:off x="3946284" y="2060229"/>
                <a:ext cx="1360572" cy="6597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Aft>
                    <a:spcPct val="35000"/>
                  </a:spcAft>
                </a:pPr>
                <a:r>
                  <a:rPr lang="zh-CN" altLang="en-US" sz="1400" b="1" dirty="0" smtClean="0">
                    <a:solidFill>
                      <a:schemeClr val="tx1"/>
                    </a:solidFill>
                    <a:latin typeface="华文新魏" pitchFamily="2" charset="-122"/>
                    <a:ea typeface="华文新魏" pitchFamily="2" charset="-122"/>
                  </a:rPr>
                  <a:t>通过统一账户平台开通网络服务功能</a:t>
                </a:r>
                <a:endParaRPr lang="zh-CN" altLang="en-US" sz="1400" b="1" dirty="0">
                  <a:solidFill>
                    <a:schemeClr val="tx1"/>
                  </a:solidFill>
                  <a:latin typeface="华文新魏" pitchFamily="2" charset="-122"/>
                  <a:ea typeface="华文新魏" pitchFamily="2" charset="-122"/>
                </a:endParaRPr>
              </a:p>
            </p:txBody>
          </p:sp>
        </p:grpSp>
      </p:grpSp>
      <p:sp>
        <p:nvSpPr>
          <p:cNvPr id="55" name="直接连接符 13"/>
          <p:cNvSpPr/>
          <p:nvPr/>
        </p:nvSpPr>
        <p:spPr>
          <a:xfrm rot="3253526">
            <a:off x="3742482" y="4354630"/>
            <a:ext cx="1933042" cy="399511"/>
          </a:xfrm>
          <a:custGeom>
            <a:avLst/>
            <a:gdLst/>
            <a:ahLst/>
            <a:cxnLst/>
            <a:rect l="0" t="0" r="0" b="0"/>
            <a:pathLst>
              <a:path>
                <a:moveTo>
                  <a:pt x="0" y="19907"/>
                </a:moveTo>
                <a:lnTo>
                  <a:pt x="690442" y="19907"/>
                </a:lnTo>
              </a:path>
            </a:pathLst>
          </a:custGeom>
          <a:solidFill>
            <a:schemeClr val="accent3">
              <a:lumMod val="85000"/>
            </a:schemeClr>
          </a:solidFill>
          <a:ln>
            <a:solidFill>
              <a:schemeClr val="bg1">
                <a:lumMod val="7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02242" y="836712"/>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13</a:t>
            </a:r>
            <a:endParaRPr lang="zh-CN" altLang="en-US" dirty="0"/>
          </a:p>
        </p:txBody>
      </p:sp>
      <p:grpSp>
        <p:nvGrpSpPr>
          <p:cNvPr id="6" name="组合 68"/>
          <p:cNvGrpSpPr/>
          <p:nvPr/>
        </p:nvGrpSpPr>
        <p:grpSpPr>
          <a:xfrm>
            <a:off x="1646636" y="2412748"/>
            <a:ext cx="1854201" cy="1763712"/>
            <a:chOff x="5929313" y="3817937"/>
            <a:chExt cx="1854201" cy="1763712"/>
          </a:xfrm>
          <a:solidFill>
            <a:srgbClr val="FFC000"/>
          </a:solidFill>
        </p:grpSpPr>
        <p:sp>
          <p:nvSpPr>
            <p:cNvPr id="7"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9" name="Straight Arrow Connector 75"/>
          <p:cNvCxnSpPr/>
          <p:nvPr/>
        </p:nvCxnSpPr>
        <p:spPr>
          <a:xfrm flipH="1" flipV="1">
            <a:off x="632166" y="2984248"/>
            <a:ext cx="1104830" cy="168968"/>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75"/>
          <p:cNvCxnSpPr/>
          <p:nvPr/>
        </p:nvCxnSpPr>
        <p:spPr>
          <a:xfrm flipV="1">
            <a:off x="2582709" y="1313080"/>
            <a:ext cx="13317" cy="10977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75"/>
          <p:cNvCxnSpPr/>
          <p:nvPr/>
        </p:nvCxnSpPr>
        <p:spPr>
          <a:xfrm flipH="1">
            <a:off x="1527828" y="4009437"/>
            <a:ext cx="614264" cy="9510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75"/>
          <p:cNvCxnSpPr/>
          <p:nvPr/>
        </p:nvCxnSpPr>
        <p:spPr>
          <a:xfrm>
            <a:off x="3305944" y="3768843"/>
            <a:ext cx="901090" cy="64426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4" name="Group 50"/>
          <p:cNvGrpSpPr/>
          <p:nvPr/>
        </p:nvGrpSpPr>
        <p:grpSpPr>
          <a:xfrm>
            <a:off x="171868" y="2714346"/>
            <a:ext cx="426786" cy="426786"/>
            <a:chOff x="1179225" y="991203"/>
            <a:chExt cx="1402970" cy="1402971"/>
          </a:xfrm>
        </p:grpSpPr>
        <p:sp>
          <p:nvSpPr>
            <p:cNvPr id="25"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52"/>
            <p:cNvGrpSpPr/>
            <p:nvPr/>
          </p:nvGrpSpPr>
          <p:grpSpPr>
            <a:xfrm>
              <a:off x="1375885" y="1198807"/>
              <a:ext cx="1009650" cy="1195367"/>
              <a:chOff x="1375885" y="1198807"/>
              <a:chExt cx="1009650" cy="1195367"/>
            </a:xfrm>
            <a:solidFill>
              <a:srgbClr val="037EB5"/>
            </a:solidFill>
          </p:grpSpPr>
          <p:grpSp>
            <p:nvGrpSpPr>
              <p:cNvPr id="27" name="Group 53"/>
              <p:cNvGrpSpPr/>
              <p:nvPr/>
            </p:nvGrpSpPr>
            <p:grpSpPr>
              <a:xfrm>
                <a:off x="1375885" y="1198807"/>
                <a:ext cx="1009650" cy="1139826"/>
                <a:chOff x="1368786" y="1195986"/>
                <a:chExt cx="1009650" cy="1139826"/>
              </a:xfrm>
              <a:grpFill/>
            </p:grpSpPr>
            <p:sp>
              <p:nvSpPr>
                <p:cNvPr id="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Group 50"/>
          <p:cNvGrpSpPr/>
          <p:nvPr/>
        </p:nvGrpSpPr>
        <p:grpSpPr>
          <a:xfrm>
            <a:off x="2383825" y="836712"/>
            <a:ext cx="426786" cy="426786"/>
            <a:chOff x="1179225" y="991203"/>
            <a:chExt cx="1402970" cy="1402971"/>
          </a:xfrm>
        </p:grpSpPr>
        <p:sp>
          <p:nvSpPr>
            <p:cNvPr id="33"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52"/>
            <p:cNvGrpSpPr/>
            <p:nvPr/>
          </p:nvGrpSpPr>
          <p:grpSpPr>
            <a:xfrm>
              <a:off x="1375885" y="1198807"/>
              <a:ext cx="1009650" cy="1195367"/>
              <a:chOff x="1375885" y="1198807"/>
              <a:chExt cx="1009650" cy="1195367"/>
            </a:xfrm>
            <a:solidFill>
              <a:srgbClr val="037EB5"/>
            </a:solidFill>
          </p:grpSpPr>
          <p:grpSp>
            <p:nvGrpSpPr>
              <p:cNvPr id="35" name="Group 53"/>
              <p:cNvGrpSpPr/>
              <p:nvPr/>
            </p:nvGrpSpPr>
            <p:grpSpPr>
              <a:xfrm>
                <a:off x="1375885" y="1198807"/>
                <a:ext cx="1009650" cy="1139826"/>
                <a:chOff x="1368786" y="1195986"/>
                <a:chExt cx="1009650" cy="1139826"/>
              </a:xfrm>
              <a:grpFill/>
            </p:grpSpPr>
            <p:sp>
              <p:nvSpPr>
                <p:cNvPr id="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Group 50"/>
          <p:cNvGrpSpPr/>
          <p:nvPr/>
        </p:nvGrpSpPr>
        <p:grpSpPr>
          <a:xfrm>
            <a:off x="1161528" y="4949588"/>
            <a:ext cx="426786" cy="426786"/>
            <a:chOff x="1179225" y="991203"/>
            <a:chExt cx="1402970" cy="1402971"/>
          </a:xfrm>
        </p:grpSpPr>
        <p:sp>
          <p:nvSpPr>
            <p:cNvPr id="41"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Group 52"/>
            <p:cNvGrpSpPr/>
            <p:nvPr/>
          </p:nvGrpSpPr>
          <p:grpSpPr>
            <a:xfrm>
              <a:off x="1375885" y="1198807"/>
              <a:ext cx="1009650" cy="1195367"/>
              <a:chOff x="1375885" y="1198807"/>
              <a:chExt cx="1009650" cy="1195367"/>
            </a:xfrm>
            <a:solidFill>
              <a:srgbClr val="037EB5"/>
            </a:solidFill>
          </p:grpSpPr>
          <p:grpSp>
            <p:nvGrpSpPr>
              <p:cNvPr id="43" name="Group 53"/>
              <p:cNvGrpSpPr/>
              <p:nvPr/>
            </p:nvGrpSpPr>
            <p:grpSpPr>
              <a:xfrm>
                <a:off x="1375885" y="1198807"/>
                <a:ext cx="1009650" cy="1139826"/>
                <a:chOff x="1368786" y="1195986"/>
                <a:chExt cx="1009650" cy="1139826"/>
              </a:xfrm>
              <a:grpFill/>
            </p:grpSpPr>
            <p:sp>
              <p:nvSpPr>
                <p:cNvPr id="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8" name="Group 50"/>
          <p:cNvGrpSpPr/>
          <p:nvPr/>
        </p:nvGrpSpPr>
        <p:grpSpPr>
          <a:xfrm>
            <a:off x="4226215" y="4340500"/>
            <a:ext cx="426786" cy="426786"/>
            <a:chOff x="1179225" y="991203"/>
            <a:chExt cx="1402970" cy="1402971"/>
          </a:xfrm>
        </p:grpSpPr>
        <p:sp>
          <p:nvSpPr>
            <p:cNvPr id="49"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52"/>
            <p:cNvGrpSpPr/>
            <p:nvPr/>
          </p:nvGrpSpPr>
          <p:grpSpPr>
            <a:xfrm>
              <a:off x="1375885" y="1198807"/>
              <a:ext cx="1009650" cy="1195367"/>
              <a:chOff x="1375885" y="1198807"/>
              <a:chExt cx="1009650" cy="1195367"/>
            </a:xfrm>
            <a:solidFill>
              <a:srgbClr val="037EB5"/>
            </a:solidFill>
          </p:grpSpPr>
          <p:grpSp>
            <p:nvGrpSpPr>
              <p:cNvPr id="51" name="Group 53"/>
              <p:cNvGrpSpPr/>
              <p:nvPr/>
            </p:nvGrpSpPr>
            <p:grpSpPr>
              <a:xfrm>
                <a:off x="1375885" y="1198807"/>
                <a:ext cx="1009650" cy="1139826"/>
                <a:chOff x="1368786" y="1195986"/>
                <a:chExt cx="1009650" cy="1139826"/>
              </a:xfrm>
              <a:grpFill/>
            </p:grpSpPr>
            <p:sp>
              <p:nvSpPr>
                <p:cNvPr id="5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56" name="Straight Arrow Connector 75"/>
          <p:cNvCxnSpPr/>
          <p:nvPr/>
        </p:nvCxnSpPr>
        <p:spPr>
          <a:xfrm flipH="1" flipV="1">
            <a:off x="1129073" y="2413697"/>
            <a:ext cx="112936" cy="71626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75"/>
          <p:cNvCxnSpPr/>
          <p:nvPr/>
        </p:nvCxnSpPr>
        <p:spPr>
          <a:xfrm flipH="1">
            <a:off x="1237604" y="4413109"/>
            <a:ext cx="483105" cy="2284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75"/>
          <p:cNvCxnSpPr/>
          <p:nvPr/>
        </p:nvCxnSpPr>
        <p:spPr>
          <a:xfrm flipH="1">
            <a:off x="821120" y="3095487"/>
            <a:ext cx="408191" cy="505871"/>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9" name="Group 50"/>
          <p:cNvGrpSpPr/>
          <p:nvPr/>
        </p:nvGrpSpPr>
        <p:grpSpPr>
          <a:xfrm>
            <a:off x="902712" y="2754688"/>
            <a:ext cx="624861" cy="624861"/>
            <a:chOff x="1179225" y="991203"/>
            <a:chExt cx="1402970" cy="1402971"/>
          </a:xfrm>
        </p:grpSpPr>
        <p:sp>
          <p:nvSpPr>
            <p:cNvPr id="60"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Group 52"/>
            <p:cNvGrpSpPr/>
            <p:nvPr/>
          </p:nvGrpSpPr>
          <p:grpSpPr>
            <a:xfrm>
              <a:off x="1375885" y="1198807"/>
              <a:ext cx="1009650" cy="1195367"/>
              <a:chOff x="1375885" y="1198807"/>
              <a:chExt cx="1009650" cy="1195367"/>
            </a:xfrm>
            <a:solidFill>
              <a:srgbClr val="037EB5"/>
            </a:solidFill>
          </p:grpSpPr>
          <p:grpSp>
            <p:nvGrpSpPr>
              <p:cNvPr id="62" name="Group 53"/>
              <p:cNvGrpSpPr/>
              <p:nvPr/>
            </p:nvGrpSpPr>
            <p:grpSpPr>
              <a:xfrm>
                <a:off x="1375885" y="1198807"/>
                <a:ext cx="1009650" cy="1139826"/>
                <a:chOff x="1368786" y="1195986"/>
                <a:chExt cx="1009650" cy="1139826"/>
              </a:xfrm>
              <a:grp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Group 50"/>
          <p:cNvGrpSpPr/>
          <p:nvPr/>
        </p:nvGrpSpPr>
        <p:grpSpPr>
          <a:xfrm>
            <a:off x="878111" y="1920621"/>
            <a:ext cx="426786" cy="426786"/>
            <a:chOff x="1179223" y="991203"/>
            <a:chExt cx="1402969" cy="1402971"/>
          </a:xfrm>
        </p:grpSpPr>
        <p:sp>
          <p:nvSpPr>
            <p:cNvPr id="68"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Group 52"/>
            <p:cNvGrpSpPr/>
            <p:nvPr/>
          </p:nvGrpSpPr>
          <p:grpSpPr>
            <a:xfrm>
              <a:off x="1375885" y="1198807"/>
              <a:ext cx="1009650" cy="1195367"/>
              <a:chOff x="1375885" y="1198807"/>
              <a:chExt cx="1009650" cy="1195367"/>
            </a:xfrm>
            <a:solidFill>
              <a:srgbClr val="037EB5"/>
            </a:solidFill>
          </p:grpSpPr>
          <p:grpSp>
            <p:nvGrpSpPr>
              <p:cNvPr id="70" name="Group 53"/>
              <p:cNvGrpSpPr/>
              <p:nvPr/>
            </p:nvGrpSpPr>
            <p:grpSpPr>
              <a:xfrm>
                <a:off x="1375885" y="1198807"/>
                <a:ext cx="1009650" cy="1139826"/>
                <a:chOff x="1368786" y="1195986"/>
                <a:chExt cx="1009650" cy="1139826"/>
              </a:xfrm>
              <a:grpFill/>
            </p:grpSpPr>
            <p:sp>
              <p:nvSpPr>
                <p:cNvPr id="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Group 50"/>
          <p:cNvGrpSpPr/>
          <p:nvPr/>
        </p:nvGrpSpPr>
        <p:grpSpPr>
          <a:xfrm>
            <a:off x="446053" y="3608026"/>
            <a:ext cx="426786" cy="426786"/>
            <a:chOff x="1179223" y="991203"/>
            <a:chExt cx="1402969" cy="1402971"/>
          </a:xfrm>
        </p:grpSpPr>
        <p:sp>
          <p:nvSpPr>
            <p:cNvPr id="76"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Group 52"/>
            <p:cNvGrpSpPr/>
            <p:nvPr/>
          </p:nvGrpSpPr>
          <p:grpSpPr>
            <a:xfrm>
              <a:off x="1375885" y="1198807"/>
              <a:ext cx="1009650" cy="1195367"/>
              <a:chOff x="1375885" y="1198807"/>
              <a:chExt cx="1009650" cy="1195367"/>
            </a:xfrm>
            <a:solidFill>
              <a:srgbClr val="037EB5"/>
            </a:solidFill>
          </p:grpSpPr>
          <p:grpSp>
            <p:nvGrpSpPr>
              <p:cNvPr id="78" name="Group 53"/>
              <p:cNvGrpSpPr/>
              <p:nvPr/>
            </p:nvGrpSpPr>
            <p:grpSpPr>
              <a:xfrm>
                <a:off x="1375885" y="1198807"/>
                <a:ext cx="1009650" cy="1139826"/>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3" name="Straight Arrow Connector 75"/>
          <p:cNvCxnSpPr/>
          <p:nvPr/>
        </p:nvCxnSpPr>
        <p:spPr>
          <a:xfrm>
            <a:off x="2006865" y="4552114"/>
            <a:ext cx="288408" cy="487289"/>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84" name="Group 58"/>
          <p:cNvGrpSpPr/>
          <p:nvPr/>
        </p:nvGrpSpPr>
        <p:grpSpPr>
          <a:xfrm>
            <a:off x="1548825" y="4144164"/>
            <a:ext cx="624861" cy="624861"/>
            <a:chOff x="1179225" y="991203"/>
            <a:chExt cx="1402970" cy="1402971"/>
          </a:xfrm>
        </p:grpSpPr>
        <p:sp>
          <p:nvSpPr>
            <p:cNvPr id="85" name="Oval 59"/>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Group 60"/>
            <p:cNvGrpSpPr/>
            <p:nvPr/>
          </p:nvGrpSpPr>
          <p:grpSpPr>
            <a:xfrm>
              <a:off x="1375885" y="1198807"/>
              <a:ext cx="1009650" cy="1195367"/>
              <a:chOff x="1375885" y="1198807"/>
              <a:chExt cx="1009650" cy="1195367"/>
            </a:xfrm>
            <a:solidFill>
              <a:srgbClr val="037EB5"/>
            </a:solidFill>
          </p:grpSpPr>
          <p:grpSp>
            <p:nvGrpSpPr>
              <p:cNvPr id="87" name="Group 61"/>
              <p:cNvGrpSpPr/>
              <p:nvPr/>
            </p:nvGrpSpPr>
            <p:grpSpPr>
              <a:xfrm>
                <a:off x="1375885" y="1198807"/>
                <a:ext cx="1009650" cy="1139826"/>
                <a:chOff x="1368786" y="1195986"/>
                <a:chExt cx="1009650" cy="1139826"/>
              </a:xfrm>
              <a:grpFill/>
            </p:grpSpPr>
            <p:sp>
              <p:nvSpPr>
                <p:cNvPr id="8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Group 50"/>
          <p:cNvGrpSpPr/>
          <p:nvPr/>
        </p:nvGrpSpPr>
        <p:grpSpPr>
          <a:xfrm>
            <a:off x="748272" y="4222730"/>
            <a:ext cx="426786" cy="426786"/>
            <a:chOff x="1179223" y="991203"/>
            <a:chExt cx="1402969" cy="1402971"/>
          </a:xfrm>
        </p:grpSpPr>
        <p:sp>
          <p:nvSpPr>
            <p:cNvPr id="9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Group 52"/>
            <p:cNvGrpSpPr/>
            <p:nvPr/>
          </p:nvGrpSpPr>
          <p:grpSpPr>
            <a:xfrm>
              <a:off x="1375885" y="1198807"/>
              <a:ext cx="1009650" cy="1195367"/>
              <a:chOff x="1375885" y="1198807"/>
              <a:chExt cx="1009650" cy="1195367"/>
            </a:xfrm>
            <a:solidFill>
              <a:srgbClr val="037EB5"/>
            </a:solidFill>
          </p:grpSpPr>
          <p:grpSp>
            <p:nvGrpSpPr>
              <p:cNvPr id="95" name="Group 53"/>
              <p:cNvGrpSpPr/>
              <p:nvPr/>
            </p:nvGrpSpPr>
            <p:grpSpPr>
              <a:xfrm>
                <a:off x="1375885" y="1198807"/>
                <a:ext cx="1009650" cy="1139826"/>
                <a:chOff x="1368786" y="1195986"/>
                <a:chExt cx="1009650" cy="1139826"/>
              </a:xfrm>
              <a:grpFill/>
            </p:grpSpPr>
            <p:sp>
              <p:nvSpPr>
                <p:cNvPr id="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0" name="Group 50"/>
          <p:cNvGrpSpPr/>
          <p:nvPr/>
        </p:nvGrpSpPr>
        <p:grpSpPr>
          <a:xfrm>
            <a:off x="2230256" y="5068352"/>
            <a:ext cx="426786" cy="426786"/>
            <a:chOff x="1179223" y="991203"/>
            <a:chExt cx="1402969" cy="1402971"/>
          </a:xfrm>
        </p:grpSpPr>
        <p:sp>
          <p:nvSpPr>
            <p:cNvPr id="101"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Group 52"/>
            <p:cNvGrpSpPr/>
            <p:nvPr/>
          </p:nvGrpSpPr>
          <p:grpSpPr>
            <a:xfrm>
              <a:off x="1375885" y="1198807"/>
              <a:ext cx="1009650" cy="1195367"/>
              <a:chOff x="1375885" y="1198807"/>
              <a:chExt cx="1009650" cy="1195367"/>
            </a:xfrm>
            <a:solidFill>
              <a:srgbClr val="037EB5"/>
            </a:solidFill>
          </p:grpSpPr>
          <p:grpSp>
            <p:nvGrpSpPr>
              <p:cNvPr id="103" name="Group 53"/>
              <p:cNvGrpSpPr/>
              <p:nvPr/>
            </p:nvGrpSpPr>
            <p:grpSpPr>
              <a:xfrm>
                <a:off x="1375885" y="1198807"/>
                <a:ext cx="1009650" cy="1139826"/>
                <a:chOff x="1368786" y="1195986"/>
                <a:chExt cx="1009650" cy="1139826"/>
              </a:xfrm>
              <a:grpFill/>
            </p:grpSpPr>
            <p:sp>
              <p:nvSpPr>
                <p:cNvPr id="1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08" name="Straight Arrow Connector 75"/>
          <p:cNvCxnSpPr/>
          <p:nvPr/>
        </p:nvCxnSpPr>
        <p:spPr>
          <a:xfrm flipH="1">
            <a:off x="3156838" y="4024386"/>
            <a:ext cx="513237" cy="417227"/>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75"/>
          <p:cNvCxnSpPr/>
          <p:nvPr/>
        </p:nvCxnSpPr>
        <p:spPr>
          <a:xfrm>
            <a:off x="3701988" y="4115549"/>
            <a:ext cx="17474" cy="67628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10" name="Group 66"/>
          <p:cNvGrpSpPr/>
          <p:nvPr/>
        </p:nvGrpSpPr>
        <p:grpSpPr>
          <a:xfrm>
            <a:off x="3393052" y="3724329"/>
            <a:ext cx="624861" cy="624861"/>
            <a:chOff x="1179225" y="991203"/>
            <a:chExt cx="1402970" cy="1402971"/>
          </a:xfrm>
        </p:grpSpPr>
        <p:sp>
          <p:nvSpPr>
            <p:cNvPr id="111" name="Oval 67"/>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Group 68"/>
            <p:cNvGrpSpPr/>
            <p:nvPr/>
          </p:nvGrpSpPr>
          <p:grpSpPr>
            <a:xfrm>
              <a:off x="1375885" y="1198807"/>
              <a:ext cx="1009650" cy="1195367"/>
              <a:chOff x="1375885" y="1198807"/>
              <a:chExt cx="1009650" cy="1195367"/>
            </a:xfrm>
            <a:solidFill>
              <a:srgbClr val="037EB5"/>
            </a:solidFill>
          </p:grpSpPr>
          <p:grpSp>
            <p:nvGrpSpPr>
              <p:cNvPr id="113" name="Group 69"/>
              <p:cNvGrpSpPr/>
              <p:nvPr/>
            </p:nvGrpSpPr>
            <p:grpSpPr>
              <a:xfrm>
                <a:off x="1375885" y="1198807"/>
                <a:ext cx="1009650" cy="1139826"/>
                <a:chOff x="1368786" y="1195986"/>
                <a:chExt cx="1009650" cy="1139826"/>
              </a:xfrm>
              <a:grpFill/>
            </p:grpSpPr>
            <p:sp>
              <p:nvSpPr>
                <p:cNvPr id="1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8" name="Group 50"/>
          <p:cNvGrpSpPr/>
          <p:nvPr/>
        </p:nvGrpSpPr>
        <p:grpSpPr>
          <a:xfrm>
            <a:off x="2718459" y="4404344"/>
            <a:ext cx="426786" cy="426786"/>
            <a:chOff x="1179225" y="991203"/>
            <a:chExt cx="1402970" cy="1402971"/>
          </a:xfrm>
        </p:grpSpPr>
        <p:sp>
          <p:nvSpPr>
            <p:cNvPr id="119"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Group 52"/>
            <p:cNvGrpSpPr/>
            <p:nvPr/>
          </p:nvGrpSpPr>
          <p:grpSpPr>
            <a:xfrm>
              <a:off x="1375885" y="1198807"/>
              <a:ext cx="1009650" cy="1195367"/>
              <a:chOff x="1375885" y="1198807"/>
              <a:chExt cx="1009650" cy="1195367"/>
            </a:xfrm>
            <a:solidFill>
              <a:srgbClr val="037EB5"/>
            </a:solidFill>
          </p:grpSpPr>
          <p:grpSp>
            <p:nvGrpSpPr>
              <p:cNvPr id="121" name="Group 53"/>
              <p:cNvGrpSpPr/>
              <p:nvPr/>
            </p:nvGrpSpPr>
            <p:grpSpPr>
              <a:xfrm>
                <a:off x="1375885" y="1198807"/>
                <a:ext cx="1009650" cy="1139826"/>
                <a:chOff x="1368786" y="1195986"/>
                <a:chExt cx="1009650" cy="1139826"/>
              </a:xfrm>
              <a:grpFill/>
            </p:grpSpPr>
            <p:sp>
              <p:nvSpPr>
                <p:cNvPr id="12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2"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6" name="Group 50"/>
          <p:cNvGrpSpPr/>
          <p:nvPr/>
        </p:nvGrpSpPr>
        <p:grpSpPr>
          <a:xfrm>
            <a:off x="3510465" y="4854959"/>
            <a:ext cx="426786" cy="426786"/>
            <a:chOff x="1179225" y="991203"/>
            <a:chExt cx="1402970" cy="1402971"/>
          </a:xfrm>
        </p:grpSpPr>
        <p:sp>
          <p:nvSpPr>
            <p:cNvPr id="127"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Group 52"/>
            <p:cNvGrpSpPr/>
            <p:nvPr/>
          </p:nvGrpSpPr>
          <p:grpSpPr>
            <a:xfrm>
              <a:off x="1375885" y="1198807"/>
              <a:ext cx="1009650" cy="1195367"/>
              <a:chOff x="1375885" y="1198807"/>
              <a:chExt cx="1009650" cy="1195367"/>
            </a:xfrm>
            <a:solidFill>
              <a:srgbClr val="037EB5"/>
            </a:solidFill>
          </p:grpSpPr>
          <p:grpSp>
            <p:nvGrpSpPr>
              <p:cNvPr id="129" name="Group 53"/>
              <p:cNvGrpSpPr/>
              <p:nvPr/>
            </p:nvGrpSpPr>
            <p:grpSpPr>
              <a:xfrm>
                <a:off x="1375885" y="1198807"/>
                <a:ext cx="1009650" cy="1139826"/>
                <a:chOff x="1368786" y="1195986"/>
                <a:chExt cx="1009650" cy="1139826"/>
              </a:xfrm>
              <a:grpFill/>
            </p:grpSpPr>
            <p:sp>
              <p:nvSpPr>
                <p:cNvPr id="13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34" name="Straight Arrow Connector 75"/>
          <p:cNvCxnSpPr/>
          <p:nvPr/>
        </p:nvCxnSpPr>
        <p:spPr>
          <a:xfrm flipV="1">
            <a:off x="2713524" y="1782654"/>
            <a:ext cx="509500" cy="13724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75"/>
          <p:cNvCxnSpPr/>
          <p:nvPr/>
        </p:nvCxnSpPr>
        <p:spPr>
          <a:xfrm flipH="1" flipV="1">
            <a:off x="2004551" y="1717184"/>
            <a:ext cx="425979" cy="192505"/>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36" name="Group 36"/>
          <p:cNvGrpSpPr/>
          <p:nvPr/>
        </p:nvGrpSpPr>
        <p:grpSpPr>
          <a:xfrm>
            <a:off x="2270278" y="1608191"/>
            <a:ext cx="624861" cy="624861"/>
            <a:chOff x="1179225" y="991203"/>
            <a:chExt cx="1402970" cy="1402971"/>
          </a:xfrm>
        </p:grpSpPr>
        <p:sp>
          <p:nvSpPr>
            <p:cNvPr id="137" name="Oval 23"/>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Group 35"/>
            <p:cNvGrpSpPr/>
            <p:nvPr/>
          </p:nvGrpSpPr>
          <p:grpSpPr>
            <a:xfrm>
              <a:off x="1375885" y="1198807"/>
              <a:ext cx="1009650" cy="1195367"/>
              <a:chOff x="1375885" y="1198807"/>
              <a:chExt cx="1009650" cy="1195367"/>
            </a:xfrm>
            <a:solidFill>
              <a:srgbClr val="037EB5"/>
            </a:solidFill>
          </p:grpSpPr>
          <p:grpSp>
            <p:nvGrpSpPr>
              <p:cNvPr id="139" name="Group 24"/>
              <p:cNvGrpSpPr/>
              <p:nvPr/>
            </p:nvGrpSpPr>
            <p:grpSpPr>
              <a:xfrm>
                <a:off x="1375885" y="1198807"/>
                <a:ext cx="1009650" cy="1139826"/>
                <a:chOff x="1368786" y="1195986"/>
                <a:chExt cx="1009650" cy="1139826"/>
              </a:xfrm>
              <a:grpFill/>
            </p:grpSpPr>
            <p:sp>
              <p:nvSpPr>
                <p:cNvPr id="14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4" name="Group 50"/>
          <p:cNvGrpSpPr/>
          <p:nvPr/>
        </p:nvGrpSpPr>
        <p:grpSpPr>
          <a:xfrm>
            <a:off x="1516606" y="1424491"/>
            <a:ext cx="426786" cy="426786"/>
            <a:chOff x="1179223" y="991203"/>
            <a:chExt cx="1402969" cy="1402971"/>
          </a:xfrm>
        </p:grpSpPr>
        <p:sp>
          <p:nvSpPr>
            <p:cNvPr id="145"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Group 52"/>
            <p:cNvGrpSpPr/>
            <p:nvPr/>
          </p:nvGrpSpPr>
          <p:grpSpPr>
            <a:xfrm>
              <a:off x="1375885" y="1198807"/>
              <a:ext cx="1009650" cy="1195367"/>
              <a:chOff x="1375885" y="1198807"/>
              <a:chExt cx="1009650" cy="1195367"/>
            </a:xfrm>
            <a:solidFill>
              <a:srgbClr val="037EB5"/>
            </a:solidFill>
          </p:grpSpPr>
          <p:grpSp>
            <p:nvGrpSpPr>
              <p:cNvPr id="147" name="Group 53"/>
              <p:cNvGrpSpPr/>
              <p:nvPr/>
            </p:nvGrpSpPr>
            <p:grpSpPr>
              <a:xfrm>
                <a:off x="1375885" y="1198807"/>
                <a:ext cx="1009650" cy="1139826"/>
                <a:chOff x="1368786" y="1195986"/>
                <a:chExt cx="1009650" cy="1139826"/>
              </a:xfrm>
              <a:grpFill/>
            </p:grpSpPr>
            <p:sp>
              <p:nvSpPr>
                <p:cNvPr id="14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2" name="Group 50"/>
          <p:cNvGrpSpPr/>
          <p:nvPr/>
        </p:nvGrpSpPr>
        <p:grpSpPr>
          <a:xfrm>
            <a:off x="3284092" y="1530595"/>
            <a:ext cx="426786" cy="426786"/>
            <a:chOff x="1179223" y="991203"/>
            <a:chExt cx="1402969" cy="1402971"/>
          </a:xfrm>
        </p:grpSpPr>
        <p:sp>
          <p:nvSpPr>
            <p:cNvPr id="15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Group 52"/>
            <p:cNvGrpSpPr/>
            <p:nvPr/>
          </p:nvGrpSpPr>
          <p:grpSpPr>
            <a:xfrm>
              <a:off x="1375885" y="1198807"/>
              <a:ext cx="1009650" cy="1195367"/>
              <a:chOff x="1375885" y="1198807"/>
              <a:chExt cx="1009650" cy="1195367"/>
            </a:xfrm>
            <a:solidFill>
              <a:srgbClr val="037EB5"/>
            </a:solidFill>
          </p:grpSpPr>
          <p:grpSp>
            <p:nvGrpSpPr>
              <p:cNvPr id="155" name="Group 53"/>
              <p:cNvGrpSpPr/>
              <p:nvPr/>
            </p:nvGrpSpPr>
            <p:grpSpPr>
              <a:xfrm>
                <a:off x="1375885" y="1198807"/>
                <a:ext cx="1009650" cy="1139826"/>
                <a:chOff x="1368786" y="1195986"/>
                <a:chExt cx="1009650" cy="1139826"/>
              </a:xfrm>
              <a:grpFill/>
            </p:grpSpPr>
            <p:sp>
              <p:nvSpPr>
                <p:cNvPr id="1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38913" name="Object 1"/>
          <p:cNvGraphicFramePr>
            <a:graphicFrameLocks noChangeAspect="1"/>
          </p:cNvGraphicFramePr>
          <p:nvPr/>
        </p:nvGraphicFramePr>
        <p:xfrm>
          <a:off x="2843808" y="1268760"/>
          <a:ext cx="3514725" cy="4943475"/>
        </p:xfrm>
        <a:graphic>
          <a:graphicData uri="http://schemas.openxmlformats.org/presentationml/2006/ole">
            <p:oleObj spid="_x0000_s38945" name="Visio" r:id="rId3" imgW="3058789" imgH="4300770" progId="">
              <p:embed/>
            </p:oleObj>
          </a:graphicData>
        </a:graphic>
      </p:graphicFrame>
      <p:sp>
        <p:nvSpPr>
          <p:cNvPr id="4" name="Rectangle 4"/>
          <p:cNvSpPr>
            <a:spLocks noChangeArrowheads="1"/>
          </p:cNvSpPr>
          <p:nvPr/>
        </p:nvSpPr>
        <p:spPr bwMode="auto">
          <a:xfrm>
            <a:off x="539552" y="188640"/>
            <a:ext cx="8178800" cy="4171950"/>
          </a:xfrm>
          <a:prstGeom prst="rect">
            <a:avLst/>
          </a:prstGeom>
          <a:noFill/>
          <a:ln w="9525">
            <a:noFill/>
            <a:miter lim="800000"/>
            <a:headEnd/>
            <a:tailEnd/>
          </a:ln>
        </p:spPr>
        <p:txBody>
          <a:bodyPr/>
          <a:lstStyle/>
          <a:p>
            <a:pPr marL="342900" indent="-342900">
              <a:spcBef>
                <a:spcPct val="40000"/>
              </a:spcBef>
              <a:buClr>
                <a:srgbClr val="CC0000"/>
              </a:buClr>
              <a:buSzPct val="80000"/>
            </a:pPr>
            <a:r>
              <a:rPr lang="zh-CN" altLang="en-US" sz="2000" dirty="0" smtClean="0">
                <a:solidFill>
                  <a:srgbClr val="4D4D4D"/>
                </a:solidFill>
                <a:ea typeface="黑体" pitchFamily="49" charset="-122"/>
              </a:rPr>
              <a:t>       </a:t>
            </a:r>
            <a:r>
              <a:rPr lang="zh-CN" altLang="en-US" sz="2400" dirty="0" smtClean="0">
                <a:solidFill>
                  <a:srgbClr val="FFFFFF"/>
                </a:solidFill>
                <a:latin typeface="华文新魏" pitchFamily="2" charset="-122"/>
                <a:ea typeface="华文新魏" pitchFamily="2" charset="-122"/>
              </a:rPr>
              <a:t>投资者网络投票</a:t>
            </a:r>
            <a:endParaRPr lang="en-US" altLang="en-US" sz="2000" dirty="0">
              <a:solidFill>
                <a:srgbClr val="FFFFFF"/>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67543" y="1484784"/>
            <a:ext cx="8496945" cy="345638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p:cNvPicPr>
            <a:picLocks noChangeAspect="1" noChangeArrowheads="1"/>
          </p:cNvPicPr>
          <p:nvPr/>
        </p:nvPicPr>
        <p:blipFill>
          <a:blip r:embed="rId2" cstate="print"/>
          <a:srcRect/>
          <a:stretch>
            <a:fillRect/>
          </a:stretch>
        </p:blipFill>
        <p:spPr bwMode="auto">
          <a:xfrm>
            <a:off x="179512" y="1340768"/>
            <a:ext cx="8784976" cy="434354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267418" y="836712"/>
            <a:ext cx="8697070" cy="54006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ChangeAspect="1" noChangeArrowheads="1"/>
          </p:cNvPicPr>
          <p:nvPr/>
        </p:nvPicPr>
        <p:blipFill>
          <a:blip r:embed="rId2" cstate="print"/>
          <a:srcRect/>
          <a:stretch>
            <a:fillRect/>
          </a:stretch>
        </p:blipFill>
        <p:spPr bwMode="auto">
          <a:xfrm>
            <a:off x="179512" y="1484784"/>
            <a:ext cx="8856984" cy="4016387"/>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899592" y="1412776"/>
            <a:ext cx="3098527" cy="4464496"/>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4686442" y="980728"/>
            <a:ext cx="4241534" cy="4842297"/>
          </a:xfrm>
          <a:prstGeom prst="rect">
            <a:avLst/>
          </a:prstGeom>
          <a:noFill/>
          <a:ln w="9525">
            <a:noFill/>
            <a:miter lim="800000"/>
            <a:headEnd/>
            <a:tailEnd/>
          </a:ln>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xmlns="" val="0"/>
              </a:ext>
            </a:extLst>
          </a:blip>
          <a:srcRect l="53909" t="10520" r="5430" b="17484"/>
          <a:stretch/>
        </p:blipFill>
        <p:spPr>
          <a:xfrm>
            <a:off x="179512" y="764704"/>
            <a:ext cx="4500010" cy="5688632"/>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C:\Users\admin\Desktop\新一代网投需求\持有人大会网络投票原型\微厅网络投票界面设计高保真图-2016-05-20\04-投票页面.jpg"/>
          <p:cNvPicPr>
            <a:picLocks noChangeAspect="1" noChangeArrowheads="1"/>
          </p:cNvPicPr>
          <p:nvPr/>
        </p:nvPicPr>
        <p:blipFill>
          <a:blip r:embed="rId2" cstate="print"/>
          <a:srcRect/>
          <a:stretch>
            <a:fillRect/>
          </a:stretch>
        </p:blipFill>
        <p:spPr bwMode="auto">
          <a:xfrm>
            <a:off x="6503789" y="836712"/>
            <a:ext cx="2640211" cy="4902724"/>
          </a:xfrm>
          <a:prstGeom prst="rect">
            <a:avLst/>
          </a:prstGeom>
          <a:noFill/>
        </p:spPr>
      </p:pic>
      <p:pic>
        <p:nvPicPr>
          <p:cNvPr id="135171" name="Picture 3" descr="C:\Users\admin\Desktop\新一代网投需求\持有人大会网络投票原型\微厅网络投票界面设计高保真图-2016-05-20\02-股东投票大会-待投票.jpg"/>
          <p:cNvPicPr>
            <a:picLocks noChangeAspect="1" noChangeArrowheads="1"/>
          </p:cNvPicPr>
          <p:nvPr/>
        </p:nvPicPr>
        <p:blipFill>
          <a:blip r:embed="rId3" cstate="print"/>
          <a:srcRect/>
          <a:stretch>
            <a:fillRect/>
          </a:stretch>
        </p:blipFill>
        <p:spPr bwMode="auto">
          <a:xfrm>
            <a:off x="35496" y="548680"/>
            <a:ext cx="2592288" cy="5991067"/>
          </a:xfrm>
          <a:prstGeom prst="rect">
            <a:avLst/>
          </a:prstGeom>
          <a:noFill/>
        </p:spPr>
      </p:pic>
      <p:pic>
        <p:nvPicPr>
          <p:cNvPr id="135172" name="Picture 4" descr="C:\Users\admin\Desktop\新一代网投需求\持有人大会网络投票原型\微厅网络投票界面设计高保真图-2016-05-20\03-大会详情.jpg"/>
          <p:cNvPicPr>
            <a:picLocks noChangeAspect="1" noChangeArrowheads="1"/>
          </p:cNvPicPr>
          <p:nvPr/>
        </p:nvPicPr>
        <p:blipFill>
          <a:blip r:embed="rId4" cstate="print"/>
          <a:srcRect/>
          <a:stretch>
            <a:fillRect/>
          </a:stretch>
        </p:blipFill>
        <p:spPr bwMode="auto">
          <a:xfrm>
            <a:off x="2683538" y="0"/>
            <a:ext cx="3760670" cy="685800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1916113"/>
            <a:ext cx="9144000" cy="1144587"/>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516688" y="1011833"/>
            <a:ext cx="2203450" cy="688975"/>
          </a:xfrm>
          <a:prstGeom prst="rect">
            <a:avLst/>
          </a:prstGeom>
          <a:noFill/>
          <a:ln w="9525">
            <a:noFill/>
            <a:miter lim="800000"/>
            <a:headEnd/>
            <a:tailEnd/>
          </a:ln>
        </p:spPr>
      </p:pic>
      <p:sp>
        <p:nvSpPr>
          <p:cNvPr id="30724" name="Text Box 4"/>
          <p:cNvSpPr txBox="1">
            <a:spLocks noChangeArrowheads="1"/>
          </p:cNvSpPr>
          <p:nvPr/>
        </p:nvSpPr>
        <p:spPr bwMode="auto">
          <a:xfrm>
            <a:off x="827088" y="3789363"/>
            <a:ext cx="4752975" cy="1569660"/>
          </a:xfrm>
          <a:prstGeom prst="rect">
            <a:avLst/>
          </a:prstGeom>
          <a:noFill/>
          <a:ln w="9525">
            <a:noFill/>
            <a:miter lim="800000"/>
            <a:headEnd/>
            <a:tailEnd/>
          </a:ln>
        </p:spPr>
        <p:txBody>
          <a:bodyPr>
            <a:spAutoFit/>
          </a:bodyPr>
          <a:lstStyle/>
          <a:p>
            <a:pPr>
              <a:lnSpc>
                <a:spcPct val="150000"/>
              </a:lnSpc>
            </a:pPr>
            <a:r>
              <a:rPr lang="zh-CN" altLang="en-US" sz="1600" b="1" dirty="0">
                <a:solidFill>
                  <a:srgbClr val="5F5F5F"/>
                </a:solidFill>
                <a:latin typeface="华文新魏" pitchFamily="2" charset="-122"/>
                <a:ea typeface="华文新魏" pitchFamily="2" charset="-122"/>
              </a:rPr>
              <a:t>地址：北京西城区太平桥大街</a:t>
            </a:r>
            <a:r>
              <a:rPr lang="en-US" altLang="zh-CN" sz="1600" b="1" dirty="0">
                <a:solidFill>
                  <a:srgbClr val="5F5F5F"/>
                </a:solidFill>
                <a:latin typeface="华文新魏" pitchFamily="2" charset="-122"/>
                <a:ea typeface="华文新魏" pitchFamily="2" charset="-122"/>
              </a:rPr>
              <a:t>17</a:t>
            </a:r>
            <a:r>
              <a:rPr lang="zh-CN" altLang="en-US" sz="1600" b="1" dirty="0">
                <a:solidFill>
                  <a:srgbClr val="5F5F5F"/>
                </a:solidFill>
                <a:latin typeface="华文新魏" pitchFamily="2" charset="-122"/>
                <a:ea typeface="华文新魏" pitchFamily="2" charset="-122"/>
              </a:rPr>
              <a:t>号</a:t>
            </a:r>
          </a:p>
          <a:p>
            <a:pPr>
              <a:lnSpc>
                <a:spcPct val="150000"/>
              </a:lnSpc>
            </a:pPr>
            <a:r>
              <a:rPr lang="zh-CN" altLang="en-US" sz="1600" b="1" dirty="0">
                <a:solidFill>
                  <a:srgbClr val="5F5F5F"/>
                </a:solidFill>
                <a:latin typeface="华文新魏" pitchFamily="2" charset="-122"/>
                <a:ea typeface="华文新魏" pitchFamily="2" charset="-122"/>
              </a:rPr>
              <a:t>电话：</a:t>
            </a:r>
            <a:r>
              <a:rPr lang="en-US" altLang="zh-CN" sz="1600" b="1" dirty="0" smtClean="0">
                <a:solidFill>
                  <a:srgbClr val="5F5F5F"/>
                </a:solidFill>
                <a:latin typeface="华文新魏" pitchFamily="2" charset="-122"/>
                <a:ea typeface="华文新魏" pitchFamily="2" charset="-122"/>
              </a:rPr>
              <a:t>010-50938851</a:t>
            </a:r>
          </a:p>
          <a:p>
            <a:pPr>
              <a:lnSpc>
                <a:spcPct val="150000"/>
              </a:lnSpc>
            </a:pPr>
            <a:r>
              <a:rPr lang="zh-CN" altLang="en-US" sz="1600" b="1" dirty="0" smtClean="0">
                <a:solidFill>
                  <a:srgbClr val="5F5F5F"/>
                </a:solidFill>
                <a:latin typeface="华文新魏" pitchFamily="2" charset="-122"/>
                <a:ea typeface="华文新魏" pitchFamily="2" charset="-122"/>
              </a:rPr>
              <a:t>传真</a:t>
            </a:r>
            <a:r>
              <a:rPr lang="zh-CN" altLang="en-US" sz="1600" b="1" dirty="0">
                <a:solidFill>
                  <a:srgbClr val="5F5F5F"/>
                </a:solidFill>
                <a:latin typeface="华文新魏" pitchFamily="2" charset="-122"/>
                <a:ea typeface="华文新魏" pitchFamily="2" charset="-122"/>
              </a:rPr>
              <a:t>：</a:t>
            </a:r>
            <a:r>
              <a:rPr lang="en-US" altLang="zh-CN" sz="1600" b="1" dirty="0" smtClean="0">
                <a:solidFill>
                  <a:srgbClr val="5F5F5F"/>
                </a:solidFill>
                <a:latin typeface="华文新魏" pitchFamily="2" charset="-122"/>
                <a:ea typeface="华文新魏" pitchFamily="2" charset="-122"/>
              </a:rPr>
              <a:t>010-50938941</a:t>
            </a:r>
            <a:endParaRPr lang="en-US" altLang="zh-CN" sz="1600" b="1" dirty="0">
              <a:solidFill>
                <a:srgbClr val="5F5F5F"/>
              </a:solidFill>
              <a:latin typeface="华文新魏" pitchFamily="2" charset="-122"/>
              <a:ea typeface="华文新魏" pitchFamily="2" charset="-122"/>
            </a:endParaRPr>
          </a:p>
          <a:p>
            <a:pPr>
              <a:lnSpc>
                <a:spcPct val="150000"/>
              </a:lnSpc>
            </a:pPr>
            <a:r>
              <a:rPr lang="zh-CN" altLang="en-US" sz="1600" b="1" dirty="0">
                <a:solidFill>
                  <a:srgbClr val="5F5F5F"/>
                </a:solidFill>
                <a:latin typeface="华文新魏" pitchFamily="2" charset="-122"/>
                <a:ea typeface="华文新魏" pitchFamily="2" charset="-122"/>
              </a:rPr>
              <a:t>邮编：</a:t>
            </a:r>
            <a:r>
              <a:rPr lang="en-US" altLang="zh-CN" sz="1600" b="1" dirty="0">
                <a:solidFill>
                  <a:srgbClr val="5F5F5F"/>
                </a:solidFill>
                <a:latin typeface="华文新魏" pitchFamily="2" charset="-122"/>
                <a:ea typeface="华文新魏" pitchFamily="2" charset="-122"/>
              </a:rPr>
              <a:t>100033</a:t>
            </a:r>
          </a:p>
        </p:txBody>
      </p:sp>
      <p:sp>
        <p:nvSpPr>
          <p:cNvPr id="30725" name="Text Box 6"/>
          <p:cNvSpPr txBox="1">
            <a:spLocks noChangeArrowheads="1"/>
          </p:cNvSpPr>
          <p:nvPr/>
        </p:nvSpPr>
        <p:spPr bwMode="auto">
          <a:xfrm>
            <a:off x="827088" y="3403600"/>
            <a:ext cx="3744912" cy="461665"/>
          </a:xfrm>
          <a:prstGeom prst="rect">
            <a:avLst/>
          </a:prstGeom>
          <a:noFill/>
          <a:ln w="9525">
            <a:noFill/>
            <a:miter lim="800000"/>
            <a:headEnd/>
            <a:tailEnd/>
          </a:ln>
        </p:spPr>
        <p:txBody>
          <a:bodyPr wrap="square">
            <a:spAutoFit/>
          </a:bodyPr>
          <a:lstStyle/>
          <a:p>
            <a:pPr>
              <a:lnSpc>
                <a:spcPct val="120000"/>
              </a:lnSpc>
            </a:pPr>
            <a:r>
              <a:rPr lang="zh-CN" altLang="en-US" sz="2000" b="1" dirty="0">
                <a:solidFill>
                  <a:srgbClr val="5F5F5F"/>
                </a:solidFill>
                <a:latin typeface="华文新魏" pitchFamily="2" charset="-122"/>
                <a:ea typeface="华文新魏" pitchFamily="2" charset="-122"/>
              </a:rPr>
              <a:t>中国证券登记结算有限责任公司</a:t>
            </a:r>
          </a:p>
        </p:txBody>
      </p:sp>
      <p:sp>
        <p:nvSpPr>
          <p:cNvPr id="7" name="Text Box 7"/>
          <p:cNvSpPr txBox="1">
            <a:spLocks noChangeArrowheads="1"/>
          </p:cNvSpPr>
          <p:nvPr/>
        </p:nvSpPr>
        <p:spPr bwMode="auto">
          <a:xfrm>
            <a:off x="5364361" y="3466743"/>
            <a:ext cx="3240087"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pPr>
            <a:r>
              <a:rPr lang="zh-CN" altLang="en-US" sz="1600" b="1" dirty="0">
                <a:solidFill>
                  <a:srgbClr val="5F5F5F"/>
                </a:solidFill>
                <a:latin typeface="华文新魏" pitchFamily="2" charset="-122"/>
                <a:ea typeface="华文新魏" pitchFamily="2" charset="-122"/>
              </a:rPr>
              <a:t>公司网站：</a:t>
            </a:r>
            <a:r>
              <a:rPr lang="en-US" altLang="zh-CN" sz="1600" dirty="0">
                <a:solidFill>
                  <a:srgbClr val="5F5F5F"/>
                </a:solidFill>
                <a:latin typeface="Times New Roman" pitchFamily="18" charset="0"/>
                <a:ea typeface="华文新魏" pitchFamily="2" charset="-122"/>
                <a:cs typeface="Times New Roman" pitchFamily="18" charset="0"/>
                <a:hlinkClick r:id="rId4"/>
              </a:rPr>
              <a:t>www.chinaclear.cn</a:t>
            </a:r>
            <a:endParaRPr lang="en-US" altLang="zh-CN" sz="1600" dirty="0">
              <a:solidFill>
                <a:srgbClr val="5F5F5F"/>
              </a:solidFill>
              <a:latin typeface="Times New Roman" pitchFamily="18" charset="0"/>
              <a:ea typeface="华文新魏" pitchFamily="2" charset="-122"/>
              <a:cs typeface="Times New Roman" pitchFamily="18" charset="0"/>
            </a:endParaRPr>
          </a:p>
          <a:p>
            <a:pPr eaLnBrk="1" hangingPunct="1">
              <a:spcBef>
                <a:spcPct val="50000"/>
              </a:spcBef>
            </a:pPr>
            <a:r>
              <a:rPr lang="zh-CN" altLang="en-US" sz="1600" b="1" dirty="0">
                <a:solidFill>
                  <a:srgbClr val="5F5F5F"/>
                </a:solidFill>
                <a:latin typeface="华文新魏" pitchFamily="2" charset="-122"/>
                <a:ea typeface="华文新魏" pitchFamily="2" charset="-122"/>
              </a:rPr>
              <a:t>公司微信：</a:t>
            </a:r>
            <a:r>
              <a:rPr lang="en-US" altLang="en-US" sz="1600" dirty="0" err="1">
                <a:solidFill>
                  <a:srgbClr val="5F5F5F"/>
                </a:solidFill>
                <a:latin typeface="Times New Roman" pitchFamily="18" charset="0"/>
                <a:ea typeface="华文新魏" pitchFamily="2" charset="-122"/>
                <a:cs typeface="Times New Roman" pitchFamily="18" charset="0"/>
              </a:rPr>
              <a:t>zhongguojiesuan</a:t>
            </a:r>
            <a:endParaRPr lang="en-US" altLang="en-US" sz="1600" dirty="0">
              <a:solidFill>
                <a:srgbClr val="5F5F5F"/>
              </a:solidFill>
              <a:latin typeface="Times New Roman" pitchFamily="18" charset="0"/>
              <a:ea typeface="华文新魏" pitchFamily="2" charset="-122"/>
              <a:cs typeface="Times New Roman" pitchFamily="18" charset="0"/>
            </a:endParaRPr>
          </a:p>
          <a:p>
            <a:pPr eaLnBrk="1" hangingPunct="1">
              <a:spcBef>
                <a:spcPct val="50000"/>
              </a:spcBef>
            </a:pPr>
            <a:endParaRPr lang="en-US" altLang="en-US" sz="1600" dirty="0">
              <a:solidFill>
                <a:srgbClr val="5F5F5F"/>
              </a:solidFill>
              <a:latin typeface="华文新魏" pitchFamily="2" charset="-122"/>
              <a:ea typeface="华文新魏" pitchFamily="2" charset="-122"/>
            </a:endParaRPr>
          </a:p>
          <a:p>
            <a:pPr eaLnBrk="1" hangingPunct="1">
              <a:spcBef>
                <a:spcPct val="50000"/>
              </a:spcBef>
            </a:pPr>
            <a:endParaRPr lang="en-US" altLang="zh-CN" sz="1600" dirty="0">
              <a:solidFill>
                <a:srgbClr val="5F5F5F"/>
              </a:solidFill>
              <a:latin typeface="华文新魏" pitchFamily="2" charset="-122"/>
              <a:ea typeface="华文新魏" pitchFamily="2" charset="-122"/>
            </a:endParaRPr>
          </a:p>
          <a:p>
            <a:pPr eaLnBrk="1" hangingPunct="1">
              <a:spcBef>
                <a:spcPct val="50000"/>
              </a:spcBef>
            </a:pPr>
            <a:endParaRPr lang="en-US" altLang="zh-CN" sz="1600" dirty="0">
              <a:solidFill>
                <a:srgbClr val="5F5F5F"/>
              </a:solidFill>
              <a:latin typeface="华文新魏" pitchFamily="2" charset="-122"/>
              <a:ea typeface="华文新魏" pitchFamily="2" charset="-122"/>
            </a:endParaRPr>
          </a:p>
          <a:p>
            <a:pPr eaLnBrk="1" hangingPunct="1">
              <a:spcBef>
                <a:spcPct val="50000"/>
              </a:spcBef>
            </a:pPr>
            <a:r>
              <a:rPr lang="zh-CN" altLang="en-US" sz="1600" b="1" dirty="0" smtClean="0">
                <a:solidFill>
                  <a:srgbClr val="5F5F5F"/>
                </a:solidFill>
                <a:latin typeface="华文新魏" pitchFamily="2" charset="-122"/>
                <a:ea typeface="华文新魏" pitchFamily="2" charset="-122"/>
              </a:rPr>
              <a:t>服务</a:t>
            </a:r>
            <a:r>
              <a:rPr lang="zh-CN" altLang="en-US" sz="1600" b="1" dirty="0">
                <a:solidFill>
                  <a:srgbClr val="5F5F5F"/>
                </a:solidFill>
                <a:latin typeface="华文新魏" pitchFamily="2" charset="-122"/>
                <a:ea typeface="华文新魏" pitchFamily="2" charset="-122"/>
              </a:rPr>
              <a:t>热线：</a:t>
            </a:r>
            <a:r>
              <a:rPr lang="en-US" altLang="zh-CN" sz="1600" dirty="0">
                <a:solidFill>
                  <a:srgbClr val="5F5F5F"/>
                </a:solidFill>
                <a:latin typeface="华文新魏" pitchFamily="2" charset="-122"/>
                <a:ea typeface="华文新魏" pitchFamily="2" charset="-122"/>
              </a:rPr>
              <a:t>4008-058-058</a:t>
            </a:r>
          </a:p>
          <a:p>
            <a:pPr eaLnBrk="1" hangingPunct="1">
              <a:spcBef>
                <a:spcPct val="50000"/>
              </a:spcBef>
            </a:pPr>
            <a:r>
              <a:rPr lang="en-US" altLang="zh-CN" sz="1600" dirty="0">
                <a:solidFill>
                  <a:srgbClr val="5F5F5F"/>
                </a:solidFill>
                <a:latin typeface="华文新魏" pitchFamily="2" charset="-122"/>
                <a:ea typeface="华文新魏" pitchFamily="2" charset="-122"/>
              </a:rPr>
              <a:t> </a:t>
            </a:r>
          </a:p>
        </p:txBody>
      </p:sp>
      <p:pic>
        <p:nvPicPr>
          <p:cNvPr id="8" name="图片 6" descr="捕获.PNG"/>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28184" y="4242792"/>
            <a:ext cx="1510448" cy="1058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6"/>
          <p:cNvGrpSpPr/>
          <p:nvPr/>
        </p:nvGrpSpPr>
        <p:grpSpPr>
          <a:xfrm>
            <a:off x="1209185" y="1797987"/>
            <a:ext cx="1821593" cy="1045833"/>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88"/>
            <p:cNvSpPr/>
            <p:nvPr/>
          </p:nvSpPr>
          <p:spPr>
            <a:xfrm>
              <a:off x="6163625" y="313979"/>
              <a:ext cx="2784374" cy="1753124"/>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55"/>
          <p:cNvSpPr/>
          <p:nvPr/>
        </p:nvSpPr>
        <p:spPr>
          <a:xfrm>
            <a:off x="971600" y="3745288"/>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投资者通过中国结算网站投票</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cxnSp>
        <p:nvCxnSpPr>
          <p:cNvPr id="11" name="直接连接符 10"/>
          <p:cNvCxnSpPr/>
          <p:nvPr/>
        </p:nvCxnSpPr>
        <p:spPr>
          <a:xfrm>
            <a:off x="755576" y="3429000"/>
            <a:ext cx="2592288"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67545" y="3817297"/>
            <a:ext cx="360040" cy="360040"/>
            <a:chOff x="1033538" y="3776927"/>
            <a:chExt cx="482721" cy="482721"/>
          </a:xfrm>
        </p:grpSpPr>
        <p:sp>
          <p:nvSpPr>
            <p:cNvPr id="13"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60"/>
            <p:cNvGrpSpPr/>
            <p:nvPr/>
          </p:nvGrpSpPr>
          <p:grpSpPr>
            <a:xfrm>
              <a:off x="1101203" y="3848357"/>
              <a:ext cx="347391" cy="411291"/>
              <a:chOff x="1375885" y="1198807"/>
              <a:chExt cx="1009650" cy="1195367"/>
            </a:xfrm>
            <a:solidFill>
              <a:srgbClr val="FFC000"/>
            </a:solidFill>
          </p:grpSpPr>
          <p:grpSp>
            <p:nvGrpSpPr>
              <p:cNvPr id="15" name="Group 61"/>
              <p:cNvGrpSpPr/>
              <p:nvPr/>
            </p:nvGrpSpPr>
            <p:grpSpPr>
              <a:xfrm>
                <a:off x="1375885" y="1198807"/>
                <a:ext cx="1009650" cy="1139826"/>
                <a:chOff x="1368786" y="1195986"/>
                <a:chExt cx="1009650" cy="1139826"/>
              </a:xfrm>
              <a:grpFill/>
            </p:grpSpPr>
            <p:sp>
              <p:nvSpPr>
                <p:cNvPr id="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文本框 21"/>
          <p:cNvSpPr txBox="1"/>
          <p:nvPr/>
        </p:nvSpPr>
        <p:spPr>
          <a:xfrm>
            <a:off x="1748729" y="4932457"/>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81,680</a:t>
            </a:r>
            <a:endParaRPr lang="zh-CN" altLang="en-US" sz="3200" dirty="0">
              <a:solidFill>
                <a:schemeClr val="bg1"/>
              </a:solidFill>
              <a:latin typeface="HelveticaNeueLT Pro 67 MdCn" panose="020B0606030502030204" pitchFamily="34" charset="0"/>
            </a:endParaRPr>
          </a:p>
        </p:txBody>
      </p:sp>
      <p:grpSp>
        <p:nvGrpSpPr>
          <p:cNvPr id="21" name="组合 20"/>
          <p:cNvGrpSpPr/>
          <p:nvPr/>
        </p:nvGrpSpPr>
        <p:grpSpPr>
          <a:xfrm>
            <a:off x="3992704" y="2010026"/>
            <a:ext cx="1599397" cy="833794"/>
            <a:chOff x="3787065" y="1479796"/>
            <a:chExt cx="1599397" cy="833794"/>
          </a:xfrm>
        </p:grpSpPr>
        <p:grpSp>
          <p:nvGrpSpPr>
            <p:cNvPr id="22" name="组合 37"/>
            <p:cNvGrpSpPr/>
            <p:nvPr/>
          </p:nvGrpSpPr>
          <p:grpSpPr>
            <a:xfrm rot="16200000" flipV="1">
              <a:off x="3962834" y="1304027"/>
              <a:ext cx="833794" cy="1185331"/>
              <a:chOff x="2132515" y="1040815"/>
              <a:chExt cx="2233745" cy="3175519"/>
            </a:xfrm>
          </p:grpSpPr>
          <p:sp>
            <p:nvSpPr>
              <p:cNvPr id="31"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0"/>
              <p:cNvSpPr/>
              <p:nvPr/>
            </p:nvSpPr>
            <p:spPr>
              <a:xfrm>
                <a:off x="2280590" y="1323752"/>
                <a:ext cx="1937589" cy="260964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48"/>
            <p:cNvGrpSpPr/>
            <p:nvPr/>
          </p:nvGrpSpPr>
          <p:grpSpPr>
            <a:xfrm>
              <a:off x="5092888" y="1701227"/>
              <a:ext cx="293574" cy="612363"/>
              <a:chOff x="2981358" y="2687571"/>
              <a:chExt cx="566719" cy="1182114"/>
            </a:xfrm>
          </p:grpSpPr>
          <p:sp>
            <p:nvSpPr>
              <p:cNvPr id="24"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40"/>
              <p:cNvSpPr/>
              <p:nvPr/>
            </p:nvSpPr>
            <p:spPr>
              <a:xfrm>
                <a:off x="3026252" y="2849243"/>
                <a:ext cx="476930" cy="85877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44"/>
              <p:cNvGrpSpPr/>
              <p:nvPr/>
            </p:nvGrpSpPr>
            <p:grpSpPr>
              <a:xfrm>
                <a:off x="3210717" y="2731028"/>
                <a:ext cx="108000" cy="64676"/>
                <a:chOff x="3208161" y="2724121"/>
                <a:chExt cx="108000" cy="64676"/>
              </a:xfrm>
            </p:grpSpPr>
            <p:sp>
              <p:nvSpPr>
                <p:cNvPr id="29"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8" name="文本框 50"/>
          <p:cNvSpPr txBox="1"/>
          <p:nvPr/>
        </p:nvSpPr>
        <p:spPr>
          <a:xfrm>
            <a:off x="4410326" y="4760185"/>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98,530</a:t>
            </a:r>
            <a:endParaRPr lang="zh-CN" altLang="en-US" sz="3200" dirty="0">
              <a:solidFill>
                <a:schemeClr val="bg1"/>
              </a:solidFill>
              <a:latin typeface="HelveticaNeueLT Pro 67 MdCn" panose="020B0606030502030204" pitchFamily="34" charset="0"/>
            </a:endParaRPr>
          </a:p>
        </p:txBody>
      </p:sp>
      <p:grpSp>
        <p:nvGrpSpPr>
          <p:cNvPr id="38" name="组合 78"/>
          <p:cNvGrpSpPr/>
          <p:nvPr/>
        </p:nvGrpSpPr>
        <p:grpSpPr>
          <a:xfrm>
            <a:off x="6961213" y="1556792"/>
            <a:ext cx="1563861" cy="1287028"/>
            <a:chOff x="-1217269" y="266895"/>
            <a:chExt cx="3569569" cy="2937688"/>
          </a:xfrm>
        </p:grpSpPr>
        <p:grpSp>
          <p:nvGrpSpPr>
            <p:cNvPr id="39" name="组合 71"/>
            <p:cNvGrpSpPr/>
            <p:nvPr/>
          </p:nvGrpSpPr>
          <p:grpSpPr>
            <a:xfrm>
              <a:off x="-1217269" y="266898"/>
              <a:ext cx="3569569" cy="2937685"/>
              <a:chOff x="1348610" y="-2290712"/>
              <a:chExt cx="3569569" cy="2937685"/>
            </a:xfrm>
          </p:grpSpPr>
          <p:grpSp>
            <p:nvGrpSpPr>
              <p:cNvPr id="40" name="组合 70"/>
              <p:cNvGrpSpPr/>
              <p:nvPr/>
            </p:nvGrpSpPr>
            <p:grpSpPr>
              <a:xfrm>
                <a:off x="1348610" y="-2290712"/>
                <a:ext cx="3569569" cy="2937685"/>
                <a:chOff x="-21492" y="-2290712"/>
                <a:chExt cx="3569569" cy="2937685"/>
              </a:xfrm>
            </p:grpSpPr>
            <p:grpSp>
              <p:nvGrpSpPr>
                <p:cNvPr id="41" name="组合 69"/>
                <p:cNvGrpSpPr/>
                <p:nvPr/>
              </p:nvGrpSpPr>
              <p:grpSpPr>
                <a:xfrm>
                  <a:off x="-21492" y="-2290712"/>
                  <a:ext cx="3569569" cy="2556808"/>
                  <a:chOff x="-763280" y="-778128"/>
                  <a:chExt cx="1918011" cy="1373831"/>
                </a:xfrm>
              </p:grpSpPr>
              <p:sp>
                <p:nvSpPr>
                  <p:cNvPr id="60" name="圆角矩形 4"/>
                  <p:cNvSpPr/>
                  <p:nvPr/>
                </p:nvSpPr>
                <p:spPr>
                  <a:xfrm>
                    <a:off x="-763280" y="-778128"/>
                    <a:ext cx="1918011" cy="1373831"/>
                  </a:xfrm>
                  <a:prstGeom prst="roundRect">
                    <a:avLst>
                      <a:gd name="adj" fmla="val 2948"/>
                    </a:avLst>
                  </a:pr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9"/>
              <p:cNvGrpSpPr/>
              <p:nvPr/>
            </p:nvGrpSpPr>
            <p:grpSpPr>
              <a:xfrm>
                <a:off x="3055446" y="0"/>
                <a:ext cx="155896" cy="183640"/>
                <a:chOff x="5238751" y="592138"/>
                <a:chExt cx="3068638" cy="3614737"/>
              </a:xfrm>
              <a:solidFill>
                <a:schemeClr val="tx1">
                  <a:lumMod val="75000"/>
                  <a:lumOff val="25000"/>
                </a:schemeClr>
              </a:solidFill>
            </p:grpSpPr>
            <p:sp>
              <p:nvSpPr>
                <p:cNvPr id="55" name="Freeform 5"/>
                <p:cNvSpPr>
                  <a:spLocks/>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56" name="Freeform 6"/>
                <p:cNvSpPr>
                  <a:spLocks/>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sp>
          <p:nvSpPr>
            <p:cNvPr id="51" name="矩形 72"/>
            <p:cNvSpPr/>
            <p:nvPr/>
          </p:nvSpPr>
          <p:spPr>
            <a:xfrm>
              <a:off x="-1075915" y="399011"/>
              <a:ext cx="3274359" cy="1956547"/>
            </a:xfrm>
            <a:prstGeom prst="rect">
              <a:avLst/>
            </a:prstGeom>
            <a:solidFill>
              <a:srgbClr val="485262"/>
            </a:solidFill>
            <a:ln>
              <a:solidFill>
                <a:srgbClr val="485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6"/>
          <p:cNvSpPr txBox="1"/>
          <p:nvPr/>
        </p:nvSpPr>
        <p:spPr>
          <a:xfrm>
            <a:off x="7072244" y="4760185"/>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43,890</a:t>
            </a:r>
            <a:endParaRPr lang="zh-CN" altLang="en-US" sz="3200" dirty="0">
              <a:solidFill>
                <a:schemeClr val="bg1"/>
              </a:solidFill>
              <a:latin typeface="HelveticaNeueLT Pro 67 MdCn" panose="020B0606030502030204" pitchFamily="34" charset="0"/>
            </a:endParaRPr>
          </a:p>
        </p:txBody>
      </p:sp>
      <p:sp>
        <p:nvSpPr>
          <p:cNvPr id="73" name="矩形 39"/>
          <p:cNvSpPr/>
          <p:nvPr/>
        </p:nvSpPr>
        <p:spPr>
          <a:xfrm>
            <a:off x="745191" y="2996952"/>
            <a:ext cx="2646878" cy="338554"/>
          </a:xfrm>
          <a:prstGeom prst="rect">
            <a:avLst/>
          </a:prstGeom>
          <a:solidFill>
            <a:srgbClr val="FFC000"/>
          </a:solidFill>
        </p:spPr>
        <p:txBody>
          <a:bodyPr wrap="none">
            <a:spAutoFit/>
          </a:bodyPr>
          <a:lstStyle/>
          <a:p>
            <a:r>
              <a:rPr lang="zh-CN" altLang="en-US" sz="1600" b="1" dirty="0" smtClean="0">
                <a:solidFill>
                  <a:schemeClr val="bg1"/>
                </a:solidFill>
                <a:latin typeface="华文新魏" pitchFamily="2" charset="-122"/>
                <a:ea typeface="华文新魏" pitchFamily="2" charset="-122"/>
              </a:rPr>
              <a:t>投资者投票方式更加多元化</a:t>
            </a:r>
            <a:endParaRPr lang="zh-CN" altLang="zh-CN" sz="1600" b="1" dirty="0">
              <a:solidFill>
                <a:schemeClr val="bg1"/>
              </a:solidFill>
              <a:latin typeface="华文新魏" pitchFamily="2" charset="-122"/>
              <a:ea typeface="华文新魏" pitchFamily="2" charset="-122"/>
            </a:endParaRPr>
          </a:p>
        </p:txBody>
      </p:sp>
      <p:sp>
        <p:nvSpPr>
          <p:cNvPr id="75" name="矩形 39"/>
          <p:cNvSpPr/>
          <p:nvPr/>
        </p:nvSpPr>
        <p:spPr>
          <a:xfrm>
            <a:off x="3553503" y="2996952"/>
            <a:ext cx="2736304" cy="338554"/>
          </a:xfrm>
          <a:prstGeom prst="rect">
            <a:avLst/>
          </a:prstGeom>
          <a:solidFill>
            <a:srgbClr val="FFC000"/>
          </a:solidFill>
        </p:spPr>
        <p:txBody>
          <a:bodyPr wrap="square">
            <a:spAutoFit/>
          </a:bodyPr>
          <a:lstStyle/>
          <a:p>
            <a:pPr algn="ctr"/>
            <a:r>
              <a:rPr lang="zh-CN" altLang="en-US" sz="1600" b="1" dirty="0" smtClean="0">
                <a:solidFill>
                  <a:schemeClr val="bg1"/>
                </a:solidFill>
                <a:latin typeface="华文新魏" pitchFamily="2" charset="-122"/>
                <a:ea typeface="华文新魏" pitchFamily="2" charset="-122"/>
              </a:rPr>
              <a:t>更便捷的现场投票服务支持</a:t>
            </a:r>
            <a:endParaRPr lang="zh-CN" altLang="zh-CN" sz="1600" b="1" dirty="0">
              <a:solidFill>
                <a:schemeClr val="bg1"/>
              </a:solidFill>
              <a:latin typeface="华文新魏" pitchFamily="2" charset="-122"/>
              <a:ea typeface="华文新魏" pitchFamily="2" charset="-122"/>
            </a:endParaRPr>
          </a:p>
        </p:txBody>
      </p:sp>
      <p:sp>
        <p:nvSpPr>
          <p:cNvPr id="77" name="矩形 39"/>
          <p:cNvSpPr/>
          <p:nvPr/>
        </p:nvSpPr>
        <p:spPr>
          <a:xfrm>
            <a:off x="6850315" y="3018438"/>
            <a:ext cx="1826141" cy="338554"/>
          </a:xfrm>
          <a:prstGeom prst="rect">
            <a:avLst/>
          </a:prstGeom>
          <a:solidFill>
            <a:srgbClr val="FFC000"/>
          </a:solidFill>
        </p:spPr>
        <p:txBody>
          <a:bodyPr wrap="none">
            <a:spAutoFit/>
          </a:bodyPr>
          <a:lstStyle/>
          <a:p>
            <a:r>
              <a:rPr lang="zh-CN" altLang="en-US" sz="1600" b="1" smtClean="0">
                <a:solidFill>
                  <a:schemeClr val="bg1"/>
                </a:solidFill>
                <a:latin typeface="华文新魏" pitchFamily="2" charset="-122"/>
                <a:ea typeface="华文新魏" pitchFamily="2" charset="-122"/>
              </a:rPr>
              <a:t>更强大的</a:t>
            </a:r>
            <a:r>
              <a:rPr lang="zh-CN" altLang="en-US" sz="1600" b="1" dirty="0" smtClean="0">
                <a:solidFill>
                  <a:schemeClr val="bg1"/>
                </a:solidFill>
                <a:latin typeface="华文新魏" pitchFamily="2" charset="-122"/>
                <a:ea typeface="华文新魏" pitchFamily="2" charset="-122"/>
              </a:rPr>
              <a:t>统计功能</a:t>
            </a:r>
            <a:endParaRPr lang="zh-CN" altLang="zh-CN" sz="1600" dirty="0">
              <a:solidFill>
                <a:schemeClr val="bg1"/>
              </a:solidFill>
              <a:latin typeface="HelveticaNeueLT Pro 67 MdCn" panose="020B0606030502030204" pitchFamily="34" charset="0"/>
              <a:ea typeface="Hiragino Sans GB W3" panose="020B0300000000000000" pitchFamily="34" charset="-122"/>
            </a:endParaRPr>
          </a:p>
        </p:txBody>
      </p:sp>
      <p:sp>
        <p:nvSpPr>
          <p:cNvPr id="79" name="矩形 78"/>
          <p:cNvSpPr/>
          <p:nvPr/>
        </p:nvSpPr>
        <p:spPr>
          <a:xfrm>
            <a:off x="683568" y="188640"/>
            <a:ext cx="5109091" cy="461665"/>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华文新魏" pitchFamily="2" charset="-122"/>
                <a:ea typeface="华文新魏" pitchFamily="2" charset="-122"/>
              </a:rPr>
              <a:t>新一代业务平台网络投票系统的特点</a:t>
            </a:r>
            <a:endParaRPr lang="zh-CN" altLang="en-US" sz="2400" dirty="0">
              <a:solidFill>
                <a:schemeClr val="bg1"/>
              </a:solidFill>
            </a:endParaRPr>
          </a:p>
        </p:txBody>
      </p:sp>
      <p:cxnSp>
        <p:nvCxnSpPr>
          <p:cNvPr id="80" name="直接连接符 79"/>
          <p:cNvCxnSpPr/>
          <p:nvPr/>
        </p:nvCxnSpPr>
        <p:spPr>
          <a:xfrm>
            <a:off x="3491880" y="3429000"/>
            <a:ext cx="280831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6804248" y="3429000"/>
            <a:ext cx="1863824" cy="8384"/>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84" name="矩形 55"/>
          <p:cNvSpPr/>
          <p:nvPr/>
        </p:nvSpPr>
        <p:spPr>
          <a:xfrm>
            <a:off x="971599" y="4537376"/>
            <a:ext cx="2232248" cy="961995"/>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投资者通过手机登陆中国结算微信公众号投票</a:t>
            </a:r>
          </a:p>
          <a:p>
            <a:pPr algn="ctr">
              <a:lnSpc>
                <a:spcPct val="120000"/>
              </a:lnSpc>
            </a:pP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43" name="组合 84"/>
          <p:cNvGrpSpPr/>
          <p:nvPr/>
        </p:nvGrpSpPr>
        <p:grpSpPr>
          <a:xfrm>
            <a:off x="467544" y="4609385"/>
            <a:ext cx="360040" cy="360040"/>
            <a:chOff x="1033538" y="3776927"/>
            <a:chExt cx="482721" cy="482721"/>
          </a:xfrm>
        </p:grpSpPr>
        <p:sp>
          <p:nvSpPr>
            <p:cNvPr id="86"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Group 60"/>
            <p:cNvGrpSpPr/>
            <p:nvPr/>
          </p:nvGrpSpPr>
          <p:grpSpPr>
            <a:xfrm>
              <a:off x="1101203" y="3848357"/>
              <a:ext cx="347391" cy="411291"/>
              <a:chOff x="1375885" y="1198807"/>
              <a:chExt cx="1009650" cy="1195367"/>
            </a:xfrm>
            <a:solidFill>
              <a:srgbClr val="FFC000"/>
            </a:solidFill>
          </p:grpSpPr>
          <p:grpSp>
            <p:nvGrpSpPr>
              <p:cNvPr id="45" name="Group 61"/>
              <p:cNvGrpSpPr/>
              <p:nvPr/>
            </p:nvGrpSpPr>
            <p:grpSpPr>
              <a:xfrm>
                <a:off x="1375885" y="1198807"/>
                <a:ext cx="1009650" cy="1139826"/>
                <a:chOff x="1368786" y="1195986"/>
                <a:chExt cx="1009650" cy="1139826"/>
              </a:xfrm>
              <a:grpFill/>
            </p:grpSpPr>
            <p:sp>
              <p:nvSpPr>
                <p:cNvPr id="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3" name="矩形 55"/>
          <p:cNvSpPr/>
          <p:nvPr/>
        </p:nvSpPr>
        <p:spPr>
          <a:xfrm>
            <a:off x="3995935" y="3753848"/>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系统支持发行人投票结果录入功能</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46" name="组合 93"/>
          <p:cNvGrpSpPr/>
          <p:nvPr/>
        </p:nvGrpSpPr>
        <p:grpSpPr>
          <a:xfrm>
            <a:off x="3491880" y="3825857"/>
            <a:ext cx="360040" cy="360040"/>
            <a:chOff x="1033538" y="3776927"/>
            <a:chExt cx="482721" cy="482721"/>
          </a:xfrm>
        </p:grpSpPr>
        <p:sp>
          <p:nvSpPr>
            <p:cNvPr id="95"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60"/>
            <p:cNvGrpSpPr/>
            <p:nvPr/>
          </p:nvGrpSpPr>
          <p:grpSpPr>
            <a:xfrm>
              <a:off x="1101203" y="3848357"/>
              <a:ext cx="347391" cy="411291"/>
              <a:chOff x="1375885" y="1198807"/>
              <a:chExt cx="1009650" cy="1195367"/>
            </a:xfrm>
            <a:solidFill>
              <a:srgbClr val="FFC000"/>
            </a:solidFill>
          </p:grpSpPr>
          <p:grpSp>
            <p:nvGrpSpPr>
              <p:cNvPr id="49" name="Group 61"/>
              <p:cNvGrpSpPr/>
              <p:nvPr/>
            </p:nvGrpSpPr>
            <p:grpSpPr>
              <a:xfrm>
                <a:off x="1375885" y="1198807"/>
                <a:ext cx="1009650" cy="1139826"/>
                <a:chOff x="1368786" y="1195986"/>
                <a:chExt cx="1009650" cy="1139826"/>
              </a:xfrm>
              <a:grpFill/>
            </p:grpSpPr>
            <p:sp>
              <p:nvSpPr>
                <p:cNvPr id="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2" name="矩形 55"/>
          <p:cNvSpPr/>
          <p:nvPr/>
        </p:nvSpPr>
        <p:spPr>
          <a:xfrm>
            <a:off x="3995935" y="4545936"/>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系统支持现场电子化投票方式</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50" name="组合 102"/>
          <p:cNvGrpSpPr/>
          <p:nvPr/>
        </p:nvGrpSpPr>
        <p:grpSpPr>
          <a:xfrm>
            <a:off x="3491880" y="4617945"/>
            <a:ext cx="360040" cy="360040"/>
            <a:chOff x="1033538" y="3776927"/>
            <a:chExt cx="482721" cy="482721"/>
          </a:xfrm>
        </p:grpSpPr>
        <p:sp>
          <p:nvSpPr>
            <p:cNvPr id="104"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0"/>
            <p:cNvGrpSpPr/>
            <p:nvPr/>
          </p:nvGrpSpPr>
          <p:grpSpPr>
            <a:xfrm>
              <a:off x="1101203" y="3848357"/>
              <a:ext cx="347391" cy="411291"/>
              <a:chOff x="1375885" y="1198807"/>
              <a:chExt cx="1009650" cy="1195367"/>
            </a:xfrm>
            <a:solidFill>
              <a:srgbClr val="FFC000"/>
            </a:solidFill>
          </p:grpSpPr>
          <p:grpSp>
            <p:nvGrpSpPr>
              <p:cNvPr id="54" name="Group 61"/>
              <p:cNvGrpSpPr/>
              <p:nvPr/>
            </p:nvGrpSpPr>
            <p:grpSpPr>
              <a:xfrm>
                <a:off x="1375885" y="1198807"/>
                <a:ext cx="1009650" cy="1139826"/>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1" name="矩形 55"/>
          <p:cNvSpPr/>
          <p:nvPr/>
        </p:nvSpPr>
        <p:spPr>
          <a:xfrm>
            <a:off x="6804248" y="3850024"/>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支持董监高账户、回避表决账户设置</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57" name="组合 111"/>
          <p:cNvGrpSpPr/>
          <p:nvPr/>
        </p:nvGrpSpPr>
        <p:grpSpPr>
          <a:xfrm>
            <a:off x="6444208" y="3825857"/>
            <a:ext cx="360040" cy="360040"/>
            <a:chOff x="1033538" y="3776927"/>
            <a:chExt cx="482721" cy="482721"/>
          </a:xfrm>
        </p:grpSpPr>
        <p:sp>
          <p:nvSpPr>
            <p:cNvPr id="113"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60"/>
            <p:cNvGrpSpPr/>
            <p:nvPr/>
          </p:nvGrpSpPr>
          <p:grpSpPr>
            <a:xfrm>
              <a:off x="1101203" y="3848357"/>
              <a:ext cx="347391" cy="411291"/>
              <a:chOff x="1375885" y="1198807"/>
              <a:chExt cx="1009650" cy="1195367"/>
            </a:xfrm>
            <a:solidFill>
              <a:srgbClr val="FFC000"/>
            </a:solidFill>
          </p:grpSpPr>
          <p:grpSp>
            <p:nvGrpSpPr>
              <p:cNvPr id="63" name="Group 61"/>
              <p:cNvGrpSpPr/>
              <p:nvPr/>
            </p:nvGrpSpPr>
            <p:grpSpPr>
              <a:xfrm>
                <a:off x="1375885" y="1198807"/>
                <a:ext cx="1009650" cy="1139826"/>
                <a:chOff x="1368786" y="1195986"/>
                <a:chExt cx="1009650" cy="1139826"/>
              </a:xfrm>
              <a:grpFill/>
            </p:grpSpPr>
            <p:sp>
              <p:nvSpPr>
                <p:cNvPr id="1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0" name="矩形 55"/>
          <p:cNvSpPr/>
          <p:nvPr/>
        </p:nvSpPr>
        <p:spPr>
          <a:xfrm>
            <a:off x="6804248" y="4570104"/>
            <a:ext cx="2232248" cy="683264"/>
          </a:xfrm>
          <a:prstGeom prst="rect">
            <a:avLst/>
          </a:prstGeom>
        </p:spPr>
        <p:txBody>
          <a:bodyPr wrap="square">
            <a:spAutoFit/>
          </a:bodyPr>
          <a:lstStyle/>
          <a:p>
            <a:pPr algn="ctr">
              <a:lnSpc>
                <a:spcPct val="120000"/>
              </a:lnSpc>
            </a:pPr>
            <a:r>
              <a:rPr lang="zh-CN" altLang="en-US" sz="1600" b="1" dirty="0" smtClean="0">
                <a:solidFill>
                  <a:schemeClr val="bg2">
                    <a:lumMod val="75000"/>
                  </a:schemeClr>
                </a:solidFill>
                <a:latin typeface="华文新魏" pitchFamily="2" charset="-122"/>
                <a:ea typeface="华文新魏" pitchFamily="2" charset="-122"/>
                <a:cs typeface="Open Sans" panose="020B0606030504020204" pitchFamily="34" charset="0"/>
              </a:rPr>
              <a:t>支持分段、中小投资者投票结果单独统计</a:t>
            </a:r>
            <a:endParaRPr lang="zh-CN" altLang="en-US" sz="1600" b="1" dirty="0">
              <a:solidFill>
                <a:schemeClr val="bg2">
                  <a:lumMod val="75000"/>
                </a:schemeClr>
              </a:solidFill>
              <a:latin typeface="华文新魏" pitchFamily="2" charset="-122"/>
              <a:ea typeface="华文新魏" pitchFamily="2" charset="-122"/>
              <a:cs typeface="Open Sans" panose="020B0606030504020204" pitchFamily="34" charset="0"/>
            </a:endParaRPr>
          </a:p>
        </p:txBody>
      </p:sp>
      <p:grpSp>
        <p:nvGrpSpPr>
          <p:cNvPr id="64" name="组合 120"/>
          <p:cNvGrpSpPr/>
          <p:nvPr/>
        </p:nvGrpSpPr>
        <p:grpSpPr>
          <a:xfrm>
            <a:off x="6444208" y="4581128"/>
            <a:ext cx="360040" cy="360040"/>
            <a:chOff x="1033538" y="3776927"/>
            <a:chExt cx="482721" cy="482721"/>
          </a:xfrm>
        </p:grpSpPr>
        <p:sp>
          <p:nvSpPr>
            <p:cNvPr id="122"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0"/>
            <p:cNvGrpSpPr/>
            <p:nvPr/>
          </p:nvGrpSpPr>
          <p:grpSpPr>
            <a:xfrm>
              <a:off x="1101203" y="3848357"/>
              <a:ext cx="347391" cy="411291"/>
              <a:chOff x="1375885" y="1198807"/>
              <a:chExt cx="1009650" cy="1195367"/>
            </a:xfrm>
            <a:solidFill>
              <a:srgbClr val="FFC000"/>
            </a:solidFill>
          </p:grpSpPr>
          <p:grpSp>
            <p:nvGrpSpPr>
              <p:cNvPr id="66" name="Group 61"/>
              <p:cNvGrpSpPr/>
              <p:nvPr/>
            </p:nvGrpSpPr>
            <p:grpSpPr>
              <a:xfrm>
                <a:off x="1375885" y="1198807"/>
                <a:ext cx="1009650" cy="1139826"/>
                <a:chOff x="1368786" y="1195986"/>
                <a:chExt cx="1009650" cy="1139826"/>
              </a:xfrm>
              <a:grpFill/>
            </p:grpSpPr>
            <p:sp>
              <p:nvSpPr>
                <p:cNvPr id="12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5"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5580112" y="1844824"/>
            <a:ext cx="2592288" cy="3240360"/>
          </a:xfrm>
          <a:prstGeom prst="rect">
            <a:avLst/>
          </a:prstGeom>
          <a:solidFill>
            <a:srgbClr val="C00000"/>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bIns="46800" anchor="ctr" anchorCtr="1"/>
          <a:lstStyle/>
          <a:p>
            <a:pPr>
              <a:defRPr/>
            </a:pPr>
            <a:r>
              <a:rPr lang="zh-CN" altLang="en-US" sz="4000" dirty="0" smtClean="0">
                <a:solidFill>
                  <a:schemeClr val="bg1"/>
                </a:solidFill>
                <a:latin typeface="华文新魏" pitchFamily="2" charset="-122"/>
                <a:ea typeface="华文新魏" pitchFamily="2" charset="-122"/>
              </a:rPr>
              <a:t>多快好省</a:t>
            </a:r>
            <a:endParaRPr lang="en-US" altLang="zh-CN" sz="4000" dirty="0" smtClean="0">
              <a:solidFill>
                <a:schemeClr val="bg1"/>
              </a:solidFill>
              <a:latin typeface="华文新魏" pitchFamily="2" charset="-122"/>
              <a:ea typeface="华文新魏" pitchFamily="2" charset="-122"/>
            </a:endParaRPr>
          </a:p>
          <a:p>
            <a:pPr>
              <a:defRPr/>
            </a:pPr>
            <a:endParaRPr lang="en-US" altLang="zh-CN" sz="4000" dirty="0" smtClean="0">
              <a:solidFill>
                <a:schemeClr val="bg1"/>
              </a:solidFill>
              <a:latin typeface="华文新魏" pitchFamily="2" charset="-122"/>
              <a:ea typeface="华文新魏" pitchFamily="2" charset="-122"/>
            </a:endParaRPr>
          </a:p>
          <a:p>
            <a:pPr>
              <a:defRPr/>
            </a:pPr>
            <a:r>
              <a:rPr lang="zh-CN" altLang="en-US" sz="4000" dirty="0" smtClean="0">
                <a:solidFill>
                  <a:schemeClr val="bg1"/>
                </a:solidFill>
                <a:latin typeface="华文新魏" pitchFamily="2" charset="-122"/>
                <a:ea typeface="华文新魏" pitchFamily="2" charset="-122"/>
              </a:rPr>
              <a:t>事半功倍</a:t>
            </a:r>
            <a:endParaRPr lang="en-US" altLang="zh-CN" sz="4000" dirty="0" smtClean="0">
              <a:solidFill>
                <a:schemeClr val="bg1"/>
              </a:solidFill>
              <a:latin typeface="华文新魏" pitchFamily="2" charset="-122"/>
              <a:ea typeface="华文新魏" pitchFamily="2" charset="-122"/>
            </a:endParaRPr>
          </a:p>
          <a:p>
            <a:pPr>
              <a:defRPr/>
            </a:pPr>
            <a:endParaRPr lang="en-US" altLang="zh-CN" sz="2400" dirty="0" smtClean="0">
              <a:solidFill>
                <a:schemeClr val="bg1"/>
              </a:solidFill>
              <a:latin typeface="方正姚体" pitchFamily="2" charset="-122"/>
              <a:ea typeface="方正姚体" pitchFamily="2" charset="-122"/>
            </a:endParaRPr>
          </a:p>
        </p:txBody>
      </p:sp>
      <p:pic>
        <p:nvPicPr>
          <p:cNvPr id="2051" name="Picture 3" descr="C:\Users\anne\Desktop\fa76e076b17687729b_2wm6ba75a_副本.jpg"/>
          <p:cNvPicPr>
            <a:picLocks noChangeAspect="1" noChangeArrowheads="1"/>
          </p:cNvPicPr>
          <p:nvPr/>
        </p:nvPicPr>
        <p:blipFill>
          <a:blip r:embed="rId2" cstate="print"/>
          <a:srcRect/>
          <a:stretch>
            <a:fillRect/>
          </a:stretch>
        </p:blipFill>
        <p:spPr bwMode="auto">
          <a:xfrm>
            <a:off x="978335" y="1845990"/>
            <a:ext cx="2585553" cy="3239194"/>
          </a:xfrm>
          <a:prstGeom prst="rect">
            <a:avLst/>
          </a:prstGeom>
          <a:noFill/>
        </p:spPr>
      </p:pic>
      <p:pic>
        <p:nvPicPr>
          <p:cNvPr id="4" name="Picture 2"/>
          <p:cNvPicPr>
            <a:picLocks noGrp="1" noChangeAspect="1" noChangeArrowheads="1"/>
          </p:cNvPicPr>
          <p:nvPr>
            <p:ph idx="1"/>
          </p:nvPr>
        </p:nvPicPr>
        <p:blipFill>
          <a:blip r:embed="rId3" cstate="print"/>
          <a:srcRect/>
          <a:stretch>
            <a:fillRect/>
          </a:stretch>
        </p:blipFill>
        <p:spPr bwMode="auto">
          <a:xfrm>
            <a:off x="3650729" y="1628800"/>
            <a:ext cx="18669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rcRect l="20065" t="2345" r="30154" b="2345"/>
          <a:stretch>
            <a:fillRect/>
          </a:stretch>
        </p:blipFill>
        <p:spPr>
          <a:xfrm>
            <a:off x="2230932" y="1052736"/>
            <a:ext cx="1260948"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6" name="矩形 5"/>
          <p:cNvSpPr/>
          <p:nvPr/>
        </p:nvSpPr>
        <p:spPr bwMode="auto">
          <a:xfrm>
            <a:off x="3563888"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多</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功能全面，支持</a:t>
            </a:r>
            <a:r>
              <a:rPr lang="zh-CN" altLang="en-US" sz="2000" dirty="0" smtClean="0">
                <a:solidFill>
                  <a:schemeClr val="bg1"/>
                </a:solidFill>
                <a:latin typeface="楷体" pitchFamily="49" charset="-122"/>
                <a:ea typeface="楷体" pitchFamily="49" charset="-122"/>
              </a:rPr>
              <a:t>累积投票、融资融券、</a:t>
            </a:r>
            <a:r>
              <a:rPr lang="en-US" altLang="zh-CN" sz="2000" dirty="0" smtClean="0">
                <a:solidFill>
                  <a:schemeClr val="bg1"/>
                </a:solidFill>
                <a:latin typeface="楷体" pitchFamily="49" charset="-122"/>
                <a:ea typeface="楷体" pitchFamily="49" charset="-122"/>
              </a:rPr>
              <a:t>QFII</a:t>
            </a:r>
            <a:r>
              <a:rPr lang="zh-CN" altLang="en-US" sz="1600" dirty="0" smtClean="0">
                <a:solidFill>
                  <a:schemeClr val="bg1"/>
                </a:solidFill>
                <a:latin typeface="楷体" pitchFamily="49" charset="-122"/>
                <a:ea typeface="楷体" pitchFamily="49" charset="-122"/>
              </a:rPr>
              <a:t>分拆投票</a:t>
            </a:r>
            <a:r>
              <a:rPr lang="zh-CN" altLang="en-US" sz="2000" dirty="0" smtClean="0">
                <a:solidFill>
                  <a:schemeClr val="bg1"/>
                </a:solidFill>
                <a:latin typeface="楷体" pitchFamily="49" charset="-122"/>
                <a:ea typeface="楷体" pitchFamily="49" charset="-122"/>
              </a:rPr>
              <a:t>、</a:t>
            </a:r>
            <a:r>
              <a:rPr lang="zh-CN" altLang="en-US" sz="1600" dirty="0" smtClean="0">
                <a:solidFill>
                  <a:schemeClr val="bg1"/>
                </a:solidFill>
                <a:latin typeface="楷体" pitchFamily="49" charset="-122"/>
                <a:ea typeface="楷体" pitchFamily="49" charset="-122"/>
              </a:rPr>
              <a:t>现场和网络投票</a:t>
            </a:r>
            <a:r>
              <a:rPr lang="zh-CN" altLang="en-US" sz="2000" dirty="0" smtClean="0">
                <a:solidFill>
                  <a:schemeClr val="bg1"/>
                </a:solidFill>
                <a:latin typeface="楷体" pitchFamily="49" charset="-122"/>
                <a:ea typeface="楷体" pitchFamily="49" charset="-122"/>
              </a:rPr>
              <a:t>结果汇总、</a:t>
            </a:r>
            <a:r>
              <a:rPr lang="zh-CN" altLang="en-US" sz="1600" dirty="0" smtClean="0">
                <a:solidFill>
                  <a:schemeClr val="bg1"/>
                </a:solidFill>
                <a:latin typeface="楷体" pitchFamily="49" charset="-122"/>
                <a:ea typeface="楷体" pitchFamily="49" charset="-122"/>
              </a:rPr>
              <a:t>支持</a:t>
            </a:r>
            <a:r>
              <a:rPr lang="zh-CN" altLang="en-US" sz="2000" dirty="0" smtClean="0">
                <a:solidFill>
                  <a:schemeClr val="bg1"/>
                </a:solidFill>
                <a:latin typeface="楷体" pitchFamily="49" charset="-122"/>
                <a:ea typeface="楷体" pitchFamily="49" charset="-122"/>
              </a:rPr>
              <a:t>分段统计</a:t>
            </a:r>
            <a:r>
              <a:rPr lang="zh-CN" altLang="en-US" sz="2000" dirty="0" smtClean="0">
                <a:solidFill>
                  <a:schemeClr val="bg1"/>
                </a:solidFill>
                <a:latin typeface="楷体" pitchFamily="49" charset="-122"/>
                <a:ea typeface="楷体" pitchFamily="49" charset="-122"/>
              </a:rPr>
              <a:t>、</a:t>
            </a:r>
            <a:r>
              <a:rPr lang="zh-CN" altLang="en-US" sz="1600" dirty="0" smtClean="0">
                <a:solidFill>
                  <a:schemeClr val="bg1"/>
                </a:solidFill>
                <a:latin typeface="楷体" pitchFamily="49" charset="-122"/>
                <a:ea typeface="楷体" pitchFamily="49" charset="-122"/>
              </a:rPr>
              <a:t>防止重复</a:t>
            </a:r>
            <a:r>
              <a:rPr lang="zh-CN" altLang="en-US" sz="1600" dirty="0" smtClean="0">
                <a:solidFill>
                  <a:schemeClr val="bg1"/>
                </a:solidFill>
                <a:latin typeface="楷体" pitchFamily="49" charset="-122"/>
                <a:ea typeface="楷体" pitchFamily="49" charset="-122"/>
              </a:rPr>
              <a:t>投票</a:t>
            </a:r>
            <a:r>
              <a:rPr lang="zh-CN" altLang="en-US" sz="1600" dirty="0" smtClean="0">
                <a:solidFill>
                  <a:schemeClr val="bg1"/>
                </a:solidFill>
                <a:latin typeface="楷体" pitchFamily="49" charset="-122"/>
                <a:ea typeface="楷体" pitchFamily="49" charset="-122"/>
              </a:rPr>
              <a:t>、手机平台投票、委托投票、设置特殊账户</a:t>
            </a:r>
            <a:endParaRPr lang="zh-CN" altLang="en-US" sz="1600" dirty="0">
              <a:solidFill>
                <a:schemeClr val="bg1"/>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2195736"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快</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smtClean="0">
                <a:solidFill>
                  <a:schemeClr val="bg1"/>
                </a:solidFill>
                <a:latin typeface="楷体" pitchFamily="49" charset="-122"/>
                <a:ea typeface="楷体" pitchFamily="49" charset="-122"/>
              </a:rPr>
              <a:t>网络投票结束后</a:t>
            </a:r>
            <a:r>
              <a:rPr lang="zh-CN" altLang="en-US" sz="2400" dirty="0" smtClean="0">
                <a:solidFill>
                  <a:schemeClr val="bg1"/>
                </a:solidFill>
                <a:latin typeface="楷体" pitchFamily="49" charset="-122"/>
                <a:ea typeface="楷体" pitchFamily="49" charset="-122"/>
              </a:rPr>
              <a:t>无需等待，</a:t>
            </a:r>
            <a:r>
              <a:rPr lang="zh-CN" altLang="en-US" sz="2400" b="1" dirty="0" smtClean="0">
                <a:solidFill>
                  <a:schemeClr val="bg1"/>
                </a:solidFill>
                <a:latin typeface="楷体" pitchFamily="49" charset="-122"/>
                <a:ea typeface="楷体" pitchFamily="49" charset="-122"/>
              </a:rPr>
              <a:t>立即</a:t>
            </a:r>
            <a:r>
              <a:rPr lang="zh-CN" altLang="en-US" sz="1600" dirty="0" smtClean="0">
                <a:solidFill>
                  <a:schemeClr val="bg1"/>
                </a:solidFill>
                <a:latin typeface="楷体" pitchFamily="49" charset="-122"/>
                <a:ea typeface="楷体" pitchFamily="49" charset="-122"/>
              </a:rPr>
              <a:t>获得统计结果</a:t>
            </a:r>
            <a:endParaRPr lang="en-US" altLang="zh-CN" sz="2000" dirty="0" smtClean="0">
              <a:solidFill>
                <a:schemeClr val="bg1"/>
              </a:solidFill>
              <a:latin typeface="楷体" pitchFamily="49" charset="-122"/>
              <a:ea typeface="楷体"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rcRect l="19592" t="1307" r="30627" b="3383"/>
          <a:stretch>
            <a:fillRect/>
          </a:stretch>
        </p:blipFill>
        <p:spPr>
          <a:xfrm>
            <a:off x="5652120" y="1052736"/>
            <a:ext cx="1152128"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3419872" y="1052736"/>
            <a:ext cx="3384376" cy="5256584"/>
          </a:xfrm>
          <a:prstGeom prst="rect">
            <a:avLst/>
          </a:prstGeom>
          <a:solidFill>
            <a:srgbClr val="C00000"/>
          </a:solidFill>
          <a:ln>
            <a:solidFill>
              <a:schemeClr val="bg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nchorCtr="1"/>
          <a:lstStyle/>
          <a:p>
            <a:pPr algn="ctr">
              <a:defRPr/>
            </a:pPr>
            <a:r>
              <a:rPr lang="zh-CN" altLang="en-US" sz="16600" b="1" dirty="0" smtClean="0">
                <a:solidFill>
                  <a:schemeClr val="bg1"/>
                </a:solidFill>
                <a:latin typeface="黑体" pitchFamily="49" charset="-122"/>
                <a:ea typeface="黑体" pitchFamily="49" charset="-122"/>
              </a:rPr>
              <a:t>好</a:t>
            </a:r>
            <a:endParaRPr lang="en-US" altLang="zh-CN" sz="16600" b="1"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defRPr/>
            </a:pPr>
            <a:endParaRPr lang="en-US" altLang="zh-CN" sz="2000" dirty="0" smtClean="0">
              <a:solidFill>
                <a:schemeClr val="bg1"/>
              </a:solidFill>
              <a:latin typeface="黑体" pitchFamily="49" charset="-122"/>
              <a:ea typeface="黑体" pitchFamily="49" charset="-122"/>
            </a:endParaRPr>
          </a:p>
          <a:p>
            <a:pPr algn="ctr">
              <a:defRPr/>
            </a:pPr>
            <a:r>
              <a:rPr lang="zh-CN" altLang="en-US" sz="1600" dirty="0">
                <a:solidFill>
                  <a:schemeClr val="bg1"/>
                </a:solidFill>
                <a:latin typeface="楷体" pitchFamily="49" charset="-122"/>
                <a:ea typeface="楷体" pitchFamily="49" charset="-122"/>
              </a:rPr>
              <a:t>支持发行人</a:t>
            </a:r>
            <a:r>
              <a:rPr lang="zh-CN" altLang="en-US" sz="2400" dirty="0" smtClean="0">
                <a:solidFill>
                  <a:schemeClr val="bg1"/>
                </a:solidFill>
                <a:latin typeface="楷体" pitchFamily="49" charset="-122"/>
                <a:ea typeface="楷体" pitchFamily="49" charset="-122"/>
              </a:rPr>
              <a:t>动态实时</a:t>
            </a:r>
            <a:r>
              <a:rPr lang="zh-CN" altLang="en-US" sz="1600" dirty="0" smtClean="0">
                <a:solidFill>
                  <a:schemeClr val="bg1"/>
                </a:solidFill>
                <a:latin typeface="楷体" pitchFamily="49" charset="-122"/>
                <a:ea typeface="楷体" pitchFamily="49" charset="-122"/>
              </a:rPr>
              <a:t>查询</a:t>
            </a:r>
            <a:endParaRPr lang="en-US" altLang="zh-CN" sz="16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投票情况汇总及</a:t>
            </a:r>
            <a:r>
              <a:rPr lang="zh-CN" altLang="en-US" sz="2000" dirty="0" smtClean="0">
                <a:solidFill>
                  <a:schemeClr val="bg1"/>
                </a:solidFill>
                <a:latin typeface="楷体" pitchFamily="49" charset="-122"/>
                <a:ea typeface="楷体" pitchFamily="49" charset="-122"/>
              </a:rPr>
              <a:t>明细统计</a:t>
            </a:r>
            <a:endParaRPr lang="en-US" altLang="zh-CN" sz="2000" dirty="0" smtClean="0">
              <a:solidFill>
                <a:schemeClr val="bg1"/>
              </a:solidFill>
              <a:latin typeface="楷体" pitchFamily="49" charset="-122"/>
              <a:ea typeface="楷体" pitchFamily="49" charset="-122"/>
            </a:endParaRPr>
          </a:p>
          <a:p>
            <a:pPr algn="ctr">
              <a:defRPr/>
            </a:pPr>
            <a:r>
              <a:rPr lang="zh-CN" altLang="en-US" sz="1600" dirty="0" smtClean="0">
                <a:solidFill>
                  <a:schemeClr val="bg1"/>
                </a:solidFill>
                <a:latin typeface="楷体" pitchFamily="49" charset="-122"/>
                <a:ea typeface="楷体" pitchFamily="49" charset="-122"/>
              </a:rPr>
              <a:t>提高</a:t>
            </a:r>
            <a:r>
              <a:rPr lang="zh-CN" altLang="en-US" sz="2000" dirty="0" smtClean="0">
                <a:solidFill>
                  <a:schemeClr val="bg1"/>
                </a:solidFill>
                <a:latin typeface="楷体" pitchFamily="49" charset="-122"/>
                <a:ea typeface="楷体" pitchFamily="49" charset="-122"/>
              </a:rPr>
              <a:t>投票准确率</a:t>
            </a:r>
            <a:r>
              <a:rPr lang="zh-CN" altLang="en-US" sz="1600" dirty="0" smtClean="0">
                <a:solidFill>
                  <a:schemeClr val="bg1"/>
                </a:solidFill>
                <a:latin typeface="楷体" pitchFamily="49" charset="-122"/>
                <a:ea typeface="楷体" pitchFamily="49" charset="-122"/>
              </a:rPr>
              <a:t>和</a:t>
            </a:r>
            <a:r>
              <a:rPr lang="zh-CN" altLang="en-US" sz="2400" dirty="0" smtClean="0">
                <a:solidFill>
                  <a:schemeClr val="bg1"/>
                </a:solidFill>
                <a:latin typeface="楷体" pitchFamily="49" charset="-122"/>
                <a:ea typeface="楷体" pitchFamily="49" charset="-122"/>
              </a:rPr>
              <a:t>通过率</a:t>
            </a:r>
            <a:endParaRPr lang="en-US" altLang="zh-CN" sz="2400" dirty="0" smtClean="0">
              <a:solidFill>
                <a:schemeClr val="bg1"/>
              </a:solidFill>
              <a:latin typeface="楷体" pitchFamily="49" charset="-122"/>
              <a:ea typeface="楷体"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rcRect l="34864" t="2345" r="21509" b="2345"/>
          <a:stretch>
            <a:fillRect/>
          </a:stretch>
        </p:blipFill>
        <p:spPr>
          <a:xfrm>
            <a:off x="2267744" y="1052736"/>
            <a:ext cx="1116932" cy="5256584"/>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a:headEnd type="none" w="med" len="med"/>
          <a:tailEnd type="none" w="med" len="med"/>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pitchFamily="34" charset="0"/>
            <a:ea typeface="宋体" pitchFamily="2" charset="-122"/>
          </a:defRPr>
        </a:defPPr>
      </a:lstStyle>
      <a:style>
        <a:lnRef idx="2">
          <a:schemeClr val="accent3"/>
        </a:lnRef>
        <a:fillRef idx="1">
          <a:schemeClr val="lt1"/>
        </a:fillRef>
        <a:effectRef idx="0">
          <a:schemeClr val="accent3"/>
        </a:effectRef>
        <a:fontRef idx="minor">
          <a:schemeClr val="dk1"/>
        </a:fontRef>
      </a:style>
    </a:spDef>
    <a:lnDef>
      <a:spPr bwMode="auto">
        <a:ln>
          <a:solidFill>
            <a:srgbClr val="C00000"/>
          </a:solidFill>
          <a:headEnd type="none" w="med" len="med"/>
          <a:tailEnd type="none" w="med" len="med"/>
        </a:ln>
      </a:spPr>
      <a:bodyPr/>
      <a:lstStyle/>
      <a:style>
        <a:lnRef idx="1">
          <a:schemeClr val="dk1"/>
        </a:lnRef>
        <a:fillRef idx="0">
          <a:schemeClr val="dk1"/>
        </a:fillRef>
        <a:effectRef idx="0">
          <a:schemeClr val="dk1"/>
        </a:effectRef>
        <a:fontRef idx="minor">
          <a:schemeClr val="tx1"/>
        </a:fontRef>
      </a:style>
    </a:lnDef>
    <a:txDef>
      <a:spPr>
        <a:noFill/>
      </a:spPr>
      <a:bodyPr wrap="none" rtlCol="0">
        <a:spAutoFit/>
      </a:bodyPr>
      <a:lstStyle>
        <a:defPPr>
          <a:buSzPct val="80000"/>
          <a:defRPr dirty="0" smtClean="0">
            <a:solidFill>
              <a:srgbClr val="C00000"/>
            </a:solidFill>
            <a:latin typeface="方正姚体" pitchFamily="2" charset="-122"/>
            <a:ea typeface="方正姚体"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4388</TotalTime>
  <Words>683</Words>
  <Application>Microsoft Office PowerPoint</Application>
  <PresentationFormat>全屏显示(4:3)</PresentationFormat>
  <Paragraphs>124</Paragraphs>
  <Slides>49</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49</vt:i4>
      </vt:variant>
    </vt:vector>
  </HeadingPairs>
  <TitlesOfParts>
    <vt:vector size="51" baseType="lpstr">
      <vt:lpstr>默认设计模板</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CN=雷之遥/OU=登记存管部/OU=公司总部/O=ChinaClear</cp:lastModifiedBy>
  <cp:revision>482</cp:revision>
  <dcterms:created xsi:type="dcterms:W3CDTF">2013-06-04T04:34:57Z</dcterms:created>
  <dcterms:modified xsi:type="dcterms:W3CDTF">2018-06-01T03:29:12Z</dcterms:modified>
</cp:coreProperties>
</file>