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handoutMasterIdLst>
    <p:handoutMasterId r:id="rId58"/>
  </p:handoutMasterIdLst>
  <p:sldIdLst>
    <p:sldId id="257" r:id="rId2"/>
    <p:sldId id="359" r:id="rId3"/>
    <p:sldId id="357" r:id="rId4"/>
    <p:sldId id="412" r:id="rId5"/>
    <p:sldId id="413" r:id="rId6"/>
    <p:sldId id="268" r:id="rId7"/>
    <p:sldId id="360" r:id="rId8"/>
    <p:sldId id="363" r:id="rId9"/>
    <p:sldId id="364" r:id="rId10"/>
    <p:sldId id="365" r:id="rId11"/>
    <p:sldId id="366" r:id="rId12"/>
    <p:sldId id="351" r:id="rId13"/>
    <p:sldId id="361" r:id="rId14"/>
    <p:sldId id="347" r:id="rId15"/>
    <p:sldId id="348" r:id="rId16"/>
    <p:sldId id="349" r:id="rId17"/>
    <p:sldId id="350" r:id="rId18"/>
    <p:sldId id="327" r:id="rId19"/>
    <p:sldId id="374" r:id="rId20"/>
    <p:sldId id="375" r:id="rId21"/>
    <p:sldId id="388" r:id="rId22"/>
    <p:sldId id="389" r:id="rId23"/>
    <p:sldId id="390" r:id="rId24"/>
    <p:sldId id="391" r:id="rId25"/>
    <p:sldId id="392" r:id="rId26"/>
    <p:sldId id="393" r:id="rId27"/>
    <p:sldId id="394" r:id="rId28"/>
    <p:sldId id="395" r:id="rId29"/>
    <p:sldId id="396" r:id="rId30"/>
    <p:sldId id="397" r:id="rId31"/>
    <p:sldId id="404" r:id="rId32"/>
    <p:sldId id="405" r:id="rId33"/>
    <p:sldId id="406" r:id="rId34"/>
    <p:sldId id="398" r:id="rId35"/>
    <p:sldId id="399" r:id="rId36"/>
    <p:sldId id="400" r:id="rId37"/>
    <p:sldId id="401" r:id="rId38"/>
    <p:sldId id="402" r:id="rId39"/>
    <p:sldId id="403" r:id="rId40"/>
    <p:sldId id="342" r:id="rId41"/>
    <p:sldId id="307" r:id="rId42"/>
    <p:sldId id="329" r:id="rId43"/>
    <p:sldId id="409" r:id="rId44"/>
    <p:sldId id="410" r:id="rId45"/>
    <p:sldId id="387" r:id="rId46"/>
    <p:sldId id="411" r:id="rId47"/>
    <p:sldId id="386" r:id="rId48"/>
    <p:sldId id="382" r:id="rId49"/>
    <p:sldId id="419" r:id="rId50"/>
    <p:sldId id="414" r:id="rId51"/>
    <p:sldId id="415" r:id="rId52"/>
    <p:sldId id="416" r:id="rId53"/>
    <p:sldId id="417" r:id="rId54"/>
    <p:sldId id="418" r:id="rId55"/>
    <p:sldId id="286" r:id="rId5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FF"/>
    <a:srgbClr val="FF9933"/>
    <a:srgbClr val="990000"/>
    <a:srgbClr val="FFFFCC"/>
    <a:srgbClr val="B48900"/>
    <a:srgbClr val="FFCCFF"/>
    <a:srgbClr val="FF7C80"/>
    <a:srgbClr val="FF5050"/>
    <a:srgbClr val="FF0000"/>
    <a:srgbClr val="FF99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3" autoAdjust="0"/>
    <p:restoredTop sz="89811" autoAdjust="0"/>
  </p:normalViewPr>
  <p:slideViewPr>
    <p:cSldViewPr>
      <p:cViewPr varScale="1">
        <p:scale>
          <a:sx n="102" d="100"/>
          <a:sy n="102" d="100"/>
        </p:scale>
        <p:origin x="-188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10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__2.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plotArea>
      <c:layout/>
      <c:doughnutChart>
        <c:varyColors val="1"/>
        <c:ser>
          <c:idx val="0"/>
          <c:order val="0"/>
          <c:tx>
            <c:strRef>
              <c:f>Sheet1!$B$1</c:f>
              <c:strCache>
                <c:ptCount val="1"/>
                <c:pt idx="0">
                  <c:v>A</c:v>
                </c:pt>
              </c:strCache>
            </c:strRef>
          </c:tx>
          <c:spPr>
            <a:ln>
              <a:noFill/>
            </a:ln>
          </c:spPr>
          <c:dPt>
            <c:idx val="0"/>
            <c:spPr>
              <a:solidFill>
                <a:srgbClr val="FFC000"/>
              </a:solidFill>
              <a:ln w="19050">
                <a:noFill/>
              </a:ln>
              <a:effectLst/>
            </c:spPr>
          </c:dPt>
          <c:dPt>
            <c:idx val="1"/>
            <c:spPr>
              <a:noFill/>
              <a:ln w="19050">
                <a:noFill/>
              </a:ln>
              <a:effectLst/>
            </c:spPr>
          </c:dPt>
          <c:cat>
            <c:strRef>
              <c:f>Sheet1!$A$2:$A$3</c:f>
              <c:strCache>
                <c:ptCount val="2"/>
                <c:pt idx="0">
                  <c:v>PART 1</c:v>
                </c:pt>
                <c:pt idx="1">
                  <c:v>PART 2</c:v>
                </c:pt>
              </c:strCache>
            </c:strRef>
          </c:cat>
          <c:val>
            <c:numRef>
              <c:f>Sheet1!$B$2:$B$3</c:f>
              <c:numCache>
                <c:formatCode>General</c:formatCode>
                <c:ptCount val="2"/>
                <c:pt idx="0">
                  <c:v>4</c:v>
                </c:pt>
                <c:pt idx="1">
                  <c:v>6</c:v>
                </c:pt>
              </c:numCache>
            </c:numRef>
          </c:val>
        </c:ser>
        <c:ser>
          <c:idx val="1"/>
          <c:order val="1"/>
          <c:tx>
            <c:strRef>
              <c:f>Sheet1!$C$1</c:f>
              <c:strCache>
                <c:ptCount val="1"/>
                <c:pt idx="0">
                  <c:v>B</c:v>
                </c:pt>
              </c:strCache>
            </c:strRef>
          </c:tx>
          <c:spPr>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Sheet1!$C$2:$C$3</c:f>
              <c:numCache>
                <c:formatCode>General</c:formatCode>
                <c:ptCount val="2"/>
                <c:pt idx="0">
                  <c:v>5</c:v>
                </c:pt>
                <c:pt idx="1">
                  <c:v>5</c:v>
                </c:pt>
              </c:numCache>
            </c:numRef>
          </c:val>
        </c:ser>
        <c:ser>
          <c:idx val="2"/>
          <c:order val="2"/>
          <c:tx>
            <c:strRef>
              <c:f>Sheet1!$D$1</c:f>
              <c:strCache>
                <c:ptCount val="1"/>
                <c:pt idx="0">
                  <c:v>C</c:v>
                </c:pt>
              </c:strCache>
            </c:strRef>
          </c:tx>
          <c:spPr>
            <a:ln>
              <a:noFill/>
            </a:ln>
          </c:spPr>
          <c:dPt>
            <c:idx val="0"/>
            <c:spPr>
              <a:solidFill>
                <a:schemeClr val="bg1"/>
              </a:solidFill>
              <a:ln w="19050">
                <a:noFill/>
              </a:ln>
              <a:effectLst/>
            </c:spPr>
          </c:dPt>
          <c:dPt>
            <c:idx val="1"/>
            <c:spPr>
              <a:noFill/>
              <a:ln w="19050">
                <a:noFill/>
              </a:ln>
              <a:effectLst/>
            </c:spPr>
          </c:dPt>
          <c:cat>
            <c:strRef>
              <c:f>Sheet1!$A$2:$A$3</c:f>
              <c:strCache>
                <c:ptCount val="2"/>
                <c:pt idx="0">
                  <c:v>PART 1</c:v>
                </c:pt>
                <c:pt idx="1">
                  <c:v>PART 2</c:v>
                </c:pt>
              </c:strCache>
            </c:strRef>
          </c:cat>
          <c:val>
            <c:numRef>
              <c:f>Sheet1!$D$2:$D$3</c:f>
              <c:numCache>
                <c:formatCode>General</c:formatCode>
                <c:ptCount val="2"/>
                <c:pt idx="0">
                  <c:v>6</c:v>
                </c:pt>
                <c:pt idx="1">
                  <c:v>4</c:v>
                </c:pt>
              </c:numCache>
            </c:numRef>
          </c:val>
        </c:ser>
        <c:ser>
          <c:idx val="3"/>
          <c:order val="3"/>
          <c:tx>
            <c:strRef>
              <c:f>Sheet1!$E$1</c:f>
              <c:strCache>
                <c:ptCount val="1"/>
                <c:pt idx="0">
                  <c:v>D</c:v>
                </c:pt>
              </c:strCache>
            </c:strRef>
          </c:tx>
          <c:spPr>
            <a:solidFill>
              <a:srgbClr val="375C75"/>
            </a:solidFill>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Sheet1!$E$2:$E$3</c:f>
              <c:numCache>
                <c:formatCode>General</c:formatCode>
                <c:ptCount val="2"/>
                <c:pt idx="0">
                  <c:v>7</c:v>
                </c:pt>
                <c:pt idx="1">
                  <c:v>3</c:v>
                </c:pt>
              </c:numCache>
            </c:numRef>
          </c:val>
        </c:ser>
        <c:ser>
          <c:idx val="4"/>
          <c:order val="4"/>
          <c:tx>
            <c:strRef>
              <c:f>Sheet1!$F$1</c:f>
              <c:strCache>
                <c:ptCount val="1"/>
                <c:pt idx="0">
                  <c:v>E</c:v>
                </c:pt>
              </c:strCache>
            </c:strRef>
          </c:tx>
          <c:spPr>
            <a:noFill/>
            <a:ln>
              <a:noFill/>
            </a:ln>
          </c:spPr>
          <c:dPt>
            <c:idx val="0"/>
            <c:spPr>
              <a:solidFill>
                <a:srgbClr val="EF9F00"/>
              </a:solidFill>
              <a:ln w="19050">
                <a:noFill/>
              </a:ln>
              <a:effectLst/>
            </c:spPr>
          </c:dPt>
          <c:dPt>
            <c:idx val="1"/>
            <c:spPr>
              <a:noFill/>
              <a:ln w="19050">
                <a:noFill/>
              </a:ln>
              <a:effectLst/>
            </c:spPr>
          </c:dPt>
          <c:cat>
            <c:strRef>
              <c:f>Sheet1!$A$2:$A$3</c:f>
              <c:strCache>
                <c:ptCount val="2"/>
                <c:pt idx="0">
                  <c:v>PART 1</c:v>
                </c:pt>
                <c:pt idx="1">
                  <c:v>PART 2</c:v>
                </c:pt>
              </c:strCache>
            </c:strRef>
          </c:cat>
          <c:val>
            <c:numRef>
              <c:f>Sheet1!$F$2:$F$3</c:f>
              <c:numCache>
                <c:formatCode>General</c:formatCode>
                <c:ptCount val="2"/>
                <c:pt idx="0">
                  <c:v>8</c:v>
                </c:pt>
                <c:pt idx="1">
                  <c:v>2</c:v>
                </c:pt>
              </c:numCache>
            </c:numRef>
          </c:val>
        </c:ser>
        <c:ser>
          <c:idx val="5"/>
          <c:order val="5"/>
          <c:tx>
            <c:strRef>
              <c:f>Sheet1!$G$1</c:f>
              <c:strCache>
                <c:ptCount val="1"/>
                <c:pt idx="0">
                  <c:v>列1</c:v>
                </c:pt>
              </c:strCache>
            </c:strRef>
          </c:tx>
          <c:spPr>
            <a:noFill/>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Sheet1!$G$2:$G$3</c:f>
              <c:numCache>
                <c:formatCode>General</c:formatCode>
                <c:ptCount val="2"/>
                <c:pt idx="0">
                  <c:v>5</c:v>
                </c:pt>
                <c:pt idx="1">
                  <c:v>4</c:v>
                </c:pt>
              </c:numCache>
            </c:numRef>
          </c:val>
        </c:ser>
        <c:ser>
          <c:idx val="6"/>
          <c:order val="6"/>
          <c:tx>
            <c:strRef>
              <c:f>Sheet1!$H$1</c:f>
              <c:strCache>
                <c:ptCount val="1"/>
                <c:pt idx="0">
                  <c:v>列2</c:v>
                </c:pt>
              </c:strCache>
            </c:strRef>
          </c:tx>
          <c:dPt>
            <c:idx val="0"/>
            <c:spPr>
              <a:solidFill>
                <a:schemeClr val="bg1"/>
              </a:solidFill>
              <a:ln w="19050">
                <a:solidFill>
                  <a:srgbClr val="FF9933"/>
                </a:solidFill>
              </a:ln>
              <a:effectLst/>
            </c:spPr>
          </c:dPt>
          <c:dPt>
            <c:idx val="1"/>
            <c:spPr>
              <a:noFill/>
              <a:ln w="19050">
                <a:noFill/>
              </a:ln>
              <a:effectLst/>
            </c:spPr>
          </c:dPt>
          <c:cat>
            <c:strRef>
              <c:f>Sheet1!$A$2:$A$3</c:f>
              <c:strCache>
                <c:ptCount val="2"/>
                <c:pt idx="0">
                  <c:v>PART 1</c:v>
                </c:pt>
                <c:pt idx="1">
                  <c:v>PART 2</c:v>
                </c:pt>
              </c:strCache>
            </c:strRef>
          </c:cat>
          <c:val>
            <c:numRef>
              <c:f>Sheet1!$H$2:$H$3</c:f>
              <c:numCache>
                <c:formatCode>General</c:formatCode>
                <c:ptCount val="2"/>
                <c:pt idx="0">
                  <c:v>3</c:v>
                </c:pt>
                <c:pt idx="1">
                  <c:v>7</c:v>
                </c:pt>
              </c:numCache>
            </c:numRef>
          </c:val>
        </c:ser>
        <c:firstSliceAng val="0"/>
        <c:holeSize val="50"/>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plotArea>
      <c:layout/>
      <c:doughnutChart>
        <c:varyColors val="1"/>
        <c:ser>
          <c:idx val="0"/>
          <c:order val="0"/>
          <c:tx>
            <c:strRef>
              <c:f>Sheet1!$B$1</c:f>
              <c:strCache>
                <c:ptCount val="1"/>
                <c:pt idx="0">
                  <c:v>A</c:v>
                </c:pt>
              </c:strCache>
            </c:strRef>
          </c:tx>
          <c:spPr>
            <a:ln>
              <a:noFill/>
            </a:ln>
          </c:spPr>
          <c:dPt>
            <c:idx val="0"/>
            <c:spPr>
              <a:solidFill>
                <a:srgbClr val="FFC000"/>
              </a:solidFill>
              <a:ln w="19050">
                <a:noFill/>
              </a:ln>
              <a:effectLst/>
            </c:spPr>
          </c:dPt>
          <c:dPt>
            <c:idx val="1"/>
            <c:spPr>
              <a:noFill/>
              <a:ln w="19050">
                <a:noFill/>
              </a:ln>
              <a:effectLst/>
            </c:spPr>
          </c:dPt>
          <c:cat>
            <c:strRef>
              <c:f>Sheet1!$A$2:$A$3</c:f>
              <c:strCache>
                <c:ptCount val="2"/>
                <c:pt idx="0">
                  <c:v>PART 1</c:v>
                </c:pt>
                <c:pt idx="1">
                  <c:v>PART 2</c:v>
                </c:pt>
              </c:strCache>
            </c:strRef>
          </c:cat>
          <c:val>
            <c:numRef>
              <c:f>Sheet1!$B$2:$B$3</c:f>
              <c:numCache>
                <c:formatCode>General</c:formatCode>
                <c:ptCount val="2"/>
                <c:pt idx="0">
                  <c:v>4</c:v>
                </c:pt>
                <c:pt idx="1">
                  <c:v>6</c:v>
                </c:pt>
              </c:numCache>
            </c:numRef>
          </c:val>
        </c:ser>
        <c:ser>
          <c:idx val="1"/>
          <c:order val="1"/>
          <c:tx>
            <c:strRef>
              <c:f>Sheet1!$C$1</c:f>
              <c:strCache>
                <c:ptCount val="1"/>
                <c:pt idx="0">
                  <c:v>B</c:v>
                </c:pt>
              </c:strCache>
            </c:strRef>
          </c:tx>
          <c:spPr>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Sheet1!$C$2:$C$3</c:f>
              <c:numCache>
                <c:formatCode>General</c:formatCode>
                <c:ptCount val="2"/>
                <c:pt idx="0">
                  <c:v>5</c:v>
                </c:pt>
                <c:pt idx="1">
                  <c:v>5</c:v>
                </c:pt>
              </c:numCache>
            </c:numRef>
          </c:val>
        </c:ser>
        <c:ser>
          <c:idx val="2"/>
          <c:order val="2"/>
          <c:tx>
            <c:strRef>
              <c:f>Sheet1!$D$1</c:f>
              <c:strCache>
                <c:ptCount val="1"/>
                <c:pt idx="0">
                  <c:v>C</c:v>
                </c:pt>
              </c:strCache>
            </c:strRef>
          </c:tx>
          <c:spPr>
            <a:ln>
              <a:noFill/>
            </a:ln>
          </c:spPr>
          <c:dPt>
            <c:idx val="0"/>
            <c:spPr>
              <a:solidFill>
                <a:schemeClr val="bg1"/>
              </a:solidFill>
              <a:ln w="19050">
                <a:noFill/>
              </a:ln>
              <a:effectLst/>
            </c:spPr>
          </c:dPt>
          <c:dPt>
            <c:idx val="1"/>
            <c:spPr>
              <a:noFill/>
              <a:ln w="19050">
                <a:noFill/>
              </a:ln>
              <a:effectLst/>
            </c:spPr>
          </c:dPt>
          <c:cat>
            <c:strRef>
              <c:f>Sheet1!$A$2:$A$3</c:f>
              <c:strCache>
                <c:ptCount val="2"/>
                <c:pt idx="0">
                  <c:v>PART 1</c:v>
                </c:pt>
                <c:pt idx="1">
                  <c:v>PART 2</c:v>
                </c:pt>
              </c:strCache>
            </c:strRef>
          </c:cat>
          <c:val>
            <c:numRef>
              <c:f>Sheet1!$D$2:$D$3</c:f>
              <c:numCache>
                <c:formatCode>General</c:formatCode>
                <c:ptCount val="2"/>
                <c:pt idx="0">
                  <c:v>6</c:v>
                </c:pt>
                <c:pt idx="1">
                  <c:v>4</c:v>
                </c:pt>
              </c:numCache>
            </c:numRef>
          </c:val>
        </c:ser>
        <c:ser>
          <c:idx val="3"/>
          <c:order val="3"/>
          <c:tx>
            <c:strRef>
              <c:f>Sheet1!$E$1</c:f>
              <c:strCache>
                <c:ptCount val="1"/>
                <c:pt idx="0">
                  <c:v>D</c:v>
                </c:pt>
              </c:strCache>
            </c:strRef>
          </c:tx>
          <c:spPr>
            <a:solidFill>
              <a:srgbClr val="375C75"/>
            </a:solidFill>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Sheet1!$E$2:$E$3</c:f>
              <c:numCache>
                <c:formatCode>General</c:formatCode>
                <c:ptCount val="2"/>
                <c:pt idx="0">
                  <c:v>7</c:v>
                </c:pt>
                <c:pt idx="1">
                  <c:v>3</c:v>
                </c:pt>
              </c:numCache>
            </c:numRef>
          </c:val>
        </c:ser>
        <c:ser>
          <c:idx val="4"/>
          <c:order val="4"/>
          <c:tx>
            <c:strRef>
              <c:f>Sheet1!$F$1</c:f>
              <c:strCache>
                <c:ptCount val="1"/>
                <c:pt idx="0">
                  <c:v>E</c:v>
                </c:pt>
              </c:strCache>
            </c:strRef>
          </c:tx>
          <c:spPr>
            <a:noFill/>
            <a:ln>
              <a:noFill/>
            </a:ln>
          </c:spPr>
          <c:dPt>
            <c:idx val="0"/>
            <c:spPr>
              <a:solidFill>
                <a:srgbClr val="EF9F00"/>
              </a:solidFill>
              <a:ln w="19050">
                <a:noFill/>
              </a:ln>
              <a:effectLst/>
            </c:spPr>
          </c:dPt>
          <c:dPt>
            <c:idx val="1"/>
            <c:spPr>
              <a:noFill/>
              <a:ln w="19050">
                <a:noFill/>
              </a:ln>
              <a:effectLst/>
            </c:spPr>
          </c:dPt>
          <c:cat>
            <c:strRef>
              <c:f>Sheet1!$A$2:$A$3</c:f>
              <c:strCache>
                <c:ptCount val="2"/>
                <c:pt idx="0">
                  <c:v>PART 1</c:v>
                </c:pt>
                <c:pt idx="1">
                  <c:v>PART 2</c:v>
                </c:pt>
              </c:strCache>
            </c:strRef>
          </c:cat>
          <c:val>
            <c:numRef>
              <c:f>Sheet1!$F$2:$F$3</c:f>
              <c:numCache>
                <c:formatCode>General</c:formatCode>
                <c:ptCount val="2"/>
                <c:pt idx="0">
                  <c:v>8</c:v>
                </c:pt>
                <c:pt idx="1">
                  <c:v>2</c:v>
                </c:pt>
              </c:numCache>
            </c:numRef>
          </c:val>
        </c:ser>
        <c:ser>
          <c:idx val="5"/>
          <c:order val="5"/>
          <c:tx>
            <c:strRef>
              <c:f>Sheet1!$G$1</c:f>
              <c:strCache>
                <c:ptCount val="1"/>
                <c:pt idx="0">
                  <c:v>列1</c:v>
                </c:pt>
              </c:strCache>
            </c:strRef>
          </c:tx>
          <c:spPr>
            <a:noFill/>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Sheet1!$G$2:$G$3</c:f>
              <c:numCache>
                <c:formatCode>General</c:formatCode>
                <c:ptCount val="2"/>
                <c:pt idx="0">
                  <c:v>5</c:v>
                </c:pt>
                <c:pt idx="1">
                  <c:v>4</c:v>
                </c:pt>
              </c:numCache>
            </c:numRef>
          </c:val>
        </c:ser>
        <c:ser>
          <c:idx val="6"/>
          <c:order val="6"/>
          <c:tx>
            <c:strRef>
              <c:f>Sheet1!$H$1</c:f>
              <c:strCache>
                <c:ptCount val="1"/>
                <c:pt idx="0">
                  <c:v>列2</c:v>
                </c:pt>
              </c:strCache>
            </c:strRef>
          </c:tx>
          <c:dPt>
            <c:idx val="0"/>
            <c:spPr>
              <a:solidFill>
                <a:schemeClr val="bg1"/>
              </a:solidFill>
              <a:ln w="19050">
                <a:noFill/>
              </a:ln>
              <a:effectLst/>
            </c:spPr>
          </c:dPt>
          <c:dPt>
            <c:idx val="1"/>
            <c:spPr>
              <a:noFill/>
              <a:ln w="19050">
                <a:noFill/>
              </a:ln>
              <a:effectLst/>
            </c:spPr>
          </c:dPt>
          <c:cat>
            <c:strRef>
              <c:f>Sheet1!$A$2:$A$3</c:f>
              <c:strCache>
                <c:ptCount val="2"/>
                <c:pt idx="0">
                  <c:v>PART 1</c:v>
                </c:pt>
                <c:pt idx="1">
                  <c:v>PART 2</c:v>
                </c:pt>
              </c:strCache>
            </c:strRef>
          </c:cat>
          <c:val>
            <c:numRef>
              <c:f>Sheet1!$H$2:$H$3</c:f>
              <c:numCache>
                <c:formatCode>General</c:formatCode>
                <c:ptCount val="2"/>
                <c:pt idx="0">
                  <c:v>3</c:v>
                </c:pt>
                <c:pt idx="1">
                  <c:v>7</c:v>
                </c:pt>
              </c:numCache>
            </c:numRef>
          </c:val>
        </c:ser>
        <c:firstSliceAng val="0"/>
        <c:holeSize val="50"/>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8A42CD0-810D-4EC8-A3EA-211B9B5B88E7}" type="datetimeFigureOut">
              <a:rPr lang="zh-CN" altLang="en-US" smtClean="0"/>
              <a:pPr/>
              <a:t>2019/5/10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02D14E8-566D-4498-A8B1-B50A6EFF46A9}" type="slidenum">
              <a:rPr lang="zh-CN" altLang="en-US" smtClean="0"/>
              <a:pPr/>
              <a:t>‹#›</a:t>
            </a:fld>
            <a:endParaRPr lang="zh-CN" altLang="en-US"/>
          </a:p>
        </p:txBody>
      </p:sp>
    </p:spTree>
    <p:extLst>
      <p:ext uri="{BB962C8B-B14F-4D97-AF65-F5344CB8AC3E}">
        <p14:creationId xmlns="" xmlns:p14="http://schemas.microsoft.com/office/powerpoint/2010/main" val="6105273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C3D871-70D2-45CB-BD90-9DD67A6C664C}" type="datetimeFigureOut">
              <a:rPr lang="zh-CN" altLang="en-US" smtClean="0"/>
              <a:pPr/>
              <a:t>2019/5/10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A13CF5-8081-4FCA-9F18-FB883A2C5429}" type="slidenum">
              <a:rPr lang="zh-CN" altLang="en-US" smtClean="0"/>
              <a:pPr/>
              <a:t>‹#›</a:t>
            </a:fld>
            <a:endParaRPr lang="zh-CN" altLang="en-US"/>
          </a:p>
        </p:txBody>
      </p:sp>
    </p:spTree>
    <p:extLst>
      <p:ext uri="{BB962C8B-B14F-4D97-AF65-F5344CB8AC3E}">
        <p14:creationId xmlns="" xmlns:p14="http://schemas.microsoft.com/office/powerpoint/2010/main" val="1080427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bwMode="auto">
          <a:noFill/>
          <a:ln>
            <a:solidFill>
              <a:srgbClr val="000000"/>
            </a:solidFill>
            <a:miter lim="800000"/>
            <a:headEnd/>
            <a:tailEnd/>
          </a:ln>
        </p:spPr>
      </p:sp>
      <p:sp>
        <p:nvSpPr>
          <p:cNvPr id="1843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1843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BEEEBF-F77D-4A1C-917D-8A4A8B7A2405}" type="slidenum">
              <a:rPr lang="zh-CN" altLang="en-US" smtClean="0">
                <a:latin typeface="Arial" pitchFamily="34" charset="0"/>
                <a:ea typeface="宋体" pitchFamily="2" charset="-122"/>
              </a:rPr>
              <a:pPr/>
              <a:t>20</a:t>
            </a:fld>
            <a:endParaRPr lang="zh-CN" altLang="en-US" smtClean="0">
              <a:latin typeface="Arial" pitchFamily="34" charset="0"/>
              <a:ea typeface="宋体" pitchFamily="2" charset="-122"/>
            </a:endParaRPr>
          </a:p>
        </p:txBody>
      </p:sp>
    </p:spTree>
    <p:extLst>
      <p:ext uri="{BB962C8B-B14F-4D97-AF65-F5344CB8AC3E}">
        <p14:creationId xmlns="" xmlns:p14="http://schemas.microsoft.com/office/powerpoint/2010/main" val="463902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857A2A7-50E0-4B12-B431-A3A28D564FCF}"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CE42C2B-E223-48BA-9B89-6229DC169BB8}"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DF8B909-D73D-412F-88E2-7E0AA073FCFA}"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C0A27B7-E3B9-4031-B982-10241E35FAA8}"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2413E96-78B4-41D8-BAD2-9C6DE60F4D64}"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CD7246E-13CC-4C06-9716-165740BC2190}"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2C2C2C55-C6B3-4C6B-8949-038BFBF04CC4}"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9B5616E3-41F7-44B3-A424-C92301578E37}"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0E916E6F-97ED-44AE-9783-C9726D26847F}"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27714FB-86D3-46AB-835A-857F36E4EBA6}"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8E8BF03-15C8-4906-9AE8-16247062B453}"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r="-133"/>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32EB12C-7CD2-4ECE-A177-D1322E80AE0E}"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4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hyperlink" Target="http://www.chinaclear.c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82" name="Picture 10"/>
          <p:cNvPicPr>
            <a:picLocks noChangeAspect="1" noChangeArrowheads="1"/>
          </p:cNvPicPr>
          <p:nvPr/>
        </p:nvPicPr>
        <p:blipFill>
          <a:blip r:embed="rId2" cstate="print"/>
          <a:srcRect/>
          <a:stretch>
            <a:fillRect/>
          </a:stretch>
        </p:blipFill>
        <p:spPr bwMode="auto">
          <a:xfrm>
            <a:off x="457200" y="2847975"/>
            <a:ext cx="8686800" cy="3513138"/>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cstate="print"/>
          <a:srcRect/>
          <a:stretch>
            <a:fillRect/>
          </a:stretch>
        </p:blipFill>
        <p:spPr bwMode="auto">
          <a:xfrm>
            <a:off x="6732588" y="517525"/>
            <a:ext cx="1943100" cy="608013"/>
          </a:xfrm>
          <a:prstGeom prst="rect">
            <a:avLst/>
          </a:prstGeom>
          <a:noFill/>
          <a:ln w="9525">
            <a:noFill/>
            <a:miter lim="800000"/>
            <a:headEnd/>
            <a:tailEnd/>
          </a:ln>
          <a:effectLst/>
        </p:spPr>
      </p:pic>
      <p:sp>
        <p:nvSpPr>
          <p:cNvPr id="3077" name="Text Box 5"/>
          <p:cNvSpPr txBox="1">
            <a:spLocks noChangeArrowheads="1"/>
          </p:cNvSpPr>
          <p:nvPr/>
        </p:nvSpPr>
        <p:spPr bwMode="auto">
          <a:xfrm>
            <a:off x="779463" y="5938838"/>
            <a:ext cx="2016125" cy="244475"/>
          </a:xfrm>
          <a:prstGeom prst="rect">
            <a:avLst/>
          </a:prstGeom>
          <a:noFill/>
          <a:ln w="9525">
            <a:noFill/>
            <a:miter lim="800000"/>
            <a:headEnd/>
            <a:tailEnd/>
          </a:ln>
          <a:effectLst/>
        </p:spPr>
        <p:txBody>
          <a:bodyPr>
            <a:spAutoFit/>
          </a:bodyPr>
          <a:lstStyle/>
          <a:p>
            <a:pPr>
              <a:spcBef>
                <a:spcPct val="50000"/>
              </a:spcBef>
            </a:pPr>
            <a:r>
              <a:rPr lang="en-US" altLang="zh-CN" sz="1000">
                <a:solidFill>
                  <a:srgbClr val="4D4D4D"/>
                </a:solidFill>
              </a:rPr>
              <a:t>www.chinaclear.cn </a:t>
            </a:r>
          </a:p>
        </p:txBody>
      </p:sp>
      <p:pic>
        <p:nvPicPr>
          <p:cNvPr id="3080" name="Picture 8"/>
          <p:cNvPicPr>
            <a:picLocks noChangeAspect="1" noChangeArrowheads="1"/>
          </p:cNvPicPr>
          <p:nvPr/>
        </p:nvPicPr>
        <p:blipFill>
          <a:blip r:embed="rId4" cstate="print"/>
          <a:srcRect/>
          <a:stretch>
            <a:fillRect/>
          </a:stretch>
        </p:blipFill>
        <p:spPr bwMode="auto">
          <a:xfrm>
            <a:off x="0" y="1482725"/>
            <a:ext cx="9144000" cy="1370013"/>
          </a:xfrm>
          <a:prstGeom prst="rect">
            <a:avLst/>
          </a:prstGeom>
          <a:noFill/>
          <a:ln w="9525">
            <a:noFill/>
            <a:miter lim="800000"/>
            <a:headEnd/>
            <a:tailEnd/>
          </a:ln>
          <a:effectLst/>
        </p:spPr>
      </p:pic>
      <p:sp>
        <p:nvSpPr>
          <p:cNvPr id="3081" name="Text Box 9"/>
          <p:cNvSpPr txBox="1">
            <a:spLocks noChangeArrowheads="1"/>
          </p:cNvSpPr>
          <p:nvPr/>
        </p:nvSpPr>
        <p:spPr bwMode="auto">
          <a:xfrm>
            <a:off x="755650" y="2060575"/>
            <a:ext cx="6265863" cy="641350"/>
          </a:xfrm>
          <a:prstGeom prst="rect">
            <a:avLst/>
          </a:prstGeom>
          <a:noFill/>
          <a:ln w="9525">
            <a:noFill/>
            <a:miter lim="800000"/>
            <a:headEnd/>
            <a:tailEnd/>
          </a:ln>
          <a:effectLst/>
        </p:spPr>
        <p:txBody>
          <a:bodyPr>
            <a:spAutoFit/>
          </a:bodyPr>
          <a:lstStyle/>
          <a:p>
            <a:r>
              <a:rPr lang="en-US" altLang="zh-CN">
                <a:solidFill>
                  <a:schemeClr val="bg1"/>
                </a:solidFill>
              </a:rPr>
              <a:t>China Securities Depository </a:t>
            </a:r>
          </a:p>
          <a:p>
            <a:r>
              <a:rPr lang="en-US" altLang="zh-CN">
                <a:solidFill>
                  <a:schemeClr val="bg1"/>
                </a:solidFill>
              </a:rPr>
              <a:t>and Clearing Corporation Limited</a:t>
            </a:r>
          </a:p>
        </p:txBody>
      </p:sp>
      <p:sp>
        <p:nvSpPr>
          <p:cNvPr id="10" name="Text Box 4"/>
          <p:cNvSpPr txBox="1">
            <a:spLocks noChangeArrowheads="1"/>
          </p:cNvSpPr>
          <p:nvPr/>
        </p:nvSpPr>
        <p:spPr bwMode="auto">
          <a:xfrm>
            <a:off x="827584" y="3107634"/>
            <a:ext cx="6120680" cy="609398"/>
          </a:xfrm>
          <a:prstGeom prst="rect">
            <a:avLst/>
          </a:prstGeom>
          <a:noFill/>
          <a:ln w="9525">
            <a:noFill/>
            <a:miter lim="800000"/>
            <a:headEnd/>
            <a:tailEnd/>
          </a:ln>
          <a:effectLst/>
        </p:spPr>
        <p:txBody>
          <a:bodyPr wrap="square">
            <a:spAutoFit/>
          </a:bodyPr>
          <a:lstStyle/>
          <a:p>
            <a:pPr>
              <a:lnSpc>
                <a:spcPct val="120000"/>
              </a:lnSpc>
            </a:pPr>
            <a:r>
              <a:rPr lang="zh-CN" altLang="en-US" sz="2800" b="1" dirty="0">
                <a:solidFill>
                  <a:srgbClr val="4D4D4D"/>
                </a:solidFill>
                <a:latin typeface="华文新魏" pitchFamily="2" charset="-122"/>
                <a:ea typeface="华文新魏" pitchFamily="2" charset="-122"/>
              </a:rPr>
              <a:t>上市公司</a:t>
            </a:r>
            <a:r>
              <a:rPr lang="zh-CN" altLang="en-US" sz="2800" b="1" dirty="0" smtClean="0">
                <a:solidFill>
                  <a:srgbClr val="4D4D4D"/>
                </a:solidFill>
                <a:latin typeface="华文新魏" pitchFamily="2" charset="-122"/>
                <a:ea typeface="华文新魏" pitchFamily="2" charset="-122"/>
              </a:rPr>
              <a:t>股东大会网络投票业务介绍</a:t>
            </a:r>
            <a:endParaRPr kumimoji="1" lang="zh-CN" altLang="en-US" sz="2800" b="1" dirty="0">
              <a:solidFill>
                <a:srgbClr val="4D4D4D"/>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195735" y="1052736"/>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省</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楷体" pitchFamily="49" charset="-122"/>
                <a:ea typeface="楷体" pitchFamily="49" charset="-122"/>
              </a:rPr>
              <a:t>按</a:t>
            </a:r>
            <a:r>
              <a:rPr lang="zh-CN" altLang="en-US" sz="2000" dirty="0" smtClean="0">
                <a:solidFill>
                  <a:schemeClr val="bg1"/>
                </a:solidFill>
                <a:latin typeface="楷体" pitchFamily="49" charset="-122"/>
                <a:ea typeface="楷体" pitchFamily="49" charset="-122"/>
              </a:rPr>
              <a:t>流通股本数量</a:t>
            </a:r>
            <a:r>
              <a:rPr lang="zh-CN" altLang="en-US" sz="1600" dirty="0" smtClean="0">
                <a:solidFill>
                  <a:schemeClr val="bg1"/>
                </a:solidFill>
                <a:latin typeface="楷体" pitchFamily="49" charset="-122"/>
                <a:ea typeface="楷体" pitchFamily="49" charset="-122"/>
              </a:rPr>
              <a:t>差异化收取</a:t>
            </a:r>
            <a:endParaRPr lang="en-US" altLang="zh-CN" sz="1600" dirty="0" smtClean="0">
              <a:solidFill>
                <a:schemeClr val="bg1"/>
              </a:solidFill>
              <a:latin typeface="楷体" pitchFamily="49" charset="-122"/>
              <a:ea typeface="楷体" pitchFamily="49" charset="-122"/>
            </a:endParaRPr>
          </a:p>
          <a:p>
            <a:pPr algn="ctr">
              <a:defRPr/>
            </a:pPr>
            <a:r>
              <a:rPr lang="zh-CN" altLang="en-US" sz="1600" dirty="0" smtClean="0">
                <a:solidFill>
                  <a:schemeClr val="bg1"/>
                </a:solidFill>
                <a:latin typeface="楷体" pitchFamily="49" charset="-122"/>
                <a:ea typeface="楷体" pitchFamily="49" charset="-122"/>
              </a:rPr>
              <a:t>投票</a:t>
            </a:r>
            <a:r>
              <a:rPr lang="zh-CN" altLang="en-US" sz="2400" dirty="0" smtClean="0">
                <a:solidFill>
                  <a:schemeClr val="bg1"/>
                </a:solidFill>
                <a:latin typeface="楷体" pitchFamily="49" charset="-122"/>
                <a:ea typeface="楷体" pitchFamily="49" charset="-122"/>
              </a:rPr>
              <a:t>费用较低</a:t>
            </a:r>
            <a:endParaRPr lang="en-US" altLang="zh-CN" sz="2400" dirty="0" smtClean="0">
              <a:solidFill>
                <a:schemeClr val="bg1"/>
              </a:solidFill>
              <a:latin typeface="楷体" pitchFamily="49" charset="-122"/>
              <a:ea typeface="楷体" pitchFamily="49" charset="-122"/>
            </a:endParaRPr>
          </a:p>
          <a:p>
            <a:pPr algn="ctr">
              <a:defRPr/>
            </a:pPr>
            <a:r>
              <a:rPr lang="zh-CN" altLang="en-US" sz="2400" dirty="0">
                <a:solidFill>
                  <a:schemeClr val="bg1"/>
                </a:solidFill>
                <a:latin typeface="楷体" pitchFamily="49" charset="-122"/>
                <a:ea typeface="楷体" pitchFamily="49" charset="-122"/>
              </a:rPr>
              <a:t>无需</a:t>
            </a:r>
            <a:r>
              <a:rPr lang="zh-CN" altLang="en-US" sz="2000" dirty="0">
                <a:solidFill>
                  <a:schemeClr val="bg1"/>
                </a:solidFill>
                <a:latin typeface="楷体" pitchFamily="49" charset="-122"/>
                <a:ea typeface="楷体" pitchFamily="49" charset="-122"/>
              </a:rPr>
              <a:t>另行</a:t>
            </a:r>
            <a:r>
              <a:rPr lang="zh-CN" altLang="en-US" sz="2000" dirty="0" smtClean="0">
                <a:solidFill>
                  <a:schemeClr val="bg1"/>
                </a:solidFill>
                <a:latin typeface="楷体" pitchFamily="49" charset="-122"/>
                <a:ea typeface="楷体" pitchFamily="49" charset="-122"/>
              </a:rPr>
              <a:t>申请</a:t>
            </a:r>
            <a:r>
              <a:rPr lang="zh-CN" altLang="en-US" sz="2400" dirty="0" smtClean="0">
                <a:solidFill>
                  <a:schemeClr val="bg1"/>
                </a:solidFill>
                <a:latin typeface="楷体" pitchFamily="49" charset="-122"/>
                <a:ea typeface="楷体" pitchFamily="49" charset="-122"/>
              </a:rPr>
              <a:t>股东</a:t>
            </a:r>
            <a:r>
              <a:rPr lang="zh-CN" altLang="en-US" sz="2400" dirty="0">
                <a:solidFill>
                  <a:schemeClr val="bg1"/>
                </a:solidFill>
                <a:latin typeface="楷体" pitchFamily="49" charset="-122"/>
                <a:ea typeface="楷体" pitchFamily="49" charset="-122"/>
              </a:rPr>
              <a:t>名册</a:t>
            </a:r>
            <a:endParaRPr lang="en-US" altLang="zh-CN" sz="2400" dirty="0">
              <a:solidFill>
                <a:schemeClr val="bg1"/>
              </a:solidFill>
              <a:latin typeface="楷体" pitchFamily="49" charset="-122"/>
              <a:ea typeface="楷体" pitchFamily="49" charset="-122"/>
            </a:endParaRPr>
          </a:p>
          <a:p>
            <a:pPr algn="ctr">
              <a:defRPr/>
            </a:pPr>
            <a:endParaRPr lang="zh-CN" altLang="en-US" sz="2400" dirty="0">
              <a:solidFill>
                <a:schemeClr val="bg1"/>
              </a:solidFill>
              <a:latin typeface="方正姚体" pitchFamily="2" charset="-122"/>
              <a:ea typeface="方正姚体" pitchFamily="2" charset="-122"/>
            </a:endParaRP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rcRect l="18230" t="2345" r="18230" b="2345"/>
          <a:stretch>
            <a:fillRect/>
          </a:stretch>
        </p:blipFill>
        <p:spPr>
          <a:xfrm>
            <a:off x="5652120" y="1052736"/>
            <a:ext cx="1224136" cy="5256584"/>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57225" y="1844824"/>
            <a:ext cx="3714776" cy="751879"/>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 name="圆角矩形 4"/>
          <p:cNvSpPr/>
          <p:nvPr/>
        </p:nvSpPr>
        <p:spPr>
          <a:xfrm>
            <a:off x="1000100" y="1948632"/>
            <a:ext cx="4572032" cy="720080"/>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圆角矩形 5"/>
          <p:cNvSpPr/>
          <p:nvPr/>
        </p:nvSpPr>
        <p:spPr>
          <a:xfrm>
            <a:off x="857225" y="3140969"/>
            <a:ext cx="3698346" cy="720080"/>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6"/>
          <p:cNvSpPr/>
          <p:nvPr/>
        </p:nvSpPr>
        <p:spPr>
          <a:xfrm>
            <a:off x="1000100" y="3244776"/>
            <a:ext cx="4572032" cy="720080"/>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圆角矩形 9"/>
          <p:cNvSpPr/>
          <p:nvPr/>
        </p:nvSpPr>
        <p:spPr>
          <a:xfrm>
            <a:off x="857224" y="4396904"/>
            <a:ext cx="3698346" cy="792088"/>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圆角矩形 10"/>
          <p:cNvSpPr/>
          <p:nvPr/>
        </p:nvSpPr>
        <p:spPr>
          <a:xfrm>
            <a:off x="1000100" y="4500711"/>
            <a:ext cx="4572032" cy="792088"/>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2" name="组合 11"/>
          <p:cNvGrpSpPr/>
          <p:nvPr/>
        </p:nvGrpSpPr>
        <p:grpSpPr>
          <a:xfrm>
            <a:off x="5996674" y="1876624"/>
            <a:ext cx="2160240" cy="864096"/>
            <a:chOff x="222" y="51"/>
            <a:chExt cx="2367062" cy="1215318"/>
          </a:xfrm>
        </p:grpSpPr>
        <p:sp>
          <p:nvSpPr>
            <p:cNvPr id="13" name="圆角矩形 12"/>
            <p:cNvSpPr/>
            <p:nvPr/>
          </p:nvSpPr>
          <p:spPr>
            <a:xfrm>
              <a:off x="222" y="51"/>
              <a:ext cx="2367062" cy="1215318"/>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4" name="圆角矩形 4"/>
            <p:cNvSpPr/>
            <p:nvPr/>
          </p:nvSpPr>
          <p:spPr>
            <a:xfrm>
              <a:off x="59549" y="59378"/>
              <a:ext cx="2248408" cy="10966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2000</a:t>
              </a:r>
              <a:r>
                <a:rPr lang="zh-CN" altLang="en-US"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元</a:t>
              </a:r>
              <a:endParaRPr lang="zh-CN" altLang="en-US" sz="2800" b="1" kern="1200" baseline="0"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grpSp>
      <p:grpSp>
        <p:nvGrpSpPr>
          <p:cNvPr id="3" name="组合 17"/>
          <p:cNvGrpSpPr/>
          <p:nvPr/>
        </p:nvGrpSpPr>
        <p:grpSpPr>
          <a:xfrm>
            <a:off x="5996674" y="3140968"/>
            <a:ext cx="2160240" cy="864096"/>
            <a:chOff x="222" y="51"/>
            <a:chExt cx="2367062" cy="1458381"/>
          </a:xfrm>
        </p:grpSpPr>
        <p:sp>
          <p:nvSpPr>
            <p:cNvPr id="19" name="圆角矩形 18"/>
            <p:cNvSpPr/>
            <p:nvPr/>
          </p:nvSpPr>
          <p:spPr>
            <a:xfrm>
              <a:off x="222" y="51"/>
              <a:ext cx="2367062" cy="1458381"/>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圆角矩形 4"/>
            <p:cNvSpPr/>
            <p:nvPr/>
          </p:nvSpPr>
          <p:spPr>
            <a:xfrm>
              <a:off x="59549" y="59377"/>
              <a:ext cx="2248408" cy="13990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5000</a:t>
              </a:r>
              <a:r>
                <a:rPr lang="zh-CN" altLang="en-US"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元</a:t>
              </a:r>
              <a:endParaRPr lang="zh-CN" altLang="en-US" sz="2800" b="1" kern="1200" baseline="0"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grpSp>
      <p:grpSp>
        <p:nvGrpSpPr>
          <p:cNvPr id="8" name="组合 20"/>
          <p:cNvGrpSpPr/>
          <p:nvPr/>
        </p:nvGrpSpPr>
        <p:grpSpPr>
          <a:xfrm>
            <a:off x="5996674" y="4437112"/>
            <a:ext cx="2160240" cy="864096"/>
            <a:chOff x="222" y="51"/>
            <a:chExt cx="2367062" cy="1458381"/>
          </a:xfrm>
        </p:grpSpPr>
        <p:sp>
          <p:nvSpPr>
            <p:cNvPr id="22" name="圆角矩形 21"/>
            <p:cNvSpPr/>
            <p:nvPr/>
          </p:nvSpPr>
          <p:spPr>
            <a:xfrm>
              <a:off x="222" y="51"/>
              <a:ext cx="2367062" cy="1458381"/>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圆角矩形 4"/>
            <p:cNvSpPr/>
            <p:nvPr/>
          </p:nvSpPr>
          <p:spPr>
            <a:xfrm>
              <a:off x="59549" y="59377"/>
              <a:ext cx="2248408" cy="13990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8000</a:t>
              </a:r>
              <a:r>
                <a:rPr lang="zh-CN" altLang="en-US"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元</a:t>
              </a:r>
              <a:endParaRPr lang="zh-CN" altLang="en-US" sz="2800" b="1" kern="1200" baseline="0"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grpSp>
      <p:sp>
        <p:nvSpPr>
          <p:cNvPr id="24" name="TextBox 23"/>
          <p:cNvSpPr txBox="1"/>
          <p:nvPr/>
        </p:nvSpPr>
        <p:spPr>
          <a:xfrm>
            <a:off x="1691680" y="2164656"/>
            <a:ext cx="2952328" cy="369332"/>
          </a:xfrm>
          <a:prstGeom prst="rect">
            <a:avLst/>
          </a:prstGeom>
          <a:noFill/>
          <a:ln>
            <a:noFill/>
          </a:ln>
        </p:spPr>
        <p:txBody>
          <a:bodyPr wrap="square" rtlCol="0">
            <a:spAutoFit/>
          </a:bodyPr>
          <a:lstStyle/>
          <a:p>
            <a:pPr>
              <a:buSzPct val="80000"/>
            </a:pPr>
            <a:endParaRPr lang="zh-CN" altLang="en-US" dirty="0" smtClean="0">
              <a:solidFill>
                <a:srgbClr val="C00000"/>
              </a:solidFill>
              <a:latin typeface="方正姚体" pitchFamily="2" charset="-122"/>
              <a:ea typeface="方正姚体" pitchFamily="2" charset="-122"/>
            </a:endParaRPr>
          </a:p>
        </p:txBody>
      </p:sp>
      <p:sp>
        <p:nvSpPr>
          <p:cNvPr id="26" name="矩形 25"/>
          <p:cNvSpPr/>
          <p:nvPr/>
        </p:nvSpPr>
        <p:spPr>
          <a:xfrm>
            <a:off x="1214414" y="3359175"/>
            <a:ext cx="4071966" cy="461665"/>
          </a:xfrm>
          <a:prstGeom prst="rect">
            <a:avLst/>
          </a:prstGeom>
        </p:spPr>
        <p:txBody>
          <a:bodyPr wrap="square">
            <a:spAutoFit/>
          </a:bodyPr>
          <a:lstStyle/>
          <a:p>
            <a:pPr lvl="0" algn="ctr"/>
            <a:r>
              <a:rPr lang="en-US" altLang="zh-CN" sz="2400" dirty="0" smtClean="0">
                <a:latin typeface="楷体" pitchFamily="49" charset="-122"/>
                <a:ea typeface="楷体" pitchFamily="49" charset="-122"/>
              </a:rPr>
              <a:t>5</a:t>
            </a:r>
            <a:r>
              <a:rPr lang="zh-CN" altLang="en-US" sz="2400" dirty="0" smtClean="0">
                <a:latin typeface="楷体" pitchFamily="49" charset="-122"/>
                <a:ea typeface="楷体" pitchFamily="49" charset="-122"/>
              </a:rPr>
              <a:t>亿</a:t>
            </a:r>
            <a:r>
              <a:rPr lang="en-US" altLang="zh-CN" sz="2400" b="1" dirty="0" smtClean="0">
                <a:latin typeface="楷体" pitchFamily="49" charset="-122"/>
                <a:ea typeface="楷体" pitchFamily="49" charset="-122"/>
              </a:rPr>
              <a:t>-</a:t>
            </a:r>
            <a:r>
              <a:rPr lang="en-US" altLang="zh-CN" sz="2400" dirty="0" smtClean="0">
                <a:latin typeface="楷体" pitchFamily="49" charset="-122"/>
                <a:ea typeface="楷体" pitchFamily="49" charset="-122"/>
              </a:rPr>
              <a:t>10</a:t>
            </a:r>
            <a:r>
              <a:rPr lang="zh-CN" altLang="en-US" sz="2400" dirty="0" smtClean="0">
                <a:latin typeface="楷体" pitchFamily="49" charset="-122"/>
                <a:ea typeface="楷体" pitchFamily="49" charset="-122"/>
              </a:rPr>
              <a:t>亿（股</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份</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元）</a:t>
            </a:r>
          </a:p>
        </p:txBody>
      </p:sp>
      <p:sp>
        <p:nvSpPr>
          <p:cNvPr id="27" name="矩形 26"/>
          <p:cNvSpPr/>
          <p:nvPr/>
        </p:nvSpPr>
        <p:spPr>
          <a:xfrm>
            <a:off x="1571604" y="4612928"/>
            <a:ext cx="3857652" cy="461665"/>
          </a:xfrm>
          <a:prstGeom prst="rect">
            <a:avLst/>
          </a:prstGeom>
        </p:spPr>
        <p:txBody>
          <a:bodyPr wrap="square">
            <a:spAutoFit/>
          </a:bodyPr>
          <a:lstStyle/>
          <a:p>
            <a:r>
              <a:rPr lang="en-US" altLang="zh-CN" sz="2400" dirty="0" smtClean="0">
                <a:latin typeface="楷体" pitchFamily="49" charset="-122"/>
                <a:ea typeface="楷体" pitchFamily="49" charset="-122"/>
              </a:rPr>
              <a:t>10</a:t>
            </a:r>
            <a:r>
              <a:rPr lang="zh-CN" altLang="en-US" sz="2400" dirty="0" smtClean="0">
                <a:latin typeface="楷体" pitchFamily="49" charset="-122"/>
                <a:ea typeface="楷体" pitchFamily="49" charset="-122"/>
              </a:rPr>
              <a:t>亿（股</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份</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元）以上</a:t>
            </a:r>
            <a:endParaRPr lang="zh-CN" altLang="en-US" sz="2400" dirty="0">
              <a:latin typeface="楷体" pitchFamily="49" charset="-122"/>
              <a:ea typeface="楷体" pitchFamily="49" charset="-122"/>
            </a:endParaRPr>
          </a:p>
        </p:txBody>
      </p:sp>
      <p:sp>
        <p:nvSpPr>
          <p:cNvPr id="25" name="矩形 24"/>
          <p:cNvSpPr/>
          <p:nvPr/>
        </p:nvSpPr>
        <p:spPr>
          <a:xfrm>
            <a:off x="1259632" y="2020640"/>
            <a:ext cx="4026748" cy="461665"/>
          </a:xfrm>
          <a:prstGeom prst="rect">
            <a:avLst/>
          </a:prstGeom>
        </p:spPr>
        <p:txBody>
          <a:bodyPr wrap="square">
            <a:spAutoFit/>
          </a:bodyPr>
          <a:lstStyle/>
          <a:p>
            <a:pPr lvl="0" algn="ctr"/>
            <a:r>
              <a:rPr lang="en-US" altLang="zh-CN" sz="2400" dirty="0" smtClean="0">
                <a:latin typeface="楷体" pitchFamily="49" charset="-122"/>
                <a:ea typeface="楷体" pitchFamily="49" charset="-122"/>
              </a:rPr>
              <a:t>5</a:t>
            </a:r>
            <a:r>
              <a:rPr lang="zh-CN" altLang="en-US" sz="2400" dirty="0" smtClean="0">
                <a:latin typeface="楷体" pitchFamily="49" charset="-122"/>
                <a:ea typeface="楷体" pitchFamily="49" charset="-122"/>
              </a:rPr>
              <a:t>亿（股</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份</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元）以下</a:t>
            </a:r>
            <a:endParaRPr lang="zh-CN" altLang="en-US" sz="2400"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043608" y="1988840"/>
            <a:ext cx="7272808" cy="122413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2400" dirty="0" smtClean="0">
                <a:solidFill>
                  <a:schemeClr val="bg1"/>
                </a:solidFill>
                <a:latin typeface="华文新魏" pitchFamily="2" charset="-122"/>
                <a:ea typeface="华文新魏" pitchFamily="2" charset="-122"/>
              </a:rPr>
              <a:t>中国结算网络投票</a:t>
            </a:r>
            <a:r>
              <a:rPr lang="zh-CN" altLang="en-US" sz="3600" dirty="0" smtClean="0">
                <a:solidFill>
                  <a:schemeClr val="bg1"/>
                </a:solidFill>
                <a:latin typeface="华文新魏" pitchFamily="2" charset="-122"/>
                <a:ea typeface="华文新魏" pitchFamily="2" charset="-122"/>
              </a:rPr>
              <a:t>投资者使用感受</a:t>
            </a:r>
            <a:r>
              <a:rPr lang="zh-CN" altLang="en-US" sz="2400" dirty="0" smtClean="0">
                <a:solidFill>
                  <a:schemeClr val="bg1"/>
                </a:solidFill>
                <a:latin typeface="华文新魏" pitchFamily="2" charset="-122"/>
                <a:ea typeface="华文新魏" pitchFamily="2" charset="-122"/>
              </a:rPr>
              <a:t>如何</a:t>
            </a:r>
            <a:endParaRPr lang="zh-CN" altLang="en-US" sz="2400" dirty="0">
              <a:solidFill>
                <a:schemeClr val="bg1"/>
              </a:solidFill>
              <a:latin typeface="华文新魏" pitchFamily="2" charset="-122"/>
              <a:ea typeface="华文新魏" pitchFamily="2" charset="-122"/>
            </a:endParaRPr>
          </a:p>
        </p:txBody>
      </p:sp>
      <p:grpSp>
        <p:nvGrpSpPr>
          <p:cNvPr id="3" name="组合 2"/>
          <p:cNvGrpSpPr/>
          <p:nvPr/>
        </p:nvGrpSpPr>
        <p:grpSpPr>
          <a:xfrm>
            <a:off x="5486393" y="2780928"/>
            <a:ext cx="3657607" cy="3864872"/>
            <a:chOff x="5514445" y="1008384"/>
            <a:chExt cx="3657607" cy="3864872"/>
          </a:xfrm>
        </p:grpSpPr>
        <p:pic>
          <p:nvPicPr>
            <p:cNvPr id="4" name="图片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037468" y="1404369"/>
              <a:ext cx="1547690" cy="1675648"/>
            </a:xfrm>
            <a:prstGeom prst="rect">
              <a:avLst/>
            </a:prstGeom>
          </p:spPr>
        </p:pic>
        <p:pic>
          <p:nvPicPr>
            <p:cNvPr id="5" name="图片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514445" y="1008384"/>
              <a:ext cx="3657607" cy="3864872"/>
            </a:xfrm>
            <a:prstGeom prst="rect">
              <a:avLst/>
            </a:prstGeom>
          </p:spPr>
        </p:pic>
      </p:grpSp>
    </p:spTree>
    <p:extLst>
      <p:ext uri="{BB962C8B-B14F-4D97-AF65-F5344CB8AC3E}">
        <p14:creationId xmlns="" xmlns:p14="http://schemas.microsoft.com/office/powerpoint/2010/main" val="79465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4"/>
          <p:cNvGrpSpPr>
            <a:grpSpLocks noChangeAspect="1"/>
          </p:cNvGrpSpPr>
          <p:nvPr/>
        </p:nvGrpSpPr>
        <p:grpSpPr bwMode="auto">
          <a:xfrm>
            <a:off x="1209729" y="3792632"/>
            <a:ext cx="583969" cy="567091"/>
            <a:chOff x="3202" y="1607"/>
            <a:chExt cx="1730" cy="1680"/>
          </a:xfrm>
          <a:solidFill>
            <a:srgbClr val="C00000"/>
          </a:solidFill>
        </p:grpSpPr>
        <p:sp>
          <p:nvSpPr>
            <p:cNvPr id="5"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8" name="Group 58"/>
          <p:cNvGrpSpPr>
            <a:grpSpLocks noChangeAspect="1"/>
          </p:cNvGrpSpPr>
          <p:nvPr/>
        </p:nvGrpSpPr>
        <p:grpSpPr bwMode="auto">
          <a:xfrm>
            <a:off x="1244687" y="5234037"/>
            <a:ext cx="469459" cy="564601"/>
            <a:chOff x="4372" y="1753"/>
            <a:chExt cx="676" cy="813"/>
          </a:xfrm>
          <a:solidFill>
            <a:srgbClr val="C00000"/>
          </a:solidFill>
        </p:grpSpPr>
        <p:sp>
          <p:nvSpPr>
            <p:cNvPr id="9"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7" name="Freeform 63"/>
          <p:cNvSpPr>
            <a:spLocks noChangeAspect="1"/>
          </p:cNvSpPr>
          <p:nvPr/>
        </p:nvSpPr>
        <p:spPr bwMode="auto">
          <a:xfrm>
            <a:off x="1161466" y="2282254"/>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任意多边形 23"/>
          <p:cNvSpPr/>
          <p:nvPr/>
        </p:nvSpPr>
        <p:spPr>
          <a:xfrm rot="5400000">
            <a:off x="1015582" y="1990900"/>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5400000">
            <a:off x="1043878" y="3501278"/>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400000">
            <a:off x="1041548" y="4941438"/>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63"/>
          <p:cNvSpPr>
            <a:spLocks noChangeAspect="1"/>
          </p:cNvSpPr>
          <p:nvPr/>
        </p:nvSpPr>
        <p:spPr bwMode="auto">
          <a:xfrm>
            <a:off x="1179318" y="2276872"/>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44" name="Group 44"/>
          <p:cNvGrpSpPr>
            <a:grpSpLocks noChangeAspect="1"/>
          </p:cNvGrpSpPr>
          <p:nvPr/>
        </p:nvGrpSpPr>
        <p:grpSpPr bwMode="auto">
          <a:xfrm>
            <a:off x="1209729" y="3805494"/>
            <a:ext cx="583969" cy="567091"/>
            <a:chOff x="3202" y="1607"/>
            <a:chExt cx="1730" cy="1680"/>
          </a:xfrm>
          <a:solidFill>
            <a:schemeClr val="bg1"/>
          </a:solidFill>
        </p:grpSpPr>
        <p:sp>
          <p:nvSpPr>
            <p:cNvPr id="45"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7"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53" name="Group 58"/>
          <p:cNvGrpSpPr>
            <a:grpSpLocks noChangeAspect="1"/>
          </p:cNvGrpSpPr>
          <p:nvPr/>
        </p:nvGrpSpPr>
        <p:grpSpPr bwMode="auto">
          <a:xfrm>
            <a:off x="1244687" y="5248144"/>
            <a:ext cx="469459" cy="564601"/>
            <a:chOff x="4372" y="1753"/>
            <a:chExt cx="676" cy="813"/>
          </a:xfrm>
          <a:solidFill>
            <a:schemeClr val="bg1"/>
          </a:solidFill>
        </p:grpSpPr>
        <p:sp>
          <p:nvSpPr>
            <p:cNvPr id="54"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58" name="圆角矩形 57"/>
          <p:cNvSpPr/>
          <p:nvPr/>
        </p:nvSpPr>
        <p:spPr>
          <a:xfrm>
            <a:off x="2411760" y="2134646"/>
            <a:ext cx="5760640" cy="86409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9" name="圆角矩形 4"/>
          <p:cNvSpPr/>
          <p:nvPr/>
        </p:nvSpPr>
        <p:spPr>
          <a:xfrm>
            <a:off x="2843808" y="2206654"/>
            <a:ext cx="5040560" cy="7797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zh-CN" altLang="en-US" sz="2400" b="1"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议案内容与表决项一一对应</a:t>
            </a:r>
            <a:endParaRPr lang="zh-CN" altLang="en-US" sz="2400" b="1"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sp>
        <p:nvSpPr>
          <p:cNvPr id="60" name="圆角矩形 59"/>
          <p:cNvSpPr/>
          <p:nvPr/>
        </p:nvSpPr>
        <p:spPr>
          <a:xfrm>
            <a:off x="2411760" y="3645024"/>
            <a:ext cx="5760640" cy="86409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1" name="圆角矩形 4"/>
          <p:cNvSpPr/>
          <p:nvPr/>
        </p:nvSpPr>
        <p:spPr>
          <a:xfrm>
            <a:off x="2555776" y="3717032"/>
            <a:ext cx="5472608" cy="7797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algn="ctr" defTabSz="1244600">
              <a:lnSpc>
                <a:spcPct val="90000"/>
              </a:lnSpc>
              <a:spcAft>
                <a:spcPct val="35000"/>
              </a:spcAft>
            </a:pPr>
            <a:r>
              <a:rPr lang="zh-CN" altLang="en-US" sz="2400" b="1"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交互操作方式，点击鼠标即可完成投票</a:t>
            </a:r>
            <a:endParaRPr lang="zh-CN" altLang="en-US" sz="2400" b="1"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sp>
        <p:nvSpPr>
          <p:cNvPr id="62" name="圆角矩形 61"/>
          <p:cNvSpPr/>
          <p:nvPr/>
        </p:nvSpPr>
        <p:spPr>
          <a:xfrm>
            <a:off x="2411760" y="5083394"/>
            <a:ext cx="5760640" cy="86409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3" name="圆角矩形 4"/>
          <p:cNvSpPr/>
          <p:nvPr/>
        </p:nvSpPr>
        <p:spPr>
          <a:xfrm>
            <a:off x="2843808" y="5155402"/>
            <a:ext cx="5040560" cy="7797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zh-CN" altLang="en-US" sz="24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随时查询投票情况及历史投票记录</a:t>
            </a:r>
            <a:endParaRPr lang="zh-CN" altLang="en-US" sz="2400" b="1" kern="1200" baseline="0"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pic>
        <p:nvPicPr>
          <p:cNvPr id="64" name="Picture 3" descr="C:\Users\anne\Desktop\Vote_Yes_logo_cranberry_副本.jpg"/>
          <p:cNvPicPr>
            <a:picLocks noChangeAspect="1" noChangeArrowheads="1"/>
          </p:cNvPicPr>
          <p:nvPr/>
        </p:nvPicPr>
        <p:blipFill>
          <a:blip r:embed="rId2" cstate="print"/>
          <a:srcRect/>
          <a:stretch>
            <a:fillRect/>
          </a:stretch>
        </p:blipFill>
        <p:spPr bwMode="auto">
          <a:xfrm rot="21212800">
            <a:off x="266098" y="169089"/>
            <a:ext cx="3105623" cy="171585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9525" y="2174875"/>
            <a:ext cx="9134475" cy="1685925"/>
          </a:xfrm>
          <a:prstGeom prst="rect">
            <a:avLst/>
          </a:prstGeom>
          <a:noFill/>
          <a:ln w="9525">
            <a:noFill/>
            <a:miter lim="800000"/>
            <a:headEnd/>
            <a:tailEnd/>
          </a:ln>
        </p:spPr>
      </p:pic>
      <p:sp>
        <p:nvSpPr>
          <p:cNvPr id="11267" name="TextBox 4"/>
          <p:cNvSpPr txBox="1">
            <a:spLocks noChangeArrowheads="1"/>
          </p:cNvSpPr>
          <p:nvPr/>
        </p:nvSpPr>
        <p:spPr bwMode="auto">
          <a:xfrm>
            <a:off x="1764059" y="4697268"/>
            <a:ext cx="5256213" cy="1107996"/>
          </a:xfrm>
          <a:prstGeom prst="rect">
            <a:avLst/>
          </a:prstGeom>
          <a:solidFill>
            <a:srgbClr val="990000"/>
          </a:solidFill>
          <a:ln w="9525">
            <a:noFill/>
            <a:miter lim="800000"/>
            <a:headEnd/>
            <a:tailEnd/>
          </a:ln>
        </p:spPr>
        <p:txBody>
          <a:bodyPr wrap="square">
            <a:spAutoFit/>
          </a:bodyPr>
          <a:lstStyle/>
          <a:p>
            <a:pPr algn="ctr">
              <a:lnSpc>
                <a:spcPct val="150000"/>
              </a:lnSpc>
              <a:spcBef>
                <a:spcPts val="1200"/>
              </a:spcBef>
              <a:spcAft>
                <a:spcPts val="1200"/>
              </a:spcAft>
              <a:buSzPct val="80000"/>
            </a:pPr>
            <a:r>
              <a:rPr lang="zh-CN" altLang="en-US" sz="4400" dirty="0" smtClean="0">
                <a:solidFill>
                  <a:schemeClr val="bg1"/>
                </a:solidFill>
                <a:latin typeface="华文新魏" pitchFamily="2" charset="-122"/>
                <a:ea typeface="华文新魏" pitchFamily="2" charset="-122"/>
              </a:rPr>
              <a:t>网络投票更</a:t>
            </a:r>
            <a:r>
              <a:rPr lang="zh-CN" altLang="en-US" sz="4400" dirty="0">
                <a:solidFill>
                  <a:schemeClr val="bg1"/>
                </a:solidFill>
                <a:latin typeface="华文新魏" pitchFamily="2" charset="-122"/>
                <a:ea typeface="华文新魏" pitchFamily="2" charset="-122"/>
              </a:rPr>
              <a:t>便捷</a:t>
            </a:r>
          </a:p>
        </p:txBody>
      </p:sp>
      <p:pic>
        <p:nvPicPr>
          <p:cNvPr id="11268" name="Picture 2"/>
          <p:cNvPicPr>
            <a:picLocks noChangeAspect="1" noChangeArrowheads="1"/>
          </p:cNvPicPr>
          <p:nvPr/>
        </p:nvPicPr>
        <p:blipFill>
          <a:blip r:embed="rId3" cstate="print"/>
          <a:srcRect/>
          <a:stretch>
            <a:fillRect/>
          </a:stretch>
        </p:blipFill>
        <p:spPr bwMode="auto">
          <a:xfrm>
            <a:off x="2493963" y="769938"/>
            <a:ext cx="3887787" cy="3738562"/>
          </a:xfrm>
          <a:prstGeom prst="rect">
            <a:avLst/>
          </a:prstGeom>
          <a:noFill/>
          <a:ln w="9525">
            <a:noFill/>
            <a:miter lim="800000"/>
            <a:headEnd/>
            <a:tailEnd/>
          </a:ln>
        </p:spPr>
      </p:pic>
    </p:spTree>
    <p:extLst>
      <p:ext uri="{BB962C8B-B14F-4D97-AF65-F5344CB8AC3E}">
        <p14:creationId xmlns="" xmlns:p14="http://schemas.microsoft.com/office/powerpoint/2010/main" val="24281938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27584" y="1196752"/>
            <a:ext cx="4851276" cy="4928290"/>
            <a:chOff x="827584" y="1340768"/>
            <a:chExt cx="5067300" cy="5153025"/>
          </a:xfrm>
        </p:grpSpPr>
        <p:grpSp>
          <p:nvGrpSpPr>
            <p:cNvPr id="8" name="组合 7"/>
            <p:cNvGrpSpPr/>
            <p:nvPr/>
          </p:nvGrpSpPr>
          <p:grpSpPr>
            <a:xfrm>
              <a:off x="827584" y="1340768"/>
              <a:ext cx="5067300" cy="5153025"/>
              <a:chOff x="3131840" y="908720"/>
              <a:chExt cx="5067300" cy="5153025"/>
            </a:xfrm>
          </p:grpSpPr>
          <p:pic>
            <p:nvPicPr>
              <p:cNvPr id="48131" name="Picture 3"/>
              <p:cNvPicPr>
                <a:picLocks noChangeAspect="1" noChangeArrowheads="1"/>
              </p:cNvPicPr>
              <p:nvPr/>
            </p:nvPicPr>
            <p:blipFill>
              <a:blip r:embed="rId2" cstate="print"/>
              <a:srcRect/>
              <a:stretch>
                <a:fillRect/>
              </a:stretch>
            </p:blipFill>
            <p:spPr bwMode="auto">
              <a:xfrm>
                <a:off x="3131840" y="908720"/>
                <a:ext cx="5067300" cy="5153025"/>
              </a:xfrm>
              <a:prstGeom prst="rect">
                <a:avLst/>
              </a:prstGeom>
              <a:noFill/>
              <a:ln w="9525">
                <a:noFill/>
                <a:miter lim="800000"/>
                <a:headEnd/>
                <a:tailEnd/>
              </a:ln>
            </p:spPr>
          </p:pic>
          <p:sp>
            <p:nvSpPr>
              <p:cNvPr id="7" name="TextBox 6"/>
              <p:cNvSpPr txBox="1"/>
              <p:nvPr/>
            </p:nvSpPr>
            <p:spPr>
              <a:xfrm>
                <a:off x="4860032" y="4753719"/>
                <a:ext cx="2935105" cy="547079"/>
              </a:xfrm>
              <a:prstGeom prst="rect">
                <a:avLst/>
              </a:prstGeom>
              <a:solidFill>
                <a:srgbClr val="FFFFFF"/>
              </a:solidFill>
              <a:ln w="15875">
                <a:solidFill>
                  <a:srgbClr val="B48900"/>
                </a:solidFill>
              </a:ln>
            </p:spPr>
            <p:txBody>
              <a:bodyPr wrap="square" rtlCol="0">
                <a:spAutoFit/>
              </a:bodyPr>
              <a:lstStyle/>
              <a:p>
                <a:pPr>
                  <a:buSzPct val="80000"/>
                </a:pPr>
                <a:r>
                  <a:rPr lang="zh-CN" altLang="en-US" sz="2800" b="1" dirty="0" smtClean="0">
                    <a:solidFill>
                      <a:srgbClr val="B48900"/>
                    </a:solidFill>
                    <a:latin typeface="黑体" pitchFamily="49" charset="-122"/>
                    <a:ea typeface="黑体" pitchFamily="49" charset="-122"/>
                  </a:rPr>
                  <a:t>各类投票均支持</a:t>
                </a:r>
              </a:p>
            </p:txBody>
          </p:sp>
        </p:grpSp>
        <p:sp>
          <p:nvSpPr>
            <p:cNvPr id="9" name="矩形 8"/>
            <p:cNvSpPr/>
            <p:nvPr/>
          </p:nvSpPr>
          <p:spPr bwMode="auto">
            <a:xfrm>
              <a:off x="2771800" y="4787627"/>
              <a:ext cx="1692188" cy="360040"/>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dirty="0" smtClean="0">
                  <a:solidFill>
                    <a:schemeClr val="bg1"/>
                  </a:solidFill>
                  <a:latin typeface="黑体" pitchFamily="49" charset="-122"/>
                  <a:ea typeface="黑体" pitchFamily="49" charset="-122"/>
                </a:rPr>
                <a:t>沪深上市公司</a:t>
              </a:r>
              <a:endParaRPr lang="zh-CN" altLang="en-US" sz="1600" b="1" dirty="0">
                <a:solidFill>
                  <a:schemeClr val="bg1"/>
                </a:solidFill>
                <a:latin typeface="黑体" pitchFamily="49" charset="-122"/>
                <a:ea typeface="黑体" pitchFamily="49" charset="-122"/>
              </a:endParaRPr>
            </a:p>
          </p:txBody>
        </p:sp>
        <p:sp>
          <p:nvSpPr>
            <p:cNvPr id="11" name="TextBox 10"/>
            <p:cNvSpPr txBox="1"/>
            <p:nvPr/>
          </p:nvSpPr>
          <p:spPr>
            <a:xfrm>
              <a:off x="3347864" y="4077072"/>
              <a:ext cx="1917374" cy="418355"/>
            </a:xfrm>
            <a:prstGeom prst="rect">
              <a:avLst/>
            </a:prstGeom>
            <a:blipFill>
              <a:blip r:embed="rId3" cstate="print"/>
              <a:tile tx="0" ty="0" sx="100000" sy="100000" flip="none" algn="tl"/>
            </a:blipFill>
            <a:ln w="15875">
              <a:noFill/>
            </a:ln>
          </p:spPr>
          <p:txBody>
            <a:bodyPr wrap="square" rtlCol="0">
              <a:spAutoFit/>
            </a:bodyPr>
            <a:lstStyle/>
            <a:p>
              <a:pPr>
                <a:buSzPct val="80000"/>
              </a:pPr>
              <a:r>
                <a:rPr lang="zh-CN" altLang="en-US" sz="2000" b="1" dirty="0" smtClean="0">
                  <a:solidFill>
                    <a:srgbClr val="B48900"/>
                  </a:solidFill>
                  <a:latin typeface="黑体" pitchFamily="49" charset="-122"/>
                  <a:ea typeface="黑体" pitchFamily="49" charset="-122"/>
                </a:rPr>
                <a:t>债券发行人</a:t>
              </a:r>
            </a:p>
          </p:txBody>
        </p:sp>
        <p:sp>
          <p:nvSpPr>
            <p:cNvPr id="10" name="矩形 9"/>
            <p:cNvSpPr/>
            <p:nvPr/>
          </p:nvSpPr>
          <p:spPr bwMode="auto">
            <a:xfrm>
              <a:off x="3203848" y="4446637"/>
              <a:ext cx="1944216" cy="288032"/>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smtClean="0">
                  <a:solidFill>
                    <a:schemeClr val="bg1"/>
                  </a:solidFill>
                  <a:latin typeface="黑体" pitchFamily="49" charset="-122"/>
                  <a:ea typeface="黑体" pitchFamily="49" charset="-122"/>
                </a:rPr>
                <a:t>新三板挂牌公司</a:t>
              </a:r>
              <a:endParaRPr lang="zh-CN" altLang="en-US" sz="1600" b="1" dirty="0">
                <a:solidFill>
                  <a:schemeClr val="bg1"/>
                </a:solidFill>
                <a:latin typeface="黑体" pitchFamily="49" charset="-122"/>
                <a:ea typeface="黑体" pitchFamily="49" charset="-122"/>
              </a:endParaRPr>
            </a:p>
          </p:txBody>
        </p:sp>
        <p:sp>
          <p:nvSpPr>
            <p:cNvPr id="13" name="TextBox 12"/>
            <p:cNvSpPr txBox="1"/>
            <p:nvPr/>
          </p:nvSpPr>
          <p:spPr>
            <a:xfrm>
              <a:off x="3707904" y="3429000"/>
              <a:ext cx="1512168" cy="369332"/>
            </a:xfrm>
            <a:prstGeom prst="rect">
              <a:avLst/>
            </a:prstGeom>
            <a:blipFill>
              <a:blip r:embed="rId3" cstate="print"/>
              <a:tile tx="0" ty="0" sx="100000" sy="100000" flip="none" algn="tl"/>
            </a:blipFill>
            <a:ln w="15875">
              <a:noFill/>
            </a:ln>
          </p:spPr>
          <p:txBody>
            <a:bodyPr wrap="square" rtlCol="0">
              <a:spAutoFit/>
            </a:bodyPr>
            <a:lstStyle/>
            <a:p>
              <a:pPr>
                <a:buSzPct val="80000"/>
              </a:pPr>
              <a:r>
                <a:rPr lang="zh-CN" altLang="en-US" b="1" dirty="0" smtClean="0">
                  <a:solidFill>
                    <a:srgbClr val="B48900"/>
                  </a:solidFill>
                  <a:latin typeface="黑体" pitchFamily="49" charset="-122"/>
                  <a:ea typeface="黑体" pitchFamily="49" charset="-122"/>
                </a:rPr>
                <a:t>退市公司</a:t>
              </a:r>
            </a:p>
          </p:txBody>
        </p:sp>
        <p:sp>
          <p:nvSpPr>
            <p:cNvPr id="12" name="矩形 11"/>
            <p:cNvSpPr/>
            <p:nvPr/>
          </p:nvSpPr>
          <p:spPr bwMode="auto">
            <a:xfrm>
              <a:off x="3851920" y="3789040"/>
              <a:ext cx="1440160" cy="360040"/>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dirty="0" smtClean="0">
                  <a:solidFill>
                    <a:schemeClr val="bg1"/>
                  </a:solidFill>
                  <a:latin typeface="黑体" pitchFamily="49" charset="-122"/>
                  <a:ea typeface="黑体" pitchFamily="49" charset="-122"/>
                </a:rPr>
                <a:t>基金公司</a:t>
              </a:r>
              <a:endParaRPr lang="zh-CN" altLang="en-US" sz="1600" b="1" dirty="0">
                <a:solidFill>
                  <a:schemeClr val="bg1"/>
                </a:solidFill>
                <a:latin typeface="黑体" pitchFamily="49" charset="-122"/>
                <a:ea typeface="黑体" pitchFamily="49" charset="-122"/>
              </a:endParaRPr>
            </a:p>
          </p:txBody>
        </p:sp>
      </p:grpSp>
      <p:sp>
        <p:nvSpPr>
          <p:cNvPr id="15" name="矩形 14"/>
          <p:cNvSpPr/>
          <p:nvPr/>
        </p:nvSpPr>
        <p:spPr>
          <a:xfrm>
            <a:off x="6228184" y="1578272"/>
            <a:ext cx="2448272" cy="4154984"/>
          </a:xfrm>
          <a:prstGeom prst="rect">
            <a:avLst/>
          </a:prstGeom>
        </p:spPr>
        <p:txBody>
          <a:bodyPr wrap="square">
            <a:spAutoFit/>
          </a:bodyPr>
          <a:lstStyle/>
          <a:p>
            <a:pPr algn="ctr"/>
            <a:r>
              <a:rPr lang="zh-CN" altLang="zh-CN" sz="2400" dirty="0" smtClean="0">
                <a:solidFill>
                  <a:srgbClr val="990000"/>
                </a:solidFill>
                <a:latin typeface="华文新魏" pitchFamily="2" charset="-122"/>
                <a:ea typeface="华文新魏" pitchFamily="2" charset="-122"/>
              </a:rPr>
              <a:t>凡所发行的证券登记在</a:t>
            </a:r>
            <a:r>
              <a:rPr lang="zh-CN" altLang="en-US" sz="2400" dirty="0" smtClean="0">
                <a:solidFill>
                  <a:srgbClr val="990000"/>
                </a:solidFill>
                <a:latin typeface="华文新魏" pitchFamily="2" charset="-122"/>
                <a:ea typeface="华文新魏" pitchFamily="2" charset="-122"/>
              </a:rPr>
              <a:t>中国结算</a:t>
            </a:r>
            <a:r>
              <a:rPr lang="zh-CN" altLang="zh-CN" sz="2400" dirty="0" smtClean="0">
                <a:solidFill>
                  <a:srgbClr val="990000"/>
                </a:solidFill>
                <a:latin typeface="华文新魏" pitchFamily="2" charset="-122"/>
                <a:ea typeface="华文新魏" pitchFamily="2" charset="-122"/>
              </a:rPr>
              <a:t>一码通账户（包括下属证券子账户）中的发行人召开持有人大会采用</a:t>
            </a:r>
            <a:r>
              <a:rPr lang="zh-CN" altLang="zh-CN" sz="2400" b="1" dirty="0" smtClean="0">
                <a:solidFill>
                  <a:srgbClr val="990000"/>
                </a:solidFill>
                <a:latin typeface="华文新魏" pitchFamily="2" charset="-122"/>
                <a:ea typeface="华文新魏" pitchFamily="2" charset="-122"/>
              </a:rPr>
              <a:t>网络投票</a:t>
            </a:r>
            <a:r>
              <a:rPr lang="zh-CN" altLang="zh-CN" sz="2400" dirty="0" smtClean="0">
                <a:solidFill>
                  <a:srgbClr val="990000"/>
                </a:solidFill>
                <a:latin typeface="华文新魏" pitchFamily="2" charset="-122"/>
                <a:ea typeface="华文新魏" pitchFamily="2" charset="-122"/>
              </a:rPr>
              <a:t>方式的，发行人均可委托本公司办理持有人大会网络投票业务</a:t>
            </a:r>
            <a:r>
              <a:rPr lang="zh-CN" altLang="en-US" sz="2400" dirty="0" smtClean="0">
                <a:solidFill>
                  <a:srgbClr val="990000"/>
                </a:solidFill>
                <a:latin typeface="华文新魏" pitchFamily="2" charset="-122"/>
                <a:ea typeface="华文新魏" pitchFamily="2" charset="-122"/>
              </a:rPr>
              <a:t>。</a:t>
            </a:r>
            <a:endParaRPr lang="zh-CN" altLang="en-US" sz="2400" dirty="0">
              <a:solidFill>
                <a:srgbClr val="990000"/>
              </a:solidFill>
              <a:latin typeface="华文新魏" pitchFamily="2" charset="-122"/>
              <a:ea typeface="华文新魏" pitchFamily="2" charset="-122"/>
            </a:endParaRPr>
          </a:p>
        </p:txBody>
      </p:sp>
      <p:sp>
        <p:nvSpPr>
          <p:cNvPr id="16" name="矩形 15"/>
          <p:cNvSpPr/>
          <p:nvPr/>
        </p:nvSpPr>
        <p:spPr>
          <a:xfrm>
            <a:off x="-540568" y="116632"/>
            <a:ext cx="7920880"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服务范围更广泛</a:t>
            </a:r>
            <a:endParaRPr lang="en-US" altLang="zh-CN" sz="3200" dirty="0" smtClean="0">
              <a:solidFill>
                <a:schemeClr val="bg1"/>
              </a:solidFill>
              <a:latin typeface="华文新魏" pitchFamily="2" charset="-122"/>
              <a:ea typeface="华文新魏" pitchFamily="2" charset="-122"/>
            </a:endParaRPr>
          </a:p>
        </p:txBody>
      </p:sp>
    </p:spTree>
    <p:extLst>
      <p:ext uri="{BB962C8B-B14F-4D97-AF65-F5344CB8AC3E}">
        <p14:creationId xmlns="" xmlns:p14="http://schemas.microsoft.com/office/powerpoint/2010/main" val="10016456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Grp="1" noChangeAspect="1" noChangeArrowheads="1"/>
          </p:cNvPicPr>
          <p:nvPr>
            <p:ph idx="1"/>
          </p:nvPr>
        </p:nvPicPr>
        <p:blipFill>
          <a:blip r:embed="rId2" cstate="print"/>
          <a:srcRect/>
          <a:stretch>
            <a:fillRect/>
          </a:stretch>
        </p:blipFill>
        <p:spPr bwMode="auto">
          <a:xfrm>
            <a:off x="3491880" y="1628800"/>
            <a:ext cx="5035594" cy="3744416"/>
          </a:xfrm>
          <a:prstGeom prst="rect">
            <a:avLst/>
          </a:prstGeom>
          <a:noFill/>
          <a:ln w="9525">
            <a:noFill/>
            <a:miter lim="800000"/>
            <a:headEnd/>
            <a:tailEnd/>
          </a:ln>
        </p:spPr>
      </p:pic>
      <p:sp>
        <p:nvSpPr>
          <p:cNvPr id="5" name="矩形 4"/>
          <p:cNvSpPr/>
          <p:nvPr/>
        </p:nvSpPr>
        <p:spPr>
          <a:xfrm>
            <a:off x="899592" y="1046341"/>
            <a:ext cx="2232248" cy="5262979"/>
          </a:xfrm>
          <a:prstGeom prst="rect">
            <a:avLst/>
          </a:prstGeom>
        </p:spPr>
        <p:txBody>
          <a:bodyPr wrap="square">
            <a:spAutoFit/>
          </a:bodyPr>
          <a:lstStyle/>
          <a:p>
            <a:pPr algn="ctr"/>
            <a:r>
              <a:rPr lang="zh-CN" altLang="en-US" sz="2400" dirty="0" smtClean="0">
                <a:solidFill>
                  <a:srgbClr val="990000"/>
                </a:solidFill>
                <a:latin typeface="华文新魏" pitchFamily="2" charset="-122"/>
                <a:ea typeface="华文新魏" pitchFamily="2" charset="-122"/>
              </a:rPr>
              <a:t>发行人以</a:t>
            </a:r>
            <a:r>
              <a:rPr lang="zh-CN" altLang="zh-CN" sz="2400" dirty="0" smtClean="0">
                <a:solidFill>
                  <a:srgbClr val="990000"/>
                </a:solidFill>
                <a:latin typeface="华文新魏" pitchFamily="2" charset="-122"/>
                <a:ea typeface="华文新魏" pitchFamily="2" charset="-122"/>
              </a:rPr>
              <a:t>一码通账户</a:t>
            </a:r>
            <a:r>
              <a:rPr lang="zh-CN" altLang="en-US" sz="2400" dirty="0" smtClean="0">
                <a:solidFill>
                  <a:srgbClr val="990000"/>
                </a:solidFill>
                <a:latin typeface="华文新魏" pitchFamily="2" charset="-122"/>
                <a:ea typeface="华文新魏" pitchFamily="2" charset="-122"/>
              </a:rPr>
              <a:t>为单位对网络投票结果进行统计，实现</a:t>
            </a:r>
            <a:r>
              <a:rPr lang="zh-CN" altLang="en-US" sz="2400" b="1" dirty="0" smtClean="0">
                <a:solidFill>
                  <a:srgbClr val="990000"/>
                </a:solidFill>
                <a:latin typeface="华文新魏" pitchFamily="2" charset="-122"/>
                <a:ea typeface="华文新魏" pitchFamily="2" charset="-122"/>
              </a:rPr>
              <a:t>中小投资者单独计票</a:t>
            </a:r>
            <a:r>
              <a:rPr lang="zh-CN" altLang="en-US" sz="2400" dirty="0" smtClean="0">
                <a:solidFill>
                  <a:srgbClr val="990000"/>
                </a:solidFill>
                <a:latin typeface="华文新魏" pitchFamily="2" charset="-122"/>
                <a:ea typeface="华文新魏" pitchFamily="2" charset="-122"/>
              </a:rPr>
              <a:t>及</a:t>
            </a:r>
            <a:r>
              <a:rPr lang="zh-CN" altLang="en-US" sz="2400" b="1" dirty="0" smtClean="0">
                <a:solidFill>
                  <a:srgbClr val="990000"/>
                </a:solidFill>
                <a:latin typeface="华文新魏" pitchFamily="2" charset="-122"/>
                <a:ea typeface="华文新魏" pitchFamily="2" charset="-122"/>
              </a:rPr>
              <a:t>分段统计</a:t>
            </a:r>
            <a:r>
              <a:rPr lang="zh-CN" altLang="en-US" sz="2400" dirty="0" smtClean="0">
                <a:solidFill>
                  <a:srgbClr val="990000"/>
                </a:solidFill>
                <a:latin typeface="华文新魏" pitchFamily="2" charset="-122"/>
                <a:ea typeface="华文新魏" pitchFamily="2" charset="-122"/>
              </a:rPr>
              <a:t>功能</a:t>
            </a:r>
            <a:r>
              <a:rPr lang="zh-CN" altLang="zh-CN" sz="2400" dirty="0" smtClean="0">
                <a:solidFill>
                  <a:srgbClr val="990000"/>
                </a:solidFill>
                <a:latin typeface="华文新魏" pitchFamily="2" charset="-122"/>
                <a:ea typeface="华文新魏" pitchFamily="2" charset="-122"/>
              </a:rPr>
              <a:t>，</a:t>
            </a:r>
            <a:r>
              <a:rPr lang="zh-CN" altLang="en-US" sz="2400" dirty="0" smtClean="0">
                <a:solidFill>
                  <a:srgbClr val="990000"/>
                </a:solidFill>
                <a:latin typeface="华文新魏" pitchFamily="2" charset="-122"/>
                <a:ea typeface="华文新魏" pitchFamily="2" charset="-122"/>
              </a:rPr>
              <a:t>提高统计效率和准确性，便于发行人按照</a:t>
            </a:r>
            <a:r>
              <a:rPr lang="zh-CN" altLang="en-US" sz="2400" b="1" dirty="0" smtClean="0">
                <a:solidFill>
                  <a:srgbClr val="990000"/>
                </a:solidFill>
                <a:latin typeface="华文新魏" pitchFamily="2" charset="-122"/>
                <a:ea typeface="华文新魏" pitchFamily="2" charset="-122"/>
              </a:rPr>
              <a:t>监管要求</a:t>
            </a:r>
            <a:r>
              <a:rPr lang="zh-CN" altLang="en-US" sz="2400" dirty="0" smtClean="0">
                <a:solidFill>
                  <a:srgbClr val="990000"/>
                </a:solidFill>
                <a:latin typeface="华文新魏" pitchFamily="2" charset="-122"/>
                <a:ea typeface="华文新魏" pitchFamily="2" charset="-122"/>
              </a:rPr>
              <a:t>进行网络投票汇总统计及信息披露。</a:t>
            </a:r>
            <a:endParaRPr lang="zh-CN" altLang="en-US" sz="2400" dirty="0">
              <a:solidFill>
                <a:srgbClr val="990000"/>
              </a:solidFill>
              <a:latin typeface="华文新魏" pitchFamily="2" charset="-122"/>
              <a:ea typeface="华文新魏" pitchFamily="2" charset="-122"/>
            </a:endParaRPr>
          </a:p>
        </p:txBody>
      </p:sp>
      <p:sp>
        <p:nvSpPr>
          <p:cNvPr id="4" name="矩形 3"/>
          <p:cNvSpPr/>
          <p:nvPr/>
        </p:nvSpPr>
        <p:spPr>
          <a:xfrm>
            <a:off x="-468560" y="116632"/>
            <a:ext cx="7920880"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投票统计更高效</a:t>
            </a:r>
            <a:endParaRPr lang="en-US" altLang="zh-CN" sz="3200" dirty="0" smtClean="0">
              <a:solidFill>
                <a:schemeClr val="bg1"/>
              </a:solidFill>
              <a:latin typeface="华文新魏" pitchFamily="2" charset="-122"/>
              <a:ea typeface="华文新魏" pitchFamily="2" charset="-122"/>
            </a:endParaRPr>
          </a:p>
        </p:txBody>
      </p:sp>
    </p:spTree>
    <p:extLst>
      <p:ext uri="{BB962C8B-B14F-4D97-AF65-F5344CB8AC3E}">
        <p14:creationId xmlns="" xmlns:p14="http://schemas.microsoft.com/office/powerpoint/2010/main" val="5773698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Grp="1" noChangeAspect="1" noChangeArrowheads="1"/>
          </p:cNvPicPr>
          <p:nvPr>
            <p:ph idx="1"/>
          </p:nvPr>
        </p:nvPicPr>
        <p:blipFill>
          <a:blip r:embed="rId2" cstate="print"/>
          <a:srcRect/>
          <a:stretch>
            <a:fillRect/>
          </a:stretch>
        </p:blipFill>
        <p:spPr bwMode="auto">
          <a:xfrm>
            <a:off x="4283968" y="1340768"/>
            <a:ext cx="4252373" cy="4525963"/>
          </a:xfrm>
          <a:prstGeom prst="rect">
            <a:avLst/>
          </a:prstGeom>
          <a:noFill/>
          <a:ln w="9525">
            <a:noFill/>
            <a:miter lim="800000"/>
            <a:headEnd/>
            <a:tailEnd/>
          </a:ln>
        </p:spPr>
      </p:pic>
      <p:sp>
        <p:nvSpPr>
          <p:cNvPr id="6" name="矩形 5"/>
          <p:cNvSpPr/>
          <p:nvPr/>
        </p:nvSpPr>
        <p:spPr>
          <a:xfrm>
            <a:off x="755576" y="1812880"/>
            <a:ext cx="3096344" cy="3416320"/>
          </a:xfrm>
          <a:prstGeom prst="rect">
            <a:avLst/>
          </a:prstGeom>
        </p:spPr>
        <p:txBody>
          <a:bodyPr wrap="square">
            <a:spAutoFit/>
          </a:bodyPr>
          <a:lstStyle/>
          <a:p>
            <a:r>
              <a:rPr lang="zh-CN" altLang="en-US" sz="2400" dirty="0" smtClean="0">
                <a:solidFill>
                  <a:srgbClr val="990000"/>
                </a:solidFill>
                <a:latin typeface="华文新魏" pitchFamily="2" charset="-122"/>
                <a:ea typeface="华文新魏" pitchFamily="2" charset="-122"/>
              </a:rPr>
              <a:t>投资者对其一码通账户下任一证券子账户办理</a:t>
            </a:r>
            <a:r>
              <a:rPr lang="zh-CN" altLang="en-US" sz="2400" b="1" dirty="0" smtClean="0">
                <a:solidFill>
                  <a:srgbClr val="990000"/>
                </a:solidFill>
                <a:latin typeface="华文新魏" pitchFamily="2" charset="-122"/>
                <a:ea typeface="华文新魏" pitchFamily="2" charset="-122"/>
              </a:rPr>
              <a:t>网络服务身份认证</a:t>
            </a:r>
            <a:r>
              <a:rPr lang="zh-CN" altLang="en-US" sz="2400" dirty="0" smtClean="0">
                <a:solidFill>
                  <a:srgbClr val="990000"/>
                </a:solidFill>
                <a:latin typeface="华文新魏" pitchFamily="2" charset="-122"/>
                <a:ea typeface="华文新魏" pitchFamily="2" charset="-122"/>
              </a:rPr>
              <a:t>后，参加该一码通账户下属其他证券子账户所持有证券的持有人大会网络投票业务时，</a:t>
            </a:r>
            <a:r>
              <a:rPr lang="zh-CN" altLang="en-US" sz="2400" b="1" dirty="0" smtClean="0">
                <a:solidFill>
                  <a:srgbClr val="990000"/>
                </a:solidFill>
                <a:latin typeface="华文新魏" pitchFamily="2" charset="-122"/>
                <a:ea typeface="华文新魏" pitchFamily="2" charset="-122"/>
              </a:rPr>
              <a:t>无需再次办理</a:t>
            </a:r>
            <a:r>
              <a:rPr lang="zh-CN" altLang="en-US" sz="2400" dirty="0" smtClean="0">
                <a:solidFill>
                  <a:srgbClr val="990000"/>
                </a:solidFill>
                <a:latin typeface="华文新魏" pitchFamily="2" charset="-122"/>
                <a:ea typeface="华文新魏" pitchFamily="2" charset="-122"/>
              </a:rPr>
              <a:t>网络服务身份认证。</a:t>
            </a:r>
          </a:p>
        </p:txBody>
      </p:sp>
      <p:sp>
        <p:nvSpPr>
          <p:cNvPr id="4" name="矩形 3"/>
          <p:cNvSpPr/>
          <p:nvPr/>
        </p:nvSpPr>
        <p:spPr>
          <a:xfrm>
            <a:off x="-468560" y="116632"/>
            <a:ext cx="7920880"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身份认证更便捷</a:t>
            </a:r>
            <a:endParaRPr lang="en-US" altLang="zh-CN" sz="3200" dirty="0" smtClean="0">
              <a:solidFill>
                <a:schemeClr val="bg1"/>
              </a:solidFill>
              <a:latin typeface="华文新魏" pitchFamily="2" charset="-122"/>
              <a:ea typeface="华文新魏" pitchFamily="2" charset="-122"/>
            </a:endParaRPr>
          </a:p>
        </p:txBody>
      </p:sp>
    </p:spTree>
    <p:extLst>
      <p:ext uri="{BB962C8B-B14F-4D97-AF65-F5344CB8AC3E}">
        <p14:creationId xmlns="" xmlns:p14="http://schemas.microsoft.com/office/powerpoint/2010/main" val="2314871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899592" y="2348880"/>
            <a:ext cx="6408712" cy="1296988"/>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4400" dirty="0" smtClean="0">
                <a:solidFill>
                  <a:schemeClr val="bg1"/>
                </a:solidFill>
                <a:latin typeface="华文新魏" pitchFamily="2" charset="-122"/>
                <a:ea typeface="华文新魏" pitchFamily="2" charset="-122"/>
                <a:cs typeface="Times New Roman" pitchFamily="18" charset="0"/>
              </a:rPr>
              <a:t>发行人</a:t>
            </a:r>
            <a:r>
              <a:rPr lang="zh-CN" altLang="en-US" sz="2800" dirty="0" smtClean="0">
                <a:solidFill>
                  <a:schemeClr val="bg1"/>
                </a:solidFill>
                <a:latin typeface="华文新魏" pitchFamily="2" charset="-122"/>
                <a:ea typeface="华文新魏" pitchFamily="2" charset="-122"/>
                <a:cs typeface="Times New Roman" pitchFamily="18" charset="0"/>
              </a:rPr>
              <a:t>如何办理网络投票业务</a:t>
            </a:r>
            <a:endParaRPr lang="zh-CN" altLang="en-US" sz="2800" dirty="0">
              <a:solidFill>
                <a:schemeClr val="bg1"/>
              </a:solidFill>
              <a:latin typeface="华文新魏" pitchFamily="2" charset="-122"/>
              <a:ea typeface="华文新魏" pitchFamily="2" charset="-122"/>
              <a:cs typeface="Times New Roman" pitchFamily="18" charset="0"/>
            </a:endParaRPr>
          </a:p>
        </p:txBody>
      </p:sp>
      <p:graphicFrame>
        <p:nvGraphicFramePr>
          <p:cNvPr id="5" name="图表 1"/>
          <p:cNvGraphicFramePr/>
          <p:nvPr>
            <p:extLst>
              <p:ext uri="{D42A27DB-BD31-4B8C-83A1-F6EECF244321}">
                <p14:modId xmlns="" xmlns:p14="http://schemas.microsoft.com/office/powerpoint/2010/main" val="2328202116"/>
              </p:ext>
            </p:extLst>
          </p:nvPr>
        </p:nvGraphicFramePr>
        <p:xfrm>
          <a:off x="3563888" y="1844824"/>
          <a:ext cx="5904656" cy="374710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cstate="print"/>
          <a:srcRect/>
          <a:stretch>
            <a:fillRect/>
          </a:stretch>
        </p:blipFill>
        <p:spPr bwMode="auto">
          <a:xfrm>
            <a:off x="971600" y="1484784"/>
            <a:ext cx="7462534" cy="4785454"/>
          </a:xfrm>
          <a:prstGeom prst="rect">
            <a:avLst/>
          </a:prstGeom>
          <a:noFill/>
          <a:ln w="9525">
            <a:noFill/>
            <a:miter lim="800000"/>
            <a:headEnd/>
            <a:tailEnd/>
          </a:ln>
        </p:spPr>
      </p:pic>
      <p:sp>
        <p:nvSpPr>
          <p:cNvPr id="3" name="Rectangle 4"/>
          <p:cNvSpPr>
            <a:spLocks noChangeArrowheads="1"/>
          </p:cNvSpPr>
          <p:nvPr/>
        </p:nvSpPr>
        <p:spPr bwMode="auto">
          <a:xfrm>
            <a:off x="467544" y="980728"/>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中国结算网站</a:t>
            </a:r>
            <a:r>
              <a:rPr lang="en-US" altLang="zh-CN" sz="2000" dirty="0" smtClean="0">
                <a:solidFill>
                  <a:srgbClr val="4D4D4D"/>
                </a:solidFill>
                <a:ea typeface="黑体" pitchFamily="49" charset="-122"/>
              </a:rPr>
              <a:t>-</a:t>
            </a:r>
            <a:r>
              <a:rPr lang="zh-CN" altLang="en-US" sz="2000" dirty="0" smtClean="0">
                <a:solidFill>
                  <a:srgbClr val="4D4D4D"/>
                </a:solidFill>
                <a:ea typeface="黑体" pitchFamily="49" charset="-122"/>
              </a:rPr>
              <a:t>发行人服务专区</a:t>
            </a:r>
            <a:r>
              <a:rPr lang="en-US" altLang="zh-CN" sz="2000" dirty="0" smtClean="0">
                <a:solidFill>
                  <a:srgbClr val="4D4D4D"/>
                </a:solidFill>
                <a:ea typeface="黑体" pitchFamily="49" charset="-122"/>
              </a:rPr>
              <a:t>-</a:t>
            </a:r>
            <a:r>
              <a:rPr lang="zh-CN" altLang="en-US" sz="2000" dirty="0" smtClean="0">
                <a:solidFill>
                  <a:srgbClr val="4D4D4D"/>
                </a:solidFill>
                <a:ea typeface="黑体" pitchFamily="49" charset="-122"/>
              </a:rPr>
              <a:t>股东大会网络投票</a:t>
            </a:r>
            <a:endParaRPr lang="en-US" altLang="en-US" sz="2000" dirty="0">
              <a:solidFill>
                <a:srgbClr val="4D4D4D"/>
              </a:solidFill>
              <a:ea typeface="黑体" pitchFamily="49" charset="-122"/>
            </a:endParaRPr>
          </a:p>
          <a:p>
            <a:pPr marL="1143000" lvl="2" indent="-228600">
              <a:spcBef>
                <a:spcPct val="40000"/>
              </a:spcBef>
              <a:buClr>
                <a:srgbClr val="CC0000"/>
              </a:buClr>
              <a:buSzPct val="80000"/>
              <a:buFont typeface="Wingdings" pitchFamily="2" charset="2"/>
              <a:buChar char="n"/>
            </a:pPr>
            <a:endParaRPr lang="en-US" altLang="zh-CN" dirty="0" smtClean="0">
              <a:solidFill>
                <a:srgbClr val="4D4D4D"/>
              </a:solidFill>
              <a:latin typeface="黑体" pitchFamily="49" charset="-122"/>
              <a:ea typeface="黑体" pitchFamily="49" charset="-122"/>
            </a:endParaRPr>
          </a:p>
        </p:txBody>
      </p:sp>
      <p:sp>
        <p:nvSpPr>
          <p:cNvPr id="4" name="椭圆 3"/>
          <p:cNvSpPr/>
          <p:nvPr/>
        </p:nvSpPr>
        <p:spPr bwMode="auto">
          <a:xfrm>
            <a:off x="899592" y="2204864"/>
            <a:ext cx="1944216"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nne\Desktop\400_F_28866505_g7XijhFsTlHqpwlYncUyMoqHv4QQqMWN.jpg"/>
          <p:cNvPicPr>
            <a:picLocks noChangeAspect="1" noChangeArrowheads="1"/>
          </p:cNvPicPr>
          <p:nvPr/>
        </p:nvPicPr>
        <p:blipFill>
          <a:blip r:embed="rId2" cstate="print"/>
          <a:srcRect/>
          <a:stretch>
            <a:fillRect/>
          </a:stretch>
        </p:blipFill>
        <p:spPr bwMode="auto">
          <a:xfrm rot="20861588">
            <a:off x="611793" y="980961"/>
            <a:ext cx="1512168" cy="1512168"/>
          </a:xfrm>
          <a:prstGeom prst="rect">
            <a:avLst/>
          </a:prstGeom>
          <a:noFill/>
        </p:spPr>
      </p:pic>
      <p:sp>
        <p:nvSpPr>
          <p:cNvPr id="11" name="矩形 10"/>
          <p:cNvSpPr/>
          <p:nvPr/>
        </p:nvSpPr>
        <p:spPr bwMode="auto">
          <a:xfrm>
            <a:off x="1546944" y="4076228"/>
            <a:ext cx="6121400" cy="100895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lstStyle/>
          <a:p>
            <a:pPr>
              <a:defRPr/>
            </a:pPr>
            <a:r>
              <a:rPr lang="en-US" altLang="zh-CN" dirty="0">
                <a:solidFill>
                  <a:schemeClr val="bg1"/>
                </a:solidFill>
                <a:latin typeface="方正姚体" pitchFamily="2" charset="-122"/>
                <a:ea typeface="方正姚体" pitchFamily="2" charset="-122"/>
              </a:rPr>
              <a:t> </a:t>
            </a:r>
            <a:r>
              <a:rPr lang="en-US" altLang="zh-CN" dirty="0" smtClean="0">
                <a:solidFill>
                  <a:schemeClr val="bg1"/>
                </a:solidFill>
                <a:latin typeface="方正姚体" pitchFamily="2" charset="-122"/>
                <a:ea typeface="方正姚体" pitchFamily="2" charset="-122"/>
              </a:rPr>
              <a:t>——</a:t>
            </a:r>
            <a:r>
              <a:rPr lang="zh-CN" altLang="en-US" dirty="0" smtClean="0">
                <a:solidFill>
                  <a:schemeClr val="bg1"/>
                </a:solidFill>
                <a:latin typeface="方正姚体" pitchFamily="2" charset="-122"/>
                <a:ea typeface="方正姚体" pitchFamily="2" charset="-122"/>
              </a:rPr>
              <a:t>上市公司召开股东大会应当“采用安全、经济、便捷的网络和其他方式为股东参加股东大会提供便利”</a:t>
            </a:r>
            <a:endParaRPr lang="en-US" altLang="zh-CN" dirty="0" smtClean="0">
              <a:solidFill>
                <a:schemeClr val="bg1"/>
              </a:solidFill>
              <a:latin typeface="方正姚体" pitchFamily="2" charset="-122"/>
              <a:ea typeface="方正姚体" pitchFamily="2" charset="-122"/>
            </a:endParaRPr>
          </a:p>
        </p:txBody>
      </p:sp>
      <p:sp>
        <p:nvSpPr>
          <p:cNvPr id="13" name="TextBox 12"/>
          <p:cNvSpPr txBox="1">
            <a:spLocks noChangeArrowheads="1"/>
          </p:cNvSpPr>
          <p:nvPr/>
        </p:nvSpPr>
        <p:spPr bwMode="auto">
          <a:xfrm>
            <a:off x="1514476" y="3673599"/>
            <a:ext cx="6072188" cy="369332"/>
          </a:xfrm>
          <a:prstGeom prst="rect">
            <a:avLst/>
          </a:prstGeom>
          <a:noFill/>
          <a:ln w="9525">
            <a:solidFill>
              <a:srgbClr val="C00000"/>
            </a:solidFill>
            <a:miter lim="800000"/>
            <a:headEnd/>
            <a:tailEnd/>
          </a:ln>
        </p:spPr>
        <p:txBody>
          <a:bodyPr>
            <a:spAutoFit/>
          </a:bodyPr>
          <a:lstStyle/>
          <a:p>
            <a:pPr>
              <a:buSzPct val="80000"/>
              <a:buFont typeface="Wingdings" pitchFamily="2" charset="2"/>
              <a:buChar char="n"/>
            </a:pPr>
            <a:r>
              <a:rPr lang="en-US" altLang="zh-CN" dirty="0" smtClean="0">
                <a:solidFill>
                  <a:srgbClr val="C00000"/>
                </a:solidFill>
                <a:latin typeface="方正姚体" pitchFamily="2" charset="-122"/>
                <a:ea typeface="方正姚体" pitchFamily="2" charset="-122"/>
              </a:rPr>
              <a:t>《</a:t>
            </a:r>
            <a:r>
              <a:rPr lang="zh-CN" altLang="en-US" dirty="0" smtClean="0">
                <a:solidFill>
                  <a:srgbClr val="C00000"/>
                </a:solidFill>
                <a:latin typeface="方正姚体" pitchFamily="2" charset="-122"/>
                <a:ea typeface="方正姚体" pitchFamily="2" charset="-122"/>
              </a:rPr>
              <a:t>上市公司股东大会规则</a:t>
            </a:r>
            <a:r>
              <a:rPr lang="en-US" altLang="zh-CN" dirty="0" smtClean="0">
                <a:solidFill>
                  <a:srgbClr val="C00000"/>
                </a:solidFill>
                <a:latin typeface="方正姚体" pitchFamily="2" charset="-122"/>
                <a:ea typeface="方正姚体" pitchFamily="2" charset="-122"/>
              </a:rPr>
              <a:t>》</a:t>
            </a:r>
            <a:endParaRPr lang="zh-CN" altLang="en-US" dirty="0">
              <a:solidFill>
                <a:srgbClr val="C00000"/>
              </a:solidFill>
              <a:latin typeface="方正姚体" pitchFamily="2" charset="-122"/>
              <a:ea typeface="方正姚体" pitchFamily="2" charset="-122"/>
            </a:endParaRPr>
          </a:p>
        </p:txBody>
      </p:sp>
      <p:sp>
        <p:nvSpPr>
          <p:cNvPr id="14" name="矩形 13"/>
          <p:cNvSpPr/>
          <p:nvPr/>
        </p:nvSpPr>
        <p:spPr>
          <a:xfrm>
            <a:off x="1331640" y="5373216"/>
            <a:ext cx="6768752" cy="707886"/>
          </a:xfrm>
          <a:prstGeom prst="rect">
            <a:avLst/>
          </a:prstGeom>
        </p:spPr>
        <p:txBody>
          <a:bodyPr wrap="square">
            <a:spAutoFit/>
          </a:bodyPr>
          <a:lstStyle/>
          <a:p>
            <a:pPr>
              <a:buSzPct val="80000"/>
            </a:pPr>
            <a:r>
              <a:rPr lang="zh-CN" altLang="en-US" sz="2400" dirty="0">
                <a:solidFill>
                  <a:srgbClr val="C00000"/>
                </a:solidFill>
                <a:latin typeface="方正姚体" pitchFamily="2" charset="-122"/>
                <a:ea typeface="方正姚体" pitchFamily="2" charset="-122"/>
              </a:rPr>
              <a:t>上市公司股东大会</a:t>
            </a:r>
            <a:r>
              <a:rPr lang="zh-CN" altLang="en-US" sz="4000" dirty="0" smtClean="0">
                <a:solidFill>
                  <a:srgbClr val="C00000"/>
                </a:solidFill>
                <a:latin typeface="方正姚体" pitchFamily="2" charset="-122"/>
                <a:ea typeface="方正姚体" pitchFamily="2" charset="-122"/>
              </a:rPr>
              <a:t>全面采用</a:t>
            </a:r>
            <a:r>
              <a:rPr lang="zh-CN" altLang="en-US" sz="2400" dirty="0" smtClean="0">
                <a:solidFill>
                  <a:srgbClr val="C00000"/>
                </a:solidFill>
                <a:latin typeface="方正姚体" pitchFamily="2" charset="-122"/>
                <a:ea typeface="方正姚体" pitchFamily="2" charset="-122"/>
              </a:rPr>
              <a:t>网络投票方式</a:t>
            </a:r>
            <a:endParaRPr lang="zh-CN" altLang="en-US" sz="2400" dirty="0"/>
          </a:p>
        </p:txBody>
      </p:sp>
      <p:sp>
        <p:nvSpPr>
          <p:cNvPr id="6" name="TextBox 5"/>
          <p:cNvSpPr txBox="1">
            <a:spLocks noChangeArrowheads="1"/>
          </p:cNvSpPr>
          <p:nvPr/>
        </p:nvSpPr>
        <p:spPr bwMode="auto">
          <a:xfrm>
            <a:off x="1538139" y="2276872"/>
            <a:ext cx="6072188" cy="369332"/>
          </a:xfrm>
          <a:prstGeom prst="rect">
            <a:avLst/>
          </a:prstGeom>
          <a:noFill/>
          <a:ln w="9525">
            <a:solidFill>
              <a:srgbClr val="C00000"/>
            </a:solidFill>
            <a:miter lim="800000"/>
            <a:headEnd/>
            <a:tailEnd/>
          </a:ln>
        </p:spPr>
        <p:txBody>
          <a:bodyPr>
            <a:spAutoFit/>
          </a:bodyPr>
          <a:lstStyle/>
          <a:p>
            <a:pPr>
              <a:buSzPct val="80000"/>
              <a:buFont typeface="Wingdings" pitchFamily="2" charset="2"/>
              <a:buChar char="n"/>
            </a:pPr>
            <a:r>
              <a:rPr lang="en-US" altLang="zh-CN" dirty="0" smtClean="0">
                <a:solidFill>
                  <a:srgbClr val="C00000"/>
                </a:solidFill>
                <a:latin typeface="方正姚体" pitchFamily="2" charset="-122"/>
                <a:ea typeface="方正姚体" pitchFamily="2" charset="-122"/>
              </a:rPr>
              <a:t>《</a:t>
            </a:r>
            <a:r>
              <a:rPr lang="zh-CN" altLang="en-US" dirty="0" smtClean="0">
                <a:solidFill>
                  <a:srgbClr val="C00000"/>
                </a:solidFill>
                <a:latin typeface="方正姚体" pitchFamily="2" charset="-122"/>
                <a:ea typeface="方正姚体" pitchFamily="2" charset="-122"/>
              </a:rPr>
              <a:t>国务院关于进一步促进资本市场健康发展的若干意见</a:t>
            </a:r>
            <a:r>
              <a:rPr lang="en-US" altLang="zh-CN" dirty="0" smtClean="0">
                <a:solidFill>
                  <a:srgbClr val="C00000"/>
                </a:solidFill>
                <a:latin typeface="方正姚体" pitchFamily="2" charset="-122"/>
                <a:ea typeface="方正姚体" pitchFamily="2" charset="-122"/>
              </a:rPr>
              <a:t>》</a:t>
            </a:r>
            <a:endParaRPr lang="zh-CN" altLang="en-US" dirty="0">
              <a:solidFill>
                <a:srgbClr val="C00000"/>
              </a:solidFill>
              <a:latin typeface="方正姚体" pitchFamily="2" charset="-122"/>
              <a:ea typeface="方正姚体" pitchFamily="2" charset="-122"/>
            </a:endParaRPr>
          </a:p>
        </p:txBody>
      </p:sp>
      <p:sp>
        <p:nvSpPr>
          <p:cNvPr id="7" name="矩形 6"/>
          <p:cNvSpPr/>
          <p:nvPr/>
        </p:nvSpPr>
        <p:spPr bwMode="auto">
          <a:xfrm>
            <a:off x="1546944" y="2670586"/>
            <a:ext cx="6121400" cy="68640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lstStyle/>
          <a:p>
            <a:pPr>
              <a:defRPr/>
            </a:pPr>
            <a:r>
              <a:rPr lang="en-US" altLang="zh-CN" dirty="0">
                <a:solidFill>
                  <a:schemeClr val="bg1"/>
                </a:solidFill>
                <a:latin typeface="方正姚体" pitchFamily="2" charset="-122"/>
                <a:ea typeface="方正姚体" pitchFamily="2" charset="-122"/>
              </a:rPr>
              <a:t> </a:t>
            </a:r>
            <a:r>
              <a:rPr lang="en-US" altLang="zh-CN" dirty="0" smtClean="0">
                <a:solidFill>
                  <a:schemeClr val="bg1"/>
                </a:solidFill>
                <a:latin typeface="方正姚体" pitchFamily="2" charset="-122"/>
                <a:ea typeface="方正姚体" pitchFamily="2" charset="-122"/>
              </a:rPr>
              <a:t>——</a:t>
            </a:r>
            <a:r>
              <a:rPr lang="zh-CN" altLang="en-US" dirty="0" smtClean="0">
                <a:solidFill>
                  <a:schemeClr val="bg1"/>
                </a:solidFill>
                <a:latin typeface="方正姚体" pitchFamily="2" charset="-122"/>
                <a:ea typeface="方正姚体" pitchFamily="2" charset="-122"/>
              </a:rPr>
              <a:t>完善公众公司中小投资者投票和表决机制</a:t>
            </a:r>
            <a:endParaRPr lang="en-US" altLang="zh-CN" dirty="0" smtClean="0">
              <a:solidFill>
                <a:schemeClr val="bg1"/>
              </a:solidFill>
              <a:latin typeface="方正姚体" pitchFamily="2" charset="-122"/>
              <a:ea typeface="方正姚体" pitchFamily="2" charset="-122"/>
            </a:endParaRPr>
          </a:p>
        </p:txBody>
      </p:sp>
    </p:spTree>
    <p:extLst>
      <p:ext uri="{BB962C8B-B14F-4D97-AF65-F5344CB8AC3E}">
        <p14:creationId xmlns="" xmlns:p14="http://schemas.microsoft.com/office/powerpoint/2010/main" val="3517562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467544" y="908720"/>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发行人业务办理</a:t>
            </a:r>
            <a:r>
              <a:rPr lang="zh-CN" altLang="en-US" sz="2000" dirty="0">
                <a:solidFill>
                  <a:srgbClr val="4D4D4D"/>
                </a:solidFill>
                <a:ea typeface="黑体" pitchFamily="49" charset="-122"/>
              </a:rPr>
              <a:t>流程</a:t>
            </a:r>
            <a:endParaRPr lang="en-US" altLang="en-US" sz="2000" dirty="0">
              <a:solidFill>
                <a:srgbClr val="4D4D4D"/>
              </a:solidFill>
              <a:ea typeface="黑体" pitchFamily="49" charset="-122"/>
            </a:endParaRPr>
          </a:p>
          <a:p>
            <a:pPr marL="1143000" lvl="2" indent="-228600">
              <a:spcBef>
                <a:spcPct val="40000"/>
              </a:spcBef>
              <a:buClr>
                <a:srgbClr val="CC0000"/>
              </a:buClr>
              <a:buSzPct val="80000"/>
              <a:buFont typeface="Wingdings" pitchFamily="2" charset="2"/>
              <a:buChar char="n"/>
            </a:pPr>
            <a:endParaRPr lang="en-US" altLang="zh-CN" dirty="0" smtClean="0">
              <a:solidFill>
                <a:srgbClr val="4D4D4D"/>
              </a:solidFill>
              <a:latin typeface="黑体" pitchFamily="49" charset="-122"/>
              <a:ea typeface="黑体" pitchFamily="49" charset="-122"/>
            </a:endParaRPr>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p:cNvGraphicFramePr>
            <a:graphicFrameLocks noChangeAspect="1"/>
          </p:cNvGraphicFramePr>
          <p:nvPr/>
        </p:nvGraphicFramePr>
        <p:xfrm>
          <a:off x="1919288" y="1484313"/>
          <a:ext cx="5029200" cy="5040312"/>
        </p:xfrm>
        <a:graphic>
          <a:graphicData uri="http://schemas.openxmlformats.org/presentationml/2006/ole">
            <p:oleObj spid="_x0000_s93188" name="Visio" r:id="rId4" imgW="4207049" imgH="4193237" progId="">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p:cNvPicPr>
            <a:picLocks noChangeAspect="1" noChangeArrowheads="1"/>
          </p:cNvPicPr>
          <p:nvPr/>
        </p:nvPicPr>
        <p:blipFill>
          <a:blip r:embed="rId2" cstate="print"/>
          <a:srcRect/>
          <a:stretch>
            <a:fillRect/>
          </a:stretch>
        </p:blipFill>
        <p:spPr bwMode="auto">
          <a:xfrm>
            <a:off x="0" y="1340768"/>
            <a:ext cx="9144000" cy="4429125"/>
          </a:xfrm>
          <a:prstGeom prst="rect">
            <a:avLst/>
          </a:prstGeom>
          <a:noFill/>
          <a:ln w="9525">
            <a:noFill/>
            <a:miter lim="800000"/>
            <a:headEnd/>
            <a:tailEnd/>
          </a:ln>
        </p:spPr>
      </p:pic>
      <p:sp>
        <p:nvSpPr>
          <p:cNvPr id="3" name="矩形 2"/>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申请持有人会议</a:t>
            </a:r>
            <a:endParaRPr lang="en-US" altLang="zh-CN" sz="3200" dirty="0" smtClean="0">
              <a:solidFill>
                <a:schemeClr val="bg1"/>
              </a:solidFill>
              <a:latin typeface="华文新魏" pitchFamily="2" charset="-122"/>
              <a:ea typeface="华文新魏"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p:cNvPicPr>
            <a:picLocks noChangeAspect="1" noChangeArrowheads="1"/>
          </p:cNvPicPr>
          <p:nvPr/>
        </p:nvPicPr>
        <p:blipFill>
          <a:blip r:embed="rId2" cstate="print"/>
          <a:srcRect/>
          <a:stretch>
            <a:fillRect/>
          </a:stretch>
        </p:blipFill>
        <p:spPr bwMode="auto">
          <a:xfrm>
            <a:off x="1" y="1484783"/>
            <a:ext cx="9143999" cy="4203963"/>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p:cNvPicPr>
            <a:picLocks noChangeAspect="1" noChangeArrowheads="1"/>
          </p:cNvPicPr>
          <p:nvPr/>
        </p:nvPicPr>
        <p:blipFill>
          <a:blip r:embed="rId2" cstate="print"/>
          <a:srcRect/>
          <a:stretch>
            <a:fillRect/>
          </a:stretch>
        </p:blipFill>
        <p:spPr bwMode="auto">
          <a:xfrm>
            <a:off x="1" y="1196753"/>
            <a:ext cx="9143999" cy="4068406"/>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p:cNvPicPr>
            <a:picLocks noChangeAspect="1" noChangeArrowheads="1"/>
          </p:cNvPicPr>
          <p:nvPr/>
        </p:nvPicPr>
        <p:blipFill>
          <a:blip r:embed="rId2" cstate="print"/>
          <a:srcRect/>
          <a:stretch>
            <a:fillRect/>
          </a:stretch>
        </p:blipFill>
        <p:spPr bwMode="auto">
          <a:xfrm>
            <a:off x="0" y="1268760"/>
            <a:ext cx="9144000" cy="1478604"/>
          </a:xfrm>
          <a:prstGeom prst="rect">
            <a:avLst/>
          </a:prstGeom>
          <a:noFill/>
          <a:ln w="9525">
            <a:noFill/>
            <a:miter lim="800000"/>
            <a:headEnd/>
            <a:tailEnd/>
          </a:ln>
        </p:spPr>
      </p:pic>
      <p:pic>
        <p:nvPicPr>
          <p:cNvPr id="131075" name="Picture 3"/>
          <p:cNvPicPr>
            <a:picLocks noChangeAspect="1" noChangeArrowheads="1"/>
          </p:cNvPicPr>
          <p:nvPr/>
        </p:nvPicPr>
        <p:blipFill>
          <a:blip r:embed="rId3" cstate="print"/>
          <a:srcRect/>
          <a:stretch>
            <a:fillRect/>
          </a:stretch>
        </p:blipFill>
        <p:spPr bwMode="auto">
          <a:xfrm>
            <a:off x="1" y="3243022"/>
            <a:ext cx="9143999" cy="2046099"/>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p:cNvPicPr>
            <a:picLocks noChangeAspect="1" noChangeArrowheads="1"/>
          </p:cNvPicPr>
          <p:nvPr/>
        </p:nvPicPr>
        <p:blipFill>
          <a:blip r:embed="rId2" cstate="print"/>
          <a:srcRect/>
          <a:stretch>
            <a:fillRect/>
          </a:stretch>
        </p:blipFill>
        <p:spPr bwMode="auto">
          <a:xfrm>
            <a:off x="0" y="1916832"/>
            <a:ext cx="9144000" cy="3357736"/>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设置特殊账户</a:t>
            </a:r>
            <a:endParaRPr lang="en-US" altLang="zh-CN" sz="3200" dirty="0" smtClean="0">
              <a:solidFill>
                <a:schemeClr val="bg1"/>
              </a:solidFill>
              <a:latin typeface="华文新魏" pitchFamily="2" charset="-122"/>
              <a:ea typeface="华文新魏" pitchFamily="2" charset="-122"/>
            </a:endParaRPr>
          </a:p>
        </p:txBody>
      </p:sp>
      <p:pic>
        <p:nvPicPr>
          <p:cNvPr id="3" name="图片 2"/>
          <p:cNvPicPr/>
          <p:nvPr/>
        </p:nvPicPr>
        <p:blipFill>
          <a:blip r:embed="rId2" cstate="print"/>
          <a:stretch>
            <a:fillRect/>
          </a:stretch>
        </p:blipFill>
        <p:spPr>
          <a:xfrm>
            <a:off x="611560" y="1052736"/>
            <a:ext cx="8064895" cy="2545055"/>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539552" y="908720"/>
            <a:ext cx="8280920" cy="2952328"/>
          </a:xfrm>
          <a:prstGeom prst="rect">
            <a:avLst/>
          </a:prstGeom>
          <a:noFill/>
          <a:ln w="9525">
            <a:noFill/>
          </a:ln>
        </p:spPr>
      </p:pic>
      <p:pic>
        <p:nvPicPr>
          <p:cNvPr id="3" name="图片 2"/>
          <p:cNvPicPr/>
          <p:nvPr/>
        </p:nvPicPr>
        <p:blipFill>
          <a:blip r:embed="rId3" cstate="print"/>
          <a:stretch>
            <a:fillRect/>
          </a:stretch>
        </p:blipFill>
        <p:spPr>
          <a:xfrm>
            <a:off x="539552" y="4005064"/>
            <a:ext cx="8352928" cy="2232248"/>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611560" y="1412776"/>
            <a:ext cx="8208912" cy="3888432"/>
          </a:xfrm>
          <a:prstGeom prst="rect">
            <a:avLst/>
          </a:prstGeom>
          <a:noFill/>
          <a:ln w="9525">
            <a:noFill/>
          </a:ln>
        </p:spPr>
      </p:pic>
      <p:sp>
        <p:nvSpPr>
          <p:cNvPr id="3" name="矩形 2"/>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现场投票</a:t>
            </a:r>
            <a:endParaRPr lang="en-US" altLang="zh-CN" sz="3200" dirty="0" smtClean="0">
              <a:solidFill>
                <a:schemeClr val="bg1"/>
              </a:solidFill>
              <a:latin typeface="华文新魏" pitchFamily="2" charset="-122"/>
              <a:ea typeface="华文新魏"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539552" y="1124744"/>
            <a:ext cx="8496944" cy="396044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bwMode="auto">
          <a:xfrm>
            <a:off x="1835696" y="5085184"/>
            <a:ext cx="6336704" cy="936104"/>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680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CN" altLang="en-US" sz="2400" b="1" dirty="0" smtClean="0">
                <a:solidFill>
                  <a:schemeClr val="bg1"/>
                </a:solidFill>
                <a:effectLst>
                  <a:outerShdw blurRad="38100" dist="38100" dir="2700000" algn="tl">
                    <a:srgbClr val="000000">
                      <a:alpha val="43137"/>
                    </a:srgbClr>
                  </a:outerShdw>
                </a:effectLst>
                <a:latin typeface="仿宋_GB2312" pitchFamily="49" charset="-122"/>
                <a:ea typeface="仿宋_GB2312" pitchFamily="49" charset="-122"/>
              </a:rPr>
              <a:t>上市公司</a:t>
            </a:r>
            <a:r>
              <a:rPr kumimoji="0" lang="zh-CN" altLang="en-US" sz="2400" b="1" i="0" u="none" strike="noStrike" cap="none" normalizeH="0" baseline="0" dirty="0" smtClean="0">
                <a:ln>
                  <a:noFill/>
                </a:ln>
                <a:solidFill>
                  <a:schemeClr val="bg1"/>
                </a:solidFill>
                <a:effectLst>
                  <a:outerShdw blurRad="38100" dist="38100" dir="2700000" algn="tl">
                    <a:srgbClr val="000000">
                      <a:alpha val="43137"/>
                    </a:srgbClr>
                  </a:outerShdw>
                </a:effectLst>
                <a:latin typeface="仿宋_GB2312" pitchFamily="49" charset="-122"/>
                <a:ea typeface="仿宋_GB2312" pitchFamily="49" charset="-122"/>
              </a:rPr>
              <a:t>自主选择</a:t>
            </a:r>
          </a:p>
        </p:txBody>
      </p:sp>
      <p:grpSp>
        <p:nvGrpSpPr>
          <p:cNvPr id="85" name="组合 84"/>
          <p:cNvGrpSpPr/>
          <p:nvPr/>
        </p:nvGrpSpPr>
        <p:grpSpPr>
          <a:xfrm>
            <a:off x="539552" y="1044527"/>
            <a:ext cx="7056784" cy="3686810"/>
            <a:chOff x="539552" y="1044527"/>
            <a:chExt cx="7056784" cy="3686810"/>
          </a:xfrm>
        </p:grpSpPr>
        <p:sp>
          <p:nvSpPr>
            <p:cNvPr id="4" name="圆角矩形 3"/>
            <p:cNvSpPr/>
            <p:nvPr/>
          </p:nvSpPr>
          <p:spPr>
            <a:xfrm>
              <a:off x="539552" y="1167746"/>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5" name="组合 4"/>
            <p:cNvGrpSpPr/>
            <p:nvPr/>
          </p:nvGrpSpPr>
          <p:grpSpPr>
            <a:xfrm>
              <a:off x="648822" y="1271554"/>
              <a:ext cx="983436" cy="624482"/>
              <a:chOff x="-608792" y="1155732"/>
              <a:chExt cx="983436" cy="624482"/>
            </a:xfrm>
          </p:grpSpPr>
          <p:sp>
            <p:nvSpPr>
              <p:cNvPr id="14" name="圆角矩形 13"/>
              <p:cNvSpPr/>
              <p:nvPr/>
            </p:nvSpPr>
            <p:spPr>
              <a:xfrm>
                <a:off x="-608792" y="1155732"/>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5" name="圆角矩形 7"/>
              <p:cNvSpPr/>
              <p:nvPr/>
            </p:nvSpPr>
            <p:spPr>
              <a:xfrm>
                <a:off x="-590502" y="1174022"/>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仿宋_GB2312" pitchFamily="49" charset="-122"/>
                    <a:ea typeface="仿宋_GB2312" pitchFamily="49" charset="-122"/>
                  </a:rPr>
                  <a:t>发行人</a:t>
                </a:r>
                <a:endParaRPr lang="zh-CN" altLang="en-US" sz="1600" b="1" kern="1200" dirty="0">
                  <a:latin typeface="仿宋_GB2312" pitchFamily="49" charset="-122"/>
                  <a:ea typeface="仿宋_GB2312" pitchFamily="49" charset="-122"/>
                </a:endParaRPr>
              </a:p>
            </p:txBody>
          </p:sp>
        </p:grpSp>
        <p:sp>
          <p:nvSpPr>
            <p:cNvPr id="6" name="圆角矩形 5"/>
            <p:cNvSpPr/>
            <p:nvPr/>
          </p:nvSpPr>
          <p:spPr>
            <a:xfrm>
              <a:off x="539552" y="207824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7" name="组合 6"/>
            <p:cNvGrpSpPr/>
            <p:nvPr/>
          </p:nvGrpSpPr>
          <p:grpSpPr>
            <a:xfrm>
              <a:off x="648822" y="2182052"/>
              <a:ext cx="983436" cy="624482"/>
              <a:chOff x="-608792" y="2066230"/>
              <a:chExt cx="983436" cy="624482"/>
            </a:xfrm>
          </p:grpSpPr>
          <p:sp>
            <p:nvSpPr>
              <p:cNvPr id="12" name="圆角矩形 11"/>
              <p:cNvSpPr/>
              <p:nvPr/>
            </p:nvSpPr>
            <p:spPr>
              <a:xfrm>
                <a:off x="-608792"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圆角矩形 10"/>
              <p:cNvSpPr/>
              <p:nvPr/>
            </p:nvSpPr>
            <p:spPr>
              <a:xfrm>
                <a:off x="-590502"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仿宋_GB2312" pitchFamily="49" charset="-122"/>
                    <a:ea typeface="仿宋_GB2312" pitchFamily="49" charset="-122"/>
                  </a:rPr>
                  <a:t>上市地点</a:t>
                </a:r>
                <a:endParaRPr lang="zh-CN" altLang="en-US" sz="1600" b="1" kern="1200" dirty="0">
                  <a:latin typeface="仿宋_GB2312" pitchFamily="49" charset="-122"/>
                  <a:ea typeface="仿宋_GB2312" pitchFamily="49" charset="-122"/>
                </a:endParaRPr>
              </a:p>
            </p:txBody>
          </p:sp>
        </p:grpSp>
        <p:sp>
          <p:nvSpPr>
            <p:cNvPr id="8" name="圆角矩形 7"/>
            <p:cNvSpPr/>
            <p:nvPr/>
          </p:nvSpPr>
          <p:spPr>
            <a:xfrm>
              <a:off x="539552" y="2988743"/>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9" name="组合 8"/>
            <p:cNvGrpSpPr/>
            <p:nvPr/>
          </p:nvGrpSpPr>
          <p:grpSpPr>
            <a:xfrm>
              <a:off x="648822" y="3092550"/>
              <a:ext cx="983436" cy="624482"/>
              <a:chOff x="-608792" y="2976728"/>
              <a:chExt cx="983436" cy="624482"/>
            </a:xfrm>
          </p:grpSpPr>
          <p:sp>
            <p:nvSpPr>
              <p:cNvPr id="10" name="圆角矩形 9"/>
              <p:cNvSpPr/>
              <p:nvPr/>
            </p:nvSpPr>
            <p:spPr>
              <a:xfrm>
                <a:off x="-608792"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 name="圆角矩形 13"/>
              <p:cNvSpPr/>
              <p:nvPr/>
            </p:nvSpPr>
            <p:spPr>
              <a:xfrm>
                <a:off x="-590502"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仿宋_GB2312" pitchFamily="49" charset="-122"/>
                    <a:ea typeface="仿宋_GB2312" pitchFamily="49" charset="-122"/>
                  </a:rPr>
                  <a:t>服务主体</a:t>
                </a:r>
                <a:endParaRPr lang="zh-CN" altLang="en-US" sz="1600" b="1" kern="1200" dirty="0">
                  <a:latin typeface="仿宋_GB2312" pitchFamily="49" charset="-122"/>
                  <a:ea typeface="仿宋_GB2312" pitchFamily="49" charset="-122"/>
                </a:endParaRPr>
              </a:p>
            </p:txBody>
          </p:sp>
        </p:grpSp>
        <p:sp>
          <p:nvSpPr>
            <p:cNvPr id="16" name="直接连接符 3"/>
            <p:cNvSpPr/>
            <p:nvPr/>
          </p:nvSpPr>
          <p:spPr>
            <a:xfrm>
              <a:off x="3080958" y="2683484"/>
              <a:ext cx="600989" cy="286016"/>
            </a:xfrm>
            <a:custGeom>
              <a:avLst/>
              <a:gdLst/>
              <a:ahLst/>
              <a:cxnLst/>
              <a:rect l="0" t="0" r="0" b="0"/>
              <a:pathLst>
                <a:path>
                  <a:moveTo>
                    <a:pt x="600989" y="0"/>
                  </a:moveTo>
                  <a:lnTo>
                    <a:pt x="600989" y="194911"/>
                  </a:lnTo>
                  <a:lnTo>
                    <a:pt x="0" y="194911"/>
                  </a:lnTo>
                  <a:lnTo>
                    <a:pt x="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直接连接符 4"/>
            <p:cNvSpPr/>
            <p:nvPr/>
          </p:nvSpPr>
          <p:spPr>
            <a:xfrm>
              <a:off x="3681947" y="2683484"/>
              <a:ext cx="962061" cy="286016"/>
            </a:xfrm>
            <a:custGeom>
              <a:avLst/>
              <a:gdLst/>
              <a:ahLst/>
              <a:cxnLst/>
              <a:rect l="0" t="0" r="0" b="0"/>
              <a:pathLst>
                <a:path>
                  <a:moveTo>
                    <a:pt x="0" y="0"/>
                  </a:moveTo>
                  <a:lnTo>
                    <a:pt x="0" y="194911"/>
                  </a:lnTo>
                  <a:lnTo>
                    <a:pt x="600989" y="194911"/>
                  </a:lnTo>
                  <a:lnTo>
                    <a:pt x="600989"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直接连接符 5"/>
            <p:cNvSpPr/>
            <p:nvPr/>
          </p:nvSpPr>
          <p:spPr>
            <a:xfrm>
              <a:off x="3681947" y="1700808"/>
              <a:ext cx="1309762" cy="358193"/>
            </a:xfrm>
            <a:custGeom>
              <a:avLst/>
              <a:gdLst/>
              <a:ahLst/>
              <a:cxnLst/>
              <a:rect l="0" t="0" r="0" b="0"/>
              <a:pathLst>
                <a:path>
                  <a:moveTo>
                    <a:pt x="1309762" y="0"/>
                  </a:moveTo>
                  <a:lnTo>
                    <a:pt x="1309762" y="267089"/>
                  </a:lnTo>
                  <a:lnTo>
                    <a:pt x="0" y="267089"/>
                  </a:lnTo>
                  <a:lnTo>
                    <a:pt x="0" y="358193"/>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直接连接符 6"/>
            <p:cNvSpPr/>
            <p:nvPr/>
          </p:nvSpPr>
          <p:spPr>
            <a:xfrm>
              <a:off x="5484914" y="2683484"/>
              <a:ext cx="600989" cy="286016"/>
            </a:xfrm>
            <a:custGeom>
              <a:avLst/>
              <a:gdLst/>
              <a:ahLst/>
              <a:cxnLst/>
              <a:rect l="0" t="0" r="0" b="0"/>
              <a:pathLst>
                <a:path>
                  <a:moveTo>
                    <a:pt x="600989" y="0"/>
                  </a:moveTo>
                  <a:lnTo>
                    <a:pt x="600989" y="194911"/>
                  </a:lnTo>
                  <a:lnTo>
                    <a:pt x="0" y="194911"/>
                  </a:lnTo>
                  <a:lnTo>
                    <a:pt x="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直接连接符 7"/>
            <p:cNvSpPr/>
            <p:nvPr/>
          </p:nvSpPr>
          <p:spPr>
            <a:xfrm>
              <a:off x="6085903" y="2683484"/>
              <a:ext cx="1006377" cy="286016"/>
            </a:xfrm>
            <a:custGeom>
              <a:avLst/>
              <a:gdLst/>
              <a:ahLst/>
              <a:cxnLst/>
              <a:rect l="0" t="0" r="0" b="0"/>
              <a:pathLst>
                <a:path>
                  <a:moveTo>
                    <a:pt x="0" y="0"/>
                  </a:moveTo>
                  <a:lnTo>
                    <a:pt x="0" y="194911"/>
                  </a:lnTo>
                  <a:lnTo>
                    <a:pt x="600989" y="194911"/>
                  </a:lnTo>
                  <a:lnTo>
                    <a:pt x="600989"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1" name="直接连接符 8"/>
            <p:cNvSpPr/>
            <p:nvPr/>
          </p:nvSpPr>
          <p:spPr>
            <a:xfrm>
              <a:off x="4991710" y="1700808"/>
              <a:ext cx="1094193" cy="358193"/>
            </a:xfrm>
            <a:custGeom>
              <a:avLst/>
              <a:gdLst/>
              <a:ahLst/>
              <a:cxnLst/>
              <a:rect l="0" t="0" r="0" b="0"/>
              <a:pathLst>
                <a:path>
                  <a:moveTo>
                    <a:pt x="0" y="0"/>
                  </a:moveTo>
                  <a:lnTo>
                    <a:pt x="0" y="267089"/>
                  </a:lnTo>
                  <a:lnTo>
                    <a:pt x="1094193" y="267089"/>
                  </a:lnTo>
                  <a:lnTo>
                    <a:pt x="1094193" y="358193"/>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圆角矩形 21"/>
            <p:cNvSpPr/>
            <p:nvPr/>
          </p:nvSpPr>
          <p:spPr>
            <a:xfrm>
              <a:off x="4499992" y="1044527"/>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3" name="组合 22"/>
            <p:cNvGrpSpPr/>
            <p:nvPr/>
          </p:nvGrpSpPr>
          <p:grpSpPr>
            <a:xfrm>
              <a:off x="4609262" y="1148334"/>
              <a:ext cx="983436" cy="624482"/>
              <a:chOff x="3224018" y="1083554"/>
              <a:chExt cx="983436" cy="624482"/>
            </a:xfrm>
          </p:grpSpPr>
          <p:sp>
            <p:nvSpPr>
              <p:cNvPr id="48" name="圆角矩形 47"/>
              <p:cNvSpPr/>
              <p:nvPr/>
            </p:nvSpPr>
            <p:spPr>
              <a:xfrm>
                <a:off x="3224018" y="1083554"/>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49" name="圆角矩形 11"/>
              <p:cNvSpPr/>
              <p:nvPr/>
            </p:nvSpPr>
            <p:spPr>
              <a:xfrm>
                <a:off x="3242308" y="1101844"/>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上市</a:t>
                </a:r>
                <a:r>
                  <a:rPr lang="zh-CN" altLang="en-US" sz="1600" kern="1200" dirty="0" smtClean="0">
                    <a:latin typeface="+mn-ea"/>
                  </a:rPr>
                  <a:t>公司</a:t>
                </a:r>
                <a:endParaRPr lang="zh-CN" altLang="en-US" sz="1600" kern="1200" dirty="0">
                  <a:latin typeface="+mn-ea"/>
                </a:endParaRPr>
              </a:p>
            </p:txBody>
          </p:sp>
        </p:grpSp>
        <p:sp>
          <p:nvSpPr>
            <p:cNvPr id="24" name="圆角矩形 23"/>
            <p:cNvSpPr/>
            <p:nvPr/>
          </p:nvSpPr>
          <p:spPr>
            <a:xfrm>
              <a:off x="5594185" y="2059002"/>
              <a:ext cx="983436" cy="624482"/>
            </a:xfrm>
            <a:prstGeom prst="roundRect">
              <a:avLst>
                <a:gd name="adj" fmla="val 10000"/>
              </a:avLst>
            </a:prstGeom>
            <a:solidFill>
              <a:srgbClr val="C00000"/>
            </a:solidFill>
            <a:ln>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25" name="组合 24"/>
            <p:cNvGrpSpPr/>
            <p:nvPr/>
          </p:nvGrpSpPr>
          <p:grpSpPr>
            <a:xfrm>
              <a:off x="5703456" y="2162809"/>
              <a:ext cx="983436" cy="624482"/>
              <a:chOff x="4318212" y="2066230"/>
              <a:chExt cx="983436" cy="624482"/>
            </a:xfrm>
          </p:grpSpPr>
          <p:sp>
            <p:nvSpPr>
              <p:cNvPr id="46" name="圆角矩形 45"/>
              <p:cNvSpPr/>
              <p:nvPr/>
            </p:nvSpPr>
            <p:spPr>
              <a:xfrm>
                <a:off x="4318212"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7" name="圆角矩形 14"/>
              <p:cNvSpPr/>
              <p:nvPr/>
            </p:nvSpPr>
            <p:spPr>
              <a:xfrm>
                <a:off x="4336502"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上海市场</a:t>
                </a:r>
                <a:endParaRPr lang="en-US" altLang="zh-CN" sz="1600" kern="1200" dirty="0" smtClean="0"/>
              </a:p>
            </p:txBody>
          </p:sp>
        </p:grpSp>
        <p:sp>
          <p:nvSpPr>
            <p:cNvPr id="26" name="圆角矩形 25"/>
            <p:cNvSpPr/>
            <p:nvPr/>
          </p:nvSpPr>
          <p:spPr>
            <a:xfrm>
              <a:off x="6444208" y="2948534"/>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7" name="组合 26"/>
            <p:cNvGrpSpPr/>
            <p:nvPr/>
          </p:nvGrpSpPr>
          <p:grpSpPr>
            <a:xfrm>
              <a:off x="6516216" y="3052341"/>
              <a:ext cx="1020699" cy="624482"/>
              <a:chOff x="4881938" y="2976728"/>
              <a:chExt cx="1020699" cy="624482"/>
            </a:xfrm>
          </p:grpSpPr>
          <p:sp>
            <p:nvSpPr>
              <p:cNvPr id="44" name="圆角矩形 43"/>
              <p:cNvSpPr/>
              <p:nvPr/>
            </p:nvSpPr>
            <p:spPr>
              <a:xfrm>
                <a:off x="4919201"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5" name="圆角矩形 17"/>
              <p:cNvSpPr/>
              <p:nvPr/>
            </p:nvSpPr>
            <p:spPr>
              <a:xfrm>
                <a:off x="4881938" y="3005099"/>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上交所</a:t>
                </a:r>
                <a:endParaRPr lang="zh-CN" altLang="en-US" sz="1600" kern="1200" dirty="0"/>
              </a:p>
            </p:txBody>
          </p:sp>
        </p:grpSp>
        <p:sp>
          <p:nvSpPr>
            <p:cNvPr id="28" name="圆角矩形 27"/>
            <p:cNvSpPr/>
            <p:nvPr/>
          </p:nvSpPr>
          <p:spPr>
            <a:xfrm>
              <a:off x="3961190" y="2969500"/>
              <a:ext cx="2015442"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9" name="组合 28"/>
            <p:cNvGrpSpPr/>
            <p:nvPr/>
          </p:nvGrpSpPr>
          <p:grpSpPr>
            <a:xfrm>
              <a:off x="4105206" y="3073307"/>
              <a:ext cx="1980697" cy="624482"/>
              <a:chOff x="3717223" y="2976728"/>
              <a:chExt cx="983436" cy="624482"/>
            </a:xfrm>
          </p:grpSpPr>
          <p:sp>
            <p:nvSpPr>
              <p:cNvPr id="42" name="圆角矩形 41"/>
              <p:cNvSpPr/>
              <p:nvPr/>
            </p:nvSpPr>
            <p:spPr>
              <a:xfrm>
                <a:off x="3717223"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3" name="圆角矩形 20"/>
              <p:cNvSpPr/>
              <p:nvPr/>
            </p:nvSpPr>
            <p:spPr>
              <a:xfrm>
                <a:off x="3735513"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2000" b="1" kern="1200" dirty="0" smtClean="0"/>
                  <a:t>中国结算</a:t>
                </a:r>
                <a:endParaRPr lang="zh-CN" altLang="en-US" sz="2000" b="1" kern="1200" dirty="0"/>
              </a:p>
            </p:txBody>
          </p:sp>
        </p:grpSp>
        <p:sp>
          <p:nvSpPr>
            <p:cNvPr id="30" name="圆角矩形 29"/>
            <p:cNvSpPr/>
            <p:nvPr/>
          </p:nvSpPr>
          <p:spPr>
            <a:xfrm>
              <a:off x="3190229" y="2059002"/>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31" name="组合 30"/>
            <p:cNvGrpSpPr/>
            <p:nvPr/>
          </p:nvGrpSpPr>
          <p:grpSpPr>
            <a:xfrm>
              <a:off x="3299500" y="2162809"/>
              <a:ext cx="983436" cy="624482"/>
              <a:chOff x="1914256" y="2066230"/>
              <a:chExt cx="983436" cy="624482"/>
            </a:xfrm>
          </p:grpSpPr>
          <p:sp>
            <p:nvSpPr>
              <p:cNvPr id="40" name="圆角矩形 39"/>
              <p:cNvSpPr/>
              <p:nvPr/>
            </p:nvSpPr>
            <p:spPr>
              <a:xfrm>
                <a:off x="1914256"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1" name="圆角矩形 23"/>
              <p:cNvSpPr/>
              <p:nvPr/>
            </p:nvSpPr>
            <p:spPr>
              <a:xfrm>
                <a:off x="1932546"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深圳市场</a:t>
                </a:r>
                <a:endParaRPr lang="en-US" altLang="zh-CN" sz="1600" kern="1200" dirty="0" smtClean="0"/>
              </a:p>
            </p:txBody>
          </p:sp>
        </p:grpSp>
        <p:sp>
          <p:nvSpPr>
            <p:cNvPr id="34" name="圆角矩形 33"/>
            <p:cNvSpPr/>
            <p:nvPr/>
          </p:nvSpPr>
          <p:spPr>
            <a:xfrm>
              <a:off x="2589240" y="2969500"/>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35" name="组合 34"/>
            <p:cNvGrpSpPr/>
            <p:nvPr/>
          </p:nvGrpSpPr>
          <p:grpSpPr>
            <a:xfrm>
              <a:off x="2698510" y="3073307"/>
              <a:ext cx="983436" cy="624482"/>
              <a:chOff x="1313266" y="2976728"/>
              <a:chExt cx="983436" cy="624482"/>
            </a:xfrm>
          </p:grpSpPr>
          <p:sp>
            <p:nvSpPr>
              <p:cNvPr id="36" name="圆角矩形 35"/>
              <p:cNvSpPr/>
              <p:nvPr/>
            </p:nvSpPr>
            <p:spPr>
              <a:xfrm>
                <a:off x="1313266"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圆角矩形 29"/>
              <p:cNvSpPr/>
              <p:nvPr/>
            </p:nvSpPr>
            <p:spPr>
              <a:xfrm>
                <a:off x="1331556"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深交所</a:t>
                </a:r>
                <a:endParaRPr lang="zh-CN" altLang="en-US" sz="1600" kern="1200" dirty="0"/>
              </a:p>
            </p:txBody>
          </p:sp>
        </p:grpSp>
        <p:sp>
          <p:nvSpPr>
            <p:cNvPr id="52" name="圆角矩形 51"/>
            <p:cNvSpPr/>
            <p:nvPr/>
          </p:nvSpPr>
          <p:spPr>
            <a:xfrm>
              <a:off x="539552" y="399685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53" name="组合 52"/>
            <p:cNvGrpSpPr/>
            <p:nvPr/>
          </p:nvGrpSpPr>
          <p:grpSpPr>
            <a:xfrm>
              <a:off x="648822" y="4100662"/>
              <a:ext cx="983436" cy="624482"/>
              <a:chOff x="-608792" y="2976728"/>
              <a:chExt cx="983436" cy="624482"/>
            </a:xfrm>
          </p:grpSpPr>
          <p:sp>
            <p:nvSpPr>
              <p:cNvPr id="54" name="圆角矩形 53"/>
              <p:cNvSpPr/>
              <p:nvPr/>
            </p:nvSpPr>
            <p:spPr>
              <a:xfrm>
                <a:off x="-608792"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55" name="圆角矩形 13"/>
              <p:cNvSpPr/>
              <p:nvPr/>
            </p:nvSpPr>
            <p:spPr>
              <a:xfrm>
                <a:off x="-590502"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dirty="0" smtClean="0">
                    <a:latin typeface="仿宋_GB2312" pitchFamily="49" charset="-122"/>
                    <a:ea typeface="仿宋_GB2312" pitchFamily="49" charset="-122"/>
                  </a:rPr>
                  <a:t>投票渠道</a:t>
                </a:r>
                <a:endParaRPr lang="zh-CN" altLang="en-US" sz="1600" b="1" kern="1200" dirty="0">
                  <a:latin typeface="仿宋_GB2312" pitchFamily="49" charset="-122"/>
                  <a:ea typeface="仿宋_GB2312" pitchFamily="49" charset="-122"/>
                </a:endParaRPr>
              </a:p>
            </p:txBody>
          </p:sp>
        </p:grpSp>
        <p:sp>
          <p:nvSpPr>
            <p:cNvPr id="56" name="直接连接符 3"/>
            <p:cNvSpPr/>
            <p:nvPr/>
          </p:nvSpPr>
          <p:spPr>
            <a:xfrm>
              <a:off x="3061196" y="3717032"/>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7" name="圆角矩形 56"/>
            <p:cNvSpPr/>
            <p:nvPr/>
          </p:nvSpPr>
          <p:spPr>
            <a:xfrm>
              <a:off x="2615198" y="4003048"/>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58" name="组合 57"/>
            <p:cNvGrpSpPr/>
            <p:nvPr/>
          </p:nvGrpSpPr>
          <p:grpSpPr>
            <a:xfrm>
              <a:off x="2724468" y="4106855"/>
              <a:ext cx="983436" cy="624482"/>
              <a:chOff x="111288" y="2976728"/>
              <a:chExt cx="983436" cy="624482"/>
            </a:xfrm>
          </p:grpSpPr>
          <p:sp>
            <p:nvSpPr>
              <p:cNvPr id="59" name="圆角矩形 58"/>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0"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交易系统</a:t>
                </a:r>
                <a:endParaRPr lang="zh-CN" altLang="en-US" sz="1600" kern="1200" dirty="0"/>
              </a:p>
            </p:txBody>
          </p:sp>
        </p:grpSp>
        <p:sp>
          <p:nvSpPr>
            <p:cNvPr id="61" name="直接连接符 3"/>
            <p:cNvSpPr/>
            <p:nvPr/>
          </p:nvSpPr>
          <p:spPr>
            <a:xfrm>
              <a:off x="4861396" y="371083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2" name="圆角矩形 61"/>
            <p:cNvSpPr/>
            <p:nvPr/>
          </p:nvSpPr>
          <p:spPr>
            <a:xfrm>
              <a:off x="4415398" y="3996855"/>
              <a:ext cx="1236722"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63" name="组合 62"/>
            <p:cNvGrpSpPr/>
            <p:nvPr/>
          </p:nvGrpSpPr>
          <p:grpSpPr>
            <a:xfrm>
              <a:off x="4524668" y="4100662"/>
              <a:ext cx="1271468" cy="624482"/>
              <a:chOff x="111288" y="2976728"/>
              <a:chExt cx="983436" cy="624482"/>
            </a:xfrm>
          </p:grpSpPr>
          <p:sp>
            <p:nvSpPr>
              <p:cNvPr id="64" name="圆角矩形 63"/>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5"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互联网</a:t>
                </a:r>
                <a:endParaRPr lang="zh-CN" altLang="en-US" sz="1600" kern="1200" dirty="0"/>
              </a:p>
            </p:txBody>
          </p:sp>
        </p:grpSp>
        <p:sp>
          <p:nvSpPr>
            <p:cNvPr id="66" name="直接连接符 3"/>
            <p:cNvSpPr/>
            <p:nvPr/>
          </p:nvSpPr>
          <p:spPr>
            <a:xfrm>
              <a:off x="6949628" y="371083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7" name="圆角矩形 66"/>
            <p:cNvSpPr/>
            <p:nvPr/>
          </p:nvSpPr>
          <p:spPr>
            <a:xfrm>
              <a:off x="6503630" y="399685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68" name="组合 67"/>
            <p:cNvGrpSpPr/>
            <p:nvPr/>
          </p:nvGrpSpPr>
          <p:grpSpPr>
            <a:xfrm>
              <a:off x="6612900" y="4100662"/>
              <a:ext cx="983436" cy="624482"/>
              <a:chOff x="111288" y="2976728"/>
              <a:chExt cx="983436" cy="624482"/>
            </a:xfrm>
          </p:grpSpPr>
          <p:sp>
            <p:nvSpPr>
              <p:cNvPr id="69" name="圆角矩形 68"/>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70"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交易系统</a:t>
                </a:r>
                <a:endParaRPr lang="zh-CN" altLang="en-US" sz="1600" kern="1200" dirty="0"/>
              </a:p>
            </p:txBody>
          </p:sp>
        </p:grpSp>
        <p:cxnSp>
          <p:nvCxnSpPr>
            <p:cNvPr id="80" name="肘形连接符 79"/>
            <p:cNvCxnSpPr/>
            <p:nvPr/>
          </p:nvCxnSpPr>
          <p:spPr bwMode="auto">
            <a:xfrm>
              <a:off x="3131840" y="3861048"/>
              <a:ext cx="1584176" cy="216024"/>
            </a:xfrm>
            <a:prstGeom prst="bentConnector3">
              <a:avLst>
                <a:gd name="adj1" fmla="val 96898"/>
              </a:avLst>
            </a:prstGeom>
            <a:ln w="25400">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grpSp>
      <p:cxnSp>
        <p:nvCxnSpPr>
          <p:cNvPr id="75" name="直接连接符 74"/>
          <p:cNvCxnSpPr/>
          <p:nvPr/>
        </p:nvCxnSpPr>
        <p:spPr bwMode="auto">
          <a:xfrm rot="10800000">
            <a:off x="5143504" y="3857628"/>
            <a:ext cx="1857388" cy="1588"/>
          </a:xfrm>
          <a:prstGeom prst="line">
            <a:avLst/>
          </a:prstGeom>
          <a:ln>
            <a:solidFill>
              <a:srgbClr val="C00000"/>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77" name="直接连接符 76"/>
          <p:cNvCxnSpPr/>
          <p:nvPr/>
        </p:nvCxnSpPr>
        <p:spPr bwMode="auto">
          <a:xfrm rot="5400000">
            <a:off x="5072066" y="3929066"/>
            <a:ext cx="142876" cy="1588"/>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 xmlns:p14="http://schemas.microsoft.com/office/powerpoint/2010/main" val="639012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1115616" y="1124744"/>
            <a:ext cx="7632848" cy="2232248"/>
          </a:xfrm>
          <a:prstGeom prst="rect">
            <a:avLst/>
          </a:prstGeom>
          <a:noFill/>
          <a:ln w="9525">
            <a:noFill/>
          </a:ln>
        </p:spPr>
      </p:pic>
      <p:pic>
        <p:nvPicPr>
          <p:cNvPr id="3" name="图片 2"/>
          <p:cNvPicPr/>
          <p:nvPr/>
        </p:nvPicPr>
        <p:blipFill>
          <a:blip r:embed="rId3" cstate="print"/>
          <a:stretch>
            <a:fillRect/>
          </a:stretch>
        </p:blipFill>
        <p:spPr>
          <a:xfrm>
            <a:off x="1043608" y="3717032"/>
            <a:ext cx="7704856" cy="2118474"/>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467544" y="1196752"/>
            <a:ext cx="8424936" cy="4392487"/>
          </a:xfrm>
          <a:prstGeom prst="rect">
            <a:avLst/>
          </a:prstGeom>
          <a:noFill/>
          <a:ln w="9525">
            <a:noFill/>
          </a:ln>
        </p:spPr>
      </p:pic>
      <p:sp>
        <p:nvSpPr>
          <p:cNvPr id="3" name="矩形 2"/>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委托投票录入</a:t>
            </a:r>
            <a:endParaRPr lang="en-US" altLang="zh-CN" sz="3200" dirty="0" smtClean="0">
              <a:solidFill>
                <a:schemeClr val="bg1"/>
              </a:solidFill>
              <a:latin typeface="华文新魏" pitchFamily="2" charset="-122"/>
              <a:ea typeface="华文新魏"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1187624" y="1196752"/>
            <a:ext cx="7632848" cy="3210783"/>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611560" y="1340768"/>
            <a:ext cx="8136904" cy="3339817"/>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683568" y="1268760"/>
            <a:ext cx="8208912" cy="3744416"/>
          </a:xfrm>
          <a:prstGeom prst="rect">
            <a:avLst/>
          </a:prstGeom>
          <a:noFill/>
          <a:ln w="9525">
            <a:noFill/>
          </a:ln>
        </p:spPr>
      </p:pic>
      <p:sp>
        <p:nvSpPr>
          <p:cNvPr id="3" name="矩形 2"/>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查看投票结果</a:t>
            </a:r>
            <a:endParaRPr lang="en-US" altLang="zh-CN" sz="3200" dirty="0" smtClean="0">
              <a:solidFill>
                <a:schemeClr val="bg1"/>
              </a:solidFill>
              <a:latin typeface="华文新魏" pitchFamily="2" charset="-122"/>
              <a:ea typeface="华文新魏"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611560" y="1412776"/>
            <a:ext cx="8352928" cy="3960440"/>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683568" y="1268760"/>
            <a:ext cx="8136904" cy="4464496"/>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539552" y="1052736"/>
            <a:ext cx="8352928" cy="432048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539552" y="1340768"/>
            <a:ext cx="8424936" cy="4104456"/>
          </a:xfrm>
          <a:prstGeom prst="rect">
            <a:avLst/>
          </a:prstGeom>
          <a:noFill/>
          <a:ln w="9525">
            <a:noFill/>
          </a:ln>
        </p:spPr>
      </p:pic>
      <p:sp>
        <p:nvSpPr>
          <p:cNvPr id="3" name="矩形 2"/>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查看付款通知</a:t>
            </a:r>
            <a:endParaRPr lang="en-US" altLang="zh-CN" sz="3200" dirty="0" smtClean="0">
              <a:solidFill>
                <a:schemeClr val="bg1"/>
              </a:solidFill>
              <a:latin typeface="华文新魏" pitchFamily="2" charset="-122"/>
              <a:ea typeface="华文新魏"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539552" y="1268760"/>
            <a:ext cx="8496943" cy="4320480"/>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77266" y="4875067"/>
            <a:ext cx="1610362" cy="1578269"/>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813170" y="3042402"/>
            <a:ext cx="3452151" cy="3401600"/>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877066" y="980728"/>
            <a:ext cx="5400600" cy="5451507"/>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1"/>
          <p:cNvSpPr>
            <a:spLocks noChangeArrowheads="1"/>
          </p:cNvSpPr>
          <p:nvPr/>
        </p:nvSpPr>
        <p:spPr bwMode="auto">
          <a:xfrm>
            <a:off x="3533249" y="5472167"/>
            <a:ext cx="1870511"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altLang="zh-CN"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2016</a:t>
            </a:r>
            <a:r>
              <a:rPr lang="zh-CN" altLang="en-US"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年</a:t>
            </a:r>
            <a:endParaRPr kumimoji="0" lang="zh-CN" altLang="en-US" sz="2800" b="0" i="0" u="none" strike="noStrike" cap="none" normalizeH="0" baseline="0" dirty="0" smtClean="0">
              <a:ln>
                <a:noFill/>
              </a:ln>
              <a:solidFill>
                <a:srgbClr val="C00000"/>
              </a:solidFill>
              <a:effectLst>
                <a:outerShdw blurRad="38100" dist="38100" dir="2700000" algn="tl">
                  <a:srgbClr val="000000">
                    <a:alpha val="43137"/>
                  </a:srgbClr>
                </a:outerShdw>
              </a:effectLst>
              <a:latin typeface="华文新魏" pitchFamily="2" charset="-122"/>
              <a:ea typeface="华文新魏" pitchFamily="2" charset="-122"/>
              <a:cs typeface="宋体" pitchFamily="2" charset="-122"/>
            </a:endParaRPr>
          </a:p>
        </p:txBody>
      </p:sp>
      <p:sp>
        <p:nvSpPr>
          <p:cNvPr id="7" name="Rectangle 1"/>
          <p:cNvSpPr>
            <a:spLocks noChangeArrowheads="1"/>
          </p:cNvSpPr>
          <p:nvPr/>
        </p:nvSpPr>
        <p:spPr bwMode="auto">
          <a:xfrm>
            <a:off x="3317225" y="4104015"/>
            <a:ext cx="2338139"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altLang="zh-CN"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2017</a:t>
            </a:r>
            <a:r>
              <a:rPr lang="zh-CN" altLang="en-US"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年</a:t>
            </a:r>
            <a:endParaRPr kumimoji="0" lang="zh-CN" altLang="en-US" sz="2800" b="0" i="0" u="none" strike="noStrike" cap="none" normalizeH="0" baseline="0" dirty="0" smtClean="0">
              <a:ln>
                <a:noFill/>
              </a:ln>
              <a:solidFill>
                <a:srgbClr val="C00000"/>
              </a:solidFill>
              <a:effectLst>
                <a:outerShdw blurRad="38100" dist="38100" dir="2700000" algn="tl">
                  <a:srgbClr val="000000">
                    <a:alpha val="43137"/>
                  </a:srgbClr>
                </a:outerShdw>
              </a:effectLst>
              <a:latin typeface="华文新魏" pitchFamily="2" charset="-122"/>
              <a:ea typeface="华文新魏" pitchFamily="2" charset="-122"/>
              <a:cs typeface="宋体" pitchFamily="2" charset="-122"/>
            </a:endParaRPr>
          </a:p>
        </p:txBody>
      </p:sp>
      <p:sp>
        <p:nvSpPr>
          <p:cNvPr id="8" name="Rectangle 4"/>
          <p:cNvSpPr>
            <a:spLocks noChangeArrowheads="1"/>
          </p:cNvSpPr>
          <p:nvPr/>
        </p:nvSpPr>
        <p:spPr bwMode="auto">
          <a:xfrm>
            <a:off x="395536" y="2174227"/>
            <a:ext cx="7848872" cy="534693"/>
          </a:xfrm>
          <a:prstGeom prst="rect">
            <a:avLst/>
          </a:prstGeom>
          <a:noFill/>
          <a:ln w="9525">
            <a:noFill/>
            <a:miter lim="800000"/>
            <a:headEnd/>
            <a:tailEnd/>
          </a:ln>
        </p:spPr>
        <p:txBody>
          <a:bodyPr/>
          <a:lstStyle/>
          <a:p>
            <a:pPr marL="742950" lvl="1" indent="-285750">
              <a:spcBef>
                <a:spcPct val="40000"/>
              </a:spcBef>
              <a:buClr>
                <a:srgbClr val="CC0000"/>
              </a:buClr>
              <a:buSzPct val="80000"/>
            </a:pPr>
            <a:r>
              <a:rPr lang="zh-CN" altLang="en-US" sz="2400" b="1"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    </a:t>
            </a:r>
            <a:r>
              <a:rPr lang="zh-CN" altLang="en-US" sz="3200" b="1"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中国结算新一代业务平台网络投票系统</a:t>
            </a:r>
            <a:endParaRPr lang="en-US" altLang="zh-CN" sz="2400" b="1"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71600" y="2276872"/>
            <a:ext cx="6408712" cy="1296988"/>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4400" dirty="0" smtClean="0">
                <a:solidFill>
                  <a:schemeClr val="bg1"/>
                </a:solidFill>
                <a:latin typeface="华文新魏" pitchFamily="2" charset="-122"/>
                <a:ea typeface="华文新魏" pitchFamily="2" charset="-122"/>
              </a:rPr>
              <a:t>投资者</a:t>
            </a:r>
            <a:r>
              <a:rPr lang="zh-CN" altLang="en-US" sz="2800" dirty="0" smtClean="0">
                <a:solidFill>
                  <a:schemeClr val="bg1"/>
                </a:solidFill>
                <a:latin typeface="华文新魏" pitchFamily="2" charset="-122"/>
                <a:ea typeface="华文新魏" pitchFamily="2" charset="-122"/>
              </a:rPr>
              <a:t>如何办理网络投票业务</a:t>
            </a:r>
            <a:endParaRPr lang="zh-CN" altLang="en-US" sz="2800" dirty="0">
              <a:solidFill>
                <a:schemeClr val="bg1"/>
              </a:solidFill>
              <a:latin typeface="华文新魏" pitchFamily="2" charset="-122"/>
              <a:ea typeface="华文新魏" pitchFamily="2" charset="-122"/>
            </a:endParaRPr>
          </a:p>
        </p:txBody>
      </p:sp>
      <p:graphicFrame>
        <p:nvGraphicFramePr>
          <p:cNvPr id="3" name="图表 1"/>
          <p:cNvGraphicFramePr/>
          <p:nvPr>
            <p:extLst>
              <p:ext uri="{D42A27DB-BD31-4B8C-83A1-F6EECF244321}">
                <p14:modId xmlns="" xmlns:p14="http://schemas.microsoft.com/office/powerpoint/2010/main" val="2328202116"/>
              </p:ext>
            </p:extLst>
          </p:nvPr>
        </p:nvGraphicFramePr>
        <p:xfrm>
          <a:off x="3419872" y="1700808"/>
          <a:ext cx="5969064" cy="374710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2952949" y="3379536"/>
            <a:ext cx="161213" cy="481449"/>
            <a:chOff x="2008778" y="2574004"/>
            <a:chExt cx="380273" cy="1135650"/>
          </a:xfrm>
          <a:solidFill>
            <a:schemeClr val="bg1"/>
          </a:solidFill>
        </p:grpSpPr>
        <p:sp>
          <p:nvSpPr>
            <p:cNvPr id="58" name="圆角矩形 5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Group 61"/>
            <p:cNvGrpSpPr/>
            <p:nvPr/>
          </p:nvGrpSpPr>
          <p:grpSpPr>
            <a:xfrm>
              <a:off x="2025107" y="2574004"/>
              <a:ext cx="347391" cy="392181"/>
              <a:chOff x="1368786" y="1195986"/>
              <a:chExt cx="1009650" cy="1139826"/>
            </a:xfrm>
            <a:grpFill/>
          </p:grpSpPr>
          <p:sp>
            <p:nvSpPr>
              <p:cNvPr id="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0" name="圆角矩形 5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1601681" y="3687051"/>
            <a:ext cx="216314" cy="646002"/>
            <a:chOff x="2008778" y="2574004"/>
            <a:chExt cx="380273" cy="1135650"/>
          </a:xfrm>
          <a:solidFill>
            <a:schemeClr val="bg1"/>
          </a:solidFill>
        </p:grpSpPr>
        <p:sp>
          <p:nvSpPr>
            <p:cNvPr id="68" name="圆角矩形 6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Group 61"/>
            <p:cNvGrpSpPr/>
            <p:nvPr/>
          </p:nvGrpSpPr>
          <p:grpSpPr>
            <a:xfrm>
              <a:off x="2025107" y="2574004"/>
              <a:ext cx="347391" cy="392181"/>
              <a:chOff x="1368786" y="1195986"/>
              <a:chExt cx="1009650" cy="1139826"/>
            </a:xfrm>
            <a:grpFill/>
          </p:grpSpPr>
          <p:sp>
            <p:nvSpPr>
              <p:cNvPr id="7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0" name="圆角矩形 6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3215805" y="3711138"/>
            <a:ext cx="181659" cy="542507"/>
            <a:chOff x="2008778" y="2574004"/>
            <a:chExt cx="380273" cy="1135650"/>
          </a:xfrm>
          <a:solidFill>
            <a:schemeClr val="bg1"/>
          </a:solidFill>
        </p:grpSpPr>
        <p:sp>
          <p:nvSpPr>
            <p:cNvPr id="78" name="圆角矩形 7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Group 61"/>
            <p:cNvGrpSpPr/>
            <p:nvPr/>
          </p:nvGrpSpPr>
          <p:grpSpPr>
            <a:xfrm>
              <a:off x="2025107" y="2574004"/>
              <a:ext cx="347391" cy="392181"/>
              <a:chOff x="1368786" y="1195986"/>
              <a:chExt cx="1009650" cy="1139826"/>
            </a:xfrm>
            <a:grpFill/>
          </p:grpSpPr>
          <p:sp>
            <p:nvSpPr>
              <p:cNvPr id="8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0" name="圆角矩形 7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p:cNvGrpSpPr/>
          <p:nvPr/>
        </p:nvGrpSpPr>
        <p:grpSpPr>
          <a:xfrm>
            <a:off x="3008268" y="3832847"/>
            <a:ext cx="215637" cy="643981"/>
            <a:chOff x="2008778" y="2574004"/>
            <a:chExt cx="380273" cy="1135650"/>
          </a:xfrm>
          <a:solidFill>
            <a:srgbClr val="FFC000"/>
          </a:solidFill>
        </p:grpSpPr>
        <p:sp>
          <p:nvSpPr>
            <p:cNvPr id="88" name="圆角矩形 8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Group 61"/>
            <p:cNvGrpSpPr/>
            <p:nvPr/>
          </p:nvGrpSpPr>
          <p:grpSpPr>
            <a:xfrm>
              <a:off x="2025107" y="2574004"/>
              <a:ext cx="347391" cy="392181"/>
              <a:chOff x="1368786" y="1195986"/>
              <a:chExt cx="1009650" cy="1139826"/>
            </a:xfrm>
            <a:grpFill/>
          </p:grpSpPr>
          <p:sp>
            <p:nvSpPr>
              <p:cNvPr id="9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0" name="圆角矩形 8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3550838" y="3954453"/>
            <a:ext cx="219197" cy="654610"/>
            <a:chOff x="2008778" y="2574004"/>
            <a:chExt cx="380273" cy="1135650"/>
          </a:xfrm>
          <a:solidFill>
            <a:srgbClr val="FFC000"/>
          </a:solidFill>
        </p:grpSpPr>
        <p:sp>
          <p:nvSpPr>
            <p:cNvPr id="98" name="圆角矩形 9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9" name="Group 61"/>
            <p:cNvGrpSpPr/>
            <p:nvPr/>
          </p:nvGrpSpPr>
          <p:grpSpPr>
            <a:xfrm>
              <a:off x="2025107" y="2574004"/>
              <a:ext cx="347391" cy="392181"/>
              <a:chOff x="1368786" y="1195986"/>
              <a:chExt cx="1009650" cy="1139826"/>
            </a:xfrm>
            <a:grpFill/>
          </p:grpSpPr>
          <p:sp>
            <p:nvSpPr>
              <p:cNvPr id="10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0" name="圆角矩形 9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611175" y="4039251"/>
            <a:ext cx="241572" cy="721433"/>
            <a:chOff x="2008778" y="2574004"/>
            <a:chExt cx="380273" cy="1135650"/>
          </a:xfrm>
          <a:solidFill>
            <a:srgbClr val="FFC000"/>
          </a:solidFill>
        </p:grpSpPr>
        <p:sp>
          <p:nvSpPr>
            <p:cNvPr id="108" name="圆角矩形 10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Group 61"/>
            <p:cNvGrpSpPr/>
            <p:nvPr/>
          </p:nvGrpSpPr>
          <p:grpSpPr>
            <a:xfrm>
              <a:off x="2025107" y="2574004"/>
              <a:ext cx="347391" cy="392181"/>
              <a:chOff x="1368786" y="1195986"/>
              <a:chExt cx="1009650" cy="1139826"/>
            </a:xfrm>
            <a:grpFill/>
          </p:grpSpPr>
          <p:sp>
            <p:nvSpPr>
              <p:cNvPr id="11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圆角矩形 10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圆角矩形 11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800759" y="4521429"/>
            <a:ext cx="307530" cy="918412"/>
            <a:chOff x="2008778" y="2574004"/>
            <a:chExt cx="380273" cy="1135650"/>
          </a:xfrm>
          <a:solidFill>
            <a:srgbClr val="FFC000"/>
          </a:solidFill>
        </p:grpSpPr>
        <p:sp>
          <p:nvSpPr>
            <p:cNvPr id="118" name="圆角矩形 11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9" name="Group 61"/>
            <p:cNvGrpSpPr/>
            <p:nvPr/>
          </p:nvGrpSpPr>
          <p:grpSpPr>
            <a:xfrm>
              <a:off x="2025107" y="2574004"/>
              <a:ext cx="347391" cy="392181"/>
              <a:chOff x="1368786" y="1195986"/>
              <a:chExt cx="1009650" cy="1139826"/>
            </a:xfrm>
            <a:grpFill/>
          </p:grpSpPr>
          <p:sp>
            <p:nvSpPr>
              <p:cNvPr id="12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0" name="圆角矩形 11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圆角矩形 12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组合 126"/>
          <p:cNvGrpSpPr/>
          <p:nvPr/>
        </p:nvGrpSpPr>
        <p:grpSpPr>
          <a:xfrm>
            <a:off x="2399872" y="3983844"/>
            <a:ext cx="241572" cy="721433"/>
            <a:chOff x="2008778" y="2574004"/>
            <a:chExt cx="380273" cy="1135650"/>
          </a:xfrm>
          <a:solidFill>
            <a:srgbClr val="FFC000"/>
          </a:solidFill>
        </p:grpSpPr>
        <p:sp>
          <p:nvSpPr>
            <p:cNvPr id="128" name="圆角矩形 12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9" name="Group 61"/>
            <p:cNvGrpSpPr/>
            <p:nvPr/>
          </p:nvGrpSpPr>
          <p:grpSpPr>
            <a:xfrm>
              <a:off x="2025107" y="2574004"/>
              <a:ext cx="347391" cy="392181"/>
              <a:chOff x="1368786" y="1195986"/>
              <a:chExt cx="1009650" cy="1139826"/>
            </a:xfrm>
            <a:grpFill/>
          </p:grpSpPr>
          <p:sp>
            <p:nvSpPr>
              <p:cNvPr id="13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0" name="圆角矩形 12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1005636" y="3938414"/>
            <a:ext cx="241572" cy="721433"/>
            <a:chOff x="2008778" y="2574004"/>
            <a:chExt cx="380273" cy="1135650"/>
          </a:xfrm>
          <a:solidFill>
            <a:srgbClr val="FFC000"/>
          </a:solidFill>
        </p:grpSpPr>
        <p:sp>
          <p:nvSpPr>
            <p:cNvPr id="138" name="圆角矩形 13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Group 61"/>
            <p:cNvGrpSpPr/>
            <p:nvPr/>
          </p:nvGrpSpPr>
          <p:grpSpPr>
            <a:xfrm>
              <a:off x="2025107" y="2574004"/>
              <a:ext cx="347391" cy="392181"/>
              <a:chOff x="1368786" y="1195986"/>
              <a:chExt cx="1009650" cy="1139826"/>
            </a:xfrm>
            <a:grpFill/>
          </p:grpSpPr>
          <p:sp>
            <p:nvSpPr>
              <p:cNvPr id="14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0" name="圆角矩形 13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p:cNvGrpSpPr/>
          <p:nvPr/>
        </p:nvGrpSpPr>
        <p:grpSpPr>
          <a:xfrm>
            <a:off x="3198910" y="4239398"/>
            <a:ext cx="241572" cy="721433"/>
            <a:chOff x="2008778" y="2574004"/>
            <a:chExt cx="380273" cy="1135650"/>
          </a:xfrm>
          <a:solidFill>
            <a:srgbClr val="FFC000"/>
          </a:solidFill>
        </p:grpSpPr>
        <p:sp>
          <p:nvSpPr>
            <p:cNvPr id="148" name="圆角矩形 14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Group 61"/>
            <p:cNvGrpSpPr/>
            <p:nvPr/>
          </p:nvGrpSpPr>
          <p:grpSpPr>
            <a:xfrm>
              <a:off x="2025107" y="2574004"/>
              <a:ext cx="347391" cy="392181"/>
              <a:chOff x="1368786" y="1195986"/>
              <a:chExt cx="1009650" cy="1139826"/>
            </a:xfrm>
            <a:grpFill/>
          </p:grpSpPr>
          <p:sp>
            <p:nvSpPr>
              <p:cNvPr id="15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0" name="圆角矩形 14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7" name="组合 156"/>
          <p:cNvGrpSpPr/>
          <p:nvPr/>
        </p:nvGrpSpPr>
        <p:grpSpPr>
          <a:xfrm>
            <a:off x="1261971" y="3631537"/>
            <a:ext cx="222078" cy="663215"/>
            <a:chOff x="2008778" y="2574004"/>
            <a:chExt cx="380273" cy="1135650"/>
          </a:xfrm>
          <a:solidFill>
            <a:srgbClr val="FFC000"/>
          </a:solidFill>
        </p:grpSpPr>
        <p:sp>
          <p:nvSpPr>
            <p:cNvPr id="158" name="圆角矩形 15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9" name="Group 61"/>
            <p:cNvGrpSpPr/>
            <p:nvPr/>
          </p:nvGrpSpPr>
          <p:grpSpPr>
            <a:xfrm>
              <a:off x="2025107" y="2574004"/>
              <a:ext cx="347391" cy="392181"/>
              <a:chOff x="1368786" y="1195986"/>
              <a:chExt cx="1009650" cy="1139826"/>
            </a:xfrm>
            <a:grpFill/>
          </p:grpSpPr>
          <p:sp>
            <p:nvSpPr>
              <p:cNvPr id="1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0" name="圆角矩形 15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组合 166"/>
          <p:cNvGrpSpPr/>
          <p:nvPr/>
        </p:nvGrpSpPr>
        <p:grpSpPr>
          <a:xfrm>
            <a:off x="1711338" y="3987907"/>
            <a:ext cx="273967" cy="818178"/>
            <a:chOff x="2008778" y="2574004"/>
            <a:chExt cx="380273" cy="1135650"/>
          </a:xfrm>
          <a:solidFill>
            <a:srgbClr val="FFC000"/>
          </a:solidFill>
        </p:grpSpPr>
        <p:sp>
          <p:nvSpPr>
            <p:cNvPr id="168" name="圆角矩形 16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 name="Group 61"/>
            <p:cNvGrpSpPr/>
            <p:nvPr/>
          </p:nvGrpSpPr>
          <p:grpSpPr>
            <a:xfrm>
              <a:off x="2025107" y="2574004"/>
              <a:ext cx="347391" cy="392181"/>
              <a:chOff x="1368786" y="1195986"/>
              <a:chExt cx="1009650" cy="1139826"/>
            </a:xfrm>
            <a:grpFill/>
          </p:grpSpPr>
          <p:sp>
            <p:nvSpPr>
              <p:cNvPr id="17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0" name="圆角矩形 16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圆角矩形 17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圆角矩形 17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7" name="组合 176"/>
          <p:cNvGrpSpPr/>
          <p:nvPr/>
        </p:nvGrpSpPr>
        <p:grpSpPr>
          <a:xfrm>
            <a:off x="2103303" y="4272852"/>
            <a:ext cx="307530" cy="918412"/>
            <a:chOff x="2008778" y="2574004"/>
            <a:chExt cx="380273" cy="1135650"/>
          </a:xfrm>
          <a:solidFill>
            <a:srgbClr val="FFC000"/>
          </a:solidFill>
        </p:grpSpPr>
        <p:sp>
          <p:nvSpPr>
            <p:cNvPr id="178" name="圆角矩形 17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9" name="Group 61"/>
            <p:cNvGrpSpPr/>
            <p:nvPr/>
          </p:nvGrpSpPr>
          <p:grpSpPr>
            <a:xfrm>
              <a:off x="2025107" y="2574004"/>
              <a:ext cx="347391" cy="392181"/>
              <a:chOff x="1368786" y="1195986"/>
              <a:chExt cx="1009650" cy="1139826"/>
            </a:xfrm>
            <a:grpFill/>
          </p:grpSpPr>
          <p:sp>
            <p:nvSpPr>
              <p:cNvPr id="18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0" name="圆角矩形 17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圆角矩形 18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圆角矩形 18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圆角矩形 18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2768240" y="4130718"/>
            <a:ext cx="305743" cy="913071"/>
            <a:chOff x="2008778" y="2574004"/>
            <a:chExt cx="380273" cy="1135650"/>
          </a:xfrm>
          <a:solidFill>
            <a:srgbClr val="EF9F00"/>
          </a:solidFill>
        </p:grpSpPr>
        <p:sp>
          <p:nvSpPr>
            <p:cNvPr id="188" name="圆角矩形 18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Group 61"/>
            <p:cNvGrpSpPr/>
            <p:nvPr/>
          </p:nvGrpSpPr>
          <p:grpSpPr>
            <a:xfrm>
              <a:off x="2025107" y="2574004"/>
              <a:ext cx="347391" cy="392181"/>
              <a:chOff x="1368786" y="1195986"/>
              <a:chExt cx="1009650" cy="1139826"/>
            </a:xfrm>
            <a:grpFill/>
          </p:grpSpPr>
          <p:sp>
            <p:nvSpPr>
              <p:cNvPr id="19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0" name="圆角矩形 9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圆角矩形 19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圆角矩形 19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圆角矩形 19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7" name="组合 196"/>
          <p:cNvGrpSpPr/>
          <p:nvPr/>
        </p:nvGrpSpPr>
        <p:grpSpPr>
          <a:xfrm>
            <a:off x="457943" y="4732429"/>
            <a:ext cx="305743" cy="913071"/>
            <a:chOff x="2008778" y="2574004"/>
            <a:chExt cx="380273" cy="1135650"/>
          </a:xfrm>
          <a:solidFill>
            <a:srgbClr val="EF9F00"/>
          </a:solidFill>
        </p:grpSpPr>
        <p:sp>
          <p:nvSpPr>
            <p:cNvPr id="198" name="圆角矩形 19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9" name="Group 61"/>
            <p:cNvGrpSpPr/>
            <p:nvPr/>
          </p:nvGrpSpPr>
          <p:grpSpPr>
            <a:xfrm>
              <a:off x="2025107" y="2574004"/>
              <a:ext cx="347391" cy="392181"/>
              <a:chOff x="1368786" y="1195986"/>
              <a:chExt cx="1009650" cy="1139826"/>
            </a:xfrm>
            <a:grpFill/>
          </p:grpSpPr>
          <p:sp>
            <p:nvSpPr>
              <p:cNvPr id="20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0" name="圆角矩形 8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圆角矩形 20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圆角矩形 20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7" name="组合 206"/>
          <p:cNvGrpSpPr/>
          <p:nvPr/>
        </p:nvGrpSpPr>
        <p:grpSpPr>
          <a:xfrm>
            <a:off x="1373733" y="4220376"/>
            <a:ext cx="305743" cy="913071"/>
            <a:chOff x="2008778" y="2574004"/>
            <a:chExt cx="380273" cy="1135650"/>
          </a:xfrm>
          <a:solidFill>
            <a:srgbClr val="EF9F00"/>
          </a:solidFill>
        </p:grpSpPr>
        <p:sp>
          <p:nvSpPr>
            <p:cNvPr id="208" name="圆角矩形 20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9" name="Group 61"/>
            <p:cNvGrpSpPr/>
            <p:nvPr/>
          </p:nvGrpSpPr>
          <p:grpSpPr>
            <a:xfrm>
              <a:off x="2025107" y="2574004"/>
              <a:ext cx="347391" cy="392181"/>
              <a:chOff x="1368786" y="1195986"/>
              <a:chExt cx="1009650" cy="1139826"/>
            </a:xfrm>
            <a:grpFill/>
          </p:grpSpPr>
          <p:sp>
            <p:nvSpPr>
              <p:cNvPr id="21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0" name="圆角矩形 11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圆角矩形 21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圆角矩形 21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圆角矩形 21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7" name="组合 216"/>
          <p:cNvGrpSpPr/>
          <p:nvPr/>
        </p:nvGrpSpPr>
        <p:grpSpPr>
          <a:xfrm>
            <a:off x="1766835" y="4724606"/>
            <a:ext cx="356499" cy="1064651"/>
            <a:chOff x="2008778" y="2574004"/>
            <a:chExt cx="380273" cy="1135650"/>
          </a:xfrm>
          <a:solidFill>
            <a:srgbClr val="EF9F00"/>
          </a:solidFill>
        </p:grpSpPr>
        <p:sp>
          <p:nvSpPr>
            <p:cNvPr id="218" name="圆角矩形 21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Group 61"/>
            <p:cNvGrpSpPr/>
            <p:nvPr/>
          </p:nvGrpSpPr>
          <p:grpSpPr>
            <a:xfrm>
              <a:off x="2025107" y="2574004"/>
              <a:ext cx="347391" cy="392181"/>
              <a:chOff x="1368786" y="1195986"/>
              <a:chExt cx="1009650" cy="1139826"/>
            </a:xfrm>
            <a:grpFill/>
          </p:grpSpPr>
          <p:sp>
            <p:nvSpPr>
              <p:cNvPr id="22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0" name="圆角矩形 4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圆角矩形 22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圆角矩形 22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圆角矩形 22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7" name="组合 226"/>
          <p:cNvGrpSpPr/>
          <p:nvPr/>
        </p:nvGrpSpPr>
        <p:grpSpPr>
          <a:xfrm>
            <a:off x="2434871" y="4879834"/>
            <a:ext cx="356499" cy="1064651"/>
            <a:chOff x="2008778" y="2574004"/>
            <a:chExt cx="380273" cy="1135650"/>
          </a:xfrm>
          <a:solidFill>
            <a:srgbClr val="EF9F00"/>
          </a:solidFill>
        </p:grpSpPr>
        <p:sp>
          <p:nvSpPr>
            <p:cNvPr id="228" name="圆角矩形 22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9" name="Group 61"/>
            <p:cNvGrpSpPr/>
            <p:nvPr/>
          </p:nvGrpSpPr>
          <p:grpSpPr>
            <a:xfrm>
              <a:off x="2025107" y="2574004"/>
              <a:ext cx="347391" cy="392181"/>
              <a:chOff x="1368786" y="1195986"/>
              <a:chExt cx="1009650" cy="1139826"/>
            </a:xfrm>
            <a:grpFill/>
          </p:grpSpPr>
          <p:sp>
            <p:nvSpPr>
              <p:cNvPr id="23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0" name="圆角矩形 5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圆角矩形 23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7" name="组合 236"/>
          <p:cNvGrpSpPr/>
          <p:nvPr/>
        </p:nvGrpSpPr>
        <p:grpSpPr>
          <a:xfrm>
            <a:off x="3268327" y="4882767"/>
            <a:ext cx="339370" cy="1013499"/>
            <a:chOff x="2008778" y="2574004"/>
            <a:chExt cx="380273" cy="1135650"/>
          </a:xfrm>
          <a:solidFill>
            <a:srgbClr val="EF9F00"/>
          </a:solidFill>
        </p:grpSpPr>
        <p:sp>
          <p:nvSpPr>
            <p:cNvPr id="238" name="圆角矩形 23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9" name="Group 61"/>
            <p:cNvGrpSpPr/>
            <p:nvPr/>
          </p:nvGrpSpPr>
          <p:grpSpPr>
            <a:xfrm>
              <a:off x="2025107" y="2574004"/>
              <a:ext cx="347391" cy="392181"/>
              <a:chOff x="1368786" y="1195986"/>
              <a:chExt cx="1009650" cy="1139826"/>
            </a:xfrm>
            <a:grpFill/>
          </p:grpSpPr>
          <p:sp>
            <p:nvSpPr>
              <p:cNvPr id="24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0" name="圆角矩形 6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圆角矩形 24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圆角矩形 24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7" name="组合 246"/>
          <p:cNvGrpSpPr/>
          <p:nvPr/>
        </p:nvGrpSpPr>
        <p:grpSpPr>
          <a:xfrm>
            <a:off x="1041175" y="4795329"/>
            <a:ext cx="356666" cy="1065152"/>
            <a:chOff x="2008778" y="2574004"/>
            <a:chExt cx="380273" cy="1135650"/>
          </a:xfrm>
          <a:solidFill>
            <a:srgbClr val="EF9F00"/>
          </a:solidFill>
        </p:grpSpPr>
        <p:sp>
          <p:nvSpPr>
            <p:cNvPr id="248" name="圆角矩形 24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9" name="Group 61"/>
            <p:cNvGrpSpPr/>
            <p:nvPr/>
          </p:nvGrpSpPr>
          <p:grpSpPr>
            <a:xfrm>
              <a:off x="2025107" y="2574004"/>
              <a:ext cx="347391" cy="392181"/>
              <a:chOff x="1368786" y="1195986"/>
              <a:chExt cx="1009650" cy="1139826"/>
            </a:xfrm>
            <a:grpFill/>
          </p:grpSpPr>
          <p:sp>
            <p:nvSpPr>
              <p:cNvPr id="25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0" name="圆角矩形 7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圆角矩形 25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圆角矩形 25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圆角矩形 25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7" name="组合 256"/>
          <p:cNvGrpSpPr/>
          <p:nvPr/>
        </p:nvGrpSpPr>
        <p:grpSpPr>
          <a:xfrm>
            <a:off x="1999733" y="5357828"/>
            <a:ext cx="487391" cy="1455548"/>
            <a:chOff x="2008778" y="2574004"/>
            <a:chExt cx="380273" cy="1135650"/>
          </a:xfrm>
          <a:solidFill>
            <a:srgbClr val="EF9F00"/>
          </a:solidFill>
        </p:grpSpPr>
        <p:sp>
          <p:nvSpPr>
            <p:cNvPr id="258" name="圆角矩形 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9" name="Group 61"/>
            <p:cNvGrpSpPr/>
            <p:nvPr/>
          </p:nvGrpSpPr>
          <p:grpSpPr>
            <a:xfrm>
              <a:off x="2025107" y="2574004"/>
              <a:ext cx="347391" cy="392181"/>
              <a:chOff x="1368786" y="1195986"/>
              <a:chExt cx="1009650" cy="1139826"/>
            </a:xfrm>
            <a:grpFill/>
          </p:grpSpPr>
          <p:sp>
            <p:nvSpPr>
              <p:cNvPr id="2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0" name="圆角矩形 25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圆角矩形 26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圆角矩形 26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圆角矩形 26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7" name="组合 266"/>
          <p:cNvGrpSpPr/>
          <p:nvPr/>
        </p:nvGrpSpPr>
        <p:grpSpPr>
          <a:xfrm>
            <a:off x="1417153" y="5208881"/>
            <a:ext cx="392736" cy="1172869"/>
            <a:chOff x="2008778" y="2574004"/>
            <a:chExt cx="380273" cy="1135650"/>
          </a:xfrm>
          <a:solidFill>
            <a:srgbClr val="EF9F00"/>
          </a:solidFill>
        </p:grpSpPr>
        <p:sp>
          <p:nvSpPr>
            <p:cNvPr id="268" name="圆角矩形 26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9" name="Group 61"/>
            <p:cNvGrpSpPr/>
            <p:nvPr/>
          </p:nvGrpSpPr>
          <p:grpSpPr>
            <a:xfrm>
              <a:off x="2025107" y="2574004"/>
              <a:ext cx="347391" cy="392181"/>
              <a:chOff x="1368786" y="1195986"/>
              <a:chExt cx="1009650" cy="1139826"/>
            </a:xfrm>
            <a:grpFill/>
          </p:grpSpPr>
          <p:sp>
            <p:nvSpPr>
              <p:cNvPr id="27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0" name="圆角矩形 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圆角矩形 27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圆角矩形 27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圆角矩形 27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7" name="组合 276"/>
          <p:cNvGrpSpPr/>
          <p:nvPr/>
        </p:nvGrpSpPr>
        <p:grpSpPr>
          <a:xfrm>
            <a:off x="2797993" y="5257971"/>
            <a:ext cx="392736" cy="1172869"/>
            <a:chOff x="2008778" y="2574004"/>
            <a:chExt cx="380273" cy="1135650"/>
          </a:xfrm>
          <a:solidFill>
            <a:srgbClr val="EF9F00"/>
          </a:solidFill>
        </p:grpSpPr>
        <p:sp>
          <p:nvSpPr>
            <p:cNvPr id="278" name="圆角矩形 27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9" name="Group 61"/>
            <p:cNvGrpSpPr/>
            <p:nvPr/>
          </p:nvGrpSpPr>
          <p:grpSpPr>
            <a:xfrm>
              <a:off x="2025107" y="2574004"/>
              <a:ext cx="347391" cy="392181"/>
              <a:chOff x="1368786" y="1195986"/>
              <a:chExt cx="1009650" cy="1139826"/>
            </a:xfrm>
            <a:grpFill/>
          </p:grpSpPr>
          <p:sp>
            <p:nvSpPr>
              <p:cNvPr id="28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0" name="圆角矩形 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圆角矩形 28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7" name="组合 220"/>
          <p:cNvGrpSpPr/>
          <p:nvPr/>
        </p:nvGrpSpPr>
        <p:grpSpPr>
          <a:xfrm>
            <a:off x="2057338" y="3607971"/>
            <a:ext cx="216314" cy="646002"/>
            <a:chOff x="2008778" y="2574004"/>
            <a:chExt cx="380273" cy="1135650"/>
          </a:xfrm>
          <a:solidFill>
            <a:schemeClr val="bg1"/>
          </a:solidFill>
        </p:grpSpPr>
        <p:sp>
          <p:nvSpPr>
            <p:cNvPr id="288" name="圆角矩形 28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9" name="Group 61"/>
            <p:cNvGrpSpPr/>
            <p:nvPr/>
          </p:nvGrpSpPr>
          <p:grpSpPr>
            <a:xfrm>
              <a:off x="2025107" y="2574004"/>
              <a:ext cx="347391" cy="392181"/>
              <a:chOff x="1368786" y="1195986"/>
              <a:chExt cx="1009650" cy="1139826"/>
            </a:xfrm>
            <a:grpFill/>
          </p:grpSpPr>
          <p:sp>
            <p:nvSpPr>
              <p:cNvPr id="29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0" name="圆角矩形 2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圆角矩形 29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7" name="组合 296"/>
          <p:cNvGrpSpPr/>
          <p:nvPr/>
        </p:nvGrpSpPr>
        <p:grpSpPr>
          <a:xfrm>
            <a:off x="2649548" y="3485174"/>
            <a:ext cx="181659" cy="542507"/>
            <a:chOff x="2008778" y="2574004"/>
            <a:chExt cx="380273" cy="1135650"/>
          </a:xfrm>
          <a:solidFill>
            <a:schemeClr val="bg1"/>
          </a:solidFill>
        </p:grpSpPr>
        <p:sp>
          <p:nvSpPr>
            <p:cNvPr id="298" name="圆角矩形 29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9" name="Group 61"/>
            <p:cNvGrpSpPr/>
            <p:nvPr/>
          </p:nvGrpSpPr>
          <p:grpSpPr>
            <a:xfrm>
              <a:off x="2025107" y="2574004"/>
              <a:ext cx="347391" cy="392181"/>
              <a:chOff x="1368786" y="1195986"/>
              <a:chExt cx="1009650" cy="1139826"/>
            </a:xfrm>
            <a:grpFill/>
          </p:grpSpPr>
          <p:sp>
            <p:nvSpPr>
              <p:cNvPr id="30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0" name="圆角矩形 2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圆角矩形 30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圆角矩形 30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圆角矩形 30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7" name="组合 306"/>
          <p:cNvGrpSpPr/>
          <p:nvPr/>
        </p:nvGrpSpPr>
        <p:grpSpPr>
          <a:xfrm>
            <a:off x="814867" y="3548862"/>
            <a:ext cx="172407" cy="514879"/>
            <a:chOff x="2008778" y="2574004"/>
            <a:chExt cx="380273" cy="1135650"/>
          </a:xfrm>
          <a:solidFill>
            <a:schemeClr val="bg1"/>
          </a:solidFill>
        </p:grpSpPr>
        <p:sp>
          <p:nvSpPr>
            <p:cNvPr id="308" name="圆角矩形 30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9" name="Group 61"/>
            <p:cNvGrpSpPr/>
            <p:nvPr/>
          </p:nvGrpSpPr>
          <p:grpSpPr>
            <a:xfrm>
              <a:off x="2025107" y="2574004"/>
              <a:ext cx="347391" cy="392181"/>
              <a:chOff x="1368786" y="1195986"/>
              <a:chExt cx="1009650" cy="1139826"/>
            </a:xfrm>
            <a:grpFill/>
          </p:grpSpPr>
          <p:sp>
            <p:nvSpPr>
              <p:cNvPr id="31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0" name="圆角矩形 30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圆角矩形 31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7" name="组合 316"/>
          <p:cNvGrpSpPr/>
          <p:nvPr/>
        </p:nvGrpSpPr>
        <p:grpSpPr>
          <a:xfrm>
            <a:off x="3415907" y="3459513"/>
            <a:ext cx="161213" cy="481449"/>
            <a:chOff x="2008778" y="2574004"/>
            <a:chExt cx="380273" cy="1135650"/>
          </a:xfrm>
          <a:solidFill>
            <a:schemeClr val="bg1"/>
          </a:solidFill>
        </p:grpSpPr>
        <p:sp>
          <p:nvSpPr>
            <p:cNvPr id="318" name="圆角矩形 31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9" name="Group 61"/>
            <p:cNvGrpSpPr/>
            <p:nvPr/>
          </p:nvGrpSpPr>
          <p:grpSpPr>
            <a:xfrm>
              <a:off x="2025107" y="2574004"/>
              <a:ext cx="347391" cy="392181"/>
              <a:chOff x="1368786" y="1195986"/>
              <a:chExt cx="1009650" cy="1139826"/>
            </a:xfrm>
            <a:grpFill/>
          </p:grpSpPr>
          <p:sp>
            <p:nvSpPr>
              <p:cNvPr id="32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0" name="圆角矩形 31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圆角矩形 32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圆角矩形 32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圆角矩形 32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7" name="组合 326"/>
          <p:cNvGrpSpPr/>
          <p:nvPr/>
        </p:nvGrpSpPr>
        <p:grpSpPr>
          <a:xfrm>
            <a:off x="3827681" y="3522235"/>
            <a:ext cx="161213" cy="481449"/>
            <a:chOff x="2008778" y="2574004"/>
            <a:chExt cx="380273" cy="1135650"/>
          </a:xfrm>
          <a:solidFill>
            <a:schemeClr val="bg1"/>
          </a:solidFill>
        </p:grpSpPr>
        <p:sp>
          <p:nvSpPr>
            <p:cNvPr id="328" name="圆角矩形 32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9" name="Group 61"/>
            <p:cNvGrpSpPr/>
            <p:nvPr/>
          </p:nvGrpSpPr>
          <p:grpSpPr>
            <a:xfrm>
              <a:off x="2025107" y="2574004"/>
              <a:ext cx="347391" cy="392181"/>
              <a:chOff x="1368786" y="1195986"/>
              <a:chExt cx="1009650" cy="1139826"/>
            </a:xfrm>
            <a:grpFill/>
          </p:grpSpPr>
          <p:sp>
            <p:nvSpPr>
              <p:cNvPr id="33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0" name="圆角矩形 32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圆角矩形 33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圆角矩形 33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圆角矩形 33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7" name="组合 336"/>
          <p:cNvGrpSpPr/>
          <p:nvPr/>
        </p:nvGrpSpPr>
        <p:grpSpPr>
          <a:xfrm>
            <a:off x="437127" y="3650015"/>
            <a:ext cx="153668" cy="458917"/>
            <a:chOff x="2008778" y="2574004"/>
            <a:chExt cx="380273" cy="1135650"/>
          </a:xfrm>
          <a:solidFill>
            <a:schemeClr val="bg1"/>
          </a:solidFill>
        </p:grpSpPr>
        <p:sp>
          <p:nvSpPr>
            <p:cNvPr id="338" name="圆角矩形 33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9" name="Group 61"/>
            <p:cNvGrpSpPr/>
            <p:nvPr/>
          </p:nvGrpSpPr>
          <p:grpSpPr>
            <a:xfrm>
              <a:off x="2025107" y="2574004"/>
              <a:ext cx="347391" cy="392181"/>
              <a:chOff x="1368786" y="1195986"/>
              <a:chExt cx="1009650" cy="1139826"/>
            </a:xfrm>
            <a:grpFill/>
          </p:grpSpPr>
          <p:sp>
            <p:nvSpPr>
              <p:cNvPr id="34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0" name="圆角矩形 33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圆角矩形 34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圆角矩形 34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圆角矩形 34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7" name="组合 346"/>
          <p:cNvGrpSpPr/>
          <p:nvPr/>
        </p:nvGrpSpPr>
        <p:grpSpPr>
          <a:xfrm>
            <a:off x="3686175" y="4508640"/>
            <a:ext cx="305743" cy="913071"/>
            <a:chOff x="2008778" y="2574004"/>
            <a:chExt cx="380273" cy="1135650"/>
          </a:xfrm>
          <a:solidFill>
            <a:srgbClr val="EF9F00"/>
          </a:solidFill>
        </p:grpSpPr>
        <p:sp>
          <p:nvSpPr>
            <p:cNvPr id="348" name="圆角矩形 34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9" name="Group 61"/>
            <p:cNvGrpSpPr/>
            <p:nvPr/>
          </p:nvGrpSpPr>
          <p:grpSpPr>
            <a:xfrm>
              <a:off x="2025107" y="2574004"/>
              <a:ext cx="347391" cy="392181"/>
              <a:chOff x="1368786" y="1195986"/>
              <a:chExt cx="1009650" cy="1139826"/>
            </a:xfrm>
            <a:grpFill/>
          </p:grpSpPr>
          <p:sp>
            <p:nvSpPr>
              <p:cNvPr id="35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0" name="圆角矩形 10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圆角矩形 35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圆角矩形 35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7" name="组合 356"/>
          <p:cNvGrpSpPr/>
          <p:nvPr/>
        </p:nvGrpSpPr>
        <p:grpSpPr>
          <a:xfrm>
            <a:off x="251520" y="4160172"/>
            <a:ext cx="241572" cy="721433"/>
            <a:chOff x="2008778" y="2574004"/>
            <a:chExt cx="380273" cy="1135650"/>
          </a:xfrm>
          <a:solidFill>
            <a:srgbClr val="FFC000"/>
          </a:solidFill>
        </p:grpSpPr>
        <p:sp>
          <p:nvSpPr>
            <p:cNvPr id="358" name="圆角矩形 35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9" name="Group 61"/>
            <p:cNvGrpSpPr/>
            <p:nvPr/>
          </p:nvGrpSpPr>
          <p:grpSpPr>
            <a:xfrm>
              <a:off x="2025107" y="2574004"/>
              <a:ext cx="347391" cy="392181"/>
              <a:chOff x="1368786" y="1195986"/>
              <a:chExt cx="1009650" cy="1139826"/>
            </a:xfrm>
            <a:grpFill/>
          </p:grpSpPr>
          <p:sp>
            <p:nvSpPr>
              <p:cNvPr id="3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60" name="圆角矩形 35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圆角矩形 36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圆角矩形 36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圆角矩形 36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7" name="组合 366"/>
          <p:cNvGrpSpPr/>
          <p:nvPr/>
        </p:nvGrpSpPr>
        <p:grpSpPr>
          <a:xfrm>
            <a:off x="2352293" y="3404815"/>
            <a:ext cx="186473" cy="556884"/>
            <a:chOff x="2008778" y="2574004"/>
            <a:chExt cx="380273" cy="1135650"/>
          </a:xfrm>
          <a:solidFill>
            <a:schemeClr val="bg1"/>
          </a:solidFill>
        </p:grpSpPr>
        <p:sp>
          <p:nvSpPr>
            <p:cNvPr id="368" name="圆角矩形 36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9" name="Group 61"/>
            <p:cNvGrpSpPr/>
            <p:nvPr/>
          </p:nvGrpSpPr>
          <p:grpSpPr>
            <a:xfrm>
              <a:off x="2025107" y="2574004"/>
              <a:ext cx="347391" cy="392181"/>
              <a:chOff x="1368786" y="1195986"/>
              <a:chExt cx="1009650" cy="1139826"/>
            </a:xfrm>
            <a:grpFill/>
          </p:grpSpPr>
          <p:sp>
            <p:nvSpPr>
              <p:cNvPr id="37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0" name="圆角矩形 36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圆角矩形 37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圆角矩形 37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圆角矩形 37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7" name="组合 376"/>
          <p:cNvGrpSpPr/>
          <p:nvPr/>
        </p:nvGrpSpPr>
        <p:grpSpPr>
          <a:xfrm>
            <a:off x="1054852" y="3395716"/>
            <a:ext cx="140418" cy="419346"/>
            <a:chOff x="2008778" y="2574004"/>
            <a:chExt cx="380273" cy="1135650"/>
          </a:xfrm>
          <a:solidFill>
            <a:schemeClr val="bg1"/>
          </a:solidFill>
        </p:grpSpPr>
        <p:sp>
          <p:nvSpPr>
            <p:cNvPr id="378" name="圆角矩形 37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9" name="Group 61"/>
            <p:cNvGrpSpPr/>
            <p:nvPr/>
          </p:nvGrpSpPr>
          <p:grpSpPr>
            <a:xfrm>
              <a:off x="2025107" y="2574004"/>
              <a:ext cx="347391" cy="392181"/>
              <a:chOff x="1368786" y="1195986"/>
              <a:chExt cx="1009650" cy="1139826"/>
            </a:xfrm>
            <a:grpFill/>
          </p:grpSpPr>
          <p:sp>
            <p:nvSpPr>
              <p:cNvPr id="38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80" name="圆角矩形 37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圆角矩形 38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圆角矩形 38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圆角矩形 38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7" name="组合 386"/>
          <p:cNvGrpSpPr/>
          <p:nvPr/>
        </p:nvGrpSpPr>
        <p:grpSpPr>
          <a:xfrm>
            <a:off x="3988076" y="4065872"/>
            <a:ext cx="190514" cy="568951"/>
            <a:chOff x="2008778" y="2574004"/>
            <a:chExt cx="380273" cy="1135650"/>
          </a:xfrm>
          <a:solidFill>
            <a:srgbClr val="FFC000"/>
          </a:solidFill>
        </p:grpSpPr>
        <p:sp>
          <p:nvSpPr>
            <p:cNvPr id="388" name="圆角矩形 38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9" name="Group 61"/>
            <p:cNvGrpSpPr/>
            <p:nvPr/>
          </p:nvGrpSpPr>
          <p:grpSpPr>
            <a:xfrm>
              <a:off x="2025107" y="2574004"/>
              <a:ext cx="347391" cy="392181"/>
              <a:chOff x="1368786" y="1195986"/>
              <a:chExt cx="1009650" cy="1139826"/>
            </a:xfrm>
            <a:grpFill/>
          </p:grpSpPr>
          <p:sp>
            <p:nvSpPr>
              <p:cNvPr id="39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0" name="圆角矩形 38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圆角矩形 39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圆角矩形 39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圆角矩形 39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bwMode="auto">
          <a:xfrm>
            <a:off x="1763688" y="1340768"/>
            <a:ext cx="5544616" cy="936104"/>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680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dirty="0" smtClean="0">
                <a:ln>
                  <a:noFill/>
                </a:ln>
                <a:solidFill>
                  <a:schemeClr val="bg1"/>
                </a:solidFill>
                <a:effectLst/>
                <a:latin typeface="华文新魏" pitchFamily="2" charset="-122"/>
                <a:ea typeface="华文新魏" pitchFamily="2" charset="-122"/>
              </a:rPr>
              <a:t>一次认证，终身有效</a:t>
            </a:r>
          </a:p>
        </p:txBody>
      </p:sp>
      <p:sp>
        <p:nvSpPr>
          <p:cNvPr id="16" name="Rectangle 4"/>
          <p:cNvSpPr>
            <a:spLocks noChangeArrowheads="1"/>
          </p:cNvSpPr>
          <p:nvPr/>
        </p:nvSpPr>
        <p:spPr bwMode="auto">
          <a:xfrm>
            <a:off x="251520" y="188640"/>
            <a:ext cx="8178800" cy="504056"/>
          </a:xfrm>
          <a:prstGeom prst="rect">
            <a:avLst/>
          </a:prstGeom>
          <a:noFill/>
          <a:ln w="9525">
            <a:noFill/>
            <a:miter lim="800000"/>
            <a:headEnd/>
            <a:tailEnd/>
          </a:ln>
        </p:spPr>
        <p:txBody>
          <a:bodyPr/>
          <a:lstStyle/>
          <a:p>
            <a:pPr marL="742950" lvl="1" indent="-285750">
              <a:spcBef>
                <a:spcPct val="40000"/>
              </a:spcBef>
              <a:buClr>
                <a:srgbClr val="CC0000"/>
              </a:buClr>
              <a:buSzPct val="80000"/>
            </a:pPr>
            <a:r>
              <a:rPr lang="zh-CN" altLang="en-US" sz="2400" dirty="0" smtClean="0">
                <a:solidFill>
                  <a:schemeClr val="bg1"/>
                </a:solidFill>
                <a:latin typeface="华文新魏" pitchFamily="2" charset="-122"/>
                <a:ea typeface="华文新魏" pitchFamily="2" charset="-122"/>
              </a:rPr>
              <a:t>    投资者身份认证</a:t>
            </a:r>
            <a:endParaRPr lang="en-US" altLang="zh-CN" sz="2400" dirty="0" smtClean="0">
              <a:solidFill>
                <a:schemeClr val="bg1"/>
              </a:solidFill>
              <a:latin typeface="华文新魏" pitchFamily="2" charset="-122"/>
              <a:ea typeface="华文新魏" pitchFamily="2" charset="-122"/>
            </a:endParaRPr>
          </a:p>
        </p:txBody>
      </p:sp>
      <p:sp>
        <p:nvSpPr>
          <p:cNvPr id="40961" name="Rectangle 1"/>
          <p:cNvSpPr>
            <a:spLocks noChangeArrowheads="1"/>
          </p:cNvSpPr>
          <p:nvPr/>
        </p:nvSpPr>
        <p:spPr bwMode="auto">
          <a:xfrm>
            <a:off x="6732240" y="4558775"/>
            <a:ext cx="194421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eaLnBrk="1" latinLnBrk="0" hangingPunct="1">
              <a:lnSpc>
                <a:spcPct val="100000"/>
              </a:lnSpc>
              <a:buClrTx/>
              <a:buSzTx/>
              <a:buFontTx/>
              <a:buNone/>
              <a:tabLst/>
            </a:pP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直接至营业部认证，</a:t>
            </a:r>
          </a:p>
          <a:p>
            <a:pPr marL="0" marR="0" lvl="0" indent="0" algn="ctr" defTabSz="914400" eaLnBrk="0" latinLnBrk="0" hangingPunct="0">
              <a:lnSpc>
                <a:spcPct val="100000"/>
              </a:lnSpc>
              <a:buClrTx/>
              <a:buSzTx/>
              <a:buFontTx/>
              <a:buNone/>
              <a:tabLst/>
            </a:pP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简单方便，</a:t>
            </a:r>
            <a:r>
              <a:rPr lang="en-US" altLang="zh-CN"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T+1</a:t>
            </a: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日生效 </a:t>
            </a:r>
          </a:p>
        </p:txBody>
      </p:sp>
      <p:sp>
        <p:nvSpPr>
          <p:cNvPr id="20" name="Rectangle 1"/>
          <p:cNvSpPr>
            <a:spLocks noChangeArrowheads="1"/>
          </p:cNvSpPr>
          <p:nvPr/>
        </p:nvSpPr>
        <p:spPr bwMode="auto">
          <a:xfrm>
            <a:off x="6736432" y="3752970"/>
            <a:ext cx="186801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可选择成为证书用户，</a:t>
            </a:r>
          </a:p>
          <a:p>
            <a:pPr algn="ct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安全性高，</a:t>
            </a:r>
            <a:r>
              <a:rPr lang="en-US"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T</a:t>
            </a: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日生效</a:t>
            </a:r>
          </a:p>
        </p:txBody>
      </p:sp>
      <p:sp>
        <p:nvSpPr>
          <p:cNvPr id="21" name="Rectangle 1"/>
          <p:cNvSpPr>
            <a:spLocks noChangeArrowheads="1"/>
          </p:cNvSpPr>
          <p:nvPr/>
        </p:nvSpPr>
        <p:spPr bwMode="auto">
          <a:xfrm>
            <a:off x="6751290" y="2946024"/>
            <a:ext cx="172819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交易终端自助操作，</a:t>
            </a:r>
          </a:p>
          <a:p>
            <a:pPr algn="ct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方便快捷，</a:t>
            </a:r>
            <a:r>
              <a:rPr 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T</a:t>
            </a: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日生效</a:t>
            </a:r>
            <a:endParaRPr kumimoji="0" lang="zh-CN" altLang="en-US" sz="2000" b="0" i="0" u="none" strike="noStrike" cap="none" normalizeH="0" baseline="0" dirty="0" smtClean="0">
              <a:ln>
                <a:noFill/>
              </a:ln>
              <a:solidFill>
                <a:srgbClr val="C00000"/>
              </a:solidFill>
              <a:effectLst>
                <a:outerShdw blurRad="38100" dist="38100" dir="2700000" algn="tl">
                  <a:srgbClr val="000000">
                    <a:alpha val="43137"/>
                  </a:srgbClr>
                </a:outerShdw>
              </a:effectLst>
              <a:latin typeface="华文新魏" pitchFamily="2" charset="-122"/>
              <a:ea typeface="华文新魏" pitchFamily="2" charset="-122"/>
              <a:cs typeface="宋体" pitchFamily="2" charset="-122"/>
            </a:endParaRPr>
          </a:p>
        </p:txBody>
      </p:sp>
      <p:grpSp>
        <p:nvGrpSpPr>
          <p:cNvPr id="56" name="组合 55"/>
          <p:cNvGrpSpPr/>
          <p:nvPr/>
        </p:nvGrpSpPr>
        <p:grpSpPr>
          <a:xfrm>
            <a:off x="971600" y="2852936"/>
            <a:ext cx="5544617" cy="2312680"/>
            <a:chOff x="1331639" y="3060536"/>
            <a:chExt cx="5544617" cy="2312680"/>
          </a:xfrm>
        </p:grpSpPr>
        <p:grpSp>
          <p:nvGrpSpPr>
            <p:cNvPr id="22" name="组合 21"/>
            <p:cNvGrpSpPr/>
            <p:nvPr/>
          </p:nvGrpSpPr>
          <p:grpSpPr>
            <a:xfrm>
              <a:off x="1331639" y="4067954"/>
              <a:ext cx="1332035" cy="700812"/>
              <a:chOff x="1209" y="1435253"/>
              <a:chExt cx="1401624" cy="700812"/>
            </a:xfrm>
            <a:solidFill>
              <a:schemeClr val="accent3">
                <a:lumMod val="85000"/>
              </a:schemeClr>
            </a:solidFill>
          </p:grpSpPr>
          <p:sp>
            <p:nvSpPr>
              <p:cNvPr id="53" name="圆角矩形 52"/>
              <p:cNvSpPr/>
              <p:nvPr/>
            </p:nvSpPr>
            <p:spPr>
              <a:xfrm>
                <a:off x="1209" y="143525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4" name="圆角矩形 4"/>
              <p:cNvSpPr/>
              <p:nvPr/>
            </p:nvSpPr>
            <p:spPr>
              <a:xfrm>
                <a:off x="21735" y="145577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b="1" kern="1200" dirty="0" smtClean="0">
                    <a:solidFill>
                      <a:schemeClr val="tx1"/>
                    </a:solidFill>
                    <a:latin typeface="华文新魏" pitchFamily="2" charset="-122"/>
                    <a:ea typeface="华文新魏" pitchFamily="2" charset="-122"/>
                    <a:cs typeface="Times New Roman" pitchFamily="18" charset="0"/>
                  </a:rPr>
                  <a:t>身份</a:t>
                </a:r>
                <a:r>
                  <a:rPr lang="zh-CN" altLang="en-US" sz="1400" b="1" dirty="0" smtClean="0">
                    <a:solidFill>
                      <a:schemeClr val="tx1"/>
                    </a:solidFill>
                    <a:latin typeface="华文新魏" pitchFamily="2" charset="-122"/>
                    <a:ea typeface="华文新魏" pitchFamily="2" charset="-122"/>
                    <a:cs typeface="Times New Roman" pitchFamily="18" charset="0"/>
                  </a:rPr>
                  <a:t>认证</a:t>
                </a:r>
                <a:r>
                  <a:rPr lang="zh-CN" altLang="en-US" sz="1400" b="1" kern="1200" dirty="0" smtClean="0">
                    <a:solidFill>
                      <a:schemeClr val="tx1"/>
                    </a:solidFill>
                    <a:latin typeface="华文新魏" pitchFamily="2" charset="-122"/>
                    <a:ea typeface="华文新魏" pitchFamily="2" charset="-122"/>
                    <a:cs typeface="Times New Roman" pitchFamily="18" charset="0"/>
                  </a:rPr>
                  <a:t>方式</a:t>
                </a:r>
                <a:endParaRPr lang="zh-CN" altLang="en-US" sz="1400" b="1" kern="1200" dirty="0">
                  <a:solidFill>
                    <a:schemeClr val="tx1"/>
                  </a:solidFill>
                  <a:latin typeface="华文新魏" pitchFamily="2" charset="-122"/>
                  <a:ea typeface="华文新魏" pitchFamily="2" charset="-122"/>
                  <a:cs typeface="Times New Roman" pitchFamily="18" charset="0"/>
                </a:endParaRPr>
              </a:p>
            </p:txBody>
          </p:sp>
        </p:grpSp>
        <p:grpSp>
          <p:nvGrpSpPr>
            <p:cNvPr id="23" name="组合 22"/>
            <p:cNvGrpSpPr/>
            <p:nvPr/>
          </p:nvGrpSpPr>
          <p:grpSpPr>
            <a:xfrm>
              <a:off x="2923390" y="3703919"/>
              <a:ext cx="41221" cy="824432"/>
              <a:chOff x="1662548" y="1071218"/>
              <a:chExt cx="41221" cy="824432"/>
            </a:xfrm>
            <a:solidFill>
              <a:schemeClr val="accent3">
                <a:lumMod val="85000"/>
              </a:schemeClr>
            </a:solidFill>
          </p:grpSpPr>
          <p:sp>
            <p:nvSpPr>
              <p:cNvPr id="51" name="直接连接符 5"/>
              <p:cNvSpPr/>
              <p:nvPr/>
            </p:nvSpPr>
            <p:spPr>
              <a:xfrm rot="18770822">
                <a:off x="1270942" y="1463527"/>
                <a:ext cx="824432" cy="39814"/>
              </a:xfrm>
              <a:custGeom>
                <a:avLst/>
                <a:gdLst/>
                <a:ahLst/>
                <a:cxnLst/>
                <a:rect l="0" t="0" r="0" b="0"/>
                <a:pathLst>
                  <a:path>
                    <a:moveTo>
                      <a:pt x="0" y="19907"/>
                    </a:moveTo>
                    <a:lnTo>
                      <a:pt x="824432" y="19907"/>
                    </a:lnTo>
                  </a:path>
                </a:pathLst>
              </a:custGeom>
              <a:grp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2" name="直接连接符 6"/>
              <p:cNvSpPr/>
              <p:nvPr/>
            </p:nvSpPr>
            <p:spPr>
              <a:xfrm rot="18770822">
                <a:off x="1662548" y="1462823"/>
                <a:ext cx="41221" cy="41221"/>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4" name="组合 23"/>
            <p:cNvGrpSpPr/>
            <p:nvPr/>
          </p:nvGrpSpPr>
          <p:grpSpPr>
            <a:xfrm>
              <a:off x="3224325" y="3463503"/>
              <a:ext cx="1401624" cy="700812"/>
              <a:chOff x="1963483" y="830802"/>
              <a:chExt cx="1401624" cy="700812"/>
            </a:xfrm>
            <a:solidFill>
              <a:schemeClr val="accent3">
                <a:lumMod val="85000"/>
              </a:schemeClr>
            </a:solidFill>
          </p:grpSpPr>
          <p:sp>
            <p:nvSpPr>
              <p:cNvPr id="49" name="圆角矩形 48"/>
              <p:cNvSpPr/>
              <p:nvPr/>
            </p:nvSpPr>
            <p:spPr>
              <a:xfrm>
                <a:off x="1963483" y="830802"/>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圆角矩形 8"/>
              <p:cNvSpPr/>
              <p:nvPr/>
            </p:nvSpPr>
            <p:spPr>
              <a:xfrm>
                <a:off x="1984009" y="851328"/>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latin typeface="华文新魏" pitchFamily="2" charset="-122"/>
                    <a:ea typeface="华文新魏" pitchFamily="2" charset="-122"/>
                  </a:rPr>
                  <a:t>已开户投资者</a:t>
                </a:r>
                <a:endParaRPr lang="zh-CN" altLang="en-US" sz="1400" b="1" dirty="0">
                  <a:solidFill>
                    <a:schemeClr val="tx1"/>
                  </a:solidFill>
                  <a:latin typeface="华文新魏" pitchFamily="2" charset="-122"/>
                  <a:ea typeface="华文新魏" pitchFamily="2" charset="-122"/>
                </a:endParaRPr>
              </a:p>
            </p:txBody>
          </p:sp>
        </p:grpSp>
        <p:grpSp>
          <p:nvGrpSpPr>
            <p:cNvPr id="25" name="组合 24"/>
            <p:cNvGrpSpPr/>
            <p:nvPr/>
          </p:nvGrpSpPr>
          <p:grpSpPr>
            <a:xfrm>
              <a:off x="4561053" y="3592519"/>
              <a:ext cx="690442" cy="39814"/>
              <a:chOff x="3300211" y="959818"/>
              <a:chExt cx="690442" cy="39814"/>
            </a:xfrm>
            <a:solidFill>
              <a:schemeClr val="accent3">
                <a:lumMod val="85000"/>
              </a:schemeClr>
            </a:solidFill>
          </p:grpSpPr>
          <p:sp>
            <p:nvSpPr>
              <p:cNvPr id="47" name="直接连接符 9"/>
              <p:cNvSpPr/>
              <p:nvPr/>
            </p:nvSpPr>
            <p:spPr>
              <a:xfrm rot="19457599">
                <a:off x="3300211" y="959818"/>
                <a:ext cx="690442" cy="39814"/>
              </a:xfrm>
              <a:custGeom>
                <a:avLst/>
                <a:gdLst/>
                <a:ahLst/>
                <a:cxnLst/>
                <a:rect l="0" t="0" r="0" b="0"/>
                <a:pathLst>
                  <a:path>
                    <a:moveTo>
                      <a:pt x="0" y="19907"/>
                    </a:moveTo>
                    <a:lnTo>
                      <a:pt x="690442"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8" name="直接连接符 10"/>
              <p:cNvSpPr/>
              <p:nvPr/>
            </p:nvSpPr>
            <p:spPr>
              <a:xfrm rot="19457599">
                <a:off x="3628172" y="962464"/>
                <a:ext cx="34522" cy="3452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6" name="组合 25"/>
            <p:cNvGrpSpPr/>
            <p:nvPr/>
          </p:nvGrpSpPr>
          <p:grpSpPr>
            <a:xfrm>
              <a:off x="5186600" y="3060536"/>
              <a:ext cx="1689656" cy="700812"/>
              <a:chOff x="3925758" y="427835"/>
              <a:chExt cx="1401624" cy="700812"/>
            </a:xfrm>
            <a:solidFill>
              <a:schemeClr val="accent3">
                <a:lumMod val="85000"/>
              </a:schemeClr>
            </a:solidFill>
          </p:grpSpPr>
          <p:sp>
            <p:nvSpPr>
              <p:cNvPr id="45" name="圆角矩形 44"/>
              <p:cNvSpPr/>
              <p:nvPr/>
            </p:nvSpPr>
            <p:spPr>
              <a:xfrm>
                <a:off x="3925758" y="427835"/>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圆角矩形 12"/>
              <p:cNvSpPr/>
              <p:nvPr/>
            </p:nvSpPr>
            <p:spPr>
              <a:xfrm>
                <a:off x="3946284" y="448361"/>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latin typeface="华文新魏" pitchFamily="2" charset="-122"/>
                    <a:ea typeface="华文新魏" pitchFamily="2" charset="-122"/>
                  </a:rPr>
                  <a:t>网站注册后通过交易报盘进行身份认证</a:t>
                </a:r>
              </a:p>
            </p:txBody>
          </p:sp>
        </p:grpSp>
        <p:grpSp>
          <p:nvGrpSpPr>
            <p:cNvPr id="27" name="组合 26"/>
            <p:cNvGrpSpPr/>
            <p:nvPr/>
          </p:nvGrpSpPr>
          <p:grpSpPr>
            <a:xfrm>
              <a:off x="4561053" y="3995486"/>
              <a:ext cx="690442" cy="39814"/>
              <a:chOff x="3300211" y="1362785"/>
              <a:chExt cx="690442" cy="39814"/>
            </a:xfrm>
            <a:solidFill>
              <a:schemeClr val="accent3">
                <a:lumMod val="85000"/>
              </a:schemeClr>
            </a:solidFill>
          </p:grpSpPr>
          <p:sp>
            <p:nvSpPr>
              <p:cNvPr id="43" name="直接连接符 13"/>
              <p:cNvSpPr/>
              <p:nvPr/>
            </p:nvSpPr>
            <p:spPr>
              <a:xfrm rot="2142401">
                <a:off x="3300211" y="1362785"/>
                <a:ext cx="690442" cy="39814"/>
              </a:xfrm>
              <a:custGeom>
                <a:avLst/>
                <a:gdLst/>
                <a:ahLst/>
                <a:cxnLst/>
                <a:rect l="0" t="0" r="0" b="0"/>
                <a:pathLst>
                  <a:path>
                    <a:moveTo>
                      <a:pt x="0" y="19907"/>
                    </a:moveTo>
                    <a:lnTo>
                      <a:pt x="690442"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4" name="直接连接符 14"/>
              <p:cNvSpPr/>
              <p:nvPr/>
            </p:nvSpPr>
            <p:spPr>
              <a:xfrm rot="2142401">
                <a:off x="3628172" y="1365431"/>
                <a:ext cx="34522" cy="3452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8" name="组合 27"/>
            <p:cNvGrpSpPr/>
            <p:nvPr/>
          </p:nvGrpSpPr>
          <p:grpSpPr>
            <a:xfrm>
              <a:off x="5186600" y="3866470"/>
              <a:ext cx="1689656" cy="700812"/>
              <a:chOff x="3925758" y="1233769"/>
              <a:chExt cx="1401624" cy="700812"/>
            </a:xfrm>
            <a:solidFill>
              <a:schemeClr val="accent3">
                <a:lumMod val="85000"/>
              </a:schemeClr>
            </a:solidFill>
          </p:grpSpPr>
          <p:sp>
            <p:nvSpPr>
              <p:cNvPr id="41" name="圆角矩形 40"/>
              <p:cNvSpPr/>
              <p:nvPr/>
            </p:nvSpPr>
            <p:spPr>
              <a:xfrm>
                <a:off x="3925758" y="1233769"/>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圆角矩形 16"/>
              <p:cNvSpPr/>
              <p:nvPr/>
            </p:nvSpPr>
            <p:spPr>
              <a:xfrm>
                <a:off x="3946284" y="1254295"/>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latin typeface="华文新魏" pitchFamily="2" charset="-122"/>
                    <a:ea typeface="华文新魏" pitchFamily="2" charset="-122"/>
                  </a:rPr>
                  <a:t>网站注册后至身份认证机构现场激活</a:t>
                </a:r>
                <a:endParaRPr lang="zh-CN" altLang="en-US" sz="1400" b="1" dirty="0">
                  <a:solidFill>
                    <a:schemeClr val="tx1"/>
                  </a:solidFill>
                  <a:latin typeface="华文新魏" pitchFamily="2" charset="-122"/>
                  <a:ea typeface="华文新魏" pitchFamily="2" charset="-122"/>
                </a:endParaRPr>
              </a:p>
            </p:txBody>
          </p:sp>
        </p:grpSp>
        <p:grpSp>
          <p:nvGrpSpPr>
            <p:cNvPr id="29" name="组合 28"/>
            <p:cNvGrpSpPr/>
            <p:nvPr/>
          </p:nvGrpSpPr>
          <p:grpSpPr>
            <a:xfrm>
              <a:off x="2923390" y="4308369"/>
              <a:ext cx="41221" cy="824432"/>
              <a:chOff x="1662548" y="1675668"/>
              <a:chExt cx="41221" cy="824432"/>
            </a:xfrm>
            <a:solidFill>
              <a:schemeClr val="accent3">
                <a:lumMod val="85000"/>
              </a:schemeClr>
            </a:solidFill>
          </p:grpSpPr>
          <p:sp>
            <p:nvSpPr>
              <p:cNvPr id="39" name="直接连接符 17"/>
              <p:cNvSpPr/>
              <p:nvPr/>
            </p:nvSpPr>
            <p:spPr>
              <a:xfrm rot="2829178">
                <a:off x="1270942" y="2067977"/>
                <a:ext cx="824432" cy="39814"/>
              </a:xfrm>
              <a:custGeom>
                <a:avLst/>
                <a:gdLst/>
                <a:ahLst/>
                <a:cxnLst/>
                <a:rect l="0" t="0" r="0" b="0"/>
                <a:pathLst>
                  <a:path>
                    <a:moveTo>
                      <a:pt x="0" y="19907"/>
                    </a:moveTo>
                    <a:lnTo>
                      <a:pt x="824432" y="19907"/>
                    </a:lnTo>
                  </a:path>
                </a:pathLst>
              </a:custGeom>
              <a:grp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0" name="直接连接符 18"/>
              <p:cNvSpPr/>
              <p:nvPr/>
            </p:nvSpPr>
            <p:spPr>
              <a:xfrm rot="2829178">
                <a:off x="1662548" y="2067273"/>
                <a:ext cx="41221" cy="41221"/>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30" name="组合 29"/>
            <p:cNvGrpSpPr/>
            <p:nvPr/>
          </p:nvGrpSpPr>
          <p:grpSpPr>
            <a:xfrm>
              <a:off x="3224325" y="4672404"/>
              <a:ext cx="1401624" cy="700812"/>
              <a:chOff x="1963483" y="2039703"/>
              <a:chExt cx="1401624" cy="700812"/>
            </a:xfrm>
            <a:solidFill>
              <a:schemeClr val="accent3">
                <a:lumMod val="85000"/>
              </a:schemeClr>
            </a:solidFill>
          </p:grpSpPr>
          <p:sp>
            <p:nvSpPr>
              <p:cNvPr id="37" name="圆角矩形 36"/>
              <p:cNvSpPr/>
              <p:nvPr/>
            </p:nvSpPr>
            <p:spPr>
              <a:xfrm>
                <a:off x="1963483" y="203970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圆角矩形 20"/>
              <p:cNvSpPr/>
              <p:nvPr/>
            </p:nvSpPr>
            <p:spPr>
              <a:xfrm>
                <a:off x="1984009" y="206022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latin typeface="华文新魏" pitchFamily="2" charset="-122"/>
                    <a:ea typeface="华文新魏" pitchFamily="2" charset="-122"/>
                  </a:rPr>
                  <a:t>新开户投资者</a:t>
                </a:r>
                <a:endParaRPr lang="zh-CN" altLang="en-US" sz="1400" b="1" dirty="0">
                  <a:solidFill>
                    <a:schemeClr val="tx1"/>
                  </a:solidFill>
                  <a:latin typeface="华文新魏" pitchFamily="2" charset="-122"/>
                  <a:ea typeface="华文新魏" pitchFamily="2" charset="-122"/>
                </a:endParaRPr>
              </a:p>
            </p:txBody>
          </p:sp>
        </p:grpSp>
        <p:grpSp>
          <p:nvGrpSpPr>
            <p:cNvPr id="31" name="组合 30"/>
            <p:cNvGrpSpPr/>
            <p:nvPr/>
          </p:nvGrpSpPr>
          <p:grpSpPr>
            <a:xfrm>
              <a:off x="4625950" y="5002903"/>
              <a:ext cx="560649" cy="39814"/>
              <a:chOff x="3365108" y="2370202"/>
              <a:chExt cx="560649" cy="39814"/>
            </a:xfrm>
            <a:solidFill>
              <a:schemeClr val="accent3">
                <a:lumMod val="85000"/>
              </a:schemeClr>
            </a:solidFill>
          </p:grpSpPr>
          <p:sp>
            <p:nvSpPr>
              <p:cNvPr id="35" name="直接连接符 21"/>
              <p:cNvSpPr/>
              <p:nvPr/>
            </p:nvSpPr>
            <p:spPr>
              <a:xfrm>
                <a:off x="3365108" y="2370202"/>
                <a:ext cx="560649" cy="39814"/>
              </a:xfrm>
              <a:custGeom>
                <a:avLst/>
                <a:gdLst/>
                <a:ahLst/>
                <a:cxnLst/>
                <a:rect l="0" t="0" r="0" b="0"/>
                <a:pathLst>
                  <a:path>
                    <a:moveTo>
                      <a:pt x="0" y="19907"/>
                    </a:moveTo>
                    <a:lnTo>
                      <a:pt x="560649"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直接连接符 22"/>
              <p:cNvSpPr/>
              <p:nvPr/>
            </p:nvSpPr>
            <p:spPr>
              <a:xfrm>
                <a:off x="3631416" y="2376093"/>
                <a:ext cx="28032" cy="2803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32" name="组合 31"/>
            <p:cNvGrpSpPr/>
            <p:nvPr/>
          </p:nvGrpSpPr>
          <p:grpSpPr>
            <a:xfrm>
              <a:off x="5186600" y="4672404"/>
              <a:ext cx="1689656" cy="700812"/>
              <a:chOff x="3925758" y="2039703"/>
              <a:chExt cx="1401624" cy="700812"/>
            </a:xfrm>
            <a:solidFill>
              <a:schemeClr val="accent3">
                <a:lumMod val="85000"/>
              </a:schemeClr>
            </a:solidFill>
          </p:grpSpPr>
          <p:sp>
            <p:nvSpPr>
              <p:cNvPr id="33" name="圆角矩形 32"/>
              <p:cNvSpPr/>
              <p:nvPr/>
            </p:nvSpPr>
            <p:spPr>
              <a:xfrm>
                <a:off x="3925758" y="203970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圆角矩形 24"/>
              <p:cNvSpPr/>
              <p:nvPr/>
            </p:nvSpPr>
            <p:spPr>
              <a:xfrm>
                <a:off x="3946284" y="206022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latin typeface="华文新魏" pitchFamily="2" charset="-122"/>
                    <a:ea typeface="华文新魏" pitchFamily="2" charset="-122"/>
                  </a:rPr>
                  <a:t>通过统一账户平台开通网络服务功能</a:t>
                </a:r>
                <a:endParaRPr lang="zh-CN" altLang="en-US" sz="1400" b="1" dirty="0">
                  <a:solidFill>
                    <a:schemeClr val="tx1"/>
                  </a:solidFill>
                  <a:latin typeface="华文新魏" pitchFamily="2" charset="-122"/>
                  <a:ea typeface="华文新魏" pitchFamily="2" charset="-122"/>
                </a:endParaRPr>
              </a:p>
            </p:txBody>
          </p:sp>
        </p:grpSp>
      </p:grpSp>
      <p:sp>
        <p:nvSpPr>
          <p:cNvPr id="55" name="直接连接符 13"/>
          <p:cNvSpPr/>
          <p:nvPr/>
        </p:nvSpPr>
        <p:spPr>
          <a:xfrm rot="3253526">
            <a:off x="3742482" y="4354630"/>
            <a:ext cx="1933042" cy="399511"/>
          </a:xfrm>
          <a:custGeom>
            <a:avLst/>
            <a:gdLst/>
            <a:ahLst/>
            <a:cxnLst/>
            <a:rect l="0" t="0" r="0" b="0"/>
            <a:pathLst>
              <a:path>
                <a:moveTo>
                  <a:pt x="0" y="19907"/>
                </a:moveTo>
                <a:lnTo>
                  <a:pt x="690442" y="19907"/>
                </a:lnTo>
              </a:path>
            </a:pathLst>
          </a:custGeom>
          <a:solidFill>
            <a:schemeClr val="accent3">
              <a:lumMod val="85000"/>
            </a:schemeClr>
          </a:solid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02242" y="836712"/>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13</a:t>
            </a:r>
            <a:endParaRPr lang="zh-CN" altLang="en-US" dirty="0"/>
          </a:p>
        </p:txBody>
      </p:sp>
      <p:grpSp>
        <p:nvGrpSpPr>
          <p:cNvPr id="6" name="组合 68"/>
          <p:cNvGrpSpPr/>
          <p:nvPr/>
        </p:nvGrpSpPr>
        <p:grpSpPr>
          <a:xfrm>
            <a:off x="1646636" y="2412748"/>
            <a:ext cx="1854201" cy="1763712"/>
            <a:chOff x="5929313" y="3817937"/>
            <a:chExt cx="1854201" cy="1763712"/>
          </a:xfrm>
          <a:solidFill>
            <a:srgbClr val="FFC000"/>
          </a:solidFill>
        </p:grpSpPr>
        <p:sp>
          <p:nvSpPr>
            <p:cNvPr id="7" name="Freeform 30"/>
            <p:cNvSpPr>
              <a:spLocks/>
            </p:cNvSpPr>
            <p:nvPr/>
          </p:nvSpPr>
          <p:spPr bwMode="auto">
            <a:xfrm>
              <a:off x="6369051" y="3825874"/>
              <a:ext cx="395288" cy="187325"/>
            </a:xfrm>
            <a:custGeom>
              <a:avLst/>
              <a:gdLst>
                <a:gd name="T0" fmla="*/ 0 w 105"/>
                <a:gd name="T1" fmla="*/ 40 h 50"/>
                <a:gd name="T2" fmla="*/ 105 w 105"/>
                <a:gd name="T3" fmla="*/ 0 h 50"/>
                <a:gd name="T4" fmla="*/ 95 w 105"/>
                <a:gd name="T5" fmla="*/ 40 h 50"/>
                <a:gd name="T6" fmla="*/ 75 w 105"/>
                <a:gd name="T7" fmla="*/ 50 h 50"/>
                <a:gd name="T8" fmla="*/ 0 w 105"/>
                <a:gd name="T9" fmla="*/ 40 h 50"/>
              </a:gdLst>
              <a:ahLst/>
              <a:cxnLst>
                <a:cxn ang="0">
                  <a:pos x="T0" y="T1"/>
                </a:cxn>
                <a:cxn ang="0">
                  <a:pos x="T2" y="T3"/>
                </a:cxn>
                <a:cxn ang="0">
                  <a:pos x="T4" y="T5"/>
                </a:cxn>
                <a:cxn ang="0">
                  <a:pos x="T6" y="T7"/>
                </a:cxn>
                <a:cxn ang="0">
                  <a:pos x="T8" y="T9"/>
                </a:cxn>
              </a:cxnLst>
              <a:rect l="0" t="0" r="r" b="b"/>
              <a:pathLst>
                <a:path w="105" h="50">
                  <a:moveTo>
                    <a:pt x="0" y="40"/>
                  </a:moveTo>
                  <a:cubicBezTo>
                    <a:pt x="32" y="20"/>
                    <a:pt x="67" y="5"/>
                    <a:pt x="105" y="0"/>
                  </a:cubicBezTo>
                  <a:cubicBezTo>
                    <a:pt x="101" y="13"/>
                    <a:pt x="98" y="27"/>
                    <a:pt x="95" y="40"/>
                  </a:cubicBezTo>
                  <a:cubicBezTo>
                    <a:pt x="88" y="41"/>
                    <a:pt x="81" y="45"/>
                    <a:pt x="75" y="50"/>
                  </a:cubicBezTo>
                  <a:cubicBezTo>
                    <a:pt x="50" y="46"/>
                    <a:pt x="25" y="43"/>
                    <a:pt x="0" y="4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31"/>
            <p:cNvSpPr>
              <a:spLocks/>
            </p:cNvSpPr>
            <p:nvPr/>
          </p:nvSpPr>
          <p:spPr bwMode="auto">
            <a:xfrm>
              <a:off x="6783388" y="3817937"/>
              <a:ext cx="288925" cy="176212"/>
            </a:xfrm>
            <a:custGeom>
              <a:avLst/>
              <a:gdLst>
                <a:gd name="T0" fmla="*/ 11 w 77"/>
                <a:gd name="T1" fmla="*/ 2 h 47"/>
                <a:gd name="T2" fmla="*/ 77 w 77"/>
                <a:gd name="T3" fmla="*/ 8 h 47"/>
                <a:gd name="T4" fmla="*/ 0 w 77"/>
                <a:gd name="T5" fmla="*/ 47 h 47"/>
                <a:gd name="T6" fmla="*/ 11 w 77"/>
                <a:gd name="T7" fmla="*/ 2 h 47"/>
              </a:gdLst>
              <a:ahLst/>
              <a:cxnLst>
                <a:cxn ang="0">
                  <a:pos x="T0" y="T1"/>
                </a:cxn>
                <a:cxn ang="0">
                  <a:pos x="T2" y="T3"/>
                </a:cxn>
                <a:cxn ang="0">
                  <a:pos x="T4" y="T5"/>
                </a:cxn>
                <a:cxn ang="0">
                  <a:pos x="T6" y="T7"/>
                </a:cxn>
              </a:cxnLst>
              <a:rect l="0" t="0" r="r" b="b"/>
              <a:pathLst>
                <a:path w="77" h="47">
                  <a:moveTo>
                    <a:pt x="11" y="2"/>
                  </a:moveTo>
                  <a:cubicBezTo>
                    <a:pt x="33" y="0"/>
                    <a:pt x="56" y="2"/>
                    <a:pt x="77" y="8"/>
                  </a:cubicBezTo>
                  <a:cubicBezTo>
                    <a:pt x="50" y="18"/>
                    <a:pt x="24" y="30"/>
                    <a:pt x="0" y="47"/>
                  </a:cubicBezTo>
                  <a:cubicBezTo>
                    <a:pt x="3" y="31"/>
                    <a:pt x="7" y="16"/>
                    <a:pt x="11"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33"/>
            <p:cNvSpPr>
              <a:spLocks/>
            </p:cNvSpPr>
            <p:nvPr/>
          </p:nvSpPr>
          <p:spPr bwMode="auto">
            <a:xfrm>
              <a:off x="6802438" y="3878262"/>
              <a:ext cx="661988" cy="511175"/>
            </a:xfrm>
            <a:custGeom>
              <a:avLst/>
              <a:gdLst>
                <a:gd name="T0" fmla="*/ 0 w 176"/>
                <a:gd name="T1" fmla="*/ 45 h 136"/>
                <a:gd name="T2" fmla="*/ 100 w 176"/>
                <a:gd name="T3" fmla="*/ 0 h 136"/>
                <a:gd name="T4" fmla="*/ 172 w 176"/>
                <a:gd name="T5" fmla="*/ 44 h 136"/>
                <a:gd name="T6" fmla="*/ 170 w 176"/>
                <a:gd name="T7" fmla="*/ 136 h 136"/>
                <a:gd name="T8" fmla="*/ 147 w 176"/>
                <a:gd name="T9" fmla="*/ 117 h 136"/>
                <a:gd name="T10" fmla="*/ 0 w 176"/>
                <a:gd name="T11" fmla="*/ 45 h 136"/>
              </a:gdLst>
              <a:ahLst/>
              <a:cxnLst>
                <a:cxn ang="0">
                  <a:pos x="T0" y="T1"/>
                </a:cxn>
                <a:cxn ang="0">
                  <a:pos x="T2" y="T3"/>
                </a:cxn>
                <a:cxn ang="0">
                  <a:pos x="T4" y="T5"/>
                </a:cxn>
                <a:cxn ang="0">
                  <a:pos x="T6" y="T7"/>
                </a:cxn>
                <a:cxn ang="0">
                  <a:pos x="T8" y="T9"/>
                </a:cxn>
                <a:cxn ang="0">
                  <a:pos x="T10" y="T11"/>
                </a:cxn>
              </a:cxnLst>
              <a:rect l="0" t="0" r="r" b="b"/>
              <a:pathLst>
                <a:path w="176" h="136">
                  <a:moveTo>
                    <a:pt x="0" y="45"/>
                  </a:moveTo>
                  <a:cubicBezTo>
                    <a:pt x="30" y="24"/>
                    <a:pt x="64" y="9"/>
                    <a:pt x="100" y="0"/>
                  </a:cubicBezTo>
                  <a:cubicBezTo>
                    <a:pt x="127" y="9"/>
                    <a:pt x="151" y="25"/>
                    <a:pt x="172" y="44"/>
                  </a:cubicBezTo>
                  <a:cubicBezTo>
                    <a:pt x="172" y="75"/>
                    <a:pt x="176" y="106"/>
                    <a:pt x="170" y="136"/>
                  </a:cubicBezTo>
                  <a:cubicBezTo>
                    <a:pt x="161" y="131"/>
                    <a:pt x="155" y="123"/>
                    <a:pt x="147" y="117"/>
                  </a:cubicBezTo>
                  <a:cubicBezTo>
                    <a:pt x="105" y="82"/>
                    <a:pt x="53" y="60"/>
                    <a:pt x="0" y="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4"/>
            <p:cNvSpPr>
              <a:spLocks/>
            </p:cNvSpPr>
            <p:nvPr/>
          </p:nvSpPr>
          <p:spPr bwMode="auto">
            <a:xfrm>
              <a:off x="6113463" y="4032249"/>
              <a:ext cx="541338" cy="782637"/>
            </a:xfrm>
            <a:custGeom>
              <a:avLst/>
              <a:gdLst>
                <a:gd name="T0" fmla="*/ 0 w 144"/>
                <a:gd name="T1" fmla="*/ 62 h 208"/>
                <a:gd name="T2" fmla="*/ 48 w 144"/>
                <a:gd name="T3" fmla="*/ 2 h 208"/>
                <a:gd name="T4" fmla="*/ 140 w 144"/>
                <a:gd name="T5" fmla="*/ 10 h 208"/>
                <a:gd name="T6" fmla="*/ 128 w 144"/>
                <a:gd name="T7" fmla="*/ 34 h 208"/>
                <a:gd name="T8" fmla="*/ 46 w 144"/>
                <a:gd name="T9" fmla="*/ 208 h 208"/>
                <a:gd name="T10" fmla="*/ 0 w 144"/>
                <a:gd name="T11" fmla="*/ 62 h 208"/>
              </a:gdLst>
              <a:ahLst/>
              <a:cxnLst>
                <a:cxn ang="0">
                  <a:pos x="T0" y="T1"/>
                </a:cxn>
                <a:cxn ang="0">
                  <a:pos x="T2" y="T3"/>
                </a:cxn>
                <a:cxn ang="0">
                  <a:pos x="T4" y="T5"/>
                </a:cxn>
                <a:cxn ang="0">
                  <a:pos x="T6" y="T7"/>
                </a:cxn>
                <a:cxn ang="0">
                  <a:pos x="T8" y="T9"/>
                </a:cxn>
                <a:cxn ang="0">
                  <a:pos x="T10" y="T11"/>
                </a:cxn>
              </a:cxnLst>
              <a:rect l="0" t="0" r="r" b="b"/>
              <a:pathLst>
                <a:path w="144" h="208">
                  <a:moveTo>
                    <a:pt x="0" y="62"/>
                  </a:moveTo>
                  <a:cubicBezTo>
                    <a:pt x="12" y="39"/>
                    <a:pt x="29" y="19"/>
                    <a:pt x="48" y="2"/>
                  </a:cubicBezTo>
                  <a:cubicBezTo>
                    <a:pt x="79" y="0"/>
                    <a:pt x="110" y="5"/>
                    <a:pt x="140" y="10"/>
                  </a:cubicBezTo>
                  <a:cubicBezTo>
                    <a:pt x="144" y="21"/>
                    <a:pt x="134" y="27"/>
                    <a:pt x="128" y="34"/>
                  </a:cubicBezTo>
                  <a:cubicBezTo>
                    <a:pt x="84" y="82"/>
                    <a:pt x="60" y="145"/>
                    <a:pt x="46" y="208"/>
                  </a:cubicBezTo>
                  <a:cubicBezTo>
                    <a:pt x="16" y="166"/>
                    <a:pt x="2" y="113"/>
                    <a:pt x="0" y="6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7"/>
            <p:cNvSpPr>
              <a:spLocks/>
            </p:cNvSpPr>
            <p:nvPr/>
          </p:nvSpPr>
          <p:spPr bwMode="auto">
            <a:xfrm>
              <a:off x="6750051" y="4108449"/>
              <a:ext cx="673100" cy="923925"/>
            </a:xfrm>
            <a:custGeom>
              <a:avLst/>
              <a:gdLst>
                <a:gd name="T0" fmla="*/ 6 w 179"/>
                <a:gd name="T1" fmla="*/ 42 h 246"/>
                <a:gd name="T2" fmla="*/ 14 w 179"/>
                <a:gd name="T3" fmla="*/ 0 h 246"/>
                <a:gd name="T4" fmla="*/ 170 w 179"/>
                <a:gd name="T5" fmla="*/ 84 h 246"/>
                <a:gd name="T6" fmla="*/ 179 w 179"/>
                <a:gd name="T7" fmla="*/ 116 h 246"/>
                <a:gd name="T8" fmla="*/ 132 w 179"/>
                <a:gd name="T9" fmla="*/ 246 h 246"/>
                <a:gd name="T10" fmla="*/ 114 w 179"/>
                <a:gd name="T11" fmla="*/ 246 h 246"/>
                <a:gd name="T12" fmla="*/ 6 w 179"/>
                <a:gd name="T13" fmla="*/ 42 h 246"/>
              </a:gdLst>
              <a:ahLst/>
              <a:cxnLst>
                <a:cxn ang="0">
                  <a:pos x="T0" y="T1"/>
                </a:cxn>
                <a:cxn ang="0">
                  <a:pos x="T2" y="T3"/>
                </a:cxn>
                <a:cxn ang="0">
                  <a:pos x="T4" y="T5"/>
                </a:cxn>
                <a:cxn ang="0">
                  <a:pos x="T6" y="T7"/>
                </a:cxn>
                <a:cxn ang="0">
                  <a:pos x="T8" y="T9"/>
                </a:cxn>
                <a:cxn ang="0">
                  <a:pos x="T10" y="T11"/>
                </a:cxn>
                <a:cxn ang="0">
                  <a:pos x="T12" y="T13"/>
                </a:cxn>
              </a:cxnLst>
              <a:rect l="0" t="0" r="r" b="b"/>
              <a:pathLst>
                <a:path w="179" h="246">
                  <a:moveTo>
                    <a:pt x="6" y="42"/>
                  </a:moveTo>
                  <a:cubicBezTo>
                    <a:pt x="6" y="28"/>
                    <a:pt x="0" y="10"/>
                    <a:pt x="14" y="0"/>
                  </a:cubicBezTo>
                  <a:cubicBezTo>
                    <a:pt x="71" y="16"/>
                    <a:pt x="127" y="42"/>
                    <a:pt x="170" y="84"/>
                  </a:cubicBezTo>
                  <a:cubicBezTo>
                    <a:pt x="168" y="96"/>
                    <a:pt x="170" y="108"/>
                    <a:pt x="179" y="116"/>
                  </a:cubicBezTo>
                  <a:cubicBezTo>
                    <a:pt x="171" y="161"/>
                    <a:pt x="156" y="206"/>
                    <a:pt x="132" y="246"/>
                  </a:cubicBezTo>
                  <a:cubicBezTo>
                    <a:pt x="126" y="246"/>
                    <a:pt x="120" y="246"/>
                    <a:pt x="114" y="246"/>
                  </a:cubicBezTo>
                  <a:cubicBezTo>
                    <a:pt x="57" y="192"/>
                    <a:pt x="13" y="121"/>
                    <a:pt x="6" y="4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8"/>
            <p:cNvSpPr>
              <a:spLocks/>
            </p:cNvSpPr>
            <p:nvPr/>
          </p:nvSpPr>
          <p:spPr bwMode="auto">
            <a:xfrm>
              <a:off x="7505701" y="4103687"/>
              <a:ext cx="277813" cy="766762"/>
            </a:xfrm>
            <a:custGeom>
              <a:avLst/>
              <a:gdLst>
                <a:gd name="T0" fmla="*/ 2 w 74"/>
                <a:gd name="T1" fmla="*/ 0 h 204"/>
                <a:gd name="T2" fmla="*/ 57 w 74"/>
                <a:gd name="T3" fmla="*/ 204 h 204"/>
                <a:gd name="T4" fmla="*/ 11 w 74"/>
                <a:gd name="T5" fmla="*/ 110 h 204"/>
                <a:gd name="T6" fmla="*/ 0 w 74"/>
                <a:gd name="T7" fmla="*/ 74 h 204"/>
                <a:gd name="T8" fmla="*/ 2 w 74"/>
                <a:gd name="T9" fmla="*/ 0 h 204"/>
              </a:gdLst>
              <a:ahLst/>
              <a:cxnLst>
                <a:cxn ang="0">
                  <a:pos x="T0" y="T1"/>
                </a:cxn>
                <a:cxn ang="0">
                  <a:pos x="T2" y="T3"/>
                </a:cxn>
                <a:cxn ang="0">
                  <a:pos x="T4" y="T5"/>
                </a:cxn>
                <a:cxn ang="0">
                  <a:pos x="T6" y="T7"/>
                </a:cxn>
                <a:cxn ang="0">
                  <a:pos x="T8" y="T9"/>
                </a:cxn>
              </a:cxnLst>
              <a:rect l="0" t="0" r="r" b="b"/>
              <a:pathLst>
                <a:path w="74" h="204">
                  <a:moveTo>
                    <a:pt x="2" y="0"/>
                  </a:moveTo>
                  <a:cubicBezTo>
                    <a:pt x="51" y="54"/>
                    <a:pt x="74" y="132"/>
                    <a:pt x="57" y="204"/>
                  </a:cubicBezTo>
                  <a:cubicBezTo>
                    <a:pt x="47" y="170"/>
                    <a:pt x="31" y="138"/>
                    <a:pt x="11" y="110"/>
                  </a:cubicBezTo>
                  <a:cubicBezTo>
                    <a:pt x="18" y="97"/>
                    <a:pt x="12" y="81"/>
                    <a:pt x="0" y="74"/>
                  </a:cubicBezTo>
                  <a:cubicBezTo>
                    <a:pt x="2" y="49"/>
                    <a:pt x="2" y="25"/>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1"/>
            <p:cNvSpPr>
              <a:spLocks/>
            </p:cNvSpPr>
            <p:nvPr/>
          </p:nvSpPr>
          <p:spPr bwMode="auto">
            <a:xfrm>
              <a:off x="6351588" y="4141787"/>
              <a:ext cx="796925" cy="1157287"/>
            </a:xfrm>
            <a:custGeom>
              <a:avLst/>
              <a:gdLst>
                <a:gd name="T0" fmla="*/ 83 w 212"/>
                <a:gd name="T1" fmla="*/ 7 h 308"/>
                <a:gd name="T2" fmla="*/ 96 w 212"/>
                <a:gd name="T3" fmla="*/ 0 h 308"/>
                <a:gd name="T4" fmla="*/ 158 w 212"/>
                <a:gd name="T5" fmla="*/ 189 h 308"/>
                <a:gd name="T6" fmla="*/ 208 w 212"/>
                <a:gd name="T7" fmla="*/ 247 h 308"/>
                <a:gd name="T8" fmla="*/ 212 w 212"/>
                <a:gd name="T9" fmla="*/ 273 h 308"/>
                <a:gd name="T10" fmla="*/ 180 w 212"/>
                <a:gd name="T11" fmla="*/ 304 h 308"/>
                <a:gd name="T12" fmla="*/ 151 w 212"/>
                <a:gd name="T13" fmla="*/ 308 h 308"/>
                <a:gd name="T14" fmla="*/ 8 w 212"/>
                <a:gd name="T15" fmla="*/ 211 h 308"/>
                <a:gd name="T16" fmla="*/ 0 w 212"/>
                <a:gd name="T17" fmla="*/ 178 h 308"/>
                <a:gd name="T18" fmla="*/ 83 w 212"/>
                <a:gd name="T19"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08">
                  <a:moveTo>
                    <a:pt x="83" y="7"/>
                  </a:moveTo>
                  <a:cubicBezTo>
                    <a:pt x="86" y="3"/>
                    <a:pt x="91" y="1"/>
                    <a:pt x="96" y="0"/>
                  </a:cubicBezTo>
                  <a:cubicBezTo>
                    <a:pt x="95" y="68"/>
                    <a:pt x="118" y="135"/>
                    <a:pt x="158" y="189"/>
                  </a:cubicBezTo>
                  <a:cubicBezTo>
                    <a:pt x="172" y="210"/>
                    <a:pt x="190" y="229"/>
                    <a:pt x="208" y="247"/>
                  </a:cubicBezTo>
                  <a:cubicBezTo>
                    <a:pt x="210" y="256"/>
                    <a:pt x="209" y="264"/>
                    <a:pt x="212" y="273"/>
                  </a:cubicBezTo>
                  <a:cubicBezTo>
                    <a:pt x="202" y="284"/>
                    <a:pt x="192" y="295"/>
                    <a:pt x="180" y="304"/>
                  </a:cubicBezTo>
                  <a:cubicBezTo>
                    <a:pt x="170" y="301"/>
                    <a:pt x="160" y="302"/>
                    <a:pt x="151" y="308"/>
                  </a:cubicBezTo>
                  <a:cubicBezTo>
                    <a:pt x="97" y="286"/>
                    <a:pt x="46" y="255"/>
                    <a:pt x="8" y="211"/>
                  </a:cubicBezTo>
                  <a:cubicBezTo>
                    <a:pt x="12" y="199"/>
                    <a:pt x="9" y="187"/>
                    <a:pt x="0" y="178"/>
                  </a:cubicBezTo>
                  <a:cubicBezTo>
                    <a:pt x="12" y="115"/>
                    <a:pt x="38" y="53"/>
                    <a:pt x="83"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4"/>
            <p:cNvSpPr>
              <a:spLocks/>
            </p:cNvSpPr>
            <p:nvPr/>
          </p:nvSpPr>
          <p:spPr bwMode="auto">
            <a:xfrm>
              <a:off x="5929313" y="4364037"/>
              <a:ext cx="334963" cy="942975"/>
            </a:xfrm>
            <a:custGeom>
              <a:avLst/>
              <a:gdLst>
                <a:gd name="T0" fmla="*/ 88 w 89"/>
                <a:gd name="T1" fmla="*/ 251 h 251"/>
                <a:gd name="T2" fmla="*/ 36 w 89"/>
                <a:gd name="T3" fmla="*/ 0 h 251"/>
                <a:gd name="T4" fmla="*/ 79 w 89"/>
                <a:gd name="T5" fmla="*/ 124 h 251"/>
                <a:gd name="T6" fmla="*/ 89 w 89"/>
                <a:gd name="T7" fmla="*/ 162 h 251"/>
                <a:gd name="T8" fmla="*/ 88 w 89"/>
                <a:gd name="T9" fmla="*/ 251 h 251"/>
              </a:gdLst>
              <a:ahLst/>
              <a:cxnLst>
                <a:cxn ang="0">
                  <a:pos x="T0" y="T1"/>
                </a:cxn>
                <a:cxn ang="0">
                  <a:pos x="T2" y="T3"/>
                </a:cxn>
                <a:cxn ang="0">
                  <a:pos x="T4" y="T5"/>
                </a:cxn>
                <a:cxn ang="0">
                  <a:pos x="T6" y="T7"/>
                </a:cxn>
                <a:cxn ang="0">
                  <a:pos x="T8" y="T9"/>
                </a:cxn>
              </a:cxnLst>
              <a:rect l="0" t="0" r="r" b="b"/>
              <a:pathLst>
                <a:path w="89" h="251">
                  <a:moveTo>
                    <a:pt x="88" y="251"/>
                  </a:moveTo>
                  <a:cubicBezTo>
                    <a:pt x="21" y="188"/>
                    <a:pt x="0" y="84"/>
                    <a:pt x="36" y="0"/>
                  </a:cubicBezTo>
                  <a:cubicBezTo>
                    <a:pt x="41" y="44"/>
                    <a:pt x="56" y="86"/>
                    <a:pt x="79" y="124"/>
                  </a:cubicBezTo>
                  <a:cubicBezTo>
                    <a:pt x="74" y="138"/>
                    <a:pt x="75" y="154"/>
                    <a:pt x="89" y="162"/>
                  </a:cubicBezTo>
                  <a:cubicBezTo>
                    <a:pt x="88" y="192"/>
                    <a:pt x="85" y="221"/>
                    <a:pt x="88" y="25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7"/>
            <p:cNvSpPr>
              <a:spLocks/>
            </p:cNvSpPr>
            <p:nvPr/>
          </p:nvSpPr>
          <p:spPr bwMode="auto">
            <a:xfrm>
              <a:off x="7294563" y="4532312"/>
              <a:ext cx="390525" cy="755650"/>
            </a:xfrm>
            <a:custGeom>
              <a:avLst/>
              <a:gdLst>
                <a:gd name="T0" fmla="*/ 48 w 104"/>
                <a:gd name="T1" fmla="*/ 13 h 201"/>
                <a:gd name="T2" fmla="*/ 56 w 104"/>
                <a:gd name="T3" fmla="*/ 7 h 201"/>
                <a:gd name="T4" fmla="*/ 104 w 104"/>
                <a:gd name="T5" fmla="*/ 120 h 201"/>
                <a:gd name="T6" fmla="*/ 56 w 104"/>
                <a:gd name="T7" fmla="*/ 201 h 201"/>
                <a:gd name="T8" fmla="*/ 3 w 104"/>
                <a:gd name="T9" fmla="*/ 164 h 201"/>
                <a:gd name="T10" fmla="*/ 0 w 104"/>
                <a:gd name="T11" fmla="*/ 140 h 201"/>
                <a:gd name="T12" fmla="*/ 48 w 104"/>
                <a:gd name="T13" fmla="*/ 13 h 201"/>
              </a:gdLst>
              <a:ahLst/>
              <a:cxnLst>
                <a:cxn ang="0">
                  <a:pos x="T0" y="T1"/>
                </a:cxn>
                <a:cxn ang="0">
                  <a:pos x="T2" y="T3"/>
                </a:cxn>
                <a:cxn ang="0">
                  <a:pos x="T4" y="T5"/>
                </a:cxn>
                <a:cxn ang="0">
                  <a:pos x="T6" y="T7"/>
                </a:cxn>
                <a:cxn ang="0">
                  <a:pos x="T8" y="T9"/>
                </a:cxn>
                <a:cxn ang="0">
                  <a:pos x="T10" y="T11"/>
                </a:cxn>
                <a:cxn ang="0">
                  <a:pos x="T12" y="T13"/>
                </a:cxn>
              </a:cxnLst>
              <a:rect l="0" t="0" r="r" b="b"/>
              <a:pathLst>
                <a:path w="104" h="201">
                  <a:moveTo>
                    <a:pt x="48" y="13"/>
                  </a:moveTo>
                  <a:cubicBezTo>
                    <a:pt x="48" y="8"/>
                    <a:pt x="51" y="0"/>
                    <a:pt x="56" y="7"/>
                  </a:cubicBezTo>
                  <a:cubicBezTo>
                    <a:pt x="80" y="41"/>
                    <a:pt x="97" y="80"/>
                    <a:pt x="104" y="120"/>
                  </a:cubicBezTo>
                  <a:cubicBezTo>
                    <a:pt x="95" y="150"/>
                    <a:pt x="76" y="177"/>
                    <a:pt x="56" y="201"/>
                  </a:cubicBezTo>
                  <a:cubicBezTo>
                    <a:pt x="37" y="190"/>
                    <a:pt x="20" y="177"/>
                    <a:pt x="3" y="164"/>
                  </a:cubicBezTo>
                  <a:cubicBezTo>
                    <a:pt x="3" y="156"/>
                    <a:pt x="2" y="148"/>
                    <a:pt x="0" y="140"/>
                  </a:cubicBezTo>
                  <a:cubicBezTo>
                    <a:pt x="23" y="101"/>
                    <a:pt x="39" y="58"/>
                    <a:pt x="48" y="1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2"/>
            <p:cNvSpPr>
              <a:spLocks/>
            </p:cNvSpPr>
            <p:nvPr/>
          </p:nvSpPr>
          <p:spPr bwMode="auto">
            <a:xfrm>
              <a:off x="6308726" y="4964112"/>
              <a:ext cx="587375" cy="546100"/>
            </a:xfrm>
            <a:custGeom>
              <a:avLst/>
              <a:gdLst>
                <a:gd name="T0" fmla="*/ 4 w 156"/>
                <a:gd name="T1" fmla="*/ 0 h 145"/>
                <a:gd name="T2" fmla="*/ 155 w 156"/>
                <a:gd name="T3" fmla="*/ 103 h 145"/>
                <a:gd name="T4" fmla="*/ 156 w 156"/>
                <a:gd name="T5" fmla="*/ 110 h 145"/>
                <a:gd name="T6" fmla="*/ 71 w 156"/>
                <a:gd name="T7" fmla="*/ 145 h 145"/>
                <a:gd name="T8" fmla="*/ 4 w 156"/>
                <a:gd name="T9" fmla="*/ 106 h 145"/>
                <a:gd name="T10" fmla="*/ 4 w 156"/>
                <a:gd name="T11" fmla="*/ 0 h 145"/>
              </a:gdLst>
              <a:ahLst/>
              <a:cxnLst>
                <a:cxn ang="0">
                  <a:pos x="T0" y="T1"/>
                </a:cxn>
                <a:cxn ang="0">
                  <a:pos x="T2" y="T3"/>
                </a:cxn>
                <a:cxn ang="0">
                  <a:pos x="T4" y="T5"/>
                </a:cxn>
                <a:cxn ang="0">
                  <a:pos x="T6" y="T7"/>
                </a:cxn>
                <a:cxn ang="0">
                  <a:pos x="T8" y="T9"/>
                </a:cxn>
                <a:cxn ang="0">
                  <a:pos x="T10" y="T11"/>
                </a:cxn>
              </a:cxnLst>
              <a:rect l="0" t="0" r="r" b="b"/>
              <a:pathLst>
                <a:path w="156" h="145">
                  <a:moveTo>
                    <a:pt x="4" y="0"/>
                  </a:moveTo>
                  <a:cubicBezTo>
                    <a:pt x="46" y="46"/>
                    <a:pt x="99" y="79"/>
                    <a:pt x="155" y="103"/>
                  </a:cubicBezTo>
                  <a:cubicBezTo>
                    <a:pt x="155" y="105"/>
                    <a:pt x="156" y="108"/>
                    <a:pt x="156" y="110"/>
                  </a:cubicBezTo>
                  <a:cubicBezTo>
                    <a:pt x="130" y="126"/>
                    <a:pt x="101" y="137"/>
                    <a:pt x="71" y="145"/>
                  </a:cubicBezTo>
                  <a:cubicBezTo>
                    <a:pt x="47" y="135"/>
                    <a:pt x="23" y="124"/>
                    <a:pt x="4" y="106"/>
                  </a:cubicBezTo>
                  <a:cubicBezTo>
                    <a:pt x="0" y="90"/>
                    <a:pt x="3" y="17"/>
                    <a:pt x="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57"/>
            <p:cNvSpPr>
              <a:spLocks/>
            </p:cNvSpPr>
            <p:nvPr/>
          </p:nvSpPr>
          <p:spPr bwMode="auto">
            <a:xfrm>
              <a:off x="7053263" y="5191124"/>
              <a:ext cx="406400" cy="250825"/>
            </a:xfrm>
            <a:custGeom>
              <a:avLst/>
              <a:gdLst>
                <a:gd name="T0" fmla="*/ 36 w 108"/>
                <a:gd name="T1" fmla="*/ 4 h 67"/>
                <a:gd name="T2" fmla="*/ 57 w 108"/>
                <a:gd name="T3" fmla="*/ 0 h 67"/>
                <a:gd name="T4" fmla="*/ 108 w 108"/>
                <a:gd name="T5" fmla="*/ 36 h 67"/>
                <a:gd name="T6" fmla="*/ 62 w 108"/>
                <a:gd name="T7" fmla="*/ 59 h 67"/>
                <a:gd name="T8" fmla="*/ 0 w 108"/>
                <a:gd name="T9" fmla="*/ 39 h 67"/>
                <a:gd name="T10" fmla="*/ 36 w 108"/>
                <a:gd name="T11" fmla="*/ 4 h 67"/>
              </a:gdLst>
              <a:ahLst/>
              <a:cxnLst>
                <a:cxn ang="0">
                  <a:pos x="T0" y="T1"/>
                </a:cxn>
                <a:cxn ang="0">
                  <a:pos x="T2" y="T3"/>
                </a:cxn>
                <a:cxn ang="0">
                  <a:pos x="T4" y="T5"/>
                </a:cxn>
                <a:cxn ang="0">
                  <a:pos x="T6" y="T7"/>
                </a:cxn>
                <a:cxn ang="0">
                  <a:pos x="T8" y="T9"/>
                </a:cxn>
                <a:cxn ang="0">
                  <a:pos x="T10" y="T11"/>
                </a:cxn>
              </a:cxnLst>
              <a:rect l="0" t="0" r="r" b="b"/>
              <a:pathLst>
                <a:path w="108" h="67">
                  <a:moveTo>
                    <a:pt x="36" y="4"/>
                  </a:moveTo>
                  <a:cubicBezTo>
                    <a:pt x="43" y="2"/>
                    <a:pt x="50" y="2"/>
                    <a:pt x="57" y="0"/>
                  </a:cubicBezTo>
                  <a:cubicBezTo>
                    <a:pt x="74" y="13"/>
                    <a:pt x="90" y="25"/>
                    <a:pt x="108" y="36"/>
                  </a:cubicBezTo>
                  <a:cubicBezTo>
                    <a:pt x="94" y="47"/>
                    <a:pt x="81" y="67"/>
                    <a:pt x="62" y="59"/>
                  </a:cubicBezTo>
                  <a:cubicBezTo>
                    <a:pt x="41" y="53"/>
                    <a:pt x="18" y="52"/>
                    <a:pt x="0" y="39"/>
                  </a:cubicBezTo>
                  <a:cubicBezTo>
                    <a:pt x="13" y="28"/>
                    <a:pt x="24" y="16"/>
                    <a:pt x="3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8"/>
            <p:cNvSpPr>
              <a:spLocks/>
            </p:cNvSpPr>
            <p:nvPr/>
          </p:nvSpPr>
          <p:spPr bwMode="auto">
            <a:xfrm>
              <a:off x="6681788" y="5411787"/>
              <a:ext cx="574675" cy="169862"/>
            </a:xfrm>
            <a:custGeom>
              <a:avLst/>
              <a:gdLst>
                <a:gd name="T0" fmla="*/ 100 w 153"/>
                <a:gd name="T1" fmla="*/ 0 h 45"/>
                <a:gd name="T2" fmla="*/ 153 w 153"/>
                <a:gd name="T3" fmla="*/ 14 h 45"/>
                <a:gd name="T4" fmla="*/ 0 w 153"/>
                <a:gd name="T5" fmla="*/ 33 h 45"/>
                <a:gd name="T6" fmla="*/ 63 w 153"/>
                <a:gd name="T7" fmla="*/ 5 h 45"/>
                <a:gd name="T8" fmla="*/ 100 w 153"/>
                <a:gd name="T9" fmla="*/ 0 h 45"/>
              </a:gdLst>
              <a:ahLst/>
              <a:cxnLst>
                <a:cxn ang="0">
                  <a:pos x="T0" y="T1"/>
                </a:cxn>
                <a:cxn ang="0">
                  <a:pos x="T2" y="T3"/>
                </a:cxn>
                <a:cxn ang="0">
                  <a:pos x="T4" y="T5"/>
                </a:cxn>
                <a:cxn ang="0">
                  <a:pos x="T6" y="T7"/>
                </a:cxn>
                <a:cxn ang="0">
                  <a:pos x="T8" y="T9"/>
                </a:cxn>
              </a:cxnLst>
              <a:rect l="0" t="0" r="r" b="b"/>
              <a:pathLst>
                <a:path w="153" h="45">
                  <a:moveTo>
                    <a:pt x="100" y="0"/>
                  </a:moveTo>
                  <a:cubicBezTo>
                    <a:pt x="117" y="5"/>
                    <a:pt x="135" y="10"/>
                    <a:pt x="153" y="14"/>
                  </a:cubicBezTo>
                  <a:cubicBezTo>
                    <a:pt x="107" y="38"/>
                    <a:pt x="51" y="45"/>
                    <a:pt x="0" y="33"/>
                  </a:cubicBezTo>
                  <a:cubicBezTo>
                    <a:pt x="22" y="26"/>
                    <a:pt x="43" y="17"/>
                    <a:pt x="63" y="5"/>
                  </a:cubicBezTo>
                  <a:cubicBezTo>
                    <a:pt x="75" y="13"/>
                    <a:pt x="91" y="12"/>
                    <a:pt x="10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9" name="Straight Arrow Connector 75"/>
          <p:cNvCxnSpPr/>
          <p:nvPr/>
        </p:nvCxnSpPr>
        <p:spPr>
          <a:xfrm flipH="1" flipV="1">
            <a:off x="632166" y="2984248"/>
            <a:ext cx="1104830" cy="168968"/>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75"/>
          <p:cNvCxnSpPr/>
          <p:nvPr/>
        </p:nvCxnSpPr>
        <p:spPr>
          <a:xfrm flipV="1">
            <a:off x="2582709" y="1313080"/>
            <a:ext cx="13317" cy="109770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75"/>
          <p:cNvCxnSpPr/>
          <p:nvPr/>
        </p:nvCxnSpPr>
        <p:spPr>
          <a:xfrm flipH="1">
            <a:off x="1527828" y="4009437"/>
            <a:ext cx="614264" cy="95100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75"/>
          <p:cNvCxnSpPr/>
          <p:nvPr/>
        </p:nvCxnSpPr>
        <p:spPr>
          <a:xfrm>
            <a:off x="3305944" y="3768843"/>
            <a:ext cx="901090" cy="644266"/>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4" name="Group 50"/>
          <p:cNvGrpSpPr/>
          <p:nvPr/>
        </p:nvGrpSpPr>
        <p:grpSpPr>
          <a:xfrm>
            <a:off x="171868" y="2714346"/>
            <a:ext cx="426786" cy="426786"/>
            <a:chOff x="1179225" y="991203"/>
            <a:chExt cx="1402970" cy="1402971"/>
          </a:xfrm>
        </p:grpSpPr>
        <p:sp>
          <p:nvSpPr>
            <p:cNvPr id="25"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52"/>
            <p:cNvGrpSpPr/>
            <p:nvPr/>
          </p:nvGrpSpPr>
          <p:grpSpPr>
            <a:xfrm>
              <a:off x="1375885" y="1198807"/>
              <a:ext cx="1009650" cy="1195367"/>
              <a:chOff x="1375885" y="1198807"/>
              <a:chExt cx="1009650" cy="1195367"/>
            </a:xfrm>
            <a:solidFill>
              <a:srgbClr val="037EB5"/>
            </a:solidFill>
          </p:grpSpPr>
          <p:grpSp>
            <p:nvGrpSpPr>
              <p:cNvPr id="27" name="Group 53"/>
              <p:cNvGrpSpPr/>
              <p:nvPr/>
            </p:nvGrpSpPr>
            <p:grpSpPr>
              <a:xfrm>
                <a:off x="1375885" y="1198807"/>
                <a:ext cx="1009650" cy="1139826"/>
                <a:chOff x="1368786" y="1195986"/>
                <a:chExt cx="1009650" cy="1139826"/>
              </a:xfrm>
              <a:grpFill/>
            </p:grpSpPr>
            <p:sp>
              <p:nvSpPr>
                <p:cNvPr id="2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Group 50"/>
          <p:cNvGrpSpPr/>
          <p:nvPr/>
        </p:nvGrpSpPr>
        <p:grpSpPr>
          <a:xfrm>
            <a:off x="2383825" y="836712"/>
            <a:ext cx="426786" cy="426786"/>
            <a:chOff x="1179225" y="991203"/>
            <a:chExt cx="1402970" cy="1402971"/>
          </a:xfrm>
        </p:grpSpPr>
        <p:sp>
          <p:nvSpPr>
            <p:cNvPr id="33"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52"/>
            <p:cNvGrpSpPr/>
            <p:nvPr/>
          </p:nvGrpSpPr>
          <p:grpSpPr>
            <a:xfrm>
              <a:off x="1375885" y="1198807"/>
              <a:ext cx="1009650" cy="1195367"/>
              <a:chOff x="1375885" y="1198807"/>
              <a:chExt cx="1009650" cy="1195367"/>
            </a:xfrm>
            <a:solidFill>
              <a:srgbClr val="037EB5"/>
            </a:solidFill>
          </p:grpSpPr>
          <p:grpSp>
            <p:nvGrpSpPr>
              <p:cNvPr id="35" name="Group 53"/>
              <p:cNvGrpSpPr/>
              <p:nvPr/>
            </p:nvGrpSpPr>
            <p:grpSpPr>
              <a:xfrm>
                <a:off x="1375885" y="1198807"/>
                <a:ext cx="1009650" cy="1139826"/>
                <a:chOff x="1368786" y="1195986"/>
                <a:chExt cx="1009650" cy="1139826"/>
              </a:xfrm>
              <a:grpFill/>
            </p:grpSpPr>
            <p:sp>
              <p:nvSpPr>
                <p:cNvPr id="3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6"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0" name="Group 50"/>
          <p:cNvGrpSpPr/>
          <p:nvPr/>
        </p:nvGrpSpPr>
        <p:grpSpPr>
          <a:xfrm>
            <a:off x="1161528" y="4949588"/>
            <a:ext cx="426786" cy="426786"/>
            <a:chOff x="1179225" y="991203"/>
            <a:chExt cx="1402970" cy="1402971"/>
          </a:xfrm>
        </p:grpSpPr>
        <p:sp>
          <p:nvSpPr>
            <p:cNvPr id="41"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Group 52"/>
            <p:cNvGrpSpPr/>
            <p:nvPr/>
          </p:nvGrpSpPr>
          <p:grpSpPr>
            <a:xfrm>
              <a:off x="1375885" y="1198807"/>
              <a:ext cx="1009650" cy="1195367"/>
              <a:chOff x="1375885" y="1198807"/>
              <a:chExt cx="1009650" cy="1195367"/>
            </a:xfrm>
            <a:solidFill>
              <a:srgbClr val="037EB5"/>
            </a:solidFill>
          </p:grpSpPr>
          <p:grpSp>
            <p:nvGrpSpPr>
              <p:cNvPr id="43" name="Group 53"/>
              <p:cNvGrpSpPr/>
              <p:nvPr/>
            </p:nvGrpSpPr>
            <p:grpSpPr>
              <a:xfrm>
                <a:off x="1375885" y="1198807"/>
                <a:ext cx="1009650" cy="1139826"/>
                <a:chOff x="1368786" y="1195986"/>
                <a:chExt cx="1009650" cy="1139826"/>
              </a:xfrm>
              <a:grpFill/>
            </p:grpSpPr>
            <p:sp>
              <p:nvSpPr>
                <p:cNvPr id="4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8" name="Group 50"/>
          <p:cNvGrpSpPr/>
          <p:nvPr/>
        </p:nvGrpSpPr>
        <p:grpSpPr>
          <a:xfrm>
            <a:off x="4226215" y="4340500"/>
            <a:ext cx="426786" cy="426786"/>
            <a:chOff x="1179225" y="991203"/>
            <a:chExt cx="1402970" cy="1402971"/>
          </a:xfrm>
        </p:grpSpPr>
        <p:sp>
          <p:nvSpPr>
            <p:cNvPr id="49"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Group 52"/>
            <p:cNvGrpSpPr/>
            <p:nvPr/>
          </p:nvGrpSpPr>
          <p:grpSpPr>
            <a:xfrm>
              <a:off x="1375885" y="1198807"/>
              <a:ext cx="1009650" cy="1195367"/>
              <a:chOff x="1375885" y="1198807"/>
              <a:chExt cx="1009650" cy="1195367"/>
            </a:xfrm>
            <a:solidFill>
              <a:srgbClr val="037EB5"/>
            </a:solidFill>
          </p:grpSpPr>
          <p:grpSp>
            <p:nvGrpSpPr>
              <p:cNvPr id="51" name="Group 53"/>
              <p:cNvGrpSpPr/>
              <p:nvPr/>
            </p:nvGrpSpPr>
            <p:grpSpPr>
              <a:xfrm>
                <a:off x="1375885" y="1198807"/>
                <a:ext cx="1009650" cy="1139826"/>
                <a:chOff x="1368786" y="1195986"/>
                <a:chExt cx="1009650" cy="1139826"/>
              </a:xfrm>
              <a:grpFill/>
            </p:grpSpPr>
            <p:sp>
              <p:nvSpPr>
                <p:cNvPr id="5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56" name="Straight Arrow Connector 75"/>
          <p:cNvCxnSpPr/>
          <p:nvPr/>
        </p:nvCxnSpPr>
        <p:spPr>
          <a:xfrm flipH="1" flipV="1">
            <a:off x="1129073" y="2413697"/>
            <a:ext cx="112936" cy="71626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75"/>
          <p:cNvCxnSpPr/>
          <p:nvPr/>
        </p:nvCxnSpPr>
        <p:spPr>
          <a:xfrm flipH="1">
            <a:off x="1237604" y="4413109"/>
            <a:ext cx="483105" cy="22842"/>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75"/>
          <p:cNvCxnSpPr/>
          <p:nvPr/>
        </p:nvCxnSpPr>
        <p:spPr>
          <a:xfrm flipH="1">
            <a:off x="821120" y="3095487"/>
            <a:ext cx="408191" cy="505871"/>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59" name="Group 50"/>
          <p:cNvGrpSpPr/>
          <p:nvPr/>
        </p:nvGrpSpPr>
        <p:grpSpPr>
          <a:xfrm>
            <a:off x="902712" y="2754688"/>
            <a:ext cx="624861" cy="624861"/>
            <a:chOff x="1179225" y="991203"/>
            <a:chExt cx="1402970" cy="1402971"/>
          </a:xfrm>
        </p:grpSpPr>
        <p:sp>
          <p:nvSpPr>
            <p:cNvPr id="60"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Group 52"/>
            <p:cNvGrpSpPr/>
            <p:nvPr/>
          </p:nvGrpSpPr>
          <p:grpSpPr>
            <a:xfrm>
              <a:off x="1375885" y="1198807"/>
              <a:ext cx="1009650" cy="1195367"/>
              <a:chOff x="1375885" y="1198807"/>
              <a:chExt cx="1009650" cy="1195367"/>
            </a:xfrm>
            <a:solidFill>
              <a:srgbClr val="037EB5"/>
            </a:solidFill>
          </p:grpSpPr>
          <p:grpSp>
            <p:nvGrpSpPr>
              <p:cNvPr id="62" name="Group 53"/>
              <p:cNvGrpSpPr/>
              <p:nvPr/>
            </p:nvGrpSpPr>
            <p:grpSpPr>
              <a:xfrm>
                <a:off x="1375885" y="1198807"/>
                <a:ext cx="1009650" cy="1139826"/>
                <a:chOff x="1368786" y="1195986"/>
                <a:chExt cx="1009650" cy="1139826"/>
              </a:xfrm>
              <a:grpFill/>
            </p:grpSpPr>
            <p:sp>
              <p:nvSpPr>
                <p:cNvPr id="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Group 50"/>
          <p:cNvGrpSpPr/>
          <p:nvPr/>
        </p:nvGrpSpPr>
        <p:grpSpPr>
          <a:xfrm>
            <a:off x="878111" y="1920621"/>
            <a:ext cx="426786" cy="426786"/>
            <a:chOff x="1179223" y="991203"/>
            <a:chExt cx="1402969" cy="1402971"/>
          </a:xfrm>
        </p:grpSpPr>
        <p:sp>
          <p:nvSpPr>
            <p:cNvPr id="68"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Group 52"/>
            <p:cNvGrpSpPr/>
            <p:nvPr/>
          </p:nvGrpSpPr>
          <p:grpSpPr>
            <a:xfrm>
              <a:off x="1375885" y="1198807"/>
              <a:ext cx="1009650" cy="1195367"/>
              <a:chOff x="1375885" y="1198807"/>
              <a:chExt cx="1009650" cy="1195367"/>
            </a:xfrm>
            <a:solidFill>
              <a:srgbClr val="037EB5"/>
            </a:solidFill>
          </p:grpSpPr>
          <p:grpSp>
            <p:nvGrpSpPr>
              <p:cNvPr id="70" name="Group 53"/>
              <p:cNvGrpSpPr/>
              <p:nvPr/>
            </p:nvGrpSpPr>
            <p:grpSpPr>
              <a:xfrm>
                <a:off x="1375885" y="1198807"/>
                <a:ext cx="1009650" cy="1139826"/>
                <a:chOff x="1368786" y="1195986"/>
                <a:chExt cx="1009650" cy="1139826"/>
              </a:xfrm>
              <a:grpFill/>
            </p:grpSpPr>
            <p:sp>
              <p:nvSpPr>
                <p:cNvPr id="7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Group 50"/>
          <p:cNvGrpSpPr/>
          <p:nvPr/>
        </p:nvGrpSpPr>
        <p:grpSpPr>
          <a:xfrm>
            <a:off x="446053" y="3608026"/>
            <a:ext cx="426786" cy="426786"/>
            <a:chOff x="1179223" y="991203"/>
            <a:chExt cx="1402969" cy="1402971"/>
          </a:xfrm>
        </p:grpSpPr>
        <p:sp>
          <p:nvSpPr>
            <p:cNvPr id="76"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Group 52"/>
            <p:cNvGrpSpPr/>
            <p:nvPr/>
          </p:nvGrpSpPr>
          <p:grpSpPr>
            <a:xfrm>
              <a:off x="1375885" y="1198807"/>
              <a:ext cx="1009650" cy="1195367"/>
              <a:chOff x="1375885" y="1198807"/>
              <a:chExt cx="1009650" cy="1195367"/>
            </a:xfrm>
            <a:solidFill>
              <a:srgbClr val="037EB5"/>
            </a:solidFill>
          </p:grpSpPr>
          <p:grpSp>
            <p:nvGrpSpPr>
              <p:cNvPr id="78" name="Group 53"/>
              <p:cNvGrpSpPr/>
              <p:nvPr/>
            </p:nvGrpSpPr>
            <p:grpSpPr>
              <a:xfrm>
                <a:off x="1375885" y="1198807"/>
                <a:ext cx="1009650" cy="1139826"/>
                <a:chOff x="1368786" y="1195986"/>
                <a:chExt cx="1009650" cy="1139826"/>
              </a:xfrm>
              <a:grpFill/>
            </p:grpSpPr>
            <p:sp>
              <p:nvSpPr>
                <p:cNvPr id="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83" name="Straight Arrow Connector 75"/>
          <p:cNvCxnSpPr/>
          <p:nvPr/>
        </p:nvCxnSpPr>
        <p:spPr>
          <a:xfrm>
            <a:off x="2006865" y="4552114"/>
            <a:ext cx="288408" cy="487289"/>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84" name="Group 58"/>
          <p:cNvGrpSpPr/>
          <p:nvPr/>
        </p:nvGrpSpPr>
        <p:grpSpPr>
          <a:xfrm>
            <a:off x="1548825" y="4144164"/>
            <a:ext cx="624861" cy="624861"/>
            <a:chOff x="1179225" y="991203"/>
            <a:chExt cx="1402970" cy="1402971"/>
          </a:xfrm>
        </p:grpSpPr>
        <p:sp>
          <p:nvSpPr>
            <p:cNvPr id="85" name="Oval 59"/>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Group 60"/>
            <p:cNvGrpSpPr/>
            <p:nvPr/>
          </p:nvGrpSpPr>
          <p:grpSpPr>
            <a:xfrm>
              <a:off x="1375885" y="1198807"/>
              <a:ext cx="1009650" cy="1195367"/>
              <a:chOff x="1375885" y="1198807"/>
              <a:chExt cx="1009650" cy="1195367"/>
            </a:xfrm>
            <a:solidFill>
              <a:srgbClr val="037EB5"/>
            </a:solidFill>
          </p:grpSpPr>
          <p:grpSp>
            <p:nvGrpSpPr>
              <p:cNvPr id="87" name="Group 61"/>
              <p:cNvGrpSpPr/>
              <p:nvPr/>
            </p:nvGrpSpPr>
            <p:grpSpPr>
              <a:xfrm>
                <a:off x="1375885" y="1198807"/>
                <a:ext cx="1009650" cy="1139826"/>
                <a:chOff x="1368786" y="1195986"/>
                <a:chExt cx="1009650" cy="1139826"/>
              </a:xfrm>
              <a:grpFill/>
            </p:grpSpPr>
            <p:sp>
              <p:nvSpPr>
                <p:cNvPr id="8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8"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2" name="Group 50"/>
          <p:cNvGrpSpPr/>
          <p:nvPr/>
        </p:nvGrpSpPr>
        <p:grpSpPr>
          <a:xfrm>
            <a:off x="748272" y="4222730"/>
            <a:ext cx="426786" cy="426786"/>
            <a:chOff x="1179223" y="991203"/>
            <a:chExt cx="1402969" cy="1402971"/>
          </a:xfrm>
        </p:grpSpPr>
        <p:sp>
          <p:nvSpPr>
            <p:cNvPr id="93"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Group 52"/>
            <p:cNvGrpSpPr/>
            <p:nvPr/>
          </p:nvGrpSpPr>
          <p:grpSpPr>
            <a:xfrm>
              <a:off x="1375885" y="1198807"/>
              <a:ext cx="1009650" cy="1195367"/>
              <a:chOff x="1375885" y="1198807"/>
              <a:chExt cx="1009650" cy="1195367"/>
            </a:xfrm>
            <a:solidFill>
              <a:srgbClr val="037EB5"/>
            </a:solidFill>
          </p:grpSpPr>
          <p:grpSp>
            <p:nvGrpSpPr>
              <p:cNvPr id="95" name="Group 53"/>
              <p:cNvGrpSpPr/>
              <p:nvPr/>
            </p:nvGrpSpPr>
            <p:grpSpPr>
              <a:xfrm>
                <a:off x="1375885" y="1198807"/>
                <a:ext cx="1009650" cy="1139826"/>
                <a:chOff x="1368786" y="1195986"/>
                <a:chExt cx="1009650" cy="1139826"/>
              </a:xfrm>
              <a:grpFill/>
            </p:grpSpPr>
            <p:sp>
              <p:nvSpPr>
                <p:cNvPr id="9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6"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0" name="Group 50"/>
          <p:cNvGrpSpPr/>
          <p:nvPr/>
        </p:nvGrpSpPr>
        <p:grpSpPr>
          <a:xfrm>
            <a:off x="2230256" y="5068352"/>
            <a:ext cx="426786" cy="426786"/>
            <a:chOff x="1179223" y="991203"/>
            <a:chExt cx="1402969" cy="1402971"/>
          </a:xfrm>
        </p:grpSpPr>
        <p:sp>
          <p:nvSpPr>
            <p:cNvPr id="101"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Group 52"/>
            <p:cNvGrpSpPr/>
            <p:nvPr/>
          </p:nvGrpSpPr>
          <p:grpSpPr>
            <a:xfrm>
              <a:off x="1375885" y="1198807"/>
              <a:ext cx="1009650" cy="1195367"/>
              <a:chOff x="1375885" y="1198807"/>
              <a:chExt cx="1009650" cy="1195367"/>
            </a:xfrm>
            <a:solidFill>
              <a:srgbClr val="037EB5"/>
            </a:solidFill>
          </p:grpSpPr>
          <p:grpSp>
            <p:nvGrpSpPr>
              <p:cNvPr id="103" name="Group 53"/>
              <p:cNvGrpSpPr/>
              <p:nvPr/>
            </p:nvGrpSpPr>
            <p:grpSpPr>
              <a:xfrm>
                <a:off x="1375885" y="1198807"/>
                <a:ext cx="1009650" cy="1139826"/>
                <a:chOff x="1368786" y="1195986"/>
                <a:chExt cx="1009650" cy="1139826"/>
              </a:xfrm>
              <a:grpFill/>
            </p:grpSpPr>
            <p:sp>
              <p:nvSpPr>
                <p:cNvPr id="10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4"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08" name="Straight Arrow Connector 75"/>
          <p:cNvCxnSpPr/>
          <p:nvPr/>
        </p:nvCxnSpPr>
        <p:spPr>
          <a:xfrm flipH="1">
            <a:off x="3156838" y="4024386"/>
            <a:ext cx="513237" cy="417227"/>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75"/>
          <p:cNvCxnSpPr/>
          <p:nvPr/>
        </p:nvCxnSpPr>
        <p:spPr>
          <a:xfrm>
            <a:off x="3701988" y="4115549"/>
            <a:ext cx="17474" cy="676282"/>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10" name="Group 66"/>
          <p:cNvGrpSpPr/>
          <p:nvPr/>
        </p:nvGrpSpPr>
        <p:grpSpPr>
          <a:xfrm>
            <a:off x="3393052" y="3724329"/>
            <a:ext cx="624861" cy="624861"/>
            <a:chOff x="1179225" y="991203"/>
            <a:chExt cx="1402970" cy="1402971"/>
          </a:xfrm>
        </p:grpSpPr>
        <p:sp>
          <p:nvSpPr>
            <p:cNvPr id="111" name="Oval 67"/>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2" name="Group 68"/>
            <p:cNvGrpSpPr/>
            <p:nvPr/>
          </p:nvGrpSpPr>
          <p:grpSpPr>
            <a:xfrm>
              <a:off x="1375885" y="1198807"/>
              <a:ext cx="1009650" cy="1195367"/>
              <a:chOff x="1375885" y="1198807"/>
              <a:chExt cx="1009650" cy="1195367"/>
            </a:xfrm>
            <a:solidFill>
              <a:srgbClr val="037EB5"/>
            </a:solidFill>
          </p:grpSpPr>
          <p:grpSp>
            <p:nvGrpSpPr>
              <p:cNvPr id="113" name="Group 69"/>
              <p:cNvGrpSpPr/>
              <p:nvPr/>
            </p:nvGrpSpPr>
            <p:grpSpPr>
              <a:xfrm>
                <a:off x="1375885" y="1198807"/>
                <a:ext cx="1009650" cy="1139826"/>
                <a:chOff x="1368786" y="1195986"/>
                <a:chExt cx="1009650" cy="1139826"/>
              </a:xfrm>
              <a:grpFill/>
            </p:grpSpPr>
            <p:sp>
              <p:nvSpPr>
                <p:cNvPr id="1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4" name="Freeform 70"/>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8" name="Group 50"/>
          <p:cNvGrpSpPr/>
          <p:nvPr/>
        </p:nvGrpSpPr>
        <p:grpSpPr>
          <a:xfrm>
            <a:off x="2718459" y="4404344"/>
            <a:ext cx="426786" cy="426786"/>
            <a:chOff x="1179225" y="991203"/>
            <a:chExt cx="1402970" cy="1402971"/>
          </a:xfrm>
        </p:grpSpPr>
        <p:sp>
          <p:nvSpPr>
            <p:cNvPr id="119"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Group 52"/>
            <p:cNvGrpSpPr/>
            <p:nvPr/>
          </p:nvGrpSpPr>
          <p:grpSpPr>
            <a:xfrm>
              <a:off x="1375885" y="1198807"/>
              <a:ext cx="1009650" cy="1195367"/>
              <a:chOff x="1375885" y="1198807"/>
              <a:chExt cx="1009650" cy="1195367"/>
            </a:xfrm>
            <a:solidFill>
              <a:srgbClr val="037EB5"/>
            </a:solidFill>
          </p:grpSpPr>
          <p:grpSp>
            <p:nvGrpSpPr>
              <p:cNvPr id="121" name="Group 53"/>
              <p:cNvGrpSpPr/>
              <p:nvPr/>
            </p:nvGrpSpPr>
            <p:grpSpPr>
              <a:xfrm>
                <a:off x="1375885" y="1198807"/>
                <a:ext cx="1009650" cy="1139826"/>
                <a:chOff x="1368786" y="1195986"/>
                <a:chExt cx="1009650" cy="1139826"/>
              </a:xfrm>
              <a:grpFill/>
            </p:grpSpPr>
            <p:sp>
              <p:nvSpPr>
                <p:cNvPr id="12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2"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6" name="Group 50"/>
          <p:cNvGrpSpPr/>
          <p:nvPr/>
        </p:nvGrpSpPr>
        <p:grpSpPr>
          <a:xfrm>
            <a:off x="3510465" y="4854959"/>
            <a:ext cx="426786" cy="426786"/>
            <a:chOff x="1179225" y="991203"/>
            <a:chExt cx="1402970" cy="1402971"/>
          </a:xfrm>
        </p:grpSpPr>
        <p:sp>
          <p:nvSpPr>
            <p:cNvPr id="127"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Group 52"/>
            <p:cNvGrpSpPr/>
            <p:nvPr/>
          </p:nvGrpSpPr>
          <p:grpSpPr>
            <a:xfrm>
              <a:off x="1375885" y="1198807"/>
              <a:ext cx="1009650" cy="1195367"/>
              <a:chOff x="1375885" y="1198807"/>
              <a:chExt cx="1009650" cy="1195367"/>
            </a:xfrm>
            <a:solidFill>
              <a:srgbClr val="037EB5"/>
            </a:solidFill>
          </p:grpSpPr>
          <p:grpSp>
            <p:nvGrpSpPr>
              <p:cNvPr id="129" name="Group 53"/>
              <p:cNvGrpSpPr/>
              <p:nvPr/>
            </p:nvGrpSpPr>
            <p:grpSpPr>
              <a:xfrm>
                <a:off x="1375885" y="1198807"/>
                <a:ext cx="1009650" cy="1139826"/>
                <a:chOff x="1368786" y="1195986"/>
                <a:chExt cx="1009650" cy="1139826"/>
              </a:xfrm>
              <a:grpFill/>
            </p:grpSpPr>
            <p:sp>
              <p:nvSpPr>
                <p:cNvPr id="131"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0"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34" name="Straight Arrow Connector 75"/>
          <p:cNvCxnSpPr/>
          <p:nvPr/>
        </p:nvCxnSpPr>
        <p:spPr>
          <a:xfrm flipV="1">
            <a:off x="2713524" y="1782654"/>
            <a:ext cx="509500" cy="137246"/>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75"/>
          <p:cNvCxnSpPr/>
          <p:nvPr/>
        </p:nvCxnSpPr>
        <p:spPr>
          <a:xfrm flipH="1" flipV="1">
            <a:off x="2004551" y="1717184"/>
            <a:ext cx="425979" cy="192505"/>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36" name="Group 36"/>
          <p:cNvGrpSpPr/>
          <p:nvPr/>
        </p:nvGrpSpPr>
        <p:grpSpPr>
          <a:xfrm>
            <a:off x="2270278" y="1608191"/>
            <a:ext cx="624861" cy="624861"/>
            <a:chOff x="1179225" y="991203"/>
            <a:chExt cx="1402970" cy="1402971"/>
          </a:xfrm>
        </p:grpSpPr>
        <p:sp>
          <p:nvSpPr>
            <p:cNvPr id="137" name="Oval 23"/>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8" name="Group 35"/>
            <p:cNvGrpSpPr/>
            <p:nvPr/>
          </p:nvGrpSpPr>
          <p:grpSpPr>
            <a:xfrm>
              <a:off x="1375885" y="1198807"/>
              <a:ext cx="1009650" cy="1195367"/>
              <a:chOff x="1375885" y="1198807"/>
              <a:chExt cx="1009650" cy="1195367"/>
            </a:xfrm>
            <a:solidFill>
              <a:srgbClr val="037EB5"/>
            </a:solidFill>
          </p:grpSpPr>
          <p:grpSp>
            <p:nvGrpSpPr>
              <p:cNvPr id="139" name="Group 24"/>
              <p:cNvGrpSpPr/>
              <p:nvPr/>
            </p:nvGrpSpPr>
            <p:grpSpPr>
              <a:xfrm>
                <a:off x="1375885" y="1198807"/>
                <a:ext cx="1009650" cy="1139826"/>
                <a:chOff x="1368786" y="1195986"/>
                <a:chExt cx="1009650" cy="1139826"/>
              </a:xfrm>
              <a:grpFill/>
            </p:grpSpPr>
            <p:sp>
              <p:nvSpPr>
                <p:cNvPr id="141"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0" name="Freeform 3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4" name="Group 50"/>
          <p:cNvGrpSpPr/>
          <p:nvPr/>
        </p:nvGrpSpPr>
        <p:grpSpPr>
          <a:xfrm>
            <a:off x="1516606" y="1424491"/>
            <a:ext cx="426786" cy="426786"/>
            <a:chOff x="1179223" y="991203"/>
            <a:chExt cx="1402969" cy="1402971"/>
          </a:xfrm>
        </p:grpSpPr>
        <p:sp>
          <p:nvSpPr>
            <p:cNvPr id="145"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6" name="Group 52"/>
            <p:cNvGrpSpPr/>
            <p:nvPr/>
          </p:nvGrpSpPr>
          <p:grpSpPr>
            <a:xfrm>
              <a:off x="1375885" y="1198807"/>
              <a:ext cx="1009650" cy="1195367"/>
              <a:chOff x="1375885" y="1198807"/>
              <a:chExt cx="1009650" cy="1195367"/>
            </a:xfrm>
            <a:solidFill>
              <a:srgbClr val="037EB5"/>
            </a:solidFill>
          </p:grpSpPr>
          <p:grpSp>
            <p:nvGrpSpPr>
              <p:cNvPr id="147" name="Group 53"/>
              <p:cNvGrpSpPr/>
              <p:nvPr/>
            </p:nvGrpSpPr>
            <p:grpSpPr>
              <a:xfrm>
                <a:off x="1375885" y="1198807"/>
                <a:ext cx="1009650" cy="1139826"/>
                <a:chOff x="1368786" y="1195986"/>
                <a:chExt cx="1009650" cy="1139826"/>
              </a:xfrm>
              <a:grpFill/>
            </p:grpSpPr>
            <p:sp>
              <p:nvSpPr>
                <p:cNvPr id="14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8"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2" name="Group 50"/>
          <p:cNvGrpSpPr/>
          <p:nvPr/>
        </p:nvGrpSpPr>
        <p:grpSpPr>
          <a:xfrm>
            <a:off x="3284092" y="1530595"/>
            <a:ext cx="426786" cy="426786"/>
            <a:chOff x="1179223" y="991203"/>
            <a:chExt cx="1402969" cy="1402971"/>
          </a:xfrm>
        </p:grpSpPr>
        <p:sp>
          <p:nvSpPr>
            <p:cNvPr id="153"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4" name="Group 52"/>
            <p:cNvGrpSpPr/>
            <p:nvPr/>
          </p:nvGrpSpPr>
          <p:grpSpPr>
            <a:xfrm>
              <a:off x="1375885" y="1198807"/>
              <a:ext cx="1009650" cy="1195367"/>
              <a:chOff x="1375885" y="1198807"/>
              <a:chExt cx="1009650" cy="1195367"/>
            </a:xfrm>
            <a:solidFill>
              <a:srgbClr val="037EB5"/>
            </a:solidFill>
          </p:grpSpPr>
          <p:grpSp>
            <p:nvGrpSpPr>
              <p:cNvPr id="155" name="Group 53"/>
              <p:cNvGrpSpPr/>
              <p:nvPr/>
            </p:nvGrpSpPr>
            <p:grpSpPr>
              <a:xfrm>
                <a:off x="1375885" y="1198807"/>
                <a:ext cx="1009650" cy="1139826"/>
                <a:chOff x="1368786" y="1195986"/>
                <a:chExt cx="1009650" cy="1139826"/>
              </a:xfrm>
              <a:grpFill/>
            </p:grpSpPr>
            <p:sp>
              <p:nvSpPr>
                <p:cNvPr id="15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6"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aphicFrame>
        <p:nvGraphicFramePr>
          <p:cNvPr id="38913" name="Object 1"/>
          <p:cNvGraphicFramePr>
            <a:graphicFrameLocks noChangeAspect="1"/>
          </p:cNvGraphicFramePr>
          <p:nvPr/>
        </p:nvGraphicFramePr>
        <p:xfrm>
          <a:off x="2843808" y="1268760"/>
          <a:ext cx="3514725" cy="4943475"/>
        </p:xfrm>
        <a:graphic>
          <a:graphicData uri="http://schemas.openxmlformats.org/presentationml/2006/ole">
            <p:oleObj spid="_x0000_s38945" name="Visio" r:id="rId3" imgW="3058789" imgH="4300770" progId="">
              <p:embed/>
            </p:oleObj>
          </a:graphicData>
        </a:graphic>
      </p:graphicFrame>
      <p:sp>
        <p:nvSpPr>
          <p:cNvPr id="4" name="Rectangle 4"/>
          <p:cNvSpPr>
            <a:spLocks noChangeArrowheads="1"/>
          </p:cNvSpPr>
          <p:nvPr/>
        </p:nvSpPr>
        <p:spPr bwMode="auto">
          <a:xfrm>
            <a:off x="539552" y="188640"/>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pPr>
            <a:r>
              <a:rPr lang="zh-CN" altLang="en-US" sz="2000" dirty="0" smtClean="0">
                <a:solidFill>
                  <a:srgbClr val="4D4D4D"/>
                </a:solidFill>
                <a:ea typeface="黑体" pitchFamily="49" charset="-122"/>
              </a:rPr>
              <a:t>       </a:t>
            </a:r>
            <a:r>
              <a:rPr lang="zh-CN" altLang="en-US" sz="2400" dirty="0" smtClean="0">
                <a:solidFill>
                  <a:srgbClr val="FFFFFF"/>
                </a:solidFill>
                <a:latin typeface="华文新魏" pitchFamily="2" charset="-122"/>
                <a:ea typeface="华文新魏" pitchFamily="2" charset="-122"/>
              </a:rPr>
              <a:t>投资者网络投票</a:t>
            </a:r>
            <a:endParaRPr lang="en-US" altLang="en-US" sz="2000" dirty="0">
              <a:solidFill>
                <a:srgbClr val="FFFFFF"/>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67543" y="1484784"/>
            <a:ext cx="8496945" cy="345638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p:cNvPicPr>
            <a:picLocks noChangeAspect="1" noChangeArrowheads="1"/>
          </p:cNvPicPr>
          <p:nvPr/>
        </p:nvPicPr>
        <p:blipFill>
          <a:blip r:embed="rId2" cstate="print"/>
          <a:srcRect/>
          <a:stretch>
            <a:fillRect/>
          </a:stretch>
        </p:blipFill>
        <p:spPr bwMode="auto">
          <a:xfrm>
            <a:off x="179512" y="1340768"/>
            <a:ext cx="8784976" cy="434354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267418" y="836712"/>
            <a:ext cx="8697070" cy="54006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p:cNvPicPr>
            <a:picLocks noChangeAspect="1" noChangeArrowheads="1"/>
          </p:cNvPicPr>
          <p:nvPr/>
        </p:nvPicPr>
        <p:blipFill>
          <a:blip r:embed="rId2" cstate="print"/>
          <a:srcRect/>
          <a:stretch>
            <a:fillRect/>
          </a:stretch>
        </p:blipFill>
        <p:spPr bwMode="auto">
          <a:xfrm>
            <a:off x="179512" y="1484784"/>
            <a:ext cx="8856984" cy="4016387"/>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899592" y="1412776"/>
            <a:ext cx="3098527" cy="4464496"/>
          </a:xfrm>
          <a:prstGeom prst="rect">
            <a:avLst/>
          </a:prstGeom>
          <a:noFill/>
          <a:ln w="9525">
            <a:noFill/>
            <a:miter lim="800000"/>
            <a:headEnd/>
            <a:tailEnd/>
          </a:ln>
        </p:spPr>
      </p:pic>
      <p:pic>
        <p:nvPicPr>
          <p:cNvPr id="3" name="Picture 2"/>
          <p:cNvPicPr>
            <a:picLocks noChangeAspect="1" noChangeArrowheads="1"/>
          </p:cNvPicPr>
          <p:nvPr/>
        </p:nvPicPr>
        <p:blipFill>
          <a:blip r:embed="rId3" cstate="print"/>
          <a:srcRect/>
          <a:stretch>
            <a:fillRect/>
          </a:stretch>
        </p:blipFill>
        <p:spPr bwMode="auto">
          <a:xfrm>
            <a:off x="4686442" y="980728"/>
            <a:ext cx="4241534" cy="4842297"/>
          </a:xfrm>
          <a:prstGeom prst="rect">
            <a:avLst/>
          </a:prstGeom>
          <a:noFill/>
          <a:ln w="9525">
            <a:noFill/>
            <a:miter lim="800000"/>
            <a:headEnd/>
            <a:tailEnd/>
          </a:ln>
        </p:spPr>
      </p:pic>
      <p:pic>
        <p:nvPicPr>
          <p:cNvPr id="4" name="图片 3"/>
          <p:cNvPicPr>
            <a:picLocks noChangeAspect="1"/>
          </p:cNvPicPr>
          <p:nvPr/>
        </p:nvPicPr>
        <p:blipFill rotWithShape="1">
          <a:blip r:embed="rId4" cstate="print">
            <a:extLst>
              <a:ext uri="{28A0092B-C50C-407E-A947-70E740481C1C}">
                <a14:useLocalDpi xmlns="" xmlns:a14="http://schemas.microsoft.com/office/drawing/2010/main" val="0"/>
              </a:ext>
            </a:extLst>
          </a:blip>
          <a:srcRect l="53909" t="10520" r="5430" b="17484"/>
          <a:stretch/>
        </p:blipFill>
        <p:spPr>
          <a:xfrm>
            <a:off x="179512" y="764704"/>
            <a:ext cx="4500010" cy="5688632"/>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C:\Users\admin\Desktop\新一代网投需求\持有人大会网络投票原型\微厅网络投票界面设计高保真图-2016-05-20\04-投票页面.jpg"/>
          <p:cNvPicPr>
            <a:picLocks noChangeAspect="1" noChangeArrowheads="1"/>
          </p:cNvPicPr>
          <p:nvPr/>
        </p:nvPicPr>
        <p:blipFill>
          <a:blip r:embed="rId2" cstate="print"/>
          <a:srcRect/>
          <a:stretch>
            <a:fillRect/>
          </a:stretch>
        </p:blipFill>
        <p:spPr bwMode="auto">
          <a:xfrm>
            <a:off x="6503789" y="836712"/>
            <a:ext cx="2640211" cy="4902724"/>
          </a:xfrm>
          <a:prstGeom prst="rect">
            <a:avLst/>
          </a:prstGeom>
          <a:noFill/>
        </p:spPr>
      </p:pic>
      <p:pic>
        <p:nvPicPr>
          <p:cNvPr id="135171" name="Picture 3" descr="C:\Users\admin\Desktop\新一代网投需求\持有人大会网络投票原型\微厅网络投票界面设计高保真图-2016-05-20\02-股东投票大会-待投票.jpg"/>
          <p:cNvPicPr>
            <a:picLocks noChangeAspect="1" noChangeArrowheads="1"/>
          </p:cNvPicPr>
          <p:nvPr/>
        </p:nvPicPr>
        <p:blipFill>
          <a:blip r:embed="rId3" cstate="print"/>
          <a:srcRect/>
          <a:stretch>
            <a:fillRect/>
          </a:stretch>
        </p:blipFill>
        <p:spPr bwMode="auto">
          <a:xfrm>
            <a:off x="35496" y="548680"/>
            <a:ext cx="2592288" cy="5991067"/>
          </a:xfrm>
          <a:prstGeom prst="rect">
            <a:avLst/>
          </a:prstGeom>
          <a:noFill/>
        </p:spPr>
      </p:pic>
      <p:pic>
        <p:nvPicPr>
          <p:cNvPr id="135172" name="Picture 4" descr="C:\Users\admin\Desktop\新一代网投需求\持有人大会网络投票原型\微厅网络投票界面设计高保真图-2016-05-20\03-大会详情.jpg"/>
          <p:cNvPicPr>
            <a:picLocks noChangeAspect="1" noChangeArrowheads="1"/>
          </p:cNvPicPr>
          <p:nvPr/>
        </p:nvPicPr>
        <p:blipFill>
          <a:blip r:embed="rId4" cstate="print"/>
          <a:srcRect/>
          <a:stretch>
            <a:fillRect/>
          </a:stretch>
        </p:blipFill>
        <p:spPr bwMode="auto">
          <a:xfrm>
            <a:off x="2683538" y="0"/>
            <a:ext cx="3760670" cy="6858000"/>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16632"/>
            <a:ext cx="1858201" cy="369332"/>
          </a:xfrm>
          <a:prstGeom prst="rect">
            <a:avLst/>
          </a:prstGeom>
        </p:spPr>
        <p:txBody>
          <a:bodyPr wrap="none">
            <a:spAutoFit/>
          </a:bodyPr>
          <a:lstStyle/>
          <a:p>
            <a:r>
              <a:rPr lang="zh-CN" altLang="en-US" sz="1600" dirty="0" smtClean="0">
                <a:solidFill>
                  <a:srgbClr val="4D4D4D"/>
                </a:solidFill>
                <a:ea typeface="黑体" pitchFamily="49" charset="-122"/>
              </a:rPr>
              <a:t> </a:t>
            </a:r>
            <a:r>
              <a:rPr lang="zh-CN" altLang="en-US" dirty="0" smtClean="0">
                <a:solidFill>
                  <a:srgbClr val="FFFFFF"/>
                </a:solidFill>
                <a:latin typeface="华文新魏" pitchFamily="2" charset="-122"/>
                <a:ea typeface="华文新魏" pitchFamily="2" charset="-122"/>
              </a:rPr>
              <a:t>科创</a:t>
            </a:r>
            <a:r>
              <a:rPr lang="zh-CN" altLang="en-US" dirty="0" smtClean="0">
                <a:solidFill>
                  <a:srgbClr val="FFFFFF"/>
                </a:solidFill>
                <a:latin typeface="华文新魏" pitchFamily="2" charset="-122"/>
                <a:ea typeface="华文新魏" pitchFamily="2" charset="-122"/>
              </a:rPr>
              <a:t>版网络投票</a:t>
            </a:r>
            <a:endParaRPr lang="zh-CN" altLang="en-US" dirty="0"/>
          </a:p>
        </p:txBody>
      </p:sp>
      <p:pic>
        <p:nvPicPr>
          <p:cNvPr id="3" name="图片 2" descr="无标题9.jpg"/>
          <p:cNvPicPr>
            <a:picLocks noChangeAspect="1"/>
          </p:cNvPicPr>
          <p:nvPr/>
        </p:nvPicPr>
        <p:blipFill>
          <a:blip r:embed="rId2" cstate="print"/>
          <a:stretch>
            <a:fillRect/>
          </a:stretch>
        </p:blipFill>
        <p:spPr>
          <a:xfrm>
            <a:off x="107504" y="857250"/>
            <a:ext cx="8928992" cy="51435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6"/>
          <p:cNvGrpSpPr/>
          <p:nvPr/>
        </p:nvGrpSpPr>
        <p:grpSpPr>
          <a:xfrm>
            <a:off x="1209185" y="1797987"/>
            <a:ext cx="1821593" cy="1045833"/>
            <a:chOff x="5722601" y="203979"/>
            <a:chExt cx="3666422" cy="2105007"/>
          </a:xfrm>
        </p:grpSpPr>
        <p:grpSp>
          <p:nvGrpSpPr>
            <p:cNvPr id="3" name="组合 94"/>
            <p:cNvGrpSpPr/>
            <p:nvPr/>
          </p:nvGrpSpPr>
          <p:grpSpPr>
            <a:xfrm>
              <a:off x="5722601" y="2198845"/>
              <a:ext cx="3666422" cy="110141"/>
              <a:chOff x="5629784" y="2731027"/>
              <a:chExt cx="2955441" cy="88783"/>
            </a:xfrm>
          </p:grpSpPr>
          <p:sp>
            <p:nvSpPr>
              <p:cNvPr id="8" name="任意多边形 82"/>
              <p:cNvSpPr/>
              <p:nvPr/>
            </p:nvSpPr>
            <p:spPr>
              <a:xfrm>
                <a:off x="5629784" y="2731028"/>
                <a:ext cx="2955441" cy="88782"/>
              </a:xfrm>
              <a:custGeom>
                <a:avLst/>
                <a:gdLst>
                  <a:gd name="connsiteX0" fmla="*/ 0 w 1610539"/>
                  <a:gd name="connsiteY0" fmla="*/ 0 h 48381"/>
                  <a:gd name="connsiteX1" fmla="*/ 1610539 w 1610539"/>
                  <a:gd name="connsiteY1" fmla="*/ 0 h 48381"/>
                  <a:gd name="connsiteX2" fmla="*/ 1603330 w 1610539"/>
                  <a:gd name="connsiteY2" fmla="*/ 10692 h 48381"/>
                  <a:gd name="connsiteX3" fmla="*/ 1512342 w 1610539"/>
                  <a:gd name="connsiteY3" fmla="*/ 48381 h 48381"/>
                  <a:gd name="connsiteX4" fmla="*/ 98197 w 1610539"/>
                  <a:gd name="connsiteY4" fmla="*/ 48381 h 48381"/>
                  <a:gd name="connsiteX5" fmla="*/ 7209 w 1610539"/>
                  <a:gd name="connsiteY5" fmla="*/ 10692 h 48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39" h="48381">
                    <a:moveTo>
                      <a:pt x="0" y="0"/>
                    </a:moveTo>
                    <a:lnTo>
                      <a:pt x="1610539" y="0"/>
                    </a:lnTo>
                    <a:lnTo>
                      <a:pt x="1603330" y="10692"/>
                    </a:lnTo>
                    <a:cubicBezTo>
                      <a:pt x="1580044" y="33978"/>
                      <a:pt x="1547875" y="48381"/>
                      <a:pt x="1512342" y="48381"/>
                    </a:cubicBezTo>
                    <a:lnTo>
                      <a:pt x="98197" y="48381"/>
                    </a:lnTo>
                    <a:cubicBezTo>
                      <a:pt x="62664" y="48381"/>
                      <a:pt x="30495" y="33978"/>
                      <a:pt x="7209" y="1069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5"/>
              <p:cNvSpPr/>
              <p:nvPr/>
            </p:nvSpPr>
            <p:spPr>
              <a:xfrm flipH="1">
                <a:off x="6894912" y="2731027"/>
                <a:ext cx="437916" cy="25887"/>
              </a:xfrm>
              <a:custGeom>
                <a:avLst/>
                <a:gdLst>
                  <a:gd name="connsiteX0" fmla="*/ 437916 w 437916"/>
                  <a:gd name="connsiteY0" fmla="*/ 0 h 25887"/>
                  <a:gd name="connsiteX1" fmla="*/ 0 w 437916"/>
                  <a:gd name="connsiteY1" fmla="*/ 0 h 25887"/>
                  <a:gd name="connsiteX2" fmla="*/ 2729 w 437916"/>
                  <a:gd name="connsiteY2" fmla="*/ 6588 h 25887"/>
                  <a:gd name="connsiteX3" fmla="*/ 49321 w 437916"/>
                  <a:gd name="connsiteY3" fmla="*/ 25887 h 25887"/>
                  <a:gd name="connsiteX4" fmla="*/ 388594 w 437916"/>
                  <a:gd name="connsiteY4" fmla="*/ 25887 h 25887"/>
                  <a:gd name="connsiteX5" fmla="*/ 435187 w 437916"/>
                  <a:gd name="connsiteY5" fmla="*/ 6588 h 2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16" h="25887">
                    <a:moveTo>
                      <a:pt x="437916" y="0"/>
                    </a:moveTo>
                    <a:lnTo>
                      <a:pt x="0" y="0"/>
                    </a:lnTo>
                    <a:lnTo>
                      <a:pt x="2729" y="6588"/>
                    </a:lnTo>
                    <a:cubicBezTo>
                      <a:pt x="14653" y="18512"/>
                      <a:pt x="31126" y="25887"/>
                      <a:pt x="49321" y="25887"/>
                    </a:cubicBezTo>
                    <a:lnTo>
                      <a:pt x="388594" y="25887"/>
                    </a:lnTo>
                    <a:cubicBezTo>
                      <a:pt x="406790" y="25887"/>
                      <a:pt x="423263" y="18512"/>
                      <a:pt x="435187" y="6588"/>
                    </a:cubicBezTo>
                    <a:close/>
                  </a:path>
                </a:pathLst>
              </a:cu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任意多边形 90"/>
            <p:cNvSpPr/>
            <p:nvPr/>
          </p:nvSpPr>
          <p:spPr>
            <a:xfrm>
              <a:off x="6053625" y="203979"/>
              <a:ext cx="3004372" cy="1993748"/>
            </a:xfrm>
            <a:custGeom>
              <a:avLst/>
              <a:gdLst>
                <a:gd name="connsiteX0" fmla="*/ 78343 w 2421774"/>
                <a:gd name="connsiteY0" fmla="*/ 0 h 1607127"/>
                <a:gd name="connsiteX1" fmla="*/ 2343431 w 2421774"/>
                <a:gd name="connsiteY1" fmla="*/ 0 h 1607127"/>
                <a:gd name="connsiteX2" fmla="*/ 2421774 w 2421774"/>
                <a:gd name="connsiteY2" fmla="*/ 78343 h 1607127"/>
                <a:gd name="connsiteX3" fmla="*/ 2421774 w 2421774"/>
                <a:gd name="connsiteY3" fmla="*/ 1578660 h 1607127"/>
                <a:gd name="connsiteX4" fmla="*/ 2416027 w 2421774"/>
                <a:gd name="connsiteY4" fmla="*/ 1607127 h 1607127"/>
                <a:gd name="connsiteX5" fmla="*/ 5747 w 2421774"/>
                <a:gd name="connsiteY5" fmla="*/ 1607127 h 1607127"/>
                <a:gd name="connsiteX6" fmla="*/ 0 w 2421774"/>
                <a:gd name="connsiteY6" fmla="*/ 1578660 h 1607127"/>
                <a:gd name="connsiteX7" fmla="*/ 0 w 2421774"/>
                <a:gd name="connsiteY7" fmla="*/ 78343 h 1607127"/>
                <a:gd name="connsiteX8" fmla="*/ 78343 w 2421774"/>
                <a:gd name="connsiteY8" fmla="*/ 0 h 1607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774" h="1607127">
                  <a:moveTo>
                    <a:pt x="78343" y="0"/>
                  </a:moveTo>
                  <a:lnTo>
                    <a:pt x="2343431" y="0"/>
                  </a:lnTo>
                  <a:cubicBezTo>
                    <a:pt x="2386699" y="0"/>
                    <a:pt x="2421774" y="35075"/>
                    <a:pt x="2421774" y="78343"/>
                  </a:cubicBezTo>
                  <a:lnTo>
                    <a:pt x="2421774" y="1578660"/>
                  </a:lnTo>
                  <a:lnTo>
                    <a:pt x="2416027" y="1607127"/>
                  </a:lnTo>
                  <a:lnTo>
                    <a:pt x="5747" y="1607127"/>
                  </a:lnTo>
                  <a:lnTo>
                    <a:pt x="0" y="1578660"/>
                  </a:lnTo>
                  <a:lnTo>
                    <a:pt x="0" y="78343"/>
                  </a:lnTo>
                  <a:cubicBezTo>
                    <a:pt x="0" y="35075"/>
                    <a:pt x="35075" y="0"/>
                    <a:pt x="78343" y="0"/>
                  </a:cubicBezTo>
                  <a:close/>
                </a:path>
              </a:pathLst>
            </a:custGeom>
            <a:solidFill>
              <a:srgbClr val="3A3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88"/>
            <p:cNvSpPr/>
            <p:nvPr/>
          </p:nvSpPr>
          <p:spPr>
            <a:xfrm>
              <a:off x="6163625" y="313979"/>
              <a:ext cx="2784374" cy="1753124"/>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92"/>
            <p:cNvSpPr/>
            <p:nvPr/>
          </p:nvSpPr>
          <p:spPr>
            <a:xfrm>
              <a:off x="7431406" y="203979"/>
              <a:ext cx="1619720" cy="2055623"/>
            </a:xfrm>
            <a:custGeom>
              <a:avLst/>
              <a:gdLst>
                <a:gd name="connsiteX0" fmla="*/ 0 w 1305629"/>
                <a:gd name="connsiteY0" fmla="*/ 0 h 1657003"/>
                <a:gd name="connsiteX1" fmla="*/ 1227286 w 1305629"/>
                <a:gd name="connsiteY1" fmla="*/ 0 h 1657003"/>
                <a:gd name="connsiteX2" fmla="*/ 1305629 w 1305629"/>
                <a:gd name="connsiteY2" fmla="*/ 78343 h 1657003"/>
                <a:gd name="connsiteX3" fmla="*/ 1305629 w 1305629"/>
                <a:gd name="connsiteY3" fmla="*/ 1578660 h 1657003"/>
                <a:gd name="connsiteX4" fmla="*/ 1227286 w 1305629"/>
                <a:gd name="connsiteY4" fmla="*/ 1657003 h 1657003"/>
                <a:gd name="connsiteX5" fmla="*/ 580167 w 1305629"/>
                <a:gd name="connsiteY5" fmla="*/ 1657003 h 165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5629" h="1657003">
                  <a:moveTo>
                    <a:pt x="0" y="0"/>
                  </a:moveTo>
                  <a:lnTo>
                    <a:pt x="1227286" y="0"/>
                  </a:lnTo>
                  <a:cubicBezTo>
                    <a:pt x="1270554" y="0"/>
                    <a:pt x="1305629" y="35075"/>
                    <a:pt x="1305629" y="78343"/>
                  </a:cubicBezTo>
                  <a:lnTo>
                    <a:pt x="1305629" y="1578660"/>
                  </a:lnTo>
                  <a:cubicBezTo>
                    <a:pt x="1305629" y="1621928"/>
                    <a:pt x="1270554" y="1657003"/>
                    <a:pt x="1227286" y="1657003"/>
                  </a:cubicBezTo>
                  <a:lnTo>
                    <a:pt x="580167" y="1657003"/>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93"/>
            <p:cNvSpPr/>
            <p:nvPr/>
          </p:nvSpPr>
          <p:spPr>
            <a:xfrm>
              <a:off x="7531787" y="239767"/>
              <a:ext cx="48051"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55"/>
          <p:cNvSpPr/>
          <p:nvPr/>
        </p:nvSpPr>
        <p:spPr>
          <a:xfrm>
            <a:off x="971600" y="3745288"/>
            <a:ext cx="2232248" cy="683264"/>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投资者通过中国结算网站投票</a:t>
            </a: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cxnSp>
        <p:nvCxnSpPr>
          <p:cNvPr id="11" name="直接连接符 10"/>
          <p:cNvCxnSpPr/>
          <p:nvPr/>
        </p:nvCxnSpPr>
        <p:spPr>
          <a:xfrm>
            <a:off x="755576" y="3429000"/>
            <a:ext cx="2592288"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67545" y="3817297"/>
            <a:ext cx="360040" cy="360040"/>
            <a:chOff x="1033538" y="3776927"/>
            <a:chExt cx="482721" cy="482721"/>
          </a:xfrm>
        </p:grpSpPr>
        <p:sp>
          <p:nvSpPr>
            <p:cNvPr id="13"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60"/>
            <p:cNvGrpSpPr/>
            <p:nvPr/>
          </p:nvGrpSpPr>
          <p:grpSpPr>
            <a:xfrm>
              <a:off x="1101203" y="3848357"/>
              <a:ext cx="347391" cy="411291"/>
              <a:chOff x="1375885" y="1198807"/>
              <a:chExt cx="1009650" cy="1195367"/>
            </a:xfrm>
            <a:solidFill>
              <a:srgbClr val="FFC000"/>
            </a:solidFill>
          </p:grpSpPr>
          <p:grpSp>
            <p:nvGrpSpPr>
              <p:cNvPr id="15" name="Group 61"/>
              <p:cNvGrpSpPr/>
              <p:nvPr/>
            </p:nvGrpSpPr>
            <p:grpSpPr>
              <a:xfrm>
                <a:off x="1375885" y="1198807"/>
                <a:ext cx="1009650" cy="1139826"/>
                <a:chOff x="1368786" y="1195986"/>
                <a:chExt cx="1009650" cy="1139826"/>
              </a:xfrm>
              <a:grpFill/>
            </p:grpSpPr>
            <p:sp>
              <p:nvSpPr>
                <p:cNvPr id="1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0" name="文本框 21"/>
          <p:cNvSpPr txBox="1"/>
          <p:nvPr/>
        </p:nvSpPr>
        <p:spPr>
          <a:xfrm>
            <a:off x="1748729" y="4932457"/>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81,680</a:t>
            </a:r>
            <a:endParaRPr lang="zh-CN" altLang="en-US" sz="3200" dirty="0">
              <a:solidFill>
                <a:schemeClr val="bg1"/>
              </a:solidFill>
              <a:latin typeface="HelveticaNeueLT Pro 67 MdCn" panose="020B0606030502030204" pitchFamily="34" charset="0"/>
            </a:endParaRPr>
          </a:p>
        </p:txBody>
      </p:sp>
      <p:grpSp>
        <p:nvGrpSpPr>
          <p:cNvPr id="21" name="组合 20"/>
          <p:cNvGrpSpPr/>
          <p:nvPr/>
        </p:nvGrpSpPr>
        <p:grpSpPr>
          <a:xfrm>
            <a:off x="3992704" y="2010026"/>
            <a:ext cx="1599397" cy="833794"/>
            <a:chOff x="3787065" y="1479796"/>
            <a:chExt cx="1599397" cy="833794"/>
          </a:xfrm>
        </p:grpSpPr>
        <p:grpSp>
          <p:nvGrpSpPr>
            <p:cNvPr id="22" name="组合 37"/>
            <p:cNvGrpSpPr/>
            <p:nvPr/>
          </p:nvGrpSpPr>
          <p:grpSpPr>
            <a:xfrm rot="16200000" flipV="1">
              <a:off x="3962834" y="1304027"/>
              <a:ext cx="833794" cy="1185331"/>
              <a:chOff x="2132515" y="1040815"/>
              <a:chExt cx="2233745" cy="3175519"/>
            </a:xfrm>
          </p:grpSpPr>
          <p:sp>
            <p:nvSpPr>
              <p:cNvPr id="31" name="任意多边形 22"/>
              <p:cNvSpPr/>
              <p:nvPr/>
            </p:nvSpPr>
            <p:spPr>
              <a:xfrm>
                <a:off x="3275469" y="2618168"/>
                <a:ext cx="658570" cy="205171"/>
              </a:xfrm>
              <a:custGeom>
                <a:avLst/>
                <a:gdLst>
                  <a:gd name="connsiteX0" fmla="*/ 110736 w 658570"/>
                  <a:gd name="connsiteY0" fmla="*/ 0 h 205171"/>
                  <a:gd name="connsiteX1" fmla="*/ 550365 w 658570"/>
                  <a:gd name="connsiteY1" fmla="*/ 0 h 205171"/>
                  <a:gd name="connsiteX2" fmla="*/ 550297 w 658570"/>
                  <a:gd name="connsiteY2" fmla="*/ 50330 h 205171"/>
                  <a:gd name="connsiteX3" fmla="*/ 565304 w 658570"/>
                  <a:gd name="connsiteY3" fmla="*/ 147236 h 205171"/>
                  <a:gd name="connsiteX4" fmla="*/ 575233 w 658570"/>
                  <a:gd name="connsiteY4" fmla="*/ 176233 h 205171"/>
                  <a:gd name="connsiteX5" fmla="*/ 632693 w 658570"/>
                  <a:gd name="connsiteY5" fmla="*/ 184755 h 205171"/>
                  <a:gd name="connsiteX6" fmla="*/ 658570 w 658570"/>
                  <a:gd name="connsiteY6" fmla="*/ 197572 h 205171"/>
                  <a:gd name="connsiteX7" fmla="*/ 643228 w 658570"/>
                  <a:gd name="connsiteY7" fmla="*/ 205171 h 205171"/>
                  <a:gd name="connsiteX8" fmla="*/ 15342 w 658570"/>
                  <a:gd name="connsiteY8" fmla="*/ 205171 h 205171"/>
                  <a:gd name="connsiteX9" fmla="*/ 0 w 658570"/>
                  <a:gd name="connsiteY9" fmla="*/ 197572 h 205171"/>
                  <a:gd name="connsiteX10" fmla="*/ 25877 w 658570"/>
                  <a:gd name="connsiteY10" fmla="*/ 184755 h 205171"/>
                  <a:gd name="connsiteX11" fmla="*/ 86003 w 658570"/>
                  <a:gd name="connsiteY11" fmla="*/ 175837 h 205171"/>
                  <a:gd name="connsiteX12" fmla="*/ 95797 w 658570"/>
                  <a:gd name="connsiteY12" fmla="*/ 147236 h 205171"/>
                  <a:gd name="connsiteX13" fmla="*/ 110805 w 658570"/>
                  <a:gd name="connsiteY13" fmla="*/ 50331 h 20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8570" h="205171">
                    <a:moveTo>
                      <a:pt x="110736" y="0"/>
                    </a:moveTo>
                    <a:lnTo>
                      <a:pt x="550365" y="0"/>
                    </a:lnTo>
                    <a:lnTo>
                      <a:pt x="550297" y="50330"/>
                    </a:lnTo>
                    <a:cubicBezTo>
                      <a:pt x="552935" y="84909"/>
                      <a:pt x="558144" y="117646"/>
                      <a:pt x="565304" y="147236"/>
                    </a:cubicBezTo>
                    <a:lnTo>
                      <a:pt x="575233" y="176233"/>
                    </a:lnTo>
                    <a:lnTo>
                      <a:pt x="632693" y="184755"/>
                    </a:lnTo>
                    <a:cubicBezTo>
                      <a:pt x="649356" y="188694"/>
                      <a:pt x="658570" y="193026"/>
                      <a:pt x="658570" y="197572"/>
                    </a:cubicBezTo>
                    <a:lnTo>
                      <a:pt x="643228" y="205171"/>
                    </a:lnTo>
                    <a:lnTo>
                      <a:pt x="15342" y="205171"/>
                    </a:lnTo>
                    <a:lnTo>
                      <a:pt x="0" y="197572"/>
                    </a:lnTo>
                    <a:cubicBezTo>
                      <a:pt x="0" y="193026"/>
                      <a:pt x="9214" y="188694"/>
                      <a:pt x="25877" y="184755"/>
                    </a:cubicBezTo>
                    <a:lnTo>
                      <a:pt x="86003" y="175837"/>
                    </a:lnTo>
                    <a:lnTo>
                      <a:pt x="95797" y="147236"/>
                    </a:lnTo>
                    <a:cubicBezTo>
                      <a:pt x="102958" y="117645"/>
                      <a:pt x="108167" y="84909"/>
                      <a:pt x="110805" y="50331"/>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25"/>
              <p:cNvSpPr/>
              <p:nvPr/>
            </p:nvSpPr>
            <p:spPr>
              <a:xfrm>
                <a:off x="3084729" y="2624246"/>
                <a:ext cx="439629" cy="37466"/>
              </a:xfrm>
              <a:custGeom>
                <a:avLst/>
                <a:gdLst>
                  <a:gd name="connsiteX0" fmla="*/ 0 w 439629"/>
                  <a:gd name="connsiteY0" fmla="*/ 0 h 37466"/>
                  <a:gd name="connsiteX1" fmla="*/ 439629 w 439629"/>
                  <a:gd name="connsiteY1" fmla="*/ 0 h 37466"/>
                  <a:gd name="connsiteX2" fmla="*/ 439579 w 439629"/>
                  <a:gd name="connsiteY2" fmla="*/ 37466 h 37466"/>
                  <a:gd name="connsiteX3" fmla="*/ 51 w 439629"/>
                  <a:gd name="connsiteY3" fmla="*/ 37466 h 37466"/>
                </a:gdLst>
                <a:ahLst/>
                <a:cxnLst>
                  <a:cxn ang="0">
                    <a:pos x="connsiteX0" y="connsiteY0"/>
                  </a:cxn>
                  <a:cxn ang="0">
                    <a:pos x="connsiteX1" y="connsiteY1"/>
                  </a:cxn>
                  <a:cxn ang="0">
                    <a:pos x="connsiteX2" y="connsiteY2"/>
                  </a:cxn>
                  <a:cxn ang="0">
                    <a:pos x="connsiteX3" y="connsiteY3"/>
                  </a:cxn>
                </a:cxnLst>
                <a:rect l="l" t="t" r="r" b="b"/>
                <a:pathLst>
                  <a:path w="439629" h="37466">
                    <a:moveTo>
                      <a:pt x="0" y="0"/>
                    </a:moveTo>
                    <a:lnTo>
                      <a:pt x="439629" y="0"/>
                    </a:lnTo>
                    <a:lnTo>
                      <a:pt x="439579" y="37466"/>
                    </a:lnTo>
                    <a:lnTo>
                      <a:pt x="51" y="37466"/>
                    </a:lnTo>
                    <a:close/>
                  </a:path>
                </a:pathLst>
              </a:custGeom>
              <a:solidFill>
                <a:srgbClr val="D5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29"/>
              <p:cNvSpPr/>
              <p:nvPr/>
            </p:nvSpPr>
            <p:spPr>
              <a:xfrm>
                <a:off x="2132516" y="1040815"/>
                <a:ext cx="2233744" cy="3175519"/>
              </a:xfrm>
              <a:prstGeom prst="roundRect">
                <a:avLst>
                  <a:gd name="adj" fmla="val 572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0"/>
              <p:cNvSpPr/>
              <p:nvPr/>
            </p:nvSpPr>
            <p:spPr>
              <a:xfrm>
                <a:off x="2280590" y="1323752"/>
                <a:ext cx="1937589" cy="2609641"/>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1"/>
              <p:cNvSpPr/>
              <p:nvPr/>
            </p:nvSpPr>
            <p:spPr>
              <a:xfrm>
                <a:off x="3138414" y="4010265"/>
                <a:ext cx="144880" cy="14488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2"/>
              <p:cNvSpPr/>
              <p:nvPr/>
            </p:nvSpPr>
            <p:spPr>
              <a:xfrm>
                <a:off x="3182713" y="1159424"/>
                <a:ext cx="45719" cy="45719"/>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5"/>
              <p:cNvSpPr/>
              <p:nvPr/>
            </p:nvSpPr>
            <p:spPr>
              <a:xfrm rot="16200000" flipV="1">
                <a:off x="2635538" y="537792"/>
                <a:ext cx="1227700" cy="2233745"/>
              </a:xfrm>
              <a:custGeom>
                <a:avLst/>
                <a:gdLst>
                  <a:gd name="connsiteX0" fmla="*/ 0 w 387419"/>
                  <a:gd name="connsiteY0" fmla="*/ 0 h 1002082"/>
                  <a:gd name="connsiteX1" fmla="*/ 347057 w 387419"/>
                  <a:gd name="connsiteY1" fmla="*/ 0 h 1002082"/>
                  <a:gd name="connsiteX2" fmla="*/ 387419 w 387419"/>
                  <a:gd name="connsiteY2" fmla="*/ 40362 h 1002082"/>
                  <a:gd name="connsiteX3" fmla="*/ 387419 w 387419"/>
                  <a:gd name="connsiteY3" fmla="*/ 961720 h 1002082"/>
                  <a:gd name="connsiteX4" fmla="*/ 347057 w 387419"/>
                  <a:gd name="connsiteY4" fmla="*/ 1002082 h 1002082"/>
                  <a:gd name="connsiteX5" fmla="*/ 324264 w 387419"/>
                  <a:gd name="connsiteY5" fmla="*/ 1002082 h 100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419" h="1002082">
                    <a:moveTo>
                      <a:pt x="0" y="0"/>
                    </a:moveTo>
                    <a:lnTo>
                      <a:pt x="347057" y="0"/>
                    </a:lnTo>
                    <a:cubicBezTo>
                      <a:pt x="369348" y="0"/>
                      <a:pt x="387419" y="18071"/>
                      <a:pt x="387419" y="40362"/>
                    </a:cubicBezTo>
                    <a:lnTo>
                      <a:pt x="387419" y="961720"/>
                    </a:lnTo>
                    <a:cubicBezTo>
                      <a:pt x="387419" y="984011"/>
                      <a:pt x="369348" y="1002082"/>
                      <a:pt x="347057" y="1002082"/>
                    </a:cubicBezTo>
                    <a:lnTo>
                      <a:pt x="324264" y="1002082"/>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48"/>
            <p:cNvGrpSpPr/>
            <p:nvPr/>
          </p:nvGrpSpPr>
          <p:grpSpPr>
            <a:xfrm>
              <a:off x="5092888" y="1701227"/>
              <a:ext cx="293574" cy="612363"/>
              <a:chOff x="2981358" y="2687571"/>
              <a:chExt cx="566719" cy="1182114"/>
            </a:xfrm>
          </p:grpSpPr>
          <p:sp>
            <p:nvSpPr>
              <p:cNvPr id="24" name="圆角矩形 39"/>
              <p:cNvSpPr/>
              <p:nvPr/>
            </p:nvSpPr>
            <p:spPr>
              <a:xfrm>
                <a:off x="2981358" y="2687571"/>
                <a:ext cx="566719" cy="1182114"/>
              </a:xfrm>
              <a:prstGeom prst="roundRect">
                <a:avLst>
                  <a:gd name="adj" fmla="val 1298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40"/>
              <p:cNvSpPr/>
              <p:nvPr/>
            </p:nvSpPr>
            <p:spPr>
              <a:xfrm>
                <a:off x="3026252" y="2849243"/>
                <a:ext cx="476930" cy="858771"/>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41"/>
              <p:cNvSpPr/>
              <p:nvPr/>
            </p:nvSpPr>
            <p:spPr>
              <a:xfrm>
                <a:off x="3214467" y="3733090"/>
                <a:ext cx="104250" cy="10425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44"/>
              <p:cNvGrpSpPr/>
              <p:nvPr/>
            </p:nvGrpSpPr>
            <p:grpSpPr>
              <a:xfrm>
                <a:off x="3210717" y="2731028"/>
                <a:ext cx="108000" cy="64676"/>
                <a:chOff x="3208161" y="2724121"/>
                <a:chExt cx="108000" cy="64676"/>
              </a:xfrm>
            </p:grpSpPr>
            <p:sp>
              <p:nvSpPr>
                <p:cNvPr id="29" name="椭圆 42"/>
                <p:cNvSpPr/>
                <p:nvPr/>
              </p:nvSpPr>
              <p:spPr>
                <a:xfrm>
                  <a:off x="3251361" y="2724121"/>
                  <a:ext cx="21600" cy="21600"/>
                </a:xfrm>
                <a:prstGeom prst="ellipse">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43"/>
                <p:cNvSpPr/>
                <p:nvPr/>
              </p:nvSpPr>
              <p:spPr>
                <a:xfrm>
                  <a:off x="3208161" y="2770797"/>
                  <a:ext cx="108000" cy="18000"/>
                </a:xfrm>
                <a:prstGeom prst="roundRect">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任意多边形 47"/>
              <p:cNvSpPr/>
              <p:nvPr/>
            </p:nvSpPr>
            <p:spPr>
              <a:xfrm>
                <a:off x="3207527" y="2687571"/>
                <a:ext cx="340550" cy="1034024"/>
              </a:xfrm>
              <a:custGeom>
                <a:avLst/>
                <a:gdLst>
                  <a:gd name="connsiteX0" fmla="*/ 0 w 340550"/>
                  <a:gd name="connsiteY0" fmla="*/ 0 h 1034024"/>
                  <a:gd name="connsiteX1" fmla="*/ 266956 w 340550"/>
                  <a:gd name="connsiteY1" fmla="*/ 0 h 1034024"/>
                  <a:gd name="connsiteX2" fmla="*/ 340550 w 340550"/>
                  <a:gd name="connsiteY2" fmla="*/ 73594 h 1034024"/>
                  <a:gd name="connsiteX3" fmla="*/ 340550 w 340550"/>
                  <a:gd name="connsiteY3" fmla="*/ 1034024 h 1034024"/>
                </a:gdLst>
                <a:ahLst/>
                <a:cxnLst>
                  <a:cxn ang="0">
                    <a:pos x="connsiteX0" y="connsiteY0"/>
                  </a:cxn>
                  <a:cxn ang="0">
                    <a:pos x="connsiteX1" y="connsiteY1"/>
                  </a:cxn>
                  <a:cxn ang="0">
                    <a:pos x="connsiteX2" y="connsiteY2"/>
                  </a:cxn>
                  <a:cxn ang="0">
                    <a:pos x="connsiteX3" y="connsiteY3"/>
                  </a:cxn>
                </a:cxnLst>
                <a:rect l="l" t="t" r="r" b="b"/>
                <a:pathLst>
                  <a:path w="340550" h="1034024">
                    <a:moveTo>
                      <a:pt x="0" y="0"/>
                    </a:moveTo>
                    <a:lnTo>
                      <a:pt x="266956" y="0"/>
                    </a:lnTo>
                    <a:cubicBezTo>
                      <a:pt x="307601" y="0"/>
                      <a:pt x="340550" y="32949"/>
                      <a:pt x="340550" y="73594"/>
                    </a:cubicBezTo>
                    <a:lnTo>
                      <a:pt x="340550" y="1034024"/>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8" name="文本框 50"/>
          <p:cNvSpPr txBox="1"/>
          <p:nvPr/>
        </p:nvSpPr>
        <p:spPr>
          <a:xfrm>
            <a:off x="4410326" y="4760185"/>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98,530</a:t>
            </a:r>
            <a:endParaRPr lang="zh-CN" altLang="en-US" sz="3200" dirty="0">
              <a:solidFill>
                <a:schemeClr val="bg1"/>
              </a:solidFill>
              <a:latin typeface="HelveticaNeueLT Pro 67 MdCn" panose="020B0606030502030204" pitchFamily="34" charset="0"/>
            </a:endParaRPr>
          </a:p>
        </p:txBody>
      </p:sp>
      <p:grpSp>
        <p:nvGrpSpPr>
          <p:cNvPr id="38" name="组合 78"/>
          <p:cNvGrpSpPr/>
          <p:nvPr/>
        </p:nvGrpSpPr>
        <p:grpSpPr>
          <a:xfrm>
            <a:off x="6961213" y="1556792"/>
            <a:ext cx="1563861" cy="1287028"/>
            <a:chOff x="-1217269" y="266895"/>
            <a:chExt cx="3569569" cy="2937688"/>
          </a:xfrm>
        </p:grpSpPr>
        <p:grpSp>
          <p:nvGrpSpPr>
            <p:cNvPr id="39" name="组合 71"/>
            <p:cNvGrpSpPr/>
            <p:nvPr/>
          </p:nvGrpSpPr>
          <p:grpSpPr>
            <a:xfrm>
              <a:off x="-1217269" y="266898"/>
              <a:ext cx="3569569" cy="2937685"/>
              <a:chOff x="1348610" y="-2290712"/>
              <a:chExt cx="3569569" cy="2937685"/>
            </a:xfrm>
          </p:grpSpPr>
          <p:grpSp>
            <p:nvGrpSpPr>
              <p:cNvPr id="40" name="组合 70"/>
              <p:cNvGrpSpPr/>
              <p:nvPr/>
            </p:nvGrpSpPr>
            <p:grpSpPr>
              <a:xfrm>
                <a:off x="1348610" y="-2290712"/>
                <a:ext cx="3569569" cy="2937685"/>
                <a:chOff x="-21492" y="-2290712"/>
                <a:chExt cx="3569569" cy="2937685"/>
              </a:xfrm>
            </p:grpSpPr>
            <p:grpSp>
              <p:nvGrpSpPr>
                <p:cNvPr id="41" name="组合 69"/>
                <p:cNvGrpSpPr/>
                <p:nvPr/>
              </p:nvGrpSpPr>
              <p:grpSpPr>
                <a:xfrm>
                  <a:off x="-21492" y="-2290712"/>
                  <a:ext cx="3569569" cy="2556808"/>
                  <a:chOff x="-763280" y="-778128"/>
                  <a:chExt cx="1918011" cy="1373831"/>
                </a:xfrm>
              </p:grpSpPr>
              <p:sp>
                <p:nvSpPr>
                  <p:cNvPr id="60" name="圆角矩形 4"/>
                  <p:cNvSpPr/>
                  <p:nvPr/>
                </p:nvSpPr>
                <p:spPr>
                  <a:xfrm>
                    <a:off x="-763280" y="-778128"/>
                    <a:ext cx="1918011" cy="1373831"/>
                  </a:xfrm>
                  <a:prstGeom prst="roundRect">
                    <a:avLst>
                      <a:gd name="adj" fmla="val 2948"/>
                    </a:avLst>
                  </a:prstGeom>
                  <a:solidFill>
                    <a:srgbClr val="3A3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7"/>
                  <p:cNvSpPr/>
                  <p:nvPr/>
                </p:nvSpPr>
                <p:spPr>
                  <a:xfrm>
                    <a:off x="-763280" y="421744"/>
                    <a:ext cx="1918011" cy="173959"/>
                  </a:xfrm>
                  <a:custGeom>
                    <a:avLst/>
                    <a:gdLst>
                      <a:gd name="connsiteX0" fmla="*/ 0 w 1918011"/>
                      <a:gd name="connsiteY0" fmla="*/ 0 h 173959"/>
                      <a:gd name="connsiteX1" fmla="*/ 1918011 w 1918011"/>
                      <a:gd name="connsiteY1" fmla="*/ 0 h 173959"/>
                      <a:gd name="connsiteX2" fmla="*/ 1918011 w 1918011"/>
                      <a:gd name="connsiteY2" fmla="*/ 133458 h 173959"/>
                      <a:gd name="connsiteX3" fmla="*/ 1877510 w 1918011"/>
                      <a:gd name="connsiteY3" fmla="*/ 173959 h 173959"/>
                      <a:gd name="connsiteX4" fmla="*/ 40501 w 1918011"/>
                      <a:gd name="connsiteY4" fmla="*/ 173959 h 173959"/>
                      <a:gd name="connsiteX5" fmla="*/ 0 w 1918011"/>
                      <a:gd name="connsiteY5" fmla="*/ 133458 h 1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8011" h="173959">
                        <a:moveTo>
                          <a:pt x="0" y="0"/>
                        </a:moveTo>
                        <a:lnTo>
                          <a:pt x="1918011" y="0"/>
                        </a:lnTo>
                        <a:lnTo>
                          <a:pt x="1918011" y="133458"/>
                        </a:lnTo>
                        <a:cubicBezTo>
                          <a:pt x="1918011" y="155826"/>
                          <a:pt x="1899878" y="173959"/>
                          <a:pt x="1877510" y="173959"/>
                        </a:cubicBezTo>
                        <a:lnTo>
                          <a:pt x="40501" y="173959"/>
                        </a:lnTo>
                        <a:cubicBezTo>
                          <a:pt x="18133" y="173959"/>
                          <a:pt x="0" y="155826"/>
                          <a:pt x="0" y="133458"/>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任意多边形 68"/>
                <p:cNvSpPr/>
                <p:nvPr/>
              </p:nvSpPr>
              <p:spPr>
                <a:xfrm>
                  <a:off x="1155113" y="266095"/>
                  <a:ext cx="1216358" cy="380878"/>
                </a:xfrm>
                <a:custGeom>
                  <a:avLst/>
                  <a:gdLst>
                    <a:gd name="connsiteX0" fmla="*/ 203153 w 1216358"/>
                    <a:gd name="connsiteY0" fmla="*/ 0 h 380878"/>
                    <a:gd name="connsiteX1" fmla="*/ 1019707 w 1216358"/>
                    <a:gd name="connsiteY1" fmla="*/ 0 h 380878"/>
                    <a:gd name="connsiteX2" fmla="*/ 1023583 w 1216358"/>
                    <a:gd name="connsiteY2" fmla="*/ 112253 h 380878"/>
                    <a:gd name="connsiteX3" fmla="*/ 1060952 w 1216358"/>
                    <a:gd name="connsiteY3" fmla="*/ 327385 h 380878"/>
                    <a:gd name="connsiteX4" fmla="*/ 1063272 w 1216358"/>
                    <a:gd name="connsiteY4" fmla="*/ 334327 h 380878"/>
                    <a:gd name="connsiteX5" fmla="*/ 1168564 w 1216358"/>
                    <a:gd name="connsiteY5" fmla="*/ 345571 h 380878"/>
                    <a:gd name="connsiteX6" fmla="*/ 1216358 w 1216358"/>
                    <a:gd name="connsiteY6" fmla="*/ 362614 h 380878"/>
                    <a:gd name="connsiteX7" fmla="*/ 1168564 w 1216358"/>
                    <a:gd name="connsiteY7" fmla="*/ 379657 h 380878"/>
                    <a:gd name="connsiteX8" fmla="*/ 1157133 w 1216358"/>
                    <a:gd name="connsiteY8" fmla="*/ 380878 h 380878"/>
                    <a:gd name="connsiteX9" fmla="*/ 59225 w 1216358"/>
                    <a:gd name="connsiteY9" fmla="*/ 380878 h 380878"/>
                    <a:gd name="connsiteX10" fmla="*/ 47794 w 1216358"/>
                    <a:gd name="connsiteY10" fmla="*/ 379657 h 380878"/>
                    <a:gd name="connsiteX11" fmla="*/ 0 w 1216358"/>
                    <a:gd name="connsiteY11" fmla="*/ 362614 h 380878"/>
                    <a:gd name="connsiteX12" fmla="*/ 47794 w 1216358"/>
                    <a:gd name="connsiteY12" fmla="*/ 345571 h 380878"/>
                    <a:gd name="connsiteX13" fmla="*/ 159828 w 1216358"/>
                    <a:gd name="connsiteY13" fmla="*/ 333607 h 380878"/>
                    <a:gd name="connsiteX14" fmla="*/ 161908 w 1216358"/>
                    <a:gd name="connsiteY14" fmla="*/ 327384 h 380878"/>
                    <a:gd name="connsiteX15" fmla="*/ 199278 w 1216358"/>
                    <a:gd name="connsiteY15" fmla="*/ 112252 h 38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6358" h="380878">
                      <a:moveTo>
                        <a:pt x="203153" y="0"/>
                      </a:moveTo>
                      <a:lnTo>
                        <a:pt x="1019707" y="0"/>
                      </a:lnTo>
                      <a:lnTo>
                        <a:pt x="1023583" y="112253"/>
                      </a:lnTo>
                      <a:cubicBezTo>
                        <a:pt x="1029774" y="189132"/>
                        <a:pt x="1042763" y="261802"/>
                        <a:pt x="1060952" y="327385"/>
                      </a:cubicBezTo>
                      <a:lnTo>
                        <a:pt x="1063272" y="334327"/>
                      </a:lnTo>
                      <a:lnTo>
                        <a:pt x="1168564" y="345571"/>
                      </a:lnTo>
                      <a:cubicBezTo>
                        <a:pt x="1199340" y="350809"/>
                        <a:pt x="1216358" y="356569"/>
                        <a:pt x="1216358" y="362614"/>
                      </a:cubicBezTo>
                      <a:cubicBezTo>
                        <a:pt x="1216358" y="368660"/>
                        <a:pt x="1199340" y="374419"/>
                        <a:pt x="1168564" y="379657"/>
                      </a:cubicBezTo>
                      <a:lnTo>
                        <a:pt x="1157133" y="380878"/>
                      </a:lnTo>
                      <a:lnTo>
                        <a:pt x="59225" y="380878"/>
                      </a:lnTo>
                      <a:lnTo>
                        <a:pt x="47794" y="379657"/>
                      </a:lnTo>
                      <a:cubicBezTo>
                        <a:pt x="17018" y="374419"/>
                        <a:pt x="0" y="368660"/>
                        <a:pt x="0" y="362614"/>
                      </a:cubicBezTo>
                      <a:cubicBezTo>
                        <a:pt x="0" y="356569"/>
                        <a:pt x="17018" y="350809"/>
                        <a:pt x="47794" y="345571"/>
                      </a:cubicBezTo>
                      <a:lnTo>
                        <a:pt x="159828" y="333607"/>
                      </a:lnTo>
                      <a:lnTo>
                        <a:pt x="161908" y="327384"/>
                      </a:lnTo>
                      <a:cubicBezTo>
                        <a:pt x="180097" y="261801"/>
                        <a:pt x="193086" y="189131"/>
                        <a:pt x="199278" y="11225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67"/>
                <p:cNvSpPr/>
                <p:nvPr/>
              </p:nvSpPr>
              <p:spPr>
                <a:xfrm>
                  <a:off x="1352991" y="266095"/>
                  <a:ext cx="820602" cy="58625"/>
                </a:xfrm>
                <a:custGeom>
                  <a:avLst/>
                  <a:gdLst>
                    <a:gd name="connsiteX0" fmla="*/ 2024 w 820602"/>
                    <a:gd name="connsiteY0" fmla="*/ 0 h 58625"/>
                    <a:gd name="connsiteX1" fmla="*/ 818578 w 820602"/>
                    <a:gd name="connsiteY1" fmla="*/ 0 h 58625"/>
                    <a:gd name="connsiteX2" fmla="*/ 820602 w 820602"/>
                    <a:gd name="connsiteY2" fmla="*/ 58625 h 58625"/>
                    <a:gd name="connsiteX3" fmla="*/ 0 w 820602"/>
                    <a:gd name="connsiteY3" fmla="*/ 58625 h 58625"/>
                  </a:gdLst>
                  <a:ahLst/>
                  <a:cxnLst>
                    <a:cxn ang="0">
                      <a:pos x="connsiteX0" y="connsiteY0"/>
                    </a:cxn>
                    <a:cxn ang="0">
                      <a:pos x="connsiteX1" y="connsiteY1"/>
                    </a:cxn>
                    <a:cxn ang="0">
                      <a:pos x="connsiteX2" y="connsiteY2"/>
                    </a:cxn>
                    <a:cxn ang="0">
                      <a:pos x="connsiteX3" y="connsiteY3"/>
                    </a:cxn>
                  </a:cxnLst>
                  <a:rect l="l" t="t" r="r" b="b"/>
                  <a:pathLst>
                    <a:path w="820602" h="58625">
                      <a:moveTo>
                        <a:pt x="2024" y="0"/>
                      </a:moveTo>
                      <a:lnTo>
                        <a:pt x="818578" y="0"/>
                      </a:lnTo>
                      <a:lnTo>
                        <a:pt x="820602" y="58625"/>
                      </a:lnTo>
                      <a:lnTo>
                        <a:pt x="0" y="58625"/>
                      </a:lnTo>
                      <a:close/>
                    </a:path>
                  </a:pathLst>
                </a:custGeom>
                <a:solidFill>
                  <a:srgbClr val="D7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9"/>
              <p:cNvGrpSpPr/>
              <p:nvPr/>
            </p:nvGrpSpPr>
            <p:grpSpPr>
              <a:xfrm>
                <a:off x="3055446" y="0"/>
                <a:ext cx="155896" cy="183640"/>
                <a:chOff x="5238751" y="592138"/>
                <a:chExt cx="3068638" cy="3614737"/>
              </a:xfrm>
              <a:solidFill>
                <a:schemeClr val="tx1">
                  <a:lumMod val="75000"/>
                  <a:lumOff val="25000"/>
                </a:schemeClr>
              </a:solidFill>
            </p:grpSpPr>
            <p:sp>
              <p:nvSpPr>
                <p:cNvPr id="55" name="Freeform 5"/>
                <p:cNvSpPr>
                  <a:spLocks/>
                </p:cNvSpPr>
                <p:nvPr/>
              </p:nvSpPr>
              <p:spPr bwMode="auto">
                <a:xfrm>
                  <a:off x="5238751" y="1416050"/>
                  <a:ext cx="3068638" cy="2790825"/>
                </a:xfrm>
                <a:custGeom>
                  <a:avLst/>
                  <a:gdLst>
                    <a:gd name="T0" fmla="*/ 787 w 815"/>
                    <a:gd name="T1" fmla="*/ 104 h 742"/>
                    <a:gd name="T2" fmla="*/ 815 w 815"/>
                    <a:gd name="T3" fmla="*/ 480 h 742"/>
                    <a:gd name="T4" fmla="*/ 792 w 815"/>
                    <a:gd name="T5" fmla="*/ 528 h 742"/>
                    <a:gd name="T6" fmla="*/ 675 w 815"/>
                    <a:gd name="T7" fmla="*/ 690 h 742"/>
                    <a:gd name="T8" fmla="*/ 572 w 815"/>
                    <a:gd name="T9" fmla="*/ 727 h 742"/>
                    <a:gd name="T10" fmla="*/ 524 w 815"/>
                    <a:gd name="T11" fmla="*/ 712 h 742"/>
                    <a:gd name="T12" fmla="*/ 337 w 815"/>
                    <a:gd name="T13" fmla="*/ 710 h 742"/>
                    <a:gd name="T14" fmla="*/ 169 w 815"/>
                    <a:gd name="T15" fmla="*/ 680 h 742"/>
                    <a:gd name="T16" fmla="*/ 23 w 815"/>
                    <a:gd name="T17" fmla="*/ 409 h 742"/>
                    <a:gd name="T18" fmla="*/ 27 w 815"/>
                    <a:gd name="T19" fmla="*/ 181 h 742"/>
                    <a:gd name="T20" fmla="*/ 228 w 815"/>
                    <a:gd name="T21" fmla="*/ 11 h 742"/>
                    <a:gd name="T22" fmla="*/ 333 w 815"/>
                    <a:gd name="T23" fmla="*/ 26 h 742"/>
                    <a:gd name="T24" fmla="*/ 382 w 815"/>
                    <a:gd name="T25" fmla="*/ 43 h 742"/>
                    <a:gd name="T26" fmla="*/ 484 w 815"/>
                    <a:gd name="T27" fmla="*/ 39 h 742"/>
                    <a:gd name="T28" fmla="*/ 579 w 815"/>
                    <a:gd name="T29" fmla="*/ 12 h 742"/>
                    <a:gd name="T30" fmla="*/ 787 w 815"/>
                    <a:gd name="T31" fmla="*/ 10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5" h="742">
                      <a:moveTo>
                        <a:pt x="787" y="104"/>
                      </a:moveTo>
                      <a:cubicBezTo>
                        <a:pt x="632" y="191"/>
                        <a:pt x="654" y="415"/>
                        <a:pt x="815" y="480"/>
                      </a:cubicBezTo>
                      <a:cubicBezTo>
                        <a:pt x="807" y="496"/>
                        <a:pt x="800" y="512"/>
                        <a:pt x="792" y="528"/>
                      </a:cubicBezTo>
                      <a:cubicBezTo>
                        <a:pt x="760" y="587"/>
                        <a:pt x="725" y="644"/>
                        <a:pt x="675" y="690"/>
                      </a:cubicBezTo>
                      <a:cubicBezTo>
                        <a:pt x="646" y="717"/>
                        <a:pt x="613" y="734"/>
                        <a:pt x="572" y="727"/>
                      </a:cubicBezTo>
                      <a:cubicBezTo>
                        <a:pt x="555" y="724"/>
                        <a:pt x="539" y="719"/>
                        <a:pt x="524" y="712"/>
                      </a:cubicBezTo>
                      <a:cubicBezTo>
                        <a:pt x="461" y="682"/>
                        <a:pt x="400" y="682"/>
                        <a:pt x="337" y="710"/>
                      </a:cubicBezTo>
                      <a:cubicBezTo>
                        <a:pt x="269" y="742"/>
                        <a:pt x="221" y="735"/>
                        <a:pt x="169" y="680"/>
                      </a:cubicBezTo>
                      <a:cubicBezTo>
                        <a:pt x="95" y="604"/>
                        <a:pt x="47" y="512"/>
                        <a:pt x="23" y="409"/>
                      </a:cubicBezTo>
                      <a:cubicBezTo>
                        <a:pt x="5" y="333"/>
                        <a:pt x="0" y="256"/>
                        <a:pt x="27" y="181"/>
                      </a:cubicBezTo>
                      <a:cubicBezTo>
                        <a:pt x="61" y="88"/>
                        <a:pt x="127" y="28"/>
                        <a:pt x="228" y="11"/>
                      </a:cubicBezTo>
                      <a:cubicBezTo>
                        <a:pt x="264" y="5"/>
                        <a:pt x="299" y="14"/>
                        <a:pt x="333" y="26"/>
                      </a:cubicBezTo>
                      <a:cubicBezTo>
                        <a:pt x="349" y="32"/>
                        <a:pt x="365" y="38"/>
                        <a:pt x="382" y="43"/>
                      </a:cubicBezTo>
                      <a:cubicBezTo>
                        <a:pt x="416" y="54"/>
                        <a:pt x="450" y="51"/>
                        <a:pt x="484" y="39"/>
                      </a:cubicBezTo>
                      <a:cubicBezTo>
                        <a:pt x="515" y="28"/>
                        <a:pt x="547" y="17"/>
                        <a:pt x="579" y="12"/>
                      </a:cubicBezTo>
                      <a:cubicBezTo>
                        <a:pt x="666" y="0"/>
                        <a:pt x="731" y="40"/>
                        <a:pt x="787" y="10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56" name="Freeform 6"/>
                <p:cNvSpPr>
                  <a:spLocks/>
                </p:cNvSpPr>
                <p:nvPr/>
              </p:nvSpPr>
              <p:spPr bwMode="auto">
                <a:xfrm>
                  <a:off x="6650038" y="592138"/>
                  <a:ext cx="869950" cy="903287"/>
                </a:xfrm>
                <a:custGeom>
                  <a:avLst/>
                  <a:gdLst>
                    <a:gd name="T0" fmla="*/ 213 w 231"/>
                    <a:gd name="T1" fmla="*/ 11 h 240"/>
                    <a:gd name="T2" fmla="*/ 25 w 231"/>
                    <a:gd name="T3" fmla="*/ 233 h 240"/>
                    <a:gd name="T4" fmla="*/ 213 w 231"/>
                    <a:gd name="T5" fmla="*/ 11 h 240"/>
                  </a:gdLst>
                  <a:ahLst/>
                  <a:cxnLst>
                    <a:cxn ang="0">
                      <a:pos x="T0" y="T1"/>
                    </a:cxn>
                    <a:cxn ang="0">
                      <a:pos x="T2" y="T3"/>
                    </a:cxn>
                    <a:cxn ang="0">
                      <a:pos x="T4" y="T5"/>
                    </a:cxn>
                  </a:cxnLst>
                  <a:rect l="0" t="0" r="r" b="b"/>
                  <a:pathLst>
                    <a:path w="231" h="240">
                      <a:moveTo>
                        <a:pt x="213" y="11"/>
                      </a:moveTo>
                      <a:cubicBezTo>
                        <a:pt x="231" y="108"/>
                        <a:pt x="138" y="240"/>
                        <a:pt x="25" y="233"/>
                      </a:cubicBezTo>
                      <a:cubicBezTo>
                        <a:pt x="0" y="140"/>
                        <a:pt x="118" y="0"/>
                        <a:pt x="213" y="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grpSp>
        </p:grpSp>
        <p:sp>
          <p:nvSpPr>
            <p:cNvPr id="51" name="矩形 72"/>
            <p:cNvSpPr/>
            <p:nvPr/>
          </p:nvSpPr>
          <p:spPr>
            <a:xfrm>
              <a:off x="-1075915" y="399011"/>
              <a:ext cx="3274359" cy="1956547"/>
            </a:xfrm>
            <a:prstGeom prst="rect">
              <a:avLst/>
            </a:prstGeom>
            <a:solidFill>
              <a:srgbClr val="485262"/>
            </a:solidFill>
            <a:ln>
              <a:solidFill>
                <a:srgbClr val="4852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77"/>
            <p:cNvSpPr/>
            <p:nvPr/>
          </p:nvSpPr>
          <p:spPr>
            <a:xfrm>
              <a:off x="419047" y="266895"/>
              <a:ext cx="1930060" cy="2556808"/>
            </a:xfrm>
            <a:custGeom>
              <a:avLst/>
              <a:gdLst>
                <a:gd name="connsiteX0" fmla="*/ 0 w 1930060"/>
                <a:gd name="connsiteY0" fmla="*/ 0 h 2556808"/>
                <a:gd name="connsiteX1" fmla="*/ 1854685 w 1930060"/>
                <a:gd name="connsiteY1" fmla="*/ 0 h 2556808"/>
                <a:gd name="connsiteX2" fmla="*/ 1930060 w 1930060"/>
                <a:gd name="connsiteY2" fmla="*/ 75375 h 2556808"/>
                <a:gd name="connsiteX3" fmla="*/ 1930060 w 1930060"/>
                <a:gd name="connsiteY3" fmla="*/ 2481433 h 2556808"/>
                <a:gd name="connsiteX4" fmla="*/ 1854685 w 1930060"/>
                <a:gd name="connsiteY4" fmla="*/ 2556808 h 2556808"/>
                <a:gd name="connsiteX5" fmla="*/ 934013 w 1930060"/>
                <a:gd name="connsiteY5" fmla="*/ 2556808 h 255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060" h="2556808">
                  <a:moveTo>
                    <a:pt x="0" y="0"/>
                  </a:moveTo>
                  <a:lnTo>
                    <a:pt x="1854685" y="0"/>
                  </a:lnTo>
                  <a:cubicBezTo>
                    <a:pt x="1896313" y="0"/>
                    <a:pt x="1930060" y="33747"/>
                    <a:pt x="1930060" y="75375"/>
                  </a:cubicBezTo>
                  <a:lnTo>
                    <a:pt x="1930060" y="2481433"/>
                  </a:lnTo>
                  <a:cubicBezTo>
                    <a:pt x="1930060" y="2523061"/>
                    <a:pt x="1896313" y="2556808"/>
                    <a:pt x="1854685" y="2556808"/>
                  </a:cubicBezTo>
                  <a:lnTo>
                    <a:pt x="934013" y="2556808"/>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6"/>
          <p:cNvSpPr txBox="1"/>
          <p:nvPr/>
        </p:nvSpPr>
        <p:spPr>
          <a:xfrm>
            <a:off x="7072244" y="4760185"/>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43,890</a:t>
            </a:r>
            <a:endParaRPr lang="zh-CN" altLang="en-US" sz="3200" dirty="0">
              <a:solidFill>
                <a:schemeClr val="bg1"/>
              </a:solidFill>
              <a:latin typeface="HelveticaNeueLT Pro 67 MdCn" panose="020B0606030502030204" pitchFamily="34" charset="0"/>
            </a:endParaRPr>
          </a:p>
        </p:txBody>
      </p:sp>
      <p:sp>
        <p:nvSpPr>
          <p:cNvPr id="73" name="矩形 39"/>
          <p:cNvSpPr/>
          <p:nvPr/>
        </p:nvSpPr>
        <p:spPr>
          <a:xfrm>
            <a:off x="745191" y="2996952"/>
            <a:ext cx="2646878" cy="338554"/>
          </a:xfrm>
          <a:prstGeom prst="rect">
            <a:avLst/>
          </a:prstGeom>
          <a:solidFill>
            <a:srgbClr val="FFC000"/>
          </a:solidFill>
        </p:spPr>
        <p:txBody>
          <a:bodyPr wrap="none">
            <a:spAutoFit/>
          </a:bodyPr>
          <a:lstStyle/>
          <a:p>
            <a:r>
              <a:rPr lang="zh-CN" altLang="en-US" sz="1600" b="1" dirty="0" smtClean="0">
                <a:solidFill>
                  <a:schemeClr val="bg1"/>
                </a:solidFill>
                <a:latin typeface="华文新魏" pitchFamily="2" charset="-122"/>
                <a:ea typeface="华文新魏" pitchFamily="2" charset="-122"/>
              </a:rPr>
              <a:t>投资者投票方式更加多元化</a:t>
            </a:r>
            <a:endParaRPr lang="zh-CN" altLang="zh-CN" sz="1600" b="1" dirty="0">
              <a:solidFill>
                <a:schemeClr val="bg1"/>
              </a:solidFill>
              <a:latin typeface="华文新魏" pitchFamily="2" charset="-122"/>
              <a:ea typeface="华文新魏" pitchFamily="2" charset="-122"/>
            </a:endParaRPr>
          </a:p>
        </p:txBody>
      </p:sp>
      <p:sp>
        <p:nvSpPr>
          <p:cNvPr id="75" name="矩形 39"/>
          <p:cNvSpPr/>
          <p:nvPr/>
        </p:nvSpPr>
        <p:spPr>
          <a:xfrm>
            <a:off x="3553503" y="2996952"/>
            <a:ext cx="2736304" cy="338554"/>
          </a:xfrm>
          <a:prstGeom prst="rect">
            <a:avLst/>
          </a:prstGeom>
          <a:solidFill>
            <a:srgbClr val="FFC000"/>
          </a:solidFill>
        </p:spPr>
        <p:txBody>
          <a:bodyPr wrap="square">
            <a:spAutoFit/>
          </a:bodyPr>
          <a:lstStyle/>
          <a:p>
            <a:pPr algn="ctr"/>
            <a:r>
              <a:rPr lang="zh-CN" altLang="en-US" sz="1600" b="1" dirty="0" smtClean="0">
                <a:solidFill>
                  <a:schemeClr val="bg1"/>
                </a:solidFill>
                <a:latin typeface="华文新魏" pitchFamily="2" charset="-122"/>
                <a:ea typeface="华文新魏" pitchFamily="2" charset="-122"/>
              </a:rPr>
              <a:t>更便捷的现场投票服务支持</a:t>
            </a:r>
            <a:endParaRPr lang="zh-CN" altLang="zh-CN" sz="1600" b="1" dirty="0">
              <a:solidFill>
                <a:schemeClr val="bg1"/>
              </a:solidFill>
              <a:latin typeface="华文新魏" pitchFamily="2" charset="-122"/>
              <a:ea typeface="华文新魏" pitchFamily="2" charset="-122"/>
            </a:endParaRPr>
          </a:p>
        </p:txBody>
      </p:sp>
      <p:sp>
        <p:nvSpPr>
          <p:cNvPr id="77" name="矩形 39"/>
          <p:cNvSpPr/>
          <p:nvPr/>
        </p:nvSpPr>
        <p:spPr>
          <a:xfrm>
            <a:off x="6850315" y="3018438"/>
            <a:ext cx="1826141" cy="338554"/>
          </a:xfrm>
          <a:prstGeom prst="rect">
            <a:avLst/>
          </a:prstGeom>
          <a:solidFill>
            <a:srgbClr val="FFC000"/>
          </a:solidFill>
        </p:spPr>
        <p:txBody>
          <a:bodyPr wrap="none">
            <a:spAutoFit/>
          </a:bodyPr>
          <a:lstStyle/>
          <a:p>
            <a:r>
              <a:rPr lang="zh-CN" altLang="en-US" sz="1600" b="1" smtClean="0">
                <a:solidFill>
                  <a:schemeClr val="bg1"/>
                </a:solidFill>
                <a:latin typeface="华文新魏" pitchFamily="2" charset="-122"/>
                <a:ea typeface="华文新魏" pitchFamily="2" charset="-122"/>
              </a:rPr>
              <a:t>更强大的</a:t>
            </a:r>
            <a:r>
              <a:rPr lang="zh-CN" altLang="en-US" sz="1600" b="1" dirty="0" smtClean="0">
                <a:solidFill>
                  <a:schemeClr val="bg1"/>
                </a:solidFill>
                <a:latin typeface="华文新魏" pitchFamily="2" charset="-122"/>
                <a:ea typeface="华文新魏" pitchFamily="2" charset="-122"/>
              </a:rPr>
              <a:t>统计功能</a:t>
            </a:r>
            <a:endParaRPr lang="zh-CN" altLang="zh-CN" sz="1600" dirty="0">
              <a:solidFill>
                <a:schemeClr val="bg1"/>
              </a:solidFill>
              <a:latin typeface="HelveticaNeueLT Pro 67 MdCn" panose="020B0606030502030204" pitchFamily="34" charset="0"/>
              <a:ea typeface="Hiragino Sans GB W3" panose="020B0300000000000000" pitchFamily="34" charset="-122"/>
            </a:endParaRPr>
          </a:p>
        </p:txBody>
      </p:sp>
      <p:sp>
        <p:nvSpPr>
          <p:cNvPr id="79" name="矩形 78"/>
          <p:cNvSpPr/>
          <p:nvPr/>
        </p:nvSpPr>
        <p:spPr>
          <a:xfrm>
            <a:off x="683568" y="188640"/>
            <a:ext cx="5109091" cy="461665"/>
          </a:xfrm>
          <a:prstGeom prst="rect">
            <a:avLst/>
          </a:prstGeom>
        </p:spPr>
        <p:txBody>
          <a:bodyPr wrap="none">
            <a:spAutoFit/>
          </a:bodyPr>
          <a:lstStyle/>
          <a:p>
            <a:r>
              <a:rPr lang="zh-CN" altLang="en-US" sz="2400" b="1" dirty="0" smtClean="0">
                <a:solidFill>
                  <a:schemeClr val="bg1"/>
                </a:solidFill>
                <a:effectLst>
                  <a:outerShdw blurRad="38100" dist="38100" dir="2700000" algn="tl">
                    <a:srgbClr val="000000">
                      <a:alpha val="43137"/>
                    </a:srgbClr>
                  </a:outerShdw>
                </a:effectLst>
                <a:latin typeface="华文新魏" pitchFamily="2" charset="-122"/>
                <a:ea typeface="华文新魏" pitchFamily="2" charset="-122"/>
              </a:rPr>
              <a:t>新一代业务平台网络投票系统的特点</a:t>
            </a:r>
            <a:endParaRPr lang="zh-CN" altLang="en-US" sz="2400" dirty="0">
              <a:solidFill>
                <a:schemeClr val="bg1"/>
              </a:solidFill>
            </a:endParaRPr>
          </a:p>
        </p:txBody>
      </p:sp>
      <p:cxnSp>
        <p:nvCxnSpPr>
          <p:cNvPr id="80" name="直接连接符 79"/>
          <p:cNvCxnSpPr/>
          <p:nvPr/>
        </p:nvCxnSpPr>
        <p:spPr>
          <a:xfrm>
            <a:off x="3491880" y="3429000"/>
            <a:ext cx="280831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6804248" y="3429000"/>
            <a:ext cx="1863824" cy="8384"/>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84" name="矩形 55"/>
          <p:cNvSpPr/>
          <p:nvPr/>
        </p:nvSpPr>
        <p:spPr>
          <a:xfrm>
            <a:off x="971599" y="4537376"/>
            <a:ext cx="2232248" cy="961995"/>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投资者通过手机登陆中国结算微信公众号投票</a:t>
            </a:r>
          </a:p>
          <a:p>
            <a:pPr algn="ctr">
              <a:lnSpc>
                <a:spcPct val="120000"/>
              </a:lnSpc>
            </a:pP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grpSp>
        <p:nvGrpSpPr>
          <p:cNvPr id="43" name="组合 84"/>
          <p:cNvGrpSpPr/>
          <p:nvPr/>
        </p:nvGrpSpPr>
        <p:grpSpPr>
          <a:xfrm>
            <a:off x="467544" y="4609385"/>
            <a:ext cx="360040" cy="360040"/>
            <a:chOff x="1033538" y="3776927"/>
            <a:chExt cx="482721" cy="482721"/>
          </a:xfrm>
        </p:grpSpPr>
        <p:sp>
          <p:nvSpPr>
            <p:cNvPr id="86"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Group 60"/>
            <p:cNvGrpSpPr/>
            <p:nvPr/>
          </p:nvGrpSpPr>
          <p:grpSpPr>
            <a:xfrm>
              <a:off x="1101203" y="3848357"/>
              <a:ext cx="347391" cy="411291"/>
              <a:chOff x="1375885" y="1198807"/>
              <a:chExt cx="1009650" cy="1195367"/>
            </a:xfrm>
            <a:solidFill>
              <a:srgbClr val="FFC000"/>
            </a:solidFill>
          </p:grpSpPr>
          <p:grpSp>
            <p:nvGrpSpPr>
              <p:cNvPr id="45" name="Group 61"/>
              <p:cNvGrpSpPr/>
              <p:nvPr/>
            </p:nvGrpSpPr>
            <p:grpSpPr>
              <a:xfrm>
                <a:off x="1375885" y="1198807"/>
                <a:ext cx="1009650" cy="1139826"/>
                <a:chOff x="1368786" y="1195986"/>
                <a:chExt cx="1009650" cy="1139826"/>
              </a:xfrm>
              <a:grpFill/>
            </p:grpSpPr>
            <p:sp>
              <p:nvSpPr>
                <p:cNvPr id="9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3" name="矩形 55"/>
          <p:cNvSpPr/>
          <p:nvPr/>
        </p:nvSpPr>
        <p:spPr>
          <a:xfrm>
            <a:off x="3995935" y="3753848"/>
            <a:ext cx="2232248" cy="683264"/>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系统支持发行人投票结果录入功能</a:t>
            </a: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grpSp>
        <p:nvGrpSpPr>
          <p:cNvPr id="46" name="组合 93"/>
          <p:cNvGrpSpPr/>
          <p:nvPr/>
        </p:nvGrpSpPr>
        <p:grpSpPr>
          <a:xfrm>
            <a:off x="3491880" y="3825857"/>
            <a:ext cx="360040" cy="360040"/>
            <a:chOff x="1033538" y="3776927"/>
            <a:chExt cx="482721" cy="482721"/>
          </a:xfrm>
        </p:grpSpPr>
        <p:sp>
          <p:nvSpPr>
            <p:cNvPr id="95"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Group 60"/>
            <p:cNvGrpSpPr/>
            <p:nvPr/>
          </p:nvGrpSpPr>
          <p:grpSpPr>
            <a:xfrm>
              <a:off x="1101203" y="3848357"/>
              <a:ext cx="347391" cy="411291"/>
              <a:chOff x="1375885" y="1198807"/>
              <a:chExt cx="1009650" cy="1195367"/>
            </a:xfrm>
            <a:solidFill>
              <a:srgbClr val="FFC000"/>
            </a:solidFill>
          </p:grpSpPr>
          <p:grpSp>
            <p:nvGrpSpPr>
              <p:cNvPr id="49" name="Group 61"/>
              <p:cNvGrpSpPr/>
              <p:nvPr/>
            </p:nvGrpSpPr>
            <p:grpSpPr>
              <a:xfrm>
                <a:off x="1375885" y="1198807"/>
                <a:ext cx="1009650" cy="1139826"/>
                <a:chOff x="1368786" y="1195986"/>
                <a:chExt cx="1009650" cy="1139826"/>
              </a:xfrm>
              <a:grpFill/>
            </p:grpSpPr>
            <p:sp>
              <p:nvSpPr>
                <p:cNvPr id="9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8"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2" name="矩形 55"/>
          <p:cNvSpPr/>
          <p:nvPr/>
        </p:nvSpPr>
        <p:spPr>
          <a:xfrm>
            <a:off x="3995935" y="4545936"/>
            <a:ext cx="2232248" cy="683264"/>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系统支持现场电子化投票方式</a:t>
            </a: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grpSp>
        <p:nvGrpSpPr>
          <p:cNvPr id="50" name="组合 102"/>
          <p:cNvGrpSpPr/>
          <p:nvPr/>
        </p:nvGrpSpPr>
        <p:grpSpPr>
          <a:xfrm>
            <a:off x="3491880" y="4617945"/>
            <a:ext cx="360040" cy="360040"/>
            <a:chOff x="1033538" y="3776927"/>
            <a:chExt cx="482721" cy="482721"/>
          </a:xfrm>
        </p:grpSpPr>
        <p:sp>
          <p:nvSpPr>
            <p:cNvPr id="104"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60"/>
            <p:cNvGrpSpPr/>
            <p:nvPr/>
          </p:nvGrpSpPr>
          <p:grpSpPr>
            <a:xfrm>
              <a:off x="1101203" y="3848357"/>
              <a:ext cx="347391" cy="411291"/>
              <a:chOff x="1375885" y="1198807"/>
              <a:chExt cx="1009650" cy="1195367"/>
            </a:xfrm>
            <a:solidFill>
              <a:srgbClr val="FFC000"/>
            </a:solidFill>
          </p:grpSpPr>
          <p:grpSp>
            <p:nvGrpSpPr>
              <p:cNvPr id="54" name="Group 61"/>
              <p:cNvGrpSpPr/>
              <p:nvPr/>
            </p:nvGrpSpPr>
            <p:grpSpPr>
              <a:xfrm>
                <a:off x="1375885" y="1198807"/>
                <a:ext cx="1009650" cy="1139826"/>
                <a:chOff x="1368786" y="1195986"/>
                <a:chExt cx="1009650" cy="1139826"/>
              </a:xfrm>
              <a:grpFill/>
            </p:grpSpPr>
            <p:sp>
              <p:nvSpPr>
                <p:cNvPr id="1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1" name="矩形 55"/>
          <p:cNvSpPr/>
          <p:nvPr/>
        </p:nvSpPr>
        <p:spPr>
          <a:xfrm>
            <a:off x="6804248" y="3850024"/>
            <a:ext cx="2232248" cy="683264"/>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支持董监高账户、回避表决账户设置</a:t>
            </a: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grpSp>
        <p:nvGrpSpPr>
          <p:cNvPr id="57" name="组合 111"/>
          <p:cNvGrpSpPr/>
          <p:nvPr/>
        </p:nvGrpSpPr>
        <p:grpSpPr>
          <a:xfrm>
            <a:off x="6444208" y="3825857"/>
            <a:ext cx="360040" cy="360040"/>
            <a:chOff x="1033538" y="3776927"/>
            <a:chExt cx="482721" cy="482721"/>
          </a:xfrm>
        </p:grpSpPr>
        <p:sp>
          <p:nvSpPr>
            <p:cNvPr id="113"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Group 60"/>
            <p:cNvGrpSpPr/>
            <p:nvPr/>
          </p:nvGrpSpPr>
          <p:grpSpPr>
            <a:xfrm>
              <a:off x="1101203" y="3848357"/>
              <a:ext cx="347391" cy="411291"/>
              <a:chOff x="1375885" y="1198807"/>
              <a:chExt cx="1009650" cy="1195367"/>
            </a:xfrm>
            <a:solidFill>
              <a:srgbClr val="FFC000"/>
            </a:solidFill>
          </p:grpSpPr>
          <p:grpSp>
            <p:nvGrpSpPr>
              <p:cNvPr id="63" name="Group 61"/>
              <p:cNvGrpSpPr/>
              <p:nvPr/>
            </p:nvGrpSpPr>
            <p:grpSpPr>
              <a:xfrm>
                <a:off x="1375885" y="1198807"/>
                <a:ext cx="1009650" cy="1139826"/>
                <a:chOff x="1368786" y="1195986"/>
                <a:chExt cx="1009650" cy="1139826"/>
              </a:xfrm>
              <a:grpFill/>
            </p:grpSpPr>
            <p:sp>
              <p:nvSpPr>
                <p:cNvPr id="11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6"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0" name="矩形 55"/>
          <p:cNvSpPr/>
          <p:nvPr/>
        </p:nvSpPr>
        <p:spPr>
          <a:xfrm>
            <a:off x="6804248" y="4570104"/>
            <a:ext cx="2232248" cy="683264"/>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支持分段、中小投资者投票结果单独统计</a:t>
            </a: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grpSp>
        <p:nvGrpSpPr>
          <p:cNvPr id="64" name="组合 120"/>
          <p:cNvGrpSpPr/>
          <p:nvPr/>
        </p:nvGrpSpPr>
        <p:grpSpPr>
          <a:xfrm>
            <a:off x="6444208" y="4581128"/>
            <a:ext cx="360040" cy="360040"/>
            <a:chOff x="1033538" y="3776927"/>
            <a:chExt cx="482721" cy="482721"/>
          </a:xfrm>
        </p:grpSpPr>
        <p:sp>
          <p:nvSpPr>
            <p:cNvPr id="122"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Group 60"/>
            <p:cNvGrpSpPr/>
            <p:nvPr/>
          </p:nvGrpSpPr>
          <p:grpSpPr>
            <a:xfrm>
              <a:off x="1101203" y="3848357"/>
              <a:ext cx="347391" cy="411291"/>
              <a:chOff x="1375885" y="1198807"/>
              <a:chExt cx="1009650" cy="1195367"/>
            </a:xfrm>
            <a:solidFill>
              <a:srgbClr val="FFC000"/>
            </a:solidFill>
          </p:grpSpPr>
          <p:grpSp>
            <p:nvGrpSpPr>
              <p:cNvPr id="66" name="Group 61"/>
              <p:cNvGrpSpPr/>
              <p:nvPr/>
            </p:nvGrpSpPr>
            <p:grpSpPr>
              <a:xfrm>
                <a:off x="1375885" y="1198807"/>
                <a:ext cx="1009650" cy="1139826"/>
                <a:chOff x="1368786" y="1195986"/>
                <a:chExt cx="1009650" cy="1139826"/>
              </a:xfrm>
              <a:grpFill/>
            </p:grpSpPr>
            <p:sp>
              <p:nvSpPr>
                <p:cNvPr id="12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5"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7584" y="116632"/>
            <a:ext cx="1858201" cy="369332"/>
          </a:xfrm>
          <a:prstGeom prst="rect">
            <a:avLst/>
          </a:prstGeom>
        </p:spPr>
        <p:txBody>
          <a:bodyPr wrap="none">
            <a:spAutoFit/>
          </a:bodyPr>
          <a:lstStyle/>
          <a:p>
            <a:r>
              <a:rPr lang="zh-CN" altLang="en-US" sz="1600" dirty="0" smtClean="0">
                <a:solidFill>
                  <a:srgbClr val="4D4D4D"/>
                </a:solidFill>
                <a:ea typeface="黑体" pitchFamily="49" charset="-122"/>
              </a:rPr>
              <a:t> </a:t>
            </a:r>
            <a:r>
              <a:rPr lang="zh-CN" altLang="en-US" dirty="0" smtClean="0">
                <a:solidFill>
                  <a:srgbClr val="FFFFFF"/>
                </a:solidFill>
                <a:latin typeface="华文新魏" pitchFamily="2" charset="-122"/>
                <a:ea typeface="华文新魏" pitchFamily="2" charset="-122"/>
              </a:rPr>
              <a:t>科创</a:t>
            </a:r>
            <a:r>
              <a:rPr lang="zh-CN" altLang="en-US" dirty="0" smtClean="0">
                <a:solidFill>
                  <a:srgbClr val="FFFFFF"/>
                </a:solidFill>
                <a:latin typeface="华文新魏" pitchFamily="2" charset="-122"/>
                <a:ea typeface="华文新魏" pitchFamily="2" charset="-122"/>
              </a:rPr>
              <a:t>版网络投票</a:t>
            </a:r>
            <a:endParaRPr lang="zh-CN" altLang="en-US" dirty="0"/>
          </a:p>
        </p:txBody>
      </p:sp>
      <p:pic>
        <p:nvPicPr>
          <p:cNvPr id="4" name="图片 3" descr="无标题4.jpg"/>
          <p:cNvPicPr>
            <a:picLocks noChangeAspect="1"/>
          </p:cNvPicPr>
          <p:nvPr/>
        </p:nvPicPr>
        <p:blipFill>
          <a:blip r:embed="rId2" cstate="print"/>
          <a:stretch>
            <a:fillRect/>
          </a:stretch>
        </p:blipFill>
        <p:spPr>
          <a:xfrm>
            <a:off x="323528" y="764704"/>
            <a:ext cx="8568952" cy="5328592"/>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8640"/>
            <a:ext cx="1800493" cy="369332"/>
          </a:xfrm>
          <a:prstGeom prst="rect">
            <a:avLst/>
          </a:prstGeom>
        </p:spPr>
        <p:txBody>
          <a:bodyPr wrap="none">
            <a:spAutoFit/>
          </a:bodyPr>
          <a:lstStyle/>
          <a:p>
            <a:r>
              <a:rPr lang="zh-CN" altLang="en-US" dirty="0" smtClean="0">
                <a:solidFill>
                  <a:srgbClr val="FFFFFF"/>
                </a:solidFill>
                <a:latin typeface="华文新魏" pitchFamily="2" charset="-122"/>
                <a:ea typeface="华文新魏" pitchFamily="2" charset="-122"/>
              </a:rPr>
              <a:t>科创版网络投票</a:t>
            </a:r>
            <a:endParaRPr lang="zh-CN" altLang="en-US" dirty="0"/>
          </a:p>
        </p:txBody>
      </p:sp>
      <p:pic>
        <p:nvPicPr>
          <p:cNvPr id="3" name="图片 2" descr="无标题2.png"/>
          <p:cNvPicPr>
            <a:picLocks noChangeAspect="1"/>
          </p:cNvPicPr>
          <p:nvPr/>
        </p:nvPicPr>
        <p:blipFill>
          <a:blip r:embed="rId2" cstate="print"/>
          <a:stretch>
            <a:fillRect/>
          </a:stretch>
        </p:blipFill>
        <p:spPr>
          <a:xfrm>
            <a:off x="167005" y="836712"/>
            <a:ext cx="8797483" cy="504956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9592" y="188640"/>
            <a:ext cx="1858201" cy="369332"/>
          </a:xfrm>
          <a:prstGeom prst="rect">
            <a:avLst/>
          </a:prstGeom>
        </p:spPr>
        <p:txBody>
          <a:bodyPr wrap="none">
            <a:spAutoFit/>
          </a:bodyPr>
          <a:lstStyle/>
          <a:p>
            <a:r>
              <a:rPr lang="zh-CN" altLang="en-US" sz="1600" dirty="0" smtClean="0">
                <a:solidFill>
                  <a:srgbClr val="4D4D4D"/>
                </a:solidFill>
                <a:ea typeface="黑体" pitchFamily="49" charset="-122"/>
              </a:rPr>
              <a:t> </a:t>
            </a:r>
            <a:r>
              <a:rPr lang="zh-CN" altLang="en-US" dirty="0" smtClean="0">
                <a:solidFill>
                  <a:srgbClr val="FFFFFF"/>
                </a:solidFill>
                <a:latin typeface="华文新魏" pitchFamily="2" charset="-122"/>
                <a:ea typeface="华文新魏" pitchFamily="2" charset="-122"/>
              </a:rPr>
              <a:t>科创版</a:t>
            </a:r>
            <a:r>
              <a:rPr lang="zh-CN" altLang="en-US" dirty="0" smtClean="0">
                <a:solidFill>
                  <a:srgbClr val="FFFFFF"/>
                </a:solidFill>
                <a:latin typeface="华文新魏" pitchFamily="2" charset="-122"/>
                <a:ea typeface="华文新魏" pitchFamily="2" charset="-122"/>
              </a:rPr>
              <a:t>网络</a:t>
            </a:r>
            <a:r>
              <a:rPr lang="zh-CN" altLang="en-US" dirty="0" smtClean="0">
                <a:solidFill>
                  <a:srgbClr val="FFFFFF"/>
                </a:solidFill>
                <a:latin typeface="华文新魏" pitchFamily="2" charset="-122"/>
                <a:ea typeface="华文新魏" pitchFamily="2" charset="-122"/>
              </a:rPr>
              <a:t>投票</a:t>
            </a:r>
            <a:endParaRPr lang="zh-CN" altLang="en-US" dirty="0"/>
          </a:p>
        </p:txBody>
      </p:sp>
      <p:pic>
        <p:nvPicPr>
          <p:cNvPr id="4" name="图片 3" descr="无标题7.jpg"/>
          <p:cNvPicPr>
            <a:picLocks noChangeAspect="1"/>
          </p:cNvPicPr>
          <p:nvPr/>
        </p:nvPicPr>
        <p:blipFill>
          <a:blip r:embed="rId2" cstate="print"/>
          <a:stretch>
            <a:fillRect/>
          </a:stretch>
        </p:blipFill>
        <p:spPr>
          <a:xfrm>
            <a:off x="179512" y="857250"/>
            <a:ext cx="8784976" cy="514350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无标题6.jpg"/>
          <p:cNvPicPr>
            <a:picLocks noChangeAspect="1"/>
          </p:cNvPicPr>
          <p:nvPr/>
        </p:nvPicPr>
        <p:blipFill>
          <a:blip r:embed="rId2" cstate="print"/>
          <a:stretch>
            <a:fillRect/>
          </a:stretch>
        </p:blipFill>
        <p:spPr>
          <a:xfrm>
            <a:off x="179512" y="857250"/>
            <a:ext cx="8784976" cy="5143500"/>
          </a:xfrm>
          <a:prstGeom prst="rect">
            <a:avLst/>
          </a:prstGeom>
        </p:spPr>
      </p:pic>
      <p:sp>
        <p:nvSpPr>
          <p:cNvPr id="4" name="矩形 3"/>
          <p:cNvSpPr/>
          <p:nvPr/>
        </p:nvSpPr>
        <p:spPr>
          <a:xfrm>
            <a:off x="899592" y="188640"/>
            <a:ext cx="1800493" cy="369332"/>
          </a:xfrm>
          <a:prstGeom prst="rect">
            <a:avLst/>
          </a:prstGeom>
        </p:spPr>
        <p:txBody>
          <a:bodyPr wrap="none">
            <a:spAutoFit/>
          </a:bodyPr>
          <a:lstStyle/>
          <a:p>
            <a:r>
              <a:rPr lang="zh-CN" altLang="en-US" dirty="0" smtClean="0">
                <a:solidFill>
                  <a:srgbClr val="FFFFFF"/>
                </a:solidFill>
                <a:latin typeface="华文新魏" pitchFamily="2" charset="-122"/>
                <a:ea typeface="华文新魏" pitchFamily="2" charset="-122"/>
              </a:rPr>
              <a:t>科创版网络</a:t>
            </a:r>
            <a:r>
              <a:rPr lang="zh-CN" altLang="en-US" dirty="0" smtClean="0">
                <a:solidFill>
                  <a:srgbClr val="FFFFFF"/>
                </a:solidFill>
                <a:latin typeface="华文新魏" pitchFamily="2" charset="-122"/>
                <a:ea typeface="华文新魏" pitchFamily="2" charset="-122"/>
              </a:rPr>
              <a:t>投票</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8640"/>
            <a:ext cx="1858201" cy="369332"/>
          </a:xfrm>
          <a:prstGeom prst="rect">
            <a:avLst/>
          </a:prstGeom>
        </p:spPr>
        <p:txBody>
          <a:bodyPr wrap="none">
            <a:spAutoFit/>
          </a:bodyPr>
          <a:lstStyle/>
          <a:p>
            <a:r>
              <a:rPr lang="zh-CN" altLang="en-US" sz="1600" dirty="0" smtClean="0">
                <a:solidFill>
                  <a:srgbClr val="4D4D4D"/>
                </a:solidFill>
                <a:ea typeface="黑体" pitchFamily="49" charset="-122"/>
              </a:rPr>
              <a:t> </a:t>
            </a:r>
            <a:r>
              <a:rPr lang="zh-CN" altLang="en-US" dirty="0" smtClean="0">
                <a:solidFill>
                  <a:srgbClr val="FFFFFF"/>
                </a:solidFill>
                <a:latin typeface="华文新魏" pitchFamily="2" charset="-122"/>
                <a:ea typeface="华文新魏" pitchFamily="2" charset="-122"/>
              </a:rPr>
              <a:t>科创版</a:t>
            </a:r>
            <a:r>
              <a:rPr lang="zh-CN" altLang="en-US" dirty="0" smtClean="0">
                <a:solidFill>
                  <a:srgbClr val="FFFFFF"/>
                </a:solidFill>
                <a:latin typeface="华文新魏" pitchFamily="2" charset="-122"/>
                <a:ea typeface="华文新魏" pitchFamily="2" charset="-122"/>
              </a:rPr>
              <a:t>网络</a:t>
            </a:r>
            <a:r>
              <a:rPr lang="zh-CN" altLang="en-US" dirty="0" smtClean="0">
                <a:solidFill>
                  <a:srgbClr val="FFFFFF"/>
                </a:solidFill>
                <a:latin typeface="华文新魏" pitchFamily="2" charset="-122"/>
                <a:ea typeface="华文新魏" pitchFamily="2" charset="-122"/>
              </a:rPr>
              <a:t>投票</a:t>
            </a:r>
            <a:endParaRPr lang="zh-CN" altLang="en-US" dirty="0"/>
          </a:p>
        </p:txBody>
      </p:sp>
      <p:pic>
        <p:nvPicPr>
          <p:cNvPr id="3" name="图片 2" descr="无标题8.jpg"/>
          <p:cNvPicPr>
            <a:picLocks noChangeAspect="1"/>
          </p:cNvPicPr>
          <p:nvPr/>
        </p:nvPicPr>
        <p:blipFill>
          <a:blip r:embed="rId2" cstate="print"/>
          <a:stretch>
            <a:fillRect/>
          </a:stretch>
        </p:blipFill>
        <p:spPr>
          <a:xfrm>
            <a:off x="251520" y="857250"/>
            <a:ext cx="8784976" cy="514350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0" y="1916113"/>
            <a:ext cx="9144000" cy="1144587"/>
          </a:xfrm>
          <a:prstGeom prst="rect">
            <a:avLst/>
          </a:prstGeom>
          <a:noFill/>
          <a:ln w="9525">
            <a:noFill/>
            <a:miter lim="800000"/>
            <a:headEnd/>
            <a:tailEnd/>
          </a:ln>
        </p:spPr>
      </p:pic>
      <p:pic>
        <p:nvPicPr>
          <p:cNvPr id="30723" name="Picture 3"/>
          <p:cNvPicPr>
            <a:picLocks noChangeAspect="1" noChangeArrowheads="1"/>
          </p:cNvPicPr>
          <p:nvPr/>
        </p:nvPicPr>
        <p:blipFill>
          <a:blip r:embed="rId3" cstate="print"/>
          <a:srcRect/>
          <a:stretch>
            <a:fillRect/>
          </a:stretch>
        </p:blipFill>
        <p:spPr bwMode="auto">
          <a:xfrm>
            <a:off x="6516688" y="1011833"/>
            <a:ext cx="2203450" cy="688975"/>
          </a:xfrm>
          <a:prstGeom prst="rect">
            <a:avLst/>
          </a:prstGeom>
          <a:noFill/>
          <a:ln w="9525">
            <a:noFill/>
            <a:miter lim="800000"/>
            <a:headEnd/>
            <a:tailEnd/>
          </a:ln>
        </p:spPr>
      </p:pic>
      <p:sp>
        <p:nvSpPr>
          <p:cNvPr id="30724" name="Text Box 4"/>
          <p:cNvSpPr txBox="1">
            <a:spLocks noChangeArrowheads="1"/>
          </p:cNvSpPr>
          <p:nvPr/>
        </p:nvSpPr>
        <p:spPr bwMode="auto">
          <a:xfrm>
            <a:off x="827088" y="3789363"/>
            <a:ext cx="4752975" cy="1569660"/>
          </a:xfrm>
          <a:prstGeom prst="rect">
            <a:avLst/>
          </a:prstGeom>
          <a:noFill/>
          <a:ln w="9525">
            <a:noFill/>
            <a:miter lim="800000"/>
            <a:headEnd/>
            <a:tailEnd/>
          </a:ln>
        </p:spPr>
        <p:txBody>
          <a:bodyPr>
            <a:spAutoFit/>
          </a:bodyPr>
          <a:lstStyle/>
          <a:p>
            <a:pPr>
              <a:lnSpc>
                <a:spcPct val="150000"/>
              </a:lnSpc>
            </a:pPr>
            <a:r>
              <a:rPr lang="zh-CN" altLang="en-US" sz="1600" b="1" dirty="0">
                <a:solidFill>
                  <a:srgbClr val="5F5F5F"/>
                </a:solidFill>
                <a:latin typeface="华文新魏" pitchFamily="2" charset="-122"/>
                <a:ea typeface="华文新魏" pitchFamily="2" charset="-122"/>
              </a:rPr>
              <a:t>地址：北京西城区太平桥大街</a:t>
            </a:r>
            <a:r>
              <a:rPr lang="en-US" altLang="zh-CN" sz="1600" b="1" dirty="0">
                <a:solidFill>
                  <a:srgbClr val="5F5F5F"/>
                </a:solidFill>
                <a:latin typeface="华文新魏" pitchFamily="2" charset="-122"/>
                <a:ea typeface="华文新魏" pitchFamily="2" charset="-122"/>
              </a:rPr>
              <a:t>17</a:t>
            </a:r>
            <a:r>
              <a:rPr lang="zh-CN" altLang="en-US" sz="1600" b="1" dirty="0">
                <a:solidFill>
                  <a:srgbClr val="5F5F5F"/>
                </a:solidFill>
                <a:latin typeface="华文新魏" pitchFamily="2" charset="-122"/>
                <a:ea typeface="华文新魏" pitchFamily="2" charset="-122"/>
              </a:rPr>
              <a:t>号</a:t>
            </a:r>
          </a:p>
          <a:p>
            <a:pPr>
              <a:lnSpc>
                <a:spcPct val="150000"/>
              </a:lnSpc>
            </a:pPr>
            <a:r>
              <a:rPr lang="zh-CN" altLang="en-US" sz="1600" b="1" dirty="0">
                <a:solidFill>
                  <a:srgbClr val="5F5F5F"/>
                </a:solidFill>
                <a:latin typeface="华文新魏" pitchFamily="2" charset="-122"/>
                <a:ea typeface="华文新魏" pitchFamily="2" charset="-122"/>
              </a:rPr>
              <a:t>电话：</a:t>
            </a:r>
            <a:r>
              <a:rPr lang="en-US" altLang="zh-CN" sz="1600" b="1" dirty="0" smtClean="0">
                <a:solidFill>
                  <a:srgbClr val="5F5F5F"/>
                </a:solidFill>
                <a:latin typeface="华文新魏" pitchFamily="2" charset="-122"/>
                <a:ea typeface="华文新魏" pitchFamily="2" charset="-122"/>
              </a:rPr>
              <a:t>010-50938851</a:t>
            </a:r>
          </a:p>
          <a:p>
            <a:pPr>
              <a:lnSpc>
                <a:spcPct val="150000"/>
              </a:lnSpc>
            </a:pPr>
            <a:r>
              <a:rPr lang="zh-CN" altLang="en-US" sz="1600" b="1" dirty="0" smtClean="0">
                <a:solidFill>
                  <a:srgbClr val="5F5F5F"/>
                </a:solidFill>
                <a:latin typeface="华文新魏" pitchFamily="2" charset="-122"/>
                <a:ea typeface="华文新魏" pitchFamily="2" charset="-122"/>
              </a:rPr>
              <a:t>传真</a:t>
            </a:r>
            <a:r>
              <a:rPr lang="zh-CN" altLang="en-US" sz="1600" b="1" dirty="0">
                <a:solidFill>
                  <a:srgbClr val="5F5F5F"/>
                </a:solidFill>
                <a:latin typeface="华文新魏" pitchFamily="2" charset="-122"/>
                <a:ea typeface="华文新魏" pitchFamily="2" charset="-122"/>
              </a:rPr>
              <a:t>：</a:t>
            </a:r>
            <a:r>
              <a:rPr lang="en-US" altLang="zh-CN" sz="1600" b="1" dirty="0" smtClean="0">
                <a:solidFill>
                  <a:srgbClr val="5F5F5F"/>
                </a:solidFill>
                <a:latin typeface="华文新魏" pitchFamily="2" charset="-122"/>
                <a:ea typeface="华文新魏" pitchFamily="2" charset="-122"/>
              </a:rPr>
              <a:t>010-50938941</a:t>
            </a:r>
            <a:endParaRPr lang="en-US" altLang="zh-CN" sz="1600" b="1" dirty="0">
              <a:solidFill>
                <a:srgbClr val="5F5F5F"/>
              </a:solidFill>
              <a:latin typeface="华文新魏" pitchFamily="2" charset="-122"/>
              <a:ea typeface="华文新魏" pitchFamily="2" charset="-122"/>
            </a:endParaRPr>
          </a:p>
          <a:p>
            <a:pPr>
              <a:lnSpc>
                <a:spcPct val="150000"/>
              </a:lnSpc>
            </a:pPr>
            <a:r>
              <a:rPr lang="zh-CN" altLang="en-US" sz="1600" b="1" dirty="0">
                <a:solidFill>
                  <a:srgbClr val="5F5F5F"/>
                </a:solidFill>
                <a:latin typeface="华文新魏" pitchFamily="2" charset="-122"/>
                <a:ea typeface="华文新魏" pitchFamily="2" charset="-122"/>
              </a:rPr>
              <a:t>邮编：</a:t>
            </a:r>
            <a:r>
              <a:rPr lang="en-US" altLang="zh-CN" sz="1600" b="1" dirty="0">
                <a:solidFill>
                  <a:srgbClr val="5F5F5F"/>
                </a:solidFill>
                <a:latin typeface="华文新魏" pitchFamily="2" charset="-122"/>
                <a:ea typeface="华文新魏" pitchFamily="2" charset="-122"/>
              </a:rPr>
              <a:t>100033</a:t>
            </a:r>
          </a:p>
        </p:txBody>
      </p:sp>
      <p:sp>
        <p:nvSpPr>
          <p:cNvPr id="30725" name="Text Box 6"/>
          <p:cNvSpPr txBox="1">
            <a:spLocks noChangeArrowheads="1"/>
          </p:cNvSpPr>
          <p:nvPr/>
        </p:nvSpPr>
        <p:spPr bwMode="auto">
          <a:xfrm>
            <a:off x="827088" y="3403600"/>
            <a:ext cx="3744912" cy="461665"/>
          </a:xfrm>
          <a:prstGeom prst="rect">
            <a:avLst/>
          </a:prstGeom>
          <a:noFill/>
          <a:ln w="9525">
            <a:noFill/>
            <a:miter lim="800000"/>
            <a:headEnd/>
            <a:tailEnd/>
          </a:ln>
        </p:spPr>
        <p:txBody>
          <a:bodyPr wrap="square">
            <a:spAutoFit/>
          </a:bodyPr>
          <a:lstStyle/>
          <a:p>
            <a:pPr>
              <a:lnSpc>
                <a:spcPct val="120000"/>
              </a:lnSpc>
            </a:pPr>
            <a:r>
              <a:rPr lang="zh-CN" altLang="en-US" sz="2000" b="1" dirty="0">
                <a:solidFill>
                  <a:srgbClr val="5F5F5F"/>
                </a:solidFill>
                <a:latin typeface="华文新魏" pitchFamily="2" charset="-122"/>
                <a:ea typeface="华文新魏" pitchFamily="2" charset="-122"/>
              </a:rPr>
              <a:t>中国证券登记结算有限责任公司</a:t>
            </a:r>
          </a:p>
        </p:txBody>
      </p:sp>
      <p:sp>
        <p:nvSpPr>
          <p:cNvPr id="7" name="Text Box 7"/>
          <p:cNvSpPr txBox="1">
            <a:spLocks noChangeArrowheads="1"/>
          </p:cNvSpPr>
          <p:nvPr/>
        </p:nvSpPr>
        <p:spPr bwMode="auto">
          <a:xfrm>
            <a:off x="5364361" y="3466743"/>
            <a:ext cx="3240087" cy="25545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pPr>
            <a:r>
              <a:rPr lang="zh-CN" altLang="en-US" sz="1600" b="1" dirty="0">
                <a:solidFill>
                  <a:srgbClr val="5F5F5F"/>
                </a:solidFill>
                <a:latin typeface="华文新魏" pitchFamily="2" charset="-122"/>
                <a:ea typeface="华文新魏" pitchFamily="2" charset="-122"/>
              </a:rPr>
              <a:t>公司网站：</a:t>
            </a:r>
            <a:r>
              <a:rPr lang="en-US" altLang="zh-CN" sz="1600" dirty="0">
                <a:solidFill>
                  <a:srgbClr val="5F5F5F"/>
                </a:solidFill>
                <a:latin typeface="Times New Roman" pitchFamily="18" charset="0"/>
                <a:ea typeface="华文新魏" pitchFamily="2" charset="-122"/>
                <a:cs typeface="Times New Roman" pitchFamily="18" charset="0"/>
                <a:hlinkClick r:id="rId4"/>
              </a:rPr>
              <a:t>www.chinaclear.cn</a:t>
            </a:r>
            <a:endParaRPr lang="en-US" altLang="zh-CN" sz="1600" dirty="0">
              <a:solidFill>
                <a:srgbClr val="5F5F5F"/>
              </a:solidFill>
              <a:latin typeface="Times New Roman" pitchFamily="18" charset="0"/>
              <a:ea typeface="华文新魏" pitchFamily="2" charset="-122"/>
              <a:cs typeface="Times New Roman" pitchFamily="18" charset="0"/>
            </a:endParaRPr>
          </a:p>
          <a:p>
            <a:pPr eaLnBrk="1" hangingPunct="1">
              <a:spcBef>
                <a:spcPct val="50000"/>
              </a:spcBef>
            </a:pPr>
            <a:r>
              <a:rPr lang="zh-CN" altLang="en-US" sz="1600" b="1" dirty="0">
                <a:solidFill>
                  <a:srgbClr val="5F5F5F"/>
                </a:solidFill>
                <a:latin typeface="华文新魏" pitchFamily="2" charset="-122"/>
                <a:ea typeface="华文新魏" pitchFamily="2" charset="-122"/>
              </a:rPr>
              <a:t>公司微信：</a:t>
            </a:r>
            <a:r>
              <a:rPr lang="en-US" altLang="en-US" sz="1600" dirty="0" err="1">
                <a:solidFill>
                  <a:srgbClr val="5F5F5F"/>
                </a:solidFill>
                <a:latin typeface="Times New Roman" pitchFamily="18" charset="0"/>
                <a:ea typeface="华文新魏" pitchFamily="2" charset="-122"/>
                <a:cs typeface="Times New Roman" pitchFamily="18" charset="0"/>
              </a:rPr>
              <a:t>zhongguojiesuan</a:t>
            </a:r>
            <a:endParaRPr lang="en-US" altLang="en-US" sz="1600" dirty="0">
              <a:solidFill>
                <a:srgbClr val="5F5F5F"/>
              </a:solidFill>
              <a:latin typeface="Times New Roman" pitchFamily="18" charset="0"/>
              <a:ea typeface="华文新魏" pitchFamily="2" charset="-122"/>
              <a:cs typeface="Times New Roman" pitchFamily="18" charset="0"/>
            </a:endParaRPr>
          </a:p>
          <a:p>
            <a:pPr eaLnBrk="1" hangingPunct="1">
              <a:spcBef>
                <a:spcPct val="50000"/>
              </a:spcBef>
            </a:pPr>
            <a:endParaRPr lang="en-US" altLang="en-US" sz="1600" dirty="0">
              <a:solidFill>
                <a:srgbClr val="5F5F5F"/>
              </a:solidFill>
              <a:latin typeface="华文新魏" pitchFamily="2" charset="-122"/>
              <a:ea typeface="华文新魏" pitchFamily="2" charset="-122"/>
            </a:endParaRPr>
          </a:p>
          <a:p>
            <a:pPr eaLnBrk="1" hangingPunct="1">
              <a:spcBef>
                <a:spcPct val="50000"/>
              </a:spcBef>
            </a:pPr>
            <a:endParaRPr lang="en-US" altLang="zh-CN" sz="1600" dirty="0">
              <a:solidFill>
                <a:srgbClr val="5F5F5F"/>
              </a:solidFill>
              <a:latin typeface="华文新魏" pitchFamily="2" charset="-122"/>
              <a:ea typeface="华文新魏" pitchFamily="2" charset="-122"/>
            </a:endParaRPr>
          </a:p>
          <a:p>
            <a:pPr eaLnBrk="1" hangingPunct="1">
              <a:spcBef>
                <a:spcPct val="50000"/>
              </a:spcBef>
            </a:pPr>
            <a:endParaRPr lang="en-US" altLang="zh-CN" sz="1600" dirty="0">
              <a:solidFill>
                <a:srgbClr val="5F5F5F"/>
              </a:solidFill>
              <a:latin typeface="华文新魏" pitchFamily="2" charset="-122"/>
              <a:ea typeface="华文新魏" pitchFamily="2" charset="-122"/>
            </a:endParaRPr>
          </a:p>
          <a:p>
            <a:pPr eaLnBrk="1" hangingPunct="1">
              <a:spcBef>
                <a:spcPct val="50000"/>
              </a:spcBef>
            </a:pPr>
            <a:r>
              <a:rPr lang="zh-CN" altLang="en-US" sz="1600" b="1" dirty="0" smtClean="0">
                <a:solidFill>
                  <a:srgbClr val="5F5F5F"/>
                </a:solidFill>
                <a:latin typeface="华文新魏" pitchFamily="2" charset="-122"/>
                <a:ea typeface="华文新魏" pitchFamily="2" charset="-122"/>
              </a:rPr>
              <a:t>服务</a:t>
            </a:r>
            <a:r>
              <a:rPr lang="zh-CN" altLang="en-US" sz="1600" b="1" dirty="0">
                <a:solidFill>
                  <a:srgbClr val="5F5F5F"/>
                </a:solidFill>
                <a:latin typeface="华文新魏" pitchFamily="2" charset="-122"/>
                <a:ea typeface="华文新魏" pitchFamily="2" charset="-122"/>
              </a:rPr>
              <a:t>热线：</a:t>
            </a:r>
            <a:r>
              <a:rPr lang="en-US" altLang="zh-CN" sz="1600" dirty="0">
                <a:solidFill>
                  <a:srgbClr val="5F5F5F"/>
                </a:solidFill>
                <a:latin typeface="华文新魏" pitchFamily="2" charset="-122"/>
                <a:ea typeface="华文新魏" pitchFamily="2" charset="-122"/>
              </a:rPr>
              <a:t>4008-058-058</a:t>
            </a:r>
          </a:p>
          <a:p>
            <a:pPr eaLnBrk="1" hangingPunct="1">
              <a:spcBef>
                <a:spcPct val="50000"/>
              </a:spcBef>
            </a:pPr>
            <a:r>
              <a:rPr lang="en-US" altLang="zh-CN" sz="1600" dirty="0">
                <a:solidFill>
                  <a:srgbClr val="5F5F5F"/>
                </a:solidFill>
                <a:latin typeface="华文新魏" pitchFamily="2" charset="-122"/>
                <a:ea typeface="华文新魏" pitchFamily="2" charset="-122"/>
              </a:rPr>
              <a:t> </a:t>
            </a:r>
          </a:p>
        </p:txBody>
      </p:sp>
      <p:pic>
        <p:nvPicPr>
          <p:cNvPr id="8" name="图片 6" descr="捕获.PNG"/>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228184" y="4242792"/>
            <a:ext cx="1510448" cy="10584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5580112" y="1844824"/>
            <a:ext cx="2592288" cy="3240360"/>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4000" dirty="0" smtClean="0">
                <a:solidFill>
                  <a:schemeClr val="bg1"/>
                </a:solidFill>
                <a:latin typeface="华文新魏" pitchFamily="2" charset="-122"/>
                <a:ea typeface="华文新魏" pitchFamily="2" charset="-122"/>
              </a:rPr>
              <a:t>多快好省</a:t>
            </a:r>
            <a:endParaRPr lang="en-US" altLang="zh-CN" sz="4000" dirty="0" smtClean="0">
              <a:solidFill>
                <a:schemeClr val="bg1"/>
              </a:solidFill>
              <a:latin typeface="华文新魏" pitchFamily="2" charset="-122"/>
              <a:ea typeface="华文新魏" pitchFamily="2" charset="-122"/>
            </a:endParaRPr>
          </a:p>
          <a:p>
            <a:pPr>
              <a:defRPr/>
            </a:pPr>
            <a:endParaRPr lang="en-US" altLang="zh-CN" sz="4000" dirty="0" smtClean="0">
              <a:solidFill>
                <a:schemeClr val="bg1"/>
              </a:solidFill>
              <a:latin typeface="华文新魏" pitchFamily="2" charset="-122"/>
              <a:ea typeface="华文新魏" pitchFamily="2" charset="-122"/>
            </a:endParaRPr>
          </a:p>
          <a:p>
            <a:pPr>
              <a:defRPr/>
            </a:pPr>
            <a:r>
              <a:rPr lang="zh-CN" altLang="en-US" sz="4000" dirty="0" smtClean="0">
                <a:solidFill>
                  <a:schemeClr val="bg1"/>
                </a:solidFill>
                <a:latin typeface="华文新魏" pitchFamily="2" charset="-122"/>
                <a:ea typeface="华文新魏" pitchFamily="2" charset="-122"/>
              </a:rPr>
              <a:t>事半功倍</a:t>
            </a:r>
            <a:endParaRPr lang="en-US" altLang="zh-CN" sz="4000" dirty="0" smtClean="0">
              <a:solidFill>
                <a:schemeClr val="bg1"/>
              </a:solidFill>
              <a:latin typeface="华文新魏" pitchFamily="2" charset="-122"/>
              <a:ea typeface="华文新魏" pitchFamily="2" charset="-122"/>
            </a:endParaRPr>
          </a:p>
          <a:p>
            <a:pPr>
              <a:defRPr/>
            </a:pPr>
            <a:endParaRPr lang="en-US" altLang="zh-CN" sz="2400" dirty="0" smtClean="0">
              <a:solidFill>
                <a:schemeClr val="bg1"/>
              </a:solidFill>
              <a:latin typeface="方正姚体" pitchFamily="2" charset="-122"/>
              <a:ea typeface="方正姚体" pitchFamily="2" charset="-122"/>
            </a:endParaRPr>
          </a:p>
        </p:txBody>
      </p:sp>
      <p:pic>
        <p:nvPicPr>
          <p:cNvPr id="2051" name="Picture 3" descr="C:\Users\anne\Desktop\fa76e076b17687729b_2wm6ba75a_副本.jpg"/>
          <p:cNvPicPr>
            <a:picLocks noChangeAspect="1" noChangeArrowheads="1"/>
          </p:cNvPicPr>
          <p:nvPr/>
        </p:nvPicPr>
        <p:blipFill>
          <a:blip r:embed="rId2" cstate="print"/>
          <a:srcRect/>
          <a:stretch>
            <a:fillRect/>
          </a:stretch>
        </p:blipFill>
        <p:spPr bwMode="auto">
          <a:xfrm>
            <a:off x="978335" y="1845990"/>
            <a:ext cx="2585553" cy="3239194"/>
          </a:xfrm>
          <a:prstGeom prst="rect">
            <a:avLst/>
          </a:prstGeom>
          <a:noFill/>
        </p:spPr>
      </p:pic>
      <p:pic>
        <p:nvPicPr>
          <p:cNvPr id="4" name="Picture 2"/>
          <p:cNvPicPr>
            <a:picLocks noGrp="1" noChangeAspect="1" noChangeArrowheads="1"/>
          </p:cNvPicPr>
          <p:nvPr>
            <p:ph idx="1"/>
          </p:nvPr>
        </p:nvPicPr>
        <p:blipFill>
          <a:blip r:embed="rId3" cstate="print"/>
          <a:srcRect/>
          <a:stretch>
            <a:fillRect/>
          </a:stretch>
        </p:blipFill>
        <p:spPr bwMode="auto">
          <a:xfrm>
            <a:off x="3650729" y="1628800"/>
            <a:ext cx="18669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 xmlns:a14="http://schemas.microsoft.com/office/drawing/2010/main" val="0"/>
              </a:ext>
            </a:extLst>
          </a:blip>
          <a:srcRect l="20065" t="2345" r="30154" b="2345"/>
          <a:stretch>
            <a:fillRect/>
          </a:stretch>
        </p:blipFill>
        <p:spPr>
          <a:xfrm>
            <a:off x="2230932" y="1052736"/>
            <a:ext cx="1260948" cy="5256584"/>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6" name="矩形 5"/>
          <p:cNvSpPr/>
          <p:nvPr/>
        </p:nvSpPr>
        <p:spPr bwMode="auto">
          <a:xfrm>
            <a:off x="3563888" y="1052736"/>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多</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楷体" pitchFamily="49" charset="-122"/>
                <a:ea typeface="楷体" pitchFamily="49" charset="-122"/>
              </a:rPr>
              <a:t>功能全面，支持</a:t>
            </a:r>
            <a:r>
              <a:rPr lang="zh-CN" altLang="en-US" sz="2000" dirty="0" smtClean="0">
                <a:solidFill>
                  <a:schemeClr val="bg1"/>
                </a:solidFill>
                <a:latin typeface="楷体" pitchFamily="49" charset="-122"/>
                <a:ea typeface="楷体" pitchFamily="49" charset="-122"/>
              </a:rPr>
              <a:t>累积投票、融资融券、</a:t>
            </a:r>
            <a:r>
              <a:rPr lang="en-US" altLang="zh-CN" sz="2000" dirty="0" smtClean="0">
                <a:solidFill>
                  <a:schemeClr val="bg1"/>
                </a:solidFill>
                <a:latin typeface="楷体" pitchFamily="49" charset="-122"/>
                <a:ea typeface="楷体" pitchFamily="49" charset="-122"/>
              </a:rPr>
              <a:t>QFII</a:t>
            </a:r>
            <a:r>
              <a:rPr lang="zh-CN" altLang="en-US" sz="1600" dirty="0" smtClean="0">
                <a:solidFill>
                  <a:schemeClr val="bg1"/>
                </a:solidFill>
                <a:latin typeface="楷体" pitchFamily="49" charset="-122"/>
                <a:ea typeface="楷体" pitchFamily="49" charset="-122"/>
              </a:rPr>
              <a:t>分拆投票</a:t>
            </a:r>
            <a:r>
              <a:rPr lang="zh-CN" altLang="en-US" sz="2000" dirty="0" smtClean="0">
                <a:solidFill>
                  <a:schemeClr val="bg1"/>
                </a:solidFill>
                <a:latin typeface="楷体" pitchFamily="49" charset="-122"/>
                <a:ea typeface="楷体" pitchFamily="49" charset="-122"/>
              </a:rPr>
              <a:t>、</a:t>
            </a:r>
            <a:r>
              <a:rPr lang="zh-CN" altLang="en-US" sz="1600" dirty="0" smtClean="0">
                <a:solidFill>
                  <a:schemeClr val="bg1"/>
                </a:solidFill>
                <a:latin typeface="楷体" pitchFamily="49" charset="-122"/>
                <a:ea typeface="楷体" pitchFamily="49" charset="-122"/>
              </a:rPr>
              <a:t>现场和网络投票</a:t>
            </a:r>
            <a:r>
              <a:rPr lang="zh-CN" altLang="en-US" sz="2000" dirty="0" smtClean="0">
                <a:solidFill>
                  <a:schemeClr val="bg1"/>
                </a:solidFill>
                <a:latin typeface="楷体" pitchFamily="49" charset="-122"/>
                <a:ea typeface="楷体" pitchFamily="49" charset="-122"/>
              </a:rPr>
              <a:t>结果汇总、</a:t>
            </a:r>
            <a:r>
              <a:rPr lang="zh-CN" altLang="en-US" sz="1600" dirty="0" smtClean="0">
                <a:solidFill>
                  <a:schemeClr val="bg1"/>
                </a:solidFill>
                <a:latin typeface="楷体" pitchFamily="49" charset="-122"/>
                <a:ea typeface="楷体" pitchFamily="49" charset="-122"/>
              </a:rPr>
              <a:t>支持</a:t>
            </a:r>
            <a:r>
              <a:rPr lang="zh-CN" altLang="en-US" sz="2000" dirty="0" smtClean="0">
                <a:solidFill>
                  <a:schemeClr val="bg1"/>
                </a:solidFill>
                <a:latin typeface="楷体" pitchFamily="49" charset="-122"/>
                <a:ea typeface="楷体" pitchFamily="49" charset="-122"/>
              </a:rPr>
              <a:t>分段统计、</a:t>
            </a:r>
            <a:r>
              <a:rPr lang="zh-CN" altLang="en-US" sz="1600" dirty="0" smtClean="0">
                <a:solidFill>
                  <a:schemeClr val="bg1"/>
                </a:solidFill>
                <a:latin typeface="楷体" pitchFamily="49" charset="-122"/>
                <a:ea typeface="楷体" pitchFamily="49" charset="-122"/>
              </a:rPr>
              <a:t>防止重复投票、手机平台投票、委托投票、设置特殊账户</a:t>
            </a:r>
            <a:endParaRPr lang="zh-CN" altLang="en-US" sz="1600" dirty="0">
              <a:solidFill>
                <a:schemeClr val="bg1"/>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195736" y="1052736"/>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快</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楷体" pitchFamily="49" charset="-122"/>
                <a:ea typeface="楷体" pitchFamily="49" charset="-122"/>
              </a:rPr>
              <a:t>网络投票结束后</a:t>
            </a:r>
            <a:r>
              <a:rPr lang="zh-CN" altLang="en-US" sz="2400" dirty="0" smtClean="0">
                <a:solidFill>
                  <a:schemeClr val="bg1"/>
                </a:solidFill>
                <a:latin typeface="楷体" pitchFamily="49" charset="-122"/>
                <a:ea typeface="楷体" pitchFamily="49" charset="-122"/>
              </a:rPr>
              <a:t>无需等待，</a:t>
            </a:r>
            <a:r>
              <a:rPr lang="zh-CN" altLang="en-US" sz="2400" b="1" dirty="0" smtClean="0">
                <a:solidFill>
                  <a:schemeClr val="bg1"/>
                </a:solidFill>
                <a:latin typeface="楷体" pitchFamily="49" charset="-122"/>
                <a:ea typeface="楷体" pitchFamily="49" charset="-122"/>
              </a:rPr>
              <a:t>立即</a:t>
            </a:r>
            <a:r>
              <a:rPr lang="zh-CN" altLang="en-US" sz="1600" dirty="0" smtClean="0">
                <a:solidFill>
                  <a:schemeClr val="bg1"/>
                </a:solidFill>
                <a:latin typeface="楷体" pitchFamily="49" charset="-122"/>
                <a:ea typeface="楷体" pitchFamily="49" charset="-122"/>
              </a:rPr>
              <a:t>获得统计结果</a:t>
            </a:r>
            <a:endParaRPr lang="en-US" altLang="zh-CN" sz="2000" dirty="0" smtClean="0">
              <a:solidFill>
                <a:schemeClr val="bg1"/>
              </a:solidFill>
              <a:latin typeface="楷体" pitchFamily="49" charset="-122"/>
              <a:ea typeface="楷体" pitchFamily="49" charset="-122"/>
            </a:endParaRP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rcRect l="19592" t="1307" r="30627" b="3383"/>
          <a:stretch>
            <a:fillRect/>
          </a:stretch>
        </p:blipFill>
        <p:spPr>
          <a:xfrm>
            <a:off x="5652120" y="1052736"/>
            <a:ext cx="1152128" cy="5256584"/>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3419872" y="1052736"/>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好</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a:solidFill>
                  <a:schemeClr val="bg1"/>
                </a:solidFill>
                <a:latin typeface="楷体" pitchFamily="49" charset="-122"/>
                <a:ea typeface="楷体" pitchFamily="49" charset="-122"/>
              </a:rPr>
              <a:t>支持发行人</a:t>
            </a:r>
            <a:r>
              <a:rPr lang="zh-CN" altLang="en-US" sz="2400" dirty="0" smtClean="0">
                <a:solidFill>
                  <a:schemeClr val="bg1"/>
                </a:solidFill>
                <a:latin typeface="楷体" pitchFamily="49" charset="-122"/>
                <a:ea typeface="楷体" pitchFamily="49" charset="-122"/>
              </a:rPr>
              <a:t>动态实时</a:t>
            </a:r>
            <a:r>
              <a:rPr lang="zh-CN" altLang="en-US" sz="1600" dirty="0" smtClean="0">
                <a:solidFill>
                  <a:schemeClr val="bg1"/>
                </a:solidFill>
                <a:latin typeface="楷体" pitchFamily="49" charset="-122"/>
                <a:ea typeface="楷体" pitchFamily="49" charset="-122"/>
              </a:rPr>
              <a:t>查询</a:t>
            </a:r>
            <a:endParaRPr lang="en-US" altLang="zh-CN" sz="1600" dirty="0" smtClean="0">
              <a:solidFill>
                <a:schemeClr val="bg1"/>
              </a:solidFill>
              <a:latin typeface="楷体" pitchFamily="49" charset="-122"/>
              <a:ea typeface="楷体" pitchFamily="49" charset="-122"/>
            </a:endParaRPr>
          </a:p>
          <a:p>
            <a:pPr algn="ctr">
              <a:defRPr/>
            </a:pPr>
            <a:r>
              <a:rPr lang="zh-CN" altLang="en-US" sz="1600" dirty="0" smtClean="0">
                <a:solidFill>
                  <a:schemeClr val="bg1"/>
                </a:solidFill>
                <a:latin typeface="楷体" pitchFamily="49" charset="-122"/>
                <a:ea typeface="楷体" pitchFamily="49" charset="-122"/>
              </a:rPr>
              <a:t>投票情况汇总及</a:t>
            </a:r>
            <a:r>
              <a:rPr lang="zh-CN" altLang="en-US" sz="2000" dirty="0" smtClean="0">
                <a:solidFill>
                  <a:schemeClr val="bg1"/>
                </a:solidFill>
                <a:latin typeface="楷体" pitchFamily="49" charset="-122"/>
                <a:ea typeface="楷体" pitchFamily="49" charset="-122"/>
              </a:rPr>
              <a:t>明细统计</a:t>
            </a:r>
            <a:endParaRPr lang="en-US" altLang="zh-CN" sz="2000" dirty="0" smtClean="0">
              <a:solidFill>
                <a:schemeClr val="bg1"/>
              </a:solidFill>
              <a:latin typeface="楷体" pitchFamily="49" charset="-122"/>
              <a:ea typeface="楷体" pitchFamily="49" charset="-122"/>
            </a:endParaRPr>
          </a:p>
          <a:p>
            <a:pPr algn="ctr">
              <a:defRPr/>
            </a:pPr>
            <a:r>
              <a:rPr lang="zh-CN" altLang="en-US" sz="1600" dirty="0" smtClean="0">
                <a:solidFill>
                  <a:schemeClr val="bg1"/>
                </a:solidFill>
                <a:latin typeface="楷体" pitchFamily="49" charset="-122"/>
                <a:ea typeface="楷体" pitchFamily="49" charset="-122"/>
              </a:rPr>
              <a:t>提高</a:t>
            </a:r>
            <a:r>
              <a:rPr lang="zh-CN" altLang="en-US" sz="2000" dirty="0" smtClean="0">
                <a:solidFill>
                  <a:schemeClr val="bg1"/>
                </a:solidFill>
                <a:latin typeface="楷体" pitchFamily="49" charset="-122"/>
                <a:ea typeface="楷体" pitchFamily="49" charset="-122"/>
              </a:rPr>
              <a:t>投票准确率</a:t>
            </a:r>
            <a:r>
              <a:rPr lang="zh-CN" altLang="en-US" sz="1600" dirty="0" smtClean="0">
                <a:solidFill>
                  <a:schemeClr val="bg1"/>
                </a:solidFill>
                <a:latin typeface="楷体" pitchFamily="49" charset="-122"/>
                <a:ea typeface="楷体" pitchFamily="49" charset="-122"/>
              </a:rPr>
              <a:t>和</a:t>
            </a:r>
            <a:r>
              <a:rPr lang="zh-CN" altLang="en-US" sz="2400" dirty="0" smtClean="0">
                <a:solidFill>
                  <a:schemeClr val="bg1"/>
                </a:solidFill>
                <a:latin typeface="楷体" pitchFamily="49" charset="-122"/>
                <a:ea typeface="楷体" pitchFamily="49" charset="-122"/>
              </a:rPr>
              <a:t>通过率</a:t>
            </a:r>
            <a:endParaRPr lang="en-US" altLang="zh-CN" sz="2400" dirty="0" smtClean="0">
              <a:solidFill>
                <a:schemeClr val="bg1"/>
              </a:solidFill>
              <a:latin typeface="楷体" pitchFamily="49" charset="-122"/>
              <a:ea typeface="楷体" pitchFamily="49" charset="-122"/>
            </a:endParaRP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rcRect l="34864" t="2345" r="21509" b="2345"/>
          <a:stretch>
            <a:fillRect/>
          </a:stretch>
        </p:blipFill>
        <p:spPr>
          <a:xfrm>
            <a:off x="2267744" y="1052736"/>
            <a:ext cx="1116932" cy="5256584"/>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00000"/>
        </a:solidFill>
        <a:ln>
          <a:headEnd type="none" w="med" len="med"/>
          <a:tailEnd type="none" w="med" len="med"/>
        </a:ln>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pitchFamily="34" charset="0"/>
            <a:ea typeface="宋体" pitchFamily="2" charset="-122"/>
          </a:defRPr>
        </a:defPPr>
      </a:lstStyle>
      <a:style>
        <a:lnRef idx="2">
          <a:schemeClr val="accent3"/>
        </a:lnRef>
        <a:fillRef idx="1">
          <a:schemeClr val="lt1"/>
        </a:fillRef>
        <a:effectRef idx="0">
          <a:schemeClr val="accent3"/>
        </a:effectRef>
        <a:fontRef idx="minor">
          <a:schemeClr val="dk1"/>
        </a:fontRef>
      </a:style>
    </a:spDef>
    <a:lnDef>
      <a:spPr bwMode="auto">
        <a:ln>
          <a:solidFill>
            <a:srgbClr val="C00000"/>
          </a:solidFill>
          <a:headEnd type="none" w="med" len="med"/>
          <a:tailEnd type="none" w="med" len="med"/>
        </a:ln>
      </a:spPr>
      <a:bodyPr/>
      <a:lstStyle/>
      <a:style>
        <a:lnRef idx="1">
          <a:schemeClr val="dk1"/>
        </a:lnRef>
        <a:fillRef idx="0">
          <a:schemeClr val="dk1"/>
        </a:fillRef>
        <a:effectRef idx="0">
          <a:schemeClr val="dk1"/>
        </a:effectRef>
        <a:fontRef idx="minor">
          <a:schemeClr val="tx1"/>
        </a:fontRef>
      </a:style>
    </a:lnDef>
    <a:txDef>
      <a:spPr>
        <a:noFill/>
      </a:spPr>
      <a:bodyPr wrap="none" rtlCol="0">
        <a:spAutoFit/>
      </a:bodyPr>
      <a:lstStyle>
        <a:defPPr>
          <a:buSzPct val="80000"/>
          <a:defRPr dirty="0" smtClean="0">
            <a:solidFill>
              <a:srgbClr val="C00000"/>
            </a:solidFill>
            <a:latin typeface="方正姚体" pitchFamily="2" charset="-122"/>
            <a:ea typeface="方正姚体" pitchFamily="2"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4918</TotalTime>
  <Words>717</Words>
  <Application>Microsoft Office PowerPoint</Application>
  <PresentationFormat>全屏显示(4:3)</PresentationFormat>
  <Paragraphs>130</Paragraphs>
  <Slides>55</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55</vt:i4>
      </vt:variant>
    </vt:vector>
  </HeadingPairs>
  <TitlesOfParts>
    <vt:vector size="57" baseType="lpstr">
      <vt:lpstr>默认设计模板</vt:lpstr>
      <vt:lpstr>Visio</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CN=雷之遥/OU=登记存管部/OU=公司总部/O=ChinaClear</cp:lastModifiedBy>
  <cp:revision>485</cp:revision>
  <dcterms:created xsi:type="dcterms:W3CDTF">2013-06-04T04:34:57Z</dcterms:created>
  <dcterms:modified xsi:type="dcterms:W3CDTF">2019-05-10T11:47:09Z</dcterms:modified>
</cp:coreProperties>
</file>