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4.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5.xml" ContentType="application/vnd.openxmlformats-officedocument.presentationml.notesSlide+xml"/>
  <Override PartName="/ppt/tags/tag16.xml" ContentType="application/vnd.openxmlformats-officedocument.presentationml.tags+xml"/>
  <Override PartName="/ppt/notesSlides/notesSlide6.xml" ContentType="application/vnd.openxmlformats-officedocument.presentationml.notesSlide+xml"/>
  <Override PartName="/ppt/tags/tag17.xml" ContentType="application/vnd.openxmlformats-officedocument.presentationml.tags+xml"/>
  <Override PartName="/ppt/notesSlides/notesSlide7.xml" ContentType="application/vnd.openxmlformats-officedocument.presentationml.notesSlide+xml"/>
  <Override PartName="/ppt/tags/tag18.xml" ContentType="application/vnd.openxmlformats-officedocument.presentationml.tags+xml"/>
  <Override PartName="/ppt/notesSlides/notesSlide8.xml" ContentType="application/vnd.openxmlformats-officedocument.presentationml.notesSlide+xml"/>
  <Override PartName="/ppt/tags/tag19.xml" ContentType="application/vnd.openxmlformats-officedocument.presentationml.tags+xml"/>
  <Override PartName="/ppt/notesSlides/notesSlide9.xml" ContentType="application/vnd.openxmlformats-officedocument.presentationml.notesSlide+xml"/>
  <Override PartName="/ppt/tags/tag20.xml" ContentType="application/vnd.openxmlformats-officedocument.presentationml.tags+xml"/>
  <Override PartName="/ppt/notesSlides/notesSlide10.xml" ContentType="application/vnd.openxmlformats-officedocument.presentationml.notesSlide+xml"/>
  <Override PartName="/ppt/tags/tag21.xml" ContentType="application/vnd.openxmlformats-officedocument.presentationml.tags+xml"/>
  <Override PartName="/ppt/notesSlides/notesSlide11.xml" ContentType="application/vnd.openxmlformats-officedocument.presentationml.notesSlide+xml"/>
  <Override PartName="/ppt/tags/tag22.xml" ContentType="application/vnd.openxmlformats-officedocument.presentationml.tags+xml"/>
  <Override PartName="/ppt/notesSlides/notesSlide12.xml" ContentType="application/vnd.openxmlformats-officedocument.presentationml.notesSlide+xml"/>
  <Override PartName="/ppt/tags/tag23.xml" ContentType="application/vnd.openxmlformats-officedocument.presentationml.tags+xml"/>
  <Override PartName="/ppt/notesSlides/notesSlide13.xml" ContentType="application/vnd.openxmlformats-officedocument.presentationml.notesSlide+xml"/>
  <Override PartName="/ppt/tags/tag24.xml" ContentType="application/vnd.openxmlformats-officedocument.presentationml.tags+xml"/>
  <Override PartName="/ppt/notesSlides/notesSlide14.xml" ContentType="application/vnd.openxmlformats-officedocument.presentationml.notesSlide+xml"/>
  <Override PartName="/ppt/tags/tag25.xml" ContentType="application/vnd.openxmlformats-officedocument.presentationml.tags+xml"/>
  <Override PartName="/ppt/notesSlides/notesSlide15.xml" ContentType="application/vnd.openxmlformats-officedocument.presentationml.notesSlide+xml"/>
  <Override PartName="/ppt/tags/tag26.xml" ContentType="application/vnd.openxmlformats-officedocument.presentationml.tags+xml"/>
  <Override PartName="/ppt/notesSlides/notesSlide16.xml" ContentType="application/vnd.openxmlformats-officedocument.presentationml.notesSlide+xml"/>
  <Override PartName="/ppt/tags/tag27.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28.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2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handoutMasterIdLst>
    <p:handoutMasterId r:id="rId43"/>
  </p:handoutMasterIdLst>
  <p:sldIdLst>
    <p:sldId id="700" r:id="rId2"/>
    <p:sldId id="701" r:id="rId3"/>
    <p:sldId id="702" r:id="rId4"/>
    <p:sldId id="703" r:id="rId5"/>
    <p:sldId id="704" r:id="rId6"/>
    <p:sldId id="705" r:id="rId7"/>
    <p:sldId id="771" r:id="rId8"/>
    <p:sldId id="752" r:id="rId9"/>
    <p:sldId id="749" r:id="rId10"/>
    <p:sldId id="708" r:id="rId11"/>
    <p:sldId id="709" r:id="rId12"/>
    <p:sldId id="710" r:id="rId13"/>
    <p:sldId id="711" r:id="rId14"/>
    <p:sldId id="750" r:id="rId15"/>
    <p:sldId id="713" r:id="rId16"/>
    <p:sldId id="715" r:id="rId17"/>
    <p:sldId id="716" r:id="rId18"/>
    <p:sldId id="717" r:id="rId19"/>
    <p:sldId id="718" r:id="rId20"/>
    <p:sldId id="719" r:id="rId21"/>
    <p:sldId id="721" r:id="rId22"/>
    <p:sldId id="722" r:id="rId23"/>
    <p:sldId id="723" r:id="rId24"/>
    <p:sldId id="724" r:id="rId25"/>
    <p:sldId id="784" r:id="rId26"/>
    <p:sldId id="773" r:id="rId27"/>
    <p:sldId id="778" r:id="rId28"/>
    <p:sldId id="779" r:id="rId29"/>
    <p:sldId id="780" r:id="rId30"/>
    <p:sldId id="781" r:id="rId31"/>
    <p:sldId id="751" r:id="rId32"/>
    <p:sldId id="761" r:id="rId33"/>
    <p:sldId id="763" r:id="rId34"/>
    <p:sldId id="764" r:id="rId35"/>
    <p:sldId id="765" r:id="rId36"/>
    <p:sldId id="766" r:id="rId37"/>
    <p:sldId id="767" r:id="rId38"/>
    <p:sldId id="787" r:id="rId39"/>
    <p:sldId id="789" r:id="rId40"/>
    <p:sldId id="748" r:id="rId41"/>
  </p:sldIdLst>
  <p:sldSz cx="9906000" cy="6858000" type="A4"/>
  <p:notesSz cx="9926638" cy="6797675"/>
  <p:defaultTextStyle>
    <a:defPPr>
      <a:defRPr lang="en-US"/>
    </a:defPPr>
    <a:lvl1pPr algn="l" rtl="0" fontAlgn="base">
      <a:spcBef>
        <a:spcPct val="0"/>
      </a:spcBef>
      <a:spcAft>
        <a:spcPct val="0"/>
      </a:spcAft>
      <a:defRPr kern="1200">
        <a:solidFill>
          <a:schemeClr val="tx1"/>
        </a:solidFill>
        <a:latin typeface="Arial" charset="0"/>
        <a:ea typeface="STKaiti" pitchFamily="2" charset="-122"/>
        <a:cs typeface="Arial" charset="0"/>
      </a:defRPr>
    </a:lvl1pPr>
    <a:lvl2pPr marL="457200" algn="l" rtl="0" fontAlgn="base">
      <a:spcBef>
        <a:spcPct val="0"/>
      </a:spcBef>
      <a:spcAft>
        <a:spcPct val="0"/>
      </a:spcAft>
      <a:defRPr kern="1200">
        <a:solidFill>
          <a:schemeClr val="tx1"/>
        </a:solidFill>
        <a:latin typeface="Arial" charset="0"/>
        <a:ea typeface="STKaiti" pitchFamily="2" charset="-122"/>
        <a:cs typeface="Arial" charset="0"/>
      </a:defRPr>
    </a:lvl2pPr>
    <a:lvl3pPr marL="914400" algn="l" rtl="0" fontAlgn="base">
      <a:spcBef>
        <a:spcPct val="0"/>
      </a:spcBef>
      <a:spcAft>
        <a:spcPct val="0"/>
      </a:spcAft>
      <a:defRPr kern="1200">
        <a:solidFill>
          <a:schemeClr val="tx1"/>
        </a:solidFill>
        <a:latin typeface="Arial" charset="0"/>
        <a:ea typeface="STKaiti" pitchFamily="2" charset="-122"/>
        <a:cs typeface="Arial" charset="0"/>
      </a:defRPr>
    </a:lvl3pPr>
    <a:lvl4pPr marL="1371600" algn="l" rtl="0" fontAlgn="base">
      <a:spcBef>
        <a:spcPct val="0"/>
      </a:spcBef>
      <a:spcAft>
        <a:spcPct val="0"/>
      </a:spcAft>
      <a:defRPr kern="1200">
        <a:solidFill>
          <a:schemeClr val="tx1"/>
        </a:solidFill>
        <a:latin typeface="Arial" charset="0"/>
        <a:ea typeface="STKaiti" pitchFamily="2" charset="-122"/>
        <a:cs typeface="Arial" charset="0"/>
      </a:defRPr>
    </a:lvl4pPr>
    <a:lvl5pPr marL="1828800" algn="l" rtl="0" fontAlgn="base">
      <a:spcBef>
        <a:spcPct val="0"/>
      </a:spcBef>
      <a:spcAft>
        <a:spcPct val="0"/>
      </a:spcAft>
      <a:defRPr kern="1200">
        <a:solidFill>
          <a:schemeClr val="tx1"/>
        </a:solidFill>
        <a:latin typeface="Arial" charset="0"/>
        <a:ea typeface="STKaiti" pitchFamily="2" charset="-122"/>
        <a:cs typeface="Arial" charset="0"/>
      </a:defRPr>
    </a:lvl5pPr>
    <a:lvl6pPr marL="2286000" algn="l" defTabSz="914400" rtl="0" eaLnBrk="1" latinLnBrk="0" hangingPunct="1">
      <a:defRPr kern="1200">
        <a:solidFill>
          <a:schemeClr val="tx1"/>
        </a:solidFill>
        <a:latin typeface="Arial" charset="0"/>
        <a:ea typeface="STKaiti" pitchFamily="2" charset="-122"/>
        <a:cs typeface="Arial" charset="0"/>
      </a:defRPr>
    </a:lvl6pPr>
    <a:lvl7pPr marL="2743200" algn="l" defTabSz="914400" rtl="0" eaLnBrk="1" latinLnBrk="0" hangingPunct="1">
      <a:defRPr kern="1200">
        <a:solidFill>
          <a:schemeClr val="tx1"/>
        </a:solidFill>
        <a:latin typeface="Arial" charset="0"/>
        <a:ea typeface="STKaiti" pitchFamily="2" charset="-122"/>
        <a:cs typeface="Arial" charset="0"/>
      </a:defRPr>
    </a:lvl7pPr>
    <a:lvl8pPr marL="3200400" algn="l" defTabSz="914400" rtl="0" eaLnBrk="1" latinLnBrk="0" hangingPunct="1">
      <a:defRPr kern="1200">
        <a:solidFill>
          <a:schemeClr val="tx1"/>
        </a:solidFill>
        <a:latin typeface="Arial" charset="0"/>
        <a:ea typeface="STKaiti" pitchFamily="2" charset="-122"/>
        <a:cs typeface="Arial" charset="0"/>
      </a:defRPr>
    </a:lvl8pPr>
    <a:lvl9pPr marL="3657600" algn="l" defTabSz="914400" rtl="0" eaLnBrk="1" latinLnBrk="0" hangingPunct="1">
      <a:defRPr kern="1200">
        <a:solidFill>
          <a:schemeClr val="tx1"/>
        </a:solidFill>
        <a:latin typeface="Arial" charset="0"/>
        <a:ea typeface="STKaiti" pitchFamily="2" charset="-122"/>
        <a:cs typeface="Arial" charset="0"/>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guide id="3" orient="horz" pos="4020">
          <p15:clr>
            <a:srgbClr val="A4A3A4"/>
          </p15:clr>
        </p15:guide>
        <p15:guide id="4" orient="horz" pos="738">
          <p15:clr>
            <a:srgbClr val="A4A3A4"/>
          </p15:clr>
        </p15:guide>
        <p15:guide id="5" orient="horz" pos="346">
          <p15:clr>
            <a:srgbClr val="A4A3A4"/>
          </p15:clr>
        </p15:guide>
        <p15:guide id="6" orient="horz" pos="572">
          <p15:clr>
            <a:srgbClr val="A4A3A4"/>
          </p15:clr>
        </p15:guide>
        <p15:guide id="7" orient="horz" pos="675">
          <p15:clr>
            <a:srgbClr val="A4A3A4"/>
          </p15:clr>
        </p15:guide>
        <p15:guide id="8" pos="102">
          <p15:clr>
            <a:srgbClr val="A4A3A4"/>
          </p15:clr>
        </p15:guide>
        <p15:guide id="9" pos="6126">
          <p15:clr>
            <a:srgbClr val="A4A3A4"/>
          </p15:clr>
        </p15:guide>
        <p15:guide id="10" pos="2982">
          <p15:clr>
            <a:srgbClr val="A4A3A4"/>
          </p15:clr>
        </p15:guide>
        <p15:guide id="11" pos="3246">
          <p15:clr>
            <a:srgbClr val="A4A3A4"/>
          </p15:clr>
        </p15:guide>
        <p15:guide id="12" pos="3109">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陈欣cx" initials="陈欣cx" lastIdx="0" clrIdx="0">
    <p:extLst>
      <p:ext uri="{19B8F6BF-5375-455C-9EA6-DF929625EA0E}">
        <p15:presenceInfo xmlns:p15="http://schemas.microsoft.com/office/powerpoint/2012/main" userId="S-1-5-21-1315090680-22486679-4056592813-1195" providerId="AD"/>
      </p:ext>
    </p:extLst>
  </p:cmAuthor>
  <p:cmAuthor id="2" name="时晋" initials="SJ" lastIdx="2" clrIdx="1">
    <p:extLst>
      <p:ext uri="{19B8F6BF-5375-455C-9EA6-DF929625EA0E}">
        <p15:presenceInfo xmlns:p15="http://schemas.microsoft.com/office/powerpoint/2012/main" userId="时晋"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D521F"/>
    <a:srgbClr val="F10000"/>
    <a:srgbClr val="F1D7D7"/>
    <a:srgbClr val="FFB9B9"/>
    <a:srgbClr val="FF767A"/>
    <a:srgbClr val="F50000"/>
    <a:srgbClr val="8F2E2E"/>
    <a:srgbClr val="1C1C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87791" autoAdjust="0"/>
  </p:normalViewPr>
  <p:slideViewPr>
    <p:cSldViewPr snapToGrid="0" snapToObjects="1">
      <p:cViewPr varScale="1">
        <p:scale>
          <a:sx n="74" d="100"/>
          <a:sy n="74" d="100"/>
        </p:scale>
        <p:origin x="1110" y="78"/>
      </p:cViewPr>
      <p:guideLst>
        <p:guide orient="horz" pos="2160"/>
        <p:guide pos="3120"/>
        <p:guide orient="horz" pos="4020"/>
        <p:guide orient="horz" pos="738"/>
        <p:guide orient="horz" pos="346"/>
        <p:guide orient="horz" pos="572"/>
        <p:guide orient="horz" pos="675"/>
        <p:guide pos="102"/>
        <p:guide pos="6126"/>
        <p:guide pos="2982"/>
        <p:guide pos="3246"/>
        <p:guide pos="3109"/>
      </p:guideLst>
    </p:cSldViewPr>
  </p:slideViewPr>
  <p:notesTextViewPr>
    <p:cViewPr>
      <p:scale>
        <a:sx n="100" d="100"/>
        <a:sy n="100" d="100"/>
      </p:scale>
      <p:origin x="0" y="0"/>
    </p:cViewPr>
  </p:notesTextViewPr>
  <p:sorterViewPr>
    <p:cViewPr>
      <p:scale>
        <a:sx n="125" d="100"/>
        <a:sy n="125" d="100"/>
      </p:scale>
      <p:origin x="0" y="-658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2"/>
            <a:ext cx="4302625" cy="341297"/>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5621696" y="2"/>
            <a:ext cx="4302625" cy="341297"/>
          </a:xfrm>
          <a:prstGeom prst="rect">
            <a:avLst/>
          </a:prstGeom>
        </p:spPr>
        <p:txBody>
          <a:bodyPr vert="horz" lIns="91440" tIns="45720" rIns="91440" bIns="45720" rtlCol="0"/>
          <a:lstStyle>
            <a:lvl1pPr algn="r">
              <a:defRPr sz="1200"/>
            </a:lvl1pPr>
          </a:lstStyle>
          <a:p>
            <a:fld id="{9246329D-F8B9-46E7-A7C9-927AFDE43B12}" type="datetimeFigureOut">
              <a:rPr lang="zh-CN" altLang="en-US" smtClean="0"/>
              <a:t>2019/3/20</a:t>
            </a:fld>
            <a:endParaRPr lang="zh-CN" altLang="en-US"/>
          </a:p>
        </p:txBody>
      </p:sp>
      <p:sp>
        <p:nvSpPr>
          <p:cNvPr id="4" name="页脚占位符 3"/>
          <p:cNvSpPr>
            <a:spLocks noGrp="1"/>
          </p:cNvSpPr>
          <p:nvPr>
            <p:ph type="ftr" sz="quarter" idx="2"/>
          </p:nvPr>
        </p:nvSpPr>
        <p:spPr>
          <a:xfrm>
            <a:off x="0" y="6456379"/>
            <a:ext cx="4302625" cy="34129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5621696" y="6456379"/>
            <a:ext cx="4302625" cy="341297"/>
          </a:xfrm>
          <a:prstGeom prst="rect">
            <a:avLst/>
          </a:prstGeom>
        </p:spPr>
        <p:txBody>
          <a:bodyPr vert="horz" lIns="91440" tIns="45720" rIns="91440" bIns="45720" rtlCol="0" anchor="b"/>
          <a:lstStyle>
            <a:lvl1pPr algn="r">
              <a:defRPr sz="1200"/>
            </a:lvl1pPr>
          </a:lstStyle>
          <a:p>
            <a:fld id="{BE1E59C2-D0F7-48BC-A4FC-15FCE1311198}" type="slidenum">
              <a:rPr lang="zh-CN" altLang="en-US" smtClean="0"/>
              <a:t>‹#›</a:t>
            </a:fld>
            <a:endParaRPr lang="zh-CN" altLang="en-US"/>
          </a:p>
        </p:txBody>
      </p:sp>
    </p:spTree>
    <p:extLst>
      <p:ext uri="{BB962C8B-B14F-4D97-AF65-F5344CB8AC3E}">
        <p14:creationId xmlns:p14="http://schemas.microsoft.com/office/powerpoint/2010/main" val="193889478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4302625" cy="34021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GB"/>
          </a:p>
        </p:txBody>
      </p:sp>
      <p:sp>
        <p:nvSpPr>
          <p:cNvPr id="3" name="Date Placeholder 2"/>
          <p:cNvSpPr>
            <a:spLocks noGrp="1"/>
          </p:cNvSpPr>
          <p:nvPr>
            <p:ph type="dt" idx="1"/>
          </p:nvPr>
        </p:nvSpPr>
        <p:spPr>
          <a:xfrm>
            <a:off x="5621696" y="1"/>
            <a:ext cx="4302625" cy="34021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A8B22EC8-71D9-4173-941B-B21BE354D48C}" type="datetimeFigureOut">
              <a:rPr lang="en-GB"/>
              <a:pPr>
                <a:defRPr/>
              </a:pPr>
              <a:t>20/03/2019</a:t>
            </a:fld>
            <a:endParaRPr lang="en-GB"/>
          </a:p>
        </p:txBody>
      </p:sp>
      <p:sp>
        <p:nvSpPr>
          <p:cNvPr id="4" name="Slide Image Placeholder 3"/>
          <p:cNvSpPr>
            <a:spLocks noGrp="1" noRot="1" noChangeAspect="1"/>
          </p:cNvSpPr>
          <p:nvPr>
            <p:ph type="sldImg" idx="2"/>
          </p:nvPr>
        </p:nvSpPr>
        <p:spPr>
          <a:xfrm>
            <a:off x="3122613" y="509588"/>
            <a:ext cx="3681412" cy="2549525"/>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992202" y="3229277"/>
            <a:ext cx="7942237" cy="3058628"/>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p:cNvSpPr>
            <a:spLocks noGrp="1"/>
          </p:cNvSpPr>
          <p:nvPr>
            <p:ph type="ftr" sz="quarter" idx="4"/>
          </p:nvPr>
        </p:nvSpPr>
        <p:spPr>
          <a:xfrm>
            <a:off x="0" y="6456379"/>
            <a:ext cx="4302625" cy="34021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GB"/>
          </a:p>
        </p:txBody>
      </p:sp>
      <p:sp>
        <p:nvSpPr>
          <p:cNvPr id="7" name="Slide Number Placeholder 6"/>
          <p:cNvSpPr>
            <a:spLocks noGrp="1"/>
          </p:cNvSpPr>
          <p:nvPr>
            <p:ph type="sldNum" sz="quarter" idx="5"/>
          </p:nvPr>
        </p:nvSpPr>
        <p:spPr>
          <a:xfrm>
            <a:off x="5621696" y="6456379"/>
            <a:ext cx="4302625" cy="34021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03744B0B-1CEF-4875-AE42-4F671D619722}" type="slidenum">
              <a:rPr lang="en-GB"/>
              <a:pPr>
                <a:defRPr/>
              </a:pPr>
              <a:t>‹#›</a:t>
            </a:fld>
            <a:endParaRPr lang="en-GB"/>
          </a:p>
        </p:txBody>
      </p:sp>
    </p:spTree>
    <p:extLst>
      <p:ext uri="{BB962C8B-B14F-4D97-AF65-F5344CB8AC3E}">
        <p14:creationId xmlns:p14="http://schemas.microsoft.com/office/powerpoint/2010/main" val="300393858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日期占位符 3"/>
          <p:cNvSpPr>
            <a:spLocks noGrp="1"/>
          </p:cNvSpPr>
          <p:nvPr>
            <p:ph type="dt" idx="10"/>
          </p:nvPr>
        </p:nvSpPr>
        <p:spPr/>
        <p:txBody>
          <a:bodyPr/>
          <a:lstStyle/>
          <a:p>
            <a:pPr>
              <a:defRPr/>
            </a:pPr>
            <a:endParaRPr lang="zh-CN" altLang="en-US" dirty="0">
              <a:solidFill>
                <a:prstClr val="black"/>
              </a:solidFill>
            </a:endParaRPr>
          </a:p>
        </p:txBody>
      </p:sp>
      <p:sp>
        <p:nvSpPr>
          <p:cNvPr id="5" name="灯片编号占位符 4"/>
          <p:cNvSpPr>
            <a:spLocks noGrp="1"/>
          </p:cNvSpPr>
          <p:nvPr>
            <p:ph type="sldNum" sz="quarter" idx="11"/>
          </p:nvPr>
        </p:nvSpPr>
        <p:spPr/>
        <p:txBody>
          <a:bodyPr/>
          <a:lstStyle/>
          <a:p>
            <a:pPr>
              <a:defRPr/>
            </a:pPr>
            <a:fld id="{B53D232F-B776-4233-8344-6E15A5989FF8}" type="slidenum">
              <a:rPr lang="zh-CN" altLang="en-US" smtClean="0">
                <a:solidFill>
                  <a:prstClr val="black"/>
                </a:solidFill>
              </a:rPr>
              <a:pPr>
                <a:defRPr/>
              </a:pPr>
              <a:t>1</a:t>
            </a:fld>
            <a:endParaRPr lang="zh-CN" altLang="en-US" dirty="0">
              <a:solidFill>
                <a:prstClr val="black"/>
              </a:solidFill>
            </a:endParaRPr>
          </a:p>
        </p:txBody>
      </p:sp>
    </p:spTree>
    <p:extLst>
      <p:ext uri="{BB962C8B-B14F-4D97-AF65-F5344CB8AC3E}">
        <p14:creationId xmlns:p14="http://schemas.microsoft.com/office/powerpoint/2010/main" val="30258283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71DD13A-E1A6-426F-A880-2943099246D1}" type="slidenum">
              <a:rPr lang="zh-CN" altLang="en-US" smtClean="0"/>
              <a:pPr/>
              <a:t>21</a:t>
            </a:fld>
            <a:endParaRPr lang="zh-CN" altLang="en-US"/>
          </a:p>
        </p:txBody>
      </p:sp>
    </p:spTree>
    <p:extLst>
      <p:ext uri="{BB962C8B-B14F-4D97-AF65-F5344CB8AC3E}">
        <p14:creationId xmlns:p14="http://schemas.microsoft.com/office/powerpoint/2010/main" val="25573997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71DD13A-E1A6-426F-A880-2943099246D1}" type="slidenum">
              <a:rPr lang="zh-CN" altLang="en-US" smtClean="0"/>
              <a:pPr/>
              <a:t>22</a:t>
            </a:fld>
            <a:endParaRPr lang="zh-CN" altLang="en-US"/>
          </a:p>
        </p:txBody>
      </p:sp>
    </p:spTree>
    <p:extLst>
      <p:ext uri="{BB962C8B-B14F-4D97-AF65-F5344CB8AC3E}">
        <p14:creationId xmlns:p14="http://schemas.microsoft.com/office/powerpoint/2010/main" val="14508263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71DD13A-E1A6-426F-A880-2943099246D1}" type="slidenum">
              <a:rPr lang="zh-CN" altLang="en-US" smtClean="0"/>
              <a:pPr/>
              <a:t>23</a:t>
            </a:fld>
            <a:endParaRPr lang="zh-CN" altLang="en-US"/>
          </a:p>
        </p:txBody>
      </p:sp>
    </p:spTree>
    <p:extLst>
      <p:ext uri="{BB962C8B-B14F-4D97-AF65-F5344CB8AC3E}">
        <p14:creationId xmlns:p14="http://schemas.microsoft.com/office/powerpoint/2010/main" val="28283205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71DD13A-E1A6-426F-A880-2943099246D1}" type="slidenum">
              <a:rPr lang="zh-CN" altLang="en-US" smtClean="0"/>
              <a:pPr/>
              <a:t>24</a:t>
            </a:fld>
            <a:endParaRPr lang="zh-CN" altLang="en-US"/>
          </a:p>
        </p:txBody>
      </p:sp>
    </p:spTree>
    <p:extLst>
      <p:ext uri="{BB962C8B-B14F-4D97-AF65-F5344CB8AC3E}">
        <p14:creationId xmlns:p14="http://schemas.microsoft.com/office/powerpoint/2010/main" val="17803544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71DD13A-E1A6-426F-A880-2943099246D1}" type="slidenum">
              <a:rPr lang="zh-CN" altLang="en-US" smtClean="0"/>
              <a:pPr/>
              <a:t>26</a:t>
            </a:fld>
            <a:endParaRPr lang="zh-CN" altLang="en-US"/>
          </a:p>
        </p:txBody>
      </p:sp>
    </p:spTree>
    <p:extLst>
      <p:ext uri="{BB962C8B-B14F-4D97-AF65-F5344CB8AC3E}">
        <p14:creationId xmlns:p14="http://schemas.microsoft.com/office/powerpoint/2010/main" val="4193057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71DD13A-E1A6-426F-A880-2943099246D1}" type="slidenum">
              <a:rPr lang="zh-CN" altLang="en-US" smtClean="0"/>
              <a:pPr/>
              <a:t>27</a:t>
            </a:fld>
            <a:endParaRPr lang="zh-CN" altLang="en-US"/>
          </a:p>
        </p:txBody>
      </p:sp>
    </p:spTree>
    <p:extLst>
      <p:ext uri="{BB962C8B-B14F-4D97-AF65-F5344CB8AC3E}">
        <p14:creationId xmlns:p14="http://schemas.microsoft.com/office/powerpoint/2010/main" val="22936757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71DD13A-E1A6-426F-A880-2943099246D1}" type="slidenum">
              <a:rPr lang="zh-CN" altLang="en-US" smtClean="0"/>
              <a:pPr/>
              <a:t>28</a:t>
            </a:fld>
            <a:endParaRPr lang="zh-CN" altLang="en-US"/>
          </a:p>
        </p:txBody>
      </p:sp>
    </p:spTree>
    <p:extLst>
      <p:ext uri="{BB962C8B-B14F-4D97-AF65-F5344CB8AC3E}">
        <p14:creationId xmlns:p14="http://schemas.microsoft.com/office/powerpoint/2010/main" val="7499545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71DD13A-E1A6-426F-A880-2943099246D1}" type="slidenum">
              <a:rPr lang="zh-CN" altLang="en-US" smtClean="0"/>
              <a:pPr/>
              <a:t>29</a:t>
            </a:fld>
            <a:endParaRPr lang="zh-CN" altLang="en-US"/>
          </a:p>
        </p:txBody>
      </p:sp>
    </p:spTree>
    <p:extLst>
      <p:ext uri="{BB962C8B-B14F-4D97-AF65-F5344CB8AC3E}">
        <p14:creationId xmlns:p14="http://schemas.microsoft.com/office/powerpoint/2010/main" val="7707193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3744B0B-1CEF-4875-AE42-4F671D619722}" type="slidenum">
              <a:rPr lang="en-GB" smtClean="0">
                <a:solidFill>
                  <a:prstClr val="black"/>
                </a:solidFill>
              </a:rPr>
              <a:pPr>
                <a:defRPr/>
              </a:pPr>
              <a:t>30</a:t>
            </a:fld>
            <a:endParaRPr lang="en-GB">
              <a:solidFill>
                <a:prstClr val="black"/>
              </a:solidFill>
            </a:endParaRPr>
          </a:p>
        </p:txBody>
      </p:sp>
    </p:spTree>
    <p:extLst>
      <p:ext uri="{BB962C8B-B14F-4D97-AF65-F5344CB8AC3E}">
        <p14:creationId xmlns:p14="http://schemas.microsoft.com/office/powerpoint/2010/main" val="5105580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3744B0B-1CEF-4875-AE42-4F671D619722}" type="slidenum">
              <a:rPr lang="en-GB" smtClean="0"/>
              <a:pPr>
                <a:defRPr/>
              </a:pPr>
              <a:t>37</a:t>
            </a:fld>
            <a:endParaRPr lang="en-GB"/>
          </a:p>
        </p:txBody>
      </p:sp>
    </p:spTree>
    <p:extLst>
      <p:ext uri="{BB962C8B-B14F-4D97-AF65-F5344CB8AC3E}">
        <p14:creationId xmlns:p14="http://schemas.microsoft.com/office/powerpoint/2010/main" val="27356989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四个方面为您解读。</a:t>
            </a:r>
          </a:p>
        </p:txBody>
      </p:sp>
      <p:sp>
        <p:nvSpPr>
          <p:cNvPr id="4" name="日期占位符 3"/>
          <p:cNvSpPr>
            <a:spLocks noGrp="1"/>
          </p:cNvSpPr>
          <p:nvPr>
            <p:ph type="dt" idx="10"/>
          </p:nvPr>
        </p:nvSpPr>
        <p:spPr/>
        <p:txBody>
          <a:bodyPr/>
          <a:lstStyle/>
          <a:p>
            <a:pPr>
              <a:defRPr/>
            </a:pPr>
            <a:endParaRPr lang="zh-CN" altLang="en-US" dirty="0">
              <a:solidFill>
                <a:prstClr val="black"/>
              </a:solidFill>
            </a:endParaRPr>
          </a:p>
        </p:txBody>
      </p:sp>
      <p:sp>
        <p:nvSpPr>
          <p:cNvPr id="5" name="灯片编号占位符 4"/>
          <p:cNvSpPr>
            <a:spLocks noGrp="1"/>
          </p:cNvSpPr>
          <p:nvPr>
            <p:ph type="sldNum" sz="quarter" idx="11"/>
          </p:nvPr>
        </p:nvSpPr>
        <p:spPr/>
        <p:txBody>
          <a:bodyPr/>
          <a:lstStyle/>
          <a:p>
            <a:pPr>
              <a:defRPr/>
            </a:pPr>
            <a:fld id="{B53D232F-B776-4233-8344-6E15A5989FF8}" type="slidenum">
              <a:rPr lang="zh-CN" altLang="en-US" smtClean="0">
                <a:solidFill>
                  <a:prstClr val="black"/>
                </a:solidFill>
              </a:rPr>
              <a:pPr>
                <a:defRPr/>
              </a:pPr>
              <a:t>2</a:t>
            </a:fld>
            <a:endParaRPr lang="zh-CN" altLang="en-US" dirty="0">
              <a:solidFill>
                <a:prstClr val="black"/>
              </a:solidFill>
            </a:endParaRPr>
          </a:p>
        </p:txBody>
      </p:sp>
    </p:spTree>
    <p:extLst>
      <p:ext uri="{BB962C8B-B14F-4D97-AF65-F5344CB8AC3E}">
        <p14:creationId xmlns:p14="http://schemas.microsoft.com/office/powerpoint/2010/main" val="24693855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3744B0B-1CEF-4875-AE42-4F671D619722}" type="slidenum">
              <a:rPr lang="en-GB" smtClean="0"/>
              <a:pPr>
                <a:defRPr/>
              </a:pPr>
              <a:t>38</a:t>
            </a:fld>
            <a:endParaRPr lang="en-GB"/>
          </a:p>
        </p:txBody>
      </p:sp>
    </p:spTree>
    <p:extLst>
      <p:ext uri="{BB962C8B-B14F-4D97-AF65-F5344CB8AC3E}">
        <p14:creationId xmlns:p14="http://schemas.microsoft.com/office/powerpoint/2010/main" val="14766110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3744B0B-1CEF-4875-AE42-4F671D619722}" type="slidenum">
              <a:rPr lang="en-GB" smtClean="0"/>
              <a:pPr>
                <a:defRPr/>
              </a:pPr>
              <a:t>39</a:t>
            </a:fld>
            <a:endParaRPr lang="en-GB"/>
          </a:p>
        </p:txBody>
      </p:sp>
    </p:spTree>
    <p:extLst>
      <p:ext uri="{BB962C8B-B14F-4D97-AF65-F5344CB8AC3E}">
        <p14:creationId xmlns:p14="http://schemas.microsoft.com/office/powerpoint/2010/main" val="15937457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3744B0B-1CEF-4875-AE42-4F671D619722}" type="slidenum">
              <a:rPr lang="en-GB" smtClean="0"/>
              <a:pPr>
                <a:defRPr/>
              </a:pPr>
              <a:t>4</a:t>
            </a:fld>
            <a:endParaRPr lang="en-GB"/>
          </a:p>
        </p:txBody>
      </p:sp>
    </p:spTree>
    <p:extLst>
      <p:ext uri="{BB962C8B-B14F-4D97-AF65-F5344CB8AC3E}">
        <p14:creationId xmlns:p14="http://schemas.microsoft.com/office/powerpoint/2010/main" val="17951933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3744B0B-1CEF-4875-AE42-4F671D619722}" type="slidenum">
              <a:rPr lang="en-GB" smtClean="0"/>
              <a:pPr>
                <a:defRPr/>
              </a:pPr>
              <a:t>7</a:t>
            </a:fld>
            <a:endParaRPr lang="en-GB"/>
          </a:p>
        </p:txBody>
      </p:sp>
    </p:spTree>
    <p:extLst>
      <p:ext uri="{BB962C8B-B14F-4D97-AF65-F5344CB8AC3E}">
        <p14:creationId xmlns:p14="http://schemas.microsoft.com/office/powerpoint/2010/main" val="16884884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71DD13A-E1A6-426F-A880-2943099246D1}" type="slidenum">
              <a:rPr lang="zh-CN" altLang="en-US" smtClean="0"/>
              <a:pPr/>
              <a:t>16</a:t>
            </a:fld>
            <a:endParaRPr lang="zh-CN" altLang="en-US"/>
          </a:p>
        </p:txBody>
      </p:sp>
    </p:spTree>
    <p:extLst>
      <p:ext uri="{BB962C8B-B14F-4D97-AF65-F5344CB8AC3E}">
        <p14:creationId xmlns:p14="http://schemas.microsoft.com/office/powerpoint/2010/main" val="18184818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71DD13A-E1A6-426F-A880-2943099246D1}" type="slidenum">
              <a:rPr lang="zh-CN" altLang="en-US" smtClean="0"/>
              <a:pPr/>
              <a:t>17</a:t>
            </a:fld>
            <a:endParaRPr lang="zh-CN" altLang="en-US"/>
          </a:p>
        </p:txBody>
      </p:sp>
    </p:spTree>
    <p:extLst>
      <p:ext uri="{BB962C8B-B14F-4D97-AF65-F5344CB8AC3E}">
        <p14:creationId xmlns:p14="http://schemas.microsoft.com/office/powerpoint/2010/main" val="24781965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71DD13A-E1A6-426F-A880-2943099246D1}" type="slidenum">
              <a:rPr lang="zh-CN" altLang="en-US" smtClean="0"/>
              <a:pPr/>
              <a:t>18</a:t>
            </a:fld>
            <a:endParaRPr lang="zh-CN" altLang="en-US"/>
          </a:p>
        </p:txBody>
      </p:sp>
    </p:spTree>
    <p:extLst>
      <p:ext uri="{BB962C8B-B14F-4D97-AF65-F5344CB8AC3E}">
        <p14:creationId xmlns:p14="http://schemas.microsoft.com/office/powerpoint/2010/main" val="32316699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71DD13A-E1A6-426F-A880-2943099246D1}" type="slidenum">
              <a:rPr lang="zh-CN" altLang="en-US" smtClean="0"/>
              <a:pPr/>
              <a:t>19</a:t>
            </a:fld>
            <a:endParaRPr lang="zh-CN" altLang="en-US"/>
          </a:p>
        </p:txBody>
      </p:sp>
    </p:spTree>
    <p:extLst>
      <p:ext uri="{BB962C8B-B14F-4D97-AF65-F5344CB8AC3E}">
        <p14:creationId xmlns:p14="http://schemas.microsoft.com/office/powerpoint/2010/main" val="6879023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71DD13A-E1A6-426F-A880-2943099246D1}" type="slidenum">
              <a:rPr lang="zh-CN" altLang="en-US" smtClean="0"/>
              <a:pPr/>
              <a:t>20</a:t>
            </a:fld>
            <a:endParaRPr lang="zh-CN" altLang="en-US"/>
          </a:p>
        </p:txBody>
      </p:sp>
    </p:spTree>
    <p:extLst>
      <p:ext uri="{BB962C8B-B14F-4D97-AF65-F5344CB8AC3E}">
        <p14:creationId xmlns:p14="http://schemas.microsoft.com/office/powerpoint/2010/main" val="14921200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2" descr="G:\0FW\National Equities Exchange and Quotations\1054136\National_Equities_Exchange_and_Quotations_01_logo.wmf"/>
          <p:cNvPicPr>
            <a:picLocks noChangeAspect="1" noChangeArrowheads="1"/>
          </p:cNvPicPr>
          <p:nvPr userDrawn="1"/>
        </p:nvPicPr>
        <p:blipFill>
          <a:blip r:embed="rId3"/>
          <a:srcRect/>
          <a:stretch>
            <a:fillRect/>
          </a:stretch>
        </p:blipFill>
        <p:spPr bwMode="auto">
          <a:xfrm>
            <a:off x="6472238" y="304800"/>
            <a:ext cx="3148012" cy="527050"/>
          </a:xfrm>
          <a:prstGeom prst="rect">
            <a:avLst/>
          </a:prstGeom>
          <a:noFill/>
          <a:ln w="9525">
            <a:noFill/>
            <a:miter lim="800000"/>
            <a:headEnd/>
            <a:tailEnd/>
          </a:ln>
        </p:spPr>
      </p:pic>
      <p:sp>
        <p:nvSpPr>
          <p:cNvPr id="2" name="Title 1"/>
          <p:cNvSpPr>
            <a:spLocks noGrp="1"/>
          </p:cNvSpPr>
          <p:nvPr>
            <p:ph type="ctrTitle"/>
          </p:nvPr>
        </p:nvSpPr>
        <p:spPr>
          <a:xfrm>
            <a:off x="742950" y="1390650"/>
            <a:ext cx="8420100" cy="790576"/>
          </a:xfrm>
        </p:spPr>
        <p:txBody>
          <a:bodyPr>
            <a:normAutofit/>
          </a:bodyPr>
          <a:lstStyle>
            <a:lvl1pPr>
              <a:defRPr sz="2800">
                <a:solidFill>
                  <a:schemeClr val="accent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742950" y="2266950"/>
            <a:ext cx="6934200" cy="342900"/>
          </a:xfrm>
        </p:spPr>
        <p:txBody>
          <a:bodyP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Slide Number Placeholder 5"/>
          <p:cNvSpPr>
            <a:spLocks noGrp="1"/>
          </p:cNvSpPr>
          <p:nvPr>
            <p:ph type="sldNum" sz="quarter" idx="10"/>
          </p:nvPr>
        </p:nvSpPr>
        <p:spPr/>
        <p:txBody>
          <a:bodyPr/>
          <a:lstStyle>
            <a:lvl1pPr>
              <a:defRPr/>
            </a:lvl1pPr>
          </a:lstStyle>
          <a:p>
            <a:pPr>
              <a:defRPr/>
            </a:pPr>
            <a:fld id="{D68CFF15-E330-4DD3-8670-78B08F137666}" type="slidenum">
              <a:rPr lang="en-GB"/>
              <a:pPr>
                <a:defRPr/>
              </a:pPr>
              <a:t>‹#›</a:t>
            </a:fld>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Slide Number Placeholder 5"/>
          <p:cNvSpPr>
            <a:spLocks noGrp="1"/>
          </p:cNvSpPr>
          <p:nvPr>
            <p:ph type="sldNum" sz="quarter" idx="10"/>
          </p:nvPr>
        </p:nvSpPr>
        <p:spPr/>
        <p:txBody>
          <a:bodyPr/>
          <a:lstStyle>
            <a:lvl1pPr>
              <a:defRPr/>
            </a:lvl1pPr>
          </a:lstStyle>
          <a:p>
            <a:pPr>
              <a:defRPr/>
            </a:pPr>
            <a:fld id="{4DA46058-DA08-4E69-A12D-3DC2295BA3B4}" type="slidenum">
              <a:rPr lang="en-GB"/>
              <a:pPr>
                <a:defRPr/>
              </a:pPr>
              <a:t>‹#›</a:t>
            </a:fld>
            <a:endParaRPr lang="en-GB"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57E414D3-1524-4350-ADA4-ACB1148BE2DF}" type="slidenum">
              <a:rPr lang="en-GB"/>
              <a:pPr>
                <a:defRPr/>
              </a:pPr>
              <a:t>‹#›</a:t>
            </a:fld>
            <a:endParaRPr lang="en-GB"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7978003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34989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w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8"/>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9525" y="9525"/>
            <a:ext cx="9906000" cy="457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endParaRPr lang="en-GB" altLang="zh-CN"/>
          </a:p>
        </p:txBody>
      </p:sp>
      <p:sp>
        <p:nvSpPr>
          <p:cNvPr id="1027" name="Text Placeholder 2"/>
          <p:cNvSpPr>
            <a:spLocks noGrp="1"/>
          </p:cNvSpPr>
          <p:nvPr>
            <p:ph type="body" idx="1"/>
          </p:nvPr>
        </p:nvSpPr>
        <p:spPr bwMode="auto">
          <a:xfrm>
            <a:off x="150813" y="1162050"/>
            <a:ext cx="9555162" cy="52101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en-GB" altLang="zh-CN" dirty="0"/>
          </a:p>
        </p:txBody>
      </p:sp>
      <p:sp>
        <p:nvSpPr>
          <p:cNvPr id="6" name="Slide Number Placeholder 5"/>
          <p:cNvSpPr>
            <a:spLocks noGrp="1"/>
          </p:cNvSpPr>
          <p:nvPr>
            <p:ph type="sldNum" sz="quarter" idx="4"/>
          </p:nvPr>
        </p:nvSpPr>
        <p:spPr>
          <a:xfrm>
            <a:off x="1928813" y="6511925"/>
            <a:ext cx="360362" cy="268288"/>
          </a:xfrm>
          <a:prstGeom prst="rect">
            <a:avLst/>
          </a:prstGeom>
        </p:spPr>
        <p:txBody>
          <a:bodyPr vert="horz" lIns="91440" tIns="45720" rIns="91440" bIns="45720" rtlCol="0" anchor="ctr"/>
          <a:lstStyle>
            <a:lvl1pPr algn="l" fontAlgn="auto">
              <a:spcBef>
                <a:spcPts val="0"/>
              </a:spcBef>
              <a:spcAft>
                <a:spcPts val="0"/>
              </a:spcAft>
              <a:defRPr sz="900">
                <a:solidFill>
                  <a:schemeClr val="tx1">
                    <a:tint val="75000"/>
                  </a:schemeClr>
                </a:solidFill>
                <a:latin typeface="+mn-lt"/>
                <a:ea typeface="+mn-ea"/>
                <a:cs typeface="+mn-cs"/>
              </a:defRPr>
            </a:lvl1pPr>
          </a:lstStyle>
          <a:p>
            <a:pPr>
              <a:defRPr/>
            </a:pPr>
            <a:fld id="{67BB5099-7D68-4162-BB3A-369D8B6F62F4}" type="slidenum">
              <a:rPr lang="en-GB"/>
              <a:pPr>
                <a:defRPr/>
              </a:pPr>
              <a:t>‹#›</a:t>
            </a:fld>
            <a:endParaRPr lang="en-GB" dirty="0"/>
          </a:p>
        </p:txBody>
      </p:sp>
      <p:pic>
        <p:nvPicPr>
          <p:cNvPr id="1029" name="Picture 2" descr="G:\0FW\National Equities Exchange and Quotations\1054136\National_Equities_Exchange_and_Quotations_01_logo.wmf"/>
          <p:cNvPicPr>
            <a:picLocks noChangeAspect="1" noChangeArrowheads="1"/>
          </p:cNvPicPr>
          <p:nvPr userDrawn="1"/>
        </p:nvPicPr>
        <p:blipFill>
          <a:blip r:embed="rId9"/>
          <a:srcRect/>
          <a:stretch>
            <a:fillRect/>
          </a:stretch>
        </p:blipFill>
        <p:spPr bwMode="auto">
          <a:xfrm>
            <a:off x="66675" y="6524625"/>
            <a:ext cx="1717675" cy="288925"/>
          </a:xfrm>
          <a:prstGeom prst="rect">
            <a:avLst/>
          </a:prstGeom>
          <a:noFill/>
          <a:ln w="9525">
            <a:noFill/>
            <a:miter lim="800000"/>
            <a:headEnd/>
            <a:tailEnd/>
          </a:ln>
        </p:spPr>
      </p:pic>
      <p:cxnSp>
        <p:nvCxnSpPr>
          <p:cNvPr id="9" name="Straight Connector 8"/>
          <p:cNvCxnSpPr/>
          <p:nvPr userDrawn="1"/>
        </p:nvCxnSpPr>
        <p:spPr>
          <a:xfrm>
            <a:off x="1857375" y="6453188"/>
            <a:ext cx="0" cy="404812"/>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53" r:id="rId1"/>
    <p:sldLayoutId id="2147483652" r:id="rId2"/>
    <p:sldLayoutId id="2147483651" r:id="rId3"/>
    <p:sldLayoutId id="2147483650" r:id="rId4"/>
    <p:sldLayoutId id="2147483654" r:id="rId5"/>
    <p:sldLayoutId id="2147483655" r:id="rId6"/>
  </p:sldLayoutIdLst>
  <p:hf hdr="0" ftr="0" dt="0"/>
  <p:txStyles>
    <p:titleStyle>
      <a:lvl1pPr algn="l" rtl="0" eaLnBrk="0" fontAlgn="base" hangingPunct="0">
        <a:spcBef>
          <a:spcPct val="0"/>
        </a:spcBef>
        <a:spcAft>
          <a:spcPct val="0"/>
        </a:spcAft>
        <a:defRPr sz="2400" kern="12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charset="0"/>
          <a:ea typeface="STKaiti" pitchFamily="2" charset="-122"/>
        </a:defRPr>
      </a:lvl2pPr>
      <a:lvl3pPr algn="l" rtl="0" eaLnBrk="0" fontAlgn="base" hangingPunct="0">
        <a:spcBef>
          <a:spcPct val="0"/>
        </a:spcBef>
        <a:spcAft>
          <a:spcPct val="0"/>
        </a:spcAft>
        <a:defRPr sz="2400">
          <a:solidFill>
            <a:schemeClr val="bg1"/>
          </a:solidFill>
          <a:latin typeface="Arial" charset="0"/>
          <a:ea typeface="STKaiti" pitchFamily="2" charset="-122"/>
        </a:defRPr>
      </a:lvl3pPr>
      <a:lvl4pPr algn="l" rtl="0" eaLnBrk="0" fontAlgn="base" hangingPunct="0">
        <a:spcBef>
          <a:spcPct val="0"/>
        </a:spcBef>
        <a:spcAft>
          <a:spcPct val="0"/>
        </a:spcAft>
        <a:defRPr sz="2400">
          <a:solidFill>
            <a:schemeClr val="bg1"/>
          </a:solidFill>
          <a:latin typeface="Arial" charset="0"/>
          <a:ea typeface="STKaiti" pitchFamily="2" charset="-122"/>
        </a:defRPr>
      </a:lvl4pPr>
      <a:lvl5pPr algn="l" rtl="0" eaLnBrk="0" fontAlgn="base" hangingPunct="0">
        <a:spcBef>
          <a:spcPct val="0"/>
        </a:spcBef>
        <a:spcAft>
          <a:spcPct val="0"/>
        </a:spcAft>
        <a:defRPr sz="2400">
          <a:solidFill>
            <a:schemeClr val="bg1"/>
          </a:solidFill>
          <a:latin typeface="Arial" charset="0"/>
          <a:ea typeface="STKaiti" pitchFamily="2" charset="-122"/>
        </a:defRPr>
      </a:lvl5pPr>
      <a:lvl6pPr marL="457200" algn="l" rtl="0" fontAlgn="base">
        <a:spcBef>
          <a:spcPct val="0"/>
        </a:spcBef>
        <a:spcAft>
          <a:spcPct val="0"/>
        </a:spcAft>
        <a:defRPr sz="2400">
          <a:solidFill>
            <a:schemeClr val="bg1"/>
          </a:solidFill>
          <a:latin typeface="Arial" charset="0"/>
          <a:ea typeface="STKaiti" pitchFamily="2" charset="-122"/>
        </a:defRPr>
      </a:lvl6pPr>
      <a:lvl7pPr marL="914400" algn="l" rtl="0" fontAlgn="base">
        <a:spcBef>
          <a:spcPct val="0"/>
        </a:spcBef>
        <a:spcAft>
          <a:spcPct val="0"/>
        </a:spcAft>
        <a:defRPr sz="2400">
          <a:solidFill>
            <a:schemeClr val="bg1"/>
          </a:solidFill>
          <a:latin typeface="Arial" charset="0"/>
          <a:ea typeface="STKaiti" pitchFamily="2" charset="-122"/>
        </a:defRPr>
      </a:lvl7pPr>
      <a:lvl8pPr marL="1371600" algn="l" rtl="0" fontAlgn="base">
        <a:spcBef>
          <a:spcPct val="0"/>
        </a:spcBef>
        <a:spcAft>
          <a:spcPct val="0"/>
        </a:spcAft>
        <a:defRPr sz="2400">
          <a:solidFill>
            <a:schemeClr val="bg1"/>
          </a:solidFill>
          <a:latin typeface="Arial" charset="0"/>
          <a:ea typeface="STKaiti" pitchFamily="2" charset="-122"/>
        </a:defRPr>
      </a:lvl8pPr>
      <a:lvl9pPr marL="1828800" algn="l" rtl="0" fontAlgn="base">
        <a:spcBef>
          <a:spcPct val="0"/>
        </a:spcBef>
        <a:spcAft>
          <a:spcPct val="0"/>
        </a:spcAft>
        <a:defRPr sz="2400">
          <a:solidFill>
            <a:schemeClr val="bg1"/>
          </a:solidFill>
          <a:latin typeface="Arial" charset="0"/>
          <a:ea typeface="STKaiti" pitchFamily="2" charset="-122"/>
        </a:defRPr>
      </a:lvl9pPr>
    </p:titleStyle>
    <p:bodyStyle>
      <a:lvl1pPr marL="180975" indent="-180975" algn="l" rtl="0" eaLnBrk="0" fontAlgn="base" hangingPunct="0">
        <a:spcBef>
          <a:spcPct val="20000"/>
        </a:spcBef>
        <a:spcAft>
          <a:spcPct val="0"/>
        </a:spcAft>
        <a:buClr>
          <a:srgbClr val="FF0000"/>
        </a:buClr>
        <a:buFont typeface="Wingdings" pitchFamily="2" charset="2"/>
        <a:buChar char="§"/>
        <a:defRPr sz="1200" kern="1200">
          <a:solidFill>
            <a:schemeClr val="tx1"/>
          </a:solidFill>
          <a:latin typeface="+mn-lt"/>
          <a:ea typeface="+mn-ea"/>
          <a:cs typeface="+mn-cs"/>
        </a:defRPr>
      </a:lvl1pPr>
      <a:lvl2pPr marL="180975" indent="171450" algn="l" rtl="0" eaLnBrk="0" fontAlgn="base" hangingPunct="0">
        <a:spcBef>
          <a:spcPct val="20000"/>
        </a:spcBef>
        <a:spcAft>
          <a:spcPct val="0"/>
        </a:spcAft>
        <a:buClr>
          <a:srgbClr val="FF0000"/>
        </a:buClr>
        <a:buFont typeface="Wingdings" pitchFamily="2" charset="2"/>
        <a:buChar char="§"/>
        <a:defRPr sz="1200" kern="1200">
          <a:solidFill>
            <a:schemeClr val="tx1"/>
          </a:solidFill>
          <a:latin typeface="+mn-lt"/>
          <a:ea typeface="+mn-ea"/>
          <a:cs typeface="+mn-cs"/>
        </a:defRPr>
      </a:lvl2pPr>
      <a:lvl3pPr marL="542925" indent="-180975" algn="l" rtl="0" eaLnBrk="0" fontAlgn="base" hangingPunct="0">
        <a:spcBef>
          <a:spcPct val="20000"/>
        </a:spcBef>
        <a:spcAft>
          <a:spcPct val="0"/>
        </a:spcAft>
        <a:buClr>
          <a:srgbClr val="FF0000"/>
        </a:buClr>
        <a:buFont typeface="Wingdings" pitchFamily="2" charset="2"/>
        <a:buChar char="§"/>
        <a:defRPr sz="1200" kern="1200">
          <a:solidFill>
            <a:schemeClr val="tx1"/>
          </a:solidFill>
          <a:latin typeface="+mn-lt"/>
          <a:ea typeface="+mn-ea"/>
          <a:cs typeface="+mn-cs"/>
        </a:defRPr>
      </a:lvl3pPr>
      <a:lvl4pPr marL="704850" indent="-152400" algn="l" rtl="0" eaLnBrk="0" fontAlgn="base" hangingPunct="0">
        <a:spcBef>
          <a:spcPct val="20000"/>
        </a:spcBef>
        <a:spcAft>
          <a:spcPct val="0"/>
        </a:spcAft>
        <a:buClr>
          <a:srgbClr val="FF0000"/>
        </a:buClr>
        <a:buFont typeface="Wingdings" pitchFamily="2" charset="2"/>
        <a:buChar char="§"/>
        <a:defRPr sz="1200" kern="1200">
          <a:solidFill>
            <a:schemeClr val="tx1"/>
          </a:solidFill>
          <a:latin typeface="+mn-lt"/>
          <a:ea typeface="+mn-ea"/>
          <a:cs typeface="+mn-cs"/>
        </a:defRPr>
      </a:lvl4pPr>
      <a:lvl5pPr marL="866775" indent="-161925" algn="l" rtl="0" eaLnBrk="0" fontAlgn="base" hangingPunct="0">
        <a:spcBef>
          <a:spcPct val="20000"/>
        </a:spcBef>
        <a:spcAft>
          <a:spcPct val="0"/>
        </a:spcAft>
        <a:buClr>
          <a:srgbClr val="FF0000"/>
        </a:buClr>
        <a:buFont typeface="Wingdings" pitchFamily="2" charset="2"/>
        <a:buChar char="§"/>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5.xml"/><Relationship Id="rId5" Type="http://schemas.openxmlformats.org/officeDocument/2006/relationships/image" Target="../media/image2.wmf"/><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xml"/><Relationship Id="rId1" Type="http://schemas.openxmlformats.org/officeDocument/2006/relationships/tags" Target="../tags/tag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openxmlformats.org/officeDocument/2006/relationships/image" Target="../media/image2.wmf"/><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24.xml"/><Relationship Id="rId4" Type="http://schemas.openxmlformats.org/officeDocument/2006/relationships/image" Target="../media/image7.emf"/></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25.xml"/><Relationship Id="rId5" Type="http://schemas.openxmlformats.org/officeDocument/2006/relationships/image" Target="../media/image9.PNG"/><Relationship Id="rId4" Type="http://schemas.openxmlformats.org/officeDocument/2006/relationships/image" Target="../media/image8.emf"/></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26.xml"/><Relationship Id="rId4" Type="http://schemas.openxmlformats.org/officeDocument/2006/relationships/image" Target="../media/image10.emf"/></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7.xml"/><Relationship Id="rId5" Type="http://schemas.openxmlformats.org/officeDocument/2006/relationships/image" Target="../media/image12.png"/><Relationship Id="rId4" Type="http://schemas.openxmlformats.org/officeDocument/2006/relationships/image" Target="../media/image11.emf"/></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9.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4.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3" cstate="print">
            <a:extLst>
              <a:ext uri="{28A0092B-C50C-407E-A947-70E740481C1C}">
                <a14:useLocalDpi xmlns:a14="http://schemas.microsoft.com/office/drawing/2010/main" val="0"/>
              </a:ext>
            </a:extLst>
          </a:blip>
          <a:srcRect t="32169" r="7630"/>
          <a:stretch/>
        </p:blipFill>
        <p:spPr>
          <a:xfrm>
            <a:off x="399909" y="1600068"/>
            <a:ext cx="9137301" cy="4816317"/>
          </a:xfrm>
          <a:prstGeom prst="rect">
            <a:avLst/>
          </a:prstGeom>
          <a:noFill/>
        </p:spPr>
      </p:pic>
      <p:sp>
        <p:nvSpPr>
          <p:cNvPr id="2" name="矩形 1"/>
          <p:cNvSpPr/>
          <p:nvPr/>
        </p:nvSpPr>
        <p:spPr>
          <a:xfrm>
            <a:off x="381000" y="1545639"/>
            <a:ext cx="9159387" cy="2030730"/>
          </a:xfrm>
          <a:prstGeom prst="rect">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矩形 4"/>
          <p:cNvSpPr/>
          <p:nvPr/>
        </p:nvSpPr>
        <p:spPr>
          <a:xfrm>
            <a:off x="381001" y="1354420"/>
            <a:ext cx="9144000" cy="255516"/>
          </a:xfrm>
          <a:prstGeom prst="rect">
            <a:avLst/>
          </a:prstGeom>
          <a:gradFill>
            <a:gsLst>
              <a:gs pos="0">
                <a:schemeClr val="accent1">
                  <a:lumMod val="5000"/>
                  <a:lumOff val="95000"/>
                  <a:alpha val="0"/>
                </a:schemeClr>
              </a:gs>
              <a:gs pos="89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13" name="图片 12"/>
          <p:cNvPicPr>
            <a:picLocks noChangeAspect="1"/>
          </p:cNvPicPr>
          <p:nvPr/>
        </p:nvPicPr>
        <p:blipFill rotWithShape="1">
          <a:blip r:embed="rId4" cstate="print">
            <a:extLst>
              <a:ext uri="{28A0092B-C50C-407E-A947-70E740481C1C}">
                <a14:useLocalDpi xmlns:a14="http://schemas.microsoft.com/office/drawing/2010/main" val="0"/>
              </a:ext>
            </a:extLst>
          </a:blip>
          <a:srcRect l="1611" t="6069" r="65275" b="82652"/>
          <a:stretch/>
        </p:blipFill>
        <p:spPr>
          <a:xfrm>
            <a:off x="420480" y="465229"/>
            <a:ext cx="3027904" cy="713995"/>
          </a:xfrm>
          <a:prstGeom prst="rect">
            <a:avLst/>
          </a:prstGeom>
        </p:spPr>
      </p:pic>
      <p:sp>
        <p:nvSpPr>
          <p:cNvPr id="14" name="文本框 13"/>
          <p:cNvSpPr txBox="1"/>
          <p:nvPr/>
        </p:nvSpPr>
        <p:spPr>
          <a:xfrm>
            <a:off x="1066800" y="2204029"/>
            <a:ext cx="8246882" cy="1446550"/>
          </a:xfrm>
          <a:prstGeom prst="rect">
            <a:avLst/>
          </a:prstGeom>
          <a:noFill/>
        </p:spPr>
        <p:txBody>
          <a:bodyPr wrap="square" rtlCol="0">
            <a:spAutoFit/>
          </a:bodyPr>
          <a:lstStyle/>
          <a:p>
            <a:pPr algn="ctr"/>
            <a:r>
              <a:rPr lang="zh-CN" altLang="en-US" sz="4400" b="1" dirty="0">
                <a:solidFill>
                  <a:schemeClr val="bg1"/>
                </a:solidFill>
              </a:rPr>
              <a:t>全国中小企业股份转让系统股票发行</a:t>
            </a:r>
            <a:r>
              <a:rPr lang="zh-CN" altLang="en-US" sz="4400" b="1" dirty="0" smtClean="0">
                <a:solidFill>
                  <a:schemeClr val="bg1"/>
                </a:solidFill>
              </a:rPr>
              <a:t>制度</a:t>
            </a:r>
            <a:endParaRPr lang="zh-CN" altLang="en-US" sz="4400" b="1" dirty="0">
              <a:solidFill>
                <a:prstClr val="black"/>
              </a:solidFill>
              <a:latin typeface="隶书" panose="02010509060101010101" pitchFamily="49" charset="-122"/>
              <a:ea typeface="隶书" panose="02010509060101010101" pitchFamily="49" charset="-122"/>
              <a:cs typeface="+mn-cs"/>
            </a:endParaRPr>
          </a:p>
        </p:txBody>
      </p:sp>
      <p:sp>
        <p:nvSpPr>
          <p:cNvPr id="6" name="文本框 5"/>
          <p:cNvSpPr txBox="1"/>
          <p:nvPr/>
        </p:nvSpPr>
        <p:spPr>
          <a:xfrm>
            <a:off x="4058697" y="5106157"/>
            <a:ext cx="2944168" cy="433196"/>
          </a:xfrm>
          <a:prstGeom prst="rect">
            <a:avLst/>
          </a:prstGeom>
          <a:noFill/>
        </p:spPr>
        <p:txBody>
          <a:bodyPr wrap="square" rtlCol="0">
            <a:spAutoFit/>
          </a:bodyPr>
          <a:lstStyle>
            <a:defPPr>
              <a:defRPr lang="zh-CN"/>
            </a:defPPr>
            <a:lvl1pPr>
              <a:defRPr sz="4400">
                <a:latin typeface="汉仪大宋简" panose="02010609000101010101" pitchFamily="49" charset="-122"/>
                <a:ea typeface="汉仪大宋简" panose="02010609000101010101" pitchFamily="49" charset="-122"/>
              </a:defRPr>
            </a:lvl1pPr>
          </a:lstStyle>
          <a:p>
            <a:r>
              <a:rPr lang="en-US" altLang="zh-CN" sz="2215" b="1" dirty="0" smtClean="0">
                <a:solidFill>
                  <a:prstClr val="white"/>
                </a:solidFill>
                <a:latin typeface="华文隶书" pitchFamily="2" charset="-122"/>
                <a:ea typeface="华文隶书" pitchFamily="2" charset="-122"/>
                <a:cs typeface="+mn-cs"/>
              </a:rPr>
              <a:t>2019</a:t>
            </a:r>
            <a:r>
              <a:rPr lang="zh-CN" altLang="en-US" sz="2215" b="1" dirty="0" smtClean="0">
                <a:solidFill>
                  <a:prstClr val="white"/>
                </a:solidFill>
                <a:latin typeface="华文隶书" pitchFamily="2" charset="-122"/>
                <a:ea typeface="华文隶书" pitchFamily="2" charset="-122"/>
                <a:cs typeface="+mn-cs"/>
              </a:rPr>
              <a:t>年</a:t>
            </a:r>
            <a:r>
              <a:rPr lang="en-US" altLang="zh-CN" sz="2215" b="1" dirty="0" smtClean="0">
                <a:solidFill>
                  <a:prstClr val="white"/>
                </a:solidFill>
                <a:latin typeface="华文隶书" pitchFamily="2" charset="-122"/>
                <a:ea typeface="华文隶书" pitchFamily="2" charset="-122"/>
                <a:cs typeface="+mn-cs"/>
              </a:rPr>
              <a:t>4</a:t>
            </a:r>
            <a:r>
              <a:rPr lang="zh-CN" altLang="en-US" sz="2215" b="1" dirty="0" smtClean="0">
                <a:solidFill>
                  <a:prstClr val="white"/>
                </a:solidFill>
                <a:latin typeface="华文隶书" pitchFamily="2" charset="-122"/>
                <a:ea typeface="华文隶书" pitchFamily="2" charset="-122"/>
                <a:cs typeface="+mn-cs"/>
              </a:rPr>
              <a:t>月</a:t>
            </a:r>
            <a:endParaRPr lang="zh-CN" altLang="en-US" sz="2215" b="1" dirty="0">
              <a:solidFill>
                <a:prstClr val="white"/>
              </a:solidFill>
              <a:latin typeface="华文隶书" pitchFamily="2" charset="-122"/>
              <a:ea typeface="华文隶书" pitchFamily="2" charset="-122"/>
              <a:cs typeface="+mn-cs"/>
            </a:endParaRPr>
          </a:p>
        </p:txBody>
      </p:sp>
      <p:sp>
        <p:nvSpPr>
          <p:cNvPr id="15" name="矩形 14"/>
          <p:cNvSpPr/>
          <p:nvPr/>
        </p:nvSpPr>
        <p:spPr>
          <a:xfrm>
            <a:off x="381000" y="1587880"/>
            <a:ext cx="9144000" cy="58615"/>
          </a:xfrm>
          <a:prstGeom prst="rect">
            <a:avLst/>
          </a:prstGeom>
          <a:gradFill flip="none" rotWithShape="1">
            <a:gsLst>
              <a:gs pos="0">
                <a:srgbClr val="B47F28"/>
              </a:gs>
              <a:gs pos="76000">
                <a:srgbClr val="F1DE9B"/>
              </a:gs>
            </a:gsLst>
            <a:lin ang="0" scaled="1"/>
            <a:tileRect/>
          </a:gradFill>
          <a:ln>
            <a:noFill/>
          </a:ln>
          <a:effectLst>
            <a:outerShdw blurRad="50800" dist="38100" dir="5400000" algn="t"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矩形 10"/>
          <p:cNvSpPr/>
          <p:nvPr/>
        </p:nvSpPr>
        <p:spPr>
          <a:xfrm>
            <a:off x="381000" y="3564752"/>
            <a:ext cx="9144000" cy="58615"/>
          </a:xfrm>
          <a:prstGeom prst="rect">
            <a:avLst/>
          </a:prstGeom>
          <a:gradFill flip="none" rotWithShape="1">
            <a:gsLst>
              <a:gs pos="0">
                <a:srgbClr val="B47F28"/>
              </a:gs>
              <a:gs pos="76000">
                <a:srgbClr val="F1DE9B"/>
              </a:gs>
            </a:gsLst>
            <a:lin ang="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10" name="Picture 2" descr="G:\0FW\National Equities Exchange and Quotations\1054136\National_Equities_Exchange_and_Quotations_01_logo.wmf"/>
          <p:cNvPicPr>
            <a:picLocks noChangeAspect="1" noChangeArrowheads="1"/>
          </p:cNvPicPr>
          <p:nvPr/>
        </p:nvPicPr>
        <p:blipFill rotWithShape="1">
          <a:blip r:embed="rId5"/>
          <a:srcRect l="17892"/>
          <a:stretch/>
        </p:blipFill>
        <p:spPr bwMode="auto">
          <a:xfrm>
            <a:off x="893060" y="1102739"/>
            <a:ext cx="1909581" cy="391609"/>
          </a:xfrm>
          <a:prstGeom prst="rect">
            <a:avLst/>
          </a:prstGeom>
          <a:noFill/>
          <a:ln w="9525">
            <a:noFill/>
            <a:miter lim="800000"/>
            <a:headEnd/>
            <a:tailEnd/>
          </a:ln>
        </p:spPr>
      </p:pic>
    </p:spTree>
    <p:extLst>
      <p:ext uri="{BB962C8B-B14F-4D97-AF65-F5344CB8AC3E}">
        <p14:creationId xmlns:p14="http://schemas.microsoft.com/office/powerpoint/2010/main" val="42439406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1"/>
          <p:cNvSpPr>
            <a:spLocks noGrp="1"/>
          </p:cNvSpPr>
          <p:nvPr>
            <p:ph type="title"/>
          </p:nvPr>
        </p:nvSpPr>
        <p:spPr/>
        <p:txBody>
          <a:bodyPr/>
          <a:lstStyle/>
          <a:p>
            <a:pPr eaLnBrk="1" hangingPunct="1"/>
            <a:r>
              <a:rPr lang="zh-CN" altLang="en-US" sz="2800" dirty="0">
                <a:solidFill>
                  <a:schemeClr val="bg1"/>
                </a:solidFill>
                <a:latin typeface="华文楷体" panose="02010600040101010101" pitchFamily="2" charset="-122"/>
              </a:rPr>
              <a:t>规则要点</a:t>
            </a:r>
            <a:r>
              <a:rPr lang="en-US" altLang="zh-CN" sz="2800" dirty="0">
                <a:solidFill>
                  <a:schemeClr val="bg1"/>
                </a:solidFill>
                <a:latin typeface="华文楷体" panose="02010600040101010101" pitchFamily="2" charset="-122"/>
              </a:rPr>
              <a:t>——</a:t>
            </a:r>
            <a:r>
              <a:rPr lang="zh-CN" altLang="en-US" sz="2800" dirty="0">
                <a:solidFill>
                  <a:schemeClr val="bg1"/>
                </a:solidFill>
                <a:latin typeface="华文楷体" panose="02010600040101010101" pitchFamily="2" charset="-122"/>
              </a:rPr>
              <a:t>制度特色</a:t>
            </a:r>
            <a:endParaRPr lang="zh-CN" altLang="en-GB" sz="2800" dirty="0">
              <a:solidFill>
                <a:schemeClr val="bg1"/>
              </a:solidFill>
              <a:latin typeface="华文楷体" panose="02010600040101010101" pitchFamily="2" charset="-122"/>
            </a:endParaRPr>
          </a:p>
        </p:txBody>
      </p:sp>
      <p:sp>
        <p:nvSpPr>
          <p:cNvPr id="2" name="Slide Number Placeholder 1"/>
          <p:cNvSpPr>
            <a:spLocks noGrp="1"/>
          </p:cNvSpPr>
          <p:nvPr>
            <p:ph type="sldNum" sz="quarter" idx="4294967295"/>
          </p:nvPr>
        </p:nvSpPr>
        <p:spPr>
          <a:xfrm>
            <a:off x="0" y="6511925"/>
            <a:ext cx="360363" cy="268288"/>
          </a:xfrm>
        </p:spPr>
        <p:txBody>
          <a:bodyPr/>
          <a:lstStyle/>
          <a:p>
            <a:pPr>
              <a:defRPr/>
            </a:pPr>
            <a:fld id="{57E414D3-1524-4350-ADA4-ACB1148BE2DF}" type="slidenum">
              <a:rPr lang="en-GB" smtClean="0"/>
              <a:pPr>
                <a:defRPr/>
              </a:pPr>
              <a:t>10</a:t>
            </a:fld>
            <a:endParaRPr lang="en-GB" dirty="0"/>
          </a:p>
        </p:txBody>
      </p:sp>
      <p:sp>
        <p:nvSpPr>
          <p:cNvPr id="13" name="Slide Number Placeholder 12"/>
          <p:cNvSpPr txBox="1">
            <a:spLocks noGrp="1"/>
          </p:cNvSpPr>
          <p:nvPr/>
        </p:nvSpPr>
        <p:spPr>
          <a:xfrm>
            <a:off x="1928813" y="6511925"/>
            <a:ext cx="360362" cy="268288"/>
          </a:xfrm>
          <a:prstGeom prst="rect">
            <a:avLst/>
          </a:prstGeom>
          <a:noFill/>
        </p:spPr>
        <p:txBody>
          <a:bodyPr anchor="ctr"/>
          <a:lstStyle/>
          <a:p>
            <a:pPr fontAlgn="auto">
              <a:spcBef>
                <a:spcPts val="0"/>
              </a:spcBef>
              <a:spcAft>
                <a:spcPts val="0"/>
              </a:spcAft>
              <a:defRPr/>
            </a:pPr>
            <a:fld id="{F7BE6EFF-CE20-42D2-8A0C-12B73B99278E}" type="slidenum">
              <a:rPr lang="en-GB" sz="900">
                <a:solidFill>
                  <a:schemeClr val="tx1">
                    <a:tint val="75000"/>
                  </a:schemeClr>
                </a:solidFill>
                <a:latin typeface="+mn-lt"/>
                <a:ea typeface="+mn-ea"/>
                <a:cs typeface="+mn-cs"/>
              </a:rPr>
              <a:pPr fontAlgn="auto">
                <a:spcBef>
                  <a:spcPts val="0"/>
                </a:spcBef>
                <a:spcAft>
                  <a:spcPts val="0"/>
                </a:spcAft>
                <a:defRPr/>
              </a:pPr>
              <a:t>10</a:t>
            </a:fld>
            <a:endParaRPr lang="en-GB" sz="900">
              <a:solidFill>
                <a:schemeClr val="tx1">
                  <a:tint val="75000"/>
                </a:schemeClr>
              </a:solidFill>
              <a:latin typeface="+mn-lt"/>
              <a:ea typeface="+mn-ea"/>
              <a:cs typeface="+mn-cs"/>
            </a:endParaRPr>
          </a:p>
        </p:txBody>
      </p:sp>
      <p:sp>
        <p:nvSpPr>
          <p:cNvPr id="32771" name="Rectangle 86"/>
          <p:cNvSpPr>
            <a:spLocks noChangeArrowheads="1"/>
          </p:cNvSpPr>
          <p:nvPr/>
        </p:nvSpPr>
        <p:spPr bwMode="gray">
          <a:xfrm>
            <a:off x="1940354" y="2898669"/>
            <a:ext cx="7680960" cy="685800"/>
          </a:xfrm>
          <a:prstGeom prst="rect">
            <a:avLst/>
          </a:prstGeom>
          <a:noFill/>
          <a:ln w="9525">
            <a:noFill/>
            <a:miter lim="800000"/>
            <a:headEnd/>
            <a:tailEnd/>
          </a:ln>
        </p:spPr>
        <p:txBody>
          <a:bodyPr wrap="square" anchor="ctr">
            <a:noAutofit/>
          </a:bodyPr>
          <a:lstStyle/>
          <a:p>
            <a:pPr marL="180975" indent="-180975">
              <a:spcBef>
                <a:spcPts val="2400"/>
              </a:spcBef>
              <a:buClr>
                <a:srgbClr val="FF0000"/>
              </a:buClr>
              <a:buFont typeface="Wingdings" pitchFamily="2" charset="2"/>
              <a:buChar char="§"/>
            </a:pPr>
            <a:r>
              <a:rPr lang="zh-CN" altLang="en-US" sz="2000" dirty="0">
                <a:latin typeface="华文楷体" panose="02010600040101010101" pitchFamily="2" charset="-122"/>
                <a:ea typeface="华文楷体" panose="02010600040101010101" pitchFamily="2" charset="-122"/>
                <a:cs typeface="+mn-cs"/>
              </a:rPr>
              <a:t>挂牌公司不设财务指标    发行对象：合格投资者</a:t>
            </a:r>
            <a:endParaRPr lang="en-US" altLang="zh-TW" sz="2000" dirty="0">
              <a:latin typeface="华文楷体" panose="02010600040101010101" pitchFamily="2" charset="-122"/>
              <a:ea typeface="华文楷体" panose="02010600040101010101" pitchFamily="2" charset="-122"/>
              <a:cs typeface="+mn-cs"/>
            </a:endParaRPr>
          </a:p>
        </p:txBody>
      </p:sp>
      <p:sp>
        <p:nvSpPr>
          <p:cNvPr id="32772" name="AutoShape 87"/>
          <p:cNvSpPr>
            <a:spLocks noChangeArrowheads="1"/>
          </p:cNvSpPr>
          <p:nvPr/>
        </p:nvSpPr>
        <p:spPr bwMode="gray">
          <a:xfrm>
            <a:off x="144304" y="2078191"/>
            <a:ext cx="1691640" cy="685800"/>
          </a:xfrm>
          <a:prstGeom prst="rect">
            <a:avLst/>
          </a:prstGeom>
          <a:solidFill>
            <a:srgbClr val="C00000"/>
          </a:solidFill>
          <a:ln w="9525">
            <a:noFill/>
            <a:miter lim="800000"/>
            <a:headEnd/>
            <a:tailEnd/>
          </a:ln>
        </p:spPr>
        <p:txBody>
          <a:bodyPr lIns="45720" rIns="45720" anchor="ctr"/>
          <a:lstStyle/>
          <a:p>
            <a:pPr algn="ctr"/>
            <a:endParaRPr lang="en-US" altLang="zh-CN" sz="2000" b="1" dirty="0">
              <a:solidFill>
                <a:srgbClr val="FFFFFF"/>
              </a:solidFill>
              <a:latin typeface="STKaiti" pitchFamily="2" charset="-122"/>
            </a:endParaRPr>
          </a:p>
          <a:p>
            <a:pPr algn="ctr"/>
            <a:r>
              <a:rPr lang="zh-CN" altLang="en-US" sz="2000" b="1" dirty="0">
                <a:solidFill>
                  <a:srgbClr val="FFFFFF"/>
                </a:solidFill>
                <a:latin typeface="STKaiti" pitchFamily="2" charset="-122"/>
              </a:rPr>
              <a:t>发行时点</a:t>
            </a:r>
            <a:endParaRPr lang="en-GB" altLang="zh-CN" sz="2000" b="1" dirty="0">
              <a:solidFill>
                <a:srgbClr val="FFFFFF"/>
              </a:solidFill>
              <a:latin typeface="STKaiti" pitchFamily="2" charset="-122"/>
            </a:endParaRPr>
          </a:p>
          <a:p>
            <a:pPr algn="ctr"/>
            <a:endParaRPr lang="en-GB" altLang="zh-CN" sz="2000" b="1" dirty="0">
              <a:solidFill>
                <a:srgbClr val="FFFFFF"/>
              </a:solidFill>
              <a:latin typeface="STKaiti" pitchFamily="2" charset="-122"/>
            </a:endParaRPr>
          </a:p>
        </p:txBody>
      </p:sp>
      <p:sp>
        <p:nvSpPr>
          <p:cNvPr id="14" name="Line 25"/>
          <p:cNvSpPr>
            <a:spLocks noChangeShapeType="1"/>
          </p:cNvSpPr>
          <p:nvPr/>
        </p:nvSpPr>
        <p:spPr bwMode="gray">
          <a:xfrm>
            <a:off x="411163" y="2717800"/>
            <a:ext cx="9601200" cy="0"/>
          </a:xfrm>
          <a:prstGeom prst="line">
            <a:avLst/>
          </a:prstGeom>
          <a:noFill/>
          <a:ln>
            <a:noFill/>
          </a:ln>
          <a:effectLst/>
          <a:extLst/>
        </p:spPr>
        <p:txBody>
          <a:bodyPr lIns="0" tIns="0" rIns="0" bIns="0">
            <a:spAutoFit/>
          </a:bodyPr>
          <a:lstStyle/>
          <a:p>
            <a:pPr marL="171450" indent="-171450" fontAlgn="auto">
              <a:spcBef>
                <a:spcPts val="0"/>
              </a:spcBef>
              <a:spcAft>
                <a:spcPts val="0"/>
              </a:spcAft>
              <a:buClr>
                <a:srgbClr val="FF0000"/>
              </a:buClr>
              <a:buFont typeface="Symbol" panose="05050102010706020507" pitchFamily="18" charset="2"/>
              <a:buChar char="·"/>
              <a:defRPr/>
            </a:pPr>
            <a:endParaRPr lang="zh-CN" altLang="en-US" sz="2000">
              <a:latin typeface="+mj-ea"/>
              <a:ea typeface="+mj-ea"/>
              <a:cs typeface="Arial" panose="020B0604020202020204" pitchFamily="34" charset="0"/>
            </a:endParaRPr>
          </a:p>
        </p:txBody>
      </p:sp>
      <p:sp>
        <p:nvSpPr>
          <p:cNvPr id="16" name="Line 27"/>
          <p:cNvSpPr>
            <a:spLocks noChangeShapeType="1"/>
          </p:cNvSpPr>
          <p:nvPr/>
        </p:nvSpPr>
        <p:spPr bwMode="gray">
          <a:xfrm>
            <a:off x="411163" y="5786438"/>
            <a:ext cx="9601200" cy="0"/>
          </a:xfrm>
          <a:prstGeom prst="line">
            <a:avLst/>
          </a:prstGeom>
          <a:noFill/>
          <a:ln>
            <a:noFill/>
          </a:ln>
          <a:effectLst/>
          <a:extLst/>
        </p:spPr>
        <p:txBody>
          <a:bodyPr lIns="0" tIns="0" rIns="0" bIns="0">
            <a:spAutoFit/>
          </a:bodyPr>
          <a:lstStyle/>
          <a:p>
            <a:pPr marL="171450" indent="-171450" fontAlgn="auto">
              <a:spcBef>
                <a:spcPts val="0"/>
              </a:spcBef>
              <a:spcAft>
                <a:spcPts val="0"/>
              </a:spcAft>
              <a:buClr>
                <a:srgbClr val="FF0000"/>
              </a:buClr>
              <a:buFont typeface="Symbol" panose="05050102010706020507" pitchFamily="18" charset="2"/>
              <a:buChar char="·"/>
              <a:defRPr/>
            </a:pPr>
            <a:endParaRPr lang="zh-CN" altLang="en-US" sz="2000">
              <a:latin typeface="+mj-ea"/>
              <a:ea typeface="+mj-ea"/>
              <a:cs typeface="Arial" panose="020B0604020202020204" pitchFamily="34" charset="0"/>
            </a:endParaRPr>
          </a:p>
        </p:txBody>
      </p:sp>
      <p:sp>
        <p:nvSpPr>
          <p:cNvPr id="32776" name="AutoShape 87"/>
          <p:cNvSpPr>
            <a:spLocks noChangeArrowheads="1"/>
          </p:cNvSpPr>
          <p:nvPr/>
        </p:nvSpPr>
        <p:spPr bwMode="gray">
          <a:xfrm>
            <a:off x="156222" y="2917992"/>
            <a:ext cx="1691640" cy="685800"/>
          </a:xfrm>
          <a:prstGeom prst="rect">
            <a:avLst/>
          </a:prstGeom>
          <a:solidFill>
            <a:srgbClr val="C00000"/>
          </a:solidFill>
          <a:ln w="9525">
            <a:noFill/>
            <a:miter lim="800000"/>
            <a:headEnd/>
            <a:tailEnd/>
          </a:ln>
        </p:spPr>
        <p:txBody>
          <a:bodyPr lIns="45720" rIns="45720" anchor="ctr"/>
          <a:lstStyle/>
          <a:p>
            <a:pPr algn="ctr"/>
            <a:endParaRPr lang="en-US" altLang="zh-CN" sz="2000" b="1" dirty="0">
              <a:solidFill>
                <a:srgbClr val="FFFFFF"/>
              </a:solidFill>
              <a:latin typeface="STKaiti" pitchFamily="2" charset="-122"/>
            </a:endParaRPr>
          </a:p>
          <a:p>
            <a:pPr algn="ctr"/>
            <a:r>
              <a:rPr lang="zh-CN" altLang="en-US" sz="2000" b="1" dirty="0">
                <a:solidFill>
                  <a:srgbClr val="FFFFFF"/>
                </a:solidFill>
                <a:latin typeface="STKaiti" pitchFamily="2" charset="-122"/>
              </a:rPr>
              <a:t>发行条件</a:t>
            </a:r>
            <a:endParaRPr lang="en-GB" altLang="zh-CN" sz="2000" b="1" dirty="0">
              <a:solidFill>
                <a:srgbClr val="FFFFFF"/>
              </a:solidFill>
              <a:latin typeface="STKaiti" pitchFamily="2" charset="-122"/>
            </a:endParaRPr>
          </a:p>
          <a:p>
            <a:pPr algn="ctr">
              <a:buFont typeface="Symbol" pitchFamily="18" charset="2"/>
              <a:buNone/>
            </a:pPr>
            <a:endParaRPr lang="en-GB" altLang="zh-CN" sz="2000" b="1" dirty="0">
              <a:solidFill>
                <a:srgbClr val="FFFFFF"/>
              </a:solidFill>
              <a:latin typeface="STKaiti" pitchFamily="2" charset="-122"/>
            </a:endParaRPr>
          </a:p>
        </p:txBody>
      </p:sp>
      <p:sp>
        <p:nvSpPr>
          <p:cNvPr id="32777" name="AutoShape 87"/>
          <p:cNvSpPr>
            <a:spLocks noChangeArrowheads="1"/>
          </p:cNvSpPr>
          <p:nvPr/>
        </p:nvSpPr>
        <p:spPr bwMode="gray">
          <a:xfrm>
            <a:off x="165768" y="3717897"/>
            <a:ext cx="1691640" cy="667115"/>
          </a:xfrm>
          <a:prstGeom prst="rect">
            <a:avLst/>
          </a:prstGeom>
          <a:solidFill>
            <a:srgbClr val="C00000"/>
          </a:solidFill>
          <a:ln w="9525">
            <a:noFill/>
            <a:miter lim="800000"/>
            <a:headEnd/>
            <a:tailEnd/>
          </a:ln>
        </p:spPr>
        <p:txBody>
          <a:bodyPr lIns="45720" rIns="45720" anchor="ctr"/>
          <a:lstStyle/>
          <a:p>
            <a:pPr algn="ctr"/>
            <a:endParaRPr lang="en-US" altLang="zh-CN" sz="2000" b="1" dirty="0">
              <a:solidFill>
                <a:srgbClr val="FFFFFF"/>
              </a:solidFill>
              <a:latin typeface="STKaiti" pitchFamily="2" charset="-122"/>
            </a:endParaRPr>
          </a:p>
          <a:p>
            <a:pPr algn="ctr"/>
            <a:r>
              <a:rPr lang="zh-CN" altLang="en-US" sz="2000" b="1" dirty="0">
                <a:solidFill>
                  <a:srgbClr val="FFFFFF"/>
                </a:solidFill>
                <a:latin typeface="STKaiti" pitchFamily="2" charset="-122"/>
              </a:rPr>
              <a:t>限售安排</a:t>
            </a:r>
            <a:endParaRPr lang="en-GB" altLang="zh-CN" sz="2000" b="1" dirty="0">
              <a:solidFill>
                <a:srgbClr val="FFFFFF"/>
              </a:solidFill>
              <a:latin typeface="STKaiti" pitchFamily="2" charset="-122"/>
            </a:endParaRPr>
          </a:p>
          <a:p>
            <a:pPr algn="ctr">
              <a:buFont typeface="Symbol" pitchFamily="18" charset="2"/>
              <a:buNone/>
            </a:pPr>
            <a:endParaRPr lang="en-GB" altLang="zh-CN" sz="2000" b="1" dirty="0">
              <a:solidFill>
                <a:srgbClr val="FFFFFF"/>
              </a:solidFill>
              <a:latin typeface="STKaiti" pitchFamily="2" charset="-122"/>
            </a:endParaRPr>
          </a:p>
        </p:txBody>
      </p:sp>
      <p:sp>
        <p:nvSpPr>
          <p:cNvPr id="32778" name="AutoShape 87"/>
          <p:cNvSpPr>
            <a:spLocks noChangeArrowheads="1"/>
          </p:cNvSpPr>
          <p:nvPr/>
        </p:nvSpPr>
        <p:spPr bwMode="gray">
          <a:xfrm>
            <a:off x="163366" y="4573429"/>
            <a:ext cx="1699277" cy="685800"/>
          </a:xfrm>
          <a:prstGeom prst="rect">
            <a:avLst/>
          </a:prstGeom>
          <a:solidFill>
            <a:srgbClr val="C00000"/>
          </a:solidFill>
          <a:ln w="9525">
            <a:noFill/>
            <a:miter lim="800000"/>
            <a:headEnd/>
            <a:tailEnd/>
          </a:ln>
        </p:spPr>
        <p:txBody>
          <a:bodyPr lIns="45720" rIns="45720" anchor="ctr"/>
          <a:lstStyle/>
          <a:p>
            <a:pPr algn="ctr">
              <a:buFont typeface="Symbol" pitchFamily="18" charset="2"/>
              <a:buNone/>
            </a:pPr>
            <a:r>
              <a:rPr lang="zh-CN" altLang="en-US" sz="2000" b="1" dirty="0">
                <a:solidFill>
                  <a:srgbClr val="FFFFFF"/>
                </a:solidFill>
                <a:latin typeface="STKaiti" pitchFamily="2" charset="-122"/>
              </a:rPr>
              <a:t>认购方式</a:t>
            </a:r>
            <a:endParaRPr lang="en-GB" altLang="zh-CN" sz="2000" b="1" dirty="0">
              <a:solidFill>
                <a:srgbClr val="FFFFFF"/>
              </a:solidFill>
              <a:latin typeface="STKaiti" pitchFamily="2" charset="-122"/>
            </a:endParaRPr>
          </a:p>
        </p:txBody>
      </p:sp>
      <p:sp>
        <p:nvSpPr>
          <p:cNvPr id="32779" name="AutoShape 87"/>
          <p:cNvSpPr>
            <a:spLocks noChangeArrowheads="1"/>
          </p:cNvSpPr>
          <p:nvPr/>
        </p:nvSpPr>
        <p:spPr bwMode="gray">
          <a:xfrm>
            <a:off x="170480" y="5509110"/>
            <a:ext cx="1691640" cy="685800"/>
          </a:xfrm>
          <a:prstGeom prst="rect">
            <a:avLst/>
          </a:prstGeom>
          <a:solidFill>
            <a:srgbClr val="C00000"/>
          </a:solidFill>
          <a:ln w="9525">
            <a:noFill/>
            <a:miter lim="800000"/>
            <a:headEnd/>
            <a:tailEnd/>
          </a:ln>
        </p:spPr>
        <p:txBody>
          <a:bodyPr lIns="45720" rIns="45720" anchor="ctr"/>
          <a:lstStyle/>
          <a:p>
            <a:pPr algn="ctr">
              <a:buFont typeface="Symbol" pitchFamily="18" charset="2"/>
              <a:buNone/>
            </a:pPr>
            <a:r>
              <a:rPr lang="zh-CN" altLang="en-US" sz="2000" b="1" dirty="0">
                <a:solidFill>
                  <a:srgbClr val="FFFFFF"/>
                </a:solidFill>
                <a:latin typeface="STKaiti" pitchFamily="2" charset="-122"/>
              </a:rPr>
              <a:t>发行定价</a:t>
            </a:r>
            <a:endParaRPr lang="en-GB" altLang="zh-CN" sz="2000" b="1" dirty="0">
              <a:solidFill>
                <a:srgbClr val="FFFFFF"/>
              </a:solidFill>
              <a:latin typeface="STKaiti" pitchFamily="2" charset="-122"/>
            </a:endParaRPr>
          </a:p>
        </p:txBody>
      </p:sp>
      <p:sp>
        <p:nvSpPr>
          <p:cNvPr id="32780" name="Rectangle 86"/>
          <p:cNvSpPr>
            <a:spLocks noChangeArrowheads="1"/>
          </p:cNvSpPr>
          <p:nvPr/>
        </p:nvSpPr>
        <p:spPr bwMode="gray">
          <a:xfrm>
            <a:off x="1940354" y="3515708"/>
            <a:ext cx="7680960" cy="685800"/>
          </a:xfrm>
          <a:prstGeom prst="rect">
            <a:avLst/>
          </a:prstGeom>
          <a:noFill/>
          <a:ln w="9525">
            <a:noFill/>
            <a:miter lim="800000"/>
            <a:headEnd/>
            <a:tailEnd/>
          </a:ln>
        </p:spPr>
        <p:txBody>
          <a:bodyPr wrap="square" anchor="ctr">
            <a:noAutofit/>
          </a:bodyPr>
          <a:lstStyle/>
          <a:p>
            <a:pPr marL="180975" indent="-180975">
              <a:spcBef>
                <a:spcPts val="2400"/>
              </a:spcBef>
              <a:buClr>
                <a:schemeClr val="accent1"/>
              </a:buClr>
              <a:buFont typeface="Wingdings" pitchFamily="2" charset="2"/>
              <a:buChar char="§"/>
            </a:pPr>
            <a:endParaRPr lang="en-US" altLang="zh-CN" sz="2000" dirty="0">
              <a:latin typeface="+mn-lt"/>
              <a:ea typeface="+mn-ea"/>
              <a:cs typeface="+mn-cs"/>
            </a:endParaRPr>
          </a:p>
          <a:p>
            <a:pPr marL="180975" indent="-180975">
              <a:spcBef>
                <a:spcPts val="2400"/>
              </a:spcBef>
              <a:buClr>
                <a:srgbClr val="FF0000"/>
              </a:buClr>
              <a:buFont typeface="Wingdings" pitchFamily="2" charset="2"/>
              <a:buChar char="§"/>
            </a:pPr>
            <a:r>
              <a:rPr lang="zh-CN" altLang="en-US" sz="2000" dirty="0">
                <a:latin typeface="华文楷体" panose="02010600040101010101" pitchFamily="2" charset="-122"/>
                <a:ea typeface="华文楷体" panose="02010600040101010101" pitchFamily="2" charset="-122"/>
                <a:cs typeface="+mn-cs"/>
              </a:rPr>
              <a:t>新增股份不强制限售 </a:t>
            </a:r>
            <a:endParaRPr lang="en-US" altLang="zh-TW" sz="2000" dirty="0">
              <a:latin typeface="华文楷体" panose="02010600040101010101" pitchFamily="2" charset="-122"/>
              <a:ea typeface="华文楷体" panose="02010600040101010101" pitchFamily="2" charset="-122"/>
              <a:cs typeface="+mn-cs"/>
            </a:endParaRPr>
          </a:p>
        </p:txBody>
      </p:sp>
      <p:sp>
        <p:nvSpPr>
          <p:cNvPr id="32781" name="Rectangle 86"/>
          <p:cNvSpPr>
            <a:spLocks noChangeArrowheads="1"/>
          </p:cNvSpPr>
          <p:nvPr/>
        </p:nvSpPr>
        <p:spPr bwMode="gray">
          <a:xfrm>
            <a:off x="1874136" y="4340434"/>
            <a:ext cx="7680960" cy="661642"/>
          </a:xfrm>
          <a:prstGeom prst="rect">
            <a:avLst/>
          </a:prstGeom>
          <a:noFill/>
          <a:ln w="9525">
            <a:noFill/>
            <a:miter lim="800000"/>
            <a:headEnd/>
            <a:tailEnd/>
          </a:ln>
        </p:spPr>
        <p:txBody>
          <a:bodyPr wrap="square" anchor="ctr">
            <a:noAutofit/>
          </a:bodyPr>
          <a:lstStyle/>
          <a:p>
            <a:pPr marL="180975" indent="-180975">
              <a:spcBef>
                <a:spcPts val="2400"/>
              </a:spcBef>
              <a:buClr>
                <a:schemeClr val="accent1"/>
              </a:buClr>
              <a:buFont typeface="Wingdings" pitchFamily="2" charset="2"/>
              <a:buChar char="§"/>
            </a:pPr>
            <a:endParaRPr lang="en-US" altLang="zh-CN" sz="2000" dirty="0">
              <a:latin typeface="+mn-lt"/>
              <a:ea typeface="+mn-ea"/>
              <a:cs typeface="+mn-cs"/>
            </a:endParaRPr>
          </a:p>
          <a:p>
            <a:pPr marL="180975" indent="-180975">
              <a:spcBef>
                <a:spcPts val="2400"/>
              </a:spcBef>
              <a:buClr>
                <a:srgbClr val="FF0000"/>
              </a:buClr>
              <a:buFont typeface="Wingdings" pitchFamily="2" charset="2"/>
              <a:buChar char="§"/>
            </a:pPr>
            <a:r>
              <a:rPr lang="zh-CN" altLang="en-US" sz="2000" dirty="0">
                <a:latin typeface="华文楷体" panose="02010600040101010101" pitchFamily="2" charset="-122"/>
                <a:ea typeface="华文楷体" panose="02010600040101010101" pitchFamily="2" charset="-122"/>
                <a:cs typeface="+mn-cs"/>
              </a:rPr>
              <a:t>认购方式灵活   现金和非现金</a:t>
            </a:r>
            <a:endParaRPr lang="en-US" altLang="zh-TW" sz="2000" dirty="0">
              <a:latin typeface="华文楷体" panose="02010600040101010101" pitchFamily="2" charset="-122"/>
              <a:ea typeface="华文楷体" panose="02010600040101010101" pitchFamily="2" charset="-122"/>
              <a:cs typeface="+mn-cs"/>
            </a:endParaRPr>
          </a:p>
        </p:txBody>
      </p:sp>
      <p:sp>
        <p:nvSpPr>
          <p:cNvPr id="32783" name="AutoShape 87"/>
          <p:cNvSpPr>
            <a:spLocks noChangeArrowheads="1"/>
          </p:cNvSpPr>
          <p:nvPr/>
        </p:nvSpPr>
        <p:spPr bwMode="gray">
          <a:xfrm>
            <a:off x="155280" y="1267458"/>
            <a:ext cx="1691640" cy="685800"/>
          </a:xfrm>
          <a:prstGeom prst="rect">
            <a:avLst/>
          </a:prstGeom>
          <a:solidFill>
            <a:srgbClr val="C00000"/>
          </a:solidFill>
          <a:ln w="9525">
            <a:noFill/>
            <a:miter lim="800000"/>
            <a:headEnd/>
            <a:tailEnd/>
          </a:ln>
        </p:spPr>
        <p:txBody>
          <a:bodyPr lIns="45720" rIns="45720" anchor="ctr"/>
          <a:lstStyle/>
          <a:p>
            <a:pPr algn="ctr"/>
            <a:r>
              <a:rPr lang="zh-CN" altLang="en-US" sz="2000" b="1" dirty="0">
                <a:solidFill>
                  <a:srgbClr val="FFFFFF"/>
                </a:solidFill>
                <a:latin typeface="STKaiti" pitchFamily="2" charset="-122"/>
              </a:rPr>
              <a:t>基本理念</a:t>
            </a:r>
            <a:endParaRPr lang="en-GB" altLang="zh-CN" sz="2000" b="1" dirty="0">
              <a:solidFill>
                <a:srgbClr val="FFFFFF"/>
              </a:solidFill>
              <a:latin typeface="STKaiti" pitchFamily="2" charset="-122"/>
            </a:endParaRPr>
          </a:p>
        </p:txBody>
      </p:sp>
      <p:sp>
        <p:nvSpPr>
          <p:cNvPr id="32784" name="Rectangle 86"/>
          <p:cNvSpPr>
            <a:spLocks noChangeArrowheads="1"/>
          </p:cNvSpPr>
          <p:nvPr/>
        </p:nvSpPr>
        <p:spPr bwMode="gray">
          <a:xfrm>
            <a:off x="1920506" y="2109201"/>
            <a:ext cx="7680960" cy="685800"/>
          </a:xfrm>
          <a:prstGeom prst="rect">
            <a:avLst/>
          </a:prstGeom>
          <a:noFill/>
          <a:ln w="9525">
            <a:noFill/>
            <a:miter lim="800000"/>
            <a:headEnd/>
            <a:tailEnd/>
          </a:ln>
        </p:spPr>
        <p:txBody>
          <a:bodyPr wrap="square" anchor="ctr">
            <a:noAutofit/>
          </a:bodyPr>
          <a:lstStyle/>
          <a:p>
            <a:pPr marL="180975" indent="-180975">
              <a:spcBef>
                <a:spcPts val="2400"/>
              </a:spcBef>
              <a:buClr>
                <a:srgbClr val="FF0000"/>
              </a:buClr>
              <a:buFont typeface="Wingdings" pitchFamily="2" charset="2"/>
              <a:buChar char="§"/>
            </a:pPr>
            <a:r>
              <a:rPr lang="zh-CN" altLang="en-US" sz="2000" dirty="0">
                <a:latin typeface="华文楷体" panose="02010600040101010101" pitchFamily="2" charset="-122"/>
                <a:ea typeface="华文楷体" panose="02010600040101010101" pitchFamily="2" charset="-122"/>
                <a:cs typeface="+mn-cs"/>
              </a:rPr>
              <a:t>公司挂牌之后可以自主选择时点进行发行，前次股票发行新增股份登记手续完成后，才能召开董事会审议下一次股票发行方案</a:t>
            </a:r>
          </a:p>
        </p:txBody>
      </p:sp>
      <p:sp>
        <p:nvSpPr>
          <p:cNvPr id="32785" name="Rectangle 86"/>
          <p:cNvSpPr>
            <a:spLocks noChangeArrowheads="1"/>
          </p:cNvSpPr>
          <p:nvPr/>
        </p:nvSpPr>
        <p:spPr bwMode="gray">
          <a:xfrm>
            <a:off x="1854557" y="5209834"/>
            <a:ext cx="7680960" cy="832318"/>
          </a:xfrm>
          <a:prstGeom prst="rect">
            <a:avLst/>
          </a:prstGeom>
          <a:noFill/>
          <a:ln w="9525">
            <a:noFill/>
            <a:miter lim="800000"/>
            <a:headEnd/>
            <a:tailEnd/>
          </a:ln>
        </p:spPr>
        <p:txBody>
          <a:bodyPr wrap="square" anchor="ctr">
            <a:noAutofit/>
          </a:bodyPr>
          <a:lstStyle/>
          <a:p>
            <a:pPr marL="180975" indent="-180975">
              <a:spcBef>
                <a:spcPts val="2400"/>
              </a:spcBef>
              <a:buClr>
                <a:schemeClr val="accent1"/>
              </a:buClr>
              <a:buFont typeface="Wingdings" pitchFamily="2" charset="2"/>
              <a:buChar char="§"/>
            </a:pPr>
            <a:endParaRPr lang="en-US" altLang="zh-CN" sz="2000" dirty="0">
              <a:latin typeface="+mn-lt"/>
              <a:ea typeface="+mn-ea"/>
              <a:cs typeface="+mn-cs"/>
            </a:endParaRPr>
          </a:p>
          <a:p>
            <a:pPr marL="180975" indent="-180975">
              <a:spcBef>
                <a:spcPts val="2400"/>
              </a:spcBef>
              <a:buClr>
                <a:srgbClr val="FF0000"/>
              </a:buClr>
              <a:buFont typeface="Wingdings" pitchFamily="2" charset="2"/>
              <a:buChar char="§"/>
            </a:pPr>
            <a:r>
              <a:rPr lang="zh-CN" altLang="zh-TW" sz="2000" dirty="0">
                <a:latin typeface="华文楷体" panose="02010600040101010101" pitchFamily="2" charset="-122"/>
                <a:ea typeface="华文楷体" panose="02010600040101010101" pitchFamily="2" charset="-122"/>
                <a:cs typeface="+mn-cs"/>
              </a:rPr>
              <a:t>市场化定价，可以与特定对象协商谈判，也可以进行询价</a:t>
            </a:r>
            <a:endParaRPr lang="en-US" altLang="zh-TW" sz="2000" dirty="0">
              <a:latin typeface="华文楷体" panose="02010600040101010101" pitchFamily="2" charset="-122"/>
              <a:ea typeface="华文楷体" panose="02010600040101010101" pitchFamily="2" charset="-122"/>
              <a:cs typeface="+mn-cs"/>
            </a:endParaRPr>
          </a:p>
        </p:txBody>
      </p:sp>
      <p:sp>
        <p:nvSpPr>
          <p:cNvPr id="19" name="Line 25"/>
          <p:cNvSpPr>
            <a:spLocks noChangeShapeType="1"/>
          </p:cNvSpPr>
          <p:nvPr/>
        </p:nvSpPr>
        <p:spPr bwMode="gray">
          <a:xfrm>
            <a:off x="-95652" y="2013110"/>
            <a:ext cx="9544050" cy="15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wrap="none" anchor="ctr"/>
          <a:lstStyle/>
          <a:p>
            <a:endParaRPr lang="zh-CN" altLang="en-US"/>
          </a:p>
        </p:txBody>
      </p:sp>
      <p:sp>
        <p:nvSpPr>
          <p:cNvPr id="20" name="Line 25"/>
          <p:cNvSpPr>
            <a:spLocks noChangeShapeType="1"/>
          </p:cNvSpPr>
          <p:nvPr/>
        </p:nvSpPr>
        <p:spPr bwMode="gray">
          <a:xfrm>
            <a:off x="57416" y="2802717"/>
            <a:ext cx="9544050" cy="15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wrap="none" anchor="ctr"/>
          <a:lstStyle/>
          <a:p>
            <a:endParaRPr lang="zh-CN" altLang="en-US"/>
          </a:p>
        </p:txBody>
      </p:sp>
      <p:sp>
        <p:nvSpPr>
          <p:cNvPr id="21" name="Line 25"/>
          <p:cNvSpPr>
            <a:spLocks noChangeShapeType="1"/>
          </p:cNvSpPr>
          <p:nvPr/>
        </p:nvSpPr>
        <p:spPr bwMode="gray">
          <a:xfrm>
            <a:off x="57416" y="3698433"/>
            <a:ext cx="9544050" cy="15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wrap="none" anchor="ctr"/>
          <a:lstStyle/>
          <a:p>
            <a:endParaRPr lang="zh-CN" altLang="en-US"/>
          </a:p>
        </p:txBody>
      </p:sp>
      <p:sp>
        <p:nvSpPr>
          <p:cNvPr id="22" name="Line 25"/>
          <p:cNvSpPr>
            <a:spLocks noChangeShapeType="1"/>
          </p:cNvSpPr>
          <p:nvPr/>
        </p:nvSpPr>
        <p:spPr bwMode="gray">
          <a:xfrm>
            <a:off x="181350" y="4490526"/>
            <a:ext cx="9544050" cy="15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wrap="none" anchor="ctr"/>
          <a:lstStyle/>
          <a:p>
            <a:endParaRPr lang="zh-CN" altLang="en-US"/>
          </a:p>
        </p:txBody>
      </p:sp>
      <p:sp>
        <p:nvSpPr>
          <p:cNvPr id="23" name="Line 25"/>
          <p:cNvSpPr>
            <a:spLocks noChangeShapeType="1"/>
          </p:cNvSpPr>
          <p:nvPr/>
        </p:nvSpPr>
        <p:spPr bwMode="gray">
          <a:xfrm>
            <a:off x="77264" y="5393463"/>
            <a:ext cx="9544050" cy="15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wrap="none" anchor="ctr"/>
          <a:lstStyle/>
          <a:p>
            <a:endParaRPr lang="zh-CN" altLang="en-US"/>
          </a:p>
        </p:txBody>
      </p:sp>
      <p:sp>
        <p:nvSpPr>
          <p:cNvPr id="25" name="Rectangle 86"/>
          <p:cNvSpPr>
            <a:spLocks noChangeArrowheads="1"/>
          </p:cNvSpPr>
          <p:nvPr/>
        </p:nvSpPr>
        <p:spPr bwMode="gray">
          <a:xfrm>
            <a:off x="1940354" y="1303149"/>
            <a:ext cx="7680960" cy="685800"/>
          </a:xfrm>
          <a:prstGeom prst="rect">
            <a:avLst/>
          </a:prstGeom>
          <a:noFill/>
          <a:ln w="9525">
            <a:noFill/>
            <a:miter lim="800000"/>
            <a:headEnd/>
            <a:tailEnd/>
          </a:ln>
        </p:spPr>
        <p:txBody>
          <a:bodyPr wrap="square" anchor="ctr">
            <a:noAutofit/>
          </a:bodyPr>
          <a:lstStyle/>
          <a:p>
            <a:pPr marL="180975" indent="-180975">
              <a:spcBef>
                <a:spcPts val="2400"/>
              </a:spcBef>
              <a:buClr>
                <a:srgbClr val="FF0000"/>
              </a:buClr>
              <a:buFont typeface="Wingdings" pitchFamily="2" charset="2"/>
              <a:buChar char="§"/>
            </a:pPr>
            <a:r>
              <a:rPr lang="zh-CN" altLang="en-US" sz="2000" dirty="0">
                <a:latin typeface="华文楷体" panose="02010600040101010101" pitchFamily="2" charset="-122"/>
                <a:ea typeface="华文楷体" panose="02010600040101010101" pitchFamily="2" charset="-122"/>
                <a:cs typeface="+mn-cs"/>
              </a:rPr>
              <a:t>小额、快速、按需融资</a:t>
            </a:r>
          </a:p>
        </p:txBody>
      </p:sp>
    </p:spTree>
    <p:custDataLst>
      <p:tags r:id="rId1"/>
    </p:custDataLst>
    <p:extLst>
      <p:ext uri="{BB962C8B-B14F-4D97-AF65-F5344CB8AC3E}">
        <p14:creationId xmlns:p14="http://schemas.microsoft.com/office/powerpoint/2010/main" val="12328615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86"/>
          <p:cNvSpPr>
            <a:spLocks noChangeArrowheads="1"/>
          </p:cNvSpPr>
          <p:nvPr/>
        </p:nvSpPr>
        <p:spPr bwMode="gray">
          <a:xfrm>
            <a:off x="2087279" y="1810287"/>
            <a:ext cx="6414084" cy="1323439"/>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txBody>
          <a:bodyPr wrap="square" anchor="t">
            <a:spAutoFit/>
          </a:bodyPr>
          <a:lstStyle/>
          <a:p>
            <a:pPr marL="180975" indent="-180975">
              <a:spcBef>
                <a:spcPts val="1200"/>
              </a:spcBef>
              <a:buClr>
                <a:srgbClr val="FF0000"/>
              </a:buClr>
              <a:buFont typeface="Wingdings" pitchFamily="2" charset="2"/>
              <a:buChar char="§"/>
            </a:pPr>
            <a:r>
              <a:rPr lang="zh-CN" altLang="en-US" sz="2000" dirty="0">
                <a:latin typeface="华文楷体" panose="02010600040101010101" pitchFamily="2" charset="-122"/>
                <a:ea typeface="华文楷体" panose="02010600040101010101" pitchFamily="2" charset="-122"/>
                <a:cs typeface="+mn-cs"/>
              </a:rPr>
              <a:t>挂牌公司股票</a:t>
            </a:r>
            <a:r>
              <a:rPr lang="zh-CN" altLang="zh-CN" sz="2000" dirty="0">
                <a:latin typeface="华文楷体" panose="02010600040101010101" pitchFamily="2" charset="-122"/>
                <a:ea typeface="华文楷体" panose="02010600040101010101" pitchFamily="2" charset="-122"/>
                <a:cs typeface="+mn-cs"/>
              </a:rPr>
              <a:t>发行后</a:t>
            </a:r>
            <a:r>
              <a:rPr lang="zh-CN" altLang="en-US" sz="2000" dirty="0">
                <a:latin typeface="华文楷体" panose="02010600040101010101" pitchFamily="2" charset="-122"/>
                <a:ea typeface="华文楷体" panose="02010600040101010101" pitchFamily="2" charset="-122"/>
                <a:cs typeface="+mn-cs"/>
              </a:rPr>
              <a:t>，</a:t>
            </a:r>
            <a:r>
              <a:rPr lang="zh-CN" altLang="zh-CN" sz="2000" dirty="0">
                <a:latin typeface="华文楷体" panose="02010600040101010101" pitchFamily="2" charset="-122"/>
                <a:ea typeface="华文楷体" panose="02010600040101010101" pitchFamily="2" charset="-122"/>
                <a:cs typeface="+mn-cs"/>
              </a:rPr>
              <a:t>股东人数累计超过</a:t>
            </a:r>
            <a:r>
              <a:rPr lang="en-US" altLang="zh-CN" sz="2000" dirty="0">
                <a:latin typeface="华文楷体" panose="02010600040101010101" pitchFamily="2" charset="-122"/>
                <a:ea typeface="华文楷体" panose="02010600040101010101" pitchFamily="2" charset="-122"/>
                <a:cs typeface="+mn-cs"/>
              </a:rPr>
              <a:t>200</a:t>
            </a:r>
            <a:r>
              <a:rPr lang="zh-CN" altLang="zh-CN" sz="2000" dirty="0">
                <a:latin typeface="华文楷体" panose="02010600040101010101" pitchFamily="2" charset="-122"/>
                <a:ea typeface="华文楷体" panose="02010600040101010101" pitchFamily="2" charset="-122"/>
                <a:cs typeface="+mn-cs"/>
              </a:rPr>
              <a:t>人</a:t>
            </a:r>
            <a:endParaRPr lang="en-US" altLang="zh-CN" sz="2000" dirty="0">
              <a:latin typeface="华文楷体" panose="02010600040101010101" pitchFamily="2" charset="-122"/>
              <a:ea typeface="华文楷体" panose="02010600040101010101" pitchFamily="2" charset="-122"/>
              <a:cs typeface="+mn-cs"/>
            </a:endParaRPr>
          </a:p>
          <a:p>
            <a:pPr marL="180975" indent="-180975">
              <a:spcBef>
                <a:spcPts val="1200"/>
              </a:spcBef>
              <a:buClr>
                <a:srgbClr val="FF0000"/>
              </a:buClr>
              <a:buFont typeface="Wingdings" pitchFamily="2" charset="2"/>
              <a:buChar char="§"/>
            </a:pPr>
            <a:r>
              <a:rPr lang="zh-CN" altLang="en-US" sz="2000" dirty="0">
                <a:latin typeface="华文楷体" panose="02010600040101010101" pitchFamily="2" charset="-122"/>
                <a:ea typeface="华文楷体" panose="02010600040101010101" pitchFamily="2" charset="-122"/>
                <a:cs typeface="+mn-cs"/>
              </a:rPr>
              <a:t>股东人数已超过</a:t>
            </a:r>
            <a:r>
              <a:rPr lang="en-US" altLang="zh-CN" sz="2000" dirty="0">
                <a:latin typeface="华文楷体" panose="02010600040101010101" pitchFamily="2" charset="-122"/>
                <a:ea typeface="华文楷体" panose="02010600040101010101" pitchFamily="2" charset="-122"/>
                <a:cs typeface="+mn-cs"/>
              </a:rPr>
              <a:t>200</a:t>
            </a:r>
            <a:r>
              <a:rPr lang="zh-CN" altLang="en-US" sz="2000" dirty="0">
                <a:latin typeface="华文楷体" panose="02010600040101010101" pitchFamily="2" charset="-122"/>
                <a:ea typeface="华文楷体" panose="02010600040101010101" pitchFamily="2" charset="-122"/>
                <a:cs typeface="+mn-cs"/>
              </a:rPr>
              <a:t>人的挂牌公司，发行股票</a:t>
            </a:r>
            <a:endParaRPr lang="en-US" altLang="zh-CN" sz="2000" dirty="0">
              <a:latin typeface="华文楷体" panose="02010600040101010101" pitchFamily="2" charset="-122"/>
              <a:ea typeface="华文楷体" panose="02010600040101010101" pitchFamily="2" charset="-122"/>
              <a:cs typeface="+mn-cs"/>
            </a:endParaRPr>
          </a:p>
          <a:p>
            <a:pPr marL="180975" indent="-180975">
              <a:spcBef>
                <a:spcPts val="1200"/>
              </a:spcBef>
              <a:buClr>
                <a:srgbClr val="FF0000"/>
              </a:buClr>
              <a:buFont typeface="Wingdings" pitchFamily="2" charset="2"/>
              <a:buChar char="§"/>
            </a:pPr>
            <a:r>
              <a:rPr lang="en-US" altLang="zh-CN" sz="2000" dirty="0">
                <a:latin typeface="华文楷体" panose="02010600040101010101" pitchFamily="2" charset="-122"/>
                <a:ea typeface="华文楷体" panose="02010600040101010101" pitchFamily="2" charset="-122"/>
                <a:cs typeface="+mn-cs"/>
              </a:rPr>
              <a:t>200</a:t>
            </a:r>
            <a:r>
              <a:rPr lang="zh-CN" altLang="en-US" sz="2000" dirty="0">
                <a:latin typeface="华文楷体" panose="02010600040101010101" pitchFamily="2" charset="-122"/>
                <a:ea typeface="华文楷体" panose="02010600040101010101" pitchFamily="2" charset="-122"/>
                <a:cs typeface="+mn-cs"/>
              </a:rPr>
              <a:t>人的认定：召开股东大会的股权登记日</a:t>
            </a:r>
          </a:p>
        </p:txBody>
      </p:sp>
      <p:sp>
        <p:nvSpPr>
          <p:cNvPr id="6149" name="Rectangle 86"/>
          <p:cNvSpPr>
            <a:spLocks noChangeArrowheads="1"/>
          </p:cNvSpPr>
          <p:nvPr/>
        </p:nvSpPr>
        <p:spPr bwMode="gray">
          <a:xfrm>
            <a:off x="2034457" y="4333970"/>
            <a:ext cx="6519728" cy="400110"/>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txBody>
          <a:bodyPr wrap="square" anchor="t">
            <a:spAutoFit/>
          </a:bodyPr>
          <a:lstStyle/>
          <a:p>
            <a:pPr marL="180975" indent="-180975">
              <a:spcBef>
                <a:spcPts val="1200"/>
              </a:spcBef>
              <a:buClr>
                <a:srgbClr val="FF0000"/>
              </a:buClr>
              <a:buFont typeface="Wingdings" pitchFamily="2" charset="2"/>
              <a:buChar char="§"/>
            </a:pPr>
            <a:r>
              <a:rPr lang="zh-CN" altLang="en-US" sz="2000" dirty="0">
                <a:latin typeface="华文楷体" panose="02010600040101010101" pitchFamily="2" charset="-122"/>
                <a:ea typeface="华文楷体" panose="02010600040101010101" pitchFamily="2" charset="-122"/>
                <a:cs typeface="+mn-cs"/>
              </a:rPr>
              <a:t>挂牌公司股票</a:t>
            </a:r>
            <a:r>
              <a:rPr lang="zh-CN" altLang="zh-CN" sz="2000" dirty="0">
                <a:latin typeface="华文楷体" panose="02010600040101010101" pitchFamily="2" charset="-122"/>
                <a:ea typeface="华文楷体" panose="02010600040101010101" pitchFamily="2" charset="-122"/>
                <a:cs typeface="+mn-cs"/>
              </a:rPr>
              <a:t>发行后</a:t>
            </a:r>
            <a:r>
              <a:rPr lang="zh-CN" altLang="en-US" sz="2000" dirty="0">
                <a:latin typeface="华文楷体" panose="02010600040101010101" pitchFamily="2" charset="-122"/>
                <a:ea typeface="华文楷体" panose="02010600040101010101" pitchFamily="2" charset="-122"/>
                <a:cs typeface="+mn-cs"/>
              </a:rPr>
              <a:t>，</a:t>
            </a:r>
            <a:r>
              <a:rPr lang="zh-CN" altLang="zh-CN" sz="2000" dirty="0">
                <a:latin typeface="华文楷体" panose="02010600040101010101" pitchFamily="2" charset="-122"/>
                <a:ea typeface="华文楷体" panose="02010600040101010101" pitchFamily="2" charset="-122"/>
                <a:cs typeface="+mn-cs"/>
              </a:rPr>
              <a:t>股东人数累计不超过</a:t>
            </a:r>
            <a:r>
              <a:rPr lang="en-US" altLang="zh-CN" sz="2000" dirty="0">
                <a:latin typeface="华文楷体" panose="02010600040101010101" pitchFamily="2" charset="-122"/>
                <a:ea typeface="华文楷体" panose="02010600040101010101" pitchFamily="2" charset="-122"/>
                <a:cs typeface="+mn-cs"/>
              </a:rPr>
              <a:t>200</a:t>
            </a:r>
            <a:r>
              <a:rPr lang="zh-CN" altLang="zh-CN" sz="2000" dirty="0">
                <a:latin typeface="华文楷体" panose="02010600040101010101" pitchFamily="2" charset="-122"/>
                <a:ea typeface="华文楷体" panose="02010600040101010101" pitchFamily="2" charset="-122"/>
                <a:cs typeface="+mn-cs"/>
              </a:rPr>
              <a:t>人</a:t>
            </a:r>
            <a:endParaRPr lang="zh-CN" altLang="en-US" sz="2000" dirty="0">
              <a:latin typeface="华文楷体" panose="02010600040101010101" pitchFamily="2" charset="-122"/>
              <a:ea typeface="华文楷体" panose="02010600040101010101" pitchFamily="2" charset="-122"/>
              <a:cs typeface="+mn-cs"/>
            </a:endParaRPr>
          </a:p>
        </p:txBody>
      </p:sp>
      <p:sp>
        <p:nvSpPr>
          <p:cNvPr id="6151" name="AutoShape 87"/>
          <p:cNvSpPr>
            <a:spLocks noChangeArrowheads="1"/>
          </p:cNvSpPr>
          <p:nvPr/>
        </p:nvSpPr>
        <p:spPr bwMode="gray">
          <a:xfrm>
            <a:off x="161925" y="1297416"/>
            <a:ext cx="1691640" cy="2103120"/>
          </a:xfrm>
          <a:prstGeom prst="rect">
            <a:avLst/>
          </a:prstGeom>
          <a:solidFill>
            <a:srgbClr val="C00000"/>
          </a:solidFill>
          <a:ln w="9525">
            <a:noFill/>
            <a:miter lim="800000"/>
            <a:headEnd/>
            <a:tailEnd/>
          </a:ln>
          <a:extLst/>
        </p:spPr>
        <p:txBody>
          <a:bodyPr lIns="45720" rIns="45720" anchor="ctr"/>
          <a:lstStyle/>
          <a:p>
            <a:pPr algn="ctr">
              <a:spcBef>
                <a:spcPct val="75000"/>
              </a:spcBef>
              <a:buClr>
                <a:schemeClr val="tx2"/>
              </a:buClr>
              <a:buFont typeface="Symbol" pitchFamily="18" charset="2"/>
              <a:buNone/>
            </a:pPr>
            <a:r>
              <a:rPr lang="zh-CN" altLang="en-US" sz="2000" b="1" dirty="0">
                <a:solidFill>
                  <a:schemeClr val="bg1"/>
                </a:solidFill>
                <a:latin typeface="+mj-lt"/>
                <a:ea typeface="+mj-ea"/>
                <a:cs typeface="Geneva"/>
              </a:rPr>
              <a:t>核准</a:t>
            </a:r>
          </a:p>
        </p:txBody>
      </p:sp>
      <p:sp>
        <p:nvSpPr>
          <p:cNvPr id="6153" name="AutoShape 87"/>
          <p:cNvSpPr>
            <a:spLocks noChangeArrowheads="1"/>
          </p:cNvSpPr>
          <p:nvPr/>
        </p:nvSpPr>
        <p:spPr bwMode="gray">
          <a:xfrm>
            <a:off x="161925" y="3774647"/>
            <a:ext cx="1691640" cy="1508760"/>
          </a:xfrm>
          <a:prstGeom prst="rect">
            <a:avLst/>
          </a:prstGeom>
          <a:solidFill>
            <a:srgbClr val="C00000"/>
          </a:solidFill>
          <a:ln w="9525">
            <a:noFill/>
            <a:miter lim="800000"/>
            <a:headEnd/>
            <a:tailEnd/>
          </a:ln>
          <a:extLst/>
        </p:spPr>
        <p:txBody>
          <a:bodyPr lIns="45720" rIns="45720" anchor="ctr"/>
          <a:lstStyle/>
          <a:p>
            <a:pPr algn="ctr">
              <a:spcBef>
                <a:spcPct val="75000"/>
              </a:spcBef>
              <a:buClr>
                <a:schemeClr val="tx2"/>
              </a:buClr>
              <a:buFont typeface="Symbol" pitchFamily="18" charset="2"/>
              <a:buNone/>
            </a:pPr>
            <a:r>
              <a:rPr lang="zh-CN" altLang="en-US" sz="2000" b="1" dirty="0">
                <a:solidFill>
                  <a:schemeClr val="bg1"/>
                </a:solidFill>
                <a:latin typeface="+mj-lt"/>
                <a:ea typeface="+mj-ea"/>
                <a:cs typeface="Geneva"/>
              </a:rPr>
              <a:t>豁免核准</a:t>
            </a:r>
          </a:p>
        </p:txBody>
      </p:sp>
      <p:sp>
        <p:nvSpPr>
          <p:cNvPr id="2" name="Title 1"/>
          <p:cNvSpPr>
            <a:spLocks noGrp="1"/>
          </p:cNvSpPr>
          <p:nvPr>
            <p:ph type="title"/>
          </p:nvPr>
        </p:nvSpPr>
        <p:spPr/>
        <p:txBody>
          <a:bodyPr/>
          <a:lstStyle/>
          <a:p>
            <a:r>
              <a:rPr lang="zh-CN" altLang="en-US" sz="2800" dirty="0">
                <a:solidFill>
                  <a:schemeClr val="bg1"/>
                </a:solidFill>
              </a:rPr>
              <a:t>规则要点</a:t>
            </a:r>
            <a:r>
              <a:rPr lang="en-US" altLang="zh-CN" sz="2800" dirty="0">
                <a:solidFill>
                  <a:schemeClr val="bg1"/>
                </a:solidFill>
              </a:rPr>
              <a:t>——</a:t>
            </a:r>
            <a:r>
              <a:rPr lang="zh-CN" altLang="en-US" sz="2800" dirty="0">
                <a:solidFill>
                  <a:schemeClr val="bg1"/>
                </a:solidFill>
              </a:rPr>
              <a:t>管理方式</a:t>
            </a:r>
            <a:endParaRPr lang="en-US" sz="2800" dirty="0">
              <a:solidFill>
                <a:schemeClr val="bg1"/>
              </a:solidFill>
            </a:endParaRPr>
          </a:p>
        </p:txBody>
      </p:sp>
      <p:sp>
        <p:nvSpPr>
          <p:cNvPr id="3" name="Slide Number Placeholder 2"/>
          <p:cNvSpPr>
            <a:spLocks noGrp="1"/>
          </p:cNvSpPr>
          <p:nvPr>
            <p:ph type="sldNum" sz="quarter" idx="4294967295"/>
          </p:nvPr>
        </p:nvSpPr>
        <p:spPr>
          <a:xfrm>
            <a:off x="0" y="6511925"/>
            <a:ext cx="360363" cy="268288"/>
          </a:xfrm>
        </p:spPr>
        <p:txBody>
          <a:bodyPr/>
          <a:lstStyle/>
          <a:p>
            <a:pPr>
              <a:defRPr/>
            </a:pPr>
            <a:fld id="{4DA46058-DA08-4E69-A12D-3DC2295BA3B4}" type="slidenum">
              <a:rPr lang="en-GB" smtClean="0"/>
              <a:pPr>
                <a:defRPr/>
              </a:pPr>
              <a:t>11</a:t>
            </a:fld>
            <a:endParaRPr lang="en-GB" dirty="0"/>
          </a:p>
        </p:txBody>
      </p:sp>
      <p:sp>
        <p:nvSpPr>
          <p:cNvPr id="19" name="Line 25"/>
          <p:cNvSpPr>
            <a:spLocks noChangeShapeType="1"/>
          </p:cNvSpPr>
          <p:nvPr/>
        </p:nvSpPr>
        <p:spPr bwMode="gray">
          <a:xfrm>
            <a:off x="161925" y="3526376"/>
            <a:ext cx="9544050" cy="15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wrap="none" anchor="ctr"/>
          <a:lstStyle/>
          <a:p>
            <a:endParaRPr lang="zh-CN" altLang="en-US"/>
          </a:p>
        </p:txBody>
      </p:sp>
    </p:spTree>
    <p:custDataLst>
      <p:tags r:id="rId1"/>
    </p:custDataLst>
    <p:extLst>
      <p:ext uri="{BB962C8B-B14F-4D97-AF65-F5344CB8AC3E}">
        <p14:creationId xmlns:p14="http://schemas.microsoft.com/office/powerpoint/2010/main" val="21027532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p:cNvSpPr>
            <a:spLocks noGrp="1"/>
          </p:cNvSpPr>
          <p:nvPr>
            <p:ph type="title"/>
          </p:nvPr>
        </p:nvSpPr>
        <p:spPr/>
        <p:txBody>
          <a:bodyPr/>
          <a:lstStyle/>
          <a:p>
            <a:pPr eaLnBrk="1" hangingPunct="1"/>
            <a:r>
              <a:rPr lang="zh-CN" altLang="en-US" sz="2800" dirty="0">
                <a:solidFill>
                  <a:schemeClr val="bg1"/>
                </a:solidFill>
              </a:rPr>
              <a:t>规则要点</a:t>
            </a:r>
            <a:r>
              <a:rPr lang="en-US" altLang="zh-CN" sz="2800" dirty="0">
                <a:solidFill>
                  <a:schemeClr val="bg1"/>
                </a:solidFill>
              </a:rPr>
              <a:t>——</a:t>
            </a:r>
            <a:r>
              <a:rPr lang="zh-CN" altLang="en-US" sz="2800" dirty="0">
                <a:solidFill>
                  <a:schemeClr val="bg1"/>
                </a:solidFill>
              </a:rPr>
              <a:t>发行对象</a:t>
            </a:r>
            <a:endParaRPr lang="zh-CN" altLang="en-GB" sz="2800" dirty="0">
              <a:solidFill>
                <a:schemeClr val="bg1"/>
              </a:solidFill>
            </a:endParaRPr>
          </a:p>
        </p:txBody>
      </p:sp>
      <p:sp>
        <p:nvSpPr>
          <p:cNvPr id="2" name="Slide Number Placeholder 1"/>
          <p:cNvSpPr>
            <a:spLocks noGrp="1"/>
          </p:cNvSpPr>
          <p:nvPr>
            <p:ph type="sldNum" sz="quarter" idx="4294967295"/>
          </p:nvPr>
        </p:nvSpPr>
        <p:spPr>
          <a:xfrm>
            <a:off x="0" y="6342063"/>
            <a:ext cx="360363" cy="268287"/>
          </a:xfrm>
        </p:spPr>
        <p:txBody>
          <a:bodyPr/>
          <a:lstStyle/>
          <a:p>
            <a:pPr>
              <a:defRPr/>
            </a:pPr>
            <a:fld id="{57E414D3-1524-4350-ADA4-ACB1148BE2DF}" type="slidenum">
              <a:rPr lang="en-GB" smtClean="0"/>
              <a:pPr>
                <a:defRPr/>
              </a:pPr>
              <a:t>12</a:t>
            </a:fld>
            <a:endParaRPr lang="en-GB" dirty="0"/>
          </a:p>
        </p:txBody>
      </p:sp>
      <p:sp>
        <p:nvSpPr>
          <p:cNvPr id="13" name="Slide Number Placeholder 12"/>
          <p:cNvSpPr txBox="1">
            <a:spLocks noGrp="1"/>
          </p:cNvSpPr>
          <p:nvPr/>
        </p:nvSpPr>
        <p:spPr>
          <a:xfrm>
            <a:off x="1928813" y="6342648"/>
            <a:ext cx="360362" cy="268288"/>
          </a:xfrm>
          <a:prstGeom prst="rect">
            <a:avLst/>
          </a:prstGeom>
          <a:noFill/>
        </p:spPr>
        <p:txBody>
          <a:bodyPr anchor="ctr"/>
          <a:lstStyle/>
          <a:p>
            <a:pPr fontAlgn="auto">
              <a:spcBef>
                <a:spcPts val="0"/>
              </a:spcBef>
              <a:spcAft>
                <a:spcPts val="0"/>
              </a:spcAft>
              <a:defRPr/>
            </a:pPr>
            <a:fld id="{00DE6CA6-EC7A-48AE-BEF8-F011574A8B18}" type="slidenum">
              <a:rPr lang="en-GB" sz="900">
                <a:solidFill>
                  <a:schemeClr val="tx1">
                    <a:tint val="75000"/>
                  </a:schemeClr>
                </a:solidFill>
                <a:latin typeface="+mj-lt"/>
                <a:ea typeface="+mj-ea"/>
                <a:cs typeface="+mn-cs"/>
              </a:rPr>
              <a:pPr fontAlgn="auto">
                <a:spcBef>
                  <a:spcPts val="0"/>
                </a:spcBef>
                <a:spcAft>
                  <a:spcPts val="0"/>
                </a:spcAft>
                <a:defRPr/>
              </a:pPr>
              <a:t>12</a:t>
            </a:fld>
            <a:endParaRPr lang="en-GB" sz="900">
              <a:solidFill>
                <a:schemeClr val="tx1">
                  <a:tint val="75000"/>
                </a:schemeClr>
              </a:solidFill>
              <a:latin typeface="+mj-lt"/>
              <a:ea typeface="+mj-ea"/>
              <a:cs typeface="+mn-cs"/>
            </a:endParaRPr>
          </a:p>
        </p:txBody>
      </p:sp>
      <p:sp>
        <p:nvSpPr>
          <p:cNvPr id="34819" name="文本框 6"/>
          <p:cNvSpPr txBox="1">
            <a:spLocks noChangeArrowheads="1"/>
          </p:cNvSpPr>
          <p:nvPr/>
        </p:nvSpPr>
        <p:spPr bwMode="auto">
          <a:xfrm>
            <a:off x="264516" y="3121786"/>
            <a:ext cx="1005404" cy="338554"/>
          </a:xfrm>
          <a:prstGeom prst="rect">
            <a:avLst/>
          </a:prstGeom>
          <a:noFill/>
          <a:ln w="9525">
            <a:noFill/>
            <a:miter lim="800000"/>
            <a:headEnd/>
            <a:tailEnd/>
          </a:ln>
        </p:spPr>
        <p:txBody>
          <a:bodyPr vert="horz" wrap="none">
            <a:spAutoFit/>
          </a:bodyPr>
          <a:lstStyle/>
          <a:p>
            <a:pPr algn="ctr"/>
            <a:r>
              <a:rPr lang="zh-CN" altLang="en-US" sz="1600" dirty="0">
                <a:latin typeface="+mj-lt"/>
                <a:ea typeface="+mj-ea"/>
              </a:rPr>
              <a:t>发行对象</a:t>
            </a:r>
          </a:p>
        </p:txBody>
      </p:sp>
      <p:sp>
        <p:nvSpPr>
          <p:cNvPr id="32" name="左大括号 31"/>
          <p:cNvSpPr/>
          <p:nvPr/>
        </p:nvSpPr>
        <p:spPr>
          <a:xfrm>
            <a:off x="1277053" y="1558706"/>
            <a:ext cx="419640" cy="3353525"/>
          </a:xfrm>
          <a:prstGeom prst="leftBrace">
            <a:avLst>
              <a:gd name="adj1" fmla="val 42231"/>
              <a:gd name="adj2" fmla="val 50000"/>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600">
              <a:latin typeface="+mj-lt"/>
              <a:ea typeface="+mj-ea"/>
            </a:endParaRPr>
          </a:p>
        </p:txBody>
      </p:sp>
      <p:sp>
        <p:nvSpPr>
          <p:cNvPr id="34821" name="文本框 32"/>
          <p:cNvSpPr txBox="1">
            <a:spLocks noChangeArrowheads="1"/>
          </p:cNvSpPr>
          <p:nvPr/>
        </p:nvSpPr>
        <p:spPr bwMode="auto">
          <a:xfrm>
            <a:off x="1776138" y="1441488"/>
            <a:ext cx="1723549" cy="400110"/>
          </a:xfrm>
          <a:prstGeom prst="rect">
            <a:avLst/>
          </a:prstGeom>
          <a:noFill/>
          <a:ln w="9525">
            <a:noFill/>
            <a:miter lim="800000"/>
            <a:headEnd/>
            <a:tailEnd/>
          </a:ln>
        </p:spPr>
        <p:txBody>
          <a:bodyPr vert="horz" wrap="none">
            <a:spAutoFit/>
          </a:bodyPr>
          <a:lstStyle>
            <a:defPPr>
              <a:defRPr lang="en-US"/>
            </a:defPPr>
            <a:lvl1pPr algn="ctr">
              <a:defRPr sz="2000"/>
            </a:lvl1pPr>
          </a:lstStyle>
          <a:p>
            <a:pPr algn="l"/>
            <a:r>
              <a:rPr lang="zh-CN" altLang="en-US" b="1" dirty="0">
                <a:latin typeface="华文楷体" panose="02010600040101010101" pitchFamily="2" charset="-122"/>
                <a:ea typeface="华文楷体" panose="02010600040101010101" pitchFamily="2" charset="-122"/>
              </a:rPr>
              <a:t>公司现有股东</a:t>
            </a:r>
          </a:p>
        </p:txBody>
      </p:sp>
      <p:sp>
        <p:nvSpPr>
          <p:cNvPr id="34822" name="文本框 33"/>
          <p:cNvSpPr txBox="1">
            <a:spLocks noChangeArrowheads="1"/>
          </p:cNvSpPr>
          <p:nvPr/>
        </p:nvSpPr>
        <p:spPr bwMode="auto">
          <a:xfrm>
            <a:off x="1738562" y="1928700"/>
            <a:ext cx="3775393" cy="400110"/>
          </a:xfrm>
          <a:prstGeom prst="rect">
            <a:avLst/>
          </a:prstGeom>
          <a:noFill/>
          <a:ln w="9525">
            <a:noFill/>
            <a:miter lim="800000"/>
            <a:headEnd/>
            <a:tailEnd/>
          </a:ln>
        </p:spPr>
        <p:txBody>
          <a:bodyPr vert="horz" wrap="none">
            <a:spAutoFit/>
          </a:bodyPr>
          <a:lstStyle>
            <a:defPPr>
              <a:defRPr lang="en-US"/>
            </a:defPPr>
            <a:lvl1pPr algn="ctr">
              <a:defRPr sz="2000"/>
            </a:lvl1pPr>
          </a:lstStyle>
          <a:p>
            <a:pPr algn="l"/>
            <a:r>
              <a:rPr lang="zh-CN" altLang="en-US" b="1" dirty="0">
                <a:latin typeface="华文楷体" panose="02010600040101010101" pitchFamily="2" charset="-122"/>
                <a:ea typeface="华文楷体" panose="02010600040101010101" pitchFamily="2" charset="-122"/>
              </a:rPr>
              <a:t>公司董事、监事、高级管理人员</a:t>
            </a:r>
          </a:p>
        </p:txBody>
      </p:sp>
      <p:sp>
        <p:nvSpPr>
          <p:cNvPr id="34823" name="文本框 34"/>
          <p:cNvSpPr txBox="1">
            <a:spLocks noChangeArrowheads="1"/>
          </p:cNvSpPr>
          <p:nvPr/>
        </p:nvSpPr>
        <p:spPr bwMode="auto">
          <a:xfrm>
            <a:off x="1786473" y="2374941"/>
            <a:ext cx="1210588" cy="400110"/>
          </a:xfrm>
          <a:prstGeom prst="rect">
            <a:avLst/>
          </a:prstGeom>
          <a:noFill/>
          <a:ln w="9525">
            <a:noFill/>
            <a:miter lim="800000"/>
            <a:headEnd/>
            <a:tailEnd/>
          </a:ln>
        </p:spPr>
        <p:txBody>
          <a:bodyPr vert="horz" wrap="none">
            <a:spAutoFit/>
          </a:bodyPr>
          <a:lstStyle>
            <a:defPPr>
              <a:defRPr lang="en-US"/>
            </a:defPPr>
            <a:lvl1pPr algn="ctr">
              <a:defRPr sz="2000"/>
            </a:lvl1pPr>
          </a:lstStyle>
          <a:p>
            <a:pPr algn="l"/>
            <a:r>
              <a:rPr lang="zh-CN" altLang="en-US" b="1" dirty="0">
                <a:latin typeface="华文楷体" panose="02010600040101010101" pitchFamily="2" charset="-122"/>
                <a:ea typeface="华文楷体" panose="02010600040101010101" pitchFamily="2" charset="-122"/>
              </a:rPr>
              <a:t>核心员工</a:t>
            </a:r>
          </a:p>
        </p:txBody>
      </p:sp>
      <p:sp>
        <p:nvSpPr>
          <p:cNvPr id="34824" name="文本框 42"/>
          <p:cNvSpPr txBox="1">
            <a:spLocks noChangeArrowheads="1"/>
          </p:cNvSpPr>
          <p:nvPr/>
        </p:nvSpPr>
        <p:spPr bwMode="auto">
          <a:xfrm>
            <a:off x="1817791" y="4742954"/>
            <a:ext cx="1210588" cy="338554"/>
          </a:xfrm>
          <a:prstGeom prst="rect">
            <a:avLst/>
          </a:prstGeom>
          <a:noFill/>
          <a:ln w="9525">
            <a:noFill/>
            <a:miter lim="800000"/>
            <a:headEnd/>
            <a:tailEnd/>
          </a:ln>
        </p:spPr>
        <p:txBody>
          <a:bodyPr vert="horz" wrap="none">
            <a:spAutoFit/>
          </a:bodyPr>
          <a:lstStyle>
            <a:defPPr>
              <a:defRPr lang="en-US"/>
            </a:defPPr>
            <a:lvl1pPr algn="ctr">
              <a:defRPr sz="2000"/>
            </a:lvl1pPr>
          </a:lstStyle>
          <a:p>
            <a:pPr algn="l"/>
            <a:r>
              <a:rPr lang="zh-CN" altLang="en-US" sz="1600" b="1" dirty="0">
                <a:latin typeface="+mj-lt"/>
                <a:ea typeface="+mj-ea"/>
              </a:rPr>
              <a:t>合格投资者</a:t>
            </a:r>
          </a:p>
        </p:txBody>
      </p:sp>
      <p:sp>
        <p:nvSpPr>
          <p:cNvPr id="44" name="左大括号 43"/>
          <p:cNvSpPr/>
          <p:nvPr/>
        </p:nvSpPr>
        <p:spPr>
          <a:xfrm>
            <a:off x="3072979" y="4048117"/>
            <a:ext cx="320040" cy="2033195"/>
          </a:xfrm>
          <a:prstGeom prst="leftBrace">
            <a:avLst>
              <a:gd name="adj1" fmla="val 37389"/>
              <a:gd name="adj2" fmla="val 50000"/>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600">
              <a:solidFill>
                <a:schemeClr val="bg1"/>
              </a:solidFill>
              <a:latin typeface="+mj-lt"/>
              <a:ea typeface="+mj-ea"/>
            </a:endParaRPr>
          </a:p>
        </p:txBody>
      </p:sp>
      <p:sp>
        <p:nvSpPr>
          <p:cNvPr id="45" name="矩形 44"/>
          <p:cNvSpPr/>
          <p:nvPr/>
        </p:nvSpPr>
        <p:spPr>
          <a:xfrm>
            <a:off x="3509656" y="3869396"/>
            <a:ext cx="491505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tx1"/>
                </a:solidFill>
                <a:latin typeface="华文楷体" panose="02010600040101010101" pitchFamily="2" charset="-122"/>
                <a:ea typeface="华文楷体" panose="02010600040101010101" pitchFamily="2" charset="-122"/>
              </a:rPr>
              <a:t>法人机构：</a:t>
            </a:r>
            <a:r>
              <a:rPr lang="en-US" altLang="zh-CN" sz="2000" dirty="0">
                <a:solidFill>
                  <a:schemeClr val="tx1"/>
                </a:solidFill>
                <a:latin typeface="华文楷体" panose="02010600040101010101" pitchFamily="2" charset="-122"/>
                <a:ea typeface="华文楷体" panose="02010600040101010101" pitchFamily="2" charset="-122"/>
              </a:rPr>
              <a:t>500</a:t>
            </a:r>
            <a:r>
              <a:rPr lang="zh-CN" altLang="en-US" sz="2000" dirty="0">
                <a:solidFill>
                  <a:schemeClr val="tx1"/>
                </a:solidFill>
                <a:latin typeface="华文楷体" panose="02010600040101010101" pitchFamily="2" charset="-122"/>
                <a:ea typeface="华文楷体" panose="02010600040101010101" pitchFamily="2" charset="-122"/>
              </a:rPr>
              <a:t>万实收资本或实收股本</a:t>
            </a:r>
          </a:p>
        </p:txBody>
      </p:sp>
      <p:sp>
        <p:nvSpPr>
          <p:cNvPr id="46" name="矩形 45"/>
          <p:cNvSpPr/>
          <p:nvPr/>
        </p:nvSpPr>
        <p:spPr>
          <a:xfrm>
            <a:off x="3507445" y="5523529"/>
            <a:ext cx="4919472" cy="9274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tx1"/>
                </a:solidFill>
                <a:latin typeface="华文楷体" panose="02010600040101010101" pitchFamily="2" charset="-122"/>
                <a:ea typeface="华文楷体" panose="02010600040101010101" pitchFamily="2" charset="-122"/>
              </a:rPr>
              <a:t>自然人：</a:t>
            </a:r>
            <a:r>
              <a:rPr lang="en-US" altLang="zh-CN" sz="2000" dirty="0">
                <a:solidFill>
                  <a:schemeClr val="tx1"/>
                </a:solidFill>
                <a:latin typeface="华文楷体" panose="02010600040101010101" pitchFamily="2" charset="-122"/>
                <a:ea typeface="华文楷体" panose="02010600040101010101" pitchFamily="2" charset="-122"/>
              </a:rPr>
              <a:t>500</a:t>
            </a:r>
            <a:r>
              <a:rPr lang="zh-CN" altLang="en-US" sz="2000" dirty="0">
                <a:solidFill>
                  <a:schemeClr val="tx1"/>
                </a:solidFill>
                <a:latin typeface="华文楷体" panose="02010600040101010101" pitchFamily="2" charset="-122"/>
                <a:ea typeface="华文楷体" panose="02010600040101010101" pitchFamily="2" charset="-122"/>
              </a:rPr>
              <a:t>万金融资产</a:t>
            </a:r>
            <a:r>
              <a:rPr lang="en-US" altLang="zh-CN" sz="2000" dirty="0">
                <a:solidFill>
                  <a:schemeClr val="tx1"/>
                </a:solidFill>
                <a:latin typeface="华文楷体" panose="02010600040101010101" pitchFamily="2" charset="-122"/>
                <a:ea typeface="华文楷体" panose="02010600040101010101" pitchFamily="2" charset="-122"/>
              </a:rPr>
              <a:t>+2</a:t>
            </a:r>
            <a:r>
              <a:rPr lang="zh-CN" altLang="en-US" sz="2000" dirty="0">
                <a:solidFill>
                  <a:schemeClr val="tx1"/>
                </a:solidFill>
                <a:latin typeface="华文楷体" panose="02010600040101010101" pitchFamily="2" charset="-122"/>
                <a:ea typeface="华文楷体" panose="02010600040101010101" pitchFamily="2" charset="-122"/>
              </a:rPr>
              <a:t>年证券、期货、基金投资经历、</a:t>
            </a:r>
            <a:r>
              <a:rPr lang="en-US" altLang="zh-CN" sz="2000" dirty="0">
                <a:solidFill>
                  <a:schemeClr val="tx1"/>
                </a:solidFill>
                <a:latin typeface="华文楷体" panose="02010600040101010101" pitchFamily="2" charset="-122"/>
                <a:ea typeface="华文楷体" panose="02010600040101010101" pitchFamily="2" charset="-122"/>
              </a:rPr>
              <a:t>2</a:t>
            </a:r>
            <a:r>
              <a:rPr lang="zh-CN" altLang="en-US" sz="2000" dirty="0">
                <a:solidFill>
                  <a:schemeClr val="tx1"/>
                </a:solidFill>
                <a:latin typeface="华文楷体" panose="02010600040101010101" pitchFamily="2" charset="-122"/>
                <a:ea typeface="华文楷体" panose="02010600040101010101" pitchFamily="2" charset="-122"/>
              </a:rPr>
              <a:t>年相关工作经历、相关任职经历</a:t>
            </a:r>
          </a:p>
        </p:txBody>
      </p:sp>
      <p:sp>
        <p:nvSpPr>
          <p:cNvPr id="47" name="矩形 46"/>
          <p:cNvSpPr/>
          <p:nvPr/>
        </p:nvSpPr>
        <p:spPr>
          <a:xfrm>
            <a:off x="3509656" y="4402795"/>
            <a:ext cx="4919472"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tx1"/>
                </a:solidFill>
                <a:latin typeface="华文楷体" panose="02010600040101010101" pitchFamily="2" charset="-122"/>
                <a:ea typeface="华文楷体" panose="02010600040101010101" pitchFamily="2" charset="-122"/>
              </a:rPr>
              <a:t>合伙企业：</a:t>
            </a:r>
            <a:r>
              <a:rPr lang="en-US" altLang="zh-CN" sz="2000" dirty="0">
                <a:solidFill>
                  <a:schemeClr val="tx1"/>
                </a:solidFill>
                <a:latin typeface="华文楷体" panose="02010600040101010101" pitchFamily="2" charset="-122"/>
                <a:ea typeface="华文楷体" panose="02010600040101010101" pitchFamily="2" charset="-122"/>
              </a:rPr>
              <a:t>500</a:t>
            </a:r>
            <a:r>
              <a:rPr lang="zh-CN" altLang="en-US" sz="2000" dirty="0">
                <a:solidFill>
                  <a:schemeClr val="tx1"/>
                </a:solidFill>
                <a:latin typeface="华文楷体" panose="02010600040101010101" pitchFamily="2" charset="-122"/>
                <a:ea typeface="华文楷体" panose="02010600040101010101" pitchFamily="2" charset="-122"/>
              </a:rPr>
              <a:t>万实缴出资</a:t>
            </a:r>
          </a:p>
        </p:txBody>
      </p:sp>
      <p:sp>
        <p:nvSpPr>
          <p:cNvPr id="48" name="矩形 47"/>
          <p:cNvSpPr/>
          <p:nvPr/>
        </p:nvSpPr>
        <p:spPr>
          <a:xfrm>
            <a:off x="3507445" y="4968858"/>
            <a:ext cx="4919472"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tx1"/>
                </a:solidFill>
                <a:latin typeface="华文楷体" panose="02010600040101010101" pitchFamily="2" charset="-122"/>
                <a:ea typeface="华文楷体" panose="02010600040101010101" pitchFamily="2" charset="-122"/>
              </a:rPr>
              <a:t>资产管理计划等金融产品或资产</a:t>
            </a:r>
          </a:p>
        </p:txBody>
      </p:sp>
      <p:sp>
        <p:nvSpPr>
          <p:cNvPr id="55" name="矩形 54"/>
          <p:cNvSpPr/>
          <p:nvPr/>
        </p:nvSpPr>
        <p:spPr>
          <a:xfrm>
            <a:off x="7215350" y="2942541"/>
            <a:ext cx="1371600" cy="685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tx1"/>
                </a:solidFill>
                <a:latin typeface="华文楷体" panose="02010600040101010101" pitchFamily="2" charset="-122"/>
                <a:ea typeface="华文楷体" panose="02010600040101010101" pitchFamily="2" charset="-122"/>
              </a:rPr>
              <a:t>股东大会              审议批准</a:t>
            </a:r>
          </a:p>
        </p:txBody>
      </p:sp>
      <p:sp>
        <p:nvSpPr>
          <p:cNvPr id="58" name="矩形 57"/>
          <p:cNvSpPr/>
          <p:nvPr/>
        </p:nvSpPr>
        <p:spPr>
          <a:xfrm>
            <a:off x="1848157" y="2913458"/>
            <a:ext cx="1371600" cy="685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tx1"/>
                </a:solidFill>
                <a:latin typeface="华文楷体" panose="02010600040101010101" pitchFamily="2" charset="-122"/>
                <a:ea typeface="华文楷体" panose="02010600040101010101" pitchFamily="2" charset="-122"/>
              </a:rPr>
              <a:t>董事会</a:t>
            </a:r>
            <a:endParaRPr lang="en-US" altLang="zh-CN" sz="2000" dirty="0">
              <a:solidFill>
                <a:schemeClr val="tx1"/>
              </a:solidFill>
              <a:latin typeface="华文楷体" panose="02010600040101010101" pitchFamily="2" charset="-122"/>
              <a:ea typeface="华文楷体" panose="02010600040101010101" pitchFamily="2" charset="-122"/>
            </a:endParaRPr>
          </a:p>
          <a:p>
            <a:pPr algn="ctr" fontAlgn="auto">
              <a:spcBef>
                <a:spcPts val="0"/>
              </a:spcBef>
              <a:spcAft>
                <a:spcPts val="0"/>
              </a:spcAft>
              <a:defRPr/>
            </a:pPr>
            <a:r>
              <a:rPr lang="zh-CN" altLang="en-US" sz="2000" dirty="0">
                <a:solidFill>
                  <a:schemeClr val="tx1"/>
                </a:solidFill>
                <a:latin typeface="华文楷体" panose="02010600040101010101" pitchFamily="2" charset="-122"/>
                <a:ea typeface="华文楷体" panose="02010600040101010101" pitchFamily="2" charset="-122"/>
              </a:rPr>
              <a:t>提名</a:t>
            </a:r>
          </a:p>
        </p:txBody>
      </p:sp>
      <p:sp>
        <p:nvSpPr>
          <p:cNvPr id="59" name="矩形 58"/>
          <p:cNvSpPr/>
          <p:nvPr/>
        </p:nvSpPr>
        <p:spPr>
          <a:xfrm>
            <a:off x="3602474" y="2913546"/>
            <a:ext cx="1371600" cy="7016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tx1"/>
                </a:solidFill>
                <a:latin typeface="华文楷体" panose="02010600040101010101" pitchFamily="2" charset="-122"/>
                <a:ea typeface="华文楷体" panose="02010600040101010101" pitchFamily="2" charset="-122"/>
              </a:rPr>
              <a:t>公示并征求意见</a:t>
            </a:r>
          </a:p>
        </p:txBody>
      </p:sp>
      <p:sp>
        <p:nvSpPr>
          <p:cNvPr id="60" name="矩形 59"/>
          <p:cNvSpPr/>
          <p:nvPr/>
        </p:nvSpPr>
        <p:spPr>
          <a:xfrm>
            <a:off x="5416977" y="2933842"/>
            <a:ext cx="1371600" cy="685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tx1"/>
                </a:solidFill>
                <a:latin typeface="华文楷体" panose="02010600040101010101" pitchFamily="2" charset="-122"/>
                <a:ea typeface="华文楷体" panose="02010600040101010101" pitchFamily="2" charset="-122"/>
              </a:rPr>
              <a:t>监事会</a:t>
            </a:r>
            <a:endParaRPr lang="en-US" altLang="zh-CN" sz="2000" dirty="0">
              <a:solidFill>
                <a:schemeClr val="tx1"/>
              </a:solidFill>
              <a:latin typeface="华文楷体" panose="02010600040101010101" pitchFamily="2" charset="-122"/>
              <a:ea typeface="华文楷体" panose="02010600040101010101" pitchFamily="2" charset="-122"/>
            </a:endParaRPr>
          </a:p>
          <a:p>
            <a:pPr algn="ctr" fontAlgn="auto">
              <a:spcBef>
                <a:spcPts val="0"/>
              </a:spcBef>
              <a:spcAft>
                <a:spcPts val="0"/>
              </a:spcAft>
              <a:defRPr/>
            </a:pPr>
            <a:r>
              <a:rPr lang="zh-CN" altLang="en-US" sz="2000" dirty="0">
                <a:solidFill>
                  <a:schemeClr val="tx1"/>
                </a:solidFill>
                <a:latin typeface="华文楷体" panose="02010600040101010101" pitchFamily="2" charset="-122"/>
                <a:ea typeface="华文楷体" panose="02010600040101010101" pitchFamily="2" charset="-122"/>
              </a:rPr>
              <a:t>发表意见</a:t>
            </a:r>
          </a:p>
        </p:txBody>
      </p:sp>
      <p:cxnSp>
        <p:nvCxnSpPr>
          <p:cNvPr id="62" name="直接箭头连接符 61"/>
          <p:cNvCxnSpPr>
            <a:cxnSpLocks/>
            <a:endCxn id="59" idx="1"/>
          </p:cNvCxnSpPr>
          <p:nvPr/>
        </p:nvCxnSpPr>
        <p:spPr>
          <a:xfrm>
            <a:off x="3225458" y="3245008"/>
            <a:ext cx="377016" cy="1935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3" name="直接箭头连接符 62"/>
          <p:cNvCxnSpPr>
            <a:stCxn id="59" idx="3"/>
            <a:endCxn id="60" idx="1"/>
          </p:cNvCxnSpPr>
          <p:nvPr/>
        </p:nvCxnSpPr>
        <p:spPr>
          <a:xfrm>
            <a:off x="4974074" y="3264364"/>
            <a:ext cx="442903" cy="1237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4" name="直接箭头连接符 63"/>
          <p:cNvCxnSpPr>
            <a:cxnSpLocks/>
            <a:stCxn id="60" idx="3"/>
            <a:endCxn id="55" idx="1"/>
          </p:cNvCxnSpPr>
          <p:nvPr/>
        </p:nvCxnSpPr>
        <p:spPr>
          <a:xfrm>
            <a:off x="6788577" y="3276742"/>
            <a:ext cx="426773" cy="869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5" name="右大括号 64"/>
          <p:cNvSpPr/>
          <p:nvPr/>
        </p:nvSpPr>
        <p:spPr>
          <a:xfrm>
            <a:off x="8689776" y="2013643"/>
            <a:ext cx="261787" cy="4437362"/>
          </a:xfrm>
          <a:prstGeom prst="rightBrace">
            <a:avLst>
              <a:gd name="adj1" fmla="val 49495"/>
              <a:gd name="adj2" fmla="val 50000"/>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600">
              <a:latin typeface="+mj-lt"/>
              <a:ea typeface="+mj-ea"/>
            </a:endParaRPr>
          </a:p>
        </p:txBody>
      </p:sp>
      <p:sp>
        <p:nvSpPr>
          <p:cNvPr id="34838" name="文本框 67"/>
          <p:cNvSpPr txBox="1">
            <a:spLocks noChangeArrowheads="1"/>
          </p:cNvSpPr>
          <p:nvPr/>
        </p:nvSpPr>
        <p:spPr bwMode="auto">
          <a:xfrm>
            <a:off x="8967424" y="3964038"/>
            <a:ext cx="800219" cy="584775"/>
          </a:xfrm>
          <a:prstGeom prst="rect">
            <a:avLst/>
          </a:prstGeom>
          <a:noFill/>
          <a:ln w="9525">
            <a:noFill/>
            <a:miter lim="800000"/>
            <a:headEnd/>
            <a:tailEnd/>
          </a:ln>
        </p:spPr>
        <p:txBody>
          <a:bodyPr vert="horz" wrap="none">
            <a:spAutoFit/>
          </a:bodyPr>
          <a:lstStyle>
            <a:defPPr>
              <a:defRPr lang="en-US"/>
            </a:defPPr>
            <a:lvl1pPr algn="ctr">
              <a:defRPr sz="2000"/>
            </a:lvl1pPr>
          </a:lstStyle>
          <a:p>
            <a:pPr fontAlgn="auto">
              <a:spcBef>
                <a:spcPts val="0"/>
              </a:spcBef>
              <a:spcAft>
                <a:spcPts val="0"/>
              </a:spcAft>
              <a:defRPr/>
            </a:pPr>
            <a:r>
              <a:rPr lang="zh-CN" altLang="en-US" sz="1600" dirty="0">
                <a:latin typeface="华文楷体" panose="02010600040101010101" pitchFamily="2" charset="-122"/>
                <a:ea typeface="华文楷体" panose="02010600040101010101" pitchFamily="2" charset="-122"/>
                <a:cs typeface="+mn-cs"/>
              </a:rPr>
              <a:t>不超过</a:t>
            </a:r>
            <a:endParaRPr lang="en-US" altLang="zh-CN" sz="1600" dirty="0">
              <a:latin typeface="华文楷体" panose="02010600040101010101" pitchFamily="2" charset="-122"/>
              <a:ea typeface="华文楷体" panose="02010600040101010101" pitchFamily="2" charset="-122"/>
              <a:cs typeface="+mn-cs"/>
            </a:endParaRPr>
          </a:p>
          <a:p>
            <a:pPr fontAlgn="auto">
              <a:spcBef>
                <a:spcPts val="0"/>
              </a:spcBef>
              <a:spcAft>
                <a:spcPts val="0"/>
              </a:spcAft>
              <a:defRPr/>
            </a:pPr>
            <a:r>
              <a:rPr lang="en-US" altLang="zh-CN" sz="1600" dirty="0">
                <a:latin typeface="华文楷体" panose="02010600040101010101" pitchFamily="2" charset="-122"/>
                <a:ea typeface="华文楷体" panose="02010600040101010101" pitchFamily="2" charset="-122"/>
                <a:cs typeface="+mn-cs"/>
              </a:rPr>
              <a:t>35</a:t>
            </a:r>
            <a:r>
              <a:rPr lang="zh-CN" altLang="en-US" sz="1600" dirty="0">
                <a:latin typeface="华文楷体" panose="02010600040101010101" pitchFamily="2" charset="-122"/>
                <a:ea typeface="华文楷体" panose="02010600040101010101" pitchFamily="2" charset="-122"/>
                <a:cs typeface="+mn-cs"/>
              </a:rPr>
              <a:t>人</a:t>
            </a:r>
          </a:p>
        </p:txBody>
      </p:sp>
      <p:sp>
        <p:nvSpPr>
          <p:cNvPr id="25" name="MessageBox"/>
          <p:cNvSpPr>
            <a:spLocks noChangeArrowheads="1"/>
          </p:cNvSpPr>
          <p:nvPr>
            <p:custDataLst>
              <p:tags r:id="rId2"/>
            </p:custDataLst>
          </p:nvPr>
        </p:nvSpPr>
        <p:spPr bwMode="auto">
          <a:xfrm>
            <a:off x="378779" y="866991"/>
            <a:ext cx="9601200" cy="369332"/>
          </a:xfrm>
          <a:prstGeom prst="rect">
            <a:avLst/>
          </a:prstGeom>
          <a:noFill/>
          <a:ln w="9525">
            <a:noFill/>
            <a:miter lim="800000"/>
            <a:headEnd/>
            <a:tailEnd/>
          </a:ln>
        </p:spPr>
        <p:txBody>
          <a:bodyPr lIns="0" tIns="0" rIns="0" bIns="0" anchor="ctr">
            <a:spAutoFit/>
          </a:bodyPr>
          <a:lstStyle/>
          <a:p>
            <a:r>
              <a:rPr lang="zh-CN" altLang="en-US" sz="2400" dirty="0">
                <a:solidFill>
                  <a:srgbClr val="FF0000"/>
                </a:solidFill>
              </a:rPr>
              <a:t>总体要求：面向符合投资者适当性要求的发行对象</a:t>
            </a:r>
          </a:p>
        </p:txBody>
      </p:sp>
    </p:spTree>
    <p:custDataLst>
      <p:tags r:id="rId1"/>
    </p:custDataLst>
    <p:extLst>
      <p:ext uri="{BB962C8B-B14F-4D97-AF65-F5344CB8AC3E}">
        <p14:creationId xmlns:p14="http://schemas.microsoft.com/office/powerpoint/2010/main" val="16518173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r>
              <a:rPr lang="zh-CN" altLang="en-US" sz="2800" dirty="0">
                <a:solidFill>
                  <a:schemeClr val="bg1"/>
                </a:solidFill>
              </a:rPr>
              <a:t>规则要点</a:t>
            </a:r>
            <a:r>
              <a:rPr lang="en-US" altLang="zh-CN" sz="2800" dirty="0">
                <a:solidFill>
                  <a:schemeClr val="bg1"/>
                </a:solidFill>
              </a:rPr>
              <a:t>——</a:t>
            </a:r>
            <a:r>
              <a:rPr lang="zh-CN" altLang="en-US" sz="2800" dirty="0">
                <a:solidFill>
                  <a:schemeClr val="bg1"/>
                </a:solidFill>
              </a:rPr>
              <a:t>认购方式</a:t>
            </a:r>
          </a:p>
        </p:txBody>
      </p:sp>
      <p:sp>
        <p:nvSpPr>
          <p:cNvPr id="3" name="灯片编号占位符 2"/>
          <p:cNvSpPr>
            <a:spLocks noGrp="1"/>
          </p:cNvSpPr>
          <p:nvPr>
            <p:ph type="sldNum" sz="quarter" idx="4294967295"/>
          </p:nvPr>
        </p:nvSpPr>
        <p:spPr>
          <a:xfrm>
            <a:off x="0" y="6511925"/>
            <a:ext cx="360363" cy="268288"/>
          </a:xfrm>
        </p:spPr>
        <p:txBody>
          <a:bodyPr/>
          <a:lstStyle/>
          <a:p>
            <a:pPr>
              <a:defRPr/>
            </a:pPr>
            <a:fld id="{4DA46058-DA08-4E69-A12D-3DC2295BA3B4}" type="slidenum">
              <a:rPr lang="en-GB" smtClean="0"/>
              <a:pPr>
                <a:defRPr/>
              </a:pPr>
              <a:t>13</a:t>
            </a:fld>
            <a:endParaRPr lang="en-GB" dirty="0"/>
          </a:p>
        </p:txBody>
      </p:sp>
      <p:sp>
        <p:nvSpPr>
          <p:cNvPr id="4" name="文本框 6"/>
          <p:cNvSpPr txBox="1">
            <a:spLocks noChangeArrowheads="1"/>
          </p:cNvSpPr>
          <p:nvPr/>
        </p:nvSpPr>
        <p:spPr bwMode="auto">
          <a:xfrm>
            <a:off x="257968" y="2721676"/>
            <a:ext cx="1210589" cy="400110"/>
          </a:xfrm>
          <a:prstGeom prst="rect">
            <a:avLst/>
          </a:prstGeom>
          <a:noFill/>
          <a:ln w="9525">
            <a:noFill/>
            <a:miter lim="800000"/>
            <a:headEnd/>
            <a:tailEnd/>
          </a:ln>
        </p:spPr>
        <p:txBody>
          <a:bodyPr vert="horz" wrap="none">
            <a:spAutoFit/>
          </a:bodyPr>
          <a:lstStyle/>
          <a:p>
            <a:pPr algn="ctr"/>
            <a:r>
              <a:rPr lang="zh-CN" altLang="en-US" sz="2000" b="1" dirty="0">
                <a:latin typeface="华文楷体" panose="02010600040101010101" pitchFamily="2" charset="-122"/>
                <a:ea typeface="华文楷体" panose="02010600040101010101" pitchFamily="2" charset="-122"/>
              </a:rPr>
              <a:t>认购方式</a:t>
            </a:r>
          </a:p>
        </p:txBody>
      </p:sp>
      <p:sp>
        <p:nvSpPr>
          <p:cNvPr id="5" name="左大括号 4"/>
          <p:cNvSpPr/>
          <p:nvPr/>
        </p:nvSpPr>
        <p:spPr>
          <a:xfrm>
            <a:off x="1690372" y="1583505"/>
            <a:ext cx="144987" cy="2688677"/>
          </a:xfrm>
          <a:prstGeom prst="leftBrace">
            <a:avLst>
              <a:gd name="adj1" fmla="val 42231"/>
              <a:gd name="adj2" fmla="val 50000"/>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2000">
              <a:latin typeface="+mj-lt"/>
              <a:ea typeface="+mj-ea"/>
            </a:endParaRPr>
          </a:p>
        </p:txBody>
      </p:sp>
      <p:sp>
        <p:nvSpPr>
          <p:cNvPr id="6" name="文本框 32"/>
          <p:cNvSpPr txBox="1">
            <a:spLocks noChangeArrowheads="1"/>
          </p:cNvSpPr>
          <p:nvPr/>
        </p:nvSpPr>
        <p:spPr bwMode="auto">
          <a:xfrm>
            <a:off x="2108993" y="1394145"/>
            <a:ext cx="697627" cy="400110"/>
          </a:xfrm>
          <a:prstGeom prst="rect">
            <a:avLst/>
          </a:prstGeom>
          <a:noFill/>
          <a:ln w="9525">
            <a:noFill/>
            <a:miter lim="800000"/>
            <a:headEnd/>
            <a:tailEnd/>
          </a:ln>
        </p:spPr>
        <p:txBody>
          <a:bodyPr vert="horz" wrap="none">
            <a:spAutoFit/>
          </a:bodyPr>
          <a:lstStyle>
            <a:defPPr>
              <a:defRPr lang="en-US"/>
            </a:defPPr>
            <a:lvl1pPr algn="ctr">
              <a:defRPr sz="2000"/>
            </a:lvl1pPr>
          </a:lstStyle>
          <a:p>
            <a:pPr algn="l"/>
            <a:r>
              <a:rPr lang="zh-CN" altLang="en-US" dirty="0">
                <a:latin typeface="华文楷体" panose="02010600040101010101" pitchFamily="2" charset="-122"/>
                <a:ea typeface="华文楷体" panose="02010600040101010101" pitchFamily="2" charset="-122"/>
              </a:rPr>
              <a:t>现金</a:t>
            </a:r>
          </a:p>
        </p:txBody>
      </p:sp>
      <p:sp>
        <p:nvSpPr>
          <p:cNvPr id="7" name="文本框 42"/>
          <p:cNvSpPr txBox="1">
            <a:spLocks noChangeArrowheads="1"/>
          </p:cNvSpPr>
          <p:nvPr/>
        </p:nvSpPr>
        <p:spPr bwMode="auto">
          <a:xfrm>
            <a:off x="1970486" y="4073406"/>
            <a:ext cx="1467068" cy="400110"/>
          </a:xfrm>
          <a:prstGeom prst="rect">
            <a:avLst/>
          </a:prstGeom>
          <a:noFill/>
          <a:ln w="9525">
            <a:solidFill>
              <a:schemeClr val="bg1"/>
            </a:solidFill>
            <a:miter lim="800000"/>
            <a:headEnd/>
            <a:tailEnd/>
          </a:ln>
        </p:spPr>
        <p:txBody>
          <a:bodyPr vert="horz" wrap="none">
            <a:spAutoFit/>
          </a:bodyPr>
          <a:lstStyle>
            <a:defPPr>
              <a:defRPr lang="en-US"/>
            </a:defPPr>
            <a:lvl1pPr algn="ctr">
              <a:defRPr sz="2000"/>
            </a:lvl1pPr>
          </a:lstStyle>
          <a:p>
            <a:pPr algn="l"/>
            <a:r>
              <a:rPr lang="zh-CN" altLang="en-US" dirty="0">
                <a:latin typeface="华文楷体" panose="02010600040101010101" pitchFamily="2" charset="-122"/>
                <a:ea typeface="华文楷体" panose="02010600040101010101" pitchFamily="2" charset="-122"/>
              </a:rPr>
              <a:t>非现金资产</a:t>
            </a:r>
          </a:p>
        </p:txBody>
      </p:sp>
      <p:sp>
        <p:nvSpPr>
          <p:cNvPr id="8" name="左大括号 7"/>
          <p:cNvSpPr/>
          <p:nvPr/>
        </p:nvSpPr>
        <p:spPr>
          <a:xfrm>
            <a:off x="3412661" y="3453410"/>
            <a:ext cx="320040" cy="1575988"/>
          </a:xfrm>
          <a:prstGeom prst="leftBrace">
            <a:avLst>
              <a:gd name="adj1" fmla="val 37389"/>
              <a:gd name="adj2" fmla="val 50000"/>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2000">
              <a:solidFill>
                <a:schemeClr val="bg1"/>
              </a:solidFill>
              <a:latin typeface="+mj-lt"/>
              <a:ea typeface="+mj-ea"/>
            </a:endParaRPr>
          </a:p>
        </p:txBody>
      </p:sp>
      <p:sp>
        <p:nvSpPr>
          <p:cNvPr id="9" name="矩形 8"/>
          <p:cNvSpPr/>
          <p:nvPr/>
        </p:nvSpPr>
        <p:spPr>
          <a:xfrm>
            <a:off x="3751777" y="3137376"/>
            <a:ext cx="6163748" cy="400110"/>
          </a:xfrm>
          <a:prstGeom prst="rect">
            <a:avLst/>
          </a:prstGeom>
        </p:spPr>
        <p:txBody>
          <a:bodyPr wrap="square">
            <a:spAutoFit/>
          </a:bodyPr>
          <a:lstStyle/>
          <a:p>
            <a:r>
              <a:rPr lang="zh-CN" altLang="en-US" sz="2000" dirty="0"/>
              <a:t>股权资产</a:t>
            </a:r>
          </a:p>
        </p:txBody>
      </p:sp>
      <p:sp>
        <p:nvSpPr>
          <p:cNvPr id="10" name="矩形 9"/>
          <p:cNvSpPr/>
          <p:nvPr/>
        </p:nvSpPr>
        <p:spPr>
          <a:xfrm>
            <a:off x="3802793" y="4861326"/>
            <a:ext cx="6112732" cy="707886"/>
          </a:xfrm>
          <a:prstGeom prst="rect">
            <a:avLst/>
          </a:prstGeom>
        </p:spPr>
        <p:txBody>
          <a:bodyPr wrap="square">
            <a:spAutoFit/>
          </a:bodyPr>
          <a:lstStyle/>
          <a:p>
            <a:r>
              <a:rPr lang="zh-CN" altLang="en-US" sz="2000" dirty="0"/>
              <a:t>非股权资产</a:t>
            </a:r>
            <a:r>
              <a:rPr lang="zh-CN" altLang="en-US" sz="2000" dirty="0" smtClean="0"/>
              <a:t>：债权、土地等</a:t>
            </a:r>
            <a:endParaRPr lang="en-US" altLang="zh-CN" sz="2000" dirty="0"/>
          </a:p>
          <a:p>
            <a:endParaRPr lang="zh-CN" altLang="en-US" sz="2000" dirty="0"/>
          </a:p>
        </p:txBody>
      </p:sp>
    </p:spTree>
    <p:extLst>
      <p:ext uri="{BB962C8B-B14F-4D97-AF65-F5344CB8AC3E}">
        <p14:creationId xmlns:p14="http://schemas.microsoft.com/office/powerpoint/2010/main" val="202169188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ctrTitle"/>
          </p:nvPr>
        </p:nvSpPr>
        <p:spPr>
          <a:xfrm>
            <a:off x="742950" y="1785937"/>
            <a:ext cx="8420100" cy="790575"/>
          </a:xfrm>
        </p:spPr>
        <p:txBody>
          <a:bodyPr>
            <a:normAutofit/>
          </a:bodyPr>
          <a:lstStyle/>
          <a:p>
            <a:pPr eaLnBrk="1" hangingPunct="1"/>
            <a:r>
              <a:rPr lang="zh-CN" altLang="en-US" sz="3200" dirty="0">
                <a:solidFill>
                  <a:schemeClr val="tx1"/>
                </a:solidFill>
              </a:rPr>
              <a:t>三、发行流程</a:t>
            </a:r>
            <a:endParaRPr lang="en-GB" sz="3200" dirty="0">
              <a:solidFill>
                <a:schemeClr val="tx1"/>
              </a:solidFill>
            </a:endParaRPr>
          </a:p>
        </p:txBody>
      </p:sp>
    </p:spTree>
    <p:custDataLst>
      <p:tags r:id="rId1"/>
    </p:custDataLst>
    <p:extLst>
      <p:ext uri="{BB962C8B-B14F-4D97-AF65-F5344CB8AC3E}">
        <p14:creationId xmlns:p14="http://schemas.microsoft.com/office/powerpoint/2010/main" val="13294070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pPr eaLnBrk="1" hangingPunct="1"/>
            <a:r>
              <a:rPr lang="zh-CN" altLang="en-US" sz="2800" dirty="0">
                <a:solidFill>
                  <a:schemeClr val="bg1"/>
                </a:solidFill>
              </a:rPr>
              <a:t>发行流程</a:t>
            </a:r>
            <a:r>
              <a:rPr lang="en-US" altLang="zh-CN" sz="2800" dirty="0">
                <a:solidFill>
                  <a:schemeClr val="bg1"/>
                </a:solidFill>
              </a:rPr>
              <a:t>——</a:t>
            </a:r>
            <a:r>
              <a:rPr lang="zh-CN" altLang="en-US" sz="2800" dirty="0">
                <a:solidFill>
                  <a:schemeClr val="bg1"/>
                </a:solidFill>
              </a:rPr>
              <a:t>概述</a:t>
            </a:r>
            <a:endParaRPr lang="en-US" sz="2800" dirty="0">
              <a:solidFill>
                <a:schemeClr val="bg1"/>
              </a:solidFill>
            </a:endParaRPr>
          </a:p>
        </p:txBody>
      </p:sp>
      <p:sp>
        <p:nvSpPr>
          <p:cNvPr id="4" name="灯片编号占位符 3"/>
          <p:cNvSpPr>
            <a:spLocks noGrp="1"/>
          </p:cNvSpPr>
          <p:nvPr>
            <p:ph type="sldNum" sz="quarter" idx="4294967295"/>
          </p:nvPr>
        </p:nvSpPr>
        <p:spPr>
          <a:xfrm>
            <a:off x="0" y="6511925"/>
            <a:ext cx="360363" cy="268288"/>
          </a:xfrm>
        </p:spPr>
        <p:txBody>
          <a:bodyPr/>
          <a:lstStyle/>
          <a:p>
            <a:pPr>
              <a:defRPr/>
            </a:pPr>
            <a:fld id="{2F9081D8-AA4B-4EF9-BD15-A0AF00CCF624}" type="slidenum">
              <a:rPr lang="en-GB" smtClean="0">
                <a:solidFill>
                  <a:prstClr val="black">
                    <a:tint val="75000"/>
                  </a:prstClr>
                </a:solidFill>
                <a:latin typeface="+mj-lt"/>
                <a:ea typeface="+mj-ea"/>
              </a:rPr>
              <a:pPr>
                <a:defRPr/>
              </a:pPr>
              <a:t>15</a:t>
            </a:fld>
            <a:endParaRPr lang="en-GB" dirty="0">
              <a:solidFill>
                <a:prstClr val="black">
                  <a:tint val="75000"/>
                </a:prstClr>
              </a:solidFill>
              <a:latin typeface="+mj-lt"/>
              <a:ea typeface="+mj-ea"/>
            </a:endParaRPr>
          </a:p>
        </p:txBody>
      </p:sp>
      <p:sp>
        <p:nvSpPr>
          <p:cNvPr id="6" name="内容占位符 4"/>
          <p:cNvSpPr txBox="1">
            <a:spLocks/>
          </p:cNvSpPr>
          <p:nvPr/>
        </p:nvSpPr>
        <p:spPr bwMode="auto">
          <a:xfrm>
            <a:off x="1916723" y="1411438"/>
            <a:ext cx="1600200" cy="914400"/>
          </a:xfrm>
          <a:prstGeom prst="rect">
            <a:avLst/>
          </a:prstGeom>
          <a:solidFill>
            <a:srgbClr val="C00000"/>
          </a:solidFill>
          <a:ln w="9525">
            <a:noFill/>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ctr" anchorCtr="0" compatLnSpc="1">
            <a:prstTxWarp prst="textNoShape">
              <a:avLst/>
            </a:prstTxWarp>
          </a:bodyPr>
          <a:lstStyle>
            <a:lvl1pPr indent="0" algn="ctr" fontAlgn="base">
              <a:spcBef>
                <a:spcPct val="20000"/>
              </a:spcBef>
              <a:spcAft>
                <a:spcPct val="0"/>
              </a:spcAft>
              <a:buClr>
                <a:schemeClr val="accent1"/>
              </a:buClr>
              <a:buFont typeface="Wingdings" pitchFamily="2" charset="2"/>
              <a:buNone/>
              <a:defRPr sz="3200"/>
            </a:lvl1pPr>
            <a:lvl2pPr marL="180975" indent="171450" fontAlgn="base">
              <a:spcBef>
                <a:spcPct val="20000"/>
              </a:spcBef>
              <a:spcAft>
                <a:spcPct val="0"/>
              </a:spcAft>
              <a:buClr>
                <a:schemeClr val="accent1"/>
              </a:buClr>
              <a:buFont typeface="Wingdings" pitchFamily="2" charset="2"/>
              <a:buChar char="§"/>
              <a:defRPr sz="1200"/>
            </a:lvl2pPr>
            <a:lvl3pPr marL="542925" indent="-180975" fontAlgn="base">
              <a:spcBef>
                <a:spcPct val="20000"/>
              </a:spcBef>
              <a:spcAft>
                <a:spcPct val="0"/>
              </a:spcAft>
              <a:buClr>
                <a:schemeClr val="accent1"/>
              </a:buClr>
              <a:buFont typeface="Wingdings" pitchFamily="2" charset="2"/>
              <a:buChar char="§"/>
              <a:defRPr sz="1200"/>
            </a:lvl3pPr>
            <a:lvl4pPr marL="704850" indent="-152400" fontAlgn="base">
              <a:spcBef>
                <a:spcPct val="20000"/>
              </a:spcBef>
              <a:spcAft>
                <a:spcPct val="0"/>
              </a:spcAft>
              <a:buClr>
                <a:schemeClr val="accent1"/>
              </a:buClr>
              <a:buFont typeface="Wingdings" pitchFamily="2" charset="2"/>
              <a:buChar char="§"/>
              <a:defRPr sz="1200"/>
            </a:lvl4pPr>
            <a:lvl5pPr marL="866775" indent="-161925" fontAlgn="base">
              <a:spcBef>
                <a:spcPct val="20000"/>
              </a:spcBef>
              <a:spcAft>
                <a:spcPct val="0"/>
              </a:spcAft>
              <a:buClr>
                <a:schemeClr val="accent1"/>
              </a:buClr>
              <a:buFont typeface="Wingdings" pitchFamily="2" charset="2"/>
              <a:buChar char="§"/>
              <a:defRPr sz="12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zh-CN" altLang="en-US" sz="1800" b="1" dirty="0">
                <a:latin typeface="+mj-lt"/>
                <a:ea typeface="+mj-ea"/>
              </a:rPr>
              <a:t>股东大会</a:t>
            </a:r>
          </a:p>
        </p:txBody>
      </p:sp>
      <p:sp>
        <p:nvSpPr>
          <p:cNvPr id="7" name="内容占位符 4"/>
          <p:cNvSpPr txBox="1">
            <a:spLocks/>
          </p:cNvSpPr>
          <p:nvPr/>
        </p:nvSpPr>
        <p:spPr bwMode="auto">
          <a:xfrm>
            <a:off x="2756092" y="3044038"/>
            <a:ext cx="1600200" cy="914400"/>
          </a:xfrm>
          <a:prstGeom prst="rect">
            <a:avLst/>
          </a:prstGeom>
          <a:solidFill>
            <a:srgbClr val="C00000"/>
          </a:solidFill>
          <a:ln w="9525">
            <a:noFill/>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ctr" anchorCtr="0" compatLnSpc="1">
            <a:prstTxWarp prst="textNoShape">
              <a:avLst/>
            </a:prstTxWarp>
          </a:bodyPr>
          <a:lstStyle>
            <a:lvl1pPr indent="0" algn="ctr" fontAlgn="base">
              <a:spcBef>
                <a:spcPct val="20000"/>
              </a:spcBef>
              <a:spcAft>
                <a:spcPct val="0"/>
              </a:spcAft>
              <a:buClr>
                <a:schemeClr val="accent1"/>
              </a:buClr>
              <a:buFont typeface="Wingdings" pitchFamily="2" charset="2"/>
              <a:buNone/>
              <a:defRPr sz="3200"/>
            </a:lvl1pPr>
            <a:lvl2pPr marL="180975" indent="171450" fontAlgn="base">
              <a:spcBef>
                <a:spcPct val="20000"/>
              </a:spcBef>
              <a:spcAft>
                <a:spcPct val="0"/>
              </a:spcAft>
              <a:buClr>
                <a:schemeClr val="accent1"/>
              </a:buClr>
              <a:buFont typeface="Wingdings" pitchFamily="2" charset="2"/>
              <a:buChar char="§"/>
              <a:defRPr sz="1200"/>
            </a:lvl2pPr>
            <a:lvl3pPr marL="542925" indent="-180975" fontAlgn="base">
              <a:spcBef>
                <a:spcPct val="20000"/>
              </a:spcBef>
              <a:spcAft>
                <a:spcPct val="0"/>
              </a:spcAft>
              <a:buClr>
                <a:schemeClr val="accent1"/>
              </a:buClr>
              <a:buFont typeface="Wingdings" pitchFamily="2" charset="2"/>
              <a:buChar char="§"/>
              <a:defRPr sz="1200"/>
            </a:lvl3pPr>
            <a:lvl4pPr marL="704850" indent="-152400" fontAlgn="base">
              <a:spcBef>
                <a:spcPct val="20000"/>
              </a:spcBef>
              <a:spcAft>
                <a:spcPct val="0"/>
              </a:spcAft>
              <a:buClr>
                <a:schemeClr val="accent1"/>
              </a:buClr>
              <a:buFont typeface="Wingdings" pitchFamily="2" charset="2"/>
              <a:buChar char="§"/>
              <a:defRPr sz="1200"/>
            </a:lvl4pPr>
            <a:lvl5pPr marL="866775" indent="-161925" fontAlgn="base">
              <a:spcBef>
                <a:spcPct val="20000"/>
              </a:spcBef>
              <a:spcAft>
                <a:spcPct val="0"/>
              </a:spcAft>
              <a:buClr>
                <a:schemeClr val="accent1"/>
              </a:buClr>
              <a:buFont typeface="Wingdings" pitchFamily="2" charset="2"/>
              <a:buChar char="§"/>
              <a:defRPr sz="12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zh-CN" altLang="en-US" sz="1800" b="1" dirty="0">
                <a:latin typeface="+mj-lt"/>
                <a:ea typeface="+mj-ea"/>
              </a:rPr>
              <a:t>申请核准</a:t>
            </a:r>
          </a:p>
        </p:txBody>
      </p:sp>
      <p:sp>
        <p:nvSpPr>
          <p:cNvPr id="8" name="内容占位符 4"/>
          <p:cNvSpPr txBox="1">
            <a:spLocks/>
          </p:cNvSpPr>
          <p:nvPr/>
        </p:nvSpPr>
        <p:spPr bwMode="auto">
          <a:xfrm>
            <a:off x="4298075" y="1378615"/>
            <a:ext cx="1363502" cy="914400"/>
          </a:xfrm>
          <a:prstGeom prst="rect">
            <a:avLst/>
          </a:prstGeom>
          <a:solidFill>
            <a:srgbClr val="C00000"/>
          </a:solidFill>
          <a:ln w="9525">
            <a:noFill/>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ctr" anchorCtr="0" compatLnSpc="1">
            <a:prstTxWarp prst="textNoShape">
              <a:avLst/>
            </a:prstTxWarp>
          </a:bodyPr>
          <a:lstStyle>
            <a:lvl1pPr indent="0" algn="ctr" fontAlgn="base">
              <a:spcBef>
                <a:spcPct val="20000"/>
              </a:spcBef>
              <a:spcAft>
                <a:spcPct val="0"/>
              </a:spcAft>
              <a:buClr>
                <a:schemeClr val="accent1"/>
              </a:buClr>
              <a:buFont typeface="Wingdings" pitchFamily="2" charset="2"/>
              <a:buNone/>
              <a:defRPr sz="3200"/>
            </a:lvl1pPr>
            <a:lvl2pPr marL="180975" indent="171450" fontAlgn="base">
              <a:spcBef>
                <a:spcPct val="20000"/>
              </a:spcBef>
              <a:spcAft>
                <a:spcPct val="0"/>
              </a:spcAft>
              <a:buClr>
                <a:schemeClr val="accent1"/>
              </a:buClr>
              <a:buFont typeface="Wingdings" pitchFamily="2" charset="2"/>
              <a:buChar char="§"/>
              <a:defRPr sz="1200"/>
            </a:lvl2pPr>
            <a:lvl3pPr marL="542925" indent="-180975" fontAlgn="base">
              <a:spcBef>
                <a:spcPct val="20000"/>
              </a:spcBef>
              <a:spcAft>
                <a:spcPct val="0"/>
              </a:spcAft>
              <a:buClr>
                <a:schemeClr val="accent1"/>
              </a:buClr>
              <a:buFont typeface="Wingdings" pitchFamily="2" charset="2"/>
              <a:buChar char="§"/>
              <a:defRPr sz="1200"/>
            </a:lvl3pPr>
            <a:lvl4pPr marL="704850" indent="-152400" fontAlgn="base">
              <a:spcBef>
                <a:spcPct val="20000"/>
              </a:spcBef>
              <a:spcAft>
                <a:spcPct val="0"/>
              </a:spcAft>
              <a:buClr>
                <a:schemeClr val="accent1"/>
              </a:buClr>
              <a:buFont typeface="Wingdings" pitchFamily="2" charset="2"/>
              <a:buChar char="§"/>
              <a:defRPr sz="1200"/>
            </a:lvl4pPr>
            <a:lvl5pPr marL="866775" indent="-161925" fontAlgn="base">
              <a:spcBef>
                <a:spcPct val="20000"/>
              </a:spcBef>
              <a:spcAft>
                <a:spcPct val="0"/>
              </a:spcAft>
              <a:buClr>
                <a:schemeClr val="accent1"/>
              </a:buClr>
              <a:buFont typeface="Wingdings" pitchFamily="2" charset="2"/>
              <a:buChar char="§"/>
              <a:defRPr sz="12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zh-CN" altLang="en-US" sz="1800" b="1" dirty="0">
                <a:latin typeface="+mj-lt"/>
                <a:ea typeface="+mj-ea"/>
              </a:rPr>
              <a:t>缴款认购</a:t>
            </a:r>
            <a:endParaRPr lang="en-US" altLang="zh-CN" sz="1800" b="1" dirty="0">
              <a:latin typeface="+mj-lt"/>
              <a:ea typeface="+mj-ea"/>
            </a:endParaRPr>
          </a:p>
        </p:txBody>
      </p:sp>
      <p:sp>
        <p:nvSpPr>
          <p:cNvPr id="9" name="内容占位符 4"/>
          <p:cNvSpPr txBox="1">
            <a:spLocks/>
          </p:cNvSpPr>
          <p:nvPr/>
        </p:nvSpPr>
        <p:spPr bwMode="auto">
          <a:xfrm>
            <a:off x="6072714" y="2381641"/>
            <a:ext cx="1600200" cy="914400"/>
          </a:xfrm>
          <a:prstGeom prst="rect">
            <a:avLst/>
          </a:prstGeom>
          <a:solidFill>
            <a:srgbClr val="C00000"/>
          </a:solidFill>
          <a:ln w="9525">
            <a:noFill/>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ctr" anchorCtr="0" compatLnSpc="1">
            <a:prstTxWarp prst="textNoShape">
              <a:avLst/>
            </a:prstTxWarp>
          </a:bodyPr>
          <a:lstStyle>
            <a:lvl1pPr indent="0" algn="ctr" fontAlgn="base">
              <a:spcBef>
                <a:spcPct val="20000"/>
              </a:spcBef>
              <a:spcAft>
                <a:spcPct val="0"/>
              </a:spcAft>
              <a:buClr>
                <a:schemeClr val="accent1"/>
              </a:buClr>
              <a:buFont typeface="Wingdings" pitchFamily="2" charset="2"/>
              <a:buNone/>
              <a:defRPr sz="3200"/>
            </a:lvl1pPr>
            <a:lvl2pPr marL="180975" indent="171450" fontAlgn="base">
              <a:spcBef>
                <a:spcPct val="20000"/>
              </a:spcBef>
              <a:spcAft>
                <a:spcPct val="0"/>
              </a:spcAft>
              <a:buClr>
                <a:schemeClr val="accent1"/>
              </a:buClr>
              <a:buFont typeface="Wingdings" pitchFamily="2" charset="2"/>
              <a:buChar char="§"/>
              <a:defRPr sz="1200"/>
            </a:lvl2pPr>
            <a:lvl3pPr marL="542925" indent="-180975" fontAlgn="base">
              <a:spcBef>
                <a:spcPct val="20000"/>
              </a:spcBef>
              <a:spcAft>
                <a:spcPct val="0"/>
              </a:spcAft>
              <a:buClr>
                <a:schemeClr val="accent1"/>
              </a:buClr>
              <a:buFont typeface="Wingdings" pitchFamily="2" charset="2"/>
              <a:buChar char="§"/>
              <a:defRPr sz="1200"/>
            </a:lvl3pPr>
            <a:lvl4pPr marL="704850" indent="-152400" fontAlgn="base">
              <a:spcBef>
                <a:spcPct val="20000"/>
              </a:spcBef>
              <a:spcAft>
                <a:spcPct val="0"/>
              </a:spcAft>
              <a:buClr>
                <a:schemeClr val="accent1"/>
              </a:buClr>
              <a:buFont typeface="Wingdings" pitchFamily="2" charset="2"/>
              <a:buChar char="§"/>
              <a:defRPr sz="1200"/>
            </a:lvl4pPr>
            <a:lvl5pPr marL="866775" indent="-161925" fontAlgn="base">
              <a:spcBef>
                <a:spcPct val="20000"/>
              </a:spcBef>
              <a:spcAft>
                <a:spcPct val="0"/>
              </a:spcAft>
              <a:buClr>
                <a:schemeClr val="accent1"/>
              </a:buClr>
              <a:buFont typeface="Wingdings" pitchFamily="2" charset="2"/>
              <a:buChar char="§"/>
              <a:defRPr sz="12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defRPr b="1">
                <a:latin typeface="Arial"/>
                <a:ea typeface="Arial"/>
                <a:cs typeface="Arial"/>
                <a:sym typeface="Arial"/>
              </a:defRPr>
            </a:pPr>
            <a:r>
              <a:rPr lang="zh-CN" altLang="en-US" sz="1800" dirty="0">
                <a:latin typeface="华文楷体"/>
                <a:ea typeface="华文楷体"/>
                <a:cs typeface="华文楷体"/>
                <a:sym typeface="华文楷体"/>
              </a:rPr>
              <a:t>券商及律师出具意见</a:t>
            </a:r>
          </a:p>
        </p:txBody>
      </p:sp>
      <p:sp>
        <p:nvSpPr>
          <p:cNvPr id="11" name="内容占位符 4"/>
          <p:cNvSpPr txBox="1">
            <a:spLocks/>
          </p:cNvSpPr>
          <p:nvPr/>
        </p:nvSpPr>
        <p:spPr bwMode="auto">
          <a:xfrm>
            <a:off x="6076231" y="3978207"/>
            <a:ext cx="1600200" cy="914400"/>
          </a:xfrm>
          <a:prstGeom prst="rect">
            <a:avLst/>
          </a:prstGeom>
          <a:solidFill>
            <a:srgbClr val="C00000"/>
          </a:solidFill>
          <a:ln w="9525">
            <a:noFill/>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ctr" anchorCtr="0" compatLnSpc="1">
            <a:prstTxWarp prst="textNoShape">
              <a:avLst/>
            </a:prstTxWarp>
          </a:bodyPr>
          <a:lstStyle>
            <a:defPPr>
              <a:defRPr lang="zh-CN"/>
            </a:defPPr>
            <a:lvl1pPr indent="0" algn="ctr" fontAlgn="base">
              <a:spcBef>
                <a:spcPct val="20000"/>
              </a:spcBef>
              <a:spcAft>
                <a:spcPct val="0"/>
              </a:spcAft>
              <a:buClr>
                <a:schemeClr val="accent1"/>
              </a:buClr>
              <a:buFont typeface="Wingdings" pitchFamily="2" charset="2"/>
              <a:buNone/>
              <a:defRPr sz="3200"/>
            </a:lvl1pPr>
            <a:lvl2pPr marL="180975" indent="171450" fontAlgn="base">
              <a:spcBef>
                <a:spcPct val="20000"/>
              </a:spcBef>
              <a:spcAft>
                <a:spcPct val="0"/>
              </a:spcAft>
              <a:buClr>
                <a:schemeClr val="accent1"/>
              </a:buClr>
              <a:buFont typeface="Wingdings" pitchFamily="2" charset="2"/>
              <a:buChar char="§"/>
              <a:defRPr sz="1200"/>
            </a:lvl2pPr>
            <a:lvl3pPr marL="542925" indent="-180975" fontAlgn="base">
              <a:spcBef>
                <a:spcPct val="20000"/>
              </a:spcBef>
              <a:spcAft>
                <a:spcPct val="0"/>
              </a:spcAft>
              <a:buClr>
                <a:schemeClr val="accent1"/>
              </a:buClr>
              <a:buFont typeface="Wingdings" pitchFamily="2" charset="2"/>
              <a:buChar char="§"/>
              <a:defRPr sz="1200"/>
            </a:lvl3pPr>
            <a:lvl4pPr marL="704850" indent="-152400" fontAlgn="base">
              <a:spcBef>
                <a:spcPct val="20000"/>
              </a:spcBef>
              <a:spcAft>
                <a:spcPct val="0"/>
              </a:spcAft>
              <a:buClr>
                <a:schemeClr val="accent1"/>
              </a:buClr>
              <a:buFont typeface="Wingdings" pitchFamily="2" charset="2"/>
              <a:buChar char="§"/>
              <a:defRPr sz="1200"/>
            </a:lvl4pPr>
            <a:lvl5pPr marL="866775" indent="-161925" fontAlgn="base">
              <a:spcBef>
                <a:spcPct val="20000"/>
              </a:spcBef>
              <a:spcAft>
                <a:spcPct val="0"/>
              </a:spcAft>
              <a:buClr>
                <a:schemeClr val="accent1"/>
              </a:buClr>
              <a:buFont typeface="Wingdings" pitchFamily="2" charset="2"/>
              <a:buChar char="§"/>
              <a:defRPr sz="12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zh-CN" altLang="en-US" sz="1800" b="1" dirty="0">
                <a:latin typeface="+mj-lt"/>
                <a:ea typeface="+mj-ea"/>
              </a:rPr>
              <a:t>备案</a:t>
            </a:r>
            <a:endParaRPr lang="en-US" altLang="zh-CN" sz="1800" b="1" dirty="0">
              <a:latin typeface="+mj-lt"/>
              <a:ea typeface="+mj-ea"/>
            </a:endParaRPr>
          </a:p>
          <a:p>
            <a:r>
              <a:rPr lang="zh-CN" altLang="en-US" sz="1800" b="1" dirty="0">
                <a:latin typeface="+mj-lt"/>
                <a:ea typeface="+mj-ea"/>
              </a:rPr>
              <a:t>（豁免核准）</a:t>
            </a:r>
          </a:p>
        </p:txBody>
      </p:sp>
      <p:sp>
        <p:nvSpPr>
          <p:cNvPr id="12" name="内容占位符 4"/>
          <p:cNvSpPr txBox="1">
            <a:spLocks/>
          </p:cNvSpPr>
          <p:nvPr/>
        </p:nvSpPr>
        <p:spPr bwMode="auto">
          <a:xfrm>
            <a:off x="2774948" y="4642152"/>
            <a:ext cx="1600200" cy="914400"/>
          </a:xfrm>
          <a:prstGeom prst="rect">
            <a:avLst/>
          </a:prstGeom>
          <a:solidFill>
            <a:srgbClr val="C00000"/>
          </a:solidFill>
          <a:ln w="9525">
            <a:noFill/>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ctr" anchorCtr="0" compatLnSpc="1">
            <a:prstTxWarp prst="textNoShape">
              <a:avLst/>
            </a:prstTxWarp>
          </a:bodyPr>
          <a:lstStyle>
            <a:defPPr>
              <a:defRPr lang="zh-CN"/>
            </a:defPPr>
            <a:lvl1pPr indent="0" algn="ctr" fontAlgn="base">
              <a:spcBef>
                <a:spcPct val="20000"/>
              </a:spcBef>
              <a:spcAft>
                <a:spcPct val="0"/>
              </a:spcAft>
              <a:buClr>
                <a:schemeClr val="accent1"/>
              </a:buClr>
              <a:buFont typeface="Wingdings" pitchFamily="2" charset="2"/>
              <a:buNone/>
              <a:defRPr sz="3200"/>
            </a:lvl1pPr>
            <a:lvl2pPr marL="180975" indent="171450" fontAlgn="base">
              <a:spcBef>
                <a:spcPct val="20000"/>
              </a:spcBef>
              <a:spcAft>
                <a:spcPct val="0"/>
              </a:spcAft>
              <a:buClr>
                <a:schemeClr val="accent1"/>
              </a:buClr>
              <a:buFont typeface="Wingdings" pitchFamily="2" charset="2"/>
              <a:buChar char="§"/>
              <a:defRPr sz="1200"/>
            </a:lvl2pPr>
            <a:lvl3pPr marL="542925" indent="-180975" fontAlgn="base">
              <a:spcBef>
                <a:spcPct val="20000"/>
              </a:spcBef>
              <a:spcAft>
                <a:spcPct val="0"/>
              </a:spcAft>
              <a:buClr>
                <a:schemeClr val="accent1"/>
              </a:buClr>
              <a:buFont typeface="Wingdings" pitchFamily="2" charset="2"/>
              <a:buChar char="§"/>
              <a:defRPr sz="1200"/>
            </a:lvl3pPr>
            <a:lvl4pPr marL="704850" indent="-152400" fontAlgn="base">
              <a:spcBef>
                <a:spcPct val="20000"/>
              </a:spcBef>
              <a:spcAft>
                <a:spcPct val="0"/>
              </a:spcAft>
              <a:buClr>
                <a:schemeClr val="accent1"/>
              </a:buClr>
              <a:buFont typeface="Wingdings" pitchFamily="2" charset="2"/>
              <a:buChar char="§"/>
              <a:defRPr sz="1200"/>
            </a:lvl4pPr>
            <a:lvl5pPr marL="866775" indent="-161925" fontAlgn="base">
              <a:spcBef>
                <a:spcPct val="20000"/>
              </a:spcBef>
              <a:spcAft>
                <a:spcPct val="0"/>
              </a:spcAft>
              <a:buClr>
                <a:schemeClr val="accent1"/>
              </a:buClr>
              <a:buFont typeface="Wingdings" pitchFamily="2" charset="2"/>
              <a:buChar char="§"/>
              <a:defRPr sz="12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zh-CN" altLang="en-US" sz="1800" b="1" dirty="0">
                <a:latin typeface="+mj-lt"/>
                <a:ea typeface="+mj-ea"/>
              </a:rPr>
              <a:t>股份登记</a:t>
            </a:r>
          </a:p>
        </p:txBody>
      </p:sp>
      <p:sp>
        <p:nvSpPr>
          <p:cNvPr id="13" name="内容占位符 4"/>
          <p:cNvSpPr txBox="1">
            <a:spLocks/>
          </p:cNvSpPr>
          <p:nvPr/>
        </p:nvSpPr>
        <p:spPr bwMode="auto">
          <a:xfrm>
            <a:off x="161924" y="4642152"/>
            <a:ext cx="1600200" cy="914400"/>
          </a:xfrm>
          <a:prstGeom prst="rect">
            <a:avLst/>
          </a:prstGeom>
          <a:solidFill>
            <a:srgbClr val="C00000"/>
          </a:solidFill>
          <a:ln w="9525">
            <a:noFill/>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ctr" anchorCtr="0" compatLnSpc="1">
            <a:prstTxWarp prst="textNoShape">
              <a:avLst/>
            </a:prstTxWarp>
          </a:bodyPr>
          <a:lstStyle>
            <a:lvl1pPr indent="0" algn="ctr" fontAlgn="base">
              <a:spcBef>
                <a:spcPct val="20000"/>
              </a:spcBef>
              <a:spcAft>
                <a:spcPct val="0"/>
              </a:spcAft>
              <a:buClr>
                <a:schemeClr val="accent1"/>
              </a:buClr>
              <a:buFont typeface="Wingdings" pitchFamily="2" charset="2"/>
              <a:buNone/>
              <a:defRPr sz="3200"/>
            </a:lvl1pPr>
            <a:lvl2pPr marL="180975" indent="171450" fontAlgn="base">
              <a:spcBef>
                <a:spcPct val="20000"/>
              </a:spcBef>
              <a:spcAft>
                <a:spcPct val="0"/>
              </a:spcAft>
              <a:buClr>
                <a:schemeClr val="accent1"/>
              </a:buClr>
              <a:buFont typeface="Wingdings" pitchFamily="2" charset="2"/>
              <a:buChar char="§"/>
              <a:defRPr sz="1200"/>
            </a:lvl2pPr>
            <a:lvl3pPr marL="542925" indent="-180975" fontAlgn="base">
              <a:spcBef>
                <a:spcPct val="20000"/>
              </a:spcBef>
              <a:spcAft>
                <a:spcPct val="0"/>
              </a:spcAft>
              <a:buClr>
                <a:schemeClr val="accent1"/>
              </a:buClr>
              <a:buFont typeface="Wingdings" pitchFamily="2" charset="2"/>
              <a:buChar char="§"/>
              <a:defRPr sz="1200"/>
            </a:lvl3pPr>
            <a:lvl4pPr marL="704850" indent="-152400" fontAlgn="base">
              <a:spcBef>
                <a:spcPct val="20000"/>
              </a:spcBef>
              <a:spcAft>
                <a:spcPct val="0"/>
              </a:spcAft>
              <a:buClr>
                <a:schemeClr val="accent1"/>
              </a:buClr>
              <a:buFont typeface="Wingdings" pitchFamily="2" charset="2"/>
              <a:buChar char="§"/>
              <a:defRPr sz="1200"/>
            </a:lvl4pPr>
            <a:lvl5pPr marL="866775" indent="-161925" fontAlgn="base">
              <a:spcBef>
                <a:spcPct val="20000"/>
              </a:spcBef>
              <a:spcAft>
                <a:spcPct val="0"/>
              </a:spcAft>
              <a:buClr>
                <a:schemeClr val="accent1"/>
              </a:buClr>
              <a:buFont typeface="Wingdings" pitchFamily="2" charset="2"/>
              <a:buChar char="§"/>
              <a:defRPr sz="12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zh-CN" altLang="en-US" sz="1800" b="1" dirty="0">
                <a:latin typeface="+mj-lt"/>
                <a:ea typeface="+mj-ea"/>
              </a:rPr>
              <a:t>公开转让</a:t>
            </a:r>
          </a:p>
        </p:txBody>
      </p:sp>
      <p:sp>
        <p:nvSpPr>
          <p:cNvPr id="26" name="文本框 25"/>
          <p:cNvSpPr txBox="1"/>
          <p:nvPr/>
        </p:nvSpPr>
        <p:spPr>
          <a:xfrm>
            <a:off x="3415848" y="1449957"/>
            <a:ext cx="939681" cy="400110"/>
          </a:xfrm>
          <a:prstGeom prst="rect">
            <a:avLst/>
          </a:prstGeom>
          <a:noFill/>
          <a:ln>
            <a:noFill/>
          </a:ln>
        </p:spPr>
        <p:txBody>
          <a:bodyPr wrap="none" tIns="91440" bIns="91440" rtlCol="0">
            <a:spAutoFit/>
          </a:bodyPr>
          <a:lstStyle/>
          <a:p>
            <a:pPr algn="ctr"/>
            <a:r>
              <a:rPr lang="zh-CN" altLang="en-US" sz="1400" b="1" dirty="0" smtClean="0">
                <a:latin typeface="+mj-lt"/>
                <a:ea typeface="+mj-ea"/>
              </a:rPr>
              <a:t>股东</a:t>
            </a:r>
            <a:r>
              <a:rPr lang="zh-CN" altLang="en-US" sz="1400" b="1" dirty="0">
                <a:latin typeface="+mj-lt"/>
                <a:ea typeface="+mj-ea"/>
              </a:rPr>
              <a:t>≤</a:t>
            </a:r>
            <a:r>
              <a:rPr lang="en-US" altLang="zh-CN" sz="1400" b="1" dirty="0" smtClean="0">
                <a:latin typeface="+mj-lt"/>
                <a:ea typeface="+mj-ea"/>
              </a:rPr>
              <a:t>200</a:t>
            </a:r>
            <a:endParaRPr lang="zh-CN" altLang="en-US" sz="1400" b="1" dirty="0">
              <a:latin typeface="+mj-lt"/>
              <a:ea typeface="+mj-ea"/>
            </a:endParaRPr>
          </a:p>
        </p:txBody>
      </p:sp>
      <p:sp>
        <p:nvSpPr>
          <p:cNvPr id="27" name="文本框 26"/>
          <p:cNvSpPr txBox="1"/>
          <p:nvPr/>
        </p:nvSpPr>
        <p:spPr>
          <a:xfrm>
            <a:off x="2977573" y="2643928"/>
            <a:ext cx="946093" cy="400110"/>
          </a:xfrm>
          <a:prstGeom prst="rect">
            <a:avLst/>
          </a:prstGeom>
          <a:noFill/>
          <a:ln>
            <a:noFill/>
          </a:ln>
        </p:spPr>
        <p:txBody>
          <a:bodyPr wrap="none" tIns="91440" bIns="91440" rtlCol="0">
            <a:spAutoFit/>
          </a:bodyPr>
          <a:lstStyle/>
          <a:p>
            <a:pPr algn="ctr"/>
            <a:r>
              <a:rPr lang="zh-CN" altLang="en-US" sz="1400" b="1" dirty="0">
                <a:latin typeface="+mj-lt"/>
                <a:ea typeface="+mj-ea"/>
              </a:rPr>
              <a:t>股东</a:t>
            </a:r>
            <a:r>
              <a:rPr lang="en-US" altLang="zh-CN" sz="1400" b="1" dirty="0">
                <a:latin typeface="+mj-lt"/>
                <a:ea typeface="+mj-ea"/>
              </a:rPr>
              <a:t>&gt;200</a:t>
            </a:r>
            <a:endParaRPr lang="zh-CN" altLang="en-US" sz="1400" b="1" dirty="0">
              <a:latin typeface="+mj-lt"/>
              <a:ea typeface="+mj-ea"/>
            </a:endParaRPr>
          </a:p>
        </p:txBody>
      </p:sp>
      <p:sp>
        <p:nvSpPr>
          <p:cNvPr id="28" name="内容占位符 4"/>
          <p:cNvSpPr txBox="1">
            <a:spLocks/>
          </p:cNvSpPr>
          <p:nvPr/>
        </p:nvSpPr>
        <p:spPr bwMode="auto">
          <a:xfrm>
            <a:off x="88926" y="1378615"/>
            <a:ext cx="1600200" cy="914400"/>
          </a:xfrm>
          <a:prstGeom prst="rect">
            <a:avLst/>
          </a:prstGeom>
          <a:solidFill>
            <a:srgbClr val="C00000"/>
          </a:solidFill>
          <a:ln w="9525">
            <a:noFill/>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ctr" anchorCtr="0" compatLnSpc="1">
            <a:prstTxWarp prst="textNoShape">
              <a:avLst/>
            </a:prstTxWarp>
          </a:bodyPr>
          <a:lstStyle>
            <a:lvl1pPr indent="0" algn="ctr" fontAlgn="base">
              <a:spcBef>
                <a:spcPct val="20000"/>
              </a:spcBef>
              <a:spcAft>
                <a:spcPct val="0"/>
              </a:spcAft>
              <a:buClr>
                <a:schemeClr val="accent1"/>
              </a:buClr>
              <a:buFont typeface="Wingdings" pitchFamily="2" charset="2"/>
              <a:buNone/>
              <a:defRPr sz="3200"/>
            </a:lvl1pPr>
            <a:lvl2pPr marL="180975" indent="171450" fontAlgn="base">
              <a:spcBef>
                <a:spcPct val="20000"/>
              </a:spcBef>
              <a:spcAft>
                <a:spcPct val="0"/>
              </a:spcAft>
              <a:buClr>
                <a:schemeClr val="accent1"/>
              </a:buClr>
              <a:buFont typeface="Wingdings" pitchFamily="2" charset="2"/>
              <a:buChar char="§"/>
              <a:defRPr sz="1200"/>
            </a:lvl2pPr>
            <a:lvl3pPr marL="542925" indent="-180975" fontAlgn="base">
              <a:spcBef>
                <a:spcPct val="20000"/>
              </a:spcBef>
              <a:spcAft>
                <a:spcPct val="0"/>
              </a:spcAft>
              <a:buClr>
                <a:schemeClr val="accent1"/>
              </a:buClr>
              <a:buFont typeface="Wingdings" pitchFamily="2" charset="2"/>
              <a:buChar char="§"/>
              <a:defRPr sz="1200"/>
            </a:lvl3pPr>
            <a:lvl4pPr marL="704850" indent="-152400" fontAlgn="base">
              <a:spcBef>
                <a:spcPct val="20000"/>
              </a:spcBef>
              <a:spcAft>
                <a:spcPct val="0"/>
              </a:spcAft>
              <a:buClr>
                <a:schemeClr val="accent1"/>
              </a:buClr>
              <a:buFont typeface="Wingdings" pitchFamily="2" charset="2"/>
              <a:buChar char="§"/>
              <a:defRPr sz="1200"/>
            </a:lvl4pPr>
            <a:lvl5pPr marL="866775" indent="-161925" fontAlgn="base">
              <a:spcBef>
                <a:spcPct val="20000"/>
              </a:spcBef>
              <a:spcAft>
                <a:spcPct val="0"/>
              </a:spcAft>
              <a:buClr>
                <a:schemeClr val="accent1"/>
              </a:buClr>
              <a:buFont typeface="Wingdings" pitchFamily="2" charset="2"/>
              <a:buChar char="§"/>
              <a:defRPr sz="12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zh-CN" altLang="en-US" sz="1800" b="1" dirty="0">
                <a:latin typeface="+mj-lt"/>
                <a:ea typeface="+mj-ea"/>
              </a:rPr>
              <a:t>董事会</a:t>
            </a:r>
          </a:p>
        </p:txBody>
      </p:sp>
      <p:cxnSp>
        <p:nvCxnSpPr>
          <p:cNvPr id="23" name="Straight Arrow Connector 22"/>
          <p:cNvCxnSpPr/>
          <p:nvPr/>
        </p:nvCxnSpPr>
        <p:spPr>
          <a:xfrm>
            <a:off x="1673145" y="1835815"/>
            <a:ext cx="243578"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a:off x="3575915" y="1867385"/>
            <a:ext cx="583130"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5670171" y="1885851"/>
            <a:ext cx="412506"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a:stCxn id="12" idx="1"/>
            <a:endCxn id="13" idx="3"/>
          </p:cNvCxnSpPr>
          <p:nvPr/>
        </p:nvCxnSpPr>
        <p:spPr>
          <a:xfrm flipH="1">
            <a:off x="1762124" y="5099352"/>
            <a:ext cx="1012824"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5" name="Elbow Connector 54"/>
          <p:cNvCxnSpPr/>
          <p:nvPr/>
        </p:nvCxnSpPr>
        <p:spPr>
          <a:xfrm flipV="1">
            <a:off x="4356292" y="2293015"/>
            <a:ext cx="505185" cy="1208223"/>
          </a:xfrm>
          <a:prstGeom prst="bentConnector2">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9" name="内容占位符 4"/>
          <p:cNvSpPr txBox="1">
            <a:spLocks/>
          </p:cNvSpPr>
          <p:nvPr/>
        </p:nvSpPr>
        <p:spPr bwMode="auto">
          <a:xfrm>
            <a:off x="6078900" y="5410318"/>
            <a:ext cx="1600200" cy="914400"/>
          </a:xfrm>
          <a:prstGeom prst="rect">
            <a:avLst/>
          </a:prstGeom>
          <a:solidFill>
            <a:srgbClr val="C00000"/>
          </a:solidFill>
          <a:ln w="9525">
            <a:noFill/>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ctr" anchorCtr="0" compatLnSpc="1">
            <a:prstTxWarp prst="textNoShape">
              <a:avLst/>
            </a:prstTxWarp>
          </a:bodyPr>
          <a:lstStyle>
            <a:defPPr>
              <a:defRPr lang="zh-CN"/>
            </a:defPPr>
            <a:lvl1pPr indent="0" algn="ctr" fontAlgn="base">
              <a:spcBef>
                <a:spcPct val="20000"/>
              </a:spcBef>
              <a:spcAft>
                <a:spcPct val="0"/>
              </a:spcAft>
              <a:buClr>
                <a:schemeClr val="accent1"/>
              </a:buClr>
              <a:buFont typeface="Wingdings" pitchFamily="2" charset="2"/>
              <a:buNone/>
              <a:defRPr sz="3200"/>
            </a:lvl1pPr>
            <a:lvl2pPr marL="180975" indent="171450" fontAlgn="base">
              <a:spcBef>
                <a:spcPct val="20000"/>
              </a:spcBef>
              <a:spcAft>
                <a:spcPct val="0"/>
              </a:spcAft>
              <a:buClr>
                <a:schemeClr val="accent1"/>
              </a:buClr>
              <a:buFont typeface="Wingdings" pitchFamily="2" charset="2"/>
              <a:buChar char="§"/>
              <a:defRPr sz="1200"/>
            </a:lvl2pPr>
            <a:lvl3pPr marL="542925" indent="-180975" fontAlgn="base">
              <a:spcBef>
                <a:spcPct val="20000"/>
              </a:spcBef>
              <a:spcAft>
                <a:spcPct val="0"/>
              </a:spcAft>
              <a:buClr>
                <a:schemeClr val="accent1"/>
              </a:buClr>
              <a:buFont typeface="Wingdings" pitchFamily="2" charset="2"/>
              <a:buChar char="§"/>
              <a:defRPr sz="1200"/>
            </a:lvl3pPr>
            <a:lvl4pPr marL="704850" indent="-152400" fontAlgn="base">
              <a:spcBef>
                <a:spcPct val="20000"/>
              </a:spcBef>
              <a:spcAft>
                <a:spcPct val="0"/>
              </a:spcAft>
              <a:buClr>
                <a:schemeClr val="accent1"/>
              </a:buClr>
              <a:buFont typeface="Wingdings" pitchFamily="2" charset="2"/>
              <a:buChar char="§"/>
              <a:defRPr sz="1200"/>
            </a:lvl4pPr>
            <a:lvl5pPr marL="866775" indent="-161925" fontAlgn="base">
              <a:spcBef>
                <a:spcPct val="20000"/>
              </a:spcBef>
              <a:spcAft>
                <a:spcPct val="0"/>
              </a:spcAft>
              <a:buClr>
                <a:schemeClr val="accent1"/>
              </a:buClr>
              <a:buFont typeface="Wingdings" pitchFamily="2" charset="2"/>
              <a:buChar char="§"/>
              <a:defRPr sz="12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zh-CN" altLang="en-US" sz="1800" b="1" dirty="0">
                <a:latin typeface="+mj-lt"/>
                <a:ea typeface="+mj-ea"/>
              </a:rPr>
              <a:t>办理挂牌手续</a:t>
            </a:r>
            <a:endParaRPr lang="en-US" altLang="zh-CN" sz="1800" b="1" dirty="0">
              <a:latin typeface="+mj-lt"/>
              <a:ea typeface="+mj-ea"/>
            </a:endParaRPr>
          </a:p>
          <a:p>
            <a:r>
              <a:rPr lang="zh-CN" altLang="en-US" sz="1800" b="1" dirty="0">
                <a:latin typeface="+mj-lt"/>
                <a:ea typeface="+mj-ea"/>
              </a:rPr>
              <a:t>（核准后发行）</a:t>
            </a:r>
          </a:p>
        </p:txBody>
      </p:sp>
      <p:cxnSp>
        <p:nvCxnSpPr>
          <p:cNvPr id="19" name="肘形连接符 18"/>
          <p:cNvCxnSpPr>
            <a:stCxn id="11" idx="1"/>
            <a:endCxn id="12" idx="3"/>
          </p:cNvCxnSpPr>
          <p:nvPr/>
        </p:nvCxnSpPr>
        <p:spPr>
          <a:xfrm rot="10800000" flipV="1">
            <a:off x="4375149" y="4435406"/>
            <a:ext cx="1701083" cy="663945"/>
          </a:xfrm>
          <a:prstGeom prst="bent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肘形连接符 29"/>
          <p:cNvCxnSpPr>
            <a:stCxn id="29" idx="1"/>
            <a:endCxn id="12" idx="3"/>
          </p:cNvCxnSpPr>
          <p:nvPr/>
        </p:nvCxnSpPr>
        <p:spPr>
          <a:xfrm rot="10800000">
            <a:off x="4375148" y="5099352"/>
            <a:ext cx="1703752" cy="768166"/>
          </a:xfrm>
          <a:prstGeom prst="bentConnector3">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肘形连接符 36"/>
          <p:cNvCxnSpPr>
            <a:stCxn id="11" idx="3"/>
            <a:endCxn id="29" idx="3"/>
          </p:cNvCxnSpPr>
          <p:nvPr/>
        </p:nvCxnSpPr>
        <p:spPr>
          <a:xfrm>
            <a:off x="7676431" y="4435407"/>
            <a:ext cx="2669" cy="1432111"/>
          </a:xfrm>
          <a:prstGeom prst="bentConnector3">
            <a:avLst>
              <a:gd name="adj1" fmla="val 16401161"/>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69" name="内容占位符 4"/>
          <p:cNvSpPr txBox="1">
            <a:spLocks/>
          </p:cNvSpPr>
          <p:nvPr/>
        </p:nvSpPr>
        <p:spPr bwMode="auto">
          <a:xfrm>
            <a:off x="6096341" y="1406730"/>
            <a:ext cx="1576573" cy="914400"/>
          </a:xfrm>
          <a:prstGeom prst="rect">
            <a:avLst/>
          </a:prstGeom>
          <a:solidFill>
            <a:srgbClr val="C00000"/>
          </a:solidFill>
          <a:ln w="9525">
            <a:noFill/>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ctr" anchorCtr="0" compatLnSpc="1">
            <a:prstTxWarp prst="textNoShape">
              <a:avLst/>
            </a:prstTxWarp>
          </a:bodyPr>
          <a:lstStyle>
            <a:lvl1pPr indent="0" algn="ctr" fontAlgn="base">
              <a:spcBef>
                <a:spcPct val="20000"/>
              </a:spcBef>
              <a:spcAft>
                <a:spcPct val="0"/>
              </a:spcAft>
              <a:buClr>
                <a:schemeClr val="accent1"/>
              </a:buClr>
              <a:buFont typeface="Wingdings" pitchFamily="2" charset="2"/>
              <a:buNone/>
              <a:defRPr sz="3200"/>
            </a:lvl1pPr>
            <a:lvl2pPr marL="180975" indent="171450" fontAlgn="base">
              <a:spcBef>
                <a:spcPct val="20000"/>
              </a:spcBef>
              <a:spcAft>
                <a:spcPct val="0"/>
              </a:spcAft>
              <a:buClr>
                <a:schemeClr val="accent1"/>
              </a:buClr>
              <a:buFont typeface="Wingdings" pitchFamily="2" charset="2"/>
              <a:buChar char="§"/>
              <a:defRPr sz="1200"/>
            </a:lvl2pPr>
            <a:lvl3pPr marL="542925" indent="-180975" fontAlgn="base">
              <a:spcBef>
                <a:spcPct val="20000"/>
              </a:spcBef>
              <a:spcAft>
                <a:spcPct val="0"/>
              </a:spcAft>
              <a:buClr>
                <a:schemeClr val="accent1"/>
              </a:buClr>
              <a:buFont typeface="Wingdings" pitchFamily="2" charset="2"/>
              <a:buChar char="§"/>
              <a:defRPr sz="1200"/>
            </a:lvl3pPr>
            <a:lvl4pPr marL="704850" indent="-152400" fontAlgn="base">
              <a:spcBef>
                <a:spcPct val="20000"/>
              </a:spcBef>
              <a:spcAft>
                <a:spcPct val="0"/>
              </a:spcAft>
              <a:buClr>
                <a:schemeClr val="accent1"/>
              </a:buClr>
              <a:buFont typeface="Wingdings" pitchFamily="2" charset="2"/>
              <a:buChar char="§"/>
              <a:defRPr sz="1200"/>
            </a:lvl4pPr>
            <a:lvl5pPr marL="866775" indent="-161925" fontAlgn="base">
              <a:spcBef>
                <a:spcPct val="20000"/>
              </a:spcBef>
              <a:spcAft>
                <a:spcPct val="0"/>
              </a:spcAft>
              <a:buClr>
                <a:schemeClr val="accent1"/>
              </a:buClr>
              <a:buFont typeface="Wingdings" pitchFamily="2" charset="2"/>
              <a:buChar char="§"/>
              <a:defRPr sz="12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defRPr b="1">
                <a:latin typeface="Arial"/>
                <a:ea typeface="Arial"/>
                <a:cs typeface="Arial"/>
                <a:sym typeface="Arial"/>
              </a:defRPr>
            </a:pPr>
            <a:r>
              <a:rPr lang="zh-CN" altLang="en-US" sz="1800" dirty="0">
                <a:latin typeface="华文楷体"/>
                <a:ea typeface="华文楷体"/>
                <a:cs typeface="华文楷体"/>
                <a:sym typeface="华文楷体"/>
              </a:rPr>
              <a:t>会计师验资</a:t>
            </a:r>
          </a:p>
        </p:txBody>
      </p:sp>
      <p:cxnSp>
        <p:nvCxnSpPr>
          <p:cNvPr id="81" name="Elbow Connector 54"/>
          <p:cNvCxnSpPr>
            <a:endCxn id="7" idx="1"/>
          </p:cNvCxnSpPr>
          <p:nvPr/>
        </p:nvCxnSpPr>
        <p:spPr>
          <a:xfrm rot="16200000" flipH="1">
            <a:off x="2038279" y="2783424"/>
            <a:ext cx="1036835" cy="398791"/>
          </a:xfrm>
          <a:prstGeom prst="bentConnector2">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1" name="内容占位符 4"/>
          <p:cNvSpPr txBox="1">
            <a:spLocks/>
          </p:cNvSpPr>
          <p:nvPr/>
        </p:nvSpPr>
        <p:spPr bwMode="auto">
          <a:xfrm>
            <a:off x="6072714" y="467301"/>
            <a:ext cx="1600200" cy="914400"/>
          </a:xfrm>
          <a:prstGeom prst="rect">
            <a:avLst/>
          </a:prstGeom>
          <a:solidFill>
            <a:srgbClr val="C00000"/>
          </a:solidFill>
          <a:ln w="9525">
            <a:noFill/>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ctr" anchorCtr="0" compatLnSpc="1">
            <a:prstTxWarp prst="textNoShape">
              <a:avLst/>
            </a:prstTxWarp>
          </a:bodyPr>
          <a:lstStyle>
            <a:lvl1pPr indent="0" algn="ctr" fontAlgn="base">
              <a:spcBef>
                <a:spcPct val="20000"/>
              </a:spcBef>
              <a:spcAft>
                <a:spcPct val="0"/>
              </a:spcAft>
              <a:buClr>
                <a:schemeClr val="accent1"/>
              </a:buClr>
              <a:buFont typeface="Wingdings" pitchFamily="2" charset="2"/>
              <a:buNone/>
              <a:defRPr sz="3200"/>
            </a:lvl1pPr>
            <a:lvl2pPr marL="180975" indent="171450" fontAlgn="base">
              <a:spcBef>
                <a:spcPct val="20000"/>
              </a:spcBef>
              <a:spcAft>
                <a:spcPct val="0"/>
              </a:spcAft>
              <a:buClr>
                <a:schemeClr val="accent1"/>
              </a:buClr>
              <a:buFont typeface="Wingdings" pitchFamily="2" charset="2"/>
              <a:buChar char="§"/>
              <a:defRPr sz="1200"/>
            </a:lvl2pPr>
            <a:lvl3pPr marL="542925" indent="-180975" fontAlgn="base">
              <a:spcBef>
                <a:spcPct val="20000"/>
              </a:spcBef>
              <a:spcAft>
                <a:spcPct val="0"/>
              </a:spcAft>
              <a:buClr>
                <a:schemeClr val="accent1"/>
              </a:buClr>
              <a:buFont typeface="Wingdings" pitchFamily="2" charset="2"/>
              <a:buChar char="§"/>
              <a:defRPr sz="1200"/>
            </a:lvl3pPr>
            <a:lvl4pPr marL="704850" indent="-152400" fontAlgn="base">
              <a:spcBef>
                <a:spcPct val="20000"/>
              </a:spcBef>
              <a:spcAft>
                <a:spcPct val="0"/>
              </a:spcAft>
              <a:buClr>
                <a:schemeClr val="accent1"/>
              </a:buClr>
              <a:buFont typeface="Wingdings" pitchFamily="2" charset="2"/>
              <a:buChar char="§"/>
              <a:defRPr sz="1200"/>
            </a:lvl4pPr>
            <a:lvl5pPr marL="866775" indent="-161925" fontAlgn="base">
              <a:spcBef>
                <a:spcPct val="20000"/>
              </a:spcBef>
              <a:spcAft>
                <a:spcPct val="0"/>
              </a:spcAft>
              <a:buClr>
                <a:schemeClr val="accent1"/>
              </a:buClr>
              <a:buFont typeface="Wingdings" pitchFamily="2" charset="2"/>
              <a:buChar char="§"/>
              <a:defRPr sz="12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defRPr b="1">
                <a:latin typeface="Arial"/>
                <a:ea typeface="Arial"/>
                <a:cs typeface="Arial"/>
                <a:sym typeface="Arial"/>
              </a:defRPr>
            </a:pPr>
            <a:r>
              <a:rPr lang="zh-CN" altLang="en-US" sz="1800" dirty="0">
                <a:latin typeface="华文楷体"/>
                <a:ea typeface="华文楷体"/>
                <a:cs typeface="华文楷体"/>
                <a:sym typeface="华文楷体"/>
              </a:rPr>
              <a:t>签订三方监管协议</a:t>
            </a:r>
          </a:p>
        </p:txBody>
      </p:sp>
      <p:cxnSp>
        <p:nvCxnSpPr>
          <p:cNvPr id="40" name="肘形连接符 39"/>
          <p:cNvCxnSpPr>
            <a:stCxn id="31" idx="3"/>
            <a:endCxn id="9" idx="3"/>
          </p:cNvCxnSpPr>
          <p:nvPr/>
        </p:nvCxnSpPr>
        <p:spPr>
          <a:xfrm>
            <a:off x="7672914" y="924501"/>
            <a:ext cx="12700" cy="1914340"/>
          </a:xfrm>
          <a:prstGeom prst="bentConnector3">
            <a:avLst>
              <a:gd name="adj1" fmla="val 1800000"/>
            </a:avLst>
          </a:prstGeom>
        </p:spPr>
        <p:style>
          <a:lnRef idx="1">
            <a:schemeClr val="accent1"/>
          </a:lnRef>
          <a:fillRef idx="0">
            <a:schemeClr val="accent1"/>
          </a:fillRef>
          <a:effectRef idx="0">
            <a:schemeClr val="accent1"/>
          </a:effectRef>
          <a:fontRef idx="minor">
            <a:schemeClr val="tx1"/>
          </a:fontRef>
        </p:style>
      </p:cxnSp>
      <p:cxnSp>
        <p:nvCxnSpPr>
          <p:cNvPr id="44" name="肘形连接符 43"/>
          <p:cNvCxnSpPr>
            <a:stCxn id="69" idx="3"/>
          </p:cNvCxnSpPr>
          <p:nvPr/>
        </p:nvCxnSpPr>
        <p:spPr>
          <a:xfrm>
            <a:off x="7672914" y="1863930"/>
            <a:ext cx="1084720" cy="3235422"/>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H="1">
            <a:off x="8113690" y="5099352"/>
            <a:ext cx="643944" cy="0"/>
          </a:xfrm>
          <a:prstGeom prst="line">
            <a:avLst/>
          </a:prstGeom>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74289699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eaLnBrk="1" hangingPunct="1"/>
            <a:r>
              <a:rPr lang="zh-CN" altLang="en-US" sz="2800" dirty="0">
                <a:solidFill>
                  <a:schemeClr val="bg1"/>
                </a:solidFill>
              </a:rPr>
              <a:t>发行流程（豁免核准）</a:t>
            </a:r>
            <a:r>
              <a:rPr lang="en-US" altLang="zh-CN" sz="2800" dirty="0">
                <a:solidFill>
                  <a:schemeClr val="bg1"/>
                </a:solidFill>
              </a:rPr>
              <a:t>——</a:t>
            </a:r>
            <a:r>
              <a:rPr lang="zh-CN" altLang="en-US" sz="2800" dirty="0">
                <a:solidFill>
                  <a:schemeClr val="bg1"/>
                </a:solidFill>
              </a:rPr>
              <a:t>董事会决议</a:t>
            </a:r>
            <a:endParaRPr lang="en-US" sz="2800" dirty="0">
              <a:solidFill>
                <a:schemeClr val="bg1"/>
              </a:solidFill>
            </a:endParaRPr>
          </a:p>
        </p:txBody>
      </p:sp>
      <p:sp>
        <p:nvSpPr>
          <p:cNvPr id="4" name="灯片编号占位符 3"/>
          <p:cNvSpPr>
            <a:spLocks noGrp="1"/>
          </p:cNvSpPr>
          <p:nvPr>
            <p:ph type="sldNum" sz="quarter" idx="4294967295"/>
          </p:nvPr>
        </p:nvSpPr>
        <p:spPr>
          <a:xfrm>
            <a:off x="0" y="6511925"/>
            <a:ext cx="360363" cy="268288"/>
          </a:xfrm>
        </p:spPr>
        <p:txBody>
          <a:bodyPr/>
          <a:lstStyle/>
          <a:p>
            <a:pPr>
              <a:defRPr/>
            </a:pPr>
            <a:fld id="{2F9081D8-AA4B-4EF9-BD15-A0AF00CCF624}" type="slidenum">
              <a:rPr lang="en-GB" smtClean="0">
                <a:solidFill>
                  <a:prstClr val="black">
                    <a:tint val="75000"/>
                  </a:prstClr>
                </a:solidFill>
              </a:rPr>
              <a:pPr>
                <a:defRPr/>
              </a:pPr>
              <a:t>16</a:t>
            </a:fld>
            <a:endParaRPr lang="en-GB" dirty="0">
              <a:solidFill>
                <a:prstClr val="black">
                  <a:tint val="75000"/>
                </a:prstClr>
              </a:solidFill>
            </a:endParaRPr>
          </a:p>
        </p:txBody>
      </p:sp>
      <p:sp>
        <p:nvSpPr>
          <p:cNvPr id="10" name="右箭头 9"/>
          <p:cNvSpPr/>
          <p:nvPr/>
        </p:nvSpPr>
        <p:spPr>
          <a:xfrm>
            <a:off x="2125757" y="752107"/>
            <a:ext cx="1371600" cy="320040"/>
          </a:xfrm>
          <a:prstGeom prst="rightArrow">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3423187" y="4669107"/>
            <a:ext cx="6263640" cy="1677382"/>
          </a:xfrm>
          <a:prstGeom prst="rect">
            <a:avLst/>
          </a:prstGeom>
          <a:noFill/>
          <a:ln>
            <a:solidFill>
              <a:srgbClr val="FF0000"/>
            </a:solidFill>
          </a:ln>
        </p:spPr>
        <p:txBody>
          <a:bodyPr wrap="square" tIns="91440" bIns="91440" rtlCol="0">
            <a:spAutoFit/>
          </a:bodyPr>
          <a:lstStyle>
            <a:defPPr>
              <a:defRPr lang="en-US"/>
            </a:defPPr>
            <a:lvl1pPr marL="180975" indent="-180975">
              <a:spcBef>
                <a:spcPts val="600"/>
              </a:spcBef>
              <a:buClr>
                <a:schemeClr val="accent1"/>
              </a:buClr>
              <a:buFont typeface="Wingdings" pitchFamily="2" charset="2"/>
              <a:buChar char="§"/>
              <a:defRPr>
                <a:latin typeface="+mn-lt"/>
                <a:ea typeface="+mn-ea"/>
                <a:cs typeface="+mn-cs"/>
              </a:defRPr>
            </a:lvl1pPr>
          </a:lstStyle>
          <a:p>
            <a:pPr marL="0" indent="0">
              <a:buNone/>
            </a:pPr>
            <a:r>
              <a:rPr lang="zh-CN" altLang="en-US" b="1" dirty="0">
                <a:latin typeface="华文楷体" panose="02010600040101010101" pitchFamily="2" charset="-122"/>
                <a:ea typeface="华文楷体" panose="02010600040101010101" pitchFamily="2" charset="-122"/>
              </a:rPr>
              <a:t>信息披露：</a:t>
            </a:r>
            <a:endParaRPr lang="en-US" altLang="zh-CN" b="1" dirty="0">
              <a:latin typeface="华文楷体" panose="02010600040101010101" pitchFamily="2" charset="-122"/>
              <a:ea typeface="华文楷体" panose="02010600040101010101" pitchFamily="2" charset="-122"/>
            </a:endParaRPr>
          </a:p>
          <a:p>
            <a:pPr>
              <a:buClr>
                <a:srgbClr val="FF0000"/>
              </a:buClr>
            </a:pPr>
            <a:r>
              <a:rPr lang="zh-CN" altLang="en-US" sz="1600" dirty="0">
                <a:latin typeface="华文楷体" panose="02010600040101010101" pitchFamily="2" charset="-122"/>
                <a:ea typeface="华文楷体" panose="02010600040101010101" pitchFamily="2" charset="-122"/>
              </a:rPr>
              <a:t>董事会决议（含召开股东大会的通知）</a:t>
            </a:r>
            <a:endParaRPr lang="en-US" altLang="zh-CN" sz="1600" dirty="0">
              <a:latin typeface="华文楷体" panose="02010600040101010101" pitchFamily="2" charset="-122"/>
              <a:ea typeface="华文楷体" panose="02010600040101010101" pitchFamily="2" charset="-122"/>
            </a:endParaRPr>
          </a:p>
          <a:p>
            <a:pPr>
              <a:buClr>
                <a:srgbClr val="FF0000"/>
              </a:buClr>
            </a:pPr>
            <a:r>
              <a:rPr lang="zh-CN" altLang="en-US" sz="1600" dirty="0">
                <a:latin typeface="华文楷体" panose="02010600040101010101" pitchFamily="2" charset="-122"/>
                <a:ea typeface="华文楷体" panose="02010600040101010101" pitchFamily="2" charset="-122"/>
              </a:rPr>
              <a:t>发行方案： 募集资金具体用途  前次募集资金使用情况等 </a:t>
            </a:r>
            <a:endParaRPr lang="en-US" altLang="zh-CN" sz="1600" dirty="0">
              <a:latin typeface="华文楷体" panose="02010600040101010101" pitchFamily="2" charset="-122"/>
              <a:ea typeface="华文楷体" panose="02010600040101010101" pitchFamily="2" charset="-122"/>
            </a:endParaRPr>
          </a:p>
          <a:p>
            <a:pPr>
              <a:buClr>
                <a:srgbClr val="FF0000"/>
              </a:buClr>
            </a:pPr>
            <a:r>
              <a:rPr lang="zh-CN" altLang="en-US" sz="1600" dirty="0">
                <a:latin typeface="华文楷体" panose="02010600040101010101" pitchFamily="2" charset="-122"/>
                <a:ea typeface="华文楷体" panose="02010600040101010101" pitchFamily="2" charset="-122"/>
              </a:rPr>
              <a:t>以非现金资产认购股票的，资产审计结果、评估结果和盈利预测报告应当最晚和召开股东大会的通知同时公告</a:t>
            </a:r>
            <a:endParaRPr lang="en-US" altLang="zh-CN" sz="1600" dirty="0">
              <a:latin typeface="华文楷体" panose="02010600040101010101" pitchFamily="2" charset="-122"/>
              <a:ea typeface="华文楷体" panose="02010600040101010101" pitchFamily="2" charset="-122"/>
            </a:endParaRPr>
          </a:p>
        </p:txBody>
      </p:sp>
      <p:sp>
        <p:nvSpPr>
          <p:cNvPr id="13" name="文本框 12"/>
          <p:cNvSpPr txBox="1"/>
          <p:nvPr/>
        </p:nvSpPr>
        <p:spPr>
          <a:xfrm>
            <a:off x="3454871" y="504004"/>
            <a:ext cx="6231956" cy="2000548"/>
          </a:xfrm>
          <a:prstGeom prst="rect">
            <a:avLst/>
          </a:prstGeom>
          <a:noFill/>
          <a:ln>
            <a:solidFill>
              <a:srgbClr val="FF0000"/>
            </a:solidFill>
          </a:ln>
        </p:spPr>
        <p:txBody>
          <a:bodyPr wrap="square" tIns="91440" bIns="91440" rtlCol="0">
            <a:spAutoFit/>
          </a:bodyPr>
          <a:lstStyle/>
          <a:p>
            <a:pPr>
              <a:spcBef>
                <a:spcPts val="600"/>
              </a:spcBef>
              <a:buClr>
                <a:schemeClr val="accent1"/>
              </a:buClr>
            </a:pPr>
            <a:r>
              <a:rPr lang="zh-CN" altLang="en-US" b="1" dirty="0" smtClean="0">
                <a:latin typeface="华文楷体" panose="02010600040101010101" pitchFamily="2" charset="-122"/>
                <a:ea typeface="华文楷体" panose="02010600040101010101" pitchFamily="2" charset="-122"/>
                <a:cs typeface="+mn-cs"/>
              </a:rPr>
              <a:t>主要决议</a:t>
            </a:r>
            <a:r>
              <a:rPr lang="zh-CN" altLang="en-US" b="1" dirty="0">
                <a:latin typeface="华文楷体" panose="02010600040101010101" pitchFamily="2" charset="-122"/>
                <a:ea typeface="华文楷体" panose="02010600040101010101" pitchFamily="2" charset="-122"/>
                <a:cs typeface="+mn-cs"/>
              </a:rPr>
              <a:t>事项：</a:t>
            </a:r>
            <a:endParaRPr lang="en-US" altLang="zh-CN" b="1" dirty="0">
              <a:latin typeface="华文楷体" panose="02010600040101010101" pitchFamily="2" charset="-122"/>
              <a:ea typeface="华文楷体" panose="02010600040101010101" pitchFamily="2" charset="-122"/>
              <a:cs typeface="+mn-cs"/>
            </a:endParaRPr>
          </a:p>
          <a:p>
            <a:pPr marL="180975" indent="-180975">
              <a:spcBef>
                <a:spcPts val="600"/>
              </a:spcBef>
              <a:buClr>
                <a:srgbClr val="FF0000"/>
              </a:buClr>
              <a:buFont typeface="Wingdings" pitchFamily="2" charset="2"/>
              <a:buChar char="§"/>
            </a:pPr>
            <a:r>
              <a:rPr lang="zh-CN" altLang="en-US" sz="1600" dirty="0">
                <a:latin typeface="华文楷体" panose="02010600040101010101" pitchFamily="2" charset="-122"/>
                <a:ea typeface="华文楷体" panose="02010600040101010101" pitchFamily="2" charset="-122"/>
                <a:cs typeface="+mn-cs"/>
              </a:rPr>
              <a:t>审议发行方案</a:t>
            </a:r>
            <a:endParaRPr lang="en-US" altLang="zh-CN" sz="1600" dirty="0">
              <a:latin typeface="华文楷体" panose="02010600040101010101" pitchFamily="2" charset="-122"/>
              <a:ea typeface="华文楷体" panose="02010600040101010101" pitchFamily="2" charset="-122"/>
              <a:cs typeface="+mn-cs"/>
            </a:endParaRPr>
          </a:p>
          <a:p>
            <a:pPr marL="180975" indent="-180975">
              <a:spcBef>
                <a:spcPts val="600"/>
              </a:spcBef>
              <a:buClr>
                <a:srgbClr val="FF0000"/>
              </a:buClr>
              <a:buFont typeface="Wingdings" pitchFamily="2" charset="2"/>
              <a:buChar char="§"/>
            </a:pPr>
            <a:r>
              <a:rPr lang="zh-CN" altLang="en-US" sz="1600" dirty="0" smtClean="0">
                <a:latin typeface="华文楷体" panose="02010600040101010101" pitchFamily="2" charset="-122"/>
                <a:ea typeface="华文楷体" panose="02010600040101010101" pitchFamily="2" charset="-122"/>
                <a:cs typeface="+mn-cs"/>
              </a:rPr>
              <a:t>以</a:t>
            </a:r>
            <a:r>
              <a:rPr lang="zh-CN" altLang="en-US" sz="1600" dirty="0">
                <a:latin typeface="华文楷体" panose="02010600040101010101" pitchFamily="2" charset="-122"/>
                <a:ea typeface="华文楷体" panose="02010600040101010101" pitchFamily="2" charset="-122"/>
                <a:cs typeface="+mn-cs"/>
              </a:rPr>
              <a:t>非现金资产认购股票，发行方案中对资产定价合理性进行讨论与</a:t>
            </a:r>
            <a:r>
              <a:rPr lang="zh-CN" altLang="en-US" sz="1600" dirty="0" smtClean="0">
                <a:latin typeface="华文楷体" panose="02010600040101010101" pitchFamily="2" charset="-122"/>
                <a:ea typeface="华文楷体" panose="02010600040101010101" pitchFamily="2" charset="-122"/>
                <a:cs typeface="+mn-cs"/>
              </a:rPr>
              <a:t>分析</a:t>
            </a:r>
            <a:endParaRPr lang="en-US" altLang="zh-CN" sz="1600" dirty="0">
              <a:latin typeface="华文楷体" panose="02010600040101010101" pitchFamily="2" charset="-122"/>
              <a:ea typeface="华文楷体" panose="02010600040101010101" pitchFamily="2" charset="-122"/>
              <a:cs typeface="+mn-cs"/>
            </a:endParaRPr>
          </a:p>
          <a:p>
            <a:pPr marL="180975" indent="-180975">
              <a:spcBef>
                <a:spcPts val="600"/>
              </a:spcBef>
              <a:buClr>
                <a:srgbClr val="FF0000"/>
              </a:buClr>
              <a:buFont typeface="Wingdings" pitchFamily="2" charset="2"/>
              <a:buChar char="§"/>
            </a:pPr>
            <a:r>
              <a:rPr lang="zh-CN" altLang="en-US" sz="1600" dirty="0" smtClean="0">
                <a:latin typeface="华文楷体" panose="02010600040101010101" pitchFamily="2" charset="-122"/>
                <a:ea typeface="华文楷体" panose="02010600040101010101" pitchFamily="2" charset="-122"/>
              </a:rPr>
              <a:t>建立</a:t>
            </a:r>
            <a:r>
              <a:rPr lang="zh-CN" altLang="en-US" sz="1600" dirty="0">
                <a:latin typeface="华文楷体" panose="02010600040101010101" pitchFamily="2" charset="-122"/>
                <a:ea typeface="华文楷体" panose="02010600040101010101" pitchFamily="2" charset="-122"/>
              </a:rPr>
              <a:t>募集资金管理制度议案（本次发行前尚未建立</a:t>
            </a:r>
            <a:r>
              <a:rPr lang="zh-CN" altLang="en-US" sz="1600" dirty="0" smtClean="0">
                <a:latin typeface="华文楷体" panose="02010600040101010101" pitchFamily="2" charset="-122"/>
                <a:ea typeface="华文楷体" panose="02010600040101010101" pitchFamily="2" charset="-122"/>
              </a:rPr>
              <a:t>）</a:t>
            </a:r>
            <a:endParaRPr lang="en-US" altLang="zh-CN" sz="1600" dirty="0" smtClean="0">
              <a:latin typeface="华文楷体" panose="02010600040101010101" pitchFamily="2" charset="-122"/>
              <a:ea typeface="华文楷体" panose="02010600040101010101" pitchFamily="2" charset="-122"/>
            </a:endParaRPr>
          </a:p>
          <a:p>
            <a:pPr marL="180975" indent="-180975">
              <a:spcBef>
                <a:spcPts val="600"/>
              </a:spcBef>
              <a:buClr>
                <a:srgbClr val="FF0000"/>
              </a:buClr>
              <a:buFont typeface="Wingdings" pitchFamily="2" charset="2"/>
              <a:buChar char="§"/>
            </a:pPr>
            <a:r>
              <a:rPr lang="zh-CN" altLang="en-US" sz="1600" dirty="0" smtClean="0">
                <a:latin typeface="华文楷体" panose="02010600040101010101" pitchFamily="2" charset="-122"/>
                <a:ea typeface="华文楷体" panose="02010600040101010101" pitchFamily="2" charset="-122"/>
              </a:rPr>
              <a:t>设立</a:t>
            </a:r>
            <a:r>
              <a:rPr lang="zh-CN" altLang="en-US" sz="1600" dirty="0">
                <a:latin typeface="华文楷体" panose="02010600040101010101" pitchFamily="2" charset="-122"/>
                <a:ea typeface="华文楷体" panose="02010600040101010101" pitchFamily="2" charset="-122"/>
              </a:rPr>
              <a:t>募集资金专户并签订三方监管协议</a:t>
            </a:r>
            <a:r>
              <a:rPr lang="zh-CN" altLang="en-US" sz="1600" dirty="0" smtClean="0">
                <a:latin typeface="华文楷体" panose="02010600040101010101" pitchFamily="2" charset="-122"/>
                <a:ea typeface="华文楷体" panose="02010600040101010101" pitchFamily="2" charset="-122"/>
              </a:rPr>
              <a:t>议案</a:t>
            </a:r>
            <a:endParaRPr lang="en-US" altLang="zh-CN" sz="1600" dirty="0">
              <a:latin typeface="华文楷体" panose="02010600040101010101" pitchFamily="2" charset="-122"/>
              <a:ea typeface="华文楷体" panose="02010600040101010101" pitchFamily="2" charset="-122"/>
            </a:endParaRPr>
          </a:p>
        </p:txBody>
      </p:sp>
      <p:sp>
        <p:nvSpPr>
          <p:cNvPr id="5" name="Rectangle 4"/>
          <p:cNvSpPr/>
          <p:nvPr/>
        </p:nvSpPr>
        <p:spPr>
          <a:xfrm>
            <a:off x="208068" y="730997"/>
            <a:ext cx="1917689" cy="49405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b="1" dirty="0"/>
              <a:t>董事会</a:t>
            </a:r>
          </a:p>
        </p:txBody>
      </p:sp>
      <p:sp>
        <p:nvSpPr>
          <p:cNvPr id="15" name="Rectangle 14"/>
          <p:cNvSpPr/>
          <p:nvPr/>
        </p:nvSpPr>
        <p:spPr>
          <a:xfrm>
            <a:off x="208068" y="1375118"/>
            <a:ext cx="1917689" cy="42776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股东大会</a:t>
            </a:r>
          </a:p>
        </p:txBody>
      </p:sp>
      <p:sp>
        <p:nvSpPr>
          <p:cNvPr id="16" name="Rectangle 15"/>
          <p:cNvSpPr/>
          <p:nvPr/>
        </p:nvSpPr>
        <p:spPr>
          <a:xfrm>
            <a:off x="204537" y="1933193"/>
            <a:ext cx="1917689" cy="49405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路演与询价</a:t>
            </a:r>
            <a:endParaRPr lang="en-US" altLang="zh-CN" dirty="0"/>
          </a:p>
          <a:p>
            <a:pPr algn="ctr"/>
            <a:r>
              <a:rPr lang="zh-CN" altLang="en-US" sz="1000" dirty="0"/>
              <a:t>（如有）</a:t>
            </a:r>
          </a:p>
        </p:txBody>
      </p:sp>
      <p:sp>
        <p:nvSpPr>
          <p:cNvPr id="17" name="Rectangle 16"/>
          <p:cNvSpPr/>
          <p:nvPr/>
        </p:nvSpPr>
        <p:spPr>
          <a:xfrm>
            <a:off x="191729" y="2645413"/>
            <a:ext cx="1917689" cy="32425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缴款</a:t>
            </a:r>
          </a:p>
        </p:txBody>
      </p:sp>
      <p:sp>
        <p:nvSpPr>
          <p:cNvPr id="19" name="Rectangle 18"/>
          <p:cNvSpPr/>
          <p:nvPr/>
        </p:nvSpPr>
        <p:spPr>
          <a:xfrm>
            <a:off x="204537" y="4257434"/>
            <a:ext cx="1917689" cy="33635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申请备案</a:t>
            </a:r>
          </a:p>
        </p:txBody>
      </p:sp>
      <p:sp>
        <p:nvSpPr>
          <p:cNvPr id="20" name="Rectangle 19"/>
          <p:cNvSpPr/>
          <p:nvPr/>
        </p:nvSpPr>
        <p:spPr>
          <a:xfrm>
            <a:off x="159592" y="4753933"/>
            <a:ext cx="1917689" cy="33674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备案</a:t>
            </a:r>
            <a:r>
              <a:rPr lang="zh-TW" altLang="en-US" dirty="0"/>
              <a:t>审查</a:t>
            </a:r>
          </a:p>
        </p:txBody>
      </p:sp>
      <p:sp>
        <p:nvSpPr>
          <p:cNvPr id="21" name="Rectangle 20"/>
          <p:cNvSpPr/>
          <p:nvPr/>
        </p:nvSpPr>
        <p:spPr>
          <a:xfrm>
            <a:off x="191729" y="5222679"/>
            <a:ext cx="1917689" cy="36633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股份登记</a:t>
            </a:r>
          </a:p>
        </p:txBody>
      </p:sp>
      <p:sp>
        <p:nvSpPr>
          <p:cNvPr id="22" name="Rectangle 21"/>
          <p:cNvSpPr/>
          <p:nvPr/>
        </p:nvSpPr>
        <p:spPr>
          <a:xfrm>
            <a:off x="191729" y="5694903"/>
            <a:ext cx="1917689" cy="37160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公开转让</a:t>
            </a:r>
          </a:p>
        </p:txBody>
      </p:sp>
      <p:sp>
        <p:nvSpPr>
          <p:cNvPr id="6" name="Down Arrow 5"/>
          <p:cNvSpPr/>
          <p:nvPr/>
        </p:nvSpPr>
        <p:spPr>
          <a:xfrm>
            <a:off x="1118751" y="1219588"/>
            <a:ext cx="259147" cy="197622"/>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Down Arrow 22"/>
          <p:cNvSpPr/>
          <p:nvPr/>
        </p:nvSpPr>
        <p:spPr>
          <a:xfrm>
            <a:off x="1086614" y="1750313"/>
            <a:ext cx="259147" cy="197622"/>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Down Arrow 23"/>
          <p:cNvSpPr/>
          <p:nvPr/>
        </p:nvSpPr>
        <p:spPr>
          <a:xfrm>
            <a:off x="1097971" y="2438614"/>
            <a:ext cx="259147" cy="197622"/>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Down Arrow 24"/>
          <p:cNvSpPr/>
          <p:nvPr/>
        </p:nvSpPr>
        <p:spPr>
          <a:xfrm>
            <a:off x="1115118" y="2969670"/>
            <a:ext cx="259147" cy="197622"/>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Down Arrow 25"/>
          <p:cNvSpPr/>
          <p:nvPr/>
        </p:nvSpPr>
        <p:spPr>
          <a:xfrm>
            <a:off x="1132957" y="4061804"/>
            <a:ext cx="259147" cy="197622"/>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Down Arrow 26"/>
          <p:cNvSpPr/>
          <p:nvPr/>
        </p:nvSpPr>
        <p:spPr>
          <a:xfrm>
            <a:off x="1132957" y="4595078"/>
            <a:ext cx="259147" cy="197622"/>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Down Arrow 27"/>
          <p:cNvSpPr/>
          <p:nvPr/>
        </p:nvSpPr>
        <p:spPr>
          <a:xfrm>
            <a:off x="1118751" y="5067827"/>
            <a:ext cx="259147" cy="197622"/>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Down Arrow 28"/>
          <p:cNvSpPr/>
          <p:nvPr/>
        </p:nvSpPr>
        <p:spPr>
          <a:xfrm>
            <a:off x="1126719" y="5591349"/>
            <a:ext cx="259147" cy="197622"/>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14"/>
          <p:cNvSpPr/>
          <p:nvPr/>
        </p:nvSpPr>
        <p:spPr>
          <a:xfrm>
            <a:off x="191729" y="3154826"/>
            <a:ext cx="542367" cy="9017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t>签订</a:t>
            </a:r>
            <a:r>
              <a:rPr lang="zh-CN" altLang="en-US" sz="1400" b="1" dirty="0" smtClean="0"/>
              <a:t>三</a:t>
            </a:r>
            <a:r>
              <a:rPr lang="zh-CN" altLang="en-US" sz="1400" b="1" dirty="0"/>
              <a:t>方</a:t>
            </a:r>
            <a:endParaRPr lang="en-US" altLang="zh-CN" sz="1400" b="1" dirty="0"/>
          </a:p>
          <a:p>
            <a:pPr algn="ctr"/>
            <a:r>
              <a:rPr lang="zh-CN" altLang="en-US" sz="1400" b="1" dirty="0"/>
              <a:t>监管协议</a:t>
            </a:r>
            <a:endParaRPr lang="zh-TW" altLang="en-US" sz="1400" b="1" dirty="0"/>
          </a:p>
        </p:txBody>
      </p:sp>
      <p:sp>
        <p:nvSpPr>
          <p:cNvPr id="32" name="文本框 31"/>
          <p:cNvSpPr txBox="1"/>
          <p:nvPr/>
        </p:nvSpPr>
        <p:spPr>
          <a:xfrm>
            <a:off x="3454871" y="2917213"/>
            <a:ext cx="6263640" cy="1431161"/>
          </a:xfrm>
          <a:prstGeom prst="rect">
            <a:avLst/>
          </a:prstGeom>
          <a:noFill/>
          <a:ln>
            <a:solidFill>
              <a:srgbClr val="FF0000"/>
            </a:solidFill>
          </a:ln>
        </p:spPr>
        <p:txBody>
          <a:bodyPr wrap="square" tIns="91440" bIns="91440" rtlCol="0">
            <a:spAutoFit/>
          </a:bodyPr>
          <a:lstStyle>
            <a:defPPr>
              <a:defRPr lang="en-US"/>
            </a:defPPr>
            <a:lvl1pPr marL="180975" indent="-180975">
              <a:spcBef>
                <a:spcPts val="600"/>
              </a:spcBef>
              <a:buClr>
                <a:schemeClr val="accent1"/>
              </a:buClr>
              <a:buFont typeface="Wingdings" pitchFamily="2" charset="2"/>
              <a:buChar char="§"/>
              <a:defRPr>
                <a:latin typeface="+mn-lt"/>
                <a:ea typeface="+mn-ea"/>
                <a:cs typeface="+mn-cs"/>
              </a:defRPr>
            </a:lvl1pPr>
          </a:lstStyle>
          <a:p>
            <a:pPr marL="0" indent="0">
              <a:buNone/>
            </a:pPr>
            <a:r>
              <a:rPr lang="zh-CN" altLang="en-US" b="1" dirty="0">
                <a:latin typeface="华文楷体" panose="02010600040101010101" pitchFamily="2" charset="-122"/>
                <a:ea typeface="华文楷体" panose="02010600040101010101" pitchFamily="2" charset="-122"/>
              </a:rPr>
              <a:t>发行构成关联交易的回避表决：</a:t>
            </a:r>
            <a:endParaRPr lang="en-US" altLang="zh-CN" b="1" dirty="0">
              <a:latin typeface="华文楷体" panose="02010600040101010101" pitchFamily="2" charset="-122"/>
              <a:ea typeface="华文楷体" panose="02010600040101010101" pitchFamily="2" charset="-122"/>
            </a:endParaRPr>
          </a:p>
          <a:p>
            <a:pPr>
              <a:buClr>
                <a:srgbClr val="FF0000"/>
              </a:buClr>
            </a:pPr>
            <a:r>
              <a:rPr lang="zh-CN" altLang="en-US" sz="1600" dirty="0">
                <a:latin typeface="华文楷体" panose="02010600040101010101" pitchFamily="2" charset="-122"/>
                <a:ea typeface="华文楷体" panose="02010600040101010101" pitchFamily="2" charset="-122"/>
              </a:rPr>
              <a:t>确定发行对象：董事或其关联方参与认购的；</a:t>
            </a:r>
            <a:endParaRPr lang="en-US" altLang="zh-CN" sz="1600" dirty="0">
              <a:latin typeface="华文楷体" panose="02010600040101010101" pitchFamily="2" charset="-122"/>
              <a:ea typeface="华文楷体" panose="02010600040101010101" pitchFamily="2" charset="-122"/>
            </a:endParaRPr>
          </a:p>
          <a:p>
            <a:pPr>
              <a:buClr>
                <a:srgbClr val="FF0000"/>
              </a:buClr>
            </a:pPr>
            <a:r>
              <a:rPr lang="zh-CN" altLang="en-US" sz="1600" dirty="0">
                <a:latin typeface="华文楷体" panose="02010600040101010101" pitchFamily="2" charset="-122"/>
                <a:ea typeface="华文楷体" panose="02010600040101010101" pitchFamily="2" charset="-122"/>
              </a:rPr>
              <a:t>不确定发行对象：董事或其关联方有意愿参与认购的</a:t>
            </a:r>
            <a:endParaRPr lang="en-US" altLang="zh-CN" sz="1600" dirty="0">
              <a:latin typeface="华文楷体" panose="02010600040101010101" pitchFamily="2" charset="-122"/>
              <a:ea typeface="华文楷体" panose="02010600040101010101" pitchFamily="2" charset="-122"/>
            </a:endParaRPr>
          </a:p>
          <a:p>
            <a:pPr>
              <a:buClr>
                <a:srgbClr val="FF0000"/>
              </a:buClr>
            </a:pPr>
            <a:r>
              <a:rPr lang="zh-CN" altLang="en-US" sz="1600" dirty="0">
                <a:latin typeface="华文楷体" panose="02010600040101010101" pitchFamily="2" charset="-122"/>
                <a:ea typeface="华文楷体" panose="02010600040101010101" pitchFamily="2" charset="-122"/>
              </a:rPr>
              <a:t>过半数无关联关系董事出席，不足三人的，提交股东大会审议</a:t>
            </a:r>
            <a:endParaRPr lang="en-US" altLang="zh-CN" sz="1600" dirty="0">
              <a:latin typeface="华文楷体" panose="02010600040101010101" pitchFamily="2" charset="-122"/>
              <a:ea typeface="华文楷体" panose="02010600040101010101" pitchFamily="2" charset="-122"/>
            </a:endParaRPr>
          </a:p>
        </p:txBody>
      </p:sp>
      <p:sp>
        <p:nvSpPr>
          <p:cNvPr id="33" name="Rectangle 14"/>
          <p:cNvSpPr/>
          <p:nvPr/>
        </p:nvSpPr>
        <p:spPr>
          <a:xfrm>
            <a:off x="902730" y="3154826"/>
            <a:ext cx="542367" cy="9017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b="1">
                <a:latin typeface="Arial"/>
                <a:ea typeface="Arial"/>
                <a:cs typeface="Arial"/>
                <a:sym typeface="Arial"/>
              </a:defRPr>
            </a:pPr>
            <a:r>
              <a:rPr lang="zh-CN" altLang="en-US" sz="1400" dirty="0">
                <a:latin typeface="华文楷体"/>
                <a:ea typeface="华文楷体"/>
                <a:cs typeface="华文楷体"/>
                <a:sym typeface="华文楷体"/>
              </a:rPr>
              <a:t>会计师验资</a:t>
            </a:r>
          </a:p>
        </p:txBody>
      </p:sp>
      <p:sp>
        <p:nvSpPr>
          <p:cNvPr id="34" name="Rectangle 14"/>
          <p:cNvSpPr/>
          <p:nvPr/>
        </p:nvSpPr>
        <p:spPr>
          <a:xfrm>
            <a:off x="1573608" y="3167291"/>
            <a:ext cx="724046" cy="9017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b="1">
                <a:latin typeface="Arial"/>
                <a:ea typeface="Arial"/>
                <a:cs typeface="Arial"/>
                <a:sym typeface="Arial"/>
              </a:defRPr>
            </a:pPr>
            <a:r>
              <a:rPr lang="zh-CN" altLang="en-US" sz="1400" dirty="0">
                <a:latin typeface="华文楷体"/>
                <a:ea typeface="华文楷体"/>
                <a:cs typeface="华文楷体"/>
                <a:sym typeface="华文楷体"/>
              </a:rPr>
              <a:t>券商及律师出具意见</a:t>
            </a:r>
          </a:p>
        </p:txBody>
      </p:sp>
    </p:spTree>
    <p:custDataLst>
      <p:tags r:id="rId1"/>
    </p:custDataLst>
    <p:extLst>
      <p:ext uri="{BB962C8B-B14F-4D97-AF65-F5344CB8AC3E}">
        <p14:creationId xmlns:p14="http://schemas.microsoft.com/office/powerpoint/2010/main" val="68148285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eaLnBrk="1" hangingPunct="1"/>
            <a:r>
              <a:rPr lang="zh-CN" altLang="en-US" sz="2800" dirty="0">
                <a:solidFill>
                  <a:schemeClr val="bg1"/>
                </a:solidFill>
              </a:rPr>
              <a:t>发行流程（豁免核准）</a:t>
            </a:r>
            <a:r>
              <a:rPr lang="en-US" altLang="zh-CN" sz="2800" dirty="0">
                <a:solidFill>
                  <a:schemeClr val="bg1"/>
                </a:solidFill>
              </a:rPr>
              <a:t>——</a:t>
            </a:r>
            <a:r>
              <a:rPr lang="zh-CN" altLang="en-US" sz="2800" dirty="0">
                <a:solidFill>
                  <a:schemeClr val="bg1"/>
                </a:solidFill>
              </a:rPr>
              <a:t>股东大会决议</a:t>
            </a:r>
            <a:endParaRPr lang="en-US" sz="2800" dirty="0">
              <a:solidFill>
                <a:schemeClr val="bg1"/>
              </a:solidFill>
            </a:endParaRPr>
          </a:p>
        </p:txBody>
      </p:sp>
      <p:sp>
        <p:nvSpPr>
          <p:cNvPr id="4" name="灯片编号占位符 3"/>
          <p:cNvSpPr>
            <a:spLocks noGrp="1"/>
          </p:cNvSpPr>
          <p:nvPr>
            <p:ph type="sldNum" sz="quarter" idx="4294967295"/>
          </p:nvPr>
        </p:nvSpPr>
        <p:spPr>
          <a:xfrm>
            <a:off x="0" y="6511925"/>
            <a:ext cx="360363" cy="268288"/>
          </a:xfrm>
        </p:spPr>
        <p:txBody>
          <a:bodyPr/>
          <a:lstStyle/>
          <a:p>
            <a:pPr>
              <a:defRPr/>
            </a:pPr>
            <a:fld id="{2F9081D8-AA4B-4EF9-BD15-A0AF00CCF624}" type="slidenum">
              <a:rPr lang="en-GB" smtClean="0">
                <a:solidFill>
                  <a:prstClr val="black">
                    <a:tint val="75000"/>
                  </a:prstClr>
                </a:solidFill>
              </a:rPr>
              <a:pPr>
                <a:defRPr/>
              </a:pPr>
              <a:t>17</a:t>
            </a:fld>
            <a:endParaRPr lang="en-GB" dirty="0">
              <a:solidFill>
                <a:prstClr val="black">
                  <a:tint val="75000"/>
                </a:prstClr>
              </a:solidFill>
            </a:endParaRPr>
          </a:p>
        </p:txBody>
      </p:sp>
      <p:sp>
        <p:nvSpPr>
          <p:cNvPr id="3" name="文本框 2"/>
          <p:cNvSpPr txBox="1"/>
          <p:nvPr/>
        </p:nvSpPr>
        <p:spPr>
          <a:xfrm>
            <a:off x="3465168" y="613023"/>
            <a:ext cx="6263640" cy="815608"/>
          </a:xfrm>
          <a:prstGeom prst="rect">
            <a:avLst/>
          </a:prstGeom>
          <a:noFill/>
          <a:ln>
            <a:solidFill>
              <a:srgbClr val="FF0000"/>
            </a:solidFill>
          </a:ln>
        </p:spPr>
        <p:txBody>
          <a:bodyPr wrap="square" tIns="91440" bIns="91440" rtlCol="0">
            <a:spAutoFit/>
          </a:bodyPr>
          <a:lstStyle>
            <a:defPPr>
              <a:defRPr lang="en-US"/>
            </a:defPPr>
            <a:lvl1pPr marL="180975" indent="-180975">
              <a:spcBef>
                <a:spcPts val="600"/>
              </a:spcBef>
              <a:buClr>
                <a:schemeClr val="accent1"/>
              </a:buClr>
              <a:buFont typeface="Wingdings" pitchFamily="2" charset="2"/>
              <a:buChar char="§"/>
              <a:defRPr b="1">
                <a:latin typeface="+mn-lt"/>
                <a:ea typeface="+mn-ea"/>
                <a:cs typeface="+mn-cs"/>
              </a:defRPr>
            </a:lvl1pPr>
          </a:lstStyle>
          <a:p>
            <a:pPr marL="0" indent="0">
              <a:buNone/>
            </a:pPr>
            <a:r>
              <a:rPr lang="zh-CN" altLang="en-US" dirty="0" smtClean="0">
                <a:latin typeface="华文楷体" panose="02010600040101010101" pitchFamily="2" charset="-122"/>
                <a:ea typeface="华文楷体" panose="02010600040101010101" pitchFamily="2" charset="-122"/>
              </a:rPr>
              <a:t>主要决议</a:t>
            </a:r>
            <a:r>
              <a:rPr lang="zh-CN" altLang="en-US" dirty="0">
                <a:latin typeface="华文楷体" panose="02010600040101010101" pitchFamily="2" charset="-122"/>
                <a:ea typeface="华文楷体" panose="02010600040101010101" pitchFamily="2" charset="-122"/>
              </a:rPr>
              <a:t>事项：</a:t>
            </a:r>
            <a:endParaRPr lang="en-US" altLang="zh-CN" dirty="0">
              <a:latin typeface="华文楷体" panose="02010600040101010101" pitchFamily="2" charset="-122"/>
              <a:ea typeface="华文楷体" panose="02010600040101010101" pitchFamily="2" charset="-122"/>
            </a:endParaRPr>
          </a:p>
          <a:p>
            <a:pPr>
              <a:buClr>
                <a:srgbClr val="FF0000"/>
              </a:buClr>
            </a:pPr>
            <a:r>
              <a:rPr lang="zh-CN" altLang="en-US" b="0" dirty="0" smtClean="0">
                <a:latin typeface="华文楷体" panose="02010600040101010101" pitchFamily="2" charset="-122"/>
                <a:ea typeface="华文楷体" panose="02010600040101010101" pitchFamily="2" charset="-122"/>
              </a:rPr>
              <a:t>股票</a:t>
            </a:r>
            <a:r>
              <a:rPr lang="zh-CN" altLang="en-US" b="0" dirty="0">
                <a:latin typeface="华文楷体" panose="02010600040101010101" pitchFamily="2" charset="-122"/>
                <a:ea typeface="华文楷体" panose="02010600040101010101" pitchFamily="2" charset="-122"/>
              </a:rPr>
              <a:t>发行</a:t>
            </a:r>
            <a:r>
              <a:rPr lang="zh-CN" altLang="en-US" b="0" dirty="0" smtClean="0">
                <a:latin typeface="华文楷体" panose="02010600040101010101" pitchFamily="2" charset="-122"/>
                <a:ea typeface="华文楷体" panose="02010600040101010101" pitchFamily="2" charset="-122"/>
              </a:rPr>
              <a:t>方案等</a:t>
            </a:r>
            <a:endParaRPr lang="en-US" altLang="zh-CN" b="0" dirty="0">
              <a:latin typeface="华文楷体" panose="02010600040101010101" pitchFamily="2" charset="-122"/>
              <a:ea typeface="华文楷体" panose="02010600040101010101" pitchFamily="2" charset="-122"/>
            </a:endParaRPr>
          </a:p>
        </p:txBody>
      </p:sp>
      <p:sp>
        <p:nvSpPr>
          <p:cNvPr id="16" name="文本框 15"/>
          <p:cNvSpPr txBox="1"/>
          <p:nvPr/>
        </p:nvSpPr>
        <p:spPr>
          <a:xfrm>
            <a:off x="3465168" y="3124146"/>
            <a:ext cx="6263640" cy="1723549"/>
          </a:xfrm>
          <a:prstGeom prst="rect">
            <a:avLst/>
          </a:prstGeom>
          <a:noFill/>
          <a:ln>
            <a:solidFill>
              <a:srgbClr val="FF0000"/>
            </a:solidFill>
          </a:ln>
        </p:spPr>
        <p:txBody>
          <a:bodyPr wrap="square" tIns="91440" bIns="91440" rtlCol="0">
            <a:spAutoFit/>
          </a:bodyPr>
          <a:lstStyle>
            <a:defPPr>
              <a:defRPr lang="en-US"/>
            </a:defPPr>
            <a:lvl1pPr marL="180975" indent="-180975">
              <a:spcBef>
                <a:spcPts val="600"/>
              </a:spcBef>
              <a:buClr>
                <a:schemeClr val="accent1"/>
              </a:buClr>
              <a:buFont typeface="Wingdings" pitchFamily="2" charset="2"/>
              <a:buChar char="§"/>
              <a:defRPr b="1">
                <a:latin typeface="+mn-lt"/>
                <a:ea typeface="+mn-ea"/>
                <a:cs typeface="+mn-cs"/>
              </a:defRPr>
            </a:lvl1pPr>
          </a:lstStyle>
          <a:p>
            <a:pPr marL="0" indent="0">
              <a:buNone/>
            </a:pPr>
            <a:r>
              <a:rPr lang="zh-CN" altLang="en-US" dirty="0">
                <a:latin typeface="华文楷体" panose="02010600040101010101" pitchFamily="2" charset="-122"/>
                <a:ea typeface="华文楷体" panose="02010600040101010101" pitchFamily="2" charset="-122"/>
              </a:rPr>
              <a:t>发行方案重大调整，应重新</a:t>
            </a:r>
            <a:r>
              <a:rPr lang="zh-CN" altLang="en-US" dirty="0" smtClean="0">
                <a:latin typeface="华文楷体" panose="02010600040101010101" pitchFamily="2" charset="-122"/>
                <a:ea typeface="华文楷体" panose="02010600040101010101" pitchFamily="2" charset="-122"/>
              </a:rPr>
              <a:t>召开股东大会</a:t>
            </a:r>
            <a:r>
              <a:rPr lang="zh-CN" altLang="en-US" dirty="0">
                <a:latin typeface="华文楷体" panose="02010600040101010101" pitchFamily="2" charset="-122"/>
                <a:ea typeface="华文楷体" panose="02010600040101010101" pitchFamily="2" charset="-122"/>
              </a:rPr>
              <a:t>审议的情形：</a:t>
            </a:r>
            <a:endParaRPr lang="en-US" altLang="zh-CN" dirty="0">
              <a:latin typeface="华文楷体" panose="02010600040101010101" pitchFamily="2" charset="-122"/>
              <a:ea typeface="华文楷体" panose="02010600040101010101" pitchFamily="2" charset="-122"/>
            </a:endParaRPr>
          </a:p>
          <a:p>
            <a:pPr>
              <a:buClr>
                <a:srgbClr val="FF0000"/>
              </a:buClr>
            </a:pPr>
            <a:r>
              <a:rPr lang="zh-CN" altLang="en-US" b="0" dirty="0">
                <a:latin typeface="华文楷体" panose="02010600040101010101" pitchFamily="2" charset="-122"/>
                <a:ea typeface="华文楷体" panose="02010600040101010101" pitchFamily="2" charset="-122"/>
              </a:rPr>
              <a:t>确定发行对象：发行对象名称（现有股东除外）、认购价格、认购数量或数量上限、现有股东优先认购办法的调整</a:t>
            </a:r>
            <a:endParaRPr lang="en-US" altLang="zh-CN" b="0" dirty="0">
              <a:latin typeface="华文楷体" panose="02010600040101010101" pitchFamily="2" charset="-122"/>
              <a:ea typeface="华文楷体" panose="02010600040101010101" pitchFamily="2" charset="-122"/>
            </a:endParaRPr>
          </a:p>
          <a:p>
            <a:pPr>
              <a:buClr>
                <a:srgbClr val="FF0000"/>
              </a:buClr>
            </a:pPr>
            <a:r>
              <a:rPr lang="zh-CN" altLang="en-US" b="0" dirty="0">
                <a:latin typeface="华文楷体" panose="02010600040101010101" pitchFamily="2" charset="-122"/>
                <a:ea typeface="华文楷体" panose="02010600040101010101" pitchFamily="2" charset="-122"/>
              </a:rPr>
              <a:t>未确定发行对象：发行对象范围、发行价格区间、发行价格确定办法、发行数量或数量上限的调整</a:t>
            </a:r>
          </a:p>
        </p:txBody>
      </p:sp>
      <p:sp>
        <p:nvSpPr>
          <p:cNvPr id="11" name="右箭头 9"/>
          <p:cNvSpPr/>
          <p:nvPr/>
        </p:nvSpPr>
        <p:spPr>
          <a:xfrm>
            <a:off x="1818593" y="1323118"/>
            <a:ext cx="1646575" cy="411480"/>
          </a:xfrm>
          <a:prstGeom prst="rightArrow">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12"/>
          <p:cNvSpPr/>
          <p:nvPr/>
        </p:nvSpPr>
        <p:spPr>
          <a:xfrm>
            <a:off x="126953" y="692819"/>
            <a:ext cx="1691640" cy="457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董事会</a:t>
            </a:r>
          </a:p>
        </p:txBody>
      </p:sp>
      <p:sp>
        <p:nvSpPr>
          <p:cNvPr id="14" name="Rectangle 13"/>
          <p:cNvSpPr/>
          <p:nvPr/>
        </p:nvSpPr>
        <p:spPr>
          <a:xfrm>
            <a:off x="123060" y="1267210"/>
            <a:ext cx="1691640" cy="46738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b="1" dirty="0"/>
              <a:t>股东大会</a:t>
            </a:r>
          </a:p>
        </p:txBody>
      </p:sp>
      <p:sp>
        <p:nvSpPr>
          <p:cNvPr id="17" name="Rectangle 16"/>
          <p:cNvSpPr/>
          <p:nvPr/>
        </p:nvSpPr>
        <p:spPr>
          <a:xfrm>
            <a:off x="123060" y="1889841"/>
            <a:ext cx="1691640" cy="457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路演与询价</a:t>
            </a:r>
            <a:endParaRPr lang="en-US" altLang="zh-CN" dirty="0"/>
          </a:p>
          <a:p>
            <a:pPr algn="ctr"/>
            <a:r>
              <a:rPr lang="zh-CN" altLang="en-US" sz="1000" dirty="0"/>
              <a:t>（如有）</a:t>
            </a:r>
          </a:p>
        </p:txBody>
      </p:sp>
      <p:sp>
        <p:nvSpPr>
          <p:cNvPr id="18" name="Rectangle 17"/>
          <p:cNvSpPr/>
          <p:nvPr/>
        </p:nvSpPr>
        <p:spPr>
          <a:xfrm>
            <a:off x="139360" y="2462742"/>
            <a:ext cx="1691640" cy="457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缴款</a:t>
            </a:r>
          </a:p>
        </p:txBody>
      </p:sp>
      <p:sp>
        <p:nvSpPr>
          <p:cNvPr id="20" name="Rectangle 19"/>
          <p:cNvSpPr/>
          <p:nvPr/>
        </p:nvSpPr>
        <p:spPr>
          <a:xfrm>
            <a:off x="139360" y="4169957"/>
            <a:ext cx="1691640" cy="457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申请备案</a:t>
            </a:r>
          </a:p>
        </p:txBody>
      </p:sp>
      <p:sp>
        <p:nvSpPr>
          <p:cNvPr id="21" name="Rectangle 20"/>
          <p:cNvSpPr/>
          <p:nvPr/>
        </p:nvSpPr>
        <p:spPr>
          <a:xfrm>
            <a:off x="117896" y="4807143"/>
            <a:ext cx="1691640" cy="457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备案</a:t>
            </a:r>
            <a:r>
              <a:rPr lang="zh-TW" altLang="en-US" dirty="0"/>
              <a:t>审查</a:t>
            </a:r>
          </a:p>
        </p:txBody>
      </p:sp>
      <p:sp>
        <p:nvSpPr>
          <p:cNvPr id="22" name="Rectangle 21"/>
          <p:cNvSpPr/>
          <p:nvPr/>
        </p:nvSpPr>
        <p:spPr>
          <a:xfrm>
            <a:off x="117896" y="5382688"/>
            <a:ext cx="1691640" cy="40548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股份登记</a:t>
            </a:r>
          </a:p>
        </p:txBody>
      </p:sp>
      <p:sp>
        <p:nvSpPr>
          <p:cNvPr id="23" name="Rectangle 22"/>
          <p:cNvSpPr/>
          <p:nvPr/>
        </p:nvSpPr>
        <p:spPr>
          <a:xfrm>
            <a:off x="139360" y="5870534"/>
            <a:ext cx="1691640" cy="35601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公开转让</a:t>
            </a:r>
          </a:p>
        </p:txBody>
      </p:sp>
      <p:sp>
        <p:nvSpPr>
          <p:cNvPr id="24" name="Down Arrow 23"/>
          <p:cNvSpPr/>
          <p:nvPr/>
        </p:nvSpPr>
        <p:spPr>
          <a:xfrm>
            <a:off x="904663" y="1094100"/>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Down Arrow 24"/>
          <p:cNvSpPr/>
          <p:nvPr/>
        </p:nvSpPr>
        <p:spPr>
          <a:xfrm>
            <a:off x="908895" y="1739398"/>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Down Arrow 25"/>
          <p:cNvSpPr/>
          <p:nvPr/>
        </p:nvSpPr>
        <p:spPr>
          <a:xfrm>
            <a:off x="907756" y="2346604"/>
            <a:ext cx="228600" cy="132755"/>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Down Arrow 26"/>
          <p:cNvSpPr/>
          <p:nvPr/>
        </p:nvSpPr>
        <p:spPr>
          <a:xfrm>
            <a:off x="904663" y="2892304"/>
            <a:ext cx="228600" cy="262521"/>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Down Arrow 27"/>
          <p:cNvSpPr/>
          <p:nvPr/>
        </p:nvSpPr>
        <p:spPr>
          <a:xfrm>
            <a:off x="878260" y="4009810"/>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Down Arrow 28"/>
          <p:cNvSpPr/>
          <p:nvPr/>
        </p:nvSpPr>
        <p:spPr>
          <a:xfrm>
            <a:off x="898250" y="4652853"/>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Down Arrow 29"/>
          <p:cNvSpPr/>
          <p:nvPr/>
        </p:nvSpPr>
        <p:spPr>
          <a:xfrm>
            <a:off x="894147" y="5232076"/>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Down Arrow 30"/>
          <p:cNvSpPr/>
          <p:nvPr/>
        </p:nvSpPr>
        <p:spPr>
          <a:xfrm>
            <a:off x="893008" y="5728415"/>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文本框 33"/>
          <p:cNvSpPr txBox="1"/>
          <p:nvPr/>
        </p:nvSpPr>
        <p:spPr>
          <a:xfrm>
            <a:off x="3465168" y="1560808"/>
            <a:ext cx="6263640" cy="1431161"/>
          </a:xfrm>
          <a:prstGeom prst="rect">
            <a:avLst/>
          </a:prstGeom>
          <a:noFill/>
          <a:ln>
            <a:solidFill>
              <a:srgbClr val="FF0000"/>
            </a:solidFill>
          </a:ln>
        </p:spPr>
        <p:txBody>
          <a:bodyPr wrap="square" tIns="91440" bIns="91440" rtlCol="0">
            <a:spAutoFit/>
          </a:bodyPr>
          <a:lstStyle>
            <a:defPPr>
              <a:defRPr lang="en-US"/>
            </a:defPPr>
            <a:lvl1pPr marL="180975" indent="-180975">
              <a:spcBef>
                <a:spcPts val="600"/>
              </a:spcBef>
              <a:buClr>
                <a:schemeClr val="accent1"/>
              </a:buClr>
              <a:buFont typeface="Wingdings" pitchFamily="2" charset="2"/>
              <a:buChar char="§"/>
              <a:defRPr>
                <a:latin typeface="+mn-lt"/>
                <a:ea typeface="+mn-ea"/>
                <a:cs typeface="+mn-cs"/>
              </a:defRPr>
            </a:lvl1pPr>
          </a:lstStyle>
          <a:p>
            <a:pPr marL="0" indent="0">
              <a:buNone/>
            </a:pPr>
            <a:r>
              <a:rPr lang="zh-CN" altLang="en-US" b="1" dirty="0">
                <a:latin typeface="华文楷体" panose="02010600040101010101" pitchFamily="2" charset="-122"/>
                <a:ea typeface="华文楷体" panose="02010600040101010101" pitchFamily="2" charset="-122"/>
              </a:rPr>
              <a:t>发行构成关联交易的回避表决：</a:t>
            </a:r>
            <a:endParaRPr lang="en-US" altLang="zh-CN" b="1" dirty="0">
              <a:latin typeface="华文楷体" panose="02010600040101010101" pitchFamily="2" charset="-122"/>
              <a:ea typeface="华文楷体" panose="02010600040101010101" pitchFamily="2" charset="-122"/>
            </a:endParaRPr>
          </a:p>
          <a:p>
            <a:pPr>
              <a:buClr>
                <a:srgbClr val="FF0000"/>
              </a:buClr>
            </a:pPr>
            <a:r>
              <a:rPr lang="zh-CN" altLang="en-US" sz="1600" dirty="0">
                <a:latin typeface="华文楷体" panose="02010600040101010101" pitchFamily="2" charset="-122"/>
                <a:ea typeface="华文楷体" panose="02010600040101010101" pitchFamily="2" charset="-122"/>
              </a:rPr>
              <a:t>确定发行对象：股东或其关联方参与认购的；</a:t>
            </a:r>
            <a:endParaRPr lang="en-US" altLang="zh-CN" sz="1600" dirty="0">
              <a:latin typeface="华文楷体" panose="02010600040101010101" pitchFamily="2" charset="-122"/>
              <a:ea typeface="华文楷体" panose="02010600040101010101" pitchFamily="2" charset="-122"/>
            </a:endParaRPr>
          </a:p>
          <a:p>
            <a:pPr>
              <a:buClr>
                <a:srgbClr val="FF0000"/>
              </a:buClr>
            </a:pPr>
            <a:r>
              <a:rPr lang="zh-CN" altLang="en-US" sz="1600" dirty="0">
                <a:latin typeface="华文楷体" panose="02010600040101010101" pitchFamily="2" charset="-122"/>
                <a:ea typeface="华文楷体" panose="02010600040101010101" pitchFamily="2" charset="-122"/>
              </a:rPr>
              <a:t>不确定发行对象：股东或其关联方有意愿参与认购的</a:t>
            </a:r>
            <a:endParaRPr lang="en-US" altLang="zh-CN" sz="1600" dirty="0">
              <a:latin typeface="华文楷体" panose="02010600040101010101" pitchFamily="2" charset="-122"/>
              <a:ea typeface="华文楷体" panose="02010600040101010101" pitchFamily="2" charset="-122"/>
            </a:endParaRPr>
          </a:p>
          <a:p>
            <a:pPr>
              <a:buClr>
                <a:srgbClr val="FF0000"/>
              </a:buClr>
            </a:pPr>
            <a:r>
              <a:rPr lang="zh-CN" altLang="en-US" sz="1600" dirty="0">
                <a:latin typeface="华文楷体" panose="02010600040101010101" pitchFamily="2" charset="-122"/>
                <a:ea typeface="华文楷体" panose="02010600040101010101" pitchFamily="2" charset="-122"/>
              </a:rPr>
              <a:t>发行对象为全体股东，或与全体股东存在关联关系的，不回避表决</a:t>
            </a:r>
            <a:endParaRPr lang="en-US" altLang="zh-CN" sz="1600" dirty="0">
              <a:latin typeface="华文楷体" panose="02010600040101010101" pitchFamily="2" charset="-122"/>
              <a:ea typeface="华文楷体" panose="02010600040101010101" pitchFamily="2" charset="-122"/>
            </a:endParaRPr>
          </a:p>
        </p:txBody>
      </p:sp>
      <p:sp>
        <p:nvSpPr>
          <p:cNvPr id="35" name="Rectangle 14"/>
          <p:cNvSpPr/>
          <p:nvPr/>
        </p:nvSpPr>
        <p:spPr>
          <a:xfrm>
            <a:off x="139361" y="3143468"/>
            <a:ext cx="594736" cy="9131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t>签订</a:t>
            </a:r>
            <a:r>
              <a:rPr lang="zh-CN" altLang="en-US" sz="1400" b="1" dirty="0" smtClean="0"/>
              <a:t>三</a:t>
            </a:r>
            <a:r>
              <a:rPr lang="zh-CN" altLang="en-US" sz="1400" b="1" dirty="0"/>
              <a:t>方</a:t>
            </a:r>
            <a:endParaRPr lang="en-US" altLang="zh-CN" sz="1400" b="1" dirty="0"/>
          </a:p>
          <a:p>
            <a:pPr algn="ctr"/>
            <a:r>
              <a:rPr lang="zh-CN" altLang="en-US" sz="1400" b="1" dirty="0"/>
              <a:t>监管协议</a:t>
            </a:r>
            <a:endParaRPr lang="zh-TW" altLang="en-US" sz="1400" b="1" dirty="0"/>
          </a:p>
        </p:txBody>
      </p:sp>
      <p:sp>
        <p:nvSpPr>
          <p:cNvPr id="36" name="Rectangle 14"/>
          <p:cNvSpPr/>
          <p:nvPr/>
        </p:nvSpPr>
        <p:spPr>
          <a:xfrm>
            <a:off x="835676" y="3143467"/>
            <a:ext cx="542367" cy="9017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b="1">
                <a:latin typeface="Arial"/>
                <a:ea typeface="Arial"/>
                <a:cs typeface="Arial"/>
                <a:sym typeface="Arial"/>
              </a:defRPr>
            </a:pPr>
            <a:r>
              <a:rPr lang="zh-CN" altLang="en-US" sz="1400" dirty="0">
                <a:latin typeface="华文楷体"/>
                <a:ea typeface="华文楷体"/>
                <a:cs typeface="华文楷体"/>
                <a:sym typeface="华文楷体"/>
              </a:rPr>
              <a:t>会计师验资</a:t>
            </a:r>
          </a:p>
        </p:txBody>
      </p:sp>
      <p:sp>
        <p:nvSpPr>
          <p:cNvPr id="37" name="Rectangle 14"/>
          <p:cNvSpPr/>
          <p:nvPr/>
        </p:nvSpPr>
        <p:spPr>
          <a:xfrm>
            <a:off x="1510140" y="3154825"/>
            <a:ext cx="724046" cy="9017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b="1">
                <a:latin typeface="Arial"/>
                <a:ea typeface="Arial"/>
                <a:cs typeface="Arial"/>
                <a:sym typeface="Arial"/>
              </a:defRPr>
            </a:pPr>
            <a:r>
              <a:rPr lang="zh-CN" altLang="en-US" sz="1400" dirty="0">
                <a:latin typeface="华文楷体"/>
                <a:ea typeface="华文楷体"/>
                <a:cs typeface="华文楷体"/>
                <a:sym typeface="华文楷体"/>
              </a:rPr>
              <a:t>券商及律师出具意见</a:t>
            </a:r>
          </a:p>
        </p:txBody>
      </p:sp>
      <p:sp>
        <p:nvSpPr>
          <p:cNvPr id="32" name="文本框 31"/>
          <p:cNvSpPr txBox="1"/>
          <p:nvPr/>
        </p:nvSpPr>
        <p:spPr>
          <a:xfrm>
            <a:off x="3465168" y="5103366"/>
            <a:ext cx="6263640" cy="1369606"/>
          </a:xfrm>
          <a:prstGeom prst="rect">
            <a:avLst/>
          </a:prstGeom>
          <a:noFill/>
          <a:ln>
            <a:solidFill>
              <a:srgbClr val="FF0000"/>
            </a:solidFill>
          </a:ln>
        </p:spPr>
        <p:txBody>
          <a:bodyPr wrap="square" tIns="91440" bIns="91440" rtlCol="0">
            <a:spAutoFit/>
          </a:bodyPr>
          <a:lstStyle>
            <a:defPPr>
              <a:defRPr lang="en-US"/>
            </a:defPPr>
            <a:lvl1pPr marL="180975" indent="-180975">
              <a:spcBef>
                <a:spcPts val="600"/>
              </a:spcBef>
              <a:buClr>
                <a:schemeClr val="accent1"/>
              </a:buClr>
              <a:buFont typeface="Wingdings" pitchFamily="2" charset="2"/>
              <a:buChar char="§"/>
              <a:defRPr b="1">
                <a:latin typeface="+mn-lt"/>
                <a:ea typeface="+mn-ea"/>
                <a:cs typeface="+mn-cs"/>
              </a:defRPr>
            </a:lvl1pPr>
          </a:lstStyle>
          <a:p>
            <a:pPr marL="0" indent="0">
              <a:buNone/>
            </a:pPr>
            <a:r>
              <a:rPr lang="zh-CN" altLang="en-US" dirty="0" smtClean="0">
                <a:latin typeface="华文楷体" panose="02010600040101010101" pitchFamily="2" charset="-122"/>
                <a:ea typeface="华文楷体" panose="02010600040101010101" pitchFamily="2" charset="-122"/>
              </a:rPr>
              <a:t>股东大会有效期：</a:t>
            </a:r>
          </a:p>
          <a:p>
            <a:pPr>
              <a:buClr>
                <a:srgbClr val="FF0000"/>
              </a:buClr>
            </a:pPr>
            <a:r>
              <a:rPr lang="zh-CN" altLang="zh-CN" b="0" dirty="0">
                <a:latin typeface="华文楷体" panose="02010600040101010101" pitchFamily="2" charset="-122"/>
                <a:ea typeface="华文楷体" panose="02010600040101010101" pitchFamily="2" charset="-122"/>
              </a:rPr>
              <a:t>明确授权董事会办理股票发行有关事项的有效期，前述有效期至多不超过</a:t>
            </a:r>
            <a:r>
              <a:rPr lang="en-US" altLang="zh-CN" b="0" dirty="0">
                <a:latin typeface="华文楷体" panose="02010600040101010101" pitchFamily="2" charset="-122"/>
                <a:ea typeface="华文楷体" panose="02010600040101010101" pitchFamily="2" charset="-122"/>
              </a:rPr>
              <a:t>12</a:t>
            </a:r>
            <a:r>
              <a:rPr lang="zh-CN" altLang="zh-CN" b="0" dirty="0">
                <a:latin typeface="华文楷体" panose="02010600040101010101" pitchFamily="2" charset="-122"/>
                <a:ea typeface="华文楷体" panose="02010600040101010101" pitchFamily="2" charset="-122"/>
              </a:rPr>
              <a:t>个月，期满后仍决定继续发行股票的，应当重新提请股东大会审议</a:t>
            </a:r>
            <a:endParaRPr lang="en-US" altLang="zh-CN" b="0" dirty="0">
              <a:latin typeface="华文楷体" panose="02010600040101010101" pitchFamily="2" charset="-122"/>
              <a:ea typeface="华文楷体" panose="02010600040101010101" pitchFamily="2" charset="-122"/>
            </a:endParaRPr>
          </a:p>
        </p:txBody>
      </p:sp>
    </p:spTree>
    <p:custDataLst>
      <p:tags r:id="rId1"/>
    </p:custDataLst>
    <p:extLst>
      <p:ext uri="{BB962C8B-B14F-4D97-AF65-F5344CB8AC3E}">
        <p14:creationId xmlns:p14="http://schemas.microsoft.com/office/powerpoint/2010/main" val="53172539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solidFill>
                  <a:schemeClr val="bg1"/>
                </a:solidFill>
                <a:latin typeface="华文楷体" panose="02010600040101010101" pitchFamily="2" charset="-122"/>
              </a:rPr>
              <a:t>发行流程（豁免核准）</a:t>
            </a:r>
            <a:r>
              <a:rPr lang="en-US" altLang="zh-CN" sz="2800" dirty="0">
                <a:solidFill>
                  <a:schemeClr val="bg1"/>
                </a:solidFill>
                <a:latin typeface="华文楷体" panose="02010600040101010101" pitchFamily="2" charset="-122"/>
              </a:rPr>
              <a:t>——</a:t>
            </a:r>
            <a:r>
              <a:rPr lang="zh-CN" altLang="en-US" sz="2800" dirty="0">
                <a:solidFill>
                  <a:schemeClr val="bg1"/>
                </a:solidFill>
                <a:latin typeface="华文楷体" panose="02010600040101010101" pitchFamily="2" charset="-122"/>
              </a:rPr>
              <a:t>认购方式</a:t>
            </a:r>
          </a:p>
        </p:txBody>
      </p:sp>
      <p:sp>
        <p:nvSpPr>
          <p:cNvPr id="4" name="灯片编号占位符 3"/>
          <p:cNvSpPr>
            <a:spLocks noGrp="1"/>
          </p:cNvSpPr>
          <p:nvPr>
            <p:ph type="sldNum" sz="quarter" idx="4294967295"/>
          </p:nvPr>
        </p:nvSpPr>
        <p:spPr>
          <a:xfrm>
            <a:off x="0" y="6511925"/>
            <a:ext cx="360363" cy="268288"/>
          </a:xfrm>
        </p:spPr>
        <p:txBody>
          <a:bodyPr/>
          <a:lstStyle/>
          <a:p>
            <a:pPr>
              <a:defRPr/>
            </a:pPr>
            <a:fld id="{2F9081D8-AA4B-4EF9-BD15-A0AF00CCF624}" type="slidenum">
              <a:rPr lang="en-GB" smtClean="0">
                <a:solidFill>
                  <a:prstClr val="black">
                    <a:tint val="75000"/>
                  </a:prstClr>
                </a:solidFill>
              </a:rPr>
              <a:pPr>
                <a:defRPr/>
              </a:pPr>
              <a:t>18</a:t>
            </a:fld>
            <a:endParaRPr lang="en-GB" dirty="0">
              <a:solidFill>
                <a:prstClr val="black">
                  <a:tint val="75000"/>
                </a:prstClr>
              </a:solidFill>
            </a:endParaRPr>
          </a:p>
        </p:txBody>
      </p:sp>
      <p:sp>
        <p:nvSpPr>
          <p:cNvPr id="3" name="文本框 2"/>
          <p:cNvSpPr txBox="1"/>
          <p:nvPr/>
        </p:nvSpPr>
        <p:spPr>
          <a:xfrm>
            <a:off x="3451859" y="1754716"/>
            <a:ext cx="6263640" cy="1169551"/>
          </a:xfrm>
          <a:prstGeom prst="rect">
            <a:avLst/>
          </a:prstGeom>
          <a:noFill/>
          <a:ln>
            <a:solidFill>
              <a:srgbClr val="FF0000"/>
            </a:solidFill>
          </a:ln>
        </p:spPr>
        <p:txBody>
          <a:bodyPr wrap="square" tIns="91440" bIns="91440" rtlCol="0">
            <a:spAutoFit/>
          </a:bodyPr>
          <a:lstStyle>
            <a:defPPr>
              <a:defRPr lang="en-US"/>
            </a:defPPr>
            <a:lvl1pPr marL="180975" indent="-180975">
              <a:spcBef>
                <a:spcPts val="600"/>
              </a:spcBef>
              <a:buClr>
                <a:schemeClr val="accent1"/>
              </a:buClr>
              <a:buFont typeface="Wingdings" pitchFamily="2" charset="2"/>
              <a:buChar char="§"/>
              <a:defRPr b="0">
                <a:latin typeface="+mn-lt"/>
                <a:ea typeface="+mn-ea"/>
                <a:cs typeface="+mn-cs"/>
              </a:defRPr>
            </a:lvl1pPr>
          </a:lstStyle>
          <a:p>
            <a:pPr marL="0" indent="0">
              <a:buNone/>
            </a:pPr>
            <a:r>
              <a:rPr lang="zh-CN" altLang="en-US" b="1" dirty="0">
                <a:latin typeface="华文楷体" panose="02010600040101010101" pitchFamily="2" charset="-122"/>
                <a:ea typeface="华文楷体" panose="02010600040101010101" pitchFamily="2" charset="-122"/>
              </a:rPr>
              <a:t>认购方式：</a:t>
            </a:r>
            <a:endParaRPr lang="en-US" altLang="zh-CN" b="1" dirty="0">
              <a:latin typeface="华文楷体" panose="02010600040101010101" pitchFamily="2" charset="-122"/>
              <a:ea typeface="华文楷体" panose="02010600040101010101" pitchFamily="2" charset="-122"/>
            </a:endParaRPr>
          </a:p>
          <a:p>
            <a:pPr>
              <a:buClr>
                <a:srgbClr val="FF0000"/>
              </a:buClr>
            </a:pPr>
            <a:r>
              <a:rPr lang="zh-CN" altLang="en-US" dirty="0">
                <a:latin typeface="华文楷体" panose="02010600040101010101" pitchFamily="2" charset="-122"/>
                <a:ea typeface="华文楷体" panose="02010600040101010101" pitchFamily="2" charset="-122"/>
              </a:rPr>
              <a:t>已确定发行对象：按认购合同直接缴款</a:t>
            </a:r>
            <a:endParaRPr lang="en-US" altLang="zh-CN" dirty="0">
              <a:latin typeface="华文楷体" panose="02010600040101010101" pitchFamily="2" charset="-122"/>
              <a:ea typeface="华文楷体" panose="02010600040101010101" pitchFamily="2" charset="-122"/>
            </a:endParaRPr>
          </a:p>
          <a:p>
            <a:pPr>
              <a:buClr>
                <a:srgbClr val="FF0000"/>
              </a:buClr>
            </a:pPr>
            <a:r>
              <a:rPr lang="zh-CN" altLang="en-US" dirty="0">
                <a:latin typeface="华文楷体" panose="02010600040101010101" pitchFamily="2" charset="-122"/>
                <a:ea typeface="华文楷体" panose="02010600040101010101" pitchFamily="2" charset="-122"/>
              </a:rPr>
              <a:t>未确定发行对象：股东大会后进行正式的路演、询价</a:t>
            </a:r>
            <a:endParaRPr lang="en-US" altLang="zh-CN" dirty="0">
              <a:latin typeface="华文楷体" panose="02010600040101010101" pitchFamily="2" charset="-122"/>
              <a:ea typeface="华文楷体" panose="02010600040101010101" pitchFamily="2" charset="-122"/>
            </a:endParaRPr>
          </a:p>
        </p:txBody>
      </p:sp>
      <p:sp>
        <p:nvSpPr>
          <p:cNvPr id="12" name="右箭头 9"/>
          <p:cNvSpPr/>
          <p:nvPr/>
        </p:nvSpPr>
        <p:spPr>
          <a:xfrm>
            <a:off x="1999590" y="2036956"/>
            <a:ext cx="1371600" cy="320040"/>
          </a:xfrm>
          <a:prstGeom prst="rightArrow">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12"/>
          <p:cNvSpPr/>
          <p:nvPr/>
        </p:nvSpPr>
        <p:spPr>
          <a:xfrm>
            <a:off x="180181" y="725001"/>
            <a:ext cx="1630630" cy="457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董事会</a:t>
            </a:r>
          </a:p>
        </p:txBody>
      </p:sp>
      <p:sp>
        <p:nvSpPr>
          <p:cNvPr id="14" name="Rectangle 13"/>
          <p:cNvSpPr/>
          <p:nvPr/>
        </p:nvSpPr>
        <p:spPr>
          <a:xfrm>
            <a:off x="195401" y="1305290"/>
            <a:ext cx="1615410" cy="38813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股东大会</a:t>
            </a:r>
          </a:p>
        </p:txBody>
      </p:sp>
      <p:sp>
        <p:nvSpPr>
          <p:cNvPr id="15" name="Rectangle 14"/>
          <p:cNvSpPr/>
          <p:nvPr/>
        </p:nvSpPr>
        <p:spPr>
          <a:xfrm>
            <a:off x="195401" y="1833253"/>
            <a:ext cx="1615410" cy="4572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路演与询价</a:t>
            </a:r>
            <a:endParaRPr lang="en-US" altLang="zh-CN" b="1" dirty="0"/>
          </a:p>
          <a:p>
            <a:pPr algn="ctr"/>
            <a:r>
              <a:rPr lang="zh-CN" altLang="en-US" sz="1000" b="1" dirty="0"/>
              <a:t>（如有）</a:t>
            </a:r>
          </a:p>
        </p:txBody>
      </p:sp>
      <p:sp>
        <p:nvSpPr>
          <p:cNvPr id="16" name="Rectangle 15"/>
          <p:cNvSpPr/>
          <p:nvPr/>
        </p:nvSpPr>
        <p:spPr>
          <a:xfrm>
            <a:off x="188150" y="2417446"/>
            <a:ext cx="1622662" cy="457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缴款</a:t>
            </a:r>
          </a:p>
        </p:txBody>
      </p:sp>
      <p:sp>
        <p:nvSpPr>
          <p:cNvPr id="18" name="Rectangle 17"/>
          <p:cNvSpPr/>
          <p:nvPr/>
        </p:nvSpPr>
        <p:spPr>
          <a:xfrm>
            <a:off x="167340" y="4147327"/>
            <a:ext cx="1643471" cy="457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申请备案</a:t>
            </a:r>
          </a:p>
        </p:txBody>
      </p:sp>
      <p:sp>
        <p:nvSpPr>
          <p:cNvPr id="19" name="Rectangle 18"/>
          <p:cNvSpPr/>
          <p:nvPr/>
        </p:nvSpPr>
        <p:spPr>
          <a:xfrm>
            <a:off x="180181" y="4753964"/>
            <a:ext cx="1630630" cy="457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备案</a:t>
            </a:r>
            <a:r>
              <a:rPr lang="zh-TW" altLang="en-US" dirty="0"/>
              <a:t>审查</a:t>
            </a:r>
          </a:p>
        </p:txBody>
      </p:sp>
      <p:sp>
        <p:nvSpPr>
          <p:cNvPr id="20" name="Rectangle 19"/>
          <p:cNvSpPr/>
          <p:nvPr/>
        </p:nvSpPr>
        <p:spPr>
          <a:xfrm>
            <a:off x="167340" y="5359471"/>
            <a:ext cx="1643471" cy="44352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股份登记</a:t>
            </a:r>
          </a:p>
        </p:txBody>
      </p:sp>
      <p:sp>
        <p:nvSpPr>
          <p:cNvPr id="21" name="Rectangle 20"/>
          <p:cNvSpPr/>
          <p:nvPr/>
        </p:nvSpPr>
        <p:spPr>
          <a:xfrm>
            <a:off x="167340" y="5962694"/>
            <a:ext cx="1643471" cy="40940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公开转让</a:t>
            </a:r>
          </a:p>
        </p:txBody>
      </p:sp>
      <p:sp>
        <p:nvSpPr>
          <p:cNvPr id="22" name="Down Arrow 21"/>
          <p:cNvSpPr/>
          <p:nvPr/>
        </p:nvSpPr>
        <p:spPr>
          <a:xfrm>
            <a:off x="926921" y="1166027"/>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Down Arrow 22"/>
          <p:cNvSpPr/>
          <p:nvPr/>
        </p:nvSpPr>
        <p:spPr>
          <a:xfrm>
            <a:off x="919670" y="1663928"/>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Down Arrow 23"/>
          <p:cNvSpPr/>
          <p:nvPr/>
        </p:nvSpPr>
        <p:spPr>
          <a:xfrm>
            <a:off x="935121" y="2265446"/>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Down Arrow 24"/>
          <p:cNvSpPr/>
          <p:nvPr/>
        </p:nvSpPr>
        <p:spPr>
          <a:xfrm>
            <a:off x="898860" y="2829334"/>
            <a:ext cx="249410" cy="263216"/>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Down Arrow 25"/>
          <p:cNvSpPr/>
          <p:nvPr/>
        </p:nvSpPr>
        <p:spPr>
          <a:xfrm>
            <a:off x="882251" y="3975026"/>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Down Arrow 26"/>
          <p:cNvSpPr/>
          <p:nvPr/>
        </p:nvSpPr>
        <p:spPr>
          <a:xfrm>
            <a:off x="882251" y="4582673"/>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Down Arrow 27"/>
          <p:cNvSpPr/>
          <p:nvPr/>
        </p:nvSpPr>
        <p:spPr>
          <a:xfrm>
            <a:off x="919670" y="5199769"/>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Down Arrow 28"/>
          <p:cNvSpPr/>
          <p:nvPr/>
        </p:nvSpPr>
        <p:spPr>
          <a:xfrm>
            <a:off x="930966" y="5785934"/>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1" name="Group 40"/>
          <p:cNvGrpSpPr/>
          <p:nvPr/>
        </p:nvGrpSpPr>
        <p:grpSpPr>
          <a:xfrm>
            <a:off x="3451859" y="3115541"/>
            <a:ext cx="6263640" cy="2878427"/>
            <a:chOff x="3451859" y="3265198"/>
            <a:chExt cx="6263640" cy="2878427"/>
          </a:xfrm>
        </p:grpSpPr>
        <p:sp>
          <p:nvSpPr>
            <p:cNvPr id="9" name="文本框 8"/>
            <p:cNvSpPr txBox="1"/>
            <p:nvPr/>
          </p:nvSpPr>
          <p:spPr>
            <a:xfrm>
              <a:off x="3451859" y="3265198"/>
              <a:ext cx="6263640" cy="2878427"/>
            </a:xfrm>
            <a:prstGeom prst="rect">
              <a:avLst/>
            </a:prstGeom>
            <a:noFill/>
            <a:ln>
              <a:solidFill>
                <a:srgbClr val="FF0000"/>
              </a:solidFill>
            </a:ln>
          </p:spPr>
          <p:txBody>
            <a:bodyPr wrap="none" tIns="91440" bIns="91440" rtlCol="0">
              <a:noAutofit/>
            </a:bodyPr>
            <a:lstStyle>
              <a:defPPr>
                <a:defRPr lang="en-US"/>
              </a:defPPr>
              <a:lvl1pPr marL="0" indent="0">
                <a:spcBef>
                  <a:spcPts val="600"/>
                </a:spcBef>
                <a:buClr>
                  <a:schemeClr val="accent1"/>
                </a:buClr>
                <a:buFont typeface="Wingdings" pitchFamily="2" charset="2"/>
                <a:buNone/>
                <a:defRPr b="1">
                  <a:latin typeface="+mn-lt"/>
                  <a:ea typeface="+mn-ea"/>
                  <a:cs typeface="+mn-cs"/>
                </a:defRPr>
              </a:lvl1pPr>
            </a:lstStyle>
            <a:p>
              <a:r>
                <a:rPr lang="zh-CN" altLang="en-US" dirty="0"/>
                <a:t>路演与询价流程：</a:t>
              </a:r>
            </a:p>
          </p:txBody>
        </p:sp>
        <p:sp>
          <p:nvSpPr>
            <p:cNvPr id="38" name="Rectangle 37"/>
            <p:cNvSpPr/>
            <p:nvPr/>
          </p:nvSpPr>
          <p:spPr>
            <a:xfrm>
              <a:off x="4900814" y="5476954"/>
              <a:ext cx="2743200" cy="461665"/>
            </a:xfrm>
            <a:prstGeom prst="rect">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noAutofit/>
            </a:bodyPr>
            <a:lstStyle/>
            <a:p>
              <a:pPr algn="ctr"/>
              <a:r>
                <a:rPr lang="zh-CN" altLang="en-US" sz="1600" b="1" dirty="0">
                  <a:latin typeface="华文楷体" panose="02010600040101010101" pitchFamily="2" charset="-122"/>
                  <a:ea typeface="华文楷体" panose="02010600040101010101" pitchFamily="2" charset="-122"/>
                </a:rPr>
                <a:t>确定发行价格和发行对象：价格优先，结合其他因素</a:t>
              </a:r>
            </a:p>
          </p:txBody>
        </p:sp>
        <p:grpSp>
          <p:nvGrpSpPr>
            <p:cNvPr id="34" name="Group 33"/>
            <p:cNvGrpSpPr/>
            <p:nvPr/>
          </p:nvGrpSpPr>
          <p:grpSpPr>
            <a:xfrm>
              <a:off x="4391555" y="4817298"/>
              <a:ext cx="2743200" cy="666197"/>
              <a:chOff x="3573463" y="3686728"/>
              <a:chExt cx="2743200" cy="666197"/>
            </a:xfrm>
          </p:grpSpPr>
          <p:sp>
            <p:nvSpPr>
              <p:cNvPr id="35" name="Rectangle 34"/>
              <p:cNvSpPr/>
              <p:nvPr/>
            </p:nvSpPr>
            <p:spPr>
              <a:xfrm>
                <a:off x="3573463" y="3686728"/>
                <a:ext cx="2743200" cy="461665"/>
              </a:xfrm>
              <a:prstGeom prst="rect">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noAutofit/>
              </a:bodyPr>
              <a:lstStyle/>
              <a:p>
                <a:pPr algn="ctr"/>
                <a:r>
                  <a:rPr lang="zh-TW" altLang="en-US" sz="1600" b="1" dirty="0">
                    <a:latin typeface="华文楷体" panose="02010600040101010101" pitchFamily="2" charset="-122"/>
                    <a:ea typeface="华文楷体" panose="02010600040101010101" pitchFamily="2" charset="-122"/>
                  </a:rPr>
                  <a:t>申购报价</a:t>
                </a:r>
              </a:p>
            </p:txBody>
          </p:sp>
          <p:sp>
            <p:nvSpPr>
              <p:cNvPr id="36" name="Down Arrow 35"/>
              <p:cNvSpPr/>
              <p:nvPr/>
            </p:nvSpPr>
            <p:spPr>
              <a:xfrm>
                <a:off x="5829300" y="4015569"/>
                <a:ext cx="400050" cy="337356"/>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nvGrpSpPr>
            <p:cNvPr id="31" name="Group 30"/>
            <p:cNvGrpSpPr/>
            <p:nvPr/>
          </p:nvGrpSpPr>
          <p:grpSpPr>
            <a:xfrm>
              <a:off x="3982509" y="4252013"/>
              <a:ext cx="2743200" cy="666197"/>
              <a:chOff x="3573463" y="3686728"/>
              <a:chExt cx="2743200" cy="666197"/>
            </a:xfrm>
          </p:grpSpPr>
          <p:sp>
            <p:nvSpPr>
              <p:cNvPr id="32" name="Rectangle 31"/>
              <p:cNvSpPr/>
              <p:nvPr/>
            </p:nvSpPr>
            <p:spPr>
              <a:xfrm>
                <a:off x="3573463" y="3686728"/>
                <a:ext cx="2743200" cy="461665"/>
              </a:xfrm>
              <a:prstGeom prst="rect">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noAutofit/>
              </a:bodyPr>
              <a:lstStyle/>
              <a:p>
                <a:pPr algn="ctr"/>
                <a:r>
                  <a:rPr lang="zh-CN" altLang="en-US" sz="1600" b="1" dirty="0">
                    <a:latin typeface="华文楷体" panose="02010600040101010101" pitchFamily="2" charset="-122"/>
                    <a:ea typeface="华文楷体" panose="02010600040101010101" pitchFamily="2" charset="-122"/>
                  </a:rPr>
                  <a:t>发送认购邀请书</a:t>
                </a:r>
              </a:p>
            </p:txBody>
          </p:sp>
          <p:sp>
            <p:nvSpPr>
              <p:cNvPr id="33" name="Down Arrow 32"/>
              <p:cNvSpPr/>
              <p:nvPr/>
            </p:nvSpPr>
            <p:spPr>
              <a:xfrm>
                <a:off x="5829300" y="4015569"/>
                <a:ext cx="400050" cy="337356"/>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nvGrpSpPr>
            <p:cNvPr id="30" name="Group 29"/>
            <p:cNvGrpSpPr/>
            <p:nvPr/>
          </p:nvGrpSpPr>
          <p:grpSpPr>
            <a:xfrm>
              <a:off x="3695171" y="3726957"/>
              <a:ext cx="2743200" cy="625968"/>
              <a:chOff x="3695171" y="3726957"/>
              <a:chExt cx="2743200" cy="625968"/>
            </a:xfrm>
          </p:grpSpPr>
          <p:sp>
            <p:nvSpPr>
              <p:cNvPr id="5" name="Rectangle 4"/>
              <p:cNvSpPr/>
              <p:nvPr/>
            </p:nvSpPr>
            <p:spPr>
              <a:xfrm>
                <a:off x="3695171" y="3726957"/>
                <a:ext cx="2743200" cy="461665"/>
              </a:xfrm>
              <a:prstGeom prst="rect">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noAutofit/>
              </a:bodyPr>
              <a:lstStyle/>
              <a:p>
                <a:pPr algn="ctr"/>
                <a:r>
                  <a:rPr lang="zh-TW" altLang="en-US" sz="1600" b="1" dirty="0">
                    <a:latin typeface="华文楷体" panose="02010600040101010101" pitchFamily="2" charset="-122"/>
                    <a:ea typeface="华文楷体" panose="02010600040101010101" pitchFamily="2" charset="-122"/>
                  </a:rPr>
                  <a:t>路演</a:t>
                </a:r>
              </a:p>
            </p:txBody>
          </p:sp>
          <p:sp>
            <p:nvSpPr>
              <p:cNvPr id="8" name="Down Arrow 7"/>
              <p:cNvSpPr/>
              <p:nvPr/>
            </p:nvSpPr>
            <p:spPr>
              <a:xfrm>
                <a:off x="5829300" y="4015569"/>
                <a:ext cx="400050" cy="337356"/>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sp>
        <p:nvSpPr>
          <p:cNvPr id="40" name="Rectangle 14"/>
          <p:cNvSpPr/>
          <p:nvPr/>
        </p:nvSpPr>
        <p:spPr>
          <a:xfrm>
            <a:off x="145708" y="3063527"/>
            <a:ext cx="594736" cy="9131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t>签订</a:t>
            </a:r>
            <a:r>
              <a:rPr lang="zh-CN" altLang="en-US" sz="1400" b="1" dirty="0" smtClean="0"/>
              <a:t>三</a:t>
            </a:r>
            <a:r>
              <a:rPr lang="zh-CN" altLang="en-US" sz="1400" b="1" dirty="0"/>
              <a:t>方</a:t>
            </a:r>
            <a:endParaRPr lang="en-US" altLang="zh-CN" sz="1400" b="1" dirty="0"/>
          </a:p>
          <a:p>
            <a:pPr algn="ctr"/>
            <a:r>
              <a:rPr lang="zh-CN" altLang="en-US" sz="1400" b="1" dirty="0"/>
              <a:t>监管协议</a:t>
            </a:r>
            <a:endParaRPr lang="zh-TW" altLang="en-US" sz="1400" b="1" dirty="0"/>
          </a:p>
        </p:txBody>
      </p:sp>
      <p:sp>
        <p:nvSpPr>
          <p:cNvPr id="42" name="Rectangle 14"/>
          <p:cNvSpPr/>
          <p:nvPr/>
        </p:nvSpPr>
        <p:spPr>
          <a:xfrm>
            <a:off x="826899" y="3092550"/>
            <a:ext cx="542367" cy="9017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b="1">
                <a:latin typeface="Arial"/>
                <a:ea typeface="Arial"/>
                <a:cs typeface="Arial"/>
                <a:sym typeface="Arial"/>
              </a:defRPr>
            </a:pPr>
            <a:r>
              <a:rPr lang="zh-CN" altLang="en-US" sz="1400" dirty="0">
                <a:latin typeface="华文楷体"/>
                <a:ea typeface="华文楷体"/>
                <a:cs typeface="华文楷体"/>
                <a:sym typeface="华文楷体"/>
              </a:rPr>
              <a:t>会计师验资</a:t>
            </a:r>
          </a:p>
        </p:txBody>
      </p:sp>
      <p:sp>
        <p:nvSpPr>
          <p:cNvPr id="43" name="Rectangle 14"/>
          <p:cNvSpPr/>
          <p:nvPr/>
        </p:nvSpPr>
        <p:spPr>
          <a:xfrm>
            <a:off x="1455721" y="3065409"/>
            <a:ext cx="724046" cy="9017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b="1">
                <a:latin typeface="Arial"/>
                <a:ea typeface="Arial"/>
                <a:cs typeface="Arial"/>
                <a:sym typeface="Arial"/>
              </a:defRPr>
            </a:pPr>
            <a:r>
              <a:rPr lang="zh-CN" altLang="en-US" sz="1400" dirty="0">
                <a:latin typeface="华文楷体"/>
                <a:ea typeface="华文楷体"/>
                <a:cs typeface="华文楷体"/>
                <a:sym typeface="华文楷体"/>
              </a:rPr>
              <a:t>券商及律师出具意见</a:t>
            </a:r>
          </a:p>
        </p:txBody>
      </p:sp>
    </p:spTree>
    <p:custDataLst>
      <p:tags r:id="rId1"/>
    </p:custDataLst>
    <p:extLst>
      <p:ext uri="{BB962C8B-B14F-4D97-AF65-F5344CB8AC3E}">
        <p14:creationId xmlns:p14="http://schemas.microsoft.com/office/powerpoint/2010/main" val="187572955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solidFill>
                  <a:schemeClr val="bg1"/>
                </a:solidFill>
                <a:latin typeface="华文楷体" panose="02010600040101010101" pitchFamily="2" charset="-122"/>
              </a:rPr>
              <a:t>发行流程（豁免核准）</a:t>
            </a:r>
            <a:r>
              <a:rPr lang="en-US" altLang="zh-CN" sz="2800" dirty="0">
                <a:solidFill>
                  <a:schemeClr val="bg1"/>
                </a:solidFill>
                <a:latin typeface="华文楷体" panose="02010600040101010101" pitchFamily="2" charset="-122"/>
              </a:rPr>
              <a:t>——</a:t>
            </a:r>
            <a:r>
              <a:rPr lang="zh-CN" altLang="en-US" sz="2800" dirty="0">
                <a:solidFill>
                  <a:schemeClr val="bg1"/>
                </a:solidFill>
                <a:latin typeface="华文楷体" panose="02010600040101010101" pitchFamily="2" charset="-122"/>
              </a:rPr>
              <a:t>缴款</a:t>
            </a:r>
          </a:p>
        </p:txBody>
      </p:sp>
      <p:sp>
        <p:nvSpPr>
          <p:cNvPr id="4" name="灯片编号占位符 3"/>
          <p:cNvSpPr>
            <a:spLocks noGrp="1"/>
          </p:cNvSpPr>
          <p:nvPr>
            <p:ph type="sldNum" sz="quarter" idx="4294967295"/>
          </p:nvPr>
        </p:nvSpPr>
        <p:spPr>
          <a:xfrm>
            <a:off x="0" y="6511925"/>
            <a:ext cx="360363" cy="268288"/>
          </a:xfrm>
        </p:spPr>
        <p:txBody>
          <a:bodyPr/>
          <a:lstStyle/>
          <a:p>
            <a:pPr>
              <a:defRPr/>
            </a:pPr>
            <a:fld id="{2F9081D8-AA4B-4EF9-BD15-A0AF00CCF624}" type="slidenum">
              <a:rPr lang="en-GB" smtClean="0">
                <a:solidFill>
                  <a:prstClr val="black">
                    <a:tint val="75000"/>
                  </a:prstClr>
                </a:solidFill>
              </a:rPr>
              <a:pPr>
                <a:defRPr/>
              </a:pPr>
              <a:t>19</a:t>
            </a:fld>
            <a:endParaRPr lang="en-GB" dirty="0">
              <a:solidFill>
                <a:prstClr val="black">
                  <a:tint val="75000"/>
                </a:prstClr>
              </a:solidFill>
            </a:endParaRPr>
          </a:p>
        </p:txBody>
      </p:sp>
      <p:sp>
        <p:nvSpPr>
          <p:cNvPr id="8" name="文本框 7"/>
          <p:cNvSpPr txBox="1"/>
          <p:nvPr/>
        </p:nvSpPr>
        <p:spPr>
          <a:xfrm>
            <a:off x="3300413" y="4268705"/>
            <a:ext cx="6263640" cy="1800493"/>
          </a:xfrm>
          <a:prstGeom prst="rect">
            <a:avLst/>
          </a:prstGeom>
          <a:noFill/>
          <a:ln>
            <a:solidFill>
              <a:srgbClr val="FF0000"/>
            </a:solidFill>
          </a:ln>
        </p:spPr>
        <p:txBody>
          <a:bodyPr wrap="square" tIns="91440" bIns="91440" rtlCol="0">
            <a:spAutoFit/>
          </a:bodyPr>
          <a:lstStyle>
            <a:defPPr>
              <a:defRPr lang="en-US"/>
            </a:defPPr>
            <a:lvl1pPr marL="180975" indent="-180975">
              <a:spcBef>
                <a:spcPts val="600"/>
              </a:spcBef>
              <a:buClr>
                <a:schemeClr val="accent1"/>
              </a:buClr>
              <a:buFont typeface="Wingdings" pitchFamily="2" charset="2"/>
              <a:buChar char="§"/>
              <a:defRPr b="0">
                <a:latin typeface="+mn-lt"/>
                <a:ea typeface="+mn-ea"/>
                <a:cs typeface="+mn-cs"/>
              </a:defRPr>
            </a:lvl1pPr>
          </a:lstStyle>
          <a:p>
            <a:pPr marL="0" indent="0">
              <a:buNone/>
            </a:pPr>
            <a:r>
              <a:rPr lang="zh-CN" altLang="en-US" b="1" dirty="0">
                <a:latin typeface="华文楷体" panose="02010600040101010101" pitchFamily="2" charset="-122"/>
                <a:ea typeface="华文楷体" panose="02010600040101010101" pitchFamily="2" charset="-122"/>
              </a:rPr>
              <a:t>信息披露：</a:t>
            </a:r>
            <a:endParaRPr lang="en-US" altLang="zh-CN" b="1" dirty="0">
              <a:latin typeface="华文楷体" panose="02010600040101010101" pitchFamily="2" charset="-122"/>
              <a:ea typeface="华文楷体" panose="02010600040101010101" pitchFamily="2" charset="-122"/>
            </a:endParaRPr>
          </a:p>
          <a:p>
            <a:pPr>
              <a:buClr>
                <a:srgbClr val="FF0000"/>
              </a:buClr>
            </a:pPr>
            <a:r>
              <a:rPr lang="zh-CN" altLang="en-US" dirty="0" smtClean="0">
                <a:latin typeface="华文楷体" panose="02010600040101010101" pitchFamily="2" charset="-122"/>
                <a:ea typeface="华文楷体" panose="02010600040101010101" pitchFamily="2" charset="-122"/>
              </a:rPr>
              <a:t>最迟于缴款</a:t>
            </a:r>
            <a:r>
              <a:rPr lang="zh-CN" altLang="en-US" dirty="0">
                <a:latin typeface="华文楷体" panose="02010600040101010101" pitchFamily="2" charset="-122"/>
                <a:ea typeface="华文楷体" panose="02010600040101010101" pitchFamily="2" charset="-122"/>
              </a:rPr>
              <a:t>起始日之前的两个转让</a:t>
            </a:r>
            <a:r>
              <a:rPr lang="zh-CN" altLang="en-US" dirty="0" smtClean="0">
                <a:latin typeface="华文楷体" panose="02010600040101010101" pitchFamily="2" charset="-122"/>
                <a:ea typeface="华文楷体" panose="02010600040101010101" pitchFamily="2" charset="-122"/>
              </a:rPr>
              <a:t>日，</a:t>
            </a:r>
            <a:r>
              <a:rPr lang="zh-CN" altLang="en-US" dirty="0">
                <a:latin typeface="华文楷体" panose="02010600040101010101" pitchFamily="2" charset="-122"/>
                <a:ea typeface="华文楷体" panose="02010600040101010101" pitchFamily="2" charset="-122"/>
              </a:rPr>
              <a:t>披露认购</a:t>
            </a:r>
            <a:r>
              <a:rPr lang="zh-CN" altLang="en-US" dirty="0" smtClean="0">
                <a:latin typeface="华文楷体" panose="02010600040101010101" pitchFamily="2" charset="-122"/>
                <a:ea typeface="华文楷体" panose="02010600040101010101" pitchFamily="2" charset="-122"/>
              </a:rPr>
              <a:t>公告</a:t>
            </a:r>
            <a:endParaRPr lang="en-US" altLang="zh-CN" dirty="0" smtClean="0">
              <a:latin typeface="华文楷体" panose="02010600040101010101" pitchFamily="2" charset="-122"/>
              <a:ea typeface="华文楷体" panose="02010600040101010101" pitchFamily="2" charset="-122"/>
            </a:endParaRPr>
          </a:p>
          <a:p>
            <a:pPr>
              <a:buClr>
                <a:srgbClr val="FF0000"/>
              </a:buClr>
            </a:pPr>
            <a:r>
              <a:rPr lang="zh-CN" altLang="en-US" dirty="0">
                <a:latin typeface="华文楷体" panose="02010600040101010101" pitchFamily="2" charset="-122"/>
                <a:ea typeface="华文楷体" panose="02010600040101010101" pitchFamily="2" charset="-122"/>
              </a:rPr>
              <a:t>如</a:t>
            </a:r>
            <a:r>
              <a:rPr lang="zh-CN" altLang="en-US" dirty="0" smtClean="0">
                <a:latin typeface="华文楷体" panose="02010600040101010101" pitchFamily="2" charset="-122"/>
                <a:ea typeface="华文楷体" panose="02010600040101010101" pitchFamily="2" charset="-122"/>
              </a:rPr>
              <a:t>需延期缴款认购的，最迟于缴款截止日披露延期认购公告</a:t>
            </a:r>
            <a:endParaRPr lang="en-US" altLang="zh-CN" dirty="0" smtClean="0">
              <a:latin typeface="华文楷体" panose="02010600040101010101" pitchFamily="2" charset="-122"/>
              <a:ea typeface="华文楷体" panose="02010600040101010101" pitchFamily="2" charset="-122"/>
            </a:endParaRPr>
          </a:p>
          <a:p>
            <a:pPr>
              <a:buClr>
                <a:srgbClr val="FF0000"/>
              </a:buClr>
            </a:pPr>
            <a:r>
              <a:rPr lang="zh-CN" altLang="en-US" dirty="0" smtClean="0">
                <a:latin typeface="华文楷体" panose="02010600040101010101" pitchFamily="2" charset="-122"/>
                <a:ea typeface="华文楷体" panose="02010600040101010101" pitchFamily="2" charset="-122"/>
              </a:rPr>
              <a:t>缴款期限届满后两个转让日内披露认购结果公告</a:t>
            </a:r>
            <a:endParaRPr lang="en-US" altLang="zh-CN" dirty="0">
              <a:latin typeface="华文楷体" panose="02010600040101010101" pitchFamily="2" charset="-122"/>
              <a:ea typeface="华文楷体" panose="02010600040101010101" pitchFamily="2" charset="-122"/>
            </a:endParaRPr>
          </a:p>
        </p:txBody>
      </p:sp>
      <p:sp>
        <p:nvSpPr>
          <p:cNvPr id="11" name="右箭头 9"/>
          <p:cNvSpPr/>
          <p:nvPr/>
        </p:nvSpPr>
        <p:spPr>
          <a:xfrm>
            <a:off x="1853565" y="2275654"/>
            <a:ext cx="1371600" cy="320040"/>
          </a:xfrm>
          <a:prstGeom prst="rightArrow">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Rectangle 11"/>
          <p:cNvSpPr/>
          <p:nvPr/>
        </p:nvSpPr>
        <p:spPr>
          <a:xfrm>
            <a:off x="190872" y="629695"/>
            <a:ext cx="1587445" cy="36102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董事会</a:t>
            </a:r>
          </a:p>
        </p:txBody>
      </p:sp>
      <p:sp>
        <p:nvSpPr>
          <p:cNvPr id="13" name="Rectangle 12"/>
          <p:cNvSpPr/>
          <p:nvPr/>
        </p:nvSpPr>
        <p:spPr>
          <a:xfrm>
            <a:off x="190873" y="1116186"/>
            <a:ext cx="1587444" cy="28686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股东大会</a:t>
            </a:r>
          </a:p>
        </p:txBody>
      </p:sp>
      <p:sp>
        <p:nvSpPr>
          <p:cNvPr id="14" name="Rectangle 13"/>
          <p:cNvSpPr/>
          <p:nvPr/>
        </p:nvSpPr>
        <p:spPr>
          <a:xfrm>
            <a:off x="190873" y="1584314"/>
            <a:ext cx="1587444" cy="44157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路演与询价</a:t>
            </a:r>
            <a:endParaRPr lang="en-US" altLang="zh-CN" dirty="0"/>
          </a:p>
          <a:p>
            <a:pPr algn="ctr"/>
            <a:r>
              <a:rPr lang="zh-CN" altLang="en-US" sz="1000" dirty="0"/>
              <a:t>（如有）</a:t>
            </a:r>
          </a:p>
        </p:txBody>
      </p:sp>
      <p:sp>
        <p:nvSpPr>
          <p:cNvPr id="15" name="Rectangle 14"/>
          <p:cNvSpPr/>
          <p:nvPr/>
        </p:nvSpPr>
        <p:spPr>
          <a:xfrm>
            <a:off x="190873" y="2188863"/>
            <a:ext cx="1587444" cy="4572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b="1" dirty="0"/>
              <a:t>缴款</a:t>
            </a:r>
          </a:p>
        </p:txBody>
      </p:sp>
      <p:sp>
        <p:nvSpPr>
          <p:cNvPr id="17" name="Rectangle 16"/>
          <p:cNvSpPr/>
          <p:nvPr/>
        </p:nvSpPr>
        <p:spPr>
          <a:xfrm>
            <a:off x="190873" y="4095616"/>
            <a:ext cx="1620382" cy="457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申请备案</a:t>
            </a:r>
          </a:p>
        </p:txBody>
      </p:sp>
      <p:sp>
        <p:nvSpPr>
          <p:cNvPr id="18" name="Rectangle 17"/>
          <p:cNvSpPr/>
          <p:nvPr/>
        </p:nvSpPr>
        <p:spPr>
          <a:xfrm>
            <a:off x="190873" y="4748500"/>
            <a:ext cx="1632664" cy="36378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备案</a:t>
            </a:r>
            <a:r>
              <a:rPr lang="zh-TW" altLang="en-US" dirty="0"/>
              <a:t>审查</a:t>
            </a:r>
          </a:p>
        </p:txBody>
      </p:sp>
      <p:sp>
        <p:nvSpPr>
          <p:cNvPr id="19" name="Rectangle 18"/>
          <p:cNvSpPr/>
          <p:nvPr/>
        </p:nvSpPr>
        <p:spPr>
          <a:xfrm>
            <a:off x="190873" y="5290215"/>
            <a:ext cx="1653006" cy="40401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股份登记</a:t>
            </a:r>
          </a:p>
        </p:txBody>
      </p:sp>
      <p:sp>
        <p:nvSpPr>
          <p:cNvPr id="20" name="Rectangle 19"/>
          <p:cNvSpPr/>
          <p:nvPr/>
        </p:nvSpPr>
        <p:spPr>
          <a:xfrm>
            <a:off x="190873" y="5833547"/>
            <a:ext cx="1653006" cy="37804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公开转让</a:t>
            </a:r>
          </a:p>
        </p:txBody>
      </p:sp>
      <p:sp>
        <p:nvSpPr>
          <p:cNvPr id="21" name="Down Arrow 20"/>
          <p:cNvSpPr/>
          <p:nvPr/>
        </p:nvSpPr>
        <p:spPr>
          <a:xfrm>
            <a:off x="863418" y="982300"/>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Down Arrow 21"/>
          <p:cNvSpPr/>
          <p:nvPr/>
        </p:nvSpPr>
        <p:spPr>
          <a:xfrm>
            <a:off x="909410" y="1438799"/>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Down Arrow 22"/>
          <p:cNvSpPr/>
          <p:nvPr/>
        </p:nvSpPr>
        <p:spPr>
          <a:xfrm>
            <a:off x="922393" y="2020945"/>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Down Arrow 25"/>
          <p:cNvSpPr/>
          <p:nvPr/>
        </p:nvSpPr>
        <p:spPr>
          <a:xfrm>
            <a:off x="883759" y="4548172"/>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Down Arrow 26"/>
          <p:cNvSpPr/>
          <p:nvPr/>
        </p:nvSpPr>
        <p:spPr>
          <a:xfrm>
            <a:off x="887163" y="5092457"/>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Down Arrow 27"/>
          <p:cNvSpPr/>
          <p:nvPr/>
        </p:nvSpPr>
        <p:spPr>
          <a:xfrm>
            <a:off x="883759" y="5694230"/>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文本框 28"/>
          <p:cNvSpPr txBox="1"/>
          <p:nvPr/>
        </p:nvSpPr>
        <p:spPr>
          <a:xfrm>
            <a:off x="3300413" y="629695"/>
            <a:ext cx="6263640" cy="3216265"/>
          </a:xfrm>
          <a:prstGeom prst="rect">
            <a:avLst/>
          </a:prstGeom>
          <a:noFill/>
          <a:ln>
            <a:solidFill>
              <a:srgbClr val="FF0000"/>
            </a:solidFill>
          </a:ln>
        </p:spPr>
        <p:txBody>
          <a:bodyPr wrap="square" tIns="91440" bIns="91440" rtlCol="0">
            <a:spAutoFit/>
          </a:bodyPr>
          <a:lstStyle>
            <a:defPPr>
              <a:defRPr lang="en-US"/>
            </a:defPPr>
            <a:lvl1pPr marL="180975" indent="-180975">
              <a:spcBef>
                <a:spcPts val="600"/>
              </a:spcBef>
              <a:buClr>
                <a:schemeClr val="accent1"/>
              </a:buClr>
              <a:buFont typeface="Wingdings" pitchFamily="2" charset="2"/>
              <a:buChar char="§"/>
              <a:defRPr>
                <a:latin typeface="+mn-lt"/>
                <a:ea typeface="+mn-ea"/>
                <a:cs typeface="+mn-cs"/>
              </a:defRPr>
            </a:lvl1pPr>
          </a:lstStyle>
          <a:p>
            <a:pPr marL="0" indent="0">
              <a:buNone/>
            </a:pPr>
            <a:r>
              <a:rPr lang="zh-CN" altLang="en-US" b="1" dirty="0">
                <a:latin typeface="华文楷体" panose="02010600040101010101" pitchFamily="2" charset="-122"/>
                <a:ea typeface="华文楷体" panose="02010600040101010101" pitchFamily="2" charset="-122"/>
              </a:rPr>
              <a:t>现有股东优先认购安排：</a:t>
            </a:r>
            <a:endParaRPr lang="en-US" altLang="zh-CN" b="1" dirty="0">
              <a:latin typeface="华文楷体" panose="02010600040101010101" pitchFamily="2" charset="-122"/>
              <a:ea typeface="华文楷体" panose="02010600040101010101" pitchFamily="2" charset="-122"/>
            </a:endParaRPr>
          </a:p>
          <a:p>
            <a:pPr>
              <a:buClr>
                <a:srgbClr val="FF0000"/>
              </a:buClr>
            </a:pPr>
            <a:r>
              <a:rPr lang="zh-CN" altLang="en-US" dirty="0">
                <a:latin typeface="华文楷体" panose="02010600040101010101" pitchFamily="2" charset="-122"/>
                <a:ea typeface="华文楷体" panose="02010600040101010101" pitchFamily="2" charset="-122"/>
              </a:rPr>
              <a:t>每一股东认购上限 </a:t>
            </a:r>
            <a:r>
              <a:rPr lang="en-US" altLang="zh-CN" dirty="0">
                <a:latin typeface="华文楷体" panose="02010600040101010101" pitchFamily="2" charset="-122"/>
                <a:ea typeface="华文楷体" panose="02010600040101010101" pitchFamily="2" charset="-122"/>
              </a:rPr>
              <a:t>= </a:t>
            </a:r>
            <a:r>
              <a:rPr lang="zh-CN" altLang="en-US" dirty="0">
                <a:latin typeface="华文楷体" panose="02010600040101010101" pitchFamily="2" charset="-122"/>
                <a:ea typeface="华文楷体" panose="02010600040101010101" pitchFamily="2" charset="-122"/>
              </a:rPr>
              <a:t>股权登记日的持股比例 </a:t>
            </a:r>
            <a:r>
              <a:rPr lang="en-US" altLang="zh-CN" dirty="0">
                <a:latin typeface="华文楷体" panose="02010600040101010101" pitchFamily="2" charset="-122"/>
                <a:ea typeface="华文楷体" panose="02010600040101010101" pitchFamily="2" charset="-122"/>
              </a:rPr>
              <a:t>* </a:t>
            </a:r>
            <a:r>
              <a:rPr lang="zh-CN" altLang="en-US" dirty="0">
                <a:latin typeface="华文楷体" panose="02010600040101010101" pitchFamily="2" charset="-122"/>
                <a:ea typeface="华文楷体" panose="02010600040101010101" pitchFamily="2" charset="-122"/>
              </a:rPr>
              <a:t>本次发行股份数量上限</a:t>
            </a:r>
            <a:endParaRPr lang="en-US" altLang="zh-CN" dirty="0">
              <a:latin typeface="华文楷体" panose="02010600040101010101" pitchFamily="2" charset="-122"/>
              <a:ea typeface="华文楷体" panose="02010600040101010101" pitchFamily="2" charset="-122"/>
            </a:endParaRPr>
          </a:p>
          <a:p>
            <a:pPr>
              <a:buClr>
                <a:srgbClr val="FF0000"/>
              </a:buClr>
            </a:pPr>
            <a:r>
              <a:rPr lang="zh-CN" altLang="en-US" dirty="0">
                <a:latin typeface="华文楷体" panose="02010600040101010101" pitchFamily="2" charset="-122"/>
                <a:ea typeface="华文楷体" panose="02010600040101010101" pitchFamily="2" charset="-122"/>
              </a:rPr>
              <a:t>仅限于现金认购情形</a:t>
            </a:r>
            <a:endParaRPr lang="en-US" altLang="zh-CN" dirty="0">
              <a:latin typeface="华文楷体" panose="02010600040101010101" pitchFamily="2" charset="-122"/>
              <a:ea typeface="华文楷体" panose="02010600040101010101" pitchFamily="2" charset="-122"/>
            </a:endParaRPr>
          </a:p>
          <a:p>
            <a:pPr>
              <a:buClr>
                <a:srgbClr val="FF0000"/>
              </a:buClr>
            </a:pPr>
            <a:r>
              <a:rPr lang="zh-CN" altLang="en-US" dirty="0">
                <a:latin typeface="华文楷体" panose="02010600040101010101" pitchFamily="2" charset="-122"/>
                <a:ea typeface="华文楷体" panose="02010600040101010101" pitchFamily="2" charset="-122"/>
              </a:rPr>
              <a:t>公司章程可以排除适用</a:t>
            </a:r>
            <a:endParaRPr lang="en-US" altLang="zh-CN" dirty="0">
              <a:latin typeface="华文楷体" panose="02010600040101010101" pitchFamily="2" charset="-122"/>
              <a:ea typeface="华文楷体" panose="02010600040101010101" pitchFamily="2" charset="-122"/>
            </a:endParaRPr>
          </a:p>
          <a:p>
            <a:pPr>
              <a:buClr>
                <a:srgbClr val="FF0000"/>
              </a:buClr>
            </a:pPr>
            <a:endParaRPr lang="en-US" altLang="zh-CN" dirty="0">
              <a:latin typeface="华文楷体" panose="02010600040101010101" pitchFamily="2" charset="-122"/>
              <a:ea typeface="华文楷体" panose="02010600040101010101" pitchFamily="2" charset="-122"/>
            </a:endParaRPr>
          </a:p>
          <a:p>
            <a:pPr marL="0" indent="0">
              <a:buClr>
                <a:srgbClr val="FF0000"/>
              </a:buClr>
              <a:buNone/>
            </a:pPr>
            <a:r>
              <a:rPr lang="zh-CN" altLang="en-US" b="1" dirty="0">
                <a:latin typeface="华文楷体" panose="02010600040101010101" pitchFamily="2" charset="-122"/>
                <a:ea typeface="华文楷体" panose="02010600040101010101" pitchFamily="2" charset="-122"/>
              </a:rPr>
              <a:t>缴款账户：</a:t>
            </a:r>
            <a:endParaRPr lang="en-US" altLang="zh-CN" b="1" dirty="0">
              <a:latin typeface="华文楷体" panose="02010600040101010101" pitchFamily="2" charset="-122"/>
              <a:ea typeface="华文楷体" panose="02010600040101010101" pitchFamily="2" charset="-122"/>
            </a:endParaRPr>
          </a:p>
          <a:p>
            <a:pPr>
              <a:buClr>
                <a:srgbClr val="FF0000"/>
              </a:buClr>
            </a:pPr>
            <a:r>
              <a:rPr lang="zh-CN" altLang="en-US" dirty="0">
                <a:latin typeface="华文楷体" panose="02010600040101010101" pitchFamily="2" charset="-122"/>
                <a:ea typeface="华文楷体" panose="02010600040101010101" pitchFamily="2" charset="-122"/>
              </a:rPr>
              <a:t>募集资金专户</a:t>
            </a:r>
            <a:endParaRPr lang="en-US" altLang="zh-CN" dirty="0">
              <a:latin typeface="华文楷体" panose="02010600040101010101" pitchFamily="2" charset="-122"/>
              <a:ea typeface="华文楷体" panose="02010600040101010101" pitchFamily="2" charset="-122"/>
            </a:endParaRPr>
          </a:p>
          <a:p>
            <a:pPr>
              <a:buClr>
                <a:srgbClr val="FF0000"/>
              </a:buClr>
            </a:pPr>
            <a:endParaRPr lang="en-US" altLang="zh-CN" dirty="0">
              <a:latin typeface="华文楷体" panose="02010600040101010101" pitchFamily="2" charset="-122"/>
              <a:ea typeface="华文楷体" panose="02010600040101010101" pitchFamily="2" charset="-122"/>
            </a:endParaRPr>
          </a:p>
        </p:txBody>
      </p:sp>
      <p:sp>
        <p:nvSpPr>
          <p:cNvPr id="33" name="Rectangle 14"/>
          <p:cNvSpPr/>
          <p:nvPr/>
        </p:nvSpPr>
        <p:spPr>
          <a:xfrm>
            <a:off x="141668" y="2910430"/>
            <a:ext cx="598776" cy="89681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t>签订</a:t>
            </a:r>
            <a:r>
              <a:rPr lang="zh-CN" altLang="en-US" sz="1400" b="1" dirty="0" smtClean="0"/>
              <a:t>三</a:t>
            </a:r>
            <a:r>
              <a:rPr lang="zh-CN" altLang="en-US" sz="1400" b="1" dirty="0"/>
              <a:t>方</a:t>
            </a:r>
            <a:endParaRPr lang="en-US" altLang="zh-CN" sz="1400" b="1" dirty="0"/>
          </a:p>
          <a:p>
            <a:pPr algn="ctr"/>
            <a:r>
              <a:rPr lang="zh-CN" altLang="en-US" sz="1400" b="1" dirty="0"/>
              <a:t>监管协议</a:t>
            </a:r>
            <a:endParaRPr lang="zh-TW" altLang="en-US" sz="1400" b="1" dirty="0"/>
          </a:p>
        </p:txBody>
      </p:sp>
      <p:sp>
        <p:nvSpPr>
          <p:cNvPr id="34" name="Rectangle 14"/>
          <p:cNvSpPr/>
          <p:nvPr/>
        </p:nvSpPr>
        <p:spPr>
          <a:xfrm>
            <a:off x="826899" y="2910430"/>
            <a:ext cx="542367" cy="91367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b="1">
                <a:latin typeface="Arial"/>
                <a:ea typeface="Arial"/>
                <a:cs typeface="Arial"/>
                <a:sym typeface="Arial"/>
              </a:defRPr>
            </a:pPr>
            <a:r>
              <a:rPr lang="zh-CN" altLang="en-US" sz="1400" dirty="0">
                <a:latin typeface="华文楷体"/>
                <a:ea typeface="华文楷体"/>
                <a:cs typeface="华文楷体"/>
                <a:sym typeface="华文楷体"/>
              </a:rPr>
              <a:t>会计师验资</a:t>
            </a:r>
          </a:p>
        </p:txBody>
      </p:sp>
      <p:sp>
        <p:nvSpPr>
          <p:cNvPr id="35" name="Rectangle 14"/>
          <p:cNvSpPr/>
          <p:nvPr/>
        </p:nvSpPr>
        <p:spPr>
          <a:xfrm>
            <a:off x="1466818" y="2922334"/>
            <a:ext cx="724046" cy="9017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b="1">
                <a:latin typeface="Arial"/>
                <a:ea typeface="Arial"/>
                <a:cs typeface="Arial"/>
                <a:sym typeface="Arial"/>
              </a:defRPr>
            </a:pPr>
            <a:r>
              <a:rPr lang="zh-CN" altLang="en-US" sz="1400" dirty="0">
                <a:latin typeface="华文楷体"/>
                <a:ea typeface="华文楷体"/>
                <a:cs typeface="华文楷体"/>
                <a:sym typeface="华文楷体"/>
              </a:rPr>
              <a:t>券商及律师出具意见</a:t>
            </a:r>
          </a:p>
        </p:txBody>
      </p:sp>
      <p:sp>
        <p:nvSpPr>
          <p:cNvPr id="36" name="Down Arrow 22"/>
          <p:cNvSpPr/>
          <p:nvPr/>
        </p:nvSpPr>
        <p:spPr>
          <a:xfrm>
            <a:off x="887163" y="2624282"/>
            <a:ext cx="228600" cy="244874"/>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Down Arrow 25"/>
          <p:cNvSpPr/>
          <p:nvPr/>
        </p:nvSpPr>
        <p:spPr>
          <a:xfrm>
            <a:off x="868190" y="3824105"/>
            <a:ext cx="269819" cy="271511"/>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0723345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0187" t="3020"/>
          <a:stretch/>
        </p:blipFill>
        <p:spPr>
          <a:xfrm>
            <a:off x="6183924" y="2553403"/>
            <a:ext cx="3341077" cy="3864774"/>
          </a:xfrm>
          <a:prstGeom prst="rect">
            <a:avLst/>
          </a:prstGeom>
        </p:spPr>
      </p:pic>
      <p:pic>
        <p:nvPicPr>
          <p:cNvPr id="5" name="图片 4"/>
          <p:cNvPicPr>
            <a:picLocks noChangeAspect="1"/>
          </p:cNvPicPr>
          <p:nvPr/>
        </p:nvPicPr>
        <p:blipFill rotWithShape="1">
          <a:blip r:embed="rId4" cstate="print">
            <a:extLst>
              <a:ext uri="{28A0092B-C50C-407E-A947-70E740481C1C}">
                <a14:useLocalDpi xmlns:a14="http://schemas.microsoft.com/office/drawing/2010/main" val="0"/>
              </a:ext>
            </a:extLst>
          </a:blip>
          <a:srcRect t="36303" r="26431" b="37057"/>
          <a:stretch/>
        </p:blipFill>
        <p:spPr>
          <a:xfrm rot="5400000">
            <a:off x="-1718840" y="2526043"/>
            <a:ext cx="5989859" cy="1843772"/>
          </a:xfrm>
          <a:prstGeom prst="rect">
            <a:avLst/>
          </a:prstGeom>
          <a:noFill/>
        </p:spPr>
      </p:pic>
      <p:pic>
        <p:nvPicPr>
          <p:cNvPr id="10" name="Picture 2" descr="G:\0FW\National Equities Exchange and Quotations\1054136\National_Equities_Exchange_and_Quotations_01_logo.wmf"/>
          <p:cNvPicPr>
            <a:picLocks noChangeAspect="1" noChangeArrowheads="1"/>
          </p:cNvPicPr>
          <p:nvPr/>
        </p:nvPicPr>
        <p:blipFill rotWithShape="1">
          <a:blip r:embed="rId5"/>
          <a:srcRect l="17892"/>
          <a:stretch/>
        </p:blipFill>
        <p:spPr bwMode="auto">
          <a:xfrm>
            <a:off x="3322760" y="5836395"/>
            <a:ext cx="2813435" cy="576967"/>
          </a:xfrm>
          <a:prstGeom prst="rect">
            <a:avLst/>
          </a:prstGeom>
          <a:noFill/>
          <a:ln w="9525">
            <a:noFill/>
            <a:miter lim="800000"/>
            <a:headEnd/>
            <a:tailEnd/>
          </a:ln>
        </p:spPr>
      </p:pic>
      <p:sp>
        <p:nvSpPr>
          <p:cNvPr id="11" name="矩形 10"/>
          <p:cNvSpPr/>
          <p:nvPr/>
        </p:nvSpPr>
        <p:spPr>
          <a:xfrm>
            <a:off x="2245705" y="1476262"/>
            <a:ext cx="5423094" cy="33231"/>
          </a:xfrm>
          <a:prstGeom prst="rect">
            <a:avLst/>
          </a:prstGeom>
          <a:gradFill flip="none" rotWithShape="1">
            <a:gsLst>
              <a:gs pos="100000">
                <a:schemeClr val="accent3">
                  <a:lumMod val="5000"/>
                  <a:lumOff val="95000"/>
                </a:schemeClr>
              </a:gs>
              <a:gs pos="0">
                <a:srgbClr val="EA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文本框 12"/>
          <p:cNvSpPr txBox="1"/>
          <p:nvPr/>
        </p:nvSpPr>
        <p:spPr>
          <a:xfrm>
            <a:off x="4232031" y="645530"/>
            <a:ext cx="1655466" cy="717440"/>
          </a:xfrm>
          <a:prstGeom prst="rect">
            <a:avLst/>
          </a:prstGeom>
          <a:noFill/>
        </p:spPr>
        <p:txBody>
          <a:bodyPr wrap="square" rtlCol="0">
            <a:spAutoFit/>
          </a:bodyPr>
          <a:lstStyle/>
          <a:p>
            <a:r>
              <a:rPr lang="zh-CN" altLang="en-US" sz="4062" b="1" dirty="0">
                <a:solidFill>
                  <a:prstClr val="black"/>
                </a:solidFill>
                <a:latin typeface="隶书" pitchFamily="49" charset="-122"/>
                <a:ea typeface="隶书" pitchFamily="49" charset="-122"/>
                <a:cs typeface="+mn-cs"/>
              </a:rPr>
              <a:t>目</a:t>
            </a:r>
            <a:r>
              <a:rPr lang="en-US" altLang="zh-CN" sz="4062" b="1" dirty="0">
                <a:solidFill>
                  <a:prstClr val="black"/>
                </a:solidFill>
                <a:latin typeface="隶书" pitchFamily="49" charset="-122"/>
                <a:ea typeface="隶书" pitchFamily="49" charset="-122"/>
                <a:cs typeface="+mn-cs"/>
              </a:rPr>
              <a:t> </a:t>
            </a:r>
            <a:r>
              <a:rPr lang="zh-CN" altLang="en-US" sz="4062" b="1" dirty="0">
                <a:solidFill>
                  <a:prstClr val="black"/>
                </a:solidFill>
                <a:latin typeface="隶书" pitchFamily="49" charset="-122"/>
                <a:ea typeface="隶书" pitchFamily="49" charset="-122"/>
                <a:cs typeface="+mn-cs"/>
              </a:rPr>
              <a:t>录</a:t>
            </a:r>
          </a:p>
        </p:txBody>
      </p:sp>
      <p:sp>
        <p:nvSpPr>
          <p:cNvPr id="19" name="文本框 18"/>
          <p:cNvSpPr txBox="1"/>
          <p:nvPr/>
        </p:nvSpPr>
        <p:spPr>
          <a:xfrm>
            <a:off x="3516087" y="2650714"/>
            <a:ext cx="4582049" cy="433196"/>
          </a:xfrm>
          <a:prstGeom prst="rect">
            <a:avLst/>
          </a:prstGeom>
          <a:noFill/>
        </p:spPr>
        <p:txBody>
          <a:bodyPr wrap="square" rtlCol="0">
            <a:spAutoFit/>
          </a:bodyPr>
          <a:lstStyle/>
          <a:p>
            <a:endParaRPr lang="zh-CN" altLang="en-US" sz="2215" dirty="0">
              <a:solidFill>
                <a:prstClr val="black"/>
              </a:solidFill>
              <a:latin typeface="黑体" panose="02010609060101010101" pitchFamily="49" charset="-122"/>
              <a:ea typeface="黑体" panose="02010609060101010101" pitchFamily="49" charset="-122"/>
              <a:cs typeface="+mn-cs"/>
            </a:endParaRPr>
          </a:p>
        </p:txBody>
      </p:sp>
      <p:sp>
        <p:nvSpPr>
          <p:cNvPr id="16" name="文本框 15"/>
          <p:cNvSpPr txBox="1"/>
          <p:nvPr/>
        </p:nvSpPr>
        <p:spPr>
          <a:xfrm>
            <a:off x="2619203" y="1622785"/>
            <a:ext cx="6264696" cy="3370153"/>
          </a:xfrm>
          <a:prstGeom prst="rect">
            <a:avLst/>
          </a:prstGeom>
          <a:noFill/>
        </p:spPr>
        <p:txBody>
          <a:bodyPr wrap="square" rtlCol="0">
            <a:spAutoFit/>
          </a:bodyPr>
          <a:lstStyle/>
          <a:p>
            <a:pPr eaLnBrk="1" hangingPunct="1">
              <a:lnSpc>
                <a:spcPct val="150000"/>
              </a:lnSpc>
              <a:spcBef>
                <a:spcPts val="1800"/>
              </a:spcBef>
              <a:buNone/>
            </a:pPr>
            <a:r>
              <a:rPr lang="zh-CN" altLang="en-US" sz="2800" dirty="0"/>
              <a:t>一、制度概述</a:t>
            </a:r>
          </a:p>
          <a:p>
            <a:pPr eaLnBrk="1" hangingPunct="1">
              <a:lnSpc>
                <a:spcPct val="150000"/>
              </a:lnSpc>
              <a:spcBef>
                <a:spcPts val="1800"/>
              </a:spcBef>
              <a:buNone/>
            </a:pPr>
            <a:r>
              <a:rPr lang="zh-CN" altLang="en-US" sz="2800" dirty="0"/>
              <a:t>二、规则要点</a:t>
            </a:r>
          </a:p>
          <a:p>
            <a:pPr eaLnBrk="1" hangingPunct="1">
              <a:lnSpc>
                <a:spcPct val="150000"/>
              </a:lnSpc>
              <a:spcBef>
                <a:spcPts val="1800"/>
              </a:spcBef>
              <a:buNone/>
            </a:pPr>
            <a:r>
              <a:rPr lang="zh-CN" altLang="en-US" sz="2800" dirty="0"/>
              <a:t>三、发行流程</a:t>
            </a:r>
            <a:endParaRPr lang="en-US" altLang="zh-CN" sz="2800" dirty="0"/>
          </a:p>
          <a:p>
            <a:pPr eaLnBrk="1" hangingPunct="1">
              <a:lnSpc>
                <a:spcPct val="150000"/>
              </a:lnSpc>
              <a:spcBef>
                <a:spcPts val="1800"/>
              </a:spcBef>
              <a:buNone/>
            </a:pPr>
            <a:r>
              <a:rPr lang="zh-CN" altLang="en-US" sz="2800" dirty="0"/>
              <a:t>四、备案审查的关注</a:t>
            </a:r>
            <a:r>
              <a:rPr lang="zh-CN" altLang="en-US" sz="2800" dirty="0" smtClean="0"/>
              <a:t>要点</a:t>
            </a:r>
            <a:endParaRPr lang="en-US" altLang="zh-CN" sz="2800" dirty="0" smtClean="0"/>
          </a:p>
        </p:txBody>
      </p:sp>
    </p:spTree>
    <p:extLst>
      <p:ext uri="{BB962C8B-B14F-4D97-AF65-F5344CB8AC3E}">
        <p14:creationId xmlns:p14="http://schemas.microsoft.com/office/powerpoint/2010/main" val="273300735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solidFill>
                  <a:schemeClr val="bg1"/>
                </a:solidFill>
                <a:latin typeface="华文楷体" panose="02010600040101010101" pitchFamily="2" charset="-122"/>
              </a:rPr>
              <a:t>发行流程（豁免核准）</a:t>
            </a:r>
            <a:r>
              <a:rPr lang="en-US" altLang="zh-CN" sz="2800" dirty="0">
                <a:solidFill>
                  <a:schemeClr val="bg1"/>
                </a:solidFill>
                <a:latin typeface="华文楷体" panose="02010600040101010101" pitchFamily="2" charset="-122"/>
              </a:rPr>
              <a:t>——</a:t>
            </a:r>
            <a:r>
              <a:rPr lang="zh-CN" altLang="en-US" sz="2800" dirty="0">
                <a:solidFill>
                  <a:schemeClr val="bg1"/>
                </a:solidFill>
                <a:latin typeface="华文楷体" panose="02010600040101010101" pitchFamily="2" charset="-122"/>
              </a:rPr>
              <a:t>缴款</a:t>
            </a:r>
          </a:p>
        </p:txBody>
      </p:sp>
      <p:sp>
        <p:nvSpPr>
          <p:cNvPr id="4" name="灯片编号占位符 3"/>
          <p:cNvSpPr>
            <a:spLocks noGrp="1"/>
          </p:cNvSpPr>
          <p:nvPr>
            <p:ph type="sldNum" sz="quarter" idx="4294967295"/>
          </p:nvPr>
        </p:nvSpPr>
        <p:spPr>
          <a:xfrm>
            <a:off x="0" y="6511925"/>
            <a:ext cx="360363" cy="268288"/>
          </a:xfrm>
        </p:spPr>
        <p:txBody>
          <a:bodyPr/>
          <a:lstStyle/>
          <a:p>
            <a:pPr>
              <a:defRPr/>
            </a:pPr>
            <a:fld id="{2F9081D8-AA4B-4EF9-BD15-A0AF00CCF624}" type="slidenum">
              <a:rPr lang="en-GB" smtClean="0">
                <a:solidFill>
                  <a:prstClr val="black">
                    <a:tint val="75000"/>
                  </a:prstClr>
                </a:solidFill>
              </a:rPr>
              <a:pPr>
                <a:defRPr/>
              </a:pPr>
              <a:t>20</a:t>
            </a:fld>
            <a:endParaRPr lang="en-GB" dirty="0">
              <a:solidFill>
                <a:prstClr val="black">
                  <a:tint val="75000"/>
                </a:prstClr>
              </a:solidFill>
            </a:endParaRPr>
          </a:p>
        </p:txBody>
      </p:sp>
      <p:sp>
        <p:nvSpPr>
          <p:cNvPr id="8" name="文本框 7"/>
          <p:cNvSpPr txBox="1"/>
          <p:nvPr/>
        </p:nvSpPr>
        <p:spPr>
          <a:xfrm>
            <a:off x="3454983" y="1430051"/>
            <a:ext cx="6263640" cy="2508379"/>
          </a:xfrm>
          <a:prstGeom prst="rect">
            <a:avLst/>
          </a:prstGeom>
          <a:noFill/>
          <a:ln>
            <a:solidFill>
              <a:srgbClr val="FF0000"/>
            </a:solidFill>
          </a:ln>
        </p:spPr>
        <p:txBody>
          <a:bodyPr wrap="square" tIns="91440" bIns="91440" rtlCol="0">
            <a:spAutoFit/>
          </a:bodyPr>
          <a:lstStyle>
            <a:defPPr>
              <a:defRPr lang="en-US"/>
            </a:defPPr>
            <a:lvl1pPr marL="180975" indent="-180975">
              <a:spcBef>
                <a:spcPts val="600"/>
              </a:spcBef>
              <a:buClr>
                <a:schemeClr val="accent1"/>
              </a:buClr>
              <a:buFont typeface="Wingdings" pitchFamily="2" charset="2"/>
              <a:buChar char="§"/>
              <a:defRPr b="0">
                <a:latin typeface="+mn-lt"/>
                <a:ea typeface="+mn-ea"/>
                <a:cs typeface="+mn-cs"/>
              </a:defRPr>
            </a:lvl1pPr>
          </a:lstStyle>
          <a:p>
            <a:pPr marL="0" indent="0">
              <a:buNone/>
            </a:pPr>
            <a:r>
              <a:rPr lang="zh-CN" altLang="en-US" b="1" dirty="0">
                <a:latin typeface="华文楷体" panose="02010600040101010101" pitchFamily="2" charset="-122"/>
                <a:ea typeface="华文楷体" panose="02010600040101010101" pitchFamily="2" charset="-122"/>
              </a:rPr>
              <a:t>募集资金三方监管协议</a:t>
            </a:r>
            <a:r>
              <a:rPr lang="en-US" altLang="zh-CN" b="1" dirty="0">
                <a:latin typeface="华文楷体" panose="02010600040101010101" pitchFamily="2" charset="-122"/>
                <a:ea typeface="华文楷体" panose="02010600040101010101" pitchFamily="2" charset="-122"/>
              </a:rPr>
              <a:t>:</a:t>
            </a:r>
          </a:p>
          <a:p>
            <a:pPr>
              <a:buClr>
                <a:srgbClr val="FF0000"/>
              </a:buClr>
            </a:pPr>
            <a:r>
              <a:rPr lang="zh-CN" altLang="en-US" dirty="0">
                <a:latin typeface="华文楷体" panose="02010600040101010101" pitchFamily="2" charset="-122"/>
                <a:ea typeface="华文楷体" panose="02010600040101010101" pitchFamily="2" charset="-122"/>
              </a:rPr>
              <a:t>挂牌公司、主办券商、存放募集资金的商业银行 </a:t>
            </a:r>
            <a:endParaRPr lang="en-US" altLang="zh-CN" dirty="0">
              <a:latin typeface="华文楷体" panose="02010600040101010101" pitchFamily="2" charset="-122"/>
              <a:ea typeface="华文楷体" panose="02010600040101010101" pitchFamily="2" charset="-122"/>
            </a:endParaRPr>
          </a:p>
          <a:p>
            <a:pPr marL="0" indent="0">
              <a:buClr>
                <a:srgbClr val="FF0000"/>
              </a:buClr>
              <a:buNone/>
            </a:pPr>
            <a:endParaRPr lang="en-US" altLang="zh-CN" dirty="0">
              <a:latin typeface="华文楷体" panose="02010600040101010101" pitchFamily="2" charset="-122"/>
              <a:ea typeface="华文楷体" panose="02010600040101010101" pitchFamily="2" charset="-122"/>
            </a:endParaRPr>
          </a:p>
          <a:p>
            <a:pPr marL="0" indent="0">
              <a:buClr>
                <a:srgbClr val="FF0000"/>
              </a:buClr>
              <a:buNone/>
            </a:pPr>
            <a:r>
              <a:rPr lang="zh-CN" altLang="en-US" b="1" dirty="0">
                <a:latin typeface="华文楷体" panose="02010600040101010101" pitchFamily="2" charset="-122"/>
                <a:ea typeface="华文楷体" panose="02010600040101010101" pitchFamily="2" charset="-122"/>
              </a:rPr>
              <a:t>募集资金</a:t>
            </a:r>
            <a:r>
              <a:rPr lang="zh-CN" altLang="zh-CN" b="1" dirty="0">
                <a:latin typeface="华文楷体" panose="02010600040101010101" pitchFamily="2" charset="-122"/>
                <a:ea typeface="华文楷体" panose="02010600040101010101" pitchFamily="2" charset="-122"/>
              </a:rPr>
              <a:t>存储、使用、监管和责任追究的内部控制制度</a:t>
            </a:r>
            <a:r>
              <a:rPr lang="zh-CN" altLang="en-US" b="1" dirty="0">
                <a:latin typeface="华文楷体" panose="02010600040101010101" pitchFamily="2" charset="-122"/>
                <a:ea typeface="华文楷体" panose="02010600040101010101" pitchFamily="2" charset="-122"/>
              </a:rPr>
              <a:t>：</a:t>
            </a:r>
            <a:endParaRPr lang="en-US" altLang="zh-CN" b="1" dirty="0">
              <a:latin typeface="华文楷体" panose="02010600040101010101" pitchFamily="2" charset="-122"/>
              <a:ea typeface="华文楷体" panose="02010600040101010101" pitchFamily="2" charset="-122"/>
            </a:endParaRPr>
          </a:p>
          <a:p>
            <a:pPr>
              <a:buClr>
                <a:srgbClr val="FF0000"/>
              </a:buClr>
            </a:pPr>
            <a:r>
              <a:rPr lang="zh-CN" altLang="zh-CN" dirty="0">
                <a:latin typeface="华文楷体" panose="02010600040101010101" pitchFamily="2" charset="-122"/>
                <a:ea typeface="华文楷体" panose="02010600040101010101" pitchFamily="2" charset="-122"/>
              </a:rPr>
              <a:t>募集资金使用的分级审批权限、决策程序、风险控制措施及信息披露要求</a:t>
            </a:r>
            <a:endParaRPr lang="en-US" altLang="zh-CN" dirty="0">
              <a:latin typeface="华文楷体" panose="02010600040101010101" pitchFamily="2" charset="-122"/>
              <a:ea typeface="华文楷体" panose="02010600040101010101" pitchFamily="2" charset="-122"/>
            </a:endParaRPr>
          </a:p>
          <a:p>
            <a:pPr>
              <a:buClr>
                <a:srgbClr val="FF0000"/>
              </a:buClr>
            </a:pPr>
            <a:r>
              <a:rPr lang="zh-CN" altLang="en-US" dirty="0">
                <a:latin typeface="华文楷体" panose="02010600040101010101" pitchFamily="2" charset="-122"/>
                <a:ea typeface="华文楷体" panose="02010600040101010101" pitchFamily="2" charset="-122"/>
              </a:rPr>
              <a:t>募集资金使用情况专项</a:t>
            </a:r>
            <a:r>
              <a:rPr lang="zh-CN" altLang="en-US" dirty="0" smtClean="0">
                <a:latin typeface="华文楷体" panose="02010600040101010101" pitchFamily="2" charset="-122"/>
                <a:ea typeface="华文楷体" panose="02010600040101010101" pitchFamily="2" charset="-122"/>
              </a:rPr>
              <a:t>核查</a:t>
            </a:r>
            <a:endParaRPr lang="en-US" altLang="zh-CN" dirty="0" smtClean="0">
              <a:latin typeface="华文楷体" panose="02010600040101010101" pitchFamily="2" charset="-122"/>
              <a:ea typeface="华文楷体" panose="02010600040101010101" pitchFamily="2" charset="-122"/>
            </a:endParaRPr>
          </a:p>
        </p:txBody>
      </p:sp>
      <p:sp>
        <p:nvSpPr>
          <p:cNvPr id="11" name="右箭头 9"/>
          <p:cNvSpPr/>
          <p:nvPr/>
        </p:nvSpPr>
        <p:spPr>
          <a:xfrm>
            <a:off x="2133349" y="3107891"/>
            <a:ext cx="1371600" cy="320040"/>
          </a:xfrm>
          <a:prstGeom prst="rightArrow">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Rectangle 11"/>
          <p:cNvSpPr/>
          <p:nvPr/>
        </p:nvSpPr>
        <p:spPr>
          <a:xfrm>
            <a:off x="161924" y="612240"/>
            <a:ext cx="1661613" cy="27887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董事会</a:t>
            </a:r>
          </a:p>
        </p:txBody>
      </p:sp>
      <p:sp>
        <p:nvSpPr>
          <p:cNvPr id="13" name="Rectangle 12"/>
          <p:cNvSpPr/>
          <p:nvPr/>
        </p:nvSpPr>
        <p:spPr>
          <a:xfrm>
            <a:off x="161925" y="1108890"/>
            <a:ext cx="1649330" cy="25270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股东大会</a:t>
            </a:r>
          </a:p>
        </p:txBody>
      </p:sp>
      <p:sp>
        <p:nvSpPr>
          <p:cNvPr id="14" name="Rectangle 13"/>
          <p:cNvSpPr/>
          <p:nvPr/>
        </p:nvSpPr>
        <p:spPr>
          <a:xfrm>
            <a:off x="182666" y="1510576"/>
            <a:ext cx="1628589" cy="44157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路演与询价</a:t>
            </a:r>
            <a:endParaRPr lang="en-US" altLang="zh-CN" dirty="0"/>
          </a:p>
          <a:p>
            <a:pPr algn="ctr"/>
            <a:r>
              <a:rPr lang="zh-CN" altLang="en-US" sz="1000" dirty="0"/>
              <a:t>（如有）</a:t>
            </a:r>
          </a:p>
        </p:txBody>
      </p:sp>
      <p:sp>
        <p:nvSpPr>
          <p:cNvPr id="15" name="Rectangle 14"/>
          <p:cNvSpPr/>
          <p:nvPr/>
        </p:nvSpPr>
        <p:spPr>
          <a:xfrm>
            <a:off x="161925" y="2115125"/>
            <a:ext cx="1649330" cy="457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b="1" dirty="0"/>
              <a:t>缴款</a:t>
            </a:r>
          </a:p>
        </p:txBody>
      </p:sp>
      <p:sp>
        <p:nvSpPr>
          <p:cNvPr id="17" name="Rectangle 16"/>
          <p:cNvSpPr/>
          <p:nvPr/>
        </p:nvSpPr>
        <p:spPr>
          <a:xfrm>
            <a:off x="131898" y="4021878"/>
            <a:ext cx="1679357" cy="457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申请备案</a:t>
            </a:r>
          </a:p>
        </p:txBody>
      </p:sp>
      <p:sp>
        <p:nvSpPr>
          <p:cNvPr id="18" name="Rectangle 17"/>
          <p:cNvSpPr/>
          <p:nvPr/>
        </p:nvSpPr>
        <p:spPr>
          <a:xfrm>
            <a:off x="131898" y="4674762"/>
            <a:ext cx="1691640" cy="36378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备案</a:t>
            </a:r>
            <a:r>
              <a:rPr lang="zh-TW" altLang="en-US" dirty="0"/>
              <a:t>审查</a:t>
            </a:r>
          </a:p>
        </p:txBody>
      </p:sp>
      <p:sp>
        <p:nvSpPr>
          <p:cNvPr id="19" name="Rectangle 18"/>
          <p:cNvSpPr/>
          <p:nvPr/>
        </p:nvSpPr>
        <p:spPr>
          <a:xfrm>
            <a:off x="152239" y="5216477"/>
            <a:ext cx="1691640" cy="29939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股份登记</a:t>
            </a:r>
          </a:p>
        </p:txBody>
      </p:sp>
      <p:sp>
        <p:nvSpPr>
          <p:cNvPr id="20" name="Rectangle 19"/>
          <p:cNvSpPr/>
          <p:nvPr/>
        </p:nvSpPr>
        <p:spPr>
          <a:xfrm>
            <a:off x="152239" y="5745065"/>
            <a:ext cx="1691640" cy="37804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公开转让</a:t>
            </a:r>
          </a:p>
        </p:txBody>
      </p:sp>
      <p:sp>
        <p:nvSpPr>
          <p:cNvPr id="21" name="Down Arrow 20"/>
          <p:cNvSpPr/>
          <p:nvPr/>
        </p:nvSpPr>
        <p:spPr>
          <a:xfrm>
            <a:off x="863418" y="908562"/>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Down Arrow 21"/>
          <p:cNvSpPr/>
          <p:nvPr/>
        </p:nvSpPr>
        <p:spPr>
          <a:xfrm>
            <a:off x="909410" y="1365061"/>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Down Arrow 22"/>
          <p:cNvSpPr/>
          <p:nvPr/>
        </p:nvSpPr>
        <p:spPr>
          <a:xfrm>
            <a:off x="922393" y="1947207"/>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Down Arrow 24"/>
          <p:cNvSpPr/>
          <p:nvPr/>
        </p:nvSpPr>
        <p:spPr>
          <a:xfrm>
            <a:off x="893445" y="3848118"/>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Down Arrow 25"/>
          <p:cNvSpPr/>
          <p:nvPr/>
        </p:nvSpPr>
        <p:spPr>
          <a:xfrm>
            <a:off x="883759" y="4489182"/>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Down Arrow 26"/>
          <p:cNvSpPr/>
          <p:nvPr/>
        </p:nvSpPr>
        <p:spPr>
          <a:xfrm>
            <a:off x="887163" y="5018719"/>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Down Arrow 27"/>
          <p:cNvSpPr/>
          <p:nvPr/>
        </p:nvSpPr>
        <p:spPr>
          <a:xfrm>
            <a:off x="883759" y="5561500"/>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Down Arrow 22"/>
          <p:cNvSpPr/>
          <p:nvPr/>
        </p:nvSpPr>
        <p:spPr>
          <a:xfrm>
            <a:off x="909410" y="2561054"/>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14"/>
          <p:cNvSpPr/>
          <p:nvPr/>
        </p:nvSpPr>
        <p:spPr>
          <a:xfrm>
            <a:off x="101804" y="2877447"/>
            <a:ext cx="598776" cy="89681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t>签订</a:t>
            </a:r>
            <a:r>
              <a:rPr lang="zh-CN" altLang="en-US" sz="1400" b="1" dirty="0" smtClean="0"/>
              <a:t>三</a:t>
            </a:r>
            <a:r>
              <a:rPr lang="zh-CN" altLang="en-US" sz="1400" b="1" dirty="0"/>
              <a:t>方</a:t>
            </a:r>
            <a:endParaRPr lang="en-US" altLang="zh-CN" sz="1400" b="1" dirty="0"/>
          </a:p>
          <a:p>
            <a:pPr algn="ctr"/>
            <a:r>
              <a:rPr lang="zh-CN" altLang="en-US" sz="1400" b="1" dirty="0"/>
              <a:t>监管协议</a:t>
            </a:r>
            <a:endParaRPr lang="zh-TW" altLang="en-US" sz="1400" b="1" dirty="0"/>
          </a:p>
        </p:txBody>
      </p:sp>
      <p:sp>
        <p:nvSpPr>
          <p:cNvPr id="33" name="Rectangle 14"/>
          <p:cNvSpPr/>
          <p:nvPr/>
        </p:nvSpPr>
        <p:spPr>
          <a:xfrm>
            <a:off x="794047" y="2859191"/>
            <a:ext cx="542367" cy="913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b="1">
                <a:latin typeface="Arial"/>
                <a:ea typeface="Arial"/>
                <a:cs typeface="Arial"/>
                <a:sym typeface="Arial"/>
              </a:defRPr>
            </a:pPr>
            <a:r>
              <a:rPr lang="zh-CN" altLang="en-US" sz="1400" dirty="0">
                <a:latin typeface="华文楷体"/>
                <a:ea typeface="华文楷体"/>
                <a:cs typeface="华文楷体"/>
                <a:sym typeface="华文楷体"/>
              </a:rPr>
              <a:t>会计师验资</a:t>
            </a:r>
          </a:p>
        </p:txBody>
      </p:sp>
      <p:sp>
        <p:nvSpPr>
          <p:cNvPr id="34" name="Rectangle 14"/>
          <p:cNvSpPr/>
          <p:nvPr/>
        </p:nvSpPr>
        <p:spPr>
          <a:xfrm>
            <a:off x="1428507" y="2858129"/>
            <a:ext cx="724046" cy="9017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b="1">
                <a:latin typeface="Arial"/>
                <a:ea typeface="Arial"/>
                <a:cs typeface="Arial"/>
                <a:sym typeface="Arial"/>
              </a:defRPr>
            </a:pPr>
            <a:r>
              <a:rPr lang="zh-CN" altLang="en-US" sz="1400" dirty="0">
                <a:latin typeface="华文楷体"/>
                <a:ea typeface="华文楷体"/>
                <a:cs typeface="华文楷体"/>
                <a:sym typeface="华文楷体"/>
              </a:rPr>
              <a:t>券商及律师出具意见</a:t>
            </a:r>
          </a:p>
        </p:txBody>
      </p:sp>
      <p:sp>
        <p:nvSpPr>
          <p:cNvPr id="36" name="文本框 35"/>
          <p:cNvSpPr txBox="1"/>
          <p:nvPr/>
        </p:nvSpPr>
        <p:spPr>
          <a:xfrm>
            <a:off x="3433710" y="4034318"/>
            <a:ext cx="6263640" cy="1092607"/>
          </a:xfrm>
          <a:prstGeom prst="rect">
            <a:avLst/>
          </a:prstGeom>
          <a:noFill/>
          <a:ln>
            <a:solidFill>
              <a:srgbClr val="FF0000"/>
            </a:solidFill>
          </a:ln>
        </p:spPr>
        <p:txBody>
          <a:bodyPr wrap="square" tIns="91440" bIns="91440" rtlCol="0">
            <a:spAutoFit/>
          </a:bodyPr>
          <a:lstStyle>
            <a:defPPr>
              <a:defRPr lang="en-US"/>
            </a:defPPr>
            <a:lvl1pPr marL="180975" indent="-180975">
              <a:spcBef>
                <a:spcPts val="600"/>
              </a:spcBef>
              <a:buClr>
                <a:schemeClr val="accent1"/>
              </a:buClr>
              <a:buFont typeface="Wingdings" pitchFamily="2" charset="2"/>
              <a:buChar char="§"/>
              <a:defRPr b="0">
                <a:latin typeface="+mn-lt"/>
                <a:ea typeface="+mn-ea"/>
                <a:cs typeface="+mn-cs"/>
              </a:defRPr>
            </a:lvl1pPr>
          </a:lstStyle>
          <a:p>
            <a:pPr marL="0" indent="0">
              <a:buNone/>
            </a:pPr>
            <a:r>
              <a:rPr lang="zh-CN" altLang="en-US" b="1" dirty="0">
                <a:latin typeface="华文楷体" panose="02010600040101010101" pitchFamily="2" charset="-122"/>
                <a:ea typeface="华文楷体" panose="02010600040101010101" pitchFamily="2" charset="-122"/>
              </a:rPr>
              <a:t>注意事项：</a:t>
            </a:r>
            <a:endParaRPr lang="en-US" altLang="zh-CN" b="1" dirty="0">
              <a:latin typeface="华文楷体" panose="02010600040101010101" pitchFamily="2" charset="-122"/>
              <a:ea typeface="华文楷体" panose="02010600040101010101" pitchFamily="2" charset="-122"/>
            </a:endParaRPr>
          </a:p>
          <a:p>
            <a:pPr>
              <a:buClr>
                <a:srgbClr val="FF0000"/>
              </a:buClr>
            </a:pPr>
            <a:r>
              <a:rPr lang="zh-CN" altLang="en-US" dirty="0">
                <a:latin typeface="华文楷体" panose="02010600040101010101" pitchFamily="2" charset="-122"/>
                <a:ea typeface="华文楷体" panose="02010600040101010101" pitchFamily="2" charset="-122"/>
              </a:rPr>
              <a:t>验资的会计师事务所应当具有从事证券、期货相关业务的资格</a:t>
            </a:r>
            <a:endParaRPr lang="en-US" altLang="zh-CN" dirty="0">
              <a:latin typeface="华文楷体" panose="02010600040101010101" pitchFamily="2" charset="-122"/>
              <a:ea typeface="华文楷体" panose="02010600040101010101" pitchFamily="2" charset="-122"/>
            </a:endParaRPr>
          </a:p>
        </p:txBody>
      </p:sp>
      <p:sp>
        <p:nvSpPr>
          <p:cNvPr id="37" name="文本框 36"/>
          <p:cNvSpPr txBox="1"/>
          <p:nvPr/>
        </p:nvSpPr>
        <p:spPr>
          <a:xfrm>
            <a:off x="3433710" y="5366174"/>
            <a:ext cx="6263640" cy="815608"/>
          </a:xfrm>
          <a:prstGeom prst="rect">
            <a:avLst/>
          </a:prstGeom>
          <a:noFill/>
          <a:ln>
            <a:solidFill>
              <a:srgbClr val="FF0000"/>
            </a:solidFill>
          </a:ln>
        </p:spPr>
        <p:txBody>
          <a:bodyPr wrap="square" tIns="91440" bIns="91440" rtlCol="0">
            <a:spAutoFit/>
          </a:bodyPr>
          <a:lstStyle>
            <a:defPPr>
              <a:defRPr lang="en-US"/>
            </a:defPPr>
            <a:lvl1pPr marL="180975" indent="-180975">
              <a:spcBef>
                <a:spcPts val="600"/>
              </a:spcBef>
              <a:buClr>
                <a:schemeClr val="accent1"/>
              </a:buClr>
              <a:buFont typeface="Wingdings" pitchFamily="2" charset="2"/>
              <a:buChar char="§"/>
              <a:defRPr b="0">
                <a:latin typeface="+mn-lt"/>
                <a:ea typeface="+mn-ea"/>
                <a:cs typeface="+mn-cs"/>
              </a:defRPr>
            </a:lvl1pPr>
          </a:lstStyle>
          <a:p>
            <a:pPr marL="0" indent="0">
              <a:buNone/>
            </a:pPr>
            <a:r>
              <a:rPr lang="zh-CN" altLang="en-US" b="1" dirty="0">
                <a:latin typeface="华文楷体" panose="02010600040101010101" pitchFamily="2" charset="-122"/>
                <a:ea typeface="华文楷体" panose="02010600040101010101" pitchFamily="2" charset="-122"/>
              </a:rPr>
              <a:t>注意事项：</a:t>
            </a:r>
            <a:endParaRPr lang="en-US" altLang="zh-CN" b="1" dirty="0">
              <a:latin typeface="华文楷体" panose="02010600040101010101" pitchFamily="2" charset="-122"/>
              <a:ea typeface="华文楷体" panose="02010600040101010101" pitchFamily="2" charset="-122"/>
            </a:endParaRPr>
          </a:p>
          <a:p>
            <a:pPr>
              <a:buClr>
                <a:srgbClr val="FF0000"/>
              </a:buClr>
            </a:pPr>
            <a:r>
              <a:rPr lang="zh-CN" altLang="en-US" dirty="0" smtClean="0">
                <a:latin typeface="华文楷体" panose="02010600040101010101" pitchFamily="2" charset="-122"/>
                <a:ea typeface="华文楷体" panose="02010600040101010101" pitchFamily="2" charset="-122"/>
              </a:rPr>
              <a:t>券商及律师意见应在认购结果公告披露后十个转让日披露</a:t>
            </a:r>
            <a:endParaRPr lang="en-US" altLang="zh-CN" dirty="0">
              <a:latin typeface="华文楷体" panose="02010600040101010101" pitchFamily="2" charset="-122"/>
              <a:ea typeface="华文楷体" panose="02010600040101010101" pitchFamily="2" charset="-122"/>
            </a:endParaRPr>
          </a:p>
        </p:txBody>
      </p:sp>
    </p:spTree>
    <p:custDataLst>
      <p:tags r:id="rId1"/>
    </p:custDataLst>
    <p:extLst>
      <p:ext uri="{BB962C8B-B14F-4D97-AF65-F5344CB8AC3E}">
        <p14:creationId xmlns:p14="http://schemas.microsoft.com/office/powerpoint/2010/main" val="250033701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solidFill>
                  <a:schemeClr val="bg1"/>
                </a:solidFill>
                <a:latin typeface="华文楷体" panose="02010600040101010101" pitchFamily="2" charset="-122"/>
              </a:rPr>
              <a:t>发行流程（豁免核准）</a:t>
            </a:r>
            <a:r>
              <a:rPr lang="en-US" altLang="zh-CN" sz="2800" dirty="0">
                <a:solidFill>
                  <a:schemeClr val="bg1"/>
                </a:solidFill>
                <a:latin typeface="华文楷体" panose="02010600040101010101" pitchFamily="2" charset="-122"/>
              </a:rPr>
              <a:t>——</a:t>
            </a:r>
            <a:r>
              <a:rPr lang="zh-CN" altLang="en-US" sz="2800" dirty="0">
                <a:solidFill>
                  <a:schemeClr val="bg1"/>
                </a:solidFill>
                <a:latin typeface="华文楷体" panose="02010600040101010101" pitchFamily="2" charset="-122"/>
              </a:rPr>
              <a:t>申请备案</a:t>
            </a:r>
          </a:p>
        </p:txBody>
      </p:sp>
      <p:sp>
        <p:nvSpPr>
          <p:cNvPr id="4" name="灯片编号占位符 3"/>
          <p:cNvSpPr>
            <a:spLocks noGrp="1"/>
          </p:cNvSpPr>
          <p:nvPr>
            <p:ph type="sldNum" sz="quarter" idx="4294967295"/>
          </p:nvPr>
        </p:nvSpPr>
        <p:spPr>
          <a:xfrm>
            <a:off x="0" y="6511925"/>
            <a:ext cx="360363" cy="268288"/>
          </a:xfrm>
        </p:spPr>
        <p:txBody>
          <a:bodyPr/>
          <a:lstStyle/>
          <a:p>
            <a:pPr>
              <a:defRPr/>
            </a:pPr>
            <a:fld id="{2F9081D8-AA4B-4EF9-BD15-A0AF00CCF624}" type="slidenum">
              <a:rPr lang="en-GB" smtClean="0">
                <a:solidFill>
                  <a:prstClr val="black">
                    <a:tint val="75000"/>
                  </a:prstClr>
                </a:solidFill>
              </a:rPr>
              <a:pPr>
                <a:defRPr/>
              </a:pPr>
              <a:t>21</a:t>
            </a:fld>
            <a:endParaRPr lang="en-GB" dirty="0">
              <a:solidFill>
                <a:prstClr val="black">
                  <a:tint val="75000"/>
                </a:prstClr>
              </a:solidFill>
            </a:endParaRPr>
          </a:p>
        </p:txBody>
      </p:sp>
      <p:sp>
        <p:nvSpPr>
          <p:cNvPr id="5" name="文本框 4"/>
          <p:cNvSpPr txBox="1"/>
          <p:nvPr/>
        </p:nvSpPr>
        <p:spPr>
          <a:xfrm>
            <a:off x="3633693" y="3748642"/>
            <a:ext cx="5766220" cy="1092607"/>
          </a:xfrm>
          <a:prstGeom prst="rect">
            <a:avLst/>
          </a:prstGeom>
          <a:noFill/>
          <a:ln>
            <a:solidFill>
              <a:srgbClr val="FF0000"/>
            </a:solidFill>
          </a:ln>
        </p:spPr>
        <p:txBody>
          <a:bodyPr wrap="square" tIns="91440" bIns="91440" rtlCol="0">
            <a:spAutoFit/>
          </a:bodyPr>
          <a:lstStyle>
            <a:defPPr>
              <a:defRPr lang="en-US"/>
            </a:defPPr>
            <a:lvl1pPr marL="180975" indent="-180975">
              <a:spcBef>
                <a:spcPts val="600"/>
              </a:spcBef>
              <a:buClr>
                <a:schemeClr val="accent1"/>
              </a:buClr>
              <a:buFont typeface="Wingdings" pitchFamily="2" charset="2"/>
              <a:buChar char="§"/>
              <a:defRPr b="0">
                <a:latin typeface="+mn-lt"/>
                <a:ea typeface="+mn-ea"/>
                <a:cs typeface="+mn-cs"/>
              </a:defRPr>
            </a:lvl1pPr>
          </a:lstStyle>
          <a:p>
            <a:pPr marL="0" indent="0">
              <a:buNone/>
            </a:pPr>
            <a:r>
              <a:rPr lang="zh-CN" altLang="en-US" b="1" dirty="0">
                <a:latin typeface="华文楷体" panose="02010600040101010101" pitchFamily="2" charset="-122"/>
                <a:ea typeface="华文楷体" panose="02010600040101010101" pitchFamily="2" charset="-122"/>
              </a:rPr>
              <a:t>注意事项：</a:t>
            </a:r>
          </a:p>
          <a:p>
            <a:pPr>
              <a:buClr>
                <a:srgbClr val="FF0000"/>
              </a:buClr>
            </a:pPr>
            <a:r>
              <a:rPr lang="zh-CN" altLang="en-US" dirty="0" smtClean="0">
                <a:latin typeface="华文楷体" panose="02010600040101010101" pitchFamily="2" charset="-122"/>
                <a:ea typeface="华文楷体" panose="02010600040101010101" pitchFamily="2" charset="-122"/>
              </a:rPr>
              <a:t>签订募集资金三方监管协议且完成验资后</a:t>
            </a:r>
            <a:r>
              <a:rPr lang="zh-CN" altLang="en-US" dirty="0">
                <a:latin typeface="华文楷体" panose="02010600040101010101" pitchFamily="2" charset="-122"/>
                <a:ea typeface="华文楷体" panose="02010600040101010101" pitchFamily="2" charset="-122"/>
              </a:rPr>
              <a:t>十个转让日内提交备案材料</a:t>
            </a:r>
            <a:endParaRPr lang="en-US" altLang="zh-CN" dirty="0">
              <a:latin typeface="华文楷体" panose="02010600040101010101" pitchFamily="2" charset="-122"/>
              <a:ea typeface="华文楷体" panose="02010600040101010101" pitchFamily="2" charset="-122"/>
            </a:endParaRPr>
          </a:p>
        </p:txBody>
      </p:sp>
      <p:sp>
        <p:nvSpPr>
          <p:cNvPr id="9" name="右箭头 9"/>
          <p:cNvSpPr/>
          <p:nvPr/>
        </p:nvSpPr>
        <p:spPr>
          <a:xfrm>
            <a:off x="2017301" y="4136733"/>
            <a:ext cx="1371600" cy="320040"/>
          </a:xfrm>
          <a:prstGeom prst="rightArrow">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Rectangle 10"/>
          <p:cNvSpPr/>
          <p:nvPr/>
        </p:nvSpPr>
        <p:spPr>
          <a:xfrm>
            <a:off x="279364" y="613012"/>
            <a:ext cx="1691640" cy="457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董事会</a:t>
            </a:r>
          </a:p>
        </p:txBody>
      </p:sp>
      <p:sp>
        <p:nvSpPr>
          <p:cNvPr id="12" name="Rectangle 11"/>
          <p:cNvSpPr/>
          <p:nvPr/>
        </p:nvSpPr>
        <p:spPr>
          <a:xfrm>
            <a:off x="279962" y="1283843"/>
            <a:ext cx="1674861" cy="32215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股东大会</a:t>
            </a:r>
          </a:p>
        </p:txBody>
      </p:sp>
      <p:sp>
        <p:nvSpPr>
          <p:cNvPr id="13" name="Rectangle 12"/>
          <p:cNvSpPr/>
          <p:nvPr/>
        </p:nvSpPr>
        <p:spPr>
          <a:xfrm>
            <a:off x="279364" y="1827509"/>
            <a:ext cx="1691640" cy="457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路演与询价</a:t>
            </a:r>
            <a:endParaRPr lang="en-US" altLang="zh-CN" dirty="0"/>
          </a:p>
          <a:p>
            <a:pPr algn="ctr"/>
            <a:r>
              <a:rPr lang="zh-CN" altLang="en-US" sz="1000" dirty="0"/>
              <a:t>（如有）</a:t>
            </a:r>
          </a:p>
        </p:txBody>
      </p:sp>
      <p:sp>
        <p:nvSpPr>
          <p:cNvPr id="14" name="Rectangle 13"/>
          <p:cNvSpPr/>
          <p:nvPr/>
        </p:nvSpPr>
        <p:spPr>
          <a:xfrm>
            <a:off x="279962" y="2415088"/>
            <a:ext cx="1691041" cy="39264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缴款</a:t>
            </a:r>
          </a:p>
        </p:txBody>
      </p:sp>
      <p:sp>
        <p:nvSpPr>
          <p:cNvPr id="16" name="Rectangle 15"/>
          <p:cNvSpPr/>
          <p:nvPr/>
        </p:nvSpPr>
        <p:spPr>
          <a:xfrm>
            <a:off x="279963" y="4126005"/>
            <a:ext cx="1674860" cy="38862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b="1" dirty="0"/>
              <a:t>申请备案</a:t>
            </a:r>
          </a:p>
        </p:txBody>
      </p:sp>
      <p:sp>
        <p:nvSpPr>
          <p:cNvPr id="17" name="Rectangle 16"/>
          <p:cNvSpPr/>
          <p:nvPr/>
        </p:nvSpPr>
        <p:spPr>
          <a:xfrm>
            <a:off x="243320" y="4707504"/>
            <a:ext cx="1691640" cy="3784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备案</a:t>
            </a:r>
            <a:r>
              <a:rPr lang="zh-TW" altLang="en-US" dirty="0"/>
              <a:t>审查</a:t>
            </a:r>
          </a:p>
        </p:txBody>
      </p:sp>
      <p:sp>
        <p:nvSpPr>
          <p:cNvPr id="18" name="Rectangle 17"/>
          <p:cNvSpPr/>
          <p:nvPr/>
        </p:nvSpPr>
        <p:spPr>
          <a:xfrm>
            <a:off x="243320" y="5279028"/>
            <a:ext cx="1691640" cy="28692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股份登记</a:t>
            </a:r>
          </a:p>
        </p:txBody>
      </p:sp>
      <p:sp>
        <p:nvSpPr>
          <p:cNvPr id="19" name="Rectangle 18"/>
          <p:cNvSpPr/>
          <p:nvPr/>
        </p:nvSpPr>
        <p:spPr>
          <a:xfrm>
            <a:off x="250413" y="5786548"/>
            <a:ext cx="1691640" cy="338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公开转让</a:t>
            </a:r>
          </a:p>
        </p:txBody>
      </p:sp>
      <p:sp>
        <p:nvSpPr>
          <p:cNvPr id="20" name="Down Arrow 19"/>
          <p:cNvSpPr/>
          <p:nvPr/>
        </p:nvSpPr>
        <p:spPr>
          <a:xfrm>
            <a:off x="1020355" y="1094778"/>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Down Arrow 20"/>
          <p:cNvSpPr/>
          <p:nvPr/>
        </p:nvSpPr>
        <p:spPr>
          <a:xfrm>
            <a:off x="1007475" y="1619162"/>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Down Arrow 21"/>
          <p:cNvSpPr/>
          <p:nvPr/>
        </p:nvSpPr>
        <p:spPr>
          <a:xfrm>
            <a:off x="1030148" y="2269825"/>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Down Arrow 22"/>
          <p:cNvSpPr/>
          <p:nvPr/>
        </p:nvSpPr>
        <p:spPr>
          <a:xfrm>
            <a:off x="1030148" y="2790283"/>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Down Arrow 23"/>
          <p:cNvSpPr/>
          <p:nvPr/>
        </p:nvSpPr>
        <p:spPr>
          <a:xfrm>
            <a:off x="1026955" y="3957067"/>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Down Arrow 24"/>
          <p:cNvSpPr/>
          <p:nvPr/>
        </p:nvSpPr>
        <p:spPr>
          <a:xfrm>
            <a:off x="967145" y="4558101"/>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Down Arrow 25"/>
          <p:cNvSpPr/>
          <p:nvPr/>
        </p:nvSpPr>
        <p:spPr>
          <a:xfrm>
            <a:off x="967145" y="5062746"/>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Down Arrow 26"/>
          <p:cNvSpPr/>
          <p:nvPr/>
        </p:nvSpPr>
        <p:spPr>
          <a:xfrm>
            <a:off x="968179" y="5574498"/>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14"/>
          <p:cNvSpPr/>
          <p:nvPr/>
        </p:nvSpPr>
        <p:spPr>
          <a:xfrm>
            <a:off x="203229" y="3000613"/>
            <a:ext cx="542367" cy="9017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t>签订</a:t>
            </a:r>
            <a:r>
              <a:rPr lang="zh-CN" altLang="en-US" sz="1400" b="1" dirty="0" smtClean="0"/>
              <a:t>三</a:t>
            </a:r>
            <a:r>
              <a:rPr lang="zh-CN" altLang="en-US" sz="1400" b="1" dirty="0"/>
              <a:t>方</a:t>
            </a:r>
            <a:endParaRPr lang="en-US" altLang="zh-CN" sz="1400" b="1" dirty="0"/>
          </a:p>
          <a:p>
            <a:pPr algn="ctr"/>
            <a:r>
              <a:rPr lang="zh-CN" altLang="en-US" sz="1400" b="1" dirty="0"/>
              <a:t>监管协议</a:t>
            </a:r>
            <a:endParaRPr lang="zh-TW" altLang="en-US" sz="1400" b="1" dirty="0"/>
          </a:p>
        </p:txBody>
      </p:sp>
      <p:sp>
        <p:nvSpPr>
          <p:cNvPr id="34" name="Rectangle 14"/>
          <p:cNvSpPr/>
          <p:nvPr/>
        </p:nvSpPr>
        <p:spPr>
          <a:xfrm>
            <a:off x="914230" y="3000613"/>
            <a:ext cx="542367" cy="9017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b="1">
                <a:latin typeface="Arial"/>
                <a:ea typeface="Arial"/>
                <a:cs typeface="Arial"/>
                <a:sym typeface="Arial"/>
              </a:defRPr>
            </a:pPr>
            <a:r>
              <a:rPr lang="zh-CN" altLang="en-US" sz="1400" dirty="0">
                <a:latin typeface="华文楷体"/>
                <a:ea typeface="华文楷体"/>
                <a:cs typeface="华文楷体"/>
                <a:sym typeface="华文楷体"/>
              </a:rPr>
              <a:t>会计师验资</a:t>
            </a:r>
          </a:p>
        </p:txBody>
      </p:sp>
      <p:sp>
        <p:nvSpPr>
          <p:cNvPr id="35" name="Rectangle 14"/>
          <p:cNvSpPr/>
          <p:nvPr/>
        </p:nvSpPr>
        <p:spPr>
          <a:xfrm>
            <a:off x="1585108" y="3013078"/>
            <a:ext cx="724046" cy="9017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b="1">
                <a:latin typeface="Arial"/>
                <a:ea typeface="Arial"/>
                <a:cs typeface="Arial"/>
                <a:sym typeface="Arial"/>
              </a:defRPr>
            </a:pPr>
            <a:r>
              <a:rPr lang="zh-CN" altLang="en-US" sz="1400" dirty="0">
                <a:latin typeface="华文楷体"/>
                <a:ea typeface="华文楷体"/>
                <a:cs typeface="华文楷体"/>
                <a:sym typeface="华文楷体"/>
              </a:rPr>
              <a:t>券商及律师出具意见</a:t>
            </a:r>
          </a:p>
        </p:txBody>
      </p:sp>
    </p:spTree>
    <p:custDataLst>
      <p:tags r:id="rId1"/>
    </p:custDataLst>
    <p:extLst>
      <p:ext uri="{BB962C8B-B14F-4D97-AF65-F5344CB8AC3E}">
        <p14:creationId xmlns:p14="http://schemas.microsoft.com/office/powerpoint/2010/main" val="308501065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solidFill>
                  <a:schemeClr val="bg1"/>
                </a:solidFill>
                <a:latin typeface="华文楷体" panose="02010600040101010101" pitchFamily="2" charset="-122"/>
              </a:rPr>
              <a:t>发行流程（豁免核准）</a:t>
            </a:r>
            <a:r>
              <a:rPr lang="en-US" altLang="zh-CN" sz="2800" dirty="0">
                <a:solidFill>
                  <a:schemeClr val="bg1"/>
                </a:solidFill>
                <a:latin typeface="华文楷体" panose="02010600040101010101" pitchFamily="2" charset="-122"/>
              </a:rPr>
              <a:t>——</a:t>
            </a:r>
            <a:r>
              <a:rPr lang="zh-CN" altLang="en-US" sz="2800" dirty="0">
                <a:solidFill>
                  <a:schemeClr val="bg1"/>
                </a:solidFill>
                <a:latin typeface="华文楷体" panose="02010600040101010101" pitchFamily="2" charset="-122"/>
              </a:rPr>
              <a:t>形式审查</a:t>
            </a:r>
          </a:p>
        </p:txBody>
      </p:sp>
      <p:sp>
        <p:nvSpPr>
          <p:cNvPr id="4" name="灯片编号占位符 3"/>
          <p:cNvSpPr>
            <a:spLocks noGrp="1"/>
          </p:cNvSpPr>
          <p:nvPr>
            <p:ph type="sldNum" sz="quarter" idx="4294967295"/>
          </p:nvPr>
        </p:nvSpPr>
        <p:spPr>
          <a:xfrm>
            <a:off x="0" y="6511925"/>
            <a:ext cx="360363" cy="268288"/>
          </a:xfrm>
        </p:spPr>
        <p:txBody>
          <a:bodyPr/>
          <a:lstStyle/>
          <a:p>
            <a:pPr>
              <a:defRPr/>
            </a:pPr>
            <a:fld id="{2F9081D8-AA4B-4EF9-BD15-A0AF00CCF624}" type="slidenum">
              <a:rPr lang="en-GB" smtClean="0">
                <a:solidFill>
                  <a:prstClr val="black">
                    <a:tint val="75000"/>
                  </a:prstClr>
                </a:solidFill>
              </a:rPr>
              <a:pPr>
                <a:defRPr/>
              </a:pPr>
              <a:t>22</a:t>
            </a:fld>
            <a:endParaRPr lang="en-GB" dirty="0">
              <a:solidFill>
                <a:prstClr val="black">
                  <a:tint val="75000"/>
                </a:prstClr>
              </a:solidFill>
            </a:endParaRPr>
          </a:p>
        </p:txBody>
      </p:sp>
      <p:sp>
        <p:nvSpPr>
          <p:cNvPr id="8" name="TextBox 12"/>
          <p:cNvSpPr txBox="1">
            <a:spLocks noChangeArrowheads="1"/>
          </p:cNvSpPr>
          <p:nvPr/>
        </p:nvSpPr>
        <p:spPr bwMode="auto">
          <a:xfrm>
            <a:off x="3375661" y="4339595"/>
            <a:ext cx="6263640" cy="1015663"/>
          </a:xfrm>
          <a:prstGeom prst="rect">
            <a:avLst/>
          </a:prstGeom>
          <a:noFill/>
          <a:ln>
            <a:solidFill>
              <a:srgbClr val="FF0000"/>
            </a:solidFill>
          </a:ln>
          <a:extLst/>
        </p:spPr>
        <p:txBody>
          <a:bodyPr wrap="square" tIns="91440" bIns="91440" rtlCol="0">
            <a:spAutoFit/>
          </a:bodyPr>
          <a:lstStyle>
            <a:defPPr>
              <a:defRPr lang="en-US"/>
            </a:defPPr>
            <a:lvl1pPr marL="180975" indent="-180975">
              <a:spcBef>
                <a:spcPts val="600"/>
              </a:spcBef>
              <a:buClr>
                <a:schemeClr val="accent1"/>
              </a:buClr>
              <a:buFont typeface="Wingdings" pitchFamily="2" charset="2"/>
              <a:buChar char="§"/>
              <a:defRPr b="0">
                <a:solidFill>
                  <a:schemeClr val="tx1"/>
                </a:solidFill>
              </a:defRPr>
            </a:lvl1pPr>
            <a:lvl2pPr>
              <a:defRPr>
                <a:solidFill>
                  <a:schemeClr val="tx1"/>
                </a:solidFill>
                <a:latin typeface="Arial" charset="0"/>
                <a:ea typeface="STKaiti" pitchFamily="2" charset="-122"/>
                <a:cs typeface="Arial" charset="0"/>
              </a:defRPr>
            </a:lvl2pPr>
            <a:lvl3pPr>
              <a:defRPr>
                <a:solidFill>
                  <a:schemeClr val="tx1"/>
                </a:solidFill>
                <a:latin typeface="Arial" charset="0"/>
                <a:ea typeface="STKaiti" pitchFamily="2" charset="-122"/>
                <a:cs typeface="Arial" charset="0"/>
              </a:defRPr>
            </a:lvl3pPr>
            <a:lvl4pPr>
              <a:defRPr>
                <a:solidFill>
                  <a:schemeClr val="tx1"/>
                </a:solidFill>
                <a:latin typeface="Arial" charset="0"/>
                <a:ea typeface="STKaiti" pitchFamily="2" charset="-122"/>
                <a:cs typeface="Arial" charset="0"/>
              </a:defRPr>
            </a:lvl4pPr>
            <a:lvl5pPr>
              <a:defRPr>
                <a:solidFill>
                  <a:schemeClr val="tx1"/>
                </a:solidFill>
                <a:latin typeface="Arial" charset="0"/>
                <a:ea typeface="STKaiti" pitchFamily="2" charset="-122"/>
                <a:cs typeface="Arial" charset="0"/>
              </a:defRPr>
            </a:lvl5pPr>
            <a:lvl6pPr>
              <a:defRPr>
                <a:solidFill>
                  <a:schemeClr val="tx1"/>
                </a:solidFill>
                <a:latin typeface="Arial" charset="0"/>
                <a:ea typeface="STKaiti" pitchFamily="2" charset="-122"/>
                <a:cs typeface="Arial" charset="0"/>
              </a:defRPr>
            </a:lvl6pPr>
            <a:lvl7pPr>
              <a:defRPr>
                <a:solidFill>
                  <a:schemeClr val="tx1"/>
                </a:solidFill>
                <a:latin typeface="Arial" charset="0"/>
                <a:ea typeface="STKaiti" pitchFamily="2" charset="-122"/>
                <a:cs typeface="Arial" charset="0"/>
              </a:defRPr>
            </a:lvl7pPr>
            <a:lvl8pPr>
              <a:defRPr>
                <a:solidFill>
                  <a:schemeClr val="tx1"/>
                </a:solidFill>
                <a:latin typeface="Arial" charset="0"/>
                <a:ea typeface="STKaiti" pitchFamily="2" charset="-122"/>
                <a:cs typeface="Arial" charset="0"/>
              </a:defRPr>
            </a:lvl8pPr>
            <a:lvl9pPr>
              <a:defRPr>
                <a:solidFill>
                  <a:schemeClr val="tx1"/>
                </a:solidFill>
                <a:latin typeface="Arial" charset="0"/>
                <a:ea typeface="STKaiti" pitchFamily="2" charset="-122"/>
                <a:cs typeface="Arial" charset="0"/>
              </a:defRPr>
            </a:lvl9pPr>
          </a:lstStyle>
          <a:p>
            <a:pPr marL="0" indent="0">
              <a:buNone/>
            </a:pPr>
            <a:r>
              <a:rPr lang="zh-CN" altLang="zh-CN" dirty="0"/>
              <a:t>以信息披露为核心，重点关注发行程序的规范性、发行主体的合法性、备案文件的齐备性和一致性，以及备案文件内容的完整性和充分性等</a:t>
            </a:r>
            <a:endParaRPr lang="en-US" altLang="zh-CN" dirty="0"/>
          </a:p>
        </p:txBody>
      </p:sp>
      <p:sp>
        <p:nvSpPr>
          <p:cNvPr id="11" name="右箭头 9"/>
          <p:cNvSpPr/>
          <p:nvPr/>
        </p:nvSpPr>
        <p:spPr>
          <a:xfrm>
            <a:off x="1882516" y="4648860"/>
            <a:ext cx="1371600" cy="320040"/>
          </a:xfrm>
          <a:prstGeom prst="rightArrow">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12"/>
          <p:cNvSpPr/>
          <p:nvPr/>
        </p:nvSpPr>
        <p:spPr>
          <a:xfrm>
            <a:off x="190876" y="1216021"/>
            <a:ext cx="1691640" cy="36600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股东大会</a:t>
            </a:r>
          </a:p>
        </p:txBody>
      </p:sp>
      <p:sp>
        <p:nvSpPr>
          <p:cNvPr id="14" name="Rectangle 13"/>
          <p:cNvSpPr/>
          <p:nvPr/>
        </p:nvSpPr>
        <p:spPr>
          <a:xfrm>
            <a:off x="180181" y="1753598"/>
            <a:ext cx="1691640" cy="457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路演与询价</a:t>
            </a:r>
            <a:endParaRPr lang="en-US" altLang="zh-CN" dirty="0"/>
          </a:p>
          <a:p>
            <a:pPr algn="ctr"/>
            <a:r>
              <a:rPr lang="zh-CN" altLang="en-US" sz="1000" dirty="0"/>
              <a:t>（如有）</a:t>
            </a:r>
          </a:p>
        </p:txBody>
      </p:sp>
      <p:sp>
        <p:nvSpPr>
          <p:cNvPr id="18" name="Rectangle 17"/>
          <p:cNvSpPr/>
          <p:nvPr/>
        </p:nvSpPr>
        <p:spPr>
          <a:xfrm>
            <a:off x="161925" y="4580280"/>
            <a:ext cx="1691640" cy="4572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备案</a:t>
            </a:r>
            <a:r>
              <a:rPr lang="zh-TW" altLang="en-US" b="1" dirty="0"/>
              <a:t>审查</a:t>
            </a:r>
          </a:p>
        </p:txBody>
      </p:sp>
      <p:sp>
        <p:nvSpPr>
          <p:cNvPr id="20" name="Rectangle 19"/>
          <p:cNvSpPr/>
          <p:nvPr/>
        </p:nvSpPr>
        <p:spPr>
          <a:xfrm>
            <a:off x="161925" y="5736837"/>
            <a:ext cx="1691640" cy="338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公开转让</a:t>
            </a:r>
          </a:p>
        </p:txBody>
      </p:sp>
      <p:sp>
        <p:nvSpPr>
          <p:cNvPr id="26" name="Down Arrow 25"/>
          <p:cNvSpPr/>
          <p:nvPr/>
        </p:nvSpPr>
        <p:spPr>
          <a:xfrm>
            <a:off x="931921" y="4423668"/>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Down Arrow 27"/>
          <p:cNvSpPr/>
          <p:nvPr/>
        </p:nvSpPr>
        <p:spPr>
          <a:xfrm>
            <a:off x="921922" y="5574465"/>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11"/>
          <p:cNvSpPr/>
          <p:nvPr/>
        </p:nvSpPr>
        <p:spPr>
          <a:xfrm>
            <a:off x="186099" y="696494"/>
            <a:ext cx="1691640" cy="33236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董事会</a:t>
            </a:r>
          </a:p>
        </p:txBody>
      </p:sp>
      <p:sp>
        <p:nvSpPr>
          <p:cNvPr id="30" name="Rectangle 12"/>
          <p:cNvSpPr/>
          <p:nvPr/>
        </p:nvSpPr>
        <p:spPr>
          <a:xfrm>
            <a:off x="186099" y="1226490"/>
            <a:ext cx="1691640" cy="3660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股东大会</a:t>
            </a:r>
          </a:p>
        </p:txBody>
      </p:sp>
      <p:sp>
        <p:nvSpPr>
          <p:cNvPr id="31" name="Rectangle 13"/>
          <p:cNvSpPr/>
          <p:nvPr/>
        </p:nvSpPr>
        <p:spPr>
          <a:xfrm>
            <a:off x="186099" y="1747941"/>
            <a:ext cx="1691640" cy="457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路演与询价</a:t>
            </a:r>
            <a:endParaRPr lang="en-US" altLang="zh-CN" dirty="0"/>
          </a:p>
          <a:p>
            <a:pPr algn="ctr"/>
            <a:r>
              <a:rPr lang="zh-CN" altLang="en-US" sz="1000" dirty="0"/>
              <a:t>（如有）</a:t>
            </a:r>
          </a:p>
        </p:txBody>
      </p:sp>
      <p:sp>
        <p:nvSpPr>
          <p:cNvPr id="32" name="Rectangle 14"/>
          <p:cNvSpPr/>
          <p:nvPr/>
        </p:nvSpPr>
        <p:spPr>
          <a:xfrm>
            <a:off x="192485" y="2359154"/>
            <a:ext cx="1691640" cy="35544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缴款</a:t>
            </a:r>
          </a:p>
        </p:txBody>
      </p:sp>
      <p:sp>
        <p:nvSpPr>
          <p:cNvPr id="35" name="Rectangle 18"/>
          <p:cNvSpPr/>
          <p:nvPr/>
        </p:nvSpPr>
        <p:spPr>
          <a:xfrm>
            <a:off x="157148" y="5229041"/>
            <a:ext cx="1691640" cy="33853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股份登记</a:t>
            </a:r>
          </a:p>
        </p:txBody>
      </p:sp>
      <p:sp>
        <p:nvSpPr>
          <p:cNvPr id="36" name="Down Arrow 20"/>
          <p:cNvSpPr/>
          <p:nvPr/>
        </p:nvSpPr>
        <p:spPr>
          <a:xfrm>
            <a:off x="934629" y="1029610"/>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Down Arrow 21"/>
          <p:cNvSpPr/>
          <p:nvPr/>
        </p:nvSpPr>
        <p:spPr>
          <a:xfrm>
            <a:off x="928241" y="1595008"/>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Down Arrow 24"/>
          <p:cNvSpPr/>
          <p:nvPr/>
        </p:nvSpPr>
        <p:spPr>
          <a:xfrm>
            <a:off x="922941" y="3854402"/>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Down Arrow 26"/>
          <p:cNvSpPr/>
          <p:nvPr/>
        </p:nvSpPr>
        <p:spPr>
          <a:xfrm>
            <a:off x="923559" y="5050766"/>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16"/>
          <p:cNvSpPr/>
          <p:nvPr/>
        </p:nvSpPr>
        <p:spPr>
          <a:xfrm>
            <a:off x="175404" y="4003380"/>
            <a:ext cx="1691640" cy="457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申请备案</a:t>
            </a:r>
          </a:p>
        </p:txBody>
      </p:sp>
      <p:sp>
        <p:nvSpPr>
          <p:cNvPr id="43" name="Down Arrow 21"/>
          <p:cNvSpPr/>
          <p:nvPr/>
        </p:nvSpPr>
        <p:spPr>
          <a:xfrm>
            <a:off x="934629" y="2160468"/>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Down Arrow 21"/>
          <p:cNvSpPr/>
          <p:nvPr/>
        </p:nvSpPr>
        <p:spPr>
          <a:xfrm>
            <a:off x="934629" y="2678208"/>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14"/>
          <p:cNvSpPr/>
          <p:nvPr/>
        </p:nvSpPr>
        <p:spPr>
          <a:xfrm>
            <a:off x="161925" y="2883792"/>
            <a:ext cx="542367" cy="9017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t>签订</a:t>
            </a:r>
            <a:r>
              <a:rPr lang="zh-CN" altLang="en-US" sz="1400" b="1" dirty="0" smtClean="0"/>
              <a:t>三</a:t>
            </a:r>
            <a:r>
              <a:rPr lang="zh-CN" altLang="en-US" sz="1400" b="1" dirty="0"/>
              <a:t>方</a:t>
            </a:r>
            <a:endParaRPr lang="en-US" altLang="zh-CN" sz="1400" b="1" dirty="0"/>
          </a:p>
          <a:p>
            <a:pPr algn="ctr"/>
            <a:r>
              <a:rPr lang="zh-CN" altLang="en-US" sz="1400" b="1" dirty="0"/>
              <a:t>监管协议</a:t>
            </a:r>
            <a:endParaRPr lang="zh-TW" altLang="en-US" sz="1400" b="1" dirty="0"/>
          </a:p>
        </p:txBody>
      </p:sp>
      <p:sp>
        <p:nvSpPr>
          <p:cNvPr id="47" name="Rectangle 14"/>
          <p:cNvSpPr/>
          <p:nvPr/>
        </p:nvSpPr>
        <p:spPr>
          <a:xfrm>
            <a:off x="872926" y="2883792"/>
            <a:ext cx="542367" cy="9017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b="1">
                <a:latin typeface="Arial"/>
                <a:ea typeface="Arial"/>
                <a:cs typeface="Arial"/>
                <a:sym typeface="Arial"/>
              </a:defRPr>
            </a:pPr>
            <a:r>
              <a:rPr lang="zh-CN" altLang="en-US" sz="1400" dirty="0">
                <a:latin typeface="华文楷体"/>
                <a:ea typeface="华文楷体"/>
                <a:cs typeface="华文楷体"/>
                <a:sym typeface="华文楷体"/>
              </a:rPr>
              <a:t>会计师验资</a:t>
            </a:r>
          </a:p>
        </p:txBody>
      </p:sp>
      <p:sp>
        <p:nvSpPr>
          <p:cNvPr id="48" name="Rectangle 14"/>
          <p:cNvSpPr/>
          <p:nvPr/>
        </p:nvSpPr>
        <p:spPr>
          <a:xfrm>
            <a:off x="1543804" y="2896257"/>
            <a:ext cx="724046" cy="9017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b="1">
                <a:latin typeface="Arial"/>
                <a:ea typeface="Arial"/>
                <a:cs typeface="Arial"/>
                <a:sym typeface="Arial"/>
              </a:defRPr>
            </a:pPr>
            <a:r>
              <a:rPr lang="zh-CN" altLang="en-US" sz="1400" dirty="0">
                <a:latin typeface="华文楷体"/>
                <a:ea typeface="华文楷体"/>
                <a:cs typeface="华文楷体"/>
                <a:sym typeface="华文楷体"/>
              </a:rPr>
              <a:t>券商及律师出具意见</a:t>
            </a:r>
          </a:p>
        </p:txBody>
      </p:sp>
    </p:spTree>
    <p:custDataLst>
      <p:tags r:id="rId1"/>
    </p:custDataLst>
    <p:extLst>
      <p:ext uri="{BB962C8B-B14F-4D97-AF65-F5344CB8AC3E}">
        <p14:creationId xmlns:p14="http://schemas.microsoft.com/office/powerpoint/2010/main" val="343794043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solidFill>
                  <a:schemeClr val="bg1"/>
                </a:solidFill>
                <a:latin typeface="华文楷体" panose="02010600040101010101" pitchFamily="2" charset="-122"/>
              </a:rPr>
              <a:t>发行流程（豁免核准）</a:t>
            </a:r>
            <a:r>
              <a:rPr lang="en-US" altLang="zh-CN" sz="2800" dirty="0">
                <a:solidFill>
                  <a:schemeClr val="bg1"/>
                </a:solidFill>
                <a:latin typeface="华文楷体" panose="02010600040101010101" pitchFamily="2" charset="-122"/>
              </a:rPr>
              <a:t>——</a:t>
            </a:r>
            <a:r>
              <a:rPr lang="zh-CN" altLang="en-US" sz="2800" dirty="0">
                <a:solidFill>
                  <a:schemeClr val="bg1"/>
                </a:solidFill>
                <a:latin typeface="华文楷体" panose="02010600040101010101" pitchFamily="2" charset="-122"/>
              </a:rPr>
              <a:t>股份登记</a:t>
            </a:r>
          </a:p>
        </p:txBody>
      </p:sp>
      <p:sp>
        <p:nvSpPr>
          <p:cNvPr id="4" name="灯片编号占位符 3"/>
          <p:cNvSpPr>
            <a:spLocks noGrp="1"/>
          </p:cNvSpPr>
          <p:nvPr>
            <p:ph type="sldNum" sz="quarter" idx="4294967295"/>
          </p:nvPr>
        </p:nvSpPr>
        <p:spPr>
          <a:xfrm>
            <a:off x="0" y="6511925"/>
            <a:ext cx="360363" cy="268288"/>
          </a:xfrm>
        </p:spPr>
        <p:txBody>
          <a:bodyPr/>
          <a:lstStyle/>
          <a:p>
            <a:pPr>
              <a:defRPr/>
            </a:pPr>
            <a:fld id="{2F9081D8-AA4B-4EF9-BD15-A0AF00CCF624}" type="slidenum">
              <a:rPr lang="en-GB" smtClean="0">
                <a:solidFill>
                  <a:prstClr val="black">
                    <a:tint val="75000"/>
                  </a:prstClr>
                </a:solidFill>
              </a:rPr>
              <a:pPr>
                <a:defRPr/>
              </a:pPr>
              <a:t>23</a:t>
            </a:fld>
            <a:endParaRPr lang="en-GB" dirty="0">
              <a:solidFill>
                <a:prstClr val="black">
                  <a:tint val="75000"/>
                </a:prstClr>
              </a:solidFill>
            </a:endParaRPr>
          </a:p>
        </p:txBody>
      </p:sp>
      <p:sp>
        <p:nvSpPr>
          <p:cNvPr id="5" name="文本框 4"/>
          <p:cNvSpPr txBox="1"/>
          <p:nvPr/>
        </p:nvSpPr>
        <p:spPr>
          <a:xfrm>
            <a:off x="3390409" y="4837078"/>
            <a:ext cx="6263640" cy="815608"/>
          </a:xfrm>
          <a:prstGeom prst="rect">
            <a:avLst/>
          </a:prstGeom>
          <a:noFill/>
          <a:ln>
            <a:solidFill>
              <a:srgbClr val="FF0000"/>
            </a:solidFill>
          </a:ln>
        </p:spPr>
        <p:txBody>
          <a:bodyPr wrap="square" tIns="91440" bIns="91440" rtlCol="0">
            <a:spAutoFit/>
          </a:bodyPr>
          <a:lstStyle>
            <a:defPPr>
              <a:defRPr lang="en-US"/>
            </a:defPPr>
            <a:lvl1pPr marL="180975" indent="-180975">
              <a:spcBef>
                <a:spcPts val="600"/>
              </a:spcBef>
              <a:buClr>
                <a:schemeClr val="accent1"/>
              </a:buClr>
              <a:buFont typeface="Wingdings" pitchFamily="2" charset="2"/>
              <a:buChar char="§"/>
              <a:defRPr b="0">
                <a:latin typeface="+mn-lt"/>
                <a:ea typeface="+mn-ea"/>
                <a:cs typeface="+mn-cs"/>
              </a:defRPr>
            </a:lvl1pPr>
          </a:lstStyle>
          <a:p>
            <a:pPr marL="0" indent="0">
              <a:buNone/>
            </a:pPr>
            <a:r>
              <a:rPr lang="zh-CN" altLang="en-US" b="1" dirty="0">
                <a:latin typeface="华文楷体" panose="02010600040101010101" pitchFamily="2" charset="-122"/>
                <a:ea typeface="华文楷体" panose="02010600040101010101" pitchFamily="2" charset="-122"/>
              </a:rPr>
              <a:t>注意事项：</a:t>
            </a:r>
            <a:endParaRPr lang="en-US" altLang="zh-CN" b="1" dirty="0">
              <a:latin typeface="华文楷体" panose="02010600040101010101" pitchFamily="2" charset="-122"/>
              <a:ea typeface="华文楷体" panose="02010600040101010101" pitchFamily="2" charset="-122"/>
            </a:endParaRPr>
          </a:p>
          <a:p>
            <a:pPr>
              <a:buClr>
                <a:srgbClr val="FF0000"/>
              </a:buClr>
            </a:pPr>
            <a:r>
              <a:rPr lang="zh-CN" altLang="en-US" dirty="0">
                <a:latin typeface="华文楷体" panose="02010600040101010101" pitchFamily="2" charset="-122"/>
                <a:ea typeface="华文楷体" panose="02010600040101010101" pitchFamily="2" charset="-122"/>
              </a:rPr>
              <a:t>与中国结算协商</a:t>
            </a:r>
            <a:r>
              <a:rPr lang="zh-CN" altLang="en-US" dirty="0" smtClean="0">
                <a:latin typeface="华文楷体" panose="02010600040101010101" pitchFamily="2" charset="-122"/>
                <a:ea typeface="华文楷体" panose="02010600040101010101" pitchFamily="2" charset="-122"/>
              </a:rPr>
              <a:t>确定新股登记</a:t>
            </a:r>
            <a:r>
              <a:rPr lang="zh-CN" altLang="en-US" dirty="0">
                <a:latin typeface="华文楷体" panose="02010600040101010101" pitchFamily="2" charset="-122"/>
                <a:ea typeface="华文楷体" panose="02010600040101010101" pitchFamily="2" charset="-122"/>
              </a:rPr>
              <a:t>日和相关文件的披露日</a:t>
            </a:r>
            <a:endParaRPr lang="en-US" altLang="zh-CN" dirty="0">
              <a:latin typeface="华文楷体" panose="02010600040101010101" pitchFamily="2" charset="-122"/>
              <a:ea typeface="华文楷体" panose="02010600040101010101" pitchFamily="2" charset="-122"/>
            </a:endParaRPr>
          </a:p>
        </p:txBody>
      </p:sp>
      <p:sp>
        <p:nvSpPr>
          <p:cNvPr id="8" name="文本框 7"/>
          <p:cNvSpPr txBox="1"/>
          <p:nvPr/>
        </p:nvSpPr>
        <p:spPr>
          <a:xfrm>
            <a:off x="3390409" y="2588182"/>
            <a:ext cx="6263640" cy="1169551"/>
          </a:xfrm>
          <a:prstGeom prst="rect">
            <a:avLst/>
          </a:prstGeom>
          <a:noFill/>
          <a:ln>
            <a:solidFill>
              <a:srgbClr val="FF0000"/>
            </a:solidFill>
          </a:ln>
        </p:spPr>
        <p:txBody>
          <a:bodyPr wrap="square" tIns="91440" bIns="91440" rtlCol="0">
            <a:spAutoFit/>
          </a:bodyPr>
          <a:lstStyle>
            <a:defPPr>
              <a:defRPr lang="en-US"/>
            </a:defPPr>
            <a:lvl1pPr marL="180975" indent="-180975">
              <a:spcBef>
                <a:spcPts val="600"/>
              </a:spcBef>
              <a:buClr>
                <a:schemeClr val="accent1"/>
              </a:buClr>
              <a:buFont typeface="Wingdings" pitchFamily="2" charset="2"/>
              <a:buChar char="§"/>
              <a:defRPr b="0">
                <a:latin typeface="+mn-lt"/>
                <a:ea typeface="+mn-ea"/>
                <a:cs typeface="+mn-cs"/>
              </a:defRPr>
            </a:lvl1pPr>
          </a:lstStyle>
          <a:p>
            <a:pPr marL="0" indent="0">
              <a:buClr>
                <a:srgbClr val="FF0000"/>
              </a:buClr>
              <a:buNone/>
            </a:pPr>
            <a:r>
              <a:rPr lang="zh-CN" altLang="en-US" b="1" dirty="0">
                <a:latin typeface="华文楷体" panose="02010600040101010101" pitchFamily="2" charset="-122"/>
                <a:ea typeface="华文楷体" panose="02010600040101010101" pitchFamily="2" charset="-122"/>
              </a:rPr>
              <a:t>信息披露：</a:t>
            </a:r>
            <a:endParaRPr lang="en-US" altLang="zh-CN" b="1" dirty="0">
              <a:latin typeface="华文楷体" panose="02010600040101010101" pitchFamily="2" charset="-122"/>
              <a:ea typeface="华文楷体" panose="02010600040101010101" pitchFamily="2" charset="-122"/>
            </a:endParaRPr>
          </a:p>
          <a:p>
            <a:pPr>
              <a:buClr>
                <a:srgbClr val="FF0000"/>
              </a:buClr>
            </a:pPr>
            <a:r>
              <a:rPr lang="zh-CN" altLang="zh-CN" dirty="0">
                <a:latin typeface="华文楷体" panose="02010600040101010101" pitchFamily="2" charset="-122"/>
                <a:ea typeface="华文楷体" panose="02010600040101010101" pitchFamily="2" charset="-122"/>
              </a:rPr>
              <a:t>发行情况报告书</a:t>
            </a:r>
            <a:endParaRPr lang="en-US" altLang="zh-CN" dirty="0">
              <a:latin typeface="华文楷体" panose="02010600040101010101" pitchFamily="2" charset="-122"/>
              <a:ea typeface="华文楷体" panose="02010600040101010101" pitchFamily="2" charset="-122"/>
            </a:endParaRPr>
          </a:p>
          <a:p>
            <a:pPr>
              <a:buClr>
                <a:srgbClr val="FF0000"/>
              </a:buClr>
            </a:pPr>
            <a:r>
              <a:rPr lang="zh-CN" altLang="en-US" dirty="0">
                <a:latin typeface="华文楷体" panose="02010600040101010101" pitchFamily="2" charset="-122"/>
                <a:ea typeface="华文楷体" panose="02010600040101010101" pitchFamily="2" charset="-122"/>
              </a:rPr>
              <a:t>新增股份挂牌并公开转让公告</a:t>
            </a:r>
          </a:p>
        </p:txBody>
      </p:sp>
      <p:sp>
        <p:nvSpPr>
          <p:cNvPr id="11" name="右箭头 9"/>
          <p:cNvSpPr/>
          <p:nvPr/>
        </p:nvSpPr>
        <p:spPr>
          <a:xfrm>
            <a:off x="1943561" y="5070711"/>
            <a:ext cx="1371600" cy="320040"/>
          </a:xfrm>
          <a:prstGeom prst="rightArrow">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Rectangle 11"/>
          <p:cNvSpPr/>
          <p:nvPr/>
        </p:nvSpPr>
        <p:spPr>
          <a:xfrm>
            <a:off x="176625" y="660002"/>
            <a:ext cx="1677645" cy="28065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董事会</a:t>
            </a:r>
          </a:p>
        </p:txBody>
      </p:sp>
      <p:sp>
        <p:nvSpPr>
          <p:cNvPr id="13" name="Rectangle 12"/>
          <p:cNvSpPr/>
          <p:nvPr/>
        </p:nvSpPr>
        <p:spPr>
          <a:xfrm>
            <a:off x="194928" y="1069256"/>
            <a:ext cx="1659341" cy="39731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股东大会</a:t>
            </a:r>
          </a:p>
        </p:txBody>
      </p:sp>
      <p:sp>
        <p:nvSpPr>
          <p:cNvPr id="14" name="Rectangle 13"/>
          <p:cNvSpPr/>
          <p:nvPr/>
        </p:nvSpPr>
        <p:spPr>
          <a:xfrm>
            <a:off x="176673" y="1585926"/>
            <a:ext cx="1714157" cy="457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路演与询价</a:t>
            </a:r>
            <a:endParaRPr lang="en-US" altLang="zh-CN" dirty="0"/>
          </a:p>
          <a:p>
            <a:pPr algn="ctr"/>
            <a:r>
              <a:rPr lang="zh-CN" altLang="en-US" sz="1000" dirty="0"/>
              <a:t>（如有）</a:t>
            </a:r>
          </a:p>
        </p:txBody>
      </p:sp>
      <p:sp>
        <p:nvSpPr>
          <p:cNvPr id="15" name="Rectangle 14"/>
          <p:cNvSpPr/>
          <p:nvPr/>
        </p:nvSpPr>
        <p:spPr>
          <a:xfrm>
            <a:off x="176625" y="2167797"/>
            <a:ext cx="1710926" cy="457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缴款</a:t>
            </a:r>
          </a:p>
        </p:txBody>
      </p:sp>
      <p:sp>
        <p:nvSpPr>
          <p:cNvPr id="17" name="Rectangle 16"/>
          <p:cNvSpPr/>
          <p:nvPr/>
        </p:nvSpPr>
        <p:spPr>
          <a:xfrm>
            <a:off x="194929" y="3902287"/>
            <a:ext cx="1692622" cy="457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申请备案</a:t>
            </a:r>
          </a:p>
        </p:txBody>
      </p:sp>
      <p:sp>
        <p:nvSpPr>
          <p:cNvPr id="18" name="Rectangle 17"/>
          <p:cNvSpPr/>
          <p:nvPr/>
        </p:nvSpPr>
        <p:spPr>
          <a:xfrm>
            <a:off x="176673" y="4526600"/>
            <a:ext cx="1720358" cy="457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备案</a:t>
            </a:r>
            <a:r>
              <a:rPr lang="zh-TW" altLang="en-US" dirty="0"/>
              <a:t>审查</a:t>
            </a:r>
          </a:p>
        </p:txBody>
      </p:sp>
      <p:sp>
        <p:nvSpPr>
          <p:cNvPr id="19" name="Rectangle 18"/>
          <p:cNvSpPr/>
          <p:nvPr/>
        </p:nvSpPr>
        <p:spPr>
          <a:xfrm>
            <a:off x="176673" y="5143329"/>
            <a:ext cx="1710878" cy="36369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b="1" dirty="0"/>
              <a:t>股份登记</a:t>
            </a:r>
          </a:p>
        </p:txBody>
      </p:sp>
      <p:sp>
        <p:nvSpPr>
          <p:cNvPr id="20" name="Rectangle 19"/>
          <p:cNvSpPr/>
          <p:nvPr/>
        </p:nvSpPr>
        <p:spPr>
          <a:xfrm>
            <a:off x="176673" y="5674838"/>
            <a:ext cx="1720358" cy="338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公开转让</a:t>
            </a:r>
          </a:p>
        </p:txBody>
      </p:sp>
      <p:sp>
        <p:nvSpPr>
          <p:cNvPr id="21" name="Down Arrow 20"/>
          <p:cNvSpPr/>
          <p:nvPr/>
        </p:nvSpPr>
        <p:spPr>
          <a:xfrm>
            <a:off x="902643" y="938812"/>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Down Arrow 21"/>
          <p:cNvSpPr/>
          <p:nvPr/>
        </p:nvSpPr>
        <p:spPr>
          <a:xfrm>
            <a:off x="894150" y="1423114"/>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Down Arrow 22"/>
          <p:cNvSpPr/>
          <p:nvPr/>
        </p:nvSpPr>
        <p:spPr>
          <a:xfrm>
            <a:off x="893891" y="2023361"/>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Down Arrow 24"/>
          <p:cNvSpPr/>
          <p:nvPr/>
        </p:nvSpPr>
        <p:spPr>
          <a:xfrm>
            <a:off x="908145" y="3727488"/>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Down Arrow 25"/>
          <p:cNvSpPr/>
          <p:nvPr/>
        </p:nvSpPr>
        <p:spPr>
          <a:xfrm>
            <a:off x="927738" y="4358468"/>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Down Arrow 26"/>
          <p:cNvSpPr/>
          <p:nvPr/>
        </p:nvSpPr>
        <p:spPr>
          <a:xfrm>
            <a:off x="937689" y="4984951"/>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Down Arrow 27"/>
          <p:cNvSpPr/>
          <p:nvPr/>
        </p:nvSpPr>
        <p:spPr>
          <a:xfrm>
            <a:off x="937689" y="5514099"/>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Down Arrow 22"/>
          <p:cNvSpPr/>
          <p:nvPr/>
        </p:nvSpPr>
        <p:spPr>
          <a:xfrm>
            <a:off x="909313" y="2588182"/>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14"/>
          <p:cNvSpPr/>
          <p:nvPr/>
        </p:nvSpPr>
        <p:spPr>
          <a:xfrm>
            <a:off x="161925" y="2793007"/>
            <a:ext cx="542367" cy="9017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t>签订</a:t>
            </a:r>
            <a:r>
              <a:rPr lang="zh-CN" altLang="en-US" sz="1400" b="1" dirty="0" smtClean="0"/>
              <a:t>三</a:t>
            </a:r>
            <a:r>
              <a:rPr lang="zh-CN" altLang="en-US" sz="1400" b="1" dirty="0"/>
              <a:t>方</a:t>
            </a:r>
            <a:endParaRPr lang="en-US" altLang="zh-CN" sz="1400" b="1" dirty="0"/>
          </a:p>
          <a:p>
            <a:pPr algn="ctr"/>
            <a:r>
              <a:rPr lang="zh-CN" altLang="en-US" sz="1400" b="1" dirty="0"/>
              <a:t>监管协议</a:t>
            </a:r>
            <a:endParaRPr lang="zh-TW" altLang="en-US" sz="1400" b="1" dirty="0"/>
          </a:p>
        </p:txBody>
      </p:sp>
      <p:sp>
        <p:nvSpPr>
          <p:cNvPr id="32" name="Rectangle 14"/>
          <p:cNvSpPr/>
          <p:nvPr/>
        </p:nvSpPr>
        <p:spPr>
          <a:xfrm>
            <a:off x="872926" y="2793007"/>
            <a:ext cx="542367" cy="9017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b="1">
                <a:latin typeface="Arial"/>
                <a:ea typeface="Arial"/>
                <a:cs typeface="Arial"/>
                <a:sym typeface="Arial"/>
              </a:defRPr>
            </a:pPr>
            <a:r>
              <a:rPr lang="zh-CN" altLang="en-US" sz="1400" dirty="0">
                <a:latin typeface="华文楷体"/>
                <a:ea typeface="华文楷体"/>
                <a:cs typeface="华文楷体"/>
                <a:sym typeface="华文楷体"/>
              </a:rPr>
              <a:t>会计师验资</a:t>
            </a:r>
          </a:p>
        </p:txBody>
      </p:sp>
      <p:sp>
        <p:nvSpPr>
          <p:cNvPr id="33" name="Rectangle 14"/>
          <p:cNvSpPr/>
          <p:nvPr/>
        </p:nvSpPr>
        <p:spPr>
          <a:xfrm>
            <a:off x="1543804" y="2805472"/>
            <a:ext cx="724046" cy="9017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b="1">
                <a:latin typeface="Arial"/>
                <a:ea typeface="Arial"/>
                <a:cs typeface="Arial"/>
                <a:sym typeface="Arial"/>
              </a:defRPr>
            </a:pPr>
            <a:r>
              <a:rPr lang="zh-CN" altLang="en-US" sz="1400" dirty="0">
                <a:latin typeface="华文楷体"/>
                <a:ea typeface="华文楷体"/>
                <a:cs typeface="华文楷体"/>
                <a:sym typeface="华文楷体"/>
              </a:rPr>
              <a:t>券商及律师出具意见</a:t>
            </a:r>
          </a:p>
        </p:txBody>
      </p:sp>
    </p:spTree>
    <p:custDataLst>
      <p:tags r:id="rId1"/>
    </p:custDataLst>
    <p:extLst>
      <p:ext uri="{BB962C8B-B14F-4D97-AF65-F5344CB8AC3E}">
        <p14:creationId xmlns:p14="http://schemas.microsoft.com/office/powerpoint/2010/main" val="310944276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solidFill>
                  <a:schemeClr val="bg1"/>
                </a:solidFill>
                <a:latin typeface="华文楷体" panose="02010600040101010101" pitchFamily="2" charset="-122"/>
              </a:rPr>
              <a:t>发行流程（豁免核准）</a:t>
            </a:r>
            <a:r>
              <a:rPr lang="en-US" altLang="zh-CN" sz="2800" dirty="0">
                <a:solidFill>
                  <a:schemeClr val="bg1"/>
                </a:solidFill>
                <a:latin typeface="华文楷体" panose="02010600040101010101" pitchFamily="2" charset="-122"/>
              </a:rPr>
              <a:t>——</a:t>
            </a:r>
            <a:r>
              <a:rPr lang="zh-CN" altLang="en-US" sz="2800" dirty="0">
                <a:solidFill>
                  <a:schemeClr val="bg1"/>
                </a:solidFill>
                <a:latin typeface="华文楷体" panose="02010600040101010101" pitchFamily="2" charset="-122"/>
              </a:rPr>
              <a:t>公开转让</a:t>
            </a:r>
          </a:p>
        </p:txBody>
      </p:sp>
      <p:sp>
        <p:nvSpPr>
          <p:cNvPr id="4" name="灯片编号占位符 3"/>
          <p:cNvSpPr>
            <a:spLocks noGrp="1"/>
          </p:cNvSpPr>
          <p:nvPr>
            <p:ph type="sldNum" sz="quarter" idx="4294967295"/>
          </p:nvPr>
        </p:nvSpPr>
        <p:spPr>
          <a:xfrm>
            <a:off x="0" y="6511925"/>
            <a:ext cx="360363" cy="268288"/>
          </a:xfrm>
        </p:spPr>
        <p:txBody>
          <a:bodyPr/>
          <a:lstStyle/>
          <a:p>
            <a:pPr>
              <a:defRPr/>
            </a:pPr>
            <a:fld id="{2F9081D8-AA4B-4EF9-BD15-A0AF00CCF624}" type="slidenum">
              <a:rPr lang="en-GB" smtClean="0">
                <a:solidFill>
                  <a:prstClr val="black">
                    <a:tint val="75000"/>
                  </a:prstClr>
                </a:solidFill>
              </a:rPr>
              <a:pPr>
                <a:defRPr/>
              </a:pPr>
              <a:t>24</a:t>
            </a:fld>
            <a:endParaRPr lang="en-GB" dirty="0">
              <a:solidFill>
                <a:prstClr val="black">
                  <a:tint val="75000"/>
                </a:prstClr>
              </a:solidFill>
            </a:endParaRPr>
          </a:p>
        </p:txBody>
      </p:sp>
      <p:sp>
        <p:nvSpPr>
          <p:cNvPr id="5" name="文本框 4"/>
          <p:cNvSpPr txBox="1"/>
          <p:nvPr/>
        </p:nvSpPr>
        <p:spPr>
          <a:xfrm>
            <a:off x="3403649" y="5121940"/>
            <a:ext cx="6091385" cy="815608"/>
          </a:xfrm>
          <a:prstGeom prst="rect">
            <a:avLst/>
          </a:prstGeom>
          <a:noFill/>
          <a:ln>
            <a:solidFill>
              <a:srgbClr val="FF0000"/>
            </a:solidFill>
          </a:ln>
        </p:spPr>
        <p:txBody>
          <a:bodyPr wrap="square" tIns="91440" bIns="91440" rtlCol="0">
            <a:spAutoFit/>
          </a:bodyPr>
          <a:lstStyle>
            <a:defPPr>
              <a:defRPr lang="en-US"/>
            </a:defPPr>
            <a:lvl1pPr marL="180975" indent="-180975">
              <a:spcBef>
                <a:spcPts val="600"/>
              </a:spcBef>
              <a:buClr>
                <a:schemeClr val="accent1"/>
              </a:buClr>
              <a:buFont typeface="Wingdings" pitchFamily="2" charset="2"/>
              <a:buChar char="§"/>
              <a:defRPr b="0">
                <a:latin typeface="+mn-lt"/>
                <a:ea typeface="+mn-ea"/>
                <a:cs typeface="+mn-cs"/>
              </a:defRPr>
            </a:lvl1pPr>
          </a:lstStyle>
          <a:p>
            <a:pPr marL="0" indent="0">
              <a:buNone/>
            </a:pPr>
            <a:r>
              <a:rPr lang="zh-CN" altLang="en-US" b="1" dirty="0">
                <a:latin typeface="华文楷体" panose="02010600040101010101" pitchFamily="2" charset="-122"/>
                <a:ea typeface="华文楷体" panose="02010600040101010101" pitchFamily="2" charset="-122"/>
              </a:rPr>
              <a:t>注意事项：</a:t>
            </a:r>
            <a:endParaRPr lang="en-US" altLang="zh-CN" b="1" dirty="0">
              <a:latin typeface="华文楷体" panose="02010600040101010101" pitchFamily="2" charset="-122"/>
              <a:ea typeface="华文楷体" panose="02010600040101010101" pitchFamily="2" charset="-122"/>
            </a:endParaRPr>
          </a:p>
          <a:p>
            <a:pPr>
              <a:buClr>
                <a:srgbClr val="FF0000"/>
              </a:buClr>
            </a:pPr>
            <a:r>
              <a:rPr lang="zh-CN" altLang="en-US" dirty="0">
                <a:latin typeface="华文楷体" panose="02010600040101010101" pitchFamily="2" charset="-122"/>
                <a:ea typeface="华文楷体" panose="02010600040101010101" pitchFamily="2" charset="-122"/>
              </a:rPr>
              <a:t>按照新增股份挂牌并公开转让</a:t>
            </a:r>
            <a:r>
              <a:rPr lang="zh-CN" altLang="en-US" dirty="0" smtClean="0">
                <a:latin typeface="华文楷体" panose="02010600040101010101" pitchFamily="2" charset="-122"/>
                <a:ea typeface="华文楷体" panose="02010600040101010101" pitchFamily="2" charset="-122"/>
              </a:rPr>
              <a:t>公告规定的时间公开转让</a:t>
            </a:r>
            <a:endParaRPr lang="en-US" altLang="zh-CN" dirty="0">
              <a:latin typeface="华文楷体" panose="02010600040101010101" pitchFamily="2" charset="-122"/>
              <a:ea typeface="华文楷体" panose="02010600040101010101" pitchFamily="2" charset="-122"/>
            </a:endParaRPr>
          </a:p>
        </p:txBody>
      </p:sp>
      <p:sp>
        <p:nvSpPr>
          <p:cNvPr id="8" name="右箭头 9"/>
          <p:cNvSpPr/>
          <p:nvPr/>
        </p:nvSpPr>
        <p:spPr>
          <a:xfrm>
            <a:off x="2032049" y="5623646"/>
            <a:ext cx="1371600" cy="320040"/>
          </a:xfrm>
          <a:prstGeom prst="rightArrow">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Rectangle 10"/>
          <p:cNvSpPr/>
          <p:nvPr/>
        </p:nvSpPr>
        <p:spPr>
          <a:xfrm>
            <a:off x="265161" y="939114"/>
            <a:ext cx="1691640" cy="33854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董事会</a:t>
            </a:r>
          </a:p>
        </p:txBody>
      </p:sp>
      <p:sp>
        <p:nvSpPr>
          <p:cNvPr id="12" name="Rectangle 11"/>
          <p:cNvSpPr/>
          <p:nvPr/>
        </p:nvSpPr>
        <p:spPr>
          <a:xfrm>
            <a:off x="281233" y="1400412"/>
            <a:ext cx="1691640" cy="34154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股东大会</a:t>
            </a:r>
          </a:p>
        </p:txBody>
      </p:sp>
      <p:sp>
        <p:nvSpPr>
          <p:cNvPr id="13" name="Rectangle 12"/>
          <p:cNvSpPr/>
          <p:nvPr/>
        </p:nvSpPr>
        <p:spPr>
          <a:xfrm>
            <a:off x="281233" y="1913401"/>
            <a:ext cx="1691640" cy="3903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路演与询价</a:t>
            </a:r>
            <a:endParaRPr lang="en-US" altLang="zh-CN" dirty="0"/>
          </a:p>
          <a:p>
            <a:pPr algn="ctr"/>
            <a:r>
              <a:rPr lang="zh-CN" altLang="en-US" sz="1000" dirty="0"/>
              <a:t>（如有）</a:t>
            </a:r>
          </a:p>
        </p:txBody>
      </p:sp>
      <p:sp>
        <p:nvSpPr>
          <p:cNvPr id="14" name="Rectangle 13"/>
          <p:cNvSpPr/>
          <p:nvPr/>
        </p:nvSpPr>
        <p:spPr>
          <a:xfrm>
            <a:off x="265161" y="2481917"/>
            <a:ext cx="1691640" cy="30410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缴款</a:t>
            </a:r>
          </a:p>
        </p:txBody>
      </p:sp>
      <p:sp>
        <p:nvSpPr>
          <p:cNvPr id="16" name="Rectangle 15"/>
          <p:cNvSpPr/>
          <p:nvPr/>
        </p:nvSpPr>
        <p:spPr>
          <a:xfrm>
            <a:off x="265161" y="4066816"/>
            <a:ext cx="1691640" cy="33854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申请备案</a:t>
            </a:r>
          </a:p>
        </p:txBody>
      </p:sp>
      <p:sp>
        <p:nvSpPr>
          <p:cNvPr id="17" name="Rectangle 16"/>
          <p:cNvSpPr/>
          <p:nvPr/>
        </p:nvSpPr>
        <p:spPr>
          <a:xfrm>
            <a:off x="265161" y="4571024"/>
            <a:ext cx="1691640" cy="33854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备案</a:t>
            </a:r>
            <a:r>
              <a:rPr lang="zh-TW" altLang="en-US" dirty="0"/>
              <a:t>审查</a:t>
            </a:r>
          </a:p>
        </p:txBody>
      </p:sp>
      <p:sp>
        <p:nvSpPr>
          <p:cNvPr id="18" name="Rectangle 17"/>
          <p:cNvSpPr/>
          <p:nvPr/>
        </p:nvSpPr>
        <p:spPr>
          <a:xfrm>
            <a:off x="265161" y="5085582"/>
            <a:ext cx="1691640" cy="26204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股份登记</a:t>
            </a:r>
          </a:p>
        </p:txBody>
      </p:sp>
      <p:sp>
        <p:nvSpPr>
          <p:cNvPr id="19" name="Rectangle 18"/>
          <p:cNvSpPr/>
          <p:nvPr/>
        </p:nvSpPr>
        <p:spPr>
          <a:xfrm>
            <a:off x="265161" y="5555066"/>
            <a:ext cx="1691640" cy="38862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b="1" dirty="0"/>
              <a:t>公开转让</a:t>
            </a:r>
          </a:p>
        </p:txBody>
      </p:sp>
      <p:sp>
        <p:nvSpPr>
          <p:cNvPr id="20" name="Down Arrow 19"/>
          <p:cNvSpPr/>
          <p:nvPr/>
        </p:nvSpPr>
        <p:spPr>
          <a:xfrm>
            <a:off x="1022332" y="1240440"/>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Down Arrow 20"/>
          <p:cNvSpPr/>
          <p:nvPr/>
        </p:nvSpPr>
        <p:spPr>
          <a:xfrm>
            <a:off x="1022332" y="1739384"/>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Down Arrow 21"/>
          <p:cNvSpPr/>
          <p:nvPr/>
        </p:nvSpPr>
        <p:spPr>
          <a:xfrm>
            <a:off x="1011429" y="2313785"/>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Down Arrow 23"/>
          <p:cNvSpPr/>
          <p:nvPr/>
        </p:nvSpPr>
        <p:spPr>
          <a:xfrm>
            <a:off x="1012753" y="3887367"/>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Down Arrow 24"/>
          <p:cNvSpPr/>
          <p:nvPr/>
        </p:nvSpPr>
        <p:spPr>
          <a:xfrm>
            <a:off x="996681" y="4405356"/>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Down Arrow 25"/>
          <p:cNvSpPr/>
          <p:nvPr/>
        </p:nvSpPr>
        <p:spPr>
          <a:xfrm>
            <a:off x="996681" y="4939060"/>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Down Arrow 26"/>
          <p:cNvSpPr/>
          <p:nvPr/>
        </p:nvSpPr>
        <p:spPr>
          <a:xfrm>
            <a:off x="996681" y="5359909"/>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Down Arrow 21"/>
          <p:cNvSpPr/>
          <p:nvPr/>
        </p:nvSpPr>
        <p:spPr>
          <a:xfrm>
            <a:off x="1012753" y="2779814"/>
            <a:ext cx="228600" cy="18288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14"/>
          <p:cNvSpPr/>
          <p:nvPr/>
        </p:nvSpPr>
        <p:spPr>
          <a:xfrm>
            <a:off x="182387" y="2973221"/>
            <a:ext cx="542367" cy="9017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t>签订</a:t>
            </a:r>
            <a:r>
              <a:rPr lang="zh-CN" altLang="en-US" sz="1400" b="1" dirty="0" smtClean="0"/>
              <a:t>三</a:t>
            </a:r>
            <a:r>
              <a:rPr lang="zh-CN" altLang="en-US" sz="1400" b="1" dirty="0"/>
              <a:t>方</a:t>
            </a:r>
            <a:endParaRPr lang="en-US" altLang="zh-CN" sz="1400" b="1" dirty="0"/>
          </a:p>
          <a:p>
            <a:pPr algn="ctr"/>
            <a:r>
              <a:rPr lang="zh-CN" altLang="en-US" sz="1400" b="1" dirty="0"/>
              <a:t>监管协议</a:t>
            </a:r>
            <a:endParaRPr lang="zh-TW" altLang="en-US" sz="1400" b="1" dirty="0"/>
          </a:p>
        </p:txBody>
      </p:sp>
      <p:sp>
        <p:nvSpPr>
          <p:cNvPr id="31" name="Rectangle 14"/>
          <p:cNvSpPr/>
          <p:nvPr/>
        </p:nvSpPr>
        <p:spPr>
          <a:xfrm>
            <a:off x="893388" y="2973221"/>
            <a:ext cx="542367" cy="9017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b="1">
                <a:latin typeface="Arial"/>
                <a:ea typeface="Arial"/>
                <a:cs typeface="Arial"/>
                <a:sym typeface="Arial"/>
              </a:defRPr>
            </a:pPr>
            <a:r>
              <a:rPr lang="zh-CN" altLang="en-US" sz="1400" dirty="0">
                <a:latin typeface="华文楷体"/>
                <a:ea typeface="华文楷体"/>
                <a:cs typeface="华文楷体"/>
                <a:sym typeface="华文楷体"/>
              </a:rPr>
              <a:t>会计师验资</a:t>
            </a:r>
          </a:p>
        </p:txBody>
      </p:sp>
      <p:sp>
        <p:nvSpPr>
          <p:cNvPr id="32" name="Rectangle 14"/>
          <p:cNvSpPr/>
          <p:nvPr/>
        </p:nvSpPr>
        <p:spPr>
          <a:xfrm>
            <a:off x="1564266" y="2985686"/>
            <a:ext cx="724046" cy="9017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b="1">
                <a:latin typeface="Arial"/>
                <a:ea typeface="Arial"/>
                <a:cs typeface="Arial"/>
                <a:sym typeface="Arial"/>
              </a:defRPr>
            </a:pPr>
            <a:r>
              <a:rPr lang="zh-CN" altLang="en-US" sz="1400" dirty="0">
                <a:latin typeface="华文楷体"/>
                <a:ea typeface="华文楷体"/>
                <a:cs typeface="华文楷体"/>
                <a:sym typeface="华文楷体"/>
              </a:rPr>
              <a:t>券商及律师出具意见</a:t>
            </a:r>
          </a:p>
        </p:txBody>
      </p:sp>
    </p:spTree>
    <p:custDataLst>
      <p:tags r:id="rId1"/>
    </p:custDataLst>
    <p:extLst>
      <p:ext uri="{BB962C8B-B14F-4D97-AF65-F5344CB8AC3E}">
        <p14:creationId xmlns:p14="http://schemas.microsoft.com/office/powerpoint/2010/main" val="326966875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latin typeface="华文楷体" panose="02010600040101010101" pitchFamily="2" charset="-122"/>
              </a:rPr>
              <a:t>发行流程（豁免核准</a:t>
            </a:r>
            <a:r>
              <a:rPr lang="zh-CN" altLang="en-US" sz="2800" dirty="0" smtClean="0">
                <a:latin typeface="华文楷体" panose="02010600040101010101" pitchFamily="2" charset="-122"/>
              </a:rPr>
              <a:t>）</a:t>
            </a:r>
            <a:r>
              <a:rPr lang="en-US" altLang="zh-CN" sz="2800" dirty="0" smtClean="0">
                <a:latin typeface="华文楷体" panose="02010600040101010101" pitchFamily="2" charset="-122"/>
              </a:rPr>
              <a:t>——</a:t>
            </a:r>
            <a:r>
              <a:rPr lang="zh-CN" altLang="en-US" sz="2800" dirty="0" smtClean="0">
                <a:latin typeface="华文楷体" panose="02010600040101010101" pitchFamily="2" charset="-122"/>
              </a:rPr>
              <a:t>授权发行</a:t>
            </a:r>
            <a:endParaRPr lang="zh-CN" altLang="en-US" sz="2800" dirty="0">
              <a:latin typeface="华文楷体" panose="02010600040101010101" pitchFamily="2" charset="-122"/>
            </a:endParaRPr>
          </a:p>
        </p:txBody>
      </p:sp>
      <p:sp>
        <p:nvSpPr>
          <p:cNvPr id="3" name="内容占位符 2"/>
          <p:cNvSpPr>
            <a:spLocks noGrp="1"/>
          </p:cNvSpPr>
          <p:nvPr>
            <p:ph idx="1"/>
          </p:nvPr>
        </p:nvSpPr>
        <p:spPr/>
        <p:txBody>
          <a:bodyPr/>
          <a:lstStyle/>
          <a:p>
            <a:pPr marL="360000" indent="-360000">
              <a:lnSpc>
                <a:spcPct val="150000"/>
              </a:lnSpc>
              <a:spcBef>
                <a:spcPts val="1800"/>
              </a:spcBef>
              <a:buClr>
                <a:srgbClr val="CC0000"/>
              </a:buClr>
              <a:buFont typeface="Wingdings" panose="05000000000000000000" pitchFamily="2" charset="2"/>
              <a:buChar char="l"/>
            </a:pPr>
            <a:r>
              <a:rPr lang="zh-CN" altLang="en-US" sz="2000" b="1" dirty="0" smtClean="0">
                <a:solidFill>
                  <a:prstClr val="black"/>
                </a:solidFill>
                <a:latin typeface="+mn-ea"/>
              </a:rPr>
              <a:t>基本</a:t>
            </a:r>
            <a:r>
              <a:rPr lang="zh-CN" altLang="en-US" sz="2000" b="1" dirty="0">
                <a:solidFill>
                  <a:prstClr val="black"/>
                </a:solidFill>
                <a:latin typeface="+mn-ea"/>
              </a:rPr>
              <a:t>制度：</a:t>
            </a:r>
            <a:r>
              <a:rPr lang="zh-CN" altLang="en-US" sz="2000" dirty="0">
                <a:solidFill>
                  <a:prstClr val="black"/>
                </a:solidFill>
                <a:latin typeface="+mn-ea"/>
              </a:rPr>
              <a:t>年度股东大会一次审议，董事会分批实施</a:t>
            </a:r>
            <a:r>
              <a:rPr lang="zh-CN" altLang="en-US" sz="2000" dirty="0" smtClean="0">
                <a:solidFill>
                  <a:prstClr val="black"/>
                </a:solidFill>
                <a:latin typeface="+mn-ea"/>
              </a:rPr>
              <a:t>，提高融资效率。</a:t>
            </a:r>
            <a:endParaRPr lang="en-US" altLang="zh-CN" sz="2000" dirty="0">
              <a:solidFill>
                <a:prstClr val="black"/>
              </a:solidFill>
              <a:latin typeface="+mn-ea"/>
            </a:endParaRPr>
          </a:p>
          <a:p>
            <a:pPr marL="360000" indent="-360000">
              <a:lnSpc>
                <a:spcPct val="150000"/>
              </a:lnSpc>
              <a:spcBef>
                <a:spcPts val="600"/>
              </a:spcBef>
              <a:buClr>
                <a:srgbClr val="CC0000"/>
              </a:buClr>
              <a:buFont typeface="Wingdings" panose="05000000000000000000" pitchFamily="2" charset="2"/>
              <a:buChar char="l"/>
            </a:pPr>
            <a:r>
              <a:rPr lang="zh-CN" altLang="en-US" sz="2000" b="1" dirty="0">
                <a:solidFill>
                  <a:prstClr val="black"/>
                </a:solidFill>
                <a:latin typeface="+mn-ea"/>
              </a:rPr>
              <a:t>前提条件</a:t>
            </a:r>
            <a:r>
              <a:rPr lang="zh-CN" altLang="en-US" sz="2000" dirty="0">
                <a:solidFill>
                  <a:prstClr val="black"/>
                </a:solidFill>
                <a:latin typeface="+mn-ea"/>
              </a:rPr>
              <a:t>：①公司修改章程允许授权发行；②年度股东大会逐年授权；③年度股东大会就发行数量上限、发行对象范围、发行价格或价格区间等进行</a:t>
            </a:r>
            <a:r>
              <a:rPr lang="zh-CN" altLang="en-US" sz="2000" dirty="0" smtClean="0">
                <a:solidFill>
                  <a:prstClr val="black"/>
                </a:solidFill>
                <a:latin typeface="+mn-ea"/>
              </a:rPr>
              <a:t>决议；④</a:t>
            </a:r>
            <a:r>
              <a:rPr lang="zh-CN" altLang="en-US" sz="2000" dirty="0">
                <a:latin typeface="+mn-ea"/>
              </a:rPr>
              <a:t>初期将授权发行范围限定为小额</a:t>
            </a:r>
            <a:r>
              <a:rPr lang="zh-CN" altLang="en-US" sz="2000" dirty="0" smtClean="0">
                <a:latin typeface="+mn-ea"/>
              </a:rPr>
              <a:t>发行即募集资金总额不超过</a:t>
            </a:r>
            <a:r>
              <a:rPr lang="en-US" altLang="zh-CN" sz="2000" dirty="0" smtClean="0">
                <a:latin typeface="+mn-ea"/>
              </a:rPr>
              <a:t>1000</a:t>
            </a:r>
            <a:r>
              <a:rPr lang="zh-CN" altLang="en-US" sz="2000" dirty="0" smtClean="0">
                <a:latin typeface="+mn-ea"/>
              </a:rPr>
              <a:t>万元。</a:t>
            </a:r>
            <a:endParaRPr lang="en-US" altLang="zh-CN" sz="2000" dirty="0">
              <a:solidFill>
                <a:prstClr val="black"/>
              </a:solidFill>
              <a:latin typeface="+mn-ea"/>
            </a:endParaRPr>
          </a:p>
          <a:p>
            <a:pPr marL="360000" indent="-360000">
              <a:lnSpc>
                <a:spcPct val="150000"/>
              </a:lnSpc>
              <a:spcBef>
                <a:spcPts val="600"/>
              </a:spcBef>
              <a:buClr>
                <a:srgbClr val="CC0000"/>
              </a:buClr>
              <a:buFont typeface="Wingdings" panose="05000000000000000000" pitchFamily="2" charset="2"/>
              <a:buChar char="l"/>
            </a:pPr>
            <a:r>
              <a:rPr lang="zh-CN" altLang="en-US" sz="2000" b="1" dirty="0">
                <a:solidFill>
                  <a:prstClr val="black"/>
                </a:solidFill>
                <a:latin typeface="+mn-ea"/>
              </a:rPr>
              <a:t>负面清单：</a:t>
            </a:r>
            <a:r>
              <a:rPr lang="zh-CN" altLang="en-US" sz="2000" dirty="0">
                <a:solidFill>
                  <a:prstClr val="black"/>
                </a:solidFill>
                <a:latin typeface="+mn-ea"/>
              </a:rPr>
              <a:t>①</a:t>
            </a:r>
            <a:r>
              <a:rPr lang="zh-CN" altLang="en-US" sz="2000" b="1" dirty="0">
                <a:solidFill>
                  <a:prstClr val="black"/>
                </a:solidFill>
                <a:latin typeface="+mn-ea"/>
              </a:rPr>
              <a:t>挂牌公司：</a:t>
            </a:r>
            <a:r>
              <a:rPr lang="zh-CN" altLang="en-US" sz="2000" dirty="0">
                <a:solidFill>
                  <a:prstClr val="black"/>
                </a:solidFill>
                <a:latin typeface="+mn-ea"/>
              </a:rPr>
              <a:t>挂牌公司或控股股东、实际控制人最近</a:t>
            </a:r>
            <a:r>
              <a:rPr lang="en-US" altLang="zh-CN" sz="2000" dirty="0">
                <a:solidFill>
                  <a:prstClr val="black"/>
                </a:solidFill>
                <a:latin typeface="+mn-ea"/>
              </a:rPr>
              <a:t>12</a:t>
            </a:r>
            <a:r>
              <a:rPr lang="zh-CN" altLang="en-US" sz="2000" dirty="0">
                <a:solidFill>
                  <a:prstClr val="black"/>
                </a:solidFill>
                <a:latin typeface="+mn-ea"/>
              </a:rPr>
              <a:t>个月内被行政处罚或纪律处分的；前述主体因证券违法违规行为被立案侦查或立案</a:t>
            </a:r>
            <a:r>
              <a:rPr lang="zh-CN" altLang="en-US" sz="2000" dirty="0" smtClean="0">
                <a:solidFill>
                  <a:prstClr val="black"/>
                </a:solidFill>
                <a:latin typeface="+mn-ea"/>
              </a:rPr>
              <a:t>调查</a:t>
            </a:r>
            <a:r>
              <a:rPr lang="en-US" altLang="zh-CN" sz="2000" dirty="0" smtClean="0">
                <a:solidFill>
                  <a:prstClr val="black"/>
                </a:solidFill>
                <a:latin typeface="+mn-ea"/>
              </a:rPr>
              <a:t>,</a:t>
            </a:r>
            <a:r>
              <a:rPr lang="zh-CN" altLang="en-US" sz="2000" dirty="0">
                <a:solidFill>
                  <a:prstClr val="black"/>
                </a:solidFill>
                <a:latin typeface="+mn-ea"/>
              </a:rPr>
              <a:t>尚</a:t>
            </a:r>
            <a:r>
              <a:rPr lang="zh-CN" altLang="en-US" sz="2000" dirty="0" smtClean="0">
                <a:solidFill>
                  <a:prstClr val="black"/>
                </a:solidFill>
                <a:latin typeface="+mn-ea"/>
              </a:rPr>
              <a:t>无明确结论的</a:t>
            </a:r>
            <a:r>
              <a:rPr lang="zh-CN" altLang="en-US" sz="2000" dirty="0">
                <a:solidFill>
                  <a:prstClr val="black"/>
                </a:solidFill>
                <a:latin typeface="+mn-ea"/>
              </a:rPr>
              <a:t>。</a:t>
            </a:r>
            <a:endParaRPr lang="en-US" altLang="zh-CN" sz="2000" dirty="0">
              <a:solidFill>
                <a:prstClr val="black"/>
              </a:solidFill>
              <a:latin typeface="+mn-ea"/>
            </a:endParaRPr>
          </a:p>
          <a:p>
            <a:pPr>
              <a:lnSpc>
                <a:spcPct val="150000"/>
              </a:lnSpc>
              <a:spcBef>
                <a:spcPts val="600"/>
              </a:spcBef>
              <a:buClr>
                <a:srgbClr val="CC0000"/>
              </a:buClr>
            </a:pPr>
            <a:r>
              <a:rPr lang="en-US" altLang="zh-CN" sz="2000" dirty="0">
                <a:solidFill>
                  <a:prstClr val="black"/>
                </a:solidFill>
                <a:latin typeface="+mn-ea"/>
              </a:rPr>
              <a:t>              </a:t>
            </a:r>
            <a:r>
              <a:rPr lang="en-US" altLang="zh-CN" sz="2000" dirty="0" smtClean="0">
                <a:solidFill>
                  <a:prstClr val="black"/>
                </a:solidFill>
                <a:latin typeface="+mn-ea"/>
              </a:rPr>
              <a:t> </a:t>
            </a:r>
            <a:r>
              <a:rPr lang="zh-CN" altLang="en-US" sz="2000" dirty="0" smtClean="0">
                <a:solidFill>
                  <a:prstClr val="black"/>
                </a:solidFill>
                <a:latin typeface="+mn-ea"/>
              </a:rPr>
              <a:t>②</a:t>
            </a:r>
            <a:r>
              <a:rPr lang="zh-CN" altLang="en-US" sz="2000" b="1" dirty="0">
                <a:solidFill>
                  <a:prstClr val="black"/>
                </a:solidFill>
                <a:latin typeface="+mn-ea"/>
              </a:rPr>
              <a:t>发行对象：</a:t>
            </a:r>
            <a:r>
              <a:rPr lang="zh-CN" altLang="en-US" sz="2000" dirty="0">
                <a:solidFill>
                  <a:prstClr val="black"/>
                </a:solidFill>
                <a:latin typeface="+mn-ea"/>
              </a:rPr>
              <a:t>挂牌公司控股股东、实际控制人、董事或上述主体关联方；</a:t>
            </a:r>
            <a:endParaRPr lang="en-US" altLang="zh-CN" sz="2000" dirty="0">
              <a:solidFill>
                <a:prstClr val="black"/>
              </a:solidFill>
              <a:latin typeface="+mn-ea"/>
            </a:endParaRPr>
          </a:p>
          <a:p>
            <a:pPr>
              <a:lnSpc>
                <a:spcPct val="150000"/>
              </a:lnSpc>
              <a:spcBef>
                <a:spcPts val="600"/>
              </a:spcBef>
              <a:buClr>
                <a:srgbClr val="CC0000"/>
              </a:buClr>
            </a:pPr>
            <a:r>
              <a:rPr lang="en-US" altLang="zh-CN" sz="2000" dirty="0">
                <a:solidFill>
                  <a:prstClr val="black"/>
                </a:solidFill>
                <a:latin typeface="+mn-ea"/>
              </a:rPr>
              <a:t>              </a:t>
            </a:r>
            <a:r>
              <a:rPr lang="en-US" altLang="zh-CN" sz="2000" dirty="0" smtClean="0">
                <a:solidFill>
                  <a:prstClr val="black"/>
                </a:solidFill>
                <a:latin typeface="+mn-ea"/>
              </a:rPr>
              <a:t> </a:t>
            </a:r>
            <a:r>
              <a:rPr lang="zh-CN" altLang="en-US" sz="2000" dirty="0">
                <a:solidFill>
                  <a:prstClr val="black"/>
                </a:solidFill>
                <a:latin typeface="+mn-ea"/>
              </a:rPr>
              <a:t>③</a:t>
            </a:r>
            <a:r>
              <a:rPr lang="zh-CN" altLang="en-US" sz="2000" b="1" dirty="0">
                <a:solidFill>
                  <a:prstClr val="black"/>
                </a:solidFill>
                <a:latin typeface="+mn-ea"/>
              </a:rPr>
              <a:t>特殊类发行：</a:t>
            </a:r>
            <a:r>
              <a:rPr lang="zh-CN" altLang="en-US" sz="2000" dirty="0">
                <a:solidFill>
                  <a:prstClr val="black"/>
                </a:solidFill>
                <a:latin typeface="+mn-ea"/>
              </a:rPr>
              <a:t>资产认购、特殊投资条款、发行构成收购等。</a:t>
            </a:r>
            <a:endParaRPr lang="en-US" altLang="zh-CN" sz="2000" dirty="0">
              <a:solidFill>
                <a:prstClr val="black"/>
              </a:solidFill>
              <a:latin typeface="+mn-ea"/>
            </a:endParaRPr>
          </a:p>
          <a:p>
            <a:endParaRPr lang="zh-CN" altLang="en-US" dirty="0"/>
          </a:p>
        </p:txBody>
      </p:sp>
      <p:sp>
        <p:nvSpPr>
          <p:cNvPr id="4" name="灯片编号占位符 3"/>
          <p:cNvSpPr>
            <a:spLocks noGrp="1"/>
          </p:cNvSpPr>
          <p:nvPr>
            <p:ph type="sldNum" sz="quarter" idx="10"/>
          </p:nvPr>
        </p:nvSpPr>
        <p:spPr/>
        <p:txBody>
          <a:bodyPr/>
          <a:lstStyle/>
          <a:p>
            <a:pPr>
              <a:defRPr/>
            </a:pPr>
            <a:fld id="{D68CFF15-E330-4DD3-8670-78B08F137666}" type="slidenum">
              <a:rPr lang="en-GB" smtClean="0"/>
              <a:pPr>
                <a:defRPr/>
              </a:pPr>
              <a:t>25</a:t>
            </a:fld>
            <a:endParaRPr lang="en-GB" dirty="0"/>
          </a:p>
        </p:txBody>
      </p:sp>
    </p:spTree>
    <p:extLst>
      <p:ext uri="{BB962C8B-B14F-4D97-AF65-F5344CB8AC3E}">
        <p14:creationId xmlns:p14="http://schemas.microsoft.com/office/powerpoint/2010/main" val="22778303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latin typeface="华文楷体" panose="02010600040101010101" pitchFamily="2" charset="-122"/>
              </a:rPr>
              <a:t>发行流程</a:t>
            </a:r>
            <a:r>
              <a:rPr lang="zh-CN" altLang="en-US" sz="2800" dirty="0" smtClean="0">
                <a:latin typeface="华文楷体" panose="02010600040101010101" pitchFamily="2" charset="-122"/>
              </a:rPr>
              <a:t>（核准）</a:t>
            </a:r>
            <a:endParaRPr lang="zh-CN" altLang="en-US" sz="2800" dirty="0">
              <a:solidFill>
                <a:schemeClr val="bg1"/>
              </a:solidFill>
              <a:latin typeface="华文楷体" panose="02010600040101010101" pitchFamily="2" charset="-122"/>
            </a:endParaRPr>
          </a:p>
        </p:txBody>
      </p:sp>
      <p:sp>
        <p:nvSpPr>
          <p:cNvPr id="4" name="灯片编号占位符 3"/>
          <p:cNvSpPr>
            <a:spLocks noGrp="1"/>
          </p:cNvSpPr>
          <p:nvPr>
            <p:ph type="sldNum" sz="quarter" idx="4294967295"/>
          </p:nvPr>
        </p:nvSpPr>
        <p:spPr>
          <a:xfrm>
            <a:off x="0" y="6511925"/>
            <a:ext cx="360363" cy="268288"/>
          </a:xfrm>
        </p:spPr>
        <p:txBody>
          <a:bodyPr/>
          <a:lstStyle/>
          <a:p>
            <a:pPr>
              <a:defRPr/>
            </a:pPr>
            <a:fld id="{2F9081D8-AA4B-4EF9-BD15-A0AF00CCF624}" type="slidenum">
              <a:rPr lang="en-GB" smtClean="0">
                <a:solidFill>
                  <a:prstClr val="black">
                    <a:tint val="75000"/>
                  </a:prstClr>
                </a:solidFill>
              </a:rPr>
              <a:pPr>
                <a:defRPr/>
              </a:pPr>
              <a:t>26</a:t>
            </a:fld>
            <a:endParaRPr lang="en-GB" dirty="0">
              <a:solidFill>
                <a:prstClr val="black">
                  <a:tint val="75000"/>
                </a:prstClr>
              </a:solidFill>
            </a:endParaRPr>
          </a:p>
        </p:txBody>
      </p:sp>
      <p:sp>
        <p:nvSpPr>
          <p:cNvPr id="29" name="文本框 28"/>
          <p:cNvSpPr txBox="1"/>
          <p:nvPr/>
        </p:nvSpPr>
        <p:spPr>
          <a:xfrm>
            <a:off x="3681087" y="1946669"/>
            <a:ext cx="6087034" cy="1646605"/>
          </a:xfrm>
          <a:prstGeom prst="rect">
            <a:avLst/>
          </a:prstGeom>
          <a:noFill/>
          <a:ln>
            <a:solidFill>
              <a:srgbClr val="FF0000"/>
            </a:solidFill>
          </a:ln>
        </p:spPr>
        <p:txBody>
          <a:bodyPr wrap="square" tIns="91440" bIns="91440" rtlCol="0">
            <a:spAutoFit/>
          </a:bodyPr>
          <a:lstStyle>
            <a:defPPr>
              <a:defRPr lang="en-US"/>
            </a:defPPr>
            <a:lvl1pPr marL="180975" indent="-180975">
              <a:spcBef>
                <a:spcPts val="600"/>
              </a:spcBef>
              <a:buClr>
                <a:schemeClr val="accent1"/>
              </a:buClr>
              <a:buFont typeface="Wingdings" pitchFamily="2" charset="2"/>
              <a:buChar char="§"/>
              <a:defRPr b="0">
                <a:latin typeface="+mn-lt"/>
                <a:ea typeface="+mn-ea"/>
                <a:cs typeface="+mn-cs"/>
              </a:defRPr>
            </a:lvl1pPr>
          </a:lstStyle>
          <a:p>
            <a:pPr>
              <a:buClr>
                <a:srgbClr val="FF0000"/>
              </a:buClr>
              <a:buFont typeface="Wingdings" panose="05000000000000000000" pitchFamily="2" charset="2"/>
              <a:buChar char="n"/>
            </a:pPr>
            <a:r>
              <a:rPr lang="zh-CN" altLang="en-US" sz="2000" b="1" dirty="0">
                <a:latin typeface="华文楷体" panose="02010600040101010101" pitchFamily="2" charset="-122"/>
                <a:ea typeface="华文楷体" panose="02010600040101010101" pitchFamily="2" charset="-122"/>
              </a:rPr>
              <a:t>时点：</a:t>
            </a:r>
            <a:r>
              <a:rPr lang="zh-CN" altLang="en-US" sz="2000" dirty="0">
                <a:latin typeface="华文楷体" panose="02010600040101010101" pitchFamily="2" charset="-122"/>
                <a:ea typeface="华文楷体" panose="02010600040101010101" pitchFamily="2" charset="-122"/>
              </a:rPr>
              <a:t>股东大会审议通过之后报送</a:t>
            </a:r>
            <a:endParaRPr lang="en-US" altLang="zh-CN" sz="2000" dirty="0">
              <a:latin typeface="华文楷体" panose="02010600040101010101" pitchFamily="2" charset="-122"/>
              <a:ea typeface="华文楷体" panose="02010600040101010101" pitchFamily="2" charset="-122"/>
            </a:endParaRPr>
          </a:p>
          <a:p>
            <a:pPr>
              <a:buClr>
                <a:srgbClr val="FF0000"/>
              </a:buClr>
              <a:buFont typeface="Wingdings" panose="05000000000000000000" pitchFamily="2" charset="2"/>
              <a:buChar char="n"/>
            </a:pPr>
            <a:r>
              <a:rPr lang="zh-CN" altLang="en-US" sz="2000" b="1" dirty="0">
                <a:latin typeface="华文楷体" panose="02010600040101010101" pitchFamily="2" charset="-122"/>
                <a:ea typeface="华文楷体" panose="02010600040101010101" pitchFamily="2" charset="-122"/>
              </a:rPr>
              <a:t>依据：</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非上市公众公司信息披露内容与格式准则</a:t>
            </a:r>
            <a:r>
              <a:rPr lang="en-US" altLang="zh-CN" sz="2000" dirty="0">
                <a:latin typeface="华文楷体" panose="02010600040101010101" pitchFamily="2" charset="-122"/>
                <a:ea typeface="华文楷体" panose="02010600040101010101" pitchFamily="2" charset="-122"/>
              </a:rPr>
              <a:t>》</a:t>
            </a:r>
          </a:p>
          <a:p>
            <a:pPr marL="0" indent="0">
              <a:buClr>
                <a:srgbClr val="FF0000"/>
              </a:buClr>
              <a:buNone/>
            </a:pPr>
            <a:r>
              <a:rPr lang="zh-CN" altLang="en-US" sz="2000" dirty="0">
                <a:latin typeface="华文楷体" panose="02010600040101010101" pitchFamily="2" charset="-122"/>
                <a:ea typeface="华文楷体" panose="02010600040101010101" pitchFamily="2" charset="-122"/>
              </a:rPr>
              <a:t>第</a:t>
            </a:r>
            <a:r>
              <a:rPr lang="en-US" altLang="zh-CN" sz="2000" dirty="0">
                <a:latin typeface="华文楷体" panose="02010600040101010101" pitchFamily="2" charset="-122"/>
                <a:ea typeface="华文楷体" panose="02010600040101010101" pitchFamily="2" charset="-122"/>
              </a:rPr>
              <a:t>3</a:t>
            </a:r>
            <a:r>
              <a:rPr lang="zh-CN" altLang="en-US" sz="2000" dirty="0">
                <a:latin typeface="华文楷体" panose="02010600040101010101" pitchFamily="2" charset="-122"/>
                <a:ea typeface="华文楷体" panose="02010600040101010101" pitchFamily="2" charset="-122"/>
              </a:rPr>
              <a:t>号</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定向发行说明书和发行情况报告书</a:t>
            </a:r>
            <a:endParaRPr lang="en-US" altLang="zh-CN" sz="2000" dirty="0">
              <a:latin typeface="华文楷体" panose="02010600040101010101" pitchFamily="2" charset="-122"/>
              <a:ea typeface="华文楷体" panose="02010600040101010101" pitchFamily="2" charset="-122"/>
            </a:endParaRPr>
          </a:p>
          <a:p>
            <a:pPr marL="0" indent="0">
              <a:buClr>
                <a:srgbClr val="FF0000"/>
              </a:buClr>
              <a:buNone/>
            </a:pPr>
            <a:r>
              <a:rPr lang="zh-CN" altLang="en-US" sz="2000" dirty="0">
                <a:latin typeface="华文楷体" panose="02010600040101010101" pitchFamily="2" charset="-122"/>
                <a:ea typeface="华文楷体" panose="02010600040101010101" pitchFamily="2" charset="-122"/>
              </a:rPr>
              <a:t>第</a:t>
            </a:r>
            <a:r>
              <a:rPr lang="en-US" altLang="zh-CN" sz="2000" dirty="0">
                <a:latin typeface="华文楷体" panose="02010600040101010101" pitchFamily="2" charset="-122"/>
                <a:ea typeface="华文楷体" panose="02010600040101010101" pitchFamily="2" charset="-122"/>
              </a:rPr>
              <a:t>4</a:t>
            </a:r>
            <a:r>
              <a:rPr lang="zh-CN" altLang="en-US" sz="2000" dirty="0">
                <a:latin typeface="华文楷体" panose="02010600040101010101" pitchFamily="2" charset="-122"/>
                <a:ea typeface="华文楷体" panose="02010600040101010101" pitchFamily="2" charset="-122"/>
              </a:rPr>
              <a:t>号</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定向发行申请文件</a:t>
            </a:r>
          </a:p>
        </p:txBody>
      </p:sp>
      <p:sp>
        <p:nvSpPr>
          <p:cNvPr id="30" name="右箭头 9"/>
          <p:cNvSpPr/>
          <p:nvPr/>
        </p:nvSpPr>
        <p:spPr>
          <a:xfrm>
            <a:off x="2784109" y="2388972"/>
            <a:ext cx="891426" cy="320040"/>
          </a:xfrm>
          <a:prstGeom prst="rightArrow">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a:stretch>
            <a:fillRect/>
          </a:stretch>
        </p:blipFill>
        <p:spPr>
          <a:xfrm>
            <a:off x="360364" y="1337965"/>
            <a:ext cx="2584792" cy="5001875"/>
          </a:xfrm>
          <a:prstGeom prst="rect">
            <a:avLst/>
          </a:prstGeom>
        </p:spPr>
      </p:pic>
    </p:spTree>
    <p:custDataLst>
      <p:tags r:id="rId1"/>
    </p:custDataLst>
    <p:extLst>
      <p:ext uri="{BB962C8B-B14F-4D97-AF65-F5344CB8AC3E}">
        <p14:creationId xmlns:p14="http://schemas.microsoft.com/office/powerpoint/2010/main" val="969945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294967295"/>
          </p:nvPr>
        </p:nvSpPr>
        <p:spPr>
          <a:xfrm>
            <a:off x="0" y="6511925"/>
            <a:ext cx="360363" cy="268288"/>
          </a:xfrm>
        </p:spPr>
        <p:txBody>
          <a:bodyPr/>
          <a:lstStyle/>
          <a:p>
            <a:pPr>
              <a:defRPr/>
            </a:pPr>
            <a:fld id="{2F9081D8-AA4B-4EF9-BD15-A0AF00CCF624}" type="slidenum">
              <a:rPr lang="en-GB" smtClean="0">
                <a:solidFill>
                  <a:prstClr val="black">
                    <a:tint val="75000"/>
                  </a:prstClr>
                </a:solidFill>
              </a:rPr>
              <a:pPr>
                <a:defRPr/>
              </a:pPr>
              <a:t>27</a:t>
            </a:fld>
            <a:endParaRPr lang="en-GB" dirty="0">
              <a:solidFill>
                <a:prstClr val="black">
                  <a:tint val="75000"/>
                </a:prstClr>
              </a:solidFill>
            </a:endParaRPr>
          </a:p>
        </p:txBody>
      </p:sp>
      <p:sp>
        <p:nvSpPr>
          <p:cNvPr id="29" name="文本框 28"/>
          <p:cNvSpPr txBox="1"/>
          <p:nvPr/>
        </p:nvSpPr>
        <p:spPr>
          <a:xfrm>
            <a:off x="4731939" y="1491700"/>
            <a:ext cx="4505214" cy="492443"/>
          </a:xfrm>
          <a:prstGeom prst="rect">
            <a:avLst/>
          </a:prstGeom>
          <a:noFill/>
          <a:ln>
            <a:solidFill>
              <a:srgbClr val="FF0000"/>
            </a:solidFill>
          </a:ln>
        </p:spPr>
        <p:txBody>
          <a:bodyPr wrap="square" tIns="91440" bIns="91440" rtlCol="0">
            <a:spAutoFit/>
          </a:bodyPr>
          <a:lstStyle>
            <a:defPPr>
              <a:defRPr lang="en-US"/>
            </a:defPPr>
            <a:lvl1pPr marL="180975" indent="-180975">
              <a:spcBef>
                <a:spcPts val="600"/>
              </a:spcBef>
              <a:buClr>
                <a:schemeClr val="accent1"/>
              </a:buClr>
              <a:buFont typeface="Wingdings" pitchFamily="2" charset="2"/>
              <a:buChar char="§"/>
              <a:defRPr b="0">
                <a:latin typeface="+mn-lt"/>
                <a:ea typeface="+mn-ea"/>
                <a:cs typeface="+mn-cs"/>
              </a:defRPr>
            </a:lvl1pPr>
          </a:lstStyle>
          <a:p>
            <a:pPr>
              <a:buClr>
                <a:srgbClr val="FF0000"/>
              </a:buClr>
              <a:buFont typeface="Wingdings" panose="05000000000000000000" pitchFamily="2" charset="2"/>
              <a:buChar char="n"/>
            </a:pPr>
            <a:r>
              <a:rPr lang="zh-CN" altLang="en-US" sz="2000" dirty="0"/>
              <a:t>挂牌公司应披露受理公告</a:t>
            </a:r>
          </a:p>
        </p:txBody>
      </p:sp>
      <p:sp>
        <p:nvSpPr>
          <p:cNvPr id="30" name="右箭头 9"/>
          <p:cNvSpPr/>
          <p:nvPr/>
        </p:nvSpPr>
        <p:spPr>
          <a:xfrm>
            <a:off x="3360339" y="2795758"/>
            <a:ext cx="1371600" cy="320040"/>
          </a:xfrm>
          <a:prstGeom prst="rightArrow">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4"/>
          <a:stretch>
            <a:fillRect/>
          </a:stretch>
        </p:blipFill>
        <p:spPr>
          <a:xfrm>
            <a:off x="782566" y="943422"/>
            <a:ext cx="2577773" cy="4988294"/>
          </a:xfrm>
          <a:prstGeom prst="rect">
            <a:avLst/>
          </a:prstGeom>
        </p:spPr>
      </p:pic>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31939" y="2277598"/>
            <a:ext cx="4505214" cy="3955020"/>
          </a:xfrm>
          <a:prstGeom prst="rect">
            <a:avLst/>
          </a:prstGeom>
        </p:spPr>
      </p:pic>
      <p:sp>
        <p:nvSpPr>
          <p:cNvPr id="10" name="标题 1"/>
          <p:cNvSpPr>
            <a:spLocks noGrp="1"/>
          </p:cNvSpPr>
          <p:nvPr>
            <p:ph type="title"/>
          </p:nvPr>
        </p:nvSpPr>
        <p:spPr>
          <a:xfrm>
            <a:off x="0" y="9525"/>
            <a:ext cx="9906000" cy="457200"/>
          </a:xfrm>
        </p:spPr>
        <p:txBody>
          <a:bodyPr/>
          <a:lstStyle/>
          <a:p>
            <a:r>
              <a:rPr lang="zh-CN" altLang="en-US" sz="2800" dirty="0">
                <a:latin typeface="华文楷体" panose="02010600040101010101" pitchFamily="2" charset="-122"/>
              </a:rPr>
              <a:t>发行流程</a:t>
            </a:r>
            <a:r>
              <a:rPr lang="zh-CN" altLang="en-US" sz="2800" dirty="0" smtClean="0">
                <a:latin typeface="华文楷体" panose="02010600040101010101" pitchFamily="2" charset="-122"/>
              </a:rPr>
              <a:t>（核准）</a:t>
            </a:r>
            <a:endParaRPr lang="zh-CN" altLang="en-US" sz="2800" dirty="0">
              <a:solidFill>
                <a:schemeClr val="bg1"/>
              </a:solidFill>
              <a:latin typeface="华文楷体" panose="02010600040101010101" pitchFamily="2" charset="-122"/>
            </a:endParaRPr>
          </a:p>
        </p:txBody>
      </p:sp>
    </p:spTree>
    <p:custDataLst>
      <p:tags r:id="rId1"/>
    </p:custDataLst>
    <p:extLst>
      <p:ext uri="{BB962C8B-B14F-4D97-AF65-F5344CB8AC3E}">
        <p14:creationId xmlns:p14="http://schemas.microsoft.com/office/powerpoint/2010/main" val="154393060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latin typeface="华文楷体" panose="02010600040101010101" pitchFamily="2" charset="-122"/>
              </a:rPr>
              <a:t>发行流程（核准）</a:t>
            </a:r>
            <a:endParaRPr lang="zh-CN" altLang="en-US" sz="2800" dirty="0">
              <a:solidFill>
                <a:schemeClr val="bg1"/>
              </a:solidFill>
              <a:latin typeface="华文楷体" panose="02010600040101010101" pitchFamily="2" charset="-122"/>
            </a:endParaRPr>
          </a:p>
        </p:txBody>
      </p:sp>
      <p:sp>
        <p:nvSpPr>
          <p:cNvPr id="4" name="灯片编号占位符 3"/>
          <p:cNvSpPr>
            <a:spLocks noGrp="1"/>
          </p:cNvSpPr>
          <p:nvPr>
            <p:ph type="sldNum" sz="quarter" idx="4294967295"/>
          </p:nvPr>
        </p:nvSpPr>
        <p:spPr>
          <a:xfrm>
            <a:off x="0" y="6511925"/>
            <a:ext cx="360363" cy="268288"/>
          </a:xfrm>
        </p:spPr>
        <p:txBody>
          <a:bodyPr/>
          <a:lstStyle/>
          <a:p>
            <a:pPr>
              <a:defRPr/>
            </a:pPr>
            <a:fld id="{2F9081D8-AA4B-4EF9-BD15-A0AF00CCF624}" type="slidenum">
              <a:rPr lang="en-GB" smtClean="0">
                <a:solidFill>
                  <a:prstClr val="black">
                    <a:tint val="75000"/>
                  </a:prstClr>
                </a:solidFill>
              </a:rPr>
              <a:pPr>
                <a:defRPr/>
              </a:pPr>
              <a:t>28</a:t>
            </a:fld>
            <a:endParaRPr lang="en-GB" dirty="0">
              <a:solidFill>
                <a:prstClr val="black">
                  <a:tint val="75000"/>
                </a:prstClr>
              </a:solidFill>
            </a:endParaRPr>
          </a:p>
        </p:txBody>
      </p:sp>
      <p:sp>
        <p:nvSpPr>
          <p:cNvPr id="29" name="文本框 28"/>
          <p:cNvSpPr txBox="1"/>
          <p:nvPr/>
        </p:nvSpPr>
        <p:spPr>
          <a:xfrm>
            <a:off x="4196921" y="3982550"/>
            <a:ext cx="4769452" cy="461665"/>
          </a:xfrm>
          <a:prstGeom prst="rect">
            <a:avLst/>
          </a:prstGeom>
          <a:noFill/>
          <a:ln>
            <a:solidFill>
              <a:srgbClr val="FF0000"/>
            </a:solidFill>
          </a:ln>
        </p:spPr>
        <p:txBody>
          <a:bodyPr wrap="square" tIns="91440" bIns="91440" rtlCol="0">
            <a:spAutoFit/>
          </a:bodyPr>
          <a:lstStyle>
            <a:defPPr>
              <a:defRPr lang="en-US"/>
            </a:defPPr>
            <a:lvl1pPr marL="180975" indent="-180975">
              <a:spcBef>
                <a:spcPts val="600"/>
              </a:spcBef>
              <a:buClr>
                <a:schemeClr val="accent1"/>
              </a:buClr>
              <a:buFont typeface="Wingdings" pitchFamily="2" charset="2"/>
              <a:buChar char="§"/>
              <a:defRPr b="0">
                <a:latin typeface="+mn-lt"/>
                <a:ea typeface="+mn-ea"/>
                <a:cs typeface="+mn-cs"/>
              </a:defRPr>
            </a:lvl1pPr>
          </a:lstStyle>
          <a:p>
            <a:pPr marL="0" indent="0">
              <a:buNone/>
            </a:pPr>
            <a:r>
              <a:rPr lang="en-US" altLang="zh-CN" dirty="0"/>
              <a:t>20</a:t>
            </a:r>
            <a:r>
              <a:rPr lang="zh-CN" altLang="en-US" dirty="0"/>
              <a:t>个工作日内作出核准与否的决定</a:t>
            </a:r>
          </a:p>
        </p:txBody>
      </p:sp>
      <p:sp>
        <p:nvSpPr>
          <p:cNvPr id="30" name="右箭头 9"/>
          <p:cNvSpPr/>
          <p:nvPr/>
        </p:nvSpPr>
        <p:spPr>
          <a:xfrm>
            <a:off x="3318812" y="3982550"/>
            <a:ext cx="831367" cy="320040"/>
          </a:xfrm>
          <a:prstGeom prst="rightArrow">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4"/>
          <a:stretch>
            <a:fillRect/>
          </a:stretch>
        </p:blipFill>
        <p:spPr>
          <a:xfrm>
            <a:off x="662952" y="1219199"/>
            <a:ext cx="2609118" cy="5048949"/>
          </a:xfrm>
          <a:prstGeom prst="rect">
            <a:avLst/>
          </a:prstGeom>
        </p:spPr>
      </p:pic>
    </p:spTree>
    <p:custDataLst>
      <p:tags r:id="rId1"/>
    </p:custDataLst>
    <p:extLst>
      <p:ext uri="{BB962C8B-B14F-4D97-AF65-F5344CB8AC3E}">
        <p14:creationId xmlns:p14="http://schemas.microsoft.com/office/powerpoint/2010/main" val="179459651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latin typeface="华文楷体" panose="02010600040101010101" pitchFamily="2" charset="-122"/>
              </a:rPr>
              <a:t>发行流程（核准）</a:t>
            </a:r>
            <a:endParaRPr lang="zh-CN" altLang="en-US" sz="2800" b="1" dirty="0">
              <a:solidFill>
                <a:schemeClr val="bg1"/>
              </a:solidFill>
              <a:latin typeface="华文楷体" panose="02010600040101010101" pitchFamily="2" charset="-122"/>
            </a:endParaRPr>
          </a:p>
        </p:txBody>
      </p:sp>
      <p:sp>
        <p:nvSpPr>
          <p:cNvPr id="4" name="灯片编号占位符 3"/>
          <p:cNvSpPr>
            <a:spLocks noGrp="1"/>
          </p:cNvSpPr>
          <p:nvPr>
            <p:ph type="sldNum" sz="quarter" idx="4294967295"/>
          </p:nvPr>
        </p:nvSpPr>
        <p:spPr>
          <a:xfrm>
            <a:off x="0" y="6511925"/>
            <a:ext cx="360363" cy="268288"/>
          </a:xfrm>
        </p:spPr>
        <p:txBody>
          <a:bodyPr/>
          <a:lstStyle/>
          <a:p>
            <a:pPr>
              <a:defRPr/>
            </a:pPr>
            <a:fld id="{2F9081D8-AA4B-4EF9-BD15-A0AF00CCF624}" type="slidenum">
              <a:rPr lang="en-GB" smtClean="0">
                <a:solidFill>
                  <a:prstClr val="black">
                    <a:tint val="75000"/>
                  </a:prstClr>
                </a:solidFill>
              </a:rPr>
              <a:pPr>
                <a:defRPr/>
              </a:pPr>
              <a:t>29</a:t>
            </a:fld>
            <a:endParaRPr lang="en-GB" dirty="0">
              <a:solidFill>
                <a:prstClr val="black">
                  <a:tint val="75000"/>
                </a:prstClr>
              </a:solidFill>
            </a:endParaRPr>
          </a:p>
        </p:txBody>
      </p:sp>
      <p:sp>
        <p:nvSpPr>
          <p:cNvPr id="29" name="文本框 28"/>
          <p:cNvSpPr txBox="1"/>
          <p:nvPr/>
        </p:nvSpPr>
        <p:spPr>
          <a:xfrm>
            <a:off x="3641410" y="3846432"/>
            <a:ext cx="3440709" cy="2031325"/>
          </a:xfrm>
          <a:prstGeom prst="rect">
            <a:avLst/>
          </a:prstGeom>
          <a:noFill/>
          <a:ln>
            <a:solidFill>
              <a:srgbClr val="FF0000"/>
            </a:solidFill>
          </a:ln>
        </p:spPr>
        <p:txBody>
          <a:bodyPr wrap="square" tIns="91440" bIns="91440" rtlCol="0">
            <a:spAutoFit/>
          </a:bodyPr>
          <a:lstStyle>
            <a:defPPr>
              <a:defRPr lang="en-US"/>
            </a:defPPr>
            <a:lvl1pPr marL="180975" indent="-180975">
              <a:spcBef>
                <a:spcPts val="600"/>
              </a:spcBef>
              <a:buClr>
                <a:schemeClr val="accent1"/>
              </a:buClr>
              <a:buFont typeface="Wingdings" pitchFamily="2" charset="2"/>
              <a:buChar char="§"/>
              <a:defRPr b="0">
                <a:latin typeface="+mn-lt"/>
                <a:ea typeface="+mn-ea"/>
                <a:cs typeface="+mn-cs"/>
              </a:defRPr>
            </a:lvl1pPr>
          </a:lstStyle>
          <a:p>
            <a:pPr marL="0" indent="0">
              <a:buNone/>
            </a:pPr>
            <a:r>
              <a:rPr lang="zh-CN" altLang="en-US" sz="2000" b="1" dirty="0">
                <a:latin typeface="华文楷体" panose="02010600040101010101" pitchFamily="2" charset="-122"/>
                <a:ea typeface="华文楷体" panose="02010600040101010101" pitchFamily="2" charset="-122"/>
              </a:rPr>
              <a:t>信息披露：</a:t>
            </a:r>
            <a:endParaRPr lang="en-US" altLang="zh-CN" sz="2000" b="1" dirty="0">
              <a:latin typeface="华文楷体" panose="02010600040101010101" pitchFamily="2" charset="-122"/>
              <a:ea typeface="华文楷体" panose="02010600040101010101" pitchFamily="2" charset="-122"/>
            </a:endParaRPr>
          </a:p>
          <a:p>
            <a:pPr marL="0" indent="0">
              <a:buNone/>
            </a:pPr>
            <a:r>
              <a:rPr lang="en-US" altLang="zh-CN" sz="2000" dirty="0">
                <a:latin typeface="华文楷体" panose="02010600040101010101" pitchFamily="2" charset="-122"/>
                <a:ea typeface="华文楷体" panose="02010600040101010101" pitchFamily="2" charset="-122"/>
              </a:rPr>
              <a:t>1.</a:t>
            </a:r>
            <a:r>
              <a:rPr lang="zh-CN" altLang="en-US" sz="2000" dirty="0">
                <a:latin typeface="华文楷体" panose="02010600040101010101" pitchFamily="2" charset="-122"/>
                <a:ea typeface="华文楷体" panose="02010600040101010101" pitchFamily="2" charset="-122"/>
              </a:rPr>
              <a:t>取得证监会核准批复的公告</a:t>
            </a:r>
            <a:endParaRPr lang="en-US" altLang="zh-CN" sz="2000" dirty="0">
              <a:latin typeface="华文楷体" panose="02010600040101010101" pitchFamily="2" charset="-122"/>
              <a:ea typeface="华文楷体" panose="02010600040101010101" pitchFamily="2" charset="-122"/>
            </a:endParaRPr>
          </a:p>
          <a:p>
            <a:pPr marL="0" indent="0">
              <a:buNone/>
            </a:pPr>
            <a:r>
              <a:rPr lang="en-US" altLang="zh-CN" sz="2000" dirty="0">
                <a:latin typeface="华文楷体" panose="02010600040101010101" pitchFamily="2" charset="-122"/>
                <a:ea typeface="华文楷体" panose="02010600040101010101" pitchFamily="2" charset="-122"/>
              </a:rPr>
              <a:t>2.</a:t>
            </a:r>
            <a:r>
              <a:rPr lang="zh-CN" altLang="en-US" sz="2000" dirty="0">
                <a:latin typeface="华文楷体" panose="02010600040101010101" pitchFamily="2" charset="-122"/>
                <a:ea typeface="华文楷体" panose="02010600040101010101" pitchFamily="2" charset="-122"/>
              </a:rPr>
              <a:t>定向发行说明书 </a:t>
            </a:r>
            <a:endParaRPr lang="en-US" altLang="zh-CN" sz="2000" dirty="0">
              <a:latin typeface="华文楷体" panose="02010600040101010101" pitchFamily="2" charset="-122"/>
              <a:ea typeface="华文楷体" panose="02010600040101010101" pitchFamily="2" charset="-122"/>
            </a:endParaRPr>
          </a:p>
          <a:p>
            <a:pPr marL="0" indent="0">
              <a:buNone/>
            </a:pPr>
            <a:r>
              <a:rPr lang="en-US" altLang="zh-CN" sz="2000" dirty="0">
                <a:latin typeface="华文楷体" panose="02010600040101010101" pitchFamily="2" charset="-122"/>
                <a:ea typeface="华文楷体" panose="02010600040101010101" pitchFamily="2" charset="-122"/>
              </a:rPr>
              <a:t>3.</a:t>
            </a:r>
            <a:r>
              <a:rPr lang="zh-CN" altLang="en-US" sz="2000" dirty="0">
                <a:latin typeface="华文楷体" panose="02010600040101010101" pitchFamily="2" charset="-122"/>
                <a:ea typeface="华文楷体" panose="02010600040101010101" pitchFamily="2" charset="-122"/>
              </a:rPr>
              <a:t>定向发行推荐工作报告 </a:t>
            </a:r>
            <a:endParaRPr lang="en-US" altLang="zh-CN" sz="2000" dirty="0">
              <a:latin typeface="华文楷体" panose="02010600040101010101" pitchFamily="2" charset="-122"/>
              <a:ea typeface="华文楷体" panose="02010600040101010101" pitchFamily="2" charset="-122"/>
            </a:endParaRPr>
          </a:p>
          <a:p>
            <a:pPr marL="0" indent="0">
              <a:buNone/>
            </a:pPr>
            <a:r>
              <a:rPr lang="en-US" altLang="zh-CN" sz="2000" dirty="0">
                <a:latin typeface="华文楷体" panose="02010600040101010101" pitchFamily="2" charset="-122"/>
                <a:ea typeface="华文楷体" panose="02010600040101010101" pitchFamily="2" charset="-122"/>
              </a:rPr>
              <a:t>4.</a:t>
            </a:r>
            <a:r>
              <a:rPr lang="zh-CN" altLang="en-US" sz="2000" dirty="0">
                <a:latin typeface="华文楷体" panose="02010600040101010101" pitchFamily="2" charset="-122"/>
                <a:ea typeface="华文楷体" panose="02010600040101010101" pitchFamily="2" charset="-122"/>
              </a:rPr>
              <a:t>定向发行法律意见书</a:t>
            </a:r>
          </a:p>
        </p:txBody>
      </p:sp>
      <p:sp>
        <p:nvSpPr>
          <p:cNvPr id="30" name="右箭头 9"/>
          <p:cNvSpPr/>
          <p:nvPr/>
        </p:nvSpPr>
        <p:spPr>
          <a:xfrm>
            <a:off x="3115414" y="4702075"/>
            <a:ext cx="506329" cy="320040"/>
          </a:xfrm>
          <a:prstGeom prst="rightArrow">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4"/>
          <a:stretch>
            <a:fillRect/>
          </a:stretch>
        </p:blipFill>
        <p:spPr>
          <a:xfrm>
            <a:off x="531815" y="1140539"/>
            <a:ext cx="2560806" cy="4955461"/>
          </a:xfrm>
          <a:prstGeom prst="rect">
            <a:avLst/>
          </a:prstGeom>
        </p:spPr>
      </p:pic>
      <p:pic>
        <p:nvPicPr>
          <p:cNvPr id="5" name="图片 4"/>
          <p:cNvPicPr>
            <a:picLocks noChangeAspect="1"/>
          </p:cNvPicPr>
          <p:nvPr/>
        </p:nvPicPr>
        <p:blipFill rotWithShape="1">
          <a:blip r:embed="rId5">
            <a:extLst>
              <a:ext uri="{28A0092B-C50C-407E-A947-70E740481C1C}">
                <a14:useLocalDpi xmlns:a14="http://schemas.microsoft.com/office/drawing/2010/main" val="0"/>
              </a:ext>
            </a:extLst>
          </a:blip>
          <a:srcRect r="64406" b="10622"/>
          <a:stretch/>
        </p:blipFill>
        <p:spPr>
          <a:xfrm>
            <a:off x="7101786" y="2272537"/>
            <a:ext cx="2777082" cy="3916669"/>
          </a:xfrm>
          <a:prstGeom prst="rect">
            <a:avLst/>
          </a:prstGeom>
        </p:spPr>
      </p:pic>
    </p:spTree>
    <p:custDataLst>
      <p:tags r:id="rId1"/>
    </p:custDataLst>
    <p:extLst>
      <p:ext uri="{BB962C8B-B14F-4D97-AF65-F5344CB8AC3E}">
        <p14:creationId xmlns:p14="http://schemas.microsoft.com/office/powerpoint/2010/main" val="20343931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ctrTitle"/>
          </p:nvPr>
        </p:nvSpPr>
        <p:spPr>
          <a:xfrm>
            <a:off x="742950" y="1785937"/>
            <a:ext cx="8420100" cy="790575"/>
          </a:xfrm>
        </p:spPr>
        <p:txBody>
          <a:bodyPr>
            <a:normAutofit/>
          </a:bodyPr>
          <a:lstStyle/>
          <a:p>
            <a:pPr eaLnBrk="1" hangingPunct="1"/>
            <a:r>
              <a:rPr lang="zh-CN" altLang="en-US" sz="3200" dirty="0">
                <a:solidFill>
                  <a:schemeClr val="tx1"/>
                </a:solidFill>
              </a:rPr>
              <a:t>一、制度概述</a:t>
            </a:r>
            <a:endParaRPr lang="en-GB" sz="3200" dirty="0">
              <a:solidFill>
                <a:schemeClr val="tx1"/>
              </a:solidFill>
            </a:endParaRPr>
          </a:p>
        </p:txBody>
      </p:sp>
    </p:spTree>
    <p:custDataLst>
      <p:tags r:id="rId1"/>
    </p:custDataLst>
    <p:extLst>
      <p:ext uri="{BB962C8B-B14F-4D97-AF65-F5344CB8AC3E}">
        <p14:creationId xmlns:p14="http://schemas.microsoft.com/office/powerpoint/2010/main" val="176113987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latin typeface="华文楷体" panose="02010600040101010101" pitchFamily="2" charset="-122"/>
              </a:rPr>
              <a:t>发行流程（核准）</a:t>
            </a:r>
            <a:endParaRPr lang="zh-CN" altLang="en-US" sz="2800" dirty="0"/>
          </a:p>
        </p:txBody>
      </p:sp>
      <p:sp>
        <p:nvSpPr>
          <p:cNvPr id="3" name="内容占位符 2"/>
          <p:cNvSpPr>
            <a:spLocks noGrp="1"/>
          </p:cNvSpPr>
          <p:nvPr>
            <p:ph idx="1"/>
          </p:nvPr>
        </p:nvSpPr>
        <p:spPr>
          <a:xfrm>
            <a:off x="184944" y="582500"/>
            <a:ext cx="9555162" cy="5676631"/>
          </a:xfrm>
        </p:spPr>
        <p:txBody>
          <a:bodyPr/>
          <a:lstStyle/>
          <a:p>
            <a:pPr marL="0" indent="0">
              <a:lnSpc>
                <a:spcPct val="200000"/>
              </a:lnSpc>
              <a:buNone/>
            </a:pPr>
            <a:r>
              <a:rPr lang="zh-CN" altLang="en-US" sz="2400" b="1" dirty="0" smtClean="0"/>
              <a:t>申报</a:t>
            </a:r>
            <a:r>
              <a:rPr lang="zh-CN" altLang="en-US" sz="2400" b="1" dirty="0"/>
              <a:t>材料注意事项</a:t>
            </a:r>
            <a:endParaRPr lang="en-US" altLang="zh-CN" sz="2400" b="1" dirty="0"/>
          </a:p>
          <a:p>
            <a:pPr>
              <a:lnSpc>
                <a:spcPct val="200000"/>
              </a:lnSpc>
            </a:pPr>
            <a:r>
              <a:rPr lang="en-US" altLang="zh-CN" sz="2000" b="1" dirty="0"/>
              <a:t>   《</a:t>
            </a:r>
            <a:r>
              <a:rPr lang="zh-CN" altLang="en-US" sz="2000" b="1" dirty="0"/>
              <a:t>非上市公众公司监管问答</a:t>
            </a:r>
            <a:r>
              <a:rPr lang="en-US" altLang="zh-CN" sz="2000" b="1" dirty="0"/>
              <a:t>——</a:t>
            </a:r>
            <a:r>
              <a:rPr lang="zh-CN" altLang="en-US" sz="2000" b="1" dirty="0"/>
              <a:t>定向发行（一）</a:t>
            </a:r>
            <a:r>
              <a:rPr lang="en-US" altLang="zh-CN" sz="2000" b="1" dirty="0"/>
              <a:t>》</a:t>
            </a:r>
          </a:p>
          <a:p>
            <a:pPr marL="0" indent="0">
              <a:lnSpc>
                <a:spcPct val="200000"/>
              </a:lnSpc>
              <a:buNone/>
            </a:pPr>
            <a:r>
              <a:rPr lang="zh-CN" altLang="en-US" sz="2000" dirty="0"/>
              <a:t>（</a:t>
            </a:r>
            <a:r>
              <a:rPr lang="en-US" altLang="zh-CN" sz="2000" dirty="0"/>
              <a:t>1</a:t>
            </a:r>
            <a:r>
              <a:rPr lang="zh-CN" altLang="en-US" sz="2000" dirty="0"/>
              <a:t>）提交最近两年及一期财务报告及其审计报告，</a:t>
            </a:r>
            <a:endParaRPr lang="en-US" altLang="zh-CN" sz="2000" dirty="0"/>
          </a:p>
          <a:p>
            <a:pPr marL="0" indent="0">
              <a:lnSpc>
                <a:spcPct val="200000"/>
              </a:lnSpc>
              <a:buNone/>
            </a:pPr>
            <a:r>
              <a:rPr lang="zh-CN" altLang="en-US" sz="2000" dirty="0"/>
              <a:t>      年度财务报告应当经过具有证券期货相关业务资格的会计师事务所审计，</a:t>
            </a:r>
            <a:endParaRPr lang="en-US" altLang="zh-CN" sz="2000" dirty="0"/>
          </a:p>
          <a:p>
            <a:pPr marL="0" indent="0">
              <a:lnSpc>
                <a:spcPct val="200000"/>
              </a:lnSpc>
              <a:buNone/>
            </a:pPr>
            <a:r>
              <a:rPr lang="zh-CN" altLang="en-US" sz="2000" dirty="0"/>
              <a:t>      财务报告在最近一期截止日后 </a:t>
            </a:r>
            <a:r>
              <a:rPr lang="en-US" altLang="zh-CN" sz="2000" dirty="0"/>
              <a:t>6 </a:t>
            </a:r>
            <a:r>
              <a:rPr lang="zh-CN" altLang="en-US" sz="2000" dirty="0"/>
              <a:t>个月内有效，特殊情况可以申请延长一个月。 </a:t>
            </a:r>
            <a:endParaRPr lang="en-US" altLang="zh-CN" sz="2000" dirty="0"/>
          </a:p>
          <a:p>
            <a:pPr marL="0" indent="0">
              <a:lnSpc>
                <a:spcPct val="200000"/>
              </a:lnSpc>
              <a:buNone/>
            </a:pPr>
            <a:r>
              <a:rPr lang="zh-CN" altLang="en-US" sz="2000" dirty="0"/>
              <a:t>（</a:t>
            </a:r>
            <a:r>
              <a:rPr lang="en-US" altLang="zh-CN" sz="2000" dirty="0"/>
              <a:t>2</a:t>
            </a:r>
            <a:r>
              <a:rPr lang="zh-CN" altLang="en-US" sz="2000" dirty="0"/>
              <a:t>）提交的财务报告应当是公开披露的定期报告。</a:t>
            </a:r>
            <a:endParaRPr lang="en-US" altLang="zh-CN" sz="2000" dirty="0"/>
          </a:p>
          <a:p>
            <a:pPr marL="0" indent="0">
              <a:lnSpc>
                <a:spcPct val="200000"/>
              </a:lnSpc>
              <a:buNone/>
            </a:pPr>
            <a:r>
              <a:rPr lang="zh-CN" altLang="en-US" sz="2000" dirty="0"/>
              <a:t>（</a:t>
            </a:r>
            <a:r>
              <a:rPr lang="en-US" altLang="zh-CN" sz="2000" dirty="0"/>
              <a:t>3</a:t>
            </a:r>
            <a:r>
              <a:rPr lang="zh-CN" altLang="en-US" sz="2000" dirty="0"/>
              <a:t>）鼓励披露季度报告。</a:t>
            </a:r>
            <a:endParaRPr lang="en-US" altLang="zh-CN" sz="2000" dirty="0"/>
          </a:p>
        </p:txBody>
      </p:sp>
      <p:sp>
        <p:nvSpPr>
          <p:cNvPr id="4" name="灯片编号占位符 3"/>
          <p:cNvSpPr>
            <a:spLocks noGrp="1"/>
          </p:cNvSpPr>
          <p:nvPr>
            <p:ph type="sldNum" sz="quarter" idx="10"/>
          </p:nvPr>
        </p:nvSpPr>
        <p:spPr/>
        <p:txBody>
          <a:bodyPr/>
          <a:lstStyle/>
          <a:p>
            <a:pPr>
              <a:defRPr/>
            </a:pPr>
            <a:fld id="{D68CFF15-E330-4DD3-8670-78B08F137666}" type="slidenum">
              <a:rPr lang="en-GB" smtClean="0">
                <a:solidFill>
                  <a:prstClr val="black">
                    <a:tint val="75000"/>
                  </a:prstClr>
                </a:solidFill>
              </a:rPr>
              <a:pPr>
                <a:defRPr/>
              </a:pPr>
              <a:t>30</a:t>
            </a:fld>
            <a:endParaRPr lang="en-GB" dirty="0">
              <a:solidFill>
                <a:prstClr val="black">
                  <a:tint val="75000"/>
                </a:prstClr>
              </a:solidFill>
            </a:endParaRPr>
          </a:p>
        </p:txBody>
      </p:sp>
    </p:spTree>
    <p:extLst>
      <p:ext uri="{BB962C8B-B14F-4D97-AF65-F5344CB8AC3E}">
        <p14:creationId xmlns:p14="http://schemas.microsoft.com/office/powerpoint/2010/main" val="54824050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ctrTitle"/>
          </p:nvPr>
        </p:nvSpPr>
        <p:spPr>
          <a:xfrm>
            <a:off x="742950" y="1785937"/>
            <a:ext cx="8420100" cy="790575"/>
          </a:xfrm>
        </p:spPr>
        <p:txBody>
          <a:bodyPr>
            <a:normAutofit/>
          </a:bodyPr>
          <a:lstStyle/>
          <a:p>
            <a:pPr eaLnBrk="1" hangingPunct="1"/>
            <a:r>
              <a:rPr lang="zh-CN" altLang="en-US" sz="3200" dirty="0">
                <a:solidFill>
                  <a:schemeClr val="tx1"/>
                </a:solidFill>
              </a:rPr>
              <a:t>四、备案审查的关注要点</a:t>
            </a:r>
            <a:endParaRPr lang="en-GB" sz="3200" dirty="0">
              <a:solidFill>
                <a:schemeClr val="tx1"/>
              </a:solidFill>
            </a:endParaRPr>
          </a:p>
        </p:txBody>
      </p:sp>
    </p:spTree>
    <p:custDataLst>
      <p:tags r:id="rId1"/>
    </p:custDataLst>
    <p:extLst>
      <p:ext uri="{BB962C8B-B14F-4D97-AF65-F5344CB8AC3E}">
        <p14:creationId xmlns:p14="http://schemas.microsoft.com/office/powerpoint/2010/main" val="428354104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smtClean="0"/>
              <a:t>备案审查的关注要点</a:t>
            </a:r>
            <a:endParaRPr lang="zh-CN" altLang="en-US" sz="2800" dirty="0"/>
          </a:p>
        </p:txBody>
      </p:sp>
      <p:sp>
        <p:nvSpPr>
          <p:cNvPr id="4" name="灯片编号占位符 3"/>
          <p:cNvSpPr>
            <a:spLocks noGrp="1"/>
          </p:cNvSpPr>
          <p:nvPr>
            <p:ph type="sldNum" sz="quarter" idx="10"/>
          </p:nvPr>
        </p:nvSpPr>
        <p:spPr/>
        <p:txBody>
          <a:bodyPr/>
          <a:lstStyle/>
          <a:p>
            <a:pPr>
              <a:defRPr/>
            </a:pPr>
            <a:fld id="{D68CFF15-E330-4DD3-8670-78B08F137666}" type="slidenum">
              <a:rPr lang="en-GB" smtClean="0"/>
              <a:pPr>
                <a:defRPr/>
              </a:pPr>
              <a:t>32</a:t>
            </a:fld>
            <a:endParaRPr lang="en-GB" dirty="0"/>
          </a:p>
        </p:txBody>
      </p:sp>
      <p:sp>
        <p:nvSpPr>
          <p:cNvPr id="5" name="Rectangle 13"/>
          <p:cNvSpPr/>
          <p:nvPr/>
        </p:nvSpPr>
        <p:spPr>
          <a:xfrm>
            <a:off x="136712" y="1078050"/>
            <a:ext cx="2782334" cy="689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solidFill>
                  <a:schemeClr val="bg1"/>
                </a:solidFill>
              </a:rPr>
              <a:t>发行程序的规范性</a:t>
            </a:r>
            <a:endParaRPr lang="zh-CN" altLang="zh-CN" sz="2400" dirty="0">
              <a:solidFill>
                <a:schemeClr val="bg1"/>
              </a:solidFill>
            </a:endParaRPr>
          </a:p>
        </p:txBody>
      </p:sp>
      <p:sp>
        <p:nvSpPr>
          <p:cNvPr id="6" name="Rectangle 10"/>
          <p:cNvSpPr/>
          <p:nvPr/>
        </p:nvSpPr>
        <p:spPr>
          <a:xfrm>
            <a:off x="136712" y="2095582"/>
            <a:ext cx="2782334" cy="57823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b="1" dirty="0">
                <a:solidFill>
                  <a:schemeClr val="bg1"/>
                </a:solidFill>
              </a:rPr>
              <a:t>发行主体的合法性</a:t>
            </a:r>
            <a:endParaRPr lang="zh-CN" altLang="zh-CN" sz="2400" dirty="0">
              <a:solidFill>
                <a:schemeClr val="bg1"/>
              </a:solidFill>
            </a:endParaRPr>
          </a:p>
        </p:txBody>
      </p:sp>
      <p:sp>
        <p:nvSpPr>
          <p:cNvPr id="11" name="Rectangle 10"/>
          <p:cNvSpPr/>
          <p:nvPr/>
        </p:nvSpPr>
        <p:spPr>
          <a:xfrm>
            <a:off x="150812" y="2962935"/>
            <a:ext cx="2768234" cy="79365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solidFill>
                  <a:schemeClr val="bg1"/>
                </a:solidFill>
              </a:rPr>
              <a:t>备案文件的齐备性和一致性</a:t>
            </a:r>
            <a:endParaRPr lang="zh-CN" altLang="zh-CN" sz="2400" dirty="0">
              <a:solidFill>
                <a:schemeClr val="bg1"/>
              </a:solidFill>
            </a:endParaRPr>
          </a:p>
        </p:txBody>
      </p:sp>
      <p:sp>
        <p:nvSpPr>
          <p:cNvPr id="13" name="Rectangle 10"/>
          <p:cNvSpPr/>
          <p:nvPr/>
        </p:nvSpPr>
        <p:spPr>
          <a:xfrm>
            <a:off x="150812" y="3944785"/>
            <a:ext cx="2768233" cy="122509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solidFill>
                  <a:schemeClr val="bg1"/>
                </a:solidFill>
              </a:rPr>
              <a:t>备案文件内容的完整性和充分性</a:t>
            </a:r>
            <a:endParaRPr lang="zh-CN" altLang="zh-CN" sz="2400" dirty="0">
              <a:solidFill>
                <a:schemeClr val="bg1"/>
              </a:solidFill>
            </a:endParaRPr>
          </a:p>
        </p:txBody>
      </p:sp>
      <p:sp>
        <p:nvSpPr>
          <p:cNvPr id="10" name="右箭头 9"/>
          <p:cNvSpPr/>
          <p:nvPr/>
        </p:nvSpPr>
        <p:spPr>
          <a:xfrm>
            <a:off x="3004260" y="1287524"/>
            <a:ext cx="1371600" cy="320040"/>
          </a:xfrm>
          <a:prstGeom prst="rightArrow">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内容占位符 2"/>
          <p:cNvSpPr txBox="1">
            <a:spLocks/>
          </p:cNvSpPr>
          <p:nvPr/>
        </p:nvSpPr>
        <p:spPr bwMode="auto">
          <a:xfrm>
            <a:off x="4461074" y="830428"/>
            <a:ext cx="4683763" cy="1554272"/>
          </a:xfrm>
          <a:prstGeom prst="rect">
            <a:avLst/>
          </a:prstGeom>
          <a:noFill/>
          <a:ln w="9525">
            <a:solidFill>
              <a:srgbClr val="F10000"/>
            </a:solidFill>
            <a:miter lim="800000"/>
            <a:headEnd/>
            <a:tailEnd/>
          </a:ln>
        </p:spPr>
        <p:txBody>
          <a:bodyPr vert="horz" wrap="square" lIns="91440" tIns="45720" rIns="91440" bIns="45720" numCol="1" anchor="t" anchorCtr="0" compatLnSpc="1">
            <a:prstTxWarp prst="textNoShape">
              <a:avLst/>
            </a:prstTxWarp>
            <a:spAutoFit/>
          </a:bodyPr>
          <a:lstStyle>
            <a:lvl1pPr marL="180975" indent="-180975"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1pPr>
            <a:lvl2pPr marL="180975" indent="171450"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2pPr>
            <a:lvl3pPr marL="542925" indent="-180975"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3pPr>
            <a:lvl4pPr marL="704850" indent="-152400"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4pPr>
            <a:lvl5pPr marL="866775" indent="-161925"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600"/>
              </a:spcBef>
              <a:buClr>
                <a:srgbClr val="FF0000"/>
              </a:buClr>
            </a:pPr>
            <a:r>
              <a:rPr lang="zh-CN" altLang="en-US" sz="2000" dirty="0">
                <a:latin typeface="华文楷体" panose="02010600040101010101" pitchFamily="2" charset="-122"/>
                <a:ea typeface="华文楷体" panose="02010600040101010101" pitchFamily="2" charset="-122"/>
              </a:rPr>
              <a:t>董事会、股东大会程序</a:t>
            </a:r>
            <a:endParaRPr lang="en-US" altLang="zh-CN" sz="2000" dirty="0">
              <a:latin typeface="华文楷体" panose="02010600040101010101" pitchFamily="2" charset="-122"/>
              <a:ea typeface="华文楷体" panose="02010600040101010101" pitchFamily="2" charset="-122"/>
            </a:endParaRPr>
          </a:p>
          <a:p>
            <a:pPr>
              <a:spcBef>
                <a:spcPts val="600"/>
              </a:spcBef>
              <a:buClr>
                <a:srgbClr val="FF0000"/>
              </a:buClr>
            </a:pPr>
            <a:r>
              <a:rPr lang="zh-CN" altLang="en-US" sz="2000" dirty="0">
                <a:latin typeface="华文楷体" panose="02010600040101010101" pitchFamily="2" charset="-122"/>
                <a:ea typeface="华文楷体" panose="02010600040101010101" pitchFamily="2" charset="-122"/>
              </a:rPr>
              <a:t>回避表决</a:t>
            </a:r>
            <a:endParaRPr lang="en-US" altLang="zh-CN" sz="2000" dirty="0">
              <a:latin typeface="华文楷体" panose="02010600040101010101" pitchFamily="2" charset="-122"/>
              <a:ea typeface="华文楷体" panose="02010600040101010101" pitchFamily="2" charset="-122"/>
            </a:endParaRPr>
          </a:p>
          <a:p>
            <a:pPr>
              <a:spcBef>
                <a:spcPts val="600"/>
              </a:spcBef>
              <a:buClr>
                <a:srgbClr val="FF0000"/>
              </a:buClr>
            </a:pPr>
            <a:r>
              <a:rPr lang="zh-CN" altLang="en-US" sz="2000" dirty="0">
                <a:latin typeface="华文楷体" panose="02010600040101010101" pitchFamily="2" charset="-122"/>
                <a:ea typeface="华文楷体" panose="02010600040101010101" pitchFamily="2" charset="-122"/>
              </a:rPr>
              <a:t>连续发行</a:t>
            </a:r>
            <a:endParaRPr lang="en-US" altLang="zh-CN" sz="2000" dirty="0">
              <a:latin typeface="华文楷体" panose="02010600040101010101" pitchFamily="2" charset="-122"/>
              <a:ea typeface="华文楷体" panose="02010600040101010101" pitchFamily="2" charset="-122"/>
            </a:endParaRPr>
          </a:p>
          <a:p>
            <a:pPr>
              <a:spcBef>
                <a:spcPts val="600"/>
              </a:spcBef>
              <a:buClr>
                <a:srgbClr val="FF0000"/>
              </a:buClr>
            </a:pPr>
            <a:r>
              <a:rPr lang="zh-CN" altLang="en-US" sz="2000" dirty="0">
                <a:latin typeface="华文楷体" panose="02010600040101010101" pitchFamily="2" charset="-122"/>
                <a:ea typeface="华文楷体" panose="02010600040101010101" pitchFamily="2" charset="-122"/>
              </a:rPr>
              <a:t>核准情形</a:t>
            </a:r>
          </a:p>
        </p:txBody>
      </p:sp>
      <p:sp>
        <p:nvSpPr>
          <p:cNvPr id="12" name="Rectangle 13"/>
          <p:cNvSpPr/>
          <p:nvPr/>
        </p:nvSpPr>
        <p:spPr>
          <a:xfrm>
            <a:off x="4962525" y="3892906"/>
            <a:ext cx="2782334" cy="186395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bg1"/>
                </a:solidFill>
              </a:rPr>
              <a:t>并联审查机制</a:t>
            </a:r>
            <a:r>
              <a:rPr lang="en-US" altLang="zh-CN" sz="2400" dirty="0" smtClean="0">
                <a:solidFill>
                  <a:schemeClr val="bg1"/>
                </a:solidFill>
              </a:rPr>
              <a:t>—</a:t>
            </a:r>
            <a:r>
              <a:rPr lang="zh-CN" altLang="en-US" sz="2400" dirty="0" smtClean="0">
                <a:solidFill>
                  <a:schemeClr val="bg1"/>
                </a:solidFill>
              </a:rPr>
              <a:t>发行方案披露后即启动审查</a:t>
            </a:r>
            <a:endParaRPr lang="zh-CN" altLang="zh-CN" sz="2400" dirty="0">
              <a:solidFill>
                <a:schemeClr val="bg1"/>
              </a:solidFill>
            </a:endParaRPr>
          </a:p>
        </p:txBody>
      </p:sp>
    </p:spTree>
    <p:extLst>
      <p:ext uri="{BB962C8B-B14F-4D97-AF65-F5344CB8AC3E}">
        <p14:creationId xmlns:p14="http://schemas.microsoft.com/office/powerpoint/2010/main" val="327269803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t>备案审查的关注要点</a:t>
            </a:r>
          </a:p>
        </p:txBody>
      </p:sp>
      <p:sp>
        <p:nvSpPr>
          <p:cNvPr id="4" name="灯片编号占位符 3"/>
          <p:cNvSpPr>
            <a:spLocks noGrp="1"/>
          </p:cNvSpPr>
          <p:nvPr>
            <p:ph type="sldNum" sz="quarter" idx="10"/>
          </p:nvPr>
        </p:nvSpPr>
        <p:spPr/>
        <p:txBody>
          <a:bodyPr/>
          <a:lstStyle/>
          <a:p>
            <a:pPr>
              <a:defRPr/>
            </a:pPr>
            <a:fld id="{D68CFF15-E330-4DD3-8670-78B08F137666}" type="slidenum">
              <a:rPr lang="en-GB" smtClean="0"/>
              <a:pPr>
                <a:defRPr/>
              </a:pPr>
              <a:t>33</a:t>
            </a:fld>
            <a:endParaRPr lang="en-GB" dirty="0"/>
          </a:p>
        </p:txBody>
      </p:sp>
      <p:sp>
        <p:nvSpPr>
          <p:cNvPr id="5" name="Rectangle 13"/>
          <p:cNvSpPr/>
          <p:nvPr/>
        </p:nvSpPr>
        <p:spPr>
          <a:xfrm>
            <a:off x="136712" y="1078050"/>
            <a:ext cx="2782334" cy="68963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solidFill>
                  <a:schemeClr val="bg1"/>
                </a:solidFill>
              </a:rPr>
              <a:t>发行程序的规范性</a:t>
            </a:r>
            <a:endParaRPr lang="zh-CN" altLang="zh-CN" sz="2400" dirty="0">
              <a:solidFill>
                <a:schemeClr val="bg1"/>
              </a:solidFill>
            </a:endParaRPr>
          </a:p>
        </p:txBody>
      </p:sp>
      <p:sp>
        <p:nvSpPr>
          <p:cNvPr id="6" name="Rectangle 10"/>
          <p:cNvSpPr/>
          <p:nvPr/>
        </p:nvSpPr>
        <p:spPr>
          <a:xfrm>
            <a:off x="136712" y="2095582"/>
            <a:ext cx="2782334" cy="5782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b="1" dirty="0">
                <a:solidFill>
                  <a:schemeClr val="bg1"/>
                </a:solidFill>
              </a:rPr>
              <a:t>发行主体的合法性</a:t>
            </a:r>
            <a:endParaRPr lang="zh-CN" altLang="zh-CN" sz="2400" dirty="0">
              <a:solidFill>
                <a:schemeClr val="bg1"/>
              </a:solidFill>
            </a:endParaRPr>
          </a:p>
        </p:txBody>
      </p:sp>
      <p:sp>
        <p:nvSpPr>
          <p:cNvPr id="11" name="Rectangle 10"/>
          <p:cNvSpPr/>
          <p:nvPr/>
        </p:nvSpPr>
        <p:spPr>
          <a:xfrm>
            <a:off x="150812" y="2962935"/>
            <a:ext cx="2768234" cy="79365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solidFill>
                  <a:schemeClr val="bg1"/>
                </a:solidFill>
              </a:rPr>
              <a:t>备案文件的齐备性和一致性</a:t>
            </a:r>
            <a:endParaRPr lang="zh-CN" altLang="zh-CN" sz="2400" dirty="0">
              <a:solidFill>
                <a:schemeClr val="bg1"/>
              </a:solidFill>
            </a:endParaRPr>
          </a:p>
        </p:txBody>
      </p:sp>
      <p:sp>
        <p:nvSpPr>
          <p:cNvPr id="13" name="Rectangle 10"/>
          <p:cNvSpPr/>
          <p:nvPr/>
        </p:nvSpPr>
        <p:spPr>
          <a:xfrm>
            <a:off x="150812" y="3944785"/>
            <a:ext cx="2768233" cy="122509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solidFill>
                  <a:schemeClr val="bg1"/>
                </a:solidFill>
              </a:rPr>
              <a:t>备案文件内容的完整性和充分性</a:t>
            </a:r>
            <a:endParaRPr lang="zh-CN" altLang="zh-CN" sz="2400" dirty="0">
              <a:solidFill>
                <a:schemeClr val="bg1"/>
              </a:solidFill>
            </a:endParaRPr>
          </a:p>
        </p:txBody>
      </p:sp>
      <p:sp>
        <p:nvSpPr>
          <p:cNvPr id="12" name="右箭头 11"/>
          <p:cNvSpPr/>
          <p:nvPr/>
        </p:nvSpPr>
        <p:spPr>
          <a:xfrm>
            <a:off x="3004260" y="2218992"/>
            <a:ext cx="1371600" cy="320040"/>
          </a:xfrm>
          <a:prstGeom prst="rightArrow">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内容占位符 2"/>
          <p:cNvSpPr txBox="1">
            <a:spLocks/>
          </p:cNvSpPr>
          <p:nvPr/>
        </p:nvSpPr>
        <p:spPr bwMode="auto">
          <a:xfrm>
            <a:off x="4375860" y="1888988"/>
            <a:ext cx="4683763" cy="784830"/>
          </a:xfrm>
          <a:prstGeom prst="rect">
            <a:avLst/>
          </a:prstGeom>
          <a:noFill/>
          <a:ln w="9525">
            <a:solidFill>
              <a:srgbClr val="F10000"/>
            </a:solidFill>
            <a:miter lim="800000"/>
            <a:headEnd/>
            <a:tailEnd/>
          </a:ln>
        </p:spPr>
        <p:txBody>
          <a:bodyPr vert="horz" wrap="square" lIns="91440" tIns="45720" rIns="91440" bIns="45720" numCol="1" anchor="t" anchorCtr="0" compatLnSpc="1">
            <a:prstTxWarp prst="textNoShape">
              <a:avLst/>
            </a:prstTxWarp>
            <a:spAutoFit/>
          </a:bodyPr>
          <a:lstStyle>
            <a:lvl1pPr marL="180975" indent="-180975"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1pPr>
            <a:lvl2pPr marL="180975" indent="171450"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2pPr>
            <a:lvl3pPr marL="542925" indent="-180975"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3pPr>
            <a:lvl4pPr marL="704850" indent="-152400"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4pPr>
            <a:lvl5pPr marL="866775" indent="-161925"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600"/>
              </a:spcBef>
              <a:buClr>
                <a:srgbClr val="FF0000"/>
              </a:buClr>
            </a:pPr>
            <a:r>
              <a:rPr lang="zh-CN" altLang="en-US" sz="2000" dirty="0" smtClean="0">
                <a:latin typeface="华文楷体" panose="02010600040101010101" pitchFamily="2" charset="-122"/>
              </a:rPr>
              <a:t>失信</a:t>
            </a:r>
            <a:r>
              <a:rPr lang="zh-CN" altLang="en-US" sz="2000" dirty="0">
                <a:latin typeface="华文楷体" panose="02010600040101010101" pitchFamily="2" charset="-122"/>
              </a:rPr>
              <a:t>联合惩戒对象</a:t>
            </a:r>
            <a:endParaRPr lang="en-US" altLang="zh-CN" sz="2000" dirty="0">
              <a:latin typeface="华文楷体" panose="02010600040101010101" pitchFamily="2" charset="-122"/>
            </a:endParaRPr>
          </a:p>
          <a:p>
            <a:pPr>
              <a:spcBef>
                <a:spcPts val="600"/>
              </a:spcBef>
              <a:buClr>
                <a:srgbClr val="FF0000"/>
              </a:buClr>
            </a:pPr>
            <a:r>
              <a:rPr lang="zh-CN" altLang="en-US" sz="2000" dirty="0">
                <a:latin typeface="华文楷体" panose="02010600040101010101" pitchFamily="2" charset="-122"/>
              </a:rPr>
              <a:t>私募机构或类金融</a:t>
            </a:r>
            <a:r>
              <a:rPr lang="zh-CN" altLang="en-US" sz="2000" dirty="0" smtClean="0">
                <a:latin typeface="华文楷体" panose="02010600040101010101" pitchFamily="2" charset="-122"/>
              </a:rPr>
              <a:t>企业</a:t>
            </a:r>
            <a:endParaRPr lang="zh-CN" altLang="en-US" sz="2000" dirty="0"/>
          </a:p>
        </p:txBody>
      </p:sp>
    </p:spTree>
    <p:extLst>
      <p:ext uri="{BB962C8B-B14F-4D97-AF65-F5344CB8AC3E}">
        <p14:creationId xmlns:p14="http://schemas.microsoft.com/office/powerpoint/2010/main" val="23120539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t>备案审查的关注要点</a:t>
            </a:r>
          </a:p>
        </p:txBody>
      </p:sp>
      <p:sp>
        <p:nvSpPr>
          <p:cNvPr id="4" name="灯片编号占位符 3"/>
          <p:cNvSpPr>
            <a:spLocks noGrp="1"/>
          </p:cNvSpPr>
          <p:nvPr>
            <p:ph type="sldNum" sz="quarter" idx="10"/>
          </p:nvPr>
        </p:nvSpPr>
        <p:spPr/>
        <p:txBody>
          <a:bodyPr/>
          <a:lstStyle/>
          <a:p>
            <a:pPr>
              <a:defRPr/>
            </a:pPr>
            <a:fld id="{D68CFF15-E330-4DD3-8670-78B08F137666}" type="slidenum">
              <a:rPr lang="en-GB" smtClean="0"/>
              <a:pPr>
                <a:defRPr/>
              </a:pPr>
              <a:t>34</a:t>
            </a:fld>
            <a:endParaRPr lang="en-GB" dirty="0"/>
          </a:p>
        </p:txBody>
      </p:sp>
      <p:sp>
        <p:nvSpPr>
          <p:cNvPr id="5" name="Rectangle 13"/>
          <p:cNvSpPr/>
          <p:nvPr/>
        </p:nvSpPr>
        <p:spPr>
          <a:xfrm>
            <a:off x="136712" y="1078050"/>
            <a:ext cx="2782334" cy="68963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solidFill>
                  <a:schemeClr val="bg1"/>
                </a:solidFill>
              </a:rPr>
              <a:t>发行程序的规范性</a:t>
            </a:r>
            <a:endParaRPr lang="zh-CN" altLang="zh-CN" sz="2400" dirty="0">
              <a:solidFill>
                <a:schemeClr val="bg1"/>
              </a:solidFill>
            </a:endParaRPr>
          </a:p>
        </p:txBody>
      </p:sp>
      <p:sp>
        <p:nvSpPr>
          <p:cNvPr id="6" name="Rectangle 10"/>
          <p:cNvSpPr/>
          <p:nvPr/>
        </p:nvSpPr>
        <p:spPr>
          <a:xfrm>
            <a:off x="136712" y="2095582"/>
            <a:ext cx="2782334" cy="57823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b="1" dirty="0">
                <a:solidFill>
                  <a:schemeClr val="bg1"/>
                </a:solidFill>
              </a:rPr>
              <a:t>发行主体的合法性</a:t>
            </a:r>
            <a:endParaRPr lang="zh-CN" altLang="zh-CN" sz="2400" dirty="0">
              <a:solidFill>
                <a:schemeClr val="bg1"/>
              </a:solidFill>
            </a:endParaRPr>
          </a:p>
        </p:txBody>
      </p:sp>
      <p:sp>
        <p:nvSpPr>
          <p:cNvPr id="11" name="Rectangle 10"/>
          <p:cNvSpPr/>
          <p:nvPr/>
        </p:nvSpPr>
        <p:spPr>
          <a:xfrm>
            <a:off x="150812" y="2962935"/>
            <a:ext cx="2768234" cy="79365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solidFill>
                  <a:schemeClr val="bg1"/>
                </a:solidFill>
              </a:rPr>
              <a:t>备案文件的齐备性和一致性</a:t>
            </a:r>
            <a:endParaRPr lang="zh-CN" altLang="zh-CN" sz="2400" dirty="0">
              <a:solidFill>
                <a:schemeClr val="bg1"/>
              </a:solidFill>
            </a:endParaRPr>
          </a:p>
        </p:txBody>
      </p:sp>
      <p:sp>
        <p:nvSpPr>
          <p:cNvPr id="13" name="Rectangle 10"/>
          <p:cNvSpPr/>
          <p:nvPr/>
        </p:nvSpPr>
        <p:spPr>
          <a:xfrm>
            <a:off x="150812" y="3944785"/>
            <a:ext cx="2768233" cy="122509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solidFill>
                  <a:schemeClr val="bg1"/>
                </a:solidFill>
              </a:rPr>
              <a:t>备案文件内容的完整性和充分性</a:t>
            </a:r>
            <a:endParaRPr lang="zh-CN" altLang="zh-CN" sz="2400" dirty="0">
              <a:solidFill>
                <a:schemeClr val="bg1"/>
              </a:solidFill>
            </a:endParaRPr>
          </a:p>
        </p:txBody>
      </p:sp>
      <p:sp>
        <p:nvSpPr>
          <p:cNvPr id="10" name="右箭头 9"/>
          <p:cNvSpPr/>
          <p:nvPr/>
        </p:nvSpPr>
        <p:spPr>
          <a:xfrm>
            <a:off x="3004260" y="3258101"/>
            <a:ext cx="1371600" cy="320040"/>
          </a:xfrm>
          <a:prstGeom prst="rightArrow">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内容占位符 2"/>
          <p:cNvSpPr txBox="1">
            <a:spLocks/>
          </p:cNvSpPr>
          <p:nvPr/>
        </p:nvSpPr>
        <p:spPr bwMode="auto">
          <a:xfrm>
            <a:off x="4461074" y="2487097"/>
            <a:ext cx="4981864" cy="1554272"/>
          </a:xfrm>
          <a:prstGeom prst="rect">
            <a:avLst/>
          </a:prstGeom>
          <a:noFill/>
          <a:ln w="9525">
            <a:solidFill>
              <a:srgbClr val="F10000"/>
            </a:solidFill>
            <a:miter lim="800000"/>
            <a:headEnd/>
            <a:tailEnd/>
          </a:ln>
        </p:spPr>
        <p:txBody>
          <a:bodyPr vert="horz" wrap="square" lIns="91440" tIns="45720" rIns="91440" bIns="45720" numCol="1" anchor="t" anchorCtr="0" compatLnSpc="1">
            <a:prstTxWarp prst="textNoShape">
              <a:avLst/>
            </a:prstTxWarp>
            <a:spAutoFit/>
          </a:bodyPr>
          <a:lstStyle>
            <a:lvl1pPr marL="180975" indent="-180975"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1pPr>
            <a:lvl2pPr marL="180975" indent="171450"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2pPr>
            <a:lvl3pPr marL="542925" indent="-180975"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3pPr>
            <a:lvl4pPr marL="704850" indent="-152400"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4pPr>
            <a:lvl5pPr marL="866775" indent="-161925"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600"/>
              </a:spcBef>
              <a:buClr>
                <a:srgbClr val="FF0000"/>
              </a:buClr>
            </a:pPr>
            <a:r>
              <a:rPr lang="zh-CN" altLang="zh-CN" sz="2000" dirty="0"/>
              <a:t>备案文件</a:t>
            </a:r>
            <a:r>
              <a:rPr lang="zh-CN" altLang="en-US" sz="2000" dirty="0"/>
              <a:t>齐备性</a:t>
            </a:r>
            <a:endParaRPr lang="en-US" altLang="zh-CN" sz="2000" dirty="0"/>
          </a:p>
          <a:p>
            <a:pPr>
              <a:spcBef>
                <a:spcPts val="600"/>
              </a:spcBef>
              <a:buClr>
                <a:srgbClr val="FF0000"/>
              </a:buClr>
            </a:pPr>
            <a:r>
              <a:rPr lang="zh-CN" altLang="zh-CN" sz="2000" dirty="0"/>
              <a:t>股票发行备案报告及新增股份登记明细表</a:t>
            </a:r>
            <a:endParaRPr lang="en-US" altLang="zh-CN" sz="2000" dirty="0"/>
          </a:p>
          <a:p>
            <a:pPr>
              <a:spcBef>
                <a:spcPts val="600"/>
              </a:spcBef>
              <a:buClr>
                <a:srgbClr val="FF0000"/>
              </a:buClr>
            </a:pPr>
            <a:r>
              <a:rPr lang="zh-CN" altLang="zh-CN" sz="2000" dirty="0"/>
              <a:t>自愿限售申请书和明细表</a:t>
            </a:r>
            <a:endParaRPr lang="en-US" altLang="zh-CN" sz="2000" dirty="0"/>
          </a:p>
          <a:p>
            <a:pPr>
              <a:spcBef>
                <a:spcPts val="600"/>
              </a:spcBef>
              <a:buClr>
                <a:srgbClr val="FF0000"/>
              </a:buClr>
            </a:pPr>
            <a:r>
              <a:rPr lang="zh-CN" altLang="zh-CN" sz="2000" dirty="0" smtClean="0"/>
              <a:t>表述</a:t>
            </a:r>
            <a:r>
              <a:rPr lang="zh-CN" altLang="en-US" sz="2000" dirty="0"/>
              <a:t>的</a:t>
            </a:r>
            <a:r>
              <a:rPr lang="zh-CN" altLang="zh-CN" sz="2000" dirty="0"/>
              <a:t>一致</a:t>
            </a:r>
            <a:r>
              <a:rPr lang="zh-CN" altLang="en-US" sz="2000" dirty="0"/>
              <a:t>性</a:t>
            </a:r>
            <a:endParaRPr lang="zh-CN" altLang="zh-CN" sz="2000" dirty="0"/>
          </a:p>
        </p:txBody>
      </p:sp>
    </p:spTree>
    <p:extLst>
      <p:ext uri="{BB962C8B-B14F-4D97-AF65-F5344CB8AC3E}">
        <p14:creationId xmlns:p14="http://schemas.microsoft.com/office/powerpoint/2010/main" val="387439616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t>备案审查的关注</a:t>
            </a:r>
            <a:r>
              <a:rPr lang="zh-CN" altLang="en-US" sz="2800" dirty="0" smtClean="0"/>
              <a:t>要点</a:t>
            </a:r>
            <a:endParaRPr lang="zh-CN" altLang="en-US" sz="2800" dirty="0"/>
          </a:p>
        </p:txBody>
      </p:sp>
      <p:sp>
        <p:nvSpPr>
          <p:cNvPr id="4" name="灯片编号占位符 3"/>
          <p:cNvSpPr>
            <a:spLocks noGrp="1"/>
          </p:cNvSpPr>
          <p:nvPr>
            <p:ph type="sldNum" sz="quarter" idx="10"/>
          </p:nvPr>
        </p:nvSpPr>
        <p:spPr/>
        <p:txBody>
          <a:bodyPr/>
          <a:lstStyle/>
          <a:p>
            <a:pPr>
              <a:defRPr/>
            </a:pPr>
            <a:fld id="{D68CFF15-E330-4DD3-8670-78B08F137666}" type="slidenum">
              <a:rPr lang="en-GB" smtClean="0"/>
              <a:pPr>
                <a:defRPr/>
              </a:pPr>
              <a:t>35</a:t>
            </a:fld>
            <a:endParaRPr lang="en-GB" dirty="0"/>
          </a:p>
        </p:txBody>
      </p:sp>
      <p:sp>
        <p:nvSpPr>
          <p:cNvPr id="5" name="Rectangle 13"/>
          <p:cNvSpPr/>
          <p:nvPr/>
        </p:nvSpPr>
        <p:spPr>
          <a:xfrm>
            <a:off x="136712" y="1078050"/>
            <a:ext cx="2782334" cy="68963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solidFill>
                  <a:schemeClr val="bg1"/>
                </a:solidFill>
              </a:rPr>
              <a:t>发行程序的规范性</a:t>
            </a:r>
            <a:endParaRPr lang="zh-CN" altLang="zh-CN" sz="2400" dirty="0">
              <a:solidFill>
                <a:schemeClr val="bg1"/>
              </a:solidFill>
            </a:endParaRPr>
          </a:p>
        </p:txBody>
      </p:sp>
      <p:sp>
        <p:nvSpPr>
          <p:cNvPr id="6" name="Rectangle 10"/>
          <p:cNvSpPr/>
          <p:nvPr/>
        </p:nvSpPr>
        <p:spPr>
          <a:xfrm>
            <a:off x="136712" y="2095582"/>
            <a:ext cx="2782334" cy="57823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b="1" dirty="0">
                <a:solidFill>
                  <a:schemeClr val="bg1"/>
                </a:solidFill>
              </a:rPr>
              <a:t>发行主体的合法性</a:t>
            </a:r>
            <a:endParaRPr lang="zh-CN" altLang="zh-CN" sz="2400" dirty="0">
              <a:solidFill>
                <a:schemeClr val="bg1"/>
              </a:solidFill>
            </a:endParaRPr>
          </a:p>
        </p:txBody>
      </p:sp>
      <p:sp>
        <p:nvSpPr>
          <p:cNvPr id="11" name="Rectangle 10"/>
          <p:cNvSpPr/>
          <p:nvPr/>
        </p:nvSpPr>
        <p:spPr>
          <a:xfrm>
            <a:off x="150812" y="2962935"/>
            <a:ext cx="2768234" cy="79365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solidFill>
                  <a:schemeClr val="bg1"/>
                </a:solidFill>
              </a:rPr>
              <a:t>备案文件的齐备性和一致性</a:t>
            </a:r>
            <a:endParaRPr lang="zh-CN" altLang="zh-CN" sz="2400" dirty="0">
              <a:solidFill>
                <a:schemeClr val="bg1"/>
              </a:solidFill>
            </a:endParaRPr>
          </a:p>
        </p:txBody>
      </p:sp>
      <p:sp>
        <p:nvSpPr>
          <p:cNvPr id="13" name="Rectangle 10"/>
          <p:cNvSpPr/>
          <p:nvPr/>
        </p:nvSpPr>
        <p:spPr>
          <a:xfrm>
            <a:off x="150812" y="3944785"/>
            <a:ext cx="2768233" cy="122509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solidFill>
                  <a:schemeClr val="bg1"/>
                </a:solidFill>
              </a:rPr>
              <a:t>备案文件内容的完整性和充分性</a:t>
            </a:r>
            <a:endParaRPr lang="zh-CN" altLang="zh-CN" sz="2400" dirty="0">
              <a:solidFill>
                <a:schemeClr val="bg1"/>
              </a:solidFill>
            </a:endParaRPr>
          </a:p>
        </p:txBody>
      </p:sp>
      <p:sp>
        <p:nvSpPr>
          <p:cNvPr id="10" name="右箭头 9"/>
          <p:cNvSpPr/>
          <p:nvPr/>
        </p:nvSpPr>
        <p:spPr>
          <a:xfrm>
            <a:off x="3004260" y="4215453"/>
            <a:ext cx="1371600" cy="320040"/>
          </a:xfrm>
          <a:prstGeom prst="rightArrow">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内容占位符 2"/>
          <p:cNvSpPr txBox="1">
            <a:spLocks/>
          </p:cNvSpPr>
          <p:nvPr/>
        </p:nvSpPr>
        <p:spPr bwMode="auto">
          <a:xfrm>
            <a:off x="4654505" y="558017"/>
            <a:ext cx="4683763" cy="784830"/>
          </a:xfrm>
          <a:prstGeom prst="rect">
            <a:avLst/>
          </a:prstGeom>
          <a:noFill/>
          <a:ln w="9525">
            <a:solidFill>
              <a:srgbClr val="F10000"/>
            </a:solidFill>
            <a:miter lim="800000"/>
            <a:headEnd/>
            <a:tailEnd/>
          </a:ln>
        </p:spPr>
        <p:txBody>
          <a:bodyPr vert="horz" wrap="square" lIns="91440" tIns="45720" rIns="91440" bIns="45720" numCol="1" anchor="t" anchorCtr="0" compatLnSpc="1">
            <a:prstTxWarp prst="textNoShape">
              <a:avLst/>
            </a:prstTxWarp>
            <a:spAutoFit/>
          </a:bodyPr>
          <a:lstStyle>
            <a:lvl1pPr marL="180975" indent="-180975"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1pPr>
            <a:lvl2pPr marL="180975" indent="171450"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2pPr>
            <a:lvl3pPr marL="542925" indent="-180975"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3pPr>
            <a:lvl4pPr marL="704850" indent="-152400"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4pPr>
            <a:lvl5pPr marL="866775" indent="-161925"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Clr>
                <a:srgbClr val="FF0000"/>
              </a:buClr>
              <a:buNone/>
            </a:pPr>
            <a:r>
              <a:rPr lang="zh-CN" altLang="en-US" sz="2000" b="1" dirty="0"/>
              <a:t>现有股东：</a:t>
            </a:r>
            <a:endParaRPr lang="en-US" altLang="zh-CN" sz="2000" b="1" dirty="0"/>
          </a:p>
          <a:p>
            <a:pPr>
              <a:spcBef>
                <a:spcPts val="600"/>
              </a:spcBef>
              <a:buClr>
                <a:srgbClr val="FF0000"/>
              </a:buClr>
            </a:pPr>
            <a:r>
              <a:rPr lang="zh-CN" altLang="zh-CN" sz="2000" dirty="0"/>
              <a:t>优先认购安排</a:t>
            </a:r>
            <a:endParaRPr lang="en-US" altLang="zh-CN" sz="2000" dirty="0"/>
          </a:p>
        </p:txBody>
      </p:sp>
      <p:sp>
        <p:nvSpPr>
          <p:cNvPr id="12" name="内容占位符 2"/>
          <p:cNvSpPr txBox="1">
            <a:spLocks/>
          </p:cNvSpPr>
          <p:nvPr/>
        </p:nvSpPr>
        <p:spPr bwMode="auto">
          <a:xfrm>
            <a:off x="4654505" y="1474980"/>
            <a:ext cx="4683763" cy="2631490"/>
          </a:xfrm>
          <a:prstGeom prst="rect">
            <a:avLst/>
          </a:prstGeom>
          <a:noFill/>
          <a:ln w="9525">
            <a:solidFill>
              <a:srgbClr val="F10000"/>
            </a:solidFill>
            <a:miter lim="800000"/>
            <a:headEnd/>
            <a:tailEnd/>
          </a:ln>
        </p:spPr>
        <p:txBody>
          <a:bodyPr vert="horz" wrap="square" lIns="91440" tIns="45720" rIns="91440" bIns="45720" numCol="1" anchor="t" anchorCtr="0" compatLnSpc="1">
            <a:prstTxWarp prst="textNoShape">
              <a:avLst/>
            </a:prstTxWarp>
            <a:spAutoFit/>
          </a:bodyPr>
          <a:lstStyle>
            <a:lvl1pPr marL="180975" indent="-180975"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1pPr>
            <a:lvl2pPr marL="180975" indent="171450"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2pPr>
            <a:lvl3pPr marL="542925" indent="-180975"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3pPr>
            <a:lvl4pPr marL="704850" indent="-152400"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4pPr>
            <a:lvl5pPr marL="866775" indent="-161925"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Clr>
                <a:srgbClr val="FF0000"/>
              </a:buClr>
              <a:buNone/>
            </a:pPr>
            <a:r>
              <a:rPr lang="zh-CN" altLang="en-US" sz="2000" b="1" dirty="0"/>
              <a:t>发行对象：</a:t>
            </a:r>
            <a:endParaRPr lang="en-US" altLang="zh-CN" sz="2000" b="1" dirty="0"/>
          </a:p>
          <a:p>
            <a:pPr>
              <a:spcBef>
                <a:spcPts val="600"/>
              </a:spcBef>
              <a:buClr>
                <a:srgbClr val="FF0000"/>
              </a:buClr>
            </a:pPr>
            <a:r>
              <a:rPr lang="zh-CN" altLang="en-US" sz="2000" dirty="0"/>
              <a:t>投资者适当性</a:t>
            </a:r>
            <a:endParaRPr lang="en-US" altLang="zh-CN" sz="2000" dirty="0"/>
          </a:p>
          <a:p>
            <a:pPr>
              <a:spcBef>
                <a:spcPts val="600"/>
              </a:spcBef>
              <a:buClr>
                <a:srgbClr val="FF0000"/>
              </a:buClr>
            </a:pPr>
            <a:r>
              <a:rPr lang="zh-CN" altLang="zh-CN" sz="2000" dirty="0"/>
              <a:t>私募基金或私募基金管理人的备案或登记情况</a:t>
            </a:r>
            <a:endParaRPr lang="en-US" altLang="zh-CN" sz="2000" b="1" dirty="0"/>
          </a:p>
          <a:p>
            <a:pPr>
              <a:spcBef>
                <a:spcPts val="600"/>
              </a:spcBef>
              <a:buClr>
                <a:srgbClr val="FF0000"/>
              </a:buClr>
            </a:pPr>
            <a:r>
              <a:rPr lang="zh-CN" altLang="zh-CN" sz="2000" dirty="0"/>
              <a:t>持股平台</a:t>
            </a:r>
            <a:r>
              <a:rPr lang="zh-CN" altLang="en-US" sz="2000" dirty="0"/>
              <a:t>、股份代持</a:t>
            </a:r>
            <a:endParaRPr lang="en-US" altLang="zh-CN" sz="2400" dirty="0"/>
          </a:p>
          <a:p>
            <a:pPr>
              <a:spcBef>
                <a:spcPts val="600"/>
              </a:spcBef>
              <a:buClr>
                <a:srgbClr val="FF0000"/>
              </a:buClr>
            </a:pPr>
            <a:r>
              <a:rPr lang="zh-CN" altLang="zh-CN" sz="2000" dirty="0"/>
              <a:t>核心员工认定程序</a:t>
            </a:r>
            <a:endParaRPr lang="en-US" altLang="zh-CN" sz="2000" dirty="0"/>
          </a:p>
          <a:p>
            <a:pPr>
              <a:spcBef>
                <a:spcPts val="600"/>
              </a:spcBef>
              <a:buClr>
                <a:srgbClr val="FF0000"/>
              </a:buClr>
            </a:pPr>
            <a:r>
              <a:rPr lang="zh-CN" altLang="zh-CN" sz="2000" dirty="0" smtClean="0"/>
              <a:t>失信</a:t>
            </a:r>
            <a:r>
              <a:rPr lang="zh-CN" altLang="zh-CN" sz="2000" dirty="0"/>
              <a:t>联合</a:t>
            </a:r>
            <a:r>
              <a:rPr lang="zh-CN" altLang="zh-CN" sz="2000" dirty="0" smtClean="0"/>
              <a:t>惩戒</a:t>
            </a:r>
            <a:r>
              <a:rPr lang="zh-CN" altLang="en-US" sz="2000" dirty="0" smtClean="0"/>
              <a:t>对象</a:t>
            </a:r>
            <a:endParaRPr lang="en-US" altLang="zh-CN" sz="2000" dirty="0" smtClean="0"/>
          </a:p>
        </p:txBody>
      </p:sp>
      <p:sp>
        <p:nvSpPr>
          <p:cNvPr id="14" name="内容占位符 2"/>
          <p:cNvSpPr txBox="1">
            <a:spLocks/>
          </p:cNvSpPr>
          <p:nvPr/>
        </p:nvSpPr>
        <p:spPr bwMode="auto">
          <a:xfrm>
            <a:off x="4654505" y="5161311"/>
            <a:ext cx="4683763" cy="1477328"/>
          </a:xfrm>
          <a:prstGeom prst="rect">
            <a:avLst/>
          </a:prstGeom>
          <a:noFill/>
          <a:ln w="9525">
            <a:solidFill>
              <a:srgbClr val="F10000"/>
            </a:solidFill>
            <a:miter lim="800000"/>
            <a:headEnd/>
            <a:tailEnd/>
          </a:ln>
        </p:spPr>
        <p:txBody>
          <a:bodyPr vert="horz" wrap="square" lIns="91440" tIns="45720" rIns="91440" bIns="45720" numCol="1" anchor="t" anchorCtr="0" compatLnSpc="1">
            <a:prstTxWarp prst="textNoShape">
              <a:avLst/>
            </a:prstTxWarp>
            <a:spAutoFit/>
          </a:bodyPr>
          <a:lstStyle>
            <a:lvl1pPr marL="180975" indent="-180975"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1pPr>
            <a:lvl2pPr marL="180975" indent="171450"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2pPr>
            <a:lvl3pPr marL="542925" indent="-180975"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3pPr>
            <a:lvl4pPr marL="704850" indent="-152400"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4pPr>
            <a:lvl5pPr marL="866775" indent="-161925"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Clr>
                <a:srgbClr val="FF0000"/>
              </a:buClr>
              <a:buNone/>
            </a:pPr>
            <a:r>
              <a:rPr lang="zh-CN" altLang="zh-CN" sz="2000" b="1" dirty="0"/>
              <a:t>发行价格</a:t>
            </a:r>
            <a:r>
              <a:rPr lang="zh-CN" altLang="en-US" sz="2000" b="1" dirty="0"/>
              <a:t>：</a:t>
            </a:r>
            <a:endParaRPr lang="en-US" altLang="zh-CN" sz="2000" b="1" dirty="0"/>
          </a:p>
          <a:p>
            <a:pPr>
              <a:spcBef>
                <a:spcPts val="600"/>
              </a:spcBef>
              <a:buClr>
                <a:srgbClr val="FF0000"/>
              </a:buClr>
            </a:pPr>
            <a:r>
              <a:rPr lang="zh-CN" altLang="zh-CN" sz="2000" dirty="0"/>
              <a:t>定价方式、定价过程的公平性</a:t>
            </a:r>
            <a:r>
              <a:rPr lang="zh-CN" altLang="en-US" sz="2000" dirty="0"/>
              <a:t>与</a:t>
            </a:r>
            <a:r>
              <a:rPr lang="zh-CN" altLang="zh-CN" sz="2000" dirty="0" smtClean="0"/>
              <a:t>公正性</a:t>
            </a:r>
            <a:r>
              <a:rPr lang="zh-CN" altLang="en-US" sz="2000" dirty="0" smtClean="0"/>
              <a:t>，</a:t>
            </a:r>
            <a:r>
              <a:rPr lang="zh-CN" altLang="zh-CN" sz="2000" dirty="0" smtClean="0"/>
              <a:t>定价</a:t>
            </a:r>
            <a:r>
              <a:rPr lang="zh-CN" altLang="zh-CN" sz="2000" dirty="0"/>
              <a:t>结果</a:t>
            </a:r>
            <a:r>
              <a:rPr lang="zh-CN" altLang="en-US" sz="2000" dirty="0"/>
              <a:t>的合法有效性</a:t>
            </a:r>
            <a:endParaRPr lang="en-US" altLang="zh-CN" sz="2000" dirty="0"/>
          </a:p>
          <a:p>
            <a:pPr>
              <a:spcBef>
                <a:spcPts val="600"/>
              </a:spcBef>
              <a:buClr>
                <a:srgbClr val="FF0000"/>
              </a:buClr>
            </a:pPr>
            <a:r>
              <a:rPr lang="zh-CN" altLang="zh-CN" sz="2000" dirty="0"/>
              <a:t>股份</a:t>
            </a:r>
            <a:r>
              <a:rPr lang="zh-CN" altLang="zh-CN" sz="2000" dirty="0" smtClean="0"/>
              <a:t>支付</a:t>
            </a:r>
            <a:endParaRPr lang="en-US" altLang="zh-CN" sz="2000" dirty="0"/>
          </a:p>
        </p:txBody>
      </p:sp>
      <p:sp>
        <p:nvSpPr>
          <p:cNvPr id="17" name="内容占位符 2"/>
          <p:cNvSpPr txBox="1">
            <a:spLocks/>
          </p:cNvSpPr>
          <p:nvPr/>
        </p:nvSpPr>
        <p:spPr bwMode="auto">
          <a:xfrm>
            <a:off x="4654505" y="4188851"/>
            <a:ext cx="4683763" cy="707886"/>
          </a:xfrm>
          <a:prstGeom prst="rect">
            <a:avLst/>
          </a:prstGeom>
          <a:noFill/>
          <a:ln w="9525">
            <a:solidFill>
              <a:srgbClr val="F10000"/>
            </a:solidFill>
            <a:miter lim="800000"/>
            <a:headEnd/>
            <a:tailEnd/>
          </a:ln>
        </p:spPr>
        <p:txBody>
          <a:bodyPr vert="horz" wrap="square" lIns="91440" tIns="45720" rIns="91440" bIns="45720" numCol="1" anchor="t" anchorCtr="0" compatLnSpc="1">
            <a:prstTxWarp prst="textNoShape">
              <a:avLst/>
            </a:prstTxWarp>
            <a:spAutoFit/>
          </a:bodyPr>
          <a:lstStyle>
            <a:lvl1pPr marL="180975" indent="-180975"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1pPr>
            <a:lvl2pPr marL="180975" indent="171450"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2pPr>
            <a:lvl3pPr marL="542925" indent="-180975"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3pPr>
            <a:lvl4pPr marL="704850" indent="-152400"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4pPr>
            <a:lvl5pPr marL="866775" indent="-161925"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Clr>
                <a:srgbClr val="FF0000"/>
              </a:buClr>
              <a:buNone/>
            </a:pPr>
            <a:r>
              <a:rPr lang="zh-CN" altLang="en-US" sz="2000" b="1" dirty="0" smtClean="0"/>
              <a:t>挂牌公司和主办券商聘请第三方中介机构情况</a:t>
            </a:r>
            <a:endParaRPr lang="en-US" altLang="zh-CN" sz="2000" b="1" dirty="0"/>
          </a:p>
        </p:txBody>
      </p:sp>
    </p:spTree>
    <p:extLst>
      <p:ext uri="{BB962C8B-B14F-4D97-AF65-F5344CB8AC3E}">
        <p14:creationId xmlns:p14="http://schemas.microsoft.com/office/powerpoint/2010/main" val="102543674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t>备案审查的关注要点</a:t>
            </a:r>
          </a:p>
        </p:txBody>
      </p:sp>
      <p:sp>
        <p:nvSpPr>
          <p:cNvPr id="4" name="灯片编号占位符 3"/>
          <p:cNvSpPr>
            <a:spLocks noGrp="1"/>
          </p:cNvSpPr>
          <p:nvPr>
            <p:ph type="sldNum" sz="quarter" idx="10"/>
          </p:nvPr>
        </p:nvSpPr>
        <p:spPr/>
        <p:txBody>
          <a:bodyPr/>
          <a:lstStyle/>
          <a:p>
            <a:pPr>
              <a:defRPr/>
            </a:pPr>
            <a:fld id="{D68CFF15-E330-4DD3-8670-78B08F137666}" type="slidenum">
              <a:rPr lang="en-GB" smtClean="0"/>
              <a:pPr>
                <a:defRPr/>
              </a:pPr>
              <a:t>36</a:t>
            </a:fld>
            <a:endParaRPr lang="en-GB" dirty="0"/>
          </a:p>
        </p:txBody>
      </p:sp>
      <p:sp>
        <p:nvSpPr>
          <p:cNvPr id="5" name="Rectangle 13"/>
          <p:cNvSpPr/>
          <p:nvPr/>
        </p:nvSpPr>
        <p:spPr>
          <a:xfrm>
            <a:off x="136712" y="1078050"/>
            <a:ext cx="2782334" cy="68963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solidFill>
                  <a:schemeClr val="bg1"/>
                </a:solidFill>
              </a:rPr>
              <a:t>发行程序的规范性</a:t>
            </a:r>
            <a:endParaRPr lang="zh-CN" altLang="zh-CN" sz="2400" dirty="0">
              <a:solidFill>
                <a:schemeClr val="bg1"/>
              </a:solidFill>
            </a:endParaRPr>
          </a:p>
        </p:txBody>
      </p:sp>
      <p:sp>
        <p:nvSpPr>
          <p:cNvPr id="6" name="Rectangle 10"/>
          <p:cNvSpPr/>
          <p:nvPr/>
        </p:nvSpPr>
        <p:spPr>
          <a:xfrm>
            <a:off x="136712" y="2095582"/>
            <a:ext cx="2782334" cy="57823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b="1" dirty="0">
                <a:solidFill>
                  <a:schemeClr val="bg1"/>
                </a:solidFill>
              </a:rPr>
              <a:t>发行主体的合法性</a:t>
            </a:r>
            <a:endParaRPr lang="zh-CN" altLang="zh-CN" sz="2400" dirty="0">
              <a:solidFill>
                <a:schemeClr val="bg1"/>
              </a:solidFill>
            </a:endParaRPr>
          </a:p>
        </p:txBody>
      </p:sp>
      <p:sp>
        <p:nvSpPr>
          <p:cNvPr id="11" name="Rectangle 10"/>
          <p:cNvSpPr/>
          <p:nvPr/>
        </p:nvSpPr>
        <p:spPr>
          <a:xfrm>
            <a:off x="150812" y="2962935"/>
            <a:ext cx="2768234" cy="79365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solidFill>
                  <a:schemeClr val="bg1"/>
                </a:solidFill>
              </a:rPr>
              <a:t>备案文件的齐备性和一致性</a:t>
            </a:r>
            <a:endParaRPr lang="zh-CN" altLang="zh-CN" sz="2400" dirty="0">
              <a:solidFill>
                <a:schemeClr val="bg1"/>
              </a:solidFill>
            </a:endParaRPr>
          </a:p>
        </p:txBody>
      </p:sp>
      <p:sp>
        <p:nvSpPr>
          <p:cNvPr id="13" name="Rectangle 10"/>
          <p:cNvSpPr/>
          <p:nvPr/>
        </p:nvSpPr>
        <p:spPr>
          <a:xfrm>
            <a:off x="150812" y="3944785"/>
            <a:ext cx="2768233" cy="122509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solidFill>
                  <a:schemeClr val="bg1"/>
                </a:solidFill>
              </a:rPr>
              <a:t>备案文件内容的完整性和充分性</a:t>
            </a:r>
            <a:endParaRPr lang="zh-CN" altLang="zh-CN" sz="2400" dirty="0">
              <a:solidFill>
                <a:schemeClr val="bg1"/>
              </a:solidFill>
            </a:endParaRPr>
          </a:p>
        </p:txBody>
      </p:sp>
      <p:sp>
        <p:nvSpPr>
          <p:cNvPr id="10" name="右箭头 9"/>
          <p:cNvSpPr/>
          <p:nvPr/>
        </p:nvSpPr>
        <p:spPr>
          <a:xfrm>
            <a:off x="3004260" y="4215453"/>
            <a:ext cx="1371600" cy="320040"/>
          </a:xfrm>
          <a:prstGeom prst="rightArrow">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内容占位符 2"/>
          <p:cNvSpPr txBox="1">
            <a:spLocks/>
          </p:cNvSpPr>
          <p:nvPr/>
        </p:nvSpPr>
        <p:spPr bwMode="auto">
          <a:xfrm>
            <a:off x="4365876" y="619125"/>
            <a:ext cx="5261020" cy="1938992"/>
          </a:xfrm>
          <a:prstGeom prst="rect">
            <a:avLst/>
          </a:prstGeom>
          <a:noFill/>
          <a:ln w="9525">
            <a:solidFill>
              <a:srgbClr val="F10000"/>
            </a:solidFill>
            <a:miter lim="800000"/>
            <a:headEnd/>
            <a:tailEnd/>
          </a:ln>
        </p:spPr>
        <p:txBody>
          <a:bodyPr vert="horz" wrap="square" lIns="91440" tIns="45720" rIns="91440" bIns="45720" numCol="1" anchor="t" anchorCtr="0" compatLnSpc="1">
            <a:prstTxWarp prst="textNoShape">
              <a:avLst/>
            </a:prstTxWarp>
            <a:spAutoFit/>
          </a:bodyPr>
          <a:lstStyle>
            <a:lvl1pPr marL="180975" indent="-180975"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1pPr>
            <a:lvl2pPr marL="180975" indent="171450"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2pPr>
            <a:lvl3pPr marL="542925" indent="-180975"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3pPr>
            <a:lvl4pPr marL="704850" indent="-152400"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4pPr>
            <a:lvl5pPr marL="866775" indent="-161925"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Clr>
                <a:srgbClr val="FF0000"/>
              </a:buClr>
              <a:buNone/>
            </a:pPr>
            <a:r>
              <a:rPr lang="zh-CN" altLang="zh-CN" sz="2000" b="1" dirty="0"/>
              <a:t>募集资金管理与使用</a:t>
            </a:r>
            <a:r>
              <a:rPr lang="zh-CN" altLang="en-US" sz="2000" b="1" dirty="0"/>
              <a:t>：</a:t>
            </a:r>
            <a:endParaRPr lang="en-US" altLang="zh-CN" sz="2000" b="1" dirty="0"/>
          </a:p>
          <a:p>
            <a:pPr>
              <a:spcBef>
                <a:spcPts val="600"/>
              </a:spcBef>
              <a:buClr>
                <a:srgbClr val="FF0000"/>
              </a:buClr>
            </a:pPr>
            <a:r>
              <a:rPr lang="zh-CN" altLang="en-US" sz="2000" dirty="0"/>
              <a:t>募集资金的用途要求</a:t>
            </a:r>
            <a:endParaRPr lang="en-US" altLang="zh-CN" sz="2000" dirty="0" smtClean="0"/>
          </a:p>
          <a:p>
            <a:pPr>
              <a:spcBef>
                <a:spcPts val="600"/>
              </a:spcBef>
              <a:buClr>
                <a:srgbClr val="FF0000"/>
              </a:buClr>
            </a:pPr>
            <a:r>
              <a:rPr lang="zh-CN" altLang="en-US" sz="2000" dirty="0"/>
              <a:t>募集资金的管理</a:t>
            </a:r>
            <a:r>
              <a:rPr lang="zh-CN" altLang="en-US" sz="2000" dirty="0" smtClean="0"/>
              <a:t>要求</a:t>
            </a:r>
            <a:endParaRPr lang="en-US" altLang="zh-CN" sz="2000" dirty="0" smtClean="0"/>
          </a:p>
          <a:p>
            <a:pPr>
              <a:spcBef>
                <a:spcPts val="600"/>
              </a:spcBef>
              <a:buClr>
                <a:srgbClr val="FF0000"/>
              </a:buClr>
            </a:pPr>
            <a:r>
              <a:rPr lang="zh-CN" altLang="en-US" sz="2000" dirty="0"/>
              <a:t>募集资金的存放</a:t>
            </a:r>
            <a:r>
              <a:rPr lang="zh-CN" altLang="en-US" sz="2000" dirty="0" smtClean="0"/>
              <a:t>要求</a:t>
            </a:r>
            <a:endParaRPr lang="en-US" altLang="zh-CN" sz="2000" dirty="0" smtClean="0"/>
          </a:p>
          <a:p>
            <a:pPr>
              <a:spcBef>
                <a:spcPts val="600"/>
              </a:spcBef>
              <a:buClr>
                <a:srgbClr val="FF0000"/>
              </a:buClr>
            </a:pPr>
            <a:r>
              <a:rPr lang="zh-CN" altLang="en-US" sz="2000" dirty="0"/>
              <a:t>募集资金用途的披露要求</a:t>
            </a:r>
            <a:endParaRPr lang="en-US" altLang="zh-CN" sz="2000" dirty="0"/>
          </a:p>
        </p:txBody>
      </p:sp>
      <p:sp>
        <p:nvSpPr>
          <p:cNvPr id="14" name="内容占位符 2"/>
          <p:cNvSpPr txBox="1">
            <a:spLocks/>
          </p:cNvSpPr>
          <p:nvPr/>
        </p:nvSpPr>
        <p:spPr bwMode="auto">
          <a:xfrm>
            <a:off x="4398756" y="2890100"/>
            <a:ext cx="5251036" cy="1169551"/>
          </a:xfrm>
          <a:prstGeom prst="rect">
            <a:avLst/>
          </a:prstGeom>
          <a:noFill/>
          <a:ln w="9525">
            <a:solidFill>
              <a:srgbClr val="F10000"/>
            </a:solidFill>
            <a:miter lim="800000"/>
            <a:headEnd/>
            <a:tailEnd/>
          </a:ln>
        </p:spPr>
        <p:txBody>
          <a:bodyPr vert="horz" wrap="square" lIns="91440" tIns="45720" rIns="91440" bIns="45720" numCol="1" anchor="t" anchorCtr="0" compatLnSpc="1">
            <a:prstTxWarp prst="textNoShape">
              <a:avLst/>
            </a:prstTxWarp>
            <a:spAutoFit/>
          </a:bodyPr>
          <a:lstStyle>
            <a:lvl1pPr marL="180975" indent="-180975"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1pPr>
            <a:lvl2pPr marL="180975" indent="171450"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2pPr>
            <a:lvl3pPr marL="542925" indent="-180975"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3pPr>
            <a:lvl4pPr marL="704850" indent="-152400"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4pPr>
            <a:lvl5pPr marL="866775" indent="-161925"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Clr>
                <a:srgbClr val="FF0000"/>
              </a:buClr>
              <a:buNone/>
            </a:pPr>
            <a:r>
              <a:rPr lang="zh-CN" altLang="zh-CN" sz="2000" b="1" dirty="0"/>
              <a:t> </a:t>
            </a:r>
            <a:r>
              <a:rPr lang="zh-CN" altLang="zh-CN" sz="2000" b="1" dirty="0" smtClean="0"/>
              <a:t>特殊投资条款</a:t>
            </a:r>
            <a:r>
              <a:rPr lang="zh-CN" altLang="en-US" sz="2000" b="1" dirty="0" smtClean="0"/>
              <a:t>：</a:t>
            </a:r>
            <a:endParaRPr lang="zh-CN" altLang="en-US" sz="2000" b="1" dirty="0"/>
          </a:p>
          <a:p>
            <a:pPr>
              <a:spcBef>
                <a:spcPts val="600"/>
              </a:spcBef>
              <a:buClr>
                <a:srgbClr val="FF0000"/>
              </a:buClr>
            </a:pPr>
            <a:r>
              <a:rPr lang="zh-CN" altLang="en-US" sz="2000" dirty="0" smtClean="0"/>
              <a:t>负面清单</a:t>
            </a:r>
            <a:endParaRPr lang="en-US" altLang="zh-CN" sz="2000" dirty="0" smtClean="0"/>
          </a:p>
          <a:p>
            <a:pPr>
              <a:spcBef>
                <a:spcPts val="600"/>
              </a:spcBef>
              <a:buClr>
                <a:srgbClr val="FF0000"/>
              </a:buClr>
            </a:pPr>
            <a:r>
              <a:rPr lang="zh-CN" altLang="en-US" sz="2000" dirty="0" smtClean="0"/>
              <a:t>特殊</a:t>
            </a:r>
            <a:r>
              <a:rPr lang="zh-CN" altLang="en-US" sz="2000" dirty="0"/>
              <a:t>投资条款审议程序及主办券商意见</a:t>
            </a:r>
            <a:endParaRPr lang="en-US" altLang="zh-CN" sz="2000" dirty="0"/>
          </a:p>
        </p:txBody>
      </p:sp>
      <p:sp>
        <p:nvSpPr>
          <p:cNvPr id="16" name="内容占位符 2"/>
          <p:cNvSpPr txBox="1">
            <a:spLocks/>
          </p:cNvSpPr>
          <p:nvPr/>
        </p:nvSpPr>
        <p:spPr bwMode="auto">
          <a:xfrm>
            <a:off x="4375860" y="4237428"/>
            <a:ext cx="5261020" cy="784830"/>
          </a:xfrm>
          <a:prstGeom prst="rect">
            <a:avLst/>
          </a:prstGeom>
          <a:noFill/>
          <a:ln w="9525">
            <a:solidFill>
              <a:srgbClr val="F10000"/>
            </a:solidFill>
            <a:miter lim="800000"/>
            <a:headEnd/>
            <a:tailEnd/>
          </a:ln>
        </p:spPr>
        <p:txBody>
          <a:bodyPr vert="horz" wrap="square" lIns="91440" tIns="45720" rIns="91440" bIns="45720" numCol="1" anchor="t" anchorCtr="0" compatLnSpc="1">
            <a:prstTxWarp prst="textNoShape">
              <a:avLst/>
            </a:prstTxWarp>
            <a:spAutoFit/>
          </a:bodyPr>
          <a:lstStyle>
            <a:lvl1pPr marL="180975" indent="-180975"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1pPr>
            <a:lvl2pPr marL="180975" indent="171450"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2pPr>
            <a:lvl3pPr marL="542925" indent="-180975"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3pPr>
            <a:lvl4pPr marL="704850" indent="-152400"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4pPr>
            <a:lvl5pPr marL="866775" indent="-161925"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Clr>
                <a:srgbClr val="FF0000"/>
              </a:buClr>
              <a:buNone/>
            </a:pPr>
            <a:r>
              <a:rPr lang="zh-CN" altLang="zh-CN" sz="2000" b="1" dirty="0"/>
              <a:t>其他政府部门审批等管理规定的情形</a:t>
            </a:r>
            <a:r>
              <a:rPr lang="zh-CN" altLang="en-US" sz="2000" b="1" dirty="0"/>
              <a:t>：</a:t>
            </a:r>
          </a:p>
          <a:p>
            <a:pPr>
              <a:spcBef>
                <a:spcPts val="600"/>
              </a:spcBef>
              <a:buClr>
                <a:srgbClr val="FF0000"/>
              </a:buClr>
            </a:pPr>
            <a:r>
              <a:rPr lang="zh-CN" altLang="zh-CN" sz="2000" dirty="0"/>
              <a:t>履行</a:t>
            </a:r>
            <a:r>
              <a:rPr lang="zh-CN" altLang="zh-CN" sz="2000" dirty="0" smtClean="0"/>
              <a:t>相关</a:t>
            </a:r>
            <a:r>
              <a:rPr lang="zh-CN" altLang="en-US" sz="2000" dirty="0" smtClean="0"/>
              <a:t>监管</a:t>
            </a:r>
            <a:r>
              <a:rPr lang="zh-CN" altLang="zh-CN" sz="2000" dirty="0" smtClean="0"/>
              <a:t>部门审批</a:t>
            </a:r>
            <a:r>
              <a:rPr lang="zh-CN" altLang="en-US" sz="2000" dirty="0" smtClean="0"/>
              <a:t>、备案程序</a:t>
            </a:r>
            <a:endParaRPr lang="en-US" altLang="zh-CN" sz="2000" dirty="0"/>
          </a:p>
        </p:txBody>
      </p:sp>
      <p:sp>
        <p:nvSpPr>
          <p:cNvPr id="17" name="内容占位符 2"/>
          <p:cNvSpPr txBox="1">
            <a:spLocks/>
          </p:cNvSpPr>
          <p:nvPr/>
        </p:nvSpPr>
        <p:spPr bwMode="auto">
          <a:xfrm>
            <a:off x="4375860" y="5321298"/>
            <a:ext cx="5251036" cy="1400383"/>
          </a:xfrm>
          <a:prstGeom prst="rect">
            <a:avLst/>
          </a:prstGeom>
          <a:noFill/>
          <a:ln w="9525">
            <a:solidFill>
              <a:srgbClr val="F10000"/>
            </a:solidFill>
            <a:miter lim="800000"/>
            <a:headEnd/>
            <a:tailEnd/>
          </a:ln>
        </p:spPr>
        <p:txBody>
          <a:bodyPr vert="horz" wrap="square" lIns="91440" tIns="45720" rIns="91440" bIns="45720" numCol="1" anchor="t" anchorCtr="0" compatLnSpc="1">
            <a:prstTxWarp prst="textNoShape">
              <a:avLst/>
            </a:prstTxWarp>
            <a:spAutoFit/>
          </a:bodyPr>
          <a:lstStyle>
            <a:lvl1pPr marL="180975" indent="-180975"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1pPr>
            <a:lvl2pPr marL="180975" indent="171450"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2pPr>
            <a:lvl3pPr marL="542925" indent="-180975"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3pPr>
            <a:lvl4pPr marL="704850" indent="-152400"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4pPr>
            <a:lvl5pPr marL="866775" indent="-161925"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Clr>
                <a:srgbClr val="FF0000"/>
              </a:buClr>
              <a:buNone/>
            </a:pPr>
            <a:r>
              <a:rPr lang="zh-CN" altLang="zh-CN" sz="2000" b="1" dirty="0"/>
              <a:t> 发行股票购买资产的情形</a:t>
            </a:r>
            <a:r>
              <a:rPr lang="zh-CN" altLang="en-US" sz="2000" b="1" dirty="0" smtClean="0"/>
              <a:t>：</a:t>
            </a:r>
            <a:endParaRPr lang="zh-CN" altLang="en-US" sz="2000" b="1" dirty="0"/>
          </a:p>
          <a:p>
            <a:pPr>
              <a:spcBef>
                <a:spcPts val="600"/>
              </a:spcBef>
              <a:buClr>
                <a:srgbClr val="FF0000"/>
              </a:buClr>
            </a:pPr>
            <a:r>
              <a:rPr lang="zh-CN" altLang="zh-CN" sz="2000" dirty="0"/>
              <a:t>资产的基本</a:t>
            </a:r>
            <a:r>
              <a:rPr lang="zh-CN" altLang="zh-CN" sz="2000" dirty="0" smtClean="0"/>
              <a:t>情况</a:t>
            </a:r>
            <a:r>
              <a:rPr lang="zh-CN" altLang="en-US" sz="2000" dirty="0" smtClean="0"/>
              <a:t>，</a:t>
            </a:r>
            <a:r>
              <a:rPr lang="zh-CN" altLang="zh-CN" sz="2000" dirty="0" smtClean="0"/>
              <a:t>权属</a:t>
            </a:r>
            <a:r>
              <a:rPr lang="zh-CN" altLang="zh-CN" sz="2000" dirty="0"/>
              <a:t>是否清晰、是否已完成</a:t>
            </a:r>
            <a:r>
              <a:rPr lang="zh-CN" altLang="zh-CN" sz="2000" dirty="0" smtClean="0"/>
              <a:t>过户</a:t>
            </a:r>
            <a:r>
              <a:rPr lang="zh-CN" altLang="en-US" sz="2000" dirty="0" smtClean="0"/>
              <a:t>，</a:t>
            </a:r>
            <a:r>
              <a:rPr lang="zh-CN" altLang="zh-CN" sz="2000" dirty="0" smtClean="0"/>
              <a:t>资产</a:t>
            </a:r>
            <a:r>
              <a:rPr lang="zh-CN" altLang="zh-CN" sz="2000" dirty="0"/>
              <a:t>审计或评估</a:t>
            </a:r>
            <a:r>
              <a:rPr lang="zh-CN" altLang="zh-CN" sz="2000" dirty="0" smtClean="0"/>
              <a:t>情况</a:t>
            </a:r>
            <a:r>
              <a:rPr lang="zh-CN" altLang="en-US" sz="2000" dirty="0" smtClean="0"/>
              <a:t>，</a:t>
            </a:r>
            <a:r>
              <a:rPr lang="zh-CN" altLang="zh-CN" sz="2000" dirty="0" smtClean="0"/>
              <a:t>资产</a:t>
            </a:r>
            <a:r>
              <a:rPr lang="zh-CN" altLang="zh-CN" sz="2000" dirty="0"/>
              <a:t>定价依据和定价的公允性</a:t>
            </a:r>
            <a:endParaRPr lang="en-US" altLang="zh-CN" sz="2000" dirty="0"/>
          </a:p>
        </p:txBody>
      </p:sp>
    </p:spTree>
    <p:extLst>
      <p:ext uri="{BB962C8B-B14F-4D97-AF65-F5344CB8AC3E}">
        <p14:creationId xmlns:p14="http://schemas.microsoft.com/office/powerpoint/2010/main" val="26230430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t>备案审查的关注要点</a:t>
            </a:r>
          </a:p>
        </p:txBody>
      </p:sp>
      <p:sp>
        <p:nvSpPr>
          <p:cNvPr id="4" name="灯片编号占位符 3"/>
          <p:cNvSpPr>
            <a:spLocks noGrp="1"/>
          </p:cNvSpPr>
          <p:nvPr>
            <p:ph type="sldNum" sz="quarter" idx="10"/>
          </p:nvPr>
        </p:nvSpPr>
        <p:spPr/>
        <p:txBody>
          <a:bodyPr/>
          <a:lstStyle/>
          <a:p>
            <a:pPr>
              <a:defRPr/>
            </a:pPr>
            <a:fld id="{D68CFF15-E330-4DD3-8670-78B08F137666}" type="slidenum">
              <a:rPr lang="en-GB" smtClean="0"/>
              <a:pPr>
                <a:defRPr/>
              </a:pPr>
              <a:t>37</a:t>
            </a:fld>
            <a:endParaRPr lang="en-GB" dirty="0"/>
          </a:p>
        </p:txBody>
      </p:sp>
      <p:sp>
        <p:nvSpPr>
          <p:cNvPr id="5" name="Rectangle 13"/>
          <p:cNvSpPr/>
          <p:nvPr/>
        </p:nvSpPr>
        <p:spPr>
          <a:xfrm>
            <a:off x="136712" y="1078050"/>
            <a:ext cx="2782334" cy="68963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solidFill>
                  <a:schemeClr val="bg1"/>
                </a:solidFill>
              </a:rPr>
              <a:t>发行程序的规范性</a:t>
            </a:r>
            <a:endParaRPr lang="zh-CN" altLang="zh-CN" sz="2400" dirty="0">
              <a:solidFill>
                <a:schemeClr val="bg1"/>
              </a:solidFill>
            </a:endParaRPr>
          </a:p>
        </p:txBody>
      </p:sp>
      <p:sp>
        <p:nvSpPr>
          <p:cNvPr id="6" name="Rectangle 10"/>
          <p:cNvSpPr/>
          <p:nvPr/>
        </p:nvSpPr>
        <p:spPr>
          <a:xfrm>
            <a:off x="136712" y="2095582"/>
            <a:ext cx="2782334" cy="57823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b="1" dirty="0">
                <a:solidFill>
                  <a:schemeClr val="bg1"/>
                </a:solidFill>
              </a:rPr>
              <a:t>发行主体的合法性</a:t>
            </a:r>
            <a:endParaRPr lang="zh-CN" altLang="zh-CN" sz="2400" dirty="0">
              <a:solidFill>
                <a:schemeClr val="bg1"/>
              </a:solidFill>
            </a:endParaRPr>
          </a:p>
        </p:txBody>
      </p:sp>
      <p:sp>
        <p:nvSpPr>
          <p:cNvPr id="11" name="Rectangle 10"/>
          <p:cNvSpPr/>
          <p:nvPr/>
        </p:nvSpPr>
        <p:spPr>
          <a:xfrm>
            <a:off x="150812" y="2962935"/>
            <a:ext cx="2768234" cy="79365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solidFill>
                  <a:schemeClr val="bg1"/>
                </a:solidFill>
              </a:rPr>
              <a:t>备案文件的齐备性和一致性</a:t>
            </a:r>
            <a:endParaRPr lang="zh-CN" altLang="zh-CN" sz="2400" dirty="0">
              <a:solidFill>
                <a:schemeClr val="bg1"/>
              </a:solidFill>
            </a:endParaRPr>
          </a:p>
        </p:txBody>
      </p:sp>
      <p:sp>
        <p:nvSpPr>
          <p:cNvPr id="13" name="Rectangle 10"/>
          <p:cNvSpPr/>
          <p:nvPr/>
        </p:nvSpPr>
        <p:spPr>
          <a:xfrm>
            <a:off x="150812" y="3944785"/>
            <a:ext cx="2768233" cy="122509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solidFill>
                  <a:schemeClr val="bg1"/>
                </a:solidFill>
              </a:rPr>
              <a:t>备案文件内容的完整性和充分性</a:t>
            </a:r>
            <a:endParaRPr lang="zh-CN" altLang="zh-CN" sz="2400" dirty="0">
              <a:solidFill>
                <a:schemeClr val="bg1"/>
              </a:solidFill>
            </a:endParaRPr>
          </a:p>
        </p:txBody>
      </p:sp>
      <p:sp>
        <p:nvSpPr>
          <p:cNvPr id="10" name="右箭头 9"/>
          <p:cNvSpPr/>
          <p:nvPr/>
        </p:nvSpPr>
        <p:spPr>
          <a:xfrm>
            <a:off x="2948541" y="4421925"/>
            <a:ext cx="1371600" cy="320040"/>
          </a:xfrm>
          <a:prstGeom prst="rightArrow">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内容占位符 2"/>
          <p:cNvSpPr txBox="1">
            <a:spLocks/>
          </p:cNvSpPr>
          <p:nvPr/>
        </p:nvSpPr>
        <p:spPr bwMode="auto">
          <a:xfrm>
            <a:off x="4290645" y="3645101"/>
            <a:ext cx="5502283" cy="1554272"/>
          </a:xfrm>
          <a:prstGeom prst="rect">
            <a:avLst/>
          </a:prstGeom>
          <a:noFill/>
          <a:ln w="9525">
            <a:solidFill>
              <a:srgbClr val="F10000"/>
            </a:solidFill>
            <a:miter lim="800000"/>
            <a:headEnd/>
            <a:tailEnd/>
          </a:ln>
        </p:spPr>
        <p:txBody>
          <a:bodyPr vert="horz" wrap="square" lIns="91440" tIns="45720" rIns="91440" bIns="45720" numCol="1" anchor="t" anchorCtr="0" compatLnSpc="1">
            <a:prstTxWarp prst="textNoShape">
              <a:avLst/>
            </a:prstTxWarp>
            <a:spAutoFit/>
          </a:bodyPr>
          <a:lstStyle>
            <a:lvl1pPr marL="180975" indent="-180975"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1pPr>
            <a:lvl2pPr marL="180975" indent="171450"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2pPr>
            <a:lvl3pPr marL="542925" indent="-180975"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3pPr>
            <a:lvl4pPr marL="704850" indent="-152400"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4pPr>
            <a:lvl5pPr marL="866775" indent="-161925"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Clr>
                <a:srgbClr val="FF0000"/>
              </a:buClr>
              <a:buNone/>
            </a:pPr>
            <a:r>
              <a:rPr lang="zh-CN" altLang="zh-CN" sz="2000" b="1" dirty="0"/>
              <a:t>发行股票构成收购的情形</a:t>
            </a:r>
            <a:r>
              <a:rPr lang="zh-CN" altLang="en-US" sz="2000" b="1" dirty="0"/>
              <a:t>：</a:t>
            </a:r>
            <a:endParaRPr lang="en-US" altLang="zh-CN" sz="2000" b="1" dirty="0"/>
          </a:p>
          <a:p>
            <a:pPr>
              <a:spcBef>
                <a:spcPts val="600"/>
              </a:spcBef>
              <a:buClr>
                <a:srgbClr val="FF0000"/>
              </a:buClr>
            </a:pPr>
            <a:r>
              <a:rPr lang="zh-CN" altLang="zh-CN" sz="2000" dirty="0" smtClean="0"/>
              <a:t>收购</a:t>
            </a:r>
            <a:r>
              <a:rPr lang="zh-CN" altLang="zh-CN" sz="2000" dirty="0"/>
              <a:t>报告书</a:t>
            </a:r>
            <a:r>
              <a:rPr lang="zh-CN" altLang="en-US" sz="2000" dirty="0"/>
              <a:t>的披露、</a:t>
            </a:r>
            <a:r>
              <a:rPr lang="zh-CN" altLang="zh-CN" sz="2000" dirty="0"/>
              <a:t>内容与格式</a:t>
            </a:r>
            <a:endParaRPr lang="en-US" altLang="zh-CN" sz="2000" dirty="0"/>
          </a:p>
          <a:p>
            <a:pPr>
              <a:spcBef>
                <a:spcPts val="600"/>
              </a:spcBef>
              <a:buClr>
                <a:srgbClr val="FF0000"/>
              </a:buClr>
            </a:pPr>
            <a:r>
              <a:rPr lang="zh-CN" altLang="zh-CN" sz="2000" dirty="0"/>
              <a:t>收购人</a:t>
            </a:r>
            <a:r>
              <a:rPr lang="zh-CN" altLang="en-US" sz="2000" dirty="0"/>
              <a:t>涉及</a:t>
            </a:r>
            <a:r>
              <a:rPr lang="zh-CN" altLang="zh-CN" sz="2000" dirty="0"/>
              <a:t>私募机构或类金融企业的</a:t>
            </a:r>
            <a:r>
              <a:rPr lang="zh-CN" altLang="en-US" sz="2000" dirty="0"/>
              <a:t>承诺事项</a:t>
            </a:r>
            <a:endParaRPr lang="en-US" altLang="zh-CN" sz="2000" dirty="0"/>
          </a:p>
          <a:p>
            <a:pPr>
              <a:spcBef>
                <a:spcPts val="600"/>
              </a:spcBef>
              <a:buClr>
                <a:srgbClr val="FF0000"/>
              </a:buClr>
            </a:pPr>
            <a:r>
              <a:rPr lang="zh-CN" altLang="en-US" sz="2000" dirty="0"/>
              <a:t>收购完成后的主营业务变更问题</a:t>
            </a:r>
            <a:endParaRPr lang="en-US" altLang="zh-CN" sz="2000" dirty="0"/>
          </a:p>
        </p:txBody>
      </p:sp>
    </p:spTree>
    <p:extLst>
      <p:ext uri="{BB962C8B-B14F-4D97-AF65-F5344CB8AC3E}">
        <p14:creationId xmlns:p14="http://schemas.microsoft.com/office/powerpoint/2010/main" val="341434035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t>终止备案审查的关注要点</a:t>
            </a:r>
          </a:p>
        </p:txBody>
      </p:sp>
      <p:sp>
        <p:nvSpPr>
          <p:cNvPr id="4" name="灯片编号占位符 3"/>
          <p:cNvSpPr>
            <a:spLocks noGrp="1"/>
          </p:cNvSpPr>
          <p:nvPr>
            <p:ph type="sldNum" sz="quarter" idx="10"/>
          </p:nvPr>
        </p:nvSpPr>
        <p:spPr/>
        <p:txBody>
          <a:bodyPr/>
          <a:lstStyle/>
          <a:p>
            <a:pPr>
              <a:defRPr/>
            </a:pPr>
            <a:fld id="{D68CFF15-E330-4DD3-8670-78B08F137666}" type="slidenum">
              <a:rPr lang="en-GB" smtClean="0"/>
              <a:pPr>
                <a:defRPr/>
              </a:pPr>
              <a:t>38</a:t>
            </a:fld>
            <a:endParaRPr lang="en-GB" dirty="0"/>
          </a:p>
        </p:txBody>
      </p:sp>
      <p:sp>
        <p:nvSpPr>
          <p:cNvPr id="6" name="Rectangle 10"/>
          <p:cNvSpPr/>
          <p:nvPr/>
        </p:nvSpPr>
        <p:spPr>
          <a:xfrm>
            <a:off x="166207" y="3844000"/>
            <a:ext cx="2782334" cy="88254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smtClean="0">
                <a:solidFill>
                  <a:schemeClr val="bg1"/>
                </a:solidFill>
              </a:rPr>
              <a:t>风险防控措施</a:t>
            </a:r>
            <a:endParaRPr lang="zh-CN" altLang="zh-CN" sz="2400" dirty="0">
              <a:solidFill>
                <a:schemeClr val="bg1"/>
              </a:solidFill>
            </a:endParaRPr>
          </a:p>
        </p:txBody>
      </p:sp>
      <p:sp>
        <p:nvSpPr>
          <p:cNvPr id="10" name="右箭头 9"/>
          <p:cNvSpPr/>
          <p:nvPr/>
        </p:nvSpPr>
        <p:spPr>
          <a:xfrm>
            <a:off x="2923774" y="1422868"/>
            <a:ext cx="1371600" cy="320040"/>
          </a:xfrm>
          <a:prstGeom prst="rightArrow">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内容占位符 2"/>
          <p:cNvSpPr txBox="1">
            <a:spLocks/>
          </p:cNvSpPr>
          <p:nvPr/>
        </p:nvSpPr>
        <p:spPr bwMode="auto">
          <a:xfrm>
            <a:off x="4270606" y="805752"/>
            <a:ext cx="5502283" cy="4555093"/>
          </a:xfrm>
          <a:prstGeom prst="rect">
            <a:avLst/>
          </a:prstGeom>
          <a:noFill/>
          <a:ln w="9525">
            <a:solidFill>
              <a:srgbClr val="F10000"/>
            </a:solidFill>
            <a:miter lim="800000"/>
            <a:headEnd/>
            <a:tailEnd/>
          </a:ln>
        </p:spPr>
        <p:txBody>
          <a:bodyPr vert="horz" wrap="square" lIns="91440" tIns="45720" rIns="91440" bIns="45720" numCol="1" anchor="t" anchorCtr="0" compatLnSpc="1">
            <a:prstTxWarp prst="textNoShape">
              <a:avLst/>
            </a:prstTxWarp>
            <a:spAutoFit/>
          </a:bodyPr>
          <a:lstStyle>
            <a:lvl1pPr marL="180975" indent="-180975"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1pPr>
            <a:lvl2pPr marL="180975" indent="171450"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2pPr>
            <a:lvl3pPr marL="542925" indent="-180975"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3pPr>
            <a:lvl4pPr marL="704850" indent="-152400"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4pPr>
            <a:lvl5pPr marL="866775" indent="-161925"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Clr>
                <a:srgbClr val="FF0000"/>
              </a:buClr>
              <a:buNone/>
            </a:pPr>
            <a:r>
              <a:rPr lang="zh-CN" altLang="en-US" sz="2000" b="1" dirty="0" smtClean="0"/>
              <a:t>终止备案</a:t>
            </a:r>
            <a:r>
              <a:rPr lang="zh-CN" altLang="zh-CN" sz="2000" b="1" dirty="0" smtClean="0"/>
              <a:t>的</a:t>
            </a:r>
            <a:r>
              <a:rPr lang="zh-CN" altLang="zh-CN" sz="2000" b="1" dirty="0"/>
              <a:t>情形</a:t>
            </a:r>
            <a:r>
              <a:rPr lang="zh-CN" altLang="en-US" sz="2000" b="1" dirty="0"/>
              <a:t>：</a:t>
            </a:r>
            <a:endParaRPr lang="en-US" altLang="zh-CN" sz="2000" b="1" dirty="0"/>
          </a:p>
          <a:p>
            <a:pPr>
              <a:spcBef>
                <a:spcPts val="600"/>
              </a:spcBef>
              <a:buClr>
                <a:srgbClr val="FF0000"/>
              </a:buClr>
            </a:pPr>
            <a:r>
              <a:rPr lang="zh-CN" altLang="en-US" sz="2000" dirty="0"/>
              <a:t>因涉嫌违反证券法律、行政法规、规章，正被司法机关立案侦查或者被中国证监会及其派出机构立案调查，尚无明确结论</a:t>
            </a:r>
            <a:r>
              <a:rPr lang="zh-CN" altLang="en-US" sz="2000" dirty="0" smtClean="0"/>
              <a:t>的；</a:t>
            </a:r>
            <a:endParaRPr lang="en-US" altLang="zh-CN" sz="2000" dirty="0" smtClean="0"/>
          </a:p>
          <a:p>
            <a:pPr>
              <a:spcBef>
                <a:spcPts val="600"/>
              </a:spcBef>
              <a:buClr>
                <a:srgbClr val="FF0000"/>
              </a:buClr>
            </a:pPr>
            <a:r>
              <a:rPr lang="zh-CN" altLang="zh-CN" sz="2000" dirty="0"/>
              <a:t>存在违反募集资金管理和使用相关规定、违规对外担保、资金占用等行为，情节严重且提交备案材料时尚未整改完毕或消除影响的</a:t>
            </a:r>
            <a:r>
              <a:rPr lang="zh-CN" altLang="zh-CN" sz="2000" dirty="0" smtClean="0"/>
              <a:t>；</a:t>
            </a:r>
            <a:endParaRPr lang="en-US" altLang="zh-CN" sz="2000" dirty="0" smtClean="0"/>
          </a:p>
          <a:p>
            <a:pPr>
              <a:spcBef>
                <a:spcPts val="600"/>
              </a:spcBef>
              <a:buClr>
                <a:srgbClr val="FF0000"/>
              </a:buClr>
            </a:pPr>
            <a:r>
              <a:rPr lang="zh-CN" altLang="zh-CN" sz="2000" dirty="0"/>
              <a:t>未在规定期限内披露定期报告的</a:t>
            </a:r>
            <a:r>
              <a:rPr lang="zh-CN" altLang="zh-CN" sz="2000" dirty="0" smtClean="0"/>
              <a:t>；</a:t>
            </a:r>
            <a:endParaRPr lang="en-US" altLang="zh-CN" sz="2000" dirty="0"/>
          </a:p>
          <a:p>
            <a:pPr>
              <a:spcBef>
                <a:spcPts val="600"/>
              </a:spcBef>
              <a:buClr>
                <a:srgbClr val="FF0000"/>
              </a:buClr>
            </a:pPr>
            <a:r>
              <a:rPr lang="zh-CN" altLang="en-US" sz="2000" dirty="0"/>
              <a:t>认购</a:t>
            </a:r>
            <a:r>
              <a:rPr lang="zh-CN" altLang="en-US" sz="2000" dirty="0" smtClean="0"/>
              <a:t>人以非现金资产认购股票，未完成相关资产权属过户或相关资产存在重大法律瑕疵的；</a:t>
            </a:r>
            <a:endParaRPr lang="en-US" altLang="zh-CN" sz="2000" dirty="0" smtClean="0"/>
          </a:p>
          <a:p>
            <a:pPr>
              <a:spcBef>
                <a:spcPts val="600"/>
              </a:spcBef>
              <a:buClr>
                <a:srgbClr val="FF0000"/>
              </a:buClr>
            </a:pPr>
            <a:r>
              <a:rPr lang="zh-CN" altLang="zh-CN" sz="2000" dirty="0" smtClean="0"/>
              <a:t>挂牌</a:t>
            </a:r>
            <a:r>
              <a:rPr lang="zh-CN" altLang="zh-CN" sz="2000" dirty="0"/>
              <a:t>公司与认购人协商一致，主动申请终止股票发行备案审查的；</a:t>
            </a:r>
          </a:p>
          <a:p>
            <a:pPr>
              <a:spcBef>
                <a:spcPts val="600"/>
              </a:spcBef>
              <a:buClr>
                <a:srgbClr val="FF0000"/>
              </a:buClr>
            </a:pPr>
            <a:r>
              <a:rPr lang="zh-CN" altLang="en-US" sz="2000" dirty="0" smtClean="0"/>
              <a:t>其他</a:t>
            </a:r>
            <a:endParaRPr lang="en-US" altLang="zh-CN" sz="2000" dirty="0" smtClean="0"/>
          </a:p>
        </p:txBody>
      </p:sp>
      <p:sp>
        <p:nvSpPr>
          <p:cNvPr id="14" name="Rectangle 10"/>
          <p:cNvSpPr/>
          <p:nvPr/>
        </p:nvSpPr>
        <p:spPr>
          <a:xfrm>
            <a:off x="180308" y="1106846"/>
            <a:ext cx="2768233" cy="95208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bg1"/>
                </a:solidFill>
              </a:rPr>
              <a:t>终止备案情形</a:t>
            </a:r>
            <a:endParaRPr lang="zh-CN" altLang="zh-CN" sz="2400" dirty="0">
              <a:solidFill>
                <a:schemeClr val="bg1"/>
              </a:solidFill>
            </a:endParaRPr>
          </a:p>
        </p:txBody>
      </p:sp>
    </p:spTree>
    <p:extLst>
      <p:ext uri="{BB962C8B-B14F-4D97-AF65-F5344CB8AC3E}">
        <p14:creationId xmlns:p14="http://schemas.microsoft.com/office/powerpoint/2010/main" val="143353597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t>终止备案审查的关注要点</a:t>
            </a:r>
          </a:p>
        </p:txBody>
      </p:sp>
      <p:sp>
        <p:nvSpPr>
          <p:cNvPr id="4" name="灯片编号占位符 3"/>
          <p:cNvSpPr>
            <a:spLocks noGrp="1"/>
          </p:cNvSpPr>
          <p:nvPr>
            <p:ph type="sldNum" sz="quarter" idx="10"/>
          </p:nvPr>
        </p:nvSpPr>
        <p:spPr/>
        <p:txBody>
          <a:bodyPr/>
          <a:lstStyle/>
          <a:p>
            <a:pPr>
              <a:defRPr/>
            </a:pPr>
            <a:fld id="{D68CFF15-E330-4DD3-8670-78B08F137666}" type="slidenum">
              <a:rPr lang="en-GB" smtClean="0"/>
              <a:pPr>
                <a:defRPr/>
              </a:pPr>
              <a:t>39</a:t>
            </a:fld>
            <a:endParaRPr lang="en-GB" dirty="0"/>
          </a:p>
        </p:txBody>
      </p:sp>
      <p:sp>
        <p:nvSpPr>
          <p:cNvPr id="6" name="Rectangle 10"/>
          <p:cNvSpPr/>
          <p:nvPr/>
        </p:nvSpPr>
        <p:spPr>
          <a:xfrm>
            <a:off x="166207" y="981595"/>
            <a:ext cx="2782334" cy="88254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rPr>
              <a:t>终止备案情形</a:t>
            </a:r>
            <a:endParaRPr lang="zh-CN" altLang="zh-CN" sz="2400" dirty="0">
              <a:solidFill>
                <a:schemeClr val="bg1"/>
              </a:solidFill>
            </a:endParaRPr>
          </a:p>
        </p:txBody>
      </p:sp>
      <p:sp>
        <p:nvSpPr>
          <p:cNvPr id="10" name="右箭头 9"/>
          <p:cNvSpPr/>
          <p:nvPr/>
        </p:nvSpPr>
        <p:spPr>
          <a:xfrm>
            <a:off x="2948541" y="4508328"/>
            <a:ext cx="1371600" cy="320040"/>
          </a:xfrm>
          <a:prstGeom prst="rightArrow">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内容占位符 2"/>
          <p:cNvSpPr txBox="1">
            <a:spLocks/>
          </p:cNvSpPr>
          <p:nvPr/>
        </p:nvSpPr>
        <p:spPr bwMode="auto">
          <a:xfrm>
            <a:off x="4302082" y="2807862"/>
            <a:ext cx="5502283" cy="3400931"/>
          </a:xfrm>
          <a:prstGeom prst="rect">
            <a:avLst/>
          </a:prstGeom>
          <a:noFill/>
          <a:ln w="9525">
            <a:solidFill>
              <a:srgbClr val="F10000"/>
            </a:solidFill>
            <a:miter lim="800000"/>
            <a:headEnd/>
            <a:tailEnd/>
          </a:ln>
        </p:spPr>
        <p:txBody>
          <a:bodyPr vert="horz" wrap="square" lIns="91440" tIns="45720" rIns="91440" bIns="45720" numCol="1" anchor="t" anchorCtr="0" compatLnSpc="1">
            <a:prstTxWarp prst="textNoShape">
              <a:avLst/>
            </a:prstTxWarp>
            <a:spAutoFit/>
          </a:bodyPr>
          <a:lstStyle>
            <a:lvl1pPr marL="180975" indent="-180975"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1pPr>
            <a:lvl2pPr marL="180975" indent="171450"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2pPr>
            <a:lvl3pPr marL="542925" indent="-180975"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3pPr>
            <a:lvl4pPr marL="704850" indent="-152400"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4pPr>
            <a:lvl5pPr marL="866775" indent="-161925" algn="l" rtl="0" eaLnBrk="0" fontAlgn="base" hangingPunct="0">
              <a:spcBef>
                <a:spcPct val="20000"/>
              </a:spcBef>
              <a:spcAft>
                <a:spcPct val="0"/>
              </a:spcAft>
              <a:buClr>
                <a:schemeClr val="accent1"/>
              </a:buClr>
              <a:buFont typeface="Wingdings" pitchFamily="2" charset="2"/>
              <a:buChar char="§"/>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Clr>
                <a:srgbClr val="FF0000"/>
              </a:buClr>
              <a:buNone/>
            </a:pPr>
            <a:r>
              <a:rPr lang="zh-CN" altLang="en-US" sz="2000" b="1" dirty="0" smtClean="0"/>
              <a:t>风险防控措施：</a:t>
            </a:r>
          </a:p>
          <a:p>
            <a:pPr>
              <a:spcBef>
                <a:spcPts val="600"/>
              </a:spcBef>
              <a:buClr>
                <a:srgbClr val="FF0000"/>
              </a:buClr>
            </a:pPr>
            <a:r>
              <a:rPr lang="zh-CN" altLang="zh-CN" sz="2000" dirty="0"/>
              <a:t>挂牌公司与认购人签订的认购合同中应当明确约定全国股转公司终止备案审查时退款安排等事项的纠纷解决机制。</a:t>
            </a:r>
          </a:p>
          <a:p>
            <a:pPr>
              <a:spcBef>
                <a:spcPts val="600"/>
              </a:spcBef>
              <a:buClr>
                <a:srgbClr val="FF0000"/>
              </a:buClr>
            </a:pPr>
            <a:r>
              <a:rPr lang="zh-CN" altLang="zh-CN" sz="2000" dirty="0"/>
              <a:t>全国股转公司终止相关股票发行备案审查的，挂牌公司应当及时进行信息</a:t>
            </a:r>
            <a:r>
              <a:rPr lang="zh-CN" altLang="zh-CN" sz="2000" dirty="0" smtClean="0"/>
              <a:t>披露</a:t>
            </a:r>
            <a:r>
              <a:rPr lang="zh-CN" altLang="en-US" sz="2000" dirty="0" smtClean="0"/>
              <a:t>。</a:t>
            </a:r>
            <a:endParaRPr lang="en-US" altLang="zh-CN" sz="2000" dirty="0" smtClean="0"/>
          </a:p>
          <a:p>
            <a:pPr>
              <a:spcBef>
                <a:spcPts val="600"/>
              </a:spcBef>
              <a:buClr>
                <a:srgbClr val="FF0000"/>
              </a:buClr>
            </a:pPr>
            <a:r>
              <a:rPr lang="zh-CN" altLang="zh-CN" sz="2000" dirty="0"/>
              <a:t>全国股转公司终止相关股票发行备案审查后，相关情形消除的，挂牌公司与认购对象协商一致后，可以在董事会办理股票发行有关事项的有效期内重新提交备案材料</a:t>
            </a:r>
            <a:r>
              <a:rPr lang="zh-CN" altLang="zh-CN" sz="2000" dirty="0" smtClean="0"/>
              <a:t>。</a:t>
            </a:r>
            <a:endParaRPr lang="zh-CN" altLang="zh-CN" sz="2000" dirty="0"/>
          </a:p>
        </p:txBody>
      </p:sp>
      <p:sp>
        <p:nvSpPr>
          <p:cNvPr id="14" name="Rectangle 10"/>
          <p:cNvSpPr/>
          <p:nvPr/>
        </p:nvSpPr>
        <p:spPr>
          <a:xfrm>
            <a:off x="180308" y="4192306"/>
            <a:ext cx="2768233" cy="95208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bg1"/>
                </a:solidFill>
              </a:rPr>
              <a:t>风险防控措施</a:t>
            </a:r>
            <a:endParaRPr lang="zh-CN" altLang="zh-CN" sz="2400" dirty="0">
              <a:solidFill>
                <a:schemeClr val="bg1"/>
              </a:solidFill>
            </a:endParaRPr>
          </a:p>
        </p:txBody>
      </p:sp>
    </p:spTree>
    <p:extLst>
      <p:ext uri="{BB962C8B-B14F-4D97-AF65-F5344CB8AC3E}">
        <p14:creationId xmlns:p14="http://schemas.microsoft.com/office/powerpoint/2010/main" val="27726100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p:txBody>
          <a:bodyPr/>
          <a:lstStyle/>
          <a:p>
            <a:pPr eaLnBrk="1" hangingPunct="1"/>
            <a:r>
              <a:rPr lang="zh-CN" altLang="en-US" sz="2800" dirty="0">
                <a:solidFill>
                  <a:schemeClr val="bg1"/>
                </a:solidFill>
              </a:rPr>
              <a:t>制度概述</a:t>
            </a:r>
            <a:r>
              <a:rPr lang="en-US" altLang="zh-CN" sz="2800" dirty="0">
                <a:solidFill>
                  <a:schemeClr val="bg1"/>
                </a:solidFill>
              </a:rPr>
              <a:t>——</a:t>
            </a:r>
            <a:r>
              <a:rPr lang="zh-CN" altLang="en-US" sz="2800" dirty="0">
                <a:solidFill>
                  <a:schemeClr val="bg1"/>
                </a:solidFill>
              </a:rPr>
              <a:t>制度特点</a:t>
            </a:r>
            <a:endParaRPr lang="zh-CN" altLang="en-GB" sz="2800" dirty="0">
              <a:solidFill>
                <a:schemeClr val="bg1"/>
              </a:solidFill>
            </a:endParaRPr>
          </a:p>
        </p:txBody>
      </p:sp>
      <p:sp>
        <p:nvSpPr>
          <p:cNvPr id="2" name="Slide Number Placeholder 1"/>
          <p:cNvSpPr>
            <a:spLocks noGrp="1"/>
          </p:cNvSpPr>
          <p:nvPr>
            <p:ph type="sldNum" sz="quarter" idx="4294967295"/>
          </p:nvPr>
        </p:nvSpPr>
        <p:spPr>
          <a:xfrm>
            <a:off x="0" y="6511925"/>
            <a:ext cx="360363" cy="268288"/>
          </a:xfrm>
        </p:spPr>
        <p:txBody>
          <a:bodyPr/>
          <a:lstStyle/>
          <a:p>
            <a:pPr>
              <a:defRPr/>
            </a:pPr>
            <a:fld id="{57E414D3-1524-4350-ADA4-ACB1148BE2DF}" type="slidenum">
              <a:rPr lang="en-GB" smtClean="0"/>
              <a:pPr>
                <a:defRPr/>
              </a:pPr>
              <a:t>4</a:t>
            </a:fld>
            <a:endParaRPr lang="en-GB" dirty="0"/>
          </a:p>
        </p:txBody>
      </p:sp>
      <p:grpSp>
        <p:nvGrpSpPr>
          <p:cNvPr id="20482" name="Group 60"/>
          <p:cNvGrpSpPr>
            <a:grpSpLocks/>
          </p:cNvGrpSpPr>
          <p:nvPr/>
        </p:nvGrpSpPr>
        <p:grpSpPr bwMode="auto">
          <a:xfrm>
            <a:off x="360363" y="1581655"/>
            <a:ext cx="9822926" cy="581995"/>
            <a:chOff x="95" y="404"/>
            <a:chExt cx="6048" cy="260"/>
          </a:xfrm>
        </p:grpSpPr>
        <p:sp>
          <p:nvSpPr>
            <p:cNvPr id="20485" name="MessageBox"/>
            <p:cNvSpPr>
              <a:spLocks noChangeArrowheads="1"/>
            </p:cNvSpPr>
            <p:nvPr>
              <p:custDataLst>
                <p:tags r:id="rId2"/>
              </p:custDataLst>
            </p:nvPr>
          </p:nvSpPr>
          <p:spPr bwMode="auto">
            <a:xfrm>
              <a:off x="95" y="404"/>
              <a:ext cx="6048" cy="165"/>
            </a:xfrm>
            <a:prstGeom prst="rect">
              <a:avLst/>
            </a:prstGeom>
            <a:noFill/>
            <a:ln w="9525">
              <a:noFill/>
              <a:miter lim="800000"/>
              <a:headEnd/>
              <a:tailEnd/>
            </a:ln>
          </p:spPr>
          <p:txBody>
            <a:bodyPr lIns="0" tIns="0" rIns="0" bIns="0" anchor="ctr">
              <a:spAutoFit/>
            </a:bodyPr>
            <a:lstStyle/>
            <a:p>
              <a:r>
                <a:rPr lang="zh-CN" altLang="en-US" sz="2400" dirty="0">
                  <a:solidFill>
                    <a:srgbClr val="FF0000"/>
                  </a:solidFill>
                </a:rPr>
                <a:t>挂牌公司股票发行区别于挂牌前的私募融资</a:t>
              </a:r>
            </a:p>
          </p:txBody>
        </p:sp>
        <p:sp>
          <p:nvSpPr>
            <p:cNvPr id="20486" name="MessageLine"/>
            <p:cNvSpPr>
              <a:spLocks noChangeShapeType="1"/>
            </p:cNvSpPr>
            <p:nvPr/>
          </p:nvSpPr>
          <p:spPr bwMode="auto">
            <a:xfrm>
              <a:off x="95" y="664"/>
              <a:ext cx="5749" cy="0"/>
            </a:xfrm>
            <a:prstGeom prst="line">
              <a:avLst/>
            </a:prstGeom>
            <a:noFill/>
            <a:ln w="6350">
              <a:solidFill>
                <a:srgbClr val="97999B"/>
              </a:solidFill>
              <a:round/>
              <a:headEnd/>
              <a:tailEnd/>
            </a:ln>
          </p:spPr>
          <p:txBody>
            <a:bodyPr wrap="none" anchor="ctr"/>
            <a:lstStyle/>
            <a:p>
              <a:endParaRPr lang="zh-CN" altLang="en-US">
                <a:solidFill>
                  <a:srgbClr val="FF0000"/>
                </a:solidFill>
              </a:endParaRPr>
            </a:p>
          </p:txBody>
        </p:sp>
      </p:grpSp>
      <p:sp>
        <p:nvSpPr>
          <p:cNvPr id="13" name="Slide Number Placeholder 12"/>
          <p:cNvSpPr txBox="1">
            <a:spLocks noGrp="1"/>
          </p:cNvSpPr>
          <p:nvPr/>
        </p:nvSpPr>
        <p:spPr>
          <a:xfrm>
            <a:off x="1928813" y="6511925"/>
            <a:ext cx="360362" cy="268288"/>
          </a:xfrm>
          <a:prstGeom prst="rect">
            <a:avLst/>
          </a:prstGeom>
          <a:noFill/>
        </p:spPr>
        <p:txBody>
          <a:bodyPr anchor="ctr"/>
          <a:lstStyle/>
          <a:p>
            <a:pPr fontAlgn="auto">
              <a:spcBef>
                <a:spcPts val="0"/>
              </a:spcBef>
              <a:spcAft>
                <a:spcPts val="0"/>
              </a:spcAft>
              <a:defRPr/>
            </a:pPr>
            <a:fld id="{0909F409-95B5-4478-B89D-3C39F0B6C56A}" type="slidenum">
              <a:rPr lang="en-GB" sz="900">
                <a:solidFill>
                  <a:schemeClr val="tx1">
                    <a:tint val="75000"/>
                  </a:schemeClr>
                </a:solidFill>
                <a:latin typeface="+mn-lt"/>
                <a:ea typeface="+mn-ea"/>
                <a:cs typeface="+mn-cs"/>
              </a:rPr>
              <a:pPr fontAlgn="auto">
                <a:spcBef>
                  <a:spcPts val="0"/>
                </a:spcBef>
                <a:spcAft>
                  <a:spcPts val="0"/>
                </a:spcAft>
                <a:defRPr/>
              </a:pPr>
              <a:t>4</a:t>
            </a:fld>
            <a:endParaRPr lang="en-GB" sz="900">
              <a:solidFill>
                <a:schemeClr val="tx1">
                  <a:tint val="75000"/>
                </a:schemeClr>
              </a:solidFill>
              <a:latin typeface="+mn-lt"/>
              <a:ea typeface="+mn-ea"/>
              <a:cs typeface="+mn-cs"/>
            </a:endParaRPr>
          </a:p>
        </p:txBody>
      </p:sp>
      <p:sp>
        <p:nvSpPr>
          <p:cNvPr id="20484" name="Content Placeholder 2"/>
          <p:cNvSpPr>
            <a:spLocks/>
          </p:cNvSpPr>
          <p:nvPr/>
        </p:nvSpPr>
        <p:spPr bwMode="auto">
          <a:xfrm>
            <a:off x="609521" y="2261360"/>
            <a:ext cx="9573768" cy="2492990"/>
          </a:xfrm>
          <a:prstGeom prst="rect">
            <a:avLst/>
          </a:prstGeom>
          <a:noFill/>
          <a:ln w="9525">
            <a:noFill/>
            <a:miter lim="800000"/>
            <a:headEnd/>
            <a:tailEnd/>
          </a:ln>
        </p:spPr>
        <p:txBody>
          <a:bodyPr>
            <a:spAutoFit/>
          </a:bodyPr>
          <a:lstStyle/>
          <a:p>
            <a:pPr marL="342900" indent="-342900">
              <a:spcBef>
                <a:spcPts val="2400"/>
              </a:spcBef>
              <a:buClr>
                <a:srgbClr val="FF0000"/>
              </a:buClr>
              <a:buFont typeface="Wingdings" panose="05000000000000000000" pitchFamily="2" charset="2"/>
              <a:buChar char="n"/>
            </a:pPr>
            <a:r>
              <a:rPr lang="zh-CN" altLang="en-US" sz="2400" dirty="0">
                <a:latin typeface="华文楷体" panose="02010600040101010101" pitchFamily="2" charset="-122"/>
                <a:ea typeface="华文楷体" panose="02010600040101010101" pitchFamily="2" charset="-122"/>
                <a:cs typeface="+mn-cs"/>
              </a:rPr>
              <a:t>发行证券直接融资</a:t>
            </a:r>
            <a:endParaRPr lang="en-US" altLang="zh-CN" sz="2400" dirty="0">
              <a:latin typeface="华文楷体" panose="02010600040101010101" pitchFamily="2" charset="-122"/>
              <a:ea typeface="华文楷体" panose="02010600040101010101" pitchFamily="2" charset="-122"/>
              <a:cs typeface="+mn-cs"/>
            </a:endParaRPr>
          </a:p>
          <a:p>
            <a:pPr marL="342900" indent="-342900">
              <a:spcBef>
                <a:spcPts val="2400"/>
              </a:spcBef>
              <a:buClr>
                <a:srgbClr val="FF0000"/>
              </a:buClr>
              <a:buFont typeface="Wingdings" panose="05000000000000000000" pitchFamily="2" charset="2"/>
              <a:buChar char="n"/>
            </a:pPr>
            <a:r>
              <a:rPr lang="zh-CN" altLang="en-US" sz="2400" dirty="0">
                <a:latin typeface="华文楷体" panose="02010600040101010101" pitchFamily="2" charset="-122"/>
                <a:ea typeface="华文楷体" panose="02010600040101010101" pitchFamily="2" charset="-122"/>
                <a:cs typeface="+mn-cs"/>
              </a:rPr>
              <a:t>在公开市场估值定价的机会</a:t>
            </a:r>
            <a:endParaRPr lang="en-US" altLang="zh-CN" sz="2400" dirty="0">
              <a:latin typeface="华文楷体" panose="02010600040101010101" pitchFamily="2" charset="-122"/>
              <a:ea typeface="华文楷体" panose="02010600040101010101" pitchFamily="2" charset="-122"/>
              <a:cs typeface="+mn-cs"/>
            </a:endParaRPr>
          </a:p>
          <a:p>
            <a:pPr marL="342900" indent="-342900">
              <a:spcBef>
                <a:spcPts val="2400"/>
              </a:spcBef>
              <a:buClr>
                <a:srgbClr val="FF0000"/>
              </a:buClr>
              <a:buFont typeface="Wingdings" panose="05000000000000000000" pitchFamily="2" charset="2"/>
              <a:buChar char="n"/>
            </a:pPr>
            <a:r>
              <a:rPr lang="zh-CN" altLang="en-US" sz="2400" dirty="0">
                <a:latin typeface="华文楷体" panose="02010600040101010101" pitchFamily="2" charset="-122"/>
                <a:ea typeface="华文楷体" panose="02010600040101010101" pitchFamily="2" charset="-122"/>
                <a:cs typeface="+mn-cs"/>
              </a:rPr>
              <a:t>获得股票的流动性溢价</a:t>
            </a:r>
            <a:endParaRPr lang="en-US" altLang="zh-CN" sz="2400" dirty="0">
              <a:latin typeface="华文楷体" panose="02010600040101010101" pitchFamily="2" charset="-122"/>
              <a:ea typeface="华文楷体" panose="02010600040101010101" pitchFamily="2" charset="-122"/>
              <a:cs typeface="+mn-cs"/>
            </a:endParaRPr>
          </a:p>
          <a:p>
            <a:pPr marL="342900" indent="-342900">
              <a:spcBef>
                <a:spcPts val="2400"/>
              </a:spcBef>
              <a:buClr>
                <a:srgbClr val="FF0000"/>
              </a:buClr>
              <a:buFont typeface="Wingdings" panose="05000000000000000000" pitchFamily="2" charset="2"/>
              <a:buChar char="n"/>
            </a:pPr>
            <a:r>
              <a:rPr lang="zh-CN" altLang="en-US" sz="2400" dirty="0">
                <a:latin typeface="华文楷体" panose="02010600040101010101" pitchFamily="2" charset="-122"/>
                <a:ea typeface="华文楷体" panose="02010600040101010101" pitchFamily="2" charset="-122"/>
                <a:cs typeface="+mn-cs"/>
              </a:rPr>
              <a:t>投资者的退出通道</a:t>
            </a:r>
            <a:endParaRPr lang="en-US" altLang="zh-CN" sz="2400" dirty="0">
              <a:latin typeface="华文楷体" panose="02010600040101010101" pitchFamily="2" charset="-122"/>
              <a:ea typeface="华文楷体" panose="02010600040101010101" pitchFamily="2" charset="-122"/>
              <a:cs typeface="+mn-cs"/>
            </a:endParaRPr>
          </a:p>
        </p:txBody>
      </p:sp>
    </p:spTree>
    <p:custDataLst>
      <p:tags r:id="rId1"/>
    </p:custDataLst>
    <p:extLst>
      <p:ext uri="{BB962C8B-B14F-4D97-AF65-F5344CB8AC3E}">
        <p14:creationId xmlns:p14="http://schemas.microsoft.com/office/powerpoint/2010/main" val="352191232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362974" y="1390650"/>
            <a:ext cx="7800076" cy="790576"/>
          </a:xfrm>
        </p:spPr>
        <p:txBody>
          <a:bodyPr>
            <a:normAutofit/>
          </a:bodyPr>
          <a:lstStyle/>
          <a:p>
            <a:r>
              <a:rPr lang="zh-CN" altLang="en-US" sz="3200" dirty="0"/>
              <a:t>谢谢</a:t>
            </a:r>
          </a:p>
        </p:txBody>
      </p:sp>
    </p:spTree>
    <p:custDataLst>
      <p:tags r:id="rId1"/>
    </p:custDataLst>
    <p:extLst>
      <p:ext uri="{BB962C8B-B14F-4D97-AF65-F5344CB8AC3E}">
        <p14:creationId xmlns:p14="http://schemas.microsoft.com/office/powerpoint/2010/main" val="19521202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pPr eaLnBrk="1" hangingPunct="1"/>
            <a:r>
              <a:rPr lang="zh-CN" altLang="en-US" sz="2800" dirty="0">
                <a:solidFill>
                  <a:schemeClr val="bg1"/>
                </a:solidFill>
              </a:rPr>
              <a:t>制度概述</a:t>
            </a:r>
            <a:r>
              <a:rPr lang="en-US" altLang="zh-CN" sz="2800" dirty="0">
                <a:solidFill>
                  <a:schemeClr val="bg1"/>
                </a:solidFill>
              </a:rPr>
              <a:t>——</a:t>
            </a:r>
            <a:r>
              <a:rPr lang="zh-CN" altLang="en-US" sz="2800" dirty="0">
                <a:solidFill>
                  <a:schemeClr val="bg1"/>
                </a:solidFill>
              </a:rPr>
              <a:t>制度特点</a:t>
            </a:r>
            <a:endParaRPr lang="zh-CN" altLang="en-GB" sz="2800" dirty="0">
              <a:solidFill>
                <a:schemeClr val="bg1"/>
              </a:solidFill>
            </a:endParaRPr>
          </a:p>
        </p:txBody>
      </p:sp>
      <p:sp>
        <p:nvSpPr>
          <p:cNvPr id="11" name="Content Placeholder 2"/>
          <p:cNvSpPr>
            <a:spLocks noGrp="1"/>
          </p:cNvSpPr>
          <p:nvPr>
            <p:ph idx="1"/>
          </p:nvPr>
        </p:nvSpPr>
        <p:spPr bwMode="auto">
          <a:xfrm>
            <a:off x="360363" y="2268604"/>
            <a:ext cx="8915400" cy="3600986"/>
          </a:xfrm>
          <a:prstGeom prst="rect">
            <a:avLst/>
          </a:prstGeom>
          <a:noFill/>
          <a:ln w="9525">
            <a:noFill/>
            <a:miter lim="800000"/>
            <a:headEnd/>
            <a:tailEnd/>
          </a:ln>
        </p:spPr>
        <p:txBody>
          <a:bodyPr>
            <a:spAutoFit/>
          </a:bodyPr>
          <a:lstStyle/>
          <a:p>
            <a:pPr>
              <a:spcBef>
                <a:spcPts val="2400"/>
              </a:spcBef>
              <a:buClr>
                <a:srgbClr val="FF0000"/>
              </a:buClr>
              <a:buFont typeface="Wingdings" panose="05000000000000000000" pitchFamily="2" charset="2"/>
              <a:buChar char="n"/>
            </a:pPr>
            <a:r>
              <a:rPr lang="zh-CN" altLang="en-US" sz="2400" dirty="0" smtClean="0">
                <a:latin typeface="华文楷体" panose="02010600040101010101" pitchFamily="2" charset="-122"/>
              </a:rPr>
              <a:t>管理机制：股东</a:t>
            </a:r>
            <a:r>
              <a:rPr lang="zh-CN" altLang="en-US" sz="2400" dirty="0">
                <a:latin typeface="华文楷体" panose="02010600040101010101" pitchFamily="2" charset="-122"/>
              </a:rPr>
              <a:t>人数不超过</a:t>
            </a:r>
            <a:r>
              <a:rPr lang="en-US" altLang="zh-CN" sz="2400" dirty="0">
                <a:latin typeface="华文楷体" panose="02010600040101010101" pitchFamily="2" charset="-122"/>
              </a:rPr>
              <a:t>200</a:t>
            </a:r>
            <a:r>
              <a:rPr lang="zh-CN" altLang="en-US" sz="2400" dirty="0">
                <a:latin typeface="华文楷体" panose="02010600040101010101" pitchFamily="2" charset="-122"/>
              </a:rPr>
              <a:t>人的，实行备案管理，无须行政许可，高效</a:t>
            </a:r>
            <a:r>
              <a:rPr lang="zh-CN" altLang="en-US" sz="2400" dirty="0" smtClean="0">
                <a:latin typeface="华文楷体" panose="02010600040101010101" pitchFamily="2" charset="-122"/>
              </a:rPr>
              <a:t>便捷；上市公司定增都需核准；</a:t>
            </a:r>
            <a:endParaRPr lang="en-US" altLang="zh-CN" sz="2400" dirty="0" smtClean="0">
              <a:latin typeface="华文楷体" panose="02010600040101010101" pitchFamily="2" charset="-122"/>
            </a:endParaRPr>
          </a:p>
          <a:p>
            <a:pPr>
              <a:spcBef>
                <a:spcPts val="2400"/>
              </a:spcBef>
              <a:buClr>
                <a:srgbClr val="FF0000"/>
              </a:buClr>
              <a:buFont typeface="Wingdings" panose="05000000000000000000" pitchFamily="2" charset="2"/>
              <a:buChar char="n"/>
            </a:pPr>
            <a:r>
              <a:rPr lang="zh-CN" altLang="en-US" sz="2400" dirty="0" smtClean="0">
                <a:latin typeface="华文楷体" panose="02010600040101010101" pitchFamily="2" charset="-122"/>
              </a:rPr>
              <a:t>发行条件：不设财务条件，发行价格、发行时点、发行方式、融资规模自主决定；上市公司都有严格的限制；</a:t>
            </a:r>
            <a:endParaRPr lang="en-US" altLang="zh-CN" sz="2400" dirty="0">
              <a:latin typeface="华文楷体" panose="02010600040101010101" pitchFamily="2" charset="-122"/>
            </a:endParaRPr>
          </a:p>
          <a:p>
            <a:pPr>
              <a:spcBef>
                <a:spcPts val="2400"/>
              </a:spcBef>
              <a:buClr>
                <a:srgbClr val="FF0000"/>
              </a:buClr>
              <a:buFont typeface="Wingdings" panose="05000000000000000000" pitchFamily="2" charset="2"/>
              <a:buChar char="n"/>
            </a:pPr>
            <a:r>
              <a:rPr lang="zh-CN" altLang="en-US" sz="2400" dirty="0" smtClean="0">
                <a:latin typeface="华文楷体" panose="02010600040101010101" pitchFamily="2" charset="-122"/>
              </a:rPr>
              <a:t>限售要求：无强制限售要求 ，为鼓励投资者长期投资可以自愿限售；上市公司有强制限售要求；</a:t>
            </a:r>
            <a:endParaRPr lang="en-US" altLang="zh-CN" sz="2400" dirty="0" smtClean="0">
              <a:latin typeface="华文楷体" panose="02010600040101010101" pitchFamily="2" charset="-122"/>
            </a:endParaRPr>
          </a:p>
          <a:p>
            <a:pPr marL="342900" indent="-342900">
              <a:spcBef>
                <a:spcPts val="2400"/>
              </a:spcBef>
              <a:buClr>
                <a:srgbClr val="FF0000"/>
              </a:buClr>
              <a:buFont typeface="Wingdings" panose="05000000000000000000" pitchFamily="2" charset="2"/>
              <a:buChar char="n"/>
            </a:pPr>
            <a:r>
              <a:rPr lang="zh-CN" altLang="en-US" sz="2400" dirty="0" smtClean="0">
                <a:latin typeface="华文楷体" panose="02010600040101010101" pitchFamily="2" charset="-122"/>
                <a:ea typeface="华文楷体" panose="02010600040101010101" pitchFamily="2" charset="-122"/>
                <a:cs typeface="+mn-cs"/>
              </a:rPr>
              <a:t>募集资金：募集</a:t>
            </a:r>
            <a:r>
              <a:rPr lang="zh-CN" altLang="en-US" sz="2400" dirty="0" smtClean="0">
                <a:latin typeface="华文楷体" panose="02010600040101010101" pitchFamily="2" charset="-122"/>
                <a:ea typeface="华文楷体" panose="02010600040101010101" pitchFamily="2" charset="-122"/>
                <a:cs typeface="+mn-cs"/>
              </a:rPr>
              <a:t>资金</a:t>
            </a:r>
            <a:r>
              <a:rPr lang="zh-CN" altLang="en-US" sz="2400" dirty="0">
                <a:latin typeface="华文楷体" panose="02010600040101010101" pitchFamily="2" charset="-122"/>
                <a:ea typeface="华文楷体" panose="02010600040101010101" pitchFamily="2" charset="-122"/>
              </a:rPr>
              <a:t>监管</a:t>
            </a:r>
            <a:r>
              <a:rPr lang="zh-CN" altLang="en-US" sz="2400" dirty="0" smtClean="0">
                <a:latin typeface="华文楷体" panose="02010600040101010101" pitchFamily="2" charset="-122"/>
                <a:ea typeface="华文楷体" panose="02010600040101010101" pitchFamily="2" charset="-122"/>
              </a:rPr>
              <a:t>要求相对上市公司较为宽松</a:t>
            </a:r>
            <a:endParaRPr lang="en-US" altLang="zh-CN" sz="2400" dirty="0">
              <a:latin typeface="华文楷体" panose="02010600040101010101" pitchFamily="2" charset="-122"/>
              <a:ea typeface="华文楷体" panose="02010600040101010101" pitchFamily="2" charset="-122"/>
              <a:cs typeface="+mn-cs"/>
            </a:endParaRPr>
          </a:p>
        </p:txBody>
      </p:sp>
      <p:grpSp>
        <p:nvGrpSpPr>
          <p:cNvPr id="12" name="Group 60"/>
          <p:cNvGrpSpPr>
            <a:grpSpLocks/>
          </p:cNvGrpSpPr>
          <p:nvPr/>
        </p:nvGrpSpPr>
        <p:grpSpPr bwMode="auto">
          <a:xfrm>
            <a:off x="360363" y="1505548"/>
            <a:ext cx="9943114" cy="658102"/>
            <a:chOff x="95" y="370"/>
            <a:chExt cx="6122" cy="294"/>
          </a:xfrm>
        </p:grpSpPr>
        <p:sp>
          <p:nvSpPr>
            <p:cNvPr id="13" name="MessageBox"/>
            <p:cNvSpPr>
              <a:spLocks noChangeArrowheads="1"/>
            </p:cNvSpPr>
            <p:nvPr>
              <p:custDataLst>
                <p:tags r:id="rId1"/>
              </p:custDataLst>
            </p:nvPr>
          </p:nvSpPr>
          <p:spPr bwMode="auto">
            <a:xfrm>
              <a:off x="169" y="370"/>
              <a:ext cx="6048" cy="165"/>
            </a:xfrm>
            <a:prstGeom prst="rect">
              <a:avLst/>
            </a:prstGeom>
            <a:noFill/>
            <a:ln w="9525">
              <a:noFill/>
              <a:miter lim="800000"/>
              <a:headEnd/>
              <a:tailEnd/>
            </a:ln>
          </p:spPr>
          <p:txBody>
            <a:bodyPr lIns="0" tIns="0" rIns="0" bIns="0" anchor="ctr">
              <a:spAutoFit/>
            </a:bodyPr>
            <a:lstStyle/>
            <a:p>
              <a:r>
                <a:rPr lang="zh-CN" altLang="en-US" sz="2400" dirty="0">
                  <a:solidFill>
                    <a:srgbClr val="FF0000"/>
                  </a:solidFill>
                </a:rPr>
                <a:t>挂牌公司股票发行区别于上市公司定增 </a:t>
              </a:r>
            </a:p>
          </p:txBody>
        </p:sp>
        <p:sp>
          <p:nvSpPr>
            <p:cNvPr id="14" name="MessageLine"/>
            <p:cNvSpPr>
              <a:spLocks noChangeShapeType="1"/>
            </p:cNvSpPr>
            <p:nvPr/>
          </p:nvSpPr>
          <p:spPr bwMode="auto">
            <a:xfrm>
              <a:off x="95" y="664"/>
              <a:ext cx="5749" cy="0"/>
            </a:xfrm>
            <a:prstGeom prst="line">
              <a:avLst/>
            </a:prstGeom>
            <a:noFill/>
            <a:ln w="6350">
              <a:solidFill>
                <a:srgbClr val="97999B"/>
              </a:solidFill>
              <a:round/>
              <a:headEnd/>
              <a:tailEnd/>
            </a:ln>
          </p:spPr>
          <p:txBody>
            <a:bodyPr wrap="none" anchor="ctr"/>
            <a:lstStyle/>
            <a:p>
              <a:endParaRPr lang="zh-CN" altLang="en-US">
                <a:solidFill>
                  <a:srgbClr val="FF0000"/>
                </a:solidFill>
              </a:endParaRPr>
            </a:p>
          </p:txBody>
        </p:sp>
      </p:grpSp>
    </p:spTree>
    <p:extLst>
      <p:ext uri="{BB962C8B-B14F-4D97-AF65-F5344CB8AC3E}">
        <p14:creationId xmlns:p14="http://schemas.microsoft.com/office/powerpoint/2010/main" val="31891000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solidFill>
                  <a:schemeClr val="bg1"/>
                </a:solidFill>
              </a:rPr>
              <a:t>制度概述</a:t>
            </a:r>
            <a:r>
              <a:rPr lang="en-US" altLang="zh-CN" sz="2800" dirty="0">
                <a:solidFill>
                  <a:schemeClr val="bg1"/>
                </a:solidFill>
              </a:rPr>
              <a:t>——</a:t>
            </a:r>
            <a:r>
              <a:rPr lang="zh-CN" altLang="en-US" sz="2800" dirty="0">
                <a:solidFill>
                  <a:schemeClr val="bg1"/>
                </a:solidFill>
              </a:rPr>
              <a:t>法律依据</a:t>
            </a:r>
          </a:p>
        </p:txBody>
      </p:sp>
      <p:sp>
        <p:nvSpPr>
          <p:cNvPr id="4" name="灯片编号占位符 3"/>
          <p:cNvSpPr>
            <a:spLocks noGrp="1"/>
          </p:cNvSpPr>
          <p:nvPr>
            <p:ph type="sldNum" sz="quarter" idx="4294967295"/>
          </p:nvPr>
        </p:nvSpPr>
        <p:spPr>
          <a:xfrm>
            <a:off x="0" y="6511925"/>
            <a:ext cx="360363" cy="268288"/>
          </a:xfrm>
        </p:spPr>
        <p:txBody>
          <a:bodyPr/>
          <a:lstStyle/>
          <a:p>
            <a:pPr>
              <a:defRPr/>
            </a:pPr>
            <a:fld id="{D68CFF15-E330-4DD3-8670-78B08F137666}" type="slidenum">
              <a:rPr lang="en-GB" smtClean="0"/>
              <a:pPr>
                <a:defRPr/>
              </a:pPr>
              <a:t>6</a:t>
            </a:fld>
            <a:endParaRPr lang="en-GB" dirty="0"/>
          </a:p>
        </p:txBody>
      </p:sp>
      <p:sp>
        <p:nvSpPr>
          <p:cNvPr id="5" name="Rectangle 86"/>
          <p:cNvSpPr>
            <a:spLocks noChangeArrowheads="1"/>
          </p:cNvSpPr>
          <p:nvPr/>
        </p:nvSpPr>
        <p:spPr bwMode="gray">
          <a:xfrm>
            <a:off x="1839695" y="1331297"/>
            <a:ext cx="7680960" cy="861774"/>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txBody>
          <a:bodyPr wrap="square" anchor="ctr">
            <a:spAutoFit/>
          </a:bodyPr>
          <a:lstStyle/>
          <a:p>
            <a:pPr marL="180975" indent="-180975">
              <a:spcBef>
                <a:spcPts val="1200"/>
              </a:spcBef>
              <a:buClr>
                <a:srgbClr val="FF0000"/>
              </a:buClr>
              <a:buFont typeface="Wingdings" pitchFamily="2" charset="2"/>
              <a:buChar char="§"/>
            </a:pPr>
            <a:r>
              <a:rPr lang="zh-CN" altLang="en-US" sz="2000" dirty="0">
                <a:latin typeface="华文楷体" panose="02010600040101010101" pitchFamily="2" charset="-122"/>
                <a:ea typeface="华文楷体" panose="02010600040101010101" pitchFamily="2" charset="-122"/>
              </a:rPr>
              <a:t>公开发行证券</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应报经国务院证券监督管理机构核准。</a:t>
            </a:r>
            <a:endParaRPr lang="en-US" altLang="zh-CN" sz="2000" dirty="0">
              <a:latin typeface="华文楷体" panose="02010600040101010101" pitchFamily="2" charset="-122"/>
              <a:ea typeface="华文楷体" panose="02010600040101010101" pitchFamily="2" charset="-122"/>
            </a:endParaRPr>
          </a:p>
          <a:p>
            <a:pPr marL="180975" indent="-180975">
              <a:spcBef>
                <a:spcPts val="1200"/>
              </a:spcBef>
              <a:buClr>
                <a:srgbClr val="FF0000"/>
              </a:buClr>
              <a:buFont typeface="Wingdings" pitchFamily="2" charset="2"/>
              <a:buChar char="§"/>
            </a:pPr>
            <a:r>
              <a:rPr lang="zh-CN" altLang="en-US" sz="2000" dirty="0">
                <a:latin typeface="华文楷体" panose="02010600040101010101" pitchFamily="2" charset="-122"/>
                <a:ea typeface="华文楷体" panose="02010600040101010101" pitchFamily="2" charset="-122"/>
                <a:cs typeface="+mn-cs"/>
              </a:rPr>
              <a:t>向特定对象发行证券累计超过二百人的</a:t>
            </a:r>
            <a:r>
              <a:rPr lang="zh-CN" altLang="en-US" sz="2000" dirty="0">
                <a:latin typeface="华文楷体" panose="02010600040101010101" pitchFamily="2" charset="-122"/>
                <a:ea typeface="华文楷体" panose="02010600040101010101" pitchFamily="2" charset="-122"/>
              </a:rPr>
              <a:t>，为公开发行。</a:t>
            </a:r>
            <a:endParaRPr lang="en-US" altLang="zh-CN" sz="2000" dirty="0">
              <a:latin typeface="华文楷体" panose="02010600040101010101" pitchFamily="2" charset="-122"/>
              <a:ea typeface="华文楷体" panose="02010600040101010101" pitchFamily="2" charset="-122"/>
              <a:cs typeface="+mn-cs"/>
            </a:endParaRPr>
          </a:p>
        </p:txBody>
      </p:sp>
      <p:sp>
        <p:nvSpPr>
          <p:cNvPr id="6" name="Rectangle 86"/>
          <p:cNvSpPr>
            <a:spLocks noChangeArrowheads="1"/>
          </p:cNvSpPr>
          <p:nvPr/>
        </p:nvSpPr>
        <p:spPr bwMode="gray">
          <a:xfrm>
            <a:off x="2020633" y="2709267"/>
            <a:ext cx="7680960" cy="1785104"/>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txBody>
          <a:bodyPr wrap="square" anchor="ctr">
            <a:spAutoFit/>
          </a:bodyPr>
          <a:lstStyle/>
          <a:p>
            <a:pPr marL="180975" indent="-180975">
              <a:spcBef>
                <a:spcPts val="1200"/>
              </a:spcBef>
              <a:buClr>
                <a:srgbClr val="FF0000"/>
              </a:buClr>
              <a:buFont typeface="Wingdings" pitchFamily="2" charset="2"/>
              <a:buChar char="§"/>
            </a:pPr>
            <a:r>
              <a:rPr lang="zh-CN" altLang="en-US" sz="2000" dirty="0">
                <a:latin typeface="华文楷体" panose="02010600040101010101" pitchFamily="2" charset="-122"/>
                <a:ea typeface="华文楷体" panose="02010600040101010101" pitchFamily="2" charset="-122"/>
                <a:cs typeface="+mn-cs"/>
              </a:rPr>
              <a:t>境内符合条件的股份公司均可通过主办券商申请在全国股份转让系统挂牌，公开转让股份，</a:t>
            </a:r>
            <a:r>
              <a:rPr lang="zh-CN" altLang="en-US" sz="2000" b="1" dirty="0">
                <a:latin typeface="华文楷体" panose="02010600040101010101" pitchFamily="2" charset="-122"/>
                <a:ea typeface="华文楷体" panose="02010600040101010101" pitchFamily="2" charset="-122"/>
                <a:cs typeface="+mn-cs"/>
              </a:rPr>
              <a:t>进行股权融资</a:t>
            </a:r>
            <a:r>
              <a:rPr lang="zh-CN" altLang="en-US" sz="2000" dirty="0">
                <a:latin typeface="华文楷体" panose="02010600040101010101" pitchFamily="2" charset="-122"/>
                <a:ea typeface="华文楷体" panose="02010600040101010101" pitchFamily="2" charset="-122"/>
                <a:cs typeface="+mn-cs"/>
              </a:rPr>
              <a:t>、债权融资、资产重组等。</a:t>
            </a:r>
            <a:endParaRPr lang="en-US" altLang="zh-CN" sz="2000" dirty="0">
              <a:latin typeface="华文楷体" panose="02010600040101010101" pitchFamily="2" charset="-122"/>
              <a:ea typeface="华文楷体" panose="02010600040101010101" pitchFamily="2" charset="-122"/>
              <a:cs typeface="+mn-cs"/>
            </a:endParaRPr>
          </a:p>
          <a:p>
            <a:pPr marL="180975" indent="-180975">
              <a:spcBef>
                <a:spcPts val="1200"/>
              </a:spcBef>
              <a:buClr>
                <a:srgbClr val="FF0000"/>
              </a:buClr>
              <a:buFont typeface="Wingdings" pitchFamily="2" charset="2"/>
              <a:buChar char="§"/>
            </a:pPr>
            <a:r>
              <a:rPr lang="zh-CN" altLang="en-US" sz="2000" dirty="0">
                <a:latin typeface="华文楷体" panose="02010600040101010101" pitchFamily="2" charset="-122"/>
                <a:ea typeface="华文楷体" panose="02010600040101010101" pitchFamily="2" charset="-122"/>
                <a:cs typeface="+mn-cs"/>
              </a:rPr>
              <a:t>挂牌公司向特定对象发行证券，且发行后证券持有人累计不超过</a:t>
            </a:r>
            <a:r>
              <a:rPr lang="en-US" altLang="zh-CN" sz="2000" dirty="0">
                <a:latin typeface="华文楷体" panose="02010600040101010101" pitchFamily="2" charset="-122"/>
                <a:ea typeface="华文楷体" panose="02010600040101010101" pitchFamily="2" charset="-122"/>
                <a:cs typeface="+mn-cs"/>
              </a:rPr>
              <a:t>200</a:t>
            </a:r>
            <a:r>
              <a:rPr lang="zh-CN" altLang="en-US" sz="2000" dirty="0">
                <a:latin typeface="华文楷体" panose="02010600040101010101" pitchFamily="2" charset="-122"/>
                <a:ea typeface="华文楷体" panose="02010600040101010101" pitchFamily="2" charset="-122"/>
                <a:cs typeface="+mn-cs"/>
              </a:rPr>
              <a:t>人的，证监会</a:t>
            </a:r>
            <a:r>
              <a:rPr lang="zh-CN" altLang="en-US" sz="2000" b="1" dirty="0">
                <a:latin typeface="华文楷体" panose="02010600040101010101" pitchFamily="2" charset="-122"/>
                <a:ea typeface="华文楷体" panose="02010600040101010101" pitchFamily="2" charset="-122"/>
                <a:cs typeface="+mn-cs"/>
              </a:rPr>
              <a:t>豁免核准</a:t>
            </a:r>
            <a:r>
              <a:rPr lang="zh-CN" altLang="en-US" sz="2000" dirty="0">
                <a:latin typeface="华文楷体" panose="02010600040101010101" pitchFamily="2" charset="-122"/>
                <a:ea typeface="华文楷体" panose="02010600040101010101" pitchFamily="2" charset="-122"/>
                <a:cs typeface="+mn-cs"/>
              </a:rPr>
              <a:t>。</a:t>
            </a:r>
          </a:p>
        </p:txBody>
      </p:sp>
      <p:sp>
        <p:nvSpPr>
          <p:cNvPr id="7" name="Rectangle 86"/>
          <p:cNvSpPr>
            <a:spLocks noChangeArrowheads="1"/>
          </p:cNvSpPr>
          <p:nvPr/>
        </p:nvSpPr>
        <p:spPr bwMode="gray">
          <a:xfrm>
            <a:off x="2020633" y="4881660"/>
            <a:ext cx="7680960" cy="1015663"/>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txBody>
          <a:bodyPr wrap="square" anchor="ctr">
            <a:spAutoFit/>
          </a:bodyPr>
          <a:lstStyle/>
          <a:p>
            <a:pPr marL="180975" indent="-180975">
              <a:spcBef>
                <a:spcPts val="1200"/>
              </a:spcBef>
              <a:buClr>
                <a:srgbClr val="FF0000"/>
              </a:buClr>
              <a:buFont typeface="Wingdings" pitchFamily="2" charset="2"/>
              <a:buChar char="§"/>
            </a:pPr>
            <a:r>
              <a:rPr lang="zh-CN" altLang="en-US" sz="2000" dirty="0">
                <a:latin typeface="华文楷体" panose="02010600040101010101" pitchFamily="2" charset="-122"/>
                <a:ea typeface="华文楷体" panose="02010600040101010101" pitchFamily="2" charset="-122"/>
                <a:cs typeface="+mn-cs"/>
              </a:rPr>
              <a:t>在全国中小企业股份转让系统挂牌公开转让股票的公众公司向特定对象发行股票后股东累计不超过</a:t>
            </a:r>
            <a:r>
              <a:rPr lang="en-US" altLang="zh-CN" sz="2000" dirty="0">
                <a:latin typeface="华文楷体" panose="02010600040101010101" pitchFamily="2" charset="-122"/>
                <a:ea typeface="华文楷体" panose="02010600040101010101" pitchFamily="2" charset="-122"/>
                <a:cs typeface="+mn-cs"/>
              </a:rPr>
              <a:t>200</a:t>
            </a:r>
            <a:r>
              <a:rPr lang="zh-CN" altLang="en-US" sz="2000" dirty="0">
                <a:latin typeface="华文楷体" panose="02010600040101010101" pitchFamily="2" charset="-122"/>
                <a:ea typeface="华文楷体" panose="02010600040101010101" pitchFamily="2" charset="-122"/>
                <a:cs typeface="+mn-cs"/>
              </a:rPr>
              <a:t>人的，中国证监会</a:t>
            </a:r>
            <a:r>
              <a:rPr lang="zh-CN" altLang="en-US" sz="2000" b="1" dirty="0">
                <a:latin typeface="华文楷体" panose="02010600040101010101" pitchFamily="2" charset="-122"/>
                <a:ea typeface="华文楷体" panose="02010600040101010101" pitchFamily="2" charset="-122"/>
                <a:cs typeface="+mn-cs"/>
              </a:rPr>
              <a:t>豁免核准</a:t>
            </a:r>
            <a:r>
              <a:rPr lang="zh-CN" altLang="en-US" sz="2000" dirty="0">
                <a:latin typeface="华文楷体" panose="02010600040101010101" pitchFamily="2" charset="-122"/>
                <a:ea typeface="华文楷体" panose="02010600040101010101" pitchFamily="2" charset="-122"/>
                <a:cs typeface="+mn-cs"/>
              </a:rPr>
              <a:t>，由全国中小企业股份转让系统</a:t>
            </a:r>
            <a:r>
              <a:rPr lang="zh-CN" altLang="en-US" sz="2000" b="1" dirty="0">
                <a:latin typeface="华文楷体" panose="02010600040101010101" pitchFamily="2" charset="-122"/>
                <a:ea typeface="华文楷体" panose="02010600040101010101" pitchFamily="2" charset="-122"/>
                <a:cs typeface="+mn-cs"/>
              </a:rPr>
              <a:t>自律管理</a:t>
            </a:r>
            <a:r>
              <a:rPr lang="zh-CN" altLang="en-US" sz="2000" dirty="0">
                <a:latin typeface="华文楷体" panose="02010600040101010101" pitchFamily="2" charset="-122"/>
                <a:ea typeface="华文楷体" panose="02010600040101010101" pitchFamily="2" charset="-122"/>
                <a:cs typeface="+mn-cs"/>
              </a:rPr>
              <a:t>（第四十五条 ）。</a:t>
            </a:r>
          </a:p>
        </p:txBody>
      </p:sp>
      <p:sp>
        <p:nvSpPr>
          <p:cNvPr id="8" name="AutoShape 87"/>
          <p:cNvSpPr>
            <a:spLocks noChangeArrowheads="1"/>
          </p:cNvSpPr>
          <p:nvPr/>
        </p:nvSpPr>
        <p:spPr bwMode="gray">
          <a:xfrm>
            <a:off x="146071" y="1331297"/>
            <a:ext cx="1691640" cy="914400"/>
          </a:xfrm>
          <a:prstGeom prst="rect">
            <a:avLst/>
          </a:prstGeom>
          <a:solidFill>
            <a:srgbClr val="C00000"/>
          </a:solidFill>
          <a:ln w="9525">
            <a:noFill/>
            <a:miter lim="800000"/>
            <a:headEnd/>
            <a:tailEnd/>
          </a:ln>
          <a:extLst/>
        </p:spPr>
        <p:txBody>
          <a:bodyPr lIns="45720" rIns="45720" anchor="ctr"/>
          <a:lstStyle/>
          <a:p>
            <a:pPr algn="ctr">
              <a:spcBef>
                <a:spcPts val="0"/>
              </a:spcBef>
              <a:buClr>
                <a:schemeClr val="tx2"/>
              </a:buClr>
              <a:buFont typeface="Symbol" pitchFamily="18" charset="2"/>
              <a:buNone/>
            </a:pPr>
            <a:r>
              <a:rPr lang="en-US" altLang="zh-CN" sz="2000" b="1" dirty="0">
                <a:solidFill>
                  <a:schemeClr val="bg1"/>
                </a:solidFill>
                <a:latin typeface="华文楷体" panose="02010600040101010101" pitchFamily="2" charset="-122"/>
                <a:ea typeface="华文楷体" panose="02010600040101010101" pitchFamily="2" charset="-122"/>
                <a:cs typeface="Geneva"/>
              </a:rPr>
              <a:t>《</a:t>
            </a:r>
            <a:r>
              <a:rPr lang="zh-CN" altLang="en-US" sz="2000" b="1" dirty="0">
                <a:solidFill>
                  <a:schemeClr val="bg1"/>
                </a:solidFill>
                <a:latin typeface="华文楷体" panose="02010600040101010101" pitchFamily="2" charset="-122"/>
                <a:ea typeface="华文楷体" panose="02010600040101010101" pitchFamily="2" charset="-122"/>
                <a:cs typeface="Geneva"/>
              </a:rPr>
              <a:t>证券法</a:t>
            </a:r>
            <a:r>
              <a:rPr lang="en-US" altLang="zh-CN" sz="2000" b="1" dirty="0">
                <a:solidFill>
                  <a:schemeClr val="bg1"/>
                </a:solidFill>
                <a:latin typeface="华文楷体" panose="02010600040101010101" pitchFamily="2" charset="-122"/>
                <a:ea typeface="华文楷体" panose="02010600040101010101" pitchFamily="2" charset="-122"/>
                <a:cs typeface="Geneva"/>
              </a:rPr>
              <a:t>》  </a:t>
            </a:r>
            <a:r>
              <a:rPr lang="zh-CN" altLang="en-US" sz="2000" b="1" dirty="0">
                <a:solidFill>
                  <a:schemeClr val="bg1"/>
                </a:solidFill>
                <a:latin typeface="华文楷体" panose="02010600040101010101" pitchFamily="2" charset="-122"/>
                <a:ea typeface="华文楷体" panose="02010600040101010101" pitchFamily="2" charset="-122"/>
                <a:cs typeface="Geneva"/>
              </a:rPr>
              <a:t>第十条 </a:t>
            </a:r>
          </a:p>
        </p:txBody>
      </p:sp>
      <p:sp>
        <p:nvSpPr>
          <p:cNvPr id="9" name="AutoShape 87"/>
          <p:cNvSpPr>
            <a:spLocks noChangeArrowheads="1"/>
          </p:cNvSpPr>
          <p:nvPr/>
        </p:nvSpPr>
        <p:spPr bwMode="gray">
          <a:xfrm>
            <a:off x="146071" y="2467563"/>
            <a:ext cx="1691640" cy="2148840"/>
          </a:xfrm>
          <a:prstGeom prst="rect">
            <a:avLst/>
          </a:prstGeom>
          <a:solidFill>
            <a:srgbClr val="C00000"/>
          </a:solidFill>
          <a:ln w="9525">
            <a:noFill/>
            <a:miter lim="800000"/>
            <a:headEnd/>
            <a:tailEnd/>
          </a:ln>
          <a:extLst/>
        </p:spPr>
        <p:txBody>
          <a:bodyPr lIns="45720" rIns="45720" anchor="ctr"/>
          <a:lstStyle/>
          <a:p>
            <a:pPr algn="ctr">
              <a:spcBef>
                <a:spcPts val="0"/>
              </a:spcBef>
              <a:buClr>
                <a:schemeClr val="tx2"/>
              </a:buClr>
              <a:buFont typeface="Symbol" pitchFamily="18" charset="2"/>
              <a:buNone/>
            </a:pPr>
            <a:r>
              <a:rPr lang="en-US" altLang="zh-CN" sz="2000" b="1" dirty="0">
                <a:solidFill>
                  <a:schemeClr val="bg1"/>
                </a:solidFill>
                <a:latin typeface="华文楷体" panose="02010600040101010101" pitchFamily="2" charset="-122"/>
                <a:ea typeface="华文楷体" panose="02010600040101010101" pitchFamily="2" charset="-122"/>
                <a:cs typeface="Geneva"/>
              </a:rPr>
              <a:t>《</a:t>
            </a:r>
            <a:r>
              <a:rPr lang="zh-CN" altLang="en-US" sz="2000" b="1" dirty="0">
                <a:solidFill>
                  <a:schemeClr val="bg1"/>
                </a:solidFill>
                <a:latin typeface="华文楷体" panose="02010600040101010101" pitchFamily="2" charset="-122"/>
                <a:ea typeface="华文楷体" panose="02010600040101010101" pitchFamily="2" charset="-122"/>
                <a:cs typeface="Geneva"/>
              </a:rPr>
              <a:t>国务院关于全国中小企业股份转让系统有关问题的决定</a:t>
            </a:r>
            <a:r>
              <a:rPr lang="en-US" altLang="zh-CN" sz="2000" b="1" dirty="0">
                <a:solidFill>
                  <a:schemeClr val="bg1"/>
                </a:solidFill>
                <a:latin typeface="华文楷体" panose="02010600040101010101" pitchFamily="2" charset="-122"/>
                <a:ea typeface="华文楷体" panose="02010600040101010101" pitchFamily="2" charset="-122"/>
                <a:cs typeface="Geneva"/>
              </a:rPr>
              <a:t>》</a:t>
            </a:r>
          </a:p>
        </p:txBody>
      </p:sp>
      <p:sp>
        <p:nvSpPr>
          <p:cNvPr id="10" name="AutoShape 87"/>
          <p:cNvSpPr>
            <a:spLocks noChangeArrowheads="1"/>
          </p:cNvSpPr>
          <p:nvPr/>
        </p:nvSpPr>
        <p:spPr bwMode="gray">
          <a:xfrm>
            <a:off x="148055" y="4932291"/>
            <a:ext cx="1691640" cy="914400"/>
          </a:xfrm>
          <a:prstGeom prst="rect">
            <a:avLst/>
          </a:prstGeom>
          <a:solidFill>
            <a:srgbClr val="C00000"/>
          </a:solidFill>
          <a:ln w="9525">
            <a:noFill/>
            <a:miter lim="800000"/>
            <a:headEnd/>
            <a:tailEnd/>
          </a:ln>
          <a:extLst/>
        </p:spPr>
        <p:txBody>
          <a:bodyPr lIns="45720" rIns="45720" anchor="ctr"/>
          <a:lstStyle/>
          <a:p>
            <a:pPr algn="ctr">
              <a:spcBef>
                <a:spcPts val="0"/>
              </a:spcBef>
              <a:buClr>
                <a:schemeClr val="tx2"/>
              </a:buClr>
              <a:buFont typeface="Symbol" pitchFamily="18" charset="2"/>
              <a:buNone/>
            </a:pPr>
            <a:r>
              <a:rPr lang="en-US" altLang="zh-CN" sz="2000" b="1" dirty="0">
                <a:solidFill>
                  <a:schemeClr val="bg1"/>
                </a:solidFill>
                <a:latin typeface="华文楷体" panose="02010600040101010101" pitchFamily="2" charset="-122"/>
                <a:ea typeface="华文楷体" panose="02010600040101010101" pitchFamily="2" charset="-122"/>
                <a:cs typeface="Geneva"/>
              </a:rPr>
              <a:t>《</a:t>
            </a:r>
            <a:r>
              <a:rPr lang="zh-CN" altLang="en-US" sz="2000" b="1" dirty="0">
                <a:solidFill>
                  <a:schemeClr val="bg1"/>
                </a:solidFill>
                <a:latin typeface="华文楷体" panose="02010600040101010101" pitchFamily="2" charset="-122"/>
                <a:ea typeface="华文楷体" panose="02010600040101010101" pitchFamily="2" charset="-122"/>
                <a:cs typeface="Geneva"/>
              </a:rPr>
              <a:t>非上市公众公司监督管理办法</a:t>
            </a:r>
            <a:r>
              <a:rPr lang="en-US" altLang="zh-CN" sz="2000" b="1" dirty="0">
                <a:solidFill>
                  <a:schemeClr val="bg1"/>
                </a:solidFill>
                <a:latin typeface="华文楷体" panose="02010600040101010101" pitchFamily="2" charset="-122"/>
                <a:ea typeface="华文楷体" panose="02010600040101010101" pitchFamily="2" charset="-122"/>
                <a:cs typeface="Geneva"/>
              </a:rPr>
              <a:t>》</a:t>
            </a:r>
            <a:r>
              <a:rPr lang="zh-CN" altLang="en-US" sz="2000" b="1" dirty="0">
                <a:solidFill>
                  <a:schemeClr val="bg1"/>
                </a:solidFill>
                <a:latin typeface="华文楷体" panose="02010600040101010101" pitchFamily="2" charset="-122"/>
                <a:ea typeface="华文楷体" panose="02010600040101010101" pitchFamily="2" charset="-122"/>
                <a:cs typeface="Geneva"/>
              </a:rPr>
              <a:t>第五章</a:t>
            </a:r>
          </a:p>
        </p:txBody>
      </p:sp>
      <p:sp>
        <p:nvSpPr>
          <p:cNvPr id="11" name="Line 25"/>
          <p:cNvSpPr>
            <a:spLocks noChangeShapeType="1"/>
          </p:cNvSpPr>
          <p:nvPr/>
        </p:nvSpPr>
        <p:spPr bwMode="gray">
          <a:xfrm>
            <a:off x="0" y="2320390"/>
            <a:ext cx="9544050" cy="15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wrap="none" anchor="ctr"/>
          <a:lstStyle/>
          <a:p>
            <a:endParaRPr lang="zh-CN" altLang="en-US"/>
          </a:p>
        </p:txBody>
      </p:sp>
      <p:sp>
        <p:nvSpPr>
          <p:cNvPr id="12" name="Line 25"/>
          <p:cNvSpPr>
            <a:spLocks noChangeShapeType="1"/>
          </p:cNvSpPr>
          <p:nvPr/>
        </p:nvSpPr>
        <p:spPr bwMode="gray">
          <a:xfrm>
            <a:off x="148055" y="4716237"/>
            <a:ext cx="9544050" cy="15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wrap="none" anchor="ctr"/>
          <a:lstStyle/>
          <a:p>
            <a:endParaRPr lang="zh-CN" altLang="en-US"/>
          </a:p>
        </p:txBody>
      </p:sp>
    </p:spTree>
    <p:extLst>
      <p:ext uri="{BB962C8B-B14F-4D97-AF65-F5344CB8AC3E}">
        <p14:creationId xmlns:p14="http://schemas.microsoft.com/office/powerpoint/2010/main" val="29771337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Title 1"/>
          <p:cNvSpPr>
            <a:spLocks noGrp="1"/>
          </p:cNvSpPr>
          <p:nvPr>
            <p:ph type="title"/>
          </p:nvPr>
        </p:nvSpPr>
        <p:spPr/>
        <p:txBody>
          <a:bodyPr/>
          <a:lstStyle/>
          <a:p>
            <a:pPr eaLnBrk="1" hangingPunct="1"/>
            <a:r>
              <a:rPr lang="zh-CN" altLang="en-US" sz="2800" dirty="0">
                <a:solidFill>
                  <a:schemeClr val="bg1"/>
                </a:solidFill>
                <a:latin typeface="华文楷体" panose="02010600040101010101" pitchFamily="2" charset="-122"/>
              </a:rPr>
              <a:t>制度概述</a:t>
            </a:r>
            <a:r>
              <a:rPr lang="en-US" altLang="zh-CN" sz="2800" dirty="0">
                <a:solidFill>
                  <a:schemeClr val="bg1"/>
                </a:solidFill>
                <a:latin typeface="华文楷体" panose="02010600040101010101" pitchFamily="2" charset="-122"/>
              </a:rPr>
              <a:t>——</a:t>
            </a:r>
            <a:r>
              <a:rPr lang="zh-CN" altLang="en-US" sz="2800" dirty="0">
                <a:solidFill>
                  <a:schemeClr val="bg1"/>
                </a:solidFill>
                <a:latin typeface="华文楷体" panose="02010600040101010101" pitchFamily="2" charset="-122"/>
              </a:rPr>
              <a:t>规则体系</a:t>
            </a:r>
            <a:endParaRPr lang="en-GB" sz="2800" dirty="0">
              <a:solidFill>
                <a:schemeClr val="bg1"/>
              </a:solidFill>
              <a:latin typeface="华文楷体" panose="02010600040101010101" pitchFamily="2" charset="-122"/>
            </a:endParaRPr>
          </a:p>
        </p:txBody>
      </p:sp>
      <p:sp>
        <p:nvSpPr>
          <p:cNvPr id="13" name="Slide Number Placeholder 12"/>
          <p:cNvSpPr>
            <a:spLocks noGrp="1"/>
          </p:cNvSpPr>
          <p:nvPr>
            <p:ph type="sldNum" sz="quarter" idx="4294967295"/>
          </p:nvPr>
        </p:nvSpPr>
        <p:spPr>
          <a:xfrm>
            <a:off x="0" y="6511925"/>
            <a:ext cx="360363" cy="268288"/>
          </a:xfrm>
        </p:spPr>
        <p:txBody>
          <a:bodyPr/>
          <a:lstStyle/>
          <a:p>
            <a:pPr>
              <a:defRPr/>
            </a:pPr>
            <a:fld id="{D5A60E14-1608-4D7A-8DAE-6987F9AFCF14}" type="slidenum">
              <a:rPr lang="en-GB"/>
              <a:pPr>
                <a:defRPr/>
              </a:pPr>
              <a:t>7</a:t>
            </a:fld>
            <a:endParaRPr lang="en-GB"/>
          </a:p>
        </p:txBody>
      </p:sp>
      <p:grpSp>
        <p:nvGrpSpPr>
          <p:cNvPr id="10242" name="Group 60"/>
          <p:cNvGrpSpPr>
            <a:grpSpLocks/>
          </p:cNvGrpSpPr>
          <p:nvPr/>
        </p:nvGrpSpPr>
        <p:grpSpPr bwMode="auto">
          <a:xfrm>
            <a:off x="12633" y="556246"/>
            <a:ext cx="10036175" cy="608011"/>
            <a:chOff x="95" y="664"/>
            <a:chExt cx="6322" cy="383"/>
          </a:xfrm>
        </p:grpSpPr>
        <p:sp>
          <p:nvSpPr>
            <p:cNvPr id="10245" name="MessageBox"/>
            <p:cNvSpPr>
              <a:spLocks noChangeArrowheads="1"/>
            </p:cNvSpPr>
            <p:nvPr>
              <p:custDataLst>
                <p:tags r:id="rId2"/>
              </p:custDataLst>
            </p:nvPr>
          </p:nvSpPr>
          <p:spPr bwMode="auto">
            <a:xfrm>
              <a:off x="227" y="814"/>
              <a:ext cx="6190" cy="233"/>
            </a:xfrm>
            <a:prstGeom prst="rect">
              <a:avLst/>
            </a:prstGeom>
            <a:noFill/>
            <a:ln w="9525">
              <a:noFill/>
              <a:miter lim="800000"/>
              <a:headEnd/>
              <a:tailEnd/>
            </a:ln>
          </p:spPr>
          <p:txBody>
            <a:bodyPr wrap="square" lIns="0" tIns="0" rIns="0" bIns="0" anchor="ctr">
              <a:spAutoFit/>
            </a:bodyPr>
            <a:lstStyle/>
            <a:p>
              <a:r>
                <a:rPr lang="zh-CN" altLang="en-US" sz="2400" dirty="0" smtClean="0">
                  <a:solidFill>
                    <a:srgbClr val="FF0000"/>
                  </a:solidFill>
                </a:rPr>
                <a:t>股票</a:t>
              </a:r>
              <a:r>
                <a:rPr lang="zh-CN" altLang="en-US" sz="2400" dirty="0">
                  <a:solidFill>
                    <a:srgbClr val="FF0000"/>
                  </a:solidFill>
                </a:rPr>
                <a:t>发行的自律规则体系：</a:t>
              </a:r>
              <a:r>
                <a:rPr lang="en-US" altLang="zh-CN" sz="2400" dirty="0">
                  <a:solidFill>
                    <a:srgbClr val="FF0000"/>
                  </a:solidFill>
                </a:rPr>
                <a:t>1</a:t>
              </a:r>
              <a:r>
                <a:rPr lang="zh-CN" altLang="en-US" sz="2400" dirty="0">
                  <a:solidFill>
                    <a:srgbClr val="FF0000"/>
                  </a:solidFill>
                </a:rPr>
                <a:t>个细则</a:t>
              </a:r>
              <a:r>
                <a:rPr lang="en-US" altLang="zh-CN" sz="2400" dirty="0" smtClean="0">
                  <a:solidFill>
                    <a:srgbClr val="FF0000"/>
                  </a:solidFill>
                </a:rPr>
                <a:t>+1</a:t>
              </a:r>
              <a:r>
                <a:rPr lang="zh-CN" altLang="en-US" sz="2400" dirty="0" smtClean="0">
                  <a:solidFill>
                    <a:srgbClr val="FF0000"/>
                  </a:solidFill>
                </a:rPr>
                <a:t>个发行规定</a:t>
              </a:r>
              <a:r>
                <a:rPr lang="en-US" altLang="zh-CN" sz="2400" dirty="0">
                  <a:solidFill>
                    <a:srgbClr val="FF0000"/>
                  </a:solidFill>
                </a:rPr>
                <a:t>+</a:t>
              </a:r>
              <a:r>
                <a:rPr lang="en-US" altLang="zh-CN" sz="2400" dirty="0" smtClean="0">
                  <a:solidFill>
                    <a:srgbClr val="FF0000"/>
                  </a:solidFill>
                </a:rPr>
                <a:t>4</a:t>
              </a:r>
              <a:r>
                <a:rPr lang="zh-CN" altLang="en-US" sz="2400" dirty="0">
                  <a:solidFill>
                    <a:srgbClr val="FF0000"/>
                  </a:solidFill>
                </a:rPr>
                <a:t>个</a:t>
              </a:r>
              <a:r>
                <a:rPr lang="zh-CN" altLang="en-US" sz="2400" dirty="0" smtClean="0">
                  <a:solidFill>
                    <a:srgbClr val="FF0000"/>
                  </a:solidFill>
                </a:rPr>
                <a:t>指引</a:t>
              </a:r>
              <a:r>
                <a:rPr lang="en-US" altLang="zh-CN" sz="2400" dirty="0" smtClean="0">
                  <a:solidFill>
                    <a:srgbClr val="FF0000"/>
                  </a:solidFill>
                </a:rPr>
                <a:t>+1</a:t>
              </a:r>
              <a:r>
                <a:rPr lang="zh-CN" altLang="en-US" sz="2400" dirty="0" smtClean="0">
                  <a:solidFill>
                    <a:srgbClr val="FF0000"/>
                  </a:solidFill>
                </a:rPr>
                <a:t>个指南</a:t>
              </a:r>
              <a:endParaRPr lang="zh-CN" altLang="en-US" sz="2400" dirty="0">
                <a:solidFill>
                  <a:srgbClr val="FF0000"/>
                </a:solidFill>
              </a:endParaRPr>
            </a:p>
          </p:txBody>
        </p:sp>
        <p:sp>
          <p:nvSpPr>
            <p:cNvPr id="10246" name="MessageLine"/>
            <p:cNvSpPr>
              <a:spLocks noChangeShapeType="1"/>
            </p:cNvSpPr>
            <p:nvPr/>
          </p:nvSpPr>
          <p:spPr bwMode="auto">
            <a:xfrm>
              <a:off x="95" y="664"/>
              <a:ext cx="6048" cy="0"/>
            </a:xfrm>
            <a:prstGeom prst="line">
              <a:avLst/>
            </a:prstGeom>
            <a:noFill/>
            <a:ln w="6350">
              <a:solidFill>
                <a:srgbClr val="97999B"/>
              </a:solidFill>
              <a:round/>
              <a:headEnd/>
              <a:tailEnd/>
            </a:ln>
          </p:spPr>
          <p:txBody>
            <a:bodyPr wrap="none" anchor="ctr"/>
            <a:lstStyle/>
            <a:p>
              <a:endParaRPr lang="zh-CN" altLang="en-US"/>
            </a:p>
          </p:txBody>
        </p:sp>
      </p:grpSp>
      <p:sp>
        <p:nvSpPr>
          <p:cNvPr id="2" name="文本框 1"/>
          <p:cNvSpPr txBox="1"/>
          <p:nvPr/>
        </p:nvSpPr>
        <p:spPr>
          <a:xfrm>
            <a:off x="360363" y="1665828"/>
            <a:ext cx="9391650" cy="4616648"/>
          </a:xfrm>
          <a:prstGeom prst="rect">
            <a:avLst/>
          </a:prstGeom>
          <a:noFill/>
        </p:spPr>
        <p:txBody>
          <a:bodyPr wrap="square" rtlCol="0">
            <a:spAutoFit/>
          </a:bodyPr>
          <a:lstStyle/>
          <a:p>
            <a:pPr marL="180975" indent="-180975">
              <a:spcBef>
                <a:spcPts val="2400"/>
              </a:spcBef>
              <a:buClr>
                <a:srgbClr val="FF0000"/>
              </a:buClr>
              <a:buFont typeface="Wingdings" pitchFamily="2" charset="2"/>
              <a:buChar char="§"/>
            </a:pPr>
            <a:r>
              <a:rPr lang="zh-CN" altLang="en-US" sz="2400" b="1" dirty="0" smtClean="0">
                <a:latin typeface="华文楷体" panose="02010600040101010101" pitchFamily="2" charset="-122"/>
                <a:ea typeface="华文楷体" panose="02010600040101010101" pitchFamily="2" charset="-122"/>
                <a:cs typeface="+mn-cs"/>
              </a:rPr>
              <a:t>股票</a:t>
            </a:r>
            <a:r>
              <a:rPr lang="zh-CN" altLang="en-US" sz="2400" b="1" dirty="0">
                <a:latin typeface="华文楷体" panose="02010600040101010101" pitchFamily="2" charset="-122"/>
                <a:ea typeface="华文楷体" panose="02010600040101010101" pitchFamily="2" charset="-122"/>
                <a:cs typeface="+mn-cs"/>
              </a:rPr>
              <a:t>发行业务细则</a:t>
            </a:r>
            <a:r>
              <a:rPr lang="zh-CN" altLang="en-US" sz="2400" b="1" dirty="0" smtClean="0">
                <a:latin typeface="华文楷体" panose="02010600040101010101" pitchFamily="2" charset="-122"/>
                <a:ea typeface="华文楷体" panose="02010600040101010101" pitchFamily="2" charset="-122"/>
                <a:cs typeface="+mn-cs"/>
              </a:rPr>
              <a:t>：</a:t>
            </a:r>
            <a:r>
              <a:rPr lang="zh-CN" altLang="en-US" sz="2400" dirty="0">
                <a:latin typeface="华文楷体" panose="02010600040101010101" pitchFamily="2" charset="-122"/>
                <a:ea typeface="华文楷体" panose="02010600040101010101" pitchFamily="2" charset="-122"/>
                <a:cs typeface="+mn-cs"/>
              </a:rPr>
              <a:t>就挂牌公司股票发行所涉及的发行要求、认购要求、决议程序、发行备案、信息披露、违规处理进行系统性规定。</a:t>
            </a:r>
          </a:p>
          <a:p>
            <a:pPr marL="180975" indent="-180975">
              <a:spcBef>
                <a:spcPts val="2400"/>
              </a:spcBef>
              <a:buClr>
                <a:srgbClr val="FF0000"/>
              </a:buClr>
              <a:buFont typeface="Wingdings" pitchFamily="2" charset="2"/>
              <a:buChar char="§"/>
            </a:pPr>
            <a:r>
              <a:rPr lang="zh-CN" altLang="en-US" sz="2400" b="1" dirty="0">
                <a:latin typeface="华文楷体" panose="02010600040101010101" pitchFamily="2" charset="-122"/>
                <a:ea typeface="华文楷体" panose="02010600040101010101" pitchFamily="2" charset="-122"/>
              </a:rPr>
              <a:t>股票</a:t>
            </a:r>
            <a:r>
              <a:rPr lang="zh-CN" altLang="en-US" sz="2400" b="1" dirty="0" smtClean="0">
                <a:latin typeface="华文楷体" panose="02010600040101010101" pitchFamily="2" charset="-122"/>
                <a:ea typeface="华文楷体" panose="02010600040101010101" pitchFamily="2" charset="-122"/>
              </a:rPr>
              <a:t>发行规定（新制定）：</a:t>
            </a:r>
            <a:r>
              <a:rPr lang="zh-CN" altLang="en-US" sz="2400" dirty="0">
                <a:solidFill>
                  <a:prstClr val="black"/>
                </a:solidFill>
                <a:latin typeface="Arial"/>
                <a:ea typeface="STKaiti"/>
                <a:sym typeface="华文楷体"/>
              </a:rPr>
              <a:t>对挂牌公司股票发行中授权发行、回避表决、终止备案审查、募集资金管理、资产认购、特殊投资条款等特定事项内容予以规范调整</a:t>
            </a:r>
            <a:r>
              <a:rPr lang="zh-CN" altLang="en-US" sz="2400" dirty="0" smtClean="0">
                <a:solidFill>
                  <a:prstClr val="black"/>
                </a:solidFill>
                <a:latin typeface="Arial"/>
                <a:ea typeface="STKaiti"/>
                <a:sym typeface="华文楷体"/>
              </a:rPr>
              <a:t>。</a:t>
            </a:r>
            <a:endParaRPr lang="en-US" altLang="zh-CN" sz="2400" b="1" dirty="0" smtClean="0">
              <a:latin typeface="华文楷体" panose="02010600040101010101" pitchFamily="2" charset="-122"/>
              <a:ea typeface="华文楷体" panose="02010600040101010101" pitchFamily="2" charset="-122"/>
              <a:cs typeface="+mn-cs"/>
            </a:endParaRPr>
          </a:p>
          <a:p>
            <a:pPr marL="180975" indent="-180975">
              <a:spcBef>
                <a:spcPts val="2400"/>
              </a:spcBef>
              <a:buClr>
                <a:srgbClr val="FF0000"/>
              </a:buClr>
              <a:buFont typeface="Wingdings" pitchFamily="2" charset="2"/>
              <a:buChar char="§"/>
            </a:pPr>
            <a:r>
              <a:rPr lang="zh-CN" altLang="en-US" sz="2400" b="1" dirty="0" smtClean="0">
                <a:latin typeface="华文楷体" panose="02010600040101010101" pitchFamily="2" charset="-122"/>
                <a:ea typeface="华文楷体" panose="02010600040101010101" pitchFamily="2" charset="-122"/>
                <a:cs typeface="+mn-cs"/>
              </a:rPr>
              <a:t>股票</a:t>
            </a:r>
            <a:r>
              <a:rPr lang="zh-CN" altLang="en-US" sz="2400" b="1" dirty="0">
                <a:latin typeface="华文楷体" panose="02010600040101010101" pitchFamily="2" charset="-122"/>
                <a:ea typeface="华文楷体" panose="02010600040101010101" pitchFamily="2" charset="-122"/>
                <a:cs typeface="+mn-cs"/>
              </a:rPr>
              <a:t>发行业务指引（第</a:t>
            </a:r>
            <a:r>
              <a:rPr lang="en-US" altLang="zh-CN" sz="2400" b="1" dirty="0">
                <a:latin typeface="华文楷体" panose="02010600040101010101" pitchFamily="2" charset="-122"/>
                <a:ea typeface="华文楷体" panose="02010600040101010101" pitchFamily="2" charset="-122"/>
                <a:cs typeface="+mn-cs"/>
              </a:rPr>
              <a:t>1</a:t>
            </a:r>
            <a:r>
              <a:rPr lang="zh-CN" altLang="en-US" sz="2400" b="1" dirty="0">
                <a:latin typeface="华文楷体" panose="02010600040101010101" pitchFamily="2" charset="-122"/>
                <a:ea typeface="华文楷体" panose="02010600040101010101" pitchFamily="2" charset="-122"/>
                <a:cs typeface="+mn-cs"/>
              </a:rPr>
              <a:t>号</a:t>
            </a:r>
            <a:r>
              <a:rPr lang="en-US" altLang="zh-CN" sz="2400" b="1" dirty="0">
                <a:latin typeface="华文楷体" panose="02010600040101010101" pitchFamily="2" charset="-122"/>
                <a:ea typeface="华文楷体" panose="02010600040101010101" pitchFamily="2" charset="-122"/>
                <a:cs typeface="+mn-cs"/>
              </a:rPr>
              <a:t>-</a:t>
            </a:r>
            <a:r>
              <a:rPr lang="zh-CN" altLang="en-US" sz="2400" b="1" dirty="0">
                <a:latin typeface="华文楷体" panose="02010600040101010101" pitchFamily="2" charset="-122"/>
                <a:ea typeface="华文楷体" panose="02010600040101010101" pitchFamily="2" charset="-122"/>
                <a:cs typeface="+mn-cs"/>
              </a:rPr>
              <a:t>第</a:t>
            </a:r>
            <a:r>
              <a:rPr lang="en-US" altLang="zh-CN" sz="2400" b="1" dirty="0">
                <a:latin typeface="华文楷体" panose="02010600040101010101" pitchFamily="2" charset="-122"/>
                <a:ea typeface="华文楷体" panose="02010600040101010101" pitchFamily="2" charset="-122"/>
                <a:cs typeface="+mn-cs"/>
              </a:rPr>
              <a:t>4</a:t>
            </a:r>
            <a:r>
              <a:rPr lang="zh-CN" altLang="en-US" sz="2400" b="1" dirty="0" smtClean="0">
                <a:latin typeface="华文楷体" panose="02010600040101010101" pitchFamily="2" charset="-122"/>
                <a:ea typeface="华文楷体" panose="02010600040101010101" pitchFamily="2" charset="-122"/>
                <a:cs typeface="+mn-cs"/>
              </a:rPr>
              <a:t>号）（新修改）：</a:t>
            </a:r>
            <a:r>
              <a:rPr lang="zh-CN" altLang="en-US" sz="2400" dirty="0" smtClean="0">
                <a:latin typeface="华文楷体" panose="02010600040101010101" pitchFamily="2" charset="-122"/>
                <a:ea typeface="华文楷体" panose="02010600040101010101" pitchFamily="2" charset="-122"/>
                <a:cs typeface="+mn-cs"/>
              </a:rPr>
              <a:t>发行</a:t>
            </a:r>
            <a:r>
              <a:rPr lang="zh-CN" altLang="en-US" sz="2400" dirty="0">
                <a:latin typeface="华文楷体" panose="02010600040101010101" pitchFamily="2" charset="-122"/>
                <a:ea typeface="华文楷体" panose="02010600040101010101" pitchFamily="2" charset="-122"/>
                <a:cs typeface="+mn-cs"/>
              </a:rPr>
              <a:t>方案、发行情况报告书、主办券商合法合规意见和法律意见书等发行文件的内容与</a:t>
            </a:r>
            <a:r>
              <a:rPr lang="zh-CN" altLang="en-US" sz="2400" dirty="0" smtClean="0">
                <a:latin typeface="华文楷体" panose="02010600040101010101" pitchFamily="2" charset="-122"/>
                <a:ea typeface="华文楷体" panose="02010600040101010101" pitchFamily="2" charset="-122"/>
                <a:cs typeface="+mn-cs"/>
              </a:rPr>
              <a:t>格式。</a:t>
            </a:r>
            <a:endParaRPr lang="en-US" altLang="zh-CN" sz="2400" dirty="0">
              <a:latin typeface="华文楷体" panose="02010600040101010101" pitchFamily="2" charset="-122"/>
              <a:ea typeface="华文楷体" panose="02010600040101010101" pitchFamily="2" charset="-122"/>
              <a:cs typeface="+mn-cs"/>
            </a:endParaRPr>
          </a:p>
          <a:p>
            <a:pPr marL="180975" indent="-180975">
              <a:spcBef>
                <a:spcPts val="2400"/>
              </a:spcBef>
              <a:buClr>
                <a:srgbClr val="FF0000"/>
              </a:buClr>
              <a:buFont typeface="Wingdings" pitchFamily="2" charset="2"/>
              <a:buChar char="§"/>
            </a:pPr>
            <a:r>
              <a:rPr lang="zh-CN" altLang="en-US" sz="2400" b="1" dirty="0">
                <a:latin typeface="华文楷体" panose="02010600040101010101" pitchFamily="2" charset="-122"/>
                <a:ea typeface="华文楷体" panose="02010600040101010101" pitchFamily="2" charset="-122"/>
                <a:cs typeface="+mn-cs"/>
              </a:rPr>
              <a:t>股票发行业务</a:t>
            </a:r>
            <a:r>
              <a:rPr lang="zh-CN" altLang="en-US" sz="2400" b="1" dirty="0" smtClean="0">
                <a:latin typeface="华文楷体" panose="02010600040101010101" pitchFamily="2" charset="-122"/>
                <a:ea typeface="华文楷体" panose="02010600040101010101" pitchFamily="2" charset="-122"/>
                <a:cs typeface="+mn-cs"/>
              </a:rPr>
              <a:t>指南（新修改）：</a:t>
            </a:r>
            <a:r>
              <a:rPr lang="zh-CN" altLang="en-US" sz="2400" dirty="0">
                <a:latin typeface="华文楷体" panose="02010600040101010101" pitchFamily="2" charset="-122"/>
                <a:ea typeface="华文楷体" panose="02010600040101010101" pitchFamily="2" charset="-122"/>
                <a:cs typeface="+mn-cs"/>
              </a:rPr>
              <a:t>办理发行、备案等业务的具体</a:t>
            </a:r>
            <a:r>
              <a:rPr lang="zh-CN" altLang="en-US" sz="2400" dirty="0" smtClean="0">
                <a:latin typeface="华文楷体" panose="02010600040101010101" pitchFamily="2" charset="-122"/>
                <a:ea typeface="华文楷体" panose="02010600040101010101" pitchFamily="2" charset="-122"/>
                <a:cs typeface="+mn-cs"/>
              </a:rPr>
              <a:t>流程。</a:t>
            </a:r>
            <a:endParaRPr lang="en-US" altLang="zh-CN" sz="2400" dirty="0">
              <a:latin typeface="华文楷体" panose="02010600040101010101" pitchFamily="2" charset="-122"/>
              <a:ea typeface="华文楷体" panose="02010600040101010101" pitchFamily="2" charset="-122"/>
              <a:cs typeface="+mn-cs"/>
            </a:endParaRPr>
          </a:p>
          <a:p>
            <a:endParaRPr lang="zh-CN" altLang="en-US" dirty="0"/>
          </a:p>
        </p:txBody>
      </p:sp>
    </p:spTree>
    <p:custDataLst>
      <p:tags r:id="rId1"/>
    </p:custDataLst>
    <p:extLst>
      <p:ext uri="{BB962C8B-B14F-4D97-AF65-F5344CB8AC3E}">
        <p14:creationId xmlns:p14="http://schemas.microsoft.com/office/powerpoint/2010/main" val="26672082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latin typeface="华文楷体" panose="02010600040101010101" pitchFamily="2" charset="-122"/>
              </a:rPr>
              <a:t>制度概述</a:t>
            </a:r>
            <a:r>
              <a:rPr lang="en-US" altLang="zh-CN" sz="2800" dirty="0">
                <a:latin typeface="华文楷体" panose="02010600040101010101" pitchFamily="2" charset="-122"/>
              </a:rPr>
              <a:t>——</a:t>
            </a:r>
            <a:r>
              <a:rPr lang="zh-CN" altLang="en-US" sz="2800" dirty="0">
                <a:latin typeface="华文楷体" panose="02010600040101010101" pitchFamily="2" charset="-122"/>
              </a:rPr>
              <a:t>规则体系</a:t>
            </a:r>
            <a:endParaRPr lang="zh-CN" altLang="en-US" sz="2800" dirty="0"/>
          </a:p>
        </p:txBody>
      </p:sp>
      <p:sp>
        <p:nvSpPr>
          <p:cNvPr id="4" name="灯片编号占位符 3"/>
          <p:cNvSpPr>
            <a:spLocks noGrp="1"/>
          </p:cNvSpPr>
          <p:nvPr>
            <p:ph type="sldNum" sz="quarter" idx="10"/>
          </p:nvPr>
        </p:nvSpPr>
        <p:spPr/>
        <p:txBody>
          <a:bodyPr/>
          <a:lstStyle/>
          <a:p>
            <a:pPr>
              <a:defRPr/>
            </a:pPr>
            <a:fld id="{D68CFF15-E330-4DD3-8670-78B08F137666}" type="slidenum">
              <a:rPr lang="en-GB" smtClean="0"/>
              <a:pPr>
                <a:defRPr/>
              </a:pPr>
              <a:t>8</a:t>
            </a:fld>
            <a:endParaRPr lang="en-GB" dirty="0"/>
          </a:p>
        </p:txBody>
      </p:sp>
      <p:sp>
        <p:nvSpPr>
          <p:cNvPr id="5" name="Rectangle 10"/>
          <p:cNvSpPr>
            <a:spLocks noGrp="1"/>
          </p:cNvSpPr>
          <p:nvPr>
            <p:ph idx="1"/>
          </p:nvPr>
        </p:nvSpPr>
        <p:spPr>
          <a:xfrm>
            <a:off x="184944" y="1178901"/>
            <a:ext cx="9555162" cy="5210175"/>
          </a:xfrm>
          <a:prstGeom prst="rect">
            <a:avLst/>
          </a:prstGeom>
          <a:solidFill>
            <a:schemeClr val="bg1"/>
          </a:solidFill>
        </p:spPr>
        <p:txBody>
          <a:bodyPr lIns="182880" tIns="182880" rIns="182880" bIns="182880" anchor="ctr">
            <a:noAutofit/>
          </a:bodyPr>
          <a:lstStyle/>
          <a:p>
            <a:pPr lvl="0"/>
            <a:r>
              <a:rPr lang="zh-CN" altLang="en-US" sz="2400" b="1" dirty="0">
                <a:latin typeface="华文楷体" panose="02010600040101010101" pitchFamily="2" charset="-122"/>
                <a:ea typeface="华文楷体" panose="02010600040101010101" pitchFamily="2" charset="-122"/>
              </a:rPr>
              <a:t>非上市公众公司监管问答</a:t>
            </a:r>
            <a:r>
              <a:rPr lang="en-US" altLang="zh-CN" sz="2400" b="1" dirty="0">
                <a:latin typeface="华文楷体" panose="02010600040101010101" pitchFamily="2" charset="-122"/>
                <a:ea typeface="华文楷体" panose="02010600040101010101" pitchFamily="2" charset="-122"/>
              </a:rPr>
              <a:t>——</a:t>
            </a:r>
            <a:r>
              <a:rPr lang="zh-CN" altLang="en-US" sz="2400" b="1" dirty="0">
                <a:latin typeface="华文楷体" panose="02010600040101010101" pitchFamily="2" charset="-122"/>
                <a:ea typeface="华文楷体" panose="02010600040101010101" pitchFamily="2" charset="-122"/>
              </a:rPr>
              <a:t>定向发行（一）：</a:t>
            </a:r>
            <a:r>
              <a:rPr lang="zh-CN" altLang="en-US" sz="2400" dirty="0">
                <a:latin typeface="华文楷体" panose="02010600040101010101" pitchFamily="2" charset="-122"/>
                <a:ea typeface="华文楷体" panose="02010600040101010101" pitchFamily="2" charset="-122"/>
              </a:rPr>
              <a:t>核准情形下审计报 </a:t>
            </a:r>
            <a:endParaRPr lang="en-US" altLang="zh-CN" sz="2400" dirty="0">
              <a:latin typeface="华文楷体" panose="02010600040101010101" pitchFamily="2" charset="-122"/>
              <a:ea typeface="华文楷体" panose="02010600040101010101" pitchFamily="2" charset="-122"/>
            </a:endParaRPr>
          </a:p>
          <a:p>
            <a:pPr marL="0" lvl="0" indent="0">
              <a:buNone/>
            </a:pPr>
            <a:r>
              <a:rPr lang="en-US" altLang="zh-CN" sz="2400" dirty="0">
                <a:latin typeface="华文楷体" panose="02010600040101010101" pitchFamily="2" charset="-122"/>
                <a:ea typeface="华文楷体" panose="02010600040101010101" pitchFamily="2" charset="-122"/>
              </a:rPr>
              <a:t>                                                                                      </a:t>
            </a:r>
            <a:r>
              <a:rPr lang="zh-CN" altLang="en-US" sz="2400" dirty="0">
                <a:latin typeface="华文楷体" panose="02010600040101010101" pitchFamily="2" charset="-122"/>
                <a:ea typeface="华文楷体" panose="02010600040101010101" pitchFamily="2" charset="-122"/>
              </a:rPr>
              <a:t>告有效期</a:t>
            </a:r>
            <a:endParaRPr lang="en-US" altLang="zh-CN" sz="2400" dirty="0">
              <a:latin typeface="华文楷体" panose="02010600040101010101" pitchFamily="2" charset="-122"/>
              <a:ea typeface="华文楷体" panose="02010600040101010101" pitchFamily="2" charset="-122"/>
            </a:endParaRPr>
          </a:p>
          <a:p>
            <a:pPr lvl="0"/>
            <a:r>
              <a:rPr lang="zh-CN" altLang="en-US" sz="2400" b="1" dirty="0">
                <a:latin typeface="华文楷体" panose="02010600040101010101" pitchFamily="2" charset="-122"/>
                <a:ea typeface="华文楷体" panose="02010600040101010101" pitchFamily="2" charset="-122"/>
              </a:rPr>
              <a:t>非上市公众公司监管问答</a:t>
            </a:r>
            <a:r>
              <a:rPr lang="en-US" altLang="zh-CN" sz="2400" b="1" dirty="0">
                <a:latin typeface="华文楷体" panose="02010600040101010101" pitchFamily="2" charset="-122"/>
                <a:ea typeface="华文楷体" panose="02010600040101010101" pitchFamily="2" charset="-122"/>
              </a:rPr>
              <a:t>——</a:t>
            </a:r>
            <a:r>
              <a:rPr lang="zh-CN" altLang="en-US" sz="2400" b="1" dirty="0">
                <a:latin typeface="华文楷体" panose="02010600040101010101" pitchFamily="2" charset="-122"/>
                <a:ea typeface="华文楷体" panose="02010600040101010101" pitchFamily="2" charset="-122"/>
              </a:rPr>
              <a:t>定向发行（二）：</a:t>
            </a:r>
            <a:r>
              <a:rPr lang="zh-CN" altLang="en-US" sz="2400" dirty="0">
                <a:latin typeface="华文楷体" panose="02010600040101010101" pitchFamily="2" charset="-122"/>
                <a:ea typeface="华文楷体" panose="02010600040101010101" pitchFamily="2" charset="-122"/>
              </a:rPr>
              <a:t>持股平台和员工持     </a:t>
            </a:r>
            <a:endParaRPr lang="en-US" altLang="zh-CN" sz="2400" dirty="0">
              <a:latin typeface="华文楷体" panose="02010600040101010101" pitchFamily="2" charset="-122"/>
              <a:ea typeface="华文楷体" panose="02010600040101010101" pitchFamily="2" charset="-122"/>
            </a:endParaRPr>
          </a:p>
          <a:p>
            <a:pPr marL="0" lvl="0" indent="0">
              <a:buNone/>
            </a:pPr>
            <a:r>
              <a:rPr lang="en-US" altLang="zh-CN" sz="2400" dirty="0">
                <a:latin typeface="华文楷体" panose="02010600040101010101" pitchFamily="2" charset="-122"/>
                <a:ea typeface="华文楷体" panose="02010600040101010101" pitchFamily="2" charset="-122"/>
              </a:rPr>
              <a:t>                                                                                      </a:t>
            </a:r>
            <a:r>
              <a:rPr lang="zh-CN" altLang="en-US" sz="2400" dirty="0">
                <a:latin typeface="华文楷体" panose="02010600040101010101" pitchFamily="2" charset="-122"/>
                <a:ea typeface="华文楷体" panose="02010600040101010101" pitchFamily="2" charset="-122"/>
              </a:rPr>
              <a:t>股计划 </a:t>
            </a:r>
            <a:endParaRPr lang="en-US" altLang="zh-CN" sz="2400" b="1" dirty="0">
              <a:latin typeface="华文楷体" panose="02010600040101010101" pitchFamily="2" charset="-122"/>
              <a:ea typeface="华文楷体" panose="02010600040101010101" pitchFamily="2" charset="-122"/>
            </a:endParaRPr>
          </a:p>
          <a:p>
            <a:pPr lvl="0"/>
            <a:r>
              <a:rPr lang="zh-CN" altLang="en-US" sz="2400" b="1" dirty="0">
                <a:latin typeface="华文楷体" panose="02010600040101010101" pitchFamily="2" charset="-122"/>
                <a:ea typeface="华文楷体" panose="02010600040101010101" pitchFamily="2" charset="-122"/>
              </a:rPr>
              <a:t>挂牌公司股票发行审查要点及文件模板  （已挂网</a:t>
            </a:r>
            <a:r>
              <a:rPr lang="en-US" altLang="zh-CN" sz="2400" b="1" dirty="0">
                <a:latin typeface="华文楷体" panose="02010600040101010101" pitchFamily="2" charset="-122"/>
                <a:ea typeface="华文楷体" panose="02010600040101010101" pitchFamily="2" charset="-122"/>
              </a:rPr>
              <a:t>)</a:t>
            </a:r>
          </a:p>
        </p:txBody>
      </p:sp>
      <p:sp>
        <p:nvSpPr>
          <p:cNvPr id="6" name="MessageBox"/>
          <p:cNvSpPr>
            <a:spLocks noChangeArrowheads="1"/>
          </p:cNvSpPr>
          <p:nvPr>
            <p:custDataLst>
              <p:tags r:id="rId1"/>
            </p:custDataLst>
          </p:nvPr>
        </p:nvSpPr>
        <p:spPr bwMode="auto">
          <a:xfrm>
            <a:off x="688669" y="918613"/>
            <a:ext cx="9601200" cy="369886"/>
          </a:xfrm>
          <a:prstGeom prst="rect">
            <a:avLst/>
          </a:prstGeom>
          <a:noFill/>
          <a:ln w="9525">
            <a:noFill/>
            <a:miter lim="800000"/>
            <a:headEnd/>
            <a:tailEnd/>
          </a:ln>
        </p:spPr>
        <p:txBody>
          <a:bodyPr lIns="0" tIns="0" rIns="0" bIns="0" anchor="ctr">
            <a:spAutoFit/>
          </a:bodyPr>
          <a:lstStyle/>
          <a:p>
            <a:r>
              <a:rPr lang="zh-CN" altLang="en-US" sz="2400" dirty="0">
                <a:solidFill>
                  <a:srgbClr val="FF0000"/>
                </a:solidFill>
              </a:rPr>
              <a:t>股票发行的自律规则体系：</a:t>
            </a:r>
            <a:r>
              <a:rPr lang="en-US" altLang="zh-CN" sz="2400" dirty="0">
                <a:solidFill>
                  <a:srgbClr val="FF0000"/>
                </a:solidFill>
              </a:rPr>
              <a:t>1</a:t>
            </a:r>
            <a:r>
              <a:rPr lang="zh-CN" altLang="en-US" sz="2400" dirty="0">
                <a:solidFill>
                  <a:srgbClr val="FF0000"/>
                </a:solidFill>
              </a:rPr>
              <a:t>个细则</a:t>
            </a:r>
            <a:r>
              <a:rPr lang="en-US" altLang="zh-CN" sz="2400" dirty="0">
                <a:solidFill>
                  <a:srgbClr val="FF0000"/>
                </a:solidFill>
              </a:rPr>
              <a:t>+4</a:t>
            </a:r>
            <a:r>
              <a:rPr lang="zh-CN" altLang="en-US" sz="2400" dirty="0">
                <a:solidFill>
                  <a:srgbClr val="FF0000"/>
                </a:solidFill>
              </a:rPr>
              <a:t>个指引</a:t>
            </a:r>
            <a:r>
              <a:rPr lang="en-US" altLang="zh-CN" sz="2400" dirty="0" smtClean="0">
                <a:solidFill>
                  <a:srgbClr val="FF0000"/>
                </a:solidFill>
              </a:rPr>
              <a:t>+1</a:t>
            </a:r>
            <a:r>
              <a:rPr lang="zh-CN" altLang="en-US" sz="2400" dirty="0" smtClean="0">
                <a:solidFill>
                  <a:srgbClr val="FF0000"/>
                </a:solidFill>
              </a:rPr>
              <a:t>个指南</a:t>
            </a:r>
            <a:endParaRPr lang="zh-CN" altLang="en-US" sz="2400" dirty="0">
              <a:solidFill>
                <a:srgbClr val="FF0000"/>
              </a:solidFill>
            </a:endParaRPr>
          </a:p>
        </p:txBody>
      </p:sp>
    </p:spTree>
    <p:extLst>
      <p:ext uri="{BB962C8B-B14F-4D97-AF65-F5344CB8AC3E}">
        <p14:creationId xmlns:p14="http://schemas.microsoft.com/office/powerpoint/2010/main" val="331904555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ctrTitle"/>
          </p:nvPr>
        </p:nvSpPr>
        <p:spPr>
          <a:xfrm>
            <a:off x="742950" y="1785937"/>
            <a:ext cx="8420100" cy="790575"/>
          </a:xfrm>
        </p:spPr>
        <p:txBody>
          <a:bodyPr>
            <a:normAutofit/>
          </a:bodyPr>
          <a:lstStyle/>
          <a:p>
            <a:pPr eaLnBrk="1" hangingPunct="1"/>
            <a:r>
              <a:rPr lang="zh-CN" altLang="en-US" sz="3200" dirty="0">
                <a:solidFill>
                  <a:schemeClr val="tx1"/>
                </a:solidFill>
              </a:rPr>
              <a:t>二、规则要点</a:t>
            </a:r>
            <a:endParaRPr lang="en-GB" sz="3200" dirty="0">
              <a:solidFill>
                <a:schemeClr val="tx1"/>
              </a:solidFill>
            </a:endParaRPr>
          </a:p>
        </p:txBody>
      </p:sp>
    </p:spTree>
    <p:custDataLst>
      <p:tags r:id="rId1"/>
    </p:custDataLst>
    <p:extLst>
      <p:ext uri="{BB962C8B-B14F-4D97-AF65-F5344CB8AC3E}">
        <p14:creationId xmlns:p14="http://schemas.microsoft.com/office/powerpoint/2010/main" val="269171053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LAYOUT" val="ppLayoutTitle"/>
</p:tagLst>
</file>

<file path=ppt/tags/tag10.xml><?xml version="1.0" encoding="utf-8"?>
<p:tagLst xmlns:a="http://schemas.openxmlformats.org/drawingml/2006/main" xmlns:r="http://schemas.openxmlformats.org/officeDocument/2006/relationships" xmlns:p="http://schemas.openxmlformats.org/presentationml/2006/main">
  <p:tag name="LAYOUT" val="ppLayoutTitleOnly"/>
</p:tagLst>
</file>

<file path=ppt/tags/tag11.xml><?xml version="1.0" encoding="utf-8"?>
<p:tagLst xmlns:a="http://schemas.openxmlformats.org/drawingml/2006/main" xmlns:r="http://schemas.openxmlformats.org/officeDocument/2006/relationships" xmlns:p="http://schemas.openxmlformats.org/presentationml/2006/main">
  <p:tag name="LAYOUT" val="ppLayoutBlank"/>
</p:tagLst>
</file>

<file path=ppt/tags/tag12.xml><?xml version="1.0" encoding="utf-8"?>
<p:tagLst xmlns:a="http://schemas.openxmlformats.org/drawingml/2006/main" xmlns:r="http://schemas.openxmlformats.org/officeDocument/2006/relationships" xmlns:p="http://schemas.openxmlformats.org/presentationml/2006/main">
  <p:tag name="SSB" val="txtPageMessage"/>
</p:tagLst>
</file>

<file path=ppt/tags/tag13.xml><?xml version="1.0" encoding="utf-8"?>
<p:tagLst xmlns:a="http://schemas.openxmlformats.org/drawingml/2006/main" xmlns:r="http://schemas.openxmlformats.org/officeDocument/2006/relationships" xmlns:p="http://schemas.openxmlformats.org/presentationml/2006/main">
  <p:tag name="LAYOUT" val="ppLayoutTitle"/>
</p:tagLst>
</file>

<file path=ppt/tags/tag14.xml><?xml version="1.0" encoding="utf-8"?>
<p:tagLst xmlns:a="http://schemas.openxmlformats.org/drawingml/2006/main" xmlns:r="http://schemas.openxmlformats.org/officeDocument/2006/relationships" xmlns:p="http://schemas.openxmlformats.org/presentationml/2006/main">
  <p:tag name="LAYOUT" val="ppLayoutTitleOnly"/>
</p:tagLst>
</file>

<file path=ppt/tags/tag15.xml><?xml version="1.0" encoding="utf-8"?>
<p:tagLst xmlns:a="http://schemas.openxmlformats.org/drawingml/2006/main" xmlns:r="http://schemas.openxmlformats.org/officeDocument/2006/relationships" xmlns:p="http://schemas.openxmlformats.org/presentationml/2006/main">
  <p:tag name="LAYOUT" val="ppLayoutTitleOnly"/>
</p:tagLst>
</file>

<file path=ppt/tags/tag16.xml><?xml version="1.0" encoding="utf-8"?>
<p:tagLst xmlns:a="http://schemas.openxmlformats.org/drawingml/2006/main" xmlns:r="http://schemas.openxmlformats.org/officeDocument/2006/relationships" xmlns:p="http://schemas.openxmlformats.org/presentationml/2006/main">
  <p:tag name="LAYOUT" val="ppLayoutTitleOnly"/>
</p:tagLst>
</file>

<file path=ppt/tags/tag17.xml><?xml version="1.0" encoding="utf-8"?>
<p:tagLst xmlns:a="http://schemas.openxmlformats.org/drawingml/2006/main" xmlns:r="http://schemas.openxmlformats.org/officeDocument/2006/relationships" xmlns:p="http://schemas.openxmlformats.org/presentationml/2006/main">
  <p:tag name="LAYOUT" val="ppLayoutTitleOnly"/>
</p:tagLst>
</file>

<file path=ppt/tags/tag18.xml><?xml version="1.0" encoding="utf-8"?>
<p:tagLst xmlns:a="http://schemas.openxmlformats.org/drawingml/2006/main" xmlns:r="http://schemas.openxmlformats.org/officeDocument/2006/relationships" xmlns:p="http://schemas.openxmlformats.org/presentationml/2006/main">
  <p:tag name="LAYOUT" val="ppLayoutTitleOnly"/>
</p:tagLst>
</file>

<file path=ppt/tags/tag19.xml><?xml version="1.0" encoding="utf-8"?>
<p:tagLst xmlns:a="http://schemas.openxmlformats.org/drawingml/2006/main" xmlns:r="http://schemas.openxmlformats.org/officeDocument/2006/relationships" xmlns:p="http://schemas.openxmlformats.org/presentationml/2006/main">
  <p:tag name="LAYOUT" val="ppLayoutTitleOnly"/>
</p:tagLst>
</file>

<file path=ppt/tags/tag2.xml><?xml version="1.0" encoding="utf-8"?>
<p:tagLst xmlns:a="http://schemas.openxmlformats.org/drawingml/2006/main" xmlns:r="http://schemas.openxmlformats.org/officeDocument/2006/relationships" xmlns:p="http://schemas.openxmlformats.org/presentationml/2006/main">
  <p:tag name="LAYOUT" val="ppLayoutBlank"/>
</p:tagLst>
</file>

<file path=ppt/tags/tag20.xml><?xml version="1.0" encoding="utf-8"?>
<p:tagLst xmlns:a="http://schemas.openxmlformats.org/drawingml/2006/main" xmlns:r="http://schemas.openxmlformats.org/officeDocument/2006/relationships" xmlns:p="http://schemas.openxmlformats.org/presentationml/2006/main">
  <p:tag name="LAYOUT" val="ppLayoutTitleOnly"/>
</p:tagLst>
</file>

<file path=ppt/tags/tag21.xml><?xml version="1.0" encoding="utf-8"?>
<p:tagLst xmlns:a="http://schemas.openxmlformats.org/drawingml/2006/main" xmlns:r="http://schemas.openxmlformats.org/officeDocument/2006/relationships" xmlns:p="http://schemas.openxmlformats.org/presentationml/2006/main">
  <p:tag name="LAYOUT" val="ppLayoutTitleOnly"/>
</p:tagLst>
</file>

<file path=ppt/tags/tag22.xml><?xml version="1.0" encoding="utf-8"?>
<p:tagLst xmlns:a="http://schemas.openxmlformats.org/drawingml/2006/main" xmlns:r="http://schemas.openxmlformats.org/officeDocument/2006/relationships" xmlns:p="http://schemas.openxmlformats.org/presentationml/2006/main">
  <p:tag name="LAYOUT" val="ppLayoutTitleOnly"/>
</p:tagLst>
</file>

<file path=ppt/tags/tag23.xml><?xml version="1.0" encoding="utf-8"?>
<p:tagLst xmlns:a="http://schemas.openxmlformats.org/drawingml/2006/main" xmlns:r="http://schemas.openxmlformats.org/officeDocument/2006/relationships" xmlns:p="http://schemas.openxmlformats.org/presentationml/2006/main">
  <p:tag name="LAYOUT" val="ppLayoutTitleOnly"/>
</p:tagLst>
</file>

<file path=ppt/tags/tag24.xml><?xml version="1.0" encoding="utf-8"?>
<p:tagLst xmlns:a="http://schemas.openxmlformats.org/drawingml/2006/main" xmlns:r="http://schemas.openxmlformats.org/officeDocument/2006/relationships" xmlns:p="http://schemas.openxmlformats.org/presentationml/2006/main">
  <p:tag name="LAYOUT" val="ppLayoutTitleOnly"/>
</p:tagLst>
</file>

<file path=ppt/tags/tag25.xml><?xml version="1.0" encoding="utf-8"?>
<p:tagLst xmlns:a="http://schemas.openxmlformats.org/drawingml/2006/main" xmlns:r="http://schemas.openxmlformats.org/officeDocument/2006/relationships" xmlns:p="http://schemas.openxmlformats.org/presentationml/2006/main">
  <p:tag name="LAYOUT" val="ppLayoutTitleOnly"/>
</p:tagLst>
</file>

<file path=ppt/tags/tag26.xml><?xml version="1.0" encoding="utf-8"?>
<p:tagLst xmlns:a="http://schemas.openxmlformats.org/drawingml/2006/main" xmlns:r="http://schemas.openxmlformats.org/officeDocument/2006/relationships" xmlns:p="http://schemas.openxmlformats.org/presentationml/2006/main">
  <p:tag name="LAYOUT" val="ppLayoutTitleOnly"/>
</p:tagLst>
</file>

<file path=ppt/tags/tag27.xml><?xml version="1.0" encoding="utf-8"?>
<p:tagLst xmlns:a="http://schemas.openxmlformats.org/drawingml/2006/main" xmlns:r="http://schemas.openxmlformats.org/officeDocument/2006/relationships" xmlns:p="http://schemas.openxmlformats.org/presentationml/2006/main">
  <p:tag name="LAYOUT" val="ppLayoutTitleOnly"/>
</p:tagLst>
</file>

<file path=ppt/tags/tag28.xml><?xml version="1.0" encoding="utf-8"?>
<p:tagLst xmlns:a="http://schemas.openxmlformats.org/drawingml/2006/main" xmlns:r="http://schemas.openxmlformats.org/officeDocument/2006/relationships" xmlns:p="http://schemas.openxmlformats.org/presentationml/2006/main">
  <p:tag name="LAYOUT" val="ppLayoutTitle"/>
</p:tagLst>
</file>

<file path=ppt/tags/tag29.xml><?xml version="1.0" encoding="utf-8"?>
<p:tagLst xmlns:a="http://schemas.openxmlformats.org/drawingml/2006/main" xmlns:r="http://schemas.openxmlformats.org/officeDocument/2006/relationships" xmlns:p="http://schemas.openxmlformats.org/presentationml/2006/main">
  <p:tag name="LAYOUT" val="ppLayoutTitle"/>
</p:tagLst>
</file>

<file path=ppt/tags/tag3.xml><?xml version="1.0" encoding="utf-8"?>
<p:tagLst xmlns:a="http://schemas.openxmlformats.org/drawingml/2006/main" xmlns:r="http://schemas.openxmlformats.org/officeDocument/2006/relationships" xmlns:p="http://schemas.openxmlformats.org/presentationml/2006/main">
  <p:tag name="SSB" val="txtPageMessage"/>
</p:tagLst>
</file>

<file path=ppt/tags/tag4.xml><?xml version="1.0" encoding="utf-8"?>
<p:tagLst xmlns:a="http://schemas.openxmlformats.org/drawingml/2006/main" xmlns:r="http://schemas.openxmlformats.org/officeDocument/2006/relationships" xmlns:p="http://schemas.openxmlformats.org/presentationml/2006/main">
  <p:tag name="SSB" val="txtPageMessage"/>
</p:tagLst>
</file>

<file path=ppt/tags/tag5.xml><?xml version="1.0" encoding="utf-8"?>
<p:tagLst xmlns:a="http://schemas.openxmlformats.org/drawingml/2006/main" xmlns:r="http://schemas.openxmlformats.org/officeDocument/2006/relationships" xmlns:p="http://schemas.openxmlformats.org/presentationml/2006/main">
  <p:tag name="LAYOUT" val="ppLayoutObject"/>
</p:tagLst>
</file>

<file path=ppt/tags/tag6.xml><?xml version="1.0" encoding="utf-8"?>
<p:tagLst xmlns:a="http://schemas.openxmlformats.org/drawingml/2006/main" xmlns:r="http://schemas.openxmlformats.org/officeDocument/2006/relationships" xmlns:p="http://schemas.openxmlformats.org/presentationml/2006/main">
  <p:tag name="SSB" val="txtPageMessage"/>
</p:tagLst>
</file>

<file path=ppt/tags/tag7.xml><?xml version="1.0" encoding="utf-8"?>
<p:tagLst xmlns:a="http://schemas.openxmlformats.org/drawingml/2006/main" xmlns:r="http://schemas.openxmlformats.org/officeDocument/2006/relationships" xmlns:p="http://schemas.openxmlformats.org/presentationml/2006/main">
  <p:tag name="SSB" val="txtPageMessage"/>
</p:tagLst>
</file>

<file path=ppt/tags/tag8.xml><?xml version="1.0" encoding="utf-8"?>
<p:tagLst xmlns:a="http://schemas.openxmlformats.org/drawingml/2006/main" xmlns:r="http://schemas.openxmlformats.org/officeDocument/2006/relationships" xmlns:p="http://schemas.openxmlformats.org/presentationml/2006/main">
  <p:tag name="LAYOUT" val="ppLayoutTitle"/>
</p:tagLst>
</file>

<file path=ppt/tags/tag9.xml><?xml version="1.0" encoding="utf-8"?>
<p:tagLst xmlns:a="http://schemas.openxmlformats.org/drawingml/2006/main" xmlns:r="http://schemas.openxmlformats.org/officeDocument/2006/relationships" xmlns:p="http://schemas.openxmlformats.org/presentationml/2006/main">
  <p:tag name="LAYOUT" val="ppLayoutBlank"/>
</p:tagLst>
</file>

<file path=ppt/theme/theme1.xml><?xml version="1.0" encoding="utf-8"?>
<a:theme xmlns:a="http://schemas.openxmlformats.org/drawingml/2006/main" name="1054136 National Equities Exchange and Quotations">
  <a:themeElements>
    <a:clrScheme name="Custom 36">
      <a:dk1>
        <a:sysClr val="windowText" lastClr="000000"/>
      </a:dk1>
      <a:lt1>
        <a:sysClr val="window" lastClr="FFFFFF"/>
      </a:lt1>
      <a:dk2>
        <a:srgbClr val="E5E5E5"/>
      </a:dk2>
      <a:lt2>
        <a:srgbClr val="EFE1E1"/>
      </a:lt2>
      <a:accent1>
        <a:srgbClr val="CC0000"/>
      </a:accent1>
      <a:accent2>
        <a:srgbClr val="CEA6A6"/>
      </a:accent2>
      <a:accent3>
        <a:srgbClr val="DE6C36"/>
      </a:accent3>
      <a:accent4>
        <a:srgbClr val="777777"/>
      </a:accent4>
      <a:accent5>
        <a:srgbClr val="FA8D3D"/>
      </a:accent5>
      <a:accent6>
        <a:srgbClr val="C0C0C0"/>
      </a:accent6>
      <a:hlink>
        <a:srgbClr val="8A0000"/>
      </a:hlink>
      <a:folHlink>
        <a:srgbClr val="AD6B6B"/>
      </a:folHlink>
    </a:clrScheme>
    <a:fontScheme name="ICG Fonts">
      <a:majorFont>
        <a:latin typeface="Arial"/>
        <a:ea typeface="STKaiti"/>
        <a:cs typeface=""/>
      </a:majorFont>
      <a:minorFont>
        <a:latin typeface="Arial"/>
        <a:ea typeface="STKait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ICG_Pres(A4)</Template>
  <TotalTime>9560</TotalTime>
  <Words>3061</Words>
  <Application>Microsoft Office PowerPoint</Application>
  <PresentationFormat>A4 纸张(210x297 毫米)</PresentationFormat>
  <Paragraphs>477</Paragraphs>
  <Slides>40</Slides>
  <Notes>21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40</vt:i4>
      </vt:variant>
    </vt:vector>
  </HeadingPairs>
  <TitlesOfParts>
    <vt:vector size="52" baseType="lpstr">
      <vt:lpstr>Geneva</vt:lpstr>
      <vt:lpstr>黑体</vt:lpstr>
      <vt:lpstr>华文楷体</vt:lpstr>
      <vt:lpstr>华文楷体</vt:lpstr>
      <vt:lpstr>华文隶书</vt:lpstr>
      <vt:lpstr>隶书</vt:lpstr>
      <vt:lpstr>宋体</vt:lpstr>
      <vt:lpstr>Arial</vt:lpstr>
      <vt:lpstr>Calibri</vt:lpstr>
      <vt:lpstr>Symbol</vt:lpstr>
      <vt:lpstr>Wingdings</vt:lpstr>
      <vt:lpstr>1054136 National Equities Exchange and Quotations</vt:lpstr>
      <vt:lpstr>PowerPoint 演示文稿</vt:lpstr>
      <vt:lpstr>PowerPoint 演示文稿</vt:lpstr>
      <vt:lpstr>一、制度概述</vt:lpstr>
      <vt:lpstr>制度概述——制度特点</vt:lpstr>
      <vt:lpstr>制度概述——制度特点</vt:lpstr>
      <vt:lpstr>制度概述——法律依据</vt:lpstr>
      <vt:lpstr>制度概述——规则体系</vt:lpstr>
      <vt:lpstr>制度概述——规则体系</vt:lpstr>
      <vt:lpstr>二、规则要点</vt:lpstr>
      <vt:lpstr>规则要点——制度特色</vt:lpstr>
      <vt:lpstr>规则要点——管理方式</vt:lpstr>
      <vt:lpstr>规则要点——发行对象</vt:lpstr>
      <vt:lpstr>规则要点——认购方式</vt:lpstr>
      <vt:lpstr>三、发行流程</vt:lpstr>
      <vt:lpstr>发行流程——概述</vt:lpstr>
      <vt:lpstr>发行流程（豁免核准）——董事会决议</vt:lpstr>
      <vt:lpstr>发行流程（豁免核准）——股东大会决议</vt:lpstr>
      <vt:lpstr>发行流程（豁免核准）——认购方式</vt:lpstr>
      <vt:lpstr>发行流程（豁免核准）——缴款</vt:lpstr>
      <vt:lpstr>发行流程（豁免核准）——缴款</vt:lpstr>
      <vt:lpstr>发行流程（豁免核准）——申请备案</vt:lpstr>
      <vt:lpstr>发行流程（豁免核准）——形式审查</vt:lpstr>
      <vt:lpstr>发行流程（豁免核准）——股份登记</vt:lpstr>
      <vt:lpstr>发行流程（豁免核准）——公开转让</vt:lpstr>
      <vt:lpstr>发行流程（豁免核准）——授权发行</vt:lpstr>
      <vt:lpstr>发行流程（核准）</vt:lpstr>
      <vt:lpstr>发行流程（核准）</vt:lpstr>
      <vt:lpstr>发行流程（核准）</vt:lpstr>
      <vt:lpstr>发行流程（核准）</vt:lpstr>
      <vt:lpstr>发行流程（核准）</vt:lpstr>
      <vt:lpstr>四、备案审查的关注要点</vt:lpstr>
      <vt:lpstr>备案审查的关注要点</vt:lpstr>
      <vt:lpstr>备案审查的关注要点</vt:lpstr>
      <vt:lpstr>备案审查的关注要点</vt:lpstr>
      <vt:lpstr>备案审查的关注要点</vt:lpstr>
      <vt:lpstr>备案审查的关注要点</vt:lpstr>
      <vt:lpstr>备案审查的关注要点</vt:lpstr>
      <vt:lpstr>终止备案审查的关注要点</vt:lpstr>
      <vt:lpstr>终止备案审查的关注要点</vt:lpstr>
      <vt:lpstr>谢谢</vt:lpstr>
    </vt:vector>
  </TitlesOfParts>
  <Company>Citigroup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kn23924</dc:creator>
  <cp:lastModifiedBy>胡燕hy</cp:lastModifiedBy>
  <cp:revision>843</cp:revision>
  <cp:lastPrinted>2019-03-19T08:11:28Z</cp:lastPrinted>
  <dcterms:created xsi:type="dcterms:W3CDTF">2013-01-28T22:24:52Z</dcterms:created>
  <dcterms:modified xsi:type="dcterms:W3CDTF">2019-03-20T07:19:28Z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OCOpt">
    <vt:lpwstr>1</vt:lpwstr>
  </property>
  <property fmtid="{D5CDD505-2E9C-101B-9397-08002B2CF9AE}" pid="3" name="PNSOpt">
    <vt:lpwstr/>
  </property>
  <property fmtid="{D5CDD505-2E9C-101B-9397-08002B2CF9AE}" pid="4" name="Design">
    <vt:lpwstr>ICG_Pres(A4).potx</vt:lpwstr>
  </property>
  <property fmtid="{D5CDD505-2E9C-101B-9397-08002B2CF9AE}" pid="5" name="Pitchbook Compatible">
    <vt:lpwstr>Yes</vt:lpwstr>
  </property>
</Properties>
</file>