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6"/>
  </p:notesMasterIdLst>
  <p:sldIdLst>
    <p:sldId id="257" r:id="rId3"/>
    <p:sldId id="261" r:id="rId4"/>
    <p:sldId id="869" r:id="rId5"/>
    <p:sldId id="870" r:id="rId6"/>
    <p:sldId id="877" r:id="rId7"/>
    <p:sldId id="928" r:id="rId8"/>
    <p:sldId id="873" r:id="rId9"/>
    <p:sldId id="872" r:id="rId10"/>
    <p:sldId id="923" r:id="rId11"/>
    <p:sldId id="878" r:id="rId12"/>
    <p:sldId id="879" r:id="rId13"/>
    <p:sldId id="926" r:id="rId14"/>
    <p:sldId id="883" r:id="rId15"/>
    <p:sldId id="886" r:id="rId16"/>
    <p:sldId id="887" r:id="rId17"/>
    <p:sldId id="889" r:id="rId18"/>
    <p:sldId id="894" r:id="rId19"/>
    <p:sldId id="893" r:id="rId20"/>
    <p:sldId id="895" r:id="rId21"/>
    <p:sldId id="896" r:id="rId22"/>
    <p:sldId id="897" r:id="rId23"/>
    <p:sldId id="924" r:id="rId24"/>
    <p:sldId id="840" r:id="rId25"/>
    <p:sldId id="929" r:id="rId26"/>
    <p:sldId id="881" r:id="rId27"/>
    <p:sldId id="866" r:id="rId28"/>
    <p:sldId id="892" r:id="rId29"/>
    <p:sldId id="912" r:id="rId30"/>
    <p:sldId id="915" r:id="rId31"/>
    <p:sldId id="922" r:id="rId32"/>
    <p:sldId id="911" r:id="rId33"/>
    <p:sldId id="925" r:id="rId34"/>
    <p:sldId id="930" r:id="rId35"/>
    <p:sldId id="900" r:id="rId36"/>
    <p:sldId id="902" r:id="rId37"/>
    <p:sldId id="901" r:id="rId38"/>
    <p:sldId id="903" r:id="rId39"/>
    <p:sldId id="904" r:id="rId40"/>
    <p:sldId id="905" r:id="rId41"/>
    <p:sldId id="906" r:id="rId42"/>
    <p:sldId id="908" r:id="rId43"/>
    <p:sldId id="910" r:id="rId44"/>
    <p:sldId id="909" r:id="rId45"/>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3300"/>
    <a:srgbClr val="FF0000"/>
    <a:srgbClr val="3399FF"/>
    <a:srgbClr val="CC33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92" autoAdjust="0"/>
    <p:restoredTop sz="92497" autoAdjust="0"/>
  </p:normalViewPr>
  <p:slideViewPr>
    <p:cSldViewPr snapToGrid="0">
      <p:cViewPr varScale="1">
        <p:scale>
          <a:sx n="106" d="100"/>
          <a:sy n="106" d="100"/>
        </p:scale>
        <p:origin x="780"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D3E43A2-EA9A-4306-982B-62FF53BE66F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zh-CN" altLang="en-US"/>
        </a:p>
      </dgm:t>
    </dgm:pt>
    <dgm:pt modelId="{5B1D15B1-F664-4D2C-B64E-50B852A3B53D}">
      <dgm:prSet phldrT="[文本]" custT="1"/>
      <dgm:spPr>
        <a:solidFill>
          <a:srgbClr val="990000"/>
        </a:solidFill>
      </dgm:spPr>
      <dgm:t>
        <a:bodyPr/>
        <a:lstStyle/>
        <a:p>
          <a:r>
            <a:rPr lang="zh-CN" altLang="en-US" sz="2000" b="1" dirty="0">
              <a:latin typeface="微软雅黑" panose="020B0503020204020204" pitchFamily="34" charset="-122"/>
              <a:ea typeface="微软雅黑" panose="020B0503020204020204" pitchFamily="34" charset="-122"/>
            </a:rPr>
            <a:t>挂牌公司</a:t>
          </a:r>
        </a:p>
      </dgm:t>
    </dgm:pt>
    <dgm:pt modelId="{6D554F70-1824-4A87-9577-E33826989C63}" type="parTrans" cxnId="{FBD6440B-D129-4CAD-8E16-9FACCAC0228D}">
      <dgm:prSet/>
      <dgm:spPr/>
      <dgm:t>
        <a:bodyPr/>
        <a:lstStyle/>
        <a:p>
          <a:endParaRPr lang="zh-CN" altLang="en-US" sz="2400" b="1"/>
        </a:p>
      </dgm:t>
    </dgm:pt>
    <dgm:pt modelId="{2808616F-EEBB-481E-B548-55A2869A9325}" type="sibTrans" cxnId="{FBD6440B-D129-4CAD-8E16-9FACCAC0228D}">
      <dgm:prSet/>
      <dgm:spPr/>
      <dgm:t>
        <a:bodyPr/>
        <a:lstStyle/>
        <a:p>
          <a:endParaRPr lang="zh-CN" altLang="en-US" sz="2400" b="1"/>
        </a:p>
      </dgm:t>
    </dgm:pt>
    <dgm:pt modelId="{BF892F2F-89B5-420B-A7D0-84DF7933489E}">
      <dgm:prSet phldrT="[文本]" custT="1"/>
      <dgm:spPr/>
      <dgm:t>
        <a:bodyPr/>
        <a:lstStyle/>
        <a:p>
          <a:pPr>
            <a:lnSpc>
              <a:spcPct val="100000"/>
            </a:lnSpc>
          </a:pPr>
          <a:r>
            <a:rPr lang="zh-CN" altLang="en-US" sz="1400" b="1" dirty="0">
              <a:solidFill>
                <a:schemeClr val="tx1"/>
              </a:solidFill>
              <a:latin typeface="微软雅黑" panose="020B0503020204020204" pitchFamily="34" charset="-122"/>
              <a:ea typeface="微软雅黑" panose="020B0503020204020204" pitchFamily="34" charset="-122"/>
            </a:rPr>
            <a:t>制定、披露并实施权益分派方案；委托中国结算实施权益分派。</a:t>
          </a:r>
        </a:p>
      </dgm:t>
    </dgm:pt>
    <dgm:pt modelId="{45DD7D65-2CC9-4AE5-ACB2-F7BA019FE8E2}" type="parTrans" cxnId="{37482FBB-D57A-4DAE-963C-C1319B1770AD}">
      <dgm:prSet/>
      <dgm:spPr/>
      <dgm:t>
        <a:bodyPr/>
        <a:lstStyle/>
        <a:p>
          <a:endParaRPr lang="zh-CN" altLang="en-US" sz="2400" b="1"/>
        </a:p>
      </dgm:t>
    </dgm:pt>
    <dgm:pt modelId="{3AC3ECB3-92AD-4AB2-8927-43A2CB7541F7}" type="sibTrans" cxnId="{37482FBB-D57A-4DAE-963C-C1319B1770AD}">
      <dgm:prSet/>
      <dgm:spPr/>
      <dgm:t>
        <a:bodyPr/>
        <a:lstStyle/>
        <a:p>
          <a:endParaRPr lang="zh-CN" altLang="en-US" sz="2400" b="1"/>
        </a:p>
      </dgm:t>
    </dgm:pt>
    <dgm:pt modelId="{36CC6326-42F1-4BAB-ADC8-E942242831EB}">
      <dgm:prSet phldrT="[文本]" custT="1"/>
      <dgm:spPr>
        <a:solidFill>
          <a:srgbClr val="990000"/>
        </a:solidFill>
      </dgm:spPr>
      <dgm:t>
        <a:bodyPr/>
        <a:lstStyle/>
        <a:p>
          <a:r>
            <a:rPr lang="zh-CN" altLang="en-US" sz="2000" b="1" dirty="0">
              <a:latin typeface="微软雅黑" panose="020B0503020204020204" pitchFamily="34" charset="-122"/>
              <a:ea typeface="微软雅黑" panose="020B0503020204020204" pitchFamily="34" charset="-122"/>
            </a:rPr>
            <a:t>中国结算</a:t>
          </a:r>
        </a:p>
      </dgm:t>
    </dgm:pt>
    <dgm:pt modelId="{B0C2E52C-A53A-4A06-875C-A1F2FF869761}" type="parTrans" cxnId="{8FE90B6E-2E89-4C84-B2D4-C4F405ACE959}">
      <dgm:prSet/>
      <dgm:spPr/>
      <dgm:t>
        <a:bodyPr/>
        <a:lstStyle/>
        <a:p>
          <a:endParaRPr lang="zh-CN" altLang="en-US" sz="2400" b="1"/>
        </a:p>
      </dgm:t>
    </dgm:pt>
    <dgm:pt modelId="{8B7487B4-BD24-44F6-904C-2F3EDBBE82FC}" type="sibTrans" cxnId="{8FE90B6E-2E89-4C84-B2D4-C4F405ACE959}">
      <dgm:prSet/>
      <dgm:spPr/>
      <dgm:t>
        <a:bodyPr/>
        <a:lstStyle/>
        <a:p>
          <a:endParaRPr lang="zh-CN" altLang="en-US" sz="2400" b="1"/>
        </a:p>
      </dgm:t>
    </dgm:pt>
    <dgm:pt modelId="{428D9320-E8D2-4F7E-B4CE-5B4F1CD73857}">
      <dgm:prSet phldrT="[文本]" custT="1"/>
      <dgm:spPr/>
      <dgm:t>
        <a:bodyPr/>
        <a:lstStyle/>
        <a:p>
          <a:pPr algn="l"/>
          <a:r>
            <a:rPr lang="zh-CN" altLang="en-US" sz="1400" b="1" dirty="0">
              <a:solidFill>
                <a:schemeClr val="tx1"/>
              </a:solidFill>
              <a:latin typeface="微软雅黑" panose="020B0503020204020204" pitchFamily="34" charset="-122"/>
              <a:ea typeface="微软雅黑" panose="020B0503020204020204" pitchFamily="34" charset="-122"/>
            </a:rPr>
            <a:t>审核挂牌公司权益分派实施方案；向证券公司下发权益分派数据和资金。</a:t>
          </a:r>
          <a:endParaRPr lang="en-US" altLang="zh-CN" sz="1400" b="1" dirty="0">
            <a:solidFill>
              <a:schemeClr val="tx1"/>
            </a:solidFill>
            <a:latin typeface="微软雅黑" panose="020B0503020204020204" pitchFamily="34" charset="-122"/>
            <a:ea typeface="微软雅黑" panose="020B0503020204020204" pitchFamily="34" charset="-122"/>
          </a:endParaRPr>
        </a:p>
      </dgm:t>
    </dgm:pt>
    <dgm:pt modelId="{58A5D70D-5E4A-476A-A60C-487C4CD61E17}" type="parTrans" cxnId="{AE59962D-46B9-46A0-BA4A-9328CBB018AB}">
      <dgm:prSet/>
      <dgm:spPr/>
      <dgm:t>
        <a:bodyPr/>
        <a:lstStyle/>
        <a:p>
          <a:endParaRPr lang="zh-CN" altLang="en-US" sz="2400" b="1"/>
        </a:p>
      </dgm:t>
    </dgm:pt>
    <dgm:pt modelId="{675D44F1-F3AE-4CFC-9199-D27DD826DFD5}" type="sibTrans" cxnId="{AE59962D-46B9-46A0-BA4A-9328CBB018AB}">
      <dgm:prSet/>
      <dgm:spPr/>
      <dgm:t>
        <a:bodyPr/>
        <a:lstStyle/>
        <a:p>
          <a:endParaRPr lang="zh-CN" altLang="en-US" sz="2400" b="1"/>
        </a:p>
      </dgm:t>
    </dgm:pt>
    <dgm:pt modelId="{BB3726C4-991D-470A-A9F3-50E8843E9CAF}">
      <dgm:prSet phldrT="[文本]" custT="1"/>
      <dgm:spPr>
        <a:solidFill>
          <a:srgbClr val="990000"/>
        </a:solidFill>
      </dgm:spPr>
      <dgm:t>
        <a:bodyPr/>
        <a:lstStyle/>
        <a:p>
          <a:r>
            <a:rPr lang="zh-CN" altLang="en-US" sz="2000" b="1" dirty="0">
              <a:latin typeface="微软雅黑" panose="020B0503020204020204" pitchFamily="34" charset="-122"/>
              <a:ea typeface="微软雅黑" panose="020B0503020204020204" pitchFamily="34" charset="-122"/>
            </a:rPr>
            <a:t>证券公司</a:t>
          </a:r>
        </a:p>
      </dgm:t>
    </dgm:pt>
    <dgm:pt modelId="{054DFFEE-9C3D-4976-BFDE-36DB75614AF1}" type="parTrans" cxnId="{705CF767-224A-4A3C-99C8-7AFFFF9D31F2}">
      <dgm:prSet/>
      <dgm:spPr/>
      <dgm:t>
        <a:bodyPr/>
        <a:lstStyle/>
        <a:p>
          <a:endParaRPr lang="zh-CN" altLang="en-US" sz="2400" b="1"/>
        </a:p>
      </dgm:t>
    </dgm:pt>
    <dgm:pt modelId="{F6563BE5-6C94-409E-A1CB-6B1D7CDE120D}" type="sibTrans" cxnId="{705CF767-224A-4A3C-99C8-7AFFFF9D31F2}">
      <dgm:prSet/>
      <dgm:spPr/>
      <dgm:t>
        <a:bodyPr/>
        <a:lstStyle/>
        <a:p>
          <a:endParaRPr lang="zh-CN" altLang="en-US" sz="2400" b="1"/>
        </a:p>
      </dgm:t>
    </dgm:pt>
    <dgm:pt modelId="{4831CCB2-1B1F-4EBC-B6DB-7AC87BCFFF0A}">
      <dgm:prSet phldrT="[文本]" custT="1"/>
      <dgm:spPr/>
      <dgm:t>
        <a:bodyPr/>
        <a:lstStyle/>
        <a:p>
          <a:pPr algn="l"/>
          <a:r>
            <a:rPr lang="zh-CN" altLang="en-US" sz="1400" b="1" dirty="0">
              <a:solidFill>
                <a:schemeClr val="tx1"/>
              </a:solidFill>
              <a:latin typeface="微软雅黑" panose="020B0503020204020204" pitchFamily="34" charset="-122"/>
              <a:ea typeface="微软雅黑" panose="020B0503020204020204" pitchFamily="34" charset="-122"/>
            </a:rPr>
            <a:t>接收中国结算划付的权益分派数据和资金；将现金红利资金划付至投资者资金账户。</a:t>
          </a:r>
        </a:p>
      </dgm:t>
    </dgm:pt>
    <dgm:pt modelId="{4631A07E-DB32-4B6C-990E-4E5FAD7F3AB4}" type="parTrans" cxnId="{2A610AFE-DE6F-4E97-810F-4CF0B4FD4C7B}">
      <dgm:prSet/>
      <dgm:spPr/>
      <dgm:t>
        <a:bodyPr/>
        <a:lstStyle/>
        <a:p>
          <a:endParaRPr lang="zh-CN" altLang="en-US" sz="2400" b="1"/>
        </a:p>
      </dgm:t>
    </dgm:pt>
    <dgm:pt modelId="{F2DBB92C-C107-4FE4-BBE9-435B368E6593}" type="sibTrans" cxnId="{2A610AFE-DE6F-4E97-810F-4CF0B4FD4C7B}">
      <dgm:prSet/>
      <dgm:spPr/>
      <dgm:t>
        <a:bodyPr/>
        <a:lstStyle/>
        <a:p>
          <a:endParaRPr lang="zh-CN" altLang="en-US" sz="2400" b="1"/>
        </a:p>
      </dgm:t>
    </dgm:pt>
    <dgm:pt modelId="{1B9265E0-074F-4FC0-9271-1F0AD6A7F167}">
      <dgm:prSet phldrT="[文本]" custT="1"/>
      <dgm:spPr>
        <a:solidFill>
          <a:srgbClr val="990000"/>
        </a:solidFill>
      </dgm:spPr>
      <dgm:t>
        <a:bodyPr/>
        <a:lstStyle/>
        <a:p>
          <a:r>
            <a:rPr lang="zh-CN" altLang="en-US" sz="2000" b="1" dirty="0">
              <a:latin typeface="微软雅黑" panose="020B0503020204020204" pitchFamily="34" charset="-122"/>
              <a:ea typeface="微软雅黑" panose="020B0503020204020204" pitchFamily="34" charset="-122"/>
            </a:rPr>
            <a:t>投资者</a:t>
          </a:r>
        </a:p>
      </dgm:t>
    </dgm:pt>
    <dgm:pt modelId="{7694E084-ECFD-4BBF-81D8-2960014AC701}" type="parTrans" cxnId="{785E25E1-8AA8-4F11-8A61-DF199B2D6759}">
      <dgm:prSet/>
      <dgm:spPr/>
      <dgm:t>
        <a:bodyPr/>
        <a:lstStyle/>
        <a:p>
          <a:endParaRPr lang="zh-CN" altLang="en-US" sz="2400" b="1"/>
        </a:p>
      </dgm:t>
    </dgm:pt>
    <dgm:pt modelId="{8977F57D-19EC-4A2B-8706-0BECE8124522}" type="sibTrans" cxnId="{785E25E1-8AA8-4F11-8A61-DF199B2D6759}">
      <dgm:prSet/>
      <dgm:spPr/>
      <dgm:t>
        <a:bodyPr/>
        <a:lstStyle/>
        <a:p>
          <a:endParaRPr lang="zh-CN" altLang="en-US" sz="2400" b="1"/>
        </a:p>
      </dgm:t>
    </dgm:pt>
    <dgm:pt modelId="{C936E72B-2981-44A1-8B97-D0AAEB703593}">
      <dgm:prSet custT="1"/>
      <dgm:spPr/>
      <dgm:t>
        <a:bodyPr/>
        <a:lstStyle/>
        <a:p>
          <a:r>
            <a:rPr lang="zh-CN" altLang="en-US" sz="1200" b="1" dirty="0">
              <a:solidFill>
                <a:schemeClr val="tx1"/>
              </a:solidFill>
              <a:latin typeface="微软雅黑" panose="020B0503020204020204" pitchFamily="34" charset="-122"/>
              <a:ea typeface="微软雅黑" panose="020B0503020204020204" pitchFamily="34" charset="-122"/>
            </a:rPr>
            <a:t>享有红利</a:t>
          </a:r>
        </a:p>
      </dgm:t>
    </dgm:pt>
    <dgm:pt modelId="{4A3F5E41-3F29-419F-AFEF-145913621890}" type="parTrans" cxnId="{B878D680-ABF6-4D0B-B3DA-A523F984523C}">
      <dgm:prSet/>
      <dgm:spPr/>
      <dgm:t>
        <a:bodyPr/>
        <a:lstStyle/>
        <a:p>
          <a:endParaRPr lang="zh-CN" altLang="en-US" sz="2400" b="1"/>
        </a:p>
      </dgm:t>
    </dgm:pt>
    <dgm:pt modelId="{252F0CDF-2A7A-4950-828A-E216C735EB34}" type="sibTrans" cxnId="{B878D680-ABF6-4D0B-B3DA-A523F984523C}">
      <dgm:prSet/>
      <dgm:spPr/>
      <dgm:t>
        <a:bodyPr/>
        <a:lstStyle/>
        <a:p>
          <a:endParaRPr lang="zh-CN" altLang="en-US" sz="2400" b="1"/>
        </a:p>
      </dgm:t>
    </dgm:pt>
    <dgm:pt modelId="{D3A8F7AE-D047-43AB-B628-655BE4A6F0C8}" type="pres">
      <dgm:prSet presAssocID="{4D3E43A2-EA9A-4306-982B-62FF53BE66F2}" presName="Name0" presStyleCnt="0">
        <dgm:presLayoutVars>
          <dgm:dir/>
          <dgm:animLvl val="lvl"/>
          <dgm:resizeHandles val="exact"/>
        </dgm:presLayoutVars>
      </dgm:prSet>
      <dgm:spPr/>
    </dgm:pt>
    <dgm:pt modelId="{36F2BEDB-36DF-4712-9D93-251647C604DA}" type="pres">
      <dgm:prSet presAssocID="{1B9265E0-074F-4FC0-9271-1F0AD6A7F167}" presName="boxAndChildren" presStyleCnt="0"/>
      <dgm:spPr/>
    </dgm:pt>
    <dgm:pt modelId="{FAFCC51E-FFDB-43EB-955A-9AA6E8F8775C}" type="pres">
      <dgm:prSet presAssocID="{1B9265E0-074F-4FC0-9271-1F0AD6A7F167}" presName="parentTextBox" presStyleLbl="node1" presStyleIdx="0" presStyleCnt="4" custLinFactNeighborX="4602" custLinFactNeighborY="10005"/>
      <dgm:spPr/>
    </dgm:pt>
    <dgm:pt modelId="{B9E206C6-A5E4-4EED-A1D4-16E72861CD6F}" type="pres">
      <dgm:prSet presAssocID="{1B9265E0-074F-4FC0-9271-1F0AD6A7F167}" presName="entireBox" presStyleLbl="node1" presStyleIdx="0" presStyleCnt="4"/>
      <dgm:spPr/>
    </dgm:pt>
    <dgm:pt modelId="{5043C283-6D2E-4EB7-9FF6-C077BE88F4BA}" type="pres">
      <dgm:prSet presAssocID="{1B9265E0-074F-4FC0-9271-1F0AD6A7F167}" presName="descendantBox" presStyleCnt="0"/>
      <dgm:spPr/>
    </dgm:pt>
    <dgm:pt modelId="{7D1F9097-9089-45FD-8754-423C84B998BC}" type="pres">
      <dgm:prSet presAssocID="{C936E72B-2981-44A1-8B97-D0AAEB703593}" presName="childTextBox" presStyleLbl="fgAccFollowNode1" presStyleIdx="0" presStyleCnt="4">
        <dgm:presLayoutVars>
          <dgm:bulletEnabled val="1"/>
        </dgm:presLayoutVars>
      </dgm:prSet>
      <dgm:spPr/>
    </dgm:pt>
    <dgm:pt modelId="{A28EBF48-A17D-4CCC-A541-A2482245E226}" type="pres">
      <dgm:prSet presAssocID="{F6563BE5-6C94-409E-A1CB-6B1D7CDE120D}" presName="sp" presStyleCnt="0"/>
      <dgm:spPr/>
    </dgm:pt>
    <dgm:pt modelId="{92385B5B-7F2B-4EF1-B213-B2FF189DD596}" type="pres">
      <dgm:prSet presAssocID="{BB3726C4-991D-470A-A9F3-50E8843E9CAF}" presName="arrowAndChildren" presStyleCnt="0"/>
      <dgm:spPr/>
    </dgm:pt>
    <dgm:pt modelId="{A2B4D7B1-E6EA-49E8-B3EF-70457027CC07}" type="pres">
      <dgm:prSet presAssocID="{BB3726C4-991D-470A-A9F3-50E8843E9CAF}" presName="parentTextArrow" presStyleLbl="node1" presStyleIdx="0" presStyleCnt="4"/>
      <dgm:spPr/>
    </dgm:pt>
    <dgm:pt modelId="{3BBC3C21-3674-4DA4-AE04-E0182BC9CF47}" type="pres">
      <dgm:prSet presAssocID="{BB3726C4-991D-470A-A9F3-50E8843E9CAF}" presName="arrow" presStyleLbl="node1" presStyleIdx="1" presStyleCnt="4"/>
      <dgm:spPr/>
    </dgm:pt>
    <dgm:pt modelId="{BAB46FF2-17FA-480B-AABB-AB676C1CFE99}" type="pres">
      <dgm:prSet presAssocID="{BB3726C4-991D-470A-A9F3-50E8843E9CAF}" presName="descendantArrow" presStyleCnt="0"/>
      <dgm:spPr/>
    </dgm:pt>
    <dgm:pt modelId="{1BA627B0-1601-44B6-9CB5-76E43EC10166}" type="pres">
      <dgm:prSet presAssocID="{4831CCB2-1B1F-4EBC-B6DB-7AC87BCFFF0A}" presName="childTextArrow" presStyleLbl="fgAccFollowNode1" presStyleIdx="1" presStyleCnt="4" custScaleY="123358">
        <dgm:presLayoutVars>
          <dgm:bulletEnabled val="1"/>
        </dgm:presLayoutVars>
      </dgm:prSet>
      <dgm:spPr/>
    </dgm:pt>
    <dgm:pt modelId="{C8A18E29-5578-4271-940E-50CBE176AD8E}" type="pres">
      <dgm:prSet presAssocID="{8B7487B4-BD24-44F6-904C-2F3EDBBE82FC}" presName="sp" presStyleCnt="0"/>
      <dgm:spPr/>
    </dgm:pt>
    <dgm:pt modelId="{469F03C4-6CCD-41D5-B487-C31E4D8C0EE0}" type="pres">
      <dgm:prSet presAssocID="{36CC6326-42F1-4BAB-ADC8-E942242831EB}" presName="arrowAndChildren" presStyleCnt="0"/>
      <dgm:spPr/>
    </dgm:pt>
    <dgm:pt modelId="{C04EF693-D305-435F-A838-7399F256643B}" type="pres">
      <dgm:prSet presAssocID="{36CC6326-42F1-4BAB-ADC8-E942242831EB}" presName="parentTextArrow" presStyleLbl="node1" presStyleIdx="1" presStyleCnt="4"/>
      <dgm:spPr/>
    </dgm:pt>
    <dgm:pt modelId="{878E3F57-15E3-433C-B6F0-CE97B51349E5}" type="pres">
      <dgm:prSet presAssocID="{36CC6326-42F1-4BAB-ADC8-E942242831EB}" presName="arrow" presStyleLbl="node1" presStyleIdx="2" presStyleCnt="4"/>
      <dgm:spPr/>
    </dgm:pt>
    <dgm:pt modelId="{AAE737D5-8DB7-42B5-A6F2-E1A8D990AC95}" type="pres">
      <dgm:prSet presAssocID="{36CC6326-42F1-4BAB-ADC8-E942242831EB}" presName="descendantArrow" presStyleCnt="0"/>
      <dgm:spPr/>
    </dgm:pt>
    <dgm:pt modelId="{22F7DA59-9DE3-49B3-A3A2-188FA0164EB5}" type="pres">
      <dgm:prSet presAssocID="{428D9320-E8D2-4F7E-B4CE-5B4F1CD73857}" presName="childTextArrow" presStyleLbl="fgAccFollowNode1" presStyleIdx="2" presStyleCnt="4" custScaleY="120772">
        <dgm:presLayoutVars>
          <dgm:bulletEnabled val="1"/>
        </dgm:presLayoutVars>
      </dgm:prSet>
      <dgm:spPr/>
    </dgm:pt>
    <dgm:pt modelId="{B4F82FE7-D935-41BC-ACE8-02D50C0C5A5E}" type="pres">
      <dgm:prSet presAssocID="{2808616F-EEBB-481E-B548-55A2869A9325}" presName="sp" presStyleCnt="0"/>
      <dgm:spPr/>
    </dgm:pt>
    <dgm:pt modelId="{15B3D4D5-2DA1-4240-8D9C-B21637486786}" type="pres">
      <dgm:prSet presAssocID="{5B1D15B1-F664-4D2C-B64E-50B852A3B53D}" presName="arrowAndChildren" presStyleCnt="0"/>
      <dgm:spPr/>
    </dgm:pt>
    <dgm:pt modelId="{0173FC1F-513D-4370-8E1C-55BAEF1C2CFC}" type="pres">
      <dgm:prSet presAssocID="{5B1D15B1-F664-4D2C-B64E-50B852A3B53D}" presName="parentTextArrow" presStyleLbl="node1" presStyleIdx="2" presStyleCnt="4"/>
      <dgm:spPr/>
    </dgm:pt>
    <dgm:pt modelId="{0C3C9918-5F27-45D7-BA21-28F5373B2A60}" type="pres">
      <dgm:prSet presAssocID="{5B1D15B1-F664-4D2C-B64E-50B852A3B53D}" presName="arrow" presStyleLbl="node1" presStyleIdx="3" presStyleCnt="4" custLinFactNeighborX="-187" custLinFactNeighborY="-123"/>
      <dgm:spPr/>
    </dgm:pt>
    <dgm:pt modelId="{FCDA0BE1-58EB-4A1F-A689-036052429CAF}" type="pres">
      <dgm:prSet presAssocID="{5B1D15B1-F664-4D2C-B64E-50B852A3B53D}" presName="descendantArrow" presStyleCnt="0"/>
      <dgm:spPr/>
    </dgm:pt>
    <dgm:pt modelId="{8EF2E288-BB02-4383-A773-53743D47AC65}" type="pres">
      <dgm:prSet presAssocID="{BF892F2F-89B5-420B-A7D0-84DF7933489E}" presName="childTextArrow" presStyleLbl="fgAccFollowNode1" presStyleIdx="3" presStyleCnt="4" custLinFactNeighborX="2488" custLinFactNeighborY="-7089">
        <dgm:presLayoutVars>
          <dgm:bulletEnabled val="1"/>
        </dgm:presLayoutVars>
      </dgm:prSet>
      <dgm:spPr/>
    </dgm:pt>
  </dgm:ptLst>
  <dgm:cxnLst>
    <dgm:cxn modelId="{71AD8308-F37A-4A88-B397-B6DA3C013615}" type="presOf" srcId="{5B1D15B1-F664-4D2C-B64E-50B852A3B53D}" destId="{0173FC1F-513D-4370-8E1C-55BAEF1C2CFC}" srcOrd="0" destOrd="0" presId="urn:microsoft.com/office/officeart/2005/8/layout/process4"/>
    <dgm:cxn modelId="{FBD6440B-D129-4CAD-8E16-9FACCAC0228D}" srcId="{4D3E43A2-EA9A-4306-982B-62FF53BE66F2}" destId="{5B1D15B1-F664-4D2C-B64E-50B852A3B53D}" srcOrd="0" destOrd="0" parTransId="{6D554F70-1824-4A87-9577-E33826989C63}" sibTransId="{2808616F-EEBB-481E-B548-55A2869A9325}"/>
    <dgm:cxn modelId="{2182A327-CDA1-48B2-8FE3-34F04EE3761D}" type="presOf" srcId="{36CC6326-42F1-4BAB-ADC8-E942242831EB}" destId="{C04EF693-D305-435F-A838-7399F256643B}" srcOrd="0" destOrd="0" presId="urn:microsoft.com/office/officeart/2005/8/layout/process4"/>
    <dgm:cxn modelId="{AE59962D-46B9-46A0-BA4A-9328CBB018AB}" srcId="{36CC6326-42F1-4BAB-ADC8-E942242831EB}" destId="{428D9320-E8D2-4F7E-B4CE-5B4F1CD73857}" srcOrd="0" destOrd="0" parTransId="{58A5D70D-5E4A-476A-A60C-487C4CD61E17}" sibTransId="{675D44F1-F3AE-4CFC-9199-D27DD826DFD5}"/>
    <dgm:cxn modelId="{261C7436-1767-44F2-A733-5C7FD9BC653C}" type="presOf" srcId="{1B9265E0-074F-4FC0-9271-1F0AD6A7F167}" destId="{FAFCC51E-FFDB-43EB-955A-9AA6E8F8775C}" srcOrd="0" destOrd="0" presId="urn:microsoft.com/office/officeart/2005/8/layout/process4"/>
    <dgm:cxn modelId="{3A889F47-31C8-4A53-8511-C9AD0AD1F404}" type="presOf" srcId="{36CC6326-42F1-4BAB-ADC8-E942242831EB}" destId="{878E3F57-15E3-433C-B6F0-CE97B51349E5}" srcOrd="1" destOrd="0" presId="urn:microsoft.com/office/officeart/2005/8/layout/process4"/>
    <dgm:cxn modelId="{705CF767-224A-4A3C-99C8-7AFFFF9D31F2}" srcId="{4D3E43A2-EA9A-4306-982B-62FF53BE66F2}" destId="{BB3726C4-991D-470A-A9F3-50E8843E9CAF}" srcOrd="2" destOrd="0" parTransId="{054DFFEE-9C3D-4976-BFDE-36DB75614AF1}" sibTransId="{F6563BE5-6C94-409E-A1CB-6B1D7CDE120D}"/>
    <dgm:cxn modelId="{D8F7384C-7172-49E9-AE04-BE045D4D1933}" type="presOf" srcId="{BF892F2F-89B5-420B-A7D0-84DF7933489E}" destId="{8EF2E288-BB02-4383-A773-53743D47AC65}" srcOrd="0" destOrd="0" presId="urn:microsoft.com/office/officeart/2005/8/layout/process4"/>
    <dgm:cxn modelId="{8FE90B6E-2E89-4C84-B2D4-C4F405ACE959}" srcId="{4D3E43A2-EA9A-4306-982B-62FF53BE66F2}" destId="{36CC6326-42F1-4BAB-ADC8-E942242831EB}" srcOrd="1" destOrd="0" parTransId="{B0C2E52C-A53A-4A06-875C-A1F2FF869761}" sibTransId="{8B7487B4-BD24-44F6-904C-2F3EDBBE82FC}"/>
    <dgm:cxn modelId="{DCCB1C51-CC58-4B85-9A67-E399333AB7B0}" type="presOf" srcId="{BB3726C4-991D-470A-A9F3-50E8843E9CAF}" destId="{A2B4D7B1-E6EA-49E8-B3EF-70457027CC07}" srcOrd="0" destOrd="0" presId="urn:microsoft.com/office/officeart/2005/8/layout/process4"/>
    <dgm:cxn modelId="{B878D680-ABF6-4D0B-B3DA-A523F984523C}" srcId="{1B9265E0-074F-4FC0-9271-1F0AD6A7F167}" destId="{C936E72B-2981-44A1-8B97-D0AAEB703593}" srcOrd="0" destOrd="0" parTransId="{4A3F5E41-3F29-419F-AFEF-145913621890}" sibTransId="{252F0CDF-2A7A-4950-828A-E216C735EB34}"/>
    <dgm:cxn modelId="{4204C887-84F5-4EDC-80D7-7F7284EA8432}" type="presOf" srcId="{BB3726C4-991D-470A-A9F3-50E8843E9CAF}" destId="{3BBC3C21-3674-4DA4-AE04-E0182BC9CF47}" srcOrd="1" destOrd="0" presId="urn:microsoft.com/office/officeart/2005/8/layout/process4"/>
    <dgm:cxn modelId="{3859A9B0-5EFF-4381-9F5C-DFF1DD2CAA1A}" type="presOf" srcId="{5B1D15B1-F664-4D2C-B64E-50B852A3B53D}" destId="{0C3C9918-5F27-45D7-BA21-28F5373B2A60}" srcOrd="1" destOrd="0" presId="urn:microsoft.com/office/officeart/2005/8/layout/process4"/>
    <dgm:cxn modelId="{37482FBB-D57A-4DAE-963C-C1319B1770AD}" srcId="{5B1D15B1-F664-4D2C-B64E-50B852A3B53D}" destId="{BF892F2F-89B5-420B-A7D0-84DF7933489E}" srcOrd="0" destOrd="0" parTransId="{45DD7D65-2CC9-4AE5-ACB2-F7BA019FE8E2}" sibTransId="{3AC3ECB3-92AD-4AB2-8927-43A2CB7541F7}"/>
    <dgm:cxn modelId="{CDF5F2CB-2A70-4323-9E3E-11A892644AB2}" type="presOf" srcId="{4831CCB2-1B1F-4EBC-B6DB-7AC87BCFFF0A}" destId="{1BA627B0-1601-44B6-9CB5-76E43EC10166}" srcOrd="0" destOrd="0" presId="urn:microsoft.com/office/officeart/2005/8/layout/process4"/>
    <dgm:cxn modelId="{785E25E1-8AA8-4F11-8A61-DF199B2D6759}" srcId="{4D3E43A2-EA9A-4306-982B-62FF53BE66F2}" destId="{1B9265E0-074F-4FC0-9271-1F0AD6A7F167}" srcOrd="3" destOrd="0" parTransId="{7694E084-ECFD-4BBF-81D8-2960014AC701}" sibTransId="{8977F57D-19EC-4A2B-8706-0BECE8124522}"/>
    <dgm:cxn modelId="{ADAE6BEA-C965-43D8-A5F2-06AA7E33288B}" type="presOf" srcId="{428D9320-E8D2-4F7E-B4CE-5B4F1CD73857}" destId="{22F7DA59-9DE3-49B3-A3A2-188FA0164EB5}" srcOrd="0" destOrd="0" presId="urn:microsoft.com/office/officeart/2005/8/layout/process4"/>
    <dgm:cxn modelId="{C3FEE6F5-940E-4FD4-B7CB-B3AEC24CC9A5}" type="presOf" srcId="{4D3E43A2-EA9A-4306-982B-62FF53BE66F2}" destId="{D3A8F7AE-D047-43AB-B628-655BE4A6F0C8}" srcOrd="0" destOrd="0" presId="urn:microsoft.com/office/officeart/2005/8/layout/process4"/>
    <dgm:cxn modelId="{FB058EFB-B031-434B-963F-0FB214F76B31}" type="presOf" srcId="{C936E72B-2981-44A1-8B97-D0AAEB703593}" destId="{7D1F9097-9089-45FD-8754-423C84B998BC}" srcOrd="0" destOrd="0" presId="urn:microsoft.com/office/officeart/2005/8/layout/process4"/>
    <dgm:cxn modelId="{FC43DBFD-CB15-42D4-8F94-A31B4EA4B6D3}" type="presOf" srcId="{1B9265E0-074F-4FC0-9271-1F0AD6A7F167}" destId="{B9E206C6-A5E4-4EED-A1D4-16E72861CD6F}" srcOrd="1" destOrd="0" presId="urn:microsoft.com/office/officeart/2005/8/layout/process4"/>
    <dgm:cxn modelId="{2A610AFE-DE6F-4E97-810F-4CF0B4FD4C7B}" srcId="{BB3726C4-991D-470A-A9F3-50E8843E9CAF}" destId="{4831CCB2-1B1F-4EBC-B6DB-7AC87BCFFF0A}" srcOrd="0" destOrd="0" parTransId="{4631A07E-DB32-4B6C-990E-4E5FAD7F3AB4}" sibTransId="{F2DBB92C-C107-4FE4-BBE9-435B368E6593}"/>
    <dgm:cxn modelId="{CBA4705F-F56A-42DC-A8D5-98DFE37944B5}" type="presParOf" srcId="{D3A8F7AE-D047-43AB-B628-655BE4A6F0C8}" destId="{36F2BEDB-36DF-4712-9D93-251647C604DA}" srcOrd="0" destOrd="0" presId="urn:microsoft.com/office/officeart/2005/8/layout/process4"/>
    <dgm:cxn modelId="{5370FA07-9BE0-4208-BA6C-8D2667697CC9}" type="presParOf" srcId="{36F2BEDB-36DF-4712-9D93-251647C604DA}" destId="{FAFCC51E-FFDB-43EB-955A-9AA6E8F8775C}" srcOrd="0" destOrd="0" presId="urn:microsoft.com/office/officeart/2005/8/layout/process4"/>
    <dgm:cxn modelId="{E84D5E64-A880-40A9-93E3-863BA0C8DBCA}" type="presParOf" srcId="{36F2BEDB-36DF-4712-9D93-251647C604DA}" destId="{B9E206C6-A5E4-4EED-A1D4-16E72861CD6F}" srcOrd="1" destOrd="0" presId="urn:microsoft.com/office/officeart/2005/8/layout/process4"/>
    <dgm:cxn modelId="{5734EFA1-F32A-4574-AD6E-64A2D58D9CDF}" type="presParOf" srcId="{36F2BEDB-36DF-4712-9D93-251647C604DA}" destId="{5043C283-6D2E-4EB7-9FF6-C077BE88F4BA}" srcOrd="2" destOrd="0" presId="urn:microsoft.com/office/officeart/2005/8/layout/process4"/>
    <dgm:cxn modelId="{3A74C03B-7071-41C4-9855-DB9B0FC333C0}" type="presParOf" srcId="{5043C283-6D2E-4EB7-9FF6-C077BE88F4BA}" destId="{7D1F9097-9089-45FD-8754-423C84B998BC}" srcOrd="0" destOrd="0" presId="urn:microsoft.com/office/officeart/2005/8/layout/process4"/>
    <dgm:cxn modelId="{234B8624-732C-46F1-BF08-660F80F5327A}" type="presParOf" srcId="{D3A8F7AE-D047-43AB-B628-655BE4A6F0C8}" destId="{A28EBF48-A17D-4CCC-A541-A2482245E226}" srcOrd="1" destOrd="0" presId="urn:microsoft.com/office/officeart/2005/8/layout/process4"/>
    <dgm:cxn modelId="{34CB7A44-9B81-4B58-822A-08CE005D30EF}" type="presParOf" srcId="{D3A8F7AE-D047-43AB-B628-655BE4A6F0C8}" destId="{92385B5B-7F2B-4EF1-B213-B2FF189DD596}" srcOrd="2" destOrd="0" presId="urn:microsoft.com/office/officeart/2005/8/layout/process4"/>
    <dgm:cxn modelId="{331A2D1F-8BAE-4E6D-8D4A-1CD50FB33AF4}" type="presParOf" srcId="{92385B5B-7F2B-4EF1-B213-B2FF189DD596}" destId="{A2B4D7B1-E6EA-49E8-B3EF-70457027CC07}" srcOrd="0" destOrd="0" presId="urn:microsoft.com/office/officeart/2005/8/layout/process4"/>
    <dgm:cxn modelId="{E8F280E8-8DA9-480A-B9DC-811A960C7C18}" type="presParOf" srcId="{92385B5B-7F2B-4EF1-B213-B2FF189DD596}" destId="{3BBC3C21-3674-4DA4-AE04-E0182BC9CF47}" srcOrd="1" destOrd="0" presId="urn:microsoft.com/office/officeart/2005/8/layout/process4"/>
    <dgm:cxn modelId="{649FF231-0DE2-41E1-A7D4-186D1569E090}" type="presParOf" srcId="{92385B5B-7F2B-4EF1-B213-B2FF189DD596}" destId="{BAB46FF2-17FA-480B-AABB-AB676C1CFE99}" srcOrd="2" destOrd="0" presId="urn:microsoft.com/office/officeart/2005/8/layout/process4"/>
    <dgm:cxn modelId="{B230115C-9D13-446B-92D6-A38BBED9F23B}" type="presParOf" srcId="{BAB46FF2-17FA-480B-AABB-AB676C1CFE99}" destId="{1BA627B0-1601-44B6-9CB5-76E43EC10166}" srcOrd="0" destOrd="0" presId="urn:microsoft.com/office/officeart/2005/8/layout/process4"/>
    <dgm:cxn modelId="{C880DEC3-5305-4D02-B72C-05710CC42ED2}" type="presParOf" srcId="{D3A8F7AE-D047-43AB-B628-655BE4A6F0C8}" destId="{C8A18E29-5578-4271-940E-50CBE176AD8E}" srcOrd="3" destOrd="0" presId="urn:microsoft.com/office/officeart/2005/8/layout/process4"/>
    <dgm:cxn modelId="{0A104AAA-0FB1-4894-AF19-71A25B098670}" type="presParOf" srcId="{D3A8F7AE-D047-43AB-B628-655BE4A6F0C8}" destId="{469F03C4-6CCD-41D5-B487-C31E4D8C0EE0}" srcOrd="4" destOrd="0" presId="urn:microsoft.com/office/officeart/2005/8/layout/process4"/>
    <dgm:cxn modelId="{9CF2162F-CF74-491D-B803-9CEB4AFFD3BC}" type="presParOf" srcId="{469F03C4-6CCD-41D5-B487-C31E4D8C0EE0}" destId="{C04EF693-D305-435F-A838-7399F256643B}" srcOrd="0" destOrd="0" presId="urn:microsoft.com/office/officeart/2005/8/layout/process4"/>
    <dgm:cxn modelId="{BFD862F8-C2BC-480E-B2A3-A7077FEDD15B}" type="presParOf" srcId="{469F03C4-6CCD-41D5-B487-C31E4D8C0EE0}" destId="{878E3F57-15E3-433C-B6F0-CE97B51349E5}" srcOrd="1" destOrd="0" presId="urn:microsoft.com/office/officeart/2005/8/layout/process4"/>
    <dgm:cxn modelId="{AC78CFB9-BA26-4448-9ACF-7363F711E507}" type="presParOf" srcId="{469F03C4-6CCD-41D5-B487-C31E4D8C0EE0}" destId="{AAE737D5-8DB7-42B5-A6F2-E1A8D990AC95}" srcOrd="2" destOrd="0" presId="urn:microsoft.com/office/officeart/2005/8/layout/process4"/>
    <dgm:cxn modelId="{1F34AFC4-BB4A-4D4B-8C3F-A3D09D35C16D}" type="presParOf" srcId="{AAE737D5-8DB7-42B5-A6F2-E1A8D990AC95}" destId="{22F7DA59-9DE3-49B3-A3A2-188FA0164EB5}" srcOrd="0" destOrd="0" presId="urn:microsoft.com/office/officeart/2005/8/layout/process4"/>
    <dgm:cxn modelId="{3FA605BD-843B-46F2-8A7C-1BB24AD999FA}" type="presParOf" srcId="{D3A8F7AE-D047-43AB-B628-655BE4A6F0C8}" destId="{B4F82FE7-D935-41BC-ACE8-02D50C0C5A5E}" srcOrd="5" destOrd="0" presId="urn:microsoft.com/office/officeart/2005/8/layout/process4"/>
    <dgm:cxn modelId="{D69D6246-BA01-4929-A7A9-DE608471F71C}" type="presParOf" srcId="{D3A8F7AE-D047-43AB-B628-655BE4A6F0C8}" destId="{15B3D4D5-2DA1-4240-8D9C-B21637486786}" srcOrd="6" destOrd="0" presId="urn:microsoft.com/office/officeart/2005/8/layout/process4"/>
    <dgm:cxn modelId="{F1BC376E-F6A5-4AD2-98DB-D609B082EE72}" type="presParOf" srcId="{15B3D4D5-2DA1-4240-8D9C-B21637486786}" destId="{0173FC1F-513D-4370-8E1C-55BAEF1C2CFC}" srcOrd="0" destOrd="0" presId="urn:microsoft.com/office/officeart/2005/8/layout/process4"/>
    <dgm:cxn modelId="{F34D2B4F-0D5C-4BDE-A946-0C6B4E07682D}" type="presParOf" srcId="{15B3D4D5-2DA1-4240-8D9C-B21637486786}" destId="{0C3C9918-5F27-45D7-BA21-28F5373B2A60}" srcOrd="1" destOrd="0" presId="urn:microsoft.com/office/officeart/2005/8/layout/process4"/>
    <dgm:cxn modelId="{0871C61F-539E-4A8B-9CA2-20221A439E2E}" type="presParOf" srcId="{15B3D4D5-2DA1-4240-8D9C-B21637486786}" destId="{FCDA0BE1-58EB-4A1F-A689-036052429CAF}" srcOrd="2" destOrd="0" presId="urn:microsoft.com/office/officeart/2005/8/layout/process4"/>
    <dgm:cxn modelId="{9ECAF0A1-78D4-49BB-9C5B-509D6E96EF8C}" type="presParOf" srcId="{FCDA0BE1-58EB-4A1F-A689-036052429CAF}" destId="{8EF2E288-BB02-4383-A773-53743D47AC65}" srcOrd="0" destOrd="0" presId="urn:microsoft.com/office/officeart/2005/8/layout/process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480FED20-863B-48C1-9FA6-6ABEC9425EFA}" srcId="{48E4028B-27B2-485E-82AE-2E7332D54C33}" destId="{30793951-168F-4F34-8050-A2F7DCE85AD4}" srcOrd="2" destOrd="0" parTransId="{6EC41EE8-B2AE-4369-82A4-8E8553D8F77D}" sibTransId="{DE6C22AE-504D-463B-85E9-FD9D55232FD1}"/>
    <dgm:cxn modelId="{3804A423-900C-4A8F-A487-E9A11AD43D7D}" type="presOf" srcId="{EF87E2AF-7F52-42D6-AB0D-B57ED76798AD}" destId="{E80BCF96-DB21-4CBF-BA85-E66241634EA2}" srcOrd="0" destOrd="0" presId="urn:microsoft.com/office/officeart/2005/8/layout/hProcess11#1"/>
    <dgm:cxn modelId="{B9520864-DCD2-4352-9A97-A78B0CC7B915}" type="presOf" srcId="{30793951-168F-4F34-8050-A2F7DCE85AD4}" destId="{330E5E71-F954-4271-9F2D-CF1A557ABCC6}" srcOrd="0" destOrd="0" presId="urn:microsoft.com/office/officeart/2005/8/layout/hProcess11#1"/>
    <dgm:cxn modelId="{C1EBB94A-3B6B-4565-9848-AC092FD5B5F4}" srcId="{48E4028B-27B2-485E-82AE-2E7332D54C33}" destId="{85E45F26-8903-42B1-B142-4A5DE38CBA1D}" srcOrd="5" destOrd="0" parTransId="{66E2A45C-5061-418F-88BC-5F52B32AE1B1}" sibTransId="{EE1C08F6-5D96-4F3C-896F-1DDC786E7A47}"/>
    <dgm:cxn modelId="{9237754D-1A4C-4719-8FF1-BE6A99290EC4}" type="presOf" srcId="{48E4028B-27B2-485E-82AE-2E7332D54C33}" destId="{799D2935-DD1D-4DFC-9C5B-1A217FF93271}" srcOrd="0" destOrd="0" presId="urn:microsoft.com/office/officeart/2005/8/layout/hProcess11#1"/>
    <dgm:cxn modelId="{2BCA7379-9EE7-41F3-AE9A-153559757750}" srcId="{48E4028B-27B2-485E-82AE-2E7332D54C33}" destId="{83617FA0-6A63-4DB7-953F-11F0547F84A0}" srcOrd="1" destOrd="0" parTransId="{AF96D4C2-3560-49A6-9830-611F86380E9C}" sibTransId="{A39A3B7D-A359-4EC4-A4C9-8A00F6CACFA9}"/>
    <dgm:cxn modelId="{47231189-EA8E-4B22-B683-E57FCED987AC}" type="presOf" srcId="{FC5F9307-0282-4D54-BBA4-469CC7E3839C}" destId="{B36842BD-C9B7-4EC7-B444-4BE4E5375EE5}" srcOrd="0" destOrd="0" presId="urn:microsoft.com/office/officeart/2005/8/layout/hProcess11#1"/>
    <dgm:cxn modelId="{D803A1BB-A011-4A7E-BA2C-5CB46164C0C0}" srcId="{48E4028B-27B2-485E-82AE-2E7332D54C33}" destId="{EF87E2AF-7F52-42D6-AB0D-B57ED76798AD}" srcOrd="0" destOrd="0" parTransId="{BDD7B455-2266-44A0-BAEA-FDA70F2DDFF9}" sibTransId="{9820DA0A-774B-46F6-AF1D-7914F4434523}"/>
    <dgm:cxn modelId="{DF980DC7-8185-4CC6-95E9-249C4FFDBEBC}" srcId="{48E4028B-27B2-485E-82AE-2E7332D54C33}" destId="{85FC3A5C-EB9B-49D5-8B08-44C6EB66AE73}" srcOrd="4" destOrd="0" parTransId="{A533F348-E18C-4474-B51D-11B24B5E1BCE}" sibTransId="{E5D59C5A-CB78-4F81-B993-555FBCEA8858}"/>
    <dgm:cxn modelId="{7EF351C8-20CF-4745-92C6-145DFCBDB42A}" type="presOf" srcId="{85E45F26-8903-42B1-B142-4A5DE38CBA1D}" destId="{90655BE8-05F7-4BDD-9540-69150B58FB74}" srcOrd="0" destOrd="0" presId="urn:microsoft.com/office/officeart/2005/8/layout/hProcess11#1"/>
    <dgm:cxn modelId="{2BD87ED4-0286-4B52-ADCC-25A83AB7D2AD}" srcId="{48E4028B-27B2-485E-82AE-2E7332D54C33}" destId="{FC5F9307-0282-4D54-BBA4-469CC7E3839C}" srcOrd="3" destOrd="0" parTransId="{77024F34-61AD-41F5-9146-E46DC6547384}" sibTransId="{2877302F-1551-4DB9-BD88-11B0E5E9090D}"/>
    <dgm:cxn modelId="{30B7D6DF-6A6A-4119-96DC-959306042D9A}" type="presOf" srcId="{83617FA0-6A63-4DB7-953F-11F0547F84A0}" destId="{8AF037E5-AEBB-4C04-9DA5-2A090DE59E4D}" srcOrd="0" destOrd="0" presId="urn:microsoft.com/office/officeart/2005/8/layout/hProcess11#1"/>
    <dgm:cxn modelId="{CF50E0FC-4085-47F4-A8C7-0CAD07B072D6}" type="presOf" srcId="{85FC3A5C-EB9B-49D5-8B08-44C6EB66AE73}" destId="{DF944521-611F-4432-BF77-51C5F74A39AB}" srcOrd="0" destOrd="0" presId="urn:microsoft.com/office/officeart/2005/8/layout/hProcess11#1"/>
    <dgm:cxn modelId="{D8DDA3E3-1FC1-411C-A86F-3C58D665E3B3}" type="presParOf" srcId="{799D2935-DD1D-4DFC-9C5B-1A217FF93271}" destId="{AD91FF94-9E6D-4995-BD3F-1F21CF928E0D}" srcOrd="0" destOrd="0" presId="urn:microsoft.com/office/officeart/2005/8/layout/hProcess11#1"/>
    <dgm:cxn modelId="{1461DAB3-F9E2-4879-82FB-C217DAE3AEC4}" type="presParOf" srcId="{799D2935-DD1D-4DFC-9C5B-1A217FF93271}" destId="{DFD26A72-8BC9-4F33-B67A-346B97F5FE4B}" srcOrd="1" destOrd="0" presId="urn:microsoft.com/office/officeart/2005/8/layout/hProcess11#1"/>
    <dgm:cxn modelId="{D99F8AF0-F142-4F31-885A-D9B148925D15}" type="presParOf" srcId="{DFD26A72-8BC9-4F33-B67A-346B97F5FE4B}" destId="{9573B72D-39B7-40F1-80E6-AD920A2D501E}" srcOrd="0" destOrd="0" presId="urn:microsoft.com/office/officeart/2005/8/layout/hProcess11#1"/>
    <dgm:cxn modelId="{E7F52AF2-4263-4199-BA2D-4303224AFEA7}" type="presParOf" srcId="{9573B72D-39B7-40F1-80E6-AD920A2D501E}" destId="{E80BCF96-DB21-4CBF-BA85-E66241634EA2}" srcOrd="0" destOrd="0" presId="urn:microsoft.com/office/officeart/2005/8/layout/hProcess11#1"/>
    <dgm:cxn modelId="{8BDFEC22-3D46-403C-9B69-F08268D37630}" type="presParOf" srcId="{9573B72D-39B7-40F1-80E6-AD920A2D501E}" destId="{17FE4F42-9E6F-4527-92E2-B36D316A1F6A}" srcOrd="1" destOrd="0" presId="urn:microsoft.com/office/officeart/2005/8/layout/hProcess11#1"/>
    <dgm:cxn modelId="{136F983B-494A-40C1-B6DC-55BFCCC4BFCF}" type="presParOf" srcId="{9573B72D-39B7-40F1-80E6-AD920A2D501E}" destId="{5C510B7C-898C-4E27-8BC7-162F996CC52F}" srcOrd="2" destOrd="0" presId="urn:microsoft.com/office/officeart/2005/8/layout/hProcess11#1"/>
    <dgm:cxn modelId="{67F23A08-7828-4DCB-80B7-3F301699AD03}" type="presParOf" srcId="{DFD26A72-8BC9-4F33-B67A-346B97F5FE4B}" destId="{3680D207-1729-4DA5-A62B-C50009643255}" srcOrd="1" destOrd="0" presId="urn:microsoft.com/office/officeart/2005/8/layout/hProcess11#1"/>
    <dgm:cxn modelId="{C99C6BFF-B842-4BA6-80F6-DA0AD0C16F13}" type="presParOf" srcId="{DFD26A72-8BC9-4F33-B67A-346B97F5FE4B}" destId="{A06454DB-9800-4E83-B1EE-2D5C7BAB532D}" srcOrd="2" destOrd="0" presId="urn:microsoft.com/office/officeart/2005/8/layout/hProcess11#1"/>
    <dgm:cxn modelId="{534DD3C3-9A35-4E87-9C17-093934FB7EA0}" type="presParOf" srcId="{A06454DB-9800-4E83-B1EE-2D5C7BAB532D}" destId="{8AF037E5-AEBB-4C04-9DA5-2A090DE59E4D}" srcOrd="0" destOrd="0" presId="urn:microsoft.com/office/officeart/2005/8/layout/hProcess11#1"/>
    <dgm:cxn modelId="{878EA5F2-C817-4D33-9295-6C2262E5A7D9}" type="presParOf" srcId="{A06454DB-9800-4E83-B1EE-2D5C7BAB532D}" destId="{6A4EB926-0CE3-4B70-ABFE-E5F62E27464D}" srcOrd="1" destOrd="0" presId="urn:microsoft.com/office/officeart/2005/8/layout/hProcess11#1"/>
    <dgm:cxn modelId="{BF4A878C-FEFD-4D05-BA87-7CE89CFF3CAA}" type="presParOf" srcId="{A06454DB-9800-4E83-B1EE-2D5C7BAB532D}" destId="{243B61FA-E394-4398-B5A5-CED7780A09AA}" srcOrd="2" destOrd="0" presId="urn:microsoft.com/office/officeart/2005/8/layout/hProcess11#1"/>
    <dgm:cxn modelId="{05BD226E-0E43-44D2-B54B-D8F6540E7916}" type="presParOf" srcId="{DFD26A72-8BC9-4F33-B67A-346B97F5FE4B}" destId="{58EA9615-9637-4276-A022-5A2F70633491}" srcOrd="3" destOrd="0" presId="urn:microsoft.com/office/officeart/2005/8/layout/hProcess11#1"/>
    <dgm:cxn modelId="{1A1AB807-0979-4EA1-8165-1DD9BBE71B7A}" type="presParOf" srcId="{DFD26A72-8BC9-4F33-B67A-346B97F5FE4B}" destId="{C2C4B7E7-3402-490B-8D42-B2E98882C4E9}" srcOrd="4" destOrd="0" presId="urn:microsoft.com/office/officeart/2005/8/layout/hProcess11#1"/>
    <dgm:cxn modelId="{5355802E-E70E-4263-9CEA-7AAAA78BA5DC}" type="presParOf" srcId="{C2C4B7E7-3402-490B-8D42-B2E98882C4E9}" destId="{330E5E71-F954-4271-9F2D-CF1A557ABCC6}" srcOrd="0" destOrd="0" presId="urn:microsoft.com/office/officeart/2005/8/layout/hProcess11#1"/>
    <dgm:cxn modelId="{00E8B1D5-F21D-4252-B722-C5461C0F9F1D}" type="presParOf" srcId="{C2C4B7E7-3402-490B-8D42-B2E98882C4E9}" destId="{D94F1484-A814-4075-A0FB-EDF5ED925C6D}" srcOrd="1" destOrd="0" presId="urn:microsoft.com/office/officeart/2005/8/layout/hProcess11#1"/>
    <dgm:cxn modelId="{1F7506B7-F094-4C53-A390-37C53E180184}" type="presParOf" srcId="{C2C4B7E7-3402-490B-8D42-B2E98882C4E9}" destId="{58153721-8616-4B52-99F6-30118674C295}" srcOrd="2" destOrd="0" presId="urn:microsoft.com/office/officeart/2005/8/layout/hProcess11#1"/>
    <dgm:cxn modelId="{7D5339C0-B544-4824-880F-1F4A86ECBB36}" type="presParOf" srcId="{DFD26A72-8BC9-4F33-B67A-346B97F5FE4B}" destId="{EDDE0326-9050-40EF-B75F-FCD2AD9374F2}" srcOrd="5" destOrd="0" presId="urn:microsoft.com/office/officeart/2005/8/layout/hProcess11#1"/>
    <dgm:cxn modelId="{1FD03257-9073-449A-9E03-A9C3094745E3}" type="presParOf" srcId="{DFD26A72-8BC9-4F33-B67A-346B97F5FE4B}" destId="{E304099E-5D02-48C4-8D3F-AA4F73E1A827}" srcOrd="6" destOrd="0" presId="urn:microsoft.com/office/officeart/2005/8/layout/hProcess11#1"/>
    <dgm:cxn modelId="{2301B05C-5118-4089-8BCB-2287748E7B71}" type="presParOf" srcId="{E304099E-5D02-48C4-8D3F-AA4F73E1A827}" destId="{B36842BD-C9B7-4EC7-B444-4BE4E5375EE5}" srcOrd="0" destOrd="0" presId="urn:microsoft.com/office/officeart/2005/8/layout/hProcess11#1"/>
    <dgm:cxn modelId="{B7479AC6-8E11-443B-8404-014FC31A9CEF}" type="presParOf" srcId="{E304099E-5D02-48C4-8D3F-AA4F73E1A827}" destId="{D2E34011-C225-4CDF-96E4-E6F35B928B54}" srcOrd="1" destOrd="0" presId="urn:microsoft.com/office/officeart/2005/8/layout/hProcess11#1"/>
    <dgm:cxn modelId="{5CE25E7B-04E0-47F1-B807-9E279A73FC64}" type="presParOf" srcId="{E304099E-5D02-48C4-8D3F-AA4F73E1A827}" destId="{71C1630C-5146-457E-8B6E-EFC5EE72BA3E}" srcOrd="2" destOrd="0" presId="urn:microsoft.com/office/officeart/2005/8/layout/hProcess11#1"/>
    <dgm:cxn modelId="{163C0F9B-9342-41C3-AE94-AAEF6EEFD6D8}" type="presParOf" srcId="{DFD26A72-8BC9-4F33-B67A-346B97F5FE4B}" destId="{88141017-88E4-4376-B47C-81C631B0CA98}" srcOrd="7" destOrd="0" presId="urn:microsoft.com/office/officeart/2005/8/layout/hProcess11#1"/>
    <dgm:cxn modelId="{EEB3F085-2C4F-4757-88BD-9407DA8B12E5}" type="presParOf" srcId="{DFD26A72-8BC9-4F33-B67A-346B97F5FE4B}" destId="{1EF7CB2A-5A86-4F7D-B697-EE591AB8A0E5}" srcOrd="8" destOrd="0" presId="urn:microsoft.com/office/officeart/2005/8/layout/hProcess11#1"/>
    <dgm:cxn modelId="{55B382C0-BA8B-4B64-9C22-94FBD90844B1}" type="presParOf" srcId="{1EF7CB2A-5A86-4F7D-B697-EE591AB8A0E5}" destId="{DF944521-611F-4432-BF77-51C5F74A39AB}" srcOrd="0" destOrd="0" presId="urn:microsoft.com/office/officeart/2005/8/layout/hProcess11#1"/>
    <dgm:cxn modelId="{92CB456C-602F-439C-B401-C860B023B0FD}" type="presParOf" srcId="{1EF7CB2A-5A86-4F7D-B697-EE591AB8A0E5}" destId="{A2A42308-9A2B-4625-A1F8-36B5582576F9}" srcOrd="1" destOrd="0" presId="urn:microsoft.com/office/officeart/2005/8/layout/hProcess11#1"/>
    <dgm:cxn modelId="{68D92E7E-4C51-45F2-B193-FFDC00828C1A}" type="presParOf" srcId="{1EF7CB2A-5A86-4F7D-B697-EE591AB8A0E5}" destId="{2183ADAF-9092-4E61-8286-F8330FC5A2C3}" srcOrd="2" destOrd="0" presId="urn:microsoft.com/office/officeart/2005/8/layout/hProcess11#1"/>
    <dgm:cxn modelId="{3CE4B30C-8028-4A51-9FDF-90AD2B2E6966}" type="presParOf" srcId="{DFD26A72-8BC9-4F33-B67A-346B97F5FE4B}" destId="{48E2EFD4-3A76-4658-A457-9083E8148B5D}" srcOrd="9" destOrd="0" presId="urn:microsoft.com/office/officeart/2005/8/layout/hProcess11#1"/>
    <dgm:cxn modelId="{37CEC754-9C5B-4BBD-B925-853C3F6211B4}" type="presParOf" srcId="{DFD26A72-8BC9-4F33-B67A-346B97F5FE4B}" destId="{85B8AC2F-CFB2-48B2-BA85-385BDE8013F0}" srcOrd="10" destOrd="0" presId="urn:microsoft.com/office/officeart/2005/8/layout/hProcess11#1"/>
    <dgm:cxn modelId="{CA2F7243-52A9-4839-B940-729CD71F4BEC}" type="presParOf" srcId="{85B8AC2F-CFB2-48B2-BA85-385BDE8013F0}" destId="{90655BE8-05F7-4BDD-9540-69150B58FB74}" srcOrd="0" destOrd="0" presId="urn:microsoft.com/office/officeart/2005/8/layout/hProcess11#1"/>
    <dgm:cxn modelId="{498C6A5A-93CD-4511-B44F-40FEB91C0AE2}" type="presParOf" srcId="{85B8AC2F-CFB2-48B2-BA85-385BDE8013F0}" destId="{D4D07729-5A02-41D7-AFC5-AF6D3E3BB758}" srcOrd="1" destOrd="0" presId="urn:microsoft.com/office/officeart/2005/8/layout/hProcess11#1"/>
    <dgm:cxn modelId="{4A96F4F1-FB48-4A84-96DE-A4D339CFBE00}" type="presParOf" srcId="{85B8AC2F-CFB2-48B2-BA85-385BDE8013F0}" destId="{08AF2DC2-2D91-48F5-A917-865B0F87CB75}" srcOrd="2" destOrd="0" presId="urn:microsoft.com/office/officeart/2005/8/layout/hProcess1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206C6-A5E4-4EED-A1D4-16E72861CD6F}">
      <dsp:nvSpPr>
        <dsp:cNvPr id="0" name=""/>
        <dsp:cNvSpPr/>
      </dsp:nvSpPr>
      <dsp:spPr>
        <a:xfrm>
          <a:off x="0" y="4087548"/>
          <a:ext cx="5053823" cy="894255"/>
        </a:xfrm>
        <a:prstGeom prst="rec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投资者</a:t>
          </a:r>
        </a:p>
      </dsp:txBody>
      <dsp:txXfrm>
        <a:off x="0" y="4087548"/>
        <a:ext cx="5053823" cy="482898"/>
      </dsp:txXfrm>
    </dsp:sp>
    <dsp:sp modelId="{7D1F9097-9089-45FD-8754-423C84B998BC}">
      <dsp:nvSpPr>
        <dsp:cNvPr id="0" name=""/>
        <dsp:cNvSpPr/>
      </dsp:nvSpPr>
      <dsp:spPr>
        <a:xfrm>
          <a:off x="0" y="4552561"/>
          <a:ext cx="5053823" cy="41135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latin typeface="微软雅黑" panose="020B0503020204020204" pitchFamily="34" charset="-122"/>
              <a:ea typeface="微软雅黑" panose="020B0503020204020204" pitchFamily="34" charset="-122"/>
            </a:rPr>
            <a:t>享有红利</a:t>
          </a:r>
        </a:p>
      </dsp:txBody>
      <dsp:txXfrm>
        <a:off x="0" y="4552561"/>
        <a:ext cx="5053823" cy="411357"/>
      </dsp:txXfrm>
    </dsp:sp>
    <dsp:sp modelId="{3BBC3C21-3674-4DA4-AE04-E0182BC9CF47}">
      <dsp:nvSpPr>
        <dsp:cNvPr id="0" name=""/>
        <dsp:cNvSpPr/>
      </dsp:nvSpPr>
      <dsp:spPr>
        <a:xfrm rot="10800000">
          <a:off x="0" y="2725597"/>
          <a:ext cx="5053823" cy="1375365"/>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证券公司</a:t>
          </a:r>
        </a:p>
      </dsp:txBody>
      <dsp:txXfrm rot="-10800000">
        <a:off x="0" y="2725597"/>
        <a:ext cx="5053823" cy="482753"/>
      </dsp:txXfrm>
    </dsp:sp>
    <dsp:sp modelId="{1BA627B0-1601-44B6-9CB5-76E43EC10166}">
      <dsp:nvSpPr>
        <dsp:cNvPr id="0" name=""/>
        <dsp:cNvSpPr/>
      </dsp:nvSpPr>
      <dsp:spPr>
        <a:xfrm>
          <a:off x="0" y="3160322"/>
          <a:ext cx="5053823" cy="5072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chemeClr val="tx1"/>
              </a:solidFill>
              <a:latin typeface="微软雅黑" panose="020B0503020204020204" pitchFamily="34" charset="-122"/>
              <a:ea typeface="微软雅黑" panose="020B0503020204020204" pitchFamily="34" charset="-122"/>
            </a:rPr>
            <a:t>接收中国结算划付的权益分派数据和资金；将现金红利资金划付至投资者资金账户。</a:t>
          </a:r>
        </a:p>
      </dsp:txBody>
      <dsp:txXfrm>
        <a:off x="0" y="3160322"/>
        <a:ext cx="5053823" cy="507290"/>
      </dsp:txXfrm>
    </dsp:sp>
    <dsp:sp modelId="{878E3F57-15E3-433C-B6F0-CE97B51349E5}">
      <dsp:nvSpPr>
        <dsp:cNvPr id="0" name=""/>
        <dsp:cNvSpPr/>
      </dsp:nvSpPr>
      <dsp:spPr>
        <a:xfrm rot="10800000">
          <a:off x="0" y="1363645"/>
          <a:ext cx="5053823" cy="1375365"/>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中国结算</a:t>
          </a:r>
        </a:p>
      </dsp:txBody>
      <dsp:txXfrm rot="-10800000">
        <a:off x="0" y="1363645"/>
        <a:ext cx="5053823" cy="482753"/>
      </dsp:txXfrm>
    </dsp:sp>
    <dsp:sp modelId="{22F7DA59-9DE3-49B3-A3A2-188FA0164EB5}">
      <dsp:nvSpPr>
        <dsp:cNvPr id="0" name=""/>
        <dsp:cNvSpPr/>
      </dsp:nvSpPr>
      <dsp:spPr>
        <a:xfrm>
          <a:off x="0" y="1803688"/>
          <a:ext cx="5053823" cy="4966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chemeClr val="tx1"/>
              </a:solidFill>
              <a:latin typeface="微软雅黑" panose="020B0503020204020204" pitchFamily="34" charset="-122"/>
              <a:ea typeface="微软雅黑" panose="020B0503020204020204" pitchFamily="34" charset="-122"/>
            </a:rPr>
            <a:t>审核挂牌公司权益分派实施方案；向证券公司下发权益分派数据和资金。</a:t>
          </a:r>
          <a:endParaRPr lang="en-US" altLang="zh-CN" sz="1400" b="1" kern="1200" dirty="0">
            <a:solidFill>
              <a:schemeClr val="tx1"/>
            </a:solidFill>
            <a:latin typeface="微软雅黑" panose="020B0503020204020204" pitchFamily="34" charset="-122"/>
            <a:ea typeface="微软雅黑" panose="020B0503020204020204" pitchFamily="34" charset="-122"/>
          </a:endParaRPr>
        </a:p>
      </dsp:txBody>
      <dsp:txXfrm>
        <a:off x="0" y="1803688"/>
        <a:ext cx="5053823" cy="496655"/>
      </dsp:txXfrm>
    </dsp:sp>
    <dsp:sp modelId="{0C3C9918-5F27-45D7-BA21-28F5373B2A60}">
      <dsp:nvSpPr>
        <dsp:cNvPr id="0" name=""/>
        <dsp:cNvSpPr/>
      </dsp:nvSpPr>
      <dsp:spPr>
        <a:xfrm rot="10800000">
          <a:off x="0" y="2"/>
          <a:ext cx="5053823" cy="1375365"/>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挂牌公司</a:t>
          </a:r>
        </a:p>
      </dsp:txBody>
      <dsp:txXfrm rot="-10800000">
        <a:off x="0" y="2"/>
        <a:ext cx="5053823" cy="482753"/>
      </dsp:txXfrm>
    </dsp:sp>
    <dsp:sp modelId="{8EF2E288-BB02-4383-A773-53743D47AC65}">
      <dsp:nvSpPr>
        <dsp:cNvPr id="0" name=""/>
        <dsp:cNvSpPr/>
      </dsp:nvSpPr>
      <dsp:spPr>
        <a:xfrm>
          <a:off x="0" y="455295"/>
          <a:ext cx="5053823" cy="41123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100000"/>
            </a:lnSpc>
            <a:spcBef>
              <a:spcPct val="0"/>
            </a:spcBef>
            <a:spcAft>
              <a:spcPct val="35000"/>
            </a:spcAft>
            <a:buNone/>
          </a:pPr>
          <a:r>
            <a:rPr lang="zh-CN" altLang="en-US" sz="1400" b="1" kern="1200" dirty="0">
              <a:solidFill>
                <a:schemeClr val="tx1"/>
              </a:solidFill>
              <a:latin typeface="微软雅黑" panose="020B0503020204020204" pitchFamily="34" charset="-122"/>
              <a:ea typeface="微软雅黑" panose="020B0503020204020204" pitchFamily="34" charset="-122"/>
            </a:rPr>
            <a:t>制定、披露并实施权益分派方案；委托中国结算实施权益分派。</a:t>
          </a:r>
        </a:p>
      </dsp:txBody>
      <dsp:txXfrm>
        <a:off x="0" y="455295"/>
        <a:ext cx="5053823" cy="4112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1FF94-9E6D-4995-BD3F-1F21CF928E0D}">
      <dsp:nvSpPr>
        <dsp:cNvPr id="0" name=""/>
        <dsp:cNvSpPr/>
      </dsp:nvSpPr>
      <dsp:spPr>
        <a:xfrm>
          <a:off x="0" y="536800"/>
          <a:ext cx="8429684" cy="7157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E80BCF96-DB21-4CBF-BA85-E66241634EA2}">
      <dsp:nvSpPr>
        <dsp:cNvPr id="0" name=""/>
        <dsp:cNvSpPr/>
      </dsp:nvSpPr>
      <dsp:spPr>
        <a:xfrm>
          <a:off x="2083" y="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r>
            <a:rPr lang="en-US" altLang="zh-CN" sz="2600" kern="1200" dirty="0"/>
            <a:t> </a:t>
          </a:r>
          <a:endParaRPr lang="zh-CN" altLang="en-US" sz="2600" kern="1200" dirty="0"/>
        </a:p>
      </dsp:txBody>
      <dsp:txXfrm>
        <a:off x="2083" y="0"/>
        <a:ext cx="1213207" cy="715734"/>
      </dsp:txXfrm>
    </dsp:sp>
    <dsp:sp modelId="{17FE4F42-9E6F-4527-92E2-B36D316A1F6A}">
      <dsp:nvSpPr>
        <dsp:cNvPr id="0" name=""/>
        <dsp:cNvSpPr/>
      </dsp:nvSpPr>
      <dsp:spPr>
        <a:xfrm>
          <a:off x="519220"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F037E5-AEBB-4C04-9DA5-2A090DE59E4D}">
      <dsp:nvSpPr>
        <dsp:cNvPr id="0" name=""/>
        <dsp:cNvSpPr/>
      </dsp:nvSpPr>
      <dsp:spPr>
        <a:xfrm>
          <a:off x="1275951" y="107360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t" anchorCtr="0">
          <a:noAutofit/>
        </a:bodyPr>
        <a:lstStyle/>
        <a:p>
          <a:pPr marL="0" lvl="0" indent="0" algn="ctr" defTabSz="1155700">
            <a:lnSpc>
              <a:spcPct val="90000"/>
            </a:lnSpc>
            <a:spcBef>
              <a:spcPct val="0"/>
            </a:spcBef>
            <a:spcAft>
              <a:spcPct val="35000"/>
            </a:spcAft>
            <a:buNone/>
          </a:pPr>
          <a:endParaRPr lang="zh-CN" altLang="en-US" sz="2600" kern="1200" dirty="0"/>
        </a:p>
      </dsp:txBody>
      <dsp:txXfrm>
        <a:off x="1275951" y="1073600"/>
        <a:ext cx="1213207" cy="715734"/>
      </dsp:txXfrm>
    </dsp:sp>
    <dsp:sp modelId="{6A4EB926-0CE3-4B70-ABFE-E5F62E27464D}">
      <dsp:nvSpPr>
        <dsp:cNvPr id="0" name=""/>
        <dsp:cNvSpPr/>
      </dsp:nvSpPr>
      <dsp:spPr>
        <a:xfrm>
          <a:off x="1793088"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5E71-F954-4271-9F2D-CF1A557ABCC6}">
      <dsp:nvSpPr>
        <dsp:cNvPr id="0" name=""/>
        <dsp:cNvSpPr/>
      </dsp:nvSpPr>
      <dsp:spPr>
        <a:xfrm>
          <a:off x="2549819" y="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endParaRPr lang="zh-CN" altLang="en-US" sz="2600" kern="1200" dirty="0"/>
        </a:p>
      </dsp:txBody>
      <dsp:txXfrm>
        <a:off x="2549819" y="0"/>
        <a:ext cx="1213207" cy="715734"/>
      </dsp:txXfrm>
    </dsp:sp>
    <dsp:sp modelId="{D94F1484-A814-4075-A0FB-EDF5ED925C6D}">
      <dsp:nvSpPr>
        <dsp:cNvPr id="0" name=""/>
        <dsp:cNvSpPr/>
      </dsp:nvSpPr>
      <dsp:spPr>
        <a:xfrm>
          <a:off x="3066957"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842BD-C9B7-4EC7-B444-4BE4E5375EE5}">
      <dsp:nvSpPr>
        <dsp:cNvPr id="0" name=""/>
        <dsp:cNvSpPr/>
      </dsp:nvSpPr>
      <dsp:spPr>
        <a:xfrm>
          <a:off x="3823687" y="107360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t" anchorCtr="0">
          <a:noAutofit/>
        </a:bodyPr>
        <a:lstStyle/>
        <a:p>
          <a:pPr marL="0" lvl="0" indent="0" algn="ctr" defTabSz="1155700">
            <a:lnSpc>
              <a:spcPct val="90000"/>
            </a:lnSpc>
            <a:spcBef>
              <a:spcPct val="0"/>
            </a:spcBef>
            <a:spcAft>
              <a:spcPct val="35000"/>
            </a:spcAft>
            <a:buNone/>
          </a:pPr>
          <a:endParaRPr lang="zh-CN" altLang="en-US" sz="2600" kern="1200" dirty="0"/>
        </a:p>
      </dsp:txBody>
      <dsp:txXfrm>
        <a:off x="3823687" y="1073600"/>
        <a:ext cx="1213207" cy="715734"/>
      </dsp:txXfrm>
    </dsp:sp>
    <dsp:sp modelId="{D2E34011-C225-4CDF-96E4-E6F35B928B54}">
      <dsp:nvSpPr>
        <dsp:cNvPr id="0" name=""/>
        <dsp:cNvSpPr/>
      </dsp:nvSpPr>
      <dsp:spPr>
        <a:xfrm>
          <a:off x="4340825"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44521-611F-4432-BF77-51C5F74A39AB}">
      <dsp:nvSpPr>
        <dsp:cNvPr id="0" name=""/>
        <dsp:cNvSpPr/>
      </dsp:nvSpPr>
      <dsp:spPr>
        <a:xfrm>
          <a:off x="5097556" y="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endParaRPr lang="zh-CN" altLang="en-US" sz="2600" kern="1200" dirty="0"/>
        </a:p>
      </dsp:txBody>
      <dsp:txXfrm>
        <a:off x="5097556" y="0"/>
        <a:ext cx="1213207" cy="715734"/>
      </dsp:txXfrm>
    </dsp:sp>
    <dsp:sp modelId="{A2A42308-9A2B-4625-A1F8-36B5582576F9}">
      <dsp:nvSpPr>
        <dsp:cNvPr id="0" name=""/>
        <dsp:cNvSpPr/>
      </dsp:nvSpPr>
      <dsp:spPr>
        <a:xfrm>
          <a:off x="5614693"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55BE8-05F7-4BDD-9540-69150B58FB74}">
      <dsp:nvSpPr>
        <dsp:cNvPr id="0" name=""/>
        <dsp:cNvSpPr/>
      </dsp:nvSpPr>
      <dsp:spPr>
        <a:xfrm>
          <a:off x="6371424" y="1073600"/>
          <a:ext cx="1213207" cy="715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t" anchorCtr="0">
          <a:noAutofit/>
        </a:bodyPr>
        <a:lstStyle/>
        <a:p>
          <a:pPr marL="0" lvl="0" indent="0" algn="ctr" defTabSz="1155700">
            <a:lnSpc>
              <a:spcPct val="90000"/>
            </a:lnSpc>
            <a:spcBef>
              <a:spcPct val="0"/>
            </a:spcBef>
            <a:spcAft>
              <a:spcPct val="35000"/>
            </a:spcAft>
            <a:buNone/>
          </a:pPr>
          <a:endParaRPr lang="zh-CN" altLang="en-US" sz="2600" kern="1200" dirty="0"/>
        </a:p>
      </dsp:txBody>
      <dsp:txXfrm>
        <a:off x="6371424" y="1073600"/>
        <a:ext cx="1213207" cy="715734"/>
      </dsp:txXfrm>
    </dsp:sp>
    <dsp:sp modelId="{D4D07729-5A02-41D7-AFC5-AF6D3E3BB758}">
      <dsp:nvSpPr>
        <dsp:cNvPr id="0" name=""/>
        <dsp:cNvSpPr/>
      </dsp:nvSpPr>
      <dsp:spPr>
        <a:xfrm>
          <a:off x="6888561" y="805200"/>
          <a:ext cx="178933" cy="178933"/>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BE131337-BABB-4F77-91F0-7A4AC4531DF1}" type="datetimeFigureOut">
              <a:rPr lang="zh-CN" altLang="en-US" smtClean="0"/>
              <a:pPr/>
              <a:t>2019/5/19 Sunday</a:t>
            </a:fld>
            <a:endParaRPr lang="zh-CN" altLang="en-US"/>
          </a:p>
        </p:txBody>
      </p:sp>
      <p:sp>
        <p:nvSpPr>
          <p:cNvPr id="4" name="幻灯片图像占位符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4B9E6158-3EF1-49D0-A4B2-11F17702EE4C}" type="slidenum">
              <a:rPr lang="zh-CN" altLang="en-US" smtClean="0"/>
              <a:pPr/>
              <a:t>‹#›</a:t>
            </a:fld>
            <a:endParaRPr lang="zh-CN" altLang="en-US"/>
          </a:p>
        </p:txBody>
      </p:sp>
    </p:spTree>
    <p:extLst>
      <p:ext uri="{BB962C8B-B14F-4D97-AF65-F5344CB8AC3E}">
        <p14:creationId xmlns:p14="http://schemas.microsoft.com/office/powerpoint/2010/main" val="1191260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a:extLst>
              <a:ext uri="{FF2B5EF4-FFF2-40B4-BE49-F238E27FC236}">
                <a16:creationId xmlns:a16="http://schemas.microsoft.com/office/drawing/2014/main" id="{C6C1ED68-447C-4927-963C-2D83801375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a:extLst>
              <a:ext uri="{FF2B5EF4-FFF2-40B4-BE49-F238E27FC236}">
                <a16:creationId xmlns:a16="http://schemas.microsoft.com/office/drawing/2014/main" id="{4D0E48AF-6E74-4AAE-84AC-03BD4E7EF7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a:extLst>
              <a:ext uri="{FF2B5EF4-FFF2-40B4-BE49-F238E27FC236}">
                <a16:creationId xmlns:a16="http://schemas.microsoft.com/office/drawing/2014/main" id="{E2929E2E-9C3A-47FB-82D6-CB39B4CB8B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15D1A02-1B91-46BE-932D-CFB9500A6467}" type="slidenum">
              <a:rPr lang="zh-CN" altLang="en-US"/>
              <a:pPr eaLnBrk="1" hangingPunct="1"/>
              <a:t>1</a:t>
            </a:fld>
            <a:endParaRPr lang="zh-CN" altLang="en-US"/>
          </a:p>
        </p:txBody>
      </p:sp>
    </p:spTree>
    <p:extLst>
      <p:ext uri="{BB962C8B-B14F-4D97-AF65-F5344CB8AC3E}">
        <p14:creationId xmlns:p14="http://schemas.microsoft.com/office/powerpoint/2010/main" val="3594257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9E6158-3EF1-49D0-A4B2-11F17702EE4C}" type="slidenum">
              <a:rPr lang="zh-CN" altLang="en-US" smtClean="0"/>
              <a:pPr/>
              <a:t>4</a:t>
            </a:fld>
            <a:endParaRPr lang="zh-CN" altLang="en-US"/>
          </a:p>
        </p:txBody>
      </p:sp>
    </p:spTree>
    <p:extLst>
      <p:ext uri="{BB962C8B-B14F-4D97-AF65-F5344CB8AC3E}">
        <p14:creationId xmlns:p14="http://schemas.microsoft.com/office/powerpoint/2010/main" val="2684367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9E6158-3EF1-49D0-A4B2-11F17702EE4C}" type="slidenum">
              <a:rPr lang="zh-CN" altLang="en-US" smtClean="0"/>
              <a:pPr/>
              <a:t>16</a:t>
            </a:fld>
            <a:endParaRPr lang="zh-CN" altLang="en-US"/>
          </a:p>
        </p:txBody>
      </p:sp>
    </p:spTree>
    <p:extLst>
      <p:ext uri="{BB962C8B-B14F-4D97-AF65-F5344CB8AC3E}">
        <p14:creationId xmlns:p14="http://schemas.microsoft.com/office/powerpoint/2010/main" val="1257886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9E6158-3EF1-49D0-A4B2-11F17702EE4C}" type="slidenum">
              <a:rPr lang="zh-CN" altLang="en-US" smtClean="0"/>
              <a:pPr/>
              <a:t>21</a:t>
            </a:fld>
            <a:endParaRPr lang="zh-CN" altLang="en-US"/>
          </a:p>
        </p:txBody>
      </p:sp>
    </p:spTree>
    <p:extLst>
      <p:ext uri="{BB962C8B-B14F-4D97-AF65-F5344CB8AC3E}">
        <p14:creationId xmlns:p14="http://schemas.microsoft.com/office/powerpoint/2010/main" val="3064831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41</a:t>
            </a:fld>
            <a:endParaRPr lang="zh-CN" altLang="en-US"/>
          </a:p>
        </p:txBody>
      </p:sp>
    </p:spTree>
    <p:extLst>
      <p:ext uri="{BB962C8B-B14F-4D97-AF65-F5344CB8AC3E}">
        <p14:creationId xmlns:p14="http://schemas.microsoft.com/office/powerpoint/2010/main" val="3687787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42</a:t>
            </a:fld>
            <a:endParaRPr lang="zh-CN" altLang="en-US"/>
          </a:p>
        </p:txBody>
      </p:sp>
    </p:spTree>
    <p:extLst>
      <p:ext uri="{BB962C8B-B14F-4D97-AF65-F5344CB8AC3E}">
        <p14:creationId xmlns:p14="http://schemas.microsoft.com/office/powerpoint/2010/main" val="700926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43</a:t>
            </a:fld>
            <a:endParaRPr lang="zh-CN" altLang="en-US" dirty="0">
              <a:solidFill>
                <a:srgbClr val="000000"/>
              </a:solidFill>
            </a:endParaRPr>
          </a:p>
        </p:txBody>
      </p:sp>
    </p:spTree>
    <p:extLst>
      <p:ext uri="{BB962C8B-B14F-4D97-AF65-F5344CB8AC3E}">
        <p14:creationId xmlns:p14="http://schemas.microsoft.com/office/powerpoint/2010/main" val="460794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941746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3859957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2688864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a16="http://schemas.microsoft.com/office/drawing/2014/main" id="{5C5BF286-AE9A-443F-A415-19DCA9C401D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81E915C6-E3ED-47BC-84E5-6AAF6A76E87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EE2AFE2-2FCC-4330-8E13-CD227F666CC6}"/>
              </a:ext>
            </a:extLst>
          </p:cNvPr>
          <p:cNvSpPr>
            <a:spLocks noGrp="1" noChangeArrowheads="1"/>
          </p:cNvSpPr>
          <p:nvPr>
            <p:ph type="sldNum" sz="quarter" idx="12"/>
          </p:nvPr>
        </p:nvSpPr>
        <p:spPr>
          <a:ln/>
        </p:spPr>
        <p:txBody>
          <a:bodyPr/>
          <a:lstStyle>
            <a:lvl1pPr>
              <a:defRPr/>
            </a:lvl1pPr>
          </a:lstStyle>
          <a:p>
            <a:fld id="{E1E983A8-E14D-413D-A36C-CE1A4EAEC6B2}" type="slidenum">
              <a:rPr lang="en-US" altLang="zh-CN"/>
              <a:pPr/>
              <a:t>‹#›</a:t>
            </a:fld>
            <a:endParaRPr lang="en-US" altLang="zh-CN"/>
          </a:p>
        </p:txBody>
      </p:sp>
    </p:spTree>
    <p:extLst>
      <p:ext uri="{BB962C8B-B14F-4D97-AF65-F5344CB8AC3E}">
        <p14:creationId xmlns:p14="http://schemas.microsoft.com/office/powerpoint/2010/main" val="1840107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694FFB0-6891-413B-8EDE-38104BEE4A9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1383C1E-3ED1-4FC1-AEF0-4CED6D5FE6C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C2F32F3D-5771-4104-B679-6CB806517A59}"/>
              </a:ext>
            </a:extLst>
          </p:cNvPr>
          <p:cNvSpPr>
            <a:spLocks noGrp="1" noChangeArrowheads="1"/>
          </p:cNvSpPr>
          <p:nvPr>
            <p:ph type="sldNum" sz="quarter" idx="12"/>
          </p:nvPr>
        </p:nvSpPr>
        <p:spPr>
          <a:ln/>
        </p:spPr>
        <p:txBody>
          <a:bodyPr/>
          <a:lstStyle>
            <a:lvl1pPr>
              <a:defRPr/>
            </a:lvl1pPr>
          </a:lstStyle>
          <a:p>
            <a:fld id="{B4DEF60D-F256-4C8E-BB84-6FC5A0B6511A}" type="slidenum">
              <a:rPr lang="en-US" altLang="zh-CN"/>
              <a:pPr/>
              <a:t>‹#›</a:t>
            </a:fld>
            <a:endParaRPr lang="en-US" altLang="zh-CN"/>
          </a:p>
        </p:txBody>
      </p:sp>
    </p:spTree>
    <p:extLst>
      <p:ext uri="{BB962C8B-B14F-4D97-AF65-F5344CB8AC3E}">
        <p14:creationId xmlns:p14="http://schemas.microsoft.com/office/powerpoint/2010/main" val="3389446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E5F0C023-1A09-4983-ABC7-E06FBCE201E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F988A7BD-CB1D-4D16-8C2E-DE6A10E2261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E15ABCF2-6FDA-405B-9298-863397E2D4AA}"/>
              </a:ext>
            </a:extLst>
          </p:cNvPr>
          <p:cNvSpPr>
            <a:spLocks noGrp="1" noChangeArrowheads="1"/>
          </p:cNvSpPr>
          <p:nvPr>
            <p:ph type="sldNum" sz="quarter" idx="12"/>
          </p:nvPr>
        </p:nvSpPr>
        <p:spPr>
          <a:ln/>
        </p:spPr>
        <p:txBody>
          <a:bodyPr/>
          <a:lstStyle>
            <a:lvl1pPr>
              <a:defRPr/>
            </a:lvl1pPr>
          </a:lstStyle>
          <a:p>
            <a:fld id="{0DE2EB27-BE03-4A13-9F51-3998D805F46F}" type="slidenum">
              <a:rPr lang="en-US" altLang="zh-CN"/>
              <a:pPr/>
              <a:t>‹#›</a:t>
            </a:fld>
            <a:endParaRPr lang="en-US" altLang="zh-CN"/>
          </a:p>
        </p:txBody>
      </p:sp>
    </p:spTree>
    <p:extLst>
      <p:ext uri="{BB962C8B-B14F-4D97-AF65-F5344CB8AC3E}">
        <p14:creationId xmlns:p14="http://schemas.microsoft.com/office/powerpoint/2010/main" val="3673454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E67CA624-52E3-4558-AE76-08E4747432C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B302DFEE-872D-4F50-AE1D-048F49D08A6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AF2A9BE4-367E-4E2A-84F4-F9E3E5C1E458}"/>
              </a:ext>
            </a:extLst>
          </p:cNvPr>
          <p:cNvSpPr>
            <a:spLocks noGrp="1" noChangeArrowheads="1"/>
          </p:cNvSpPr>
          <p:nvPr>
            <p:ph type="sldNum" sz="quarter" idx="12"/>
          </p:nvPr>
        </p:nvSpPr>
        <p:spPr>
          <a:ln/>
        </p:spPr>
        <p:txBody>
          <a:bodyPr/>
          <a:lstStyle>
            <a:lvl1pPr>
              <a:defRPr/>
            </a:lvl1pPr>
          </a:lstStyle>
          <a:p>
            <a:fld id="{3CA65F9E-2F45-4F6C-ACEF-24A18840E4BE}" type="slidenum">
              <a:rPr lang="en-US" altLang="zh-CN"/>
              <a:pPr/>
              <a:t>‹#›</a:t>
            </a:fld>
            <a:endParaRPr lang="en-US" altLang="zh-CN"/>
          </a:p>
        </p:txBody>
      </p:sp>
    </p:spTree>
    <p:extLst>
      <p:ext uri="{BB962C8B-B14F-4D97-AF65-F5344CB8AC3E}">
        <p14:creationId xmlns:p14="http://schemas.microsoft.com/office/powerpoint/2010/main" val="23954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B975739-7C6E-41B2-956F-5E8F2987ACC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BB595CAF-C39A-4FC9-8E06-AFCA70EE9DC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F3823443-53B1-4C7D-BC46-261590E799E7}"/>
              </a:ext>
            </a:extLst>
          </p:cNvPr>
          <p:cNvSpPr>
            <a:spLocks noGrp="1" noChangeArrowheads="1"/>
          </p:cNvSpPr>
          <p:nvPr>
            <p:ph type="sldNum" sz="quarter" idx="12"/>
          </p:nvPr>
        </p:nvSpPr>
        <p:spPr>
          <a:ln/>
        </p:spPr>
        <p:txBody>
          <a:bodyPr/>
          <a:lstStyle>
            <a:lvl1pPr>
              <a:defRPr/>
            </a:lvl1pPr>
          </a:lstStyle>
          <a:p>
            <a:fld id="{4921E4A7-74C3-4C66-94A2-C1CB91FF1A73}" type="slidenum">
              <a:rPr lang="en-US" altLang="zh-CN"/>
              <a:pPr/>
              <a:t>‹#›</a:t>
            </a:fld>
            <a:endParaRPr lang="en-US" altLang="zh-CN"/>
          </a:p>
        </p:txBody>
      </p:sp>
    </p:spTree>
    <p:extLst>
      <p:ext uri="{BB962C8B-B14F-4D97-AF65-F5344CB8AC3E}">
        <p14:creationId xmlns:p14="http://schemas.microsoft.com/office/powerpoint/2010/main" val="882028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FD48C408-B28A-4FC1-B4A8-2D20A3A01B8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37E2B14E-F0A6-4F64-8F35-17C866DC0E3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DF15FD70-2A6A-4DEC-B6B2-7EA31E65B1D1}"/>
              </a:ext>
            </a:extLst>
          </p:cNvPr>
          <p:cNvSpPr>
            <a:spLocks noGrp="1" noChangeArrowheads="1"/>
          </p:cNvSpPr>
          <p:nvPr>
            <p:ph type="sldNum" sz="quarter" idx="12"/>
          </p:nvPr>
        </p:nvSpPr>
        <p:spPr>
          <a:ln/>
        </p:spPr>
        <p:txBody>
          <a:bodyPr/>
          <a:lstStyle>
            <a:lvl1pPr>
              <a:defRPr/>
            </a:lvl1pPr>
          </a:lstStyle>
          <a:p>
            <a:fld id="{91486227-5C60-4D74-BEF4-66C5DF76AC74}" type="slidenum">
              <a:rPr lang="en-US" altLang="zh-CN"/>
              <a:pPr/>
              <a:t>‹#›</a:t>
            </a:fld>
            <a:endParaRPr lang="en-US" altLang="zh-CN"/>
          </a:p>
        </p:txBody>
      </p:sp>
    </p:spTree>
    <p:extLst>
      <p:ext uri="{BB962C8B-B14F-4D97-AF65-F5344CB8AC3E}">
        <p14:creationId xmlns:p14="http://schemas.microsoft.com/office/powerpoint/2010/main" val="1036595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9A539D6-7690-4415-B2A6-C26338478B2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1B847959-8C54-455B-B14F-D20EF5D0A58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E543A12C-213B-4655-A179-C5E6D51FC245}"/>
              </a:ext>
            </a:extLst>
          </p:cNvPr>
          <p:cNvSpPr>
            <a:spLocks noGrp="1" noChangeArrowheads="1"/>
          </p:cNvSpPr>
          <p:nvPr>
            <p:ph type="sldNum" sz="quarter" idx="12"/>
          </p:nvPr>
        </p:nvSpPr>
        <p:spPr>
          <a:ln/>
        </p:spPr>
        <p:txBody>
          <a:bodyPr/>
          <a:lstStyle>
            <a:lvl1pPr>
              <a:defRPr/>
            </a:lvl1pPr>
          </a:lstStyle>
          <a:p>
            <a:fld id="{96DACBE4-481A-460D-8277-52F137107EAF}" type="slidenum">
              <a:rPr lang="en-US" altLang="zh-CN"/>
              <a:pPr/>
              <a:t>‹#›</a:t>
            </a:fld>
            <a:endParaRPr lang="en-US" altLang="zh-CN"/>
          </a:p>
        </p:txBody>
      </p:sp>
    </p:spTree>
    <p:extLst>
      <p:ext uri="{BB962C8B-B14F-4D97-AF65-F5344CB8AC3E}">
        <p14:creationId xmlns:p14="http://schemas.microsoft.com/office/powerpoint/2010/main" val="3276783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A271CE03-0DE0-42EF-82A2-980ED5D6E0B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6B046F82-1540-4E5D-9EAE-EA6DBC32E0E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C3CA65C4-06B1-4F3F-8A26-A2FFCF05D49B}"/>
              </a:ext>
            </a:extLst>
          </p:cNvPr>
          <p:cNvSpPr>
            <a:spLocks noGrp="1" noChangeArrowheads="1"/>
          </p:cNvSpPr>
          <p:nvPr>
            <p:ph type="sldNum" sz="quarter" idx="12"/>
          </p:nvPr>
        </p:nvSpPr>
        <p:spPr>
          <a:ln/>
        </p:spPr>
        <p:txBody>
          <a:bodyPr/>
          <a:lstStyle>
            <a:lvl1pPr>
              <a:defRPr/>
            </a:lvl1pPr>
          </a:lstStyle>
          <a:p>
            <a:fld id="{AAF38D81-6E67-4EE6-9B75-7FABEC3D6AB9}" type="slidenum">
              <a:rPr lang="en-US" altLang="zh-CN"/>
              <a:pPr/>
              <a:t>‹#›</a:t>
            </a:fld>
            <a:endParaRPr lang="en-US" altLang="zh-CN"/>
          </a:p>
        </p:txBody>
      </p:sp>
    </p:spTree>
    <p:extLst>
      <p:ext uri="{BB962C8B-B14F-4D97-AF65-F5344CB8AC3E}">
        <p14:creationId xmlns:p14="http://schemas.microsoft.com/office/powerpoint/2010/main" val="183125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25644883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8845E795-1DBB-43E6-8705-217F1E52E7C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95AF8E99-587B-4C8D-B09A-C533A1F73AA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AEA28FD8-9A96-4928-92DE-56E6FD3DC05C}"/>
              </a:ext>
            </a:extLst>
          </p:cNvPr>
          <p:cNvSpPr>
            <a:spLocks noGrp="1" noChangeArrowheads="1"/>
          </p:cNvSpPr>
          <p:nvPr>
            <p:ph type="sldNum" sz="quarter" idx="12"/>
          </p:nvPr>
        </p:nvSpPr>
        <p:spPr>
          <a:ln/>
        </p:spPr>
        <p:txBody>
          <a:bodyPr/>
          <a:lstStyle>
            <a:lvl1pPr>
              <a:defRPr/>
            </a:lvl1pPr>
          </a:lstStyle>
          <a:p>
            <a:fld id="{27440F60-DABA-4E82-BB4C-39929FB5F67E}" type="slidenum">
              <a:rPr lang="en-US" altLang="zh-CN"/>
              <a:pPr/>
              <a:t>‹#›</a:t>
            </a:fld>
            <a:endParaRPr lang="en-US" altLang="zh-CN"/>
          </a:p>
        </p:txBody>
      </p:sp>
    </p:spTree>
    <p:extLst>
      <p:ext uri="{BB962C8B-B14F-4D97-AF65-F5344CB8AC3E}">
        <p14:creationId xmlns:p14="http://schemas.microsoft.com/office/powerpoint/2010/main" val="3308593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3C966062-C0CF-4FC2-88C8-F2EA77AAB72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CE266C71-E273-4E97-A4E0-D7C732838C2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42C3D853-D91C-48FC-8CF9-ACB5DAD5BD7E}"/>
              </a:ext>
            </a:extLst>
          </p:cNvPr>
          <p:cNvSpPr>
            <a:spLocks noGrp="1" noChangeArrowheads="1"/>
          </p:cNvSpPr>
          <p:nvPr>
            <p:ph type="sldNum" sz="quarter" idx="12"/>
          </p:nvPr>
        </p:nvSpPr>
        <p:spPr>
          <a:ln/>
        </p:spPr>
        <p:txBody>
          <a:bodyPr/>
          <a:lstStyle>
            <a:lvl1pPr>
              <a:defRPr/>
            </a:lvl1pPr>
          </a:lstStyle>
          <a:p>
            <a:fld id="{73B846C5-493E-400A-BA9C-07AF810DDEB4}" type="slidenum">
              <a:rPr lang="en-US" altLang="zh-CN"/>
              <a:pPr/>
              <a:t>‹#›</a:t>
            </a:fld>
            <a:endParaRPr lang="en-US" altLang="zh-CN"/>
          </a:p>
        </p:txBody>
      </p:sp>
    </p:spTree>
    <p:extLst>
      <p:ext uri="{BB962C8B-B14F-4D97-AF65-F5344CB8AC3E}">
        <p14:creationId xmlns:p14="http://schemas.microsoft.com/office/powerpoint/2010/main" val="234658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FBE755B-5EF9-46A0-A7F8-0D305B5AC71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CF815B3F-837A-45DF-BD89-0AB77C58F82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E84D82C0-5566-4BAF-833A-A4A70318D807}"/>
              </a:ext>
            </a:extLst>
          </p:cNvPr>
          <p:cNvSpPr>
            <a:spLocks noGrp="1" noChangeArrowheads="1"/>
          </p:cNvSpPr>
          <p:nvPr>
            <p:ph type="sldNum" sz="quarter" idx="12"/>
          </p:nvPr>
        </p:nvSpPr>
        <p:spPr>
          <a:ln/>
        </p:spPr>
        <p:txBody>
          <a:bodyPr/>
          <a:lstStyle>
            <a:lvl1pPr>
              <a:defRPr/>
            </a:lvl1pPr>
          </a:lstStyle>
          <a:p>
            <a:fld id="{97CE2373-CA0B-4703-B072-14EB1B0FB6AE}" type="slidenum">
              <a:rPr lang="en-US" altLang="zh-CN"/>
              <a:pPr/>
              <a:t>‹#›</a:t>
            </a:fld>
            <a:endParaRPr lang="en-US" altLang="zh-CN"/>
          </a:p>
        </p:txBody>
      </p:sp>
    </p:spTree>
    <p:extLst>
      <p:ext uri="{BB962C8B-B14F-4D97-AF65-F5344CB8AC3E}">
        <p14:creationId xmlns:p14="http://schemas.microsoft.com/office/powerpoint/2010/main" val="2979677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2465607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3912252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356216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81539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3411618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3215302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142453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644C71-5E13-41E3-97DC-B53868307E3F}" type="slidenum">
              <a:rPr lang="zh-CN" altLang="en-US" smtClean="0"/>
              <a:pPr/>
              <a:t>‹#›</a:t>
            </a:fld>
            <a:endParaRPr lang="zh-CN" altLang="en-US"/>
          </a:p>
        </p:txBody>
      </p:sp>
    </p:spTree>
    <p:extLst>
      <p:ext uri="{BB962C8B-B14F-4D97-AF65-F5344CB8AC3E}">
        <p14:creationId xmlns:p14="http://schemas.microsoft.com/office/powerpoint/2010/main" val="19899328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3A44036-1D4A-4EC8-A4B3-54B9B228963B}"/>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3C4EF985-A667-4F61-ACA0-956889A7AABB}"/>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8B0C86C5-A73C-436C-A11E-D75465768343}"/>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a:extLst>
              <a:ext uri="{FF2B5EF4-FFF2-40B4-BE49-F238E27FC236}">
                <a16:creationId xmlns:a16="http://schemas.microsoft.com/office/drawing/2014/main" id="{85D14813-F355-413F-9CA2-607B6A6F2BD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zh-CN"/>
          </a:p>
        </p:txBody>
      </p:sp>
      <p:sp>
        <p:nvSpPr>
          <p:cNvPr id="1030" name="Rectangle 6">
            <a:extLst>
              <a:ext uri="{FF2B5EF4-FFF2-40B4-BE49-F238E27FC236}">
                <a16:creationId xmlns:a16="http://schemas.microsoft.com/office/drawing/2014/main" id="{20CA3F71-58A3-4DBB-8494-48196ACA562E}"/>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2AB350D-DA62-4ECA-BC55-8E015F90775D}" type="slidenum">
              <a:rPr lang="en-US" altLang="zh-CN"/>
              <a:pPr/>
              <a:t>‹#›</a:t>
            </a:fld>
            <a:endParaRPr lang="en-US" altLang="zh-CN"/>
          </a:p>
        </p:txBody>
      </p:sp>
    </p:spTree>
    <p:extLst>
      <p:ext uri="{BB962C8B-B14F-4D97-AF65-F5344CB8AC3E}">
        <p14:creationId xmlns:p14="http://schemas.microsoft.com/office/powerpoint/2010/main" val="6748292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a:extLst>
              <a:ext uri="{FF2B5EF4-FFF2-40B4-BE49-F238E27FC236}">
                <a16:creationId xmlns:a16="http://schemas.microsoft.com/office/drawing/2014/main" id="{BE455CD5-B6CB-4960-A2F2-BA7CFDA43C3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550" y="2852738"/>
            <a:ext cx="868045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4">
            <a:extLst>
              <a:ext uri="{FF2B5EF4-FFF2-40B4-BE49-F238E27FC236}">
                <a16:creationId xmlns:a16="http://schemas.microsoft.com/office/drawing/2014/main" id="{C438B364-7944-4914-8B76-6863ADE48A4B}"/>
              </a:ext>
            </a:extLst>
          </p:cNvPr>
          <p:cNvSpPr txBox="1">
            <a:spLocks noChangeArrowheads="1"/>
          </p:cNvSpPr>
          <p:nvPr/>
        </p:nvSpPr>
        <p:spPr bwMode="auto">
          <a:xfrm>
            <a:off x="774700" y="3108325"/>
            <a:ext cx="5329238"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kumimoji="1" lang="zh-CN" altLang="en-US" sz="2400" b="1" dirty="0">
                <a:solidFill>
                  <a:srgbClr val="4D4D4D"/>
                </a:solidFill>
                <a:latin typeface="微软雅黑" pitchFamily="34" charset="-122"/>
                <a:ea typeface="微软雅黑" pitchFamily="34" charset="-122"/>
              </a:rPr>
              <a:t>新三板权益分派业务介绍</a:t>
            </a:r>
          </a:p>
        </p:txBody>
      </p:sp>
      <p:pic>
        <p:nvPicPr>
          <p:cNvPr id="2054" name="Picture 8">
            <a:extLst>
              <a:ext uri="{FF2B5EF4-FFF2-40B4-BE49-F238E27FC236}">
                <a16:creationId xmlns:a16="http://schemas.microsoft.com/office/drawing/2014/main" id="{97169511-251C-45A6-AFDE-34B3A89E90B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482725"/>
            <a:ext cx="9144000"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9">
            <a:extLst>
              <a:ext uri="{FF2B5EF4-FFF2-40B4-BE49-F238E27FC236}">
                <a16:creationId xmlns:a16="http://schemas.microsoft.com/office/drawing/2014/main" id="{5F048445-2E68-4AA7-8FAE-AC661E035E8E}"/>
              </a:ext>
            </a:extLst>
          </p:cNvPr>
          <p:cNvSpPr txBox="1">
            <a:spLocks noChangeArrowheads="1"/>
          </p:cNvSpPr>
          <p:nvPr/>
        </p:nvSpPr>
        <p:spPr bwMode="auto">
          <a:xfrm>
            <a:off x="755650" y="2060575"/>
            <a:ext cx="62658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rPr>
              <a:t>China Securities Depository </a:t>
            </a:r>
          </a:p>
          <a:p>
            <a:pPr eaLnBrk="1" hangingPunct="1"/>
            <a:r>
              <a:rPr lang="en-US" altLang="zh-CN">
                <a:solidFill>
                  <a:schemeClr val="bg1"/>
                </a:solidFill>
              </a:rPr>
              <a:t>and Clearing Corporation Limited</a:t>
            </a:r>
          </a:p>
        </p:txBody>
      </p:sp>
      <p:pic>
        <p:nvPicPr>
          <p:cNvPr id="2056" name="Picture 9" descr="D:\2015.1.23\中国结算VI系统(2015.3)\主标-透明背景.png">
            <a:extLst>
              <a:ext uri="{FF2B5EF4-FFF2-40B4-BE49-F238E27FC236}">
                <a16:creationId xmlns:a16="http://schemas.microsoft.com/office/drawing/2014/main" id="{B72248AF-E4FA-4462-BF60-02B4E6C6AB7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4275" y="333375"/>
            <a:ext cx="2628900"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
          <p:cNvSpPr txBox="1">
            <a:spLocks noChangeArrowheads="1"/>
          </p:cNvSpPr>
          <p:nvPr/>
        </p:nvSpPr>
        <p:spPr bwMode="auto">
          <a:xfrm>
            <a:off x="483548" y="5048262"/>
            <a:ext cx="3302634" cy="771184"/>
          </a:xfrm>
          <a:prstGeom prst="rect">
            <a:avLst/>
          </a:prstGeom>
          <a:noFill/>
          <a:ln w="9525">
            <a:noFill/>
            <a:miter lim="800000"/>
          </a:ln>
        </p:spPr>
        <p:txBody>
          <a:bodyPr wrap="square" lIns="77925" tIns="38963" rIns="77925" bIns="38963">
            <a:spAutoFit/>
          </a:bodyPr>
          <a:lstStyle/>
          <a:p>
            <a:pPr>
              <a:spcBef>
                <a:spcPct val="50000"/>
              </a:spcBef>
              <a:defRPr/>
            </a:pPr>
            <a:r>
              <a:rPr lang="zh-CN" altLang="en-US" b="1" dirty="0">
                <a:solidFill>
                  <a:schemeClr val="tx1">
                    <a:lumMod val="75000"/>
                    <a:lumOff val="25000"/>
                  </a:schemeClr>
                </a:solidFill>
                <a:latin typeface="微软雅黑" pitchFamily="34" charset="-122"/>
                <a:ea typeface="微软雅黑" pitchFamily="34" charset="-122"/>
              </a:rPr>
              <a:t>中国结算北京分公司</a:t>
            </a:r>
            <a:r>
              <a:rPr lang="en-US" altLang="zh-CN" b="1" dirty="0">
                <a:solidFill>
                  <a:schemeClr val="tx1">
                    <a:lumMod val="75000"/>
                    <a:lumOff val="25000"/>
                  </a:schemeClr>
                </a:solidFill>
                <a:latin typeface="微软雅黑" pitchFamily="34" charset="-122"/>
                <a:ea typeface="微软雅黑" pitchFamily="34" charset="-122"/>
              </a:rPr>
              <a:t> | </a:t>
            </a:r>
            <a:r>
              <a:rPr lang="zh-CN" altLang="en-US" b="1" dirty="0">
                <a:solidFill>
                  <a:schemeClr val="tx1">
                    <a:lumMod val="75000"/>
                    <a:lumOff val="25000"/>
                  </a:schemeClr>
                </a:solidFill>
                <a:latin typeface="微软雅黑" pitchFamily="34" charset="-122"/>
                <a:ea typeface="微软雅黑" pitchFamily="34" charset="-122"/>
              </a:rPr>
              <a:t>郭正炉</a:t>
            </a:r>
            <a:endParaRPr lang="en-US" altLang="zh-CN" b="1" dirty="0">
              <a:solidFill>
                <a:schemeClr val="tx1">
                  <a:lumMod val="75000"/>
                  <a:lumOff val="25000"/>
                </a:schemeClr>
              </a:solidFill>
              <a:latin typeface="微软雅黑" pitchFamily="34" charset="-122"/>
              <a:ea typeface="微软雅黑" pitchFamily="34" charset="-122"/>
            </a:endParaRPr>
          </a:p>
          <a:p>
            <a:pPr>
              <a:spcBef>
                <a:spcPct val="50000"/>
              </a:spcBef>
              <a:defRPr/>
            </a:pPr>
            <a:r>
              <a:rPr lang="en-US" altLang="zh-CN" b="1" dirty="0">
                <a:solidFill>
                  <a:schemeClr val="tx1">
                    <a:lumMod val="75000"/>
                    <a:lumOff val="25000"/>
                  </a:schemeClr>
                </a:solidFill>
                <a:latin typeface="微软雅黑" pitchFamily="34" charset="-122"/>
                <a:ea typeface="微软雅黑" pitchFamily="34" charset="-122"/>
              </a:rPr>
              <a:t>2019.5 </a:t>
            </a:r>
            <a:r>
              <a:rPr lang="zh-CN" altLang="en-US" b="1" dirty="0">
                <a:solidFill>
                  <a:schemeClr val="tx1">
                    <a:lumMod val="75000"/>
                    <a:lumOff val="25000"/>
                  </a:schemeClr>
                </a:solidFill>
                <a:latin typeface="微软雅黑" pitchFamily="34" charset="-122"/>
                <a:ea typeface="微软雅黑" pitchFamily="34" charset="-122"/>
              </a:rPr>
              <a:t>深圳</a:t>
            </a:r>
          </a:p>
        </p:txBody>
      </p:sp>
      <p:sp>
        <p:nvSpPr>
          <p:cNvPr id="10" name="页脚占位符 9"/>
          <p:cNvSpPr>
            <a:spLocks noGrp="1"/>
          </p:cNvSpPr>
          <p:nvPr>
            <p:ph type="ftr" sz="quarter" idx="11"/>
          </p:nvPr>
        </p:nvSpPr>
        <p:spPr/>
        <p:txBody>
          <a:bodyPr/>
          <a:lstStyle/>
          <a:p>
            <a:r>
              <a:rPr lang="en-US" altLang="zh-CN" sz="1400" dirty="0">
                <a:solidFill>
                  <a:schemeClr val="tx1"/>
                </a:solidFill>
                <a:latin typeface="Arial Unicode MS" pitchFamily="34" charset="-122"/>
                <a:ea typeface="Arial Unicode MS" pitchFamily="34" charset="-122"/>
                <a:cs typeface="Arial Unicode MS" pitchFamily="34" charset="-122"/>
              </a:rPr>
              <a:t>1</a:t>
            </a:r>
            <a:endParaRPr lang="zh-CN" altLang="en-US" sz="1400" dirty="0">
              <a:solidFill>
                <a:schemeClr val="tx1"/>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407445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10</a:t>
            </a:r>
          </a:p>
        </p:txBody>
      </p:sp>
      <p:grpSp>
        <p:nvGrpSpPr>
          <p:cNvPr id="6" name="组合 5"/>
          <p:cNvGrpSpPr/>
          <p:nvPr/>
        </p:nvGrpSpPr>
        <p:grpSpPr>
          <a:xfrm>
            <a:off x="2791858" y="1698626"/>
            <a:ext cx="3460748" cy="3460748"/>
            <a:chOff x="4179570" y="1588770"/>
            <a:chExt cx="2735580" cy="2735580"/>
          </a:xfrm>
        </p:grpSpPr>
        <p:sp>
          <p:nvSpPr>
            <p:cNvPr id="7" name="椭圆 6"/>
            <p:cNvSpPr/>
            <p:nvPr/>
          </p:nvSpPr>
          <p:spPr>
            <a:xfrm>
              <a:off x="4179570" y="1588770"/>
              <a:ext cx="2735580" cy="2735580"/>
            </a:xfrm>
            <a:prstGeom prst="ellipse">
              <a:avLst/>
            </a:prstGeom>
            <a:solidFill>
              <a:schemeClr val="bg1">
                <a:lumMod val="95000"/>
              </a:schemeClr>
            </a:solidFill>
            <a:ln w="19050">
              <a:gradFill flip="none" rotWithShape="1">
                <a:gsLst>
                  <a:gs pos="0">
                    <a:schemeClr val="bg1">
                      <a:lumMod val="75000"/>
                    </a:schemeClr>
                  </a:gs>
                  <a:gs pos="100000">
                    <a:schemeClr val="bg1">
                      <a:lumMod val="99000"/>
                    </a:schemeClr>
                  </a:gs>
                </a:gsLst>
                <a:lin ang="2700000" scaled="1"/>
                <a:tileRect/>
              </a:gradFill>
            </a:ln>
            <a:effectLst>
              <a:innerShdw blurRad="152400" dist="762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368226" y="1777427"/>
              <a:ext cx="2358266" cy="2358266"/>
            </a:xfrm>
            <a:prstGeom prst="ellipse">
              <a:avLst/>
            </a:prstGeom>
            <a:solidFill>
              <a:schemeClr val="bg1">
                <a:lumMod val="95000"/>
              </a:schemeClr>
            </a:solidFill>
            <a:ln w="1905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38842" y="1118409"/>
            <a:ext cx="1166781" cy="1166781"/>
            <a:chOff x="5512610" y="1118409"/>
            <a:chExt cx="1166781" cy="1166781"/>
          </a:xfrm>
        </p:grpSpPr>
        <p:sp>
          <p:nvSpPr>
            <p:cNvPr id="10" name="椭圆 9"/>
            <p:cNvSpPr/>
            <p:nvPr/>
          </p:nvSpPr>
          <p:spPr>
            <a:xfrm>
              <a:off x="5512610" y="11184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5645696" y="1251495"/>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Group 4"/>
            <p:cNvGrpSpPr>
              <a:grpSpLocks noChangeAspect="1"/>
            </p:cNvGrpSpPr>
            <p:nvPr/>
          </p:nvGrpSpPr>
          <p:grpSpPr bwMode="auto">
            <a:xfrm>
              <a:off x="5952339" y="1543737"/>
              <a:ext cx="287265" cy="323175"/>
              <a:chOff x="1776" y="1779"/>
              <a:chExt cx="64" cy="72"/>
            </a:xfrm>
            <a:solidFill>
              <a:schemeClr val="bg1"/>
            </a:solidFill>
            <a:effectLst/>
          </p:grpSpPr>
          <p:sp>
            <p:nvSpPr>
              <p:cNvPr id="1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7" name="组合 16"/>
          <p:cNvGrpSpPr/>
          <p:nvPr/>
        </p:nvGrpSpPr>
        <p:grpSpPr>
          <a:xfrm>
            <a:off x="5653341" y="2832909"/>
            <a:ext cx="1166781" cy="1166781"/>
            <a:chOff x="7227109" y="2832909"/>
            <a:chExt cx="1166781" cy="1166781"/>
          </a:xfrm>
        </p:grpSpPr>
        <p:sp>
          <p:nvSpPr>
            <p:cNvPr id="18" name="椭圆 17"/>
            <p:cNvSpPr/>
            <p:nvPr/>
          </p:nvSpPr>
          <p:spPr>
            <a:xfrm>
              <a:off x="7227109"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7360195" y="2965995"/>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 name="Group 18"/>
            <p:cNvGrpSpPr>
              <a:grpSpLocks noChangeAspect="1"/>
            </p:cNvGrpSpPr>
            <p:nvPr/>
          </p:nvGrpSpPr>
          <p:grpSpPr bwMode="auto">
            <a:xfrm>
              <a:off x="7645836" y="3247029"/>
              <a:ext cx="320917" cy="299035"/>
              <a:chOff x="3802" y="2858"/>
              <a:chExt cx="616" cy="574"/>
            </a:xfrm>
            <a:solidFill>
              <a:schemeClr val="bg1"/>
            </a:solidFill>
            <a:effectLst/>
          </p:grpSpPr>
          <p:sp>
            <p:nvSpPr>
              <p:cNvPr id="21" name="Rectangle 19"/>
              <p:cNvSpPr>
                <a:spLocks noChangeArrowheads="1"/>
              </p:cNvSpPr>
              <p:nvPr/>
            </p:nvSpPr>
            <p:spPr bwMode="auto">
              <a:xfrm>
                <a:off x="3802" y="3205"/>
                <a:ext cx="129" cy="227"/>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0"/>
              <p:cNvSpPr>
                <a:spLocks noChangeArrowheads="1"/>
              </p:cNvSpPr>
              <p:nvPr/>
            </p:nvSpPr>
            <p:spPr bwMode="auto">
              <a:xfrm>
                <a:off x="3964" y="3174"/>
                <a:ext cx="129" cy="258"/>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21"/>
              <p:cNvSpPr>
                <a:spLocks noChangeArrowheads="1"/>
              </p:cNvSpPr>
              <p:nvPr/>
            </p:nvSpPr>
            <p:spPr bwMode="auto">
              <a:xfrm>
                <a:off x="4129" y="3131"/>
                <a:ext cx="129" cy="301"/>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22"/>
              <p:cNvSpPr>
                <a:spLocks noChangeArrowheads="1"/>
              </p:cNvSpPr>
              <p:nvPr/>
            </p:nvSpPr>
            <p:spPr bwMode="auto">
              <a:xfrm>
                <a:off x="4289" y="3078"/>
                <a:ext cx="129" cy="354"/>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6" name="组合 25"/>
          <p:cNvGrpSpPr/>
          <p:nvPr/>
        </p:nvGrpSpPr>
        <p:grpSpPr>
          <a:xfrm>
            <a:off x="2224342" y="2832909"/>
            <a:ext cx="1166781" cy="1166781"/>
            <a:chOff x="3798110" y="2832909"/>
            <a:chExt cx="1166781" cy="1166781"/>
          </a:xfrm>
        </p:grpSpPr>
        <p:sp>
          <p:nvSpPr>
            <p:cNvPr id="27" name="椭圆 2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931196" y="2965995"/>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3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2" name="组合 31"/>
          <p:cNvGrpSpPr/>
          <p:nvPr/>
        </p:nvGrpSpPr>
        <p:grpSpPr>
          <a:xfrm>
            <a:off x="3938842" y="4547410"/>
            <a:ext cx="1166781" cy="1166781"/>
            <a:chOff x="5512610" y="4547410"/>
            <a:chExt cx="1166781" cy="1166781"/>
          </a:xfrm>
        </p:grpSpPr>
        <p:sp>
          <p:nvSpPr>
            <p:cNvPr id="33" name="椭圆 18"/>
            <p:cNvSpPr/>
            <p:nvPr/>
          </p:nvSpPr>
          <p:spPr>
            <a:xfrm>
              <a:off x="5512610" y="4547410"/>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5645696" y="4680496"/>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9"/>
            <p:cNvGrpSpPr/>
            <p:nvPr/>
          </p:nvGrpSpPr>
          <p:grpSpPr>
            <a:xfrm>
              <a:off x="5930407" y="4950614"/>
              <a:ext cx="331150" cy="360359"/>
              <a:chOff x="4873620" y="1965325"/>
              <a:chExt cx="269882" cy="293688"/>
            </a:xfrm>
            <a:solidFill>
              <a:schemeClr val="bg1"/>
            </a:solidFill>
            <a:effectLst/>
          </p:grpSpPr>
          <p:sp>
            <p:nvSpPr>
              <p:cNvPr id="36"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0" name="组合 39"/>
          <p:cNvGrpSpPr/>
          <p:nvPr/>
        </p:nvGrpSpPr>
        <p:grpSpPr>
          <a:xfrm>
            <a:off x="771095" y="3997778"/>
            <a:ext cx="2139699" cy="523220"/>
            <a:chOff x="1258030" y="3593783"/>
            <a:chExt cx="2139699" cy="523220"/>
          </a:xfrm>
        </p:grpSpPr>
        <p:sp>
          <p:nvSpPr>
            <p:cNvPr id="41" name="文本框 45"/>
            <p:cNvSpPr txBox="1"/>
            <p:nvPr/>
          </p:nvSpPr>
          <p:spPr>
            <a:xfrm>
              <a:off x="1258030" y="3593783"/>
              <a:ext cx="870790" cy="523220"/>
            </a:xfrm>
            <a:prstGeom prst="rect">
              <a:avLst/>
            </a:prstGeom>
            <a:noFill/>
          </p:spPr>
          <p:txBody>
            <a:bodyPr wrap="square" rtlCol="0">
              <a:spAutoFit/>
            </a:bodyPr>
            <a:lstStyle/>
            <a:p>
              <a:pPr algn="ctr"/>
              <a:r>
                <a:rPr lang="en-US" altLang="zh-CN"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04</a:t>
              </a:r>
              <a:endParaRPr lang="zh-CN" altLang="en-US"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sp>
          <p:nvSpPr>
            <p:cNvPr id="42" name="文本框 46"/>
            <p:cNvSpPr txBox="1"/>
            <p:nvPr/>
          </p:nvSpPr>
          <p:spPr>
            <a:xfrm>
              <a:off x="1799069" y="3661071"/>
              <a:ext cx="1598660" cy="369332"/>
            </a:xfrm>
            <a:prstGeom prst="rect">
              <a:avLst/>
            </a:prstGeom>
            <a:noFill/>
          </p:spPr>
          <p:txBody>
            <a:bodyPr wrap="square" rtlCol="0">
              <a:spAutoFit/>
            </a:bodyPr>
            <a:lstStyle/>
            <a:p>
              <a:r>
                <a:rPr lang="zh-CN" altLang="en-US"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确定分派比例</a:t>
              </a:r>
            </a:p>
          </p:txBody>
        </p:sp>
      </p:grpSp>
      <p:grpSp>
        <p:nvGrpSpPr>
          <p:cNvPr id="44" name="组合 43"/>
          <p:cNvGrpSpPr/>
          <p:nvPr/>
        </p:nvGrpSpPr>
        <p:grpSpPr>
          <a:xfrm>
            <a:off x="6392985" y="2251248"/>
            <a:ext cx="2139699" cy="523220"/>
            <a:chOff x="1258030" y="3593783"/>
            <a:chExt cx="2139699" cy="523220"/>
          </a:xfrm>
        </p:grpSpPr>
        <p:sp>
          <p:nvSpPr>
            <p:cNvPr id="45" name="文本框 49"/>
            <p:cNvSpPr txBox="1"/>
            <p:nvPr/>
          </p:nvSpPr>
          <p:spPr>
            <a:xfrm>
              <a:off x="1258030" y="3593783"/>
              <a:ext cx="870790" cy="523220"/>
            </a:xfrm>
            <a:prstGeom prst="rect">
              <a:avLst/>
            </a:prstGeom>
            <a:noFill/>
          </p:spPr>
          <p:txBody>
            <a:bodyPr wrap="square" rtlCol="0">
              <a:spAutoFit/>
            </a:bodyPr>
            <a:lstStyle/>
            <a:p>
              <a:pPr algn="ctr"/>
              <a:r>
                <a:rPr lang="en-US" altLang="zh-CN"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02</a:t>
              </a:r>
              <a:endParaRPr lang="zh-CN" altLang="en-US"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sp>
          <p:nvSpPr>
            <p:cNvPr id="46" name="文本框 50"/>
            <p:cNvSpPr txBox="1"/>
            <p:nvPr/>
          </p:nvSpPr>
          <p:spPr>
            <a:xfrm>
              <a:off x="1799069" y="3669863"/>
              <a:ext cx="1598660" cy="369332"/>
            </a:xfrm>
            <a:prstGeom prst="rect">
              <a:avLst/>
            </a:prstGeom>
            <a:noFill/>
          </p:spPr>
          <p:txBody>
            <a:bodyPr wrap="square" rtlCol="0">
              <a:spAutoFit/>
            </a:bodyPr>
            <a:lstStyle/>
            <a:p>
              <a:r>
                <a:rPr lang="zh-CN" altLang="en-US"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确定分派对象</a:t>
              </a:r>
            </a:p>
          </p:txBody>
        </p:sp>
      </p:grpSp>
      <p:grpSp>
        <p:nvGrpSpPr>
          <p:cNvPr id="48" name="组合 47"/>
          <p:cNvGrpSpPr/>
          <p:nvPr/>
        </p:nvGrpSpPr>
        <p:grpSpPr>
          <a:xfrm>
            <a:off x="1531170" y="947040"/>
            <a:ext cx="2245203" cy="646331"/>
            <a:chOff x="1134942" y="3467640"/>
            <a:chExt cx="2245203" cy="646331"/>
          </a:xfrm>
        </p:grpSpPr>
        <p:sp>
          <p:nvSpPr>
            <p:cNvPr id="49" name="文本框 53"/>
            <p:cNvSpPr txBox="1"/>
            <p:nvPr/>
          </p:nvSpPr>
          <p:spPr>
            <a:xfrm>
              <a:off x="1134942" y="3488279"/>
              <a:ext cx="870790" cy="523220"/>
            </a:xfrm>
            <a:prstGeom prst="rect">
              <a:avLst/>
            </a:prstGeom>
            <a:noFill/>
          </p:spPr>
          <p:txBody>
            <a:bodyPr wrap="square" rtlCol="0">
              <a:spAutoFit/>
            </a:bodyPr>
            <a:lstStyle/>
            <a:p>
              <a:pPr algn="ctr"/>
              <a:r>
                <a:rPr lang="en-US" altLang="zh-CN"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01</a:t>
              </a:r>
              <a:endParaRPr lang="zh-CN" altLang="en-US"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sp>
          <p:nvSpPr>
            <p:cNvPr id="50" name="文本框 54"/>
            <p:cNvSpPr txBox="1"/>
            <p:nvPr/>
          </p:nvSpPr>
          <p:spPr>
            <a:xfrm>
              <a:off x="1781485" y="3467640"/>
              <a:ext cx="1598660" cy="646331"/>
            </a:xfrm>
            <a:prstGeom prst="rect">
              <a:avLst/>
            </a:prstGeom>
            <a:noFill/>
          </p:spPr>
          <p:txBody>
            <a:bodyPr wrap="square" rtlCol="0">
              <a:spAutoFit/>
            </a:bodyPr>
            <a:lstStyle/>
            <a:p>
              <a:r>
                <a:rPr lang="zh-CN" altLang="en-US"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确定分派的财务数据</a:t>
              </a:r>
            </a:p>
          </p:txBody>
        </p:sp>
      </p:grpSp>
      <p:grpSp>
        <p:nvGrpSpPr>
          <p:cNvPr id="52" name="组合 51"/>
          <p:cNvGrpSpPr/>
          <p:nvPr/>
        </p:nvGrpSpPr>
        <p:grpSpPr>
          <a:xfrm>
            <a:off x="5073019" y="5265083"/>
            <a:ext cx="2139699" cy="646331"/>
            <a:chOff x="1258030" y="3590735"/>
            <a:chExt cx="2139699" cy="646331"/>
          </a:xfrm>
        </p:grpSpPr>
        <p:sp>
          <p:nvSpPr>
            <p:cNvPr id="53" name="文本框 57"/>
            <p:cNvSpPr txBox="1"/>
            <p:nvPr/>
          </p:nvSpPr>
          <p:spPr>
            <a:xfrm>
              <a:off x="1258030" y="3593783"/>
              <a:ext cx="870790" cy="523220"/>
            </a:xfrm>
            <a:prstGeom prst="rect">
              <a:avLst/>
            </a:prstGeom>
            <a:noFill/>
          </p:spPr>
          <p:txBody>
            <a:bodyPr wrap="square" rtlCol="0">
              <a:spAutoFit/>
            </a:bodyPr>
            <a:lstStyle/>
            <a:p>
              <a:pPr algn="ctr"/>
              <a:r>
                <a:rPr lang="en-US" altLang="zh-CN"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03</a:t>
              </a:r>
              <a:endParaRPr lang="zh-CN" altLang="en-US" sz="28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sp>
          <p:nvSpPr>
            <p:cNvPr id="54" name="文本框 58"/>
            <p:cNvSpPr txBox="1"/>
            <p:nvPr/>
          </p:nvSpPr>
          <p:spPr>
            <a:xfrm>
              <a:off x="1799069" y="3590735"/>
              <a:ext cx="1598660" cy="646331"/>
            </a:xfrm>
            <a:prstGeom prst="rect">
              <a:avLst/>
            </a:prstGeom>
            <a:noFill/>
          </p:spPr>
          <p:txBody>
            <a:bodyPr wrap="square" rtlCol="0">
              <a:spAutoFit/>
            </a:bodyPr>
            <a:lstStyle/>
            <a:p>
              <a:r>
                <a:rPr lang="zh-CN" altLang="en-US"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确定资金来源和分派方案</a:t>
              </a:r>
            </a:p>
          </p:txBody>
        </p:sp>
      </p:grpSp>
      <p:grpSp>
        <p:nvGrpSpPr>
          <p:cNvPr id="56" name="组合 55"/>
          <p:cNvGrpSpPr/>
          <p:nvPr/>
        </p:nvGrpSpPr>
        <p:grpSpPr>
          <a:xfrm>
            <a:off x="3276792" y="2723446"/>
            <a:ext cx="2490880" cy="1031825"/>
            <a:chOff x="4850560" y="2723446"/>
            <a:chExt cx="2490880" cy="1031825"/>
          </a:xfrm>
        </p:grpSpPr>
        <p:sp>
          <p:nvSpPr>
            <p:cNvPr id="57" name="文本框 60"/>
            <p:cNvSpPr txBox="1"/>
            <p:nvPr/>
          </p:nvSpPr>
          <p:spPr>
            <a:xfrm>
              <a:off x="4850560" y="3324384"/>
              <a:ext cx="2490880" cy="430887"/>
            </a:xfrm>
            <a:prstGeom prst="rect">
              <a:avLst/>
            </a:prstGeom>
            <a:noFill/>
          </p:spPr>
          <p:txBody>
            <a:bodyPr wrap="square" rtlCol="0">
              <a:spAutoFit/>
            </a:bodyPr>
            <a:lstStyle/>
            <a:p>
              <a:pPr algn="ctr"/>
              <a:r>
                <a:rPr lang="zh-CN" altLang="en-US" sz="2200" b="1" u="sng" dirty="0">
                  <a:solidFill>
                    <a:srgbClr val="C00000"/>
                  </a:solidFill>
                  <a:effectLst>
                    <a:innerShdw blurRad="63500" dist="50800" dir="13500000">
                      <a:prstClr val="black">
                        <a:alpha val="50000"/>
                      </a:prstClr>
                    </a:innerShdw>
                  </a:effectLst>
                  <a:latin typeface="微软雅黑" pitchFamily="34" charset="-122"/>
                  <a:ea typeface="微软雅黑" pitchFamily="34" charset="-122"/>
                </a:rPr>
                <a:t>权益分派方案</a:t>
              </a:r>
            </a:p>
          </p:txBody>
        </p:sp>
        <p:sp>
          <p:nvSpPr>
            <p:cNvPr id="58" name="Freeform 48"/>
            <p:cNvSpPr>
              <a:spLocks noEditPoints="1"/>
            </p:cNvSpPr>
            <p:nvPr/>
          </p:nvSpPr>
          <p:spPr bwMode="auto">
            <a:xfrm>
              <a:off x="5829190" y="2723446"/>
              <a:ext cx="547085" cy="59501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权益分派方案包括哪些内容？</a:t>
            </a:r>
            <a:endParaRPr lang="en-GB" altLang="en-GB" sz="2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500"/>
                                        <p:tgtEl>
                                          <p:spTgt spid="6"/>
                                        </p:tgtEl>
                                      </p:cBhvr>
                                    </p:animEffect>
                                  </p:childTnLst>
                                </p:cTn>
                              </p:par>
                              <p:par>
                                <p:cTn id="12" presetID="10" presetClass="entr" presetSubtype="0" fill="hold" nodeType="withEffect">
                                  <p:stCondLst>
                                    <p:cond delay="40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childTnLst>
                          </p:cTn>
                        </p:par>
                        <p:par>
                          <p:cTn id="15" fill="hold">
                            <p:stCondLst>
                              <p:cond delay="1400"/>
                            </p:stCondLst>
                            <p:childTnLst>
                              <p:par>
                                <p:cTn id="16" presetID="2" presetClass="entr" presetSubtype="4" accel="7000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accel="7000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par>
                                <p:cTn id="24" presetID="2" presetClass="entr" presetSubtype="4" accel="7000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accel="7000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1900"/>
                            </p:stCondLst>
                            <p:childTnLst>
                              <p:par>
                                <p:cTn id="33" presetID="16" presetClass="entr" presetSubtype="37"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barn(outVertical)">
                                      <p:cBhvr>
                                        <p:cTn id="35" dur="1000"/>
                                        <p:tgtEl>
                                          <p:spTgt spid="48"/>
                                        </p:tgtEl>
                                      </p:cBhvr>
                                    </p:animEffect>
                                  </p:childTnLst>
                                </p:cTn>
                              </p:par>
                              <p:par>
                                <p:cTn id="36" presetID="16" presetClass="entr" presetSubtype="37"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barn(outVertical)">
                                      <p:cBhvr>
                                        <p:cTn id="38" dur="1000"/>
                                        <p:tgtEl>
                                          <p:spTgt spid="44"/>
                                        </p:tgtEl>
                                      </p:cBhvr>
                                    </p:animEffect>
                                  </p:childTnLst>
                                </p:cTn>
                              </p:par>
                              <p:par>
                                <p:cTn id="39" presetID="16" presetClass="entr" presetSubtype="37"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barn(outVertical)">
                                      <p:cBhvr>
                                        <p:cTn id="41" dur="1000"/>
                                        <p:tgtEl>
                                          <p:spTgt spid="40"/>
                                        </p:tgtEl>
                                      </p:cBhvr>
                                    </p:animEffect>
                                  </p:childTnLst>
                                </p:cTn>
                              </p:par>
                              <p:par>
                                <p:cTn id="42" presetID="16" presetClass="entr" presetSubtype="37"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11</a:t>
            </a:r>
          </a:p>
        </p:txBody>
      </p:sp>
      <p:sp>
        <p:nvSpPr>
          <p:cNvPr id="3" name="矩形 2"/>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a:t>
            </a:r>
            <a:r>
              <a:rPr lang="en-US" altLang="zh-CN" sz="2800" b="1" dirty="0">
                <a:solidFill>
                  <a:schemeClr val="bg1"/>
                </a:solidFill>
                <a:latin typeface="微软雅黑" pitchFamily="34" charset="-122"/>
                <a:ea typeface="微软雅黑" pitchFamily="34" charset="-122"/>
              </a:rPr>
              <a:t>01</a:t>
            </a:r>
            <a:r>
              <a:rPr lang="zh-CN" altLang="en-US" sz="2800" b="1" dirty="0">
                <a:solidFill>
                  <a:schemeClr val="bg1"/>
                </a:solidFill>
                <a:latin typeface="微软雅黑" pitchFamily="34" charset="-122"/>
                <a:ea typeface="微软雅黑" pitchFamily="34" charset="-122"/>
              </a:rPr>
              <a:t>）如何确定分派的财务数据</a:t>
            </a:r>
            <a:endParaRPr lang="en-GB" altLang="en-GB" sz="2800" b="1" dirty="0">
              <a:solidFill>
                <a:schemeClr val="bg1"/>
              </a:solidFill>
              <a:latin typeface="微软雅黑" pitchFamily="34" charset="-122"/>
              <a:ea typeface="微软雅黑" pitchFamily="34" charset="-122"/>
            </a:endParaRPr>
          </a:p>
        </p:txBody>
      </p:sp>
      <p:grpSp>
        <p:nvGrpSpPr>
          <p:cNvPr id="5" name="文本1"/>
          <p:cNvGrpSpPr/>
          <p:nvPr/>
        </p:nvGrpSpPr>
        <p:grpSpPr>
          <a:xfrm>
            <a:off x="1213390" y="2215602"/>
            <a:ext cx="3172181" cy="3457228"/>
            <a:chOff x="1681163" y="1806576"/>
            <a:chExt cx="2751137" cy="2668053"/>
          </a:xfrm>
        </p:grpSpPr>
        <p:sp>
          <p:nvSpPr>
            <p:cNvPr id="6" name="Rectangle 2"/>
            <p:cNvSpPr>
              <a:spLocks noChangeArrowheads="1"/>
            </p:cNvSpPr>
            <p:nvPr/>
          </p:nvSpPr>
          <p:spPr bwMode="auto">
            <a:xfrm>
              <a:off x="1692275" y="2219325"/>
              <a:ext cx="2732088" cy="2255304"/>
            </a:xfrm>
            <a:prstGeom prst="rect">
              <a:avLst/>
            </a:prstGeom>
            <a:solidFill>
              <a:schemeClr val="bg1">
                <a:lumMod val="95000"/>
              </a:schemeClr>
            </a:solidFill>
            <a:ln w="3175" cap="flat" cmpd="sng" algn="ctr">
              <a:noFill/>
              <a:prstDash val="solid"/>
            </a:ln>
            <a:effectLst>
              <a:outerShdw blurRad="50800" dist="38100" dir="2700000" algn="tl" rotWithShape="0">
                <a:prstClr val="black">
                  <a:alpha val="40000"/>
                </a:prstClr>
              </a:outerShdw>
            </a:effectLst>
          </p:spPr>
          <p:txBody>
            <a:bodyPr vert="horz" anchor="t"/>
            <a:lstStyle/>
            <a:p>
              <a:pPr marL="171450" lvl="0" indent="-171450" defTabSz="914400">
                <a:lnSpc>
                  <a:spcPct val="150000"/>
                </a:lnSpc>
                <a:buFont typeface="Wingdings" panose="05000000000000000000" pitchFamily="2" charset="2"/>
                <a:buChar char="n"/>
                <a:defRPr/>
              </a:pPr>
              <a:r>
                <a:rPr lang="zh-CN" altLang="en-US" b="1" kern="0" dirty="0">
                  <a:latin typeface="微软雅黑" panose="020B0503020204020204" pitchFamily="34" charset="-122"/>
                  <a:ea typeface="微软雅黑" panose="020B0503020204020204" pitchFamily="34" charset="-122"/>
                </a:rPr>
                <a:t>需以</a:t>
              </a:r>
              <a:r>
                <a:rPr lang="zh-CN" altLang="en-US" b="1" kern="0" dirty="0">
                  <a:solidFill>
                    <a:srgbClr val="C00000"/>
                  </a:solidFill>
                  <a:latin typeface="微软雅黑" panose="020B0503020204020204" pitchFamily="34" charset="-122"/>
                  <a:ea typeface="微软雅黑" panose="020B0503020204020204" pitchFamily="34" charset="-122"/>
                </a:rPr>
                <a:t>披露过的定期财务报告</a:t>
              </a:r>
              <a:r>
                <a:rPr lang="zh-CN" altLang="en-US" b="1" kern="0" dirty="0">
                  <a:latin typeface="微软雅黑" panose="020B0503020204020204" pitchFamily="34" charset="-122"/>
                  <a:ea typeface="微软雅黑" panose="020B0503020204020204" pitchFamily="34" charset="-122"/>
                </a:rPr>
                <a:t>作为权益分派的财务数据依据。</a:t>
              </a:r>
              <a:endParaRPr lang="en-US" altLang="zh-CN" b="1" kern="0" dirty="0">
                <a:latin typeface="微软雅黑" panose="020B0503020204020204" pitchFamily="34" charset="-122"/>
                <a:ea typeface="微软雅黑" panose="020B0503020204020204" pitchFamily="34" charset="-122"/>
              </a:endParaRPr>
            </a:p>
            <a:p>
              <a:pPr marL="171450" indent="-171450" defTabSz="914400">
                <a:lnSpc>
                  <a:spcPct val="150000"/>
                </a:lnSpc>
                <a:buFont typeface="Wingdings" panose="05000000000000000000" pitchFamily="2" charset="2"/>
                <a:buChar char="n"/>
                <a:defRPr/>
              </a:pPr>
              <a:r>
                <a:rPr lang="zh-CN" altLang="en-US" b="1" kern="0" dirty="0">
                  <a:latin typeface="微软雅黑" panose="020B0503020204020204" pitchFamily="34" charset="-122"/>
                  <a:ea typeface="微软雅黑" panose="020B0503020204020204" pitchFamily="34" charset="-122"/>
                </a:rPr>
                <a:t>定期报告的</a:t>
              </a:r>
              <a:r>
                <a:rPr lang="zh-CN" altLang="en-US" b="1" kern="0" dirty="0">
                  <a:solidFill>
                    <a:srgbClr val="C00000"/>
                  </a:solidFill>
                  <a:latin typeface="微软雅黑" panose="020B0503020204020204" pitchFamily="34" charset="-122"/>
                  <a:ea typeface="微软雅黑" panose="020B0503020204020204" pitchFamily="34" charset="-122"/>
                </a:rPr>
                <a:t>财务数据有效期为</a:t>
              </a:r>
              <a:r>
                <a:rPr lang="en-US" altLang="zh-CN" b="1" kern="0" dirty="0">
                  <a:solidFill>
                    <a:srgbClr val="C00000"/>
                  </a:solidFill>
                  <a:latin typeface="微软雅黑" panose="020B0503020204020204" pitchFamily="34" charset="-122"/>
                  <a:ea typeface="微软雅黑" panose="020B0503020204020204" pitchFamily="34" charset="-122"/>
                </a:rPr>
                <a:t>6</a:t>
              </a:r>
              <a:r>
                <a:rPr lang="zh-CN" altLang="en-US" b="1" kern="0" dirty="0">
                  <a:solidFill>
                    <a:srgbClr val="C00000"/>
                  </a:solidFill>
                  <a:latin typeface="微软雅黑" panose="020B0503020204020204" pitchFamily="34" charset="-122"/>
                  <a:ea typeface="微软雅黑" panose="020B0503020204020204" pitchFamily="34" charset="-122"/>
                </a:rPr>
                <a:t>个月，</a:t>
              </a:r>
              <a:r>
                <a:rPr lang="zh-CN" altLang="en-US" b="1" kern="0" dirty="0">
                  <a:latin typeface="微软雅黑" panose="020B0503020204020204" pitchFamily="34" charset="-122"/>
                  <a:ea typeface="微软雅黑" panose="020B0503020204020204" pitchFamily="34" charset="-122"/>
                </a:rPr>
                <a:t>股东大会审议通过权益分派方案需要在</a:t>
              </a:r>
              <a:r>
                <a:rPr lang="zh-CN" altLang="en-US" b="1" kern="0" dirty="0">
                  <a:solidFill>
                    <a:srgbClr val="C00000"/>
                  </a:solidFill>
                  <a:latin typeface="微软雅黑" panose="020B0503020204020204" pitchFamily="34" charset="-122"/>
                  <a:ea typeface="微软雅黑" panose="020B0503020204020204" pitchFamily="34" charset="-122"/>
                </a:rPr>
                <a:t>财务数据有效期</a:t>
              </a:r>
              <a:r>
                <a:rPr lang="zh-CN" altLang="en-US" b="1" kern="0" dirty="0">
                  <a:latin typeface="微软雅黑" panose="020B0503020204020204" pitchFamily="34" charset="-122"/>
                  <a:ea typeface="微软雅黑" panose="020B0503020204020204" pitchFamily="34" charset="-122"/>
                </a:rPr>
                <a:t>内。</a:t>
              </a:r>
              <a:endParaRPr lang="en-US" altLang="zh-CN" b="1" kern="0" dirty="0">
                <a:latin typeface="微软雅黑" panose="020B0503020204020204" pitchFamily="34" charset="-122"/>
                <a:ea typeface="微软雅黑" panose="020B0503020204020204" pitchFamily="34" charset="-122"/>
              </a:endParaRPr>
            </a:p>
          </p:txBody>
        </p:sp>
        <p:sp>
          <p:nvSpPr>
            <p:cNvPr id="7" name="AutoShape 3"/>
            <p:cNvSpPr>
              <a:spLocks noChangeArrowheads="1"/>
            </p:cNvSpPr>
            <p:nvPr/>
          </p:nvSpPr>
          <p:spPr bwMode="auto">
            <a:xfrm rot="10800000">
              <a:off x="1681163" y="1806576"/>
              <a:ext cx="2751137"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8" name="文本2"/>
          <p:cNvGrpSpPr/>
          <p:nvPr/>
        </p:nvGrpSpPr>
        <p:grpSpPr>
          <a:xfrm>
            <a:off x="4950060" y="2224394"/>
            <a:ext cx="3172180" cy="3448436"/>
            <a:chOff x="4686300" y="1806576"/>
            <a:chExt cx="2744788" cy="2501684"/>
          </a:xfrm>
        </p:grpSpPr>
        <p:sp>
          <p:nvSpPr>
            <p:cNvPr id="9" name="Rectangle 14"/>
            <p:cNvSpPr>
              <a:spLocks noChangeArrowheads="1"/>
            </p:cNvSpPr>
            <p:nvPr/>
          </p:nvSpPr>
          <p:spPr bwMode="auto">
            <a:xfrm>
              <a:off x="4691063" y="2219326"/>
              <a:ext cx="2732087" cy="2088934"/>
            </a:xfrm>
            <a:prstGeom prst="rect">
              <a:avLst/>
            </a:prstGeom>
            <a:solidFill>
              <a:schemeClr val="bg1">
                <a:lumMod val="95000"/>
              </a:schemeClr>
            </a:solidFill>
            <a:ln w="3175" cap="flat" cmpd="sng" algn="ctr">
              <a:noFill/>
              <a:prstDash val="solid"/>
            </a:ln>
            <a:effectLst>
              <a:outerShdw blurRad="50800" dist="38100" dir="2700000" algn="tl" rotWithShape="0">
                <a:prstClr val="black">
                  <a:alpha val="40000"/>
                </a:prstClr>
              </a:outerShdw>
            </a:effectLst>
          </p:spPr>
          <p:txBody>
            <a:bodyPr vert="horz" anchor="t"/>
            <a:lstStyle/>
            <a:p>
              <a:pPr marL="171450" lvl="0" indent="-171450" defTabSz="914400">
                <a:lnSpc>
                  <a:spcPct val="150000"/>
                </a:lnSpc>
                <a:buFont typeface="Wingdings" panose="05000000000000000000" pitchFamily="2" charset="2"/>
                <a:buChar char="n"/>
                <a:defRPr/>
              </a:pPr>
              <a:r>
                <a:rPr lang="zh-CN" altLang="en-US" b="1" kern="0" dirty="0">
                  <a:latin typeface="微软雅黑" panose="020B0503020204020204" pitchFamily="34" charset="-122"/>
                  <a:ea typeface="微软雅黑" panose="020B0503020204020204" pitchFamily="34" charset="-122"/>
                </a:rPr>
                <a:t>应当以</a:t>
              </a:r>
              <a:r>
                <a:rPr lang="zh-CN" altLang="en-US" b="1" kern="0" dirty="0">
                  <a:solidFill>
                    <a:srgbClr val="C00000"/>
                  </a:solidFill>
                  <a:latin typeface="微软雅黑" panose="020B0503020204020204" pitchFamily="34" charset="-122"/>
                  <a:ea typeface="微软雅黑" panose="020B0503020204020204" pitchFamily="34" charset="-122"/>
                </a:rPr>
                <a:t>母公司报表</a:t>
              </a:r>
              <a:r>
                <a:rPr lang="zh-CN" altLang="en-US" b="1" kern="0" dirty="0">
                  <a:latin typeface="微软雅黑" panose="020B0503020204020204" pitchFamily="34" charset="-122"/>
                  <a:ea typeface="微软雅黑" panose="020B0503020204020204" pitchFamily="34" charset="-122"/>
                </a:rPr>
                <a:t>中可供分配利润为依据。</a:t>
              </a:r>
              <a:endParaRPr lang="en-US" altLang="zh-CN" b="1" kern="0" dirty="0">
                <a:latin typeface="微软雅黑" panose="020B0503020204020204" pitchFamily="34" charset="-122"/>
                <a:ea typeface="微软雅黑" panose="020B0503020204020204" pitchFamily="34" charset="-122"/>
              </a:endParaRPr>
            </a:p>
            <a:p>
              <a:pPr marL="171450" lvl="0" indent="-171450" defTabSz="914400">
                <a:lnSpc>
                  <a:spcPct val="150000"/>
                </a:lnSpc>
                <a:buFont typeface="Wingdings" panose="05000000000000000000" pitchFamily="2" charset="2"/>
                <a:buChar char="n"/>
                <a:defRPr/>
              </a:pPr>
              <a:r>
                <a:rPr lang="zh-CN" altLang="en-US" b="1" kern="0" dirty="0">
                  <a:latin typeface="微软雅黑" panose="020B0503020204020204" pitchFamily="34" charset="-122"/>
                  <a:ea typeface="微软雅黑" panose="020B0503020204020204" pitchFamily="34" charset="-122"/>
                </a:rPr>
                <a:t>为避免出现超分配的情况，公司应当</a:t>
              </a:r>
              <a:r>
                <a:rPr lang="zh-CN" altLang="en-US" b="1" kern="0" dirty="0">
                  <a:solidFill>
                    <a:srgbClr val="C00000"/>
                  </a:solidFill>
                  <a:latin typeface="微软雅黑" panose="020B0503020204020204" pitchFamily="34" charset="-122"/>
                  <a:ea typeface="微软雅黑" panose="020B0503020204020204" pitchFamily="34" charset="-122"/>
                </a:rPr>
                <a:t>以合并报表、母公司报表中可供分配利润孰低的原则</a:t>
              </a:r>
              <a:r>
                <a:rPr lang="zh-CN" altLang="en-US" b="1" kern="0" dirty="0">
                  <a:latin typeface="微软雅黑" panose="020B0503020204020204" pitchFamily="34" charset="-122"/>
                  <a:ea typeface="微软雅黑" panose="020B0503020204020204" pitchFamily="34" charset="-122"/>
                </a:rPr>
                <a:t>来确定具体分配比例。</a:t>
              </a:r>
            </a:p>
          </p:txBody>
        </p:sp>
        <p:sp>
          <p:nvSpPr>
            <p:cNvPr id="10" name="AutoShape 15"/>
            <p:cNvSpPr>
              <a:spLocks noChangeArrowheads="1"/>
            </p:cNvSpPr>
            <p:nvPr/>
          </p:nvSpPr>
          <p:spPr bwMode="auto">
            <a:xfrm rot="10800000">
              <a:off x="4686300" y="1806576"/>
              <a:ext cx="2744788"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a:noFill/>
            </a:ln>
            <a:effectLst/>
          </p:spPr>
          <p:txBody>
            <a:bodyPr wrap="none" anchor="ctr"/>
            <a:lstStyle/>
            <a:p>
              <a:pPr defTabSz="914400">
                <a:defRPr/>
              </a:pPr>
              <a:endParaRPr lang="zh-CN" altLang="en-US" kern="0" dirty="0">
                <a:solidFill>
                  <a:sysClr val="windowText" lastClr="000000"/>
                </a:solidFill>
                <a:latin typeface="Impact" pitchFamily="34" charset="0"/>
                <a:ea typeface="微软雅黑" pitchFamily="34" charset="-122"/>
              </a:endParaRPr>
            </a:p>
          </p:txBody>
        </p:sp>
      </p:grpSp>
      <p:grpSp>
        <p:nvGrpSpPr>
          <p:cNvPr id="17" name="浅色1"/>
          <p:cNvGrpSpPr/>
          <p:nvPr/>
        </p:nvGrpSpPr>
        <p:grpSpPr>
          <a:xfrm>
            <a:off x="2324457" y="1493704"/>
            <a:ext cx="950045" cy="1035456"/>
            <a:chOff x="1317699" y="3861048"/>
            <a:chExt cx="1459921" cy="1591171"/>
          </a:xfrm>
        </p:grpSpPr>
        <p:sp>
          <p:nvSpPr>
            <p:cNvPr id="18" name="椭圆 17"/>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9"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C00000"/>
                  </a:solidFill>
                  <a:effectLst/>
                  <a:uLnTx/>
                  <a:uFillTx/>
                  <a:latin typeface="Impact" pitchFamily="34" charset="0"/>
                  <a:ea typeface="微软雅黑" pitchFamily="34" charset="-122"/>
                </a:rPr>
                <a:t>1</a:t>
              </a:r>
              <a:endParaRPr kumimoji="0" lang="zh-CN" altLang="en-US" sz="2800" b="0" i="0" u="none" strike="noStrike" kern="0" cap="none" spc="0" normalizeH="0" baseline="0" noProof="0" dirty="0">
                <a:ln>
                  <a:noFill/>
                </a:ln>
                <a:solidFill>
                  <a:srgbClr val="C00000"/>
                </a:solidFill>
                <a:effectLst/>
                <a:uLnTx/>
                <a:uFillTx/>
                <a:latin typeface="Impact" pitchFamily="34" charset="0"/>
                <a:ea typeface="微软雅黑" pitchFamily="34" charset="-122"/>
              </a:endParaRPr>
            </a:p>
          </p:txBody>
        </p:sp>
        <p:sp>
          <p:nvSpPr>
            <p:cNvPr id="20"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1" name="浅色2"/>
          <p:cNvGrpSpPr/>
          <p:nvPr/>
        </p:nvGrpSpPr>
        <p:grpSpPr>
          <a:xfrm>
            <a:off x="6059292" y="1493704"/>
            <a:ext cx="950045" cy="1035456"/>
            <a:chOff x="1317699" y="3861048"/>
            <a:chExt cx="1459921" cy="1591171"/>
          </a:xfrm>
        </p:grpSpPr>
        <p:sp>
          <p:nvSpPr>
            <p:cNvPr id="22" name="椭圆 21"/>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3"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C00000"/>
                  </a:solidFill>
                  <a:effectLst/>
                  <a:uLnTx/>
                  <a:uFillTx/>
                  <a:latin typeface="Impact" pitchFamily="34" charset="0"/>
                  <a:ea typeface="微软雅黑" pitchFamily="34" charset="-122"/>
                </a:rPr>
                <a:t>2</a:t>
              </a:r>
              <a:endParaRPr kumimoji="0" lang="zh-CN" altLang="en-US" sz="2800" b="0" i="0" u="none" strike="noStrike" kern="0" cap="none" spc="0" normalizeH="0" baseline="0" noProof="0" dirty="0">
                <a:ln>
                  <a:noFill/>
                </a:ln>
                <a:solidFill>
                  <a:srgbClr val="C00000"/>
                </a:solidFill>
                <a:effectLst/>
                <a:uLnTx/>
                <a:uFillTx/>
                <a:latin typeface="Impact" pitchFamily="34" charset="0"/>
                <a:ea typeface="微软雅黑" pitchFamily="34" charset="-122"/>
              </a:endParaRPr>
            </a:p>
          </p:txBody>
        </p:sp>
        <p:sp>
          <p:nvSpPr>
            <p:cNvPr id="24"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12</a:t>
            </a:r>
          </a:p>
        </p:txBody>
      </p:sp>
      <p:sp>
        <p:nvSpPr>
          <p:cNvPr id="3" name="矩形 2"/>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财务数据有效期（</a:t>
            </a:r>
            <a:r>
              <a:rPr lang="en-US" altLang="zh-CN" sz="2800" b="1" dirty="0">
                <a:solidFill>
                  <a:schemeClr val="bg1"/>
                </a:solidFill>
                <a:latin typeface="微软雅黑" pitchFamily="34" charset="-122"/>
                <a:ea typeface="微软雅黑" pitchFamily="34" charset="-122"/>
              </a:rPr>
              <a:t>6</a:t>
            </a:r>
            <a:r>
              <a:rPr lang="zh-CN" altLang="en-US" sz="2800" b="1" dirty="0">
                <a:solidFill>
                  <a:schemeClr val="bg1"/>
                </a:solidFill>
                <a:latin typeface="微软雅黑" pitchFamily="34" charset="-122"/>
                <a:ea typeface="微软雅黑" pitchFamily="34" charset="-122"/>
              </a:rPr>
              <a:t>个月）</a:t>
            </a:r>
            <a:endParaRPr lang="en-GB" altLang="en-GB" sz="2800" b="1" dirty="0">
              <a:solidFill>
                <a:schemeClr val="bg1"/>
              </a:solidFill>
              <a:latin typeface="微软雅黑" pitchFamily="34" charset="-122"/>
              <a:ea typeface="微软雅黑" pitchFamily="34" charset="-122"/>
            </a:endParaRPr>
          </a:p>
        </p:txBody>
      </p:sp>
      <p:cxnSp>
        <p:nvCxnSpPr>
          <p:cNvPr id="11" name="直接箭头连接符 10"/>
          <p:cNvCxnSpPr/>
          <p:nvPr/>
        </p:nvCxnSpPr>
        <p:spPr bwMode="auto">
          <a:xfrm>
            <a:off x="685800" y="2552700"/>
            <a:ext cx="7886700" cy="0"/>
          </a:xfrm>
          <a:prstGeom prst="straightConnector1">
            <a:avLst/>
          </a:prstGeom>
          <a:gradFill rotWithShape="1">
            <a:gsLst>
              <a:gs pos="0">
                <a:srgbClr val="FF9933"/>
              </a:gs>
              <a:gs pos="100000">
                <a:srgbClr val="FF6600"/>
              </a:gs>
            </a:gsLst>
            <a:lin ang="5400000" scaled="1"/>
          </a:gradFill>
          <a:ln w="76200" cap="flat" cmpd="sng" algn="ctr">
            <a:solidFill>
              <a:srgbClr val="C00000"/>
            </a:solidFill>
            <a:prstDash val="solid"/>
            <a:round/>
            <a:headEnd type="none" w="med" len="med"/>
            <a:tailEnd type="arrow"/>
          </a:ln>
          <a:effectLst/>
        </p:spPr>
      </p:cxnSp>
      <p:sp>
        <p:nvSpPr>
          <p:cNvPr id="25" name="椭圆 24">
            <a:extLst>
              <a:ext uri="{FF2B5EF4-FFF2-40B4-BE49-F238E27FC236}">
                <a16:creationId xmlns:a16="http://schemas.microsoft.com/office/drawing/2014/main" id="{5F68CCF9-22C7-487E-8724-6B1036681A5A}"/>
              </a:ext>
            </a:extLst>
          </p:cNvPr>
          <p:cNvSpPr/>
          <p:nvPr/>
        </p:nvSpPr>
        <p:spPr>
          <a:xfrm>
            <a:off x="945846" y="2488580"/>
            <a:ext cx="128239" cy="128239"/>
          </a:xfrm>
          <a:prstGeom prst="ellipse">
            <a:avLst/>
          </a:prstGeom>
          <a:solidFill>
            <a:sysClr val="window" lastClr="FFFFFF"/>
          </a:solidFill>
          <a:ln w="571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TextBox 11">
            <a:extLst>
              <a:ext uri="{FF2B5EF4-FFF2-40B4-BE49-F238E27FC236}">
                <a16:creationId xmlns:a16="http://schemas.microsoft.com/office/drawing/2014/main" id="{0EC7B20F-A281-4A86-8A43-02FA039A29AF}"/>
              </a:ext>
            </a:extLst>
          </p:cNvPr>
          <p:cNvSpPr txBox="1"/>
          <p:nvPr/>
        </p:nvSpPr>
        <p:spPr>
          <a:xfrm flipH="1">
            <a:off x="246184" y="2829200"/>
            <a:ext cx="15572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noProof="0" dirty="0">
                <a:solidFill>
                  <a:schemeClr val="tx1"/>
                </a:solidFill>
                <a:latin typeface="Arial Rounded MT Bold" pitchFamily="34" charset="0"/>
                <a:cs typeface="Times New Roman" pitchFamily="18" charset="0"/>
              </a:rPr>
              <a:t>2018.12.31</a:t>
            </a:r>
            <a:endParaRPr kumimoji="0" lang="zh-CN" altLang="en-US" sz="18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27" name="椭圆 26">
            <a:extLst>
              <a:ext uri="{FF2B5EF4-FFF2-40B4-BE49-F238E27FC236}">
                <a16:creationId xmlns:a16="http://schemas.microsoft.com/office/drawing/2014/main" id="{5F68CCF9-22C7-487E-8724-6B1036681A5A}"/>
              </a:ext>
            </a:extLst>
          </p:cNvPr>
          <p:cNvSpPr/>
          <p:nvPr/>
        </p:nvSpPr>
        <p:spPr>
          <a:xfrm>
            <a:off x="2786725" y="2488580"/>
            <a:ext cx="128239" cy="128239"/>
          </a:xfrm>
          <a:prstGeom prst="ellipse">
            <a:avLst/>
          </a:prstGeom>
          <a:solidFill>
            <a:sysClr val="window" lastClr="FFFFFF"/>
          </a:solidFill>
          <a:ln w="571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TextBox 11">
            <a:extLst>
              <a:ext uri="{FF2B5EF4-FFF2-40B4-BE49-F238E27FC236}">
                <a16:creationId xmlns:a16="http://schemas.microsoft.com/office/drawing/2014/main" id="{0EC7B20F-A281-4A86-8A43-02FA039A29AF}"/>
              </a:ext>
            </a:extLst>
          </p:cNvPr>
          <p:cNvSpPr txBox="1"/>
          <p:nvPr/>
        </p:nvSpPr>
        <p:spPr>
          <a:xfrm flipH="1">
            <a:off x="2113084" y="2829200"/>
            <a:ext cx="15572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noProof="0" dirty="0">
                <a:solidFill>
                  <a:schemeClr val="tx1"/>
                </a:solidFill>
                <a:latin typeface="Arial Rounded MT Bold" pitchFamily="34" charset="0"/>
                <a:cs typeface="Times New Roman" pitchFamily="18" charset="0"/>
              </a:rPr>
              <a:t>2019.03.25</a:t>
            </a:r>
            <a:endParaRPr kumimoji="0" lang="zh-CN" altLang="en-US" sz="18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29" name="TextBox 11">
            <a:extLst>
              <a:ext uri="{FF2B5EF4-FFF2-40B4-BE49-F238E27FC236}">
                <a16:creationId xmlns:a16="http://schemas.microsoft.com/office/drawing/2014/main" id="{0EC7B20F-A281-4A86-8A43-02FA039A29AF}"/>
              </a:ext>
            </a:extLst>
          </p:cNvPr>
          <p:cNvSpPr txBox="1"/>
          <p:nvPr/>
        </p:nvSpPr>
        <p:spPr>
          <a:xfrm flipH="1">
            <a:off x="2084936" y="1876700"/>
            <a:ext cx="155721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1800" noProof="0" dirty="0">
                <a:solidFill>
                  <a:schemeClr val="tx1"/>
                </a:solidFill>
                <a:latin typeface="Arial Rounded MT Bold" pitchFamily="34" charset="0"/>
                <a:cs typeface="Times New Roman" pitchFamily="18" charset="0"/>
              </a:rPr>
              <a:t>披露</a:t>
            </a:r>
            <a:r>
              <a:rPr lang="en-US" altLang="zh-CN" sz="1800" noProof="0" dirty="0">
                <a:solidFill>
                  <a:schemeClr val="tx1"/>
                </a:solidFill>
                <a:latin typeface="Arial Rounded MT Bold" pitchFamily="34" charset="0"/>
                <a:cs typeface="Times New Roman" pitchFamily="18" charset="0"/>
              </a:rPr>
              <a:t>2018</a:t>
            </a:r>
            <a:r>
              <a:rPr lang="zh-CN" altLang="en-US" sz="1800" noProof="0" dirty="0">
                <a:solidFill>
                  <a:schemeClr val="tx1"/>
                </a:solidFill>
                <a:latin typeface="Arial Rounded MT Bold" pitchFamily="34" charset="0"/>
                <a:cs typeface="Times New Roman" pitchFamily="18" charset="0"/>
              </a:rPr>
              <a:t>年年报</a:t>
            </a:r>
            <a:endParaRPr kumimoji="0" lang="zh-CN" altLang="en-US" sz="18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30" name="左大括号 29"/>
          <p:cNvSpPr/>
          <p:nvPr/>
        </p:nvSpPr>
        <p:spPr bwMode="auto">
          <a:xfrm rot="16200000">
            <a:off x="4629044" y="1691461"/>
            <a:ext cx="518561" cy="3528249"/>
          </a:xfrm>
          <a:prstGeom prst="leftBrace">
            <a:avLst>
              <a:gd name="adj1" fmla="val 45041"/>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1" name="椭圆 30">
            <a:extLst>
              <a:ext uri="{FF2B5EF4-FFF2-40B4-BE49-F238E27FC236}">
                <a16:creationId xmlns:a16="http://schemas.microsoft.com/office/drawing/2014/main" id="{5F68CCF9-22C7-487E-8724-6B1036681A5A}"/>
              </a:ext>
            </a:extLst>
          </p:cNvPr>
          <p:cNvSpPr/>
          <p:nvPr/>
        </p:nvSpPr>
        <p:spPr>
          <a:xfrm>
            <a:off x="6728649" y="2488580"/>
            <a:ext cx="128239" cy="128239"/>
          </a:xfrm>
          <a:prstGeom prst="ellipse">
            <a:avLst/>
          </a:prstGeom>
          <a:solidFill>
            <a:sysClr val="window" lastClr="FFFFFF"/>
          </a:solidFill>
          <a:ln w="571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Box 11">
            <a:extLst>
              <a:ext uri="{FF2B5EF4-FFF2-40B4-BE49-F238E27FC236}">
                <a16:creationId xmlns:a16="http://schemas.microsoft.com/office/drawing/2014/main" id="{0EC7B20F-A281-4A86-8A43-02FA039A29AF}"/>
              </a:ext>
            </a:extLst>
          </p:cNvPr>
          <p:cNvSpPr txBox="1"/>
          <p:nvPr/>
        </p:nvSpPr>
        <p:spPr>
          <a:xfrm flipH="1">
            <a:off x="6001461" y="2829200"/>
            <a:ext cx="15572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noProof="0" dirty="0">
                <a:solidFill>
                  <a:schemeClr val="tx1"/>
                </a:solidFill>
                <a:latin typeface="Arial Rounded MT Bold" pitchFamily="34" charset="0"/>
                <a:cs typeface="Times New Roman" pitchFamily="18" charset="0"/>
              </a:rPr>
              <a:t>2019.09.25</a:t>
            </a:r>
            <a:endParaRPr kumimoji="0" lang="zh-CN" altLang="en-US" sz="18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33" name="TextBox 11">
            <a:extLst>
              <a:ext uri="{FF2B5EF4-FFF2-40B4-BE49-F238E27FC236}">
                <a16:creationId xmlns:a16="http://schemas.microsoft.com/office/drawing/2014/main" id="{0EC7B20F-A281-4A86-8A43-02FA039A29AF}"/>
              </a:ext>
            </a:extLst>
          </p:cNvPr>
          <p:cNvSpPr txBox="1"/>
          <p:nvPr/>
        </p:nvSpPr>
        <p:spPr>
          <a:xfrm flipH="1">
            <a:off x="3497422" y="3809256"/>
            <a:ext cx="282965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rPr>
              <a:t>6</a:t>
            </a:r>
            <a:r>
              <a:rPr kumimoji="0" lang="zh-CN" altLang="en-US"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rPr>
              <a:t>个月有效期？</a:t>
            </a:r>
          </a:p>
        </p:txBody>
      </p:sp>
      <p:sp>
        <p:nvSpPr>
          <p:cNvPr id="34" name="椭圆 33">
            <a:extLst>
              <a:ext uri="{FF2B5EF4-FFF2-40B4-BE49-F238E27FC236}">
                <a16:creationId xmlns:a16="http://schemas.microsoft.com/office/drawing/2014/main" id="{5F68CCF9-22C7-487E-8724-6B1036681A5A}"/>
              </a:ext>
            </a:extLst>
          </p:cNvPr>
          <p:cNvSpPr/>
          <p:nvPr/>
        </p:nvSpPr>
        <p:spPr>
          <a:xfrm>
            <a:off x="4705046" y="2488579"/>
            <a:ext cx="128239" cy="128239"/>
          </a:xfrm>
          <a:prstGeom prst="ellipse">
            <a:avLst/>
          </a:prstGeom>
          <a:solidFill>
            <a:sysClr val="window" lastClr="FFFFFF"/>
          </a:solidFill>
          <a:ln w="571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TextBox 11">
            <a:extLst>
              <a:ext uri="{FF2B5EF4-FFF2-40B4-BE49-F238E27FC236}">
                <a16:creationId xmlns:a16="http://schemas.microsoft.com/office/drawing/2014/main" id="{0EC7B20F-A281-4A86-8A43-02FA039A29AF}"/>
              </a:ext>
            </a:extLst>
          </p:cNvPr>
          <p:cNvSpPr txBox="1"/>
          <p:nvPr/>
        </p:nvSpPr>
        <p:spPr>
          <a:xfrm flipH="1">
            <a:off x="4043484" y="2829200"/>
            <a:ext cx="15572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noProof="0" dirty="0">
                <a:solidFill>
                  <a:schemeClr val="tx1"/>
                </a:solidFill>
                <a:latin typeface="Arial Rounded MT Bold" pitchFamily="34" charset="0"/>
                <a:cs typeface="Times New Roman" pitchFamily="18" charset="0"/>
              </a:rPr>
              <a:t>2019.06.30</a:t>
            </a:r>
            <a:endParaRPr kumimoji="0" lang="zh-CN" altLang="en-US" sz="18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36" name="左大括号 35"/>
          <p:cNvSpPr/>
          <p:nvPr/>
        </p:nvSpPr>
        <p:spPr bwMode="auto">
          <a:xfrm rot="16200000">
            <a:off x="2665112" y="1642760"/>
            <a:ext cx="410493" cy="3517584"/>
          </a:xfrm>
          <a:prstGeom prst="leftBrace">
            <a:avLst>
              <a:gd name="adj1" fmla="val 45041"/>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7" name="TextBox 11">
            <a:extLst>
              <a:ext uri="{FF2B5EF4-FFF2-40B4-BE49-F238E27FC236}">
                <a16:creationId xmlns:a16="http://schemas.microsoft.com/office/drawing/2014/main" id="{0EC7B20F-A281-4A86-8A43-02FA039A29AF}"/>
              </a:ext>
            </a:extLst>
          </p:cNvPr>
          <p:cNvSpPr txBox="1"/>
          <p:nvPr/>
        </p:nvSpPr>
        <p:spPr>
          <a:xfrm flipH="1">
            <a:off x="1299088" y="3791500"/>
            <a:ext cx="2829658"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rPr>
              <a:t>6</a:t>
            </a:r>
            <a:r>
              <a:rPr kumimoji="0" lang="zh-CN" altLang="en-US"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rPr>
              <a:t>个月有效期内</a:t>
            </a:r>
            <a:endParaRPr kumimoji="0" lang="en-US" altLang="zh-CN"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000" dirty="0">
                <a:solidFill>
                  <a:schemeClr val="tx1"/>
                </a:solidFill>
                <a:latin typeface="Arial Rounded MT Bold" pitchFamily="34" charset="0"/>
                <a:cs typeface="Times New Roman" pitchFamily="18" charset="0"/>
              </a:rPr>
              <a:t>股东大会可审议通过权益分派预案</a:t>
            </a:r>
            <a:endParaRPr kumimoji="0" lang="zh-CN" altLang="en-US" sz="2000" b="1" i="0" u="none" strike="noStrike" kern="0" cap="none" spc="0" normalizeH="0" baseline="0" noProof="0" dirty="0">
              <a:ln w="18415" cmpd="sng">
                <a:noFill/>
                <a:prstDash val="solid"/>
              </a:ln>
              <a:solidFill>
                <a:schemeClr val="tx1"/>
              </a:solidFill>
              <a:effectLst/>
              <a:uLnTx/>
              <a:uFillTx/>
              <a:latin typeface="Arial Rounded MT Bold" pitchFamily="34" charset="0"/>
              <a:cs typeface="Times New Roman" pitchFamily="18" charset="0"/>
            </a:endParaRPr>
          </a:p>
        </p:txBody>
      </p:sp>
      <p:sp>
        <p:nvSpPr>
          <p:cNvPr id="38" name="TextBox 11">
            <a:extLst>
              <a:ext uri="{FF2B5EF4-FFF2-40B4-BE49-F238E27FC236}">
                <a16:creationId xmlns:a16="http://schemas.microsoft.com/office/drawing/2014/main" id="{0EC7B20F-A281-4A86-8A43-02FA039A29AF}"/>
              </a:ext>
            </a:extLst>
          </p:cNvPr>
          <p:cNvSpPr txBox="1"/>
          <p:nvPr/>
        </p:nvSpPr>
        <p:spPr>
          <a:xfrm flipH="1">
            <a:off x="244057" y="1873800"/>
            <a:ext cx="155721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1800" noProof="0" dirty="0">
                <a:solidFill>
                  <a:srgbClr val="C00000"/>
                </a:solidFill>
                <a:latin typeface="Arial Rounded MT Bold" pitchFamily="34" charset="0"/>
                <a:cs typeface="Times New Roman" pitchFamily="18" charset="0"/>
              </a:rPr>
              <a:t>财务报告</a:t>
            </a:r>
            <a:endParaRPr lang="en-US" altLang="zh-CN" sz="1800" noProof="0" dirty="0">
              <a:solidFill>
                <a:srgbClr val="C00000"/>
              </a:solidFill>
              <a:latin typeface="Arial Rounded MT Bold" pitchFamily="34" charset="0"/>
              <a:cs typeface="Times New Roman" pitchFamily="18" charset="0"/>
            </a:endParaRPr>
          </a:p>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1800" dirty="0">
                <a:solidFill>
                  <a:srgbClr val="C00000"/>
                </a:solidFill>
                <a:latin typeface="Arial Rounded MT Bold" pitchFamily="34" charset="0"/>
                <a:cs typeface="Times New Roman" pitchFamily="18" charset="0"/>
              </a:rPr>
              <a:t>期末</a:t>
            </a:r>
            <a:r>
              <a:rPr lang="zh-CN" altLang="en-US" sz="1800" noProof="0" dirty="0">
                <a:solidFill>
                  <a:srgbClr val="C00000"/>
                </a:solidFill>
                <a:latin typeface="Arial Rounded MT Bold" pitchFamily="34" charset="0"/>
                <a:cs typeface="Times New Roman" pitchFamily="18" charset="0"/>
              </a:rPr>
              <a:t>日</a:t>
            </a:r>
            <a:endParaRPr kumimoji="0" lang="zh-CN" altLang="en-US" sz="1800" b="1" i="0" u="none" strike="noStrike" kern="0" cap="none" spc="0" normalizeH="0" baseline="0" noProof="0" dirty="0">
              <a:ln w="18415" cmpd="sng">
                <a:noFill/>
                <a:prstDash val="solid"/>
              </a:ln>
              <a:solidFill>
                <a:srgbClr val="C00000"/>
              </a:solidFill>
              <a:effectLst/>
              <a:uLnTx/>
              <a:uFillTx/>
              <a:latin typeface="Arial Rounded MT Bold" pitchFamily="34" charset="0"/>
              <a:cs typeface="Times New Roman" pitchFamily="18" charset="0"/>
            </a:endParaRPr>
          </a:p>
        </p:txBody>
      </p:sp>
      <p:sp>
        <p:nvSpPr>
          <p:cNvPr id="41" name="TextBox 11">
            <a:extLst>
              <a:ext uri="{FF2B5EF4-FFF2-40B4-BE49-F238E27FC236}">
                <a16:creationId xmlns:a16="http://schemas.microsoft.com/office/drawing/2014/main" id="{0EC7B20F-A281-4A86-8A43-02FA039A29AF}"/>
              </a:ext>
            </a:extLst>
          </p:cNvPr>
          <p:cNvSpPr txBox="1"/>
          <p:nvPr/>
        </p:nvSpPr>
        <p:spPr>
          <a:xfrm flipH="1">
            <a:off x="1476888" y="4874437"/>
            <a:ext cx="5990091" cy="96128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lang="zh-CN" altLang="en-US" sz="2000" dirty="0">
                <a:solidFill>
                  <a:srgbClr val="C00000"/>
                </a:solidFill>
                <a:latin typeface="微软雅黑" panose="020B0503020204020204" pitchFamily="34" charset="-122"/>
                <a:cs typeface="Times New Roman" pitchFamily="18" charset="0"/>
              </a:rPr>
              <a:t>原则：</a:t>
            </a:r>
            <a:r>
              <a:rPr lang="zh-CN" altLang="en-US" sz="2000" dirty="0">
                <a:solidFill>
                  <a:schemeClr val="tx1"/>
                </a:solidFill>
                <a:latin typeface="微软雅黑" panose="020B0503020204020204" pitchFamily="34" charset="-122"/>
                <a:cs typeface="Times New Roman" pitchFamily="18" charset="0"/>
              </a:rPr>
              <a:t>股东大会召开日 </a:t>
            </a:r>
            <a:r>
              <a:rPr lang="en-US" altLang="zh-CN" sz="2000" dirty="0">
                <a:solidFill>
                  <a:schemeClr val="tx1"/>
                </a:solidFill>
                <a:latin typeface="微软雅黑" panose="020B0503020204020204" pitchFamily="34" charset="-122"/>
                <a:cs typeface="Times New Roman" pitchFamily="18" charset="0"/>
              </a:rPr>
              <a:t>– </a:t>
            </a:r>
            <a:r>
              <a:rPr lang="zh-CN" altLang="en-US" sz="2000" dirty="0">
                <a:solidFill>
                  <a:schemeClr val="tx1"/>
                </a:solidFill>
                <a:latin typeface="微软雅黑" panose="020B0503020204020204" pitchFamily="34" charset="-122"/>
                <a:cs typeface="Times New Roman" pitchFamily="18" charset="0"/>
              </a:rPr>
              <a:t>财务报告期末日 ≤ </a:t>
            </a:r>
            <a:r>
              <a:rPr lang="en-US" altLang="zh-CN" sz="2000" dirty="0">
                <a:solidFill>
                  <a:schemeClr val="tx1"/>
                </a:solidFill>
                <a:latin typeface="微软雅黑" panose="020B0503020204020204" pitchFamily="34" charset="-122"/>
                <a:cs typeface="Times New Roman" pitchFamily="18" charset="0"/>
              </a:rPr>
              <a:t>6</a:t>
            </a:r>
            <a:r>
              <a:rPr lang="zh-CN" altLang="en-US" sz="2000" dirty="0">
                <a:solidFill>
                  <a:schemeClr val="tx1"/>
                </a:solidFill>
                <a:latin typeface="微软雅黑" panose="020B0503020204020204" pitchFamily="34" charset="-122"/>
                <a:cs typeface="Times New Roman" pitchFamily="18" charset="0"/>
              </a:rPr>
              <a:t>个月</a:t>
            </a:r>
            <a:endParaRPr lang="en-US" altLang="zh-CN" sz="2000" dirty="0">
              <a:solidFill>
                <a:schemeClr val="tx1"/>
              </a:solidFill>
              <a:latin typeface="微软雅黑" panose="020B0503020204020204" pitchFamily="34" charset="-122"/>
              <a:cs typeface="Times New Roman" pitchFamily="18" charset="0"/>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0" normalizeH="0" baseline="0" noProof="0" dirty="0">
                <a:ln w="18415" cmpd="sng">
                  <a:noFill/>
                  <a:prstDash val="solid"/>
                </a:ln>
                <a:solidFill>
                  <a:schemeClr val="tx1"/>
                </a:solidFill>
                <a:effectLst/>
                <a:uLnTx/>
                <a:uFillTx/>
                <a:latin typeface="微软雅黑" panose="020B0503020204020204" pitchFamily="34" charset="-122"/>
                <a:cs typeface="Times New Roman" pitchFamily="18" charset="0"/>
              </a:rPr>
              <a:t>                         </a:t>
            </a:r>
          </a:p>
        </p:txBody>
      </p:sp>
      <p:sp>
        <p:nvSpPr>
          <p:cNvPr id="45" name="乘号 44"/>
          <p:cNvSpPr/>
          <p:nvPr/>
        </p:nvSpPr>
        <p:spPr bwMode="auto">
          <a:xfrm>
            <a:off x="3794234" y="2864712"/>
            <a:ext cx="2324808" cy="1720723"/>
          </a:xfrm>
          <a:prstGeom prst="mathMultiply">
            <a:avLst>
              <a:gd name="adj1" fmla="val 5807"/>
            </a:avLst>
          </a:prstGeom>
          <a:solidFill>
            <a:srgbClr val="C00000"/>
          </a:solidFill>
          <a:ln>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 name="矩形 3">
            <a:extLst>
              <a:ext uri="{FF2B5EF4-FFF2-40B4-BE49-F238E27FC236}">
                <a16:creationId xmlns:a16="http://schemas.microsoft.com/office/drawing/2014/main" id="{AF2D3D78-F6CF-4FBE-86D5-EDBF0D508B4F}"/>
              </a:ext>
            </a:extLst>
          </p:cNvPr>
          <p:cNvSpPr/>
          <p:nvPr/>
        </p:nvSpPr>
        <p:spPr>
          <a:xfrm>
            <a:off x="-21349" y="1227469"/>
            <a:ext cx="2462711" cy="646331"/>
          </a:xfrm>
          <a:prstGeom prst="rect">
            <a:avLst/>
          </a:prstGeom>
        </p:spPr>
        <p:txBody>
          <a:bodyPr wrap="square">
            <a:spAutoFit/>
          </a:bodyPr>
          <a:lstStyle/>
          <a:p>
            <a:r>
              <a:rPr lang="en-US" altLang="zh-CN" b="1" dirty="0">
                <a:latin typeface="微软雅黑" panose="020B0503020204020204" pitchFamily="34" charset="-122"/>
                <a:cs typeface="Times New Roman" pitchFamily="18" charset="0"/>
              </a:rPr>
              <a:t>3</a:t>
            </a:r>
            <a:r>
              <a:rPr lang="zh-CN" altLang="en-US" b="1" dirty="0">
                <a:latin typeface="微软雅黑" panose="020B0503020204020204" pitchFamily="34" charset="-122"/>
                <a:cs typeface="Times New Roman" pitchFamily="18" charset="0"/>
              </a:rPr>
              <a:t>月</a:t>
            </a:r>
            <a:r>
              <a:rPr lang="en-US" altLang="zh-CN" b="1" dirty="0">
                <a:latin typeface="微软雅黑" panose="020B0503020204020204" pitchFamily="34" charset="-122"/>
                <a:cs typeface="Times New Roman" pitchFamily="18" charset="0"/>
              </a:rPr>
              <a:t>31</a:t>
            </a:r>
            <a:r>
              <a:rPr lang="zh-CN" altLang="en-US" b="1" dirty="0">
                <a:latin typeface="微软雅黑" panose="020B0503020204020204" pitchFamily="34" charset="-122"/>
                <a:cs typeface="Times New Roman" pitchFamily="18" charset="0"/>
              </a:rPr>
              <a:t>日、 </a:t>
            </a:r>
            <a:r>
              <a:rPr lang="en-US" altLang="zh-CN" b="1" dirty="0">
                <a:latin typeface="微软雅黑" panose="020B0503020204020204" pitchFamily="34" charset="-122"/>
                <a:cs typeface="Times New Roman" pitchFamily="18" charset="0"/>
              </a:rPr>
              <a:t>6</a:t>
            </a:r>
            <a:r>
              <a:rPr lang="zh-CN" altLang="en-US" b="1" dirty="0">
                <a:latin typeface="微软雅黑" panose="020B0503020204020204" pitchFamily="34" charset="-122"/>
                <a:cs typeface="Times New Roman" pitchFamily="18" charset="0"/>
              </a:rPr>
              <a:t>月</a:t>
            </a:r>
            <a:r>
              <a:rPr lang="en-US" altLang="zh-CN" b="1" dirty="0">
                <a:latin typeface="微软雅黑" panose="020B0503020204020204" pitchFamily="34" charset="-122"/>
                <a:cs typeface="Times New Roman" pitchFamily="18" charset="0"/>
              </a:rPr>
              <a:t>30</a:t>
            </a:r>
            <a:r>
              <a:rPr lang="zh-CN" altLang="en-US" b="1" dirty="0">
                <a:latin typeface="微软雅黑" panose="020B0503020204020204" pitchFamily="34" charset="-122"/>
                <a:cs typeface="Times New Roman" pitchFamily="18" charset="0"/>
              </a:rPr>
              <a:t>日</a:t>
            </a:r>
            <a:endParaRPr lang="en-US" altLang="zh-CN" b="1" dirty="0">
              <a:latin typeface="微软雅黑" panose="020B0503020204020204" pitchFamily="34" charset="-122"/>
              <a:cs typeface="Times New Roman" pitchFamily="18" charset="0"/>
            </a:endParaRPr>
          </a:p>
          <a:p>
            <a:r>
              <a:rPr lang="en-US" altLang="zh-CN" b="1" dirty="0">
                <a:latin typeface="微软雅黑" panose="020B0503020204020204" pitchFamily="34" charset="-122"/>
                <a:cs typeface="Times New Roman" pitchFamily="18" charset="0"/>
              </a:rPr>
              <a:t>9</a:t>
            </a:r>
            <a:r>
              <a:rPr lang="zh-CN" altLang="en-US" b="1" dirty="0">
                <a:latin typeface="微软雅黑" panose="020B0503020204020204" pitchFamily="34" charset="-122"/>
                <a:cs typeface="Times New Roman" pitchFamily="18" charset="0"/>
              </a:rPr>
              <a:t>月</a:t>
            </a:r>
            <a:r>
              <a:rPr lang="en-US" altLang="zh-CN" b="1" dirty="0">
                <a:latin typeface="微软雅黑" panose="020B0503020204020204" pitchFamily="34" charset="-122"/>
                <a:cs typeface="Times New Roman" pitchFamily="18" charset="0"/>
              </a:rPr>
              <a:t>30</a:t>
            </a:r>
            <a:r>
              <a:rPr lang="zh-CN" altLang="en-US" b="1" dirty="0">
                <a:latin typeface="微软雅黑" panose="020B0503020204020204" pitchFamily="34" charset="-122"/>
                <a:cs typeface="Times New Roman" pitchFamily="18" charset="0"/>
              </a:rPr>
              <a:t>日、</a:t>
            </a:r>
            <a:r>
              <a:rPr lang="en-US" altLang="zh-CN" b="1" dirty="0">
                <a:latin typeface="微软雅黑" panose="020B0503020204020204" pitchFamily="34" charset="-122"/>
                <a:cs typeface="Times New Roman" pitchFamily="18" charset="0"/>
              </a:rPr>
              <a:t>12</a:t>
            </a:r>
            <a:r>
              <a:rPr lang="zh-CN" altLang="en-US" b="1" dirty="0">
                <a:latin typeface="微软雅黑" panose="020B0503020204020204" pitchFamily="34" charset="-122"/>
                <a:cs typeface="Times New Roman" pitchFamily="18" charset="0"/>
              </a:rPr>
              <a:t>月</a:t>
            </a:r>
            <a:r>
              <a:rPr lang="en-US" altLang="zh-CN" b="1" dirty="0">
                <a:latin typeface="微软雅黑" panose="020B0503020204020204" pitchFamily="34" charset="-122"/>
                <a:cs typeface="Times New Roman" pitchFamily="18" charset="0"/>
              </a:rPr>
              <a:t>31</a:t>
            </a:r>
            <a:r>
              <a:rPr lang="zh-CN" altLang="en-US" b="1" dirty="0">
                <a:latin typeface="微软雅黑" panose="020B0503020204020204" pitchFamily="34" charset="-122"/>
                <a:cs typeface="Times New Roman" pitchFamily="18" charset="0"/>
              </a:rPr>
              <a:t>日</a:t>
            </a:r>
            <a:endParaRPr lang="zh-CN" altLang="en-US" b="1" dirty="0"/>
          </a:p>
        </p:txBody>
      </p:sp>
    </p:spTree>
    <p:extLst>
      <p:ext uri="{BB962C8B-B14F-4D97-AF65-F5344CB8AC3E}">
        <p14:creationId xmlns:p14="http://schemas.microsoft.com/office/powerpoint/2010/main" val="864817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1"/>
                                        </p:tgtEl>
                                      </p:cBhvr>
                                    </p:animEffect>
                                    <p:set>
                                      <p:cBhvr>
                                        <p:cTn id="31" dur="1" fill="hold">
                                          <p:stCondLst>
                                            <p:cond delay="499"/>
                                          </p:stCondLst>
                                        </p:cTn>
                                        <p:tgtEl>
                                          <p:spTgt spid="31"/>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3"/>
                                        </p:tgtEl>
                                      </p:cBhvr>
                                    </p:animEffect>
                                    <p:set>
                                      <p:cBhvr>
                                        <p:cTn id="40" dur="1" fill="hold">
                                          <p:stCondLst>
                                            <p:cond delay="499"/>
                                          </p:stCondLst>
                                        </p:cTn>
                                        <p:tgtEl>
                                          <p:spTgt spid="3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5"/>
                                        </p:tgtEl>
                                      </p:cBhvr>
                                    </p:animEffect>
                                    <p:set>
                                      <p:cBhvr>
                                        <p:cTn id="43" dur="1" fill="hold">
                                          <p:stCondLst>
                                            <p:cond delay="499"/>
                                          </p:stCondLst>
                                        </p:cTn>
                                        <p:tgtEl>
                                          <p:spTgt spid="4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animBg="1"/>
      <p:bldP spid="26" grpId="0"/>
      <p:bldP spid="30" grpId="0" animBg="1"/>
      <p:bldP spid="30" grpId="1" animBg="1"/>
      <p:bldP spid="31" grpId="0" animBg="1"/>
      <p:bldP spid="31" grpId="1" animBg="1"/>
      <p:bldP spid="32" grpId="0"/>
      <p:bldP spid="32" grpId="1"/>
      <p:bldP spid="33" grpId="0"/>
      <p:bldP spid="33" grpId="1"/>
      <p:bldP spid="34" grpId="0" animBg="1"/>
      <p:bldP spid="35" grpId="0"/>
      <p:bldP spid="36" grpId="0" animBg="1"/>
      <p:bldP spid="37" grpId="0"/>
      <p:bldP spid="38" grpId="0"/>
      <p:bldP spid="41" grpId="0"/>
      <p:bldP spid="45" grpId="0" animBg="1"/>
      <p:bldP spid="45" grpId="1"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F9C1A9BE-D9C2-48F8-B15D-FF14F95B1154}"/>
              </a:ext>
            </a:extLst>
          </p:cNvPr>
          <p:cNvSpPr>
            <a:spLocks noGrp="1"/>
          </p:cNvSpPr>
          <p:nvPr>
            <p:ph type="ftr" sz="quarter" idx="11"/>
          </p:nvPr>
        </p:nvSpPr>
        <p:spPr/>
        <p:txBody>
          <a:bodyPr/>
          <a:lstStyle/>
          <a:p>
            <a:pPr>
              <a:defRPr/>
            </a:pPr>
            <a:r>
              <a:rPr lang="en-US" altLang="zh-CN" dirty="0"/>
              <a:t>13</a:t>
            </a:r>
          </a:p>
        </p:txBody>
      </p:sp>
      <p:sp>
        <p:nvSpPr>
          <p:cNvPr id="3" name="矩形 2">
            <a:extLst>
              <a:ext uri="{FF2B5EF4-FFF2-40B4-BE49-F238E27FC236}">
                <a16:creationId xmlns:a16="http://schemas.microsoft.com/office/drawing/2014/main" id="{ECB2845E-9DBC-4165-AB8F-455CFBD7D010}"/>
              </a:ext>
            </a:extLst>
          </p:cNvPr>
          <p:cNvSpPr/>
          <p:nvPr/>
        </p:nvSpPr>
        <p:spPr>
          <a:xfrm>
            <a:off x="536986"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测一测</a:t>
            </a:r>
            <a:endParaRPr lang="en-GB" altLang="en-GB" sz="2800" b="1" dirty="0">
              <a:solidFill>
                <a:schemeClr val="bg1"/>
              </a:solidFill>
              <a:latin typeface="微软雅黑" pitchFamily="34" charset="-122"/>
              <a:ea typeface="微软雅黑" pitchFamily="34" charset="-122"/>
            </a:endParaRPr>
          </a:p>
        </p:txBody>
      </p:sp>
      <p:pic>
        <p:nvPicPr>
          <p:cNvPr id="165" name="图片 164">
            <a:extLst>
              <a:ext uri="{FF2B5EF4-FFF2-40B4-BE49-F238E27FC236}">
                <a16:creationId xmlns:a16="http://schemas.microsoft.com/office/drawing/2014/main" id="{15292FF4-CAF2-45B4-A640-6D51C53328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94382" y="1163213"/>
            <a:ext cx="5685453" cy="4491135"/>
          </a:xfrm>
          <a:prstGeom prst="rect">
            <a:avLst/>
          </a:prstGeom>
        </p:spPr>
      </p:pic>
      <p:sp>
        <p:nvSpPr>
          <p:cNvPr id="166" name="TextBox 10">
            <a:extLst>
              <a:ext uri="{FF2B5EF4-FFF2-40B4-BE49-F238E27FC236}">
                <a16:creationId xmlns:a16="http://schemas.microsoft.com/office/drawing/2014/main" id="{A8D100DD-9A32-4C1D-AF86-276EED5BAB1D}"/>
              </a:ext>
            </a:extLst>
          </p:cNvPr>
          <p:cNvSpPr txBox="1"/>
          <p:nvPr/>
        </p:nvSpPr>
        <p:spPr>
          <a:xfrm>
            <a:off x="3576732" y="1511053"/>
            <a:ext cx="345902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3200" b="1" i="0" u="none" strike="noStrike" kern="0" cap="none" spc="0" normalizeH="0" baseline="0" noProof="0" dirty="0">
                <a:ln w="18415" cmpd="sng">
                  <a:noFill/>
                  <a:prstDash val="solid"/>
                </a:ln>
                <a:solidFill>
                  <a:sysClr val="window" lastClr="FFFFFF"/>
                </a:solidFill>
                <a:effectLst>
                  <a:glow rad="139700">
                    <a:srgbClr val="C0504D">
                      <a:lumMod val="50000"/>
                      <a:alpha val="40000"/>
                    </a:srgbClr>
                  </a:glow>
                </a:effectLst>
                <a:uLnTx/>
                <a:uFillTx/>
                <a:latin typeface="Adidas Unity" pitchFamily="2" charset="0"/>
                <a:ea typeface="微软雅黑" pitchFamily="34" charset="-122"/>
                <a:cs typeface="Times New Roman" pitchFamily="18" charset="0"/>
              </a:rPr>
              <a:t>如何确定财务数据？</a:t>
            </a:r>
          </a:p>
        </p:txBody>
      </p:sp>
      <p:sp>
        <p:nvSpPr>
          <p:cNvPr id="168" name="TextBox 11">
            <a:extLst>
              <a:ext uri="{FF2B5EF4-FFF2-40B4-BE49-F238E27FC236}">
                <a16:creationId xmlns:a16="http://schemas.microsoft.com/office/drawing/2014/main" id="{4765C740-70B1-4F79-B9F4-FAF07F4C1D44}"/>
              </a:ext>
            </a:extLst>
          </p:cNvPr>
          <p:cNvSpPr txBox="1"/>
          <p:nvPr/>
        </p:nvSpPr>
        <p:spPr>
          <a:xfrm>
            <a:off x="2792474" y="2156015"/>
            <a:ext cx="5045125" cy="212090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欣欣公司于</a:t>
            </a:r>
            <a:r>
              <a:rPr kumimoji="0" lang="en-US" altLang="zh-CN"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2019</a:t>
            </a: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年</a:t>
            </a:r>
            <a:r>
              <a:rPr lang="en-US" altLang="zh-CN" b="1" kern="0" dirty="0">
                <a:latin typeface="微软雅黑" panose="020B0503020204020204" pitchFamily="34" charset="-122"/>
                <a:ea typeface="微软雅黑" panose="020B0503020204020204" pitchFamily="34" charset="-122"/>
                <a:cs typeface="Arial" pitchFamily="34" charset="0"/>
              </a:rPr>
              <a:t>5</a:t>
            </a: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月</a:t>
            </a:r>
            <a:r>
              <a:rPr lang="en-US" altLang="zh-CN" b="1" kern="0" dirty="0">
                <a:latin typeface="微软雅黑" panose="020B0503020204020204" pitchFamily="34" charset="-122"/>
                <a:ea typeface="微软雅黑" panose="020B0503020204020204" pitchFamily="34" charset="-122"/>
                <a:cs typeface="Arial" pitchFamily="34" charset="0"/>
              </a:rPr>
              <a:t>24</a:t>
            </a: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日披露第一季度报告，于</a:t>
            </a:r>
            <a:r>
              <a:rPr lang="en-US" altLang="zh-CN" b="1" kern="0" dirty="0">
                <a:latin typeface="微软雅黑" panose="020B0503020204020204" pitchFamily="34" charset="-122"/>
                <a:ea typeface="微软雅黑" panose="020B0503020204020204" pitchFamily="34" charset="-122"/>
                <a:cs typeface="Arial" pitchFamily="34" charset="0"/>
              </a:rPr>
              <a:t>10</a:t>
            </a: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月</a:t>
            </a:r>
            <a:r>
              <a:rPr kumimoji="0" lang="en-US" altLang="zh-CN"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11</a:t>
            </a:r>
            <a:r>
              <a:rPr kumimoji="0" lang="zh-CN" altLang="en-US"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rPr>
              <a:t>日召开了股东大会审议通过了</a:t>
            </a:r>
            <a:r>
              <a:rPr lang="en-US" altLang="zh-CN" b="1" kern="0" dirty="0">
                <a:latin typeface="微软雅黑" panose="020B0503020204020204" pitchFamily="34" charset="-122"/>
                <a:ea typeface="微软雅黑" panose="020B0503020204020204" pitchFamily="34" charset="-122"/>
                <a:cs typeface="Arial" pitchFamily="34" charset="0"/>
              </a:rPr>
              <a:t>2019</a:t>
            </a:r>
            <a:r>
              <a:rPr lang="zh-CN" altLang="en-US" b="1" kern="0" dirty="0">
                <a:latin typeface="微软雅黑" panose="020B0503020204020204" pitchFamily="34" charset="-122"/>
                <a:ea typeface="微软雅黑" panose="020B0503020204020204" pitchFamily="34" charset="-122"/>
                <a:cs typeface="Arial" pitchFamily="34" charset="0"/>
              </a:rPr>
              <a:t>年第一季度的权益分派方案，请问欣欣公司是否可以继续进行</a:t>
            </a:r>
            <a:r>
              <a:rPr lang="en-US" altLang="zh-CN" b="1" kern="0" dirty="0">
                <a:latin typeface="微软雅黑" panose="020B0503020204020204" pitchFamily="34" charset="-122"/>
                <a:ea typeface="微软雅黑" panose="020B0503020204020204" pitchFamily="34" charset="-122"/>
                <a:cs typeface="Arial" pitchFamily="34" charset="0"/>
              </a:rPr>
              <a:t>2019</a:t>
            </a:r>
            <a:r>
              <a:rPr lang="zh-CN" altLang="en-US" b="1" kern="0" dirty="0">
                <a:latin typeface="微软雅黑" panose="020B0503020204020204" pitchFamily="34" charset="-122"/>
                <a:ea typeface="微软雅黑" panose="020B0503020204020204" pitchFamily="34" charset="-122"/>
                <a:cs typeface="Arial" pitchFamily="34" charset="0"/>
              </a:rPr>
              <a:t>年第一季度的权益分派后续工作？</a:t>
            </a:r>
            <a:endParaRPr kumimoji="0" lang="en-US" altLang="zh-CN"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itchFamily="34" charset="0"/>
            </a:endParaRPr>
          </a:p>
        </p:txBody>
      </p:sp>
      <p:grpSp>
        <p:nvGrpSpPr>
          <p:cNvPr id="19" name="组合 18">
            <a:extLst>
              <a:ext uri="{FF2B5EF4-FFF2-40B4-BE49-F238E27FC236}">
                <a16:creationId xmlns:a16="http://schemas.microsoft.com/office/drawing/2014/main" id="{C43F5092-B1FE-4282-9E45-469911BFC223}"/>
              </a:ext>
            </a:extLst>
          </p:cNvPr>
          <p:cNvGrpSpPr/>
          <p:nvPr/>
        </p:nvGrpSpPr>
        <p:grpSpPr>
          <a:xfrm>
            <a:off x="598937" y="1289719"/>
            <a:ext cx="1024564" cy="2385571"/>
            <a:chOff x="-3596645" y="2265093"/>
            <a:chExt cx="2013514" cy="4688219"/>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grpSpPr>
        <p:sp>
          <p:nvSpPr>
            <p:cNvPr id="20" name="Freeform 151">
              <a:extLst>
                <a:ext uri="{FF2B5EF4-FFF2-40B4-BE49-F238E27FC236}">
                  <a16:creationId xmlns:a16="http://schemas.microsoft.com/office/drawing/2014/main" id="{AF708777-A508-4306-8A4D-75E47EF5A5E9}"/>
                </a:ext>
              </a:extLst>
            </p:cNvPr>
            <p:cNvSpPr>
              <a:spLocks/>
            </p:cNvSpPr>
            <p:nvPr/>
          </p:nvSpPr>
          <p:spPr bwMode="auto">
            <a:xfrm flipV="1">
              <a:off x="-1965719" y="2265093"/>
              <a:ext cx="382588" cy="434975"/>
            </a:xfrm>
            <a:custGeom>
              <a:avLst/>
              <a:gdLst>
                <a:gd name="T0" fmla="*/ 230 w 1057"/>
                <a:gd name="T1" fmla="*/ 1049 h 1207"/>
                <a:gd name="T2" fmla="*/ 831 w 1057"/>
                <a:gd name="T3" fmla="*/ 1139 h 1207"/>
                <a:gd name="T4" fmla="*/ 1049 w 1057"/>
                <a:gd name="T5" fmla="*/ 881 h 1207"/>
                <a:gd name="T6" fmla="*/ 876 w 1057"/>
                <a:gd name="T7" fmla="*/ 412 h 1207"/>
                <a:gd name="T8" fmla="*/ 373 w 1057"/>
                <a:gd name="T9" fmla="*/ 268 h 1207"/>
                <a:gd name="T10" fmla="*/ 244 w 1057"/>
                <a:gd name="T11" fmla="*/ 50 h 1207"/>
                <a:gd name="T12" fmla="*/ 48 w 1057"/>
                <a:gd name="T13" fmla="*/ 33 h 1207"/>
                <a:gd name="T14" fmla="*/ 201 w 1057"/>
                <a:gd name="T15" fmla="*/ 439 h 1207"/>
                <a:gd name="T16" fmla="*/ 688 w 1057"/>
                <a:gd name="T17" fmla="*/ 559 h 1207"/>
                <a:gd name="T18" fmla="*/ 791 w 1057"/>
                <a:gd name="T19" fmla="*/ 813 h 1207"/>
                <a:gd name="T20" fmla="*/ 577 w 1057"/>
                <a:gd name="T21" fmla="*/ 950 h 1207"/>
                <a:gd name="T22" fmla="*/ 365 w 1057"/>
                <a:gd name="T23" fmla="*/ 841 h 1207"/>
                <a:gd name="T24" fmla="*/ 167 w 1057"/>
                <a:gd name="T25" fmla="*/ 874 h 1207"/>
                <a:gd name="T26" fmla="*/ 230 w 1057"/>
                <a:gd name="T27" fmla="*/ 1049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7" h="1207">
                  <a:moveTo>
                    <a:pt x="230" y="1049"/>
                  </a:moveTo>
                  <a:cubicBezTo>
                    <a:pt x="387" y="1207"/>
                    <a:pt x="632" y="1193"/>
                    <a:pt x="831" y="1139"/>
                  </a:cubicBezTo>
                  <a:cubicBezTo>
                    <a:pt x="935" y="1091"/>
                    <a:pt x="1016" y="990"/>
                    <a:pt x="1049" y="881"/>
                  </a:cubicBezTo>
                  <a:cubicBezTo>
                    <a:pt x="1057" y="714"/>
                    <a:pt x="1018" y="517"/>
                    <a:pt x="876" y="412"/>
                  </a:cubicBezTo>
                  <a:cubicBezTo>
                    <a:pt x="741" y="286"/>
                    <a:pt x="540" y="313"/>
                    <a:pt x="373" y="268"/>
                  </a:cubicBezTo>
                  <a:cubicBezTo>
                    <a:pt x="316" y="204"/>
                    <a:pt x="292" y="120"/>
                    <a:pt x="244" y="50"/>
                  </a:cubicBezTo>
                  <a:cubicBezTo>
                    <a:pt x="189" y="0"/>
                    <a:pt x="113" y="30"/>
                    <a:pt x="48" y="33"/>
                  </a:cubicBezTo>
                  <a:cubicBezTo>
                    <a:pt x="0" y="189"/>
                    <a:pt x="104" y="328"/>
                    <a:pt x="201" y="439"/>
                  </a:cubicBezTo>
                  <a:cubicBezTo>
                    <a:pt x="357" y="501"/>
                    <a:pt x="528" y="511"/>
                    <a:pt x="688" y="559"/>
                  </a:cubicBezTo>
                  <a:cubicBezTo>
                    <a:pt x="769" y="613"/>
                    <a:pt x="807" y="718"/>
                    <a:pt x="791" y="813"/>
                  </a:cubicBezTo>
                  <a:cubicBezTo>
                    <a:pt x="801" y="924"/>
                    <a:pt x="658" y="935"/>
                    <a:pt x="577" y="950"/>
                  </a:cubicBezTo>
                  <a:cubicBezTo>
                    <a:pt x="485" y="970"/>
                    <a:pt x="430" y="887"/>
                    <a:pt x="365" y="841"/>
                  </a:cubicBezTo>
                  <a:cubicBezTo>
                    <a:pt x="297" y="822"/>
                    <a:pt x="231" y="856"/>
                    <a:pt x="167" y="874"/>
                  </a:cubicBezTo>
                  <a:cubicBezTo>
                    <a:pt x="175" y="936"/>
                    <a:pt x="174" y="1008"/>
                    <a:pt x="230" y="10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2">
              <a:extLst>
                <a:ext uri="{FF2B5EF4-FFF2-40B4-BE49-F238E27FC236}">
                  <a16:creationId xmlns:a16="http://schemas.microsoft.com/office/drawing/2014/main" id="{852DB5C8-CE49-43A1-A2AA-F713BAB0796E}"/>
                </a:ext>
              </a:extLst>
            </p:cNvPr>
            <p:cNvSpPr>
              <a:spLocks/>
            </p:cNvSpPr>
            <p:nvPr/>
          </p:nvSpPr>
          <p:spPr bwMode="auto">
            <a:xfrm flipV="1">
              <a:off x="-3024581" y="2674668"/>
              <a:ext cx="876300" cy="827088"/>
            </a:xfrm>
            <a:custGeom>
              <a:avLst/>
              <a:gdLst>
                <a:gd name="T0" fmla="*/ 1013 w 2422"/>
                <a:gd name="T1" fmla="*/ 2232 h 2291"/>
                <a:gd name="T2" fmla="*/ 1922 w 2422"/>
                <a:gd name="T3" fmla="*/ 2015 h 2291"/>
                <a:gd name="T4" fmla="*/ 2302 w 2422"/>
                <a:gd name="T5" fmla="*/ 1443 h 2291"/>
                <a:gd name="T6" fmla="*/ 1934 w 2422"/>
                <a:gd name="T7" fmla="*/ 296 h 2291"/>
                <a:gd name="T8" fmla="*/ 1439 w 2422"/>
                <a:gd name="T9" fmla="*/ 62 h 2291"/>
                <a:gd name="T10" fmla="*/ 659 w 2422"/>
                <a:gd name="T11" fmla="*/ 192 h 2291"/>
                <a:gd name="T12" fmla="*/ 137 w 2422"/>
                <a:gd name="T13" fmla="*/ 918 h 2291"/>
                <a:gd name="T14" fmla="*/ 1013 w 2422"/>
                <a:gd name="T15" fmla="*/ 2232 h 2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2" h="2291">
                  <a:moveTo>
                    <a:pt x="1013" y="2232"/>
                  </a:moveTo>
                  <a:cubicBezTo>
                    <a:pt x="1326" y="2291"/>
                    <a:pt x="1677" y="2229"/>
                    <a:pt x="1922" y="2015"/>
                  </a:cubicBezTo>
                  <a:cubicBezTo>
                    <a:pt x="2115" y="1879"/>
                    <a:pt x="2228" y="1663"/>
                    <a:pt x="2302" y="1443"/>
                  </a:cubicBezTo>
                  <a:cubicBezTo>
                    <a:pt x="2422" y="1035"/>
                    <a:pt x="2269" y="558"/>
                    <a:pt x="1934" y="296"/>
                  </a:cubicBezTo>
                  <a:cubicBezTo>
                    <a:pt x="1802" y="163"/>
                    <a:pt x="1615" y="109"/>
                    <a:pt x="1439" y="62"/>
                  </a:cubicBezTo>
                  <a:cubicBezTo>
                    <a:pt x="1173" y="0"/>
                    <a:pt x="899" y="74"/>
                    <a:pt x="659" y="192"/>
                  </a:cubicBezTo>
                  <a:cubicBezTo>
                    <a:pt x="399" y="355"/>
                    <a:pt x="211" y="621"/>
                    <a:pt x="137" y="918"/>
                  </a:cubicBezTo>
                  <a:cubicBezTo>
                    <a:pt x="0" y="1495"/>
                    <a:pt x="423" y="2145"/>
                    <a:pt x="1013" y="223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58">
              <a:extLst>
                <a:ext uri="{FF2B5EF4-FFF2-40B4-BE49-F238E27FC236}">
                  <a16:creationId xmlns:a16="http://schemas.microsoft.com/office/drawing/2014/main" id="{3A5EBE06-20C8-451C-ADBF-C22A553AF6F7}"/>
                </a:ext>
              </a:extLst>
            </p:cNvPr>
            <p:cNvSpPr>
              <a:spLocks/>
            </p:cNvSpPr>
            <p:nvPr/>
          </p:nvSpPr>
          <p:spPr bwMode="auto">
            <a:xfrm flipV="1">
              <a:off x="-2045093" y="2728643"/>
              <a:ext cx="171450" cy="128587"/>
            </a:xfrm>
            <a:custGeom>
              <a:avLst/>
              <a:gdLst>
                <a:gd name="T0" fmla="*/ 170 w 473"/>
                <a:gd name="T1" fmla="*/ 314 h 354"/>
                <a:gd name="T2" fmla="*/ 384 w 473"/>
                <a:gd name="T3" fmla="*/ 93 h 354"/>
                <a:gd name="T4" fmla="*/ 43 w 473"/>
                <a:gd name="T5" fmla="*/ 143 h 354"/>
                <a:gd name="T6" fmla="*/ 170 w 473"/>
                <a:gd name="T7" fmla="*/ 314 h 354"/>
              </a:gdLst>
              <a:ahLst/>
              <a:cxnLst>
                <a:cxn ang="0">
                  <a:pos x="T0" y="T1"/>
                </a:cxn>
                <a:cxn ang="0">
                  <a:pos x="T2" y="T3"/>
                </a:cxn>
                <a:cxn ang="0">
                  <a:pos x="T4" y="T5"/>
                </a:cxn>
                <a:cxn ang="0">
                  <a:pos x="T6" y="T7"/>
                </a:cxn>
              </a:cxnLst>
              <a:rect l="0" t="0" r="r" b="b"/>
              <a:pathLst>
                <a:path w="473" h="354">
                  <a:moveTo>
                    <a:pt x="170" y="314"/>
                  </a:moveTo>
                  <a:cubicBezTo>
                    <a:pt x="286" y="354"/>
                    <a:pt x="473" y="222"/>
                    <a:pt x="384" y="93"/>
                  </a:cubicBezTo>
                  <a:cubicBezTo>
                    <a:pt x="292" y="2"/>
                    <a:pt x="88" y="0"/>
                    <a:pt x="43" y="143"/>
                  </a:cubicBezTo>
                  <a:cubicBezTo>
                    <a:pt x="0" y="228"/>
                    <a:pt x="110" y="280"/>
                    <a:pt x="170" y="3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61">
              <a:extLst>
                <a:ext uri="{FF2B5EF4-FFF2-40B4-BE49-F238E27FC236}">
                  <a16:creationId xmlns:a16="http://schemas.microsoft.com/office/drawing/2014/main" id="{49D169B1-B6C1-4A55-8995-61C373D6C9A5}"/>
                </a:ext>
              </a:extLst>
            </p:cNvPr>
            <p:cNvSpPr>
              <a:spLocks/>
            </p:cNvSpPr>
            <p:nvPr/>
          </p:nvSpPr>
          <p:spPr bwMode="auto">
            <a:xfrm flipV="1">
              <a:off x="-2803900" y="6581526"/>
              <a:ext cx="153988" cy="153988"/>
            </a:xfrm>
            <a:custGeom>
              <a:avLst/>
              <a:gdLst>
                <a:gd name="T0" fmla="*/ 0 w 425"/>
                <a:gd name="T1" fmla="*/ 0 h 429"/>
                <a:gd name="T2" fmla="*/ 425 w 425"/>
                <a:gd name="T3" fmla="*/ 429 h 429"/>
                <a:gd name="T4" fmla="*/ 0 w 425"/>
                <a:gd name="T5" fmla="*/ 0 h 429"/>
              </a:gdLst>
              <a:ahLst/>
              <a:cxnLst>
                <a:cxn ang="0">
                  <a:pos x="T0" y="T1"/>
                </a:cxn>
                <a:cxn ang="0">
                  <a:pos x="T2" y="T3"/>
                </a:cxn>
                <a:cxn ang="0">
                  <a:pos x="T4" y="T5"/>
                </a:cxn>
              </a:cxnLst>
              <a:rect l="0" t="0" r="r" b="b"/>
              <a:pathLst>
                <a:path w="425" h="429">
                  <a:moveTo>
                    <a:pt x="0" y="0"/>
                  </a:moveTo>
                  <a:cubicBezTo>
                    <a:pt x="131" y="153"/>
                    <a:pt x="278" y="292"/>
                    <a:pt x="425" y="429"/>
                  </a:cubicBezTo>
                  <a:cubicBezTo>
                    <a:pt x="294" y="276"/>
                    <a:pt x="148" y="136"/>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1">
              <a:extLst>
                <a:ext uri="{FF2B5EF4-FFF2-40B4-BE49-F238E27FC236}">
                  <a16:creationId xmlns:a16="http://schemas.microsoft.com/office/drawing/2014/main" id="{ABA1DD52-226D-4200-8040-39E3EBDE4DD6}"/>
                </a:ext>
              </a:extLst>
            </p:cNvPr>
            <p:cNvGrpSpPr/>
            <p:nvPr/>
          </p:nvGrpSpPr>
          <p:grpSpPr>
            <a:xfrm>
              <a:off x="-3596645" y="2947718"/>
              <a:ext cx="1879600" cy="4005594"/>
              <a:chOff x="-3596645" y="2947718"/>
              <a:chExt cx="1879600" cy="4005594"/>
            </a:xfrm>
            <a:grpFill/>
          </p:grpSpPr>
          <p:sp>
            <p:nvSpPr>
              <p:cNvPr id="25" name="Freeform 154">
                <a:extLst>
                  <a:ext uri="{FF2B5EF4-FFF2-40B4-BE49-F238E27FC236}">
                    <a16:creationId xmlns:a16="http://schemas.microsoft.com/office/drawing/2014/main" id="{F8269A43-6513-4370-96E8-238D4C58364A}"/>
                  </a:ext>
                </a:extLst>
              </p:cNvPr>
              <p:cNvSpPr>
                <a:spLocks/>
              </p:cNvSpPr>
              <p:nvPr/>
            </p:nvSpPr>
            <p:spPr bwMode="auto">
              <a:xfrm flipV="1">
                <a:off x="-2587908" y="5885558"/>
                <a:ext cx="449263" cy="1067754"/>
              </a:xfrm>
              <a:custGeom>
                <a:avLst/>
                <a:gdLst>
                  <a:gd name="T0" fmla="*/ 724 w 1239"/>
                  <a:gd name="T1" fmla="*/ 1968 h 2472"/>
                  <a:gd name="T2" fmla="*/ 1239 w 1239"/>
                  <a:gd name="T3" fmla="*/ 2472 h 2472"/>
                  <a:gd name="T4" fmla="*/ 1235 w 1239"/>
                  <a:gd name="T5" fmla="*/ 702 h 2472"/>
                  <a:gd name="T6" fmla="*/ 871 w 1239"/>
                  <a:gd name="T7" fmla="*/ 128 h 2472"/>
                  <a:gd name="T8" fmla="*/ 155 w 1239"/>
                  <a:gd name="T9" fmla="*/ 278 h 2472"/>
                  <a:gd name="T10" fmla="*/ 9 w 1239"/>
                  <a:gd name="T11" fmla="*/ 668 h 2472"/>
                  <a:gd name="T12" fmla="*/ 11 w 1239"/>
                  <a:gd name="T13" fmla="*/ 1242 h 2472"/>
                  <a:gd name="T14" fmla="*/ 316 w 1239"/>
                  <a:gd name="T15" fmla="*/ 1533 h 2472"/>
                  <a:gd name="T16" fmla="*/ 582 w 1239"/>
                  <a:gd name="T17" fmla="*/ 1801 h 2472"/>
                  <a:gd name="T18" fmla="*/ 724 w 1239"/>
                  <a:gd name="T19" fmla="*/ 1968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2472">
                    <a:moveTo>
                      <a:pt x="724" y="1968"/>
                    </a:moveTo>
                    <a:cubicBezTo>
                      <a:pt x="904" y="2128"/>
                      <a:pt x="1062" y="2310"/>
                      <a:pt x="1239" y="2472"/>
                    </a:cubicBezTo>
                    <a:cubicBezTo>
                      <a:pt x="1230" y="1882"/>
                      <a:pt x="1238" y="1292"/>
                      <a:pt x="1235" y="702"/>
                    </a:cubicBezTo>
                    <a:cubicBezTo>
                      <a:pt x="1237" y="463"/>
                      <a:pt x="1094" y="222"/>
                      <a:pt x="871" y="128"/>
                    </a:cubicBezTo>
                    <a:cubicBezTo>
                      <a:pt x="633" y="0"/>
                      <a:pt x="334" y="92"/>
                      <a:pt x="155" y="278"/>
                    </a:cubicBezTo>
                    <a:cubicBezTo>
                      <a:pt x="78" y="395"/>
                      <a:pt x="6" y="524"/>
                      <a:pt x="9" y="668"/>
                    </a:cubicBezTo>
                    <a:cubicBezTo>
                      <a:pt x="5" y="859"/>
                      <a:pt x="0" y="1051"/>
                      <a:pt x="11" y="1242"/>
                    </a:cubicBezTo>
                    <a:cubicBezTo>
                      <a:pt x="106" y="1345"/>
                      <a:pt x="205" y="1446"/>
                      <a:pt x="316" y="1533"/>
                    </a:cubicBezTo>
                    <a:cubicBezTo>
                      <a:pt x="392" y="1634"/>
                      <a:pt x="474" y="1733"/>
                      <a:pt x="582" y="1801"/>
                    </a:cubicBezTo>
                    <a:cubicBezTo>
                      <a:pt x="646" y="1842"/>
                      <a:pt x="671" y="1918"/>
                      <a:pt x="724" y="19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3">
                <a:extLst>
                  <a:ext uri="{FF2B5EF4-FFF2-40B4-BE49-F238E27FC236}">
                    <a16:creationId xmlns:a16="http://schemas.microsoft.com/office/drawing/2014/main" id="{002BB5DF-E5F5-4AC2-8E67-FA8B74DDDAD0}"/>
                  </a:ext>
                </a:extLst>
              </p:cNvPr>
              <p:cNvGrpSpPr/>
              <p:nvPr/>
            </p:nvGrpSpPr>
            <p:grpSpPr>
              <a:xfrm>
                <a:off x="-3596645" y="2947718"/>
                <a:ext cx="1879600" cy="3978275"/>
                <a:chOff x="-3596645" y="2947718"/>
                <a:chExt cx="1879600" cy="3978275"/>
              </a:xfrm>
              <a:grpFill/>
            </p:grpSpPr>
            <p:sp>
              <p:nvSpPr>
                <p:cNvPr id="27" name="Freeform 153">
                  <a:extLst>
                    <a:ext uri="{FF2B5EF4-FFF2-40B4-BE49-F238E27FC236}">
                      <a16:creationId xmlns:a16="http://schemas.microsoft.com/office/drawing/2014/main" id="{CE3A8F20-1D25-4139-A084-73D23D026DF7}"/>
                    </a:ext>
                  </a:extLst>
                </p:cNvPr>
                <p:cNvSpPr>
                  <a:spLocks noEditPoints="1"/>
                </p:cNvSpPr>
                <p:nvPr/>
              </p:nvSpPr>
              <p:spPr bwMode="auto">
                <a:xfrm flipV="1">
                  <a:off x="-3596645" y="2947718"/>
                  <a:ext cx="1879600" cy="3978275"/>
                </a:xfrm>
                <a:custGeom>
                  <a:avLst/>
                  <a:gdLst>
                    <a:gd name="T0" fmla="*/ 1575 w 5194"/>
                    <a:gd name="T1" fmla="*/ 11022 h 11022"/>
                    <a:gd name="T2" fmla="*/ 773 w 5194"/>
                    <a:gd name="T3" fmla="*/ 9725 h 11022"/>
                    <a:gd name="T4" fmla="*/ 1845 w 5194"/>
                    <a:gd name="T5" fmla="*/ 9240 h 11022"/>
                    <a:gd name="T6" fmla="*/ 4237 w 5194"/>
                    <a:gd name="T7" fmla="*/ 9048 h 11022"/>
                    <a:gd name="T8" fmla="*/ 5048 w 5194"/>
                    <a:gd name="T9" fmla="*/ 7437 h 11022"/>
                    <a:gd name="T10" fmla="*/ 4416 w 5194"/>
                    <a:gd name="T11" fmla="*/ 5714 h 11022"/>
                    <a:gd name="T12" fmla="*/ 5138 w 5194"/>
                    <a:gd name="T13" fmla="*/ 4998 h 11022"/>
                    <a:gd name="T14" fmla="*/ 4562 w 5194"/>
                    <a:gd name="T15" fmla="*/ 4582 h 11022"/>
                    <a:gd name="T16" fmla="*/ 4365 w 5194"/>
                    <a:gd name="T17" fmla="*/ 5270 h 11022"/>
                    <a:gd name="T18" fmla="*/ 4351 w 5194"/>
                    <a:gd name="T19" fmla="*/ 6587 h 11022"/>
                    <a:gd name="T20" fmla="*/ 4050 w 5194"/>
                    <a:gd name="T21" fmla="*/ 6090 h 11022"/>
                    <a:gd name="T22" fmla="*/ 1632 w 5194"/>
                    <a:gd name="T23" fmla="*/ 8491 h 11022"/>
                    <a:gd name="T24" fmla="*/ 1943 w 5194"/>
                    <a:gd name="T25" fmla="*/ 8159 h 11022"/>
                    <a:gd name="T26" fmla="*/ 2361 w 5194"/>
                    <a:gd name="T27" fmla="*/ 7743 h 11022"/>
                    <a:gd name="T28" fmla="*/ 2775 w 5194"/>
                    <a:gd name="T29" fmla="*/ 7341 h 11022"/>
                    <a:gd name="T30" fmla="*/ 3200 w 5194"/>
                    <a:gd name="T31" fmla="*/ 6936 h 11022"/>
                    <a:gd name="T32" fmla="*/ 3231 w 5194"/>
                    <a:gd name="T33" fmla="*/ 6901 h 11022"/>
                    <a:gd name="T34" fmla="*/ 3615 w 5194"/>
                    <a:gd name="T35" fmla="*/ 6484 h 11022"/>
                    <a:gd name="T36" fmla="*/ 4043 w 5194"/>
                    <a:gd name="T37" fmla="*/ 6089 h 11022"/>
                    <a:gd name="T38" fmla="*/ 4041 w 5194"/>
                    <a:gd name="T39" fmla="*/ 2466 h 11022"/>
                    <a:gd name="T40" fmla="*/ 3231 w 5194"/>
                    <a:gd name="T41" fmla="*/ 1667 h 11022"/>
                    <a:gd name="T42" fmla="*/ 3028 w 5194"/>
                    <a:gd name="T43" fmla="*/ 1453 h 11022"/>
                    <a:gd name="T44" fmla="*/ 2816 w 5194"/>
                    <a:gd name="T45" fmla="*/ 1309 h 11022"/>
                    <a:gd name="T46" fmla="*/ 2601 w 5194"/>
                    <a:gd name="T47" fmla="*/ 5114 h 11022"/>
                    <a:gd name="T48" fmla="*/ 2603 w 5194"/>
                    <a:gd name="T49" fmla="*/ 986 h 11022"/>
                    <a:gd name="T50" fmla="*/ 2595 w 5194"/>
                    <a:gd name="T51" fmla="*/ 961 h 11022"/>
                    <a:gd name="T52" fmla="*/ 2095 w 5194"/>
                    <a:gd name="T53" fmla="*/ 72 h 11022"/>
                    <a:gd name="T54" fmla="*/ 1375 w 5194"/>
                    <a:gd name="T55" fmla="*/ 8521 h 11022"/>
                    <a:gd name="T56" fmla="*/ 0 w 5194"/>
                    <a:gd name="T57" fmla="*/ 9525 h 11022"/>
                    <a:gd name="T58" fmla="*/ 933 w 5194"/>
                    <a:gd name="T59" fmla="*/ 10499 h 11022"/>
                    <a:gd name="T60" fmla="*/ 2095 w 5194"/>
                    <a:gd name="T61" fmla="*/ 520 h 11022"/>
                    <a:gd name="T62" fmla="*/ 2095 w 5194"/>
                    <a:gd name="T63" fmla="*/ 520 h 1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4" h="11022">
                      <a:moveTo>
                        <a:pt x="1347" y="10949"/>
                      </a:moveTo>
                      <a:cubicBezTo>
                        <a:pt x="1418" y="10988"/>
                        <a:pt x="1495" y="11012"/>
                        <a:pt x="1575" y="11022"/>
                      </a:cubicBezTo>
                      <a:cubicBezTo>
                        <a:pt x="1482" y="10752"/>
                        <a:pt x="1498" y="10460"/>
                        <a:pt x="1588" y="10192"/>
                      </a:cubicBezTo>
                      <a:cubicBezTo>
                        <a:pt x="1296" y="10079"/>
                        <a:pt x="990" y="9960"/>
                        <a:pt x="773" y="9725"/>
                      </a:cubicBezTo>
                      <a:cubicBezTo>
                        <a:pt x="936" y="9564"/>
                        <a:pt x="1135" y="9437"/>
                        <a:pt x="1355" y="9369"/>
                      </a:cubicBezTo>
                      <a:cubicBezTo>
                        <a:pt x="1515" y="9317"/>
                        <a:pt x="1673" y="9239"/>
                        <a:pt x="1845" y="9240"/>
                      </a:cubicBezTo>
                      <a:cubicBezTo>
                        <a:pt x="2467" y="9240"/>
                        <a:pt x="3090" y="9242"/>
                        <a:pt x="3713" y="9240"/>
                      </a:cubicBezTo>
                      <a:cubicBezTo>
                        <a:pt x="3899" y="9221"/>
                        <a:pt x="4092" y="9172"/>
                        <a:pt x="4237" y="9048"/>
                      </a:cubicBezTo>
                      <a:cubicBezTo>
                        <a:pt x="4476" y="8881"/>
                        <a:pt x="4638" y="8634"/>
                        <a:pt x="4766" y="8377"/>
                      </a:cubicBezTo>
                      <a:cubicBezTo>
                        <a:pt x="4887" y="8073"/>
                        <a:pt x="5014" y="7765"/>
                        <a:pt x="5048" y="7437"/>
                      </a:cubicBezTo>
                      <a:cubicBezTo>
                        <a:pt x="5194" y="6630"/>
                        <a:pt x="5192" y="5806"/>
                        <a:pt x="5153" y="4989"/>
                      </a:cubicBezTo>
                      <a:cubicBezTo>
                        <a:pt x="4900" y="5224"/>
                        <a:pt x="4666" y="5478"/>
                        <a:pt x="4416" y="5714"/>
                      </a:cubicBezTo>
                      <a:cubicBezTo>
                        <a:pt x="4479" y="5544"/>
                        <a:pt x="4677" y="5493"/>
                        <a:pt x="4758" y="5335"/>
                      </a:cubicBezTo>
                      <a:cubicBezTo>
                        <a:pt x="4883" y="5222"/>
                        <a:pt x="4979" y="5067"/>
                        <a:pt x="5138" y="4998"/>
                      </a:cubicBezTo>
                      <a:cubicBezTo>
                        <a:pt x="5170" y="4858"/>
                        <a:pt x="5099" y="4722"/>
                        <a:pt x="5011" y="4619"/>
                      </a:cubicBezTo>
                      <a:cubicBezTo>
                        <a:pt x="4880" y="4534"/>
                        <a:pt x="4703" y="4505"/>
                        <a:pt x="4562" y="4582"/>
                      </a:cubicBezTo>
                      <a:cubicBezTo>
                        <a:pt x="4451" y="4631"/>
                        <a:pt x="4379" y="4742"/>
                        <a:pt x="4352" y="4857"/>
                      </a:cubicBezTo>
                      <a:cubicBezTo>
                        <a:pt x="4340" y="4994"/>
                        <a:pt x="4361" y="5132"/>
                        <a:pt x="4365" y="5270"/>
                      </a:cubicBezTo>
                      <a:cubicBezTo>
                        <a:pt x="4375" y="5421"/>
                        <a:pt x="4362" y="5574"/>
                        <a:pt x="4394" y="5723"/>
                      </a:cubicBezTo>
                      <a:cubicBezTo>
                        <a:pt x="4358" y="6008"/>
                        <a:pt x="4383" y="6300"/>
                        <a:pt x="4351" y="6587"/>
                      </a:cubicBezTo>
                      <a:cubicBezTo>
                        <a:pt x="4335" y="7082"/>
                        <a:pt x="4243" y="7578"/>
                        <a:pt x="4053" y="8037"/>
                      </a:cubicBezTo>
                      <a:cubicBezTo>
                        <a:pt x="4044" y="7388"/>
                        <a:pt x="4050" y="6739"/>
                        <a:pt x="4050" y="6090"/>
                      </a:cubicBezTo>
                      <a:cubicBezTo>
                        <a:pt x="3302" y="6831"/>
                        <a:pt x="2559" y="7575"/>
                        <a:pt x="1815" y="8321"/>
                      </a:cubicBezTo>
                      <a:cubicBezTo>
                        <a:pt x="1754" y="8378"/>
                        <a:pt x="1701" y="8445"/>
                        <a:pt x="1632" y="8491"/>
                      </a:cubicBezTo>
                      <a:cubicBezTo>
                        <a:pt x="1638" y="8422"/>
                        <a:pt x="1717" y="8410"/>
                        <a:pt x="1750" y="8358"/>
                      </a:cubicBezTo>
                      <a:cubicBezTo>
                        <a:pt x="1796" y="8274"/>
                        <a:pt x="1899" y="8245"/>
                        <a:pt x="1943" y="8159"/>
                      </a:cubicBezTo>
                      <a:cubicBezTo>
                        <a:pt x="1991" y="8068"/>
                        <a:pt x="2101" y="8040"/>
                        <a:pt x="2158" y="7955"/>
                      </a:cubicBezTo>
                      <a:cubicBezTo>
                        <a:pt x="2215" y="7876"/>
                        <a:pt x="2275" y="7795"/>
                        <a:pt x="2361" y="7743"/>
                      </a:cubicBezTo>
                      <a:cubicBezTo>
                        <a:pt x="2464" y="7680"/>
                        <a:pt x="2503" y="7553"/>
                        <a:pt x="2607" y="7489"/>
                      </a:cubicBezTo>
                      <a:cubicBezTo>
                        <a:pt x="2650" y="7426"/>
                        <a:pt x="2718" y="7389"/>
                        <a:pt x="2775" y="7341"/>
                      </a:cubicBezTo>
                      <a:cubicBezTo>
                        <a:pt x="2845" y="7283"/>
                        <a:pt x="2876" y="7189"/>
                        <a:pt x="2957" y="7144"/>
                      </a:cubicBezTo>
                      <a:cubicBezTo>
                        <a:pt x="3037" y="7076"/>
                        <a:pt x="3086" y="6958"/>
                        <a:pt x="3200" y="6936"/>
                      </a:cubicBezTo>
                      <a:cubicBezTo>
                        <a:pt x="3198" y="6914"/>
                        <a:pt x="3195" y="6870"/>
                        <a:pt x="3193" y="6848"/>
                      </a:cubicBezTo>
                      <a:lnTo>
                        <a:pt x="3231" y="6901"/>
                      </a:lnTo>
                      <a:cubicBezTo>
                        <a:pt x="3290" y="6834"/>
                        <a:pt x="3325" y="6743"/>
                        <a:pt x="3409" y="6703"/>
                      </a:cubicBezTo>
                      <a:cubicBezTo>
                        <a:pt x="3449" y="6603"/>
                        <a:pt x="3565" y="6575"/>
                        <a:pt x="3615" y="6484"/>
                      </a:cubicBezTo>
                      <a:cubicBezTo>
                        <a:pt x="3684" y="6375"/>
                        <a:pt x="3814" y="6329"/>
                        <a:pt x="3875" y="6216"/>
                      </a:cubicBezTo>
                      <a:cubicBezTo>
                        <a:pt x="3921" y="6161"/>
                        <a:pt x="3988" y="6132"/>
                        <a:pt x="4043" y="6089"/>
                      </a:cubicBezTo>
                      <a:cubicBezTo>
                        <a:pt x="4057" y="5115"/>
                        <a:pt x="4045" y="4141"/>
                        <a:pt x="4049" y="3167"/>
                      </a:cubicBezTo>
                      <a:cubicBezTo>
                        <a:pt x="4045" y="2933"/>
                        <a:pt x="4058" y="2699"/>
                        <a:pt x="4041" y="2466"/>
                      </a:cubicBezTo>
                      <a:cubicBezTo>
                        <a:pt x="3859" y="2350"/>
                        <a:pt x="3758" y="2148"/>
                        <a:pt x="3574" y="2035"/>
                      </a:cubicBezTo>
                      <a:cubicBezTo>
                        <a:pt x="3475" y="1899"/>
                        <a:pt x="3347" y="1788"/>
                        <a:pt x="3231" y="1667"/>
                      </a:cubicBezTo>
                      <a:cubicBezTo>
                        <a:pt x="3158" y="1598"/>
                        <a:pt x="3093" y="1515"/>
                        <a:pt x="2997" y="1476"/>
                      </a:cubicBezTo>
                      <a:lnTo>
                        <a:pt x="3028" y="1453"/>
                      </a:lnTo>
                      <a:cubicBezTo>
                        <a:pt x="2982" y="1412"/>
                        <a:pt x="2937" y="1370"/>
                        <a:pt x="2893" y="1326"/>
                      </a:cubicBezTo>
                      <a:cubicBezTo>
                        <a:pt x="2874" y="1322"/>
                        <a:pt x="2835" y="1313"/>
                        <a:pt x="2816" y="1309"/>
                      </a:cubicBezTo>
                      <a:cubicBezTo>
                        <a:pt x="2823" y="2577"/>
                        <a:pt x="2820" y="3846"/>
                        <a:pt x="2817" y="5114"/>
                      </a:cubicBezTo>
                      <a:cubicBezTo>
                        <a:pt x="2745" y="5114"/>
                        <a:pt x="2673" y="5114"/>
                        <a:pt x="2601" y="5114"/>
                      </a:cubicBezTo>
                      <a:cubicBezTo>
                        <a:pt x="2595" y="3912"/>
                        <a:pt x="2600" y="2709"/>
                        <a:pt x="2598" y="1506"/>
                      </a:cubicBezTo>
                      <a:cubicBezTo>
                        <a:pt x="2601" y="1333"/>
                        <a:pt x="2591" y="1159"/>
                        <a:pt x="2603" y="986"/>
                      </a:cubicBezTo>
                      <a:cubicBezTo>
                        <a:pt x="2588" y="989"/>
                        <a:pt x="2557" y="995"/>
                        <a:pt x="2541" y="998"/>
                      </a:cubicBezTo>
                      <a:lnTo>
                        <a:pt x="2595" y="961"/>
                      </a:lnTo>
                      <a:cubicBezTo>
                        <a:pt x="2613" y="716"/>
                        <a:pt x="2607" y="443"/>
                        <a:pt x="2434" y="249"/>
                      </a:cubicBezTo>
                      <a:cubicBezTo>
                        <a:pt x="2333" y="172"/>
                        <a:pt x="2225" y="91"/>
                        <a:pt x="2095" y="72"/>
                      </a:cubicBezTo>
                      <a:cubicBezTo>
                        <a:pt x="1746" y="0"/>
                        <a:pt x="1370" y="300"/>
                        <a:pt x="1378" y="659"/>
                      </a:cubicBezTo>
                      <a:cubicBezTo>
                        <a:pt x="1376" y="3280"/>
                        <a:pt x="1381" y="5900"/>
                        <a:pt x="1375" y="8521"/>
                      </a:cubicBezTo>
                      <a:cubicBezTo>
                        <a:pt x="1016" y="8637"/>
                        <a:pt x="657" y="8782"/>
                        <a:pt x="361" y="9023"/>
                      </a:cubicBezTo>
                      <a:cubicBezTo>
                        <a:pt x="199" y="9155"/>
                        <a:pt x="80" y="9333"/>
                        <a:pt x="0" y="9525"/>
                      </a:cubicBezTo>
                      <a:cubicBezTo>
                        <a:pt x="66" y="9664"/>
                        <a:pt x="191" y="9757"/>
                        <a:pt x="298" y="9864"/>
                      </a:cubicBezTo>
                      <a:cubicBezTo>
                        <a:pt x="507" y="10078"/>
                        <a:pt x="720" y="10288"/>
                        <a:pt x="933" y="10499"/>
                      </a:cubicBezTo>
                      <a:cubicBezTo>
                        <a:pt x="1074" y="10646"/>
                        <a:pt x="1232" y="10779"/>
                        <a:pt x="1347" y="10949"/>
                      </a:cubicBezTo>
                      <a:moveTo>
                        <a:pt x="2095" y="520"/>
                      </a:moveTo>
                      <a:cubicBezTo>
                        <a:pt x="2243" y="656"/>
                        <a:pt x="2389" y="796"/>
                        <a:pt x="2520" y="949"/>
                      </a:cubicBezTo>
                      <a:cubicBezTo>
                        <a:pt x="2373" y="812"/>
                        <a:pt x="2226" y="673"/>
                        <a:pt x="2095" y="5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圆角矩形 39">
                  <a:extLst>
                    <a:ext uri="{FF2B5EF4-FFF2-40B4-BE49-F238E27FC236}">
                      <a16:creationId xmlns:a16="http://schemas.microsoft.com/office/drawing/2014/main" id="{14C046E4-5268-4668-BAD4-8285A36AC25F}"/>
                    </a:ext>
                  </a:extLst>
                </p:cNvPr>
                <p:cNvSpPr/>
                <p:nvPr/>
              </p:nvSpPr>
              <p:spPr>
                <a:xfrm>
                  <a:off x="-2948940" y="6499860"/>
                  <a:ext cx="292095" cy="23563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40">
                  <a:extLst>
                    <a:ext uri="{FF2B5EF4-FFF2-40B4-BE49-F238E27FC236}">
                      <a16:creationId xmlns:a16="http://schemas.microsoft.com/office/drawing/2014/main" id="{78799E04-7AC7-40FC-8FFD-B5A6798F3E08}"/>
                    </a:ext>
                  </a:extLst>
                </p:cNvPr>
                <p:cNvSpPr/>
                <p:nvPr/>
              </p:nvSpPr>
              <p:spPr>
                <a:xfrm>
                  <a:off x="-2011680" y="4808220"/>
                  <a:ext cx="281940" cy="365760"/>
                </a:xfrm>
                <a:custGeom>
                  <a:avLst/>
                  <a:gdLst>
                    <a:gd name="connsiteX0" fmla="*/ 7620 w 281940"/>
                    <a:gd name="connsiteY0" fmla="*/ 0 h 365760"/>
                    <a:gd name="connsiteX1" fmla="*/ 0 w 281940"/>
                    <a:gd name="connsiteY1" fmla="*/ 259080 h 365760"/>
                    <a:gd name="connsiteX2" fmla="*/ 274320 w 281940"/>
                    <a:gd name="connsiteY2" fmla="*/ 365760 h 365760"/>
                    <a:gd name="connsiteX3" fmla="*/ 281940 w 281940"/>
                    <a:gd name="connsiteY3" fmla="*/ 274320 h 365760"/>
                    <a:gd name="connsiteX4" fmla="*/ 7620 w 281940"/>
                    <a:gd name="connsiteY4" fmla="*/ 0 h 365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 h="365760">
                      <a:moveTo>
                        <a:pt x="7620" y="0"/>
                      </a:moveTo>
                      <a:lnTo>
                        <a:pt x="0" y="259080"/>
                      </a:lnTo>
                      <a:lnTo>
                        <a:pt x="274320" y="365760"/>
                      </a:lnTo>
                      <a:lnTo>
                        <a:pt x="281940" y="274320"/>
                      </a:lnTo>
                      <a:lnTo>
                        <a:pt x="76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41">
                  <a:extLst>
                    <a:ext uri="{FF2B5EF4-FFF2-40B4-BE49-F238E27FC236}">
                      <a16:creationId xmlns:a16="http://schemas.microsoft.com/office/drawing/2014/main" id="{3C0532A1-E59C-4F02-AE7F-1DD3FCA32767}"/>
                    </a:ext>
                  </a:extLst>
                </p:cNvPr>
                <p:cNvSpPr/>
                <p:nvPr/>
              </p:nvSpPr>
              <p:spPr>
                <a:xfrm>
                  <a:off x="-3086100" y="3771900"/>
                  <a:ext cx="952500" cy="1005840"/>
                </a:xfrm>
                <a:custGeom>
                  <a:avLst/>
                  <a:gdLst>
                    <a:gd name="connsiteX0" fmla="*/ 0 w 952500"/>
                    <a:gd name="connsiteY0" fmla="*/ 0 h 1005840"/>
                    <a:gd name="connsiteX1" fmla="*/ 83820 w 952500"/>
                    <a:gd name="connsiteY1" fmla="*/ 342900 h 1005840"/>
                    <a:gd name="connsiteX2" fmla="*/ 952500 w 952500"/>
                    <a:gd name="connsiteY2" fmla="*/ 1005840 h 1005840"/>
                    <a:gd name="connsiteX3" fmla="*/ 937260 w 952500"/>
                    <a:gd name="connsiteY3" fmla="*/ 586740 h 1005840"/>
                    <a:gd name="connsiteX4" fmla="*/ 0 w 952500"/>
                    <a:gd name="connsiteY4" fmla="*/ 0 h 1005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0" h="1005840">
                      <a:moveTo>
                        <a:pt x="0" y="0"/>
                      </a:moveTo>
                      <a:lnTo>
                        <a:pt x="83820" y="342900"/>
                      </a:lnTo>
                      <a:lnTo>
                        <a:pt x="952500" y="1005840"/>
                      </a:lnTo>
                      <a:lnTo>
                        <a:pt x="937260" y="5867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01738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4315471E-A94E-4055-81F8-1F94D6DE2178}"/>
              </a:ext>
            </a:extLst>
          </p:cNvPr>
          <p:cNvSpPr>
            <a:spLocks noGrp="1"/>
          </p:cNvSpPr>
          <p:nvPr>
            <p:ph type="ftr" sz="quarter" idx="11"/>
          </p:nvPr>
        </p:nvSpPr>
        <p:spPr/>
        <p:txBody>
          <a:bodyPr/>
          <a:lstStyle/>
          <a:p>
            <a:pPr>
              <a:defRPr/>
            </a:pPr>
            <a:r>
              <a:rPr lang="en-US" altLang="zh-CN" dirty="0"/>
              <a:t>14</a:t>
            </a:r>
          </a:p>
        </p:txBody>
      </p:sp>
      <p:sp>
        <p:nvSpPr>
          <p:cNvPr id="3" name="矩形 2">
            <a:extLst>
              <a:ext uri="{FF2B5EF4-FFF2-40B4-BE49-F238E27FC236}">
                <a16:creationId xmlns:a16="http://schemas.microsoft.com/office/drawing/2014/main" id="{C4E13185-F27A-48D7-ACB7-44FB04E019D6}"/>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a:t>
            </a:r>
            <a:r>
              <a:rPr lang="en-US" altLang="zh-CN" sz="2800" b="1" dirty="0">
                <a:solidFill>
                  <a:schemeClr val="bg1"/>
                </a:solidFill>
                <a:latin typeface="微软雅黑" pitchFamily="34" charset="-122"/>
                <a:ea typeface="微软雅黑" pitchFamily="34" charset="-122"/>
              </a:rPr>
              <a:t>02</a:t>
            </a:r>
            <a:r>
              <a:rPr lang="zh-CN" altLang="en-US" sz="2800" b="1" dirty="0">
                <a:solidFill>
                  <a:schemeClr val="bg1"/>
                </a:solidFill>
                <a:latin typeface="微软雅黑" pitchFamily="34" charset="-122"/>
                <a:ea typeface="微软雅黑" pitchFamily="34" charset="-122"/>
              </a:rPr>
              <a:t>）如何确定分派对象</a:t>
            </a:r>
            <a:endParaRPr lang="en-GB" altLang="en-GB" sz="2800" b="1" dirty="0">
              <a:solidFill>
                <a:schemeClr val="bg1"/>
              </a:solidFill>
              <a:latin typeface="微软雅黑" pitchFamily="34" charset="-122"/>
              <a:ea typeface="微软雅黑" pitchFamily="34" charset="-122"/>
            </a:endParaRPr>
          </a:p>
        </p:txBody>
      </p:sp>
      <p:grpSp>
        <p:nvGrpSpPr>
          <p:cNvPr id="51" name="组合 50"/>
          <p:cNvGrpSpPr/>
          <p:nvPr/>
        </p:nvGrpSpPr>
        <p:grpSpPr>
          <a:xfrm>
            <a:off x="1219200" y="2957513"/>
            <a:ext cx="2286000" cy="2462183"/>
            <a:chOff x="1219200" y="2957513"/>
            <a:chExt cx="2286000" cy="2667000"/>
          </a:xfrm>
        </p:grpSpPr>
        <p:sp>
          <p:nvSpPr>
            <p:cNvPr id="52" name="AutoShape 4"/>
            <p:cNvSpPr>
              <a:spLocks noChangeArrowheads="1"/>
            </p:cNvSpPr>
            <p:nvPr/>
          </p:nvSpPr>
          <p:spPr bwMode="grayWhite">
            <a:xfrm>
              <a:off x="1219200" y="2957513"/>
              <a:ext cx="2286000" cy="2667000"/>
            </a:xfrm>
            <a:prstGeom prst="roundRect">
              <a:avLst>
                <a:gd name="adj" fmla="val 16667"/>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3" name="Text Box 5"/>
            <p:cNvSpPr txBox="1">
              <a:spLocks noChangeArrowheads="1"/>
            </p:cNvSpPr>
            <p:nvPr/>
          </p:nvSpPr>
          <p:spPr bwMode="auto">
            <a:xfrm>
              <a:off x="1314450" y="3157538"/>
              <a:ext cx="2038350" cy="2262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0" fontAlgn="auto" latinLnBrk="0" hangingPunct="0">
                <a:lnSpc>
                  <a:spcPct val="150000"/>
                </a:lnSpc>
                <a:spcBef>
                  <a:spcPts val="0"/>
                </a:spcBef>
                <a:spcAft>
                  <a:spcPts val="0"/>
                </a:spcAft>
                <a:buClrTx/>
                <a:buSzTx/>
                <a:buFontTx/>
                <a:buNone/>
                <a:tabLst/>
                <a:defRPr/>
              </a:pPr>
              <a:r>
                <a:rPr lang="zh-CN" altLang="en-US" sz="2000" b="1" kern="0" dirty="0">
                  <a:latin typeface="微软雅黑" pitchFamily="34" charset="-122"/>
                  <a:ea typeface="微软雅黑" pitchFamily="34" charset="-122"/>
                </a:rPr>
                <a:t>分派对象：</a:t>
              </a:r>
              <a:endParaRPr lang="en-US" altLang="zh-CN" sz="2000" b="1" kern="0" dirty="0">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r>
                <a:rPr lang="zh-CN" altLang="en-US" sz="2000" b="1" kern="0" dirty="0">
                  <a:solidFill>
                    <a:srgbClr val="C00000"/>
                  </a:solidFill>
                  <a:latin typeface="微软雅黑" pitchFamily="34" charset="-122"/>
                  <a:ea typeface="微软雅黑" pitchFamily="34" charset="-122"/>
                </a:rPr>
                <a:t>股权登记日</a:t>
              </a:r>
              <a:r>
                <a:rPr lang="zh-CN" altLang="en-US" sz="2000" b="1" kern="0" dirty="0">
                  <a:latin typeface="微软雅黑" pitchFamily="34" charset="-122"/>
                  <a:ea typeface="微软雅黑" pitchFamily="34" charset="-122"/>
                </a:rPr>
                <a:t>当天登记在册的全体股东。</a:t>
              </a:r>
              <a:endParaRPr kumimoji="0" lang="en-US" altLang="zh-CN" sz="1400" b="0" i="0" u="none" strike="noStrike" kern="0" cap="none" spc="0" normalizeH="0" baseline="0" noProof="0" dirty="0">
                <a:ln>
                  <a:noFill/>
                </a:ln>
                <a:effectLst/>
                <a:uLnTx/>
                <a:uFillTx/>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
        <p:nvSpPr>
          <p:cNvPr id="54" name="AutoShape 6"/>
          <p:cNvSpPr>
            <a:spLocks noChangeAspect="1" noChangeArrowheads="1" noTextEdit="1"/>
          </p:cNvSpPr>
          <p:nvPr/>
        </p:nvSpPr>
        <p:spPr bwMode="gray">
          <a:xfrm>
            <a:off x="3298825" y="2857501"/>
            <a:ext cx="90963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latin typeface="微软雅黑" pitchFamily="34" charset="-122"/>
              <a:ea typeface="微软雅黑" pitchFamily="34" charset="-122"/>
            </a:endParaRPr>
          </a:p>
        </p:txBody>
      </p:sp>
      <p:sp>
        <p:nvSpPr>
          <p:cNvPr id="55" name="Freeform 7"/>
          <p:cNvSpPr>
            <a:spLocks/>
          </p:cNvSpPr>
          <p:nvPr/>
        </p:nvSpPr>
        <p:spPr bwMode="gray">
          <a:xfrm>
            <a:off x="3298825" y="2860675"/>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56" name="AutoShape 8"/>
          <p:cNvSpPr>
            <a:spLocks noChangeAspect="1" noChangeArrowheads="1" noTextEdit="1"/>
          </p:cNvSpPr>
          <p:nvPr/>
        </p:nvSpPr>
        <p:spPr bwMode="gray">
          <a:xfrm flipH="1">
            <a:off x="4945063" y="2857501"/>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latin typeface="微软雅黑" pitchFamily="34" charset="-122"/>
              <a:ea typeface="微软雅黑" pitchFamily="34" charset="-122"/>
            </a:endParaRPr>
          </a:p>
        </p:txBody>
      </p:sp>
      <p:grpSp>
        <p:nvGrpSpPr>
          <p:cNvPr id="57" name="组合 2"/>
          <p:cNvGrpSpPr/>
          <p:nvPr/>
        </p:nvGrpSpPr>
        <p:grpSpPr>
          <a:xfrm>
            <a:off x="5638800" y="2957513"/>
            <a:ext cx="2351454" cy="2462183"/>
            <a:chOff x="5638800" y="2957513"/>
            <a:chExt cx="2351454" cy="2667000"/>
          </a:xfrm>
        </p:grpSpPr>
        <p:sp>
          <p:nvSpPr>
            <p:cNvPr id="58" name="AutoShape 3"/>
            <p:cNvSpPr>
              <a:spLocks noChangeArrowheads="1"/>
            </p:cNvSpPr>
            <p:nvPr/>
          </p:nvSpPr>
          <p:spPr bwMode="grayWhite">
            <a:xfrm>
              <a:off x="5638800" y="2957513"/>
              <a:ext cx="2286000" cy="2667000"/>
            </a:xfrm>
            <a:prstGeom prst="roundRect">
              <a:avLst>
                <a:gd name="adj" fmla="val 16667"/>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9" name="Text Box 19"/>
            <p:cNvSpPr txBox="1">
              <a:spLocks noChangeArrowheads="1"/>
            </p:cNvSpPr>
            <p:nvPr/>
          </p:nvSpPr>
          <p:spPr bwMode="auto">
            <a:xfrm>
              <a:off x="5842000" y="3241432"/>
              <a:ext cx="2148254" cy="210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0" fontAlgn="auto" latinLnBrk="0" hangingPunct="0">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股权登记日是一个</a:t>
              </a:r>
              <a:r>
                <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未来日期</a:t>
              </a: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，需在向中国结算申请权益分派业务时确定，</a:t>
              </a:r>
              <a:r>
                <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不可提前确定。</a:t>
              </a:r>
              <a:endParaRPr kumimoji="0" lang="en-US" altLang="zh-CN" sz="1400" b="0"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60" name="Freeform 9"/>
          <p:cNvSpPr>
            <a:spLocks/>
          </p:cNvSpPr>
          <p:nvPr/>
        </p:nvSpPr>
        <p:spPr bwMode="gray">
          <a:xfrm flipH="1">
            <a:off x="4951413" y="2860675"/>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4" name="组合 3">
            <a:extLst>
              <a:ext uri="{FF2B5EF4-FFF2-40B4-BE49-F238E27FC236}">
                <a16:creationId xmlns:a16="http://schemas.microsoft.com/office/drawing/2014/main" id="{670CE278-9FC6-4129-8F63-282FDA88AA99}"/>
              </a:ext>
            </a:extLst>
          </p:cNvPr>
          <p:cNvGrpSpPr/>
          <p:nvPr/>
        </p:nvGrpSpPr>
        <p:grpSpPr>
          <a:xfrm>
            <a:off x="2923198" y="1323285"/>
            <a:ext cx="3169864" cy="1358369"/>
            <a:chOff x="2923198" y="1323285"/>
            <a:chExt cx="3169864" cy="1358369"/>
          </a:xfrm>
        </p:grpSpPr>
        <p:sp>
          <p:nvSpPr>
            <p:cNvPr id="50" name="椭圆 49"/>
            <p:cNvSpPr/>
            <p:nvPr/>
          </p:nvSpPr>
          <p:spPr>
            <a:xfrm>
              <a:off x="2923198" y="1323285"/>
              <a:ext cx="3169864" cy="1358369"/>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 Box 18"/>
            <p:cNvSpPr txBox="1">
              <a:spLocks noChangeArrowheads="1"/>
            </p:cNvSpPr>
            <p:nvPr/>
          </p:nvSpPr>
          <p:spPr bwMode="auto">
            <a:xfrm>
              <a:off x="3199949" y="1792043"/>
              <a:ext cx="286168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lang="zh-CN" altLang="en-US" sz="2400" b="1" kern="0" dirty="0">
                  <a:solidFill>
                    <a:srgbClr val="333333"/>
                  </a:solidFill>
                  <a:latin typeface="微软雅黑" pitchFamily="34" charset="-122"/>
                  <a:ea typeface="微软雅黑" pitchFamily="34" charset="-122"/>
                </a:rPr>
                <a:t>股权</a:t>
              </a:r>
              <a:r>
                <a:rPr kumimoji="0" lang="zh-CN" altLang="en-US" sz="24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登记日（</a:t>
              </a:r>
              <a:r>
                <a:rPr kumimoji="0" lang="en-US" altLang="zh-CN" sz="24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R</a:t>
              </a:r>
              <a:r>
                <a:rPr kumimoji="0" lang="zh-CN" altLang="en-US" sz="24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日）</a:t>
              </a:r>
              <a:endParaRPr kumimoji="0" lang="en-US" altLang="zh-CN" sz="2400" b="1"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7129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right)">
                                      <p:cBhvr>
                                        <p:cTn id="17" dur="500"/>
                                        <p:tgtEl>
                                          <p:spTgt spid="55"/>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5" grpId="0" animBg="1"/>
      <p:bldP spid="6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06755570-6E5C-456E-B351-6BB2FB555AFA}"/>
              </a:ext>
            </a:extLst>
          </p:cNvPr>
          <p:cNvSpPr>
            <a:spLocks noGrp="1"/>
          </p:cNvSpPr>
          <p:nvPr>
            <p:ph type="ftr" sz="quarter" idx="11"/>
          </p:nvPr>
        </p:nvSpPr>
        <p:spPr/>
        <p:txBody>
          <a:bodyPr/>
          <a:lstStyle/>
          <a:p>
            <a:pPr>
              <a:defRPr/>
            </a:pPr>
            <a:r>
              <a:rPr lang="en-US" altLang="zh-CN" dirty="0"/>
              <a:t>15</a:t>
            </a:r>
          </a:p>
        </p:txBody>
      </p:sp>
      <p:sp>
        <p:nvSpPr>
          <p:cNvPr id="3" name="矩形 2">
            <a:extLst>
              <a:ext uri="{FF2B5EF4-FFF2-40B4-BE49-F238E27FC236}">
                <a16:creationId xmlns:a16="http://schemas.microsoft.com/office/drawing/2014/main" id="{DACF1C8B-92F0-4AA1-BA66-766FC3D76ADE}"/>
              </a:ext>
            </a:extLst>
          </p:cNvPr>
          <p:cNvSpPr/>
          <p:nvPr/>
        </p:nvSpPr>
        <p:spPr>
          <a:xfrm>
            <a:off x="536986"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几个问题思考</a:t>
            </a:r>
            <a:endParaRPr lang="en-GB" altLang="en-GB" sz="2800" b="1" dirty="0">
              <a:solidFill>
                <a:schemeClr val="bg1"/>
              </a:solidFill>
              <a:latin typeface="微软雅黑" pitchFamily="34" charset="-122"/>
              <a:ea typeface="微软雅黑" pitchFamily="34" charset="-122"/>
            </a:endParaRPr>
          </a:p>
        </p:txBody>
      </p:sp>
      <p:grpSp>
        <p:nvGrpSpPr>
          <p:cNvPr id="4" name="组合 3">
            <a:extLst>
              <a:ext uri="{FF2B5EF4-FFF2-40B4-BE49-F238E27FC236}">
                <a16:creationId xmlns:a16="http://schemas.microsoft.com/office/drawing/2014/main" id="{A3681BD8-EA97-42BD-85DC-BAB6B087F293}"/>
              </a:ext>
            </a:extLst>
          </p:cNvPr>
          <p:cNvGrpSpPr/>
          <p:nvPr/>
        </p:nvGrpSpPr>
        <p:grpSpPr>
          <a:xfrm>
            <a:off x="580187" y="1272437"/>
            <a:ext cx="973915" cy="998291"/>
            <a:chOff x="8263485" y="1222138"/>
            <a:chExt cx="604724" cy="619860"/>
          </a:xfrm>
        </p:grpSpPr>
        <p:grpSp>
          <p:nvGrpSpPr>
            <p:cNvPr id="5" name="Group 30">
              <a:extLst>
                <a:ext uri="{FF2B5EF4-FFF2-40B4-BE49-F238E27FC236}">
                  <a16:creationId xmlns:a16="http://schemas.microsoft.com/office/drawing/2014/main" id="{C3258BC3-12B6-4C56-811A-80650B2A8B94}"/>
                </a:ext>
              </a:extLst>
            </p:cNvPr>
            <p:cNvGrpSpPr/>
            <p:nvPr/>
          </p:nvGrpSpPr>
          <p:grpSpPr>
            <a:xfrm rot="18970732">
              <a:off x="8263485" y="1222138"/>
              <a:ext cx="604724" cy="619860"/>
              <a:chOff x="2230996" y="2123275"/>
              <a:chExt cx="1883855" cy="1931012"/>
            </a:xfrm>
          </p:grpSpPr>
          <p:sp>
            <p:nvSpPr>
              <p:cNvPr id="10" name="任意多边形 82">
                <a:extLst>
                  <a:ext uri="{FF2B5EF4-FFF2-40B4-BE49-F238E27FC236}">
                    <a16:creationId xmlns:a16="http://schemas.microsoft.com/office/drawing/2014/main" id="{EF5E4975-5DEE-4725-8326-2792521EB382}"/>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椭圆 80">
                <a:extLst>
                  <a:ext uri="{FF2B5EF4-FFF2-40B4-BE49-F238E27FC236}">
                    <a16:creationId xmlns:a16="http://schemas.microsoft.com/office/drawing/2014/main" id="{FFC7F4DE-E9AA-41B1-8451-02182D3A5546}"/>
                  </a:ext>
                </a:extLst>
              </p:cNvPr>
              <p:cNvSpPr/>
              <p:nvPr/>
            </p:nvSpPr>
            <p:spPr bwMode="auto">
              <a:xfrm rot="21529268">
                <a:off x="2454989" y="2391060"/>
                <a:ext cx="1392630" cy="1395452"/>
              </a:xfrm>
              <a:prstGeom prst="roundRect">
                <a:avLst/>
              </a:prstGeom>
              <a:solidFill>
                <a:schemeClr val="bg1"/>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 name="Group 20">
              <a:extLst>
                <a:ext uri="{FF2B5EF4-FFF2-40B4-BE49-F238E27FC236}">
                  <a16:creationId xmlns:a16="http://schemas.microsoft.com/office/drawing/2014/main" id="{376D5457-5736-4C27-A172-705C1CB18640}"/>
                </a:ext>
              </a:extLst>
            </p:cNvPr>
            <p:cNvGrpSpPr/>
            <p:nvPr/>
          </p:nvGrpSpPr>
          <p:grpSpPr>
            <a:xfrm>
              <a:off x="8420466" y="1382153"/>
              <a:ext cx="285018" cy="290643"/>
              <a:chOff x="7160655" y="2178006"/>
              <a:chExt cx="379359" cy="386846"/>
            </a:xfrm>
            <a:solidFill>
              <a:schemeClr val="bg1"/>
            </a:solidFill>
          </p:grpSpPr>
          <p:sp>
            <p:nvSpPr>
              <p:cNvPr id="7" name="Freeform 36">
                <a:extLst>
                  <a:ext uri="{FF2B5EF4-FFF2-40B4-BE49-F238E27FC236}">
                    <a16:creationId xmlns:a16="http://schemas.microsoft.com/office/drawing/2014/main" id="{C21BDB9C-FEA0-4FC5-8F30-BAC313452FE7}"/>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37">
                <a:extLst>
                  <a:ext uri="{FF2B5EF4-FFF2-40B4-BE49-F238E27FC236}">
                    <a16:creationId xmlns:a16="http://schemas.microsoft.com/office/drawing/2014/main" id="{360CD253-4B9C-46FC-A070-44B3AC152E08}"/>
                  </a:ext>
                </a:extLst>
              </p:cNvPr>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38">
                <a:extLst>
                  <a:ext uri="{FF2B5EF4-FFF2-40B4-BE49-F238E27FC236}">
                    <a16:creationId xmlns:a16="http://schemas.microsoft.com/office/drawing/2014/main" id="{CEE1AEC2-BB94-4B05-BC4A-28FD9AAB3684}"/>
                  </a:ext>
                </a:extLst>
              </p:cNvPr>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2" name="组合 11">
            <a:extLst>
              <a:ext uri="{FF2B5EF4-FFF2-40B4-BE49-F238E27FC236}">
                <a16:creationId xmlns:a16="http://schemas.microsoft.com/office/drawing/2014/main" id="{EC731D80-098A-4EE8-831E-E9A3A998728B}"/>
              </a:ext>
            </a:extLst>
          </p:cNvPr>
          <p:cNvGrpSpPr/>
          <p:nvPr/>
        </p:nvGrpSpPr>
        <p:grpSpPr>
          <a:xfrm>
            <a:off x="594772" y="3295838"/>
            <a:ext cx="973915" cy="998291"/>
            <a:chOff x="11587076" y="1222138"/>
            <a:chExt cx="604724" cy="619860"/>
          </a:xfrm>
        </p:grpSpPr>
        <p:grpSp>
          <p:nvGrpSpPr>
            <p:cNvPr id="13" name="Group 30">
              <a:extLst>
                <a:ext uri="{FF2B5EF4-FFF2-40B4-BE49-F238E27FC236}">
                  <a16:creationId xmlns:a16="http://schemas.microsoft.com/office/drawing/2014/main" id="{4F72AB14-4F63-4BF8-9E6E-D28415401CEB}"/>
                </a:ext>
              </a:extLst>
            </p:cNvPr>
            <p:cNvGrpSpPr/>
            <p:nvPr/>
          </p:nvGrpSpPr>
          <p:grpSpPr>
            <a:xfrm rot="18970732">
              <a:off x="11587076" y="1222138"/>
              <a:ext cx="604724" cy="619860"/>
              <a:chOff x="2230996" y="2123275"/>
              <a:chExt cx="1883855" cy="1931012"/>
            </a:xfrm>
          </p:grpSpPr>
          <p:sp>
            <p:nvSpPr>
              <p:cNvPr id="18" name="任意多边形 82">
                <a:extLst>
                  <a:ext uri="{FF2B5EF4-FFF2-40B4-BE49-F238E27FC236}">
                    <a16:creationId xmlns:a16="http://schemas.microsoft.com/office/drawing/2014/main" id="{6F316B7C-7275-40EA-A1C8-B65F4DB57996}"/>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9" name="椭圆 80">
                <a:extLst>
                  <a:ext uri="{FF2B5EF4-FFF2-40B4-BE49-F238E27FC236}">
                    <a16:creationId xmlns:a16="http://schemas.microsoft.com/office/drawing/2014/main" id="{71014920-23E4-40E7-8DD7-B47C282E2C64}"/>
                  </a:ext>
                </a:extLst>
              </p:cNvPr>
              <p:cNvSpPr/>
              <p:nvPr/>
            </p:nvSpPr>
            <p:spPr bwMode="auto">
              <a:xfrm rot="21529268">
                <a:off x="2454989" y="2391060"/>
                <a:ext cx="1392630" cy="1395452"/>
              </a:xfrm>
              <a:prstGeom prst="roundRect">
                <a:avLst/>
              </a:prstGeom>
              <a:solidFill>
                <a:schemeClr val="bg1"/>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4" name="Group 31">
              <a:extLst>
                <a:ext uri="{FF2B5EF4-FFF2-40B4-BE49-F238E27FC236}">
                  <a16:creationId xmlns:a16="http://schemas.microsoft.com/office/drawing/2014/main" id="{6B351DA9-88B4-4E23-88AD-9FEC1048FB06}"/>
                </a:ext>
              </a:extLst>
            </p:cNvPr>
            <p:cNvGrpSpPr/>
            <p:nvPr/>
          </p:nvGrpSpPr>
          <p:grpSpPr>
            <a:xfrm>
              <a:off x="11760737" y="1438832"/>
              <a:ext cx="284677" cy="177285"/>
              <a:chOff x="2942785" y="3296116"/>
              <a:chExt cx="416796" cy="259561"/>
            </a:xfrm>
            <a:solidFill>
              <a:schemeClr val="bg1"/>
            </a:solidFill>
          </p:grpSpPr>
          <p:sp>
            <p:nvSpPr>
              <p:cNvPr id="15" name="Freeform 95">
                <a:extLst>
                  <a:ext uri="{FF2B5EF4-FFF2-40B4-BE49-F238E27FC236}">
                    <a16:creationId xmlns:a16="http://schemas.microsoft.com/office/drawing/2014/main" id="{171C354A-5B70-42A0-AADF-11CF81EABC44}"/>
                  </a:ext>
                </a:extLst>
              </p:cNvPr>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96">
                <a:extLst>
                  <a:ext uri="{FF2B5EF4-FFF2-40B4-BE49-F238E27FC236}">
                    <a16:creationId xmlns:a16="http://schemas.microsoft.com/office/drawing/2014/main" id="{744689D1-FC14-491D-A1C3-0456C072259F}"/>
                  </a:ext>
                </a:extLst>
              </p:cNvPr>
              <p:cNvSpPr>
                <a:spLocks noChangeArrowheads="1"/>
              </p:cNvSpPr>
              <p:nvPr/>
            </p:nvSpPr>
            <p:spPr bwMode="auto">
              <a:xfrm>
                <a:off x="3000187" y="3351023"/>
                <a:ext cx="79865" cy="144755"/>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97">
                <a:extLst>
                  <a:ext uri="{FF2B5EF4-FFF2-40B4-BE49-F238E27FC236}">
                    <a16:creationId xmlns:a16="http://schemas.microsoft.com/office/drawing/2014/main" id="{CF9FA414-2A29-4B70-A2FF-696A675A2CFC}"/>
                  </a:ext>
                </a:extLst>
              </p:cNvPr>
              <p:cNvSpPr>
                <a:spLocks noChangeArrowheads="1"/>
              </p:cNvSpPr>
              <p:nvPr/>
            </p:nvSpPr>
            <p:spPr bwMode="auto">
              <a:xfrm>
                <a:off x="3092532" y="3351023"/>
                <a:ext cx="77370" cy="144755"/>
              </a:xfrm>
              <a:prstGeom prst="rect">
                <a:avLst/>
              </a:prstGeom>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0" name="组合 19">
            <a:extLst>
              <a:ext uri="{FF2B5EF4-FFF2-40B4-BE49-F238E27FC236}">
                <a16:creationId xmlns:a16="http://schemas.microsoft.com/office/drawing/2014/main" id="{9FA98B11-4F14-4D5C-B2FA-8E78CF7390A1}"/>
              </a:ext>
            </a:extLst>
          </p:cNvPr>
          <p:cNvGrpSpPr/>
          <p:nvPr/>
        </p:nvGrpSpPr>
        <p:grpSpPr>
          <a:xfrm>
            <a:off x="594772" y="5183240"/>
            <a:ext cx="973915" cy="998291"/>
            <a:chOff x="14836391" y="1222138"/>
            <a:chExt cx="604724" cy="619860"/>
          </a:xfrm>
        </p:grpSpPr>
        <p:grpSp>
          <p:nvGrpSpPr>
            <p:cNvPr id="21" name="Group 30">
              <a:extLst>
                <a:ext uri="{FF2B5EF4-FFF2-40B4-BE49-F238E27FC236}">
                  <a16:creationId xmlns:a16="http://schemas.microsoft.com/office/drawing/2014/main" id="{BD79FE93-A1C1-4DF9-9AC4-0358CD3A31DE}"/>
                </a:ext>
              </a:extLst>
            </p:cNvPr>
            <p:cNvGrpSpPr/>
            <p:nvPr/>
          </p:nvGrpSpPr>
          <p:grpSpPr>
            <a:xfrm rot="18970732">
              <a:off x="14836391" y="1222138"/>
              <a:ext cx="604724" cy="619860"/>
              <a:chOff x="2230996" y="2123275"/>
              <a:chExt cx="1883855" cy="1931012"/>
            </a:xfrm>
          </p:grpSpPr>
          <p:sp>
            <p:nvSpPr>
              <p:cNvPr id="34" name="任意多边形 82">
                <a:extLst>
                  <a:ext uri="{FF2B5EF4-FFF2-40B4-BE49-F238E27FC236}">
                    <a16:creationId xmlns:a16="http://schemas.microsoft.com/office/drawing/2014/main" id="{80E03841-E789-4A13-82A0-1531E3A9B40E}"/>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5" name="椭圆 80">
                <a:extLst>
                  <a:ext uri="{FF2B5EF4-FFF2-40B4-BE49-F238E27FC236}">
                    <a16:creationId xmlns:a16="http://schemas.microsoft.com/office/drawing/2014/main" id="{77D38673-FDB7-44C6-9CBD-215FFF1431DC}"/>
                  </a:ext>
                </a:extLst>
              </p:cNvPr>
              <p:cNvSpPr/>
              <p:nvPr/>
            </p:nvSpPr>
            <p:spPr bwMode="auto">
              <a:xfrm rot="21529268">
                <a:off x="2454989" y="2391060"/>
                <a:ext cx="1392630" cy="1395452"/>
              </a:xfrm>
              <a:prstGeom prst="roundRect">
                <a:avLst/>
              </a:prstGeom>
              <a:solidFill>
                <a:schemeClr val="bg1"/>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2" name="Group 23">
              <a:extLst>
                <a:ext uri="{FF2B5EF4-FFF2-40B4-BE49-F238E27FC236}">
                  <a16:creationId xmlns:a16="http://schemas.microsoft.com/office/drawing/2014/main" id="{249FA4C1-6699-432C-80A5-8FEA03FB649D}"/>
                </a:ext>
              </a:extLst>
            </p:cNvPr>
            <p:cNvGrpSpPr/>
            <p:nvPr/>
          </p:nvGrpSpPr>
          <p:grpSpPr>
            <a:xfrm>
              <a:off x="15029656" y="1405432"/>
              <a:ext cx="265925" cy="231832"/>
              <a:chOff x="7540014" y="4306907"/>
              <a:chExt cx="389342" cy="339426"/>
            </a:xfrm>
            <a:solidFill>
              <a:schemeClr val="bg1"/>
            </a:solidFill>
          </p:grpSpPr>
          <p:sp>
            <p:nvSpPr>
              <p:cNvPr id="23" name="Freeform 110">
                <a:extLst>
                  <a:ext uri="{FF2B5EF4-FFF2-40B4-BE49-F238E27FC236}">
                    <a16:creationId xmlns:a16="http://schemas.microsoft.com/office/drawing/2014/main" id="{AF1E3C1C-05E3-4186-87D1-7DFC08B0DB08}"/>
                  </a:ext>
                </a:extLst>
              </p:cNvPr>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1">
                <a:extLst>
                  <a:ext uri="{FF2B5EF4-FFF2-40B4-BE49-F238E27FC236}">
                    <a16:creationId xmlns:a16="http://schemas.microsoft.com/office/drawing/2014/main" id="{1A78F4EA-E799-4D9E-BA52-74588665E6FA}"/>
                  </a:ext>
                </a:extLst>
              </p:cNvPr>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2">
                <a:extLst>
                  <a:ext uri="{FF2B5EF4-FFF2-40B4-BE49-F238E27FC236}">
                    <a16:creationId xmlns:a16="http://schemas.microsoft.com/office/drawing/2014/main" id="{20E1F246-4097-4B7D-8338-260A9D1D0DBD}"/>
                  </a:ext>
                </a:extLst>
              </p:cNvPr>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3">
                <a:extLst>
                  <a:ext uri="{FF2B5EF4-FFF2-40B4-BE49-F238E27FC236}">
                    <a16:creationId xmlns:a16="http://schemas.microsoft.com/office/drawing/2014/main" id="{6CECCE51-4D4F-4659-84F6-5EFE3DF345AE}"/>
                  </a:ext>
                </a:extLst>
              </p:cNvPr>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4">
                <a:extLst>
                  <a:ext uri="{FF2B5EF4-FFF2-40B4-BE49-F238E27FC236}">
                    <a16:creationId xmlns:a16="http://schemas.microsoft.com/office/drawing/2014/main" id="{ADCD474E-47A1-450B-A74F-7CB7372DF2BB}"/>
                  </a:ext>
                </a:extLst>
              </p:cNvPr>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5">
                <a:extLst>
                  <a:ext uri="{FF2B5EF4-FFF2-40B4-BE49-F238E27FC236}">
                    <a16:creationId xmlns:a16="http://schemas.microsoft.com/office/drawing/2014/main" id="{91C4BE78-F123-4065-98E9-1F18B9FB95DA}"/>
                  </a:ext>
                </a:extLst>
              </p:cNvPr>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6">
                <a:extLst>
                  <a:ext uri="{FF2B5EF4-FFF2-40B4-BE49-F238E27FC236}">
                    <a16:creationId xmlns:a16="http://schemas.microsoft.com/office/drawing/2014/main" id="{853364DF-634A-4413-AD9A-0CB78960A089}"/>
                  </a:ext>
                </a:extLst>
              </p:cNvPr>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17">
                <a:extLst>
                  <a:ext uri="{FF2B5EF4-FFF2-40B4-BE49-F238E27FC236}">
                    <a16:creationId xmlns:a16="http://schemas.microsoft.com/office/drawing/2014/main" id="{0D120107-A2A8-4653-B84A-403D0F4CEBB3}"/>
                  </a:ext>
                </a:extLst>
              </p:cNvPr>
              <p:cNvSpPr>
                <a:spLocks noChangeArrowheads="1"/>
              </p:cNvSpPr>
              <p:nvPr/>
            </p:nvSpPr>
            <p:spPr bwMode="auto">
              <a:xfrm>
                <a:off x="7589930" y="4421713"/>
                <a:ext cx="109814" cy="17471"/>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18">
                <a:extLst>
                  <a:ext uri="{FF2B5EF4-FFF2-40B4-BE49-F238E27FC236}">
                    <a16:creationId xmlns:a16="http://schemas.microsoft.com/office/drawing/2014/main" id="{2385A83E-3C43-4CFD-BBD0-7D49A23C935F}"/>
                  </a:ext>
                </a:extLst>
              </p:cNvPr>
              <p:cNvSpPr>
                <a:spLocks noChangeArrowheads="1"/>
              </p:cNvSpPr>
              <p:nvPr/>
            </p:nvSpPr>
            <p:spPr bwMode="auto">
              <a:xfrm>
                <a:off x="7589930" y="4461645"/>
                <a:ext cx="109814" cy="17471"/>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119">
                <a:extLst>
                  <a:ext uri="{FF2B5EF4-FFF2-40B4-BE49-F238E27FC236}">
                    <a16:creationId xmlns:a16="http://schemas.microsoft.com/office/drawing/2014/main" id="{725275F7-B415-4EB9-90D8-4140538288D8}"/>
                  </a:ext>
                </a:extLst>
              </p:cNvPr>
              <p:cNvSpPr>
                <a:spLocks noChangeArrowheads="1"/>
              </p:cNvSpPr>
              <p:nvPr/>
            </p:nvSpPr>
            <p:spPr bwMode="auto">
              <a:xfrm>
                <a:off x="7589930" y="4506569"/>
                <a:ext cx="109814" cy="149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120">
                <a:extLst>
                  <a:ext uri="{FF2B5EF4-FFF2-40B4-BE49-F238E27FC236}">
                    <a16:creationId xmlns:a16="http://schemas.microsoft.com/office/drawing/2014/main" id="{5F6DF15B-DB24-4A93-A2C2-9E5A39FD4133}"/>
                  </a:ext>
                </a:extLst>
              </p:cNvPr>
              <p:cNvSpPr>
                <a:spLocks noChangeArrowheads="1"/>
              </p:cNvSpPr>
              <p:nvPr/>
            </p:nvSpPr>
            <p:spPr bwMode="auto">
              <a:xfrm>
                <a:off x="7589930" y="4548998"/>
                <a:ext cx="109814" cy="17471"/>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7" name="文本框 36">
            <a:extLst>
              <a:ext uri="{FF2B5EF4-FFF2-40B4-BE49-F238E27FC236}">
                <a16:creationId xmlns:a16="http://schemas.microsoft.com/office/drawing/2014/main" id="{72398BDF-270D-4E87-955C-30BC5FED9910}"/>
              </a:ext>
            </a:extLst>
          </p:cNvPr>
          <p:cNvSpPr txBox="1"/>
          <p:nvPr/>
        </p:nvSpPr>
        <p:spPr>
          <a:xfrm>
            <a:off x="1944038" y="944127"/>
            <a:ext cx="6365446"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若公司既要定向增发又要权益分派，如何处理？</a:t>
            </a:r>
          </a:p>
        </p:txBody>
      </p:sp>
      <p:sp>
        <p:nvSpPr>
          <p:cNvPr id="38" name="文本框 37">
            <a:extLst>
              <a:ext uri="{FF2B5EF4-FFF2-40B4-BE49-F238E27FC236}">
                <a16:creationId xmlns:a16="http://schemas.microsoft.com/office/drawing/2014/main" id="{B69DB0CF-40A5-4755-A123-ED9C2C0D43FF}"/>
              </a:ext>
            </a:extLst>
          </p:cNvPr>
          <p:cNvSpPr txBox="1"/>
          <p:nvPr/>
        </p:nvSpPr>
        <p:spPr>
          <a:xfrm>
            <a:off x="1852217" y="1392336"/>
            <a:ext cx="6889350" cy="1477328"/>
          </a:xfrm>
          <a:prstGeom prst="rect">
            <a:avLst/>
          </a:prstGeom>
          <a:noFill/>
        </p:spPr>
        <p:txBody>
          <a:bodyPr wrap="square" rtlCol="0">
            <a:spAutoFit/>
          </a:bodyPr>
          <a:lstStyle/>
          <a:p>
            <a:pPr marL="171450" indent="-171450">
              <a:buFont typeface="Wingdings" panose="05000000000000000000" pitchFamily="2" charset="2"/>
              <a:buChar char="n"/>
            </a:pPr>
            <a:r>
              <a:rPr lang="zh-CN" altLang="en-US" b="1" dirty="0">
                <a:latin typeface="微软雅黑" panose="020B0503020204020204" pitchFamily="34" charset="-122"/>
                <a:ea typeface="微软雅黑" panose="020B0503020204020204" pitchFamily="34" charset="-122"/>
              </a:rPr>
              <a:t>若想要定增的股东</a:t>
            </a:r>
            <a:r>
              <a:rPr lang="zh-CN" altLang="en-US" b="1" dirty="0">
                <a:solidFill>
                  <a:srgbClr val="C00000"/>
                </a:solidFill>
                <a:latin typeface="微软雅黑" panose="020B0503020204020204" pitchFamily="34" charset="-122"/>
                <a:ea typeface="微软雅黑" panose="020B0503020204020204" pitchFamily="34" charset="-122"/>
              </a:rPr>
              <a:t>享有</a:t>
            </a:r>
            <a:r>
              <a:rPr lang="zh-CN" altLang="en-US" b="1" dirty="0">
                <a:latin typeface="微软雅黑" panose="020B0503020204020204" pitchFamily="34" charset="-122"/>
                <a:ea typeface="微软雅黑" panose="020B0503020204020204" pitchFamily="34" charset="-122"/>
              </a:rPr>
              <a:t>本次权益分派，则需先完成定增再进行权益分派</a:t>
            </a:r>
            <a:endParaRPr lang="en-US" altLang="zh-CN" b="1" dirty="0">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n"/>
            </a:pPr>
            <a:r>
              <a:rPr lang="zh-CN" altLang="en-US" b="1" dirty="0">
                <a:latin typeface="微软雅黑" panose="020B0503020204020204" pitchFamily="34" charset="-122"/>
                <a:ea typeface="微软雅黑" panose="020B0503020204020204" pitchFamily="34" charset="-122"/>
              </a:rPr>
              <a:t>若想要定增的股东</a:t>
            </a:r>
            <a:r>
              <a:rPr lang="zh-CN" altLang="en-US" b="1" dirty="0">
                <a:solidFill>
                  <a:srgbClr val="C00000"/>
                </a:solidFill>
                <a:latin typeface="微软雅黑" panose="020B0503020204020204" pitchFamily="34" charset="-122"/>
                <a:ea typeface="微软雅黑" panose="020B0503020204020204" pitchFamily="34" charset="-122"/>
              </a:rPr>
              <a:t>不享有</a:t>
            </a:r>
            <a:r>
              <a:rPr lang="zh-CN" altLang="en-US" b="1" dirty="0">
                <a:latin typeface="微软雅黑" panose="020B0503020204020204" pitchFamily="34" charset="-122"/>
                <a:ea typeface="微软雅黑" panose="020B0503020204020204" pitchFamily="34" charset="-122"/>
              </a:rPr>
              <a:t>本次权益分派，则需先完成权益分派再进行定增</a:t>
            </a:r>
            <a:endParaRPr lang="en-US" altLang="zh-CN" b="1" dirty="0">
              <a:latin typeface="微软雅黑" panose="020B0503020204020204" pitchFamily="34" charset="-122"/>
              <a:ea typeface="微软雅黑" panose="020B0503020204020204" pitchFamily="34" charset="-122"/>
            </a:endParaRPr>
          </a:p>
          <a:p>
            <a:r>
              <a:rPr lang="zh-CN" altLang="en-US" b="1" dirty="0">
                <a:solidFill>
                  <a:srgbClr val="C00000"/>
                </a:solidFill>
                <a:latin typeface="微软雅黑" panose="020B0503020204020204" pitchFamily="34" charset="-122"/>
                <a:ea typeface="微软雅黑" panose="020B0503020204020204" pitchFamily="34" charset="-122"/>
              </a:rPr>
              <a:t>股份登记完成后不可逆转，若顺序弄错将导致无法达到预期目的！</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FFA5AB95-B49A-455E-803F-A611D2007834}"/>
              </a:ext>
            </a:extLst>
          </p:cNvPr>
          <p:cNvSpPr txBox="1"/>
          <p:nvPr/>
        </p:nvSpPr>
        <p:spPr>
          <a:xfrm>
            <a:off x="1944038" y="3054438"/>
            <a:ext cx="5645023"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是否可以只给部分股东分派利润？</a:t>
            </a:r>
          </a:p>
        </p:txBody>
      </p:sp>
      <p:sp>
        <p:nvSpPr>
          <p:cNvPr id="41" name="文本框 40">
            <a:extLst>
              <a:ext uri="{FF2B5EF4-FFF2-40B4-BE49-F238E27FC236}">
                <a16:creationId xmlns:a16="http://schemas.microsoft.com/office/drawing/2014/main" id="{85806B84-6D06-4F7F-B758-E9DC58E77D5F}"/>
              </a:ext>
            </a:extLst>
          </p:cNvPr>
          <p:cNvSpPr txBox="1"/>
          <p:nvPr/>
        </p:nvSpPr>
        <p:spPr>
          <a:xfrm>
            <a:off x="1852216" y="3551615"/>
            <a:ext cx="6727721" cy="1077218"/>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一般来说是按照</a:t>
            </a:r>
            <a:r>
              <a:rPr lang="zh-CN" altLang="en-US" sz="1600" b="1" dirty="0">
                <a:solidFill>
                  <a:srgbClr val="C00000"/>
                </a:solidFill>
                <a:latin typeface="微软雅黑" panose="020B0503020204020204" pitchFamily="34" charset="-122"/>
                <a:ea typeface="微软雅黑" panose="020B0503020204020204" pitchFamily="34" charset="-122"/>
              </a:rPr>
              <a:t>股东所持比例</a:t>
            </a:r>
            <a:r>
              <a:rPr lang="zh-CN" altLang="en-US" sz="1600" b="1" dirty="0">
                <a:latin typeface="微软雅黑" panose="020B0503020204020204" pitchFamily="34" charset="-122"/>
                <a:ea typeface="微软雅黑" panose="020B0503020204020204" pitchFamily="34" charset="-122"/>
              </a:rPr>
              <a:t>进行利润分配，但</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公司法</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中规定若公司章程中有特殊约定除外</a:t>
            </a:r>
            <a:endParaRPr lang="en-US" altLang="zh-CN" sz="1600" b="1"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若给部分股东分配：需公司章程规定、股东大会通过权益分派方案、不参与分红的股东与公司的协议、股转公司监管员老师同意</a:t>
            </a:r>
            <a:endParaRPr lang="en-US" altLang="zh-CN" sz="1600" b="1"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07CAD945-889A-4710-8030-8AFC612B01F5}"/>
              </a:ext>
            </a:extLst>
          </p:cNvPr>
          <p:cNvSpPr txBox="1"/>
          <p:nvPr/>
        </p:nvSpPr>
        <p:spPr>
          <a:xfrm>
            <a:off x="1852217" y="4855940"/>
            <a:ext cx="6457267" cy="461665"/>
          </a:xfrm>
          <a:prstGeom prst="rect">
            <a:avLst/>
          </a:prstGeom>
          <a:noFill/>
        </p:spPr>
        <p:txBody>
          <a:bodyPr wrap="square" rtlCol="0">
            <a:spAutoFit/>
          </a:bodyPr>
          <a:lstStyle/>
          <a:p>
            <a:pPr algn="ctr"/>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若公司持有本公司股份，是否可以参与分红？</a:t>
            </a:r>
          </a:p>
        </p:txBody>
      </p:sp>
      <p:sp>
        <p:nvSpPr>
          <p:cNvPr id="44" name="文本框 43">
            <a:extLst>
              <a:ext uri="{FF2B5EF4-FFF2-40B4-BE49-F238E27FC236}">
                <a16:creationId xmlns:a16="http://schemas.microsoft.com/office/drawing/2014/main" id="{B2BBB666-15BC-4618-BA92-0DCEE42E3EEC}"/>
              </a:ext>
            </a:extLst>
          </p:cNvPr>
          <p:cNvSpPr txBox="1"/>
          <p:nvPr/>
        </p:nvSpPr>
        <p:spPr>
          <a:xfrm>
            <a:off x="1932187" y="5284595"/>
            <a:ext cx="6545987" cy="584775"/>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不可以。</a:t>
            </a:r>
            <a:r>
              <a:rPr lang="zh-CN" altLang="en-US" sz="1600" b="1" dirty="0">
                <a:latin typeface="微软雅黑" panose="020B0503020204020204" pitchFamily="34" charset="-122"/>
                <a:ea typeface="微软雅黑" panose="020B0503020204020204" pitchFamily="34" charset="-122"/>
              </a:rPr>
              <a:t>若公司因回购等原因持有本公司股份，在办理权益分派业务时需填报回购专用证券账户号码。</a:t>
            </a:r>
            <a:endParaRPr lang="en-US" altLang="zh-CN"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31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500"/>
                            </p:stCondLst>
                            <p:childTnLst>
                              <p:par>
                                <p:cTn id="12" presetID="26" presetClass="emph" presetSubtype="0" fill="hold" nodeType="afterEffect">
                                  <p:stCondLst>
                                    <p:cond delay="0"/>
                                  </p:stCondLst>
                                  <p:childTnLst>
                                    <p:animEffect transition="out" filter="fade">
                                      <p:cBhvr>
                                        <p:cTn id="13" dur="500" tmFilter="0, 0; .2, .5; .8, .5; 1, 0"/>
                                        <p:tgtEl>
                                          <p:spTgt spid="4"/>
                                        </p:tgtEl>
                                      </p:cBhvr>
                                    </p:animEffect>
                                    <p:animScale>
                                      <p:cBhvr>
                                        <p:cTn id="14" dur="250" autoRev="1" fill="hold"/>
                                        <p:tgtEl>
                                          <p:spTgt spid="4"/>
                                        </p:tgtEl>
                                      </p:cBhvr>
                                      <p:by x="105000" y="105000"/>
                                    </p:animScale>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arn(inVertical)">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0"/>
                            </p:stCondLst>
                            <p:childTnLst>
                              <p:par>
                                <p:cTn id="24" presetID="26" presetClass="emph" presetSubtype="0" fill="hold" nodeType="afterEffect">
                                  <p:stCondLst>
                                    <p:cond delay="0"/>
                                  </p:stCondLst>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par>
                          <p:cTn id="35" fill="hold">
                            <p:stCondLst>
                              <p:cond delay="0"/>
                            </p:stCondLst>
                            <p:childTnLst>
                              <p:par>
                                <p:cTn id="36" presetID="26" presetClass="emph" presetSubtype="0" fill="hold" nodeType="afterEffect">
                                  <p:stCondLst>
                                    <p:cond delay="0"/>
                                  </p:stCondLst>
                                  <p:childTnLst>
                                    <p:animEffect transition="out" filter="fade">
                                      <p:cBhvr>
                                        <p:cTn id="37" dur="500" tmFilter="0, 0; .2, .5; .8, .5; 1, 0"/>
                                        <p:tgtEl>
                                          <p:spTgt spid="20"/>
                                        </p:tgtEl>
                                      </p:cBhvr>
                                    </p:animEffect>
                                    <p:animScale>
                                      <p:cBhvr>
                                        <p:cTn id="38" dur="250" autoRev="1" fill="hold"/>
                                        <p:tgtEl>
                                          <p:spTgt spid="20"/>
                                        </p:tgtEl>
                                      </p:cBhvr>
                                      <p:by x="105000" y="105000"/>
                                    </p:animScale>
                                  </p:childTnLst>
                                </p:cTn>
                              </p:par>
                            </p:childTnLst>
                          </p:cTn>
                        </p:par>
                        <p:par>
                          <p:cTn id="39" fill="hold">
                            <p:stCondLst>
                              <p:cond delay="500"/>
                            </p:stCondLst>
                            <p:childTnLst>
                              <p:par>
                                <p:cTn id="40" presetID="16" presetClass="entr" presetSubtype="2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arn(inVertical)">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barn(inVertical)">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barn(inVertical)">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arn(inVertical)">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p:bldP spid="38" grpId="0"/>
      <p:bldP spid="40" grpId="0"/>
      <p:bldP spid="41" grpId="0"/>
      <p:bldP spid="43"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EA74E87B-3864-4C45-93CF-09C43D804433}"/>
              </a:ext>
            </a:extLst>
          </p:cNvPr>
          <p:cNvSpPr>
            <a:spLocks noGrp="1"/>
          </p:cNvSpPr>
          <p:nvPr>
            <p:ph type="ftr" sz="quarter" idx="11"/>
          </p:nvPr>
        </p:nvSpPr>
        <p:spPr>
          <a:xfrm>
            <a:off x="3124200" y="6530975"/>
            <a:ext cx="2895600" cy="476250"/>
          </a:xfrm>
        </p:spPr>
        <p:txBody>
          <a:bodyPr/>
          <a:lstStyle/>
          <a:p>
            <a:pPr>
              <a:defRPr/>
            </a:pPr>
            <a:r>
              <a:rPr lang="en-US" altLang="zh-CN" dirty="0"/>
              <a:t>16</a:t>
            </a:r>
          </a:p>
        </p:txBody>
      </p:sp>
      <p:sp>
        <p:nvSpPr>
          <p:cNvPr id="3" name="矩形 2">
            <a:extLst>
              <a:ext uri="{FF2B5EF4-FFF2-40B4-BE49-F238E27FC236}">
                <a16:creationId xmlns:a16="http://schemas.microsoft.com/office/drawing/2014/main" id="{63E603A8-9DF1-4E0D-BCAB-BB090AB8098C}"/>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a:t>
            </a:r>
            <a:r>
              <a:rPr lang="en-US" altLang="zh-CN" sz="2800" b="1" dirty="0">
                <a:solidFill>
                  <a:schemeClr val="bg1"/>
                </a:solidFill>
                <a:latin typeface="微软雅黑" pitchFamily="34" charset="-122"/>
                <a:ea typeface="微软雅黑" pitchFamily="34" charset="-122"/>
              </a:rPr>
              <a:t>03</a:t>
            </a:r>
            <a:r>
              <a:rPr lang="zh-CN" altLang="en-US" sz="2800" b="1" dirty="0">
                <a:solidFill>
                  <a:schemeClr val="bg1"/>
                </a:solidFill>
                <a:latin typeface="微软雅黑" pitchFamily="34" charset="-122"/>
                <a:ea typeface="微软雅黑" pitchFamily="34" charset="-122"/>
              </a:rPr>
              <a:t>）如何确定资金来源和分派方案</a:t>
            </a:r>
            <a:endParaRPr lang="en-GB" altLang="en-GB" sz="2800" b="1" dirty="0">
              <a:solidFill>
                <a:schemeClr val="bg1"/>
              </a:solidFill>
              <a:latin typeface="微软雅黑" pitchFamily="34" charset="-122"/>
              <a:ea typeface="微软雅黑" pitchFamily="34" charset="-122"/>
            </a:endParaRPr>
          </a:p>
        </p:txBody>
      </p:sp>
      <p:sp>
        <p:nvSpPr>
          <p:cNvPr id="77" name="矩形 76"/>
          <p:cNvSpPr/>
          <p:nvPr/>
        </p:nvSpPr>
        <p:spPr>
          <a:xfrm>
            <a:off x="3464330" y="5831574"/>
            <a:ext cx="4457699" cy="694240"/>
          </a:xfrm>
          <a:prstGeom prst="rect">
            <a:avLst/>
          </a:prstGeom>
        </p:spPr>
        <p:txBody>
          <a:bodyPr wrap="square" lIns="77925" tIns="38963" rIns="77925" bIns="38963">
            <a:spAutoFit/>
          </a:bodyPr>
          <a:lstStyle/>
          <a:p>
            <a:r>
              <a:rPr lang="zh-CN" altLang="en-US" sz="2000" b="1" dirty="0">
                <a:solidFill>
                  <a:srgbClr val="C00000"/>
                </a:solidFill>
                <a:latin typeface="微软雅黑" pitchFamily="34" charset="-122"/>
                <a:ea typeface="微软雅黑" pitchFamily="34" charset="-122"/>
              </a:rPr>
              <a:t>权益分派方案类型：</a:t>
            </a:r>
            <a:endParaRPr lang="en-US" altLang="zh-CN" sz="2000" b="1" dirty="0">
              <a:solidFill>
                <a:srgbClr val="C00000"/>
              </a:solidFill>
              <a:latin typeface="微软雅黑" pitchFamily="34" charset="-122"/>
              <a:ea typeface="微软雅黑" pitchFamily="34" charset="-122"/>
            </a:endParaRPr>
          </a:p>
          <a:p>
            <a:r>
              <a:rPr lang="zh-CN" altLang="en-US" sz="2000" b="1" dirty="0">
                <a:solidFill>
                  <a:srgbClr val="C00000"/>
                </a:solidFill>
                <a:latin typeface="微软雅黑" pitchFamily="34" charset="-122"/>
                <a:ea typeface="微软雅黑" pitchFamily="34" charset="-122"/>
              </a:rPr>
              <a:t>上述任意一种或两种、三种的组合</a:t>
            </a:r>
          </a:p>
        </p:txBody>
      </p:sp>
      <p:grpSp>
        <p:nvGrpSpPr>
          <p:cNvPr id="20" name="组合 19">
            <a:extLst>
              <a:ext uri="{FF2B5EF4-FFF2-40B4-BE49-F238E27FC236}">
                <a16:creationId xmlns:a16="http://schemas.microsoft.com/office/drawing/2014/main" id="{5F9977BD-3000-4EC0-9EB6-EEE8CA23E069}"/>
              </a:ext>
            </a:extLst>
          </p:cNvPr>
          <p:cNvGrpSpPr/>
          <p:nvPr/>
        </p:nvGrpSpPr>
        <p:grpSpPr>
          <a:xfrm>
            <a:off x="121049" y="1186316"/>
            <a:ext cx="3736900" cy="4690733"/>
            <a:chOff x="1802252" y="1255465"/>
            <a:chExt cx="3736900" cy="4690733"/>
          </a:xfrm>
        </p:grpSpPr>
        <p:sp>
          <p:nvSpPr>
            <p:cNvPr id="21" name="椭圆 20">
              <a:extLst>
                <a:ext uri="{FF2B5EF4-FFF2-40B4-BE49-F238E27FC236}">
                  <a16:creationId xmlns:a16="http://schemas.microsoft.com/office/drawing/2014/main" id="{FE9EB24A-489C-415A-AAB1-E11E1B091D59}"/>
                </a:ext>
              </a:extLst>
            </p:cNvPr>
            <p:cNvSpPr/>
            <p:nvPr/>
          </p:nvSpPr>
          <p:spPr>
            <a:xfrm>
              <a:off x="1802252" y="5500123"/>
              <a:ext cx="3736900" cy="446075"/>
            </a:xfrm>
            <a:prstGeom prst="ellipse">
              <a:avLst/>
            </a:prstGeom>
            <a:gradFill flip="none" rotWithShape="1">
              <a:gsLst>
                <a:gs pos="49000">
                  <a:srgbClr val="8E8D8C">
                    <a:alpha val="37000"/>
                  </a:srgbClr>
                </a:gs>
                <a:gs pos="100000">
                  <a:srgbClr val="F5F4F2">
                    <a:alpha val="0"/>
                  </a:srgbClr>
                </a:gs>
                <a:gs pos="0">
                  <a:schemeClr val="tx1">
                    <a:lumMod val="85000"/>
                    <a:lumOff val="15000"/>
                    <a:alpha val="3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EC8C572B-41E4-4672-9528-E4B0E7102C79}"/>
                </a:ext>
              </a:extLst>
            </p:cNvPr>
            <p:cNvGrpSpPr/>
            <p:nvPr/>
          </p:nvGrpSpPr>
          <p:grpSpPr>
            <a:xfrm>
              <a:off x="2072652" y="1255465"/>
              <a:ext cx="3333250" cy="4499147"/>
              <a:chOff x="2194572" y="1453811"/>
              <a:chExt cx="3333250" cy="4499147"/>
            </a:xfrm>
          </p:grpSpPr>
          <p:grpSp>
            <p:nvGrpSpPr>
              <p:cNvPr id="23" name="组合 22">
                <a:extLst>
                  <a:ext uri="{FF2B5EF4-FFF2-40B4-BE49-F238E27FC236}">
                    <a16:creationId xmlns:a16="http://schemas.microsoft.com/office/drawing/2014/main" id="{FE685F2E-5F96-4FBD-A142-7CD477AF5FB6}"/>
                  </a:ext>
                </a:extLst>
              </p:cNvPr>
              <p:cNvGrpSpPr/>
              <p:nvPr/>
            </p:nvGrpSpPr>
            <p:grpSpPr>
              <a:xfrm>
                <a:off x="2194572" y="1453811"/>
                <a:ext cx="3333250" cy="4499147"/>
                <a:chOff x="903960" y="1038353"/>
                <a:chExt cx="3666575" cy="4949062"/>
              </a:xfrm>
            </p:grpSpPr>
            <p:sp>
              <p:nvSpPr>
                <p:cNvPr id="27" name="任意多边形 6">
                  <a:extLst>
                    <a:ext uri="{FF2B5EF4-FFF2-40B4-BE49-F238E27FC236}">
                      <a16:creationId xmlns:a16="http://schemas.microsoft.com/office/drawing/2014/main" id="{AD2B71C5-453C-420D-8584-E4349200FEDA}"/>
                    </a:ext>
                  </a:extLst>
                </p:cNvPr>
                <p:cNvSpPr/>
                <p:nvPr/>
              </p:nvSpPr>
              <p:spPr>
                <a:xfrm>
                  <a:off x="1891096" y="2758440"/>
                  <a:ext cx="1541439" cy="3228975"/>
                </a:xfrm>
                <a:custGeom>
                  <a:avLst/>
                  <a:gdLst>
                    <a:gd name="connsiteX0" fmla="*/ 529081 w 1594779"/>
                    <a:gd name="connsiteY0" fmla="*/ 0 h 3228975"/>
                    <a:gd name="connsiteX1" fmla="*/ 843957 w 1594779"/>
                    <a:gd name="connsiteY1" fmla="*/ 0 h 3228975"/>
                    <a:gd name="connsiteX2" fmla="*/ 799333 w 1594779"/>
                    <a:gd name="connsiteY2" fmla="*/ 995158 h 3228975"/>
                    <a:gd name="connsiteX3" fmla="*/ 799153 w 1594779"/>
                    <a:gd name="connsiteY3" fmla="*/ 1022021 h 3228975"/>
                    <a:gd name="connsiteX4" fmla="*/ 1439415 w 1594779"/>
                    <a:gd name="connsiteY4" fmla="*/ 428822 h 3228975"/>
                    <a:gd name="connsiteX5" fmla="*/ 1594779 w 1594779"/>
                    <a:gd name="connsiteY5" fmla="*/ 596512 h 3228975"/>
                    <a:gd name="connsiteX6" fmla="*/ 798811 w 1594779"/>
                    <a:gd name="connsiteY6" fmla="*/ 1333972 h 3228975"/>
                    <a:gd name="connsiteX7" fmla="*/ 805302 w 1594779"/>
                    <a:gd name="connsiteY7" fmla="*/ 1601447 h 3228975"/>
                    <a:gd name="connsiteX8" fmla="*/ 906932 w 1594779"/>
                    <a:gd name="connsiteY8" fmla="*/ 3219450 h 3228975"/>
                    <a:gd name="connsiteX9" fmla="*/ 442490 w 1594779"/>
                    <a:gd name="connsiteY9" fmla="*/ 3228975 h 3228975"/>
                    <a:gd name="connsiteX10" fmla="*/ 550066 w 1594779"/>
                    <a:gd name="connsiteY10" fmla="*/ 2057668 h 3228975"/>
                    <a:gd name="connsiteX11" fmla="*/ 561798 w 1594779"/>
                    <a:gd name="connsiteY11" fmla="*/ 1870948 h 3228975"/>
                    <a:gd name="connsiteX12" fmla="*/ 0 w 1594779"/>
                    <a:gd name="connsiteY12" fmla="*/ 1095989 h 3228975"/>
                    <a:gd name="connsiteX13" fmla="*/ 109210 w 1594779"/>
                    <a:gd name="connsiteY13" fmla="*/ 1016818 h 3228975"/>
                    <a:gd name="connsiteX14" fmla="*/ 572581 w 1594779"/>
                    <a:gd name="connsiteY14" fmla="*/ 1656005 h 3228975"/>
                    <a:gd name="connsiteX15" fmla="*/ 573400 w 1594779"/>
                    <a:gd name="connsiteY15" fmla="*/ 1638877 h 3228975"/>
                    <a:gd name="connsiteX16" fmla="*/ 529081 w 1594779"/>
                    <a:gd name="connsiteY16" fmla="*/ 0 h 3228975"/>
                    <a:gd name="connsiteX0" fmla="*/ 529081 w 1594779"/>
                    <a:gd name="connsiteY0" fmla="*/ 0 h 3228975"/>
                    <a:gd name="connsiteX1" fmla="*/ 843957 w 1594779"/>
                    <a:gd name="connsiteY1" fmla="*/ 0 h 3228975"/>
                    <a:gd name="connsiteX2" fmla="*/ 799333 w 1594779"/>
                    <a:gd name="connsiteY2" fmla="*/ 995158 h 3228975"/>
                    <a:gd name="connsiteX3" fmla="*/ 1439415 w 1594779"/>
                    <a:gd name="connsiteY3" fmla="*/ 428822 h 3228975"/>
                    <a:gd name="connsiteX4" fmla="*/ 1594779 w 1594779"/>
                    <a:gd name="connsiteY4" fmla="*/ 596512 h 3228975"/>
                    <a:gd name="connsiteX5" fmla="*/ 798811 w 1594779"/>
                    <a:gd name="connsiteY5" fmla="*/ 1333972 h 3228975"/>
                    <a:gd name="connsiteX6" fmla="*/ 805302 w 1594779"/>
                    <a:gd name="connsiteY6" fmla="*/ 1601447 h 3228975"/>
                    <a:gd name="connsiteX7" fmla="*/ 906932 w 1594779"/>
                    <a:gd name="connsiteY7" fmla="*/ 3219450 h 3228975"/>
                    <a:gd name="connsiteX8" fmla="*/ 442490 w 1594779"/>
                    <a:gd name="connsiteY8" fmla="*/ 3228975 h 3228975"/>
                    <a:gd name="connsiteX9" fmla="*/ 550066 w 1594779"/>
                    <a:gd name="connsiteY9" fmla="*/ 2057668 h 3228975"/>
                    <a:gd name="connsiteX10" fmla="*/ 561798 w 1594779"/>
                    <a:gd name="connsiteY10" fmla="*/ 1870948 h 3228975"/>
                    <a:gd name="connsiteX11" fmla="*/ 0 w 1594779"/>
                    <a:gd name="connsiteY11" fmla="*/ 1095989 h 3228975"/>
                    <a:gd name="connsiteX12" fmla="*/ 109210 w 1594779"/>
                    <a:gd name="connsiteY12" fmla="*/ 1016818 h 3228975"/>
                    <a:gd name="connsiteX13" fmla="*/ 572581 w 1594779"/>
                    <a:gd name="connsiteY13" fmla="*/ 1656005 h 3228975"/>
                    <a:gd name="connsiteX14" fmla="*/ 573400 w 1594779"/>
                    <a:gd name="connsiteY14" fmla="*/ 1638877 h 3228975"/>
                    <a:gd name="connsiteX15" fmla="*/ 529081 w 1594779"/>
                    <a:gd name="connsiteY15" fmla="*/ 0 h 3228975"/>
                    <a:gd name="connsiteX0" fmla="*/ 529081 w 1594779"/>
                    <a:gd name="connsiteY0" fmla="*/ 0 h 3228975"/>
                    <a:gd name="connsiteX1" fmla="*/ 843957 w 1594779"/>
                    <a:gd name="connsiteY1" fmla="*/ 0 h 3228975"/>
                    <a:gd name="connsiteX2" fmla="*/ 799333 w 1594779"/>
                    <a:gd name="connsiteY2" fmla="*/ 995158 h 3228975"/>
                    <a:gd name="connsiteX3" fmla="*/ 1469895 w 1594779"/>
                    <a:gd name="connsiteY3" fmla="*/ 459302 h 3228975"/>
                    <a:gd name="connsiteX4" fmla="*/ 1594779 w 1594779"/>
                    <a:gd name="connsiteY4" fmla="*/ 596512 h 3228975"/>
                    <a:gd name="connsiteX5" fmla="*/ 798811 w 1594779"/>
                    <a:gd name="connsiteY5" fmla="*/ 1333972 h 3228975"/>
                    <a:gd name="connsiteX6" fmla="*/ 805302 w 1594779"/>
                    <a:gd name="connsiteY6" fmla="*/ 1601447 h 3228975"/>
                    <a:gd name="connsiteX7" fmla="*/ 906932 w 1594779"/>
                    <a:gd name="connsiteY7" fmla="*/ 3219450 h 3228975"/>
                    <a:gd name="connsiteX8" fmla="*/ 442490 w 1594779"/>
                    <a:gd name="connsiteY8" fmla="*/ 3228975 h 3228975"/>
                    <a:gd name="connsiteX9" fmla="*/ 550066 w 1594779"/>
                    <a:gd name="connsiteY9" fmla="*/ 2057668 h 3228975"/>
                    <a:gd name="connsiteX10" fmla="*/ 561798 w 1594779"/>
                    <a:gd name="connsiteY10" fmla="*/ 1870948 h 3228975"/>
                    <a:gd name="connsiteX11" fmla="*/ 0 w 1594779"/>
                    <a:gd name="connsiteY11" fmla="*/ 1095989 h 3228975"/>
                    <a:gd name="connsiteX12" fmla="*/ 109210 w 1594779"/>
                    <a:gd name="connsiteY12" fmla="*/ 1016818 h 3228975"/>
                    <a:gd name="connsiteX13" fmla="*/ 572581 w 1594779"/>
                    <a:gd name="connsiteY13" fmla="*/ 1656005 h 3228975"/>
                    <a:gd name="connsiteX14" fmla="*/ 573400 w 1594779"/>
                    <a:gd name="connsiteY14" fmla="*/ 1638877 h 3228975"/>
                    <a:gd name="connsiteX15" fmla="*/ 529081 w 1594779"/>
                    <a:gd name="connsiteY15" fmla="*/ 0 h 3228975"/>
                    <a:gd name="connsiteX0" fmla="*/ 529081 w 1571919"/>
                    <a:gd name="connsiteY0" fmla="*/ 0 h 3228975"/>
                    <a:gd name="connsiteX1" fmla="*/ 843957 w 1571919"/>
                    <a:gd name="connsiteY1" fmla="*/ 0 h 3228975"/>
                    <a:gd name="connsiteX2" fmla="*/ 799333 w 1571919"/>
                    <a:gd name="connsiteY2" fmla="*/ 995158 h 3228975"/>
                    <a:gd name="connsiteX3" fmla="*/ 1469895 w 1571919"/>
                    <a:gd name="connsiteY3" fmla="*/ 459302 h 3228975"/>
                    <a:gd name="connsiteX4" fmla="*/ 1571919 w 1571919"/>
                    <a:gd name="connsiteY4" fmla="*/ 558412 h 3228975"/>
                    <a:gd name="connsiteX5" fmla="*/ 798811 w 1571919"/>
                    <a:gd name="connsiteY5" fmla="*/ 1333972 h 3228975"/>
                    <a:gd name="connsiteX6" fmla="*/ 805302 w 1571919"/>
                    <a:gd name="connsiteY6" fmla="*/ 1601447 h 3228975"/>
                    <a:gd name="connsiteX7" fmla="*/ 906932 w 1571919"/>
                    <a:gd name="connsiteY7" fmla="*/ 3219450 h 3228975"/>
                    <a:gd name="connsiteX8" fmla="*/ 442490 w 1571919"/>
                    <a:gd name="connsiteY8" fmla="*/ 3228975 h 3228975"/>
                    <a:gd name="connsiteX9" fmla="*/ 550066 w 1571919"/>
                    <a:gd name="connsiteY9" fmla="*/ 2057668 h 3228975"/>
                    <a:gd name="connsiteX10" fmla="*/ 561798 w 1571919"/>
                    <a:gd name="connsiteY10" fmla="*/ 1870948 h 3228975"/>
                    <a:gd name="connsiteX11" fmla="*/ 0 w 1571919"/>
                    <a:gd name="connsiteY11" fmla="*/ 1095989 h 3228975"/>
                    <a:gd name="connsiteX12" fmla="*/ 109210 w 1571919"/>
                    <a:gd name="connsiteY12" fmla="*/ 1016818 h 3228975"/>
                    <a:gd name="connsiteX13" fmla="*/ 572581 w 1571919"/>
                    <a:gd name="connsiteY13" fmla="*/ 1656005 h 3228975"/>
                    <a:gd name="connsiteX14" fmla="*/ 573400 w 1571919"/>
                    <a:gd name="connsiteY14" fmla="*/ 1638877 h 3228975"/>
                    <a:gd name="connsiteX15" fmla="*/ 529081 w 1571919"/>
                    <a:gd name="connsiteY15" fmla="*/ 0 h 3228975"/>
                    <a:gd name="connsiteX0" fmla="*/ 498601 w 1541439"/>
                    <a:gd name="connsiteY0" fmla="*/ 0 h 3228975"/>
                    <a:gd name="connsiteX1" fmla="*/ 813477 w 1541439"/>
                    <a:gd name="connsiteY1" fmla="*/ 0 h 3228975"/>
                    <a:gd name="connsiteX2" fmla="*/ 768853 w 1541439"/>
                    <a:gd name="connsiteY2" fmla="*/ 995158 h 3228975"/>
                    <a:gd name="connsiteX3" fmla="*/ 1439415 w 1541439"/>
                    <a:gd name="connsiteY3" fmla="*/ 459302 h 3228975"/>
                    <a:gd name="connsiteX4" fmla="*/ 1541439 w 1541439"/>
                    <a:gd name="connsiteY4" fmla="*/ 558412 h 3228975"/>
                    <a:gd name="connsiteX5" fmla="*/ 768331 w 1541439"/>
                    <a:gd name="connsiteY5" fmla="*/ 1333972 h 3228975"/>
                    <a:gd name="connsiteX6" fmla="*/ 774822 w 1541439"/>
                    <a:gd name="connsiteY6" fmla="*/ 1601447 h 3228975"/>
                    <a:gd name="connsiteX7" fmla="*/ 876452 w 1541439"/>
                    <a:gd name="connsiteY7" fmla="*/ 3219450 h 3228975"/>
                    <a:gd name="connsiteX8" fmla="*/ 412010 w 1541439"/>
                    <a:gd name="connsiteY8" fmla="*/ 3228975 h 3228975"/>
                    <a:gd name="connsiteX9" fmla="*/ 519586 w 1541439"/>
                    <a:gd name="connsiteY9" fmla="*/ 2057668 h 3228975"/>
                    <a:gd name="connsiteX10" fmla="*/ 531318 w 1541439"/>
                    <a:gd name="connsiteY10" fmla="*/ 1870948 h 3228975"/>
                    <a:gd name="connsiteX11" fmla="*/ 0 w 1541439"/>
                    <a:gd name="connsiteY11" fmla="*/ 1103609 h 3228975"/>
                    <a:gd name="connsiteX12" fmla="*/ 78730 w 1541439"/>
                    <a:gd name="connsiteY12" fmla="*/ 1016818 h 3228975"/>
                    <a:gd name="connsiteX13" fmla="*/ 542101 w 1541439"/>
                    <a:gd name="connsiteY13" fmla="*/ 1656005 h 3228975"/>
                    <a:gd name="connsiteX14" fmla="*/ 542920 w 1541439"/>
                    <a:gd name="connsiteY14" fmla="*/ 1638877 h 3228975"/>
                    <a:gd name="connsiteX15" fmla="*/ 498601 w 1541439"/>
                    <a:gd name="connsiteY15" fmla="*/ 0 h 3228975"/>
                    <a:gd name="connsiteX0" fmla="*/ 498601 w 1541439"/>
                    <a:gd name="connsiteY0" fmla="*/ 0 h 3228975"/>
                    <a:gd name="connsiteX1" fmla="*/ 813477 w 1541439"/>
                    <a:gd name="connsiteY1" fmla="*/ 0 h 3228975"/>
                    <a:gd name="connsiteX2" fmla="*/ 768853 w 1541439"/>
                    <a:gd name="connsiteY2" fmla="*/ 995158 h 3228975"/>
                    <a:gd name="connsiteX3" fmla="*/ 1439415 w 1541439"/>
                    <a:gd name="connsiteY3" fmla="*/ 459302 h 3228975"/>
                    <a:gd name="connsiteX4" fmla="*/ 1541439 w 1541439"/>
                    <a:gd name="connsiteY4" fmla="*/ 558412 h 3228975"/>
                    <a:gd name="connsiteX5" fmla="*/ 768331 w 1541439"/>
                    <a:gd name="connsiteY5" fmla="*/ 1333972 h 3228975"/>
                    <a:gd name="connsiteX6" fmla="*/ 774822 w 1541439"/>
                    <a:gd name="connsiteY6" fmla="*/ 1601447 h 3228975"/>
                    <a:gd name="connsiteX7" fmla="*/ 876452 w 1541439"/>
                    <a:gd name="connsiteY7" fmla="*/ 3219450 h 3228975"/>
                    <a:gd name="connsiteX8" fmla="*/ 412010 w 1541439"/>
                    <a:gd name="connsiteY8" fmla="*/ 3228975 h 3228975"/>
                    <a:gd name="connsiteX9" fmla="*/ 519586 w 1541439"/>
                    <a:gd name="connsiteY9" fmla="*/ 2057668 h 3228975"/>
                    <a:gd name="connsiteX10" fmla="*/ 531318 w 1541439"/>
                    <a:gd name="connsiteY10" fmla="*/ 1870948 h 3228975"/>
                    <a:gd name="connsiteX11" fmla="*/ 0 w 1541439"/>
                    <a:gd name="connsiteY11" fmla="*/ 1103609 h 3228975"/>
                    <a:gd name="connsiteX12" fmla="*/ 63490 w 1541439"/>
                    <a:gd name="connsiteY12" fmla="*/ 1047298 h 3228975"/>
                    <a:gd name="connsiteX13" fmla="*/ 542101 w 1541439"/>
                    <a:gd name="connsiteY13" fmla="*/ 1656005 h 3228975"/>
                    <a:gd name="connsiteX14" fmla="*/ 542920 w 1541439"/>
                    <a:gd name="connsiteY14" fmla="*/ 1638877 h 3228975"/>
                    <a:gd name="connsiteX15" fmla="*/ 498601 w 1541439"/>
                    <a:gd name="connsiteY15" fmla="*/ 0 h 322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1439" h="3228975">
                      <a:moveTo>
                        <a:pt x="498601" y="0"/>
                      </a:moveTo>
                      <a:lnTo>
                        <a:pt x="813477" y="0"/>
                      </a:lnTo>
                      <a:cubicBezTo>
                        <a:pt x="792774" y="448151"/>
                        <a:pt x="774967" y="720299"/>
                        <a:pt x="768853" y="995158"/>
                      </a:cubicBezTo>
                      <a:lnTo>
                        <a:pt x="1439415" y="459302"/>
                      </a:lnTo>
                      <a:lnTo>
                        <a:pt x="1541439" y="558412"/>
                      </a:lnTo>
                      <a:lnTo>
                        <a:pt x="768331" y="1333972"/>
                      </a:lnTo>
                      <a:lnTo>
                        <a:pt x="774822" y="1601447"/>
                      </a:lnTo>
                      <a:cubicBezTo>
                        <a:pt x="788208" y="1959352"/>
                        <a:pt x="819153" y="2439115"/>
                        <a:pt x="876452" y="3219450"/>
                      </a:cubicBezTo>
                      <a:lnTo>
                        <a:pt x="412010" y="3228975"/>
                      </a:lnTo>
                      <a:cubicBezTo>
                        <a:pt x="463797" y="2744153"/>
                        <a:pt x="498060" y="2367201"/>
                        <a:pt x="519586" y="2057668"/>
                      </a:cubicBezTo>
                      <a:lnTo>
                        <a:pt x="531318" y="1870948"/>
                      </a:lnTo>
                      <a:lnTo>
                        <a:pt x="0" y="1103609"/>
                      </a:lnTo>
                      <a:lnTo>
                        <a:pt x="63490" y="1047298"/>
                      </a:lnTo>
                      <a:lnTo>
                        <a:pt x="542101" y="1656005"/>
                      </a:lnTo>
                      <a:lnTo>
                        <a:pt x="542920" y="1638877"/>
                      </a:lnTo>
                      <a:cubicBezTo>
                        <a:pt x="567882" y="1008311"/>
                        <a:pt x="528186" y="672703"/>
                        <a:pt x="49860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C47E567D-F4C9-4871-8357-C061D9CB730F}"/>
                    </a:ext>
                  </a:extLst>
                </p:cNvPr>
                <p:cNvGrpSpPr/>
                <p:nvPr/>
              </p:nvGrpSpPr>
              <p:grpSpPr>
                <a:xfrm>
                  <a:off x="1584331" y="1038353"/>
                  <a:ext cx="1787515" cy="1787515"/>
                  <a:chOff x="1642000" y="3516998"/>
                  <a:chExt cx="1258170" cy="1258170"/>
                </a:xfrm>
              </p:grpSpPr>
              <p:sp>
                <p:nvSpPr>
                  <p:cNvPr id="35" name="椭圆 34">
                    <a:extLst>
                      <a:ext uri="{FF2B5EF4-FFF2-40B4-BE49-F238E27FC236}">
                        <a16:creationId xmlns:a16="http://schemas.microsoft.com/office/drawing/2014/main" id="{0E59682C-2A47-47F0-B53E-FCF5FFD95160}"/>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6" name="椭圆 35">
                    <a:extLst>
                      <a:ext uri="{FF2B5EF4-FFF2-40B4-BE49-F238E27FC236}">
                        <a16:creationId xmlns:a16="http://schemas.microsoft.com/office/drawing/2014/main" id="{A5EDDFD8-16FE-4A16-AF12-C3FD088170FA}"/>
                      </a:ext>
                    </a:extLst>
                  </p:cNvPr>
                  <p:cNvSpPr/>
                  <p:nvPr/>
                </p:nvSpPr>
                <p:spPr>
                  <a:xfrm>
                    <a:off x="1785510" y="3660508"/>
                    <a:ext cx="971150" cy="97115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29" name="组合 28">
                  <a:extLst>
                    <a:ext uri="{FF2B5EF4-FFF2-40B4-BE49-F238E27FC236}">
                      <a16:creationId xmlns:a16="http://schemas.microsoft.com/office/drawing/2014/main" id="{D2B0FBB7-FDAC-4532-BB74-072730D9E447}"/>
                    </a:ext>
                  </a:extLst>
                </p:cNvPr>
                <p:cNvGrpSpPr/>
                <p:nvPr/>
              </p:nvGrpSpPr>
              <p:grpSpPr>
                <a:xfrm>
                  <a:off x="903960" y="2572410"/>
                  <a:ext cx="1365298" cy="1365298"/>
                  <a:chOff x="1642000" y="3516998"/>
                  <a:chExt cx="1258170" cy="1258170"/>
                </a:xfrm>
              </p:grpSpPr>
              <p:sp>
                <p:nvSpPr>
                  <p:cNvPr id="33" name="椭圆 32">
                    <a:extLst>
                      <a:ext uri="{FF2B5EF4-FFF2-40B4-BE49-F238E27FC236}">
                        <a16:creationId xmlns:a16="http://schemas.microsoft.com/office/drawing/2014/main" id="{A9AC1754-31CC-4320-AC21-08B63613EFFD}"/>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4" name="椭圆 33">
                    <a:extLst>
                      <a:ext uri="{FF2B5EF4-FFF2-40B4-BE49-F238E27FC236}">
                        <a16:creationId xmlns:a16="http://schemas.microsoft.com/office/drawing/2014/main" id="{DB927014-70A1-4496-A1F1-0B358EFCF55F}"/>
                      </a:ext>
                    </a:extLst>
                  </p:cNvPr>
                  <p:cNvSpPr/>
                  <p:nvPr/>
                </p:nvSpPr>
                <p:spPr>
                  <a:xfrm>
                    <a:off x="1785510" y="3660508"/>
                    <a:ext cx="971150" cy="97115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30" name="组合 29">
                  <a:extLst>
                    <a:ext uri="{FF2B5EF4-FFF2-40B4-BE49-F238E27FC236}">
                      <a16:creationId xmlns:a16="http://schemas.microsoft.com/office/drawing/2014/main" id="{6ACB138E-1DE6-4874-89FD-7054319C1FAE}"/>
                    </a:ext>
                  </a:extLst>
                </p:cNvPr>
                <p:cNvGrpSpPr/>
                <p:nvPr/>
              </p:nvGrpSpPr>
              <p:grpSpPr>
                <a:xfrm>
                  <a:off x="2944935" y="2083534"/>
                  <a:ext cx="1625600" cy="1625600"/>
                  <a:chOff x="1642000" y="3516998"/>
                  <a:chExt cx="1258170" cy="1258170"/>
                </a:xfrm>
              </p:grpSpPr>
              <p:sp>
                <p:nvSpPr>
                  <p:cNvPr id="31" name="椭圆 30">
                    <a:extLst>
                      <a:ext uri="{FF2B5EF4-FFF2-40B4-BE49-F238E27FC236}">
                        <a16:creationId xmlns:a16="http://schemas.microsoft.com/office/drawing/2014/main" id="{FFBA9663-70F2-4EB5-834B-962399308EE4}"/>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2" name="椭圆 31">
                    <a:extLst>
                      <a:ext uri="{FF2B5EF4-FFF2-40B4-BE49-F238E27FC236}">
                        <a16:creationId xmlns:a16="http://schemas.microsoft.com/office/drawing/2014/main" id="{5D1E0A55-B14F-4626-99CC-57EC09B68A08}"/>
                      </a:ext>
                    </a:extLst>
                  </p:cNvPr>
                  <p:cNvSpPr/>
                  <p:nvPr/>
                </p:nvSpPr>
                <p:spPr>
                  <a:xfrm>
                    <a:off x="1785510" y="3660508"/>
                    <a:ext cx="971150" cy="97115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sp>
            <p:nvSpPr>
              <p:cNvPr id="24" name="文本框 23">
                <a:extLst>
                  <a:ext uri="{FF2B5EF4-FFF2-40B4-BE49-F238E27FC236}">
                    <a16:creationId xmlns:a16="http://schemas.microsoft.com/office/drawing/2014/main" id="{4BA5F241-226F-4A3D-877A-C16BEBC90387}"/>
                  </a:ext>
                </a:extLst>
              </p:cNvPr>
              <p:cNvSpPr txBox="1"/>
              <p:nvPr/>
            </p:nvSpPr>
            <p:spPr>
              <a:xfrm>
                <a:off x="4273590" y="2748809"/>
                <a:ext cx="1000823" cy="830997"/>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股票发行溢价形成的公积金</a:t>
                </a:r>
              </a:p>
            </p:txBody>
          </p:sp>
          <p:sp>
            <p:nvSpPr>
              <p:cNvPr id="25" name="文本框 24">
                <a:extLst>
                  <a:ext uri="{FF2B5EF4-FFF2-40B4-BE49-F238E27FC236}">
                    <a16:creationId xmlns:a16="http://schemas.microsoft.com/office/drawing/2014/main" id="{4C4EAEC5-A3D8-404E-B38A-92DBDF1F67A9}"/>
                  </a:ext>
                </a:extLst>
              </p:cNvPr>
              <p:cNvSpPr txBox="1"/>
              <p:nvPr/>
            </p:nvSpPr>
            <p:spPr>
              <a:xfrm>
                <a:off x="2271567" y="3166549"/>
                <a:ext cx="1102653" cy="70788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其他公积金</a:t>
                </a:r>
              </a:p>
            </p:txBody>
          </p:sp>
          <p:sp>
            <p:nvSpPr>
              <p:cNvPr id="26" name="文本框 25">
                <a:extLst>
                  <a:ext uri="{FF2B5EF4-FFF2-40B4-BE49-F238E27FC236}">
                    <a16:creationId xmlns:a16="http://schemas.microsoft.com/office/drawing/2014/main" id="{30E23DEC-4E18-487C-A8FC-0D2EB85AB02A}"/>
                  </a:ext>
                </a:extLst>
              </p:cNvPr>
              <p:cNvSpPr txBox="1"/>
              <p:nvPr/>
            </p:nvSpPr>
            <p:spPr>
              <a:xfrm>
                <a:off x="3076085" y="1927436"/>
                <a:ext cx="1102653" cy="70788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未分配利润</a:t>
                </a:r>
              </a:p>
            </p:txBody>
          </p:sp>
        </p:grpSp>
      </p:grpSp>
      <p:grpSp>
        <p:nvGrpSpPr>
          <p:cNvPr id="37" name="组合 36">
            <a:extLst>
              <a:ext uri="{FF2B5EF4-FFF2-40B4-BE49-F238E27FC236}">
                <a16:creationId xmlns:a16="http://schemas.microsoft.com/office/drawing/2014/main" id="{26FF7110-6AA2-44CF-B75F-6B4A81D944E2}"/>
              </a:ext>
            </a:extLst>
          </p:cNvPr>
          <p:cNvGrpSpPr/>
          <p:nvPr/>
        </p:nvGrpSpPr>
        <p:grpSpPr>
          <a:xfrm>
            <a:off x="4029425" y="1140269"/>
            <a:ext cx="1290113" cy="1062130"/>
            <a:chOff x="6543251" y="1701595"/>
            <a:chExt cx="1102653" cy="1062130"/>
          </a:xfrm>
        </p:grpSpPr>
        <p:grpSp>
          <p:nvGrpSpPr>
            <p:cNvPr id="38" name="组合 37">
              <a:extLst>
                <a:ext uri="{FF2B5EF4-FFF2-40B4-BE49-F238E27FC236}">
                  <a16:creationId xmlns:a16="http://schemas.microsoft.com/office/drawing/2014/main" id="{AFED3A6A-AF23-4863-9A61-21B9CE5CF4C3}"/>
                </a:ext>
              </a:extLst>
            </p:cNvPr>
            <p:cNvGrpSpPr/>
            <p:nvPr/>
          </p:nvGrpSpPr>
          <p:grpSpPr>
            <a:xfrm>
              <a:off x="6563155" y="1701595"/>
              <a:ext cx="1062130" cy="1062130"/>
              <a:chOff x="2044700" y="2190750"/>
              <a:chExt cx="2057400" cy="2057400"/>
            </a:xfrm>
          </p:grpSpPr>
          <p:sp>
            <p:nvSpPr>
              <p:cNvPr id="40" name="椭圆 39">
                <a:extLst>
                  <a:ext uri="{FF2B5EF4-FFF2-40B4-BE49-F238E27FC236}">
                    <a16:creationId xmlns:a16="http://schemas.microsoft.com/office/drawing/2014/main" id="{E07BCC85-29C4-46FC-9A85-78896907FB1F}"/>
                  </a:ext>
                </a:extLst>
              </p:cNvPr>
              <p:cNvSpPr/>
              <p:nvPr/>
            </p:nvSpPr>
            <p:spPr>
              <a:xfrm>
                <a:off x="2108200" y="2254250"/>
                <a:ext cx="1930400" cy="19304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空心弧 40">
                <a:extLst>
                  <a:ext uri="{FF2B5EF4-FFF2-40B4-BE49-F238E27FC236}">
                    <a16:creationId xmlns:a16="http://schemas.microsoft.com/office/drawing/2014/main" id="{30752789-9937-4413-B377-775F51A9C99D}"/>
                  </a:ext>
                </a:extLst>
              </p:cNvPr>
              <p:cNvSpPr/>
              <p:nvPr/>
            </p:nvSpPr>
            <p:spPr>
              <a:xfrm flipH="1">
                <a:off x="2044700" y="2190750"/>
                <a:ext cx="2057400" cy="2057400"/>
              </a:xfrm>
              <a:prstGeom prst="blockArc">
                <a:avLst>
                  <a:gd name="adj1" fmla="val 8605719"/>
                  <a:gd name="adj2" fmla="val 16052625"/>
                  <a:gd name="adj3" fmla="val 6235"/>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文本框 38">
              <a:extLst>
                <a:ext uri="{FF2B5EF4-FFF2-40B4-BE49-F238E27FC236}">
                  <a16:creationId xmlns:a16="http://schemas.microsoft.com/office/drawing/2014/main" id="{50D96791-32CE-4FDC-9535-698788A54332}"/>
                </a:ext>
              </a:extLst>
            </p:cNvPr>
            <p:cNvSpPr txBox="1"/>
            <p:nvPr/>
          </p:nvSpPr>
          <p:spPr>
            <a:xfrm>
              <a:off x="6543251" y="1940272"/>
              <a:ext cx="1102653" cy="584775"/>
            </a:xfrm>
            <a:prstGeom prst="rect">
              <a:avLst/>
            </a:prstGeom>
            <a:noFill/>
          </p:spPr>
          <p:txBody>
            <a:bodyPr wrap="square" rtlCol="0">
              <a:spAutoFit/>
            </a:bodyPr>
            <a:lstStyle/>
            <a:p>
              <a:pPr algn="ctr"/>
              <a:r>
                <a:rPr lang="en-US" altLang="zh-CN"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1</a:t>
              </a:r>
              <a:endParaRPr lang="zh-CN" altLang="en-US"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grpSp>
      <p:grpSp>
        <p:nvGrpSpPr>
          <p:cNvPr id="42" name="组合 41">
            <a:extLst>
              <a:ext uri="{FF2B5EF4-FFF2-40B4-BE49-F238E27FC236}">
                <a16:creationId xmlns:a16="http://schemas.microsoft.com/office/drawing/2014/main" id="{55682C14-19DD-4C91-8E17-DDC9B1F6DEAF}"/>
              </a:ext>
            </a:extLst>
          </p:cNvPr>
          <p:cNvGrpSpPr/>
          <p:nvPr/>
        </p:nvGrpSpPr>
        <p:grpSpPr>
          <a:xfrm>
            <a:off x="4033275" y="2382870"/>
            <a:ext cx="1292187" cy="1062130"/>
            <a:chOff x="6543251" y="3098595"/>
            <a:chExt cx="1102653" cy="1062130"/>
          </a:xfrm>
        </p:grpSpPr>
        <p:grpSp>
          <p:nvGrpSpPr>
            <p:cNvPr id="43" name="组合 42">
              <a:extLst>
                <a:ext uri="{FF2B5EF4-FFF2-40B4-BE49-F238E27FC236}">
                  <a16:creationId xmlns:a16="http://schemas.microsoft.com/office/drawing/2014/main" id="{10AFFC8F-8C92-4140-A2EF-7A4600F895B3}"/>
                </a:ext>
              </a:extLst>
            </p:cNvPr>
            <p:cNvGrpSpPr/>
            <p:nvPr/>
          </p:nvGrpSpPr>
          <p:grpSpPr>
            <a:xfrm>
              <a:off x="6563155" y="3098595"/>
              <a:ext cx="1062130" cy="1062130"/>
              <a:chOff x="2044700" y="2190750"/>
              <a:chExt cx="2057400" cy="2057400"/>
            </a:xfrm>
          </p:grpSpPr>
          <p:sp>
            <p:nvSpPr>
              <p:cNvPr id="45" name="椭圆 44">
                <a:extLst>
                  <a:ext uri="{FF2B5EF4-FFF2-40B4-BE49-F238E27FC236}">
                    <a16:creationId xmlns:a16="http://schemas.microsoft.com/office/drawing/2014/main" id="{D9A589E8-95A0-491B-828C-2DED1DBBE3B2}"/>
                  </a:ext>
                </a:extLst>
              </p:cNvPr>
              <p:cNvSpPr/>
              <p:nvPr/>
            </p:nvSpPr>
            <p:spPr>
              <a:xfrm>
                <a:off x="2108200" y="2254250"/>
                <a:ext cx="1930400" cy="19304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空心弧 45">
                <a:extLst>
                  <a:ext uri="{FF2B5EF4-FFF2-40B4-BE49-F238E27FC236}">
                    <a16:creationId xmlns:a16="http://schemas.microsoft.com/office/drawing/2014/main" id="{A66B4F94-E226-49D9-A0AE-1A579A321E63}"/>
                  </a:ext>
                </a:extLst>
              </p:cNvPr>
              <p:cNvSpPr/>
              <p:nvPr/>
            </p:nvSpPr>
            <p:spPr>
              <a:xfrm flipH="1">
                <a:off x="2044700" y="2190750"/>
                <a:ext cx="2057400" cy="2057400"/>
              </a:xfrm>
              <a:prstGeom prst="blockArc">
                <a:avLst>
                  <a:gd name="adj1" fmla="val 2245325"/>
                  <a:gd name="adj2" fmla="val 16052625"/>
                  <a:gd name="adj3" fmla="val 6235"/>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44" name="文本框 43">
              <a:extLst>
                <a:ext uri="{FF2B5EF4-FFF2-40B4-BE49-F238E27FC236}">
                  <a16:creationId xmlns:a16="http://schemas.microsoft.com/office/drawing/2014/main" id="{45B68B52-CAAC-4CC5-84E2-42A738019AD3}"/>
                </a:ext>
              </a:extLst>
            </p:cNvPr>
            <p:cNvSpPr txBox="1"/>
            <p:nvPr/>
          </p:nvSpPr>
          <p:spPr>
            <a:xfrm>
              <a:off x="6543251" y="3319895"/>
              <a:ext cx="1102653" cy="584775"/>
            </a:xfrm>
            <a:prstGeom prst="rect">
              <a:avLst/>
            </a:prstGeom>
            <a:noFill/>
          </p:spPr>
          <p:txBody>
            <a:bodyPr wrap="square" rtlCol="0">
              <a:spAutoFit/>
            </a:bodyPr>
            <a:lstStyle/>
            <a:p>
              <a:pPr algn="ctr"/>
              <a:r>
                <a:rPr lang="en-US" altLang="zh-CN"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2</a:t>
              </a:r>
              <a:endParaRPr lang="zh-CN" altLang="en-US"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grpSp>
      <p:grpSp>
        <p:nvGrpSpPr>
          <p:cNvPr id="47" name="组合 46">
            <a:extLst>
              <a:ext uri="{FF2B5EF4-FFF2-40B4-BE49-F238E27FC236}">
                <a16:creationId xmlns:a16="http://schemas.microsoft.com/office/drawing/2014/main" id="{832A102C-597B-4308-BE2E-B760A4944AB0}"/>
              </a:ext>
            </a:extLst>
          </p:cNvPr>
          <p:cNvGrpSpPr/>
          <p:nvPr/>
        </p:nvGrpSpPr>
        <p:grpSpPr>
          <a:xfrm>
            <a:off x="4029425" y="3641759"/>
            <a:ext cx="1247021" cy="1062130"/>
            <a:chOff x="6543251" y="4495595"/>
            <a:chExt cx="1102653" cy="1062130"/>
          </a:xfrm>
        </p:grpSpPr>
        <p:grpSp>
          <p:nvGrpSpPr>
            <p:cNvPr id="48" name="组合 47">
              <a:extLst>
                <a:ext uri="{FF2B5EF4-FFF2-40B4-BE49-F238E27FC236}">
                  <a16:creationId xmlns:a16="http://schemas.microsoft.com/office/drawing/2014/main" id="{0BF26144-CE25-4935-9D48-C01097F010FC}"/>
                </a:ext>
              </a:extLst>
            </p:cNvPr>
            <p:cNvGrpSpPr/>
            <p:nvPr/>
          </p:nvGrpSpPr>
          <p:grpSpPr>
            <a:xfrm>
              <a:off x="6563155" y="4495595"/>
              <a:ext cx="1062130" cy="1062130"/>
              <a:chOff x="2044700" y="2190750"/>
              <a:chExt cx="2057400" cy="2057400"/>
            </a:xfrm>
          </p:grpSpPr>
          <p:sp>
            <p:nvSpPr>
              <p:cNvPr id="50" name="椭圆 49">
                <a:extLst>
                  <a:ext uri="{FF2B5EF4-FFF2-40B4-BE49-F238E27FC236}">
                    <a16:creationId xmlns:a16="http://schemas.microsoft.com/office/drawing/2014/main" id="{A56774DB-21CA-4B43-9330-50516866152A}"/>
                  </a:ext>
                </a:extLst>
              </p:cNvPr>
              <p:cNvSpPr/>
              <p:nvPr/>
            </p:nvSpPr>
            <p:spPr>
              <a:xfrm>
                <a:off x="2108200" y="2254250"/>
                <a:ext cx="1930400" cy="19304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空心弧 50">
                <a:extLst>
                  <a:ext uri="{FF2B5EF4-FFF2-40B4-BE49-F238E27FC236}">
                    <a16:creationId xmlns:a16="http://schemas.microsoft.com/office/drawing/2014/main" id="{6AF7986C-0769-4705-B106-E532A0996749}"/>
                  </a:ext>
                </a:extLst>
              </p:cNvPr>
              <p:cNvSpPr/>
              <p:nvPr/>
            </p:nvSpPr>
            <p:spPr>
              <a:xfrm flipH="1">
                <a:off x="2044700" y="2190750"/>
                <a:ext cx="2057400" cy="2057400"/>
              </a:xfrm>
              <a:prstGeom prst="blockArc">
                <a:avLst>
                  <a:gd name="adj1" fmla="val 19121088"/>
                  <a:gd name="adj2" fmla="val 16052625"/>
                  <a:gd name="adj3" fmla="val 6235"/>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9" name="文本框 48">
              <a:extLst>
                <a:ext uri="{FF2B5EF4-FFF2-40B4-BE49-F238E27FC236}">
                  <a16:creationId xmlns:a16="http://schemas.microsoft.com/office/drawing/2014/main" id="{E5EF93FC-2634-4011-BB76-DD02D240FBCD}"/>
                </a:ext>
              </a:extLst>
            </p:cNvPr>
            <p:cNvSpPr txBox="1"/>
            <p:nvPr/>
          </p:nvSpPr>
          <p:spPr>
            <a:xfrm>
              <a:off x="6543251" y="4707433"/>
              <a:ext cx="1102653" cy="584775"/>
            </a:xfrm>
            <a:prstGeom prst="rect">
              <a:avLst/>
            </a:prstGeom>
            <a:noFill/>
          </p:spPr>
          <p:txBody>
            <a:bodyPr wrap="square" rtlCol="0">
              <a:spAutoFit/>
            </a:bodyPr>
            <a:lstStyle/>
            <a:p>
              <a:pPr algn="ctr"/>
              <a:r>
                <a:rPr lang="en-US" altLang="zh-CN"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rPr>
                <a:t>3</a:t>
              </a:r>
              <a:endParaRPr lang="zh-CN" altLang="en-US"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mpact" panose="020B0806030902050204" pitchFamily="34" charset="0"/>
              </a:endParaRPr>
            </a:p>
          </p:txBody>
        </p:sp>
      </p:grpSp>
      <p:grpSp>
        <p:nvGrpSpPr>
          <p:cNvPr id="52" name="组合 51">
            <a:extLst>
              <a:ext uri="{FF2B5EF4-FFF2-40B4-BE49-F238E27FC236}">
                <a16:creationId xmlns:a16="http://schemas.microsoft.com/office/drawing/2014/main" id="{0E252B2E-03B7-4F1D-86C5-57A34A94C3D7}"/>
              </a:ext>
            </a:extLst>
          </p:cNvPr>
          <p:cNvGrpSpPr/>
          <p:nvPr/>
        </p:nvGrpSpPr>
        <p:grpSpPr>
          <a:xfrm>
            <a:off x="5276446" y="1189708"/>
            <a:ext cx="3340485" cy="705462"/>
            <a:chOff x="6916286" y="2850013"/>
            <a:chExt cx="2749319" cy="705462"/>
          </a:xfrm>
        </p:grpSpPr>
        <p:sp>
          <p:nvSpPr>
            <p:cNvPr id="53" name="文本框 52">
              <a:extLst>
                <a:ext uri="{FF2B5EF4-FFF2-40B4-BE49-F238E27FC236}">
                  <a16:creationId xmlns:a16="http://schemas.microsoft.com/office/drawing/2014/main" id="{3003E865-40A5-4C5A-A80F-A9FA5C1F8F29}"/>
                </a:ext>
              </a:extLst>
            </p:cNvPr>
            <p:cNvSpPr txBox="1"/>
            <p:nvPr/>
          </p:nvSpPr>
          <p:spPr>
            <a:xfrm>
              <a:off x="6916286" y="2850013"/>
              <a:ext cx="2744507"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派发股票股利（送红股）</a:t>
              </a:r>
            </a:p>
          </p:txBody>
        </p:sp>
        <p:sp>
          <p:nvSpPr>
            <p:cNvPr id="54" name="文本框 53">
              <a:extLst>
                <a:ext uri="{FF2B5EF4-FFF2-40B4-BE49-F238E27FC236}">
                  <a16:creationId xmlns:a16="http://schemas.microsoft.com/office/drawing/2014/main" id="{5BBC248D-AAFB-4995-8A55-5EAA49DA52A3}"/>
                </a:ext>
              </a:extLst>
            </p:cNvPr>
            <p:cNvSpPr txBox="1"/>
            <p:nvPr/>
          </p:nvSpPr>
          <p:spPr>
            <a:xfrm>
              <a:off x="6921098" y="3247698"/>
              <a:ext cx="274450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需要纳税</a:t>
              </a:r>
              <a:endParaRPr lang="en-US" altLang="zh-CN" sz="1400" b="1" dirty="0">
                <a:latin typeface="微软雅黑" panose="020B0503020204020204" pitchFamily="34" charset="-122"/>
                <a:ea typeface="微软雅黑" panose="020B0503020204020204" pitchFamily="34" charset="-122"/>
              </a:endParaRPr>
            </a:p>
          </p:txBody>
        </p:sp>
      </p:grpSp>
      <p:grpSp>
        <p:nvGrpSpPr>
          <p:cNvPr id="55" name="组合 54">
            <a:extLst>
              <a:ext uri="{FF2B5EF4-FFF2-40B4-BE49-F238E27FC236}">
                <a16:creationId xmlns:a16="http://schemas.microsoft.com/office/drawing/2014/main" id="{B73380F0-66A4-4BC3-8FE5-EE653A87DB98}"/>
              </a:ext>
            </a:extLst>
          </p:cNvPr>
          <p:cNvGrpSpPr/>
          <p:nvPr/>
        </p:nvGrpSpPr>
        <p:grpSpPr>
          <a:xfrm>
            <a:off x="5304291" y="2455024"/>
            <a:ext cx="3334641" cy="699489"/>
            <a:chOff x="6939198" y="2862938"/>
            <a:chExt cx="2744507" cy="699489"/>
          </a:xfrm>
        </p:grpSpPr>
        <p:sp>
          <p:nvSpPr>
            <p:cNvPr id="56" name="文本框 55">
              <a:extLst>
                <a:ext uri="{FF2B5EF4-FFF2-40B4-BE49-F238E27FC236}">
                  <a16:creationId xmlns:a16="http://schemas.microsoft.com/office/drawing/2014/main" id="{0410C270-12FF-405F-995F-6139AE697025}"/>
                </a:ext>
              </a:extLst>
            </p:cNvPr>
            <p:cNvSpPr txBox="1"/>
            <p:nvPr/>
          </p:nvSpPr>
          <p:spPr>
            <a:xfrm>
              <a:off x="6939198" y="2862938"/>
              <a:ext cx="2350651"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派发现金红利</a:t>
              </a:r>
            </a:p>
          </p:txBody>
        </p:sp>
        <p:sp>
          <p:nvSpPr>
            <p:cNvPr id="57" name="文本框 56">
              <a:extLst>
                <a:ext uri="{FF2B5EF4-FFF2-40B4-BE49-F238E27FC236}">
                  <a16:creationId xmlns:a16="http://schemas.microsoft.com/office/drawing/2014/main" id="{58C7C7FA-1100-47CD-999E-E9A5EE760A52}"/>
                </a:ext>
              </a:extLst>
            </p:cNvPr>
            <p:cNvSpPr txBox="1"/>
            <p:nvPr/>
          </p:nvSpPr>
          <p:spPr>
            <a:xfrm>
              <a:off x="6939198" y="3254650"/>
              <a:ext cx="274450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需要纳税</a:t>
              </a:r>
              <a:endParaRPr lang="en-US" altLang="zh-CN" sz="1400" b="1" dirty="0">
                <a:latin typeface="微软雅黑" panose="020B0503020204020204" pitchFamily="34" charset="-122"/>
                <a:ea typeface="微软雅黑" panose="020B0503020204020204" pitchFamily="34" charset="-122"/>
              </a:endParaRPr>
            </a:p>
          </p:txBody>
        </p:sp>
      </p:grpSp>
      <p:grpSp>
        <p:nvGrpSpPr>
          <p:cNvPr id="58" name="组合 57">
            <a:extLst>
              <a:ext uri="{FF2B5EF4-FFF2-40B4-BE49-F238E27FC236}">
                <a16:creationId xmlns:a16="http://schemas.microsoft.com/office/drawing/2014/main" id="{38A4E5AE-533A-4513-9CC6-3411B18198B8}"/>
              </a:ext>
            </a:extLst>
          </p:cNvPr>
          <p:cNvGrpSpPr/>
          <p:nvPr/>
        </p:nvGrpSpPr>
        <p:grpSpPr>
          <a:xfrm>
            <a:off x="5253126" y="3718366"/>
            <a:ext cx="3908623" cy="1462913"/>
            <a:chOff x="6957243" y="2850013"/>
            <a:chExt cx="3050867" cy="1462913"/>
          </a:xfrm>
        </p:grpSpPr>
        <p:sp>
          <p:nvSpPr>
            <p:cNvPr id="59" name="文本框 58">
              <a:extLst>
                <a:ext uri="{FF2B5EF4-FFF2-40B4-BE49-F238E27FC236}">
                  <a16:creationId xmlns:a16="http://schemas.microsoft.com/office/drawing/2014/main" id="{EC39F6D4-CCD4-45B4-82C8-020C0978D75A}"/>
                </a:ext>
              </a:extLst>
            </p:cNvPr>
            <p:cNvSpPr txBox="1"/>
            <p:nvPr/>
          </p:nvSpPr>
          <p:spPr>
            <a:xfrm>
              <a:off x="6957243" y="2850013"/>
              <a:ext cx="2230156"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anose="020B0503020204020204" pitchFamily="34" charset="-122"/>
                  <a:ea typeface="微软雅黑" panose="020B0503020204020204" pitchFamily="34" charset="-122"/>
                </a:rPr>
                <a:t>公积金转增股本</a:t>
              </a:r>
            </a:p>
          </p:txBody>
        </p:sp>
        <p:sp>
          <p:nvSpPr>
            <p:cNvPr id="60" name="文本框 59">
              <a:extLst>
                <a:ext uri="{FF2B5EF4-FFF2-40B4-BE49-F238E27FC236}">
                  <a16:creationId xmlns:a16="http://schemas.microsoft.com/office/drawing/2014/main" id="{98135417-9DA3-4CD2-A2B6-153395A0CE62}"/>
                </a:ext>
              </a:extLst>
            </p:cNvPr>
            <p:cNvSpPr txBox="1"/>
            <p:nvPr/>
          </p:nvSpPr>
          <p:spPr>
            <a:xfrm>
              <a:off x="7011223" y="3235708"/>
              <a:ext cx="2996887" cy="1077218"/>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股票发行溢价形成的资本公积，无需纳税</a:t>
              </a:r>
              <a:endParaRPr lang="en-US" altLang="zh-CN" sz="1600" b="1"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其他公积金（净资产折股、盈余公积等），需要纳税</a:t>
              </a:r>
              <a:endParaRPr lang="en-US" altLang="zh-CN" sz="1600" b="1" dirty="0">
                <a:latin typeface="微软雅黑" panose="020B0503020204020204" pitchFamily="34" charset="-122"/>
                <a:ea typeface="微软雅黑" panose="020B0503020204020204" pitchFamily="34" charset="-122"/>
              </a:endParaRPr>
            </a:p>
          </p:txBody>
        </p:sp>
      </p:grpSp>
      <p:sp>
        <p:nvSpPr>
          <p:cNvPr id="61" name="TextBox 23">
            <a:hlinkClick r:id="rId3" action="ppaction://hlinksldjump"/>
            <a:extLst>
              <a:ext uri="{FF2B5EF4-FFF2-40B4-BE49-F238E27FC236}">
                <a16:creationId xmlns:a16="http://schemas.microsoft.com/office/drawing/2014/main" id="{1550A67B-61DE-428A-A2EF-90817D113893}"/>
              </a:ext>
            </a:extLst>
          </p:cNvPr>
          <p:cNvSpPr txBox="1"/>
          <p:nvPr/>
        </p:nvSpPr>
        <p:spPr>
          <a:xfrm>
            <a:off x="5319538" y="5108936"/>
            <a:ext cx="3971760" cy="707886"/>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权益分派方案中需写明公积金来源及是否需要纳税等情况。</a:t>
            </a:r>
          </a:p>
        </p:txBody>
      </p:sp>
    </p:spTree>
    <p:extLst>
      <p:ext uri="{BB962C8B-B14F-4D97-AF65-F5344CB8AC3E}">
        <p14:creationId xmlns:p14="http://schemas.microsoft.com/office/powerpoint/2010/main" val="52143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4DB8CE45-C697-47EC-AD11-9B086CB92DE9}"/>
              </a:ext>
            </a:extLst>
          </p:cNvPr>
          <p:cNvSpPr>
            <a:spLocks noGrp="1"/>
          </p:cNvSpPr>
          <p:nvPr>
            <p:ph type="ftr" sz="quarter" idx="11"/>
          </p:nvPr>
        </p:nvSpPr>
        <p:spPr/>
        <p:txBody>
          <a:bodyPr/>
          <a:lstStyle/>
          <a:p>
            <a:pPr>
              <a:defRPr/>
            </a:pPr>
            <a:r>
              <a:rPr lang="en-US" altLang="zh-CN" dirty="0"/>
              <a:t>17</a:t>
            </a:r>
          </a:p>
        </p:txBody>
      </p:sp>
      <p:sp>
        <p:nvSpPr>
          <p:cNvPr id="3" name="矩形 2">
            <a:extLst>
              <a:ext uri="{FF2B5EF4-FFF2-40B4-BE49-F238E27FC236}">
                <a16:creationId xmlns:a16="http://schemas.microsoft.com/office/drawing/2014/main" id="{A9781ABC-B177-44A2-BB4F-B9B15B258C9C}"/>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a:t>
            </a:r>
            <a:r>
              <a:rPr lang="en-US" altLang="zh-CN" sz="2800" b="1" dirty="0">
                <a:solidFill>
                  <a:schemeClr val="bg1"/>
                </a:solidFill>
                <a:latin typeface="微软雅黑" pitchFamily="34" charset="-122"/>
                <a:ea typeface="微软雅黑" pitchFamily="34" charset="-122"/>
              </a:rPr>
              <a:t>04</a:t>
            </a:r>
            <a:r>
              <a:rPr lang="zh-CN" altLang="en-US" sz="2800" b="1" dirty="0">
                <a:solidFill>
                  <a:schemeClr val="bg1"/>
                </a:solidFill>
                <a:latin typeface="微软雅黑" pitchFamily="34" charset="-122"/>
                <a:ea typeface="微软雅黑" pitchFamily="34" charset="-122"/>
              </a:rPr>
              <a:t>）如何确定分派比例</a:t>
            </a:r>
            <a:endParaRPr lang="en-GB" altLang="en-GB" sz="2800" b="1" dirty="0">
              <a:solidFill>
                <a:schemeClr val="bg1"/>
              </a:solidFill>
              <a:latin typeface="微软雅黑" pitchFamily="34" charset="-122"/>
              <a:ea typeface="微软雅黑" pitchFamily="34" charset="-122"/>
            </a:endParaRPr>
          </a:p>
        </p:txBody>
      </p:sp>
      <p:sp>
        <p:nvSpPr>
          <p:cNvPr id="4" name="箭头1">
            <a:extLst>
              <a:ext uri="{FF2B5EF4-FFF2-40B4-BE49-F238E27FC236}">
                <a16:creationId xmlns:a16="http://schemas.microsoft.com/office/drawing/2014/main" id="{F0C59A33-69DF-4B76-AB90-C60823E6D780}"/>
              </a:ext>
            </a:extLst>
          </p:cNvPr>
          <p:cNvSpPr>
            <a:spLocks noChangeShapeType="1"/>
          </p:cNvSpPr>
          <p:nvPr/>
        </p:nvSpPr>
        <p:spPr bwMode="auto">
          <a:xfrm flipH="1" flipV="1">
            <a:off x="1915859" y="4030712"/>
            <a:ext cx="2662237" cy="1733550"/>
          </a:xfrm>
          <a:prstGeom prst="line">
            <a:avLst/>
          </a:prstGeom>
          <a:noFill/>
          <a:ln w="5715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箭头2">
            <a:extLst>
              <a:ext uri="{FF2B5EF4-FFF2-40B4-BE49-F238E27FC236}">
                <a16:creationId xmlns:a16="http://schemas.microsoft.com/office/drawing/2014/main" id="{42EBD088-35AF-4C29-AA1A-589F4DA7CAEB}"/>
              </a:ext>
            </a:extLst>
          </p:cNvPr>
          <p:cNvSpPr>
            <a:spLocks noChangeShapeType="1"/>
          </p:cNvSpPr>
          <p:nvPr/>
        </p:nvSpPr>
        <p:spPr bwMode="auto">
          <a:xfrm flipH="1" flipV="1">
            <a:off x="4616196" y="3854499"/>
            <a:ext cx="0" cy="1776413"/>
          </a:xfrm>
          <a:prstGeom prst="line">
            <a:avLst/>
          </a:prstGeom>
          <a:noFill/>
          <a:ln w="5715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箭头3">
            <a:extLst>
              <a:ext uri="{FF2B5EF4-FFF2-40B4-BE49-F238E27FC236}">
                <a16:creationId xmlns:a16="http://schemas.microsoft.com/office/drawing/2014/main" id="{95014865-9612-40E0-8D73-9421D5A567A0}"/>
              </a:ext>
            </a:extLst>
          </p:cNvPr>
          <p:cNvSpPr>
            <a:spLocks noChangeShapeType="1"/>
          </p:cNvSpPr>
          <p:nvPr/>
        </p:nvSpPr>
        <p:spPr bwMode="auto">
          <a:xfrm flipV="1">
            <a:off x="4641596" y="3987849"/>
            <a:ext cx="2501900" cy="1778000"/>
          </a:xfrm>
          <a:prstGeom prst="line">
            <a:avLst/>
          </a:prstGeom>
          <a:noFill/>
          <a:ln w="5715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7" name="文本块1">
            <a:extLst>
              <a:ext uri="{FF2B5EF4-FFF2-40B4-BE49-F238E27FC236}">
                <a16:creationId xmlns:a16="http://schemas.microsoft.com/office/drawing/2014/main" id="{68B25844-7E40-4303-9A35-FDD8DE82E9F9}"/>
              </a:ext>
            </a:extLst>
          </p:cNvPr>
          <p:cNvGrpSpPr/>
          <p:nvPr/>
        </p:nvGrpSpPr>
        <p:grpSpPr>
          <a:xfrm>
            <a:off x="622046" y="925562"/>
            <a:ext cx="2605088" cy="2768600"/>
            <a:chOff x="539750" y="813594"/>
            <a:chExt cx="2605088" cy="2768600"/>
          </a:xfrm>
        </p:grpSpPr>
        <p:sp>
          <p:nvSpPr>
            <p:cNvPr id="8" name="Freeform 117">
              <a:extLst>
                <a:ext uri="{FF2B5EF4-FFF2-40B4-BE49-F238E27FC236}">
                  <a16:creationId xmlns:a16="http://schemas.microsoft.com/office/drawing/2014/main" id="{EA8E520C-D4C3-4020-9585-00F841B69246}"/>
                </a:ext>
              </a:extLst>
            </p:cNvPr>
            <p:cNvSpPr>
              <a:spLocks/>
            </p:cNvSpPr>
            <p:nvPr/>
          </p:nvSpPr>
          <p:spPr bwMode="gray">
            <a:xfrm>
              <a:off x="539750" y="813594"/>
              <a:ext cx="2574925" cy="2768600"/>
            </a:xfrm>
            <a:custGeom>
              <a:avLst/>
              <a:gdLst>
                <a:gd name="T0" fmla="*/ 0 w 1622"/>
                <a:gd name="T1" fmla="*/ 0 h 1744"/>
                <a:gd name="T2" fmla="*/ 2147483647 w 1622"/>
                <a:gd name="T3" fmla="*/ 2147483647 h 1744"/>
                <a:gd name="T4" fmla="*/ 2147483647 w 1622"/>
                <a:gd name="T5" fmla="*/ 2147483647 h 1744"/>
                <a:gd name="T6" fmla="*/ 2147483647 w 1622"/>
                <a:gd name="T7" fmla="*/ 2147483647 h 1744"/>
                <a:gd name="T8" fmla="*/ 0 w 1622"/>
                <a:gd name="T9" fmla="*/ 0 h 1744"/>
                <a:gd name="T10" fmla="*/ 0 60000 65536"/>
                <a:gd name="T11" fmla="*/ 0 60000 65536"/>
                <a:gd name="T12" fmla="*/ 0 60000 65536"/>
                <a:gd name="T13" fmla="*/ 0 60000 65536"/>
                <a:gd name="T14" fmla="*/ 0 60000 65536"/>
                <a:gd name="T15" fmla="*/ 0 w 1622"/>
                <a:gd name="T16" fmla="*/ 0 h 1744"/>
                <a:gd name="T17" fmla="*/ 1622 w 1622"/>
                <a:gd name="T18" fmla="*/ 1744 h 1744"/>
              </a:gdLst>
              <a:ahLst/>
              <a:cxnLst>
                <a:cxn ang="T10">
                  <a:pos x="T0" y="T1"/>
                </a:cxn>
                <a:cxn ang="T11">
                  <a:pos x="T2" y="T3"/>
                </a:cxn>
                <a:cxn ang="T12">
                  <a:pos x="T4" y="T5"/>
                </a:cxn>
                <a:cxn ang="T13">
                  <a:pos x="T6" y="T7"/>
                </a:cxn>
                <a:cxn ang="T14">
                  <a:pos x="T8" y="T9"/>
                </a:cxn>
              </a:cxnLst>
              <a:rect l="T15" t="T16" r="T17" b="T18"/>
              <a:pathLst>
                <a:path w="1622" h="1744">
                  <a:moveTo>
                    <a:pt x="0" y="0"/>
                  </a:moveTo>
                  <a:lnTo>
                    <a:pt x="4" y="1744"/>
                  </a:lnTo>
                  <a:lnTo>
                    <a:pt x="1622" y="1705"/>
                  </a:lnTo>
                  <a:lnTo>
                    <a:pt x="1622" y="130"/>
                  </a:lnTo>
                  <a:lnTo>
                    <a:pt x="0" y="0"/>
                  </a:lnTo>
                  <a:close/>
                </a:path>
              </a:pathLst>
            </a:custGeom>
            <a:gradFill rotWithShape="0">
              <a:gsLst>
                <a:gs pos="0">
                  <a:srgbClr val="EAEAEA"/>
                </a:gs>
                <a:gs pos="100000">
                  <a:srgbClr val="C5C5C5"/>
                </a:gs>
              </a:gsLst>
              <a:lin ang="16200000"/>
            </a:gradFill>
            <a:ln w="9525" cap="rnd">
              <a:solidFill>
                <a:srgbClr val="E6E6E6"/>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20">
              <a:extLst>
                <a:ext uri="{FF2B5EF4-FFF2-40B4-BE49-F238E27FC236}">
                  <a16:creationId xmlns:a16="http://schemas.microsoft.com/office/drawing/2014/main" id="{CACEB81A-5DD9-41E3-9718-4ADEFEF98173}"/>
                </a:ext>
              </a:extLst>
            </p:cNvPr>
            <p:cNvSpPr>
              <a:spLocks/>
            </p:cNvSpPr>
            <p:nvPr/>
          </p:nvSpPr>
          <p:spPr bwMode="ltGray">
            <a:xfrm>
              <a:off x="630238" y="842169"/>
              <a:ext cx="2514600" cy="2724150"/>
            </a:xfrm>
            <a:custGeom>
              <a:avLst/>
              <a:gdLst/>
              <a:ahLst/>
              <a:cxnLst>
                <a:cxn ang="0">
                  <a:pos x="0" y="0"/>
                </a:cxn>
                <a:cxn ang="0">
                  <a:pos x="30" y="1716"/>
                </a:cxn>
                <a:cxn ang="0">
                  <a:pos x="1584" y="1686"/>
                </a:cxn>
                <a:cxn ang="0">
                  <a:pos x="1524" y="120"/>
                </a:cxn>
                <a:cxn ang="0">
                  <a:pos x="0" y="0"/>
                </a:cxn>
              </a:cxnLst>
              <a:rect l="0" t="0" r="r" b="b"/>
              <a:pathLst>
                <a:path w="1584" h="1716">
                  <a:moveTo>
                    <a:pt x="0" y="0"/>
                  </a:moveTo>
                  <a:lnTo>
                    <a:pt x="30" y="1716"/>
                  </a:lnTo>
                  <a:lnTo>
                    <a:pt x="1584" y="1686"/>
                  </a:lnTo>
                  <a:lnTo>
                    <a:pt x="1524" y="12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以每</a:t>
              </a:r>
              <a:r>
                <a:rPr kumimoji="0" lang="en-US" altLang="zh-CN" sz="16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10</a:t>
              </a:r>
              <a:r>
                <a:rPr kumimoji="0" lang="zh-CN" altLang="en-US" sz="16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股来确定分派比例</a:t>
              </a:r>
              <a:r>
                <a:rPr kumimoji="0" lang="en-US" altLang="zh-CN" sz="1400" b="0" i="0" u="none" strike="noStrike" kern="0" cap="none" spc="0" normalizeH="0" baseline="0" noProof="0" dirty="0">
                  <a:ln>
                    <a:noFill/>
                  </a:ln>
                  <a:effectLst/>
                  <a:uLnTx/>
                  <a:uFillTx/>
                  <a:latin typeface="微软雅黑" pitchFamily="34" charset="-122"/>
                  <a:ea typeface="微软雅黑" pitchFamily="34" charset="-122"/>
                </a:rPr>
                <a:t>
</a:t>
              </a:r>
              <a:r>
                <a:rPr lang="zh-CN" altLang="en-US" sz="1400" b="1" kern="0" dirty="0">
                  <a:latin typeface="微软雅黑" pitchFamily="34" charset="-122"/>
                  <a:ea typeface="微软雅黑" pitchFamily="34" charset="-122"/>
                </a:rPr>
                <a:t>以未分配利润每</a:t>
              </a:r>
              <a:r>
                <a:rPr lang="en-US" altLang="zh-CN" sz="1400" b="1" kern="0" dirty="0">
                  <a:latin typeface="微软雅黑" pitchFamily="34" charset="-122"/>
                  <a:ea typeface="微软雅黑" pitchFamily="34" charset="-122"/>
                </a:rPr>
                <a:t>10</a:t>
              </a:r>
              <a:r>
                <a:rPr lang="zh-CN" altLang="en-US" sz="1400" b="1" kern="0" dirty="0">
                  <a:latin typeface="微软雅黑" pitchFamily="34" charset="-122"/>
                  <a:ea typeface="微软雅黑" pitchFamily="34" charset="-122"/>
                </a:rPr>
                <a:t>股送红股</a:t>
              </a:r>
              <a:r>
                <a:rPr lang="en-US" altLang="zh-CN" sz="1400" b="1" kern="0" dirty="0">
                  <a:latin typeface="微软雅黑" pitchFamily="34" charset="-122"/>
                  <a:ea typeface="微软雅黑" pitchFamily="34" charset="-122"/>
                </a:rPr>
                <a:t>A</a:t>
              </a:r>
              <a:r>
                <a:rPr lang="zh-CN" altLang="en-US" sz="1400" b="1" kern="0" dirty="0">
                  <a:latin typeface="微软雅黑" pitchFamily="34" charset="-122"/>
                  <a:ea typeface="微软雅黑" pitchFamily="34" charset="-122"/>
                </a:rPr>
                <a:t>股；</a:t>
              </a:r>
              <a:endParaRPr lang="en-US" altLang="zh-CN" sz="1400" b="1" kern="0" dirty="0">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lang="zh-CN" altLang="en-US" sz="1400" b="1" kern="0" dirty="0">
                  <a:latin typeface="微软雅黑" pitchFamily="34" charset="-122"/>
                  <a:ea typeface="微软雅黑" pitchFamily="34" charset="-122"/>
                </a:rPr>
                <a:t>每</a:t>
              </a:r>
              <a:r>
                <a:rPr lang="en-US" altLang="zh-CN" sz="1400" b="1" kern="0" dirty="0">
                  <a:latin typeface="微软雅黑" pitchFamily="34" charset="-122"/>
                  <a:ea typeface="微软雅黑" pitchFamily="34" charset="-122"/>
                </a:rPr>
                <a:t>10</a:t>
              </a:r>
              <a:r>
                <a:rPr lang="zh-CN" altLang="en-US" sz="1400" b="1" kern="0" dirty="0">
                  <a:latin typeface="微软雅黑" pitchFamily="34" charset="-122"/>
                  <a:ea typeface="微软雅黑" pitchFamily="34" charset="-122"/>
                </a:rPr>
                <a:t>股派发</a:t>
              </a:r>
              <a:r>
                <a:rPr lang="en-US" altLang="zh-CN" sz="1400" b="1" kern="0" dirty="0">
                  <a:latin typeface="微软雅黑" pitchFamily="34" charset="-122"/>
                  <a:ea typeface="微软雅黑" pitchFamily="34" charset="-122"/>
                </a:rPr>
                <a:t>B</a:t>
              </a:r>
              <a:r>
                <a:rPr lang="zh-CN" altLang="en-US" sz="1400" b="1" kern="0" dirty="0">
                  <a:latin typeface="微软雅黑" pitchFamily="34" charset="-122"/>
                  <a:ea typeface="微软雅黑" pitchFamily="34" charset="-122"/>
                </a:rPr>
                <a:t>元；</a:t>
              </a:r>
              <a:endParaRPr lang="en-US" altLang="zh-CN" sz="1400" b="1" kern="0" dirty="0">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lang="zh-CN" altLang="en-US" sz="1400" b="1" kern="0" dirty="0">
                  <a:latin typeface="微软雅黑" pitchFamily="34" charset="-122"/>
                  <a:ea typeface="微软雅黑" pitchFamily="34" charset="-122"/>
                </a:rPr>
                <a:t>公积金每</a:t>
              </a:r>
              <a:r>
                <a:rPr lang="en-US" altLang="zh-CN" sz="1400" b="1" kern="0" dirty="0">
                  <a:latin typeface="微软雅黑" pitchFamily="34" charset="-122"/>
                  <a:ea typeface="微软雅黑" pitchFamily="34" charset="-122"/>
                </a:rPr>
                <a:t>10</a:t>
              </a:r>
              <a:r>
                <a:rPr lang="zh-CN" altLang="en-US" sz="1400" b="1" kern="0" dirty="0">
                  <a:latin typeface="微软雅黑" pitchFamily="34" charset="-122"/>
                  <a:ea typeface="微软雅黑" pitchFamily="34" charset="-122"/>
                </a:rPr>
                <a:t>股转增</a:t>
              </a:r>
              <a:r>
                <a:rPr lang="en-US" altLang="zh-CN" sz="1400" b="1" kern="0" dirty="0">
                  <a:latin typeface="微软雅黑" pitchFamily="34" charset="-122"/>
                  <a:ea typeface="微软雅黑" pitchFamily="34" charset="-122"/>
                </a:rPr>
                <a:t>C</a:t>
              </a:r>
              <a:r>
                <a:rPr lang="zh-CN" altLang="en-US" sz="1400" b="1" kern="0" dirty="0">
                  <a:latin typeface="微软雅黑" pitchFamily="34" charset="-122"/>
                  <a:ea typeface="微软雅黑" pitchFamily="34" charset="-122"/>
                </a:rPr>
                <a:t>股</a:t>
              </a:r>
              <a:r>
                <a:rPr lang="en-US" altLang="zh-CN" sz="1400" b="1" kern="0" dirty="0">
                  <a:latin typeface="微软雅黑" pitchFamily="34" charset="-122"/>
                  <a:ea typeface="微软雅黑" pitchFamily="34" charset="-122"/>
                </a:rPr>
                <a:t>.</a:t>
              </a:r>
            </a:p>
          </p:txBody>
        </p:sp>
      </p:grpSp>
      <p:grpSp>
        <p:nvGrpSpPr>
          <p:cNvPr id="10" name="文本块3">
            <a:extLst>
              <a:ext uri="{FF2B5EF4-FFF2-40B4-BE49-F238E27FC236}">
                <a16:creationId xmlns:a16="http://schemas.microsoft.com/office/drawing/2014/main" id="{FA8E30F8-2A48-4665-A80E-4D2086BC37E3}"/>
              </a:ext>
            </a:extLst>
          </p:cNvPr>
          <p:cNvGrpSpPr/>
          <p:nvPr/>
        </p:nvGrpSpPr>
        <p:grpSpPr>
          <a:xfrm>
            <a:off x="5965571" y="944612"/>
            <a:ext cx="2568575" cy="2754312"/>
            <a:chOff x="5883275" y="832644"/>
            <a:chExt cx="2568575" cy="2754312"/>
          </a:xfrm>
        </p:grpSpPr>
        <p:sp>
          <p:nvSpPr>
            <p:cNvPr id="11" name="Freeform 119">
              <a:extLst>
                <a:ext uri="{FF2B5EF4-FFF2-40B4-BE49-F238E27FC236}">
                  <a16:creationId xmlns:a16="http://schemas.microsoft.com/office/drawing/2014/main" id="{CF494F6E-3DC0-454E-A986-74827A8061B8}"/>
                </a:ext>
              </a:extLst>
            </p:cNvPr>
            <p:cNvSpPr>
              <a:spLocks/>
            </p:cNvSpPr>
            <p:nvPr/>
          </p:nvSpPr>
          <p:spPr bwMode="gray">
            <a:xfrm>
              <a:off x="5883275" y="832644"/>
              <a:ext cx="2568575" cy="2749550"/>
            </a:xfrm>
            <a:custGeom>
              <a:avLst/>
              <a:gdLst>
                <a:gd name="T0" fmla="*/ 2147483647 w 1618"/>
                <a:gd name="T1" fmla="*/ 0 h 1732"/>
                <a:gd name="T2" fmla="*/ 2147483647 w 1618"/>
                <a:gd name="T3" fmla="*/ 2147483647 h 1732"/>
                <a:gd name="T4" fmla="*/ 0 w 1618"/>
                <a:gd name="T5" fmla="*/ 2147483647 h 1732"/>
                <a:gd name="T6" fmla="*/ 0 w 1618"/>
                <a:gd name="T7" fmla="*/ 2147483647 h 1732"/>
                <a:gd name="T8" fmla="*/ 2147483647 w 1618"/>
                <a:gd name="T9" fmla="*/ 0 h 1732"/>
                <a:gd name="T10" fmla="*/ 0 60000 65536"/>
                <a:gd name="T11" fmla="*/ 0 60000 65536"/>
                <a:gd name="T12" fmla="*/ 0 60000 65536"/>
                <a:gd name="T13" fmla="*/ 0 60000 65536"/>
                <a:gd name="T14" fmla="*/ 0 60000 65536"/>
                <a:gd name="T15" fmla="*/ 0 w 1618"/>
                <a:gd name="T16" fmla="*/ 0 h 1732"/>
                <a:gd name="T17" fmla="*/ 1618 w 1618"/>
                <a:gd name="T18" fmla="*/ 1732 h 1732"/>
              </a:gdLst>
              <a:ahLst/>
              <a:cxnLst>
                <a:cxn ang="T10">
                  <a:pos x="T0" y="T1"/>
                </a:cxn>
                <a:cxn ang="T11">
                  <a:pos x="T2" y="T3"/>
                </a:cxn>
                <a:cxn ang="T12">
                  <a:pos x="T4" y="T5"/>
                </a:cxn>
                <a:cxn ang="T13">
                  <a:pos x="T6" y="T7"/>
                </a:cxn>
                <a:cxn ang="T14">
                  <a:pos x="T8" y="T9"/>
                </a:cxn>
              </a:cxnLst>
              <a:rect l="T15" t="T16" r="T17" b="T18"/>
              <a:pathLst>
                <a:path w="1618" h="1732">
                  <a:moveTo>
                    <a:pt x="1616" y="0"/>
                  </a:moveTo>
                  <a:lnTo>
                    <a:pt x="1618" y="1732"/>
                  </a:lnTo>
                  <a:lnTo>
                    <a:pt x="0" y="1693"/>
                  </a:lnTo>
                  <a:lnTo>
                    <a:pt x="0" y="118"/>
                  </a:lnTo>
                  <a:lnTo>
                    <a:pt x="161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defTabSz="914400">
                <a:lnSpc>
                  <a:spcPct val="150000"/>
                </a:lnSpc>
                <a:defRPr/>
              </a:pPr>
              <a:endParaRPr lang="zh-CN" altLang="en-US" sz="1400" b="1" kern="0" dirty="0">
                <a:solidFill>
                  <a:srgbClr val="4D4D4D"/>
                </a:solidFill>
                <a:latin typeface="微软雅黑" pitchFamily="34" charset="-122"/>
                <a:ea typeface="微软雅黑" pitchFamily="34" charset="-122"/>
              </a:endParaRPr>
            </a:p>
          </p:txBody>
        </p:sp>
        <p:sp>
          <p:nvSpPr>
            <p:cNvPr id="12" name="Freeform 122">
              <a:extLst>
                <a:ext uri="{FF2B5EF4-FFF2-40B4-BE49-F238E27FC236}">
                  <a16:creationId xmlns:a16="http://schemas.microsoft.com/office/drawing/2014/main" id="{2CFE8E0F-2015-4AF1-96B3-2142812A986C}"/>
                </a:ext>
              </a:extLst>
            </p:cNvPr>
            <p:cNvSpPr>
              <a:spLocks/>
            </p:cNvSpPr>
            <p:nvPr/>
          </p:nvSpPr>
          <p:spPr bwMode="ltGray">
            <a:xfrm flipH="1">
              <a:off x="5897563" y="862806"/>
              <a:ext cx="2514600" cy="2724150"/>
            </a:xfrm>
            <a:custGeom>
              <a:avLst/>
              <a:gdLst/>
              <a:ahLst/>
              <a:cxnLst>
                <a:cxn ang="0">
                  <a:pos x="0" y="0"/>
                </a:cxn>
                <a:cxn ang="0">
                  <a:pos x="30" y="1716"/>
                </a:cxn>
                <a:cxn ang="0">
                  <a:pos x="1584" y="1686"/>
                </a:cxn>
                <a:cxn ang="0">
                  <a:pos x="1524" y="120"/>
                </a:cxn>
                <a:cxn ang="0">
                  <a:pos x="0" y="0"/>
                </a:cxn>
              </a:cxnLst>
              <a:rect l="0" t="0" r="r" b="b"/>
              <a:pathLst>
                <a:path w="1584" h="1716">
                  <a:moveTo>
                    <a:pt x="0" y="0"/>
                  </a:moveTo>
                  <a:lnTo>
                    <a:pt x="30" y="1716"/>
                  </a:lnTo>
                  <a:lnTo>
                    <a:pt x="1584" y="1686"/>
                  </a:lnTo>
                  <a:lnTo>
                    <a:pt x="1524" y="12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400">
                <a:lnSpc>
                  <a:spcPct val="150000"/>
                </a:lnSpc>
                <a:defRPr/>
              </a:pPr>
              <a:r>
                <a:rPr lang="zh-CN" altLang="en-US" sz="1600" b="1" kern="0" dirty="0">
                  <a:latin typeface="微软雅黑" pitchFamily="34" charset="-122"/>
                  <a:ea typeface="微软雅黑" pitchFamily="34" charset="-122"/>
                </a:rPr>
                <a:t>举个例子</a:t>
              </a:r>
              <a:r>
                <a:rPr lang="en-US" altLang="zh-CN" sz="1600" b="1" kern="0" dirty="0">
                  <a:latin typeface="微软雅黑" pitchFamily="34" charset="-122"/>
                  <a:ea typeface="微软雅黑" pitchFamily="34" charset="-122"/>
                </a:rPr>
                <a:t>
</a:t>
              </a:r>
              <a:r>
                <a:rPr lang="zh-CN" altLang="en-US" sz="1600" b="1" kern="0" dirty="0">
                  <a:latin typeface="微软雅黑" pitchFamily="34" charset="-122"/>
                  <a:ea typeface="微软雅黑" pitchFamily="34" charset="-122"/>
                </a:rPr>
                <a:t>以权益分派实施时股权登记日的股本为基数，每</a:t>
              </a:r>
              <a:r>
                <a:rPr lang="en-US" altLang="zh-CN" sz="1600" b="1" kern="0" dirty="0">
                  <a:latin typeface="微软雅黑" pitchFamily="34" charset="-122"/>
                  <a:ea typeface="微软雅黑" pitchFamily="34" charset="-122"/>
                </a:rPr>
                <a:t>10</a:t>
              </a:r>
              <a:r>
                <a:rPr lang="zh-CN" altLang="en-US" sz="1600" b="1" kern="0" dirty="0">
                  <a:latin typeface="微软雅黑" pitchFamily="34" charset="-122"/>
                  <a:ea typeface="微软雅黑" pitchFamily="34" charset="-122"/>
                </a:rPr>
                <a:t>股送红股</a:t>
              </a:r>
              <a:r>
                <a:rPr lang="en-US" altLang="zh-CN" sz="1600" b="1" kern="0" dirty="0">
                  <a:latin typeface="微软雅黑" pitchFamily="34" charset="-122"/>
                  <a:ea typeface="微软雅黑" pitchFamily="34" charset="-122"/>
                </a:rPr>
                <a:t>7.123456</a:t>
              </a:r>
              <a:r>
                <a:rPr lang="zh-CN" altLang="en-US" sz="1600" b="1" kern="0" dirty="0">
                  <a:latin typeface="微软雅黑" pitchFamily="34" charset="-122"/>
                  <a:ea typeface="微软雅黑" pitchFamily="34" charset="-122"/>
                </a:rPr>
                <a:t>股，每</a:t>
              </a:r>
              <a:r>
                <a:rPr lang="en-US" altLang="zh-CN" sz="1600" b="1" kern="0" dirty="0">
                  <a:latin typeface="微软雅黑" pitchFamily="34" charset="-122"/>
                  <a:ea typeface="微软雅黑" pitchFamily="34" charset="-122"/>
                </a:rPr>
                <a:t>10</a:t>
              </a:r>
              <a:r>
                <a:rPr lang="zh-CN" altLang="en-US" sz="1600" b="1" kern="0" dirty="0">
                  <a:latin typeface="微软雅黑" pitchFamily="34" charset="-122"/>
                  <a:ea typeface="微软雅黑" pitchFamily="34" charset="-122"/>
                </a:rPr>
                <a:t>股转增</a:t>
              </a:r>
              <a:r>
                <a:rPr lang="en-US" altLang="zh-CN" sz="1600" b="1" kern="0" dirty="0">
                  <a:latin typeface="微软雅黑" pitchFamily="34" charset="-122"/>
                  <a:ea typeface="微软雅黑" pitchFamily="34" charset="-122"/>
                </a:rPr>
                <a:t>2.343434</a:t>
              </a:r>
              <a:r>
                <a:rPr lang="zh-CN" altLang="en-US" sz="1600" b="1" kern="0" dirty="0">
                  <a:latin typeface="微软雅黑" pitchFamily="34" charset="-122"/>
                  <a:ea typeface="微软雅黑" pitchFamily="34" charset="-122"/>
                </a:rPr>
                <a:t>股。</a:t>
              </a:r>
              <a:r>
                <a:rPr lang="zh-CN" altLang="en-US" sz="1400" b="1" kern="0" dirty="0">
                  <a:solidFill>
                    <a:srgbClr val="4D4D4D"/>
                  </a:solidFill>
                  <a:latin typeface="微软雅黑" pitchFamily="34" charset="-122"/>
                  <a:ea typeface="微软雅黑" pitchFamily="34" charset="-122"/>
                </a:rPr>
                <a:t>
</a:t>
              </a:r>
            </a:p>
          </p:txBody>
        </p:sp>
      </p:grpSp>
      <p:grpSp>
        <p:nvGrpSpPr>
          <p:cNvPr id="13" name="文本块2">
            <a:extLst>
              <a:ext uri="{FF2B5EF4-FFF2-40B4-BE49-F238E27FC236}">
                <a16:creationId xmlns:a16="http://schemas.microsoft.com/office/drawing/2014/main" id="{E8C3E3C4-83D4-4D1D-93DF-11F8D3349391}"/>
              </a:ext>
            </a:extLst>
          </p:cNvPr>
          <p:cNvGrpSpPr/>
          <p:nvPr/>
        </p:nvGrpSpPr>
        <p:grpSpPr>
          <a:xfrm>
            <a:off x="3295396" y="1139874"/>
            <a:ext cx="2565400" cy="2489200"/>
            <a:chOff x="3213100" y="1027906"/>
            <a:chExt cx="2565400" cy="2489200"/>
          </a:xfrm>
        </p:grpSpPr>
        <p:sp>
          <p:nvSpPr>
            <p:cNvPr id="14" name="Rectangle 118">
              <a:extLst>
                <a:ext uri="{FF2B5EF4-FFF2-40B4-BE49-F238E27FC236}">
                  <a16:creationId xmlns:a16="http://schemas.microsoft.com/office/drawing/2014/main" id="{EF37AAB8-C57A-4686-9A92-8A70C3CB9102}"/>
                </a:ext>
              </a:extLst>
            </p:cNvPr>
            <p:cNvSpPr>
              <a:spLocks noChangeArrowheads="1"/>
            </p:cNvSpPr>
            <p:nvPr/>
          </p:nvSpPr>
          <p:spPr bwMode="gray">
            <a:xfrm>
              <a:off x="3213100" y="1027906"/>
              <a:ext cx="2565400" cy="2489200"/>
            </a:xfrm>
            <a:prstGeom prst="rect">
              <a:avLst/>
            </a:prstGeom>
            <a:gradFill rotWithShape="0">
              <a:gsLst>
                <a:gs pos="0">
                  <a:srgbClr val="EAEAEA"/>
                </a:gs>
                <a:gs pos="100000">
                  <a:srgbClr val="C5C5C5"/>
                </a:gs>
              </a:gsLst>
              <a:lin ang="16200000"/>
            </a:gradFill>
            <a:ln w="9525" cap="rnd">
              <a:solidFill>
                <a:srgbClr val="E6E6E6"/>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1ECEB89C-79D4-4E46-81FE-202A2FCFAD04}"/>
                </a:ext>
              </a:extLst>
            </p:cNvPr>
            <p:cNvSpPr/>
            <p:nvPr/>
          </p:nvSpPr>
          <p:spPr>
            <a:xfrm>
              <a:off x="3293889" y="1058540"/>
              <a:ext cx="2448272" cy="244827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gn="just" defTabSz="914400">
                <a:lnSpc>
                  <a:spcPct val="150000"/>
                </a:lnSpc>
                <a:defRPr/>
              </a:pPr>
              <a:r>
                <a:rPr kumimoji="0" lang="zh-CN" altLang="en-US" sz="1600" b="1" i="0" u="none" strike="noStrike" kern="0" cap="none" spc="0" normalizeH="0" baseline="0" noProof="0" dirty="0">
                  <a:ln>
                    <a:noFill/>
                  </a:ln>
                  <a:effectLst/>
                  <a:uLnTx/>
                  <a:uFillTx/>
                  <a:latin typeface="微软雅黑" pitchFamily="34" charset="-122"/>
                  <a:ea typeface="微软雅黑" pitchFamily="34" charset="-122"/>
                  <a:cs typeface="+mn-cs"/>
                </a:rPr>
                <a:t>分派比例的位数要求</a:t>
              </a:r>
              <a:r>
                <a:rPr kumimoji="0" lang="en-US" altLang="zh-CN" sz="1200" b="0" i="0" u="none" strike="noStrike" kern="0" cap="none" spc="0" normalizeH="0" baseline="0" noProof="0" dirty="0">
                  <a:ln>
                    <a:noFill/>
                  </a:ln>
                  <a:effectLst/>
                  <a:uLnTx/>
                  <a:uFillTx/>
                  <a:latin typeface="微软雅黑" pitchFamily="34" charset="-122"/>
                  <a:ea typeface="微软雅黑" pitchFamily="34" charset="-122"/>
                  <a:cs typeface="+mn-cs"/>
                </a:rPr>
                <a:t>
</a:t>
              </a:r>
              <a:r>
                <a:rPr lang="zh-CN" altLang="en-US" sz="1400" b="1" kern="0" dirty="0">
                  <a:latin typeface="微软雅黑" pitchFamily="34" charset="-122"/>
                  <a:ea typeface="微软雅黑" pitchFamily="34" charset="-122"/>
                </a:rPr>
                <a:t>总位数不能超过</a:t>
              </a:r>
              <a:r>
                <a:rPr lang="en-US" altLang="zh-CN" sz="1400" b="1" kern="0" dirty="0">
                  <a:latin typeface="微软雅黑" pitchFamily="34" charset="-122"/>
                  <a:ea typeface="微软雅黑" pitchFamily="34" charset="-122"/>
                </a:rPr>
                <a:t>8</a:t>
              </a:r>
              <a:r>
                <a:rPr lang="zh-CN" altLang="en-US" sz="1400" b="1" kern="0" dirty="0">
                  <a:latin typeface="微软雅黑" pitchFamily="34" charset="-122"/>
                  <a:ea typeface="微软雅黑" pitchFamily="34" charset="-122"/>
                </a:rPr>
                <a:t>位，小数点后的位数不能超过</a:t>
              </a:r>
              <a:r>
                <a:rPr lang="en-US" altLang="zh-CN" sz="1400" b="1" kern="0" dirty="0">
                  <a:latin typeface="微软雅黑" pitchFamily="34" charset="-122"/>
                  <a:ea typeface="微软雅黑" pitchFamily="34" charset="-122"/>
                </a:rPr>
                <a:t>6</a:t>
              </a:r>
              <a:r>
                <a:rPr lang="zh-CN" altLang="en-US" sz="1400" b="1" kern="0" dirty="0">
                  <a:latin typeface="微软雅黑" pitchFamily="34" charset="-122"/>
                  <a:ea typeface="微软雅黑" pitchFamily="34" charset="-122"/>
                </a:rPr>
                <a:t>位</a:t>
              </a:r>
              <a:endParaRPr lang="en-US" altLang="zh-CN" sz="1400" b="1" kern="0" dirty="0">
                <a:latin typeface="微软雅黑" pitchFamily="34" charset="-122"/>
                <a:ea typeface="微软雅黑" pitchFamily="34" charset="-122"/>
              </a:endParaRPr>
            </a:p>
            <a:p>
              <a:pPr lvl="0" algn="just" defTabSz="914400">
                <a:lnSpc>
                  <a:spcPct val="150000"/>
                </a:lnSpc>
                <a:defRPr/>
              </a:pPr>
              <a:r>
                <a:rPr lang="zh-CN" altLang="en-US" sz="1400" b="1" kern="0" dirty="0">
                  <a:latin typeface="微软雅黑" pitchFamily="34" charset="-122"/>
                  <a:ea typeface="微软雅黑" pitchFamily="34" charset="-122"/>
                </a:rPr>
                <a:t>若既有送红股又有转增股本，则二者的分派比例需</a:t>
              </a:r>
              <a:r>
                <a:rPr lang="zh-CN" altLang="en-US" sz="1400" b="1" kern="0" dirty="0">
                  <a:solidFill>
                    <a:srgbClr val="C00000"/>
                  </a:solidFill>
                  <a:latin typeface="微软雅黑" pitchFamily="34" charset="-122"/>
                  <a:ea typeface="微软雅黑" pitchFamily="34" charset="-122"/>
                </a:rPr>
                <a:t>加总计算</a:t>
              </a:r>
              <a:r>
                <a:rPr lang="zh-CN" altLang="en-US" sz="1400" b="1" kern="0" dirty="0">
                  <a:latin typeface="微软雅黑" pitchFamily="34" charset="-122"/>
                  <a:ea typeface="微软雅黑" pitchFamily="34" charset="-122"/>
                </a:rPr>
                <a:t>，总位数不得超过</a:t>
              </a:r>
              <a:r>
                <a:rPr lang="en-US" altLang="zh-CN" sz="1400" b="1" kern="0" dirty="0">
                  <a:latin typeface="微软雅黑" pitchFamily="34" charset="-122"/>
                  <a:ea typeface="微软雅黑" pitchFamily="34" charset="-122"/>
                </a:rPr>
                <a:t>8</a:t>
              </a:r>
              <a:r>
                <a:rPr lang="zh-CN" altLang="en-US" sz="1400" b="1" kern="0" dirty="0">
                  <a:latin typeface="微软雅黑" pitchFamily="34" charset="-122"/>
                  <a:ea typeface="微软雅黑" pitchFamily="34" charset="-122"/>
                </a:rPr>
                <a:t>位，小数点后的位数不能超过</a:t>
              </a:r>
              <a:r>
                <a:rPr lang="en-US" altLang="zh-CN" sz="1400" b="1" kern="0" dirty="0">
                  <a:latin typeface="微软雅黑" pitchFamily="34" charset="-122"/>
                  <a:ea typeface="微软雅黑" pitchFamily="34" charset="-122"/>
                </a:rPr>
                <a:t>6</a:t>
              </a:r>
              <a:r>
                <a:rPr lang="zh-CN" altLang="en-US" sz="1400" b="1" kern="0" dirty="0">
                  <a:latin typeface="微软雅黑" pitchFamily="34" charset="-122"/>
                  <a:ea typeface="微软雅黑" pitchFamily="34" charset="-122"/>
                </a:rPr>
                <a:t>位。</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p>
          </p:txBody>
        </p:sp>
      </p:grpSp>
      <p:grpSp>
        <p:nvGrpSpPr>
          <p:cNvPr id="16" name="标题">
            <a:extLst>
              <a:ext uri="{FF2B5EF4-FFF2-40B4-BE49-F238E27FC236}">
                <a16:creationId xmlns:a16="http://schemas.microsoft.com/office/drawing/2014/main" id="{63F681E6-851B-4A61-A698-224EEA03BED3}"/>
              </a:ext>
            </a:extLst>
          </p:cNvPr>
          <p:cNvGrpSpPr/>
          <p:nvPr/>
        </p:nvGrpSpPr>
        <p:grpSpPr>
          <a:xfrm>
            <a:off x="2542921" y="4749965"/>
            <a:ext cx="4186238" cy="1406409"/>
            <a:chOff x="2460625" y="4637997"/>
            <a:chExt cx="4186238" cy="1406409"/>
          </a:xfrm>
        </p:grpSpPr>
        <p:pic>
          <p:nvPicPr>
            <p:cNvPr id="17" name="Picture 116" descr="shadow_1">
              <a:extLst>
                <a:ext uri="{FF2B5EF4-FFF2-40B4-BE49-F238E27FC236}">
                  <a16:creationId xmlns:a16="http://schemas.microsoft.com/office/drawing/2014/main" id="{613736F1-27AF-4B73-B0BA-6B83305FC65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0625" y="5083969"/>
              <a:ext cx="4186238"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127">
              <a:extLst>
                <a:ext uri="{FF2B5EF4-FFF2-40B4-BE49-F238E27FC236}">
                  <a16:creationId xmlns:a16="http://schemas.microsoft.com/office/drawing/2014/main" id="{6B07D10B-A292-4B35-A4E6-71BCC09EE9D6}"/>
                </a:ext>
              </a:extLst>
            </p:cNvPr>
            <p:cNvSpPr>
              <a:spLocks noChangeArrowheads="1"/>
            </p:cNvSpPr>
            <p:nvPr/>
          </p:nvSpPr>
          <p:spPr bwMode="ltGray">
            <a:xfrm>
              <a:off x="2694300" y="4637997"/>
              <a:ext cx="3720788" cy="1115897"/>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w="3175" cap="flat" cmpd="sng" algn="ctr">
              <a:noFill/>
              <a:prstDash val="solid"/>
            </a:ln>
            <a:effectLst/>
          </p:spPr>
          <p:txBody>
            <a:bodyPr vert="horz" anchor="ct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rgbClr val="F9F9F9"/>
                  </a:solidFill>
                  <a:effectLst/>
                  <a:uLnTx/>
                  <a:uFillTx/>
                  <a:latin typeface="Impact" pitchFamily="34" charset="0"/>
                  <a:ea typeface="微软雅黑" pitchFamily="34" charset="-122"/>
                  <a:cs typeface="+mn-cs"/>
                </a:rPr>
                <a:t>分派比例</a:t>
              </a:r>
              <a:endParaRPr kumimoji="0" lang="en-US" altLang="zh-CN" sz="2800" b="1" i="0" u="none" strike="noStrike" kern="0" cap="none" spc="0" normalizeH="0" baseline="0" noProof="0" dirty="0">
                <a:ln>
                  <a:noFill/>
                </a:ln>
                <a:solidFill>
                  <a:srgbClr val="F9F9F9"/>
                </a:solidFill>
                <a:effectLst/>
                <a:uLnTx/>
                <a:uFillTx/>
                <a:latin typeface="Impact" pitchFamily="34" charset="0"/>
                <a:ea typeface="微软雅黑" pitchFamily="34" charset="-122"/>
                <a:cs typeface="+mn-cs"/>
              </a:endParaRPr>
            </a:p>
          </p:txBody>
        </p:sp>
      </p:grpSp>
    </p:spTree>
    <p:extLst>
      <p:ext uri="{BB962C8B-B14F-4D97-AF65-F5344CB8AC3E}">
        <p14:creationId xmlns:p14="http://schemas.microsoft.com/office/powerpoint/2010/main" val="304186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EDE2BACF-69CE-49A2-9B71-036E3466303E}"/>
              </a:ext>
            </a:extLst>
          </p:cNvPr>
          <p:cNvSpPr>
            <a:spLocks noGrp="1"/>
          </p:cNvSpPr>
          <p:nvPr>
            <p:ph type="ftr" sz="quarter" idx="11"/>
          </p:nvPr>
        </p:nvSpPr>
        <p:spPr/>
        <p:txBody>
          <a:bodyPr/>
          <a:lstStyle/>
          <a:p>
            <a:pPr>
              <a:defRPr/>
            </a:pPr>
            <a:r>
              <a:rPr lang="en-US" altLang="zh-CN" dirty="0"/>
              <a:t>18</a:t>
            </a:r>
          </a:p>
        </p:txBody>
      </p:sp>
      <p:sp>
        <p:nvSpPr>
          <p:cNvPr id="3" name="矩形 2">
            <a:extLst>
              <a:ext uri="{FF2B5EF4-FFF2-40B4-BE49-F238E27FC236}">
                <a16:creationId xmlns:a16="http://schemas.microsoft.com/office/drawing/2014/main" id="{7A349FBE-5249-4BFF-9612-C6265338FCBC}"/>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考一考？</a:t>
            </a:r>
            <a:endParaRPr lang="en-GB" altLang="en-GB" sz="2800" b="1" dirty="0">
              <a:solidFill>
                <a:schemeClr val="bg1"/>
              </a:solidFill>
              <a:latin typeface="微软雅黑" pitchFamily="34" charset="-122"/>
              <a:ea typeface="微软雅黑" pitchFamily="34" charset="-122"/>
            </a:endParaRPr>
          </a:p>
        </p:txBody>
      </p:sp>
      <p:grpSp>
        <p:nvGrpSpPr>
          <p:cNvPr id="17" name="组合 16">
            <a:extLst>
              <a:ext uri="{FF2B5EF4-FFF2-40B4-BE49-F238E27FC236}">
                <a16:creationId xmlns:a16="http://schemas.microsoft.com/office/drawing/2014/main" id="{C43F5092-B1FE-4282-9E45-469911BFC223}"/>
              </a:ext>
            </a:extLst>
          </p:cNvPr>
          <p:cNvGrpSpPr/>
          <p:nvPr/>
        </p:nvGrpSpPr>
        <p:grpSpPr>
          <a:xfrm>
            <a:off x="598937" y="1289719"/>
            <a:ext cx="1024564" cy="2385571"/>
            <a:chOff x="-3596645" y="2265093"/>
            <a:chExt cx="2013514" cy="4688219"/>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grpSpPr>
        <p:sp>
          <p:nvSpPr>
            <p:cNvPr id="18" name="Freeform 151">
              <a:extLst>
                <a:ext uri="{FF2B5EF4-FFF2-40B4-BE49-F238E27FC236}">
                  <a16:creationId xmlns:a16="http://schemas.microsoft.com/office/drawing/2014/main" id="{AF708777-A508-4306-8A4D-75E47EF5A5E9}"/>
                </a:ext>
              </a:extLst>
            </p:cNvPr>
            <p:cNvSpPr>
              <a:spLocks/>
            </p:cNvSpPr>
            <p:nvPr/>
          </p:nvSpPr>
          <p:spPr bwMode="auto">
            <a:xfrm flipV="1">
              <a:off x="-1965719" y="2265093"/>
              <a:ext cx="382588" cy="434975"/>
            </a:xfrm>
            <a:custGeom>
              <a:avLst/>
              <a:gdLst>
                <a:gd name="T0" fmla="*/ 230 w 1057"/>
                <a:gd name="T1" fmla="*/ 1049 h 1207"/>
                <a:gd name="T2" fmla="*/ 831 w 1057"/>
                <a:gd name="T3" fmla="*/ 1139 h 1207"/>
                <a:gd name="T4" fmla="*/ 1049 w 1057"/>
                <a:gd name="T5" fmla="*/ 881 h 1207"/>
                <a:gd name="T6" fmla="*/ 876 w 1057"/>
                <a:gd name="T7" fmla="*/ 412 h 1207"/>
                <a:gd name="T8" fmla="*/ 373 w 1057"/>
                <a:gd name="T9" fmla="*/ 268 h 1207"/>
                <a:gd name="T10" fmla="*/ 244 w 1057"/>
                <a:gd name="T11" fmla="*/ 50 h 1207"/>
                <a:gd name="T12" fmla="*/ 48 w 1057"/>
                <a:gd name="T13" fmla="*/ 33 h 1207"/>
                <a:gd name="T14" fmla="*/ 201 w 1057"/>
                <a:gd name="T15" fmla="*/ 439 h 1207"/>
                <a:gd name="T16" fmla="*/ 688 w 1057"/>
                <a:gd name="T17" fmla="*/ 559 h 1207"/>
                <a:gd name="T18" fmla="*/ 791 w 1057"/>
                <a:gd name="T19" fmla="*/ 813 h 1207"/>
                <a:gd name="T20" fmla="*/ 577 w 1057"/>
                <a:gd name="T21" fmla="*/ 950 h 1207"/>
                <a:gd name="T22" fmla="*/ 365 w 1057"/>
                <a:gd name="T23" fmla="*/ 841 h 1207"/>
                <a:gd name="T24" fmla="*/ 167 w 1057"/>
                <a:gd name="T25" fmla="*/ 874 h 1207"/>
                <a:gd name="T26" fmla="*/ 230 w 1057"/>
                <a:gd name="T27" fmla="*/ 1049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7" h="1207">
                  <a:moveTo>
                    <a:pt x="230" y="1049"/>
                  </a:moveTo>
                  <a:cubicBezTo>
                    <a:pt x="387" y="1207"/>
                    <a:pt x="632" y="1193"/>
                    <a:pt x="831" y="1139"/>
                  </a:cubicBezTo>
                  <a:cubicBezTo>
                    <a:pt x="935" y="1091"/>
                    <a:pt x="1016" y="990"/>
                    <a:pt x="1049" y="881"/>
                  </a:cubicBezTo>
                  <a:cubicBezTo>
                    <a:pt x="1057" y="714"/>
                    <a:pt x="1018" y="517"/>
                    <a:pt x="876" y="412"/>
                  </a:cubicBezTo>
                  <a:cubicBezTo>
                    <a:pt x="741" y="286"/>
                    <a:pt x="540" y="313"/>
                    <a:pt x="373" y="268"/>
                  </a:cubicBezTo>
                  <a:cubicBezTo>
                    <a:pt x="316" y="204"/>
                    <a:pt x="292" y="120"/>
                    <a:pt x="244" y="50"/>
                  </a:cubicBezTo>
                  <a:cubicBezTo>
                    <a:pt x="189" y="0"/>
                    <a:pt x="113" y="30"/>
                    <a:pt x="48" y="33"/>
                  </a:cubicBezTo>
                  <a:cubicBezTo>
                    <a:pt x="0" y="189"/>
                    <a:pt x="104" y="328"/>
                    <a:pt x="201" y="439"/>
                  </a:cubicBezTo>
                  <a:cubicBezTo>
                    <a:pt x="357" y="501"/>
                    <a:pt x="528" y="511"/>
                    <a:pt x="688" y="559"/>
                  </a:cubicBezTo>
                  <a:cubicBezTo>
                    <a:pt x="769" y="613"/>
                    <a:pt x="807" y="718"/>
                    <a:pt x="791" y="813"/>
                  </a:cubicBezTo>
                  <a:cubicBezTo>
                    <a:pt x="801" y="924"/>
                    <a:pt x="658" y="935"/>
                    <a:pt x="577" y="950"/>
                  </a:cubicBezTo>
                  <a:cubicBezTo>
                    <a:pt x="485" y="970"/>
                    <a:pt x="430" y="887"/>
                    <a:pt x="365" y="841"/>
                  </a:cubicBezTo>
                  <a:cubicBezTo>
                    <a:pt x="297" y="822"/>
                    <a:pt x="231" y="856"/>
                    <a:pt x="167" y="874"/>
                  </a:cubicBezTo>
                  <a:cubicBezTo>
                    <a:pt x="175" y="936"/>
                    <a:pt x="174" y="1008"/>
                    <a:pt x="230" y="10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52">
              <a:extLst>
                <a:ext uri="{FF2B5EF4-FFF2-40B4-BE49-F238E27FC236}">
                  <a16:creationId xmlns:a16="http://schemas.microsoft.com/office/drawing/2014/main" id="{852DB5C8-CE49-43A1-A2AA-F713BAB0796E}"/>
                </a:ext>
              </a:extLst>
            </p:cNvPr>
            <p:cNvSpPr>
              <a:spLocks/>
            </p:cNvSpPr>
            <p:nvPr/>
          </p:nvSpPr>
          <p:spPr bwMode="auto">
            <a:xfrm flipV="1">
              <a:off x="-3024581" y="2674668"/>
              <a:ext cx="876300" cy="827088"/>
            </a:xfrm>
            <a:custGeom>
              <a:avLst/>
              <a:gdLst>
                <a:gd name="T0" fmla="*/ 1013 w 2422"/>
                <a:gd name="T1" fmla="*/ 2232 h 2291"/>
                <a:gd name="T2" fmla="*/ 1922 w 2422"/>
                <a:gd name="T3" fmla="*/ 2015 h 2291"/>
                <a:gd name="T4" fmla="*/ 2302 w 2422"/>
                <a:gd name="T5" fmla="*/ 1443 h 2291"/>
                <a:gd name="T6" fmla="*/ 1934 w 2422"/>
                <a:gd name="T7" fmla="*/ 296 h 2291"/>
                <a:gd name="T8" fmla="*/ 1439 w 2422"/>
                <a:gd name="T9" fmla="*/ 62 h 2291"/>
                <a:gd name="T10" fmla="*/ 659 w 2422"/>
                <a:gd name="T11" fmla="*/ 192 h 2291"/>
                <a:gd name="T12" fmla="*/ 137 w 2422"/>
                <a:gd name="T13" fmla="*/ 918 h 2291"/>
                <a:gd name="T14" fmla="*/ 1013 w 2422"/>
                <a:gd name="T15" fmla="*/ 2232 h 2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2" h="2291">
                  <a:moveTo>
                    <a:pt x="1013" y="2232"/>
                  </a:moveTo>
                  <a:cubicBezTo>
                    <a:pt x="1326" y="2291"/>
                    <a:pt x="1677" y="2229"/>
                    <a:pt x="1922" y="2015"/>
                  </a:cubicBezTo>
                  <a:cubicBezTo>
                    <a:pt x="2115" y="1879"/>
                    <a:pt x="2228" y="1663"/>
                    <a:pt x="2302" y="1443"/>
                  </a:cubicBezTo>
                  <a:cubicBezTo>
                    <a:pt x="2422" y="1035"/>
                    <a:pt x="2269" y="558"/>
                    <a:pt x="1934" y="296"/>
                  </a:cubicBezTo>
                  <a:cubicBezTo>
                    <a:pt x="1802" y="163"/>
                    <a:pt x="1615" y="109"/>
                    <a:pt x="1439" y="62"/>
                  </a:cubicBezTo>
                  <a:cubicBezTo>
                    <a:pt x="1173" y="0"/>
                    <a:pt x="899" y="74"/>
                    <a:pt x="659" y="192"/>
                  </a:cubicBezTo>
                  <a:cubicBezTo>
                    <a:pt x="399" y="355"/>
                    <a:pt x="211" y="621"/>
                    <a:pt x="137" y="918"/>
                  </a:cubicBezTo>
                  <a:cubicBezTo>
                    <a:pt x="0" y="1495"/>
                    <a:pt x="423" y="2145"/>
                    <a:pt x="1013" y="223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8">
              <a:extLst>
                <a:ext uri="{FF2B5EF4-FFF2-40B4-BE49-F238E27FC236}">
                  <a16:creationId xmlns:a16="http://schemas.microsoft.com/office/drawing/2014/main" id="{3A5EBE06-20C8-451C-ADBF-C22A553AF6F7}"/>
                </a:ext>
              </a:extLst>
            </p:cNvPr>
            <p:cNvSpPr>
              <a:spLocks/>
            </p:cNvSpPr>
            <p:nvPr/>
          </p:nvSpPr>
          <p:spPr bwMode="auto">
            <a:xfrm flipV="1">
              <a:off x="-2045093" y="2728643"/>
              <a:ext cx="171450" cy="128587"/>
            </a:xfrm>
            <a:custGeom>
              <a:avLst/>
              <a:gdLst>
                <a:gd name="T0" fmla="*/ 170 w 473"/>
                <a:gd name="T1" fmla="*/ 314 h 354"/>
                <a:gd name="T2" fmla="*/ 384 w 473"/>
                <a:gd name="T3" fmla="*/ 93 h 354"/>
                <a:gd name="T4" fmla="*/ 43 w 473"/>
                <a:gd name="T5" fmla="*/ 143 h 354"/>
                <a:gd name="T6" fmla="*/ 170 w 473"/>
                <a:gd name="T7" fmla="*/ 314 h 354"/>
              </a:gdLst>
              <a:ahLst/>
              <a:cxnLst>
                <a:cxn ang="0">
                  <a:pos x="T0" y="T1"/>
                </a:cxn>
                <a:cxn ang="0">
                  <a:pos x="T2" y="T3"/>
                </a:cxn>
                <a:cxn ang="0">
                  <a:pos x="T4" y="T5"/>
                </a:cxn>
                <a:cxn ang="0">
                  <a:pos x="T6" y="T7"/>
                </a:cxn>
              </a:cxnLst>
              <a:rect l="0" t="0" r="r" b="b"/>
              <a:pathLst>
                <a:path w="473" h="354">
                  <a:moveTo>
                    <a:pt x="170" y="314"/>
                  </a:moveTo>
                  <a:cubicBezTo>
                    <a:pt x="286" y="354"/>
                    <a:pt x="473" y="222"/>
                    <a:pt x="384" y="93"/>
                  </a:cubicBezTo>
                  <a:cubicBezTo>
                    <a:pt x="292" y="2"/>
                    <a:pt x="88" y="0"/>
                    <a:pt x="43" y="143"/>
                  </a:cubicBezTo>
                  <a:cubicBezTo>
                    <a:pt x="0" y="228"/>
                    <a:pt x="110" y="280"/>
                    <a:pt x="170" y="3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1">
              <a:extLst>
                <a:ext uri="{FF2B5EF4-FFF2-40B4-BE49-F238E27FC236}">
                  <a16:creationId xmlns:a16="http://schemas.microsoft.com/office/drawing/2014/main" id="{49D169B1-B6C1-4A55-8995-61C373D6C9A5}"/>
                </a:ext>
              </a:extLst>
            </p:cNvPr>
            <p:cNvSpPr>
              <a:spLocks/>
            </p:cNvSpPr>
            <p:nvPr/>
          </p:nvSpPr>
          <p:spPr bwMode="auto">
            <a:xfrm flipV="1">
              <a:off x="-2803900" y="6581526"/>
              <a:ext cx="153988" cy="153988"/>
            </a:xfrm>
            <a:custGeom>
              <a:avLst/>
              <a:gdLst>
                <a:gd name="T0" fmla="*/ 0 w 425"/>
                <a:gd name="T1" fmla="*/ 0 h 429"/>
                <a:gd name="T2" fmla="*/ 425 w 425"/>
                <a:gd name="T3" fmla="*/ 429 h 429"/>
                <a:gd name="T4" fmla="*/ 0 w 425"/>
                <a:gd name="T5" fmla="*/ 0 h 429"/>
              </a:gdLst>
              <a:ahLst/>
              <a:cxnLst>
                <a:cxn ang="0">
                  <a:pos x="T0" y="T1"/>
                </a:cxn>
                <a:cxn ang="0">
                  <a:pos x="T2" y="T3"/>
                </a:cxn>
                <a:cxn ang="0">
                  <a:pos x="T4" y="T5"/>
                </a:cxn>
              </a:cxnLst>
              <a:rect l="0" t="0" r="r" b="b"/>
              <a:pathLst>
                <a:path w="425" h="429">
                  <a:moveTo>
                    <a:pt x="0" y="0"/>
                  </a:moveTo>
                  <a:cubicBezTo>
                    <a:pt x="131" y="153"/>
                    <a:pt x="278" y="292"/>
                    <a:pt x="425" y="429"/>
                  </a:cubicBezTo>
                  <a:cubicBezTo>
                    <a:pt x="294" y="276"/>
                    <a:pt x="148" y="136"/>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a:extLst>
                <a:ext uri="{FF2B5EF4-FFF2-40B4-BE49-F238E27FC236}">
                  <a16:creationId xmlns:a16="http://schemas.microsoft.com/office/drawing/2014/main" id="{ABA1DD52-226D-4200-8040-39E3EBDE4DD6}"/>
                </a:ext>
              </a:extLst>
            </p:cNvPr>
            <p:cNvGrpSpPr/>
            <p:nvPr/>
          </p:nvGrpSpPr>
          <p:grpSpPr>
            <a:xfrm>
              <a:off x="-3596645" y="2947718"/>
              <a:ext cx="1879600" cy="4005594"/>
              <a:chOff x="-3596645" y="2947718"/>
              <a:chExt cx="1879600" cy="4005594"/>
            </a:xfrm>
            <a:grpFill/>
          </p:grpSpPr>
          <p:sp>
            <p:nvSpPr>
              <p:cNvPr id="23" name="Freeform 154">
                <a:extLst>
                  <a:ext uri="{FF2B5EF4-FFF2-40B4-BE49-F238E27FC236}">
                    <a16:creationId xmlns:a16="http://schemas.microsoft.com/office/drawing/2014/main" id="{F8269A43-6513-4370-96E8-238D4C58364A}"/>
                  </a:ext>
                </a:extLst>
              </p:cNvPr>
              <p:cNvSpPr>
                <a:spLocks/>
              </p:cNvSpPr>
              <p:nvPr/>
            </p:nvSpPr>
            <p:spPr bwMode="auto">
              <a:xfrm flipV="1">
                <a:off x="-2587908" y="5885558"/>
                <a:ext cx="449263" cy="1067754"/>
              </a:xfrm>
              <a:custGeom>
                <a:avLst/>
                <a:gdLst>
                  <a:gd name="T0" fmla="*/ 724 w 1239"/>
                  <a:gd name="T1" fmla="*/ 1968 h 2472"/>
                  <a:gd name="T2" fmla="*/ 1239 w 1239"/>
                  <a:gd name="T3" fmla="*/ 2472 h 2472"/>
                  <a:gd name="T4" fmla="*/ 1235 w 1239"/>
                  <a:gd name="T5" fmla="*/ 702 h 2472"/>
                  <a:gd name="T6" fmla="*/ 871 w 1239"/>
                  <a:gd name="T7" fmla="*/ 128 h 2472"/>
                  <a:gd name="T8" fmla="*/ 155 w 1239"/>
                  <a:gd name="T9" fmla="*/ 278 h 2472"/>
                  <a:gd name="T10" fmla="*/ 9 w 1239"/>
                  <a:gd name="T11" fmla="*/ 668 h 2472"/>
                  <a:gd name="T12" fmla="*/ 11 w 1239"/>
                  <a:gd name="T13" fmla="*/ 1242 h 2472"/>
                  <a:gd name="T14" fmla="*/ 316 w 1239"/>
                  <a:gd name="T15" fmla="*/ 1533 h 2472"/>
                  <a:gd name="T16" fmla="*/ 582 w 1239"/>
                  <a:gd name="T17" fmla="*/ 1801 h 2472"/>
                  <a:gd name="T18" fmla="*/ 724 w 1239"/>
                  <a:gd name="T19" fmla="*/ 1968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2472">
                    <a:moveTo>
                      <a:pt x="724" y="1968"/>
                    </a:moveTo>
                    <a:cubicBezTo>
                      <a:pt x="904" y="2128"/>
                      <a:pt x="1062" y="2310"/>
                      <a:pt x="1239" y="2472"/>
                    </a:cubicBezTo>
                    <a:cubicBezTo>
                      <a:pt x="1230" y="1882"/>
                      <a:pt x="1238" y="1292"/>
                      <a:pt x="1235" y="702"/>
                    </a:cubicBezTo>
                    <a:cubicBezTo>
                      <a:pt x="1237" y="463"/>
                      <a:pt x="1094" y="222"/>
                      <a:pt x="871" y="128"/>
                    </a:cubicBezTo>
                    <a:cubicBezTo>
                      <a:pt x="633" y="0"/>
                      <a:pt x="334" y="92"/>
                      <a:pt x="155" y="278"/>
                    </a:cubicBezTo>
                    <a:cubicBezTo>
                      <a:pt x="78" y="395"/>
                      <a:pt x="6" y="524"/>
                      <a:pt x="9" y="668"/>
                    </a:cubicBezTo>
                    <a:cubicBezTo>
                      <a:pt x="5" y="859"/>
                      <a:pt x="0" y="1051"/>
                      <a:pt x="11" y="1242"/>
                    </a:cubicBezTo>
                    <a:cubicBezTo>
                      <a:pt x="106" y="1345"/>
                      <a:pt x="205" y="1446"/>
                      <a:pt x="316" y="1533"/>
                    </a:cubicBezTo>
                    <a:cubicBezTo>
                      <a:pt x="392" y="1634"/>
                      <a:pt x="474" y="1733"/>
                      <a:pt x="582" y="1801"/>
                    </a:cubicBezTo>
                    <a:cubicBezTo>
                      <a:pt x="646" y="1842"/>
                      <a:pt x="671" y="1918"/>
                      <a:pt x="724" y="19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a:extLst>
                  <a:ext uri="{FF2B5EF4-FFF2-40B4-BE49-F238E27FC236}">
                    <a16:creationId xmlns:a16="http://schemas.microsoft.com/office/drawing/2014/main" id="{002BB5DF-E5F5-4AC2-8E67-FA8B74DDDAD0}"/>
                  </a:ext>
                </a:extLst>
              </p:cNvPr>
              <p:cNvGrpSpPr/>
              <p:nvPr/>
            </p:nvGrpSpPr>
            <p:grpSpPr>
              <a:xfrm>
                <a:off x="-3596645" y="2947718"/>
                <a:ext cx="1879600" cy="3978275"/>
                <a:chOff x="-3596645" y="2947718"/>
                <a:chExt cx="1879600" cy="3978275"/>
              </a:xfrm>
              <a:grpFill/>
            </p:grpSpPr>
            <p:sp>
              <p:nvSpPr>
                <p:cNvPr id="25" name="Freeform 153">
                  <a:extLst>
                    <a:ext uri="{FF2B5EF4-FFF2-40B4-BE49-F238E27FC236}">
                      <a16:creationId xmlns:a16="http://schemas.microsoft.com/office/drawing/2014/main" id="{CE3A8F20-1D25-4139-A084-73D23D026DF7}"/>
                    </a:ext>
                  </a:extLst>
                </p:cNvPr>
                <p:cNvSpPr>
                  <a:spLocks noEditPoints="1"/>
                </p:cNvSpPr>
                <p:nvPr/>
              </p:nvSpPr>
              <p:spPr bwMode="auto">
                <a:xfrm flipV="1">
                  <a:off x="-3596645" y="2947718"/>
                  <a:ext cx="1879600" cy="3978275"/>
                </a:xfrm>
                <a:custGeom>
                  <a:avLst/>
                  <a:gdLst>
                    <a:gd name="T0" fmla="*/ 1575 w 5194"/>
                    <a:gd name="T1" fmla="*/ 11022 h 11022"/>
                    <a:gd name="T2" fmla="*/ 773 w 5194"/>
                    <a:gd name="T3" fmla="*/ 9725 h 11022"/>
                    <a:gd name="T4" fmla="*/ 1845 w 5194"/>
                    <a:gd name="T5" fmla="*/ 9240 h 11022"/>
                    <a:gd name="T6" fmla="*/ 4237 w 5194"/>
                    <a:gd name="T7" fmla="*/ 9048 h 11022"/>
                    <a:gd name="T8" fmla="*/ 5048 w 5194"/>
                    <a:gd name="T9" fmla="*/ 7437 h 11022"/>
                    <a:gd name="T10" fmla="*/ 4416 w 5194"/>
                    <a:gd name="T11" fmla="*/ 5714 h 11022"/>
                    <a:gd name="T12" fmla="*/ 5138 w 5194"/>
                    <a:gd name="T13" fmla="*/ 4998 h 11022"/>
                    <a:gd name="T14" fmla="*/ 4562 w 5194"/>
                    <a:gd name="T15" fmla="*/ 4582 h 11022"/>
                    <a:gd name="T16" fmla="*/ 4365 w 5194"/>
                    <a:gd name="T17" fmla="*/ 5270 h 11022"/>
                    <a:gd name="T18" fmla="*/ 4351 w 5194"/>
                    <a:gd name="T19" fmla="*/ 6587 h 11022"/>
                    <a:gd name="T20" fmla="*/ 4050 w 5194"/>
                    <a:gd name="T21" fmla="*/ 6090 h 11022"/>
                    <a:gd name="T22" fmla="*/ 1632 w 5194"/>
                    <a:gd name="T23" fmla="*/ 8491 h 11022"/>
                    <a:gd name="T24" fmla="*/ 1943 w 5194"/>
                    <a:gd name="T25" fmla="*/ 8159 h 11022"/>
                    <a:gd name="T26" fmla="*/ 2361 w 5194"/>
                    <a:gd name="T27" fmla="*/ 7743 h 11022"/>
                    <a:gd name="T28" fmla="*/ 2775 w 5194"/>
                    <a:gd name="T29" fmla="*/ 7341 h 11022"/>
                    <a:gd name="T30" fmla="*/ 3200 w 5194"/>
                    <a:gd name="T31" fmla="*/ 6936 h 11022"/>
                    <a:gd name="T32" fmla="*/ 3231 w 5194"/>
                    <a:gd name="T33" fmla="*/ 6901 h 11022"/>
                    <a:gd name="T34" fmla="*/ 3615 w 5194"/>
                    <a:gd name="T35" fmla="*/ 6484 h 11022"/>
                    <a:gd name="T36" fmla="*/ 4043 w 5194"/>
                    <a:gd name="T37" fmla="*/ 6089 h 11022"/>
                    <a:gd name="T38" fmla="*/ 4041 w 5194"/>
                    <a:gd name="T39" fmla="*/ 2466 h 11022"/>
                    <a:gd name="T40" fmla="*/ 3231 w 5194"/>
                    <a:gd name="T41" fmla="*/ 1667 h 11022"/>
                    <a:gd name="T42" fmla="*/ 3028 w 5194"/>
                    <a:gd name="T43" fmla="*/ 1453 h 11022"/>
                    <a:gd name="T44" fmla="*/ 2816 w 5194"/>
                    <a:gd name="T45" fmla="*/ 1309 h 11022"/>
                    <a:gd name="T46" fmla="*/ 2601 w 5194"/>
                    <a:gd name="T47" fmla="*/ 5114 h 11022"/>
                    <a:gd name="T48" fmla="*/ 2603 w 5194"/>
                    <a:gd name="T49" fmla="*/ 986 h 11022"/>
                    <a:gd name="T50" fmla="*/ 2595 w 5194"/>
                    <a:gd name="T51" fmla="*/ 961 h 11022"/>
                    <a:gd name="T52" fmla="*/ 2095 w 5194"/>
                    <a:gd name="T53" fmla="*/ 72 h 11022"/>
                    <a:gd name="T54" fmla="*/ 1375 w 5194"/>
                    <a:gd name="T55" fmla="*/ 8521 h 11022"/>
                    <a:gd name="T56" fmla="*/ 0 w 5194"/>
                    <a:gd name="T57" fmla="*/ 9525 h 11022"/>
                    <a:gd name="T58" fmla="*/ 933 w 5194"/>
                    <a:gd name="T59" fmla="*/ 10499 h 11022"/>
                    <a:gd name="T60" fmla="*/ 2095 w 5194"/>
                    <a:gd name="T61" fmla="*/ 520 h 11022"/>
                    <a:gd name="T62" fmla="*/ 2095 w 5194"/>
                    <a:gd name="T63" fmla="*/ 520 h 1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4" h="11022">
                      <a:moveTo>
                        <a:pt x="1347" y="10949"/>
                      </a:moveTo>
                      <a:cubicBezTo>
                        <a:pt x="1418" y="10988"/>
                        <a:pt x="1495" y="11012"/>
                        <a:pt x="1575" y="11022"/>
                      </a:cubicBezTo>
                      <a:cubicBezTo>
                        <a:pt x="1482" y="10752"/>
                        <a:pt x="1498" y="10460"/>
                        <a:pt x="1588" y="10192"/>
                      </a:cubicBezTo>
                      <a:cubicBezTo>
                        <a:pt x="1296" y="10079"/>
                        <a:pt x="990" y="9960"/>
                        <a:pt x="773" y="9725"/>
                      </a:cubicBezTo>
                      <a:cubicBezTo>
                        <a:pt x="936" y="9564"/>
                        <a:pt x="1135" y="9437"/>
                        <a:pt x="1355" y="9369"/>
                      </a:cubicBezTo>
                      <a:cubicBezTo>
                        <a:pt x="1515" y="9317"/>
                        <a:pt x="1673" y="9239"/>
                        <a:pt x="1845" y="9240"/>
                      </a:cubicBezTo>
                      <a:cubicBezTo>
                        <a:pt x="2467" y="9240"/>
                        <a:pt x="3090" y="9242"/>
                        <a:pt x="3713" y="9240"/>
                      </a:cubicBezTo>
                      <a:cubicBezTo>
                        <a:pt x="3899" y="9221"/>
                        <a:pt x="4092" y="9172"/>
                        <a:pt x="4237" y="9048"/>
                      </a:cubicBezTo>
                      <a:cubicBezTo>
                        <a:pt x="4476" y="8881"/>
                        <a:pt x="4638" y="8634"/>
                        <a:pt x="4766" y="8377"/>
                      </a:cubicBezTo>
                      <a:cubicBezTo>
                        <a:pt x="4887" y="8073"/>
                        <a:pt x="5014" y="7765"/>
                        <a:pt x="5048" y="7437"/>
                      </a:cubicBezTo>
                      <a:cubicBezTo>
                        <a:pt x="5194" y="6630"/>
                        <a:pt x="5192" y="5806"/>
                        <a:pt x="5153" y="4989"/>
                      </a:cubicBezTo>
                      <a:cubicBezTo>
                        <a:pt x="4900" y="5224"/>
                        <a:pt x="4666" y="5478"/>
                        <a:pt x="4416" y="5714"/>
                      </a:cubicBezTo>
                      <a:cubicBezTo>
                        <a:pt x="4479" y="5544"/>
                        <a:pt x="4677" y="5493"/>
                        <a:pt x="4758" y="5335"/>
                      </a:cubicBezTo>
                      <a:cubicBezTo>
                        <a:pt x="4883" y="5222"/>
                        <a:pt x="4979" y="5067"/>
                        <a:pt x="5138" y="4998"/>
                      </a:cubicBezTo>
                      <a:cubicBezTo>
                        <a:pt x="5170" y="4858"/>
                        <a:pt x="5099" y="4722"/>
                        <a:pt x="5011" y="4619"/>
                      </a:cubicBezTo>
                      <a:cubicBezTo>
                        <a:pt x="4880" y="4534"/>
                        <a:pt x="4703" y="4505"/>
                        <a:pt x="4562" y="4582"/>
                      </a:cubicBezTo>
                      <a:cubicBezTo>
                        <a:pt x="4451" y="4631"/>
                        <a:pt x="4379" y="4742"/>
                        <a:pt x="4352" y="4857"/>
                      </a:cubicBezTo>
                      <a:cubicBezTo>
                        <a:pt x="4340" y="4994"/>
                        <a:pt x="4361" y="5132"/>
                        <a:pt x="4365" y="5270"/>
                      </a:cubicBezTo>
                      <a:cubicBezTo>
                        <a:pt x="4375" y="5421"/>
                        <a:pt x="4362" y="5574"/>
                        <a:pt x="4394" y="5723"/>
                      </a:cubicBezTo>
                      <a:cubicBezTo>
                        <a:pt x="4358" y="6008"/>
                        <a:pt x="4383" y="6300"/>
                        <a:pt x="4351" y="6587"/>
                      </a:cubicBezTo>
                      <a:cubicBezTo>
                        <a:pt x="4335" y="7082"/>
                        <a:pt x="4243" y="7578"/>
                        <a:pt x="4053" y="8037"/>
                      </a:cubicBezTo>
                      <a:cubicBezTo>
                        <a:pt x="4044" y="7388"/>
                        <a:pt x="4050" y="6739"/>
                        <a:pt x="4050" y="6090"/>
                      </a:cubicBezTo>
                      <a:cubicBezTo>
                        <a:pt x="3302" y="6831"/>
                        <a:pt x="2559" y="7575"/>
                        <a:pt x="1815" y="8321"/>
                      </a:cubicBezTo>
                      <a:cubicBezTo>
                        <a:pt x="1754" y="8378"/>
                        <a:pt x="1701" y="8445"/>
                        <a:pt x="1632" y="8491"/>
                      </a:cubicBezTo>
                      <a:cubicBezTo>
                        <a:pt x="1638" y="8422"/>
                        <a:pt x="1717" y="8410"/>
                        <a:pt x="1750" y="8358"/>
                      </a:cubicBezTo>
                      <a:cubicBezTo>
                        <a:pt x="1796" y="8274"/>
                        <a:pt x="1899" y="8245"/>
                        <a:pt x="1943" y="8159"/>
                      </a:cubicBezTo>
                      <a:cubicBezTo>
                        <a:pt x="1991" y="8068"/>
                        <a:pt x="2101" y="8040"/>
                        <a:pt x="2158" y="7955"/>
                      </a:cubicBezTo>
                      <a:cubicBezTo>
                        <a:pt x="2215" y="7876"/>
                        <a:pt x="2275" y="7795"/>
                        <a:pt x="2361" y="7743"/>
                      </a:cubicBezTo>
                      <a:cubicBezTo>
                        <a:pt x="2464" y="7680"/>
                        <a:pt x="2503" y="7553"/>
                        <a:pt x="2607" y="7489"/>
                      </a:cubicBezTo>
                      <a:cubicBezTo>
                        <a:pt x="2650" y="7426"/>
                        <a:pt x="2718" y="7389"/>
                        <a:pt x="2775" y="7341"/>
                      </a:cubicBezTo>
                      <a:cubicBezTo>
                        <a:pt x="2845" y="7283"/>
                        <a:pt x="2876" y="7189"/>
                        <a:pt x="2957" y="7144"/>
                      </a:cubicBezTo>
                      <a:cubicBezTo>
                        <a:pt x="3037" y="7076"/>
                        <a:pt x="3086" y="6958"/>
                        <a:pt x="3200" y="6936"/>
                      </a:cubicBezTo>
                      <a:cubicBezTo>
                        <a:pt x="3198" y="6914"/>
                        <a:pt x="3195" y="6870"/>
                        <a:pt x="3193" y="6848"/>
                      </a:cubicBezTo>
                      <a:lnTo>
                        <a:pt x="3231" y="6901"/>
                      </a:lnTo>
                      <a:cubicBezTo>
                        <a:pt x="3290" y="6834"/>
                        <a:pt x="3325" y="6743"/>
                        <a:pt x="3409" y="6703"/>
                      </a:cubicBezTo>
                      <a:cubicBezTo>
                        <a:pt x="3449" y="6603"/>
                        <a:pt x="3565" y="6575"/>
                        <a:pt x="3615" y="6484"/>
                      </a:cubicBezTo>
                      <a:cubicBezTo>
                        <a:pt x="3684" y="6375"/>
                        <a:pt x="3814" y="6329"/>
                        <a:pt x="3875" y="6216"/>
                      </a:cubicBezTo>
                      <a:cubicBezTo>
                        <a:pt x="3921" y="6161"/>
                        <a:pt x="3988" y="6132"/>
                        <a:pt x="4043" y="6089"/>
                      </a:cubicBezTo>
                      <a:cubicBezTo>
                        <a:pt x="4057" y="5115"/>
                        <a:pt x="4045" y="4141"/>
                        <a:pt x="4049" y="3167"/>
                      </a:cubicBezTo>
                      <a:cubicBezTo>
                        <a:pt x="4045" y="2933"/>
                        <a:pt x="4058" y="2699"/>
                        <a:pt x="4041" y="2466"/>
                      </a:cubicBezTo>
                      <a:cubicBezTo>
                        <a:pt x="3859" y="2350"/>
                        <a:pt x="3758" y="2148"/>
                        <a:pt x="3574" y="2035"/>
                      </a:cubicBezTo>
                      <a:cubicBezTo>
                        <a:pt x="3475" y="1899"/>
                        <a:pt x="3347" y="1788"/>
                        <a:pt x="3231" y="1667"/>
                      </a:cubicBezTo>
                      <a:cubicBezTo>
                        <a:pt x="3158" y="1598"/>
                        <a:pt x="3093" y="1515"/>
                        <a:pt x="2997" y="1476"/>
                      </a:cubicBezTo>
                      <a:lnTo>
                        <a:pt x="3028" y="1453"/>
                      </a:lnTo>
                      <a:cubicBezTo>
                        <a:pt x="2982" y="1412"/>
                        <a:pt x="2937" y="1370"/>
                        <a:pt x="2893" y="1326"/>
                      </a:cubicBezTo>
                      <a:cubicBezTo>
                        <a:pt x="2874" y="1322"/>
                        <a:pt x="2835" y="1313"/>
                        <a:pt x="2816" y="1309"/>
                      </a:cubicBezTo>
                      <a:cubicBezTo>
                        <a:pt x="2823" y="2577"/>
                        <a:pt x="2820" y="3846"/>
                        <a:pt x="2817" y="5114"/>
                      </a:cubicBezTo>
                      <a:cubicBezTo>
                        <a:pt x="2745" y="5114"/>
                        <a:pt x="2673" y="5114"/>
                        <a:pt x="2601" y="5114"/>
                      </a:cubicBezTo>
                      <a:cubicBezTo>
                        <a:pt x="2595" y="3912"/>
                        <a:pt x="2600" y="2709"/>
                        <a:pt x="2598" y="1506"/>
                      </a:cubicBezTo>
                      <a:cubicBezTo>
                        <a:pt x="2601" y="1333"/>
                        <a:pt x="2591" y="1159"/>
                        <a:pt x="2603" y="986"/>
                      </a:cubicBezTo>
                      <a:cubicBezTo>
                        <a:pt x="2588" y="989"/>
                        <a:pt x="2557" y="995"/>
                        <a:pt x="2541" y="998"/>
                      </a:cubicBezTo>
                      <a:lnTo>
                        <a:pt x="2595" y="961"/>
                      </a:lnTo>
                      <a:cubicBezTo>
                        <a:pt x="2613" y="716"/>
                        <a:pt x="2607" y="443"/>
                        <a:pt x="2434" y="249"/>
                      </a:cubicBezTo>
                      <a:cubicBezTo>
                        <a:pt x="2333" y="172"/>
                        <a:pt x="2225" y="91"/>
                        <a:pt x="2095" y="72"/>
                      </a:cubicBezTo>
                      <a:cubicBezTo>
                        <a:pt x="1746" y="0"/>
                        <a:pt x="1370" y="300"/>
                        <a:pt x="1378" y="659"/>
                      </a:cubicBezTo>
                      <a:cubicBezTo>
                        <a:pt x="1376" y="3280"/>
                        <a:pt x="1381" y="5900"/>
                        <a:pt x="1375" y="8521"/>
                      </a:cubicBezTo>
                      <a:cubicBezTo>
                        <a:pt x="1016" y="8637"/>
                        <a:pt x="657" y="8782"/>
                        <a:pt x="361" y="9023"/>
                      </a:cubicBezTo>
                      <a:cubicBezTo>
                        <a:pt x="199" y="9155"/>
                        <a:pt x="80" y="9333"/>
                        <a:pt x="0" y="9525"/>
                      </a:cubicBezTo>
                      <a:cubicBezTo>
                        <a:pt x="66" y="9664"/>
                        <a:pt x="191" y="9757"/>
                        <a:pt x="298" y="9864"/>
                      </a:cubicBezTo>
                      <a:cubicBezTo>
                        <a:pt x="507" y="10078"/>
                        <a:pt x="720" y="10288"/>
                        <a:pt x="933" y="10499"/>
                      </a:cubicBezTo>
                      <a:cubicBezTo>
                        <a:pt x="1074" y="10646"/>
                        <a:pt x="1232" y="10779"/>
                        <a:pt x="1347" y="10949"/>
                      </a:cubicBezTo>
                      <a:moveTo>
                        <a:pt x="2095" y="520"/>
                      </a:moveTo>
                      <a:cubicBezTo>
                        <a:pt x="2243" y="656"/>
                        <a:pt x="2389" y="796"/>
                        <a:pt x="2520" y="949"/>
                      </a:cubicBezTo>
                      <a:cubicBezTo>
                        <a:pt x="2373" y="812"/>
                        <a:pt x="2226" y="673"/>
                        <a:pt x="2095" y="5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圆角矩形 39">
                  <a:extLst>
                    <a:ext uri="{FF2B5EF4-FFF2-40B4-BE49-F238E27FC236}">
                      <a16:creationId xmlns:a16="http://schemas.microsoft.com/office/drawing/2014/main" id="{14C046E4-5268-4668-BAD4-8285A36AC25F}"/>
                    </a:ext>
                  </a:extLst>
                </p:cNvPr>
                <p:cNvSpPr/>
                <p:nvPr/>
              </p:nvSpPr>
              <p:spPr>
                <a:xfrm>
                  <a:off x="-2948940" y="6499860"/>
                  <a:ext cx="292095" cy="23563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40">
                  <a:extLst>
                    <a:ext uri="{FF2B5EF4-FFF2-40B4-BE49-F238E27FC236}">
                      <a16:creationId xmlns:a16="http://schemas.microsoft.com/office/drawing/2014/main" id="{78799E04-7AC7-40FC-8FFD-B5A6798F3E08}"/>
                    </a:ext>
                  </a:extLst>
                </p:cNvPr>
                <p:cNvSpPr/>
                <p:nvPr/>
              </p:nvSpPr>
              <p:spPr>
                <a:xfrm>
                  <a:off x="-2011680" y="4808220"/>
                  <a:ext cx="281940" cy="365760"/>
                </a:xfrm>
                <a:custGeom>
                  <a:avLst/>
                  <a:gdLst>
                    <a:gd name="connsiteX0" fmla="*/ 7620 w 281940"/>
                    <a:gd name="connsiteY0" fmla="*/ 0 h 365760"/>
                    <a:gd name="connsiteX1" fmla="*/ 0 w 281940"/>
                    <a:gd name="connsiteY1" fmla="*/ 259080 h 365760"/>
                    <a:gd name="connsiteX2" fmla="*/ 274320 w 281940"/>
                    <a:gd name="connsiteY2" fmla="*/ 365760 h 365760"/>
                    <a:gd name="connsiteX3" fmla="*/ 281940 w 281940"/>
                    <a:gd name="connsiteY3" fmla="*/ 274320 h 365760"/>
                    <a:gd name="connsiteX4" fmla="*/ 7620 w 281940"/>
                    <a:gd name="connsiteY4" fmla="*/ 0 h 365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 h="365760">
                      <a:moveTo>
                        <a:pt x="7620" y="0"/>
                      </a:moveTo>
                      <a:lnTo>
                        <a:pt x="0" y="259080"/>
                      </a:lnTo>
                      <a:lnTo>
                        <a:pt x="274320" y="365760"/>
                      </a:lnTo>
                      <a:lnTo>
                        <a:pt x="281940" y="274320"/>
                      </a:lnTo>
                      <a:lnTo>
                        <a:pt x="76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41">
                  <a:extLst>
                    <a:ext uri="{FF2B5EF4-FFF2-40B4-BE49-F238E27FC236}">
                      <a16:creationId xmlns:a16="http://schemas.microsoft.com/office/drawing/2014/main" id="{3C0532A1-E59C-4F02-AE7F-1DD3FCA32767}"/>
                    </a:ext>
                  </a:extLst>
                </p:cNvPr>
                <p:cNvSpPr/>
                <p:nvPr/>
              </p:nvSpPr>
              <p:spPr>
                <a:xfrm>
                  <a:off x="-3086100" y="3771900"/>
                  <a:ext cx="952500" cy="1005840"/>
                </a:xfrm>
                <a:custGeom>
                  <a:avLst/>
                  <a:gdLst>
                    <a:gd name="connsiteX0" fmla="*/ 0 w 952500"/>
                    <a:gd name="connsiteY0" fmla="*/ 0 h 1005840"/>
                    <a:gd name="connsiteX1" fmla="*/ 83820 w 952500"/>
                    <a:gd name="connsiteY1" fmla="*/ 342900 h 1005840"/>
                    <a:gd name="connsiteX2" fmla="*/ 952500 w 952500"/>
                    <a:gd name="connsiteY2" fmla="*/ 1005840 h 1005840"/>
                    <a:gd name="connsiteX3" fmla="*/ 937260 w 952500"/>
                    <a:gd name="connsiteY3" fmla="*/ 586740 h 1005840"/>
                    <a:gd name="connsiteX4" fmla="*/ 0 w 952500"/>
                    <a:gd name="connsiteY4" fmla="*/ 0 h 1005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0" h="1005840">
                      <a:moveTo>
                        <a:pt x="0" y="0"/>
                      </a:moveTo>
                      <a:lnTo>
                        <a:pt x="83820" y="342900"/>
                      </a:lnTo>
                      <a:lnTo>
                        <a:pt x="952500" y="1005840"/>
                      </a:lnTo>
                      <a:lnTo>
                        <a:pt x="937260" y="5867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29" name="图片 28">
            <a:extLst>
              <a:ext uri="{FF2B5EF4-FFF2-40B4-BE49-F238E27FC236}">
                <a16:creationId xmlns:a16="http://schemas.microsoft.com/office/drawing/2014/main" id="{CC3AAB41-490F-4CE4-AC6D-E323F717FD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94382" y="1163213"/>
            <a:ext cx="5685453" cy="4491135"/>
          </a:xfrm>
          <a:prstGeom prst="rect">
            <a:avLst/>
          </a:prstGeom>
        </p:spPr>
      </p:pic>
      <p:sp>
        <p:nvSpPr>
          <p:cNvPr id="30" name="TextBox 10">
            <a:extLst>
              <a:ext uri="{FF2B5EF4-FFF2-40B4-BE49-F238E27FC236}">
                <a16:creationId xmlns:a16="http://schemas.microsoft.com/office/drawing/2014/main" id="{FC73C914-D989-4424-A3D7-C67DF28469AB}"/>
              </a:ext>
            </a:extLst>
          </p:cNvPr>
          <p:cNvSpPr txBox="1"/>
          <p:nvPr/>
        </p:nvSpPr>
        <p:spPr>
          <a:xfrm>
            <a:off x="3271932" y="1630866"/>
            <a:ext cx="3925080" cy="4938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3200" b="1" i="0" u="none" strike="noStrike" kern="0" cap="none" spc="0" normalizeH="0" baseline="0" noProof="0" dirty="0">
                <a:ln w="18415" cmpd="sng">
                  <a:noFill/>
                  <a:prstDash val="solid"/>
                </a:ln>
                <a:solidFill>
                  <a:sysClr val="window" lastClr="FFFFFF"/>
                </a:solidFill>
                <a:effectLst>
                  <a:glow rad="139700">
                    <a:srgbClr val="C0504D">
                      <a:lumMod val="50000"/>
                      <a:alpha val="40000"/>
                    </a:srgbClr>
                  </a:glow>
                </a:effectLst>
                <a:uLnTx/>
                <a:uFillTx/>
                <a:latin typeface="Adidas Unity" pitchFamily="2" charset="0"/>
                <a:ea typeface="微软雅黑" pitchFamily="34" charset="-122"/>
                <a:cs typeface="Times New Roman" pitchFamily="18" charset="0"/>
              </a:rPr>
              <a:t>下列分派比例正确吗？</a:t>
            </a:r>
          </a:p>
        </p:txBody>
      </p:sp>
      <p:sp>
        <p:nvSpPr>
          <p:cNvPr id="31" name="TextBox 11">
            <a:extLst>
              <a:ext uri="{FF2B5EF4-FFF2-40B4-BE49-F238E27FC236}">
                <a16:creationId xmlns:a16="http://schemas.microsoft.com/office/drawing/2014/main" id="{6649A06E-54B4-4661-BD69-90681C06C078}"/>
              </a:ext>
            </a:extLst>
          </p:cNvPr>
          <p:cNvSpPr txBox="1"/>
          <p:nvPr/>
        </p:nvSpPr>
        <p:spPr>
          <a:xfrm>
            <a:off x="2768080" y="2147792"/>
            <a:ext cx="5045125" cy="2169825"/>
          </a:xfrm>
          <a:prstGeom prst="rect">
            <a:avLst/>
          </a:prstGeom>
          <a:noFill/>
        </p:spPr>
        <p:txBody>
          <a:bodyPr wrap="square" rtlCol="0">
            <a:spAutoFit/>
          </a:bodyPr>
          <a:lstStyle/>
          <a:p>
            <a:pPr lvl="0" defTabSz="914400">
              <a:lnSpc>
                <a:spcPct val="150000"/>
              </a:lnSpc>
              <a:defRPr/>
            </a:pPr>
            <a:r>
              <a:rPr lang="en-US" altLang="zh-CN" b="1" kern="0" dirty="0">
                <a:latin typeface="微软雅黑" panose="020B0503020204020204" pitchFamily="34" charset="-122"/>
                <a:ea typeface="微软雅黑" panose="020B0503020204020204" pitchFamily="34" charset="-122"/>
                <a:cs typeface="Arial" pitchFamily="34" charset="0"/>
              </a:rPr>
              <a:t>1.</a:t>
            </a:r>
            <a:r>
              <a:rPr lang="zh-CN" altLang="en-US" b="1" kern="0" dirty="0">
                <a:latin typeface="微软雅黑" panose="020B0503020204020204" pitchFamily="34" charset="-122"/>
                <a:ea typeface="微软雅黑" panose="020B0503020204020204" pitchFamily="34" charset="-122"/>
                <a:cs typeface="Arial" pitchFamily="34" charset="0"/>
              </a:rPr>
              <a:t>每</a:t>
            </a:r>
            <a:r>
              <a:rPr lang="en-US" altLang="zh-CN" b="1" kern="0" dirty="0">
                <a:latin typeface="微软雅黑" panose="020B0503020204020204" pitchFamily="34" charset="-122"/>
                <a:ea typeface="微软雅黑" panose="020B0503020204020204" pitchFamily="34" charset="-122"/>
                <a:cs typeface="Arial" pitchFamily="34" charset="0"/>
              </a:rPr>
              <a:t>10</a:t>
            </a:r>
            <a:r>
              <a:rPr lang="zh-CN" altLang="en-US" b="1" kern="0" dirty="0">
                <a:latin typeface="微软雅黑" panose="020B0503020204020204" pitchFamily="34" charset="-122"/>
                <a:ea typeface="微软雅黑" panose="020B0503020204020204" pitchFamily="34" charset="-122"/>
                <a:cs typeface="Arial" pitchFamily="34" charset="0"/>
              </a:rPr>
              <a:t>股派发现金红利</a:t>
            </a:r>
            <a:r>
              <a:rPr lang="en-US" altLang="zh-CN" b="1" kern="0" dirty="0">
                <a:latin typeface="微软雅黑" panose="020B0503020204020204" pitchFamily="34" charset="-122"/>
                <a:ea typeface="微软雅黑" panose="020B0503020204020204" pitchFamily="34" charset="-122"/>
                <a:cs typeface="Arial" pitchFamily="34" charset="0"/>
              </a:rPr>
              <a:t>123.456789</a:t>
            </a:r>
            <a:r>
              <a:rPr lang="zh-CN" altLang="en-US" b="1" kern="0" dirty="0">
                <a:latin typeface="微软雅黑" panose="020B0503020204020204" pitchFamily="34" charset="-122"/>
                <a:ea typeface="微软雅黑" panose="020B0503020204020204" pitchFamily="34" charset="-122"/>
                <a:cs typeface="Arial" pitchFamily="34" charset="0"/>
              </a:rPr>
              <a:t>元</a:t>
            </a:r>
            <a:endParaRPr lang="en-US" altLang="zh-CN" b="1" kern="0" dirty="0">
              <a:latin typeface="微软雅黑" panose="020B0503020204020204" pitchFamily="34" charset="-122"/>
              <a:ea typeface="微软雅黑" panose="020B0503020204020204" pitchFamily="34" charset="-122"/>
              <a:cs typeface="Arial" pitchFamily="34" charset="0"/>
            </a:endParaRPr>
          </a:p>
          <a:p>
            <a:pPr lvl="0" defTabSz="914400">
              <a:lnSpc>
                <a:spcPct val="150000"/>
              </a:lnSpc>
              <a:defRPr/>
            </a:pPr>
            <a:r>
              <a:rPr lang="en-US" altLang="zh-CN" b="1" kern="0" dirty="0">
                <a:latin typeface="微软雅黑" panose="020B0503020204020204" pitchFamily="34" charset="-122"/>
                <a:ea typeface="微软雅黑" panose="020B0503020204020204" pitchFamily="34" charset="-122"/>
                <a:cs typeface="Arial" pitchFamily="34" charset="0"/>
              </a:rPr>
              <a:t>2.</a:t>
            </a:r>
            <a:r>
              <a:rPr lang="zh-CN" altLang="en-US" b="1" kern="0" dirty="0">
                <a:latin typeface="微软雅黑" panose="020B0503020204020204" pitchFamily="34" charset="-122"/>
                <a:ea typeface="微软雅黑" panose="020B0503020204020204" pitchFamily="34" charset="-122"/>
                <a:cs typeface="Arial" pitchFamily="34" charset="0"/>
              </a:rPr>
              <a:t>每</a:t>
            </a:r>
            <a:r>
              <a:rPr lang="en-US" altLang="zh-CN" b="1" kern="0" dirty="0">
                <a:latin typeface="微软雅黑" panose="020B0503020204020204" pitchFamily="34" charset="-122"/>
                <a:ea typeface="微软雅黑" panose="020B0503020204020204" pitchFamily="34" charset="-122"/>
                <a:cs typeface="Arial" pitchFamily="34" charset="0"/>
              </a:rPr>
              <a:t>10</a:t>
            </a:r>
            <a:r>
              <a:rPr lang="zh-CN" altLang="en-US" b="1" kern="0" dirty="0">
                <a:latin typeface="微软雅黑" panose="020B0503020204020204" pitchFamily="34" charset="-122"/>
                <a:ea typeface="微软雅黑" panose="020B0503020204020204" pitchFamily="34" charset="-122"/>
                <a:cs typeface="Arial" pitchFamily="34" charset="0"/>
              </a:rPr>
              <a:t>股送红股</a:t>
            </a:r>
            <a:r>
              <a:rPr lang="en-US" altLang="zh-CN" b="1" kern="0" dirty="0">
                <a:latin typeface="微软雅黑" panose="020B0503020204020204" pitchFamily="34" charset="-122"/>
                <a:ea typeface="微软雅黑" panose="020B0503020204020204" pitchFamily="34" charset="-122"/>
                <a:cs typeface="Arial" pitchFamily="34" charset="0"/>
              </a:rPr>
              <a:t>0.121212</a:t>
            </a:r>
            <a:r>
              <a:rPr lang="zh-CN" altLang="en-US" b="1" kern="0" dirty="0">
                <a:latin typeface="微软雅黑" panose="020B0503020204020204" pitchFamily="34" charset="-122"/>
                <a:ea typeface="微软雅黑" panose="020B0503020204020204" pitchFamily="34" charset="-122"/>
                <a:cs typeface="Arial" pitchFamily="34" charset="0"/>
              </a:rPr>
              <a:t>股</a:t>
            </a:r>
          </a:p>
          <a:p>
            <a:pPr lvl="0" defTabSz="914400">
              <a:lnSpc>
                <a:spcPct val="150000"/>
              </a:lnSpc>
              <a:defRPr/>
            </a:pPr>
            <a:r>
              <a:rPr lang="en-US" altLang="zh-CN" b="1" kern="0" dirty="0">
                <a:latin typeface="微软雅黑" panose="020B0503020204020204" pitchFamily="34" charset="-122"/>
                <a:ea typeface="微软雅黑" panose="020B0503020204020204" pitchFamily="34" charset="-122"/>
                <a:cs typeface="Arial" pitchFamily="34" charset="0"/>
              </a:rPr>
              <a:t>3.</a:t>
            </a:r>
            <a:r>
              <a:rPr lang="zh-CN" altLang="en-US" b="1" kern="0" dirty="0">
                <a:latin typeface="微软雅黑" panose="020B0503020204020204" pitchFamily="34" charset="-122"/>
                <a:ea typeface="微软雅黑" panose="020B0503020204020204" pitchFamily="34" charset="-122"/>
                <a:cs typeface="Arial" pitchFamily="34" charset="0"/>
              </a:rPr>
              <a:t>每</a:t>
            </a:r>
            <a:r>
              <a:rPr lang="en-US" altLang="zh-CN" b="1" kern="0" dirty="0">
                <a:latin typeface="微软雅黑" panose="020B0503020204020204" pitchFamily="34" charset="-122"/>
                <a:ea typeface="微软雅黑" panose="020B0503020204020204" pitchFamily="34" charset="-122"/>
                <a:cs typeface="Arial" pitchFamily="34" charset="0"/>
              </a:rPr>
              <a:t>10</a:t>
            </a:r>
            <a:r>
              <a:rPr lang="zh-CN" altLang="en-US" b="1" kern="0" dirty="0">
                <a:latin typeface="微软雅黑" panose="020B0503020204020204" pitchFamily="34" charset="-122"/>
                <a:ea typeface="微软雅黑" panose="020B0503020204020204" pitchFamily="34" charset="-122"/>
                <a:cs typeface="Arial" pitchFamily="34" charset="0"/>
              </a:rPr>
              <a:t>股转增</a:t>
            </a:r>
            <a:r>
              <a:rPr lang="en-US" altLang="zh-CN" b="1" kern="0" dirty="0">
                <a:latin typeface="微软雅黑" panose="020B0503020204020204" pitchFamily="34" charset="-122"/>
                <a:ea typeface="微软雅黑" panose="020B0503020204020204" pitchFamily="34" charset="-122"/>
                <a:cs typeface="Arial" pitchFamily="34" charset="0"/>
              </a:rPr>
              <a:t>1.2345678</a:t>
            </a:r>
            <a:r>
              <a:rPr lang="zh-CN" altLang="en-US" b="1" kern="0" dirty="0">
                <a:latin typeface="微软雅黑" panose="020B0503020204020204" pitchFamily="34" charset="-122"/>
                <a:ea typeface="微软雅黑" panose="020B0503020204020204" pitchFamily="34" charset="-122"/>
                <a:cs typeface="Arial" pitchFamily="34" charset="0"/>
              </a:rPr>
              <a:t>股</a:t>
            </a:r>
            <a:endParaRPr lang="en-US" altLang="zh-CN" b="1" kern="0" dirty="0">
              <a:latin typeface="微软雅黑" panose="020B0503020204020204" pitchFamily="34" charset="-122"/>
              <a:ea typeface="微软雅黑" panose="020B0503020204020204" pitchFamily="34" charset="-122"/>
              <a:cs typeface="Arial" pitchFamily="34" charset="0"/>
            </a:endParaRPr>
          </a:p>
          <a:p>
            <a:pPr defTabSz="914400">
              <a:lnSpc>
                <a:spcPct val="150000"/>
              </a:lnSpc>
              <a:defRPr/>
            </a:pPr>
            <a:r>
              <a:rPr lang="en-US" altLang="zh-CN" b="1" kern="0" dirty="0">
                <a:latin typeface="微软雅黑" panose="020B0503020204020204" pitchFamily="34" charset="-122"/>
                <a:ea typeface="微软雅黑" panose="020B0503020204020204" pitchFamily="34" charset="-122"/>
                <a:cs typeface="Arial" pitchFamily="34" charset="0"/>
              </a:rPr>
              <a:t>4.</a:t>
            </a:r>
            <a:r>
              <a:rPr lang="zh-CN" altLang="en-US" b="1" kern="0" dirty="0">
                <a:latin typeface="微软雅黑" panose="020B0503020204020204" pitchFamily="34" charset="-122"/>
                <a:ea typeface="微软雅黑" panose="020B0503020204020204" pitchFamily="34" charset="-122"/>
                <a:cs typeface="Arial" pitchFamily="34" charset="0"/>
              </a:rPr>
              <a:t>每</a:t>
            </a:r>
            <a:r>
              <a:rPr lang="en-US" altLang="zh-CN" b="1" kern="0" dirty="0">
                <a:latin typeface="微软雅黑" panose="020B0503020204020204" pitchFamily="34" charset="-122"/>
                <a:ea typeface="微软雅黑" panose="020B0503020204020204" pitchFamily="34" charset="-122"/>
                <a:cs typeface="Arial" pitchFamily="34" charset="0"/>
              </a:rPr>
              <a:t>10</a:t>
            </a:r>
            <a:r>
              <a:rPr lang="zh-CN" altLang="en-US" b="1" kern="0" dirty="0">
                <a:latin typeface="微软雅黑" panose="020B0503020204020204" pitchFamily="34" charset="-122"/>
                <a:ea typeface="微软雅黑" panose="020B0503020204020204" pitchFamily="34" charset="-122"/>
                <a:cs typeface="Arial" pitchFamily="34" charset="0"/>
              </a:rPr>
              <a:t>送红股</a:t>
            </a:r>
            <a:r>
              <a:rPr lang="en-US" altLang="zh-CN" b="1" kern="0" dirty="0">
                <a:latin typeface="微软雅黑" panose="020B0503020204020204" pitchFamily="34" charset="-122"/>
                <a:ea typeface="微软雅黑" panose="020B0503020204020204" pitchFamily="34" charset="-122"/>
                <a:cs typeface="Arial" pitchFamily="34" charset="0"/>
              </a:rPr>
              <a:t>100.23456</a:t>
            </a:r>
            <a:r>
              <a:rPr lang="zh-CN" altLang="en-US" b="1" kern="0" dirty="0">
                <a:latin typeface="微软雅黑" panose="020B0503020204020204" pitchFamily="34" charset="-122"/>
                <a:ea typeface="微软雅黑" panose="020B0503020204020204" pitchFamily="34" charset="-122"/>
                <a:cs typeface="Arial" pitchFamily="34" charset="0"/>
              </a:rPr>
              <a:t>股，每</a:t>
            </a:r>
            <a:r>
              <a:rPr lang="en-US" altLang="zh-CN" b="1" kern="0" dirty="0">
                <a:latin typeface="微软雅黑" panose="020B0503020204020204" pitchFamily="34" charset="-122"/>
                <a:ea typeface="微软雅黑" panose="020B0503020204020204" pitchFamily="34" charset="-122"/>
                <a:cs typeface="Arial" pitchFamily="34" charset="0"/>
              </a:rPr>
              <a:t>10</a:t>
            </a:r>
            <a:r>
              <a:rPr lang="zh-CN" altLang="en-US" b="1" kern="0" dirty="0">
                <a:latin typeface="微软雅黑" panose="020B0503020204020204" pitchFamily="34" charset="-122"/>
                <a:ea typeface="微软雅黑" panose="020B0503020204020204" pitchFamily="34" charset="-122"/>
                <a:cs typeface="Arial" pitchFamily="34" charset="0"/>
              </a:rPr>
              <a:t>股转增</a:t>
            </a:r>
            <a:r>
              <a:rPr lang="en-US" altLang="zh-CN" b="1" kern="0" dirty="0">
                <a:latin typeface="微软雅黑" panose="020B0503020204020204" pitchFamily="34" charset="-122"/>
                <a:ea typeface="微软雅黑" panose="020B0503020204020204" pitchFamily="34" charset="-122"/>
                <a:cs typeface="Arial" pitchFamily="34" charset="0"/>
              </a:rPr>
              <a:t>0.121212</a:t>
            </a:r>
            <a:r>
              <a:rPr lang="zh-CN" altLang="en-US" b="1" kern="0" dirty="0">
                <a:latin typeface="微软雅黑" panose="020B0503020204020204" pitchFamily="34" charset="-122"/>
                <a:ea typeface="微软雅黑" panose="020B0503020204020204" pitchFamily="34" charset="-122"/>
                <a:cs typeface="Arial" pitchFamily="34" charset="0"/>
              </a:rPr>
              <a:t>股</a:t>
            </a:r>
          </a:p>
        </p:txBody>
      </p:sp>
    </p:spTree>
    <p:extLst>
      <p:ext uri="{BB962C8B-B14F-4D97-AF65-F5344CB8AC3E}">
        <p14:creationId xmlns:p14="http://schemas.microsoft.com/office/powerpoint/2010/main" val="35295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AF4D317-7B66-4747-B110-07C233E35D1E}"/>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送转股后新增股本如何计算？</a:t>
            </a:r>
            <a:endParaRPr lang="en-GB" altLang="en-GB" sz="2800" b="1" dirty="0">
              <a:solidFill>
                <a:schemeClr val="bg1"/>
              </a:solidFill>
              <a:latin typeface="微软雅黑" pitchFamily="34" charset="-122"/>
              <a:ea typeface="微软雅黑" pitchFamily="34" charset="-122"/>
            </a:endParaRPr>
          </a:p>
        </p:txBody>
      </p:sp>
      <p:pic>
        <p:nvPicPr>
          <p:cNvPr id="20" name="图片 19">
            <a:extLst>
              <a:ext uri="{FF2B5EF4-FFF2-40B4-BE49-F238E27FC236}">
                <a16:creationId xmlns:a16="http://schemas.microsoft.com/office/drawing/2014/main" id="{1288F9AD-2275-4588-BC96-2B18E9C7F3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9018" y="783481"/>
            <a:ext cx="6727831" cy="2477576"/>
          </a:xfrm>
          <a:prstGeom prst="rect">
            <a:avLst/>
          </a:prstGeom>
        </p:spPr>
      </p:pic>
      <p:pic>
        <p:nvPicPr>
          <p:cNvPr id="21" name="图片 20">
            <a:extLst>
              <a:ext uri="{FF2B5EF4-FFF2-40B4-BE49-F238E27FC236}">
                <a16:creationId xmlns:a16="http://schemas.microsoft.com/office/drawing/2014/main" id="{3594CDE8-C3D5-4C43-8899-E74919BBE9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302"/>
          <a:stretch/>
        </p:blipFill>
        <p:spPr>
          <a:xfrm>
            <a:off x="1329017" y="2813321"/>
            <a:ext cx="6727831" cy="2098471"/>
          </a:xfrm>
          <a:prstGeom prst="rect">
            <a:avLst/>
          </a:prstGeom>
        </p:spPr>
      </p:pic>
      <p:pic>
        <p:nvPicPr>
          <p:cNvPr id="22" name="图片 21">
            <a:extLst>
              <a:ext uri="{FF2B5EF4-FFF2-40B4-BE49-F238E27FC236}">
                <a16:creationId xmlns:a16="http://schemas.microsoft.com/office/drawing/2014/main" id="{2BB942D8-772D-4FA7-AE4F-9BAC60006F2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302"/>
          <a:stretch/>
        </p:blipFill>
        <p:spPr>
          <a:xfrm>
            <a:off x="1329017" y="4447355"/>
            <a:ext cx="6727831" cy="2098471"/>
          </a:xfrm>
          <a:prstGeom prst="rect">
            <a:avLst/>
          </a:prstGeom>
        </p:spPr>
      </p:pic>
      <p:sp>
        <p:nvSpPr>
          <p:cNvPr id="23" name="TextBox 20">
            <a:extLst>
              <a:ext uri="{FF2B5EF4-FFF2-40B4-BE49-F238E27FC236}">
                <a16:creationId xmlns:a16="http://schemas.microsoft.com/office/drawing/2014/main" id="{9D86AA2B-F9F3-4956-BE15-ECA330FEC366}"/>
              </a:ext>
            </a:extLst>
          </p:cNvPr>
          <p:cNvSpPr txBox="1"/>
          <p:nvPr/>
        </p:nvSpPr>
        <p:spPr>
          <a:xfrm rot="21283640">
            <a:off x="6439807" y="1542793"/>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取整</a:t>
            </a:r>
          </a:p>
        </p:txBody>
      </p:sp>
      <p:sp>
        <p:nvSpPr>
          <p:cNvPr id="24" name="TextBox 21">
            <a:extLst>
              <a:ext uri="{FF2B5EF4-FFF2-40B4-BE49-F238E27FC236}">
                <a16:creationId xmlns:a16="http://schemas.microsoft.com/office/drawing/2014/main" id="{A443E8EE-3C09-4084-9B24-6553CB697B96}"/>
              </a:ext>
            </a:extLst>
          </p:cNvPr>
          <p:cNvSpPr txBox="1"/>
          <p:nvPr/>
        </p:nvSpPr>
        <p:spPr>
          <a:xfrm flipH="1">
            <a:off x="2568393" y="1299371"/>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计算逻辑</a:t>
            </a:r>
          </a:p>
        </p:txBody>
      </p:sp>
      <p:sp>
        <p:nvSpPr>
          <p:cNvPr id="25" name="TextBox 22">
            <a:extLst>
              <a:ext uri="{FF2B5EF4-FFF2-40B4-BE49-F238E27FC236}">
                <a16:creationId xmlns:a16="http://schemas.microsoft.com/office/drawing/2014/main" id="{E3414664-0C42-4E48-943E-29CCBA31ACD8}"/>
              </a:ext>
            </a:extLst>
          </p:cNvPr>
          <p:cNvSpPr txBox="1"/>
          <p:nvPr/>
        </p:nvSpPr>
        <p:spPr>
          <a:xfrm rot="21594277" flipH="1">
            <a:off x="2569006" y="1720354"/>
            <a:ext cx="3745948" cy="830997"/>
          </a:xfrm>
          <a:prstGeom prst="rect">
            <a:avLst/>
          </a:prstGeom>
          <a:noFill/>
        </p:spPr>
        <p:txBody>
          <a:bodyPr wrap="square" rtlCol="0">
            <a:spAutoFit/>
          </a:bodyPr>
          <a:lstStyle/>
          <a:p>
            <a:pPr>
              <a:defRPr/>
            </a:pPr>
            <a:r>
              <a:rPr lang="zh-CN" altLang="en-US" sz="1600" kern="0" dirty="0">
                <a:latin typeface="微软雅黑" panose="020B0503020204020204" pitchFamily="34" charset="-122"/>
                <a:ea typeface="微软雅黑" panose="020B0503020204020204" pitchFamily="34" charset="-122"/>
                <a:cs typeface="Arial" pitchFamily="34" charset="0"/>
              </a:rPr>
              <a:t>以股权登记日当天的总股本为基数，乘以</a:t>
            </a:r>
            <a:r>
              <a:rPr lang="zh-CN" altLang="en-US" sz="1600" b="1" kern="0" dirty="0">
                <a:solidFill>
                  <a:srgbClr val="C00000"/>
                </a:solidFill>
                <a:latin typeface="微软雅黑" panose="020B0503020204020204" pitchFamily="34" charset="-122"/>
                <a:ea typeface="微软雅黑" panose="020B0503020204020204" pitchFamily="34" charset="-122"/>
                <a:cs typeface="Arial" pitchFamily="34" charset="0"/>
              </a:rPr>
              <a:t>送转股加总</a:t>
            </a:r>
            <a:r>
              <a:rPr lang="zh-CN" altLang="en-US" sz="1600" kern="0" dirty="0">
                <a:latin typeface="微软雅黑" panose="020B0503020204020204" pitchFamily="34" charset="-122"/>
                <a:ea typeface="微软雅黑" panose="020B0503020204020204" pitchFamily="34" charset="-122"/>
                <a:cs typeface="Arial" pitchFamily="34" charset="0"/>
              </a:rPr>
              <a:t>的分派比例。所得结果小数点后的位数全部舍弃（即</a:t>
            </a:r>
            <a:r>
              <a:rPr lang="zh-CN" altLang="en-US" sz="1600" b="1" kern="0" dirty="0">
                <a:solidFill>
                  <a:srgbClr val="C00000"/>
                </a:solidFill>
                <a:latin typeface="微软雅黑" panose="020B0503020204020204" pitchFamily="34" charset="-122"/>
                <a:ea typeface="微软雅黑" panose="020B0503020204020204" pitchFamily="34" charset="-122"/>
                <a:cs typeface="Arial" pitchFamily="34" charset="0"/>
              </a:rPr>
              <a:t>取整</a:t>
            </a:r>
            <a:r>
              <a:rPr lang="zh-CN" altLang="en-US" sz="1600" kern="0" dirty="0">
                <a:latin typeface="微软雅黑" panose="020B0503020204020204" pitchFamily="34" charset="-122"/>
                <a:ea typeface="微软雅黑" panose="020B0503020204020204" pitchFamily="34" charset="-122"/>
                <a:cs typeface="Arial" pitchFamily="34" charset="0"/>
              </a:rPr>
              <a:t>）。</a:t>
            </a:r>
          </a:p>
        </p:txBody>
      </p:sp>
      <p:sp>
        <p:nvSpPr>
          <p:cNvPr id="26" name="TextBox 23">
            <a:extLst>
              <a:ext uri="{FF2B5EF4-FFF2-40B4-BE49-F238E27FC236}">
                <a16:creationId xmlns:a16="http://schemas.microsoft.com/office/drawing/2014/main" id="{B3325EC0-FD21-4EE3-A6F2-76DE529E8C2F}"/>
              </a:ext>
            </a:extLst>
          </p:cNvPr>
          <p:cNvSpPr txBox="1"/>
          <p:nvPr/>
        </p:nvSpPr>
        <p:spPr>
          <a:xfrm rot="21283640">
            <a:off x="6439807" y="3213914"/>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例子</a:t>
            </a:r>
          </a:p>
        </p:txBody>
      </p:sp>
      <p:sp>
        <p:nvSpPr>
          <p:cNvPr id="27" name="TextBox 24">
            <a:extLst>
              <a:ext uri="{FF2B5EF4-FFF2-40B4-BE49-F238E27FC236}">
                <a16:creationId xmlns:a16="http://schemas.microsoft.com/office/drawing/2014/main" id="{09063254-4F57-4166-B1F8-CE40777E8A84}"/>
              </a:ext>
            </a:extLst>
          </p:cNvPr>
          <p:cNvSpPr txBox="1"/>
          <p:nvPr/>
        </p:nvSpPr>
        <p:spPr>
          <a:xfrm rot="21283640">
            <a:off x="6472924" y="4902000"/>
            <a:ext cx="1007231" cy="28931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计算过程</a:t>
            </a:r>
          </a:p>
        </p:txBody>
      </p:sp>
      <p:sp>
        <p:nvSpPr>
          <p:cNvPr id="28" name="TextBox 25">
            <a:extLst>
              <a:ext uri="{FF2B5EF4-FFF2-40B4-BE49-F238E27FC236}">
                <a16:creationId xmlns:a16="http://schemas.microsoft.com/office/drawing/2014/main" id="{BCAD85C6-ECF4-4CB7-9061-13577DA8941C}"/>
              </a:ext>
            </a:extLst>
          </p:cNvPr>
          <p:cNvSpPr txBox="1"/>
          <p:nvPr/>
        </p:nvSpPr>
        <p:spPr>
          <a:xfrm flipH="1">
            <a:off x="2702870" y="2998159"/>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举例</a:t>
            </a:r>
          </a:p>
        </p:txBody>
      </p:sp>
      <p:sp>
        <p:nvSpPr>
          <p:cNvPr id="29" name="TextBox 26">
            <a:extLst>
              <a:ext uri="{FF2B5EF4-FFF2-40B4-BE49-F238E27FC236}">
                <a16:creationId xmlns:a16="http://schemas.microsoft.com/office/drawing/2014/main" id="{5CD23B3A-79F3-4E89-B7CB-95080D5B606E}"/>
              </a:ext>
            </a:extLst>
          </p:cNvPr>
          <p:cNvSpPr txBox="1"/>
          <p:nvPr/>
        </p:nvSpPr>
        <p:spPr>
          <a:xfrm rot="21594277" flipH="1">
            <a:off x="2481480" y="3334195"/>
            <a:ext cx="3777279" cy="830997"/>
          </a:xfrm>
          <a:prstGeom prst="rect">
            <a:avLst/>
          </a:prstGeom>
          <a:noFill/>
        </p:spPr>
        <p:txBody>
          <a:bodyPr wrap="square" rtlCol="0">
            <a:spAutoFit/>
          </a:bodyPr>
          <a:lstStyle/>
          <a:p>
            <a:pPr>
              <a:defRPr/>
            </a:pPr>
            <a:r>
              <a:rPr lang="zh-CN" altLang="en-US" sz="1600" kern="0" dirty="0">
                <a:latin typeface="微软雅黑" panose="020B0503020204020204" pitchFamily="34" charset="-122"/>
                <a:ea typeface="微软雅黑" panose="020B0503020204020204" pitchFamily="34" charset="-122"/>
                <a:cs typeface="Arial" pitchFamily="34" charset="0"/>
              </a:rPr>
              <a:t>股权登记日时公司股本为</a:t>
            </a:r>
            <a:r>
              <a:rPr lang="en-US" altLang="zh-CN" sz="1600" kern="0" dirty="0">
                <a:latin typeface="微软雅黑" panose="020B0503020204020204" pitchFamily="34" charset="-122"/>
                <a:ea typeface="微软雅黑" panose="020B0503020204020204" pitchFamily="34" charset="-122"/>
                <a:cs typeface="Arial" pitchFamily="34" charset="0"/>
              </a:rPr>
              <a:t>1030</a:t>
            </a:r>
            <a:r>
              <a:rPr lang="zh-CN" altLang="en-US" sz="1600" kern="0" dirty="0">
                <a:latin typeface="微软雅黑" panose="020B0503020204020204" pitchFamily="34" charset="-122"/>
                <a:ea typeface="微软雅黑" panose="020B0503020204020204" pitchFamily="34" charset="-122"/>
                <a:cs typeface="Arial" pitchFamily="34" charset="0"/>
              </a:rPr>
              <a:t>万，权益分派方案为每</a:t>
            </a:r>
            <a:r>
              <a:rPr lang="en-US" altLang="zh-CN" sz="1600" kern="0" dirty="0">
                <a:latin typeface="微软雅黑" panose="020B0503020204020204" pitchFamily="34" charset="-122"/>
                <a:ea typeface="微软雅黑" panose="020B0503020204020204" pitchFamily="34" charset="-122"/>
                <a:cs typeface="Arial" pitchFamily="34" charset="0"/>
              </a:rPr>
              <a:t>10</a:t>
            </a:r>
            <a:r>
              <a:rPr lang="zh-CN" altLang="en-US" sz="1600" kern="0" dirty="0">
                <a:latin typeface="微软雅黑" panose="020B0503020204020204" pitchFamily="34" charset="-122"/>
                <a:ea typeface="微软雅黑" panose="020B0503020204020204" pitchFamily="34" charset="-122"/>
                <a:cs typeface="Arial" pitchFamily="34" charset="0"/>
              </a:rPr>
              <a:t>股送</a:t>
            </a:r>
            <a:r>
              <a:rPr lang="en-US" altLang="zh-CN" sz="1600" kern="0" dirty="0">
                <a:latin typeface="微软雅黑" panose="020B0503020204020204" pitchFamily="34" charset="-122"/>
                <a:ea typeface="微软雅黑" panose="020B0503020204020204" pitchFamily="34" charset="-122"/>
                <a:cs typeface="Arial" pitchFamily="34" charset="0"/>
              </a:rPr>
              <a:t>7.123456</a:t>
            </a:r>
            <a:r>
              <a:rPr lang="zh-CN" altLang="en-US" sz="1600" kern="0" dirty="0">
                <a:latin typeface="微软雅黑" panose="020B0503020204020204" pitchFamily="34" charset="-122"/>
                <a:ea typeface="微软雅黑" panose="020B0503020204020204" pitchFamily="34" charset="-122"/>
                <a:cs typeface="Arial" pitchFamily="34" charset="0"/>
              </a:rPr>
              <a:t>股，同时每</a:t>
            </a:r>
            <a:r>
              <a:rPr lang="en-US" altLang="zh-CN" sz="1600" kern="0" dirty="0">
                <a:latin typeface="微软雅黑" panose="020B0503020204020204" pitchFamily="34" charset="-122"/>
                <a:ea typeface="微软雅黑" panose="020B0503020204020204" pitchFamily="34" charset="-122"/>
                <a:cs typeface="Arial" pitchFamily="34" charset="0"/>
              </a:rPr>
              <a:t>10</a:t>
            </a:r>
            <a:r>
              <a:rPr lang="zh-CN" altLang="en-US" sz="1600" kern="0" dirty="0">
                <a:latin typeface="微软雅黑" panose="020B0503020204020204" pitchFamily="34" charset="-122"/>
                <a:ea typeface="微软雅黑" panose="020B0503020204020204" pitchFamily="34" charset="-122"/>
                <a:cs typeface="Arial" pitchFamily="34" charset="0"/>
              </a:rPr>
              <a:t>股转增</a:t>
            </a:r>
            <a:r>
              <a:rPr lang="en-US" altLang="zh-CN" sz="1600" kern="0" dirty="0">
                <a:latin typeface="微软雅黑" panose="020B0503020204020204" pitchFamily="34" charset="-122"/>
                <a:ea typeface="微软雅黑" panose="020B0503020204020204" pitchFamily="34" charset="-122"/>
                <a:cs typeface="Arial" pitchFamily="34" charset="0"/>
              </a:rPr>
              <a:t>0.333333</a:t>
            </a:r>
            <a:r>
              <a:rPr lang="zh-CN" altLang="en-US" sz="1600" kern="0" dirty="0">
                <a:latin typeface="微软雅黑" panose="020B0503020204020204" pitchFamily="34" charset="-122"/>
                <a:ea typeface="微软雅黑" panose="020B0503020204020204" pitchFamily="34" charset="-122"/>
                <a:cs typeface="Arial" pitchFamily="34" charset="0"/>
              </a:rPr>
              <a:t>股。</a:t>
            </a:r>
            <a:endParaRPr lang="en-US" altLang="zh-CN" sz="1600" kern="0" dirty="0">
              <a:latin typeface="微软雅黑" panose="020B0503020204020204" pitchFamily="34" charset="-122"/>
              <a:ea typeface="微软雅黑" panose="020B0503020204020204" pitchFamily="34" charset="-122"/>
              <a:cs typeface="Arial" pitchFamily="34" charset="0"/>
            </a:endParaRPr>
          </a:p>
        </p:txBody>
      </p:sp>
      <p:sp>
        <p:nvSpPr>
          <p:cNvPr id="30" name="TextBox 27">
            <a:extLst>
              <a:ext uri="{FF2B5EF4-FFF2-40B4-BE49-F238E27FC236}">
                <a16:creationId xmlns:a16="http://schemas.microsoft.com/office/drawing/2014/main" id="{D057DCF0-1ACD-46B8-86F7-18ED2F61A848}"/>
              </a:ext>
            </a:extLst>
          </p:cNvPr>
          <p:cNvSpPr txBox="1"/>
          <p:nvPr/>
        </p:nvSpPr>
        <p:spPr>
          <a:xfrm flipH="1">
            <a:off x="2702870" y="4601218"/>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计算过程</a:t>
            </a:r>
          </a:p>
        </p:txBody>
      </p:sp>
      <p:sp>
        <p:nvSpPr>
          <p:cNvPr id="31" name="TextBox 28">
            <a:extLst>
              <a:ext uri="{FF2B5EF4-FFF2-40B4-BE49-F238E27FC236}">
                <a16:creationId xmlns:a16="http://schemas.microsoft.com/office/drawing/2014/main" id="{3B9E34D1-2112-48DE-BC7A-0C7BA5C3561B}"/>
              </a:ext>
            </a:extLst>
          </p:cNvPr>
          <p:cNvSpPr txBox="1"/>
          <p:nvPr/>
        </p:nvSpPr>
        <p:spPr>
          <a:xfrm rot="21594277" flipH="1">
            <a:off x="2627981" y="4982495"/>
            <a:ext cx="3599885" cy="769441"/>
          </a:xfrm>
          <a:prstGeom prst="rect">
            <a:avLst/>
          </a:prstGeom>
          <a:noFill/>
        </p:spPr>
        <p:txBody>
          <a:bodyPr wrap="square" rtlCol="0">
            <a:spAutoFit/>
          </a:bodyPr>
          <a:lstStyle/>
          <a:p>
            <a:pPr>
              <a:defRPr/>
            </a:pPr>
            <a:r>
              <a:rPr lang="en-US" altLang="zh-CN" sz="1400" u="sng" dirty="0">
                <a:latin typeface="微软雅黑" pitchFamily="34" charset="-122"/>
                <a:ea typeface="微软雅黑" pitchFamily="34" charset="-122"/>
                <a:cs typeface="仿宋_GB2312" charset="0"/>
              </a:rPr>
              <a:t>10,300,000 ÷10×</a:t>
            </a:r>
            <a:r>
              <a:rPr lang="zh-CN" altLang="en-US" sz="1400" u="sng" dirty="0">
                <a:latin typeface="微软雅黑" pitchFamily="34" charset="-122"/>
                <a:ea typeface="微软雅黑" pitchFamily="34" charset="-122"/>
                <a:cs typeface="仿宋_GB2312" charset="0"/>
              </a:rPr>
              <a:t>（</a:t>
            </a:r>
            <a:r>
              <a:rPr lang="en-US" altLang="zh-CN" sz="1400" u="sng" dirty="0">
                <a:latin typeface="微软雅黑" pitchFamily="34" charset="-122"/>
                <a:ea typeface="微软雅黑" pitchFamily="34" charset="-122"/>
                <a:cs typeface="仿宋_GB2312" charset="0"/>
              </a:rPr>
              <a:t>7.123456+0.333333 </a:t>
            </a:r>
            <a:r>
              <a:rPr lang="zh-CN" altLang="en-US" sz="1400" u="sng" dirty="0">
                <a:latin typeface="微软雅黑" pitchFamily="34" charset="-122"/>
                <a:ea typeface="微软雅黑" pitchFamily="34" charset="-122"/>
                <a:cs typeface="仿宋_GB2312" charset="0"/>
              </a:rPr>
              <a:t>）</a:t>
            </a:r>
            <a:r>
              <a:rPr lang="en-US" altLang="zh-CN" sz="1400" u="sng" dirty="0">
                <a:latin typeface="微软雅黑" pitchFamily="34" charset="-122"/>
                <a:ea typeface="微软雅黑" pitchFamily="34" charset="-122"/>
                <a:cs typeface="仿宋_GB2312" charset="0"/>
              </a:rPr>
              <a:t>   = 7,680,492.67</a:t>
            </a:r>
          </a:p>
          <a:p>
            <a:pPr>
              <a:defRPr/>
            </a:pPr>
            <a:r>
              <a:rPr lang="zh-CN" altLang="en-US" sz="1600" kern="0" dirty="0">
                <a:latin typeface="微软雅黑" pitchFamily="34" charset="-122"/>
                <a:ea typeface="微软雅黑" pitchFamily="34" charset="-122"/>
                <a:cs typeface="Arial" pitchFamily="34" charset="0"/>
              </a:rPr>
              <a:t>因此本次新增股本为</a:t>
            </a:r>
            <a:r>
              <a:rPr lang="en-US" altLang="zh-CN" sz="1600" kern="0" dirty="0">
                <a:latin typeface="微软雅黑" pitchFamily="34" charset="-122"/>
                <a:ea typeface="微软雅黑" pitchFamily="34" charset="-122"/>
                <a:cs typeface="Arial" pitchFamily="34" charset="0"/>
              </a:rPr>
              <a:t>7,680,492</a:t>
            </a:r>
            <a:r>
              <a:rPr lang="zh-CN" altLang="en-US" sz="1600" kern="0" dirty="0">
                <a:latin typeface="微软雅黑" pitchFamily="34" charset="-122"/>
                <a:ea typeface="微软雅黑" pitchFamily="34" charset="-122"/>
                <a:cs typeface="Arial" pitchFamily="34" charset="0"/>
              </a:rPr>
              <a:t>股</a:t>
            </a:r>
            <a:endParaRPr lang="en-US" altLang="zh-CN" sz="1600" kern="0" dirty="0">
              <a:latin typeface="微软雅黑" panose="020B0503020204020204" pitchFamily="34" charset="-122"/>
              <a:ea typeface="微软雅黑" panose="020B0503020204020204" pitchFamily="34" charset="-122"/>
              <a:cs typeface="Arial" pitchFamily="34" charset="0"/>
            </a:endParaRPr>
          </a:p>
        </p:txBody>
      </p:sp>
      <p:sp>
        <p:nvSpPr>
          <p:cNvPr id="32" name="TextBox 29">
            <a:extLst>
              <a:ext uri="{FF2B5EF4-FFF2-40B4-BE49-F238E27FC236}">
                <a16:creationId xmlns:a16="http://schemas.microsoft.com/office/drawing/2014/main" id="{3840F29A-C0CA-442B-A2E4-6B63EF607DE7}"/>
              </a:ext>
            </a:extLst>
          </p:cNvPr>
          <p:cNvSpPr txBox="1"/>
          <p:nvPr/>
        </p:nvSpPr>
        <p:spPr>
          <a:xfrm>
            <a:off x="1417774" y="1664712"/>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33" name="TextBox 30">
            <a:extLst>
              <a:ext uri="{FF2B5EF4-FFF2-40B4-BE49-F238E27FC236}">
                <a16:creationId xmlns:a16="http://schemas.microsoft.com/office/drawing/2014/main" id="{5F8C268C-2917-4DC2-82C3-EAE4F9244F21}"/>
              </a:ext>
            </a:extLst>
          </p:cNvPr>
          <p:cNvSpPr txBox="1"/>
          <p:nvPr/>
        </p:nvSpPr>
        <p:spPr>
          <a:xfrm>
            <a:off x="1409430" y="3343262"/>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34" name="TextBox 31">
            <a:extLst>
              <a:ext uri="{FF2B5EF4-FFF2-40B4-BE49-F238E27FC236}">
                <a16:creationId xmlns:a16="http://schemas.microsoft.com/office/drawing/2014/main" id="{F98BE90B-C76B-4E27-AB86-5D0701861A7D}"/>
              </a:ext>
            </a:extLst>
          </p:cNvPr>
          <p:cNvSpPr txBox="1"/>
          <p:nvPr/>
        </p:nvSpPr>
        <p:spPr>
          <a:xfrm>
            <a:off x="1417774" y="4985857"/>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2" name="页脚占位符 1">
            <a:extLst>
              <a:ext uri="{FF2B5EF4-FFF2-40B4-BE49-F238E27FC236}">
                <a16:creationId xmlns:a16="http://schemas.microsoft.com/office/drawing/2014/main" id="{FC0B8626-ABE9-430B-8746-0DB87C6E9B45}"/>
              </a:ext>
            </a:extLst>
          </p:cNvPr>
          <p:cNvSpPr>
            <a:spLocks noGrp="1"/>
          </p:cNvSpPr>
          <p:nvPr>
            <p:ph type="ftr" sz="quarter" idx="11"/>
          </p:nvPr>
        </p:nvSpPr>
        <p:spPr>
          <a:xfrm>
            <a:off x="3124200" y="6351038"/>
            <a:ext cx="2895600" cy="366410"/>
          </a:xfrm>
        </p:spPr>
        <p:txBody>
          <a:bodyPr/>
          <a:lstStyle/>
          <a:p>
            <a:pPr>
              <a:defRPr/>
            </a:pPr>
            <a:r>
              <a:rPr lang="en-US" altLang="zh-CN" dirty="0"/>
              <a:t>19</a:t>
            </a:r>
          </a:p>
        </p:txBody>
      </p:sp>
      <p:sp>
        <p:nvSpPr>
          <p:cNvPr id="36" name="文本框 35">
            <a:extLst>
              <a:ext uri="{FF2B5EF4-FFF2-40B4-BE49-F238E27FC236}">
                <a16:creationId xmlns:a16="http://schemas.microsoft.com/office/drawing/2014/main" id="{FE89E149-9820-40A7-A1AC-C2ABB7AAD6E0}"/>
              </a:ext>
            </a:extLst>
          </p:cNvPr>
          <p:cNvSpPr txBox="1"/>
          <p:nvPr/>
        </p:nvSpPr>
        <p:spPr>
          <a:xfrm>
            <a:off x="1032589" y="5959151"/>
            <a:ext cx="6674498" cy="523220"/>
          </a:xfrm>
          <a:prstGeom prst="rect">
            <a:avLst/>
          </a:prstGeom>
          <a:noFill/>
        </p:spPr>
        <p:txBody>
          <a:bodyPr wrap="square" rtlCol="0">
            <a:spAutoFit/>
          </a:bodyPr>
          <a:lstStyle/>
          <a:p>
            <a:r>
              <a:rPr lang="zh-CN" altLang="en-US" sz="1400" b="1" dirty="0">
                <a:solidFill>
                  <a:srgbClr val="C00000"/>
                </a:solidFill>
                <a:latin typeface="微软雅黑" pitchFamily="34" charset="-122"/>
                <a:ea typeface="微软雅黑" pitchFamily="34" charset="-122"/>
                <a:cs typeface="仿宋_GB2312" charset="0"/>
              </a:rPr>
              <a:t>为了避免计算错误，建议权益分派预案中不写新增多少股份，或加上说明“最终结果以中国结算北京分公司权益分派的结果为准”。</a:t>
            </a:r>
            <a:endParaRPr lang="en-US" altLang="zh-CN" sz="1400" b="1" dirty="0">
              <a:solidFill>
                <a:srgbClr val="C00000"/>
              </a:solidFill>
              <a:latin typeface="微软雅黑" pitchFamily="34" charset="-122"/>
              <a:ea typeface="微软雅黑" pitchFamily="34" charset="-122"/>
              <a:cs typeface="仿宋_GB2312" charset="0"/>
            </a:endParaRPr>
          </a:p>
        </p:txBody>
      </p:sp>
    </p:spTree>
    <p:extLst>
      <p:ext uri="{BB962C8B-B14F-4D97-AF65-F5344CB8AC3E}">
        <p14:creationId xmlns:p14="http://schemas.microsoft.com/office/powerpoint/2010/main" val="7666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p:bldP spid="27" grpId="0"/>
      <p:bldP spid="28" grpId="0"/>
      <p:bldP spid="29" grpId="0"/>
      <p:bldP spid="30" grpId="0"/>
      <p:bldP spid="31" grpId="0"/>
      <p:bldP spid="33" grpId="0"/>
      <p:bldP spid="34"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2341" y="3735070"/>
            <a:ext cx="4325815" cy="1314560"/>
            <a:chOff x="6336247" y="3735070"/>
            <a:chExt cx="4475898" cy="1314560"/>
          </a:xfrm>
        </p:grpSpPr>
        <p:sp>
          <p:nvSpPr>
            <p:cNvPr id="5" name="矩形 4"/>
            <p:cNvSpPr/>
            <p:nvPr/>
          </p:nvSpPr>
          <p:spPr>
            <a:xfrm flipH="1">
              <a:off x="6679147" y="3989070"/>
              <a:ext cx="2988351" cy="8065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37"/>
            <p:cNvGrpSpPr/>
            <p:nvPr/>
          </p:nvGrpSpPr>
          <p:grpSpPr>
            <a:xfrm flipH="1">
              <a:off x="9555692" y="3735070"/>
              <a:ext cx="1253059" cy="1314560"/>
              <a:chOff x="1107884" y="1669886"/>
              <a:chExt cx="1496876" cy="1721287"/>
            </a:xfrm>
          </p:grpSpPr>
          <p:pic>
            <p:nvPicPr>
              <p:cNvPr id="19" name="图片 18"/>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20" name="图片 19"/>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7" name="文本框 38"/>
            <p:cNvSpPr txBox="1"/>
            <p:nvPr/>
          </p:nvSpPr>
          <p:spPr>
            <a:xfrm flipH="1">
              <a:off x="9730105" y="4038406"/>
              <a:ext cx="1082040" cy="707886"/>
            </a:xfrm>
            <a:prstGeom prst="rect">
              <a:avLst/>
            </a:prstGeom>
            <a:noFill/>
          </p:spPr>
          <p:txBody>
            <a:bodyPr wrap="square" rtlCol="0">
              <a:spAutoFit/>
            </a:bodyPr>
            <a:lstStyle/>
            <a:p>
              <a:pPr algn="ctr"/>
              <a:r>
                <a:rPr lang="en-US" altLang="zh-CN" sz="4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latin typeface="Impact" panose="020B0806030902050204" pitchFamily="34" charset="0"/>
                </a:rPr>
                <a:t>04</a:t>
              </a:r>
              <a:endParaRPr lang="zh-CN" altLang="en-US" sz="4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latin typeface="Impact" panose="020B0806030902050204" pitchFamily="34" charset="0"/>
              </a:endParaRPr>
            </a:p>
          </p:txBody>
        </p:sp>
        <p:sp>
          <p:nvSpPr>
            <p:cNvPr id="8" name="椭圆 7"/>
            <p:cNvSpPr/>
            <p:nvPr/>
          </p:nvSpPr>
          <p:spPr>
            <a:xfrm>
              <a:off x="6336247" y="38462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44"/>
            <p:cNvSpPr txBox="1"/>
            <p:nvPr/>
          </p:nvSpPr>
          <p:spPr>
            <a:xfrm>
              <a:off x="7034282" y="4047220"/>
              <a:ext cx="2831033"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股息红利</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差异化征税</a:t>
              </a:r>
            </a:p>
          </p:txBody>
        </p:sp>
        <p:grpSp>
          <p:nvGrpSpPr>
            <p:cNvPr id="10" name="组合 67"/>
            <p:cNvGrpSpPr/>
            <p:nvPr/>
          </p:nvGrpSpPr>
          <p:grpSpPr>
            <a:xfrm flipH="1">
              <a:off x="9800318" y="4310600"/>
              <a:ext cx="163496" cy="163496"/>
              <a:chOff x="4746321" y="3768630"/>
              <a:chExt cx="422370" cy="422370"/>
            </a:xfrm>
            <a:gradFill>
              <a:gsLst>
                <a:gs pos="0">
                  <a:schemeClr val="accent2"/>
                </a:gs>
                <a:gs pos="100000">
                  <a:schemeClr val="accent1"/>
                </a:gs>
              </a:gsLst>
              <a:lin ang="5400000" scaled="1"/>
            </a:gradFill>
          </p:grpSpPr>
          <p:sp>
            <p:nvSpPr>
              <p:cNvPr id="17" name="椭圆 16"/>
              <p:cNvSpPr/>
              <p:nvPr/>
            </p:nvSpPr>
            <p:spPr>
              <a:xfrm>
                <a:off x="4746321" y="3768630"/>
                <a:ext cx="422370" cy="42237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8"/>
            <p:cNvGrpSpPr>
              <a:grpSpLocks noChangeAspect="1"/>
            </p:cNvGrpSpPr>
            <p:nvPr/>
          </p:nvGrpSpPr>
          <p:grpSpPr bwMode="auto">
            <a:xfrm>
              <a:off x="6719922" y="4227890"/>
              <a:ext cx="353010" cy="328941"/>
              <a:chOff x="3802" y="2858"/>
              <a:chExt cx="616" cy="574"/>
            </a:xfrm>
            <a:gradFill>
              <a:gsLst>
                <a:gs pos="0">
                  <a:schemeClr val="accent2"/>
                </a:gs>
                <a:gs pos="100000">
                  <a:schemeClr val="accent1"/>
                </a:gs>
              </a:gsLst>
              <a:lin ang="5400000" scaled="1"/>
            </a:gradFill>
          </p:grpSpPr>
          <p:sp>
            <p:nvSpPr>
              <p:cNvPr id="12" name="Rectangle 19"/>
              <p:cNvSpPr>
                <a:spLocks noChangeArrowheads="1"/>
              </p:cNvSpPr>
              <p:nvPr/>
            </p:nvSpPr>
            <p:spPr bwMode="auto">
              <a:xfrm>
                <a:off x="3802" y="3205"/>
                <a:ext cx="129" cy="227"/>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20"/>
              <p:cNvSpPr>
                <a:spLocks noChangeArrowheads="1"/>
              </p:cNvSpPr>
              <p:nvPr/>
            </p:nvSpPr>
            <p:spPr bwMode="auto">
              <a:xfrm>
                <a:off x="3964" y="3174"/>
                <a:ext cx="129" cy="2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21"/>
              <p:cNvSpPr>
                <a:spLocks noChangeArrowheads="1"/>
              </p:cNvSpPr>
              <p:nvPr/>
            </p:nvSpPr>
            <p:spPr bwMode="auto">
              <a:xfrm>
                <a:off x="4129" y="3131"/>
                <a:ext cx="129" cy="301"/>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22"/>
              <p:cNvSpPr>
                <a:spLocks noChangeArrowheads="1"/>
              </p:cNvSpPr>
              <p:nvPr/>
            </p:nvSpPr>
            <p:spPr bwMode="auto">
              <a:xfrm>
                <a:off x="4289" y="3078"/>
                <a:ext cx="129" cy="354"/>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1" name="组合 20"/>
          <p:cNvGrpSpPr/>
          <p:nvPr/>
        </p:nvGrpSpPr>
        <p:grpSpPr>
          <a:xfrm>
            <a:off x="4659925" y="2134870"/>
            <a:ext cx="4308231" cy="1314560"/>
            <a:chOff x="6336247" y="2134870"/>
            <a:chExt cx="4475898" cy="1314560"/>
          </a:xfrm>
        </p:grpSpPr>
        <p:sp>
          <p:nvSpPr>
            <p:cNvPr id="22" name="矩形 21"/>
            <p:cNvSpPr/>
            <p:nvPr/>
          </p:nvSpPr>
          <p:spPr>
            <a:xfrm flipH="1">
              <a:off x="6679147" y="2388870"/>
              <a:ext cx="2988351" cy="8065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30"/>
            <p:cNvGrpSpPr/>
            <p:nvPr/>
          </p:nvGrpSpPr>
          <p:grpSpPr>
            <a:xfrm flipH="1">
              <a:off x="9555692" y="2134870"/>
              <a:ext cx="1253059" cy="1314560"/>
              <a:chOff x="1107884" y="1669886"/>
              <a:chExt cx="1496876" cy="1721287"/>
            </a:xfrm>
          </p:grpSpPr>
          <p:pic>
            <p:nvPicPr>
              <p:cNvPr id="33" name="图片 32"/>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34" name="图片 33"/>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24" name="文本框 31"/>
            <p:cNvSpPr txBox="1"/>
            <p:nvPr/>
          </p:nvSpPr>
          <p:spPr>
            <a:xfrm flipH="1">
              <a:off x="9730105" y="2438206"/>
              <a:ext cx="1082040" cy="707886"/>
            </a:xfrm>
            <a:prstGeom prst="rect">
              <a:avLst/>
            </a:prstGeom>
            <a:noFill/>
          </p:spPr>
          <p:txBody>
            <a:bodyPr wrap="square" rtlCol="0">
              <a:spAutoFit/>
            </a:bodyPr>
            <a:lstStyle/>
            <a:p>
              <a:pPr algn="ctr"/>
              <a:r>
                <a:rPr lang="en-US" altLang="zh-CN" sz="4000" dirty="0">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18900000" scaled="1"/>
                    <a:tileRect/>
                  </a:gradFill>
                  <a:latin typeface="Impact" panose="020B0806030902050204" pitchFamily="34" charset="0"/>
                </a:rPr>
                <a:t>02</a:t>
              </a:r>
              <a:endParaRPr lang="zh-CN" altLang="en-US" sz="4000" dirty="0">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18900000" scaled="1"/>
                  <a:tileRect/>
                </a:gradFill>
                <a:latin typeface="Impact" panose="020B0806030902050204" pitchFamily="34" charset="0"/>
              </a:endParaRPr>
            </a:p>
          </p:txBody>
        </p:sp>
        <p:sp>
          <p:nvSpPr>
            <p:cNvPr id="25" name="椭圆 24"/>
            <p:cNvSpPr/>
            <p:nvPr/>
          </p:nvSpPr>
          <p:spPr>
            <a:xfrm>
              <a:off x="6336247" y="22460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43"/>
            <p:cNvSpPr txBox="1"/>
            <p:nvPr/>
          </p:nvSpPr>
          <p:spPr>
            <a:xfrm>
              <a:off x="7354299" y="2586520"/>
              <a:ext cx="2319557" cy="400110"/>
            </a:xfrm>
            <a:prstGeom prst="rect">
              <a:avLst/>
            </a:prstGeom>
            <a:noFill/>
          </p:spPr>
          <p:txBody>
            <a:bodyPr wrap="square" rtlCol="0">
              <a:spAutoFit/>
            </a:bodyPr>
            <a:lstStyle/>
            <a:p>
              <a:pPr algn="r"/>
              <a:r>
                <a:rPr lang="zh-CN" altLang="en-US" sz="2000" b="1" dirty="0">
                  <a:solidFill>
                    <a:schemeClr val="bg1"/>
                  </a:solidFill>
                  <a:latin typeface="微软雅黑" pitchFamily="34" charset="-122"/>
                  <a:ea typeface="微软雅黑" pitchFamily="34" charset="-122"/>
                </a:rPr>
                <a:t>权益分派方案制定</a:t>
              </a:r>
            </a:p>
          </p:txBody>
        </p:sp>
        <p:grpSp>
          <p:nvGrpSpPr>
            <p:cNvPr id="27" name="组合 64"/>
            <p:cNvGrpSpPr/>
            <p:nvPr/>
          </p:nvGrpSpPr>
          <p:grpSpPr>
            <a:xfrm flipH="1">
              <a:off x="9800318" y="2710401"/>
              <a:ext cx="163496" cy="163496"/>
              <a:chOff x="4746321" y="3768630"/>
              <a:chExt cx="422370" cy="422370"/>
            </a:xfrm>
            <a:gradFill>
              <a:gsLst>
                <a:gs pos="0">
                  <a:schemeClr val="accent2"/>
                </a:gs>
                <a:gs pos="100000">
                  <a:schemeClr val="accent1"/>
                </a:gs>
              </a:gsLst>
              <a:lin ang="5400000" scaled="1"/>
            </a:gradFill>
          </p:grpSpPr>
          <p:sp>
            <p:nvSpPr>
              <p:cNvPr id="31" name="椭圆 30"/>
              <p:cNvSpPr/>
              <p:nvPr/>
            </p:nvSpPr>
            <p:spPr>
              <a:xfrm>
                <a:off x="4746321" y="3768630"/>
                <a:ext cx="422370" cy="42237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13"/>
            <p:cNvGrpSpPr>
              <a:grpSpLocks noChangeAspect="1"/>
            </p:cNvGrpSpPr>
            <p:nvPr/>
          </p:nvGrpSpPr>
          <p:grpSpPr bwMode="auto">
            <a:xfrm>
              <a:off x="6678764" y="2570954"/>
              <a:ext cx="423877" cy="431025"/>
              <a:chOff x="2426" y="2745"/>
              <a:chExt cx="593" cy="603"/>
            </a:xfrm>
            <a:gradFill>
              <a:gsLst>
                <a:gs pos="0">
                  <a:schemeClr val="accent2"/>
                </a:gs>
                <a:gs pos="100000">
                  <a:schemeClr val="accent1"/>
                </a:gs>
              </a:gsLst>
              <a:lin ang="5400000" scaled="1"/>
            </a:gradFill>
          </p:grpSpPr>
          <p:sp>
            <p:nvSpPr>
              <p:cNvPr id="29" name="Freeform 14"/>
              <p:cNvSpPr>
                <a:spLocks/>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5" name="组合 7"/>
          <p:cNvGrpSpPr/>
          <p:nvPr/>
        </p:nvGrpSpPr>
        <p:grpSpPr>
          <a:xfrm>
            <a:off x="228604" y="3735070"/>
            <a:ext cx="4167553" cy="1314560"/>
            <a:chOff x="1379855" y="3735070"/>
            <a:chExt cx="4475898" cy="1314560"/>
          </a:xfrm>
        </p:grpSpPr>
        <p:sp>
          <p:nvSpPr>
            <p:cNvPr id="36" name="矩形 35"/>
            <p:cNvSpPr/>
            <p:nvPr/>
          </p:nvSpPr>
          <p:spPr>
            <a:xfrm>
              <a:off x="2524502" y="3989070"/>
              <a:ext cx="2988351" cy="8065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23"/>
            <p:cNvGrpSpPr/>
            <p:nvPr/>
          </p:nvGrpSpPr>
          <p:grpSpPr>
            <a:xfrm>
              <a:off x="1383249" y="3735070"/>
              <a:ext cx="1253059" cy="1314560"/>
              <a:chOff x="1107884" y="1669886"/>
              <a:chExt cx="1496876" cy="1721287"/>
            </a:xfrm>
          </p:grpSpPr>
          <p:pic>
            <p:nvPicPr>
              <p:cNvPr id="49" name="图片 48"/>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50" name="图片 49"/>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38" name="文本框 24"/>
            <p:cNvSpPr txBox="1"/>
            <p:nvPr/>
          </p:nvSpPr>
          <p:spPr>
            <a:xfrm>
              <a:off x="1379855" y="4038406"/>
              <a:ext cx="1082040" cy="707886"/>
            </a:xfrm>
            <a:prstGeom prst="rect">
              <a:avLst/>
            </a:prstGeom>
            <a:noFill/>
          </p:spPr>
          <p:txBody>
            <a:bodyPr wrap="square" rtlCol="0">
              <a:spAutoFit/>
            </a:bodyPr>
            <a:lstStyle/>
            <a:p>
              <a:pPr algn="ctr"/>
              <a:r>
                <a:rPr lang="en-US" altLang="zh-CN" sz="4000" dirty="0">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8100000" scaled="1"/>
                    <a:tileRect/>
                  </a:gradFill>
                  <a:latin typeface="Impact" panose="020B0806030902050204" pitchFamily="34" charset="0"/>
                </a:rPr>
                <a:t>03</a:t>
              </a:r>
              <a:endParaRPr lang="zh-CN" altLang="en-US" sz="4000" dirty="0">
                <a:gradFill flip="none" rotWithShape="1">
                  <a:gsLst>
                    <a:gs pos="0">
                      <a:srgbClr val="CC0000">
                        <a:shade val="30000"/>
                        <a:satMod val="115000"/>
                      </a:srgbClr>
                    </a:gs>
                    <a:gs pos="50000">
                      <a:srgbClr val="CC0000">
                        <a:shade val="67500"/>
                        <a:satMod val="115000"/>
                      </a:srgbClr>
                    </a:gs>
                    <a:gs pos="100000">
                      <a:srgbClr val="CC0000">
                        <a:shade val="100000"/>
                        <a:satMod val="115000"/>
                      </a:srgbClr>
                    </a:gs>
                  </a:gsLst>
                  <a:lin ang="8100000" scaled="1"/>
                  <a:tileRect/>
                </a:gradFill>
                <a:latin typeface="Impact" panose="020B0806030902050204" pitchFamily="34" charset="0"/>
              </a:endParaRPr>
            </a:p>
          </p:txBody>
        </p:sp>
        <p:sp>
          <p:nvSpPr>
            <p:cNvPr id="39" name="椭圆 25"/>
            <p:cNvSpPr/>
            <p:nvPr/>
          </p:nvSpPr>
          <p:spPr>
            <a:xfrm>
              <a:off x="4763553" y="38462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42"/>
            <p:cNvSpPr txBox="1"/>
            <p:nvPr/>
          </p:nvSpPr>
          <p:spPr>
            <a:xfrm>
              <a:off x="2594658" y="4161516"/>
              <a:ext cx="2269599"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权益分派的实施</a:t>
              </a:r>
            </a:p>
          </p:txBody>
        </p:sp>
        <p:grpSp>
          <p:nvGrpSpPr>
            <p:cNvPr id="41" name="组合 61"/>
            <p:cNvGrpSpPr/>
            <p:nvPr/>
          </p:nvGrpSpPr>
          <p:grpSpPr>
            <a:xfrm>
              <a:off x="2230316" y="4310600"/>
              <a:ext cx="163496" cy="163496"/>
              <a:chOff x="4746321" y="3768630"/>
              <a:chExt cx="422370" cy="422370"/>
            </a:xfrm>
            <a:gradFill>
              <a:gsLst>
                <a:gs pos="0">
                  <a:schemeClr val="accent2"/>
                </a:gs>
                <a:gs pos="100000">
                  <a:schemeClr val="accent1"/>
                </a:gs>
              </a:gsLst>
              <a:lin ang="5400000" scaled="1"/>
            </a:gradFill>
          </p:grpSpPr>
          <p:sp>
            <p:nvSpPr>
              <p:cNvPr id="47" name="椭圆 46"/>
              <p:cNvSpPr/>
              <p:nvPr/>
            </p:nvSpPr>
            <p:spPr>
              <a:xfrm>
                <a:off x="4746321" y="3768630"/>
                <a:ext cx="422370" cy="42237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79"/>
            <p:cNvGrpSpPr/>
            <p:nvPr/>
          </p:nvGrpSpPr>
          <p:grpSpPr>
            <a:xfrm>
              <a:off x="5112896" y="4174322"/>
              <a:ext cx="400685" cy="436035"/>
              <a:chOff x="4873626" y="1965325"/>
              <a:chExt cx="269876" cy="293688"/>
            </a:xfrm>
            <a:gradFill>
              <a:gsLst>
                <a:gs pos="0">
                  <a:schemeClr val="accent2"/>
                </a:gs>
                <a:gs pos="100000">
                  <a:schemeClr val="accent1"/>
                </a:gs>
              </a:gsLst>
              <a:lin ang="5400000" scaled="1"/>
            </a:gradFill>
          </p:grpSpPr>
          <p:sp>
            <p:nvSpPr>
              <p:cNvPr id="43"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1" name="组合 50"/>
          <p:cNvGrpSpPr/>
          <p:nvPr/>
        </p:nvGrpSpPr>
        <p:grpSpPr>
          <a:xfrm>
            <a:off x="228604" y="2134870"/>
            <a:ext cx="4167553" cy="1314560"/>
            <a:chOff x="1379855" y="2134870"/>
            <a:chExt cx="4475898" cy="1314560"/>
          </a:xfrm>
        </p:grpSpPr>
        <p:sp>
          <p:nvSpPr>
            <p:cNvPr id="52" name="矩形 51"/>
            <p:cNvSpPr/>
            <p:nvPr/>
          </p:nvSpPr>
          <p:spPr>
            <a:xfrm>
              <a:off x="2524502" y="2388870"/>
              <a:ext cx="2988351" cy="8065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15"/>
            <p:cNvGrpSpPr/>
            <p:nvPr/>
          </p:nvGrpSpPr>
          <p:grpSpPr>
            <a:xfrm>
              <a:off x="1383249" y="2134870"/>
              <a:ext cx="1253059" cy="1314560"/>
              <a:chOff x="1107884" y="1669886"/>
              <a:chExt cx="1496876" cy="1721287"/>
            </a:xfrm>
          </p:grpSpPr>
          <p:pic>
            <p:nvPicPr>
              <p:cNvPr id="65" name="图片 64"/>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66" name="图片 65"/>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54" name="文本框 16"/>
            <p:cNvSpPr txBox="1"/>
            <p:nvPr/>
          </p:nvSpPr>
          <p:spPr>
            <a:xfrm>
              <a:off x="1379855" y="2438206"/>
              <a:ext cx="1082040" cy="707886"/>
            </a:xfrm>
            <a:prstGeom prst="rect">
              <a:avLst/>
            </a:prstGeom>
            <a:noFill/>
          </p:spPr>
          <p:txBody>
            <a:bodyPr wrap="square" rtlCol="0">
              <a:spAutoFit/>
            </a:bodyPr>
            <a:lstStyle/>
            <a:p>
              <a:pPr algn="ctr"/>
              <a:r>
                <a:rPr lang="en-US" altLang="zh-CN" sz="4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atin typeface="Impact" panose="020B0806030902050204" pitchFamily="34" charset="0"/>
                </a:rPr>
                <a:t>01</a:t>
              </a:r>
              <a:endParaRPr lang="zh-CN" altLang="en-US" sz="4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atin typeface="Impact" panose="020B0806030902050204" pitchFamily="34" charset="0"/>
              </a:endParaRPr>
            </a:p>
          </p:txBody>
        </p:sp>
        <p:sp>
          <p:nvSpPr>
            <p:cNvPr id="55" name="椭圆 54"/>
            <p:cNvSpPr/>
            <p:nvPr/>
          </p:nvSpPr>
          <p:spPr>
            <a:xfrm>
              <a:off x="4763553" y="22460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2"/>
            <p:cNvSpPr txBox="1"/>
            <p:nvPr/>
          </p:nvSpPr>
          <p:spPr>
            <a:xfrm>
              <a:off x="2457270" y="2595312"/>
              <a:ext cx="2649638"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权益分派业务介绍</a:t>
              </a:r>
            </a:p>
          </p:txBody>
        </p:sp>
        <p:grpSp>
          <p:nvGrpSpPr>
            <p:cNvPr id="57" name="组合 45"/>
            <p:cNvGrpSpPr/>
            <p:nvPr/>
          </p:nvGrpSpPr>
          <p:grpSpPr>
            <a:xfrm>
              <a:off x="2230316" y="2710401"/>
              <a:ext cx="163496" cy="163496"/>
              <a:chOff x="4746321" y="3768630"/>
              <a:chExt cx="422370" cy="422370"/>
            </a:xfrm>
            <a:gradFill>
              <a:gsLst>
                <a:gs pos="0">
                  <a:schemeClr val="accent2"/>
                </a:gs>
                <a:gs pos="100000">
                  <a:schemeClr val="accent1"/>
                </a:gs>
              </a:gsLst>
              <a:lin ang="5400000" scaled="1"/>
            </a:gradFill>
          </p:grpSpPr>
          <p:sp>
            <p:nvSpPr>
              <p:cNvPr id="63" name="椭圆 46"/>
              <p:cNvSpPr/>
              <p:nvPr/>
            </p:nvSpPr>
            <p:spPr>
              <a:xfrm>
                <a:off x="4746321" y="3768630"/>
                <a:ext cx="422370" cy="42237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Group 4"/>
            <p:cNvGrpSpPr>
              <a:grpSpLocks noChangeAspect="1"/>
            </p:cNvGrpSpPr>
            <p:nvPr/>
          </p:nvGrpSpPr>
          <p:grpSpPr bwMode="auto">
            <a:xfrm>
              <a:off x="5141610" y="2588537"/>
              <a:ext cx="347593" cy="396478"/>
              <a:chOff x="1776" y="1776"/>
              <a:chExt cx="64" cy="73"/>
            </a:xfrm>
            <a:gradFill>
              <a:gsLst>
                <a:gs pos="0">
                  <a:schemeClr val="accent2"/>
                </a:gs>
                <a:gs pos="100000">
                  <a:schemeClr val="accent1"/>
                </a:gs>
              </a:gsLst>
              <a:lin ang="5400000" scaled="1"/>
            </a:gradFill>
          </p:grpSpPr>
          <p:sp>
            <p:nvSpPr>
              <p:cNvPr id="5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7" name="文本框 3"/>
          <p:cNvSpPr txBox="1"/>
          <p:nvPr/>
        </p:nvSpPr>
        <p:spPr>
          <a:xfrm>
            <a:off x="3975223" y="33359"/>
            <a:ext cx="1228725" cy="707886"/>
          </a:xfrm>
          <a:prstGeom prst="rect">
            <a:avLst/>
          </a:prstGeom>
          <a:noFill/>
        </p:spPr>
        <p:txBody>
          <a:bodyPr wrap="square" rtlCol="0">
            <a:spAutoFit/>
          </a:bodyPr>
          <a:lstStyle/>
          <a:p>
            <a:pPr algn="ctr"/>
            <a:r>
              <a:rPr lang="zh-CN" altLang="en-US" sz="4000" dirty="0">
                <a:solidFill>
                  <a:schemeClr val="bg1"/>
                </a:solidFill>
                <a:latin typeface="微软雅黑" pitchFamily="34" charset="-122"/>
                <a:ea typeface="微软雅黑" pitchFamily="34" charset="-122"/>
              </a:rPr>
              <a:t>目录</a:t>
            </a:r>
          </a:p>
        </p:txBody>
      </p:sp>
      <p:sp>
        <p:nvSpPr>
          <p:cNvPr id="68" name="文本框 4"/>
          <p:cNvSpPr txBox="1"/>
          <p:nvPr/>
        </p:nvSpPr>
        <p:spPr>
          <a:xfrm>
            <a:off x="3393824" y="1152561"/>
            <a:ext cx="2497021" cy="584775"/>
          </a:xfrm>
          <a:prstGeom prst="rect">
            <a:avLst/>
          </a:prstGeom>
          <a:noFill/>
        </p:spPr>
        <p:txBody>
          <a:bodyPr wrap="square" rtlCol="0">
            <a:spAutoFit/>
          </a:bodyPr>
          <a:lstStyle/>
          <a:p>
            <a:pPr algn="ctr"/>
            <a:r>
              <a:rPr lang="en-US" altLang="zh-CN"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TC Avant Garde Std Bk" panose="020B0502020202020204" pitchFamily="34" charset="0"/>
              </a:rPr>
              <a:t>CONTENTS</a:t>
            </a:r>
            <a:endParaRPr lang="zh-CN" altLang="en-US" sz="32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ITC Avant Garde Std Bk" panose="020B0502020202020204" pitchFamily="34" charset="0"/>
            </a:endParaRPr>
          </a:p>
        </p:txBody>
      </p:sp>
      <p:sp>
        <p:nvSpPr>
          <p:cNvPr id="70" name="页脚占位符 69"/>
          <p:cNvSpPr>
            <a:spLocks noGrp="1"/>
          </p:cNvSpPr>
          <p:nvPr>
            <p:ph type="ftr" sz="quarter" idx="11"/>
          </p:nvPr>
        </p:nvSpPr>
        <p:spPr/>
        <p:txBody>
          <a:bodyPr/>
          <a:lstStyle/>
          <a:p>
            <a:pPr>
              <a:defRPr/>
            </a:pPr>
            <a:r>
              <a:rPr lang="en-US" altLang="zh-CN" dirty="0"/>
              <a:t>2</a:t>
            </a:r>
          </a:p>
        </p:txBody>
      </p:sp>
    </p:spTree>
    <p:extLst>
      <p:ext uri="{BB962C8B-B14F-4D97-AF65-F5344CB8AC3E}">
        <p14:creationId xmlns:p14="http://schemas.microsoft.com/office/powerpoint/2010/main" val="1204235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059AF55E-C110-48CD-B036-F845A13F7427}"/>
              </a:ext>
            </a:extLst>
          </p:cNvPr>
          <p:cNvSpPr>
            <a:spLocks noGrp="1"/>
          </p:cNvSpPr>
          <p:nvPr>
            <p:ph type="ftr" sz="quarter" idx="11"/>
          </p:nvPr>
        </p:nvSpPr>
        <p:spPr/>
        <p:txBody>
          <a:bodyPr/>
          <a:lstStyle/>
          <a:p>
            <a:pPr>
              <a:defRPr/>
            </a:pPr>
            <a:r>
              <a:rPr lang="en-US" altLang="zh-CN" dirty="0"/>
              <a:t>20</a:t>
            </a:r>
          </a:p>
        </p:txBody>
      </p:sp>
      <p:sp>
        <p:nvSpPr>
          <p:cNvPr id="3" name="矩形 2">
            <a:hlinkClick r:id="rId2" action="ppaction://hlinksldjump"/>
            <a:extLst>
              <a:ext uri="{FF2B5EF4-FFF2-40B4-BE49-F238E27FC236}">
                <a16:creationId xmlns:a16="http://schemas.microsoft.com/office/drawing/2014/main" id="{6C43D44F-B9E1-4673-9538-056171CD26C1}"/>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权益分派方案参考模板</a:t>
            </a:r>
            <a:endParaRPr lang="en-GB" altLang="en-GB" sz="2800" b="1" dirty="0">
              <a:solidFill>
                <a:schemeClr val="bg1"/>
              </a:solidFill>
              <a:latin typeface="微软雅黑" pitchFamily="34" charset="-122"/>
              <a:ea typeface="微软雅黑" pitchFamily="34" charset="-122"/>
            </a:endParaRPr>
          </a:p>
        </p:txBody>
      </p:sp>
      <p:sp>
        <p:nvSpPr>
          <p:cNvPr id="4" name="矩形 3">
            <a:extLst>
              <a:ext uri="{FF2B5EF4-FFF2-40B4-BE49-F238E27FC236}">
                <a16:creationId xmlns:a16="http://schemas.microsoft.com/office/drawing/2014/main" id="{06D0FF76-0CD6-49AC-A4F6-F19888B0F42A}"/>
              </a:ext>
            </a:extLst>
          </p:cNvPr>
          <p:cNvSpPr>
            <a:spLocks noChangeArrowheads="1"/>
          </p:cNvSpPr>
          <p:nvPr/>
        </p:nvSpPr>
        <p:spPr bwMode="auto">
          <a:xfrm>
            <a:off x="729211" y="1323392"/>
            <a:ext cx="7685577" cy="3554756"/>
          </a:xfrm>
          <a:prstGeom prst="rect">
            <a:avLst/>
          </a:prstGeom>
          <a:noFill/>
          <a:ln>
            <a:noFill/>
          </a:ln>
        </p:spPr>
        <p:txBody>
          <a:bodyPr wrap="square">
            <a:spAutoFit/>
          </a:bodyPr>
          <a:lstStyle/>
          <a:p>
            <a:pPr indent="358775" algn="just">
              <a:lnSpc>
                <a:spcPct val="150000"/>
              </a:lnSpc>
            </a:pPr>
            <a:r>
              <a:rPr lang="zh-CN" altLang="en-US" sz="1700" dirty="0">
                <a:latin typeface="微软雅黑" pitchFamily="34" charset="-122"/>
                <a:ea typeface="微软雅黑" pitchFamily="34" charset="-122"/>
                <a:cs typeface="仿宋_GB2312" charset="0"/>
              </a:rPr>
              <a:t>截止</a:t>
            </a:r>
            <a:r>
              <a:rPr lang="en-US" altLang="zh-CN" sz="1700" b="1" dirty="0">
                <a:latin typeface="微软雅黑" pitchFamily="34" charset="-122"/>
                <a:ea typeface="微软雅黑" pitchFamily="34" charset="-122"/>
                <a:cs typeface="仿宋_GB2312" charset="0"/>
              </a:rPr>
              <a:t>XXXX</a:t>
            </a:r>
            <a:r>
              <a:rPr lang="zh-CN" altLang="en-US" sz="1700" b="1" dirty="0">
                <a:latin typeface="微软雅黑" pitchFamily="34" charset="-122"/>
                <a:ea typeface="微软雅黑" pitchFamily="34" charset="-122"/>
                <a:cs typeface="仿宋_GB2312" charset="0"/>
              </a:rPr>
              <a:t>年</a:t>
            </a:r>
            <a:r>
              <a:rPr lang="en-US" altLang="zh-CN" sz="1700" b="1" dirty="0">
                <a:latin typeface="微软雅黑" pitchFamily="34" charset="-122"/>
                <a:ea typeface="微软雅黑" pitchFamily="34" charset="-122"/>
                <a:cs typeface="仿宋_GB2312" charset="0"/>
              </a:rPr>
              <a:t>XX</a:t>
            </a:r>
            <a:r>
              <a:rPr lang="zh-CN" altLang="en-US" sz="1700" b="1" dirty="0">
                <a:latin typeface="微软雅黑" pitchFamily="34" charset="-122"/>
                <a:ea typeface="微软雅黑" pitchFamily="34" charset="-122"/>
                <a:cs typeface="仿宋_GB2312" charset="0"/>
              </a:rPr>
              <a:t>月</a:t>
            </a:r>
            <a:r>
              <a:rPr lang="en-US" altLang="zh-CN" sz="1700" b="1" dirty="0">
                <a:latin typeface="微软雅黑" pitchFamily="34" charset="-122"/>
                <a:ea typeface="微软雅黑" pitchFamily="34" charset="-122"/>
                <a:cs typeface="仿宋_GB2312" charset="0"/>
              </a:rPr>
              <a:t>XX</a:t>
            </a:r>
            <a:r>
              <a:rPr lang="zh-CN" altLang="en-US" sz="1700" b="1" dirty="0">
                <a:latin typeface="微软雅黑" pitchFamily="34" charset="-122"/>
                <a:ea typeface="微软雅黑" pitchFamily="34" charset="-122"/>
                <a:cs typeface="仿宋_GB2312" charset="0"/>
              </a:rPr>
              <a:t>日</a:t>
            </a:r>
            <a:r>
              <a:rPr lang="zh-CN" altLang="en-US" sz="1700" dirty="0">
                <a:latin typeface="微软雅黑" pitchFamily="34" charset="-122"/>
                <a:ea typeface="微软雅黑" pitchFamily="34" charset="-122"/>
                <a:cs typeface="仿宋_GB2312" charset="0"/>
              </a:rPr>
              <a:t>，挂牌公司合并报表归属于母公司的未分配利润为</a:t>
            </a:r>
            <a:r>
              <a:rPr lang="en-US" altLang="zh-CN" sz="1700" dirty="0">
                <a:latin typeface="微软雅黑" pitchFamily="34" charset="-122"/>
                <a:ea typeface="微软雅黑" pitchFamily="34" charset="-122"/>
                <a:cs typeface="仿宋_GB2312" charset="0"/>
              </a:rPr>
              <a:t>XXXX</a:t>
            </a:r>
            <a:r>
              <a:rPr lang="zh-CN" altLang="en-US" sz="1700" dirty="0">
                <a:latin typeface="微软雅黑" pitchFamily="34" charset="-122"/>
                <a:ea typeface="微软雅黑" pitchFamily="34" charset="-122"/>
                <a:cs typeface="仿宋_GB2312" charset="0"/>
              </a:rPr>
              <a:t>元，母公司未分派利润为</a:t>
            </a:r>
            <a:r>
              <a:rPr lang="en-US" altLang="zh-CN" sz="1700" dirty="0">
                <a:latin typeface="微软雅黑" pitchFamily="34" charset="-122"/>
                <a:ea typeface="微软雅黑" pitchFamily="34" charset="-122"/>
                <a:cs typeface="仿宋_GB2312" charset="0"/>
              </a:rPr>
              <a:t>XXXX</a:t>
            </a:r>
            <a:r>
              <a:rPr lang="zh-CN" altLang="en-US" sz="1700" dirty="0">
                <a:latin typeface="微软雅黑" pitchFamily="34" charset="-122"/>
                <a:ea typeface="微软雅黑" pitchFamily="34" charset="-122"/>
                <a:cs typeface="仿宋_GB2312" charset="0"/>
              </a:rPr>
              <a:t>元。资本公积为</a:t>
            </a:r>
            <a:r>
              <a:rPr lang="en-US" altLang="zh-CN" sz="1700" dirty="0">
                <a:latin typeface="微软雅黑" pitchFamily="34" charset="-122"/>
                <a:ea typeface="微软雅黑" pitchFamily="34" charset="-122"/>
                <a:cs typeface="仿宋_GB2312" charset="0"/>
              </a:rPr>
              <a:t>XXX</a:t>
            </a:r>
            <a:r>
              <a:rPr lang="zh-CN" altLang="en-US" sz="1700" dirty="0">
                <a:latin typeface="微软雅黑" pitchFamily="34" charset="-122"/>
                <a:ea typeface="微软雅黑" pitchFamily="34" charset="-122"/>
                <a:cs typeface="仿宋_GB2312" charset="0"/>
              </a:rPr>
              <a:t>元（其中股票发行溢价形成的资本公积</a:t>
            </a:r>
            <a:r>
              <a:rPr lang="en-US" altLang="zh-CN" sz="1700" dirty="0">
                <a:latin typeface="微软雅黑" pitchFamily="34" charset="-122"/>
                <a:ea typeface="微软雅黑" pitchFamily="34" charset="-122"/>
                <a:cs typeface="仿宋_GB2312" charset="0"/>
              </a:rPr>
              <a:t>XXX</a:t>
            </a:r>
            <a:r>
              <a:rPr lang="zh-CN" altLang="en-US" sz="1700" dirty="0">
                <a:latin typeface="微软雅黑" pitchFamily="34" charset="-122"/>
                <a:ea typeface="微软雅黑" pitchFamily="34" charset="-122"/>
                <a:cs typeface="仿宋_GB2312" charset="0"/>
              </a:rPr>
              <a:t>元，其他公积金</a:t>
            </a:r>
            <a:r>
              <a:rPr lang="en-US" altLang="zh-CN" sz="1700" dirty="0">
                <a:latin typeface="微软雅黑" pitchFamily="34" charset="-122"/>
                <a:ea typeface="微软雅黑" pitchFamily="34" charset="-122"/>
                <a:cs typeface="仿宋_GB2312" charset="0"/>
              </a:rPr>
              <a:t>XXX</a:t>
            </a:r>
            <a:r>
              <a:rPr lang="zh-CN" altLang="en-US" sz="1700" dirty="0">
                <a:latin typeface="微软雅黑" pitchFamily="34" charset="-122"/>
                <a:ea typeface="微软雅黑" pitchFamily="34" charset="-122"/>
                <a:cs typeface="仿宋_GB2312" charset="0"/>
              </a:rPr>
              <a:t>元）。</a:t>
            </a:r>
            <a:endParaRPr kumimoji="0" lang="en-US" altLang="zh-CN" sz="1700" dirty="0">
              <a:latin typeface="微软雅黑" pitchFamily="34" charset="-122"/>
              <a:ea typeface="微软雅黑" pitchFamily="34" charset="-122"/>
              <a:cs typeface="仿宋_GB2312" charset="0"/>
            </a:endParaRPr>
          </a:p>
          <a:p>
            <a:pPr indent="358775" algn="just">
              <a:lnSpc>
                <a:spcPct val="150000"/>
              </a:lnSpc>
            </a:pPr>
            <a:r>
              <a:rPr kumimoji="0" lang="zh-CN" altLang="en-US" sz="1700" dirty="0">
                <a:latin typeface="微软雅黑" pitchFamily="34" charset="-122"/>
                <a:ea typeface="微软雅黑" pitchFamily="34" charset="-122"/>
                <a:cs typeface="仿宋_GB2312" charset="0"/>
              </a:rPr>
              <a:t>公司本次权益分派预案如下：</a:t>
            </a:r>
            <a:r>
              <a:rPr kumimoji="0" lang="zh-CN" altLang="en-US" sz="1700" b="1" dirty="0">
                <a:latin typeface="微软雅黑" pitchFamily="34" charset="-122"/>
                <a:ea typeface="微软雅黑" pitchFamily="34" charset="-122"/>
                <a:cs typeface="仿宋_GB2312" charset="0"/>
              </a:rPr>
              <a:t>以</a:t>
            </a:r>
            <a:r>
              <a:rPr lang="zh-CN" altLang="en-US" sz="1700" b="1" dirty="0">
                <a:latin typeface="微软雅黑" pitchFamily="34" charset="-122"/>
                <a:ea typeface="微软雅黑" pitchFamily="34" charset="-122"/>
                <a:cs typeface="仿宋_GB2312" charset="0"/>
              </a:rPr>
              <a:t>权益分派实施时股权登记日的总股本</a:t>
            </a:r>
            <a:r>
              <a:rPr kumimoji="0" lang="zh-CN" altLang="en-US" sz="1700" b="1" dirty="0">
                <a:latin typeface="微软雅黑" pitchFamily="34" charset="-122"/>
                <a:ea typeface="微软雅黑" pitchFamily="34" charset="-122"/>
                <a:cs typeface="仿宋_GB2312" charset="0"/>
              </a:rPr>
              <a:t>为基数</a:t>
            </a:r>
            <a:r>
              <a:rPr lang="zh-CN" altLang="en-US" sz="1700" dirty="0">
                <a:latin typeface="微软雅黑" pitchFamily="34" charset="-122"/>
                <a:ea typeface="微软雅黑" pitchFamily="34" charset="-122"/>
                <a:cs typeface="仿宋_GB2312" charset="0"/>
              </a:rPr>
              <a:t>，以未分配利润向</a:t>
            </a:r>
            <a:r>
              <a:rPr kumimoji="0" lang="zh-CN" altLang="en-US" sz="1700" dirty="0">
                <a:latin typeface="微软雅黑" pitchFamily="34" charset="-122"/>
                <a:ea typeface="微软雅黑" pitchFamily="34" charset="-122"/>
                <a:cs typeface="仿宋_GB2312" charset="0"/>
              </a:rPr>
              <a:t>全体股东每</a:t>
            </a:r>
            <a:r>
              <a:rPr kumimoji="0" lang="en-US" altLang="zh-CN" sz="1700" dirty="0">
                <a:latin typeface="微软雅黑" pitchFamily="34" charset="-122"/>
                <a:ea typeface="微软雅黑" pitchFamily="34" charset="-122"/>
                <a:cs typeface="仿宋_GB2312" charset="0"/>
              </a:rPr>
              <a:t>10</a:t>
            </a:r>
            <a:r>
              <a:rPr kumimoji="0" lang="zh-CN" altLang="en-US" sz="1700" dirty="0">
                <a:latin typeface="微软雅黑" pitchFamily="34" charset="-122"/>
                <a:ea typeface="微软雅黑" pitchFamily="34" charset="-122"/>
                <a:cs typeface="仿宋_GB2312" charset="0"/>
              </a:rPr>
              <a:t>股派发现金红利</a:t>
            </a:r>
            <a:r>
              <a:rPr lang="en-US" altLang="zh-CN" sz="1700" dirty="0">
                <a:latin typeface="微软雅黑" pitchFamily="34" charset="-122"/>
                <a:ea typeface="微软雅黑" pitchFamily="34" charset="-122"/>
                <a:cs typeface="仿宋_GB2312" charset="0"/>
              </a:rPr>
              <a:t>XX</a:t>
            </a:r>
            <a:r>
              <a:rPr lang="zh-CN" altLang="en-US" sz="1700" dirty="0">
                <a:latin typeface="微软雅黑" pitchFamily="34" charset="-122"/>
                <a:ea typeface="微软雅黑" pitchFamily="34" charset="-122"/>
                <a:cs typeface="仿宋_GB2312" charset="0"/>
              </a:rPr>
              <a:t>元，送红股</a:t>
            </a:r>
            <a:r>
              <a:rPr lang="en-US" altLang="zh-CN" sz="1700" dirty="0">
                <a:latin typeface="微软雅黑" pitchFamily="34" charset="-122"/>
                <a:ea typeface="微软雅黑" pitchFamily="34" charset="-122"/>
                <a:cs typeface="仿宋_GB2312" charset="0"/>
              </a:rPr>
              <a:t>XX</a:t>
            </a:r>
            <a:r>
              <a:rPr lang="zh-CN" altLang="en-US" sz="1700" dirty="0">
                <a:latin typeface="微软雅黑" pitchFamily="34" charset="-122"/>
                <a:ea typeface="微软雅黑" pitchFamily="34" charset="-122"/>
                <a:cs typeface="仿宋_GB2312" charset="0"/>
              </a:rPr>
              <a:t>股；同时以资本公积金每</a:t>
            </a:r>
            <a:r>
              <a:rPr lang="en-US" altLang="zh-CN" sz="1700" dirty="0">
                <a:latin typeface="微软雅黑" pitchFamily="34" charset="-122"/>
                <a:ea typeface="微软雅黑" pitchFamily="34" charset="-122"/>
                <a:cs typeface="仿宋_GB2312" charset="0"/>
              </a:rPr>
              <a:t>10</a:t>
            </a:r>
            <a:r>
              <a:rPr lang="zh-CN" altLang="en-US" sz="1700" dirty="0">
                <a:latin typeface="微软雅黑" pitchFamily="34" charset="-122"/>
                <a:ea typeface="微软雅黑" pitchFamily="34" charset="-122"/>
                <a:cs typeface="仿宋_GB2312" charset="0"/>
              </a:rPr>
              <a:t>股转增</a:t>
            </a:r>
            <a:r>
              <a:rPr lang="en-US" altLang="zh-CN" sz="1700" dirty="0">
                <a:latin typeface="微软雅黑" pitchFamily="34" charset="-122"/>
                <a:ea typeface="微软雅黑" pitchFamily="34" charset="-122"/>
                <a:cs typeface="仿宋_GB2312" charset="0"/>
              </a:rPr>
              <a:t>XX</a:t>
            </a:r>
            <a:r>
              <a:rPr lang="zh-CN" altLang="en-US" sz="1700" dirty="0">
                <a:latin typeface="微软雅黑" pitchFamily="34" charset="-122"/>
                <a:ea typeface="微软雅黑" pitchFamily="34" charset="-122"/>
                <a:cs typeface="仿宋_GB2312" charset="0"/>
              </a:rPr>
              <a:t>股（</a:t>
            </a:r>
            <a:r>
              <a:rPr lang="zh-CN" altLang="en-US" sz="1600" dirty="0">
                <a:latin typeface="微软雅黑" pitchFamily="34" charset="-122"/>
                <a:ea typeface="微软雅黑" pitchFamily="34" charset="-122"/>
                <a:cs typeface="仿宋_GB2312" charset="0"/>
              </a:rPr>
              <a:t>其中以股票发行溢价形成的资本公积每</a:t>
            </a:r>
            <a:r>
              <a:rPr lang="en-US" altLang="zh-CN" sz="1600" dirty="0">
                <a:latin typeface="微软雅黑" pitchFamily="34" charset="-122"/>
                <a:ea typeface="微软雅黑" pitchFamily="34" charset="-122"/>
                <a:cs typeface="仿宋_GB2312" charset="0"/>
              </a:rPr>
              <a:t>10</a:t>
            </a:r>
            <a:r>
              <a:rPr lang="zh-CN" altLang="en-US" sz="1600" dirty="0">
                <a:latin typeface="微软雅黑" pitchFamily="34" charset="-122"/>
                <a:ea typeface="微软雅黑" pitchFamily="34" charset="-122"/>
                <a:cs typeface="仿宋_GB2312" charset="0"/>
              </a:rPr>
              <a:t>股转增</a:t>
            </a:r>
            <a:r>
              <a:rPr lang="en-US" altLang="zh-CN" sz="1600" dirty="0">
                <a:latin typeface="微软雅黑" pitchFamily="34" charset="-122"/>
                <a:ea typeface="微软雅黑" pitchFamily="34" charset="-122"/>
                <a:cs typeface="仿宋_GB2312" charset="0"/>
              </a:rPr>
              <a:t>XX</a:t>
            </a:r>
            <a:r>
              <a:rPr lang="zh-CN" altLang="en-US" sz="1600" dirty="0">
                <a:latin typeface="微软雅黑" pitchFamily="34" charset="-122"/>
                <a:ea typeface="微软雅黑" pitchFamily="34" charset="-122"/>
                <a:cs typeface="仿宋_GB2312" charset="0"/>
              </a:rPr>
              <a:t>股，无需纳税；以其他公积金每</a:t>
            </a:r>
            <a:r>
              <a:rPr lang="en-US" altLang="zh-CN" sz="1600" dirty="0">
                <a:latin typeface="微软雅黑" pitchFamily="34" charset="-122"/>
                <a:ea typeface="微软雅黑" pitchFamily="34" charset="-122"/>
                <a:cs typeface="仿宋_GB2312" charset="0"/>
              </a:rPr>
              <a:t>10</a:t>
            </a:r>
            <a:r>
              <a:rPr lang="zh-CN" altLang="en-US" sz="1600" dirty="0">
                <a:latin typeface="微软雅黑" pitchFamily="34" charset="-122"/>
                <a:ea typeface="微软雅黑" pitchFamily="34" charset="-122"/>
                <a:cs typeface="仿宋_GB2312" charset="0"/>
              </a:rPr>
              <a:t>股转增</a:t>
            </a:r>
            <a:r>
              <a:rPr lang="en-US" altLang="zh-CN" sz="1600" dirty="0">
                <a:latin typeface="微软雅黑" pitchFamily="34" charset="-122"/>
                <a:ea typeface="微软雅黑" pitchFamily="34" charset="-122"/>
                <a:cs typeface="仿宋_GB2312" charset="0"/>
              </a:rPr>
              <a:t>XX</a:t>
            </a:r>
            <a:r>
              <a:rPr lang="zh-CN" altLang="en-US" sz="1600" dirty="0">
                <a:latin typeface="微软雅黑" pitchFamily="34" charset="-122"/>
                <a:ea typeface="微软雅黑" pitchFamily="34" charset="-122"/>
                <a:cs typeface="仿宋_GB2312" charset="0"/>
              </a:rPr>
              <a:t>股，需要纳税。）</a:t>
            </a:r>
            <a:endParaRPr lang="en-US" altLang="zh-CN" sz="1600" dirty="0">
              <a:latin typeface="微软雅黑" pitchFamily="34" charset="-122"/>
              <a:ea typeface="微软雅黑" pitchFamily="34" charset="-122"/>
              <a:cs typeface="仿宋_GB2312" charset="0"/>
            </a:endParaRPr>
          </a:p>
          <a:p>
            <a:pPr indent="358775" algn="just">
              <a:lnSpc>
                <a:spcPct val="150000"/>
              </a:lnSpc>
            </a:pPr>
            <a:r>
              <a:rPr lang="zh-CN" altLang="en-US" sz="1700" dirty="0">
                <a:latin typeface="微软雅黑" pitchFamily="34" charset="-122"/>
                <a:ea typeface="微软雅黑" pitchFamily="34" charset="-122"/>
                <a:cs typeface="仿宋_GB2312" charset="0"/>
              </a:rPr>
              <a:t>本次利润分配完成后，最终分派结果</a:t>
            </a:r>
            <a:r>
              <a:rPr lang="zh-CN" altLang="en-US" sz="1700" b="1" dirty="0">
                <a:latin typeface="微软雅黑" pitchFamily="34" charset="-122"/>
                <a:ea typeface="微软雅黑" pitchFamily="34" charset="-122"/>
                <a:cs typeface="仿宋_GB2312" charset="0"/>
              </a:rPr>
              <a:t>以中国结算北京分公司权益分派的结果为准。</a:t>
            </a:r>
            <a:endParaRPr lang="en-US" altLang="zh-CN" sz="1700" b="1" dirty="0">
              <a:latin typeface="微软雅黑" pitchFamily="34" charset="-122"/>
              <a:ea typeface="微软雅黑" pitchFamily="34" charset="-122"/>
              <a:cs typeface="仿宋_GB2312" charset="0"/>
            </a:endParaRPr>
          </a:p>
        </p:txBody>
      </p:sp>
      <p:sp>
        <p:nvSpPr>
          <p:cNvPr id="5" name="文本框 45">
            <a:extLst>
              <a:ext uri="{FF2B5EF4-FFF2-40B4-BE49-F238E27FC236}">
                <a16:creationId xmlns:a16="http://schemas.microsoft.com/office/drawing/2014/main" id="{11781C2D-3D22-424D-9429-9A0F6F81EDA0}"/>
              </a:ext>
            </a:extLst>
          </p:cNvPr>
          <p:cNvSpPr txBox="1"/>
          <p:nvPr/>
        </p:nvSpPr>
        <p:spPr>
          <a:xfrm>
            <a:off x="4279471" y="5421098"/>
            <a:ext cx="4384345" cy="400110"/>
          </a:xfrm>
          <a:prstGeom prst="rect">
            <a:avLst/>
          </a:prstGeom>
          <a:noFill/>
        </p:spPr>
        <p:txBody>
          <a:bodyPr wrap="squar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大家一定要用专业的分配方案术语！！</a:t>
            </a:r>
          </a:p>
        </p:txBody>
      </p:sp>
    </p:spTree>
    <p:extLst>
      <p:ext uri="{BB962C8B-B14F-4D97-AF65-F5344CB8AC3E}">
        <p14:creationId xmlns:p14="http://schemas.microsoft.com/office/powerpoint/2010/main" val="64393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0D4EE2AE-05E1-48BF-9B87-193CCDF13904}"/>
              </a:ext>
            </a:extLst>
          </p:cNvPr>
          <p:cNvSpPr>
            <a:spLocks noGrp="1"/>
          </p:cNvSpPr>
          <p:nvPr>
            <p:ph type="ftr" sz="quarter" idx="11"/>
          </p:nvPr>
        </p:nvSpPr>
        <p:spPr/>
        <p:txBody>
          <a:bodyPr/>
          <a:lstStyle/>
          <a:p>
            <a:pPr>
              <a:defRPr/>
            </a:pPr>
            <a:r>
              <a:rPr lang="en-US" altLang="zh-CN" dirty="0"/>
              <a:t>21</a:t>
            </a:r>
          </a:p>
        </p:txBody>
      </p:sp>
      <p:sp>
        <p:nvSpPr>
          <p:cNvPr id="3" name="矩形 2">
            <a:extLst>
              <a:ext uri="{FF2B5EF4-FFF2-40B4-BE49-F238E27FC236}">
                <a16:creationId xmlns:a16="http://schemas.microsoft.com/office/drawing/2014/main" id="{4AC31C7D-6D72-4DB3-B208-4C5A28E3F625}"/>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知识点回顾</a:t>
            </a:r>
            <a:endParaRPr lang="en-GB" altLang="en-GB" sz="2800" b="1" dirty="0">
              <a:solidFill>
                <a:schemeClr val="bg1"/>
              </a:solidFill>
              <a:latin typeface="微软雅黑" pitchFamily="34" charset="-122"/>
              <a:ea typeface="微软雅黑" pitchFamily="34" charset="-122"/>
            </a:endParaRPr>
          </a:p>
        </p:txBody>
      </p:sp>
      <p:sp>
        <p:nvSpPr>
          <p:cNvPr id="4" name="矩形 3">
            <a:extLst>
              <a:ext uri="{FF2B5EF4-FFF2-40B4-BE49-F238E27FC236}">
                <a16:creationId xmlns:a16="http://schemas.microsoft.com/office/drawing/2014/main" id="{6EC3FD25-AA1B-4FE3-985C-5E6DC724127C}"/>
              </a:ext>
            </a:extLst>
          </p:cNvPr>
          <p:cNvSpPr/>
          <p:nvPr/>
        </p:nvSpPr>
        <p:spPr>
          <a:xfrm>
            <a:off x="1082351" y="1404611"/>
            <a:ext cx="7080404" cy="3218008"/>
          </a:xfrm>
          <a:prstGeom prst="rect">
            <a:avLst/>
          </a:prstGeom>
        </p:spPr>
        <p:txBody>
          <a:bodyPr wrap="square" lIns="77925" tIns="38963" rIns="77925" bIns="38963">
            <a:spAutoFit/>
          </a:bodyPr>
          <a:lstStyle/>
          <a:p>
            <a:pPr algn="ctr"/>
            <a:endParaRPr lang="en-US" altLang="zh-CN" sz="2400" b="1" dirty="0">
              <a:solidFill>
                <a:srgbClr val="CC0000"/>
              </a:solidFill>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一个对象：股权登记日在册的全体股东</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两个日期：财务报告期末日、股权登记日</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三种方式：派发现金红利、送红股、公积金转增股本，是否纳税</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分派比例位数要求</a:t>
            </a:r>
            <a:endParaRPr lang="en-US" altLang="zh-CN" b="1" dirty="0">
              <a:latin typeface="微软雅黑" pitchFamily="34" charset="-122"/>
              <a:ea typeface="微软雅黑" pitchFamily="34" charset="-122"/>
            </a:endParaRPr>
          </a:p>
          <a:p>
            <a:pPr>
              <a:lnSpc>
                <a:spcPct val="200000"/>
              </a:lnSpc>
            </a:pPr>
            <a:r>
              <a:rPr lang="zh-CN" altLang="en-US" b="1"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76084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757916" y="1805344"/>
            <a:ext cx="3124200" cy="3124200"/>
          </a:xfrm>
          <a:prstGeom prst="ellipse">
            <a:avLst/>
          </a:prstGeom>
          <a:blipFill>
            <a:blip r:embed="rId2" cstate="print"/>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4"/>
          <p:cNvSpPr txBox="1"/>
          <p:nvPr/>
        </p:nvSpPr>
        <p:spPr>
          <a:xfrm>
            <a:off x="3664696" y="2346999"/>
            <a:ext cx="1310640" cy="1107996"/>
          </a:xfrm>
          <a:prstGeom prst="rect">
            <a:avLst/>
          </a:prstGeom>
          <a:noFill/>
        </p:spPr>
        <p:txBody>
          <a:bodyPr wrap="square" rtlCol="0">
            <a:spAutoFit/>
          </a:bodyPr>
          <a:lstStyle/>
          <a:p>
            <a:pPr algn="ctr"/>
            <a:r>
              <a:rPr lang="en-US" altLang="zh-CN" sz="6600" dirty="0">
                <a:solidFill>
                  <a:srgbClr val="C00000"/>
                </a:solidFill>
                <a:latin typeface="Impact" panose="020B0806030902050204" pitchFamily="34" charset="0"/>
              </a:rPr>
              <a:t>03</a:t>
            </a:r>
            <a:endParaRPr lang="zh-CN" altLang="en-US" sz="6600" dirty="0">
              <a:solidFill>
                <a:srgbClr val="C00000"/>
              </a:solidFill>
              <a:latin typeface="Impact" panose="020B0806030902050204" pitchFamily="34" charset="0"/>
            </a:endParaRPr>
          </a:p>
        </p:txBody>
      </p:sp>
      <p:cxnSp>
        <p:nvCxnSpPr>
          <p:cNvPr id="16" name="直接连接符 15"/>
          <p:cNvCxnSpPr/>
          <p:nvPr/>
        </p:nvCxnSpPr>
        <p:spPr>
          <a:xfrm>
            <a:off x="3098276" y="3348394"/>
            <a:ext cx="2443480"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995198" y="3544453"/>
            <a:ext cx="2649639" cy="954107"/>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权益分派</a:t>
            </a:r>
            <a:endParaRPr lang="en-US" altLang="zh-CN" sz="2800" b="1" dirty="0">
              <a:solidFill>
                <a:schemeClr val="tx1">
                  <a:lumMod val="65000"/>
                  <a:lumOff val="35000"/>
                </a:schemeClr>
              </a:solidFill>
              <a:latin typeface="微软雅黑" pitchFamily="34" charset="-122"/>
              <a:ea typeface="微软雅黑" pitchFamily="34" charset="-122"/>
            </a:endParaRPr>
          </a:p>
          <a:p>
            <a:pPr algn="ctr"/>
            <a:r>
              <a:rPr lang="zh-CN" altLang="en-US" sz="2800" b="1" dirty="0">
                <a:solidFill>
                  <a:schemeClr val="tx1">
                    <a:lumMod val="65000"/>
                    <a:lumOff val="35000"/>
                  </a:schemeClr>
                </a:solidFill>
                <a:latin typeface="微软雅黑" pitchFamily="34" charset="-122"/>
                <a:ea typeface="微软雅黑" pitchFamily="34" charset="-122"/>
              </a:rPr>
              <a:t>的实施</a:t>
            </a:r>
          </a:p>
        </p:txBody>
      </p:sp>
      <p:grpSp>
        <p:nvGrpSpPr>
          <p:cNvPr id="2" name="组合 17"/>
          <p:cNvGrpSpPr/>
          <p:nvPr/>
        </p:nvGrpSpPr>
        <p:grpSpPr>
          <a:xfrm>
            <a:off x="1244173" y="1289128"/>
            <a:ext cx="6644409" cy="4143925"/>
            <a:chOff x="3020156" y="1007782"/>
            <a:chExt cx="6644409" cy="4143925"/>
          </a:xfrm>
        </p:grpSpPr>
        <p:pic>
          <p:nvPicPr>
            <p:cNvPr id="19" name="图片 18"/>
            <p:cNvPicPr>
              <a:picLocks noChangeAspect="1"/>
            </p:cNvPicPr>
            <p:nvPr/>
          </p:nvPicPr>
          <p:blipFill rotWithShape="1">
            <a:blip r:embed="rId3" cstate="print">
              <a:grayscl/>
              <a:extLst/>
            </a:blip>
            <a:srcRect b="72279"/>
            <a:stretch/>
          </p:blipFill>
          <p:spPr>
            <a:xfrm rot="10800000" flipH="1">
              <a:off x="3020156" y="5002661"/>
              <a:ext cx="6644409" cy="149046"/>
            </a:xfrm>
            <a:prstGeom prst="rect">
              <a:avLst/>
            </a:prstGeom>
          </p:spPr>
        </p:pic>
        <p:pic>
          <p:nvPicPr>
            <p:cNvPr id="20" name="图片 19"/>
            <p:cNvPicPr>
              <a:picLocks noChangeAspect="1"/>
            </p:cNvPicPr>
            <p:nvPr/>
          </p:nvPicPr>
          <p:blipFill rotWithShape="1">
            <a:blip r:embed="rId3" cstate="print">
              <a:grayscl/>
              <a:extLst/>
            </a:blip>
            <a:srcRect b="72279"/>
            <a:stretch/>
          </p:blipFill>
          <p:spPr>
            <a:xfrm rot="10800000" flipH="1" flipV="1">
              <a:off x="3020156" y="1007782"/>
              <a:ext cx="6644409" cy="149046"/>
            </a:xfrm>
            <a:prstGeom prst="rect">
              <a:avLst/>
            </a:prstGeom>
          </p:spPr>
        </p:pic>
      </p:grpSp>
      <p:sp>
        <p:nvSpPr>
          <p:cNvPr id="22" name="页脚占位符 21"/>
          <p:cNvSpPr>
            <a:spLocks noGrp="1"/>
          </p:cNvSpPr>
          <p:nvPr>
            <p:ph type="ftr" sz="quarter" idx="11"/>
          </p:nvPr>
        </p:nvSpPr>
        <p:spPr/>
        <p:txBody>
          <a:bodyPr/>
          <a:lstStyle/>
          <a:p>
            <a:pPr>
              <a:defRPr/>
            </a:pPr>
            <a:r>
              <a:rPr lang="en-US" altLang="zh-CN" dirty="0"/>
              <a:t>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300" fill="hold"/>
                                        <p:tgtEl>
                                          <p:spTgt spid="15"/>
                                        </p:tgtEl>
                                        <p:attrNameLst>
                                          <p:attrName>ppt_w</p:attrName>
                                        </p:attrNameLst>
                                      </p:cBhvr>
                                      <p:tavLst>
                                        <p:tav tm="0">
                                          <p:val>
                                            <p:fltVal val="0"/>
                                          </p:val>
                                        </p:tav>
                                        <p:tav tm="100000">
                                          <p:val>
                                            <p:strVal val="#ppt_w"/>
                                          </p:val>
                                        </p:tav>
                                      </p:tavLst>
                                    </p:anim>
                                    <p:anim calcmode="lin" valueType="num">
                                      <p:cBhvr>
                                        <p:cTn id="17" dur="300" fill="hold"/>
                                        <p:tgtEl>
                                          <p:spTgt spid="15"/>
                                        </p:tgtEl>
                                        <p:attrNameLst>
                                          <p:attrName>ppt_h</p:attrName>
                                        </p:attrNameLst>
                                      </p:cBhvr>
                                      <p:tavLst>
                                        <p:tav tm="0">
                                          <p:val>
                                            <p:fltVal val="0"/>
                                          </p:val>
                                        </p:tav>
                                        <p:tav tm="100000">
                                          <p:val>
                                            <p:strVal val="#ppt_h"/>
                                          </p:val>
                                        </p:tav>
                                      </p:tavLst>
                                    </p:anim>
                                    <p:animEffect transition="in" filter="fade">
                                      <p:cBhvr>
                                        <p:cTn id="18" dur="300"/>
                                        <p:tgtEl>
                                          <p:spTgt spid="15"/>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文本1"/>
          <p:cNvGrpSpPr/>
          <p:nvPr/>
        </p:nvGrpSpPr>
        <p:grpSpPr>
          <a:xfrm>
            <a:off x="3023633" y="1761996"/>
            <a:ext cx="4813300" cy="431800"/>
            <a:chOff x="3645074" y="1981796"/>
            <a:chExt cx="4813300" cy="431800"/>
          </a:xfrm>
        </p:grpSpPr>
        <p:sp>
          <p:nvSpPr>
            <p:cNvPr id="3" name="Line 18"/>
            <p:cNvSpPr>
              <a:spLocks noChangeShapeType="1"/>
            </p:cNvSpPr>
            <p:nvPr/>
          </p:nvSpPr>
          <p:spPr bwMode="auto">
            <a:xfrm>
              <a:off x="3645074" y="219769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Line 19"/>
            <p:cNvSpPr>
              <a:spLocks noChangeShapeType="1"/>
            </p:cNvSpPr>
            <p:nvPr/>
          </p:nvSpPr>
          <p:spPr bwMode="auto">
            <a:xfrm>
              <a:off x="3956224" y="198179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Rectangle 20"/>
            <p:cNvSpPr>
              <a:spLocks noChangeArrowheads="1"/>
            </p:cNvSpPr>
            <p:nvPr/>
          </p:nvSpPr>
          <p:spPr bwMode="auto">
            <a:xfrm>
              <a:off x="3956224" y="2021483"/>
              <a:ext cx="450215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25000"/>
                </a:lnSpc>
                <a:buFont typeface="Wingdings" pitchFamily="2" charset="2"/>
                <a:buChar char="n"/>
                <a:defRPr/>
              </a:pPr>
              <a:r>
                <a:rPr lang="zh-CN" altLang="en-US" sz="1200" b="1" kern="0" dirty="0">
                  <a:latin typeface="微软雅黑" pitchFamily="34" charset="-122"/>
                  <a:ea typeface="微软雅黑" pitchFamily="34" charset="-122"/>
                </a:rPr>
                <a:t>第</a:t>
              </a:r>
              <a:r>
                <a:rPr lang="en-US" altLang="zh-CN" sz="1200" b="1" kern="0" dirty="0">
                  <a:latin typeface="微软雅黑" pitchFamily="34" charset="-122"/>
                  <a:ea typeface="微软雅黑" pitchFamily="34" charset="-122"/>
                </a:rPr>
                <a:t>157</a:t>
              </a:r>
              <a:r>
                <a:rPr lang="zh-CN" altLang="en-US" sz="1200" b="1" kern="0" dirty="0">
                  <a:latin typeface="微软雅黑" pitchFamily="34" charset="-122"/>
                  <a:ea typeface="微软雅黑" pitchFamily="34" charset="-122"/>
                </a:rPr>
                <a:t>条：受发行人的委托派发证券权益</a:t>
              </a:r>
              <a:endParaRPr kumimoji="0" lang="zh-CN" altLang="en-US" sz="12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6" name="文本2"/>
          <p:cNvGrpSpPr/>
          <p:nvPr/>
        </p:nvGrpSpPr>
        <p:grpSpPr>
          <a:xfrm>
            <a:off x="3484008" y="2482722"/>
            <a:ext cx="4563766" cy="538910"/>
            <a:chOff x="4105449" y="2740621"/>
            <a:chExt cx="4563766" cy="431800"/>
          </a:xfrm>
        </p:grpSpPr>
        <p:sp>
          <p:nvSpPr>
            <p:cNvPr id="7" name="Line 21"/>
            <p:cNvSpPr>
              <a:spLocks noChangeShapeType="1"/>
            </p:cNvSpPr>
            <p:nvPr/>
          </p:nvSpPr>
          <p:spPr bwMode="auto">
            <a:xfrm>
              <a:off x="4105449" y="2956521"/>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Line 22"/>
            <p:cNvSpPr>
              <a:spLocks noChangeShapeType="1"/>
            </p:cNvSpPr>
            <p:nvPr/>
          </p:nvSpPr>
          <p:spPr bwMode="auto">
            <a:xfrm>
              <a:off x="4416599" y="2740621"/>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Rectangle 23"/>
            <p:cNvSpPr>
              <a:spLocks noChangeArrowheads="1"/>
            </p:cNvSpPr>
            <p:nvPr/>
          </p:nvSpPr>
          <p:spPr bwMode="auto">
            <a:xfrm>
              <a:off x="4416599" y="2787354"/>
              <a:ext cx="4252616"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Wingdings" pitchFamily="2" charset="2"/>
                <a:buChar char="n"/>
              </a:pPr>
              <a:r>
                <a:rPr lang="zh-CN" altLang="en-US" sz="1200" b="1" kern="0" dirty="0">
                  <a:latin typeface="微软雅黑" pitchFamily="34" charset="-122"/>
                  <a:ea typeface="微软雅黑" pitchFamily="34" charset="-122"/>
                </a:rPr>
                <a:t>第</a:t>
              </a:r>
              <a:r>
                <a:rPr lang="en-US" altLang="zh-CN" sz="1200" b="1" kern="0" dirty="0">
                  <a:latin typeface="微软雅黑" pitchFamily="34" charset="-122"/>
                  <a:ea typeface="微软雅黑" pitchFamily="34" charset="-122"/>
                </a:rPr>
                <a:t>8</a:t>
              </a:r>
              <a:r>
                <a:rPr lang="zh-CN" altLang="en-US" sz="1200" b="1" kern="0" dirty="0">
                  <a:latin typeface="微软雅黑" pitchFamily="34" charset="-122"/>
                  <a:ea typeface="微软雅黑" pitchFamily="34" charset="-122"/>
                </a:rPr>
                <a:t>条：受发行人的委托派发证券权益</a:t>
              </a:r>
              <a:endParaRPr lang="en-US" altLang="zh-CN" sz="1200" b="1" kern="0" dirty="0">
                <a:latin typeface="微软雅黑" pitchFamily="34" charset="-122"/>
                <a:ea typeface="微软雅黑" pitchFamily="34" charset="-122"/>
              </a:endParaRPr>
            </a:p>
            <a:p>
              <a:pPr>
                <a:buFont typeface="Wingdings" pitchFamily="2" charset="2"/>
                <a:buChar char="n"/>
              </a:pPr>
              <a:r>
                <a:rPr lang="zh-CN" altLang="en-US" sz="1200" b="1" kern="0" dirty="0">
                  <a:latin typeface="微软雅黑" pitchFamily="34" charset="-122"/>
                  <a:ea typeface="微软雅黑" pitchFamily="34" charset="-122"/>
                </a:rPr>
                <a:t>第</a:t>
              </a:r>
              <a:r>
                <a:rPr lang="en-US" altLang="zh-CN" sz="1200" b="1" kern="0" dirty="0">
                  <a:latin typeface="微软雅黑" pitchFamily="34" charset="-122"/>
                  <a:ea typeface="微软雅黑" pitchFamily="34" charset="-122"/>
                </a:rPr>
                <a:t>32</a:t>
              </a:r>
              <a:r>
                <a:rPr lang="zh-CN" altLang="en-US" sz="1200" b="1" kern="0" dirty="0">
                  <a:latin typeface="微软雅黑" pitchFamily="34" charset="-122"/>
                  <a:ea typeface="微软雅黑" pitchFamily="34" charset="-122"/>
                </a:rPr>
                <a:t>条：</a:t>
              </a:r>
              <a:r>
                <a:rPr lang="zh-CN" altLang="en-US" sz="1200" b="1" dirty="0">
                  <a:latin typeface="微软雅黑" pitchFamily="34" charset="-122"/>
                  <a:ea typeface="微软雅黑" pitchFamily="34" charset="-122"/>
                </a:rPr>
                <a:t>证券发行人申请办理权益分派等代理服务的，应当按照业务规则和协议向证券登记结算机构提交有关资料并支付款项。</a:t>
              </a:r>
            </a:p>
          </p:txBody>
        </p:sp>
      </p:grpSp>
      <p:grpSp>
        <p:nvGrpSpPr>
          <p:cNvPr id="10" name="文本3"/>
          <p:cNvGrpSpPr/>
          <p:nvPr/>
        </p:nvGrpSpPr>
        <p:grpSpPr>
          <a:xfrm>
            <a:off x="3883740" y="3316793"/>
            <a:ext cx="3960813" cy="431800"/>
            <a:chOff x="4497561" y="3437533"/>
            <a:chExt cx="3960813" cy="431800"/>
          </a:xfrm>
        </p:grpSpPr>
        <p:sp>
          <p:nvSpPr>
            <p:cNvPr id="11" name="Line 24"/>
            <p:cNvSpPr>
              <a:spLocks noChangeShapeType="1"/>
            </p:cNvSpPr>
            <p:nvPr/>
          </p:nvSpPr>
          <p:spPr bwMode="auto">
            <a:xfrm>
              <a:off x="4497561" y="3653433"/>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Line 25"/>
            <p:cNvSpPr>
              <a:spLocks noChangeShapeType="1"/>
            </p:cNvSpPr>
            <p:nvPr/>
          </p:nvSpPr>
          <p:spPr bwMode="auto">
            <a:xfrm>
              <a:off x="4808711" y="3437533"/>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Rectangle 26"/>
            <p:cNvSpPr>
              <a:spLocks noChangeArrowheads="1"/>
            </p:cNvSpPr>
            <p:nvPr/>
          </p:nvSpPr>
          <p:spPr bwMode="auto">
            <a:xfrm>
              <a:off x="4808711" y="3477221"/>
              <a:ext cx="3649663"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b="1" kern="0" dirty="0">
                  <a:latin typeface="微软雅黑" pitchFamily="34" charset="-122"/>
                  <a:ea typeface="微软雅黑" pitchFamily="34" charset="-122"/>
                </a:rPr>
                <a:t>第</a:t>
              </a:r>
              <a:r>
                <a:rPr lang="en-US" altLang="zh-CN" sz="1200" b="1" kern="0" dirty="0">
                  <a:latin typeface="微软雅黑" pitchFamily="34" charset="-122"/>
                  <a:ea typeface="微软雅黑" pitchFamily="34" charset="-122"/>
                </a:rPr>
                <a:t>47-50</a:t>
              </a:r>
              <a:r>
                <a:rPr lang="zh-CN" altLang="en-US" sz="1200" b="1" kern="0" dirty="0">
                  <a:latin typeface="微软雅黑" pitchFamily="34" charset="-122"/>
                  <a:ea typeface="微软雅黑" pitchFamily="34" charset="-122"/>
                </a:rPr>
                <a:t>条：明确了委托中国结算办理权益分派服务所需要注意的事项。</a:t>
              </a:r>
            </a:p>
          </p:txBody>
        </p:sp>
      </p:grpSp>
      <p:grpSp>
        <p:nvGrpSpPr>
          <p:cNvPr id="14" name="文本4"/>
          <p:cNvGrpSpPr/>
          <p:nvPr/>
        </p:nvGrpSpPr>
        <p:grpSpPr>
          <a:xfrm>
            <a:off x="4540989" y="4276596"/>
            <a:ext cx="4283410" cy="431800"/>
            <a:chOff x="5180186" y="4496396"/>
            <a:chExt cx="3278188" cy="431800"/>
          </a:xfrm>
        </p:grpSpPr>
        <p:sp>
          <p:nvSpPr>
            <p:cNvPr id="15" name="Line 27"/>
            <p:cNvSpPr>
              <a:spLocks noChangeShapeType="1"/>
            </p:cNvSpPr>
            <p:nvPr/>
          </p:nvSpPr>
          <p:spPr bwMode="auto">
            <a:xfrm>
              <a:off x="5180186" y="471229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Line 28"/>
            <p:cNvSpPr>
              <a:spLocks noChangeShapeType="1"/>
            </p:cNvSpPr>
            <p:nvPr/>
          </p:nvSpPr>
          <p:spPr bwMode="auto">
            <a:xfrm>
              <a:off x="5491336" y="449639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Rectangle 29"/>
            <p:cNvSpPr>
              <a:spLocks noChangeArrowheads="1"/>
            </p:cNvSpPr>
            <p:nvPr/>
          </p:nvSpPr>
          <p:spPr bwMode="auto">
            <a:xfrm>
              <a:off x="5491336" y="4536083"/>
              <a:ext cx="2967038"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Wingdings" pitchFamily="2" charset="2"/>
                <a:buChar char="n"/>
              </a:pPr>
              <a:r>
                <a:rPr lang="zh-CN" altLang="en-US" sz="1600" b="1" kern="0" dirty="0">
                  <a:latin typeface="微软雅黑" panose="020B0503020204020204" pitchFamily="34" charset="-122"/>
                  <a:ea typeface="微软雅黑" panose="020B0503020204020204" pitchFamily="34" charset="-122"/>
                </a:rPr>
                <a:t>阐明权益分派业务具体规定和详细步骤。</a:t>
              </a:r>
            </a:p>
            <a:p>
              <a:r>
                <a:rPr lang="zh-CN" altLang="en-US" sz="1600" b="1" kern="0" dirty="0">
                  <a:latin typeface="微软雅黑" panose="020B0503020204020204" pitchFamily="34" charset="-122"/>
                  <a:ea typeface="微软雅黑" panose="020B0503020204020204" pitchFamily="34" charset="-122"/>
                </a:rPr>
                <a:t>■办理权益分派业务前，请</a:t>
              </a:r>
              <a:r>
                <a:rPr lang="zh-CN" altLang="en-US" sz="1600" b="1" kern="0" dirty="0">
                  <a:solidFill>
                    <a:srgbClr val="C00000"/>
                  </a:solidFill>
                  <a:latin typeface="微软雅黑" panose="020B0503020204020204" pitchFamily="34" charset="-122"/>
                  <a:ea typeface="微软雅黑" panose="020B0503020204020204" pitchFamily="34" charset="-122"/>
                </a:rPr>
                <a:t>务必仔细阅读</a:t>
              </a:r>
              <a:r>
                <a:rPr lang="zh-CN" altLang="en-US" sz="1600" b="1" kern="0" dirty="0">
                  <a:latin typeface="微软雅黑" panose="020B0503020204020204" pitchFamily="34" charset="-122"/>
                  <a:ea typeface="微软雅黑" panose="020B0503020204020204" pitchFamily="34" charset="-122"/>
                </a:rPr>
                <a:t>。</a:t>
              </a:r>
            </a:p>
          </p:txBody>
        </p:sp>
      </p:grpSp>
      <p:grpSp>
        <p:nvGrpSpPr>
          <p:cNvPr id="18" name="灰色4"/>
          <p:cNvGrpSpPr/>
          <p:nvPr/>
        </p:nvGrpSpPr>
        <p:grpSpPr>
          <a:xfrm>
            <a:off x="200416" y="4035296"/>
            <a:ext cx="4367212" cy="1536700"/>
            <a:chOff x="812974" y="4255096"/>
            <a:chExt cx="4367212" cy="1536700"/>
          </a:xfrm>
        </p:grpSpPr>
        <p:sp>
          <p:nvSpPr>
            <p:cNvPr id="19"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0"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1"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2"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23" name="灰色3"/>
          <p:cNvGrpSpPr/>
          <p:nvPr/>
        </p:nvGrpSpPr>
        <p:grpSpPr>
          <a:xfrm>
            <a:off x="871928" y="3152646"/>
            <a:ext cx="3013075" cy="882650"/>
            <a:chOff x="1484486" y="3372446"/>
            <a:chExt cx="3013075" cy="882650"/>
          </a:xfrm>
        </p:grpSpPr>
        <p:sp>
          <p:nvSpPr>
            <p:cNvPr id="24"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5"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6"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ea typeface="微软雅黑" pitchFamily="34" charset="-122"/>
              </a:endParaRPr>
            </a:p>
          </p:txBody>
        </p:sp>
        <p:sp>
          <p:nvSpPr>
            <p:cNvPr id="27"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28" name="灰色2"/>
          <p:cNvGrpSpPr/>
          <p:nvPr/>
        </p:nvGrpSpPr>
        <p:grpSpPr>
          <a:xfrm>
            <a:off x="1419616" y="2560508"/>
            <a:ext cx="1924050" cy="592138"/>
            <a:chOff x="2032174" y="2780308"/>
            <a:chExt cx="1924050" cy="592138"/>
          </a:xfrm>
        </p:grpSpPr>
        <p:sp>
          <p:nvSpPr>
            <p:cNvPr id="29"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0"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ea typeface="微软雅黑" pitchFamily="34" charset="-122"/>
              </a:endParaRPr>
            </a:p>
          </p:txBody>
        </p:sp>
        <p:sp>
          <p:nvSpPr>
            <p:cNvPr id="31"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33" name="灰色1"/>
          <p:cNvGrpSpPr/>
          <p:nvPr/>
        </p:nvGrpSpPr>
        <p:grpSpPr>
          <a:xfrm>
            <a:off x="1827603" y="1598483"/>
            <a:ext cx="1112838" cy="962025"/>
            <a:chOff x="2440161" y="1818283"/>
            <a:chExt cx="1112838" cy="962025"/>
          </a:xfrm>
        </p:grpSpPr>
        <p:sp>
          <p:nvSpPr>
            <p:cNvPr id="34" name="AutoShape 6"/>
            <p:cNvSpPr>
              <a:spLocks noChangeArrowheads="1"/>
            </p:cNvSpPr>
            <p:nvPr/>
          </p:nvSpPr>
          <p:spPr bwMode="auto">
            <a:xfrm>
              <a:off x="2440161" y="1818283"/>
              <a:ext cx="1112838" cy="835025"/>
            </a:xfrm>
            <a:prstGeom prst="triangle">
              <a:avLst>
                <a:gd name="adj" fmla="val 50000"/>
              </a:avLst>
            </a:pr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5"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37" name="橙色4"/>
          <p:cNvGrpSpPr/>
          <p:nvPr/>
        </p:nvGrpSpPr>
        <p:grpSpPr>
          <a:xfrm>
            <a:off x="217996" y="4035297"/>
            <a:ext cx="4367212" cy="1536700"/>
            <a:chOff x="812974" y="4255096"/>
            <a:chExt cx="4367212" cy="1536700"/>
          </a:xfrm>
        </p:grpSpPr>
        <p:sp>
          <p:nvSpPr>
            <p:cNvPr id="38"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C0000"/>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39" name="组合 38"/>
            <p:cNvGrpSpPr/>
            <p:nvPr/>
          </p:nvGrpSpPr>
          <p:grpSpPr>
            <a:xfrm>
              <a:off x="812974" y="4255096"/>
              <a:ext cx="4367212" cy="1079500"/>
              <a:chOff x="812974" y="4255096"/>
              <a:chExt cx="4367212" cy="1079500"/>
            </a:xfrm>
          </p:grpSpPr>
          <p:sp>
            <p:nvSpPr>
              <p:cNvPr id="40"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C00000"/>
                  </a:gs>
                  <a:gs pos="100000">
                    <a:srgbClr val="C00000"/>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1"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2"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400" b="1" kern="0" dirty="0">
                    <a:solidFill>
                      <a:srgbClr val="FFFFFF"/>
                    </a:solidFill>
                    <a:ea typeface="微软雅黑" pitchFamily="34" charset="-122"/>
                  </a:rPr>
                  <a:t>《</a:t>
                </a:r>
                <a:r>
                  <a:rPr lang="zh-CN" altLang="en-US" sz="1400" b="1" kern="0" dirty="0">
                    <a:solidFill>
                      <a:srgbClr val="FFFFFF"/>
                    </a:solidFill>
                    <a:ea typeface="微软雅黑" pitchFamily="34" charset="-122"/>
                  </a:rPr>
                  <a:t>中国结算北京分公司证券发行人业务指南</a:t>
                </a:r>
                <a:r>
                  <a:rPr lang="en-US" altLang="zh-CN" sz="1400" b="1" kern="0" dirty="0">
                    <a:solidFill>
                      <a:srgbClr val="FFFFFF"/>
                    </a:solidFill>
                    <a:ea typeface="微软雅黑" pitchFamily="34" charset="-122"/>
                  </a:rPr>
                  <a:t>》</a:t>
                </a:r>
              </a:p>
              <a:p>
                <a:pPr lvl="0" algn="ctr" defTabSz="914400">
                  <a:lnSpc>
                    <a:spcPct val="120000"/>
                  </a:lnSpc>
                  <a:defRPr/>
                </a:pPr>
                <a:r>
                  <a:rPr lang="zh-CN" altLang="en-US" sz="1400" b="1" kern="0" dirty="0">
                    <a:solidFill>
                      <a:srgbClr val="FFFFFF"/>
                    </a:solidFill>
                    <a:ea typeface="微软雅黑" pitchFamily="34" charset="-122"/>
                  </a:rPr>
                  <a:t>中“权益分派”章节内容</a:t>
                </a:r>
              </a:p>
            </p:txBody>
          </p:sp>
        </p:grpSp>
      </p:grpSp>
      <p:grpSp>
        <p:nvGrpSpPr>
          <p:cNvPr id="43" name="橙色3"/>
          <p:cNvGrpSpPr/>
          <p:nvPr/>
        </p:nvGrpSpPr>
        <p:grpSpPr>
          <a:xfrm>
            <a:off x="880720" y="3143855"/>
            <a:ext cx="3013075" cy="882650"/>
            <a:chOff x="1484486" y="3372446"/>
            <a:chExt cx="3013075" cy="882650"/>
          </a:xfrm>
        </p:grpSpPr>
        <p:sp>
          <p:nvSpPr>
            <p:cNvPr id="44"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C00000"/>
                </a:gs>
                <a:gs pos="100000">
                  <a:srgbClr val="C00000"/>
                </a:gs>
              </a:gsLst>
              <a:lin ang="16200000" scaled="0"/>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5"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C0000"/>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6"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7"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600" b="1" kern="0" dirty="0">
                  <a:solidFill>
                    <a:srgbClr val="FFFFFF"/>
                  </a:solidFill>
                  <a:latin typeface="微软雅黑" pitchFamily="34" charset="-122"/>
                  <a:ea typeface="微软雅黑" pitchFamily="34" charset="-122"/>
                </a:rPr>
                <a:t>《</a:t>
              </a:r>
              <a:r>
                <a:rPr lang="zh-CN" altLang="en-US" sz="1600" b="1" kern="0" dirty="0">
                  <a:solidFill>
                    <a:srgbClr val="FFFFFF"/>
                  </a:solidFill>
                  <a:latin typeface="微软雅黑" pitchFamily="34" charset="-122"/>
                  <a:ea typeface="微软雅黑" pitchFamily="34" charset="-122"/>
                </a:rPr>
                <a:t>证券登记规则</a:t>
              </a:r>
              <a:r>
                <a:rPr lang="en-US" altLang="zh-CN" sz="1600" b="1" kern="0" dirty="0">
                  <a:solidFill>
                    <a:srgbClr val="FFFFFF"/>
                  </a:solidFill>
                  <a:latin typeface="微软雅黑" pitchFamily="34" charset="-122"/>
                  <a:ea typeface="微软雅黑" pitchFamily="34" charset="-122"/>
                </a:rPr>
                <a:t>》</a:t>
              </a:r>
            </a:p>
          </p:txBody>
        </p:sp>
      </p:grpSp>
      <p:grpSp>
        <p:nvGrpSpPr>
          <p:cNvPr id="48" name="橙色2"/>
          <p:cNvGrpSpPr/>
          <p:nvPr/>
        </p:nvGrpSpPr>
        <p:grpSpPr>
          <a:xfrm>
            <a:off x="1419614" y="2569301"/>
            <a:ext cx="1924050" cy="592138"/>
            <a:chOff x="2032174" y="2780308"/>
            <a:chExt cx="1924050" cy="592138"/>
          </a:xfrm>
        </p:grpSpPr>
        <p:sp>
          <p:nvSpPr>
            <p:cNvPr id="49"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C00000"/>
                </a:gs>
                <a:gs pos="100000">
                  <a:srgbClr val="C00000"/>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0"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C0000"/>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1"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2"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050" b="1" kern="0" dirty="0">
                  <a:solidFill>
                    <a:srgbClr val="FFFFFF"/>
                  </a:solidFill>
                  <a:latin typeface="微软雅黑" pitchFamily="34" charset="-122"/>
                  <a:ea typeface="微软雅黑" pitchFamily="34" charset="-122"/>
                </a:rPr>
                <a:t>《</a:t>
              </a:r>
              <a:r>
                <a:rPr lang="zh-CN" altLang="en-US" sz="1050" b="1" kern="0" dirty="0">
                  <a:solidFill>
                    <a:srgbClr val="FFFFFF"/>
                  </a:solidFill>
                  <a:latin typeface="微软雅黑" pitchFamily="34" charset="-122"/>
                  <a:ea typeface="微软雅黑" pitchFamily="34" charset="-122"/>
                </a:rPr>
                <a:t>证券登记结算管理办法</a:t>
              </a:r>
              <a:r>
                <a:rPr lang="en-US" altLang="zh-CN" sz="1050" b="1" kern="0" dirty="0">
                  <a:solidFill>
                    <a:srgbClr val="FFFFFF"/>
                  </a:solidFill>
                  <a:latin typeface="微软雅黑" pitchFamily="34" charset="-122"/>
                  <a:ea typeface="微软雅黑" pitchFamily="34" charset="-122"/>
                </a:rPr>
                <a:t>》</a:t>
              </a:r>
              <a:endParaRPr lang="zh-CN" altLang="en-US" sz="1050" b="1" kern="0" dirty="0">
                <a:solidFill>
                  <a:srgbClr val="FFFFFF"/>
                </a:solidFill>
                <a:latin typeface="微软雅黑" pitchFamily="34" charset="-122"/>
                <a:ea typeface="微软雅黑" pitchFamily="34" charset="-122"/>
              </a:endParaRPr>
            </a:p>
          </p:txBody>
        </p:sp>
      </p:grpSp>
      <p:grpSp>
        <p:nvGrpSpPr>
          <p:cNvPr id="53" name="橙色1"/>
          <p:cNvGrpSpPr/>
          <p:nvPr/>
        </p:nvGrpSpPr>
        <p:grpSpPr>
          <a:xfrm>
            <a:off x="1827603" y="1598482"/>
            <a:ext cx="1130423" cy="962026"/>
            <a:chOff x="2440161" y="1818282"/>
            <a:chExt cx="1130423" cy="962026"/>
          </a:xfrm>
        </p:grpSpPr>
        <p:sp>
          <p:nvSpPr>
            <p:cNvPr id="54" name="AutoShape 6"/>
            <p:cNvSpPr>
              <a:spLocks noChangeArrowheads="1"/>
            </p:cNvSpPr>
            <p:nvPr/>
          </p:nvSpPr>
          <p:spPr bwMode="auto">
            <a:xfrm>
              <a:off x="2457746" y="1818282"/>
              <a:ext cx="1112838" cy="835025"/>
            </a:xfrm>
            <a:prstGeom prst="triangle">
              <a:avLst>
                <a:gd name="adj" fmla="val 50000"/>
              </a:avLst>
            </a:prstGeom>
            <a:gradFill rotWithShape="1">
              <a:gsLst>
                <a:gs pos="0">
                  <a:srgbClr val="C00000"/>
                </a:gs>
                <a:gs pos="100000">
                  <a:srgbClr val="C00000"/>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5"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C0000"/>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6" name="Rectangle 17"/>
            <p:cNvSpPr>
              <a:spLocks noChangeArrowheads="1"/>
            </p:cNvSpPr>
            <p:nvPr/>
          </p:nvSpPr>
          <p:spPr bwMode="auto">
            <a:xfrm>
              <a:off x="2440161" y="2144944"/>
              <a:ext cx="1112838"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200" b="1" kern="0" dirty="0">
                  <a:solidFill>
                    <a:srgbClr val="FFFFFF"/>
                  </a:solidFill>
                  <a:latin typeface="微软雅黑" pitchFamily="34" charset="-122"/>
                  <a:ea typeface="微软雅黑" pitchFamily="34" charset="-122"/>
                </a:rPr>
                <a:t>《</a:t>
              </a:r>
              <a:r>
                <a:rPr lang="zh-CN" altLang="en-US" sz="1200" b="1" kern="0" dirty="0">
                  <a:solidFill>
                    <a:srgbClr val="FFFFFF"/>
                  </a:solidFill>
                  <a:latin typeface="微软雅黑" pitchFamily="34" charset="-122"/>
                  <a:ea typeface="微软雅黑" pitchFamily="34" charset="-122"/>
                </a:rPr>
                <a:t>证券法</a:t>
              </a:r>
              <a:r>
                <a:rPr lang="en-US" altLang="zh-CN" sz="1200" b="1" kern="0" dirty="0">
                  <a:solidFill>
                    <a:srgbClr val="FFFFFF"/>
                  </a:solidFill>
                  <a:latin typeface="微软雅黑" pitchFamily="34" charset="-122"/>
                  <a:ea typeface="微软雅黑" pitchFamily="34" charset="-122"/>
                </a:rPr>
                <a:t>》</a:t>
              </a:r>
              <a:endParaRPr lang="zh-CN" altLang="en-US" sz="1200" b="1" kern="0" dirty="0">
                <a:solidFill>
                  <a:srgbClr val="FFFFFF"/>
                </a:solidFill>
                <a:latin typeface="微软雅黑" pitchFamily="34" charset="-122"/>
                <a:ea typeface="微软雅黑" pitchFamily="34" charset="-122"/>
              </a:endParaRPr>
            </a:p>
          </p:txBody>
        </p:sp>
      </p:grpSp>
      <p:sp>
        <p:nvSpPr>
          <p:cNvPr id="57" name="矩形 56"/>
          <p:cNvSpPr/>
          <p:nvPr/>
        </p:nvSpPr>
        <p:spPr>
          <a:xfrm>
            <a:off x="474785" y="114275"/>
            <a:ext cx="452742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权益分派业务相关法律规定</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
        <p:nvSpPr>
          <p:cNvPr id="59" name="页脚占位符 58"/>
          <p:cNvSpPr>
            <a:spLocks noGrp="1"/>
          </p:cNvSpPr>
          <p:nvPr>
            <p:ph type="ftr" sz="quarter" idx="11"/>
          </p:nvPr>
        </p:nvSpPr>
        <p:spPr/>
        <p:txBody>
          <a:bodyPr/>
          <a:lstStyle/>
          <a:p>
            <a:pPr>
              <a:defRPr/>
            </a:pPr>
            <a:r>
              <a:rPr lang="en-US" altLang="zh-CN" dirty="0"/>
              <a:t>23</a:t>
            </a:r>
          </a:p>
        </p:txBody>
      </p:sp>
      <p:sp>
        <p:nvSpPr>
          <p:cNvPr id="36" name="五角星 35"/>
          <p:cNvSpPr/>
          <p:nvPr/>
        </p:nvSpPr>
        <p:spPr bwMode="auto">
          <a:xfrm>
            <a:off x="8704454" y="4230532"/>
            <a:ext cx="460504" cy="460504"/>
          </a:xfrm>
          <a:prstGeom prst="star5">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39733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xit" presetSubtype="0" fill="hold" nodeType="withEffect">
                                  <p:stCondLst>
                                    <p:cond delay="0"/>
                                  </p:stCondLst>
                                  <p:childTnLst>
                                    <p:animEffect transition="out" filter="fade">
                                      <p:cBhvr>
                                        <p:cTn id="9" dur="500"/>
                                        <p:tgtEl>
                                          <p:spTgt spid="33"/>
                                        </p:tgtEl>
                                      </p:cBhvr>
                                    </p:animEffect>
                                    <p:set>
                                      <p:cBhvr>
                                        <p:cTn id="10" dur="1" fill="hold">
                                          <p:stCondLst>
                                            <p:cond delay="499"/>
                                          </p:stCondLst>
                                        </p:cTn>
                                        <p:tgtEl>
                                          <p:spTgt spid="33"/>
                                        </p:tgtEl>
                                        <p:attrNameLst>
                                          <p:attrName>style.visibility</p:attrName>
                                        </p:attrNameLst>
                                      </p:cBhvr>
                                      <p:to>
                                        <p:strVal val="hidden"/>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xit" presetSubtype="0" fill="hold" nodeType="withEffect">
                                  <p:stCondLst>
                                    <p:cond delay="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par>
                                <p:cTn id="30" presetID="10" presetClass="exit" presetSubtype="0" fill="hold" nodeType="withEffect">
                                  <p:stCondLst>
                                    <p:cond delay="0"/>
                                  </p:stCondLst>
                                  <p:childTnLst>
                                    <p:animEffect transition="out" filter="fade">
                                      <p:cBhvr>
                                        <p:cTn id="31" dur="500"/>
                                        <p:tgtEl>
                                          <p:spTgt spid="23"/>
                                        </p:tgtEl>
                                      </p:cBhvr>
                                    </p:animEffect>
                                    <p:set>
                                      <p:cBhvr>
                                        <p:cTn id="32" dur="1" fill="hold">
                                          <p:stCondLst>
                                            <p:cond delay="499"/>
                                          </p:stCondLst>
                                        </p:cTn>
                                        <p:tgtEl>
                                          <p:spTgt spid="23"/>
                                        </p:tgtEl>
                                        <p:attrNameLst>
                                          <p:attrName>style.visibility</p:attrName>
                                        </p:attrNameLst>
                                      </p:cBhvr>
                                      <p:to>
                                        <p:strVal val="hidden"/>
                                      </p:to>
                                    </p:se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xit" presetSubtype="0" fill="hold"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down)">
                                      <p:cBhvr>
                                        <p:cTn id="5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474785" y="114275"/>
            <a:ext cx="452742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发行人业务指南下载路径</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
        <p:nvSpPr>
          <p:cNvPr id="59" name="页脚占位符 58"/>
          <p:cNvSpPr>
            <a:spLocks noGrp="1"/>
          </p:cNvSpPr>
          <p:nvPr>
            <p:ph type="ftr" sz="quarter" idx="11"/>
          </p:nvPr>
        </p:nvSpPr>
        <p:spPr/>
        <p:txBody>
          <a:bodyPr/>
          <a:lstStyle/>
          <a:p>
            <a:pPr>
              <a:defRPr/>
            </a:pPr>
            <a:r>
              <a:rPr lang="en-US" altLang="zh-CN" dirty="0"/>
              <a:t>24</a:t>
            </a:r>
          </a:p>
        </p:txBody>
      </p:sp>
      <p:pic>
        <p:nvPicPr>
          <p:cNvPr id="60" name="Picture 2" descr="55d2e778$1$167ed8e6f3a$Coremail$siyuan713$163">
            <a:extLst>
              <a:ext uri="{FF2B5EF4-FFF2-40B4-BE49-F238E27FC236}">
                <a16:creationId xmlns:a16="http://schemas.microsoft.com/office/drawing/2014/main" id="{99AE4898-C19A-4F92-8321-95252E553CB6}"/>
              </a:ext>
            </a:extLst>
          </p:cNvPr>
          <p:cNvPicPr>
            <a:picLocks noChangeAspect="1" noChangeArrowheads="1"/>
          </p:cNvPicPr>
          <p:nvPr/>
        </p:nvPicPr>
        <p:blipFill>
          <a:blip r:embed="rId2" cstate="print"/>
          <a:srcRect/>
          <a:stretch>
            <a:fillRect/>
          </a:stretch>
        </p:blipFill>
        <p:spPr bwMode="auto">
          <a:xfrm>
            <a:off x="755576" y="1268760"/>
            <a:ext cx="7272808" cy="4892616"/>
          </a:xfrm>
          <a:prstGeom prst="rect">
            <a:avLst/>
          </a:prstGeom>
          <a:noFill/>
          <a:ln w="9525">
            <a:noFill/>
            <a:miter lim="800000"/>
            <a:headEnd/>
            <a:tailEnd/>
          </a:ln>
        </p:spPr>
      </p:pic>
      <p:sp>
        <p:nvSpPr>
          <p:cNvPr id="61" name="TextBox 4">
            <a:extLst>
              <a:ext uri="{FF2B5EF4-FFF2-40B4-BE49-F238E27FC236}">
                <a16:creationId xmlns:a16="http://schemas.microsoft.com/office/drawing/2014/main" id="{C1C5FC1D-8979-4EF7-A8CB-7489AB330983}"/>
              </a:ext>
            </a:extLst>
          </p:cNvPr>
          <p:cNvSpPr txBox="1"/>
          <p:nvPr/>
        </p:nvSpPr>
        <p:spPr>
          <a:xfrm>
            <a:off x="395536" y="836712"/>
            <a:ext cx="7858180" cy="3354765"/>
          </a:xfrm>
          <a:prstGeom prst="rect">
            <a:avLst/>
          </a:prstGeom>
          <a:noFill/>
        </p:spPr>
        <p:txBody>
          <a:bodyPr wrap="square" rtlCol="0">
            <a:spAutoFit/>
          </a:bodyPr>
          <a:lstStyle/>
          <a:p>
            <a:pPr>
              <a:buClr>
                <a:srgbClr val="C00000"/>
              </a:buClr>
            </a:pP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中国结算北京分公司证券发行人业务指南</a:t>
            </a: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a:t>
            </a:r>
            <a:r>
              <a:rPr lang="en-US" altLang="zh-CN" b="1" dirty="0">
                <a:latin typeface="微软雅黑" pitchFamily="34" charset="-122"/>
                <a:ea typeface="微软雅黑" pitchFamily="34" charset="-122"/>
              </a:rPr>
              <a:t>2018</a:t>
            </a:r>
            <a:r>
              <a:rPr lang="zh-CN" altLang="en-US" b="1" dirty="0">
                <a:latin typeface="微软雅黑" pitchFamily="34" charset="-122"/>
                <a:ea typeface="微软雅黑" pitchFamily="34" charset="-122"/>
              </a:rPr>
              <a:t>年</a:t>
            </a:r>
            <a:r>
              <a:rPr lang="en-US" altLang="zh-CN" b="1" dirty="0">
                <a:latin typeface="微软雅黑" pitchFamily="34" charset="-122"/>
                <a:ea typeface="微软雅黑" pitchFamily="34" charset="-122"/>
              </a:rPr>
              <a:t>12</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26</a:t>
            </a:r>
            <a:r>
              <a:rPr lang="zh-CN" altLang="en-US" b="1" dirty="0">
                <a:latin typeface="微软雅黑" pitchFamily="34" charset="-122"/>
                <a:ea typeface="微软雅黑" pitchFamily="34" charset="-122"/>
              </a:rPr>
              <a:t>日修订）</a:t>
            </a:r>
            <a:r>
              <a:rPr lang="en-US" altLang="zh-CN" b="1" dirty="0">
                <a:latin typeface="微软雅黑" pitchFamily="34" charset="-122"/>
                <a:ea typeface="微软雅黑" pitchFamily="34" charset="-122"/>
              </a:rPr>
              <a:t>    </a:t>
            </a:r>
          </a:p>
          <a:p>
            <a:pPr>
              <a:buClr>
                <a:srgbClr val="C00000"/>
              </a:buClr>
            </a:pPr>
            <a:r>
              <a:rPr lang="en-US" altLang="zh-CN" sz="1400" b="1" dirty="0">
                <a:latin typeface="楷体" pitchFamily="49" charset="-122"/>
                <a:ea typeface="楷体" pitchFamily="49" charset="-122"/>
              </a:rPr>
              <a:t> </a:t>
            </a:r>
          </a:p>
          <a:p>
            <a:pPr>
              <a:buClr>
                <a:srgbClr val="C00000"/>
              </a:buClr>
            </a:pPr>
            <a:endParaRPr lang="en-US" altLang="zh-CN" b="1" dirty="0">
              <a:latin typeface="楷体" pitchFamily="49" charset="-122"/>
              <a:ea typeface="楷体_GB2312"/>
            </a:endParaRPr>
          </a:p>
          <a:p>
            <a:pPr>
              <a:buClr>
                <a:srgbClr val="C00000"/>
              </a:buClr>
            </a:pPr>
            <a:r>
              <a:rPr lang="en-US" altLang="zh-CN" sz="2000" b="1" dirty="0">
                <a:latin typeface="楷体" pitchFamily="49" charset="-122"/>
                <a:ea typeface="楷体_GB2312"/>
                <a:hlinkClick r:id="rId3"/>
              </a:rPr>
              <a:t> </a:t>
            </a:r>
            <a:endParaRPr lang="en-US" altLang="zh-CN" sz="2000" b="1" dirty="0">
              <a:latin typeface="楷体" pitchFamily="49" charset="-122"/>
              <a:ea typeface="楷体_GB2312"/>
            </a:endParaRPr>
          </a:p>
          <a:p>
            <a:pPr>
              <a:buClr>
                <a:srgbClr val="C00000"/>
              </a:buClr>
            </a:pPr>
            <a:endParaRPr lang="en-US" altLang="zh-CN" sz="1600" dirty="0">
              <a:latin typeface="楷体" pitchFamily="49" charset="-122"/>
              <a:ea typeface="楷体_GB2312"/>
            </a:endParaRPr>
          </a:p>
          <a:p>
            <a:pPr>
              <a:buClr>
                <a:srgbClr val="C00000"/>
              </a:buClr>
            </a:pPr>
            <a:endParaRPr lang="en-US" altLang="zh-CN" dirty="0">
              <a:latin typeface="楷体" pitchFamily="49" charset="-122"/>
              <a:ea typeface="楷体_GB2312"/>
            </a:endParaRPr>
          </a:p>
          <a:p>
            <a:pPr>
              <a:buClr>
                <a:srgbClr val="C00000"/>
              </a:buClr>
            </a:pPr>
            <a:r>
              <a:rPr lang="en-US" altLang="zh-CN" dirty="0">
                <a:latin typeface="楷体" pitchFamily="49" charset="-122"/>
                <a:ea typeface="楷体_GB2312"/>
              </a:rPr>
              <a:t>     </a:t>
            </a:r>
          </a:p>
          <a:p>
            <a:endParaRPr lang="en-US" altLang="zh-CN" dirty="0">
              <a:latin typeface="楷体" pitchFamily="49" charset="-122"/>
              <a:ea typeface="楷体" pitchFamily="49" charset="-122"/>
            </a:endParaRPr>
          </a:p>
          <a:p>
            <a:endParaRPr lang="en-US" altLang="zh-CN" dirty="0">
              <a:latin typeface="楷体" pitchFamily="49" charset="-122"/>
              <a:ea typeface="楷体" pitchFamily="49" charset="-122"/>
            </a:endParaRPr>
          </a:p>
          <a:p>
            <a:endParaRPr lang="en-US" altLang="zh-CN" dirty="0">
              <a:latin typeface="楷体" pitchFamily="49" charset="-122"/>
              <a:ea typeface="楷体" pitchFamily="49" charset="-122"/>
            </a:endParaRPr>
          </a:p>
          <a:p>
            <a:endParaRPr lang="en-US" altLang="zh-CN" dirty="0">
              <a:latin typeface="楷体" pitchFamily="49" charset="-122"/>
              <a:ea typeface="楷体" pitchFamily="49" charset="-122"/>
            </a:endParaRPr>
          </a:p>
          <a:p>
            <a:endParaRPr lang="en-US" altLang="zh-CN" dirty="0">
              <a:latin typeface="楷体" pitchFamily="49" charset="-122"/>
              <a:ea typeface="楷体" pitchFamily="49" charset="-122"/>
            </a:endParaRPr>
          </a:p>
        </p:txBody>
      </p:sp>
      <p:sp>
        <p:nvSpPr>
          <p:cNvPr id="62" name="椭圆 61">
            <a:extLst>
              <a:ext uri="{FF2B5EF4-FFF2-40B4-BE49-F238E27FC236}">
                <a16:creationId xmlns:a16="http://schemas.microsoft.com/office/drawing/2014/main" id="{8B1457B0-35EB-4426-BEA2-7B73CD18AE1A}"/>
              </a:ext>
            </a:extLst>
          </p:cNvPr>
          <p:cNvSpPr/>
          <p:nvPr/>
        </p:nvSpPr>
        <p:spPr bwMode="gray">
          <a:xfrm>
            <a:off x="4499992" y="1700808"/>
            <a:ext cx="648072" cy="360040"/>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椭圆 62">
            <a:extLst>
              <a:ext uri="{FF2B5EF4-FFF2-40B4-BE49-F238E27FC236}">
                <a16:creationId xmlns:a16="http://schemas.microsoft.com/office/drawing/2014/main" id="{98DBA772-34E9-4DD9-B35D-0F28E23028E7}"/>
              </a:ext>
            </a:extLst>
          </p:cNvPr>
          <p:cNvSpPr/>
          <p:nvPr/>
        </p:nvSpPr>
        <p:spPr bwMode="gray">
          <a:xfrm>
            <a:off x="3491880" y="2564904"/>
            <a:ext cx="648072" cy="288032"/>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4" name="椭圆 63">
            <a:extLst>
              <a:ext uri="{FF2B5EF4-FFF2-40B4-BE49-F238E27FC236}">
                <a16:creationId xmlns:a16="http://schemas.microsoft.com/office/drawing/2014/main" id="{242983DD-5DD1-46BF-BD52-E55672CECDDA}"/>
              </a:ext>
            </a:extLst>
          </p:cNvPr>
          <p:cNvSpPr/>
          <p:nvPr/>
        </p:nvSpPr>
        <p:spPr bwMode="gray">
          <a:xfrm>
            <a:off x="4499992" y="3933056"/>
            <a:ext cx="1152128" cy="288032"/>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5" name="椭圆 64">
            <a:extLst>
              <a:ext uri="{FF2B5EF4-FFF2-40B4-BE49-F238E27FC236}">
                <a16:creationId xmlns:a16="http://schemas.microsoft.com/office/drawing/2014/main" id="{95DCB020-A8DD-40FB-B269-3D71788CD0AC}"/>
              </a:ext>
            </a:extLst>
          </p:cNvPr>
          <p:cNvSpPr/>
          <p:nvPr/>
        </p:nvSpPr>
        <p:spPr bwMode="gray">
          <a:xfrm>
            <a:off x="2915816" y="4221088"/>
            <a:ext cx="2016224" cy="216024"/>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6" name="TextBox 20">
            <a:extLst>
              <a:ext uri="{FF2B5EF4-FFF2-40B4-BE49-F238E27FC236}">
                <a16:creationId xmlns:a16="http://schemas.microsoft.com/office/drawing/2014/main" id="{E041B46F-72BE-423A-8CF5-CC6133B19756}"/>
              </a:ext>
            </a:extLst>
          </p:cNvPr>
          <p:cNvSpPr txBox="1"/>
          <p:nvPr/>
        </p:nvSpPr>
        <p:spPr>
          <a:xfrm>
            <a:off x="0" y="5877272"/>
            <a:ext cx="2411760"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www.chinaclear.cn</a:t>
            </a:r>
            <a:endParaRPr lang="zh-CN" altLang="en-US" sz="2000" dirty="0">
              <a:latin typeface="微软雅黑" panose="020B0503020204020204" pitchFamily="34" charset="-122"/>
              <a:ea typeface="微软雅黑" panose="020B0503020204020204" pitchFamily="34" charset="-122"/>
            </a:endParaRPr>
          </a:p>
        </p:txBody>
      </p:sp>
      <p:sp>
        <p:nvSpPr>
          <p:cNvPr id="67" name="TextBox 21">
            <a:extLst>
              <a:ext uri="{FF2B5EF4-FFF2-40B4-BE49-F238E27FC236}">
                <a16:creationId xmlns:a16="http://schemas.microsoft.com/office/drawing/2014/main" id="{C7BD7C31-2710-401C-BBEB-0C9D28B48C62}"/>
              </a:ext>
            </a:extLst>
          </p:cNvPr>
          <p:cNvSpPr txBox="1"/>
          <p:nvPr/>
        </p:nvSpPr>
        <p:spPr>
          <a:xfrm>
            <a:off x="2555776" y="5877272"/>
            <a:ext cx="1368152"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“法律规则”</a:t>
            </a:r>
          </a:p>
        </p:txBody>
      </p:sp>
      <p:sp>
        <p:nvSpPr>
          <p:cNvPr id="68" name="TextBox 23">
            <a:extLst>
              <a:ext uri="{FF2B5EF4-FFF2-40B4-BE49-F238E27FC236}">
                <a16:creationId xmlns:a16="http://schemas.microsoft.com/office/drawing/2014/main" id="{AC61A336-B524-45AC-A87E-674E8DDA0393}"/>
              </a:ext>
            </a:extLst>
          </p:cNvPr>
          <p:cNvSpPr txBox="1"/>
          <p:nvPr/>
        </p:nvSpPr>
        <p:spPr>
          <a:xfrm>
            <a:off x="4283968" y="5877272"/>
            <a:ext cx="1656184"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“登记与存管”</a:t>
            </a:r>
          </a:p>
        </p:txBody>
      </p:sp>
      <p:sp>
        <p:nvSpPr>
          <p:cNvPr id="69" name="TextBox 24">
            <a:extLst>
              <a:ext uri="{FF2B5EF4-FFF2-40B4-BE49-F238E27FC236}">
                <a16:creationId xmlns:a16="http://schemas.microsoft.com/office/drawing/2014/main" id="{6D08C5A3-229D-4815-A9A8-70B54AF9D693}"/>
              </a:ext>
            </a:extLst>
          </p:cNvPr>
          <p:cNvSpPr txBox="1"/>
          <p:nvPr/>
        </p:nvSpPr>
        <p:spPr>
          <a:xfrm>
            <a:off x="6228184" y="5877272"/>
            <a:ext cx="252028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“全国股份转让系统”</a:t>
            </a:r>
          </a:p>
        </p:txBody>
      </p:sp>
      <p:sp>
        <p:nvSpPr>
          <p:cNvPr id="70" name="右箭头 25">
            <a:extLst>
              <a:ext uri="{FF2B5EF4-FFF2-40B4-BE49-F238E27FC236}">
                <a16:creationId xmlns:a16="http://schemas.microsoft.com/office/drawing/2014/main" id="{CDF6A70B-CA06-4E1E-BAD3-DDD3209285FC}"/>
              </a:ext>
            </a:extLst>
          </p:cNvPr>
          <p:cNvSpPr/>
          <p:nvPr/>
        </p:nvSpPr>
        <p:spPr bwMode="auto">
          <a:xfrm>
            <a:off x="2411760" y="6021288"/>
            <a:ext cx="216024" cy="144016"/>
          </a:xfrm>
          <a:prstGeom prst="rightArrow">
            <a:avLst/>
          </a:prstGeom>
          <a:solidFill>
            <a:srgbClr val="C00000"/>
          </a:solidFill>
          <a:ln>
            <a:solidFill>
              <a:srgbClr val="C0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1" name="右箭头 26">
            <a:extLst>
              <a:ext uri="{FF2B5EF4-FFF2-40B4-BE49-F238E27FC236}">
                <a16:creationId xmlns:a16="http://schemas.microsoft.com/office/drawing/2014/main" id="{8E75EEF0-1B74-4752-B72F-ADD48F2C13BA}"/>
              </a:ext>
            </a:extLst>
          </p:cNvPr>
          <p:cNvSpPr/>
          <p:nvPr/>
        </p:nvSpPr>
        <p:spPr bwMode="auto">
          <a:xfrm>
            <a:off x="4139952" y="6021288"/>
            <a:ext cx="216024" cy="144016"/>
          </a:xfrm>
          <a:prstGeom prst="rightArrow">
            <a:avLst/>
          </a:prstGeom>
          <a:solidFill>
            <a:srgbClr val="C00000"/>
          </a:solidFill>
          <a:ln>
            <a:solidFill>
              <a:srgbClr val="C0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2" name="右箭头 27">
            <a:extLst>
              <a:ext uri="{FF2B5EF4-FFF2-40B4-BE49-F238E27FC236}">
                <a16:creationId xmlns:a16="http://schemas.microsoft.com/office/drawing/2014/main" id="{44929EAF-495D-458B-AEC9-5ABE58E98B2E}"/>
              </a:ext>
            </a:extLst>
          </p:cNvPr>
          <p:cNvSpPr/>
          <p:nvPr/>
        </p:nvSpPr>
        <p:spPr bwMode="auto">
          <a:xfrm>
            <a:off x="6084168" y="6021288"/>
            <a:ext cx="216024" cy="144016"/>
          </a:xfrm>
          <a:prstGeom prst="rightArrow">
            <a:avLst/>
          </a:prstGeom>
          <a:solidFill>
            <a:srgbClr val="C00000"/>
          </a:solidFill>
          <a:ln>
            <a:solidFill>
              <a:srgbClr val="C0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952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25</a:t>
            </a:r>
          </a:p>
        </p:txBody>
      </p:sp>
      <p:graphicFrame>
        <p:nvGraphicFramePr>
          <p:cNvPr id="3" name="图示 2"/>
          <p:cNvGraphicFramePr/>
          <p:nvPr>
            <p:extLst>
              <p:ext uri="{D42A27DB-BD31-4B8C-83A1-F6EECF244321}">
                <p14:modId xmlns:p14="http://schemas.microsoft.com/office/powerpoint/2010/main" val="253138216"/>
              </p:ext>
            </p:extLst>
          </p:nvPr>
        </p:nvGraphicFramePr>
        <p:xfrm>
          <a:off x="512475" y="1155158"/>
          <a:ext cx="5053824" cy="4983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693041" y="901462"/>
            <a:ext cx="3346183" cy="5034840"/>
          </a:xfrm>
          <a:prstGeom prst="rect">
            <a:avLst/>
          </a:prstGeom>
          <a:noFill/>
        </p:spPr>
        <p:txBody>
          <a:bodyPr wrap="square" rtlCol="0">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问：</a:t>
            </a:r>
            <a:r>
              <a:rPr lang="zh-CN" altLang="en-US" sz="1600" b="1" dirty="0">
                <a:latin typeface="微软雅黑" panose="020B0503020204020204" pitchFamily="34" charset="-122"/>
                <a:ea typeface="微软雅黑" panose="020B0503020204020204" pitchFamily="34" charset="-122"/>
              </a:rPr>
              <a:t>若投资者在</a:t>
            </a:r>
            <a:r>
              <a:rPr lang="en-US" altLang="zh-CN" sz="1600" b="1" dirty="0">
                <a:latin typeface="微软雅黑" panose="020B0503020204020204" pitchFamily="34" charset="-122"/>
                <a:ea typeface="微软雅黑" panose="020B0503020204020204" pitchFamily="34" charset="-122"/>
              </a:rPr>
              <a:t>R+1</a:t>
            </a:r>
            <a:r>
              <a:rPr lang="zh-CN" altLang="en-US" sz="1600" b="1" dirty="0">
                <a:latin typeface="微软雅黑" panose="020B0503020204020204" pitchFamily="34" charset="-122"/>
                <a:ea typeface="微软雅黑" panose="020B0503020204020204" pitchFamily="34" charset="-122"/>
              </a:rPr>
              <a:t>日（</a:t>
            </a:r>
            <a:r>
              <a:rPr lang="en-US" altLang="zh-CN" sz="1600" b="1" dirty="0">
                <a:latin typeface="微软雅黑" panose="020B0503020204020204" pitchFamily="34" charset="-122"/>
                <a:ea typeface="微软雅黑" panose="020B0503020204020204" pitchFamily="34" charset="-122"/>
              </a:rPr>
              <a:t>R</a:t>
            </a:r>
            <a:r>
              <a:rPr lang="zh-CN" altLang="en-US" sz="1600" b="1" dirty="0">
                <a:latin typeface="微软雅黑" panose="020B0503020204020204" pitchFamily="34" charset="-122"/>
                <a:ea typeface="微软雅黑" panose="020B0503020204020204" pitchFamily="34" charset="-122"/>
              </a:rPr>
              <a:t>日为股权登记日）反映未收到现金红利，应当如何处理？</a:t>
            </a:r>
            <a:endParaRPr lang="en-US" altLang="zh-CN" sz="1600" b="1" dirty="0">
              <a:latin typeface="微软雅黑" panose="020B0503020204020204" pitchFamily="34" charset="-122"/>
              <a:ea typeface="微软雅黑" panose="020B0503020204020204" pitchFamily="34" charset="-122"/>
            </a:endParaRPr>
          </a:p>
          <a:p>
            <a:pPr>
              <a:lnSpc>
                <a:spcPct val="150000"/>
              </a:lnSpc>
            </a:pPr>
            <a:endParaRPr lang="en-US" altLang="zh-CN" sz="16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答：</a:t>
            </a:r>
            <a:r>
              <a:rPr lang="zh-CN" altLang="en-US" sz="1600" b="1" dirty="0">
                <a:latin typeface="微软雅黑" panose="020B0503020204020204" pitchFamily="34" charset="-122"/>
                <a:ea typeface="微软雅黑" panose="020B0503020204020204" pitchFamily="34" charset="-122"/>
              </a:rPr>
              <a:t>造成此种情况的原因可能为：</a:t>
            </a:r>
            <a:endParaRPr lang="en-US" altLang="zh-CN" sz="1600" b="1"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股东所持股份</a:t>
            </a:r>
            <a:r>
              <a:rPr lang="zh-CN" alt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存在质押或司法冻结</a:t>
            </a: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a:t>
            </a:r>
            <a:endParaRPr lang="en-US"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券商发放红利</a:t>
            </a:r>
            <a:r>
              <a:rPr lang="zh-CN" alt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可能存在延迟</a:t>
            </a: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，可联系该股东的开户券商了解情况。</a:t>
            </a:r>
            <a:endParaRPr lang="en-US"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挂牌公司申报的股东</a:t>
            </a:r>
            <a:r>
              <a:rPr lang="zh-CN" alt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托管单元有误</a:t>
            </a: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，应联系相关券商营业部。</a:t>
            </a:r>
            <a:endParaRPr lang="en-US"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股东证券账户</a:t>
            </a:r>
            <a:r>
              <a:rPr lang="zh-CN" alt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未开通新三板交易权限</a:t>
            </a: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a:t>
            </a:r>
          </a:p>
        </p:txBody>
      </p:sp>
      <p:sp>
        <p:nvSpPr>
          <p:cNvPr id="6" name="矩形 5">
            <a:extLst>
              <a:ext uri="{FF2B5EF4-FFF2-40B4-BE49-F238E27FC236}">
                <a16:creationId xmlns:a16="http://schemas.microsoft.com/office/drawing/2014/main" id="{163FDC52-4509-4D96-9E37-37DC388731E5}"/>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权益分派实施过程中涉及相关方</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浅色箭头5"/>
          <p:cNvSpPr>
            <a:spLocks noChangeAspect="1"/>
          </p:cNvSpPr>
          <p:nvPr/>
        </p:nvSpPr>
        <p:spPr bwMode="auto">
          <a:xfrm>
            <a:off x="2782069" y="2643108"/>
            <a:ext cx="1048378" cy="1738191"/>
          </a:xfrm>
          <a:custGeom>
            <a:avLst/>
            <a:gdLst>
              <a:gd name="T0" fmla="*/ 384 w 750"/>
              <a:gd name="T1" fmla="*/ 899 h 1243"/>
              <a:gd name="T2" fmla="*/ 185 w 750"/>
              <a:gd name="T3" fmla="*/ 1225 h 1243"/>
              <a:gd name="T4" fmla="*/ 163 w 750"/>
              <a:gd name="T5" fmla="*/ 1187 h 1243"/>
              <a:gd name="T6" fmla="*/ 142 w 750"/>
              <a:gd name="T7" fmla="*/ 1149 h 1243"/>
              <a:gd name="T8" fmla="*/ 123 w 750"/>
              <a:gd name="T9" fmla="*/ 1108 h 1243"/>
              <a:gd name="T10" fmla="*/ 96 w 750"/>
              <a:gd name="T11" fmla="*/ 1048 h 1243"/>
              <a:gd name="T12" fmla="*/ 79 w 750"/>
              <a:gd name="T13" fmla="*/ 1007 h 1243"/>
              <a:gd name="T14" fmla="*/ 58 w 750"/>
              <a:gd name="T15" fmla="*/ 943 h 1243"/>
              <a:gd name="T16" fmla="*/ 45 w 750"/>
              <a:gd name="T17" fmla="*/ 901 h 1243"/>
              <a:gd name="T18" fmla="*/ 34 w 750"/>
              <a:gd name="T19" fmla="*/ 858 h 1243"/>
              <a:gd name="T20" fmla="*/ 25 w 750"/>
              <a:gd name="T21" fmla="*/ 814 h 1243"/>
              <a:gd name="T22" fmla="*/ 17 w 750"/>
              <a:gd name="T23" fmla="*/ 768 h 1243"/>
              <a:gd name="T24" fmla="*/ 10 w 750"/>
              <a:gd name="T25" fmla="*/ 723 h 1243"/>
              <a:gd name="T26" fmla="*/ 5 w 750"/>
              <a:gd name="T27" fmla="*/ 678 h 1243"/>
              <a:gd name="T28" fmla="*/ 2 w 750"/>
              <a:gd name="T29" fmla="*/ 631 h 1243"/>
              <a:gd name="T30" fmla="*/ 0 w 750"/>
              <a:gd name="T31" fmla="*/ 562 h 1243"/>
              <a:gd name="T32" fmla="*/ 1 w 750"/>
              <a:gd name="T33" fmla="*/ 507 h 1243"/>
              <a:gd name="T34" fmla="*/ 5 w 750"/>
              <a:gd name="T35" fmla="*/ 452 h 1243"/>
              <a:gd name="T36" fmla="*/ 13 w 750"/>
              <a:gd name="T37" fmla="*/ 381 h 1243"/>
              <a:gd name="T38" fmla="*/ 21 w 750"/>
              <a:gd name="T39" fmla="*/ 328 h 1243"/>
              <a:gd name="T40" fmla="*/ 32 w 750"/>
              <a:gd name="T41" fmla="*/ 275 h 1243"/>
              <a:gd name="T42" fmla="*/ 40 w 750"/>
              <a:gd name="T43" fmla="*/ 241 h 1243"/>
              <a:gd name="T44" fmla="*/ 60 w 750"/>
              <a:gd name="T45" fmla="*/ 174 h 1243"/>
              <a:gd name="T46" fmla="*/ 83 w 750"/>
              <a:gd name="T47" fmla="*/ 108 h 1243"/>
              <a:gd name="T48" fmla="*/ 103 w 750"/>
              <a:gd name="T49" fmla="*/ 60 h 1243"/>
              <a:gd name="T50" fmla="*/ 124 w 750"/>
              <a:gd name="T51" fmla="*/ 13 h 1243"/>
              <a:gd name="T52" fmla="*/ 680 w 750"/>
              <a:gd name="T53" fmla="*/ 330 h 1243"/>
              <a:gd name="T54" fmla="*/ 670 w 750"/>
              <a:gd name="T55" fmla="*/ 357 h 1243"/>
              <a:gd name="T56" fmla="*/ 661 w 750"/>
              <a:gd name="T57" fmla="*/ 384 h 1243"/>
              <a:gd name="T58" fmla="*/ 654 w 750"/>
              <a:gd name="T59" fmla="*/ 413 h 1243"/>
              <a:gd name="T60" fmla="*/ 648 w 750"/>
              <a:gd name="T61" fmla="*/ 441 h 1243"/>
              <a:gd name="T62" fmla="*/ 643 w 750"/>
              <a:gd name="T63" fmla="*/ 471 h 1243"/>
              <a:gd name="T64" fmla="*/ 640 w 750"/>
              <a:gd name="T65" fmla="*/ 501 h 1243"/>
              <a:gd name="T66" fmla="*/ 637 w 750"/>
              <a:gd name="T67" fmla="*/ 531 h 1243"/>
              <a:gd name="T68" fmla="*/ 637 w 750"/>
              <a:gd name="T69" fmla="*/ 587 h 1243"/>
              <a:gd name="T70" fmla="*/ 641 w 750"/>
              <a:gd name="T71" fmla="*/ 636 h 1243"/>
              <a:gd name="T72" fmla="*/ 649 w 750"/>
              <a:gd name="T73" fmla="*/ 685 h 1243"/>
              <a:gd name="T74" fmla="*/ 654 w 750"/>
              <a:gd name="T75" fmla="*/ 709 h 1243"/>
              <a:gd name="T76" fmla="*/ 660 w 750"/>
              <a:gd name="T77" fmla="*/ 733 h 1243"/>
              <a:gd name="T78" fmla="*/ 674 w 750"/>
              <a:gd name="T79" fmla="*/ 779 h 1243"/>
              <a:gd name="T80" fmla="*/ 692 w 750"/>
              <a:gd name="T81" fmla="*/ 824 h 1243"/>
              <a:gd name="T82" fmla="*/ 713 w 750"/>
              <a:gd name="T83" fmla="*/ 867 h 1243"/>
              <a:gd name="T84" fmla="*/ 737 w 750"/>
              <a:gd name="T85" fmla="*/ 907 h 1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0" h="1243">
                <a:moveTo>
                  <a:pt x="750" y="927"/>
                </a:moveTo>
                <a:lnTo>
                  <a:pt x="384" y="899"/>
                </a:lnTo>
                <a:lnTo>
                  <a:pt x="196" y="1243"/>
                </a:lnTo>
                <a:lnTo>
                  <a:pt x="185" y="1225"/>
                </a:lnTo>
                <a:lnTo>
                  <a:pt x="174" y="1206"/>
                </a:lnTo>
                <a:lnTo>
                  <a:pt x="163" y="1187"/>
                </a:lnTo>
                <a:lnTo>
                  <a:pt x="152" y="1168"/>
                </a:lnTo>
                <a:lnTo>
                  <a:pt x="142" y="1149"/>
                </a:lnTo>
                <a:lnTo>
                  <a:pt x="132" y="1129"/>
                </a:lnTo>
                <a:lnTo>
                  <a:pt x="123" y="1108"/>
                </a:lnTo>
                <a:lnTo>
                  <a:pt x="114" y="1089"/>
                </a:lnTo>
                <a:lnTo>
                  <a:pt x="96" y="1048"/>
                </a:lnTo>
                <a:lnTo>
                  <a:pt x="88" y="1028"/>
                </a:lnTo>
                <a:lnTo>
                  <a:pt x="79" y="1007"/>
                </a:lnTo>
                <a:lnTo>
                  <a:pt x="65" y="966"/>
                </a:lnTo>
                <a:lnTo>
                  <a:pt x="58" y="943"/>
                </a:lnTo>
                <a:lnTo>
                  <a:pt x="51" y="922"/>
                </a:lnTo>
                <a:lnTo>
                  <a:pt x="45" y="901"/>
                </a:lnTo>
                <a:lnTo>
                  <a:pt x="40" y="879"/>
                </a:lnTo>
                <a:lnTo>
                  <a:pt x="34" y="858"/>
                </a:lnTo>
                <a:lnTo>
                  <a:pt x="29" y="836"/>
                </a:lnTo>
                <a:lnTo>
                  <a:pt x="25" y="814"/>
                </a:lnTo>
                <a:lnTo>
                  <a:pt x="20" y="791"/>
                </a:lnTo>
                <a:lnTo>
                  <a:pt x="17" y="768"/>
                </a:lnTo>
                <a:lnTo>
                  <a:pt x="13" y="746"/>
                </a:lnTo>
                <a:lnTo>
                  <a:pt x="10" y="723"/>
                </a:lnTo>
                <a:lnTo>
                  <a:pt x="8" y="701"/>
                </a:lnTo>
                <a:lnTo>
                  <a:pt x="5" y="678"/>
                </a:lnTo>
                <a:lnTo>
                  <a:pt x="3" y="655"/>
                </a:lnTo>
                <a:lnTo>
                  <a:pt x="2" y="631"/>
                </a:lnTo>
                <a:lnTo>
                  <a:pt x="1" y="608"/>
                </a:lnTo>
                <a:lnTo>
                  <a:pt x="0" y="562"/>
                </a:lnTo>
                <a:lnTo>
                  <a:pt x="1" y="525"/>
                </a:lnTo>
                <a:lnTo>
                  <a:pt x="1" y="507"/>
                </a:lnTo>
                <a:lnTo>
                  <a:pt x="2" y="489"/>
                </a:lnTo>
                <a:lnTo>
                  <a:pt x="5" y="452"/>
                </a:lnTo>
                <a:lnTo>
                  <a:pt x="8" y="416"/>
                </a:lnTo>
                <a:lnTo>
                  <a:pt x="13" y="381"/>
                </a:lnTo>
                <a:lnTo>
                  <a:pt x="18" y="346"/>
                </a:lnTo>
                <a:lnTo>
                  <a:pt x="21" y="328"/>
                </a:lnTo>
                <a:lnTo>
                  <a:pt x="25" y="310"/>
                </a:lnTo>
                <a:lnTo>
                  <a:pt x="32" y="275"/>
                </a:lnTo>
                <a:lnTo>
                  <a:pt x="36" y="258"/>
                </a:lnTo>
                <a:lnTo>
                  <a:pt x="40" y="241"/>
                </a:lnTo>
                <a:lnTo>
                  <a:pt x="49" y="208"/>
                </a:lnTo>
                <a:lnTo>
                  <a:pt x="60" y="174"/>
                </a:lnTo>
                <a:lnTo>
                  <a:pt x="70" y="140"/>
                </a:lnTo>
                <a:lnTo>
                  <a:pt x="83" y="108"/>
                </a:lnTo>
                <a:lnTo>
                  <a:pt x="96" y="76"/>
                </a:lnTo>
                <a:lnTo>
                  <a:pt x="103" y="60"/>
                </a:lnTo>
                <a:lnTo>
                  <a:pt x="109" y="44"/>
                </a:lnTo>
                <a:lnTo>
                  <a:pt x="124" y="13"/>
                </a:lnTo>
                <a:lnTo>
                  <a:pt x="506" y="0"/>
                </a:lnTo>
                <a:lnTo>
                  <a:pt x="680" y="330"/>
                </a:lnTo>
                <a:lnTo>
                  <a:pt x="675" y="343"/>
                </a:lnTo>
                <a:lnTo>
                  <a:pt x="670" y="357"/>
                </a:lnTo>
                <a:lnTo>
                  <a:pt x="665" y="370"/>
                </a:lnTo>
                <a:lnTo>
                  <a:pt x="661" y="384"/>
                </a:lnTo>
                <a:lnTo>
                  <a:pt x="657" y="398"/>
                </a:lnTo>
                <a:lnTo>
                  <a:pt x="654" y="413"/>
                </a:lnTo>
                <a:lnTo>
                  <a:pt x="651" y="427"/>
                </a:lnTo>
                <a:lnTo>
                  <a:pt x="648" y="441"/>
                </a:lnTo>
                <a:lnTo>
                  <a:pt x="645" y="456"/>
                </a:lnTo>
                <a:lnTo>
                  <a:pt x="643" y="471"/>
                </a:lnTo>
                <a:lnTo>
                  <a:pt x="641" y="486"/>
                </a:lnTo>
                <a:lnTo>
                  <a:pt x="640" y="501"/>
                </a:lnTo>
                <a:lnTo>
                  <a:pt x="638" y="516"/>
                </a:lnTo>
                <a:lnTo>
                  <a:pt x="637" y="531"/>
                </a:lnTo>
                <a:lnTo>
                  <a:pt x="637" y="562"/>
                </a:lnTo>
                <a:lnTo>
                  <a:pt x="637" y="587"/>
                </a:lnTo>
                <a:lnTo>
                  <a:pt x="639" y="611"/>
                </a:lnTo>
                <a:lnTo>
                  <a:pt x="641" y="636"/>
                </a:lnTo>
                <a:lnTo>
                  <a:pt x="644" y="661"/>
                </a:lnTo>
                <a:lnTo>
                  <a:pt x="649" y="685"/>
                </a:lnTo>
                <a:lnTo>
                  <a:pt x="651" y="697"/>
                </a:lnTo>
                <a:lnTo>
                  <a:pt x="654" y="709"/>
                </a:lnTo>
                <a:lnTo>
                  <a:pt x="657" y="721"/>
                </a:lnTo>
                <a:lnTo>
                  <a:pt x="660" y="733"/>
                </a:lnTo>
                <a:lnTo>
                  <a:pt x="667" y="756"/>
                </a:lnTo>
                <a:lnTo>
                  <a:pt x="674" y="779"/>
                </a:lnTo>
                <a:lnTo>
                  <a:pt x="683" y="801"/>
                </a:lnTo>
                <a:lnTo>
                  <a:pt x="692" y="824"/>
                </a:lnTo>
                <a:lnTo>
                  <a:pt x="702" y="846"/>
                </a:lnTo>
                <a:lnTo>
                  <a:pt x="713" y="867"/>
                </a:lnTo>
                <a:lnTo>
                  <a:pt x="725" y="887"/>
                </a:lnTo>
                <a:lnTo>
                  <a:pt x="737" y="907"/>
                </a:lnTo>
                <a:lnTo>
                  <a:pt x="750" y="927"/>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浅色箭头6"/>
          <p:cNvSpPr>
            <a:spLocks noChangeAspect="1"/>
          </p:cNvSpPr>
          <p:nvPr/>
        </p:nvSpPr>
        <p:spPr bwMode="auto">
          <a:xfrm>
            <a:off x="3001529" y="1639069"/>
            <a:ext cx="1780845" cy="1376009"/>
          </a:xfrm>
          <a:custGeom>
            <a:avLst/>
            <a:gdLst>
              <a:gd name="T0" fmla="*/ 1064 w 1274"/>
              <a:gd name="T1" fmla="*/ 638 h 984"/>
              <a:gd name="T2" fmla="*/ 1021 w 1274"/>
              <a:gd name="T3" fmla="*/ 644 h 984"/>
              <a:gd name="T4" fmla="*/ 979 w 1274"/>
              <a:gd name="T5" fmla="*/ 652 h 984"/>
              <a:gd name="T6" fmla="*/ 938 w 1274"/>
              <a:gd name="T7" fmla="*/ 662 h 984"/>
              <a:gd name="T8" fmla="*/ 899 w 1274"/>
              <a:gd name="T9" fmla="*/ 676 h 984"/>
              <a:gd name="T10" fmla="*/ 859 w 1274"/>
              <a:gd name="T11" fmla="*/ 692 h 984"/>
              <a:gd name="T12" fmla="*/ 822 w 1274"/>
              <a:gd name="T13" fmla="*/ 710 h 984"/>
              <a:gd name="T14" fmla="*/ 787 w 1274"/>
              <a:gd name="T15" fmla="*/ 731 h 984"/>
              <a:gd name="T16" fmla="*/ 753 w 1274"/>
              <a:gd name="T17" fmla="*/ 754 h 984"/>
              <a:gd name="T18" fmla="*/ 719 w 1274"/>
              <a:gd name="T19" fmla="*/ 778 h 984"/>
              <a:gd name="T20" fmla="*/ 688 w 1274"/>
              <a:gd name="T21" fmla="*/ 805 h 984"/>
              <a:gd name="T22" fmla="*/ 666 w 1274"/>
              <a:gd name="T23" fmla="*/ 826 h 984"/>
              <a:gd name="T24" fmla="*/ 645 w 1274"/>
              <a:gd name="T25" fmla="*/ 848 h 984"/>
              <a:gd name="T26" fmla="*/ 619 w 1274"/>
              <a:gd name="T27" fmla="*/ 881 h 984"/>
              <a:gd name="T28" fmla="*/ 594 w 1274"/>
              <a:gd name="T29" fmla="*/ 914 h 984"/>
              <a:gd name="T30" fmla="*/ 572 w 1274"/>
              <a:gd name="T31" fmla="*/ 948 h 984"/>
              <a:gd name="T32" fmla="*/ 551 w 1274"/>
              <a:gd name="T33" fmla="*/ 984 h 984"/>
              <a:gd name="T34" fmla="*/ 0 w 1274"/>
              <a:gd name="T35" fmla="*/ 665 h 984"/>
              <a:gd name="T36" fmla="*/ 20 w 1274"/>
              <a:gd name="T37" fmla="*/ 630 h 984"/>
              <a:gd name="T38" fmla="*/ 52 w 1274"/>
              <a:gd name="T39" fmla="*/ 578 h 984"/>
              <a:gd name="T40" fmla="*/ 88 w 1274"/>
              <a:gd name="T41" fmla="*/ 526 h 984"/>
              <a:gd name="T42" fmla="*/ 125 w 1274"/>
              <a:gd name="T43" fmla="*/ 478 h 984"/>
              <a:gd name="T44" fmla="*/ 151 w 1274"/>
              <a:gd name="T45" fmla="*/ 447 h 984"/>
              <a:gd name="T46" fmla="*/ 178 w 1274"/>
              <a:gd name="T47" fmla="*/ 416 h 984"/>
              <a:gd name="T48" fmla="*/ 220 w 1274"/>
              <a:gd name="T49" fmla="*/ 371 h 984"/>
              <a:gd name="T50" fmla="*/ 250 w 1274"/>
              <a:gd name="T51" fmla="*/ 343 h 984"/>
              <a:gd name="T52" fmla="*/ 296 w 1274"/>
              <a:gd name="T53" fmla="*/ 303 h 984"/>
              <a:gd name="T54" fmla="*/ 343 w 1274"/>
              <a:gd name="T55" fmla="*/ 264 h 984"/>
              <a:gd name="T56" fmla="*/ 392 w 1274"/>
              <a:gd name="T57" fmla="*/ 227 h 984"/>
              <a:gd name="T58" fmla="*/ 444 w 1274"/>
              <a:gd name="T59" fmla="*/ 194 h 984"/>
              <a:gd name="T60" fmla="*/ 479 w 1274"/>
              <a:gd name="T61" fmla="*/ 172 h 984"/>
              <a:gd name="T62" fmla="*/ 551 w 1274"/>
              <a:gd name="T63" fmla="*/ 133 h 984"/>
              <a:gd name="T64" fmla="*/ 608 w 1274"/>
              <a:gd name="T65" fmla="*/ 107 h 984"/>
              <a:gd name="T66" fmla="*/ 646 w 1274"/>
              <a:gd name="T67" fmla="*/ 91 h 984"/>
              <a:gd name="T68" fmla="*/ 685 w 1274"/>
              <a:gd name="T69" fmla="*/ 76 h 984"/>
              <a:gd name="T70" fmla="*/ 745 w 1274"/>
              <a:gd name="T71" fmla="*/ 56 h 984"/>
              <a:gd name="T72" fmla="*/ 805 w 1274"/>
              <a:gd name="T73" fmla="*/ 39 h 984"/>
              <a:gd name="T74" fmla="*/ 846 w 1274"/>
              <a:gd name="T75" fmla="*/ 29 h 984"/>
              <a:gd name="T76" fmla="*/ 909 w 1274"/>
              <a:gd name="T77" fmla="*/ 17 h 984"/>
              <a:gd name="T78" fmla="*/ 951 w 1274"/>
              <a:gd name="T79" fmla="*/ 11 h 984"/>
              <a:gd name="T80" fmla="*/ 994 w 1274"/>
              <a:gd name="T81" fmla="*/ 6 h 984"/>
              <a:gd name="T82" fmla="*/ 1037 w 1274"/>
              <a:gd name="T83" fmla="*/ 2 h 984"/>
              <a:gd name="T84" fmla="*/ 1081 w 1274"/>
              <a:gd name="T85" fmla="*/ 0 h 984"/>
              <a:gd name="T86" fmla="*/ 1086 w 1274"/>
              <a:gd name="T87" fmla="*/ 637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4" h="984">
                <a:moveTo>
                  <a:pt x="1086" y="637"/>
                </a:moveTo>
                <a:lnTo>
                  <a:pt x="1064" y="638"/>
                </a:lnTo>
                <a:lnTo>
                  <a:pt x="1042" y="641"/>
                </a:lnTo>
                <a:lnTo>
                  <a:pt x="1021" y="644"/>
                </a:lnTo>
                <a:lnTo>
                  <a:pt x="1000" y="647"/>
                </a:lnTo>
                <a:lnTo>
                  <a:pt x="979" y="652"/>
                </a:lnTo>
                <a:lnTo>
                  <a:pt x="959" y="657"/>
                </a:lnTo>
                <a:lnTo>
                  <a:pt x="938" y="662"/>
                </a:lnTo>
                <a:lnTo>
                  <a:pt x="918" y="669"/>
                </a:lnTo>
                <a:lnTo>
                  <a:pt x="899" y="676"/>
                </a:lnTo>
                <a:lnTo>
                  <a:pt x="879" y="683"/>
                </a:lnTo>
                <a:lnTo>
                  <a:pt x="859" y="692"/>
                </a:lnTo>
                <a:lnTo>
                  <a:pt x="841" y="700"/>
                </a:lnTo>
                <a:lnTo>
                  <a:pt x="822" y="710"/>
                </a:lnTo>
                <a:lnTo>
                  <a:pt x="804" y="721"/>
                </a:lnTo>
                <a:lnTo>
                  <a:pt x="787" y="731"/>
                </a:lnTo>
                <a:lnTo>
                  <a:pt x="769" y="742"/>
                </a:lnTo>
                <a:lnTo>
                  <a:pt x="753" y="754"/>
                </a:lnTo>
                <a:lnTo>
                  <a:pt x="736" y="766"/>
                </a:lnTo>
                <a:lnTo>
                  <a:pt x="719" y="778"/>
                </a:lnTo>
                <a:lnTo>
                  <a:pt x="703" y="791"/>
                </a:lnTo>
                <a:lnTo>
                  <a:pt x="688" y="805"/>
                </a:lnTo>
                <a:lnTo>
                  <a:pt x="673" y="819"/>
                </a:lnTo>
                <a:lnTo>
                  <a:pt x="666" y="826"/>
                </a:lnTo>
                <a:lnTo>
                  <a:pt x="659" y="834"/>
                </a:lnTo>
                <a:lnTo>
                  <a:pt x="645" y="848"/>
                </a:lnTo>
                <a:lnTo>
                  <a:pt x="632" y="864"/>
                </a:lnTo>
                <a:lnTo>
                  <a:pt x="619" y="881"/>
                </a:lnTo>
                <a:lnTo>
                  <a:pt x="606" y="897"/>
                </a:lnTo>
                <a:lnTo>
                  <a:pt x="594" y="914"/>
                </a:lnTo>
                <a:lnTo>
                  <a:pt x="583" y="931"/>
                </a:lnTo>
                <a:lnTo>
                  <a:pt x="572" y="948"/>
                </a:lnTo>
                <a:lnTo>
                  <a:pt x="561" y="966"/>
                </a:lnTo>
                <a:lnTo>
                  <a:pt x="551" y="984"/>
                </a:lnTo>
                <a:lnTo>
                  <a:pt x="397" y="659"/>
                </a:lnTo>
                <a:lnTo>
                  <a:pt x="0" y="665"/>
                </a:lnTo>
                <a:lnTo>
                  <a:pt x="10" y="647"/>
                </a:lnTo>
                <a:lnTo>
                  <a:pt x="20" y="630"/>
                </a:lnTo>
                <a:lnTo>
                  <a:pt x="41" y="595"/>
                </a:lnTo>
                <a:lnTo>
                  <a:pt x="52" y="578"/>
                </a:lnTo>
                <a:lnTo>
                  <a:pt x="64" y="561"/>
                </a:lnTo>
                <a:lnTo>
                  <a:pt x="88" y="526"/>
                </a:lnTo>
                <a:lnTo>
                  <a:pt x="113" y="494"/>
                </a:lnTo>
                <a:lnTo>
                  <a:pt x="125" y="478"/>
                </a:lnTo>
                <a:lnTo>
                  <a:pt x="138" y="462"/>
                </a:lnTo>
                <a:lnTo>
                  <a:pt x="151" y="447"/>
                </a:lnTo>
                <a:lnTo>
                  <a:pt x="164" y="431"/>
                </a:lnTo>
                <a:lnTo>
                  <a:pt x="178" y="416"/>
                </a:lnTo>
                <a:lnTo>
                  <a:pt x="192" y="401"/>
                </a:lnTo>
                <a:lnTo>
                  <a:pt x="220" y="371"/>
                </a:lnTo>
                <a:lnTo>
                  <a:pt x="235" y="357"/>
                </a:lnTo>
                <a:lnTo>
                  <a:pt x="250" y="343"/>
                </a:lnTo>
                <a:lnTo>
                  <a:pt x="280" y="316"/>
                </a:lnTo>
                <a:lnTo>
                  <a:pt x="296" y="303"/>
                </a:lnTo>
                <a:lnTo>
                  <a:pt x="311" y="290"/>
                </a:lnTo>
                <a:lnTo>
                  <a:pt x="343" y="264"/>
                </a:lnTo>
                <a:lnTo>
                  <a:pt x="376" y="239"/>
                </a:lnTo>
                <a:lnTo>
                  <a:pt x="392" y="227"/>
                </a:lnTo>
                <a:lnTo>
                  <a:pt x="410" y="216"/>
                </a:lnTo>
                <a:lnTo>
                  <a:pt x="444" y="194"/>
                </a:lnTo>
                <a:lnTo>
                  <a:pt x="462" y="183"/>
                </a:lnTo>
                <a:lnTo>
                  <a:pt x="479" y="172"/>
                </a:lnTo>
                <a:lnTo>
                  <a:pt x="515" y="152"/>
                </a:lnTo>
                <a:lnTo>
                  <a:pt x="551" y="133"/>
                </a:lnTo>
                <a:lnTo>
                  <a:pt x="589" y="116"/>
                </a:lnTo>
                <a:lnTo>
                  <a:pt x="608" y="107"/>
                </a:lnTo>
                <a:lnTo>
                  <a:pt x="627" y="99"/>
                </a:lnTo>
                <a:lnTo>
                  <a:pt x="646" y="91"/>
                </a:lnTo>
                <a:lnTo>
                  <a:pt x="665" y="84"/>
                </a:lnTo>
                <a:lnTo>
                  <a:pt x="685" y="76"/>
                </a:lnTo>
                <a:lnTo>
                  <a:pt x="704" y="69"/>
                </a:lnTo>
                <a:lnTo>
                  <a:pt x="745" y="56"/>
                </a:lnTo>
                <a:lnTo>
                  <a:pt x="785" y="44"/>
                </a:lnTo>
                <a:lnTo>
                  <a:pt x="805" y="39"/>
                </a:lnTo>
                <a:lnTo>
                  <a:pt x="825" y="34"/>
                </a:lnTo>
                <a:lnTo>
                  <a:pt x="846" y="29"/>
                </a:lnTo>
                <a:lnTo>
                  <a:pt x="866" y="25"/>
                </a:lnTo>
                <a:lnTo>
                  <a:pt x="909" y="17"/>
                </a:lnTo>
                <a:lnTo>
                  <a:pt x="930" y="14"/>
                </a:lnTo>
                <a:lnTo>
                  <a:pt x="951" y="11"/>
                </a:lnTo>
                <a:lnTo>
                  <a:pt x="972" y="8"/>
                </a:lnTo>
                <a:lnTo>
                  <a:pt x="994" y="6"/>
                </a:lnTo>
                <a:lnTo>
                  <a:pt x="1015" y="4"/>
                </a:lnTo>
                <a:lnTo>
                  <a:pt x="1037" y="2"/>
                </a:lnTo>
                <a:lnTo>
                  <a:pt x="1059" y="1"/>
                </a:lnTo>
                <a:lnTo>
                  <a:pt x="1081" y="0"/>
                </a:lnTo>
                <a:lnTo>
                  <a:pt x="1274" y="334"/>
                </a:lnTo>
                <a:lnTo>
                  <a:pt x="1086" y="637"/>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浅色箭头1"/>
          <p:cNvSpPr>
            <a:spLocks noChangeAspect="1"/>
          </p:cNvSpPr>
          <p:nvPr/>
        </p:nvSpPr>
        <p:spPr bwMode="auto">
          <a:xfrm>
            <a:off x="4603451" y="1639069"/>
            <a:ext cx="1504073" cy="1348042"/>
          </a:xfrm>
          <a:custGeom>
            <a:avLst/>
            <a:gdLst>
              <a:gd name="T0" fmla="*/ 22 w 1076"/>
              <a:gd name="T1" fmla="*/ 637 h 964"/>
              <a:gd name="T2" fmla="*/ 63 w 1076"/>
              <a:gd name="T3" fmla="*/ 641 h 964"/>
              <a:gd name="T4" fmla="*/ 103 w 1076"/>
              <a:gd name="T5" fmla="*/ 648 h 964"/>
              <a:gd name="T6" fmla="*/ 141 w 1076"/>
              <a:gd name="T7" fmla="*/ 656 h 964"/>
              <a:gd name="T8" fmla="*/ 179 w 1076"/>
              <a:gd name="T9" fmla="*/ 668 h 964"/>
              <a:gd name="T10" fmla="*/ 216 w 1076"/>
              <a:gd name="T11" fmla="*/ 681 h 964"/>
              <a:gd name="T12" fmla="*/ 252 w 1076"/>
              <a:gd name="T13" fmla="*/ 696 h 964"/>
              <a:gd name="T14" fmla="*/ 287 w 1076"/>
              <a:gd name="T15" fmla="*/ 714 h 964"/>
              <a:gd name="T16" fmla="*/ 320 w 1076"/>
              <a:gd name="T17" fmla="*/ 735 h 964"/>
              <a:gd name="T18" fmla="*/ 352 w 1076"/>
              <a:gd name="T19" fmla="*/ 756 h 964"/>
              <a:gd name="T20" fmla="*/ 384 w 1076"/>
              <a:gd name="T21" fmla="*/ 779 h 964"/>
              <a:gd name="T22" fmla="*/ 413 w 1076"/>
              <a:gd name="T23" fmla="*/ 804 h 964"/>
              <a:gd name="T24" fmla="*/ 440 w 1076"/>
              <a:gd name="T25" fmla="*/ 831 h 964"/>
              <a:gd name="T26" fmla="*/ 466 w 1076"/>
              <a:gd name="T27" fmla="*/ 859 h 964"/>
              <a:gd name="T28" fmla="*/ 490 w 1076"/>
              <a:gd name="T29" fmla="*/ 890 h 964"/>
              <a:gd name="T30" fmla="*/ 513 w 1076"/>
              <a:gd name="T31" fmla="*/ 921 h 964"/>
              <a:gd name="T32" fmla="*/ 884 w 1076"/>
              <a:gd name="T33" fmla="*/ 964 h 964"/>
              <a:gd name="T34" fmla="*/ 1066 w 1076"/>
              <a:gd name="T35" fmla="*/ 604 h 964"/>
              <a:gd name="T36" fmla="*/ 1033 w 1076"/>
              <a:gd name="T37" fmla="*/ 553 h 964"/>
              <a:gd name="T38" fmla="*/ 1009 w 1076"/>
              <a:gd name="T39" fmla="*/ 521 h 964"/>
              <a:gd name="T40" fmla="*/ 985 w 1076"/>
              <a:gd name="T41" fmla="*/ 489 h 964"/>
              <a:gd name="T42" fmla="*/ 960 w 1076"/>
              <a:gd name="T43" fmla="*/ 458 h 964"/>
              <a:gd name="T44" fmla="*/ 934 w 1076"/>
              <a:gd name="T45" fmla="*/ 428 h 964"/>
              <a:gd name="T46" fmla="*/ 894 w 1076"/>
              <a:gd name="T47" fmla="*/ 384 h 964"/>
              <a:gd name="T48" fmla="*/ 850 w 1076"/>
              <a:gd name="T49" fmla="*/ 342 h 964"/>
              <a:gd name="T50" fmla="*/ 806 w 1076"/>
              <a:gd name="T51" fmla="*/ 303 h 964"/>
              <a:gd name="T52" fmla="*/ 759 w 1076"/>
              <a:gd name="T53" fmla="*/ 266 h 964"/>
              <a:gd name="T54" fmla="*/ 694 w 1076"/>
              <a:gd name="T55" fmla="*/ 218 h 964"/>
              <a:gd name="T56" fmla="*/ 661 w 1076"/>
              <a:gd name="T57" fmla="*/ 196 h 964"/>
              <a:gd name="T58" fmla="*/ 592 w 1076"/>
              <a:gd name="T59" fmla="*/ 156 h 964"/>
              <a:gd name="T60" fmla="*/ 557 w 1076"/>
              <a:gd name="T61" fmla="*/ 137 h 964"/>
              <a:gd name="T62" fmla="*/ 501 w 1076"/>
              <a:gd name="T63" fmla="*/ 112 h 964"/>
              <a:gd name="T64" fmla="*/ 446 w 1076"/>
              <a:gd name="T65" fmla="*/ 88 h 964"/>
              <a:gd name="T66" fmla="*/ 408 w 1076"/>
              <a:gd name="T67" fmla="*/ 73 h 964"/>
              <a:gd name="T68" fmla="*/ 330 w 1076"/>
              <a:gd name="T69" fmla="*/ 48 h 964"/>
              <a:gd name="T70" fmla="*/ 290 w 1076"/>
              <a:gd name="T71" fmla="*/ 38 h 964"/>
              <a:gd name="T72" fmla="*/ 250 w 1076"/>
              <a:gd name="T73" fmla="*/ 29 h 964"/>
              <a:gd name="T74" fmla="*/ 209 w 1076"/>
              <a:gd name="T75" fmla="*/ 21 h 964"/>
              <a:gd name="T76" fmla="*/ 127 w 1076"/>
              <a:gd name="T77" fmla="*/ 8 h 964"/>
              <a:gd name="T78" fmla="*/ 85 w 1076"/>
              <a:gd name="T79" fmla="*/ 4 h 964"/>
              <a:gd name="T80" fmla="*/ 42 w 1076"/>
              <a:gd name="T81" fmla="*/ 1 h 964"/>
              <a:gd name="T82" fmla="*/ 0 w 1076"/>
              <a:gd name="T83" fmla="*/ 0 h 964"/>
              <a:gd name="T84" fmla="*/ 1 w 1076"/>
              <a:gd name="T85" fmla="*/ 636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6" h="964">
                <a:moveTo>
                  <a:pt x="1" y="636"/>
                </a:moveTo>
                <a:lnTo>
                  <a:pt x="22" y="637"/>
                </a:lnTo>
                <a:lnTo>
                  <a:pt x="42" y="639"/>
                </a:lnTo>
                <a:lnTo>
                  <a:pt x="63" y="641"/>
                </a:lnTo>
                <a:lnTo>
                  <a:pt x="83" y="644"/>
                </a:lnTo>
                <a:lnTo>
                  <a:pt x="103" y="648"/>
                </a:lnTo>
                <a:lnTo>
                  <a:pt x="122" y="652"/>
                </a:lnTo>
                <a:lnTo>
                  <a:pt x="141" y="656"/>
                </a:lnTo>
                <a:lnTo>
                  <a:pt x="160" y="662"/>
                </a:lnTo>
                <a:lnTo>
                  <a:pt x="179" y="668"/>
                </a:lnTo>
                <a:lnTo>
                  <a:pt x="198" y="674"/>
                </a:lnTo>
                <a:lnTo>
                  <a:pt x="216" y="681"/>
                </a:lnTo>
                <a:lnTo>
                  <a:pt x="235" y="688"/>
                </a:lnTo>
                <a:lnTo>
                  <a:pt x="252" y="696"/>
                </a:lnTo>
                <a:lnTo>
                  <a:pt x="270" y="705"/>
                </a:lnTo>
                <a:lnTo>
                  <a:pt x="287" y="714"/>
                </a:lnTo>
                <a:lnTo>
                  <a:pt x="304" y="724"/>
                </a:lnTo>
                <a:lnTo>
                  <a:pt x="320" y="735"/>
                </a:lnTo>
                <a:lnTo>
                  <a:pt x="336" y="745"/>
                </a:lnTo>
                <a:lnTo>
                  <a:pt x="352" y="756"/>
                </a:lnTo>
                <a:lnTo>
                  <a:pt x="368" y="767"/>
                </a:lnTo>
                <a:lnTo>
                  <a:pt x="384" y="779"/>
                </a:lnTo>
                <a:lnTo>
                  <a:pt x="398" y="792"/>
                </a:lnTo>
                <a:lnTo>
                  <a:pt x="413" y="804"/>
                </a:lnTo>
                <a:lnTo>
                  <a:pt x="427" y="817"/>
                </a:lnTo>
                <a:lnTo>
                  <a:pt x="440" y="831"/>
                </a:lnTo>
                <a:lnTo>
                  <a:pt x="453" y="845"/>
                </a:lnTo>
                <a:lnTo>
                  <a:pt x="466" y="859"/>
                </a:lnTo>
                <a:lnTo>
                  <a:pt x="478" y="874"/>
                </a:lnTo>
                <a:lnTo>
                  <a:pt x="490" y="890"/>
                </a:lnTo>
                <a:lnTo>
                  <a:pt x="502" y="906"/>
                </a:lnTo>
                <a:lnTo>
                  <a:pt x="513" y="921"/>
                </a:lnTo>
                <a:lnTo>
                  <a:pt x="523" y="938"/>
                </a:lnTo>
                <a:lnTo>
                  <a:pt x="884" y="964"/>
                </a:lnTo>
                <a:lnTo>
                  <a:pt x="1076" y="621"/>
                </a:lnTo>
                <a:lnTo>
                  <a:pt x="1066" y="604"/>
                </a:lnTo>
                <a:lnTo>
                  <a:pt x="1055" y="587"/>
                </a:lnTo>
                <a:lnTo>
                  <a:pt x="1033" y="553"/>
                </a:lnTo>
                <a:lnTo>
                  <a:pt x="1022" y="537"/>
                </a:lnTo>
                <a:lnTo>
                  <a:pt x="1009" y="521"/>
                </a:lnTo>
                <a:lnTo>
                  <a:pt x="997" y="505"/>
                </a:lnTo>
                <a:lnTo>
                  <a:pt x="985" y="489"/>
                </a:lnTo>
                <a:lnTo>
                  <a:pt x="973" y="474"/>
                </a:lnTo>
                <a:lnTo>
                  <a:pt x="960" y="458"/>
                </a:lnTo>
                <a:lnTo>
                  <a:pt x="947" y="443"/>
                </a:lnTo>
                <a:lnTo>
                  <a:pt x="934" y="428"/>
                </a:lnTo>
                <a:lnTo>
                  <a:pt x="907" y="398"/>
                </a:lnTo>
                <a:lnTo>
                  <a:pt x="894" y="384"/>
                </a:lnTo>
                <a:lnTo>
                  <a:pt x="880" y="370"/>
                </a:lnTo>
                <a:lnTo>
                  <a:pt x="850" y="342"/>
                </a:lnTo>
                <a:lnTo>
                  <a:pt x="821" y="316"/>
                </a:lnTo>
                <a:lnTo>
                  <a:pt x="806" y="303"/>
                </a:lnTo>
                <a:lnTo>
                  <a:pt x="790" y="290"/>
                </a:lnTo>
                <a:lnTo>
                  <a:pt x="759" y="266"/>
                </a:lnTo>
                <a:lnTo>
                  <a:pt x="727" y="242"/>
                </a:lnTo>
                <a:lnTo>
                  <a:pt x="694" y="218"/>
                </a:lnTo>
                <a:lnTo>
                  <a:pt x="677" y="207"/>
                </a:lnTo>
                <a:lnTo>
                  <a:pt x="661" y="196"/>
                </a:lnTo>
                <a:lnTo>
                  <a:pt x="627" y="176"/>
                </a:lnTo>
                <a:lnTo>
                  <a:pt x="592" y="156"/>
                </a:lnTo>
                <a:lnTo>
                  <a:pt x="574" y="147"/>
                </a:lnTo>
                <a:lnTo>
                  <a:pt x="557" y="137"/>
                </a:lnTo>
                <a:lnTo>
                  <a:pt x="520" y="120"/>
                </a:lnTo>
                <a:lnTo>
                  <a:pt x="501" y="112"/>
                </a:lnTo>
                <a:lnTo>
                  <a:pt x="483" y="103"/>
                </a:lnTo>
                <a:lnTo>
                  <a:pt x="446" y="88"/>
                </a:lnTo>
                <a:lnTo>
                  <a:pt x="427" y="81"/>
                </a:lnTo>
                <a:lnTo>
                  <a:pt x="408" y="73"/>
                </a:lnTo>
                <a:lnTo>
                  <a:pt x="368" y="60"/>
                </a:lnTo>
                <a:lnTo>
                  <a:pt x="330" y="48"/>
                </a:lnTo>
                <a:lnTo>
                  <a:pt x="310" y="43"/>
                </a:lnTo>
                <a:lnTo>
                  <a:pt x="290" y="38"/>
                </a:lnTo>
                <a:lnTo>
                  <a:pt x="270" y="33"/>
                </a:lnTo>
                <a:lnTo>
                  <a:pt x="250" y="29"/>
                </a:lnTo>
                <a:lnTo>
                  <a:pt x="230" y="24"/>
                </a:lnTo>
                <a:lnTo>
                  <a:pt x="209" y="21"/>
                </a:lnTo>
                <a:lnTo>
                  <a:pt x="168" y="14"/>
                </a:lnTo>
                <a:lnTo>
                  <a:pt x="127" y="8"/>
                </a:lnTo>
                <a:lnTo>
                  <a:pt x="106" y="6"/>
                </a:lnTo>
                <a:lnTo>
                  <a:pt x="85" y="4"/>
                </a:lnTo>
                <a:lnTo>
                  <a:pt x="64" y="3"/>
                </a:lnTo>
                <a:lnTo>
                  <a:pt x="42" y="1"/>
                </a:lnTo>
                <a:lnTo>
                  <a:pt x="21" y="1"/>
                </a:lnTo>
                <a:lnTo>
                  <a:pt x="0" y="0"/>
                </a:lnTo>
                <a:lnTo>
                  <a:pt x="196" y="347"/>
                </a:lnTo>
                <a:lnTo>
                  <a:pt x="1" y="636"/>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浅色箭头2"/>
          <p:cNvSpPr>
            <a:spLocks noChangeAspect="1"/>
          </p:cNvSpPr>
          <p:nvPr/>
        </p:nvSpPr>
        <p:spPr bwMode="auto">
          <a:xfrm>
            <a:off x="5373660" y="2594165"/>
            <a:ext cx="988271" cy="1699036"/>
          </a:xfrm>
          <a:custGeom>
            <a:avLst/>
            <a:gdLst>
              <a:gd name="T0" fmla="*/ 355 w 707"/>
              <a:gd name="T1" fmla="*/ 358 h 1215"/>
              <a:gd name="T2" fmla="*/ 15 w 707"/>
              <a:gd name="T3" fmla="*/ 334 h 1215"/>
              <a:gd name="T4" fmla="*/ 29 w 707"/>
              <a:gd name="T5" fmla="*/ 367 h 1215"/>
              <a:gd name="T6" fmla="*/ 40 w 707"/>
              <a:gd name="T7" fmla="*/ 400 h 1215"/>
              <a:gd name="T8" fmla="*/ 50 w 707"/>
              <a:gd name="T9" fmla="*/ 434 h 1215"/>
              <a:gd name="T10" fmla="*/ 58 w 707"/>
              <a:gd name="T11" fmla="*/ 469 h 1215"/>
              <a:gd name="T12" fmla="*/ 64 w 707"/>
              <a:gd name="T13" fmla="*/ 504 h 1215"/>
              <a:gd name="T14" fmla="*/ 68 w 707"/>
              <a:gd name="T15" fmla="*/ 541 h 1215"/>
              <a:gd name="T16" fmla="*/ 70 w 707"/>
              <a:gd name="T17" fmla="*/ 578 h 1215"/>
              <a:gd name="T18" fmla="*/ 70 w 707"/>
              <a:gd name="T19" fmla="*/ 616 h 1215"/>
              <a:gd name="T20" fmla="*/ 68 w 707"/>
              <a:gd name="T21" fmla="*/ 655 h 1215"/>
              <a:gd name="T22" fmla="*/ 63 w 707"/>
              <a:gd name="T23" fmla="*/ 694 h 1215"/>
              <a:gd name="T24" fmla="*/ 57 w 707"/>
              <a:gd name="T25" fmla="*/ 732 h 1215"/>
              <a:gd name="T26" fmla="*/ 48 w 707"/>
              <a:gd name="T27" fmla="*/ 769 h 1215"/>
              <a:gd name="T28" fmla="*/ 36 w 707"/>
              <a:gd name="T29" fmla="*/ 805 h 1215"/>
              <a:gd name="T30" fmla="*/ 23 w 707"/>
              <a:gd name="T31" fmla="*/ 841 h 1215"/>
              <a:gd name="T32" fmla="*/ 8 w 707"/>
              <a:gd name="T33" fmla="*/ 875 h 1215"/>
              <a:gd name="T34" fmla="*/ 159 w 707"/>
              <a:gd name="T35" fmla="*/ 1215 h 1215"/>
              <a:gd name="T36" fmla="*/ 571 w 707"/>
              <a:gd name="T37" fmla="*/ 1172 h 1215"/>
              <a:gd name="T38" fmla="*/ 604 w 707"/>
              <a:gd name="T39" fmla="*/ 1101 h 1215"/>
              <a:gd name="T40" fmla="*/ 633 w 707"/>
              <a:gd name="T41" fmla="*/ 1029 h 1215"/>
              <a:gd name="T42" fmla="*/ 657 w 707"/>
              <a:gd name="T43" fmla="*/ 954 h 1215"/>
              <a:gd name="T44" fmla="*/ 667 w 707"/>
              <a:gd name="T45" fmla="*/ 916 h 1215"/>
              <a:gd name="T46" fmla="*/ 685 w 707"/>
              <a:gd name="T47" fmla="*/ 839 h 1215"/>
              <a:gd name="T48" fmla="*/ 697 w 707"/>
              <a:gd name="T49" fmla="*/ 759 h 1215"/>
              <a:gd name="T50" fmla="*/ 702 w 707"/>
              <a:gd name="T51" fmla="*/ 719 h 1215"/>
              <a:gd name="T52" fmla="*/ 707 w 707"/>
              <a:gd name="T53" fmla="*/ 637 h 1215"/>
              <a:gd name="T54" fmla="*/ 707 w 707"/>
              <a:gd name="T55" fmla="*/ 597 h 1215"/>
              <a:gd name="T56" fmla="*/ 705 w 707"/>
              <a:gd name="T57" fmla="*/ 516 h 1215"/>
              <a:gd name="T58" fmla="*/ 702 w 707"/>
              <a:gd name="T59" fmla="*/ 477 h 1215"/>
              <a:gd name="T60" fmla="*/ 698 w 707"/>
              <a:gd name="T61" fmla="*/ 438 h 1215"/>
              <a:gd name="T62" fmla="*/ 689 w 707"/>
              <a:gd name="T63" fmla="*/ 380 h 1215"/>
              <a:gd name="T64" fmla="*/ 678 w 707"/>
              <a:gd name="T65" fmla="*/ 322 h 1215"/>
              <a:gd name="T66" fmla="*/ 670 w 707"/>
              <a:gd name="T67" fmla="*/ 284 h 1215"/>
              <a:gd name="T68" fmla="*/ 660 w 707"/>
              <a:gd name="T69" fmla="*/ 247 h 1215"/>
              <a:gd name="T70" fmla="*/ 637 w 707"/>
              <a:gd name="T71" fmla="*/ 174 h 1215"/>
              <a:gd name="T72" fmla="*/ 609 w 707"/>
              <a:gd name="T73" fmla="*/ 103 h 1215"/>
              <a:gd name="T74" fmla="*/ 594 w 707"/>
              <a:gd name="T75" fmla="*/ 68 h 1215"/>
              <a:gd name="T76" fmla="*/ 561 w 707"/>
              <a:gd name="T77" fmla="*/ 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7" h="1215">
                <a:moveTo>
                  <a:pt x="561" y="0"/>
                </a:moveTo>
                <a:lnTo>
                  <a:pt x="355" y="358"/>
                </a:lnTo>
                <a:lnTo>
                  <a:pt x="8" y="318"/>
                </a:lnTo>
                <a:lnTo>
                  <a:pt x="15" y="334"/>
                </a:lnTo>
                <a:lnTo>
                  <a:pt x="22" y="350"/>
                </a:lnTo>
                <a:lnTo>
                  <a:pt x="29" y="367"/>
                </a:lnTo>
                <a:lnTo>
                  <a:pt x="35" y="384"/>
                </a:lnTo>
                <a:lnTo>
                  <a:pt x="40" y="400"/>
                </a:lnTo>
                <a:lnTo>
                  <a:pt x="46" y="417"/>
                </a:lnTo>
                <a:lnTo>
                  <a:pt x="50" y="434"/>
                </a:lnTo>
                <a:lnTo>
                  <a:pt x="54" y="452"/>
                </a:lnTo>
                <a:lnTo>
                  <a:pt x="58" y="469"/>
                </a:lnTo>
                <a:lnTo>
                  <a:pt x="61" y="487"/>
                </a:lnTo>
                <a:lnTo>
                  <a:pt x="64" y="504"/>
                </a:lnTo>
                <a:lnTo>
                  <a:pt x="67" y="523"/>
                </a:lnTo>
                <a:lnTo>
                  <a:pt x="68" y="541"/>
                </a:lnTo>
                <a:lnTo>
                  <a:pt x="70" y="560"/>
                </a:lnTo>
                <a:lnTo>
                  <a:pt x="70" y="578"/>
                </a:lnTo>
                <a:lnTo>
                  <a:pt x="71" y="597"/>
                </a:lnTo>
                <a:lnTo>
                  <a:pt x="70" y="616"/>
                </a:lnTo>
                <a:lnTo>
                  <a:pt x="70" y="636"/>
                </a:lnTo>
                <a:lnTo>
                  <a:pt x="68" y="655"/>
                </a:lnTo>
                <a:lnTo>
                  <a:pt x="66" y="674"/>
                </a:lnTo>
                <a:lnTo>
                  <a:pt x="63" y="694"/>
                </a:lnTo>
                <a:lnTo>
                  <a:pt x="60" y="713"/>
                </a:lnTo>
                <a:lnTo>
                  <a:pt x="57" y="732"/>
                </a:lnTo>
                <a:lnTo>
                  <a:pt x="52" y="750"/>
                </a:lnTo>
                <a:lnTo>
                  <a:pt x="48" y="769"/>
                </a:lnTo>
                <a:lnTo>
                  <a:pt x="42" y="787"/>
                </a:lnTo>
                <a:lnTo>
                  <a:pt x="36" y="805"/>
                </a:lnTo>
                <a:lnTo>
                  <a:pt x="30" y="822"/>
                </a:lnTo>
                <a:lnTo>
                  <a:pt x="23" y="841"/>
                </a:lnTo>
                <a:lnTo>
                  <a:pt x="16" y="858"/>
                </a:lnTo>
                <a:lnTo>
                  <a:pt x="8" y="875"/>
                </a:lnTo>
                <a:lnTo>
                  <a:pt x="0" y="891"/>
                </a:lnTo>
                <a:lnTo>
                  <a:pt x="159" y="1215"/>
                </a:lnTo>
                <a:lnTo>
                  <a:pt x="553" y="1206"/>
                </a:lnTo>
                <a:lnTo>
                  <a:pt x="571" y="1172"/>
                </a:lnTo>
                <a:lnTo>
                  <a:pt x="588" y="1136"/>
                </a:lnTo>
                <a:lnTo>
                  <a:pt x="604" y="1101"/>
                </a:lnTo>
                <a:lnTo>
                  <a:pt x="618" y="1065"/>
                </a:lnTo>
                <a:lnTo>
                  <a:pt x="633" y="1029"/>
                </a:lnTo>
                <a:lnTo>
                  <a:pt x="646" y="991"/>
                </a:lnTo>
                <a:lnTo>
                  <a:pt x="657" y="954"/>
                </a:lnTo>
                <a:lnTo>
                  <a:pt x="662" y="935"/>
                </a:lnTo>
                <a:lnTo>
                  <a:pt x="667" y="916"/>
                </a:lnTo>
                <a:lnTo>
                  <a:pt x="677" y="878"/>
                </a:lnTo>
                <a:lnTo>
                  <a:pt x="685" y="839"/>
                </a:lnTo>
                <a:lnTo>
                  <a:pt x="691" y="799"/>
                </a:lnTo>
                <a:lnTo>
                  <a:pt x="697" y="759"/>
                </a:lnTo>
                <a:lnTo>
                  <a:pt x="699" y="739"/>
                </a:lnTo>
                <a:lnTo>
                  <a:pt x="702" y="719"/>
                </a:lnTo>
                <a:lnTo>
                  <a:pt x="705" y="679"/>
                </a:lnTo>
                <a:lnTo>
                  <a:pt x="707" y="637"/>
                </a:lnTo>
                <a:lnTo>
                  <a:pt x="707" y="617"/>
                </a:lnTo>
                <a:lnTo>
                  <a:pt x="707" y="597"/>
                </a:lnTo>
                <a:lnTo>
                  <a:pt x="707" y="557"/>
                </a:lnTo>
                <a:lnTo>
                  <a:pt x="705" y="516"/>
                </a:lnTo>
                <a:lnTo>
                  <a:pt x="704" y="496"/>
                </a:lnTo>
                <a:lnTo>
                  <a:pt x="702" y="477"/>
                </a:lnTo>
                <a:lnTo>
                  <a:pt x="700" y="457"/>
                </a:lnTo>
                <a:lnTo>
                  <a:pt x="698" y="438"/>
                </a:lnTo>
                <a:lnTo>
                  <a:pt x="692" y="399"/>
                </a:lnTo>
                <a:lnTo>
                  <a:pt x="689" y="380"/>
                </a:lnTo>
                <a:lnTo>
                  <a:pt x="686" y="361"/>
                </a:lnTo>
                <a:lnTo>
                  <a:pt x="678" y="322"/>
                </a:lnTo>
                <a:lnTo>
                  <a:pt x="674" y="303"/>
                </a:lnTo>
                <a:lnTo>
                  <a:pt x="670" y="284"/>
                </a:lnTo>
                <a:lnTo>
                  <a:pt x="665" y="266"/>
                </a:lnTo>
                <a:lnTo>
                  <a:pt x="660" y="247"/>
                </a:lnTo>
                <a:lnTo>
                  <a:pt x="649" y="211"/>
                </a:lnTo>
                <a:lnTo>
                  <a:pt x="637" y="174"/>
                </a:lnTo>
                <a:lnTo>
                  <a:pt x="623" y="138"/>
                </a:lnTo>
                <a:lnTo>
                  <a:pt x="609" y="103"/>
                </a:lnTo>
                <a:lnTo>
                  <a:pt x="602" y="86"/>
                </a:lnTo>
                <a:lnTo>
                  <a:pt x="594" y="68"/>
                </a:lnTo>
                <a:lnTo>
                  <a:pt x="578" y="33"/>
                </a:lnTo>
                <a:lnTo>
                  <a:pt x="561"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浅色箭头3"/>
          <p:cNvSpPr>
            <a:spLocks noChangeAspect="1"/>
          </p:cNvSpPr>
          <p:nvPr/>
        </p:nvSpPr>
        <p:spPr bwMode="auto">
          <a:xfrm>
            <a:off x="4416141" y="3917036"/>
            <a:ext cx="1685792" cy="1300497"/>
          </a:xfrm>
          <a:custGeom>
            <a:avLst/>
            <a:gdLst>
              <a:gd name="T0" fmla="*/ 642 w 1206"/>
              <a:gd name="T1" fmla="*/ 15 h 930"/>
              <a:gd name="T2" fmla="*/ 622 w 1206"/>
              <a:gd name="T3" fmla="*/ 42 h 930"/>
              <a:gd name="T4" fmla="*/ 601 w 1206"/>
              <a:gd name="T5" fmla="*/ 70 h 930"/>
              <a:gd name="T6" fmla="*/ 578 w 1206"/>
              <a:gd name="T7" fmla="*/ 95 h 930"/>
              <a:gd name="T8" fmla="*/ 554 w 1206"/>
              <a:gd name="T9" fmla="*/ 119 h 930"/>
              <a:gd name="T10" fmla="*/ 528 w 1206"/>
              <a:gd name="T11" fmla="*/ 142 h 930"/>
              <a:gd name="T12" fmla="*/ 501 w 1206"/>
              <a:gd name="T13" fmla="*/ 163 h 930"/>
              <a:gd name="T14" fmla="*/ 473 w 1206"/>
              <a:gd name="T15" fmla="*/ 183 h 930"/>
              <a:gd name="T16" fmla="*/ 444 w 1206"/>
              <a:gd name="T17" fmla="*/ 202 h 930"/>
              <a:gd name="T18" fmla="*/ 414 w 1206"/>
              <a:gd name="T19" fmla="*/ 220 h 930"/>
              <a:gd name="T20" fmla="*/ 384 w 1206"/>
              <a:gd name="T21" fmla="*/ 235 h 930"/>
              <a:gd name="T22" fmla="*/ 352 w 1206"/>
              <a:gd name="T23" fmla="*/ 249 h 930"/>
              <a:gd name="T24" fmla="*/ 318 w 1206"/>
              <a:gd name="T25" fmla="*/ 261 h 930"/>
              <a:gd name="T26" fmla="*/ 285 w 1206"/>
              <a:gd name="T27" fmla="*/ 271 h 930"/>
              <a:gd name="T28" fmla="*/ 233 w 1206"/>
              <a:gd name="T29" fmla="*/ 283 h 930"/>
              <a:gd name="T30" fmla="*/ 198 w 1206"/>
              <a:gd name="T31" fmla="*/ 289 h 930"/>
              <a:gd name="T32" fmla="*/ 197 w 1206"/>
              <a:gd name="T33" fmla="*/ 930 h 930"/>
              <a:gd name="T34" fmla="*/ 237 w 1206"/>
              <a:gd name="T35" fmla="*/ 926 h 930"/>
              <a:gd name="T36" fmla="*/ 276 w 1206"/>
              <a:gd name="T37" fmla="*/ 922 h 930"/>
              <a:gd name="T38" fmla="*/ 334 w 1206"/>
              <a:gd name="T39" fmla="*/ 913 h 930"/>
              <a:gd name="T40" fmla="*/ 374 w 1206"/>
              <a:gd name="T41" fmla="*/ 906 h 930"/>
              <a:gd name="T42" fmla="*/ 412 w 1206"/>
              <a:gd name="T43" fmla="*/ 897 h 930"/>
              <a:gd name="T44" fmla="*/ 449 w 1206"/>
              <a:gd name="T45" fmla="*/ 888 h 930"/>
              <a:gd name="T46" fmla="*/ 505 w 1206"/>
              <a:gd name="T47" fmla="*/ 871 h 930"/>
              <a:gd name="T48" fmla="*/ 560 w 1206"/>
              <a:gd name="T49" fmla="*/ 852 h 930"/>
              <a:gd name="T50" fmla="*/ 613 w 1206"/>
              <a:gd name="T51" fmla="*/ 830 h 930"/>
              <a:gd name="T52" fmla="*/ 665 w 1206"/>
              <a:gd name="T53" fmla="*/ 806 h 930"/>
              <a:gd name="T54" fmla="*/ 717 w 1206"/>
              <a:gd name="T55" fmla="*/ 780 h 930"/>
              <a:gd name="T56" fmla="*/ 750 w 1206"/>
              <a:gd name="T57" fmla="*/ 762 h 930"/>
              <a:gd name="T58" fmla="*/ 798 w 1206"/>
              <a:gd name="T59" fmla="*/ 733 h 930"/>
              <a:gd name="T60" fmla="*/ 846 w 1206"/>
              <a:gd name="T61" fmla="*/ 701 h 930"/>
              <a:gd name="T62" fmla="*/ 906 w 1206"/>
              <a:gd name="T63" fmla="*/ 655 h 930"/>
              <a:gd name="T64" fmla="*/ 950 w 1206"/>
              <a:gd name="T65" fmla="*/ 619 h 930"/>
              <a:gd name="T66" fmla="*/ 978 w 1206"/>
              <a:gd name="T67" fmla="*/ 594 h 930"/>
              <a:gd name="T68" fmla="*/ 1006 w 1206"/>
              <a:gd name="T69" fmla="*/ 568 h 930"/>
              <a:gd name="T70" fmla="*/ 1045 w 1206"/>
              <a:gd name="T71" fmla="*/ 527 h 930"/>
              <a:gd name="T72" fmla="*/ 1095 w 1206"/>
              <a:gd name="T73" fmla="*/ 471 h 930"/>
              <a:gd name="T74" fmla="*/ 1119 w 1206"/>
              <a:gd name="T75" fmla="*/ 441 h 930"/>
              <a:gd name="T76" fmla="*/ 1142 w 1206"/>
              <a:gd name="T77" fmla="*/ 412 h 930"/>
              <a:gd name="T78" fmla="*/ 1175 w 1206"/>
              <a:gd name="T79" fmla="*/ 364 h 930"/>
              <a:gd name="T80" fmla="*/ 1206 w 1206"/>
              <a:gd name="T81" fmla="*/ 317 h 930"/>
              <a:gd name="T82" fmla="*/ 652 w 1206"/>
              <a:gd name="T83"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6" h="930">
                <a:moveTo>
                  <a:pt x="652" y="0"/>
                </a:moveTo>
                <a:lnTo>
                  <a:pt x="642" y="15"/>
                </a:lnTo>
                <a:lnTo>
                  <a:pt x="633" y="29"/>
                </a:lnTo>
                <a:lnTo>
                  <a:pt x="622" y="42"/>
                </a:lnTo>
                <a:lnTo>
                  <a:pt x="612" y="57"/>
                </a:lnTo>
                <a:lnTo>
                  <a:pt x="601" y="70"/>
                </a:lnTo>
                <a:lnTo>
                  <a:pt x="590" y="83"/>
                </a:lnTo>
                <a:lnTo>
                  <a:pt x="578" y="95"/>
                </a:lnTo>
                <a:lnTo>
                  <a:pt x="566" y="107"/>
                </a:lnTo>
                <a:lnTo>
                  <a:pt x="554" y="119"/>
                </a:lnTo>
                <a:lnTo>
                  <a:pt x="541" y="131"/>
                </a:lnTo>
                <a:lnTo>
                  <a:pt x="528" y="142"/>
                </a:lnTo>
                <a:lnTo>
                  <a:pt x="515" y="153"/>
                </a:lnTo>
                <a:lnTo>
                  <a:pt x="501" y="163"/>
                </a:lnTo>
                <a:lnTo>
                  <a:pt x="487" y="173"/>
                </a:lnTo>
                <a:lnTo>
                  <a:pt x="473" y="183"/>
                </a:lnTo>
                <a:lnTo>
                  <a:pt x="459" y="193"/>
                </a:lnTo>
                <a:lnTo>
                  <a:pt x="444" y="202"/>
                </a:lnTo>
                <a:lnTo>
                  <a:pt x="429" y="210"/>
                </a:lnTo>
                <a:lnTo>
                  <a:pt x="414" y="220"/>
                </a:lnTo>
                <a:lnTo>
                  <a:pt x="399" y="228"/>
                </a:lnTo>
                <a:lnTo>
                  <a:pt x="384" y="235"/>
                </a:lnTo>
                <a:lnTo>
                  <a:pt x="368" y="242"/>
                </a:lnTo>
                <a:lnTo>
                  <a:pt x="352" y="249"/>
                </a:lnTo>
                <a:lnTo>
                  <a:pt x="335" y="255"/>
                </a:lnTo>
                <a:lnTo>
                  <a:pt x="318" y="261"/>
                </a:lnTo>
                <a:lnTo>
                  <a:pt x="302" y="266"/>
                </a:lnTo>
                <a:lnTo>
                  <a:pt x="285" y="271"/>
                </a:lnTo>
                <a:lnTo>
                  <a:pt x="268" y="276"/>
                </a:lnTo>
                <a:lnTo>
                  <a:pt x="233" y="283"/>
                </a:lnTo>
                <a:lnTo>
                  <a:pt x="216" y="286"/>
                </a:lnTo>
                <a:lnTo>
                  <a:pt x="198" y="289"/>
                </a:lnTo>
                <a:lnTo>
                  <a:pt x="0" y="600"/>
                </a:lnTo>
                <a:lnTo>
                  <a:pt x="197" y="930"/>
                </a:lnTo>
                <a:lnTo>
                  <a:pt x="217" y="928"/>
                </a:lnTo>
                <a:lnTo>
                  <a:pt x="237" y="926"/>
                </a:lnTo>
                <a:lnTo>
                  <a:pt x="257" y="924"/>
                </a:lnTo>
                <a:lnTo>
                  <a:pt x="276" y="922"/>
                </a:lnTo>
                <a:lnTo>
                  <a:pt x="315" y="916"/>
                </a:lnTo>
                <a:lnTo>
                  <a:pt x="334" y="913"/>
                </a:lnTo>
                <a:lnTo>
                  <a:pt x="355" y="909"/>
                </a:lnTo>
                <a:lnTo>
                  <a:pt x="374" y="906"/>
                </a:lnTo>
                <a:lnTo>
                  <a:pt x="393" y="902"/>
                </a:lnTo>
                <a:lnTo>
                  <a:pt x="412" y="897"/>
                </a:lnTo>
                <a:lnTo>
                  <a:pt x="431" y="892"/>
                </a:lnTo>
                <a:lnTo>
                  <a:pt x="449" y="888"/>
                </a:lnTo>
                <a:lnTo>
                  <a:pt x="468" y="882"/>
                </a:lnTo>
                <a:lnTo>
                  <a:pt x="505" y="871"/>
                </a:lnTo>
                <a:lnTo>
                  <a:pt x="542" y="859"/>
                </a:lnTo>
                <a:lnTo>
                  <a:pt x="560" y="852"/>
                </a:lnTo>
                <a:lnTo>
                  <a:pt x="578" y="844"/>
                </a:lnTo>
                <a:lnTo>
                  <a:pt x="613" y="830"/>
                </a:lnTo>
                <a:lnTo>
                  <a:pt x="648" y="814"/>
                </a:lnTo>
                <a:lnTo>
                  <a:pt x="665" y="806"/>
                </a:lnTo>
                <a:lnTo>
                  <a:pt x="683" y="798"/>
                </a:lnTo>
                <a:lnTo>
                  <a:pt x="717" y="780"/>
                </a:lnTo>
                <a:lnTo>
                  <a:pt x="733" y="771"/>
                </a:lnTo>
                <a:lnTo>
                  <a:pt x="750" y="762"/>
                </a:lnTo>
                <a:lnTo>
                  <a:pt x="782" y="743"/>
                </a:lnTo>
                <a:lnTo>
                  <a:pt x="798" y="733"/>
                </a:lnTo>
                <a:lnTo>
                  <a:pt x="814" y="722"/>
                </a:lnTo>
                <a:lnTo>
                  <a:pt x="846" y="701"/>
                </a:lnTo>
                <a:lnTo>
                  <a:pt x="877" y="678"/>
                </a:lnTo>
                <a:lnTo>
                  <a:pt x="906" y="655"/>
                </a:lnTo>
                <a:lnTo>
                  <a:pt x="935" y="631"/>
                </a:lnTo>
                <a:lnTo>
                  <a:pt x="950" y="619"/>
                </a:lnTo>
                <a:lnTo>
                  <a:pt x="964" y="607"/>
                </a:lnTo>
                <a:lnTo>
                  <a:pt x="978" y="594"/>
                </a:lnTo>
                <a:lnTo>
                  <a:pt x="992" y="581"/>
                </a:lnTo>
                <a:lnTo>
                  <a:pt x="1006" y="568"/>
                </a:lnTo>
                <a:lnTo>
                  <a:pt x="1019" y="555"/>
                </a:lnTo>
                <a:lnTo>
                  <a:pt x="1045" y="527"/>
                </a:lnTo>
                <a:lnTo>
                  <a:pt x="1071" y="499"/>
                </a:lnTo>
                <a:lnTo>
                  <a:pt x="1095" y="471"/>
                </a:lnTo>
                <a:lnTo>
                  <a:pt x="1107" y="456"/>
                </a:lnTo>
                <a:lnTo>
                  <a:pt x="1119" y="441"/>
                </a:lnTo>
                <a:lnTo>
                  <a:pt x="1130" y="427"/>
                </a:lnTo>
                <a:lnTo>
                  <a:pt x="1142" y="412"/>
                </a:lnTo>
                <a:lnTo>
                  <a:pt x="1164" y="381"/>
                </a:lnTo>
                <a:lnTo>
                  <a:pt x="1175" y="364"/>
                </a:lnTo>
                <a:lnTo>
                  <a:pt x="1185" y="349"/>
                </a:lnTo>
                <a:lnTo>
                  <a:pt x="1206" y="317"/>
                </a:lnTo>
                <a:lnTo>
                  <a:pt x="795" y="321"/>
                </a:lnTo>
                <a:lnTo>
                  <a:pt x="652"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浅色箭头4"/>
          <p:cNvSpPr>
            <a:spLocks noChangeAspect="1"/>
          </p:cNvSpPr>
          <p:nvPr/>
        </p:nvSpPr>
        <p:spPr bwMode="auto">
          <a:xfrm>
            <a:off x="3109163" y="3986955"/>
            <a:ext cx="1491493" cy="1231976"/>
          </a:xfrm>
          <a:custGeom>
            <a:avLst/>
            <a:gdLst>
              <a:gd name="T0" fmla="*/ 1047 w 1067"/>
              <a:gd name="T1" fmla="*/ 245 h 881"/>
              <a:gd name="T2" fmla="*/ 1011 w 1067"/>
              <a:gd name="T3" fmla="*/ 244 h 881"/>
              <a:gd name="T4" fmla="*/ 956 w 1067"/>
              <a:gd name="T5" fmla="*/ 238 h 881"/>
              <a:gd name="T6" fmla="*/ 904 w 1067"/>
              <a:gd name="T7" fmla="*/ 229 h 881"/>
              <a:gd name="T8" fmla="*/ 871 w 1067"/>
              <a:gd name="T9" fmla="*/ 220 h 881"/>
              <a:gd name="T10" fmla="*/ 838 w 1067"/>
              <a:gd name="T11" fmla="*/ 210 h 881"/>
              <a:gd name="T12" fmla="*/ 789 w 1067"/>
              <a:gd name="T13" fmla="*/ 191 h 881"/>
              <a:gd name="T14" fmla="*/ 758 w 1067"/>
              <a:gd name="T15" fmla="*/ 177 h 881"/>
              <a:gd name="T16" fmla="*/ 728 w 1067"/>
              <a:gd name="T17" fmla="*/ 160 h 881"/>
              <a:gd name="T18" fmla="*/ 699 w 1067"/>
              <a:gd name="T19" fmla="*/ 142 h 881"/>
              <a:gd name="T20" fmla="*/ 671 w 1067"/>
              <a:gd name="T21" fmla="*/ 123 h 881"/>
              <a:gd name="T22" fmla="*/ 643 w 1067"/>
              <a:gd name="T23" fmla="*/ 103 h 881"/>
              <a:gd name="T24" fmla="*/ 617 w 1067"/>
              <a:gd name="T25" fmla="*/ 81 h 881"/>
              <a:gd name="T26" fmla="*/ 593 w 1067"/>
              <a:gd name="T27" fmla="*/ 58 h 881"/>
              <a:gd name="T28" fmla="*/ 558 w 1067"/>
              <a:gd name="T29" fmla="*/ 20 h 881"/>
              <a:gd name="T30" fmla="*/ 0 w 1067"/>
              <a:gd name="T31" fmla="*/ 339 h 881"/>
              <a:gd name="T32" fmla="*/ 34 w 1067"/>
              <a:gd name="T33" fmla="*/ 385 h 881"/>
              <a:gd name="T34" fmla="*/ 69 w 1067"/>
              <a:gd name="T35" fmla="*/ 428 h 881"/>
              <a:gd name="T36" fmla="*/ 119 w 1067"/>
              <a:gd name="T37" fmla="*/ 485 h 881"/>
              <a:gd name="T38" fmla="*/ 145 w 1067"/>
              <a:gd name="T39" fmla="*/ 511 h 881"/>
              <a:gd name="T40" fmla="*/ 173 w 1067"/>
              <a:gd name="T41" fmla="*/ 537 h 881"/>
              <a:gd name="T42" fmla="*/ 201 w 1067"/>
              <a:gd name="T43" fmla="*/ 562 h 881"/>
              <a:gd name="T44" fmla="*/ 229 w 1067"/>
              <a:gd name="T45" fmla="*/ 587 h 881"/>
              <a:gd name="T46" fmla="*/ 273 w 1067"/>
              <a:gd name="T47" fmla="*/ 621 h 881"/>
              <a:gd name="T48" fmla="*/ 303 w 1067"/>
              <a:gd name="T49" fmla="*/ 645 h 881"/>
              <a:gd name="T50" fmla="*/ 351 w 1067"/>
              <a:gd name="T51" fmla="*/ 676 h 881"/>
              <a:gd name="T52" fmla="*/ 415 w 1067"/>
              <a:gd name="T53" fmla="*/ 715 h 881"/>
              <a:gd name="T54" fmla="*/ 481 w 1067"/>
              <a:gd name="T55" fmla="*/ 750 h 881"/>
              <a:gd name="T56" fmla="*/ 551 w 1067"/>
              <a:gd name="T57" fmla="*/ 782 h 881"/>
              <a:gd name="T58" fmla="*/ 604 w 1067"/>
              <a:gd name="T59" fmla="*/ 803 h 881"/>
              <a:gd name="T60" fmla="*/ 640 w 1067"/>
              <a:gd name="T61" fmla="*/ 816 h 881"/>
              <a:gd name="T62" fmla="*/ 696 w 1067"/>
              <a:gd name="T63" fmla="*/ 833 h 881"/>
              <a:gd name="T64" fmla="*/ 771 w 1067"/>
              <a:gd name="T65" fmla="*/ 852 h 881"/>
              <a:gd name="T66" fmla="*/ 829 w 1067"/>
              <a:gd name="T67" fmla="*/ 863 h 881"/>
              <a:gd name="T68" fmla="*/ 887 w 1067"/>
              <a:gd name="T69" fmla="*/ 871 h 881"/>
              <a:gd name="T70" fmla="*/ 946 w 1067"/>
              <a:gd name="T71" fmla="*/ 877 h 881"/>
              <a:gd name="T72" fmla="*/ 987 w 1067"/>
              <a:gd name="T73" fmla="*/ 880 h 881"/>
              <a:gd name="T74" fmla="*/ 1027 w 1067"/>
              <a:gd name="T75" fmla="*/ 881 h 881"/>
              <a:gd name="T76" fmla="*/ 1067 w 1067"/>
              <a:gd name="T77" fmla="*/ 881 h 881"/>
              <a:gd name="T78" fmla="*/ 1065 w 1067"/>
              <a:gd name="T79" fmla="*/ 244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7" h="881">
                <a:moveTo>
                  <a:pt x="1065" y="244"/>
                </a:moveTo>
                <a:lnTo>
                  <a:pt x="1047" y="245"/>
                </a:lnTo>
                <a:lnTo>
                  <a:pt x="1029" y="244"/>
                </a:lnTo>
                <a:lnTo>
                  <a:pt x="1011" y="244"/>
                </a:lnTo>
                <a:lnTo>
                  <a:pt x="975" y="241"/>
                </a:lnTo>
                <a:lnTo>
                  <a:pt x="956" y="238"/>
                </a:lnTo>
                <a:lnTo>
                  <a:pt x="939" y="236"/>
                </a:lnTo>
                <a:lnTo>
                  <a:pt x="904" y="229"/>
                </a:lnTo>
                <a:lnTo>
                  <a:pt x="887" y="225"/>
                </a:lnTo>
                <a:lnTo>
                  <a:pt x="871" y="220"/>
                </a:lnTo>
                <a:lnTo>
                  <a:pt x="854" y="215"/>
                </a:lnTo>
                <a:lnTo>
                  <a:pt x="838" y="210"/>
                </a:lnTo>
                <a:lnTo>
                  <a:pt x="804" y="198"/>
                </a:lnTo>
                <a:lnTo>
                  <a:pt x="789" y="191"/>
                </a:lnTo>
                <a:lnTo>
                  <a:pt x="773" y="184"/>
                </a:lnTo>
                <a:lnTo>
                  <a:pt x="758" y="177"/>
                </a:lnTo>
                <a:lnTo>
                  <a:pt x="743" y="169"/>
                </a:lnTo>
                <a:lnTo>
                  <a:pt x="728" y="160"/>
                </a:lnTo>
                <a:lnTo>
                  <a:pt x="713" y="151"/>
                </a:lnTo>
                <a:lnTo>
                  <a:pt x="699" y="142"/>
                </a:lnTo>
                <a:lnTo>
                  <a:pt x="685" y="133"/>
                </a:lnTo>
                <a:lnTo>
                  <a:pt x="671" y="123"/>
                </a:lnTo>
                <a:lnTo>
                  <a:pt x="657" y="113"/>
                </a:lnTo>
                <a:lnTo>
                  <a:pt x="643" y="103"/>
                </a:lnTo>
                <a:lnTo>
                  <a:pt x="630" y="92"/>
                </a:lnTo>
                <a:lnTo>
                  <a:pt x="617" y="81"/>
                </a:lnTo>
                <a:lnTo>
                  <a:pt x="605" y="69"/>
                </a:lnTo>
                <a:lnTo>
                  <a:pt x="593" y="58"/>
                </a:lnTo>
                <a:lnTo>
                  <a:pt x="581" y="45"/>
                </a:lnTo>
                <a:lnTo>
                  <a:pt x="558" y="20"/>
                </a:lnTo>
                <a:lnTo>
                  <a:pt x="177" y="0"/>
                </a:lnTo>
                <a:lnTo>
                  <a:pt x="0" y="339"/>
                </a:lnTo>
                <a:lnTo>
                  <a:pt x="23" y="370"/>
                </a:lnTo>
                <a:lnTo>
                  <a:pt x="34" y="385"/>
                </a:lnTo>
                <a:lnTo>
                  <a:pt x="46" y="399"/>
                </a:lnTo>
                <a:lnTo>
                  <a:pt x="69" y="428"/>
                </a:lnTo>
                <a:lnTo>
                  <a:pt x="94" y="456"/>
                </a:lnTo>
                <a:lnTo>
                  <a:pt x="119" y="485"/>
                </a:lnTo>
                <a:lnTo>
                  <a:pt x="132" y="498"/>
                </a:lnTo>
                <a:lnTo>
                  <a:pt x="145" y="511"/>
                </a:lnTo>
                <a:lnTo>
                  <a:pt x="159" y="524"/>
                </a:lnTo>
                <a:lnTo>
                  <a:pt x="173" y="537"/>
                </a:lnTo>
                <a:lnTo>
                  <a:pt x="187" y="550"/>
                </a:lnTo>
                <a:lnTo>
                  <a:pt x="201" y="562"/>
                </a:lnTo>
                <a:lnTo>
                  <a:pt x="215" y="575"/>
                </a:lnTo>
                <a:lnTo>
                  <a:pt x="229" y="587"/>
                </a:lnTo>
                <a:lnTo>
                  <a:pt x="258" y="610"/>
                </a:lnTo>
                <a:lnTo>
                  <a:pt x="273" y="621"/>
                </a:lnTo>
                <a:lnTo>
                  <a:pt x="288" y="633"/>
                </a:lnTo>
                <a:lnTo>
                  <a:pt x="303" y="645"/>
                </a:lnTo>
                <a:lnTo>
                  <a:pt x="319" y="655"/>
                </a:lnTo>
                <a:lnTo>
                  <a:pt x="351" y="676"/>
                </a:lnTo>
                <a:lnTo>
                  <a:pt x="383" y="696"/>
                </a:lnTo>
                <a:lnTo>
                  <a:pt x="415" y="715"/>
                </a:lnTo>
                <a:lnTo>
                  <a:pt x="448" y="733"/>
                </a:lnTo>
                <a:lnTo>
                  <a:pt x="481" y="750"/>
                </a:lnTo>
                <a:lnTo>
                  <a:pt x="517" y="766"/>
                </a:lnTo>
                <a:lnTo>
                  <a:pt x="551" y="782"/>
                </a:lnTo>
                <a:lnTo>
                  <a:pt x="586" y="796"/>
                </a:lnTo>
                <a:lnTo>
                  <a:pt x="604" y="803"/>
                </a:lnTo>
                <a:lnTo>
                  <a:pt x="622" y="810"/>
                </a:lnTo>
                <a:lnTo>
                  <a:pt x="640" y="816"/>
                </a:lnTo>
                <a:lnTo>
                  <a:pt x="659" y="822"/>
                </a:lnTo>
                <a:lnTo>
                  <a:pt x="696" y="833"/>
                </a:lnTo>
                <a:lnTo>
                  <a:pt x="733" y="843"/>
                </a:lnTo>
                <a:lnTo>
                  <a:pt x="771" y="852"/>
                </a:lnTo>
                <a:lnTo>
                  <a:pt x="810" y="859"/>
                </a:lnTo>
                <a:lnTo>
                  <a:pt x="829" y="863"/>
                </a:lnTo>
                <a:lnTo>
                  <a:pt x="848" y="866"/>
                </a:lnTo>
                <a:lnTo>
                  <a:pt x="887" y="871"/>
                </a:lnTo>
                <a:lnTo>
                  <a:pt x="926" y="876"/>
                </a:lnTo>
                <a:lnTo>
                  <a:pt x="946" y="877"/>
                </a:lnTo>
                <a:lnTo>
                  <a:pt x="967" y="879"/>
                </a:lnTo>
                <a:lnTo>
                  <a:pt x="987" y="880"/>
                </a:lnTo>
                <a:lnTo>
                  <a:pt x="1007" y="881"/>
                </a:lnTo>
                <a:lnTo>
                  <a:pt x="1027" y="881"/>
                </a:lnTo>
                <a:lnTo>
                  <a:pt x="1047" y="881"/>
                </a:lnTo>
                <a:lnTo>
                  <a:pt x="1067" y="881"/>
                </a:lnTo>
                <a:lnTo>
                  <a:pt x="865" y="540"/>
                </a:lnTo>
                <a:lnTo>
                  <a:pt x="1065" y="244"/>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TextBox 53"/>
          <p:cNvSpPr txBox="1">
            <a:spLocks noChangeArrowheads="1"/>
          </p:cNvSpPr>
          <p:nvPr/>
        </p:nvSpPr>
        <p:spPr bwMode="auto">
          <a:xfrm>
            <a:off x="3716967" y="2879876"/>
            <a:ext cx="17282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600" b="1" i="0" u="none" strike="noStrike" cap="none" normalizeH="0" baseline="0" dirty="0">
                <a:ln>
                  <a:noFill/>
                </a:ln>
                <a:solidFill>
                  <a:srgbClr val="7D7D7D"/>
                </a:solidFill>
                <a:effectLst/>
                <a:latin typeface="微软雅黑" panose="020B0503020204020204" pitchFamily="34" charset="-122"/>
                <a:ea typeface="微软雅黑" panose="020B0503020204020204" pitchFamily="34" charset="-122"/>
                <a:cs typeface="宋体" pitchFamily="2" charset="-122"/>
              </a:rPr>
              <a:t>权益分派流程</a:t>
            </a:r>
            <a:endParaRPr kumimoji="0" lang="zh-CN" sz="3600" b="1" i="0" u="none" strike="noStrike" cap="none" normalizeH="0" baseline="0" dirty="0">
              <a:ln>
                <a:noFill/>
              </a:ln>
              <a:solidFill>
                <a:srgbClr val="7D7D7D"/>
              </a:solidFill>
              <a:effectLst/>
              <a:latin typeface="微软雅黑" panose="020B0503020204020204" pitchFamily="34" charset="-122"/>
              <a:ea typeface="微软雅黑" panose="020B0503020204020204" pitchFamily="34" charset="-122"/>
              <a:cs typeface="宋体" pitchFamily="2" charset="-122"/>
            </a:endParaRPr>
          </a:p>
        </p:txBody>
      </p:sp>
      <p:sp>
        <p:nvSpPr>
          <p:cNvPr id="9" name="深色箭头5"/>
          <p:cNvSpPr>
            <a:spLocks noChangeAspect="1"/>
          </p:cNvSpPr>
          <p:nvPr/>
        </p:nvSpPr>
        <p:spPr bwMode="auto">
          <a:xfrm>
            <a:off x="2782069" y="2643108"/>
            <a:ext cx="1048378" cy="1738191"/>
          </a:xfrm>
          <a:custGeom>
            <a:avLst/>
            <a:gdLst>
              <a:gd name="T0" fmla="*/ 384 w 750"/>
              <a:gd name="T1" fmla="*/ 899 h 1243"/>
              <a:gd name="T2" fmla="*/ 185 w 750"/>
              <a:gd name="T3" fmla="*/ 1225 h 1243"/>
              <a:gd name="T4" fmla="*/ 163 w 750"/>
              <a:gd name="T5" fmla="*/ 1187 h 1243"/>
              <a:gd name="T6" fmla="*/ 142 w 750"/>
              <a:gd name="T7" fmla="*/ 1149 h 1243"/>
              <a:gd name="T8" fmla="*/ 123 w 750"/>
              <a:gd name="T9" fmla="*/ 1108 h 1243"/>
              <a:gd name="T10" fmla="*/ 96 w 750"/>
              <a:gd name="T11" fmla="*/ 1048 h 1243"/>
              <a:gd name="T12" fmla="*/ 79 w 750"/>
              <a:gd name="T13" fmla="*/ 1007 h 1243"/>
              <a:gd name="T14" fmla="*/ 58 w 750"/>
              <a:gd name="T15" fmla="*/ 943 h 1243"/>
              <a:gd name="T16" fmla="*/ 45 w 750"/>
              <a:gd name="T17" fmla="*/ 901 h 1243"/>
              <a:gd name="T18" fmla="*/ 34 w 750"/>
              <a:gd name="T19" fmla="*/ 858 h 1243"/>
              <a:gd name="T20" fmla="*/ 25 w 750"/>
              <a:gd name="T21" fmla="*/ 814 h 1243"/>
              <a:gd name="T22" fmla="*/ 17 w 750"/>
              <a:gd name="T23" fmla="*/ 768 h 1243"/>
              <a:gd name="T24" fmla="*/ 10 w 750"/>
              <a:gd name="T25" fmla="*/ 723 h 1243"/>
              <a:gd name="T26" fmla="*/ 5 w 750"/>
              <a:gd name="T27" fmla="*/ 678 h 1243"/>
              <a:gd name="T28" fmla="*/ 2 w 750"/>
              <a:gd name="T29" fmla="*/ 631 h 1243"/>
              <a:gd name="T30" fmla="*/ 0 w 750"/>
              <a:gd name="T31" fmla="*/ 562 h 1243"/>
              <a:gd name="T32" fmla="*/ 1 w 750"/>
              <a:gd name="T33" fmla="*/ 507 h 1243"/>
              <a:gd name="T34" fmla="*/ 5 w 750"/>
              <a:gd name="T35" fmla="*/ 452 h 1243"/>
              <a:gd name="T36" fmla="*/ 13 w 750"/>
              <a:gd name="T37" fmla="*/ 381 h 1243"/>
              <a:gd name="T38" fmla="*/ 21 w 750"/>
              <a:gd name="T39" fmla="*/ 328 h 1243"/>
              <a:gd name="T40" fmla="*/ 32 w 750"/>
              <a:gd name="T41" fmla="*/ 275 h 1243"/>
              <a:gd name="T42" fmla="*/ 40 w 750"/>
              <a:gd name="T43" fmla="*/ 241 h 1243"/>
              <a:gd name="T44" fmla="*/ 60 w 750"/>
              <a:gd name="T45" fmla="*/ 174 h 1243"/>
              <a:gd name="T46" fmla="*/ 83 w 750"/>
              <a:gd name="T47" fmla="*/ 108 h 1243"/>
              <a:gd name="T48" fmla="*/ 103 w 750"/>
              <a:gd name="T49" fmla="*/ 60 h 1243"/>
              <a:gd name="T50" fmla="*/ 124 w 750"/>
              <a:gd name="T51" fmla="*/ 13 h 1243"/>
              <a:gd name="T52" fmla="*/ 680 w 750"/>
              <a:gd name="T53" fmla="*/ 330 h 1243"/>
              <a:gd name="T54" fmla="*/ 670 w 750"/>
              <a:gd name="T55" fmla="*/ 357 h 1243"/>
              <a:gd name="T56" fmla="*/ 661 w 750"/>
              <a:gd name="T57" fmla="*/ 384 h 1243"/>
              <a:gd name="T58" fmla="*/ 654 w 750"/>
              <a:gd name="T59" fmla="*/ 413 h 1243"/>
              <a:gd name="T60" fmla="*/ 648 w 750"/>
              <a:gd name="T61" fmla="*/ 441 h 1243"/>
              <a:gd name="T62" fmla="*/ 643 w 750"/>
              <a:gd name="T63" fmla="*/ 471 h 1243"/>
              <a:gd name="T64" fmla="*/ 640 w 750"/>
              <a:gd name="T65" fmla="*/ 501 h 1243"/>
              <a:gd name="T66" fmla="*/ 637 w 750"/>
              <a:gd name="T67" fmla="*/ 531 h 1243"/>
              <a:gd name="T68" fmla="*/ 637 w 750"/>
              <a:gd name="T69" fmla="*/ 587 h 1243"/>
              <a:gd name="T70" fmla="*/ 641 w 750"/>
              <a:gd name="T71" fmla="*/ 636 h 1243"/>
              <a:gd name="T72" fmla="*/ 649 w 750"/>
              <a:gd name="T73" fmla="*/ 685 h 1243"/>
              <a:gd name="T74" fmla="*/ 654 w 750"/>
              <a:gd name="T75" fmla="*/ 709 h 1243"/>
              <a:gd name="T76" fmla="*/ 660 w 750"/>
              <a:gd name="T77" fmla="*/ 733 h 1243"/>
              <a:gd name="T78" fmla="*/ 674 w 750"/>
              <a:gd name="T79" fmla="*/ 779 h 1243"/>
              <a:gd name="T80" fmla="*/ 692 w 750"/>
              <a:gd name="T81" fmla="*/ 824 h 1243"/>
              <a:gd name="T82" fmla="*/ 713 w 750"/>
              <a:gd name="T83" fmla="*/ 867 h 1243"/>
              <a:gd name="T84" fmla="*/ 737 w 750"/>
              <a:gd name="T85" fmla="*/ 907 h 1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0" h="1243">
                <a:moveTo>
                  <a:pt x="750" y="927"/>
                </a:moveTo>
                <a:lnTo>
                  <a:pt x="384" y="899"/>
                </a:lnTo>
                <a:lnTo>
                  <a:pt x="196" y="1243"/>
                </a:lnTo>
                <a:lnTo>
                  <a:pt x="185" y="1225"/>
                </a:lnTo>
                <a:lnTo>
                  <a:pt x="174" y="1206"/>
                </a:lnTo>
                <a:lnTo>
                  <a:pt x="163" y="1187"/>
                </a:lnTo>
                <a:lnTo>
                  <a:pt x="152" y="1168"/>
                </a:lnTo>
                <a:lnTo>
                  <a:pt x="142" y="1149"/>
                </a:lnTo>
                <a:lnTo>
                  <a:pt x="132" y="1129"/>
                </a:lnTo>
                <a:lnTo>
                  <a:pt x="123" y="1108"/>
                </a:lnTo>
                <a:lnTo>
                  <a:pt x="114" y="1089"/>
                </a:lnTo>
                <a:lnTo>
                  <a:pt x="96" y="1048"/>
                </a:lnTo>
                <a:lnTo>
                  <a:pt x="88" y="1028"/>
                </a:lnTo>
                <a:lnTo>
                  <a:pt x="79" y="1007"/>
                </a:lnTo>
                <a:lnTo>
                  <a:pt x="65" y="966"/>
                </a:lnTo>
                <a:lnTo>
                  <a:pt x="58" y="943"/>
                </a:lnTo>
                <a:lnTo>
                  <a:pt x="51" y="922"/>
                </a:lnTo>
                <a:lnTo>
                  <a:pt x="45" y="901"/>
                </a:lnTo>
                <a:lnTo>
                  <a:pt x="40" y="879"/>
                </a:lnTo>
                <a:lnTo>
                  <a:pt x="34" y="858"/>
                </a:lnTo>
                <a:lnTo>
                  <a:pt x="29" y="836"/>
                </a:lnTo>
                <a:lnTo>
                  <a:pt x="25" y="814"/>
                </a:lnTo>
                <a:lnTo>
                  <a:pt x="20" y="791"/>
                </a:lnTo>
                <a:lnTo>
                  <a:pt x="17" y="768"/>
                </a:lnTo>
                <a:lnTo>
                  <a:pt x="13" y="746"/>
                </a:lnTo>
                <a:lnTo>
                  <a:pt x="10" y="723"/>
                </a:lnTo>
                <a:lnTo>
                  <a:pt x="8" y="701"/>
                </a:lnTo>
                <a:lnTo>
                  <a:pt x="5" y="678"/>
                </a:lnTo>
                <a:lnTo>
                  <a:pt x="3" y="655"/>
                </a:lnTo>
                <a:lnTo>
                  <a:pt x="2" y="631"/>
                </a:lnTo>
                <a:lnTo>
                  <a:pt x="1" y="608"/>
                </a:lnTo>
                <a:lnTo>
                  <a:pt x="0" y="562"/>
                </a:lnTo>
                <a:lnTo>
                  <a:pt x="1" y="525"/>
                </a:lnTo>
                <a:lnTo>
                  <a:pt x="1" y="507"/>
                </a:lnTo>
                <a:lnTo>
                  <a:pt x="2" y="489"/>
                </a:lnTo>
                <a:lnTo>
                  <a:pt x="5" y="452"/>
                </a:lnTo>
                <a:lnTo>
                  <a:pt x="8" y="416"/>
                </a:lnTo>
                <a:lnTo>
                  <a:pt x="13" y="381"/>
                </a:lnTo>
                <a:lnTo>
                  <a:pt x="18" y="346"/>
                </a:lnTo>
                <a:lnTo>
                  <a:pt x="21" y="328"/>
                </a:lnTo>
                <a:lnTo>
                  <a:pt x="25" y="310"/>
                </a:lnTo>
                <a:lnTo>
                  <a:pt x="32" y="275"/>
                </a:lnTo>
                <a:lnTo>
                  <a:pt x="36" y="258"/>
                </a:lnTo>
                <a:lnTo>
                  <a:pt x="40" y="241"/>
                </a:lnTo>
                <a:lnTo>
                  <a:pt x="49" y="208"/>
                </a:lnTo>
                <a:lnTo>
                  <a:pt x="60" y="174"/>
                </a:lnTo>
                <a:lnTo>
                  <a:pt x="70" y="140"/>
                </a:lnTo>
                <a:lnTo>
                  <a:pt x="83" y="108"/>
                </a:lnTo>
                <a:lnTo>
                  <a:pt x="96" y="76"/>
                </a:lnTo>
                <a:lnTo>
                  <a:pt x="103" y="60"/>
                </a:lnTo>
                <a:lnTo>
                  <a:pt x="109" y="44"/>
                </a:lnTo>
                <a:lnTo>
                  <a:pt x="124" y="13"/>
                </a:lnTo>
                <a:lnTo>
                  <a:pt x="506" y="0"/>
                </a:lnTo>
                <a:lnTo>
                  <a:pt x="680" y="330"/>
                </a:lnTo>
                <a:lnTo>
                  <a:pt x="675" y="343"/>
                </a:lnTo>
                <a:lnTo>
                  <a:pt x="670" y="357"/>
                </a:lnTo>
                <a:lnTo>
                  <a:pt x="665" y="370"/>
                </a:lnTo>
                <a:lnTo>
                  <a:pt x="661" y="384"/>
                </a:lnTo>
                <a:lnTo>
                  <a:pt x="657" y="398"/>
                </a:lnTo>
                <a:lnTo>
                  <a:pt x="654" y="413"/>
                </a:lnTo>
                <a:lnTo>
                  <a:pt x="651" y="427"/>
                </a:lnTo>
                <a:lnTo>
                  <a:pt x="648" y="441"/>
                </a:lnTo>
                <a:lnTo>
                  <a:pt x="645" y="456"/>
                </a:lnTo>
                <a:lnTo>
                  <a:pt x="643" y="471"/>
                </a:lnTo>
                <a:lnTo>
                  <a:pt x="641" y="486"/>
                </a:lnTo>
                <a:lnTo>
                  <a:pt x="640" y="501"/>
                </a:lnTo>
                <a:lnTo>
                  <a:pt x="638" y="516"/>
                </a:lnTo>
                <a:lnTo>
                  <a:pt x="637" y="531"/>
                </a:lnTo>
                <a:lnTo>
                  <a:pt x="637" y="562"/>
                </a:lnTo>
                <a:lnTo>
                  <a:pt x="637" y="587"/>
                </a:lnTo>
                <a:lnTo>
                  <a:pt x="639" y="611"/>
                </a:lnTo>
                <a:lnTo>
                  <a:pt x="641" y="636"/>
                </a:lnTo>
                <a:lnTo>
                  <a:pt x="644" y="661"/>
                </a:lnTo>
                <a:lnTo>
                  <a:pt x="649" y="685"/>
                </a:lnTo>
                <a:lnTo>
                  <a:pt x="651" y="697"/>
                </a:lnTo>
                <a:lnTo>
                  <a:pt x="654" y="709"/>
                </a:lnTo>
                <a:lnTo>
                  <a:pt x="657" y="721"/>
                </a:lnTo>
                <a:lnTo>
                  <a:pt x="660" y="733"/>
                </a:lnTo>
                <a:lnTo>
                  <a:pt x="667" y="756"/>
                </a:lnTo>
                <a:lnTo>
                  <a:pt x="674" y="779"/>
                </a:lnTo>
                <a:lnTo>
                  <a:pt x="683" y="801"/>
                </a:lnTo>
                <a:lnTo>
                  <a:pt x="692" y="824"/>
                </a:lnTo>
                <a:lnTo>
                  <a:pt x="702" y="846"/>
                </a:lnTo>
                <a:lnTo>
                  <a:pt x="713" y="867"/>
                </a:lnTo>
                <a:lnTo>
                  <a:pt x="725" y="887"/>
                </a:lnTo>
                <a:lnTo>
                  <a:pt x="737" y="907"/>
                </a:lnTo>
                <a:lnTo>
                  <a:pt x="750" y="927"/>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深色箭头6"/>
          <p:cNvSpPr>
            <a:spLocks noChangeAspect="1"/>
          </p:cNvSpPr>
          <p:nvPr/>
        </p:nvSpPr>
        <p:spPr bwMode="auto">
          <a:xfrm>
            <a:off x="3001529" y="1639069"/>
            <a:ext cx="1780845" cy="1376009"/>
          </a:xfrm>
          <a:custGeom>
            <a:avLst/>
            <a:gdLst>
              <a:gd name="T0" fmla="*/ 1064 w 1274"/>
              <a:gd name="T1" fmla="*/ 638 h 984"/>
              <a:gd name="T2" fmla="*/ 1021 w 1274"/>
              <a:gd name="T3" fmla="*/ 644 h 984"/>
              <a:gd name="T4" fmla="*/ 979 w 1274"/>
              <a:gd name="T5" fmla="*/ 652 h 984"/>
              <a:gd name="T6" fmla="*/ 938 w 1274"/>
              <a:gd name="T7" fmla="*/ 662 h 984"/>
              <a:gd name="T8" fmla="*/ 899 w 1274"/>
              <a:gd name="T9" fmla="*/ 676 h 984"/>
              <a:gd name="T10" fmla="*/ 859 w 1274"/>
              <a:gd name="T11" fmla="*/ 692 h 984"/>
              <a:gd name="T12" fmla="*/ 822 w 1274"/>
              <a:gd name="T13" fmla="*/ 710 h 984"/>
              <a:gd name="T14" fmla="*/ 787 w 1274"/>
              <a:gd name="T15" fmla="*/ 731 h 984"/>
              <a:gd name="T16" fmla="*/ 753 w 1274"/>
              <a:gd name="T17" fmla="*/ 754 h 984"/>
              <a:gd name="T18" fmla="*/ 719 w 1274"/>
              <a:gd name="T19" fmla="*/ 778 h 984"/>
              <a:gd name="T20" fmla="*/ 688 w 1274"/>
              <a:gd name="T21" fmla="*/ 805 h 984"/>
              <a:gd name="T22" fmla="*/ 666 w 1274"/>
              <a:gd name="T23" fmla="*/ 826 h 984"/>
              <a:gd name="T24" fmla="*/ 645 w 1274"/>
              <a:gd name="T25" fmla="*/ 848 h 984"/>
              <a:gd name="T26" fmla="*/ 619 w 1274"/>
              <a:gd name="T27" fmla="*/ 881 h 984"/>
              <a:gd name="T28" fmla="*/ 594 w 1274"/>
              <a:gd name="T29" fmla="*/ 914 h 984"/>
              <a:gd name="T30" fmla="*/ 572 w 1274"/>
              <a:gd name="T31" fmla="*/ 948 h 984"/>
              <a:gd name="T32" fmla="*/ 551 w 1274"/>
              <a:gd name="T33" fmla="*/ 984 h 984"/>
              <a:gd name="T34" fmla="*/ 0 w 1274"/>
              <a:gd name="T35" fmla="*/ 665 h 984"/>
              <a:gd name="T36" fmla="*/ 20 w 1274"/>
              <a:gd name="T37" fmla="*/ 630 h 984"/>
              <a:gd name="T38" fmla="*/ 52 w 1274"/>
              <a:gd name="T39" fmla="*/ 578 h 984"/>
              <a:gd name="T40" fmla="*/ 88 w 1274"/>
              <a:gd name="T41" fmla="*/ 526 h 984"/>
              <a:gd name="T42" fmla="*/ 125 w 1274"/>
              <a:gd name="T43" fmla="*/ 478 h 984"/>
              <a:gd name="T44" fmla="*/ 151 w 1274"/>
              <a:gd name="T45" fmla="*/ 447 h 984"/>
              <a:gd name="T46" fmla="*/ 178 w 1274"/>
              <a:gd name="T47" fmla="*/ 416 h 984"/>
              <a:gd name="T48" fmla="*/ 220 w 1274"/>
              <a:gd name="T49" fmla="*/ 371 h 984"/>
              <a:gd name="T50" fmla="*/ 250 w 1274"/>
              <a:gd name="T51" fmla="*/ 343 h 984"/>
              <a:gd name="T52" fmla="*/ 296 w 1274"/>
              <a:gd name="T53" fmla="*/ 303 h 984"/>
              <a:gd name="T54" fmla="*/ 343 w 1274"/>
              <a:gd name="T55" fmla="*/ 264 h 984"/>
              <a:gd name="T56" fmla="*/ 392 w 1274"/>
              <a:gd name="T57" fmla="*/ 227 h 984"/>
              <a:gd name="T58" fmla="*/ 444 w 1274"/>
              <a:gd name="T59" fmla="*/ 194 h 984"/>
              <a:gd name="T60" fmla="*/ 479 w 1274"/>
              <a:gd name="T61" fmla="*/ 172 h 984"/>
              <a:gd name="T62" fmla="*/ 551 w 1274"/>
              <a:gd name="T63" fmla="*/ 133 h 984"/>
              <a:gd name="T64" fmla="*/ 608 w 1274"/>
              <a:gd name="T65" fmla="*/ 107 h 984"/>
              <a:gd name="T66" fmla="*/ 646 w 1274"/>
              <a:gd name="T67" fmla="*/ 91 h 984"/>
              <a:gd name="T68" fmla="*/ 685 w 1274"/>
              <a:gd name="T69" fmla="*/ 76 h 984"/>
              <a:gd name="T70" fmla="*/ 745 w 1274"/>
              <a:gd name="T71" fmla="*/ 56 h 984"/>
              <a:gd name="T72" fmla="*/ 805 w 1274"/>
              <a:gd name="T73" fmla="*/ 39 h 984"/>
              <a:gd name="T74" fmla="*/ 846 w 1274"/>
              <a:gd name="T75" fmla="*/ 29 h 984"/>
              <a:gd name="T76" fmla="*/ 909 w 1274"/>
              <a:gd name="T77" fmla="*/ 17 h 984"/>
              <a:gd name="T78" fmla="*/ 951 w 1274"/>
              <a:gd name="T79" fmla="*/ 11 h 984"/>
              <a:gd name="T80" fmla="*/ 994 w 1274"/>
              <a:gd name="T81" fmla="*/ 6 h 984"/>
              <a:gd name="T82" fmla="*/ 1037 w 1274"/>
              <a:gd name="T83" fmla="*/ 2 h 984"/>
              <a:gd name="T84" fmla="*/ 1081 w 1274"/>
              <a:gd name="T85" fmla="*/ 0 h 984"/>
              <a:gd name="T86" fmla="*/ 1086 w 1274"/>
              <a:gd name="T87" fmla="*/ 637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4" h="984">
                <a:moveTo>
                  <a:pt x="1086" y="637"/>
                </a:moveTo>
                <a:lnTo>
                  <a:pt x="1064" y="638"/>
                </a:lnTo>
                <a:lnTo>
                  <a:pt x="1042" y="641"/>
                </a:lnTo>
                <a:lnTo>
                  <a:pt x="1021" y="644"/>
                </a:lnTo>
                <a:lnTo>
                  <a:pt x="1000" y="647"/>
                </a:lnTo>
                <a:lnTo>
                  <a:pt x="979" y="652"/>
                </a:lnTo>
                <a:lnTo>
                  <a:pt x="959" y="657"/>
                </a:lnTo>
                <a:lnTo>
                  <a:pt x="938" y="662"/>
                </a:lnTo>
                <a:lnTo>
                  <a:pt x="918" y="669"/>
                </a:lnTo>
                <a:lnTo>
                  <a:pt x="899" y="676"/>
                </a:lnTo>
                <a:lnTo>
                  <a:pt x="879" y="683"/>
                </a:lnTo>
                <a:lnTo>
                  <a:pt x="859" y="692"/>
                </a:lnTo>
                <a:lnTo>
                  <a:pt x="841" y="700"/>
                </a:lnTo>
                <a:lnTo>
                  <a:pt x="822" y="710"/>
                </a:lnTo>
                <a:lnTo>
                  <a:pt x="804" y="721"/>
                </a:lnTo>
                <a:lnTo>
                  <a:pt x="787" y="731"/>
                </a:lnTo>
                <a:lnTo>
                  <a:pt x="769" y="742"/>
                </a:lnTo>
                <a:lnTo>
                  <a:pt x="753" y="754"/>
                </a:lnTo>
                <a:lnTo>
                  <a:pt x="736" y="766"/>
                </a:lnTo>
                <a:lnTo>
                  <a:pt x="719" y="778"/>
                </a:lnTo>
                <a:lnTo>
                  <a:pt x="703" y="791"/>
                </a:lnTo>
                <a:lnTo>
                  <a:pt x="688" y="805"/>
                </a:lnTo>
                <a:lnTo>
                  <a:pt x="673" y="819"/>
                </a:lnTo>
                <a:lnTo>
                  <a:pt x="666" y="826"/>
                </a:lnTo>
                <a:lnTo>
                  <a:pt x="659" y="834"/>
                </a:lnTo>
                <a:lnTo>
                  <a:pt x="645" y="848"/>
                </a:lnTo>
                <a:lnTo>
                  <a:pt x="632" y="864"/>
                </a:lnTo>
                <a:lnTo>
                  <a:pt x="619" y="881"/>
                </a:lnTo>
                <a:lnTo>
                  <a:pt x="606" y="897"/>
                </a:lnTo>
                <a:lnTo>
                  <a:pt x="594" y="914"/>
                </a:lnTo>
                <a:lnTo>
                  <a:pt x="583" y="931"/>
                </a:lnTo>
                <a:lnTo>
                  <a:pt x="572" y="948"/>
                </a:lnTo>
                <a:lnTo>
                  <a:pt x="561" y="966"/>
                </a:lnTo>
                <a:lnTo>
                  <a:pt x="551" y="984"/>
                </a:lnTo>
                <a:lnTo>
                  <a:pt x="397" y="659"/>
                </a:lnTo>
                <a:lnTo>
                  <a:pt x="0" y="665"/>
                </a:lnTo>
                <a:lnTo>
                  <a:pt x="10" y="647"/>
                </a:lnTo>
                <a:lnTo>
                  <a:pt x="20" y="630"/>
                </a:lnTo>
                <a:lnTo>
                  <a:pt x="41" y="595"/>
                </a:lnTo>
                <a:lnTo>
                  <a:pt x="52" y="578"/>
                </a:lnTo>
                <a:lnTo>
                  <a:pt x="64" y="561"/>
                </a:lnTo>
                <a:lnTo>
                  <a:pt x="88" y="526"/>
                </a:lnTo>
                <a:lnTo>
                  <a:pt x="113" y="494"/>
                </a:lnTo>
                <a:lnTo>
                  <a:pt x="125" y="478"/>
                </a:lnTo>
                <a:lnTo>
                  <a:pt x="138" y="462"/>
                </a:lnTo>
                <a:lnTo>
                  <a:pt x="151" y="447"/>
                </a:lnTo>
                <a:lnTo>
                  <a:pt x="164" y="431"/>
                </a:lnTo>
                <a:lnTo>
                  <a:pt x="178" y="416"/>
                </a:lnTo>
                <a:lnTo>
                  <a:pt x="192" y="401"/>
                </a:lnTo>
                <a:lnTo>
                  <a:pt x="220" y="371"/>
                </a:lnTo>
                <a:lnTo>
                  <a:pt x="235" y="357"/>
                </a:lnTo>
                <a:lnTo>
                  <a:pt x="250" y="343"/>
                </a:lnTo>
                <a:lnTo>
                  <a:pt x="280" y="316"/>
                </a:lnTo>
                <a:lnTo>
                  <a:pt x="296" y="303"/>
                </a:lnTo>
                <a:lnTo>
                  <a:pt x="311" y="290"/>
                </a:lnTo>
                <a:lnTo>
                  <a:pt x="343" y="264"/>
                </a:lnTo>
                <a:lnTo>
                  <a:pt x="376" y="239"/>
                </a:lnTo>
                <a:lnTo>
                  <a:pt x="392" y="227"/>
                </a:lnTo>
                <a:lnTo>
                  <a:pt x="410" y="216"/>
                </a:lnTo>
                <a:lnTo>
                  <a:pt x="444" y="194"/>
                </a:lnTo>
                <a:lnTo>
                  <a:pt x="462" y="183"/>
                </a:lnTo>
                <a:lnTo>
                  <a:pt x="479" y="172"/>
                </a:lnTo>
                <a:lnTo>
                  <a:pt x="515" y="152"/>
                </a:lnTo>
                <a:lnTo>
                  <a:pt x="551" y="133"/>
                </a:lnTo>
                <a:lnTo>
                  <a:pt x="589" y="116"/>
                </a:lnTo>
                <a:lnTo>
                  <a:pt x="608" y="107"/>
                </a:lnTo>
                <a:lnTo>
                  <a:pt x="627" y="99"/>
                </a:lnTo>
                <a:lnTo>
                  <a:pt x="646" y="91"/>
                </a:lnTo>
                <a:lnTo>
                  <a:pt x="665" y="84"/>
                </a:lnTo>
                <a:lnTo>
                  <a:pt x="685" y="76"/>
                </a:lnTo>
                <a:lnTo>
                  <a:pt x="704" y="69"/>
                </a:lnTo>
                <a:lnTo>
                  <a:pt x="745" y="56"/>
                </a:lnTo>
                <a:lnTo>
                  <a:pt x="785" y="44"/>
                </a:lnTo>
                <a:lnTo>
                  <a:pt x="805" y="39"/>
                </a:lnTo>
                <a:lnTo>
                  <a:pt x="825" y="34"/>
                </a:lnTo>
                <a:lnTo>
                  <a:pt x="846" y="29"/>
                </a:lnTo>
                <a:lnTo>
                  <a:pt x="866" y="25"/>
                </a:lnTo>
                <a:lnTo>
                  <a:pt x="909" y="17"/>
                </a:lnTo>
                <a:lnTo>
                  <a:pt x="930" y="14"/>
                </a:lnTo>
                <a:lnTo>
                  <a:pt x="951" y="11"/>
                </a:lnTo>
                <a:lnTo>
                  <a:pt x="972" y="8"/>
                </a:lnTo>
                <a:lnTo>
                  <a:pt x="994" y="6"/>
                </a:lnTo>
                <a:lnTo>
                  <a:pt x="1015" y="4"/>
                </a:lnTo>
                <a:lnTo>
                  <a:pt x="1037" y="2"/>
                </a:lnTo>
                <a:lnTo>
                  <a:pt x="1059" y="1"/>
                </a:lnTo>
                <a:lnTo>
                  <a:pt x="1081" y="0"/>
                </a:lnTo>
                <a:lnTo>
                  <a:pt x="1274" y="334"/>
                </a:lnTo>
                <a:lnTo>
                  <a:pt x="1086" y="637"/>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深色箭头1"/>
          <p:cNvSpPr>
            <a:spLocks noChangeAspect="1"/>
          </p:cNvSpPr>
          <p:nvPr/>
        </p:nvSpPr>
        <p:spPr bwMode="auto">
          <a:xfrm>
            <a:off x="4603451" y="1639069"/>
            <a:ext cx="1504073" cy="1348042"/>
          </a:xfrm>
          <a:custGeom>
            <a:avLst/>
            <a:gdLst>
              <a:gd name="T0" fmla="*/ 22 w 1076"/>
              <a:gd name="T1" fmla="*/ 637 h 964"/>
              <a:gd name="T2" fmla="*/ 63 w 1076"/>
              <a:gd name="T3" fmla="*/ 641 h 964"/>
              <a:gd name="T4" fmla="*/ 103 w 1076"/>
              <a:gd name="T5" fmla="*/ 648 h 964"/>
              <a:gd name="T6" fmla="*/ 141 w 1076"/>
              <a:gd name="T7" fmla="*/ 656 h 964"/>
              <a:gd name="T8" fmla="*/ 179 w 1076"/>
              <a:gd name="T9" fmla="*/ 668 h 964"/>
              <a:gd name="T10" fmla="*/ 216 w 1076"/>
              <a:gd name="T11" fmla="*/ 681 h 964"/>
              <a:gd name="T12" fmla="*/ 252 w 1076"/>
              <a:gd name="T13" fmla="*/ 696 h 964"/>
              <a:gd name="T14" fmla="*/ 287 w 1076"/>
              <a:gd name="T15" fmla="*/ 714 h 964"/>
              <a:gd name="T16" fmla="*/ 320 w 1076"/>
              <a:gd name="T17" fmla="*/ 735 h 964"/>
              <a:gd name="T18" fmla="*/ 352 w 1076"/>
              <a:gd name="T19" fmla="*/ 756 h 964"/>
              <a:gd name="T20" fmla="*/ 384 w 1076"/>
              <a:gd name="T21" fmla="*/ 779 h 964"/>
              <a:gd name="T22" fmla="*/ 413 w 1076"/>
              <a:gd name="T23" fmla="*/ 804 h 964"/>
              <a:gd name="T24" fmla="*/ 440 w 1076"/>
              <a:gd name="T25" fmla="*/ 831 h 964"/>
              <a:gd name="T26" fmla="*/ 466 w 1076"/>
              <a:gd name="T27" fmla="*/ 859 h 964"/>
              <a:gd name="T28" fmla="*/ 490 w 1076"/>
              <a:gd name="T29" fmla="*/ 890 h 964"/>
              <a:gd name="T30" fmla="*/ 513 w 1076"/>
              <a:gd name="T31" fmla="*/ 921 h 964"/>
              <a:gd name="T32" fmla="*/ 884 w 1076"/>
              <a:gd name="T33" fmla="*/ 964 h 964"/>
              <a:gd name="T34" fmla="*/ 1066 w 1076"/>
              <a:gd name="T35" fmla="*/ 604 h 964"/>
              <a:gd name="T36" fmla="*/ 1033 w 1076"/>
              <a:gd name="T37" fmla="*/ 553 h 964"/>
              <a:gd name="T38" fmla="*/ 1009 w 1076"/>
              <a:gd name="T39" fmla="*/ 521 h 964"/>
              <a:gd name="T40" fmla="*/ 985 w 1076"/>
              <a:gd name="T41" fmla="*/ 489 h 964"/>
              <a:gd name="T42" fmla="*/ 960 w 1076"/>
              <a:gd name="T43" fmla="*/ 458 h 964"/>
              <a:gd name="T44" fmla="*/ 934 w 1076"/>
              <a:gd name="T45" fmla="*/ 428 h 964"/>
              <a:gd name="T46" fmla="*/ 894 w 1076"/>
              <a:gd name="T47" fmla="*/ 384 h 964"/>
              <a:gd name="T48" fmla="*/ 850 w 1076"/>
              <a:gd name="T49" fmla="*/ 342 h 964"/>
              <a:gd name="T50" fmla="*/ 806 w 1076"/>
              <a:gd name="T51" fmla="*/ 303 h 964"/>
              <a:gd name="T52" fmla="*/ 759 w 1076"/>
              <a:gd name="T53" fmla="*/ 266 h 964"/>
              <a:gd name="T54" fmla="*/ 694 w 1076"/>
              <a:gd name="T55" fmla="*/ 218 h 964"/>
              <a:gd name="T56" fmla="*/ 661 w 1076"/>
              <a:gd name="T57" fmla="*/ 196 h 964"/>
              <a:gd name="T58" fmla="*/ 592 w 1076"/>
              <a:gd name="T59" fmla="*/ 156 h 964"/>
              <a:gd name="T60" fmla="*/ 557 w 1076"/>
              <a:gd name="T61" fmla="*/ 137 h 964"/>
              <a:gd name="T62" fmla="*/ 501 w 1076"/>
              <a:gd name="T63" fmla="*/ 112 h 964"/>
              <a:gd name="T64" fmla="*/ 446 w 1076"/>
              <a:gd name="T65" fmla="*/ 88 h 964"/>
              <a:gd name="T66" fmla="*/ 408 w 1076"/>
              <a:gd name="T67" fmla="*/ 73 h 964"/>
              <a:gd name="T68" fmla="*/ 330 w 1076"/>
              <a:gd name="T69" fmla="*/ 48 h 964"/>
              <a:gd name="T70" fmla="*/ 290 w 1076"/>
              <a:gd name="T71" fmla="*/ 38 h 964"/>
              <a:gd name="T72" fmla="*/ 250 w 1076"/>
              <a:gd name="T73" fmla="*/ 29 h 964"/>
              <a:gd name="T74" fmla="*/ 209 w 1076"/>
              <a:gd name="T75" fmla="*/ 21 h 964"/>
              <a:gd name="T76" fmla="*/ 127 w 1076"/>
              <a:gd name="T77" fmla="*/ 8 h 964"/>
              <a:gd name="T78" fmla="*/ 85 w 1076"/>
              <a:gd name="T79" fmla="*/ 4 h 964"/>
              <a:gd name="T80" fmla="*/ 42 w 1076"/>
              <a:gd name="T81" fmla="*/ 1 h 964"/>
              <a:gd name="T82" fmla="*/ 0 w 1076"/>
              <a:gd name="T83" fmla="*/ 0 h 964"/>
              <a:gd name="T84" fmla="*/ 1 w 1076"/>
              <a:gd name="T85" fmla="*/ 636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6" h="964">
                <a:moveTo>
                  <a:pt x="1" y="636"/>
                </a:moveTo>
                <a:lnTo>
                  <a:pt x="22" y="637"/>
                </a:lnTo>
                <a:lnTo>
                  <a:pt x="42" y="639"/>
                </a:lnTo>
                <a:lnTo>
                  <a:pt x="63" y="641"/>
                </a:lnTo>
                <a:lnTo>
                  <a:pt x="83" y="644"/>
                </a:lnTo>
                <a:lnTo>
                  <a:pt x="103" y="648"/>
                </a:lnTo>
                <a:lnTo>
                  <a:pt x="122" y="652"/>
                </a:lnTo>
                <a:lnTo>
                  <a:pt x="141" y="656"/>
                </a:lnTo>
                <a:lnTo>
                  <a:pt x="160" y="662"/>
                </a:lnTo>
                <a:lnTo>
                  <a:pt x="179" y="668"/>
                </a:lnTo>
                <a:lnTo>
                  <a:pt x="198" y="674"/>
                </a:lnTo>
                <a:lnTo>
                  <a:pt x="216" y="681"/>
                </a:lnTo>
                <a:lnTo>
                  <a:pt x="235" y="688"/>
                </a:lnTo>
                <a:lnTo>
                  <a:pt x="252" y="696"/>
                </a:lnTo>
                <a:lnTo>
                  <a:pt x="270" y="705"/>
                </a:lnTo>
                <a:lnTo>
                  <a:pt x="287" y="714"/>
                </a:lnTo>
                <a:lnTo>
                  <a:pt x="304" y="724"/>
                </a:lnTo>
                <a:lnTo>
                  <a:pt x="320" y="735"/>
                </a:lnTo>
                <a:lnTo>
                  <a:pt x="336" y="745"/>
                </a:lnTo>
                <a:lnTo>
                  <a:pt x="352" y="756"/>
                </a:lnTo>
                <a:lnTo>
                  <a:pt x="368" y="767"/>
                </a:lnTo>
                <a:lnTo>
                  <a:pt x="384" y="779"/>
                </a:lnTo>
                <a:lnTo>
                  <a:pt x="398" y="792"/>
                </a:lnTo>
                <a:lnTo>
                  <a:pt x="413" y="804"/>
                </a:lnTo>
                <a:lnTo>
                  <a:pt x="427" y="817"/>
                </a:lnTo>
                <a:lnTo>
                  <a:pt x="440" y="831"/>
                </a:lnTo>
                <a:lnTo>
                  <a:pt x="453" y="845"/>
                </a:lnTo>
                <a:lnTo>
                  <a:pt x="466" y="859"/>
                </a:lnTo>
                <a:lnTo>
                  <a:pt x="478" y="874"/>
                </a:lnTo>
                <a:lnTo>
                  <a:pt x="490" y="890"/>
                </a:lnTo>
                <a:lnTo>
                  <a:pt x="502" y="906"/>
                </a:lnTo>
                <a:lnTo>
                  <a:pt x="513" y="921"/>
                </a:lnTo>
                <a:lnTo>
                  <a:pt x="523" y="938"/>
                </a:lnTo>
                <a:lnTo>
                  <a:pt x="884" y="964"/>
                </a:lnTo>
                <a:lnTo>
                  <a:pt x="1076" y="621"/>
                </a:lnTo>
                <a:lnTo>
                  <a:pt x="1066" y="604"/>
                </a:lnTo>
                <a:lnTo>
                  <a:pt x="1055" y="587"/>
                </a:lnTo>
                <a:lnTo>
                  <a:pt x="1033" y="553"/>
                </a:lnTo>
                <a:lnTo>
                  <a:pt x="1022" y="537"/>
                </a:lnTo>
                <a:lnTo>
                  <a:pt x="1009" y="521"/>
                </a:lnTo>
                <a:lnTo>
                  <a:pt x="997" y="505"/>
                </a:lnTo>
                <a:lnTo>
                  <a:pt x="985" y="489"/>
                </a:lnTo>
                <a:lnTo>
                  <a:pt x="973" y="474"/>
                </a:lnTo>
                <a:lnTo>
                  <a:pt x="960" y="458"/>
                </a:lnTo>
                <a:lnTo>
                  <a:pt x="947" y="443"/>
                </a:lnTo>
                <a:lnTo>
                  <a:pt x="934" y="428"/>
                </a:lnTo>
                <a:lnTo>
                  <a:pt x="907" y="398"/>
                </a:lnTo>
                <a:lnTo>
                  <a:pt x="894" y="384"/>
                </a:lnTo>
                <a:lnTo>
                  <a:pt x="880" y="370"/>
                </a:lnTo>
                <a:lnTo>
                  <a:pt x="850" y="342"/>
                </a:lnTo>
                <a:lnTo>
                  <a:pt x="821" y="316"/>
                </a:lnTo>
                <a:lnTo>
                  <a:pt x="806" y="303"/>
                </a:lnTo>
                <a:lnTo>
                  <a:pt x="790" y="290"/>
                </a:lnTo>
                <a:lnTo>
                  <a:pt x="759" y="266"/>
                </a:lnTo>
                <a:lnTo>
                  <a:pt x="727" y="242"/>
                </a:lnTo>
                <a:lnTo>
                  <a:pt x="694" y="218"/>
                </a:lnTo>
                <a:lnTo>
                  <a:pt x="677" y="207"/>
                </a:lnTo>
                <a:lnTo>
                  <a:pt x="661" y="196"/>
                </a:lnTo>
                <a:lnTo>
                  <a:pt x="627" y="176"/>
                </a:lnTo>
                <a:lnTo>
                  <a:pt x="592" y="156"/>
                </a:lnTo>
                <a:lnTo>
                  <a:pt x="574" y="147"/>
                </a:lnTo>
                <a:lnTo>
                  <a:pt x="557" y="137"/>
                </a:lnTo>
                <a:lnTo>
                  <a:pt x="520" y="120"/>
                </a:lnTo>
                <a:lnTo>
                  <a:pt x="501" y="112"/>
                </a:lnTo>
                <a:lnTo>
                  <a:pt x="483" y="103"/>
                </a:lnTo>
                <a:lnTo>
                  <a:pt x="446" y="88"/>
                </a:lnTo>
                <a:lnTo>
                  <a:pt x="427" y="81"/>
                </a:lnTo>
                <a:lnTo>
                  <a:pt x="408" y="73"/>
                </a:lnTo>
                <a:lnTo>
                  <a:pt x="368" y="60"/>
                </a:lnTo>
                <a:lnTo>
                  <a:pt x="330" y="48"/>
                </a:lnTo>
                <a:lnTo>
                  <a:pt x="310" y="43"/>
                </a:lnTo>
                <a:lnTo>
                  <a:pt x="290" y="38"/>
                </a:lnTo>
                <a:lnTo>
                  <a:pt x="270" y="33"/>
                </a:lnTo>
                <a:lnTo>
                  <a:pt x="250" y="29"/>
                </a:lnTo>
                <a:lnTo>
                  <a:pt x="230" y="24"/>
                </a:lnTo>
                <a:lnTo>
                  <a:pt x="209" y="21"/>
                </a:lnTo>
                <a:lnTo>
                  <a:pt x="168" y="14"/>
                </a:lnTo>
                <a:lnTo>
                  <a:pt x="127" y="8"/>
                </a:lnTo>
                <a:lnTo>
                  <a:pt x="106" y="6"/>
                </a:lnTo>
                <a:lnTo>
                  <a:pt x="85" y="4"/>
                </a:lnTo>
                <a:lnTo>
                  <a:pt x="64" y="3"/>
                </a:lnTo>
                <a:lnTo>
                  <a:pt x="42" y="1"/>
                </a:lnTo>
                <a:lnTo>
                  <a:pt x="21" y="1"/>
                </a:lnTo>
                <a:lnTo>
                  <a:pt x="0" y="0"/>
                </a:lnTo>
                <a:lnTo>
                  <a:pt x="196" y="347"/>
                </a:lnTo>
                <a:lnTo>
                  <a:pt x="1" y="636"/>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深色箭头2"/>
          <p:cNvSpPr>
            <a:spLocks noChangeAspect="1"/>
          </p:cNvSpPr>
          <p:nvPr/>
        </p:nvSpPr>
        <p:spPr bwMode="auto">
          <a:xfrm>
            <a:off x="5373660" y="2594165"/>
            <a:ext cx="988271" cy="1699036"/>
          </a:xfrm>
          <a:custGeom>
            <a:avLst/>
            <a:gdLst>
              <a:gd name="T0" fmla="*/ 355 w 707"/>
              <a:gd name="T1" fmla="*/ 358 h 1215"/>
              <a:gd name="T2" fmla="*/ 15 w 707"/>
              <a:gd name="T3" fmla="*/ 334 h 1215"/>
              <a:gd name="T4" fmla="*/ 29 w 707"/>
              <a:gd name="T5" fmla="*/ 367 h 1215"/>
              <a:gd name="T6" fmla="*/ 40 w 707"/>
              <a:gd name="T7" fmla="*/ 400 h 1215"/>
              <a:gd name="T8" fmla="*/ 50 w 707"/>
              <a:gd name="T9" fmla="*/ 434 h 1215"/>
              <a:gd name="T10" fmla="*/ 58 w 707"/>
              <a:gd name="T11" fmla="*/ 469 h 1215"/>
              <a:gd name="T12" fmla="*/ 64 w 707"/>
              <a:gd name="T13" fmla="*/ 504 h 1215"/>
              <a:gd name="T14" fmla="*/ 68 w 707"/>
              <a:gd name="T15" fmla="*/ 541 h 1215"/>
              <a:gd name="T16" fmla="*/ 70 w 707"/>
              <a:gd name="T17" fmla="*/ 578 h 1215"/>
              <a:gd name="T18" fmla="*/ 70 w 707"/>
              <a:gd name="T19" fmla="*/ 616 h 1215"/>
              <a:gd name="T20" fmla="*/ 68 w 707"/>
              <a:gd name="T21" fmla="*/ 655 h 1215"/>
              <a:gd name="T22" fmla="*/ 63 w 707"/>
              <a:gd name="T23" fmla="*/ 694 h 1215"/>
              <a:gd name="T24" fmla="*/ 57 w 707"/>
              <a:gd name="T25" fmla="*/ 732 h 1215"/>
              <a:gd name="T26" fmla="*/ 48 w 707"/>
              <a:gd name="T27" fmla="*/ 769 h 1215"/>
              <a:gd name="T28" fmla="*/ 36 w 707"/>
              <a:gd name="T29" fmla="*/ 805 h 1215"/>
              <a:gd name="T30" fmla="*/ 23 w 707"/>
              <a:gd name="T31" fmla="*/ 841 h 1215"/>
              <a:gd name="T32" fmla="*/ 8 w 707"/>
              <a:gd name="T33" fmla="*/ 875 h 1215"/>
              <a:gd name="T34" fmla="*/ 159 w 707"/>
              <a:gd name="T35" fmla="*/ 1215 h 1215"/>
              <a:gd name="T36" fmla="*/ 571 w 707"/>
              <a:gd name="T37" fmla="*/ 1172 h 1215"/>
              <a:gd name="T38" fmla="*/ 604 w 707"/>
              <a:gd name="T39" fmla="*/ 1101 h 1215"/>
              <a:gd name="T40" fmla="*/ 633 w 707"/>
              <a:gd name="T41" fmla="*/ 1029 h 1215"/>
              <a:gd name="T42" fmla="*/ 657 w 707"/>
              <a:gd name="T43" fmla="*/ 954 h 1215"/>
              <a:gd name="T44" fmla="*/ 667 w 707"/>
              <a:gd name="T45" fmla="*/ 916 h 1215"/>
              <a:gd name="T46" fmla="*/ 685 w 707"/>
              <a:gd name="T47" fmla="*/ 839 h 1215"/>
              <a:gd name="T48" fmla="*/ 697 w 707"/>
              <a:gd name="T49" fmla="*/ 759 h 1215"/>
              <a:gd name="T50" fmla="*/ 702 w 707"/>
              <a:gd name="T51" fmla="*/ 719 h 1215"/>
              <a:gd name="T52" fmla="*/ 707 w 707"/>
              <a:gd name="T53" fmla="*/ 637 h 1215"/>
              <a:gd name="T54" fmla="*/ 707 w 707"/>
              <a:gd name="T55" fmla="*/ 597 h 1215"/>
              <a:gd name="T56" fmla="*/ 705 w 707"/>
              <a:gd name="T57" fmla="*/ 516 h 1215"/>
              <a:gd name="T58" fmla="*/ 702 w 707"/>
              <a:gd name="T59" fmla="*/ 477 h 1215"/>
              <a:gd name="T60" fmla="*/ 698 w 707"/>
              <a:gd name="T61" fmla="*/ 438 h 1215"/>
              <a:gd name="T62" fmla="*/ 689 w 707"/>
              <a:gd name="T63" fmla="*/ 380 h 1215"/>
              <a:gd name="T64" fmla="*/ 678 w 707"/>
              <a:gd name="T65" fmla="*/ 322 h 1215"/>
              <a:gd name="T66" fmla="*/ 670 w 707"/>
              <a:gd name="T67" fmla="*/ 284 h 1215"/>
              <a:gd name="T68" fmla="*/ 660 w 707"/>
              <a:gd name="T69" fmla="*/ 247 h 1215"/>
              <a:gd name="T70" fmla="*/ 637 w 707"/>
              <a:gd name="T71" fmla="*/ 174 h 1215"/>
              <a:gd name="T72" fmla="*/ 609 w 707"/>
              <a:gd name="T73" fmla="*/ 103 h 1215"/>
              <a:gd name="T74" fmla="*/ 594 w 707"/>
              <a:gd name="T75" fmla="*/ 68 h 1215"/>
              <a:gd name="T76" fmla="*/ 561 w 707"/>
              <a:gd name="T77" fmla="*/ 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7" h="1215">
                <a:moveTo>
                  <a:pt x="561" y="0"/>
                </a:moveTo>
                <a:lnTo>
                  <a:pt x="355" y="358"/>
                </a:lnTo>
                <a:lnTo>
                  <a:pt x="8" y="318"/>
                </a:lnTo>
                <a:lnTo>
                  <a:pt x="15" y="334"/>
                </a:lnTo>
                <a:lnTo>
                  <a:pt x="22" y="350"/>
                </a:lnTo>
                <a:lnTo>
                  <a:pt x="29" y="367"/>
                </a:lnTo>
                <a:lnTo>
                  <a:pt x="35" y="384"/>
                </a:lnTo>
                <a:lnTo>
                  <a:pt x="40" y="400"/>
                </a:lnTo>
                <a:lnTo>
                  <a:pt x="46" y="417"/>
                </a:lnTo>
                <a:lnTo>
                  <a:pt x="50" y="434"/>
                </a:lnTo>
                <a:lnTo>
                  <a:pt x="54" y="452"/>
                </a:lnTo>
                <a:lnTo>
                  <a:pt x="58" y="469"/>
                </a:lnTo>
                <a:lnTo>
                  <a:pt x="61" y="487"/>
                </a:lnTo>
                <a:lnTo>
                  <a:pt x="64" y="504"/>
                </a:lnTo>
                <a:lnTo>
                  <a:pt x="67" y="523"/>
                </a:lnTo>
                <a:lnTo>
                  <a:pt x="68" y="541"/>
                </a:lnTo>
                <a:lnTo>
                  <a:pt x="70" y="560"/>
                </a:lnTo>
                <a:lnTo>
                  <a:pt x="70" y="578"/>
                </a:lnTo>
                <a:lnTo>
                  <a:pt x="71" y="597"/>
                </a:lnTo>
                <a:lnTo>
                  <a:pt x="70" y="616"/>
                </a:lnTo>
                <a:lnTo>
                  <a:pt x="70" y="636"/>
                </a:lnTo>
                <a:lnTo>
                  <a:pt x="68" y="655"/>
                </a:lnTo>
                <a:lnTo>
                  <a:pt x="66" y="674"/>
                </a:lnTo>
                <a:lnTo>
                  <a:pt x="63" y="694"/>
                </a:lnTo>
                <a:lnTo>
                  <a:pt x="60" y="713"/>
                </a:lnTo>
                <a:lnTo>
                  <a:pt x="57" y="732"/>
                </a:lnTo>
                <a:lnTo>
                  <a:pt x="52" y="750"/>
                </a:lnTo>
                <a:lnTo>
                  <a:pt x="48" y="769"/>
                </a:lnTo>
                <a:lnTo>
                  <a:pt x="42" y="787"/>
                </a:lnTo>
                <a:lnTo>
                  <a:pt x="36" y="805"/>
                </a:lnTo>
                <a:lnTo>
                  <a:pt x="30" y="822"/>
                </a:lnTo>
                <a:lnTo>
                  <a:pt x="23" y="841"/>
                </a:lnTo>
                <a:lnTo>
                  <a:pt x="16" y="858"/>
                </a:lnTo>
                <a:lnTo>
                  <a:pt x="8" y="875"/>
                </a:lnTo>
                <a:lnTo>
                  <a:pt x="0" y="891"/>
                </a:lnTo>
                <a:lnTo>
                  <a:pt x="159" y="1215"/>
                </a:lnTo>
                <a:lnTo>
                  <a:pt x="553" y="1206"/>
                </a:lnTo>
                <a:lnTo>
                  <a:pt x="571" y="1172"/>
                </a:lnTo>
                <a:lnTo>
                  <a:pt x="588" y="1136"/>
                </a:lnTo>
                <a:lnTo>
                  <a:pt x="604" y="1101"/>
                </a:lnTo>
                <a:lnTo>
                  <a:pt x="618" y="1065"/>
                </a:lnTo>
                <a:lnTo>
                  <a:pt x="633" y="1029"/>
                </a:lnTo>
                <a:lnTo>
                  <a:pt x="646" y="991"/>
                </a:lnTo>
                <a:lnTo>
                  <a:pt x="657" y="954"/>
                </a:lnTo>
                <a:lnTo>
                  <a:pt x="662" y="935"/>
                </a:lnTo>
                <a:lnTo>
                  <a:pt x="667" y="916"/>
                </a:lnTo>
                <a:lnTo>
                  <a:pt x="677" y="878"/>
                </a:lnTo>
                <a:lnTo>
                  <a:pt x="685" y="839"/>
                </a:lnTo>
                <a:lnTo>
                  <a:pt x="691" y="799"/>
                </a:lnTo>
                <a:lnTo>
                  <a:pt x="697" y="759"/>
                </a:lnTo>
                <a:lnTo>
                  <a:pt x="699" y="739"/>
                </a:lnTo>
                <a:lnTo>
                  <a:pt x="702" y="719"/>
                </a:lnTo>
                <a:lnTo>
                  <a:pt x="705" y="679"/>
                </a:lnTo>
                <a:lnTo>
                  <a:pt x="707" y="637"/>
                </a:lnTo>
                <a:lnTo>
                  <a:pt x="707" y="617"/>
                </a:lnTo>
                <a:lnTo>
                  <a:pt x="707" y="597"/>
                </a:lnTo>
                <a:lnTo>
                  <a:pt x="707" y="557"/>
                </a:lnTo>
                <a:lnTo>
                  <a:pt x="705" y="516"/>
                </a:lnTo>
                <a:lnTo>
                  <a:pt x="704" y="496"/>
                </a:lnTo>
                <a:lnTo>
                  <a:pt x="702" y="477"/>
                </a:lnTo>
                <a:lnTo>
                  <a:pt x="700" y="457"/>
                </a:lnTo>
                <a:lnTo>
                  <a:pt x="698" y="438"/>
                </a:lnTo>
                <a:lnTo>
                  <a:pt x="692" y="399"/>
                </a:lnTo>
                <a:lnTo>
                  <a:pt x="689" y="380"/>
                </a:lnTo>
                <a:lnTo>
                  <a:pt x="686" y="361"/>
                </a:lnTo>
                <a:lnTo>
                  <a:pt x="678" y="322"/>
                </a:lnTo>
                <a:lnTo>
                  <a:pt x="674" y="303"/>
                </a:lnTo>
                <a:lnTo>
                  <a:pt x="670" y="284"/>
                </a:lnTo>
                <a:lnTo>
                  <a:pt x="665" y="266"/>
                </a:lnTo>
                <a:lnTo>
                  <a:pt x="660" y="247"/>
                </a:lnTo>
                <a:lnTo>
                  <a:pt x="649" y="211"/>
                </a:lnTo>
                <a:lnTo>
                  <a:pt x="637" y="174"/>
                </a:lnTo>
                <a:lnTo>
                  <a:pt x="623" y="138"/>
                </a:lnTo>
                <a:lnTo>
                  <a:pt x="609" y="103"/>
                </a:lnTo>
                <a:lnTo>
                  <a:pt x="602" y="86"/>
                </a:lnTo>
                <a:lnTo>
                  <a:pt x="594" y="68"/>
                </a:lnTo>
                <a:lnTo>
                  <a:pt x="578" y="33"/>
                </a:lnTo>
                <a:lnTo>
                  <a:pt x="561"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深色箭头3"/>
          <p:cNvSpPr>
            <a:spLocks noChangeAspect="1"/>
          </p:cNvSpPr>
          <p:nvPr/>
        </p:nvSpPr>
        <p:spPr bwMode="auto">
          <a:xfrm>
            <a:off x="4416141" y="3917036"/>
            <a:ext cx="1685792" cy="1300497"/>
          </a:xfrm>
          <a:custGeom>
            <a:avLst/>
            <a:gdLst>
              <a:gd name="T0" fmla="*/ 642 w 1206"/>
              <a:gd name="T1" fmla="*/ 15 h 930"/>
              <a:gd name="T2" fmla="*/ 622 w 1206"/>
              <a:gd name="T3" fmla="*/ 42 h 930"/>
              <a:gd name="T4" fmla="*/ 601 w 1206"/>
              <a:gd name="T5" fmla="*/ 70 h 930"/>
              <a:gd name="T6" fmla="*/ 578 w 1206"/>
              <a:gd name="T7" fmla="*/ 95 h 930"/>
              <a:gd name="T8" fmla="*/ 554 w 1206"/>
              <a:gd name="T9" fmla="*/ 119 h 930"/>
              <a:gd name="T10" fmla="*/ 528 w 1206"/>
              <a:gd name="T11" fmla="*/ 142 h 930"/>
              <a:gd name="T12" fmla="*/ 501 w 1206"/>
              <a:gd name="T13" fmla="*/ 163 h 930"/>
              <a:gd name="T14" fmla="*/ 473 w 1206"/>
              <a:gd name="T15" fmla="*/ 183 h 930"/>
              <a:gd name="T16" fmla="*/ 444 w 1206"/>
              <a:gd name="T17" fmla="*/ 202 h 930"/>
              <a:gd name="T18" fmla="*/ 414 w 1206"/>
              <a:gd name="T19" fmla="*/ 220 h 930"/>
              <a:gd name="T20" fmla="*/ 384 w 1206"/>
              <a:gd name="T21" fmla="*/ 235 h 930"/>
              <a:gd name="T22" fmla="*/ 352 w 1206"/>
              <a:gd name="T23" fmla="*/ 249 h 930"/>
              <a:gd name="T24" fmla="*/ 318 w 1206"/>
              <a:gd name="T25" fmla="*/ 261 h 930"/>
              <a:gd name="T26" fmla="*/ 285 w 1206"/>
              <a:gd name="T27" fmla="*/ 271 h 930"/>
              <a:gd name="T28" fmla="*/ 233 w 1206"/>
              <a:gd name="T29" fmla="*/ 283 h 930"/>
              <a:gd name="T30" fmla="*/ 198 w 1206"/>
              <a:gd name="T31" fmla="*/ 289 h 930"/>
              <a:gd name="T32" fmla="*/ 197 w 1206"/>
              <a:gd name="T33" fmla="*/ 930 h 930"/>
              <a:gd name="T34" fmla="*/ 237 w 1206"/>
              <a:gd name="T35" fmla="*/ 926 h 930"/>
              <a:gd name="T36" fmla="*/ 276 w 1206"/>
              <a:gd name="T37" fmla="*/ 922 h 930"/>
              <a:gd name="T38" fmla="*/ 334 w 1206"/>
              <a:gd name="T39" fmla="*/ 913 h 930"/>
              <a:gd name="T40" fmla="*/ 374 w 1206"/>
              <a:gd name="T41" fmla="*/ 906 h 930"/>
              <a:gd name="T42" fmla="*/ 412 w 1206"/>
              <a:gd name="T43" fmla="*/ 897 h 930"/>
              <a:gd name="T44" fmla="*/ 449 w 1206"/>
              <a:gd name="T45" fmla="*/ 888 h 930"/>
              <a:gd name="T46" fmla="*/ 505 w 1206"/>
              <a:gd name="T47" fmla="*/ 871 h 930"/>
              <a:gd name="T48" fmla="*/ 560 w 1206"/>
              <a:gd name="T49" fmla="*/ 852 h 930"/>
              <a:gd name="T50" fmla="*/ 613 w 1206"/>
              <a:gd name="T51" fmla="*/ 830 h 930"/>
              <a:gd name="T52" fmla="*/ 665 w 1206"/>
              <a:gd name="T53" fmla="*/ 806 h 930"/>
              <a:gd name="T54" fmla="*/ 717 w 1206"/>
              <a:gd name="T55" fmla="*/ 780 h 930"/>
              <a:gd name="T56" fmla="*/ 750 w 1206"/>
              <a:gd name="T57" fmla="*/ 762 h 930"/>
              <a:gd name="T58" fmla="*/ 798 w 1206"/>
              <a:gd name="T59" fmla="*/ 733 h 930"/>
              <a:gd name="T60" fmla="*/ 846 w 1206"/>
              <a:gd name="T61" fmla="*/ 701 h 930"/>
              <a:gd name="T62" fmla="*/ 906 w 1206"/>
              <a:gd name="T63" fmla="*/ 655 h 930"/>
              <a:gd name="T64" fmla="*/ 950 w 1206"/>
              <a:gd name="T65" fmla="*/ 619 h 930"/>
              <a:gd name="T66" fmla="*/ 978 w 1206"/>
              <a:gd name="T67" fmla="*/ 594 h 930"/>
              <a:gd name="T68" fmla="*/ 1006 w 1206"/>
              <a:gd name="T69" fmla="*/ 568 h 930"/>
              <a:gd name="T70" fmla="*/ 1045 w 1206"/>
              <a:gd name="T71" fmla="*/ 527 h 930"/>
              <a:gd name="T72" fmla="*/ 1095 w 1206"/>
              <a:gd name="T73" fmla="*/ 471 h 930"/>
              <a:gd name="T74" fmla="*/ 1119 w 1206"/>
              <a:gd name="T75" fmla="*/ 441 h 930"/>
              <a:gd name="T76" fmla="*/ 1142 w 1206"/>
              <a:gd name="T77" fmla="*/ 412 h 930"/>
              <a:gd name="T78" fmla="*/ 1175 w 1206"/>
              <a:gd name="T79" fmla="*/ 364 h 930"/>
              <a:gd name="T80" fmla="*/ 1206 w 1206"/>
              <a:gd name="T81" fmla="*/ 317 h 930"/>
              <a:gd name="T82" fmla="*/ 652 w 1206"/>
              <a:gd name="T83"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6" h="930">
                <a:moveTo>
                  <a:pt x="652" y="0"/>
                </a:moveTo>
                <a:lnTo>
                  <a:pt x="642" y="15"/>
                </a:lnTo>
                <a:lnTo>
                  <a:pt x="633" y="29"/>
                </a:lnTo>
                <a:lnTo>
                  <a:pt x="622" y="42"/>
                </a:lnTo>
                <a:lnTo>
                  <a:pt x="612" y="57"/>
                </a:lnTo>
                <a:lnTo>
                  <a:pt x="601" y="70"/>
                </a:lnTo>
                <a:lnTo>
                  <a:pt x="590" y="83"/>
                </a:lnTo>
                <a:lnTo>
                  <a:pt x="578" y="95"/>
                </a:lnTo>
                <a:lnTo>
                  <a:pt x="566" y="107"/>
                </a:lnTo>
                <a:lnTo>
                  <a:pt x="554" y="119"/>
                </a:lnTo>
                <a:lnTo>
                  <a:pt x="541" y="131"/>
                </a:lnTo>
                <a:lnTo>
                  <a:pt x="528" y="142"/>
                </a:lnTo>
                <a:lnTo>
                  <a:pt x="515" y="153"/>
                </a:lnTo>
                <a:lnTo>
                  <a:pt x="501" y="163"/>
                </a:lnTo>
                <a:lnTo>
                  <a:pt x="487" y="173"/>
                </a:lnTo>
                <a:lnTo>
                  <a:pt x="473" y="183"/>
                </a:lnTo>
                <a:lnTo>
                  <a:pt x="459" y="193"/>
                </a:lnTo>
                <a:lnTo>
                  <a:pt x="444" y="202"/>
                </a:lnTo>
                <a:lnTo>
                  <a:pt x="429" y="210"/>
                </a:lnTo>
                <a:lnTo>
                  <a:pt x="414" y="220"/>
                </a:lnTo>
                <a:lnTo>
                  <a:pt x="399" y="228"/>
                </a:lnTo>
                <a:lnTo>
                  <a:pt x="384" y="235"/>
                </a:lnTo>
                <a:lnTo>
                  <a:pt x="368" y="242"/>
                </a:lnTo>
                <a:lnTo>
                  <a:pt x="352" y="249"/>
                </a:lnTo>
                <a:lnTo>
                  <a:pt x="335" y="255"/>
                </a:lnTo>
                <a:lnTo>
                  <a:pt x="318" y="261"/>
                </a:lnTo>
                <a:lnTo>
                  <a:pt x="302" y="266"/>
                </a:lnTo>
                <a:lnTo>
                  <a:pt x="285" y="271"/>
                </a:lnTo>
                <a:lnTo>
                  <a:pt x="268" y="276"/>
                </a:lnTo>
                <a:lnTo>
                  <a:pt x="233" y="283"/>
                </a:lnTo>
                <a:lnTo>
                  <a:pt x="216" y="286"/>
                </a:lnTo>
                <a:lnTo>
                  <a:pt x="198" y="289"/>
                </a:lnTo>
                <a:lnTo>
                  <a:pt x="0" y="600"/>
                </a:lnTo>
                <a:lnTo>
                  <a:pt x="197" y="930"/>
                </a:lnTo>
                <a:lnTo>
                  <a:pt x="217" y="928"/>
                </a:lnTo>
                <a:lnTo>
                  <a:pt x="237" y="926"/>
                </a:lnTo>
                <a:lnTo>
                  <a:pt x="257" y="924"/>
                </a:lnTo>
                <a:lnTo>
                  <a:pt x="276" y="922"/>
                </a:lnTo>
                <a:lnTo>
                  <a:pt x="315" y="916"/>
                </a:lnTo>
                <a:lnTo>
                  <a:pt x="334" y="913"/>
                </a:lnTo>
                <a:lnTo>
                  <a:pt x="355" y="909"/>
                </a:lnTo>
                <a:lnTo>
                  <a:pt x="374" y="906"/>
                </a:lnTo>
                <a:lnTo>
                  <a:pt x="393" y="902"/>
                </a:lnTo>
                <a:lnTo>
                  <a:pt x="412" y="897"/>
                </a:lnTo>
                <a:lnTo>
                  <a:pt x="431" y="892"/>
                </a:lnTo>
                <a:lnTo>
                  <a:pt x="449" y="888"/>
                </a:lnTo>
                <a:lnTo>
                  <a:pt x="468" y="882"/>
                </a:lnTo>
                <a:lnTo>
                  <a:pt x="505" y="871"/>
                </a:lnTo>
                <a:lnTo>
                  <a:pt x="542" y="859"/>
                </a:lnTo>
                <a:lnTo>
                  <a:pt x="560" y="852"/>
                </a:lnTo>
                <a:lnTo>
                  <a:pt x="578" y="844"/>
                </a:lnTo>
                <a:lnTo>
                  <a:pt x="613" y="830"/>
                </a:lnTo>
                <a:lnTo>
                  <a:pt x="648" y="814"/>
                </a:lnTo>
                <a:lnTo>
                  <a:pt x="665" y="806"/>
                </a:lnTo>
                <a:lnTo>
                  <a:pt x="683" y="798"/>
                </a:lnTo>
                <a:lnTo>
                  <a:pt x="717" y="780"/>
                </a:lnTo>
                <a:lnTo>
                  <a:pt x="733" y="771"/>
                </a:lnTo>
                <a:lnTo>
                  <a:pt x="750" y="762"/>
                </a:lnTo>
                <a:lnTo>
                  <a:pt x="782" y="743"/>
                </a:lnTo>
                <a:lnTo>
                  <a:pt x="798" y="733"/>
                </a:lnTo>
                <a:lnTo>
                  <a:pt x="814" y="722"/>
                </a:lnTo>
                <a:lnTo>
                  <a:pt x="846" y="701"/>
                </a:lnTo>
                <a:lnTo>
                  <a:pt x="877" y="678"/>
                </a:lnTo>
                <a:lnTo>
                  <a:pt x="906" y="655"/>
                </a:lnTo>
                <a:lnTo>
                  <a:pt x="935" y="631"/>
                </a:lnTo>
                <a:lnTo>
                  <a:pt x="950" y="619"/>
                </a:lnTo>
                <a:lnTo>
                  <a:pt x="964" y="607"/>
                </a:lnTo>
                <a:lnTo>
                  <a:pt x="978" y="594"/>
                </a:lnTo>
                <a:lnTo>
                  <a:pt x="992" y="581"/>
                </a:lnTo>
                <a:lnTo>
                  <a:pt x="1006" y="568"/>
                </a:lnTo>
                <a:lnTo>
                  <a:pt x="1019" y="555"/>
                </a:lnTo>
                <a:lnTo>
                  <a:pt x="1045" y="527"/>
                </a:lnTo>
                <a:lnTo>
                  <a:pt x="1071" y="499"/>
                </a:lnTo>
                <a:lnTo>
                  <a:pt x="1095" y="471"/>
                </a:lnTo>
                <a:lnTo>
                  <a:pt x="1107" y="456"/>
                </a:lnTo>
                <a:lnTo>
                  <a:pt x="1119" y="441"/>
                </a:lnTo>
                <a:lnTo>
                  <a:pt x="1130" y="427"/>
                </a:lnTo>
                <a:lnTo>
                  <a:pt x="1142" y="412"/>
                </a:lnTo>
                <a:lnTo>
                  <a:pt x="1164" y="381"/>
                </a:lnTo>
                <a:lnTo>
                  <a:pt x="1175" y="364"/>
                </a:lnTo>
                <a:lnTo>
                  <a:pt x="1185" y="349"/>
                </a:lnTo>
                <a:lnTo>
                  <a:pt x="1206" y="317"/>
                </a:lnTo>
                <a:lnTo>
                  <a:pt x="795" y="321"/>
                </a:lnTo>
                <a:lnTo>
                  <a:pt x="652"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深色箭头4"/>
          <p:cNvSpPr>
            <a:spLocks noChangeAspect="1"/>
          </p:cNvSpPr>
          <p:nvPr/>
        </p:nvSpPr>
        <p:spPr bwMode="auto">
          <a:xfrm>
            <a:off x="3109163" y="3986955"/>
            <a:ext cx="1491493" cy="1231976"/>
          </a:xfrm>
          <a:custGeom>
            <a:avLst/>
            <a:gdLst>
              <a:gd name="T0" fmla="*/ 1047 w 1067"/>
              <a:gd name="T1" fmla="*/ 245 h 881"/>
              <a:gd name="T2" fmla="*/ 1011 w 1067"/>
              <a:gd name="T3" fmla="*/ 244 h 881"/>
              <a:gd name="T4" fmla="*/ 956 w 1067"/>
              <a:gd name="T5" fmla="*/ 238 h 881"/>
              <a:gd name="T6" fmla="*/ 904 w 1067"/>
              <a:gd name="T7" fmla="*/ 229 h 881"/>
              <a:gd name="T8" fmla="*/ 871 w 1067"/>
              <a:gd name="T9" fmla="*/ 220 h 881"/>
              <a:gd name="T10" fmla="*/ 838 w 1067"/>
              <a:gd name="T11" fmla="*/ 210 h 881"/>
              <a:gd name="T12" fmla="*/ 789 w 1067"/>
              <a:gd name="T13" fmla="*/ 191 h 881"/>
              <a:gd name="T14" fmla="*/ 758 w 1067"/>
              <a:gd name="T15" fmla="*/ 177 h 881"/>
              <a:gd name="T16" fmla="*/ 728 w 1067"/>
              <a:gd name="T17" fmla="*/ 160 h 881"/>
              <a:gd name="T18" fmla="*/ 699 w 1067"/>
              <a:gd name="T19" fmla="*/ 142 h 881"/>
              <a:gd name="T20" fmla="*/ 671 w 1067"/>
              <a:gd name="T21" fmla="*/ 123 h 881"/>
              <a:gd name="T22" fmla="*/ 643 w 1067"/>
              <a:gd name="T23" fmla="*/ 103 h 881"/>
              <a:gd name="T24" fmla="*/ 617 w 1067"/>
              <a:gd name="T25" fmla="*/ 81 h 881"/>
              <a:gd name="T26" fmla="*/ 593 w 1067"/>
              <a:gd name="T27" fmla="*/ 58 h 881"/>
              <a:gd name="T28" fmla="*/ 558 w 1067"/>
              <a:gd name="T29" fmla="*/ 20 h 881"/>
              <a:gd name="T30" fmla="*/ 0 w 1067"/>
              <a:gd name="T31" fmla="*/ 339 h 881"/>
              <a:gd name="T32" fmla="*/ 34 w 1067"/>
              <a:gd name="T33" fmla="*/ 385 h 881"/>
              <a:gd name="T34" fmla="*/ 69 w 1067"/>
              <a:gd name="T35" fmla="*/ 428 h 881"/>
              <a:gd name="T36" fmla="*/ 119 w 1067"/>
              <a:gd name="T37" fmla="*/ 485 h 881"/>
              <a:gd name="T38" fmla="*/ 145 w 1067"/>
              <a:gd name="T39" fmla="*/ 511 h 881"/>
              <a:gd name="T40" fmla="*/ 173 w 1067"/>
              <a:gd name="T41" fmla="*/ 537 h 881"/>
              <a:gd name="T42" fmla="*/ 201 w 1067"/>
              <a:gd name="T43" fmla="*/ 562 h 881"/>
              <a:gd name="T44" fmla="*/ 229 w 1067"/>
              <a:gd name="T45" fmla="*/ 587 h 881"/>
              <a:gd name="T46" fmla="*/ 273 w 1067"/>
              <a:gd name="T47" fmla="*/ 621 h 881"/>
              <a:gd name="T48" fmla="*/ 303 w 1067"/>
              <a:gd name="T49" fmla="*/ 645 h 881"/>
              <a:gd name="T50" fmla="*/ 351 w 1067"/>
              <a:gd name="T51" fmla="*/ 676 h 881"/>
              <a:gd name="T52" fmla="*/ 415 w 1067"/>
              <a:gd name="T53" fmla="*/ 715 h 881"/>
              <a:gd name="T54" fmla="*/ 481 w 1067"/>
              <a:gd name="T55" fmla="*/ 750 h 881"/>
              <a:gd name="T56" fmla="*/ 551 w 1067"/>
              <a:gd name="T57" fmla="*/ 782 h 881"/>
              <a:gd name="T58" fmla="*/ 604 w 1067"/>
              <a:gd name="T59" fmla="*/ 803 h 881"/>
              <a:gd name="T60" fmla="*/ 640 w 1067"/>
              <a:gd name="T61" fmla="*/ 816 h 881"/>
              <a:gd name="T62" fmla="*/ 696 w 1067"/>
              <a:gd name="T63" fmla="*/ 833 h 881"/>
              <a:gd name="T64" fmla="*/ 771 w 1067"/>
              <a:gd name="T65" fmla="*/ 852 h 881"/>
              <a:gd name="T66" fmla="*/ 829 w 1067"/>
              <a:gd name="T67" fmla="*/ 863 h 881"/>
              <a:gd name="T68" fmla="*/ 887 w 1067"/>
              <a:gd name="T69" fmla="*/ 871 h 881"/>
              <a:gd name="T70" fmla="*/ 946 w 1067"/>
              <a:gd name="T71" fmla="*/ 877 h 881"/>
              <a:gd name="T72" fmla="*/ 987 w 1067"/>
              <a:gd name="T73" fmla="*/ 880 h 881"/>
              <a:gd name="T74" fmla="*/ 1027 w 1067"/>
              <a:gd name="T75" fmla="*/ 881 h 881"/>
              <a:gd name="T76" fmla="*/ 1067 w 1067"/>
              <a:gd name="T77" fmla="*/ 881 h 881"/>
              <a:gd name="T78" fmla="*/ 1065 w 1067"/>
              <a:gd name="T79" fmla="*/ 244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7" h="881">
                <a:moveTo>
                  <a:pt x="1065" y="244"/>
                </a:moveTo>
                <a:lnTo>
                  <a:pt x="1047" y="245"/>
                </a:lnTo>
                <a:lnTo>
                  <a:pt x="1029" y="244"/>
                </a:lnTo>
                <a:lnTo>
                  <a:pt x="1011" y="244"/>
                </a:lnTo>
                <a:lnTo>
                  <a:pt x="975" y="241"/>
                </a:lnTo>
                <a:lnTo>
                  <a:pt x="956" y="238"/>
                </a:lnTo>
                <a:lnTo>
                  <a:pt x="939" y="236"/>
                </a:lnTo>
                <a:lnTo>
                  <a:pt x="904" y="229"/>
                </a:lnTo>
                <a:lnTo>
                  <a:pt x="887" y="225"/>
                </a:lnTo>
                <a:lnTo>
                  <a:pt x="871" y="220"/>
                </a:lnTo>
                <a:lnTo>
                  <a:pt x="854" y="215"/>
                </a:lnTo>
                <a:lnTo>
                  <a:pt x="838" y="210"/>
                </a:lnTo>
                <a:lnTo>
                  <a:pt x="804" y="198"/>
                </a:lnTo>
                <a:lnTo>
                  <a:pt x="789" y="191"/>
                </a:lnTo>
                <a:lnTo>
                  <a:pt x="773" y="184"/>
                </a:lnTo>
                <a:lnTo>
                  <a:pt x="758" y="177"/>
                </a:lnTo>
                <a:lnTo>
                  <a:pt x="743" y="169"/>
                </a:lnTo>
                <a:lnTo>
                  <a:pt x="728" y="160"/>
                </a:lnTo>
                <a:lnTo>
                  <a:pt x="713" y="151"/>
                </a:lnTo>
                <a:lnTo>
                  <a:pt x="699" y="142"/>
                </a:lnTo>
                <a:lnTo>
                  <a:pt x="685" y="133"/>
                </a:lnTo>
                <a:lnTo>
                  <a:pt x="671" y="123"/>
                </a:lnTo>
                <a:lnTo>
                  <a:pt x="657" y="113"/>
                </a:lnTo>
                <a:lnTo>
                  <a:pt x="643" y="103"/>
                </a:lnTo>
                <a:lnTo>
                  <a:pt x="630" y="92"/>
                </a:lnTo>
                <a:lnTo>
                  <a:pt x="617" y="81"/>
                </a:lnTo>
                <a:lnTo>
                  <a:pt x="605" y="69"/>
                </a:lnTo>
                <a:lnTo>
                  <a:pt x="593" y="58"/>
                </a:lnTo>
                <a:lnTo>
                  <a:pt x="581" y="45"/>
                </a:lnTo>
                <a:lnTo>
                  <a:pt x="558" y="20"/>
                </a:lnTo>
                <a:lnTo>
                  <a:pt x="177" y="0"/>
                </a:lnTo>
                <a:lnTo>
                  <a:pt x="0" y="339"/>
                </a:lnTo>
                <a:lnTo>
                  <a:pt x="23" y="370"/>
                </a:lnTo>
                <a:lnTo>
                  <a:pt x="34" y="385"/>
                </a:lnTo>
                <a:lnTo>
                  <a:pt x="46" y="399"/>
                </a:lnTo>
                <a:lnTo>
                  <a:pt x="69" y="428"/>
                </a:lnTo>
                <a:lnTo>
                  <a:pt x="94" y="456"/>
                </a:lnTo>
                <a:lnTo>
                  <a:pt x="119" y="485"/>
                </a:lnTo>
                <a:lnTo>
                  <a:pt x="132" y="498"/>
                </a:lnTo>
                <a:lnTo>
                  <a:pt x="145" y="511"/>
                </a:lnTo>
                <a:lnTo>
                  <a:pt x="159" y="524"/>
                </a:lnTo>
                <a:lnTo>
                  <a:pt x="173" y="537"/>
                </a:lnTo>
                <a:lnTo>
                  <a:pt x="187" y="550"/>
                </a:lnTo>
                <a:lnTo>
                  <a:pt x="201" y="562"/>
                </a:lnTo>
                <a:lnTo>
                  <a:pt x="215" y="575"/>
                </a:lnTo>
                <a:lnTo>
                  <a:pt x="229" y="587"/>
                </a:lnTo>
                <a:lnTo>
                  <a:pt x="258" y="610"/>
                </a:lnTo>
                <a:lnTo>
                  <a:pt x="273" y="621"/>
                </a:lnTo>
                <a:lnTo>
                  <a:pt x="288" y="633"/>
                </a:lnTo>
                <a:lnTo>
                  <a:pt x="303" y="645"/>
                </a:lnTo>
                <a:lnTo>
                  <a:pt x="319" y="655"/>
                </a:lnTo>
                <a:lnTo>
                  <a:pt x="351" y="676"/>
                </a:lnTo>
                <a:lnTo>
                  <a:pt x="383" y="696"/>
                </a:lnTo>
                <a:lnTo>
                  <a:pt x="415" y="715"/>
                </a:lnTo>
                <a:lnTo>
                  <a:pt x="448" y="733"/>
                </a:lnTo>
                <a:lnTo>
                  <a:pt x="481" y="750"/>
                </a:lnTo>
                <a:lnTo>
                  <a:pt x="517" y="766"/>
                </a:lnTo>
                <a:lnTo>
                  <a:pt x="551" y="782"/>
                </a:lnTo>
                <a:lnTo>
                  <a:pt x="586" y="796"/>
                </a:lnTo>
                <a:lnTo>
                  <a:pt x="604" y="803"/>
                </a:lnTo>
                <a:lnTo>
                  <a:pt x="622" y="810"/>
                </a:lnTo>
                <a:lnTo>
                  <a:pt x="640" y="816"/>
                </a:lnTo>
                <a:lnTo>
                  <a:pt x="659" y="822"/>
                </a:lnTo>
                <a:lnTo>
                  <a:pt x="696" y="833"/>
                </a:lnTo>
                <a:lnTo>
                  <a:pt x="733" y="843"/>
                </a:lnTo>
                <a:lnTo>
                  <a:pt x="771" y="852"/>
                </a:lnTo>
                <a:lnTo>
                  <a:pt x="810" y="859"/>
                </a:lnTo>
                <a:lnTo>
                  <a:pt x="829" y="863"/>
                </a:lnTo>
                <a:lnTo>
                  <a:pt x="848" y="866"/>
                </a:lnTo>
                <a:lnTo>
                  <a:pt x="887" y="871"/>
                </a:lnTo>
                <a:lnTo>
                  <a:pt x="926" y="876"/>
                </a:lnTo>
                <a:lnTo>
                  <a:pt x="946" y="877"/>
                </a:lnTo>
                <a:lnTo>
                  <a:pt x="967" y="879"/>
                </a:lnTo>
                <a:lnTo>
                  <a:pt x="987" y="880"/>
                </a:lnTo>
                <a:lnTo>
                  <a:pt x="1007" y="881"/>
                </a:lnTo>
                <a:lnTo>
                  <a:pt x="1027" y="881"/>
                </a:lnTo>
                <a:lnTo>
                  <a:pt x="1047" y="881"/>
                </a:lnTo>
                <a:lnTo>
                  <a:pt x="1067" y="881"/>
                </a:lnTo>
                <a:lnTo>
                  <a:pt x="865" y="540"/>
                </a:lnTo>
                <a:lnTo>
                  <a:pt x="1065" y="244"/>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15" name="文本6"/>
          <p:cNvGrpSpPr/>
          <p:nvPr/>
        </p:nvGrpSpPr>
        <p:grpSpPr>
          <a:xfrm>
            <a:off x="367004" y="1805245"/>
            <a:ext cx="3844957" cy="1068770"/>
            <a:chOff x="1259632" y="1805245"/>
            <a:chExt cx="2952328" cy="1068770"/>
          </a:xfrm>
        </p:grpSpPr>
        <p:cxnSp>
          <p:nvCxnSpPr>
            <p:cNvPr id="16" name="线条6"/>
            <p:cNvCxnSpPr/>
            <p:nvPr/>
          </p:nvCxnSpPr>
          <p:spPr>
            <a:xfrm>
              <a:off x="1259632" y="1805245"/>
              <a:ext cx="2952328" cy="0"/>
            </a:xfrm>
            <a:prstGeom prst="line">
              <a:avLst/>
            </a:prstGeom>
            <a:noFill/>
            <a:ln w="9525" cap="flat" cmpd="sng" algn="ctr">
              <a:solidFill>
                <a:srgbClr val="B2B2B2"/>
              </a:solidFill>
              <a:prstDash val="solid"/>
            </a:ln>
            <a:effectLst/>
          </p:spPr>
        </p:cxnSp>
        <p:sp>
          <p:nvSpPr>
            <p:cNvPr id="17" name="标题6"/>
            <p:cNvSpPr txBox="1"/>
            <p:nvPr/>
          </p:nvSpPr>
          <p:spPr>
            <a:xfrm>
              <a:off x="1421093" y="1910667"/>
              <a:ext cx="1960770" cy="335169"/>
            </a:xfrm>
            <a:prstGeom prst="rect">
              <a:avLst/>
            </a:prstGeom>
            <a:noFill/>
          </p:spPr>
          <p:txBody>
            <a:bodyPr wrap="none" rtlCol="0">
              <a:noAutofit/>
            </a:bodyPr>
            <a:lstStyle/>
            <a:p>
              <a:pPr algn="ctr" defTabSz="681845">
                <a:lnSpc>
                  <a:spcPct val="90000"/>
                </a:lnSpc>
                <a:spcAft>
                  <a:spcPct val="35000"/>
                </a:spcAft>
              </a:pPr>
              <a:r>
                <a:rPr lang="en-US" altLang="zh-CN" sz="1400" b="1" kern="0" dirty="0">
                  <a:latin typeface="微软雅黑" pitchFamily="34" charset="-122"/>
                  <a:ea typeface="微软雅黑" pitchFamily="34" charset="-122"/>
                </a:rPr>
                <a:t>6.</a:t>
              </a:r>
              <a:r>
                <a:rPr lang="zh-CN" altLang="en-US" sz="1400" b="1" kern="0" dirty="0">
                  <a:latin typeface="微软雅黑" pitchFamily="34" charset="-122"/>
                  <a:ea typeface="微软雅黑" pitchFamily="34" charset="-122"/>
                </a:rPr>
                <a:t>代扣代缴股息红利差别化个税（如有）</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i="0" u="none" strike="noStrike" kern="0" cap="none" spc="0" normalizeH="0" baseline="0" noProof="0" dirty="0">
                <a:ln>
                  <a:noFill/>
                </a:ln>
                <a:effectLst/>
                <a:uLnTx/>
                <a:uFillTx/>
                <a:latin typeface="微软雅黑" pitchFamily="34" charset="-122"/>
                <a:ea typeface="微软雅黑" pitchFamily="34" charset="-122"/>
              </a:endParaRPr>
            </a:p>
          </p:txBody>
        </p:sp>
        <p:sp>
          <p:nvSpPr>
            <p:cNvPr id="18" name="段落6"/>
            <p:cNvSpPr txBox="1"/>
            <p:nvPr/>
          </p:nvSpPr>
          <p:spPr>
            <a:xfrm>
              <a:off x="1259632" y="2132856"/>
              <a:ext cx="1944216" cy="741159"/>
            </a:xfrm>
            <a:prstGeom prst="rect">
              <a:avLst/>
            </a:prstGeom>
            <a:noFill/>
          </p:spPr>
          <p:txBody>
            <a:bodyPr wrap="none" rtlCol="0">
              <a:noAutofit/>
            </a:bodyPr>
            <a:lstStyle/>
            <a:p>
              <a:pPr lvl="0" defTabSz="914400">
                <a:lnSpc>
                  <a:spcPct val="150000"/>
                </a:lnSpc>
                <a:defRPr/>
              </a:pPr>
              <a:r>
                <a:rPr lang="zh-CN" altLang="en-US" sz="1400" kern="0" dirty="0">
                  <a:latin typeface="微软雅黑" pitchFamily="34" charset="-122"/>
                  <a:ea typeface="微软雅黑" pitchFamily="34" charset="-122"/>
                </a:rPr>
                <a:t>权益分派办结后</a:t>
              </a:r>
              <a:r>
                <a:rPr lang="en-US" altLang="zh-CN" sz="1400" kern="0" dirty="0">
                  <a:latin typeface="微软雅黑" pitchFamily="34" charset="-122"/>
                  <a:ea typeface="微软雅黑" pitchFamily="34" charset="-122"/>
                </a:rPr>
                <a:t>…</a:t>
              </a:r>
            </a:p>
          </p:txBody>
        </p:sp>
      </p:grpSp>
      <p:grpSp>
        <p:nvGrpSpPr>
          <p:cNvPr id="19" name="文本1"/>
          <p:cNvGrpSpPr/>
          <p:nvPr/>
        </p:nvGrpSpPr>
        <p:grpSpPr>
          <a:xfrm>
            <a:off x="5004048" y="1818540"/>
            <a:ext cx="2968112" cy="959899"/>
            <a:chOff x="5004048" y="1818540"/>
            <a:chExt cx="2968112" cy="959899"/>
          </a:xfrm>
        </p:grpSpPr>
        <p:cxnSp>
          <p:nvCxnSpPr>
            <p:cNvPr id="20" name="线条1"/>
            <p:cNvCxnSpPr/>
            <p:nvPr/>
          </p:nvCxnSpPr>
          <p:spPr>
            <a:xfrm>
              <a:off x="5004048" y="1818540"/>
              <a:ext cx="2808312" cy="0"/>
            </a:xfrm>
            <a:prstGeom prst="line">
              <a:avLst/>
            </a:prstGeom>
            <a:noFill/>
            <a:ln w="9525" cap="flat" cmpd="sng" algn="ctr">
              <a:solidFill>
                <a:srgbClr val="B2B2B2"/>
              </a:solidFill>
              <a:prstDash val="solid"/>
            </a:ln>
            <a:effectLst/>
          </p:spPr>
        </p:cxnSp>
        <p:sp>
          <p:nvSpPr>
            <p:cNvPr id="21" name="标题1"/>
            <p:cNvSpPr txBox="1"/>
            <p:nvPr/>
          </p:nvSpPr>
          <p:spPr>
            <a:xfrm>
              <a:off x="6101932" y="1891111"/>
              <a:ext cx="1710427" cy="335169"/>
            </a:xfrm>
            <a:prstGeom prst="rect">
              <a:avLst/>
            </a:prstGeom>
            <a:noFill/>
          </p:spPr>
          <p:txBody>
            <a:bodyPr wrap="none" rtlCol="0">
              <a:noAutofit/>
            </a:bodyPr>
            <a:lstStyle/>
            <a:p>
              <a:pPr lvl="0" defTabSz="914400">
                <a:defRPr/>
              </a:pPr>
              <a:r>
                <a:rPr lang="en-US" altLang="zh-CN" sz="1400" b="1" kern="0" dirty="0">
                  <a:latin typeface="微软雅黑" pitchFamily="34" charset="-122"/>
                  <a:ea typeface="微软雅黑" pitchFamily="34" charset="-122"/>
                </a:rPr>
                <a:t>1.</a:t>
              </a:r>
              <a:r>
                <a:rPr lang="zh-CN" altLang="en-US" sz="1400" b="1" kern="0" dirty="0">
                  <a:latin typeface="微软雅黑" pitchFamily="34" charset="-122"/>
                  <a:ea typeface="微软雅黑" pitchFamily="34" charset="-122"/>
                </a:rPr>
                <a:t>网上申报材料</a:t>
              </a:r>
            </a:p>
          </p:txBody>
        </p:sp>
        <p:sp>
          <p:nvSpPr>
            <p:cNvPr id="22" name="段落1"/>
            <p:cNvSpPr txBox="1"/>
            <p:nvPr/>
          </p:nvSpPr>
          <p:spPr>
            <a:xfrm>
              <a:off x="6356293" y="2187044"/>
              <a:ext cx="1615867" cy="591395"/>
            </a:xfrm>
            <a:prstGeom prst="rect">
              <a:avLst/>
            </a:prstGeom>
            <a:noFill/>
          </p:spPr>
          <p:txBody>
            <a:bodyPr wrap="none" rtlCol="0">
              <a:noAutofit/>
            </a:bodyPr>
            <a:lstStyle/>
            <a:p>
              <a:pPr lvl="0" defTabSz="914400">
                <a:lnSpc>
                  <a:spcPct val="150000"/>
                </a:lnSpc>
                <a:defRPr/>
              </a:pPr>
              <a:r>
                <a:rPr lang="zh-CN" altLang="en-US" sz="1400" b="1" kern="0" dirty="0">
                  <a:solidFill>
                    <a:srgbClr val="C00000"/>
                  </a:solidFill>
                  <a:latin typeface="微软雅黑" pitchFamily="34" charset="-122"/>
                  <a:ea typeface="微软雅黑" pitchFamily="34" charset="-122"/>
                </a:rPr>
                <a:t>确定股权登记日（</a:t>
              </a:r>
              <a:r>
                <a:rPr lang="en-US" altLang="zh-CN" sz="1400" b="1" kern="0" dirty="0">
                  <a:solidFill>
                    <a:srgbClr val="C00000"/>
                  </a:solidFill>
                  <a:latin typeface="微软雅黑" pitchFamily="34" charset="-122"/>
                  <a:ea typeface="微软雅黑" pitchFamily="34" charset="-122"/>
                </a:rPr>
                <a:t>R</a:t>
              </a:r>
              <a:r>
                <a:rPr lang="zh-CN" altLang="en-US" sz="1400" b="1" kern="0" dirty="0">
                  <a:solidFill>
                    <a:srgbClr val="C00000"/>
                  </a:solidFill>
                  <a:latin typeface="微软雅黑" pitchFamily="34" charset="-122"/>
                  <a:ea typeface="微软雅黑" pitchFamily="34" charset="-122"/>
                </a:rPr>
                <a:t>日）</a:t>
              </a:r>
              <a:endParaRPr lang="en-US" altLang="zh-CN" sz="1400" b="1" kern="0" dirty="0">
                <a:solidFill>
                  <a:srgbClr val="C00000"/>
                </a:solidFill>
                <a:latin typeface="微软雅黑" pitchFamily="34" charset="-122"/>
                <a:ea typeface="微软雅黑" pitchFamily="34" charset="-122"/>
              </a:endParaRPr>
            </a:p>
            <a:p>
              <a:pPr lvl="0" defTabSz="914400">
                <a:lnSpc>
                  <a:spcPct val="150000"/>
                </a:lnSpc>
                <a:defRPr/>
              </a:pPr>
              <a:r>
                <a:rPr lang="en-US" altLang="zh-CN" sz="1400" b="1" kern="0" dirty="0">
                  <a:solidFill>
                    <a:srgbClr val="C00000"/>
                  </a:solidFill>
                  <a:latin typeface="微软雅黑" pitchFamily="34" charset="-122"/>
                  <a:ea typeface="微软雅黑" pitchFamily="34" charset="-122"/>
                </a:rPr>
                <a:t>R-5</a:t>
              </a:r>
              <a:r>
                <a:rPr lang="zh-CN" altLang="en-US" sz="1400" b="1" kern="0" dirty="0">
                  <a:solidFill>
                    <a:srgbClr val="C00000"/>
                  </a:solidFill>
                  <a:latin typeface="微软雅黑" pitchFamily="34" charset="-122"/>
                  <a:ea typeface="微软雅黑" pitchFamily="34" charset="-122"/>
                </a:rPr>
                <a:t>日前（含</a:t>
              </a:r>
              <a:r>
                <a:rPr lang="en-US" altLang="zh-CN" sz="1400" b="1" kern="0" dirty="0">
                  <a:solidFill>
                    <a:srgbClr val="C00000"/>
                  </a:solidFill>
                  <a:latin typeface="微软雅黑" pitchFamily="34" charset="-122"/>
                  <a:ea typeface="微软雅黑" pitchFamily="34" charset="-122"/>
                </a:rPr>
                <a:t>R-5</a:t>
              </a:r>
              <a:r>
                <a:rPr lang="zh-CN" altLang="en-US" sz="1400" b="1" kern="0" dirty="0">
                  <a:solidFill>
                    <a:srgbClr val="C00000"/>
                  </a:solidFill>
                  <a:latin typeface="微软雅黑" pitchFamily="34" charset="-122"/>
                  <a:ea typeface="微软雅黑" pitchFamily="34" charset="-122"/>
                </a:rPr>
                <a:t>日）</a:t>
              </a:r>
              <a:r>
                <a:rPr lang="zh-CN" altLang="en-US" sz="1400" kern="0" dirty="0">
                  <a:latin typeface="微软雅黑" pitchFamily="34" charset="-122"/>
                  <a:ea typeface="微软雅黑" pitchFamily="34" charset="-122"/>
                </a:rPr>
                <a:t>提交申请</a:t>
              </a:r>
            </a:p>
          </p:txBody>
        </p:sp>
      </p:grpSp>
      <p:grpSp>
        <p:nvGrpSpPr>
          <p:cNvPr id="23" name="文本5"/>
          <p:cNvGrpSpPr/>
          <p:nvPr/>
        </p:nvGrpSpPr>
        <p:grpSpPr>
          <a:xfrm>
            <a:off x="827584" y="3153368"/>
            <a:ext cx="2376264" cy="983681"/>
            <a:chOff x="827584" y="3153368"/>
            <a:chExt cx="2376264" cy="983681"/>
          </a:xfrm>
        </p:grpSpPr>
        <p:cxnSp>
          <p:nvCxnSpPr>
            <p:cNvPr id="24" name="线条5"/>
            <p:cNvCxnSpPr/>
            <p:nvPr/>
          </p:nvCxnSpPr>
          <p:spPr>
            <a:xfrm>
              <a:off x="827584" y="3153368"/>
              <a:ext cx="2376264" cy="0"/>
            </a:xfrm>
            <a:prstGeom prst="line">
              <a:avLst/>
            </a:prstGeom>
            <a:noFill/>
            <a:ln w="9525" cap="flat" cmpd="sng" algn="ctr">
              <a:solidFill>
                <a:srgbClr val="B2B2B2"/>
              </a:solidFill>
              <a:prstDash val="solid"/>
            </a:ln>
            <a:effectLst/>
          </p:spPr>
        </p:cxnSp>
        <p:sp>
          <p:nvSpPr>
            <p:cNvPr id="25" name="标题5"/>
            <p:cNvSpPr txBox="1"/>
            <p:nvPr/>
          </p:nvSpPr>
          <p:spPr>
            <a:xfrm>
              <a:off x="827584" y="3225376"/>
              <a:ext cx="1944216"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latin typeface="微软雅黑" pitchFamily="34" charset="-122"/>
                  <a:ea typeface="微软雅黑" pitchFamily="34" charset="-122"/>
                </a:rPr>
                <a:t>5.</a:t>
              </a: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除权除息日</a:t>
              </a:r>
            </a:p>
          </p:txBody>
        </p:sp>
        <p:sp>
          <p:nvSpPr>
            <p:cNvPr id="26" name="段落5"/>
            <p:cNvSpPr txBox="1"/>
            <p:nvPr/>
          </p:nvSpPr>
          <p:spPr>
            <a:xfrm>
              <a:off x="827584" y="3488977"/>
              <a:ext cx="1944216" cy="648072"/>
            </a:xfrm>
            <a:prstGeom prst="rect">
              <a:avLst/>
            </a:prstGeom>
            <a:noFill/>
          </p:spPr>
          <p:txBody>
            <a:bodyPr wrap="none" rtlCol="0">
              <a:noAutofit/>
            </a:bodyPr>
            <a:lstStyle/>
            <a:p>
              <a:r>
                <a:rPr lang="en-US" altLang="zh-CN" sz="1200" b="1" dirty="0">
                  <a:solidFill>
                    <a:srgbClr val="C00000"/>
                  </a:solidFill>
                  <a:latin typeface="微软雅黑" pitchFamily="34" charset="-122"/>
                  <a:ea typeface="微软雅黑" pitchFamily="34" charset="-122"/>
                </a:rPr>
                <a:t>R</a:t>
              </a:r>
              <a:r>
                <a:rPr lang="zh-CN" altLang="en-US" sz="1200" b="1" dirty="0">
                  <a:solidFill>
                    <a:srgbClr val="C00000"/>
                  </a:solidFill>
                  <a:latin typeface="微软雅黑" pitchFamily="34" charset="-122"/>
                  <a:ea typeface="微软雅黑" pitchFamily="34" charset="-122"/>
                </a:rPr>
                <a:t>＋</a:t>
              </a:r>
              <a:r>
                <a:rPr lang="en-US" altLang="zh-CN" sz="1200" b="1" dirty="0">
                  <a:solidFill>
                    <a:srgbClr val="C00000"/>
                  </a:solidFill>
                  <a:latin typeface="微软雅黑" pitchFamily="34" charset="-122"/>
                  <a:ea typeface="微软雅黑" pitchFamily="34" charset="-122"/>
                </a:rPr>
                <a:t>1</a:t>
              </a:r>
              <a:r>
                <a:rPr lang="zh-CN" altLang="en-US" sz="1200" b="1" dirty="0">
                  <a:solidFill>
                    <a:srgbClr val="C00000"/>
                  </a:solidFill>
                  <a:latin typeface="微软雅黑" pitchFamily="34" charset="-122"/>
                  <a:ea typeface="微软雅黑" pitchFamily="34" charset="-122"/>
                </a:rPr>
                <a:t>日</a:t>
              </a:r>
              <a:endParaRPr lang="en-US" altLang="zh-CN" sz="1200" b="1" dirty="0">
                <a:solidFill>
                  <a:srgbClr val="C00000"/>
                </a:solidFill>
                <a:latin typeface="微软雅黑" pitchFamily="34" charset="-122"/>
                <a:ea typeface="微软雅黑" pitchFamily="34" charset="-122"/>
              </a:endParaRPr>
            </a:p>
            <a:p>
              <a:r>
                <a:rPr lang="zh-CN" altLang="en-US" sz="1400" dirty="0">
                  <a:latin typeface="微软雅黑" pitchFamily="34" charset="-122"/>
                  <a:ea typeface="微软雅黑" pitchFamily="34" charset="-122"/>
                </a:rPr>
                <a:t>查看分派结果</a:t>
              </a:r>
              <a:endParaRPr lang="en-US" altLang="zh-CN" sz="1400" dirty="0">
                <a:latin typeface="微软雅黑" pitchFamily="34" charset="-122"/>
                <a:ea typeface="微软雅黑" pitchFamily="34" charset="-122"/>
              </a:endParaRPr>
            </a:p>
          </p:txBody>
        </p:sp>
      </p:grpSp>
      <p:grpSp>
        <p:nvGrpSpPr>
          <p:cNvPr id="27" name="文本2"/>
          <p:cNvGrpSpPr/>
          <p:nvPr/>
        </p:nvGrpSpPr>
        <p:grpSpPr>
          <a:xfrm>
            <a:off x="6012160" y="3153368"/>
            <a:ext cx="2520280" cy="983681"/>
            <a:chOff x="6012160" y="3153368"/>
            <a:chExt cx="2520280" cy="983681"/>
          </a:xfrm>
        </p:grpSpPr>
        <p:cxnSp>
          <p:nvCxnSpPr>
            <p:cNvPr id="28" name="线条2"/>
            <p:cNvCxnSpPr/>
            <p:nvPr/>
          </p:nvCxnSpPr>
          <p:spPr>
            <a:xfrm>
              <a:off x="6012160" y="3153368"/>
              <a:ext cx="2520280" cy="0"/>
            </a:xfrm>
            <a:prstGeom prst="line">
              <a:avLst/>
            </a:prstGeom>
            <a:noFill/>
            <a:ln w="9525" cap="flat" cmpd="sng" algn="ctr">
              <a:solidFill>
                <a:srgbClr val="B2B2B2"/>
              </a:solidFill>
              <a:prstDash val="solid"/>
            </a:ln>
            <a:effectLst/>
          </p:spPr>
        </p:cxnSp>
        <p:sp>
          <p:nvSpPr>
            <p:cNvPr id="29" name="标题2"/>
            <p:cNvSpPr txBox="1"/>
            <p:nvPr/>
          </p:nvSpPr>
          <p:spPr>
            <a:xfrm>
              <a:off x="6652974" y="3242404"/>
              <a:ext cx="1857692" cy="312575"/>
            </a:xfrm>
            <a:prstGeom prst="rect">
              <a:avLst/>
            </a:prstGeom>
            <a:noFill/>
          </p:spPr>
          <p:txBody>
            <a:bodyPr wrap="none" rtlCol="0">
              <a:noAutofit/>
            </a:bodyPr>
            <a:lstStyle/>
            <a:p>
              <a:pPr lvl="0" algn="r" defTabSz="914400">
                <a:defRPr/>
              </a:pPr>
              <a:r>
                <a:rPr lang="en-US" altLang="zh-CN" sz="1400" b="1" kern="0" dirty="0">
                  <a:latin typeface="微软雅黑" pitchFamily="34" charset="-122"/>
                  <a:ea typeface="微软雅黑" pitchFamily="34" charset="-122"/>
                </a:rPr>
                <a:t>2.</a:t>
              </a:r>
              <a:r>
                <a:rPr lang="zh-CN" altLang="en-US" sz="1400" b="1" kern="0" dirty="0">
                  <a:latin typeface="微软雅黑" pitchFamily="34" charset="-122"/>
                  <a:ea typeface="微软雅黑" pitchFamily="34" charset="-122"/>
                </a:rPr>
                <a:t>披露权益分派实施公告</a:t>
              </a:r>
              <a:endParaRPr kumimoji="0" lang="zh-CN" altLang="en-US" sz="1400" b="1" i="0" u="none" strike="noStrike" kern="0" cap="none" spc="0" normalizeH="0" baseline="0" noProof="0" dirty="0">
                <a:ln>
                  <a:noFill/>
                </a:ln>
                <a:effectLst/>
                <a:uLnTx/>
                <a:uFillTx/>
                <a:latin typeface="微软雅黑" pitchFamily="34" charset="-122"/>
                <a:ea typeface="微软雅黑" pitchFamily="34" charset="-122"/>
              </a:endParaRPr>
            </a:p>
          </p:txBody>
        </p:sp>
        <p:sp>
          <p:nvSpPr>
            <p:cNvPr id="30" name="段落2"/>
            <p:cNvSpPr txBox="1"/>
            <p:nvPr/>
          </p:nvSpPr>
          <p:spPr>
            <a:xfrm>
              <a:off x="6635001" y="3488977"/>
              <a:ext cx="1857692" cy="648072"/>
            </a:xfrm>
            <a:prstGeom prst="rect">
              <a:avLst/>
            </a:prstGeom>
            <a:noFill/>
          </p:spPr>
          <p:txBody>
            <a:bodyPr wrap="none" rtlCol="0">
              <a:noAutofit/>
            </a:bodyPr>
            <a:lstStyle/>
            <a:p>
              <a:pPr defTabSz="914400">
                <a:lnSpc>
                  <a:spcPct val="150000"/>
                </a:lnSpc>
                <a:defRPr/>
              </a:pPr>
              <a:r>
                <a:rPr lang="en-US" altLang="zh-CN" sz="1400" b="1" dirty="0">
                  <a:solidFill>
                    <a:srgbClr val="C00000"/>
                  </a:solidFill>
                  <a:latin typeface="微软雅黑" pitchFamily="34" charset="-122"/>
                  <a:ea typeface="微软雅黑" pitchFamily="34" charset="-122"/>
                </a:rPr>
                <a:t>R-4</a:t>
              </a:r>
              <a:r>
                <a:rPr lang="zh-CN" altLang="en-US" sz="1400" b="1" dirty="0">
                  <a:solidFill>
                    <a:srgbClr val="C00000"/>
                  </a:solidFill>
                  <a:latin typeface="微软雅黑" pitchFamily="34" charset="-122"/>
                  <a:ea typeface="微软雅黑" pitchFamily="34" charset="-122"/>
                </a:rPr>
                <a:t>日前（含</a:t>
              </a:r>
              <a:r>
                <a:rPr lang="en-US" altLang="zh-CN" sz="1400" b="1" dirty="0">
                  <a:solidFill>
                    <a:srgbClr val="C00000"/>
                  </a:solidFill>
                  <a:latin typeface="微软雅黑" pitchFamily="34" charset="-122"/>
                  <a:ea typeface="微软雅黑" pitchFamily="34" charset="-122"/>
                </a:rPr>
                <a:t>R-4</a:t>
              </a:r>
              <a:r>
                <a:rPr lang="zh-CN" altLang="en-US" sz="1400" b="1" dirty="0">
                  <a:solidFill>
                    <a:srgbClr val="C00000"/>
                  </a:solidFill>
                  <a:latin typeface="微软雅黑" pitchFamily="34" charset="-122"/>
                  <a:ea typeface="微软雅黑" pitchFamily="34" charset="-122"/>
                </a:rPr>
                <a:t>日）</a:t>
              </a:r>
              <a:endParaRPr lang="en-US" altLang="zh-CN" sz="1400" b="1" dirty="0">
                <a:solidFill>
                  <a:srgbClr val="C00000"/>
                </a:solidFill>
                <a:latin typeface="微软雅黑" pitchFamily="34" charset="-122"/>
                <a:ea typeface="微软雅黑" pitchFamily="34" charset="-122"/>
              </a:endParaRPr>
            </a:p>
          </p:txBody>
        </p:sp>
      </p:grpSp>
      <p:grpSp>
        <p:nvGrpSpPr>
          <p:cNvPr id="31" name="文本4"/>
          <p:cNvGrpSpPr/>
          <p:nvPr/>
        </p:nvGrpSpPr>
        <p:grpSpPr>
          <a:xfrm>
            <a:off x="1619672" y="4509120"/>
            <a:ext cx="1944216" cy="983681"/>
            <a:chOff x="1619672" y="4509120"/>
            <a:chExt cx="1944216" cy="983681"/>
          </a:xfrm>
        </p:grpSpPr>
        <p:cxnSp>
          <p:nvCxnSpPr>
            <p:cNvPr id="32" name="线条4"/>
            <p:cNvCxnSpPr/>
            <p:nvPr/>
          </p:nvCxnSpPr>
          <p:spPr>
            <a:xfrm>
              <a:off x="1619672" y="4509120"/>
              <a:ext cx="1944216" cy="0"/>
            </a:xfrm>
            <a:prstGeom prst="line">
              <a:avLst/>
            </a:prstGeom>
            <a:noFill/>
            <a:ln w="9525" cap="flat" cmpd="sng" algn="ctr">
              <a:solidFill>
                <a:srgbClr val="B2B2B2"/>
              </a:solidFill>
              <a:prstDash val="solid"/>
            </a:ln>
            <a:effectLst/>
          </p:spPr>
        </p:cxnSp>
        <p:sp>
          <p:nvSpPr>
            <p:cNvPr id="33" name="标题4"/>
            <p:cNvSpPr txBox="1"/>
            <p:nvPr/>
          </p:nvSpPr>
          <p:spPr>
            <a:xfrm>
              <a:off x="1619672" y="4581128"/>
              <a:ext cx="1944216"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latin typeface="微软雅黑" pitchFamily="34" charset="-122"/>
                  <a:ea typeface="微软雅黑" pitchFamily="34" charset="-122"/>
                </a:rPr>
                <a:t>4.</a:t>
              </a: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股权登记日</a:t>
              </a:r>
            </a:p>
          </p:txBody>
        </p:sp>
        <p:sp>
          <p:nvSpPr>
            <p:cNvPr id="34" name="段落4"/>
            <p:cNvSpPr txBox="1"/>
            <p:nvPr/>
          </p:nvSpPr>
          <p:spPr>
            <a:xfrm>
              <a:off x="1619672" y="4844729"/>
              <a:ext cx="1944216" cy="648072"/>
            </a:xfrm>
            <a:prstGeom prst="rect">
              <a:avLst/>
            </a:prstGeom>
            <a:noFill/>
          </p:spPr>
          <p:txBody>
            <a:bodyPr wrap="non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a:t>
              </a:r>
              <a:endPar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i="0" u="none" strike="noStrike" kern="0" cap="none" spc="0" normalizeH="0" baseline="0" noProof="0" dirty="0">
                  <a:ln>
                    <a:noFill/>
                  </a:ln>
                  <a:effectLst/>
                  <a:uLnTx/>
                  <a:uFillTx/>
                  <a:latin typeface="微软雅黑" pitchFamily="34" charset="-122"/>
                  <a:ea typeface="微软雅黑" pitchFamily="34" charset="-122"/>
                </a:rPr>
                <a:t>确定参与权益分派的在册股东</a:t>
              </a:r>
            </a:p>
          </p:txBody>
        </p:sp>
      </p:grpSp>
      <p:grpSp>
        <p:nvGrpSpPr>
          <p:cNvPr id="35" name="文本3"/>
          <p:cNvGrpSpPr/>
          <p:nvPr/>
        </p:nvGrpSpPr>
        <p:grpSpPr>
          <a:xfrm>
            <a:off x="5660504" y="4572620"/>
            <a:ext cx="2472680" cy="983681"/>
            <a:chOff x="5508104" y="4509120"/>
            <a:chExt cx="2088232" cy="983681"/>
          </a:xfrm>
        </p:grpSpPr>
        <p:cxnSp>
          <p:nvCxnSpPr>
            <p:cNvPr id="36" name="线条3"/>
            <p:cNvCxnSpPr/>
            <p:nvPr/>
          </p:nvCxnSpPr>
          <p:spPr>
            <a:xfrm>
              <a:off x="5508104" y="4509120"/>
              <a:ext cx="2088232" cy="0"/>
            </a:xfrm>
            <a:prstGeom prst="line">
              <a:avLst/>
            </a:prstGeom>
            <a:noFill/>
            <a:ln w="9525" cap="flat" cmpd="sng" algn="ctr">
              <a:solidFill>
                <a:srgbClr val="B2B2B2"/>
              </a:solidFill>
              <a:prstDash val="solid"/>
            </a:ln>
            <a:effectLst/>
          </p:spPr>
        </p:cxnSp>
        <p:sp>
          <p:nvSpPr>
            <p:cNvPr id="37" name="标题3"/>
            <p:cNvSpPr txBox="1"/>
            <p:nvPr/>
          </p:nvSpPr>
          <p:spPr>
            <a:xfrm>
              <a:off x="5724128" y="4581128"/>
              <a:ext cx="1857692" cy="276999"/>
            </a:xfrm>
            <a:prstGeom prst="rect">
              <a:avLst/>
            </a:prstGeom>
            <a:noFill/>
          </p:spPr>
          <p:txBody>
            <a:bodyPr wrap="non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latin typeface="微软雅黑" pitchFamily="34" charset="-122"/>
                  <a:ea typeface="微软雅黑" pitchFamily="34" charset="-122"/>
                </a:rPr>
                <a:t>3.</a:t>
              </a: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查看付款通知并完成付款</a:t>
              </a:r>
            </a:p>
          </p:txBody>
        </p:sp>
        <p:sp>
          <p:nvSpPr>
            <p:cNvPr id="38" name="段落3"/>
            <p:cNvSpPr txBox="1"/>
            <p:nvPr/>
          </p:nvSpPr>
          <p:spPr>
            <a:xfrm>
              <a:off x="5724128" y="4844729"/>
              <a:ext cx="1857692" cy="648072"/>
            </a:xfrm>
            <a:prstGeom prst="rect">
              <a:avLst/>
            </a:prstGeom>
            <a:noFill/>
          </p:spPr>
          <p:txBody>
            <a:bodyPr wrap="non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R-3</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a:t>
              </a:r>
              <a:r>
                <a:rPr kumimoji="0" lang="zh-CN" altLang="en-US" sz="1400" b="0" i="0" u="none" strike="noStrike" kern="0" cap="none" spc="0" normalizeH="0" baseline="0" noProof="0" dirty="0">
                  <a:ln>
                    <a:noFill/>
                  </a:ln>
                  <a:effectLst/>
                  <a:uLnTx/>
                  <a:uFillTx/>
                  <a:latin typeface="微软雅黑" pitchFamily="34" charset="-122"/>
                  <a:ea typeface="微软雅黑" pitchFamily="34" charset="-122"/>
                </a:rPr>
                <a:t>查看付款通知</a:t>
              </a:r>
              <a:r>
                <a:rPr kumimoji="0" lang="en-US" altLang="zh-CN" sz="1400" b="0" i="0" u="none" strike="noStrike" kern="0" cap="none" spc="0" normalizeH="0" baseline="0" noProof="0" dirty="0">
                  <a:ln>
                    <a:noFill/>
                  </a:ln>
                  <a:effectLst/>
                  <a:uLnTx/>
                  <a:uFillTx/>
                  <a:latin typeface="微软雅黑" pitchFamily="34" charset="-122"/>
                  <a:ea typeface="微软雅黑" pitchFamily="34" charset="-122"/>
                </a:rPr>
                <a:t>
</a:t>
              </a:r>
              <a:r>
                <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R-1</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日中午</a:t>
              </a:r>
              <a:r>
                <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12</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点前</a:t>
              </a:r>
              <a:r>
                <a:rPr kumimoji="0" lang="zh-CN" altLang="en-US" sz="1400" b="0" i="0" u="none" strike="noStrike" kern="0" cap="none" spc="0" normalizeH="0" baseline="0" noProof="0" dirty="0">
                  <a:ln>
                    <a:noFill/>
                  </a:ln>
                  <a:effectLst/>
                  <a:uLnTx/>
                  <a:uFillTx/>
                  <a:latin typeface="微软雅黑" pitchFamily="34" charset="-122"/>
                  <a:ea typeface="微软雅黑" pitchFamily="34" charset="-122"/>
                </a:rPr>
                <a:t>支付相应款项</a:t>
              </a:r>
            </a:p>
          </p:txBody>
        </p:sp>
      </p:grpSp>
      <p:sp>
        <p:nvSpPr>
          <p:cNvPr id="40" name="页脚占位符 39"/>
          <p:cNvSpPr>
            <a:spLocks noGrp="1"/>
          </p:cNvSpPr>
          <p:nvPr>
            <p:ph type="ftr" sz="quarter" idx="11"/>
          </p:nvPr>
        </p:nvSpPr>
        <p:spPr/>
        <p:txBody>
          <a:bodyPr/>
          <a:lstStyle/>
          <a:p>
            <a:pPr>
              <a:defRPr/>
            </a:pPr>
            <a:r>
              <a:rPr lang="en-US" altLang="zh-CN" dirty="0"/>
              <a:t>26</a:t>
            </a:r>
          </a:p>
        </p:txBody>
      </p:sp>
      <p:sp>
        <p:nvSpPr>
          <p:cNvPr id="41" name="矩形 40">
            <a:extLst>
              <a:ext uri="{FF2B5EF4-FFF2-40B4-BE49-F238E27FC236}">
                <a16:creationId xmlns:a16="http://schemas.microsoft.com/office/drawing/2014/main" id="{8D2A1BB8-3AE2-442E-BB5A-BEE4095DBBEC}"/>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权益分派实施过程</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83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par>
                                <p:cTn id="8" presetID="10" presetClass="exit" presetSubtype="0" fill="hold" grpId="0" nodeType="withEffect">
                                  <p:stCondLst>
                                    <p:cond delay="0"/>
                                  </p:stCondLst>
                                  <p:childTnLst>
                                    <p:animEffect transition="out" filter="fade">
                                      <p:cBhvr>
                                        <p:cTn id="9" dur="300"/>
                                        <p:tgtEl>
                                          <p:spTgt spid="4"/>
                                        </p:tgtEl>
                                      </p:cBhvr>
                                    </p:animEffect>
                                    <p:set>
                                      <p:cBhvr>
                                        <p:cTn id="10" dur="1" fill="hold">
                                          <p:stCondLst>
                                            <p:cond delay="299"/>
                                          </p:stCondLst>
                                        </p:cTn>
                                        <p:tgtEl>
                                          <p:spTgt spid="4"/>
                                        </p:tgtEl>
                                        <p:attrNameLst>
                                          <p:attrName>style.visibility</p:attrName>
                                        </p:attrNameLst>
                                      </p:cBhvr>
                                      <p:to>
                                        <p:strVal val="hidden"/>
                                      </p:to>
                                    </p:se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3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childTnLst>
                                </p:cTn>
                              </p:par>
                              <p:par>
                                <p:cTn id="20" presetID="10" presetClass="exit" presetSubtype="0" fill="hold" grpId="0" nodeType="withEffect">
                                  <p:stCondLst>
                                    <p:cond delay="0"/>
                                  </p:stCondLst>
                                  <p:childTnLst>
                                    <p:animEffect transition="out" filter="fade">
                                      <p:cBhvr>
                                        <p:cTn id="21" dur="300"/>
                                        <p:tgtEl>
                                          <p:spTgt spid="5"/>
                                        </p:tgtEl>
                                      </p:cBhvr>
                                    </p:animEffect>
                                    <p:set>
                                      <p:cBhvr>
                                        <p:cTn id="22" dur="1" fill="hold">
                                          <p:stCondLst>
                                            <p:cond delay="299"/>
                                          </p:stCondLst>
                                        </p:cTn>
                                        <p:tgtEl>
                                          <p:spTgt spid="5"/>
                                        </p:tgtEl>
                                        <p:attrNameLst>
                                          <p:attrName>style.visibility</p:attrName>
                                        </p:attrNameLst>
                                      </p:cBhvr>
                                      <p:to>
                                        <p:strVal val="hidden"/>
                                      </p:to>
                                    </p:set>
                                  </p:childTnLst>
                                </p:cTn>
                              </p:par>
                            </p:childTnLst>
                          </p:cTn>
                        </p:par>
                        <p:par>
                          <p:cTn id="23" fill="hold">
                            <p:stCondLst>
                              <p:cond delay="300"/>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3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300"/>
                                        <p:tgtEl>
                                          <p:spTgt spid="13"/>
                                        </p:tgtEl>
                                      </p:cBhvr>
                                    </p:animEffect>
                                  </p:childTnLst>
                                </p:cTn>
                              </p:par>
                              <p:par>
                                <p:cTn id="32" presetID="10" presetClass="exit" presetSubtype="0" fill="hold" grpId="0" nodeType="withEffect">
                                  <p:stCondLst>
                                    <p:cond delay="0"/>
                                  </p:stCondLst>
                                  <p:childTnLst>
                                    <p:animEffect transition="out" filter="fade">
                                      <p:cBhvr>
                                        <p:cTn id="33" dur="300"/>
                                        <p:tgtEl>
                                          <p:spTgt spid="6"/>
                                        </p:tgtEl>
                                      </p:cBhvr>
                                    </p:animEffect>
                                    <p:set>
                                      <p:cBhvr>
                                        <p:cTn id="34" dur="1" fill="hold">
                                          <p:stCondLst>
                                            <p:cond delay="299"/>
                                          </p:stCondLst>
                                        </p:cTn>
                                        <p:tgtEl>
                                          <p:spTgt spid="6"/>
                                        </p:tgtEl>
                                        <p:attrNameLst>
                                          <p:attrName>style.visibility</p:attrName>
                                        </p:attrNameLst>
                                      </p:cBhvr>
                                      <p:to>
                                        <p:strVal val="hidden"/>
                                      </p:to>
                                    </p:set>
                                  </p:childTnLst>
                                </p:cTn>
                              </p:par>
                            </p:childTnLst>
                          </p:cTn>
                        </p:par>
                        <p:par>
                          <p:cTn id="35" fill="hold">
                            <p:stCondLst>
                              <p:cond delay="3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3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300"/>
                                        <p:tgtEl>
                                          <p:spTgt spid="14"/>
                                        </p:tgtEl>
                                      </p:cBhvr>
                                    </p:animEffect>
                                  </p:childTnLst>
                                </p:cTn>
                              </p:par>
                              <p:par>
                                <p:cTn id="44" presetID="10" presetClass="exit" presetSubtype="0" fill="hold" grpId="0" nodeType="withEffect">
                                  <p:stCondLst>
                                    <p:cond delay="0"/>
                                  </p:stCondLst>
                                  <p:childTnLst>
                                    <p:animEffect transition="out" filter="fade">
                                      <p:cBhvr>
                                        <p:cTn id="45" dur="300"/>
                                        <p:tgtEl>
                                          <p:spTgt spid="7"/>
                                        </p:tgtEl>
                                      </p:cBhvr>
                                    </p:animEffect>
                                    <p:set>
                                      <p:cBhvr>
                                        <p:cTn id="46" dur="1" fill="hold">
                                          <p:stCondLst>
                                            <p:cond delay="299"/>
                                          </p:stCondLst>
                                        </p:cTn>
                                        <p:tgtEl>
                                          <p:spTgt spid="7"/>
                                        </p:tgtEl>
                                        <p:attrNameLst>
                                          <p:attrName>style.visibility</p:attrName>
                                        </p:attrNameLst>
                                      </p:cBhvr>
                                      <p:to>
                                        <p:strVal val="hidden"/>
                                      </p:to>
                                    </p:set>
                                  </p:childTnLst>
                                </p:cTn>
                              </p:par>
                            </p:childTnLst>
                          </p:cTn>
                        </p:par>
                        <p:par>
                          <p:cTn id="47" fill="hold">
                            <p:stCondLst>
                              <p:cond delay="300"/>
                            </p:stCondLst>
                            <p:childTnLst>
                              <p:par>
                                <p:cTn id="48" presetID="22" presetClass="entr" presetSubtype="2"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right)">
                                      <p:cBhvr>
                                        <p:cTn id="50" dur="300"/>
                                        <p:tgtEl>
                                          <p:spTgt spid="3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300"/>
                                        <p:tgtEl>
                                          <p:spTgt spid="9"/>
                                        </p:tgtEl>
                                      </p:cBhvr>
                                    </p:animEffect>
                                  </p:childTnLst>
                                </p:cTn>
                              </p:par>
                              <p:par>
                                <p:cTn id="56" presetID="10" presetClass="exit" presetSubtype="0" fill="hold" grpId="0" nodeType="withEffect">
                                  <p:stCondLst>
                                    <p:cond delay="0"/>
                                  </p:stCondLst>
                                  <p:childTnLst>
                                    <p:animEffect transition="out" filter="fade">
                                      <p:cBhvr>
                                        <p:cTn id="57" dur="300"/>
                                        <p:tgtEl>
                                          <p:spTgt spid="2"/>
                                        </p:tgtEl>
                                      </p:cBhvr>
                                    </p:animEffect>
                                    <p:set>
                                      <p:cBhvr>
                                        <p:cTn id="58" dur="1" fill="hold">
                                          <p:stCondLst>
                                            <p:cond delay="299"/>
                                          </p:stCondLst>
                                        </p:cTn>
                                        <p:tgtEl>
                                          <p:spTgt spid="2"/>
                                        </p:tgtEl>
                                        <p:attrNameLst>
                                          <p:attrName>style.visibility</p:attrName>
                                        </p:attrNameLst>
                                      </p:cBhvr>
                                      <p:to>
                                        <p:strVal val="hidden"/>
                                      </p:to>
                                    </p:set>
                                  </p:childTnLst>
                                </p:cTn>
                              </p:par>
                            </p:childTnLst>
                          </p:cTn>
                        </p:par>
                        <p:par>
                          <p:cTn id="59" fill="hold">
                            <p:stCondLst>
                              <p:cond delay="3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3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300"/>
                                        <p:tgtEl>
                                          <p:spTgt spid="10"/>
                                        </p:tgtEl>
                                      </p:cBhvr>
                                    </p:animEffect>
                                  </p:childTnLst>
                                </p:cTn>
                              </p:par>
                              <p:par>
                                <p:cTn id="68" presetID="10" presetClass="exit" presetSubtype="0" fill="hold" grpId="0" nodeType="withEffect">
                                  <p:stCondLst>
                                    <p:cond delay="0"/>
                                  </p:stCondLst>
                                  <p:childTnLst>
                                    <p:animEffect transition="out" filter="fade">
                                      <p:cBhvr>
                                        <p:cTn id="69" dur="300"/>
                                        <p:tgtEl>
                                          <p:spTgt spid="3"/>
                                        </p:tgtEl>
                                      </p:cBhvr>
                                    </p:animEffect>
                                    <p:set>
                                      <p:cBhvr>
                                        <p:cTn id="70" dur="1" fill="hold">
                                          <p:stCondLst>
                                            <p:cond delay="299"/>
                                          </p:stCondLst>
                                        </p:cTn>
                                        <p:tgtEl>
                                          <p:spTgt spid="3"/>
                                        </p:tgtEl>
                                        <p:attrNameLst>
                                          <p:attrName>style.visibility</p:attrName>
                                        </p:attrNameLst>
                                      </p:cBhvr>
                                      <p:to>
                                        <p:strVal val="hidden"/>
                                      </p:to>
                                    </p:set>
                                  </p:childTnLst>
                                </p:cTn>
                              </p:par>
                            </p:childTnLst>
                          </p:cTn>
                        </p:par>
                        <p:par>
                          <p:cTn id="71" fill="hold">
                            <p:stCondLst>
                              <p:cond delay="300"/>
                            </p:stCondLst>
                            <p:childTnLst>
                              <p:par>
                                <p:cTn id="72" presetID="22" presetClass="entr" presetSubtype="2"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right)">
                                      <p:cBhvr>
                                        <p:cTn id="74"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DDFBB4E5-3C05-4E2E-A9A2-8F719B897798}"/>
              </a:ext>
            </a:extLst>
          </p:cNvPr>
          <p:cNvSpPr>
            <a:spLocks noGrp="1"/>
          </p:cNvSpPr>
          <p:nvPr>
            <p:ph type="ftr" sz="quarter" idx="11"/>
          </p:nvPr>
        </p:nvSpPr>
        <p:spPr/>
        <p:txBody>
          <a:bodyPr/>
          <a:lstStyle/>
          <a:p>
            <a:pPr>
              <a:defRPr/>
            </a:pPr>
            <a:r>
              <a:rPr lang="en-US" altLang="zh-CN" dirty="0"/>
              <a:t>27</a:t>
            </a:r>
          </a:p>
        </p:txBody>
      </p:sp>
      <p:sp>
        <p:nvSpPr>
          <p:cNvPr id="3" name="矩形 2">
            <a:extLst>
              <a:ext uri="{FF2B5EF4-FFF2-40B4-BE49-F238E27FC236}">
                <a16:creationId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（一）如何确定股权登记日</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
        <p:nvSpPr>
          <p:cNvPr id="4" name="TextBox 17">
            <a:extLst>
              <a:ext uri="{FF2B5EF4-FFF2-40B4-BE49-F238E27FC236}">
                <a16:creationId xmlns:a16="http://schemas.microsoft.com/office/drawing/2014/main" id="{919903BA-6752-4930-AFD7-1AF5900F33B9}"/>
              </a:ext>
            </a:extLst>
          </p:cNvPr>
          <p:cNvSpPr>
            <a:spLocks noChangeArrowheads="1"/>
          </p:cNvSpPr>
          <p:nvPr/>
        </p:nvSpPr>
        <p:spPr bwMode="auto">
          <a:xfrm>
            <a:off x="703386" y="1062771"/>
            <a:ext cx="7921868" cy="70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solidFill>
                  <a:srgbClr val="C00000"/>
                </a:solidFill>
                <a:latin typeface="微软雅黑" pitchFamily="34" charset="-122"/>
                <a:ea typeface="微软雅黑" pitchFamily="34" charset="-122"/>
              </a:rPr>
              <a:t>案例：</a:t>
            </a:r>
            <a:endParaRPr lang="en-US" altLang="zh-CN" sz="2000" b="1" dirty="0">
              <a:solidFill>
                <a:srgbClr val="C00000"/>
              </a:solidFill>
              <a:latin typeface="微软雅黑" pitchFamily="34" charset="-122"/>
              <a:ea typeface="微软雅黑" pitchFamily="34" charset="-122"/>
            </a:endParaRPr>
          </a:p>
          <a:p>
            <a:pPr eaLnBrk="1" hangingPunct="1">
              <a:spcBef>
                <a:spcPct val="0"/>
              </a:spcBef>
              <a:buFont typeface="Arial" panose="020B0604020202020204" pitchFamily="34" charset="0"/>
              <a:buNone/>
            </a:pPr>
            <a:r>
              <a:rPr lang="en-US" altLang="zh-CN" sz="2000" b="1" dirty="0">
                <a:solidFill>
                  <a:srgbClr val="C00000"/>
                </a:solidFill>
                <a:latin typeface="微软雅黑" pitchFamily="34" charset="-122"/>
                <a:ea typeface="微软雅黑" pitchFamily="34" charset="-122"/>
              </a:rPr>
              <a:t>6</a:t>
            </a:r>
            <a:r>
              <a:rPr lang="zh-CN" altLang="en-US" sz="2000" b="1" dirty="0">
                <a:solidFill>
                  <a:srgbClr val="C00000"/>
                </a:solidFill>
                <a:latin typeface="微软雅黑" pitchFamily="34" charset="-122"/>
                <a:ea typeface="微软雅黑" pitchFamily="34" charset="-122"/>
              </a:rPr>
              <a:t>月</a:t>
            </a:r>
            <a:r>
              <a:rPr lang="en-US" altLang="zh-CN" sz="2000" b="1" dirty="0">
                <a:solidFill>
                  <a:srgbClr val="C00000"/>
                </a:solidFill>
                <a:latin typeface="微软雅黑" pitchFamily="34" charset="-122"/>
                <a:ea typeface="微软雅黑" pitchFamily="34" charset="-122"/>
              </a:rPr>
              <a:t>1</a:t>
            </a:r>
            <a:r>
              <a:rPr lang="zh-CN" altLang="en-US" sz="2000" b="1" dirty="0">
                <a:solidFill>
                  <a:srgbClr val="C00000"/>
                </a:solidFill>
                <a:latin typeface="微软雅黑" pitchFamily="34" charset="-122"/>
                <a:ea typeface="微软雅黑" pitchFamily="34" charset="-122"/>
              </a:rPr>
              <a:t>日，公司召开了股东大会，审议通过</a:t>
            </a:r>
            <a:r>
              <a:rPr lang="en-US" altLang="zh-CN" sz="2000" b="1" dirty="0">
                <a:solidFill>
                  <a:srgbClr val="C00000"/>
                </a:solidFill>
                <a:latin typeface="微软雅黑" pitchFamily="34" charset="-122"/>
                <a:ea typeface="微软雅黑" pitchFamily="34" charset="-122"/>
              </a:rPr>
              <a:t>2018</a:t>
            </a:r>
            <a:r>
              <a:rPr lang="zh-CN" altLang="en-US" sz="2000" b="1" dirty="0">
                <a:solidFill>
                  <a:srgbClr val="C00000"/>
                </a:solidFill>
                <a:latin typeface="微软雅黑" pitchFamily="34" charset="-122"/>
                <a:ea typeface="微软雅黑" pitchFamily="34" charset="-122"/>
              </a:rPr>
              <a:t>年年度权益分派议案</a:t>
            </a:r>
            <a:endParaRPr lang="zh-CN" altLang="en-US" sz="2000" dirty="0">
              <a:solidFill>
                <a:srgbClr val="C00000"/>
              </a:solidFill>
              <a:latin typeface="微软雅黑" pitchFamily="34" charset="-122"/>
              <a:ea typeface="微软雅黑" pitchFamily="34" charset="-122"/>
            </a:endParaRPr>
          </a:p>
        </p:txBody>
      </p:sp>
      <p:graphicFrame>
        <p:nvGraphicFramePr>
          <p:cNvPr id="5" name="表格 18">
            <a:extLst>
              <a:ext uri="{FF2B5EF4-FFF2-40B4-BE49-F238E27FC236}">
                <a16:creationId xmlns:a16="http://schemas.microsoft.com/office/drawing/2014/main" id="{831BEAD8-5662-41B5-BFDF-EB0C3E5270CC}"/>
              </a:ext>
            </a:extLst>
          </p:cNvPr>
          <p:cNvGraphicFramePr>
            <a:graphicFrameLocks noGrp="1"/>
          </p:cNvGraphicFramePr>
          <p:nvPr>
            <p:extLst>
              <p:ext uri="{D42A27DB-BD31-4B8C-83A1-F6EECF244321}">
                <p14:modId xmlns:p14="http://schemas.microsoft.com/office/powerpoint/2010/main" val="1726535376"/>
              </p:ext>
            </p:extLst>
          </p:nvPr>
        </p:nvGraphicFramePr>
        <p:xfrm>
          <a:off x="600075" y="2571019"/>
          <a:ext cx="4618038" cy="3265551"/>
        </p:xfrm>
        <a:graphic>
          <a:graphicData uri="http://schemas.openxmlformats.org/drawingml/2006/table">
            <a:tbl>
              <a:tblPr>
                <a:tableStyleId>{21E4AEA4-8DFA-4A89-87EB-49C32662AFE0}</a:tableStyleId>
              </a:tblPr>
              <a:tblGrid>
                <a:gridCol w="660400">
                  <a:extLst>
                    <a:ext uri="{9D8B030D-6E8A-4147-A177-3AD203B41FA5}">
                      <a16:colId xmlns:a16="http://schemas.microsoft.com/office/drawing/2014/main" val="20000"/>
                    </a:ext>
                  </a:extLst>
                </a:gridCol>
                <a:gridCol w="658813">
                  <a:extLst>
                    <a:ext uri="{9D8B030D-6E8A-4147-A177-3AD203B41FA5}">
                      <a16:colId xmlns:a16="http://schemas.microsoft.com/office/drawing/2014/main" val="20001"/>
                    </a:ext>
                  </a:extLst>
                </a:gridCol>
                <a:gridCol w="660400">
                  <a:extLst>
                    <a:ext uri="{9D8B030D-6E8A-4147-A177-3AD203B41FA5}">
                      <a16:colId xmlns:a16="http://schemas.microsoft.com/office/drawing/2014/main" val="20002"/>
                    </a:ext>
                  </a:extLst>
                </a:gridCol>
                <a:gridCol w="658812">
                  <a:extLst>
                    <a:ext uri="{9D8B030D-6E8A-4147-A177-3AD203B41FA5}">
                      <a16:colId xmlns:a16="http://schemas.microsoft.com/office/drawing/2014/main" val="20003"/>
                    </a:ext>
                  </a:extLst>
                </a:gridCol>
                <a:gridCol w="660400">
                  <a:extLst>
                    <a:ext uri="{9D8B030D-6E8A-4147-A177-3AD203B41FA5}">
                      <a16:colId xmlns:a16="http://schemas.microsoft.com/office/drawing/2014/main" val="20004"/>
                    </a:ext>
                  </a:extLst>
                </a:gridCol>
                <a:gridCol w="660400">
                  <a:extLst>
                    <a:ext uri="{9D8B030D-6E8A-4147-A177-3AD203B41FA5}">
                      <a16:colId xmlns:a16="http://schemas.microsoft.com/office/drawing/2014/main" val="20005"/>
                    </a:ext>
                  </a:extLst>
                </a:gridCol>
                <a:gridCol w="658813">
                  <a:extLst>
                    <a:ext uri="{9D8B030D-6E8A-4147-A177-3AD203B41FA5}">
                      <a16:colId xmlns:a16="http://schemas.microsoft.com/office/drawing/2014/main" val="20006"/>
                    </a:ext>
                  </a:extLst>
                </a:gridCol>
              </a:tblGrid>
              <a:tr h="61572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宋体" pitchFamily="2" charset="-122"/>
                        </a:rPr>
                        <a:t>日</a:t>
                      </a:r>
                    </a:p>
                  </a:txBody>
                  <a:tcPr marT="60960" marB="60960" horzOverflow="overflow"/>
                </a:tc>
                <a:extLst>
                  <a:ext uri="{0D108BD9-81ED-4DB2-BD59-A6C34878D82A}">
                    <a16:rowId xmlns:a16="http://schemas.microsoft.com/office/drawing/2014/main" val="10000"/>
                  </a:ext>
                </a:extLst>
              </a:tr>
              <a:tr h="653597">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24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p>
                      <a:endParaRPr lang="zh-CN" altLang="en-US" sz="2000" dirty="0"/>
                    </a:p>
                  </a:txBody>
                  <a:tcPr marT="60960" marB="60960" horzOverflow="overflow"/>
                </a:tc>
                <a:tc>
                  <a:txBody>
                    <a:bodyPr/>
                    <a:lstStyle/>
                    <a:p>
                      <a:endParaRPr lang="zh-CN" altLang="en-US" sz="2000" dirty="0"/>
                    </a:p>
                  </a:txBody>
                  <a:tcPr marT="60960" marB="60960" horzOverflow="overflow"/>
                </a:tc>
                <a:tc>
                  <a:txBody>
                    <a:bodyPr/>
                    <a:lstStyle/>
                    <a:p>
                      <a:endParaRPr lang="zh-CN" altLang="en-US" sz="2000" dirty="0"/>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val="10001"/>
                  </a:ext>
                </a:extLst>
              </a:tr>
              <a:tr h="57174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val="10002"/>
                  </a:ext>
                </a:extLst>
              </a:tr>
              <a:tr h="667043">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val="10003"/>
                  </a:ext>
                </a:extLst>
              </a:tr>
              <a:tr h="757451">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Calibri" pitchFamily="34" charset="0"/>
                          <a:ea typeface="宋体" pitchFamily="2" charset="-122"/>
                          <a:sym typeface="Calibri" pitchFamily="34" charset="0"/>
                        </a:rPr>
                        <a:t>19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val="10004"/>
                  </a:ext>
                </a:extLst>
              </a:tr>
            </a:tbl>
          </a:graphicData>
        </a:graphic>
      </p:graphicFrame>
      <p:sp>
        <p:nvSpPr>
          <p:cNvPr id="6" name="矩形 19">
            <a:extLst>
              <a:ext uri="{FF2B5EF4-FFF2-40B4-BE49-F238E27FC236}">
                <a16:creationId xmlns:a16="http://schemas.microsoft.com/office/drawing/2014/main" id="{6CD0BBDF-3C98-4D7F-8BF1-250DC600298E}"/>
              </a:ext>
            </a:extLst>
          </p:cNvPr>
          <p:cNvSpPr>
            <a:spLocks noChangeArrowheads="1"/>
          </p:cNvSpPr>
          <p:nvPr/>
        </p:nvSpPr>
        <p:spPr bwMode="auto">
          <a:xfrm>
            <a:off x="611560" y="1884681"/>
            <a:ext cx="1080120" cy="711725"/>
          </a:xfrm>
          <a:prstGeom prst="rect">
            <a:avLst/>
          </a:prstGeom>
          <a:solidFill>
            <a:srgbClr val="C00000"/>
          </a:solidFill>
          <a:ln>
            <a:noFill/>
          </a:ln>
          <a:extLst>
            <a:ext uri="{91240B29-F687-4F45-9708-019B960494DF}">
              <a14:hiddenLine xmlns:a14="http://schemas.microsoft.com/office/drawing/2010/main"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 name="TextBox 20">
            <a:extLst>
              <a:ext uri="{FF2B5EF4-FFF2-40B4-BE49-F238E27FC236}">
                <a16:creationId xmlns:a16="http://schemas.microsoft.com/office/drawing/2014/main" id="{3E265724-A0B5-40A1-A395-31B20CBC445B}"/>
              </a:ext>
            </a:extLst>
          </p:cNvPr>
          <p:cNvSpPr>
            <a:spLocks noChangeArrowheads="1"/>
          </p:cNvSpPr>
          <p:nvPr/>
        </p:nvSpPr>
        <p:spPr bwMode="auto">
          <a:xfrm>
            <a:off x="747319" y="1956119"/>
            <a:ext cx="1295400" cy="58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a:solidFill>
                  <a:schemeClr val="bg1"/>
                </a:solidFill>
                <a:latin typeface="微软雅黑" pitchFamily="34" charset="-122"/>
                <a:ea typeface="微软雅黑" pitchFamily="34" charset="-122"/>
              </a:rPr>
              <a:t>6</a:t>
            </a:r>
            <a:r>
              <a:rPr lang="zh-CN" altLang="en-US" b="1" dirty="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22">
            <a:extLst>
              <a:ext uri="{FF2B5EF4-FFF2-40B4-BE49-F238E27FC236}">
                <a16:creationId xmlns:a16="http://schemas.microsoft.com/office/drawing/2014/main" id="{910055CC-C870-43EB-94D7-4F861E1D9F51}"/>
              </a:ext>
            </a:extLst>
          </p:cNvPr>
          <p:cNvSpPr>
            <a:spLocks noChangeArrowheads="1"/>
          </p:cNvSpPr>
          <p:nvPr/>
        </p:nvSpPr>
        <p:spPr bwMode="auto">
          <a:xfrm>
            <a:off x="5657858" y="3470551"/>
            <a:ext cx="2637711" cy="3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网上提交申请</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23">
            <a:extLst>
              <a:ext uri="{FF2B5EF4-FFF2-40B4-BE49-F238E27FC236}">
                <a16:creationId xmlns:a16="http://schemas.microsoft.com/office/drawing/2014/main" id="{7CC3AFDD-459D-49BE-ADF8-EB6C2517A523}"/>
              </a:ext>
            </a:extLst>
          </p:cNvPr>
          <p:cNvSpPr txBox="1"/>
          <p:nvPr/>
        </p:nvSpPr>
        <p:spPr>
          <a:xfrm>
            <a:off x="5596314" y="4050357"/>
            <a:ext cx="3199453" cy="584765"/>
          </a:xfrm>
          <a:prstGeom prst="rect">
            <a:avLst/>
          </a:prstGeom>
          <a:noFill/>
          <a:ln>
            <a:noFill/>
          </a:ln>
        </p:spPr>
        <p:txBody>
          <a:bodyPr wrap="square" lIns="91430" tIns="45715" rIns="91430" bIns="45715">
            <a:spAutoFit/>
          </a:bodyPr>
          <a:lstStyle/>
          <a:p>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预选的股权登记日（最早为申请日后的第五个工作日）</a:t>
            </a:r>
          </a:p>
        </p:txBody>
      </p:sp>
      <p:sp>
        <p:nvSpPr>
          <p:cNvPr id="16" name="TextBox 22">
            <a:extLst>
              <a:ext uri="{FF2B5EF4-FFF2-40B4-BE49-F238E27FC236}">
                <a16:creationId xmlns:a16="http://schemas.microsoft.com/office/drawing/2014/main" id="{29358D9D-D5A2-418F-8357-58E00DA7FCD9}"/>
              </a:ext>
            </a:extLst>
          </p:cNvPr>
          <p:cNvSpPr>
            <a:spLocks noChangeArrowheads="1"/>
          </p:cNvSpPr>
          <p:nvPr/>
        </p:nvSpPr>
        <p:spPr bwMode="auto">
          <a:xfrm>
            <a:off x="5565866" y="5058119"/>
            <a:ext cx="3168352"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14</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除权除息日（送红股、转增的股份、派发的现金红利到账的日期）</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1945431" y="3639823"/>
            <a:ext cx="3712428" cy="737908"/>
            <a:chOff x="1945431" y="3639823"/>
            <a:chExt cx="3712428" cy="737908"/>
          </a:xfrm>
        </p:grpSpPr>
        <p:sp>
          <p:nvSpPr>
            <p:cNvPr id="14" name="椭圆 13">
              <a:extLst>
                <a:ext uri="{FF2B5EF4-FFF2-40B4-BE49-F238E27FC236}">
                  <a16:creationId xmlns:a16="http://schemas.microsoft.com/office/drawing/2014/main" id="{6FE076E8-9368-446C-A9D5-49E08F7B7FCB}"/>
                </a:ext>
              </a:extLst>
            </p:cNvPr>
            <p:cNvSpPr/>
            <p:nvPr/>
          </p:nvSpPr>
          <p:spPr bwMode="auto">
            <a:xfrm>
              <a:off x="1945431" y="3877664"/>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cxnSp>
          <p:nvCxnSpPr>
            <p:cNvPr id="22" name="肘形连接符 21"/>
            <p:cNvCxnSpPr>
              <a:stCxn id="14" idx="0"/>
              <a:endCxn id="8" idx="1"/>
            </p:cNvCxnSpPr>
            <p:nvPr/>
          </p:nvCxnSpPr>
          <p:spPr bwMode="auto">
            <a:xfrm rot="5400000" flipH="1" flipV="1">
              <a:off x="3831096" y="2050902"/>
              <a:ext cx="237841" cy="3415684"/>
            </a:xfrm>
            <a:prstGeom prst="bentConnector2">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grpSp>
      <p:sp>
        <p:nvSpPr>
          <p:cNvPr id="28" name="五角星 27"/>
          <p:cNvSpPr/>
          <p:nvPr/>
        </p:nvSpPr>
        <p:spPr bwMode="auto">
          <a:xfrm>
            <a:off x="3367456" y="3640034"/>
            <a:ext cx="422031" cy="360485"/>
          </a:xfrm>
          <a:prstGeom prst="star5">
            <a:avLst/>
          </a:prstGeom>
          <a:solidFill>
            <a:srgbClr val="C00000"/>
          </a:solidFill>
          <a:ln>
            <a:solidFill>
              <a:srgbClr val="C0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alpha val="32000"/>
                </a:schemeClr>
              </a:solidFill>
              <a:effectLst/>
              <a:latin typeface="Arial" pitchFamily="34" charset="0"/>
              <a:ea typeface="宋体" pitchFamily="2" charset="-122"/>
            </a:endParaRPr>
          </a:p>
        </p:txBody>
      </p:sp>
      <p:sp>
        <p:nvSpPr>
          <p:cNvPr id="29" name="TextBox 28"/>
          <p:cNvSpPr txBox="1"/>
          <p:nvPr/>
        </p:nvSpPr>
        <p:spPr>
          <a:xfrm>
            <a:off x="3086100" y="3314703"/>
            <a:ext cx="993531" cy="369332"/>
          </a:xfrm>
          <a:prstGeom prst="rect">
            <a:avLst/>
          </a:prstGeom>
          <a:noFill/>
        </p:spPr>
        <p:txBody>
          <a:bodyPr wrap="square" rtlCol="0">
            <a:spAutoFit/>
          </a:bodyPr>
          <a:lstStyle/>
          <a:p>
            <a:pPr algn="ctr"/>
            <a:r>
              <a:rPr lang="zh-CN" altLang="en-US" b="1" dirty="0">
                <a:solidFill>
                  <a:srgbClr val="C00000"/>
                </a:solidFill>
                <a:latin typeface="微软雅黑" pitchFamily="34" charset="-122"/>
                <a:ea typeface="微软雅黑" pitchFamily="34" charset="-122"/>
              </a:rPr>
              <a:t>端午节</a:t>
            </a:r>
          </a:p>
        </p:txBody>
      </p:sp>
      <p:grpSp>
        <p:nvGrpSpPr>
          <p:cNvPr id="13" name="组合 12"/>
          <p:cNvGrpSpPr/>
          <p:nvPr/>
        </p:nvGrpSpPr>
        <p:grpSpPr>
          <a:xfrm>
            <a:off x="2587499" y="4342740"/>
            <a:ext cx="3008816" cy="617084"/>
            <a:chOff x="2587499" y="4342740"/>
            <a:chExt cx="3008816" cy="617084"/>
          </a:xfrm>
        </p:grpSpPr>
        <p:sp>
          <p:nvSpPr>
            <p:cNvPr id="10" name="椭圆 9">
              <a:extLst>
                <a:ext uri="{FF2B5EF4-FFF2-40B4-BE49-F238E27FC236}">
                  <a16:creationId xmlns:a16="http://schemas.microsoft.com/office/drawing/2014/main" id="{AD705396-5E4D-4BD0-9023-821FAAF62C43}"/>
                </a:ext>
              </a:extLst>
            </p:cNvPr>
            <p:cNvSpPr/>
            <p:nvPr/>
          </p:nvSpPr>
          <p:spPr bwMode="auto">
            <a:xfrm>
              <a:off x="2587499" y="4459757"/>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cxnSp>
          <p:nvCxnSpPr>
            <p:cNvPr id="55" name="肘形连接符 21"/>
            <p:cNvCxnSpPr>
              <a:stCxn id="10" idx="0"/>
              <a:endCxn id="11" idx="1"/>
            </p:cNvCxnSpPr>
            <p:nvPr/>
          </p:nvCxnSpPr>
          <p:spPr bwMode="auto">
            <a:xfrm rot="5400000" flipH="1" flipV="1">
              <a:off x="4181770" y="3045213"/>
              <a:ext cx="117017" cy="2712072"/>
            </a:xfrm>
            <a:prstGeom prst="bentConnector2">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grpSp>
      <p:grpSp>
        <p:nvGrpSpPr>
          <p:cNvPr id="15" name="组合 14"/>
          <p:cNvGrpSpPr/>
          <p:nvPr/>
        </p:nvGrpSpPr>
        <p:grpSpPr>
          <a:xfrm>
            <a:off x="3291048" y="4467120"/>
            <a:ext cx="2274817" cy="1006493"/>
            <a:chOff x="3291048" y="4467120"/>
            <a:chExt cx="2274817" cy="1006493"/>
          </a:xfrm>
        </p:grpSpPr>
        <p:sp>
          <p:nvSpPr>
            <p:cNvPr id="9" name="椭圆 8">
              <a:extLst>
                <a:ext uri="{FF2B5EF4-FFF2-40B4-BE49-F238E27FC236}">
                  <a16:creationId xmlns:a16="http://schemas.microsoft.com/office/drawing/2014/main" id="{01AB6E54-4BBB-475C-8332-D19AD1F68CAC}"/>
                </a:ext>
              </a:extLst>
            </p:cNvPr>
            <p:cNvSpPr/>
            <p:nvPr/>
          </p:nvSpPr>
          <p:spPr bwMode="auto">
            <a:xfrm>
              <a:off x="3291048" y="4467120"/>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cxnSp>
          <p:nvCxnSpPr>
            <p:cNvPr id="59" name="肘形连接符 21"/>
            <p:cNvCxnSpPr>
              <a:stCxn id="9" idx="4"/>
              <a:endCxn id="16" idx="1"/>
            </p:cNvCxnSpPr>
            <p:nvPr/>
          </p:nvCxnSpPr>
          <p:spPr bwMode="auto">
            <a:xfrm rot="16200000" flipH="1">
              <a:off x="4323615" y="4231362"/>
              <a:ext cx="506426" cy="1978075"/>
            </a:xfrm>
            <a:prstGeom prst="bentConnector2">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4736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28</a:t>
            </a:r>
          </a:p>
        </p:txBody>
      </p:sp>
      <p:sp>
        <p:nvSpPr>
          <p:cNvPr id="3" name="矩形 2">
            <a:extLst>
              <a:ext uri="{FF2B5EF4-FFF2-40B4-BE49-F238E27FC236}">
                <a16:creationId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（一）如何确定股权登记日</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989138" y="920261"/>
            <a:ext cx="1771650" cy="1770063"/>
            <a:chOff x="1989138" y="1219200"/>
            <a:chExt cx="1771650" cy="1770063"/>
          </a:xfrm>
        </p:grpSpPr>
        <p:sp>
          <p:nvSpPr>
            <p:cNvPr id="5" name="Oval 8"/>
            <p:cNvSpPr>
              <a:spLocks noChangeArrowheads="1"/>
            </p:cNvSpPr>
            <p:nvPr/>
          </p:nvSpPr>
          <p:spPr bwMode="auto">
            <a:xfrm>
              <a:off x="1989138" y="1219200"/>
              <a:ext cx="1771650" cy="1770063"/>
            </a:xfrm>
            <a:prstGeom prst="ellipse">
              <a:avLst/>
            </a:prstGeom>
            <a:noFill/>
            <a:ln w="76200"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6" name="Oval 9"/>
            <p:cNvSpPr>
              <a:spLocks noChangeArrowheads="1"/>
            </p:cNvSpPr>
            <p:nvPr/>
          </p:nvSpPr>
          <p:spPr bwMode="auto">
            <a:xfrm>
              <a:off x="2176399" y="1407920"/>
              <a:ext cx="1393872" cy="1392623"/>
            </a:xfrm>
            <a:prstGeom prst="ellipse">
              <a:avLst/>
            </a:prstGeom>
            <a:noFill/>
            <a:ln w="117475"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7" name="Oval 10"/>
            <p:cNvSpPr>
              <a:spLocks noChangeArrowheads="1"/>
            </p:cNvSpPr>
            <p:nvPr/>
          </p:nvSpPr>
          <p:spPr bwMode="auto">
            <a:xfrm>
              <a:off x="2459733" y="1689373"/>
              <a:ext cx="830461" cy="829717"/>
            </a:xfrm>
            <a:prstGeom prst="ellipse">
              <a:avLst/>
            </a:prstGeom>
            <a:noFill/>
            <a:ln w="177800"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8" name="Oval 12"/>
            <p:cNvSpPr>
              <a:spLocks noChangeArrowheads="1"/>
            </p:cNvSpPr>
            <p:nvPr/>
          </p:nvSpPr>
          <p:spPr bwMode="blackWhite">
            <a:xfrm rot="66259" flipH="1">
              <a:off x="2976660" y="1350963"/>
              <a:ext cx="314802" cy="306703"/>
            </a:xfrm>
            <a:prstGeom prst="ellipse">
              <a:avLst/>
            </a:prstGeom>
            <a:solidFill>
              <a:srgbClr val="C00000"/>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9" name="Freeform 13"/>
            <p:cNvSpPr>
              <a:spLocks/>
            </p:cNvSpPr>
            <p:nvPr/>
          </p:nvSpPr>
          <p:spPr bwMode="blackWhite">
            <a:xfrm rot="66259" flipH="1">
              <a:off x="2509838" y="1360379"/>
              <a:ext cx="1208087" cy="1444734"/>
            </a:xfrm>
            <a:custGeom>
              <a:avLst/>
              <a:gdLst>
                <a:gd name="T0" fmla="*/ 101 w 3312"/>
                <a:gd name="T1" fmla="*/ 51 h 3962"/>
                <a:gd name="T2" fmla="*/ 120 w 3312"/>
                <a:gd name="T3" fmla="*/ 67 h 3962"/>
                <a:gd name="T4" fmla="*/ 142 w 3312"/>
                <a:gd name="T5" fmla="*/ 52 h 3962"/>
                <a:gd name="T6" fmla="*/ 216 w 3312"/>
                <a:gd name="T7" fmla="*/ 5 h 3962"/>
                <a:gd name="T8" fmla="*/ 236 w 3312"/>
                <a:gd name="T9" fmla="*/ 6 h 3962"/>
                <a:gd name="T10" fmla="*/ 226 w 3312"/>
                <a:gd name="T11" fmla="*/ 33 h 3962"/>
                <a:gd name="T12" fmla="*/ 157 w 3312"/>
                <a:gd name="T13" fmla="*/ 79 h 3962"/>
                <a:gd name="T14" fmla="*/ 182 w 3312"/>
                <a:gd name="T15" fmla="*/ 174 h 3962"/>
                <a:gd name="T16" fmla="*/ 165 w 3312"/>
                <a:gd name="T17" fmla="*/ 179 h 3962"/>
                <a:gd name="T18" fmla="*/ 192 w 3312"/>
                <a:gd name="T19" fmla="*/ 264 h 3962"/>
                <a:gd name="T20" fmla="*/ 187 w 3312"/>
                <a:gd name="T21" fmla="*/ 288 h 3962"/>
                <a:gd name="T22" fmla="*/ 164 w 3312"/>
                <a:gd name="T23" fmla="*/ 271 h 3962"/>
                <a:gd name="T24" fmla="*/ 132 w 3312"/>
                <a:gd name="T25" fmla="*/ 186 h 3962"/>
                <a:gd name="T26" fmla="*/ 104 w 3312"/>
                <a:gd name="T27" fmla="*/ 186 h 3962"/>
                <a:gd name="T28" fmla="*/ 77 w 3312"/>
                <a:gd name="T29" fmla="*/ 271 h 3962"/>
                <a:gd name="T30" fmla="*/ 58 w 3312"/>
                <a:gd name="T31" fmla="*/ 288 h 3962"/>
                <a:gd name="T32" fmla="*/ 50 w 3312"/>
                <a:gd name="T33" fmla="*/ 263 h 3962"/>
                <a:gd name="T34" fmla="*/ 73 w 3312"/>
                <a:gd name="T35" fmla="*/ 181 h 3962"/>
                <a:gd name="T36" fmla="*/ 55 w 3312"/>
                <a:gd name="T37" fmla="*/ 176 h 3962"/>
                <a:gd name="T38" fmla="*/ 83 w 3312"/>
                <a:gd name="T39" fmla="*/ 79 h 3962"/>
                <a:gd name="T40" fmla="*/ 10 w 3312"/>
                <a:gd name="T41" fmla="*/ 37 h 3962"/>
                <a:gd name="T42" fmla="*/ 4 w 3312"/>
                <a:gd name="T43" fmla="*/ 13 h 3962"/>
                <a:gd name="T44" fmla="*/ 28 w 3312"/>
                <a:gd name="T45" fmla="*/ 12 h 3962"/>
                <a:gd name="T46" fmla="*/ 101 w 3312"/>
                <a:gd name="T47" fmla="*/ 51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C00000"/>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grpSp>
        <p:nvGrpSpPr>
          <p:cNvPr id="10" name="组合 9"/>
          <p:cNvGrpSpPr/>
          <p:nvPr/>
        </p:nvGrpSpPr>
        <p:grpSpPr>
          <a:xfrm>
            <a:off x="5725499" y="2115654"/>
            <a:ext cx="1770063" cy="1771650"/>
            <a:chOff x="5584825" y="2643188"/>
            <a:chExt cx="1770063" cy="1771650"/>
          </a:xfrm>
        </p:grpSpPr>
        <p:sp>
          <p:nvSpPr>
            <p:cNvPr id="11" name="Oval 4"/>
            <p:cNvSpPr>
              <a:spLocks noChangeArrowheads="1"/>
            </p:cNvSpPr>
            <p:nvPr/>
          </p:nvSpPr>
          <p:spPr bwMode="auto">
            <a:xfrm>
              <a:off x="5584825" y="2643188"/>
              <a:ext cx="1770063" cy="1771650"/>
            </a:xfrm>
            <a:prstGeom prst="ellipse">
              <a:avLst/>
            </a:prstGeom>
            <a:noFill/>
            <a:ln w="76200"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2" name="Oval 5"/>
            <p:cNvSpPr>
              <a:spLocks noChangeArrowheads="1"/>
            </p:cNvSpPr>
            <p:nvPr/>
          </p:nvSpPr>
          <p:spPr bwMode="auto">
            <a:xfrm>
              <a:off x="5771918" y="2832077"/>
              <a:ext cx="1392623" cy="1393872"/>
            </a:xfrm>
            <a:prstGeom prst="ellipse">
              <a:avLst/>
            </a:prstGeom>
            <a:noFill/>
            <a:ln w="117475"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3" name="Oval 6"/>
            <p:cNvSpPr>
              <a:spLocks noChangeArrowheads="1"/>
            </p:cNvSpPr>
            <p:nvPr/>
          </p:nvSpPr>
          <p:spPr bwMode="auto">
            <a:xfrm>
              <a:off x="6054998" y="3113783"/>
              <a:ext cx="829717" cy="830461"/>
            </a:xfrm>
            <a:prstGeom prst="ellipse">
              <a:avLst/>
            </a:prstGeom>
            <a:noFill/>
            <a:ln w="177800" algn="ctr">
              <a:solidFill>
                <a:srgbClr val="C0C0C0">
                  <a:alpha val="5019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4" name="Oval 16"/>
            <p:cNvSpPr>
              <a:spLocks noChangeArrowheads="1"/>
            </p:cNvSpPr>
            <p:nvPr/>
          </p:nvSpPr>
          <p:spPr bwMode="blackWhite">
            <a:xfrm rot="381936" flipH="1">
              <a:off x="6608508" y="2854325"/>
              <a:ext cx="309328" cy="302987"/>
            </a:xfrm>
            <a:prstGeom prst="ellipse">
              <a:avLst/>
            </a:prstGeom>
            <a:solidFill>
              <a:srgbClr val="C00000"/>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15" name="Freeform 17"/>
            <p:cNvSpPr>
              <a:spLocks/>
            </p:cNvSpPr>
            <p:nvPr/>
          </p:nvSpPr>
          <p:spPr bwMode="blackWhite">
            <a:xfrm>
              <a:off x="6316663" y="3084595"/>
              <a:ext cx="1003300" cy="1198480"/>
            </a:xfrm>
            <a:custGeom>
              <a:avLst/>
              <a:gdLst>
                <a:gd name="T0" fmla="*/ 440 w 746"/>
                <a:gd name="T1" fmla="*/ 32 h 890"/>
                <a:gd name="T2" fmla="*/ 352 w 746"/>
                <a:gd name="T3" fmla="*/ 74 h 890"/>
                <a:gd name="T4" fmla="*/ 283 w 746"/>
                <a:gd name="T5" fmla="*/ 0 h 890"/>
                <a:gd name="T6" fmla="*/ 224 w 746"/>
                <a:gd name="T7" fmla="*/ 37 h 890"/>
                <a:gd name="T8" fmla="*/ 42 w 746"/>
                <a:gd name="T9" fmla="*/ 273 h 890"/>
                <a:gd name="T10" fmla="*/ 75 w 746"/>
                <a:gd name="T11" fmla="*/ 363 h 890"/>
                <a:gd name="T12" fmla="*/ 216 w 746"/>
                <a:gd name="T13" fmla="*/ 91 h 890"/>
                <a:gd name="T14" fmla="*/ 87 w 746"/>
                <a:gd name="T15" fmla="*/ 426 h 890"/>
                <a:gd name="T16" fmla="*/ 145 w 746"/>
                <a:gd name="T17" fmla="*/ 449 h 890"/>
                <a:gd name="T18" fmla="*/ 16 w 746"/>
                <a:gd name="T19" fmla="*/ 742 h 890"/>
                <a:gd name="T20" fmla="*/ 24 w 746"/>
                <a:gd name="T21" fmla="*/ 835 h 890"/>
                <a:gd name="T22" fmla="*/ 113 w 746"/>
                <a:gd name="T23" fmla="*/ 784 h 890"/>
                <a:gd name="T24" fmla="*/ 265 w 746"/>
                <a:gd name="T25" fmla="*/ 488 h 890"/>
                <a:gd name="T26" fmla="*/ 365 w 746"/>
                <a:gd name="T27" fmla="*/ 501 h 890"/>
                <a:gd name="T28" fmla="*/ 425 w 746"/>
                <a:gd name="T29" fmla="*/ 818 h 890"/>
                <a:gd name="T30" fmla="*/ 488 w 746"/>
                <a:gd name="T31" fmla="*/ 888 h 890"/>
                <a:gd name="T32" fmla="*/ 530 w 746"/>
                <a:gd name="T33" fmla="*/ 799 h 890"/>
                <a:gd name="T34" fmla="*/ 474 w 746"/>
                <a:gd name="T35" fmla="*/ 491 h 890"/>
                <a:gd name="T36" fmla="*/ 545 w 746"/>
                <a:gd name="T37" fmla="*/ 481 h 890"/>
                <a:gd name="T38" fmla="*/ 481 w 746"/>
                <a:gd name="T39" fmla="*/ 120 h 890"/>
                <a:gd name="T40" fmla="*/ 607 w 746"/>
                <a:gd name="T41" fmla="*/ 407 h 890"/>
                <a:gd name="T42" fmla="*/ 704 w 746"/>
                <a:gd name="T43" fmla="*/ 445 h 890"/>
                <a:gd name="T44" fmla="*/ 720 w 746"/>
                <a:gd name="T45" fmla="*/ 344 h 890"/>
                <a:gd name="T46" fmla="*/ 537 w 746"/>
                <a:gd name="T47" fmla="*/ 37 h 890"/>
                <a:gd name="T48" fmla="*/ 440 w 746"/>
                <a:gd name="T49" fmla="*/ 32 h 8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6"/>
                <a:gd name="T76" fmla="*/ 0 h 890"/>
                <a:gd name="T77" fmla="*/ 746 w 746"/>
                <a:gd name="T78" fmla="*/ 890 h 8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6" h="890">
                  <a:moveTo>
                    <a:pt x="440" y="32"/>
                  </a:moveTo>
                  <a:cubicBezTo>
                    <a:pt x="429" y="59"/>
                    <a:pt x="390" y="76"/>
                    <a:pt x="352" y="74"/>
                  </a:cubicBezTo>
                  <a:cubicBezTo>
                    <a:pt x="312" y="67"/>
                    <a:pt x="291" y="25"/>
                    <a:pt x="283" y="0"/>
                  </a:cubicBezTo>
                  <a:cubicBezTo>
                    <a:pt x="283" y="0"/>
                    <a:pt x="246" y="16"/>
                    <a:pt x="224" y="37"/>
                  </a:cubicBezTo>
                  <a:cubicBezTo>
                    <a:pt x="201" y="58"/>
                    <a:pt x="58" y="243"/>
                    <a:pt x="42" y="273"/>
                  </a:cubicBezTo>
                  <a:cubicBezTo>
                    <a:pt x="36" y="305"/>
                    <a:pt x="84" y="395"/>
                    <a:pt x="75" y="363"/>
                  </a:cubicBezTo>
                  <a:cubicBezTo>
                    <a:pt x="66" y="333"/>
                    <a:pt x="215" y="82"/>
                    <a:pt x="216" y="91"/>
                  </a:cubicBezTo>
                  <a:lnTo>
                    <a:pt x="87" y="426"/>
                  </a:lnTo>
                  <a:lnTo>
                    <a:pt x="145" y="449"/>
                  </a:lnTo>
                  <a:lnTo>
                    <a:pt x="16" y="742"/>
                  </a:lnTo>
                  <a:cubicBezTo>
                    <a:pt x="1" y="787"/>
                    <a:pt x="0" y="819"/>
                    <a:pt x="24" y="835"/>
                  </a:cubicBezTo>
                  <a:cubicBezTo>
                    <a:pt x="59" y="848"/>
                    <a:pt x="91" y="826"/>
                    <a:pt x="113" y="784"/>
                  </a:cubicBezTo>
                  <a:cubicBezTo>
                    <a:pt x="154" y="720"/>
                    <a:pt x="234" y="534"/>
                    <a:pt x="265" y="488"/>
                  </a:cubicBezTo>
                  <a:lnTo>
                    <a:pt x="365" y="501"/>
                  </a:lnTo>
                  <a:cubicBezTo>
                    <a:pt x="377" y="565"/>
                    <a:pt x="407" y="754"/>
                    <a:pt x="425" y="818"/>
                  </a:cubicBezTo>
                  <a:cubicBezTo>
                    <a:pt x="434" y="855"/>
                    <a:pt x="457" y="890"/>
                    <a:pt x="488" y="888"/>
                  </a:cubicBezTo>
                  <a:cubicBezTo>
                    <a:pt x="512" y="876"/>
                    <a:pt x="536" y="867"/>
                    <a:pt x="530" y="799"/>
                  </a:cubicBezTo>
                  <a:lnTo>
                    <a:pt x="474" y="491"/>
                  </a:lnTo>
                  <a:lnTo>
                    <a:pt x="545" y="481"/>
                  </a:lnTo>
                  <a:lnTo>
                    <a:pt x="481" y="120"/>
                  </a:lnTo>
                  <a:lnTo>
                    <a:pt x="607" y="407"/>
                  </a:lnTo>
                  <a:cubicBezTo>
                    <a:pt x="643" y="460"/>
                    <a:pt x="687" y="456"/>
                    <a:pt x="704" y="445"/>
                  </a:cubicBezTo>
                  <a:cubicBezTo>
                    <a:pt x="746" y="429"/>
                    <a:pt x="731" y="390"/>
                    <a:pt x="720" y="344"/>
                  </a:cubicBezTo>
                  <a:cubicBezTo>
                    <a:pt x="698" y="307"/>
                    <a:pt x="586" y="29"/>
                    <a:pt x="537" y="37"/>
                  </a:cubicBezTo>
                  <a:lnTo>
                    <a:pt x="440" y="32"/>
                  </a:lnTo>
                  <a:close/>
                </a:path>
              </a:pathLst>
            </a:custGeom>
            <a:solidFill>
              <a:srgbClr val="C00000"/>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pic>
        <p:nvPicPr>
          <p:cNvPr id="16" name="Picture 21" descr="worldmap_ani8"/>
          <p:cNvPicPr>
            <a:picLocks noChangeAspect="1" noChangeArrowheads="1" noCrop="1"/>
          </p:cNvPicPr>
          <p:nvPr/>
        </p:nvPicPr>
        <p:blipFill>
          <a:blip r:embed="rId2" cstate="print">
            <a:lum bright="18000" contrast="42000"/>
            <a:grayscl/>
            <a:extLst>
              <a:ext uri="{28A0092B-C50C-407E-A947-70E740481C1C}">
                <a14:useLocalDpi xmlns:a14="http://schemas.microsoft.com/office/drawing/2010/main" val="0"/>
              </a:ext>
            </a:extLst>
          </a:blip>
          <a:srcRect/>
          <a:stretch>
            <a:fillRect/>
          </a:stretch>
        </p:blipFill>
        <p:spPr bwMode="gray">
          <a:xfrm>
            <a:off x="4041038" y="2579688"/>
            <a:ext cx="1030288"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组合 16"/>
          <p:cNvGrpSpPr/>
          <p:nvPr/>
        </p:nvGrpSpPr>
        <p:grpSpPr>
          <a:xfrm>
            <a:off x="685800" y="2246313"/>
            <a:ext cx="3059113" cy="3528739"/>
            <a:chOff x="685800" y="2246313"/>
            <a:chExt cx="3059113" cy="2466975"/>
          </a:xfrm>
        </p:grpSpPr>
        <p:grpSp>
          <p:nvGrpSpPr>
            <p:cNvPr id="18" name="组合 17"/>
            <p:cNvGrpSpPr/>
            <p:nvPr/>
          </p:nvGrpSpPr>
          <p:grpSpPr>
            <a:xfrm>
              <a:off x="685800" y="2246313"/>
              <a:ext cx="3059113" cy="2466975"/>
              <a:chOff x="685800" y="2246313"/>
              <a:chExt cx="3059113" cy="2466975"/>
            </a:xfrm>
          </p:grpSpPr>
          <p:grpSp>
            <p:nvGrpSpPr>
              <p:cNvPr id="20" name="组合 19"/>
              <p:cNvGrpSpPr/>
              <p:nvPr/>
            </p:nvGrpSpPr>
            <p:grpSpPr>
              <a:xfrm>
                <a:off x="685800" y="2246313"/>
                <a:ext cx="3059113" cy="2466975"/>
                <a:chOff x="685800" y="2246313"/>
                <a:chExt cx="3059113" cy="2466975"/>
              </a:xfrm>
            </p:grpSpPr>
            <p:sp>
              <p:nvSpPr>
                <p:cNvPr id="22" name="AutoShape 14"/>
                <p:cNvSpPr>
                  <a:spLocks noChangeArrowheads="1"/>
                </p:cNvSpPr>
                <p:nvPr/>
              </p:nvSpPr>
              <p:spPr bwMode="gray">
                <a:xfrm>
                  <a:off x="692150" y="2497138"/>
                  <a:ext cx="3032125" cy="2216150"/>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AutoShape 19"/>
                <p:cNvSpPr>
                  <a:spLocks noChangeArrowheads="1"/>
                </p:cNvSpPr>
                <p:nvPr/>
              </p:nvSpPr>
              <p:spPr bwMode="gray">
                <a:xfrm>
                  <a:off x="685800" y="2246313"/>
                  <a:ext cx="3059113" cy="406400"/>
                </a:xfrm>
                <a:prstGeom prst="bevel">
                  <a:avLst>
                    <a:gd name="adj" fmla="val 9569"/>
                  </a:avLst>
                </a:prstGeom>
                <a:solidFill>
                  <a:srgbClr val="C0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AutoShape 25"/>
                <p:cNvSpPr>
                  <a:spLocks noChangeArrowheads="1"/>
                </p:cNvSpPr>
                <p:nvPr/>
              </p:nvSpPr>
              <p:spPr bwMode="gray">
                <a:xfrm>
                  <a:off x="1373188" y="2930525"/>
                  <a:ext cx="1684337"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AutoShape 26"/>
                <p:cNvSpPr>
                  <a:spLocks noChangeArrowheads="1"/>
                </p:cNvSpPr>
                <p:nvPr/>
              </p:nvSpPr>
              <p:spPr bwMode="gray">
                <a:xfrm>
                  <a:off x="1668980" y="3098512"/>
                  <a:ext cx="1094044" cy="1072155"/>
                </a:xfrm>
                <a:prstGeom prst="upArrow">
                  <a:avLst>
                    <a:gd name="adj1" fmla="val 40731"/>
                    <a:gd name="adj2" fmla="val 44038"/>
                  </a:avLst>
                </a:prstGeom>
                <a:solidFill>
                  <a:srgbClr val="FFFFFF">
                    <a:alpha val="38823"/>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1" name="TextBox 20"/>
              <p:cNvSpPr txBox="1"/>
              <p:nvPr/>
            </p:nvSpPr>
            <p:spPr bwMode="auto">
              <a:xfrm>
                <a:off x="745939" y="2727830"/>
                <a:ext cx="2911659" cy="191254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lnSpc>
                    <a:spcPct val="125000"/>
                  </a:lnSpc>
                  <a:spcBef>
                    <a:spcPct val="0"/>
                  </a:spcBef>
                  <a:spcAft>
                    <a:spcPct val="0"/>
                  </a:spcAft>
                  <a:buFont typeface="Wingdings" pitchFamily="2" charset="2"/>
                  <a:buChar char="n"/>
                  <a:defRPr/>
                </a:pP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确定哪一天登记在册的股东享有本次权益</a:t>
                </a:r>
                <a:r>
                  <a:rPr lang="zh-CN" altLang="en-US" sz="1400" b="1" kern="0" dirty="0">
                    <a:latin typeface="微软雅黑" pitchFamily="34" charset="-122"/>
                    <a:ea typeface="微软雅黑" pitchFamily="34" charset="-122"/>
                  </a:rPr>
                  <a:t>。</a:t>
                </a:r>
                <a:endParaRPr kumimoji="0" lang="en-US" altLang="zh-CN" sz="1400" b="1" i="0" u="none" strike="noStrike" kern="0" cap="none" spc="0" normalizeH="0" baseline="0" noProof="0" dirty="0">
                  <a:ln>
                    <a:noFill/>
                  </a:ln>
                  <a:effectLst/>
                  <a:uLnTx/>
                  <a:uFillTx/>
                  <a:latin typeface="微软雅黑" pitchFamily="34" charset="-122"/>
                  <a:ea typeface="微软雅黑" pitchFamily="34" charset="-122"/>
                </a:endParaRPr>
              </a:p>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400" b="1" kern="0" dirty="0">
                    <a:latin typeface="微软雅黑" pitchFamily="34" charset="-122"/>
                    <a:ea typeface="微软雅黑" pitchFamily="34" charset="-122"/>
                  </a:rPr>
                  <a:t>股权登记日与提交申请日至少间隔</a:t>
                </a:r>
                <a:r>
                  <a:rPr lang="en-US" altLang="zh-CN" sz="1400" b="1" kern="0" dirty="0">
                    <a:solidFill>
                      <a:srgbClr val="C00000"/>
                    </a:solidFill>
                    <a:latin typeface="微软雅黑" pitchFamily="34" charset="-122"/>
                    <a:ea typeface="微软雅黑" pitchFamily="34" charset="-122"/>
                  </a:rPr>
                  <a:t>5</a:t>
                </a:r>
                <a:r>
                  <a:rPr lang="zh-CN" altLang="en-US" sz="1400" b="1" kern="0" dirty="0">
                    <a:solidFill>
                      <a:srgbClr val="C00000"/>
                    </a:solidFill>
                    <a:latin typeface="微软雅黑" pitchFamily="34" charset="-122"/>
                    <a:ea typeface="微软雅黑" pitchFamily="34" charset="-122"/>
                  </a:rPr>
                  <a:t>个交易日（节假日及休市日期除外）</a:t>
                </a:r>
                <a:endParaRPr lang="en-US" altLang="zh-CN" sz="1400" b="1" kern="0" dirty="0">
                  <a:solidFill>
                    <a:srgbClr val="C00000"/>
                  </a:solidFill>
                  <a:latin typeface="微软雅黑" pitchFamily="34" charset="-122"/>
                  <a:ea typeface="微软雅黑" pitchFamily="34" charset="-122"/>
                </a:endParaRPr>
              </a:p>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400" b="1" kern="0" dirty="0">
                    <a:latin typeface="微软雅黑" pitchFamily="34" charset="-122"/>
                    <a:ea typeface="微软雅黑" pitchFamily="34" charset="-122"/>
                  </a:rPr>
                  <a:t>股权登记日需在股东大会通过权益分派方案</a:t>
                </a:r>
                <a:r>
                  <a:rPr lang="zh-CN" altLang="en-US" sz="1400" b="1" kern="0" dirty="0">
                    <a:solidFill>
                      <a:srgbClr val="C00000"/>
                    </a:solidFill>
                    <a:latin typeface="微软雅黑" pitchFamily="34" charset="-122"/>
                    <a:ea typeface="微软雅黑" pitchFamily="34" charset="-122"/>
                  </a:rPr>
                  <a:t>两个月内</a:t>
                </a:r>
                <a:r>
                  <a:rPr lang="zh-CN" altLang="en-US" sz="1400" b="1" kern="0" dirty="0">
                    <a:latin typeface="微软雅黑" pitchFamily="34" charset="-122"/>
                    <a:ea typeface="微软雅黑" pitchFamily="34" charset="-122"/>
                  </a:rPr>
                  <a:t>（股东大会通过后两个月内必须完成权益分派实施）</a:t>
                </a:r>
                <a:endParaRPr lang="en-US" altLang="zh-CN" sz="1400" b="1" kern="0" dirty="0">
                  <a:latin typeface="微软雅黑" pitchFamily="34" charset="-122"/>
                  <a:ea typeface="微软雅黑" pitchFamily="34" charset="-122"/>
                </a:endParaRPr>
              </a:p>
            </p:txBody>
          </p:sp>
        </p:grpSp>
        <p:sp>
          <p:nvSpPr>
            <p:cNvPr id="19" name="TextBox 19"/>
            <p:cNvSpPr txBox="1">
              <a:spLocks noChangeArrowheads="1"/>
            </p:cNvSpPr>
            <p:nvPr/>
          </p:nvSpPr>
          <p:spPr bwMode="auto">
            <a:xfrm>
              <a:off x="914400" y="2267133"/>
              <a:ext cx="2679031" cy="30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股权登记日（</a:t>
              </a:r>
              <a:r>
                <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R</a:t>
              </a: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日）</a:t>
              </a:r>
              <a:endParaRPr kumimoji="0" lang="zh-CN"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27" name="组合 26"/>
          <p:cNvGrpSpPr/>
          <p:nvPr/>
        </p:nvGrpSpPr>
        <p:grpSpPr>
          <a:xfrm>
            <a:off x="4987290" y="3990975"/>
            <a:ext cx="3056105" cy="2752750"/>
            <a:chOff x="4275138" y="3990975"/>
            <a:chExt cx="3056105" cy="2478118"/>
          </a:xfrm>
        </p:grpSpPr>
        <p:grpSp>
          <p:nvGrpSpPr>
            <p:cNvPr id="29" name="组合 28"/>
            <p:cNvGrpSpPr/>
            <p:nvPr/>
          </p:nvGrpSpPr>
          <p:grpSpPr>
            <a:xfrm>
              <a:off x="4275138" y="3990975"/>
              <a:ext cx="3008312" cy="2211388"/>
              <a:chOff x="4275138" y="3990975"/>
              <a:chExt cx="3008312" cy="2211388"/>
            </a:xfrm>
          </p:grpSpPr>
          <p:sp>
            <p:nvSpPr>
              <p:cNvPr id="31" name="AutoShape 18"/>
              <p:cNvSpPr>
                <a:spLocks noChangeArrowheads="1"/>
              </p:cNvSpPr>
              <p:nvPr/>
            </p:nvSpPr>
            <p:spPr bwMode="gray">
              <a:xfrm>
                <a:off x="4275138" y="3990975"/>
                <a:ext cx="3008312" cy="2211388"/>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AutoShape 29"/>
              <p:cNvSpPr>
                <a:spLocks noChangeArrowheads="1"/>
              </p:cNvSpPr>
              <p:nvPr/>
            </p:nvSpPr>
            <p:spPr bwMode="gray">
              <a:xfrm flipV="1">
                <a:off x="4932363" y="4556125"/>
                <a:ext cx="1676400"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AutoShape 30"/>
              <p:cNvSpPr>
                <a:spLocks noChangeArrowheads="1"/>
              </p:cNvSpPr>
              <p:nvPr/>
            </p:nvSpPr>
            <p:spPr bwMode="gray">
              <a:xfrm flipV="1">
                <a:off x="5226761" y="4679645"/>
                <a:ext cx="1088889" cy="1072155"/>
              </a:xfrm>
              <a:prstGeom prst="upArrow">
                <a:avLst>
                  <a:gd name="adj1" fmla="val 40731"/>
                  <a:gd name="adj2" fmla="val 44038"/>
                </a:avLst>
              </a:prstGeom>
              <a:solidFill>
                <a:srgbClr val="FFFFFF">
                  <a:alpha val="38823"/>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0" name="TextBox 29"/>
            <p:cNvSpPr txBox="1"/>
            <p:nvPr/>
          </p:nvSpPr>
          <p:spPr bwMode="auto">
            <a:xfrm>
              <a:off x="4281855" y="4246946"/>
              <a:ext cx="3049388" cy="2222147"/>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除权除息日是指除去送转股和派息权利的日期</a:t>
              </a:r>
              <a:endParaRPr kumimoji="0" lang="en-US" altLang="zh-CN" sz="1400" b="1" i="0" u="none" strike="noStrike" kern="0" cap="none" spc="0" normalizeH="0" baseline="0" noProof="0" dirty="0">
                <a:ln>
                  <a:noFill/>
                </a:ln>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400" b="1" kern="0" noProof="0" dirty="0">
                  <a:latin typeface="微软雅黑" pitchFamily="34" charset="-122"/>
                  <a:ea typeface="微软雅黑" pitchFamily="34" charset="-122"/>
                </a:rPr>
                <a:t>为股权登记日的</a:t>
              </a:r>
              <a:r>
                <a:rPr lang="zh-CN" altLang="en-US" sz="1400" b="1" kern="0" noProof="0" dirty="0">
                  <a:solidFill>
                    <a:srgbClr val="C00000"/>
                  </a:solidFill>
                  <a:latin typeface="微软雅黑" pitchFamily="34" charset="-122"/>
                  <a:ea typeface="微软雅黑" pitchFamily="34" charset="-122"/>
                </a:rPr>
                <a:t>下一个交易日</a:t>
              </a:r>
              <a:endParaRPr lang="en-US" altLang="zh-CN" sz="1400" b="1" kern="0" noProof="0" dirty="0">
                <a:solidFill>
                  <a:srgbClr val="C00000"/>
                </a:solidFill>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kumimoji="0" lang="zh-CN" altLang="en-US" sz="1400" b="1" i="0" u="none" strike="noStrike" kern="0" cap="none" spc="0" normalizeH="0" baseline="0" dirty="0">
                  <a:ln>
                    <a:noFill/>
                  </a:ln>
                  <a:effectLst/>
                  <a:uLnTx/>
                  <a:uFillTx/>
                  <a:latin typeface="微软雅黑" pitchFamily="34" charset="-122"/>
                  <a:ea typeface="微软雅黑" pitchFamily="34" charset="-122"/>
                </a:rPr>
                <a:t>这一天的股价会由证券交易场所自动</a:t>
              </a:r>
              <a:r>
                <a:rPr kumimoji="0" lang="zh-CN" altLang="en-US" sz="1400" b="1" i="0" u="none" strike="noStrike" kern="0" cap="none" spc="0" normalizeH="0" baseline="0" dirty="0">
                  <a:ln>
                    <a:noFill/>
                  </a:ln>
                  <a:solidFill>
                    <a:srgbClr val="C00000"/>
                  </a:solidFill>
                  <a:effectLst/>
                  <a:uLnTx/>
                  <a:uFillTx/>
                  <a:latin typeface="微软雅黑" pitchFamily="34" charset="-122"/>
                  <a:ea typeface="微软雅黑" pitchFamily="34" charset="-122"/>
                </a:rPr>
                <a:t>调整为除权（息）价</a:t>
              </a:r>
              <a:endParaRPr kumimoji="0" lang="en-US" altLang="zh-CN" sz="1400" b="1" i="0" u="none" strike="noStrike" kern="0" cap="none" spc="0" normalizeH="0" baseline="0" dirty="0">
                <a:ln>
                  <a:noFill/>
                </a:ln>
                <a:solidFill>
                  <a:srgbClr val="C00000"/>
                </a:solidFill>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400" b="1" kern="0" noProof="0" dirty="0">
                  <a:latin typeface="微软雅黑" pitchFamily="34" charset="-122"/>
                  <a:ea typeface="微软雅黑" pitchFamily="34" charset="-122"/>
                </a:rPr>
                <a:t>现金红利和送转股份都会在除权除息日到账</a:t>
              </a:r>
              <a:endParaRPr kumimoji="0" lang="en-US" altLang="zh-CN" sz="1400" b="1" i="0" u="none" strike="noStrike" kern="0" cap="none" spc="0" normalizeH="0" baseline="0" noProof="0" dirty="0">
                <a:ln>
                  <a:noFill/>
                </a:ln>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endPar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
        <p:nvSpPr>
          <p:cNvPr id="35" name="AutoShape 19"/>
          <p:cNvSpPr>
            <a:spLocks noChangeArrowheads="1"/>
          </p:cNvSpPr>
          <p:nvPr/>
        </p:nvSpPr>
        <p:spPr bwMode="gray">
          <a:xfrm>
            <a:off x="4984751" y="3744913"/>
            <a:ext cx="3035300" cy="477837"/>
          </a:xfrm>
          <a:prstGeom prst="bevel">
            <a:avLst>
              <a:gd name="adj" fmla="val 9569"/>
            </a:avLst>
          </a:prstGeom>
          <a:solidFill>
            <a:srgbClr val="C0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8" name="TextBox 19"/>
          <p:cNvSpPr txBox="1">
            <a:spLocks noChangeArrowheads="1"/>
          </p:cNvSpPr>
          <p:nvPr/>
        </p:nvSpPr>
        <p:spPr bwMode="auto">
          <a:xfrm>
            <a:off x="5245075" y="3770576"/>
            <a:ext cx="27080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zh-CN" altLang="en-US" sz="2000" b="1" kern="0" dirty="0">
                <a:solidFill>
                  <a:srgbClr val="FFFFFF"/>
                </a:solidFill>
                <a:latin typeface="微软雅黑" pitchFamily="34" charset="-122"/>
                <a:ea typeface="微软雅黑" pitchFamily="34" charset="-122"/>
                <a:cs typeface="宋体" pitchFamily="2" charset="-122"/>
              </a:rPr>
              <a:t>除权除息日（</a:t>
            </a:r>
            <a:r>
              <a:rPr lang="en-US" altLang="zh-CN" sz="2000" b="1" kern="0" dirty="0">
                <a:solidFill>
                  <a:srgbClr val="FFFFFF"/>
                </a:solidFill>
                <a:latin typeface="微软雅黑" pitchFamily="34" charset="-122"/>
                <a:ea typeface="微软雅黑" pitchFamily="34" charset="-122"/>
                <a:cs typeface="宋体" pitchFamily="2" charset="-122"/>
              </a:rPr>
              <a:t>R+1</a:t>
            </a:r>
            <a:r>
              <a:rPr lang="zh-CN" altLang="en-US" sz="2000" b="1" kern="0" dirty="0">
                <a:solidFill>
                  <a:srgbClr val="FFFFFF"/>
                </a:solidFill>
                <a:latin typeface="微软雅黑" pitchFamily="34" charset="-122"/>
                <a:ea typeface="微软雅黑" pitchFamily="34" charset="-122"/>
                <a:cs typeface="宋体" pitchFamily="2" charset="-122"/>
              </a:rPr>
              <a:t>日）</a:t>
            </a:r>
            <a:endParaRPr lang="zh-CN" altLang="zh-CN" sz="2000" b="1" kern="0" dirty="0">
              <a:solidFill>
                <a:srgbClr val="FFFFFF"/>
              </a:solidFill>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29</a:t>
            </a:r>
          </a:p>
        </p:txBody>
      </p:sp>
      <p:sp>
        <p:nvSpPr>
          <p:cNvPr id="3" name="矩形 2">
            <a:extLst>
              <a:ext uri="{FF2B5EF4-FFF2-40B4-BE49-F238E27FC236}">
                <a16:creationId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（二）分派方式选择</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深色圆1"/>
          <p:cNvGrpSpPr/>
          <p:nvPr/>
        </p:nvGrpSpPr>
        <p:grpSpPr>
          <a:xfrm>
            <a:off x="2296440" y="1826604"/>
            <a:ext cx="2376487" cy="2374900"/>
            <a:chOff x="2423929" y="2241550"/>
            <a:chExt cx="2376487" cy="2374900"/>
          </a:xfrm>
        </p:grpSpPr>
        <p:sp>
          <p:nvSpPr>
            <p:cNvPr id="5" name="椭圆 1"/>
            <p:cNvSpPr/>
            <p:nvPr/>
          </p:nvSpPr>
          <p:spPr>
            <a:xfrm>
              <a:off x="2423929" y="2241550"/>
              <a:ext cx="2160587" cy="2374900"/>
            </a:xfrm>
            <a:custGeom>
              <a:avLst/>
              <a:gdLst/>
              <a:ahLst/>
              <a:cxnLst/>
              <a:rect l="l" t="t" r="r" b="b"/>
              <a:pathLst>
                <a:path w="2160240" h="2376264">
                  <a:moveTo>
                    <a:pt x="1188132" y="0"/>
                  </a:moveTo>
                  <a:cubicBezTo>
                    <a:pt x="1590403" y="0"/>
                    <a:pt x="1945982" y="199917"/>
                    <a:pt x="2160240" y="506305"/>
                  </a:cubicBezTo>
                  <a:cubicBezTo>
                    <a:pt x="2023867" y="698904"/>
                    <a:pt x="1944216" y="934216"/>
                    <a:pt x="1944216" y="1188132"/>
                  </a:cubicBezTo>
                  <a:cubicBezTo>
                    <a:pt x="1944216" y="1442048"/>
                    <a:pt x="2023867" y="1677360"/>
                    <a:pt x="2160240" y="1869959"/>
                  </a:cubicBezTo>
                  <a:cubicBezTo>
                    <a:pt x="1945982" y="2176348"/>
                    <a:pt x="1590403" y="2376264"/>
                    <a:pt x="1188132" y="2376264"/>
                  </a:cubicBezTo>
                  <a:cubicBezTo>
                    <a:pt x="531945" y="2376264"/>
                    <a:pt x="0" y="1844319"/>
                    <a:pt x="0" y="1188132"/>
                  </a:cubicBezTo>
                  <a:cubicBezTo>
                    <a:pt x="0" y="531945"/>
                    <a:pt x="531945" y="0"/>
                    <a:pt x="1188132" y="0"/>
                  </a:cubicBezTo>
                  <a:close/>
                </a:path>
              </a:pathLst>
            </a:custGeom>
            <a:solidFill>
              <a:srgbClr val="C00000"/>
            </a:soli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rIns="360000" anchor="ct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   </a:t>
              </a:r>
              <a:r>
                <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必须委托</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中国结算进行送转股份登记</a:t>
              </a:r>
            </a:p>
          </p:txBody>
        </p:sp>
        <p:sp>
          <p:nvSpPr>
            <p:cNvPr id="6"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solidFill>
              <a:srgbClr val="C00000"/>
            </a:solidFill>
            <a:ln w="12700" cap="flat" cmpd="sng" algn="ctr">
              <a:solidFill>
                <a:srgbClr val="C00000"/>
              </a:solidFill>
              <a:prstDash val="solid"/>
            </a:ln>
            <a:effectLst>
              <a:outerShdw blurRad="50800" dist="38100" dir="2700000" algn="tl" rotWithShape="0">
                <a:prstClr val="black">
                  <a:alpha val="40000"/>
                </a:prstClr>
              </a:outerShdw>
            </a:effectLst>
          </p:spPr>
          <p:txBody>
            <a:bodyPr rIns="360000" anchor="ct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0" name="左文本"/>
          <p:cNvGrpSpPr/>
          <p:nvPr/>
        </p:nvGrpSpPr>
        <p:grpSpPr>
          <a:xfrm>
            <a:off x="628334" y="3021674"/>
            <a:ext cx="3383363" cy="661351"/>
            <a:chOff x="769006" y="3452482"/>
            <a:chExt cx="3383363" cy="661351"/>
          </a:xfrm>
        </p:grpSpPr>
        <p:sp>
          <p:nvSpPr>
            <p:cNvPr id="11" name="左文本"/>
            <p:cNvSpPr txBox="1">
              <a:spLocks noChangeArrowheads="1"/>
            </p:cNvSpPr>
            <p:nvPr/>
          </p:nvSpPr>
          <p:spPr bwMode="auto">
            <a:xfrm>
              <a:off x="769006" y="3452482"/>
              <a:ext cx="16440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spcBef>
                  <a:spcPts val="0"/>
                </a:spcBef>
                <a:spcAft>
                  <a:spcPts val="0"/>
                </a:spcAft>
                <a:buClrTx/>
                <a:buSzTx/>
                <a:buFontTx/>
                <a:buNone/>
                <a:tabLst/>
                <a:defRPr/>
              </a:pP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按照相关要求向中国结算提交申请</a:t>
              </a:r>
              <a:endParaRPr kumimoji="0" lang="en-US" altLang="zh-CN" sz="1400" b="1" i="0" u="none" strike="noStrike" kern="0" cap="none" spc="0" normalizeH="0" baseline="0" noProof="0" dirty="0">
                <a:ln>
                  <a:noFill/>
                </a:ln>
                <a:effectLst/>
                <a:uLnTx/>
                <a:uFillTx/>
                <a:latin typeface="微软雅黑" pitchFamily="34" charset="-122"/>
                <a:ea typeface="微软雅黑" pitchFamily="34" charset="-122"/>
              </a:endParaRPr>
            </a:p>
          </p:txBody>
        </p:sp>
        <p:cxnSp>
          <p:nvCxnSpPr>
            <p:cNvPr id="12" name="左线条"/>
            <p:cNvCxnSpPr/>
            <p:nvPr/>
          </p:nvCxnSpPr>
          <p:spPr>
            <a:xfrm>
              <a:off x="827584" y="4113833"/>
              <a:ext cx="3324785" cy="0"/>
            </a:xfrm>
            <a:prstGeom prst="line">
              <a:avLst/>
            </a:prstGeom>
            <a:noFill/>
            <a:ln w="9525" cap="flat" cmpd="sng" algn="ctr">
              <a:solidFill>
                <a:srgbClr val="7D7D7D"/>
              </a:solidFill>
              <a:prstDash val="solid"/>
            </a:ln>
            <a:effectLst/>
          </p:spPr>
        </p:cxnSp>
      </p:grpSp>
      <p:grpSp>
        <p:nvGrpSpPr>
          <p:cNvPr id="13" name="右文本"/>
          <p:cNvGrpSpPr/>
          <p:nvPr/>
        </p:nvGrpSpPr>
        <p:grpSpPr>
          <a:xfrm>
            <a:off x="4875297" y="2427461"/>
            <a:ext cx="3866460" cy="1277273"/>
            <a:chOff x="5015969" y="2858269"/>
            <a:chExt cx="3866460" cy="1277273"/>
          </a:xfrm>
        </p:grpSpPr>
        <p:sp>
          <p:nvSpPr>
            <p:cNvPr id="14" name="右文本"/>
            <p:cNvSpPr txBox="1">
              <a:spLocks noChangeArrowheads="1"/>
            </p:cNvSpPr>
            <p:nvPr/>
          </p:nvSpPr>
          <p:spPr bwMode="auto">
            <a:xfrm>
              <a:off x="6832823" y="2858269"/>
              <a:ext cx="204960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全部自派要求</a:t>
              </a:r>
              <a:endParaRPr kumimoji="0" lang="en-US" altLang="zh-CN" sz="1400" b="1" i="0" u="none" strike="noStrike" kern="0" cap="none" spc="0" normalizeH="0" baseline="0" noProof="0" dirty="0">
                <a:ln>
                  <a:noFill/>
                </a:ln>
                <a:effectLst/>
                <a:uLnTx/>
                <a:uFillTx/>
                <a:latin typeface="微软雅黑" pitchFamily="34" charset="-122"/>
                <a:ea typeface="微软雅黑" pitchFamily="34" charset="-122"/>
              </a:endParaRPr>
            </a:p>
            <a:p>
              <a:pPr marL="0" marR="0" lvl="0" indent="0" algn="just" defTabSz="914400" eaLnBrk="1" fontAlgn="auto" latinLnBrk="0" hangingPunct="1">
                <a:spcBef>
                  <a:spcPts val="0"/>
                </a:spcBef>
                <a:spcAft>
                  <a:spcPts val="0"/>
                </a:spcAft>
                <a:buClrTx/>
                <a:buSzTx/>
                <a:buFont typeface="Wingdings" pitchFamily="2" charset="2"/>
                <a:buChar char="n"/>
                <a:tabLst/>
                <a:defRPr/>
              </a:pP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全部股东持股</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超过</a:t>
              </a:r>
              <a:r>
                <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1</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年</a:t>
              </a:r>
              <a:r>
                <a:rPr kumimoji="0" lang="zh-CN" altLang="en-US" sz="1400" b="1" i="0" u="none" strike="noStrike" kern="0" cap="none" spc="0" normalizeH="0" baseline="0" noProof="0" dirty="0">
                  <a:ln>
                    <a:noFill/>
                  </a:ln>
                  <a:effectLst/>
                  <a:uLnTx/>
                  <a:uFillTx/>
                  <a:latin typeface="微软雅黑" pitchFamily="34" charset="-122"/>
                  <a:ea typeface="微软雅黑" pitchFamily="34" charset="-122"/>
                </a:rPr>
                <a:t>且权益分派期间股份</a:t>
              </a: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不发生转让</a:t>
              </a:r>
              <a:endParaRPr kumimoji="0" lang="en-US" altLang="zh-CN"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a:p>
              <a:pPr marL="0" marR="0" lvl="0" indent="0" algn="just" defTabSz="914400" eaLnBrk="1" fontAlgn="auto" latinLnBrk="0" hangingPunct="1">
                <a:spcBef>
                  <a:spcPts val="0"/>
                </a:spcBef>
                <a:spcAft>
                  <a:spcPts val="0"/>
                </a:spcAft>
                <a:buClrTx/>
                <a:buSzTx/>
                <a:buFont typeface="Wingdings" pitchFamily="2" charset="2"/>
                <a:buChar char="n"/>
                <a:tabLst/>
                <a:defRPr/>
              </a:pPr>
              <a:r>
                <a:rPr lang="zh-CN" altLang="en-US" sz="1400" b="1" kern="0" dirty="0">
                  <a:latin typeface="微软雅黑" pitchFamily="34" charset="-122"/>
                  <a:ea typeface="微软雅黑" pitchFamily="34" charset="-122"/>
                </a:rPr>
                <a:t>股东</a:t>
              </a:r>
              <a:r>
                <a:rPr lang="zh-CN" altLang="en-US" sz="1400" b="1" kern="0" dirty="0">
                  <a:solidFill>
                    <a:srgbClr val="C00000"/>
                  </a:solidFill>
                  <a:latin typeface="微软雅黑" pitchFamily="34" charset="-122"/>
                  <a:ea typeface="微软雅黑" pitchFamily="34" charset="-122"/>
                </a:rPr>
                <a:t>全部为机构股东</a:t>
              </a:r>
              <a:endPar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cxnSp>
          <p:nvCxnSpPr>
            <p:cNvPr id="15" name="右线条"/>
            <p:cNvCxnSpPr>
              <a:cxnSpLocks/>
            </p:cNvCxnSpPr>
            <p:nvPr/>
          </p:nvCxnSpPr>
          <p:spPr>
            <a:xfrm>
              <a:off x="5015969" y="4113833"/>
              <a:ext cx="3837885" cy="12067"/>
            </a:xfrm>
            <a:prstGeom prst="line">
              <a:avLst/>
            </a:prstGeom>
            <a:noFill/>
            <a:ln w="9525" cap="flat" cmpd="sng" algn="ctr">
              <a:solidFill>
                <a:srgbClr val="7D7D7D"/>
              </a:solidFill>
              <a:prstDash val="solid"/>
            </a:ln>
            <a:effectLst/>
          </p:spPr>
        </p:cxnSp>
      </p:grpSp>
      <p:sp>
        <p:nvSpPr>
          <p:cNvPr id="16" name="TextBox 15"/>
          <p:cNvSpPr txBox="1"/>
          <p:nvPr/>
        </p:nvSpPr>
        <p:spPr>
          <a:xfrm>
            <a:off x="2832594" y="2271849"/>
            <a:ext cx="1236904"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送、转股</a:t>
            </a:r>
          </a:p>
        </p:txBody>
      </p:sp>
      <p:grpSp>
        <p:nvGrpSpPr>
          <p:cNvPr id="22" name="组合 21"/>
          <p:cNvGrpSpPr/>
          <p:nvPr/>
        </p:nvGrpSpPr>
        <p:grpSpPr>
          <a:xfrm>
            <a:off x="4227944" y="1810742"/>
            <a:ext cx="2661322" cy="2374900"/>
            <a:chOff x="4227944" y="1810742"/>
            <a:chExt cx="2661322" cy="2374900"/>
          </a:xfrm>
        </p:grpSpPr>
        <p:grpSp>
          <p:nvGrpSpPr>
            <p:cNvPr id="7" name="浅色圆1"/>
            <p:cNvGrpSpPr/>
            <p:nvPr/>
          </p:nvGrpSpPr>
          <p:grpSpPr>
            <a:xfrm>
              <a:off x="4227944" y="1810742"/>
              <a:ext cx="2445422" cy="2374900"/>
              <a:chOff x="4368616" y="2241550"/>
              <a:chExt cx="2445422" cy="2374900"/>
            </a:xfrm>
          </p:grpSpPr>
          <p:sp>
            <p:nvSpPr>
              <p:cNvPr id="8" name="椭圆 13"/>
              <p:cNvSpPr/>
              <p:nvPr/>
            </p:nvSpPr>
            <p:spPr>
              <a:xfrm>
                <a:off x="4584516" y="2241550"/>
                <a:ext cx="2229522" cy="2374900"/>
              </a:xfrm>
              <a:custGeom>
                <a:avLst/>
                <a:gdLst/>
                <a:ahLst/>
                <a:cxnLst/>
                <a:rect l="l" t="t" r="r" b="b"/>
                <a:pathLst>
                  <a:path w="2160240" h="2376264">
                    <a:moveTo>
                      <a:pt x="972108" y="0"/>
                    </a:moveTo>
                    <a:cubicBezTo>
                      <a:pt x="1628295" y="0"/>
                      <a:pt x="2160240" y="531945"/>
                      <a:pt x="2160240" y="1188132"/>
                    </a:cubicBezTo>
                    <a:cubicBezTo>
                      <a:pt x="2160240" y="1844319"/>
                      <a:pt x="1628295" y="2376264"/>
                      <a:pt x="972108" y="2376264"/>
                    </a:cubicBezTo>
                    <a:cubicBezTo>
                      <a:pt x="569837" y="2376264"/>
                      <a:pt x="214259" y="2176348"/>
                      <a:pt x="0" y="1869959"/>
                    </a:cubicBezTo>
                    <a:cubicBezTo>
                      <a:pt x="136373" y="1677360"/>
                      <a:pt x="216024" y="1442048"/>
                      <a:pt x="216024" y="1188132"/>
                    </a:cubicBezTo>
                    <a:cubicBezTo>
                      <a:pt x="216024" y="934216"/>
                      <a:pt x="136373" y="698904"/>
                      <a:pt x="0" y="506305"/>
                    </a:cubicBezTo>
                    <a:cubicBezTo>
                      <a:pt x="214259" y="199917"/>
                      <a:pt x="569837" y="0"/>
                      <a:pt x="9721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60000" anchor="ctr"/>
              <a:lstStyle/>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kumimoji="0" lang="zh-CN" altLang="en-US" sz="1200" b="1" i="0" u="none" strike="noStrike" kern="0" cap="none" spc="0" normalizeH="0" baseline="0" noProof="0" dirty="0">
                    <a:ln>
                      <a:noFill/>
                    </a:ln>
                    <a:effectLst/>
                    <a:uLnTx/>
                    <a:uFillTx/>
                    <a:latin typeface="微软雅黑" pitchFamily="34" charset="-122"/>
                    <a:ea typeface="微软雅黑" pitchFamily="34" charset="-122"/>
                    <a:cs typeface="+mn-cs"/>
                  </a:rPr>
                  <a:t>可以委托中国结算派发</a:t>
                </a:r>
                <a:endParaRPr kumimoji="0" lang="en-US" altLang="zh-CN" sz="1200" b="1" i="0" u="none" strike="noStrike" kern="0" cap="none" spc="0" normalizeH="0" baseline="0" noProof="0" dirty="0">
                  <a:ln>
                    <a:noFill/>
                  </a:ln>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lang="zh-CN" altLang="en-US" sz="1200" b="1" kern="0" dirty="0">
                    <a:latin typeface="微软雅黑" pitchFamily="34" charset="-122"/>
                    <a:ea typeface="微软雅黑" pitchFamily="34" charset="-122"/>
                  </a:rPr>
                  <a:t>可以全部自派</a:t>
                </a:r>
                <a:endParaRPr lang="en-US" altLang="zh-CN" sz="1200" b="1" kern="0" dirty="0">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kumimoji="0" lang="zh-CN" altLang="en-US" sz="1200" b="1" i="0" u="none" strike="noStrike" kern="0" cap="none" spc="0" normalizeH="0" baseline="0" noProof="0" dirty="0">
                    <a:ln>
                      <a:noFill/>
                    </a:ln>
                    <a:effectLst/>
                    <a:uLnTx/>
                    <a:uFillTx/>
                    <a:latin typeface="微软雅黑" pitchFamily="34" charset="-122"/>
                    <a:ea typeface="微软雅黑" pitchFamily="34" charset="-122"/>
                    <a:cs typeface="+mn-cs"/>
                  </a:rPr>
                  <a:t>可以部分代派</a:t>
                </a:r>
                <a:r>
                  <a:rPr kumimoji="0" lang="en-US" altLang="zh-CN" sz="1200" b="1" i="0" u="none" strike="noStrike" kern="0" cap="none" spc="0" normalizeH="0" baseline="0" noProof="0" dirty="0">
                    <a:ln>
                      <a:noFill/>
                    </a:ln>
                    <a:effectLst/>
                    <a:uLnTx/>
                    <a:uFillTx/>
                    <a:latin typeface="微软雅黑" pitchFamily="34" charset="-122"/>
                    <a:ea typeface="微软雅黑" pitchFamily="34" charset="-122"/>
                    <a:cs typeface="+mn-cs"/>
                  </a:rPr>
                  <a:t>+</a:t>
                </a:r>
                <a:r>
                  <a:rPr kumimoji="0" lang="zh-CN" altLang="en-US" sz="1200" b="1" i="0" u="none" strike="noStrike" kern="0" cap="none" spc="0" normalizeH="0" baseline="0" noProof="0" dirty="0">
                    <a:ln>
                      <a:noFill/>
                    </a:ln>
                    <a:effectLst/>
                    <a:uLnTx/>
                    <a:uFillTx/>
                    <a:latin typeface="微软雅黑" pitchFamily="34" charset="-122"/>
                    <a:ea typeface="微软雅黑" pitchFamily="34" charset="-122"/>
                    <a:cs typeface="+mn-cs"/>
                  </a:rPr>
                  <a:t>部分自派</a:t>
                </a:r>
              </a:p>
            </p:txBody>
          </p:sp>
          <p:sp>
            <p:nvSpPr>
              <p:cNvPr id="9"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2700000" scaled="1"/>
                <a:tileRect/>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17" name="TextBox 16"/>
            <p:cNvSpPr txBox="1"/>
            <p:nvPr/>
          </p:nvSpPr>
          <p:spPr>
            <a:xfrm>
              <a:off x="4818190" y="2224469"/>
              <a:ext cx="2071076"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派发现金红利</a:t>
              </a:r>
            </a:p>
          </p:txBody>
        </p:sp>
      </p:grpSp>
      <p:sp>
        <p:nvSpPr>
          <p:cNvPr id="18" name="TextBox 17"/>
          <p:cNvSpPr txBox="1"/>
          <p:nvPr/>
        </p:nvSpPr>
        <p:spPr>
          <a:xfrm>
            <a:off x="4369777" y="4379302"/>
            <a:ext cx="4545623" cy="1849352"/>
          </a:xfrm>
          <a:prstGeom prst="rect">
            <a:avLst/>
          </a:prstGeom>
          <a:noFill/>
        </p:spPr>
        <p:txBody>
          <a:bodyPr wrap="square" rtlCol="0">
            <a:spAutoFit/>
          </a:bodyPr>
          <a:lstStyle/>
          <a:p>
            <a:r>
              <a:rPr lang="zh-CN" altLang="en-US" sz="1600" b="1" dirty="0">
                <a:solidFill>
                  <a:srgbClr val="C00000"/>
                </a:solidFill>
                <a:latin typeface="微软雅黑" pitchFamily="34" charset="-122"/>
                <a:ea typeface="微软雅黑" pitchFamily="34" charset="-122"/>
              </a:rPr>
              <a:t>部分自派注意</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25000"/>
              </a:lnSpc>
            </a:pPr>
            <a:r>
              <a:rPr lang="zh-CN" altLang="en-US" sz="1600" b="1" dirty="0">
                <a:latin typeface="微软雅黑" pitchFamily="34" charset="-122"/>
                <a:ea typeface="微软雅黑" pitchFamily="34" charset="-122"/>
              </a:rPr>
              <a:t>自派股东所持</a:t>
            </a:r>
            <a:r>
              <a:rPr lang="zh-CN" altLang="en-US" sz="1600" b="1" dirty="0">
                <a:solidFill>
                  <a:srgbClr val="C00000"/>
                </a:solidFill>
                <a:latin typeface="微软雅黑" pitchFamily="34" charset="-122"/>
                <a:ea typeface="微软雅黑" pitchFamily="34" charset="-122"/>
              </a:rPr>
              <a:t>流通股</a:t>
            </a:r>
            <a:r>
              <a:rPr lang="zh-CN" altLang="en-US" sz="1600" b="1" dirty="0">
                <a:latin typeface="微软雅黑" pitchFamily="34" charset="-122"/>
                <a:ea typeface="微软雅黑" pitchFamily="34" charset="-122"/>
              </a:rPr>
              <a:t>产生的现金红利款项需向中国结算预付，若</a:t>
            </a:r>
            <a:r>
              <a:rPr lang="zh-CN" altLang="en-US" sz="1600" b="1" dirty="0">
                <a:solidFill>
                  <a:srgbClr val="C00000"/>
                </a:solidFill>
                <a:latin typeface="微软雅黑" pitchFamily="34" charset="-122"/>
                <a:ea typeface="微软雅黑" pitchFamily="34" charset="-122"/>
              </a:rPr>
              <a:t>股权登记日当天收市后</a:t>
            </a:r>
            <a:r>
              <a:rPr lang="zh-CN" altLang="en-US" sz="1600" b="1" dirty="0">
                <a:latin typeface="微软雅黑" pitchFamily="34" charset="-122"/>
                <a:ea typeface="微软雅黑" pitchFamily="34" charset="-122"/>
              </a:rPr>
              <a:t>，自派股东没有减持，该笔现金红利款项会在</a:t>
            </a:r>
            <a:r>
              <a:rPr lang="en-US" altLang="zh-CN" sz="1600" b="1" dirty="0">
                <a:solidFill>
                  <a:srgbClr val="C00000"/>
                </a:solidFill>
                <a:latin typeface="微软雅黑" pitchFamily="34" charset="-122"/>
                <a:ea typeface="微软雅黑" pitchFamily="34" charset="-122"/>
              </a:rPr>
              <a:t>R+2</a:t>
            </a:r>
            <a:r>
              <a:rPr lang="zh-CN" altLang="en-US" sz="1600" b="1" dirty="0">
                <a:solidFill>
                  <a:srgbClr val="C00000"/>
                </a:solidFill>
                <a:latin typeface="微软雅黑" pitchFamily="34" charset="-122"/>
                <a:ea typeface="微软雅黑" pitchFamily="34" charset="-122"/>
              </a:rPr>
              <a:t>日内</a:t>
            </a:r>
            <a:r>
              <a:rPr lang="zh-CN" altLang="en-US" sz="1600" b="1" dirty="0">
                <a:latin typeface="微软雅黑" pitchFamily="34" charset="-122"/>
                <a:ea typeface="微软雅黑" pitchFamily="34" charset="-122"/>
              </a:rPr>
              <a:t>退回发行人完成自派。（限售股份不可流通，无需预付限售股产生的现金红利）</a:t>
            </a:r>
            <a:endParaRPr lang="en-US" altLang="zh-CN" sz="1600" b="1" dirty="0">
              <a:latin typeface="微软雅黑" pitchFamily="34" charset="-122"/>
              <a:ea typeface="微软雅黑" pitchFamily="34" charset="-122"/>
            </a:endParaRPr>
          </a:p>
        </p:txBody>
      </p:sp>
      <p:sp>
        <p:nvSpPr>
          <p:cNvPr id="19" name="TextBox 18"/>
          <p:cNvSpPr txBox="1"/>
          <p:nvPr/>
        </p:nvSpPr>
        <p:spPr>
          <a:xfrm>
            <a:off x="756138" y="4642338"/>
            <a:ext cx="3358662" cy="369332"/>
          </a:xfrm>
          <a:prstGeom prst="rect">
            <a:avLst/>
          </a:prstGeom>
          <a:noFill/>
        </p:spPr>
        <p:txBody>
          <a:bodyPr wrap="square" rtlCol="0">
            <a:spAutoFit/>
          </a:bodyPr>
          <a:lstStyle/>
          <a:p>
            <a:endParaRPr lang="zh-CN" altLang="en-US"/>
          </a:p>
        </p:txBody>
      </p:sp>
      <p:sp>
        <p:nvSpPr>
          <p:cNvPr id="20" name="TextBox 19"/>
          <p:cNvSpPr txBox="1"/>
          <p:nvPr/>
        </p:nvSpPr>
        <p:spPr>
          <a:xfrm>
            <a:off x="509953" y="4457700"/>
            <a:ext cx="2936631" cy="584775"/>
          </a:xfrm>
          <a:prstGeom prst="rect">
            <a:avLst/>
          </a:prstGeom>
          <a:noFill/>
        </p:spPr>
        <p:txBody>
          <a:bodyPr wrap="square" rtlCol="0">
            <a:spAutoFit/>
          </a:bodyPr>
          <a:lstStyle/>
          <a:p>
            <a:r>
              <a:rPr lang="zh-CN" altLang="en-US" sz="1600" b="1" dirty="0">
                <a:solidFill>
                  <a:srgbClr val="C00000"/>
                </a:solidFill>
                <a:latin typeface="微软雅黑" pitchFamily="34" charset="-122"/>
                <a:ea typeface="微软雅黑" pitchFamily="34" charset="-122"/>
              </a:rPr>
              <a:t>若无特殊安排，建议全部通过中国结算办理，省时省心！！！</a:t>
            </a:r>
          </a:p>
        </p:txBody>
      </p:sp>
      <p:sp>
        <p:nvSpPr>
          <p:cNvPr id="21" name="TextBox 20"/>
          <p:cNvSpPr txBox="1"/>
          <p:nvPr/>
        </p:nvSpPr>
        <p:spPr>
          <a:xfrm>
            <a:off x="800102" y="1028701"/>
            <a:ext cx="7710854" cy="646331"/>
          </a:xfrm>
          <a:prstGeom prst="rect">
            <a:avLst/>
          </a:prstGeom>
          <a:noFill/>
        </p:spPr>
        <p:txBody>
          <a:bodyPr wrap="square" rtlCol="0">
            <a:spAutoFit/>
          </a:bodyPr>
          <a:lstStyle/>
          <a:p>
            <a:r>
              <a:rPr lang="zh-CN" altLang="en-US" b="1" dirty="0">
                <a:latin typeface="微软雅黑" pitchFamily="34" charset="-122"/>
                <a:ea typeface="微软雅黑" pitchFamily="34" charset="-122"/>
              </a:rPr>
              <a:t>若公司仅派发现金红利，且全部自派，则无需通过中国结算办理，挂牌公司自行披露权益分派实施公告，通知主办券商向股转公司提交除息申请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757916" y="1805344"/>
            <a:ext cx="3124200" cy="3124200"/>
          </a:xfrm>
          <a:prstGeom prst="ellipse">
            <a:avLst/>
          </a:prstGeom>
          <a:blipFill>
            <a:blip r:embed="rId2" cstate="print"/>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4"/>
          <p:cNvSpPr txBox="1"/>
          <p:nvPr/>
        </p:nvSpPr>
        <p:spPr>
          <a:xfrm>
            <a:off x="3664696" y="2346999"/>
            <a:ext cx="1310640" cy="1107996"/>
          </a:xfrm>
          <a:prstGeom prst="rect">
            <a:avLst/>
          </a:prstGeom>
          <a:noFill/>
        </p:spPr>
        <p:txBody>
          <a:bodyPr wrap="square" rtlCol="0">
            <a:spAutoFit/>
          </a:bodyPr>
          <a:lstStyle/>
          <a:p>
            <a:pPr algn="ctr"/>
            <a:r>
              <a:rPr lang="en-US" altLang="zh-CN" sz="6600" dirty="0">
                <a:solidFill>
                  <a:srgbClr val="C00000"/>
                </a:solidFill>
                <a:latin typeface="Impact" panose="020B0806030902050204" pitchFamily="34" charset="0"/>
              </a:rPr>
              <a:t>01</a:t>
            </a:r>
            <a:endParaRPr lang="zh-CN" altLang="en-US" sz="6600" dirty="0">
              <a:solidFill>
                <a:srgbClr val="C00000"/>
              </a:solidFill>
              <a:latin typeface="Impact" panose="020B0806030902050204" pitchFamily="34" charset="0"/>
            </a:endParaRPr>
          </a:p>
        </p:txBody>
      </p:sp>
      <p:cxnSp>
        <p:nvCxnSpPr>
          <p:cNvPr id="16" name="直接连接符 15"/>
          <p:cNvCxnSpPr/>
          <p:nvPr/>
        </p:nvCxnSpPr>
        <p:spPr>
          <a:xfrm>
            <a:off x="3098276" y="3348394"/>
            <a:ext cx="2443480"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995198" y="3544453"/>
            <a:ext cx="2649639" cy="954107"/>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权益分派</a:t>
            </a:r>
            <a:endParaRPr lang="en-US" altLang="zh-CN" sz="2800" b="1" dirty="0">
              <a:solidFill>
                <a:schemeClr val="tx1">
                  <a:lumMod val="65000"/>
                  <a:lumOff val="35000"/>
                </a:schemeClr>
              </a:solidFill>
              <a:latin typeface="微软雅黑" pitchFamily="34" charset="-122"/>
              <a:ea typeface="微软雅黑" pitchFamily="34" charset="-122"/>
            </a:endParaRPr>
          </a:p>
          <a:p>
            <a:pPr algn="ctr"/>
            <a:r>
              <a:rPr lang="zh-CN" altLang="en-US" sz="2800" b="1" dirty="0">
                <a:solidFill>
                  <a:schemeClr val="tx1">
                    <a:lumMod val="65000"/>
                    <a:lumOff val="35000"/>
                  </a:schemeClr>
                </a:solidFill>
                <a:latin typeface="微软雅黑" pitchFamily="34" charset="-122"/>
                <a:ea typeface="微软雅黑" pitchFamily="34" charset="-122"/>
              </a:rPr>
              <a:t>业务介绍</a:t>
            </a:r>
          </a:p>
        </p:txBody>
      </p:sp>
      <p:grpSp>
        <p:nvGrpSpPr>
          <p:cNvPr id="18" name="组合 17"/>
          <p:cNvGrpSpPr/>
          <p:nvPr/>
        </p:nvGrpSpPr>
        <p:grpSpPr>
          <a:xfrm>
            <a:off x="1244173" y="1289128"/>
            <a:ext cx="6644409" cy="4143925"/>
            <a:chOff x="3020156" y="1007782"/>
            <a:chExt cx="6644409" cy="4143925"/>
          </a:xfrm>
        </p:grpSpPr>
        <p:pic>
          <p:nvPicPr>
            <p:cNvPr id="19" name="图片 18"/>
            <p:cNvPicPr>
              <a:picLocks noChangeAspect="1"/>
            </p:cNvPicPr>
            <p:nvPr/>
          </p:nvPicPr>
          <p:blipFill rotWithShape="1">
            <a:blip r:embed="rId3" cstate="print">
              <a:grayscl/>
              <a:extLst/>
            </a:blip>
            <a:srcRect b="72279"/>
            <a:stretch/>
          </p:blipFill>
          <p:spPr>
            <a:xfrm rot="10800000" flipH="1">
              <a:off x="3020156" y="5002661"/>
              <a:ext cx="6644409" cy="149046"/>
            </a:xfrm>
            <a:prstGeom prst="rect">
              <a:avLst/>
            </a:prstGeom>
          </p:spPr>
        </p:pic>
        <p:pic>
          <p:nvPicPr>
            <p:cNvPr id="20" name="图片 19"/>
            <p:cNvPicPr>
              <a:picLocks noChangeAspect="1"/>
            </p:cNvPicPr>
            <p:nvPr/>
          </p:nvPicPr>
          <p:blipFill rotWithShape="1">
            <a:blip r:embed="rId3" cstate="print">
              <a:grayscl/>
              <a:extLst/>
            </a:blip>
            <a:srcRect b="72279"/>
            <a:stretch/>
          </p:blipFill>
          <p:spPr>
            <a:xfrm rot="10800000" flipH="1" flipV="1">
              <a:off x="3020156" y="1007782"/>
              <a:ext cx="6644409" cy="149046"/>
            </a:xfrm>
            <a:prstGeom prst="rect">
              <a:avLst/>
            </a:prstGeom>
          </p:spPr>
        </p:pic>
      </p:grpSp>
      <p:sp>
        <p:nvSpPr>
          <p:cNvPr id="22" name="页脚占位符 21"/>
          <p:cNvSpPr>
            <a:spLocks noGrp="1"/>
          </p:cNvSpPr>
          <p:nvPr>
            <p:ph type="ftr" sz="quarter" idx="11"/>
          </p:nvPr>
        </p:nvSpPr>
        <p:spPr/>
        <p:txBody>
          <a:bodyPr/>
          <a:lstStyle/>
          <a:p>
            <a:pPr>
              <a:defRPr/>
            </a:pPr>
            <a:r>
              <a:rPr lang="en-US" altLang="zh-CN" dirty="0"/>
              <a:t>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30</a:t>
            </a:r>
          </a:p>
        </p:txBody>
      </p:sp>
      <p:grpSp>
        <p:nvGrpSpPr>
          <p:cNvPr id="10" name="组合 9"/>
          <p:cNvGrpSpPr/>
          <p:nvPr/>
        </p:nvGrpSpPr>
        <p:grpSpPr>
          <a:xfrm>
            <a:off x="6182762" y="1595445"/>
            <a:ext cx="2205096" cy="4181112"/>
            <a:chOff x="6147594" y="1824037"/>
            <a:chExt cx="2205096" cy="3425825"/>
          </a:xfrm>
        </p:grpSpPr>
        <p:sp>
          <p:nvSpPr>
            <p:cNvPr id="11" name="Freeform 3"/>
            <p:cNvSpPr>
              <a:spLocks/>
            </p:cNvSpPr>
            <p:nvPr/>
          </p:nvSpPr>
          <p:spPr bwMode="gray">
            <a:xfrm>
              <a:off x="6147594" y="1824037"/>
              <a:ext cx="2157412"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F9F9F9"/>
                </a:gs>
                <a:gs pos="100000">
                  <a:srgbClr val="D7D7D7"/>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EAEAEA"/>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12" name="Freeform 4"/>
            <p:cNvSpPr>
              <a:spLocks/>
            </p:cNvSpPr>
            <p:nvPr/>
          </p:nvSpPr>
          <p:spPr bwMode="gray">
            <a:xfrm>
              <a:off x="6160294" y="1830387"/>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13" name="Text Box 16"/>
            <p:cNvSpPr txBox="1">
              <a:spLocks noChangeArrowheads="1"/>
            </p:cNvSpPr>
            <p:nvPr/>
          </p:nvSpPr>
          <p:spPr bwMode="gray">
            <a:xfrm>
              <a:off x="6209138" y="3234251"/>
              <a:ext cx="2133600" cy="196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50000"/>
                </a:spcBef>
                <a:defRPr/>
              </a:pPr>
              <a:r>
                <a:rPr lang="zh-CN" altLang="en-US" sz="1400" b="1" dirty="0">
                  <a:latin typeface="Calibri" panose="020F0502020204030204" pitchFamily="34" charset="0"/>
                  <a:ea typeface="微软雅黑" panose="020B0503020204020204" pitchFamily="34" charset="-122"/>
                  <a:sym typeface="Calibri" panose="020F0502020204030204" pitchFamily="34" charset="0"/>
                </a:rPr>
                <a:t>限售股经权益分派产生的红股或转增的股份仍然为限售股，且</a:t>
              </a:r>
              <a:r>
                <a:rPr lang="zh-CN" altLang="en-US" sz="1400" b="1" dirty="0">
                  <a:solidFill>
                    <a:srgbClr val="C00000"/>
                  </a:solidFill>
                  <a:latin typeface="Calibri" panose="020F0502020204030204" pitchFamily="34" charset="0"/>
                  <a:ea typeface="微软雅黑" panose="020B0503020204020204" pitchFamily="34" charset="-122"/>
                  <a:sym typeface="Calibri" panose="020F0502020204030204" pitchFamily="34" charset="0"/>
                </a:rPr>
                <a:t>股东所持流通股和限售股的比例也不发生改变</a:t>
              </a:r>
              <a:r>
                <a:rPr lang="zh-CN" altLang="en-US" sz="1400" b="1" dirty="0">
                  <a:latin typeface="Calibri" panose="020F0502020204030204" pitchFamily="34" charset="0"/>
                  <a:ea typeface="微软雅黑" panose="020B0503020204020204" pitchFamily="34" charset="-122"/>
                  <a:sym typeface="Calibri" panose="020F0502020204030204" pitchFamily="34" charset="0"/>
                </a:rPr>
                <a:t>，股权益分派办理完成后</a:t>
              </a:r>
              <a:r>
                <a:rPr lang="zh-CN" altLang="en-US" sz="1400" b="1" dirty="0">
                  <a:solidFill>
                    <a:srgbClr val="C00000"/>
                  </a:solidFill>
                  <a:latin typeface="Calibri" panose="020F0502020204030204" pitchFamily="34" charset="0"/>
                  <a:ea typeface="微软雅黑" panose="020B0503020204020204" pitchFamily="34" charset="-122"/>
                  <a:sym typeface="Calibri" panose="020F0502020204030204" pitchFamily="34" charset="0"/>
                </a:rPr>
                <a:t>无需</a:t>
              </a:r>
              <a:r>
                <a:rPr lang="zh-CN" altLang="en-US" sz="1400" b="1" dirty="0">
                  <a:latin typeface="Calibri" panose="020F0502020204030204" pitchFamily="34" charset="0"/>
                  <a:ea typeface="微软雅黑" panose="020B0503020204020204" pitchFamily="34" charset="-122"/>
                  <a:sym typeface="Calibri" panose="020F0502020204030204" pitchFamily="34" charset="0"/>
                </a:rPr>
                <a:t>再向股转公司及中国结算申请股份限售登记业务。</a:t>
              </a:r>
              <a:endParaRPr lang="en-US" altLang="zh-CN" sz="1400" b="1" dirty="0">
                <a:solidFill>
                  <a:srgbClr val="4D4D4D"/>
                </a:solidFill>
                <a:latin typeface="微软雅黑" pitchFamily="34" charset="-122"/>
                <a:ea typeface="微软雅黑" pitchFamily="34" charset="-122"/>
              </a:endParaRPr>
            </a:p>
          </p:txBody>
        </p:sp>
        <p:sp>
          <p:nvSpPr>
            <p:cNvPr id="14" name="Text Box 36"/>
            <p:cNvSpPr txBox="1">
              <a:spLocks noChangeArrowheads="1"/>
            </p:cNvSpPr>
            <p:nvPr/>
          </p:nvSpPr>
          <p:spPr bwMode="gray">
            <a:xfrm>
              <a:off x="6224952" y="2364886"/>
              <a:ext cx="2127738" cy="88262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600" b="1" dirty="0">
                  <a:latin typeface="微软雅黑" pitchFamily="34" charset="-122"/>
                  <a:ea typeface="微软雅黑" pitchFamily="34" charset="-122"/>
                </a:rPr>
                <a:t>权益分派业务办理完成后，还需对红股或转增的股份申请限售登记吗？</a:t>
              </a:r>
            </a:p>
          </p:txBody>
        </p:sp>
        <p:sp>
          <p:nvSpPr>
            <p:cNvPr id="15" name="Line 38"/>
            <p:cNvSpPr>
              <a:spLocks noChangeShapeType="1"/>
            </p:cNvSpPr>
            <p:nvPr/>
          </p:nvSpPr>
          <p:spPr bwMode="gray">
            <a:xfrm>
              <a:off x="6279356" y="3211512"/>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grpSp>
      <p:grpSp>
        <p:nvGrpSpPr>
          <p:cNvPr id="33" name="组合 32"/>
          <p:cNvGrpSpPr/>
          <p:nvPr/>
        </p:nvGrpSpPr>
        <p:grpSpPr>
          <a:xfrm>
            <a:off x="6306332" y="1342714"/>
            <a:ext cx="737099" cy="790020"/>
            <a:chOff x="1668240" y="659196"/>
            <a:chExt cx="1459921" cy="1564738"/>
          </a:xfrm>
        </p:grpSpPr>
        <p:sp>
          <p:nvSpPr>
            <p:cNvPr id="34" name="椭圆 33"/>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5" name="Oval 19"/>
            <p:cNvSpPr>
              <a:spLocks noChangeArrowheads="1"/>
            </p:cNvSpPr>
            <p:nvPr/>
          </p:nvSpPr>
          <p:spPr bwMode="auto">
            <a:xfrm>
              <a:off x="1668240" y="659196"/>
              <a:ext cx="1459921" cy="1460252"/>
            </a:xfrm>
            <a:prstGeom prst="ellipse">
              <a:avLst/>
            </a:prstGeom>
            <a:gradFill rotWithShape="1">
              <a:gsLst>
                <a:gs pos="0">
                  <a:srgbClr val="F9F9F9"/>
                </a:gs>
                <a:gs pos="100000">
                  <a:srgbClr val="C0C0C0"/>
                </a:gs>
              </a:gsLst>
              <a:path path="shape">
                <a:fillToRect l="50000" t="50000" r="50000" b="50000"/>
              </a:path>
            </a:gradFill>
            <a:ln w="9525">
              <a:solidFill>
                <a:srgbClr val="ADADA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3</a:t>
              </a: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36"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7" name="矩形 36">
            <a:extLst>
              <a:ext uri="{FF2B5EF4-FFF2-40B4-BE49-F238E27FC236}">
                <a16:creationId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（三）几个需要注意的问题</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3324253" y="1603195"/>
            <a:ext cx="2177560" cy="4181111"/>
            <a:chOff x="6147594" y="1824037"/>
            <a:chExt cx="2177560" cy="3425825"/>
          </a:xfrm>
        </p:grpSpPr>
        <p:sp>
          <p:nvSpPr>
            <p:cNvPr id="67" name="Freeform 3"/>
            <p:cNvSpPr>
              <a:spLocks/>
            </p:cNvSpPr>
            <p:nvPr/>
          </p:nvSpPr>
          <p:spPr bwMode="gray">
            <a:xfrm>
              <a:off x="6147594" y="1824037"/>
              <a:ext cx="2157412"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F9F9F9"/>
                </a:gs>
                <a:gs pos="100000">
                  <a:srgbClr val="D7D7D7"/>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EAEAEA"/>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68" name="Freeform 4"/>
            <p:cNvSpPr>
              <a:spLocks/>
            </p:cNvSpPr>
            <p:nvPr/>
          </p:nvSpPr>
          <p:spPr bwMode="gray">
            <a:xfrm>
              <a:off x="6160294" y="1830387"/>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69" name="Text Box 16"/>
            <p:cNvSpPr txBox="1">
              <a:spLocks noChangeArrowheads="1"/>
            </p:cNvSpPr>
            <p:nvPr/>
          </p:nvSpPr>
          <p:spPr bwMode="gray">
            <a:xfrm>
              <a:off x="6191554" y="3216855"/>
              <a:ext cx="2133600" cy="1840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buFont typeface="Wingdings" pitchFamily="2" charset="2"/>
                <a:buChar char="n"/>
                <a:defRPr/>
              </a:pPr>
              <a:r>
                <a:rPr lang="zh-CN" altLang="en-US" sz="1400" b="1" dirty="0">
                  <a:latin typeface="微软雅黑" pitchFamily="34" charset="-122"/>
                  <a:ea typeface="微软雅黑" pitchFamily="34" charset="-122"/>
                </a:rPr>
                <a:t>若股东所持股份存在质押，则该部分的</a:t>
              </a:r>
              <a:r>
                <a:rPr lang="zh-CN" altLang="en-US" sz="1400" b="1" dirty="0">
                  <a:solidFill>
                    <a:srgbClr val="C00000"/>
                  </a:solidFill>
                  <a:latin typeface="微软雅黑" pitchFamily="34" charset="-122"/>
                  <a:ea typeface="微软雅黑" pitchFamily="34" charset="-122"/>
                </a:rPr>
                <a:t>红股和现金红利自动冻结</a:t>
              </a:r>
              <a:r>
                <a:rPr lang="zh-CN" altLang="en-US" sz="1400" b="1" dirty="0">
                  <a:latin typeface="微软雅黑" pitchFamily="34" charset="-122"/>
                  <a:ea typeface="微软雅黑" pitchFamily="34" charset="-122"/>
                </a:rPr>
                <a:t>，暂不派发。质权人可以申请</a:t>
              </a:r>
              <a:r>
                <a:rPr lang="zh-CN" altLang="en-US" sz="1400" b="1" dirty="0">
                  <a:solidFill>
                    <a:srgbClr val="C00000"/>
                  </a:solidFill>
                  <a:latin typeface="微软雅黑" pitchFamily="34" charset="-122"/>
                  <a:ea typeface="微软雅黑" pitchFamily="34" charset="-122"/>
                </a:rPr>
                <a:t>解除现金红利的质押</a:t>
              </a:r>
              <a:r>
                <a:rPr lang="zh-CN" altLang="en-US" sz="1400" b="1" dirty="0">
                  <a:latin typeface="微软雅黑" pitchFamily="34" charset="-122"/>
                  <a:ea typeface="微软雅黑" pitchFamily="34" charset="-122"/>
                </a:rPr>
                <a:t>（部分解除质押）。</a:t>
              </a:r>
              <a:endParaRPr lang="en-US" altLang="zh-CN" sz="1400" b="1" dirty="0">
                <a:latin typeface="微软雅黑" pitchFamily="34" charset="-122"/>
                <a:ea typeface="微软雅黑" pitchFamily="34" charset="-122"/>
              </a:endParaRPr>
            </a:p>
            <a:p>
              <a:pPr algn="just">
                <a:buFont typeface="Wingdings" pitchFamily="2" charset="2"/>
                <a:buChar char="n"/>
                <a:defRPr/>
              </a:pPr>
              <a:r>
                <a:rPr lang="zh-CN" altLang="en-US" sz="1400" b="1" dirty="0">
                  <a:latin typeface="微软雅黑" pitchFamily="34" charset="-122"/>
                  <a:ea typeface="微软雅黑" pitchFamily="34" charset="-122"/>
                </a:rPr>
                <a:t> 若股东所持股份存在</a:t>
              </a:r>
              <a:r>
                <a:rPr lang="zh-CN" altLang="en-US" sz="1400" b="1" dirty="0">
                  <a:solidFill>
                    <a:srgbClr val="C00000"/>
                  </a:solidFill>
                  <a:latin typeface="微软雅黑" pitchFamily="34" charset="-122"/>
                  <a:ea typeface="微软雅黑" pitchFamily="34" charset="-122"/>
                </a:rPr>
                <a:t>司法冻结</a:t>
              </a:r>
              <a:r>
                <a:rPr lang="zh-CN" altLang="en-US" sz="1400" b="1" dirty="0">
                  <a:latin typeface="微软雅黑" pitchFamily="34" charset="-122"/>
                  <a:ea typeface="微软雅黑" pitchFamily="34" charset="-122"/>
                </a:rPr>
                <a:t>，则按照司法机关办理冻结时选择的情况处理。</a:t>
              </a:r>
              <a:endParaRPr lang="en-US" altLang="zh-CN" sz="1400" b="1" dirty="0">
                <a:latin typeface="微软雅黑" pitchFamily="34" charset="-122"/>
                <a:ea typeface="微软雅黑" pitchFamily="34" charset="-122"/>
              </a:endParaRPr>
            </a:p>
          </p:txBody>
        </p:sp>
        <p:sp>
          <p:nvSpPr>
            <p:cNvPr id="70" name="Text Box 36"/>
            <p:cNvSpPr txBox="1">
              <a:spLocks noChangeArrowheads="1"/>
            </p:cNvSpPr>
            <p:nvPr/>
          </p:nvSpPr>
          <p:spPr bwMode="gray">
            <a:xfrm>
              <a:off x="6155677" y="2429827"/>
              <a:ext cx="2127738" cy="68088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600" b="1" dirty="0">
                  <a:latin typeface="微软雅黑" pitchFamily="34" charset="-122"/>
                  <a:ea typeface="微软雅黑" pitchFamily="34" charset="-122"/>
                </a:rPr>
                <a:t>股份存在质押和司法冻结办理权益分派有何需要注意的地方？</a:t>
              </a:r>
            </a:p>
          </p:txBody>
        </p:sp>
        <p:sp>
          <p:nvSpPr>
            <p:cNvPr id="71" name="Line 38"/>
            <p:cNvSpPr>
              <a:spLocks noChangeShapeType="1"/>
            </p:cNvSpPr>
            <p:nvPr/>
          </p:nvSpPr>
          <p:spPr bwMode="gray">
            <a:xfrm>
              <a:off x="6279356" y="3171554"/>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grpSp>
      <p:grpSp>
        <p:nvGrpSpPr>
          <p:cNvPr id="72" name="组合 71"/>
          <p:cNvGrpSpPr/>
          <p:nvPr/>
        </p:nvGrpSpPr>
        <p:grpSpPr>
          <a:xfrm>
            <a:off x="3447823" y="1350464"/>
            <a:ext cx="737099" cy="790020"/>
            <a:chOff x="1668240" y="659196"/>
            <a:chExt cx="1459921" cy="1564738"/>
          </a:xfrm>
        </p:grpSpPr>
        <p:sp>
          <p:nvSpPr>
            <p:cNvPr id="73" name="椭圆 72"/>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4" name="Oval 19"/>
            <p:cNvSpPr>
              <a:spLocks noChangeArrowheads="1"/>
            </p:cNvSpPr>
            <p:nvPr/>
          </p:nvSpPr>
          <p:spPr bwMode="auto">
            <a:xfrm>
              <a:off x="1668240" y="659196"/>
              <a:ext cx="1459921" cy="1460252"/>
            </a:xfrm>
            <a:prstGeom prst="ellipse">
              <a:avLst/>
            </a:prstGeom>
            <a:gradFill rotWithShape="1">
              <a:gsLst>
                <a:gs pos="0">
                  <a:srgbClr val="F9F9F9"/>
                </a:gs>
                <a:gs pos="100000">
                  <a:srgbClr val="C0C0C0"/>
                </a:gs>
              </a:gsLst>
              <a:path path="shape">
                <a:fillToRect l="50000" t="50000" r="50000" b="50000"/>
              </a:path>
            </a:gradFill>
            <a:ln w="9525">
              <a:solidFill>
                <a:srgbClr val="ADADA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2</a:t>
              </a: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75"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76" name="组合 75"/>
          <p:cNvGrpSpPr/>
          <p:nvPr/>
        </p:nvGrpSpPr>
        <p:grpSpPr>
          <a:xfrm>
            <a:off x="501289" y="1623926"/>
            <a:ext cx="2180362" cy="4181111"/>
            <a:chOff x="6138930" y="1824037"/>
            <a:chExt cx="2180362" cy="3425825"/>
          </a:xfrm>
        </p:grpSpPr>
        <p:sp>
          <p:nvSpPr>
            <p:cNvPr id="77" name="Freeform 3"/>
            <p:cNvSpPr>
              <a:spLocks/>
            </p:cNvSpPr>
            <p:nvPr/>
          </p:nvSpPr>
          <p:spPr bwMode="gray">
            <a:xfrm>
              <a:off x="6147594" y="1824037"/>
              <a:ext cx="2157412"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F9F9F9"/>
                </a:gs>
                <a:gs pos="100000">
                  <a:srgbClr val="D7D7D7"/>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EAEAEA"/>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78" name="Freeform 4"/>
            <p:cNvSpPr>
              <a:spLocks/>
            </p:cNvSpPr>
            <p:nvPr/>
          </p:nvSpPr>
          <p:spPr bwMode="gray">
            <a:xfrm>
              <a:off x="6160294" y="1830387"/>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79" name="Text Box 16"/>
            <p:cNvSpPr txBox="1">
              <a:spLocks noChangeArrowheads="1"/>
            </p:cNvSpPr>
            <p:nvPr/>
          </p:nvSpPr>
          <p:spPr bwMode="gray">
            <a:xfrm>
              <a:off x="6138930" y="2946077"/>
              <a:ext cx="2133600" cy="201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Font typeface="Wingdings" pitchFamily="2" charset="2"/>
                <a:buChar char="n"/>
                <a:defRPr/>
              </a:pPr>
              <a:r>
                <a:rPr lang="zh-CN" altLang="en-US" sz="1400" b="1" dirty="0">
                  <a:latin typeface="微软雅黑" pitchFamily="34" charset="-122"/>
                  <a:ea typeface="微软雅黑" pitchFamily="34" charset="-122"/>
                </a:rPr>
                <a:t>送转股时，投资者根据送转股比例计算，产生</a:t>
              </a:r>
              <a:r>
                <a:rPr lang="zh-CN" altLang="en-US" sz="1400" b="1" dirty="0">
                  <a:solidFill>
                    <a:srgbClr val="C00000"/>
                  </a:solidFill>
                  <a:latin typeface="微软雅黑" pitchFamily="34" charset="-122"/>
                  <a:ea typeface="微软雅黑" pitchFamily="34" charset="-122"/>
                </a:rPr>
                <a:t>不足</a:t>
              </a:r>
              <a:r>
                <a:rPr lang="en-US" altLang="zh-CN" sz="1400" b="1" dirty="0">
                  <a:solidFill>
                    <a:srgbClr val="C00000"/>
                  </a:solidFill>
                  <a:latin typeface="微软雅黑" pitchFamily="34" charset="-122"/>
                  <a:ea typeface="微软雅黑" pitchFamily="34" charset="-122"/>
                </a:rPr>
                <a:t>1</a:t>
              </a:r>
              <a:r>
                <a:rPr lang="zh-CN" altLang="en-US" sz="1400" b="1" dirty="0">
                  <a:solidFill>
                    <a:srgbClr val="C00000"/>
                  </a:solidFill>
                  <a:latin typeface="微软雅黑" pitchFamily="34" charset="-122"/>
                  <a:ea typeface="微软雅黑" pitchFamily="34" charset="-122"/>
                </a:rPr>
                <a:t>股</a:t>
              </a:r>
              <a:r>
                <a:rPr lang="zh-CN" altLang="en-US" sz="1400" b="1" dirty="0">
                  <a:latin typeface="微软雅黑" pitchFamily="34" charset="-122"/>
                  <a:ea typeface="微软雅黑" pitchFamily="34" charset="-122"/>
                </a:rPr>
                <a:t>的股份称为</a:t>
              </a:r>
              <a:r>
                <a:rPr lang="zh-CN" altLang="en-US" sz="1400" b="1" dirty="0">
                  <a:solidFill>
                    <a:srgbClr val="C00000"/>
                  </a:solidFill>
                  <a:latin typeface="微软雅黑" pitchFamily="34" charset="-122"/>
                  <a:ea typeface="微软雅黑" pitchFamily="34" charset="-122"/>
                </a:rPr>
                <a:t>零碎股。</a:t>
              </a:r>
              <a:endParaRPr lang="en-US" altLang="zh-CN" sz="1400" b="1" dirty="0">
                <a:solidFill>
                  <a:srgbClr val="C00000"/>
                </a:solidFill>
                <a:latin typeface="微软雅黑" pitchFamily="34" charset="-122"/>
                <a:ea typeface="微软雅黑" pitchFamily="34" charset="-122"/>
              </a:endParaRPr>
            </a:p>
            <a:p>
              <a:pPr lvl="0">
                <a:buFont typeface="Wingdings" pitchFamily="2" charset="2"/>
                <a:buChar char="n"/>
                <a:defRPr/>
              </a:pPr>
              <a:r>
                <a:rPr lang="zh-CN" altLang="en-US" sz="1400" b="1" dirty="0">
                  <a:latin typeface="微软雅黑" pitchFamily="34" charset="-122"/>
                  <a:ea typeface="微软雅黑" pitchFamily="34" charset="-122"/>
                </a:rPr>
                <a:t>发行人</a:t>
              </a:r>
              <a:r>
                <a:rPr lang="zh-CN" altLang="en-US" sz="1400" b="1" dirty="0">
                  <a:solidFill>
                    <a:srgbClr val="C00000"/>
                  </a:solidFill>
                  <a:latin typeface="微软雅黑" pitchFamily="34" charset="-122"/>
                  <a:ea typeface="微软雅黑" pitchFamily="34" charset="-122"/>
                </a:rPr>
                <a:t>不可</a:t>
              </a:r>
              <a:r>
                <a:rPr lang="zh-CN" altLang="en-US" sz="1400" b="1" dirty="0">
                  <a:latin typeface="微软雅黑" pitchFamily="34" charset="-122"/>
                  <a:ea typeface="微软雅黑" pitchFamily="34" charset="-122"/>
                </a:rPr>
                <a:t>在权益分派方案中</a:t>
              </a:r>
              <a:r>
                <a:rPr lang="zh-CN" altLang="en-US" sz="1400" b="1" dirty="0">
                  <a:solidFill>
                    <a:srgbClr val="C00000"/>
                  </a:solidFill>
                  <a:latin typeface="微软雅黑" pitchFamily="34" charset="-122"/>
                  <a:ea typeface="微软雅黑" pitchFamily="34" charset="-122"/>
                </a:rPr>
                <a:t>确定零碎股处理方法。</a:t>
              </a:r>
              <a:endParaRPr lang="en-US" altLang="zh-CN" sz="1400" b="1" dirty="0">
                <a:solidFill>
                  <a:srgbClr val="C00000"/>
                </a:solidFill>
                <a:latin typeface="微软雅黑" pitchFamily="34" charset="-122"/>
                <a:ea typeface="微软雅黑" pitchFamily="34" charset="-122"/>
              </a:endParaRPr>
            </a:p>
            <a:p>
              <a:pPr lvl="0">
                <a:buFont typeface="Wingdings" pitchFamily="2" charset="2"/>
                <a:buChar char="n"/>
                <a:defRPr/>
              </a:pPr>
              <a:r>
                <a:rPr lang="zh-CN" altLang="en-US" sz="1400" b="1" dirty="0">
                  <a:latin typeface="微软雅黑" pitchFamily="34" charset="-122"/>
                  <a:ea typeface="微软雅黑" pitchFamily="34" charset="-122"/>
                </a:rPr>
                <a:t>本公司会通过循环进位算法自动调整零碎股，达到投资者最小记账单位为</a:t>
              </a:r>
              <a:r>
                <a:rPr lang="en-US" altLang="zh-CN" sz="1400" b="1" dirty="0">
                  <a:latin typeface="微软雅黑" pitchFamily="34" charset="-122"/>
                  <a:ea typeface="微软雅黑" pitchFamily="34" charset="-122"/>
                </a:rPr>
                <a:t>1</a:t>
              </a:r>
              <a:r>
                <a:rPr lang="zh-CN" altLang="en-US" sz="1400" b="1" dirty="0">
                  <a:latin typeface="微软雅黑" pitchFamily="34" charset="-122"/>
                  <a:ea typeface="微软雅黑" pitchFamily="34" charset="-122"/>
                </a:rPr>
                <a:t>股。</a:t>
              </a:r>
              <a:endParaRPr lang="en-US" altLang="zh-CN" sz="1400" b="1" dirty="0">
                <a:latin typeface="微软雅黑" pitchFamily="34" charset="-122"/>
                <a:ea typeface="微软雅黑" pitchFamily="34" charset="-122"/>
              </a:endParaRPr>
            </a:p>
          </p:txBody>
        </p:sp>
        <p:sp>
          <p:nvSpPr>
            <p:cNvPr id="80" name="Text Box 36"/>
            <p:cNvSpPr txBox="1">
              <a:spLocks noChangeArrowheads="1"/>
            </p:cNvSpPr>
            <p:nvPr/>
          </p:nvSpPr>
          <p:spPr bwMode="gray">
            <a:xfrm>
              <a:off x="6191554" y="2581363"/>
              <a:ext cx="2127738" cy="2773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600" b="1" dirty="0">
                  <a:latin typeface="微软雅黑" pitchFamily="34" charset="-122"/>
                  <a:ea typeface="微软雅黑" pitchFamily="34" charset="-122"/>
                </a:rPr>
                <a:t>零碎股如何处理？</a:t>
              </a:r>
            </a:p>
          </p:txBody>
        </p:sp>
        <p:sp>
          <p:nvSpPr>
            <p:cNvPr id="81" name="Line 38"/>
            <p:cNvSpPr>
              <a:spLocks noChangeShapeType="1"/>
            </p:cNvSpPr>
            <p:nvPr/>
          </p:nvSpPr>
          <p:spPr bwMode="gray">
            <a:xfrm>
              <a:off x="6267164" y="2931805"/>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grpSp>
      <p:grpSp>
        <p:nvGrpSpPr>
          <p:cNvPr id="82" name="组合 81"/>
          <p:cNvGrpSpPr/>
          <p:nvPr/>
        </p:nvGrpSpPr>
        <p:grpSpPr>
          <a:xfrm>
            <a:off x="633523" y="1371195"/>
            <a:ext cx="737099" cy="790020"/>
            <a:chOff x="1668240" y="659196"/>
            <a:chExt cx="1459921" cy="1564738"/>
          </a:xfrm>
        </p:grpSpPr>
        <p:sp>
          <p:nvSpPr>
            <p:cNvPr id="83" name="椭圆 82"/>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4" name="Oval 19"/>
            <p:cNvSpPr>
              <a:spLocks noChangeArrowheads="1"/>
            </p:cNvSpPr>
            <p:nvPr/>
          </p:nvSpPr>
          <p:spPr bwMode="auto">
            <a:xfrm>
              <a:off x="1668240" y="659196"/>
              <a:ext cx="1459921" cy="1460252"/>
            </a:xfrm>
            <a:prstGeom prst="ellipse">
              <a:avLst/>
            </a:prstGeom>
            <a:gradFill rotWithShape="1">
              <a:gsLst>
                <a:gs pos="0">
                  <a:srgbClr val="F9F9F9"/>
                </a:gs>
                <a:gs pos="100000">
                  <a:srgbClr val="C0C0C0"/>
                </a:gs>
              </a:gsLst>
              <a:path path="shape">
                <a:fillToRect l="50000" t="50000" r="50000" b="50000"/>
              </a:path>
            </a:gradFill>
            <a:ln w="9525">
              <a:solidFill>
                <a:srgbClr val="ADADA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lang="en-US" altLang="zh-CN" b="1" kern="0" dirty="0">
                  <a:solidFill>
                    <a:srgbClr val="C00000"/>
                  </a:solidFill>
                  <a:latin typeface="微软雅黑" pitchFamily="34" charset="-122"/>
                  <a:ea typeface="微软雅黑" pitchFamily="34" charset="-122"/>
                </a:rPr>
                <a:t>1</a:t>
              </a: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85"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left)">
                                      <p:cBhvr>
                                        <p:cTn id="13" dur="500"/>
                                        <p:tgtEl>
                                          <p:spTgt spid="7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Effect transition="in" filter="fade">
                                      <p:cBhvr>
                                        <p:cTn id="20" dur="500"/>
                                        <p:tgtEl>
                                          <p:spTgt spid="72"/>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left)">
                                      <p:cBhvr>
                                        <p:cTn id="24" dur="500"/>
                                        <p:tgtEl>
                                          <p:spTgt spid="6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31</a:t>
            </a:r>
          </a:p>
        </p:txBody>
      </p:sp>
      <p:sp>
        <p:nvSpPr>
          <p:cNvPr id="3" name="矩形 2">
            <a:extLst>
              <a:ext uri="{FF2B5EF4-FFF2-40B4-BE49-F238E27FC236}">
                <a16:creationId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（四）收费标准</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630862" y="1702921"/>
            <a:ext cx="4790761" cy="1395696"/>
            <a:chOff x="3776606" y="2004244"/>
            <a:chExt cx="2108755" cy="1395696"/>
          </a:xfrm>
        </p:grpSpPr>
        <p:sp>
          <p:nvSpPr>
            <p:cNvPr id="5" name="文本框 67"/>
            <p:cNvSpPr txBox="1"/>
            <p:nvPr/>
          </p:nvSpPr>
          <p:spPr>
            <a:xfrm>
              <a:off x="3776606" y="2004244"/>
              <a:ext cx="2108755"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收费标准</a:t>
              </a:r>
            </a:p>
          </p:txBody>
        </p:sp>
        <p:sp>
          <p:nvSpPr>
            <p:cNvPr id="6" name="文本框 68"/>
            <p:cNvSpPr txBox="1"/>
            <p:nvPr/>
          </p:nvSpPr>
          <p:spPr>
            <a:xfrm>
              <a:off x="3795203" y="2476610"/>
              <a:ext cx="2011394" cy="923330"/>
            </a:xfrm>
            <a:prstGeom prst="rect">
              <a:avLst/>
            </a:prstGeom>
            <a:noFill/>
          </p:spPr>
          <p:txBody>
            <a:bodyPr wrap="square" rtlCol="0">
              <a:spAutoFit/>
            </a:bodyPr>
            <a:lstStyle/>
            <a:p>
              <a:pPr algn="just"/>
              <a:r>
                <a:rPr lang="zh-CN" altLang="en-US" b="1" dirty="0">
                  <a:latin typeface="微软雅黑" panose="020B0503020204020204" pitchFamily="34" charset="-122"/>
                  <a:ea typeface="微软雅黑" panose="020B0503020204020204" pitchFamily="34" charset="-122"/>
                </a:rPr>
                <a:t>按红股及公积金转增股本面值与红利（股息）总额的</a:t>
              </a:r>
              <a:r>
                <a:rPr lang="zh-CN" altLang="en-US" b="1" dirty="0">
                  <a:solidFill>
                    <a:srgbClr val="C00000"/>
                  </a:solidFill>
                  <a:latin typeface="微软雅黑" panose="020B0503020204020204" pitchFamily="34" charset="-122"/>
                  <a:ea typeface="微软雅黑" panose="020B0503020204020204" pitchFamily="34" charset="-122"/>
                </a:rPr>
                <a:t>万分之一</a:t>
              </a:r>
              <a:r>
                <a:rPr lang="zh-CN" altLang="en-US" b="1" dirty="0">
                  <a:latin typeface="微软雅黑" panose="020B0503020204020204" pitchFamily="34" charset="-122"/>
                  <a:ea typeface="微软雅黑" panose="020B0503020204020204" pitchFamily="34" charset="-122"/>
                </a:rPr>
                <a:t>收取。</a:t>
              </a:r>
            </a:p>
          </p:txBody>
        </p:sp>
      </p:grpSp>
      <p:grpSp>
        <p:nvGrpSpPr>
          <p:cNvPr id="7" name="组合 6"/>
          <p:cNvGrpSpPr/>
          <p:nvPr/>
        </p:nvGrpSpPr>
        <p:grpSpPr>
          <a:xfrm>
            <a:off x="3630865" y="3490217"/>
            <a:ext cx="4611818" cy="1707861"/>
            <a:chOff x="3776606" y="2004244"/>
            <a:chExt cx="2358316" cy="1707861"/>
          </a:xfrm>
        </p:grpSpPr>
        <p:sp>
          <p:nvSpPr>
            <p:cNvPr id="8" name="文本框 73"/>
            <p:cNvSpPr txBox="1"/>
            <p:nvPr/>
          </p:nvSpPr>
          <p:spPr>
            <a:xfrm>
              <a:off x="3776606" y="2004244"/>
              <a:ext cx="2108755" cy="461665"/>
            </a:xfrm>
            <a:prstGeom prst="rect">
              <a:avLst/>
            </a:prstGeom>
            <a:noFill/>
          </p:spPr>
          <p:txBody>
            <a:bodyPr wrap="square" rtlCol="0">
              <a:spAutoFit/>
            </a:bodyPr>
            <a:lstStyle/>
            <a:p>
              <a:r>
                <a:rPr lang="zh-CN" altLang="en-US" sz="24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举个例子</a:t>
              </a:r>
            </a:p>
          </p:txBody>
        </p:sp>
        <p:sp>
          <p:nvSpPr>
            <p:cNvPr id="9" name="文本框 74"/>
            <p:cNvSpPr txBox="1"/>
            <p:nvPr/>
          </p:nvSpPr>
          <p:spPr>
            <a:xfrm>
              <a:off x="3779960" y="2511776"/>
              <a:ext cx="2354962" cy="1200329"/>
            </a:xfrm>
            <a:prstGeom prst="rect">
              <a:avLst/>
            </a:prstGeom>
            <a:noFill/>
          </p:spPr>
          <p:txBody>
            <a:bodyPr wrap="square" rtlCol="0">
              <a:spAutoFit/>
            </a:bodyPr>
            <a:lstStyle/>
            <a:p>
              <a:pPr algn="just"/>
              <a:r>
                <a:rPr lang="zh-CN" altLang="en-US" b="1" dirty="0">
                  <a:latin typeface="微软雅黑" panose="020B0503020204020204" pitchFamily="34" charset="-122"/>
                  <a:ea typeface="微软雅黑" panose="020B0503020204020204" pitchFamily="34" charset="-122"/>
                </a:rPr>
                <a:t>派发现金红利</a:t>
              </a:r>
              <a:r>
                <a:rPr lang="en-US" altLang="zh-CN" b="1" dirty="0">
                  <a:latin typeface="微软雅黑" panose="020B0503020204020204" pitchFamily="34" charset="-122"/>
                  <a:ea typeface="微软雅黑" panose="020B0503020204020204" pitchFamily="34" charset="-122"/>
                </a:rPr>
                <a:t>100</a:t>
              </a:r>
              <a:r>
                <a:rPr lang="zh-CN" altLang="en-US" b="1" dirty="0">
                  <a:latin typeface="微软雅黑" panose="020B0503020204020204" pitchFamily="34" charset="-122"/>
                  <a:ea typeface="微软雅黑" panose="020B0503020204020204" pitchFamily="34" charset="-122"/>
                </a:rPr>
                <a:t>万元，送红股</a:t>
              </a:r>
              <a:r>
                <a:rPr lang="en-US" altLang="zh-CN" b="1" dirty="0">
                  <a:latin typeface="微软雅黑" panose="020B0503020204020204" pitchFamily="34" charset="-122"/>
                  <a:ea typeface="微软雅黑" panose="020B0503020204020204" pitchFamily="34" charset="-122"/>
                </a:rPr>
                <a:t>200</a:t>
              </a:r>
              <a:r>
                <a:rPr lang="zh-CN" altLang="en-US" b="1" dirty="0">
                  <a:latin typeface="微软雅黑" panose="020B0503020204020204" pitchFamily="34" charset="-122"/>
                  <a:ea typeface="微软雅黑" panose="020B0503020204020204" pitchFamily="34" charset="-122"/>
                </a:rPr>
                <a:t>万股，资本公积转增</a:t>
              </a:r>
              <a:r>
                <a:rPr lang="en-US" altLang="zh-CN" b="1" dirty="0">
                  <a:latin typeface="微软雅黑" panose="020B0503020204020204" pitchFamily="34" charset="-122"/>
                  <a:ea typeface="微软雅黑" panose="020B0503020204020204" pitchFamily="34" charset="-122"/>
                </a:rPr>
                <a:t>300</a:t>
              </a:r>
              <a:r>
                <a:rPr lang="zh-CN" altLang="en-US" b="1" dirty="0">
                  <a:latin typeface="微软雅黑" panose="020B0503020204020204" pitchFamily="34" charset="-122"/>
                  <a:ea typeface="微软雅黑" panose="020B0503020204020204" pitchFamily="34" charset="-122"/>
                </a:rPr>
                <a:t>万股，则需支付手续费</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100</a:t>
              </a:r>
              <a:r>
                <a:rPr lang="zh-CN" altLang="en-US" b="1" dirty="0">
                  <a:latin typeface="微软雅黑" panose="020B0503020204020204" pitchFamily="34" charset="-122"/>
                  <a:ea typeface="微软雅黑" panose="020B0503020204020204" pitchFamily="34" charset="-122"/>
                </a:rPr>
                <a:t>万</a:t>
              </a:r>
              <a:r>
                <a:rPr lang="en-US" altLang="zh-CN" b="1" dirty="0">
                  <a:latin typeface="微软雅黑" panose="020B0503020204020204" pitchFamily="34" charset="-122"/>
                  <a:ea typeface="微软雅黑" panose="020B0503020204020204" pitchFamily="34" charset="-122"/>
                </a:rPr>
                <a:t>+200</a:t>
              </a:r>
              <a:r>
                <a:rPr lang="zh-CN" altLang="en-US" b="1" dirty="0">
                  <a:latin typeface="微软雅黑" panose="020B0503020204020204" pitchFamily="34" charset="-122"/>
                  <a:ea typeface="微软雅黑" panose="020B0503020204020204" pitchFamily="34" charset="-122"/>
                </a:rPr>
                <a:t>万</a:t>
              </a:r>
              <a:r>
                <a:rPr lang="en-US" altLang="zh-CN" b="1" dirty="0">
                  <a:latin typeface="微软雅黑" panose="020B0503020204020204" pitchFamily="34" charset="-122"/>
                  <a:ea typeface="微软雅黑" panose="020B0503020204020204" pitchFamily="34" charset="-122"/>
                </a:rPr>
                <a:t>+300</a:t>
              </a:r>
              <a:r>
                <a:rPr lang="zh-CN" altLang="en-US" b="1" dirty="0">
                  <a:latin typeface="微软雅黑" panose="020B0503020204020204" pitchFamily="34" charset="-122"/>
                  <a:ea typeface="微软雅黑" panose="020B0503020204020204" pitchFamily="34" charset="-122"/>
                </a:rPr>
                <a:t>万）*</a:t>
              </a:r>
              <a:r>
                <a:rPr lang="en-US" altLang="zh-CN" b="1" dirty="0">
                  <a:latin typeface="微软雅黑" panose="020B0503020204020204" pitchFamily="34" charset="-122"/>
                  <a:ea typeface="微软雅黑" panose="020B0503020204020204" pitchFamily="34" charset="-122"/>
                </a:rPr>
                <a:t>0.01%=600</a:t>
              </a:r>
              <a:r>
                <a:rPr lang="zh-CN" altLang="en-US" b="1" dirty="0">
                  <a:latin typeface="微软雅黑" panose="020B0503020204020204" pitchFamily="34" charset="-122"/>
                  <a:ea typeface="微软雅黑" panose="020B0503020204020204" pitchFamily="34" charset="-122"/>
                </a:rPr>
                <a:t>元。</a:t>
              </a:r>
            </a:p>
          </p:txBody>
        </p:sp>
      </p:grpSp>
      <p:grpSp>
        <p:nvGrpSpPr>
          <p:cNvPr id="10" name="组合 9"/>
          <p:cNvGrpSpPr/>
          <p:nvPr/>
        </p:nvGrpSpPr>
        <p:grpSpPr>
          <a:xfrm>
            <a:off x="2037862" y="3483330"/>
            <a:ext cx="1132466" cy="1132466"/>
            <a:chOff x="7172560" y="3764683"/>
            <a:chExt cx="1132466" cy="1132466"/>
          </a:xfrm>
        </p:grpSpPr>
        <p:grpSp>
          <p:nvGrpSpPr>
            <p:cNvPr id="11" name="组合 57"/>
            <p:cNvGrpSpPr/>
            <p:nvPr/>
          </p:nvGrpSpPr>
          <p:grpSpPr>
            <a:xfrm>
              <a:off x="7172560" y="3764683"/>
              <a:ext cx="1132466" cy="1132466"/>
              <a:chOff x="3798110" y="2832909"/>
              <a:chExt cx="1166781" cy="1166781"/>
            </a:xfrm>
          </p:grpSpPr>
          <p:sp>
            <p:nvSpPr>
              <p:cNvPr id="17" name="椭圆 1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3931196" y="2965995"/>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75"/>
            <p:cNvGrpSpPr/>
            <p:nvPr/>
          </p:nvGrpSpPr>
          <p:grpSpPr>
            <a:xfrm>
              <a:off x="7480344" y="4119903"/>
              <a:ext cx="552254" cy="410864"/>
              <a:chOff x="6233338" y="4924592"/>
              <a:chExt cx="808555" cy="601547"/>
            </a:xfrm>
            <a:solidFill>
              <a:schemeClr val="bg1"/>
            </a:solidFill>
          </p:grpSpPr>
          <p:sp>
            <p:nvSpPr>
              <p:cNvPr id="13"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2033369" y="1609717"/>
            <a:ext cx="1132466" cy="1132466"/>
            <a:chOff x="7168067" y="1891070"/>
            <a:chExt cx="1132466" cy="1132466"/>
          </a:xfrm>
        </p:grpSpPr>
        <p:grpSp>
          <p:nvGrpSpPr>
            <p:cNvPr id="20" name="组合 54"/>
            <p:cNvGrpSpPr/>
            <p:nvPr/>
          </p:nvGrpSpPr>
          <p:grpSpPr>
            <a:xfrm>
              <a:off x="7168067" y="1891070"/>
              <a:ext cx="1132466" cy="1132466"/>
              <a:chOff x="3798110" y="2832909"/>
              <a:chExt cx="1166781" cy="1166781"/>
            </a:xfrm>
          </p:grpSpPr>
          <p:sp>
            <p:nvSpPr>
              <p:cNvPr id="26" name="椭圆 25"/>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931196" y="2965995"/>
                <a:ext cx="900609" cy="900609"/>
              </a:xfrm>
              <a:prstGeom prst="ellipse">
                <a:avLst/>
              </a:prstGeom>
              <a:solidFill>
                <a:schemeClr val="bg1"/>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80"/>
            <p:cNvGrpSpPr/>
            <p:nvPr/>
          </p:nvGrpSpPr>
          <p:grpSpPr>
            <a:xfrm>
              <a:off x="7539460" y="2214128"/>
              <a:ext cx="379829" cy="473430"/>
              <a:chOff x="5307937" y="4890692"/>
              <a:chExt cx="556107" cy="693150"/>
            </a:xfrm>
            <a:solidFill>
              <a:schemeClr val="bg1"/>
            </a:solidFill>
          </p:grpSpPr>
          <p:sp>
            <p:nvSpPr>
              <p:cNvPr id="22"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94"/>
              <p:cNvSpPr>
                <a:spLocks/>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95"/>
              <p:cNvSpPr>
                <a:spLocks/>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757916" y="1805344"/>
            <a:ext cx="3124200" cy="3124200"/>
          </a:xfrm>
          <a:prstGeom prst="ellipse">
            <a:avLst/>
          </a:prstGeom>
          <a:blipFill>
            <a:blip r:embed="rId2" cstate="print"/>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4"/>
          <p:cNvSpPr txBox="1"/>
          <p:nvPr/>
        </p:nvSpPr>
        <p:spPr>
          <a:xfrm>
            <a:off x="3664696" y="2346999"/>
            <a:ext cx="1310640" cy="1107996"/>
          </a:xfrm>
          <a:prstGeom prst="rect">
            <a:avLst/>
          </a:prstGeom>
          <a:noFill/>
        </p:spPr>
        <p:txBody>
          <a:bodyPr wrap="square" rtlCol="0">
            <a:spAutoFit/>
          </a:bodyPr>
          <a:lstStyle/>
          <a:p>
            <a:pPr algn="ctr"/>
            <a:r>
              <a:rPr lang="en-US" altLang="zh-CN" sz="6600" dirty="0">
                <a:solidFill>
                  <a:srgbClr val="C00000"/>
                </a:solidFill>
                <a:latin typeface="Impact" panose="020B0806030902050204" pitchFamily="34" charset="0"/>
              </a:rPr>
              <a:t>04</a:t>
            </a:r>
            <a:endParaRPr lang="zh-CN" altLang="en-US" sz="6600" dirty="0">
              <a:solidFill>
                <a:srgbClr val="C00000"/>
              </a:solidFill>
              <a:latin typeface="Impact" panose="020B0806030902050204" pitchFamily="34" charset="0"/>
            </a:endParaRPr>
          </a:p>
        </p:txBody>
      </p:sp>
      <p:cxnSp>
        <p:nvCxnSpPr>
          <p:cNvPr id="16" name="直接连接符 15"/>
          <p:cNvCxnSpPr/>
          <p:nvPr/>
        </p:nvCxnSpPr>
        <p:spPr>
          <a:xfrm>
            <a:off x="3098276" y="3348394"/>
            <a:ext cx="2443480"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995198" y="3544453"/>
            <a:ext cx="2649639" cy="954107"/>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股息红利</a:t>
            </a:r>
            <a:endParaRPr lang="en-US" altLang="zh-CN" sz="2800" b="1" dirty="0">
              <a:solidFill>
                <a:schemeClr val="tx1">
                  <a:lumMod val="65000"/>
                  <a:lumOff val="35000"/>
                </a:schemeClr>
              </a:solidFill>
              <a:latin typeface="微软雅黑" pitchFamily="34" charset="-122"/>
              <a:ea typeface="微软雅黑" pitchFamily="34" charset="-122"/>
            </a:endParaRPr>
          </a:p>
          <a:p>
            <a:pPr algn="ctr"/>
            <a:r>
              <a:rPr lang="zh-CN" altLang="en-US" sz="2800" b="1" dirty="0">
                <a:solidFill>
                  <a:schemeClr val="tx1">
                    <a:lumMod val="65000"/>
                    <a:lumOff val="35000"/>
                  </a:schemeClr>
                </a:solidFill>
                <a:latin typeface="微软雅黑" pitchFamily="34" charset="-122"/>
                <a:ea typeface="微软雅黑" pitchFamily="34" charset="-122"/>
              </a:rPr>
              <a:t>差异化征税</a:t>
            </a:r>
          </a:p>
        </p:txBody>
      </p:sp>
      <p:grpSp>
        <p:nvGrpSpPr>
          <p:cNvPr id="2" name="组合 17"/>
          <p:cNvGrpSpPr/>
          <p:nvPr/>
        </p:nvGrpSpPr>
        <p:grpSpPr>
          <a:xfrm>
            <a:off x="1244173" y="1289128"/>
            <a:ext cx="6644409" cy="4143925"/>
            <a:chOff x="3020156" y="1007782"/>
            <a:chExt cx="6644409" cy="4143925"/>
          </a:xfrm>
        </p:grpSpPr>
        <p:pic>
          <p:nvPicPr>
            <p:cNvPr id="19" name="图片 18"/>
            <p:cNvPicPr>
              <a:picLocks noChangeAspect="1"/>
            </p:cNvPicPr>
            <p:nvPr/>
          </p:nvPicPr>
          <p:blipFill rotWithShape="1">
            <a:blip r:embed="rId3" cstate="print">
              <a:grayscl/>
              <a:extLst/>
            </a:blip>
            <a:srcRect b="72279"/>
            <a:stretch/>
          </p:blipFill>
          <p:spPr>
            <a:xfrm rot="10800000" flipH="1">
              <a:off x="3020156" y="5002661"/>
              <a:ext cx="6644409" cy="149046"/>
            </a:xfrm>
            <a:prstGeom prst="rect">
              <a:avLst/>
            </a:prstGeom>
          </p:spPr>
        </p:pic>
        <p:pic>
          <p:nvPicPr>
            <p:cNvPr id="20" name="图片 19"/>
            <p:cNvPicPr>
              <a:picLocks noChangeAspect="1"/>
            </p:cNvPicPr>
            <p:nvPr/>
          </p:nvPicPr>
          <p:blipFill rotWithShape="1">
            <a:blip r:embed="rId3" cstate="print">
              <a:grayscl/>
              <a:extLst/>
            </a:blip>
            <a:srcRect b="72279"/>
            <a:stretch/>
          </p:blipFill>
          <p:spPr>
            <a:xfrm rot="10800000" flipH="1" flipV="1">
              <a:off x="3020156" y="1007782"/>
              <a:ext cx="6644409" cy="149046"/>
            </a:xfrm>
            <a:prstGeom prst="rect">
              <a:avLst/>
            </a:prstGeom>
          </p:spPr>
        </p:pic>
      </p:grpSp>
      <p:sp>
        <p:nvSpPr>
          <p:cNvPr id="22" name="页脚占位符 21"/>
          <p:cNvSpPr>
            <a:spLocks noGrp="1"/>
          </p:cNvSpPr>
          <p:nvPr>
            <p:ph type="ftr" sz="quarter" idx="11"/>
          </p:nvPr>
        </p:nvSpPr>
        <p:spPr/>
        <p:txBody>
          <a:bodyPr/>
          <a:lstStyle/>
          <a:p>
            <a:pPr>
              <a:defRPr/>
            </a:pPr>
            <a:r>
              <a:rPr lang="en-US" altLang="zh-CN" dirty="0"/>
              <a:t>32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300" fill="hold"/>
                                        <p:tgtEl>
                                          <p:spTgt spid="15"/>
                                        </p:tgtEl>
                                        <p:attrNameLst>
                                          <p:attrName>ppt_w</p:attrName>
                                        </p:attrNameLst>
                                      </p:cBhvr>
                                      <p:tavLst>
                                        <p:tav tm="0">
                                          <p:val>
                                            <p:fltVal val="0"/>
                                          </p:val>
                                        </p:tav>
                                        <p:tav tm="100000">
                                          <p:val>
                                            <p:strVal val="#ppt_w"/>
                                          </p:val>
                                        </p:tav>
                                      </p:tavLst>
                                    </p:anim>
                                    <p:anim calcmode="lin" valueType="num">
                                      <p:cBhvr>
                                        <p:cTn id="17" dur="300" fill="hold"/>
                                        <p:tgtEl>
                                          <p:spTgt spid="15"/>
                                        </p:tgtEl>
                                        <p:attrNameLst>
                                          <p:attrName>ppt_h</p:attrName>
                                        </p:attrNameLst>
                                      </p:cBhvr>
                                      <p:tavLst>
                                        <p:tav tm="0">
                                          <p:val>
                                            <p:fltVal val="0"/>
                                          </p:val>
                                        </p:tav>
                                        <p:tav tm="100000">
                                          <p:val>
                                            <p:strVal val="#ppt_h"/>
                                          </p:val>
                                        </p:tav>
                                      </p:tavLst>
                                    </p:anim>
                                    <p:animEffect transition="in" filter="fade">
                                      <p:cBhvr>
                                        <p:cTn id="18" dur="300"/>
                                        <p:tgtEl>
                                          <p:spTgt spid="15"/>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33</a:t>
            </a:r>
          </a:p>
        </p:txBody>
      </p:sp>
      <p:sp>
        <p:nvSpPr>
          <p:cNvPr id="3" name="矩形 2"/>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股息红利个人所得税</a:t>
            </a:r>
            <a:endParaRPr lang="en-GB" altLang="en-GB" sz="2800" b="1" dirty="0">
              <a:solidFill>
                <a:schemeClr val="bg1"/>
              </a:solidFill>
              <a:latin typeface="微软雅黑" pitchFamily="34" charset="-122"/>
              <a:ea typeface="微软雅黑" pitchFamily="34" charset="-122"/>
            </a:endParaRPr>
          </a:p>
        </p:txBody>
      </p:sp>
      <p:sp>
        <p:nvSpPr>
          <p:cNvPr id="10" name="椭圆 10"/>
          <p:cNvSpPr/>
          <p:nvPr/>
        </p:nvSpPr>
        <p:spPr>
          <a:xfrm>
            <a:off x="0" y="2178917"/>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63688" y="9811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35696" y="1053168"/>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未分配利润</a:t>
            </a:r>
          </a:p>
        </p:txBody>
      </p:sp>
      <p:sp>
        <p:nvSpPr>
          <p:cNvPr id="13" name="圆角矩形 12"/>
          <p:cNvSpPr/>
          <p:nvPr/>
        </p:nvSpPr>
        <p:spPr>
          <a:xfrm>
            <a:off x="4427984"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派发股票股利（送红股）</a:t>
            </a:r>
          </a:p>
        </p:txBody>
      </p:sp>
      <p:sp>
        <p:nvSpPr>
          <p:cNvPr id="14" name="圆角矩形 13"/>
          <p:cNvSpPr/>
          <p:nvPr/>
        </p:nvSpPr>
        <p:spPr>
          <a:xfrm>
            <a:off x="6732240"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派发现金红利</a:t>
            </a:r>
          </a:p>
        </p:txBody>
      </p:sp>
      <p:sp>
        <p:nvSpPr>
          <p:cNvPr id="17" name="椭圆 16"/>
          <p:cNvSpPr/>
          <p:nvPr/>
        </p:nvSpPr>
        <p:spPr>
          <a:xfrm>
            <a:off x="1777081" y="3614661"/>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公积金转增股本</a:t>
            </a:r>
          </a:p>
        </p:txBody>
      </p:sp>
      <p:sp>
        <p:nvSpPr>
          <p:cNvPr id="18" name="椭圆 10"/>
          <p:cNvSpPr/>
          <p:nvPr/>
        </p:nvSpPr>
        <p:spPr>
          <a:xfrm>
            <a:off x="-23450" y="4749203"/>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05074" y="35338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209872" y="5702893"/>
            <a:ext cx="4448909"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适用股息红利差别化个人所得税政策</a:t>
            </a:r>
          </a:p>
        </p:txBody>
      </p:sp>
      <p:sp>
        <p:nvSpPr>
          <p:cNvPr id="21" name="TextBox 20"/>
          <p:cNvSpPr txBox="1"/>
          <p:nvPr/>
        </p:nvSpPr>
        <p:spPr>
          <a:xfrm>
            <a:off x="4734651" y="3911018"/>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无需纳税</a:t>
            </a:r>
          </a:p>
        </p:txBody>
      </p:sp>
      <p:sp>
        <p:nvSpPr>
          <p:cNvPr id="16" name="圆角矩形 15"/>
          <p:cNvSpPr/>
          <p:nvPr/>
        </p:nvSpPr>
        <p:spPr>
          <a:xfrm>
            <a:off x="4381969" y="4461171"/>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股票发行溢价形成的资本公积</a:t>
            </a:r>
          </a:p>
        </p:txBody>
      </p:sp>
      <p:sp>
        <p:nvSpPr>
          <p:cNvPr id="22" name="圆角矩形 21"/>
          <p:cNvSpPr/>
          <p:nvPr/>
        </p:nvSpPr>
        <p:spPr>
          <a:xfrm>
            <a:off x="6729191" y="4467686"/>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其他公积金</a:t>
            </a:r>
          </a:p>
        </p:txBody>
      </p:sp>
      <p:sp>
        <p:nvSpPr>
          <p:cNvPr id="23" name="TextBox 22"/>
          <p:cNvSpPr txBox="1"/>
          <p:nvPr/>
        </p:nvSpPr>
        <p:spPr>
          <a:xfrm>
            <a:off x="7117749" y="3919810"/>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4" name="TextBox 23"/>
          <p:cNvSpPr txBox="1"/>
          <p:nvPr/>
        </p:nvSpPr>
        <p:spPr>
          <a:xfrm>
            <a:off x="4813493" y="1355387"/>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5" name="TextBox 24"/>
          <p:cNvSpPr txBox="1"/>
          <p:nvPr/>
        </p:nvSpPr>
        <p:spPr>
          <a:xfrm>
            <a:off x="7117749" y="1347966"/>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6" name="TextBox 22">
            <a:extLst>
              <a:ext uri="{FF2B5EF4-FFF2-40B4-BE49-F238E27FC236}">
                <a16:creationId xmlns:a16="http://schemas.microsoft.com/office/drawing/2014/main" id="{03478027-83B0-4FC7-B99F-F7CBABBEB456}"/>
              </a:ext>
            </a:extLst>
          </p:cNvPr>
          <p:cNvSpPr txBox="1"/>
          <p:nvPr/>
        </p:nvSpPr>
        <p:spPr>
          <a:xfrm>
            <a:off x="5928485" y="5109068"/>
            <a:ext cx="3323657"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（净资产折股、盈余公积等）</a:t>
            </a:r>
          </a:p>
        </p:txBody>
      </p:sp>
      <p:sp>
        <p:nvSpPr>
          <p:cNvPr id="27" name="TextBox 23">
            <a:extLst>
              <a:ext uri="{FF2B5EF4-FFF2-40B4-BE49-F238E27FC236}">
                <a16:creationId xmlns:a16="http://schemas.microsoft.com/office/drawing/2014/main" id="{3D7A9F78-B781-4ADB-AAF4-77AB0CEB1FBD}"/>
              </a:ext>
            </a:extLst>
          </p:cNvPr>
          <p:cNvSpPr txBox="1"/>
          <p:nvPr/>
        </p:nvSpPr>
        <p:spPr>
          <a:xfrm>
            <a:off x="4288400" y="2934184"/>
            <a:ext cx="4370381" cy="707886"/>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征收对象：个人、证券投资基金</a:t>
            </a:r>
            <a:endParaRPr lang="en-US" altLang="zh-CN" sz="2000" b="1" dirty="0">
              <a:solidFill>
                <a:srgbClr val="C00000"/>
              </a:solidFill>
              <a:latin typeface="微软雅黑" pitchFamily="34" charset="-122"/>
              <a:ea typeface="微软雅黑" pitchFamily="34" charset="-122"/>
            </a:endParaRPr>
          </a:p>
          <a:p>
            <a:r>
              <a:rPr lang="zh-CN" altLang="en-US" sz="2000" b="1" dirty="0">
                <a:solidFill>
                  <a:srgbClr val="C00000"/>
                </a:solidFill>
                <a:latin typeface="微软雅黑" pitchFamily="34" charset="-122"/>
                <a:ea typeface="微软雅黑" pitchFamily="34" charset="-122"/>
              </a:rPr>
              <a:t>征收方式：挂牌公司代扣代缴</a:t>
            </a:r>
          </a:p>
        </p:txBody>
      </p:sp>
    </p:spTree>
    <p:extLst>
      <p:ext uri="{BB962C8B-B14F-4D97-AF65-F5344CB8AC3E}">
        <p14:creationId xmlns:p14="http://schemas.microsoft.com/office/powerpoint/2010/main" val="12621296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993502"/>
            <a:ext cx="2679632" cy="386464"/>
          </a:xfrm>
          <a:prstGeom prst="rect">
            <a:avLst/>
          </a:prstGeom>
          <a:noFill/>
        </p:spPr>
        <p:txBody>
          <a:bodyPr wrap="square" lIns="77925" tIns="38963" rIns="77925" bIns="38963" rtlCol="0">
            <a:spAutoFit/>
          </a:bodyPr>
          <a:lstStyle/>
          <a:p>
            <a:r>
              <a:rPr lang="zh-CN" altLang="en-US" sz="2000" dirty="0">
                <a:latin typeface="微软雅黑" pitchFamily="34" charset="-122"/>
                <a:ea typeface="微软雅黑" pitchFamily="34" charset="-122"/>
              </a:rPr>
              <a:t>政策解读</a:t>
            </a:r>
          </a:p>
        </p:txBody>
      </p:sp>
      <p:sp>
        <p:nvSpPr>
          <p:cNvPr id="13" name="矩形 12"/>
          <p:cNvSpPr/>
          <p:nvPr/>
        </p:nvSpPr>
        <p:spPr>
          <a:xfrm>
            <a:off x="426622" y="1529139"/>
            <a:ext cx="8715436" cy="1048183"/>
          </a:xfrm>
          <a:prstGeom prst="rect">
            <a:avLst/>
          </a:prstGeom>
          <a:ln>
            <a:noFill/>
          </a:ln>
        </p:spPr>
        <p:txBody>
          <a:bodyPr wrap="square" lIns="77925" tIns="38963" rIns="77925" bIns="38963">
            <a:spAutoFit/>
          </a:bodyPr>
          <a:lstStyle/>
          <a:p>
            <a:pPr>
              <a:spcBef>
                <a:spcPct val="50000"/>
              </a:spcBef>
              <a:buClr>
                <a:schemeClr val="folHlink"/>
              </a:buClr>
              <a:buSzPct val="75000"/>
              <a:buFont typeface="Monotype Sorts"/>
              <a:buNone/>
              <a:defRPr/>
            </a:pPr>
            <a:r>
              <a:rPr kumimoji="1"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关于上市公司股息红利差别化个人所得税政策有关问题的通知 </a:t>
            </a:r>
            <a:r>
              <a:rPr kumimoji="1" lang="en-US" altLang="zh-CN" dirty="0">
                <a:latin typeface="微软雅黑" pitchFamily="34" charset="-122"/>
                <a:ea typeface="微软雅黑" pitchFamily="34" charset="-122"/>
              </a:rPr>
              <a:t>》 </a:t>
            </a:r>
            <a:r>
              <a:rPr kumimoji="1" lang="zh-CN" altLang="en-US" dirty="0">
                <a:latin typeface="微软雅黑" pitchFamily="34" charset="-122"/>
                <a:ea typeface="微软雅黑" pitchFamily="34" charset="-122"/>
              </a:rPr>
              <a:t>财税</a:t>
            </a:r>
            <a:r>
              <a:rPr kumimoji="1" lang="en-US" altLang="zh-CN" dirty="0">
                <a:latin typeface="微软雅黑" pitchFamily="34" charset="-122"/>
                <a:ea typeface="微软雅黑" pitchFamily="34" charset="-122"/>
              </a:rPr>
              <a:t>[2015]101</a:t>
            </a:r>
            <a:r>
              <a:rPr lang="zh-CN" altLang="en-US" dirty="0">
                <a:latin typeface="微软雅黑" pitchFamily="34" charset="-122"/>
                <a:ea typeface="微软雅黑" pitchFamily="34" charset="-122"/>
              </a:rPr>
              <a:t>号</a:t>
            </a:r>
            <a:endParaRPr lang="en-US" altLang="zh-CN" dirty="0">
              <a:latin typeface="微软雅黑" pitchFamily="34" charset="-122"/>
              <a:ea typeface="微软雅黑" pitchFamily="34" charset="-122"/>
            </a:endParaRPr>
          </a:p>
          <a:p>
            <a:pPr>
              <a:spcBef>
                <a:spcPct val="50000"/>
              </a:spcBef>
              <a:buClr>
                <a:schemeClr val="folHlink"/>
              </a:buClr>
              <a:buSzPct val="75000"/>
              <a:buFont typeface="Monotype Sorts"/>
              <a:buNone/>
              <a:defRPr/>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关于实施全国中小企业股份转让系统挂牌公司股息红利差别化个人所得税政策有关问题的通知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 </a:t>
            </a:r>
            <a:r>
              <a:rPr kumimoji="1" lang="zh-CN" altLang="en-US" dirty="0">
                <a:latin typeface="微软雅黑" pitchFamily="34" charset="-122"/>
                <a:ea typeface="微软雅黑" pitchFamily="34" charset="-122"/>
              </a:rPr>
              <a:t>                                                                              财税</a:t>
            </a:r>
            <a:r>
              <a:rPr kumimoji="1" lang="en-US" altLang="zh-CN" dirty="0">
                <a:latin typeface="微软雅黑" pitchFamily="34" charset="-122"/>
                <a:ea typeface="微软雅黑" pitchFamily="34" charset="-122"/>
              </a:rPr>
              <a:t>[2014] 48</a:t>
            </a:r>
            <a:r>
              <a:rPr kumimoji="1" lang="zh-CN" altLang="en-US" dirty="0">
                <a:latin typeface="微软雅黑" pitchFamily="34" charset="-122"/>
                <a:ea typeface="微软雅黑" pitchFamily="34" charset="-122"/>
              </a:rPr>
              <a:t>号                </a:t>
            </a:r>
          </a:p>
        </p:txBody>
      </p:sp>
      <p:sp>
        <p:nvSpPr>
          <p:cNvPr id="15" name="五角星 14"/>
          <p:cNvSpPr/>
          <p:nvPr/>
        </p:nvSpPr>
        <p:spPr>
          <a:xfrm>
            <a:off x="3779913" y="2708920"/>
            <a:ext cx="339542" cy="285752"/>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1532441" y="2899040"/>
            <a:ext cx="1571221" cy="448019"/>
          </a:xfrm>
          <a:prstGeom prst="rect">
            <a:avLst/>
          </a:prstGeom>
          <a:noFill/>
        </p:spPr>
        <p:txBody>
          <a:bodyPr wrap="none" lIns="77925" tIns="38963" rIns="77925" bIns="38963" rtlCol="0">
            <a:spAutoFit/>
          </a:bodyPr>
          <a:lstStyle/>
          <a:p>
            <a:r>
              <a:rPr lang="zh-CN" altLang="en-US" sz="2400" dirty="0">
                <a:solidFill>
                  <a:srgbClr val="FF0000"/>
                </a:solidFill>
                <a:latin typeface="微软雅黑" pitchFamily="34" charset="-122"/>
                <a:ea typeface="微软雅黑" pitchFamily="34" charset="-122"/>
              </a:rPr>
              <a:t>  征收对象</a:t>
            </a:r>
            <a:endParaRPr lang="zh-CN" altLang="en-US" sz="2400" dirty="0">
              <a:latin typeface="微软雅黑" pitchFamily="34" charset="-122"/>
              <a:ea typeface="微软雅黑" pitchFamily="34" charset="-122"/>
            </a:endParaRPr>
          </a:p>
        </p:txBody>
      </p:sp>
      <p:sp>
        <p:nvSpPr>
          <p:cNvPr id="17" name="等腰三角形 16"/>
          <p:cNvSpPr/>
          <p:nvPr/>
        </p:nvSpPr>
        <p:spPr>
          <a:xfrm rot="5400000">
            <a:off x="1253675" y="2958725"/>
            <a:ext cx="357191" cy="307922"/>
          </a:xfrm>
          <a:prstGeom prst="triangle">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9" name="TextBox 18"/>
          <p:cNvSpPr txBox="1"/>
          <p:nvPr/>
        </p:nvSpPr>
        <p:spPr>
          <a:xfrm>
            <a:off x="1077034" y="3525011"/>
            <a:ext cx="7121819" cy="1463682"/>
          </a:xfrm>
          <a:prstGeom prst="rect">
            <a:avLst/>
          </a:prstGeom>
          <a:noFill/>
        </p:spPr>
        <p:txBody>
          <a:bodyPr wrap="square" lIns="77925" tIns="38963" rIns="77925" bIns="38963" rtlCol="0">
            <a:spAutoFit/>
          </a:bodyPr>
          <a:lstStyle/>
          <a:p>
            <a:pPr>
              <a:lnSpc>
                <a:spcPct val="150000"/>
              </a:lnSpc>
            </a:pPr>
            <a:r>
              <a:rPr lang="zh-CN" altLang="en-US" sz="2000" dirty="0">
                <a:latin typeface="微软雅黑" pitchFamily="34" charset="-122"/>
                <a:ea typeface="微软雅黑" pitchFamily="34" charset="-122"/>
              </a:rPr>
              <a:t>       需要挂牌公司代缴股息红利所得税的对象是</a:t>
            </a:r>
            <a:r>
              <a:rPr lang="zh-CN" altLang="en-US" sz="2000" dirty="0">
                <a:solidFill>
                  <a:srgbClr val="FF0000"/>
                </a:solidFill>
                <a:latin typeface="微软雅黑" pitchFamily="34" charset="-122"/>
                <a:ea typeface="微软雅黑" pitchFamily="34" charset="-122"/>
              </a:rPr>
              <a:t>个人股东及证券投资基金</a:t>
            </a:r>
            <a:r>
              <a:rPr lang="zh-CN" altLang="en-US" sz="2000" dirty="0">
                <a:latin typeface="微软雅黑" pitchFamily="34" charset="-122"/>
                <a:ea typeface="微软雅黑" pitchFamily="34" charset="-122"/>
              </a:rPr>
              <a:t>。其他股东的股息红利所得税无需挂牌公司代缴，由股东自行缴纳。</a:t>
            </a:r>
          </a:p>
        </p:txBody>
      </p:sp>
      <p:sp>
        <p:nvSpPr>
          <p:cNvPr id="12"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34</a:t>
            </a:fld>
            <a:endParaRPr lang="en-US" altLang="zh-CN" dirty="0"/>
          </a:p>
        </p:txBody>
      </p:sp>
      <p:sp>
        <p:nvSpPr>
          <p:cNvPr id="18" name="Rectangle 32"/>
          <p:cNvSpPr>
            <a:spLocks noChangeArrowheads="1"/>
          </p:cNvSpPr>
          <p:nvPr/>
        </p:nvSpPr>
        <p:spPr bwMode="auto">
          <a:xfrm>
            <a:off x="571472" y="99127"/>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（一）政策解读</a:t>
            </a:r>
            <a:endParaRPr lang="en-GB" altLang="en-GB" sz="2800" b="1" dirty="0">
              <a:solidFill>
                <a:schemeClr val="bg1"/>
              </a:solidFill>
              <a:ea typeface="黑体"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p14="http://schemas.microsoft.com/office/powerpoint/2010/main" val="3900968544"/>
              </p:ext>
            </p:extLst>
          </p:nvPr>
        </p:nvGraphicFramePr>
        <p:xfrm>
          <a:off x="611562" y="1879344"/>
          <a:ext cx="8136784" cy="2701783"/>
        </p:xfrm>
        <a:graphic>
          <a:graphicData uri="http://schemas.openxmlformats.org/drawingml/2006/table">
            <a:tbl>
              <a:tblPr firstRow="1" bandRow="1">
                <a:tableStyleId>{5DA37D80-6434-44D0-A028-1B22A696006F}</a:tableStyleId>
              </a:tblPr>
              <a:tblGrid>
                <a:gridCol w="1445838">
                  <a:extLst>
                    <a:ext uri="{9D8B030D-6E8A-4147-A177-3AD203B41FA5}">
                      <a16:colId xmlns:a16="http://schemas.microsoft.com/office/drawing/2014/main" val="20000"/>
                    </a:ext>
                  </a:extLst>
                </a:gridCol>
                <a:gridCol w="751344">
                  <a:extLst>
                    <a:ext uri="{9D8B030D-6E8A-4147-A177-3AD203B41FA5}">
                      <a16:colId xmlns:a16="http://schemas.microsoft.com/office/drawing/2014/main" val="20001"/>
                    </a:ext>
                  </a:extLst>
                </a:gridCol>
                <a:gridCol w="2160535">
                  <a:extLst>
                    <a:ext uri="{9D8B030D-6E8A-4147-A177-3AD203B41FA5}">
                      <a16:colId xmlns:a16="http://schemas.microsoft.com/office/drawing/2014/main" val="20002"/>
                    </a:ext>
                  </a:extLst>
                </a:gridCol>
                <a:gridCol w="2430581">
                  <a:extLst>
                    <a:ext uri="{9D8B030D-6E8A-4147-A177-3AD203B41FA5}">
                      <a16:colId xmlns:a16="http://schemas.microsoft.com/office/drawing/2014/main" val="20003"/>
                    </a:ext>
                  </a:extLst>
                </a:gridCol>
                <a:gridCol w="1348486">
                  <a:extLst>
                    <a:ext uri="{9D8B030D-6E8A-4147-A177-3AD203B41FA5}">
                      <a16:colId xmlns:a16="http://schemas.microsoft.com/office/drawing/2014/main" val="20004"/>
                    </a:ext>
                  </a:extLst>
                </a:gridCol>
              </a:tblGrid>
              <a:tr h="520060">
                <a:tc>
                  <a:txBody>
                    <a:bodyPr/>
                    <a:lstStyle/>
                    <a:p>
                      <a:pPr marL="0" algn="ctr" defTabSz="914400" rtl="0" eaLnBrk="1" latinLnBrk="0" hangingPunct="1"/>
                      <a:r>
                        <a:rPr lang="zh-CN" altLang="en-US" sz="1900" b="1" kern="1200" dirty="0">
                          <a:solidFill>
                            <a:schemeClr val="tx1"/>
                          </a:solidFill>
                          <a:latin typeface="微软雅黑" panose="020B0503020204020204" pitchFamily="34" charset="-122"/>
                          <a:ea typeface="微软雅黑" panose="020B0503020204020204" pitchFamily="34" charset="-122"/>
                          <a:cs typeface="+mn-cs"/>
                        </a:rPr>
                        <a:t>征税对象</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zh-CN" altLang="en-US" sz="1900" dirty="0">
                          <a:latin typeface="微软雅黑" panose="020B0503020204020204" pitchFamily="34" charset="-122"/>
                          <a:ea typeface="微软雅黑" panose="020B0503020204020204" pitchFamily="34" charset="-122"/>
                        </a:rPr>
                        <a:t>税率</a:t>
                      </a:r>
                      <a:endParaRPr lang="zh-CN" altLang="en-US" sz="1900" dirty="0">
                        <a:solidFill>
                          <a:schemeClr val="bg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zh-CN" altLang="en-US" sz="1900" dirty="0">
                          <a:latin typeface="微软雅黑" panose="020B0503020204020204" pitchFamily="34" charset="-122"/>
                          <a:ea typeface="微软雅黑" panose="020B0503020204020204" pitchFamily="34" charset="-122"/>
                        </a:rPr>
                        <a:t>持股期限</a:t>
                      </a:r>
                      <a:endParaRPr lang="zh-CN" altLang="en-US" sz="1900" dirty="0">
                        <a:solidFill>
                          <a:schemeClr val="bg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zh-CN" altLang="en-US" sz="1900" dirty="0">
                          <a:latin typeface="微软雅黑" panose="020B0503020204020204" pitchFamily="34" charset="-122"/>
                          <a:ea typeface="微软雅黑" panose="020B0503020204020204" pitchFamily="34" charset="-122"/>
                        </a:rPr>
                        <a:t>应纳税所得额</a:t>
                      </a:r>
                      <a:endParaRPr lang="zh-CN" altLang="en-US" sz="1900" dirty="0">
                        <a:solidFill>
                          <a:schemeClr val="bg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zh-CN" altLang="en-US" sz="1900" kern="1200" dirty="0">
                          <a:latin typeface="微软雅黑" panose="020B0503020204020204" pitchFamily="34" charset="-122"/>
                          <a:ea typeface="微软雅黑" panose="020B0503020204020204" pitchFamily="34" charset="-122"/>
                        </a:rPr>
                        <a:t>实际税负</a:t>
                      </a:r>
                      <a:endParaRPr lang="zh-CN" altLang="en-US" sz="1900" b="1" kern="1200" dirty="0">
                        <a:solidFill>
                          <a:schemeClr val="bg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0"/>
                  </a:ext>
                </a:extLst>
              </a:tr>
              <a:tr h="727241">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dirty="0">
                          <a:latin typeface="微软雅黑" panose="020B0503020204020204" pitchFamily="34" charset="-122"/>
                          <a:ea typeface="微软雅黑" panose="020B0503020204020204" pitchFamily="34" charset="-122"/>
                        </a:rPr>
                        <a:t>个人、基金</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900" dirty="0">
                          <a:latin typeface="微软雅黑" panose="020B0503020204020204" pitchFamily="34" charset="-122"/>
                          <a:ea typeface="微软雅黑" panose="020B0503020204020204" pitchFamily="34" charset="-122"/>
                        </a:rPr>
                        <a:t>20%</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en-US" sz="1900" dirty="0">
                          <a:latin typeface="微软雅黑" panose="020B0503020204020204" pitchFamily="34" charset="-122"/>
                          <a:ea typeface="微软雅黑" panose="020B0503020204020204" pitchFamily="34" charset="-122"/>
                        </a:rPr>
                        <a:t>1</a:t>
                      </a:r>
                      <a:r>
                        <a:rPr lang="zh-CN" altLang="en-US" sz="1900" dirty="0">
                          <a:latin typeface="微软雅黑" panose="020B0503020204020204" pitchFamily="34" charset="-122"/>
                          <a:ea typeface="微软雅黑" panose="020B0503020204020204" pitchFamily="34" charset="-122"/>
                        </a:rPr>
                        <a:t>个月以内</a:t>
                      </a:r>
                      <a:endParaRPr lang="en-US" altLang="zh-CN" sz="1900" dirty="0">
                        <a:latin typeface="微软雅黑" panose="020B0503020204020204" pitchFamily="34" charset="-122"/>
                        <a:ea typeface="微软雅黑" panose="020B0503020204020204" pitchFamily="34" charset="-122"/>
                      </a:endParaRPr>
                    </a:p>
                    <a:p>
                      <a:pPr algn="ctr"/>
                      <a:r>
                        <a:rPr lang="en-US" sz="1900" dirty="0">
                          <a:latin typeface="微软雅黑" panose="020B0503020204020204" pitchFamily="34" charset="-122"/>
                          <a:ea typeface="微软雅黑" panose="020B0503020204020204" pitchFamily="34" charset="-122"/>
                        </a:rPr>
                        <a:t>(</a:t>
                      </a:r>
                      <a:r>
                        <a:rPr lang="zh-CN" altLang="en-US" sz="1900" dirty="0">
                          <a:latin typeface="微软雅黑" panose="020B0503020204020204" pitchFamily="34" charset="-122"/>
                          <a:ea typeface="微软雅黑" panose="020B0503020204020204" pitchFamily="34" charset="-122"/>
                        </a:rPr>
                        <a:t>含</a:t>
                      </a:r>
                      <a:r>
                        <a:rPr lang="en-US" sz="1900" dirty="0">
                          <a:latin typeface="微软雅黑" panose="020B0503020204020204" pitchFamily="34" charset="-122"/>
                          <a:ea typeface="微软雅黑" panose="020B0503020204020204" pitchFamily="34" charset="-122"/>
                        </a:rPr>
                        <a:t>1</a:t>
                      </a:r>
                      <a:r>
                        <a:rPr lang="zh-CN" altLang="en-US" sz="1900" dirty="0">
                          <a:latin typeface="微软雅黑" panose="020B0503020204020204" pitchFamily="34" charset="-122"/>
                          <a:ea typeface="微软雅黑" panose="020B0503020204020204" pitchFamily="34" charset="-122"/>
                        </a:rPr>
                        <a:t>个月</a:t>
                      </a:r>
                      <a:r>
                        <a:rPr lang="en-US" sz="1900" dirty="0">
                          <a:latin typeface="微软雅黑" panose="020B0503020204020204" pitchFamily="34" charset="-122"/>
                          <a:ea typeface="微软雅黑" panose="020B0503020204020204" pitchFamily="34" charset="-122"/>
                        </a:rPr>
                        <a:t>)</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tc>
                  <a:txBody>
                    <a:bodyPr/>
                    <a:lstStyle/>
                    <a:p>
                      <a:pPr algn="ctr"/>
                      <a:r>
                        <a:rPr lang="zh-CN" altLang="en-US" sz="1900" dirty="0">
                          <a:latin typeface="微软雅黑" panose="020B0503020204020204" pitchFamily="34" charset="-122"/>
                          <a:ea typeface="微软雅黑" panose="020B0503020204020204" pitchFamily="34" charset="-122"/>
                        </a:rPr>
                        <a:t>股息红利所得全额计入应纳税所得额</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tc>
                  <a:txBody>
                    <a:bodyPr/>
                    <a:lstStyle/>
                    <a:p>
                      <a:pPr algn="ctr"/>
                      <a:r>
                        <a:rPr lang="en-US" altLang="zh-CN" sz="1900" dirty="0">
                          <a:latin typeface="微软雅黑" panose="020B0503020204020204" pitchFamily="34" charset="-122"/>
                          <a:ea typeface="微软雅黑" panose="020B0503020204020204" pitchFamily="34" charset="-122"/>
                        </a:rPr>
                        <a:t>20%</a:t>
                      </a:r>
                      <a:endParaRPr lang="zh-CN" altLang="en-US" sz="1900" b="1" dirty="0">
                        <a:solidFill>
                          <a:srgbClr val="C00000"/>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extLst>
                  <a:ext uri="{0D108BD9-81ED-4DB2-BD59-A6C34878D82A}">
                    <a16:rowId xmlns:a16="http://schemas.microsoft.com/office/drawing/2014/main" val="10001"/>
                  </a:ext>
                </a:extLst>
              </a:tr>
              <a:tr h="727241">
                <a:tc vMerge="1">
                  <a:txBody>
                    <a:bodyPr/>
                    <a:lstStyle/>
                    <a:p>
                      <a:endParaRPr lang="zh-CN"/>
                    </a:p>
                  </a:txBody>
                  <a:tcPr/>
                </a:tc>
                <a:tc vMerge="1">
                  <a:txBody>
                    <a:bodyPr/>
                    <a:lstStyle/>
                    <a:p>
                      <a:endParaRPr lang="zh-CN"/>
                    </a:p>
                  </a:txBody>
                  <a:tcPr/>
                </a:tc>
                <a:tc>
                  <a:txBody>
                    <a:bodyPr/>
                    <a:lstStyle/>
                    <a:p>
                      <a:pPr algn="ctr"/>
                      <a:r>
                        <a:rPr lang="en-US" sz="1900" dirty="0">
                          <a:latin typeface="微软雅黑" panose="020B0503020204020204" pitchFamily="34" charset="-122"/>
                          <a:ea typeface="微软雅黑" panose="020B0503020204020204" pitchFamily="34" charset="-122"/>
                        </a:rPr>
                        <a:t>1</a:t>
                      </a:r>
                      <a:r>
                        <a:rPr lang="zh-CN" altLang="en-US" sz="1900" dirty="0">
                          <a:latin typeface="微软雅黑" panose="020B0503020204020204" pitchFamily="34" charset="-122"/>
                          <a:ea typeface="微软雅黑" panose="020B0503020204020204" pitchFamily="34" charset="-122"/>
                        </a:rPr>
                        <a:t>个月以上至</a:t>
                      </a:r>
                      <a:r>
                        <a:rPr lang="en-US" sz="1900" dirty="0">
                          <a:latin typeface="微软雅黑" panose="020B0503020204020204" pitchFamily="34" charset="-122"/>
                          <a:ea typeface="微软雅黑" panose="020B0503020204020204" pitchFamily="34" charset="-122"/>
                        </a:rPr>
                        <a:t>1</a:t>
                      </a:r>
                      <a:r>
                        <a:rPr lang="zh-CN" altLang="en-US" sz="1900" dirty="0">
                          <a:latin typeface="微软雅黑" panose="020B0503020204020204" pitchFamily="34" charset="-122"/>
                          <a:ea typeface="微软雅黑" panose="020B0503020204020204" pitchFamily="34" charset="-122"/>
                        </a:rPr>
                        <a:t>年</a:t>
                      </a:r>
                      <a:endParaRPr lang="en-US" altLang="zh-CN" sz="1900" dirty="0">
                        <a:latin typeface="微软雅黑" panose="020B0503020204020204" pitchFamily="34" charset="-122"/>
                        <a:ea typeface="微软雅黑" panose="020B0503020204020204" pitchFamily="34" charset="-122"/>
                      </a:endParaRPr>
                    </a:p>
                    <a:p>
                      <a:pPr algn="ctr"/>
                      <a:r>
                        <a:rPr lang="en-US" sz="1900" dirty="0">
                          <a:latin typeface="微软雅黑" panose="020B0503020204020204" pitchFamily="34" charset="-122"/>
                          <a:ea typeface="微软雅黑" panose="020B0503020204020204" pitchFamily="34" charset="-122"/>
                        </a:rPr>
                        <a:t>(</a:t>
                      </a:r>
                      <a:r>
                        <a:rPr lang="zh-CN" altLang="en-US" sz="1900" dirty="0">
                          <a:latin typeface="微软雅黑" panose="020B0503020204020204" pitchFamily="34" charset="-122"/>
                          <a:ea typeface="微软雅黑" panose="020B0503020204020204" pitchFamily="34" charset="-122"/>
                        </a:rPr>
                        <a:t>含</a:t>
                      </a:r>
                      <a:r>
                        <a:rPr lang="en-US" sz="1900" dirty="0">
                          <a:latin typeface="微软雅黑" panose="020B0503020204020204" pitchFamily="34" charset="-122"/>
                          <a:ea typeface="微软雅黑" panose="020B0503020204020204" pitchFamily="34" charset="-122"/>
                        </a:rPr>
                        <a:t>1</a:t>
                      </a:r>
                      <a:r>
                        <a:rPr lang="zh-CN" altLang="en-US" sz="1900" dirty="0">
                          <a:latin typeface="微软雅黑" panose="020B0503020204020204" pitchFamily="34" charset="-122"/>
                          <a:ea typeface="微软雅黑" panose="020B0503020204020204" pitchFamily="34" charset="-122"/>
                        </a:rPr>
                        <a:t>年</a:t>
                      </a:r>
                      <a:r>
                        <a:rPr lang="en-US" sz="1900" dirty="0">
                          <a:latin typeface="微软雅黑" panose="020B0503020204020204" pitchFamily="34" charset="-122"/>
                          <a:ea typeface="微软雅黑" panose="020B0503020204020204" pitchFamily="34" charset="-122"/>
                        </a:rPr>
                        <a:t>)</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dirty="0">
                          <a:latin typeface="微软雅黑" panose="020B0503020204020204" pitchFamily="34" charset="-122"/>
                          <a:ea typeface="微软雅黑" panose="020B0503020204020204" pitchFamily="34" charset="-122"/>
                        </a:rPr>
                        <a:t>暂减按</a:t>
                      </a:r>
                      <a:r>
                        <a:rPr lang="en-US" altLang="zh-CN" sz="1900" dirty="0">
                          <a:latin typeface="微软雅黑" panose="020B0503020204020204" pitchFamily="34" charset="-122"/>
                          <a:ea typeface="微软雅黑" panose="020B0503020204020204" pitchFamily="34" charset="-122"/>
                        </a:rPr>
                        <a:t>50%</a:t>
                      </a:r>
                      <a:r>
                        <a:rPr lang="zh-CN" altLang="en-US" sz="1900" dirty="0">
                          <a:latin typeface="微软雅黑" panose="020B0503020204020204" pitchFamily="34" charset="-122"/>
                          <a:ea typeface="微软雅黑" panose="020B0503020204020204" pitchFamily="34" charset="-122"/>
                        </a:rPr>
                        <a:t>计入应纳税所得额</a:t>
                      </a:r>
                      <a:endParaRPr lang="zh-CN" altLang="en-US" sz="1900" b="1" dirty="0">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a:r>
                        <a:rPr lang="en-US" altLang="zh-CN" sz="1900" dirty="0">
                          <a:latin typeface="微软雅黑" panose="020B0503020204020204" pitchFamily="34" charset="-122"/>
                          <a:ea typeface="微软雅黑" panose="020B0503020204020204" pitchFamily="34" charset="-122"/>
                        </a:rPr>
                        <a:t>10%</a:t>
                      </a:r>
                      <a:endParaRPr lang="zh-CN" altLang="en-US" sz="1900" b="1" dirty="0">
                        <a:solidFill>
                          <a:srgbClr val="C00000"/>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2"/>
                  </a:ext>
                </a:extLst>
              </a:tr>
              <a:tr h="727241">
                <a:tc vMerge="1">
                  <a:txBody>
                    <a:bodyPr/>
                    <a:lstStyle/>
                    <a:p>
                      <a:endParaRPr lang="zh-CN"/>
                    </a:p>
                  </a:txBody>
                  <a:tcPr/>
                </a:tc>
                <a:tc vMerge="1">
                  <a:txBody>
                    <a:bodyPr/>
                    <a:lstStyle/>
                    <a:p>
                      <a:endParaRPr lang="zh-CN"/>
                    </a:p>
                  </a:txBody>
                  <a:tcPr/>
                </a:tc>
                <a:tc>
                  <a:txBody>
                    <a:bodyPr/>
                    <a:lstStyle/>
                    <a:p>
                      <a:pPr marL="0" algn="ctr" defTabSz="914400" rtl="0" eaLnBrk="1" latinLnBrk="0" hangingPunct="1"/>
                      <a:r>
                        <a:rPr lang="zh-CN" altLang="en-US" sz="1900" kern="1200" dirty="0">
                          <a:latin typeface="微软雅黑" panose="020B0503020204020204" pitchFamily="34" charset="-122"/>
                          <a:ea typeface="微软雅黑" panose="020B0503020204020204" pitchFamily="34" charset="-122"/>
                        </a:rPr>
                        <a:t>超过</a:t>
                      </a:r>
                      <a:r>
                        <a:rPr lang="en-US" altLang="zh-CN" sz="1900" kern="1200" dirty="0">
                          <a:latin typeface="微软雅黑" panose="020B0503020204020204" pitchFamily="34" charset="-122"/>
                          <a:ea typeface="微软雅黑" panose="020B0503020204020204" pitchFamily="34" charset="-122"/>
                        </a:rPr>
                        <a:t>1</a:t>
                      </a:r>
                      <a:r>
                        <a:rPr lang="zh-CN" altLang="en-US" sz="1900" kern="1200" dirty="0">
                          <a:latin typeface="微软雅黑" panose="020B0503020204020204" pitchFamily="34" charset="-122"/>
                          <a:ea typeface="微软雅黑" panose="020B0503020204020204" pitchFamily="34" charset="-122"/>
                        </a:rPr>
                        <a:t>年的</a:t>
                      </a:r>
                      <a:endParaRPr lang="zh-CN" altLang="en-US" sz="1900" b="1" kern="1200" dirty="0">
                        <a:solidFill>
                          <a:schemeClr val="dk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kern="1200" dirty="0">
                          <a:latin typeface="微软雅黑" panose="020B0503020204020204" pitchFamily="34" charset="-122"/>
                          <a:ea typeface="微软雅黑" panose="020B0503020204020204" pitchFamily="34" charset="-122"/>
                        </a:rPr>
                        <a:t>暂不扣缴个人所得税</a:t>
                      </a:r>
                      <a:endParaRPr lang="zh-CN" altLang="en-US" sz="1900" b="1" kern="1200" dirty="0">
                        <a:solidFill>
                          <a:schemeClr val="dk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tc>
                  <a:txBody>
                    <a:bodyPr/>
                    <a:lstStyle/>
                    <a:p>
                      <a:pPr marL="0" algn="ctr" defTabSz="914400" rtl="0" eaLnBrk="1" latinLnBrk="0" hangingPunct="1"/>
                      <a:r>
                        <a:rPr lang="en-US" altLang="zh-CN" sz="1900" kern="1200" dirty="0">
                          <a:latin typeface="微软雅黑" panose="020B0503020204020204" pitchFamily="34" charset="-122"/>
                          <a:ea typeface="微软雅黑" panose="020B0503020204020204" pitchFamily="34" charset="-122"/>
                        </a:rPr>
                        <a:t>0%</a:t>
                      </a:r>
                      <a:endParaRPr lang="zh-CN" altLang="en-US" sz="1900" b="1" kern="1200" dirty="0">
                        <a:solidFill>
                          <a:schemeClr val="dk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0000"/>
                      </a:srgbClr>
                    </a:solidFill>
                  </a:tcPr>
                </a:tc>
                <a:extLst>
                  <a:ext uri="{0D108BD9-81ED-4DB2-BD59-A6C34878D82A}">
                    <a16:rowId xmlns:a16="http://schemas.microsoft.com/office/drawing/2014/main" val="10003"/>
                  </a:ext>
                </a:extLst>
              </a:tr>
            </a:tbl>
          </a:graphicData>
        </a:graphic>
      </p:graphicFrame>
      <p:sp>
        <p:nvSpPr>
          <p:cNvPr id="16" name="TextBox 15"/>
          <p:cNvSpPr txBox="1"/>
          <p:nvPr/>
        </p:nvSpPr>
        <p:spPr>
          <a:xfrm>
            <a:off x="1403648" y="950307"/>
            <a:ext cx="5389574" cy="725018"/>
          </a:xfrm>
          <a:prstGeom prst="rect">
            <a:avLst/>
          </a:prstGeom>
          <a:noFill/>
        </p:spPr>
        <p:txBody>
          <a:bodyPr wrap="square" lIns="77925" tIns="38963" rIns="77925" bIns="38963" rtlCol="0">
            <a:spAutoFit/>
          </a:bodyPr>
          <a:lstStyle/>
          <a:p>
            <a:r>
              <a:rPr lang="zh-CN" altLang="en-US" sz="2400" dirty="0">
                <a:solidFill>
                  <a:srgbClr val="FF0000"/>
                </a:solidFill>
                <a:latin typeface="微软雅黑" pitchFamily="34" charset="-122"/>
                <a:ea typeface="微软雅黑" pitchFamily="34" charset="-122"/>
              </a:rPr>
              <a:t>征收方案</a:t>
            </a:r>
            <a:endParaRPr lang="en-US" altLang="zh-CN" sz="2400" dirty="0">
              <a:solidFill>
                <a:srgbClr val="FF0000"/>
              </a:solidFill>
              <a:latin typeface="微软雅黑" pitchFamily="34" charset="-122"/>
              <a:ea typeface="微软雅黑" pitchFamily="34" charset="-122"/>
            </a:endParaRPr>
          </a:p>
          <a:p>
            <a:endParaRPr kumimoji="1" lang="zh-CN" altLang="en-US" dirty="0">
              <a:latin typeface="微软雅黑"/>
              <a:ea typeface="微软雅黑"/>
              <a:cs typeface="微软雅黑"/>
            </a:endParaRPr>
          </a:p>
        </p:txBody>
      </p:sp>
      <p:sp>
        <p:nvSpPr>
          <p:cNvPr id="17" name="等腰三角形 16"/>
          <p:cNvSpPr/>
          <p:nvPr/>
        </p:nvSpPr>
        <p:spPr>
          <a:xfrm rot="5400000">
            <a:off x="1045262" y="1030508"/>
            <a:ext cx="357191" cy="307922"/>
          </a:xfrm>
          <a:prstGeom prst="triangle">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7" name="TextBox 6"/>
          <p:cNvSpPr txBox="1"/>
          <p:nvPr/>
        </p:nvSpPr>
        <p:spPr>
          <a:xfrm>
            <a:off x="611560" y="5157193"/>
            <a:ext cx="7920880" cy="646331"/>
          </a:xfrm>
          <a:prstGeom prst="rect">
            <a:avLst/>
          </a:prstGeom>
          <a:noFill/>
        </p:spPr>
        <p:txBody>
          <a:bodyPr wrap="square" rtlCol="0">
            <a:spAutoFit/>
          </a:bodyPr>
          <a:lstStyle/>
          <a:p>
            <a:r>
              <a:rPr kumimoji="1" lang="zh-CN" altLang="en-US" dirty="0">
                <a:latin typeface="微软雅黑"/>
                <a:ea typeface="微软雅黑"/>
                <a:cs typeface="微软雅黑"/>
              </a:rPr>
              <a:t>注意：权益分派时不扣税，现金红利款项全额发给股东；待股东卖出股份时才扣税。</a:t>
            </a:r>
          </a:p>
        </p:txBody>
      </p:sp>
      <p:sp>
        <p:nvSpPr>
          <p:cNvPr id="8"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35</a:t>
            </a:fld>
            <a:endParaRPr lang="en-US" altLang="zh-CN" dirty="0"/>
          </a:p>
        </p:txBody>
      </p:sp>
      <p:sp>
        <p:nvSpPr>
          <p:cNvPr id="9" name="Rectangle 32">
            <a:extLst>
              <a:ext uri="{FF2B5EF4-FFF2-40B4-BE49-F238E27FC236}">
                <a16:creationId xmlns:a16="http://schemas.microsoft.com/office/drawing/2014/main" id="{3FB23081-7792-4B2F-8507-3CCDA274745A}"/>
              </a:ext>
            </a:extLst>
          </p:cNvPr>
          <p:cNvSpPr>
            <a:spLocks noChangeArrowheads="1"/>
          </p:cNvSpPr>
          <p:nvPr/>
        </p:nvSpPr>
        <p:spPr bwMode="auto">
          <a:xfrm>
            <a:off x="571472" y="99127"/>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（一）政策解读</a:t>
            </a:r>
            <a:endParaRPr lang="en-GB" altLang="en-GB" sz="2800" b="1" dirty="0">
              <a:solidFill>
                <a:schemeClr val="bg1"/>
              </a:solidFill>
              <a:ea typeface="黑体"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403648" y="932723"/>
            <a:ext cx="5389574" cy="1094350"/>
          </a:xfrm>
          <a:prstGeom prst="rect">
            <a:avLst/>
          </a:prstGeom>
          <a:noFill/>
        </p:spPr>
        <p:txBody>
          <a:bodyPr wrap="square" lIns="77925" tIns="38963" rIns="77925" bIns="38963" rtlCol="0">
            <a:spAutoFit/>
          </a:bodyPr>
          <a:lstStyle/>
          <a:p>
            <a:r>
              <a:rPr lang="zh-CN" altLang="en-US" sz="2400" dirty="0">
                <a:solidFill>
                  <a:srgbClr val="FF0000"/>
                </a:solidFill>
                <a:latin typeface="微软雅黑" pitchFamily="34" charset="-122"/>
                <a:ea typeface="微软雅黑" pitchFamily="34" charset="-122"/>
              </a:rPr>
              <a:t>征收原则</a:t>
            </a:r>
            <a:endParaRPr lang="en-US" altLang="zh-CN" sz="2400" dirty="0">
              <a:solidFill>
                <a:srgbClr val="FF0000"/>
              </a:solidFill>
              <a:latin typeface="微软雅黑" pitchFamily="34" charset="-122"/>
              <a:ea typeface="微软雅黑" pitchFamily="34" charset="-122"/>
            </a:endParaRPr>
          </a:p>
          <a:p>
            <a:endParaRPr lang="en-US" altLang="zh-CN" sz="2400" dirty="0">
              <a:solidFill>
                <a:srgbClr val="FF0000"/>
              </a:solidFill>
              <a:latin typeface="微软雅黑" pitchFamily="34" charset="-122"/>
              <a:ea typeface="微软雅黑" pitchFamily="34" charset="-122"/>
            </a:endParaRPr>
          </a:p>
          <a:p>
            <a:r>
              <a:rPr kumimoji="1" lang="zh-CN" altLang="en-US" dirty="0">
                <a:latin typeface="微软雅黑"/>
                <a:ea typeface="微软雅黑"/>
                <a:cs typeface="微软雅黑"/>
              </a:rPr>
              <a:t>根据持股期限计算股息红利个人所得税</a:t>
            </a:r>
          </a:p>
        </p:txBody>
      </p:sp>
      <p:sp>
        <p:nvSpPr>
          <p:cNvPr id="17" name="等腰三角形 16"/>
          <p:cNvSpPr/>
          <p:nvPr/>
        </p:nvSpPr>
        <p:spPr>
          <a:xfrm rot="5400000">
            <a:off x="1045262" y="984788"/>
            <a:ext cx="357191" cy="307922"/>
          </a:xfrm>
          <a:prstGeom prst="triangle">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 name="文本框 1"/>
          <p:cNvSpPr txBox="1"/>
          <p:nvPr/>
        </p:nvSpPr>
        <p:spPr>
          <a:xfrm>
            <a:off x="892962" y="5227455"/>
            <a:ext cx="8388424" cy="355686"/>
          </a:xfrm>
          <a:prstGeom prst="rect">
            <a:avLst/>
          </a:prstGeom>
          <a:noFill/>
        </p:spPr>
        <p:txBody>
          <a:bodyPr wrap="square" lIns="77925" tIns="38963" rIns="77925" bIns="38963" rtlCol="0">
            <a:spAutoFit/>
          </a:bodyPr>
          <a:lstStyle/>
          <a:p>
            <a:pPr marL="243516" indent="-243516">
              <a:buFont typeface="Wingdings" charset="2"/>
              <a:buChar char="ü"/>
            </a:pPr>
            <a:r>
              <a:rPr kumimoji="1" lang="zh-CN" altLang="en-US" dirty="0">
                <a:latin typeface="微软雅黑"/>
                <a:ea typeface="微软雅黑"/>
                <a:cs typeface="微软雅黑"/>
              </a:rPr>
              <a:t>股息红利所得＝</a:t>
            </a:r>
            <a:r>
              <a:rPr kumimoji="1" lang="zh-CN" altLang="en-US" b="1" dirty="0">
                <a:solidFill>
                  <a:srgbClr val="C00000"/>
                </a:solidFill>
                <a:latin typeface="微软雅黑"/>
                <a:ea typeface="微软雅黑"/>
                <a:cs typeface="微软雅黑"/>
              </a:rPr>
              <a:t>送红股面值</a:t>
            </a:r>
            <a:r>
              <a:rPr kumimoji="1" lang="zh-CN" altLang="en-US" dirty="0">
                <a:latin typeface="微软雅黑"/>
                <a:ea typeface="微软雅黑"/>
                <a:cs typeface="微软雅黑"/>
              </a:rPr>
              <a:t>＋</a:t>
            </a:r>
            <a:r>
              <a:rPr kumimoji="1" lang="zh-CN" altLang="en-US" b="1" dirty="0">
                <a:solidFill>
                  <a:srgbClr val="C00000"/>
                </a:solidFill>
                <a:latin typeface="微软雅黑"/>
                <a:ea typeface="微软雅黑"/>
                <a:cs typeface="微软雅黑"/>
              </a:rPr>
              <a:t>现金红利金额</a:t>
            </a:r>
            <a:r>
              <a:rPr kumimoji="1" lang="zh-CN" altLang="en-US" dirty="0">
                <a:latin typeface="微软雅黑"/>
                <a:ea typeface="微软雅黑"/>
                <a:cs typeface="微软雅黑"/>
              </a:rPr>
              <a:t>＋</a:t>
            </a:r>
            <a:r>
              <a:rPr kumimoji="1" lang="zh-CN" altLang="en-US" b="1" dirty="0">
                <a:solidFill>
                  <a:srgbClr val="C00000"/>
                </a:solidFill>
                <a:latin typeface="微软雅黑"/>
                <a:ea typeface="微软雅黑"/>
                <a:cs typeface="微软雅黑"/>
              </a:rPr>
              <a:t>其他公积金转增股本面值</a:t>
            </a:r>
          </a:p>
        </p:txBody>
      </p:sp>
      <p:sp>
        <p:nvSpPr>
          <p:cNvPr id="11" name="TextBox 10"/>
          <p:cNvSpPr txBox="1"/>
          <p:nvPr/>
        </p:nvSpPr>
        <p:spPr>
          <a:xfrm>
            <a:off x="1331640" y="2600906"/>
            <a:ext cx="7056784" cy="1125127"/>
          </a:xfrm>
          <a:prstGeom prst="rect">
            <a:avLst/>
          </a:prstGeom>
          <a:noFill/>
        </p:spPr>
        <p:txBody>
          <a:bodyPr wrap="square" lIns="77925" tIns="38963" rIns="77925" bIns="38963" rtlCol="0">
            <a:spAutoFit/>
          </a:bodyPr>
          <a:lstStyle/>
          <a:p>
            <a:pPr>
              <a:buFont typeface="Wingdings" pitchFamily="2" charset="2"/>
              <a:buChar char="ü"/>
            </a:pPr>
            <a:r>
              <a:rPr kumimoji="1" lang="zh-CN" altLang="en-US" b="1" dirty="0">
                <a:latin typeface="微软雅黑"/>
                <a:ea typeface="微软雅黑"/>
                <a:cs typeface="微软雅黑"/>
              </a:rPr>
              <a:t>  持股期限起点为取得原股时间。</a:t>
            </a:r>
            <a:endParaRPr kumimoji="1" lang="en-US" altLang="zh-CN" b="1" dirty="0">
              <a:latin typeface="微软雅黑"/>
              <a:ea typeface="微软雅黑"/>
              <a:cs typeface="微软雅黑"/>
            </a:endParaRPr>
          </a:p>
          <a:p>
            <a:r>
              <a:rPr kumimoji="1" lang="en-US" altLang="zh-CN" dirty="0">
                <a:latin typeface="微软雅黑"/>
                <a:ea typeface="微软雅黑"/>
              </a:rPr>
              <a:t>    </a:t>
            </a:r>
            <a:r>
              <a:rPr kumimoji="1" lang="zh-CN" altLang="en-US" sz="1600" dirty="0">
                <a:latin typeface="微软雅黑"/>
                <a:ea typeface="微软雅黑"/>
              </a:rPr>
              <a:t>原始股东：初始登记申报的股东初始取得股票时间</a:t>
            </a:r>
            <a:endParaRPr kumimoji="1" lang="en-US" altLang="zh-CN" sz="1600" dirty="0">
              <a:latin typeface="微软雅黑"/>
              <a:ea typeface="微软雅黑"/>
            </a:endParaRPr>
          </a:p>
          <a:p>
            <a:r>
              <a:rPr kumimoji="1" lang="en-US" altLang="zh-CN" sz="1600" dirty="0">
                <a:latin typeface="微软雅黑"/>
                <a:ea typeface="微软雅黑"/>
              </a:rPr>
              <a:t>     </a:t>
            </a:r>
            <a:r>
              <a:rPr kumimoji="1" lang="zh-CN" altLang="en-US" sz="1600" dirty="0">
                <a:latin typeface="微软雅黑"/>
                <a:ea typeface="微软雅黑"/>
              </a:rPr>
              <a:t>定增股东：新增股份登记日</a:t>
            </a:r>
            <a:endParaRPr kumimoji="1" lang="en-US" altLang="zh-CN" sz="1600" dirty="0">
              <a:latin typeface="微软雅黑"/>
              <a:ea typeface="微软雅黑"/>
            </a:endParaRPr>
          </a:p>
          <a:p>
            <a:r>
              <a:rPr kumimoji="1" lang="en-US" altLang="zh-CN" sz="1600" dirty="0">
                <a:latin typeface="微软雅黑"/>
                <a:ea typeface="微软雅黑"/>
              </a:rPr>
              <a:t>     </a:t>
            </a:r>
            <a:r>
              <a:rPr kumimoji="1" lang="zh-CN" altLang="en-US" sz="1600" dirty="0">
                <a:latin typeface="微软雅黑"/>
                <a:ea typeface="微软雅黑"/>
              </a:rPr>
              <a:t>由二级市场买入股票的股东：买入当天</a:t>
            </a:r>
            <a:endParaRPr lang="zh-CN" altLang="en-US" sz="1600" dirty="0"/>
          </a:p>
        </p:txBody>
      </p:sp>
      <p:sp>
        <p:nvSpPr>
          <p:cNvPr id="13" name="TextBox 12"/>
          <p:cNvSpPr txBox="1"/>
          <p:nvPr/>
        </p:nvSpPr>
        <p:spPr>
          <a:xfrm>
            <a:off x="1331640" y="3836659"/>
            <a:ext cx="5301232" cy="355686"/>
          </a:xfrm>
          <a:prstGeom prst="rect">
            <a:avLst/>
          </a:prstGeom>
          <a:noFill/>
        </p:spPr>
        <p:txBody>
          <a:bodyPr wrap="square" lIns="77925" tIns="38963" rIns="77925" bIns="38963" rtlCol="0">
            <a:spAutoFit/>
          </a:bodyPr>
          <a:lstStyle/>
          <a:p>
            <a:pPr>
              <a:buFont typeface="Wingdings" pitchFamily="2" charset="2"/>
              <a:buChar char="ü"/>
            </a:pPr>
            <a:r>
              <a:rPr kumimoji="1" lang="zh-CN" altLang="en-US" b="1" dirty="0">
                <a:latin typeface="微软雅黑"/>
                <a:ea typeface="微软雅黑"/>
                <a:cs typeface="微软雅黑"/>
              </a:rPr>
              <a:t>  持股期限终点为原股减持日的前一个交易日。</a:t>
            </a:r>
            <a:endParaRPr lang="zh-CN" altLang="en-US" b="1" dirty="0"/>
          </a:p>
        </p:txBody>
      </p:sp>
      <p:sp>
        <p:nvSpPr>
          <p:cNvPr id="9"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36</a:t>
            </a:fld>
            <a:endParaRPr lang="en-US" altLang="zh-CN" dirty="0"/>
          </a:p>
        </p:txBody>
      </p:sp>
      <p:sp>
        <p:nvSpPr>
          <p:cNvPr id="10" name="Rectangle 32">
            <a:extLst>
              <a:ext uri="{FF2B5EF4-FFF2-40B4-BE49-F238E27FC236}">
                <a16:creationId xmlns:a16="http://schemas.microsoft.com/office/drawing/2014/main" id="{9D677357-3AE8-404B-B2B6-0B2A20C60131}"/>
              </a:ext>
            </a:extLst>
          </p:cNvPr>
          <p:cNvSpPr>
            <a:spLocks noChangeArrowheads="1"/>
          </p:cNvSpPr>
          <p:nvPr/>
        </p:nvSpPr>
        <p:spPr bwMode="auto">
          <a:xfrm>
            <a:off x="571472" y="99127"/>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（一）政策解读</a:t>
            </a:r>
            <a:endParaRPr lang="en-GB" altLang="en-GB" sz="2800" b="1" dirty="0">
              <a:solidFill>
                <a:schemeClr val="bg1"/>
              </a:solidFill>
              <a:ea typeface="黑体"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00036" y="947722"/>
            <a:ext cx="8215368" cy="1802236"/>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lIns="77925" tIns="38963" rIns="77925" bIns="38963">
            <a:spAutoFit/>
          </a:bodyPr>
          <a:lstStyle/>
          <a:p>
            <a:pPr>
              <a:defRPr/>
            </a:pP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案例</a:t>
            </a:r>
            <a:r>
              <a:rPr lang="en-US" altLang="zh-CN" sz="1600" b="1" dirty="0">
                <a:solidFill>
                  <a:schemeClr val="tx1">
                    <a:lumMod val="95000"/>
                    <a:lumOff val="5000"/>
                  </a:schemeClr>
                </a:solidFill>
                <a:latin typeface="微软雅黑" pitchFamily="34" charset="-122"/>
                <a:ea typeface="微软雅黑" pitchFamily="34" charset="-122"/>
                <a:sym typeface="楷体_GB2312" pitchFamily="49" charset="-122"/>
              </a:rPr>
              <a:t>---</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某公司权益分派方案：每</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10</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股派息</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5</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元，送</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a:t>
            </a:r>
            <a:r>
              <a:rPr lang="zh-CN" altLang="en-US" sz="1600" dirty="0">
                <a:latin typeface="微软雅黑" pitchFamily="34" charset="-122"/>
                <a:ea typeface="微软雅黑" pitchFamily="34" charset="-122"/>
                <a:sym typeface="楷体_GB2312" pitchFamily="49" charset="-122"/>
              </a:rPr>
              <a:t>。</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自然人股东</a:t>
            </a:r>
            <a:r>
              <a:rPr lang="en-US" altLang="en-US" sz="16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为该公司权益登记日（</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2019</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日）登记在册的股东，在权益登记日日终其持有</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万股该公司股份。</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假设股东</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持有的</a:t>
            </a:r>
            <a:r>
              <a:rPr lang="zh-CN" altLang="zh-CN" sz="16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万股系分批取得，取得时间为：</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2016</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日公司改制为股份有限公司时持有</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2019</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日定增认购</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3</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2019</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日通过协议转让方式买入</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10000</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股东</a:t>
            </a:r>
            <a:r>
              <a:rPr lang="en-US" altLang="zh-CN" sz="1600" b="1"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卖出股份的时间为</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600" b="1" dirty="0">
                <a:solidFill>
                  <a:schemeClr val="tx1">
                    <a:lumMod val="95000"/>
                    <a:lumOff val="5000"/>
                  </a:schemeClr>
                </a:solidFill>
                <a:latin typeface="微软雅黑" pitchFamily="34" charset="-122"/>
                <a:ea typeface="微软雅黑" pitchFamily="34" charset="-122"/>
                <a:sym typeface="楷体_GB2312" pitchFamily="49" charset="-122"/>
              </a:rPr>
              <a:t>2019</a:t>
            </a: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600" b="1"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600" b="1" dirty="0">
                <a:solidFill>
                  <a:schemeClr val="tx1">
                    <a:lumMod val="95000"/>
                    <a:lumOff val="5000"/>
                  </a:schemeClr>
                </a:solidFill>
                <a:latin typeface="微软雅黑" pitchFamily="34" charset="-122"/>
                <a:ea typeface="微软雅黑" pitchFamily="34" charset="-122"/>
                <a:sym typeface="楷体_GB2312" pitchFamily="49" charset="-122"/>
              </a:rPr>
              <a:t>30</a:t>
            </a:r>
            <a:r>
              <a:rPr lang="zh-CN" altLang="en-US" sz="1600" b="1" dirty="0">
                <a:solidFill>
                  <a:schemeClr val="tx1">
                    <a:lumMod val="95000"/>
                    <a:lumOff val="5000"/>
                  </a:schemeClr>
                </a:solidFill>
                <a:latin typeface="微软雅黑" pitchFamily="34" charset="-122"/>
                <a:ea typeface="微软雅黑" pitchFamily="34" charset="-122"/>
                <a:sym typeface="楷体_GB2312" pitchFamily="49" charset="-122"/>
              </a:rPr>
              <a:t>日</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卖出</a:t>
            </a:r>
            <a:r>
              <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rPr>
              <a:t>18,000</a:t>
            </a:r>
            <a:r>
              <a:rPr lang="zh-CN" altLang="en-US" sz="16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600" dirty="0">
              <a:solidFill>
                <a:schemeClr val="tx1">
                  <a:lumMod val="95000"/>
                  <a:lumOff val="5000"/>
                </a:schemeClr>
              </a:solidFill>
              <a:latin typeface="微软雅黑" pitchFamily="34" charset="-122"/>
              <a:ea typeface="微软雅黑" pitchFamily="34" charset="-122"/>
              <a:sym typeface="楷体_GB2312" pitchFamily="49" charset="-122"/>
            </a:endParaRPr>
          </a:p>
        </p:txBody>
      </p:sp>
      <p:sp>
        <p:nvSpPr>
          <p:cNvPr id="8" name="内容占位符 2"/>
          <p:cNvSpPr txBox="1">
            <a:spLocks noChangeArrowheads="1"/>
          </p:cNvSpPr>
          <p:nvPr/>
        </p:nvSpPr>
        <p:spPr>
          <a:xfrm>
            <a:off x="538135" y="2647944"/>
            <a:ext cx="8377265" cy="1500197"/>
          </a:xfrm>
          <a:prstGeom prst="rect">
            <a:avLst/>
          </a:prstGeom>
        </p:spPr>
        <p:txBody>
          <a:bodyPr lIns="77925" tIns="38963" rIns="77925" bIns="38963"/>
          <a:lstStyle/>
          <a:p>
            <a:pPr marL="0" lvl="1">
              <a:lnSpc>
                <a:spcPct val="150000"/>
              </a:lnSpc>
              <a:spcBef>
                <a:spcPct val="20000"/>
              </a:spcBef>
              <a:defRPr/>
            </a:pPr>
            <a:endParaRPr lang="zh-CN" altLang="en-US" sz="1600" kern="0" dirty="0">
              <a:solidFill>
                <a:schemeClr val="tx1">
                  <a:lumMod val="95000"/>
                  <a:lumOff val="5000"/>
                </a:schemeClr>
              </a:solidFill>
              <a:latin typeface="微软雅黑" pitchFamily="34" charset="-122"/>
              <a:ea typeface="微软雅黑" pitchFamily="34" charset="-122"/>
            </a:endParaRPr>
          </a:p>
          <a:p>
            <a:pPr marL="292219" lvl="1" indent="-292219">
              <a:spcBef>
                <a:spcPct val="20000"/>
              </a:spcBef>
              <a:defRPr/>
            </a:pPr>
            <a:r>
              <a:rPr lang="en-US" altLang="zh-CN" sz="1600" kern="0" dirty="0">
                <a:solidFill>
                  <a:schemeClr val="tx1">
                    <a:lumMod val="95000"/>
                    <a:lumOff val="5000"/>
                  </a:schemeClr>
                </a:solidFill>
                <a:latin typeface="微软雅黑" pitchFamily="34" charset="-122"/>
                <a:ea typeface="微软雅黑" pitchFamily="34" charset="-122"/>
              </a:rPr>
              <a:t>1.</a:t>
            </a:r>
            <a:r>
              <a:rPr lang="zh-CN" altLang="en-US" sz="1600" kern="0" dirty="0">
                <a:solidFill>
                  <a:schemeClr val="tx1">
                    <a:lumMod val="95000"/>
                    <a:lumOff val="5000"/>
                  </a:schemeClr>
                </a:solidFill>
                <a:latin typeface="微软雅黑" pitchFamily="34" charset="-122"/>
                <a:ea typeface="微软雅黑" pitchFamily="34" charset="-122"/>
              </a:rPr>
              <a:t>根据</a:t>
            </a:r>
            <a:r>
              <a:rPr lang="zh-CN" altLang="en-US" sz="1600" kern="0" dirty="0">
                <a:solidFill>
                  <a:srgbClr val="FF0000"/>
                </a:solidFill>
                <a:latin typeface="微软雅黑" pitchFamily="34" charset="-122"/>
                <a:ea typeface="微软雅黑" pitchFamily="34" charset="-122"/>
              </a:rPr>
              <a:t>先进先出</a:t>
            </a:r>
            <a:r>
              <a:rPr lang="zh-CN" altLang="en-US" sz="1600" kern="0" dirty="0">
                <a:solidFill>
                  <a:schemeClr val="tx1">
                    <a:lumMod val="95000"/>
                    <a:lumOff val="5000"/>
                  </a:schemeClr>
                </a:solidFill>
                <a:latin typeface="微软雅黑" pitchFamily="34" charset="-122"/>
                <a:ea typeface="微软雅黑" pitchFamily="34" charset="-122"/>
              </a:rPr>
              <a:t>原则计算卖出股份的持股期限       </a:t>
            </a:r>
            <a:r>
              <a:rPr lang="en-US" altLang="zh-CN" sz="1600" kern="0" dirty="0">
                <a:solidFill>
                  <a:schemeClr val="tx1">
                    <a:lumMod val="95000"/>
                    <a:lumOff val="5000"/>
                  </a:schemeClr>
                </a:solidFill>
                <a:latin typeface="微软雅黑" pitchFamily="34" charset="-122"/>
                <a:ea typeface="微软雅黑" pitchFamily="34" charset="-122"/>
              </a:rPr>
              <a:t>2.</a:t>
            </a:r>
            <a:r>
              <a:rPr lang="zh-CN" altLang="en-US" sz="1600" kern="0" dirty="0">
                <a:solidFill>
                  <a:schemeClr val="tx1">
                    <a:lumMod val="95000"/>
                    <a:lumOff val="5000"/>
                  </a:schemeClr>
                </a:solidFill>
                <a:latin typeface="微软雅黑" pitchFamily="34" charset="-122"/>
                <a:ea typeface="微软雅黑" pitchFamily="34" charset="-122"/>
              </a:rPr>
              <a:t>根据持股期限计算应补缴差别化税款</a:t>
            </a:r>
          </a:p>
        </p:txBody>
      </p:sp>
      <p:cxnSp>
        <p:nvCxnSpPr>
          <p:cNvPr id="9" name="直接连接符 8"/>
          <p:cNvCxnSpPr/>
          <p:nvPr/>
        </p:nvCxnSpPr>
        <p:spPr bwMode="auto">
          <a:xfrm>
            <a:off x="0" y="3643315"/>
            <a:ext cx="9144000" cy="1588"/>
          </a:xfrm>
          <a:prstGeom prst="line">
            <a:avLst/>
          </a:prstGeom>
          <a:ln w="15875">
            <a:solidFill>
              <a:schemeClr val="tx1"/>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631826" y="4000506"/>
            <a:ext cx="875517" cy="294131"/>
          </a:xfrm>
          <a:prstGeom prst="rect">
            <a:avLst/>
          </a:prstGeom>
          <a:noFill/>
          <a:ln w="9525">
            <a:solidFill>
              <a:srgbClr val="C00000"/>
            </a:solidFill>
            <a:miter lim="800000"/>
          </a:ln>
        </p:spPr>
        <p:txBody>
          <a:bodyPr wrap="none" lIns="77925" tIns="38963" rIns="77925" bIns="38963">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1400" b="1" dirty="0">
                <a:latin typeface="楷体" charset="0"/>
                <a:ea typeface="楷体" charset="0"/>
                <a:cs typeface="楷体" charset="0"/>
              </a:rPr>
              <a:t>计算过程</a:t>
            </a:r>
          </a:p>
        </p:txBody>
      </p:sp>
      <p:pic>
        <p:nvPicPr>
          <p:cNvPr id="11" name="Picture 2" descr="http://pic24.nipic.com/20121020/4499633_003238988000_2.jpg"/>
          <p:cNvPicPr>
            <a:picLocks noChangeAspect="1" noChangeArrowheads="1"/>
          </p:cNvPicPr>
          <p:nvPr/>
        </p:nvPicPr>
        <p:blipFill>
          <a:blip r:embed="rId2" cstate="print"/>
          <a:srcRect l="14640" t="9434" r="18437" b="24527"/>
          <a:stretch>
            <a:fillRect/>
          </a:stretch>
        </p:blipFill>
        <p:spPr bwMode="auto">
          <a:xfrm>
            <a:off x="142845" y="4500570"/>
            <a:ext cx="2286016" cy="1500199"/>
          </a:xfrm>
          <a:prstGeom prst="rect">
            <a:avLst/>
          </a:prstGeom>
          <a:ln>
            <a:noFill/>
          </a:ln>
          <a:effectLst>
            <a:softEdge rad="112500"/>
          </a:effectLst>
        </p:spPr>
      </p:pic>
      <p:sp>
        <p:nvSpPr>
          <p:cNvPr id="12" name="矩形 11"/>
          <p:cNvSpPr>
            <a:spLocks noChangeArrowheads="1"/>
          </p:cNvSpPr>
          <p:nvPr/>
        </p:nvSpPr>
        <p:spPr bwMode="auto">
          <a:xfrm>
            <a:off x="2357438" y="3929066"/>
            <a:ext cx="6786562" cy="2540899"/>
          </a:xfrm>
          <a:prstGeom prst="rect">
            <a:avLst/>
          </a:prstGeom>
          <a:noFill/>
          <a:ln>
            <a:noFill/>
          </a:ln>
        </p:spPr>
        <p:txBody>
          <a:bodyPr wrap="square" lIns="77925" tIns="38963" rIns="77925" bIns="38963">
            <a:spAutoFit/>
          </a:bodyPr>
          <a:lstStyle/>
          <a:p>
            <a:r>
              <a:rPr lang="en-US" altLang="zh-CN" sz="1600" dirty="0">
                <a:latin typeface="微软雅黑" pitchFamily="34" charset="-122"/>
                <a:ea typeface="微软雅黑" pitchFamily="34" charset="-122"/>
                <a:cs typeface="仿宋" charset="0"/>
              </a:rPr>
              <a:t>1</a:t>
            </a:r>
            <a:r>
              <a:rPr lang="zh-CN" altLang="en-US" sz="1600" dirty="0">
                <a:latin typeface="微软雅黑" pitchFamily="34" charset="-122"/>
                <a:ea typeface="微软雅黑" pitchFamily="34" charset="-122"/>
                <a:cs typeface="仿宋" charset="0"/>
              </a:rPr>
              <a:t>、</a:t>
            </a:r>
            <a:r>
              <a:rPr lang="zh-CN" altLang="en-US" sz="1600" dirty="0">
                <a:latin typeface="微软雅黑" pitchFamily="34" charset="-122"/>
                <a:ea typeface="微软雅黑" pitchFamily="34" charset="-122"/>
                <a:cs typeface="仿宋_GB2312" charset="0"/>
              </a:rPr>
              <a:t>股东</a:t>
            </a:r>
            <a:r>
              <a:rPr lang="en-US" altLang="zh-CN" sz="1600" dirty="0">
                <a:latin typeface="微软雅黑" pitchFamily="34" charset="-122"/>
                <a:ea typeface="微软雅黑" pitchFamily="34" charset="-122"/>
                <a:cs typeface="仿宋_GB2312" charset="0"/>
              </a:rPr>
              <a:t>A</a:t>
            </a:r>
            <a:r>
              <a:rPr lang="zh-CN" altLang="en-US" sz="1600" dirty="0">
                <a:latin typeface="微软雅黑" pitchFamily="34" charset="-122"/>
                <a:ea typeface="微软雅黑" pitchFamily="34" charset="-122"/>
                <a:cs typeface="仿宋_GB2312" charset="0"/>
              </a:rPr>
              <a:t>卖出股份的持股期限：</a:t>
            </a:r>
            <a:endParaRPr lang="en-US" altLang="zh-CN" sz="1600"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5,000</a:t>
            </a:r>
            <a:r>
              <a:rPr lang="zh-CN" altLang="en-US" sz="1600" b="1" dirty="0">
                <a:latin typeface="微软雅黑" pitchFamily="34" charset="-122"/>
                <a:ea typeface="微软雅黑" pitchFamily="34" charset="-122"/>
                <a:cs typeface="仿宋_GB2312" charset="0"/>
              </a:rPr>
              <a:t>股：</a:t>
            </a:r>
            <a:r>
              <a:rPr lang="en-US" altLang="zh-CN" sz="1600" b="1" dirty="0">
                <a:latin typeface="微软雅黑" pitchFamily="34" charset="-122"/>
                <a:ea typeface="微软雅黑" pitchFamily="34" charset="-122"/>
                <a:cs typeface="仿宋_GB2312" charset="0"/>
              </a:rPr>
              <a:t>2016</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月</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日</a:t>
            </a:r>
            <a:r>
              <a:rPr lang="en-US" altLang="zh-CN" sz="1600" b="1" dirty="0">
                <a:latin typeface="微软雅黑" pitchFamily="34" charset="-122"/>
                <a:ea typeface="微软雅黑" pitchFamily="34" charset="-122"/>
                <a:cs typeface="仿宋_GB2312" charset="0"/>
              </a:rPr>
              <a:t>-2019</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4</a:t>
            </a:r>
            <a:r>
              <a:rPr lang="zh-CN" altLang="en-US" sz="1600" b="1" dirty="0">
                <a:latin typeface="微软雅黑" pitchFamily="34" charset="-122"/>
                <a:ea typeface="微软雅黑" pitchFamily="34" charset="-122"/>
                <a:cs typeface="仿宋_GB2312" charset="0"/>
              </a:rPr>
              <a:t>月</a:t>
            </a:r>
            <a:r>
              <a:rPr lang="zh-CN" altLang="zh-CN" sz="1600" b="1" dirty="0">
                <a:latin typeface="微软雅黑" pitchFamily="34" charset="-122"/>
                <a:ea typeface="微软雅黑" pitchFamily="34" charset="-122"/>
                <a:cs typeface="仿宋_GB2312" charset="0"/>
              </a:rPr>
              <a:t>2</a:t>
            </a:r>
            <a:r>
              <a:rPr lang="en-US" altLang="zh-CN" sz="1600" b="1" dirty="0">
                <a:latin typeface="微软雅黑" pitchFamily="34" charset="-122"/>
                <a:ea typeface="微软雅黑" pitchFamily="34" charset="-122"/>
                <a:cs typeface="仿宋_GB2312" charset="0"/>
              </a:rPr>
              <a:t>9</a:t>
            </a:r>
            <a:r>
              <a:rPr lang="zh-CN" altLang="en-US" sz="1600" b="1" dirty="0">
                <a:latin typeface="微软雅黑" pitchFamily="34" charset="-122"/>
                <a:ea typeface="微软雅黑" pitchFamily="34" charset="-122"/>
                <a:cs typeface="仿宋_GB2312" charset="0"/>
              </a:rPr>
              <a:t>日</a:t>
            </a:r>
            <a:r>
              <a:rPr lang="en-US" altLang="zh-CN" sz="1600" b="1" dirty="0">
                <a:latin typeface="微软雅黑" pitchFamily="34" charset="-122"/>
                <a:ea typeface="微软雅黑" pitchFamily="34" charset="-122"/>
                <a:cs typeface="仿宋_GB2312" charset="0"/>
              </a:rPr>
              <a:t>  </a:t>
            </a:r>
            <a:r>
              <a:rPr lang="zh-CN" altLang="en-US" sz="1600" b="1" dirty="0">
                <a:solidFill>
                  <a:srgbClr val="C00000"/>
                </a:solidFill>
                <a:latin typeface="微软雅黑" pitchFamily="34" charset="-122"/>
                <a:ea typeface="微软雅黑" pitchFamily="34" charset="-122"/>
                <a:cs typeface="仿宋_GB2312" charset="0"/>
              </a:rPr>
              <a:t>超过</a:t>
            </a:r>
            <a:r>
              <a:rPr lang="en-US" altLang="zh-CN" sz="1600" b="1" dirty="0">
                <a:solidFill>
                  <a:srgbClr val="C00000"/>
                </a:solidFill>
                <a:latin typeface="微软雅黑" pitchFamily="34" charset="-122"/>
                <a:ea typeface="微软雅黑" pitchFamily="34" charset="-122"/>
                <a:cs typeface="仿宋_GB2312" charset="0"/>
              </a:rPr>
              <a:t>1</a:t>
            </a:r>
            <a:r>
              <a:rPr lang="zh-CN" altLang="en-US" sz="1600" b="1" dirty="0">
                <a:solidFill>
                  <a:srgbClr val="C00000"/>
                </a:solidFill>
                <a:latin typeface="微软雅黑" pitchFamily="34" charset="-122"/>
                <a:ea typeface="微软雅黑" pitchFamily="34" charset="-122"/>
                <a:cs typeface="仿宋_GB2312" charset="0"/>
              </a:rPr>
              <a:t>年</a:t>
            </a:r>
            <a:endParaRPr lang="en-US" altLang="zh-CN" sz="1600" b="1" dirty="0">
              <a:solidFill>
                <a:srgbClr val="C00000"/>
              </a:solidFill>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5,000</a:t>
            </a:r>
            <a:r>
              <a:rPr lang="zh-CN" altLang="en-US" sz="1600" b="1" dirty="0">
                <a:latin typeface="微软雅黑" pitchFamily="34" charset="-122"/>
                <a:ea typeface="微软雅黑" pitchFamily="34" charset="-122"/>
                <a:cs typeface="仿宋_GB2312" charset="0"/>
              </a:rPr>
              <a:t>股：</a:t>
            </a:r>
            <a:r>
              <a:rPr lang="en-US" altLang="zh-CN" sz="1600" b="1" dirty="0">
                <a:latin typeface="微软雅黑" pitchFamily="34" charset="-122"/>
                <a:ea typeface="微软雅黑" pitchFamily="34" charset="-122"/>
                <a:cs typeface="仿宋_GB2312" charset="0"/>
              </a:rPr>
              <a:t>2019</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月</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日</a:t>
            </a:r>
            <a:r>
              <a:rPr lang="en-US" altLang="zh-CN" sz="1600" b="1" dirty="0">
                <a:latin typeface="微软雅黑" pitchFamily="34" charset="-122"/>
                <a:ea typeface="微软雅黑" pitchFamily="34" charset="-122"/>
                <a:cs typeface="仿宋_GB2312" charset="0"/>
              </a:rPr>
              <a:t>-2019</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4</a:t>
            </a:r>
            <a:r>
              <a:rPr lang="zh-CN" altLang="en-US" sz="1600" b="1" dirty="0">
                <a:latin typeface="微软雅黑" pitchFamily="34" charset="-122"/>
                <a:ea typeface="微软雅黑" pitchFamily="34" charset="-122"/>
                <a:cs typeface="仿宋_GB2312" charset="0"/>
              </a:rPr>
              <a:t>月</a:t>
            </a:r>
            <a:r>
              <a:rPr lang="zh-CN" altLang="zh-CN" sz="1600" b="1" dirty="0">
                <a:latin typeface="微软雅黑" pitchFamily="34" charset="-122"/>
                <a:ea typeface="微软雅黑" pitchFamily="34" charset="-122"/>
                <a:cs typeface="仿宋_GB2312" charset="0"/>
              </a:rPr>
              <a:t>2</a:t>
            </a:r>
            <a:r>
              <a:rPr lang="en-US" altLang="zh-CN" sz="1600" b="1" dirty="0">
                <a:latin typeface="微软雅黑" pitchFamily="34" charset="-122"/>
                <a:ea typeface="微软雅黑" pitchFamily="34" charset="-122"/>
                <a:cs typeface="仿宋_GB2312" charset="0"/>
              </a:rPr>
              <a:t>9</a:t>
            </a:r>
            <a:r>
              <a:rPr lang="zh-CN" altLang="en-US" sz="1600" b="1" dirty="0">
                <a:latin typeface="微软雅黑" pitchFamily="34" charset="-122"/>
                <a:ea typeface="微软雅黑" pitchFamily="34" charset="-122"/>
                <a:cs typeface="仿宋_GB2312" charset="0"/>
              </a:rPr>
              <a:t>日  </a:t>
            </a:r>
            <a:r>
              <a:rPr lang="zh-CN" altLang="en-US" sz="1600" b="1" dirty="0">
                <a:solidFill>
                  <a:srgbClr val="C00000"/>
                </a:solidFill>
                <a:latin typeface="微软雅黑" pitchFamily="34" charset="-122"/>
                <a:ea typeface="微软雅黑" pitchFamily="34" charset="-122"/>
                <a:cs typeface="仿宋_GB2312" charset="0"/>
              </a:rPr>
              <a:t>超过</a:t>
            </a:r>
            <a:r>
              <a:rPr lang="en-US" altLang="zh-CN" sz="1600" b="1" dirty="0">
                <a:solidFill>
                  <a:srgbClr val="C00000"/>
                </a:solidFill>
                <a:latin typeface="微软雅黑" pitchFamily="34" charset="-122"/>
                <a:ea typeface="微软雅黑" pitchFamily="34" charset="-122"/>
                <a:cs typeface="仿宋_GB2312" charset="0"/>
              </a:rPr>
              <a:t>1</a:t>
            </a:r>
            <a:r>
              <a:rPr lang="zh-CN" altLang="en-US" sz="1600" b="1" dirty="0">
                <a:solidFill>
                  <a:srgbClr val="C00000"/>
                </a:solidFill>
                <a:latin typeface="微软雅黑" pitchFamily="34" charset="-122"/>
                <a:ea typeface="微软雅黑" pitchFamily="34" charset="-122"/>
                <a:cs typeface="仿宋_GB2312" charset="0"/>
              </a:rPr>
              <a:t>个月不足</a:t>
            </a:r>
            <a:r>
              <a:rPr lang="en-US" altLang="zh-CN" sz="1600" b="1" dirty="0">
                <a:solidFill>
                  <a:srgbClr val="C00000"/>
                </a:solidFill>
                <a:latin typeface="微软雅黑" pitchFamily="34" charset="-122"/>
                <a:ea typeface="微软雅黑" pitchFamily="34" charset="-122"/>
                <a:cs typeface="仿宋_GB2312" charset="0"/>
              </a:rPr>
              <a:t>1</a:t>
            </a:r>
            <a:r>
              <a:rPr lang="zh-CN" altLang="en-US" sz="1600" b="1" dirty="0">
                <a:solidFill>
                  <a:srgbClr val="C00000"/>
                </a:solidFill>
                <a:latin typeface="微软雅黑" pitchFamily="34" charset="-122"/>
                <a:ea typeface="微软雅黑" pitchFamily="34" charset="-122"/>
                <a:cs typeface="仿宋_GB2312" charset="0"/>
              </a:rPr>
              <a:t>年</a:t>
            </a:r>
            <a:endParaRPr lang="en-US" altLang="zh-CN" sz="1600" b="1" dirty="0">
              <a:solidFill>
                <a:srgbClr val="C00000"/>
              </a:solidFill>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8,000</a:t>
            </a:r>
            <a:r>
              <a:rPr lang="zh-CN" altLang="en-US" sz="1600" b="1" dirty="0">
                <a:latin typeface="微软雅黑" pitchFamily="34" charset="-122"/>
                <a:ea typeface="微软雅黑" pitchFamily="34" charset="-122"/>
                <a:cs typeface="仿宋_GB2312" charset="0"/>
              </a:rPr>
              <a:t>股：</a:t>
            </a:r>
            <a:r>
              <a:rPr lang="en-US" altLang="zh-CN" sz="1600" b="1" dirty="0">
                <a:latin typeface="微软雅黑" pitchFamily="34" charset="-122"/>
                <a:ea typeface="微软雅黑" pitchFamily="34" charset="-122"/>
                <a:cs typeface="仿宋_GB2312" charset="0"/>
              </a:rPr>
              <a:t>2019</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4</a:t>
            </a:r>
            <a:r>
              <a:rPr lang="zh-CN" altLang="en-US" sz="1600" b="1" dirty="0">
                <a:latin typeface="微软雅黑" pitchFamily="34" charset="-122"/>
                <a:ea typeface="微软雅黑" pitchFamily="34" charset="-122"/>
                <a:cs typeface="仿宋_GB2312" charset="0"/>
              </a:rPr>
              <a:t>月</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日</a:t>
            </a:r>
            <a:r>
              <a:rPr lang="en-US" altLang="zh-CN" sz="1600" b="1" dirty="0">
                <a:latin typeface="微软雅黑" pitchFamily="34" charset="-122"/>
                <a:ea typeface="微软雅黑" pitchFamily="34" charset="-122"/>
                <a:cs typeface="仿宋_GB2312" charset="0"/>
              </a:rPr>
              <a:t>-2019</a:t>
            </a:r>
            <a:r>
              <a:rPr lang="zh-CN" altLang="en-US" sz="1600" b="1" dirty="0">
                <a:latin typeface="微软雅黑" pitchFamily="34" charset="-122"/>
                <a:ea typeface="微软雅黑" pitchFamily="34" charset="-122"/>
                <a:cs typeface="仿宋_GB2312" charset="0"/>
              </a:rPr>
              <a:t>年</a:t>
            </a:r>
            <a:r>
              <a:rPr lang="en-US" altLang="zh-CN" sz="1600" b="1" dirty="0">
                <a:latin typeface="微软雅黑" pitchFamily="34" charset="-122"/>
                <a:ea typeface="微软雅黑" pitchFamily="34" charset="-122"/>
                <a:cs typeface="仿宋_GB2312" charset="0"/>
              </a:rPr>
              <a:t>4</a:t>
            </a:r>
            <a:r>
              <a:rPr lang="zh-CN" altLang="en-US" sz="1600" b="1" dirty="0">
                <a:latin typeface="微软雅黑" pitchFamily="34" charset="-122"/>
                <a:ea typeface="微软雅黑" pitchFamily="34" charset="-122"/>
                <a:cs typeface="仿宋_GB2312" charset="0"/>
              </a:rPr>
              <a:t>月</a:t>
            </a:r>
            <a:r>
              <a:rPr lang="zh-CN" altLang="zh-CN" sz="1600" b="1" dirty="0">
                <a:latin typeface="微软雅黑" pitchFamily="34" charset="-122"/>
                <a:ea typeface="微软雅黑" pitchFamily="34" charset="-122"/>
                <a:cs typeface="仿宋_GB2312" charset="0"/>
              </a:rPr>
              <a:t>2</a:t>
            </a:r>
            <a:r>
              <a:rPr lang="en-US" altLang="zh-CN" sz="1600" b="1" dirty="0">
                <a:latin typeface="微软雅黑" pitchFamily="34" charset="-122"/>
                <a:ea typeface="微软雅黑" pitchFamily="34" charset="-122"/>
                <a:cs typeface="仿宋_GB2312" charset="0"/>
              </a:rPr>
              <a:t>9</a:t>
            </a:r>
            <a:r>
              <a:rPr lang="zh-CN" altLang="en-US" sz="1600" b="1" dirty="0">
                <a:latin typeface="微软雅黑" pitchFamily="34" charset="-122"/>
                <a:ea typeface="微软雅黑" pitchFamily="34" charset="-122"/>
                <a:cs typeface="仿宋_GB2312" charset="0"/>
              </a:rPr>
              <a:t>日  </a:t>
            </a:r>
            <a:r>
              <a:rPr lang="zh-CN" altLang="en-US" sz="1600" b="1" dirty="0">
                <a:solidFill>
                  <a:srgbClr val="C00000"/>
                </a:solidFill>
                <a:latin typeface="微软雅黑" pitchFamily="34" charset="-122"/>
                <a:ea typeface="微软雅黑" pitchFamily="34" charset="-122"/>
                <a:cs typeface="仿宋_GB2312" charset="0"/>
              </a:rPr>
              <a:t>不足</a:t>
            </a:r>
            <a:r>
              <a:rPr lang="en-US" altLang="zh-CN" sz="1600" b="1" dirty="0">
                <a:solidFill>
                  <a:srgbClr val="C00000"/>
                </a:solidFill>
                <a:latin typeface="微软雅黑" pitchFamily="34" charset="-122"/>
                <a:ea typeface="微软雅黑" pitchFamily="34" charset="-122"/>
                <a:cs typeface="仿宋_GB2312" charset="0"/>
              </a:rPr>
              <a:t>1</a:t>
            </a:r>
            <a:r>
              <a:rPr lang="zh-CN" altLang="en-US" sz="1600" b="1" dirty="0">
                <a:solidFill>
                  <a:srgbClr val="C00000"/>
                </a:solidFill>
                <a:latin typeface="微软雅黑" pitchFamily="34" charset="-122"/>
                <a:ea typeface="微软雅黑" pitchFamily="34" charset="-122"/>
                <a:cs typeface="仿宋_GB2312" charset="0"/>
              </a:rPr>
              <a:t>个月</a:t>
            </a:r>
            <a:endParaRPr lang="en-US" altLang="zh-CN" sz="1600" b="1" dirty="0">
              <a:solidFill>
                <a:srgbClr val="C00000"/>
              </a:solidFill>
              <a:latin typeface="微软雅黑" pitchFamily="34" charset="-122"/>
              <a:ea typeface="微软雅黑" pitchFamily="34" charset="-122"/>
              <a:cs typeface="仿宋_GB2312" charset="0"/>
            </a:endParaRPr>
          </a:p>
          <a:p>
            <a:r>
              <a:rPr lang="en-US" altLang="zh-CN" sz="1600" dirty="0">
                <a:latin typeface="微软雅黑" pitchFamily="34" charset="-122"/>
                <a:ea typeface="微软雅黑" pitchFamily="34" charset="-122"/>
                <a:cs typeface="仿宋_GB2312" charset="0"/>
              </a:rPr>
              <a:t>2</a:t>
            </a:r>
            <a:r>
              <a:rPr lang="zh-CN" altLang="en-US" sz="1600" dirty="0">
                <a:latin typeface="微软雅黑" pitchFamily="34" charset="-122"/>
                <a:ea typeface="微软雅黑" pitchFamily="34" charset="-122"/>
                <a:cs typeface="仿宋_GB2312" charset="0"/>
              </a:rPr>
              <a:t>、股东</a:t>
            </a:r>
            <a:r>
              <a:rPr lang="en-US" altLang="zh-CN" sz="1600" dirty="0">
                <a:latin typeface="微软雅黑" pitchFamily="34" charset="-122"/>
                <a:ea typeface="微软雅黑" pitchFamily="34" charset="-122"/>
                <a:cs typeface="仿宋_GB2312" charset="0"/>
              </a:rPr>
              <a:t>A</a:t>
            </a:r>
            <a:r>
              <a:rPr lang="zh-CN" altLang="en-US" sz="1600" dirty="0">
                <a:latin typeface="微软雅黑" pitchFamily="34" charset="-122"/>
                <a:ea typeface="微软雅黑" pitchFamily="34" charset="-122"/>
                <a:cs typeface="仿宋_GB2312" charset="0"/>
              </a:rPr>
              <a:t>应补缴税款（股本面值为</a:t>
            </a:r>
            <a:r>
              <a:rPr lang="en-US" altLang="zh-CN" sz="1600" dirty="0">
                <a:latin typeface="微软雅黑" pitchFamily="34" charset="-122"/>
                <a:ea typeface="微软雅黑" pitchFamily="34" charset="-122"/>
                <a:cs typeface="仿宋_GB2312" charset="0"/>
              </a:rPr>
              <a:t>1</a:t>
            </a:r>
            <a:r>
              <a:rPr lang="zh-CN" altLang="en-US" sz="1600" dirty="0">
                <a:latin typeface="微软雅黑" pitchFamily="34" charset="-122"/>
                <a:ea typeface="微软雅黑" pitchFamily="34" charset="-122"/>
                <a:cs typeface="仿宋_GB2312" charset="0"/>
              </a:rPr>
              <a:t>元</a:t>
            </a:r>
            <a:r>
              <a:rPr lang="en-US" altLang="zh-CN" sz="1600" dirty="0">
                <a:latin typeface="微软雅黑" pitchFamily="34" charset="-122"/>
                <a:ea typeface="微软雅黑" pitchFamily="34" charset="-122"/>
                <a:cs typeface="仿宋_GB2312" charset="0"/>
              </a:rPr>
              <a:t>/</a:t>
            </a:r>
            <a:r>
              <a:rPr lang="zh-CN" altLang="en-US" sz="1600" dirty="0">
                <a:latin typeface="微软雅黑" pitchFamily="34" charset="-122"/>
                <a:ea typeface="微软雅黑" pitchFamily="34" charset="-122"/>
                <a:cs typeface="仿宋_GB2312" charset="0"/>
              </a:rPr>
              <a:t>股）：</a:t>
            </a:r>
            <a:endParaRPr lang="en-US" altLang="zh-CN" sz="1600"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5,000</a:t>
            </a:r>
            <a:r>
              <a:rPr lang="zh-CN" altLang="en-US" sz="1600" b="1" dirty="0">
                <a:latin typeface="微软雅黑" pitchFamily="34" charset="-122"/>
                <a:ea typeface="微软雅黑" pitchFamily="34" charset="-122"/>
                <a:cs typeface="仿宋_GB2312" charset="0"/>
              </a:rPr>
              <a:t>股：超过</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年，无需补缴</a:t>
            </a:r>
            <a:endParaRPr lang="en-US" altLang="zh-CN" sz="1600" b="1"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5,000</a:t>
            </a:r>
            <a:r>
              <a:rPr lang="zh-CN" altLang="en-US" sz="1600" b="1" dirty="0">
                <a:latin typeface="微软雅黑" pitchFamily="34" charset="-122"/>
                <a:ea typeface="微软雅黑" pitchFamily="34" charset="-122"/>
                <a:cs typeface="仿宋_GB2312" charset="0"/>
              </a:rPr>
              <a:t>股：超过</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个月不足</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年，应补缴 </a:t>
            </a:r>
            <a:r>
              <a:rPr lang="en-US" altLang="zh-CN" sz="1600" b="1" dirty="0">
                <a:latin typeface="微软雅黑" pitchFamily="34" charset="-122"/>
                <a:ea typeface="微软雅黑" pitchFamily="34" charset="-122"/>
                <a:cs typeface="仿宋_GB2312" charset="0"/>
              </a:rPr>
              <a:t>5000÷10×(5+4)×</a:t>
            </a:r>
            <a:r>
              <a:rPr lang="en-US" altLang="zh-CN" sz="1600" b="1" dirty="0">
                <a:solidFill>
                  <a:srgbClr val="C00000"/>
                </a:solidFill>
                <a:latin typeface="微软雅黑" pitchFamily="34" charset="-122"/>
                <a:ea typeface="微软雅黑" pitchFamily="34" charset="-122"/>
                <a:cs typeface="仿宋_GB2312" charset="0"/>
              </a:rPr>
              <a:t>10%</a:t>
            </a:r>
            <a:r>
              <a:rPr lang="en-US" altLang="zh-CN" sz="1600" b="1" dirty="0">
                <a:latin typeface="微软雅黑" pitchFamily="34" charset="-122"/>
                <a:ea typeface="微软雅黑" pitchFamily="34" charset="-122"/>
                <a:cs typeface="仿宋_GB2312" charset="0"/>
              </a:rPr>
              <a:t> = 45</a:t>
            </a:r>
            <a:r>
              <a:rPr lang="zh-CN" altLang="en-US" sz="1600" b="1" dirty="0">
                <a:latin typeface="微软雅黑" pitchFamily="34" charset="-122"/>
                <a:ea typeface="微软雅黑" pitchFamily="34" charset="-122"/>
                <a:cs typeface="仿宋_GB2312" charset="0"/>
              </a:rPr>
              <a:t>元</a:t>
            </a:r>
            <a:endParaRPr lang="en-US" altLang="zh-CN" sz="1600" b="1"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8,000</a:t>
            </a:r>
            <a:r>
              <a:rPr lang="zh-CN" altLang="en-US" sz="1600" b="1" dirty="0">
                <a:latin typeface="微软雅黑" pitchFamily="34" charset="-122"/>
                <a:ea typeface="微软雅黑" pitchFamily="34" charset="-122"/>
                <a:cs typeface="仿宋_GB2312" charset="0"/>
              </a:rPr>
              <a:t>股：不足</a:t>
            </a:r>
            <a:r>
              <a:rPr lang="en-US" altLang="zh-CN" sz="1600" b="1" dirty="0">
                <a:latin typeface="微软雅黑" pitchFamily="34" charset="-122"/>
                <a:ea typeface="微软雅黑" pitchFamily="34" charset="-122"/>
                <a:cs typeface="仿宋_GB2312" charset="0"/>
              </a:rPr>
              <a:t>1</a:t>
            </a:r>
            <a:r>
              <a:rPr lang="zh-CN" altLang="en-US" sz="1600" b="1" dirty="0">
                <a:latin typeface="微软雅黑" pitchFamily="34" charset="-122"/>
                <a:ea typeface="微软雅黑" pitchFamily="34" charset="-122"/>
                <a:cs typeface="仿宋_GB2312" charset="0"/>
              </a:rPr>
              <a:t>个月，应补缴 </a:t>
            </a:r>
            <a:r>
              <a:rPr lang="en-US" altLang="zh-CN" sz="1600" b="1" dirty="0">
                <a:latin typeface="微软雅黑" pitchFamily="34" charset="-122"/>
                <a:ea typeface="微软雅黑" pitchFamily="34" charset="-122"/>
                <a:cs typeface="仿宋_GB2312" charset="0"/>
              </a:rPr>
              <a:t>8000÷10×(5+4)×</a:t>
            </a:r>
            <a:r>
              <a:rPr lang="en-US" altLang="zh-CN" sz="1600" b="1" dirty="0">
                <a:solidFill>
                  <a:srgbClr val="C00000"/>
                </a:solidFill>
                <a:latin typeface="微软雅黑" pitchFamily="34" charset="-122"/>
                <a:ea typeface="微软雅黑" pitchFamily="34" charset="-122"/>
                <a:cs typeface="仿宋_GB2312" charset="0"/>
              </a:rPr>
              <a:t>20%</a:t>
            </a:r>
            <a:r>
              <a:rPr lang="en-US" altLang="zh-CN" sz="1600" b="1" dirty="0">
                <a:latin typeface="微软雅黑" pitchFamily="34" charset="-122"/>
                <a:ea typeface="微软雅黑" pitchFamily="34" charset="-122"/>
                <a:cs typeface="仿宋_GB2312" charset="0"/>
              </a:rPr>
              <a:t> = 1440</a:t>
            </a:r>
            <a:r>
              <a:rPr lang="zh-CN" altLang="en-US" sz="1600" b="1" dirty="0">
                <a:latin typeface="微软雅黑" pitchFamily="34" charset="-122"/>
                <a:ea typeface="微软雅黑" pitchFamily="34" charset="-122"/>
                <a:cs typeface="仿宋_GB2312" charset="0"/>
              </a:rPr>
              <a:t>元</a:t>
            </a:r>
            <a:endParaRPr lang="en-US" altLang="zh-CN" sz="1600" b="1" dirty="0">
              <a:latin typeface="微软雅黑" pitchFamily="34" charset="-122"/>
              <a:ea typeface="微软雅黑" pitchFamily="34" charset="-122"/>
              <a:cs typeface="仿宋_GB2312" charset="0"/>
            </a:endParaRPr>
          </a:p>
          <a:p>
            <a:r>
              <a:rPr lang="en-US" altLang="zh-CN" sz="1600" b="1" dirty="0">
                <a:latin typeface="微软雅黑" pitchFamily="34" charset="-122"/>
                <a:ea typeface="微软雅黑" pitchFamily="34" charset="-122"/>
                <a:cs typeface="仿宋_GB2312" charset="0"/>
              </a:rPr>
              <a:t>   </a:t>
            </a:r>
          </a:p>
          <a:p>
            <a:endParaRPr lang="zh-CN" altLang="en-US" sz="1600" u="sng" dirty="0">
              <a:latin typeface="微软雅黑" pitchFamily="34" charset="-122"/>
              <a:ea typeface="微软雅黑" pitchFamily="34" charset="-122"/>
              <a:cs typeface="仿宋" charset="0"/>
            </a:endParaRPr>
          </a:p>
        </p:txBody>
      </p:sp>
      <p:sp>
        <p:nvSpPr>
          <p:cNvPr id="14" name="Rectangle 32"/>
          <p:cNvSpPr>
            <a:spLocks noChangeArrowheads="1"/>
          </p:cNvSpPr>
          <p:nvPr/>
        </p:nvSpPr>
        <p:spPr bwMode="auto">
          <a:xfrm>
            <a:off x="639794" y="99127"/>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（二）计算案例</a:t>
            </a:r>
            <a:endParaRPr lang="en-GB" altLang="en-GB" sz="2800" b="1" dirty="0">
              <a:solidFill>
                <a:schemeClr val="bg1"/>
              </a:solidFill>
              <a:latin typeface="微软雅黑" pitchFamily="34" charset="-122"/>
              <a:ea typeface="微软雅黑" pitchFamily="34" charset="-122"/>
            </a:endParaRPr>
          </a:p>
        </p:txBody>
      </p:sp>
      <p:sp>
        <p:nvSpPr>
          <p:cNvPr id="15"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37</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2"/>
          <p:cNvSpPr>
            <a:spLocks noChangeArrowheads="1"/>
          </p:cNvSpPr>
          <p:nvPr/>
        </p:nvSpPr>
        <p:spPr bwMode="auto">
          <a:xfrm>
            <a:off x="639794" y="81543"/>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（三）股息红利差异化征税流程</a:t>
            </a:r>
            <a:endParaRPr lang="en-GB" altLang="en-GB" sz="2800" b="1" dirty="0">
              <a:solidFill>
                <a:schemeClr val="bg1"/>
              </a:solidFill>
              <a:ea typeface="黑体" pitchFamily="49" charset="-122"/>
            </a:endParaRPr>
          </a:p>
        </p:txBody>
      </p:sp>
      <p:graphicFrame>
        <p:nvGraphicFramePr>
          <p:cNvPr id="33" name="图示 32"/>
          <p:cNvGraphicFramePr/>
          <p:nvPr>
            <p:extLst>
              <p:ext uri="{D42A27DB-BD31-4B8C-83A1-F6EECF244321}">
                <p14:modId xmlns:p14="http://schemas.microsoft.com/office/powerpoint/2010/main" val="1211957448"/>
              </p:ext>
            </p:extLst>
          </p:nvPr>
        </p:nvGraphicFramePr>
        <p:xfrm>
          <a:off x="357158" y="2511062"/>
          <a:ext cx="8429684" cy="17893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5"/>
          <p:cNvGrpSpPr/>
          <p:nvPr/>
        </p:nvGrpSpPr>
        <p:grpSpPr>
          <a:xfrm>
            <a:off x="1689992" y="1028733"/>
            <a:ext cx="1113187" cy="434043"/>
            <a:chOff x="1167943" y="1123957"/>
            <a:chExt cx="1113187" cy="434042"/>
          </a:xfrm>
        </p:grpSpPr>
        <p:sp>
          <p:nvSpPr>
            <p:cNvPr id="35" name="矩形 34"/>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37" name="矩形 36"/>
          <p:cNvSpPr/>
          <p:nvPr/>
        </p:nvSpPr>
        <p:spPr>
          <a:xfrm>
            <a:off x="1443777" y="3878773"/>
            <a:ext cx="1678538" cy="743484"/>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b="1" dirty="0">
                <a:latin typeface="微软雅黑" pitchFamily="34" charset="-122"/>
                <a:ea typeface="微软雅黑" pitchFamily="34" charset="-122"/>
              </a:rPr>
              <a:t>中国结算</a:t>
            </a:r>
            <a:r>
              <a:rPr lang="zh-CN" altLang="en-US" sz="1600" b="1" dirty="0">
                <a:solidFill>
                  <a:srgbClr val="CC0000"/>
                </a:solidFill>
                <a:latin typeface="微软雅黑" pitchFamily="34" charset="-122"/>
                <a:ea typeface="微软雅黑" pitchFamily="34" charset="-122"/>
              </a:rPr>
              <a:t>计算</a:t>
            </a:r>
            <a:r>
              <a:rPr lang="zh-CN" altLang="en-US" sz="1600" b="1" dirty="0">
                <a:latin typeface="微软雅黑" pitchFamily="34" charset="-122"/>
                <a:ea typeface="微软雅黑" pitchFamily="34" charset="-122"/>
              </a:rPr>
              <a:t>税款，将数据发送至</a:t>
            </a:r>
            <a:r>
              <a:rPr lang="zh-CN" altLang="en-US" sz="1600" b="1" dirty="0">
                <a:solidFill>
                  <a:srgbClr val="CC0000"/>
                </a:solidFill>
                <a:latin typeface="微软雅黑" pitchFamily="34" charset="-122"/>
                <a:ea typeface="微软雅黑" pitchFamily="34" charset="-122"/>
              </a:rPr>
              <a:t>开户券商</a:t>
            </a:r>
          </a:p>
        </p:txBody>
      </p:sp>
      <p:sp>
        <p:nvSpPr>
          <p:cNvPr id="38" name="矩形 37"/>
          <p:cNvSpPr/>
          <p:nvPr/>
        </p:nvSpPr>
        <p:spPr>
          <a:xfrm>
            <a:off x="3059833" y="3870416"/>
            <a:ext cx="1273495"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b="1" dirty="0">
                <a:solidFill>
                  <a:srgbClr val="CC0000"/>
                </a:solidFill>
                <a:latin typeface="微软雅黑" pitchFamily="34" charset="-122"/>
                <a:ea typeface="微软雅黑" pitchFamily="34" charset="-122"/>
              </a:rPr>
              <a:t>股东开户券商</a:t>
            </a:r>
            <a:r>
              <a:rPr lang="zh-CN" altLang="en-US" sz="1600" b="1" dirty="0">
                <a:latin typeface="微软雅黑" pitchFamily="34" charset="-122"/>
                <a:ea typeface="微软雅黑" pitchFamily="34" charset="-122"/>
              </a:rPr>
              <a:t>根据数据扣款，交至中国结算</a:t>
            </a:r>
          </a:p>
        </p:txBody>
      </p:sp>
      <p:sp>
        <p:nvSpPr>
          <p:cNvPr id="39" name="矩形 38"/>
          <p:cNvSpPr/>
          <p:nvPr/>
        </p:nvSpPr>
        <p:spPr>
          <a:xfrm>
            <a:off x="5652120" y="3909054"/>
            <a:ext cx="1393178"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b="1" dirty="0">
                <a:latin typeface="微软雅黑" pitchFamily="34" charset="-122"/>
                <a:ea typeface="微软雅黑" pitchFamily="34" charset="-122"/>
              </a:rPr>
              <a:t>发行人于</a:t>
            </a:r>
            <a:r>
              <a:rPr lang="zh-CN" altLang="en-US" sz="1600" b="1" dirty="0">
                <a:solidFill>
                  <a:srgbClr val="CC0000"/>
                </a:solidFill>
                <a:latin typeface="微软雅黑" pitchFamily="34" charset="-122"/>
                <a:ea typeface="微软雅黑" pitchFamily="34" charset="-122"/>
              </a:rPr>
              <a:t>每月第五个工作日</a:t>
            </a:r>
            <a:r>
              <a:rPr lang="zh-CN" altLang="en-US" sz="1600" b="1" dirty="0">
                <a:latin typeface="微软雅黑" pitchFamily="34" charset="-122"/>
                <a:ea typeface="微软雅黑" pitchFamily="34" charset="-122"/>
              </a:rPr>
              <a:t>查询上个月的扣税明细</a:t>
            </a:r>
          </a:p>
        </p:txBody>
      </p:sp>
      <p:sp>
        <p:nvSpPr>
          <p:cNvPr id="40" name="TextBox 39"/>
          <p:cNvSpPr txBox="1"/>
          <p:nvPr/>
        </p:nvSpPr>
        <p:spPr>
          <a:xfrm>
            <a:off x="800075" y="1928832"/>
            <a:ext cx="362556" cy="1125127"/>
          </a:xfrm>
          <a:prstGeom prst="rect">
            <a:avLst/>
          </a:prstGeom>
          <a:noFill/>
        </p:spPr>
        <p:txBody>
          <a:bodyPr wrap="none" lIns="77925" tIns="38963" rIns="77925" bIns="38963" rtlCol="0">
            <a:spAutoFit/>
          </a:bodyPr>
          <a:lstStyle/>
          <a:p>
            <a:r>
              <a:rPr lang="en-US" altLang="zh-CN" sz="6800" b="1" dirty="0">
                <a:latin typeface="Agency FB" pitchFamily="34" charset="0"/>
              </a:rPr>
              <a:t>1</a:t>
            </a:r>
            <a:endParaRPr lang="zh-CN" altLang="en-US" sz="6800" b="1" dirty="0">
              <a:latin typeface="Agency FB" pitchFamily="34" charset="0"/>
            </a:endParaRPr>
          </a:p>
        </p:txBody>
      </p:sp>
      <p:sp>
        <p:nvSpPr>
          <p:cNvPr id="41" name="TextBox 49"/>
          <p:cNvSpPr txBox="1"/>
          <p:nvPr/>
        </p:nvSpPr>
        <p:spPr>
          <a:xfrm>
            <a:off x="1975538" y="1928832"/>
            <a:ext cx="542093" cy="1125127"/>
          </a:xfrm>
          <a:prstGeom prst="rect">
            <a:avLst/>
          </a:prstGeom>
          <a:noFill/>
        </p:spPr>
        <p:txBody>
          <a:bodyPr wrap="none" lIns="77925" tIns="38963" rIns="77925" bIns="38963" rtlCol="0">
            <a:spAutoFit/>
          </a:bodyPr>
          <a:lstStyle/>
          <a:p>
            <a:r>
              <a:rPr lang="en-US" altLang="zh-CN" sz="6800" b="1" dirty="0">
                <a:latin typeface="Agency FB" pitchFamily="34" charset="0"/>
              </a:rPr>
              <a:t>2</a:t>
            </a:r>
            <a:endParaRPr lang="zh-CN" altLang="en-US" sz="6800" b="1" dirty="0">
              <a:latin typeface="Agency FB" pitchFamily="34" charset="0"/>
            </a:endParaRPr>
          </a:p>
        </p:txBody>
      </p:sp>
      <p:sp>
        <p:nvSpPr>
          <p:cNvPr id="42" name="TextBox 54"/>
          <p:cNvSpPr txBox="1"/>
          <p:nvPr/>
        </p:nvSpPr>
        <p:spPr>
          <a:xfrm>
            <a:off x="3209258" y="1928832"/>
            <a:ext cx="558123" cy="1125127"/>
          </a:xfrm>
          <a:prstGeom prst="rect">
            <a:avLst/>
          </a:prstGeom>
          <a:noFill/>
        </p:spPr>
        <p:txBody>
          <a:bodyPr wrap="none" lIns="77925" tIns="38963" rIns="77925" bIns="38963" rtlCol="0">
            <a:spAutoFit/>
          </a:bodyPr>
          <a:lstStyle/>
          <a:p>
            <a:r>
              <a:rPr lang="en-US" altLang="zh-CN" sz="6800" b="1" dirty="0">
                <a:latin typeface="Agency FB" pitchFamily="34" charset="0"/>
              </a:rPr>
              <a:t>3</a:t>
            </a:r>
            <a:endParaRPr lang="zh-CN" altLang="en-US" sz="6800" b="1" dirty="0">
              <a:latin typeface="Agency FB" pitchFamily="34" charset="0"/>
            </a:endParaRPr>
          </a:p>
        </p:txBody>
      </p:sp>
      <p:sp>
        <p:nvSpPr>
          <p:cNvPr id="43" name="TextBox 61"/>
          <p:cNvSpPr txBox="1"/>
          <p:nvPr/>
        </p:nvSpPr>
        <p:spPr>
          <a:xfrm>
            <a:off x="4508149" y="1928832"/>
            <a:ext cx="554917" cy="1125127"/>
          </a:xfrm>
          <a:prstGeom prst="rect">
            <a:avLst/>
          </a:prstGeom>
          <a:noFill/>
        </p:spPr>
        <p:txBody>
          <a:bodyPr wrap="none" lIns="77925" tIns="38963" rIns="77925" bIns="38963" rtlCol="0">
            <a:spAutoFit/>
          </a:bodyPr>
          <a:lstStyle/>
          <a:p>
            <a:r>
              <a:rPr lang="en-US" altLang="zh-CN" sz="6800" b="1" dirty="0">
                <a:latin typeface="Agency FB" pitchFamily="34" charset="0"/>
              </a:rPr>
              <a:t>4</a:t>
            </a:r>
            <a:endParaRPr lang="zh-CN" altLang="en-US" sz="6800" b="1" dirty="0">
              <a:latin typeface="Agency FB" pitchFamily="34" charset="0"/>
            </a:endParaRPr>
          </a:p>
        </p:txBody>
      </p:sp>
      <p:sp>
        <p:nvSpPr>
          <p:cNvPr id="44" name="TextBox 62"/>
          <p:cNvSpPr txBox="1"/>
          <p:nvPr/>
        </p:nvSpPr>
        <p:spPr>
          <a:xfrm>
            <a:off x="5781332" y="1928831"/>
            <a:ext cx="553314" cy="1125127"/>
          </a:xfrm>
          <a:prstGeom prst="rect">
            <a:avLst/>
          </a:prstGeom>
          <a:noFill/>
        </p:spPr>
        <p:txBody>
          <a:bodyPr wrap="none" lIns="77925" tIns="38963" rIns="77925" bIns="38963" rtlCol="0">
            <a:spAutoFit/>
          </a:bodyPr>
          <a:lstStyle/>
          <a:p>
            <a:r>
              <a:rPr lang="en-US" altLang="zh-CN" sz="6800" b="1" dirty="0">
                <a:latin typeface="Agency FB" pitchFamily="34" charset="0"/>
              </a:rPr>
              <a:t>5</a:t>
            </a:r>
            <a:endParaRPr lang="zh-CN" altLang="en-US" sz="6800" b="1" dirty="0">
              <a:latin typeface="Agency FB" pitchFamily="34" charset="0"/>
            </a:endParaRPr>
          </a:p>
        </p:txBody>
      </p:sp>
      <p:sp>
        <p:nvSpPr>
          <p:cNvPr id="45" name="TextBox 63"/>
          <p:cNvSpPr txBox="1"/>
          <p:nvPr/>
        </p:nvSpPr>
        <p:spPr>
          <a:xfrm>
            <a:off x="7077017" y="1928830"/>
            <a:ext cx="559726" cy="1125127"/>
          </a:xfrm>
          <a:prstGeom prst="rect">
            <a:avLst/>
          </a:prstGeom>
          <a:noFill/>
        </p:spPr>
        <p:txBody>
          <a:bodyPr wrap="none" lIns="77925" tIns="38963" rIns="77925" bIns="38963" rtlCol="0">
            <a:spAutoFit/>
          </a:bodyPr>
          <a:lstStyle/>
          <a:p>
            <a:r>
              <a:rPr lang="en-US" altLang="zh-CN" sz="6800" b="1" dirty="0">
                <a:latin typeface="Agency FB" pitchFamily="34" charset="0"/>
              </a:rPr>
              <a:t>6</a:t>
            </a:r>
            <a:endParaRPr lang="zh-CN" altLang="en-US" sz="6800" b="1" dirty="0">
              <a:latin typeface="Agency FB" pitchFamily="34" charset="0"/>
            </a:endParaRPr>
          </a:p>
        </p:txBody>
      </p:sp>
      <p:sp>
        <p:nvSpPr>
          <p:cNvPr id="47" name="矩形 46"/>
          <p:cNvSpPr/>
          <p:nvPr/>
        </p:nvSpPr>
        <p:spPr>
          <a:xfrm>
            <a:off x="4283969" y="3909054"/>
            <a:ext cx="1390419" cy="743484"/>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b="1" dirty="0">
                <a:latin typeface="微软雅黑" pitchFamily="34" charset="-122"/>
                <a:ea typeface="微软雅黑" pitchFamily="34" charset="-122"/>
              </a:rPr>
              <a:t>中国结算将税款划至发行人</a:t>
            </a:r>
            <a:r>
              <a:rPr lang="zh-CN" altLang="en-US" sz="1600" b="1" dirty="0">
                <a:solidFill>
                  <a:srgbClr val="CC0000"/>
                </a:solidFill>
                <a:latin typeface="微软雅黑" pitchFamily="34" charset="-122"/>
                <a:ea typeface="微软雅黑" pitchFamily="34" charset="-122"/>
              </a:rPr>
              <a:t>退款账户</a:t>
            </a:r>
          </a:p>
        </p:txBody>
      </p:sp>
      <p:sp>
        <p:nvSpPr>
          <p:cNvPr id="48" name="矩形 47"/>
          <p:cNvSpPr/>
          <p:nvPr/>
        </p:nvSpPr>
        <p:spPr>
          <a:xfrm>
            <a:off x="7020273" y="3947029"/>
            <a:ext cx="1090279" cy="521885"/>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b="1" dirty="0">
                <a:latin typeface="微软雅黑" pitchFamily="34" charset="-122"/>
                <a:ea typeface="微软雅黑" pitchFamily="34" charset="-122"/>
              </a:rPr>
              <a:t>发行人完成代缴</a:t>
            </a:r>
          </a:p>
        </p:txBody>
      </p:sp>
      <p:sp>
        <p:nvSpPr>
          <p:cNvPr id="49" name="矩形 48"/>
          <p:cNvSpPr/>
          <p:nvPr/>
        </p:nvSpPr>
        <p:spPr>
          <a:xfrm>
            <a:off x="184449" y="3892715"/>
            <a:ext cx="1388478" cy="300286"/>
          </a:xfrm>
          <a:prstGeom prst="rect">
            <a:avLst/>
          </a:prstGeom>
        </p:spPr>
        <p:txBody>
          <a:bodyPr wrap="none" lIns="77925" tIns="38963" rIns="77925" bIns="38963">
            <a:spAutoFit/>
          </a:bodyPr>
          <a:lstStyle/>
          <a:p>
            <a:pPr algn="ctr" defTabSz="681845">
              <a:lnSpc>
                <a:spcPct val="90000"/>
              </a:lnSpc>
              <a:spcAft>
                <a:spcPct val="35000"/>
              </a:spcAft>
            </a:pPr>
            <a:r>
              <a:rPr lang="zh-CN" altLang="en-US" sz="1600" b="1" dirty="0">
                <a:latin typeface="微软雅黑" pitchFamily="34" charset="-122"/>
                <a:ea typeface="微软雅黑" pitchFamily="34" charset="-122"/>
              </a:rPr>
              <a:t>股东</a:t>
            </a:r>
            <a:r>
              <a:rPr lang="zh-CN" altLang="en-US" sz="1600" b="1" dirty="0">
                <a:solidFill>
                  <a:srgbClr val="CC0000"/>
                </a:solidFill>
                <a:latin typeface="微软雅黑" pitchFamily="34" charset="-122"/>
                <a:ea typeface="微软雅黑" pitchFamily="34" charset="-122"/>
              </a:rPr>
              <a:t>卖出</a:t>
            </a:r>
            <a:r>
              <a:rPr lang="zh-CN" altLang="en-US" sz="1600" b="1" dirty="0">
                <a:latin typeface="微软雅黑" pitchFamily="34" charset="-122"/>
                <a:ea typeface="微软雅黑" pitchFamily="34" charset="-122"/>
              </a:rPr>
              <a:t>股份</a:t>
            </a:r>
          </a:p>
        </p:txBody>
      </p:sp>
      <p:sp>
        <p:nvSpPr>
          <p:cNvPr id="21"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38</a:t>
            </a:fld>
            <a:endParaRPr lang="en-US" altLang="zh-C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发行人界面截图.PNG"/>
          <p:cNvPicPr>
            <a:picLocks noChangeAspect="1"/>
          </p:cNvPicPr>
          <p:nvPr/>
        </p:nvPicPr>
        <p:blipFill>
          <a:blip r:embed="rId2" cstate="print"/>
          <a:srcRect l="1622" t="7944" b="24529"/>
          <a:stretch>
            <a:fillRect/>
          </a:stretch>
        </p:blipFill>
        <p:spPr>
          <a:xfrm>
            <a:off x="214282" y="2237648"/>
            <a:ext cx="8666608" cy="3643339"/>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0" y="1713381"/>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380392"/>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341228"/>
            <a:ext cx="1401302" cy="355686"/>
          </a:xfrm>
          <a:prstGeom prst="rect">
            <a:avLst/>
          </a:prstGeom>
          <a:noFill/>
        </p:spPr>
        <p:txBody>
          <a:bodyPr wrap="none" lIns="77925" tIns="38963" rIns="77925" bIns="38963" rtlCol="0">
            <a:spAutoFit/>
          </a:bodyPr>
          <a:lstStyle/>
          <a:p>
            <a:r>
              <a:rPr lang="zh-CN" altLang="en-US" b="1" dirty="0">
                <a:latin typeface="Microsoft YaHei" pitchFamily="34" charset="-122"/>
                <a:ea typeface="Microsoft YaHei" pitchFamily="34" charset="-122"/>
              </a:rPr>
              <a:t>第    一    步</a:t>
            </a:r>
          </a:p>
        </p:txBody>
      </p:sp>
      <p:sp>
        <p:nvSpPr>
          <p:cNvPr id="25" name="TextBox 24"/>
          <p:cNvSpPr txBox="1"/>
          <p:nvPr/>
        </p:nvSpPr>
        <p:spPr>
          <a:xfrm>
            <a:off x="1785918" y="1347356"/>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Microsoft YaHei" pitchFamily="34" charset="-122"/>
                <a:ea typeface="Microsoft YaHei" pitchFamily="34" charset="-122"/>
              </a:rPr>
              <a:t>登陆中国结算在线业务平台并访问报表下载界面</a:t>
            </a:r>
            <a:endParaRPr lang="en-US" altLang="zh-CN" sz="2000" dirty="0">
              <a:solidFill>
                <a:schemeClr val="bg1"/>
              </a:solidFill>
              <a:latin typeface="Microsoft YaHei" pitchFamily="34" charset="-122"/>
              <a:ea typeface="Microsoft YaHei" pitchFamily="34" charset="-122"/>
            </a:endParaRPr>
          </a:p>
        </p:txBody>
      </p:sp>
      <p:sp>
        <p:nvSpPr>
          <p:cNvPr id="32" name="矩形 31"/>
          <p:cNvSpPr/>
          <p:nvPr/>
        </p:nvSpPr>
        <p:spPr>
          <a:xfrm>
            <a:off x="1785918" y="1809021"/>
            <a:ext cx="8001056" cy="294131"/>
          </a:xfrm>
          <a:prstGeom prst="rect">
            <a:avLst/>
          </a:prstGeom>
        </p:spPr>
        <p:txBody>
          <a:bodyPr wrap="square" lIns="77925" tIns="38963" rIns="77925" bIns="38963">
            <a:spAutoFit/>
          </a:bodyPr>
          <a:lstStyle/>
          <a:p>
            <a:r>
              <a:rPr lang="zh-CN" altLang="en-US" sz="1400" b="1" dirty="0">
                <a:latin typeface="Microsoft YaHei" pitchFamily="34" charset="-122"/>
                <a:ea typeface="Microsoft YaHei" pitchFamily="34" charset="-122"/>
              </a:rPr>
              <a:t>访问路径：发行人业务</a:t>
            </a:r>
            <a:r>
              <a:rPr lang="en-US" altLang="zh-CN" sz="1400" b="1" dirty="0">
                <a:latin typeface="Microsoft YaHei" pitchFamily="34" charset="-122"/>
                <a:ea typeface="Microsoft YaHei" pitchFamily="34" charset="-122"/>
              </a:rPr>
              <a:t>-</a:t>
            </a:r>
            <a:r>
              <a:rPr lang="zh-CN" altLang="en-US" sz="1400" b="1" dirty="0">
                <a:latin typeface="Microsoft YaHei" pitchFamily="34" charset="-122"/>
                <a:ea typeface="Microsoft YaHei" pitchFamily="34" charset="-122"/>
              </a:rPr>
              <a:t>数据查询业务</a:t>
            </a:r>
            <a:r>
              <a:rPr lang="en-US" altLang="zh-CN" sz="1400" b="1" dirty="0">
                <a:latin typeface="Microsoft YaHei" pitchFamily="34" charset="-122"/>
                <a:ea typeface="Microsoft YaHei" pitchFamily="34" charset="-122"/>
              </a:rPr>
              <a:t>-</a:t>
            </a:r>
            <a:r>
              <a:rPr lang="zh-CN" altLang="en-US" sz="1400" b="1" dirty="0">
                <a:latin typeface="Microsoft YaHei" pitchFamily="34" charset="-122"/>
                <a:ea typeface="Microsoft YaHei" pitchFamily="34" charset="-122"/>
              </a:rPr>
              <a:t>主动下发类</a:t>
            </a:r>
            <a:r>
              <a:rPr lang="en-US" altLang="zh-CN" sz="1400" b="1" dirty="0">
                <a:latin typeface="Microsoft YaHei" pitchFamily="34" charset="-122"/>
                <a:ea typeface="Microsoft YaHei" pitchFamily="34" charset="-122"/>
              </a:rPr>
              <a:t>-</a:t>
            </a:r>
            <a:r>
              <a:rPr lang="zh-CN" altLang="en-US" sz="1400" b="1" dirty="0">
                <a:latin typeface="Microsoft YaHei" pitchFamily="34" charset="-122"/>
                <a:ea typeface="Microsoft YaHei" pitchFamily="34" charset="-122"/>
              </a:rPr>
              <a:t>股息红利差异化征税明细查询</a:t>
            </a:r>
            <a:endParaRPr lang="zh-CN" altLang="en-US" sz="1400" b="1" dirty="0"/>
          </a:p>
        </p:txBody>
      </p:sp>
      <p:sp>
        <p:nvSpPr>
          <p:cNvPr id="33" name="矩形 32"/>
          <p:cNvSpPr/>
          <p:nvPr/>
        </p:nvSpPr>
        <p:spPr>
          <a:xfrm>
            <a:off x="2786050" y="4880857"/>
            <a:ext cx="450059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4" name="矩形 33"/>
          <p:cNvSpPr/>
          <p:nvPr/>
        </p:nvSpPr>
        <p:spPr>
          <a:xfrm rot="5400000" flipV="1">
            <a:off x="5937981" y="3536394"/>
            <a:ext cx="2643205"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6" name="椭圆 35"/>
          <p:cNvSpPr/>
          <p:nvPr/>
        </p:nvSpPr>
        <p:spPr>
          <a:xfrm>
            <a:off x="2653932" y="4820175"/>
            <a:ext cx="142876" cy="1428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椭圆 37"/>
          <p:cNvSpPr/>
          <p:nvPr/>
        </p:nvSpPr>
        <p:spPr>
          <a:xfrm>
            <a:off x="7186800" y="2112421"/>
            <a:ext cx="142876" cy="1428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Rectangle 32"/>
          <p:cNvSpPr>
            <a:spLocks noChangeArrowheads="1"/>
          </p:cNvSpPr>
          <p:nvPr/>
        </p:nvSpPr>
        <p:spPr bwMode="auto">
          <a:xfrm>
            <a:off x="439620" y="107923"/>
            <a:ext cx="7985646"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（四）股息红利差异化征税明细报表下载流程</a:t>
            </a:r>
            <a:endParaRPr lang="en-GB" altLang="en-GB" sz="2800" b="1" dirty="0">
              <a:solidFill>
                <a:schemeClr val="bg1"/>
              </a:solidFill>
              <a:ea typeface="黑体" pitchFamily="49" charset="-122"/>
            </a:endParaRPr>
          </a:p>
        </p:txBody>
      </p:sp>
      <p:cxnSp>
        <p:nvCxnSpPr>
          <p:cNvPr id="19" name="直接连接符 18"/>
          <p:cNvCxnSpPr/>
          <p:nvPr/>
        </p:nvCxnSpPr>
        <p:spPr bwMode="auto">
          <a:xfrm>
            <a:off x="323528" y="2806872"/>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1" name="直接连接符 20"/>
          <p:cNvCxnSpPr/>
          <p:nvPr/>
        </p:nvCxnSpPr>
        <p:spPr bwMode="auto">
          <a:xfrm>
            <a:off x="475928" y="3063843"/>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2" name="直接连接符 21"/>
          <p:cNvCxnSpPr/>
          <p:nvPr/>
        </p:nvCxnSpPr>
        <p:spPr bwMode="auto">
          <a:xfrm>
            <a:off x="668121" y="3624376"/>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4" name="直接连接符 23"/>
          <p:cNvCxnSpPr/>
          <p:nvPr/>
        </p:nvCxnSpPr>
        <p:spPr bwMode="auto">
          <a:xfrm>
            <a:off x="1015928" y="5015117"/>
            <a:ext cx="162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7"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39</a:t>
            </a:fld>
            <a:endParaRPr lang="en-US"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804AF83-B244-4267-BAC8-6E3711C56D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508" y="787654"/>
            <a:ext cx="8074391" cy="3876435"/>
          </a:xfrm>
          <a:prstGeom prst="rect">
            <a:avLst/>
          </a:prstGeom>
        </p:spPr>
      </p:pic>
      <p:sp>
        <p:nvSpPr>
          <p:cNvPr id="7" name="矩形 6"/>
          <p:cNvSpPr/>
          <p:nvPr/>
        </p:nvSpPr>
        <p:spPr>
          <a:xfrm>
            <a:off x="589081" y="123067"/>
            <a:ext cx="4527427"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什么是权益分派？</a:t>
            </a:r>
            <a:endParaRPr lang="en-GB" altLang="en-GB" sz="2800" b="1" dirty="0">
              <a:solidFill>
                <a:schemeClr val="bg1"/>
              </a:solidFill>
              <a:latin typeface="微软雅黑" pitchFamily="34" charset="-122"/>
              <a:ea typeface="微软雅黑" pitchFamily="34" charset="-122"/>
            </a:endParaRPr>
          </a:p>
        </p:txBody>
      </p:sp>
      <p:sp>
        <p:nvSpPr>
          <p:cNvPr id="29" name="矩形 28"/>
          <p:cNvSpPr/>
          <p:nvPr/>
        </p:nvSpPr>
        <p:spPr>
          <a:xfrm>
            <a:off x="738554" y="4991743"/>
            <a:ext cx="7552592" cy="923330"/>
          </a:xfrm>
          <a:prstGeom prst="rect">
            <a:avLst/>
          </a:prstGeom>
        </p:spPr>
        <p:txBody>
          <a:bodyPr wrap="square">
            <a:spAutoFit/>
          </a:bodyPr>
          <a:lstStyle/>
          <a:p>
            <a:r>
              <a:rPr lang="zh-CN" altLang="en-US" dirty="0">
                <a:latin typeface="微软雅黑" pitchFamily="34" charset="-122"/>
                <a:ea typeface="微软雅黑" pitchFamily="34" charset="-122"/>
              </a:rPr>
              <a:t>权益分派就是公司在分配企业利润的时候，按照股东持股比例，合理地分配企业提留生产经营保障金后的资金。</a:t>
            </a:r>
            <a:r>
              <a:rPr lang="zh-CN" altLang="en-US" b="1" dirty="0">
                <a:solidFill>
                  <a:srgbClr val="C00000"/>
                </a:solidFill>
                <a:latin typeface="微软雅黑" pitchFamily="34" charset="-122"/>
                <a:ea typeface="微软雅黑" pitchFamily="34" charset="-122"/>
              </a:rPr>
              <a:t>包括：送红股、派发现金红利、公积金转增股本。</a:t>
            </a:r>
          </a:p>
        </p:txBody>
      </p:sp>
      <p:sp>
        <p:nvSpPr>
          <p:cNvPr id="33" name="页脚占位符 32"/>
          <p:cNvSpPr>
            <a:spLocks noGrp="1"/>
          </p:cNvSpPr>
          <p:nvPr>
            <p:ph type="ftr" sz="quarter" idx="11"/>
          </p:nvPr>
        </p:nvSpPr>
        <p:spPr/>
        <p:txBody>
          <a:bodyPr/>
          <a:lstStyle/>
          <a:p>
            <a:pPr>
              <a:defRPr/>
            </a:pPr>
            <a:r>
              <a:rPr lang="en-US" altLang="zh-CN" dirty="0"/>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9">
                                            <p:txEl>
                                              <p:pRg st="0" end="0"/>
                                            </p:txEl>
                                          </p:spTgt>
                                        </p:tgtEl>
                                        <p:attrNameLst>
                                          <p:attrName>style.visibility</p:attrName>
                                        </p:attrNameLst>
                                      </p:cBhvr>
                                      <p:to>
                                        <p:strVal val="visible"/>
                                      </p:to>
                                    </p:set>
                                    <p:animEffect transition="in" filter="fade">
                                      <p:cBhvr>
                                        <p:cTn id="16"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发行人界面截图2.PNG"/>
          <p:cNvPicPr>
            <a:picLocks noChangeAspect="1"/>
          </p:cNvPicPr>
          <p:nvPr/>
        </p:nvPicPr>
        <p:blipFill>
          <a:blip r:embed="rId2" cstate="print">
            <a:grayscl/>
          </a:blip>
          <a:stretch>
            <a:fillRect/>
          </a:stretch>
        </p:blipFill>
        <p:spPr>
          <a:xfrm>
            <a:off x="349216" y="1578175"/>
            <a:ext cx="8375106" cy="3436919"/>
          </a:xfrm>
          <a:prstGeom prst="rect">
            <a:avLst/>
          </a:prstGeom>
          <a:noFill/>
          <a:ln>
            <a:noFill/>
          </a:ln>
        </p:spPr>
      </p:pic>
      <p:sp>
        <p:nvSpPr>
          <p:cNvPr id="17" name="矩形 16"/>
          <p:cNvSpPr/>
          <p:nvPr/>
        </p:nvSpPr>
        <p:spPr>
          <a:xfrm>
            <a:off x="0" y="1474411"/>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141424"/>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102260"/>
            <a:ext cx="1401302" cy="355686"/>
          </a:xfrm>
          <a:prstGeom prst="rect">
            <a:avLst/>
          </a:prstGeom>
          <a:noFill/>
        </p:spPr>
        <p:txBody>
          <a:bodyPr wrap="none" lIns="77925" tIns="38963" rIns="77925" bIns="38963" rtlCol="0">
            <a:spAutoFit/>
          </a:bodyPr>
          <a:lstStyle/>
          <a:p>
            <a:r>
              <a:rPr lang="zh-CN" altLang="en-US" b="1" dirty="0">
                <a:latin typeface="Microsoft YaHei" pitchFamily="34" charset="-122"/>
                <a:ea typeface="Microsoft YaHei" pitchFamily="34" charset="-122"/>
              </a:rPr>
              <a:t>第    二    步</a:t>
            </a:r>
          </a:p>
        </p:txBody>
      </p:sp>
      <p:sp>
        <p:nvSpPr>
          <p:cNvPr id="25" name="TextBox 24"/>
          <p:cNvSpPr txBox="1"/>
          <p:nvPr/>
        </p:nvSpPr>
        <p:spPr>
          <a:xfrm>
            <a:off x="1785918" y="1108387"/>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Microsoft YaHei" pitchFamily="34" charset="-122"/>
                <a:ea typeface="Microsoft YaHei" pitchFamily="34" charset="-122"/>
              </a:rPr>
              <a:t>选择相关报表并进行下载</a:t>
            </a:r>
            <a:endParaRPr lang="en-US" altLang="zh-CN" sz="2000" dirty="0">
              <a:solidFill>
                <a:schemeClr val="bg1"/>
              </a:solidFill>
              <a:latin typeface="Microsoft YaHei" pitchFamily="34" charset="-122"/>
              <a:ea typeface="Microsoft YaHei" pitchFamily="34" charset="-122"/>
            </a:endParaRPr>
          </a:p>
        </p:txBody>
      </p:sp>
      <p:sp>
        <p:nvSpPr>
          <p:cNvPr id="34" name="矩形 33"/>
          <p:cNvSpPr/>
          <p:nvPr/>
        </p:nvSpPr>
        <p:spPr>
          <a:xfrm rot="10800000">
            <a:off x="2368182" y="3747742"/>
            <a:ext cx="727239" cy="1557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矩形 17"/>
          <p:cNvSpPr/>
          <p:nvPr/>
        </p:nvSpPr>
        <p:spPr>
          <a:xfrm rot="10800000">
            <a:off x="2368182" y="4247809"/>
            <a:ext cx="727239" cy="1557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7" name="TextBox 26"/>
          <p:cNvSpPr txBox="1"/>
          <p:nvPr/>
        </p:nvSpPr>
        <p:spPr>
          <a:xfrm>
            <a:off x="785786" y="5033625"/>
            <a:ext cx="8143932" cy="725018"/>
          </a:xfrm>
          <a:prstGeom prst="rect">
            <a:avLst/>
          </a:prstGeom>
          <a:noFill/>
        </p:spPr>
        <p:txBody>
          <a:bodyPr wrap="square" lIns="77925" tIns="38963" rIns="77925" bIns="38963" rtlCol="0">
            <a:spAutoFit/>
          </a:bodyPr>
          <a:lstStyle/>
          <a:p>
            <a:r>
              <a:rPr lang="zh-CN" altLang="en-US" sz="1400" b="1" dirty="0">
                <a:latin typeface="Microsoft YaHei UI Light" pitchFamily="34" charset="-122"/>
                <a:ea typeface="Microsoft YaHei UI Light" pitchFamily="34" charset="-122"/>
              </a:rPr>
              <a:t>小提示：</a:t>
            </a:r>
            <a:endParaRPr lang="en-US" altLang="zh-CN" sz="1400" b="1" dirty="0">
              <a:latin typeface="Microsoft YaHei UI Light" pitchFamily="34" charset="-122"/>
              <a:ea typeface="Microsoft YaHei UI Light" pitchFamily="34" charset="-122"/>
            </a:endParaRPr>
          </a:p>
          <a:p>
            <a:r>
              <a:rPr lang="zh-CN" altLang="en-US" sz="1400" dirty="0">
                <a:solidFill>
                  <a:srgbClr val="CC0000"/>
                </a:solidFill>
                <a:latin typeface="微软雅黑" pitchFamily="34" charset="-122"/>
                <a:ea typeface="微软雅黑" pitchFamily="34" charset="-122"/>
              </a:rPr>
              <a:t>对于托管券商连续</a:t>
            </a:r>
            <a:r>
              <a:rPr lang="en-US" altLang="zh-CN" sz="1400" dirty="0">
                <a:solidFill>
                  <a:srgbClr val="CC0000"/>
                </a:solidFill>
                <a:latin typeface="微软雅黑" pitchFamily="34" charset="-122"/>
                <a:ea typeface="微软雅黑" pitchFamily="34" charset="-122"/>
              </a:rPr>
              <a:t>30</a:t>
            </a:r>
            <a:r>
              <a:rPr lang="zh-CN" altLang="en-US" sz="1400" dirty="0">
                <a:solidFill>
                  <a:srgbClr val="CC0000"/>
                </a:solidFill>
                <a:latin typeface="微软雅黑" pitchFamily="34" charset="-122"/>
                <a:ea typeface="微软雅黑" pitchFamily="34" charset="-122"/>
              </a:rPr>
              <a:t>日未扣到股息红利税补缴款项的，视为扣款失败，中国结算不再对补缴款项跟踪扣税，相关股东扣税失败信息将通过“股息红利扣税失败明细”告知发行人。</a:t>
            </a:r>
          </a:p>
        </p:txBody>
      </p:sp>
      <p:pic>
        <p:nvPicPr>
          <p:cNvPr id="28" name="图片 27" descr="0015_light-bulb.png"/>
          <p:cNvPicPr>
            <a:picLocks noChangeAspect="1"/>
          </p:cNvPicPr>
          <p:nvPr/>
        </p:nvPicPr>
        <p:blipFill>
          <a:blip r:embed="rId3" cstate="print">
            <a:duotone>
              <a:schemeClr val="accent2">
                <a:shade val="45000"/>
                <a:satMod val="135000"/>
              </a:schemeClr>
              <a:prstClr val="white"/>
            </a:duotone>
          </a:blip>
          <a:stretch>
            <a:fillRect/>
          </a:stretch>
        </p:blipFill>
        <p:spPr>
          <a:xfrm>
            <a:off x="0" y="5179786"/>
            <a:ext cx="790572" cy="790572"/>
          </a:xfrm>
          <a:prstGeom prst="rect">
            <a:avLst/>
          </a:prstGeom>
        </p:spPr>
      </p:pic>
      <p:cxnSp>
        <p:nvCxnSpPr>
          <p:cNvPr id="31" name="直接连接符 30"/>
          <p:cNvCxnSpPr/>
          <p:nvPr/>
        </p:nvCxnSpPr>
        <p:spPr bwMode="auto">
          <a:xfrm>
            <a:off x="5393521" y="3993467"/>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2" name="直接连接符 31"/>
          <p:cNvCxnSpPr/>
          <p:nvPr/>
        </p:nvCxnSpPr>
        <p:spPr bwMode="auto">
          <a:xfrm>
            <a:off x="5394452" y="455400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3" name="直接连接符 32"/>
          <p:cNvCxnSpPr/>
          <p:nvPr/>
        </p:nvCxnSpPr>
        <p:spPr bwMode="auto">
          <a:xfrm>
            <a:off x="7164288" y="3993467"/>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5" name="直接连接符 34"/>
          <p:cNvCxnSpPr/>
          <p:nvPr/>
        </p:nvCxnSpPr>
        <p:spPr bwMode="auto">
          <a:xfrm>
            <a:off x="7201250" y="4551173"/>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19" name="Rectangle 32"/>
          <p:cNvSpPr>
            <a:spLocks noChangeArrowheads="1"/>
          </p:cNvSpPr>
          <p:nvPr/>
        </p:nvSpPr>
        <p:spPr bwMode="auto">
          <a:xfrm>
            <a:off x="413246" y="72751"/>
            <a:ext cx="7932893"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（四）股息红利差异化征税明细报表下载流程</a:t>
            </a:r>
            <a:endParaRPr lang="en-GB" altLang="en-GB" sz="2800" b="1" dirty="0">
              <a:solidFill>
                <a:schemeClr val="bg1"/>
              </a:solidFill>
              <a:ea typeface="黑体" pitchFamily="49" charset="-122"/>
            </a:endParaRPr>
          </a:p>
        </p:txBody>
      </p:sp>
      <p:sp>
        <p:nvSpPr>
          <p:cNvPr id="22"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40</a:t>
            </a:fld>
            <a:endParaRPr lang="en-US" altLang="zh-C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484789"/>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643042" y="1151800"/>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3" name="TextBox 22"/>
          <p:cNvSpPr txBox="1"/>
          <p:nvPr/>
        </p:nvSpPr>
        <p:spPr>
          <a:xfrm>
            <a:off x="146876" y="1112636"/>
            <a:ext cx="1401302" cy="355686"/>
          </a:xfrm>
          <a:prstGeom prst="rect">
            <a:avLst/>
          </a:prstGeom>
          <a:noFill/>
        </p:spPr>
        <p:txBody>
          <a:bodyPr wrap="none" lIns="77925" tIns="38963" rIns="77925" bIns="38963" rtlCol="0">
            <a:spAutoFit/>
          </a:bodyPr>
          <a:lstStyle/>
          <a:p>
            <a:r>
              <a:rPr lang="zh-CN" altLang="en-US" b="1" dirty="0">
                <a:latin typeface="微软雅黑" pitchFamily="34" charset="-122"/>
                <a:ea typeface="微软雅黑" pitchFamily="34" charset="-122"/>
              </a:rPr>
              <a:t>第    三    步</a:t>
            </a:r>
          </a:p>
        </p:txBody>
      </p:sp>
      <p:sp>
        <p:nvSpPr>
          <p:cNvPr id="25" name="TextBox 24"/>
          <p:cNvSpPr txBox="1"/>
          <p:nvPr/>
        </p:nvSpPr>
        <p:spPr>
          <a:xfrm>
            <a:off x="1785918" y="1118764"/>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微软雅黑" pitchFamily="34" charset="-122"/>
                <a:ea typeface="微软雅黑" pitchFamily="34" charset="-122"/>
              </a:rPr>
              <a:t>读取股息红利扣税成功明细报表数据</a:t>
            </a:r>
            <a:endParaRPr lang="en-US" altLang="zh-CN" sz="2000" dirty="0">
              <a:solidFill>
                <a:schemeClr val="bg1"/>
              </a:solidFill>
              <a:latin typeface="微软雅黑" pitchFamily="34" charset="-122"/>
              <a:ea typeface="微软雅黑"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1383793144"/>
              </p:ext>
            </p:extLst>
          </p:nvPr>
        </p:nvGraphicFramePr>
        <p:xfrm>
          <a:off x="1023956" y="2366247"/>
          <a:ext cx="6622220" cy="3336064"/>
        </p:xfrm>
        <a:graphic>
          <a:graphicData uri="http://schemas.openxmlformats.org/drawingml/2006/table">
            <a:tbl>
              <a:tblPr firstRow="1" bandRow="1">
                <a:tableStyleId>{21E4AEA4-8DFA-4A89-87EB-49C32662AFE0}</a:tableStyleId>
              </a:tblPr>
              <a:tblGrid>
                <a:gridCol w="1655555">
                  <a:extLst>
                    <a:ext uri="{9D8B030D-6E8A-4147-A177-3AD203B41FA5}">
                      <a16:colId xmlns:a16="http://schemas.microsoft.com/office/drawing/2014/main" val="20000"/>
                    </a:ext>
                  </a:extLst>
                </a:gridCol>
                <a:gridCol w="1655555">
                  <a:extLst>
                    <a:ext uri="{9D8B030D-6E8A-4147-A177-3AD203B41FA5}">
                      <a16:colId xmlns:a16="http://schemas.microsoft.com/office/drawing/2014/main" val="20001"/>
                    </a:ext>
                  </a:extLst>
                </a:gridCol>
                <a:gridCol w="1655555">
                  <a:extLst>
                    <a:ext uri="{9D8B030D-6E8A-4147-A177-3AD203B41FA5}">
                      <a16:colId xmlns:a16="http://schemas.microsoft.com/office/drawing/2014/main" val="20002"/>
                    </a:ext>
                  </a:extLst>
                </a:gridCol>
                <a:gridCol w="1655555">
                  <a:extLst>
                    <a:ext uri="{9D8B030D-6E8A-4147-A177-3AD203B41FA5}">
                      <a16:colId xmlns:a16="http://schemas.microsoft.com/office/drawing/2014/main" val="20003"/>
                    </a:ext>
                  </a:extLst>
                </a:gridCol>
              </a:tblGrid>
              <a:tr h="417008">
                <a:tc>
                  <a:txBody>
                    <a:bodyPr/>
                    <a:lstStyle/>
                    <a:p>
                      <a:pPr algn="ctr"/>
                      <a:r>
                        <a:rPr lang="zh-CN" altLang="en-US" sz="1500" dirty="0">
                          <a:solidFill>
                            <a:schemeClr val="tx1"/>
                          </a:solidFill>
                          <a:latin typeface="微软雅黑" pitchFamily="34" charset="-122"/>
                          <a:ea typeface="微软雅黑" pitchFamily="34" charset="-122"/>
                        </a:rPr>
                        <a:t>拼音简写 </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20000"/>
                      </a:schemeClr>
                    </a:solidFill>
                  </a:tcPr>
                </a:tc>
                <a:tc>
                  <a:txBody>
                    <a:bodyPr/>
                    <a:lstStyle/>
                    <a:p>
                      <a:pPr algn="ctr"/>
                      <a:r>
                        <a:rPr lang="zh-CN" altLang="en-US" sz="1500" dirty="0">
                          <a:solidFill>
                            <a:schemeClr val="tx1"/>
                          </a:solidFill>
                          <a:latin typeface="微软雅黑" pitchFamily="34" charset="-122"/>
                          <a:ea typeface="微软雅黑" pitchFamily="34" charset="-122"/>
                        </a:rPr>
                        <a:t>中文名称</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20000"/>
                      </a:schemeClr>
                    </a:solidFill>
                  </a:tcPr>
                </a:tc>
                <a:tc>
                  <a:txBody>
                    <a:bodyPr/>
                    <a:lstStyle/>
                    <a:p>
                      <a:pPr algn="ctr"/>
                      <a:r>
                        <a:rPr lang="zh-CN" altLang="en-US" sz="1500" dirty="0">
                          <a:solidFill>
                            <a:schemeClr val="tx1"/>
                          </a:solidFill>
                          <a:latin typeface="微软雅黑" pitchFamily="34" charset="-122"/>
                          <a:ea typeface="微软雅黑" pitchFamily="34" charset="-122"/>
                        </a:rPr>
                        <a:t>拼音简写</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20000"/>
                      </a:schemeClr>
                    </a:solidFill>
                  </a:tcPr>
                </a:tc>
                <a:tc>
                  <a:txBody>
                    <a:bodyPr/>
                    <a:lstStyle/>
                    <a:p>
                      <a:pPr algn="ctr"/>
                      <a:r>
                        <a:rPr lang="zh-CN" altLang="en-US" sz="1500" dirty="0">
                          <a:solidFill>
                            <a:schemeClr val="tx1"/>
                          </a:solidFill>
                          <a:latin typeface="微软雅黑" pitchFamily="34" charset="-122"/>
                          <a:ea typeface="微软雅黑" pitchFamily="34" charset="-122"/>
                        </a:rPr>
                        <a:t>中文名称</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20000"/>
                      </a:schemeClr>
                    </a:solidFill>
                  </a:tcPr>
                </a:tc>
                <a:extLst>
                  <a:ext uri="{0D108BD9-81ED-4DB2-BD59-A6C34878D82A}">
                    <a16:rowId xmlns:a16="http://schemas.microsoft.com/office/drawing/2014/main" val="10000"/>
                  </a:ext>
                </a:extLst>
              </a:tr>
              <a:tr h="417008">
                <a:tc>
                  <a:txBody>
                    <a:bodyPr/>
                    <a:lstStyle/>
                    <a:p>
                      <a:pPr algn="ctr"/>
                      <a:r>
                        <a:rPr lang="en-US" altLang="zh-CN" sz="1500" dirty="0">
                          <a:solidFill>
                            <a:schemeClr val="tx1"/>
                          </a:solidFill>
                          <a:latin typeface="微软雅黑" pitchFamily="34" charset="-122"/>
                          <a:ea typeface="微软雅黑" pitchFamily="34" charset="-122"/>
                        </a:rPr>
                        <a:t>ZQDM</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证券代码</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en-US" altLang="zh-CN" sz="1500" dirty="0">
                          <a:solidFill>
                            <a:schemeClr val="tx1"/>
                          </a:solidFill>
                          <a:latin typeface="微软雅黑" pitchFamily="34" charset="-122"/>
                          <a:ea typeface="微软雅黑" pitchFamily="34" charset="-122"/>
                        </a:rPr>
                        <a:t>JCGS</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减持股数</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10001"/>
                  </a:ext>
                </a:extLst>
              </a:tr>
              <a:tr h="417008">
                <a:tc>
                  <a:txBody>
                    <a:bodyPr/>
                    <a:lstStyle/>
                    <a:p>
                      <a:pPr algn="ctr"/>
                      <a:r>
                        <a:rPr lang="en-US" altLang="zh-CN" sz="1500" dirty="0">
                          <a:solidFill>
                            <a:schemeClr val="tx1"/>
                          </a:solidFill>
                          <a:latin typeface="微软雅黑" pitchFamily="34" charset="-122"/>
                          <a:ea typeface="微软雅黑" pitchFamily="34" charset="-122"/>
                        </a:rPr>
                        <a:t>XWDM</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席位代码</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en-US" altLang="zh-CN" sz="1500" dirty="0">
                          <a:solidFill>
                            <a:schemeClr val="tx1"/>
                          </a:solidFill>
                          <a:latin typeface="微软雅黑" pitchFamily="34" charset="-122"/>
                          <a:ea typeface="微软雅黑" pitchFamily="34" charset="-122"/>
                        </a:rPr>
                        <a:t>SYSL</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适用税率</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10002"/>
                  </a:ext>
                </a:extLst>
              </a:tr>
              <a:tr h="417008">
                <a:tc>
                  <a:txBody>
                    <a:bodyPr/>
                    <a:lstStyle/>
                    <a:p>
                      <a:pPr marL="0" algn="ctr" defTabSz="914400" rtl="0" eaLnBrk="1" latinLnBrk="0" hangingPunct="1"/>
                      <a:r>
                        <a:rPr lang="en-US" altLang="zh-CN" sz="1500" kern="1200" dirty="0">
                          <a:solidFill>
                            <a:schemeClr val="tx1"/>
                          </a:solidFill>
                          <a:latin typeface="微软雅黑" pitchFamily="34" charset="-122"/>
                          <a:ea typeface="微软雅黑" pitchFamily="34" charset="-122"/>
                          <a:cs typeface="+mn-cs"/>
                        </a:rPr>
                        <a:t>XWMC</a:t>
                      </a:r>
                      <a:endParaRPr lang="zh-CN" altLang="en-US" sz="1500" kern="1200" dirty="0">
                        <a:solidFill>
                          <a:schemeClr val="tx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marL="0" algn="ctr" defTabSz="914400" rtl="0" eaLnBrk="1" latinLnBrk="0" hangingPunct="1"/>
                      <a:r>
                        <a:rPr lang="zh-CN" altLang="en-US" sz="1500" kern="1200" dirty="0">
                          <a:solidFill>
                            <a:schemeClr val="tx1"/>
                          </a:solidFill>
                          <a:latin typeface="微软雅黑" pitchFamily="34" charset="-122"/>
                          <a:ea typeface="微软雅黑" pitchFamily="34" charset="-122"/>
                          <a:cs typeface="+mn-cs"/>
                        </a:rPr>
                        <a:t>席位名称</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marL="0" algn="ctr" defTabSz="914400" rtl="0" eaLnBrk="1" latinLnBrk="0" hangingPunct="1"/>
                      <a:r>
                        <a:rPr lang="en-US" altLang="zh-CN" sz="1500" kern="1200" dirty="0">
                          <a:solidFill>
                            <a:schemeClr val="tx1"/>
                          </a:solidFill>
                          <a:latin typeface="微软雅黑" pitchFamily="34" charset="-122"/>
                          <a:ea typeface="微软雅黑" pitchFamily="34" charset="-122"/>
                          <a:cs typeface="+mn-cs"/>
                        </a:rPr>
                        <a:t>SKZE</a:t>
                      </a:r>
                      <a:endParaRPr lang="zh-CN" altLang="en-US" sz="1500" kern="1200" dirty="0">
                        <a:solidFill>
                          <a:schemeClr val="tx1"/>
                        </a:solidFill>
                        <a:latin typeface="微软雅黑" pitchFamily="34" charset="-122"/>
                        <a:ea typeface="微软雅黑" pitchFamily="34" charset="-122"/>
                        <a:cs typeface="+mn-cs"/>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marL="0" algn="ctr" defTabSz="914400" rtl="0" eaLnBrk="1" latinLnBrk="0" hangingPunct="1"/>
                      <a:r>
                        <a:rPr lang="zh-CN" altLang="en-US" sz="1500" kern="1200" dirty="0">
                          <a:solidFill>
                            <a:schemeClr val="tx1"/>
                          </a:solidFill>
                          <a:latin typeface="微软雅黑" pitchFamily="34" charset="-122"/>
                          <a:ea typeface="微软雅黑" pitchFamily="34" charset="-122"/>
                          <a:cs typeface="+mn-cs"/>
                        </a:rPr>
                        <a:t>税款金额</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10003"/>
                  </a:ext>
                </a:extLst>
              </a:tr>
              <a:tr h="417008">
                <a:tc>
                  <a:txBody>
                    <a:bodyPr/>
                    <a:lstStyle/>
                    <a:p>
                      <a:pPr algn="ctr"/>
                      <a:r>
                        <a:rPr lang="en-US" altLang="zh-CN" sz="1500" dirty="0">
                          <a:solidFill>
                            <a:schemeClr val="tx1"/>
                          </a:solidFill>
                          <a:latin typeface="微软雅黑" pitchFamily="34" charset="-122"/>
                          <a:ea typeface="微软雅黑" pitchFamily="34" charset="-122"/>
                        </a:rPr>
                        <a:t>ZQZH</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证券账户</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en-US" altLang="zh-CN" sz="1500" dirty="0">
                          <a:solidFill>
                            <a:schemeClr val="tx1"/>
                          </a:solidFill>
                          <a:latin typeface="微软雅黑" pitchFamily="34" charset="-122"/>
                          <a:ea typeface="微软雅黑" pitchFamily="34" charset="-122"/>
                        </a:rPr>
                        <a:t>CJRQ</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成交日期</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10004"/>
                  </a:ext>
                </a:extLst>
              </a:tr>
              <a:tr h="417008">
                <a:tc>
                  <a:txBody>
                    <a:bodyPr/>
                    <a:lstStyle/>
                    <a:p>
                      <a:pPr algn="ctr"/>
                      <a:r>
                        <a:rPr lang="en-US" altLang="zh-CN" sz="1500" dirty="0">
                          <a:solidFill>
                            <a:schemeClr val="tx1"/>
                          </a:solidFill>
                          <a:latin typeface="微软雅黑" pitchFamily="34" charset="-122"/>
                          <a:ea typeface="微软雅黑" pitchFamily="34" charset="-122"/>
                        </a:rPr>
                        <a:t>GDMC</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股东名称</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en-US" altLang="zh-CN" sz="1500" dirty="0">
                          <a:solidFill>
                            <a:schemeClr val="tx1"/>
                          </a:solidFill>
                          <a:latin typeface="微软雅黑" pitchFamily="34" charset="-122"/>
                          <a:ea typeface="微软雅黑" pitchFamily="34" charset="-122"/>
                        </a:rPr>
                        <a:t>JSRQ</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计税日期</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10005"/>
                  </a:ext>
                </a:extLst>
              </a:tr>
              <a:tr h="417008">
                <a:tc>
                  <a:txBody>
                    <a:bodyPr/>
                    <a:lstStyle/>
                    <a:p>
                      <a:pPr algn="ctr"/>
                      <a:r>
                        <a:rPr lang="en-US" altLang="zh-CN" sz="1500" dirty="0">
                          <a:solidFill>
                            <a:schemeClr val="tx1"/>
                          </a:solidFill>
                          <a:latin typeface="微软雅黑" pitchFamily="34" charset="-122"/>
                          <a:ea typeface="微软雅黑" pitchFamily="34" charset="-122"/>
                        </a:rPr>
                        <a:t>ZJHM</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证件号码</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en-US" altLang="zh-CN" sz="1500" dirty="0">
                          <a:solidFill>
                            <a:schemeClr val="tx1"/>
                          </a:solidFill>
                          <a:latin typeface="微软雅黑" pitchFamily="34" charset="-122"/>
                          <a:ea typeface="微软雅黑" pitchFamily="34" charset="-122"/>
                        </a:rPr>
                        <a:t>JSLS</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tc>
                  <a:txBody>
                    <a:bodyPr/>
                    <a:lstStyle/>
                    <a:p>
                      <a:pPr algn="ctr"/>
                      <a:r>
                        <a:rPr lang="zh-CN" altLang="en-US" sz="1500" dirty="0">
                          <a:solidFill>
                            <a:schemeClr val="tx1"/>
                          </a:solidFill>
                          <a:latin typeface="微软雅黑" pitchFamily="34" charset="-122"/>
                          <a:ea typeface="微软雅黑" pitchFamily="34" charset="-122"/>
                        </a:rPr>
                        <a:t>计税流水</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10006"/>
                  </a:ext>
                </a:extLst>
              </a:tr>
              <a:tr h="417008">
                <a:tc>
                  <a:txBody>
                    <a:bodyPr/>
                    <a:lstStyle/>
                    <a:p>
                      <a:pPr algn="ctr"/>
                      <a:r>
                        <a:rPr lang="en-US" altLang="zh-CN" sz="1500" dirty="0">
                          <a:solidFill>
                            <a:schemeClr val="tx1"/>
                          </a:solidFill>
                          <a:latin typeface="微软雅黑" pitchFamily="34" charset="-122"/>
                          <a:ea typeface="微软雅黑" pitchFamily="34" charset="-122"/>
                        </a:rPr>
                        <a:t>GJDM</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国家代码</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en-US" altLang="zh-CN" sz="1500" dirty="0">
                          <a:solidFill>
                            <a:schemeClr val="tx1"/>
                          </a:solidFill>
                          <a:latin typeface="微软雅黑" pitchFamily="34" charset="-122"/>
                          <a:ea typeface="微软雅黑" pitchFamily="34" charset="-122"/>
                        </a:rPr>
                        <a:t>KKRQ</a:t>
                      </a:r>
                      <a:endParaRPr lang="zh-CN" altLang="en-US" sz="1500" dirty="0">
                        <a:solidFill>
                          <a:schemeClr val="tx1"/>
                        </a:solidFill>
                        <a:latin typeface="微软雅黑" pitchFamily="34" charset="-122"/>
                        <a:ea typeface="微软雅黑" pitchFamily="34" charset="-122"/>
                      </a:endParaRP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tc>
                  <a:txBody>
                    <a:bodyPr/>
                    <a:lstStyle/>
                    <a:p>
                      <a:pPr algn="ctr"/>
                      <a:r>
                        <a:rPr lang="zh-CN" altLang="en-US" sz="1500" dirty="0">
                          <a:solidFill>
                            <a:schemeClr val="tx1"/>
                          </a:solidFill>
                          <a:latin typeface="微软雅黑" pitchFamily="34" charset="-122"/>
                          <a:ea typeface="微软雅黑" pitchFamily="34" charset="-122"/>
                        </a:rPr>
                        <a:t>扣款日期</a:t>
                      </a:r>
                    </a:p>
                  </a:txBody>
                  <a:tcPr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10007"/>
                  </a:ext>
                </a:extLst>
              </a:tr>
            </a:tbl>
          </a:graphicData>
        </a:graphic>
      </p:graphicFrame>
      <p:sp>
        <p:nvSpPr>
          <p:cNvPr id="13" name="矩形 12"/>
          <p:cNvSpPr/>
          <p:nvPr/>
        </p:nvSpPr>
        <p:spPr>
          <a:xfrm>
            <a:off x="1428729" y="1794742"/>
            <a:ext cx="6429420" cy="340297"/>
          </a:xfrm>
          <a:prstGeom prst="rect">
            <a:avLst/>
          </a:prstGeom>
        </p:spPr>
        <p:txBody>
          <a:bodyPr wrap="square" lIns="77925" tIns="38963" rIns="77925" bIns="38963">
            <a:spAutoFit/>
          </a:bodyPr>
          <a:lstStyle/>
          <a:p>
            <a:r>
              <a:rPr lang="zh-CN" altLang="en-US" sz="1700" dirty="0">
                <a:latin typeface="微软雅黑" pitchFamily="34" charset="-122"/>
                <a:ea typeface="微软雅黑" pitchFamily="34" charset="-122"/>
              </a:rPr>
              <a:t>股息红利扣税成功明细报表相关字段中英文对应关系</a:t>
            </a:r>
          </a:p>
        </p:txBody>
      </p:sp>
      <p:sp>
        <p:nvSpPr>
          <p:cNvPr id="18" name="Rectangle 32"/>
          <p:cNvSpPr>
            <a:spLocks noChangeArrowheads="1"/>
          </p:cNvSpPr>
          <p:nvPr/>
        </p:nvSpPr>
        <p:spPr bwMode="auto">
          <a:xfrm>
            <a:off x="525498" y="99127"/>
            <a:ext cx="8075610" cy="533400"/>
          </a:xfrm>
          <a:prstGeom prst="rect">
            <a:avLst/>
          </a:prstGeom>
          <a:noFill/>
          <a:ln w="9525">
            <a:noFill/>
            <a:miter lim="800000"/>
          </a:ln>
        </p:spPr>
        <p:txBody>
          <a:bodyPr lIns="77925" tIns="38963" rIns="77925" bIns="38963" anchor="b"/>
          <a:lstStyle/>
          <a:p>
            <a:pPr eaLnBrk="1" hangingPunct="1"/>
            <a:r>
              <a:rPr lang="zh-CN" altLang="en-US" sz="2800" b="1" dirty="0">
                <a:solidFill>
                  <a:schemeClr val="bg1"/>
                </a:solidFill>
                <a:latin typeface="微软雅黑" pitchFamily="34" charset="-122"/>
                <a:ea typeface="微软雅黑" pitchFamily="34" charset="-122"/>
              </a:rPr>
              <a:t>（四）股息红利差异化征税明细报表下载流程</a:t>
            </a:r>
            <a:endParaRPr lang="en-GB" altLang="en-GB" sz="2800" b="1" dirty="0">
              <a:solidFill>
                <a:schemeClr val="bg1"/>
              </a:solidFill>
              <a:ea typeface="黑体" pitchFamily="49" charset="-122"/>
            </a:endParaRPr>
          </a:p>
        </p:txBody>
      </p:sp>
      <p:sp>
        <p:nvSpPr>
          <p:cNvPr id="21"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41</a:t>
            </a:fld>
            <a:endParaRPr lang="en-US" altLang="zh-CN"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6000771"/>
            <a:ext cx="1785918" cy="714380"/>
          </a:xfrm>
          <a:prstGeom prst="rect">
            <a:avLst/>
          </a:prstGeom>
          <a:solidFill>
            <a:schemeClr val="bg1"/>
          </a:solid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496918" y="116632"/>
            <a:ext cx="8647082" cy="533400"/>
          </a:xfrm>
          <a:prstGeom prst="rect">
            <a:avLst/>
          </a:prstGeom>
          <a:noFill/>
          <a:ln w="9525">
            <a:noFill/>
            <a:miter lim="800000"/>
            <a:headEnd/>
            <a:tailEnd/>
          </a:ln>
        </p:spPr>
        <p:txBody>
          <a:bodyPr lIns="107275" tIns="53637" rIns="107275" bIns="53637" anchor="b"/>
          <a:lstStyle/>
          <a:p>
            <a:pPr algn="ctr"/>
            <a:r>
              <a:rPr lang="zh-CN" altLang="en-US" sz="2700" b="1" dirty="0">
                <a:solidFill>
                  <a:schemeClr val="bg1"/>
                </a:solidFill>
                <a:latin typeface="微软雅黑" pitchFamily="34" charset="-122"/>
                <a:ea typeface="微软雅黑" pitchFamily="34" charset="-122"/>
              </a:rPr>
              <a:t>业务咨询方式</a:t>
            </a:r>
          </a:p>
        </p:txBody>
      </p:sp>
      <p:sp>
        <p:nvSpPr>
          <p:cNvPr id="10" name="TextBox 9"/>
          <p:cNvSpPr txBox="1"/>
          <p:nvPr/>
        </p:nvSpPr>
        <p:spPr>
          <a:xfrm>
            <a:off x="642914" y="2221048"/>
            <a:ext cx="3571901" cy="816208"/>
          </a:xfrm>
          <a:prstGeom prst="rect">
            <a:avLst/>
          </a:prstGeom>
          <a:noFill/>
        </p:spPr>
        <p:txBody>
          <a:bodyPr wrap="square" lIns="107275" tIns="53637" rIns="107275" bIns="53637" rtlCol="0">
            <a:spAutoFit/>
          </a:bodyPr>
          <a:lstStyle/>
          <a:p>
            <a:pPr algn="ctr"/>
            <a:r>
              <a:rPr lang="zh-CN" altLang="en-US" sz="2300" b="1" dirty="0">
                <a:latin typeface="微软雅黑" pitchFamily="34" charset="-122"/>
                <a:ea typeface="微软雅黑" pitchFamily="34" charset="-122"/>
              </a:rPr>
              <a:t>微信公众号：新三板股份登记</a:t>
            </a:r>
            <a:r>
              <a:rPr lang="en-US" altLang="zh-CN" sz="2300" b="1" dirty="0">
                <a:solidFill>
                  <a:srgbClr val="C00000"/>
                </a:solidFill>
                <a:latin typeface="微软雅黑" pitchFamily="34" charset="-122"/>
                <a:ea typeface="微软雅黑" pitchFamily="34" charset="-122"/>
              </a:rPr>
              <a:t>(</a:t>
            </a:r>
            <a:r>
              <a:rPr lang="en-US" altLang="zh-CN" sz="2300" b="1" dirty="0" err="1">
                <a:solidFill>
                  <a:srgbClr val="C00000"/>
                </a:solidFill>
                <a:latin typeface="微软雅黑" pitchFamily="34" charset="-122"/>
                <a:ea typeface="微软雅黑" pitchFamily="34" charset="-122"/>
              </a:rPr>
              <a:t>xsbgfdj</a:t>
            </a:r>
            <a:r>
              <a:rPr lang="en-US" altLang="zh-CN" sz="2300" b="1" dirty="0">
                <a:solidFill>
                  <a:srgbClr val="C00000"/>
                </a:solidFill>
                <a:latin typeface="微软雅黑" pitchFamily="34" charset="-122"/>
                <a:ea typeface="微软雅黑" pitchFamily="34" charset="-122"/>
              </a:rPr>
              <a:t>)</a:t>
            </a:r>
            <a:endParaRPr lang="zh-CN" altLang="en-US" sz="2300" b="1" dirty="0">
              <a:solidFill>
                <a:srgbClr val="C00000"/>
              </a:solidFill>
              <a:latin typeface="微软雅黑" pitchFamily="34" charset="-122"/>
              <a:ea typeface="微软雅黑" pitchFamily="34" charset="-122"/>
            </a:endParaRPr>
          </a:p>
        </p:txBody>
      </p:sp>
      <p:sp>
        <p:nvSpPr>
          <p:cNvPr id="12" name="椭圆 11"/>
          <p:cNvSpPr/>
          <p:nvPr/>
        </p:nvSpPr>
        <p:spPr bwMode="gray">
          <a:xfrm>
            <a:off x="2000232"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72200"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700590" y="4665283"/>
            <a:ext cx="4299396" cy="1185027"/>
          </a:xfrm>
          <a:prstGeom prst="rect">
            <a:avLst/>
          </a:prstGeom>
          <a:noFill/>
        </p:spPr>
        <p:txBody>
          <a:bodyPr wrap="square" lIns="107275" tIns="53637" rIns="107275" bIns="53637" rtlCol="0">
            <a:spAutoFit/>
          </a:bodyPr>
          <a:lstStyle/>
          <a:p>
            <a:pPr>
              <a:lnSpc>
                <a:spcPct val="120000"/>
              </a:lnSpc>
            </a:pPr>
            <a:r>
              <a:rPr lang="zh-CN" altLang="en-US" sz="2000" b="1" dirty="0">
                <a:latin typeface="微软雅黑" pitchFamily="34" charset="-122"/>
                <a:ea typeface="微软雅黑" pitchFamily="34" charset="-122"/>
                <a:cs typeface="微软雅黑"/>
              </a:rPr>
              <a:t>综合服务热线：</a:t>
            </a:r>
            <a:r>
              <a:rPr lang="en-US" altLang="zh-CN" sz="2000" b="1" dirty="0">
                <a:solidFill>
                  <a:srgbClr val="C00000"/>
                </a:solidFill>
                <a:latin typeface="微软雅黑" pitchFamily="34" charset="-122"/>
                <a:ea typeface="微软雅黑" pitchFamily="34" charset="-122"/>
                <a:cs typeface="微软雅黑"/>
              </a:rPr>
              <a:t>4008-058-058</a:t>
            </a:r>
            <a:r>
              <a:rPr lang="zh-CN" altLang="en-US" sz="2000" b="1" dirty="0">
                <a:solidFill>
                  <a:srgbClr val="C00000"/>
                </a:solidFill>
                <a:latin typeface="微软雅黑" pitchFamily="34" charset="-122"/>
                <a:ea typeface="微软雅黑" pitchFamily="34" charset="-122"/>
                <a:cs typeface="微软雅黑"/>
              </a:rPr>
              <a:t>转</a:t>
            </a:r>
            <a:r>
              <a:rPr lang="en-US" altLang="zh-CN" sz="2000" b="1" dirty="0">
                <a:solidFill>
                  <a:srgbClr val="C00000"/>
                </a:solidFill>
                <a:latin typeface="微软雅黑" pitchFamily="34" charset="-122"/>
                <a:ea typeface="微软雅黑" pitchFamily="34" charset="-122"/>
                <a:cs typeface="微软雅黑"/>
              </a:rPr>
              <a:t>3</a:t>
            </a:r>
            <a:r>
              <a:rPr lang="zh-CN" altLang="en-US" sz="2000" b="1" dirty="0">
                <a:latin typeface="微软雅黑" pitchFamily="34" charset="-122"/>
                <a:ea typeface="微软雅黑" pitchFamily="34" charset="-122"/>
                <a:cs typeface="微软雅黑"/>
              </a:rPr>
              <a:t>（全国股转系统）</a:t>
            </a:r>
            <a:endParaRPr lang="en-US" altLang="zh-CN" sz="2000" b="1" dirty="0">
              <a:latin typeface="微软雅黑" pitchFamily="34" charset="-122"/>
              <a:ea typeface="微软雅黑" pitchFamily="34" charset="-122"/>
              <a:cs typeface="微软雅黑"/>
            </a:endParaRPr>
          </a:p>
          <a:p>
            <a:pPr>
              <a:lnSpc>
                <a:spcPct val="120000"/>
              </a:lnSpc>
            </a:pPr>
            <a:endParaRPr lang="en-US" altLang="zh-CN" sz="2000" b="1" dirty="0">
              <a:latin typeface="微软雅黑" pitchFamily="34" charset="-122"/>
              <a:ea typeface="微软雅黑" pitchFamily="34" charset="-122"/>
              <a:cs typeface="微软雅黑"/>
            </a:endParaRPr>
          </a:p>
        </p:txBody>
      </p:sp>
      <p:pic>
        <p:nvPicPr>
          <p:cNvPr id="9" name="Picture 12"/>
          <p:cNvPicPr>
            <a:picLocks noChangeAspect="1" noChangeArrowheads="1"/>
          </p:cNvPicPr>
          <p:nvPr/>
        </p:nvPicPr>
        <p:blipFill>
          <a:blip r:embed="rId3" cstate="print"/>
          <a:srcRect/>
          <a:stretch>
            <a:fillRect/>
          </a:stretch>
        </p:blipFill>
        <p:spPr bwMode="auto">
          <a:xfrm>
            <a:off x="1409692" y="3371863"/>
            <a:ext cx="1947862" cy="1866900"/>
          </a:xfrm>
          <a:prstGeom prst="rect">
            <a:avLst/>
          </a:prstGeom>
          <a:noFill/>
          <a:ln w="9525" algn="ctr">
            <a:noFill/>
            <a:miter lim="800000"/>
            <a:headEnd/>
            <a:tailEnd/>
          </a:ln>
        </p:spPr>
      </p:pic>
      <p:pic>
        <p:nvPicPr>
          <p:cNvPr id="11" name="Picture 9" descr="D:\2015.1.23\中国结算VI系统(2015.3)\主标-透明背景.png"/>
          <p:cNvPicPr>
            <a:picLocks noChangeAspect="1" noChangeArrowheads="1"/>
          </p:cNvPicPr>
          <p:nvPr/>
        </p:nvPicPr>
        <p:blipFill>
          <a:blip r:embed="rId4" cstate="print"/>
          <a:srcRect/>
          <a:stretch>
            <a:fillRect/>
          </a:stretch>
        </p:blipFill>
        <p:spPr bwMode="auto">
          <a:xfrm>
            <a:off x="7524330" y="6093299"/>
            <a:ext cx="1475656" cy="662085"/>
          </a:xfrm>
          <a:prstGeom prst="rect">
            <a:avLst/>
          </a:prstGeom>
          <a:noFill/>
          <a:ln w="9525">
            <a:noFill/>
            <a:miter lim="800000"/>
            <a:headEnd/>
            <a:tailEnd/>
          </a:ln>
        </p:spPr>
      </p:pic>
      <p:sp>
        <p:nvSpPr>
          <p:cNvPr id="17"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42</a:t>
            </a:fld>
            <a:endParaRPr lang="en-US" altLang="zh-CN" dirty="0"/>
          </a:p>
        </p:txBody>
      </p:sp>
      <p:sp>
        <p:nvSpPr>
          <p:cNvPr id="14" name="矩形 13">
            <a:extLst>
              <a:ext uri="{FF2B5EF4-FFF2-40B4-BE49-F238E27FC236}">
                <a16:creationId xmlns:a16="http://schemas.microsoft.com/office/drawing/2014/main" id="{E0F82D76-AECF-4E33-AF63-608AB8F0554E}"/>
              </a:ext>
            </a:extLst>
          </p:cNvPr>
          <p:cNvSpPr/>
          <p:nvPr/>
        </p:nvSpPr>
        <p:spPr>
          <a:xfrm>
            <a:off x="4833941" y="2044637"/>
            <a:ext cx="4004579" cy="386464"/>
          </a:xfrm>
          <a:prstGeom prst="rect">
            <a:avLst/>
          </a:prstGeom>
        </p:spPr>
        <p:txBody>
          <a:bodyPr wrap="none" lIns="77925" tIns="38963" rIns="77925" bIns="38963">
            <a:spAutoFit/>
          </a:bodyPr>
          <a:lstStyle/>
          <a:p>
            <a:r>
              <a:rPr lang="zh-CN" altLang="en-US" sz="2000" b="1" dirty="0">
                <a:solidFill>
                  <a:srgbClr val="000000"/>
                </a:solidFill>
                <a:latin typeface="微软雅黑" pitchFamily="34" charset="-122"/>
                <a:ea typeface="微软雅黑" pitchFamily="34" charset="-122"/>
                <a:cs typeface="微软雅黑"/>
              </a:rPr>
              <a:t>在线客服：官网右下角，点击进入</a:t>
            </a:r>
            <a:endParaRPr lang="zh-CN" altLang="en-US" sz="2000" b="1" dirty="0"/>
          </a:p>
        </p:txBody>
      </p:sp>
      <p:sp>
        <p:nvSpPr>
          <p:cNvPr id="15" name="矩形 14">
            <a:extLst>
              <a:ext uri="{FF2B5EF4-FFF2-40B4-BE49-F238E27FC236}">
                <a16:creationId xmlns:a16="http://schemas.microsoft.com/office/drawing/2014/main" id="{CBE67625-63B1-4D78-A95C-6F110A357737}"/>
              </a:ext>
            </a:extLst>
          </p:cNvPr>
          <p:cNvSpPr/>
          <p:nvPr/>
        </p:nvSpPr>
        <p:spPr>
          <a:xfrm>
            <a:off x="4839033" y="2406593"/>
            <a:ext cx="2928628" cy="386464"/>
          </a:xfrm>
          <a:prstGeom prst="rect">
            <a:avLst/>
          </a:prstGeom>
        </p:spPr>
        <p:txBody>
          <a:bodyPr wrap="square" lIns="77925" tIns="38963" rIns="77925" bIns="38963">
            <a:spAutoFit/>
          </a:bodyPr>
          <a:lstStyle/>
          <a:p>
            <a:r>
              <a:rPr lang="en-US" altLang="zh-CN" sz="2000" b="1" dirty="0">
                <a:solidFill>
                  <a:srgbClr val="0070C0"/>
                </a:solidFill>
                <a:latin typeface="微软雅黑" pitchFamily="34" charset="-122"/>
                <a:ea typeface="微软雅黑" pitchFamily="34" charset="-122"/>
                <a:cs typeface="微软雅黑"/>
              </a:rPr>
              <a:t>www.chinaclear.cn</a:t>
            </a:r>
            <a:endParaRPr lang="zh-CN" altLang="en-US" sz="2000" dirty="0"/>
          </a:p>
        </p:txBody>
      </p:sp>
      <p:pic>
        <p:nvPicPr>
          <p:cNvPr id="19" name="Picture 2">
            <a:extLst>
              <a:ext uri="{FF2B5EF4-FFF2-40B4-BE49-F238E27FC236}">
                <a16:creationId xmlns:a16="http://schemas.microsoft.com/office/drawing/2014/main" id="{1F41C724-179F-4602-8AAE-3A9A5927235F}"/>
              </a:ext>
            </a:extLst>
          </p:cNvPr>
          <p:cNvPicPr>
            <a:picLocks noChangeAspect="1" noChangeArrowheads="1"/>
          </p:cNvPicPr>
          <p:nvPr/>
        </p:nvPicPr>
        <p:blipFill>
          <a:blip r:embed="rId5" cstate="print"/>
          <a:srcRect/>
          <a:stretch>
            <a:fillRect/>
          </a:stretch>
        </p:blipFill>
        <p:spPr bwMode="auto">
          <a:xfrm>
            <a:off x="4820459" y="2831157"/>
            <a:ext cx="2876550" cy="704850"/>
          </a:xfrm>
          <a:prstGeom prst="rect">
            <a:avLst/>
          </a:prstGeom>
          <a:noFill/>
          <a:ln w="9525">
            <a:noFill/>
            <a:miter lim="800000"/>
            <a:headEnd/>
            <a:tailEnd/>
          </a:ln>
          <a:effectLst/>
        </p:spPr>
      </p:pic>
      <p:sp>
        <p:nvSpPr>
          <p:cNvPr id="20" name="椭圆 19">
            <a:extLst>
              <a:ext uri="{FF2B5EF4-FFF2-40B4-BE49-F238E27FC236}">
                <a16:creationId xmlns:a16="http://schemas.microsoft.com/office/drawing/2014/main" id="{9C65CDB9-35AE-4906-AFC5-163CAA1DFD22}"/>
              </a:ext>
            </a:extLst>
          </p:cNvPr>
          <p:cNvSpPr/>
          <p:nvPr/>
        </p:nvSpPr>
        <p:spPr bwMode="gray">
          <a:xfrm>
            <a:off x="6072200" y="3922329"/>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3</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982717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714488"/>
            <a:ext cx="9144000" cy="1144587"/>
          </a:xfrm>
          <a:prstGeom prst="rect">
            <a:avLst/>
          </a:prstGeom>
          <a:noFill/>
          <a:ln w="9525">
            <a:noFill/>
            <a:miter lim="800000"/>
            <a:headEnd/>
            <a:tailEnd/>
          </a:ln>
        </p:spPr>
      </p:pic>
      <p:sp>
        <p:nvSpPr>
          <p:cNvPr id="46086" name="Text Box 6"/>
          <p:cNvSpPr txBox="1">
            <a:spLocks noChangeArrowheads="1"/>
          </p:cNvSpPr>
          <p:nvPr/>
        </p:nvSpPr>
        <p:spPr bwMode="auto">
          <a:xfrm>
            <a:off x="611560" y="2962013"/>
            <a:ext cx="6357938" cy="1604116"/>
          </a:xfrm>
          <a:prstGeom prst="rect">
            <a:avLst/>
          </a:prstGeom>
          <a:noFill/>
          <a:ln w="9525">
            <a:noFill/>
            <a:miter lim="800000"/>
            <a:headEnd/>
            <a:tailEnd/>
          </a:ln>
        </p:spPr>
        <p:txBody>
          <a:bodyPr lIns="107275" tIns="53637" rIns="107275" bIns="53637">
            <a:spAutoFit/>
          </a:bodyPr>
          <a:lstStyle/>
          <a:p>
            <a:pPr algn="l" rtl="0" fontAlgn="base">
              <a:lnSpc>
                <a:spcPct val="120000"/>
              </a:lnSpc>
              <a:spcBef>
                <a:spcPct val="0"/>
              </a:spcBef>
              <a:spcAft>
                <a:spcPct val="0"/>
              </a:spcAft>
            </a:pPr>
            <a:r>
              <a:rPr lang="zh-CN" altLang="en-US" kern="1200" dirty="0">
                <a:latin typeface="微软雅黑" panose="020B0503020204020204" pitchFamily="34" charset="-122"/>
                <a:ea typeface="微软雅黑" panose="020B0503020204020204" pitchFamily="34" charset="-122"/>
                <a:cs typeface="方正兰亭黑简体"/>
              </a:rPr>
              <a:t>中国证券登记结算有限责任公司北京分公司</a:t>
            </a:r>
            <a:endParaRPr lang="en-US" altLang="zh-CN" kern="1200" dirty="0">
              <a:latin typeface="微软雅黑" panose="020B0503020204020204" pitchFamily="34" charset="-122"/>
              <a:ea typeface="微软雅黑" panose="020B0503020204020204" pitchFamily="34" charset="-122"/>
              <a:cs typeface="方正兰亭黑简体"/>
            </a:endParaRPr>
          </a:p>
          <a:p>
            <a:pPr>
              <a:lnSpc>
                <a:spcPct val="150000"/>
              </a:lnSpc>
            </a:pPr>
            <a:r>
              <a:rPr lang="zh-CN" altLang="en-US" kern="1200" dirty="0">
                <a:latin typeface="微软雅黑" panose="020B0503020204020204" pitchFamily="34" charset="-122"/>
                <a:ea typeface="微软雅黑" panose="020B0503020204020204" pitchFamily="34" charset="-122"/>
                <a:cs typeface="方正兰亭黑简体"/>
              </a:rPr>
              <a:t>北京分公司地址：北京市西城区金融大街</a:t>
            </a:r>
            <a:r>
              <a:rPr lang="en-US" altLang="zh-CN" kern="1200" dirty="0">
                <a:latin typeface="微软雅黑" panose="020B0503020204020204" pitchFamily="34" charset="-122"/>
                <a:ea typeface="微软雅黑" panose="020B0503020204020204" pitchFamily="34" charset="-122"/>
                <a:cs typeface="方正兰亭黑简体"/>
              </a:rPr>
              <a:t>26</a:t>
            </a:r>
            <a:r>
              <a:rPr lang="zh-CN" altLang="en-US" kern="1200" dirty="0">
                <a:latin typeface="微软雅黑" panose="020B0503020204020204" pitchFamily="34" charset="-122"/>
                <a:ea typeface="微软雅黑" panose="020B0503020204020204" pitchFamily="34" charset="-122"/>
                <a:cs typeface="方正兰亭黑简体"/>
              </a:rPr>
              <a:t>号金阳大厦</a:t>
            </a:r>
            <a:r>
              <a:rPr lang="en-US" altLang="zh-CN" kern="1200" dirty="0">
                <a:latin typeface="微软雅黑" panose="020B0503020204020204" pitchFamily="34" charset="-122"/>
                <a:ea typeface="微软雅黑" panose="020B0503020204020204" pitchFamily="34" charset="-122"/>
                <a:cs typeface="方正兰亭黑简体"/>
              </a:rPr>
              <a:t>5</a:t>
            </a:r>
            <a:r>
              <a:rPr lang="zh-CN" altLang="en-US" kern="1200" dirty="0">
                <a:latin typeface="微软雅黑" panose="020B0503020204020204" pitchFamily="34" charset="-122"/>
                <a:ea typeface="微软雅黑" panose="020B0503020204020204" pitchFamily="34" charset="-122"/>
                <a:cs typeface="方正兰亭黑简体"/>
              </a:rPr>
              <a:t>层</a:t>
            </a:r>
            <a:r>
              <a:rPr lang="zh-CN" altLang="en-US" dirty="0">
                <a:latin typeface="微软雅黑" panose="020B0503020204020204" pitchFamily="34" charset="-122"/>
                <a:ea typeface="微软雅黑" panose="020B0503020204020204" pitchFamily="34" charset="-122"/>
                <a:cs typeface="方正兰亭黑简体"/>
              </a:rPr>
              <a:t>（营业厅已迁至投资广场</a:t>
            </a:r>
            <a:r>
              <a:rPr lang="en-US" altLang="zh-CN" dirty="0">
                <a:latin typeface="微软雅黑" panose="020B0503020204020204" pitchFamily="34" charset="-122"/>
                <a:ea typeface="微软雅黑" panose="020B0503020204020204" pitchFamily="34" charset="-122"/>
                <a:cs typeface="方正兰亭黑简体"/>
              </a:rPr>
              <a:t>B</a:t>
            </a:r>
            <a:r>
              <a:rPr lang="zh-CN" altLang="en-US" dirty="0">
                <a:latin typeface="微软雅黑" panose="020B0503020204020204" pitchFamily="34" charset="-122"/>
                <a:ea typeface="微软雅黑" panose="020B0503020204020204" pitchFamily="34" charset="-122"/>
                <a:cs typeface="方正兰亭黑简体"/>
              </a:rPr>
              <a:t>座</a:t>
            </a:r>
            <a:r>
              <a:rPr lang="en-US" altLang="zh-CN" dirty="0">
                <a:latin typeface="微软雅黑" panose="020B0503020204020204" pitchFamily="34" charset="-122"/>
                <a:ea typeface="微软雅黑" panose="020B0503020204020204" pitchFamily="34" charset="-122"/>
                <a:cs typeface="方正兰亭黑简体"/>
              </a:rPr>
              <a:t>23</a:t>
            </a:r>
            <a:r>
              <a:rPr lang="zh-CN" altLang="en-US" dirty="0">
                <a:latin typeface="微软雅黑" panose="020B0503020204020204" pitchFamily="34" charset="-122"/>
                <a:ea typeface="微软雅黑" panose="020B0503020204020204" pitchFamily="34" charset="-122"/>
                <a:cs typeface="方正兰亭黑简体"/>
              </a:rPr>
              <a:t>层）</a:t>
            </a:r>
            <a:endParaRPr lang="zh-CN" altLang="en-US" kern="1200" dirty="0">
              <a:latin typeface="微软雅黑" panose="020B0503020204020204" pitchFamily="34" charset="-122"/>
              <a:ea typeface="微软雅黑" panose="020B0503020204020204" pitchFamily="34" charset="-122"/>
              <a:cs typeface="方正兰亭黑简体"/>
            </a:endParaRPr>
          </a:p>
          <a:p>
            <a:pPr algn="l" rtl="0" fontAlgn="base">
              <a:lnSpc>
                <a:spcPct val="120000"/>
              </a:lnSpc>
              <a:spcBef>
                <a:spcPct val="0"/>
              </a:spcBef>
              <a:spcAft>
                <a:spcPct val="0"/>
              </a:spcAft>
            </a:pPr>
            <a:r>
              <a:rPr lang="zh-CN" altLang="en-US" kern="1200" dirty="0">
                <a:latin typeface="微软雅黑" panose="020B0503020204020204" pitchFamily="34" charset="-122"/>
                <a:ea typeface="微软雅黑" panose="020B0503020204020204" pitchFamily="34" charset="-122"/>
                <a:cs typeface="方正兰亭黑简体"/>
              </a:rPr>
              <a:t>服务热线：</a:t>
            </a:r>
            <a:r>
              <a:rPr lang="en-US" altLang="zh-CN" kern="1200" dirty="0">
                <a:latin typeface="微软雅黑" panose="020B0503020204020204" pitchFamily="34" charset="-122"/>
                <a:ea typeface="微软雅黑" panose="020B0503020204020204" pitchFamily="34" charset="-122"/>
                <a:cs typeface="方正兰亭黑简体"/>
              </a:rPr>
              <a:t>4008-058-058 </a:t>
            </a:r>
          </a:p>
        </p:txBody>
      </p:sp>
      <p:sp>
        <p:nvSpPr>
          <p:cNvPr id="8"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43</a:t>
            </a:fld>
            <a:endParaRPr lang="en-US" altLang="zh-CN"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5</a:t>
            </a:r>
          </a:p>
        </p:txBody>
      </p:sp>
      <p:sp>
        <p:nvSpPr>
          <p:cNvPr id="3" name="矩形 2"/>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权益分派的资金来源</a:t>
            </a:r>
            <a:endParaRPr lang="en-GB" altLang="en-GB" sz="2800" b="1" dirty="0">
              <a:solidFill>
                <a:schemeClr val="bg1"/>
              </a:solidFill>
              <a:latin typeface="微软雅黑" pitchFamily="34" charset="-122"/>
              <a:ea typeface="微软雅黑" pitchFamily="34" charset="-122"/>
            </a:endParaRPr>
          </a:p>
        </p:txBody>
      </p:sp>
      <p:sp>
        <p:nvSpPr>
          <p:cNvPr id="10" name="椭圆 10"/>
          <p:cNvSpPr/>
          <p:nvPr/>
        </p:nvSpPr>
        <p:spPr>
          <a:xfrm>
            <a:off x="0" y="2178917"/>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63688" y="9811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35696" y="1053168"/>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未分配利润</a:t>
            </a:r>
          </a:p>
        </p:txBody>
      </p:sp>
      <p:sp>
        <p:nvSpPr>
          <p:cNvPr id="13" name="圆角矩形 12"/>
          <p:cNvSpPr/>
          <p:nvPr/>
        </p:nvSpPr>
        <p:spPr>
          <a:xfrm>
            <a:off x="4427984"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派发股票股利（送红股）</a:t>
            </a:r>
          </a:p>
        </p:txBody>
      </p:sp>
      <p:sp>
        <p:nvSpPr>
          <p:cNvPr id="14" name="圆角矩形 13"/>
          <p:cNvSpPr/>
          <p:nvPr/>
        </p:nvSpPr>
        <p:spPr>
          <a:xfrm>
            <a:off x="6732240"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派发现金红利</a:t>
            </a:r>
          </a:p>
        </p:txBody>
      </p:sp>
      <p:sp>
        <p:nvSpPr>
          <p:cNvPr id="17" name="椭圆 16"/>
          <p:cNvSpPr/>
          <p:nvPr/>
        </p:nvSpPr>
        <p:spPr>
          <a:xfrm>
            <a:off x="1777081" y="3614661"/>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公积金转增股本</a:t>
            </a:r>
          </a:p>
        </p:txBody>
      </p:sp>
      <p:sp>
        <p:nvSpPr>
          <p:cNvPr id="18" name="椭圆 10"/>
          <p:cNvSpPr/>
          <p:nvPr/>
        </p:nvSpPr>
        <p:spPr>
          <a:xfrm>
            <a:off x="-23450" y="4749203"/>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05074" y="35338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381969" y="4461171"/>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股票发行溢价形成的资本公积</a:t>
            </a:r>
          </a:p>
        </p:txBody>
      </p:sp>
      <p:sp>
        <p:nvSpPr>
          <p:cNvPr id="22" name="圆角矩形 21"/>
          <p:cNvSpPr/>
          <p:nvPr/>
        </p:nvSpPr>
        <p:spPr>
          <a:xfrm>
            <a:off x="6729191" y="4467686"/>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其他公积金</a:t>
            </a:r>
          </a:p>
        </p:txBody>
      </p:sp>
      <p:sp>
        <p:nvSpPr>
          <p:cNvPr id="26" name="TextBox 22">
            <a:extLst>
              <a:ext uri="{FF2B5EF4-FFF2-40B4-BE49-F238E27FC236}">
                <a16:creationId xmlns:a16="http://schemas.microsoft.com/office/drawing/2014/main" id="{F0740A5A-D794-4681-9CAC-2179302F1912}"/>
              </a:ext>
            </a:extLst>
          </p:cNvPr>
          <p:cNvSpPr txBox="1"/>
          <p:nvPr/>
        </p:nvSpPr>
        <p:spPr>
          <a:xfrm>
            <a:off x="5928485" y="5109068"/>
            <a:ext cx="3323657"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（净资产折股、盈余公积等）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par>
                          <p:cTn id="24" fill="hold">
                            <p:stCondLst>
                              <p:cond delay="500"/>
                            </p:stCondLst>
                            <p:childTnLst>
                              <p:par>
                                <p:cTn id="25" presetID="16" presetClass="entr" presetSubtype="2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outVertical)">
                                      <p:cBhvr>
                                        <p:cTn id="43" dur="500"/>
                                        <p:tgtEl>
                                          <p:spTgt spid="16"/>
                                        </p:tgtEl>
                                      </p:cBhvr>
                                    </p:animEffect>
                                  </p:childTnLst>
                                </p:cTn>
                              </p:par>
                            </p:childTnLst>
                          </p:cTn>
                        </p:par>
                        <p:par>
                          <p:cTn id="44" fill="hold">
                            <p:stCondLst>
                              <p:cond delay="500"/>
                            </p:stCondLst>
                            <p:childTnLst>
                              <p:par>
                                <p:cTn id="45" presetID="16" presetClass="entr" presetSubtype="37"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arn(outVertical)">
                                      <p:cBhvr>
                                        <p:cTn id="47" dur="500"/>
                                        <p:tgtEl>
                                          <p:spTgt spid="2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3" grpId="0" animBg="1"/>
      <p:bldP spid="14" grpId="0" animBg="1"/>
      <p:bldP spid="17" grpId="0" animBg="1"/>
      <p:bldP spid="18" grpId="0" animBg="1"/>
      <p:bldP spid="19" grpId="0" animBg="1"/>
      <p:bldP spid="16" grpId="0" animBg="1"/>
      <p:bldP spid="22"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6</a:t>
            </a:r>
          </a:p>
        </p:txBody>
      </p:sp>
      <p:sp>
        <p:nvSpPr>
          <p:cNvPr id="3" name="矩形 2"/>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股息红利个人所得税</a:t>
            </a:r>
            <a:endParaRPr lang="en-GB" altLang="en-GB" sz="2800" b="1" dirty="0">
              <a:solidFill>
                <a:schemeClr val="bg1"/>
              </a:solidFill>
              <a:latin typeface="微软雅黑" pitchFamily="34" charset="-122"/>
              <a:ea typeface="微软雅黑" pitchFamily="34" charset="-122"/>
            </a:endParaRPr>
          </a:p>
        </p:txBody>
      </p:sp>
      <p:sp>
        <p:nvSpPr>
          <p:cNvPr id="10" name="椭圆 10"/>
          <p:cNvSpPr/>
          <p:nvPr/>
        </p:nvSpPr>
        <p:spPr>
          <a:xfrm>
            <a:off x="0" y="2178917"/>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63688" y="9811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35696" y="1053168"/>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未分配利润</a:t>
            </a:r>
          </a:p>
        </p:txBody>
      </p:sp>
      <p:sp>
        <p:nvSpPr>
          <p:cNvPr id="13" name="圆角矩形 12"/>
          <p:cNvSpPr/>
          <p:nvPr/>
        </p:nvSpPr>
        <p:spPr>
          <a:xfrm>
            <a:off x="4427984"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派发股票股利（送红股）</a:t>
            </a:r>
          </a:p>
        </p:txBody>
      </p:sp>
      <p:sp>
        <p:nvSpPr>
          <p:cNvPr id="14" name="圆角矩形 13"/>
          <p:cNvSpPr/>
          <p:nvPr/>
        </p:nvSpPr>
        <p:spPr>
          <a:xfrm>
            <a:off x="6732240" y="1890885"/>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派发现金红利</a:t>
            </a:r>
          </a:p>
        </p:txBody>
      </p:sp>
      <p:sp>
        <p:nvSpPr>
          <p:cNvPr id="17" name="椭圆 16"/>
          <p:cNvSpPr/>
          <p:nvPr/>
        </p:nvSpPr>
        <p:spPr>
          <a:xfrm>
            <a:off x="1777081" y="3614661"/>
            <a:ext cx="2088232" cy="2088232"/>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公积金转增股本</a:t>
            </a:r>
          </a:p>
        </p:txBody>
      </p:sp>
      <p:sp>
        <p:nvSpPr>
          <p:cNvPr id="18" name="椭圆 10"/>
          <p:cNvSpPr/>
          <p:nvPr/>
        </p:nvSpPr>
        <p:spPr>
          <a:xfrm>
            <a:off x="-23450" y="4749203"/>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05074" y="3533860"/>
            <a:ext cx="2232248" cy="22322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209872" y="5702893"/>
            <a:ext cx="4448909"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适用股息红利差别化个人所得税政策</a:t>
            </a:r>
          </a:p>
        </p:txBody>
      </p:sp>
      <p:sp>
        <p:nvSpPr>
          <p:cNvPr id="21" name="TextBox 20"/>
          <p:cNvSpPr txBox="1"/>
          <p:nvPr/>
        </p:nvSpPr>
        <p:spPr>
          <a:xfrm>
            <a:off x="4734651" y="3911018"/>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无需纳税</a:t>
            </a:r>
          </a:p>
        </p:txBody>
      </p:sp>
      <p:sp>
        <p:nvSpPr>
          <p:cNvPr id="16" name="圆角矩形 15"/>
          <p:cNvSpPr/>
          <p:nvPr/>
        </p:nvSpPr>
        <p:spPr>
          <a:xfrm>
            <a:off x="4381969" y="4461171"/>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股票发行溢价形成的资本公积</a:t>
            </a:r>
          </a:p>
        </p:txBody>
      </p:sp>
      <p:sp>
        <p:nvSpPr>
          <p:cNvPr id="22" name="圆角矩形 21"/>
          <p:cNvSpPr/>
          <p:nvPr/>
        </p:nvSpPr>
        <p:spPr>
          <a:xfrm>
            <a:off x="6729191" y="4467686"/>
            <a:ext cx="2006343" cy="576064"/>
          </a:xfrm>
          <a:prstGeom prst="roundRect">
            <a:avLst>
              <a:gd name="adj" fmla="val 368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其他公积金</a:t>
            </a:r>
          </a:p>
        </p:txBody>
      </p:sp>
      <p:sp>
        <p:nvSpPr>
          <p:cNvPr id="23" name="TextBox 22"/>
          <p:cNvSpPr txBox="1"/>
          <p:nvPr/>
        </p:nvSpPr>
        <p:spPr>
          <a:xfrm>
            <a:off x="7117749" y="3919810"/>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4" name="TextBox 23"/>
          <p:cNvSpPr txBox="1"/>
          <p:nvPr/>
        </p:nvSpPr>
        <p:spPr>
          <a:xfrm>
            <a:off x="4813493" y="1355387"/>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5" name="TextBox 24"/>
          <p:cNvSpPr txBox="1"/>
          <p:nvPr/>
        </p:nvSpPr>
        <p:spPr>
          <a:xfrm>
            <a:off x="7117749" y="1347966"/>
            <a:ext cx="1235323"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需要纳税</a:t>
            </a:r>
          </a:p>
        </p:txBody>
      </p:sp>
      <p:sp>
        <p:nvSpPr>
          <p:cNvPr id="26" name="TextBox 22">
            <a:extLst>
              <a:ext uri="{FF2B5EF4-FFF2-40B4-BE49-F238E27FC236}">
                <a16:creationId xmlns:a16="http://schemas.microsoft.com/office/drawing/2014/main" id="{03478027-83B0-4FC7-B99F-F7CBABBEB456}"/>
              </a:ext>
            </a:extLst>
          </p:cNvPr>
          <p:cNvSpPr txBox="1"/>
          <p:nvPr/>
        </p:nvSpPr>
        <p:spPr>
          <a:xfrm>
            <a:off x="5928485" y="5109068"/>
            <a:ext cx="3323657"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（净资产折股、盈余公积等）</a:t>
            </a:r>
          </a:p>
        </p:txBody>
      </p:sp>
      <p:sp>
        <p:nvSpPr>
          <p:cNvPr id="27" name="TextBox 23">
            <a:extLst>
              <a:ext uri="{FF2B5EF4-FFF2-40B4-BE49-F238E27FC236}">
                <a16:creationId xmlns:a16="http://schemas.microsoft.com/office/drawing/2014/main" id="{3D7A9F78-B781-4ADB-AAF4-77AB0CEB1FBD}"/>
              </a:ext>
            </a:extLst>
          </p:cNvPr>
          <p:cNvSpPr txBox="1"/>
          <p:nvPr/>
        </p:nvSpPr>
        <p:spPr>
          <a:xfrm>
            <a:off x="4288400" y="2934184"/>
            <a:ext cx="4370381" cy="707886"/>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征收对象：个人、证券投资基金</a:t>
            </a:r>
            <a:endParaRPr lang="en-US" altLang="zh-CN" sz="2000" b="1" dirty="0">
              <a:solidFill>
                <a:srgbClr val="C00000"/>
              </a:solidFill>
              <a:latin typeface="微软雅黑" pitchFamily="34" charset="-122"/>
              <a:ea typeface="微软雅黑" pitchFamily="34" charset="-122"/>
            </a:endParaRPr>
          </a:p>
          <a:p>
            <a:r>
              <a:rPr lang="zh-CN" altLang="en-US" sz="2000" b="1" dirty="0">
                <a:solidFill>
                  <a:srgbClr val="C00000"/>
                </a:solidFill>
                <a:latin typeface="微软雅黑" pitchFamily="34" charset="-122"/>
                <a:ea typeface="微软雅黑" pitchFamily="34" charset="-122"/>
              </a:rPr>
              <a:t>征收方式：挂牌公司代扣代缴</a:t>
            </a:r>
          </a:p>
        </p:txBody>
      </p:sp>
    </p:spTree>
    <p:extLst>
      <p:ext uri="{BB962C8B-B14F-4D97-AF65-F5344CB8AC3E}">
        <p14:creationId xmlns:p14="http://schemas.microsoft.com/office/powerpoint/2010/main" val="254852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0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20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20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20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7" grpId="0" animBg="1"/>
      <p:bldP spid="18" grpId="0" animBg="1"/>
      <p:bldP spid="19" grpId="0" animBg="1"/>
      <p:bldP spid="20" grpId="0"/>
      <p:bldP spid="21" grpId="0"/>
      <p:bldP spid="16" grpId="0" animBg="1"/>
      <p:bldP spid="22" grpId="0" animBg="1"/>
      <p:bldP spid="23" grpId="0"/>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7</a:t>
            </a:r>
          </a:p>
        </p:txBody>
      </p:sp>
      <p:sp>
        <p:nvSpPr>
          <p:cNvPr id="3" name="矩形 2"/>
          <p:cNvSpPr/>
          <p:nvPr/>
        </p:nvSpPr>
        <p:spPr>
          <a:xfrm>
            <a:off x="60666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基本原则</a:t>
            </a:r>
            <a:endParaRPr lang="en-GB" altLang="en-GB" sz="2800" b="1" dirty="0">
              <a:solidFill>
                <a:schemeClr val="bg1"/>
              </a:solidFill>
              <a:latin typeface="微软雅黑" pitchFamily="34" charset="-122"/>
              <a:ea typeface="微软雅黑" pitchFamily="34" charset="-122"/>
            </a:endParaRPr>
          </a:p>
        </p:txBody>
      </p:sp>
      <p:grpSp>
        <p:nvGrpSpPr>
          <p:cNvPr id="4" name="组合 3"/>
          <p:cNvGrpSpPr/>
          <p:nvPr/>
        </p:nvGrpSpPr>
        <p:grpSpPr>
          <a:xfrm>
            <a:off x="-140895" y="1214238"/>
            <a:ext cx="4339248" cy="4765162"/>
            <a:chOff x="812574" y="1261130"/>
            <a:chExt cx="4521649" cy="4765162"/>
          </a:xfrm>
        </p:grpSpPr>
        <p:sp>
          <p:nvSpPr>
            <p:cNvPr id="5" name="椭圆 4"/>
            <p:cNvSpPr/>
            <p:nvPr/>
          </p:nvSpPr>
          <p:spPr>
            <a:xfrm>
              <a:off x="812574" y="5486542"/>
              <a:ext cx="4521649" cy="539750"/>
            </a:xfrm>
            <a:prstGeom prst="ellipse">
              <a:avLst/>
            </a:prstGeom>
            <a:gradFill flip="none" rotWithShape="1">
              <a:gsLst>
                <a:gs pos="33000">
                  <a:srgbClr val="8E8D8C"/>
                </a:gs>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822133" y="1261130"/>
              <a:ext cx="2502533" cy="4551642"/>
              <a:chOff x="1136333" y="1299230"/>
              <a:chExt cx="2502533" cy="4551642"/>
            </a:xfrm>
          </p:grpSpPr>
          <p:pic>
            <p:nvPicPr>
              <p:cNvPr id="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6333" y="1299230"/>
                <a:ext cx="2502533" cy="4551642"/>
              </a:xfrm>
              <a:prstGeom prst="rect">
                <a:avLst/>
              </a:prstGeom>
            </p:spPr>
          </p:pic>
          <p:sp>
            <p:nvSpPr>
              <p:cNvPr id="8" name="矩形 3"/>
              <p:cNvSpPr/>
              <p:nvPr/>
            </p:nvSpPr>
            <p:spPr>
              <a:xfrm>
                <a:off x="1392300" y="2080794"/>
                <a:ext cx="1975357" cy="2970732"/>
              </a:xfrm>
              <a:prstGeom prst="rect">
                <a:avLst/>
              </a:prstGeom>
              <a:gradFill flip="none" rotWithShape="1">
                <a:gsLst>
                  <a:gs pos="100000">
                    <a:schemeClr val="accent1"/>
                  </a:gs>
                  <a:gs pos="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7"/>
          <p:cNvSpPr txBox="1"/>
          <p:nvPr/>
        </p:nvSpPr>
        <p:spPr>
          <a:xfrm>
            <a:off x="1265285" y="2188216"/>
            <a:ext cx="615553" cy="2621269"/>
          </a:xfrm>
          <a:prstGeom prst="rect">
            <a:avLst/>
          </a:prstGeom>
          <a:noFill/>
        </p:spPr>
        <p:txBody>
          <a:bodyPr vert="eaVert" wrap="square" rtlCol="0">
            <a:spAutoFit/>
          </a:bodyPr>
          <a:lstStyle/>
          <a:p>
            <a:pPr algn="ctr"/>
            <a:r>
              <a:rPr lang="en-US" altLang="zh-CN" sz="28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a:t>
            </a:r>
            <a:r>
              <a:rPr lang="zh-CN" altLang="en-US" sz="28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公司法</a:t>
            </a:r>
            <a:r>
              <a:rPr lang="en-US" altLang="zh-CN" sz="28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rPr>
              <a:t>》</a:t>
            </a:r>
            <a:endParaRPr lang="zh-CN" altLang="en-US" sz="2800" b="1"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atin typeface="微软雅黑" pitchFamily="34" charset="-122"/>
              <a:ea typeface="微软雅黑" pitchFamily="34" charset="-122"/>
            </a:endParaRPr>
          </a:p>
        </p:txBody>
      </p:sp>
      <p:grpSp>
        <p:nvGrpSpPr>
          <p:cNvPr id="10" name="组合 9"/>
          <p:cNvGrpSpPr/>
          <p:nvPr/>
        </p:nvGrpSpPr>
        <p:grpSpPr>
          <a:xfrm>
            <a:off x="2061231" y="3976425"/>
            <a:ext cx="733592" cy="764429"/>
            <a:chOff x="3255066" y="3976425"/>
            <a:chExt cx="764429" cy="764429"/>
          </a:xfrm>
        </p:grpSpPr>
        <p:sp>
          <p:nvSpPr>
            <p:cNvPr id="11" name="椭圆 10"/>
            <p:cNvSpPr/>
            <p:nvPr/>
          </p:nvSpPr>
          <p:spPr>
            <a:xfrm>
              <a:off x="3255066" y="3976425"/>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8"/>
            <p:cNvGrpSpPr/>
            <p:nvPr/>
          </p:nvGrpSpPr>
          <p:grpSpPr>
            <a:xfrm>
              <a:off x="3441727" y="4182272"/>
              <a:ext cx="393623" cy="352733"/>
              <a:chOff x="7384500" y="4999605"/>
              <a:chExt cx="576302" cy="516437"/>
            </a:xfrm>
            <a:solidFill>
              <a:schemeClr val="accent1"/>
            </a:solidFill>
          </p:grpSpPr>
          <p:sp>
            <p:nvSpPr>
              <p:cNvPr id="13"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0"/>
          <p:cNvGrpSpPr/>
          <p:nvPr/>
        </p:nvGrpSpPr>
        <p:grpSpPr>
          <a:xfrm>
            <a:off x="2061231" y="3068376"/>
            <a:ext cx="733592" cy="764429"/>
            <a:chOff x="3255066" y="3068376"/>
            <a:chExt cx="764429" cy="764429"/>
          </a:xfrm>
        </p:grpSpPr>
        <p:sp>
          <p:nvSpPr>
            <p:cNvPr id="16" name="椭圆 15"/>
            <p:cNvSpPr/>
            <p:nvPr/>
          </p:nvSpPr>
          <p:spPr>
            <a:xfrm>
              <a:off x="3255066" y="3068376"/>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21"/>
            <p:cNvGrpSpPr/>
            <p:nvPr/>
          </p:nvGrpSpPr>
          <p:grpSpPr>
            <a:xfrm>
              <a:off x="3410326" y="3280802"/>
              <a:ext cx="456407" cy="339557"/>
              <a:chOff x="6233338" y="4924592"/>
              <a:chExt cx="808555" cy="601547"/>
            </a:xfrm>
            <a:solidFill>
              <a:schemeClr val="accent1"/>
            </a:solidFill>
          </p:grpSpPr>
          <p:sp>
            <p:nvSpPr>
              <p:cNvPr id="18"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2061231" y="2160326"/>
            <a:ext cx="733592" cy="764429"/>
            <a:chOff x="3255066" y="2160326"/>
            <a:chExt cx="764429" cy="764429"/>
          </a:xfrm>
        </p:grpSpPr>
        <p:sp>
          <p:nvSpPr>
            <p:cNvPr id="23" name="椭圆 22"/>
            <p:cNvSpPr/>
            <p:nvPr/>
          </p:nvSpPr>
          <p:spPr>
            <a:xfrm>
              <a:off x="3255066" y="2160326"/>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4" name="组合 26"/>
            <p:cNvGrpSpPr/>
            <p:nvPr/>
          </p:nvGrpSpPr>
          <p:grpSpPr>
            <a:xfrm>
              <a:off x="3480325" y="2346907"/>
              <a:ext cx="313908" cy="391265"/>
              <a:chOff x="5307937" y="4890692"/>
              <a:chExt cx="556107" cy="693150"/>
            </a:xfrm>
            <a:solidFill>
              <a:schemeClr val="accent1"/>
            </a:solidFill>
          </p:grpSpPr>
          <p:sp>
            <p:nvSpPr>
              <p:cNvPr id="25"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94"/>
              <p:cNvSpPr>
                <a:spLocks/>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95"/>
              <p:cNvSpPr>
                <a:spLocks/>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9" name="文本框 31"/>
          <p:cNvSpPr txBox="1"/>
          <p:nvPr/>
        </p:nvSpPr>
        <p:spPr>
          <a:xfrm>
            <a:off x="3596048" y="4629467"/>
            <a:ext cx="5037807" cy="707886"/>
          </a:xfrm>
          <a:prstGeom prst="rect">
            <a:avLst/>
          </a:prstGeom>
          <a:noFill/>
        </p:spPr>
        <p:txBody>
          <a:bodyPr wrap="square" rtlCol="0">
            <a:spAutoFit/>
          </a:bodyPr>
          <a:lstStyle/>
          <a:p>
            <a:pPr algn="just"/>
            <a:r>
              <a:rPr lang="zh-CN" altLang="en-US" sz="2000" dirty="0">
                <a:latin typeface="微软雅黑" panose="020B0503020204020204" pitchFamily="34" charset="-122"/>
                <a:ea typeface="微软雅黑" panose="020B0503020204020204" pitchFamily="34" charset="-122"/>
              </a:rPr>
              <a:t>第</a:t>
            </a:r>
            <a:r>
              <a:rPr lang="en-US" altLang="zh-CN" sz="2000" dirty="0">
                <a:latin typeface="微软雅黑" panose="020B0503020204020204" pitchFamily="34" charset="-122"/>
                <a:ea typeface="微软雅黑" panose="020B0503020204020204" pitchFamily="34" charset="-122"/>
              </a:rPr>
              <a:t>168</a:t>
            </a:r>
            <a:r>
              <a:rPr lang="zh-CN" altLang="en-US" sz="2000" dirty="0">
                <a:latin typeface="微软雅黑" panose="020B0503020204020204" pitchFamily="34" charset="-122"/>
                <a:ea typeface="微软雅黑" panose="020B0503020204020204" pitchFamily="34" charset="-122"/>
              </a:rPr>
              <a:t>条：公司的公积金用于弥补公司的亏损、扩大公司生产经营或者</a:t>
            </a:r>
            <a:r>
              <a:rPr lang="zh-CN" altLang="en-US" sz="2000" b="1" dirty="0">
                <a:solidFill>
                  <a:srgbClr val="C00000"/>
                </a:solidFill>
                <a:latin typeface="微软雅黑" panose="020B0503020204020204" pitchFamily="34" charset="-122"/>
                <a:ea typeface="微软雅黑" panose="020B0503020204020204" pitchFamily="34" charset="-122"/>
              </a:rPr>
              <a:t>增加公司资本。</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30" name="文本框 36"/>
          <p:cNvSpPr txBox="1"/>
          <p:nvPr/>
        </p:nvSpPr>
        <p:spPr>
          <a:xfrm>
            <a:off x="3596049" y="2679158"/>
            <a:ext cx="5037808" cy="1631216"/>
          </a:xfrm>
          <a:prstGeom prst="rect">
            <a:avLst/>
          </a:prstGeom>
          <a:noFill/>
        </p:spPr>
        <p:txBody>
          <a:bodyPr wrap="square" rtlCol="0">
            <a:spAutoFit/>
          </a:bodyPr>
          <a:lstStyle/>
          <a:p>
            <a:pPr algn="just"/>
            <a:r>
              <a:rPr lang="zh-CN" altLang="en-US" sz="2000" dirty="0">
                <a:latin typeface="微软雅黑" panose="020B0503020204020204" pitchFamily="34" charset="-122"/>
                <a:ea typeface="微软雅黑" panose="020B0503020204020204" pitchFamily="34" charset="-122"/>
              </a:rPr>
              <a:t>第</a:t>
            </a:r>
            <a:r>
              <a:rPr lang="en-US" altLang="zh-CN" sz="2000" dirty="0">
                <a:latin typeface="微软雅黑" panose="020B0503020204020204" pitchFamily="34" charset="-122"/>
                <a:ea typeface="微软雅黑" panose="020B0503020204020204" pitchFamily="34" charset="-122"/>
              </a:rPr>
              <a:t>166</a:t>
            </a:r>
            <a:r>
              <a:rPr lang="zh-CN" altLang="en-US" sz="2000" dirty="0">
                <a:latin typeface="微软雅黑" panose="020B0503020204020204" pitchFamily="34" charset="-122"/>
                <a:ea typeface="微软雅黑" panose="020B0503020204020204" pitchFamily="34" charset="-122"/>
              </a:rPr>
              <a:t>条：公司</a:t>
            </a:r>
            <a:r>
              <a:rPr lang="zh-CN" altLang="en-US" sz="2000" b="1" dirty="0">
                <a:solidFill>
                  <a:srgbClr val="C00000"/>
                </a:solidFill>
                <a:latin typeface="微软雅黑" panose="020B0503020204020204" pitchFamily="34" charset="-122"/>
                <a:ea typeface="微软雅黑" panose="020B0503020204020204" pitchFamily="34" charset="-122"/>
              </a:rPr>
              <a:t>弥补亏损和提取公积金</a:t>
            </a:r>
            <a:r>
              <a:rPr lang="zh-CN" altLang="en-US" sz="2000" dirty="0">
                <a:latin typeface="微软雅黑" panose="020B0503020204020204" pitchFamily="34" charset="-122"/>
                <a:ea typeface="微软雅黑" panose="020B0503020204020204" pitchFamily="34" charset="-122"/>
              </a:rPr>
              <a:t>所余税后利润，股份有限公司</a:t>
            </a:r>
            <a:r>
              <a:rPr lang="zh-CN" altLang="en-US" sz="2000" b="1" dirty="0">
                <a:solidFill>
                  <a:srgbClr val="C00000"/>
                </a:solidFill>
                <a:latin typeface="微软雅黑" panose="020B0503020204020204" pitchFamily="34" charset="-122"/>
                <a:ea typeface="微软雅黑" panose="020B0503020204020204" pitchFamily="34" charset="-122"/>
              </a:rPr>
              <a:t>按照股东持有的股份比例分配</a:t>
            </a:r>
            <a:r>
              <a:rPr lang="zh-CN" altLang="en-US" sz="2000" dirty="0">
                <a:latin typeface="微软雅黑" panose="020B0503020204020204" pitchFamily="34" charset="-122"/>
                <a:ea typeface="微软雅黑" panose="020B0503020204020204" pitchFamily="34" charset="-122"/>
              </a:rPr>
              <a:t>，但公司章程规定不按持股比例分配的除外。</a:t>
            </a:r>
            <a:endParaRPr lang="en-US" altLang="zh-CN" sz="2000" dirty="0">
              <a:latin typeface="微软雅黑" panose="020B0503020204020204" pitchFamily="34" charset="-122"/>
              <a:ea typeface="微软雅黑" panose="020B0503020204020204" pitchFamily="34" charset="-122"/>
            </a:endParaRPr>
          </a:p>
          <a:p>
            <a:pPr algn="just"/>
            <a:r>
              <a:rPr lang="zh-CN" altLang="en-US" sz="2000" b="1" dirty="0">
                <a:solidFill>
                  <a:srgbClr val="CC0000"/>
                </a:solidFill>
                <a:latin typeface="微软雅黑" panose="020B0503020204020204" pitchFamily="34" charset="-122"/>
                <a:ea typeface="微软雅黑" panose="020B0503020204020204" pitchFamily="34" charset="-122"/>
              </a:rPr>
              <a:t>公司持有的本公司股份不得分配利润。</a:t>
            </a:r>
            <a:endParaRPr lang="en-US" altLang="zh-CN" sz="2000" b="1" dirty="0">
              <a:solidFill>
                <a:srgbClr val="CC0000"/>
              </a:solidFill>
              <a:latin typeface="微软雅黑" panose="020B0503020204020204" pitchFamily="34" charset="-122"/>
              <a:ea typeface="微软雅黑" panose="020B0503020204020204" pitchFamily="34" charset="-122"/>
            </a:endParaRPr>
          </a:p>
        </p:txBody>
      </p:sp>
      <p:sp>
        <p:nvSpPr>
          <p:cNvPr id="31" name="文本框 37"/>
          <p:cNvSpPr txBox="1"/>
          <p:nvPr/>
        </p:nvSpPr>
        <p:spPr>
          <a:xfrm>
            <a:off x="3573532" y="1694742"/>
            <a:ext cx="5037808" cy="707886"/>
          </a:xfrm>
          <a:prstGeom prst="rect">
            <a:avLst/>
          </a:prstGeom>
          <a:noFill/>
        </p:spPr>
        <p:txBody>
          <a:bodyPr wrap="square" rtlCol="0">
            <a:spAutoFit/>
          </a:bodyPr>
          <a:lstStyle/>
          <a:p>
            <a:pPr algn="just"/>
            <a:r>
              <a:rPr lang="zh-CN" altLang="en-US" sz="2000" dirty="0">
                <a:latin typeface="微软雅黑" panose="020B0503020204020204" pitchFamily="34" charset="-122"/>
                <a:ea typeface="微软雅黑" panose="020B0503020204020204" pitchFamily="34" charset="-122"/>
              </a:rPr>
              <a:t>第</a:t>
            </a:r>
            <a:r>
              <a:rPr lang="en-US" altLang="zh-CN" sz="2000" dirty="0">
                <a:latin typeface="微软雅黑" panose="020B0503020204020204" pitchFamily="34" charset="-122"/>
                <a:ea typeface="微软雅黑" panose="020B0503020204020204" pitchFamily="34" charset="-122"/>
              </a:rPr>
              <a:t>81</a:t>
            </a:r>
            <a:r>
              <a:rPr lang="zh-CN" altLang="en-US" sz="2000" dirty="0">
                <a:latin typeface="微软雅黑" panose="020B0503020204020204" pitchFamily="34" charset="-122"/>
                <a:ea typeface="微软雅黑" panose="020B0503020204020204" pitchFamily="34" charset="-122"/>
              </a:rPr>
              <a:t>条：股份有限公司章程中应载明公司利润分配方法。</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600"/>
                                        <p:tgtEl>
                                          <p:spTgt spid="4"/>
                                        </p:tgtEl>
                                      </p:cBhvr>
                                    </p:animEffect>
                                    <p:anim calcmode="lin" valueType="num">
                                      <p:cBhvr>
                                        <p:cTn id="12" dur="600" fill="hold"/>
                                        <p:tgtEl>
                                          <p:spTgt spid="4"/>
                                        </p:tgtEl>
                                        <p:attrNameLst>
                                          <p:attrName>ppt_x</p:attrName>
                                        </p:attrNameLst>
                                      </p:cBhvr>
                                      <p:tavLst>
                                        <p:tav tm="0">
                                          <p:val>
                                            <p:strVal val="#ppt_x"/>
                                          </p:val>
                                        </p:tav>
                                        <p:tav tm="100000">
                                          <p:val>
                                            <p:strVal val="#ppt_x"/>
                                          </p:val>
                                        </p:tav>
                                      </p:tavLst>
                                    </p:anim>
                                    <p:anim calcmode="lin" valueType="num">
                                      <p:cBhvr>
                                        <p:cTn id="13" dur="6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1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fade">
                                      <p:cBhvr>
                                        <p:cTn id="33" dur="1000"/>
                                        <p:tgtEl>
                                          <p:spTgt spid="30">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xEl>
                                              <p:pRg st="1" end="1"/>
                                            </p:txEl>
                                          </p:spTgt>
                                        </p:tgtEl>
                                        <p:attrNameLst>
                                          <p:attrName>style.visibility</p:attrName>
                                        </p:attrNameLst>
                                      </p:cBhvr>
                                      <p:to>
                                        <p:strVal val="visible"/>
                                      </p:to>
                                    </p:set>
                                    <p:animEffect transition="in" filter="fade">
                                      <p:cBhvr>
                                        <p:cTn id="36" dur="1000"/>
                                        <p:tgtEl>
                                          <p:spTgt spid="30">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9" grpId="0"/>
      <p:bldP spid="30" grpId="0" build="allAtOnce"/>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p>
            <a:pPr>
              <a:defRPr/>
            </a:pPr>
            <a:r>
              <a:rPr lang="en-US" altLang="zh-CN" dirty="0"/>
              <a:t>8</a:t>
            </a:r>
          </a:p>
        </p:txBody>
      </p:sp>
      <p:grpSp>
        <p:nvGrpSpPr>
          <p:cNvPr id="6" name="组合 5"/>
          <p:cNvGrpSpPr/>
          <p:nvPr/>
        </p:nvGrpSpPr>
        <p:grpSpPr>
          <a:xfrm>
            <a:off x="105509" y="3899352"/>
            <a:ext cx="1292470" cy="1440268"/>
            <a:chOff x="6845768" y="2811913"/>
            <a:chExt cx="1796719" cy="1440268"/>
          </a:xfrm>
        </p:grpSpPr>
        <p:sp>
          <p:nvSpPr>
            <p:cNvPr id="7" name="文本框 13"/>
            <p:cNvSpPr txBox="1"/>
            <p:nvPr/>
          </p:nvSpPr>
          <p:spPr>
            <a:xfrm>
              <a:off x="6857992" y="2811913"/>
              <a:ext cx="1784495" cy="58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制定权益分派预案</a:t>
              </a:r>
            </a:p>
          </p:txBody>
        </p:sp>
        <p:sp>
          <p:nvSpPr>
            <p:cNvPr id="8" name="文本框 14"/>
            <p:cNvSpPr txBox="1"/>
            <p:nvPr/>
          </p:nvSpPr>
          <p:spPr>
            <a:xfrm>
              <a:off x="6845768" y="3421184"/>
              <a:ext cx="1784495" cy="830997"/>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董事会拟定</a:t>
              </a:r>
              <a:r>
                <a:rPr lang="zh-CN" altLang="en-US" sz="1600" b="1" dirty="0">
                  <a:solidFill>
                    <a:srgbClr val="C00000"/>
                  </a:solidFill>
                  <a:latin typeface="微软雅黑" panose="020B0503020204020204" pitchFamily="34" charset="-122"/>
                  <a:ea typeface="微软雅黑" panose="020B0503020204020204" pitchFamily="34" charset="-122"/>
                </a:rPr>
                <a:t>权益分派预案</a:t>
              </a:r>
            </a:p>
          </p:txBody>
        </p:sp>
      </p:grpSp>
      <p:grpSp>
        <p:nvGrpSpPr>
          <p:cNvPr id="9" name="组合 8"/>
          <p:cNvGrpSpPr/>
          <p:nvPr/>
        </p:nvGrpSpPr>
        <p:grpSpPr>
          <a:xfrm>
            <a:off x="1820759" y="2532181"/>
            <a:ext cx="1547005" cy="1685261"/>
            <a:chOff x="6977090" y="2817367"/>
            <a:chExt cx="1685702" cy="1685261"/>
          </a:xfrm>
        </p:grpSpPr>
        <p:sp>
          <p:nvSpPr>
            <p:cNvPr id="10" name="文本框 16"/>
            <p:cNvSpPr txBox="1"/>
            <p:nvPr/>
          </p:nvSpPr>
          <p:spPr>
            <a:xfrm>
              <a:off x="7041532" y="2817367"/>
              <a:ext cx="1441859" cy="58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股东大会表决</a:t>
              </a:r>
            </a:p>
          </p:txBody>
        </p:sp>
        <p:sp>
          <p:nvSpPr>
            <p:cNvPr id="11" name="文本框 17"/>
            <p:cNvSpPr txBox="1"/>
            <p:nvPr/>
          </p:nvSpPr>
          <p:spPr>
            <a:xfrm>
              <a:off x="6977090" y="3425410"/>
              <a:ext cx="1685702" cy="1077218"/>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提交股东大会</a:t>
              </a:r>
              <a:r>
                <a:rPr lang="zh-CN" altLang="en-US" sz="1600" b="1" dirty="0">
                  <a:solidFill>
                    <a:srgbClr val="C00000"/>
                  </a:solidFill>
                  <a:latin typeface="微软雅黑" panose="020B0503020204020204" pitchFamily="34" charset="-122"/>
                  <a:ea typeface="微软雅黑" panose="020B0503020204020204" pitchFamily="34" charset="-122"/>
                </a:rPr>
                <a:t>审议</a:t>
              </a:r>
              <a:r>
                <a:rPr lang="zh-CN" altLang="en-US" sz="1600" b="1" dirty="0">
                  <a:latin typeface="微软雅黑" panose="020B0503020204020204" pitchFamily="34" charset="-122"/>
                  <a:ea typeface="微软雅黑" panose="020B0503020204020204" pitchFamily="34" charset="-122"/>
                </a:rPr>
                <a:t>预案并披露相关决议公告</a:t>
              </a:r>
            </a:p>
          </p:txBody>
        </p:sp>
      </p:grpSp>
      <p:grpSp>
        <p:nvGrpSpPr>
          <p:cNvPr id="12" name="组合 11"/>
          <p:cNvGrpSpPr/>
          <p:nvPr/>
        </p:nvGrpSpPr>
        <p:grpSpPr>
          <a:xfrm>
            <a:off x="3455635" y="3607251"/>
            <a:ext cx="2031023" cy="1932242"/>
            <a:chOff x="6597923" y="2811913"/>
            <a:chExt cx="2213115" cy="1932242"/>
          </a:xfrm>
        </p:grpSpPr>
        <p:sp>
          <p:nvSpPr>
            <p:cNvPr id="13" name="文本框 19"/>
            <p:cNvSpPr txBox="1"/>
            <p:nvPr/>
          </p:nvSpPr>
          <p:spPr>
            <a:xfrm>
              <a:off x="6664706" y="2811913"/>
              <a:ext cx="2107728" cy="338554"/>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权益分派实施</a:t>
              </a:r>
            </a:p>
          </p:txBody>
        </p:sp>
        <p:sp>
          <p:nvSpPr>
            <p:cNvPr id="14" name="文本框 20"/>
            <p:cNvSpPr txBox="1"/>
            <p:nvPr/>
          </p:nvSpPr>
          <p:spPr>
            <a:xfrm>
              <a:off x="6597923" y="3174495"/>
              <a:ext cx="2213115" cy="1569660"/>
            </a:xfrm>
            <a:prstGeom prst="rect">
              <a:avLst/>
            </a:prstGeom>
            <a:noFill/>
          </p:spPr>
          <p:txBody>
            <a:bodyPr wrap="square" rtlCol="0">
              <a:spAutoFit/>
            </a:bodyPr>
            <a:lstStyle/>
            <a:p>
              <a:pPr>
                <a:buFont typeface="Wingdings" pitchFamily="2" charset="2"/>
                <a:buChar char="n"/>
              </a:pPr>
              <a:r>
                <a:rPr lang="zh-CN" altLang="en-US" sz="1600" b="1" dirty="0">
                  <a:latin typeface="微软雅黑" panose="020B0503020204020204" pitchFamily="34" charset="-122"/>
                  <a:ea typeface="微软雅黑" panose="020B0503020204020204" pitchFamily="34" charset="-122"/>
                </a:rPr>
                <a:t>送转股需向中国结算网上提交权益分派</a:t>
              </a:r>
              <a:r>
                <a:rPr lang="zh-CN" altLang="en-US" sz="1600" b="1" dirty="0">
                  <a:solidFill>
                    <a:srgbClr val="C00000"/>
                  </a:solidFill>
                  <a:latin typeface="微软雅黑" panose="020B0503020204020204" pitchFamily="34" charset="-122"/>
                  <a:ea typeface="微软雅黑" panose="020B0503020204020204" pitchFamily="34" charset="-122"/>
                </a:rPr>
                <a:t>申请</a:t>
              </a:r>
              <a:r>
                <a:rPr lang="zh-CN" altLang="en-US" sz="1600" b="1" dirty="0">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现金红利</a:t>
              </a:r>
              <a:r>
                <a:rPr lang="zh-CN" altLang="en-US" sz="1600" b="1" dirty="0">
                  <a:latin typeface="微软雅黑" panose="020B0503020204020204" pitchFamily="34" charset="-122"/>
                  <a:ea typeface="微软雅黑" panose="020B0503020204020204" pitchFamily="34" charset="-122"/>
                </a:rPr>
                <a:t>可委托中国结算</a:t>
              </a:r>
              <a:r>
                <a:rPr lang="zh-CN" altLang="en-US" sz="1600" b="1" dirty="0">
                  <a:solidFill>
                    <a:srgbClr val="C00000"/>
                  </a:solidFill>
                  <a:latin typeface="微软雅黑" panose="020B0503020204020204" pitchFamily="34" charset="-122"/>
                  <a:ea typeface="微软雅黑" panose="020B0503020204020204" pitchFamily="34" charset="-122"/>
                </a:rPr>
                <a:t>代派</a:t>
              </a:r>
              <a:endParaRPr lang="en-US" altLang="zh-CN" sz="1600" b="1" dirty="0">
                <a:solidFill>
                  <a:srgbClr val="C00000"/>
                </a:solidFill>
                <a:latin typeface="微软雅黑" panose="020B0503020204020204" pitchFamily="34" charset="-122"/>
                <a:ea typeface="微软雅黑" panose="020B0503020204020204" pitchFamily="34" charset="-122"/>
              </a:endParaRPr>
            </a:p>
            <a:p>
              <a:pPr>
                <a:buFont typeface="Wingdings" pitchFamily="2" charset="2"/>
                <a:buChar char="n"/>
              </a:pPr>
              <a:r>
                <a:rPr lang="zh-CN" altLang="en-US" sz="1600" b="1" dirty="0">
                  <a:latin typeface="微软雅黑" panose="020B0503020204020204" pitchFamily="34" charset="-122"/>
                  <a:ea typeface="微软雅黑" panose="020B0503020204020204" pitchFamily="34" charset="-122"/>
                </a:rPr>
                <a:t>挂牌公司可</a:t>
              </a:r>
              <a:r>
                <a:rPr lang="zh-CN" altLang="en-US" sz="1600" b="1" dirty="0">
                  <a:solidFill>
                    <a:srgbClr val="C00000"/>
                  </a:solidFill>
                  <a:latin typeface="微软雅黑" panose="020B0503020204020204" pitchFamily="34" charset="-122"/>
                  <a:ea typeface="微软雅黑" panose="020B0503020204020204" pitchFamily="34" charset="-122"/>
                </a:rPr>
                <a:t>自行派发</a:t>
              </a:r>
              <a:r>
                <a:rPr lang="zh-CN" altLang="en-US" sz="1600" b="1" dirty="0">
                  <a:latin typeface="微软雅黑" panose="020B0503020204020204" pitchFamily="34" charset="-122"/>
                  <a:ea typeface="微软雅黑" panose="020B0503020204020204" pitchFamily="34" charset="-122"/>
                </a:rPr>
                <a:t>现金红利</a:t>
              </a:r>
            </a:p>
          </p:txBody>
        </p:sp>
      </p:grpSp>
      <p:grpSp>
        <p:nvGrpSpPr>
          <p:cNvPr id="15" name="组合 14"/>
          <p:cNvGrpSpPr/>
          <p:nvPr/>
        </p:nvGrpSpPr>
        <p:grpSpPr>
          <a:xfrm>
            <a:off x="6002173" y="4254590"/>
            <a:ext cx="1637670" cy="1932968"/>
            <a:chOff x="6870119" y="2811913"/>
            <a:chExt cx="1784496" cy="1932968"/>
          </a:xfrm>
        </p:grpSpPr>
        <p:sp>
          <p:nvSpPr>
            <p:cNvPr id="16" name="文本框 22"/>
            <p:cNvSpPr txBox="1"/>
            <p:nvPr/>
          </p:nvSpPr>
          <p:spPr>
            <a:xfrm>
              <a:off x="6959400" y="2811913"/>
              <a:ext cx="1606127" cy="58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披露实施公告并支付款项</a:t>
              </a:r>
            </a:p>
          </p:txBody>
        </p:sp>
        <p:sp>
          <p:nvSpPr>
            <p:cNvPr id="17" name="文本框 23"/>
            <p:cNvSpPr txBox="1"/>
            <p:nvPr/>
          </p:nvSpPr>
          <p:spPr>
            <a:xfrm>
              <a:off x="6870119" y="3421442"/>
              <a:ext cx="1784496" cy="1323439"/>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披露</a:t>
              </a:r>
              <a:r>
                <a:rPr lang="zh-CN" altLang="en-US" sz="1600" b="1" dirty="0">
                  <a:latin typeface="微软雅黑" panose="020B0503020204020204" pitchFamily="34" charset="-122"/>
                  <a:ea typeface="微软雅黑" panose="020B0503020204020204" pitchFamily="34" charset="-122"/>
                </a:rPr>
                <a:t>权益分派</a:t>
              </a:r>
              <a:r>
                <a:rPr lang="zh-CN" altLang="en-US" sz="1600" b="1" dirty="0">
                  <a:solidFill>
                    <a:srgbClr val="C00000"/>
                  </a:solidFill>
                  <a:latin typeface="微软雅黑" panose="020B0503020204020204" pitchFamily="34" charset="-122"/>
                  <a:ea typeface="微软雅黑" panose="020B0503020204020204" pitchFamily="34" charset="-122"/>
                </a:rPr>
                <a:t>实施公告</a:t>
              </a:r>
              <a:r>
                <a:rPr lang="zh-CN" altLang="en-US" sz="1600" b="1" dirty="0">
                  <a:latin typeface="微软雅黑" panose="020B0503020204020204" pitchFamily="34" charset="-122"/>
                  <a:ea typeface="微软雅黑" panose="020B0503020204020204" pitchFamily="34" charset="-122"/>
                </a:rPr>
                <a:t>，并在规定时间内向中国结算</a:t>
              </a:r>
              <a:r>
                <a:rPr lang="zh-CN" altLang="en-US" sz="1600" b="1" dirty="0">
                  <a:solidFill>
                    <a:srgbClr val="C00000"/>
                  </a:solidFill>
                  <a:latin typeface="微软雅黑" panose="020B0503020204020204" pitchFamily="34" charset="-122"/>
                  <a:ea typeface="微软雅黑" panose="020B0503020204020204" pitchFamily="34" charset="-122"/>
                </a:rPr>
                <a:t>支付相应款项</a:t>
              </a:r>
            </a:p>
          </p:txBody>
        </p:sp>
      </p:grpSp>
      <p:grpSp>
        <p:nvGrpSpPr>
          <p:cNvPr id="18" name="组合 17"/>
          <p:cNvGrpSpPr/>
          <p:nvPr/>
        </p:nvGrpSpPr>
        <p:grpSpPr>
          <a:xfrm>
            <a:off x="7633883" y="2828885"/>
            <a:ext cx="1449002" cy="1695723"/>
            <a:chOff x="7173925" y="2811913"/>
            <a:chExt cx="1437088" cy="1911810"/>
          </a:xfrm>
        </p:grpSpPr>
        <p:sp>
          <p:nvSpPr>
            <p:cNvPr id="19" name="文本框 25"/>
            <p:cNvSpPr txBox="1"/>
            <p:nvPr/>
          </p:nvSpPr>
          <p:spPr>
            <a:xfrm>
              <a:off x="7250262" y="2811913"/>
              <a:ext cx="1285449" cy="659296"/>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完成权益分派</a:t>
              </a:r>
            </a:p>
          </p:txBody>
        </p:sp>
        <p:sp>
          <p:nvSpPr>
            <p:cNvPr id="20" name="文本框 26"/>
            <p:cNvSpPr txBox="1"/>
            <p:nvPr/>
          </p:nvSpPr>
          <p:spPr>
            <a:xfrm>
              <a:off x="7173925" y="3509234"/>
              <a:ext cx="1437088" cy="1214489"/>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完成权益分派，后续进行股息红利</a:t>
              </a:r>
              <a:r>
                <a:rPr lang="zh-CN" altLang="en-US" sz="1600" b="1" dirty="0">
                  <a:solidFill>
                    <a:srgbClr val="C00000"/>
                  </a:solidFill>
                  <a:latin typeface="微软雅黑" panose="020B0503020204020204" pitchFamily="34" charset="-122"/>
                  <a:ea typeface="微软雅黑" panose="020B0503020204020204" pitchFamily="34" charset="-122"/>
                </a:rPr>
                <a:t>差异化征税</a:t>
              </a:r>
              <a:endParaRPr lang="en-US" altLang="zh-CN" sz="1600" b="1"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8600" y="2625070"/>
            <a:ext cx="1071487" cy="1167553"/>
            <a:chOff x="1642053" y="2625068"/>
            <a:chExt cx="1167552" cy="1167553"/>
          </a:xfrm>
        </p:grpSpPr>
        <p:sp>
          <p:nvSpPr>
            <p:cNvPr id="22" name="椭圆 21"/>
            <p:cNvSpPr/>
            <p:nvPr/>
          </p:nvSpPr>
          <p:spPr>
            <a:xfrm>
              <a:off x="1642053" y="2625068"/>
              <a:ext cx="1167552" cy="1167553"/>
            </a:xfrm>
            <a:prstGeom prst="ellipse">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8"/>
            <p:cNvGrpSpPr>
              <a:grpSpLocks noChangeAspect="1"/>
            </p:cNvGrpSpPr>
            <p:nvPr/>
          </p:nvGrpSpPr>
          <p:grpSpPr bwMode="auto">
            <a:xfrm>
              <a:off x="2005561" y="2967492"/>
              <a:ext cx="440537" cy="482709"/>
              <a:chOff x="3437" y="2282"/>
              <a:chExt cx="679" cy="744"/>
            </a:xfrm>
            <a:solidFill>
              <a:schemeClr val="tx1">
                <a:lumMod val="50000"/>
                <a:lumOff val="50000"/>
              </a:schemeClr>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6" name="组合 25"/>
          <p:cNvGrpSpPr/>
          <p:nvPr/>
        </p:nvGrpSpPr>
        <p:grpSpPr>
          <a:xfrm>
            <a:off x="2034779" y="1481029"/>
            <a:ext cx="816382" cy="889575"/>
            <a:chOff x="3463375" y="1481027"/>
            <a:chExt cx="889574" cy="889575"/>
          </a:xfrm>
        </p:grpSpPr>
        <p:sp>
          <p:nvSpPr>
            <p:cNvPr id="27" name="椭圆 26"/>
            <p:cNvSpPr/>
            <p:nvPr/>
          </p:nvSpPr>
          <p:spPr>
            <a:xfrm>
              <a:off x="3463375" y="1481027"/>
              <a:ext cx="889574" cy="889575"/>
            </a:xfrm>
            <a:prstGeom prst="ellipse">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13"/>
            <p:cNvGrpSpPr>
              <a:grpSpLocks noChangeAspect="1"/>
            </p:cNvGrpSpPr>
            <p:nvPr/>
          </p:nvGrpSpPr>
          <p:grpSpPr bwMode="auto">
            <a:xfrm>
              <a:off x="3706880" y="1717752"/>
              <a:ext cx="399240" cy="403953"/>
              <a:chOff x="2426" y="2781"/>
              <a:chExt cx="593" cy="600"/>
            </a:xfrm>
            <a:solidFill>
              <a:schemeClr val="tx1">
                <a:lumMod val="50000"/>
                <a:lumOff val="50000"/>
              </a:schemeClr>
            </a:solidFill>
          </p:grpSpPr>
          <p:sp>
            <p:nvSpPr>
              <p:cNvPr id="2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1" name="组合 30"/>
          <p:cNvGrpSpPr/>
          <p:nvPr/>
        </p:nvGrpSpPr>
        <p:grpSpPr>
          <a:xfrm>
            <a:off x="3863982" y="2009085"/>
            <a:ext cx="1311261" cy="1428823"/>
            <a:chOff x="5263199" y="2009083"/>
            <a:chExt cx="1428823" cy="1428823"/>
          </a:xfrm>
        </p:grpSpPr>
        <p:sp>
          <p:nvSpPr>
            <p:cNvPr id="32" name="椭圆 31"/>
            <p:cNvSpPr/>
            <p:nvPr/>
          </p:nvSpPr>
          <p:spPr>
            <a:xfrm>
              <a:off x="5263199" y="2009083"/>
              <a:ext cx="1428823" cy="1428823"/>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18"/>
            <p:cNvGrpSpPr>
              <a:grpSpLocks noChangeAspect="1"/>
            </p:cNvGrpSpPr>
            <p:nvPr/>
          </p:nvGrpSpPr>
          <p:grpSpPr bwMode="auto">
            <a:xfrm>
              <a:off x="5734482" y="2492706"/>
              <a:ext cx="501820" cy="467606"/>
              <a:chOff x="3802" y="2858"/>
              <a:chExt cx="616" cy="574"/>
            </a:xfrm>
            <a:solidFill>
              <a:schemeClr val="tx1">
                <a:lumMod val="50000"/>
                <a:lumOff val="50000"/>
              </a:schemeClr>
            </a:solidFill>
          </p:grpSpPr>
          <p:sp>
            <p:nvSpPr>
              <p:cNvPr id="34" name="Rectangle 19"/>
              <p:cNvSpPr>
                <a:spLocks noChangeArrowheads="1"/>
              </p:cNvSpPr>
              <p:nvPr/>
            </p:nvSpPr>
            <p:spPr bwMode="auto">
              <a:xfrm>
                <a:off x="3802" y="3205"/>
                <a:ext cx="129" cy="227"/>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5" name="Rectangle 20"/>
              <p:cNvSpPr>
                <a:spLocks noChangeArrowheads="1"/>
              </p:cNvSpPr>
              <p:nvPr/>
            </p:nvSpPr>
            <p:spPr bwMode="auto">
              <a:xfrm>
                <a:off x="3964" y="3174"/>
                <a:ext cx="129" cy="2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6" name="Rectangle 21"/>
              <p:cNvSpPr>
                <a:spLocks noChangeArrowheads="1"/>
              </p:cNvSpPr>
              <p:nvPr/>
            </p:nvSpPr>
            <p:spPr bwMode="auto">
              <a:xfrm>
                <a:off x="4129" y="3131"/>
                <a:ext cx="129" cy="301"/>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7" name="Rectangle 22"/>
              <p:cNvSpPr>
                <a:spLocks noChangeArrowheads="1"/>
              </p:cNvSpPr>
              <p:nvPr/>
            </p:nvSpPr>
            <p:spPr bwMode="auto">
              <a:xfrm>
                <a:off x="4289" y="3078"/>
                <a:ext cx="129" cy="354"/>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9" name="组合 38"/>
          <p:cNvGrpSpPr/>
          <p:nvPr/>
        </p:nvGrpSpPr>
        <p:grpSpPr>
          <a:xfrm>
            <a:off x="6216313" y="2875895"/>
            <a:ext cx="1178636" cy="1284308"/>
            <a:chOff x="7623404" y="2875895"/>
            <a:chExt cx="1284308" cy="1284308"/>
          </a:xfrm>
        </p:grpSpPr>
        <p:sp>
          <p:nvSpPr>
            <p:cNvPr id="40" name="椭圆 39"/>
            <p:cNvSpPr/>
            <p:nvPr/>
          </p:nvSpPr>
          <p:spPr>
            <a:xfrm>
              <a:off x="7623404" y="2875895"/>
              <a:ext cx="1284308" cy="1284308"/>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Group 26"/>
            <p:cNvGrpSpPr>
              <a:grpSpLocks noChangeAspect="1"/>
            </p:cNvGrpSpPr>
            <p:nvPr/>
          </p:nvGrpSpPr>
          <p:grpSpPr bwMode="auto">
            <a:xfrm>
              <a:off x="7940859" y="3354631"/>
              <a:ext cx="649384" cy="321939"/>
              <a:chOff x="5676" y="2597"/>
              <a:chExt cx="1061" cy="526"/>
            </a:xfrm>
            <a:solidFill>
              <a:schemeClr val="tx1">
                <a:lumMod val="50000"/>
                <a:lumOff val="50000"/>
              </a:schemeClr>
            </a:solidFill>
          </p:grpSpPr>
          <p:sp>
            <p:nvSpPr>
              <p:cNvPr id="4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57" name="组合 28"/>
          <p:cNvGrpSpPr/>
          <p:nvPr/>
        </p:nvGrpSpPr>
        <p:grpSpPr>
          <a:xfrm>
            <a:off x="7912052" y="1646536"/>
            <a:ext cx="898020" cy="978532"/>
            <a:chOff x="9335803" y="1646536"/>
            <a:chExt cx="978532" cy="978532"/>
          </a:xfrm>
        </p:grpSpPr>
        <p:sp>
          <p:nvSpPr>
            <p:cNvPr id="58" name="椭圆 57"/>
            <p:cNvSpPr/>
            <p:nvPr/>
          </p:nvSpPr>
          <p:spPr>
            <a:xfrm>
              <a:off x="9335803" y="1646536"/>
              <a:ext cx="978532" cy="978532"/>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108"/>
            <p:cNvSpPr>
              <a:spLocks noEditPoints="1"/>
            </p:cNvSpPr>
            <p:nvPr/>
          </p:nvSpPr>
          <p:spPr bwMode="auto">
            <a:xfrm>
              <a:off x="9600918" y="1912376"/>
              <a:ext cx="445251" cy="44685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0" name="矩形 59"/>
          <p:cNvSpPr/>
          <p:nvPr/>
        </p:nvSpPr>
        <p:spPr>
          <a:xfrm>
            <a:off x="553913"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权益分派包括哪些环节？</a:t>
            </a:r>
            <a:endParaRPr lang="en-GB" altLang="en-GB" sz="2800" b="1" dirty="0">
              <a:solidFill>
                <a:schemeClr val="bg1"/>
              </a:solidFill>
              <a:latin typeface="微软雅黑" pitchFamily="34" charset="-122"/>
              <a:ea typeface="微软雅黑" pitchFamily="34" charset="-122"/>
            </a:endParaRPr>
          </a:p>
        </p:txBody>
      </p:sp>
      <p:cxnSp>
        <p:nvCxnSpPr>
          <p:cNvPr id="64" name="直接连接符 63"/>
          <p:cNvCxnSpPr/>
          <p:nvPr/>
        </p:nvCxnSpPr>
        <p:spPr bwMode="auto">
          <a:xfrm flipV="1">
            <a:off x="1257300" y="2136533"/>
            <a:ext cx="773726" cy="747344"/>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直接连接符 69"/>
          <p:cNvCxnSpPr>
            <a:stCxn id="27" idx="6"/>
          </p:cNvCxnSpPr>
          <p:nvPr/>
        </p:nvCxnSpPr>
        <p:spPr bwMode="auto">
          <a:xfrm>
            <a:off x="2851161" y="1925817"/>
            <a:ext cx="991077" cy="615160"/>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直接连接符 71"/>
          <p:cNvCxnSpPr>
            <a:endCxn id="40" idx="2"/>
          </p:cNvCxnSpPr>
          <p:nvPr/>
        </p:nvCxnSpPr>
        <p:spPr bwMode="auto">
          <a:xfrm>
            <a:off x="5187462" y="2892669"/>
            <a:ext cx="1028851" cy="625380"/>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直接连接符 78"/>
          <p:cNvCxnSpPr/>
          <p:nvPr/>
        </p:nvCxnSpPr>
        <p:spPr bwMode="auto">
          <a:xfrm rot="5400000" flipH="1" flipV="1">
            <a:off x="7302014" y="2545375"/>
            <a:ext cx="729760" cy="650629"/>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37"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16" presetClass="entr" presetSubtype="37"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70"/>
                                        </p:tgtEl>
                                        <p:attrNameLst>
                                          <p:attrName>style.visibility</p:attrName>
                                        </p:attrNameLst>
                                      </p:cBhvr>
                                      <p:to>
                                        <p:strVal val="visible"/>
                                      </p:to>
                                    </p:set>
                                    <p:anim calcmode="lin" valueType="num">
                                      <p:cBhvr additive="base">
                                        <p:cTn id="36" dur="500" fill="hold"/>
                                        <p:tgtEl>
                                          <p:spTgt spid="70"/>
                                        </p:tgtEl>
                                        <p:attrNameLst>
                                          <p:attrName>ppt_x</p:attrName>
                                        </p:attrNameLst>
                                      </p:cBhvr>
                                      <p:tavLst>
                                        <p:tav tm="0">
                                          <p:val>
                                            <p:strVal val="0-#ppt_w/2"/>
                                          </p:val>
                                        </p:tav>
                                        <p:tav tm="100000">
                                          <p:val>
                                            <p:strVal val="#ppt_x"/>
                                          </p:val>
                                        </p:tav>
                                      </p:tavLst>
                                    </p:anim>
                                    <p:anim calcmode="lin" valueType="num">
                                      <p:cBhvr additive="base">
                                        <p:cTn id="37" dur="500" fill="hold"/>
                                        <p:tgtEl>
                                          <p:spTgt spid="7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16" presetClass="entr" presetSubtype="37"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out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ppt_x"/>
                                          </p:val>
                                        </p:tav>
                                        <p:tav tm="100000">
                                          <p:val>
                                            <p:strVal val="#ppt_x"/>
                                          </p:val>
                                        </p:tav>
                                      </p:tavLst>
                                    </p:anim>
                                    <p:anim calcmode="lin" valueType="num">
                                      <p:cBhvr additive="base">
                                        <p:cTn id="55" dur="500" fill="hold"/>
                                        <p:tgtEl>
                                          <p:spTgt spid="39"/>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16" presetClass="entr" presetSubtype="37"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outVertical)">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1+#ppt_w/2"/>
                                          </p:val>
                                        </p:tav>
                                        <p:tav tm="100000">
                                          <p:val>
                                            <p:strVal val="#ppt_x"/>
                                          </p:val>
                                        </p:tav>
                                      </p:tavLst>
                                    </p:anim>
                                    <p:anim calcmode="lin" valueType="num">
                                      <p:cBhvr additive="base">
                                        <p:cTn id="69" dur="500" fill="hold"/>
                                        <p:tgtEl>
                                          <p:spTgt spid="57"/>
                                        </p:tgtEl>
                                        <p:attrNameLst>
                                          <p:attrName>ppt_y</p:attrName>
                                        </p:attrNameLst>
                                      </p:cBhvr>
                                      <p:tavLst>
                                        <p:tav tm="0">
                                          <p:val>
                                            <p:strVal val="#ppt_y"/>
                                          </p:val>
                                        </p:tav>
                                        <p:tav tm="100000">
                                          <p:val>
                                            <p:strVal val="#ppt_y"/>
                                          </p:val>
                                        </p:tav>
                                      </p:tavLst>
                                    </p:anim>
                                  </p:childTnLst>
                                </p:cTn>
                              </p:par>
                            </p:childTnLst>
                          </p:cTn>
                        </p:par>
                        <p:par>
                          <p:cTn id="70" fill="hold">
                            <p:stCondLst>
                              <p:cond delay="500"/>
                            </p:stCondLst>
                            <p:childTnLst>
                              <p:par>
                                <p:cTn id="71" presetID="16" presetClass="entr" presetSubtype="37"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arn(outVertic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757916" y="1805344"/>
            <a:ext cx="3124200" cy="3124200"/>
          </a:xfrm>
          <a:prstGeom prst="ellipse">
            <a:avLst/>
          </a:prstGeom>
          <a:blipFill>
            <a:blip r:embed="rId2" cstate="print"/>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4"/>
          <p:cNvSpPr txBox="1"/>
          <p:nvPr/>
        </p:nvSpPr>
        <p:spPr>
          <a:xfrm>
            <a:off x="3664696" y="2346999"/>
            <a:ext cx="1310640" cy="1107996"/>
          </a:xfrm>
          <a:prstGeom prst="rect">
            <a:avLst/>
          </a:prstGeom>
          <a:noFill/>
        </p:spPr>
        <p:txBody>
          <a:bodyPr wrap="square" rtlCol="0">
            <a:spAutoFit/>
          </a:bodyPr>
          <a:lstStyle/>
          <a:p>
            <a:pPr algn="ctr"/>
            <a:r>
              <a:rPr lang="en-US" altLang="zh-CN" sz="6600" dirty="0">
                <a:solidFill>
                  <a:srgbClr val="C00000"/>
                </a:solidFill>
                <a:latin typeface="Impact" panose="020B0806030902050204" pitchFamily="34" charset="0"/>
              </a:rPr>
              <a:t>02</a:t>
            </a:r>
            <a:endParaRPr lang="zh-CN" altLang="en-US" sz="6600" dirty="0">
              <a:solidFill>
                <a:srgbClr val="C00000"/>
              </a:solidFill>
              <a:latin typeface="Impact" panose="020B0806030902050204" pitchFamily="34" charset="0"/>
            </a:endParaRPr>
          </a:p>
        </p:txBody>
      </p:sp>
      <p:cxnSp>
        <p:nvCxnSpPr>
          <p:cNvPr id="16" name="直接连接符 15"/>
          <p:cNvCxnSpPr/>
          <p:nvPr/>
        </p:nvCxnSpPr>
        <p:spPr>
          <a:xfrm>
            <a:off x="3098276" y="3348394"/>
            <a:ext cx="2443480"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995198" y="3544453"/>
            <a:ext cx="2649639" cy="954107"/>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权益分派方案</a:t>
            </a:r>
            <a:endParaRPr lang="en-US" altLang="zh-CN" sz="2800" b="1" dirty="0">
              <a:solidFill>
                <a:schemeClr val="tx1">
                  <a:lumMod val="65000"/>
                  <a:lumOff val="35000"/>
                </a:schemeClr>
              </a:solidFill>
              <a:latin typeface="微软雅黑" pitchFamily="34" charset="-122"/>
              <a:ea typeface="微软雅黑" pitchFamily="34" charset="-122"/>
            </a:endParaRPr>
          </a:p>
          <a:p>
            <a:pPr algn="ctr"/>
            <a:r>
              <a:rPr lang="zh-CN" altLang="en-US" sz="2800" b="1" dirty="0">
                <a:solidFill>
                  <a:schemeClr val="tx1">
                    <a:lumMod val="65000"/>
                    <a:lumOff val="35000"/>
                  </a:schemeClr>
                </a:solidFill>
                <a:latin typeface="微软雅黑" pitchFamily="34" charset="-122"/>
                <a:ea typeface="微软雅黑" pitchFamily="34" charset="-122"/>
              </a:rPr>
              <a:t>制定</a:t>
            </a:r>
          </a:p>
        </p:txBody>
      </p:sp>
      <p:grpSp>
        <p:nvGrpSpPr>
          <p:cNvPr id="2" name="组合 17"/>
          <p:cNvGrpSpPr/>
          <p:nvPr/>
        </p:nvGrpSpPr>
        <p:grpSpPr>
          <a:xfrm>
            <a:off x="1244173" y="1289128"/>
            <a:ext cx="6644409" cy="4143925"/>
            <a:chOff x="3020156" y="1007782"/>
            <a:chExt cx="6644409" cy="4143925"/>
          </a:xfrm>
        </p:grpSpPr>
        <p:pic>
          <p:nvPicPr>
            <p:cNvPr id="19" name="图片 18"/>
            <p:cNvPicPr>
              <a:picLocks noChangeAspect="1"/>
            </p:cNvPicPr>
            <p:nvPr/>
          </p:nvPicPr>
          <p:blipFill rotWithShape="1">
            <a:blip r:embed="rId3" cstate="print">
              <a:grayscl/>
              <a:extLst/>
            </a:blip>
            <a:srcRect b="72279"/>
            <a:stretch/>
          </p:blipFill>
          <p:spPr>
            <a:xfrm rot="10800000" flipH="1">
              <a:off x="3020156" y="5002661"/>
              <a:ext cx="6644409" cy="149046"/>
            </a:xfrm>
            <a:prstGeom prst="rect">
              <a:avLst/>
            </a:prstGeom>
          </p:spPr>
        </p:pic>
        <p:pic>
          <p:nvPicPr>
            <p:cNvPr id="20" name="图片 19"/>
            <p:cNvPicPr>
              <a:picLocks noChangeAspect="1"/>
            </p:cNvPicPr>
            <p:nvPr/>
          </p:nvPicPr>
          <p:blipFill rotWithShape="1">
            <a:blip r:embed="rId3" cstate="print">
              <a:grayscl/>
              <a:extLst/>
            </a:blip>
            <a:srcRect b="72279"/>
            <a:stretch/>
          </p:blipFill>
          <p:spPr>
            <a:xfrm rot="10800000" flipH="1" flipV="1">
              <a:off x="3020156" y="1007782"/>
              <a:ext cx="6644409" cy="149046"/>
            </a:xfrm>
            <a:prstGeom prst="rect">
              <a:avLst/>
            </a:prstGeom>
          </p:spPr>
        </p:pic>
      </p:grpSp>
      <p:sp>
        <p:nvSpPr>
          <p:cNvPr id="22" name="页脚占位符 21"/>
          <p:cNvSpPr>
            <a:spLocks noGrp="1"/>
          </p:cNvSpPr>
          <p:nvPr>
            <p:ph type="ftr" sz="quarter" idx="11"/>
          </p:nvPr>
        </p:nvSpPr>
        <p:spPr/>
        <p:txBody>
          <a:bodyPr/>
          <a:lstStyle/>
          <a:p>
            <a:pPr>
              <a:defRPr/>
            </a:pPr>
            <a:r>
              <a:rPr lang="en-US" altLang="zh-CN" dirty="0"/>
              <a:t>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300" fill="hold"/>
                                        <p:tgtEl>
                                          <p:spTgt spid="15"/>
                                        </p:tgtEl>
                                        <p:attrNameLst>
                                          <p:attrName>ppt_w</p:attrName>
                                        </p:attrNameLst>
                                      </p:cBhvr>
                                      <p:tavLst>
                                        <p:tav tm="0">
                                          <p:val>
                                            <p:fltVal val="0"/>
                                          </p:val>
                                        </p:tav>
                                        <p:tav tm="100000">
                                          <p:val>
                                            <p:strVal val="#ppt_w"/>
                                          </p:val>
                                        </p:tav>
                                      </p:tavLst>
                                    </p:anim>
                                    <p:anim calcmode="lin" valueType="num">
                                      <p:cBhvr>
                                        <p:cTn id="17" dur="300" fill="hold"/>
                                        <p:tgtEl>
                                          <p:spTgt spid="15"/>
                                        </p:tgtEl>
                                        <p:attrNameLst>
                                          <p:attrName>ppt_h</p:attrName>
                                        </p:attrNameLst>
                                      </p:cBhvr>
                                      <p:tavLst>
                                        <p:tav tm="0">
                                          <p:val>
                                            <p:fltVal val="0"/>
                                          </p:val>
                                        </p:tav>
                                        <p:tav tm="100000">
                                          <p:val>
                                            <p:strVal val="#ppt_h"/>
                                          </p:val>
                                        </p:tav>
                                      </p:tavLst>
                                    </p:anim>
                                    <p:animEffect transition="in" filter="fade">
                                      <p:cBhvr>
                                        <p:cTn id="18" dur="300"/>
                                        <p:tgtEl>
                                          <p:spTgt spid="15"/>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4792</TotalTime>
  <Words>3702</Words>
  <Application>Microsoft Office PowerPoint</Application>
  <PresentationFormat>全屏显示(4:3)</PresentationFormat>
  <Paragraphs>512</Paragraphs>
  <Slides>43</Slides>
  <Notes>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43</vt:i4>
      </vt:variant>
    </vt:vector>
  </HeadingPairs>
  <TitlesOfParts>
    <vt:vector size="62" baseType="lpstr">
      <vt:lpstr>Adidas Unity</vt:lpstr>
      <vt:lpstr>Arial Unicode MS</vt:lpstr>
      <vt:lpstr>ITC Avant Garde Std Bk</vt:lpstr>
      <vt:lpstr>Microsoft YaHei UI Light</vt:lpstr>
      <vt:lpstr>Monotype Sorts</vt:lpstr>
      <vt:lpstr>等线</vt:lpstr>
      <vt:lpstr>楷体</vt:lpstr>
      <vt:lpstr>宋体</vt:lpstr>
      <vt:lpstr>Microsoft YaHei</vt:lpstr>
      <vt:lpstr>Microsoft YaHei</vt:lpstr>
      <vt:lpstr>Agency FB</vt:lpstr>
      <vt:lpstr>Arial</vt:lpstr>
      <vt:lpstr>Arial Rounded MT Bold</vt:lpstr>
      <vt:lpstr>Calibri</vt:lpstr>
      <vt:lpstr>Calibri Light</vt:lpstr>
      <vt:lpstr>Impact</vt:lpstr>
      <vt:lpstr>Wingdings</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炉 郭正</cp:lastModifiedBy>
  <cp:revision>519</cp:revision>
  <dcterms:created xsi:type="dcterms:W3CDTF">2018-05-29T14:30:38Z</dcterms:created>
  <dcterms:modified xsi:type="dcterms:W3CDTF">2019-05-19T10:49:35Z</dcterms:modified>
</cp:coreProperties>
</file>