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3"/>
  </p:notesMasterIdLst>
  <p:sldIdLst>
    <p:sldId id="256" r:id="rId2"/>
    <p:sldId id="264" r:id="rId3"/>
    <p:sldId id="257" r:id="rId4"/>
    <p:sldId id="259" r:id="rId5"/>
    <p:sldId id="263" r:id="rId6"/>
    <p:sldId id="260" r:id="rId7"/>
    <p:sldId id="265" r:id="rId8"/>
    <p:sldId id="266" r:id="rId9"/>
    <p:sldId id="268" r:id="rId10"/>
    <p:sldId id="269" r:id="rId11"/>
    <p:sldId id="270" r:id="rId12"/>
    <p:sldId id="271" r:id="rId13"/>
    <p:sldId id="262" r:id="rId14"/>
    <p:sldId id="272" r:id="rId15"/>
    <p:sldId id="273" r:id="rId16"/>
    <p:sldId id="274" r:id="rId17"/>
    <p:sldId id="275" r:id="rId18"/>
    <p:sldId id="276" r:id="rId19"/>
    <p:sldId id="277" r:id="rId20"/>
    <p:sldId id="278" r:id="rId21"/>
    <p:sldId id="279" r:id="rId22"/>
    <p:sldId id="280" r:id="rId23"/>
    <p:sldId id="281" r:id="rId24"/>
    <p:sldId id="282" r:id="rId25"/>
    <p:sldId id="283" r:id="rId26"/>
    <p:sldId id="285" r:id="rId27"/>
    <p:sldId id="287" r:id="rId28"/>
    <p:sldId id="286" r:id="rId29"/>
    <p:sldId id="288" r:id="rId30"/>
    <p:sldId id="289" r:id="rId31"/>
    <p:sldId id="290" r:id="rId3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0" autoAdjust="0"/>
    <p:restoredTop sz="94648" autoAdjust="0"/>
  </p:normalViewPr>
  <p:slideViewPr>
    <p:cSldViewPr>
      <p:cViewPr varScale="1">
        <p:scale>
          <a:sx n="64" d="100"/>
          <a:sy n="64" d="100"/>
        </p:scale>
        <p:origin x="-1336" y="-6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6B7F5B8-A2F2-47D1-8ED3-66786247A9E3}" type="doc">
      <dgm:prSet loTypeId="urn:microsoft.com/office/officeart/2005/8/layout/radial6" loCatId="cycle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zh-CN" altLang="en-US"/>
        </a:p>
      </dgm:t>
    </dgm:pt>
    <dgm:pt modelId="{4AE0D3B5-247C-45EE-A4B9-90ED8AF1F4B5}">
      <dgm:prSet phldrT="[文本]" custT="1"/>
      <dgm:spPr>
        <a:solidFill>
          <a:srgbClr val="FF0000"/>
        </a:solidFill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zh-CN" altLang="en-US" sz="18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rPr>
            <a:t>信息披露的负责人</a:t>
          </a:r>
          <a:endParaRPr lang="zh-CN" altLang="en-US" sz="1800" b="1" dirty="0">
            <a:solidFill>
              <a:schemeClr val="bg1"/>
            </a:solidFill>
            <a:latin typeface="微软雅黑" pitchFamily="34" charset="-122"/>
            <a:ea typeface="微软雅黑" pitchFamily="34" charset="-122"/>
          </a:endParaRPr>
        </a:p>
      </dgm:t>
    </dgm:pt>
    <dgm:pt modelId="{48F94058-BEDC-4C03-BD8B-AF499F873423}" type="parTrans" cxnId="{1B2F812E-E82B-478A-8670-DA13483FB2F2}">
      <dgm:prSet/>
      <dgm:spPr/>
      <dgm:t>
        <a:bodyPr/>
        <a:lstStyle/>
        <a:p>
          <a:endParaRPr lang="zh-CN" altLang="en-US" sz="1800" b="1">
            <a:latin typeface="微软雅黑" pitchFamily="34" charset="-122"/>
            <a:ea typeface="微软雅黑" pitchFamily="34" charset="-122"/>
          </a:endParaRPr>
        </a:p>
      </dgm:t>
    </dgm:pt>
    <dgm:pt modelId="{8C0536CB-0357-4607-9191-19970F2C162F}" type="sibTrans" cxnId="{1B2F812E-E82B-478A-8670-DA13483FB2F2}">
      <dgm:prSet/>
      <dgm:spPr/>
      <dgm:t>
        <a:bodyPr/>
        <a:lstStyle/>
        <a:p>
          <a:endParaRPr lang="zh-CN" altLang="en-US" sz="1800" b="1">
            <a:latin typeface="微软雅黑" pitchFamily="34" charset="-122"/>
            <a:ea typeface="微软雅黑" pitchFamily="34" charset="-122"/>
          </a:endParaRPr>
        </a:p>
      </dgm:t>
    </dgm:pt>
    <dgm:pt modelId="{217B97DC-9108-46FA-8DEF-8BF842AB71FF}">
      <dgm:prSet phldrT="[文本]" custT="1"/>
      <dgm:spPr>
        <a:solidFill>
          <a:srgbClr val="FF3399"/>
        </a:solidFill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zh-CN" altLang="en-US" sz="18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rPr>
            <a:t>三会及一层的协调人</a:t>
          </a:r>
          <a:endParaRPr lang="zh-CN" altLang="en-US" sz="1800" b="1" dirty="0">
            <a:solidFill>
              <a:schemeClr val="bg1"/>
            </a:solidFill>
            <a:latin typeface="微软雅黑" pitchFamily="34" charset="-122"/>
            <a:ea typeface="微软雅黑" pitchFamily="34" charset="-122"/>
          </a:endParaRPr>
        </a:p>
      </dgm:t>
    </dgm:pt>
    <dgm:pt modelId="{3101D442-B5AF-475C-98B4-1AA25CEE311F}" type="parTrans" cxnId="{401F5360-D613-4B77-A36E-056500C42EAD}">
      <dgm:prSet/>
      <dgm:spPr/>
      <dgm:t>
        <a:bodyPr/>
        <a:lstStyle/>
        <a:p>
          <a:endParaRPr lang="zh-CN" altLang="en-US" sz="1800" b="1">
            <a:latin typeface="微软雅黑" pitchFamily="34" charset="-122"/>
            <a:ea typeface="微软雅黑" pitchFamily="34" charset="-122"/>
          </a:endParaRPr>
        </a:p>
      </dgm:t>
    </dgm:pt>
    <dgm:pt modelId="{6349AC93-6BFF-4571-92C6-9CDD7D69F1CE}" type="sibTrans" cxnId="{401F5360-D613-4B77-A36E-056500C42EAD}">
      <dgm:prSet/>
      <dgm:spPr/>
      <dgm:t>
        <a:bodyPr/>
        <a:lstStyle/>
        <a:p>
          <a:endParaRPr lang="zh-CN" altLang="en-US" sz="1800" b="1">
            <a:latin typeface="微软雅黑" pitchFamily="34" charset="-122"/>
            <a:ea typeface="微软雅黑" pitchFamily="34" charset="-122"/>
          </a:endParaRPr>
        </a:p>
      </dgm:t>
    </dgm:pt>
    <dgm:pt modelId="{9D58A8FA-85C0-4329-BA36-943B3E25294C}">
      <dgm:prSet phldrT="[文本]" custT="1"/>
      <dgm:spPr>
        <a:solidFill>
          <a:srgbClr val="CC99FF"/>
        </a:solidFill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zh-CN" altLang="en-US" sz="1800" b="1" dirty="0" smtClean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rPr>
            <a:t>公司资本运作的参与者和实施者</a:t>
          </a:r>
          <a:endParaRPr lang="zh-CN" altLang="en-US" sz="1800" b="1" dirty="0">
            <a:solidFill>
              <a:srgbClr val="C00000"/>
            </a:solidFill>
            <a:latin typeface="微软雅黑" pitchFamily="34" charset="-122"/>
            <a:ea typeface="微软雅黑" pitchFamily="34" charset="-122"/>
          </a:endParaRPr>
        </a:p>
      </dgm:t>
    </dgm:pt>
    <dgm:pt modelId="{A0CB906C-1FFE-4D40-8BAD-364D2BEE2C38}" type="parTrans" cxnId="{63CF3CC1-2D5B-40EC-AA25-BE96AD304838}">
      <dgm:prSet/>
      <dgm:spPr/>
      <dgm:t>
        <a:bodyPr/>
        <a:lstStyle/>
        <a:p>
          <a:endParaRPr lang="zh-CN" altLang="en-US" sz="1800" b="1">
            <a:latin typeface="微软雅黑" pitchFamily="34" charset="-122"/>
            <a:ea typeface="微软雅黑" pitchFamily="34" charset="-122"/>
          </a:endParaRPr>
        </a:p>
      </dgm:t>
    </dgm:pt>
    <dgm:pt modelId="{8A4F50D3-5732-4578-B09C-1220E9B72135}" type="sibTrans" cxnId="{63CF3CC1-2D5B-40EC-AA25-BE96AD304838}">
      <dgm:prSet/>
      <dgm:spPr/>
      <dgm:t>
        <a:bodyPr/>
        <a:lstStyle/>
        <a:p>
          <a:endParaRPr lang="zh-CN" altLang="en-US" sz="1800" b="1">
            <a:latin typeface="微软雅黑" pitchFamily="34" charset="-122"/>
            <a:ea typeface="微软雅黑" pitchFamily="34" charset="-122"/>
          </a:endParaRPr>
        </a:p>
      </dgm:t>
    </dgm:pt>
    <dgm:pt modelId="{DCEF8514-50E4-4395-9382-99D22DE0531D}">
      <dgm:prSet phldrT="[文本]" custT="1"/>
      <dgm:spPr>
        <a:solidFill>
          <a:srgbClr val="0070C0"/>
        </a:solidFill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zh-CN" altLang="en-US" sz="18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rPr>
            <a:t>投资者、投行、媒体了解公司的窗口</a:t>
          </a:r>
          <a:endParaRPr lang="zh-CN" altLang="en-US" sz="1800" b="1" dirty="0">
            <a:solidFill>
              <a:schemeClr val="bg1"/>
            </a:solidFill>
            <a:latin typeface="微软雅黑" pitchFamily="34" charset="-122"/>
            <a:ea typeface="微软雅黑" pitchFamily="34" charset="-122"/>
          </a:endParaRPr>
        </a:p>
      </dgm:t>
    </dgm:pt>
    <dgm:pt modelId="{BFB37921-E8FA-4FB1-9321-A51B2A200E4C}" type="parTrans" cxnId="{9C482512-EAB6-49B0-A601-BF4B75601FBB}">
      <dgm:prSet/>
      <dgm:spPr/>
      <dgm:t>
        <a:bodyPr/>
        <a:lstStyle/>
        <a:p>
          <a:endParaRPr lang="zh-CN" altLang="en-US" sz="1800" b="1">
            <a:latin typeface="微软雅黑" pitchFamily="34" charset="-122"/>
            <a:ea typeface="微软雅黑" pitchFamily="34" charset="-122"/>
          </a:endParaRPr>
        </a:p>
      </dgm:t>
    </dgm:pt>
    <dgm:pt modelId="{BF3552C6-F51F-4FD5-8FB0-AC6A004B505F}" type="sibTrans" cxnId="{9C482512-EAB6-49B0-A601-BF4B75601FBB}">
      <dgm:prSet/>
      <dgm:spPr/>
      <dgm:t>
        <a:bodyPr/>
        <a:lstStyle/>
        <a:p>
          <a:endParaRPr lang="zh-CN" altLang="en-US" sz="1800" b="1">
            <a:latin typeface="微软雅黑" pitchFamily="34" charset="-122"/>
            <a:ea typeface="微软雅黑" pitchFamily="34" charset="-122"/>
          </a:endParaRPr>
        </a:p>
      </dgm:t>
    </dgm:pt>
    <dgm:pt modelId="{90C5D90A-9493-48DA-8CB2-A6D60A96A8FD}">
      <dgm:prSet phldrT="[文本]" custT="1"/>
      <dgm:spPr>
        <a:solidFill>
          <a:srgbClr val="CCFFCC"/>
        </a:solidFill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zh-CN" altLang="en-US" sz="18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rPr>
            <a:t>对外发言人</a:t>
          </a:r>
          <a:endParaRPr lang="zh-CN" altLang="en-US" sz="1800" b="1" dirty="0">
            <a:solidFill>
              <a:srgbClr val="FF0000"/>
            </a:solidFill>
            <a:latin typeface="微软雅黑" pitchFamily="34" charset="-122"/>
            <a:ea typeface="微软雅黑" pitchFamily="34" charset="-122"/>
          </a:endParaRPr>
        </a:p>
      </dgm:t>
    </dgm:pt>
    <dgm:pt modelId="{CFCF4ADF-D774-40E5-B818-55F131DF5CAC}" type="parTrans" cxnId="{B08607D3-7717-4F0C-B108-7247A716EDB7}">
      <dgm:prSet/>
      <dgm:spPr/>
      <dgm:t>
        <a:bodyPr/>
        <a:lstStyle/>
        <a:p>
          <a:endParaRPr lang="zh-CN" altLang="en-US" sz="1800" b="1">
            <a:latin typeface="微软雅黑" pitchFamily="34" charset="-122"/>
            <a:ea typeface="微软雅黑" pitchFamily="34" charset="-122"/>
          </a:endParaRPr>
        </a:p>
      </dgm:t>
    </dgm:pt>
    <dgm:pt modelId="{C8803E62-FA85-49DF-9FF3-93ED4AA99847}" type="sibTrans" cxnId="{B08607D3-7717-4F0C-B108-7247A716EDB7}">
      <dgm:prSet/>
      <dgm:spPr/>
      <dgm:t>
        <a:bodyPr/>
        <a:lstStyle/>
        <a:p>
          <a:endParaRPr lang="zh-CN" altLang="en-US" sz="1800" b="1">
            <a:latin typeface="微软雅黑" pitchFamily="34" charset="-122"/>
            <a:ea typeface="微软雅黑" pitchFamily="34" charset="-122"/>
          </a:endParaRPr>
        </a:p>
      </dgm:t>
    </dgm:pt>
    <dgm:pt modelId="{2E3BF2A9-59FA-4FCF-B7EF-58F7748D884E}">
      <dgm:prSet phldrT="[文本]" custT="1"/>
      <dgm:spPr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zh-CN" altLang="en-US" sz="1800" b="1" dirty="0" smtClean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rPr>
            <a:t>公司规范运作的提醒者</a:t>
          </a:r>
          <a:endParaRPr lang="zh-CN" altLang="en-US" sz="1800" b="1" dirty="0">
            <a:solidFill>
              <a:srgbClr val="C00000"/>
            </a:solidFill>
            <a:latin typeface="微软雅黑" pitchFamily="34" charset="-122"/>
            <a:ea typeface="微软雅黑" pitchFamily="34" charset="-122"/>
          </a:endParaRPr>
        </a:p>
      </dgm:t>
    </dgm:pt>
    <dgm:pt modelId="{0EA69F17-2D43-4C24-A8FD-4DE944AC8CDE}" type="parTrans" cxnId="{B692E041-EC86-425A-B2B0-0D1B15DFF371}">
      <dgm:prSet/>
      <dgm:spPr/>
      <dgm:t>
        <a:bodyPr/>
        <a:lstStyle/>
        <a:p>
          <a:endParaRPr lang="zh-CN" altLang="en-US" sz="1800" b="1">
            <a:latin typeface="微软雅黑" pitchFamily="34" charset="-122"/>
            <a:ea typeface="微软雅黑" pitchFamily="34" charset="-122"/>
          </a:endParaRPr>
        </a:p>
      </dgm:t>
    </dgm:pt>
    <dgm:pt modelId="{54137719-C62E-4615-9819-6CCA178C2B1A}" type="sibTrans" cxnId="{B692E041-EC86-425A-B2B0-0D1B15DFF371}">
      <dgm:prSet/>
      <dgm:spPr/>
      <dgm:t>
        <a:bodyPr/>
        <a:lstStyle/>
        <a:p>
          <a:endParaRPr lang="zh-CN" altLang="en-US" sz="1800" b="1">
            <a:latin typeface="微软雅黑" pitchFamily="34" charset="-122"/>
            <a:ea typeface="微软雅黑" pitchFamily="34" charset="-122"/>
          </a:endParaRPr>
        </a:p>
      </dgm:t>
    </dgm:pt>
    <dgm:pt modelId="{D40BA821-A950-4CD8-9925-38EAD20367D3}">
      <dgm:prSet/>
      <dgm:spPr/>
      <dgm:t>
        <a:bodyPr/>
        <a:lstStyle/>
        <a:p>
          <a:endParaRPr lang="zh-CN" altLang="en-US" sz="1800" dirty="0"/>
        </a:p>
      </dgm:t>
    </dgm:pt>
    <dgm:pt modelId="{67EE2A29-796D-4FD3-9227-CEB4DA24AF17}" type="parTrans" cxnId="{3AEC0813-4621-45F2-B7E3-82BC8EC21165}">
      <dgm:prSet/>
      <dgm:spPr/>
      <dgm:t>
        <a:bodyPr/>
        <a:lstStyle/>
        <a:p>
          <a:endParaRPr lang="zh-CN" altLang="en-US" sz="1800"/>
        </a:p>
      </dgm:t>
    </dgm:pt>
    <dgm:pt modelId="{820B7D1C-B185-4C6A-9E4D-7FBD6FC2A4D6}" type="sibTrans" cxnId="{3AEC0813-4621-45F2-B7E3-82BC8EC21165}">
      <dgm:prSet/>
      <dgm:spPr/>
      <dgm:t>
        <a:bodyPr/>
        <a:lstStyle/>
        <a:p>
          <a:endParaRPr lang="zh-CN" altLang="en-US" sz="1800"/>
        </a:p>
      </dgm:t>
    </dgm:pt>
    <dgm:pt modelId="{3FDFC724-A25C-4AE4-918D-45BE5E9C8D0C}" type="pres">
      <dgm:prSet presAssocID="{D6B7F5B8-A2F2-47D1-8ED3-66786247A9E3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06BA1336-F606-4CE1-B54C-2775C4D0D843}" type="pres">
      <dgm:prSet presAssocID="{4AE0D3B5-247C-45EE-A4B9-90ED8AF1F4B5}" presName="centerShape" presStyleLbl="node0" presStyleIdx="0" presStyleCnt="1" custLinFactNeighborX="2272" custLinFactNeighborY="-3379"/>
      <dgm:spPr/>
      <dgm:t>
        <a:bodyPr/>
        <a:lstStyle/>
        <a:p>
          <a:endParaRPr lang="zh-CN" altLang="en-US"/>
        </a:p>
      </dgm:t>
    </dgm:pt>
    <dgm:pt modelId="{3106C57B-2574-4F38-A694-9AAC20559A0D}" type="pres">
      <dgm:prSet presAssocID="{217B97DC-9108-46FA-8DEF-8BF842AB71FF}" presName="node" presStyleLbl="node1" presStyleIdx="0" presStyleCnt="5" custScaleX="162231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1DF5C64-DBA2-4C13-879A-45ACC436AAE2}" type="pres">
      <dgm:prSet presAssocID="{217B97DC-9108-46FA-8DEF-8BF842AB71FF}" presName="dummy" presStyleCnt="0"/>
      <dgm:spPr/>
    </dgm:pt>
    <dgm:pt modelId="{9E7A9BD0-D5A6-4D6B-A87A-042FCA16867A}" type="pres">
      <dgm:prSet presAssocID="{6349AC93-6BFF-4571-92C6-9CDD7D69F1CE}" presName="sibTrans" presStyleLbl="sibTrans2D1" presStyleIdx="0" presStyleCnt="5"/>
      <dgm:spPr/>
      <dgm:t>
        <a:bodyPr/>
        <a:lstStyle/>
        <a:p>
          <a:endParaRPr lang="zh-CN" altLang="en-US"/>
        </a:p>
      </dgm:t>
    </dgm:pt>
    <dgm:pt modelId="{D3EA6021-68F0-456E-ADD4-5B3F6C220697}" type="pres">
      <dgm:prSet presAssocID="{9D58A8FA-85C0-4329-BA36-943B3E25294C}" presName="node" presStyleLbl="node1" presStyleIdx="1" presStyleCnt="5" custScaleX="154704" custScaleY="106802" custRadScaleRad="112523" custRadScaleInc="646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4978566-696A-4087-BF58-4D88267EF3F7}" type="pres">
      <dgm:prSet presAssocID="{9D58A8FA-85C0-4329-BA36-943B3E25294C}" presName="dummy" presStyleCnt="0"/>
      <dgm:spPr/>
    </dgm:pt>
    <dgm:pt modelId="{85F6E673-5C61-41D9-8E01-8AF660C5EFBA}" type="pres">
      <dgm:prSet presAssocID="{8A4F50D3-5732-4578-B09C-1220E9B72135}" presName="sibTrans" presStyleLbl="sibTrans2D1" presStyleIdx="1" presStyleCnt="5" custLinFactNeighborX="12623" custLinFactNeighborY="3910"/>
      <dgm:spPr/>
      <dgm:t>
        <a:bodyPr/>
        <a:lstStyle/>
        <a:p>
          <a:endParaRPr lang="zh-CN" altLang="en-US"/>
        </a:p>
      </dgm:t>
    </dgm:pt>
    <dgm:pt modelId="{9D3ECC8C-0F71-4665-B614-6A081B52D2F3}" type="pres">
      <dgm:prSet presAssocID="{2E3BF2A9-59FA-4FCF-B7EF-58F7748D884E}" presName="node" presStyleLbl="node1" presStyleIdx="2" presStyleCnt="5" custScaleX="153073" custScaleY="141564" custRadScaleRad="105547" custRadScaleInc="7661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123DB44-CEF4-48B0-8AF3-8A806C459A95}" type="pres">
      <dgm:prSet presAssocID="{2E3BF2A9-59FA-4FCF-B7EF-58F7748D884E}" presName="dummy" presStyleCnt="0"/>
      <dgm:spPr/>
    </dgm:pt>
    <dgm:pt modelId="{F394E009-D836-40A5-A9D7-2238B2D8F18D}" type="pres">
      <dgm:prSet presAssocID="{54137719-C62E-4615-9819-6CCA178C2B1A}" presName="sibTrans" presStyleLbl="sibTrans2D1" presStyleIdx="2" presStyleCnt="5"/>
      <dgm:spPr/>
      <dgm:t>
        <a:bodyPr/>
        <a:lstStyle/>
        <a:p>
          <a:endParaRPr lang="zh-CN" altLang="en-US"/>
        </a:p>
      </dgm:t>
    </dgm:pt>
    <dgm:pt modelId="{4D486B2D-58EE-4600-ACC4-7C765A5CEE42}" type="pres">
      <dgm:prSet presAssocID="{DCEF8514-50E4-4395-9382-99D22DE0531D}" presName="node" presStyleLbl="node1" presStyleIdx="3" presStyleCnt="5" custScaleX="174672" custScaleY="138647" custRadScaleRad="112576" custRadScaleInc="11491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A66F93A-D623-400C-9FC1-383FB33AE9E2}" type="pres">
      <dgm:prSet presAssocID="{DCEF8514-50E4-4395-9382-99D22DE0531D}" presName="dummy" presStyleCnt="0"/>
      <dgm:spPr/>
    </dgm:pt>
    <dgm:pt modelId="{7D70FC68-6841-4966-9643-68848BA66659}" type="pres">
      <dgm:prSet presAssocID="{BF3552C6-F51F-4FD5-8FB0-AC6A004B505F}" presName="sibTrans" presStyleLbl="sibTrans2D1" presStyleIdx="3" presStyleCnt="5" custLinFactNeighborX="-7744" custLinFactNeighborY="2288"/>
      <dgm:spPr/>
      <dgm:t>
        <a:bodyPr/>
        <a:lstStyle/>
        <a:p>
          <a:endParaRPr lang="zh-CN" altLang="en-US"/>
        </a:p>
      </dgm:t>
    </dgm:pt>
    <dgm:pt modelId="{CE9C69FE-346E-4FD3-84D1-0E2D1DC91C75}" type="pres">
      <dgm:prSet presAssocID="{90C5D90A-9493-48DA-8CB2-A6D60A96A8FD}" presName="node" presStyleLbl="node1" presStyleIdx="4" presStyleCnt="5" custScaleX="143410" custScaleY="106801" custRadScaleRad="119224" custRadScaleInc="-1952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21F8567-46FA-4700-B047-DF157D584B2F}" type="pres">
      <dgm:prSet presAssocID="{90C5D90A-9493-48DA-8CB2-A6D60A96A8FD}" presName="dummy" presStyleCnt="0"/>
      <dgm:spPr/>
    </dgm:pt>
    <dgm:pt modelId="{B1AA5C7D-2070-4A1D-9074-AB727DA97B04}" type="pres">
      <dgm:prSet presAssocID="{C8803E62-FA85-49DF-9FF3-93ED4AA99847}" presName="sibTrans" presStyleLbl="sibTrans2D1" presStyleIdx="4" presStyleCnt="5"/>
      <dgm:spPr/>
      <dgm:t>
        <a:bodyPr/>
        <a:lstStyle/>
        <a:p>
          <a:endParaRPr lang="zh-CN" altLang="en-US"/>
        </a:p>
      </dgm:t>
    </dgm:pt>
  </dgm:ptLst>
  <dgm:cxnLst>
    <dgm:cxn modelId="{4C8BEA0A-76B1-4EC3-B62B-3325F951523F}" type="presOf" srcId="{BF3552C6-F51F-4FD5-8FB0-AC6A004B505F}" destId="{7D70FC68-6841-4966-9643-68848BA66659}" srcOrd="0" destOrd="0" presId="urn:microsoft.com/office/officeart/2005/8/layout/radial6"/>
    <dgm:cxn modelId="{E07D2EE9-AC24-41DB-9553-08F7AB720518}" type="presOf" srcId="{DCEF8514-50E4-4395-9382-99D22DE0531D}" destId="{4D486B2D-58EE-4600-ACC4-7C765A5CEE42}" srcOrd="0" destOrd="0" presId="urn:microsoft.com/office/officeart/2005/8/layout/radial6"/>
    <dgm:cxn modelId="{3AEC0813-4621-45F2-B7E3-82BC8EC21165}" srcId="{D6B7F5B8-A2F2-47D1-8ED3-66786247A9E3}" destId="{D40BA821-A950-4CD8-9925-38EAD20367D3}" srcOrd="1" destOrd="0" parTransId="{67EE2A29-796D-4FD3-9227-CEB4DA24AF17}" sibTransId="{820B7D1C-B185-4C6A-9E4D-7FBD6FC2A4D6}"/>
    <dgm:cxn modelId="{B08607D3-7717-4F0C-B108-7247A716EDB7}" srcId="{4AE0D3B5-247C-45EE-A4B9-90ED8AF1F4B5}" destId="{90C5D90A-9493-48DA-8CB2-A6D60A96A8FD}" srcOrd="4" destOrd="0" parTransId="{CFCF4ADF-D774-40E5-B818-55F131DF5CAC}" sibTransId="{C8803E62-FA85-49DF-9FF3-93ED4AA99847}"/>
    <dgm:cxn modelId="{401F5360-D613-4B77-A36E-056500C42EAD}" srcId="{4AE0D3B5-247C-45EE-A4B9-90ED8AF1F4B5}" destId="{217B97DC-9108-46FA-8DEF-8BF842AB71FF}" srcOrd="0" destOrd="0" parTransId="{3101D442-B5AF-475C-98B4-1AA25CEE311F}" sibTransId="{6349AC93-6BFF-4571-92C6-9CDD7D69F1CE}"/>
    <dgm:cxn modelId="{9C482512-EAB6-49B0-A601-BF4B75601FBB}" srcId="{4AE0D3B5-247C-45EE-A4B9-90ED8AF1F4B5}" destId="{DCEF8514-50E4-4395-9382-99D22DE0531D}" srcOrd="3" destOrd="0" parTransId="{BFB37921-E8FA-4FB1-9321-A51B2A200E4C}" sibTransId="{BF3552C6-F51F-4FD5-8FB0-AC6A004B505F}"/>
    <dgm:cxn modelId="{1B2F812E-E82B-478A-8670-DA13483FB2F2}" srcId="{D6B7F5B8-A2F2-47D1-8ED3-66786247A9E3}" destId="{4AE0D3B5-247C-45EE-A4B9-90ED8AF1F4B5}" srcOrd="0" destOrd="0" parTransId="{48F94058-BEDC-4C03-BD8B-AF499F873423}" sibTransId="{8C0536CB-0357-4607-9191-19970F2C162F}"/>
    <dgm:cxn modelId="{615EE4E5-2CB3-4AE4-A241-19A2980520E5}" type="presOf" srcId="{8A4F50D3-5732-4578-B09C-1220E9B72135}" destId="{85F6E673-5C61-41D9-8E01-8AF660C5EFBA}" srcOrd="0" destOrd="0" presId="urn:microsoft.com/office/officeart/2005/8/layout/radial6"/>
    <dgm:cxn modelId="{DB7DCD5A-B77F-497E-A5D5-2D2C819468A4}" type="presOf" srcId="{90C5D90A-9493-48DA-8CB2-A6D60A96A8FD}" destId="{CE9C69FE-346E-4FD3-84D1-0E2D1DC91C75}" srcOrd="0" destOrd="0" presId="urn:microsoft.com/office/officeart/2005/8/layout/radial6"/>
    <dgm:cxn modelId="{63CF3CC1-2D5B-40EC-AA25-BE96AD304838}" srcId="{4AE0D3B5-247C-45EE-A4B9-90ED8AF1F4B5}" destId="{9D58A8FA-85C0-4329-BA36-943B3E25294C}" srcOrd="1" destOrd="0" parTransId="{A0CB906C-1FFE-4D40-8BAD-364D2BEE2C38}" sibTransId="{8A4F50D3-5732-4578-B09C-1220E9B72135}"/>
    <dgm:cxn modelId="{DD51927F-BADC-449A-8EA5-7439BDB8FF5A}" type="presOf" srcId="{54137719-C62E-4615-9819-6CCA178C2B1A}" destId="{F394E009-D836-40A5-A9D7-2238B2D8F18D}" srcOrd="0" destOrd="0" presId="urn:microsoft.com/office/officeart/2005/8/layout/radial6"/>
    <dgm:cxn modelId="{A420234D-17C9-4FC1-8FD9-54FEDBB7E76A}" type="presOf" srcId="{4AE0D3B5-247C-45EE-A4B9-90ED8AF1F4B5}" destId="{06BA1336-F606-4CE1-B54C-2775C4D0D843}" srcOrd="0" destOrd="0" presId="urn:microsoft.com/office/officeart/2005/8/layout/radial6"/>
    <dgm:cxn modelId="{9FB57E62-D4F8-40D9-9025-4CC4AB159723}" type="presOf" srcId="{C8803E62-FA85-49DF-9FF3-93ED4AA99847}" destId="{B1AA5C7D-2070-4A1D-9074-AB727DA97B04}" srcOrd="0" destOrd="0" presId="urn:microsoft.com/office/officeart/2005/8/layout/radial6"/>
    <dgm:cxn modelId="{FD3F0EEE-229C-4426-942F-CF2930B01FCF}" type="presOf" srcId="{2E3BF2A9-59FA-4FCF-B7EF-58F7748D884E}" destId="{9D3ECC8C-0F71-4665-B614-6A081B52D2F3}" srcOrd="0" destOrd="0" presId="urn:microsoft.com/office/officeart/2005/8/layout/radial6"/>
    <dgm:cxn modelId="{8006A820-4DE8-43A3-8866-6203378214AB}" type="presOf" srcId="{217B97DC-9108-46FA-8DEF-8BF842AB71FF}" destId="{3106C57B-2574-4F38-A694-9AAC20559A0D}" srcOrd="0" destOrd="0" presId="urn:microsoft.com/office/officeart/2005/8/layout/radial6"/>
    <dgm:cxn modelId="{A883A0B7-7ABD-41E2-BD6F-7F438E19E702}" type="presOf" srcId="{6349AC93-6BFF-4571-92C6-9CDD7D69F1CE}" destId="{9E7A9BD0-D5A6-4D6B-A87A-042FCA16867A}" srcOrd="0" destOrd="0" presId="urn:microsoft.com/office/officeart/2005/8/layout/radial6"/>
    <dgm:cxn modelId="{9AC60432-4CDD-4160-96F0-78790FBEE9B4}" type="presOf" srcId="{9D58A8FA-85C0-4329-BA36-943B3E25294C}" destId="{D3EA6021-68F0-456E-ADD4-5B3F6C220697}" srcOrd="0" destOrd="0" presId="urn:microsoft.com/office/officeart/2005/8/layout/radial6"/>
    <dgm:cxn modelId="{B692E041-EC86-425A-B2B0-0D1B15DFF371}" srcId="{4AE0D3B5-247C-45EE-A4B9-90ED8AF1F4B5}" destId="{2E3BF2A9-59FA-4FCF-B7EF-58F7748D884E}" srcOrd="2" destOrd="0" parTransId="{0EA69F17-2D43-4C24-A8FD-4DE944AC8CDE}" sibTransId="{54137719-C62E-4615-9819-6CCA178C2B1A}"/>
    <dgm:cxn modelId="{98386622-53F7-446F-A3E3-039F82F55881}" type="presOf" srcId="{D6B7F5B8-A2F2-47D1-8ED3-66786247A9E3}" destId="{3FDFC724-A25C-4AE4-918D-45BE5E9C8D0C}" srcOrd="0" destOrd="0" presId="urn:microsoft.com/office/officeart/2005/8/layout/radial6"/>
    <dgm:cxn modelId="{128C29DC-8F6E-4264-BEDB-0A1D07A9E75F}" type="presParOf" srcId="{3FDFC724-A25C-4AE4-918D-45BE5E9C8D0C}" destId="{06BA1336-F606-4CE1-B54C-2775C4D0D843}" srcOrd="0" destOrd="0" presId="urn:microsoft.com/office/officeart/2005/8/layout/radial6"/>
    <dgm:cxn modelId="{5645AF76-B059-4BD2-AA24-1DB4128F048D}" type="presParOf" srcId="{3FDFC724-A25C-4AE4-918D-45BE5E9C8D0C}" destId="{3106C57B-2574-4F38-A694-9AAC20559A0D}" srcOrd="1" destOrd="0" presId="urn:microsoft.com/office/officeart/2005/8/layout/radial6"/>
    <dgm:cxn modelId="{3DF41096-64CD-4A1D-A681-6D1C50D77F70}" type="presParOf" srcId="{3FDFC724-A25C-4AE4-918D-45BE5E9C8D0C}" destId="{B1DF5C64-DBA2-4C13-879A-45ACC436AAE2}" srcOrd="2" destOrd="0" presId="urn:microsoft.com/office/officeart/2005/8/layout/radial6"/>
    <dgm:cxn modelId="{999E3E38-5C0C-4A58-83F6-EC95901D8A72}" type="presParOf" srcId="{3FDFC724-A25C-4AE4-918D-45BE5E9C8D0C}" destId="{9E7A9BD0-D5A6-4D6B-A87A-042FCA16867A}" srcOrd="3" destOrd="0" presId="urn:microsoft.com/office/officeart/2005/8/layout/radial6"/>
    <dgm:cxn modelId="{35CBFD8E-40CF-4374-BC0F-F604B613EA82}" type="presParOf" srcId="{3FDFC724-A25C-4AE4-918D-45BE5E9C8D0C}" destId="{D3EA6021-68F0-456E-ADD4-5B3F6C220697}" srcOrd="4" destOrd="0" presId="urn:microsoft.com/office/officeart/2005/8/layout/radial6"/>
    <dgm:cxn modelId="{76A23CC0-2478-4060-8A6E-E09A59266887}" type="presParOf" srcId="{3FDFC724-A25C-4AE4-918D-45BE5E9C8D0C}" destId="{34978566-696A-4087-BF58-4D88267EF3F7}" srcOrd="5" destOrd="0" presId="urn:microsoft.com/office/officeart/2005/8/layout/radial6"/>
    <dgm:cxn modelId="{EF133984-76CE-451C-8B2C-9C6F2EC02A67}" type="presParOf" srcId="{3FDFC724-A25C-4AE4-918D-45BE5E9C8D0C}" destId="{85F6E673-5C61-41D9-8E01-8AF660C5EFBA}" srcOrd="6" destOrd="0" presId="urn:microsoft.com/office/officeart/2005/8/layout/radial6"/>
    <dgm:cxn modelId="{FCFAC962-E2A8-47E3-A7DB-0C34F9A72996}" type="presParOf" srcId="{3FDFC724-A25C-4AE4-918D-45BE5E9C8D0C}" destId="{9D3ECC8C-0F71-4665-B614-6A081B52D2F3}" srcOrd="7" destOrd="0" presId="urn:microsoft.com/office/officeart/2005/8/layout/radial6"/>
    <dgm:cxn modelId="{849A2E10-5900-463F-92C4-A3991BE85E44}" type="presParOf" srcId="{3FDFC724-A25C-4AE4-918D-45BE5E9C8D0C}" destId="{9123DB44-CEF4-48B0-8AF3-8A806C459A95}" srcOrd="8" destOrd="0" presId="urn:microsoft.com/office/officeart/2005/8/layout/radial6"/>
    <dgm:cxn modelId="{DAFF1F4F-1EF9-4A2C-A45E-BE0D782510B2}" type="presParOf" srcId="{3FDFC724-A25C-4AE4-918D-45BE5E9C8D0C}" destId="{F394E009-D836-40A5-A9D7-2238B2D8F18D}" srcOrd="9" destOrd="0" presId="urn:microsoft.com/office/officeart/2005/8/layout/radial6"/>
    <dgm:cxn modelId="{9327CBF8-97E0-4517-9B93-AC4CC05F919E}" type="presParOf" srcId="{3FDFC724-A25C-4AE4-918D-45BE5E9C8D0C}" destId="{4D486B2D-58EE-4600-ACC4-7C765A5CEE42}" srcOrd="10" destOrd="0" presId="urn:microsoft.com/office/officeart/2005/8/layout/radial6"/>
    <dgm:cxn modelId="{8F07F17A-DCF1-4941-88CC-55067399E8F2}" type="presParOf" srcId="{3FDFC724-A25C-4AE4-918D-45BE5E9C8D0C}" destId="{2A66F93A-D623-400C-9FC1-383FB33AE9E2}" srcOrd="11" destOrd="0" presId="urn:microsoft.com/office/officeart/2005/8/layout/radial6"/>
    <dgm:cxn modelId="{512EA903-1E1F-489C-9174-566DFFBA72C7}" type="presParOf" srcId="{3FDFC724-A25C-4AE4-918D-45BE5E9C8D0C}" destId="{7D70FC68-6841-4966-9643-68848BA66659}" srcOrd="12" destOrd="0" presId="urn:microsoft.com/office/officeart/2005/8/layout/radial6"/>
    <dgm:cxn modelId="{82222E67-A0E8-4F73-9EF0-2E223213A786}" type="presParOf" srcId="{3FDFC724-A25C-4AE4-918D-45BE5E9C8D0C}" destId="{CE9C69FE-346E-4FD3-84D1-0E2D1DC91C75}" srcOrd="13" destOrd="0" presId="urn:microsoft.com/office/officeart/2005/8/layout/radial6"/>
    <dgm:cxn modelId="{B95B4F1F-8984-43A4-8E63-BDC06F97FF94}" type="presParOf" srcId="{3FDFC724-A25C-4AE4-918D-45BE5E9C8D0C}" destId="{021F8567-46FA-4700-B047-DF157D584B2F}" srcOrd="14" destOrd="0" presId="urn:microsoft.com/office/officeart/2005/8/layout/radial6"/>
    <dgm:cxn modelId="{6D5B47BD-9256-4F3E-BF2A-9641C542492C}" type="presParOf" srcId="{3FDFC724-A25C-4AE4-918D-45BE5E9C8D0C}" destId="{B1AA5C7D-2070-4A1D-9074-AB727DA97B04}" srcOrd="15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1AA5C7D-2070-4A1D-9074-AB727DA97B04}">
      <dsp:nvSpPr>
        <dsp:cNvPr id="0" name=""/>
        <dsp:cNvSpPr/>
      </dsp:nvSpPr>
      <dsp:spPr>
        <a:xfrm>
          <a:off x="2301515" y="373674"/>
          <a:ext cx="3347562" cy="3347562"/>
        </a:xfrm>
        <a:prstGeom prst="blockArc">
          <a:avLst>
            <a:gd name="adj1" fmla="val 11688838"/>
            <a:gd name="adj2" fmla="val 16869189"/>
            <a:gd name="adj3" fmla="val 4639"/>
          </a:avLst>
        </a:prstGeom>
        <a:solidFill>
          <a:schemeClr val="accent5">
            <a:hueOff val="-9933876"/>
            <a:satOff val="39811"/>
            <a:lumOff val="8628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D70FC68-6841-4966-9643-68848BA66659}">
      <dsp:nvSpPr>
        <dsp:cNvPr id="0" name=""/>
        <dsp:cNvSpPr/>
      </dsp:nvSpPr>
      <dsp:spPr>
        <a:xfrm>
          <a:off x="2053447" y="405498"/>
          <a:ext cx="3347562" cy="3347562"/>
        </a:xfrm>
        <a:prstGeom prst="blockArc">
          <a:avLst>
            <a:gd name="adj1" fmla="val 7272524"/>
            <a:gd name="adj2" fmla="val 11591818"/>
            <a:gd name="adj3" fmla="val 4639"/>
          </a:avLst>
        </a:prstGeom>
        <a:solidFill>
          <a:schemeClr val="accent5">
            <a:hueOff val="-7450407"/>
            <a:satOff val="29858"/>
            <a:lumOff val="6471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394E009-D836-40A5-A9D7-2238B2D8F18D}">
      <dsp:nvSpPr>
        <dsp:cNvPr id="0" name=""/>
        <dsp:cNvSpPr/>
      </dsp:nvSpPr>
      <dsp:spPr>
        <a:xfrm>
          <a:off x="2526141" y="483009"/>
          <a:ext cx="3347562" cy="3347562"/>
        </a:xfrm>
        <a:prstGeom prst="blockArc">
          <a:avLst>
            <a:gd name="adj1" fmla="val 2973306"/>
            <a:gd name="adj2" fmla="val 7826694"/>
            <a:gd name="adj3" fmla="val 4639"/>
          </a:avLst>
        </a:prstGeom>
        <a:solidFill>
          <a:schemeClr val="accent5">
            <a:hueOff val="-4966938"/>
            <a:satOff val="19906"/>
            <a:lumOff val="4314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5F6E673-5C61-41D9-8E01-8AF660C5EFBA}">
      <dsp:nvSpPr>
        <dsp:cNvPr id="0" name=""/>
        <dsp:cNvSpPr/>
      </dsp:nvSpPr>
      <dsp:spPr>
        <a:xfrm>
          <a:off x="3222192" y="425146"/>
          <a:ext cx="3347562" cy="3347562"/>
        </a:xfrm>
        <a:prstGeom prst="blockArc">
          <a:avLst>
            <a:gd name="adj1" fmla="val 20727283"/>
            <a:gd name="adj2" fmla="val 3673225"/>
            <a:gd name="adj3" fmla="val 4639"/>
          </a:avLst>
        </a:prstGeom>
        <a:solidFill>
          <a:schemeClr val="accent5">
            <a:hueOff val="-2483469"/>
            <a:satOff val="9953"/>
            <a:lumOff val="2157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E7A9BD0-D5A6-4D6B-A87A-042FCA16867A}">
      <dsp:nvSpPr>
        <dsp:cNvPr id="0" name=""/>
        <dsp:cNvSpPr/>
      </dsp:nvSpPr>
      <dsp:spPr>
        <a:xfrm>
          <a:off x="2827937" y="390988"/>
          <a:ext cx="3347562" cy="3347562"/>
        </a:xfrm>
        <a:prstGeom prst="blockArc">
          <a:avLst>
            <a:gd name="adj1" fmla="val 15756865"/>
            <a:gd name="adj2" fmla="val 20515326"/>
            <a:gd name="adj3" fmla="val 4639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6BA1336-F606-4CE1-B54C-2775C4D0D843}">
      <dsp:nvSpPr>
        <dsp:cNvPr id="0" name=""/>
        <dsp:cNvSpPr/>
      </dsp:nvSpPr>
      <dsp:spPr>
        <a:xfrm>
          <a:off x="3595565" y="1197565"/>
          <a:ext cx="1540556" cy="1540556"/>
        </a:xfrm>
        <a:prstGeom prst="ellipse">
          <a:avLst/>
        </a:prstGeom>
        <a:solidFill>
          <a:srgbClr val="FF0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b="1" kern="12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rPr>
            <a:t>信息披露的负责人</a:t>
          </a:r>
          <a:endParaRPr lang="zh-CN" altLang="en-US" sz="1800" b="1" kern="1200" dirty="0">
            <a:solidFill>
              <a:schemeClr val="bg1"/>
            </a:solidFill>
            <a:latin typeface="微软雅黑" pitchFamily="34" charset="-122"/>
            <a:ea typeface="微软雅黑" pitchFamily="34" charset="-122"/>
          </a:endParaRPr>
        </a:p>
      </dsp:txBody>
      <dsp:txXfrm>
        <a:off x="3821174" y="1423174"/>
        <a:ext cx="1089338" cy="1089338"/>
      </dsp:txXfrm>
    </dsp:sp>
    <dsp:sp modelId="{3106C57B-2574-4F38-A694-9AAC20559A0D}">
      <dsp:nvSpPr>
        <dsp:cNvPr id="0" name=""/>
        <dsp:cNvSpPr/>
      </dsp:nvSpPr>
      <dsp:spPr>
        <a:xfrm>
          <a:off x="3416809" y="-95819"/>
          <a:ext cx="1749481" cy="1078389"/>
        </a:xfrm>
        <a:prstGeom prst="ellipse">
          <a:avLst/>
        </a:prstGeom>
        <a:solidFill>
          <a:srgbClr val="FF3399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b="1" kern="12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rPr>
            <a:t>三会及一层的协调人</a:t>
          </a:r>
          <a:endParaRPr lang="zh-CN" altLang="en-US" sz="1800" b="1" kern="1200" dirty="0">
            <a:solidFill>
              <a:schemeClr val="bg1"/>
            </a:solidFill>
            <a:latin typeface="微软雅黑" pitchFamily="34" charset="-122"/>
            <a:ea typeface="微软雅黑" pitchFamily="34" charset="-122"/>
          </a:endParaRPr>
        </a:p>
      </dsp:txBody>
      <dsp:txXfrm>
        <a:off x="3673015" y="62107"/>
        <a:ext cx="1237069" cy="762537"/>
      </dsp:txXfrm>
    </dsp:sp>
    <dsp:sp modelId="{D3EA6021-68F0-456E-ADD4-5B3F6C220697}">
      <dsp:nvSpPr>
        <dsp:cNvPr id="0" name=""/>
        <dsp:cNvSpPr/>
      </dsp:nvSpPr>
      <dsp:spPr>
        <a:xfrm>
          <a:off x="5221812" y="981555"/>
          <a:ext cx="1668311" cy="1151741"/>
        </a:xfrm>
        <a:prstGeom prst="ellipse">
          <a:avLst/>
        </a:prstGeom>
        <a:solidFill>
          <a:srgbClr val="CC99FF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b="1" kern="1200" dirty="0" smtClean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rPr>
            <a:t>公司资本运作的参与者和实施者</a:t>
          </a:r>
          <a:endParaRPr lang="zh-CN" altLang="en-US" sz="1800" b="1" kern="1200" dirty="0">
            <a:solidFill>
              <a:srgbClr val="C00000"/>
            </a:solidFill>
            <a:latin typeface="微软雅黑" pitchFamily="34" charset="-122"/>
            <a:ea typeface="微软雅黑" pitchFamily="34" charset="-122"/>
          </a:endParaRPr>
        </a:p>
      </dsp:txBody>
      <dsp:txXfrm>
        <a:off x="5466130" y="1150224"/>
        <a:ext cx="1179675" cy="814403"/>
      </dsp:txXfrm>
    </dsp:sp>
    <dsp:sp modelId="{9D3ECC8C-0F71-4665-B614-6A081B52D2F3}">
      <dsp:nvSpPr>
        <dsp:cNvPr id="0" name=""/>
        <dsp:cNvSpPr/>
      </dsp:nvSpPr>
      <dsp:spPr>
        <a:xfrm>
          <a:off x="4435185" y="2637738"/>
          <a:ext cx="1650723" cy="1526611"/>
        </a:xfrm>
        <a:prstGeom prst="ellipse">
          <a:avLst/>
        </a:prstGeom>
        <a:solidFill>
          <a:schemeClr val="accent5">
            <a:hueOff val="-4966938"/>
            <a:satOff val="19906"/>
            <a:lumOff val="431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b="1" kern="1200" dirty="0" smtClean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rPr>
            <a:t>公司规范运作的提醒者</a:t>
          </a:r>
          <a:endParaRPr lang="zh-CN" altLang="en-US" sz="1800" b="1" kern="1200" dirty="0">
            <a:solidFill>
              <a:srgbClr val="C00000"/>
            </a:solidFill>
            <a:latin typeface="微软雅黑" pitchFamily="34" charset="-122"/>
            <a:ea typeface="微软雅黑" pitchFamily="34" charset="-122"/>
          </a:endParaRPr>
        </a:p>
      </dsp:txBody>
      <dsp:txXfrm>
        <a:off x="4676928" y="2861305"/>
        <a:ext cx="1167237" cy="1079477"/>
      </dsp:txXfrm>
    </dsp:sp>
    <dsp:sp modelId="{4D486B2D-58EE-4600-ACC4-7C765A5CEE42}">
      <dsp:nvSpPr>
        <dsp:cNvPr id="0" name=""/>
        <dsp:cNvSpPr/>
      </dsp:nvSpPr>
      <dsp:spPr>
        <a:xfrm>
          <a:off x="2197475" y="2653466"/>
          <a:ext cx="1883644" cy="1495154"/>
        </a:xfrm>
        <a:prstGeom prst="ellipse">
          <a:avLst/>
        </a:prstGeom>
        <a:solidFill>
          <a:srgbClr val="0070C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b="1" kern="12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rPr>
            <a:t>投资者、投行、媒体了解公司的窗口</a:t>
          </a:r>
          <a:endParaRPr lang="zh-CN" altLang="en-US" sz="1800" b="1" kern="1200" dirty="0">
            <a:solidFill>
              <a:schemeClr val="bg1"/>
            </a:solidFill>
            <a:latin typeface="微软雅黑" pitchFamily="34" charset="-122"/>
            <a:ea typeface="微软雅黑" pitchFamily="34" charset="-122"/>
          </a:endParaRPr>
        </a:p>
      </dsp:txBody>
      <dsp:txXfrm>
        <a:off x="2473328" y="2872426"/>
        <a:ext cx="1331938" cy="1057234"/>
      </dsp:txXfrm>
    </dsp:sp>
    <dsp:sp modelId="{CE9C69FE-346E-4FD3-84D1-0E2D1DC91C75}">
      <dsp:nvSpPr>
        <dsp:cNvPr id="0" name=""/>
        <dsp:cNvSpPr/>
      </dsp:nvSpPr>
      <dsp:spPr>
        <a:xfrm>
          <a:off x="1621422" y="1053561"/>
          <a:ext cx="1546518" cy="1151730"/>
        </a:xfrm>
        <a:prstGeom prst="ellipse">
          <a:avLst/>
        </a:prstGeom>
        <a:solidFill>
          <a:srgbClr val="CCFFCC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b="1" kern="1200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rPr>
            <a:t>对外发言人</a:t>
          </a:r>
          <a:endParaRPr lang="zh-CN" altLang="en-US" sz="1800" b="1" kern="1200" dirty="0">
            <a:solidFill>
              <a:srgbClr val="FF0000"/>
            </a:solidFill>
            <a:latin typeface="微软雅黑" pitchFamily="34" charset="-122"/>
            <a:ea typeface="微软雅黑" pitchFamily="34" charset="-122"/>
          </a:endParaRPr>
        </a:p>
      </dsp:txBody>
      <dsp:txXfrm>
        <a:off x="1847904" y="1222228"/>
        <a:ext cx="1093554" cy="81439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27AB23-9985-4F9F-974A-6D8C5CD475DF}" type="datetimeFigureOut">
              <a:rPr lang="zh-CN" altLang="en-US" smtClean="0"/>
              <a:t>2019/5/17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3D67C2E-4B76-4670-A319-44493A836E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5691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D67C2E-4B76-4670-A319-44493A836E33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266889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D67C2E-4B76-4670-A319-44493A836E33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266889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D67C2E-4B76-4670-A319-44493A836E33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266889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D67C2E-4B76-4670-A319-44493A836E33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266889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D67C2E-4B76-4670-A319-44493A836E33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266889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D67C2E-4B76-4670-A319-44493A836E33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266889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D67C2E-4B76-4670-A319-44493A836E33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266889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D67C2E-4B76-4670-A319-44493A836E33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266889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D67C2E-4B76-4670-A319-44493A836E33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266889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D67C2E-4B76-4670-A319-44493A836E33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266889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D67C2E-4B76-4670-A319-44493A836E33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266889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D67C2E-4B76-4670-A319-44493A836E33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26688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2019/5/17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2019/5/17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2019/5/17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2019/5/17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2019/5/17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2019/5/17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2019/5/17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ctrTitle"/>
          </p:nvPr>
        </p:nvSpPr>
        <p:spPr>
          <a:xfrm>
            <a:off x="611560" y="908720"/>
            <a:ext cx="7772400" cy="2016224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6" name="矩形 7"/>
          <p:cNvSpPr>
            <a:spLocks noChangeArrowheads="1"/>
          </p:cNvSpPr>
          <p:nvPr/>
        </p:nvSpPr>
        <p:spPr bwMode="auto">
          <a:xfrm>
            <a:off x="0" y="0"/>
            <a:ext cx="9144000" cy="2924944"/>
          </a:xfrm>
          <a:prstGeom prst="rect">
            <a:avLst/>
          </a:prstGeom>
          <a:gradFill rotWithShape="0">
            <a:gsLst>
              <a:gs pos="0">
                <a:srgbClr val="FF0000"/>
              </a:gs>
              <a:gs pos="100000">
                <a:srgbClr val="D24726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endParaRPr lang="en-US" altLang="zh-CN" sz="3200" dirty="0" smtClean="0">
              <a:solidFill>
                <a:srgbClr val="FFFF00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defRPr/>
            </a:pPr>
            <a:endParaRPr lang="en-US" altLang="zh-CN" sz="3200" dirty="0" smtClean="0">
              <a:solidFill>
                <a:srgbClr val="FFFF00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defRPr/>
            </a:pPr>
            <a:endParaRPr lang="en-US" altLang="zh-CN" sz="3200" dirty="0" smtClean="0">
              <a:solidFill>
                <a:srgbClr val="FFFF00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defRPr/>
            </a:pPr>
            <a:endParaRPr lang="en-US" altLang="zh-CN" sz="3200" dirty="0" smtClean="0">
              <a:solidFill>
                <a:srgbClr val="FFFF00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defRPr/>
            </a:pPr>
            <a:endParaRPr lang="en-US" altLang="zh-CN" sz="3200" dirty="0" smtClean="0">
              <a:solidFill>
                <a:srgbClr val="FFFF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7"/>
          <p:cNvSpPr>
            <a:spLocks noChangeArrowheads="1"/>
          </p:cNvSpPr>
          <p:nvPr/>
        </p:nvSpPr>
        <p:spPr bwMode="auto">
          <a:xfrm>
            <a:off x="-2434" y="160513"/>
            <a:ext cx="9144000" cy="2764431"/>
          </a:xfrm>
          <a:prstGeom prst="rect">
            <a:avLst/>
          </a:prstGeom>
          <a:gradFill rotWithShape="0">
            <a:gsLst>
              <a:gs pos="0">
                <a:srgbClr val="FF0000"/>
              </a:gs>
              <a:gs pos="100000">
                <a:srgbClr val="D24726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zh-CN" altLang="en-US" sz="3200" dirty="0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新三板董秘角色定位和重要工作介绍</a:t>
            </a:r>
            <a:endParaRPr lang="en-US" altLang="zh-CN" sz="3200" dirty="0" smtClean="0">
              <a:solidFill>
                <a:srgbClr val="FFFF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8" name="Picture 8" descr="2457331_190740238000_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25144"/>
            <a:ext cx="2771799" cy="2041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 Box 57"/>
          <p:cNvSpPr txBox="1">
            <a:spLocks noChangeArrowheads="1"/>
          </p:cNvSpPr>
          <p:nvPr/>
        </p:nvSpPr>
        <p:spPr bwMode="auto">
          <a:xfrm>
            <a:off x="3929057" y="4853448"/>
            <a:ext cx="131042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崔丹丹</a:t>
            </a:r>
            <a:endParaRPr lang="zh-CN" altLang="en-US" sz="28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Text Box 12"/>
          <p:cNvSpPr txBox="1">
            <a:spLocks noChangeArrowheads="1"/>
          </p:cNvSpPr>
          <p:nvPr/>
        </p:nvSpPr>
        <p:spPr bwMode="auto">
          <a:xfrm>
            <a:off x="5436096" y="4938674"/>
            <a:ext cx="332034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2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18575691402</a:t>
            </a:r>
            <a:endParaRPr lang="zh-CN" altLang="en-US" sz="20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1021611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32"/>
          <p:cNvSpPr>
            <a:spLocks noChangeArrowheads="1"/>
          </p:cNvSpPr>
          <p:nvPr/>
        </p:nvSpPr>
        <p:spPr bwMode="gray">
          <a:xfrm>
            <a:off x="805676" y="476672"/>
            <a:ext cx="7222707" cy="571504"/>
          </a:xfrm>
          <a:prstGeom prst="roundRect">
            <a:avLst>
              <a:gd name="adj" fmla="val 17509"/>
            </a:avLst>
          </a:prstGeom>
          <a:solidFill>
            <a:srgbClr val="FF0000"/>
          </a:solidFill>
          <a:ln w="9525">
            <a:noFill/>
            <a:round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pPr algn="ctr"/>
            <a:r>
              <a:rPr lang="zh-CN" altLang="en-US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董秘的角色定位</a:t>
            </a:r>
          </a:p>
        </p:txBody>
      </p:sp>
      <p:sp>
        <p:nvSpPr>
          <p:cNvPr id="3" name="AutoShape 32"/>
          <p:cNvSpPr>
            <a:spLocks noChangeArrowheads="1"/>
          </p:cNvSpPr>
          <p:nvPr/>
        </p:nvSpPr>
        <p:spPr bwMode="gray">
          <a:xfrm>
            <a:off x="805676" y="1330025"/>
            <a:ext cx="2286016" cy="500066"/>
          </a:xfrm>
          <a:prstGeom prst="roundRect">
            <a:avLst>
              <a:gd name="adj" fmla="val 17509"/>
            </a:avLst>
          </a:prstGeom>
          <a:solidFill>
            <a:srgbClr val="4E91D4"/>
          </a:solidFill>
          <a:ln w="9525">
            <a:noFill/>
            <a:round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pPr>
              <a:buClr>
                <a:schemeClr val="tx2"/>
              </a:buClr>
              <a:defRPr/>
            </a:pPr>
            <a:r>
              <a:rPr lang="zh-CN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六</a:t>
            </a:r>
            <a:r>
              <a:rPr lang="zh-CN" alt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、董秘与决策层</a:t>
            </a:r>
            <a:endParaRPr lang="zh-CN" altLang="en-US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Rectangle 18"/>
          <p:cNvSpPr>
            <a:spLocks noChangeArrowheads="1"/>
          </p:cNvSpPr>
          <p:nvPr/>
        </p:nvSpPr>
        <p:spPr bwMode="auto">
          <a:xfrm>
            <a:off x="2555776" y="2547277"/>
            <a:ext cx="2148746" cy="407291"/>
          </a:xfrm>
          <a:prstGeom prst="rect">
            <a:avLst/>
          </a:prstGeom>
          <a:solidFill>
            <a:srgbClr val="DDDDDD"/>
          </a:solidFill>
          <a:ln w="6350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lIns="0" tIns="0" rIns="0" bIns="0" anchor="b">
            <a:spAutoFit/>
          </a:bodyPr>
          <a:lstStyle/>
          <a:p>
            <a:pPr algn="ctr" defTabSz="330200">
              <a:lnSpc>
                <a:spcPct val="150000"/>
              </a:lnSpc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  <a:tabLst>
                <a:tab pos="8521700" algn="r"/>
              </a:tabLst>
              <a:defRPr/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监事会</a:t>
            </a:r>
            <a:endParaRPr lang="zh-CN" altLang="en-US" sz="2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Rectangle 18"/>
          <p:cNvSpPr>
            <a:spLocks noChangeArrowheads="1"/>
          </p:cNvSpPr>
          <p:nvPr/>
        </p:nvSpPr>
        <p:spPr bwMode="auto">
          <a:xfrm>
            <a:off x="2612925" y="4941168"/>
            <a:ext cx="2148746" cy="407291"/>
          </a:xfrm>
          <a:prstGeom prst="rect">
            <a:avLst/>
          </a:prstGeom>
          <a:solidFill>
            <a:srgbClr val="DDDDDD"/>
          </a:solidFill>
          <a:ln w="6350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lIns="0" tIns="0" rIns="0" bIns="0" anchor="b">
            <a:spAutoFit/>
          </a:bodyPr>
          <a:lstStyle/>
          <a:p>
            <a:pPr algn="ctr" defTabSz="330200">
              <a:lnSpc>
                <a:spcPct val="150000"/>
              </a:lnSpc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  <a:tabLst>
                <a:tab pos="8521700" algn="r"/>
              </a:tabLst>
              <a:defRPr/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独立董事</a:t>
            </a:r>
            <a:endParaRPr lang="zh-CN" altLang="en-US" sz="2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Rectangle 18"/>
          <p:cNvSpPr>
            <a:spLocks noChangeArrowheads="1"/>
          </p:cNvSpPr>
          <p:nvPr/>
        </p:nvSpPr>
        <p:spPr bwMode="auto">
          <a:xfrm>
            <a:off x="2612925" y="3732390"/>
            <a:ext cx="2148746" cy="407291"/>
          </a:xfrm>
          <a:prstGeom prst="rect">
            <a:avLst/>
          </a:prstGeom>
          <a:solidFill>
            <a:srgbClr val="DDDDDD"/>
          </a:solidFill>
          <a:ln w="6350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lIns="0" tIns="0" rIns="0" bIns="0" anchor="b">
            <a:spAutoFit/>
          </a:bodyPr>
          <a:lstStyle/>
          <a:p>
            <a:pPr algn="ctr" defTabSz="330200">
              <a:lnSpc>
                <a:spcPct val="150000"/>
              </a:lnSpc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  <a:tabLst>
                <a:tab pos="8521700" algn="r"/>
              </a:tabLst>
              <a:defRPr/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董事会</a:t>
            </a:r>
            <a:endParaRPr lang="zh-CN" altLang="en-US" sz="2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Freeform 5"/>
          <p:cNvSpPr>
            <a:spLocks/>
          </p:cNvSpPr>
          <p:nvPr/>
        </p:nvSpPr>
        <p:spPr bwMode="auto">
          <a:xfrm>
            <a:off x="4754099" y="4787522"/>
            <a:ext cx="1906134" cy="307291"/>
          </a:xfrm>
          <a:custGeom>
            <a:avLst/>
            <a:gdLst>
              <a:gd name="T0" fmla="*/ 323 w 2152"/>
              <a:gd name="T1" fmla="*/ 0 h 88"/>
              <a:gd name="T2" fmla="*/ 288 w 2152"/>
              <a:gd name="T3" fmla="*/ 988 h 88"/>
              <a:gd name="T4" fmla="*/ 0 w 2152"/>
              <a:gd name="T5" fmla="*/ 1029 h 88"/>
              <a:gd name="T6" fmla="*/ 0 60000 65536"/>
              <a:gd name="T7" fmla="*/ 0 60000 65536"/>
              <a:gd name="T8" fmla="*/ 0 60000 65536"/>
              <a:gd name="T9" fmla="*/ 0 w 2152"/>
              <a:gd name="T10" fmla="*/ 0 h 88"/>
              <a:gd name="T11" fmla="*/ 2152 w 2152"/>
              <a:gd name="T12" fmla="*/ 88 h 88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52" h="88">
                <a:moveTo>
                  <a:pt x="2152" y="0"/>
                </a:moveTo>
                <a:lnTo>
                  <a:pt x="1921" y="85"/>
                </a:lnTo>
                <a:lnTo>
                  <a:pt x="0" y="88"/>
                </a:lnTo>
              </a:path>
            </a:pathLst>
          </a:custGeom>
          <a:noFill/>
          <a:ln w="22225">
            <a:solidFill>
              <a:srgbClr val="000099"/>
            </a:solidFill>
            <a:round/>
            <a:headEnd type="triangle" w="med" len="lg"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 lIns="0" tIns="0" rIns="0" bIns="0" anchor="ctr">
            <a:spAutoFit/>
          </a:bodyPr>
          <a:lstStyle/>
          <a:p>
            <a:pPr algn="ctr">
              <a:defRPr/>
            </a:pPr>
            <a:endParaRPr lang="zh-CN" altLang="en-US" sz="20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Freeform 9"/>
          <p:cNvSpPr>
            <a:spLocks/>
          </p:cNvSpPr>
          <p:nvPr/>
        </p:nvSpPr>
        <p:spPr bwMode="auto">
          <a:xfrm>
            <a:off x="4704522" y="2800922"/>
            <a:ext cx="1883702" cy="307291"/>
          </a:xfrm>
          <a:custGeom>
            <a:avLst/>
            <a:gdLst>
              <a:gd name="T0" fmla="*/ 491 w 2480"/>
              <a:gd name="T1" fmla="*/ 31 h 278"/>
              <a:gd name="T2" fmla="*/ 473 w 2480"/>
              <a:gd name="T3" fmla="*/ 0 h 278"/>
              <a:gd name="T4" fmla="*/ 0 w 2480"/>
              <a:gd name="T5" fmla="*/ 1 h 278"/>
              <a:gd name="T6" fmla="*/ 0 60000 65536"/>
              <a:gd name="T7" fmla="*/ 0 60000 65536"/>
              <a:gd name="T8" fmla="*/ 0 60000 65536"/>
              <a:gd name="T9" fmla="*/ 0 w 2480"/>
              <a:gd name="T10" fmla="*/ 0 h 278"/>
              <a:gd name="T11" fmla="*/ 2480 w 2480"/>
              <a:gd name="T12" fmla="*/ 278 h 278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480" h="278">
                <a:moveTo>
                  <a:pt x="2480" y="278"/>
                </a:moveTo>
                <a:lnTo>
                  <a:pt x="2388" y="0"/>
                </a:lnTo>
                <a:lnTo>
                  <a:pt x="0" y="2"/>
                </a:lnTo>
              </a:path>
            </a:pathLst>
          </a:custGeom>
          <a:noFill/>
          <a:ln w="22225">
            <a:solidFill>
              <a:srgbClr val="000099"/>
            </a:solidFill>
            <a:round/>
            <a:headEnd type="triangle" w="med" len="lg"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 lIns="0" tIns="0" rIns="0" bIns="0" anchor="ctr">
            <a:spAutoFit/>
          </a:bodyPr>
          <a:lstStyle/>
          <a:p>
            <a:pPr algn="ctr">
              <a:defRPr/>
            </a:pPr>
            <a:endParaRPr lang="zh-CN" altLang="en-US" sz="200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2" name="直接箭头连接符 21"/>
          <p:cNvCxnSpPr/>
          <p:nvPr/>
        </p:nvCxnSpPr>
        <p:spPr>
          <a:xfrm flipV="1">
            <a:off x="4860032" y="3936033"/>
            <a:ext cx="1728192" cy="2"/>
          </a:xfrm>
          <a:prstGeom prst="straightConnector1">
            <a:avLst/>
          </a:prstGeom>
          <a:ln w="1905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Rectangle 37"/>
          <p:cNvSpPr>
            <a:spLocks noChangeArrowheads="1"/>
          </p:cNvSpPr>
          <p:nvPr/>
        </p:nvSpPr>
        <p:spPr bwMode="auto">
          <a:xfrm>
            <a:off x="6660233" y="2658761"/>
            <a:ext cx="1605996" cy="2554545"/>
          </a:xfrm>
          <a:prstGeom prst="rect">
            <a:avLst/>
          </a:prstGeom>
          <a:solidFill>
            <a:srgbClr val="CCFFFF"/>
          </a:solidFill>
          <a:ln w="6350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 lIns="0" tIns="0" rIns="0" bIns="0" anchor="ctr">
            <a:spAutoFit/>
          </a:bodyPr>
          <a:lstStyle/>
          <a:p>
            <a:pPr algn="ctr" defTabSz="330200">
              <a:lnSpc>
                <a:spcPct val="150000"/>
              </a:lnSpc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  <a:tabLst>
                <a:tab pos="8521700" algn="r"/>
              </a:tabLst>
              <a:defRPr/>
            </a:pPr>
            <a:endParaRPr lang="en-US" altLang="zh-CN" sz="2000" b="1" dirty="0" smtClean="0">
              <a:solidFill>
                <a:srgbClr val="FF3300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 defTabSz="330200">
              <a:lnSpc>
                <a:spcPct val="150000"/>
              </a:lnSpc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  <a:tabLst>
                <a:tab pos="8521700" algn="r"/>
              </a:tabLst>
              <a:defRPr/>
            </a:pPr>
            <a:endParaRPr lang="en-US" altLang="zh-CN" sz="2000" b="1" dirty="0" smtClean="0">
              <a:solidFill>
                <a:srgbClr val="FF3300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 defTabSz="330200">
              <a:lnSpc>
                <a:spcPct val="150000"/>
              </a:lnSpc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  <a:tabLst>
                <a:tab pos="8521700" algn="r"/>
              </a:tabLst>
              <a:defRPr/>
            </a:pP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股东大会</a:t>
            </a:r>
            <a:endParaRPr lang="en-US" altLang="zh-CN" sz="2000" b="1" dirty="0">
              <a:latin typeface="微软雅黑" pitchFamily="34" charset="-122"/>
              <a:ea typeface="微软雅黑" pitchFamily="34" charset="-122"/>
            </a:endParaRPr>
          </a:p>
          <a:p>
            <a:pPr algn="ctr" defTabSz="330200">
              <a:lnSpc>
                <a:spcPct val="150000"/>
              </a:lnSpc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  <a:tabLst>
                <a:tab pos="8521700" algn="r"/>
              </a:tabLst>
              <a:defRPr/>
            </a:pPr>
            <a:endParaRPr lang="en-US" altLang="zh-CN" sz="2000" b="1" dirty="0" smtClean="0">
              <a:solidFill>
                <a:srgbClr val="FF3300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 defTabSz="330200">
              <a:lnSpc>
                <a:spcPct val="150000"/>
              </a:lnSpc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  <a:tabLst>
                <a:tab pos="8521700" algn="r"/>
              </a:tabLst>
              <a:defRPr/>
            </a:pPr>
            <a:endParaRPr lang="zh-CN" altLang="en-US" sz="2000" b="1" dirty="0">
              <a:solidFill>
                <a:srgbClr val="FF33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101102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32"/>
          <p:cNvSpPr>
            <a:spLocks noChangeArrowheads="1"/>
          </p:cNvSpPr>
          <p:nvPr/>
        </p:nvSpPr>
        <p:spPr bwMode="gray">
          <a:xfrm>
            <a:off x="805676" y="476672"/>
            <a:ext cx="7222707" cy="571504"/>
          </a:xfrm>
          <a:prstGeom prst="roundRect">
            <a:avLst>
              <a:gd name="adj" fmla="val 17509"/>
            </a:avLst>
          </a:prstGeom>
          <a:solidFill>
            <a:srgbClr val="FF0000"/>
          </a:solidFill>
          <a:ln w="9525">
            <a:noFill/>
            <a:round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pPr algn="ctr"/>
            <a:r>
              <a:rPr lang="zh-CN" altLang="en-US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董秘的角色定位</a:t>
            </a:r>
          </a:p>
        </p:txBody>
      </p:sp>
      <p:sp>
        <p:nvSpPr>
          <p:cNvPr id="3" name="AutoShape 32"/>
          <p:cNvSpPr>
            <a:spLocks noChangeArrowheads="1"/>
          </p:cNvSpPr>
          <p:nvPr/>
        </p:nvSpPr>
        <p:spPr bwMode="gray">
          <a:xfrm>
            <a:off x="805676" y="1330025"/>
            <a:ext cx="2286016" cy="500066"/>
          </a:xfrm>
          <a:prstGeom prst="roundRect">
            <a:avLst>
              <a:gd name="adj" fmla="val 17509"/>
            </a:avLst>
          </a:prstGeom>
          <a:solidFill>
            <a:srgbClr val="4E91D4"/>
          </a:solidFill>
          <a:ln w="9525">
            <a:noFill/>
            <a:round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pPr>
              <a:buClr>
                <a:schemeClr val="tx2"/>
              </a:buClr>
              <a:defRPr/>
            </a:pPr>
            <a:r>
              <a:rPr lang="zh-CN" alt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七、董秘与经营层</a:t>
            </a:r>
            <a:endParaRPr lang="zh-CN" altLang="en-US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标题1"/>
          <p:cNvSpPr>
            <a:spLocks noChangeArrowheads="1"/>
          </p:cNvSpPr>
          <p:nvPr/>
        </p:nvSpPr>
        <p:spPr bwMode="gray">
          <a:xfrm>
            <a:off x="805676" y="2348880"/>
            <a:ext cx="2099945" cy="957580"/>
          </a:xfrm>
          <a:prstGeom prst="roundRect">
            <a:avLst>
              <a:gd name="adj" fmla="val 11921"/>
            </a:avLst>
          </a:prstGeom>
          <a:solidFill>
            <a:srgbClr val="FFAC6A"/>
          </a:solidFill>
          <a:ln w="63500" cap="flat" cmpd="sng" algn="ctr">
            <a:solidFill>
              <a:schemeClr val="bg1"/>
            </a:solidFill>
            <a:prstDash val="solid"/>
          </a:ln>
          <a:effectLst>
            <a:outerShdw blurRad="127000" dist="38100" dir="5400000" algn="ctr" rotWithShape="0">
              <a:prstClr val="black">
                <a:alpha val="40000"/>
              </a:prstClr>
            </a:outerShdw>
          </a:effectLst>
        </p:spPr>
        <p:txBody>
          <a:bodyPr lIns="61347" tIns="30672" rIns="61347" bIns="30672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董事会办公室</a:t>
            </a:r>
            <a:endParaRPr lang="zh-CN" altLang="zh-CN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Pyr1"/>
          <p:cNvSpPr>
            <a:spLocks noEditPoints="1" noChangeArrowheads="1"/>
          </p:cNvSpPr>
          <p:nvPr/>
        </p:nvSpPr>
        <p:spPr bwMode="auto">
          <a:xfrm>
            <a:off x="1187624" y="3429000"/>
            <a:ext cx="1285880" cy="785828"/>
          </a:xfrm>
          <a:custGeom>
            <a:avLst/>
            <a:gdLst>
              <a:gd name="T0" fmla="*/ 0 w 21600"/>
              <a:gd name="T1" fmla="*/ 0 h 21600"/>
              <a:gd name="T2" fmla="*/ 0 w 21600"/>
              <a:gd name="T3" fmla="*/ 0 h 21600"/>
              <a:gd name="T4" fmla="*/ 0 w 21600"/>
              <a:gd name="T5" fmla="*/ 0 h 21600"/>
              <a:gd name="T6" fmla="*/ 0 60000 65536"/>
              <a:gd name="T7" fmla="*/ 0 60000 65536"/>
              <a:gd name="T8" fmla="*/ 0 60000 65536"/>
              <a:gd name="T9" fmla="*/ 5400 w 21600"/>
              <a:gd name="T10" fmla="*/ 11802 h 21600"/>
              <a:gd name="T11" fmla="*/ 16200 w 21600"/>
              <a:gd name="T12" fmla="*/ 20598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>
                <a:moveTo>
                  <a:pt x="10800" y="0"/>
                </a:moveTo>
                <a:lnTo>
                  <a:pt x="21600" y="21600"/>
                </a:lnTo>
                <a:lnTo>
                  <a:pt x="0" y="21600"/>
                </a:lnTo>
                <a:lnTo>
                  <a:pt x="10800" y="0"/>
                </a:lnTo>
                <a:close/>
              </a:path>
            </a:pathLst>
          </a:custGeom>
          <a:solidFill>
            <a:srgbClr val="D8EBB3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核心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Pyr2"/>
          <p:cNvSpPr>
            <a:spLocks noEditPoints="1" noChangeArrowheads="1"/>
          </p:cNvSpPr>
          <p:nvPr/>
        </p:nvSpPr>
        <p:spPr bwMode="auto">
          <a:xfrm>
            <a:off x="504101" y="4397537"/>
            <a:ext cx="2643188" cy="642937"/>
          </a:xfrm>
          <a:custGeom>
            <a:avLst/>
            <a:gdLst>
              <a:gd name="T0" fmla="*/ 0 w 21600"/>
              <a:gd name="T1" fmla="*/ 0 h 21600"/>
              <a:gd name="T2" fmla="*/ 0 w 21600"/>
              <a:gd name="T3" fmla="*/ 0 h 21600"/>
              <a:gd name="T4" fmla="*/ 0 w 21600"/>
              <a:gd name="T5" fmla="*/ 0 h 21600"/>
              <a:gd name="T6" fmla="*/ 0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5789 w 21600"/>
              <a:gd name="T13" fmla="*/ 508 h 21600"/>
              <a:gd name="T14" fmla="*/ 15811 w 21600"/>
              <a:gd name="T15" fmla="*/ 2109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5787" y="0"/>
                </a:moveTo>
                <a:lnTo>
                  <a:pt x="15812" y="0"/>
                </a:lnTo>
                <a:lnTo>
                  <a:pt x="21600" y="21600"/>
                </a:lnTo>
                <a:lnTo>
                  <a:pt x="0" y="21600"/>
                </a:lnTo>
                <a:lnTo>
                  <a:pt x="5787" y="0"/>
                </a:lnTo>
                <a:close/>
              </a:path>
            </a:pathLst>
          </a:custGeom>
          <a:solidFill>
            <a:srgbClr val="CCCC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tIns="82800"/>
          <a:lstStyle/>
          <a:p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    </a:t>
            </a:r>
            <a:endParaRPr lang="en-US" altLang="zh-CN" dirty="0"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发展</a:t>
            </a:r>
            <a:endParaRPr lang="en-US" altLang="zh-CN" b="1" dirty="0">
              <a:latin typeface="微软雅黑" pitchFamily="34" charset="-122"/>
              <a:ea typeface="微软雅黑" pitchFamily="34" charset="-122"/>
            </a:endParaRPr>
          </a:p>
          <a:p>
            <a:endParaRPr lang="en-US" altLang="zh-CN" dirty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    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  <a:p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Pyr2"/>
          <p:cNvSpPr>
            <a:spLocks noEditPoints="1" noChangeArrowheads="1"/>
          </p:cNvSpPr>
          <p:nvPr/>
        </p:nvSpPr>
        <p:spPr bwMode="auto">
          <a:xfrm>
            <a:off x="418288" y="5229200"/>
            <a:ext cx="2987779" cy="864096"/>
          </a:xfrm>
          <a:custGeom>
            <a:avLst/>
            <a:gdLst>
              <a:gd name="T0" fmla="*/ 0 w 21600"/>
              <a:gd name="T1" fmla="*/ 0 h 21600"/>
              <a:gd name="T2" fmla="*/ 0 w 21600"/>
              <a:gd name="T3" fmla="*/ 0 h 21600"/>
              <a:gd name="T4" fmla="*/ 0 w 21600"/>
              <a:gd name="T5" fmla="*/ 0 h 21600"/>
              <a:gd name="T6" fmla="*/ 0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5789 w 21600"/>
              <a:gd name="T13" fmla="*/ 508 h 21600"/>
              <a:gd name="T14" fmla="*/ 15811 w 21600"/>
              <a:gd name="T15" fmla="*/ 2109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5787" y="0"/>
                </a:moveTo>
                <a:lnTo>
                  <a:pt x="15812" y="0"/>
                </a:lnTo>
                <a:lnTo>
                  <a:pt x="21600" y="21600"/>
                </a:lnTo>
                <a:lnTo>
                  <a:pt x="0" y="21600"/>
                </a:lnTo>
                <a:lnTo>
                  <a:pt x="5787" y="0"/>
                </a:lnTo>
                <a:close/>
              </a:path>
            </a:pathLst>
          </a:custGeom>
          <a:solidFill>
            <a:srgbClr val="FFC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tIns="82800"/>
          <a:lstStyle/>
          <a:p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    </a:t>
            </a:r>
            <a:endParaRPr lang="en-US" altLang="zh-CN" dirty="0"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基础</a:t>
            </a:r>
            <a:endParaRPr lang="en-US" altLang="zh-CN" b="1" dirty="0">
              <a:latin typeface="微软雅黑" pitchFamily="34" charset="-122"/>
              <a:ea typeface="微软雅黑" pitchFamily="34" charset="-122"/>
            </a:endParaRPr>
          </a:p>
          <a:p>
            <a:endParaRPr lang="en-US" altLang="zh-CN" dirty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    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  <a:p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9" name="直接箭头连接符 18"/>
          <p:cNvCxnSpPr>
            <a:stCxn id="9" idx="3"/>
          </p:cNvCxnSpPr>
          <p:nvPr/>
        </p:nvCxnSpPr>
        <p:spPr>
          <a:xfrm>
            <a:off x="2905621" y="2827670"/>
            <a:ext cx="2746499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5619868" y="2643004"/>
            <a:ext cx="25202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公司规范运作的协调部</a:t>
            </a:r>
            <a:endParaRPr lang="zh-CN" alt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36096" y="3923764"/>
            <a:ext cx="25202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三会及一层的协调人</a:t>
            </a:r>
            <a:endParaRPr lang="zh-CN" altLang="en-US" dirty="0"/>
          </a:p>
        </p:txBody>
      </p:sp>
      <p:sp>
        <p:nvSpPr>
          <p:cNvPr id="25" name="TextBox 24"/>
          <p:cNvSpPr txBox="1"/>
          <p:nvPr/>
        </p:nvSpPr>
        <p:spPr>
          <a:xfrm>
            <a:off x="5393703" y="4690608"/>
            <a:ext cx="31683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资本运作的参与者和实施者</a:t>
            </a:r>
            <a:endParaRPr lang="zh-CN" altLang="en-US" dirty="0"/>
          </a:p>
        </p:txBody>
      </p:sp>
      <p:sp>
        <p:nvSpPr>
          <p:cNvPr id="26" name="TextBox 25"/>
          <p:cNvSpPr txBox="1"/>
          <p:nvPr/>
        </p:nvSpPr>
        <p:spPr>
          <a:xfrm>
            <a:off x="5508103" y="5715730"/>
            <a:ext cx="25202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公司规范运作的提醒者</a:t>
            </a:r>
            <a:endParaRPr lang="zh-CN" altLang="en-US" dirty="0"/>
          </a:p>
        </p:txBody>
      </p:sp>
      <p:cxnSp>
        <p:nvCxnSpPr>
          <p:cNvPr id="28" name="直接连接符 27"/>
          <p:cNvCxnSpPr/>
          <p:nvPr/>
        </p:nvCxnSpPr>
        <p:spPr>
          <a:xfrm>
            <a:off x="2555776" y="4214828"/>
            <a:ext cx="5266848" cy="7826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3147289" y="5040474"/>
            <a:ext cx="4992858" cy="853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>
            <a:off x="3406067" y="6085062"/>
            <a:ext cx="4622316" cy="823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20429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9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 txBox="1">
            <a:spLocks/>
          </p:cNvSpPr>
          <p:nvPr/>
        </p:nvSpPr>
        <p:spPr bwMode="auto">
          <a:xfrm>
            <a:off x="827584" y="2340589"/>
            <a:ext cx="7786742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第二部分：</a:t>
            </a:r>
            <a:endParaRPr lang="en-US" altLang="zh-CN" sz="2800" b="1" dirty="0" smtClean="0">
              <a:solidFill>
                <a:srgbClr val="C0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lvl="0"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FF3399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董秘</a:t>
            </a:r>
            <a:r>
              <a:rPr lang="zh-CN" altLang="en-US" sz="2800" b="1" dirty="0" smtClean="0">
                <a:solidFill>
                  <a:srgbClr val="FF3399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的重要工作</a:t>
            </a:r>
            <a:endParaRPr lang="en-US" altLang="zh-CN" sz="2800" b="1" dirty="0" smtClean="0">
              <a:solidFill>
                <a:srgbClr val="FF3399"/>
              </a:solidFill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lvl="0"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dirty="0" smtClean="0">
                <a:solidFill>
                  <a:srgbClr val="FF3399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What  </a:t>
            </a:r>
            <a:r>
              <a:rPr lang="en-US" altLang="zh-CN" sz="2800" b="1" dirty="0">
                <a:solidFill>
                  <a:srgbClr val="FF3399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we </a:t>
            </a:r>
            <a:r>
              <a:rPr lang="en-US" altLang="zh-CN" sz="2800" b="1" dirty="0" smtClean="0">
                <a:solidFill>
                  <a:srgbClr val="FF3399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do?</a:t>
            </a:r>
            <a:endParaRPr lang="en-US" altLang="zh-CN" sz="2800" b="1" dirty="0">
              <a:solidFill>
                <a:srgbClr val="FF3399"/>
              </a:solidFill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lvl="0"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2800" b="1" dirty="0" smtClean="0">
              <a:solidFill>
                <a:srgbClr val="FF3399"/>
              </a:solidFill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467544" y="1124744"/>
            <a:ext cx="1285883" cy="547754"/>
          </a:xfrm>
          <a:prstGeom prst="roundRect">
            <a:avLst/>
          </a:prstGeom>
          <a:solidFill>
            <a:srgbClr val="00B0F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rgbClr val="FF3399"/>
                </a:solidFill>
                <a:latin typeface="微软雅黑" pitchFamily="34" charset="-122"/>
                <a:ea typeface="微软雅黑" pitchFamily="34" charset="-122"/>
              </a:rPr>
              <a:t>目   录</a:t>
            </a:r>
            <a:endParaRPr lang="zh-CN" altLang="en-US" sz="2400" b="1" dirty="0">
              <a:solidFill>
                <a:srgbClr val="FF3399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1777223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5"/>
          <p:cNvSpPr>
            <a:spLocks noChangeArrowheads="1"/>
          </p:cNvSpPr>
          <p:nvPr/>
        </p:nvSpPr>
        <p:spPr bwMode="ltGray">
          <a:xfrm>
            <a:off x="1187625" y="1628800"/>
            <a:ext cx="1800200" cy="958880"/>
          </a:xfrm>
          <a:prstGeom prst="chevron">
            <a:avLst>
              <a:gd name="adj" fmla="val 17384"/>
            </a:avLst>
          </a:prstGeom>
          <a:solidFill>
            <a:schemeClr val="accent1"/>
          </a:solidFill>
          <a:ln w="38100">
            <a:solidFill>
              <a:srgbClr val="EAEAEA"/>
            </a:solidFill>
            <a:miter lim="800000"/>
            <a:headEnd/>
            <a:tailEnd/>
          </a:ln>
          <a:effectLst>
            <a:outerShdw dist="109250" dir="3267739" algn="ctr" rotWithShape="0">
              <a:srgbClr val="333333">
                <a:alpha val="50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square" anchor="ctr">
            <a:spAutoFit/>
          </a:bodyPr>
          <a:lstStyle/>
          <a:p>
            <a:pPr algn="ctr">
              <a:defRPr/>
            </a:pPr>
            <a:endParaRPr lang="zh-CN" altLang="en-US" dirty="0">
              <a:ea typeface="宋体" pitchFamily="2" charset="-122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504256" y="1908185"/>
            <a:ext cx="121058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夯实基础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AutoShape 4"/>
          <p:cNvSpPr>
            <a:spLocks noChangeArrowheads="1"/>
          </p:cNvSpPr>
          <p:nvPr/>
        </p:nvSpPr>
        <p:spPr bwMode="ltGray">
          <a:xfrm>
            <a:off x="1137754" y="3356992"/>
            <a:ext cx="1872208" cy="958880"/>
          </a:xfrm>
          <a:prstGeom prst="chevron">
            <a:avLst>
              <a:gd name="adj" fmla="val 17384"/>
            </a:avLst>
          </a:prstGeom>
          <a:solidFill>
            <a:srgbClr val="FF66CC"/>
          </a:solidFill>
          <a:ln w="38100">
            <a:solidFill>
              <a:schemeClr val="tx2"/>
            </a:solidFill>
            <a:miter lim="800000"/>
            <a:headEnd/>
            <a:tailEnd/>
          </a:ln>
          <a:effectLst>
            <a:outerShdw dist="109250" dir="3267739" algn="ctr" rotWithShape="0">
              <a:srgbClr val="333333">
                <a:alpha val="50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square" anchor="ctr">
            <a:spAutoFit/>
          </a:bodyPr>
          <a:lstStyle/>
          <a:p>
            <a:pPr algn="ctr">
              <a:defRPr/>
            </a:pPr>
            <a:endParaRPr lang="zh-CN" altLang="zh-CN">
              <a:latin typeface="Arial" pitchFamily="34" charset="0"/>
              <a:ea typeface="宋体" pitchFamily="2" charset="-122"/>
            </a:endParaRPr>
          </a:p>
        </p:txBody>
      </p:sp>
      <p:sp>
        <p:nvSpPr>
          <p:cNvPr id="6" name="AutoShape 32"/>
          <p:cNvSpPr>
            <a:spLocks noChangeArrowheads="1"/>
          </p:cNvSpPr>
          <p:nvPr/>
        </p:nvSpPr>
        <p:spPr bwMode="gray">
          <a:xfrm>
            <a:off x="805676" y="476672"/>
            <a:ext cx="7222707" cy="571504"/>
          </a:xfrm>
          <a:prstGeom prst="roundRect">
            <a:avLst>
              <a:gd name="adj" fmla="val 17509"/>
            </a:avLst>
          </a:prstGeom>
          <a:solidFill>
            <a:srgbClr val="FF0000"/>
          </a:solidFill>
          <a:ln w="9525">
            <a:noFill/>
            <a:round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pPr algn="ctr"/>
            <a:r>
              <a:rPr lang="zh-CN" altLang="en-US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董秘的重要工作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1468564" y="3638353"/>
            <a:ext cx="121058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提升市值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AutoShape 3"/>
          <p:cNvSpPr>
            <a:spLocks noChangeArrowheads="1"/>
          </p:cNvSpPr>
          <p:nvPr/>
        </p:nvSpPr>
        <p:spPr bwMode="ltGray">
          <a:xfrm>
            <a:off x="1087884" y="5085184"/>
            <a:ext cx="1971948" cy="936104"/>
          </a:xfrm>
          <a:prstGeom prst="chevron">
            <a:avLst>
              <a:gd name="adj" fmla="val 16468"/>
            </a:avLst>
          </a:prstGeom>
          <a:solidFill>
            <a:schemeClr val="accent2"/>
          </a:solidFill>
          <a:ln w="38100">
            <a:solidFill>
              <a:srgbClr val="EAEAEA"/>
            </a:solidFill>
            <a:miter lim="800000"/>
            <a:headEnd/>
            <a:tailEnd/>
          </a:ln>
          <a:effectLst>
            <a:outerShdw dist="109250" dir="3267739" algn="ctr" rotWithShape="0">
              <a:srgbClr val="333333">
                <a:alpha val="50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square" anchor="ctr">
            <a:spAutoFit/>
          </a:bodyPr>
          <a:lstStyle/>
          <a:p>
            <a:pPr algn="ctr">
              <a:defRPr/>
            </a:pPr>
            <a:endParaRPr lang="zh-CN" altLang="zh-CN">
              <a:latin typeface="Arial" pitchFamily="34" charset="0"/>
              <a:ea typeface="宋体" pitchFamily="2" charset="-122"/>
            </a:endParaRPr>
          </a:p>
        </p:txBody>
      </p:sp>
      <p:sp>
        <p:nvSpPr>
          <p:cNvPr id="11" name="TextBox 9"/>
          <p:cNvSpPr txBox="1">
            <a:spLocks noChangeArrowheads="1"/>
          </p:cNvSpPr>
          <p:nvPr/>
        </p:nvSpPr>
        <p:spPr bwMode="auto">
          <a:xfrm>
            <a:off x="1413832" y="5353181"/>
            <a:ext cx="121058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加速发展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788024" y="1923574"/>
            <a:ext cx="2304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三会运作及独董制度</a:t>
            </a:r>
            <a:endParaRPr lang="zh-CN" alt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4823521" y="3669131"/>
            <a:ext cx="2304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信息披露与市值管理</a:t>
            </a:r>
            <a:endParaRPr lang="zh-CN" alt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4980655" y="5383959"/>
            <a:ext cx="2304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首次发行与资本运作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73333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504256" y="1908185"/>
            <a:ext cx="121058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夯实基础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AutoShape 32"/>
          <p:cNvSpPr>
            <a:spLocks noChangeArrowheads="1"/>
          </p:cNvSpPr>
          <p:nvPr/>
        </p:nvSpPr>
        <p:spPr bwMode="gray">
          <a:xfrm>
            <a:off x="805676" y="476672"/>
            <a:ext cx="7222707" cy="571504"/>
          </a:xfrm>
          <a:prstGeom prst="roundRect">
            <a:avLst>
              <a:gd name="adj" fmla="val 17509"/>
            </a:avLst>
          </a:prstGeom>
          <a:solidFill>
            <a:srgbClr val="FF0000"/>
          </a:solidFill>
          <a:ln w="9525">
            <a:noFill/>
            <a:round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pPr algn="ctr"/>
            <a:r>
              <a:rPr lang="zh-CN" altLang="en-US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董秘的重要工作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1468564" y="3638353"/>
            <a:ext cx="121058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提升市值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TextBox 9"/>
          <p:cNvSpPr txBox="1">
            <a:spLocks noChangeArrowheads="1"/>
          </p:cNvSpPr>
          <p:nvPr/>
        </p:nvSpPr>
        <p:spPr bwMode="auto">
          <a:xfrm>
            <a:off x="1413832" y="5353181"/>
            <a:ext cx="121058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加速发展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57158" y="2071678"/>
            <a:ext cx="8247290" cy="286232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3175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一、治理结构</a:t>
            </a:r>
            <a:endParaRPr lang="en-US" altLang="zh-CN" sz="2000" b="1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公司治理机构是指由股东、董事会、监事会和经营层组成的一定的制衡关系，是用来约束和管理经营者的行为。</a:t>
            </a:r>
            <a:endParaRPr lang="en-US" altLang="zh-CN" sz="2000" b="1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股东大会是权力机构、董事会是决策机构、监事会是监督机构，经营层是执行机构。</a:t>
            </a:r>
            <a:endParaRPr lang="en-US" altLang="zh-CN" sz="2000" b="1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主要特点：以三会为核心，同时引入独立董事制度。</a:t>
            </a:r>
            <a:endParaRPr lang="en-US" altLang="zh-CN" sz="2000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65937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504256" y="1908185"/>
            <a:ext cx="121058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夯实基础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AutoShape 32"/>
          <p:cNvSpPr>
            <a:spLocks noChangeArrowheads="1"/>
          </p:cNvSpPr>
          <p:nvPr/>
        </p:nvSpPr>
        <p:spPr bwMode="gray">
          <a:xfrm>
            <a:off x="805676" y="476672"/>
            <a:ext cx="7222707" cy="571504"/>
          </a:xfrm>
          <a:prstGeom prst="roundRect">
            <a:avLst>
              <a:gd name="adj" fmla="val 17509"/>
            </a:avLst>
          </a:prstGeom>
          <a:solidFill>
            <a:srgbClr val="FF0000"/>
          </a:solidFill>
          <a:ln w="9525">
            <a:noFill/>
            <a:round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pPr algn="ctr"/>
            <a:r>
              <a:rPr lang="zh-CN" altLang="en-US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董秘的重要工作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1468564" y="3638353"/>
            <a:ext cx="121058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提升市值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TextBox 9"/>
          <p:cNvSpPr txBox="1">
            <a:spLocks noChangeArrowheads="1"/>
          </p:cNvSpPr>
          <p:nvPr/>
        </p:nvSpPr>
        <p:spPr bwMode="auto">
          <a:xfrm>
            <a:off x="1413832" y="5353181"/>
            <a:ext cx="121058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加速发展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05676" y="2071678"/>
            <a:ext cx="7438732" cy="3323987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3175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二、保证三会运作规范有效</a:t>
            </a:r>
            <a:endParaRPr lang="en-US" altLang="zh-CN" sz="2000" b="1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熟知规则：作为董秘应对三会的议事规则了然于心、包括但不仅限于三会各自的权限、组成、召集、召开、议事规则等。</a:t>
            </a:r>
            <a:endParaRPr lang="en-US" altLang="zh-CN" sz="2000" b="1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掌控节点：对公司的架构、投资、关联交易、对外担保等涉及三会决策的事项动态及时掌握，准确判断筹备三会的节点。</a:t>
            </a:r>
            <a:endParaRPr lang="en-US" altLang="zh-CN" sz="2000" b="1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筹备会议：在三会筹备组织方面应以“万无一失、零差错”为既定目标，会议前、会中、会后工作明确，责任到位。</a:t>
            </a:r>
            <a:endParaRPr lang="en-US" altLang="zh-CN" sz="2000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64016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504256" y="1908185"/>
            <a:ext cx="121058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夯实基础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AutoShape 32"/>
          <p:cNvSpPr>
            <a:spLocks noChangeArrowheads="1"/>
          </p:cNvSpPr>
          <p:nvPr/>
        </p:nvSpPr>
        <p:spPr bwMode="gray">
          <a:xfrm>
            <a:off x="805676" y="476672"/>
            <a:ext cx="7222707" cy="571504"/>
          </a:xfrm>
          <a:prstGeom prst="roundRect">
            <a:avLst>
              <a:gd name="adj" fmla="val 17509"/>
            </a:avLst>
          </a:prstGeom>
          <a:solidFill>
            <a:srgbClr val="FF0000"/>
          </a:solidFill>
          <a:ln w="9525">
            <a:noFill/>
            <a:round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pPr algn="ctr"/>
            <a:r>
              <a:rPr lang="zh-CN" altLang="en-US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董秘的重要工作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1468564" y="3638353"/>
            <a:ext cx="121058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提升市值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TextBox 9"/>
          <p:cNvSpPr txBox="1">
            <a:spLocks noChangeArrowheads="1"/>
          </p:cNvSpPr>
          <p:nvPr/>
        </p:nvSpPr>
        <p:spPr bwMode="auto">
          <a:xfrm>
            <a:off x="1413832" y="5353181"/>
            <a:ext cx="121058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加速发展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05676" y="1483917"/>
            <a:ext cx="7510740" cy="4708981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3175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三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、必备的执行制度</a:t>
            </a:r>
            <a:endParaRPr lang="en-US" altLang="zh-CN" sz="2000" b="1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编号    制度名称</a:t>
            </a:r>
            <a:endParaRPr lang="en-US" altLang="zh-CN" sz="2000" b="1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1        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公司章程</a:t>
            </a:r>
            <a:endParaRPr lang="en-US" altLang="zh-CN" sz="2000" b="1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2        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股东大会</a:t>
            </a:r>
            <a:r>
              <a:rPr lang="zh-CN" altLang="en-US" sz="20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议事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规则</a:t>
            </a:r>
            <a:endParaRPr lang="en-US" altLang="zh-CN" sz="2000" b="1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3        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董事会</a:t>
            </a:r>
            <a:r>
              <a:rPr lang="zh-CN" altLang="en-US" sz="20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议事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规则</a:t>
            </a:r>
            <a:endParaRPr lang="en-US" altLang="zh-CN" sz="2000" b="1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en-US" altLang="zh-CN" sz="20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董事</a:t>
            </a:r>
            <a:r>
              <a:rPr lang="zh-CN" altLang="en-US" sz="20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监事和高级管理人员所持公司股份及其变动管理制度</a:t>
            </a:r>
            <a:endParaRPr lang="en-US" altLang="zh-CN" sz="2000" b="1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5        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董事会</a:t>
            </a:r>
            <a:r>
              <a:rPr lang="zh-CN" altLang="en-US" sz="20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秘书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制度</a:t>
            </a:r>
            <a:endParaRPr lang="en-US" altLang="zh-CN" sz="2000" b="1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6        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总经理</a:t>
            </a:r>
            <a:r>
              <a:rPr lang="zh-CN" altLang="en-US" sz="20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工作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细则</a:t>
            </a:r>
            <a:endParaRPr lang="en-US" altLang="zh-CN" sz="20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7        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监事会</a:t>
            </a:r>
            <a:r>
              <a:rPr lang="zh-CN" altLang="en-US" sz="20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议事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规则</a:t>
            </a:r>
            <a:endParaRPr lang="en-US" altLang="zh-CN" sz="2000" b="1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8        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募集资金</a:t>
            </a:r>
            <a:r>
              <a:rPr lang="zh-CN" altLang="en-US" sz="20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管理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制度</a:t>
            </a:r>
            <a:endParaRPr lang="en-US" altLang="zh-CN" sz="2000" b="1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532668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504256" y="1908185"/>
            <a:ext cx="121058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夯实基础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AutoShape 32"/>
          <p:cNvSpPr>
            <a:spLocks noChangeArrowheads="1"/>
          </p:cNvSpPr>
          <p:nvPr/>
        </p:nvSpPr>
        <p:spPr bwMode="gray">
          <a:xfrm>
            <a:off x="805676" y="476672"/>
            <a:ext cx="7222707" cy="571504"/>
          </a:xfrm>
          <a:prstGeom prst="roundRect">
            <a:avLst>
              <a:gd name="adj" fmla="val 17509"/>
            </a:avLst>
          </a:prstGeom>
          <a:solidFill>
            <a:srgbClr val="FF0000"/>
          </a:solidFill>
          <a:ln w="9525">
            <a:noFill/>
            <a:round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pPr algn="ctr"/>
            <a:r>
              <a:rPr lang="zh-CN" altLang="en-US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董秘的重要工作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1468564" y="3638353"/>
            <a:ext cx="121058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提升市值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TextBox 9"/>
          <p:cNvSpPr txBox="1">
            <a:spLocks noChangeArrowheads="1"/>
          </p:cNvSpPr>
          <p:nvPr/>
        </p:nvSpPr>
        <p:spPr bwMode="auto">
          <a:xfrm>
            <a:off x="1413832" y="5353181"/>
            <a:ext cx="121058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加速发展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05676" y="1340768"/>
            <a:ext cx="7366724" cy="517064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3175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三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、必备的执行制度</a:t>
            </a:r>
            <a:endParaRPr lang="en-US" altLang="zh-CN" sz="2000" b="1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编号         制度名称</a:t>
            </a:r>
            <a:endParaRPr lang="en-US" altLang="zh-CN" sz="2000" b="1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  <a:p>
            <a:pPr marL="457200" indent="-457200">
              <a:lnSpc>
                <a:spcPct val="150000"/>
              </a:lnSpc>
              <a:buAutoNum type="arabicPlain" startAt="9"/>
            </a:pPr>
            <a:r>
              <a:rPr lang="zh-CN" altLang="en-US" sz="2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          关联</a:t>
            </a:r>
            <a:r>
              <a:rPr lang="zh-CN" altLang="en-US" sz="20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交易管理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制度</a:t>
            </a:r>
            <a:endParaRPr lang="en-US" altLang="zh-CN" sz="2000" b="1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  <a:p>
            <a:pPr marL="457200" indent="-457200">
              <a:lnSpc>
                <a:spcPct val="150000"/>
              </a:lnSpc>
              <a:buAutoNum type="arabicPlain" startAt="9"/>
            </a:pPr>
            <a:r>
              <a:rPr lang="zh-CN" altLang="en-US" sz="2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          对外</a:t>
            </a:r>
            <a:r>
              <a:rPr lang="zh-CN" altLang="en-US" sz="20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担保管理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制度</a:t>
            </a:r>
            <a:endParaRPr lang="en-US" altLang="zh-CN" sz="2000" b="1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  <a:p>
            <a:pPr marL="457200" indent="-457200">
              <a:lnSpc>
                <a:spcPct val="150000"/>
              </a:lnSpc>
              <a:buAutoNum type="arabicPlain" startAt="9"/>
            </a:pPr>
            <a:r>
              <a:rPr lang="zh-CN" altLang="en-US" sz="2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          对外</a:t>
            </a:r>
            <a:r>
              <a:rPr lang="zh-CN" altLang="en-US" sz="20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投资管理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办法</a:t>
            </a:r>
            <a:endParaRPr lang="en-US" altLang="zh-CN" sz="2000" b="1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  <a:p>
            <a:pPr marL="457200" indent="-457200">
              <a:lnSpc>
                <a:spcPct val="150000"/>
              </a:lnSpc>
              <a:buAutoNum type="arabicPlain" startAt="9"/>
            </a:pPr>
            <a:r>
              <a:rPr lang="zh-CN" altLang="en-US" sz="2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          防止</a:t>
            </a:r>
            <a:r>
              <a:rPr lang="zh-CN" altLang="en-US" sz="20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大股东及关联方占用上市公司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资金</a:t>
            </a:r>
            <a:endParaRPr lang="en-US" altLang="zh-CN" sz="2000" b="1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  <a:p>
            <a:pPr marL="457200" indent="-457200">
              <a:lnSpc>
                <a:spcPct val="150000"/>
              </a:lnSpc>
              <a:buAutoNum type="arabicPlain" startAt="9"/>
            </a:pPr>
            <a:r>
              <a:rPr lang="zh-CN" altLang="en-US" sz="2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          信息披露管理制度</a:t>
            </a:r>
            <a:endParaRPr lang="en-US" altLang="zh-CN" sz="2000" b="1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  <a:p>
            <a:pPr marL="457200" indent="-457200">
              <a:lnSpc>
                <a:spcPct val="150000"/>
              </a:lnSpc>
              <a:buAutoNum type="arabicPlain" startAt="9"/>
            </a:pPr>
            <a:r>
              <a:rPr lang="zh-CN" altLang="en-US" sz="2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          利润分配管理制度</a:t>
            </a:r>
            <a:endParaRPr lang="en-US" altLang="zh-CN" sz="2000" b="1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  <a:p>
            <a:pPr marL="457200" indent="-457200">
              <a:lnSpc>
                <a:spcPct val="150000"/>
              </a:lnSpc>
              <a:buAutoNum type="arabicPlain" startAt="9"/>
            </a:pPr>
            <a:r>
              <a:rPr lang="zh-CN" altLang="en-US" sz="2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          投资者关系管理制度</a:t>
            </a:r>
            <a:endParaRPr lang="en-US" altLang="zh-CN" sz="2000" b="1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  <a:p>
            <a:pPr marL="457200" indent="-457200">
              <a:lnSpc>
                <a:spcPct val="150000"/>
              </a:lnSpc>
              <a:buAutoNum type="arabicPlain" startAt="9"/>
            </a:pPr>
            <a:r>
              <a:rPr lang="zh-CN" altLang="en-US" sz="2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          承诺管理制度</a:t>
            </a:r>
            <a:endParaRPr lang="en-US" altLang="zh-CN" sz="2000" b="1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000" b="1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76111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504256" y="1908185"/>
            <a:ext cx="121058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夯实基础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AutoShape 32"/>
          <p:cNvSpPr>
            <a:spLocks noChangeArrowheads="1"/>
          </p:cNvSpPr>
          <p:nvPr/>
        </p:nvSpPr>
        <p:spPr bwMode="gray">
          <a:xfrm>
            <a:off x="805676" y="476672"/>
            <a:ext cx="7222707" cy="571504"/>
          </a:xfrm>
          <a:prstGeom prst="roundRect">
            <a:avLst>
              <a:gd name="adj" fmla="val 17509"/>
            </a:avLst>
          </a:prstGeom>
          <a:solidFill>
            <a:srgbClr val="FF0000"/>
          </a:solidFill>
          <a:ln w="9525">
            <a:noFill/>
            <a:round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pPr algn="ctr"/>
            <a:r>
              <a:rPr lang="zh-CN" altLang="en-US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董秘的重要工作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1468564" y="3638353"/>
            <a:ext cx="121058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提升市值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TextBox 9"/>
          <p:cNvSpPr txBox="1">
            <a:spLocks noChangeArrowheads="1"/>
          </p:cNvSpPr>
          <p:nvPr/>
        </p:nvSpPr>
        <p:spPr bwMode="auto">
          <a:xfrm>
            <a:off x="1413832" y="5353181"/>
            <a:ext cx="121058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加速发展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05676" y="1340768"/>
            <a:ext cx="7366724" cy="499624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3175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四、三会运作－－－年度议案一览</a:t>
            </a:r>
            <a:endParaRPr lang="en-US" altLang="zh-CN" sz="2000" b="1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1497345"/>
              </p:ext>
            </p:extLst>
          </p:nvPr>
        </p:nvGraphicFramePr>
        <p:xfrm>
          <a:off x="899593" y="2308295"/>
          <a:ext cx="7261043" cy="376282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185653"/>
                <a:gridCol w="902753"/>
                <a:gridCol w="1026016"/>
                <a:gridCol w="1146621"/>
              </a:tblGrid>
              <a:tr h="196264">
                <a:tc>
                  <a:txBody>
                    <a:bodyPr/>
                    <a:lstStyle/>
                    <a:p>
                      <a:pPr indent="304800" algn="l">
                        <a:spcAft>
                          <a:spcPts val="0"/>
                        </a:spcAft>
                      </a:pPr>
                      <a:r>
                        <a:rPr lang="zh-CN" sz="1200" kern="100" dirty="0">
                          <a:effectLst/>
                        </a:rPr>
                        <a:t>议案序号</a:t>
                      </a:r>
                      <a:endParaRPr lang="zh-CN" sz="105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200" kern="100">
                          <a:effectLst/>
                        </a:rPr>
                        <a:t>董事会</a:t>
                      </a:r>
                      <a:endParaRPr lang="zh-CN" sz="105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200" kern="100">
                          <a:effectLst/>
                        </a:rPr>
                        <a:t>监事会</a:t>
                      </a:r>
                      <a:endParaRPr lang="zh-CN" sz="105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200" kern="100">
                          <a:effectLst/>
                        </a:rPr>
                        <a:t>股东大会</a:t>
                      </a:r>
                      <a:endParaRPr lang="zh-CN" sz="105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</a:tr>
              <a:tr h="325063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>
                          <a:effectLst/>
                        </a:rPr>
                        <a:t>《公司</a:t>
                      </a:r>
                      <a:r>
                        <a:rPr lang="en-US" sz="1200" kern="100" dirty="0">
                          <a:effectLst/>
                        </a:rPr>
                        <a:t>2018</a:t>
                      </a:r>
                      <a:r>
                        <a:rPr lang="zh-CN" sz="1200" kern="100">
                          <a:effectLst/>
                        </a:rPr>
                        <a:t>年度董事会工作报告》议案</a:t>
                      </a:r>
                      <a:endParaRPr lang="zh-CN" sz="105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304800" algn="l">
                        <a:spcAft>
                          <a:spcPts val="0"/>
                        </a:spcAft>
                      </a:pPr>
                      <a:r>
                        <a:rPr lang="zh-CN" sz="1200" kern="100">
                          <a:effectLst/>
                        </a:rPr>
                        <a:t>√</a:t>
                      </a:r>
                      <a:endParaRPr lang="zh-CN" sz="105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304800" algn="l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</a:rPr>
                        <a:t> </a:t>
                      </a:r>
                      <a:endParaRPr lang="zh-CN" sz="105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304800" algn="l">
                        <a:spcAft>
                          <a:spcPts val="0"/>
                        </a:spcAft>
                      </a:pPr>
                      <a:r>
                        <a:rPr lang="zh-CN" sz="1200" kern="100">
                          <a:effectLst/>
                        </a:rPr>
                        <a:t>√</a:t>
                      </a:r>
                      <a:endParaRPr lang="zh-CN" sz="105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</a:tr>
              <a:tr h="551517">
                <a:tc>
                  <a:txBody>
                    <a:bodyPr/>
                    <a:lstStyle/>
                    <a:p>
                      <a:pPr indent="2667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 dirty="0">
                          <a:effectLst/>
                        </a:rPr>
                        <a:t>《</a:t>
                      </a:r>
                      <a:r>
                        <a:rPr lang="en-US" sz="1200" kern="100" dirty="0">
                          <a:effectLst/>
                        </a:rPr>
                        <a:t>公司2018年度监事会工作报告</a:t>
                      </a:r>
                      <a:r>
                        <a:rPr lang="zh-CN" sz="1200" kern="100" dirty="0">
                          <a:effectLst/>
                        </a:rPr>
                        <a:t>》议案</a:t>
                      </a:r>
                      <a:endParaRPr lang="zh-CN" sz="105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304800" algn="l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</a:rPr>
                        <a:t> </a:t>
                      </a:r>
                      <a:endParaRPr lang="zh-CN" sz="105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304800" algn="l">
                        <a:spcAft>
                          <a:spcPts val="0"/>
                        </a:spcAft>
                      </a:pPr>
                      <a:r>
                        <a:rPr lang="zh-CN" sz="1200" kern="100">
                          <a:effectLst/>
                        </a:rPr>
                        <a:t>√</a:t>
                      </a:r>
                      <a:endParaRPr lang="zh-CN" sz="105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304800" algn="l">
                        <a:spcAft>
                          <a:spcPts val="0"/>
                        </a:spcAft>
                      </a:pPr>
                      <a:r>
                        <a:rPr lang="zh-CN" sz="1200" kern="100">
                          <a:effectLst/>
                        </a:rPr>
                        <a:t>√</a:t>
                      </a:r>
                      <a:endParaRPr lang="zh-CN" sz="105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</a:tr>
              <a:tr h="551517">
                <a:tc>
                  <a:txBody>
                    <a:bodyPr/>
                    <a:lstStyle/>
                    <a:p>
                      <a:pPr indent="2667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 dirty="0">
                          <a:effectLst/>
                        </a:rPr>
                        <a:t>《公司</a:t>
                      </a:r>
                      <a:r>
                        <a:rPr lang="en-US" sz="1200" kern="100" dirty="0">
                          <a:effectLst/>
                        </a:rPr>
                        <a:t>2018</a:t>
                      </a:r>
                      <a:r>
                        <a:rPr lang="zh-CN" sz="1200" kern="100" dirty="0">
                          <a:effectLst/>
                        </a:rPr>
                        <a:t>年度总经理工作报告》议案</a:t>
                      </a:r>
                      <a:endParaRPr lang="zh-CN" sz="105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304800" algn="l">
                        <a:spcAft>
                          <a:spcPts val="0"/>
                        </a:spcAft>
                      </a:pPr>
                      <a:r>
                        <a:rPr lang="zh-CN" sz="1200" kern="100">
                          <a:effectLst/>
                        </a:rPr>
                        <a:t>√</a:t>
                      </a:r>
                      <a:endParaRPr lang="zh-CN" sz="105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304800" algn="l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</a:rPr>
                        <a:t> </a:t>
                      </a:r>
                      <a:endParaRPr lang="zh-CN" sz="105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304800" algn="l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</a:rPr>
                        <a:t> </a:t>
                      </a:r>
                      <a:endParaRPr lang="zh-CN" sz="105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</a:tr>
              <a:tr h="320293">
                <a:tc>
                  <a:txBody>
                    <a:bodyPr/>
                    <a:lstStyle/>
                    <a:p>
                      <a:pPr indent="2667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 dirty="0">
                          <a:effectLst/>
                        </a:rPr>
                        <a:t>《公司</a:t>
                      </a:r>
                      <a:r>
                        <a:rPr lang="en-US" sz="1200" kern="100" dirty="0">
                          <a:effectLst/>
                        </a:rPr>
                        <a:t>2018</a:t>
                      </a:r>
                      <a:r>
                        <a:rPr lang="zh-CN" sz="1200" kern="100" dirty="0">
                          <a:effectLst/>
                        </a:rPr>
                        <a:t>年年度报告及摘要》议案</a:t>
                      </a:r>
                      <a:endParaRPr lang="zh-CN" sz="105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304800" algn="l">
                        <a:spcAft>
                          <a:spcPts val="0"/>
                        </a:spcAft>
                      </a:pPr>
                      <a:r>
                        <a:rPr lang="zh-CN" sz="1200" kern="100">
                          <a:effectLst/>
                        </a:rPr>
                        <a:t>√</a:t>
                      </a:r>
                      <a:endParaRPr lang="zh-CN" sz="105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304800" algn="l">
                        <a:spcAft>
                          <a:spcPts val="0"/>
                        </a:spcAft>
                      </a:pPr>
                      <a:r>
                        <a:rPr lang="zh-CN" sz="1200" kern="100">
                          <a:effectLst/>
                        </a:rPr>
                        <a:t>√</a:t>
                      </a:r>
                      <a:endParaRPr lang="zh-CN" sz="105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304800" algn="l">
                        <a:spcAft>
                          <a:spcPts val="0"/>
                        </a:spcAft>
                      </a:pPr>
                      <a:r>
                        <a:rPr lang="zh-CN" sz="1200" kern="100" dirty="0">
                          <a:effectLst/>
                        </a:rPr>
                        <a:t>√</a:t>
                      </a:r>
                      <a:endParaRPr lang="zh-CN" sz="105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</a:tr>
              <a:tr h="320293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200" kern="100">
                          <a:effectLst/>
                        </a:rPr>
                        <a:t>《公司</a:t>
                      </a:r>
                      <a:r>
                        <a:rPr lang="en-US" sz="1200" kern="100" dirty="0">
                          <a:effectLst/>
                        </a:rPr>
                        <a:t>2018</a:t>
                      </a:r>
                      <a:r>
                        <a:rPr lang="zh-CN" sz="1200" kern="100">
                          <a:effectLst/>
                        </a:rPr>
                        <a:t>年度财务决算报告》议案</a:t>
                      </a:r>
                      <a:endParaRPr lang="zh-CN" sz="105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304800" algn="l">
                        <a:spcAft>
                          <a:spcPts val="0"/>
                        </a:spcAft>
                      </a:pPr>
                      <a:r>
                        <a:rPr lang="zh-CN" sz="1200" kern="100">
                          <a:effectLst/>
                        </a:rPr>
                        <a:t>√</a:t>
                      </a:r>
                      <a:endParaRPr lang="zh-CN" sz="105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304800" algn="l">
                        <a:spcAft>
                          <a:spcPts val="0"/>
                        </a:spcAft>
                      </a:pPr>
                      <a:r>
                        <a:rPr lang="zh-CN" sz="1200" kern="100">
                          <a:effectLst/>
                        </a:rPr>
                        <a:t>√</a:t>
                      </a:r>
                      <a:endParaRPr lang="zh-CN" sz="105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304800" algn="l">
                        <a:spcAft>
                          <a:spcPts val="0"/>
                        </a:spcAft>
                      </a:pPr>
                      <a:r>
                        <a:rPr lang="zh-CN" sz="1200" kern="100">
                          <a:effectLst/>
                        </a:rPr>
                        <a:t>√</a:t>
                      </a:r>
                      <a:endParaRPr lang="zh-CN" sz="105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</a:tr>
              <a:tr h="320293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200" kern="100" dirty="0">
                          <a:effectLst/>
                        </a:rPr>
                        <a:t>《公司</a:t>
                      </a:r>
                      <a:r>
                        <a:rPr lang="en-US" sz="1200" kern="100" dirty="0">
                          <a:effectLst/>
                        </a:rPr>
                        <a:t>2019</a:t>
                      </a:r>
                      <a:r>
                        <a:rPr lang="zh-CN" sz="1200" kern="100" dirty="0">
                          <a:effectLst/>
                        </a:rPr>
                        <a:t>年度财务预算报告》议案</a:t>
                      </a:r>
                      <a:endParaRPr lang="zh-CN" sz="105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304800" algn="l">
                        <a:spcAft>
                          <a:spcPts val="0"/>
                        </a:spcAft>
                      </a:pPr>
                      <a:r>
                        <a:rPr lang="zh-CN" sz="1200" kern="100">
                          <a:effectLst/>
                        </a:rPr>
                        <a:t>√</a:t>
                      </a:r>
                      <a:endParaRPr lang="zh-CN" sz="105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304800" algn="l">
                        <a:spcAft>
                          <a:spcPts val="0"/>
                        </a:spcAft>
                      </a:pPr>
                      <a:r>
                        <a:rPr lang="zh-CN" sz="1200" kern="100">
                          <a:effectLst/>
                        </a:rPr>
                        <a:t>√</a:t>
                      </a:r>
                      <a:endParaRPr lang="zh-CN" sz="105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304800" algn="l">
                        <a:spcAft>
                          <a:spcPts val="0"/>
                        </a:spcAft>
                      </a:pPr>
                      <a:r>
                        <a:rPr lang="zh-CN" sz="1200" kern="100">
                          <a:effectLst/>
                        </a:rPr>
                        <a:t>√</a:t>
                      </a:r>
                      <a:endParaRPr lang="zh-CN" sz="105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</a:tr>
              <a:tr h="39252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200" kern="100">
                          <a:effectLst/>
                        </a:rPr>
                        <a:t>《关于续聘会计师事务所作为公司</a:t>
                      </a:r>
                      <a:r>
                        <a:rPr lang="en-US" sz="1200" kern="100" dirty="0">
                          <a:effectLst/>
                        </a:rPr>
                        <a:t>2019</a:t>
                      </a:r>
                      <a:r>
                        <a:rPr lang="zh-CN" sz="1200" kern="100">
                          <a:effectLst/>
                        </a:rPr>
                        <a:t>年年度审计机构》议案</a:t>
                      </a:r>
                      <a:endParaRPr lang="zh-CN" sz="105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304800" algn="l">
                        <a:spcAft>
                          <a:spcPts val="0"/>
                        </a:spcAft>
                      </a:pPr>
                      <a:r>
                        <a:rPr lang="zh-CN" sz="1200" kern="100">
                          <a:effectLst/>
                        </a:rPr>
                        <a:t>√</a:t>
                      </a:r>
                      <a:endParaRPr lang="zh-CN" sz="105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304800" algn="l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</a:rPr>
                        <a:t> </a:t>
                      </a:r>
                      <a:endParaRPr lang="zh-CN" sz="105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304800" algn="l">
                        <a:spcAft>
                          <a:spcPts val="0"/>
                        </a:spcAft>
                      </a:pPr>
                      <a:r>
                        <a:rPr lang="zh-CN" sz="1200" kern="100">
                          <a:effectLst/>
                        </a:rPr>
                        <a:t>√</a:t>
                      </a:r>
                      <a:endParaRPr lang="zh-CN" sz="105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</a:tr>
              <a:tr h="39252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200" kern="100">
                          <a:effectLst/>
                        </a:rPr>
                        <a:t>《公司</a:t>
                      </a:r>
                      <a:r>
                        <a:rPr lang="en-US" sz="1200" kern="100" dirty="0">
                          <a:effectLst/>
                        </a:rPr>
                        <a:t>2018</a:t>
                      </a:r>
                      <a:r>
                        <a:rPr lang="zh-CN" sz="1200" kern="100">
                          <a:effectLst/>
                        </a:rPr>
                        <a:t>年度利润分配及资本公积转增股本预案》议案</a:t>
                      </a:r>
                      <a:endParaRPr lang="zh-CN" sz="105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304800" algn="l">
                        <a:spcAft>
                          <a:spcPts val="0"/>
                        </a:spcAft>
                      </a:pPr>
                      <a:r>
                        <a:rPr lang="zh-CN" sz="1200" kern="100">
                          <a:effectLst/>
                        </a:rPr>
                        <a:t>√</a:t>
                      </a:r>
                      <a:endParaRPr lang="zh-CN" sz="105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304800" algn="l">
                        <a:spcAft>
                          <a:spcPts val="0"/>
                        </a:spcAft>
                      </a:pPr>
                      <a:r>
                        <a:rPr lang="zh-CN" sz="1200" kern="100" dirty="0">
                          <a:effectLst/>
                        </a:rPr>
                        <a:t>√</a:t>
                      </a:r>
                      <a:endParaRPr lang="zh-CN" sz="105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304800" algn="l">
                        <a:spcAft>
                          <a:spcPts val="0"/>
                        </a:spcAft>
                      </a:pPr>
                      <a:r>
                        <a:rPr lang="zh-CN" sz="1200" kern="100">
                          <a:effectLst/>
                        </a:rPr>
                        <a:t>√</a:t>
                      </a:r>
                      <a:endParaRPr lang="zh-CN" sz="105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</a:tr>
              <a:tr h="39252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200" kern="100">
                          <a:effectLst/>
                        </a:rPr>
                        <a:t>《</a:t>
                      </a:r>
                      <a:r>
                        <a:rPr lang="zh-CN" sz="1200" kern="0">
                          <a:effectLst/>
                        </a:rPr>
                        <a:t>关于公司</a:t>
                      </a:r>
                      <a:r>
                        <a:rPr lang="en-US" sz="1200" kern="0" dirty="0">
                          <a:effectLst/>
                        </a:rPr>
                        <a:t>2018</a:t>
                      </a:r>
                      <a:r>
                        <a:rPr lang="zh-CN" sz="1200" kern="0">
                          <a:effectLst/>
                        </a:rPr>
                        <a:t>年度募集资金存放与实际使用情况的专项报告</a:t>
                      </a:r>
                      <a:r>
                        <a:rPr lang="zh-CN" sz="1200" kern="100">
                          <a:effectLst/>
                        </a:rPr>
                        <a:t>》议案</a:t>
                      </a:r>
                      <a:endParaRPr lang="zh-CN" sz="105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304800" algn="l">
                        <a:spcAft>
                          <a:spcPts val="0"/>
                        </a:spcAft>
                      </a:pPr>
                      <a:r>
                        <a:rPr lang="zh-CN" sz="1200" kern="100">
                          <a:effectLst/>
                        </a:rPr>
                        <a:t>√</a:t>
                      </a:r>
                      <a:endParaRPr lang="zh-CN" sz="105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304800" algn="l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</a:rPr>
                        <a:t> </a:t>
                      </a:r>
                      <a:endParaRPr lang="zh-CN" sz="105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304800" algn="l">
                        <a:spcAft>
                          <a:spcPts val="0"/>
                        </a:spcAft>
                      </a:pPr>
                      <a:r>
                        <a:rPr lang="zh-CN" sz="1200" kern="100" dirty="0">
                          <a:effectLst/>
                        </a:rPr>
                        <a:t>√</a:t>
                      </a:r>
                      <a:endParaRPr lang="zh-CN" sz="105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16862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504256" y="1908185"/>
            <a:ext cx="121058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夯实基础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AutoShape 32"/>
          <p:cNvSpPr>
            <a:spLocks noChangeArrowheads="1"/>
          </p:cNvSpPr>
          <p:nvPr/>
        </p:nvSpPr>
        <p:spPr bwMode="gray">
          <a:xfrm>
            <a:off x="805676" y="476672"/>
            <a:ext cx="7222707" cy="571504"/>
          </a:xfrm>
          <a:prstGeom prst="roundRect">
            <a:avLst>
              <a:gd name="adj" fmla="val 17509"/>
            </a:avLst>
          </a:prstGeom>
          <a:solidFill>
            <a:srgbClr val="FF0000"/>
          </a:solidFill>
          <a:ln w="9525">
            <a:noFill/>
            <a:round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pPr algn="ctr"/>
            <a:r>
              <a:rPr lang="zh-CN" altLang="en-US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董秘的重要工作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1468564" y="3638353"/>
            <a:ext cx="121058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提升市值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TextBox 9"/>
          <p:cNvSpPr txBox="1">
            <a:spLocks noChangeArrowheads="1"/>
          </p:cNvSpPr>
          <p:nvPr/>
        </p:nvSpPr>
        <p:spPr bwMode="auto">
          <a:xfrm>
            <a:off x="1413832" y="5353181"/>
            <a:ext cx="121058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加速发展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05676" y="1340768"/>
            <a:ext cx="7366724" cy="517064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3175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五、会议召开和频次</a:t>
            </a:r>
            <a:endParaRPr lang="en-US" altLang="zh-CN" sz="2000" b="1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股东大会：年度股东大会每年召开一次</a:t>
            </a:r>
            <a:r>
              <a:rPr lang="en-US" altLang="zh-CN" sz="20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0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定期</a:t>
            </a:r>
            <a:r>
              <a:rPr lang="en-US" altLang="zh-CN" sz="20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en-US" sz="20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，应于上一个会计年度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结束之后六个月之内举行，遇股东大会</a:t>
            </a:r>
            <a:r>
              <a:rPr lang="zh-CN" altLang="en-US" sz="20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规定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相关事项召开临时会议。</a:t>
            </a:r>
            <a:endParaRPr lang="en-US" altLang="zh-CN" sz="2000" b="1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董事会：董事会</a:t>
            </a:r>
            <a:r>
              <a:rPr lang="zh-CN" altLang="en-US" sz="20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每年召开两次定期会议，每年半召开一次，应于上一个会计年度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结束后四个月内</a:t>
            </a:r>
            <a:r>
              <a:rPr lang="zh-CN" altLang="en-US" sz="20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和半年度结束后两个月内，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遇到董事会</a:t>
            </a:r>
            <a:r>
              <a:rPr lang="zh-CN" altLang="en-US" sz="20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规定相关事项召开临时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会议。</a:t>
            </a:r>
            <a:endParaRPr lang="en-US" altLang="zh-CN" sz="2000" b="1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监事会：监事会</a:t>
            </a:r>
            <a:r>
              <a:rPr lang="zh-CN" altLang="en-US" sz="20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每年召开两次定期会议，遇到监事会规定的相关事项召开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临时会议，监事会</a:t>
            </a:r>
            <a:r>
              <a:rPr lang="zh-CN" altLang="en-US" sz="20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如认为必要，可以召集与会议议案有关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的董事</a:t>
            </a:r>
            <a:r>
              <a:rPr lang="zh-CN" altLang="en-US" sz="20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、总经理和其他高级管理人员列席会议、介绍情况或发表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意见。</a:t>
            </a:r>
            <a:endParaRPr lang="en-US" altLang="zh-CN" sz="2000" b="1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55579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 txBox="1">
            <a:spLocks/>
          </p:cNvSpPr>
          <p:nvPr/>
        </p:nvSpPr>
        <p:spPr bwMode="auto">
          <a:xfrm>
            <a:off x="827584" y="2340589"/>
            <a:ext cx="7786742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第一部分：</a:t>
            </a:r>
            <a:endParaRPr lang="en-US" altLang="zh-CN" sz="2800" b="1" dirty="0" smtClean="0">
              <a:solidFill>
                <a:srgbClr val="C0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lvl="0"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FF3399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董秘的角色</a:t>
            </a:r>
            <a:r>
              <a:rPr lang="zh-CN" altLang="en-US" sz="2800" b="1" dirty="0" smtClean="0">
                <a:solidFill>
                  <a:srgbClr val="FF3399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定位</a:t>
            </a:r>
            <a:endParaRPr lang="en-US" altLang="zh-CN" sz="2800" b="1" dirty="0" smtClean="0">
              <a:solidFill>
                <a:srgbClr val="FF3399"/>
              </a:solidFill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lvl="0"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dirty="0">
                <a:solidFill>
                  <a:srgbClr val="FF3399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Who we are?</a:t>
            </a:r>
          </a:p>
          <a:p>
            <a:pPr lvl="0"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2800" b="1" dirty="0" smtClean="0">
              <a:solidFill>
                <a:srgbClr val="FF3399"/>
              </a:solidFill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467544" y="1124744"/>
            <a:ext cx="1285883" cy="547754"/>
          </a:xfrm>
          <a:prstGeom prst="roundRect">
            <a:avLst/>
          </a:prstGeom>
          <a:solidFill>
            <a:srgbClr val="00B0F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rgbClr val="FF3399"/>
                </a:solidFill>
                <a:latin typeface="微软雅黑" pitchFamily="34" charset="-122"/>
                <a:ea typeface="微软雅黑" pitchFamily="34" charset="-122"/>
              </a:rPr>
              <a:t>目   录</a:t>
            </a:r>
            <a:endParaRPr lang="zh-CN" altLang="en-US" sz="2400" b="1" dirty="0">
              <a:solidFill>
                <a:srgbClr val="FF3399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9103805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504256" y="1908185"/>
            <a:ext cx="121058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夯实基础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AutoShape 32"/>
          <p:cNvSpPr>
            <a:spLocks noChangeArrowheads="1"/>
          </p:cNvSpPr>
          <p:nvPr/>
        </p:nvSpPr>
        <p:spPr bwMode="gray">
          <a:xfrm>
            <a:off x="805676" y="476672"/>
            <a:ext cx="7222707" cy="571504"/>
          </a:xfrm>
          <a:prstGeom prst="roundRect">
            <a:avLst>
              <a:gd name="adj" fmla="val 17509"/>
            </a:avLst>
          </a:prstGeom>
          <a:solidFill>
            <a:srgbClr val="FF0000"/>
          </a:solidFill>
          <a:ln w="9525">
            <a:noFill/>
            <a:round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pPr algn="ctr"/>
            <a:r>
              <a:rPr lang="zh-CN" altLang="en-US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董秘的重要工作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1468564" y="3638353"/>
            <a:ext cx="121058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提升市值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TextBox 9"/>
          <p:cNvSpPr txBox="1">
            <a:spLocks noChangeArrowheads="1"/>
          </p:cNvSpPr>
          <p:nvPr/>
        </p:nvSpPr>
        <p:spPr bwMode="auto">
          <a:xfrm>
            <a:off x="1413832" y="5353181"/>
            <a:ext cx="121058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加速发展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05676" y="1340768"/>
            <a:ext cx="7366724" cy="499624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3175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六、信息披露体系</a:t>
            </a:r>
            <a:endParaRPr lang="en-US" altLang="zh-CN" sz="2000" b="1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文本框 18"/>
          <p:cNvSpPr txBox="1"/>
          <p:nvPr/>
        </p:nvSpPr>
        <p:spPr>
          <a:xfrm>
            <a:off x="695400" y="2856544"/>
            <a:ext cx="461665" cy="261850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挂牌公司信息披露</a:t>
            </a:r>
          </a:p>
        </p:txBody>
      </p:sp>
      <p:sp>
        <p:nvSpPr>
          <p:cNvPr id="8" name="左大括号 7"/>
          <p:cNvSpPr/>
          <p:nvPr/>
        </p:nvSpPr>
        <p:spPr>
          <a:xfrm>
            <a:off x="1470210" y="2392532"/>
            <a:ext cx="536431" cy="3065318"/>
          </a:xfrm>
          <a:prstGeom prst="leftBrac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3" name="文本框 20"/>
          <p:cNvSpPr txBox="1"/>
          <p:nvPr/>
        </p:nvSpPr>
        <p:spPr>
          <a:xfrm>
            <a:off x="2186822" y="2207866"/>
            <a:ext cx="11329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定期报告</a:t>
            </a:r>
          </a:p>
        </p:txBody>
      </p:sp>
      <p:sp>
        <p:nvSpPr>
          <p:cNvPr id="14" name="文本框 24"/>
          <p:cNvSpPr txBox="1"/>
          <p:nvPr/>
        </p:nvSpPr>
        <p:spPr>
          <a:xfrm>
            <a:off x="2135560" y="5284657"/>
            <a:ext cx="11329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临时报告</a:t>
            </a:r>
          </a:p>
        </p:txBody>
      </p:sp>
      <p:sp>
        <p:nvSpPr>
          <p:cNvPr id="15" name="左大括号 14"/>
          <p:cNvSpPr/>
          <p:nvPr/>
        </p:nvSpPr>
        <p:spPr>
          <a:xfrm>
            <a:off x="3219419" y="2065685"/>
            <a:ext cx="280554" cy="1810237"/>
          </a:xfrm>
          <a:prstGeom prst="leftBrac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7" name="文本框 22"/>
          <p:cNvSpPr txBox="1"/>
          <p:nvPr/>
        </p:nvSpPr>
        <p:spPr>
          <a:xfrm>
            <a:off x="3544455" y="1930867"/>
            <a:ext cx="345059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年度报告</a:t>
            </a:r>
            <a:endParaRPr lang="en-US" altLang="zh-CN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（财务报告应当审计）</a:t>
            </a:r>
          </a:p>
        </p:txBody>
      </p:sp>
      <p:sp>
        <p:nvSpPr>
          <p:cNvPr id="18" name="文本框 23"/>
          <p:cNvSpPr txBox="1"/>
          <p:nvPr/>
        </p:nvSpPr>
        <p:spPr>
          <a:xfrm>
            <a:off x="3580705" y="2715023"/>
            <a:ext cx="314925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半年度报告</a:t>
            </a:r>
            <a:endParaRPr lang="en-US" altLang="zh-CN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（财务报告不强制要求审计）</a:t>
            </a:r>
          </a:p>
          <a:p>
            <a:endParaRPr lang="zh-CN" altLang="en-US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9" name="文本框 33"/>
          <p:cNvSpPr txBox="1"/>
          <p:nvPr/>
        </p:nvSpPr>
        <p:spPr>
          <a:xfrm>
            <a:off x="3635896" y="3552756"/>
            <a:ext cx="2639849" cy="646331"/>
          </a:xfrm>
          <a:prstGeom prst="rect">
            <a:avLst/>
          </a:prstGeom>
          <a:noFill/>
          <a:ln w="12700">
            <a:noFill/>
            <a:prstDash val="dash"/>
          </a:ln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季度报告</a:t>
            </a:r>
            <a:endParaRPr lang="en-US" altLang="zh-CN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（基础层非</a:t>
            </a:r>
            <a:r>
              <a:rPr lang="zh-CN" altLang="en-US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强制要求）</a:t>
            </a:r>
          </a:p>
        </p:txBody>
      </p:sp>
      <p:sp>
        <p:nvSpPr>
          <p:cNvPr id="20" name="左大括号 19"/>
          <p:cNvSpPr/>
          <p:nvPr/>
        </p:nvSpPr>
        <p:spPr>
          <a:xfrm>
            <a:off x="3421074" y="4705591"/>
            <a:ext cx="280554" cy="1527464"/>
          </a:xfrm>
          <a:prstGeom prst="leftBrac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1" name="文本框 26"/>
          <p:cNvSpPr txBox="1"/>
          <p:nvPr/>
        </p:nvSpPr>
        <p:spPr>
          <a:xfrm>
            <a:off x="3854172" y="4509120"/>
            <a:ext cx="35312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董事会、</a:t>
            </a:r>
            <a:r>
              <a:rPr lang="zh-CN" altLang="en-US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监事会、股东大会</a:t>
            </a:r>
            <a:r>
              <a:rPr lang="zh-CN" altLang="en-US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决议</a:t>
            </a:r>
          </a:p>
        </p:txBody>
      </p:sp>
      <p:sp>
        <p:nvSpPr>
          <p:cNvPr id="22" name="文本框 28"/>
          <p:cNvSpPr txBox="1"/>
          <p:nvPr/>
        </p:nvSpPr>
        <p:spPr>
          <a:xfrm>
            <a:off x="3854172" y="5284657"/>
            <a:ext cx="16194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关联交易</a:t>
            </a:r>
          </a:p>
        </p:txBody>
      </p:sp>
      <p:sp>
        <p:nvSpPr>
          <p:cNvPr id="23" name="文本框 27"/>
          <p:cNvSpPr txBox="1"/>
          <p:nvPr/>
        </p:nvSpPr>
        <p:spPr>
          <a:xfrm>
            <a:off x="3860730" y="6060194"/>
            <a:ext cx="1630465" cy="369332"/>
          </a:xfrm>
          <a:prstGeom prst="rect">
            <a:avLst/>
          </a:prstGeom>
          <a:noFill/>
          <a:ln w="12700">
            <a:noFill/>
            <a:prstDash val="dash"/>
          </a:ln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其他重大事项</a:t>
            </a:r>
            <a:endParaRPr lang="zh-CN" altLang="en-US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4" name="文本框 30"/>
          <p:cNvSpPr txBox="1"/>
          <p:nvPr/>
        </p:nvSpPr>
        <p:spPr>
          <a:xfrm>
            <a:off x="6876256" y="2125320"/>
            <a:ext cx="20158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每年</a:t>
            </a:r>
            <a:r>
              <a:rPr lang="en-US" altLang="zh-CN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4</a:t>
            </a:r>
            <a:r>
              <a:rPr lang="zh-CN" altLang="en-US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月</a:t>
            </a:r>
            <a:r>
              <a:rPr lang="en-US" altLang="zh-CN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30</a:t>
            </a:r>
            <a:r>
              <a:rPr lang="zh-CN" altLang="en-US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日之前</a:t>
            </a:r>
          </a:p>
        </p:txBody>
      </p:sp>
      <p:sp>
        <p:nvSpPr>
          <p:cNvPr id="25" name="文本框 31"/>
          <p:cNvSpPr txBox="1"/>
          <p:nvPr/>
        </p:nvSpPr>
        <p:spPr>
          <a:xfrm>
            <a:off x="6876256" y="2992022"/>
            <a:ext cx="20158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每年</a:t>
            </a:r>
            <a:r>
              <a:rPr lang="en-US" altLang="zh-CN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8</a:t>
            </a:r>
            <a:r>
              <a:rPr lang="zh-CN" altLang="en-US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月</a:t>
            </a:r>
            <a:r>
              <a:rPr lang="en-US" altLang="zh-CN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31</a:t>
            </a:r>
            <a:r>
              <a:rPr lang="zh-CN" altLang="en-US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日之前</a:t>
            </a:r>
          </a:p>
        </p:txBody>
      </p:sp>
      <p:sp>
        <p:nvSpPr>
          <p:cNvPr id="26" name="文本框 34"/>
          <p:cNvSpPr txBox="1"/>
          <p:nvPr/>
        </p:nvSpPr>
        <p:spPr>
          <a:xfrm>
            <a:off x="6838942" y="3660463"/>
            <a:ext cx="20158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第一季度或第三季度结束后</a:t>
            </a:r>
            <a:r>
              <a:rPr lang="en-US" altLang="zh-CN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zh-CN" altLang="en-US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个月</a:t>
            </a:r>
          </a:p>
        </p:txBody>
      </p:sp>
    </p:spTree>
    <p:extLst>
      <p:ext uri="{BB962C8B-B14F-4D97-AF65-F5344CB8AC3E}">
        <p14:creationId xmlns:p14="http://schemas.microsoft.com/office/powerpoint/2010/main" val="1795020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504256" y="1908185"/>
            <a:ext cx="121058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夯实基础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AutoShape 32"/>
          <p:cNvSpPr>
            <a:spLocks noChangeArrowheads="1"/>
          </p:cNvSpPr>
          <p:nvPr/>
        </p:nvSpPr>
        <p:spPr bwMode="gray">
          <a:xfrm>
            <a:off x="805676" y="476672"/>
            <a:ext cx="7222707" cy="571504"/>
          </a:xfrm>
          <a:prstGeom prst="roundRect">
            <a:avLst>
              <a:gd name="adj" fmla="val 17509"/>
            </a:avLst>
          </a:prstGeom>
          <a:solidFill>
            <a:srgbClr val="FF0000"/>
          </a:solidFill>
          <a:ln w="9525">
            <a:noFill/>
            <a:round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pPr algn="ctr"/>
            <a:r>
              <a:rPr lang="zh-CN" altLang="en-US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董秘的重要工作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1468564" y="3638353"/>
            <a:ext cx="121058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提升市值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TextBox 9"/>
          <p:cNvSpPr txBox="1">
            <a:spLocks noChangeArrowheads="1"/>
          </p:cNvSpPr>
          <p:nvPr/>
        </p:nvSpPr>
        <p:spPr bwMode="auto">
          <a:xfrm>
            <a:off x="1413832" y="5353181"/>
            <a:ext cx="95410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加发展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05676" y="1340768"/>
            <a:ext cx="7366724" cy="517064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3175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七、信息披露工作标准</a:t>
            </a:r>
            <a:endParaRPr lang="en-US" altLang="zh-CN" sz="2000" b="1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真实</a:t>
            </a:r>
            <a:r>
              <a:rPr lang="en-US" altLang="zh-CN" sz="20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:</a:t>
            </a:r>
            <a:r>
              <a:rPr lang="zh-CN" altLang="en-US" sz="20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财务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真实</a:t>
            </a:r>
            <a:endParaRPr lang="en-US" altLang="zh-CN" sz="2000" b="1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准确</a:t>
            </a:r>
            <a:r>
              <a:rPr lang="en-US" altLang="zh-CN" sz="20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:</a:t>
            </a:r>
            <a:r>
              <a:rPr lang="zh-CN" altLang="en-US" sz="20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不夸大事实、没有严重的误导性陈述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2000" b="1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完整</a:t>
            </a:r>
            <a:r>
              <a:rPr lang="en-US" altLang="zh-CN" sz="20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:</a:t>
            </a:r>
            <a:r>
              <a:rPr lang="zh-CN" altLang="en-US" sz="20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能够对信息的各个方面进行完整地描述，不能存在重大遗漏，或或意滤不利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信息</a:t>
            </a:r>
            <a:endParaRPr lang="en-US" altLang="zh-CN" sz="2000" b="1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及时</a:t>
            </a:r>
            <a:r>
              <a:rPr lang="en-US" altLang="zh-CN" sz="2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: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公司发生或知悉</a:t>
            </a:r>
            <a:r>
              <a:rPr lang="en-US" altLang="zh-CN" sz="20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0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理应知悉</a:t>
            </a:r>
            <a:r>
              <a:rPr lang="en-US" altLang="zh-CN" sz="20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en-US" sz="20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重大信息时，第一时间披露。拔露误区一一以事项处于筹划或谈判阶段、结果存在不确定性等为由不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披露。分阶段披露</a:t>
            </a:r>
            <a:r>
              <a:rPr lang="en-US" altLang="zh-CN" sz="2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:</a:t>
            </a:r>
            <a:r>
              <a:rPr lang="zh-CN" altLang="en-US" sz="20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几个基本时点</a:t>
            </a:r>
            <a:r>
              <a:rPr lang="en-US" altLang="zh-CN" sz="2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决议</a:t>
            </a:r>
            <a:r>
              <a:rPr lang="zh-CN" altLang="en-US" sz="20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、协议或意向、发生</a:t>
            </a:r>
            <a:r>
              <a:rPr lang="en-US" altLang="zh-CN" sz="20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en-US" sz="20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、预计无法保密、股价异动、媒体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传闻等。</a:t>
            </a:r>
            <a:endParaRPr lang="en-US" altLang="zh-CN" sz="2000" b="1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公平</a:t>
            </a:r>
            <a:r>
              <a:rPr lang="en-US" altLang="zh-CN" sz="20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:</a:t>
            </a:r>
            <a:r>
              <a:rPr lang="zh-CN" altLang="en-US" sz="20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投资者见面会、避免以新闻发布代替公告、非正式言论代替公告</a:t>
            </a:r>
            <a:endParaRPr lang="en-US" altLang="zh-CN" sz="2000" b="1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66553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504256" y="1908185"/>
            <a:ext cx="121058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夯实基础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AutoShape 32"/>
          <p:cNvSpPr>
            <a:spLocks noChangeArrowheads="1"/>
          </p:cNvSpPr>
          <p:nvPr/>
        </p:nvSpPr>
        <p:spPr bwMode="gray">
          <a:xfrm>
            <a:off x="805676" y="476672"/>
            <a:ext cx="7222707" cy="571504"/>
          </a:xfrm>
          <a:prstGeom prst="roundRect">
            <a:avLst>
              <a:gd name="adj" fmla="val 17509"/>
            </a:avLst>
          </a:prstGeom>
          <a:solidFill>
            <a:srgbClr val="FF0000"/>
          </a:solidFill>
          <a:ln w="9525">
            <a:noFill/>
            <a:round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pPr algn="ctr"/>
            <a:r>
              <a:rPr lang="zh-CN" altLang="en-US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董秘的重要工作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1468564" y="3638353"/>
            <a:ext cx="121058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提升市值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TextBox 9"/>
          <p:cNvSpPr txBox="1">
            <a:spLocks noChangeArrowheads="1"/>
          </p:cNvSpPr>
          <p:nvPr/>
        </p:nvSpPr>
        <p:spPr bwMode="auto">
          <a:xfrm>
            <a:off x="1413832" y="5353181"/>
            <a:ext cx="95410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加发展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05676" y="1340768"/>
            <a:ext cx="7366724" cy="4708981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3175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八、以投资者需求为导向的主动信息披露</a:t>
            </a:r>
            <a:endParaRPr lang="en-US" altLang="zh-CN" sz="2000" b="1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基于公司信息披露法规体系下主动为投资者提供更多有价值的信息，以提升公司信息披露质量，增强公司透明度。</a:t>
            </a:r>
            <a:endParaRPr lang="en-US" altLang="zh-CN" sz="2000" b="1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、增加有利于投资者了解公司经营情况的临时性公告</a:t>
            </a:r>
            <a:endParaRPr lang="en-US" altLang="zh-CN" sz="2000" b="1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金额不大但有利于投资分析的投资项目情况等内容</a:t>
            </a:r>
            <a:endParaRPr lang="en-US" altLang="zh-CN" sz="2000" b="1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、年报的董事会章节详细分析行业现状、未来技术发展趋势、市场前景、公司面临的竟争格局、公司末来的发展机遇和挑战</a:t>
            </a:r>
            <a:endParaRPr lang="en-US" altLang="zh-CN" sz="2000" b="1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、在公司有公告的第一时间给公司登记在册的投资者发送公告速递等</a:t>
            </a:r>
            <a:endParaRPr lang="en-US" altLang="zh-CN" sz="2000" b="1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、市场有需要的时候。</a:t>
            </a:r>
            <a:endParaRPr lang="en-US" altLang="zh-CN" sz="2000" b="1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472080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504256" y="1908185"/>
            <a:ext cx="121058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夯实基础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AutoShape 32"/>
          <p:cNvSpPr>
            <a:spLocks noChangeArrowheads="1"/>
          </p:cNvSpPr>
          <p:nvPr/>
        </p:nvSpPr>
        <p:spPr bwMode="gray">
          <a:xfrm>
            <a:off x="805676" y="476672"/>
            <a:ext cx="7222707" cy="571504"/>
          </a:xfrm>
          <a:prstGeom prst="roundRect">
            <a:avLst>
              <a:gd name="adj" fmla="val 17509"/>
            </a:avLst>
          </a:prstGeom>
          <a:solidFill>
            <a:srgbClr val="FF0000"/>
          </a:solidFill>
          <a:ln w="9525">
            <a:noFill/>
            <a:round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pPr algn="ctr"/>
            <a:r>
              <a:rPr lang="zh-CN" altLang="en-US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董秘的重要工作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1468564" y="3638353"/>
            <a:ext cx="121058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提升市值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TextBox 9"/>
          <p:cNvSpPr txBox="1">
            <a:spLocks noChangeArrowheads="1"/>
          </p:cNvSpPr>
          <p:nvPr/>
        </p:nvSpPr>
        <p:spPr bwMode="auto">
          <a:xfrm>
            <a:off x="1413832" y="5353181"/>
            <a:ext cx="95410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加发展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05676" y="1197291"/>
            <a:ext cx="7366724" cy="5632311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3175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九、危机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公关</a:t>
            </a:r>
            <a:endParaRPr lang="en-US" altLang="zh-CN" sz="2000" b="1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董事会</a:t>
            </a:r>
            <a:r>
              <a:rPr lang="zh-CN" altLang="en-US" sz="20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秘书是公司对外发言人，在媒体宣传上，要避免以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新闻报道</a:t>
            </a:r>
            <a:r>
              <a:rPr lang="zh-CN" altLang="en-US" sz="20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的形式披露重大信息。对媒体报道公司负面新闻，要分析其影响，重大事件应立即启机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公关。</a:t>
            </a:r>
            <a:endParaRPr lang="en-US" altLang="zh-CN" sz="2000" b="1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0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、核实真相，判断是非一查明起因，评估影响范围，筹划应对措施</a:t>
            </a:r>
            <a:r>
              <a:rPr lang="en-US" altLang="zh-CN" sz="2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;</a:t>
            </a:r>
          </a:p>
          <a:p>
            <a:pPr>
              <a:lnSpc>
                <a:spcPct val="150000"/>
              </a:lnSpc>
            </a:pPr>
            <a:r>
              <a:rPr lang="en-US" altLang="zh-CN" sz="2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0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、迅速应对，控制扩散一约谈媒体讲明真相消除误解</a:t>
            </a:r>
            <a:r>
              <a:rPr lang="en-US" altLang="zh-CN" sz="2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;</a:t>
            </a:r>
          </a:p>
          <a:p>
            <a:pPr>
              <a:lnSpc>
                <a:spcPct val="150000"/>
              </a:lnSpc>
            </a:pPr>
            <a:r>
              <a:rPr lang="en-US" altLang="zh-CN" sz="2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20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、主动出击，扶正消负一及时披露相关信息，详细介绍相关情况及影响</a:t>
            </a:r>
            <a:r>
              <a:rPr lang="en-US" altLang="zh-CN" sz="20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;</a:t>
            </a:r>
            <a:r>
              <a:rPr lang="zh-CN" altLang="en-US" sz="20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对于捏造谣传，明确公司的追究责任的权利，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以正视听</a:t>
            </a:r>
            <a:endParaRPr lang="en-US" altLang="zh-CN" sz="2000" b="1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20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、化解危机，重树形象一持续披露相关后续信息，通过正面宣传，重树公司形象◆与主流媒体保持良好的关系</a:t>
            </a:r>
            <a:endParaRPr lang="en-US" altLang="zh-CN" sz="2000" b="1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6298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504256" y="1908185"/>
            <a:ext cx="121058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夯实基础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AutoShape 32"/>
          <p:cNvSpPr>
            <a:spLocks noChangeArrowheads="1"/>
          </p:cNvSpPr>
          <p:nvPr/>
        </p:nvSpPr>
        <p:spPr bwMode="gray">
          <a:xfrm>
            <a:off x="805676" y="476672"/>
            <a:ext cx="7222707" cy="571504"/>
          </a:xfrm>
          <a:prstGeom prst="roundRect">
            <a:avLst>
              <a:gd name="adj" fmla="val 17509"/>
            </a:avLst>
          </a:prstGeom>
          <a:solidFill>
            <a:srgbClr val="FF0000"/>
          </a:solidFill>
          <a:ln w="9525">
            <a:noFill/>
            <a:round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pPr algn="ctr"/>
            <a:r>
              <a:rPr lang="zh-CN" altLang="en-US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董秘的重要工作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1468564" y="3638353"/>
            <a:ext cx="121058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提升市值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TextBox 9"/>
          <p:cNvSpPr txBox="1">
            <a:spLocks noChangeArrowheads="1"/>
          </p:cNvSpPr>
          <p:nvPr/>
        </p:nvSpPr>
        <p:spPr bwMode="auto">
          <a:xfrm>
            <a:off x="1413832" y="5353181"/>
            <a:ext cx="95410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加发展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05676" y="1197291"/>
            <a:ext cx="7366724" cy="1015663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3175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十、资本运作</a:t>
            </a:r>
            <a:endParaRPr lang="en-US" altLang="zh-CN" sz="2000" b="1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资本运作是挂牌后董秘工作的重中之重</a:t>
            </a:r>
            <a:endParaRPr lang="en-US" altLang="zh-CN" sz="2000" b="1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5675" y="2308295"/>
            <a:ext cx="7305781" cy="40325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924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44824"/>
            <a:ext cx="8467725" cy="4852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4743" y="510086"/>
            <a:ext cx="7248525" cy="669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Oval 9"/>
          <p:cNvSpPr>
            <a:spLocks noChangeArrowheads="1"/>
          </p:cNvSpPr>
          <p:nvPr/>
        </p:nvSpPr>
        <p:spPr bwMode="auto">
          <a:xfrm>
            <a:off x="956945" y="3027045"/>
            <a:ext cx="1261110" cy="804545"/>
          </a:xfrm>
          <a:prstGeom prst="ellipse">
            <a:avLst/>
          </a:prstGeom>
          <a:solidFill>
            <a:srgbClr val="49C2DD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34279" rIns="0" bIns="34279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债</a:t>
            </a:r>
          </a:p>
        </p:txBody>
      </p:sp>
      <p:sp>
        <p:nvSpPr>
          <p:cNvPr id="5" name="Freeform 8"/>
          <p:cNvSpPr/>
          <p:nvPr/>
        </p:nvSpPr>
        <p:spPr bwMode="auto">
          <a:xfrm>
            <a:off x="2341245" y="3310255"/>
            <a:ext cx="3468370" cy="2352675"/>
          </a:xfrm>
          <a:custGeom>
            <a:avLst/>
            <a:gdLst>
              <a:gd name="T0" fmla="*/ 225 w 454"/>
              <a:gd name="T1" fmla="*/ 35 h 481"/>
              <a:gd name="T2" fmla="*/ 55 w 454"/>
              <a:gd name="T3" fmla="*/ 35 h 481"/>
              <a:gd name="T4" fmla="*/ 55 w 454"/>
              <a:gd name="T5" fmla="*/ 0 h 481"/>
              <a:gd name="T6" fmla="*/ 0 w 454"/>
              <a:gd name="T7" fmla="*/ 55 h 481"/>
              <a:gd name="T8" fmla="*/ 55 w 454"/>
              <a:gd name="T9" fmla="*/ 110 h 481"/>
              <a:gd name="T10" fmla="*/ 55 w 454"/>
              <a:gd name="T11" fmla="*/ 80 h 481"/>
              <a:gd name="T12" fmla="*/ 224 w 454"/>
              <a:gd name="T13" fmla="*/ 80 h 481"/>
              <a:gd name="T14" fmla="*/ 409 w 454"/>
              <a:gd name="T15" fmla="*/ 277 h 481"/>
              <a:gd name="T16" fmla="*/ 409 w 454"/>
              <a:gd name="T17" fmla="*/ 481 h 481"/>
              <a:gd name="T18" fmla="*/ 454 w 454"/>
              <a:gd name="T19" fmla="*/ 481 h 481"/>
              <a:gd name="T20" fmla="*/ 454 w 454"/>
              <a:gd name="T21" fmla="*/ 277 h 481"/>
              <a:gd name="T22" fmla="*/ 225 w 454"/>
              <a:gd name="T23" fmla="*/ 35 h 4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54" h="481">
                <a:moveTo>
                  <a:pt x="225" y="35"/>
                </a:moveTo>
                <a:cubicBezTo>
                  <a:pt x="55" y="35"/>
                  <a:pt x="55" y="35"/>
                  <a:pt x="55" y="35"/>
                </a:cubicBezTo>
                <a:cubicBezTo>
                  <a:pt x="55" y="0"/>
                  <a:pt x="55" y="0"/>
                  <a:pt x="55" y="0"/>
                </a:cubicBezTo>
                <a:cubicBezTo>
                  <a:pt x="0" y="55"/>
                  <a:pt x="0" y="55"/>
                  <a:pt x="0" y="55"/>
                </a:cubicBezTo>
                <a:cubicBezTo>
                  <a:pt x="55" y="110"/>
                  <a:pt x="55" y="110"/>
                  <a:pt x="55" y="110"/>
                </a:cubicBezTo>
                <a:cubicBezTo>
                  <a:pt x="55" y="80"/>
                  <a:pt x="55" y="80"/>
                  <a:pt x="55" y="80"/>
                </a:cubicBezTo>
                <a:cubicBezTo>
                  <a:pt x="224" y="80"/>
                  <a:pt x="224" y="80"/>
                  <a:pt x="224" y="80"/>
                </a:cubicBezTo>
                <a:cubicBezTo>
                  <a:pt x="340" y="80"/>
                  <a:pt x="409" y="168"/>
                  <a:pt x="409" y="277"/>
                </a:cubicBezTo>
                <a:cubicBezTo>
                  <a:pt x="409" y="481"/>
                  <a:pt x="409" y="481"/>
                  <a:pt x="409" y="481"/>
                </a:cubicBezTo>
                <a:cubicBezTo>
                  <a:pt x="454" y="481"/>
                  <a:pt x="454" y="481"/>
                  <a:pt x="454" y="481"/>
                </a:cubicBezTo>
                <a:cubicBezTo>
                  <a:pt x="454" y="277"/>
                  <a:pt x="454" y="277"/>
                  <a:pt x="454" y="277"/>
                </a:cubicBezTo>
                <a:cubicBezTo>
                  <a:pt x="454" y="145"/>
                  <a:pt x="363" y="35"/>
                  <a:pt x="225" y="35"/>
                </a:cubicBezTo>
                <a:close/>
              </a:path>
            </a:pathLst>
          </a:custGeom>
          <a:solidFill>
            <a:srgbClr val="49C2DD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59" tIns="34279" rIns="68559" bIns="34279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3300" dirty="0">
              <a:latin typeface="Avant GardeBook" pitchFamily="50" charset="0"/>
              <a:ea typeface="微软雅黑" panose="020B0503020204020204" pitchFamily="34" charset="-122"/>
            </a:endParaRPr>
          </a:p>
        </p:txBody>
      </p:sp>
      <p:sp>
        <p:nvSpPr>
          <p:cNvPr id="6" name="Freeform 7"/>
          <p:cNvSpPr/>
          <p:nvPr/>
        </p:nvSpPr>
        <p:spPr bwMode="auto">
          <a:xfrm>
            <a:off x="3383915" y="3310255"/>
            <a:ext cx="3468370" cy="2352675"/>
          </a:xfrm>
          <a:custGeom>
            <a:avLst/>
            <a:gdLst>
              <a:gd name="T0" fmla="*/ 229 w 454"/>
              <a:gd name="T1" fmla="*/ 35 h 481"/>
              <a:gd name="T2" fmla="*/ 399 w 454"/>
              <a:gd name="T3" fmla="*/ 35 h 481"/>
              <a:gd name="T4" fmla="*/ 399 w 454"/>
              <a:gd name="T5" fmla="*/ 0 h 481"/>
              <a:gd name="T6" fmla="*/ 454 w 454"/>
              <a:gd name="T7" fmla="*/ 55 h 481"/>
              <a:gd name="T8" fmla="*/ 399 w 454"/>
              <a:gd name="T9" fmla="*/ 110 h 481"/>
              <a:gd name="T10" fmla="*/ 399 w 454"/>
              <a:gd name="T11" fmla="*/ 80 h 481"/>
              <a:gd name="T12" fmla="*/ 230 w 454"/>
              <a:gd name="T13" fmla="*/ 80 h 481"/>
              <a:gd name="T14" fmla="*/ 45 w 454"/>
              <a:gd name="T15" fmla="*/ 277 h 481"/>
              <a:gd name="T16" fmla="*/ 45 w 454"/>
              <a:gd name="T17" fmla="*/ 481 h 481"/>
              <a:gd name="T18" fmla="*/ 0 w 454"/>
              <a:gd name="T19" fmla="*/ 481 h 481"/>
              <a:gd name="T20" fmla="*/ 0 w 454"/>
              <a:gd name="T21" fmla="*/ 277 h 481"/>
              <a:gd name="T22" fmla="*/ 229 w 454"/>
              <a:gd name="T23" fmla="*/ 35 h 4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54" h="481">
                <a:moveTo>
                  <a:pt x="229" y="35"/>
                </a:moveTo>
                <a:cubicBezTo>
                  <a:pt x="399" y="35"/>
                  <a:pt x="399" y="35"/>
                  <a:pt x="399" y="35"/>
                </a:cubicBezTo>
                <a:cubicBezTo>
                  <a:pt x="399" y="0"/>
                  <a:pt x="399" y="0"/>
                  <a:pt x="399" y="0"/>
                </a:cubicBezTo>
                <a:cubicBezTo>
                  <a:pt x="454" y="55"/>
                  <a:pt x="454" y="55"/>
                  <a:pt x="454" y="55"/>
                </a:cubicBezTo>
                <a:cubicBezTo>
                  <a:pt x="399" y="110"/>
                  <a:pt x="399" y="110"/>
                  <a:pt x="399" y="110"/>
                </a:cubicBezTo>
                <a:cubicBezTo>
                  <a:pt x="399" y="80"/>
                  <a:pt x="399" y="80"/>
                  <a:pt x="399" y="80"/>
                </a:cubicBezTo>
                <a:cubicBezTo>
                  <a:pt x="230" y="80"/>
                  <a:pt x="230" y="80"/>
                  <a:pt x="230" y="80"/>
                </a:cubicBezTo>
                <a:cubicBezTo>
                  <a:pt x="114" y="80"/>
                  <a:pt x="45" y="168"/>
                  <a:pt x="45" y="277"/>
                </a:cubicBezTo>
                <a:cubicBezTo>
                  <a:pt x="45" y="481"/>
                  <a:pt x="45" y="481"/>
                  <a:pt x="45" y="481"/>
                </a:cubicBezTo>
                <a:cubicBezTo>
                  <a:pt x="0" y="481"/>
                  <a:pt x="0" y="481"/>
                  <a:pt x="0" y="481"/>
                </a:cubicBezTo>
                <a:cubicBezTo>
                  <a:pt x="0" y="277"/>
                  <a:pt x="0" y="277"/>
                  <a:pt x="0" y="277"/>
                </a:cubicBezTo>
                <a:cubicBezTo>
                  <a:pt x="0" y="145"/>
                  <a:pt x="90" y="35"/>
                  <a:pt x="229" y="35"/>
                </a:cubicBezTo>
                <a:close/>
              </a:path>
            </a:pathLst>
          </a:custGeom>
          <a:solidFill>
            <a:srgbClr val="DF5947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59" tIns="34279" rIns="68559" bIns="34279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3300" dirty="0">
              <a:solidFill>
                <a:schemeClr val="bg1"/>
              </a:solidFill>
              <a:latin typeface="Avant GardeBook" pitchFamily="50" charset="0"/>
              <a:ea typeface="微软雅黑" panose="020B0503020204020204" pitchFamily="34" charset="-122"/>
            </a:endParaRPr>
          </a:p>
        </p:txBody>
      </p:sp>
      <p:sp>
        <p:nvSpPr>
          <p:cNvPr id="7" name="Freeform 6"/>
          <p:cNvSpPr/>
          <p:nvPr/>
        </p:nvSpPr>
        <p:spPr bwMode="auto">
          <a:xfrm>
            <a:off x="4157980" y="2492896"/>
            <a:ext cx="840740" cy="3296285"/>
          </a:xfrm>
          <a:custGeom>
            <a:avLst/>
            <a:gdLst>
              <a:gd name="T0" fmla="*/ 182 w 260"/>
              <a:gd name="T1" fmla="*/ 130 h 1902"/>
              <a:gd name="T2" fmla="*/ 182 w 260"/>
              <a:gd name="T3" fmla="*/ 1902 h 1902"/>
              <a:gd name="T4" fmla="*/ 75 w 260"/>
              <a:gd name="T5" fmla="*/ 1902 h 1902"/>
              <a:gd name="T6" fmla="*/ 75 w 260"/>
              <a:gd name="T7" fmla="*/ 130 h 1902"/>
              <a:gd name="T8" fmla="*/ 0 w 260"/>
              <a:gd name="T9" fmla="*/ 130 h 1902"/>
              <a:gd name="T10" fmla="*/ 130 w 260"/>
              <a:gd name="T11" fmla="*/ 0 h 1902"/>
              <a:gd name="T12" fmla="*/ 260 w 260"/>
              <a:gd name="T13" fmla="*/ 130 h 1902"/>
              <a:gd name="T14" fmla="*/ 182 w 260"/>
              <a:gd name="T15" fmla="*/ 130 h 19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60" h="1902">
                <a:moveTo>
                  <a:pt x="182" y="130"/>
                </a:moveTo>
                <a:lnTo>
                  <a:pt x="182" y="1902"/>
                </a:lnTo>
                <a:lnTo>
                  <a:pt x="75" y="1902"/>
                </a:lnTo>
                <a:lnTo>
                  <a:pt x="75" y="130"/>
                </a:lnTo>
                <a:lnTo>
                  <a:pt x="0" y="130"/>
                </a:lnTo>
                <a:lnTo>
                  <a:pt x="130" y="0"/>
                </a:lnTo>
                <a:lnTo>
                  <a:pt x="260" y="130"/>
                </a:lnTo>
                <a:lnTo>
                  <a:pt x="182" y="13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59" tIns="34279" rIns="68559" bIns="34279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350" dirty="0"/>
          </a:p>
        </p:txBody>
      </p:sp>
      <p:sp>
        <p:nvSpPr>
          <p:cNvPr id="8" name="Oval 10"/>
          <p:cNvSpPr>
            <a:spLocks noChangeArrowheads="1"/>
          </p:cNvSpPr>
          <p:nvPr/>
        </p:nvSpPr>
        <p:spPr bwMode="auto">
          <a:xfrm>
            <a:off x="7205980" y="3026410"/>
            <a:ext cx="1268730" cy="804545"/>
          </a:xfrm>
          <a:prstGeom prst="ellipse">
            <a:avLst/>
          </a:prstGeom>
          <a:solidFill>
            <a:srgbClr val="DF5947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34279" rIns="0" bIns="34279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股</a:t>
            </a:r>
          </a:p>
        </p:txBody>
      </p:sp>
    </p:spTree>
    <p:extLst>
      <p:ext uri="{BB962C8B-B14F-4D97-AF65-F5344CB8AC3E}">
        <p14:creationId xmlns:p14="http://schemas.microsoft.com/office/powerpoint/2010/main" val="37580105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800"/>
                            </p:stCondLst>
                            <p:childTnLst>
                              <p:par>
                                <p:cTn id="1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3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800"/>
                            </p:stCondLst>
                            <p:childTnLst>
                              <p:par>
                                <p:cTn id="19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5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 txBox="1">
            <a:spLocks/>
          </p:cNvSpPr>
          <p:nvPr/>
        </p:nvSpPr>
        <p:spPr bwMode="auto">
          <a:xfrm>
            <a:off x="827584" y="2340589"/>
            <a:ext cx="7786742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第三部分</a:t>
            </a:r>
            <a:r>
              <a:rPr lang="zh-CN" altLang="en-US" sz="28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：</a:t>
            </a:r>
            <a:endParaRPr lang="en-US" altLang="zh-CN" sz="2800" b="1" dirty="0" smtClean="0">
              <a:solidFill>
                <a:srgbClr val="C0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lvl="0"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FF3399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董秘</a:t>
            </a:r>
            <a:r>
              <a:rPr lang="zh-CN" altLang="en-US" sz="2800" b="1" dirty="0" smtClean="0">
                <a:solidFill>
                  <a:srgbClr val="FF3399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的自我修炼</a:t>
            </a:r>
            <a:endParaRPr lang="en-US" altLang="zh-CN" sz="2800" b="1" dirty="0" smtClean="0">
              <a:solidFill>
                <a:srgbClr val="FF3399"/>
              </a:solidFill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lvl="0"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dirty="0" smtClean="0">
                <a:solidFill>
                  <a:srgbClr val="FF3399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How to improve?</a:t>
            </a:r>
            <a:endParaRPr lang="en-US" altLang="zh-CN" sz="2800" b="1" dirty="0">
              <a:solidFill>
                <a:srgbClr val="FF3399"/>
              </a:solidFill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lvl="0"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2800" b="1" dirty="0" smtClean="0">
              <a:solidFill>
                <a:srgbClr val="FF3399"/>
              </a:solidFill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467544" y="1124744"/>
            <a:ext cx="1285883" cy="547754"/>
          </a:xfrm>
          <a:prstGeom prst="roundRect">
            <a:avLst/>
          </a:prstGeom>
          <a:solidFill>
            <a:srgbClr val="00B0F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rgbClr val="FF3399"/>
                </a:solidFill>
                <a:latin typeface="微软雅黑" pitchFamily="34" charset="-122"/>
                <a:ea typeface="微软雅黑" pitchFamily="34" charset="-122"/>
              </a:rPr>
              <a:t>目   录</a:t>
            </a:r>
            <a:endParaRPr lang="zh-CN" altLang="en-US" sz="2400" b="1" dirty="0">
              <a:solidFill>
                <a:srgbClr val="FF3399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0878836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4"/>
          <p:cNvSpPr>
            <a:spLocks/>
          </p:cNvSpPr>
          <p:nvPr/>
        </p:nvSpPr>
        <p:spPr bwMode="blackWhite">
          <a:xfrm>
            <a:off x="86470" y="4919597"/>
            <a:ext cx="2768816" cy="1345651"/>
          </a:xfrm>
          <a:custGeom>
            <a:avLst/>
            <a:gdLst>
              <a:gd name="T0" fmla="*/ 0 w 640"/>
              <a:gd name="T1" fmla="*/ 2147483647 h 705"/>
              <a:gd name="T2" fmla="*/ 0 w 640"/>
              <a:gd name="T3" fmla="*/ 2147483647 h 705"/>
              <a:gd name="T4" fmla="*/ 2147483647 w 640"/>
              <a:gd name="T5" fmla="*/ 2147483647 h 705"/>
              <a:gd name="T6" fmla="*/ 2147483647 w 640"/>
              <a:gd name="T7" fmla="*/ 0 h 705"/>
              <a:gd name="T8" fmla="*/ 2147483647 w 640"/>
              <a:gd name="T9" fmla="*/ 2147483647 h 705"/>
              <a:gd name="T10" fmla="*/ 2147483647 w 640"/>
              <a:gd name="T11" fmla="*/ 2147483647 h 705"/>
              <a:gd name="T12" fmla="*/ 2147483647 w 640"/>
              <a:gd name="T13" fmla="*/ 2147483647 h 705"/>
              <a:gd name="T14" fmla="*/ 2147483647 w 640"/>
              <a:gd name="T15" fmla="*/ 2147483647 h 705"/>
              <a:gd name="T16" fmla="*/ 2147483647 w 640"/>
              <a:gd name="T17" fmla="*/ 2147483647 h 705"/>
              <a:gd name="T18" fmla="*/ 2147483647 w 640"/>
              <a:gd name="T19" fmla="*/ 2147483647 h 705"/>
              <a:gd name="T20" fmla="*/ 2147483647 w 640"/>
              <a:gd name="T21" fmla="*/ 2147483647 h 705"/>
              <a:gd name="T22" fmla="*/ 0 w 640"/>
              <a:gd name="T23" fmla="*/ 2147483647 h 705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640"/>
              <a:gd name="T37" fmla="*/ 0 h 705"/>
              <a:gd name="T38" fmla="*/ 640 w 640"/>
              <a:gd name="T39" fmla="*/ 705 h 705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640" h="705">
                <a:moveTo>
                  <a:pt x="0" y="159"/>
                </a:moveTo>
                <a:lnTo>
                  <a:pt x="0" y="704"/>
                </a:lnTo>
                <a:lnTo>
                  <a:pt x="639" y="704"/>
                </a:lnTo>
                <a:lnTo>
                  <a:pt x="639" y="0"/>
                </a:lnTo>
                <a:lnTo>
                  <a:pt x="599" y="16"/>
                </a:lnTo>
                <a:lnTo>
                  <a:pt x="556" y="33"/>
                </a:lnTo>
                <a:lnTo>
                  <a:pt x="493" y="54"/>
                </a:lnTo>
                <a:lnTo>
                  <a:pt x="403" y="78"/>
                </a:lnTo>
                <a:lnTo>
                  <a:pt x="308" y="101"/>
                </a:lnTo>
                <a:lnTo>
                  <a:pt x="218" y="119"/>
                </a:lnTo>
                <a:lnTo>
                  <a:pt x="112" y="138"/>
                </a:lnTo>
                <a:lnTo>
                  <a:pt x="0" y="159"/>
                </a:lnTo>
              </a:path>
            </a:pathLst>
          </a:custGeom>
          <a:solidFill>
            <a:schemeClr val="tx2">
              <a:lumMod val="40000"/>
              <a:lumOff val="60000"/>
            </a:schemeClr>
          </a:solidFill>
          <a:ln w="12700" cap="rnd">
            <a:solidFill>
              <a:srgbClr val="002060"/>
            </a:solidFill>
            <a:round/>
            <a:headEnd/>
            <a:tailEnd/>
          </a:ln>
        </p:spPr>
        <p:txBody>
          <a:bodyPr lIns="0" tIns="0" rIns="0" bIns="0">
            <a:spAutoFit/>
          </a:bodyPr>
          <a:lstStyle/>
          <a:p>
            <a:endParaRPr lang="zh-CN" altLang="en-US"/>
          </a:p>
        </p:txBody>
      </p:sp>
      <p:sp>
        <p:nvSpPr>
          <p:cNvPr id="3" name="Freeform 3"/>
          <p:cNvSpPr>
            <a:spLocks/>
          </p:cNvSpPr>
          <p:nvPr/>
        </p:nvSpPr>
        <p:spPr bwMode="blackWhite">
          <a:xfrm>
            <a:off x="2855286" y="4246771"/>
            <a:ext cx="2742973" cy="2018477"/>
          </a:xfrm>
          <a:custGeom>
            <a:avLst/>
            <a:gdLst>
              <a:gd name="T0" fmla="*/ 0 w 634"/>
              <a:gd name="T1" fmla="*/ 2147483647 h 1246"/>
              <a:gd name="T2" fmla="*/ 0 w 634"/>
              <a:gd name="T3" fmla="*/ 2147483647 h 1246"/>
              <a:gd name="T4" fmla="*/ 2147483647 w 634"/>
              <a:gd name="T5" fmla="*/ 2147483647 h 1246"/>
              <a:gd name="T6" fmla="*/ 2147483647 w 634"/>
              <a:gd name="T7" fmla="*/ 0 h 1246"/>
              <a:gd name="T8" fmla="*/ 2147483647 w 634"/>
              <a:gd name="T9" fmla="*/ 2147483647 h 1246"/>
              <a:gd name="T10" fmla="*/ 2147483647 w 634"/>
              <a:gd name="T11" fmla="*/ 2147483647 h 1246"/>
              <a:gd name="T12" fmla="*/ 2147483647 w 634"/>
              <a:gd name="T13" fmla="*/ 2147483647 h 1246"/>
              <a:gd name="T14" fmla="*/ 2147483647 w 634"/>
              <a:gd name="T15" fmla="*/ 2147483647 h 1246"/>
              <a:gd name="T16" fmla="*/ 2147483647 w 634"/>
              <a:gd name="T17" fmla="*/ 2147483647 h 1246"/>
              <a:gd name="T18" fmla="*/ 2147483647 w 634"/>
              <a:gd name="T19" fmla="*/ 2147483647 h 1246"/>
              <a:gd name="T20" fmla="*/ 2147483647 w 634"/>
              <a:gd name="T21" fmla="*/ 2147483647 h 1246"/>
              <a:gd name="T22" fmla="*/ 0 w 634"/>
              <a:gd name="T23" fmla="*/ 2147483647 h 124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634"/>
              <a:gd name="T37" fmla="*/ 0 h 1246"/>
              <a:gd name="T38" fmla="*/ 634 w 634"/>
              <a:gd name="T39" fmla="*/ 1246 h 124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634" h="1246">
                <a:moveTo>
                  <a:pt x="0" y="269"/>
                </a:moveTo>
                <a:lnTo>
                  <a:pt x="0" y="1245"/>
                </a:lnTo>
                <a:lnTo>
                  <a:pt x="632" y="1245"/>
                </a:lnTo>
                <a:lnTo>
                  <a:pt x="633" y="0"/>
                </a:lnTo>
                <a:lnTo>
                  <a:pt x="571" y="34"/>
                </a:lnTo>
                <a:lnTo>
                  <a:pt x="509" y="66"/>
                </a:lnTo>
                <a:lnTo>
                  <a:pt x="435" y="100"/>
                </a:lnTo>
                <a:lnTo>
                  <a:pt x="359" y="134"/>
                </a:lnTo>
                <a:lnTo>
                  <a:pt x="257" y="176"/>
                </a:lnTo>
                <a:lnTo>
                  <a:pt x="167" y="212"/>
                </a:lnTo>
                <a:lnTo>
                  <a:pt x="69" y="246"/>
                </a:lnTo>
                <a:lnTo>
                  <a:pt x="0" y="269"/>
                </a:lnTo>
              </a:path>
            </a:pathLst>
          </a:custGeom>
          <a:solidFill>
            <a:schemeClr val="tx2">
              <a:lumMod val="40000"/>
              <a:lumOff val="60000"/>
            </a:schemeClr>
          </a:solidFill>
          <a:ln w="12700" cap="rnd">
            <a:solidFill>
              <a:schemeClr val="tx1"/>
            </a:solidFill>
            <a:round/>
            <a:headEnd/>
            <a:tailEnd/>
          </a:ln>
        </p:spPr>
        <p:txBody>
          <a:bodyPr lIns="0" tIns="0" rIns="0" bIns="0">
            <a:spAutoFit/>
          </a:bodyPr>
          <a:lstStyle/>
          <a:p>
            <a:endParaRPr lang="zh-CN" altLang="en-US"/>
          </a:p>
        </p:txBody>
      </p:sp>
      <p:sp>
        <p:nvSpPr>
          <p:cNvPr id="4" name="Freeform 2"/>
          <p:cNvSpPr>
            <a:spLocks/>
          </p:cNvSpPr>
          <p:nvPr/>
        </p:nvSpPr>
        <p:spPr bwMode="blackWhite">
          <a:xfrm>
            <a:off x="5598259" y="3154408"/>
            <a:ext cx="2739282" cy="3085440"/>
          </a:xfrm>
          <a:custGeom>
            <a:avLst/>
            <a:gdLst>
              <a:gd name="T0" fmla="*/ 0 w 633"/>
              <a:gd name="T1" fmla="*/ 2147483647 h 1744"/>
              <a:gd name="T2" fmla="*/ 2147483647 w 633"/>
              <a:gd name="T3" fmla="*/ 2147483647 h 1744"/>
              <a:gd name="T4" fmla="*/ 2147483647 w 633"/>
              <a:gd name="T5" fmla="*/ 2147483647 h 1744"/>
              <a:gd name="T6" fmla="*/ 2147483647 w 633"/>
              <a:gd name="T7" fmla="*/ 0 h 1744"/>
              <a:gd name="T8" fmla="*/ 2147483647 w 633"/>
              <a:gd name="T9" fmla="*/ 2147483647 h 1744"/>
              <a:gd name="T10" fmla="*/ 2147483647 w 633"/>
              <a:gd name="T11" fmla="*/ 2147483647 h 1744"/>
              <a:gd name="T12" fmla="*/ 2147483647 w 633"/>
              <a:gd name="T13" fmla="*/ 2147483647 h 1744"/>
              <a:gd name="T14" fmla="*/ 2147483647 w 633"/>
              <a:gd name="T15" fmla="*/ 2147483647 h 1744"/>
              <a:gd name="T16" fmla="*/ 2147483647 w 633"/>
              <a:gd name="T17" fmla="*/ 2147483647 h 1744"/>
              <a:gd name="T18" fmla="*/ 2147483647 w 633"/>
              <a:gd name="T19" fmla="*/ 2147483647 h 1744"/>
              <a:gd name="T20" fmla="*/ 2147483647 w 633"/>
              <a:gd name="T21" fmla="*/ 2147483647 h 1744"/>
              <a:gd name="T22" fmla="*/ 0 w 633"/>
              <a:gd name="T23" fmla="*/ 2147483647 h 1744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633"/>
              <a:gd name="T37" fmla="*/ 0 h 1744"/>
              <a:gd name="T38" fmla="*/ 633 w 633"/>
              <a:gd name="T39" fmla="*/ 1744 h 1744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633" h="1744">
                <a:moveTo>
                  <a:pt x="0" y="499"/>
                </a:moveTo>
                <a:lnTo>
                  <a:pt x="1" y="1743"/>
                </a:lnTo>
                <a:lnTo>
                  <a:pt x="632" y="1743"/>
                </a:lnTo>
                <a:lnTo>
                  <a:pt x="632" y="0"/>
                </a:lnTo>
                <a:lnTo>
                  <a:pt x="591" y="55"/>
                </a:lnTo>
                <a:lnTo>
                  <a:pt x="537" y="109"/>
                </a:lnTo>
                <a:lnTo>
                  <a:pt x="468" y="172"/>
                </a:lnTo>
                <a:lnTo>
                  <a:pt x="378" y="244"/>
                </a:lnTo>
                <a:lnTo>
                  <a:pt x="288" y="313"/>
                </a:lnTo>
                <a:lnTo>
                  <a:pt x="207" y="367"/>
                </a:lnTo>
                <a:lnTo>
                  <a:pt x="90" y="442"/>
                </a:lnTo>
                <a:lnTo>
                  <a:pt x="0" y="499"/>
                </a:lnTo>
              </a:path>
            </a:pathLst>
          </a:custGeom>
          <a:solidFill>
            <a:schemeClr val="tx2">
              <a:lumMod val="40000"/>
              <a:lumOff val="60000"/>
            </a:schemeClr>
          </a:solidFill>
          <a:ln w="12700" cap="rnd">
            <a:solidFill>
              <a:schemeClr val="tx1"/>
            </a:solidFill>
            <a:round/>
            <a:headEnd/>
            <a:tailEnd/>
          </a:ln>
        </p:spPr>
        <p:txBody>
          <a:bodyPr lIns="0" tIns="0" rIns="0" bIns="0">
            <a:spAutoFit/>
          </a:bodyPr>
          <a:lstStyle/>
          <a:p>
            <a:endParaRPr lang="zh-CN" altLang="en-US"/>
          </a:p>
        </p:txBody>
      </p:sp>
      <p:sp>
        <p:nvSpPr>
          <p:cNvPr id="6" name="Rectangle 14"/>
          <p:cNvSpPr>
            <a:spLocks noChangeArrowheads="1"/>
          </p:cNvSpPr>
          <p:nvPr/>
        </p:nvSpPr>
        <p:spPr bwMode="blackWhite">
          <a:xfrm>
            <a:off x="631738" y="5658494"/>
            <a:ext cx="167828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defTabSz="895350"/>
            <a:r>
              <a:rPr lang="zh-CN" altLang="en-US" sz="2000" b="1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家属、社交型</a:t>
            </a:r>
            <a:endParaRPr lang="en-US" altLang="zh-CN" sz="2000" b="1" dirty="0">
              <a:solidFill>
                <a:srgbClr val="00FF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Rectangle 14"/>
          <p:cNvSpPr>
            <a:spLocks noChangeArrowheads="1"/>
          </p:cNvSpPr>
          <p:nvPr/>
        </p:nvSpPr>
        <p:spPr bwMode="blackWhite">
          <a:xfrm>
            <a:off x="3491880" y="5586337"/>
            <a:ext cx="157462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defTabSz="895350"/>
            <a:r>
              <a:rPr lang="zh-CN" altLang="en-US" sz="2000" b="1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财 务 型</a:t>
            </a:r>
            <a:endParaRPr lang="en-US" altLang="zh-CN" sz="2000" b="1" dirty="0">
              <a:solidFill>
                <a:srgbClr val="00FF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Rectangle 14"/>
          <p:cNvSpPr>
            <a:spLocks noChangeArrowheads="1"/>
          </p:cNvSpPr>
          <p:nvPr/>
        </p:nvSpPr>
        <p:spPr bwMode="blackWhite">
          <a:xfrm>
            <a:off x="6238710" y="5535015"/>
            <a:ext cx="157462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defTabSz="895350"/>
            <a:r>
              <a:rPr lang="zh-CN" altLang="en-US" sz="2000" b="1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   职 业 型</a:t>
            </a:r>
            <a:endParaRPr lang="en-US" altLang="zh-CN" sz="2000" b="1" dirty="0">
              <a:solidFill>
                <a:srgbClr val="00FF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17"/>
          <p:cNvSpPr>
            <a:spLocks noChangeArrowheads="1"/>
          </p:cNvSpPr>
          <p:nvPr/>
        </p:nvSpPr>
        <p:spPr bwMode="auto">
          <a:xfrm>
            <a:off x="179512" y="3754573"/>
            <a:ext cx="2055743" cy="120032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dirty="0" smtClean="0">
                <a:solidFill>
                  <a:srgbClr val="CC0066"/>
                </a:solidFill>
                <a:latin typeface="微软雅黑" pitchFamily="34" charset="-122"/>
                <a:ea typeface="微软雅黑" pitchFamily="34" charset="-122"/>
              </a:rPr>
              <a:t>实际控制人的信任</a:t>
            </a:r>
            <a:endParaRPr lang="en-US" altLang="zh-CN" dirty="0" smtClean="0">
              <a:solidFill>
                <a:srgbClr val="CC0066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dirty="0" smtClean="0">
                <a:solidFill>
                  <a:srgbClr val="CC0066"/>
                </a:solidFill>
                <a:latin typeface="微软雅黑" pitchFamily="34" charset="-122"/>
                <a:ea typeface="微软雅黑" pitchFamily="34" charset="-122"/>
              </a:rPr>
              <a:t>办公室主任</a:t>
            </a:r>
            <a:endParaRPr lang="en-US" altLang="zh-CN" dirty="0" smtClean="0">
              <a:solidFill>
                <a:srgbClr val="CC0066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dirty="0" smtClean="0">
                <a:solidFill>
                  <a:srgbClr val="CC0066"/>
                </a:solidFill>
                <a:latin typeface="微软雅黑" pitchFamily="34" charset="-122"/>
                <a:ea typeface="微软雅黑" pitchFamily="34" charset="-122"/>
              </a:rPr>
              <a:t>对内伺候老板对外</a:t>
            </a:r>
            <a:endParaRPr lang="en-US" altLang="zh-CN" dirty="0" smtClean="0">
              <a:solidFill>
                <a:srgbClr val="CC0066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dirty="0" smtClean="0">
                <a:solidFill>
                  <a:srgbClr val="CC0066"/>
                </a:solidFill>
                <a:latin typeface="微软雅黑" pitchFamily="34" charset="-122"/>
                <a:ea typeface="微软雅黑" pitchFamily="34" charset="-122"/>
              </a:rPr>
              <a:t>伺候机构</a:t>
            </a:r>
            <a:endParaRPr lang="zh-CN" altLang="en-US" dirty="0">
              <a:solidFill>
                <a:srgbClr val="CC006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17"/>
          <p:cNvSpPr>
            <a:spLocks noChangeArrowheads="1"/>
          </p:cNvSpPr>
          <p:nvPr/>
        </p:nvSpPr>
        <p:spPr bwMode="auto">
          <a:xfrm>
            <a:off x="3010757" y="3046442"/>
            <a:ext cx="2055743" cy="120032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dirty="0" smtClean="0">
                <a:solidFill>
                  <a:srgbClr val="CC0066"/>
                </a:solidFill>
                <a:latin typeface="微软雅黑" pitchFamily="34" charset="-122"/>
                <a:ea typeface="微软雅黑" pitchFamily="34" charset="-122"/>
              </a:rPr>
              <a:t>数字型</a:t>
            </a:r>
            <a:endParaRPr lang="en-US" altLang="zh-CN" dirty="0" smtClean="0">
              <a:solidFill>
                <a:srgbClr val="CC0066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dirty="0" smtClean="0">
                <a:solidFill>
                  <a:srgbClr val="CC0066"/>
                </a:solidFill>
                <a:latin typeface="微软雅黑" pitchFamily="34" charset="-122"/>
                <a:ea typeface="微软雅黑" pitchFamily="34" charset="-122"/>
              </a:rPr>
              <a:t>扎实财务功底</a:t>
            </a:r>
            <a:endParaRPr lang="en-US" altLang="zh-CN" dirty="0" smtClean="0">
              <a:solidFill>
                <a:srgbClr val="CC0066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dirty="0" smtClean="0">
                <a:solidFill>
                  <a:srgbClr val="CC0066"/>
                </a:solidFill>
                <a:latin typeface="微软雅黑" pitchFamily="34" charset="-122"/>
                <a:ea typeface="微软雅黑" pitchFamily="34" charset="-122"/>
              </a:rPr>
              <a:t>但缺乏产业和业务知识</a:t>
            </a:r>
            <a:endParaRPr lang="en-US" altLang="zh-CN" dirty="0" smtClean="0">
              <a:solidFill>
                <a:srgbClr val="CC006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矩形 17"/>
          <p:cNvSpPr>
            <a:spLocks noChangeArrowheads="1"/>
          </p:cNvSpPr>
          <p:nvPr/>
        </p:nvSpPr>
        <p:spPr bwMode="auto">
          <a:xfrm>
            <a:off x="5757587" y="2420888"/>
            <a:ext cx="2055743" cy="92333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dirty="0" smtClean="0">
                <a:solidFill>
                  <a:srgbClr val="CC0066"/>
                </a:solidFill>
                <a:latin typeface="微软雅黑" pitchFamily="34" charset="-122"/>
                <a:ea typeface="微软雅黑" pitchFamily="34" charset="-122"/>
              </a:rPr>
              <a:t>事件驱动</a:t>
            </a:r>
            <a:endParaRPr lang="en-US" altLang="zh-CN" dirty="0" smtClean="0">
              <a:solidFill>
                <a:srgbClr val="CC0066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en-US" altLang="zh-CN" dirty="0" smtClean="0">
              <a:solidFill>
                <a:srgbClr val="CC0066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dirty="0" smtClean="0">
                <a:solidFill>
                  <a:srgbClr val="CC0066"/>
                </a:solidFill>
                <a:latin typeface="微软雅黑" pitchFamily="34" charset="-122"/>
                <a:ea typeface="微软雅黑" pitchFamily="34" charset="-122"/>
              </a:rPr>
              <a:t>职业董秘</a:t>
            </a:r>
            <a:endParaRPr lang="en-US" altLang="zh-CN" dirty="0" smtClean="0">
              <a:solidFill>
                <a:srgbClr val="CC006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右箭头 14"/>
          <p:cNvSpPr/>
          <p:nvPr/>
        </p:nvSpPr>
        <p:spPr>
          <a:xfrm rot="20947765">
            <a:off x="481952" y="2880407"/>
            <a:ext cx="1584176" cy="38965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右箭头 15"/>
          <p:cNvSpPr/>
          <p:nvPr/>
        </p:nvSpPr>
        <p:spPr>
          <a:xfrm rot="20947765">
            <a:off x="5620788" y="1786300"/>
            <a:ext cx="1584176" cy="38965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右箭头 16"/>
          <p:cNvSpPr/>
          <p:nvPr/>
        </p:nvSpPr>
        <p:spPr>
          <a:xfrm rot="20947765">
            <a:off x="3154369" y="2267421"/>
            <a:ext cx="1584176" cy="38965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TextBox 17"/>
          <p:cNvSpPr txBox="1"/>
          <p:nvPr/>
        </p:nvSpPr>
        <p:spPr>
          <a:xfrm rot="20828456">
            <a:off x="421183" y="2262194"/>
            <a:ext cx="123225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/>
              <a:t>内外协调</a:t>
            </a:r>
            <a:endParaRPr lang="zh-CN" altLang="en-US" sz="2000" b="1" dirty="0"/>
          </a:p>
        </p:txBody>
      </p:sp>
      <p:sp>
        <p:nvSpPr>
          <p:cNvPr id="19" name="TextBox 18"/>
          <p:cNvSpPr txBox="1"/>
          <p:nvPr/>
        </p:nvSpPr>
        <p:spPr>
          <a:xfrm rot="20794655">
            <a:off x="2877268" y="1719367"/>
            <a:ext cx="179064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/>
              <a:t>财务业务兼修</a:t>
            </a:r>
            <a:endParaRPr lang="zh-CN" altLang="en-US" sz="2000" b="1" dirty="0"/>
          </a:p>
        </p:txBody>
      </p:sp>
      <p:sp>
        <p:nvSpPr>
          <p:cNvPr id="20" name="TextBox 19"/>
          <p:cNvSpPr txBox="1"/>
          <p:nvPr/>
        </p:nvSpPr>
        <p:spPr>
          <a:xfrm rot="20801782">
            <a:off x="5627328" y="1213704"/>
            <a:ext cx="12643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/>
              <a:t>定位明确</a:t>
            </a:r>
            <a:endParaRPr lang="zh-CN" altLang="en-US" sz="2000" b="1" dirty="0"/>
          </a:p>
        </p:txBody>
      </p:sp>
      <p:sp>
        <p:nvSpPr>
          <p:cNvPr id="21" name="AutoShape 32"/>
          <p:cNvSpPr>
            <a:spLocks noChangeArrowheads="1"/>
          </p:cNvSpPr>
          <p:nvPr/>
        </p:nvSpPr>
        <p:spPr bwMode="gray">
          <a:xfrm>
            <a:off x="351271" y="478952"/>
            <a:ext cx="7510739" cy="571504"/>
          </a:xfrm>
          <a:prstGeom prst="roundRect">
            <a:avLst>
              <a:gd name="adj" fmla="val 17509"/>
            </a:avLst>
          </a:prstGeom>
          <a:solidFill>
            <a:srgbClr val="FF0000"/>
          </a:solidFill>
          <a:ln w="9525">
            <a:noFill/>
            <a:round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pPr algn="ctr"/>
            <a:r>
              <a:rPr lang="zh-CN" altLang="en-US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董秘</a:t>
            </a:r>
            <a:r>
              <a:rPr lang="zh-CN" altLang="en-US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的</a:t>
            </a:r>
            <a:r>
              <a:rPr lang="zh-CN" altLang="en-US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自我修炼</a:t>
            </a:r>
            <a:endParaRPr lang="zh-CN" altLang="en-US" sz="24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AutoShape 32"/>
          <p:cNvSpPr>
            <a:spLocks noChangeArrowheads="1"/>
          </p:cNvSpPr>
          <p:nvPr/>
        </p:nvSpPr>
        <p:spPr bwMode="gray">
          <a:xfrm>
            <a:off x="507627" y="1319737"/>
            <a:ext cx="2118182" cy="500066"/>
          </a:xfrm>
          <a:prstGeom prst="roundRect">
            <a:avLst>
              <a:gd name="adj" fmla="val 17509"/>
            </a:avLst>
          </a:prstGeom>
          <a:solidFill>
            <a:srgbClr val="4E91D4"/>
          </a:solidFill>
          <a:ln w="9525">
            <a:noFill/>
            <a:round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pPr algn="ctr" fontAlgn="base">
              <a:spcBef>
                <a:spcPct val="20000"/>
              </a:spcBef>
              <a:spcAft>
                <a:spcPts val="1200"/>
              </a:spcAft>
              <a:defRPr/>
            </a:pPr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董秘的类型</a:t>
            </a:r>
            <a:endParaRPr lang="zh-CN" altLang="en-US" sz="2000" b="1" kern="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37961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278874" y="2643181"/>
            <a:ext cx="2098940" cy="2708434"/>
          </a:xfrm>
          <a:prstGeom prst="rect">
            <a:avLst/>
          </a:prstGeom>
          <a:solidFill>
            <a:schemeClr val="bg1">
              <a:lumMod val="95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marL="342900" indent="-342900">
              <a:spcBef>
                <a:spcPts val="600"/>
              </a:spcBef>
              <a:buClr>
                <a:srgbClr val="FF3399"/>
              </a:buClr>
              <a:buSzPct val="75000"/>
              <a:buFont typeface="Wingdings" pitchFamily="2" charset="2"/>
              <a:buChar char="Ø"/>
              <a:defRPr/>
            </a:pPr>
            <a:r>
              <a:rPr lang="zh-CN" altLang="en-US" sz="2000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资本运作</a:t>
            </a:r>
            <a:r>
              <a:rPr lang="zh-CN" altLang="en-US" sz="2000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；</a:t>
            </a:r>
            <a:endParaRPr lang="en-US" altLang="zh-CN" sz="2000" dirty="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indent="-342900">
              <a:spcBef>
                <a:spcPts val="600"/>
              </a:spcBef>
              <a:buClr>
                <a:srgbClr val="FF3399"/>
              </a:buClr>
              <a:buSzPct val="75000"/>
              <a:buFont typeface="Wingdings" pitchFamily="2" charset="2"/>
              <a:buChar char="Ø"/>
              <a:defRPr/>
            </a:pPr>
            <a:r>
              <a:rPr lang="zh-CN" altLang="en-US" sz="2000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财务管理</a:t>
            </a:r>
            <a:r>
              <a:rPr lang="zh-CN" altLang="en-US" sz="2000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；</a:t>
            </a:r>
            <a:endParaRPr lang="en-US" altLang="zh-CN" sz="2000" dirty="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indent="-342900">
              <a:spcBef>
                <a:spcPts val="600"/>
              </a:spcBef>
              <a:buClr>
                <a:srgbClr val="FF3399"/>
              </a:buClr>
              <a:buSzPct val="75000"/>
              <a:buFont typeface="Wingdings" pitchFamily="2" charset="2"/>
              <a:buChar char="Ø"/>
              <a:defRPr/>
            </a:pPr>
            <a:r>
              <a:rPr lang="zh-CN" altLang="en-US" sz="2000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法律知识；</a:t>
            </a:r>
            <a:endParaRPr lang="en-US" altLang="zh-CN" sz="2000" dirty="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indent="-342900">
              <a:spcBef>
                <a:spcPts val="600"/>
              </a:spcBef>
              <a:buClr>
                <a:srgbClr val="FF3399"/>
              </a:buClr>
              <a:buSzPct val="75000"/>
              <a:buFont typeface="Wingdings" pitchFamily="2" charset="2"/>
              <a:buChar char="Ø"/>
              <a:defRPr/>
            </a:pPr>
            <a:r>
              <a:rPr lang="zh-CN" altLang="en-US" sz="2000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公司业务；</a:t>
            </a:r>
            <a:endParaRPr lang="en-US" altLang="zh-CN" sz="2000" dirty="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spcBef>
                <a:spcPts val="600"/>
              </a:spcBef>
              <a:buClr>
                <a:srgbClr val="FF3399"/>
              </a:buClr>
              <a:buSzPct val="75000"/>
              <a:defRPr/>
            </a:pPr>
            <a:endParaRPr lang="en-US" altLang="zh-CN" sz="2000" dirty="0" smtClean="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spcBef>
                <a:spcPts val="600"/>
              </a:spcBef>
              <a:buClr>
                <a:srgbClr val="FF3399"/>
              </a:buClr>
              <a:buSzPct val="75000"/>
              <a:defRPr/>
            </a:pPr>
            <a:endParaRPr lang="en-US" altLang="zh-CN" sz="2000" dirty="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spcBef>
                <a:spcPts val="600"/>
              </a:spcBef>
              <a:buClr>
                <a:srgbClr val="FF3399"/>
              </a:buClr>
              <a:buSzPct val="75000"/>
              <a:defRPr/>
            </a:pPr>
            <a:endParaRPr lang="en-US" altLang="zh-CN" sz="2000" dirty="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AutoShape 32"/>
          <p:cNvSpPr>
            <a:spLocks noChangeArrowheads="1"/>
          </p:cNvSpPr>
          <p:nvPr/>
        </p:nvSpPr>
        <p:spPr bwMode="gray">
          <a:xfrm>
            <a:off x="805676" y="764704"/>
            <a:ext cx="7510739" cy="571504"/>
          </a:xfrm>
          <a:prstGeom prst="roundRect">
            <a:avLst>
              <a:gd name="adj" fmla="val 17509"/>
            </a:avLst>
          </a:prstGeom>
          <a:solidFill>
            <a:srgbClr val="FF0000"/>
          </a:solidFill>
          <a:ln w="9525">
            <a:noFill/>
            <a:round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pPr algn="ctr"/>
            <a:r>
              <a:rPr lang="zh-CN" altLang="en-US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董秘</a:t>
            </a:r>
            <a:r>
              <a:rPr lang="zh-CN" altLang="en-US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的</a:t>
            </a:r>
            <a:r>
              <a:rPr lang="zh-CN" altLang="en-US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自我修炼</a:t>
            </a:r>
            <a:endParaRPr lang="zh-CN" altLang="en-US" sz="24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AutoShape 32"/>
          <p:cNvSpPr>
            <a:spLocks noChangeArrowheads="1"/>
          </p:cNvSpPr>
          <p:nvPr/>
        </p:nvSpPr>
        <p:spPr bwMode="gray">
          <a:xfrm>
            <a:off x="1259632" y="1738807"/>
            <a:ext cx="2118182" cy="500066"/>
          </a:xfrm>
          <a:prstGeom prst="roundRect">
            <a:avLst>
              <a:gd name="adj" fmla="val 17509"/>
            </a:avLst>
          </a:prstGeom>
          <a:solidFill>
            <a:srgbClr val="4E91D4"/>
          </a:solidFill>
          <a:ln w="9525">
            <a:noFill/>
            <a:round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pPr algn="ctr" fontAlgn="base">
              <a:spcBef>
                <a:spcPct val="20000"/>
              </a:spcBef>
              <a:spcAft>
                <a:spcPts val="1200"/>
              </a:spcAft>
              <a:defRPr/>
            </a:pPr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资      格</a:t>
            </a:r>
            <a:endParaRPr lang="zh-CN" altLang="en-US" sz="2000" b="1" kern="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AutoShape 32"/>
          <p:cNvSpPr>
            <a:spLocks noChangeArrowheads="1"/>
          </p:cNvSpPr>
          <p:nvPr/>
        </p:nvSpPr>
        <p:spPr bwMode="gray">
          <a:xfrm>
            <a:off x="5364088" y="1738807"/>
            <a:ext cx="1944217" cy="500066"/>
          </a:xfrm>
          <a:prstGeom prst="roundRect">
            <a:avLst>
              <a:gd name="adj" fmla="val 17509"/>
            </a:avLst>
          </a:prstGeom>
          <a:solidFill>
            <a:srgbClr val="4E91D4"/>
          </a:solidFill>
          <a:ln w="9525">
            <a:noFill/>
            <a:round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pPr algn="ctr" fontAlgn="base">
              <a:spcBef>
                <a:spcPct val="20000"/>
              </a:spcBef>
              <a:spcAft>
                <a:spcPts val="1200"/>
              </a:spcAft>
              <a:defRPr/>
            </a:pPr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     质</a:t>
            </a:r>
            <a:endParaRPr lang="zh-CN" altLang="en-US" sz="2000" b="1" kern="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5364088" y="2643181"/>
            <a:ext cx="1876768" cy="255454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 anchor="ctr">
            <a:spAutoFit/>
          </a:bodyPr>
          <a:lstStyle/>
          <a:p>
            <a:pPr>
              <a:buFontTx/>
              <a:buChar char="•"/>
              <a:tabLst>
                <a:tab pos="266700" algn="l"/>
              </a:tabLst>
            </a:pPr>
            <a:r>
              <a:rPr lang="zh-CN" altLang="en-US" sz="2000" dirty="0" smtClean="0">
                <a:solidFill>
                  <a:schemeClr val="tx2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沟通能力</a:t>
            </a:r>
            <a:r>
              <a:rPr lang="zh-CN" altLang="en-US" sz="2000" dirty="0" smtClean="0">
                <a:solidFill>
                  <a:schemeClr val="tx2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  <a:cs typeface="Arial" charset="0"/>
              </a:rPr>
              <a:t>  </a:t>
            </a:r>
            <a:endParaRPr lang="zh-CN" altLang="en-US" sz="2000" dirty="0">
              <a:solidFill>
                <a:schemeClr val="tx2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eaLnBrk="0" hangingPunct="0">
              <a:buFontTx/>
              <a:buChar char="•"/>
              <a:tabLst>
                <a:tab pos="266700" algn="l"/>
              </a:tabLst>
            </a:pPr>
            <a:r>
              <a:rPr lang="zh-CN" altLang="en-US" sz="2000" dirty="0" smtClean="0">
                <a:solidFill>
                  <a:schemeClr val="tx2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责任心  </a:t>
            </a:r>
            <a:endParaRPr lang="zh-CN" altLang="en-US" sz="2000" dirty="0">
              <a:solidFill>
                <a:schemeClr val="tx2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eaLnBrk="0" hangingPunct="0">
              <a:buFontTx/>
              <a:buChar char="•"/>
              <a:tabLst>
                <a:tab pos="266700" algn="l"/>
              </a:tabLst>
            </a:pPr>
            <a:r>
              <a:rPr lang="zh-CN" altLang="en-US" sz="2000" dirty="0" smtClean="0">
                <a:solidFill>
                  <a:schemeClr val="tx2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抗压能力  </a:t>
            </a:r>
            <a:endParaRPr lang="zh-CN" altLang="en-US" sz="2000" dirty="0">
              <a:solidFill>
                <a:schemeClr val="tx2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eaLnBrk="0" hangingPunct="0">
              <a:buFontTx/>
              <a:buChar char="•"/>
              <a:tabLst>
                <a:tab pos="266700" algn="l"/>
              </a:tabLst>
            </a:pPr>
            <a:r>
              <a:rPr lang="zh-CN" altLang="en-US" sz="2000" dirty="0" smtClean="0">
                <a:solidFill>
                  <a:schemeClr val="tx2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学习能力   </a:t>
            </a:r>
            <a:endParaRPr lang="zh-CN" altLang="en-US" sz="2000" dirty="0">
              <a:solidFill>
                <a:schemeClr val="tx2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eaLnBrk="0" hangingPunct="0">
              <a:tabLst>
                <a:tab pos="266700" algn="l"/>
              </a:tabLst>
            </a:pPr>
            <a:r>
              <a:rPr lang="zh-CN" altLang="en-US" sz="2000" dirty="0" smtClean="0">
                <a:solidFill>
                  <a:schemeClr val="tx2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     </a:t>
            </a:r>
            <a:endParaRPr lang="en-US" altLang="zh-CN" sz="2000" dirty="0" smtClean="0">
              <a:solidFill>
                <a:schemeClr val="tx2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eaLnBrk="0" hangingPunct="0">
              <a:buFontTx/>
              <a:buChar char="•"/>
              <a:tabLst>
                <a:tab pos="266700" algn="l"/>
              </a:tabLst>
            </a:pPr>
            <a:endParaRPr lang="en-US" altLang="zh-CN" sz="2000" dirty="0" smtClean="0">
              <a:solidFill>
                <a:schemeClr val="tx2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eaLnBrk="0" hangingPunct="0">
              <a:buFontTx/>
              <a:buChar char="•"/>
              <a:tabLst>
                <a:tab pos="266700" algn="l"/>
              </a:tabLst>
            </a:pPr>
            <a:endParaRPr lang="en-US" altLang="zh-CN" sz="2000" dirty="0" smtClean="0">
              <a:solidFill>
                <a:schemeClr val="tx2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eaLnBrk="0" hangingPunct="0">
              <a:buFontTx/>
              <a:buChar char="•"/>
              <a:tabLst>
                <a:tab pos="266700" algn="l"/>
              </a:tabLst>
            </a:pPr>
            <a:endParaRPr lang="en-US" altLang="zh-CN" sz="2000" dirty="0" smtClean="0">
              <a:solidFill>
                <a:schemeClr val="tx2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82646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6" grpId="0" animBg="1"/>
      <p:bldP spid="7" grpId="0" animBg="1"/>
      <p:bldP spid="8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32"/>
          <p:cNvSpPr>
            <a:spLocks noChangeArrowheads="1"/>
          </p:cNvSpPr>
          <p:nvPr/>
        </p:nvSpPr>
        <p:spPr bwMode="gray">
          <a:xfrm>
            <a:off x="805676" y="764704"/>
            <a:ext cx="7510739" cy="571504"/>
          </a:xfrm>
          <a:prstGeom prst="roundRect">
            <a:avLst>
              <a:gd name="adj" fmla="val 17509"/>
            </a:avLst>
          </a:prstGeom>
          <a:solidFill>
            <a:srgbClr val="FF0000"/>
          </a:solidFill>
          <a:ln w="9525">
            <a:noFill/>
            <a:round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pPr algn="ctr"/>
            <a:r>
              <a:rPr lang="zh-CN" altLang="en-US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董秘</a:t>
            </a:r>
            <a:r>
              <a:rPr lang="zh-CN" altLang="en-US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的</a:t>
            </a:r>
            <a:r>
              <a:rPr lang="zh-CN" altLang="en-US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自我修炼</a:t>
            </a:r>
            <a:endParaRPr lang="zh-CN" altLang="en-US" sz="24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AutoShape 32"/>
          <p:cNvSpPr>
            <a:spLocks noChangeArrowheads="1"/>
          </p:cNvSpPr>
          <p:nvPr/>
        </p:nvSpPr>
        <p:spPr bwMode="gray">
          <a:xfrm>
            <a:off x="1259632" y="1738807"/>
            <a:ext cx="2118182" cy="500066"/>
          </a:xfrm>
          <a:prstGeom prst="roundRect">
            <a:avLst>
              <a:gd name="adj" fmla="val 17509"/>
            </a:avLst>
          </a:prstGeom>
          <a:solidFill>
            <a:srgbClr val="4E91D4"/>
          </a:solidFill>
          <a:ln w="9525">
            <a:noFill/>
            <a:round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pPr algn="ctr" fontAlgn="base">
              <a:spcBef>
                <a:spcPct val="20000"/>
              </a:spcBef>
              <a:spcAft>
                <a:spcPts val="1200"/>
              </a:spcAft>
              <a:defRPr/>
            </a:pPr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董事会秘书的技能</a:t>
            </a:r>
            <a:endParaRPr lang="zh-CN" altLang="en-US" sz="2000" b="1" kern="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AutoShape 2"/>
          <p:cNvSpPr>
            <a:spLocks noChangeArrowheads="1"/>
          </p:cNvSpPr>
          <p:nvPr/>
        </p:nvSpPr>
        <p:spPr bwMode="auto">
          <a:xfrm>
            <a:off x="1346698" y="2993560"/>
            <a:ext cx="1929158" cy="1227528"/>
          </a:xfrm>
          <a:prstGeom prst="foldedCorner">
            <a:avLst>
              <a:gd name="adj" fmla="val 12500"/>
            </a:avLst>
          </a:prstGeom>
          <a:solidFill>
            <a:srgbClr val="99CCFF"/>
          </a:solidFill>
          <a:ln w="9525">
            <a:solidFill>
              <a:srgbClr val="008080"/>
            </a:solidFill>
            <a:miter lim="800000"/>
            <a:headEnd/>
            <a:tailEnd/>
          </a:ln>
          <a:scene3d>
            <a:camera prst="orthographicFront"/>
            <a:lightRig rig="threePt" dir="t"/>
          </a:scene3d>
          <a:sp3d/>
        </p:spPr>
        <p:txBody>
          <a:bodyPr wrap="none" lIns="92043" tIns="46019" rIns="92043" bIns="46019" anchor="ctr"/>
          <a:lstStyle/>
          <a:p>
            <a:pPr algn="ctr" defTabSz="917575">
              <a:defRPr/>
            </a:pPr>
            <a:r>
              <a:rPr kumimoji="1" lang="en-US" altLang="zh-CN" sz="1600" dirty="0" smtClean="0">
                <a:latin typeface="微软雅黑" pitchFamily="34" charset="-122"/>
                <a:ea typeface="微软雅黑" pitchFamily="34" charset="-122"/>
              </a:rPr>
              <a:t>1</a:t>
            </a:r>
            <a:r>
              <a:rPr kumimoji="1" lang="zh-CN" altLang="en-US" sz="1600" dirty="0" smtClean="0">
                <a:latin typeface="微软雅黑" pitchFamily="34" charset="-122"/>
                <a:ea typeface="微软雅黑" pitchFamily="34" charset="-122"/>
              </a:rPr>
              <a:t>、重技能 讲效率</a:t>
            </a:r>
            <a:endParaRPr kumimoji="1" lang="en-US" altLang="zh-CN" sz="1600" dirty="0" smtClean="0">
              <a:latin typeface="微软雅黑" pitchFamily="34" charset="-122"/>
              <a:ea typeface="微软雅黑" pitchFamily="34" charset="-122"/>
            </a:endParaRPr>
          </a:p>
          <a:p>
            <a:pPr algn="ctr" defTabSz="917575">
              <a:defRPr/>
            </a:pPr>
            <a:endParaRPr kumimoji="1" lang="en-US" altLang="zh-CN" sz="1600" dirty="0" smtClean="0">
              <a:latin typeface="微软雅黑" pitchFamily="34" charset="-122"/>
              <a:ea typeface="微软雅黑" pitchFamily="34" charset="-122"/>
            </a:endParaRPr>
          </a:p>
          <a:p>
            <a:pPr algn="ctr" defTabSz="917575">
              <a:defRPr/>
            </a:pPr>
            <a:r>
              <a:rPr kumimoji="1" lang="zh-CN" altLang="en-US" sz="1600" dirty="0" smtClean="0">
                <a:latin typeface="微软雅黑" pitchFamily="34" charset="-122"/>
                <a:ea typeface="微软雅黑" pitchFamily="34" charset="-122"/>
              </a:rPr>
              <a:t>（管理、法律、财务）</a:t>
            </a:r>
            <a:endParaRPr kumimoji="1" lang="zh-CN" altLang="en-US" sz="16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AutoShape 2"/>
          <p:cNvSpPr>
            <a:spLocks noChangeArrowheads="1"/>
          </p:cNvSpPr>
          <p:nvPr/>
        </p:nvSpPr>
        <p:spPr bwMode="auto">
          <a:xfrm>
            <a:off x="3779912" y="3022972"/>
            <a:ext cx="1842258" cy="1227528"/>
          </a:xfrm>
          <a:prstGeom prst="foldedCorner">
            <a:avLst>
              <a:gd name="adj" fmla="val 12500"/>
            </a:avLst>
          </a:prstGeom>
          <a:solidFill>
            <a:srgbClr val="99CCFF"/>
          </a:solidFill>
          <a:ln w="9525">
            <a:solidFill>
              <a:srgbClr val="008080"/>
            </a:solidFill>
            <a:miter lim="800000"/>
            <a:headEnd/>
            <a:tailEnd/>
          </a:ln>
          <a:scene3d>
            <a:camera prst="orthographicFront"/>
            <a:lightRig rig="threePt" dir="t"/>
          </a:scene3d>
          <a:sp3d/>
        </p:spPr>
        <p:txBody>
          <a:bodyPr wrap="none" lIns="92043" tIns="46019" rIns="92043" bIns="46019" anchor="ctr"/>
          <a:lstStyle/>
          <a:p>
            <a:pPr algn="ctr" defTabSz="917575">
              <a:defRPr/>
            </a:pPr>
            <a:r>
              <a:rPr kumimoji="1" lang="en-US" altLang="zh-CN" sz="1600" dirty="0" smtClean="0">
                <a:latin typeface="微软雅黑" pitchFamily="34" charset="-122"/>
                <a:ea typeface="微软雅黑" pitchFamily="34" charset="-122"/>
              </a:rPr>
              <a:t>2</a:t>
            </a:r>
            <a:r>
              <a:rPr kumimoji="1" lang="zh-CN" altLang="en-US" sz="1600" dirty="0" smtClean="0">
                <a:latin typeface="微软雅黑" pitchFamily="34" charset="-122"/>
                <a:ea typeface="微软雅黑" pitchFamily="34" charset="-122"/>
              </a:rPr>
              <a:t>、重规范 讲运作</a:t>
            </a:r>
            <a:endParaRPr kumimoji="1" lang="en-US" altLang="zh-CN" sz="1600" dirty="0" smtClean="0">
              <a:latin typeface="微软雅黑" pitchFamily="34" charset="-122"/>
              <a:ea typeface="微软雅黑" pitchFamily="34" charset="-122"/>
            </a:endParaRPr>
          </a:p>
          <a:p>
            <a:pPr algn="ctr" defTabSz="917575">
              <a:defRPr/>
            </a:pPr>
            <a:endParaRPr kumimoji="1" lang="en-US" altLang="zh-CN" sz="1600" dirty="0">
              <a:latin typeface="微软雅黑" pitchFamily="34" charset="-122"/>
              <a:ea typeface="微软雅黑" pitchFamily="34" charset="-122"/>
            </a:endParaRPr>
          </a:p>
          <a:p>
            <a:pPr algn="ctr" defTabSz="917575">
              <a:defRPr/>
            </a:pPr>
            <a:r>
              <a:rPr kumimoji="1" lang="zh-CN" altLang="en-US" sz="1600" dirty="0" smtClean="0">
                <a:latin typeface="微软雅黑" pitchFamily="34" charset="-122"/>
                <a:ea typeface="微软雅黑" pitchFamily="34" charset="-122"/>
              </a:rPr>
              <a:t>（</a:t>
            </a:r>
            <a:r>
              <a:rPr kumimoji="1" lang="en-US" altLang="zh-CN" sz="1600" dirty="0" smtClean="0">
                <a:latin typeface="微软雅黑" pitchFamily="34" charset="-122"/>
                <a:ea typeface="微软雅黑" pitchFamily="34" charset="-122"/>
              </a:rPr>
              <a:t>100</a:t>
            </a:r>
            <a:r>
              <a:rPr kumimoji="1" lang="zh-CN" altLang="en-US" sz="1600" dirty="0" smtClean="0">
                <a:latin typeface="微软雅黑" pitchFamily="34" charset="-122"/>
                <a:ea typeface="微软雅黑" pitchFamily="34" charset="-122"/>
              </a:rPr>
              <a:t>多个规范文件）</a:t>
            </a:r>
            <a:endParaRPr kumimoji="1" lang="zh-CN" altLang="en-US" sz="16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AutoShape 2"/>
          <p:cNvSpPr>
            <a:spLocks noChangeArrowheads="1"/>
          </p:cNvSpPr>
          <p:nvPr/>
        </p:nvSpPr>
        <p:spPr bwMode="auto">
          <a:xfrm>
            <a:off x="6311165" y="3102485"/>
            <a:ext cx="1656184" cy="1148015"/>
          </a:xfrm>
          <a:prstGeom prst="foldedCorner">
            <a:avLst>
              <a:gd name="adj" fmla="val 12500"/>
            </a:avLst>
          </a:prstGeom>
          <a:solidFill>
            <a:srgbClr val="99CCFF"/>
          </a:solidFill>
          <a:ln w="9525">
            <a:solidFill>
              <a:srgbClr val="008080"/>
            </a:solidFill>
            <a:miter lim="800000"/>
            <a:headEnd/>
            <a:tailEnd/>
          </a:ln>
          <a:scene3d>
            <a:camera prst="orthographicFront"/>
            <a:lightRig rig="threePt" dir="t"/>
          </a:scene3d>
          <a:sp3d/>
        </p:spPr>
        <p:txBody>
          <a:bodyPr wrap="none" lIns="92043" tIns="46019" rIns="92043" bIns="46019" anchor="ctr"/>
          <a:lstStyle/>
          <a:p>
            <a:pPr algn="ctr" defTabSz="917575">
              <a:defRPr/>
            </a:pPr>
            <a:r>
              <a:rPr kumimoji="1" lang="en-US" altLang="zh-CN" sz="1600" dirty="0" smtClean="0">
                <a:latin typeface="微软雅黑" pitchFamily="34" charset="-122"/>
                <a:ea typeface="微软雅黑" pitchFamily="34" charset="-122"/>
              </a:rPr>
              <a:t>3</a:t>
            </a:r>
            <a:r>
              <a:rPr kumimoji="1" lang="zh-CN" altLang="en-US" sz="1600" dirty="0" smtClean="0">
                <a:latin typeface="微软雅黑" pitchFamily="34" charset="-122"/>
                <a:ea typeface="微软雅黑" pitchFamily="34" charset="-122"/>
              </a:rPr>
              <a:t>、重资本 讲成果</a:t>
            </a:r>
            <a:endParaRPr kumimoji="1" lang="en-US" altLang="zh-CN" sz="1600" dirty="0" smtClean="0">
              <a:latin typeface="微软雅黑" pitchFamily="34" charset="-122"/>
              <a:ea typeface="微软雅黑" pitchFamily="34" charset="-122"/>
            </a:endParaRPr>
          </a:p>
          <a:p>
            <a:pPr algn="ctr" defTabSz="917575">
              <a:defRPr/>
            </a:pPr>
            <a:endParaRPr kumimoji="1" lang="en-US" altLang="zh-CN" sz="1600" dirty="0">
              <a:latin typeface="微软雅黑" pitchFamily="34" charset="-122"/>
              <a:ea typeface="微软雅黑" pitchFamily="34" charset="-122"/>
            </a:endParaRPr>
          </a:p>
          <a:p>
            <a:pPr algn="ctr" defTabSz="917575">
              <a:defRPr/>
            </a:pPr>
            <a:r>
              <a:rPr kumimoji="1" lang="zh-CN" altLang="en-US" sz="1600" dirty="0" smtClean="0">
                <a:latin typeface="微软雅黑" pitchFamily="34" charset="-122"/>
                <a:ea typeface="微软雅黑" pitchFamily="34" charset="-122"/>
              </a:rPr>
              <a:t>（资本运作）</a:t>
            </a:r>
            <a:endParaRPr kumimoji="1" lang="zh-CN" altLang="en-US" sz="16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AutoShape 2"/>
          <p:cNvSpPr>
            <a:spLocks noChangeArrowheads="1"/>
          </p:cNvSpPr>
          <p:nvPr/>
        </p:nvSpPr>
        <p:spPr bwMode="auto">
          <a:xfrm>
            <a:off x="1346698" y="4653135"/>
            <a:ext cx="1929158" cy="1152129"/>
          </a:xfrm>
          <a:prstGeom prst="foldedCorner">
            <a:avLst>
              <a:gd name="adj" fmla="val 12500"/>
            </a:avLst>
          </a:prstGeom>
          <a:solidFill>
            <a:srgbClr val="99CCFF"/>
          </a:solidFill>
          <a:ln w="9525">
            <a:solidFill>
              <a:srgbClr val="008080"/>
            </a:solidFill>
            <a:miter lim="800000"/>
            <a:headEnd/>
            <a:tailEnd/>
          </a:ln>
          <a:scene3d>
            <a:camera prst="orthographicFront"/>
            <a:lightRig rig="threePt" dir="t"/>
          </a:scene3d>
          <a:sp3d/>
        </p:spPr>
        <p:txBody>
          <a:bodyPr wrap="none" lIns="92043" tIns="46019" rIns="92043" bIns="46019" anchor="ctr"/>
          <a:lstStyle/>
          <a:p>
            <a:pPr algn="ctr" defTabSz="917575">
              <a:defRPr/>
            </a:pPr>
            <a:r>
              <a:rPr kumimoji="1" lang="en-US" altLang="zh-CN" sz="1600" dirty="0" smtClean="0">
                <a:latin typeface="微软雅黑" pitchFamily="34" charset="-122"/>
                <a:ea typeface="微软雅黑" pitchFamily="34" charset="-122"/>
              </a:rPr>
              <a:t>4</a:t>
            </a:r>
            <a:r>
              <a:rPr kumimoji="1" lang="zh-CN" altLang="en-US" sz="1600" dirty="0" smtClean="0">
                <a:latin typeface="微软雅黑" pitchFamily="34" charset="-122"/>
                <a:ea typeface="微软雅黑" pitchFamily="34" charset="-122"/>
              </a:rPr>
              <a:t>、重细节 讲原则</a:t>
            </a:r>
            <a:endParaRPr kumimoji="1" lang="en-US" altLang="zh-CN" sz="1600" dirty="0" smtClean="0">
              <a:latin typeface="微软雅黑" pitchFamily="34" charset="-122"/>
              <a:ea typeface="微软雅黑" pitchFamily="34" charset="-122"/>
            </a:endParaRPr>
          </a:p>
          <a:p>
            <a:pPr algn="ctr" defTabSz="917575">
              <a:defRPr/>
            </a:pPr>
            <a:endParaRPr kumimoji="1" lang="en-US" altLang="zh-CN" sz="1600" dirty="0">
              <a:latin typeface="微软雅黑" pitchFamily="34" charset="-122"/>
              <a:ea typeface="微软雅黑" pitchFamily="34" charset="-122"/>
            </a:endParaRPr>
          </a:p>
          <a:p>
            <a:pPr algn="ctr" defTabSz="917575">
              <a:defRPr/>
            </a:pPr>
            <a:r>
              <a:rPr kumimoji="1" lang="zh-CN" altLang="en-US" sz="1600" dirty="0" smtClean="0">
                <a:latin typeface="微软雅黑" pitchFamily="34" charset="-122"/>
                <a:ea typeface="微软雅黑" pitchFamily="34" charset="-122"/>
              </a:rPr>
              <a:t>（把握底线）</a:t>
            </a:r>
            <a:endParaRPr kumimoji="1" lang="zh-CN" altLang="en-US" sz="16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AutoShape 2"/>
          <p:cNvSpPr>
            <a:spLocks noChangeArrowheads="1"/>
          </p:cNvSpPr>
          <p:nvPr/>
        </p:nvSpPr>
        <p:spPr bwMode="auto">
          <a:xfrm>
            <a:off x="3779912" y="4696341"/>
            <a:ext cx="1842258" cy="1108923"/>
          </a:xfrm>
          <a:prstGeom prst="foldedCorner">
            <a:avLst>
              <a:gd name="adj" fmla="val 12500"/>
            </a:avLst>
          </a:prstGeom>
          <a:solidFill>
            <a:srgbClr val="99CCFF"/>
          </a:solidFill>
          <a:ln w="9525">
            <a:solidFill>
              <a:srgbClr val="008080"/>
            </a:solidFill>
            <a:miter lim="800000"/>
            <a:headEnd/>
            <a:tailEnd/>
          </a:ln>
          <a:scene3d>
            <a:camera prst="orthographicFront"/>
            <a:lightRig rig="threePt" dir="t"/>
          </a:scene3d>
          <a:sp3d/>
        </p:spPr>
        <p:txBody>
          <a:bodyPr wrap="none" lIns="92043" tIns="46019" rIns="92043" bIns="46019" anchor="ctr"/>
          <a:lstStyle/>
          <a:p>
            <a:pPr algn="ctr" defTabSz="917575">
              <a:defRPr/>
            </a:pPr>
            <a:r>
              <a:rPr kumimoji="1" lang="en-US" altLang="zh-CN" sz="1600" dirty="0" smtClean="0">
                <a:latin typeface="微软雅黑" pitchFamily="34" charset="-122"/>
                <a:ea typeface="微软雅黑" pitchFamily="34" charset="-122"/>
              </a:rPr>
              <a:t>5</a:t>
            </a:r>
            <a:r>
              <a:rPr kumimoji="1" lang="zh-CN" altLang="en-US" sz="1600" dirty="0" smtClean="0">
                <a:latin typeface="微软雅黑" pitchFamily="34" charset="-122"/>
                <a:ea typeface="微软雅黑" pitchFamily="34" charset="-122"/>
              </a:rPr>
              <a:t>、重管理 讲经济</a:t>
            </a:r>
            <a:endParaRPr kumimoji="1" lang="en-US" altLang="zh-CN" sz="1600" dirty="0" smtClean="0">
              <a:latin typeface="微软雅黑" pitchFamily="34" charset="-122"/>
              <a:ea typeface="微软雅黑" pitchFamily="34" charset="-122"/>
            </a:endParaRPr>
          </a:p>
          <a:p>
            <a:pPr algn="ctr" defTabSz="917575">
              <a:defRPr/>
            </a:pPr>
            <a:endParaRPr kumimoji="1" lang="en-US" altLang="zh-CN" sz="1600" dirty="0">
              <a:latin typeface="微软雅黑" pitchFamily="34" charset="-122"/>
              <a:ea typeface="微软雅黑" pitchFamily="34" charset="-122"/>
            </a:endParaRPr>
          </a:p>
          <a:p>
            <a:pPr algn="ctr" defTabSz="917575">
              <a:defRPr/>
            </a:pPr>
            <a:r>
              <a:rPr kumimoji="1" lang="zh-CN" altLang="en-US" sz="1600" dirty="0" smtClean="0">
                <a:latin typeface="微软雅黑" pitchFamily="34" charset="-122"/>
                <a:ea typeface="微软雅黑" pitchFamily="34" charset="-122"/>
              </a:rPr>
              <a:t>（行业、政治、经济）</a:t>
            </a:r>
            <a:endParaRPr kumimoji="1" lang="zh-CN" altLang="en-US" sz="1600" dirty="0">
              <a:latin typeface="微软雅黑" pitchFamily="34" charset="-122"/>
              <a:ea typeface="微软雅黑" pitchFamily="34" charset="-122"/>
            </a:endParaRPr>
          </a:p>
          <a:p>
            <a:pPr algn="ctr" defTabSz="917575">
              <a:defRPr/>
            </a:pPr>
            <a:endParaRPr kumimoji="1" lang="zh-CN" altLang="en-US" sz="16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AutoShape 2"/>
          <p:cNvSpPr>
            <a:spLocks noChangeArrowheads="1"/>
          </p:cNvSpPr>
          <p:nvPr/>
        </p:nvSpPr>
        <p:spPr bwMode="auto">
          <a:xfrm>
            <a:off x="6311164" y="4714123"/>
            <a:ext cx="1717219" cy="1091141"/>
          </a:xfrm>
          <a:prstGeom prst="foldedCorner">
            <a:avLst>
              <a:gd name="adj" fmla="val 12500"/>
            </a:avLst>
          </a:prstGeom>
          <a:solidFill>
            <a:srgbClr val="99CCFF"/>
          </a:solidFill>
          <a:ln w="9525">
            <a:solidFill>
              <a:srgbClr val="008080"/>
            </a:solidFill>
            <a:miter lim="800000"/>
            <a:headEnd/>
            <a:tailEnd/>
          </a:ln>
          <a:scene3d>
            <a:camera prst="orthographicFront"/>
            <a:lightRig rig="threePt" dir="t"/>
          </a:scene3d>
          <a:sp3d/>
        </p:spPr>
        <p:txBody>
          <a:bodyPr wrap="none" lIns="92043" tIns="46019" rIns="92043" bIns="46019" anchor="ctr"/>
          <a:lstStyle/>
          <a:p>
            <a:pPr algn="ctr" defTabSz="917575">
              <a:defRPr/>
            </a:pPr>
            <a:r>
              <a:rPr kumimoji="1" lang="en-US" altLang="zh-CN" sz="1600" dirty="0" smtClean="0">
                <a:latin typeface="微软雅黑" pitchFamily="34" charset="-122"/>
                <a:ea typeface="微软雅黑" pitchFamily="34" charset="-122"/>
              </a:rPr>
              <a:t>6</a:t>
            </a:r>
            <a:r>
              <a:rPr kumimoji="1" lang="zh-CN" altLang="en-US" sz="1600" dirty="0" smtClean="0">
                <a:latin typeface="微软雅黑" pitchFamily="34" charset="-122"/>
                <a:ea typeface="微软雅黑" pitchFamily="34" charset="-122"/>
              </a:rPr>
              <a:t>、重协调 讲沟通</a:t>
            </a:r>
            <a:endParaRPr kumimoji="1" lang="en-US" altLang="zh-CN" sz="1600" dirty="0" smtClean="0">
              <a:latin typeface="微软雅黑" pitchFamily="34" charset="-122"/>
              <a:ea typeface="微软雅黑" pitchFamily="34" charset="-122"/>
            </a:endParaRPr>
          </a:p>
          <a:p>
            <a:pPr algn="ctr" defTabSz="917575">
              <a:defRPr/>
            </a:pPr>
            <a:endParaRPr kumimoji="1" lang="en-US" altLang="zh-CN" sz="1600" dirty="0">
              <a:latin typeface="微软雅黑" pitchFamily="34" charset="-122"/>
              <a:ea typeface="微软雅黑" pitchFamily="34" charset="-122"/>
            </a:endParaRPr>
          </a:p>
          <a:p>
            <a:pPr algn="ctr" defTabSz="917575">
              <a:defRPr/>
            </a:pPr>
            <a:r>
              <a:rPr kumimoji="1" lang="zh-CN" altLang="en-US" sz="1600" dirty="0" smtClean="0">
                <a:latin typeface="微软雅黑" pitchFamily="34" charset="-122"/>
                <a:ea typeface="微软雅黑" pitchFamily="34" charset="-122"/>
              </a:rPr>
              <a:t>（多方沟通、协调）</a:t>
            </a:r>
            <a:endParaRPr kumimoji="1" lang="zh-CN" altLang="en-US" sz="1600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32365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853259" y="1484784"/>
            <a:ext cx="7344816" cy="3240360"/>
          </a:xfrm>
        </p:spPr>
        <p:txBody>
          <a:bodyPr>
            <a:noAutofit/>
          </a:bodyPr>
          <a:lstStyle/>
          <a:p>
            <a:pPr algn="l"/>
            <a:r>
              <a:rPr lang="zh-CN" altLang="en-US" dirty="0" smtClean="0">
                <a:solidFill>
                  <a:schemeClr val="tx1"/>
                </a:solidFill>
              </a:rPr>
              <a:t>                        董</a:t>
            </a:r>
            <a:r>
              <a:rPr lang="zh-CN" altLang="en-US" dirty="0">
                <a:solidFill>
                  <a:schemeClr val="tx1"/>
                </a:solidFill>
              </a:rPr>
              <a:t>秘的职责</a:t>
            </a:r>
            <a:endParaRPr lang="en-US" altLang="zh-CN" dirty="0">
              <a:solidFill>
                <a:schemeClr val="tx1"/>
              </a:solidFill>
            </a:endParaRPr>
          </a:p>
          <a:p>
            <a:pPr algn="l"/>
            <a:endParaRPr lang="en-US" altLang="zh-CN" sz="2000" dirty="0" smtClean="0">
              <a:solidFill>
                <a:schemeClr val="tx1"/>
              </a:solidFill>
            </a:endParaRPr>
          </a:p>
          <a:p>
            <a:pPr algn="l"/>
            <a:endParaRPr lang="en-US" altLang="zh-CN" sz="2000" dirty="0" smtClean="0">
              <a:solidFill>
                <a:schemeClr val="tx1"/>
              </a:solidFill>
            </a:endParaRPr>
          </a:p>
          <a:p>
            <a:pPr algn="l"/>
            <a:r>
              <a:rPr lang="en-US" altLang="zh-CN" sz="2000" dirty="0" smtClean="0">
                <a:solidFill>
                  <a:schemeClr val="tx1"/>
                </a:solidFill>
              </a:rPr>
              <a:t>1</a:t>
            </a:r>
            <a:r>
              <a:rPr lang="zh-CN" altLang="en-US" sz="2000" dirty="0" smtClean="0">
                <a:solidFill>
                  <a:schemeClr val="tx1"/>
                </a:solidFill>
              </a:rPr>
              <a:t>、</a:t>
            </a:r>
            <a:r>
              <a:rPr lang="zh-CN" altLang="en-US" sz="2000" dirty="0">
                <a:solidFill>
                  <a:srgbClr val="333333"/>
                </a:solidFill>
                <a:latin typeface="arial"/>
              </a:rPr>
              <a:t>负责挂牌公司信息披露事务，协调挂牌公司信息披露工作，组织制定挂牌公司信息披露事务管理制度，督促挂牌公司及相关信息披露义务人遵守信息披露相关规定</a:t>
            </a:r>
            <a:r>
              <a:rPr lang="en-US" altLang="zh-CN" sz="2000" dirty="0" smtClean="0">
                <a:solidFill>
                  <a:schemeClr val="tx1"/>
                </a:solidFill>
              </a:rPr>
              <a:t>; </a:t>
            </a:r>
            <a:endParaRPr lang="en-US" altLang="zh-CN" sz="2000" dirty="0">
              <a:solidFill>
                <a:schemeClr val="tx1"/>
              </a:solidFill>
            </a:endParaRPr>
          </a:p>
          <a:p>
            <a:pPr algn="l"/>
            <a:endParaRPr lang="en-US" altLang="zh-CN" sz="2000" dirty="0">
              <a:solidFill>
                <a:schemeClr val="tx1"/>
              </a:solidFill>
            </a:endParaRPr>
          </a:p>
          <a:p>
            <a:pPr algn="l"/>
            <a:r>
              <a:rPr lang="en-US" altLang="zh-CN" sz="2000" dirty="0">
                <a:solidFill>
                  <a:schemeClr val="tx1"/>
                </a:solidFill>
              </a:rPr>
              <a:t>2</a:t>
            </a:r>
            <a:r>
              <a:rPr lang="zh-CN" altLang="en-US" sz="2000" dirty="0">
                <a:solidFill>
                  <a:schemeClr val="tx1"/>
                </a:solidFill>
              </a:rPr>
              <a:t>、负责挂牌公司股东大会和董事会会议的组织筹备工作，</a:t>
            </a:r>
            <a:r>
              <a:rPr lang="zh-CN" altLang="en-US" sz="2000" dirty="0" smtClean="0">
                <a:solidFill>
                  <a:schemeClr val="tx1"/>
                </a:solidFill>
              </a:rPr>
              <a:t>参加    股东大会</a:t>
            </a:r>
            <a:r>
              <a:rPr lang="zh-CN" altLang="en-US" sz="2000" dirty="0">
                <a:solidFill>
                  <a:schemeClr val="tx1"/>
                </a:solidFill>
              </a:rPr>
              <a:t>、董事会、监事会会议及高级管理人员相关会议，负责董事会会议记录工作并签字确认；</a:t>
            </a:r>
            <a:endParaRPr lang="en-US" altLang="zh-CN" sz="2000" dirty="0">
              <a:solidFill>
                <a:schemeClr val="tx1"/>
              </a:solidFill>
            </a:endParaRPr>
          </a:p>
          <a:p>
            <a:pPr algn="l"/>
            <a:endParaRPr lang="en-US" altLang="zh-CN" sz="2000" dirty="0">
              <a:solidFill>
                <a:schemeClr val="tx1"/>
              </a:solidFill>
            </a:endParaRPr>
          </a:p>
          <a:p>
            <a:pPr algn="l"/>
            <a:r>
              <a:rPr lang="en-US" altLang="zh-CN" sz="2000" dirty="0">
                <a:solidFill>
                  <a:schemeClr val="tx1"/>
                </a:solidFill>
              </a:rPr>
              <a:t>3</a:t>
            </a:r>
            <a:r>
              <a:rPr lang="zh-CN" altLang="en-US" sz="2000" dirty="0" smtClean="0">
                <a:solidFill>
                  <a:schemeClr val="tx1"/>
                </a:solidFill>
              </a:rPr>
              <a:t>、</a:t>
            </a:r>
            <a:r>
              <a:rPr lang="zh-CN" altLang="en-US" sz="2000" dirty="0">
                <a:solidFill>
                  <a:srgbClr val="333333"/>
                </a:solidFill>
                <a:latin typeface="arial"/>
              </a:rPr>
              <a:t>负责挂牌公司投资者关系管理和股东资料管理工作，协调挂牌公司与证券监管机构、股东及实际控制人、证券服务机构、媒体等之间的信息沟通</a:t>
            </a:r>
            <a:r>
              <a:rPr lang="en-US" altLang="zh-CN" sz="2000" dirty="0" smtClean="0">
                <a:solidFill>
                  <a:schemeClr val="tx1"/>
                </a:solidFill>
              </a:rPr>
              <a:t>;</a:t>
            </a:r>
            <a:endParaRPr lang="en-US" altLang="zh-CN" sz="2000" dirty="0">
              <a:solidFill>
                <a:schemeClr val="tx1"/>
              </a:solidFill>
            </a:endParaRPr>
          </a:p>
          <a:p>
            <a:pPr algn="l"/>
            <a:endParaRPr lang="en-US" altLang="zh-CN" sz="2000" dirty="0">
              <a:solidFill>
                <a:schemeClr val="tx1"/>
              </a:solidFill>
            </a:endParaRPr>
          </a:p>
        </p:txBody>
      </p:sp>
      <p:sp>
        <p:nvSpPr>
          <p:cNvPr id="6" name="AutoShape 32"/>
          <p:cNvSpPr>
            <a:spLocks noChangeArrowheads="1"/>
          </p:cNvSpPr>
          <p:nvPr/>
        </p:nvSpPr>
        <p:spPr bwMode="gray">
          <a:xfrm>
            <a:off x="805676" y="764704"/>
            <a:ext cx="7510739" cy="571504"/>
          </a:xfrm>
          <a:prstGeom prst="roundRect">
            <a:avLst>
              <a:gd name="adj" fmla="val 17509"/>
            </a:avLst>
          </a:prstGeom>
          <a:solidFill>
            <a:srgbClr val="FF0000"/>
          </a:solidFill>
          <a:ln w="9525">
            <a:noFill/>
            <a:round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pPr algn="ctr"/>
            <a:r>
              <a:rPr lang="zh-CN" altLang="en-US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董秘的角色定位</a:t>
            </a:r>
          </a:p>
        </p:txBody>
      </p:sp>
      <p:sp>
        <p:nvSpPr>
          <p:cNvPr id="14" name="KSO_GN2"/>
          <p:cNvSpPr/>
          <p:nvPr/>
        </p:nvSpPr>
        <p:spPr>
          <a:xfrm>
            <a:off x="465103" y="3675100"/>
            <a:ext cx="764941" cy="803944"/>
          </a:xfrm>
          <a:prstGeom prst="roundRect">
            <a:avLst>
              <a:gd name="adj" fmla="val 12132"/>
            </a:avLst>
          </a:prstGeom>
          <a:solidFill>
            <a:srgbClr val="EB340D"/>
          </a:solidFill>
          <a:ln w="25400" cap="flat" cmpd="sng" algn="ctr">
            <a:solidFill>
              <a:sysClr val="window" lastClr="FFFFFF"/>
            </a:solidFill>
            <a:prstDash val="solid"/>
          </a:ln>
          <a:effectLst>
            <a:innerShdw blurRad="114300">
              <a:prstClr val="black"/>
            </a:innerShdw>
          </a:effectLst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6600" kern="0" dirty="0">
                <a:solidFill>
                  <a:schemeClr val="bg1"/>
                </a:solidFill>
                <a:latin typeface="Gungsuh" panose="02030600000101010101" pitchFamily="18" charset="-127"/>
                <a:ea typeface="Gungsuh" panose="02030600000101010101" pitchFamily="18" charset="-127"/>
              </a:rPr>
              <a:t>2</a:t>
            </a:r>
          </a:p>
        </p:txBody>
      </p:sp>
      <p:sp>
        <p:nvSpPr>
          <p:cNvPr id="18" name="KSO_GN3"/>
          <p:cNvSpPr/>
          <p:nvPr/>
        </p:nvSpPr>
        <p:spPr>
          <a:xfrm>
            <a:off x="484096" y="5049019"/>
            <a:ext cx="726954" cy="823321"/>
          </a:xfrm>
          <a:prstGeom prst="roundRect">
            <a:avLst>
              <a:gd name="adj" fmla="val 12132"/>
            </a:avLst>
          </a:prstGeom>
          <a:solidFill>
            <a:srgbClr val="EB340D"/>
          </a:solidFill>
          <a:ln w="25400" cap="flat" cmpd="sng" algn="ctr">
            <a:solidFill>
              <a:sysClr val="window" lastClr="FFFFFF"/>
            </a:solidFill>
            <a:prstDash val="solid"/>
          </a:ln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6600" kern="0" dirty="0">
                <a:solidFill>
                  <a:schemeClr val="bg1"/>
                </a:solidFill>
                <a:latin typeface="Gungsuh" panose="02030600000101010101" pitchFamily="18" charset="-127"/>
                <a:ea typeface="Gungsuh" panose="02030600000101010101" pitchFamily="18" charset="-127"/>
              </a:rPr>
              <a:t>3</a:t>
            </a:r>
          </a:p>
        </p:txBody>
      </p:sp>
      <p:sp>
        <p:nvSpPr>
          <p:cNvPr id="19" name="KSO_GN2"/>
          <p:cNvSpPr/>
          <p:nvPr/>
        </p:nvSpPr>
        <p:spPr>
          <a:xfrm>
            <a:off x="465784" y="2348880"/>
            <a:ext cx="764941" cy="803944"/>
          </a:xfrm>
          <a:prstGeom prst="roundRect">
            <a:avLst>
              <a:gd name="adj" fmla="val 12132"/>
            </a:avLst>
          </a:prstGeom>
          <a:solidFill>
            <a:srgbClr val="EB340D"/>
          </a:solidFill>
          <a:ln w="25400" cap="flat" cmpd="sng" algn="ctr">
            <a:solidFill>
              <a:sysClr val="window" lastClr="FFFFFF"/>
            </a:solidFill>
            <a:prstDash val="solid"/>
          </a:ln>
          <a:effectLst>
            <a:innerShdw blurRad="114300">
              <a:prstClr val="black"/>
            </a:innerShdw>
          </a:effectLst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6600" kern="0" dirty="0">
                <a:solidFill>
                  <a:schemeClr val="bg1"/>
                </a:solidFill>
                <a:latin typeface="Gungsuh" panose="02030600000101010101" pitchFamily="18" charset="-127"/>
                <a:ea typeface="Gungsuh" panose="02030600000101010101" pitchFamily="18" charset="-127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3336381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32"/>
          <p:cNvSpPr>
            <a:spLocks noChangeArrowheads="1"/>
          </p:cNvSpPr>
          <p:nvPr/>
        </p:nvSpPr>
        <p:spPr bwMode="gray">
          <a:xfrm>
            <a:off x="805676" y="764704"/>
            <a:ext cx="7510739" cy="571504"/>
          </a:xfrm>
          <a:prstGeom prst="roundRect">
            <a:avLst>
              <a:gd name="adj" fmla="val 17509"/>
            </a:avLst>
          </a:prstGeom>
          <a:solidFill>
            <a:srgbClr val="FF0000"/>
          </a:solidFill>
          <a:ln w="9525">
            <a:noFill/>
            <a:round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pPr algn="ctr"/>
            <a:r>
              <a:rPr lang="zh-CN" altLang="en-US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董秘</a:t>
            </a:r>
            <a:r>
              <a:rPr lang="zh-CN" altLang="en-US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的</a:t>
            </a:r>
            <a:r>
              <a:rPr lang="zh-CN" altLang="en-US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自我修炼</a:t>
            </a:r>
            <a:endParaRPr lang="zh-CN" altLang="en-US" sz="24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AutoShape 32"/>
          <p:cNvSpPr>
            <a:spLocks noChangeArrowheads="1"/>
          </p:cNvSpPr>
          <p:nvPr/>
        </p:nvSpPr>
        <p:spPr bwMode="gray">
          <a:xfrm>
            <a:off x="1259632" y="1738807"/>
            <a:ext cx="2118182" cy="500066"/>
          </a:xfrm>
          <a:prstGeom prst="roundRect">
            <a:avLst>
              <a:gd name="adj" fmla="val 17509"/>
            </a:avLst>
          </a:prstGeom>
          <a:solidFill>
            <a:srgbClr val="4E91D4"/>
          </a:solidFill>
          <a:ln w="9525">
            <a:noFill/>
            <a:round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pPr algn="ctr" fontAlgn="base">
              <a:spcBef>
                <a:spcPct val="20000"/>
              </a:spcBef>
              <a:spcAft>
                <a:spcPts val="1200"/>
              </a:spcAft>
              <a:defRPr/>
            </a:pPr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结束语</a:t>
            </a:r>
            <a:endParaRPr lang="zh-CN" altLang="en-US" sz="2000" b="1" kern="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259632" y="2708920"/>
            <a:ext cx="6624736" cy="2031325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     学习</a:t>
            </a:r>
            <a:r>
              <a:rPr lang="zh-CN" altLang="en-US" dirty="0"/>
              <a:t>”和“创新”是我们的主题词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r>
              <a:rPr lang="zh-CN" altLang="en-US" dirty="0" smtClean="0"/>
              <a:t>     利用</a:t>
            </a:r>
            <a:r>
              <a:rPr lang="zh-CN" altLang="en-US" dirty="0"/>
              <a:t>自己的专业能力，为公司发展在资本市场争取更多的机会和</a:t>
            </a:r>
            <a:r>
              <a:rPr lang="zh-CN" altLang="en-US" dirty="0" smtClean="0"/>
              <a:t>资源</a:t>
            </a:r>
            <a:endParaRPr lang="en-US" altLang="zh-CN" dirty="0" smtClean="0"/>
          </a:p>
          <a:p>
            <a:r>
              <a:rPr lang="en-US" altLang="zh-CN" dirty="0"/>
              <a:t> </a:t>
            </a:r>
            <a:r>
              <a:rPr lang="en-US" altLang="zh-CN" dirty="0" smtClean="0"/>
              <a:t>     </a:t>
            </a:r>
            <a:r>
              <a:rPr lang="zh-CN" altLang="en-US" dirty="0" smtClean="0"/>
              <a:t>现在</a:t>
            </a:r>
            <a:r>
              <a:rPr lang="zh-CN" altLang="en-US" dirty="0"/>
              <a:t>，董秘的队伍</a:t>
            </a:r>
            <a:r>
              <a:rPr lang="zh-CN" altLang="en-US" dirty="0" smtClean="0"/>
              <a:t>不断壮大，形成</a:t>
            </a:r>
            <a:r>
              <a:rPr lang="zh-CN" altLang="en-US" dirty="0"/>
              <a:t>了一个非常</a:t>
            </a:r>
            <a:r>
              <a:rPr lang="zh-CN" altLang="en-US" dirty="0" smtClean="0"/>
              <a:t>好的圈子。大家</a:t>
            </a:r>
            <a:r>
              <a:rPr lang="zh-CN" altLang="en-US" dirty="0"/>
              <a:t>除了在</a:t>
            </a:r>
            <a:r>
              <a:rPr lang="zh-CN" altLang="en-US" dirty="0" smtClean="0"/>
              <a:t>专业上进行交流</a:t>
            </a:r>
            <a:r>
              <a:rPr lang="zh-CN" altLang="en-US" dirty="0"/>
              <a:t>和学习</a:t>
            </a:r>
            <a:r>
              <a:rPr lang="zh-CN" altLang="en-US" dirty="0" smtClean="0"/>
              <a:t>，还互相关心、互相</a:t>
            </a:r>
            <a:r>
              <a:rPr lang="zh-CN" altLang="en-US" dirty="0"/>
              <a:t>帮助，</a:t>
            </a:r>
            <a:r>
              <a:rPr lang="zh-CN" altLang="en-US" dirty="0" smtClean="0"/>
              <a:t>非常温暖，就象一个大家庭。</a:t>
            </a:r>
            <a:endParaRPr lang="en-US" altLang="zh-CN" dirty="0" smtClean="0"/>
          </a:p>
          <a:p>
            <a:r>
              <a:rPr lang="zh-CN" altLang="en-US" dirty="0"/>
              <a:t> </a:t>
            </a:r>
            <a:r>
              <a:rPr lang="zh-CN" altLang="en-US" dirty="0" smtClean="0"/>
              <a:t>     大家要珍惜这个资本市场</a:t>
            </a:r>
            <a:r>
              <a:rPr lang="zh-CN" altLang="en-US" dirty="0"/>
              <a:t>的重要角色，力求扮演到</a:t>
            </a:r>
            <a:r>
              <a:rPr lang="zh-CN" altLang="en-US" dirty="0" smtClean="0"/>
              <a:t>最好。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22978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714348" y="928670"/>
            <a:ext cx="8072462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>
              <a:lnSpc>
                <a:spcPct val="130000"/>
              </a:lnSpc>
            </a:pPr>
            <a:r>
              <a:rPr lang="zh-CN" altLang="en-US" sz="4400" b="1" dirty="0">
                <a:latin typeface="微软雅黑" pitchFamily="34" charset="-122"/>
                <a:ea typeface="微软雅黑" pitchFamily="34" charset="-122"/>
              </a:rPr>
              <a:t/>
            </a:r>
            <a:br>
              <a:rPr lang="zh-CN" altLang="en-US" sz="4400" b="1" dirty="0">
                <a:latin typeface="微软雅黑" pitchFamily="34" charset="-122"/>
                <a:ea typeface="微软雅黑" pitchFamily="34" charset="-122"/>
              </a:rPr>
            </a:br>
            <a:r>
              <a:rPr lang="zh-CN" altLang="en-US" sz="32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在路上  与</a:t>
            </a:r>
            <a:r>
              <a:rPr lang="zh-CN" altLang="en-US" sz="32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您同行   共同</a:t>
            </a:r>
            <a:r>
              <a:rPr lang="zh-CN" altLang="en-US" sz="32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成长</a:t>
            </a:r>
            <a:endParaRPr lang="en-US" altLang="zh-CN" sz="32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 eaLnBrk="0" hangingPunct="0">
              <a:lnSpc>
                <a:spcPct val="130000"/>
              </a:lnSpc>
            </a:pPr>
            <a:r>
              <a:rPr lang="zh-CN" altLang="en-US" sz="32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THANKS</a:t>
            </a:r>
            <a:r>
              <a:rPr lang="zh-CN" altLang="en-US" sz="32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！</a:t>
            </a:r>
          </a:p>
        </p:txBody>
      </p:sp>
      <p:pic>
        <p:nvPicPr>
          <p:cNvPr id="3" name="Picture 4" descr="usaflower5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14678" y="3857628"/>
            <a:ext cx="3143272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569218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259632" y="1412776"/>
            <a:ext cx="7128792" cy="4824536"/>
          </a:xfrm>
        </p:spPr>
        <p:txBody>
          <a:bodyPr>
            <a:noAutofit/>
          </a:bodyPr>
          <a:lstStyle/>
          <a:p>
            <a:pPr algn="l"/>
            <a:r>
              <a:rPr lang="zh-CN" altLang="en-US" dirty="0" smtClean="0">
                <a:solidFill>
                  <a:schemeClr val="tx1"/>
                </a:solidFill>
              </a:rPr>
              <a:t>                        </a:t>
            </a:r>
            <a:endParaRPr lang="en-US" altLang="zh-CN" sz="2000" dirty="0" smtClean="0">
              <a:solidFill>
                <a:schemeClr val="tx1"/>
              </a:solidFill>
            </a:endParaRPr>
          </a:p>
          <a:p>
            <a:pPr algn="l"/>
            <a:r>
              <a:rPr lang="en-US" altLang="zh-CN" sz="2000" dirty="0">
                <a:solidFill>
                  <a:schemeClr val="tx1"/>
                </a:solidFill>
              </a:rPr>
              <a:t> </a:t>
            </a:r>
            <a:r>
              <a:rPr lang="en-US" altLang="zh-CN" sz="2000" dirty="0" smtClean="0">
                <a:solidFill>
                  <a:schemeClr val="tx1"/>
                </a:solidFill>
              </a:rPr>
              <a:t>    </a:t>
            </a:r>
            <a:r>
              <a:rPr lang="zh-CN" altLang="en-US" sz="2000" dirty="0" smtClean="0">
                <a:solidFill>
                  <a:schemeClr val="tx1"/>
                </a:solidFill>
              </a:rPr>
              <a:t>负责</a:t>
            </a:r>
            <a:r>
              <a:rPr lang="zh-CN" altLang="en-US" sz="2000" dirty="0">
                <a:solidFill>
                  <a:schemeClr val="tx1"/>
                </a:solidFill>
              </a:rPr>
              <a:t>督促董事会及时回复主办券商督导问询以及全国股转</a:t>
            </a:r>
            <a:r>
              <a:rPr lang="zh-CN" altLang="en-US" sz="2000" dirty="0" smtClean="0">
                <a:solidFill>
                  <a:schemeClr val="tx1"/>
                </a:solidFill>
              </a:rPr>
              <a:t>公    司</a:t>
            </a:r>
            <a:r>
              <a:rPr lang="zh-CN" altLang="en-US" sz="2000" dirty="0">
                <a:solidFill>
                  <a:schemeClr val="tx1"/>
                </a:solidFill>
              </a:rPr>
              <a:t>监管问询</a:t>
            </a:r>
          </a:p>
          <a:p>
            <a:pPr algn="l"/>
            <a:endParaRPr lang="en-US" altLang="zh-CN" sz="2000" dirty="0" smtClean="0">
              <a:solidFill>
                <a:schemeClr val="tx1"/>
              </a:solidFill>
            </a:endParaRPr>
          </a:p>
          <a:p>
            <a:pPr algn="l"/>
            <a:endParaRPr lang="en-US" altLang="zh-CN" sz="2000" dirty="0" smtClean="0">
              <a:solidFill>
                <a:schemeClr val="tx1"/>
              </a:solidFill>
            </a:endParaRPr>
          </a:p>
          <a:p>
            <a:pPr algn="l"/>
            <a:r>
              <a:rPr lang="en-US" altLang="zh-CN" sz="2000" dirty="0" smtClean="0">
                <a:solidFill>
                  <a:schemeClr val="tx1"/>
                </a:solidFill>
              </a:rPr>
              <a:t>5</a:t>
            </a:r>
            <a:r>
              <a:rPr lang="zh-CN" altLang="en-US" sz="2000" dirty="0" smtClean="0">
                <a:solidFill>
                  <a:schemeClr val="tx1"/>
                </a:solidFill>
              </a:rPr>
              <a:t>、负责</a:t>
            </a:r>
            <a:r>
              <a:rPr lang="zh-CN" altLang="en-US" sz="2000" dirty="0">
                <a:solidFill>
                  <a:schemeClr val="tx1"/>
                </a:solidFill>
              </a:rPr>
              <a:t>组织董事、监事和高级管理人员进行证券法律法规、部门规章和全国股转系统业务规则的培训</a:t>
            </a:r>
            <a:r>
              <a:rPr lang="en-US" altLang="zh-CN" sz="2000" dirty="0">
                <a:solidFill>
                  <a:schemeClr val="tx1"/>
                </a:solidFill>
              </a:rPr>
              <a:t>;</a:t>
            </a:r>
            <a:r>
              <a:rPr lang="zh-CN" altLang="en-US" sz="2000" dirty="0">
                <a:solidFill>
                  <a:schemeClr val="tx1"/>
                </a:solidFill>
              </a:rPr>
              <a:t>督促董事、监事和高级管理人员遵守证券法律法规、部门规章、全国股转系统业务规则以及公司章程，切实履行其所作出的承诺</a:t>
            </a:r>
          </a:p>
          <a:p>
            <a:pPr algn="l"/>
            <a:endParaRPr lang="en-US" altLang="zh-CN" sz="2000" dirty="0">
              <a:solidFill>
                <a:schemeClr val="tx1"/>
              </a:solidFill>
            </a:endParaRPr>
          </a:p>
          <a:p>
            <a:pPr algn="l"/>
            <a:r>
              <a:rPr lang="en-US" altLang="zh-CN" sz="2000" dirty="0" smtClean="0">
                <a:solidFill>
                  <a:schemeClr val="tx1"/>
                </a:solidFill>
              </a:rPr>
              <a:t>6</a:t>
            </a:r>
            <a:r>
              <a:rPr lang="zh-CN" altLang="en-US" sz="2000" dirty="0">
                <a:solidFill>
                  <a:schemeClr val="tx1"/>
                </a:solidFill>
              </a:rPr>
              <a:t>、</a:t>
            </a:r>
            <a:r>
              <a:rPr lang="en-US" altLang="zh-CN" sz="2000" dirty="0">
                <a:solidFill>
                  <a:schemeClr val="tx1"/>
                </a:solidFill>
              </a:rPr>
              <a:t>《</a:t>
            </a:r>
            <a:r>
              <a:rPr lang="zh-CN" altLang="en-US" sz="2000" dirty="0">
                <a:solidFill>
                  <a:schemeClr val="tx1"/>
                </a:solidFill>
              </a:rPr>
              <a:t>公司法</a:t>
            </a:r>
            <a:r>
              <a:rPr lang="en-US" altLang="zh-CN" sz="2000" dirty="0">
                <a:solidFill>
                  <a:schemeClr val="tx1"/>
                </a:solidFill>
              </a:rPr>
              <a:t>》</a:t>
            </a:r>
            <a:r>
              <a:rPr lang="zh-CN" altLang="en-US" sz="2000" dirty="0">
                <a:solidFill>
                  <a:schemeClr val="tx1"/>
                </a:solidFill>
              </a:rPr>
              <a:t>、</a:t>
            </a:r>
            <a:r>
              <a:rPr lang="en-US" altLang="zh-CN" sz="2000" dirty="0">
                <a:solidFill>
                  <a:schemeClr val="tx1"/>
                </a:solidFill>
              </a:rPr>
              <a:t>《</a:t>
            </a:r>
            <a:r>
              <a:rPr lang="zh-CN" altLang="en-US" sz="2000" dirty="0">
                <a:solidFill>
                  <a:schemeClr val="tx1"/>
                </a:solidFill>
              </a:rPr>
              <a:t>证券法</a:t>
            </a:r>
            <a:r>
              <a:rPr lang="en-US" altLang="zh-CN" sz="2000" dirty="0">
                <a:solidFill>
                  <a:schemeClr val="tx1"/>
                </a:solidFill>
              </a:rPr>
              <a:t>》</a:t>
            </a:r>
            <a:r>
              <a:rPr lang="zh-CN" altLang="en-US" sz="2000" dirty="0">
                <a:solidFill>
                  <a:schemeClr val="tx1"/>
                </a:solidFill>
              </a:rPr>
              <a:t>、中国证监会和全国股转公司要求履行的其他职责</a:t>
            </a:r>
          </a:p>
          <a:p>
            <a:pPr algn="l"/>
            <a:endParaRPr lang="en-US" altLang="zh-CN" sz="2000" dirty="0">
              <a:solidFill>
                <a:schemeClr val="tx1"/>
              </a:solidFill>
            </a:endParaRPr>
          </a:p>
        </p:txBody>
      </p:sp>
      <p:sp>
        <p:nvSpPr>
          <p:cNvPr id="6" name="AutoShape 32"/>
          <p:cNvSpPr>
            <a:spLocks noChangeArrowheads="1"/>
          </p:cNvSpPr>
          <p:nvPr/>
        </p:nvSpPr>
        <p:spPr bwMode="gray">
          <a:xfrm>
            <a:off x="805676" y="764704"/>
            <a:ext cx="7438731" cy="571504"/>
          </a:xfrm>
          <a:prstGeom prst="roundRect">
            <a:avLst>
              <a:gd name="adj" fmla="val 17509"/>
            </a:avLst>
          </a:prstGeom>
          <a:solidFill>
            <a:srgbClr val="FF0000"/>
          </a:solidFill>
          <a:ln w="9525">
            <a:noFill/>
            <a:round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pPr algn="ctr"/>
            <a:r>
              <a:rPr lang="zh-CN" altLang="en-US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董秘的角色定位</a:t>
            </a:r>
          </a:p>
        </p:txBody>
      </p:sp>
      <p:sp>
        <p:nvSpPr>
          <p:cNvPr id="12" name="KSO_GN2"/>
          <p:cNvSpPr/>
          <p:nvPr/>
        </p:nvSpPr>
        <p:spPr>
          <a:xfrm>
            <a:off x="881209" y="2924944"/>
            <a:ext cx="764941" cy="803944"/>
          </a:xfrm>
          <a:prstGeom prst="roundRect">
            <a:avLst>
              <a:gd name="adj" fmla="val 12132"/>
            </a:avLst>
          </a:prstGeom>
          <a:solidFill>
            <a:srgbClr val="EB340D"/>
          </a:solidFill>
          <a:ln w="25400" cap="flat" cmpd="sng" algn="ctr">
            <a:solidFill>
              <a:sysClr val="window" lastClr="FFFFFF"/>
            </a:solidFill>
            <a:prstDash val="solid"/>
          </a:ln>
          <a:effectLst>
            <a:innerShdw blurRad="114300">
              <a:prstClr val="black"/>
            </a:innerShdw>
          </a:effectLst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6600" kern="0" dirty="0">
                <a:solidFill>
                  <a:schemeClr val="bg1"/>
                </a:solidFill>
                <a:latin typeface="Gungsuh" panose="02030600000101010101" pitchFamily="18" charset="-127"/>
                <a:ea typeface="Gungsuh" panose="02030600000101010101" pitchFamily="18" charset="-127"/>
              </a:rPr>
              <a:t>5</a:t>
            </a:r>
          </a:p>
        </p:txBody>
      </p:sp>
      <p:sp>
        <p:nvSpPr>
          <p:cNvPr id="13" name="KSO_GN2"/>
          <p:cNvSpPr/>
          <p:nvPr/>
        </p:nvSpPr>
        <p:spPr>
          <a:xfrm>
            <a:off x="881209" y="1510803"/>
            <a:ext cx="764941" cy="803944"/>
          </a:xfrm>
          <a:prstGeom prst="roundRect">
            <a:avLst>
              <a:gd name="adj" fmla="val 12132"/>
            </a:avLst>
          </a:prstGeom>
          <a:solidFill>
            <a:srgbClr val="EB340D"/>
          </a:solidFill>
          <a:ln w="25400" cap="flat" cmpd="sng" algn="ctr">
            <a:solidFill>
              <a:sysClr val="window" lastClr="FFFFFF"/>
            </a:solidFill>
            <a:prstDash val="solid"/>
          </a:ln>
          <a:effectLst>
            <a:innerShdw blurRad="114300">
              <a:prstClr val="black"/>
            </a:innerShdw>
          </a:effectLst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6600" kern="0" dirty="0">
                <a:solidFill>
                  <a:schemeClr val="bg1"/>
                </a:solidFill>
                <a:latin typeface="Gungsuh" panose="02030600000101010101" pitchFamily="18" charset="-127"/>
                <a:ea typeface="Gungsuh" panose="02030600000101010101" pitchFamily="18" charset="-127"/>
              </a:rPr>
              <a:t>4</a:t>
            </a:r>
          </a:p>
        </p:txBody>
      </p:sp>
      <p:sp>
        <p:nvSpPr>
          <p:cNvPr id="14" name="KSO_GN2"/>
          <p:cNvSpPr/>
          <p:nvPr/>
        </p:nvSpPr>
        <p:spPr>
          <a:xfrm>
            <a:off x="881209" y="4581128"/>
            <a:ext cx="764941" cy="803944"/>
          </a:xfrm>
          <a:prstGeom prst="roundRect">
            <a:avLst>
              <a:gd name="adj" fmla="val 12132"/>
            </a:avLst>
          </a:prstGeom>
          <a:solidFill>
            <a:srgbClr val="EB340D"/>
          </a:solidFill>
          <a:ln w="25400" cap="flat" cmpd="sng" algn="ctr">
            <a:solidFill>
              <a:sysClr val="window" lastClr="FFFFFF"/>
            </a:solidFill>
            <a:prstDash val="solid"/>
          </a:ln>
          <a:effectLst>
            <a:innerShdw blurRad="114300">
              <a:prstClr val="black"/>
            </a:innerShdw>
          </a:effectLst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6600" kern="0" dirty="0">
                <a:solidFill>
                  <a:schemeClr val="bg1"/>
                </a:solidFill>
                <a:latin typeface="Gungsuh" panose="02030600000101010101" pitchFamily="18" charset="-127"/>
                <a:ea typeface="Gungsuh" panose="02030600000101010101" pitchFamily="18" charset="-127"/>
              </a:rPr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val="1481483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259632" y="1412776"/>
            <a:ext cx="7128792" cy="4824536"/>
          </a:xfrm>
        </p:spPr>
        <p:txBody>
          <a:bodyPr>
            <a:noAutofit/>
          </a:bodyPr>
          <a:lstStyle/>
          <a:p>
            <a:pPr algn="l"/>
            <a:endParaRPr lang="en-US" altLang="zh-CN" sz="2000" b="1" dirty="0" smtClean="0">
              <a:solidFill>
                <a:schemeClr val="tx1"/>
              </a:solidFill>
            </a:endParaRPr>
          </a:p>
          <a:p>
            <a:pPr algn="l"/>
            <a:endParaRPr lang="en-US" altLang="zh-CN" sz="2000" dirty="0">
              <a:solidFill>
                <a:schemeClr val="tx1"/>
              </a:solidFill>
            </a:endParaRPr>
          </a:p>
        </p:txBody>
      </p:sp>
      <p:graphicFrame>
        <p:nvGraphicFramePr>
          <p:cNvPr id="7" name="图示 6"/>
          <p:cNvGraphicFramePr/>
          <p:nvPr>
            <p:extLst>
              <p:ext uri="{D42A27DB-BD31-4B8C-83A1-F6EECF244321}">
                <p14:modId xmlns:p14="http://schemas.microsoft.com/office/powerpoint/2010/main" val="727632582"/>
              </p:ext>
            </p:extLst>
          </p:nvPr>
        </p:nvGraphicFramePr>
        <p:xfrm>
          <a:off x="214282" y="2071678"/>
          <a:ext cx="8643998" cy="406853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AutoShape 32"/>
          <p:cNvSpPr>
            <a:spLocks noChangeArrowheads="1"/>
          </p:cNvSpPr>
          <p:nvPr/>
        </p:nvSpPr>
        <p:spPr bwMode="gray">
          <a:xfrm>
            <a:off x="805676" y="548680"/>
            <a:ext cx="7294715" cy="571504"/>
          </a:xfrm>
          <a:prstGeom prst="roundRect">
            <a:avLst>
              <a:gd name="adj" fmla="val 17509"/>
            </a:avLst>
          </a:prstGeom>
          <a:solidFill>
            <a:srgbClr val="FF0000"/>
          </a:solidFill>
          <a:ln w="9525">
            <a:noFill/>
            <a:round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pPr algn="ctr"/>
            <a:r>
              <a:rPr lang="zh-CN" altLang="en-US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董秘的角色定位</a:t>
            </a:r>
          </a:p>
        </p:txBody>
      </p:sp>
      <p:sp>
        <p:nvSpPr>
          <p:cNvPr id="9" name="AutoShape 32"/>
          <p:cNvSpPr>
            <a:spLocks noChangeArrowheads="1"/>
          </p:cNvSpPr>
          <p:nvPr/>
        </p:nvSpPr>
        <p:spPr bwMode="gray">
          <a:xfrm>
            <a:off x="899592" y="1268760"/>
            <a:ext cx="4176464" cy="600473"/>
          </a:xfrm>
          <a:prstGeom prst="roundRect">
            <a:avLst>
              <a:gd name="adj" fmla="val 17509"/>
            </a:avLst>
          </a:prstGeom>
          <a:solidFill>
            <a:srgbClr val="4E91D4"/>
          </a:solidFill>
          <a:ln w="9525">
            <a:noFill/>
            <a:round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pPr>
              <a:buClr>
                <a:schemeClr val="tx2"/>
              </a:buClr>
              <a:defRPr/>
            </a:pPr>
            <a:r>
              <a:rPr lang="zh-CN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一、董秘是公司内外衔接的桥梁和</a:t>
            </a:r>
            <a:r>
              <a:rPr lang="zh-CN" alt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纽带</a:t>
            </a:r>
            <a:endParaRPr lang="zh-CN" altLang="en-US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92720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AsOne/>
      </p:bldGraphic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259632" y="1412776"/>
            <a:ext cx="7128792" cy="4824536"/>
          </a:xfrm>
        </p:spPr>
        <p:txBody>
          <a:bodyPr>
            <a:noAutofit/>
          </a:bodyPr>
          <a:lstStyle/>
          <a:p>
            <a:pPr algn="l"/>
            <a:r>
              <a:rPr lang="zh-CN" altLang="en-US" dirty="0" smtClean="0">
                <a:solidFill>
                  <a:schemeClr val="tx1"/>
                </a:solidFill>
              </a:rPr>
              <a:t>                        </a:t>
            </a:r>
            <a:endParaRPr lang="en-US" altLang="zh-CN" sz="2000" dirty="0">
              <a:solidFill>
                <a:schemeClr val="tx1"/>
              </a:solidFill>
            </a:endParaRPr>
          </a:p>
        </p:txBody>
      </p:sp>
      <p:sp>
        <p:nvSpPr>
          <p:cNvPr id="2" name="椭圆 1"/>
          <p:cNvSpPr/>
          <p:nvPr/>
        </p:nvSpPr>
        <p:spPr>
          <a:xfrm>
            <a:off x="1259632" y="2420888"/>
            <a:ext cx="1512168" cy="86409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/>
              <a:t>公司经营层</a:t>
            </a:r>
            <a:endParaRPr lang="zh-CN" altLang="en-US" b="1" dirty="0"/>
          </a:p>
        </p:txBody>
      </p:sp>
      <p:sp>
        <p:nvSpPr>
          <p:cNvPr id="6" name="椭圆 5"/>
          <p:cNvSpPr/>
          <p:nvPr/>
        </p:nvSpPr>
        <p:spPr>
          <a:xfrm>
            <a:off x="3851920" y="3615206"/>
            <a:ext cx="1944216" cy="1469977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/>
              <a:t>董秘</a:t>
            </a:r>
            <a:endParaRPr lang="zh-CN" altLang="en-US" sz="3600" dirty="0"/>
          </a:p>
        </p:txBody>
      </p:sp>
      <p:sp>
        <p:nvSpPr>
          <p:cNvPr id="7" name="椭圆 6"/>
          <p:cNvSpPr/>
          <p:nvPr/>
        </p:nvSpPr>
        <p:spPr>
          <a:xfrm>
            <a:off x="2073221" y="5301208"/>
            <a:ext cx="1512168" cy="864096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/>
              <a:t>公司决策层</a:t>
            </a:r>
            <a:endParaRPr lang="zh-CN" altLang="en-US" b="1" dirty="0"/>
          </a:p>
        </p:txBody>
      </p:sp>
      <p:sp>
        <p:nvSpPr>
          <p:cNvPr id="8" name="椭圆 7"/>
          <p:cNvSpPr/>
          <p:nvPr/>
        </p:nvSpPr>
        <p:spPr>
          <a:xfrm>
            <a:off x="4499992" y="1700808"/>
            <a:ext cx="1512168" cy="86409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/>
              <a:t>监管部门</a:t>
            </a:r>
            <a:endParaRPr lang="zh-CN" altLang="en-US" b="1" dirty="0"/>
          </a:p>
        </p:txBody>
      </p:sp>
      <p:sp>
        <p:nvSpPr>
          <p:cNvPr id="9" name="椭圆 8"/>
          <p:cNvSpPr/>
          <p:nvPr/>
        </p:nvSpPr>
        <p:spPr>
          <a:xfrm>
            <a:off x="6948034" y="2780928"/>
            <a:ext cx="1389482" cy="86409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/>
              <a:t>投资者</a:t>
            </a:r>
            <a:endParaRPr lang="zh-CN" altLang="en-US" b="1" dirty="0"/>
          </a:p>
        </p:txBody>
      </p:sp>
      <p:sp>
        <p:nvSpPr>
          <p:cNvPr id="10" name="椭圆 9"/>
          <p:cNvSpPr/>
          <p:nvPr/>
        </p:nvSpPr>
        <p:spPr>
          <a:xfrm>
            <a:off x="6638992" y="4778491"/>
            <a:ext cx="1512168" cy="86409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/>
              <a:t>媒体</a:t>
            </a:r>
            <a:endParaRPr lang="zh-CN" altLang="en-US" b="1" dirty="0"/>
          </a:p>
        </p:txBody>
      </p:sp>
      <p:cxnSp>
        <p:nvCxnSpPr>
          <p:cNvPr id="12" name="直接连接符 11"/>
          <p:cNvCxnSpPr>
            <a:stCxn id="2" idx="5"/>
            <a:endCxn id="6" idx="1"/>
          </p:cNvCxnSpPr>
          <p:nvPr/>
        </p:nvCxnSpPr>
        <p:spPr>
          <a:xfrm>
            <a:off x="2550348" y="3158440"/>
            <a:ext cx="1586296" cy="67203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>
            <a:stCxn id="8" idx="4"/>
            <a:endCxn id="6" idx="0"/>
          </p:cNvCxnSpPr>
          <p:nvPr/>
        </p:nvCxnSpPr>
        <p:spPr>
          <a:xfrm flipH="1">
            <a:off x="4824028" y="2564904"/>
            <a:ext cx="432048" cy="105030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>
            <a:stCxn id="9" idx="3"/>
          </p:cNvCxnSpPr>
          <p:nvPr/>
        </p:nvCxnSpPr>
        <p:spPr>
          <a:xfrm flipH="1">
            <a:off x="5796136" y="3518480"/>
            <a:ext cx="1355383" cy="83171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>
            <a:stCxn id="10" idx="2"/>
          </p:cNvCxnSpPr>
          <p:nvPr/>
        </p:nvCxnSpPr>
        <p:spPr>
          <a:xfrm flipH="1" flipV="1">
            <a:off x="5436096" y="4994515"/>
            <a:ext cx="1202896" cy="21602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>
            <a:stCxn id="7" idx="7"/>
            <a:endCxn id="6" idx="3"/>
          </p:cNvCxnSpPr>
          <p:nvPr/>
        </p:nvCxnSpPr>
        <p:spPr>
          <a:xfrm flipV="1">
            <a:off x="3363937" y="4869910"/>
            <a:ext cx="772707" cy="55784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AutoShape 32"/>
          <p:cNvSpPr>
            <a:spLocks noChangeArrowheads="1"/>
          </p:cNvSpPr>
          <p:nvPr/>
        </p:nvSpPr>
        <p:spPr bwMode="gray">
          <a:xfrm>
            <a:off x="805676" y="476672"/>
            <a:ext cx="7222707" cy="571504"/>
          </a:xfrm>
          <a:prstGeom prst="roundRect">
            <a:avLst>
              <a:gd name="adj" fmla="val 17509"/>
            </a:avLst>
          </a:prstGeom>
          <a:solidFill>
            <a:srgbClr val="FF0000"/>
          </a:solidFill>
          <a:ln w="9525">
            <a:noFill/>
            <a:round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pPr algn="ctr"/>
            <a:r>
              <a:rPr lang="zh-CN" altLang="en-US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董秘的角色定位</a:t>
            </a:r>
          </a:p>
        </p:txBody>
      </p:sp>
      <p:sp>
        <p:nvSpPr>
          <p:cNvPr id="19" name="AutoShape 32"/>
          <p:cNvSpPr>
            <a:spLocks noChangeArrowheads="1"/>
          </p:cNvSpPr>
          <p:nvPr/>
        </p:nvSpPr>
        <p:spPr bwMode="gray">
          <a:xfrm>
            <a:off x="872708" y="1628125"/>
            <a:ext cx="2286016" cy="500066"/>
          </a:xfrm>
          <a:prstGeom prst="roundRect">
            <a:avLst>
              <a:gd name="adj" fmla="val 17509"/>
            </a:avLst>
          </a:prstGeom>
          <a:solidFill>
            <a:srgbClr val="4E91D4"/>
          </a:solidFill>
          <a:ln w="9525">
            <a:noFill/>
            <a:round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pPr>
              <a:buClr>
                <a:schemeClr val="tx2"/>
              </a:buClr>
              <a:defRPr/>
            </a:pPr>
            <a:r>
              <a:rPr lang="zh-CN" alt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二、董</a:t>
            </a:r>
            <a:r>
              <a:rPr lang="zh-CN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秘</a:t>
            </a:r>
            <a:r>
              <a:rPr lang="zh-CN" alt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的“关系网”</a:t>
            </a:r>
            <a:endParaRPr lang="zh-CN" altLang="en-US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76805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47"/>
          <p:cNvSpPr/>
          <p:nvPr/>
        </p:nvSpPr>
        <p:spPr>
          <a:xfrm>
            <a:off x="304465" y="1062355"/>
            <a:ext cx="8251825" cy="4645025"/>
          </a:xfrm>
          <a:prstGeom prst="rect">
            <a:avLst/>
          </a:prstGeom>
          <a:ln w="3175">
            <a:solidFill>
              <a:srgbClr val="EB340D"/>
            </a:solidFill>
            <a:miter lim="400000"/>
          </a:ln>
        </p:spPr>
        <p:txBody>
          <a:bodyPr lIns="41725" tIns="41725" rIns="41725" bIns="41725" anchor="ctr"/>
          <a:lstStyle/>
          <a:p>
            <a:pPr lvl="0"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24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739009" y="2559034"/>
            <a:ext cx="806450" cy="993775"/>
          </a:xfrm>
          <a:prstGeom prst="ellipse">
            <a:avLst/>
          </a:prstGeom>
          <a:solidFill>
            <a:srgbClr val="EB340D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075684" y="3154710"/>
            <a:ext cx="795020" cy="97917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" name="同心圆 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dirty="0" smtClean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8" name="椭圆 7"/>
          <p:cNvSpPr/>
          <p:nvPr/>
        </p:nvSpPr>
        <p:spPr>
          <a:xfrm>
            <a:off x="1149006" y="3717032"/>
            <a:ext cx="806450" cy="993775"/>
          </a:xfrm>
          <a:prstGeom prst="ellipse">
            <a:avLst/>
          </a:prstGeom>
          <a:solidFill>
            <a:srgbClr val="EB340D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AutoShape 32"/>
          <p:cNvSpPr>
            <a:spLocks noChangeArrowheads="1"/>
          </p:cNvSpPr>
          <p:nvPr/>
        </p:nvSpPr>
        <p:spPr bwMode="gray">
          <a:xfrm>
            <a:off x="805676" y="476672"/>
            <a:ext cx="7222707" cy="571504"/>
          </a:xfrm>
          <a:prstGeom prst="roundRect">
            <a:avLst>
              <a:gd name="adj" fmla="val 17509"/>
            </a:avLst>
          </a:prstGeom>
          <a:solidFill>
            <a:srgbClr val="FF0000"/>
          </a:solidFill>
          <a:ln w="9525">
            <a:noFill/>
            <a:round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pPr algn="ctr"/>
            <a:r>
              <a:rPr lang="zh-CN" altLang="en-US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董秘的角色定位</a:t>
            </a:r>
          </a:p>
        </p:txBody>
      </p:sp>
      <p:sp>
        <p:nvSpPr>
          <p:cNvPr id="11" name="AutoShape 32"/>
          <p:cNvSpPr>
            <a:spLocks noChangeArrowheads="1"/>
          </p:cNvSpPr>
          <p:nvPr/>
        </p:nvSpPr>
        <p:spPr bwMode="gray">
          <a:xfrm>
            <a:off x="805676" y="1330025"/>
            <a:ext cx="2286016" cy="500066"/>
          </a:xfrm>
          <a:prstGeom prst="roundRect">
            <a:avLst>
              <a:gd name="adj" fmla="val 17509"/>
            </a:avLst>
          </a:prstGeom>
          <a:solidFill>
            <a:srgbClr val="4E91D4"/>
          </a:solidFill>
          <a:ln w="9525">
            <a:noFill/>
            <a:round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pPr>
              <a:buClr>
                <a:schemeClr val="tx2"/>
              </a:buClr>
              <a:defRPr/>
            </a:pPr>
            <a:r>
              <a:rPr lang="zh-CN" alt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三、董秘与监管部门</a:t>
            </a:r>
            <a:endParaRPr lang="zh-CN" altLang="en-US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691680" y="2419139"/>
            <a:ext cx="67687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行动：</a:t>
            </a:r>
            <a:r>
              <a:rPr lang="en-US" altLang="zh-CN" sz="20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zh-CN" altLang="en-US" sz="20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、切实履行董秘职责，积极参加培训，及时更新知识</a:t>
            </a:r>
            <a:r>
              <a:rPr lang="en-US" altLang="zh-CN" sz="20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r>
              <a:rPr lang="zh-CN" altLang="en-US" sz="20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、加强与督导员沟通探讨问题，持续学习提升</a:t>
            </a:r>
            <a:endParaRPr lang="zh-CN" altLang="en-US" sz="20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968252" y="3200029"/>
            <a:ext cx="64921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/>
            <a:r>
              <a:rPr lang="zh-CN" altLang="en-US" sz="2000" b="1" dirty="0" smtClean="0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过程：重视每一次信息披露的质量，形成良好的信息披露习惯（习惯来自对相关法规制度的熟悉和掌握）</a:t>
            </a:r>
            <a:endParaRPr lang="zh-CN" altLang="en-US" sz="2000" b="1" dirty="0">
              <a:latin typeface="华文楷体" panose="02010600040101010101" pitchFamily="2" charset="-122"/>
              <a:ea typeface="华文楷体" panose="02010600040101010101" pitchFamily="2" charset="-122"/>
              <a:sym typeface="+mn-ea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016181" y="4134880"/>
            <a:ext cx="64921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/>
            <a:r>
              <a:rPr lang="zh-CN" altLang="en-US" sz="2000" b="1" dirty="0" smtClean="0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结果：提高信息披露质量，重视年度考评结果</a:t>
            </a:r>
            <a:endParaRPr lang="zh-CN" altLang="en-US" sz="2000" b="1" dirty="0">
              <a:latin typeface="华文楷体" panose="02010600040101010101" pitchFamily="2" charset="-122"/>
              <a:ea typeface="华文楷体" panose="02010600040101010101" pitchFamily="2" charset="-122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5236351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8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4" fill="hold" grpId="0" nodeType="afterEffect" p14:presetBounceEnd="6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11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1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" presetClass="entr" presetSubtype="1" fill="hold" nodeType="afterEffect" p14:presetBounceEnd="6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16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1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9" presetID="2" presetClass="entr" presetSubtype="4" fill="hold" grpId="0" nodeType="afterEffect" p14:presetBounceEnd="6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21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2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3" fill="hold">
                          <p:stCondLst>
                            <p:cond delay="indefinite"/>
                          </p:stCondLst>
                          <p:childTnLst>
                            <p:par>
                              <p:cTn id="2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5" presetID="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9" fill="hold">
                          <p:stCondLst>
                            <p:cond delay="indefinite"/>
                          </p:stCondLst>
                          <p:childTnLst>
                            <p:par>
                              <p:cTn id="3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1" presetID="5" presetClass="entr" presetSubtype="1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heckerboard(across)">
                                          <p:cBhvr>
                                            <p:cTn id="33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35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8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12" presetClass="entr" presetSubtype="8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5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2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12" presetClass="entr" presetSubtype="8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6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bldLvl="0" animBg="1"/>
          <p:bldP spid="4" grpId="0" bldLvl="0" animBg="1"/>
          <p:bldP spid="8" grpId="0" bldLvl="0" animBg="1"/>
          <p:bldP spid="9" grpId="0" animBg="1"/>
          <p:bldP spid="11" grpId="0" animBg="1"/>
          <p:bldP spid="12" grpId="0"/>
          <p:bldP spid="13" grpId="0"/>
          <p:bldP spid="1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8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9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3" fill="hold">
                          <p:stCondLst>
                            <p:cond delay="indefinite"/>
                          </p:stCondLst>
                          <p:childTnLst>
                            <p:par>
                              <p:cTn id="2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5" presetID="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9" fill="hold">
                          <p:stCondLst>
                            <p:cond delay="indefinite"/>
                          </p:stCondLst>
                          <p:childTnLst>
                            <p:par>
                              <p:cTn id="3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1" presetID="5" presetClass="entr" presetSubtype="1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heckerboard(across)">
                                          <p:cBhvr>
                                            <p:cTn id="33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35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8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12" presetClass="entr" presetSubtype="8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5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2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12" presetClass="entr" presetSubtype="8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6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bldLvl="0" animBg="1"/>
          <p:bldP spid="4" grpId="0" bldLvl="0" animBg="1"/>
          <p:bldP spid="8" grpId="0" bldLvl="0" animBg="1"/>
          <p:bldP spid="9" grpId="0" animBg="1"/>
          <p:bldP spid="11" grpId="0" animBg="1"/>
          <p:bldP spid="12" grpId="0"/>
          <p:bldP spid="13" grpId="0"/>
          <p:bldP spid="14" grpId="0"/>
        </p:bld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32"/>
          <p:cNvSpPr>
            <a:spLocks noChangeArrowheads="1"/>
          </p:cNvSpPr>
          <p:nvPr/>
        </p:nvSpPr>
        <p:spPr bwMode="gray">
          <a:xfrm>
            <a:off x="805676" y="476672"/>
            <a:ext cx="7222707" cy="571504"/>
          </a:xfrm>
          <a:prstGeom prst="roundRect">
            <a:avLst>
              <a:gd name="adj" fmla="val 17509"/>
            </a:avLst>
          </a:prstGeom>
          <a:solidFill>
            <a:srgbClr val="FF0000"/>
          </a:solidFill>
          <a:ln w="9525">
            <a:noFill/>
            <a:round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pPr algn="ctr"/>
            <a:r>
              <a:rPr lang="zh-CN" altLang="en-US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董秘的角色定位</a:t>
            </a:r>
          </a:p>
        </p:txBody>
      </p:sp>
      <p:sp>
        <p:nvSpPr>
          <p:cNvPr id="3" name="AutoShape 32"/>
          <p:cNvSpPr>
            <a:spLocks noChangeArrowheads="1"/>
          </p:cNvSpPr>
          <p:nvPr/>
        </p:nvSpPr>
        <p:spPr bwMode="gray">
          <a:xfrm>
            <a:off x="805676" y="1330025"/>
            <a:ext cx="2286016" cy="500066"/>
          </a:xfrm>
          <a:prstGeom prst="roundRect">
            <a:avLst>
              <a:gd name="adj" fmla="val 17509"/>
            </a:avLst>
          </a:prstGeom>
          <a:solidFill>
            <a:srgbClr val="4E91D4"/>
          </a:solidFill>
          <a:ln w="9525">
            <a:noFill/>
            <a:round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pPr>
              <a:buClr>
                <a:schemeClr val="tx2"/>
              </a:buClr>
              <a:defRPr/>
            </a:pPr>
            <a:r>
              <a:rPr lang="zh-CN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四</a:t>
            </a:r>
            <a:r>
              <a:rPr lang="zh-CN" alt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、董秘与投资者</a:t>
            </a:r>
            <a:endParaRPr lang="zh-CN" altLang="en-US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AutoShape 12"/>
          <p:cNvSpPr>
            <a:spLocks noChangeArrowheads="1"/>
          </p:cNvSpPr>
          <p:nvPr/>
        </p:nvSpPr>
        <p:spPr bwMode="gray">
          <a:xfrm>
            <a:off x="554974" y="2636912"/>
            <a:ext cx="7473409" cy="3249877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tint val="51373"/>
                  <a:invGamma/>
                </a:schemeClr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pPr>
              <a:defRPr/>
            </a:pPr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Rectangle 15"/>
          <p:cNvSpPr>
            <a:spLocks noChangeArrowheads="1"/>
          </p:cNvSpPr>
          <p:nvPr/>
        </p:nvSpPr>
        <p:spPr bwMode="gray">
          <a:xfrm>
            <a:off x="642910" y="3688775"/>
            <a:ext cx="2177649" cy="11310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algn="ctr">
              <a:lnSpc>
                <a:spcPts val="2500"/>
              </a:lnSpc>
              <a:spcBef>
                <a:spcPts val="600"/>
              </a:spcBef>
              <a:buClr>
                <a:srgbClr val="1F3F5F"/>
              </a:buClr>
            </a:pPr>
            <a:r>
              <a:rPr lang="zh-CN" altLang="en-US" sz="2000" b="1" dirty="0" smtClean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熟悉投资者类型及特点</a:t>
            </a:r>
          </a:p>
          <a:p>
            <a:pPr algn="ctr">
              <a:lnSpc>
                <a:spcPts val="2500"/>
              </a:lnSpc>
              <a:spcBef>
                <a:spcPts val="600"/>
              </a:spcBef>
              <a:buClr>
                <a:srgbClr val="1F3F5F"/>
              </a:buClr>
            </a:pPr>
            <a:endParaRPr lang="zh-CN" altLang="en-US" sz="2800" b="1" dirty="0">
              <a:solidFill>
                <a:srgbClr val="002060"/>
              </a:solidFill>
              <a:latin typeface="华文新魏" pitchFamily="2" charset="-122"/>
              <a:ea typeface="华文新魏" pitchFamily="2" charset="-122"/>
              <a:cs typeface="宋体" charset="-122"/>
            </a:endParaRPr>
          </a:p>
        </p:txBody>
      </p:sp>
      <p:sp>
        <p:nvSpPr>
          <p:cNvPr id="14" name="AutoShape 18"/>
          <p:cNvSpPr>
            <a:spLocks noChangeArrowheads="1"/>
          </p:cNvSpPr>
          <p:nvPr/>
        </p:nvSpPr>
        <p:spPr bwMode="gray">
          <a:xfrm>
            <a:off x="2781926" y="2829999"/>
            <a:ext cx="5246457" cy="2962794"/>
          </a:xfrm>
          <a:prstGeom prst="roundRect">
            <a:avLst>
              <a:gd name="adj" fmla="val 29463"/>
            </a:avLst>
          </a:prstGeom>
          <a:solidFill>
            <a:schemeClr val="bg1"/>
          </a:solidFill>
          <a:ln w="28575">
            <a:solidFill>
              <a:schemeClr val="folHlink"/>
            </a:solidFill>
            <a:round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pPr eaLnBrk="0" hangingPunct="0">
              <a:lnSpc>
                <a:spcPts val="2600"/>
              </a:lnSpc>
              <a:buClr>
                <a:srgbClr val="FF0000"/>
              </a:buClr>
            </a:pPr>
            <a:endParaRPr lang="en-US" altLang="zh-CN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0" hangingPunct="0">
              <a:lnSpc>
                <a:spcPts val="3200"/>
              </a:lnSpc>
              <a:buClr>
                <a:srgbClr val="FF0000"/>
              </a:buClr>
              <a:buFont typeface="Wingdings" pitchFamily="2" charset="2"/>
              <a:buChar char="l"/>
            </a:pPr>
            <a:endParaRPr lang="en-US" altLang="zh-CN" sz="2000" b="1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0" hangingPunct="0">
              <a:lnSpc>
                <a:spcPts val="3200"/>
              </a:lnSpc>
              <a:buClr>
                <a:srgbClr val="FF0000"/>
              </a:buClr>
              <a:buFont typeface="Wingdings" pitchFamily="2" charset="2"/>
              <a:buChar char="l"/>
            </a:pPr>
            <a:endParaRPr lang="en-US" altLang="zh-CN" sz="20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0" hangingPunct="0">
              <a:lnSpc>
                <a:spcPts val="3200"/>
              </a:lnSpc>
              <a:buClr>
                <a:srgbClr val="FF0000"/>
              </a:buClr>
              <a:buFont typeface="Wingdings" pitchFamily="2" charset="2"/>
              <a:buChar char="l"/>
            </a:pPr>
            <a:endParaRPr lang="en-US" altLang="zh-CN" sz="2000" b="1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0" hangingPunct="0">
              <a:lnSpc>
                <a:spcPts val="3200"/>
              </a:lnSpc>
              <a:buClr>
                <a:srgbClr val="FF0000"/>
              </a:buClr>
              <a:buFont typeface="Wingdings" pitchFamily="2" charset="2"/>
              <a:buChar char="l"/>
            </a:pPr>
            <a:r>
              <a:rPr lang="zh-CN" altLang="en-US" sz="2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机构投资者</a:t>
            </a:r>
            <a:endParaRPr lang="en-US" altLang="zh-CN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0" hangingPunct="0">
              <a:lnSpc>
                <a:spcPts val="3200"/>
              </a:lnSpc>
              <a:buClr>
                <a:srgbClr val="FF0000"/>
              </a:buClr>
            </a:pPr>
            <a:r>
              <a:rPr lang="en-US" altLang="zh-CN" sz="2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买方、卖方、对象</a:t>
            </a:r>
            <a:endParaRPr lang="en-US" altLang="zh-CN" b="1" dirty="0" smtClean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0" hangingPunct="0">
              <a:lnSpc>
                <a:spcPts val="3200"/>
              </a:lnSpc>
              <a:buClr>
                <a:srgbClr val="FF0000"/>
              </a:buClr>
            </a:pPr>
            <a:endParaRPr lang="en-US" altLang="zh-CN" b="1" dirty="0" smtClean="0">
              <a:solidFill>
                <a:srgbClr val="C00000"/>
              </a:solidFill>
              <a:latin typeface="微软雅黑" pitchFamily="34" charset="-122"/>
              <a:ea typeface="微软雅黑" pitchFamily="34" charset="-122"/>
              <a:cs typeface="宋体" charset="-122"/>
            </a:endParaRPr>
          </a:p>
          <a:p>
            <a:pPr eaLnBrk="0" hangingPunct="0">
              <a:lnSpc>
                <a:spcPts val="3200"/>
              </a:lnSpc>
              <a:buClr>
                <a:srgbClr val="FF0000"/>
              </a:buClr>
              <a:buFont typeface="Wingdings" pitchFamily="2" charset="2"/>
              <a:buChar char="l"/>
            </a:pPr>
            <a:r>
              <a:rPr lang="zh-CN" altLang="en-US" sz="2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个人投资者</a:t>
            </a:r>
            <a:endParaRPr lang="en-US" altLang="zh-CN" sz="2000" b="1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0" hangingPunct="0">
              <a:lnSpc>
                <a:spcPts val="3200"/>
              </a:lnSpc>
              <a:buClr>
                <a:srgbClr val="FF0000"/>
              </a:buClr>
            </a:pPr>
            <a:r>
              <a:rPr lang="en-US" altLang="zh-CN" sz="20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涨了纠结、跌了揪心</a:t>
            </a:r>
            <a:endParaRPr lang="en-US" altLang="zh-CN" sz="2000" b="1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0" hangingPunct="0">
              <a:lnSpc>
                <a:spcPts val="3200"/>
              </a:lnSpc>
              <a:buClr>
                <a:srgbClr val="FF0000"/>
              </a:buClr>
            </a:pPr>
            <a:r>
              <a:rPr lang="zh-CN" altLang="en-US" sz="2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 真心呵护、风险教育</a:t>
            </a:r>
            <a:endParaRPr lang="en-US" altLang="zh-CN" b="1" dirty="0" smtClean="0">
              <a:latin typeface="微软雅黑" pitchFamily="34" charset="-122"/>
              <a:ea typeface="微软雅黑" pitchFamily="34" charset="-122"/>
            </a:endParaRPr>
          </a:p>
          <a:p>
            <a:pPr eaLnBrk="0" hangingPunct="0">
              <a:lnSpc>
                <a:spcPts val="3200"/>
              </a:lnSpc>
              <a:buClr>
                <a:srgbClr val="FF0000"/>
              </a:buClr>
            </a:pPr>
            <a:endParaRPr lang="en-US" altLang="zh-CN" b="1" dirty="0" smtClean="0">
              <a:latin typeface="微软雅黑" pitchFamily="34" charset="-122"/>
              <a:ea typeface="微软雅黑" pitchFamily="34" charset="-122"/>
            </a:endParaRPr>
          </a:p>
          <a:p>
            <a:pPr eaLnBrk="0" hangingPunct="0">
              <a:lnSpc>
                <a:spcPts val="3200"/>
              </a:lnSpc>
              <a:buClr>
                <a:srgbClr val="FF0000"/>
              </a:buClr>
            </a:pPr>
            <a:endParaRPr lang="en-US" altLang="zh-CN" b="1" dirty="0" smtClean="0">
              <a:solidFill>
                <a:schemeClr val="accent4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eaLnBrk="0" hangingPunct="0">
              <a:buClr>
                <a:srgbClr val="FF0000"/>
              </a:buClr>
              <a:buFont typeface="Wingdings" pitchFamily="2" charset="2"/>
              <a:buChar char="l"/>
            </a:pPr>
            <a:endParaRPr lang="en-US" altLang="zh-CN" sz="1600" dirty="0" smtClean="0">
              <a:latin typeface="微软雅黑" pitchFamily="34" charset="-122"/>
              <a:ea typeface="微软雅黑" pitchFamily="34" charset="-122"/>
            </a:endParaRPr>
          </a:p>
          <a:p>
            <a:pPr eaLnBrk="0" hangingPunct="0">
              <a:buClr>
                <a:srgbClr val="FF0000"/>
              </a:buClr>
              <a:buFont typeface="Wingdings" pitchFamily="2" charset="2"/>
              <a:buChar char="l"/>
            </a:pPr>
            <a:endParaRPr lang="en-US" altLang="zh-CN" dirty="0" smtClean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855915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32"/>
          <p:cNvSpPr>
            <a:spLocks noChangeArrowheads="1"/>
          </p:cNvSpPr>
          <p:nvPr/>
        </p:nvSpPr>
        <p:spPr bwMode="gray">
          <a:xfrm>
            <a:off x="805676" y="476672"/>
            <a:ext cx="7222707" cy="571504"/>
          </a:xfrm>
          <a:prstGeom prst="roundRect">
            <a:avLst>
              <a:gd name="adj" fmla="val 17509"/>
            </a:avLst>
          </a:prstGeom>
          <a:solidFill>
            <a:srgbClr val="FF0000"/>
          </a:solidFill>
          <a:ln w="9525">
            <a:noFill/>
            <a:round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pPr algn="ctr"/>
            <a:r>
              <a:rPr lang="zh-CN" altLang="en-US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董秘的角色定位</a:t>
            </a:r>
          </a:p>
        </p:txBody>
      </p:sp>
      <p:sp>
        <p:nvSpPr>
          <p:cNvPr id="3" name="AutoShape 32"/>
          <p:cNvSpPr>
            <a:spLocks noChangeArrowheads="1"/>
          </p:cNvSpPr>
          <p:nvPr/>
        </p:nvSpPr>
        <p:spPr bwMode="gray">
          <a:xfrm>
            <a:off x="805676" y="1330025"/>
            <a:ext cx="2286016" cy="500066"/>
          </a:xfrm>
          <a:prstGeom prst="roundRect">
            <a:avLst>
              <a:gd name="adj" fmla="val 17509"/>
            </a:avLst>
          </a:prstGeom>
          <a:solidFill>
            <a:srgbClr val="4E91D4"/>
          </a:solidFill>
          <a:ln w="9525">
            <a:noFill/>
            <a:round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pPr>
              <a:buClr>
                <a:schemeClr val="tx2"/>
              </a:buClr>
              <a:defRPr/>
            </a:pPr>
            <a:r>
              <a:rPr lang="zh-CN" alt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五、董秘与媒体</a:t>
            </a:r>
            <a:endParaRPr lang="zh-CN" altLang="en-US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Oval 19"/>
          <p:cNvSpPr>
            <a:spLocks noChangeArrowheads="1"/>
          </p:cNvSpPr>
          <p:nvPr/>
        </p:nvSpPr>
        <p:spPr bwMode="auto">
          <a:xfrm>
            <a:off x="740279" y="3064509"/>
            <a:ext cx="1736200" cy="1353819"/>
          </a:xfrm>
          <a:prstGeom prst="ellipse">
            <a:avLst/>
          </a:prstGeom>
          <a:solidFill>
            <a:srgbClr val="FFAC6A"/>
          </a:solidFill>
          <a:ln w="63500">
            <a:solidFill>
              <a:schemeClr val="bg1"/>
            </a:solidFill>
            <a:round/>
          </a:ln>
          <a:effectLst>
            <a:outerShdw blurRad="127000" dist="38100" dir="5400000" algn="ctr" rotWithShape="0">
              <a:prstClr val="black">
                <a:alpha val="40000"/>
              </a:prstClr>
            </a:outerShdw>
          </a:effectLst>
        </p:spPr>
        <p:txBody>
          <a:bodyPr lIns="61347" tIns="30672" rIns="61347" bIns="30672" anchor="ctr"/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400" b="1" kern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资本市场媒体</a:t>
            </a:r>
            <a:endParaRPr lang="zh-CN" altLang="en-US" sz="1400" b="1" kern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箭头2"/>
          <p:cNvSpPr/>
          <p:nvPr/>
        </p:nvSpPr>
        <p:spPr bwMode="gray">
          <a:xfrm rot="14220000">
            <a:off x="2747217" y="2342829"/>
            <a:ext cx="240665" cy="1102360"/>
          </a:xfrm>
          <a:custGeom>
            <a:avLst/>
            <a:gdLst>
              <a:gd name="T0" fmla="*/ 37 w 142"/>
              <a:gd name="T1" fmla="*/ 1 h 604"/>
              <a:gd name="T2" fmla="*/ 45 w 142"/>
              <a:gd name="T3" fmla="*/ 472 h 604"/>
              <a:gd name="T4" fmla="*/ 0 w 142"/>
              <a:gd name="T5" fmla="*/ 474 h 604"/>
              <a:gd name="T6" fmla="*/ 72 w 142"/>
              <a:gd name="T7" fmla="*/ 604 h 604"/>
              <a:gd name="T8" fmla="*/ 142 w 142"/>
              <a:gd name="T9" fmla="*/ 474 h 604"/>
              <a:gd name="T10" fmla="*/ 100 w 142"/>
              <a:gd name="T11" fmla="*/ 474 h 604"/>
              <a:gd name="T12" fmla="*/ 99 w 142"/>
              <a:gd name="T13" fmla="*/ 0 h 604"/>
              <a:gd name="T14" fmla="*/ 37 w 142"/>
              <a:gd name="T15" fmla="*/ 1 h 6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2" h="604">
                <a:moveTo>
                  <a:pt x="37" y="1"/>
                </a:moveTo>
                <a:lnTo>
                  <a:pt x="45" y="472"/>
                </a:lnTo>
                <a:lnTo>
                  <a:pt x="0" y="474"/>
                </a:lnTo>
                <a:lnTo>
                  <a:pt x="72" y="604"/>
                </a:lnTo>
                <a:lnTo>
                  <a:pt x="142" y="474"/>
                </a:lnTo>
                <a:lnTo>
                  <a:pt x="100" y="474"/>
                </a:lnTo>
                <a:lnTo>
                  <a:pt x="99" y="0"/>
                </a:lnTo>
                <a:lnTo>
                  <a:pt x="37" y="1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ffectLst/>
        </p:spPr>
        <p:txBody>
          <a:bodyPr wrap="none" lIns="61347" tIns="30672" rIns="61347" bIns="30672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endParaRPr lang="zh-CN" altLang="en-US" sz="89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箭头2"/>
          <p:cNvSpPr/>
          <p:nvPr/>
        </p:nvSpPr>
        <p:spPr bwMode="gray">
          <a:xfrm rot="16200000">
            <a:off x="2908939" y="3302316"/>
            <a:ext cx="240665" cy="1033780"/>
          </a:xfrm>
          <a:custGeom>
            <a:avLst/>
            <a:gdLst>
              <a:gd name="T0" fmla="*/ 37 w 142"/>
              <a:gd name="T1" fmla="*/ 1 h 604"/>
              <a:gd name="T2" fmla="*/ 45 w 142"/>
              <a:gd name="T3" fmla="*/ 472 h 604"/>
              <a:gd name="T4" fmla="*/ 0 w 142"/>
              <a:gd name="T5" fmla="*/ 474 h 604"/>
              <a:gd name="T6" fmla="*/ 72 w 142"/>
              <a:gd name="T7" fmla="*/ 604 h 604"/>
              <a:gd name="T8" fmla="*/ 142 w 142"/>
              <a:gd name="T9" fmla="*/ 474 h 604"/>
              <a:gd name="T10" fmla="*/ 100 w 142"/>
              <a:gd name="T11" fmla="*/ 474 h 604"/>
              <a:gd name="T12" fmla="*/ 99 w 142"/>
              <a:gd name="T13" fmla="*/ 0 h 604"/>
              <a:gd name="T14" fmla="*/ 37 w 142"/>
              <a:gd name="T15" fmla="*/ 1 h 6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2" h="604">
                <a:moveTo>
                  <a:pt x="37" y="1"/>
                </a:moveTo>
                <a:lnTo>
                  <a:pt x="45" y="472"/>
                </a:lnTo>
                <a:lnTo>
                  <a:pt x="0" y="474"/>
                </a:lnTo>
                <a:lnTo>
                  <a:pt x="72" y="604"/>
                </a:lnTo>
                <a:lnTo>
                  <a:pt x="142" y="474"/>
                </a:lnTo>
                <a:lnTo>
                  <a:pt x="100" y="474"/>
                </a:lnTo>
                <a:lnTo>
                  <a:pt x="99" y="0"/>
                </a:lnTo>
                <a:lnTo>
                  <a:pt x="37" y="1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ffectLst/>
        </p:spPr>
        <p:txBody>
          <a:bodyPr wrap="none" lIns="61347" tIns="30672" rIns="61347" bIns="30672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endParaRPr lang="zh-CN" altLang="en-US" sz="89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箭头2"/>
          <p:cNvSpPr/>
          <p:nvPr/>
        </p:nvSpPr>
        <p:spPr bwMode="gray">
          <a:xfrm rot="18120000">
            <a:off x="2632315" y="4060745"/>
            <a:ext cx="276425" cy="1336234"/>
          </a:xfrm>
          <a:custGeom>
            <a:avLst/>
            <a:gdLst>
              <a:gd name="T0" fmla="*/ 37 w 142"/>
              <a:gd name="T1" fmla="*/ 1 h 604"/>
              <a:gd name="T2" fmla="*/ 45 w 142"/>
              <a:gd name="T3" fmla="*/ 472 h 604"/>
              <a:gd name="T4" fmla="*/ 0 w 142"/>
              <a:gd name="T5" fmla="*/ 474 h 604"/>
              <a:gd name="T6" fmla="*/ 72 w 142"/>
              <a:gd name="T7" fmla="*/ 604 h 604"/>
              <a:gd name="T8" fmla="*/ 142 w 142"/>
              <a:gd name="T9" fmla="*/ 474 h 604"/>
              <a:gd name="T10" fmla="*/ 100 w 142"/>
              <a:gd name="T11" fmla="*/ 474 h 604"/>
              <a:gd name="T12" fmla="*/ 99 w 142"/>
              <a:gd name="T13" fmla="*/ 0 h 604"/>
              <a:gd name="T14" fmla="*/ 37 w 142"/>
              <a:gd name="T15" fmla="*/ 1 h 6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2" h="604">
                <a:moveTo>
                  <a:pt x="37" y="1"/>
                </a:moveTo>
                <a:lnTo>
                  <a:pt x="45" y="472"/>
                </a:lnTo>
                <a:lnTo>
                  <a:pt x="0" y="474"/>
                </a:lnTo>
                <a:lnTo>
                  <a:pt x="72" y="604"/>
                </a:lnTo>
                <a:lnTo>
                  <a:pt x="142" y="474"/>
                </a:lnTo>
                <a:lnTo>
                  <a:pt x="100" y="474"/>
                </a:lnTo>
                <a:lnTo>
                  <a:pt x="99" y="0"/>
                </a:lnTo>
                <a:lnTo>
                  <a:pt x="37" y="1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ffectLst/>
        </p:spPr>
        <p:txBody>
          <a:bodyPr wrap="none" lIns="61347" tIns="30672" rIns="61347" bIns="30672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endParaRPr lang="zh-CN" altLang="en-US" sz="89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标题1"/>
          <p:cNvSpPr>
            <a:spLocks noChangeArrowheads="1"/>
          </p:cNvSpPr>
          <p:nvPr/>
        </p:nvSpPr>
        <p:spPr bwMode="gray">
          <a:xfrm>
            <a:off x="3707904" y="2148205"/>
            <a:ext cx="2099310" cy="956945"/>
          </a:xfrm>
          <a:prstGeom prst="roundRect">
            <a:avLst>
              <a:gd name="adj" fmla="val 11921"/>
            </a:avLst>
          </a:prstGeom>
          <a:solidFill>
            <a:srgbClr val="9DCB43"/>
          </a:solidFill>
          <a:ln w="63500" cap="flat" cmpd="sng" algn="ctr">
            <a:solidFill>
              <a:schemeClr val="bg1"/>
            </a:solidFill>
            <a:prstDash val="solid"/>
          </a:ln>
          <a:effectLst>
            <a:outerShdw blurRad="127000" dist="38100" dir="5400000" algn="ctr" rotWithShape="0">
              <a:prstClr val="black">
                <a:alpha val="40000"/>
              </a:prstClr>
            </a:outerShdw>
          </a:effectLst>
        </p:spPr>
        <p:txBody>
          <a:bodyPr lIns="61347" tIns="30672" rIns="61347" bIns="30672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法定信息披露媒体</a:t>
            </a:r>
            <a:endParaRPr lang="zh-CN" altLang="zh-CN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标题1"/>
          <p:cNvSpPr>
            <a:spLocks noChangeArrowheads="1"/>
          </p:cNvSpPr>
          <p:nvPr/>
        </p:nvSpPr>
        <p:spPr bwMode="gray">
          <a:xfrm>
            <a:off x="3707904" y="3460749"/>
            <a:ext cx="2099945" cy="957580"/>
          </a:xfrm>
          <a:prstGeom prst="roundRect">
            <a:avLst>
              <a:gd name="adj" fmla="val 11921"/>
            </a:avLst>
          </a:prstGeom>
          <a:solidFill>
            <a:srgbClr val="FFAC6A"/>
          </a:solidFill>
          <a:ln w="63500" cap="flat" cmpd="sng" algn="ctr">
            <a:solidFill>
              <a:schemeClr val="bg1"/>
            </a:solidFill>
            <a:prstDash val="solid"/>
          </a:ln>
          <a:effectLst>
            <a:outerShdw blurRad="127000" dist="38100" dir="5400000" algn="ctr" rotWithShape="0">
              <a:prstClr val="black">
                <a:alpha val="40000"/>
              </a:prstClr>
            </a:outerShdw>
          </a:effectLst>
        </p:spPr>
        <p:txBody>
          <a:bodyPr lIns="61347" tIns="30672" rIns="61347" bIns="30672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主流财经媒体</a:t>
            </a:r>
            <a:endParaRPr lang="zh-CN" altLang="zh-CN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标题3"/>
          <p:cNvSpPr>
            <a:spLocks noChangeArrowheads="1"/>
          </p:cNvSpPr>
          <p:nvPr/>
        </p:nvSpPr>
        <p:spPr bwMode="gray">
          <a:xfrm>
            <a:off x="3697490" y="4790864"/>
            <a:ext cx="2099945" cy="818515"/>
          </a:xfrm>
          <a:prstGeom prst="roundRect">
            <a:avLst>
              <a:gd name="adj" fmla="val 11921"/>
            </a:avLst>
          </a:prstGeom>
          <a:solidFill>
            <a:srgbClr val="DF5947"/>
          </a:solidFill>
          <a:ln w="63500" cap="flat" cmpd="sng" algn="ctr">
            <a:solidFill>
              <a:schemeClr val="bg1"/>
            </a:solidFill>
            <a:prstDash val="solid"/>
          </a:ln>
          <a:effectLst>
            <a:outerShdw blurRad="127000" dist="38100" dir="5400000" algn="ctr" rotWithShape="0">
              <a:prstClr val="black">
                <a:alpha val="40000"/>
              </a:prstClr>
            </a:outerShdw>
          </a:effectLst>
        </p:spPr>
        <p:txBody>
          <a:bodyPr lIns="81839" tIns="40918" rIns="81839" bIns="40918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网络媒体、其他关注资本市场的平面媒体</a:t>
            </a:r>
            <a:endParaRPr lang="zh-CN" altLang="zh-CN" sz="14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86444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1141</TotalTime>
  <Words>2048</Words>
  <Application>Microsoft Office PowerPoint</Application>
  <PresentationFormat>全屏显示(4:3)</PresentationFormat>
  <Paragraphs>346</Paragraphs>
  <Slides>31</Slides>
  <Notes>12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2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1.董秘的角色定位 Who we are?</dc:title>
  <dc:creator>崔丹丹</dc:creator>
  <cp:lastModifiedBy>刘畅苡</cp:lastModifiedBy>
  <cp:revision>37</cp:revision>
  <dcterms:created xsi:type="dcterms:W3CDTF">2019-05-07T23:22:16Z</dcterms:created>
  <dcterms:modified xsi:type="dcterms:W3CDTF">2019-05-17T01:15:02Z</dcterms:modified>
</cp:coreProperties>
</file>