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notesSlides/notesSlide23.xml" ContentType="application/vnd.openxmlformats-officedocument.presentationml.notesSlide+xml"/>
  <Override PartName="/ppt/diagrams/data6.xml" ContentType="application/vnd.openxmlformats-officedocument.drawingml.diagramData+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diagrams/data2.xml" ContentType="application/vnd.openxmlformats-officedocument.drawingml.diagramData+xml"/>
  <Override PartName="/ppt/diagrams/drawing7.xml" ContentType="application/vnd.ms-office.drawingml.diagramDrawing+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diagrams/quickStyle7.xml" ContentType="application/vnd.openxmlformats-officedocument.drawingml.diagramStyle+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diagrams/drawing3.xml" ContentType="application/vnd.ms-office.drawingml.diagramDrawing+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diagrams/layout6.xml" ContentType="application/vnd.openxmlformats-officedocument.drawingml.diagramLayout+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diagrams/data7.xml" ContentType="application/vnd.openxmlformats-officedocument.drawingml.diagramData+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comments/comment1.xml" ContentType="application/vnd.openxmlformats-officedocument.presentationml.comments+xml"/>
  <Override PartName="/ppt/diagrams/layout2.xml" ContentType="application/vnd.openxmlformats-officedocument.drawingml.diagramLayout+xml"/>
  <Default Extension="gif" ContentType="image/gif"/>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diagrams/colors5.xml" ContentType="application/vnd.openxmlformats-officedocument.drawingml.diagramColors+xml"/>
  <Override PartName="/ppt/diagrams/drawing6.xml" ContentType="application/vnd.ms-office.drawingml.diagramDrawing+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docProps/core.xml" ContentType="application/vnd.openxmlformats-package.core-properties+xml"/>
  <Override PartName="/ppt/diagrams/drawing4.xml" ContentType="application/vnd.ms-office.drawingml.diagramDrawing+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diagrams/layout7.xml" ContentType="application/vnd.openxmlformats-officedocument.drawingml.diagram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diagrams/colors6.xml" ContentType="application/vnd.openxmlformats-officedocument.drawingml.diagramColors+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drawing5.xml" ContentType="application/vnd.ms-office.drawingml.diagramDrawing+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diagrams/drawing1.xml" ContentType="application/vnd.ms-office.drawingml.diagramDrawing+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Default Extension="jpeg" ContentType="image/jpeg"/>
  <Override PartName="/ppt/diagrams/quickStyle1.xml" ContentType="application/vnd.openxmlformats-officedocument.drawingml.diagramStyl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slides/slide20.xml" ContentType="application/vnd.openxmlformats-officedocument.presentationml.slide+xml"/>
  <Override PartName="/ppt/diagrams/layout4.xml" ContentType="application/vnd.openxmlformats-officedocument.drawingml.diagram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11.xml" ContentType="application/vnd.openxmlformats-officedocument.presentationml.notesSlide+xml"/>
  <Override PartName="/ppt/diagrams/data5.xml" ContentType="application/vnd.openxmlformats-officedocument.drawingml.diagramData+xml"/>
  <Override PartName="/ppt/diagrams/colors7.xml" ContentType="application/vnd.openxmlformats-officedocument.drawingml.diagramColor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1"/>
  </p:sldMasterIdLst>
  <p:notesMasterIdLst>
    <p:notesMasterId r:id="rId77"/>
  </p:notesMasterIdLst>
  <p:handoutMasterIdLst>
    <p:handoutMasterId r:id="rId78"/>
  </p:handoutMasterIdLst>
  <p:sldIdLst>
    <p:sldId id="257" r:id="rId2"/>
    <p:sldId id="537" r:id="rId3"/>
    <p:sldId id="549" r:id="rId4"/>
    <p:sldId id="739" r:id="rId5"/>
    <p:sldId id="791" r:id="rId6"/>
    <p:sldId id="857" r:id="rId7"/>
    <p:sldId id="706" r:id="rId8"/>
    <p:sldId id="792" r:id="rId9"/>
    <p:sldId id="708" r:id="rId10"/>
    <p:sldId id="742" r:id="rId11"/>
    <p:sldId id="808" r:id="rId12"/>
    <p:sldId id="809" r:id="rId13"/>
    <p:sldId id="810" r:id="rId14"/>
    <p:sldId id="811" r:id="rId15"/>
    <p:sldId id="812" r:id="rId16"/>
    <p:sldId id="862" r:id="rId17"/>
    <p:sldId id="859" r:id="rId18"/>
    <p:sldId id="855" r:id="rId19"/>
    <p:sldId id="852" r:id="rId20"/>
    <p:sldId id="728" r:id="rId21"/>
    <p:sldId id="858" r:id="rId22"/>
    <p:sldId id="853" r:id="rId23"/>
    <p:sldId id="725" r:id="rId24"/>
    <p:sldId id="800" r:id="rId25"/>
    <p:sldId id="801" r:id="rId26"/>
    <p:sldId id="726" r:id="rId27"/>
    <p:sldId id="727" r:id="rId28"/>
    <p:sldId id="824" r:id="rId29"/>
    <p:sldId id="825" r:id="rId30"/>
    <p:sldId id="826" r:id="rId31"/>
    <p:sldId id="827" r:id="rId32"/>
    <p:sldId id="828" r:id="rId33"/>
    <p:sldId id="829" r:id="rId34"/>
    <p:sldId id="830" r:id="rId35"/>
    <p:sldId id="863" r:id="rId36"/>
    <p:sldId id="833" r:id="rId37"/>
    <p:sldId id="834" r:id="rId38"/>
    <p:sldId id="832" r:id="rId39"/>
    <p:sldId id="844" r:id="rId40"/>
    <p:sldId id="861" r:id="rId41"/>
    <p:sldId id="786" r:id="rId42"/>
    <p:sldId id="729" r:id="rId43"/>
    <p:sldId id="730" r:id="rId44"/>
    <p:sldId id="731" r:id="rId45"/>
    <p:sldId id="849" r:id="rId46"/>
    <p:sldId id="850" r:id="rId47"/>
    <p:sldId id="851" r:id="rId48"/>
    <p:sldId id="822" r:id="rId49"/>
    <p:sldId id="823" r:id="rId50"/>
    <p:sldId id="787" r:id="rId51"/>
    <p:sldId id="854" r:id="rId52"/>
    <p:sldId id="847" r:id="rId53"/>
    <p:sldId id="670" r:id="rId54"/>
    <p:sldId id="671" r:id="rId55"/>
    <p:sldId id="672" r:id="rId56"/>
    <p:sldId id="675" r:id="rId57"/>
    <p:sldId id="676" r:id="rId58"/>
    <p:sldId id="677" r:id="rId59"/>
    <p:sldId id="807" r:id="rId60"/>
    <p:sldId id="583" r:id="rId61"/>
    <p:sldId id="821" r:id="rId62"/>
    <p:sldId id="689" r:id="rId63"/>
    <p:sldId id="690" r:id="rId64"/>
    <p:sldId id="691" r:id="rId65"/>
    <p:sldId id="692" r:id="rId66"/>
    <p:sldId id="820" r:id="rId67"/>
    <p:sldId id="804" r:id="rId68"/>
    <p:sldId id="803" r:id="rId69"/>
    <p:sldId id="788" r:id="rId70"/>
    <p:sldId id="856" r:id="rId71"/>
    <p:sldId id="520" r:id="rId72"/>
    <p:sldId id="661" r:id="rId73"/>
    <p:sldId id="806" r:id="rId74"/>
    <p:sldId id="860" r:id="rId75"/>
    <p:sldId id="789" r:id="rId76"/>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injielegal" initials="J-legal" lastIdx="1" clrIdx="0"/>
  <p:cmAuthor id="1" name="微软用户" initials="微软用户" lastIdx="16" clrIdx="1"/>
  <p:cmAuthor id="2" name="wangyizhen" initials="yzwang" lastIdx="6" clrIdx="2"/>
  <p:cmAuthor id="3" name="shli" initials="s" lastIdx="41" clrIdx="3"/>
  <p:cmAuthor id="4" name="Microsoft Office 用户" initials="Microsoft" lastIdx="11" clrIdx="4"/>
  <p:cmAuthor id="5" name="user" initials="u" lastIdx="1" clrIdx="5">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21727"/>
    <a:srgbClr val="EC5D50"/>
    <a:srgbClr val="C00000"/>
    <a:srgbClr val="F4826F"/>
    <a:srgbClr val="D9847C"/>
    <a:srgbClr val="F6AFA8"/>
    <a:srgbClr val="E4012E"/>
    <a:srgbClr val="F1C2AD"/>
    <a:srgbClr val="C81021"/>
    <a:srgbClr val="BBE0E3"/>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4794" autoAdjust="0"/>
    <p:restoredTop sz="94786" autoAdjust="0"/>
  </p:normalViewPr>
  <p:slideViewPr>
    <p:cSldViewPr>
      <p:cViewPr varScale="1">
        <p:scale>
          <a:sx n="87" d="100"/>
          <a:sy n="87" d="100"/>
        </p:scale>
        <p:origin x="-1368" y="-82"/>
      </p:cViewPr>
      <p:guideLst>
        <p:guide orient="horz" pos="2160"/>
        <p:guide pos="2880"/>
      </p:guideLst>
    </p:cSldViewPr>
  </p:slideViewPr>
  <p:outlineViewPr>
    <p:cViewPr>
      <p:scale>
        <a:sx n="33" d="100"/>
        <a:sy n="33" d="100"/>
      </p:scale>
      <p:origin x="0" y="54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0" d="100"/>
          <a:sy n="80" d="100"/>
        </p:scale>
        <p:origin x="-2106" y="-90"/>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commentAuthors" Target="commentAuthor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handoutMaster" Target="handoutMasters/handoutMaster1.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5-10-25T17:54:05.072" idx="3">
    <p:pos x="6048" y="1475"/>
    <p:text>只能查沪深A顾，封闭式基金。
变更查询：
只能查某个时间段内股份的增加或减少，不显示对手方及价格。
申报交易数据只留存在券商，无法查询。如单日同一证券多笔卖出，只显示汇总变化数量。</p:text>
  </p:cm>
</p: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717A6E3-7894-4D78-AADC-25B134796503}" type="doc">
      <dgm:prSet loTypeId="urn:microsoft.com/office/officeart/2005/8/layout/venn2" loCatId="relationship" qsTypeId="urn:microsoft.com/office/officeart/2005/8/quickstyle/simple1" qsCatId="simple" csTypeId="urn:microsoft.com/office/officeart/2005/8/colors/accent1_2" csCatId="accent1" phldr="1"/>
      <dgm:spPr/>
      <dgm:t>
        <a:bodyPr/>
        <a:lstStyle/>
        <a:p>
          <a:endParaRPr lang="zh-CN" altLang="en-US"/>
        </a:p>
      </dgm:t>
    </dgm:pt>
    <dgm:pt modelId="{474C50F6-A94F-48BE-9C5F-B9DAFE473B36}">
      <dgm:prSet phldrT="[文本]" custT="1"/>
      <dgm:spPr>
        <a:solidFill>
          <a:schemeClr val="bg2">
            <a:lumMod val="75000"/>
          </a:schemeClr>
        </a:solidFill>
      </dgm:spPr>
      <dgm:t>
        <a:bodyPr/>
        <a:lstStyle/>
        <a:p>
          <a:endParaRPr lang="zh-CN" altLang="en-US" sz="1600" b="1" dirty="0"/>
        </a:p>
      </dgm:t>
    </dgm:pt>
    <dgm:pt modelId="{A30C7B53-E14D-4E45-B71C-521CAF6B1F86}" type="parTrans" cxnId="{7C8B0907-CE94-4D35-8552-C621BFC50076}">
      <dgm:prSet/>
      <dgm:spPr/>
      <dgm:t>
        <a:bodyPr/>
        <a:lstStyle/>
        <a:p>
          <a:endParaRPr lang="zh-CN" altLang="en-US"/>
        </a:p>
      </dgm:t>
    </dgm:pt>
    <dgm:pt modelId="{1C28B8DE-27C4-47B6-8D5A-B563771D5328}" type="sibTrans" cxnId="{7C8B0907-CE94-4D35-8552-C621BFC50076}">
      <dgm:prSet/>
      <dgm:spPr/>
      <dgm:t>
        <a:bodyPr/>
        <a:lstStyle/>
        <a:p>
          <a:endParaRPr lang="zh-CN" altLang="en-US"/>
        </a:p>
      </dgm:t>
    </dgm:pt>
    <dgm:pt modelId="{5AD205CC-F6B8-424C-B26A-D04A66B19ECF}">
      <dgm:prSet phldrT="[文本]" custT="1"/>
      <dgm:spPr>
        <a:solidFill>
          <a:schemeClr val="bg1">
            <a:lumMod val="65000"/>
          </a:schemeClr>
        </a:solidFill>
      </dgm:spPr>
      <dgm:t>
        <a:bodyPr/>
        <a:lstStyle/>
        <a:p>
          <a:r>
            <a:rPr lang="zh-CN" altLang="en-US" sz="1800" b="1" dirty="0" smtClean="0">
              <a:latin typeface="楷体" pitchFamily="49" charset="-122"/>
              <a:ea typeface="楷体" pitchFamily="49" charset="-122"/>
            </a:rPr>
            <a:t>证券质押信息查询</a:t>
          </a:r>
          <a:endParaRPr lang="zh-CN" altLang="en-US" sz="1800" b="1" dirty="0">
            <a:latin typeface="楷体" pitchFamily="49" charset="-122"/>
            <a:ea typeface="楷体" pitchFamily="49" charset="-122"/>
          </a:endParaRPr>
        </a:p>
      </dgm:t>
    </dgm:pt>
    <dgm:pt modelId="{81629714-B65D-4011-A85B-6948A1A9BD41}" type="parTrans" cxnId="{7060F67A-F304-4D88-A5DD-6BE2741F014E}">
      <dgm:prSet/>
      <dgm:spPr/>
      <dgm:t>
        <a:bodyPr/>
        <a:lstStyle/>
        <a:p>
          <a:endParaRPr lang="zh-CN" altLang="en-US"/>
        </a:p>
      </dgm:t>
    </dgm:pt>
    <dgm:pt modelId="{4FE57FF4-5FE3-40FC-A991-AA2704AFC625}" type="sibTrans" cxnId="{7060F67A-F304-4D88-A5DD-6BE2741F014E}">
      <dgm:prSet/>
      <dgm:spPr/>
      <dgm:t>
        <a:bodyPr/>
        <a:lstStyle/>
        <a:p>
          <a:endParaRPr lang="zh-CN" altLang="en-US"/>
        </a:p>
      </dgm:t>
    </dgm:pt>
    <dgm:pt modelId="{E6493723-F6B2-4599-B90F-7642DCC8789E}">
      <dgm:prSet phldrT="[文本]" custT="1"/>
      <dgm:spPr>
        <a:solidFill>
          <a:srgbClr val="C00000"/>
        </a:solidFill>
      </dgm:spPr>
      <dgm:t>
        <a:bodyPr/>
        <a:lstStyle/>
        <a:p>
          <a:r>
            <a:rPr lang="zh-CN" altLang="en-US" sz="1800" b="1" dirty="0" smtClean="0">
              <a:latin typeface="楷体" pitchFamily="49" charset="-122"/>
              <a:ea typeface="楷体" pitchFamily="49" charset="-122"/>
            </a:rPr>
            <a:t>查询</a:t>
          </a:r>
          <a:endParaRPr lang="en-US" altLang="zh-CN" sz="1800" b="1" dirty="0" smtClean="0">
            <a:latin typeface="楷体" pitchFamily="49" charset="-122"/>
            <a:ea typeface="楷体" pitchFamily="49" charset="-122"/>
          </a:endParaRPr>
        </a:p>
        <a:p>
          <a:r>
            <a:rPr lang="zh-CN" altLang="en-US" sz="1800" b="1" dirty="0" smtClean="0">
              <a:latin typeface="楷体" pitchFamily="49" charset="-122"/>
              <a:ea typeface="楷体" pitchFamily="49" charset="-122"/>
            </a:rPr>
            <a:t>质押登记、解除质押、部分解除质押</a:t>
          </a:r>
          <a:endParaRPr lang="en-US" altLang="zh-CN" sz="1800" b="1" dirty="0" smtClean="0">
            <a:latin typeface="楷体" pitchFamily="49" charset="-122"/>
            <a:ea typeface="楷体" pitchFamily="49" charset="-122"/>
          </a:endParaRPr>
        </a:p>
        <a:p>
          <a:r>
            <a:rPr lang="zh-CN" altLang="en-US" sz="1800" b="1" dirty="0" smtClean="0">
              <a:latin typeface="楷体" pitchFamily="49" charset="-122"/>
              <a:ea typeface="楷体" pitchFamily="49" charset="-122"/>
            </a:rPr>
            <a:t>继承过户、离婚财产分割过户</a:t>
          </a:r>
          <a:endParaRPr lang="zh-CN" altLang="en-US" sz="1800" b="1" dirty="0">
            <a:latin typeface="楷体" pitchFamily="49" charset="-122"/>
            <a:ea typeface="楷体" pitchFamily="49" charset="-122"/>
          </a:endParaRPr>
        </a:p>
      </dgm:t>
    </dgm:pt>
    <dgm:pt modelId="{D38FB564-A15C-48EE-A36C-4ACE2AA7EB6F}" type="parTrans" cxnId="{EAABB63B-D094-4D56-B816-02841E43AA64}">
      <dgm:prSet/>
      <dgm:spPr/>
      <dgm:t>
        <a:bodyPr/>
        <a:lstStyle/>
        <a:p>
          <a:endParaRPr lang="zh-CN" altLang="en-US"/>
        </a:p>
      </dgm:t>
    </dgm:pt>
    <dgm:pt modelId="{DB48229B-CACF-47EF-B9ED-7E3DD74788B0}" type="sibTrans" cxnId="{EAABB63B-D094-4D56-B816-02841E43AA64}">
      <dgm:prSet/>
      <dgm:spPr/>
      <dgm:t>
        <a:bodyPr/>
        <a:lstStyle/>
        <a:p>
          <a:endParaRPr lang="zh-CN" altLang="en-US"/>
        </a:p>
      </dgm:t>
    </dgm:pt>
    <dgm:pt modelId="{7172272D-F8DE-4AC7-A9FD-2403E62758AB}" type="pres">
      <dgm:prSet presAssocID="{0717A6E3-7894-4D78-AADC-25B134796503}" presName="Name0" presStyleCnt="0">
        <dgm:presLayoutVars>
          <dgm:chMax val="7"/>
          <dgm:resizeHandles val="exact"/>
        </dgm:presLayoutVars>
      </dgm:prSet>
      <dgm:spPr/>
      <dgm:t>
        <a:bodyPr/>
        <a:lstStyle/>
        <a:p>
          <a:endParaRPr lang="zh-CN" altLang="en-US"/>
        </a:p>
      </dgm:t>
    </dgm:pt>
    <dgm:pt modelId="{80CA7A68-3476-4411-A8FB-377DB5B82EF4}" type="pres">
      <dgm:prSet presAssocID="{0717A6E3-7894-4D78-AADC-25B134796503}" presName="comp1" presStyleCnt="0"/>
      <dgm:spPr/>
    </dgm:pt>
    <dgm:pt modelId="{D8461BCC-CFB8-48DC-88A7-F6D066984C8C}" type="pres">
      <dgm:prSet presAssocID="{0717A6E3-7894-4D78-AADC-25B134796503}" presName="circle1" presStyleLbl="node1" presStyleIdx="0" presStyleCnt="3"/>
      <dgm:spPr/>
      <dgm:t>
        <a:bodyPr/>
        <a:lstStyle/>
        <a:p>
          <a:endParaRPr lang="zh-CN" altLang="en-US"/>
        </a:p>
      </dgm:t>
    </dgm:pt>
    <dgm:pt modelId="{49DC01BB-733B-4C48-A060-A441747C2A54}" type="pres">
      <dgm:prSet presAssocID="{0717A6E3-7894-4D78-AADC-25B134796503}" presName="c1text" presStyleLbl="node1" presStyleIdx="0" presStyleCnt="3">
        <dgm:presLayoutVars>
          <dgm:bulletEnabled val="1"/>
        </dgm:presLayoutVars>
      </dgm:prSet>
      <dgm:spPr/>
      <dgm:t>
        <a:bodyPr/>
        <a:lstStyle/>
        <a:p>
          <a:endParaRPr lang="zh-CN" altLang="en-US"/>
        </a:p>
      </dgm:t>
    </dgm:pt>
    <dgm:pt modelId="{47B93BFE-4DB8-4E59-813A-EB7EFBCF96F9}" type="pres">
      <dgm:prSet presAssocID="{0717A6E3-7894-4D78-AADC-25B134796503}" presName="comp2" presStyleCnt="0"/>
      <dgm:spPr/>
    </dgm:pt>
    <dgm:pt modelId="{5B541FD0-B7BD-4CC8-8414-51B557A81561}" type="pres">
      <dgm:prSet presAssocID="{0717A6E3-7894-4D78-AADC-25B134796503}" presName="circle2" presStyleLbl="node1" presStyleIdx="1" presStyleCnt="3" custScaleX="91960" custScaleY="85244" custLinFactNeighborX="1204" custLinFactNeighborY="3733"/>
      <dgm:spPr/>
      <dgm:t>
        <a:bodyPr/>
        <a:lstStyle/>
        <a:p>
          <a:endParaRPr lang="zh-CN" altLang="en-US"/>
        </a:p>
      </dgm:t>
    </dgm:pt>
    <dgm:pt modelId="{0125C9C7-7222-421D-AAA4-EC4E0F1CD20E}" type="pres">
      <dgm:prSet presAssocID="{0717A6E3-7894-4D78-AADC-25B134796503}" presName="c2text" presStyleLbl="node1" presStyleIdx="1" presStyleCnt="3">
        <dgm:presLayoutVars>
          <dgm:bulletEnabled val="1"/>
        </dgm:presLayoutVars>
      </dgm:prSet>
      <dgm:spPr/>
      <dgm:t>
        <a:bodyPr/>
        <a:lstStyle/>
        <a:p>
          <a:endParaRPr lang="zh-CN" altLang="en-US"/>
        </a:p>
      </dgm:t>
    </dgm:pt>
    <dgm:pt modelId="{EEB972CC-F709-426C-B81D-E2037EBDFD3F}" type="pres">
      <dgm:prSet presAssocID="{0717A6E3-7894-4D78-AADC-25B134796503}" presName="comp3" presStyleCnt="0"/>
      <dgm:spPr/>
    </dgm:pt>
    <dgm:pt modelId="{01DAE3DD-E3D2-49F7-84C7-3D1FF802C60C}" type="pres">
      <dgm:prSet presAssocID="{0717A6E3-7894-4D78-AADC-25B134796503}" presName="circle3" presStyleLbl="node1" presStyleIdx="2" presStyleCnt="3" custScaleY="93298" custLinFactNeighborX="228" custLinFactNeighborY="-7699"/>
      <dgm:spPr/>
      <dgm:t>
        <a:bodyPr/>
        <a:lstStyle/>
        <a:p>
          <a:endParaRPr lang="zh-CN" altLang="en-US"/>
        </a:p>
      </dgm:t>
    </dgm:pt>
    <dgm:pt modelId="{E359C402-4354-4FEA-AD76-943FE7F18AEF}" type="pres">
      <dgm:prSet presAssocID="{0717A6E3-7894-4D78-AADC-25B134796503}" presName="c3text" presStyleLbl="node1" presStyleIdx="2" presStyleCnt="3">
        <dgm:presLayoutVars>
          <dgm:bulletEnabled val="1"/>
        </dgm:presLayoutVars>
      </dgm:prSet>
      <dgm:spPr/>
      <dgm:t>
        <a:bodyPr/>
        <a:lstStyle/>
        <a:p>
          <a:endParaRPr lang="zh-CN" altLang="en-US"/>
        </a:p>
      </dgm:t>
    </dgm:pt>
  </dgm:ptLst>
  <dgm:cxnLst>
    <dgm:cxn modelId="{8D918244-D414-4399-9D1C-38DF5056CBA3}" type="presOf" srcId="{E6493723-F6B2-4599-B90F-7642DCC8789E}" destId="{01DAE3DD-E3D2-49F7-84C7-3D1FF802C60C}" srcOrd="0" destOrd="0" presId="urn:microsoft.com/office/officeart/2005/8/layout/venn2"/>
    <dgm:cxn modelId="{BB89EF5A-19B4-4013-B212-040FFA89EF2A}" type="presOf" srcId="{474C50F6-A94F-48BE-9C5F-B9DAFE473B36}" destId="{49DC01BB-733B-4C48-A060-A441747C2A54}" srcOrd="1" destOrd="0" presId="urn:microsoft.com/office/officeart/2005/8/layout/venn2"/>
    <dgm:cxn modelId="{B74BC145-AE9D-4FF2-8261-68601A91B5AF}" type="presOf" srcId="{E6493723-F6B2-4599-B90F-7642DCC8789E}" destId="{E359C402-4354-4FEA-AD76-943FE7F18AEF}" srcOrd="1" destOrd="0" presId="urn:microsoft.com/office/officeart/2005/8/layout/venn2"/>
    <dgm:cxn modelId="{7060F67A-F304-4D88-A5DD-6BE2741F014E}" srcId="{0717A6E3-7894-4D78-AADC-25B134796503}" destId="{5AD205CC-F6B8-424C-B26A-D04A66B19ECF}" srcOrd="1" destOrd="0" parTransId="{81629714-B65D-4011-A85B-6948A1A9BD41}" sibTransId="{4FE57FF4-5FE3-40FC-A991-AA2704AFC625}"/>
    <dgm:cxn modelId="{7C8B0907-CE94-4D35-8552-C621BFC50076}" srcId="{0717A6E3-7894-4D78-AADC-25B134796503}" destId="{474C50F6-A94F-48BE-9C5F-B9DAFE473B36}" srcOrd="0" destOrd="0" parTransId="{A30C7B53-E14D-4E45-B71C-521CAF6B1F86}" sibTransId="{1C28B8DE-27C4-47B6-8D5A-B563771D5328}"/>
    <dgm:cxn modelId="{47B66C58-E158-41C7-9F41-FC6A4EA5D22C}" type="presOf" srcId="{474C50F6-A94F-48BE-9C5F-B9DAFE473B36}" destId="{D8461BCC-CFB8-48DC-88A7-F6D066984C8C}" srcOrd="0" destOrd="0" presId="urn:microsoft.com/office/officeart/2005/8/layout/venn2"/>
    <dgm:cxn modelId="{9093DF44-DF3D-4F1B-A967-2B8814110B3C}" type="presOf" srcId="{5AD205CC-F6B8-424C-B26A-D04A66B19ECF}" destId="{0125C9C7-7222-421D-AAA4-EC4E0F1CD20E}" srcOrd="1" destOrd="0" presId="urn:microsoft.com/office/officeart/2005/8/layout/venn2"/>
    <dgm:cxn modelId="{F8BBBBB7-4C51-4056-BFAE-618EB38A415D}" type="presOf" srcId="{5AD205CC-F6B8-424C-B26A-D04A66B19ECF}" destId="{5B541FD0-B7BD-4CC8-8414-51B557A81561}" srcOrd="0" destOrd="0" presId="urn:microsoft.com/office/officeart/2005/8/layout/venn2"/>
    <dgm:cxn modelId="{B1D19EF5-E5C6-40E2-9010-1A4CE550C562}" type="presOf" srcId="{0717A6E3-7894-4D78-AADC-25B134796503}" destId="{7172272D-F8DE-4AC7-A9FD-2403E62758AB}" srcOrd="0" destOrd="0" presId="urn:microsoft.com/office/officeart/2005/8/layout/venn2"/>
    <dgm:cxn modelId="{EAABB63B-D094-4D56-B816-02841E43AA64}" srcId="{0717A6E3-7894-4D78-AADC-25B134796503}" destId="{E6493723-F6B2-4599-B90F-7642DCC8789E}" srcOrd="2" destOrd="0" parTransId="{D38FB564-A15C-48EE-A36C-4ACE2AA7EB6F}" sibTransId="{DB48229B-CACF-47EF-B9ED-7E3DD74788B0}"/>
    <dgm:cxn modelId="{FD58EDB2-5B3C-480E-9529-C7BF275560F1}" type="presParOf" srcId="{7172272D-F8DE-4AC7-A9FD-2403E62758AB}" destId="{80CA7A68-3476-4411-A8FB-377DB5B82EF4}" srcOrd="0" destOrd="0" presId="urn:microsoft.com/office/officeart/2005/8/layout/venn2"/>
    <dgm:cxn modelId="{43F146CC-2CF1-4274-B1E8-8C5481314FFA}" type="presParOf" srcId="{80CA7A68-3476-4411-A8FB-377DB5B82EF4}" destId="{D8461BCC-CFB8-48DC-88A7-F6D066984C8C}" srcOrd="0" destOrd="0" presId="urn:microsoft.com/office/officeart/2005/8/layout/venn2"/>
    <dgm:cxn modelId="{169EA2E3-F756-4599-909B-854744B8B60C}" type="presParOf" srcId="{80CA7A68-3476-4411-A8FB-377DB5B82EF4}" destId="{49DC01BB-733B-4C48-A060-A441747C2A54}" srcOrd="1" destOrd="0" presId="urn:microsoft.com/office/officeart/2005/8/layout/venn2"/>
    <dgm:cxn modelId="{080FAF91-584F-4F04-942E-DB8AF894C772}" type="presParOf" srcId="{7172272D-F8DE-4AC7-A9FD-2403E62758AB}" destId="{47B93BFE-4DB8-4E59-813A-EB7EFBCF96F9}" srcOrd="1" destOrd="0" presId="urn:microsoft.com/office/officeart/2005/8/layout/venn2"/>
    <dgm:cxn modelId="{E02138C0-2F88-4951-AD45-DF3D59C79115}" type="presParOf" srcId="{47B93BFE-4DB8-4E59-813A-EB7EFBCF96F9}" destId="{5B541FD0-B7BD-4CC8-8414-51B557A81561}" srcOrd="0" destOrd="0" presId="urn:microsoft.com/office/officeart/2005/8/layout/venn2"/>
    <dgm:cxn modelId="{823C64A5-3CF3-41B8-BD50-6D279CD6E7E2}" type="presParOf" srcId="{47B93BFE-4DB8-4E59-813A-EB7EFBCF96F9}" destId="{0125C9C7-7222-421D-AAA4-EC4E0F1CD20E}" srcOrd="1" destOrd="0" presId="urn:microsoft.com/office/officeart/2005/8/layout/venn2"/>
    <dgm:cxn modelId="{5D556399-B8C9-43C0-A4CA-CF3F29D51F7D}" type="presParOf" srcId="{7172272D-F8DE-4AC7-A9FD-2403E62758AB}" destId="{EEB972CC-F709-426C-B81D-E2037EBDFD3F}" srcOrd="2" destOrd="0" presId="urn:microsoft.com/office/officeart/2005/8/layout/venn2"/>
    <dgm:cxn modelId="{ED312A27-D034-439C-B6A1-84F9411B3319}" type="presParOf" srcId="{EEB972CC-F709-426C-B81D-E2037EBDFD3F}" destId="{01DAE3DD-E3D2-49F7-84C7-3D1FF802C60C}" srcOrd="0" destOrd="0" presId="urn:microsoft.com/office/officeart/2005/8/layout/venn2"/>
    <dgm:cxn modelId="{CED82EC4-D3DC-408F-96C4-9C9D25D9F9ED}" type="presParOf" srcId="{EEB972CC-F709-426C-B81D-E2037EBDFD3F}" destId="{E359C402-4354-4FEA-AD76-943FE7F18AEF}" srcOrd="1" destOrd="0" presId="urn:microsoft.com/office/officeart/2005/8/layout/venn2"/>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77BF8D8-C204-435B-8434-4C7E624BA36E}" type="doc">
      <dgm:prSet loTypeId="urn:microsoft.com/office/officeart/2005/8/layout/cycle7" loCatId="cycle" qsTypeId="urn:microsoft.com/office/officeart/2005/8/quickstyle/3d1" qsCatId="3D" csTypeId="urn:microsoft.com/office/officeart/2005/8/colors/colorful1#1" csCatId="colorful" phldr="1"/>
      <dgm:spPr/>
      <dgm:t>
        <a:bodyPr/>
        <a:lstStyle/>
        <a:p>
          <a:endParaRPr lang="zh-CN" altLang="en-US"/>
        </a:p>
      </dgm:t>
    </dgm:pt>
    <dgm:pt modelId="{7236F7A1-0E88-4E5E-AF2A-076873817A9A}">
      <dgm:prSet phldrT="[文本]"/>
      <dgm:spPr>
        <a:solidFill>
          <a:schemeClr val="bg1">
            <a:lumMod val="95000"/>
          </a:schemeClr>
        </a:solidFill>
      </dgm:spPr>
      <dgm:t>
        <a:bodyPr/>
        <a:lstStyle/>
        <a:p>
          <a:r>
            <a:rPr lang="zh-CN" altLang="en-US" b="1" dirty="0">
              <a:solidFill>
                <a:schemeClr val="tx1"/>
              </a:solidFill>
              <a:effectLst>
                <a:outerShdw blurRad="38100" dist="38100" dir="2700000" algn="tl">
                  <a:srgbClr val="000000">
                    <a:alpha val="43137"/>
                  </a:srgbClr>
                </a:outerShdw>
              </a:effectLst>
              <a:latin typeface="楷体" pitchFamily="49" charset="-122"/>
              <a:ea typeface="楷体" pitchFamily="49" charset="-122"/>
            </a:rPr>
            <a:t>债权人（质权人）</a:t>
          </a:r>
        </a:p>
      </dgm:t>
    </dgm:pt>
    <dgm:pt modelId="{B28C7FEA-A6BC-4398-9A69-CF9334D74E89}" type="parTrans" cxnId="{38107C8F-BBF1-4F15-BA81-704AC92CE8C3}">
      <dgm:prSet/>
      <dgm:spPr/>
      <dgm:t>
        <a:bodyPr/>
        <a:lstStyle/>
        <a:p>
          <a:endParaRPr lang="zh-CN" altLang="en-US" b="1">
            <a:solidFill>
              <a:schemeClr val="bg1"/>
            </a:solidFill>
            <a:effectLst>
              <a:outerShdw blurRad="38100" dist="38100" dir="2700000" algn="tl">
                <a:srgbClr val="000000">
                  <a:alpha val="43137"/>
                </a:srgbClr>
              </a:outerShdw>
            </a:effectLst>
            <a:latin typeface="楷体" pitchFamily="49" charset="-122"/>
            <a:ea typeface="楷体" pitchFamily="49" charset="-122"/>
          </a:endParaRPr>
        </a:p>
      </dgm:t>
    </dgm:pt>
    <dgm:pt modelId="{9103216A-CA08-44F7-8DB5-39996E557F95}" type="sibTrans" cxnId="{38107C8F-BBF1-4F15-BA81-704AC92CE8C3}">
      <dgm:prSet/>
      <dgm:spPr/>
      <dgm:t>
        <a:bodyPr/>
        <a:lstStyle/>
        <a:p>
          <a:endParaRPr lang="zh-CN" altLang="en-US" b="1">
            <a:solidFill>
              <a:schemeClr val="bg1"/>
            </a:solidFill>
            <a:effectLst>
              <a:outerShdw blurRad="38100" dist="38100" dir="2700000" algn="tl">
                <a:srgbClr val="000000">
                  <a:alpha val="43137"/>
                </a:srgbClr>
              </a:outerShdw>
            </a:effectLst>
            <a:latin typeface="楷体" pitchFamily="49" charset="-122"/>
            <a:ea typeface="楷体" pitchFamily="49" charset="-122"/>
          </a:endParaRPr>
        </a:p>
      </dgm:t>
    </dgm:pt>
    <dgm:pt modelId="{970F5D76-70C5-4F2E-8EA0-2E071DC9651E}">
      <dgm:prSet phldrT="[文本]"/>
      <dgm:spPr>
        <a:solidFill>
          <a:schemeClr val="tx1">
            <a:lumMod val="50000"/>
            <a:lumOff val="50000"/>
          </a:schemeClr>
        </a:solidFill>
      </dgm:spPr>
      <dgm:t>
        <a:bodyPr/>
        <a:lstStyle/>
        <a:p>
          <a:r>
            <a:rPr lang="zh-CN" altLang="en-US" b="1" dirty="0">
              <a:solidFill>
                <a:schemeClr val="bg1"/>
              </a:solidFill>
              <a:effectLst>
                <a:outerShdw blurRad="38100" dist="38100" dir="2700000" algn="tl">
                  <a:srgbClr val="000000">
                    <a:alpha val="43137"/>
                  </a:srgbClr>
                </a:outerShdw>
              </a:effectLst>
              <a:latin typeface="楷体" pitchFamily="49" charset="-122"/>
              <a:ea typeface="楷体" pitchFamily="49" charset="-122"/>
            </a:rPr>
            <a:t>出质人</a:t>
          </a:r>
        </a:p>
      </dgm:t>
    </dgm:pt>
    <dgm:pt modelId="{9224452B-BBE8-471F-8172-A19ACE697493}" type="parTrans" cxnId="{B9433C3E-4207-459A-A4D5-D42EAEE43ACF}">
      <dgm:prSet/>
      <dgm:spPr/>
      <dgm:t>
        <a:bodyPr/>
        <a:lstStyle/>
        <a:p>
          <a:endParaRPr lang="zh-CN" altLang="en-US" b="1">
            <a:solidFill>
              <a:schemeClr val="bg1"/>
            </a:solidFill>
            <a:effectLst>
              <a:outerShdw blurRad="38100" dist="38100" dir="2700000" algn="tl">
                <a:srgbClr val="000000">
                  <a:alpha val="43137"/>
                </a:srgbClr>
              </a:outerShdw>
            </a:effectLst>
            <a:latin typeface="楷体" pitchFamily="49" charset="-122"/>
            <a:ea typeface="楷体" pitchFamily="49" charset="-122"/>
          </a:endParaRPr>
        </a:p>
      </dgm:t>
    </dgm:pt>
    <dgm:pt modelId="{9266F070-B774-4D2B-A7CD-545B1664A2C5}" type="sibTrans" cxnId="{B9433C3E-4207-459A-A4D5-D42EAEE43ACF}">
      <dgm:prSet/>
      <dgm:spPr>
        <a:solidFill>
          <a:srgbClr val="C00000"/>
        </a:solidFill>
      </dgm:spPr>
      <dgm:t>
        <a:bodyPr/>
        <a:lstStyle/>
        <a:p>
          <a:endParaRPr lang="zh-CN" altLang="en-US" b="1">
            <a:solidFill>
              <a:schemeClr val="bg1"/>
            </a:solidFill>
            <a:effectLst>
              <a:outerShdw blurRad="38100" dist="38100" dir="2700000" algn="tl">
                <a:srgbClr val="000000">
                  <a:alpha val="43137"/>
                </a:srgbClr>
              </a:outerShdw>
            </a:effectLst>
            <a:latin typeface="楷体" pitchFamily="49" charset="-122"/>
            <a:ea typeface="楷体" pitchFamily="49" charset="-122"/>
          </a:endParaRPr>
        </a:p>
      </dgm:t>
    </dgm:pt>
    <dgm:pt modelId="{89831C56-9F97-4CB2-8D3E-A87FC2E86188}">
      <dgm:prSet phldrT="[文本]"/>
      <dgm:spPr>
        <a:solidFill>
          <a:srgbClr val="002060"/>
        </a:solidFill>
      </dgm:spPr>
      <dgm:t>
        <a:bodyPr/>
        <a:lstStyle/>
        <a:p>
          <a:r>
            <a:rPr lang="zh-CN" altLang="en-US" b="1" dirty="0">
              <a:solidFill>
                <a:schemeClr val="bg1"/>
              </a:solidFill>
              <a:effectLst>
                <a:outerShdw blurRad="38100" dist="38100" dir="2700000" algn="tl">
                  <a:srgbClr val="000000">
                    <a:alpha val="43137"/>
                  </a:srgbClr>
                </a:outerShdw>
              </a:effectLst>
              <a:latin typeface="楷体" pitchFamily="49" charset="-122"/>
              <a:ea typeface="楷体" pitchFamily="49" charset="-122"/>
            </a:rPr>
            <a:t>债务人</a:t>
          </a:r>
          <a:r>
            <a:rPr lang="en-US" altLang="zh-CN" b="1" dirty="0">
              <a:solidFill>
                <a:schemeClr val="bg1"/>
              </a:solidFill>
              <a:effectLst>
                <a:outerShdw blurRad="38100" dist="38100" dir="2700000" algn="tl">
                  <a:srgbClr val="000000">
                    <a:alpha val="43137"/>
                  </a:srgbClr>
                </a:outerShdw>
              </a:effectLst>
              <a:latin typeface="楷体" pitchFamily="49" charset="-122"/>
              <a:ea typeface="楷体" pitchFamily="49" charset="-122"/>
            </a:rPr>
            <a:t>	</a:t>
          </a:r>
          <a:endParaRPr lang="zh-CN" altLang="en-US" b="1" dirty="0">
            <a:solidFill>
              <a:schemeClr val="bg1"/>
            </a:solidFill>
            <a:effectLst>
              <a:outerShdw blurRad="38100" dist="38100" dir="2700000" algn="tl">
                <a:srgbClr val="000000">
                  <a:alpha val="43137"/>
                </a:srgbClr>
              </a:outerShdw>
            </a:effectLst>
            <a:latin typeface="楷体" pitchFamily="49" charset="-122"/>
            <a:ea typeface="楷体" pitchFamily="49" charset="-122"/>
          </a:endParaRPr>
        </a:p>
      </dgm:t>
    </dgm:pt>
    <dgm:pt modelId="{CC3D088A-E2C7-4894-A8C7-B83CD07308FD}" type="parTrans" cxnId="{5EE03238-D2CB-44AD-9918-A03776494362}">
      <dgm:prSet/>
      <dgm:spPr/>
      <dgm:t>
        <a:bodyPr/>
        <a:lstStyle/>
        <a:p>
          <a:endParaRPr lang="zh-CN" altLang="en-US" b="1">
            <a:solidFill>
              <a:schemeClr val="bg1"/>
            </a:solidFill>
            <a:effectLst>
              <a:outerShdw blurRad="38100" dist="38100" dir="2700000" algn="tl">
                <a:srgbClr val="000000">
                  <a:alpha val="43137"/>
                </a:srgbClr>
              </a:outerShdw>
            </a:effectLst>
            <a:latin typeface="楷体" pitchFamily="49" charset="-122"/>
            <a:ea typeface="楷体" pitchFamily="49" charset="-122"/>
          </a:endParaRPr>
        </a:p>
      </dgm:t>
    </dgm:pt>
    <dgm:pt modelId="{93EEE175-341A-43E4-B17F-AB356634C10D}" type="sibTrans" cxnId="{5EE03238-D2CB-44AD-9918-A03776494362}">
      <dgm:prSet/>
      <dgm:spPr/>
      <dgm:t>
        <a:bodyPr/>
        <a:lstStyle/>
        <a:p>
          <a:endParaRPr lang="zh-CN" altLang="en-US" b="1">
            <a:solidFill>
              <a:schemeClr val="bg1"/>
            </a:solidFill>
            <a:effectLst>
              <a:outerShdw blurRad="38100" dist="38100" dir="2700000" algn="tl">
                <a:srgbClr val="000000">
                  <a:alpha val="43137"/>
                </a:srgbClr>
              </a:outerShdw>
            </a:effectLst>
            <a:latin typeface="楷体" pitchFamily="49" charset="-122"/>
            <a:ea typeface="楷体" pitchFamily="49" charset="-122"/>
          </a:endParaRPr>
        </a:p>
      </dgm:t>
    </dgm:pt>
    <dgm:pt modelId="{169D2837-C1FB-4E0C-BCF3-54039E19EA58}" type="pres">
      <dgm:prSet presAssocID="{E77BF8D8-C204-435B-8434-4C7E624BA36E}" presName="Name0" presStyleCnt="0">
        <dgm:presLayoutVars>
          <dgm:dir/>
          <dgm:resizeHandles val="exact"/>
        </dgm:presLayoutVars>
      </dgm:prSet>
      <dgm:spPr/>
      <dgm:t>
        <a:bodyPr/>
        <a:lstStyle/>
        <a:p>
          <a:endParaRPr lang="zh-CN" altLang="en-US"/>
        </a:p>
      </dgm:t>
    </dgm:pt>
    <dgm:pt modelId="{B8814EEA-5817-4281-9D49-B7085E344002}" type="pres">
      <dgm:prSet presAssocID="{7236F7A1-0E88-4E5E-AF2A-076873817A9A}" presName="node" presStyleLbl="node1" presStyleIdx="0" presStyleCnt="3" custScaleX="194440">
        <dgm:presLayoutVars>
          <dgm:bulletEnabled val="1"/>
        </dgm:presLayoutVars>
      </dgm:prSet>
      <dgm:spPr/>
      <dgm:t>
        <a:bodyPr/>
        <a:lstStyle/>
        <a:p>
          <a:endParaRPr lang="zh-CN" altLang="en-US"/>
        </a:p>
      </dgm:t>
    </dgm:pt>
    <dgm:pt modelId="{FD063BD4-0C23-4A7D-A106-68C00E4AACAF}" type="pres">
      <dgm:prSet presAssocID="{9103216A-CA08-44F7-8DB5-39996E557F95}" presName="sibTrans" presStyleLbl="sibTrans2D1" presStyleIdx="0" presStyleCnt="3"/>
      <dgm:spPr/>
      <dgm:t>
        <a:bodyPr/>
        <a:lstStyle/>
        <a:p>
          <a:endParaRPr lang="zh-CN" altLang="en-US"/>
        </a:p>
      </dgm:t>
    </dgm:pt>
    <dgm:pt modelId="{5CAA0BA1-101A-4985-9D65-CEC3751AAB84}" type="pres">
      <dgm:prSet presAssocID="{9103216A-CA08-44F7-8DB5-39996E557F95}" presName="connectorText" presStyleLbl="sibTrans2D1" presStyleIdx="0" presStyleCnt="3"/>
      <dgm:spPr/>
      <dgm:t>
        <a:bodyPr/>
        <a:lstStyle/>
        <a:p>
          <a:endParaRPr lang="zh-CN" altLang="en-US"/>
        </a:p>
      </dgm:t>
    </dgm:pt>
    <dgm:pt modelId="{E97708A5-8B6F-4057-B6D9-E40BF56785D1}" type="pres">
      <dgm:prSet presAssocID="{970F5D76-70C5-4F2E-8EA0-2E071DC9651E}" presName="node" presStyleLbl="node1" presStyleIdx="1" presStyleCnt="3" custScaleX="143872" custRadScaleRad="139900" custRadScaleInc="-21074">
        <dgm:presLayoutVars>
          <dgm:bulletEnabled val="1"/>
        </dgm:presLayoutVars>
      </dgm:prSet>
      <dgm:spPr/>
      <dgm:t>
        <a:bodyPr/>
        <a:lstStyle/>
        <a:p>
          <a:endParaRPr lang="zh-CN" altLang="en-US"/>
        </a:p>
      </dgm:t>
    </dgm:pt>
    <dgm:pt modelId="{20B3B280-393D-4679-AB55-585EA9A84767}" type="pres">
      <dgm:prSet presAssocID="{9266F070-B774-4D2B-A7CD-545B1664A2C5}" presName="sibTrans" presStyleLbl="sibTrans2D1" presStyleIdx="1" presStyleCnt="3" custLinFactNeighborX="5946" custLinFactNeighborY="-31069"/>
      <dgm:spPr/>
      <dgm:t>
        <a:bodyPr/>
        <a:lstStyle/>
        <a:p>
          <a:endParaRPr lang="zh-CN" altLang="en-US"/>
        </a:p>
      </dgm:t>
    </dgm:pt>
    <dgm:pt modelId="{661A393B-51D3-476C-A0B0-19F29AA4DF41}" type="pres">
      <dgm:prSet presAssocID="{9266F070-B774-4D2B-A7CD-545B1664A2C5}" presName="connectorText" presStyleLbl="sibTrans2D1" presStyleIdx="1" presStyleCnt="3"/>
      <dgm:spPr/>
      <dgm:t>
        <a:bodyPr/>
        <a:lstStyle/>
        <a:p>
          <a:endParaRPr lang="zh-CN" altLang="en-US"/>
        </a:p>
      </dgm:t>
    </dgm:pt>
    <dgm:pt modelId="{F725B2AA-E4DD-47F0-9F8B-7CA2C48C7411}" type="pres">
      <dgm:prSet presAssocID="{89831C56-9F97-4CB2-8D3E-A87FC2E86188}" presName="node" presStyleLbl="node1" presStyleIdx="2" presStyleCnt="3" custScaleX="135587" custRadScaleRad="131241" custRadScaleInc="19098">
        <dgm:presLayoutVars>
          <dgm:bulletEnabled val="1"/>
        </dgm:presLayoutVars>
      </dgm:prSet>
      <dgm:spPr/>
      <dgm:t>
        <a:bodyPr/>
        <a:lstStyle/>
        <a:p>
          <a:endParaRPr lang="zh-CN" altLang="en-US"/>
        </a:p>
      </dgm:t>
    </dgm:pt>
    <dgm:pt modelId="{4B8321B3-3F66-4221-A07F-BE801946DBE7}" type="pres">
      <dgm:prSet presAssocID="{93EEE175-341A-43E4-B17F-AB356634C10D}" presName="sibTrans" presStyleLbl="sibTrans2D1" presStyleIdx="2" presStyleCnt="3"/>
      <dgm:spPr/>
      <dgm:t>
        <a:bodyPr/>
        <a:lstStyle/>
        <a:p>
          <a:endParaRPr lang="zh-CN" altLang="en-US"/>
        </a:p>
      </dgm:t>
    </dgm:pt>
    <dgm:pt modelId="{0FABAF8D-F153-4164-9DE8-9F55C14D244F}" type="pres">
      <dgm:prSet presAssocID="{93EEE175-341A-43E4-B17F-AB356634C10D}" presName="connectorText" presStyleLbl="sibTrans2D1" presStyleIdx="2" presStyleCnt="3"/>
      <dgm:spPr/>
      <dgm:t>
        <a:bodyPr/>
        <a:lstStyle/>
        <a:p>
          <a:endParaRPr lang="zh-CN" altLang="en-US"/>
        </a:p>
      </dgm:t>
    </dgm:pt>
  </dgm:ptLst>
  <dgm:cxnLst>
    <dgm:cxn modelId="{BD507370-2B8E-4BE4-8A66-79507810D1F8}" type="presOf" srcId="{7236F7A1-0E88-4E5E-AF2A-076873817A9A}" destId="{B8814EEA-5817-4281-9D49-B7085E344002}" srcOrd="0" destOrd="0" presId="urn:microsoft.com/office/officeart/2005/8/layout/cycle7"/>
    <dgm:cxn modelId="{15289ADF-85DF-43AE-8AB8-C17A6CC6F287}" type="presOf" srcId="{89831C56-9F97-4CB2-8D3E-A87FC2E86188}" destId="{F725B2AA-E4DD-47F0-9F8B-7CA2C48C7411}" srcOrd="0" destOrd="0" presId="urn:microsoft.com/office/officeart/2005/8/layout/cycle7"/>
    <dgm:cxn modelId="{849A97A6-1EAA-4C2C-82B1-BBACA299626E}" type="presOf" srcId="{93EEE175-341A-43E4-B17F-AB356634C10D}" destId="{0FABAF8D-F153-4164-9DE8-9F55C14D244F}" srcOrd="1" destOrd="0" presId="urn:microsoft.com/office/officeart/2005/8/layout/cycle7"/>
    <dgm:cxn modelId="{893131CA-6DEC-40E8-8617-89357FD3403A}" type="presOf" srcId="{93EEE175-341A-43E4-B17F-AB356634C10D}" destId="{4B8321B3-3F66-4221-A07F-BE801946DBE7}" srcOrd="0" destOrd="0" presId="urn:microsoft.com/office/officeart/2005/8/layout/cycle7"/>
    <dgm:cxn modelId="{246237AA-E266-4E53-B28B-CE56048EDB18}" type="presOf" srcId="{9103216A-CA08-44F7-8DB5-39996E557F95}" destId="{5CAA0BA1-101A-4985-9D65-CEC3751AAB84}" srcOrd="1" destOrd="0" presId="urn:microsoft.com/office/officeart/2005/8/layout/cycle7"/>
    <dgm:cxn modelId="{C300976D-1035-4450-921D-CB4BB74BDEF3}" type="presOf" srcId="{9266F070-B774-4D2B-A7CD-545B1664A2C5}" destId="{661A393B-51D3-476C-A0B0-19F29AA4DF41}" srcOrd="1" destOrd="0" presId="urn:microsoft.com/office/officeart/2005/8/layout/cycle7"/>
    <dgm:cxn modelId="{EB7586BE-35D7-4D25-9592-8CC0CC66E141}" type="presOf" srcId="{9103216A-CA08-44F7-8DB5-39996E557F95}" destId="{FD063BD4-0C23-4A7D-A106-68C00E4AACAF}" srcOrd="0" destOrd="0" presId="urn:microsoft.com/office/officeart/2005/8/layout/cycle7"/>
    <dgm:cxn modelId="{38107C8F-BBF1-4F15-BA81-704AC92CE8C3}" srcId="{E77BF8D8-C204-435B-8434-4C7E624BA36E}" destId="{7236F7A1-0E88-4E5E-AF2A-076873817A9A}" srcOrd="0" destOrd="0" parTransId="{B28C7FEA-A6BC-4398-9A69-CF9334D74E89}" sibTransId="{9103216A-CA08-44F7-8DB5-39996E557F95}"/>
    <dgm:cxn modelId="{953397A2-BA7C-45BF-9AB7-BC39FBC21301}" type="presOf" srcId="{9266F070-B774-4D2B-A7CD-545B1664A2C5}" destId="{20B3B280-393D-4679-AB55-585EA9A84767}" srcOrd="0" destOrd="0" presId="urn:microsoft.com/office/officeart/2005/8/layout/cycle7"/>
    <dgm:cxn modelId="{0DCA8055-6AA6-4CED-AE58-E956F5FC39E0}" type="presOf" srcId="{E77BF8D8-C204-435B-8434-4C7E624BA36E}" destId="{169D2837-C1FB-4E0C-BCF3-54039E19EA58}" srcOrd="0" destOrd="0" presId="urn:microsoft.com/office/officeart/2005/8/layout/cycle7"/>
    <dgm:cxn modelId="{3A8CF826-67DB-462A-8970-DA6C9B530B44}" type="presOf" srcId="{970F5D76-70C5-4F2E-8EA0-2E071DC9651E}" destId="{E97708A5-8B6F-4057-B6D9-E40BF56785D1}" srcOrd="0" destOrd="0" presId="urn:microsoft.com/office/officeart/2005/8/layout/cycle7"/>
    <dgm:cxn modelId="{B9433C3E-4207-459A-A4D5-D42EAEE43ACF}" srcId="{E77BF8D8-C204-435B-8434-4C7E624BA36E}" destId="{970F5D76-70C5-4F2E-8EA0-2E071DC9651E}" srcOrd="1" destOrd="0" parTransId="{9224452B-BBE8-471F-8172-A19ACE697493}" sibTransId="{9266F070-B774-4D2B-A7CD-545B1664A2C5}"/>
    <dgm:cxn modelId="{5EE03238-D2CB-44AD-9918-A03776494362}" srcId="{E77BF8D8-C204-435B-8434-4C7E624BA36E}" destId="{89831C56-9F97-4CB2-8D3E-A87FC2E86188}" srcOrd="2" destOrd="0" parTransId="{CC3D088A-E2C7-4894-A8C7-B83CD07308FD}" sibTransId="{93EEE175-341A-43E4-B17F-AB356634C10D}"/>
    <dgm:cxn modelId="{59A82F9C-D85E-4A16-8DC4-7EC0143BE183}" type="presParOf" srcId="{169D2837-C1FB-4E0C-BCF3-54039E19EA58}" destId="{B8814EEA-5817-4281-9D49-B7085E344002}" srcOrd="0" destOrd="0" presId="urn:microsoft.com/office/officeart/2005/8/layout/cycle7"/>
    <dgm:cxn modelId="{4F79E9AB-6893-4B49-9A88-54DF5D6B62B3}" type="presParOf" srcId="{169D2837-C1FB-4E0C-BCF3-54039E19EA58}" destId="{FD063BD4-0C23-4A7D-A106-68C00E4AACAF}" srcOrd="1" destOrd="0" presId="urn:microsoft.com/office/officeart/2005/8/layout/cycle7"/>
    <dgm:cxn modelId="{541B14D4-CAE6-4768-BCB6-66C42B8E00B6}" type="presParOf" srcId="{FD063BD4-0C23-4A7D-A106-68C00E4AACAF}" destId="{5CAA0BA1-101A-4985-9D65-CEC3751AAB84}" srcOrd="0" destOrd="0" presId="urn:microsoft.com/office/officeart/2005/8/layout/cycle7"/>
    <dgm:cxn modelId="{A04B9B39-6690-4E83-83A5-A8E41E8B1395}" type="presParOf" srcId="{169D2837-C1FB-4E0C-BCF3-54039E19EA58}" destId="{E97708A5-8B6F-4057-B6D9-E40BF56785D1}" srcOrd="2" destOrd="0" presId="urn:microsoft.com/office/officeart/2005/8/layout/cycle7"/>
    <dgm:cxn modelId="{E84CE49D-52A2-4856-B48A-7630A082853F}" type="presParOf" srcId="{169D2837-C1FB-4E0C-BCF3-54039E19EA58}" destId="{20B3B280-393D-4679-AB55-585EA9A84767}" srcOrd="3" destOrd="0" presId="urn:microsoft.com/office/officeart/2005/8/layout/cycle7"/>
    <dgm:cxn modelId="{B26317C3-3F8A-4648-B47D-094F1E5D969E}" type="presParOf" srcId="{20B3B280-393D-4679-AB55-585EA9A84767}" destId="{661A393B-51D3-476C-A0B0-19F29AA4DF41}" srcOrd="0" destOrd="0" presId="urn:microsoft.com/office/officeart/2005/8/layout/cycle7"/>
    <dgm:cxn modelId="{4C822304-A8C9-4374-A876-5330BC04FC17}" type="presParOf" srcId="{169D2837-C1FB-4E0C-BCF3-54039E19EA58}" destId="{F725B2AA-E4DD-47F0-9F8B-7CA2C48C7411}" srcOrd="4" destOrd="0" presId="urn:microsoft.com/office/officeart/2005/8/layout/cycle7"/>
    <dgm:cxn modelId="{A0E42693-650D-4B4B-88AA-F6B8CE1DA705}" type="presParOf" srcId="{169D2837-C1FB-4E0C-BCF3-54039E19EA58}" destId="{4B8321B3-3F66-4221-A07F-BE801946DBE7}" srcOrd="5" destOrd="0" presId="urn:microsoft.com/office/officeart/2005/8/layout/cycle7"/>
    <dgm:cxn modelId="{6F12E32D-1DA3-4565-99BE-412BB44CEA2D}" type="presParOf" srcId="{4B8321B3-3F66-4221-A07F-BE801946DBE7}" destId="{0FABAF8D-F153-4164-9DE8-9F55C14D244F}" srcOrd="0" destOrd="0" presId="urn:microsoft.com/office/officeart/2005/8/layout/cycle7"/>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BE4F082-D5D5-487F-B7AF-1E6792B4D6E1}" type="doc">
      <dgm:prSet loTypeId="urn:microsoft.com/office/officeart/2005/8/layout/matrix3" loCatId="matrix" qsTypeId="urn:microsoft.com/office/officeart/2005/8/quickstyle/simple1" qsCatId="simple" csTypeId="urn:microsoft.com/office/officeart/2005/8/colors/accent1_2" csCatId="accent1" phldr="1"/>
      <dgm:spPr/>
      <dgm:t>
        <a:bodyPr/>
        <a:lstStyle/>
        <a:p>
          <a:endParaRPr lang="zh-CN" altLang="en-US"/>
        </a:p>
      </dgm:t>
    </dgm:pt>
    <dgm:pt modelId="{B2E90002-D3D0-4434-A317-14EA251740E1}">
      <dgm:prSet phldrT="[文本]"/>
      <dgm:spPr>
        <a:solidFill>
          <a:srgbClr val="C00000"/>
        </a:solidFill>
      </dgm:spPr>
      <dgm:t>
        <a:bodyPr/>
        <a:lstStyle/>
        <a:p>
          <a:r>
            <a:rPr lang="zh-CN" altLang="en-US" b="1" smtClean="0">
              <a:latin typeface="楷体" pitchFamily="49" charset="-122"/>
              <a:ea typeface="楷体" pitchFamily="49" charset="-122"/>
            </a:rPr>
            <a:t>境内自然人</a:t>
          </a:r>
          <a:endParaRPr lang="zh-CN" altLang="en-US" dirty="0"/>
        </a:p>
      </dgm:t>
    </dgm:pt>
    <dgm:pt modelId="{63031C31-7545-48FA-8065-298679EC32D5}" type="parTrans" cxnId="{D0A1D6AB-B0AC-4395-A585-7B8ED97686E5}">
      <dgm:prSet/>
      <dgm:spPr/>
      <dgm:t>
        <a:bodyPr/>
        <a:lstStyle/>
        <a:p>
          <a:endParaRPr lang="zh-CN" altLang="en-US"/>
        </a:p>
      </dgm:t>
    </dgm:pt>
    <dgm:pt modelId="{5FC2F1FD-DE0B-4D90-8145-E3099CF1BBDE}" type="sibTrans" cxnId="{D0A1D6AB-B0AC-4395-A585-7B8ED97686E5}">
      <dgm:prSet/>
      <dgm:spPr/>
      <dgm:t>
        <a:bodyPr/>
        <a:lstStyle/>
        <a:p>
          <a:endParaRPr lang="zh-CN" altLang="en-US"/>
        </a:p>
      </dgm:t>
    </dgm:pt>
    <dgm:pt modelId="{144E362E-C7AB-451C-B3E4-F654E2FF96F3}">
      <dgm:prSet phldrT="[文本]"/>
      <dgm:spPr>
        <a:solidFill>
          <a:srgbClr val="C00000"/>
        </a:solidFill>
      </dgm:spPr>
      <dgm:t>
        <a:bodyPr/>
        <a:lstStyle/>
        <a:p>
          <a:r>
            <a:rPr lang="zh-CN" altLang="en-US" b="1" smtClean="0">
              <a:latin typeface="楷体" pitchFamily="49" charset="-122"/>
              <a:ea typeface="楷体" pitchFamily="49" charset="-122"/>
            </a:rPr>
            <a:t>境外自然人</a:t>
          </a:r>
          <a:endParaRPr lang="zh-CN" altLang="en-US" dirty="0"/>
        </a:p>
      </dgm:t>
    </dgm:pt>
    <dgm:pt modelId="{AE9B9872-58A6-47C7-82B6-EC5922D14157}" type="parTrans" cxnId="{527D2B8C-328A-4F63-89D5-195CEC11253C}">
      <dgm:prSet/>
      <dgm:spPr/>
      <dgm:t>
        <a:bodyPr/>
        <a:lstStyle/>
        <a:p>
          <a:endParaRPr lang="zh-CN" altLang="en-US"/>
        </a:p>
      </dgm:t>
    </dgm:pt>
    <dgm:pt modelId="{BE164820-FF6F-40F8-92DE-9933659C9F11}" type="sibTrans" cxnId="{527D2B8C-328A-4F63-89D5-195CEC11253C}">
      <dgm:prSet/>
      <dgm:spPr/>
      <dgm:t>
        <a:bodyPr/>
        <a:lstStyle/>
        <a:p>
          <a:endParaRPr lang="zh-CN" altLang="en-US"/>
        </a:p>
      </dgm:t>
    </dgm:pt>
    <dgm:pt modelId="{5C94BB26-4210-4C31-9BE3-754B086BDEDE}">
      <dgm:prSet phldrT="[文本]"/>
      <dgm:spPr>
        <a:solidFill>
          <a:srgbClr val="C00000"/>
        </a:solidFill>
      </dgm:spPr>
      <dgm:t>
        <a:bodyPr/>
        <a:lstStyle/>
        <a:p>
          <a:r>
            <a:rPr lang="zh-CN" altLang="en-US" b="1" dirty="0" smtClean="0">
              <a:latin typeface="楷体" pitchFamily="49" charset="-122"/>
              <a:ea typeface="楷体" pitchFamily="49" charset="-122"/>
            </a:rPr>
            <a:t>境内机构</a:t>
          </a:r>
          <a:endParaRPr lang="zh-CN" altLang="en-US" dirty="0"/>
        </a:p>
      </dgm:t>
    </dgm:pt>
    <dgm:pt modelId="{BC2BD1B8-1ECE-4F1F-A231-4F2025A8E091}" type="parTrans" cxnId="{EE99F383-D71E-412C-BFE7-10240146A9FD}">
      <dgm:prSet/>
      <dgm:spPr/>
      <dgm:t>
        <a:bodyPr/>
        <a:lstStyle/>
        <a:p>
          <a:endParaRPr lang="zh-CN" altLang="en-US"/>
        </a:p>
      </dgm:t>
    </dgm:pt>
    <dgm:pt modelId="{79CAC0F9-F411-4E75-97A3-E5226593E0B4}" type="sibTrans" cxnId="{EE99F383-D71E-412C-BFE7-10240146A9FD}">
      <dgm:prSet/>
      <dgm:spPr/>
      <dgm:t>
        <a:bodyPr/>
        <a:lstStyle/>
        <a:p>
          <a:endParaRPr lang="zh-CN" altLang="en-US"/>
        </a:p>
      </dgm:t>
    </dgm:pt>
    <dgm:pt modelId="{C27000BE-8CFA-4A0A-BE1C-5E59EBB609F3}">
      <dgm:prSet phldrT="[文本]"/>
      <dgm:spPr>
        <a:solidFill>
          <a:srgbClr val="C00000"/>
        </a:solidFill>
      </dgm:spPr>
      <dgm:t>
        <a:bodyPr/>
        <a:lstStyle/>
        <a:p>
          <a:r>
            <a:rPr lang="zh-CN" altLang="en-US" b="1" dirty="0" smtClean="0">
              <a:latin typeface="楷体" pitchFamily="49" charset="-122"/>
              <a:ea typeface="楷体" pitchFamily="49" charset="-122"/>
            </a:rPr>
            <a:t>境外机构</a:t>
          </a:r>
          <a:endParaRPr lang="zh-CN" altLang="en-US" dirty="0"/>
        </a:p>
      </dgm:t>
    </dgm:pt>
    <dgm:pt modelId="{C3553BBB-7459-449C-992A-8E1D40F25C65}" type="parTrans" cxnId="{11E3C852-C9B7-4566-91A3-B3E9CC54A036}">
      <dgm:prSet/>
      <dgm:spPr/>
      <dgm:t>
        <a:bodyPr/>
        <a:lstStyle/>
        <a:p>
          <a:endParaRPr lang="zh-CN" altLang="en-US"/>
        </a:p>
      </dgm:t>
    </dgm:pt>
    <dgm:pt modelId="{C502075E-5D83-4896-BCC7-69B0DD779655}" type="sibTrans" cxnId="{11E3C852-C9B7-4566-91A3-B3E9CC54A036}">
      <dgm:prSet/>
      <dgm:spPr/>
      <dgm:t>
        <a:bodyPr/>
        <a:lstStyle/>
        <a:p>
          <a:endParaRPr lang="zh-CN" altLang="en-US"/>
        </a:p>
      </dgm:t>
    </dgm:pt>
    <dgm:pt modelId="{91CA4B65-8F60-4243-8C97-C41AC5EE2F01}" type="pres">
      <dgm:prSet presAssocID="{8BE4F082-D5D5-487F-B7AF-1E6792B4D6E1}" presName="matrix" presStyleCnt="0">
        <dgm:presLayoutVars>
          <dgm:chMax val="1"/>
          <dgm:dir/>
          <dgm:resizeHandles val="exact"/>
        </dgm:presLayoutVars>
      </dgm:prSet>
      <dgm:spPr/>
      <dgm:t>
        <a:bodyPr/>
        <a:lstStyle/>
        <a:p>
          <a:endParaRPr lang="zh-CN" altLang="en-US"/>
        </a:p>
      </dgm:t>
    </dgm:pt>
    <dgm:pt modelId="{E16BE91E-9A34-4ED2-966F-E81C99033D95}" type="pres">
      <dgm:prSet presAssocID="{8BE4F082-D5D5-487F-B7AF-1E6792B4D6E1}" presName="diamond" presStyleLbl="bgShp" presStyleIdx="0" presStyleCnt="1"/>
      <dgm:spPr>
        <a:solidFill>
          <a:schemeClr val="accent3">
            <a:lumMod val="50000"/>
          </a:schemeClr>
        </a:solidFill>
      </dgm:spPr>
    </dgm:pt>
    <dgm:pt modelId="{D26C3158-11ED-4D94-8466-EA8BBF0300B0}" type="pres">
      <dgm:prSet presAssocID="{8BE4F082-D5D5-487F-B7AF-1E6792B4D6E1}" presName="quad1" presStyleLbl="node1" presStyleIdx="0" presStyleCnt="4">
        <dgm:presLayoutVars>
          <dgm:chMax val="0"/>
          <dgm:chPref val="0"/>
          <dgm:bulletEnabled val="1"/>
        </dgm:presLayoutVars>
      </dgm:prSet>
      <dgm:spPr/>
      <dgm:t>
        <a:bodyPr/>
        <a:lstStyle/>
        <a:p>
          <a:endParaRPr lang="zh-CN" altLang="en-US"/>
        </a:p>
      </dgm:t>
    </dgm:pt>
    <dgm:pt modelId="{6471D1A3-9D51-48A5-918A-901828B925BD}" type="pres">
      <dgm:prSet presAssocID="{8BE4F082-D5D5-487F-B7AF-1E6792B4D6E1}" presName="quad2" presStyleLbl="node1" presStyleIdx="1" presStyleCnt="4">
        <dgm:presLayoutVars>
          <dgm:chMax val="0"/>
          <dgm:chPref val="0"/>
          <dgm:bulletEnabled val="1"/>
        </dgm:presLayoutVars>
      </dgm:prSet>
      <dgm:spPr/>
      <dgm:t>
        <a:bodyPr/>
        <a:lstStyle/>
        <a:p>
          <a:endParaRPr lang="zh-CN" altLang="en-US"/>
        </a:p>
      </dgm:t>
    </dgm:pt>
    <dgm:pt modelId="{6F98E23E-C363-4C06-BDB0-DD9F713B10B7}" type="pres">
      <dgm:prSet presAssocID="{8BE4F082-D5D5-487F-B7AF-1E6792B4D6E1}" presName="quad3" presStyleLbl="node1" presStyleIdx="2" presStyleCnt="4">
        <dgm:presLayoutVars>
          <dgm:chMax val="0"/>
          <dgm:chPref val="0"/>
          <dgm:bulletEnabled val="1"/>
        </dgm:presLayoutVars>
      </dgm:prSet>
      <dgm:spPr/>
      <dgm:t>
        <a:bodyPr/>
        <a:lstStyle/>
        <a:p>
          <a:endParaRPr lang="zh-CN" altLang="en-US"/>
        </a:p>
      </dgm:t>
    </dgm:pt>
    <dgm:pt modelId="{11369F92-80CE-4DEC-88AE-3AD9D4B71FC3}" type="pres">
      <dgm:prSet presAssocID="{8BE4F082-D5D5-487F-B7AF-1E6792B4D6E1}" presName="quad4" presStyleLbl="node1" presStyleIdx="3" presStyleCnt="4">
        <dgm:presLayoutVars>
          <dgm:chMax val="0"/>
          <dgm:chPref val="0"/>
          <dgm:bulletEnabled val="1"/>
        </dgm:presLayoutVars>
      </dgm:prSet>
      <dgm:spPr/>
      <dgm:t>
        <a:bodyPr/>
        <a:lstStyle/>
        <a:p>
          <a:endParaRPr lang="zh-CN" altLang="en-US"/>
        </a:p>
      </dgm:t>
    </dgm:pt>
  </dgm:ptLst>
  <dgm:cxnLst>
    <dgm:cxn modelId="{F4A9BEF7-AAD4-4C87-918C-B76C3EBDB8E2}" type="presOf" srcId="{5C94BB26-4210-4C31-9BE3-754B086BDEDE}" destId="{6F98E23E-C363-4C06-BDB0-DD9F713B10B7}" srcOrd="0" destOrd="0" presId="urn:microsoft.com/office/officeart/2005/8/layout/matrix3"/>
    <dgm:cxn modelId="{9BEBC98A-D62F-4C3C-BD94-FB0FCBCD7124}" type="presOf" srcId="{144E362E-C7AB-451C-B3E4-F654E2FF96F3}" destId="{6471D1A3-9D51-48A5-918A-901828B925BD}" srcOrd="0" destOrd="0" presId="urn:microsoft.com/office/officeart/2005/8/layout/matrix3"/>
    <dgm:cxn modelId="{FE1D0B4D-60DC-4789-B0C3-554E542150B8}" type="presOf" srcId="{C27000BE-8CFA-4A0A-BE1C-5E59EBB609F3}" destId="{11369F92-80CE-4DEC-88AE-3AD9D4B71FC3}" srcOrd="0" destOrd="0" presId="urn:microsoft.com/office/officeart/2005/8/layout/matrix3"/>
    <dgm:cxn modelId="{11E3C852-C9B7-4566-91A3-B3E9CC54A036}" srcId="{8BE4F082-D5D5-487F-B7AF-1E6792B4D6E1}" destId="{C27000BE-8CFA-4A0A-BE1C-5E59EBB609F3}" srcOrd="3" destOrd="0" parTransId="{C3553BBB-7459-449C-992A-8E1D40F25C65}" sibTransId="{C502075E-5D83-4896-BCC7-69B0DD779655}"/>
    <dgm:cxn modelId="{107488DB-25DC-4331-9D48-826EC40578D0}" type="presOf" srcId="{B2E90002-D3D0-4434-A317-14EA251740E1}" destId="{D26C3158-11ED-4D94-8466-EA8BBF0300B0}" srcOrd="0" destOrd="0" presId="urn:microsoft.com/office/officeart/2005/8/layout/matrix3"/>
    <dgm:cxn modelId="{D0A1D6AB-B0AC-4395-A585-7B8ED97686E5}" srcId="{8BE4F082-D5D5-487F-B7AF-1E6792B4D6E1}" destId="{B2E90002-D3D0-4434-A317-14EA251740E1}" srcOrd="0" destOrd="0" parTransId="{63031C31-7545-48FA-8065-298679EC32D5}" sibTransId="{5FC2F1FD-DE0B-4D90-8145-E3099CF1BBDE}"/>
    <dgm:cxn modelId="{EE99F383-D71E-412C-BFE7-10240146A9FD}" srcId="{8BE4F082-D5D5-487F-B7AF-1E6792B4D6E1}" destId="{5C94BB26-4210-4C31-9BE3-754B086BDEDE}" srcOrd="2" destOrd="0" parTransId="{BC2BD1B8-1ECE-4F1F-A231-4F2025A8E091}" sibTransId="{79CAC0F9-F411-4E75-97A3-E5226593E0B4}"/>
    <dgm:cxn modelId="{77D1F395-8187-4B4F-8400-307F44B9B008}" type="presOf" srcId="{8BE4F082-D5D5-487F-B7AF-1E6792B4D6E1}" destId="{91CA4B65-8F60-4243-8C97-C41AC5EE2F01}" srcOrd="0" destOrd="0" presId="urn:microsoft.com/office/officeart/2005/8/layout/matrix3"/>
    <dgm:cxn modelId="{527D2B8C-328A-4F63-89D5-195CEC11253C}" srcId="{8BE4F082-D5D5-487F-B7AF-1E6792B4D6E1}" destId="{144E362E-C7AB-451C-B3E4-F654E2FF96F3}" srcOrd="1" destOrd="0" parTransId="{AE9B9872-58A6-47C7-82B6-EC5922D14157}" sibTransId="{BE164820-FF6F-40F8-92DE-9933659C9F11}"/>
    <dgm:cxn modelId="{B51B7AAE-FF8A-4854-8613-E1DCD850DF94}" type="presParOf" srcId="{91CA4B65-8F60-4243-8C97-C41AC5EE2F01}" destId="{E16BE91E-9A34-4ED2-966F-E81C99033D95}" srcOrd="0" destOrd="0" presId="urn:microsoft.com/office/officeart/2005/8/layout/matrix3"/>
    <dgm:cxn modelId="{9574A299-A932-4EEA-81EF-A74C58EAC03E}" type="presParOf" srcId="{91CA4B65-8F60-4243-8C97-C41AC5EE2F01}" destId="{D26C3158-11ED-4D94-8466-EA8BBF0300B0}" srcOrd="1" destOrd="0" presId="urn:microsoft.com/office/officeart/2005/8/layout/matrix3"/>
    <dgm:cxn modelId="{8AC9CF85-14A8-4CFB-A6A9-D8B3D94C6B4D}" type="presParOf" srcId="{91CA4B65-8F60-4243-8C97-C41AC5EE2F01}" destId="{6471D1A3-9D51-48A5-918A-901828B925BD}" srcOrd="2" destOrd="0" presId="urn:microsoft.com/office/officeart/2005/8/layout/matrix3"/>
    <dgm:cxn modelId="{A28FEBC3-7979-430A-B05A-7E15AB7056A3}" type="presParOf" srcId="{91CA4B65-8F60-4243-8C97-C41AC5EE2F01}" destId="{6F98E23E-C363-4C06-BDB0-DD9F713B10B7}" srcOrd="3" destOrd="0" presId="urn:microsoft.com/office/officeart/2005/8/layout/matrix3"/>
    <dgm:cxn modelId="{3DB8F1E9-CEDD-4DE1-8CAF-84FFFE83807A}" type="presParOf" srcId="{91CA4B65-8F60-4243-8C97-C41AC5EE2F01}" destId="{11369F92-80CE-4DEC-88AE-3AD9D4B71FC3}" srcOrd="4" destOrd="0" presId="urn:microsoft.com/office/officeart/2005/8/layout/matrix3"/>
  </dgm:cxnLst>
  <dgm:bg/>
  <dgm:whole/>
  <dgm:extLst>
    <a:ext uri="http://schemas.microsoft.com/office/drawing/2008/diagram">
      <dsp:dataModelExt xmlns=""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AC3AAE3-AAB6-47BB-85A7-592708F31FB5}" type="doc">
      <dgm:prSet loTypeId="urn:microsoft.com/office/officeart/2005/8/layout/process4" loCatId="process" qsTypeId="urn:microsoft.com/office/officeart/2005/8/quickstyle/simple3" qsCatId="simple" csTypeId="urn:microsoft.com/office/officeart/2005/8/colors/colorful4" csCatId="colorful" phldr="1"/>
      <dgm:spPr/>
      <dgm:t>
        <a:bodyPr/>
        <a:lstStyle/>
        <a:p>
          <a:endParaRPr lang="zh-CN" altLang="en-US"/>
        </a:p>
      </dgm:t>
    </dgm:pt>
    <dgm:pt modelId="{1B3B6BD3-9AF3-4473-862E-68DFC8E2EC4B}">
      <dgm:prSet phldrT="[文本]" custT="1"/>
      <dgm:spPr>
        <a:solidFill>
          <a:schemeClr val="accent1">
            <a:lumMod val="90000"/>
            <a:alpha val="90000"/>
          </a:schemeClr>
        </a:solidFill>
      </dgm:spPr>
      <dgm:t>
        <a:bodyPr/>
        <a:lstStyle/>
        <a:p>
          <a:pPr algn="l"/>
          <a:r>
            <a:rPr lang="zh-CN" altLang="en-US" sz="1600" b="1" dirty="0">
              <a:latin typeface="楷体" pitchFamily="49" charset="-122"/>
              <a:ea typeface="楷体" pitchFamily="49" charset="-122"/>
            </a:rPr>
            <a:t>审核通过日终生效，次一交易日领取</a:t>
          </a:r>
          <a:r>
            <a:rPr lang="en-US" altLang="zh-CN" sz="1600" b="1" dirty="0">
              <a:latin typeface="楷体" pitchFamily="49" charset="-122"/>
              <a:ea typeface="楷体" pitchFamily="49" charset="-122"/>
            </a:rPr>
            <a:t>《</a:t>
          </a:r>
          <a:r>
            <a:rPr lang="zh-CN" altLang="en-US" sz="1600" b="1" dirty="0">
              <a:latin typeface="楷体" pitchFamily="49" charset="-122"/>
              <a:ea typeface="楷体" pitchFamily="49" charset="-122"/>
            </a:rPr>
            <a:t>证券质押登记证明</a:t>
          </a:r>
          <a:r>
            <a:rPr lang="en-US" altLang="zh-CN" sz="1600" b="1" dirty="0">
              <a:latin typeface="楷体" pitchFamily="49" charset="-122"/>
              <a:ea typeface="楷体" pitchFamily="49" charset="-122"/>
            </a:rPr>
            <a:t>》</a:t>
          </a:r>
          <a:endParaRPr lang="zh-CN" altLang="en-US" sz="1600" b="1" dirty="0">
            <a:latin typeface="楷体" pitchFamily="49" charset="-122"/>
            <a:ea typeface="楷体" pitchFamily="49" charset="-122"/>
          </a:endParaRPr>
        </a:p>
      </dgm:t>
    </dgm:pt>
    <dgm:pt modelId="{9E2D4490-20B5-418D-8032-5924BE849DB7}" type="sibTrans" cxnId="{5141F30C-9A3E-4D25-AD97-6347FD44FF5E}">
      <dgm:prSet/>
      <dgm:spPr/>
      <dgm:t>
        <a:bodyPr/>
        <a:lstStyle/>
        <a:p>
          <a:endParaRPr lang="zh-CN" altLang="en-US" sz="2000" b="1">
            <a:latin typeface="楷体" pitchFamily="49" charset="-122"/>
            <a:ea typeface="楷体" pitchFamily="49" charset="-122"/>
          </a:endParaRPr>
        </a:p>
      </dgm:t>
    </dgm:pt>
    <dgm:pt modelId="{388ADA64-5F95-421B-BC2B-7B12350C5385}" type="parTrans" cxnId="{5141F30C-9A3E-4D25-AD97-6347FD44FF5E}">
      <dgm:prSet/>
      <dgm:spPr/>
      <dgm:t>
        <a:bodyPr/>
        <a:lstStyle/>
        <a:p>
          <a:endParaRPr lang="zh-CN" altLang="en-US" sz="2000" b="1">
            <a:latin typeface="楷体" pitchFamily="49" charset="-122"/>
            <a:ea typeface="楷体" pitchFamily="49" charset="-122"/>
          </a:endParaRPr>
        </a:p>
      </dgm:t>
    </dgm:pt>
    <dgm:pt modelId="{BB897B95-5B97-4C14-B92D-3EAE034E7585}">
      <dgm:prSet phldrT="[文本]" custT="1"/>
      <dgm:spPr>
        <a:solidFill>
          <a:schemeClr val="bg1">
            <a:lumMod val="75000"/>
            <a:alpha val="90000"/>
          </a:schemeClr>
        </a:solidFill>
      </dgm:spPr>
      <dgm:t>
        <a:bodyPr/>
        <a:lstStyle/>
        <a:p>
          <a:pPr algn="l"/>
          <a:r>
            <a:rPr lang="zh-CN" altLang="en-US" sz="1600" b="1" dirty="0">
              <a:latin typeface="楷体" pitchFamily="49" charset="-122"/>
              <a:ea typeface="楷体" pitchFamily="49" charset="-122"/>
            </a:rPr>
            <a:t>审核通过日实时生效，可领取</a:t>
          </a:r>
          <a:r>
            <a:rPr lang="en-US" altLang="zh-CN" sz="1600" b="1" dirty="0">
              <a:latin typeface="楷体" pitchFamily="49" charset="-122"/>
              <a:ea typeface="楷体" pitchFamily="49" charset="-122"/>
            </a:rPr>
            <a:t>《</a:t>
          </a:r>
          <a:r>
            <a:rPr lang="zh-CN" altLang="en-US" sz="1600" b="1" dirty="0">
              <a:latin typeface="楷体" pitchFamily="49" charset="-122"/>
              <a:ea typeface="楷体" pitchFamily="49" charset="-122"/>
            </a:rPr>
            <a:t>证券质押登记证明</a:t>
          </a:r>
          <a:r>
            <a:rPr lang="en-US" altLang="zh-CN" sz="1600" b="1" dirty="0">
              <a:latin typeface="楷体" pitchFamily="49" charset="-122"/>
              <a:ea typeface="楷体" pitchFamily="49" charset="-122"/>
            </a:rPr>
            <a:t>》</a:t>
          </a:r>
          <a:endParaRPr lang="zh-CN" altLang="en-US" sz="1600" b="1" dirty="0">
            <a:latin typeface="楷体" pitchFamily="49" charset="-122"/>
            <a:ea typeface="楷体" pitchFamily="49" charset="-122"/>
          </a:endParaRPr>
        </a:p>
      </dgm:t>
    </dgm:pt>
    <dgm:pt modelId="{16AED169-88C9-4936-A536-2085B9D8E72B}" type="sibTrans" cxnId="{0BBD3110-A4A0-416D-A168-C1208881554A}">
      <dgm:prSet/>
      <dgm:spPr/>
      <dgm:t>
        <a:bodyPr/>
        <a:lstStyle/>
        <a:p>
          <a:endParaRPr lang="zh-CN" altLang="en-US" sz="2000" b="1">
            <a:latin typeface="楷体" pitchFamily="49" charset="-122"/>
            <a:ea typeface="楷体" pitchFamily="49" charset="-122"/>
          </a:endParaRPr>
        </a:p>
      </dgm:t>
    </dgm:pt>
    <dgm:pt modelId="{A88D9195-F2FD-432F-8DB7-3E5914FB9120}" type="parTrans" cxnId="{0BBD3110-A4A0-416D-A168-C1208881554A}">
      <dgm:prSet/>
      <dgm:spPr/>
      <dgm:t>
        <a:bodyPr/>
        <a:lstStyle/>
        <a:p>
          <a:endParaRPr lang="zh-CN" altLang="en-US" sz="2000" b="1">
            <a:latin typeface="楷体" pitchFamily="49" charset="-122"/>
            <a:ea typeface="楷体" pitchFamily="49" charset="-122"/>
          </a:endParaRPr>
        </a:p>
      </dgm:t>
    </dgm:pt>
    <dgm:pt modelId="{93019A5B-2D02-46B1-A37E-9B93B9C5BFD2}">
      <dgm:prSet phldrT="[文本]" custT="1"/>
      <dgm:spPr/>
      <dgm:t>
        <a:bodyPr/>
        <a:lstStyle/>
        <a:p>
          <a:r>
            <a:rPr lang="zh-CN" altLang="en-US" sz="1800" b="1" dirty="0">
              <a:latin typeface="楷体" pitchFamily="49" charset="-122"/>
              <a:ea typeface="楷体" pitchFamily="49" charset="-122"/>
            </a:rPr>
            <a:t>反馈办理结果</a:t>
          </a:r>
        </a:p>
      </dgm:t>
    </dgm:pt>
    <dgm:pt modelId="{05C00C12-A82C-4CA1-AA52-FED8E419C5FF}" type="sibTrans" cxnId="{A9794876-F44A-4E18-83AA-AABABD2DBACC}">
      <dgm:prSet/>
      <dgm:spPr/>
      <dgm:t>
        <a:bodyPr/>
        <a:lstStyle/>
        <a:p>
          <a:endParaRPr lang="zh-CN" altLang="en-US" sz="2000" b="1">
            <a:latin typeface="楷体" pitchFamily="49" charset="-122"/>
            <a:ea typeface="楷体" pitchFamily="49" charset="-122"/>
          </a:endParaRPr>
        </a:p>
      </dgm:t>
    </dgm:pt>
    <dgm:pt modelId="{4EC850F9-20BF-4484-B29F-BBC1758B3245}" type="parTrans" cxnId="{A9794876-F44A-4E18-83AA-AABABD2DBACC}">
      <dgm:prSet/>
      <dgm:spPr/>
      <dgm:t>
        <a:bodyPr/>
        <a:lstStyle/>
        <a:p>
          <a:endParaRPr lang="zh-CN" altLang="en-US" sz="2000" b="1">
            <a:latin typeface="楷体" pitchFamily="49" charset="-122"/>
            <a:ea typeface="楷体" pitchFamily="49" charset="-122"/>
          </a:endParaRPr>
        </a:p>
      </dgm:t>
    </dgm:pt>
    <dgm:pt modelId="{4343A7EB-F696-4DE5-B6BA-F08C752FB9E9}">
      <dgm:prSet phldrT="[文本]" custT="1"/>
      <dgm:spPr>
        <a:gradFill rotWithShape="0">
          <a:gsLst>
            <a:gs pos="0">
              <a:schemeClr val="bg1">
                <a:lumMod val="50000"/>
              </a:schemeClr>
            </a:gs>
            <a:gs pos="35000">
              <a:schemeClr val="accent4">
                <a:hueOff val="3714325"/>
                <a:satOff val="13208"/>
                <a:lumOff val="29869"/>
                <a:alphaOff val="0"/>
                <a:tint val="37000"/>
                <a:satMod val="300000"/>
              </a:schemeClr>
            </a:gs>
            <a:gs pos="100000">
              <a:schemeClr val="accent4">
                <a:hueOff val="3714325"/>
                <a:satOff val="13208"/>
                <a:lumOff val="29869"/>
                <a:alphaOff val="0"/>
                <a:tint val="15000"/>
                <a:satMod val="350000"/>
              </a:schemeClr>
            </a:gs>
          </a:gsLst>
        </a:gradFill>
      </dgm:spPr>
      <dgm:t>
        <a:bodyPr/>
        <a:lstStyle/>
        <a:p>
          <a:r>
            <a:rPr lang="zh-CN" altLang="en-US" sz="1800" b="1" dirty="0">
              <a:latin typeface="楷体" pitchFamily="49" charset="-122"/>
              <a:ea typeface="楷体" pitchFamily="49" charset="-122"/>
            </a:rPr>
            <a:t>审核通过并缴纳费用</a:t>
          </a:r>
        </a:p>
      </dgm:t>
    </dgm:pt>
    <dgm:pt modelId="{78487AAF-6DAA-4AA2-A013-761BB44F346A}" type="sibTrans" cxnId="{0538F727-3E65-41B5-B356-2402389A1C24}">
      <dgm:prSet/>
      <dgm:spPr/>
      <dgm:t>
        <a:bodyPr/>
        <a:lstStyle/>
        <a:p>
          <a:endParaRPr lang="zh-CN" altLang="en-US" sz="2000" b="1">
            <a:latin typeface="楷体" pitchFamily="49" charset="-122"/>
            <a:ea typeface="楷体" pitchFamily="49" charset="-122"/>
          </a:endParaRPr>
        </a:p>
      </dgm:t>
    </dgm:pt>
    <dgm:pt modelId="{E4C30F20-BD53-48C5-BC3C-4A393D27012B}" type="parTrans" cxnId="{0538F727-3E65-41B5-B356-2402389A1C24}">
      <dgm:prSet/>
      <dgm:spPr/>
      <dgm:t>
        <a:bodyPr/>
        <a:lstStyle/>
        <a:p>
          <a:endParaRPr lang="zh-CN" altLang="en-US" sz="2000" b="1">
            <a:latin typeface="楷体" pitchFamily="49" charset="-122"/>
            <a:ea typeface="楷体" pitchFamily="49" charset="-122"/>
          </a:endParaRPr>
        </a:p>
      </dgm:t>
    </dgm:pt>
    <dgm:pt modelId="{6CA36C31-3B8E-4B5E-9FA0-1A7877CF24AC}">
      <dgm:prSet phldrT="[文本]" custT="1"/>
      <dgm:spPr>
        <a:solidFill>
          <a:schemeClr val="accent1">
            <a:lumMod val="90000"/>
            <a:alpha val="90000"/>
          </a:schemeClr>
        </a:solidFill>
      </dgm:spPr>
      <dgm:t>
        <a:bodyPr/>
        <a:lstStyle/>
        <a:p>
          <a:r>
            <a:rPr lang="zh-CN" altLang="en-US" sz="1800" b="1" dirty="0">
              <a:latin typeface="楷体" pitchFamily="49" charset="-122"/>
              <a:ea typeface="楷体" pitchFamily="49" charset="-122"/>
            </a:rPr>
            <a:t>无限售流通股</a:t>
          </a:r>
        </a:p>
      </dgm:t>
    </dgm:pt>
    <dgm:pt modelId="{1A84F9BD-920F-42DA-A203-E3FC9C6555AC}" type="sibTrans" cxnId="{209184E2-8B57-4D87-9110-CBF27C4BE58D}">
      <dgm:prSet/>
      <dgm:spPr/>
      <dgm:t>
        <a:bodyPr/>
        <a:lstStyle/>
        <a:p>
          <a:endParaRPr lang="zh-CN" altLang="en-US" sz="2000" b="1">
            <a:latin typeface="楷体" pitchFamily="49" charset="-122"/>
            <a:ea typeface="楷体" pitchFamily="49" charset="-122"/>
          </a:endParaRPr>
        </a:p>
      </dgm:t>
    </dgm:pt>
    <dgm:pt modelId="{D8A24BD4-650E-4B3C-8455-E83928195B74}" type="parTrans" cxnId="{209184E2-8B57-4D87-9110-CBF27C4BE58D}">
      <dgm:prSet/>
      <dgm:spPr/>
      <dgm:t>
        <a:bodyPr/>
        <a:lstStyle/>
        <a:p>
          <a:endParaRPr lang="zh-CN" altLang="en-US" sz="2000" b="1">
            <a:latin typeface="楷体" pitchFamily="49" charset="-122"/>
            <a:ea typeface="楷体" pitchFamily="49" charset="-122"/>
          </a:endParaRPr>
        </a:p>
      </dgm:t>
    </dgm:pt>
    <dgm:pt modelId="{26A79F26-A4BF-4F98-AA6F-74B4876F3E24}">
      <dgm:prSet phldrT="[文本]" custT="1"/>
      <dgm:spPr>
        <a:solidFill>
          <a:schemeClr val="bg2">
            <a:lumMod val="60000"/>
            <a:lumOff val="40000"/>
            <a:alpha val="90000"/>
          </a:schemeClr>
        </a:solidFill>
      </dgm:spPr>
      <dgm:t>
        <a:bodyPr/>
        <a:lstStyle/>
        <a:p>
          <a:r>
            <a:rPr lang="zh-CN" altLang="en-US" sz="1800" b="1" dirty="0">
              <a:latin typeface="楷体" pitchFamily="49" charset="-122"/>
              <a:ea typeface="楷体" pitchFamily="49" charset="-122"/>
            </a:rPr>
            <a:t>限售流通股</a:t>
          </a:r>
        </a:p>
      </dgm:t>
    </dgm:pt>
    <dgm:pt modelId="{384C4CDA-FE22-464F-A4C2-B346023ACC75}" type="sibTrans" cxnId="{D95EC4D2-4A7F-4594-93F9-90296789E994}">
      <dgm:prSet/>
      <dgm:spPr/>
      <dgm:t>
        <a:bodyPr/>
        <a:lstStyle/>
        <a:p>
          <a:endParaRPr lang="zh-CN" altLang="en-US" sz="2000" b="1">
            <a:latin typeface="楷体" pitchFamily="49" charset="-122"/>
            <a:ea typeface="楷体" pitchFamily="49" charset="-122"/>
          </a:endParaRPr>
        </a:p>
      </dgm:t>
    </dgm:pt>
    <dgm:pt modelId="{81802193-F342-4BD3-B3F5-3C84EB600563}" type="parTrans" cxnId="{D95EC4D2-4A7F-4594-93F9-90296789E994}">
      <dgm:prSet/>
      <dgm:spPr/>
      <dgm:t>
        <a:bodyPr/>
        <a:lstStyle/>
        <a:p>
          <a:endParaRPr lang="zh-CN" altLang="en-US" sz="2000" b="1">
            <a:latin typeface="楷体" pitchFamily="49" charset="-122"/>
            <a:ea typeface="楷体" pitchFamily="49" charset="-122"/>
          </a:endParaRPr>
        </a:p>
      </dgm:t>
    </dgm:pt>
    <dgm:pt modelId="{3CCF4AE1-A3F7-486A-8804-2610DE9D41B8}">
      <dgm:prSet phldrT="[文本]" custT="1"/>
      <dgm:spPr>
        <a:gradFill rotWithShape="0">
          <a:gsLst>
            <a:gs pos="0">
              <a:schemeClr val="bg1">
                <a:lumMod val="50000"/>
              </a:schemeClr>
            </a:gs>
            <a:gs pos="35000">
              <a:schemeClr val="accent4">
                <a:hueOff val="7428651"/>
                <a:satOff val="26416"/>
                <a:lumOff val="59739"/>
                <a:alphaOff val="0"/>
                <a:tint val="37000"/>
                <a:satMod val="300000"/>
              </a:schemeClr>
            </a:gs>
            <a:gs pos="100000">
              <a:schemeClr val="accent4">
                <a:hueOff val="7428651"/>
                <a:satOff val="26416"/>
                <a:lumOff val="59739"/>
                <a:alphaOff val="0"/>
                <a:tint val="15000"/>
                <a:satMod val="350000"/>
              </a:schemeClr>
            </a:gs>
          </a:gsLst>
        </a:gradFill>
      </dgm:spPr>
      <dgm:t>
        <a:bodyPr/>
        <a:lstStyle/>
        <a:p>
          <a:r>
            <a:rPr lang="zh-CN" altLang="en-US" sz="1800" b="1" dirty="0">
              <a:latin typeface="楷体" pitchFamily="49" charset="-122"/>
              <a:ea typeface="楷体" pitchFamily="49" charset="-122"/>
            </a:rPr>
            <a:t>质押双方提交申请材料</a:t>
          </a:r>
        </a:p>
      </dgm:t>
    </dgm:pt>
    <dgm:pt modelId="{28760691-1E07-4C0A-B8EC-37601E7CC99B}" type="sibTrans" cxnId="{1ADEF010-0900-43C0-A511-4C2E3322D97B}">
      <dgm:prSet/>
      <dgm:spPr/>
      <dgm:t>
        <a:bodyPr/>
        <a:lstStyle/>
        <a:p>
          <a:endParaRPr lang="zh-CN" altLang="en-US" sz="2000" b="1">
            <a:latin typeface="楷体" pitchFamily="49" charset="-122"/>
            <a:ea typeface="楷体" pitchFamily="49" charset="-122"/>
          </a:endParaRPr>
        </a:p>
      </dgm:t>
    </dgm:pt>
    <dgm:pt modelId="{36A66C14-7C46-4F65-A49B-A1687F0DAA6F}" type="parTrans" cxnId="{1ADEF010-0900-43C0-A511-4C2E3322D97B}">
      <dgm:prSet/>
      <dgm:spPr/>
      <dgm:t>
        <a:bodyPr/>
        <a:lstStyle/>
        <a:p>
          <a:endParaRPr lang="zh-CN" altLang="en-US" sz="2000" b="1">
            <a:latin typeface="楷体" pitchFamily="49" charset="-122"/>
            <a:ea typeface="楷体" pitchFamily="49" charset="-122"/>
          </a:endParaRPr>
        </a:p>
      </dgm:t>
    </dgm:pt>
    <dgm:pt modelId="{6F545A5F-A042-4F29-A50F-143F9E427C44}">
      <dgm:prSet custT="1"/>
      <dgm:spPr>
        <a:gradFill rotWithShape="0">
          <a:gsLst>
            <a:gs pos="0">
              <a:schemeClr val="bg1">
                <a:lumMod val="50000"/>
              </a:schemeClr>
            </a:gs>
            <a:gs pos="35000">
              <a:schemeClr val="accent4">
                <a:hueOff val="7428651"/>
                <a:satOff val="26416"/>
                <a:lumOff val="59739"/>
                <a:alphaOff val="0"/>
                <a:tint val="37000"/>
                <a:satMod val="300000"/>
              </a:schemeClr>
            </a:gs>
            <a:gs pos="100000">
              <a:schemeClr val="accent4">
                <a:hueOff val="7428651"/>
                <a:satOff val="26416"/>
                <a:lumOff val="59739"/>
                <a:alphaOff val="0"/>
                <a:tint val="15000"/>
                <a:satMod val="350000"/>
              </a:schemeClr>
            </a:gs>
          </a:gsLst>
          <a:lin ang="16200000" scaled="1"/>
        </a:gradFill>
      </dgm:spPr>
      <dgm:t>
        <a:bodyPr/>
        <a:lstStyle/>
        <a:p>
          <a:r>
            <a:rPr lang="zh-CN" altLang="en-US" sz="1800" b="1" dirty="0">
              <a:latin typeface="楷体" pitchFamily="49" charset="-122"/>
              <a:ea typeface="楷体" pitchFamily="49" charset="-122"/>
            </a:rPr>
            <a:t>质押双方下载“中国结算”</a:t>
          </a:r>
          <a:r>
            <a:rPr lang="en-US" altLang="zh-CN" sz="1800" b="1" dirty="0">
              <a:latin typeface="楷体" pitchFamily="49" charset="-122"/>
              <a:ea typeface="楷体" pitchFamily="49" charset="-122"/>
            </a:rPr>
            <a:t>APP</a:t>
          </a:r>
          <a:r>
            <a:rPr lang="zh-CN" altLang="en-US" sz="1800" b="1" dirty="0">
              <a:latin typeface="楷体" pitchFamily="49" charset="-122"/>
              <a:ea typeface="楷体" pitchFamily="49" charset="-122"/>
            </a:rPr>
            <a:t>，进行预填单</a:t>
          </a:r>
        </a:p>
      </dgm:t>
    </dgm:pt>
    <dgm:pt modelId="{66AEE4D2-4999-4F57-A1D2-0471D90B4166}" type="parTrans" cxnId="{491603F8-7594-4FD8-BB0D-92A72F291FFD}">
      <dgm:prSet/>
      <dgm:spPr/>
      <dgm:t>
        <a:bodyPr/>
        <a:lstStyle/>
        <a:p>
          <a:endParaRPr lang="zh-CN" altLang="en-US"/>
        </a:p>
      </dgm:t>
    </dgm:pt>
    <dgm:pt modelId="{519673FF-78D6-4B2F-B5AC-F674D4BF1981}" type="sibTrans" cxnId="{491603F8-7594-4FD8-BB0D-92A72F291FFD}">
      <dgm:prSet/>
      <dgm:spPr/>
      <dgm:t>
        <a:bodyPr/>
        <a:lstStyle/>
        <a:p>
          <a:endParaRPr lang="zh-CN" altLang="en-US"/>
        </a:p>
      </dgm:t>
    </dgm:pt>
    <dgm:pt modelId="{3C5C6175-0FF3-41A2-BC51-2A259BAE8856}" type="pres">
      <dgm:prSet presAssocID="{7AC3AAE3-AAB6-47BB-85A7-592708F31FB5}" presName="Name0" presStyleCnt="0">
        <dgm:presLayoutVars>
          <dgm:dir/>
          <dgm:animLvl val="lvl"/>
          <dgm:resizeHandles val="exact"/>
        </dgm:presLayoutVars>
      </dgm:prSet>
      <dgm:spPr/>
      <dgm:t>
        <a:bodyPr/>
        <a:lstStyle/>
        <a:p>
          <a:endParaRPr lang="zh-CN" altLang="en-US"/>
        </a:p>
      </dgm:t>
    </dgm:pt>
    <dgm:pt modelId="{163AB78A-3760-4F0F-8922-6AE33CEA67AF}" type="pres">
      <dgm:prSet presAssocID="{93019A5B-2D02-46B1-A37E-9B93B9C5BFD2}" presName="boxAndChildren" presStyleCnt="0"/>
      <dgm:spPr/>
    </dgm:pt>
    <dgm:pt modelId="{B04B59CF-D0DD-43D5-966E-6472474BE48E}" type="pres">
      <dgm:prSet presAssocID="{93019A5B-2D02-46B1-A37E-9B93B9C5BFD2}" presName="parentTextBox" presStyleLbl="node1" presStyleIdx="0" presStyleCnt="4"/>
      <dgm:spPr/>
      <dgm:t>
        <a:bodyPr/>
        <a:lstStyle/>
        <a:p>
          <a:endParaRPr lang="zh-CN" altLang="en-US"/>
        </a:p>
      </dgm:t>
    </dgm:pt>
    <dgm:pt modelId="{031876D8-B54B-4BF5-A5D4-144714B9474C}" type="pres">
      <dgm:prSet presAssocID="{93019A5B-2D02-46B1-A37E-9B93B9C5BFD2}" presName="entireBox" presStyleLbl="node1" presStyleIdx="0" presStyleCnt="4" custScaleY="176760" custLinFactNeighborY="9043"/>
      <dgm:spPr/>
      <dgm:t>
        <a:bodyPr/>
        <a:lstStyle/>
        <a:p>
          <a:endParaRPr lang="zh-CN" altLang="en-US"/>
        </a:p>
      </dgm:t>
    </dgm:pt>
    <dgm:pt modelId="{560F7543-06A6-4F6D-B99B-A444775877D7}" type="pres">
      <dgm:prSet presAssocID="{93019A5B-2D02-46B1-A37E-9B93B9C5BFD2}" presName="descendantBox" presStyleCnt="0"/>
      <dgm:spPr/>
    </dgm:pt>
    <dgm:pt modelId="{E2D08BE4-5C85-433E-A4E9-E556817F88C3}" type="pres">
      <dgm:prSet presAssocID="{BB897B95-5B97-4C14-B92D-3EAE034E7585}" presName="childTextBox" presStyleLbl="fgAccFollowNode1" presStyleIdx="0" presStyleCnt="4" custScaleY="209761" custLinFactNeighborY="26245">
        <dgm:presLayoutVars>
          <dgm:bulletEnabled val="1"/>
        </dgm:presLayoutVars>
      </dgm:prSet>
      <dgm:spPr/>
      <dgm:t>
        <a:bodyPr/>
        <a:lstStyle/>
        <a:p>
          <a:endParaRPr lang="zh-CN" altLang="en-US"/>
        </a:p>
      </dgm:t>
    </dgm:pt>
    <dgm:pt modelId="{73202E9D-6299-4C6A-9B62-130D8634B96E}" type="pres">
      <dgm:prSet presAssocID="{1B3B6BD3-9AF3-4473-862E-68DFC8E2EC4B}" presName="childTextBox" presStyleLbl="fgAccFollowNode1" presStyleIdx="1" presStyleCnt="4" custScaleY="201883" custLinFactNeighborY="26245">
        <dgm:presLayoutVars>
          <dgm:bulletEnabled val="1"/>
        </dgm:presLayoutVars>
      </dgm:prSet>
      <dgm:spPr/>
      <dgm:t>
        <a:bodyPr/>
        <a:lstStyle/>
        <a:p>
          <a:endParaRPr lang="zh-CN" altLang="en-US"/>
        </a:p>
      </dgm:t>
    </dgm:pt>
    <dgm:pt modelId="{36D0B6BA-110A-4ED8-9781-D3221B52CBAB}" type="pres">
      <dgm:prSet presAssocID="{78487AAF-6DAA-4AA2-A013-761BB44F346A}" presName="sp" presStyleCnt="0"/>
      <dgm:spPr/>
    </dgm:pt>
    <dgm:pt modelId="{E902D822-E80C-4562-9467-A9E3C3AEDD8C}" type="pres">
      <dgm:prSet presAssocID="{4343A7EB-F696-4DE5-B6BA-F08C752FB9E9}" presName="arrowAndChildren" presStyleCnt="0"/>
      <dgm:spPr/>
    </dgm:pt>
    <dgm:pt modelId="{C5147725-0810-4A79-AA33-A3A736584700}" type="pres">
      <dgm:prSet presAssocID="{4343A7EB-F696-4DE5-B6BA-F08C752FB9E9}" presName="parentTextArrow" presStyleLbl="node1" presStyleIdx="1" presStyleCnt="4"/>
      <dgm:spPr/>
      <dgm:t>
        <a:bodyPr/>
        <a:lstStyle/>
        <a:p>
          <a:endParaRPr lang="zh-CN" altLang="en-US"/>
        </a:p>
      </dgm:t>
    </dgm:pt>
    <dgm:pt modelId="{9762D1D8-339D-47DF-9BD2-20293EB6BCB6}" type="pres">
      <dgm:prSet presAssocID="{28760691-1E07-4C0A-B8EC-37601E7CC99B}" presName="sp" presStyleCnt="0"/>
      <dgm:spPr/>
    </dgm:pt>
    <dgm:pt modelId="{79D51A65-E544-4005-94AD-AF70D568D860}" type="pres">
      <dgm:prSet presAssocID="{3CCF4AE1-A3F7-486A-8804-2610DE9D41B8}" presName="arrowAndChildren" presStyleCnt="0"/>
      <dgm:spPr/>
    </dgm:pt>
    <dgm:pt modelId="{73B2235D-9B51-49ED-A236-CAFDEBB54D0A}" type="pres">
      <dgm:prSet presAssocID="{3CCF4AE1-A3F7-486A-8804-2610DE9D41B8}" presName="parentTextArrow" presStyleLbl="node1" presStyleIdx="1" presStyleCnt="4"/>
      <dgm:spPr/>
      <dgm:t>
        <a:bodyPr/>
        <a:lstStyle/>
        <a:p>
          <a:endParaRPr lang="zh-CN" altLang="en-US"/>
        </a:p>
      </dgm:t>
    </dgm:pt>
    <dgm:pt modelId="{01DB6CAD-3932-4B45-88A4-1025CF6C409B}" type="pres">
      <dgm:prSet presAssocID="{3CCF4AE1-A3F7-486A-8804-2610DE9D41B8}" presName="arrow" presStyleLbl="node1" presStyleIdx="2" presStyleCnt="4" custScaleY="136690"/>
      <dgm:spPr/>
      <dgm:t>
        <a:bodyPr/>
        <a:lstStyle/>
        <a:p>
          <a:endParaRPr lang="zh-CN" altLang="en-US"/>
        </a:p>
      </dgm:t>
    </dgm:pt>
    <dgm:pt modelId="{24942310-691E-4A7C-BD05-8A5B2E18525A}" type="pres">
      <dgm:prSet presAssocID="{3CCF4AE1-A3F7-486A-8804-2610DE9D41B8}" presName="descendantArrow" presStyleCnt="0"/>
      <dgm:spPr/>
    </dgm:pt>
    <dgm:pt modelId="{D69466B5-ACD5-4ECB-B0B4-D08DC2CAB9A0}" type="pres">
      <dgm:prSet presAssocID="{26A79F26-A4BF-4F98-AA6F-74B4876F3E24}" presName="childTextArrow" presStyleLbl="fgAccFollowNode1" presStyleIdx="2" presStyleCnt="4">
        <dgm:presLayoutVars>
          <dgm:bulletEnabled val="1"/>
        </dgm:presLayoutVars>
      </dgm:prSet>
      <dgm:spPr>
        <a:prstGeom prst="flowChartProcess">
          <a:avLst/>
        </a:prstGeom>
      </dgm:spPr>
      <dgm:t>
        <a:bodyPr/>
        <a:lstStyle/>
        <a:p>
          <a:endParaRPr lang="zh-CN" altLang="en-US"/>
        </a:p>
      </dgm:t>
    </dgm:pt>
    <dgm:pt modelId="{B32CDBBC-C66E-43A7-B95A-A1BA8092241E}" type="pres">
      <dgm:prSet presAssocID="{6CA36C31-3B8E-4B5E-9FA0-1A7877CF24AC}" presName="childTextArrow" presStyleLbl="fgAccFollowNode1" presStyleIdx="3" presStyleCnt="4">
        <dgm:presLayoutVars>
          <dgm:bulletEnabled val="1"/>
        </dgm:presLayoutVars>
      </dgm:prSet>
      <dgm:spPr/>
      <dgm:t>
        <a:bodyPr/>
        <a:lstStyle/>
        <a:p>
          <a:endParaRPr lang="zh-CN" altLang="en-US"/>
        </a:p>
      </dgm:t>
    </dgm:pt>
    <dgm:pt modelId="{252EE642-2B91-4AB1-BC81-3AB61EFDF791}" type="pres">
      <dgm:prSet presAssocID="{519673FF-78D6-4B2F-B5AC-F674D4BF1981}" presName="sp" presStyleCnt="0"/>
      <dgm:spPr/>
    </dgm:pt>
    <dgm:pt modelId="{70DA9D9F-8AE2-4683-9A3A-4E7DFBBD2835}" type="pres">
      <dgm:prSet presAssocID="{6F545A5F-A042-4F29-A50F-143F9E427C44}" presName="arrowAndChildren" presStyleCnt="0"/>
      <dgm:spPr/>
    </dgm:pt>
    <dgm:pt modelId="{A6E8D092-FC3F-4E2A-B200-BBA53CD880E5}" type="pres">
      <dgm:prSet presAssocID="{6F545A5F-A042-4F29-A50F-143F9E427C44}" presName="parentTextArrow" presStyleLbl="node1" presStyleIdx="3" presStyleCnt="4"/>
      <dgm:spPr/>
      <dgm:t>
        <a:bodyPr/>
        <a:lstStyle/>
        <a:p>
          <a:endParaRPr lang="zh-CN" altLang="en-US"/>
        </a:p>
      </dgm:t>
    </dgm:pt>
  </dgm:ptLst>
  <dgm:cxnLst>
    <dgm:cxn modelId="{8F078733-9E8A-4990-B1B8-ADF5A4C1DF15}" type="presOf" srcId="{4343A7EB-F696-4DE5-B6BA-F08C752FB9E9}" destId="{C5147725-0810-4A79-AA33-A3A736584700}" srcOrd="0" destOrd="0" presId="urn:microsoft.com/office/officeart/2005/8/layout/process4"/>
    <dgm:cxn modelId="{7BBD6F83-D2FC-4FA7-A4B3-FBDDB5981966}" type="presOf" srcId="{3CCF4AE1-A3F7-486A-8804-2610DE9D41B8}" destId="{01DB6CAD-3932-4B45-88A4-1025CF6C409B}" srcOrd="1" destOrd="0" presId="urn:microsoft.com/office/officeart/2005/8/layout/process4"/>
    <dgm:cxn modelId="{5996DFDA-4B40-49C6-9E60-4B464B575502}" type="presOf" srcId="{1B3B6BD3-9AF3-4473-862E-68DFC8E2EC4B}" destId="{73202E9D-6299-4C6A-9B62-130D8634B96E}" srcOrd="0" destOrd="0" presId="urn:microsoft.com/office/officeart/2005/8/layout/process4"/>
    <dgm:cxn modelId="{25340001-9FE6-4EC4-A9A0-1D9A5AD10554}" type="presOf" srcId="{7AC3AAE3-AAB6-47BB-85A7-592708F31FB5}" destId="{3C5C6175-0FF3-41A2-BC51-2A259BAE8856}" srcOrd="0" destOrd="0" presId="urn:microsoft.com/office/officeart/2005/8/layout/process4"/>
    <dgm:cxn modelId="{6AA3F667-AD01-47CD-9F73-7FD0E7FA4155}" type="presOf" srcId="{26A79F26-A4BF-4F98-AA6F-74B4876F3E24}" destId="{D69466B5-ACD5-4ECB-B0B4-D08DC2CAB9A0}" srcOrd="0" destOrd="0" presId="urn:microsoft.com/office/officeart/2005/8/layout/process4"/>
    <dgm:cxn modelId="{A9794876-F44A-4E18-83AA-AABABD2DBACC}" srcId="{7AC3AAE3-AAB6-47BB-85A7-592708F31FB5}" destId="{93019A5B-2D02-46B1-A37E-9B93B9C5BFD2}" srcOrd="3" destOrd="0" parTransId="{4EC850F9-20BF-4484-B29F-BBC1758B3245}" sibTransId="{05C00C12-A82C-4CA1-AA52-FED8E419C5FF}"/>
    <dgm:cxn modelId="{1ADEF010-0900-43C0-A511-4C2E3322D97B}" srcId="{7AC3AAE3-AAB6-47BB-85A7-592708F31FB5}" destId="{3CCF4AE1-A3F7-486A-8804-2610DE9D41B8}" srcOrd="1" destOrd="0" parTransId="{36A66C14-7C46-4F65-A49B-A1687F0DAA6F}" sibTransId="{28760691-1E07-4C0A-B8EC-37601E7CC99B}"/>
    <dgm:cxn modelId="{0BBD3110-A4A0-416D-A168-C1208881554A}" srcId="{93019A5B-2D02-46B1-A37E-9B93B9C5BFD2}" destId="{BB897B95-5B97-4C14-B92D-3EAE034E7585}" srcOrd="0" destOrd="0" parTransId="{A88D9195-F2FD-432F-8DB7-3E5914FB9120}" sibTransId="{16AED169-88C9-4936-A536-2085B9D8E72B}"/>
    <dgm:cxn modelId="{5141F30C-9A3E-4D25-AD97-6347FD44FF5E}" srcId="{93019A5B-2D02-46B1-A37E-9B93B9C5BFD2}" destId="{1B3B6BD3-9AF3-4473-862E-68DFC8E2EC4B}" srcOrd="1" destOrd="0" parTransId="{388ADA64-5F95-421B-BC2B-7B12350C5385}" sibTransId="{9E2D4490-20B5-418D-8032-5924BE849DB7}"/>
    <dgm:cxn modelId="{0538F727-3E65-41B5-B356-2402389A1C24}" srcId="{7AC3AAE3-AAB6-47BB-85A7-592708F31FB5}" destId="{4343A7EB-F696-4DE5-B6BA-F08C752FB9E9}" srcOrd="2" destOrd="0" parTransId="{E4C30F20-BD53-48C5-BC3C-4A393D27012B}" sibTransId="{78487AAF-6DAA-4AA2-A013-761BB44F346A}"/>
    <dgm:cxn modelId="{0398B479-04C2-4B0B-AA22-F46C4F0454E6}" type="presOf" srcId="{93019A5B-2D02-46B1-A37E-9B93B9C5BFD2}" destId="{B04B59CF-D0DD-43D5-966E-6472474BE48E}" srcOrd="0" destOrd="0" presId="urn:microsoft.com/office/officeart/2005/8/layout/process4"/>
    <dgm:cxn modelId="{7EC2D515-ED7D-41ED-BBCA-E55E5CBD7100}" type="presOf" srcId="{6F545A5F-A042-4F29-A50F-143F9E427C44}" destId="{A6E8D092-FC3F-4E2A-B200-BBA53CD880E5}" srcOrd="0" destOrd="0" presId="urn:microsoft.com/office/officeart/2005/8/layout/process4"/>
    <dgm:cxn modelId="{5DBEA339-5E72-4111-A28D-6BD510A7CBB7}" type="presOf" srcId="{3CCF4AE1-A3F7-486A-8804-2610DE9D41B8}" destId="{73B2235D-9B51-49ED-A236-CAFDEBB54D0A}" srcOrd="0" destOrd="0" presId="urn:microsoft.com/office/officeart/2005/8/layout/process4"/>
    <dgm:cxn modelId="{209184E2-8B57-4D87-9110-CBF27C4BE58D}" srcId="{3CCF4AE1-A3F7-486A-8804-2610DE9D41B8}" destId="{6CA36C31-3B8E-4B5E-9FA0-1A7877CF24AC}" srcOrd="1" destOrd="0" parTransId="{D8A24BD4-650E-4B3C-8455-E83928195B74}" sibTransId="{1A84F9BD-920F-42DA-A203-E3FC9C6555AC}"/>
    <dgm:cxn modelId="{D95EC4D2-4A7F-4594-93F9-90296789E994}" srcId="{3CCF4AE1-A3F7-486A-8804-2610DE9D41B8}" destId="{26A79F26-A4BF-4F98-AA6F-74B4876F3E24}" srcOrd="0" destOrd="0" parTransId="{81802193-F342-4BD3-B3F5-3C84EB600563}" sibTransId="{384C4CDA-FE22-464F-A4C2-B346023ACC75}"/>
    <dgm:cxn modelId="{08AB8013-F489-4E40-821D-80E42AEEE5B3}" type="presOf" srcId="{BB897B95-5B97-4C14-B92D-3EAE034E7585}" destId="{E2D08BE4-5C85-433E-A4E9-E556817F88C3}" srcOrd="0" destOrd="0" presId="urn:microsoft.com/office/officeart/2005/8/layout/process4"/>
    <dgm:cxn modelId="{CC780AFD-C736-4674-ACE7-8CF99AA9187B}" type="presOf" srcId="{6CA36C31-3B8E-4B5E-9FA0-1A7877CF24AC}" destId="{B32CDBBC-C66E-43A7-B95A-A1BA8092241E}" srcOrd="0" destOrd="0" presId="urn:microsoft.com/office/officeart/2005/8/layout/process4"/>
    <dgm:cxn modelId="{491603F8-7594-4FD8-BB0D-92A72F291FFD}" srcId="{7AC3AAE3-AAB6-47BB-85A7-592708F31FB5}" destId="{6F545A5F-A042-4F29-A50F-143F9E427C44}" srcOrd="0" destOrd="0" parTransId="{66AEE4D2-4999-4F57-A1D2-0471D90B4166}" sibTransId="{519673FF-78D6-4B2F-B5AC-F674D4BF1981}"/>
    <dgm:cxn modelId="{231932FB-EE72-4347-A7F6-83BA732D3E19}" type="presOf" srcId="{93019A5B-2D02-46B1-A37E-9B93B9C5BFD2}" destId="{031876D8-B54B-4BF5-A5D4-144714B9474C}" srcOrd="1" destOrd="0" presId="urn:microsoft.com/office/officeart/2005/8/layout/process4"/>
    <dgm:cxn modelId="{F9FB7791-FDC8-4A4F-90BA-33CD4598B7A0}" type="presParOf" srcId="{3C5C6175-0FF3-41A2-BC51-2A259BAE8856}" destId="{163AB78A-3760-4F0F-8922-6AE33CEA67AF}" srcOrd="0" destOrd="0" presId="urn:microsoft.com/office/officeart/2005/8/layout/process4"/>
    <dgm:cxn modelId="{D879EF67-02B3-4BA8-9003-3D59C9DF9899}" type="presParOf" srcId="{163AB78A-3760-4F0F-8922-6AE33CEA67AF}" destId="{B04B59CF-D0DD-43D5-966E-6472474BE48E}" srcOrd="0" destOrd="0" presId="urn:microsoft.com/office/officeart/2005/8/layout/process4"/>
    <dgm:cxn modelId="{A8296E67-5D82-490C-8BBE-6A0680FEAEFD}" type="presParOf" srcId="{163AB78A-3760-4F0F-8922-6AE33CEA67AF}" destId="{031876D8-B54B-4BF5-A5D4-144714B9474C}" srcOrd="1" destOrd="0" presId="urn:microsoft.com/office/officeart/2005/8/layout/process4"/>
    <dgm:cxn modelId="{CBD6E57D-9AEB-4346-9138-A83D3AE69C70}" type="presParOf" srcId="{163AB78A-3760-4F0F-8922-6AE33CEA67AF}" destId="{560F7543-06A6-4F6D-B99B-A444775877D7}" srcOrd="2" destOrd="0" presId="urn:microsoft.com/office/officeart/2005/8/layout/process4"/>
    <dgm:cxn modelId="{5ECF14DD-6FA1-4A0F-98AD-370CE8BF8ED1}" type="presParOf" srcId="{560F7543-06A6-4F6D-B99B-A444775877D7}" destId="{E2D08BE4-5C85-433E-A4E9-E556817F88C3}" srcOrd="0" destOrd="0" presId="urn:microsoft.com/office/officeart/2005/8/layout/process4"/>
    <dgm:cxn modelId="{60A1CDE7-74EF-460D-BCE0-D8184AA4D882}" type="presParOf" srcId="{560F7543-06A6-4F6D-B99B-A444775877D7}" destId="{73202E9D-6299-4C6A-9B62-130D8634B96E}" srcOrd="1" destOrd="0" presId="urn:microsoft.com/office/officeart/2005/8/layout/process4"/>
    <dgm:cxn modelId="{4EA37BD1-0664-4253-B254-487ECD463623}" type="presParOf" srcId="{3C5C6175-0FF3-41A2-BC51-2A259BAE8856}" destId="{36D0B6BA-110A-4ED8-9781-D3221B52CBAB}" srcOrd="1" destOrd="0" presId="urn:microsoft.com/office/officeart/2005/8/layout/process4"/>
    <dgm:cxn modelId="{04063D25-676B-4014-A82B-AD71CC08D14C}" type="presParOf" srcId="{3C5C6175-0FF3-41A2-BC51-2A259BAE8856}" destId="{E902D822-E80C-4562-9467-A9E3C3AEDD8C}" srcOrd="2" destOrd="0" presId="urn:microsoft.com/office/officeart/2005/8/layout/process4"/>
    <dgm:cxn modelId="{A7E2DB73-141F-4F20-8CAC-70254D09B941}" type="presParOf" srcId="{E902D822-E80C-4562-9467-A9E3C3AEDD8C}" destId="{C5147725-0810-4A79-AA33-A3A736584700}" srcOrd="0" destOrd="0" presId="urn:microsoft.com/office/officeart/2005/8/layout/process4"/>
    <dgm:cxn modelId="{09DB3843-DEB8-4AF0-B281-5D35CA3D3D02}" type="presParOf" srcId="{3C5C6175-0FF3-41A2-BC51-2A259BAE8856}" destId="{9762D1D8-339D-47DF-9BD2-20293EB6BCB6}" srcOrd="3" destOrd="0" presId="urn:microsoft.com/office/officeart/2005/8/layout/process4"/>
    <dgm:cxn modelId="{7CEF9316-507A-4C8A-AF71-7F998392599C}" type="presParOf" srcId="{3C5C6175-0FF3-41A2-BC51-2A259BAE8856}" destId="{79D51A65-E544-4005-94AD-AF70D568D860}" srcOrd="4" destOrd="0" presId="urn:microsoft.com/office/officeart/2005/8/layout/process4"/>
    <dgm:cxn modelId="{EB269809-2D08-44C5-86C8-E1F7E3E5E4D9}" type="presParOf" srcId="{79D51A65-E544-4005-94AD-AF70D568D860}" destId="{73B2235D-9B51-49ED-A236-CAFDEBB54D0A}" srcOrd="0" destOrd="0" presId="urn:microsoft.com/office/officeart/2005/8/layout/process4"/>
    <dgm:cxn modelId="{C7F940BF-6893-414E-BC3A-8AE0F5F5C314}" type="presParOf" srcId="{79D51A65-E544-4005-94AD-AF70D568D860}" destId="{01DB6CAD-3932-4B45-88A4-1025CF6C409B}" srcOrd="1" destOrd="0" presId="urn:microsoft.com/office/officeart/2005/8/layout/process4"/>
    <dgm:cxn modelId="{0034B5FA-835C-4C67-A974-5AD793DD2205}" type="presParOf" srcId="{79D51A65-E544-4005-94AD-AF70D568D860}" destId="{24942310-691E-4A7C-BD05-8A5B2E18525A}" srcOrd="2" destOrd="0" presId="urn:microsoft.com/office/officeart/2005/8/layout/process4"/>
    <dgm:cxn modelId="{2BF087BB-DEF7-4055-B98B-10C546D9906E}" type="presParOf" srcId="{24942310-691E-4A7C-BD05-8A5B2E18525A}" destId="{D69466B5-ACD5-4ECB-B0B4-D08DC2CAB9A0}" srcOrd="0" destOrd="0" presId="urn:microsoft.com/office/officeart/2005/8/layout/process4"/>
    <dgm:cxn modelId="{08132FE6-0F5C-4979-906F-5307EA232797}" type="presParOf" srcId="{24942310-691E-4A7C-BD05-8A5B2E18525A}" destId="{B32CDBBC-C66E-43A7-B95A-A1BA8092241E}" srcOrd="1" destOrd="0" presId="urn:microsoft.com/office/officeart/2005/8/layout/process4"/>
    <dgm:cxn modelId="{A8047BD4-34B8-430A-882E-CCFA2D3BE7F5}" type="presParOf" srcId="{3C5C6175-0FF3-41A2-BC51-2A259BAE8856}" destId="{252EE642-2B91-4AB1-BC81-3AB61EFDF791}" srcOrd="5" destOrd="0" presId="urn:microsoft.com/office/officeart/2005/8/layout/process4"/>
    <dgm:cxn modelId="{A987BB99-009C-42D7-87B5-FA3581E5112B}" type="presParOf" srcId="{3C5C6175-0FF3-41A2-BC51-2A259BAE8856}" destId="{70DA9D9F-8AE2-4683-9A3A-4E7DFBBD2835}" srcOrd="6" destOrd="0" presId="urn:microsoft.com/office/officeart/2005/8/layout/process4"/>
    <dgm:cxn modelId="{FA4C6B5C-5609-4847-80E5-C4A3972A486A}" type="presParOf" srcId="{70DA9D9F-8AE2-4683-9A3A-4E7DFBBD2835}" destId="{A6E8D092-FC3F-4E2A-B200-BBA53CD880E5}" srcOrd="0" destOrd="0" presId="urn:microsoft.com/office/officeart/2005/8/layout/process4"/>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AC3AAE3-AAB6-47BB-85A7-592708F31FB5}" type="doc">
      <dgm:prSet loTypeId="urn:microsoft.com/office/officeart/2005/8/layout/process4" loCatId="process" qsTypeId="urn:microsoft.com/office/officeart/2005/8/quickstyle/simple1" qsCatId="simple" csTypeId="urn:microsoft.com/office/officeart/2005/8/colors/accent3_4" csCatId="accent3" phldr="1"/>
      <dgm:spPr/>
      <dgm:t>
        <a:bodyPr/>
        <a:lstStyle/>
        <a:p>
          <a:endParaRPr lang="zh-CN" altLang="en-US"/>
        </a:p>
      </dgm:t>
    </dgm:pt>
    <dgm:pt modelId="{3CCF4AE1-A3F7-486A-8804-2610DE9D41B8}">
      <dgm:prSet phldrT="[文本]" custT="1"/>
      <dgm:spPr/>
      <dgm:t>
        <a:bodyPr/>
        <a:lstStyle/>
        <a:p>
          <a:r>
            <a:rPr lang="zh-CN" altLang="en-US" sz="2000" b="1" dirty="0">
              <a:solidFill>
                <a:schemeClr val="tx1"/>
              </a:solidFill>
              <a:effectLst>
                <a:outerShdw blurRad="38100" dist="38100" dir="2700000" algn="tl">
                  <a:srgbClr val="000000">
                    <a:alpha val="43137"/>
                  </a:srgbClr>
                </a:outerShdw>
              </a:effectLst>
              <a:latin typeface="楷体" pitchFamily="49" charset="-122"/>
              <a:ea typeface="楷体" pitchFamily="49" charset="-122"/>
            </a:rPr>
            <a:t>质权人</a:t>
          </a:r>
          <a:r>
            <a:rPr lang="zh-CN" altLang="en-US" sz="2000" b="1" dirty="0">
              <a:solidFill>
                <a:schemeClr val="tx1"/>
              </a:solidFill>
              <a:latin typeface="楷体" pitchFamily="49" charset="-122"/>
              <a:ea typeface="楷体" pitchFamily="49" charset="-122"/>
            </a:rPr>
            <a:t>提交申请材料</a:t>
          </a:r>
        </a:p>
      </dgm:t>
    </dgm:pt>
    <dgm:pt modelId="{36A66C14-7C46-4F65-A49B-A1687F0DAA6F}" type="parTrans" cxnId="{1ADEF010-0900-43C0-A511-4C2E3322D97B}">
      <dgm:prSet/>
      <dgm:spPr/>
      <dgm:t>
        <a:bodyPr/>
        <a:lstStyle/>
        <a:p>
          <a:endParaRPr lang="zh-CN" altLang="en-US" sz="2000" b="1">
            <a:latin typeface="楷体" pitchFamily="49" charset="-122"/>
            <a:ea typeface="楷体" pitchFamily="49" charset="-122"/>
          </a:endParaRPr>
        </a:p>
      </dgm:t>
    </dgm:pt>
    <dgm:pt modelId="{28760691-1E07-4C0A-B8EC-37601E7CC99B}" type="sibTrans" cxnId="{1ADEF010-0900-43C0-A511-4C2E3322D97B}">
      <dgm:prSet/>
      <dgm:spPr/>
      <dgm:t>
        <a:bodyPr/>
        <a:lstStyle/>
        <a:p>
          <a:endParaRPr lang="zh-CN" altLang="en-US" sz="2000" b="1">
            <a:latin typeface="楷体" pitchFamily="49" charset="-122"/>
            <a:ea typeface="楷体" pitchFamily="49" charset="-122"/>
          </a:endParaRPr>
        </a:p>
      </dgm:t>
    </dgm:pt>
    <dgm:pt modelId="{4343A7EB-F696-4DE5-B6BA-F08C752FB9E9}">
      <dgm:prSet phldrT="[文本]" custT="1"/>
      <dgm:spPr/>
      <dgm:t>
        <a:bodyPr/>
        <a:lstStyle/>
        <a:p>
          <a:r>
            <a:rPr lang="zh-CN" altLang="en-US" sz="2000" b="1" dirty="0">
              <a:solidFill>
                <a:schemeClr val="tx1"/>
              </a:solidFill>
              <a:latin typeface="楷体" pitchFamily="49" charset="-122"/>
              <a:ea typeface="楷体" pitchFamily="49" charset="-122"/>
            </a:rPr>
            <a:t>审核通过</a:t>
          </a:r>
        </a:p>
      </dgm:t>
    </dgm:pt>
    <dgm:pt modelId="{E4C30F20-BD53-48C5-BC3C-4A393D27012B}" type="parTrans" cxnId="{0538F727-3E65-41B5-B356-2402389A1C24}">
      <dgm:prSet/>
      <dgm:spPr/>
      <dgm:t>
        <a:bodyPr/>
        <a:lstStyle/>
        <a:p>
          <a:endParaRPr lang="zh-CN" altLang="en-US" sz="2000" b="1">
            <a:latin typeface="楷体" pitchFamily="49" charset="-122"/>
            <a:ea typeface="楷体" pitchFamily="49" charset="-122"/>
          </a:endParaRPr>
        </a:p>
      </dgm:t>
    </dgm:pt>
    <dgm:pt modelId="{78487AAF-6DAA-4AA2-A013-761BB44F346A}" type="sibTrans" cxnId="{0538F727-3E65-41B5-B356-2402389A1C24}">
      <dgm:prSet/>
      <dgm:spPr/>
      <dgm:t>
        <a:bodyPr/>
        <a:lstStyle/>
        <a:p>
          <a:endParaRPr lang="zh-CN" altLang="en-US" sz="2000" b="1">
            <a:latin typeface="楷体" pitchFamily="49" charset="-122"/>
            <a:ea typeface="楷体" pitchFamily="49" charset="-122"/>
          </a:endParaRPr>
        </a:p>
      </dgm:t>
    </dgm:pt>
    <dgm:pt modelId="{93019A5B-2D02-46B1-A37E-9B93B9C5BFD2}">
      <dgm:prSet phldrT="[文本]" custT="1"/>
      <dgm:spPr/>
      <dgm:t>
        <a:bodyPr/>
        <a:lstStyle/>
        <a:p>
          <a:r>
            <a:rPr lang="zh-CN" altLang="en-US" sz="2000" b="1" dirty="0">
              <a:solidFill>
                <a:schemeClr val="tx1"/>
              </a:solidFill>
              <a:latin typeface="楷体" pitchFamily="49" charset="-122"/>
              <a:ea typeface="楷体" pitchFamily="49" charset="-122"/>
            </a:rPr>
            <a:t>反馈办理结果</a:t>
          </a:r>
        </a:p>
      </dgm:t>
    </dgm:pt>
    <dgm:pt modelId="{4EC850F9-20BF-4484-B29F-BBC1758B3245}" type="parTrans" cxnId="{A9794876-F44A-4E18-83AA-AABABD2DBACC}">
      <dgm:prSet/>
      <dgm:spPr/>
      <dgm:t>
        <a:bodyPr/>
        <a:lstStyle/>
        <a:p>
          <a:endParaRPr lang="zh-CN" altLang="en-US" sz="2000" b="1">
            <a:latin typeface="楷体" pitchFamily="49" charset="-122"/>
            <a:ea typeface="楷体" pitchFamily="49" charset="-122"/>
          </a:endParaRPr>
        </a:p>
      </dgm:t>
    </dgm:pt>
    <dgm:pt modelId="{05C00C12-A82C-4CA1-AA52-FED8E419C5FF}" type="sibTrans" cxnId="{A9794876-F44A-4E18-83AA-AABABD2DBACC}">
      <dgm:prSet/>
      <dgm:spPr/>
      <dgm:t>
        <a:bodyPr/>
        <a:lstStyle/>
        <a:p>
          <a:endParaRPr lang="zh-CN" altLang="en-US" sz="2000" b="1">
            <a:latin typeface="楷体" pitchFamily="49" charset="-122"/>
            <a:ea typeface="楷体" pitchFamily="49" charset="-122"/>
          </a:endParaRPr>
        </a:p>
      </dgm:t>
    </dgm:pt>
    <dgm:pt modelId="{1B3B6BD3-9AF3-4473-862E-68DFC8E2EC4B}">
      <dgm:prSet phldrT="[文本]" custT="1"/>
      <dgm:spPr/>
      <dgm:t>
        <a:bodyPr/>
        <a:lstStyle/>
        <a:p>
          <a:r>
            <a:rPr lang="zh-CN" altLang="en-US" sz="1800" b="1" dirty="0">
              <a:latin typeface="楷体" pitchFamily="49" charset="-122"/>
              <a:ea typeface="楷体" pitchFamily="49" charset="-122"/>
            </a:rPr>
            <a:t>审核通过日实时生效，可领取</a:t>
          </a:r>
          <a:r>
            <a:rPr lang="en-US" altLang="zh-CN" sz="1800" b="1" dirty="0">
              <a:latin typeface="楷体" pitchFamily="49" charset="-122"/>
              <a:ea typeface="楷体" pitchFamily="49" charset="-122"/>
            </a:rPr>
            <a:t>《</a:t>
          </a:r>
          <a:r>
            <a:rPr lang="zh-CN" altLang="en-US" sz="1800" b="1" dirty="0">
              <a:latin typeface="楷体" pitchFamily="49" charset="-122"/>
              <a:ea typeface="楷体" pitchFamily="49" charset="-122"/>
            </a:rPr>
            <a:t>解除证券质押登记通知</a:t>
          </a:r>
          <a:r>
            <a:rPr lang="en-US" altLang="zh-CN" sz="1800" b="1" dirty="0">
              <a:latin typeface="楷体" pitchFamily="49" charset="-122"/>
              <a:ea typeface="楷体" pitchFamily="49" charset="-122"/>
            </a:rPr>
            <a:t>》</a:t>
          </a:r>
          <a:endParaRPr lang="zh-CN" altLang="en-US" sz="1800" b="1" dirty="0">
            <a:latin typeface="楷体" pitchFamily="49" charset="-122"/>
            <a:ea typeface="楷体" pitchFamily="49" charset="-122"/>
          </a:endParaRPr>
        </a:p>
      </dgm:t>
    </dgm:pt>
    <dgm:pt modelId="{388ADA64-5F95-421B-BC2B-7B12350C5385}" type="parTrans" cxnId="{5141F30C-9A3E-4D25-AD97-6347FD44FF5E}">
      <dgm:prSet/>
      <dgm:spPr/>
      <dgm:t>
        <a:bodyPr/>
        <a:lstStyle/>
        <a:p>
          <a:endParaRPr lang="zh-CN" altLang="en-US" sz="2000" b="1">
            <a:latin typeface="楷体" pitchFamily="49" charset="-122"/>
            <a:ea typeface="楷体" pitchFamily="49" charset="-122"/>
          </a:endParaRPr>
        </a:p>
      </dgm:t>
    </dgm:pt>
    <dgm:pt modelId="{9E2D4490-20B5-418D-8032-5924BE849DB7}" type="sibTrans" cxnId="{5141F30C-9A3E-4D25-AD97-6347FD44FF5E}">
      <dgm:prSet/>
      <dgm:spPr/>
      <dgm:t>
        <a:bodyPr/>
        <a:lstStyle/>
        <a:p>
          <a:endParaRPr lang="zh-CN" altLang="en-US" sz="2000" b="1">
            <a:latin typeface="楷体" pitchFamily="49" charset="-122"/>
            <a:ea typeface="楷体" pitchFamily="49" charset="-122"/>
          </a:endParaRPr>
        </a:p>
      </dgm:t>
    </dgm:pt>
    <dgm:pt modelId="{3C5C6175-0FF3-41A2-BC51-2A259BAE8856}" type="pres">
      <dgm:prSet presAssocID="{7AC3AAE3-AAB6-47BB-85A7-592708F31FB5}" presName="Name0" presStyleCnt="0">
        <dgm:presLayoutVars>
          <dgm:dir/>
          <dgm:animLvl val="lvl"/>
          <dgm:resizeHandles val="exact"/>
        </dgm:presLayoutVars>
      </dgm:prSet>
      <dgm:spPr/>
      <dgm:t>
        <a:bodyPr/>
        <a:lstStyle/>
        <a:p>
          <a:endParaRPr lang="zh-CN" altLang="en-US"/>
        </a:p>
      </dgm:t>
    </dgm:pt>
    <dgm:pt modelId="{163AB78A-3760-4F0F-8922-6AE33CEA67AF}" type="pres">
      <dgm:prSet presAssocID="{93019A5B-2D02-46B1-A37E-9B93B9C5BFD2}" presName="boxAndChildren" presStyleCnt="0"/>
      <dgm:spPr/>
    </dgm:pt>
    <dgm:pt modelId="{B04B59CF-D0DD-43D5-966E-6472474BE48E}" type="pres">
      <dgm:prSet presAssocID="{93019A5B-2D02-46B1-A37E-9B93B9C5BFD2}" presName="parentTextBox" presStyleLbl="node1" presStyleIdx="0" presStyleCnt="3"/>
      <dgm:spPr/>
      <dgm:t>
        <a:bodyPr/>
        <a:lstStyle/>
        <a:p>
          <a:endParaRPr lang="zh-CN" altLang="en-US"/>
        </a:p>
      </dgm:t>
    </dgm:pt>
    <dgm:pt modelId="{031876D8-B54B-4BF5-A5D4-144714B9474C}" type="pres">
      <dgm:prSet presAssocID="{93019A5B-2D02-46B1-A37E-9B93B9C5BFD2}" presName="entireBox" presStyleLbl="node1" presStyleIdx="0" presStyleCnt="3" custScaleY="142362"/>
      <dgm:spPr/>
      <dgm:t>
        <a:bodyPr/>
        <a:lstStyle/>
        <a:p>
          <a:endParaRPr lang="zh-CN" altLang="en-US"/>
        </a:p>
      </dgm:t>
    </dgm:pt>
    <dgm:pt modelId="{560F7543-06A6-4F6D-B99B-A444775877D7}" type="pres">
      <dgm:prSet presAssocID="{93019A5B-2D02-46B1-A37E-9B93B9C5BFD2}" presName="descendantBox" presStyleCnt="0"/>
      <dgm:spPr/>
    </dgm:pt>
    <dgm:pt modelId="{73202E9D-6299-4C6A-9B62-130D8634B96E}" type="pres">
      <dgm:prSet presAssocID="{1B3B6BD3-9AF3-4473-862E-68DFC8E2EC4B}" presName="childTextBox" presStyleLbl="fgAccFollowNode1" presStyleIdx="0" presStyleCnt="1" custScaleY="148731" custLinFactNeighborY="26245">
        <dgm:presLayoutVars>
          <dgm:bulletEnabled val="1"/>
        </dgm:presLayoutVars>
      </dgm:prSet>
      <dgm:spPr/>
      <dgm:t>
        <a:bodyPr/>
        <a:lstStyle/>
        <a:p>
          <a:endParaRPr lang="zh-CN" altLang="en-US"/>
        </a:p>
      </dgm:t>
    </dgm:pt>
    <dgm:pt modelId="{36D0B6BA-110A-4ED8-9781-D3221B52CBAB}" type="pres">
      <dgm:prSet presAssocID="{78487AAF-6DAA-4AA2-A013-761BB44F346A}" presName="sp" presStyleCnt="0"/>
      <dgm:spPr/>
    </dgm:pt>
    <dgm:pt modelId="{E902D822-E80C-4562-9467-A9E3C3AEDD8C}" type="pres">
      <dgm:prSet presAssocID="{4343A7EB-F696-4DE5-B6BA-F08C752FB9E9}" presName="arrowAndChildren" presStyleCnt="0"/>
      <dgm:spPr/>
    </dgm:pt>
    <dgm:pt modelId="{C5147725-0810-4A79-AA33-A3A736584700}" type="pres">
      <dgm:prSet presAssocID="{4343A7EB-F696-4DE5-B6BA-F08C752FB9E9}" presName="parentTextArrow" presStyleLbl="node1" presStyleIdx="1" presStyleCnt="3"/>
      <dgm:spPr/>
      <dgm:t>
        <a:bodyPr/>
        <a:lstStyle/>
        <a:p>
          <a:endParaRPr lang="zh-CN" altLang="en-US"/>
        </a:p>
      </dgm:t>
    </dgm:pt>
    <dgm:pt modelId="{9762D1D8-339D-47DF-9BD2-20293EB6BCB6}" type="pres">
      <dgm:prSet presAssocID="{28760691-1E07-4C0A-B8EC-37601E7CC99B}" presName="sp" presStyleCnt="0"/>
      <dgm:spPr/>
    </dgm:pt>
    <dgm:pt modelId="{79D51A65-E544-4005-94AD-AF70D568D860}" type="pres">
      <dgm:prSet presAssocID="{3CCF4AE1-A3F7-486A-8804-2610DE9D41B8}" presName="arrowAndChildren" presStyleCnt="0"/>
      <dgm:spPr/>
    </dgm:pt>
    <dgm:pt modelId="{73B2235D-9B51-49ED-A236-CAFDEBB54D0A}" type="pres">
      <dgm:prSet presAssocID="{3CCF4AE1-A3F7-486A-8804-2610DE9D41B8}" presName="parentTextArrow" presStyleLbl="node1" presStyleIdx="2" presStyleCnt="3"/>
      <dgm:spPr/>
      <dgm:t>
        <a:bodyPr/>
        <a:lstStyle/>
        <a:p>
          <a:endParaRPr lang="zh-CN" altLang="en-US"/>
        </a:p>
      </dgm:t>
    </dgm:pt>
  </dgm:ptLst>
  <dgm:cxnLst>
    <dgm:cxn modelId="{DD8FECFA-C3F7-4486-9AD8-710F18731127}" type="presOf" srcId="{93019A5B-2D02-46B1-A37E-9B93B9C5BFD2}" destId="{031876D8-B54B-4BF5-A5D4-144714B9474C}" srcOrd="1" destOrd="0" presId="urn:microsoft.com/office/officeart/2005/8/layout/process4"/>
    <dgm:cxn modelId="{F543903C-C0CF-46D8-974B-328BB3487DBD}" type="presOf" srcId="{4343A7EB-F696-4DE5-B6BA-F08C752FB9E9}" destId="{C5147725-0810-4A79-AA33-A3A736584700}" srcOrd="0" destOrd="0" presId="urn:microsoft.com/office/officeart/2005/8/layout/process4"/>
    <dgm:cxn modelId="{A9794876-F44A-4E18-83AA-AABABD2DBACC}" srcId="{7AC3AAE3-AAB6-47BB-85A7-592708F31FB5}" destId="{93019A5B-2D02-46B1-A37E-9B93B9C5BFD2}" srcOrd="2" destOrd="0" parTransId="{4EC850F9-20BF-4484-B29F-BBC1758B3245}" sibTransId="{05C00C12-A82C-4CA1-AA52-FED8E419C5FF}"/>
    <dgm:cxn modelId="{1ADEF010-0900-43C0-A511-4C2E3322D97B}" srcId="{7AC3AAE3-AAB6-47BB-85A7-592708F31FB5}" destId="{3CCF4AE1-A3F7-486A-8804-2610DE9D41B8}" srcOrd="0" destOrd="0" parTransId="{36A66C14-7C46-4F65-A49B-A1687F0DAA6F}" sibTransId="{28760691-1E07-4C0A-B8EC-37601E7CC99B}"/>
    <dgm:cxn modelId="{9F4470CB-292E-4033-A42D-83A011CAD6DC}" type="presOf" srcId="{3CCF4AE1-A3F7-486A-8804-2610DE9D41B8}" destId="{73B2235D-9B51-49ED-A236-CAFDEBB54D0A}" srcOrd="0" destOrd="0" presId="urn:microsoft.com/office/officeart/2005/8/layout/process4"/>
    <dgm:cxn modelId="{0538F727-3E65-41B5-B356-2402389A1C24}" srcId="{7AC3AAE3-AAB6-47BB-85A7-592708F31FB5}" destId="{4343A7EB-F696-4DE5-B6BA-F08C752FB9E9}" srcOrd="1" destOrd="0" parTransId="{E4C30F20-BD53-48C5-BC3C-4A393D27012B}" sibTransId="{78487AAF-6DAA-4AA2-A013-761BB44F346A}"/>
    <dgm:cxn modelId="{5141F30C-9A3E-4D25-AD97-6347FD44FF5E}" srcId="{93019A5B-2D02-46B1-A37E-9B93B9C5BFD2}" destId="{1B3B6BD3-9AF3-4473-862E-68DFC8E2EC4B}" srcOrd="0" destOrd="0" parTransId="{388ADA64-5F95-421B-BC2B-7B12350C5385}" sibTransId="{9E2D4490-20B5-418D-8032-5924BE849DB7}"/>
    <dgm:cxn modelId="{4B586E44-955D-481D-AC98-5DE5216F1C85}" type="presOf" srcId="{93019A5B-2D02-46B1-A37E-9B93B9C5BFD2}" destId="{B04B59CF-D0DD-43D5-966E-6472474BE48E}" srcOrd="0" destOrd="0" presId="urn:microsoft.com/office/officeart/2005/8/layout/process4"/>
    <dgm:cxn modelId="{BA27F282-C453-4C81-AC53-E83AFAEF5DD4}" type="presOf" srcId="{7AC3AAE3-AAB6-47BB-85A7-592708F31FB5}" destId="{3C5C6175-0FF3-41A2-BC51-2A259BAE8856}" srcOrd="0" destOrd="0" presId="urn:microsoft.com/office/officeart/2005/8/layout/process4"/>
    <dgm:cxn modelId="{4FF4FC9D-0CFD-49F8-8063-E6FEC20A4F1A}" type="presOf" srcId="{1B3B6BD3-9AF3-4473-862E-68DFC8E2EC4B}" destId="{73202E9D-6299-4C6A-9B62-130D8634B96E}" srcOrd="0" destOrd="0" presId="urn:microsoft.com/office/officeart/2005/8/layout/process4"/>
    <dgm:cxn modelId="{B5430504-1E8A-439F-96AA-58905F25C807}" type="presParOf" srcId="{3C5C6175-0FF3-41A2-BC51-2A259BAE8856}" destId="{163AB78A-3760-4F0F-8922-6AE33CEA67AF}" srcOrd="0" destOrd="0" presId="urn:microsoft.com/office/officeart/2005/8/layout/process4"/>
    <dgm:cxn modelId="{C9C4E748-819A-4F1B-86DC-22C0F3BDC673}" type="presParOf" srcId="{163AB78A-3760-4F0F-8922-6AE33CEA67AF}" destId="{B04B59CF-D0DD-43D5-966E-6472474BE48E}" srcOrd="0" destOrd="0" presId="urn:microsoft.com/office/officeart/2005/8/layout/process4"/>
    <dgm:cxn modelId="{67DD517B-5378-4D1C-8A12-EA15952ABC8D}" type="presParOf" srcId="{163AB78A-3760-4F0F-8922-6AE33CEA67AF}" destId="{031876D8-B54B-4BF5-A5D4-144714B9474C}" srcOrd="1" destOrd="0" presId="urn:microsoft.com/office/officeart/2005/8/layout/process4"/>
    <dgm:cxn modelId="{544DEDD4-876F-4FB2-8EDA-456CE4AEC0F5}" type="presParOf" srcId="{163AB78A-3760-4F0F-8922-6AE33CEA67AF}" destId="{560F7543-06A6-4F6D-B99B-A444775877D7}" srcOrd="2" destOrd="0" presId="urn:microsoft.com/office/officeart/2005/8/layout/process4"/>
    <dgm:cxn modelId="{B3B2C693-692D-468F-AFD2-7A98148AAEC2}" type="presParOf" srcId="{560F7543-06A6-4F6D-B99B-A444775877D7}" destId="{73202E9D-6299-4C6A-9B62-130D8634B96E}" srcOrd="0" destOrd="0" presId="urn:microsoft.com/office/officeart/2005/8/layout/process4"/>
    <dgm:cxn modelId="{408EE542-660F-4495-BAE9-14CDF0D08213}" type="presParOf" srcId="{3C5C6175-0FF3-41A2-BC51-2A259BAE8856}" destId="{36D0B6BA-110A-4ED8-9781-D3221B52CBAB}" srcOrd="1" destOrd="0" presId="urn:microsoft.com/office/officeart/2005/8/layout/process4"/>
    <dgm:cxn modelId="{08A26A58-EBDF-4345-8DB6-160FF217F994}" type="presParOf" srcId="{3C5C6175-0FF3-41A2-BC51-2A259BAE8856}" destId="{E902D822-E80C-4562-9467-A9E3C3AEDD8C}" srcOrd="2" destOrd="0" presId="urn:microsoft.com/office/officeart/2005/8/layout/process4"/>
    <dgm:cxn modelId="{12693764-928C-4BD9-86E8-E599889DC34B}" type="presParOf" srcId="{E902D822-E80C-4562-9467-A9E3C3AEDD8C}" destId="{C5147725-0810-4A79-AA33-A3A736584700}" srcOrd="0" destOrd="0" presId="urn:microsoft.com/office/officeart/2005/8/layout/process4"/>
    <dgm:cxn modelId="{DB783471-9846-46B4-BD1B-CA38D0CBDD3A}" type="presParOf" srcId="{3C5C6175-0FF3-41A2-BC51-2A259BAE8856}" destId="{9762D1D8-339D-47DF-9BD2-20293EB6BCB6}" srcOrd="3" destOrd="0" presId="urn:microsoft.com/office/officeart/2005/8/layout/process4"/>
    <dgm:cxn modelId="{4503DCC9-6CD2-4E25-948C-C44E46D42AEE}" type="presParOf" srcId="{3C5C6175-0FF3-41A2-BC51-2A259BAE8856}" destId="{79D51A65-E544-4005-94AD-AF70D568D860}" srcOrd="4" destOrd="0" presId="urn:microsoft.com/office/officeart/2005/8/layout/process4"/>
    <dgm:cxn modelId="{A300D0D1-4954-403E-A758-A60F0AF22217}" type="presParOf" srcId="{79D51A65-E544-4005-94AD-AF70D568D860}" destId="{73B2235D-9B51-49ED-A236-CAFDEBB54D0A}" srcOrd="0" destOrd="0" presId="urn:microsoft.com/office/officeart/2005/8/layout/process4"/>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DF94FC94-5EA3-42A3-8BDE-D207E7AD91EA}"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A00CA6BB-5359-4F11-A887-3CA8DB502836}">
      <dgm:prSet phldrT="[文本]" custT="1"/>
      <dgm:spPr>
        <a:solidFill>
          <a:schemeClr val="bg2">
            <a:lumMod val="40000"/>
            <a:lumOff val="60000"/>
          </a:schemeClr>
        </a:solidFill>
        <a:ln>
          <a:solidFill>
            <a:schemeClr val="bg1"/>
          </a:solidFill>
        </a:ln>
      </dgm:spPr>
      <dgm:t>
        <a:bodyPr/>
        <a:lstStyle/>
        <a:p>
          <a:r>
            <a:rPr lang="zh-CN" altLang="en-US" sz="2000" b="1" dirty="0">
              <a:solidFill>
                <a:schemeClr val="tx1"/>
              </a:solidFill>
              <a:effectLst/>
              <a:latin typeface="楷体" pitchFamily="49" charset="-122"/>
              <a:ea typeface="楷体" pitchFamily="49" charset="-122"/>
            </a:rPr>
            <a:t>继承所涉证券过户</a:t>
          </a:r>
        </a:p>
      </dgm:t>
    </dgm:pt>
    <dgm:pt modelId="{804E46E5-4B40-43DC-A377-80BF96E91BC5}" type="parTrans" cxnId="{A485B82E-D6DF-416F-8591-B67DD9263A3C}">
      <dgm:prSet/>
      <dgm:spPr/>
      <dgm:t>
        <a:bodyPr/>
        <a:lstStyle/>
        <a:p>
          <a:endParaRPr lang="zh-CN" altLang="en-US" sz="2000" b="0">
            <a:solidFill>
              <a:schemeClr val="tx1"/>
            </a:solidFill>
            <a:effectLst/>
            <a:latin typeface="楷体" pitchFamily="49" charset="-122"/>
            <a:ea typeface="楷体" pitchFamily="49" charset="-122"/>
          </a:endParaRPr>
        </a:p>
      </dgm:t>
    </dgm:pt>
    <dgm:pt modelId="{0034FC8B-770F-456D-A8B3-5DBF6467869C}" type="sibTrans" cxnId="{A485B82E-D6DF-416F-8591-B67DD9263A3C}">
      <dgm:prSet/>
      <dgm:spPr/>
      <dgm:t>
        <a:bodyPr/>
        <a:lstStyle/>
        <a:p>
          <a:endParaRPr lang="zh-CN" altLang="en-US" sz="2000" b="0">
            <a:solidFill>
              <a:schemeClr val="tx1"/>
            </a:solidFill>
            <a:effectLst/>
            <a:latin typeface="楷体" pitchFamily="49" charset="-122"/>
            <a:ea typeface="楷体" pitchFamily="49" charset="-122"/>
          </a:endParaRPr>
        </a:p>
      </dgm:t>
    </dgm:pt>
    <dgm:pt modelId="{E141C176-B64A-4F2A-8C7C-E5CC282351CC}">
      <dgm:prSet phldrT="[文本]" custT="1"/>
      <dgm:spPr>
        <a:solidFill>
          <a:schemeClr val="bg2">
            <a:lumMod val="40000"/>
            <a:lumOff val="60000"/>
          </a:schemeClr>
        </a:solidFill>
      </dgm:spPr>
      <dgm:t>
        <a:bodyPr/>
        <a:lstStyle/>
        <a:p>
          <a:r>
            <a:rPr lang="zh-CN" altLang="en-US" sz="2000" b="1" dirty="0">
              <a:solidFill>
                <a:schemeClr val="tx1"/>
              </a:solidFill>
              <a:effectLst/>
              <a:latin typeface="楷体" pitchFamily="49" charset="-122"/>
              <a:ea typeface="楷体" pitchFamily="49" charset="-122"/>
            </a:rPr>
            <a:t>离婚财产分割所涉证券过户</a:t>
          </a:r>
        </a:p>
      </dgm:t>
    </dgm:pt>
    <dgm:pt modelId="{7F7DC11B-0456-4651-AB7E-60FB075A1584}" type="parTrans" cxnId="{DCF5B4C3-5354-466A-9054-33759DD1D539}">
      <dgm:prSet/>
      <dgm:spPr/>
      <dgm:t>
        <a:bodyPr/>
        <a:lstStyle/>
        <a:p>
          <a:endParaRPr lang="zh-CN" altLang="en-US" sz="2000" b="0">
            <a:solidFill>
              <a:schemeClr val="tx1"/>
            </a:solidFill>
            <a:effectLst/>
            <a:latin typeface="楷体" pitchFamily="49" charset="-122"/>
            <a:ea typeface="楷体" pitchFamily="49" charset="-122"/>
          </a:endParaRPr>
        </a:p>
      </dgm:t>
    </dgm:pt>
    <dgm:pt modelId="{43C74CE4-DF2F-4173-8092-FBC16CC7D54F}" type="sibTrans" cxnId="{DCF5B4C3-5354-466A-9054-33759DD1D539}">
      <dgm:prSet/>
      <dgm:spPr/>
      <dgm:t>
        <a:bodyPr/>
        <a:lstStyle/>
        <a:p>
          <a:endParaRPr lang="zh-CN" altLang="en-US" sz="2000" b="0">
            <a:solidFill>
              <a:schemeClr val="tx1"/>
            </a:solidFill>
            <a:effectLst/>
            <a:latin typeface="楷体" pitchFamily="49" charset="-122"/>
            <a:ea typeface="楷体" pitchFamily="49" charset="-122"/>
          </a:endParaRPr>
        </a:p>
      </dgm:t>
    </dgm:pt>
    <dgm:pt modelId="{D2F94B33-2B8A-4362-9B44-6117F016B097}">
      <dgm:prSet phldrT="[文本]" custT="1"/>
      <dgm:spPr>
        <a:solidFill>
          <a:schemeClr val="bg2">
            <a:lumMod val="40000"/>
            <a:lumOff val="60000"/>
          </a:schemeClr>
        </a:solidFill>
      </dgm:spPr>
      <dgm:t>
        <a:bodyPr/>
        <a:lstStyle/>
        <a:p>
          <a:r>
            <a:rPr lang="zh-CN" altLang="en-US" sz="2000" b="0" dirty="0">
              <a:solidFill>
                <a:schemeClr val="tx1"/>
              </a:solidFill>
              <a:effectLst/>
              <a:latin typeface="楷体" pitchFamily="49" charset="-122"/>
              <a:ea typeface="楷体" pitchFamily="49" charset="-122"/>
            </a:rPr>
            <a:t>法人资格丧失所涉证券过户</a:t>
          </a:r>
        </a:p>
      </dgm:t>
    </dgm:pt>
    <dgm:pt modelId="{E8F48F82-25DA-43C3-9876-58D387C0BEB2}" type="parTrans" cxnId="{A4C014F9-7FAB-4BAF-A71A-7007C41AF4A9}">
      <dgm:prSet/>
      <dgm:spPr/>
      <dgm:t>
        <a:bodyPr/>
        <a:lstStyle/>
        <a:p>
          <a:endParaRPr lang="zh-CN" altLang="en-US" sz="2000" b="0">
            <a:solidFill>
              <a:schemeClr val="tx1"/>
            </a:solidFill>
            <a:effectLst/>
            <a:latin typeface="楷体" pitchFamily="49" charset="-122"/>
            <a:ea typeface="楷体" pitchFamily="49" charset="-122"/>
          </a:endParaRPr>
        </a:p>
      </dgm:t>
    </dgm:pt>
    <dgm:pt modelId="{2073B1D3-D59A-4B0A-9788-5D4D6B3D1E7A}" type="sibTrans" cxnId="{A4C014F9-7FAB-4BAF-A71A-7007C41AF4A9}">
      <dgm:prSet/>
      <dgm:spPr/>
      <dgm:t>
        <a:bodyPr/>
        <a:lstStyle/>
        <a:p>
          <a:endParaRPr lang="zh-CN" altLang="en-US" sz="2000" b="0">
            <a:solidFill>
              <a:schemeClr val="tx1"/>
            </a:solidFill>
            <a:effectLst/>
            <a:latin typeface="楷体" pitchFamily="49" charset="-122"/>
            <a:ea typeface="楷体" pitchFamily="49" charset="-122"/>
          </a:endParaRPr>
        </a:p>
      </dgm:t>
    </dgm:pt>
    <dgm:pt modelId="{C05E2427-4B35-4ED7-9761-0515182EE116}">
      <dgm:prSet custT="1"/>
      <dgm:spPr>
        <a:solidFill>
          <a:schemeClr val="bg2">
            <a:lumMod val="40000"/>
            <a:lumOff val="60000"/>
          </a:schemeClr>
        </a:solidFill>
      </dgm:spPr>
      <dgm:t>
        <a:bodyPr/>
        <a:lstStyle/>
        <a:p>
          <a:r>
            <a:rPr lang="zh-CN" altLang="en-US" sz="2000" b="0" dirty="0">
              <a:solidFill>
                <a:schemeClr val="tx1"/>
              </a:solidFill>
              <a:effectLst/>
              <a:latin typeface="楷体" pitchFamily="49" charset="-122"/>
              <a:ea typeface="楷体" pitchFamily="49" charset="-122"/>
            </a:rPr>
            <a:t>向基金会捐赠证券的过户</a:t>
          </a:r>
          <a:endParaRPr lang="en-US" altLang="zh-CN" sz="2000" b="0" dirty="0">
            <a:solidFill>
              <a:schemeClr val="tx1"/>
            </a:solidFill>
            <a:effectLst/>
            <a:latin typeface="楷体" pitchFamily="49" charset="-122"/>
            <a:ea typeface="楷体" pitchFamily="49" charset="-122"/>
          </a:endParaRPr>
        </a:p>
      </dgm:t>
    </dgm:pt>
    <dgm:pt modelId="{1064A3E1-761B-4E96-879C-F67D5A9658B4}" type="parTrans" cxnId="{CACFB3E9-269A-4190-94B4-00CEF3957346}">
      <dgm:prSet/>
      <dgm:spPr/>
      <dgm:t>
        <a:bodyPr/>
        <a:lstStyle/>
        <a:p>
          <a:endParaRPr lang="zh-CN" altLang="en-US" sz="2000" b="0">
            <a:solidFill>
              <a:schemeClr val="tx1"/>
            </a:solidFill>
            <a:effectLst/>
            <a:latin typeface="楷体" pitchFamily="49" charset="-122"/>
            <a:ea typeface="楷体" pitchFamily="49" charset="-122"/>
          </a:endParaRPr>
        </a:p>
      </dgm:t>
    </dgm:pt>
    <dgm:pt modelId="{5E090393-89C6-4359-8848-8818601D1B8E}" type="sibTrans" cxnId="{CACFB3E9-269A-4190-94B4-00CEF3957346}">
      <dgm:prSet/>
      <dgm:spPr/>
      <dgm:t>
        <a:bodyPr/>
        <a:lstStyle/>
        <a:p>
          <a:endParaRPr lang="zh-CN" altLang="en-US" sz="2000" b="0">
            <a:solidFill>
              <a:schemeClr val="tx1"/>
            </a:solidFill>
            <a:effectLst/>
            <a:latin typeface="楷体" pitchFamily="49" charset="-122"/>
            <a:ea typeface="楷体" pitchFamily="49" charset="-122"/>
          </a:endParaRPr>
        </a:p>
      </dgm:t>
    </dgm:pt>
    <dgm:pt modelId="{BD25D180-FD97-41A0-8ACC-AB938089D5BF}">
      <dgm:prSet custT="1"/>
      <dgm:spPr>
        <a:solidFill>
          <a:schemeClr val="bg2">
            <a:lumMod val="40000"/>
            <a:lumOff val="60000"/>
          </a:schemeClr>
        </a:solidFill>
      </dgm:spPr>
      <dgm:t>
        <a:bodyPr/>
        <a:lstStyle/>
        <a:p>
          <a:r>
            <a:rPr lang="zh-CN" altLang="en-US" sz="2000" b="1" dirty="0">
              <a:solidFill>
                <a:schemeClr val="tx1"/>
              </a:solidFill>
              <a:effectLst/>
              <a:latin typeface="楷体" pitchFamily="49" charset="-122"/>
              <a:ea typeface="楷体" pitchFamily="49" charset="-122"/>
            </a:rPr>
            <a:t>特定事项协议转让过户</a:t>
          </a:r>
        </a:p>
      </dgm:t>
    </dgm:pt>
    <dgm:pt modelId="{3D9B2CB3-30F7-4A70-873A-5878774D3426}" type="parTrans" cxnId="{0EEB1E4B-953C-41AD-B0F2-263806956F35}">
      <dgm:prSet/>
      <dgm:spPr/>
      <dgm:t>
        <a:bodyPr/>
        <a:lstStyle/>
        <a:p>
          <a:endParaRPr lang="zh-CN" altLang="en-US" sz="2000" b="0">
            <a:solidFill>
              <a:schemeClr val="tx1"/>
            </a:solidFill>
            <a:effectLst/>
            <a:latin typeface="楷体" pitchFamily="49" charset="-122"/>
            <a:ea typeface="楷体" pitchFamily="49" charset="-122"/>
          </a:endParaRPr>
        </a:p>
      </dgm:t>
    </dgm:pt>
    <dgm:pt modelId="{264F496A-B6ED-4AD5-9ED1-D50DCB86DA18}" type="sibTrans" cxnId="{0EEB1E4B-953C-41AD-B0F2-263806956F35}">
      <dgm:prSet/>
      <dgm:spPr/>
      <dgm:t>
        <a:bodyPr/>
        <a:lstStyle/>
        <a:p>
          <a:endParaRPr lang="zh-CN" altLang="en-US" sz="2000" b="0">
            <a:solidFill>
              <a:schemeClr val="tx1"/>
            </a:solidFill>
            <a:effectLst/>
            <a:latin typeface="楷体" pitchFamily="49" charset="-122"/>
            <a:ea typeface="楷体" pitchFamily="49" charset="-122"/>
          </a:endParaRPr>
        </a:p>
      </dgm:t>
    </dgm:pt>
    <dgm:pt modelId="{EB5FE6FB-2097-4D54-B4F5-9E0C3A11211C}" type="pres">
      <dgm:prSet presAssocID="{DF94FC94-5EA3-42A3-8BDE-D207E7AD91EA}" presName="linear" presStyleCnt="0">
        <dgm:presLayoutVars>
          <dgm:dir/>
          <dgm:animLvl val="lvl"/>
          <dgm:resizeHandles val="exact"/>
        </dgm:presLayoutVars>
      </dgm:prSet>
      <dgm:spPr/>
      <dgm:t>
        <a:bodyPr/>
        <a:lstStyle/>
        <a:p>
          <a:endParaRPr lang="zh-CN" altLang="en-US"/>
        </a:p>
      </dgm:t>
    </dgm:pt>
    <dgm:pt modelId="{4B5D1AC2-2328-463B-9284-5A7B8ACD361C}" type="pres">
      <dgm:prSet presAssocID="{A00CA6BB-5359-4F11-A887-3CA8DB502836}" presName="parentLin" presStyleCnt="0"/>
      <dgm:spPr/>
    </dgm:pt>
    <dgm:pt modelId="{57C16D35-B0B2-4667-9CFA-D1942011230C}" type="pres">
      <dgm:prSet presAssocID="{A00CA6BB-5359-4F11-A887-3CA8DB502836}" presName="parentLeftMargin" presStyleLbl="node1" presStyleIdx="0" presStyleCnt="5"/>
      <dgm:spPr/>
      <dgm:t>
        <a:bodyPr/>
        <a:lstStyle/>
        <a:p>
          <a:endParaRPr lang="zh-CN" altLang="en-US"/>
        </a:p>
      </dgm:t>
    </dgm:pt>
    <dgm:pt modelId="{7374E17F-CB00-4BB1-86BC-82EC75339049}" type="pres">
      <dgm:prSet presAssocID="{A00CA6BB-5359-4F11-A887-3CA8DB502836}" presName="parentText" presStyleLbl="node1" presStyleIdx="0" presStyleCnt="5">
        <dgm:presLayoutVars>
          <dgm:chMax val="0"/>
          <dgm:bulletEnabled val="1"/>
        </dgm:presLayoutVars>
      </dgm:prSet>
      <dgm:spPr/>
      <dgm:t>
        <a:bodyPr/>
        <a:lstStyle/>
        <a:p>
          <a:endParaRPr lang="zh-CN" altLang="en-US"/>
        </a:p>
      </dgm:t>
    </dgm:pt>
    <dgm:pt modelId="{4B8E4B68-D3FA-488B-A18E-CB3206455690}" type="pres">
      <dgm:prSet presAssocID="{A00CA6BB-5359-4F11-A887-3CA8DB502836}" presName="negativeSpace" presStyleCnt="0"/>
      <dgm:spPr/>
    </dgm:pt>
    <dgm:pt modelId="{9687049F-2789-413D-8658-CC8033CD5233}" type="pres">
      <dgm:prSet presAssocID="{A00CA6BB-5359-4F11-A887-3CA8DB502836}" presName="childText" presStyleLbl="conFgAcc1" presStyleIdx="0" presStyleCnt="5">
        <dgm:presLayoutVars>
          <dgm:bulletEnabled val="1"/>
        </dgm:presLayoutVars>
      </dgm:prSet>
      <dgm:spPr/>
    </dgm:pt>
    <dgm:pt modelId="{AA164B9F-9355-4CDB-B890-4DA49AF7A6D5}" type="pres">
      <dgm:prSet presAssocID="{0034FC8B-770F-456D-A8B3-5DBF6467869C}" presName="spaceBetweenRectangles" presStyleCnt="0"/>
      <dgm:spPr/>
    </dgm:pt>
    <dgm:pt modelId="{54517A99-31C4-4E1F-96B6-B0E0DFE35F7A}" type="pres">
      <dgm:prSet presAssocID="{E141C176-B64A-4F2A-8C7C-E5CC282351CC}" presName="parentLin" presStyleCnt="0"/>
      <dgm:spPr/>
    </dgm:pt>
    <dgm:pt modelId="{A14E7C35-6005-4B74-9894-06DC1D60633D}" type="pres">
      <dgm:prSet presAssocID="{E141C176-B64A-4F2A-8C7C-E5CC282351CC}" presName="parentLeftMargin" presStyleLbl="node1" presStyleIdx="0" presStyleCnt="5"/>
      <dgm:spPr/>
      <dgm:t>
        <a:bodyPr/>
        <a:lstStyle/>
        <a:p>
          <a:endParaRPr lang="zh-CN" altLang="en-US"/>
        </a:p>
      </dgm:t>
    </dgm:pt>
    <dgm:pt modelId="{31D4D205-753E-4868-BAA5-19AC7D2B21FD}" type="pres">
      <dgm:prSet presAssocID="{E141C176-B64A-4F2A-8C7C-E5CC282351CC}" presName="parentText" presStyleLbl="node1" presStyleIdx="1" presStyleCnt="5">
        <dgm:presLayoutVars>
          <dgm:chMax val="0"/>
          <dgm:bulletEnabled val="1"/>
        </dgm:presLayoutVars>
      </dgm:prSet>
      <dgm:spPr/>
      <dgm:t>
        <a:bodyPr/>
        <a:lstStyle/>
        <a:p>
          <a:endParaRPr lang="zh-CN" altLang="en-US"/>
        </a:p>
      </dgm:t>
    </dgm:pt>
    <dgm:pt modelId="{E0AC60AF-4D9E-4E3F-9684-129A1E4BE42B}" type="pres">
      <dgm:prSet presAssocID="{E141C176-B64A-4F2A-8C7C-E5CC282351CC}" presName="negativeSpace" presStyleCnt="0"/>
      <dgm:spPr/>
    </dgm:pt>
    <dgm:pt modelId="{B3AAB32D-7E06-45BF-B80E-946F464B57D7}" type="pres">
      <dgm:prSet presAssocID="{E141C176-B64A-4F2A-8C7C-E5CC282351CC}" presName="childText" presStyleLbl="conFgAcc1" presStyleIdx="1" presStyleCnt="5">
        <dgm:presLayoutVars>
          <dgm:bulletEnabled val="1"/>
        </dgm:presLayoutVars>
      </dgm:prSet>
      <dgm:spPr/>
    </dgm:pt>
    <dgm:pt modelId="{7D6EB27F-2BB4-419D-8381-A33CEF8F2471}" type="pres">
      <dgm:prSet presAssocID="{43C74CE4-DF2F-4173-8092-FBC16CC7D54F}" presName="spaceBetweenRectangles" presStyleCnt="0"/>
      <dgm:spPr/>
    </dgm:pt>
    <dgm:pt modelId="{DE9384B7-0CF8-4865-9355-0876BC97E97F}" type="pres">
      <dgm:prSet presAssocID="{D2F94B33-2B8A-4362-9B44-6117F016B097}" presName="parentLin" presStyleCnt="0"/>
      <dgm:spPr/>
    </dgm:pt>
    <dgm:pt modelId="{FE352684-AB98-45A1-80B9-90A0E245451D}" type="pres">
      <dgm:prSet presAssocID="{D2F94B33-2B8A-4362-9B44-6117F016B097}" presName="parentLeftMargin" presStyleLbl="node1" presStyleIdx="1" presStyleCnt="5"/>
      <dgm:spPr/>
      <dgm:t>
        <a:bodyPr/>
        <a:lstStyle/>
        <a:p>
          <a:endParaRPr lang="zh-CN" altLang="en-US"/>
        </a:p>
      </dgm:t>
    </dgm:pt>
    <dgm:pt modelId="{86B7AF95-B391-43D8-A169-07B329A93EA2}" type="pres">
      <dgm:prSet presAssocID="{D2F94B33-2B8A-4362-9B44-6117F016B097}" presName="parentText" presStyleLbl="node1" presStyleIdx="2" presStyleCnt="5">
        <dgm:presLayoutVars>
          <dgm:chMax val="0"/>
          <dgm:bulletEnabled val="1"/>
        </dgm:presLayoutVars>
      </dgm:prSet>
      <dgm:spPr/>
      <dgm:t>
        <a:bodyPr/>
        <a:lstStyle/>
        <a:p>
          <a:endParaRPr lang="zh-CN" altLang="en-US"/>
        </a:p>
      </dgm:t>
    </dgm:pt>
    <dgm:pt modelId="{C99B064B-25C4-43DF-969D-145C13583FC1}" type="pres">
      <dgm:prSet presAssocID="{D2F94B33-2B8A-4362-9B44-6117F016B097}" presName="negativeSpace" presStyleCnt="0"/>
      <dgm:spPr/>
    </dgm:pt>
    <dgm:pt modelId="{FB5D3DA6-89BB-4C81-A4F7-AC3BFCA727A0}" type="pres">
      <dgm:prSet presAssocID="{D2F94B33-2B8A-4362-9B44-6117F016B097}" presName="childText" presStyleLbl="conFgAcc1" presStyleIdx="2" presStyleCnt="5">
        <dgm:presLayoutVars>
          <dgm:bulletEnabled val="1"/>
        </dgm:presLayoutVars>
      </dgm:prSet>
      <dgm:spPr/>
    </dgm:pt>
    <dgm:pt modelId="{BF7D876F-DB46-4C70-AC70-3B73544025E0}" type="pres">
      <dgm:prSet presAssocID="{2073B1D3-D59A-4B0A-9788-5D4D6B3D1E7A}" presName="spaceBetweenRectangles" presStyleCnt="0"/>
      <dgm:spPr/>
    </dgm:pt>
    <dgm:pt modelId="{9198D424-1A5A-418C-A0A0-72B3490F006E}" type="pres">
      <dgm:prSet presAssocID="{C05E2427-4B35-4ED7-9761-0515182EE116}" presName="parentLin" presStyleCnt="0"/>
      <dgm:spPr/>
    </dgm:pt>
    <dgm:pt modelId="{8F54B0B3-1710-47CE-90E4-1296EB13B1EC}" type="pres">
      <dgm:prSet presAssocID="{C05E2427-4B35-4ED7-9761-0515182EE116}" presName="parentLeftMargin" presStyleLbl="node1" presStyleIdx="2" presStyleCnt="5"/>
      <dgm:spPr/>
      <dgm:t>
        <a:bodyPr/>
        <a:lstStyle/>
        <a:p>
          <a:endParaRPr lang="zh-CN" altLang="en-US"/>
        </a:p>
      </dgm:t>
    </dgm:pt>
    <dgm:pt modelId="{93DCE3BE-E5D1-456B-A13E-02B6DF4F479D}" type="pres">
      <dgm:prSet presAssocID="{C05E2427-4B35-4ED7-9761-0515182EE116}" presName="parentText" presStyleLbl="node1" presStyleIdx="3" presStyleCnt="5">
        <dgm:presLayoutVars>
          <dgm:chMax val="0"/>
          <dgm:bulletEnabled val="1"/>
        </dgm:presLayoutVars>
      </dgm:prSet>
      <dgm:spPr/>
      <dgm:t>
        <a:bodyPr/>
        <a:lstStyle/>
        <a:p>
          <a:endParaRPr lang="zh-CN" altLang="en-US"/>
        </a:p>
      </dgm:t>
    </dgm:pt>
    <dgm:pt modelId="{4411DBF9-6609-461F-B6F4-3F1AE5A5E505}" type="pres">
      <dgm:prSet presAssocID="{C05E2427-4B35-4ED7-9761-0515182EE116}" presName="negativeSpace" presStyleCnt="0"/>
      <dgm:spPr/>
    </dgm:pt>
    <dgm:pt modelId="{53CF6E76-AC6B-47FF-BDD5-F3A6503319B2}" type="pres">
      <dgm:prSet presAssocID="{C05E2427-4B35-4ED7-9761-0515182EE116}" presName="childText" presStyleLbl="conFgAcc1" presStyleIdx="3" presStyleCnt="5">
        <dgm:presLayoutVars>
          <dgm:bulletEnabled val="1"/>
        </dgm:presLayoutVars>
      </dgm:prSet>
      <dgm:spPr/>
    </dgm:pt>
    <dgm:pt modelId="{B3D6D0B8-1CFB-4853-98AC-D0BCD388EFF7}" type="pres">
      <dgm:prSet presAssocID="{5E090393-89C6-4359-8848-8818601D1B8E}" presName="spaceBetweenRectangles" presStyleCnt="0"/>
      <dgm:spPr/>
    </dgm:pt>
    <dgm:pt modelId="{6AB4FC29-C43A-4A73-AB07-3FA2F4A050A6}" type="pres">
      <dgm:prSet presAssocID="{BD25D180-FD97-41A0-8ACC-AB938089D5BF}" presName="parentLin" presStyleCnt="0"/>
      <dgm:spPr/>
    </dgm:pt>
    <dgm:pt modelId="{27F74D9F-9B50-412D-AFE9-17C7E6789CE9}" type="pres">
      <dgm:prSet presAssocID="{BD25D180-FD97-41A0-8ACC-AB938089D5BF}" presName="parentLeftMargin" presStyleLbl="node1" presStyleIdx="3" presStyleCnt="5"/>
      <dgm:spPr/>
      <dgm:t>
        <a:bodyPr/>
        <a:lstStyle/>
        <a:p>
          <a:endParaRPr lang="zh-CN" altLang="en-US"/>
        </a:p>
      </dgm:t>
    </dgm:pt>
    <dgm:pt modelId="{6E14A51C-C221-4FB3-8AA1-0CD5959F5F0A}" type="pres">
      <dgm:prSet presAssocID="{BD25D180-FD97-41A0-8ACC-AB938089D5BF}" presName="parentText" presStyleLbl="node1" presStyleIdx="4" presStyleCnt="5">
        <dgm:presLayoutVars>
          <dgm:chMax val="0"/>
          <dgm:bulletEnabled val="1"/>
        </dgm:presLayoutVars>
      </dgm:prSet>
      <dgm:spPr/>
      <dgm:t>
        <a:bodyPr/>
        <a:lstStyle/>
        <a:p>
          <a:endParaRPr lang="zh-CN" altLang="en-US"/>
        </a:p>
      </dgm:t>
    </dgm:pt>
    <dgm:pt modelId="{8E6C9ECE-638D-4313-9634-F52213897CFA}" type="pres">
      <dgm:prSet presAssocID="{BD25D180-FD97-41A0-8ACC-AB938089D5BF}" presName="negativeSpace" presStyleCnt="0"/>
      <dgm:spPr/>
    </dgm:pt>
    <dgm:pt modelId="{FFF9BE9A-EC22-409C-8609-5DED297FDD57}" type="pres">
      <dgm:prSet presAssocID="{BD25D180-FD97-41A0-8ACC-AB938089D5BF}" presName="childText" presStyleLbl="conFgAcc1" presStyleIdx="4" presStyleCnt="5">
        <dgm:presLayoutVars>
          <dgm:bulletEnabled val="1"/>
        </dgm:presLayoutVars>
      </dgm:prSet>
      <dgm:spPr/>
    </dgm:pt>
  </dgm:ptLst>
  <dgm:cxnLst>
    <dgm:cxn modelId="{AE99E062-B8D8-4604-95AD-9A33074EE405}" type="presOf" srcId="{D2F94B33-2B8A-4362-9B44-6117F016B097}" destId="{86B7AF95-B391-43D8-A169-07B329A93EA2}" srcOrd="1" destOrd="0" presId="urn:microsoft.com/office/officeart/2005/8/layout/list1"/>
    <dgm:cxn modelId="{A485B82E-D6DF-416F-8591-B67DD9263A3C}" srcId="{DF94FC94-5EA3-42A3-8BDE-D207E7AD91EA}" destId="{A00CA6BB-5359-4F11-A887-3CA8DB502836}" srcOrd="0" destOrd="0" parTransId="{804E46E5-4B40-43DC-A377-80BF96E91BC5}" sibTransId="{0034FC8B-770F-456D-A8B3-5DBF6467869C}"/>
    <dgm:cxn modelId="{47AF49B8-2CBD-4327-893E-968CFC7B04B1}" type="presOf" srcId="{C05E2427-4B35-4ED7-9761-0515182EE116}" destId="{93DCE3BE-E5D1-456B-A13E-02B6DF4F479D}" srcOrd="1" destOrd="0" presId="urn:microsoft.com/office/officeart/2005/8/layout/list1"/>
    <dgm:cxn modelId="{5C554881-1E4A-4D34-ADF3-3FBCC4E08FEF}" type="presOf" srcId="{E141C176-B64A-4F2A-8C7C-E5CC282351CC}" destId="{31D4D205-753E-4868-BAA5-19AC7D2B21FD}" srcOrd="1" destOrd="0" presId="urn:microsoft.com/office/officeart/2005/8/layout/list1"/>
    <dgm:cxn modelId="{6A31C685-170F-4A39-AA75-4EBE1FF3D9DB}" type="presOf" srcId="{A00CA6BB-5359-4F11-A887-3CA8DB502836}" destId="{57C16D35-B0B2-4667-9CFA-D1942011230C}" srcOrd="0" destOrd="0" presId="urn:microsoft.com/office/officeart/2005/8/layout/list1"/>
    <dgm:cxn modelId="{C1AA8D26-5426-4D08-A8DE-69CE761923E8}" type="presOf" srcId="{C05E2427-4B35-4ED7-9761-0515182EE116}" destId="{8F54B0B3-1710-47CE-90E4-1296EB13B1EC}" srcOrd="0" destOrd="0" presId="urn:microsoft.com/office/officeart/2005/8/layout/list1"/>
    <dgm:cxn modelId="{626549A8-22CC-4755-B7E8-8947BBD28D58}" type="presOf" srcId="{D2F94B33-2B8A-4362-9B44-6117F016B097}" destId="{FE352684-AB98-45A1-80B9-90A0E245451D}" srcOrd="0" destOrd="0" presId="urn:microsoft.com/office/officeart/2005/8/layout/list1"/>
    <dgm:cxn modelId="{1CEB4FE7-BDBF-4D52-B022-8ADCB3E69962}" type="presOf" srcId="{E141C176-B64A-4F2A-8C7C-E5CC282351CC}" destId="{A14E7C35-6005-4B74-9894-06DC1D60633D}" srcOrd="0" destOrd="0" presId="urn:microsoft.com/office/officeart/2005/8/layout/list1"/>
    <dgm:cxn modelId="{8FF9EE6F-9403-4E4C-A3E1-875E85382DE9}" type="presOf" srcId="{A00CA6BB-5359-4F11-A887-3CA8DB502836}" destId="{7374E17F-CB00-4BB1-86BC-82EC75339049}" srcOrd="1" destOrd="0" presId="urn:microsoft.com/office/officeart/2005/8/layout/list1"/>
    <dgm:cxn modelId="{A5BD7FC5-00EE-4028-8F41-74B20626798E}" type="presOf" srcId="{DF94FC94-5EA3-42A3-8BDE-D207E7AD91EA}" destId="{EB5FE6FB-2097-4D54-B4F5-9E0C3A11211C}" srcOrd="0" destOrd="0" presId="urn:microsoft.com/office/officeart/2005/8/layout/list1"/>
    <dgm:cxn modelId="{5E2B66A4-0E83-465B-BEFE-78DFFC798297}" type="presOf" srcId="{BD25D180-FD97-41A0-8ACC-AB938089D5BF}" destId="{6E14A51C-C221-4FB3-8AA1-0CD5959F5F0A}" srcOrd="1" destOrd="0" presId="urn:microsoft.com/office/officeart/2005/8/layout/list1"/>
    <dgm:cxn modelId="{CACFB3E9-269A-4190-94B4-00CEF3957346}" srcId="{DF94FC94-5EA3-42A3-8BDE-D207E7AD91EA}" destId="{C05E2427-4B35-4ED7-9761-0515182EE116}" srcOrd="3" destOrd="0" parTransId="{1064A3E1-761B-4E96-879C-F67D5A9658B4}" sibTransId="{5E090393-89C6-4359-8848-8818601D1B8E}"/>
    <dgm:cxn modelId="{DCF5B4C3-5354-466A-9054-33759DD1D539}" srcId="{DF94FC94-5EA3-42A3-8BDE-D207E7AD91EA}" destId="{E141C176-B64A-4F2A-8C7C-E5CC282351CC}" srcOrd="1" destOrd="0" parTransId="{7F7DC11B-0456-4651-AB7E-60FB075A1584}" sibTransId="{43C74CE4-DF2F-4173-8092-FBC16CC7D54F}"/>
    <dgm:cxn modelId="{0EEB1E4B-953C-41AD-B0F2-263806956F35}" srcId="{DF94FC94-5EA3-42A3-8BDE-D207E7AD91EA}" destId="{BD25D180-FD97-41A0-8ACC-AB938089D5BF}" srcOrd="4" destOrd="0" parTransId="{3D9B2CB3-30F7-4A70-873A-5878774D3426}" sibTransId="{264F496A-B6ED-4AD5-9ED1-D50DCB86DA18}"/>
    <dgm:cxn modelId="{A4C014F9-7FAB-4BAF-A71A-7007C41AF4A9}" srcId="{DF94FC94-5EA3-42A3-8BDE-D207E7AD91EA}" destId="{D2F94B33-2B8A-4362-9B44-6117F016B097}" srcOrd="2" destOrd="0" parTransId="{E8F48F82-25DA-43C3-9876-58D387C0BEB2}" sibTransId="{2073B1D3-D59A-4B0A-9788-5D4D6B3D1E7A}"/>
    <dgm:cxn modelId="{567259AC-BF84-4EB6-B0B1-CD614571A992}" type="presOf" srcId="{BD25D180-FD97-41A0-8ACC-AB938089D5BF}" destId="{27F74D9F-9B50-412D-AFE9-17C7E6789CE9}" srcOrd="0" destOrd="0" presId="urn:microsoft.com/office/officeart/2005/8/layout/list1"/>
    <dgm:cxn modelId="{909A2D0D-7875-44D2-AED2-C8E7D86010BB}" type="presParOf" srcId="{EB5FE6FB-2097-4D54-B4F5-9E0C3A11211C}" destId="{4B5D1AC2-2328-463B-9284-5A7B8ACD361C}" srcOrd="0" destOrd="0" presId="urn:microsoft.com/office/officeart/2005/8/layout/list1"/>
    <dgm:cxn modelId="{05B0A8B8-8BC6-49A2-A0E6-AD5FCFD409EB}" type="presParOf" srcId="{4B5D1AC2-2328-463B-9284-5A7B8ACD361C}" destId="{57C16D35-B0B2-4667-9CFA-D1942011230C}" srcOrd="0" destOrd="0" presId="urn:microsoft.com/office/officeart/2005/8/layout/list1"/>
    <dgm:cxn modelId="{D5F552DC-F9F8-49D6-80F3-5C0A6D40765A}" type="presParOf" srcId="{4B5D1AC2-2328-463B-9284-5A7B8ACD361C}" destId="{7374E17F-CB00-4BB1-86BC-82EC75339049}" srcOrd="1" destOrd="0" presId="urn:microsoft.com/office/officeart/2005/8/layout/list1"/>
    <dgm:cxn modelId="{AF61A845-9209-4EE1-9643-EA69D36940E5}" type="presParOf" srcId="{EB5FE6FB-2097-4D54-B4F5-9E0C3A11211C}" destId="{4B8E4B68-D3FA-488B-A18E-CB3206455690}" srcOrd="1" destOrd="0" presId="urn:microsoft.com/office/officeart/2005/8/layout/list1"/>
    <dgm:cxn modelId="{9E70EEBC-D583-40F1-9683-D52C2DCEFAB9}" type="presParOf" srcId="{EB5FE6FB-2097-4D54-B4F5-9E0C3A11211C}" destId="{9687049F-2789-413D-8658-CC8033CD5233}" srcOrd="2" destOrd="0" presId="urn:microsoft.com/office/officeart/2005/8/layout/list1"/>
    <dgm:cxn modelId="{BA60B849-9E00-4DAA-86D8-E09CA7268D9B}" type="presParOf" srcId="{EB5FE6FB-2097-4D54-B4F5-9E0C3A11211C}" destId="{AA164B9F-9355-4CDB-B890-4DA49AF7A6D5}" srcOrd="3" destOrd="0" presId="urn:microsoft.com/office/officeart/2005/8/layout/list1"/>
    <dgm:cxn modelId="{ED519A3E-1A06-4F55-AA18-B8795894545C}" type="presParOf" srcId="{EB5FE6FB-2097-4D54-B4F5-9E0C3A11211C}" destId="{54517A99-31C4-4E1F-96B6-B0E0DFE35F7A}" srcOrd="4" destOrd="0" presId="urn:microsoft.com/office/officeart/2005/8/layout/list1"/>
    <dgm:cxn modelId="{529C7CC1-EB5B-4523-AFFE-3E8E3343043B}" type="presParOf" srcId="{54517A99-31C4-4E1F-96B6-B0E0DFE35F7A}" destId="{A14E7C35-6005-4B74-9894-06DC1D60633D}" srcOrd="0" destOrd="0" presId="urn:microsoft.com/office/officeart/2005/8/layout/list1"/>
    <dgm:cxn modelId="{D43C0446-5B4C-45E8-B116-1E38BD94FD32}" type="presParOf" srcId="{54517A99-31C4-4E1F-96B6-B0E0DFE35F7A}" destId="{31D4D205-753E-4868-BAA5-19AC7D2B21FD}" srcOrd="1" destOrd="0" presId="urn:microsoft.com/office/officeart/2005/8/layout/list1"/>
    <dgm:cxn modelId="{84BE69B2-736F-488F-98BB-A0BA413B1178}" type="presParOf" srcId="{EB5FE6FB-2097-4D54-B4F5-9E0C3A11211C}" destId="{E0AC60AF-4D9E-4E3F-9684-129A1E4BE42B}" srcOrd="5" destOrd="0" presId="urn:microsoft.com/office/officeart/2005/8/layout/list1"/>
    <dgm:cxn modelId="{91851714-9617-40DA-A137-42BA424CFF09}" type="presParOf" srcId="{EB5FE6FB-2097-4D54-B4F5-9E0C3A11211C}" destId="{B3AAB32D-7E06-45BF-B80E-946F464B57D7}" srcOrd="6" destOrd="0" presId="urn:microsoft.com/office/officeart/2005/8/layout/list1"/>
    <dgm:cxn modelId="{B241ED31-D941-47AE-98E9-9112BE001875}" type="presParOf" srcId="{EB5FE6FB-2097-4D54-B4F5-9E0C3A11211C}" destId="{7D6EB27F-2BB4-419D-8381-A33CEF8F2471}" srcOrd="7" destOrd="0" presId="urn:microsoft.com/office/officeart/2005/8/layout/list1"/>
    <dgm:cxn modelId="{837B0B56-9E54-46DD-A319-26E54BD74691}" type="presParOf" srcId="{EB5FE6FB-2097-4D54-B4F5-9E0C3A11211C}" destId="{DE9384B7-0CF8-4865-9355-0876BC97E97F}" srcOrd="8" destOrd="0" presId="urn:microsoft.com/office/officeart/2005/8/layout/list1"/>
    <dgm:cxn modelId="{30FAD171-8797-44A3-A5BC-4687FD3F5CF3}" type="presParOf" srcId="{DE9384B7-0CF8-4865-9355-0876BC97E97F}" destId="{FE352684-AB98-45A1-80B9-90A0E245451D}" srcOrd="0" destOrd="0" presId="urn:microsoft.com/office/officeart/2005/8/layout/list1"/>
    <dgm:cxn modelId="{A8C339C0-E169-47E6-8702-5266C618F0F5}" type="presParOf" srcId="{DE9384B7-0CF8-4865-9355-0876BC97E97F}" destId="{86B7AF95-B391-43D8-A169-07B329A93EA2}" srcOrd="1" destOrd="0" presId="urn:microsoft.com/office/officeart/2005/8/layout/list1"/>
    <dgm:cxn modelId="{0EC68A1E-0C00-49E5-983E-9109A36C95AE}" type="presParOf" srcId="{EB5FE6FB-2097-4D54-B4F5-9E0C3A11211C}" destId="{C99B064B-25C4-43DF-969D-145C13583FC1}" srcOrd="9" destOrd="0" presId="urn:microsoft.com/office/officeart/2005/8/layout/list1"/>
    <dgm:cxn modelId="{5DC0AF34-4B44-4C59-BD87-215FF3FB88B1}" type="presParOf" srcId="{EB5FE6FB-2097-4D54-B4F5-9E0C3A11211C}" destId="{FB5D3DA6-89BB-4C81-A4F7-AC3BFCA727A0}" srcOrd="10" destOrd="0" presId="urn:microsoft.com/office/officeart/2005/8/layout/list1"/>
    <dgm:cxn modelId="{33D207F3-BBD3-43DC-8259-C1E35C94FCFF}" type="presParOf" srcId="{EB5FE6FB-2097-4D54-B4F5-9E0C3A11211C}" destId="{BF7D876F-DB46-4C70-AC70-3B73544025E0}" srcOrd="11" destOrd="0" presId="urn:microsoft.com/office/officeart/2005/8/layout/list1"/>
    <dgm:cxn modelId="{EA04C7D1-8F03-4604-B3D5-FF1BA764A8C0}" type="presParOf" srcId="{EB5FE6FB-2097-4D54-B4F5-9E0C3A11211C}" destId="{9198D424-1A5A-418C-A0A0-72B3490F006E}" srcOrd="12" destOrd="0" presId="urn:microsoft.com/office/officeart/2005/8/layout/list1"/>
    <dgm:cxn modelId="{A64347F5-60B6-4759-87FD-44EAED1F7F09}" type="presParOf" srcId="{9198D424-1A5A-418C-A0A0-72B3490F006E}" destId="{8F54B0B3-1710-47CE-90E4-1296EB13B1EC}" srcOrd="0" destOrd="0" presId="urn:microsoft.com/office/officeart/2005/8/layout/list1"/>
    <dgm:cxn modelId="{D0245365-5074-4CDD-A967-6BEB16E49DD3}" type="presParOf" srcId="{9198D424-1A5A-418C-A0A0-72B3490F006E}" destId="{93DCE3BE-E5D1-456B-A13E-02B6DF4F479D}" srcOrd="1" destOrd="0" presId="urn:microsoft.com/office/officeart/2005/8/layout/list1"/>
    <dgm:cxn modelId="{167EA87A-4B47-4FF9-9F61-03772E22A0B5}" type="presParOf" srcId="{EB5FE6FB-2097-4D54-B4F5-9E0C3A11211C}" destId="{4411DBF9-6609-461F-B6F4-3F1AE5A5E505}" srcOrd="13" destOrd="0" presId="urn:microsoft.com/office/officeart/2005/8/layout/list1"/>
    <dgm:cxn modelId="{071F788F-3B84-446D-AEE0-99F3FE19289A}" type="presParOf" srcId="{EB5FE6FB-2097-4D54-B4F5-9E0C3A11211C}" destId="{53CF6E76-AC6B-47FF-BDD5-F3A6503319B2}" srcOrd="14" destOrd="0" presId="urn:microsoft.com/office/officeart/2005/8/layout/list1"/>
    <dgm:cxn modelId="{BC590673-90B4-409D-A9B8-23BF2B4E1291}" type="presParOf" srcId="{EB5FE6FB-2097-4D54-B4F5-9E0C3A11211C}" destId="{B3D6D0B8-1CFB-4853-98AC-D0BCD388EFF7}" srcOrd="15" destOrd="0" presId="urn:microsoft.com/office/officeart/2005/8/layout/list1"/>
    <dgm:cxn modelId="{88E25900-860C-4A60-8690-8BF38FF754BB}" type="presParOf" srcId="{EB5FE6FB-2097-4D54-B4F5-9E0C3A11211C}" destId="{6AB4FC29-C43A-4A73-AB07-3FA2F4A050A6}" srcOrd="16" destOrd="0" presId="urn:microsoft.com/office/officeart/2005/8/layout/list1"/>
    <dgm:cxn modelId="{046F4C11-4839-4F4E-BEBD-19011E423FC4}" type="presParOf" srcId="{6AB4FC29-C43A-4A73-AB07-3FA2F4A050A6}" destId="{27F74D9F-9B50-412D-AFE9-17C7E6789CE9}" srcOrd="0" destOrd="0" presId="urn:microsoft.com/office/officeart/2005/8/layout/list1"/>
    <dgm:cxn modelId="{46B9847E-0094-4C20-9FA7-BD0E8C41442B}" type="presParOf" srcId="{6AB4FC29-C43A-4A73-AB07-3FA2F4A050A6}" destId="{6E14A51C-C221-4FB3-8AA1-0CD5959F5F0A}" srcOrd="1" destOrd="0" presId="urn:microsoft.com/office/officeart/2005/8/layout/list1"/>
    <dgm:cxn modelId="{E0E913A6-2C0A-4D7A-8B99-7BB0D7E20CF7}" type="presParOf" srcId="{EB5FE6FB-2097-4D54-B4F5-9E0C3A11211C}" destId="{8E6C9ECE-638D-4313-9634-F52213897CFA}" srcOrd="17" destOrd="0" presId="urn:microsoft.com/office/officeart/2005/8/layout/list1"/>
    <dgm:cxn modelId="{925AD06B-23B9-4E1A-9B19-B7F614E55FE5}" type="presParOf" srcId="{EB5FE6FB-2097-4D54-B4F5-9E0C3A11211C}" destId="{FFF9BE9A-EC22-409C-8609-5DED297FDD57}" srcOrd="18" destOrd="0" presId="urn:microsoft.com/office/officeart/2005/8/layout/list1"/>
  </dgm:cxnLst>
  <dgm:bg/>
  <dgm:whole>
    <a:ln>
      <a:noFill/>
    </a:ln>
  </dgm:whole>
  <dgm:extLst>
    <a:ext uri="http://schemas.microsoft.com/office/drawing/2008/diagram">
      <dsp:dataModelExt xmlns=""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AC3AAE3-AAB6-47BB-85A7-592708F31FB5}" type="doc">
      <dgm:prSet loTypeId="urn:microsoft.com/office/officeart/2005/8/layout/process4" loCatId="process" qsTypeId="urn:microsoft.com/office/officeart/2005/8/quickstyle/simple1" qsCatId="simple" csTypeId="urn:microsoft.com/office/officeart/2005/8/colors/accent0_2" csCatId="mainScheme" phldr="1"/>
      <dgm:spPr/>
      <dgm:t>
        <a:bodyPr/>
        <a:lstStyle/>
        <a:p>
          <a:endParaRPr lang="zh-CN" altLang="en-US"/>
        </a:p>
      </dgm:t>
    </dgm:pt>
    <dgm:pt modelId="{3CCF4AE1-A3F7-486A-8804-2610DE9D41B8}">
      <dgm:prSet phldrT="[文本]" custT="1"/>
      <dgm:spPr>
        <a:solidFill>
          <a:schemeClr val="bg1">
            <a:lumMod val="85000"/>
          </a:schemeClr>
        </a:solidFill>
        <a:ln w="12700">
          <a:solidFill>
            <a:schemeClr val="bg1"/>
          </a:solidFill>
        </a:ln>
      </dgm:spPr>
      <dgm:t>
        <a:bodyPr/>
        <a:lstStyle/>
        <a:p>
          <a:r>
            <a:rPr lang="zh-CN" altLang="en-US" sz="2000" b="1" dirty="0">
              <a:latin typeface="楷体" pitchFamily="49" charset="-122"/>
              <a:ea typeface="楷体" pitchFamily="49" charset="-122"/>
            </a:rPr>
            <a:t>过户双方提交申请材料</a:t>
          </a:r>
        </a:p>
      </dgm:t>
    </dgm:pt>
    <dgm:pt modelId="{36A66C14-7C46-4F65-A49B-A1687F0DAA6F}" type="parTrans" cxnId="{1ADEF010-0900-43C0-A511-4C2E3322D97B}">
      <dgm:prSet/>
      <dgm:spPr/>
      <dgm:t>
        <a:bodyPr/>
        <a:lstStyle/>
        <a:p>
          <a:endParaRPr lang="zh-CN" altLang="en-US" sz="2000" b="1">
            <a:latin typeface="楷体" pitchFamily="49" charset="-122"/>
            <a:ea typeface="楷体" pitchFamily="49" charset="-122"/>
          </a:endParaRPr>
        </a:p>
      </dgm:t>
    </dgm:pt>
    <dgm:pt modelId="{28760691-1E07-4C0A-B8EC-37601E7CC99B}" type="sibTrans" cxnId="{1ADEF010-0900-43C0-A511-4C2E3322D97B}">
      <dgm:prSet/>
      <dgm:spPr/>
      <dgm:t>
        <a:bodyPr/>
        <a:lstStyle/>
        <a:p>
          <a:endParaRPr lang="zh-CN" altLang="en-US" sz="2000" b="1">
            <a:latin typeface="楷体" pitchFamily="49" charset="-122"/>
            <a:ea typeface="楷体" pitchFamily="49" charset="-122"/>
          </a:endParaRPr>
        </a:p>
      </dgm:t>
    </dgm:pt>
    <dgm:pt modelId="{4343A7EB-F696-4DE5-B6BA-F08C752FB9E9}">
      <dgm:prSet phldrT="[文本]" custT="1"/>
      <dgm:spPr>
        <a:solidFill>
          <a:schemeClr val="bg1">
            <a:lumMod val="75000"/>
          </a:schemeClr>
        </a:solidFill>
        <a:ln w="9525">
          <a:solidFill>
            <a:schemeClr val="bg1"/>
          </a:solidFill>
        </a:ln>
      </dgm:spPr>
      <dgm:t>
        <a:bodyPr/>
        <a:lstStyle/>
        <a:p>
          <a:r>
            <a:rPr lang="zh-CN" altLang="en-US" sz="2000" b="1">
              <a:latin typeface="楷体" pitchFamily="49" charset="-122"/>
              <a:ea typeface="楷体" pitchFamily="49" charset="-122"/>
            </a:rPr>
            <a:t>审核通过并缴纳费用</a:t>
          </a:r>
          <a:endParaRPr lang="zh-CN" altLang="en-US" sz="2000" b="1" dirty="0">
            <a:latin typeface="楷体" pitchFamily="49" charset="-122"/>
            <a:ea typeface="楷体" pitchFamily="49" charset="-122"/>
          </a:endParaRPr>
        </a:p>
      </dgm:t>
    </dgm:pt>
    <dgm:pt modelId="{E4C30F20-BD53-48C5-BC3C-4A393D27012B}" type="parTrans" cxnId="{0538F727-3E65-41B5-B356-2402389A1C24}">
      <dgm:prSet/>
      <dgm:spPr/>
      <dgm:t>
        <a:bodyPr/>
        <a:lstStyle/>
        <a:p>
          <a:endParaRPr lang="zh-CN" altLang="en-US" sz="2000" b="1">
            <a:latin typeface="楷体" pitchFamily="49" charset="-122"/>
            <a:ea typeface="楷体" pitchFamily="49" charset="-122"/>
          </a:endParaRPr>
        </a:p>
      </dgm:t>
    </dgm:pt>
    <dgm:pt modelId="{78487AAF-6DAA-4AA2-A013-761BB44F346A}" type="sibTrans" cxnId="{0538F727-3E65-41B5-B356-2402389A1C24}">
      <dgm:prSet/>
      <dgm:spPr/>
      <dgm:t>
        <a:bodyPr/>
        <a:lstStyle/>
        <a:p>
          <a:endParaRPr lang="zh-CN" altLang="en-US" sz="2000" b="1">
            <a:latin typeface="楷体" pitchFamily="49" charset="-122"/>
            <a:ea typeface="楷体" pitchFamily="49" charset="-122"/>
          </a:endParaRPr>
        </a:p>
      </dgm:t>
    </dgm:pt>
    <dgm:pt modelId="{93019A5B-2D02-46B1-A37E-9B93B9C5BFD2}">
      <dgm:prSet phldrT="[文本]" custT="1"/>
      <dgm:spPr>
        <a:solidFill>
          <a:schemeClr val="bg1">
            <a:lumMod val="65000"/>
          </a:schemeClr>
        </a:solidFill>
        <a:ln>
          <a:solidFill>
            <a:schemeClr val="bg1"/>
          </a:solidFill>
        </a:ln>
      </dgm:spPr>
      <dgm:t>
        <a:bodyPr/>
        <a:lstStyle/>
        <a:p>
          <a:r>
            <a:rPr lang="zh-CN" altLang="en-US" sz="2000" b="1">
              <a:latin typeface="楷体" pitchFamily="49" charset="-122"/>
              <a:ea typeface="楷体" pitchFamily="49" charset="-122"/>
            </a:rPr>
            <a:t>反馈办理结果</a:t>
          </a:r>
          <a:endParaRPr lang="zh-CN" altLang="en-US" sz="2000" b="1" dirty="0">
            <a:latin typeface="楷体" pitchFamily="49" charset="-122"/>
            <a:ea typeface="楷体" pitchFamily="49" charset="-122"/>
          </a:endParaRPr>
        </a:p>
      </dgm:t>
    </dgm:pt>
    <dgm:pt modelId="{4EC850F9-20BF-4484-B29F-BBC1758B3245}" type="parTrans" cxnId="{A9794876-F44A-4E18-83AA-AABABD2DBACC}">
      <dgm:prSet/>
      <dgm:spPr/>
      <dgm:t>
        <a:bodyPr/>
        <a:lstStyle/>
        <a:p>
          <a:endParaRPr lang="zh-CN" altLang="en-US" sz="2000" b="1">
            <a:latin typeface="楷体" pitchFamily="49" charset="-122"/>
            <a:ea typeface="楷体" pitchFamily="49" charset="-122"/>
          </a:endParaRPr>
        </a:p>
      </dgm:t>
    </dgm:pt>
    <dgm:pt modelId="{05C00C12-A82C-4CA1-AA52-FED8E419C5FF}" type="sibTrans" cxnId="{A9794876-F44A-4E18-83AA-AABABD2DBACC}">
      <dgm:prSet/>
      <dgm:spPr/>
      <dgm:t>
        <a:bodyPr/>
        <a:lstStyle/>
        <a:p>
          <a:endParaRPr lang="zh-CN" altLang="en-US" sz="2000" b="1">
            <a:latin typeface="楷体" pitchFamily="49" charset="-122"/>
            <a:ea typeface="楷体" pitchFamily="49" charset="-122"/>
          </a:endParaRPr>
        </a:p>
      </dgm:t>
    </dgm:pt>
    <dgm:pt modelId="{1B3B6BD3-9AF3-4473-862E-68DFC8E2EC4B}">
      <dgm:prSet phldrT="[文本]" custT="1"/>
      <dgm:spPr>
        <a:solidFill>
          <a:schemeClr val="bg1">
            <a:lumMod val="65000"/>
            <a:alpha val="90000"/>
          </a:schemeClr>
        </a:solidFill>
        <a:ln w="19050">
          <a:solidFill>
            <a:schemeClr val="tx1"/>
          </a:solidFill>
          <a:prstDash val="dash"/>
        </a:ln>
      </dgm:spPr>
      <dgm:t>
        <a:bodyPr/>
        <a:lstStyle/>
        <a:p>
          <a:r>
            <a:rPr lang="zh-CN" altLang="en-US" sz="1800" b="1" dirty="0">
              <a:latin typeface="楷体" pitchFamily="49" charset="-122"/>
              <a:ea typeface="楷体" pitchFamily="49" charset="-122"/>
            </a:rPr>
            <a:t>审核通过日次一交易日生效，领取</a:t>
          </a:r>
          <a:r>
            <a:rPr lang="en-US" altLang="zh-CN" sz="1800" b="1" dirty="0">
              <a:latin typeface="楷体" pitchFamily="49" charset="-122"/>
              <a:ea typeface="楷体" pitchFamily="49" charset="-122"/>
            </a:rPr>
            <a:t>《</a:t>
          </a:r>
          <a:r>
            <a:rPr lang="zh-CN" altLang="en-US" sz="1800" b="1" dirty="0">
              <a:latin typeface="楷体" pitchFamily="49" charset="-122"/>
              <a:ea typeface="楷体" pitchFamily="49" charset="-122"/>
            </a:rPr>
            <a:t>证券过户登记确认书</a:t>
          </a:r>
          <a:r>
            <a:rPr lang="en-US" altLang="zh-CN" sz="1800" b="1" dirty="0">
              <a:latin typeface="楷体" pitchFamily="49" charset="-122"/>
              <a:ea typeface="楷体" pitchFamily="49" charset="-122"/>
            </a:rPr>
            <a:t>》</a:t>
          </a:r>
          <a:endParaRPr lang="zh-CN" altLang="en-US" sz="1800" b="1" dirty="0">
            <a:latin typeface="楷体" pitchFamily="49" charset="-122"/>
            <a:ea typeface="楷体" pitchFamily="49" charset="-122"/>
          </a:endParaRPr>
        </a:p>
      </dgm:t>
    </dgm:pt>
    <dgm:pt modelId="{388ADA64-5F95-421B-BC2B-7B12350C5385}" type="parTrans" cxnId="{5141F30C-9A3E-4D25-AD97-6347FD44FF5E}">
      <dgm:prSet/>
      <dgm:spPr/>
      <dgm:t>
        <a:bodyPr/>
        <a:lstStyle/>
        <a:p>
          <a:endParaRPr lang="zh-CN" altLang="en-US" sz="2000" b="1">
            <a:latin typeface="楷体" pitchFamily="49" charset="-122"/>
            <a:ea typeface="楷体" pitchFamily="49" charset="-122"/>
          </a:endParaRPr>
        </a:p>
      </dgm:t>
    </dgm:pt>
    <dgm:pt modelId="{9E2D4490-20B5-418D-8032-5924BE849DB7}" type="sibTrans" cxnId="{5141F30C-9A3E-4D25-AD97-6347FD44FF5E}">
      <dgm:prSet/>
      <dgm:spPr/>
      <dgm:t>
        <a:bodyPr/>
        <a:lstStyle/>
        <a:p>
          <a:endParaRPr lang="zh-CN" altLang="en-US" sz="2000" b="1">
            <a:latin typeface="楷体" pitchFamily="49" charset="-122"/>
            <a:ea typeface="楷体" pitchFamily="49" charset="-122"/>
          </a:endParaRPr>
        </a:p>
      </dgm:t>
    </dgm:pt>
    <dgm:pt modelId="{3C5C6175-0FF3-41A2-BC51-2A259BAE8856}" type="pres">
      <dgm:prSet presAssocID="{7AC3AAE3-AAB6-47BB-85A7-592708F31FB5}" presName="Name0" presStyleCnt="0">
        <dgm:presLayoutVars>
          <dgm:dir/>
          <dgm:animLvl val="lvl"/>
          <dgm:resizeHandles val="exact"/>
        </dgm:presLayoutVars>
      </dgm:prSet>
      <dgm:spPr/>
      <dgm:t>
        <a:bodyPr/>
        <a:lstStyle/>
        <a:p>
          <a:endParaRPr lang="zh-CN" altLang="en-US"/>
        </a:p>
      </dgm:t>
    </dgm:pt>
    <dgm:pt modelId="{163AB78A-3760-4F0F-8922-6AE33CEA67AF}" type="pres">
      <dgm:prSet presAssocID="{93019A5B-2D02-46B1-A37E-9B93B9C5BFD2}" presName="boxAndChildren" presStyleCnt="0"/>
      <dgm:spPr/>
    </dgm:pt>
    <dgm:pt modelId="{B04B59CF-D0DD-43D5-966E-6472474BE48E}" type="pres">
      <dgm:prSet presAssocID="{93019A5B-2D02-46B1-A37E-9B93B9C5BFD2}" presName="parentTextBox" presStyleLbl="node1" presStyleIdx="0" presStyleCnt="3"/>
      <dgm:spPr/>
      <dgm:t>
        <a:bodyPr/>
        <a:lstStyle/>
        <a:p>
          <a:endParaRPr lang="zh-CN" altLang="en-US"/>
        </a:p>
      </dgm:t>
    </dgm:pt>
    <dgm:pt modelId="{031876D8-B54B-4BF5-A5D4-144714B9474C}" type="pres">
      <dgm:prSet presAssocID="{93019A5B-2D02-46B1-A37E-9B93B9C5BFD2}" presName="entireBox" presStyleLbl="node1" presStyleIdx="0" presStyleCnt="3" custScaleY="142362"/>
      <dgm:spPr/>
      <dgm:t>
        <a:bodyPr/>
        <a:lstStyle/>
        <a:p>
          <a:endParaRPr lang="zh-CN" altLang="en-US"/>
        </a:p>
      </dgm:t>
    </dgm:pt>
    <dgm:pt modelId="{560F7543-06A6-4F6D-B99B-A444775877D7}" type="pres">
      <dgm:prSet presAssocID="{93019A5B-2D02-46B1-A37E-9B93B9C5BFD2}" presName="descendantBox" presStyleCnt="0"/>
      <dgm:spPr/>
    </dgm:pt>
    <dgm:pt modelId="{73202E9D-6299-4C6A-9B62-130D8634B96E}" type="pres">
      <dgm:prSet presAssocID="{1B3B6BD3-9AF3-4473-862E-68DFC8E2EC4B}" presName="childTextBox" presStyleLbl="fgAccFollowNode1" presStyleIdx="0" presStyleCnt="1" custScaleY="148731" custLinFactNeighborY="45687">
        <dgm:presLayoutVars>
          <dgm:bulletEnabled val="1"/>
        </dgm:presLayoutVars>
      </dgm:prSet>
      <dgm:spPr/>
      <dgm:t>
        <a:bodyPr/>
        <a:lstStyle/>
        <a:p>
          <a:endParaRPr lang="zh-CN" altLang="en-US"/>
        </a:p>
      </dgm:t>
    </dgm:pt>
    <dgm:pt modelId="{36D0B6BA-110A-4ED8-9781-D3221B52CBAB}" type="pres">
      <dgm:prSet presAssocID="{78487AAF-6DAA-4AA2-A013-761BB44F346A}" presName="sp" presStyleCnt="0"/>
      <dgm:spPr/>
    </dgm:pt>
    <dgm:pt modelId="{E902D822-E80C-4562-9467-A9E3C3AEDD8C}" type="pres">
      <dgm:prSet presAssocID="{4343A7EB-F696-4DE5-B6BA-F08C752FB9E9}" presName="arrowAndChildren" presStyleCnt="0"/>
      <dgm:spPr/>
    </dgm:pt>
    <dgm:pt modelId="{C5147725-0810-4A79-AA33-A3A736584700}" type="pres">
      <dgm:prSet presAssocID="{4343A7EB-F696-4DE5-B6BA-F08C752FB9E9}" presName="parentTextArrow" presStyleLbl="node1" presStyleIdx="1" presStyleCnt="3"/>
      <dgm:spPr/>
      <dgm:t>
        <a:bodyPr/>
        <a:lstStyle/>
        <a:p>
          <a:endParaRPr lang="zh-CN" altLang="en-US"/>
        </a:p>
      </dgm:t>
    </dgm:pt>
    <dgm:pt modelId="{9762D1D8-339D-47DF-9BD2-20293EB6BCB6}" type="pres">
      <dgm:prSet presAssocID="{28760691-1E07-4C0A-B8EC-37601E7CC99B}" presName="sp" presStyleCnt="0"/>
      <dgm:spPr/>
    </dgm:pt>
    <dgm:pt modelId="{79D51A65-E544-4005-94AD-AF70D568D860}" type="pres">
      <dgm:prSet presAssocID="{3CCF4AE1-A3F7-486A-8804-2610DE9D41B8}" presName="arrowAndChildren" presStyleCnt="0"/>
      <dgm:spPr/>
    </dgm:pt>
    <dgm:pt modelId="{73B2235D-9B51-49ED-A236-CAFDEBB54D0A}" type="pres">
      <dgm:prSet presAssocID="{3CCF4AE1-A3F7-486A-8804-2610DE9D41B8}" presName="parentTextArrow" presStyleLbl="node1" presStyleIdx="2" presStyleCnt="3"/>
      <dgm:spPr/>
      <dgm:t>
        <a:bodyPr/>
        <a:lstStyle/>
        <a:p>
          <a:endParaRPr lang="zh-CN" altLang="en-US"/>
        </a:p>
      </dgm:t>
    </dgm:pt>
  </dgm:ptLst>
  <dgm:cxnLst>
    <dgm:cxn modelId="{A9794876-F44A-4E18-83AA-AABABD2DBACC}" srcId="{7AC3AAE3-AAB6-47BB-85A7-592708F31FB5}" destId="{93019A5B-2D02-46B1-A37E-9B93B9C5BFD2}" srcOrd="2" destOrd="0" parTransId="{4EC850F9-20BF-4484-B29F-BBC1758B3245}" sibTransId="{05C00C12-A82C-4CA1-AA52-FED8E419C5FF}"/>
    <dgm:cxn modelId="{1D3D7ECF-4642-4CFA-9AA7-806A9EC84BB2}" type="presOf" srcId="{1B3B6BD3-9AF3-4473-862E-68DFC8E2EC4B}" destId="{73202E9D-6299-4C6A-9B62-130D8634B96E}" srcOrd="0" destOrd="0" presId="urn:microsoft.com/office/officeart/2005/8/layout/process4"/>
    <dgm:cxn modelId="{B8D632FF-124D-4C93-8FA2-60C842AD7483}" type="presOf" srcId="{4343A7EB-F696-4DE5-B6BA-F08C752FB9E9}" destId="{C5147725-0810-4A79-AA33-A3A736584700}" srcOrd="0" destOrd="0" presId="urn:microsoft.com/office/officeart/2005/8/layout/process4"/>
    <dgm:cxn modelId="{3985B837-A4A9-4F20-B2F4-177E79548582}" type="presOf" srcId="{3CCF4AE1-A3F7-486A-8804-2610DE9D41B8}" destId="{73B2235D-9B51-49ED-A236-CAFDEBB54D0A}" srcOrd="0" destOrd="0" presId="urn:microsoft.com/office/officeart/2005/8/layout/process4"/>
    <dgm:cxn modelId="{1ADEF010-0900-43C0-A511-4C2E3322D97B}" srcId="{7AC3AAE3-AAB6-47BB-85A7-592708F31FB5}" destId="{3CCF4AE1-A3F7-486A-8804-2610DE9D41B8}" srcOrd="0" destOrd="0" parTransId="{36A66C14-7C46-4F65-A49B-A1687F0DAA6F}" sibTransId="{28760691-1E07-4C0A-B8EC-37601E7CC99B}"/>
    <dgm:cxn modelId="{D1EC5EC3-6CEE-45EE-9784-C4A053ED2F64}" type="presOf" srcId="{7AC3AAE3-AAB6-47BB-85A7-592708F31FB5}" destId="{3C5C6175-0FF3-41A2-BC51-2A259BAE8856}" srcOrd="0" destOrd="0" presId="urn:microsoft.com/office/officeart/2005/8/layout/process4"/>
    <dgm:cxn modelId="{0538F727-3E65-41B5-B356-2402389A1C24}" srcId="{7AC3AAE3-AAB6-47BB-85A7-592708F31FB5}" destId="{4343A7EB-F696-4DE5-B6BA-F08C752FB9E9}" srcOrd="1" destOrd="0" parTransId="{E4C30F20-BD53-48C5-BC3C-4A393D27012B}" sibTransId="{78487AAF-6DAA-4AA2-A013-761BB44F346A}"/>
    <dgm:cxn modelId="{5141F30C-9A3E-4D25-AD97-6347FD44FF5E}" srcId="{93019A5B-2D02-46B1-A37E-9B93B9C5BFD2}" destId="{1B3B6BD3-9AF3-4473-862E-68DFC8E2EC4B}" srcOrd="0" destOrd="0" parTransId="{388ADA64-5F95-421B-BC2B-7B12350C5385}" sibTransId="{9E2D4490-20B5-418D-8032-5924BE849DB7}"/>
    <dgm:cxn modelId="{EEA2EFFB-DC93-4BEC-956C-66D320C67527}" type="presOf" srcId="{93019A5B-2D02-46B1-A37E-9B93B9C5BFD2}" destId="{B04B59CF-D0DD-43D5-966E-6472474BE48E}" srcOrd="0" destOrd="0" presId="urn:microsoft.com/office/officeart/2005/8/layout/process4"/>
    <dgm:cxn modelId="{3BD4100E-979C-4723-8043-C667093A0492}" type="presOf" srcId="{93019A5B-2D02-46B1-A37E-9B93B9C5BFD2}" destId="{031876D8-B54B-4BF5-A5D4-144714B9474C}" srcOrd="1" destOrd="0" presId="urn:microsoft.com/office/officeart/2005/8/layout/process4"/>
    <dgm:cxn modelId="{0F1B365E-2F91-4D41-9740-359202CD8221}" type="presParOf" srcId="{3C5C6175-0FF3-41A2-BC51-2A259BAE8856}" destId="{163AB78A-3760-4F0F-8922-6AE33CEA67AF}" srcOrd="0" destOrd="0" presId="urn:microsoft.com/office/officeart/2005/8/layout/process4"/>
    <dgm:cxn modelId="{64686F8E-2CA8-4951-94CE-50FDD6847EF5}" type="presParOf" srcId="{163AB78A-3760-4F0F-8922-6AE33CEA67AF}" destId="{B04B59CF-D0DD-43D5-966E-6472474BE48E}" srcOrd="0" destOrd="0" presId="urn:microsoft.com/office/officeart/2005/8/layout/process4"/>
    <dgm:cxn modelId="{3F8391A9-B941-4569-9FC4-9444657AAE77}" type="presParOf" srcId="{163AB78A-3760-4F0F-8922-6AE33CEA67AF}" destId="{031876D8-B54B-4BF5-A5D4-144714B9474C}" srcOrd="1" destOrd="0" presId="urn:microsoft.com/office/officeart/2005/8/layout/process4"/>
    <dgm:cxn modelId="{C38B2907-425A-4506-B00B-32031AA1B51F}" type="presParOf" srcId="{163AB78A-3760-4F0F-8922-6AE33CEA67AF}" destId="{560F7543-06A6-4F6D-B99B-A444775877D7}" srcOrd="2" destOrd="0" presId="urn:microsoft.com/office/officeart/2005/8/layout/process4"/>
    <dgm:cxn modelId="{B4EEF702-757F-4112-9542-C0A5D3394C41}" type="presParOf" srcId="{560F7543-06A6-4F6D-B99B-A444775877D7}" destId="{73202E9D-6299-4C6A-9B62-130D8634B96E}" srcOrd="0" destOrd="0" presId="urn:microsoft.com/office/officeart/2005/8/layout/process4"/>
    <dgm:cxn modelId="{B898C114-67EB-43BC-9537-E22F45E938EF}" type="presParOf" srcId="{3C5C6175-0FF3-41A2-BC51-2A259BAE8856}" destId="{36D0B6BA-110A-4ED8-9781-D3221B52CBAB}" srcOrd="1" destOrd="0" presId="urn:microsoft.com/office/officeart/2005/8/layout/process4"/>
    <dgm:cxn modelId="{8472B2D7-D8C2-4107-A90F-219381B91EC8}" type="presParOf" srcId="{3C5C6175-0FF3-41A2-BC51-2A259BAE8856}" destId="{E902D822-E80C-4562-9467-A9E3C3AEDD8C}" srcOrd="2" destOrd="0" presId="urn:microsoft.com/office/officeart/2005/8/layout/process4"/>
    <dgm:cxn modelId="{9A4FC00E-EEA9-4670-9358-19DD4DC73B4B}" type="presParOf" srcId="{E902D822-E80C-4562-9467-A9E3C3AEDD8C}" destId="{C5147725-0810-4A79-AA33-A3A736584700}" srcOrd="0" destOrd="0" presId="urn:microsoft.com/office/officeart/2005/8/layout/process4"/>
    <dgm:cxn modelId="{30991085-D93E-4B68-A1F4-370F2AC2E21D}" type="presParOf" srcId="{3C5C6175-0FF3-41A2-BC51-2A259BAE8856}" destId="{9762D1D8-339D-47DF-9BD2-20293EB6BCB6}" srcOrd="3" destOrd="0" presId="urn:microsoft.com/office/officeart/2005/8/layout/process4"/>
    <dgm:cxn modelId="{C4A8718B-2BCC-4344-BA51-72B8CAC04FDA}" type="presParOf" srcId="{3C5C6175-0FF3-41A2-BC51-2A259BAE8856}" destId="{79D51A65-E544-4005-94AD-AF70D568D860}" srcOrd="4" destOrd="0" presId="urn:microsoft.com/office/officeart/2005/8/layout/process4"/>
    <dgm:cxn modelId="{DF259E4F-730D-4CCD-831B-FC0DF4D46E4E}" type="presParOf" srcId="{79D51A65-E544-4005-94AD-AF70D568D860}" destId="{73B2235D-9B51-49ED-A236-CAFDEBB54D0A}" srcOrd="0" destOrd="0" presId="urn:microsoft.com/office/officeart/2005/8/layout/process4"/>
  </dgm:cxnLst>
  <dgm:bg/>
  <dgm:whole>
    <a:ln w="12700"/>
  </dgm:whole>
  <dgm:extLst>
    <a:ext uri="http://schemas.microsoft.com/office/drawing/2008/diagram">
      <dsp:dataModelExt xmlns=""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8461BCC-CFB8-48DC-88A7-F6D066984C8C}">
      <dsp:nvSpPr>
        <dsp:cNvPr id="0" name=""/>
        <dsp:cNvSpPr/>
      </dsp:nvSpPr>
      <dsp:spPr>
        <a:xfrm>
          <a:off x="659904" y="0"/>
          <a:ext cx="4968552" cy="4968552"/>
        </a:xfrm>
        <a:prstGeom prst="ellipse">
          <a:avLst/>
        </a:prstGeom>
        <a:solidFill>
          <a:schemeClr val="bg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endParaRPr lang="zh-CN" altLang="en-US" sz="1600" b="1" kern="1200" dirty="0"/>
        </a:p>
      </dsp:txBody>
      <dsp:txXfrm>
        <a:off x="2275925" y="248427"/>
        <a:ext cx="1736508" cy="745282"/>
      </dsp:txXfrm>
    </dsp:sp>
    <dsp:sp modelId="{5B541FD0-B7BD-4CC8-8414-51B557A81561}">
      <dsp:nvSpPr>
        <dsp:cNvPr id="0" name=""/>
        <dsp:cNvSpPr/>
      </dsp:nvSpPr>
      <dsp:spPr>
        <a:xfrm>
          <a:off x="1475640" y="1656179"/>
          <a:ext cx="3426810" cy="3176544"/>
        </a:xfrm>
        <a:prstGeom prst="ellipse">
          <a:avLst/>
        </a:prstGeom>
        <a:solidFill>
          <a:schemeClr val="bg1">
            <a:lumMod val="6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zh-CN" altLang="en-US" sz="1800" b="1" kern="1200" dirty="0" smtClean="0">
              <a:latin typeface="楷体" pitchFamily="49" charset="-122"/>
              <a:ea typeface="楷体" pitchFamily="49" charset="-122"/>
            </a:rPr>
            <a:t>证券质押信息查询</a:t>
          </a:r>
          <a:endParaRPr lang="zh-CN" altLang="en-US" sz="1800" b="1" kern="1200" dirty="0">
            <a:latin typeface="楷体" pitchFamily="49" charset="-122"/>
            <a:ea typeface="楷体" pitchFamily="49" charset="-122"/>
          </a:endParaRPr>
        </a:p>
      </dsp:txBody>
      <dsp:txXfrm>
        <a:off x="2390599" y="1854713"/>
        <a:ext cx="1596893" cy="595602"/>
      </dsp:txXfrm>
    </dsp:sp>
    <dsp:sp modelId="{01DAE3DD-E3D2-49F7-84C7-3D1FF802C60C}">
      <dsp:nvSpPr>
        <dsp:cNvPr id="0" name=""/>
        <dsp:cNvSpPr/>
      </dsp:nvSpPr>
      <dsp:spPr>
        <a:xfrm>
          <a:off x="1907706" y="2376259"/>
          <a:ext cx="2484276" cy="2317779"/>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zh-CN" altLang="en-US" sz="1800" b="1" kern="1200" dirty="0" smtClean="0">
              <a:latin typeface="楷体" pitchFamily="49" charset="-122"/>
              <a:ea typeface="楷体" pitchFamily="49" charset="-122"/>
            </a:rPr>
            <a:t>查询</a:t>
          </a:r>
          <a:endParaRPr lang="en-US" altLang="zh-CN" sz="1800" b="1" kern="1200" dirty="0" smtClean="0">
            <a:latin typeface="楷体" pitchFamily="49" charset="-122"/>
            <a:ea typeface="楷体" pitchFamily="49" charset="-122"/>
          </a:endParaRPr>
        </a:p>
        <a:p>
          <a:pPr lvl="0" algn="ctr" defTabSz="800100">
            <a:lnSpc>
              <a:spcPct val="90000"/>
            </a:lnSpc>
            <a:spcBef>
              <a:spcPct val="0"/>
            </a:spcBef>
            <a:spcAft>
              <a:spcPct val="35000"/>
            </a:spcAft>
          </a:pPr>
          <a:r>
            <a:rPr lang="zh-CN" altLang="en-US" sz="1800" b="1" kern="1200" dirty="0" smtClean="0">
              <a:latin typeface="楷体" pitchFamily="49" charset="-122"/>
              <a:ea typeface="楷体" pitchFamily="49" charset="-122"/>
            </a:rPr>
            <a:t>质押登记、解除质押、部分解除质押</a:t>
          </a:r>
          <a:endParaRPr lang="en-US" altLang="zh-CN" sz="1800" b="1" kern="1200" dirty="0" smtClean="0">
            <a:latin typeface="楷体" pitchFamily="49" charset="-122"/>
            <a:ea typeface="楷体" pitchFamily="49" charset="-122"/>
          </a:endParaRPr>
        </a:p>
        <a:p>
          <a:pPr lvl="0" algn="ctr" defTabSz="800100">
            <a:lnSpc>
              <a:spcPct val="90000"/>
            </a:lnSpc>
            <a:spcBef>
              <a:spcPct val="0"/>
            </a:spcBef>
            <a:spcAft>
              <a:spcPct val="35000"/>
            </a:spcAft>
          </a:pPr>
          <a:r>
            <a:rPr lang="zh-CN" altLang="en-US" sz="1800" b="1" kern="1200" dirty="0" smtClean="0">
              <a:latin typeface="楷体" pitchFamily="49" charset="-122"/>
              <a:ea typeface="楷体" pitchFamily="49" charset="-122"/>
            </a:rPr>
            <a:t>继承过户、离婚财产分割过户</a:t>
          </a:r>
          <a:endParaRPr lang="zh-CN" altLang="en-US" sz="1800" b="1" kern="1200" dirty="0">
            <a:latin typeface="楷体" pitchFamily="49" charset="-122"/>
            <a:ea typeface="楷体" pitchFamily="49" charset="-122"/>
          </a:endParaRPr>
        </a:p>
      </dsp:txBody>
      <dsp:txXfrm>
        <a:off x="2271519" y="2955704"/>
        <a:ext cx="1756648" cy="1158889"/>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8814EEA-5817-4281-9D49-B7085E344002}">
      <dsp:nvSpPr>
        <dsp:cNvPr id="0" name=""/>
        <dsp:cNvSpPr/>
      </dsp:nvSpPr>
      <dsp:spPr>
        <a:xfrm>
          <a:off x="837105" y="428"/>
          <a:ext cx="1438416" cy="369886"/>
        </a:xfrm>
        <a:prstGeom prst="roundRect">
          <a:avLst>
            <a:gd name="adj" fmla="val 10000"/>
          </a:avLst>
        </a:prstGeom>
        <a:solidFill>
          <a:schemeClr val="bg1">
            <a:lumMod val="95000"/>
          </a:schemeClr>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zh-CN" altLang="en-US" sz="1400" b="1" kern="1200" dirty="0">
              <a:solidFill>
                <a:schemeClr val="tx1"/>
              </a:solidFill>
              <a:effectLst>
                <a:outerShdw blurRad="38100" dist="38100" dir="2700000" algn="tl">
                  <a:srgbClr val="000000">
                    <a:alpha val="43137"/>
                  </a:srgbClr>
                </a:outerShdw>
              </a:effectLst>
              <a:latin typeface="楷体" pitchFamily="49" charset="-122"/>
              <a:ea typeface="楷体" pitchFamily="49" charset="-122"/>
            </a:rPr>
            <a:t>债权人（质权人）</a:t>
          </a:r>
        </a:p>
      </dsp:txBody>
      <dsp:txXfrm>
        <a:off x="837105" y="428"/>
        <a:ext cx="1438416" cy="369886"/>
      </dsp:txXfrm>
    </dsp:sp>
    <dsp:sp modelId="{FD063BD4-0C23-4A7D-A106-68C00E4AACAF}">
      <dsp:nvSpPr>
        <dsp:cNvPr id="0" name=""/>
        <dsp:cNvSpPr/>
      </dsp:nvSpPr>
      <dsp:spPr>
        <a:xfrm rot="2802401">
          <a:off x="1712910" y="620492"/>
          <a:ext cx="628656" cy="129460"/>
        </a:xfrm>
        <a:prstGeom prst="leftRightArrow">
          <a:avLst>
            <a:gd name="adj1" fmla="val 60000"/>
            <a:gd name="adj2" fmla="val 5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zh-CN" altLang="en-US" sz="500" b="1" kern="1200">
            <a:solidFill>
              <a:schemeClr val="bg1"/>
            </a:solidFill>
            <a:effectLst>
              <a:outerShdw blurRad="38100" dist="38100" dir="2700000" algn="tl">
                <a:srgbClr val="000000">
                  <a:alpha val="43137"/>
                </a:srgbClr>
              </a:outerShdw>
            </a:effectLst>
            <a:latin typeface="楷体" pitchFamily="49" charset="-122"/>
            <a:ea typeface="楷体" pitchFamily="49" charset="-122"/>
          </a:endParaRPr>
        </a:p>
      </dsp:txBody>
      <dsp:txXfrm rot="2802401">
        <a:off x="1712910" y="620492"/>
        <a:ext cx="628656" cy="129460"/>
      </dsp:txXfrm>
    </dsp:sp>
    <dsp:sp modelId="{E97708A5-8B6F-4057-B6D9-E40BF56785D1}">
      <dsp:nvSpPr>
        <dsp:cNvPr id="0" name=""/>
        <dsp:cNvSpPr/>
      </dsp:nvSpPr>
      <dsp:spPr>
        <a:xfrm>
          <a:off x="1965999" y="1000129"/>
          <a:ext cx="1064327" cy="369886"/>
        </a:xfrm>
        <a:prstGeom prst="roundRect">
          <a:avLst>
            <a:gd name="adj" fmla="val 10000"/>
          </a:avLst>
        </a:prstGeom>
        <a:solidFill>
          <a:schemeClr val="tx1">
            <a:lumMod val="50000"/>
            <a:lumOff val="50000"/>
          </a:schemeClr>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zh-CN" altLang="en-US" sz="1400" b="1" kern="1200" dirty="0">
              <a:solidFill>
                <a:schemeClr val="bg1"/>
              </a:solidFill>
              <a:effectLst>
                <a:outerShdw blurRad="38100" dist="38100" dir="2700000" algn="tl">
                  <a:srgbClr val="000000">
                    <a:alpha val="43137"/>
                  </a:srgbClr>
                </a:outerShdw>
              </a:effectLst>
              <a:latin typeface="楷体" pitchFamily="49" charset="-122"/>
              <a:ea typeface="楷体" pitchFamily="49" charset="-122"/>
            </a:rPr>
            <a:t>出质人</a:t>
          </a:r>
        </a:p>
      </dsp:txBody>
      <dsp:txXfrm>
        <a:off x="1965999" y="1000129"/>
        <a:ext cx="1064327" cy="369886"/>
      </dsp:txXfrm>
    </dsp:sp>
    <dsp:sp modelId="{20B3B280-393D-4679-AB55-585EA9A84767}">
      <dsp:nvSpPr>
        <dsp:cNvPr id="0" name=""/>
        <dsp:cNvSpPr/>
      </dsp:nvSpPr>
      <dsp:spPr>
        <a:xfrm rot="10799993">
          <a:off x="1296141" y="1080122"/>
          <a:ext cx="628656" cy="129460"/>
        </a:xfrm>
        <a:prstGeom prst="leftRightArrow">
          <a:avLst>
            <a:gd name="adj1" fmla="val 60000"/>
            <a:gd name="adj2" fmla="val 50000"/>
          </a:avLst>
        </a:prstGeom>
        <a:solidFill>
          <a:srgbClr val="C00000"/>
        </a:soli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zh-CN" altLang="en-US" sz="500" b="1" kern="1200">
            <a:solidFill>
              <a:schemeClr val="bg1"/>
            </a:solidFill>
            <a:effectLst>
              <a:outerShdw blurRad="38100" dist="38100" dir="2700000" algn="tl">
                <a:srgbClr val="000000">
                  <a:alpha val="43137"/>
                </a:srgbClr>
              </a:outerShdw>
            </a:effectLst>
            <a:latin typeface="楷体" pitchFamily="49" charset="-122"/>
            <a:ea typeface="楷体" pitchFamily="49" charset="-122"/>
          </a:endParaRPr>
        </a:p>
      </dsp:txBody>
      <dsp:txXfrm rot="10799993">
        <a:off x="1296141" y="1080122"/>
        <a:ext cx="628656" cy="129460"/>
      </dsp:txXfrm>
    </dsp:sp>
    <dsp:sp modelId="{F725B2AA-E4DD-47F0-9F8B-7CA2C48C7411}">
      <dsp:nvSpPr>
        <dsp:cNvPr id="0" name=""/>
        <dsp:cNvSpPr/>
      </dsp:nvSpPr>
      <dsp:spPr>
        <a:xfrm>
          <a:off x="177142" y="1000132"/>
          <a:ext cx="1003037" cy="369886"/>
        </a:xfrm>
        <a:prstGeom prst="roundRect">
          <a:avLst>
            <a:gd name="adj" fmla="val 10000"/>
          </a:avLst>
        </a:prstGeom>
        <a:solidFill>
          <a:srgbClr val="00206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zh-CN" altLang="en-US" sz="1400" b="1" kern="1200" dirty="0">
              <a:solidFill>
                <a:schemeClr val="bg1"/>
              </a:solidFill>
              <a:effectLst>
                <a:outerShdw blurRad="38100" dist="38100" dir="2700000" algn="tl">
                  <a:srgbClr val="000000">
                    <a:alpha val="43137"/>
                  </a:srgbClr>
                </a:outerShdw>
              </a:effectLst>
              <a:latin typeface="楷体" pitchFamily="49" charset="-122"/>
              <a:ea typeface="楷体" pitchFamily="49" charset="-122"/>
            </a:rPr>
            <a:t>债务人</a:t>
          </a:r>
          <a:r>
            <a:rPr lang="en-US" altLang="zh-CN" sz="1400" b="1" kern="1200" dirty="0">
              <a:solidFill>
                <a:schemeClr val="bg1"/>
              </a:solidFill>
              <a:effectLst>
                <a:outerShdw blurRad="38100" dist="38100" dir="2700000" algn="tl">
                  <a:srgbClr val="000000">
                    <a:alpha val="43137"/>
                  </a:srgbClr>
                </a:outerShdw>
              </a:effectLst>
              <a:latin typeface="楷体" pitchFamily="49" charset="-122"/>
              <a:ea typeface="楷体" pitchFamily="49" charset="-122"/>
            </a:rPr>
            <a:t>	</a:t>
          </a:r>
          <a:endParaRPr lang="zh-CN" altLang="en-US" sz="1400" b="1" kern="1200" dirty="0">
            <a:solidFill>
              <a:schemeClr val="bg1"/>
            </a:solidFill>
            <a:effectLst>
              <a:outerShdw blurRad="38100" dist="38100" dir="2700000" algn="tl">
                <a:srgbClr val="000000">
                  <a:alpha val="43137"/>
                </a:srgbClr>
              </a:outerShdw>
            </a:effectLst>
            <a:latin typeface="楷体" pitchFamily="49" charset="-122"/>
            <a:ea typeface="楷体" pitchFamily="49" charset="-122"/>
          </a:endParaRPr>
        </a:p>
      </dsp:txBody>
      <dsp:txXfrm>
        <a:off x="177142" y="1000132"/>
        <a:ext cx="1003037" cy="369886"/>
      </dsp:txXfrm>
    </dsp:sp>
    <dsp:sp modelId="{4B8321B3-3F66-4221-A07F-BE801946DBE7}">
      <dsp:nvSpPr>
        <dsp:cNvPr id="0" name=""/>
        <dsp:cNvSpPr/>
      </dsp:nvSpPr>
      <dsp:spPr>
        <a:xfrm rot="18676817">
          <a:off x="803159" y="620493"/>
          <a:ext cx="628656" cy="129460"/>
        </a:xfrm>
        <a:prstGeom prst="leftRightArrow">
          <a:avLst>
            <a:gd name="adj1" fmla="val 60000"/>
            <a:gd name="adj2" fmla="val 50000"/>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zh-CN" altLang="en-US" sz="500" b="1" kern="1200">
            <a:solidFill>
              <a:schemeClr val="bg1"/>
            </a:solidFill>
            <a:effectLst>
              <a:outerShdw blurRad="38100" dist="38100" dir="2700000" algn="tl">
                <a:srgbClr val="000000">
                  <a:alpha val="43137"/>
                </a:srgbClr>
              </a:outerShdw>
            </a:effectLst>
            <a:latin typeface="楷体" pitchFamily="49" charset="-122"/>
            <a:ea typeface="楷体" pitchFamily="49" charset="-122"/>
          </a:endParaRPr>
        </a:p>
      </dsp:txBody>
      <dsp:txXfrm rot="18676817">
        <a:off x="803159" y="620493"/>
        <a:ext cx="628656" cy="129460"/>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16BE91E-9A34-4ED2-966F-E81C99033D95}">
      <dsp:nvSpPr>
        <dsp:cNvPr id="0" name=""/>
        <dsp:cNvSpPr/>
      </dsp:nvSpPr>
      <dsp:spPr>
        <a:xfrm>
          <a:off x="1016000" y="0"/>
          <a:ext cx="4064000" cy="4064000"/>
        </a:xfrm>
        <a:prstGeom prst="diamond">
          <a:avLst/>
        </a:prstGeom>
        <a:solidFill>
          <a:schemeClr val="accent3">
            <a:lumMod val="50000"/>
          </a:schemeClr>
        </a:solidFill>
        <a:ln>
          <a:noFill/>
        </a:ln>
        <a:effectLst/>
      </dsp:spPr>
      <dsp:style>
        <a:lnRef idx="0">
          <a:scrgbClr r="0" g="0" b="0"/>
        </a:lnRef>
        <a:fillRef idx="1">
          <a:scrgbClr r="0" g="0" b="0"/>
        </a:fillRef>
        <a:effectRef idx="0">
          <a:scrgbClr r="0" g="0" b="0"/>
        </a:effectRef>
        <a:fontRef idx="minor"/>
      </dsp:style>
    </dsp:sp>
    <dsp:sp modelId="{D26C3158-11ED-4D94-8466-EA8BBF0300B0}">
      <dsp:nvSpPr>
        <dsp:cNvPr id="0" name=""/>
        <dsp:cNvSpPr/>
      </dsp:nvSpPr>
      <dsp:spPr>
        <a:xfrm>
          <a:off x="1402080" y="386080"/>
          <a:ext cx="1584960" cy="1584960"/>
        </a:xfrm>
        <a:prstGeom prst="roundRect">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ctr" defTabSz="1377950">
            <a:lnSpc>
              <a:spcPct val="90000"/>
            </a:lnSpc>
            <a:spcBef>
              <a:spcPct val="0"/>
            </a:spcBef>
            <a:spcAft>
              <a:spcPct val="35000"/>
            </a:spcAft>
          </a:pPr>
          <a:r>
            <a:rPr lang="zh-CN" altLang="en-US" sz="3100" b="1" kern="1200" smtClean="0">
              <a:latin typeface="楷体" pitchFamily="49" charset="-122"/>
              <a:ea typeface="楷体" pitchFamily="49" charset="-122"/>
            </a:rPr>
            <a:t>境内自然人</a:t>
          </a:r>
          <a:endParaRPr lang="zh-CN" altLang="en-US" sz="3100" kern="1200" dirty="0"/>
        </a:p>
      </dsp:txBody>
      <dsp:txXfrm>
        <a:off x="1402080" y="386080"/>
        <a:ext cx="1584960" cy="1584960"/>
      </dsp:txXfrm>
    </dsp:sp>
    <dsp:sp modelId="{6471D1A3-9D51-48A5-918A-901828B925BD}">
      <dsp:nvSpPr>
        <dsp:cNvPr id="0" name=""/>
        <dsp:cNvSpPr/>
      </dsp:nvSpPr>
      <dsp:spPr>
        <a:xfrm>
          <a:off x="3108960" y="386080"/>
          <a:ext cx="1584960" cy="1584960"/>
        </a:xfrm>
        <a:prstGeom prst="roundRect">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ctr" defTabSz="1377950">
            <a:lnSpc>
              <a:spcPct val="90000"/>
            </a:lnSpc>
            <a:spcBef>
              <a:spcPct val="0"/>
            </a:spcBef>
            <a:spcAft>
              <a:spcPct val="35000"/>
            </a:spcAft>
          </a:pPr>
          <a:r>
            <a:rPr lang="zh-CN" altLang="en-US" sz="3100" b="1" kern="1200" smtClean="0">
              <a:latin typeface="楷体" pitchFamily="49" charset="-122"/>
              <a:ea typeface="楷体" pitchFamily="49" charset="-122"/>
            </a:rPr>
            <a:t>境外自然人</a:t>
          </a:r>
          <a:endParaRPr lang="zh-CN" altLang="en-US" sz="3100" kern="1200" dirty="0"/>
        </a:p>
      </dsp:txBody>
      <dsp:txXfrm>
        <a:off x="3108960" y="386080"/>
        <a:ext cx="1584960" cy="1584960"/>
      </dsp:txXfrm>
    </dsp:sp>
    <dsp:sp modelId="{6F98E23E-C363-4C06-BDB0-DD9F713B10B7}">
      <dsp:nvSpPr>
        <dsp:cNvPr id="0" name=""/>
        <dsp:cNvSpPr/>
      </dsp:nvSpPr>
      <dsp:spPr>
        <a:xfrm>
          <a:off x="1402080" y="2092960"/>
          <a:ext cx="1584960" cy="1584960"/>
        </a:xfrm>
        <a:prstGeom prst="roundRect">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ctr" defTabSz="1377950">
            <a:lnSpc>
              <a:spcPct val="90000"/>
            </a:lnSpc>
            <a:spcBef>
              <a:spcPct val="0"/>
            </a:spcBef>
            <a:spcAft>
              <a:spcPct val="35000"/>
            </a:spcAft>
          </a:pPr>
          <a:r>
            <a:rPr lang="zh-CN" altLang="en-US" sz="3100" b="1" kern="1200" dirty="0" smtClean="0">
              <a:latin typeface="楷体" pitchFamily="49" charset="-122"/>
              <a:ea typeface="楷体" pitchFamily="49" charset="-122"/>
            </a:rPr>
            <a:t>境内机构</a:t>
          </a:r>
          <a:endParaRPr lang="zh-CN" altLang="en-US" sz="3100" kern="1200" dirty="0"/>
        </a:p>
      </dsp:txBody>
      <dsp:txXfrm>
        <a:off x="1402080" y="2092960"/>
        <a:ext cx="1584960" cy="1584960"/>
      </dsp:txXfrm>
    </dsp:sp>
    <dsp:sp modelId="{11369F92-80CE-4DEC-88AE-3AD9D4B71FC3}">
      <dsp:nvSpPr>
        <dsp:cNvPr id="0" name=""/>
        <dsp:cNvSpPr/>
      </dsp:nvSpPr>
      <dsp:spPr>
        <a:xfrm>
          <a:off x="3108960" y="2092960"/>
          <a:ext cx="1584960" cy="1584960"/>
        </a:xfrm>
        <a:prstGeom prst="roundRect">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ctr" defTabSz="1377950">
            <a:lnSpc>
              <a:spcPct val="90000"/>
            </a:lnSpc>
            <a:spcBef>
              <a:spcPct val="0"/>
            </a:spcBef>
            <a:spcAft>
              <a:spcPct val="35000"/>
            </a:spcAft>
          </a:pPr>
          <a:r>
            <a:rPr lang="zh-CN" altLang="en-US" sz="3100" b="1" kern="1200" dirty="0" smtClean="0">
              <a:latin typeface="楷体" pitchFamily="49" charset="-122"/>
              <a:ea typeface="楷体" pitchFamily="49" charset="-122"/>
            </a:rPr>
            <a:t>境外机构</a:t>
          </a:r>
          <a:endParaRPr lang="zh-CN" altLang="en-US" sz="3100" kern="1200" dirty="0"/>
        </a:p>
      </dsp:txBody>
      <dsp:txXfrm>
        <a:off x="3108960" y="2092960"/>
        <a:ext cx="1584960" cy="1584960"/>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31876D8-B54B-4BF5-A5D4-144714B9474C}">
      <dsp:nvSpPr>
        <dsp:cNvPr id="0" name=""/>
        <dsp:cNvSpPr/>
      </dsp:nvSpPr>
      <dsp:spPr>
        <a:xfrm>
          <a:off x="0" y="3093689"/>
          <a:ext cx="6096000" cy="1063964"/>
        </a:xfrm>
        <a:prstGeom prst="rect">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zh-CN" altLang="en-US" sz="1800" b="1" kern="1200" dirty="0">
              <a:latin typeface="楷体" pitchFamily="49" charset="-122"/>
              <a:ea typeface="楷体" pitchFamily="49" charset="-122"/>
            </a:rPr>
            <a:t>反馈办理结果</a:t>
          </a:r>
        </a:p>
      </dsp:txBody>
      <dsp:txXfrm>
        <a:off x="0" y="3093689"/>
        <a:ext cx="6096000" cy="574540"/>
      </dsp:txXfrm>
    </dsp:sp>
    <dsp:sp modelId="{E2D08BE4-5C85-433E-A4E9-E556817F88C3}">
      <dsp:nvSpPr>
        <dsp:cNvPr id="0" name=""/>
        <dsp:cNvSpPr/>
      </dsp:nvSpPr>
      <dsp:spPr>
        <a:xfrm>
          <a:off x="0" y="3556508"/>
          <a:ext cx="3047999" cy="580798"/>
        </a:xfrm>
        <a:prstGeom prst="rect">
          <a:avLst/>
        </a:prstGeom>
        <a:solidFill>
          <a:schemeClr val="bg1">
            <a:lumMod val="75000"/>
            <a:alpha val="90000"/>
          </a:schemeClr>
        </a:solidFill>
        <a:ln w="9525" cap="flat" cmpd="sng" algn="ctr">
          <a:solidFill>
            <a:schemeClr val="accent4">
              <a:tint val="40000"/>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lvl="0" algn="l" defTabSz="711200">
            <a:lnSpc>
              <a:spcPct val="90000"/>
            </a:lnSpc>
            <a:spcBef>
              <a:spcPct val="0"/>
            </a:spcBef>
            <a:spcAft>
              <a:spcPct val="35000"/>
            </a:spcAft>
          </a:pPr>
          <a:r>
            <a:rPr lang="zh-CN" altLang="en-US" sz="1600" b="1" kern="1200" dirty="0">
              <a:latin typeface="楷体" pitchFamily="49" charset="-122"/>
              <a:ea typeface="楷体" pitchFamily="49" charset="-122"/>
            </a:rPr>
            <a:t>审核通过日实时生效，可领取</a:t>
          </a:r>
          <a:r>
            <a:rPr lang="en-US" altLang="zh-CN" sz="1600" b="1" kern="1200" dirty="0">
              <a:latin typeface="楷体" pitchFamily="49" charset="-122"/>
              <a:ea typeface="楷体" pitchFamily="49" charset="-122"/>
            </a:rPr>
            <a:t>《</a:t>
          </a:r>
          <a:r>
            <a:rPr lang="zh-CN" altLang="en-US" sz="1600" b="1" kern="1200" dirty="0">
              <a:latin typeface="楷体" pitchFamily="49" charset="-122"/>
              <a:ea typeface="楷体" pitchFamily="49" charset="-122"/>
            </a:rPr>
            <a:t>证券质押登记证明</a:t>
          </a:r>
          <a:r>
            <a:rPr lang="en-US" altLang="zh-CN" sz="1600" b="1" kern="1200" dirty="0">
              <a:latin typeface="楷体" pitchFamily="49" charset="-122"/>
              <a:ea typeface="楷体" pitchFamily="49" charset="-122"/>
            </a:rPr>
            <a:t>》</a:t>
          </a:r>
          <a:endParaRPr lang="zh-CN" altLang="en-US" sz="1600" b="1" kern="1200" dirty="0">
            <a:latin typeface="楷体" pitchFamily="49" charset="-122"/>
            <a:ea typeface="楷体" pitchFamily="49" charset="-122"/>
          </a:endParaRPr>
        </a:p>
      </dsp:txBody>
      <dsp:txXfrm>
        <a:off x="0" y="3556508"/>
        <a:ext cx="3047999" cy="580798"/>
      </dsp:txXfrm>
    </dsp:sp>
    <dsp:sp modelId="{73202E9D-6299-4C6A-9B62-130D8634B96E}">
      <dsp:nvSpPr>
        <dsp:cNvPr id="0" name=""/>
        <dsp:cNvSpPr/>
      </dsp:nvSpPr>
      <dsp:spPr>
        <a:xfrm>
          <a:off x="3048000" y="3567415"/>
          <a:ext cx="3047999" cy="558985"/>
        </a:xfrm>
        <a:prstGeom prst="rect">
          <a:avLst/>
        </a:prstGeom>
        <a:solidFill>
          <a:schemeClr val="accent1">
            <a:lumMod val="90000"/>
            <a:alpha val="90000"/>
          </a:schemeClr>
        </a:solidFill>
        <a:ln w="9525" cap="flat" cmpd="sng" algn="ctr">
          <a:solidFill>
            <a:schemeClr val="accent4">
              <a:tint val="40000"/>
              <a:alpha val="90000"/>
              <a:hueOff val="3718306"/>
              <a:satOff val="12686"/>
              <a:lumOff val="5426"/>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lvl="0" algn="l" defTabSz="711200">
            <a:lnSpc>
              <a:spcPct val="90000"/>
            </a:lnSpc>
            <a:spcBef>
              <a:spcPct val="0"/>
            </a:spcBef>
            <a:spcAft>
              <a:spcPct val="35000"/>
            </a:spcAft>
          </a:pPr>
          <a:r>
            <a:rPr lang="zh-CN" altLang="en-US" sz="1600" b="1" kern="1200" dirty="0">
              <a:latin typeface="楷体" pitchFamily="49" charset="-122"/>
              <a:ea typeface="楷体" pitchFamily="49" charset="-122"/>
            </a:rPr>
            <a:t>审核通过日终生效，次一交易日领取</a:t>
          </a:r>
          <a:r>
            <a:rPr lang="en-US" altLang="zh-CN" sz="1600" b="1" kern="1200" dirty="0">
              <a:latin typeface="楷体" pitchFamily="49" charset="-122"/>
              <a:ea typeface="楷体" pitchFamily="49" charset="-122"/>
            </a:rPr>
            <a:t>《</a:t>
          </a:r>
          <a:r>
            <a:rPr lang="zh-CN" altLang="en-US" sz="1600" b="1" kern="1200" dirty="0">
              <a:latin typeface="楷体" pitchFamily="49" charset="-122"/>
              <a:ea typeface="楷体" pitchFamily="49" charset="-122"/>
            </a:rPr>
            <a:t>证券质押登记证明</a:t>
          </a:r>
          <a:r>
            <a:rPr lang="en-US" altLang="zh-CN" sz="1600" b="1" kern="1200" dirty="0">
              <a:latin typeface="楷体" pitchFamily="49" charset="-122"/>
              <a:ea typeface="楷体" pitchFamily="49" charset="-122"/>
            </a:rPr>
            <a:t>》</a:t>
          </a:r>
          <a:endParaRPr lang="zh-CN" altLang="en-US" sz="1600" b="1" kern="1200" dirty="0">
            <a:latin typeface="楷体" pitchFamily="49" charset="-122"/>
            <a:ea typeface="楷体" pitchFamily="49" charset="-122"/>
          </a:endParaRPr>
        </a:p>
      </dsp:txBody>
      <dsp:txXfrm>
        <a:off x="3048000" y="3567415"/>
        <a:ext cx="3047999" cy="558985"/>
      </dsp:txXfrm>
    </dsp:sp>
    <dsp:sp modelId="{C5147725-0810-4A79-AA33-A3A736584700}">
      <dsp:nvSpPr>
        <dsp:cNvPr id="0" name=""/>
        <dsp:cNvSpPr/>
      </dsp:nvSpPr>
      <dsp:spPr>
        <a:xfrm rot="10800000">
          <a:off x="0" y="2175042"/>
          <a:ext cx="6096000" cy="925762"/>
        </a:xfrm>
        <a:prstGeom prst="upArrowCallout">
          <a:avLst/>
        </a:prstGeom>
        <a:gradFill rotWithShape="0">
          <a:gsLst>
            <a:gs pos="0">
              <a:schemeClr val="bg1">
                <a:lumMod val="50000"/>
              </a:schemeClr>
            </a:gs>
            <a:gs pos="35000">
              <a:schemeClr val="accent4">
                <a:hueOff val="3714325"/>
                <a:satOff val="13208"/>
                <a:lumOff val="29869"/>
                <a:alphaOff val="0"/>
                <a:tint val="37000"/>
                <a:satMod val="300000"/>
              </a:schemeClr>
            </a:gs>
            <a:gs pos="100000">
              <a:schemeClr val="accent4">
                <a:hueOff val="3714325"/>
                <a:satOff val="13208"/>
                <a:lumOff val="29869"/>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zh-CN" altLang="en-US" sz="1800" b="1" kern="1200" dirty="0">
              <a:latin typeface="楷体" pitchFamily="49" charset="-122"/>
              <a:ea typeface="楷体" pitchFamily="49" charset="-122"/>
            </a:rPr>
            <a:t>审核通过并缴纳费用</a:t>
          </a:r>
        </a:p>
      </dsp:txBody>
      <dsp:txXfrm rot="10800000">
        <a:off x="0" y="2175042"/>
        <a:ext cx="6096000" cy="925762"/>
      </dsp:txXfrm>
    </dsp:sp>
    <dsp:sp modelId="{01DB6CAD-3932-4B45-88A4-1025CF6C409B}">
      <dsp:nvSpPr>
        <dsp:cNvPr id="0" name=""/>
        <dsp:cNvSpPr/>
      </dsp:nvSpPr>
      <dsp:spPr>
        <a:xfrm rot="10800000">
          <a:off x="0" y="918647"/>
          <a:ext cx="6096000" cy="1265424"/>
        </a:xfrm>
        <a:prstGeom prst="upArrowCallout">
          <a:avLst/>
        </a:prstGeom>
        <a:gradFill rotWithShape="0">
          <a:gsLst>
            <a:gs pos="0">
              <a:schemeClr val="bg1">
                <a:lumMod val="50000"/>
              </a:schemeClr>
            </a:gs>
            <a:gs pos="35000">
              <a:schemeClr val="accent4">
                <a:hueOff val="7428651"/>
                <a:satOff val="26416"/>
                <a:lumOff val="59739"/>
                <a:alphaOff val="0"/>
                <a:tint val="37000"/>
                <a:satMod val="300000"/>
              </a:schemeClr>
            </a:gs>
            <a:gs pos="100000">
              <a:schemeClr val="accent4">
                <a:hueOff val="7428651"/>
                <a:satOff val="26416"/>
                <a:lumOff val="59739"/>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zh-CN" altLang="en-US" sz="1800" b="1" kern="1200" dirty="0">
              <a:latin typeface="楷体" pitchFamily="49" charset="-122"/>
              <a:ea typeface="楷体" pitchFamily="49" charset="-122"/>
            </a:rPr>
            <a:t>质押双方提交申请材料</a:t>
          </a:r>
        </a:p>
      </dsp:txBody>
      <dsp:txXfrm>
        <a:off x="0" y="918647"/>
        <a:ext cx="6096000" cy="444163"/>
      </dsp:txXfrm>
    </dsp:sp>
    <dsp:sp modelId="{D69466B5-ACD5-4ECB-B0B4-D08DC2CAB9A0}">
      <dsp:nvSpPr>
        <dsp:cNvPr id="0" name=""/>
        <dsp:cNvSpPr/>
      </dsp:nvSpPr>
      <dsp:spPr>
        <a:xfrm>
          <a:off x="0" y="1413420"/>
          <a:ext cx="3047999" cy="276802"/>
        </a:xfrm>
        <a:prstGeom prst="flowChartProcess">
          <a:avLst/>
        </a:prstGeom>
        <a:solidFill>
          <a:schemeClr val="bg2">
            <a:lumMod val="60000"/>
            <a:lumOff val="40000"/>
            <a:alpha val="90000"/>
          </a:schemeClr>
        </a:solidFill>
        <a:ln w="9525" cap="flat" cmpd="sng" algn="ctr">
          <a:solidFill>
            <a:schemeClr val="accent4">
              <a:tint val="40000"/>
              <a:alpha val="90000"/>
              <a:hueOff val="7436612"/>
              <a:satOff val="25373"/>
              <a:lumOff val="10851"/>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8016" tIns="22860" rIns="128016" bIns="22860" numCol="1" spcCol="1270" anchor="ctr" anchorCtr="0">
          <a:noAutofit/>
        </a:bodyPr>
        <a:lstStyle/>
        <a:p>
          <a:pPr lvl="0" algn="ctr" defTabSz="800100">
            <a:lnSpc>
              <a:spcPct val="90000"/>
            </a:lnSpc>
            <a:spcBef>
              <a:spcPct val="0"/>
            </a:spcBef>
            <a:spcAft>
              <a:spcPct val="35000"/>
            </a:spcAft>
          </a:pPr>
          <a:r>
            <a:rPr lang="zh-CN" altLang="en-US" sz="1800" b="1" kern="1200" dirty="0">
              <a:latin typeface="楷体" pitchFamily="49" charset="-122"/>
              <a:ea typeface="楷体" pitchFamily="49" charset="-122"/>
            </a:rPr>
            <a:t>限售流通股</a:t>
          </a:r>
        </a:p>
      </dsp:txBody>
      <dsp:txXfrm>
        <a:off x="0" y="1413420"/>
        <a:ext cx="3047999" cy="276802"/>
      </dsp:txXfrm>
    </dsp:sp>
    <dsp:sp modelId="{B32CDBBC-C66E-43A7-B95A-A1BA8092241E}">
      <dsp:nvSpPr>
        <dsp:cNvPr id="0" name=""/>
        <dsp:cNvSpPr/>
      </dsp:nvSpPr>
      <dsp:spPr>
        <a:xfrm>
          <a:off x="3048000" y="1413420"/>
          <a:ext cx="3047999" cy="276802"/>
        </a:xfrm>
        <a:prstGeom prst="rect">
          <a:avLst/>
        </a:prstGeom>
        <a:solidFill>
          <a:schemeClr val="accent1">
            <a:lumMod val="90000"/>
            <a:alpha val="90000"/>
          </a:schemeClr>
        </a:solidFill>
        <a:ln w="9525" cap="flat" cmpd="sng" algn="ctr">
          <a:solidFill>
            <a:schemeClr val="accent4">
              <a:tint val="40000"/>
              <a:alpha val="90000"/>
              <a:hueOff val="11154917"/>
              <a:satOff val="38059"/>
              <a:lumOff val="16277"/>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8016" tIns="22860" rIns="128016" bIns="22860" numCol="1" spcCol="1270" anchor="ctr" anchorCtr="0">
          <a:noAutofit/>
        </a:bodyPr>
        <a:lstStyle/>
        <a:p>
          <a:pPr lvl="0" algn="ctr" defTabSz="800100">
            <a:lnSpc>
              <a:spcPct val="90000"/>
            </a:lnSpc>
            <a:spcBef>
              <a:spcPct val="0"/>
            </a:spcBef>
            <a:spcAft>
              <a:spcPct val="35000"/>
            </a:spcAft>
          </a:pPr>
          <a:r>
            <a:rPr lang="zh-CN" altLang="en-US" sz="1800" b="1" kern="1200" dirty="0">
              <a:latin typeface="楷体" pitchFamily="49" charset="-122"/>
              <a:ea typeface="楷体" pitchFamily="49" charset="-122"/>
            </a:rPr>
            <a:t>无限售流通股</a:t>
          </a:r>
        </a:p>
      </dsp:txBody>
      <dsp:txXfrm>
        <a:off x="3048000" y="1413420"/>
        <a:ext cx="3047999" cy="276802"/>
      </dsp:txXfrm>
    </dsp:sp>
    <dsp:sp modelId="{A6E8D092-FC3F-4E2A-B200-BBA53CD880E5}">
      <dsp:nvSpPr>
        <dsp:cNvPr id="0" name=""/>
        <dsp:cNvSpPr/>
      </dsp:nvSpPr>
      <dsp:spPr>
        <a:xfrm rot="10800000">
          <a:off x="0" y="1913"/>
          <a:ext cx="6096000" cy="925762"/>
        </a:xfrm>
        <a:prstGeom prst="upArrowCallout">
          <a:avLst/>
        </a:prstGeom>
        <a:gradFill rotWithShape="0">
          <a:gsLst>
            <a:gs pos="0">
              <a:schemeClr val="bg1">
                <a:lumMod val="50000"/>
              </a:schemeClr>
            </a:gs>
            <a:gs pos="35000">
              <a:schemeClr val="accent4">
                <a:hueOff val="7428651"/>
                <a:satOff val="26416"/>
                <a:lumOff val="59739"/>
                <a:alphaOff val="0"/>
                <a:tint val="37000"/>
                <a:satMod val="300000"/>
              </a:schemeClr>
            </a:gs>
            <a:gs pos="100000">
              <a:schemeClr val="accent4">
                <a:hueOff val="7428651"/>
                <a:satOff val="26416"/>
                <a:lumOff val="59739"/>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zh-CN" altLang="en-US" sz="1800" b="1" kern="1200" dirty="0">
              <a:latin typeface="楷体" pitchFamily="49" charset="-122"/>
              <a:ea typeface="楷体" pitchFamily="49" charset="-122"/>
            </a:rPr>
            <a:t>质押双方下载“中国结算”</a:t>
          </a:r>
          <a:r>
            <a:rPr lang="en-US" altLang="zh-CN" sz="1800" b="1" kern="1200" dirty="0">
              <a:latin typeface="楷体" pitchFamily="49" charset="-122"/>
              <a:ea typeface="楷体" pitchFamily="49" charset="-122"/>
            </a:rPr>
            <a:t>APP</a:t>
          </a:r>
          <a:r>
            <a:rPr lang="zh-CN" altLang="en-US" sz="1800" b="1" kern="1200" dirty="0">
              <a:latin typeface="楷体" pitchFamily="49" charset="-122"/>
              <a:ea typeface="楷体" pitchFamily="49" charset="-122"/>
            </a:rPr>
            <a:t>，进行预填单</a:t>
          </a:r>
        </a:p>
      </dsp:txBody>
      <dsp:txXfrm rot="10800000">
        <a:off x="0" y="1913"/>
        <a:ext cx="6096000" cy="925762"/>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31876D8-B54B-4BF5-A5D4-144714B9474C}">
      <dsp:nvSpPr>
        <dsp:cNvPr id="0" name=""/>
        <dsp:cNvSpPr/>
      </dsp:nvSpPr>
      <dsp:spPr>
        <a:xfrm>
          <a:off x="0" y="2433923"/>
          <a:ext cx="4143404" cy="1137179"/>
        </a:xfrm>
        <a:prstGeom prst="rect">
          <a:avLst/>
        </a:prstGeom>
        <a:solidFill>
          <a:schemeClr val="accent3">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zh-CN" altLang="en-US" sz="2000" b="1" kern="1200" dirty="0">
              <a:solidFill>
                <a:schemeClr val="tx1"/>
              </a:solidFill>
              <a:latin typeface="楷体" pitchFamily="49" charset="-122"/>
              <a:ea typeface="楷体" pitchFamily="49" charset="-122"/>
            </a:rPr>
            <a:t>反馈办理结果</a:t>
          </a:r>
        </a:p>
      </dsp:txBody>
      <dsp:txXfrm>
        <a:off x="0" y="2433923"/>
        <a:ext cx="4143404" cy="614076"/>
      </dsp:txXfrm>
    </dsp:sp>
    <dsp:sp modelId="{73202E9D-6299-4C6A-9B62-130D8634B96E}">
      <dsp:nvSpPr>
        <dsp:cNvPr id="0" name=""/>
        <dsp:cNvSpPr/>
      </dsp:nvSpPr>
      <dsp:spPr>
        <a:xfrm>
          <a:off x="0" y="3025394"/>
          <a:ext cx="4143404" cy="546505"/>
        </a:xfrm>
        <a:prstGeom prst="rect">
          <a:avLst/>
        </a:prstGeom>
        <a:solidFill>
          <a:schemeClr val="accent3">
            <a:alpha val="90000"/>
            <a:tint val="55000"/>
            <a:hueOff val="0"/>
            <a:satOff val="0"/>
            <a:lumOff val="0"/>
            <a:alphaOff val="0"/>
          </a:schemeClr>
        </a:solidFill>
        <a:ln w="25400" cap="flat" cmpd="sng" algn="ctr">
          <a:solidFill>
            <a:schemeClr val="accent3">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22860" rIns="128016" bIns="22860" numCol="1" spcCol="1270" anchor="ctr" anchorCtr="0">
          <a:noAutofit/>
        </a:bodyPr>
        <a:lstStyle/>
        <a:p>
          <a:pPr lvl="0" algn="ctr" defTabSz="800100">
            <a:lnSpc>
              <a:spcPct val="90000"/>
            </a:lnSpc>
            <a:spcBef>
              <a:spcPct val="0"/>
            </a:spcBef>
            <a:spcAft>
              <a:spcPct val="35000"/>
            </a:spcAft>
          </a:pPr>
          <a:r>
            <a:rPr lang="zh-CN" altLang="en-US" sz="1800" b="1" kern="1200" dirty="0">
              <a:latin typeface="楷体" pitchFamily="49" charset="-122"/>
              <a:ea typeface="楷体" pitchFamily="49" charset="-122"/>
            </a:rPr>
            <a:t>审核通过日实时生效，可领取</a:t>
          </a:r>
          <a:r>
            <a:rPr lang="en-US" altLang="zh-CN" sz="1800" b="1" kern="1200" dirty="0">
              <a:latin typeface="楷体" pitchFamily="49" charset="-122"/>
              <a:ea typeface="楷体" pitchFamily="49" charset="-122"/>
            </a:rPr>
            <a:t>《</a:t>
          </a:r>
          <a:r>
            <a:rPr lang="zh-CN" altLang="en-US" sz="1800" b="1" kern="1200" dirty="0">
              <a:latin typeface="楷体" pitchFamily="49" charset="-122"/>
              <a:ea typeface="楷体" pitchFamily="49" charset="-122"/>
            </a:rPr>
            <a:t>解除证券质押登记通知</a:t>
          </a:r>
          <a:r>
            <a:rPr lang="en-US" altLang="zh-CN" sz="1800" b="1" kern="1200" dirty="0">
              <a:latin typeface="楷体" pitchFamily="49" charset="-122"/>
              <a:ea typeface="楷体" pitchFamily="49" charset="-122"/>
            </a:rPr>
            <a:t>》</a:t>
          </a:r>
          <a:endParaRPr lang="zh-CN" altLang="en-US" sz="1800" b="1" kern="1200" dirty="0">
            <a:latin typeface="楷体" pitchFamily="49" charset="-122"/>
            <a:ea typeface="楷体" pitchFamily="49" charset="-122"/>
          </a:endParaRPr>
        </a:p>
      </dsp:txBody>
      <dsp:txXfrm>
        <a:off x="0" y="3025394"/>
        <a:ext cx="4143404" cy="546505"/>
      </dsp:txXfrm>
    </dsp:sp>
    <dsp:sp modelId="{C5147725-0810-4A79-AA33-A3A736584700}">
      <dsp:nvSpPr>
        <dsp:cNvPr id="0" name=""/>
        <dsp:cNvSpPr/>
      </dsp:nvSpPr>
      <dsp:spPr>
        <a:xfrm rot="10800000">
          <a:off x="0" y="1217360"/>
          <a:ext cx="4143404" cy="1228545"/>
        </a:xfrm>
        <a:prstGeom prst="upArrowCallout">
          <a:avLst/>
        </a:prstGeom>
        <a:solidFill>
          <a:schemeClr val="accent3">
            <a:shade val="50000"/>
            <a:hueOff val="0"/>
            <a:satOff val="0"/>
            <a:lumOff val="1764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zh-CN" altLang="en-US" sz="2000" b="1" kern="1200" dirty="0">
              <a:solidFill>
                <a:schemeClr val="tx1"/>
              </a:solidFill>
              <a:latin typeface="楷体" pitchFamily="49" charset="-122"/>
              <a:ea typeface="楷体" pitchFamily="49" charset="-122"/>
            </a:rPr>
            <a:t>审核通过</a:t>
          </a:r>
        </a:p>
      </dsp:txBody>
      <dsp:txXfrm rot="10800000">
        <a:off x="0" y="1217360"/>
        <a:ext cx="4143404" cy="1228545"/>
      </dsp:txXfrm>
    </dsp:sp>
    <dsp:sp modelId="{73B2235D-9B51-49ED-A236-CAFDEBB54D0A}">
      <dsp:nvSpPr>
        <dsp:cNvPr id="0" name=""/>
        <dsp:cNvSpPr/>
      </dsp:nvSpPr>
      <dsp:spPr>
        <a:xfrm rot="10800000">
          <a:off x="0" y="797"/>
          <a:ext cx="4143404" cy="1228545"/>
        </a:xfrm>
        <a:prstGeom prst="upArrowCallout">
          <a:avLst/>
        </a:prstGeom>
        <a:solidFill>
          <a:schemeClr val="accent3">
            <a:shade val="50000"/>
            <a:hueOff val="0"/>
            <a:satOff val="0"/>
            <a:lumOff val="1764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zh-CN" altLang="en-US" sz="2000" b="1" kern="1200" dirty="0">
              <a:solidFill>
                <a:schemeClr val="tx1"/>
              </a:solidFill>
              <a:effectLst>
                <a:outerShdw blurRad="38100" dist="38100" dir="2700000" algn="tl">
                  <a:srgbClr val="000000">
                    <a:alpha val="43137"/>
                  </a:srgbClr>
                </a:outerShdw>
              </a:effectLst>
              <a:latin typeface="楷体" pitchFamily="49" charset="-122"/>
              <a:ea typeface="楷体" pitchFamily="49" charset="-122"/>
            </a:rPr>
            <a:t>质权人</a:t>
          </a:r>
          <a:r>
            <a:rPr lang="zh-CN" altLang="en-US" sz="2000" b="1" kern="1200" dirty="0">
              <a:solidFill>
                <a:schemeClr val="tx1"/>
              </a:solidFill>
              <a:latin typeface="楷体" pitchFamily="49" charset="-122"/>
              <a:ea typeface="楷体" pitchFamily="49" charset="-122"/>
            </a:rPr>
            <a:t>提交申请材料</a:t>
          </a:r>
        </a:p>
      </dsp:txBody>
      <dsp:txXfrm rot="10800000">
        <a:off x="0" y="797"/>
        <a:ext cx="4143404" cy="1228545"/>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687049F-2789-413D-8658-CC8033CD5233}">
      <dsp:nvSpPr>
        <dsp:cNvPr id="0" name=""/>
        <dsp:cNvSpPr/>
      </dsp:nvSpPr>
      <dsp:spPr>
        <a:xfrm>
          <a:off x="0" y="305079"/>
          <a:ext cx="6096000" cy="453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374E17F-CB00-4BB1-86BC-82EC75339049}">
      <dsp:nvSpPr>
        <dsp:cNvPr id="0" name=""/>
        <dsp:cNvSpPr/>
      </dsp:nvSpPr>
      <dsp:spPr>
        <a:xfrm>
          <a:off x="304800" y="39399"/>
          <a:ext cx="4267200" cy="531360"/>
        </a:xfrm>
        <a:prstGeom prst="roundRect">
          <a:avLst/>
        </a:prstGeom>
        <a:solidFill>
          <a:schemeClr val="bg2">
            <a:lumMod val="40000"/>
            <a:lumOff val="60000"/>
          </a:schemeClr>
        </a:solidFill>
        <a:ln w="2540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l" defTabSz="889000">
            <a:lnSpc>
              <a:spcPct val="90000"/>
            </a:lnSpc>
            <a:spcBef>
              <a:spcPct val="0"/>
            </a:spcBef>
            <a:spcAft>
              <a:spcPct val="35000"/>
            </a:spcAft>
          </a:pPr>
          <a:r>
            <a:rPr lang="zh-CN" altLang="en-US" sz="2000" b="1" kern="1200" dirty="0">
              <a:solidFill>
                <a:schemeClr val="tx1"/>
              </a:solidFill>
              <a:effectLst/>
              <a:latin typeface="楷体" pitchFamily="49" charset="-122"/>
              <a:ea typeface="楷体" pitchFamily="49" charset="-122"/>
            </a:rPr>
            <a:t>继承所涉证券过户</a:t>
          </a:r>
        </a:p>
      </dsp:txBody>
      <dsp:txXfrm>
        <a:off x="304800" y="39399"/>
        <a:ext cx="4267200" cy="531360"/>
      </dsp:txXfrm>
    </dsp:sp>
    <dsp:sp modelId="{B3AAB32D-7E06-45BF-B80E-946F464B57D7}">
      <dsp:nvSpPr>
        <dsp:cNvPr id="0" name=""/>
        <dsp:cNvSpPr/>
      </dsp:nvSpPr>
      <dsp:spPr>
        <a:xfrm>
          <a:off x="0" y="1121559"/>
          <a:ext cx="6096000" cy="453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1D4D205-753E-4868-BAA5-19AC7D2B21FD}">
      <dsp:nvSpPr>
        <dsp:cNvPr id="0" name=""/>
        <dsp:cNvSpPr/>
      </dsp:nvSpPr>
      <dsp:spPr>
        <a:xfrm>
          <a:off x="304800" y="855879"/>
          <a:ext cx="4267200" cy="531360"/>
        </a:xfrm>
        <a:prstGeom prst="roundRect">
          <a:avLst/>
        </a:prstGeom>
        <a:solidFill>
          <a:schemeClr val="bg2">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l" defTabSz="889000">
            <a:lnSpc>
              <a:spcPct val="90000"/>
            </a:lnSpc>
            <a:spcBef>
              <a:spcPct val="0"/>
            </a:spcBef>
            <a:spcAft>
              <a:spcPct val="35000"/>
            </a:spcAft>
          </a:pPr>
          <a:r>
            <a:rPr lang="zh-CN" altLang="en-US" sz="2000" b="1" kern="1200" dirty="0">
              <a:solidFill>
                <a:schemeClr val="tx1"/>
              </a:solidFill>
              <a:effectLst/>
              <a:latin typeface="楷体" pitchFamily="49" charset="-122"/>
              <a:ea typeface="楷体" pitchFamily="49" charset="-122"/>
            </a:rPr>
            <a:t>离婚财产分割所涉证券过户</a:t>
          </a:r>
        </a:p>
      </dsp:txBody>
      <dsp:txXfrm>
        <a:off x="304800" y="855879"/>
        <a:ext cx="4267200" cy="531360"/>
      </dsp:txXfrm>
    </dsp:sp>
    <dsp:sp modelId="{FB5D3DA6-89BB-4C81-A4F7-AC3BFCA727A0}">
      <dsp:nvSpPr>
        <dsp:cNvPr id="0" name=""/>
        <dsp:cNvSpPr/>
      </dsp:nvSpPr>
      <dsp:spPr>
        <a:xfrm>
          <a:off x="0" y="1938039"/>
          <a:ext cx="6096000" cy="453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6B7AF95-B391-43D8-A169-07B329A93EA2}">
      <dsp:nvSpPr>
        <dsp:cNvPr id="0" name=""/>
        <dsp:cNvSpPr/>
      </dsp:nvSpPr>
      <dsp:spPr>
        <a:xfrm>
          <a:off x="304800" y="1672359"/>
          <a:ext cx="4267200" cy="531360"/>
        </a:xfrm>
        <a:prstGeom prst="roundRect">
          <a:avLst/>
        </a:prstGeom>
        <a:solidFill>
          <a:schemeClr val="bg2">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l" defTabSz="889000">
            <a:lnSpc>
              <a:spcPct val="90000"/>
            </a:lnSpc>
            <a:spcBef>
              <a:spcPct val="0"/>
            </a:spcBef>
            <a:spcAft>
              <a:spcPct val="35000"/>
            </a:spcAft>
          </a:pPr>
          <a:r>
            <a:rPr lang="zh-CN" altLang="en-US" sz="2000" b="0" kern="1200" dirty="0">
              <a:solidFill>
                <a:schemeClr val="tx1"/>
              </a:solidFill>
              <a:effectLst/>
              <a:latin typeface="楷体" pitchFamily="49" charset="-122"/>
              <a:ea typeface="楷体" pitchFamily="49" charset="-122"/>
            </a:rPr>
            <a:t>法人资格丧失所涉证券过户</a:t>
          </a:r>
        </a:p>
      </dsp:txBody>
      <dsp:txXfrm>
        <a:off x="304800" y="1672359"/>
        <a:ext cx="4267200" cy="531360"/>
      </dsp:txXfrm>
    </dsp:sp>
    <dsp:sp modelId="{53CF6E76-AC6B-47FF-BDD5-F3A6503319B2}">
      <dsp:nvSpPr>
        <dsp:cNvPr id="0" name=""/>
        <dsp:cNvSpPr/>
      </dsp:nvSpPr>
      <dsp:spPr>
        <a:xfrm>
          <a:off x="0" y="2754520"/>
          <a:ext cx="6096000" cy="453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3DCE3BE-E5D1-456B-A13E-02B6DF4F479D}">
      <dsp:nvSpPr>
        <dsp:cNvPr id="0" name=""/>
        <dsp:cNvSpPr/>
      </dsp:nvSpPr>
      <dsp:spPr>
        <a:xfrm>
          <a:off x="304800" y="2488840"/>
          <a:ext cx="4267200" cy="531360"/>
        </a:xfrm>
        <a:prstGeom prst="roundRect">
          <a:avLst/>
        </a:prstGeom>
        <a:solidFill>
          <a:schemeClr val="bg2">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l" defTabSz="889000">
            <a:lnSpc>
              <a:spcPct val="90000"/>
            </a:lnSpc>
            <a:spcBef>
              <a:spcPct val="0"/>
            </a:spcBef>
            <a:spcAft>
              <a:spcPct val="35000"/>
            </a:spcAft>
          </a:pPr>
          <a:r>
            <a:rPr lang="zh-CN" altLang="en-US" sz="2000" b="0" kern="1200" dirty="0">
              <a:solidFill>
                <a:schemeClr val="tx1"/>
              </a:solidFill>
              <a:effectLst/>
              <a:latin typeface="楷体" pitchFamily="49" charset="-122"/>
              <a:ea typeface="楷体" pitchFamily="49" charset="-122"/>
            </a:rPr>
            <a:t>向基金会捐赠证券的过户</a:t>
          </a:r>
          <a:endParaRPr lang="en-US" altLang="zh-CN" sz="2000" b="0" kern="1200" dirty="0">
            <a:solidFill>
              <a:schemeClr val="tx1"/>
            </a:solidFill>
            <a:effectLst/>
            <a:latin typeface="楷体" pitchFamily="49" charset="-122"/>
            <a:ea typeface="楷体" pitchFamily="49" charset="-122"/>
          </a:endParaRPr>
        </a:p>
      </dsp:txBody>
      <dsp:txXfrm>
        <a:off x="304800" y="2488840"/>
        <a:ext cx="4267200" cy="531360"/>
      </dsp:txXfrm>
    </dsp:sp>
    <dsp:sp modelId="{FFF9BE9A-EC22-409C-8609-5DED297FDD57}">
      <dsp:nvSpPr>
        <dsp:cNvPr id="0" name=""/>
        <dsp:cNvSpPr/>
      </dsp:nvSpPr>
      <dsp:spPr>
        <a:xfrm>
          <a:off x="0" y="3571000"/>
          <a:ext cx="6096000" cy="453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E14A51C-C221-4FB3-8AA1-0CD5959F5F0A}">
      <dsp:nvSpPr>
        <dsp:cNvPr id="0" name=""/>
        <dsp:cNvSpPr/>
      </dsp:nvSpPr>
      <dsp:spPr>
        <a:xfrm>
          <a:off x="304800" y="3305320"/>
          <a:ext cx="4267200" cy="531360"/>
        </a:xfrm>
        <a:prstGeom prst="roundRect">
          <a:avLst/>
        </a:prstGeom>
        <a:solidFill>
          <a:schemeClr val="bg2">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l" defTabSz="889000">
            <a:lnSpc>
              <a:spcPct val="90000"/>
            </a:lnSpc>
            <a:spcBef>
              <a:spcPct val="0"/>
            </a:spcBef>
            <a:spcAft>
              <a:spcPct val="35000"/>
            </a:spcAft>
          </a:pPr>
          <a:r>
            <a:rPr lang="zh-CN" altLang="en-US" sz="2000" b="1" kern="1200" dirty="0">
              <a:solidFill>
                <a:schemeClr val="tx1"/>
              </a:solidFill>
              <a:effectLst/>
              <a:latin typeface="楷体" pitchFamily="49" charset="-122"/>
              <a:ea typeface="楷体" pitchFamily="49" charset="-122"/>
            </a:rPr>
            <a:t>特定事项协议转让过户</a:t>
          </a:r>
        </a:p>
      </dsp:txBody>
      <dsp:txXfrm>
        <a:off x="304800" y="3305320"/>
        <a:ext cx="4267200" cy="531360"/>
      </dsp:txXfrm>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31876D8-B54B-4BF5-A5D4-144714B9474C}">
      <dsp:nvSpPr>
        <dsp:cNvPr id="0" name=""/>
        <dsp:cNvSpPr/>
      </dsp:nvSpPr>
      <dsp:spPr>
        <a:xfrm>
          <a:off x="0" y="2433923"/>
          <a:ext cx="6096000" cy="1137179"/>
        </a:xfrm>
        <a:prstGeom prst="rect">
          <a:avLst/>
        </a:prstGeom>
        <a:solidFill>
          <a:schemeClr val="bg1">
            <a:lumMod val="65000"/>
          </a:schemeClr>
        </a:solidFill>
        <a:ln w="2540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zh-CN" altLang="en-US" sz="2000" b="1" kern="1200">
              <a:latin typeface="楷体" pitchFamily="49" charset="-122"/>
              <a:ea typeface="楷体" pitchFamily="49" charset="-122"/>
            </a:rPr>
            <a:t>反馈办理结果</a:t>
          </a:r>
          <a:endParaRPr lang="zh-CN" altLang="en-US" sz="2000" b="1" kern="1200" dirty="0">
            <a:latin typeface="楷体" pitchFamily="49" charset="-122"/>
            <a:ea typeface="楷体" pitchFamily="49" charset="-122"/>
          </a:endParaRPr>
        </a:p>
      </dsp:txBody>
      <dsp:txXfrm>
        <a:off x="0" y="2433923"/>
        <a:ext cx="6096000" cy="614076"/>
      </dsp:txXfrm>
    </dsp:sp>
    <dsp:sp modelId="{73202E9D-6299-4C6A-9B62-130D8634B96E}">
      <dsp:nvSpPr>
        <dsp:cNvPr id="0" name=""/>
        <dsp:cNvSpPr/>
      </dsp:nvSpPr>
      <dsp:spPr>
        <a:xfrm>
          <a:off x="0" y="3025394"/>
          <a:ext cx="6096000" cy="546505"/>
        </a:xfrm>
        <a:prstGeom prst="rect">
          <a:avLst/>
        </a:prstGeom>
        <a:solidFill>
          <a:schemeClr val="bg1">
            <a:lumMod val="65000"/>
            <a:alpha val="90000"/>
          </a:schemeClr>
        </a:solidFill>
        <a:ln w="19050" cap="flat" cmpd="sng" algn="ctr">
          <a:solidFill>
            <a:schemeClr val="tx1"/>
          </a:solidFill>
          <a:prstDash val="dash"/>
        </a:ln>
        <a:effectLst/>
      </dsp:spPr>
      <dsp:style>
        <a:lnRef idx="2">
          <a:scrgbClr r="0" g="0" b="0"/>
        </a:lnRef>
        <a:fillRef idx="1">
          <a:scrgbClr r="0" g="0" b="0"/>
        </a:fillRef>
        <a:effectRef idx="0">
          <a:scrgbClr r="0" g="0" b="0"/>
        </a:effectRef>
        <a:fontRef idx="minor"/>
      </dsp:style>
      <dsp:txBody>
        <a:bodyPr spcFirstLastPara="0" vert="horz" wrap="square" lIns="128016" tIns="22860" rIns="128016" bIns="22860" numCol="1" spcCol="1270" anchor="ctr" anchorCtr="0">
          <a:noAutofit/>
        </a:bodyPr>
        <a:lstStyle/>
        <a:p>
          <a:pPr lvl="0" algn="ctr" defTabSz="800100">
            <a:lnSpc>
              <a:spcPct val="90000"/>
            </a:lnSpc>
            <a:spcBef>
              <a:spcPct val="0"/>
            </a:spcBef>
            <a:spcAft>
              <a:spcPct val="35000"/>
            </a:spcAft>
          </a:pPr>
          <a:r>
            <a:rPr lang="zh-CN" altLang="en-US" sz="1800" b="1" kern="1200" dirty="0">
              <a:latin typeface="楷体" pitchFamily="49" charset="-122"/>
              <a:ea typeface="楷体" pitchFamily="49" charset="-122"/>
            </a:rPr>
            <a:t>审核通过日次一交易日生效，领取</a:t>
          </a:r>
          <a:r>
            <a:rPr lang="en-US" altLang="zh-CN" sz="1800" b="1" kern="1200" dirty="0">
              <a:latin typeface="楷体" pitchFamily="49" charset="-122"/>
              <a:ea typeface="楷体" pitchFamily="49" charset="-122"/>
            </a:rPr>
            <a:t>《</a:t>
          </a:r>
          <a:r>
            <a:rPr lang="zh-CN" altLang="en-US" sz="1800" b="1" kern="1200" dirty="0">
              <a:latin typeface="楷体" pitchFamily="49" charset="-122"/>
              <a:ea typeface="楷体" pitchFamily="49" charset="-122"/>
            </a:rPr>
            <a:t>证券过户登记确认书</a:t>
          </a:r>
          <a:r>
            <a:rPr lang="en-US" altLang="zh-CN" sz="1800" b="1" kern="1200" dirty="0">
              <a:latin typeface="楷体" pitchFamily="49" charset="-122"/>
              <a:ea typeface="楷体" pitchFamily="49" charset="-122"/>
            </a:rPr>
            <a:t>》</a:t>
          </a:r>
          <a:endParaRPr lang="zh-CN" altLang="en-US" sz="1800" b="1" kern="1200" dirty="0">
            <a:latin typeface="楷体" pitchFamily="49" charset="-122"/>
            <a:ea typeface="楷体" pitchFamily="49" charset="-122"/>
          </a:endParaRPr>
        </a:p>
      </dsp:txBody>
      <dsp:txXfrm>
        <a:off x="0" y="3025394"/>
        <a:ext cx="6096000" cy="546505"/>
      </dsp:txXfrm>
    </dsp:sp>
    <dsp:sp modelId="{C5147725-0810-4A79-AA33-A3A736584700}">
      <dsp:nvSpPr>
        <dsp:cNvPr id="0" name=""/>
        <dsp:cNvSpPr/>
      </dsp:nvSpPr>
      <dsp:spPr>
        <a:xfrm rot="10800000">
          <a:off x="0" y="1217360"/>
          <a:ext cx="6096000" cy="1228545"/>
        </a:xfrm>
        <a:prstGeom prst="upArrowCallout">
          <a:avLst/>
        </a:prstGeom>
        <a:solidFill>
          <a:schemeClr val="bg1">
            <a:lumMod val="75000"/>
          </a:schemeClr>
        </a:solidFill>
        <a:ln w="9525"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zh-CN" altLang="en-US" sz="2000" b="1" kern="1200">
              <a:latin typeface="楷体" pitchFamily="49" charset="-122"/>
              <a:ea typeface="楷体" pitchFamily="49" charset="-122"/>
            </a:rPr>
            <a:t>审核通过并缴纳费用</a:t>
          </a:r>
          <a:endParaRPr lang="zh-CN" altLang="en-US" sz="2000" b="1" kern="1200" dirty="0">
            <a:latin typeface="楷体" pitchFamily="49" charset="-122"/>
            <a:ea typeface="楷体" pitchFamily="49" charset="-122"/>
          </a:endParaRPr>
        </a:p>
      </dsp:txBody>
      <dsp:txXfrm rot="10800000">
        <a:off x="0" y="1217360"/>
        <a:ext cx="6096000" cy="1228545"/>
      </dsp:txXfrm>
    </dsp:sp>
    <dsp:sp modelId="{73B2235D-9B51-49ED-A236-CAFDEBB54D0A}">
      <dsp:nvSpPr>
        <dsp:cNvPr id="0" name=""/>
        <dsp:cNvSpPr/>
      </dsp:nvSpPr>
      <dsp:spPr>
        <a:xfrm rot="10800000">
          <a:off x="0" y="797"/>
          <a:ext cx="6096000" cy="1228545"/>
        </a:xfrm>
        <a:prstGeom prst="upArrowCallout">
          <a:avLst/>
        </a:prstGeom>
        <a:solidFill>
          <a:schemeClr val="bg1">
            <a:lumMod val="85000"/>
          </a:schemeClr>
        </a:solidFill>
        <a:ln w="1270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zh-CN" altLang="en-US" sz="2000" b="1" kern="1200" dirty="0">
              <a:latin typeface="楷体" pitchFamily="49" charset="-122"/>
              <a:ea typeface="楷体" pitchFamily="49" charset="-122"/>
            </a:rPr>
            <a:t>过户双方提交申请材料</a:t>
          </a:r>
        </a:p>
      </dsp:txBody>
      <dsp:txXfrm rot="10800000">
        <a:off x="0" y="797"/>
        <a:ext cx="6096000" cy="1228545"/>
      </dsp:txXfrm>
    </dsp:sp>
  </dsp:spTree>
</dsp:drawing>
</file>

<file path=ppt/diagrams/layout1.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2.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4.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5CFCD0B-5A31-4BCF-BC29-D582D8AE0F37}" type="datetimeFigureOut">
              <a:rPr lang="zh-CN" altLang="en-US" smtClean="0"/>
              <a:pPr/>
              <a:t>2019/5/21</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A22C6F2-F9B5-4A0A-A01B-23C37C4BD330}" type="slidenum">
              <a:rPr lang="zh-CN" altLang="en-US" smtClean="0"/>
              <a:pPr/>
              <a:t>‹#›</a:t>
            </a:fld>
            <a:endParaRPr lang="zh-CN" altLang="en-US"/>
          </a:p>
        </p:txBody>
      </p:sp>
    </p:spTree>
    <p:extLst>
      <p:ext uri="{BB962C8B-B14F-4D97-AF65-F5344CB8AC3E}">
        <p14:creationId xmlns:p14="http://schemas.microsoft.com/office/powerpoint/2010/main" xmlns="" val="234146754"/>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itchFamily="34" charset="0"/>
              </a:defRPr>
            </a:lvl1pPr>
          </a:lstStyle>
          <a:p>
            <a:pPr>
              <a:defRPr/>
            </a:pPr>
            <a:fld id="{6C63D855-9DD5-4256-A3CF-5669DF076638}" type="datetimeFigureOut">
              <a:rPr lang="zh-CN" altLang="en-US"/>
              <a:pPr>
                <a:defRPr/>
              </a:pPr>
              <a:t>2019/5/21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defRPr>
            </a:lvl1pPr>
          </a:lstStyle>
          <a:p>
            <a:pPr>
              <a:defRPr/>
            </a:pPr>
            <a:fld id="{213B38CB-0EDD-4A5B-806E-1657456F2C61}" type="slidenum">
              <a:rPr lang="zh-CN" altLang="en-US"/>
              <a:pPr>
                <a:defRPr/>
              </a:pPr>
              <a:t>‹#›</a:t>
            </a:fld>
            <a:endParaRPr lang="zh-CN" altLang="en-US"/>
          </a:p>
        </p:txBody>
      </p:sp>
    </p:spTree>
    <p:extLst>
      <p:ext uri="{BB962C8B-B14F-4D97-AF65-F5344CB8AC3E}">
        <p14:creationId xmlns:p14="http://schemas.microsoft.com/office/powerpoint/2010/main" xmlns="" val="3337956850"/>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1229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Tree>
    <p:extLst>
      <p:ext uri="{BB962C8B-B14F-4D97-AF65-F5344CB8AC3E}">
        <p14:creationId xmlns:p14="http://schemas.microsoft.com/office/powerpoint/2010/main" xmlns="" val="24933662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幻灯片图像占位符 1">
            <a:extLst>
              <a:ext uri="{FF2B5EF4-FFF2-40B4-BE49-F238E27FC236}">
                <a16:creationId xmlns:a16="http://schemas.microsoft.com/office/drawing/2014/main" xmlns="" id="{5858A7B3-7F5E-498E-A07F-92600ED93321}"/>
              </a:ext>
            </a:extLst>
          </p:cNvPr>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91139" name="备注占位符 2">
            <a:extLst>
              <a:ext uri="{FF2B5EF4-FFF2-40B4-BE49-F238E27FC236}">
                <a16:creationId xmlns:a16="http://schemas.microsoft.com/office/drawing/2014/main" xmlns="" id="{321D284D-9413-4CA3-8799-FF51BCC164D4}"/>
              </a:ext>
            </a:extLst>
          </p:cNvPr>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91140" name="灯片编号占位符 3">
            <a:extLst>
              <a:ext uri="{FF2B5EF4-FFF2-40B4-BE49-F238E27FC236}">
                <a16:creationId xmlns:a16="http://schemas.microsoft.com/office/drawing/2014/main" xmlns="" id="{D9F8AF4F-390F-4CEA-8494-947EB064D635}"/>
              </a:ext>
            </a:extLst>
          </p:cNvPr>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EFD0CEC-5BD8-416C-BFD2-6F3B868D6616}" type="slidenum">
              <a:rPr lang="zh-CN" altLang="en-US"/>
              <a:pPr/>
              <a:t>22</a:t>
            </a:fld>
            <a:endParaRPr lang="zh-CN" altLang="en-US"/>
          </a:p>
        </p:txBody>
      </p:sp>
    </p:spTree>
    <p:extLst>
      <p:ext uri="{BB962C8B-B14F-4D97-AF65-F5344CB8AC3E}">
        <p14:creationId xmlns:p14="http://schemas.microsoft.com/office/powerpoint/2010/main" xmlns="" val="39000793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幻灯片图像占位符 1">
            <a:extLst>
              <a:ext uri="{FF2B5EF4-FFF2-40B4-BE49-F238E27FC236}">
                <a16:creationId xmlns:a16="http://schemas.microsoft.com/office/drawing/2014/main" xmlns="" id="{2EB10E18-0B1B-48A4-B066-65CD402AEBFE}"/>
              </a:ext>
            </a:extLst>
          </p:cNvPr>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01379" name="备注占位符 2">
            <a:extLst>
              <a:ext uri="{FF2B5EF4-FFF2-40B4-BE49-F238E27FC236}">
                <a16:creationId xmlns:a16="http://schemas.microsoft.com/office/drawing/2014/main" xmlns="" id="{3F7C635B-3C32-4704-BA50-5FF2BD2D229A}"/>
              </a:ext>
            </a:extLst>
          </p:cNvPr>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a:t>修改排版。</a:t>
            </a:r>
          </a:p>
        </p:txBody>
      </p:sp>
    </p:spTree>
    <p:extLst>
      <p:ext uri="{BB962C8B-B14F-4D97-AF65-F5344CB8AC3E}">
        <p14:creationId xmlns:p14="http://schemas.microsoft.com/office/powerpoint/2010/main" xmlns="" val="10137253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幻灯片图像占位符 1">
            <a:extLst>
              <a:ext uri="{FF2B5EF4-FFF2-40B4-BE49-F238E27FC236}">
                <a16:creationId xmlns:a16="http://schemas.microsoft.com/office/drawing/2014/main" xmlns="" id="{717C6134-F65B-4A96-AE28-82E075A79382}"/>
              </a:ext>
            </a:extLst>
          </p:cNvPr>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02403" name="备注占位符 2">
            <a:extLst>
              <a:ext uri="{FF2B5EF4-FFF2-40B4-BE49-F238E27FC236}">
                <a16:creationId xmlns:a16="http://schemas.microsoft.com/office/drawing/2014/main" xmlns="" id="{5F018174-20E9-4322-8DB4-9007B64B4B3F}"/>
              </a:ext>
            </a:extLst>
          </p:cNvPr>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xmlns="" val="1321803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26</a:t>
            </a:fld>
            <a:endParaRPr lang="zh-CN" altLang="en-US"/>
          </a:p>
        </p:txBody>
      </p:sp>
    </p:spTree>
    <p:extLst>
      <p:ext uri="{BB962C8B-B14F-4D97-AF65-F5344CB8AC3E}">
        <p14:creationId xmlns:p14="http://schemas.microsoft.com/office/powerpoint/2010/main" xmlns="" val="10719319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27</a:t>
            </a:fld>
            <a:endParaRPr lang="zh-CN" altLang="en-US"/>
          </a:p>
        </p:txBody>
      </p:sp>
    </p:spTree>
    <p:extLst>
      <p:ext uri="{BB962C8B-B14F-4D97-AF65-F5344CB8AC3E}">
        <p14:creationId xmlns:p14="http://schemas.microsoft.com/office/powerpoint/2010/main" xmlns="" val="11674950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r>
              <a:rPr lang="zh-CN" altLang="en-US" dirty="0"/>
              <a:t>境外：香港、澳门、台湾</a:t>
            </a:r>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28</a:t>
            </a:fld>
            <a:endParaRPr lang="zh-CN" altLang="en-US"/>
          </a:p>
        </p:txBody>
      </p:sp>
    </p:spTree>
    <p:extLst>
      <p:ext uri="{BB962C8B-B14F-4D97-AF65-F5344CB8AC3E}">
        <p14:creationId xmlns:p14="http://schemas.microsoft.com/office/powerpoint/2010/main" xmlns="" val="36808271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幻灯片图像占位符 1">
            <a:extLst>
              <a:ext uri="{FF2B5EF4-FFF2-40B4-BE49-F238E27FC236}">
                <a16:creationId xmlns:a16="http://schemas.microsoft.com/office/drawing/2014/main" xmlns="" id="{BB6AFB3A-7AED-457D-8C39-E699601BD825}"/>
              </a:ext>
            </a:extLst>
          </p:cNvPr>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15715" name="备注占位符 2">
            <a:extLst>
              <a:ext uri="{FF2B5EF4-FFF2-40B4-BE49-F238E27FC236}">
                <a16:creationId xmlns:a16="http://schemas.microsoft.com/office/drawing/2014/main" xmlns="" id="{02266D48-C53A-4676-AE57-1538A4CF255E}"/>
              </a:ext>
            </a:extLst>
          </p:cNvPr>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115716" name="灯片编号占位符 3">
            <a:extLst>
              <a:ext uri="{FF2B5EF4-FFF2-40B4-BE49-F238E27FC236}">
                <a16:creationId xmlns:a16="http://schemas.microsoft.com/office/drawing/2014/main" xmlns="" id="{592B89A7-E96A-4AB2-94AC-E266961B27DA}"/>
              </a:ext>
            </a:extLst>
          </p:cNvPr>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22A9965E-565D-491B-B98D-CFA8CCB0AB12}" type="slidenum">
              <a:rPr lang="zh-CN" altLang="en-US"/>
              <a:pPr/>
              <a:t>38</a:t>
            </a:fld>
            <a:endParaRPr lang="zh-CN" altLang="en-US"/>
          </a:p>
        </p:txBody>
      </p:sp>
    </p:spTree>
    <p:extLst>
      <p:ext uri="{BB962C8B-B14F-4D97-AF65-F5344CB8AC3E}">
        <p14:creationId xmlns:p14="http://schemas.microsoft.com/office/powerpoint/2010/main" xmlns="" val="18989011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39</a:t>
            </a:fld>
            <a:endParaRPr lang="zh-CN" altLang="en-US"/>
          </a:p>
        </p:txBody>
      </p:sp>
    </p:spTree>
    <p:extLst>
      <p:ext uri="{BB962C8B-B14F-4D97-AF65-F5344CB8AC3E}">
        <p14:creationId xmlns:p14="http://schemas.microsoft.com/office/powerpoint/2010/main" xmlns="" val="8672157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42</a:t>
            </a:fld>
            <a:endParaRPr lang="zh-CN" altLang="en-US"/>
          </a:p>
        </p:txBody>
      </p:sp>
    </p:spTree>
    <p:extLst>
      <p:ext uri="{BB962C8B-B14F-4D97-AF65-F5344CB8AC3E}">
        <p14:creationId xmlns:p14="http://schemas.microsoft.com/office/powerpoint/2010/main" xmlns="" val="39509853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43</a:t>
            </a:fld>
            <a:endParaRPr lang="zh-CN" altLang="en-US"/>
          </a:p>
        </p:txBody>
      </p:sp>
    </p:spTree>
    <p:extLst>
      <p:ext uri="{BB962C8B-B14F-4D97-AF65-F5344CB8AC3E}">
        <p14:creationId xmlns:p14="http://schemas.microsoft.com/office/powerpoint/2010/main" xmlns="" val="4212091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幻灯片图像占位符 1">
            <a:extLst>
              <a:ext uri="{FF2B5EF4-FFF2-40B4-BE49-F238E27FC236}">
                <a16:creationId xmlns:a16="http://schemas.microsoft.com/office/drawing/2014/main" xmlns="" id="{A42ACB25-A1E3-4485-81B7-F369FE33C540}"/>
              </a:ext>
            </a:extLst>
          </p:cNvPr>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89091" name="备注占位符 2">
            <a:extLst>
              <a:ext uri="{FF2B5EF4-FFF2-40B4-BE49-F238E27FC236}">
                <a16:creationId xmlns:a16="http://schemas.microsoft.com/office/drawing/2014/main" xmlns="" id="{DE664764-AAD5-4F98-BA50-15F692AB48F0}"/>
              </a:ext>
            </a:extLst>
          </p:cNvPr>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89092" name="灯片编号占位符 3">
            <a:extLst>
              <a:ext uri="{FF2B5EF4-FFF2-40B4-BE49-F238E27FC236}">
                <a16:creationId xmlns:a16="http://schemas.microsoft.com/office/drawing/2014/main" xmlns="" id="{EC7DADA5-FA04-4260-91A1-A04AEB876A50}"/>
              </a:ext>
            </a:extLst>
          </p:cNvPr>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F6DA80DA-9CAE-485F-861B-F03BF5393D09}" type="slidenum">
              <a:rPr lang="zh-CN" altLang="en-US"/>
              <a:pPr/>
              <a:t>5</a:t>
            </a:fld>
            <a:endParaRPr lang="zh-CN" altLang="en-US"/>
          </a:p>
        </p:txBody>
      </p:sp>
    </p:spTree>
    <p:extLst>
      <p:ext uri="{BB962C8B-B14F-4D97-AF65-F5344CB8AC3E}">
        <p14:creationId xmlns:p14="http://schemas.microsoft.com/office/powerpoint/2010/main" xmlns="" val="29146880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44</a:t>
            </a:fld>
            <a:endParaRPr lang="zh-CN" altLang="en-US"/>
          </a:p>
        </p:txBody>
      </p:sp>
    </p:spTree>
    <p:extLst>
      <p:ext uri="{BB962C8B-B14F-4D97-AF65-F5344CB8AC3E}">
        <p14:creationId xmlns:p14="http://schemas.microsoft.com/office/powerpoint/2010/main" xmlns="" val="32872561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45</a:t>
            </a:fld>
            <a:endParaRPr lang="zh-CN" altLang="en-US"/>
          </a:p>
        </p:txBody>
      </p:sp>
    </p:spTree>
    <p:extLst>
      <p:ext uri="{BB962C8B-B14F-4D97-AF65-F5344CB8AC3E}">
        <p14:creationId xmlns:p14="http://schemas.microsoft.com/office/powerpoint/2010/main" xmlns="" val="16339003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幻灯片图像占位符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99331" name="备注占位符 2"/>
          <p:cNvSpPr>
            <a:spLocks noGrp="1"/>
          </p:cNvSpPr>
          <p:nvPr>
            <p:ph type="body" idx="1"/>
          </p:nvPr>
        </p:nvSpPr>
        <p:spPr bwMode="auto">
          <a:noFill/>
        </p:spPr>
        <p:txBody>
          <a:bodyPr wrap="square" numCol="1" anchor="t" anchorCtr="0" compatLnSpc="1">
            <a:prstTxWarp prst="textNoShape">
              <a:avLst/>
            </a:prstTxWarp>
          </a:bodyPr>
          <a:lstStyle/>
          <a:p>
            <a:r>
              <a:rPr lang="zh-CN" altLang="en-US"/>
              <a:t>。</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幻灯片图像占位符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99331" name="备注占位符 2"/>
          <p:cNvSpPr>
            <a:spLocks noGrp="1"/>
          </p:cNvSpPr>
          <p:nvPr>
            <p:ph type="body" idx="1"/>
          </p:nvPr>
        </p:nvSpPr>
        <p:spPr bwMode="auto">
          <a:noFill/>
        </p:spPr>
        <p:txBody>
          <a:bodyPr wrap="square" numCol="1" anchor="t" anchorCtr="0" compatLnSpc="1">
            <a:prstTxWarp prst="textNoShape">
              <a:avLst/>
            </a:prstTxWarp>
          </a:bodyPr>
          <a:lstStyle/>
          <a:p>
            <a:r>
              <a:rPr lang="zh-CN" altLang="en-US"/>
              <a:t>。</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幻灯片图像占位符 1">
            <a:extLst>
              <a:ext uri="{FF2B5EF4-FFF2-40B4-BE49-F238E27FC236}">
                <a16:creationId xmlns:a16="http://schemas.microsoft.com/office/drawing/2014/main" xmlns="" id="{42B22D62-6238-4F5E-ACAA-670B2F5829B8}"/>
              </a:ext>
            </a:extLst>
          </p:cNvPr>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04451" name="备注占位符 2">
            <a:extLst>
              <a:ext uri="{FF2B5EF4-FFF2-40B4-BE49-F238E27FC236}">
                <a16:creationId xmlns:a16="http://schemas.microsoft.com/office/drawing/2014/main" xmlns="" id="{2345E357-196D-4DF8-81FF-2F01C18BFD35}"/>
              </a:ext>
            </a:extLst>
          </p:cNvPr>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104452" name="灯片编号占位符 3">
            <a:extLst>
              <a:ext uri="{FF2B5EF4-FFF2-40B4-BE49-F238E27FC236}">
                <a16:creationId xmlns:a16="http://schemas.microsoft.com/office/drawing/2014/main" xmlns="" id="{62614C0B-4F7D-46A0-B42D-30295559B73B}"/>
              </a:ext>
            </a:extLst>
          </p:cNvPr>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01BAF7C-8BDE-4335-9C45-3BD510F3DA02}" type="slidenum">
              <a:rPr lang="zh-CN" altLang="en-US"/>
              <a:pPr/>
              <a:t>49</a:t>
            </a:fld>
            <a:endParaRPr lang="zh-CN" altLang="en-US"/>
          </a:p>
        </p:txBody>
      </p:sp>
    </p:spTree>
    <p:extLst>
      <p:ext uri="{BB962C8B-B14F-4D97-AF65-F5344CB8AC3E}">
        <p14:creationId xmlns:p14="http://schemas.microsoft.com/office/powerpoint/2010/main" xmlns="" val="18068674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幻灯片图像占位符 1">
            <a:extLst>
              <a:ext uri="{FF2B5EF4-FFF2-40B4-BE49-F238E27FC236}">
                <a16:creationId xmlns:a16="http://schemas.microsoft.com/office/drawing/2014/main" xmlns="" id="{5858A7B3-7F5E-498E-A07F-92600ED93321}"/>
              </a:ext>
            </a:extLst>
          </p:cNvPr>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91139" name="备注占位符 2">
            <a:extLst>
              <a:ext uri="{FF2B5EF4-FFF2-40B4-BE49-F238E27FC236}">
                <a16:creationId xmlns:a16="http://schemas.microsoft.com/office/drawing/2014/main" xmlns="" id="{321D284D-9413-4CA3-8799-FF51BCC164D4}"/>
              </a:ext>
            </a:extLst>
          </p:cNvPr>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91140" name="灯片编号占位符 3">
            <a:extLst>
              <a:ext uri="{FF2B5EF4-FFF2-40B4-BE49-F238E27FC236}">
                <a16:creationId xmlns:a16="http://schemas.microsoft.com/office/drawing/2014/main" xmlns="" id="{D9F8AF4F-390F-4CEA-8494-947EB064D635}"/>
              </a:ext>
            </a:extLst>
          </p:cNvPr>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EFD0CEC-5BD8-416C-BFD2-6F3B868D6616}" type="slidenum">
              <a:rPr lang="zh-CN" altLang="en-US"/>
              <a:pPr/>
              <a:t>51</a:t>
            </a:fld>
            <a:endParaRPr lang="zh-CN" altLang="en-US"/>
          </a:p>
        </p:txBody>
      </p:sp>
    </p:spTree>
    <p:extLst>
      <p:ext uri="{BB962C8B-B14F-4D97-AF65-F5344CB8AC3E}">
        <p14:creationId xmlns:p14="http://schemas.microsoft.com/office/powerpoint/2010/main" xmlns="" val="39000793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r>
              <a:rPr lang="zh-CN" altLang="en-US" dirty="0"/>
              <a:t>提示：此处“受理日”均为中国结算受理日</a:t>
            </a:r>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61</a:t>
            </a:fld>
            <a:endParaRPr lang="zh-CN" altLang="en-US"/>
          </a:p>
        </p:txBody>
      </p:sp>
    </p:spTree>
    <p:extLst>
      <p:ext uri="{BB962C8B-B14F-4D97-AF65-F5344CB8AC3E}">
        <p14:creationId xmlns:p14="http://schemas.microsoft.com/office/powerpoint/2010/main" xmlns="" val="8057212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a:extLst>
              <a:ext uri="{FF2B5EF4-FFF2-40B4-BE49-F238E27FC236}">
                <a16:creationId xmlns:a16="http://schemas.microsoft.com/office/drawing/2014/main" xmlns="" id="{FDA30F0D-C6A3-4B51-B8E1-62138616DCEA}"/>
              </a:ext>
            </a:extLst>
          </p:cNvPr>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69635" name="备注占位符 2">
            <a:extLst>
              <a:ext uri="{FF2B5EF4-FFF2-40B4-BE49-F238E27FC236}">
                <a16:creationId xmlns:a16="http://schemas.microsoft.com/office/drawing/2014/main" xmlns="" id="{0EF2645A-943C-4ED4-A35A-F74BA482CD8B}"/>
              </a:ext>
            </a:extLst>
          </p:cNvPr>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zh-CN" dirty="0"/>
          </a:p>
        </p:txBody>
      </p:sp>
      <p:sp>
        <p:nvSpPr>
          <p:cNvPr id="69636" name="灯片编号占位符 3">
            <a:extLst>
              <a:ext uri="{FF2B5EF4-FFF2-40B4-BE49-F238E27FC236}">
                <a16:creationId xmlns:a16="http://schemas.microsoft.com/office/drawing/2014/main" xmlns="" id="{335B19BC-2E89-49E7-8460-51C5547B6B05}"/>
              </a:ext>
            </a:extLst>
          </p:cNvPr>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F6BB43A0-155E-4031-A6C7-4C5AA483D0D2}" type="slidenum">
              <a:rPr lang="zh-CN" altLang="en-US"/>
              <a:pPr/>
              <a:t>62</a:t>
            </a:fld>
            <a:endParaRPr lang="zh-CN" altLang="en-US"/>
          </a:p>
        </p:txBody>
      </p:sp>
    </p:spTree>
    <p:extLst>
      <p:ext uri="{BB962C8B-B14F-4D97-AF65-F5344CB8AC3E}">
        <p14:creationId xmlns:p14="http://schemas.microsoft.com/office/powerpoint/2010/main" xmlns="" val="13365531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幻灯片图像占位符 1">
            <a:extLst>
              <a:ext uri="{FF2B5EF4-FFF2-40B4-BE49-F238E27FC236}">
                <a16:creationId xmlns:a16="http://schemas.microsoft.com/office/drawing/2014/main" xmlns="" id="{0A510796-9C54-49EF-ACB0-67A668E2592A}"/>
              </a:ext>
            </a:extLst>
          </p:cNvPr>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71683" name="备注占位符 2">
            <a:extLst>
              <a:ext uri="{FF2B5EF4-FFF2-40B4-BE49-F238E27FC236}">
                <a16:creationId xmlns:a16="http://schemas.microsoft.com/office/drawing/2014/main" xmlns="" id="{BBAAC2AA-9CE6-4B79-914B-78C57D52BF90}"/>
              </a:ext>
            </a:extLst>
          </p:cNvPr>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zh-CN" dirty="0"/>
          </a:p>
        </p:txBody>
      </p:sp>
      <p:sp>
        <p:nvSpPr>
          <p:cNvPr id="71684" name="灯片编号占位符 3">
            <a:extLst>
              <a:ext uri="{FF2B5EF4-FFF2-40B4-BE49-F238E27FC236}">
                <a16:creationId xmlns:a16="http://schemas.microsoft.com/office/drawing/2014/main" xmlns="" id="{7F055B1F-7C1E-4B1D-9694-940462BB7C46}"/>
              </a:ext>
            </a:extLst>
          </p:cNvPr>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847B0DC1-BEB7-449D-9CF9-BE1B34ED4289}" type="slidenum">
              <a:rPr lang="zh-CN" altLang="en-US"/>
              <a:pPr/>
              <a:t>63</a:t>
            </a:fld>
            <a:endParaRPr lang="zh-CN" altLang="en-US"/>
          </a:p>
        </p:txBody>
      </p:sp>
    </p:spTree>
    <p:extLst>
      <p:ext uri="{BB962C8B-B14F-4D97-AF65-F5344CB8AC3E}">
        <p14:creationId xmlns:p14="http://schemas.microsoft.com/office/powerpoint/2010/main" xmlns="" val="37072751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幻灯片图像占位符 1">
            <a:extLst>
              <a:ext uri="{FF2B5EF4-FFF2-40B4-BE49-F238E27FC236}">
                <a16:creationId xmlns:a16="http://schemas.microsoft.com/office/drawing/2014/main" xmlns="" id="{6EC9E300-8D1A-4A8F-914E-178D92657704}"/>
              </a:ext>
            </a:extLst>
          </p:cNvPr>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73731" name="备注占位符 2">
            <a:extLst>
              <a:ext uri="{FF2B5EF4-FFF2-40B4-BE49-F238E27FC236}">
                <a16:creationId xmlns:a16="http://schemas.microsoft.com/office/drawing/2014/main" xmlns="" id="{FDA860A8-2395-4B09-B979-80E552A1EA71}"/>
              </a:ext>
            </a:extLst>
          </p:cNvPr>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zh-CN" dirty="0"/>
          </a:p>
        </p:txBody>
      </p:sp>
      <p:sp>
        <p:nvSpPr>
          <p:cNvPr id="73732" name="灯片编号占位符 3">
            <a:extLst>
              <a:ext uri="{FF2B5EF4-FFF2-40B4-BE49-F238E27FC236}">
                <a16:creationId xmlns:a16="http://schemas.microsoft.com/office/drawing/2014/main" xmlns="" id="{FF8B205F-F335-42E6-8D2F-3CF31386127A}"/>
              </a:ext>
            </a:extLst>
          </p:cNvPr>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9F4D9F9-5018-4810-8D3C-8A696EB34860}" type="slidenum">
              <a:rPr lang="zh-CN" altLang="en-US"/>
              <a:pPr/>
              <a:t>64</a:t>
            </a:fld>
            <a:endParaRPr lang="zh-CN" altLang="en-US"/>
          </a:p>
        </p:txBody>
      </p:sp>
    </p:spTree>
    <p:extLst>
      <p:ext uri="{BB962C8B-B14F-4D97-AF65-F5344CB8AC3E}">
        <p14:creationId xmlns:p14="http://schemas.microsoft.com/office/powerpoint/2010/main" xmlns="" val="21947470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7</a:t>
            </a:fld>
            <a:endParaRPr lang="zh-CN" altLang="en-US"/>
          </a:p>
        </p:txBody>
      </p:sp>
    </p:spTree>
    <p:extLst>
      <p:ext uri="{BB962C8B-B14F-4D97-AF65-F5344CB8AC3E}">
        <p14:creationId xmlns:p14="http://schemas.microsoft.com/office/powerpoint/2010/main" xmlns="" val="132240164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幻灯片图像占位符 1">
            <a:extLst>
              <a:ext uri="{FF2B5EF4-FFF2-40B4-BE49-F238E27FC236}">
                <a16:creationId xmlns:a16="http://schemas.microsoft.com/office/drawing/2014/main" xmlns="" id="{4FB61F9D-590D-4CCC-9607-CB279824EF00}"/>
              </a:ext>
            </a:extLst>
          </p:cNvPr>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75779" name="备注占位符 2">
            <a:extLst>
              <a:ext uri="{FF2B5EF4-FFF2-40B4-BE49-F238E27FC236}">
                <a16:creationId xmlns:a16="http://schemas.microsoft.com/office/drawing/2014/main" xmlns="" id="{EBADE4A5-CC1D-42AD-A205-6EA301F981DD}"/>
              </a:ext>
            </a:extLst>
          </p:cNvPr>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zh-CN" dirty="0"/>
          </a:p>
        </p:txBody>
      </p:sp>
      <p:sp>
        <p:nvSpPr>
          <p:cNvPr id="75780" name="灯片编号占位符 3">
            <a:extLst>
              <a:ext uri="{FF2B5EF4-FFF2-40B4-BE49-F238E27FC236}">
                <a16:creationId xmlns:a16="http://schemas.microsoft.com/office/drawing/2014/main" xmlns="" id="{537364B8-AD8E-46B0-872F-5EAC624CC67A}"/>
              </a:ext>
            </a:extLst>
          </p:cNvPr>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68347527-7DB5-4ACB-905C-F6FBA37A6E8A}" type="slidenum">
              <a:rPr lang="zh-CN" altLang="en-US"/>
              <a:pPr/>
              <a:t>65</a:t>
            </a:fld>
            <a:endParaRPr lang="zh-CN" altLang="en-US"/>
          </a:p>
        </p:txBody>
      </p:sp>
    </p:spTree>
    <p:extLst>
      <p:ext uri="{BB962C8B-B14F-4D97-AF65-F5344CB8AC3E}">
        <p14:creationId xmlns:p14="http://schemas.microsoft.com/office/powerpoint/2010/main" xmlns="" val="21270587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幻灯片图像占位符 1">
            <a:extLst>
              <a:ext uri="{FF2B5EF4-FFF2-40B4-BE49-F238E27FC236}">
                <a16:creationId xmlns:a16="http://schemas.microsoft.com/office/drawing/2014/main" xmlns="" id="{42B22D62-6238-4F5E-ACAA-670B2F5829B8}"/>
              </a:ext>
            </a:extLst>
          </p:cNvPr>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04451" name="备注占位符 2">
            <a:extLst>
              <a:ext uri="{FF2B5EF4-FFF2-40B4-BE49-F238E27FC236}">
                <a16:creationId xmlns:a16="http://schemas.microsoft.com/office/drawing/2014/main" xmlns="" id="{2345E357-196D-4DF8-81FF-2F01C18BFD35}"/>
              </a:ext>
            </a:extLst>
          </p:cNvPr>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104452" name="灯片编号占位符 3">
            <a:extLst>
              <a:ext uri="{FF2B5EF4-FFF2-40B4-BE49-F238E27FC236}">
                <a16:creationId xmlns:a16="http://schemas.microsoft.com/office/drawing/2014/main" xmlns="" id="{62614C0B-4F7D-46A0-B42D-30295559B73B}"/>
              </a:ext>
            </a:extLst>
          </p:cNvPr>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01BAF7C-8BDE-4335-9C45-3BD510F3DA02}" type="slidenum">
              <a:rPr lang="zh-CN" altLang="en-US"/>
              <a:pPr/>
              <a:t>67</a:t>
            </a:fld>
            <a:endParaRPr lang="zh-CN" altLang="en-US"/>
          </a:p>
        </p:txBody>
      </p:sp>
    </p:spTree>
    <p:extLst>
      <p:ext uri="{BB962C8B-B14F-4D97-AF65-F5344CB8AC3E}">
        <p14:creationId xmlns:p14="http://schemas.microsoft.com/office/powerpoint/2010/main" xmlns="" val="18068674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幻灯片图像占位符 1">
            <a:extLst>
              <a:ext uri="{FF2B5EF4-FFF2-40B4-BE49-F238E27FC236}">
                <a16:creationId xmlns:a16="http://schemas.microsoft.com/office/drawing/2014/main" xmlns="" id="{146D63F0-A196-4C3A-803C-F45A9FF53C08}"/>
              </a:ext>
            </a:extLst>
          </p:cNvPr>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19811" name="备注占位符 2">
            <a:extLst>
              <a:ext uri="{FF2B5EF4-FFF2-40B4-BE49-F238E27FC236}">
                <a16:creationId xmlns:a16="http://schemas.microsoft.com/office/drawing/2014/main" xmlns="" id="{E951D42C-D210-429D-BFAC-A00FCB475B4B}"/>
              </a:ext>
            </a:extLst>
          </p:cNvPr>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119812" name="灯片编号占位符 3">
            <a:extLst>
              <a:ext uri="{FF2B5EF4-FFF2-40B4-BE49-F238E27FC236}">
                <a16:creationId xmlns:a16="http://schemas.microsoft.com/office/drawing/2014/main" xmlns="" id="{1AFE9AEC-3D1B-41C1-B2A1-1A2B9BF6ED14}"/>
              </a:ext>
            </a:extLst>
          </p:cNvPr>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0B26184-3EE1-4B94-A9F9-D2AB7371FF4C}" type="slidenum">
              <a:rPr lang="zh-CN" altLang="en-US"/>
              <a:pPr/>
              <a:t>68</a:t>
            </a:fld>
            <a:endParaRPr lang="zh-CN" altLang="en-US"/>
          </a:p>
        </p:txBody>
      </p:sp>
    </p:spTree>
    <p:extLst>
      <p:ext uri="{BB962C8B-B14F-4D97-AF65-F5344CB8AC3E}">
        <p14:creationId xmlns:p14="http://schemas.microsoft.com/office/powerpoint/2010/main" xmlns="" val="220422812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幻灯片图像占位符 1">
            <a:extLst>
              <a:ext uri="{FF2B5EF4-FFF2-40B4-BE49-F238E27FC236}">
                <a16:creationId xmlns:a16="http://schemas.microsoft.com/office/drawing/2014/main" xmlns="" id="{499B3129-CA20-48FA-B242-22B568EE873E}"/>
              </a:ext>
            </a:extLst>
          </p:cNvPr>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22883" name="备注占位符 2">
            <a:extLst>
              <a:ext uri="{FF2B5EF4-FFF2-40B4-BE49-F238E27FC236}">
                <a16:creationId xmlns:a16="http://schemas.microsoft.com/office/drawing/2014/main" xmlns="" id="{BA7F97AB-EA04-4254-9710-1A381ECEAAED}"/>
              </a:ext>
            </a:extLst>
          </p:cNvPr>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122884" name="灯片编号占位符 3">
            <a:extLst>
              <a:ext uri="{FF2B5EF4-FFF2-40B4-BE49-F238E27FC236}">
                <a16:creationId xmlns:a16="http://schemas.microsoft.com/office/drawing/2014/main" xmlns="" id="{410A26E6-5225-4F21-B05E-7ADA131E10E4}"/>
              </a:ext>
            </a:extLst>
          </p:cNvPr>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567FB851-DD9E-4237-95FD-E486CAFE115D}" type="slidenum">
              <a:rPr lang="zh-CN" altLang="en-US"/>
              <a:pPr/>
              <a:t>72</a:t>
            </a:fld>
            <a:endParaRPr lang="zh-CN" altLang="en-US"/>
          </a:p>
        </p:txBody>
      </p:sp>
    </p:spTree>
    <p:extLst>
      <p:ext uri="{BB962C8B-B14F-4D97-AF65-F5344CB8AC3E}">
        <p14:creationId xmlns:p14="http://schemas.microsoft.com/office/powerpoint/2010/main" xmlns="" val="375247642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幻灯片图像占位符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12493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124932" name="灯片编号占位符 3"/>
          <p:cNvSpPr>
            <a:spLocks noGrp="1"/>
          </p:cNvSpPr>
          <p:nvPr>
            <p:ph type="sldNum" sz="quarter" idx="5"/>
          </p:nvPr>
        </p:nvSpPr>
        <p:spPr bwMode="auto">
          <a:noFill/>
          <a:ln>
            <a:miter lim="800000"/>
            <a:headEnd/>
            <a:tailEnd/>
          </a:ln>
        </p:spPr>
        <p:txBody>
          <a:bodyPr/>
          <a:lstStyle/>
          <a:p>
            <a:fld id="{B0A94E36-EBE7-4BFC-AD35-5D4EB546BD79}" type="slidenum">
              <a:rPr lang="zh-CN" altLang="en-US" smtClean="0">
                <a:solidFill>
                  <a:srgbClr val="000000"/>
                </a:solidFill>
              </a:rPr>
              <a:pPr/>
              <a:t>75</a:t>
            </a:fld>
            <a:endParaRPr lang="zh-CN" altLang="en-US">
              <a:solidFill>
                <a:srgbClr val="000000"/>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幻灯片图像占位符 1">
            <a:extLst>
              <a:ext uri="{FF2B5EF4-FFF2-40B4-BE49-F238E27FC236}">
                <a16:creationId xmlns:a16="http://schemas.microsoft.com/office/drawing/2014/main" xmlns="" id="{1CB4DCCB-02C0-446D-865C-8EC1A5AC1B37}"/>
              </a:ext>
            </a:extLst>
          </p:cNvPr>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90115" name="备注占位符 2">
            <a:extLst>
              <a:ext uri="{FF2B5EF4-FFF2-40B4-BE49-F238E27FC236}">
                <a16:creationId xmlns:a16="http://schemas.microsoft.com/office/drawing/2014/main" xmlns="" id="{6C9F11BB-A253-4A42-9572-DBC24B9C56E4}"/>
              </a:ext>
            </a:extLst>
          </p:cNvPr>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a:t>修改排版</a:t>
            </a:r>
            <a:endParaRPr lang="en-US" altLang="zh-CN" dirty="0"/>
          </a:p>
          <a:p>
            <a:endParaRPr lang="zh-CN" altLang="en-US"/>
          </a:p>
        </p:txBody>
      </p:sp>
      <p:sp>
        <p:nvSpPr>
          <p:cNvPr id="90116" name="灯片编号占位符 3">
            <a:extLst>
              <a:ext uri="{FF2B5EF4-FFF2-40B4-BE49-F238E27FC236}">
                <a16:creationId xmlns:a16="http://schemas.microsoft.com/office/drawing/2014/main" xmlns="" id="{04DE2703-7201-4BAE-BB53-D7A04EAFDD98}"/>
              </a:ext>
            </a:extLst>
          </p:cNvPr>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FC549612-F04D-430D-89A5-6E6E0AB47EF5}" type="slidenum">
              <a:rPr lang="zh-CN" altLang="en-US"/>
              <a:pPr/>
              <a:t>8</a:t>
            </a:fld>
            <a:endParaRPr lang="zh-CN" altLang="en-US"/>
          </a:p>
        </p:txBody>
      </p:sp>
    </p:spTree>
    <p:extLst>
      <p:ext uri="{BB962C8B-B14F-4D97-AF65-F5344CB8AC3E}">
        <p14:creationId xmlns:p14="http://schemas.microsoft.com/office/powerpoint/2010/main" xmlns="" val="733143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幻灯片图像占位符 1">
            <a:extLst>
              <a:ext uri="{FF2B5EF4-FFF2-40B4-BE49-F238E27FC236}">
                <a16:creationId xmlns:a16="http://schemas.microsoft.com/office/drawing/2014/main" xmlns="" id="{5858A7B3-7F5E-498E-A07F-92600ED93321}"/>
              </a:ext>
            </a:extLst>
          </p:cNvPr>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91139" name="备注占位符 2">
            <a:extLst>
              <a:ext uri="{FF2B5EF4-FFF2-40B4-BE49-F238E27FC236}">
                <a16:creationId xmlns:a16="http://schemas.microsoft.com/office/drawing/2014/main" xmlns="" id="{321D284D-9413-4CA3-8799-FF51BCC164D4}"/>
              </a:ext>
            </a:extLst>
          </p:cNvPr>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91140" name="灯片编号占位符 3">
            <a:extLst>
              <a:ext uri="{FF2B5EF4-FFF2-40B4-BE49-F238E27FC236}">
                <a16:creationId xmlns:a16="http://schemas.microsoft.com/office/drawing/2014/main" xmlns="" id="{D9F8AF4F-390F-4CEA-8494-947EB064D635}"/>
              </a:ext>
            </a:extLst>
          </p:cNvPr>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EFD0CEC-5BD8-416C-BFD2-6F3B868D6616}" type="slidenum">
              <a:rPr lang="zh-CN" altLang="en-US"/>
              <a:pPr/>
              <a:t>10</a:t>
            </a:fld>
            <a:endParaRPr lang="zh-CN" altLang="en-US"/>
          </a:p>
        </p:txBody>
      </p:sp>
    </p:spTree>
    <p:extLst>
      <p:ext uri="{BB962C8B-B14F-4D97-AF65-F5344CB8AC3E}">
        <p14:creationId xmlns:p14="http://schemas.microsoft.com/office/powerpoint/2010/main" xmlns="" val="39000793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xmlns="" val="25415159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幻灯片图像占位符 1">
            <a:extLst>
              <a:ext uri="{FF2B5EF4-FFF2-40B4-BE49-F238E27FC236}">
                <a16:creationId xmlns:a16="http://schemas.microsoft.com/office/drawing/2014/main" xmlns="" id="{0DCF5D47-DEE7-47F3-BCD8-F597240D5359}"/>
              </a:ext>
            </a:extLst>
          </p:cNvPr>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96259" name="备注占位符 2">
            <a:extLst>
              <a:ext uri="{FF2B5EF4-FFF2-40B4-BE49-F238E27FC236}">
                <a16:creationId xmlns:a16="http://schemas.microsoft.com/office/drawing/2014/main" xmlns="" id="{2A559876-C429-4C77-BEC5-9421F2739D03}"/>
              </a:ext>
            </a:extLst>
          </p:cNvPr>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xmlns="" val="15218754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幻灯片图像占位符 1">
            <a:extLst>
              <a:ext uri="{FF2B5EF4-FFF2-40B4-BE49-F238E27FC236}">
                <a16:creationId xmlns:a16="http://schemas.microsoft.com/office/drawing/2014/main" xmlns="" id="{5858A7B3-7F5E-498E-A07F-92600ED93321}"/>
              </a:ext>
            </a:extLst>
          </p:cNvPr>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91139" name="备注占位符 2">
            <a:extLst>
              <a:ext uri="{FF2B5EF4-FFF2-40B4-BE49-F238E27FC236}">
                <a16:creationId xmlns:a16="http://schemas.microsoft.com/office/drawing/2014/main" xmlns="" id="{321D284D-9413-4CA3-8799-FF51BCC164D4}"/>
              </a:ext>
            </a:extLst>
          </p:cNvPr>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91140" name="灯片编号占位符 3">
            <a:extLst>
              <a:ext uri="{FF2B5EF4-FFF2-40B4-BE49-F238E27FC236}">
                <a16:creationId xmlns:a16="http://schemas.microsoft.com/office/drawing/2014/main" xmlns="" id="{D9F8AF4F-390F-4CEA-8494-947EB064D635}"/>
              </a:ext>
            </a:extLst>
          </p:cNvPr>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EFD0CEC-5BD8-416C-BFD2-6F3B868D6616}" type="slidenum">
              <a:rPr lang="zh-CN" altLang="en-US"/>
              <a:pPr/>
              <a:t>19</a:t>
            </a:fld>
            <a:endParaRPr lang="zh-CN" altLang="en-US"/>
          </a:p>
        </p:txBody>
      </p:sp>
    </p:spTree>
    <p:extLst>
      <p:ext uri="{BB962C8B-B14F-4D97-AF65-F5344CB8AC3E}">
        <p14:creationId xmlns:p14="http://schemas.microsoft.com/office/powerpoint/2010/main" xmlns="" val="39000793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幻灯片图像占位符 1">
            <a:extLst>
              <a:ext uri="{FF2B5EF4-FFF2-40B4-BE49-F238E27FC236}">
                <a16:creationId xmlns:a16="http://schemas.microsoft.com/office/drawing/2014/main" xmlns="" id="{5305D094-05FB-44E0-82DD-2ECBA7277D7C}"/>
              </a:ext>
            </a:extLst>
          </p:cNvPr>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98307" name="备注占位符 2">
            <a:extLst>
              <a:ext uri="{FF2B5EF4-FFF2-40B4-BE49-F238E27FC236}">
                <a16:creationId xmlns:a16="http://schemas.microsoft.com/office/drawing/2014/main" xmlns="" id="{34AF47F8-16DF-4D69-BFD6-C616405F7E8D}"/>
              </a:ext>
            </a:extLst>
          </p:cNvPr>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a:t>。</a:t>
            </a:r>
          </a:p>
        </p:txBody>
      </p:sp>
    </p:spTree>
    <p:extLst>
      <p:ext uri="{BB962C8B-B14F-4D97-AF65-F5344CB8AC3E}">
        <p14:creationId xmlns:p14="http://schemas.microsoft.com/office/powerpoint/2010/main" xmlns="" val="1355127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6"/>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r>
              <a:rPr lang="en-US" altLang="zh-CN"/>
              <a:t>1</a:t>
            </a:r>
          </a:p>
        </p:txBody>
      </p:sp>
      <p:sp>
        <p:nvSpPr>
          <p:cNvPr id="6" name="Rectangle 6"/>
          <p:cNvSpPr>
            <a:spLocks noGrp="1" noChangeArrowheads="1"/>
          </p:cNvSpPr>
          <p:nvPr>
            <p:ph type="sldNum" sz="quarter" idx="12"/>
          </p:nvPr>
        </p:nvSpPr>
        <p:spPr>
          <a:ln/>
        </p:spPr>
        <p:txBody>
          <a:bodyPr/>
          <a:lstStyle>
            <a:lvl1pPr>
              <a:defRPr/>
            </a:lvl1pPr>
          </a:lstStyle>
          <a:p>
            <a:pPr>
              <a:defRPr/>
            </a:pPr>
            <a:fld id="{ED07DD11-48DD-49DE-9262-E8EF9552C92A}"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r>
              <a:rPr lang="en-US" altLang="zh-CN"/>
              <a:t>1</a:t>
            </a:r>
          </a:p>
        </p:txBody>
      </p:sp>
      <p:sp>
        <p:nvSpPr>
          <p:cNvPr id="6" name="Rectangle 6"/>
          <p:cNvSpPr>
            <a:spLocks noGrp="1" noChangeArrowheads="1"/>
          </p:cNvSpPr>
          <p:nvPr>
            <p:ph type="sldNum" sz="quarter" idx="12"/>
          </p:nvPr>
        </p:nvSpPr>
        <p:spPr>
          <a:ln/>
        </p:spPr>
        <p:txBody>
          <a:bodyPr/>
          <a:lstStyle>
            <a:lvl1pPr>
              <a:defRPr/>
            </a:lvl1pPr>
          </a:lstStyle>
          <a:p>
            <a:pPr>
              <a:defRPr/>
            </a:pPr>
            <a:fld id="{FCF0CF89-5729-4DCD-8B62-E8C15E06173E}"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9"/>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r>
              <a:rPr lang="en-US" altLang="zh-CN"/>
              <a:t>1</a:t>
            </a:r>
          </a:p>
        </p:txBody>
      </p:sp>
      <p:sp>
        <p:nvSpPr>
          <p:cNvPr id="6" name="Rectangle 6"/>
          <p:cNvSpPr>
            <a:spLocks noGrp="1" noChangeArrowheads="1"/>
          </p:cNvSpPr>
          <p:nvPr>
            <p:ph type="sldNum" sz="quarter" idx="12"/>
          </p:nvPr>
        </p:nvSpPr>
        <p:spPr>
          <a:ln/>
        </p:spPr>
        <p:txBody>
          <a:bodyPr/>
          <a:lstStyle>
            <a:lvl1pPr>
              <a:defRPr/>
            </a:lvl1pPr>
          </a:lstStyle>
          <a:p>
            <a:pPr>
              <a:defRPr/>
            </a:pPr>
            <a:fld id="{22EA34FC-7B2F-4CD1-AC1F-4C83D177FECB}"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r>
              <a:rPr lang="en-US" altLang="zh-CN"/>
              <a:t>1</a:t>
            </a:r>
          </a:p>
        </p:txBody>
      </p:sp>
      <p:sp>
        <p:nvSpPr>
          <p:cNvPr id="6" name="Rectangle 6"/>
          <p:cNvSpPr>
            <a:spLocks noGrp="1" noChangeArrowheads="1"/>
          </p:cNvSpPr>
          <p:nvPr>
            <p:ph type="sldNum" sz="quarter" idx="12"/>
          </p:nvPr>
        </p:nvSpPr>
        <p:spPr>
          <a:xfrm>
            <a:off x="2616200" y="6245225"/>
            <a:ext cx="2133600" cy="476251"/>
          </a:xfrm>
          <a:ln/>
        </p:spPr>
        <p:txBody>
          <a:bodyPr/>
          <a:lstStyle>
            <a:lvl1pPr>
              <a:defRPr/>
            </a:lvl1pPr>
          </a:lstStyle>
          <a:p>
            <a:pPr>
              <a:defRPr/>
            </a:pPr>
            <a:fld id="{4BD8D94F-7DCC-4583-8942-8B98B6C16D23}" type="slidenum">
              <a:rPr lang="en-US" altLang="zh-CN"/>
              <a:pPr>
                <a:defRPr/>
              </a:pPr>
              <a:t>‹#›</a:t>
            </a:fld>
            <a:endParaRPr lang="en-US" altLang="zh-CN"/>
          </a:p>
        </p:txBody>
      </p:sp>
      <p:pic>
        <p:nvPicPr>
          <p:cNvPr id="7" name="Picture 3" descr="C:\Users\Administrator\Desktop\讲课准备材料\logo.png"/>
          <p:cNvPicPr>
            <a:picLocks noChangeAspect="1" noChangeArrowheads="1"/>
          </p:cNvPicPr>
          <p:nvPr userDrawn="1"/>
        </p:nvPicPr>
        <p:blipFill>
          <a:blip r:embed="rId2" cstate="print"/>
          <a:srcRect/>
          <a:stretch>
            <a:fillRect/>
          </a:stretch>
        </p:blipFill>
        <p:spPr bwMode="auto">
          <a:xfrm>
            <a:off x="7668344" y="6237313"/>
            <a:ext cx="1214446" cy="399985"/>
          </a:xfrm>
          <a:prstGeom prst="rect">
            <a:avLst/>
          </a:prstGeom>
          <a:noFill/>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r>
              <a:rPr lang="en-US" altLang="zh-CN"/>
              <a:t>1</a:t>
            </a:r>
          </a:p>
        </p:txBody>
      </p:sp>
      <p:sp>
        <p:nvSpPr>
          <p:cNvPr id="6" name="Rectangle 6"/>
          <p:cNvSpPr>
            <a:spLocks noGrp="1" noChangeArrowheads="1"/>
          </p:cNvSpPr>
          <p:nvPr>
            <p:ph type="sldNum" sz="quarter" idx="12"/>
          </p:nvPr>
        </p:nvSpPr>
        <p:spPr>
          <a:ln/>
        </p:spPr>
        <p:txBody>
          <a:bodyPr/>
          <a:lstStyle>
            <a:lvl1pPr>
              <a:defRPr/>
            </a:lvl1pPr>
          </a:lstStyle>
          <a:p>
            <a:pPr>
              <a:defRPr/>
            </a:pPr>
            <a:fld id="{22DCD098-78B4-48FB-9ABD-58F41A0A2D61}"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r>
              <a:rPr lang="en-US" altLang="zh-CN"/>
              <a:t>1</a:t>
            </a:r>
          </a:p>
        </p:txBody>
      </p:sp>
      <p:sp>
        <p:nvSpPr>
          <p:cNvPr id="7" name="Rectangle 6"/>
          <p:cNvSpPr>
            <a:spLocks noGrp="1" noChangeArrowheads="1"/>
          </p:cNvSpPr>
          <p:nvPr>
            <p:ph type="sldNum" sz="quarter" idx="12"/>
          </p:nvPr>
        </p:nvSpPr>
        <p:spPr>
          <a:ln/>
        </p:spPr>
        <p:txBody>
          <a:bodyPr/>
          <a:lstStyle>
            <a:lvl1pPr>
              <a:defRPr/>
            </a:lvl1pPr>
          </a:lstStyle>
          <a:p>
            <a:pPr>
              <a:defRPr/>
            </a:pPr>
            <a:fld id="{E8A56D93-8837-47EA-BB15-02C842476E73}"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7"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r>
              <a:rPr lang="en-US" altLang="zh-CN"/>
              <a:t>1</a:t>
            </a:r>
          </a:p>
        </p:txBody>
      </p:sp>
      <p:sp>
        <p:nvSpPr>
          <p:cNvPr id="9" name="Rectangle 6"/>
          <p:cNvSpPr>
            <a:spLocks noGrp="1" noChangeArrowheads="1"/>
          </p:cNvSpPr>
          <p:nvPr>
            <p:ph type="sldNum" sz="quarter" idx="12"/>
          </p:nvPr>
        </p:nvSpPr>
        <p:spPr>
          <a:ln/>
        </p:spPr>
        <p:txBody>
          <a:bodyPr/>
          <a:lstStyle>
            <a:lvl1pPr>
              <a:defRPr/>
            </a:lvl1pPr>
          </a:lstStyle>
          <a:p>
            <a:pPr>
              <a:defRPr/>
            </a:pPr>
            <a:fld id="{838C2942-D4F8-4AB9-B6D8-770EF0DDB0ED}"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r>
              <a:rPr lang="en-US" altLang="zh-CN"/>
              <a:t>1</a:t>
            </a:r>
          </a:p>
        </p:txBody>
      </p:sp>
      <p:sp>
        <p:nvSpPr>
          <p:cNvPr id="5" name="Rectangle 6"/>
          <p:cNvSpPr>
            <a:spLocks noGrp="1" noChangeArrowheads="1"/>
          </p:cNvSpPr>
          <p:nvPr>
            <p:ph type="sldNum" sz="quarter" idx="12"/>
          </p:nvPr>
        </p:nvSpPr>
        <p:spPr>
          <a:ln/>
        </p:spPr>
        <p:txBody>
          <a:bodyPr/>
          <a:lstStyle>
            <a:lvl1pPr>
              <a:defRPr/>
            </a:lvl1pPr>
          </a:lstStyle>
          <a:p>
            <a:pPr>
              <a:defRPr/>
            </a:pPr>
            <a:fld id="{BE31960D-00AB-4261-AAFD-7ECD3C99681A}"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r>
              <a:rPr lang="en-US" altLang="zh-CN"/>
              <a:t>1</a:t>
            </a:r>
          </a:p>
        </p:txBody>
      </p:sp>
      <p:sp>
        <p:nvSpPr>
          <p:cNvPr id="4" name="Rectangle 6"/>
          <p:cNvSpPr>
            <a:spLocks noGrp="1" noChangeArrowheads="1"/>
          </p:cNvSpPr>
          <p:nvPr>
            <p:ph type="sldNum" sz="quarter" idx="12"/>
          </p:nvPr>
        </p:nvSpPr>
        <p:spPr>
          <a:xfrm>
            <a:off x="2616572" y="6242049"/>
            <a:ext cx="2133600" cy="476251"/>
          </a:xfrm>
          <a:ln/>
        </p:spPr>
        <p:txBody>
          <a:bodyPr/>
          <a:lstStyle>
            <a:lvl1pPr>
              <a:defRPr/>
            </a:lvl1pPr>
          </a:lstStyle>
          <a:p>
            <a:pPr>
              <a:defRPr/>
            </a:pPr>
            <a:fld id="{37FA377A-D61E-4AFF-BD7C-238A8887A06F}" type="slidenum">
              <a:rPr lang="en-US" altLang="zh-CN"/>
              <a:pPr>
                <a:defRPr/>
              </a:pPr>
              <a:t>‹#›</a:t>
            </a:fld>
            <a:endParaRPr lang="en-US" altLang="zh-CN"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49"/>
            <a:ext cx="3008313" cy="1162051"/>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r>
              <a:rPr lang="en-US" altLang="zh-CN"/>
              <a:t>1</a:t>
            </a:r>
          </a:p>
        </p:txBody>
      </p:sp>
      <p:sp>
        <p:nvSpPr>
          <p:cNvPr id="7" name="Rectangle 6"/>
          <p:cNvSpPr>
            <a:spLocks noGrp="1" noChangeArrowheads="1"/>
          </p:cNvSpPr>
          <p:nvPr>
            <p:ph type="sldNum" sz="quarter" idx="12"/>
          </p:nvPr>
        </p:nvSpPr>
        <p:spPr>
          <a:ln/>
        </p:spPr>
        <p:txBody>
          <a:bodyPr/>
          <a:lstStyle>
            <a:lvl1pPr>
              <a:defRPr/>
            </a:lvl1pPr>
          </a:lstStyle>
          <a:p>
            <a:pPr>
              <a:defRPr/>
            </a:pPr>
            <a:fld id="{58631BCE-0B4E-472F-AF34-F64EBE33E9EC}"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9"/>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r>
              <a:rPr lang="en-US" altLang="zh-CN"/>
              <a:t>1</a:t>
            </a:r>
          </a:p>
        </p:txBody>
      </p:sp>
      <p:sp>
        <p:nvSpPr>
          <p:cNvPr id="7" name="Rectangle 6"/>
          <p:cNvSpPr>
            <a:spLocks noGrp="1" noChangeArrowheads="1"/>
          </p:cNvSpPr>
          <p:nvPr>
            <p:ph type="sldNum" sz="quarter" idx="12"/>
          </p:nvPr>
        </p:nvSpPr>
        <p:spPr>
          <a:ln/>
        </p:spPr>
        <p:txBody>
          <a:bodyPr/>
          <a:lstStyle>
            <a:lvl1pPr>
              <a:defRPr/>
            </a:lvl1pPr>
          </a:lstStyle>
          <a:p>
            <a:pPr>
              <a:defRPr/>
            </a:pPr>
            <a:fld id="{98B4CC08-7FFA-428E-AD69-5E0D1ACE3D2F}"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r="-133"/>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9"/>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Rectangle 3"/>
          <p:cNvSpPr>
            <a:spLocks noGrp="1" noChangeArrowheads="1"/>
          </p:cNvSpPr>
          <p:nvPr>
            <p:ph type="body" idx="1"/>
          </p:nvPr>
        </p:nvSpPr>
        <p:spPr bwMode="auto">
          <a:xfrm>
            <a:off x="457200" y="1600201"/>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Rectangle 4"/>
          <p:cNvSpPr>
            <a:spLocks noGrp="1" noChangeArrowheads="1"/>
          </p:cNvSpPr>
          <p:nvPr>
            <p:ph type="dt" sz="half" idx="2"/>
          </p:nvPr>
        </p:nvSpPr>
        <p:spPr bwMode="auto">
          <a:xfrm>
            <a:off x="457200" y="6245225"/>
            <a:ext cx="2133600" cy="4762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pPr>
              <a:defRPr/>
            </a:pPr>
            <a:endParaRPr lang="en-US" altLang="zh-CN"/>
          </a:p>
        </p:txBody>
      </p:sp>
      <p:sp>
        <p:nvSpPr>
          <p:cNvPr id="1029" name="Rectangle 5"/>
          <p:cNvSpPr>
            <a:spLocks noGrp="1" noChangeArrowheads="1"/>
          </p:cNvSpPr>
          <p:nvPr>
            <p:ph type="ftr" sz="quarter" idx="3"/>
          </p:nvPr>
        </p:nvSpPr>
        <p:spPr bwMode="auto">
          <a:xfrm>
            <a:off x="3124200" y="6245225"/>
            <a:ext cx="2895600" cy="4762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34" charset="0"/>
              </a:defRPr>
            </a:lvl1pPr>
          </a:lstStyle>
          <a:p>
            <a:pPr>
              <a:defRPr/>
            </a:pPr>
            <a:r>
              <a:rPr lang="en-US" altLang="zh-CN"/>
              <a:t>1</a:t>
            </a:r>
          </a:p>
        </p:txBody>
      </p:sp>
      <p:sp>
        <p:nvSpPr>
          <p:cNvPr id="1030" name="Rectangle 6"/>
          <p:cNvSpPr>
            <a:spLocks noGrp="1" noChangeArrowheads="1"/>
          </p:cNvSpPr>
          <p:nvPr>
            <p:ph type="sldNum" sz="quarter" idx="4"/>
          </p:nvPr>
        </p:nvSpPr>
        <p:spPr bwMode="auto">
          <a:xfrm>
            <a:off x="3505200" y="6245225"/>
            <a:ext cx="2133600" cy="4762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a:defRPr/>
            </a:pPr>
            <a:fld id="{E86393A7-F7EA-4368-B800-B7441B8B5113}" type="slidenum">
              <a:rPr lang="en-US" altLang="zh-CN"/>
              <a:pPr>
                <a:defRPr/>
              </a:pPr>
              <a:t>‹#›</a:t>
            </a:fld>
            <a:endParaRPr lang="en-US" altLang="zh-CN"/>
          </a:p>
        </p:txBody>
      </p:sp>
      <p:pic>
        <p:nvPicPr>
          <p:cNvPr id="7" name="Picture 3" descr="C:\Users\Administrator\Desktop\讲课准备材料\logo.png"/>
          <p:cNvPicPr>
            <a:picLocks noChangeAspect="1" noChangeArrowheads="1"/>
          </p:cNvPicPr>
          <p:nvPr/>
        </p:nvPicPr>
        <p:blipFill>
          <a:blip r:embed="rId14" cstate="print"/>
          <a:srcRect/>
          <a:stretch>
            <a:fillRect/>
          </a:stretch>
        </p:blipFill>
        <p:spPr bwMode="auto">
          <a:xfrm>
            <a:off x="7668344" y="6237313"/>
            <a:ext cx="1214446" cy="399985"/>
          </a:xfrm>
          <a:prstGeom prst="rect">
            <a:avLst/>
          </a:prstGeom>
          <a:noFill/>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www.chinaclear.cn/" TargetMode="Externa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www.chinaclear.cn/" TargetMode="Externa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www.chinaclear.cn/" TargetMode="Externa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www.chinaclear.cn/" TargetMode="Externa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7.xml.rels><?xml version="1.0" encoding="UTF-8" standalone="yes"?>
<Relationships xmlns="http://schemas.openxmlformats.org/package/2006/relationships"><Relationship Id="rId3" Type="http://schemas.openxmlformats.org/officeDocument/2006/relationships/hyperlink" Target="http://www.chinaclear.cn/"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comments" Target="../comments/comment1.xm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diagramData" Target="../diagrams/data2.xml"/><Relationship Id="rId7"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9" Type="http://schemas.microsoft.com/office/2007/relationships/diagramDrawing" Target="../diagrams/drawing2.xml"/></Relationships>
</file>

<file path=ppt/slides/_rels/slide2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8.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6.jpeg"/><Relationship Id="rId7" Type="http://schemas.openxmlformats.org/officeDocument/2006/relationships/diagramColors" Target="../diagrams/colors3.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3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7.gif"/><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3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44.jpe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diagramLayout" Target="../diagrams/layout6.xml"/><Relationship Id="rId7" Type="http://schemas.openxmlformats.org/officeDocument/2006/relationships/image" Target="../media/image46.jpeg"/><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44.jpeg"/></Relationships>
</file>

<file path=ppt/slides/_rels/slide6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7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52.png"/></Relationships>
</file>

<file path=ppt/slides/_rels/slide7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hyperlink" Target="mailto:jflin@chinaclear.com.cn" TargetMode="Externa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56.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10"/>
          <p:cNvPicPr>
            <a:picLocks noChangeAspect="1" noChangeArrowheads="1"/>
          </p:cNvPicPr>
          <p:nvPr/>
        </p:nvPicPr>
        <p:blipFill>
          <a:blip r:embed="rId3" cstate="print"/>
          <a:srcRect/>
          <a:stretch>
            <a:fillRect/>
          </a:stretch>
        </p:blipFill>
        <p:spPr bwMode="auto">
          <a:xfrm>
            <a:off x="457200" y="2847975"/>
            <a:ext cx="8686800" cy="3513139"/>
          </a:xfrm>
          <a:prstGeom prst="rect">
            <a:avLst/>
          </a:prstGeom>
          <a:noFill/>
          <a:ln w="9525">
            <a:noFill/>
            <a:miter lim="800000"/>
            <a:headEnd/>
            <a:tailEnd/>
          </a:ln>
        </p:spPr>
      </p:pic>
      <p:sp>
        <p:nvSpPr>
          <p:cNvPr id="2052" name="Text Box 4"/>
          <p:cNvSpPr txBox="1">
            <a:spLocks noChangeArrowheads="1"/>
          </p:cNvSpPr>
          <p:nvPr/>
        </p:nvSpPr>
        <p:spPr bwMode="auto">
          <a:xfrm>
            <a:off x="714348" y="3214686"/>
            <a:ext cx="6511944" cy="609398"/>
          </a:xfrm>
          <a:prstGeom prst="rect">
            <a:avLst/>
          </a:prstGeom>
          <a:noFill/>
          <a:ln w="9525">
            <a:noFill/>
            <a:miter lim="800000"/>
            <a:headEnd/>
            <a:tailEnd/>
          </a:ln>
        </p:spPr>
        <p:txBody>
          <a:bodyPr wrap="square">
            <a:spAutoFit/>
          </a:bodyPr>
          <a:lstStyle/>
          <a:p>
            <a:pPr>
              <a:lnSpc>
                <a:spcPct val="120000"/>
              </a:lnSpc>
            </a:pPr>
            <a:r>
              <a:rPr lang="zh-CN" altLang="en-US" sz="2800" b="1" dirty="0">
                <a:solidFill>
                  <a:srgbClr val="4D4D4D"/>
                </a:solidFill>
                <a:latin typeface="华文行楷" pitchFamily="2" charset="-122"/>
                <a:ea typeface="华文行楷" pitchFamily="2" charset="-122"/>
              </a:rPr>
              <a:t>中国结算北京分公司投资者业务介绍</a:t>
            </a:r>
            <a:endParaRPr kumimoji="1" lang="zh-CN" altLang="en-US" sz="2800" b="1" dirty="0">
              <a:solidFill>
                <a:srgbClr val="4D4D4D"/>
              </a:solidFill>
              <a:latin typeface="华文行楷" pitchFamily="2" charset="-122"/>
              <a:ea typeface="华文行楷" pitchFamily="2" charset="-122"/>
            </a:endParaRPr>
          </a:p>
        </p:txBody>
      </p:sp>
      <p:pic>
        <p:nvPicPr>
          <p:cNvPr id="2055" name="Picture 8"/>
          <p:cNvPicPr>
            <a:picLocks noChangeAspect="1" noChangeArrowheads="1"/>
          </p:cNvPicPr>
          <p:nvPr/>
        </p:nvPicPr>
        <p:blipFill>
          <a:blip r:embed="rId4" cstate="print"/>
          <a:srcRect/>
          <a:stretch>
            <a:fillRect/>
          </a:stretch>
        </p:blipFill>
        <p:spPr bwMode="auto">
          <a:xfrm>
            <a:off x="0" y="1482726"/>
            <a:ext cx="9144000" cy="1370013"/>
          </a:xfrm>
          <a:prstGeom prst="rect">
            <a:avLst/>
          </a:prstGeom>
          <a:noFill/>
          <a:ln w="9525">
            <a:noFill/>
            <a:miter lim="800000"/>
            <a:headEnd/>
            <a:tailEnd/>
          </a:ln>
        </p:spPr>
      </p:pic>
      <p:sp>
        <p:nvSpPr>
          <p:cNvPr id="2056" name="Text Box 9"/>
          <p:cNvSpPr txBox="1">
            <a:spLocks noChangeArrowheads="1"/>
          </p:cNvSpPr>
          <p:nvPr/>
        </p:nvSpPr>
        <p:spPr bwMode="auto">
          <a:xfrm>
            <a:off x="755651" y="2060575"/>
            <a:ext cx="6265863" cy="646331"/>
          </a:xfrm>
          <a:prstGeom prst="rect">
            <a:avLst/>
          </a:prstGeom>
          <a:noFill/>
          <a:ln w="9525">
            <a:noFill/>
            <a:miter lim="800000"/>
            <a:headEnd/>
            <a:tailEnd/>
          </a:ln>
        </p:spPr>
        <p:txBody>
          <a:bodyPr>
            <a:spAutoFit/>
          </a:bodyPr>
          <a:lstStyle/>
          <a:p>
            <a:r>
              <a:rPr lang="en-US" altLang="zh-CN" dirty="0">
                <a:solidFill>
                  <a:schemeClr val="bg1"/>
                </a:solidFill>
              </a:rPr>
              <a:t>China Securities Depository </a:t>
            </a:r>
          </a:p>
          <a:p>
            <a:r>
              <a:rPr lang="en-US" altLang="zh-CN" dirty="0">
                <a:solidFill>
                  <a:schemeClr val="bg1"/>
                </a:solidFill>
              </a:rPr>
              <a:t>and Clearing Corporation Limited</a:t>
            </a:r>
          </a:p>
        </p:txBody>
      </p:sp>
      <p:pic>
        <p:nvPicPr>
          <p:cNvPr id="1027" name="Picture 3" descr="C:\Users\Administrator\Desktop\讲课准备材料\logo.png"/>
          <p:cNvPicPr>
            <a:picLocks noChangeAspect="1" noChangeArrowheads="1"/>
          </p:cNvPicPr>
          <p:nvPr/>
        </p:nvPicPr>
        <p:blipFill>
          <a:blip r:embed="rId5" cstate="print"/>
          <a:srcRect/>
          <a:stretch>
            <a:fillRect/>
          </a:stretch>
        </p:blipFill>
        <p:spPr bwMode="auto">
          <a:xfrm>
            <a:off x="6715140" y="571482"/>
            <a:ext cx="2000264" cy="658799"/>
          </a:xfrm>
          <a:prstGeom prst="rect">
            <a:avLst/>
          </a:prstGeom>
          <a:noFill/>
        </p:spPr>
      </p:pic>
      <p:sp>
        <p:nvSpPr>
          <p:cNvPr id="12" name="Text Box 5"/>
          <p:cNvSpPr txBox="1">
            <a:spLocks noChangeArrowheads="1"/>
          </p:cNvSpPr>
          <p:nvPr/>
        </p:nvSpPr>
        <p:spPr bwMode="auto">
          <a:xfrm>
            <a:off x="785787" y="5929314"/>
            <a:ext cx="2016125" cy="246221"/>
          </a:xfrm>
          <a:prstGeom prst="rect">
            <a:avLst/>
          </a:prstGeom>
          <a:noFill/>
          <a:ln w="9525">
            <a:noFill/>
            <a:miter lim="800000"/>
            <a:headEnd/>
            <a:tailEnd/>
          </a:ln>
        </p:spPr>
        <p:txBody>
          <a:bodyPr>
            <a:spAutoFit/>
          </a:bodyPr>
          <a:lstStyle/>
          <a:p>
            <a:pPr>
              <a:spcBef>
                <a:spcPct val="50000"/>
              </a:spcBef>
            </a:pPr>
            <a:r>
              <a:rPr lang="en-US" altLang="zh-CN" sz="1000" b="1" dirty="0">
                <a:solidFill>
                  <a:srgbClr val="4D4D4D"/>
                </a:solidFill>
              </a:rPr>
              <a:t>www.chinaclear.cn </a:t>
            </a:r>
          </a:p>
        </p:txBody>
      </p:sp>
      <p:sp>
        <p:nvSpPr>
          <p:cNvPr id="3" name="灯片编号占位符 2"/>
          <p:cNvSpPr>
            <a:spLocks noGrp="1"/>
          </p:cNvSpPr>
          <p:nvPr>
            <p:ph type="sldNum" sz="quarter" idx="12"/>
          </p:nvPr>
        </p:nvSpPr>
        <p:spPr>
          <a:xfrm>
            <a:off x="2801911" y="6294911"/>
            <a:ext cx="2133600" cy="476251"/>
          </a:xfrm>
        </p:spPr>
        <p:txBody>
          <a:bodyPr/>
          <a:lstStyle/>
          <a:p>
            <a:pPr>
              <a:defRPr/>
            </a:pPr>
            <a:fld id="{37FA377A-D61E-4AFF-BD7C-238A8887A06F}" type="slidenum">
              <a:rPr lang="en-US" altLang="zh-CN" smtClean="0"/>
              <a:pPr>
                <a:defRPr/>
              </a:pPr>
              <a:t>1</a:t>
            </a:fld>
            <a:endParaRPr lang="en-US" altLang="zh-CN" dirty="0"/>
          </a:p>
        </p:txBody>
      </p:sp>
      <p:sp>
        <p:nvSpPr>
          <p:cNvPr id="13" name="Text Box 6">
            <a:extLst>
              <a:ext uri="{FF2B5EF4-FFF2-40B4-BE49-F238E27FC236}">
                <a16:creationId xmlns:a16="http://schemas.microsoft.com/office/drawing/2014/main" xmlns="" id="{BFC154C4-E787-4AC5-84F8-5A3750895DC7}"/>
              </a:ext>
            </a:extLst>
          </p:cNvPr>
          <p:cNvSpPr txBox="1">
            <a:spLocks noChangeArrowheads="1"/>
          </p:cNvSpPr>
          <p:nvPr/>
        </p:nvSpPr>
        <p:spPr bwMode="auto">
          <a:xfrm>
            <a:off x="642938" y="4845051"/>
            <a:ext cx="5946775"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zh-CN" altLang="en-US" sz="1800" b="1" dirty="0">
                <a:solidFill>
                  <a:srgbClr val="5F5F5F"/>
                </a:solidFill>
                <a:latin typeface="华文新魏" pitchFamily="2" charset="-122"/>
                <a:ea typeface="华文新魏" pitchFamily="2" charset="-122"/>
              </a:rPr>
              <a:t>李思函</a:t>
            </a:r>
            <a:r>
              <a:rPr lang="en-US" altLang="zh-CN" sz="1800" b="1" dirty="0">
                <a:solidFill>
                  <a:srgbClr val="5F5F5F"/>
                </a:solidFill>
                <a:latin typeface="华文新魏" pitchFamily="2" charset="-122"/>
                <a:ea typeface="华文新魏" pitchFamily="2" charset="-122"/>
              </a:rPr>
              <a:t>|</a:t>
            </a:r>
            <a:r>
              <a:rPr lang="zh-CN" altLang="en-US" sz="1800" b="1" dirty="0">
                <a:solidFill>
                  <a:srgbClr val="5F5F5F"/>
                </a:solidFill>
                <a:latin typeface="华文新魏" pitchFamily="2" charset="-122"/>
                <a:ea typeface="华文新魏" pitchFamily="2" charset="-122"/>
              </a:rPr>
              <a:t>北京分公司投资者业务部</a:t>
            </a:r>
          </a:p>
        </p:txBody>
      </p:sp>
      <p:sp>
        <p:nvSpPr>
          <p:cNvPr id="14" name="Text Box 6">
            <a:extLst>
              <a:ext uri="{FF2B5EF4-FFF2-40B4-BE49-F238E27FC236}">
                <a16:creationId xmlns:a16="http://schemas.microsoft.com/office/drawing/2014/main" xmlns="" id="{57CDBF7C-1EE9-47A8-B079-72B033C5294C}"/>
              </a:ext>
            </a:extLst>
          </p:cNvPr>
          <p:cNvSpPr txBox="1">
            <a:spLocks noChangeArrowheads="1"/>
          </p:cNvSpPr>
          <p:nvPr/>
        </p:nvSpPr>
        <p:spPr bwMode="auto">
          <a:xfrm>
            <a:off x="768352" y="5416551"/>
            <a:ext cx="5946775"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en-US" altLang="zh-CN" sz="1400" b="1" dirty="0">
                <a:solidFill>
                  <a:srgbClr val="5F5F5F"/>
                </a:solidFill>
                <a:latin typeface="华文细黑" pitchFamily="2" charset="-122"/>
                <a:ea typeface="华文细黑" pitchFamily="2" charset="-122"/>
              </a:rPr>
              <a:t>2019</a:t>
            </a:r>
            <a:r>
              <a:rPr lang="zh-CN" altLang="en-US" sz="1400" b="1" dirty="0">
                <a:solidFill>
                  <a:srgbClr val="5F5F5F"/>
                </a:solidFill>
                <a:latin typeface="华文细黑" pitchFamily="2" charset="-122"/>
                <a:ea typeface="华文细黑" pitchFamily="2" charset="-122"/>
              </a:rPr>
              <a:t>年</a:t>
            </a:r>
            <a:r>
              <a:rPr lang="en-US" altLang="zh-CN" sz="1400" b="1" dirty="0">
                <a:solidFill>
                  <a:srgbClr val="5F5F5F"/>
                </a:solidFill>
                <a:latin typeface="华文细黑" pitchFamily="2" charset="-122"/>
                <a:ea typeface="华文细黑" pitchFamily="2" charset="-122"/>
              </a:rPr>
              <a:t>5</a:t>
            </a:r>
            <a:r>
              <a:rPr lang="zh-CN" altLang="en-US" sz="1400" b="1" dirty="0">
                <a:solidFill>
                  <a:srgbClr val="5F5F5F"/>
                </a:solidFill>
                <a:latin typeface="华文细黑" pitchFamily="2" charset="-122"/>
                <a:ea typeface="华文细黑" pitchFamily="2" charset="-122"/>
              </a:rPr>
              <a:t>月</a:t>
            </a:r>
            <a:r>
              <a:rPr lang="en-US" altLang="zh-CN" sz="1400" b="1" dirty="0">
                <a:solidFill>
                  <a:srgbClr val="5F5F5F"/>
                </a:solidFill>
                <a:latin typeface="华文细黑" pitchFamily="2" charset="-122"/>
                <a:ea typeface="华文细黑" pitchFamily="2" charset="-122"/>
              </a:rPr>
              <a:t>·</a:t>
            </a:r>
            <a:r>
              <a:rPr lang="zh-CN" altLang="en-US" sz="1400" b="1" dirty="0">
                <a:solidFill>
                  <a:srgbClr val="5F5F5F"/>
                </a:solidFill>
                <a:latin typeface="华文细黑" pitchFamily="2" charset="-122"/>
                <a:ea typeface="华文细黑" pitchFamily="2" charset="-122"/>
              </a:rPr>
              <a:t>深圳</a:t>
            </a:r>
          </a:p>
        </p:txBody>
      </p:sp>
      <p:sp>
        <p:nvSpPr>
          <p:cNvPr id="11" name="矩形 10"/>
          <p:cNvSpPr/>
          <p:nvPr/>
        </p:nvSpPr>
        <p:spPr bwMode="gray">
          <a:xfrm>
            <a:off x="7668344" y="6336704"/>
            <a:ext cx="1224136" cy="476672"/>
          </a:xfrm>
          <a:prstGeom prst="rect">
            <a:avLst/>
          </a:prstGeom>
          <a:solidFill>
            <a:schemeClr val="bg1"/>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0">
            <a:extLst>
              <a:ext uri="{FF2B5EF4-FFF2-40B4-BE49-F238E27FC236}">
                <a16:creationId xmlns:a16="http://schemas.microsoft.com/office/drawing/2014/main" xmlns="" id="{22801936-A1AB-4B6A-A345-9BEE5F4F33AF}"/>
              </a:ext>
            </a:extLst>
          </p:cNvPr>
          <p:cNvSpPr txBox="1">
            <a:spLocks noChangeArrowheads="1"/>
          </p:cNvSpPr>
          <p:nvPr/>
        </p:nvSpPr>
        <p:spPr bwMode="auto">
          <a:xfrm>
            <a:off x="6143625" y="1678807"/>
            <a:ext cx="2305050"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dirty="0">
                <a:latin typeface="楷体" panose="02010609060101010101" pitchFamily="49" charset="-122"/>
                <a:ea typeface="楷体" panose="02010609060101010101" pitchFamily="49" charset="-122"/>
              </a:rPr>
              <a:t>非交易过户业务</a:t>
            </a:r>
          </a:p>
        </p:txBody>
      </p:sp>
      <p:sp>
        <p:nvSpPr>
          <p:cNvPr id="16387" name="Rectangle 21">
            <a:extLst>
              <a:ext uri="{FF2B5EF4-FFF2-40B4-BE49-F238E27FC236}">
                <a16:creationId xmlns:a16="http://schemas.microsoft.com/office/drawing/2014/main" xmlns="" id="{BF87D793-18FC-4241-A398-B83CF323EA81}"/>
              </a:ext>
            </a:extLst>
          </p:cNvPr>
          <p:cNvSpPr>
            <a:spLocks noChangeArrowheads="1"/>
          </p:cNvSpPr>
          <p:nvPr/>
        </p:nvSpPr>
        <p:spPr bwMode="auto">
          <a:xfrm>
            <a:off x="6429376" y="2067744"/>
            <a:ext cx="2714624" cy="186512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继承过户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离婚财产分割过户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法人资格丧失过户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向基金会捐赠过户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特定事项协议转让过户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pPr>
            <a:r>
              <a:rPr lang="en-US" altLang="zh-CN" sz="1600" dirty="0">
                <a:solidFill>
                  <a:schemeClr val="tx2"/>
                </a:solidFill>
                <a:latin typeface="楷体" panose="02010609060101010101" pitchFamily="49" charset="-122"/>
                <a:ea typeface="楷体" panose="02010609060101010101" pitchFamily="49" charset="-122"/>
              </a:rPr>
              <a:t>  </a:t>
            </a:r>
          </a:p>
        </p:txBody>
      </p:sp>
      <p:sp>
        <p:nvSpPr>
          <p:cNvPr id="16388" name="WordArt 24">
            <a:extLst>
              <a:ext uri="{FF2B5EF4-FFF2-40B4-BE49-F238E27FC236}">
                <a16:creationId xmlns:a16="http://schemas.microsoft.com/office/drawing/2014/main" xmlns="" id="{4EE271F6-3FE6-44AA-89D1-6AAC82627F3C}"/>
              </a:ext>
            </a:extLst>
          </p:cNvPr>
          <p:cNvSpPr>
            <a:spLocks noChangeArrowheads="1" noChangeShapeType="1" noTextEdit="1"/>
          </p:cNvSpPr>
          <p:nvPr/>
        </p:nvSpPr>
        <p:spPr bwMode="auto">
          <a:xfrm>
            <a:off x="3636963" y="3454401"/>
            <a:ext cx="1706562" cy="234951"/>
          </a:xfrm>
          <a:prstGeom prst="rect">
            <a:avLst/>
          </a:prstGeom>
          <a:extLst>
            <a:ext uri="{91240B29-F687-4f45-9708-019B960494DF}">
              <a14:hiddenLine xmlns=""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zh-CN" altLang="en-US" sz="2400" kern="10">
                <a:solidFill>
                  <a:schemeClr val="bg1"/>
                </a:solidFill>
                <a:latin typeface="楷体" panose="02010609060101010101" pitchFamily="49" charset="-122"/>
                <a:ea typeface="楷体" panose="02010609060101010101" pitchFamily="49" charset="-122"/>
              </a:rPr>
              <a:t>投资者业务类别</a:t>
            </a:r>
          </a:p>
        </p:txBody>
      </p:sp>
      <p:grpSp>
        <p:nvGrpSpPr>
          <p:cNvPr id="16389" name="组合 43">
            <a:extLst>
              <a:ext uri="{FF2B5EF4-FFF2-40B4-BE49-F238E27FC236}">
                <a16:creationId xmlns:a16="http://schemas.microsoft.com/office/drawing/2014/main" xmlns="" id="{7B7F45A7-C6A6-4F2B-98C5-CED37F1FDB14}"/>
              </a:ext>
            </a:extLst>
          </p:cNvPr>
          <p:cNvGrpSpPr>
            <a:grpSpLocks/>
          </p:cNvGrpSpPr>
          <p:nvPr/>
        </p:nvGrpSpPr>
        <p:grpSpPr bwMode="auto">
          <a:xfrm>
            <a:off x="539552" y="2564904"/>
            <a:ext cx="2447925" cy="1646971"/>
            <a:chOff x="539552" y="4485084"/>
            <a:chExt cx="2448272" cy="1646530"/>
          </a:xfrm>
        </p:grpSpPr>
        <p:sp>
          <p:nvSpPr>
            <p:cNvPr id="16409" name="Text Box 22">
              <a:extLst>
                <a:ext uri="{FF2B5EF4-FFF2-40B4-BE49-F238E27FC236}">
                  <a16:creationId xmlns:a16="http://schemas.microsoft.com/office/drawing/2014/main" xmlns="" id="{4658830F-E318-4D9D-996B-F7ECBB3A148B}"/>
                </a:ext>
              </a:extLst>
            </p:cNvPr>
            <p:cNvSpPr txBox="1">
              <a:spLocks noChangeArrowheads="1"/>
            </p:cNvSpPr>
            <p:nvPr/>
          </p:nvSpPr>
          <p:spPr bwMode="auto">
            <a:xfrm>
              <a:off x="539552" y="4485084"/>
              <a:ext cx="2448272" cy="3692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证券质押登记业务</a:t>
              </a:r>
            </a:p>
          </p:txBody>
        </p:sp>
        <p:sp>
          <p:nvSpPr>
            <p:cNvPr id="16410" name="Rectangle 19">
              <a:extLst>
                <a:ext uri="{FF2B5EF4-FFF2-40B4-BE49-F238E27FC236}">
                  <a16:creationId xmlns:a16="http://schemas.microsoft.com/office/drawing/2014/main" xmlns="" id="{69B550C5-E60D-47F5-B2F9-2CBB60878546}"/>
                </a:ext>
              </a:extLst>
            </p:cNvPr>
            <p:cNvSpPr>
              <a:spLocks noChangeArrowheads="1"/>
            </p:cNvSpPr>
            <p:nvPr/>
          </p:nvSpPr>
          <p:spPr bwMode="auto">
            <a:xfrm>
              <a:off x="785786" y="4857760"/>
              <a:ext cx="2136775" cy="12738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证券质押登记</a:t>
              </a: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解除质押登记</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部分解除质押登记</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证券质押信息查询</a:t>
              </a:r>
            </a:p>
          </p:txBody>
        </p:sp>
      </p:grpSp>
      <p:grpSp>
        <p:nvGrpSpPr>
          <p:cNvPr id="16390" name="组合 42">
            <a:extLst>
              <a:ext uri="{FF2B5EF4-FFF2-40B4-BE49-F238E27FC236}">
                <a16:creationId xmlns:a16="http://schemas.microsoft.com/office/drawing/2014/main" xmlns="" id="{142FE55B-D787-4815-9255-20037D3E0F16}"/>
              </a:ext>
            </a:extLst>
          </p:cNvPr>
          <p:cNvGrpSpPr>
            <a:grpSpLocks/>
          </p:cNvGrpSpPr>
          <p:nvPr/>
        </p:nvGrpSpPr>
        <p:grpSpPr bwMode="auto">
          <a:xfrm>
            <a:off x="539553" y="1220756"/>
            <a:ext cx="2409825" cy="1040453"/>
            <a:chOff x="611560" y="2638532"/>
            <a:chExt cx="2409324" cy="1040458"/>
          </a:xfrm>
        </p:grpSpPr>
        <p:sp>
          <p:nvSpPr>
            <p:cNvPr id="16406" name="Rectangle 17">
              <a:extLst>
                <a:ext uri="{FF2B5EF4-FFF2-40B4-BE49-F238E27FC236}">
                  <a16:creationId xmlns:a16="http://schemas.microsoft.com/office/drawing/2014/main" xmlns="" id="{1A254504-0615-4184-9C56-38E03E8D4E2D}"/>
                </a:ext>
              </a:extLst>
            </p:cNvPr>
            <p:cNvSpPr>
              <a:spLocks noChangeArrowheads="1"/>
            </p:cNvSpPr>
            <p:nvPr/>
          </p:nvSpPr>
          <p:spPr bwMode="auto">
            <a:xfrm>
              <a:off x="884109" y="2712402"/>
              <a:ext cx="2136775" cy="387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endParaRPr lang="zh-CN" altLang="en-US" sz="1600">
                <a:solidFill>
                  <a:schemeClr val="tx2"/>
                </a:solidFill>
                <a:latin typeface="楷体" panose="02010609060101010101" pitchFamily="49" charset="-122"/>
                <a:ea typeface="楷体" panose="02010609060101010101" pitchFamily="49" charset="-122"/>
              </a:endParaRPr>
            </a:p>
          </p:txBody>
        </p:sp>
        <p:sp>
          <p:nvSpPr>
            <p:cNvPr id="16407" name="Text Box 20">
              <a:extLst>
                <a:ext uri="{FF2B5EF4-FFF2-40B4-BE49-F238E27FC236}">
                  <a16:creationId xmlns:a16="http://schemas.microsoft.com/office/drawing/2014/main" xmlns="" id="{6C54E5E1-5DAB-4447-9134-54FF646B352A}"/>
                </a:ext>
              </a:extLst>
            </p:cNvPr>
            <p:cNvSpPr txBox="1">
              <a:spLocks noChangeArrowheads="1"/>
            </p:cNvSpPr>
            <p:nvPr/>
          </p:nvSpPr>
          <p:spPr bwMode="auto">
            <a:xfrm>
              <a:off x="611560" y="2638532"/>
              <a:ext cx="2304256" cy="3693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证券查询业务</a:t>
              </a:r>
            </a:p>
          </p:txBody>
        </p:sp>
        <p:sp>
          <p:nvSpPr>
            <p:cNvPr id="16408" name="Rectangle 21">
              <a:extLst>
                <a:ext uri="{FF2B5EF4-FFF2-40B4-BE49-F238E27FC236}">
                  <a16:creationId xmlns:a16="http://schemas.microsoft.com/office/drawing/2014/main" xmlns="" id="{FA24C92B-3B47-43D6-8322-2081743C2625}"/>
                </a:ext>
              </a:extLst>
            </p:cNvPr>
            <p:cNvSpPr>
              <a:spLocks noChangeArrowheads="1"/>
            </p:cNvSpPr>
            <p:nvPr/>
          </p:nvSpPr>
          <p:spPr bwMode="auto">
            <a:xfrm>
              <a:off x="818846" y="2995722"/>
              <a:ext cx="2136775" cy="6832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持有查询</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冻结查询</a:t>
              </a:r>
            </a:p>
          </p:txBody>
        </p:sp>
      </p:grpSp>
      <p:cxnSp>
        <p:nvCxnSpPr>
          <p:cNvPr id="31" name="直接箭头连接符 30">
            <a:extLst>
              <a:ext uri="{FF2B5EF4-FFF2-40B4-BE49-F238E27FC236}">
                <a16:creationId xmlns:a16="http://schemas.microsoft.com/office/drawing/2014/main" xmlns="" id="{E99EDA40-27B4-4B71-B041-9929B9742EAF}"/>
              </a:ext>
            </a:extLst>
          </p:cNvPr>
          <p:cNvCxnSpPr/>
          <p:nvPr/>
        </p:nvCxnSpPr>
        <p:spPr bwMode="auto">
          <a:xfrm>
            <a:off x="467544" y="2564904"/>
            <a:ext cx="2643188" cy="15875"/>
          </a:xfrm>
          <a:prstGeom prst="straightConnector1">
            <a:avLst/>
          </a:prstGeom>
          <a:ln>
            <a:solidFill>
              <a:schemeClr val="tx2">
                <a:lumMod val="65000"/>
                <a:lumOff val="35000"/>
              </a:schemeClr>
            </a:solidFill>
            <a:headEnd type="none" w="med" len="med"/>
            <a:tailEnd type="oval"/>
          </a:ln>
        </p:spPr>
        <p:style>
          <a:lnRef idx="1">
            <a:schemeClr val="dk1"/>
          </a:lnRef>
          <a:fillRef idx="0">
            <a:schemeClr val="dk1"/>
          </a:fillRef>
          <a:effectRef idx="0">
            <a:schemeClr val="dk1"/>
          </a:effectRef>
          <a:fontRef idx="minor">
            <a:schemeClr val="tx1"/>
          </a:fontRef>
        </p:style>
      </p:cxnSp>
      <p:grpSp>
        <p:nvGrpSpPr>
          <p:cNvPr id="16393" name="组合 50">
            <a:extLst>
              <a:ext uri="{FF2B5EF4-FFF2-40B4-BE49-F238E27FC236}">
                <a16:creationId xmlns:a16="http://schemas.microsoft.com/office/drawing/2014/main" xmlns="" id="{B314A717-2FE2-46B1-9FAC-F7298D16B177}"/>
              </a:ext>
            </a:extLst>
          </p:cNvPr>
          <p:cNvGrpSpPr>
            <a:grpSpLocks/>
          </p:cNvGrpSpPr>
          <p:nvPr/>
        </p:nvGrpSpPr>
        <p:grpSpPr bwMode="auto">
          <a:xfrm>
            <a:off x="3203575" y="2043113"/>
            <a:ext cx="2520950" cy="3114675"/>
            <a:chOff x="3428992" y="1928802"/>
            <a:chExt cx="2520950" cy="3114728"/>
          </a:xfrm>
        </p:grpSpPr>
        <p:sp>
          <p:nvSpPr>
            <p:cNvPr id="16403" name="Oval 13">
              <a:extLst>
                <a:ext uri="{FF2B5EF4-FFF2-40B4-BE49-F238E27FC236}">
                  <a16:creationId xmlns:a16="http://schemas.microsoft.com/office/drawing/2014/main" xmlns="" id="{42A73BD2-7A9C-4F2C-A221-C39339B86A1B}"/>
                </a:ext>
              </a:extLst>
            </p:cNvPr>
            <p:cNvSpPr>
              <a:spLocks noChangeArrowheads="1"/>
            </p:cNvSpPr>
            <p:nvPr/>
          </p:nvSpPr>
          <p:spPr bwMode="auto">
            <a:xfrm>
              <a:off x="3428992" y="4643446"/>
              <a:ext cx="2520950" cy="400084"/>
            </a:xfrm>
            <a:prstGeom prst="ellipse">
              <a:avLst/>
            </a:prstGeom>
            <a:gradFill rotWithShape="1">
              <a:gsLst>
                <a:gs pos="0">
                  <a:schemeClr val="tx1">
                    <a:alpha val="39998"/>
                  </a:schemeClr>
                </a:gs>
                <a:gs pos="100000">
                  <a:schemeClr val="tx1">
                    <a:alpha val="0"/>
                  </a:schemeClr>
                </a:gs>
              </a:gsLst>
              <a:path path="shape">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楷体" panose="02010609060101010101" pitchFamily="49" charset="-122"/>
                <a:ea typeface="楷体" panose="02010609060101010101" pitchFamily="49" charset="-122"/>
              </a:endParaRPr>
            </a:p>
          </p:txBody>
        </p:sp>
        <p:pic>
          <p:nvPicPr>
            <p:cNvPr id="37" name="Picture 4" descr="http://www.ma-visioconference.fr/images/meeting_icons/27825.png">
              <a:extLst>
                <a:ext uri="{FF2B5EF4-FFF2-40B4-BE49-F238E27FC236}">
                  <a16:creationId xmlns:a16="http://schemas.microsoft.com/office/drawing/2014/main" xmlns="" id="{73B2FC0F-5AE3-483D-B76B-AAE3EA9E9580}"/>
                </a:ext>
              </a:extLst>
            </p:cNvPr>
            <p:cNvPicPr>
              <a:picLocks noChangeAspect="1" noChangeArrowheads="1"/>
            </p:cNvPicPr>
            <p:nvPr/>
          </p:nvPicPr>
          <p:blipFill>
            <a:blip r:embed="rId3" cstate="print">
              <a:duotone>
                <a:schemeClr val="accent1">
                  <a:shade val="45000"/>
                  <a:satMod val="135000"/>
                </a:schemeClr>
                <a:prstClr val="white"/>
              </a:duotone>
            </a:blip>
            <a:srcRect/>
            <a:stretch>
              <a:fillRect/>
            </a:stretch>
          </p:blipFill>
          <p:spPr bwMode="auto">
            <a:xfrm>
              <a:off x="3857620" y="1928802"/>
              <a:ext cx="1922032" cy="1706179"/>
            </a:xfrm>
            <a:prstGeom prst="rect">
              <a:avLst/>
            </a:prstGeom>
            <a:noFill/>
            <a:ln>
              <a:noFill/>
              <a:prstDash val="sysDot"/>
            </a:ln>
          </p:spPr>
        </p:pic>
        <p:sp>
          <p:nvSpPr>
            <p:cNvPr id="16405" name="TextBox 37">
              <a:extLst>
                <a:ext uri="{FF2B5EF4-FFF2-40B4-BE49-F238E27FC236}">
                  <a16:creationId xmlns:a16="http://schemas.microsoft.com/office/drawing/2014/main" xmlns="" id="{CC51639E-3E95-4C1A-B2FF-561104AE6E69}"/>
                </a:ext>
              </a:extLst>
            </p:cNvPr>
            <p:cNvSpPr txBox="1">
              <a:spLocks noChangeArrowheads="1"/>
            </p:cNvSpPr>
            <p:nvPr/>
          </p:nvSpPr>
          <p:spPr bwMode="auto">
            <a:xfrm>
              <a:off x="3643306" y="4143380"/>
              <a:ext cx="2071702" cy="40011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000">
                  <a:solidFill>
                    <a:srgbClr val="C00000"/>
                  </a:solidFill>
                  <a:latin typeface="楷体" panose="02010609060101010101" pitchFamily="49" charset="-122"/>
                  <a:ea typeface="楷体" panose="02010609060101010101" pitchFamily="49" charset="-122"/>
                </a:rPr>
                <a:t>股份类业务范围</a:t>
              </a:r>
            </a:p>
          </p:txBody>
        </p:sp>
      </p:grpSp>
      <p:sp>
        <p:nvSpPr>
          <p:cNvPr id="16394" name="Text Box 20">
            <a:extLst>
              <a:ext uri="{FF2B5EF4-FFF2-40B4-BE49-F238E27FC236}">
                <a16:creationId xmlns:a16="http://schemas.microsoft.com/office/drawing/2014/main" xmlns="" id="{6FDB3841-9954-4A8F-BAB0-5E7C99BEABD9}"/>
              </a:ext>
            </a:extLst>
          </p:cNvPr>
          <p:cNvSpPr txBox="1">
            <a:spLocks noChangeArrowheads="1"/>
          </p:cNvSpPr>
          <p:nvPr/>
        </p:nvSpPr>
        <p:spPr bwMode="auto">
          <a:xfrm>
            <a:off x="6372200" y="4197085"/>
            <a:ext cx="2303462"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dirty="0">
                <a:latin typeface="楷体" panose="02010609060101010101" pitchFamily="49" charset="-122"/>
                <a:ea typeface="楷体" panose="02010609060101010101" pitchFamily="49" charset="-122"/>
              </a:rPr>
              <a:t>转托管业务</a:t>
            </a:r>
          </a:p>
        </p:txBody>
      </p:sp>
      <p:cxnSp>
        <p:nvCxnSpPr>
          <p:cNvPr id="46" name="直接箭头连接符 45">
            <a:extLst>
              <a:ext uri="{FF2B5EF4-FFF2-40B4-BE49-F238E27FC236}">
                <a16:creationId xmlns:a16="http://schemas.microsoft.com/office/drawing/2014/main" xmlns="" id="{C5563807-F407-4FAD-B0B9-10381C6617F4}"/>
              </a:ext>
            </a:extLst>
          </p:cNvPr>
          <p:cNvCxnSpPr/>
          <p:nvPr/>
        </p:nvCxnSpPr>
        <p:spPr bwMode="auto">
          <a:xfrm>
            <a:off x="539552" y="4509120"/>
            <a:ext cx="2643187" cy="15875"/>
          </a:xfrm>
          <a:prstGeom prst="straightConnector1">
            <a:avLst/>
          </a:prstGeom>
          <a:ln>
            <a:solidFill>
              <a:schemeClr val="tx2">
                <a:lumMod val="65000"/>
                <a:lumOff val="35000"/>
              </a:schemeClr>
            </a:solidFill>
            <a:headEnd type="none" w="med" len="med"/>
            <a:tailEnd type="oval"/>
          </a:ln>
        </p:spPr>
        <p:style>
          <a:lnRef idx="1">
            <a:schemeClr val="dk1"/>
          </a:lnRef>
          <a:fillRef idx="0">
            <a:schemeClr val="dk1"/>
          </a:fillRef>
          <a:effectRef idx="0">
            <a:schemeClr val="dk1"/>
          </a:effectRef>
          <a:fontRef idx="minor">
            <a:schemeClr val="tx1"/>
          </a:fontRef>
        </p:style>
      </p:cxnSp>
      <p:grpSp>
        <p:nvGrpSpPr>
          <p:cNvPr id="16396" name="组合 46">
            <a:extLst>
              <a:ext uri="{FF2B5EF4-FFF2-40B4-BE49-F238E27FC236}">
                <a16:creationId xmlns:a16="http://schemas.microsoft.com/office/drawing/2014/main" xmlns="" id="{B4329238-3FDD-460C-A030-F53DC429A25E}"/>
              </a:ext>
            </a:extLst>
          </p:cNvPr>
          <p:cNvGrpSpPr>
            <a:grpSpLocks/>
          </p:cNvGrpSpPr>
          <p:nvPr/>
        </p:nvGrpSpPr>
        <p:grpSpPr bwMode="auto">
          <a:xfrm>
            <a:off x="611560" y="4581128"/>
            <a:ext cx="2363788" cy="1363494"/>
            <a:chOff x="6058518" y="3571876"/>
            <a:chExt cx="2364769" cy="1363259"/>
          </a:xfrm>
        </p:grpSpPr>
        <p:sp>
          <p:nvSpPr>
            <p:cNvPr id="16401" name="Text Box 20">
              <a:extLst>
                <a:ext uri="{FF2B5EF4-FFF2-40B4-BE49-F238E27FC236}">
                  <a16:creationId xmlns:a16="http://schemas.microsoft.com/office/drawing/2014/main" xmlns="" id="{0CC0D399-F595-4889-B9F0-D414A53F87F7}"/>
                </a:ext>
              </a:extLst>
            </p:cNvPr>
            <p:cNvSpPr txBox="1">
              <a:spLocks noChangeArrowheads="1"/>
            </p:cNvSpPr>
            <p:nvPr/>
          </p:nvSpPr>
          <p:spPr bwMode="auto">
            <a:xfrm>
              <a:off x="6058518" y="3571876"/>
              <a:ext cx="2304256" cy="3692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质权的实现方式</a:t>
              </a:r>
            </a:p>
          </p:txBody>
        </p:sp>
        <p:sp>
          <p:nvSpPr>
            <p:cNvPr id="16402" name="Rectangle 19">
              <a:extLst>
                <a:ext uri="{FF2B5EF4-FFF2-40B4-BE49-F238E27FC236}">
                  <a16:creationId xmlns:a16="http://schemas.microsoft.com/office/drawing/2014/main" xmlns="" id="{F8E922FE-F32A-44FF-9FFD-91709FD1474C}"/>
                </a:ext>
              </a:extLst>
            </p:cNvPr>
            <p:cNvSpPr>
              <a:spLocks noChangeArrowheads="1"/>
            </p:cNvSpPr>
            <p:nvPr/>
          </p:nvSpPr>
          <p:spPr bwMode="auto">
            <a:xfrm>
              <a:off x="6286512" y="3956575"/>
              <a:ext cx="2136775" cy="9785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质押登记状态调整</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质押证券处置过户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pPr>
              <a:endParaRPr lang="zh-CN" altLang="en-US" sz="1600" dirty="0">
                <a:solidFill>
                  <a:schemeClr val="tx2"/>
                </a:solidFill>
                <a:latin typeface="楷体" panose="02010609060101010101" pitchFamily="49" charset="-122"/>
                <a:ea typeface="楷体" panose="02010609060101010101" pitchFamily="49" charset="-122"/>
              </a:endParaRPr>
            </a:p>
          </p:txBody>
        </p:sp>
      </p:grpSp>
      <p:cxnSp>
        <p:nvCxnSpPr>
          <p:cNvPr id="52" name="直接箭头连接符 51">
            <a:extLst>
              <a:ext uri="{FF2B5EF4-FFF2-40B4-BE49-F238E27FC236}">
                <a16:creationId xmlns:a16="http://schemas.microsoft.com/office/drawing/2014/main" xmlns="" id="{8C4E60E5-E1FE-4FAD-9F1E-CB8DDA81C7FF}"/>
              </a:ext>
            </a:extLst>
          </p:cNvPr>
          <p:cNvCxnSpPr/>
          <p:nvPr/>
        </p:nvCxnSpPr>
        <p:spPr bwMode="auto">
          <a:xfrm>
            <a:off x="6286500" y="4077073"/>
            <a:ext cx="2520950" cy="1588"/>
          </a:xfrm>
          <a:prstGeom prst="straightConnector1">
            <a:avLst/>
          </a:prstGeom>
          <a:ln>
            <a:solidFill>
              <a:schemeClr val="tx2">
                <a:lumMod val="65000"/>
                <a:lumOff val="35000"/>
              </a:schemeClr>
            </a:solidFill>
            <a:headEnd type="oval" w="med" len="med"/>
            <a:tailEnd type="none"/>
          </a:ln>
        </p:spPr>
        <p:style>
          <a:lnRef idx="1">
            <a:schemeClr val="dk1"/>
          </a:lnRef>
          <a:fillRef idx="0">
            <a:schemeClr val="dk1"/>
          </a:fillRef>
          <a:effectRef idx="0">
            <a:schemeClr val="dk1"/>
          </a:effectRef>
          <a:fontRef idx="minor">
            <a:schemeClr val="tx1"/>
          </a:fontRef>
        </p:style>
      </p:cxnSp>
      <p:sp>
        <p:nvSpPr>
          <p:cNvPr id="16399" name="灯片编号占位符 8">
            <a:extLst>
              <a:ext uri="{FF2B5EF4-FFF2-40B4-BE49-F238E27FC236}">
                <a16:creationId xmlns:a16="http://schemas.microsoft.com/office/drawing/2014/main" xmlns="" id="{5C4B733E-599B-4183-AB7B-C06E41BB861A}"/>
              </a:ext>
            </a:extLst>
          </p:cNvPr>
          <p:cNvSpPr>
            <a:spLocks noGrp="1"/>
          </p:cNvSpPr>
          <p:nvPr>
            <p:ph type="sldNum" sz="quarter" idx="12"/>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8A088EE-4F2C-4EAE-B801-9AC208CFCACC}" type="slidenum">
              <a:rPr lang="en-US" altLang="zh-CN"/>
              <a:pPr/>
              <a:t>10</a:t>
            </a:fld>
            <a:endParaRPr lang="en-US" altLang="zh-CN" dirty="0"/>
          </a:p>
        </p:txBody>
      </p:sp>
      <p:sp>
        <p:nvSpPr>
          <p:cNvPr id="27" name="标题 1">
            <a:extLst>
              <a:ext uri="{FF2B5EF4-FFF2-40B4-BE49-F238E27FC236}">
                <a16:creationId xmlns:a16="http://schemas.microsoft.com/office/drawing/2014/main" xmlns="" id="{9E659E98-0ED7-4164-A666-4184BDA180C9}"/>
              </a:ext>
            </a:extLst>
          </p:cNvPr>
          <p:cNvSpPr txBox="1">
            <a:spLocks/>
          </p:cNvSpPr>
          <p:nvPr/>
        </p:nvSpPr>
        <p:spPr bwMode="auto">
          <a:xfrm>
            <a:off x="428596" y="285728"/>
            <a:ext cx="4471990" cy="58259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股份类业务介绍</a:t>
            </a: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Tree>
    <p:extLst>
      <p:ext uri="{BB962C8B-B14F-4D97-AF65-F5344CB8AC3E}">
        <p14:creationId xmlns:p14="http://schemas.microsoft.com/office/powerpoint/2010/main" xmlns="" val="1272648336"/>
      </p:ext>
    </p:extLst>
  </p:cSld>
  <p:clrMapOvr>
    <a:masterClrMapping/>
  </p:clrMapOvr>
  <p:transition>
    <p:sndAc>
      <p:endSnd/>
    </p:sndAc>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1"/>
          <p:cNvSpPr txBox="1">
            <a:spLocks/>
          </p:cNvSpPr>
          <p:nvPr/>
        </p:nvSpPr>
        <p:spPr bwMode="auto">
          <a:xfrm>
            <a:off x="457200" y="285728"/>
            <a:ext cx="6972320" cy="58259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股份类业务介绍</a:t>
            </a:r>
            <a:b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grpSp>
        <p:nvGrpSpPr>
          <p:cNvPr id="2" name="组合 28"/>
          <p:cNvGrpSpPr/>
          <p:nvPr/>
        </p:nvGrpSpPr>
        <p:grpSpPr>
          <a:xfrm>
            <a:off x="857224" y="857232"/>
            <a:ext cx="1500198" cy="1428760"/>
            <a:chOff x="500035" y="1857365"/>
            <a:chExt cx="1857388" cy="1857388"/>
          </a:xfrm>
        </p:grpSpPr>
        <p:grpSp>
          <p:nvGrpSpPr>
            <p:cNvPr id="4" name="组合 12"/>
            <p:cNvGrpSpPr>
              <a:grpSpLocks/>
            </p:cNvGrpSpPr>
            <p:nvPr/>
          </p:nvGrpSpPr>
          <p:grpSpPr bwMode="auto">
            <a:xfrm>
              <a:off x="500035" y="1857365"/>
              <a:ext cx="1857388" cy="1857388"/>
              <a:chOff x="1724832" y="1971675"/>
              <a:chExt cx="2314575" cy="2314575"/>
            </a:xfrm>
          </p:grpSpPr>
          <p:sp>
            <p:nvSpPr>
              <p:cNvPr id="15" name="椭圆 14"/>
              <p:cNvSpPr/>
              <p:nvPr/>
            </p:nvSpPr>
            <p:spPr>
              <a:xfrm>
                <a:off x="1724832" y="1971675"/>
                <a:ext cx="2314575" cy="2314575"/>
              </a:xfrm>
              <a:prstGeom prst="ellipse">
                <a:avLst/>
              </a:prstGeom>
              <a:noFill/>
              <a:ln w="3175">
                <a:solidFill>
                  <a:srgbClr val="C20F2A"/>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椭圆 15"/>
              <p:cNvSpPr/>
              <p:nvPr/>
            </p:nvSpPr>
            <p:spPr>
              <a:xfrm>
                <a:off x="2197906" y="2444749"/>
                <a:ext cx="1368426" cy="1368426"/>
              </a:xfrm>
              <a:prstGeom prst="ellipse">
                <a:avLst/>
              </a:prstGeom>
              <a:solidFill>
                <a:srgbClr val="C20F2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17" name="Freeform 8"/>
            <p:cNvSpPr>
              <a:spLocks noEditPoints="1"/>
            </p:cNvSpPr>
            <p:nvPr/>
          </p:nvSpPr>
          <p:spPr bwMode="auto">
            <a:xfrm>
              <a:off x="1142976" y="2500306"/>
              <a:ext cx="557213" cy="698500"/>
            </a:xfrm>
            <a:custGeom>
              <a:avLst/>
              <a:gdLst>
                <a:gd name="T0" fmla="*/ 700631054 w 156"/>
                <a:gd name="T1" fmla="*/ 1245910173 h 196"/>
                <a:gd name="T2" fmla="*/ 828018518 w 156"/>
                <a:gd name="T3" fmla="*/ 1436611365 h 196"/>
                <a:gd name="T4" fmla="*/ 866234043 w 156"/>
                <a:gd name="T5" fmla="*/ 1525605967 h 196"/>
                <a:gd name="T6" fmla="*/ 955405982 w 156"/>
                <a:gd name="T7" fmla="*/ 1563745492 h 196"/>
                <a:gd name="T8" fmla="*/ 1044577922 w 156"/>
                <a:gd name="T9" fmla="*/ 1525605967 h 196"/>
                <a:gd name="T10" fmla="*/ 1082793447 w 156"/>
                <a:gd name="T11" fmla="*/ 1436611365 h 196"/>
                <a:gd name="T12" fmla="*/ 1210180911 w 156"/>
                <a:gd name="T13" fmla="*/ 1245910173 h 196"/>
                <a:gd name="T14" fmla="*/ 1197443593 w 156"/>
                <a:gd name="T15" fmla="*/ 1500178429 h 196"/>
                <a:gd name="T16" fmla="*/ 1133749861 w 156"/>
                <a:gd name="T17" fmla="*/ 1614597005 h 196"/>
                <a:gd name="T18" fmla="*/ 1184706276 w 156"/>
                <a:gd name="T19" fmla="*/ 1652736531 h 196"/>
                <a:gd name="T20" fmla="*/ 1019099714 w 156"/>
                <a:gd name="T21" fmla="*/ 1767158671 h 196"/>
                <a:gd name="T22" fmla="*/ 891712250 w 156"/>
                <a:gd name="T23" fmla="*/ 1894292798 h 196"/>
                <a:gd name="T24" fmla="*/ 726109261 w 156"/>
                <a:gd name="T25" fmla="*/ 1767158671 h 196"/>
                <a:gd name="T26" fmla="*/ 828018518 w 156"/>
                <a:gd name="T27" fmla="*/ 1652736531 h 196"/>
                <a:gd name="T28" fmla="*/ 726109261 w 156"/>
                <a:gd name="T29" fmla="*/ 1563745492 h 196"/>
                <a:gd name="T30" fmla="*/ 700631054 w 156"/>
                <a:gd name="T31" fmla="*/ 1436611365 h 196"/>
                <a:gd name="T32" fmla="*/ 1719734340 w 156"/>
                <a:gd name="T33" fmla="*/ 686522151 h 196"/>
                <a:gd name="T34" fmla="*/ 1949031061 w 156"/>
                <a:gd name="T35" fmla="*/ 851795804 h 196"/>
                <a:gd name="T36" fmla="*/ 1859859122 w 156"/>
                <a:gd name="T37" fmla="*/ 889935329 h 196"/>
                <a:gd name="T38" fmla="*/ 1464955840 w 156"/>
                <a:gd name="T39" fmla="*/ 775516753 h 196"/>
                <a:gd name="T40" fmla="*/ 1859859122 w 156"/>
                <a:gd name="T41" fmla="*/ 1640024543 h 196"/>
                <a:gd name="T42" fmla="*/ 955405982 w 156"/>
                <a:gd name="T43" fmla="*/ 2147483646 h 196"/>
                <a:gd name="T44" fmla="*/ 50956414 w 156"/>
                <a:gd name="T45" fmla="*/ 1640024543 h 196"/>
                <a:gd name="T46" fmla="*/ 420377918 w 156"/>
                <a:gd name="T47" fmla="*/ 813656278 h 196"/>
                <a:gd name="T48" fmla="*/ 433118807 w 156"/>
                <a:gd name="T49" fmla="*/ 661094612 h 196"/>
                <a:gd name="T50" fmla="*/ 484071650 w 156"/>
                <a:gd name="T51" fmla="*/ 661094612 h 196"/>
                <a:gd name="T52" fmla="*/ 433118807 w 156"/>
                <a:gd name="T53" fmla="*/ 25427538 h 196"/>
                <a:gd name="T54" fmla="*/ 687893736 w 156"/>
                <a:gd name="T55" fmla="*/ 88994602 h 196"/>
                <a:gd name="T56" fmla="*/ 929927775 w 156"/>
                <a:gd name="T57" fmla="*/ 0 h 196"/>
                <a:gd name="T58" fmla="*/ 1401262107 w 156"/>
                <a:gd name="T59" fmla="*/ 12711987 h 196"/>
                <a:gd name="T60" fmla="*/ 1592343304 w 156"/>
                <a:gd name="T61" fmla="*/ 317835319 h 196"/>
                <a:gd name="T62" fmla="*/ 1503174936 w 156"/>
                <a:gd name="T63" fmla="*/ 622955087 h 196"/>
                <a:gd name="T64" fmla="*/ 1974509269 w 156"/>
                <a:gd name="T65" fmla="*/ 470393421 h 196"/>
                <a:gd name="T66" fmla="*/ 585984479 w 156"/>
                <a:gd name="T67" fmla="*/ 648382625 h 196"/>
                <a:gd name="T68" fmla="*/ 1337568375 w 156"/>
                <a:gd name="T69" fmla="*/ 622955087 h 196"/>
                <a:gd name="T70" fmla="*/ 1439481204 w 156"/>
                <a:gd name="T71" fmla="*/ 127134128 h 196"/>
                <a:gd name="T72" fmla="*/ 1299352850 w 156"/>
                <a:gd name="T73" fmla="*/ 177985640 h 196"/>
                <a:gd name="T74" fmla="*/ 1121012543 w 156"/>
                <a:gd name="T75" fmla="*/ 190701191 h 196"/>
                <a:gd name="T76" fmla="*/ 917190457 w 156"/>
                <a:gd name="T77" fmla="*/ 101706589 h 196"/>
                <a:gd name="T78" fmla="*/ 675152846 w 156"/>
                <a:gd name="T79" fmla="*/ 228840717 h 196"/>
                <a:gd name="T80" fmla="*/ 522290747 w 156"/>
                <a:gd name="T81" fmla="*/ 114418577 h 196"/>
                <a:gd name="T82" fmla="*/ 420377918 w 156"/>
                <a:gd name="T83" fmla="*/ 266980242 h 196"/>
                <a:gd name="T84" fmla="*/ 585984479 w 156"/>
                <a:gd name="T85" fmla="*/ 648382625 h 196"/>
                <a:gd name="T86" fmla="*/ 522290747 w 156"/>
                <a:gd name="T87" fmla="*/ 813656278 h 196"/>
                <a:gd name="T88" fmla="*/ 216559404 w 156"/>
                <a:gd name="T89" fmla="*/ 1538317954 h 196"/>
                <a:gd name="T90" fmla="*/ 101909257 w 156"/>
                <a:gd name="T91" fmla="*/ 1843437722 h 196"/>
                <a:gd name="T92" fmla="*/ 1808902708 w 156"/>
                <a:gd name="T93" fmla="*/ 1843437722 h 196"/>
                <a:gd name="T94" fmla="*/ 1694256133 w 156"/>
                <a:gd name="T95" fmla="*/ 1538317954 h 196"/>
                <a:gd name="T96" fmla="*/ 1350309265 w 156"/>
                <a:gd name="T97" fmla="*/ 775516753 h 19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56" h="196">
                  <a:moveTo>
                    <a:pt x="55" y="113"/>
                  </a:moveTo>
                  <a:cubicBezTo>
                    <a:pt x="55" y="98"/>
                    <a:pt x="55" y="98"/>
                    <a:pt x="55" y="98"/>
                  </a:cubicBezTo>
                  <a:cubicBezTo>
                    <a:pt x="65" y="98"/>
                    <a:pt x="65" y="98"/>
                    <a:pt x="65" y="98"/>
                  </a:cubicBezTo>
                  <a:cubicBezTo>
                    <a:pt x="65" y="113"/>
                    <a:pt x="65" y="113"/>
                    <a:pt x="65" y="113"/>
                  </a:cubicBezTo>
                  <a:cubicBezTo>
                    <a:pt x="65" y="115"/>
                    <a:pt x="65" y="116"/>
                    <a:pt x="66" y="117"/>
                  </a:cubicBezTo>
                  <a:cubicBezTo>
                    <a:pt x="66" y="118"/>
                    <a:pt x="67" y="119"/>
                    <a:pt x="68" y="120"/>
                  </a:cubicBezTo>
                  <a:cubicBezTo>
                    <a:pt x="69" y="121"/>
                    <a:pt x="70" y="122"/>
                    <a:pt x="71" y="123"/>
                  </a:cubicBezTo>
                  <a:cubicBezTo>
                    <a:pt x="72" y="123"/>
                    <a:pt x="74" y="123"/>
                    <a:pt x="75" y="123"/>
                  </a:cubicBezTo>
                  <a:cubicBezTo>
                    <a:pt x="76" y="123"/>
                    <a:pt x="78" y="123"/>
                    <a:pt x="79" y="123"/>
                  </a:cubicBezTo>
                  <a:cubicBezTo>
                    <a:pt x="80" y="122"/>
                    <a:pt x="81" y="121"/>
                    <a:pt x="82" y="120"/>
                  </a:cubicBezTo>
                  <a:cubicBezTo>
                    <a:pt x="83" y="119"/>
                    <a:pt x="84" y="118"/>
                    <a:pt x="84" y="117"/>
                  </a:cubicBezTo>
                  <a:cubicBezTo>
                    <a:pt x="85" y="116"/>
                    <a:pt x="85" y="115"/>
                    <a:pt x="85" y="113"/>
                  </a:cubicBezTo>
                  <a:cubicBezTo>
                    <a:pt x="85" y="98"/>
                    <a:pt x="85" y="98"/>
                    <a:pt x="85" y="98"/>
                  </a:cubicBezTo>
                  <a:cubicBezTo>
                    <a:pt x="95" y="98"/>
                    <a:pt x="95" y="98"/>
                    <a:pt x="95" y="98"/>
                  </a:cubicBezTo>
                  <a:cubicBezTo>
                    <a:pt x="95" y="113"/>
                    <a:pt x="95" y="113"/>
                    <a:pt x="95" y="113"/>
                  </a:cubicBezTo>
                  <a:cubicBezTo>
                    <a:pt x="95" y="115"/>
                    <a:pt x="95" y="117"/>
                    <a:pt x="94" y="118"/>
                  </a:cubicBezTo>
                  <a:cubicBezTo>
                    <a:pt x="94" y="120"/>
                    <a:pt x="93" y="122"/>
                    <a:pt x="92" y="123"/>
                  </a:cubicBezTo>
                  <a:cubicBezTo>
                    <a:pt x="92" y="125"/>
                    <a:pt x="90" y="126"/>
                    <a:pt x="89" y="127"/>
                  </a:cubicBezTo>
                  <a:cubicBezTo>
                    <a:pt x="88" y="128"/>
                    <a:pt x="87" y="129"/>
                    <a:pt x="85" y="130"/>
                  </a:cubicBezTo>
                  <a:cubicBezTo>
                    <a:pt x="93" y="130"/>
                    <a:pt x="93" y="130"/>
                    <a:pt x="93" y="130"/>
                  </a:cubicBezTo>
                  <a:cubicBezTo>
                    <a:pt x="93" y="139"/>
                    <a:pt x="93" y="139"/>
                    <a:pt x="93" y="139"/>
                  </a:cubicBezTo>
                  <a:cubicBezTo>
                    <a:pt x="80" y="139"/>
                    <a:pt x="80" y="139"/>
                    <a:pt x="80" y="139"/>
                  </a:cubicBezTo>
                  <a:cubicBezTo>
                    <a:pt x="80" y="149"/>
                    <a:pt x="80" y="149"/>
                    <a:pt x="80" y="149"/>
                  </a:cubicBezTo>
                  <a:cubicBezTo>
                    <a:pt x="70" y="149"/>
                    <a:pt x="70" y="149"/>
                    <a:pt x="70" y="149"/>
                  </a:cubicBezTo>
                  <a:cubicBezTo>
                    <a:pt x="70" y="139"/>
                    <a:pt x="70" y="139"/>
                    <a:pt x="70" y="139"/>
                  </a:cubicBezTo>
                  <a:cubicBezTo>
                    <a:pt x="57" y="139"/>
                    <a:pt x="57" y="139"/>
                    <a:pt x="57" y="139"/>
                  </a:cubicBezTo>
                  <a:cubicBezTo>
                    <a:pt x="57" y="130"/>
                    <a:pt x="57" y="130"/>
                    <a:pt x="57" y="130"/>
                  </a:cubicBezTo>
                  <a:cubicBezTo>
                    <a:pt x="65" y="130"/>
                    <a:pt x="65" y="130"/>
                    <a:pt x="65" y="130"/>
                  </a:cubicBezTo>
                  <a:cubicBezTo>
                    <a:pt x="63" y="129"/>
                    <a:pt x="62" y="128"/>
                    <a:pt x="60" y="127"/>
                  </a:cubicBezTo>
                  <a:cubicBezTo>
                    <a:pt x="59" y="126"/>
                    <a:pt x="58" y="124"/>
                    <a:pt x="57" y="123"/>
                  </a:cubicBezTo>
                  <a:cubicBezTo>
                    <a:pt x="56" y="121"/>
                    <a:pt x="56" y="120"/>
                    <a:pt x="55" y="118"/>
                  </a:cubicBezTo>
                  <a:cubicBezTo>
                    <a:pt x="55" y="117"/>
                    <a:pt x="55" y="115"/>
                    <a:pt x="55" y="113"/>
                  </a:cubicBezTo>
                  <a:close/>
                  <a:moveTo>
                    <a:pt x="152" y="45"/>
                  </a:moveTo>
                  <a:cubicBezTo>
                    <a:pt x="135" y="54"/>
                    <a:pt x="135" y="54"/>
                    <a:pt x="135" y="54"/>
                  </a:cubicBezTo>
                  <a:cubicBezTo>
                    <a:pt x="150" y="59"/>
                    <a:pt x="150" y="59"/>
                    <a:pt x="150" y="59"/>
                  </a:cubicBezTo>
                  <a:cubicBezTo>
                    <a:pt x="153" y="60"/>
                    <a:pt x="155" y="63"/>
                    <a:pt x="153" y="67"/>
                  </a:cubicBezTo>
                  <a:cubicBezTo>
                    <a:pt x="153" y="69"/>
                    <a:pt x="150" y="71"/>
                    <a:pt x="148" y="71"/>
                  </a:cubicBezTo>
                  <a:cubicBezTo>
                    <a:pt x="147" y="71"/>
                    <a:pt x="146" y="71"/>
                    <a:pt x="146" y="70"/>
                  </a:cubicBezTo>
                  <a:cubicBezTo>
                    <a:pt x="118" y="61"/>
                    <a:pt x="118" y="61"/>
                    <a:pt x="118" y="61"/>
                  </a:cubicBezTo>
                  <a:cubicBezTo>
                    <a:pt x="115" y="61"/>
                    <a:pt x="115" y="61"/>
                    <a:pt x="115" y="61"/>
                  </a:cubicBezTo>
                  <a:cubicBezTo>
                    <a:pt x="146" y="129"/>
                    <a:pt x="146" y="129"/>
                    <a:pt x="146" y="129"/>
                  </a:cubicBezTo>
                  <a:cubicBezTo>
                    <a:pt x="146" y="129"/>
                    <a:pt x="146" y="129"/>
                    <a:pt x="146" y="129"/>
                  </a:cubicBezTo>
                  <a:cubicBezTo>
                    <a:pt x="149" y="134"/>
                    <a:pt x="150" y="140"/>
                    <a:pt x="150" y="145"/>
                  </a:cubicBezTo>
                  <a:cubicBezTo>
                    <a:pt x="150" y="173"/>
                    <a:pt x="116" y="196"/>
                    <a:pt x="75" y="196"/>
                  </a:cubicBezTo>
                  <a:cubicBezTo>
                    <a:pt x="33" y="196"/>
                    <a:pt x="0" y="173"/>
                    <a:pt x="0" y="145"/>
                  </a:cubicBezTo>
                  <a:cubicBezTo>
                    <a:pt x="0" y="140"/>
                    <a:pt x="1" y="134"/>
                    <a:pt x="4" y="129"/>
                  </a:cubicBezTo>
                  <a:cubicBezTo>
                    <a:pt x="4" y="129"/>
                    <a:pt x="4" y="129"/>
                    <a:pt x="4" y="129"/>
                  </a:cubicBezTo>
                  <a:cubicBezTo>
                    <a:pt x="33" y="64"/>
                    <a:pt x="33" y="64"/>
                    <a:pt x="33" y="64"/>
                  </a:cubicBezTo>
                  <a:cubicBezTo>
                    <a:pt x="30" y="63"/>
                    <a:pt x="28" y="61"/>
                    <a:pt x="28" y="58"/>
                  </a:cubicBezTo>
                  <a:cubicBezTo>
                    <a:pt x="28" y="55"/>
                    <a:pt x="30" y="52"/>
                    <a:pt x="34" y="52"/>
                  </a:cubicBezTo>
                  <a:cubicBezTo>
                    <a:pt x="38" y="52"/>
                    <a:pt x="38" y="52"/>
                    <a:pt x="38" y="52"/>
                  </a:cubicBezTo>
                  <a:cubicBezTo>
                    <a:pt x="38" y="52"/>
                    <a:pt x="38" y="52"/>
                    <a:pt x="38" y="52"/>
                  </a:cubicBezTo>
                  <a:cubicBezTo>
                    <a:pt x="26" y="25"/>
                    <a:pt x="26" y="25"/>
                    <a:pt x="26" y="25"/>
                  </a:cubicBezTo>
                  <a:cubicBezTo>
                    <a:pt x="22" y="16"/>
                    <a:pt x="26" y="6"/>
                    <a:pt x="34" y="2"/>
                  </a:cubicBezTo>
                  <a:cubicBezTo>
                    <a:pt x="36" y="1"/>
                    <a:pt x="39" y="1"/>
                    <a:pt x="41" y="1"/>
                  </a:cubicBezTo>
                  <a:cubicBezTo>
                    <a:pt x="46" y="1"/>
                    <a:pt x="51" y="3"/>
                    <a:pt x="54" y="7"/>
                  </a:cubicBezTo>
                  <a:cubicBezTo>
                    <a:pt x="58" y="3"/>
                    <a:pt x="65" y="0"/>
                    <a:pt x="72" y="0"/>
                  </a:cubicBezTo>
                  <a:cubicBezTo>
                    <a:pt x="72" y="0"/>
                    <a:pt x="73" y="0"/>
                    <a:pt x="73" y="0"/>
                  </a:cubicBezTo>
                  <a:cubicBezTo>
                    <a:pt x="83" y="0"/>
                    <a:pt x="91" y="4"/>
                    <a:pt x="95" y="11"/>
                  </a:cubicBezTo>
                  <a:cubicBezTo>
                    <a:pt x="98" y="5"/>
                    <a:pt x="103" y="1"/>
                    <a:pt x="110" y="1"/>
                  </a:cubicBezTo>
                  <a:cubicBezTo>
                    <a:pt x="112" y="1"/>
                    <a:pt x="114" y="2"/>
                    <a:pt x="116" y="3"/>
                  </a:cubicBezTo>
                  <a:cubicBezTo>
                    <a:pt x="125" y="7"/>
                    <a:pt x="129" y="17"/>
                    <a:pt x="125" y="25"/>
                  </a:cubicBezTo>
                  <a:cubicBezTo>
                    <a:pt x="114" y="49"/>
                    <a:pt x="114" y="49"/>
                    <a:pt x="114" y="49"/>
                  </a:cubicBezTo>
                  <a:cubicBezTo>
                    <a:pt x="118" y="49"/>
                    <a:pt x="118" y="49"/>
                    <a:pt x="118" y="49"/>
                  </a:cubicBezTo>
                  <a:cubicBezTo>
                    <a:pt x="147" y="34"/>
                    <a:pt x="147" y="34"/>
                    <a:pt x="147" y="34"/>
                  </a:cubicBezTo>
                  <a:cubicBezTo>
                    <a:pt x="150" y="32"/>
                    <a:pt x="153" y="34"/>
                    <a:pt x="155" y="37"/>
                  </a:cubicBezTo>
                  <a:cubicBezTo>
                    <a:pt x="156" y="39"/>
                    <a:pt x="155" y="43"/>
                    <a:pt x="152" y="45"/>
                  </a:cubicBezTo>
                  <a:close/>
                  <a:moveTo>
                    <a:pt x="46" y="51"/>
                  </a:moveTo>
                  <a:cubicBezTo>
                    <a:pt x="105" y="49"/>
                    <a:pt x="105" y="49"/>
                    <a:pt x="105" y="49"/>
                  </a:cubicBezTo>
                  <a:cubicBezTo>
                    <a:pt x="105" y="49"/>
                    <a:pt x="105" y="49"/>
                    <a:pt x="105" y="49"/>
                  </a:cubicBezTo>
                  <a:cubicBezTo>
                    <a:pt x="118" y="22"/>
                    <a:pt x="118" y="22"/>
                    <a:pt x="118" y="22"/>
                  </a:cubicBezTo>
                  <a:cubicBezTo>
                    <a:pt x="120" y="17"/>
                    <a:pt x="118" y="12"/>
                    <a:pt x="113" y="10"/>
                  </a:cubicBezTo>
                  <a:cubicBezTo>
                    <a:pt x="112" y="10"/>
                    <a:pt x="111" y="9"/>
                    <a:pt x="110" y="9"/>
                  </a:cubicBezTo>
                  <a:cubicBezTo>
                    <a:pt x="106" y="9"/>
                    <a:pt x="103" y="11"/>
                    <a:pt x="102" y="14"/>
                  </a:cubicBezTo>
                  <a:cubicBezTo>
                    <a:pt x="95" y="28"/>
                    <a:pt x="95" y="28"/>
                    <a:pt x="95" y="28"/>
                  </a:cubicBezTo>
                  <a:cubicBezTo>
                    <a:pt x="88" y="15"/>
                    <a:pt x="88" y="15"/>
                    <a:pt x="88" y="15"/>
                  </a:cubicBezTo>
                  <a:cubicBezTo>
                    <a:pt x="86" y="11"/>
                    <a:pt x="81" y="8"/>
                    <a:pt x="73" y="8"/>
                  </a:cubicBezTo>
                  <a:cubicBezTo>
                    <a:pt x="72" y="8"/>
                    <a:pt x="72" y="8"/>
                    <a:pt x="72" y="8"/>
                  </a:cubicBezTo>
                  <a:cubicBezTo>
                    <a:pt x="67" y="8"/>
                    <a:pt x="62" y="10"/>
                    <a:pt x="59" y="13"/>
                  </a:cubicBezTo>
                  <a:cubicBezTo>
                    <a:pt x="53" y="18"/>
                    <a:pt x="53" y="18"/>
                    <a:pt x="53" y="18"/>
                  </a:cubicBezTo>
                  <a:cubicBezTo>
                    <a:pt x="48" y="12"/>
                    <a:pt x="48" y="12"/>
                    <a:pt x="48" y="12"/>
                  </a:cubicBezTo>
                  <a:cubicBezTo>
                    <a:pt x="46" y="10"/>
                    <a:pt x="44" y="9"/>
                    <a:pt x="41" y="9"/>
                  </a:cubicBezTo>
                  <a:cubicBezTo>
                    <a:pt x="40" y="9"/>
                    <a:pt x="39" y="9"/>
                    <a:pt x="37" y="10"/>
                  </a:cubicBezTo>
                  <a:cubicBezTo>
                    <a:pt x="33" y="12"/>
                    <a:pt x="31" y="17"/>
                    <a:pt x="33" y="21"/>
                  </a:cubicBezTo>
                  <a:cubicBezTo>
                    <a:pt x="45" y="49"/>
                    <a:pt x="45" y="49"/>
                    <a:pt x="45" y="49"/>
                  </a:cubicBezTo>
                  <a:lnTo>
                    <a:pt x="46" y="51"/>
                  </a:lnTo>
                  <a:close/>
                  <a:moveTo>
                    <a:pt x="106" y="61"/>
                  </a:moveTo>
                  <a:cubicBezTo>
                    <a:pt x="41" y="64"/>
                    <a:pt x="41" y="64"/>
                    <a:pt x="41" y="64"/>
                  </a:cubicBezTo>
                  <a:cubicBezTo>
                    <a:pt x="16" y="121"/>
                    <a:pt x="16" y="121"/>
                    <a:pt x="16" y="121"/>
                  </a:cubicBezTo>
                  <a:cubicBezTo>
                    <a:pt x="17" y="121"/>
                    <a:pt x="17" y="121"/>
                    <a:pt x="17" y="121"/>
                  </a:cubicBezTo>
                  <a:cubicBezTo>
                    <a:pt x="11" y="133"/>
                    <a:pt x="11" y="133"/>
                    <a:pt x="11" y="133"/>
                  </a:cubicBezTo>
                  <a:cubicBezTo>
                    <a:pt x="9" y="137"/>
                    <a:pt x="8" y="141"/>
                    <a:pt x="8" y="145"/>
                  </a:cubicBezTo>
                  <a:cubicBezTo>
                    <a:pt x="8" y="168"/>
                    <a:pt x="39" y="188"/>
                    <a:pt x="75" y="188"/>
                  </a:cubicBezTo>
                  <a:cubicBezTo>
                    <a:pt x="111" y="188"/>
                    <a:pt x="142" y="168"/>
                    <a:pt x="142" y="145"/>
                  </a:cubicBezTo>
                  <a:cubicBezTo>
                    <a:pt x="142" y="141"/>
                    <a:pt x="141" y="137"/>
                    <a:pt x="139" y="133"/>
                  </a:cubicBezTo>
                  <a:cubicBezTo>
                    <a:pt x="133" y="121"/>
                    <a:pt x="133" y="121"/>
                    <a:pt x="133" y="121"/>
                  </a:cubicBezTo>
                  <a:cubicBezTo>
                    <a:pt x="134" y="121"/>
                    <a:pt x="134" y="121"/>
                    <a:pt x="134" y="121"/>
                  </a:cubicBezTo>
                  <a:lnTo>
                    <a:pt x="106" y="61"/>
                  </a:lnTo>
                  <a:close/>
                </a:path>
              </a:pathLst>
            </a:custGeom>
            <a:solidFill>
              <a:schemeClr val="bg1"/>
            </a:solidFill>
            <a:ln w="9525">
              <a:noFill/>
              <a:round/>
              <a:headEnd/>
              <a:tailEnd/>
            </a:ln>
          </p:spPr>
          <p:txBody>
            <a:bodyPr/>
            <a:lstStyle/>
            <a:p>
              <a:endParaRPr lang="zh-CN" altLang="en-US"/>
            </a:p>
          </p:txBody>
        </p:sp>
      </p:grpSp>
      <p:sp>
        <p:nvSpPr>
          <p:cNvPr id="21" name="Freeform 28"/>
          <p:cNvSpPr>
            <a:spLocks noEditPoints="1"/>
          </p:cNvSpPr>
          <p:nvPr/>
        </p:nvSpPr>
        <p:spPr bwMode="auto">
          <a:xfrm>
            <a:off x="7500958" y="2022462"/>
            <a:ext cx="554038" cy="698500"/>
          </a:xfrm>
          <a:custGeom>
            <a:avLst/>
            <a:gdLst>
              <a:gd name="T0" fmla="*/ 732157665 w 156"/>
              <a:gd name="T1" fmla="*/ 1576457480 h 196"/>
              <a:gd name="T2" fmla="*/ 732157665 w 156"/>
              <a:gd name="T3" fmla="*/ 1551029941 h 196"/>
              <a:gd name="T4" fmla="*/ 643792156 w 156"/>
              <a:gd name="T5" fmla="*/ 1538317954 h 196"/>
              <a:gd name="T6" fmla="*/ 770027583 w 156"/>
              <a:gd name="T7" fmla="*/ 1423895814 h 196"/>
              <a:gd name="T8" fmla="*/ 883637337 w 156"/>
              <a:gd name="T9" fmla="*/ 1271337712 h 196"/>
              <a:gd name="T10" fmla="*/ 1060364805 w 156"/>
              <a:gd name="T11" fmla="*/ 1220482635 h 196"/>
              <a:gd name="T12" fmla="*/ 1274962190 w 156"/>
              <a:gd name="T13" fmla="*/ 1296765250 h 196"/>
              <a:gd name="T14" fmla="*/ 1148730314 w 156"/>
              <a:gd name="T15" fmla="*/ 1360328750 h 196"/>
              <a:gd name="T16" fmla="*/ 984624969 w 156"/>
              <a:gd name="T17" fmla="*/ 1373044301 h 196"/>
              <a:gd name="T18" fmla="*/ 1047742682 w 156"/>
              <a:gd name="T19" fmla="*/ 1423895814 h 196"/>
              <a:gd name="T20" fmla="*/ 858389541 w 156"/>
              <a:gd name="T21" fmla="*/ 1538317954 h 196"/>
              <a:gd name="T22" fmla="*/ 858389541 w 156"/>
              <a:gd name="T23" fmla="*/ 1551029941 h 196"/>
              <a:gd name="T24" fmla="*/ 858389541 w 156"/>
              <a:gd name="T25" fmla="*/ 1576457480 h 196"/>
              <a:gd name="T26" fmla="*/ 984624969 w 156"/>
              <a:gd name="T27" fmla="*/ 1690879620 h 196"/>
              <a:gd name="T28" fmla="*/ 984624969 w 156"/>
              <a:gd name="T29" fmla="*/ 1741731133 h 196"/>
              <a:gd name="T30" fmla="*/ 1148730314 w 156"/>
              <a:gd name="T31" fmla="*/ 1741731133 h 196"/>
              <a:gd name="T32" fmla="*/ 1274962190 w 156"/>
              <a:gd name="T33" fmla="*/ 1805298196 h 196"/>
              <a:gd name="T34" fmla="*/ 1060364805 w 156"/>
              <a:gd name="T35" fmla="*/ 1881577247 h 196"/>
              <a:gd name="T36" fmla="*/ 883637337 w 156"/>
              <a:gd name="T37" fmla="*/ 1830725735 h 196"/>
              <a:gd name="T38" fmla="*/ 770027583 w 156"/>
              <a:gd name="T39" fmla="*/ 1690879620 h 196"/>
              <a:gd name="T40" fmla="*/ 643792156 w 156"/>
              <a:gd name="T41" fmla="*/ 1576457480 h 196"/>
              <a:gd name="T42" fmla="*/ 1704156961 w 156"/>
              <a:gd name="T43" fmla="*/ 673810163 h 196"/>
              <a:gd name="T44" fmla="*/ 1944002142 w 156"/>
              <a:gd name="T45" fmla="*/ 839083816 h 196"/>
              <a:gd name="T46" fmla="*/ 1843014510 w 156"/>
              <a:gd name="T47" fmla="*/ 889935329 h 196"/>
              <a:gd name="T48" fmla="*/ 1451689657 w 156"/>
              <a:gd name="T49" fmla="*/ 775516753 h 196"/>
              <a:gd name="T50" fmla="*/ 1843014510 w 156"/>
              <a:gd name="T51" fmla="*/ 1640024543 h 196"/>
              <a:gd name="T52" fmla="*/ 946755051 w 156"/>
              <a:gd name="T53" fmla="*/ 2147483646 h 196"/>
              <a:gd name="T54" fmla="*/ 50492040 w 156"/>
              <a:gd name="T55" fmla="*/ 1640024543 h 196"/>
              <a:gd name="T56" fmla="*/ 416572649 w 156"/>
              <a:gd name="T57" fmla="*/ 813656278 h 196"/>
              <a:gd name="T58" fmla="*/ 429194771 w 156"/>
              <a:gd name="T59" fmla="*/ 661094612 h 196"/>
              <a:gd name="T60" fmla="*/ 479690362 w 156"/>
              <a:gd name="T61" fmla="*/ 648382625 h 196"/>
              <a:gd name="T62" fmla="*/ 429194771 w 156"/>
              <a:gd name="T63" fmla="*/ 25427538 h 196"/>
              <a:gd name="T64" fmla="*/ 681662074 w 156"/>
              <a:gd name="T65" fmla="*/ 88994602 h 196"/>
              <a:gd name="T66" fmla="*/ 921507255 w 156"/>
              <a:gd name="T67" fmla="*/ 0 h 196"/>
              <a:gd name="T68" fmla="*/ 1388571944 w 156"/>
              <a:gd name="T69" fmla="*/ 12711987 h 196"/>
              <a:gd name="T70" fmla="*/ 1577925085 w 156"/>
              <a:gd name="T71" fmla="*/ 317835319 h 196"/>
              <a:gd name="T72" fmla="*/ 1489559575 w 156"/>
              <a:gd name="T73" fmla="*/ 622955087 h 196"/>
              <a:gd name="T74" fmla="*/ 1956627815 w 156"/>
              <a:gd name="T75" fmla="*/ 457681434 h 196"/>
              <a:gd name="T76" fmla="*/ 593300116 w 156"/>
              <a:gd name="T77" fmla="*/ 648382625 h 196"/>
              <a:gd name="T78" fmla="*/ 1338079904 w 156"/>
              <a:gd name="T79" fmla="*/ 622955087 h 196"/>
              <a:gd name="T80" fmla="*/ 1426445413 w 156"/>
              <a:gd name="T81" fmla="*/ 127134128 h 196"/>
              <a:gd name="T82" fmla="*/ 1287587864 w 156"/>
              <a:gd name="T83" fmla="*/ 177985640 h 196"/>
              <a:gd name="T84" fmla="*/ 1110860396 w 156"/>
              <a:gd name="T85" fmla="*/ 177985640 h 196"/>
              <a:gd name="T86" fmla="*/ 921507255 w 156"/>
              <a:gd name="T87" fmla="*/ 101706589 h 196"/>
              <a:gd name="T88" fmla="*/ 669039952 w 156"/>
              <a:gd name="T89" fmla="*/ 228840717 h 196"/>
              <a:gd name="T90" fmla="*/ 517560280 w 156"/>
              <a:gd name="T91" fmla="*/ 114418577 h 196"/>
              <a:gd name="T92" fmla="*/ 416572649 w 156"/>
              <a:gd name="T93" fmla="*/ 266980242 h 196"/>
              <a:gd name="T94" fmla="*/ 593300116 w 156"/>
              <a:gd name="T95" fmla="*/ 648382625 h 196"/>
              <a:gd name="T96" fmla="*/ 530182402 w 156"/>
              <a:gd name="T97" fmla="*/ 800940727 h 196"/>
              <a:gd name="T98" fmla="*/ 214597385 w 156"/>
              <a:gd name="T99" fmla="*/ 1538317954 h 196"/>
              <a:gd name="T100" fmla="*/ 100987632 w 156"/>
              <a:gd name="T101" fmla="*/ 1843437722 h 196"/>
              <a:gd name="T102" fmla="*/ 1792522470 w 156"/>
              <a:gd name="T103" fmla="*/ 1843437722 h 196"/>
              <a:gd name="T104" fmla="*/ 1678912716 w 156"/>
              <a:gd name="T105" fmla="*/ 1538317954 h 196"/>
              <a:gd name="T106" fmla="*/ 1338079904 w 156"/>
              <a:gd name="T107" fmla="*/ 775516753 h 19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56" h="196">
                <a:moveTo>
                  <a:pt x="51" y="124"/>
                </a:moveTo>
                <a:cubicBezTo>
                  <a:pt x="58" y="124"/>
                  <a:pt x="58" y="124"/>
                  <a:pt x="58" y="124"/>
                </a:cubicBezTo>
                <a:cubicBezTo>
                  <a:pt x="58" y="124"/>
                  <a:pt x="58" y="123"/>
                  <a:pt x="58" y="123"/>
                </a:cubicBezTo>
                <a:cubicBezTo>
                  <a:pt x="58" y="123"/>
                  <a:pt x="58" y="122"/>
                  <a:pt x="58" y="122"/>
                </a:cubicBezTo>
                <a:cubicBezTo>
                  <a:pt x="58" y="121"/>
                  <a:pt x="58" y="121"/>
                  <a:pt x="58" y="121"/>
                </a:cubicBezTo>
                <a:cubicBezTo>
                  <a:pt x="51" y="121"/>
                  <a:pt x="51" y="121"/>
                  <a:pt x="51" y="121"/>
                </a:cubicBezTo>
                <a:cubicBezTo>
                  <a:pt x="53" y="112"/>
                  <a:pt x="53" y="112"/>
                  <a:pt x="53" y="112"/>
                </a:cubicBezTo>
                <a:cubicBezTo>
                  <a:pt x="61" y="112"/>
                  <a:pt x="61" y="112"/>
                  <a:pt x="61" y="112"/>
                </a:cubicBezTo>
                <a:cubicBezTo>
                  <a:pt x="62" y="109"/>
                  <a:pt x="63" y="107"/>
                  <a:pt x="64" y="105"/>
                </a:cubicBezTo>
                <a:cubicBezTo>
                  <a:pt x="66" y="103"/>
                  <a:pt x="68" y="102"/>
                  <a:pt x="70" y="100"/>
                </a:cubicBezTo>
                <a:cubicBezTo>
                  <a:pt x="72" y="99"/>
                  <a:pt x="74" y="98"/>
                  <a:pt x="77" y="97"/>
                </a:cubicBezTo>
                <a:cubicBezTo>
                  <a:pt x="79" y="96"/>
                  <a:pt x="82" y="96"/>
                  <a:pt x="84" y="96"/>
                </a:cubicBezTo>
                <a:cubicBezTo>
                  <a:pt x="88" y="96"/>
                  <a:pt x="91" y="97"/>
                  <a:pt x="93" y="98"/>
                </a:cubicBezTo>
                <a:cubicBezTo>
                  <a:pt x="96" y="99"/>
                  <a:pt x="99" y="100"/>
                  <a:pt x="101" y="102"/>
                </a:cubicBezTo>
                <a:cubicBezTo>
                  <a:pt x="96" y="111"/>
                  <a:pt x="96" y="111"/>
                  <a:pt x="96" y="111"/>
                </a:cubicBezTo>
                <a:cubicBezTo>
                  <a:pt x="95" y="109"/>
                  <a:pt x="93" y="108"/>
                  <a:pt x="91" y="107"/>
                </a:cubicBezTo>
                <a:cubicBezTo>
                  <a:pt x="89" y="107"/>
                  <a:pt x="87" y="106"/>
                  <a:pt x="84" y="106"/>
                </a:cubicBezTo>
                <a:cubicBezTo>
                  <a:pt x="82" y="106"/>
                  <a:pt x="80" y="107"/>
                  <a:pt x="78" y="108"/>
                </a:cubicBezTo>
                <a:cubicBezTo>
                  <a:pt x="75" y="109"/>
                  <a:pt x="74" y="110"/>
                  <a:pt x="72" y="112"/>
                </a:cubicBezTo>
                <a:cubicBezTo>
                  <a:pt x="83" y="112"/>
                  <a:pt x="83" y="112"/>
                  <a:pt x="83" y="112"/>
                </a:cubicBezTo>
                <a:cubicBezTo>
                  <a:pt x="81" y="121"/>
                  <a:pt x="81" y="121"/>
                  <a:pt x="81" y="121"/>
                </a:cubicBezTo>
                <a:cubicBezTo>
                  <a:pt x="68" y="121"/>
                  <a:pt x="68" y="121"/>
                  <a:pt x="68" y="121"/>
                </a:cubicBezTo>
                <a:cubicBezTo>
                  <a:pt x="68" y="121"/>
                  <a:pt x="68" y="121"/>
                  <a:pt x="68" y="121"/>
                </a:cubicBezTo>
                <a:cubicBezTo>
                  <a:pt x="68" y="122"/>
                  <a:pt x="68" y="122"/>
                  <a:pt x="68" y="122"/>
                </a:cubicBezTo>
                <a:cubicBezTo>
                  <a:pt x="68" y="122"/>
                  <a:pt x="68" y="123"/>
                  <a:pt x="68" y="123"/>
                </a:cubicBezTo>
                <a:cubicBezTo>
                  <a:pt x="68" y="123"/>
                  <a:pt x="68" y="124"/>
                  <a:pt x="68" y="124"/>
                </a:cubicBezTo>
                <a:cubicBezTo>
                  <a:pt x="80" y="124"/>
                  <a:pt x="80" y="124"/>
                  <a:pt x="80" y="124"/>
                </a:cubicBezTo>
                <a:cubicBezTo>
                  <a:pt x="78" y="133"/>
                  <a:pt x="78" y="133"/>
                  <a:pt x="78" y="133"/>
                </a:cubicBezTo>
                <a:cubicBezTo>
                  <a:pt x="72" y="133"/>
                  <a:pt x="72" y="133"/>
                  <a:pt x="72" y="133"/>
                </a:cubicBezTo>
                <a:cubicBezTo>
                  <a:pt x="74" y="135"/>
                  <a:pt x="76" y="136"/>
                  <a:pt x="78" y="137"/>
                </a:cubicBezTo>
                <a:cubicBezTo>
                  <a:pt x="80" y="138"/>
                  <a:pt x="82" y="138"/>
                  <a:pt x="84" y="138"/>
                </a:cubicBezTo>
                <a:cubicBezTo>
                  <a:pt x="87" y="138"/>
                  <a:pt x="89" y="138"/>
                  <a:pt x="91" y="137"/>
                </a:cubicBezTo>
                <a:cubicBezTo>
                  <a:pt x="93" y="136"/>
                  <a:pt x="95" y="135"/>
                  <a:pt x="96" y="133"/>
                </a:cubicBezTo>
                <a:cubicBezTo>
                  <a:pt x="101" y="142"/>
                  <a:pt x="101" y="142"/>
                  <a:pt x="101" y="142"/>
                </a:cubicBezTo>
                <a:cubicBezTo>
                  <a:pt x="99" y="144"/>
                  <a:pt x="96" y="146"/>
                  <a:pt x="93" y="147"/>
                </a:cubicBezTo>
                <a:cubicBezTo>
                  <a:pt x="91" y="148"/>
                  <a:pt x="88" y="148"/>
                  <a:pt x="84" y="148"/>
                </a:cubicBezTo>
                <a:cubicBezTo>
                  <a:pt x="82" y="148"/>
                  <a:pt x="79" y="148"/>
                  <a:pt x="77" y="147"/>
                </a:cubicBezTo>
                <a:cubicBezTo>
                  <a:pt x="74" y="146"/>
                  <a:pt x="72" y="145"/>
                  <a:pt x="70" y="144"/>
                </a:cubicBezTo>
                <a:cubicBezTo>
                  <a:pt x="68" y="143"/>
                  <a:pt x="66" y="141"/>
                  <a:pt x="65" y="139"/>
                </a:cubicBezTo>
                <a:cubicBezTo>
                  <a:pt x="63" y="137"/>
                  <a:pt x="62" y="135"/>
                  <a:pt x="61" y="133"/>
                </a:cubicBezTo>
                <a:cubicBezTo>
                  <a:pt x="49" y="133"/>
                  <a:pt x="49" y="133"/>
                  <a:pt x="49" y="133"/>
                </a:cubicBezTo>
                <a:lnTo>
                  <a:pt x="51" y="124"/>
                </a:lnTo>
                <a:close/>
                <a:moveTo>
                  <a:pt x="152" y="44"/>
                </a:moveTo>
                <a:cubicBezTo>
                  <a:pt x="135" y="53"/>
                  <a:pt x="135" y="53"/>
                  <a:pt x="135" y="53"/>
                </a:cubicBezTo>
                <a:cubicBezTo>
                  <a:pt x="150" y="59"/>
                  <a:pt x="150" y="59"/>
                  <a:pt x="150" y="59"/>
                </a:cubicBezTo>
                <a:cubicBezTo>
                  <a:pt x="153" y="60"/>
                  <a:pt x="155" y="63"/>
                  <a:pt x="154" y="66"/>
                </a:cubicBezTo>
                <a:cubicBezTo>
                  <a:pt x="153" y="69"/>
                  <a:pt x="150" y="70"/>
                  <a:pt x="148" y="70"/>
                </a:cubicBezTo>
                <a:cubicBezTo>
                  <a:pt x="147" y="70"/>
                  <a:pt x="147" y="70"/>
                  <a:pt x="146" y="70"/>
                </a:cubicBezTo>
                <a:cubicBezTo>
                  <a:pt x="119" y="61"/>
                  <a:pt x="119" y="61"/>
                  <a:pt x="119" y="61"/>
                </a:cubicBezTo>
                <a:cubicBezTo>
                  <a:pt x="115" y="61"/>
                  <a:pt x="115" y="61"/>
                  <a:pt x="115" y="61"/>
                </a:cubicBezTo>
                <a:cubicBezTo>
                  <a:pt x="146" y="129"/>
                  <a:pt x="146" y="129"/>
                  <a:pt x="146" y="129"/>
                </a:cubicBezTo>
                <a:cubicBezTo>
                  <a:pt x="146" y="129"/>
                  <a:pt x="146" y="129"/>
                  <a:pt x="146" y="129"/>
                </a:cubicBezTo>
                <a:cubicBezTo>
                  <a:pt x="149" y="134"/>
                  <a:pt x="150" y="139"/>
                  <a:pt x="150" y="145"/>
                </a:cubicBezTo>
                <a:cubicBezTo>
                  <a:pt x="150" y="173"/>
                  <a:pt x="117" y="196"/>
                  <a:pt x="75" y="196"/>
                </a:cubicBezTo>
                <a:cubicBezTo>
                  <a:pt x="34" y="196"/>
                  <a:pt x="0" y="173"/>
                  <a:pt x="0" y="145"/>
                </a:cubicBezTo>
                <a:cubicBezTo>
                  <a:pt x="0" y="139"/>
                  <a:pt x="1" y="134"/>
                  <a:pt x="4" y="129"/>
                </a:cubicBezTo>
                <a:cubicBezTo>
                  <a:pt x="4" y="129"/>
                  <a:pt x="4" y="129"/>
                  <a:pt x="4" y="129"/>
                </a:cubicBezTo>
                <a:cubicBezTo>
                  <a:pt x="33" y="64"/>
                  <a:pt x="33" y="64"/>
                  <a:pt x="33" y="64"/>
                </a:cubicBezTo>
                <a:cubicBezTo>
                  <a:pt x="30" y="63"/>
                  <a:pt x="28" y="61"/>
                  <a:pt x="28" y="58"/>
                </a:cubicBezTo>
                <a:cubicBezTo>
                  <a:pt x="28" y="55"/>
                  <a:pt x="30" y="52"/>
                  <a:pt x="34" y="52"/>
                </a:cubicBezTo>
                <a:cubicBezTo>
                  <a:pt x="38" y="51"/>
                  <a:pt x="38" y="51"/>
                  <a:pt x="38" y="51"/>
                </a:cubicBezTo>
                <a:cubicBezTo>
                  <a:pt x="38" y="51"/>
                  <a:pt x="38" y="51"/>
                  <a:pt x="38" y="51"/>
                </a:cubicBezTo>
                <a:cubicBezTo>
                  <a:pt x="26" y="24"/>
                  <a:pt x="26" y="24"/>
                  <a:pt x="26" y="24"/>
                </a:cubicBezTo>
                <a:cubicBezTo>
                  <a:pt x="22" y="16"/>
                  <a:pt x="26" y="6"/>
                  <a:pt x="34" y="2"/>
                </a:cubicBezTo>
                <a:cubicBezTo>
                  <a:pt x="37" y="1"/>
                  <a:pt x="39" y="1"/>
                  <a:pt x="41" y="1"/>
                </a:cubicBezTo>
                <a:cubicBezTo>
                  <a:pt x="46" y="1"/>
                  <a:pt x="51" y="3"/>
                  <a:pt x="54" y="7"/>
                </a:cubicBezTo>
                <a:cubicBezTo>
                  <a:pt x="58" y="3"/>
                  <a:pt x="65" y="0"/>
                  <a:pt x="72" y="0"/>
                </a:cubicBezTo>
                <a:cubicBezTo>
                  <a:pt x="73" y="0"/>
                  <a:pt x="73" y="0"/>
                  <a:pt x="73" y="0"/>
                </a:cubicBezTo>
                <a:cubicBezTo>
                  <a:pt x="83" y="0"/>
                  <a:pt x="91" y="4"/>
                  <a:pt x="95" y="10"/>
                </a:cubicBezTo>
                <a:cubicBezTo>
                  <a:pt x="98" y="5"/>
                  <a:pt x="104" y="1"/>
                  <a:pt x="110" y="1"/>
                </a:cubicBezTo>
                <a:cubicBezTo>
                  <a:pt x="112" y="1"/>
                  <a:pt x="114" y="2"/>
                  <a:pt x="117" y="3"/>
                </a:cubicBezTo>
                <a:cubicBezTo>
                  <a:pt x="125" y="6"/>
                  <a:pt x="129" y="16"/>
                  <a:pt x="125" y="25"/>
                </a:cubicBezTo>
                <a:cubicBezTo>
                  <a:pt x="114" y="49"/>
                  <a:pt x="114" y="49"/>
                  <a:pt x="114" y="49"/>
                </a:cubicBezTo>
                <a:cubicBezTo>
                  <a:pt x="118" y="49"/>
                  <a:pt x="118" y="49"/>
                  <a:pt x="118" y="49"/>
                </a:cubicBezTo>
                <a:cubicBezTo>
                  <a:pt x="147" y="34"/>
                  <a:pt x="147" y="34"/>
                  <a:pt x="147" y="34"/>
                </a:cubicBezTo>
                <a:cubicBezTo>
                  <a:pt x="150" y="32"/>
                  <a:pt x="153" y="33"/>
                  <a:pt x="155" y="36"/>
                </a:cubicBezTo>
                <a:cubicBezTo>
                  <a:pt x="156" y="39"/>
                  <a:pt x="155" y="43"/>
                  <a:pt x="152" y="44"/>
                </a:cubicBezTo>
                <a:close/>
                <a:moveTo>
                  <a:pt x="47" y="51"/>
                </a:moveTo>
                <a:cubicBezTo>
                  <a:pt x="105" y="49"/>
                  <a:pt x="105" y="49"/>
                  <a:pt x="105" y="49"/>
                </a:cubicBezTo>
                <a:cubicBezTo>
                  <a:pt x="105" y="49"/>
                  <a:pt x="105" y="49"/>
                  <a:pt x="106" y="49"/>
                </a:cubicBezTo>
                <a:cubicBezTo>
                  <a:pt x="118" y="22"/>
                  <a:pt x="118" y="22"/>
                  <a:pt x="118" y="22"/>
                </a:cubicBezTo>
                <a:cubicBezTo>
                  <a:pt x="120" y="17"/>
                  <a:pt x="118" y="12"/>
                  <a:pt x="113" y="10"/>
                </a:cubicBezTo>
                <a:cubicBezTo>
                  <a:pt x="112" y="9"/>
                  <a:pt x="111" y="9"/>
                  <a:pt x="110" y="9"/>
                </a:cubicBezTo>
                <a:cubicBezTo>
                  <a:pt x="106" y="9"/>
                  <a:pt x="103" y="11"/>
                  <a:pt x="102" y="14"/>
                </a:cubicBezTo>
                <a:cubicBezTo>
                  <a:pt x="95" y="28"/>
                  <a:pt x="95" y="28"/>
                  <a:pt x="95" y="28"/>
                </a:cubicBezTo>
                <a:cubicBezTo>
                  <a:pt x="88" y="14"/>
                  <a:pt x="88" y="14"/>
                  <a:pt x="88" y="14"/>
                </a:cubicBezTo>
                <a:cubicBezTo>
                  <a:pt x="86" y="11"/>
                  <a:pt x="81" y="8"/>
                  <a:pt x="73" y="8"/>
                </a:cubicBezTo>
                <a:cubicBezTo>
                  <a:pt x="73" y="8"/>
                  <a:pt x="73" y="8"/>
                  <a:pt x="73" y="8"/>
                </a:cubicBezTo>
                <a:cubicBezTo>
                  <a:pt x="67" y="8"/>
                  <a:pt x="62" y="10"/>
                  <a:pt x="59" y="12"/>
                </a:cubicBezTo>
                <a:cubicBezTo>
                  <a:pt x="53" y="18"/>
                  <a:pt x="53" y="18"/>
                  <a:pt x="53" y="18"/>
                </a:cubicBezTo>
                <a:cubicBezTo>
                  <a:pt x="48" y="12"/>
                  <a:pt x="48" y="12"/>
                  <a:pt x="48" y="12"/>
                </a:cubicBezTo>
                <a:cubicBezTo>
                  <a:pt x="46" y="10"/>
                  <a:pt x="44" y="9"/>
                  <a:pt x="41" y="9"/>
                </a:cubicBezTo>
                <a:cubicBezTo>
                  <a:pt x="40" y="9"/>
                  <a:pt x="39" y="9"/>
                  <a:pt x="38" y="9"/>
                </a:cubicBezTo>
                <a:cubicBezTo>
                  <a:pt x="33" y="11"/>
                  <a:pt x="31" y="17"/>
                  <a:pt x="33" y="21"/>
                </a:cubicBezTo>
                <a:cubicBezTo>
                  <a:pt x="45" y="48"/>
                  <a:pt x="45" y="48"/>
                  <a:pt x="45" y="48"/>
                </a:cubicBezTo>
                <a:lnTo>
                  <a:pt x="47" y="51"/>
                </a:lnTo>
                <a:close/>
                <a:moveTo>
                  <a:pt x="106" y="61"/>
                </a:moveTo>
                <a:cubicBezTo>
                  <a:pt x="42" y="63"/>
                  <a:pt x="42" y="63"/>
                  <a:pt x="42" y="63"/>
                </a:cubicBezTo>
                <a:cubicBezTo>
                  <a:pt x="16" y="121"/>
                  <a:pt x="16" y="121"/>
                  <a:pt x="16" y="121"/>
                </a:cubicBezTo>
                <a:cubicBezTo>
                  <a:pt x="17" y="121"/>
                  <a:pt x="17" y="121"/>
                  <a:pt x="17" y="121"/>
                </a:cubicBezTo>
                <a:cubicBezTo>
                  <a:pt x="11" y="132"/>
                  <a:pt x="11" y="132"/>
                  <a:pt x="11" y="132"/>
                </a:cubicBezTo>
                <a:cubicBezTo>
                  <a:pt x="9" y="136"/>
                  <a:pt x="8" y="141"/>
                  <a:pt x="8" y="145"/>
                </a:cubicBezTo>
                <a:cubicBezTo>
                  <a:pt x="8" y="168"/>
                  <a:pt x="39" y="188"/>
                  <a:pt x="75" y="188"/>
                </a:cubicBezTo>
                <a:cubicBezTo>
                  <a:pt x="111" y="188"/>
                  <a:pt x="142" y="168"/>
                  <a:pt x="142" y="145"/>
                </a:cubicBezTo>
                <a:cubicBezTo>
                  <a:pt x="142" y="141"/>
                  <a:pt x="141" y="136"/>
                  <a:pt x="139" y="132"/>
                </a:cubicBezTo>
                <a:cubicBezTo>
                  <a:pt x="133" y="121"/>
                  <a:pt x="133" y="121"/>
                  <a:pt x="133" y="121"/>
                </a:cubicBezTo>
                <a:cubicBezTo>
                  <a:pt x="134" y="121"/>
                  <a:pt x="134" y="121"/>
                  <a:pt x="134" y="121"/>
                </a:cubicBezTo>
                <a:lnTo>
                  <a:pt x="106" y="61"/>
                </a:lnTo>
                <a:close/>
              </a:path>
            </a:pathLst>
          </a:custGeom>
          <a:solidFill>
            <a:schemeClr val="bg1"/>
          </a:solidFill>
          <a:ln w="9525">
            <a:noFill/>
            <a:round/>
            <a:headEnd/>
            <a:tailEnd/>
          </a:ln>
        </p:spPr>
        <p:txBody>
          <a:bodyPr/>
          <a:lstStyle/>
          <a:p>
            <a:endParaRPr lang="zh-CN" altLang="en-US"/>
          </a:p>
        </p:txBody>
      </p:sp>
      <p:sp>
        <p:nvSpPr>
          <p:cNvPr id="25" name="Freeform 31"/>
          <p:cNvSpPr>
            <a:spLocks noEditPoints="1"/>
          </p:cNvSpPr>
          <p:nvPr/>
        </p:nvSpPr>
        <p:spPr bwMode="auto">
          <a:xfrm>
            <a:off x="4286275" y="2022462"/>
            <a:ext cx="555625" cy="698500"/>
          </a:xfrm>
          <a:custGeom>
            <a:avLst/>
            <a:gdLst>
              <a:gd name="T0" fmla="*/ 1860955525 w 156"/>
              <a:gd name="T1" fmla="*/ 432253895 h 196"/>
              <a:gd name="T2" fmla="*/ 1443189635 w 156"/>
              <a:gd name="T3" fmla="*/ 622955087 h 196"/>
              <a:gd name="T4" fmla="*/ 1468509752 w 156"/>
              <a:gd name="T5" fmla="*/ 38139526 h 196"/>
              <a:gd name="T6" fmla="*/ 1202657436 w 156"/>
              <a:gd name="T7" fmla="*/ 127134128 h 196"/>
              <a:gd name="T8" fmla="*/ 911488566 w 156"/>
              <a:gd name="T9" fmla="*/ 0 h 196"/>
              <a:gd name="T10" fmla="*/ 519042792 w 156"/>
              <a:gd name="T11" fmla="*/ 12711987 h 196"/>
              <a:gd name="T12" fmla="*/ 329147264 w 156"/>
              <a:gd name="T13" fmla="*/ 305119768 h 196"/>
              <a:gd name="T14" fmla="*/ 481064399 w 156"/>
              <a:gd name="T15" fmla="*/ 648382625 h 196"/>
              <a:gd name="T16" fmla="*/ 354467380 w 156"/>
              <a:gd name="T17" fmla="*/ 737373663 h 196"/>
              <a:gd name="T18" fmla="*/ 50636671 w 156"/>
              <a:gd name="T19" fmla="*/ 1640024543 h 196"/>
              <a:gd name="T20" fmla="*/ 0 w 156"/>
              <a:gd name="T21" fmla="*/ 1843437722 h 196"/>
              <a:gd name="T22" fmla="*/ 1898933918 w 156"/>
              <a:gd name="T23" fmla="*/ 1843437722 h 196"/>
              <a:gd name="T24" fmla="*/ 1848293686 w 156"/>
              <a:gd name="T25" fmla="*/ 1640024543 h 196"/>
              <a:gd name="T26" fmla="*/ 1493826306 w 156"/>
              <a:gd name="T27" fmla="*/ 775516753 h 196"/>
              <a:gd name="T28" fmla="*/ 1873613802 w 156"/>
              <a:gd name="T29" fmla="*/ 889935329 h 196"/>
              <a:gd name="T30" fmla="*/ 1898933918 w 156"/>
              <a:gd name="T31" fmla="*/ 750089214 h 196"/>
              <a:gd name="T32" fmla="*/ 1924254034 w 156"/>
              <a:gd name="T33" fmla="*/ 559388023 h 196"/>
              <a:gd name="T34" fmla="*/ 569679463 w 156"/>
              <a:gd name="T35" fmla="*/ 610243099 h 196"/>
              <a:gd name="T36" fmla="*/ 468402560 w 156"/>
              <a:gd name="T37" fmla="*/ 114418577 h 196"/>
              <a:gd name="T38" fmla="*/ 607657857 w 156"/>
              <a:gd name="T39" fmla="*/ 152561666 h 196"/>
              <a:gd name="T40" fmla="*/ 746913153 w 156"/>
              <a:gd name="T41" fmla="*/ 152561666 h 196"/>
              <a:gd name="T42" fmla="*/ 924146843 w 156"/>
              <a:gd name="T43" fmla="*/ 101706589 h 196"/>
              <a:gd name="T44" fmla="*/ 1202657436 w 156"/>
              <a:gd name="T45" fmla="*/ 355974844 h 196"/>
              <a:gd name="T46" fmla="*/ 1392549403 w 156"/>
              <a:gd name="T47" fmla="*/ 114418577 h 196"/>
              <a:gd name="T48" fmla="*/ 1493826306 w 156"/>
              <a:gd name="T49" fmla="*/ 279695793 h 196"/>
              <a:gd name="T50" fmla="*/ 1329254455 w 156"/>
              <a:gd name="T51" fmla="*/ 622955087 h 196"/>
              <a:gd name="T52" fmla="*/ 569679463 w 156"/>
              <a:gd name="T53" fmla="*/ 610243099 h 196"/>
              <a:gd name="T54" fmla="*/ 1683721835 w 156"/>
              <a:gd name="T55" fmla="*/ 1538317954 h 196"/>
              <a:gd name="T56" fmla="*/ 1797657015 w 156"/>
              <a:gd name="T57" fmla="*/ 1843437722 h 196"/>
              <a:gd name="T58" fmla="*/ 101276903 w 156"/>
              <a:gd name="T59" fmla="*/ 1843437722 h 196"/>
              <a:gd name="T60" fmla="*/ 202553806 w 156"/>
              <a:gd name="T61" fmla="*/ 1538317954 h 196"/>
              <a:gd name="T62" fmla="*/ 519042792 w 156"/>
              <a:gd name="T63" fmla="*/ 800940727 h 196"/>
              <a:gd name="T64" fmla="*/ 1696380112 w 156"/>
              <a:gd name="T65" fmla="*/ 1538317954 h 196"/>
              <a:gd name="T66" fmla="*/ 1050743862 w 156"/>
              <a:gd name="T67" fmla="*/ 1640024543 h 196"/>
              <a:gd name="T68" fmla="*/ 1025423746 w 156"/>
              <a:gd name="T69" fmla="*/ 1614597005 h 196"/>
              <a:gd name="T70" fmla="*/ 822869940 w 156"/>
              <a:gd name="T71" fmla="*/ 1601885018 h 196"/>
              <a:gd name="T72" fmla="*/ 734254876 w 156"/>
              <a:gd name="T73" fmla="*/ 1525605967 h 196"/>
              <a:gd name="T74" fmla="*/ 734254876 w 156"/>
              <a:gd name="T75" fmla="*/ 1398471839 h 196"/>
              <a:gd name="T76" fmla="*/ 822869940 w 156"/>
              <a:gd name="T77" fmla="*/ 1309477237 h 196"/>
              <a:gd name="T78" fmla="*/ 898826727 w 156"/>
              <a:gd name="T79" fmla="*/ 1296765250 h 196"/>
              <a:gd name="T80" fmla="*/ 1012765469 w 156"/>
              <a:gd name="T81" fmla="*/ 1131491597 h 196"/>
              <a:gd name="T82" fmla="*/ 1152020765 w 156"/>
              <a:gd name="T83" fmla="*/ 1296765250 h 196"/>
              <a:gd name="T84" fmla="*/ 886168450 w 156"/>
              <a:gd name="T85" fmla="*/ 1423895814 h 196"/>
              <a:gd name="T86" fmla="*/ 848190056 w 156"/>
              <a:gd name="T87" fmla="*/ 1449323352 h 196"/>
              <a:gd name="T88" fmla="*/ 886168450 w 156"/>
              <a:gd name="T89" fmla="*/ 1487462878 h 196"/>
              <a:gd name="T90" fmla="*/ 1076063978 w 156"/>
              <a:gd name="T91" fmla="*/ 1500178429 h 196"/>
              <a:gd name="T92" fmla="*/ 1164679042 w 156"/>
              <a:gd name="T93" fmla="*/ 1576457480 h 196"/>
              <a:gd name="T94" fmla="*/ 1164679042 w 156"/>
              <a:gd name="T95" fmla="*/ 1703591607 h 196"/>
              <a:gd name="T96" fmla="*/ 1076063978 w 156"/>
              <a:gd name="T97" fmla="*/ 1792586209 h 196"/>
              <a:gd name="T98" fmla="*/ 1012765469 w 156"/>
              <a:gd name="T99" fmla="*/ 1805298196 h 196"/>
              <a:gd name="T100" fmla="*/ 898826727 w 156"/>
              <a:gd name="T101" fmla="*/ 1983283837 h 196"/>
              <a:gd name="T102" fmla="*/ 721593037 w 156"/>
              <a:gd name="T103" fmla="*/ 1805298196 h 196"/>
              <a:gd name="T104" fmla="*/ 1025423746 w 156"/>
              <a:gd name="T105" fmla="*/ 1678164069 h 19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56" h="196">
                <a:moveTo>
                  <a:pt x="155" y="36"/>
                </a:moveTo>
                <a:cubicBezTo>
                  <a:pt x="153" y="33"/>
                  <a:pt x="150" y="32"/>
                  <a:pt x="147" y="34"/>
                </a:cubicBezTo>
                <a:cubicBezTo>
                  <a:pt x="118" y="49"/>
                  <a:pt x="118" y="49"/>
                  <a:pt x="118" y="49"/>
                </a:cubicBezTo>
                <a:cubicBezTo>
                  <a:pt x="114" y="49"/>
                  <a:pt x="114" y="49"/>
                  <a:pt x="114" y="49"/>
                </a:cubicBezTo>
                <a:cubicBezTo>
                  <a:pt x="125" y="25"/>
                  <a:pt x="125" y="25"/>
                  <a:pt x="125" y="25"/>
                </a:cubicBezTo>
                <a:cubicBezTo>
                  <a:pt x="129" y="16"/>
                  <a:pt x="125" y="6"/>
                  <a:pt x="116" y="3"/>
                </a:cubicBezTo>
                <a:cubicBezTo>
                  <a:pt x="114" y="2"/>
                  <a:pt x="112" y="1"/>
                  <a:pt x="110" y="1"/>
                </a:cubicBezTo>
                <a:cubicBezTo>
                  <a:pt x="103" y="1"/>
                  <a:pt x="97" y="5"/>
                  <a:pt x="95" y="10"/>
                </a:cubicBezTo>
                <a:cubicBezTo>
                  <a:pt x="91" y="4"/>
                  <a:pt x="83" y="0"/>
                  <a:pt x="73" y="0"/>
                </a:cubicBezTo>
                <a:cubicBezTo>
                  <a:pt x="73" y="0"/>
                  <a:pt x="72" y="0"/>
                  <a:pt x="72" y="0"/>
                </a:cubicBezTo>
                <a:cubicBezTo>
                  <a:pt x="65" y="0"/>
                  <a:pt x="58" y="3"/>
                  <a:pt x="54" y="7"/>
                </a:cubicBezTo>
                <a:cubicBezTo>
                  <a:pt x="50" y="3"/>
                  <a:pt x="46" y="1"/>
                  <a:pt x="41" y="1"/>
                </a:cubicBezTo>
                <a:cubicBezTo>
                  <a:pt x="39" y="1"/>
                  <a:pt x="36" y="1"/>
                  <a:pt x="34" y="2"/>
                </a:cubicBezTo>
                <a:cubicBezTo>
                  <a:pt x="26" y="6"/>
                  <a:pt x="22" y="16"/>
                  <a:pt x="26" y="24"/>
                </a:cubicBezTo>
                <a:cubicBezTo>
                  <a:pt x="38" y="51"/>
                  <a:pt x="38" y="51"/>
                  <a:pt x="38" y="51"/>
                </a:cubicBezTo>
                <a:cubicBezTo>
                  <a:pt x="38" y="51"/>
                  <a:pt x="38" y="51"/>
                  <a:pt x="38" y="51"/>
                </a:cubicBezTo>
                <a:cubicBezTo>
                  <a:pt x="34" y="52"/>
                  <a:pt x="34" y="52"/>
                  <a:pt x="34" y="52"/>
                </a:cubicBezTo>
                <a:cubicBezTo>
                  <a:pt x="30" y="52"/>
                  <a:pt x="28" y="55"/>
                  <a:pt x="28" y="58"/>
                </a:cubicBezTo>
                <a:cubicBezTo>
                  <a:pt x="28" y="61"/>
                  <a:pt x="30" y="63"/>
                  <a:pt x="32" y="64"/>
                </a:cubicBezTo>
                <a:cubicBezTo>
                  <a:pt x="4" y="129"/>
                  <a:pt x="4" y="129"/>
                  <a:pt x="4" y="129"/>
                </a:cubicBezTo>
                <a:cubicBezTo>
                  <a:pt x="4" y="129"/>
                  <a:pt x="4" y="129"/>
                  <a:pt x="4" y="129"/>
                </a:cubicBezTo>
                <a:cubicBezTo>
                  <a:pt x="1" y="134"/>
                  <a:pt x="0" y="139"/>
                  <a:pt x="0" y="145"/>
                </a:cubicBezTo>
                <a:cubicBezTo>
                  <a:pt x="0" y="173"/>
                  <a:pt x="33" y="196"/>
                  <a:pt x="75" y="196"/>
                </a:cubicBezTo>
                <a:cubicBezTo>
                  <a:pt x="116" y="196"/>
                  <a:pt x="150" y="173"/>
                  <a:pt x="150" y="145"/>
                </a:cubicBezTo>
                <a:cubicBezTo>
                  <a:pt x="150" y="139"/>
                  <a:pt x="148" y="134"/>
                  <a:pt x="146" y="129"/>
                </a:cubicBezTo>
                <a:cubicBezTo>
                  <a:pt x="146" y="129"/>
                  <a:pt x="146" y="129"/>
                  <a:pt x="146" y="129"/>
                </a:cubicBezTo>
                <a:cubicBezTo>
                  <a:pt x="115" y="61"/>
                  <a:pt x="115" y="61"/>
                  <a:pt x="115" y="61"/>
                </a:cubicBezTo>
                <a:cubicBezTo>
                  <a:pt x="118" y="61"/>
                  <a:pt x="118" y="61"/>
                  <a:pt x="118" y="61"/>
                </a:cubicBezTo>
                <a:cubicBezTo>
                  <a:pt x="146" y="70"/>
                  <a:pt x="146" y="70"/>
                  <a:pt x="146" y="70"/>
                </a:cubicBezTo>
                <a:cubicBezTo>
                  <a:pt x="146" y="70"/>
                  <a:pt x="147" y="70"/>
                  <a:pt x="148" y="70"/>
                </a:cubicBezTo>
                <a:cubicBezTo>
                  <a:pt x="150" y="70"/>
                  <a:pt x="153" y="69"/>
                  <a:pt x="153" y="66"/>
                </a:cubicBezTo>
                <a:cubicBezTo>
                  <a:pt x="154" y="63"/>
                  <a:pt x="153" y="60"/>
                  <a:pt x="150" y="59"/>
                </a:cubicBezTo>
                <a:cubicBezTo>
                  <a:pt x="134" y="53"/>
                  <a:pt x="134" y="53"/>
                  <a:pt x="134" y="53"/>
                </a:cubicBezTo>
                <a:cubicBezTo>
                  <a:pt x="152" y="44"/>
                  <a:pt x="152" y="44"/>
                  <a:pt x="152" y="44"/>
                </a:cubicBezTo>
                <a:cubicBezTo>
                  <a:pt x="155" y="43"/>
                  <a:pt x="156" y="39"/>
                  <a:pt x="155" y="36"/>
                </a:cubicBezTo>
                <a:close/>
                <a:moveTo>
                  <a:pt x="45" y="48"/>
                </a:moveTo>
                <a:cubicBezTo>
                  <a:pt x="33" y="21"/>
                  <a:pt x="33" y="21"/>
                  <a:pt x="33" y="21"/>
                </a:cubicBezTo>
                <a:cubicBezTo>
                  <a:pt x="31" y="17"/>
                  <a:pt x="33" y="11"/>
                  <a:pt x="37" y="9"/>
                </a:cubicBezTo>
                <a:cubicBezTo>
                  <a:pt x="39" y="9"/>
                  <a:pt x="40" y="9"/>
                  <a:pt x="41" y="9"/>
                </a:cubicBezTo>
                <a:cubicBezTo>
                  <a:pt x="43" y="9"/>
                  <a:pt x="46" y="10"/>
                  <a:pt x="48" y="12"/>
                </a:cubicBezTo>
                <a:cubicBezTo>
                  <a:pt x="53" y="18"/>
                  <a:pt x="53" y="18"/>
                  <a:pt x="53" y="18"/>
                </a:cubicBezTo>
                <a:cubicBezTo>
                  <a:pt x="59" y="12"/>
                  <a:pt x="59" y="12"/>
                  <a:pt x="59" y="12"/>
                </a:cubicBezTo>
                <a:cubicBezTo>
                  <a:pt x="62" y="10"/>
                  <a:pt x="67" y="8"/>
                  <a:pt x="72" y="8"/>
                </a:cubicBezTo>
                <a:cubicBezTo>
                  <a:pt x="73" y="8"/>
                  <a:pt x="73" y="8"/>
                  <a:pt x="73" y="8"/>
                </a:cubicBezTo>
                <a:cubicBezTo>
                  <a:pt x="81" y="8"/>
                  <a:pt x="86" y="11"/>
                  <a:pt x="88" y="14"/>
                </a:cubicBezTo>
                <a:cubicBezTo>
                  <a:pt x="95" y="28"/>
                  <a:pt x="95" y="28"/>
                  <a:pt x="95" y="28"/>
                </a:cubicBezTo>
                <a:cubicBezTo>
                  <a:pt x="102" y="14"/>
                  <a:pt x="102" y="14"/>
                  <a:pt x="102" y="14"/>
                </a:cubicBezTo>
                <a:cubicBezTo>
                  <a:pt x="103" y="11"/>
                  <a:pt x="106" y="9"/>
                  <a:pt x="110" y="9"/>
                </a:cubicBezTo>
                <a:cubicBezTo>
                  <a:pt x="111" y="9"/>
                  <a:pt x="112" y="9"/>
                  <a:pt x="113" y="10"/>
                </a:cubicBezTo>
                <a:cubicBezTo>
                  <a:pt x="118" y="12"/>
                  <a:pt x="120" y="17"/>
                  <a:pt x="118" y="22"/>
                </a:cubicBezTo>
                <a:cubicBezTo>
                  <a:pt x="105" y="49"/>
                  <a:pt x="105" y="49"/>
                  <a:pt x="105" y="49"/>
                </a:cubicBezTo>
                <a:cubicBezTo>
                  <a:pt x="105" y="49"/>
                  <a:pt x="105" y="49"/>
                  <a:pt x="105" y="49"/>
                </a:cubicBezTo>
                <a:cubicBezTo>
                  <a:pt x="46" y="51"/>
                  <a:pt x="46" y="51"/>
                  <a:pt x="46" y="51"/>
                </a:cubicBezTo>
                <a:lnTo>
                  <a:pt x="45" y="48"/>
                </a:lnTo>
                <a:close/>
                <a:moveTo>
                  <a:pt x="134" y="121"/>
                </a:moveTo>
                <a:cubicBezTo>
                  <a:pt x="133" y="121"/>
                  <a:pt x="133" y="121"/>
                  <a:pt x="133" y="121"/>
                </a:cubicBezTo>
                <a:cubicBezTo>
                  <a:pt x="139" y="132"/>
                  <a:pt x="139" y="132"/>
                  <a:pt x="139" y="132"/>
                </a:cubicBezTo>
                <a:cubicBezTo>
                  <a:pt x="141" y="136"/>
                  <a:pt x="142" y="141"/>
                  <a:pt x="142" y="145"/>
                </a:cubicBezTo>
                <a:cubicBezTo>
                  <a:pt x="142" y="168"/>
                  <a:pt x="111" y="188"/>
                  <a:pt x="75" y="188"/>
                </a:cubicBezTo>
                <a:cubicBezTo>
                  <a:pt x="39" y="188"/>
                  <a:pt x="8" y="168"/>
                  <a:pt x="8" y="145"/>
                </a:cubicBezTo>
                <a:cubicBezTo>
                  <a:pt x="8" y="141"/>
                  <a:pt x="9" y="136"/>
                  <a:pt x="11" y="132"/>
                </a:cubicBezTo>
                <a:cubicBezTo>
                  <a:pt x="16" y="121"/>
                  <a:pt x="16" y="121"/>
                  <a:pt x="16" y="121"/>
                </a:cubicBezTo>
                <a:cubicBezTo>
                  <a:pt x="16" y="121"/>
                  <a:pt x="16" y="121"/>
                  <a:pt x="16" y="121"/>
                </a:cubicBezTo>
                <a:cubicBezTo>
                  <a:pt x="41" y="63"/>
                  <a:pt x="41" y="63"/>
                  <a:pt x="41" y="63"/>
                </a:cubicBezTo>
                <a:cubicBezTo>
                  <a:pt x="106" y="61"/>
                  <a:pt x="106" y="61"/>
                  <a:pt x="106" y="61"/>
                </a:cubicBezTo>
                <a:lnTo>
                  <a:pt x="134" y="121"/>
                </a:lnTo>
                <a:close/>
                <a:moveTo>
                  <a:pt x="82" y="131"/>
                </a:moveTo>
                <a:cubicBezTo>
                  <a:pt x="83" y="130"/>
                  <a:pt x="83" y="130"/>
                  <a:pt x="83" y="129"/>
                </a:cubicBezTo>
                <a:cubicBezTo>
                  <a:pt x="83" y="128"/>
                  <a:pt x="83" y="128"/>
                  <a:pt x="82" y="128"/>
                </a:cubicBezTo>
                <a:cubicBezTo>
                  <a:pt x="82" y="127"/>
                  <a:pt x="81" y="127"/>
                  <a:pt x="81" y="127"/>
                </a:cubicBezTo>
                <a:cubicBezTo>
                  <a:pt x="70" y="127"/>
                  <a:pt x="70" y="127"/>
                  <a:pt x="70" y="127"/>
                </a:cubicBezTo>
                <a:cubicBezTo>
                  <a:pt x="68" y="127"/>
                  <a:pt x="66" y="127"/>
                  <a:pt x="65" y="126"/>
                </a:cubicBezTo>
                <a:cubicBezTo>
                  <a:pt x="63" y="126"/>
                  <a:pt x="62" y="125"/>
                  <a:pt x="61" y="124"/>
                </a:cubicBezTo>
                <a:cubicBezTo>
                  <a:pt x="60" y="122"/>
                  <a:pt x="59" y="121"/>
                  <a:pt x="58" y="120"/>
                </a:cubicBezTo>
                <a:cubicBezTo>
                  <a:pt x="57" y="118"/>
                  <a:pt x="57" y="116"/>
                  <a:pt x="57" y="114"/>
                </a:cubicBezTo>
                <a:cubicBezTo>
                  <a:pt x="57" y="113"/>
                  <a:pt x="57" y="111"/>
                  <a:pt x="58" y="110"/>
                </a:cubicBezTo>
                <a:cubicBezTo>
                  <a:pt x="59" y="108"/>
                  <a:pt x="60" y="107"/>
                  <a:pt x="61" y="105"/>
                </a:cubicBezTo>
                <a:cubicBezTo>
                  <a:pt x="62" y="104"/>
                  <a:pt x="63" y="103"/>
                  <a:pt x="65" y="103"/>
                </a:cubicBezTo>
                <a:cubicBezTo>
                  <a:pt x="66" y="102"/>
                  <a:pt x="68" y="102"/>
                  <a:pt x="70" y="102"/>
                </a:cubicBezTo>
                <a:cubicBezTo>
                  <a:pt x="71" y="102"/>
                  <a:pt x="71" y="102"/>
                  <a:pt x="71" y="102"/>
                </a:cubicBezTo>
                <a:cubicBezTo>
                  <a:pt x="71" y="89"/>
                  <a:pt x="71" y="89"/>
                  <a:pt x="71" y="89"/>
                </a:cubicBezTo>
                <a:cubicBezTo>
                  <a:pt x="80" y="89"/>
                  <a:pt x="80" y="89"/>
                  <a:pt x="80" y="89"/>
                </a:cubicBezTo>
                <a:cubicBezTo>
                  <a:pt x="80" y="102"/>
                  <a:pt x="80" y="102"/>
                  <a:pt x="80" y="102"/>
                </a:cubicBezTo>
                <a:cubicBezTo>
                  <a:pt x="91" y="102"/>
                  <a:pt x="91" y="102"/>
                  <a:pt x="91" y="102"/>
                </a:cubicBezTo>
                <a:cubicBezTo>
                  <a:pt x="91" y="112"/>
                  <a:pt x="91" y="112"/>
                  <a:pt x="91" y="112"/>
                </a:cubicBezTo>
                <a:cubicBezTo>
                  <a:pt x="70" y="112"/>
                  <a:pt x="70" y="112"/>
                  <a:pt x="70" y="112"/>
                </a:cubicBezTo>
                <a:cubicBezTo>
                  <a:pt x="69" y="112"/>
                  <a:pt x="69" y="112"/>
                  <a:pt x="68" y="113"/>
                </a:cubicBezTo>
                <a:cubicBezTo>
                  <a:pt x="68" y="113"/>
                  <a:pt x="67" y="114"/>
                  <a:pt x="67" y="114"/>
                </a:cubicBezTo>
                <a:cubicBezTo>
                  <a:pt x="67" y="115"/>
                  <a:pt x="68" y="116"/>
                  <a:pt x="68" y="116"/>
                </a:cubicBezTo>
                <a:cubicBezTo>
                  <a:pt x="69" y="117"/>
                  <a:pt x="69" y="117"/>
                  <a:pt x="70" y="117"/>
                </a:cubicBezTo>
                <a:cubicBezTo>
                  <a:pt x="81" y="117"/>
                  <a:pt x="81" y="117"/>
                  <a:pt x="81" y="117"/>
                </a:cubicBezTo>
                <a:cubicBezTo>
                  <a:pt x="82" y="117"/>
                  <a:pt x="84" y="117"/>
                  <a:pt x="85" y="118"/>
                </a:cubicBezTo>
                <a:cubicBezTo>
                  <a:pt x="87" y="119"/>
                  <a:pt x="88" y="119"/>
                  <a:pt x="90" y="120"/>
                </a:cubicBezTo>
                <a:cubicBezTo>
                  <a:pt x="91" y="122"/>
                  <a:pt x="92" y="123"/>
                  <a:pt x="92" y="124"/>
                </a:cubicBezTo>
                <a:cubicBezTo>
                  <a:pt x="93" y="126"/>
                  <a:pt x="93" y="127"/>
                  <a:pt x="93" y="129"/>
                </a:cubicBezTo>
                <a:cubicBezTo>
                  <a:pt x="93" y="131"/>
                  <a:pt x="93" y="133"/>
                  <a:pt x="92" y="134"/>
                </a:cubicBezTo>
                <a:cubicBezTo>
                  <a:pt x="92" y="136"/>
                  <a:pt x="91" y="137"/>
                  <a:pt x="90" y="138"/>
                </a:cubicBezTo>
                <a:cubicBezTo>
                  <a:pt x="88" y="139"/>
                  <a:pt x="87" y="140"/>
                  <a:pt x="85" y="141"/>
                </a:cubicBezTo>
                <a:cubicBezTo>
                  <a:pt x="84" y="142"/>
                  <a:pt x="82" y="142"/>
                  <a:pt x="81" y="142"/>
                </a:cubicBezTo>
                <a:cubicBezTo>
                  <a:pt x="80" y="142"/>
                  <a:pt x="80" y="142"/>
                  <a:pt x="80" y="142"/>
                </a:cubicBezTo>
                <a:cubicBezTo>
                  <a:pt x="80" y="156"/>
                  <a:pt x="80" y="156"/>
                  <a:pt x="80" y="156"/>
                </a:cubicBezTo>
                <a:cubicBezTo>
                  <a:pt x="71" y="156"/>
                  <a:pt x="71" y="156"/>
                  <a:pt x="71" y="156"/>
                </a:cubicBezTo>
                <a:cubicBezTo>
                  <a:pt x="71" y="142"/>
                  <a:pt x="71" y="142"/>
                  <a:pt x="71" y="142"/>
                </a:cubicBezTo>
                <a:cubicBezTo>
                  <a:pt x="57" y="142"/>
                  <a:pt x="57" y="142"/>
                  <a:pt x="57" y="142"/>
                </a:cubicBezTo>
                <a:cubicBezTo>
                  <a:pt x="57" y="132"/>
                  <a:pt x="57" y="132"/>
                  <a:pt x="57" y="132"/>
                </a:cubicBezTo>
                <a:cubicBezTo>
                  <a:pt x="81" y="132"/>
                  <a:pt x="81" y="132"/>
                  <a:pt x="81" y="132"/>
                </a:cubicBezTo>
                <a:cubicBezTo>
                  <a:pt x="81" y="132"/>
                  <a:pt x="82" y="131"/>
                  <a:pt x="82" y="131"/>
                </a:cubicBezTo>
                <a:close/>
              </a:path>
            </a:pathLst>
          </a:custGeom>
          <a:solidFill>
            <a:schemeClr val="bg1"/>
          </a:solidFill>
          <a:ln w="9525">
            <a:noFill/>
            <a:round/>
            <a:headEnd/>
            <a:tailEnd/>
          </a:ln>
        </p:spPr>
        <p:txBody>
          <a:bodyPr/>
          <a:lstStyle/>
          <a:p>
            <a:endParaRPr lang="zh-CN" altLang="en-US"/>
          </a:p>
        </p:txBody>
      </p:sp>
      <p:sp>
        <p:nvSpPr>
          <p:cNvPr id="26" name="文本框 56"/>
          <p:cNvSpPr txBox="1"/>
          <p:nvPr/>
        </p:nvSpPr>
        <p:spPr>
          <a:xfrm>
            <a:off x="285720" y="2357430"/>
            <a:ext cx="2702104" cy="4401205"/>
          </a:xfrm>
          <a:prstGeom prst="rect">
            <a:avLst/>
          </a:prstGeom>
          <a:noFill/>
        </p:spPr>
        <p:txBody>
          <a:bodyPr wrap="square">
            <a:spAutoFit/>
          </a:bodyPr>
          <a:lstStyle>
            <a:defPPr>
              <a:defRPr lang="zh-CN"/>
            </a:defPPr>
            <a:lvl1pPr algn="just">
              <a:lnSpc>
                <a:spcPct val="110000"/>
              </a:lnSpc>
              <a:defRPr sz="1400">
                <a:solidFill>
                  <a:schemeClr val="tx1">
                    <a:lumMod val="50000"/>
                    <a:lumOff val="50000"/>
                  </a:schemeClr>
                </a:solidFill>
              </a:defRPr>
            </a:lvl1pPr>
          </a:lstStyle>
          <a:p>
            <a:pPr algn="ctr" eaLnBrk="1" fontAlgn="auto" hangingPunct="1">
              <a:lnSpc>
                <a:spcPct val="100000"/>
              </a:lnSpc>
              <a:spcBef>
                <a:spcPts val="0"/>
              </a:spcBef>
              <a:spcAft>
                <a:spcPts val="0"/>
              </a:spcAft>
              <a:defRPr/>
            </a:pPr>
            <a:r>
              <a:rPr lang="zh-CN" altLang="en-US" sz="2000" b="1" dirty="0">
                <a:solidFill>
                  <a:schemeClr val="tx1"/>
                </a:solidFill>
                <a:latin typeface="微软雅黑" pitchFamily="34" charset="-122"/>
                <a:ea typeface="微软雅黑" pitchFamily="34" charset="-122"/>
              </a:rPr>
              <a:t>业务指南</a:t>
            </a:r>
            <a:endParaRPr lang="en-US" altLang="zh-CN" sz="2000" b="1" dirty="0">
              <a:solidFill>
                <a:schemeClr val="tx1"/>
              </a:solidFill>
              <a:latin typeface="微软雅黑" pitchFamily="34" charset="-122"/>
              <a:ea typeface="微软雅黑" pitchFamily="34" charset="-122"/>
            </a:endParaRPr>
          </a:p>
          <a:p>
            <a:pPr algn="ctr" eaLnBrk="1" fontAlgn="auto" hangingPunct="1">
              <a:lnSpc>
                <a:spcPct val="100000"/>
              </a:lnSpc>
              <a:spcBef>
                <a:spcPts val="0"/>
              </a:spcBef>
              <a:spcAft>
                <a:spcPts val="0"/>
              </a:spcAft>
              <a:defRPr/>
            </a:pPr>
            <a:endParaRPr lang="en-US" altLang="zh-CN" sz="2000" b="1" dirty="0">
              <a:solidFill>
                <a:schemeClr val="tx1"/>
              </a:solidFill>
              <a:latin typeface="微软雅黑" pitchFamily="34" charset="-122"/>
              <a:ea typeface="微软雅黑" pitchFamily="34" charset="-122"/>
            </a:endParaRPr>
          </a:p>
          <a:p>
            <a:pPr algn="l">
              <a:lnSpc>
                <a:spcPct val="150000"/>
              </a:lnSpc>
              <a:buClr>
                <a:srgbClr val="C00000"/>
              </a:buClr>
              <a:buFont typeface="Wingdings" pitchFamily="2" charset="2"/>
              <a:buChar char="p"/>
            </a:pPr>
            <a:r>
              <a:rPr lang="en-US" altLang="zh-CN" sz="1600" b="1" dirty="0">
                <a:solidFill>
                  <a:schemeClr val="tx1"/>
                </a:solidFill>
                <a:latin typeface="楷体" pitchFamily="49" charset="-122"/>
                <a:ea typeface="楷体" pitchFamily="49" charset="-122"/>
              </a:rPr>
              <a:t>《</a:t>
            </a:r>
            <a:r>
              <a:rPr lang="zh-CN" altLang="en-US" sz="1600" b="1" dirty="0">
                <a:solidFill>
                  <a:schemeClr val="tx1"/>
                </a:solidFill>
                <a:latin typeface="楷体" pitchFamily="49" charset="-122"/>
                <a:ea typeface="楷体" pitchFamily="49" charset="-122"/>
              </a:rPr>
              <a:t>中国结算北京分公司投资者业务指南</a:t>
            </a:r>
            <a:r>
              <a:rPr lang="en-US" altLang="zh-CN" sz="1600" b="1" dirty="0">
                <a:solidFill>
                  <a:schemeClr val="tx1"/>
                </a:solidFill>
                <a:latin typeface="楷体" pitchFamily="49" charset="-122"/>
                <a:ea typeface="楷体" pitchFamily="49" charset="-122"/>
              </a:rPr>
              <a:t>》</a:t>
            </a:r>
          </a:p>
          <a:p>
            <a:pPr algn="l">
              <a:lnSpc>
                <a:spcPct val="150000"/>
              </a:lnSpc>
              <a:buClr>
                <a:srgbClr val="C00000"/>
              </a:buClr>
              <a:buFont typeface="Wingdings" pitchFamily="2" charset="2"/>
              <a:buChar char="p"/>
            </a:pPr>
            <a:r>
              <a:rPr lang="en-US" altLang="zh-CN" sz="1600" b="1" dirty="0">
                <a:solidFill>
                  <a:schemeClr val="tx1"/>
                </a:solidFill>
                <a:latin typeface="楷体" pitchFamily="49" charset="-122"/>
                <a:ea typeface="楷体" pitchFamily="49" charset="-122"/>
              </a:rPr>
              <a:t>《</a:t>
            </a:r>
            <a:r>
              <a:rPr lang="zh-CN" altLang="en-US" sz="1600" b="1" dirty="0">
                <a:solidFill>
                  <a:schemeClr val="tx1"/>
                </a:solidFill>
                <a:latin typeface="楷体" pitchFamily="49" charset="-122"/>
                <a:ea typeface="楷体" pitchFamily="49" charset="-122"/>
              </a:rPr>
              <a:t>中国证券登记结算有限责任公司投资者证券查询业务指南</a:t>
            </a:r>
            <a:r>
              <a:rPr lang="en-US" altLang="zh-CN" sz="1600" b="1" dirty="0">
                <a:solidFill>
                  <a:schemeClr val="tx1"/>
                </a:solidFill>
                <a:latin typeface="楷体" pitchFamily="49" charset="-122"/>
                <a:ea typeface="楷体" pitchFamily="49" charset="-122"/>
              </a:rPr>
              <a:t>》</a:t>
            </a:r>
          </a:p>
          <a:p>
            <a:pPr algn="l">
              <a:lnSpc>
                <a:spcPct val="150000"/>
              </a:lnSpc>
              <a:buClr>
                <a:srgbClr val="C00000"/>
              </a:buClr>
              <a:buFont typeface="Wingdings" pitchFamily="2" charset="2"/>
              <a:buChar char="p"/>
            </a:pPr>
            <a:r>
              <a:rPr lang="en-US" altLang="zh-CN" sz="1600" b="1" dirty="0">
                <a:solidFill>
                  <a:schemeClr val="tx1"/>
                </a:solidFill>
                <a:latin typeface="楷体" pitchFamily="49" charset="-122"/>
                <a:ea typeface="楷体" pitchFamily="49" charset="-122"/>
              </a:rPr>
              <a:t>《</a:t>
            </a:r>
            <a:r>
              <a:rPr lang="zh-CN" altLang="en-US" sz="1600" b="1" dirty="0">
                <a:solidFill>
                  <a:schemeClr val="tx1"/>
                </a:solidFill>
                <a:latin typeface="楷体" pitchFamily="49" charset="-122"/>
                <a:ea typeface="楷体" pitchFamily="49" charset="-122"/>
              </a:rPr>
              <a:t>中国结算北京分公司两网公司和退市公司证券登记结算业务指南</a:t>
            </a:r>
            <a:r>
              <a:rPr lang="en-US" altLang="zh-CN" sz="1600" b="1" dirty="0">
                <a:solidFill>
                  <a:schemeClr val="tx1"/>
                </a:solidFill>
                <a:latin typeface="楷体" pitchFamily="49" charset="-122"/>
                <a:ea typeface="楷体" pitchFamily="49" charset="-122"/>
              </a:rPr>
              <a:t>》</a:t>
            </a:r>
          </a:p>
          <a:p>
            <a:pPr algn="l">
              <a:lnSpc>
                <a:spcPct val="150000"/>
              </a:lnSpc>
              <a:buClr>
                <a:srgbClr val="C00000"/>
              </a:buClr>
              <a:buFont typeface="Wingdings" pitchFamily="2" charset="2"/>
              <a:buChar char="p"/>
            </a:pPr>
            <a:r>
              <a:rPr lang="en-US" altLang="zh-CN" sz="1600" b="1" dirty="0">
                <a:solidFill>
                  <a:schemeClr val="tx1"/>
                </a:solidFill>
                <a:latin typeface="楷体" pitchFamily="49" charset="-122"/>
                <a:ea typeface="楷体" pitchFamily="49" charset="-122"/>
              </a:rPr>
              <a:t>《</a:t>
            </a:r>
            <a:r>
              <a:rPr lang="zh-CN" altLang="en-US" sz="1600" b="1" dirty="0">
                <a:solidFill>
                  <a:schemeClr val="tx1"/>
                </a:solidFill>
                <a:latin typeface="楷体" pitchFamily="49" charset="-122"/>
                <a:ea typeface="楷体" pitchFamily="49" charset="-122"/>
              </a:rPr>
              <a:t>非上市公众公司股份登记存管业务指南 </a:t>
            </a:r>
            <a:r>
              <a:rPr lang="en-US" altLang="zh-CN" sz="1600" b="1" dirty="0">
                <a:solidFill>
                  <a:schemeClr val="tx1"/>
                </a:solidFill>
                <a:latin typeface="楷体" pitchFamily="49" charset="-122"/>
                <a:ea typeface="楷体" pitchFamily="49" charset="-122"/>
              </a:rPr>
              <a:t>》</a:t>
            </a:r>
          </a:p>
        </p:txBody>
      </p:sp>
      <p:sp>
        <p:nvSpPr>
          <p:cNvPr id="27" name="文本框 56"/>
          <p:cNvSpPr txBox="1"/>
          <p:nvPr/>
        </p:nvSpPr>
        <p:spPr>
          <a:xfrm>
            <a:off x="3143240" y="2357430"/>
            <a:ext cx="2855920" cy="2062103"/>
          </a:xfrm>
          <a:prstGeom prst="rect">
            <a:avLst/>
          </a:prstGeom>
          <a:noFill/>
        </p:spPr>
        <p:txBody>
          <a:bodyPr wrap="square">
            <a:spAutoFit/>
          </a:bodyPr>
          <a:lstStyle>
            <a:defPPr>
              <a:defRPr lang="zh-CN"/>
            </a:defPPr>
            <a:lvl1pPr algn="just">
              <a:lnSpc>
                <a:spcPct val="110000"/>
              </a:lnSpc>
              <a:defRPr sz="1400">
                <a:solidFill>
                  <a:schemeClr val="tx1">
                    <a:lumMod val="50000"/>
                    <a:lumOff val="50000"/>
                  </a:schemeClr>
                </a:solidFill>
              </a:defRPr>
            </a:lvl1pPr>
          </a:lstStyle>
          <a:p>
            <a:pPr algn="ctr" fontAlgn="auto">
              <a:lnSpc>
                <a:spcPct val="100000"/>
              </a:lnSpc>
              <a:spcBef>
                <a:spcPts val="0"/>
              </a:spcBef>
              <a:spcAft>
                <a:spcPts val="0"/>
              </a:spcAft>
              <a:defRPr/>
            </a:pPr>
            <a:r>
              <a:rPr lang="zh-CN" altLang="en-US" sz="2000" b="1" dirty="0">
                <a:solidFill>
                  <a:schemeClr val="tx1"/>
                </a:solidFill>
                <a:latin typeface="微软雅黑" pitchFamily="34" charset="-122"/>
                <a:ea typeface="微软雅黑" pitchFamily="34" charset="-122"/>
              </a:rPr>
              <a:t>业务申请表单</a:t>
            </a:r>
            <a:endParaRPr lang="en-US" altLang="zh-CN" sz="2000" b="1" dirty="0">
              <a:solidFill>
                <a:schemeClr val="tx1"/>
              </a:solidFill>
              <a:latin typeface="微软雅黑" pitchFamily="34" charset="-122"/>
              <a:ea typeface="微软雅黑" pitchFamily="34" charset="-122"/>
            </a:endParaRPr>
          </a:p>
          <a:p>
            <a:pPr algn="ctr" fontAlgn="auto">
              <a:lnSpc>
                <a:spcPct val="100000"/>
              </a:lnSpc>
              <a:spcBef>
                <a:spcPts val="0"/>
              </a:spcBef>
              <a:spcAft>
                <a:spcPts val="0"/>
              </a:spcAft>
              <a:defRPr/>
            </a:pPr>
            <a:endParaRPr lang="en-US" altLang="zh-CN" sz="2000" b="1" dirty="0">
              <a:solidFill>
                <a:schemeClr val="tx1"/>
              </a:solidFill>
              <a:latin typeface="微软雅黑" pitchFamily="34" charset="-122"/>
              <a:ea typeface="微软雅黑" pitchFamily="34" charset="-122"/>
            </a:endParaRPr>
          </a:p>
          <a:p>
            <a:pPr algn="ctr" eaLnBrk="1" fontAlgn="auto" hangingPunct="1">
              <a:lnSpc>
                <a:spcPct val="100000"/>
              </a:lnSpc>
              <a:spcBef>
                <a:spcPts val="0"/>
              </a:spcBef>
              <a:spcAft>
                <a:spcPts val="0"/>
              </a:spcAft>
              <a:buClr>
                <a:srgbClr val="C00000"/>
              </a:buClr>
              <a:buFont typeface="Wingdings" pitchFamily="2" charset="2"/>
              <a:buChar char="p"/>
              <a:defRPr/>
            </a:pPr>
            <a:r>
              <a:rPr lang="en-US" altLang="zh-CN" sz="1600" b="1" dirty="0">
                <a:solidFill>
                  <a:schemeClr val="tx1">
                    <a:lumMod val="95000"/>
                    <a:lumOff val="5000"/>
                  </a:schemeClr>
                </a:solidFill>
                <a:latin typeface="楷体" pitchFamily="49" charset="-122"/>
                <a:ea typeface="楷体" pitchFamily="49" charset="-122"/>
              </a:rPr>
              <a:t>《</a:t>
            </a:r>
            <a:r>
              <a:rPr lang="zh-CN" altLang="en-US" sz="1600" b="1" dirty="0">
                <a:solidFill>
                  <a:schemeClr val="tx1">
                    <a:lumMod val="95000"/>
                    <a:lumOff val="5000"/>
                  </a:schemeClr>
                </a:solidFill>
                <a:latin typeface="楷体" pitchFamily="49" charset="-122"/>
                <a:ea typeface="楷体" pitchFamily="49" charset="-122"/>
              </a:rPr>
              <a:t>中国结算北京分公司投资者业务申请表单</a:t>
            </a:r>
            <a:r>
              <a:rPr lang="en-US" altLang="zh-CN" sz="1600" b="1" dirty="0">
                <a:solidFill>
                  <a:schemeClr val="tx1">
                    <a:lumMod val="95000"/>
                    <a:lumOff val="5000"/>
                  </a:schemeClr>
                </a:solidFill>
                <a:latin typeface="楷体" pitchFamily="49" charset="-122"/>
                <a:ea typeface="楷体" pitchFamily="49" charset="-122"/>
              </a:rPr>
              <a:t>》</a:t>
            </a:r>
            <a:endParaRPr lang="en-US" altLang="zh-CN" sz="1600" b="1" dirty="0">
              <a:solidFill>
                <a:schemeClr val="tx1">
                  <a:lumMod val="75000"/>
                  <a:lumOff val="25000"/>
                </a:schemeClr>
              </a:solidFill>
              <a:latin typeface="微软雅黑" pitchFamily="34" charset="-122"/>
              <a:ea typeface="微软雅黑" pitchFamily="34" charset="-122"/>
            </a:endParaRPr>
          </a:p>
          <a:p>
            <a:pPr algn="ctr" eaLnBrk="1" fontAlgn="auto" hangingPunct="1">
              <a:lnSpc>
                <a:spcPct val="100000"/>
              </a:lnSpc>
              <a:spcBef>
                <a:spcPts val="0"/>
              </a:spcBef>
              <a:spcAft>
                <a:spcPts val="0"/>
              </a:spcAft>
              <a:defRPr/>
            </a:pPr>
            <a:endParaRPr lang="en-US" altLang="zh-CN" sz="2000" b="1" dirty="0">
              <a:solidFill>
                <a:schemeClr val="tx1">
                  <a:lumMod val="75000"/>
                  <a:lumOff val="25000"/>
                </a:schemeClr>
              </a:solidFill>
              <a:latin typeface="微软雅黑" pitchFamily="34" charset="-122"/>
              <a:ea typeface="微软雅黑" pitchFamily="34" charset="-122"/>
            </a:endParaRPr>
          </a:p>
          <a:p>
            <a:pPr algn="ctr" eaLnBrk="1" fontAlgn="auto" hangingPunct="1">
              <a:lnSpc>
                <a:spcPct val="100000"/>
              </a:lnSpc>
              <a:spcBef>
                <a:spcPts val="0"/>
              </a:spcBef>
              <a:spcAft>
                <a:spcPts val="0"/>
              </a:spcAft>
              <a:defRPr/>
            </a:pPr>
            <a:endParaRPr lang="en-US" altLang="zh-CN" sz="2000" b="1" dirty="0">
              <a:solidFill>
                <a:schemeClr val="tx1">
                  <a:lumMod val="75000"/>
                  <a:lumOff val="25000"/>
                </a:schemeClr>
              </a:solidFill>
              <a:latin typeface="微软雅黑" pitchFamily="34" charset="-122"/>
              <a:ea typeface="微软雅黑" pitchFamily="34" charset="-122"/>
            </a:endParaRPr>
          </a:p>
          <a:p>
            <a:pPr algn="ctr" eaLnBrk="1" fontAlgn="auto" hangingPunct="1">
              <a:lnSpc>
                <a:spcPct val="100000"/>
              </a:lnSpc>
              <a:spcBef>
                <a:spcPts val="0"/>
              </a:spcBef>
              <a:spcAft>
                <a:spcPts val="0"/>
              </a:spcAft>
              <a:defRPr/>
            </a:pPr>
            <a:endParaRPr lang="en-US" altLang="zh-CN" sz="1600" dirty="0">
              <a:solidFill>
                <a:schemeClr val="tx1">
                  <a:lumMod val="75000"/>
                  <a:lumOff val="25000"/>
                </a:schemeClr>
              </a:solidFill>
              <a:latin typeface="+mn-lt"/>
              <a:ea typeface="+mn-ea"/>
            </a:endParaRPr>
          </a:p>
        </p:txBody>
      </p:sp>
      <p:sp>
        <p:nvSpPr>
          <p:cNvPr id="28" name="文本框 56"/>
          <p:cNvSpPr txBox="1"/>
          <p:nvPr/>
        </p:nvSpPr>
        <p:spPr>
          <a:xfrm>
            <a:off x="6286512" y="2357430"/>
            <a:ext cx="2631018" cy="2708434"/>
          </a:xfrm>
          <a:prstGeom prst="rect">
            <a:avLst/>
          </a:prstGeom>
          <a:noFill/>
        </p:spPr>
        <p:txBody>
          <a:bodyPr wrap="square">
            <a:spAutoFit/>
          </a:bodyPr>
          <a:lstStyle>
            <a:defPPr>
              <a:defRPr lang="zh-CN"/>
            </a:defPPr>
            <a:lvl1pPr algn="just">
              <a:lnSpc>
                <a:spcPct val="110000"/>
              </a:lnSpc>
              <a:defRPr sz="1400">
                <a:solidFill>
                  <a:schemeClr val="tx1">
                    <a:lumMod val="50000"/>
                    <a:lumOff val="50000"/>
                  </a:schemeClr>
                </a:solidFill>
              </a:defRPr>
            </a:lvl1pPr>
          </a:lstStyle>
          <a:p>
            <a:pPr algn="ctr" eaLnBrk="1" fontAlgn="auto" hangingPunct="1">
              <a:lnSpc>
                <a:spcPct val="100000"/>
              </a:lnSpc>
              <a:spcBef>
                <a:spcPts val="0"/>
              </a:spcBef>
              <a:spcAft>
                <a:spcPts val="0"/>
              </a:spcAft>
              <a:defRPr/>
            </a:pPr>
            <a:r>
              <a:rPr lang="zh-CN" altLang="en-US" sz="2000" b="1" dirty="0">
                <a:solidFill>
                  <a:schemeClr val="tx1"/>
                </a:solidFill>
                <a:latin typeface="微软雅黑" panose="020B0503020204020204" pitchFamily="34" charset="-122"/>
                <a:ea typeface="微软雅黑" panose="020B0503020204020204" pitchFamily="34" charset="-122"/>
              </a:rPr>
              <a:t>收费标准</a:t>
            </a:r>
            <a:endParaRPr lang="en-US" altLang="zh-CN" sz="2000" b="1" dirty="0">
              <a:solidFill>
                <a:schemeClr val="tx1"/>
              </a:solidFill>
              <a:latin typeface="微软雅黑" panose="020B0503020204020204" pitchFamily="34" charset="-122"/>
              <a:ea typeface="微软雅黑" panose="020B0503020204020204" pitchFamily="34" charset="-122"/>
            </a:endParaRPr>
          </a:p>
          <a:p>
            <a:pPr algn="ctr" eaLnBrk="1" fontAlgn="auto" hangingPunct="1">
              <a:lnSpc>
                <a:spcPct val="100000"/>
              </a:lnSpc>
              <a:spcBef>
                <a:spcPts val="0"/>
              </a:spcBef>
              <a:spcAft>
                <a:spcPts val="0"/>
              </a:spcAft>
              <a:defRPr/>
            </a:pP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l" eaLnBrk="1" fontAlgn="auto" hangingPunct="1">
              <a:lnSpc>
                <a:spcPct val="100000"/>
              </a:lnSpc>
              <a:spcBef>
                <a:spcPts val="0"/>
              </a:spcBef>
              <a:spcAft>
                <a:spcPts val="0"/>
              </a:spcAft>
              <a:buClr>
                <a:srgbClr val="C00000"/>
              </a:buClr>
              <a:buFont typeface="Wingdings" pitchFamily="2" charset="2"/>
              <a:buChar char="p"/>
              <a:defRPr/>
            </a:pPr>
            <a:r>
              <a:rPr lang="en-US" altLang="zh-CN" sz="1600" b="1" dirty="0">
                <a:solidFill>
                  <a:schemeClr val="tx1"/>
                </a:solidFill>
                <a:latin typeface="楷体" panose="02010609060101010101" pitchFamily="49" charset="-122"/>
                <a:ea typeface="楷体" panose="02010609060101010101" pitchFamily="49" charset="-122"/>
              </a:rPr>
              <a:t>《</a:t>
            </a:r>
            <a:r>
              <a:rPr lang="zh-CN" altLang="en-US" sz="1600" b="1" dirty="0">
                <a:solidFill>
                  <a:schemeClr val="tx1"/>
                </a:solidFill>
                <a:latin typeface="楷体" panose="02010609060101010101" pitchFamily="49" charset="-122"/>
                <a:ea typeface="楷体" panose="02010609060101010101" pitchFamily="49" charset="-122"/>
              </a:rPr>
              <a:t>全国中小企业股份转让系统挂牌公司登记结算业务收费标准</a:t>
            </a:r>
            <a:r>
              <a:rPr lang="en-US" altLang="zh-CN" sz="1600" b="1" dirty="0">
                <a:solidFill>
                  <a:schemeClr val="tx1"/>
                </a:solidFill>
                <a:latin typeface="楷体" panose="02010609060101010101" pitchFamily="49" charset="-122"/>
                <a:ea typeface="楷体" panose="02010609060101010101" pitchFamily="49" charset="-122"/>
              </a:rPr>
              <a:t>》</a:t>
            </a:r>
          </a:p>
          <a:p>
            <a:pPr algn="ctr" eaLnBrk="1" fontAlgn="auto" hangingPunct="1">
              <a:lnSpc>
                <a:spcPct val="100000"/>
              </a:lnSpc>
              <a:spcBef>
                <a:spcPts val="0"/>
              </a:spcBef>
              <a:spcAft>
                <a:spcPts val="0"/>
              </a:spcAft>
              <a:buClr>
                <a:srgbClr val="C00000"/>
              </a:buClr>
              <a:buFont typeface="Wingdings" pitchFamily="2" charset="2"/>
              <a:buChar char="p"/>
              <a:defRPr/>
            </a:pPr>
            <a:r>
              <a:rPr lang="en-US" altLang="zh-CN" sz="1600" b="1" dirty="0">
                <a:solidFill>
                  <a:schemeClr val="tx1"/>
                </a:solidFill>
                <a:latin typeface="楷体" panose="02010609060101010101" pitchFamily="49" charset="-122"/>
                <a:ea typeface="楷体" panose="02010609060101010101" pitchFamily="49" charset="-122"/>
              </a:rPr>
              <a:t>《</a:t>
            </a:r>
            <a:r>
              <a:rPr lang="zh-CN" altLang="en-US" sz="1600" b="1" dirty="0">
                <a:solidFill>
                  <a:schemeClr val="tx1"/>
                </a:solidFill>
                <a:latin typeface="楷体" panose="02010609060101010101" pitchFamily="49" charset="-122"/>
                <a:ea typeface="楷体" panose="02010609060101010101" pitchFamily="49" charset="-122"/>
              </a:rPr>
              <a:t> 全国中小企业股份转让系统两网及退市公司登记结算业务收费标准</a:t>
            </a:r>
            <a:r>
              <a:rPr lang="en-US" altLang="zh-CN" sz="1600" b="1" dirty="0">
                <a:solidFill>
                  <a:schemeClr val="tx1"/>
                </a:solidFill>
                <a:latin typeface="楷体" panose="02010609060101010101" pitchFamily="49" charset="-122"/>
                <a:ea typeface="楷体" panose="02010609060101010101" pitchFamily="49" charset="-122"/>
              </a:rPr>
              <a:t>》</a:t>
            </a:r>
          </a:p>
          <a:p>
            <a:pPr algn="ctr" eaLnBrk="1" fontAlgn="auto" hangingPunct="1">
              <a:lnSpc>
                <a:spcPct val="100000"/>
              </a:lnSpc>
              <a:spcBef>
                <a:spcPts val="0"/>
              </a:spcBef>
              <a:spcAft>
                <a:spcPts val="0"/>
              </a:spcAft>
              <a:defRPr/>
            </a:pPr>
            <a:endParaRPr lang="en-US" altLang="zh-CN" sz="1800" b="1" dirty="0">
              <a:solidFill>
                <a:schemeClr val="tx1"/>
              </a:solidFill>
              <a:latin typeface="楷体" panose="02010609060101010101" pitchFamily="49" charset="-122"/>
              <a:ea typeface="楷体" panose="02010609060101010101" pitchFamily="49" charset="-122"/>
            </a:endParaRPr>
          </a:p>
          <a:p>
            <a:pPr algn="ctr" eaLnBrk="1" fontAlgn="auto" hangingPunct="1">
              <a:lnSpc>
                <a:spcPct val="100000"/>
              </a:lnSpc>
              <a:spcBef>
                <a:spcPts val="0"/>
              </a:spcBef>
              <a:spcAft>
                <a:spcPts val="0"/>
              </a:spcAft>
              <a:defRPr/>
            </a:pPr>
            <a:endParaRPr lang="en-US" altLang="zh-CN" sz="1600" dirty="0">
              <a:solidFill>
                <a:schemeClr val="tx1">
                  <a:lumMod val="75000"/>
                  <a:lumOff val="25000"/>
                </a:schemeClr>
              </a:solidFill>
              <a:latin typeface="+mn-lt"/>
              <a:ea typeface="+mn-ea"/>
            </a:endParaRPr>
          </a:p>
        </p:txBody>
      </p:sp>
      <p:pic>
        <p:nvPicPr>
          <p:cNvPr id="24" name="Picture 3" descr="C:\Users\Administrator\Desktop\讲课准备材料\logo.png"/>
          <p:cNvPicPr>
            <a:picLocks noChangeAspect="1" noChangeArrowheads="1"/>
          </p:cNvPicPr>
          <p:nvPr/>
        </p:nvPicPr>
        <p:blipFill>
          <a:blip r:embed="rId3" cstate="print"/>
          <a:srcRect/>
          <a:stretch>
            <a:fillRect/>
          </a:stretch>
        </p:blipFill>
        <p:spPr bwMode="auto">
          <a:xfrm>
            <a:off x="7643834" y="6215085"/>
            <a:ext cx="1214446" cy="399985"/>
          </a:xfrm>
          <a:prstGeom prst="rect">
            <a:avLst/>
          </a:prstGeom>
          <a:noFill/>
        </p:spPr>
      </p:pic>
      <p:sp>
        <p:nvSpPr>
          <p:cNvPr id="3" name="灯片编号占位符 2"/>
          <p:cNvSpPr>
            <a:spLocks noGrp="1"/>
          </p:cNvSpPr>
          <p:nvPr>
            <p:ph type="sldNum" sz="quarter" idx="12"/>
          </p:nvPr>
        </p:nvSpPr>
        <p:spPr/>
        <p:txBody>
          <a:bodyPr/>
          <a:lstStyle/>
          <a:p>
            <a:pPr>
              <a:defRPr/>
            </a:pPr>
            <a:fld id="{4BD8D94F-7DCC-4583-8942-8B98B6C16D23}" type="slidenum">
              <a:rPr lang="en-US" altLang="zh-CN" smtClean="0"/>
              <a:pPr>
                <a:defRPr/>
              </a:pPr>
              <a:t>11</a:t>
            </a:fld>
            <a:endParaRPr lang="en-US" altLang="zh-CN"/>
          </a:p>
        </p:txBody>
      </p:sp>
      <p:grpSp>
        <p:nvGrpSpPr>
          <p:cNvPr id="29" name="组合 28"/>
          <p:cNvGrpSpPr/>
          <p:nvPr/>
        </p:nvGrpSpPr>
        <p:grpSpPr>
          <a:xfrm>
            <a:off x="3714744" y="857232"/>
            <a:ext cx="1500198" cy="1428760"/>
            <a:chOff x="500035" y="1857365"/>
            <a:chExt cx="1857388" cy="1857388"/>
          </a:xfrm>
        </p:grpSpPr>
        <p:grpSp>
          <p:nvGrpSpPr>
            <p:cNvPr id="30" name="组合 12"/>
            <p:cNvGrpSpPr>
              <a:grpSpLocks/>
            </p:cNvGrpSpPr>
            <p:nvPr/>
          </p:nvGrpSpPr>
          <p:grpSpPr bwMode="auto">
            <a:xfrm>
              <a:off x="500035" y="1857365"/>
              <a:ext cx="1857388" cy="1857388"/>
              <a:chOff x="1724832" y="1971675"/>
              <a:chExt cx="2314575" cy="2314575"/>
            </a:xfrm>
          </p:grpSpPr>
          <p:sp>
            <p:nvSpPr>
              <p:cNvPr id="35" name="椭圆 34"/>
              <p:cNvSpPr/>
              <p:nvPr/>
            </p:nvSpPr>
            <p:spPr>
              <a:xfrm>
                <a:off x="1724832" y="1971675"/>
                <a:ext cx="2314575" cy="2314575"/>
              </a:xfrm>
              <a:prstGeom prst="ellipse">
                <a:avLst/>
              </a:prstGeom>
              <a:noFill/>
              <a:ln w="3175">
                <a:solidFill>
                  <a:srgbClr val="C20F2A"/>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椭圆 35"/>
              <p:cNvSpPr/>
              <p:nvPr/>
            </p:nvSpPr>
            <p:spPr>
              <a:xfrm>
                <a:off x="2197906" y="2444749"/>
                <a:ext cx="1368426" cy="1368426"/>
              </a:xfrm>
              <a:prstGeom prst="ellipse">
                <a:avLst/>
              </a:prstGeom>
              <a:solidFill>
                <a:srgbClr val="C20F2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31" name="Freeform 8"/>
            <p:cNvSpPr>
              <a:spLocks noEditPoints="1"/>
            </p:cNvSpPr>
            <p:nvPr/>
          </p:nvSpPr>
          <p:spPr bwMode="auto">
            <a:xfrm>
              <a:off x="1142976" y="2500306"/>
              <a:ext cx="557213" cy="698500"/>
            </a:xfrm>
            <a:custGeom>
              <a:avLst/>
              <a:gdLst>
                <a:gd name="T0" fmla="*/ 700631054 w 156"/>
                <a:gd name="T1" fmla="*/ 1245910173 h 196"/>
                <a:gd name="T2" fmla="*/ 828018518 w 156"/>
                <a:gd name="T3" fmla="*/ 1436611365 h 196"/>
                <a:gd name="T4" fmla="*/ 866234043 w 156"/>
                <a:gd name="T5" fmla="*/ 1525605967 h 196"/>
                <a:gd name="T6" fmla="*/ 955405982 w 156"/>
                <a:gd name="T7" fmla="*/ 1563745492 h 196"/>
                <a:gd name="T8" fmla="*/ 1044577922 w 156"/>
                <a:gd name="T9" fmla="*/ 1525605967 h 196"/>
                <a:gd name="T10" fmla="*/ 1082793447 w 156"/>
                <a:gd name="T11" fmla="*/ 1436611365 h 196"/>
                <a:gd name="T12" fmla="*/ 1210180911 w 156"/>
                <a:gd name="T13" fmla="*/ 1245910173 h 196"/>
                <a:gd name="T14" fmla="*/ 1197443593 w 156"/>
                <a:gd name="T15" fmla="*/ 1500178429 h 196"/>
                <a:gd name="T16" fmla="*/ 1133749861 w 156"/>
                <a:gd name="T17" fmla="*/ 1614597005 h 196"/>
                <a:gd name="T18" fmla="*/ 1184706276 w 156"/>
                <a:gd name="T19" fmla="*/ 1652736531 h 196"/>
                <a:gd name="T20" fmla="*/ 1019099714 w 156"/>
                <a:gd name="T21" fmla="*/ 1767158671 h 196"/>
                <a:gd name="T22" fmla="*/ 891712250 w 156"/>
                <a:gd name="T23" fmla="*/ 1894292798 h 196"/>
                <a:gd name="T24" fmla="*/ 726109261 w 156"/>
                <a:gd name="T25" fmla="*/ 1767158671 h 196"/>
                <a:gd name="T26" fmla="*/ 828018518 w 156"/>
                <a:gd name="T27" fmla="*/ 1652736531 h 196"/>
                <a:gd name="T28" fmla="*/ 726109261 w 156"/>
                <a:gd name="T29" fmla="*/ 1563745492 h 196"/>
                <a:gd name="T30" fmla="*/ 700631054 w 156"/>
                <a:gd name="T31" fmla="*/ 1436611365 h 196"/>
                <a:gd name="T32" fmla="*/ 1719734340 w 156"/>
                <a:gd name="T33" fmla="*/ 686522151 h 196"/>
                <a:gd name="T34" fmla="*/ 1949031061 w 156"/>
                <a:gd name="T35" fmla="*/ 851795804 h 196"/>
                <a:gd name="T36" fmla="*/ 1859859122 w 156"/>
                <a:gd name="T37" fmla="*/ 889935329 h 196"/>
                <a:gd name="T38" fmla="*/ 1464955840 w 156"/>
                <a:gd name="T39" fmla="*/ 775516753 h 196"/>
                <a:gd name="T40" fmla="*/ 1859859122 w 156"/>
                <a:gd name="T41" fmla="*/ 1640024543 h 196"/>
                <a:gd name="T42" fmla="*/ 955405982 w 156"/>
                <a:gd name="T43" fmla="*/ 2147483646 h 196"/>
                <a:gd name="T44" fmla="*/ 50956414 w 156"/>
                <a:gd name="T45" fmla="*/ 1640024543 h 196"/>
                <a:gd name="T46" fmla="*/ 420377918 w 156"/>
                <a:gd name="T47" fmla="*/ 813656278 h 196"/>
                <a:gd name="T48" fmla="*/ 433118807 w 156"/>
                <a:gd name="T49" fmla="*/ 661094612 h 196"/>
                <a:gd name="T50" fmla="*/ 484071650 w 156"/>
                <a:gd name="T51" fmla="*/ 661094612 h 196"/>
                <a:gd name="T52" fmla="*/ 433118807 w 156"/>
                <a:gd name="T53" fmla="*/ 25427538 h 196"/>
                <a:gd name="T54" fmla="*/ 687893736 w 156"/>
                <a:gd name="T55" fmla="*/ 88994602 h 196"/>
                <a:gd name="T56" fmla="*/ 929927775 w 156"/>
                <a:gd name="T57" fmla="*/ 0 h 196"/>
                <a:gd name="T58" fmla="*/ 1401262107 w 156"/>
                <a:gd name="T59" fmla="*/ 12711987 h 196"/>
                <a:gd name="T60" fmla="*/ 1592343304 w 156"/>
                <a:gd name="T61" fmla="*/ 317835319 h 196"/>
                <a:gd name="T62" fmla="*/ 1503174936 w 156"/>
                <a:gd name="T63" fmla="*/ 622955087 h 196"/>
                <a:gd name="T64" fmla="*/ 1974509269 w 156"/>
                <a:gd name="T65" fmla="*/ 470393421 h 196"/>
                <a:gd name="T66" fmla="*/ 585984479 w 156"/>
                <a:gd name="T67" fmla="*/ 648382625 h 196"/>
                <a:gd name="T68" fmla="*/ 1337568375 w 156"/>
                <a:gd name="T69" fmla="*/ 622955087 h 196"/>
                <a:gd name="T70" fmla="*/ 1439481204 w 156"/>
                <a:gd name="T71" fmla="*/ 127134128 h 196"/>
                <a:gd name="T72" fmla="*/ 1299352850 w 156"/>
                <a:gd name="T73" fmla="*/ 177985640 h 196"/>
                <a:gd name="T74" fmla="*/ 1121012543 w 156"/>
                <a:gd name="T75" fmla="*/ 190701191 h 196"/>
                <a:gd name="T76" fmla="*/ 917190457 w 156"/>
                <a:gd name="T77" fmla="*/ 101706589 h 196"/>
                <a:gd name="T78" fmla="*/ 675152846 w 156"/>
                <a:gd name="T79" fmla="*/ 228840717 h 196"/>
                <a:gd name="T80" fmla="*/ 522290747 w 156"/>
                <a:gd name="T81" fmla="*/ 114418577 h 196"/>
                <a:gd name="T82" fmla="*/ 420377918 w 156"/>
                <a:gd name="T83" fmla="*/ 266980242 h 196"/>
                <a:gd name="T84" fmla="*/ 585984479 w 156"/>
                <a:gd name="T85" fmla="*/ 648382625 h 196"/>
                <a:gd name="T86" fmla="*/ 522290747 w 156"/>
                <a:gd name="T87" fmla="*/ 813656278 h 196"/>
                <a:gd name="T88" fmla="*/ 216559404 w 156"/>
                <a:gd name="T89" fmla="*/ 1538317954 h 196"/>
                <a:gd name="T90" fmla="*/ 101909257 w 156"/>
                <a:gd name="T91" fmla="*/ 1843437722 h 196"/>
                <a:gd name="T92" fmla="*/ 1808902708 w 156"/>
                <a:gd name="T93" fmla="*/ 1843437722 h 196"/>
                <a:gd name="T94" fmla="*/ 1694256133 w 156"/>
                <a:gd name="T95" fmla="*/ 1538317954 h 196"/>
                <a:gd name="T96" fmla="*/ 1350309265 w 156"/>
                <a:gd name="T97" fmla="*/ 775516753 h 19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56" h="196">
                  <a:moveTo>
                    <a:pt x="55" y="113"/>
                  </a:moveTo>
                  <a:cubicBezTo>
                    <a:pt x="55" y="98"/>
                    <a:pt x="55" y="98"/>
                    <a:pt x="55" y="98"/>
                  </a:cubicBezTo>
                  <a:cubicBezTo>
                    <a:pt x="65" y="98"/>
                    <a:pt x="65" y="98"/>
                    <a:pt x="65" y="98"/>
                  </a:cubicBezTo>
                  <a:cubicBezTo>
                    <a:pt x="65" y="113"/>
                    <a:pt x="65" y="113"/>
                    <a:pt x="65" y="113"/>
                  </a:cubicBezTo>
                  <a:cubicBezTo>
                    <a:pt x="65" y="115"/>
                    <a:pt x="65" y="116"/>
                    <a:pt x="66" y="117"/>
                  </a:cubicBezTo>
                  <a:cubicBezTo>
                    <a:pt x="66" y="118"/>
                    <a:pt x="67" y="119"/>
                    <a:pt x="68" y="120"/>
                  </a:cubicBezTo>
                  <a:cubicBezTo>
                    <a:pt x="69" y="121"/>
                    <a:pt x="70" y="122"/>
                    <a:pt x="71" y="123"/>
                  </a:cubicBezTo>
                  <a:cubicBezTo>
                    <a:pt x="72" y="123"/>
                    <a:pt x="74" y="123"/>
                    <a:pt x="75" y="123"/>
                  </a:cubicBezTo>
                  <a:cubicBezTo>
                    <a:pt x="76" y="123"/>
                    <a:pt x="78" y="123"/>
                    <a:pt x="79" y="123"/>
                  </a:cubicBezTo>
                  <a:cubicBezTo>
                    <a:pt x="80" y="122"/>
                    <a:pt x="81" y="121"/>
                    <a:pt x="82" y="120"/>
                  </a:cubicBezTo>
                  <a:cubicBezTo>
                    <a:pt x="83" y="119"/>
                    <a:pt x="84" y="118"/>
                    <a:pt x="84" y="117"/>
                  </a:cubicBezTo>
                  <a:cubicBezTo>
                    <a:pt x="85" y="116"/>
                    <a:pt x="85" y="115"/>
                    <a:pt x="85" y="113"/>
                  </a:cubicBezTo>
                  <a:cubicBezTo>
                    <a:pt x="85" y="98"/>
                    <a:pt x="85" y="98"/>
                    <a:pt x="85" y="98"/>
                  </a:cubicBezTo>
                  <a:cubicBezTo>
                    <a:pt x="95" y="98"/>
                    <a:pt x="95" y="98"/>
                    <a:pt x="95" y="98"/>
                  </a:cubicBezTo>
                  <a:cubicBezTo>
                    <a:pt x="95" y="113"/>
                    <a:pt x="95" y="113"/>
                    <a:pt x="95" y="113"/>
                  </a:cubicBezTo>
                  <a:cubicBezTo>
                    <a:pt x="95" y="115"/>
                    <a:pt x="95" y="117"/>
                    <a:pt x="94" y="118"/>
                  </a:cubicBezTo>
                  <a:cubicBezTo>
                    <a:pt x="94" y="120"/>
                    <a:pt x="93" y="122"/>
                    <a:pt x="92" y="123"/>
                  </a:cubicBezTo>
                  <a:cubicBezTo>
                    <a:pt x="92" y="125"/>
                    <a:pt x="90" y="126"/>
                    <a:pt x="89" y="127"/>
                  </a:cubicBezTo>
                  <a:cubicBezTo>
                    <a:pt x="88" y="128"/>
                    <a:pt x="87" y="129"/>
                    <a:pt x="85" y="130"/>
                  </a:cubicBezTo>
                  <a:cubicBezTo>
                    <a:pt x="93" y="130"/>
                    <a:pt x="93" y="130"/>
                    <a:pt x="93" y="130"/>
                  </a:cubicBezTo>
                  <a:cubicBezTo>
                    <a:pt x="93" y="139"/>
                    <a:pt x="93" y="139"/>
                    <a:pt x="93" y="139"/>
                  </a:cubicBezTo>
                  <a:cubicBezTo>
                    <a:pt x="80" y="139"/>
                    <a:pt x="80" y="139"/>
                    <a:pt x="80" y="139"/>
                  </a:cubicBezTo>
                  <a:cubicBezTo>
                    <a:pt x="80" y="149"/>
                    <a:pt x="80" y="149"/>
                    <a:pt x="80" y="149"/>
                  </a:cubicBezTo>
                  <a:cubicBezTo>
                    <a:pt x="70" y="149"/>
                    <a:pt x="70" y="149"/>
                    <a:pt x="70" y="149"/>
                  </a:cubicBezTo>
                  <a:cubicBezTo>
                    <a:pt x="70" y="139"/>
                    <a:pt x="70" y="139"/>
                    <a:pt x="70" y="139"/>
                  </a:cubicBezTo>
                  <a:cubicBezTo>
                    <a:pt x="57" y="139"/>
                    <a:pt x="57" y="139"/>
                    <a:pt x="57" y="139"/>
                  </a:cubicBezTo>
                  <a:cubicBezTo>
                    <a:pt x="57" y="130"/>
                    <a:pt x="57" y="130"/>
                    <a:pt x="57" y="130"/>
                  </a:cubicBezTo>
                  <a:cubicBezTo>
                    <a:pt x="65" y="130"/>
                    <a:pt x="65" y="130"/>
                    <a:pt x="65" y="130"/>
                  </a:cubicBezTo>
                  <a:cubicBezTo>
                    <a:pt x="63" y="129"/>
                    <a:pt x="62" y="128"/>
                    <a:pt x="60" y="127"/>
                  </a:cubicBezTo>
                  <a:cubicBezTo>
                    <a:pt x="59" y="126"/>
                    <a:pt x="58" y="124"/>
                    <a:pt x="57" y="123"/>
                  </a:cubicBezTo>
                  <a:cubicBezTo>
                    <a:pt x="56" y="121"/>
                    <a:pt x="56" y="120"/>
                    <a:pt x="55" y="118"/>
                  </a:cubicBezTo>
                  <a:cubicBezTo>
                    <a:pt x="55" y="117"/>
                    <a:pt x="55" y="115"/>
                    <a:pt x="55" y="113"/>
                  </a:cubicBezTo>
                  <a:close/>
                  <a:moveTo>
                    <a:pt x="152" y="45"/>
                  </a:moveTo>
                  <a:cubicBezTo>
                    <a:pt x="135" y="54"/>
                    <a:pt x="135" y="54"/>
                    <a:pt x="135" y="54"/>
                  </a:cubicBezTo>
                  <a:cubicBezTo>
                    <a:pt x="150" y="59"/>
                    <a:pt x="150" y="59"/>
                    <a:pt x="150" y="59"/>
                  </a:cubicBezTo>
                  <a:cubicBezTo>
                    <a:pt x="153" y="60"/>
                    <a:pt x="155" y="63"/>
                    <a:pt x="153" y="67"/>
                  </a:cubicBezTo>
                  <a:cubicBezTo>
                    <a:pt x="153" y="69"/>
                    <a:pt x="150" y="71"/>
                    <a:pt x="148" y="71"/>
                  </a:cubicBezTo>
                  <a:cubicBezTo>
                    <a:pt x="147" y="71"/>
                    <a:pt x="146" y="71"/>
                    <a:pt x="146" y="70"/>
                  </a:cubicBezTo>
                  <a:cubicBezTo>
                    <a:pt x="118" y="61"/>
                    <a:pt x="118" y="61"/>
                    <a:pt x="118" y="61"/>
                  </a:cubicBezTo>
                  <a:cubicBezTo>
                    <a:pt x="115" y="61"/>
                    <a:pt x="115" y="61"/>
                    <a:pt x="115" y="61"/>
                  </a:cubicBezTo>
                  <a:cubicBezTo>
                    <a:pt x="146" y="129"/>
                    <a:pt x="146" y="129"/>
                    <a:pt x="146" y="129"/>
                  </a:cubicBezTo>
                  <a:cubicBezTo>
                    <a:pt x="146" y="129"/>
                    <a:pt x="146" y="129"/>
                    <a:pt x="146" y="129"/>
                  </a:cubicBezTo>
                  <a:cubicBezTo>
                    <a:pt x="149" y="134"/>
                    <a:pt x="150" y="140"/>
                    <a:pt x="150" y="145"/>
                  </a:cubicBezTo>
                  <a:cubicBezTo>
                    <a:pt x="150" y="173"/>
                    <a:pt x="116" y="196"/>
                    <a:pt x="75" y="196"/>
                  </a:cubicBezTo>
                  <a:cubicBezTo>
                    <a:pt x="33" y="196"/>
                    <a:pt x="0" y="173"/>
                    <a:pt x="0" y="145"/>
                  </a:cubicBezTo>
                  <a:cubicBezTo>
                    <a:pt x="0" y="140"/>
                    <a:pt x="1" y="134"/>
                    <a:pt x="4" y="129"/>
                  </a:cubicBezTo>
                  <a:cubicBezTo>
                    <a:pt x="4" y="129"/>
                    <a:pt x="4" y="129"/>
                    <a:pt x="4" y="129"/>
                  </a:cubicBezTo>
                  <a:cubicBezTo>
                    <a:pt x="33" y="64"/>
                    <a:pt x="33" y="64"/>
                    <a:pt x="33" y="64"/>
                  </a:cubicBezTo>
                  <a:cubicBezTo>
                    <a:pt x="30" y="63"/>
                    <a:pt x="28" y="61"/>
                    <a:pt x="28" y="58"/>
                  </a:cubicBezTo>
                  <a:cubicBezTo>
                    <a:pt x="28" y="55"/>
                    <a:pt x="30" y="52"/>
                    <a:pt x="34" y="52"/>
                  </a:cubicBezTo>
                  <a:cubicBezTo>
                    <a:pt x="38" y="52"/>
                    <a:pt x="38" y="52"/>
                    <a:pt x="38" y="52"/>
                  </a:cubicBezTo>
                  <a:cubicBezTo>
                    <a:pt x="38" y="52"/>
                    <a:pt x="38" y="52"/>
                    <a:pt x="38" y="52"/>
                  </a:cubicBezTo>
                  <a:cubicBezTo>
                    <a:pt x="26" y="25"/>
                    <a:pt x="26" y="25"/>
                    <a:pt x="26" y="25"/>
                  </a:cubicBezTo>
                  <a:cubicBezTo>
                    <a:pt x="22" y="16"/>
                    <a:pt x="26" y="6"/>
                    <a:pt x="34" y="2"/>
                  </a:cubicBezTo>
                  <a:cubicBezTo>
                    <a:pt x="36" y="1"/>
                    <a:pt x="39" y="1"/>
                    <a:pt x="41" y="1"/>
                  </a:cubicBezTo>
                  <a:cubicBezTo>
                    <a:pt x="46" y="1"/>
                    <a:pt x="51" y="3"/>
                    <a:pt x="54" y="7"/>
                  </a:cubicBezTo>
                  <a:cubicBezTo>
                    <a:pt x="58" y="3"/>
                    <a:pt x="65" y="0"/>
                    <a:pt x="72" y="0"/>
                  </a:cubicBezTo>
                  <a:cubicBezTo>
                    <a:pt x="72" y="0"/>
                    <a:pt x="73" y="0"/>
                    <a:pt x="73" y="0"/>
                  </a:cubicBezTo>
                  <a:cubicBezTo>
                    <a:pt x="83" y="0"/>
                    <a:pt x="91" y="4"/>
                    <a:pt x="95" y="11"/>
                  </a:cubicBezTo>
                  <a:cubicBezTo>
                    <a:pt x="98" y="5"/>
                    <a:pt x="103" y="1"/>
                    <a:pt x="110" y="1"/>
                  </a:cubicBezTo>
                  <a:cubicBezTo>
                    <a:pt x="112" y="1"/>
                    <a:pt x="114" y="2"/>
                    <a:pt x="116" y="3"/>
                  </a:cubicBezTo>
                  <a:cubicBezTo>
                    <a:pt x="125" y="7"/>
                    <a:pt x="129" y="17"/>
                    <a:pt x="125" y="25"/>
                  </a:cubicBezTo>
                  <a:cubicBezTo>
                    <a:pt x="114" y="49"/>
                    <a:pt x="114" y="49"/>
                    <a:pt x="114" y="49"/>
                  </a:cubicBezTo>
                  <a:cubicBezTo>
                    <a:pt x="118" y="49"/>
                    <a:pt x="118" y="49"/>
                    <a:pt x="118" y="49"/>
                  </a:cubicBezTo>
                  <a:cubicBezTo>
                    <a:pt x="147" y="34"/>
                    <a:pt x="147" y="34"/>
                    <a:pt x="147" y="34"/>
                  </a:cubicBezTo>
                  <a:cubicBezTo>
                    <a:pt x="150" y="32"/>
                    <a:pt x="153" y="34"/>
                    <a:pt x="155" y="37"/>
                  </a:cubicBezTo>
                  <a:cubicBezTo>
                    <a:pt x="156" y="39"/>
                    <a:pt x="155" y="43"/>
                    <a:pt x="152" y="45"/>
                  </a:cubicBezTo>
                  <a:close/>
                  <a:moveTo>
                    <a:pt x="46" y="51"/>
                  </a:moveTo>
                  <a:cubicBezTo>
                    <a:pt x="105" y="49"/>
                    <a:pt x="105" y="49"/>
                    <a:pt x="105" y="49"/>
                  </a:cubicBezTo>
                  <a:cubicBezTo>
                    <a:pt x="105" y="49"/>
                    <a:pt x="105" y="49"/>
                    <a:pt x="105" y="49"/>
                  </a:cubicBezTo>
                  <a:cubicBezTo>
                    <a:pt x="118" y="22"/>
                    <a:pt x="118" y="22"/>
                    <a:pt x="118" y="22"/>
                  </a:cubicBezTo>
                  <a:cubicBezTo>
                    <a:pt x="120" y="17"/>
                    <a:pt x="118" y="12"/>
                    <a:pt x="113" y="10"/>
                  </a:cubicBezTo>
                  <a:cubicBezTo>
                    <a:pt x="112" y="10"/>
                    <a:pt x="111" y="9"/>
                    <a:pt x="110" y="9"/>
                  </a:cubicBezTo>
                  <a:cubicBezTo>
                    <a:pt x="106" y="9"/>
                    <a:pt x="103" y="11"/>
                    <a:pt x="102" y="14"/>
                  </a:cubicBezTo>
                  <a:cubicBezTo>
                    <a:pt x="95" y="28"/>
                    <a:pt x="95" y="28"/>
                    <a:pt x="95" y="28"/>
                  </a:cubicBezTo>
                  <a:cubicBezTo>
                    <a:pt x="88" y="15"/>
                    <a:pt x="88" y="15"/>
                    <a:pt x="88" y="15"/>
                  </a:cubicBezTo>
                  <a:cubicBezTo>
                    <a:pt x="86" y="11"/>
                    <a:pt x="81" y="8"/>
                    <a:pt x="73" y="8"/>
                  </a:cubicBezTo>
                  <a:cubicBezTo>
                    <a:pt x="72" y="8"/>
                    <a:pt x="72" y="8"/>
                    <a:pt x="72" y="8"/>
                  </a:cubicBezTo>
                  <a:cubicBezTo>
                    <a:pt x="67" y="8"/>
                    <a:pt x="62" y="10"/>
                    <a:pt x="59" y="13"/>
                  </a:cubicBezTo>
                  <a:cubicBezTo>
                    <a:pt x="53" y="18"/>
                    <a:pt x="53" y="18"/>
                    <a:pt x="53" y="18"/>
                  </a:cubicBezTo>
                  <a:cubicBezTo>
                    <a:pt x="48" y="12"/>
                    <a:pt x="48" y="12"/>
                    <a:pt x="48" y="12"/>
                  </a:cubicBezTo>
                  <a:cubicBezTo>
                    <a:pt x="46" y="10"/>
                    <a:pt x="44" y="9"/>
                    <a:pt x="41" y="9"/>
                  </a:cubicBezTo>
                  <a:cubicBezTo>
                    <a:pt x="40" y="9"/>
                    <a:pt x="39" y="9"/>
                    <a:pt x="37" y="10"/>
                  </a:cubicBezTo>
                  <a:cubicBezTo>
                    <a:pt x="33" y="12"/>
                    <a:pt x="31" y="17"/>
                    <a:pt x="33" y="21"/>
                  </a:cubicBezTo>
                  <a:cubicBezTo>
                    <a:pt x="45" y="49"/>
                    <a:pt x="45" y="49"/>
                    <a:pt x="45" y="49"/>
                  </a:cubicBezTo>
                  <a:lnTo>
                    <a:pt x="46" y="51"/>
                  </a:lnTo>
                  <a:close/>
                  <a:moveTo>
                    <a:pt x="106" y="61"/>
                  </a:moveTo>
                  <a:cubicBezTo>
                    <a:pt x="41" y="64"/>
                    <a:pt x="41" y="64"/>
                    <a:pt x="41" y="64"/>
                  </a:cubicBezTo>
                  <a:cubicBezTo>
                    <a:pt x="16" y="121"/>
                    <a:pt x="16" y="121"/>
                    <a:pt x="16" y="121"/>
                  </a:cubicBezTo>
                  <a:cubicBezTo>
                    <a:pt x="17" y="121"/>
                    <a:pt x="17" y="121"/>
                    <a:pt x="17" y="121"/>
                  </a:cubicBezTo>
                  <a:cubicBezTo>
                    <a:pt x="11" y="133"/>
                    <a:pt x="11" y="133"/>
                    <a:pt x="11" y="133"/>
                  </a:cubicBezTo>
                  <a:cubicBezTo>
                    <a:pt x="9" y="137"/>
                    <a:pt x="8" y="141"/>
                    <a:pt x="8" y="145"/>
                  </a:cubicBezTo>
                  <a:cubicBezTo>
                    <a:pt x="8" y="168"/>
                    <a:pt x="39" y="188"/>
                    <a:pt x="75" y="188"/>
                  </a:cubicBezTo>
                  <a:cubicBezTo>
                    <a:pt x="111" y="188"/>
                    <a:pt x="142" y="168"/>
                    <a:pt x="142" y="145"/>
                  </a:cubicBezTo>
                  <a:cubicBezTo>
                    <a:pt x="142" y="141"/>
                    <a:pt x="141" y="137"/>
                    <a:pt x="139" y="133"/>
                  </a:cubicBezTo>
                  <a:cubicBezTo>
                    <a:pt x="133" y="121"/>
                    <a:pt x="133" y="121"/>
                    <a:pt x="133" y="121"/>
                  </a:cubicBezTo>
                  <a:cubicBezTo>
                    <a:pt x="134" y="121"/>
                    <a:pt x="134" y="121"/>
                    <a:pt x="134" y="121"/>
                  </a:cubicBezTo>
                  <a:lnTo>
                    <a:pt x="106" y="61"/>
                  </a:lnTo>
                  <a:close/>
                </a:path>
              </a:pathLst>
            </a:custGeom>
            <a:solidFill>
              <a:schemeClr val="bg1"/>
            </a:solidFill>
            <a:ln w="9525">
              <a:noFill/>
              <a:round/>
              <a:headEnd/>
              <a:tailEnd/>
            </a:ln>
          </p:spPr>
          <p:txBody>
            <a:bodyPr/>
            <a:lstStyle/>
            <a:p>
              <a:endParaRPr lang="zh-CN" altLang="en-US"/>
            </a:p>
          </p:txBody>
        </p:sp>
      </p:grpSp>
      <p:grpSp>
        <p:nvGrpSpPr>
          <p:cNvPr id="40" name="组合 28"/>
          <p:cNvGrpSpPr/>
          <p:nvPr/>
        </p:nvGrpSpPr>
        <p:grpSpPr>
          <a:xfrm>
            <a:off x="6929454" y="857232"/>
            <a:ext cx="1500198" cy="1428760"/>
            <a:chOff x="500035" y="1857365"/>
            <a:chExt cx="1857388" cy="1857388"/>
          </a:xfrm>
        </p:grpSpPr>
        <p:grpSp>
          <p:nvGrpSpPr>
            <p:cNvPr id="41" name="组合 12"/>
            <p:cNvGrpSpPr>
              <a:grpSpLocks/>
            </p:cNvGrpSpPr>
            <p:nvPr/>
          </p:nvGrpSpPr>
          <p:grpSpPr bwMode="auto">
            <a:xfrm>
              <a:off x="500035" y="1857365"/>
              <a:ext cx="1857388" cy="1857388"/>
              <a:chOff x="1724832" y="1971675"/>
              <a:chExt cx="2314575" cy="2314575"/>
            </a:xfrm>
          </p:grpSpPr>
          <p:sp>
            <p:nvSpPr>
              <p:cNvPr id="43" name="椭圆 42"/>
              <p:cNvSpPr/>
              <p:nvPr/>
            </p:nvSpPr>
            <p:spPr>
              <a:xfrm>
                <a:off x="1724832" y="1971675"/>
                <a:ext cx="2314575" cy="2314575"/>
              </a:xfrm>
              <a:prstGeom prst="ellipse">
                <a:avLst/>
              </a:prstGeom>
              <a:noFill/>
              <a:ln w="3175">
                <a:solidFill>
                  <a:srgbClr val="C20F2A"/>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4" name="椭圆 43"/>
              <p:cNvSpPr/>
              <p:nvPr/>
            </p:nvSpPr>
            <p:spPr>
              <a:xfrm>
                <a:off x="2197906" y="2444749"/>
                <a:ext cx="1368426" cy="1368426"/>
              </a:xfrm>
              <a:prstGeom prst="ellipse">
                <a:avLst/>
              </a:prstGeom>
              <a:solidFill>
                <a:srgbClr val="C20F2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42" name="Freeform 8"/>
            <p:cNvSpPr>
              <a:spLocks noEditPoints="1"/>
            </p:cNvSpPr>
            <p:nvPr/>
          </p:nvSpPr>
          <p:spPr bwMode="auto">
            <a:xfrm>
              <a:off x="1142976" y="2500306"/>
              <a:ext cx="557213" cy="698500"/>
            </a:xfrm>
            <a:custGeom>
              <a:avLst/>
              <a:gdLst>
                <a:gd name="T0" fmla="*/ 700631054 w 156"/>
                <a:gd name="T1" fmla="*/ 1245910173 h 196"/>
                <a:gd name="T2" fmla="*/ 828018518 w 156"/>
                <a:gd name="T3" fmla="*/ 1436611365 h 196"/>
                <a:gd name="T4" fmla="*/ 866234043 w 156"/>
                <a:gd name="T5" fmla="*/ 1525605967 h 196"/>
                <a:gd name="T6" fmla="*/ 955405982 w 156"/>
                <a:gd name="T7" fmla="*/ 1563745492 h 196"/>
                <a:gd name="T8" fmla="*/ 1044577922 w 156"/>
                <a:gd name="T9" fmla="*/ 1525605967 h 196"/>
                <a:gd name="T10" fmla="*/ 1082793447 w 156"/>
                <a:gd name="T11" fmla="*/ 1436611365 h 196"/>
                <a:gd name="T12" fmla="*/ 1210180911 w 156"/>
                <a:gd name="T13" fmla="*/ 1245910173 h 196"/>
                <a:gd name="T14" fmla="*/ 1197443593 w 156"/>
                <a:gd name="T15" fmla="*/ 1500178429 h 196"/>
                <a:gd name="T16" fmla="*/ 1133749861 w 156"/>
                <a:gd name="T17" fmla="*/ 1614597005 h 196"/>
                <a:gd name="T18" fmla="*/ 1184706276 w 156"/>
                <a:gd name="T19" fmla="*/ 1652736531 h 196"/>
                <a:gd name="T20" fmla="*/ 1019099714 w 156"/>
                <a:gd name="T21" fmla="*/ 1767158671 h 196"/>
                <a:gd name="T22" fmla="*/ 891712250 w 156"/>
                <a:gd name="T23" fmla="*/ 1894292798 h 196"/>
                <a:gd name="T24" fmla="*/ 726109261 w 156"/>
                <a:gd name="T25" fmla="*/ 1767158671 h 196"/>
                <a:gd name="T26" fmla="*/ 828018518 w 156"/>
                <a:gd name="T27" fmla="*/ 1652736531 h 196"/>
                <a:gd name="T28" fmla="*/ 726109261 w 156"/>
                <a:gd name="T29" fmla="*/ 1563745492 h 196"/>
                <a:gd name="T30" fmla="*/ 700631054 w 156"/>
                <a:gd name="T31" fmla="*/ 1436611365 h 196"/>
                <a:gd name="T32" fmla="*/ 1719734340 w 156"/>
                <a:gd name="T33" fmla="*/ 686522151 h 196"/>
                <a:gd name="T34" fmla="*/ 1949031061 w 156"/>
                <a:gd name="T35" fmla="*/ 851795804 h 196"/>
                <a:gd name="T36" fmla="*/ 1859859122 w 156"/>
                <a:gd name="T37" fmla="*/ 889935329 h 196"/>
                <a:gd name="T38" fmla="*/ 1464955840 w 156"/>
                <a:gd name="T39" fmla="*/ 775516753 h 196"/>
                <a:gd name="T40" fmla="*/ 1859859122 w 156"/>
                <a:gd name="T41" fmla="*/ 1640024543 h 196"/>
                <a:gd name="T42" fmla="*/ 955405982 w 156"/>
                <a:gd name="T43" fmla="*/ 2147483646 h 196"/>
                <a:gd name="T44" fmla="*/ 50956414 w 156"/>
                <a:gd name="T45" fmla="*/ 1640024543 h 196"/>
                <a:gd name="T46" fmla="*/ 420377918 w 156"/>
                <a:gd name="T47" fmla="*/ 813656278 h 196"/>
                <a:gd name="T48" fmla="*/ 433118807 w 156"/>
                <a:gd name="T49" fmla="*/ 661094612 h 196"/>
                <a:gd name="T50" fmla="*/ 484071650 w 156"/>
                <a:gd name="T51" fmla="*/ 661094612 h 196"/>
                <a:gd name="T52" fmla="*/ 433118807 w 156"/>
                <a:gd name="T53" fmla="*/ 25427538 h 196"/>
                <a:gd name="T54" fmla="*/ 687893736 w 156"/>
                <a:gd name="T55" fmla="*/ 88994602 h 196"/>
                <a:gd name="T56" fmla="*/ 929927775 w 156"/>
                <a:gd name="T57" fmla="*/ 0 h 196"/>
                <a:gd name="T58" fmla="*/ 1401262107 w 156"/>
                <a:gd name="T59" fmla="*/ 12711987 h 196"/>
                <a:gd name="T60" fmla="*/ 1592343304 w 156"/>
                <a:gd name="T61" fmla="*/ 317835319 h 196"/>
                <a:gd name="T62" fmla="*/ 1503174936 w 156"/>
                <a:gd name="T63" fmla="*/ 622955087 h 196"/>
                <a:gd name="T64" fmla="*/ 1974509269 w 156"/>
                <a:gd name="T65" fmla="*/ 470393421 h 196"/>
                <a:gd name="T66" fmla="*/ 585984479 w 156"/>
                <a:gd name="T67" fmla="*/ 648382625 h 196"/>
                <a:gd name="T68" fmla="*/ 1337568375 w 156"/>
                <a:gd name="T69" fmla="*/ 622955087 h 196"/>
                <a:gd name="T70" fmla="*/ 1439481204 w 156"/>
                <a:gd name="T71" fmla="*/ 127134128 h 196"/>
                <a:gd name="T72" fmla="*/ 1299352850 w 156"/>
                <a:gd name="T73" fmla="*/ 177985640 h 196"/>
                <a:gd name="T74" fmla="*/ 1121012543 w 156"/>
                <a:gd name="T75" fmla="*/ 190701191 h 196"/>
                <a:gd name="T76" fmla="*/ 917190457 w 156"/>
                <a:gd name="T77" fmla="*/ 101706589 h 196"/>
                <a:gd name="T78" fmla="*/ 675152846 w 156"/>
                <a:gd name="T79" fmla="*/ 228840717 h 196"/>
                <a:gd name="T80" fmla="*/ 522290747 w 156"/>
                <a:gd name="T81" fmla="*/ 114418577 h 196"/>
                <a:gd name="T82" fmla="*/ 420377918 w 156"/>
                <a:gd name="T83" fmla="*/ 266980242 h 196"/>
                <a:gd name="T84" fmla="*/ 585984479 w 156"/>
                <a:gd name="T85" fmla="*/ 648382625 h 196"/>
                <a:gd name="T86" fmla="*/ 522290747 w 156"/>
                <a:gd name="T87" fmla="*/ 813656278 h 196"/>
                <a:gd name="T88" fmla="*/ 216559404 w 156"/>
                <a:gd name="T89" fmla="*/ 1538317954 h 196"/>
                <a:gd name="T90" fmla="*/ 101909257 w 156"/>
                <a:gd name="T91" fmla="*/ 1843437722 h 196"/>
                <a:gd name="T92" fmla="*/ 1808902708 w 156"/>
                <a:gd name="T93" fmla="*/ 1843437722 h 196"/>
                <a:gd name="T94" fmla="*/ 1694256133 w 156"/>
                <a:gd name="T95" fmla="*/ 1538317954 h 196"/>
                <a:gd name="T96" fmla="*/ 1350309265 w 156"/>
                <a:gd name="T97" fmla="*/ 775516753 h 19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56" h="196">
                  <a:moveTo>
                    <a:pt x="55" y="113"/>
                  </a:moveTo>
                  <a:cubicBezTo>
                    <a:pt x="55" y="98"/>
                    <a:pt x="55" y="98"/>
                    <a:pt x="55" y="98"/>
                  </a:cubicBezTo>
                  <a:cubicBezTo>
                    <a:pt x="65" y="98"/>
                    <a:pt x="65" y="98"/>
                    <a:pt x="65" y="98"/>
                  </a:cubicBezTo>
                  <a:cubicBezTo>
                    <a:pt x="65" y="113"/>
                    <a:pt x="65" y="113"/>
                    <a:pt x="65" y="113"/>
                  </a:cubicBezTo>
                  <a:cubicBezTo>
                    <a:pt x="65" y="115"/>
                    <a:pt x="65" y="116"/>
                    <a:pt x="66" y="117"/>
                  </a:cubicBezTo>
                  <a:cubicBezTo>
                    <a:pt x="66" y="118"/>
                    <a:pt x="67" y="119"/>
                    <a:pt x="68" y="120"/>
                  </a:cubicBezTo>
                  <a:cubicBezTo>
                    <a:pt x="69" y="121"/>
                    <a:pt x="70" y="122"/>
                    <a:pt x="71" y="123"/>
                  </a:cubicBezTo>
                  <a:cubicBezTo>
                    <a:pt x="72" y="123"/>
                    <a:pt x="74" y="123"/>
                    <a:pt x="75" y="123"/>
                  </a:cubicBezTo>
                  <a:cubicBezTo>
                    <a:pt x="76" y="123"/>
                    <a:pt x="78" y="123"/>
                    <a:pt x="79" y="123"/>
                  </a:cubicBezTo>
                  <a:cubicBezTo>
                    <a:pt x="80" y="122"/>
                    <a:pt x="81" y="121"/>
                    <a:pt x="82" y="120"/>
                  </a:cubicBezTo>
                  <a:cubicBezTo>
                    <a:pt x="83" y="119"/>
                    <a:pt x="84" y="118"/>
                    <a:pt x="84" y="117"/>
                  </a:cubicBezTo>
                  <a:cubicBezTo>
                    <a:pt x="85" y="116"/>
                    <a:pt x="85" y="115"/>
                    <a:pt x="85" y="113"/>
                  </a:cubicBezTo>
                  <a:cubicBezTo>
                    <a:pt x="85" y="98"/>
                    <a:pt x="85" y="98"/>
                    <a:pt x="85" y="98"/>
                  </a:cubicBezTo>
                  <a:cubicBezTo>
                    <a:pt x="95" y="98"/>
                    <a:pt x="95" y="98"/>
                    <a:pt x="95" y="98"/>
                  </a:cubicBezTo>
                  <a:cubicBezTo>
                    <a:pt x="95" y="113"/>
                    <a:pt x="95" y="113"/>
                    <a:pt x="95" y="113"/>
                  </a:cubicBezTo>
                  <a:cubicBezTo>
                    <a:pt x="95" y="115"/>
                    <a:pt x="95" y="117"/>
                    <a:pt x="94" y="118"/>
                  </a:cubicBezTo>
                  <a:cubicBezTo>
                    <a:pt x="94" y="120"/>
                    <a:pt x="93" y="122"/>
                    <a:pt x="92" y="123"/>
                  </a:cubicBezTo>
                  <a:cubicBezTo>
                    <a:pt x="92" y="125"/>
                    <a:pt x="90" y="126"/>
                    <a:pt x="89" y="127"/>
                  </a:cubicBezTo>
                  <a:cubicBezTo>
                    <a:pt x="88" y="128"/>
                    <a:pt x="87" y="129"/>
                    <a:pt x="85" y="130"/>
                  </a:cubicBezTo>
                  <a:cubicBezTo>
                    <a:pt x="93" y="130"/>
                    <a:pt x="93" y="130"/>
                    <a:pt x="93" y="130"/>
                  </a:cubicBezTo>
                  <a:cubicBezTo>
                    <a:pt x="93" y="139"/>
                    <a:pt x="93" y="139"/>
                    <a:pt x="93" y="139"/>
                  </a:cubicBezTo>
                  <a:cubicBezTo>
                    <a:pt x="80" y="139"/>
                    <a:pt x="80" y="139"/>
                    <a:pt x="80" y="139"/>
                  </a:cubicBezTo>
                  <a:cubicBezTo>
                    <a:pt x="80" y="149"/>
                    <a:pt x="80" y="149"/>
                    <a:pt x="80" y="149"/>
                  </a:cubicBezTo>
                  <a:cubicBezTo>
                    <a:pt x="70" y="149"/>
                    <a:pt x="70" y="149"/>
                    <a:pt x="70" y="149"/>
                  </a:cubicBezTo>
                  <a:cubicBezTo>
                    <a:pt x="70" y="139"/>
                    <a:pt x="70" y="139"/>
                    <a:pt x="70" y="139"/>
                  </a:cubicBezTo>
                  <a:cubicBezTo>
                    <a:pt x="57" y="139"/>
                    <a:pt x="57" y="139"/>
                    <a:pt x="57" y="139"/>
                  </a:cubicBezTo>
                  <a:cubicBezTo>
                    <a:pt x="57" y="130"/>
                    <a:pt x="57" y="130"/>
                    <a:pt x="57" y="130"/>
                  </a:cubicBezTo>
                  <a:cubicBezTo>
                    <a:pt x="65" y="130"/>
                    <a:pt x="65" y="130"/>
                    <a:pt x="65" y="130"/>
                  </a:cubicBezTo>
                  <a:cubicBezTo>
                    <a:pt x="63" y="129"/>
                    <a:pt x="62" y="128"/>
                    <a:pt x="60" y="127"/>
                  </a:cubicBezTo>
                  <a:cubicBezTo>
                    <a:pt x="59" y="126"/>
                    <a:pt x="58" y="124"/>
                    <a:pt x="57" y="123"/>
                  </a:cubicBezTo>
                  <a:cubicBezTo>
                    <a:pt x="56" y="121"/>
                    <a:pt x="56" y="120"/>
                    <a:pt x="55" y="118"/>
                  </a:cubicBezTo>
                  <a:cubicBezTo>
                    <a:pt x="55" y="117"/>
                    <a:pt x="55" y="115"/>
                    <a:pt x="55" y="113"/>
                  </a:cubicBezTo>
                  <a:close/>
                  <a:moveTo>
                    <a:pt x="152" y="45"/>
                  </a:moveTo>
                  <a:cubicBezTo>
                    <a:pt x="135" y="54"/>
                    <a:pt x="135" y="54"/>
                    <a:pt x="135" y="54"/>
                  </a:cubicBezTo>
                  <a:cubicBezTo>
                    <a:pt x="150" y="59"/>
                    <a:pt x="150" y="59"/>
                    <a:pt x="150" y="59"/>
                  </a:cubicBezTo>
                  <a:cubicBezTo>
                    <a:pt x="153" y="60"/>
                    <a:pt x="155" y="63"/>
                    <a:pt x="153" y="67"/>
                  </a:cubicBezTo>
                  <a:cubicBezTo>
                    <a:pt x="153" y="69"/>
                    <a:pt x="150" y="71"/>
                    <a:pt x="148" y="71"/>
                  </a:cubicBezTo>
                  <a:cubicBezTo>
                    <a:pt x="147" y="71"/>
                    <a:pt x="146" y="71"/>
                    <a:pt x="146" y="70"/>
                  </a:cubicBezTo>
                  <a:cubicBezTo>
                    <a:pt x="118" y="61"/>
                    <a:pt x="118" y="61"/>
                    <a:pt x="118" y="61"/>
                  </a:cubicBezTo>
                  <a:cubicBezTo>
                    <a:pt x="115" y="61"/>
                    <a:pt x="115" y="61"/>
                    <a:pt x="115" y="61"/>
                  </a:cubicBezTo>
                  <a:cubicBezTo>
                    <a:pt x="146" y="129"/>
                    <a:pt x="146" y="129"/>
                    <a:pt x="146" y="129"/>
                  </a:cubicBezTo>
                  <a:cubicBezTo>
                    <a:pt x="146" y="129"/>
                    <a:pt x="146" y="129"/>
                    <a:pt x="146" y="129"/>
                  </a:cubicBezTo>
                  <a:cubicBezTo>
                    <a:pt x="149" y="134"/>
                    <a:pt x="150" y="140"/>
                    <a:pt x="150" y="145"/>
                  </a:cubicBezTo>
                  <a:cubicBezTo>
                    <a:pt x="150" y="173"/>
                    <a:pt x="116" y="196"/>
                    <a:pt x="75" y="196"/>
                  </a:cubicBezTo>
                  <a:cubicBezTo>
                    <a:pt x="33" y="196"/>
                    <a:pt x="0" y="173"/>
                    <a:pt x="0" y="145"/>
                  </a:cubicBezTo>
                  <a:cubicBezTo>
                    <a:pt x="0" y="140"/>
                    <a:pt x="1" y="134"/>
                    <a:pt x="4" y="129"/>
                  </a:cubicBezTo>
                  <a:cubicBezTo>
                    <a:pt x="4" y="129"/>
                    <a:pt x="4" y="129"/>
                    <a:pt x="4" y="129"/>
                  </a:cubicBezTo>
                  <a:cubicBezTo>
                    <a:pt x="33" y="64"/>
                    <a:pt x="33" y="64"/>
                    <a:pt x="33" y="64"/>
                  </a:cubicBezTo>
                  <a:cubicBezTo>
                    <a:pt x="30" y="63"/>
                    <a:pt x="28" y="61"/>
                    <a:pt x="28" y="58"/>
                  </a:cubicBezTo>
                  <a:cubicBezTo>
                    <a:pt x="28" y="55"/>
                    <a:pt x="30" y="52"/>
                    <a:pt x="34" y="52"/>
                  </a:cubicBezTo>
                  <a:cubicBezTo>
                    <a:pt x="38" y="52"/>
                    <a:pt x="38" y="52"/>
                    <a:pt x="38" y="52"/>
                  </a:cubicBezTo>
                  <a:cubicBezTo>
                    <a:pt x="38" y="52"/>
                    <a:pt x="38" y="52"/>
                    <a:pt x="38" y="52"/>
                  </a:cubicBezTo>
                  <a:cubicBezTo>
                    <a:pt x="26" y="25"/>
                    <a:pt x="26" y="25"/>
                    <a:pt x="26" y="25"/>
                  </a:cubicBezTo>
                  <a:cubicBezTo>
                    <a:pt x="22" y="16"/>
                    <a:pt x="26" y="6"/>
                    <a:pt x="34" y="2"/>
                  </a:cubicBezTo>
                  <a:cubicBezTo>
                    <a:pt x="36" y="1"/>
                    <a:pt x="39" y="1"/>
                    <a:pt x="41" y="1"/>
                  </a:cubicBezTo>
                  <a:cubicBezTo>
                    <a:pt x="46" y="1"/>
                    <a:pt x="51" y="3"/>
                    <a:pt x="54" y="7"/>
                  </a:cubicBezTo>
                  <a:cubicBezTo>
                    <a:pt x="58" y="3"/>
                    <a:pt x="65" y="0"/>
                    <a:pt x="72" y="0"/>
                  </a:cubicBezTo>
                  <a:cubicBezTo>
                    <a:pt x="72" y="0"/>
                    <a:pt x="73" y="0"/>
                    <a:pt x="73" y="0"/>
                  </a:cubicBezTo>
                  <a:cubicBezTo>
                    <a:pt x="83" y="0"/>
                    <a:pt x="91" y="4"/>
                    <a:pt x="95" y="11"/>
                  </a:cubicBezTo>
                  <a:cubicBezTo>
                    <a:pt x="98" y="5"/>
                    <a:pt x="103" y="1"/>
                    <a:pt x="110" y="1"/>
                  </a:cubicBezTo>
                  <a:cubicBezTo>
                    <a:pt x="112" y="1"/>
                    <a:pt x="114" y="2"/>
                    <a:pt x="116" y="3"/>
                  </a:cubicBezTo>
                  <a:cubicBezTo>
                    <a:pt x="125" y="7"/>
                    <a:pt x="129" y="17"/>
                    <a:pt x="125" y="25"/>
                  </a:cubicBezTo>
                  <a:cubicBezTo>
                    <a:pt x="114" y="49"/>
                    <a:pt x="114" y="49"/>
                    <a:pt x="114" y="49"/>
                  </a:cubicBezTo>
                  <a:cubicBezTo>
                    <a:pt x="118" y="49"/>
                    <a:pt x="118" y="49"/>
                    <a:pt x="118" y="49"/>
                  </a:cubicBezTo>
                  <a:cubicBezTo>
                    <a:pt x="147" y="34"/>
                    <a:pt x="147" y="34"/>
                    <a:pt x="147" y="34"/>
                  </a:cubicBezTo>
                  <a:cubicBezTo>
                    <a:pt x="150" y="32"/>
                    <a:pt x="153" y="34"/>
                    <a:pt x="155" y="37"/>
                  </a:cubicBezTo>
                  <a:cubicBezTo>
                    <a:pt x="156" y="39"/>
                    <a:pt x="155" y="43"/>
                    <a:pt x="152" y="45"/>
                  </a:cubicBezTo>
                  <a:close/>
                  <a:moveTo>
                    <a:pt x="46" y="51"/>
                  </a:moveTo>
                  <a:cubicBezTo>
                    <a:pt x="105" y="49"/>
                    <a:pt x="105" y="49"/>
                    <a:pt x="105" y="49"/>
                  </a:cubicBezTo>
                  <a:cubicBezTo>
                    <a:pt x="105" y="49"/>
                    <a:pt x="105" y="49"/>
                    <a:pt x="105" y="49"/>
                  </a:cubicBezTo>
                  <a:cubicBezTo>
                    <a:pt x="118" y="22"/>
                    <a:pt x="118" y="22"/>
                    <a:pt x="118" y="22"/>
                  </a:cubicBezTo>
                  <a:cubicBezTo>
                    <a:pt x="120" y="17"/>
                    <a:pt x="118" y="12"/>
                    <a:pt x="113" y="10"/>
                  </a:cubicBezTo>
                  <a:cubicBezTo>
                    <a:pt x="112" y="10"/>
                    <a:pt x="111" y="9"/>
                    <a:pt x="110" y="9"/>
                  </a:cubicBezTo>
                  <a:cubicBezTo>
                    <a:pt x="106" y="9"/>
                    <a:pt x="103" y="11"/>
                    <a:pt x="102" y="14"/>
                  </a:cubicBezTo>
                  <a:cubicBezTo>
                    <a:pt x="95" y="28"/>
                    <a:pt x="95" y="28"/>
                    <a:pt x="95" y="28"/>
                  </a:cubicBezTo>
                  <a:cubicBezTo>
                    <a:pt x="88" y="15"/>
                    <a:pt x="88" y="15"/>
                    <a:pt x="88" y="15"/>
                  </a:cubicBezTo>
                  <a:cubicBezTo>
                    <a:pt x="86" y="11"/>
                    <a:pt x="81" y="8"/>
                    <a:pt x="73" y="8"/>
                  </a:cubicBezTo>
                  <a:cubicBezTo>
                    <a:pt x="72" y="8"/>
                    <a:pt x="72" y="8"/>
                    <a:pt x="72" y="8"/>
                  </a:cubicBezTo>
                  <a:cubicBezTo>
                    <a:pt x="67" y="8"/>
                    <a:pt x="62" y="10"/>
                    <a:pt x="59" y="13"/>
                  </a:cubicBezTo>
                  <a:cubicBezTo>
                    <a:pt x="53" y="18"/>
                    <a:pt x="53" y="18"/>
                    <a:pt x="53" y="18"/>
                  </a:cubicBezTo>
                  <a:cubicBezTo>
                    <a:pt x="48" y="12"/>
                    <a:pt x="48" y="12"/>
                    <a:pt x="48" y="12"/>
                  </a:cubicBezTo>
                  <a:cubicBezTo>
                    <a:pt x="46" y="10"/>
                    <a:pt x="44" y="9"/>
                    <a:pt x="41" y="9"/>
                  </a:cubicBezTo>
                  <a:cubicBezTo>
                    <a:pt x="40" y="9"/>
                    <a:pt x="39" y="9"/>
                    <a:pt x="37" y="10"/>
                  </a:cubicBezTo>
                  <a:cubicBezTo>
                    <a:pt x="33" y="12"/>
                    <a:pt x="31" y="17"/>
                    <a:pt x="33" y="21"/>
                  </a:cubicBezTo>
                  <a:cubicBezTo>
                    <a:pt x="45" y="49"/>
                    <a:pt x="45" y="49"/>
                    <a:pt x="45" y="49"/>
                  </a:cubicBezTo>
                  <a:lnTo>
                    <a:pt x="46" y="51"/>
                  </a:lnTo>
                  <a:close/>
                  <a:moveTo>
                    <a:pt x="106" y="61"/>
                  </a:moveTo>
                  <a:cubicBezTo>
                    <a:pt x="41" y="64"/>
                    <a:pt x="41" y="64"/>
                    <a:pt x="41" y="64"/>
                  </a:cubicBezTo>
                  <a:cubicBezTo>
                    <a:pt x="16" y="121"/>
                    <a:pt x="16" y="121"/>
                    <a:pt x="16" y="121"/>
                  </a:cubicBezTo>
                  <a:cubicBezTo>
                    <a:pt x="17" y="121"/>
                    <a:pt x="17" y="121"/>
                    <a:pt x="17" y="121"/>
                  </a:cubicBezTo>
                  <a:cubicBezTo>
                    <a:pt x="11" y="133"/>
                    <a:pt x="11" y="133"/>
                    <a:pt x="11" y="133"/>
                  </a:cubicBezTo>
                  <a:cubicBezTo>
                    <a:pt x="9" y="137"/>
                    <a:pt x="8" y="141"/>
                    <a:pt x="8" y="145"/>
                  </a:cubicBezTo>
                  <a:cubicBezTo>
                    <a:pt x="8" y="168"/>
                    <a:pt x="39" y="188"/>
                    <a:pt x="75" y="188"/>
                  </a:cubicBezTo>
                  <a:cubicBezTo>
                    <a:pt x="111" y="188"/>
                    <a:pt x="142" y="168"/>
                    <a:pt x="142" y="145"/>
                  </a:cubicBezTo>
                  <a:cubicBezTo>
                    <a:pt x="142" y="141"/>
                    <a:pt x="141" y="137"/>
                    <a:pt x="139" y="133"/>
                  </a:cubicBezTo>
                  <a:cubicBezTo>
                    <a:pt x="133" y="121"/>
                    <a:pt x="133" y="121"/>
                    <a:pt x="133" y="121"/>
                  </a:cubicBezTo>
                  <a:cubicBezTo>
                    <a:pt x="134" y="121"/>
                    <a:pt x="134" y="121"/>
                    <a:pt x="134" y="121"/>
                  </a:cubicBezTo>
                  <a:lnTo>
                    <a:pt x="106" y="61"/>
                  </a:lnTo>
                  <a:close/>
                </a:path>
              </a:pathLst>
            </a:custGeom>
            <a:solidFill>
              <a:schemeClr val="bg1"/>
            </a:solidFill>
            <a:ln w="9525">
              <a:noFill/>
              <a:round/>
              <a:headEnd/>
              <a:tailEnd/>
            </a:ln>
          </p:spPr>
          <p:txBody>
            <a:bodyPr/>
            <a:lstStyle/>
            <a:p>
              <a:endParaRPr lang="zh-CN" altLang="en-US"/>
            </a:p>
          </p:txBody>
        </p:sp>
      </p:grpSp>
      <p:sp>
        <p:nvSpPr>
          <p:cNvPr id="32" name="矩形 31"/>
          <p:cNvSpPr/>
          <p:nvPr/>
        </p:nvSpPr>
        <p:spPr bwMode="gray">
          <a:xfrm>
            <a:off x="214282" y="2928934"/>
            <a:ext cx="2786082" cy="1857388"/>
          </a:xfrm>
          <a:prstGeom prst="rect">
            <a:avLst/>
          </a:prstGeom>
          <a:noFill/>
          <a:ln w="3810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250"/>
                                        <p:tgtEl>
                                          <p:spTgt spid="25"/>
                                        </p:tgtEl>
                                      </p:cBhvr>
                                    </p:animEffect>
                                  </p:childTnLst>
                                </p:cTn>
                              </p:par>
                            </p:childTnLst>
                          </p:cTn>
                        </p:par>
                        <p:par>
                          <p:cTn id="8" fill="hold">
                            <p:stCondLst>
                              <p:cond delay="250"/>
                            </p:stCondLst>
                            <p:childTnLst>
                              <p:par>
                                <p:cTn id="9" presetID="1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250"/>
                                        <p:tgtEl>
                                          <p:spTgt spid="21"/>
                                        </p:tgtEl>
                                      </p:cBhvr>
                                    </p:animEffect>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anim calcmode="lin" valueType="num">
                                      <p:cBhvr>
                                        <p:cTn id="16" dur="500" fill="hold"/>
                                        <p:tgtEl>
                                          <p:spTgt spid="26"/>
                                        </p:tgtEl>
                                        <p:attrNameLst>
                                          <p:attrName>ppt_x</p:attrName>
                                        </p:attrNameLst>
                                      </p:cBhvr>
                                      <p:tavLst>
                                        <p:tav tm="0">
                                          <p:val>
                                            <p:strVal val="#ppt_x"/>
                                          </p:val>
                                        </p:tav>
                                        <p:tav tm="100000">
                                          <p:val>
                                            <p:strVal val="#ppt_x"/>
                                          </p:val>
                                        </p:tav>
                                      </p:tavLst>
                                    </p:anim>
                                    <p:anim calcmode="lin" valueType="num">
                                      <p:cBhvr>
                                        <p:cTn id="17" dur="500" fill="hold"/>
                                        <p:tgtEl>
                                          <p:spTgt spid="26"/>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42" presetClass="entr" presetSubtype="0"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500"/>
                                        <p:tgtEl>
                                          <p:spTgt spid="27"/>
                                        </p:tgtEl>
                                      </p:cBhvr>
                                    </p:animEffect>
                                    <p:anim calcmode="lin" valueType="num">
                                      <p:cBhvr>
                                        <p:cTn id="22" dur="500" fill="hold"/>
                                        <p:tgtEl>
                                          <p:spTgt spid="27"/>
                                        </p:tgtEl>
                                        <p:attrNameLst>
                                          <p:attrName>ppt_x</p:attrName>
                                        </p:attrNameLst>
                                      </p:cBhvr>
                                      <p:tavLst>
                                        <p:tav tm="0">
                                          <p:val>
                                            <p:strVal val="#ppt_x"/>
                                          </p:val>
                                        </p:tav>
                                        <p:tav tm="100000">
                                          <p:val>
                                            <p:strVal val="#ppt_x"/>
                                          </p:val>
                                        </p:tav>
                                      </p:tavLst>
                                    </p:anim>
                                    <p:anim calcmode="lin" valueType="num">
                                      <p:cBhvr>
                                        <p:cTn id="23" dur="500" fill="hold"/>
                                        <p:tgtEl>
                                          <p:spTgt spid="27"/>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42" presetClass="entr" presetSubtype="0"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anim calcmode="lin" valueType="num">
                                      <p:cBhvr>
                                        <p:cTn id="28" dur="500" fill="hold"/>
                                        <p:tgtEl>
                                          <p:spTgt spid="28"/>
                                        </p:tgtEl>
                                        <p:attrNameLst>
                                          <p:attrName>ppt_x</p:attrName>
                                        </p:attrNameLst>
                                      </p:cBhvr>
                                      <p:tavLst>
                                        <p:tav tm="0">
                                          <p:val>
                                            <p:strVal val="#ppt_x"/>
                                          </p:val>
                                        </p:tav>
                                        <p:tav tm="100000">
                                          <p:val>
                                            <p:strVal val="#ppt_x"/>
                                          </p:val>
                                        </p:tav>
                                      </p:tavLst>
                                    </p:anim>
                                    <p:anim calcmode="lin" valueType="num">
                                      <p:cBhvr>
                                        <p:cTn id="29" dur="5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1" nodeType="click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blinds(horizontal)">
                                      <p:cBhvr>
                                        <p:cTn id="3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5" grpId="0" animBg="1"/>
      <p:bldP spid="26" grpId="0"/>
      <p:bldP spid="27" grpId="0"/>
      <p:bldP spid="28" grpId="0"/>
      <p:bldP spid="32"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83257" y="980731"/>
            <a:ext cx="8686800" cy="1324743"/>
          </a:xfrm>
        </p:spPr>
        <p:txBody>
          <a:bodyPr/>
          <a:lstStyle/>
          <a:p>
            <a:pPr>
              <a:buClr>
                <a:srgbClr val="C00000"/>
              </a:buClr>
            </a:pPr>
            <a:r>
              <a:rPr lang="zh-CN" altLang="en-US" sz="1800" b="1" dirty="0">
                <a:latin typeface="微软雅黑" panose="020B0503020204020204" pitchFamily="34" charset="-122"/>
                <a:ea typeface="微软雅黑" panose="020B0503020204020204" pitchFamily="34" charset="-122"/>
              </a:rPr>
              <a:t>业务指南下载路径</a:t>
            </a:r>
            <a:r>
              <a:rPr lang="en-US" altLang="zh-CN" sz="1800" b="1" dirty="0">
                <a:latin typeface="微软雅黑" panose="020B0503020204020204" pitchFamily="34" charset="-122"/>
                <a:ea typeface="微软雅黑" panose="020B0503020204020204" pitchFamily="34" charset="-122"/>
              </a:rPr>
              <a:t>1</a:t>
            </a:r>
            <a:r>
              <a:rPr lang="zh-CN" altLang="en-US" sz="1800" b="1" dirty="0">
                <a:latin typeface="微软雅黑" panose="020B0503020204020204" pitchFamily="34" charset="-122"/>
                <a:ea typeface="微软雅黑" panose="020B0503020204020204" pitchFamily="34" charset="-122"/>
              </a:rPr>
              <a:t>：</a:t>
            </a:r>
            <a:endParaRPr lang="en-US" altLang="zh-CN" sz="1800" b="1" dirty="0">
              <a:latin typeface="微软雅黑" panose="020B0503020204020204" pitchFamily="34" charset="-122"/>
              <a:ea typeface="微软雅黑" panose="020B0503020204020204" pitchFamily="34" charset="-122"/>
            </a:endParaRPr>
          </a:p>
          <a:p>
            <a:pPr marL="0" indent="0">
              <a:buClr>
                <a:srgbClr val="C00000"/>
              </a:buClr>
              <a:buNone/>
            </a:pPr>
            <a:r>
              <a:rPr lang="en-US" altLang="zh-CN" sz="2000" b="1" dirty="0">
                <a:latin typeface="楷体" pitchFamily="49" charset="-122"/>
                <a:ea typeface="楷体" pitchFamily="49" charset="-122"/>
                <a:hlinkClick r:id="rId2"/>
              </a:rPr>
              <a:t>www.chinaclear.cn</a:t>
            </a:r>
            <a:r>
              <a:rPr lang="en-US" altLang="zh-CN" sz="2000" b="1" dirty="0">
                <a:latin typeface="楷体" pitchFamily="49" charset="-122"/>
                <a:ea typeface="楷体" pitchFamily="49" charset="-122"/>
              </a:rPr>
              <a:t>    </a:t>
            </a:r>
            <a:r>
              <a:rPr lang="zh-CN" altLang="en-US" sz="2000" b="1" dirty="0">
                <a:latin typeface="楷体" pitchFamily="49" charset="-122"/>
                <a:ea typeface="楷体" pitchFamily="49" charset="-122"/>
              </a:rPr>
              <a:t>“高级搜索”栏 </a:t>
            </a:r>
            <a:r>
              <a:rPr lang="en-US" altLang="zh-CN" sz="2000" b="1" dirty="0">
                <a:latin typeface="楷体" pitchFamily="49" charset="-122"/>
                <a:ea typeface="楷体" pitchFamily="49" charset="-122"/>
              </a:rPr>
              <a:t>    </a:t>
            </a:r>
            <a:r>
              <a:rPr lang="zh-CN" altLang="en-US" sz="2000" b="1" dirty="0">
                <a:latin typeface="楷体" pitchFamily="49" charset="-122"/>
                <a:ea typeface="楷体" pitchFamily="49" charset="-122"/>
              </a:rPr>
              <a:t>搜索相应的业务材料</a:t>
            </a:r>
            <a:endParaRPr lang="zh-CN" altLang="en-US" sz="2000" dirty="0"/>
          </a:p>
        </p:txBody>
      </p:sp>
      <p:sp>
        <p:nvSpPr>
          <p:cNvPr id="7" name="标题 1"/>
          <p:cNvSpPr txBox="1">
            <a:spLocks/>
          </p:cNvSpPr>
          <p:nvPr/>
        </p:nvSpPr>
        <p:spPr bwMode="auto">
          <a:xfrm>
            <a:off x="457200" y="285728"/>
            <a:ext cx="6972320" cy="58259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股份类业务介绍</a:t>
            </a:r>
            <a:b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11" name="右箭头 10"/>
          <p:cNvSpPr/>
          <p:nvPr/>
        </p:nvSpPr>
        <p:spPr bwMode="gray">
          <a:xfrm>
            <a:off x="2843808" y="1412776"/>
            <a:ext cx="432048" cy="207021"/>
          </a:xfrm>
          <a:prstGeom prst="rightArrow">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 name="右箭头 11"/>
          <p:cNvSpPr/>
          <p:nvPr/>
        </p:nvSpPr>
        <p:spPr bwMode="gray">
          <a:xfrm>
            <a:off x="5148064" y="1412776"/>
            <a:ext cx="432048" cy="207021"/>
          </a:xfrm>
          <a:prstGeom prst="rightArrow">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13" name="图片 1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11" y="1988840"/>
            <a:ext cx="9144000" cy="4090032"/>
          </a:xfrm>
          <a:prstGeom prst="rect">
            <a:avLst/>
          </a:prstGeom>
        </p:spPr>
      </p:pic>
      <p:pic>
        <p:nvPicPr>
          <p:cNvPr id="8" name="Picture 3" descr="C:\Users\Administrator\Desktop\讲课准备材料\logo.png"/>
          <p:cNvPicPr>
            <a:picLocks noChangeAspect="1" noChangeArrowheads="1"/>
          </p:cNvPicPr>
          <p:nvPr/>
        </p:nvPicPr>
        <p:blipFill>
          <a:blip r:embed="rId4" cstate="print"/>
          <a:srcRect/>
          <a:stretch>
            <a:fillRect/>
          </a:stretch>
        </p:blipFill>
        <p:spPr bwMode="auto">
          <a:xfrm>
            <a:off x="7643834" y="6215085"/>
            <a:ext cx="1214446" cy="399985"/>
          </a:xfrm>
          <a:prstGeom prst="rect">
            <a:avLst/>
          </a:prstGeom>
          <a:noFill/>
        </p:spPr>
      </p:pic>
      <p:sp>
        <p:nvSpPr>
          <p:cNvPr id="4" name="灯片编号占位符 3"/>
          <p:cNvSpPr>
            <a:spLocks noGrp="1"/>
          </p:cNvSpPr>
          <p:nvPr>
            <p:ph type="sldNum" sz="quarter" idx="12"/>
          </p:nvPr>
        </p:nvSpPr>
        <p:spPr/>
        <p:txBody>
          <a:bodyPr/>
          <a:lstStyle/>
          <a:p>
            <a:pPr>
              <a:defRPr/>
            </a:pPr>
            <a:fld id="{4BD8D94F-7DCC-4583-8942-8B98B6C16D23}" type="slidenum">
              <a:rPr lang="en-US" altLang="zh-CN" smtClean="0"/>
              <a:pPr>
                <a:defRPr/>
              </a:pPr>
              <a:t>12</a:t>
            </a:fld>
            <a:endParaRPr lang="en-US" altLang="zh-CN"/>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83257" y="980731"/>
            <a:ext cx="8686800" cy="671927"/>
          </a:xfrm>
        </p:spPr>
        <p:txBody>
          <a:bodyPr/>
          <a:lstStyle/>
          <a:p>
            <a:pPr>
              <a:buClr>
                <a:srgbClr val="C00000"/>
              </a:buClr>
            </a:pPr>
            <a:r>
              <a:rPr lang="zh-CN" altLang="en-US" sz="1800" b="1" dirty="0">
                <a:latin typeface="微软雅黑" panose="020B0503020204020204" pitchFamily="34" charset="-122"/>
                <a:ea typeface="微软雅黑" panose="020B0503020204020204" pitchFamily="34" charset="-122"/>
              </a:rPr>
              <a:t>业务指南下载路径</a:t>
            </a:r>
            <a:r>
              <a:rPr lang="en-US" altLang="zh-CN" sz="1800" b="1" dirty="0">
                <a:latin typeface="微软雅黑" panose="020B0503020204020204" pitchFamily="34" charset="-122"/>
                <a:ea typeface="微软雅黑" panose="020B0503020204020204" pitchFamily="34" charset="-122"/>
              </a:rPr>
              <a:t>2</a:t>
            </a:r>
            <a:r>
              <a:rPr lang="zh-CN" altLang="en-US" sz="1800" b="1" dirty="0">
                <a:latin typeface="微软雅黑" panose="020B0503020204020204" pitchFamily="34" charset="-122"/>
                <a:ea typeface="微软雅黑" panose="020B0503020204020204" pitchFamily="34" charset="-122"/>
              </a:rPr>
              <a:t>：</a:t>
            </a:r>
            <a:endParaRPr lang="en-US" altLang="zh-CN" sz="1800" b="1" dirty="0">
              <a:latin typeface="微软雅黑" panose="020B0503020204020204" pitchFamily="34" charset="-122"/>
              <a:ea typeface="微软雅黑" panose="020B0503020204020204" pitchFamily="34" charset="-122"/>
            </a:endParaRPr>
          </a:p>
          <a:p>
            <a:pPr marL="0" indent="0">
              <a:buClr>
                <a:srgbClr val="C00000"/>
              </a:buClr>
              <a:buNone/>
            </a:pPr>
            <a:r>
              <a:rPr lang="en-US" altLang="zh-CN" sz="2000" b="1" dirty="0">
                <a:latin typeface="楷体" pitchFamily="49" charset="-122"/>
                <a:ea typeface="楷体" pitchFamily="49" charset="-122"/>
                <a:hlinkClick r:id="rId2"/>
              </a:rPr>
              <a:t>www.chinaclear.cn</a:t>
            </a:r>
            <a:r>
              <a:rPr lang="en-US" altLang="zh-CN" sz="2000" b="1" dirty="0">
                <a:latin typeface="楷体" pitchFamily="49" charset="-122"/>
                <a:ea typeface="楷体" pitchFamily="49" charset="-122"/>
              </a:rPr>
              <a:t>    </a:t>
            </a:r>
            <a:r>
              <a:rPr lang="zh-CN" altLang="en-US" sz="1800" dirty="0">
                <a:latin typeface="楷体" pitchFamily="49" charset="-122"/>
                <a:ea typeface="楷体" pitchFamily="49" charset="-122"/>
              </a:rPr>
              <a:t> </a:t>
            </a:r>
            <a:r>
              <a:rPr lang="zh-CN" altLang="en-US" sz="2000" dirty="0">
                <a:latin typeface="楷体" pitchFamily="49" charset="-122"/>
                <a:ea typeface="楷体" pitchFamily="49" charset="-122"/>
              </a:rPr>
              <a:t>“法律规则”</a:t>
            </a:r>
            <a:r>
              <a:rPr lang="zh-CN" altLang="en-US" sz="2000" b="1" dirty="0">
                <a:latin typeface="楷体" pitchFamily="49" charset="-122"/>
                <a:ea typeface="楷体" pitchFamily="49" charset="-122"/>
              </a:rPr>
              <a:t>   </a:t>
            </a:r>
            <a:r>
              <a:rPr lang="en-US" altLang="zh-CN" sz="2000" dirty="0">
                <a:latin typeface="楷体" pitchFamily="49" charset="-122"/>
                <a:ea typeface="楷体" pitchFamily="49" charset="-122"/>
              </a:rPr>
              <a:t>“</a:t>
            </a:r>
            <a:r>
              <a:rPr lang="zh-CN" altLang="en-US" sz="2000" dirty="0">
                <a:latin typeface="楷体" pitchFamily="49" charset="-122"/>
                <a:ea typeface="楷体" pitchFamily="49" charset="-122"/>
              </a:rPr>
              <a:t>业务规则</a:t>
            </a:r>
            <a:r>
              <a:rPr lang="en-US" altLang="zh-CN" sz="2000" dirty="0">
                <a:latin typeface="楷体" pitchFamily="49" charset="-122"/>
                <a:ea typeface="楷体" pitchFamily="49" charset="-122"/>
              </a:rPr>
              <a:t>”</a:t>
            </a:r>
            <a:r>
              <a:rPr lang="zh-CN" altLang="en-US" sz="2000" b="1" dirty="0">
                <a:latin typeface="楷体" pitchFamily="49" charset="-122"/>
                <a:ea typeface="楷体" pitchFamily="49" charset="-122"/>
              </a:rPr>
              <a:t>   </a:t>
            </a:r>
            <a:r>
              <a:rPr lang="en-US" altLang="zh-CN" sz="2000" dirty="0">
                <a:latin typeface="楷体" pitchFamily="49" charset="-122"/>
                <a:ea typeface="楷体" pitchFamily="49" charset="-122"/>
              </a:rPr>
              <a:t>“</a:t>
            </a:r>
            <a:r>
              <a:rPr lang="zh-CN" altLang="en-US" sz="2000" dirty="0">
                <a:latin typeface="楷体" pitchFamily="49" charset="-122"/>
                <a:ea typeface="楷体" pitchFamily="49" charset="-122"/>
              </a:rPr>
              <a:t>登记与存管</a:t>
            </a:r>
            <a:r>
              <a:rPr lang="en-US" altLang="zh-CN" sz="2000" dirty="0">
                <a:latin typeface="楷体" pitchFamily="49" charset="-122"/>
                <a:ea typeface="楷体" pitchFamily="49" charset="-122"/>
              </a:rPr>
              <a:t>”</a:t>
            </a:r>
            <a:endParaRPr lang="en-US" altLang="zh-CN" sz="1800" dirty="0">
              <a:latin typeface="楷体" pitchFamily="49" charset="-122"/>
              <a:ea typeface="楷体" pitchFamily="49" charset="-122"/>
            </a:endParaRPr>
          </a:p>
          <a:p>
            <a:pPr marL="0" indent="0">
              <a:buClr>
                <a:srgbClr val="C00000"/>
              </a:buClr>
              <a:buNone/>
            </a:pPr>
            <a:r>
              <a:rPr lang="en-US" altLang="zh-CN" sz="2000" dirty="0">
                <a:latin typeface="楷体" pitchFamily="49" charset="-122"/>
                <a:ea typeface="楷体" pitchFamily="49" charset="-122"/>
              </a:rPr>
              <a:t>     “</a:t>
            </a:r>
            <a:r>
              <a:rPr lang="zh-CN" altLang="en-US" sz="2000" dirty="0">
                <a:latin typeface="楷体" pitchFamily="49" charset="-122"/>
                <a:ea typeface="楷体" pitchFamily="49" charset="-122"/>
              </a:rPr>
              <a:t>全国股份转让系统</a:t>
            </a:r>
            <a:r>
              <a:rPr lang="en-US" altLang="zh-CN" sz="2000" dirty="0">
                <a:latin typeface="楷体" pitchFamily="49" charset="-122"/>
                <a:ea typeface="楷体" pitchFamily="49" charset="-122"/>
              </a:rPr>
              <a:t>”</a:t>
            </a:r>
            <a:endParaRPr lang="en-US" altLang="zh-CN" sz="2000" b="1" dirty="0">
              <a:latin typeface="楷体" pitchFamily="49" charset="-122"/>
              <a:ea typeface="楷体" pitchFamily="49" charset="-122"/>
            </a:endParaRPr>
          </a:p>
          <a:p>
            <a:pPr>
              <a:buClr>
                <a:srgbClr val="C00000"/>
              </a:buClr>
            </a:pPr>
            <a:endParaRPr lang="en-US" altLang="zh-CN" sz="2000" dirty="0">
              <a:latin typeface="楷体" pitchFamily="49" charset="-122"/>
              <a:ea typeface="楷体" pitchFamily="49" charset="-122"/>
            </a:endParaRPr>
          </a:p>
          <a:p>
            <a:pPr>
              <a:buClr>
                <a:srgbClr val="C00000"/>
              </a:buClr>
            </a:pPr>
            <a:endParaRPr lang="en-US" altLang="zh-CN" sz="2000" dirty="0">
              <a:latin typeface="楷体" pitchFamily="49" charset="-122"/>
              <a:ea typeface="楷体" pitchFamily="49" charset="-122"/>
            </a:endParaRPr>
          </a:p>
          <a:p>
            <a:pPr marL="0" indent="0">
              <a:buClr>
                <a:srgbClr val="C00000"/>
              </a:buClr>
              <a:buNone/>
            </a:pPr>
            <a:r>
              <a:rPr lang="en-US" altLang="zh-CN" sz="2000" dirty="0">
                <a:latin typeface="楷体" pitchFamily="49" charset="-122"/>
                <a:ea typeface="楷体" pitchFamily="49" charset="-122"/>
              </a:rPr>
              <a:t>  </a:t>
            </a:r>
          </a:p>
          <a:p>
            <a:pPr marL="0" indent="0">
              <a:buClr>
                <a:srgbClr val="C00000"/>
              </a:buClr>
              <a:buNone/>
            </a:pPr>
            <a:endParaRPr lang="zh-CN" altLang="en-US" sz="2000" dirty="0"/>
          </a:p>
        </p:txBody>
      </p:sp>
      <p:sp>
        <p:nvSpPr>
          <p:cNvPr id="7" name="标题 1"/>
          <p:cNvSpPr txBox="1">
            <a:spLocks/>
          </p:cNvSpPr>
          <p:nvPr/>
        </p:nvSpPr>
        <p:spPr bwMode="auto">
          <a:xfrm>
            <a:off x="457200" y="285728"/>
            <a:ext cx="6972320" cy="58259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股份类业务介绍</a:t>
            </a:r>
            <a:b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11" name="右箭头 10"/>
          <p:cNvSpPr/>
          <p:nvPr/>
        </p:nvSpPr>
        <p:spPr bwMode="gray">
          <a:xfrm>
            <a:off x="2843808" y="1445636"/>
            <a:ext cx="432048" cy="207021"/>
          </a:xfrm>
          <a:prstGeom prst="rightArrow">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 name="右箭头 11"/>
          <p:cNvSpPr/>
          <p:nvPr/>
        </p:nvSpPr>
        <p:spPr bwMode="gray">
          <a:xfrm>
            <a:off x="4749800" y="1436080"/>
            <a:ext cx="432048" cy="207021"/>
          </a:xfrm>
          <a:prstGeom prst="rightArrow">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 name="灯片编号占位符 3"/>
          <p:cNvSpPr>
            <a:spLocks noGrp="1"/>
          </p:cNvSpPr>
          <p:nvPr>
            <p:ph type="sldNum" sz="quarter" idx="12"/>
          </p:nvPr>
        </p:nvSpPr>
        <p:spPr/>
        <p:txBody>
          <a:bodyPr/>
          <a:lstStyle/>
          <a:p>
            <a:pPr>
              <a:defRPr/>
            </a:pPr>
            <a:fld id="{4BD8D94F-7DCC-4583-8942-8B98B6C16D23}" type="slidenum">
              <a:rPr lang="en-US" altLang="zh-CN" smtClean="0"/>
              <a:pPr>
                <a:defRPr/>
              </a:pPr>
              <a:t>13</a:t>
            </a:fld>
            <a:endParaRPr lang="en-US" altLang="zh-CN"/>
          </a:p>
        </p:txBody>
      </p:sp>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2372883"/>
            <a:ext cx="9144000" cy="4103420"/>
          </a:xfrm>
          <a:prstGeom prst="rect">
            <a:avLst/>
          </a:prstGeom>
        </p:spPr>
      </p:pic>
      <p:sp>
        <p:nvSpPr>
          <p:cNvPr id="9" name="右箭头 8"/>
          <p:cNvSpPr/>
          <p:nvPr/>
        </p:nvSpPr>
        <p:spPr bwMode="gray">
          <a:xfrm>
            <a:off x="6727701" y="1436079"/>
            <a:ext cx="432048" cy="207021"/>
          </a:xfrm>
          <a:prstGeom prst="rightArrow">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右箭头 9"/>
          <p:cNvSpPr/>
          <p:nvPr/>
        </p:nvSpPr>
        <p:spPr bwMode="gray">
          <a:xfrm>
            <a:off x="611560" y="1776820"/>
            <a:ext cx="432048" cy="207021"/>
          </a:xfrm>
          <a:prstGeom prst="rightArrow">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8" name="Picture 3" descr="C:\Users\Administrator\Desktop\讲课准备材料\logo.png"/>
          <p:cNvPicPr>
            <a:picLocks noChangeAspect="1" noChangeArrowheads="1"/>
          </p:cNvPicPr>
          <p:nvPr/>
        </p:nvPicPr>
        <p:blipFill>
          <a:blip r:embed="rId4" cstate="print"/>
          <a:srcRect/>
          <a:stretch>
            <a:fillRect/>
          </a:stretch>
        </p:blipFill>
        <p:spPr bwMode="auto">
          <a:xfrm>
            <a:off x="7643834" y="6215085"/>
            <a:ext cx="1214446" cy="399985"/>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83257" y="980731"/>
            <a:ext cx="8686800" cy="671927"/>
          </a:xfrm>
        </p:spPr>
        <p:txBody>
          <a:bodyPr/>
          <a:lstStyle/>
          <a:p>
            <a:pPr>
              <a:buClr>
                <a:srgbClr val="C00000"/>
              </a:buClr>
            </a:pPr>
            <a:r>
              <a:rPr lang="zh-CN" altLang="en-US" sz="1800" b="1" dirty="0">
                <a:latin typeface="微软雅黑" panose="020B0503020204020204" pitchFamily="34" charset="-122"/>
                <a:ea typeface="微软雅黑" panose="020B0503020204020204" pitchFamily="34" charset="-122"/>
              </a:rPr>
              <a:t>业务表单下载路径：</a:t>
            </a:r>
            <a:endParaRPr lang="en-US" altLang="zh-CN" sz="1800" b="1" dirty="0">
              <a:latin typeface="微软雅黑" panose="020B0503020204020204" pitchFamily="34" charset="-122"/>
              <a:ea typeface="微软雅黑" panose="020B0503020204020204" pitchFamily="34" charset="-122"/>
            </a:endParaRPr>
          </a:p>
          <a:p>
            <a:pPr marL="0" indent="0">
              <a:buClr>
                <a:srgbClr val="C00000"/>
              </a:buClr>
              <a:buNone/>
            </a:pPr>
            <a:r>
              <a:rPr lang="en-US" altLang="zh-CN" sz="2000" b="1" dirty="0">
                <a:latin typeface="楷体" pitchFamily="49" charset="-122"/>
                <a:ea typeface="楷体" pitchFamily="49" charset="-122"/>
                <a:hlinkClick r:id="rId2"/>
              </a:rPr>
              <a:t>www.chinaclear.cn</a:t>
            </a:r>
            <a:r>
              <a:rPr lang="en-US" altLang="zh-CN" sz="2000" b="1" dirty="0">
                <a:latin typeface="楷体" pitchFamily="49" charset="-122"/>
                <a:ea typeface="楷体" pitchFamily="49" charset="-122"/>
              </a:rPr>
              <a:t>    </a:t>
            </a:r>
            <a:r>
              <a:rPr lang="zh-CN" altLang="en-US" sz="1800" dirty="0">
                <a:latin typeface="楷体" pitchFamily="49" charset="-122"/>
                <a:ea typeface="楷体" pitchFamily="49" charset="-122"/>
              </a:rPr>
              <a:t> </a:t>
            </a:r>
            <a:r>
              <a:rPr lang="zh-CN" altLang="en-US" sz="2000" dirty="0">
                <a:latin typeface="楷体" pitchFamily="49" charset="-122"/>
                <a:ea typeface="楷体" pitchFamily="49" charset="-122"/>
              </a:rPr>
              <a:t>“服务支持”</a:t>
            </a:r>
            <a:r>
              <a:rPr lang="zh-CN" altLang="en-US" sz="2000" b="1" dirty="0">
                <a:latin typeface="楷体" pitchFamily="49" charset="-122"/>
                <a:ea typeface="楷体" pitchFamily="49" charset="-122"/>
              </a:rPr>
              <a:t>   </a:t>
            </a:r>
            <a:r>
              <a:rPr lang="en-US" altLang="zh-CN" sz="2000" dirty="0">
                <a:latin typeface="楷体" pitchFamily="49" charset="-122"/>
                <a:ea typeface="楷体" pitchFamily="49" charset="-122"/>
              </a:rPr>
              <a:t>“</a:t>
            </a:r>
            <a:r>
              <a:rPr lang="zh-CN" altLang="en-US" sz="2000" dirty="0">
                <a:latin typeface="楷体" pitchFamily="49" charset="-122"/>
                <a:ea typeface="楷体" pitchFamily="49" charset="-122"/>
              </a:rPr>
              <a:t>业务表格</a:t>
            </a:r>
            <a:r>
              <a:rPr lang="en-US" altLang="zh-CN" sz="2000" dirty="0">
                <a:latin typeface="楷体" pitchFamily="49" charset="-122"/>
                <a:ea typeface="楷体" pitchFamily="49" charset="-122"/>
              </a:rPr>
              <a:t>”</a:t>
            </a:r>
            <a:r>
              <a:rPr lang="zh-CN" altLang="en-US" sz="2000" b="1" dirty="0">
                <a:latin typeface="楷体" pitchFamily="49" charset="-122"/>
                <a:ea typeface="楷体" pitchFamily="49" charset="-122"/>
              </a:rPr>
              <a:t>   </a:t>
            </a:r>
            <a:r>
              <a:rPr lang="en-US" altLang="zh-CN" sz="2000" dirty="0">
                <a:latin typeface="楷体" pitchFamily="49" charset="-122"/>
                <a:ea typeface="楷体" pitchFamily="49" charset="-122"/>
              </a:rPr>
              <a:t>“</a:t>
            </a:r>
            <a:r>
              <a:rPr lang="zh-CN" altLang="en-US" sz="2000" dirty="0">
                <a:latin typeface="楷体" pitchFamily="49" charset="-122"/>
                <a:ea typeface="楷体" pitchFamily="49" charset="-122"/>
              </a:rPr>
              <a:t>全国股份转让系统</a:t>
            </a:r>
            <a:r>
              <a:rPr lang="en-US" altLang="zh-CN" sz="2000" dirty="0">
                <a:latin typeface="楷体" pitchFamily="49" charset="-122"/>
                <a:ea typeface="楷体" pitchFamily="49" charset="-122"/>
              </a:rPr>
              <a:t>”</a:t>
            </a:r>
            <a:endParaRPr lang="en-US" altLang="zh-CN" sz="1800" dirty="0">
              <a:latin typeface="楷体" pitchFamily="49" charset="-122"/>
              <a:ea typeface="楷体" pitchFamily="49" charset="-122"/>
            </a:endParaRPr>
          </a:p>
          <a:p>
            <a:pPr marL="0" indent="0">
              <a:buClr>
                <a:srgbClr val="C00000"/>
              </a:buClr>
              <a:buNone/>
            </a:pPr>
            <a:r>
              <a:rPr lang="en-US" altLang="zh-CN" sz="2000" dirty="0">
                <a:latin typeface="楷体" pitchFamily="49" charset="-122"/>
                <a:ea typeface="楷体" pitchFamily="49" charset="-122"/>
              </a:rPr>
              <a:t>     </a:t>
            </a:r>
            <a:endParaRPr lang="en-US" altLang="zh-CN" sz="2000" b="1" dirty="0">
              <a:latin typeface="楷体" pitchFamily="49" charset="-122"/>
              <a:ea typeface="楷体" pitchFamily="49" charset="-122"/>
            </a:endParaRPr>
          </a:p>
          <a:p>
            <a:pPr>
              <a:buClr>
                <a:srgbClr val="C00000"/>
              </a:buClr>
            </a:pPr>
            <a:endParaRPr lang="en-US" altLang="zh-CN" sz="2000" dirty="0">
              <a:latin typeface="楷体" pitchFamily="49" charset="-122"/>
              <a:ea typeface="楷体" pitchFamily="49" charset="-122"/>
            </a:endParaRPr>
          </a:p>
          <a:p>
            <a:pPr>
              <a:buClr>
                <a:srgbClr val="C00000"/>
              </a:buClr>
            </a:pPr>
            <a:endParaRPr lang="en-US" altLang="zh-CN" sz="2000" dirty="0">
              <a:latin typeface="楷体" pitchFamily="49" charset="-122"/>
              <a:ea typeface="楷体" pitchFamily="49" charset="-122"/>
            </a:endParaRPr>
          </a:p>
          <a:p>
            <a:pPr marL="0" indent="0">
              <a:buClr>
                <a:srgbClr val="C00000"/>
              </a:buClr>
              <a:buNone/>
            </a:pPr>
            <a:r>
              <a:rPr lang="en-US" altLang="zh-CN" sz="2000" dirty="0">
                <a:latin typeface="楷体" pitchFamily="49" charset="-122"/>
                <a:ea typeface="楷体" pitchFamily="49" charset="-122"/>
              </a:rPr>
              <a:t>  </a:t>
            </a:r>
          </a:p>
          <a:p>
            <a:pPr marL="0" indent="0">
              <a:buClr>
                <a:srgbClr val="C00000"/>
              </a:buClr>
              <a:buNone/>
            </a:pPr>
            <a:endParaRPr lang="zh-CN" altLang="en-US" sz="2000" dirty="0"/>
          </a:p>
        </p:txBody>
      </p:sp>
      <p:sp>
        <p:nvSpPr>
          <p:cNvPr id="7" name="标题 1"/>
          <p:cNvSpPr txBox="1">
            <a:spLocks/>
          </p:cNvSpPr>
          <p:nvPr/>
        </p:nvSpPr>
        <p:spPr bwMode="auto">
          <a:xfrm>
            <a:off x="457200" y="285728"/>
            <a:ext cx="6972320" cy="58259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股份类业务介绍</a:t>
            </a:r>
            <a:b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11" name="右箭头 10"/>
          <p:cNvSpPr/>
          <p:nvPr/>
        </p:nvSpPr>
        <p:spPr bwMode="gray">
          <a:xfrm>
            <a:off x="2843808" y="1445636"/>
            <a:ext cx="432048" cy="207021"/>
          </a:xfrm>
          <a:prstGeom prst="rightArrow">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 name="右箭头 11"/>
          <p:cNvSpPr/>
          <p:nvPr/>
        </p:nvSpPr>
        <p:spPr bwMode="gray">
          <a:xfrm>
            <a:off x="4749800" y="1436080"/>
            <a:ext cx="432048" cy="207021"/>
          </a:xfrm>
          <a:prstGeom prst="rightArrow">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 name="灯片编号占位符 3"/>
          <p:cNvSpPr>
            <a:spLocks noGrp="1"/>
          </p:cNvSpPr>
          <p:nvPr>
            <p:ph type="sldNum" sz="quarter" idx="12"/>
          </p:nvPr>
        </p:nvSpPr>
        <p:spPr/>
        <p:txBody>
          <a:bodyPr/>
          <a:lstStyle/>
          <a:p>
            <a:pPr>
              <a:defRPr/>
            </a:pPr>
            <a:fld id="{4BD8D94F-7DCC-4583-8942-8B98B6C16D23}" type="slidenum">
              <a:rPr lang="en-US" altLang="zh-CN" smtClean="0"/>
              <a:pPr>
                <a:defRPr/>
              </a:pPr>
              <a:t>14</a:t>
            </a:fld>
            <a:endParaRPr lang="en-US" altLang="zh-CN"/>
          </a:p>
        </p:txBody>
      </p:sp>
      <p:sp>
        <p:nvSpPr>
          <p:cNvPr id="9" name="右箭头 8"/>
          <p:cNvSpPr/>
          <p:nvPr/>
        </p:nvSpPr>
        <p:spPr bwMode="gray">
          <a:xfrm>
            <a:off x="6727701" y="1436079"/>
            <a:ext cx="432048" cy="207021"/>
          </a:xfrm>
          <a:prstGeom prst="rightArrow">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13" name="图片 12" descr="9.JPG"/>
          <p:cNvPicPr>
            <a:picLocks noChangeAspect="1"/>
          </p:cNvPicPr>
          <p:nvPr/>
        </p:nvPicPr>
        <p:blipFill>
          <a:blip r:embed="rId3" cstate="print"/>
          <a:stretch>
            <a:fillRect/>
          </a:stretch>
        </p:blipFill>
        <p:spPr>
          <a:xfrm>
            <a:off x="683568" y="2060848"/>
            <a:ext cx="7407750" cy="4514509"/>
          </a:xfrm>
          <a:prstGeom prst="rect">
            <a:avLst/>
          </a:prstGeom>
        </p:spPr>
      </p:pic>
      <p:sp>
        <p:nvSpPr>
          <p:cNvPr id="14" name="圆角矩形 13"/>
          <p:cNvSpPr/>
          <p:nvPr/>
        </p:nvSpPr>
        <p:spPr bwMode="gray">
          <a:xfrm>
            <a:off x="5076056" y="2492896"/>
            <a:ext cx="576064" cy="288032"/>
          </a:xfrm>
          <a:prstGeom prst="roundRect">
            <a:avLst/>
          </a:prstGeom>
          <a:noFill/>
          <a:ln w="28575">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 name="圆角矩形 14"/>
          <p:cNvSpPr/>
          <p:nvPr/>
        </p:nvSpPr>
        <p:spPr bwMode="gray">
          <a:xfrm>
            <a:off x="1115616" y="3717032"/>
            <a:ext cx="648072" cy="216024"/>
          </a:xfrm>
          <a:prstGeom prst="roundRect">
            <a:avLst/>
          </a:prstGeom>
          <a:noFill/>
          <a:ln w="28575">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6" name="圆角矩形 15"/>
          <p:cNvSpPr/>
          <p:nvPr/>
        </p:nvSpPr>
        <p:spPr bwMode="gray">
          <a:xfrm>
            <a:off x="2699792" y="5013176"/>
            <a:ext cx="2520280" cy="288032"/>
          </a:xfrm>
          <a:prstGeom prst="roundRect">
            <a:avLst/>
          </a:prstGeom>
          <a:noFill/>
          <a:ln w="28575">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8" name="Picture 3" descr="C:\Users\Administrator\Desktop\讲课准备材料\logo.png"/>
          <p:cNvPicPr>
            <a:picLocks noChangeAspect="1" noChangeArrowheads="1"/>
          </p:cNvPicPr>
          <p:nvPr/>
        </p:nvPicPr>
        <p:blipFill>
          <a:blip r:embed="rId4" cstate="print"/>
          <a:srcRect/>
          <a:stretch>
            <a:fillRect/>
          </a:stretch>
        </p:blipFill>
        <p:spPr bwMode="auto">
          <a:xfrm>
            <a:off x="7643834" y="6215085"/>
            <a:ext cx="1214446" cy="399985"/>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83257" y="980731"/>
            <a:ext cx="8686800" cy="671927"/>
          </a:xfrm>
        </p:spPr>
        <p:txBody>
          <a:bodyPr/>
          <a:lstStyle/>
          <a:p>
            <a:pPr>
              <a:buClr>
                <a:srgbClr val="C00000"/>
              </a:buClr>
            </a:pPr>
            <a:r>
              <a:rPr lang="zh-CN" altLang="en-US" sz="1800" b="1" dirty="0">
                <a:latin typeface="微软雅黑" panose="020B0503020204020204" pitchFamily="34" charset="-122"/>
                <a:ea typeface="微软雅黑" panose="020B0503020204020204" pitchFamily="34" charset="-122"/>
              </a:rPr>
              <a:t>收费标准下载路径：</a:t>
            </a:r>
            <a:endParaRPr lang="en-US" altLang="zh-CN" sz="1800" b="1" dirty="0">
              <a:latin typeface="微软雅黑" panose="020B0503020204020204" pitchFamily="34" charset="-122"/>
              <a:ea typeface="微软雅黑" panose="020B0503020204020204" pitchFamily="34" charset="-122"/>
            </a:endParaRPr>
          </a:p>
          <a:p>
            <a:pPr marL="0" indent="0">
              <a:buClr>
                <a:srgbClr val="C00000"/>
              </a:buClr>
              <a:buNone/>
            </a:pPr>
            <a:r>
              <a:rPr lang="en-US" altLang="zh-CN" sz="2000" b="1" dirty="0">
                <a:latin typeface="楷体" pitchFamily="49" charset="-122"/>
                <a:ea typeface="楷体" pitchFamily="49" charset="-122"/>
                <a:hlinkClick r:id="rId2"/>
              </a:rPr>
              <a:t>www.chinaclear.cn</a:t>
            </a:r>
            <a:r>
              <a:rPr lang="en-US" altLang="zh-CN" sz="2000" b="1" dirty="0">
                <a:latin typeface="楷体" pitchFamily="49" charset="-122"/>
                <a:ea typeface="楷体" pitchFamily="49" charset="-122"/>
              </a:rPr>
              <a:t>    </a:t>
            </a:r>
            <a:r>
              <a:rPr lang="zh-CN" altLang="en-US" sz="1800" dirty="0">
                <a:latin typeface="楷体" pitchFamily="49" charset="-122"/>
                <a:ea typeface="楷体" pitchFamily="49" charset="-122"/>
              </a:rPr>
              <a:t> </a:t>
            </a:r>
            <a:r>
              <a:rPr lang="zh-CN" altLang="en-US" sz="2000" dirty="0">
                <a:latin typeface="楷体" pitchFamily="49" charset="-122"/>
                <a:ea typeface="楷体" pitchFamily="49" charset="-122"/>
              </a:rPr>
              <a:t>“服务支持”</a:t>
            </a:r>
            <a:r>
              <a:rPr lang="zh-CN" altLang="en-US" sz="2000" b="1" dirty="0">
                <a:latin typeface="楷体" pitchFamily="49" charset="-122"/>
                <a:ea typeface="楷体" pitchFamily="49" charset="-122"/>
              </a:rPr>
              <a:t>   </a:t>
            </a:r>
            <a:r>
              <a:rPr lang="en-US" altLang="zh-CN" sz="2000" dirty="0">
                <a:latin typeface="楷体" pitchFamily="49" charset="-122"/>
                <a:ea typeface="楷体" pitchFamily="49" charset="-122"/>
              </a:rPr>
              <a:t>“</a:t>
            </a:r>
            <a:r>
              <a:rPr lang="zh-CN" altLang="en-US" sz="2000" dirty="0">
                <a:latin typeface="楷体" pitchFamily="49" charset="-122"/>
                <a:ea typeface="楷体" pitchFamily="49" charset="-122"/>
              </a:rPr>
              <a:t>收费标准</a:t>
            </a:r>
            <a:r>
              <a:rPr lang="en-US" altLang="zh-CN" sz="2000" dirty="0">
                <a:latin typeface="楷体" pitchFamily="49" charset="-122"/>
                <a:ea typeface="楷体" pitchFamily="49" charset="-122"/>
              </a:rPr>
              <a:t>”</a:t>
            </a:r>
            <a:r>
              <a:rPr lang="zh-CN" altLang="en-US" sz="2000" b="1" dirty="0">
                <a:latin typeface="楷体" pitchFamily="49" charset="-122"/>
                <a:ea typeface="楷体" pitchFamily="49" charset="-122"/>
              </a:rPr>
              <a:t>   </a:t>
            </a:r>
            <a:r>
              <a:rPr lang="en-US" altLang="zh-CN" sz="2000" dirty="0">
                <a:latin typeface="楷体" pitchFamily="49" charset="-122"/>
                <a:ea typeface="楷体" pitchFamily="49" charset="-122"/>
              </a:rPr>
              <a:t>“</a:t>
            </a:r>
            <a:r>
              <a:rPr lang="zh-CN" altLang="en-US" sz="2000" dirty="0">
                <a:latin typeface="楷体" pitchFamily="49" charset="-122"/>
                <a:ea typeface="楷体" pitchFamily="49" charset="-122"/>
              </a:rPr>
              <a:t>全国股份转让系统</a:t>
            </a:r>
            <a:r>
              <a:rPr lang="en-US" altLang="zh-CN" sz="2000" dirty="0">
                <a:latin typeface="楷体" pitchFamily="49" charset="-122"/>
                <a:ea typeface="楷体" pitchFamily="49" charset="-122"/>
              </a:rPr>
              <a:t>”</a:t>
            </a:r>
            <a:endParaRPr lang="en-US" altLang="zh-CN" sz="1800" dirty="0">
              <a:latin typeface="楷体" pitchFamily="49" charset="-122"/>
              <a:ea typeface="楷体" pitchFamily="49" charset="-122"/>
            </a:endParaRPr>
          </a:p>
          <a:p>
            <a:pPr marL="0" indent="0">
              <a:buClr>
                <a:srgbClr val="C00000"/>
              </a:buClr>
              <a:buNone/>
            </a:pPr>
            <a:r>
              <a:rPr lang="en-US" altLang="zh-CN" sz="2000" dirty="0">
                <a:latin typeface="楷体" pitchFamily="49" charset="-122"/>
                <a:ea typeface="楷体" pitchFamily="49" charset="-122"/>
              </a:rPr>
              <a:t>     </a:t>
            </a:r>
            <a:endParaRPr lang="en-US" altLang="zh-CN" sz="2000" b="1" dirty="0">
              <a:latin typeface="楷体" pitchFamily="49" charset="-122"/>
              <a:ea typeface="楷体" pitchFamily="49" charset="-122"/>
            </a:endParaRPr>
          </a:p>
          <a:p>
            <a:pPr>
              <a:buClr>
                <a:srgbClr val="C00000"/>
              </a:buClr>
            </a:pPr>
            <a:endParaRPr lang="en-US" altLang="zh-CN" sz="2000" dirty="0">
              <a:latin typeface="楷体" pitchFamily="49" charset="-122"/>
              <a:ea typeface="楷体" pitchFamily="49" charset="-122"/>
            </a:endParaRPr>
          </a:p>
          <a:p>
            <a:pPr>
              <a:buClr>
                <a:srgbClr val="C00000"/>
              </a:buClr>
            </a:pPr>
            <a:endParaRPr lang="en-US" altLang="zh-CN" sz="2000" dirty="0">
              <a:latin typeface="楷体" pitchFamily="49" charset="-122"/>
              <a:ea typeface="楷体" pitchFamily="49" charset="-122"/>
            </a:endParaRPr>
          </a:p>
          <a:p>
            <a:pPr marL="0" indent="0">
              <a:buClr>
                <a:srgbClr val="C00000"/>
              </a:buClr>
              <a:buNone/>
            </a:pPr>
            <a:r>
              <a:rPr lang="en-US" altLang="zh-CN" sz="2000" dirty="0">
                <a:latin typeface="楷体" pitchFamily="49" charset="-122"/>
                <a:ea typeface="楷体" pitchFamily="49" charset="-122"/>
              </a:rPr>
              <a:t>  </a:t>
            </a:r>
          </a:p>
          <a:p>
            <a:pPr marL="0" indent="0">
              <a:buClr>
                <a:srgbClr val="C00000"/>
              </a:buClr>
              <a:buNone/>
            </a:pPr>
            <a:endParaRPr lang="zh-CN" altLang="en-US" sz="2000" dirty="0"/>
          </a:p>
        </p:txBody>
      </p:sp>
      <p:sp>
        <p:nvSpPr>
          <p:cNvPr id="7" name="标题 1"/>
          <p:cNvSpPr txBox="1">
            <a:spLocks/>
          </p:cNvSpPr>
          <p:nvPr/>
        </p:nvSpPr>
        <p:spPr bwMode="auto">
          <a:xfrm>
            <a:off x="457200" y="285728"/>
            <a:ext cx="6972320" cy="58259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股份类业务介绍</a:t>
            </a:r>
            <a:b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11" name="右箭头 10"/>
          <p:cNvSpPr/>
          <p:nvPr/>
        </p:nvSpPr>
        <p:spPr bwMode="gray">
          <a:xfrm>
            <a:off x="2843808" y="1445636"/>
            <a:ext cx="432048" cy="207021"/>
          </a:xfrm>
          <a:prstGeom prst="rightArrow">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 name="右箭头 11"/>
          <p:cNvSpPr/>
          <p:nvPr/>
        </p:nvSpPr>
        <p:spPr bwMode="gray">
          <a:xfrm>
            <a:off x="4749800" y="1436080"/>
            <a:ext cx="432048" cy="207021"/>
          </a:xfrm>
          <a:prstGeom prst="rightArrow">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 name="灯片编号占位符 3"/>
          <p:cNvSpPr>
            <a:spLocks noGrp="1"/>
          </p:cNvSpPr>
          <p:nvPr>
            <p:ph type="sldNum" sz="quarter" idx="12"/>
          </p:nvPr>
        </p:nvSpPr>
        <p:spPr/>
        <p:txBody>
          <a:bodyPr/>
          <a:lstStyle/>
          <a:p>
            <a:pPr>
              <a:defRPr/>
            </a:pPr>
            <a:fld id="{4BD8D94F-7DCC-4583-8942-8B98B6C16D23}" type="slidenum">
              <a:rPr lang="en-US" altLang="zh-CN" smtClean="0"/>
              <a:pPr>
                <a:defRPr/>
              </a:pPr>
              <a:t>15</a:t>
            </a:fld>
            <a:endParaRPr lang="en-US" altLang="zh-CN"/>
          </a:p>
        </p:txBody>
      </p:sp>
      <p:sp>
        <p:nvSpPr>
          <p:cNvPr id="9" name="右箭头 8"/>
          <p:cNvSpPr/>
          <p:nvPr/>
        </p:nvSpPr>
        <p:spPr bwMode="gray">
          <a:xfrm>
            <a:off x="6727701" y="1436079"/>
            <a:ext cx="432048" cy="207021"/>
          </a:xfrm>
          <a:prstGeom prst="rightArrow">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 name="圆角矩形 13"/>
          <p:cNvSpPr/>
          <p:nvPr/>
        </p:nvSpPr>
        <p:spPr bwMode="gray">
          <a:xfrm>
            <a:off x="5076056" y="2492896"/>
            <a:ext cx="576064" cy="288032"/>
          </a:xfrm>
          <a:prstGeom prst="roundRect">
            <a:avLst/>
          </a:prstGeom>
          <a:noFill/>
          <a:ln w="28575">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17" name="图片 16" descr="8.JPG"/>
          <p:cNvPicPr>
            <a:picLocks noChangeAspect="1"/>
          </p:cNvPicPr>
          <p:nvPr/>
        </p:nvPicPr>
        <p:blipFill>
          <a:blip r:embed="rId3" cstate="print"/>
          <a:stretch>
            <a:fillRect/>
          </a:stretch>
        </p:blipFill>
        <p:spPr>
          <a:xfrm>
            <a:off x="527817" y="1928802"/>
            <a:ext cx="7770539" cy="4524534"/>
          </a:xfrm>
          <a:prstGeom prst="rect">
            <a:avLst/>
          </a:prstGeom>
        </p:spPr>
      </p:pic>
      <p:sp>
        <p:nvSpPr>
          <p:cNvPr id="18" name="圆角矩形 17"/>
          <p:cNvSpPr/>
          <p:nvPr/>
        </p:nvSpPr>
        <p:spPr bwMode="gray">
          <a:xfrm>
            <a:off x="4965824" y="2380491"/>
            <a:ext cx="576064" cy="216024"/>
          </a:xfrm>
          <a:prstGeom prst="roundRect">
            <a:avLst/>
          </a:prstGeom>
          <a:noFill/>
          <a:ln w="28575">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9" name="圆角矩形 18"/>
          <p:cNvSpPr/>
          <p:nvPr/>
        </p:nvSpPr>
        <p:spPr bwMode="gray">
          <a:xfrm>
            <a:off x="880356" y="4581128"/>
            <a:ext cx="792088" cy="216024"/>
          </a:xfrm>
          <a:prstGeom prst="roundRect">
            <a:avLst/>
          </a:prstGeom>
          <a:noFill/>
          <a:ln w="28575">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0" name="圆角矩形 19"/>
          <p:cNvSpPr/>
          <p:nvPr/>
        </p:nvSpPr>
        <p:spPr bwMode="gray">
          <a:xfrm>
            <a:off x="2843808" y="4869160"/>
            <a:ext cx="2520280" cy="216024"/>
          </a:xfrm>
          <a:prstGeom prst="roundRect">
            <a:avLst/>
          </a:prstGeom>
          <a:noFill/>
          <a:ln w="28575">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8" name="Picture 3" descr="C:\Users\Administrator\Desktop\讲课准备材料\logo.png"/>
          <p:cNvPicPr>
            <a:picLocks noChangeAspect="1" noChangeArrowheads="1"/>
          </p:cNvPicPr>
          <p:nvPr/>
        </p:nvPicPr>
        <p:blipFill>
          <a:blip r:embed="rId4" cstate="print"/>
          <a:srcRect/>
          <a:stretch>
            <a:fillRect/>
          </a:stretch>
        </p:blipFill>
        <p:spPr bwMode="auto">
          <a:xfrm>
            <a:off x="7643834" y="6215085"/>
            <a:ext cx="1214446" cy="399985"/>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示 5"/>
          <p:cNvGraphicFramePr/>
          <p:nvPr/>
        </p:nvGraphicFramePr>
        <p:xfrm>
          <a:off x="0" y="1556792"/>
          <a:ext cx="6288360" cy="49685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6" name="左箭头标注 15"/>
          <p:cNvSpPr/>
          <p:nvPr/>
        </p:nvSpPr>
        <p:spPr bwMode="gray">
          <a:xfrm>
            <a:off x="5292080" y="2636912"/>
            <a:ext cx="3456384" cy="432048"/>
          </a:xfrm>
          <a:prstGeom prst="leftArrowCallout">
            <a:avLst>
              <a:gd name="adj1" fmla="val 25000"/>
              <a:gd name="adj2" fmla="val 25000"/>
              <a:gd name="adj3" fmla="val 25000"/>
              <a:gd name="adj4" fmla="val 79015"/>
            </a:avLst>
          </a:prstGeom>
          <a:solidFill>
            <a:schemeClr val="bg2">
              <a:lumMod val="75000"/>
            </a:schemeClr>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 name="灯片编号占位符 3"/>
          <p:cNvSpPr>
            <a:spLocks noGrp="1"/>
          </p:cNvSpPr>
          <p:nvPr>
            <p:ph type="sldNum" sz="quarter" idx="12"/>
          </p:nvPr>
        </p:nvSpPr>
        <p:spPr/>
        <p:txBody>
          <a:bodyPr/>
          <a:lstStyle/>
          <a:p>
            <a:pPr>
              <a:defRPr/>
            </a:pPr>
            <a:fld id="{4BD8D94F-7DCC-4583-8942-8B98B6C16D23}" type="slidenum">
              <a:rPr lang="en-US" altLang="zh-CN" smtClean="0"/>
              <a:pPr>
                <a:defRPr/>
              </a:pPr>
              <a:t>16</a:t>
            </a:fld>
            <a:endParaRPr lang="en-US" altLang="zh-CN"/>
          </a:p>
        </p:txBody>
      </p:sp>
      <p:sp>
        <p:nvSpPr>
          <p:cNvPr id="5" name="标题 1"/>
          <p:cNvSpPr txBox="1">
            <a:spLocks/>
          </p:cNvSpPr>
          <p:nvPr/>
        </p:nvSpPr>
        <p:spPr bwMode="auto">
          <a:xfrm>
            <a:off x="457200" y="285728"/>
            <a:ext cx="6972320" cy="58259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股份类业务介绍</a:t>
            </a:r>
            <a:b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7" name="TextBox 6"/>
          <p:cNvSpPr txBox="1"/>
          <p:nvPr/>
        </p:nvSpPr>
        <p:spPr>
          <a:xfrm>
            <a:off x="1547664" y="1988840"/>
            <a:ext cx="3312368" cy="1200329"/>
          </a:xfrm>
          <a:prstGeom prst="rect">
            <a:avLst/>
          </a:prstGeom>
          <a:noFill/>
        </p:spPr>
        <p:txBody>
          <a:bodyPr wrap="square" rtlCol="0">
            <a:spAutoFit/>
          </a:bodyPr>
          <a:lstStyle/>
          <a:p>
            <a:pPr lvl="0"/>
            <a:r>
              <a:rPr lang="zh-CN" altLang="en-US" b="1" dirty="0" smtClean="0">
                <a:solidFill>
                  <a:schemeClr val="bg1"/>
                </a:solidFill>
                <a:latin typeface="楷体" pitchFamily="49" charset="-122"/>
                <a:ea typeface="楷体" pitchFamily="49" charset="-122"/>
              </a:rPr>
              <a:t>质押登记状态调整、质押证券处置过户</a:t>
            </a:r>
            <a:endParaRPr lang="en-US" altLang="zh-CN" b="1" dirty="0" smtClean="0">
              <a:solidFill>
                <a:schemeClr val="bg1"/>
              </a:solidFill>
              <a:latin typeface="楷体" pitchFamily="49" charset="-122"/>
              <a:ea typeface="楷体" pitchFamily="49" charset="-122"/>
            </a:endParaRPr>
          </a:p>
          <a:p>
            <a:pPr lvl="0"/>
            <a:r>
              <a:rPr lang="zh-CN" altLang="en-US" b="1" dirty="0" smtClean="0">
                <a:solidFill>
                  <a:schemeClr val="bg1"/>
                </a:solidFill>
                <a:latin typeface="楷体" pitchFamily="49" charset="-122"/>
                <a:ea typeface="楷体" pitchFamily="49" charset="-122"/>
              </a:rPr>
              <a:t>特定事项协议转让、法人资格丧失过户、向基金会捐赠过户</a:t>
            </a:r>
            <a:endParaRPr lang="zh-CN" altLang="en-US" dirty="0">
              <a:solidFill>
                <a:schemeClr val="bg1"/>
              </a:solidFill>
              <a:latin typeface="楷体" pitchFamily="49" charset="-122"/>
              <a:ea typeface="楷体" pitchFamily="49" charset="-122"/>
            </a:endParaRPr>
          </a:p>
        </p:txBody>
      </p:sp>
      <p:sp>
        <p:nvSpPr>
          <p:cNvPr id="9" name="文本框 21"/>
          <p:cNvSpPr txBox="1">
            <a:spLocks noChangeArrowheads="1"/>
          </p:cNvSpPr>
          <p:nvPr/>
        </p:nvSpPr>
        <p:spPr bwMode="auto">
          <a:xfrm>
            <a:off x="6012160" y="2636912"/>
            <a:ext cx="2723823" cy="40645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zh-CN" altLang="en-US" b="1" dirty="0">
                <a:solidFill>
                  <a:schemeClr val="bg1"/>
                </a:solidFill>
                <a:latin typeface="楷体" pitchFamily="49" charset="-122"/>
                <a:ea typeface="楷体" pitchFamily="49" charset="-122"/>
              </a:rPr>
              <a:t>中国结算北京分公司柜台</a:t>
            </a:r>
          </a:p>
        </p:txBody>
      </p:sp>
      <p:sp>
        <p:nvSpPr>
          <p:cNvPr id="13" name="TextBox 12"/>
          <p:cNvSpPr txBox="1"/>
          <p:nvPr/>
        </p:nvSpPr>
        <p:spPr>
          <a:xfrm>
            <a:off x="395536" y="908720"/>
            <a:ext cx="4248472" cy="400110"/>
          </a:xfrm>
          <a:prstGeom prst="rect">
            <a:avLst/>
          </a:prstGeom>
          <a:noFill/>
        </p:spPr>
        <p:txBody>
          <a:bodyPr wrap="square" rtlCol="0">
            <a:spAutoFit/>
          </a:bodyPr>
          <a:lstStyle/>
          <a:p>
            <a:pPr>
              <a:buFont typeface="Wingdings" pitchFamily="2" charset="2"/>
              <a:buChar char="p"/>
            </a:pPr>
            <a:r>
              <a:rPr lang="zh-CN" altLang="en-US" sz="1600" b="1" dirty="0" smtClean="0">
                <a:solidFill>
                  <a:srgbClr val="C00000"/>
                </a:solidFill>
              </a:rPr>
              <a:t> </a:t>
            </a:r>
            <a:r>
              <a:rPr lang="zh-CN" altLang="en-US" sz="2000" b="1" dirty="0" smtClean="0">
                <a:latin typeface="楷体" pitchFamily="49" charset="-122"/>
                <a:ea typeface="楷体" pitchFamily="49" charset="-122"/>
              </a:rPr>
              <a:t>新三板股份类业务办理途径</a:t>
            </a:r>
            <a:endParaRPr lang="zh-CN" altLang="en-US" sz="2000" b="1" dirty="0">
              <a:latin typeface="楷体" pitchFamily="49" charset="-122"/>
              <a:ea typeface="楷体" pitchFamily="49" charset="-122"/>
            </a:endParaRPr>
          </a:p>
        </p:txBody>
      </p:sp>
      <p:sp>
        <p:nvSpPr>
          <p:cNvPr id="17" name="左箭头标注 16"/>
          <p:cNvSpPr/>
          <p:nvPr/>
        </p:nvSpPr>
        <p:spPr bwMode="gray">
          <a:xfrm>
            <a:off x="5004048" y="4437112"/>
            <a:ext cx="3816424" cy="432048"/>
          </a:xfrm>
          <a:prstGeom prst="leftArrowCallout">
            <a:avLst>
              <a:gd name="adj1" fmla="val 25000"/>
              <a:gd name="adj2" fmla="val 25000"/>
              <a:gd name="adj3" fmla="val 25000"/>
              <a:gd name="adj4" fmla="val 68155"/>
            </a:avLst>
          </a:prstGeom>
          <a:solidFill>
            <a:schemeClr val="bg1">
              <a:lumMod val="65000"/>
            </a:schemeClr>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 name="文本框 23"/>
          <p:cNvSpPr txBox="1">
            <a:spLocks noChangeArrowheads="1"/>
          </p:cNvSpPr>
          <p:nvPr/>
        </p:nvSpPr>
        <p:spPr bwMode="auto">
          <a:xfrm>
            <a:off x="6228184" y="4437112"/>
            <a:ext cx="2492990" cy="40645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zh-CN" altLang="en-US" b="1" dirty="0">
                <a:solidFill>
                  <a:schemeClr val="bg1"/>
                </a:solidFill>
                <a:latin typeface="楷体" pitchFamily="49" charset="-122"/>
                <a:ea typeface="楷体" pitchFamily="49" charset="-122"/>
              </a:rPr>
              <a:t>有代理权限的证券公司</a:t>
            </a:r>
          </a:p>
        </p:txBody>
      </p:sp>
      <p:sp>
        <p:nvSpPr>
          <p:cNvPr id="18" name="左箭头标注 17"/>
          <p:cNvSpPr/>
          <p:nvPr/>
        </p:nvSpPr>
        <p:spPr bwMode="gray">
          <a:xfrm>
            <a:off x="4211960" y="5517232"/>
            <a:ext cx="4464496" cy="432048"/>
          </a:xfrm>
          <a:prstGeom prst="leftArrowCallout">
            <a:avLst>
              <a:gd name="adj1" fmla="val 25000"/>
              <a:gd name="adj2" fmla="val 25000"/>
              <a:gd name="adj3" fmla="val 25000"/>
              <a:gd name="adj4" fmla="val 59047"/>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 name="文本框 23"/>
          <p:cNvSpPr txBox="1">
            <a:spLocks noChangeArrowheads="1"/>
          </p:cNvSpPr>
          <p:nvPr/>
        </p:nvSpPr>
        <p:spPr bwMode="auto">
          <a:xfrm>
            <a:off x="6012160" y="5517232"/>
            <a:ext cx="2723823" cy="40645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zh-CN" altLang="en-US" b="1" dirty="0">
                <a:solidFill>
                  <a:schemeClr val="bg1"/>
                </a:solidFill>
                <a:latin typeface="楷体" pitchFamily="49" charset="-122"/>
                <a:ea typeface="楷体" pitchFamily="49" charset="-122"/>
              </a:rPr>
              <a:t>中国结算沪深分公司柜台</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530" name="直接箭头连接符 22">
            <a:extLst>
              <a:ext uri="{FF2B5EF4-FFF2-40B4-BE49-F238E27FC236}">
                <a16:creationId xmlns:a16="http://schemas.microsoft.com/office/drawing/2014/main" xmlns="" id="{42461B40-A1DE-4CEA-8A32-4690465B898E}"/>
              </a:ext>
            </a:extLst>
          </p:cNvPr>
          <p:cNvCxnSpPr>
            <a:cxnSpLocks noChangeShapeType="1"/>
          </p:cNvCxnSpPr>
          <p:nvPr/>
        </p:nvCxnSpPr>
        <p:spPr bwMode="auto">
          <a:xfrm>
            <a:off x="3071813" y="4714877"/>
            <a:ext cx="1928812" cy="500063"/>
          </a:xfrm>
          <a:prstGeom prst="straightConnector1">
            <a:avLst/>
          </a:prstGeom>
          <a:noFill/>
          <a:ln w="9525">
            <a:solidFill>
              <a:srgbClr val="000000"/>
            </a:solidFill>
            <a:round/>
            <a:headEnd/>
            <a:tailEnd/>
          </a:ln>
          <a:scene3d>
            <a:camera prst="legacyObliqueTopRight"/>
            <a:lightRig rig="legacyFlat3" dir="b"/>
          </a:scene3d>
          <a:sp3d extrusionH="430200" prstMaterial="legacyMatte">
            <a:bevelT w="13500" h="13500" prst="angle"/>
            <a:bevelB w="13500" h="13500" prst="angle"/>
            <a:extrusionClr>
              <a:srgbClr val="99CC00"/>
            </a:extrusionClr>
            <a:contourClr>
              <a:srgbClr val="000000"/>
            </a:contourClr>
          </a:sp3d>
          <a:extLst>
            <a:ext uri="{909E8E84-426E-40dd-AFC4-6F175D3DCCD1}">
              <a14:hiddenFill xmlns="" xmlns:a14="http://schemas.microsoft.com/office/drawing/2010/main">
                <a:noFill/>
              </a14:hiddenFill>
            </a:ext>
          </a:extLst>
        </p:spPr>
      </p:cxnSp>
      <p:cxnSp>
        <p:nvCxnSpPr>
          <p:cNvPr id="22531" name="直接箭头连接符 24">
            <a:extLst>
              <a:ext uri="{FF2B5EF4-FFF2-40B4-BE49-F238E27FC236}">
                <a16:creationId xmlns:a16="http://schemas.microsoft.com/office/drawing/2014/main" xmlns="" id="{E0DE14F1-D92A-4640-8EF7-765E93D9E5C6}"/>
              </a:ext>
            </a:extLst>
          </p:cNvPr>
          <p:cNvCxnSpPr>
            <a:cxnSpLocks noChangeShapeType="1"/>
          </p:cNvCxnSpPr>
          <p:nvPr/>
        </p:nvCxnSpPr>
        <p:spPr bwMode="auto">
          <a:xfrm>
            <a:off x="3214688" y="4714877"/>
            <a:ext cx="1428750" cy="500063"/>
          </a:xfrm>
          <a:prstGeom prst="straightConnector1">
            <a:avLst/>
          </a:prstGeom>
          <a:noFill/>
          <a:ln w="9525">
            <a:solidFill>
              <a:srgbClr val="000000"/>
            </a:solidFill>
            <a:round/>
            <a:headEnd/>
            <a:tailEnd/>
          </a:ln>
          <a:scene3d>
            <a:camera prst="legacyObliqueTopRight"/>
            <a:lightRig rig="legacyFlat3" dir="b"/>
          </a:scene3d>
          <a:sp3d extrusionH="430200" prstMaterial="legacyMatte">
            <a:bevelT w="13500" h="13500" prst="angle"/>
            <a:bevelB w="13500" h="13500" prst="angle"/>
            <a:extrusionClr>
              <a:srgbClr val="C00000"/>
            </a:extrusionClr>
            <a:contourClr>
              <a:srgbClr val="000000"/>
            </a:contourClr>
          </a:sp3d>
          <a:extLst>
            <a:ext uri="{909E8E84-426E-40dd-AFC4-6F175D3DCCD1}">
              <a14:hiddenFill xmlns="" xmlns:a14="http://schemas.microsoft.com/office/drawing/2010/main">
                <a:noFill/>
              </a14:hiddenFill>
            </a:ext>
          </a:extLst>
        </p:spPr>
      </p:cxnSp>
      <p:sp>
        <p:nvSpPr>
          <p:cNvPr id="16" name="TextBox 15">
            <a:extLst>
              <a:ext uri="{FF2B5EF4-FFF2-40B4-BE49-F238E27FC236}">
                <a16:creationId xmlns:a16="http://schemas.microsoft.com/office/drawing/2014/main" xmlns="" id="{02E369DB-F5C9-4E70-AB11-20CB71B3A87A}"/>
              </a:ext>
            </a:extLst>
          </p:cNvPr>
          <p:cNvSpPr txBox="1"/>
          <p:nvPr/>
        </p:nvSpPr>
        <p:spPr>
          <a:xfrm>
            <a:off x="371475" y="919163"/>
            <a:ext cx="7715250" cy="646331"/>
          </a:xfrm>
          <a:prstGeom prst="rect">
            <a:avLst/>
          </a:prstGeom>
          <a:noFill/>
        </p:spPr>
        <p:txBody>
          <a:bodyPr>
            <a:spAutoFit/>
          </a:bodyPr>
          <a:lstStyle/>
          <a:p>
            <a:pPr marL="285750" indent="-285750" eaLnBrk="1" hangingPunct="1">
              <a:buClr>
                <a:srgbClr val="C00000"/>
              </a:buClr>
              <a:buFont typeface="Arial" panose="020B0604020202020204" pitchFamily="34" charset="0"/>
              <a:buChar char="•"/>
              <a:defRPr/>
            </a:pPr>
            <a:r>
              <a:rPr lang="zh-CN" altLang="en-US" b="1" dirty="0">
                <a:latin typeface="微软雅黑" panose="020B0503020204020204" pitchFamily="34" charset="-122"/>
                <a:ea typeface="微软雅黑" panose="020B0503020204020204" pitchFamily="34" charset="-122"/>
              </a:rPr>
              <a:t>有代理权限的证券公司</a:t>
            </a:r>
            <a:endParaRPr lang="en-US" altLang="zh-CN" b="1" dirty="0">
              <a:latin typeface="微软雅黑" panose="020B0503020204020204" pitchFamily="34" charset="-122"/>
              <a:ea typeface="微软雅黑" panose="020B0503020204020204" pitchFamily="34" charset="-122"/>
            </a:endParaRPr>
          </a:p>
          <a:p>
            <a:pPr marL="342900" indent="-342900" eaLnBrk="1" hangingPunct="1">
              <a:buFont typeface="+mj-lt"/>
              <a:buAutoNum type="arabicPeriod"/>
              <a:defRPr/>
            </a:pPr>
            <a:endParaRPr lang="en-US" altLang="zh-CN" b="1" dirty="0">
              <a:latin typeface="楷体" pitchFamily="49" charset="-122"/>
              <a:ea typeface="楷体" pitchFamily="49" charset="-122"/>
            </a:endParaRPr>
          </a:p>
        </p:txBody>
      </p:sp>
      <p:grpSp>
        <p:nvGrpSpPr>
          <p:cNvPr id="3" name="组合 4">
            <a:extLst>
              <a:ext uri="{FF2B5EF4-FFF2-40B4-BE49-F238E27FC236}">
                <a16:creationId xmlns:a16="http://schemas.microsoft.com/office/drawing/2014/main" xmlns="" id="{0D5ADA7A-F5F3-455C-B155-964C0879A512}"/>
              </a:ext>
            </a:extLst>
          </p:cNvPr>
          <p:cNvGrpSpPr>
            <a:grpSpLocks/>
          </p:cNvGrpSpPr>
          <p:nvPr/>
        </p:nvGrpSpPr>
        <p:grpSpPr bwMode="auto">
          <a:xfrm>
            <a:off x="428627" y="1262065"/>
            <a:ext cx="8393113" cy="707887"/>
            <a:chOff x="428596" y="1318981"/>
            <a:chExt cx="8393048" cy="707747"/>
          </a:xfrm>
        </p:grpSpPr>
        <p:sp>
          <p:nvSpPr>
            <p:cNvPr id="22538" name="矩形 17">
              <a:extLst>
                <a:ext uri="{FF2B5EF4-FFF2-40B4-BE49-F238E27FC236}">
                  <a16:creationId xmlns:a16="http://schemas.microsoft.com/office/drawing/2014/main" xmlns="" id="{C4D3EE91-C02E-4786-A65C-FECA11246F15}"/>
                </a:ext>
              </a:extLst>
            </p:cNvPr>
            <p:cNvSpPr>
              <a:spLocks noChangeArrowheads="1"/>
            </p:cNvSpPr>
            <p:nvPr/>
          </p:nvSpPr>
          <p:spPr bwMode="auto">
            <a:xfrm>
              <a:off x="428596" y="1318981"/>
              <a:ext cx="8393048" cy="70774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Clr>
                  <a:srgbClr val="C00000"/>
                </a:buClr>
              </a:pPr>
              <a:r>
                <a:rPr lang="en-US" altLang="zh-CN" sz="2000" b="1" dirty="0">
                  <a:latin typeface="楷体" panose="02010609060101010101" pitchFamily="49" charset="-122"/>
                  <a:ea typeface="楷体" panose="02010609060101010101" pitchFamily="49" charset="-122"/>
                  <a:hlinkClick r:id="rId3"/>
                </a:rPr>
                <a:t>www.chinaclear.cn</a:t>
              </a:r>
              <a:r>
                <a:rPr lang="en-US" altLang="zh-CN" sz="2000" b="1" dirty="0">
                  <a:latin typeface="楷体" panose="02010609060101010101" pitchFamily="49" charset="-122"/>
                  <a:ea typeface="楷体" panose="02010609060101010101" pitchFamily="49" charset="-122"/>
                </a:rPr>
                <a:t>    </a:t>
              </a:r>
              <a:r>
                <a:rPr lang="zh-CN" altLang="en-US" sz="2000" b="1" dirty="0">
                  <a:latin typeface="楷体" panose="02010609060101010101" pitchFamily="49" charset="-122"/>
                  <a:ea typeface="楷体" panose="02010609060101010101" pitchFamily="49" charset="-122"/>
                </a:rPr>
                <a:t>“网上业务平台”  </a:t>
              </a: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投资者服务专区</a:t>
              </a:r>
              <a:r>
                <a:rPr lang="en-US" altLang="zh-CN" sz="2000" b="1" dirty="0">
                  <a:latin typeface="楷体" panose="02010609060101010101" pitchFamily="49" charset="-122"/>
                  <a:ea typeface="楷体" panose="02010609060101010101" pitchFamily="49" charset="-122"/>
                </a:rPr>
                <a:t>”   “</a:t>
              </a:r>
              <a:r>
                <a:rPr lang="zh-CN" altLang="en-US" sz="2000" b="1" dirty="0">
                  <a:latin typeface="楷体" panose="02010609060101010101" pitchFamily="49" charset="-122"/>
                  <a:ea typeface="楷体" panose="02010609060101010101" pitchFamily="49" charset="-122"/>
                </a:rPr>
                <a:t>证券质押登记业务代理机构清单</a:t>
              </a:r>
              <a:r>
                <a:rPr lang="en-US" altLang="zh-CN" sz="2000" b="1" dirty="0">
                  <a:latin typeface="楷体" panose="02010609060101010101" pitchFamily="49" charset="-122"/>
                  <a:ea typeface="楷体" panose="02010609060101010101" pitchFamily="49" charset="-122"/>
                </a:rPr>
                <a:t>”</a:t>
              </a:r>
            </a:p>
          </p:txBody>
        </p:sp>
        <p:sp>
          <p:nvSpPr>
            <p:cNvPr id="2" name="右箭头 1">
              <a:extLst>
                <a:ext uri="{FF2B5EF4-FFF2-40B4-BE49-F238E27FC236}">
                  <a16:creationId xmlns:a16="http://schemas.microsoft.com/office/drawing/2014/main" xmlns="" id="{5FB20628-F3BB-4769-B808-AF0FAF2F4532}"/>
                </a:ext>
              </a:extLst>
            </p:cNvPr>
            <p:cNvSpPr/>
            <p:nvPr/>
          </p:nvSpPr>
          <p:spPr bwMode="gray">
            <a:xfrm>
              <a:off x="2854277" y="1465002"/>
              <a:ext cx="360360" cy="209509"/>
            </a:xfrm>
            <a:prstGeom prst="rightArrow">
              <a:avLst/>
            </a:prstGeom>
            <a:solidFill>
              <a:srgbClr val="C00000"/>
            </a:solidFill>
            <a:ln w="9525">
              <a:noFill/>
              <a:round/>
              <a:headEnd/>
              <a:tailEnd/>
            </a:ln>
          </p:spPr>
          <p:txBody>
            <a:bodyPr wrap="none" anchor="ctr"/>
            <a:lstStyle/>
            <a:p>
              <a:pPr algn="ctr" eaLnBrk="1" hangingPunct="1">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 name="右箭头 14">
              <a:extLst>
                <a:ext uri="{FF2B5EF4-FFF2-40B4-BE49-F238E27FC236}">
                  <a16:creationId xmlns:a16="http://schemas.microsoft.com/office/drawing/2014/main" xmlns="" id="{74071F58-DC2B-46DF-A9BE-1AC004951F0B}"/>
                </a:ext>
              </a:extLst>
            </p:cNvPr>
            <p:cNvSpPr/>
            <p:nvPr/>
          </p:nvSpPr>
          <p:spPr bwMode="gray">
            <a:xfrm>
              <a:off x="5192647" y="1430084"/>
              <a:ext cx="360359" cy="211096"/>
            </a:xfrm>
            <a:prstGeom prst="rightArrow">
              <a:avLst/>
            </a:prstGeom>
            <a:solidFill>
              <a:srgbClr val="C00000"/>
            </a:solidFill>
            <a:ln w="9525">
              <a:noFill/>
              <a:round/>
              <a:headEnd/>
              <a:tailEnd/>
            </a:ln>
          </p:spPr>
          <p:txBody>
            <a:bodyPr wrap="none" anchor="ctr"/>
            <a:lstStyle/>
            <a:p>
              <a:pPr algn="ctr" eaLnBrk="1" hangingPunct="1">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7" name="右箭头 16">
              <a:extLst>
                <a:ext uri="{FF2B5EF4-FFF2-40B4-BE49-F238E27FC236}">
                  <a16:creationId xmlns:a16="http://schemas.microsoft.com/office/drawing/2014/main" xmlns="" id="{E024D37B-F208-4E70-B4BD-3943AC9D338F}"/>
                </a:ext>
              </a:extLst>
            </p:cNvPr>
            <p:cNvSpPr/>
            <p:nvPr/>
          </p:nvSpPr>
          <p:spPr bwMode="gray">
            <a:xfrm>
              <a:off x="7906993" y="1464381"/>
              <a:ext cx="360040" cy="210615"/>
            </a:xfrm>
            <a:prstGeom prst="rightArrow">
              <a:avLst/>
            </a:prstGeom>
            <a:solidFill>
              <a:srgbClr val="C00000"/>
            </a:solidFill>
            <a:ln w="9525">
              <a:noFill/>
              <a:round/>
              <a:headEnd/>
              <a:tailEnd/>
            </a:ln>
          </p:spPr>
          <p:txBody>
            <a:bodyPr wrap="none" anchor="ctr"/>
            <a:lstStyle/>
            <a:p>
              <a:pPr algn="ctr" eaLnBrk="1" hangingPunct="1">
                <a:defRPr/>
              </a:pPr>
              <a:r>
                <a:rPr lang="en-US" altLang="zh-CN"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endParaRPr lang="zh-CN" alt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pic>
        <p:nvPicPr>
          <p:cNvPr id="22535" name="图片 3">
            <a:extLst>
              <a:ext uri="{FF2B5EF4-FFF2-40B4-BE49-F238E27FC236}">
                <a16:creationId xmlns:a16="http://schemas.microsoft.com/office/drawing/2014/main" xmlns="" id="{CD27F1A0-FB04-4F00-B434-934AD94314DD}"/>
              </a:ext>
            </a:extLst>
          </p:cNvPr>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2068514"/>
            <a:ext cx="9144000" cy="41132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2536" name="灯片编号占位符 5">
            <a:extLst>
              <a:ext uri="{FF2B5EF4-FFF2-40B4-BE49-F238E27FC236}">
                <a16:creationId xmlns:a16="http://schemas.microsoft.com/office/drawing/2014/main" xmlns="" id="{E3C101CC-5B57-4B73-998C-2DA03272BC87}"/>
              </a:ext>
            </a:extLst>
          </p:cNvPr>
          <p:cNvSpPr>
            <a:spLocks noGrp="1"/>
          </p:cNvSpPr>
          <p:nvPr>
            <p:ph type="sldNum" sz="quarter" idx="12"/>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A942C5B7-9708-43DF-96D8-DA77ACEFCA48}" type="slidenum">
              <a:rPr lang="en-US" altLang="zh-CN"/>
              <a:pPr/>
              <a:t>17</a:t>
            </a:fld>
            <a:endParaRPr lang="en-US" altLang="zh-CN" dirty="0"/>
          </a:p>
        </p:txBody>
      </p:sp>
      <p:sp>
        <p:nvSpPr>
          <p:cNvPr id="14" name="标题 1">
            <a:extLst>
              <a:ext uri="{FF2B5EF4-FFF2-40B4-BE49-F238E27FC236}">
                <a16:creationId xmlns:a16="http://schemas.microsoft.com/office/drawing/2014/main" xmlns="" id="{2279FD47-2E4E-46AB-A074-3EEE643EAD65}"/>
              </a:ext>
            </a:extLst>
          </p:cNvPr>
          <p:cNvSpPr txBox="1">
            <a:spLocks/>
          </p:cNvSpPr>
          <p:nvPr/>
        </p:nvSpPr>
        <p:spPr bwMode="auto">
          <a:xfrm>
            <a:off x="428596" y="285728"/>
            <a:ext cx="4471990" cy="58259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股份类业务介绍</a:t>
            </a: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Tree>
    <p:extLst>
      <p:ext uri="{BB962C8B-B14F-4D97-AF65-F5344CB8AC3E}">
        <p14:creationId xmlns:p14="http://schemas.microsoft.com/office/powerpoint/2010/main" xmlns="" val="129627291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2">
            <a:extLst>
              <a:ext uri="{FF2B5EF4-FFF2-40B4-BE49-F238E27FC236}">
                <a16:creationId xmlns:a16="http://schemas.microsoft.com/office/drawing/2014/main" xmlns="" id="{247E7304-1FD3-4BC0-A532-067DF50B8023}"/>
              </a:ext>
            </a:extLst>
          </p:cNvPr>
          <p:cNvSpPr txBox="1"/>
          <p:nvPr/>
        </p:nvSpPr>
        <p:spPr>
          <a:xfrm>
            <a:off x="663575" y="1022349"/>
            <a:ext cx="7265988" cy="400110"/>
          </a:xfrm>
          <a:prstGeom prst="rect">
            <a:avLst/>
          </a:prstGeom>
          <a:noFill/>
        </p:spPr>
        <p:txBody>
          <a:bodyPr>
            <a:spAutoFit/>
          </a:bodyPr>
          <a:lstStyle/>
          <a:p>
            <a:pPr eaLnBrk="1" fontAlgn="ctr" hangingPunct="1">
              <a:spcAft>
                <a:spcPts val="0"/>
              </a:spcAft>
              <a:defRPr/>
            </a:pPr>
            <a:r>
              <a:rPr lang="zh-CN" altLang="en-US" sz="20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中国结算</a:t>
            </a:r>
            <a:r>
              <a:rPr lang="en-US" altLang="zh-CN" sz="20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APP</a:t>
            </a:r>
            <a:endParaRPr lang="zh-CN" altLang="en-US" sz="20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cxnSp>
        <p:nvCxnSpPr>
          <p:cNvPr id="21" name="直接连接符 20">
            <a:extLst>
              <a:ext uri="{FF2B5EF4-FFF2-40B4-BE49-F238E27FC236}">
                <a16:creationId xmlns:a16="http://schemas.microsoft.com/office/drawing/2014/main" xmlns="" id="{56C854F5-238B-4B0D-A1D5-5490D76E8AD1}"/>
              </a:ext>
            </a:extLst>
          </p:cNvPr>
          <p:cNvCxnSpPr/>
          <p:nvPr/>
        </p:nvCxnSpPr>
        <p:spPr>
          <a:xfrm>
            <a:off x="527050" y="981075"/>
            <a:ext cx="0" cy="503239"/>
          </a:xfrm>
          <a:prstGeom prst="line">
            <a:avLst/>
          </a:prstGeom>
          <a:ln w="76200">
            <a:solidFill>
              <a:srgbClr val="C00000"/>
            </a:solidFill>
          </a:ln>
        </p:spPr>
        <p:style>
          <a:lnRef idx="1">
            <a:schemeClr val="accent2"/>
          </a:lnRef>
          <a:fillRef idx="0">
            <a:schemeClr val="accent2"/>
          </a:fillRef>
          <a:effectRef idx="0">
            <a:schemeClr val="accent2"/>
          </a:effectRef>
          <a:fontRef idx="minor">
            <a:schemeClr val="tx1"/>
          </a:fontRef>
        </p:style>
      </p:cxnSp>
      <p:sp>
        <p:nvSpPr>
          <p:cNvPr id="23559" name="灯片编号占位符 9">
            <a:extLst>
              <a:ext uri="{FF2B5EF4-FFF2-40B4-BE49-F238E27FC236}">
                <a16:creationId xmlns:a16="http://schemas.microsoft.com/office/drawing/2014/main" xmlns="" id="{66297367-9E96-427E-A9DC-9AD0286BA9FE}"/>
              </a:ext>
            </a:extLst>
          </p:cNvPr>
          <p:cNvSpPr>
            <a:spLocks noGrp="1"/>
          </p:cNvSpPr>
          <p:nvPr>
            <p:ph type="sldNum" sz="quarter" idx="12"/>
          </p:nvPr>
        </p:nvSpPr>
        <p:spPr>
          <a:xfrm>
            <a:off x="2627313" y="6122988"/>
            <a:ext cx="2133600" cy="476251"/>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48E7E794-10A4-4D1A-B11F-C265149D9B7A}" type="slidenum">
              <a:rPr lang="en-US" altLang="zh-CN"/>
              <a:pPr/>
              <a:t>18</a:t>
            </a:fld>
            <a:endParaRPr lang="en-US" altLang="zh-CN" dirty="0"/>
          </a:p>
        </p:txBody>
      </p:sp>
      <p:sp>
        <p:nvSpPr>
          <p:cNvPr id="58" name="标题 1">
            <a:extLst>
              <a:ext uri="{FF2B5EF4-FFF2-40B4-BE49-F238E27FC236}">
                <a16:creationId xmlns:a16="http://schemas.microsoft.com/office/drawing/2014/main" xmlns="" id="{6E3AA0AC-DF0A-4B41-9A69-F1DC19C444BE}"/>
              </a:ext>
            </a:extLst>
          </p:cNvPr>
          <p:cNvSpPr txBox="1">
            <a:spLocks/>
          </p:cNvSpPr>
          <p:nvPr/>
        </p:nvSpPr>
        <p:spPr bwMode="auto">
          <a:xfrm>
            <a:off x="428596" y="285728"/>
            <a:ext cx="4471990" cy="58259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股份类业务介绍</a:t>
            </a: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59" name="TextBox 58"/>
          <p:cNvSpPr txBox="1"/>
          <p:nvPr/>
        </p:nvSpPr>
        <p:spPr>
          <a:xfrm>
            <a:off x="683568" y="2348880"/>
            <a:ext cx="4176464" cy="3231654"/>
          </a:xfrm>
          <a:prstGeom prst="rect">
            <a:avLst/>
          </a:prstGeom>
          <a:noFill/>
        </p:spPr>
        <p:txBody>
          <a:bodyPr wrap="square" rtlCol="0">
            <a:spAutoFit/>
          </a:bodyPr>
          <a:lstStyle/>
          <a:p>
            <a:pPr>
              <a:lnSpc>
                <a:spcPct val="150000"/>
              </a:lnSpc>
              <a:buFont typeface="Wingdings" pitchFamily="2" charset="2"/>
              <a:buChar char="ü"/>
            </a:pPr>
            <a:r>
              <a:rPr lang="zh-CN" altLang="zh-CN" sz="2000" b="1" dirty="0">
                <a:latin typeface="楷体" pitchFamily="49" charset="-122"/>
                <a:ea typeface="楷体" pitchFamily="49" charset="-122"/>
              </a:rPr>
              <a:t>网上预约排号。</a:t>
            </a:r>
            <a:r>
              <a:rPr lang="en-US" altLang="zh-CN" dirty="0">
                <a:latin typeface="楷体" pitchFamily="49" charset="-122"/>
                <a:ea typeface="楷体" pitchFamily="49" charset="-122"/>
              </a:rPr>
              <a:t>            </a:t>
            </a:r>
            <a:endParaRPr lang="zh-CN" altLang="zh-CN" dirty="0">
              <a:latin typeface="楷体" pitchFamily="49" charset="-122"/>
              <a:ea typeface="楷体" pitchFamily="49" charset="-122"/>
            </a:endParaRPr>
          </a:p>
          <a:p>
            <a:pPr>
              <a:lnSpc>
                <a:spcPct val="150000"/>
              </a:lnSpc>
              <a:buFont typeface="Wingdings" pitchFamily="2" charset="2"/>
              <a:buChar char="ü"/>
            </a:pPr>
            <a:r>
              <a:rPr lang="zh-CN" altLang="zh-CN" sz="2000" b="1" dirty="0">
                <a:latin typeface="楷体" pitchFamily="49" charset="-122"/>
                <a:ea typeface="楷体" pitchFamily="49" charset="-122"/>
              </a:rPr>
              <a:t>线上填写业务表单。</a:t>
            </a:r>
            <a:endParaRPr lang="en-US" altLang="zh-CN" sz="2000" b="1" dirty="0">
              <a:latin typeface="楷体" pitchFamily="49" charset="-122"/>
              <a:ea typeface="楷体" pitchFamily="49" charset="-122"/>
            </a:endParaRPr>
          </a:p>
          <a:p>
            <a:pPr>
              <a:lnSpc>
                <a:spcPct val="150000"/>
              </a:lnSpc>
              <a:buFont typeface="Wingdings" pitchFamily="2" charset="2"/>
              <a:buChar char="ü"/>
            </a:pPr>
            <a:r>
              <a:rPr lang="zh-CN" altLang="zh-CN" sz="2000" b="1" dirty="0">
                <a:latin typeface="楷体" pitchFamily="49" charset="-122"/>
                <a:ea typeface="楷体" pitchFamily="49" charset="-122"/>
              </a:rPr>
              <a:t>查询证券持有及变动情况。</a:t>
            </a:r>
            <a:endParaRPr lang="en-US" altLang="zh-CN" sz="2000" b="1" dirty="0">
              <a:latin typeface="楷体" pitchFamily="49" charset="-122"/>
              <a:ea typeface="楷体" pitchFamily="49" charset="-122"/>
            </a:endParaRPr>
          </a:p>
          <a:p>
            <a:pPr>
              <a:lnSpc>
                <a:spcPct val="150000"/>
              </a:lnSpc>
            </a:pPr>
            <a:r>
              <a:rPr lang="zh-CN" altLang="en-US" dirty="0">
                <a:latin typeface="楷体" pitchFamily="49" charset="-122"/>
                <a:ea typeface="楷体" pitchFamily="49" charset="-122"/>
              </a:rPr>
              <a:t>    通过</a:t>
            </a:r>
            <a:r>
              <a:rPr lang="en-US" altLang="zh-CN" dirty="0">
                <a:latin typeface="楷体" pitchFamily="49" charset="-122"/>
                <a:ea typeface="楷体" pitchFamily="49" charset="-122"/>
              </a:rPr>
              <a:t>APP</a:t>
            </a:r>
            <a:r>
              <a:rPr lang="zh-CN" altLang="en-US" dirty="0">
                <a:latin typeface="楷体" pitchFamily="49" charset="-122"/>
                <a:ea typeface="楷体" pitchFamily="49" charset="-122"/>
              </a:rPr>
              <a:t>完成身份认证后，随时查询自己的证券持有及变动情况。</a:t>
            </a:r>
          </a:p>
          <a:p>
            <a:pPr>
              <a:lnSpc>
                <a:spcPct val="150000"/>
              </a:lnSpc>
              <a:buFont typeface="Wingdings" pitchFamily="2" charset="2"/>
              <a:buChar char="ü"/>
            </a:pPr>
            <a:endParaRPr lang="zh-CN" altLang="zh-CN" sz="2000" dirty="0">
              <a:latin typeface="楷体" pitchFamily="49" charset="-122"/>
              <a:ea typeface="楷体" pitchFamily="49" charset="-122"/>
            </a:endParaRPr>
          </a:p>
          <a:p>
            <a:pPr>
              <a:lnSpc>
                <a:spcPct val="150000"/>
              </a:lnSpc>
              <a:buFont typeface="Wingdings" pitchFamily="2" charset="2"/>
              <a:buChar char="l"/>
            </a:pPr>
            <a:endParaRPr lang="zh-CN" altLang="en-US" sz="2000" dirty="0"/>
          </a:p>
        </p:txBody>
      </p:sp>
      <p:sp>
        <p:nvSpPr>
          <p:cNvPr id="66" name="矩形 65"/>
          <p:cNvSpPr/>
          <p:nvPr/>
        </p:nvSpPr>
        <p:spPr bwMode="gray">
          <a:xfrm>
            <a:off x="611560" y="2276872"/>
            <a:ext cx="4032448" cy="2376264"/>
          </a:xfrm>
          <a:prstGeom prst="rect">
            <a:avLst/>
          </a:prstGeom>
          <a:noFill/>
          <a:ln w="63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10" name="图片 9" descr="IMG_0012.PNG"/>
          <p:cNvPicPr>
            <a:picLocks noChangeAspect="1"/>
          </p:cNvPicPr>
          <p:nvPr/>
        </p:nvPicPr>
        <p:blipFill>
          <a:blip r:embed="rId2" cstate="print"/>
          <a:srcRect l="3887" t="3150" b="15025"/>
          <a:stretch>
            <a:fillRect/>
          </a:stretch>
        </p:blipFill>
        <p:spPr>
          <a:xfrm>
            <a:off x="5004048" y="980728"/>
            <a:ext cx="3425577" cy="5184576"/>
          </a:xfrm>
          <a:prstGeom prst="rect">
            <a:avLst/>
          </a:prstGeom>
        </p:spPr>
      </p:pic>
      <p:pic>
        <p:nvPicPr>
          <p:cNvPr id="11" name="图片 10" descr="IMG_0013.PNG"/>
          <p:cNvPicPr>
            <a:picLocks noChangeAspect="1"/>
          </p:cNvPicPr>
          <p:nvPr/>
        </p:nvPicPr>
        <p:blipFill>
          <a:blip r:embed="rId3" cstate="print"/>
          <a:srcRect b="16050"/>
          <a:stretch>
            <a:fillRect/>
          </a:stretch>
        </p:blipFill>
        <p:spPr>
          <a:xfrm>
            <a:off x="9684568" y="980728"/>
            <a:ext cx="3473878" cy="5184576"/>
          </a:xfrm>
          <a:prstGeom prst="rect">
            <a:avLst/>
          </a:prstGeom>
        </p:spPr>
      </p:pic>
      <p:pic>
        <p:nvPicPr>
          <p:cNvPr id="12" name="图片 11" descr="IMG_0014.PNG"/>
          <p:cNvPicPr>
            <a:picLocks noChangeAspect="1"/>
          </p:cNvPicPr>
          <p:nvPr/>
        </p:nvPicPr>
        <p:blipFill>
          <a:blip r:embed="rId4" cstate="print"/>
          <a:srcRect b="16726"/>
          <a:stretch>
            <a:fillRect/>
          </a:stretch>
        </p:blipFill>
        <p:spPr>
          <a:xfrm>
            <a:off x="9324528" y="980728"/>
            <a:ext cx="3502086" cy="5184576"/>
          </a:xfrm>
          <a:prstGeom prst="rect">
            <a:avLst/>
          </a:prstGeom>
        </p:spPr>
      </p:pic>
      <p:sp>
        <p:nvSpPr>
          <p:cNvPr id="13" name="矩形 12"/>
          <p:cNvSpPr/>
          <p:nvPr/>
        </p:nvSpPr>
        <p:spPr bwMode="gray">
          <a:xfrm>
            <a:off x="5868144" y="2204864"/>
            <a:ext cx="792088" cy="576064"/>
          </a:xfrm>
          <a:prstGeom prst="rect">
            <a:avLst/>
          </a:prstGeom>
          <a:noFill/>
          <a:ln>
            <a:solidFill>
              <a:srgbClr val="C21727"/>
            </a:solidFill>
            <a:headEnd/>
            <a:tailEnd/>
          </a:ln>
        </p:spPr>
        <p:style>
          <a:lnRef idx="2">
            <a:schemeClr val="dk1"/>
          </a:lnRef>
          <a:fillRef idx="1">
            <a:schemeClr val="lt1"/>
          </a:fillRef>
          <a:effectRef idx="0">
            <a:schemeClr val="dk1"/>
          </a:effectRef>
          <a:fontRef idx="minor">
            <a:schemeClr val="dk1"/>
          </a:fontRef>
        </p:style>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 name="矩形 13"/>
          <p:cNvSpPr/>
          <p:nvPr/>
        </p:nvSpPr>
        <p:spPr bwMode="gray">
          <a:xfrm>
            <a:off x="5004048" y="2924944"/>
            <a:ext cx="792088" cy="576064"/>
          </a:xfrm>
          <a:prstGeom prst="rect">
            <a:avLst/>
          </a:prstGeom>
          <a:noFill/>
          <a:ln>
            <a:solidFill>
              <a:srgbClr val="C21727"/>
            </a:solidFill>
            <a:headEnd/>
            <a:tailEnd/>
          </a:ln>
        </p:spPr>
        <p:style>
          <a:lnRef idx="2">
            <a:schemeClr val="dk1"/>
          </a:lnRef>
          <a:fillRef idx="1">
            <a:schemeClr val="lt1"/>
          </a:fillRef>
          <a:effectRef idx="0">
            <a:schemeClr val="dk1"/>
          </a:effectRef>
          <a:fontRef idx="minor">
            <a:schemeClr val="dk1"/>
          </a:fontRef>
        </p:style>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 name="矩形 14"/>
          <p:cNvSpPr/>
          <p:nvPr/>
        </p:nvSpPr>
        <p:spPr bwMode="gray">
          <a:xfrm>
            <a:off x="5004048" y="2204864"/>
            <a:ext cx="792088" cy="576064"/>
          </a:xfrm>
          <a:prstGeom prst="rect">
            <a:avLst/>
          </a:prstGeom>
          <a:noFill/>
          <a:ln>
            <a:solidFill>
              <a:srgbClr val="C21727"/>
            </a:solidFill>
            <a:headEnd/>
            <a:tailEnd/>
          </a:ln>
        </p:spPr>
        <p:style>
          <a:lnRef idx="2">
            <a:schemeClr val="dk1"/>
          </a:lnRef>
          <a:fillRef idx="1">
            <a:schemeClr val="lt1"/>
          </a:fillRef>
          <a:effectRef idx="0">
            <a:schemeClr val="dk1"/>
          </a:effectRef>
          <a:fontRef idx="minor">
            <a:schemeClr val="dk1"/>
          </a:fontRef>
        </p:style>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xmlns="" val="2484172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xit" presetSubtype="16" fill="hold" grpId="1" nodeType="clickEffect">
                                  <p:stCondLst>
                                    <p:cond delay="0"/>
                                  </p:stCondLst>
                                  <p:childTnLst>
                                    <p:animEffect transition="out" filter="box(in)">
                                      <p:cBhvr>
                                        <p:cTn id="11" dur="500"/>
                                        <p:tgtEl>
                                          <p:spTgt spid="15"/>
                                        </p:tgtEl>
                                      </p:cBhvr>
                                    </p:animEffect>
                                    <p:set>
                                      <p:cBhvr>
                                        <p:cTn id="12" dur="1" fill="hold">
                                          <p:stCondLst>
                                            <p:cond delay="499"/>
                                          </p:stCondLst>
                                        </p:cTn>
                                        <p:tgtEl>
                                          <p:spTgt spid="1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5" presetClass="path" presetSubtype="0" accel="50000" decel="50000" fill="hold" nodeType="clickEffect">
                                  <p:stCondLst>
                                    <p:cond delay="0"/>
                                  </p:stCondLst>
                                  <p:childTnLst>
                                    <p:animMotion origin="layout" path="M -1.94444E-6 -4.81481E-6 L -0.51285 -4.81481E-6 " pathEditMode="relative" rAng="0" ptsTypes="AA">
                                      <p:cBhvr>
                                        <p:cTn id="16" dur="2000" fill="hold"/>
                                        <p:tgtEl>
                                          <p:spTgt spid="11"/>
                                        </p:tgtEl>
                                        <p:attrNameLst>
                                          <p:attrName>ppt_x</p:attrName>
                                          <p:attrName>ppt_y</p:attrName>
                                        </p:attrNameLst>
                                      </p:cBhvr>
                                      <p:rCtr x="-256" y="0"/>
                                    </p:animMotion>
                                  </p:childTnLst>
                                </p:cTn>
                              </p:par>
                            </p:childTnLst>
                          </p:cTn>
                        </p:par>
                      </p:childTnLst>
                    </p:cTn>
                  </p:par>
                  <p:par>
                    <p:cTn id="17" fill="hold">
                      <p:stCondLst>
                        <p:cond delay="indefinite"/>
                      </p:stCondLst>
                      <p:childTnLst>
                        <p:par>
                          <p:cTn id="18" fill="hold">
                            <p:stCondLst>
                              <p:cond delay="0"/>
                            </p:stCondLst>
                            <p:childTnLst>
                              <p:par>
                                <p:cTn id="19" presetID="63" presetClass="path" presetSubtype="0" accel="50000" decel="50000" fill="hold" nodeType="clickEffect">
                                  <p:stCondLst>
                                    <p:cond delay="0"/>
                                  </p:stCondLst>
                                  <p:childTnLst>
                                    <p:animMotion origin="layout" path="M 0 0  L 0.25 0  E" pathEditMode="relative" ptsTypes="">
                                      <p:cBhvr>
                                        <p:cTn id="20" dur="2000" fill="hold"/>
                                        <p:tgtEl>
                                          <p:spTgt spid="11"/>
                                        </p:tgtEl>
                                        <p:attrNameLst>
                                          <p:attrName>ppt_x</p:attrName>
                                          <p:attrName>ppt_y</p:attrName>
                                        </p:attrNameLst>
                                      </p:cBhvr>
                                    </p:animMotion>
                                  </p:childTnLst>
                                </p:cTn>
                              </p:par>
                            </p:childTnLst>
                          </p:cTn>
                        </p:par>
                      </p:childTnLst>
                    </p:cTn>
                  </p:par>
                  <p:par>
                    <p:cTn id="21" fill="hold">
                      <p:stCondLst>
                        <p:cond delay="indefinite"/>
                      </p:stCondLst>
                      <p:childTnLst>
                        <p:par>
                          <p:cTn id="22" fill="hold">
                            <p:stCondLst>
                              <p:cond delay="0"/>
                            </p:stCondLst>
                            <p:childTnLst>
                              <p:par>
                                <p:cTn id="23" presetID="16" presetClass="entr" presetSubtype="26"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arn(inHorizontal)">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4" presetClass="exit" presetSubtype="16" fill="hold" grpId="1" nodeType="clickEffect">
                                  <p:stCondLst>
                                    <p:cond delay="0"/>
                                  </p:stCondLst>
                                  <p:childTnLst>
                                    <p:animEffect transition="out" filter="box(in)">
                                      <p:cBhvr>
                                        <p:cTn id="29" dur="500"/>
                                        <p:tgtEl>
                                          <p:spTgt spid="13"/>
                                        </p:tgtEl>
                                      </p:cBhvr>
                                    </p:animEffect>
                                    <p:set>
                                      <p:cBhvr>
                                        <p:cTn id="30" dur="1" fill="hold">
                                          <p:stCondLst>
                                            <p:cond delay="499"/>
                                          </p:stCondLst>
                                        </p:cTn>
                                        <p:tgtEl>
                                          <p:spTgt spid="13"/>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35" presetClass="path" presetSubtype="0" accel="50000" decel="50000" fill="hold" nodeType="clickEffect">
                                  <p:stCondLst>
                                    <p:cond delay="0"/>
                                  </p:stCondLst>
                                  <p:childTnLst>
                                    <p:animMotion origin="layout" path="M -0.01579 -4.81481E-6 L -0.475 -4.81481E-6 " pathEditMode="relative" rAng="0" ptsTypes="AA">
                                      <p:cBhvr>
                                        <p:cTn id="34" dur="2000" fill="hold"/>
                                        <p:tgtEl>
                                          <p:spTgt spid="12"/>
                                        </p:tgtEl>
                                        <p:attrNameLst>
                                          <p:attrName>ppt_x</p:attrName>
                                          <p:attrName>ppt_y</p:attrName>
                                        </p:attrNameLst>
                                      </p:cBhvr>
                                      <p:rCtr x="-230" y="0"/>
                                    </p:animMotion>
                                  </p:childTnLst>
                                </p:cTn>
                              </p:par>
                            </p:childTnLst>
                          </p:cTn>
                        </p:par>
                      </p:childTnLst>
                    </p:cTn>
                  </p:par>
                  <p:par>
                    <p:cTn id="35" fill="hold">
                      <p:stCondLst>
                        <p:cond delay="indefinite"/>
                      </p:stCondLst>
                      <p:childTnLst>
                        <p:par>
                          <p:cTn id="36" fill="hold">
                            <p:stCondLst>
                              <p:cond delay="0"/>
                            </p:stCondLst>
                            <p:childTnLst>
                              <p:par>
                                <p:cTn id="37" presetID="63" presetClass="path" presetSubtype="0" accel="50000" decel="50000" fill="hold" nodeType="clickEffect">
                                  <p:stCondLst>
                                    <p:cond delay="0"/>
                                  </p:stCondLst>
                                  <p:childTnLst>
                                    <p:animMotion origin="layout" path="M 0 0  L 0.25 0  E" pathEditMode="relative" ptsTypes="">
                                      <p:cBhvr>
                                        <p:cTn id="38" dur="2000" fill="hold"/>
                                        <p:tgtEl>
                                          <p:spTgt spid="12"/>
                                        </p:tgtEl>
                                        <p:attrNameLst>
                                          <p:attrName>ppt_x</p:attrName>
                                          <p:attrName>ppt_y</p:attrName>
                                        </p:attrNameLst>
                                      </p:cBhvr>
                                    </p:animMotion>
                                  </p:childTnLst>
                                </p:cTn>
                              </p:par>
                            </p:childTnLst>
                          </p:cTn>
                        </p:par>
                      </p:childTnLst>
                    </p:cTn>
                  </p:par>
                  <p:par>
                    <p:cTn id="39" fill="hold">
                      <p:stCondLst>
                        <p:cond delay="indefinite"/>
                      </p:stCondLst>
                      <p:childTnLst>
                        <p:par>
                          <p:cTn id="40" fill="hold">
                            <p:stCondLst>
                              <p:cond delay="0"/>
                            </p:stCondLst>
                            <p:childTnLst>
                              <p:par>
                                <p:cTn id="41" presetID="16" presetClass="entr" presetSubtype="26"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barn(inHorizontal)">
                                      <p:cBhvr>
                                        <p:cTn id="43" dur="500"/>
                                        <p:tgtEl>
                                          <p:spTgt spid="14"/>
                                        </p:tgtEl>
                                      </p:cBhvr>
                                    </p:animEffect>
                                  </p:childTnLst>
                                </p:cTn>
                              </p:par>
                            </p:childTnLst>
                          </p:cTn>
                        </p:par>
                      </p:childTnLst>
                    </p:cTn>
                  </p:par>
                  <p:par>
                    <p:cTn id="44" fill="hold">
                      <p:stCondLst>
                        <p:cond delay="indefinite"/>
                      </p:stCondLst>
                      <p:childTnLst>
                        <p:par>
                          <p:cTn id="45" fill="hold">
                            <p:stCondLst>
                              <p:cond delay="0"/>
                            </p:stCondLst>
                            <p:childTnLst>
                              <p:par>
                                <p:cTn id="46" presetID="4" presetClass="exit" presetSubtype="16" fill="hold" grpId="1" nodeType="clickEffect">
                                  <p:stCondLst>
                                    <p:cond delay="0"/>
                                  </p:stCondLst>
                                  <p:childTnLst>
                                    <p:animEffect transition="out" filter="box(in)">
                                      <p:cBhvr>
                                        <p:cTn id="47" dur="500"/>
                                        <p:tgtEl>
                                          <p:spTgt spid="14"/>
                                        </p:tgtEl>
                                      </p:cBhvr>
                                    </p:animEffect>
                                    <p:set>
                                      <p:cBhvr>
                                        <p:cTn id="48"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4" grpId="0" animBg="1"/>
      <p:bldP spid="14" grpId="1" animBg="1"/>
      <p:bldP spid="15" grpId="0" animBg="1"/>
      <p:bldP spid="15"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0">
            <a:extLst>
              <a:ext uri="{FF2B5EF4-FFF2-40B4-BE49-F238E27FC236}">
                <a16:creationId xmlns:a16="http://schemas.microsoft.com/office/drawing/2014/main" xmlns="" id="{22801936-A1AB-4B6A-A345-9BEE5F4F33AF}"/>
              </a:ext>
            </a:extLst>
          </p:cNvPr>
          <p:cNvSpPr txBox="1">
            <a:spLocks noChangeArrowheads="1"/>
          </p:cNvSpPr>
          <p:nvPr/>
        </p:nvSpPr>
        <p:spPr bwMode="auto">
          <a:xfrm>
            <a:off x="6143625" y="1678807"/>
            <a:ext cx="2305050"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dirty="0">
                <a:latin typeface="楷体" panose="02010609060101010101" pitchFamily="49" charset="-122"/>
                <a:ea typeface="楷体" panose="02010609060101010101" pitchFamily="49" charset="-122"/>
              </a:rPr>
              <a:t>非交易过户业务</a:t>
            </a:r>
          </a:p>
        </p:txBody>
      </p:sp>
      <p:sp>
        <p:nvSpPr>
          <p:cNvPr id="16387" name="Rectangle 21">
            <a:extLst>
              <a:ext uri="{FF2B5EF4-FFF2-40B4-BE49-F238E27FC236}">
                <a16:creationId xmlns:a16="http://schemas.microsoft.com/office/drawing/2014/main" xmlns="" id="{BF87D793-18FC-4241-A398-B83CF323EA81}"/>
              </a:ext>
            </a:extLst>
          </p:cNvPr>
          <p:cNvSpPr>
            <a:spLocks noChangeArrowheads="1"/>
          </p:cNvSpPr>
          <p:nvPr/>
        </p:nvSpPr>
        <p:spPr bwMode="auto">
          <a:xfrm>
            <a:off x="6429376" y="2067744"/>
            <a:ext cx="2714624" cy="186512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继承过户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离婚财产分割过户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法人资格丧失过户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向基金会捐赠过户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特定事项协议转让过户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pPr>
            <a:r>
              <a:rPr lang="en-US" altLang="zh-CN" sz="1600" dirty="0">
                <a:solidFill>
                  <a:schemeClr val="tx2"/>
                </a:solidFill>
                <a:latin typeface="楷体" panose="02010609060101010101" pitchFamily="49" charset="-122"/>
                <a:ea typeface="楷体" panose="02010609060101010101" pitchFamily="49" charset="-122"/>
              </a:rPr>
              <a:t>  </a:t>
            </a:r>
          </a:p>
        </p:txBody>
      </p:sp>
      <p:sp>
        <p:nvSpPr>
          <p:cNvPr id="16388" name="WordArt 24">
            <a:extLst>
              <a:ext uri="{FF2B5EF4-FFF2-40B4-BE49-F238E27FC236}">
                <a16:creationId xmlns:a16="http://schemas.microsoft.com/office/drawing/2014/main" xmlns="" id="{4EE271F6-3FE6-44AA-89D1-6AAC82627F3C}"/>
              </a:ext>
            </a:extLst>
          </p:cNvPr>
          <p:cNvSpPr>
            <a:spLocks noChangeArrowheads="1" noChangeShapeType="1" noTextEdit="1"/>
          </p:cNvSpPr>
          <p:nvPr/>
        </p:nvSpPr>
        <p:spPr bwMode="auto">
          <a:xfrm>
            <a:off x="3636963" y="3454401"/>
            <a:ext cx="1706562" cy="234951"/>
          </a:xfrm>
          <a:prstGeom prst="rect">
            <a:avLst/>
          </a:prstGeom>
          <a:extLst>
            <a:ext uri="{91240B29-F687-4f45-9708-019B960494DF}">
              <a14:hiddenLine xmlns=""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zh-CN" altLang="en-US" sz="2400" kern="10">
                <a:solidFill>
                  <a:schemeClr val="bg1"/>
                </a:solidFill>
                <a:latin typeface="楷体" panose="02010609060101010101" pitchFamily="49" charset="-122"/>
                <a:ea typeface="楷体" panose="02010609060101010101" pitchFamily="49" charset="-122"/>
              </a:rPr>
              <a:t>投资者业务类别</a:t>
            </a:r>
          </a:p>
        </p:txBody>
      </p:sp>
      <p:grpSp>
        <p:nvGrpSpPr>
          <p:cNvPr id="2" name="组合 43">
            <a:extLst>
              <a:ext uri="{FF2B5EF4-FFF2-40B4-BE49-F238E27FC236}">
                <a16:creationId xmlns:a16="http://schemas.microsoft.com/office/drawing/2014/main" xmlns="" id="{7B7F45A7-C6A6-4F2B-98C5-CED37F1FDB14}"/>
              </a:ext>
            </a:extLst>
          </p:cNvPr>
          <p:cNvGrpSpPr>
            <a:grpSpLocks/>
          </p:cNvGrpSpPr>
          <p:nvPr/>
        </p:nvGrpSpPr>
        <p:grpSpPr bwMode="auto">
          <a:xfrm>
            <a:off x="539552" y="2564904"/>
            <a:ext cx="2447925" cy="1646971"/>
            <a:chOff x="539552" y="4485084"/>
            <a:chExt cx="2448272" cy="1646530"/>
          </a:xfrm>
        </p:grpSpPr>
        <p:sp>
          <p:nvSpPr>
            <p:cNvPr id="16409" name="Text Box 22">
              <a:extLst>
                <a:ext uri="{FF2B5EF4-FFF2-40B4-BE49-F238E27FC236}">
                  <a16:creationId xmlns:a16="http://schemas.microsoft.com/office/drawing/2014/main" xmlns="" id="{4658830F-E318-4D9D-996B-F7ECBB3A148B}"/>
                </a:ext>
              </a:extLst>
            </p:cNvPr>
            <p:cNvSpPr txBox="1">
              <a:spLocks noChangeArrowheads="1"/>
            </p:cNvSpPr>
            <p:nvPr/>
          </p:nvSpPr>
          <p:spPr bwMode="auto">
            <a:xfrm>
              <a:off x="539552" y="4485084"/>
              <a:ext cx="2448272" cy="3692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证券质押登记业务</a:t>
              </a:r>
            </a:p>
          </p:txBody>
        </p:sp>
        <p:sp>
          <p:nvSpPr>
            <p:cNvPr id="16410" name="Rectangle 19">
              <a:extLst>
                <a:ext uri="{FF2B5EF4-FFF2-40B4-BE49-F238E27FC236}">
                  <a16:creationId xmlns:a16="http://schemas.microsoft.com/office/drawing/2014/main" xmlns="" id="{69B550C5-E60D-47F5-B2F9-2CBB60878546}"/>
                </a:ext>
              </a:extLst>
            </p:cNvPr>
            <p:cNvSpPr>
              <a:spLocks noChangeArrowheads="1"/>
            </p:cNvSpPr>
            <p:nvPr/>
          </p:nvSpPr>
          <p:spPr bwMode="auto">
            <a:xfrm>
              <a:off x="785786" y="4857760"/>
              <a:ext cx="2136775" cy="12738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证券质押登记</a:t>
              </a: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解除质押登记</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部分解除质押登记</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证券质押信息查询</a:t>
              </a:r>
            </a:p>
          </p:txBody>
        </p:sp>
      </p:grpSp>
      <p:grpSp>
        <p:nvGrpSpPr>
          <p:cNvPr id="3" name="组合 42">
            <a:extLst>
              <a:ext uri="{FF2B5EF4-FFF2-40B4-BE49-F238E27FC236}">
                <a16:creationId xmlns:a16="http://schemas.microsoft.com/office/drawing/2014/main" xmlns="" id="{142FE55B-D787-4815-9255-20037D3E0F16}"/>
              </a:ext>
            </a:extLst>
          </p:cNvPr>
          <p:cNvGrpSpPr>
            <a:grpSpLocks/>
          </p:cNvGrpSpPr>
          <p:nvPr/>
        </p:nvGrpSpPr>
        <p:grpSpPr bwMode="auto">
          <a:xfrm>
            <a:off x="539553" y="1220756"/>
            <a:ext cx="2409825" cy="1040453"/>
            <a:chOff x="611560" y="2638532"/>
            <a:chExt cx="2409324" cy="1040458"/>
          </a:xfrm>
        </p:grpSpPr>
        <p:sp>
          <p:nvSpPr>
            <p:cNvPr id="16406" name="Rectangle 17">
              <a:extLst>
                <a:ext uri="{FF2B5EF4-FFF2-40B4-BE49-F238E27FC236}">
                  <a16:creationId xmlns:a16="http://schemas.microsoft.com/office/drawing/2014/main" xmlns="" id="{1A254504-0615-4184-9C56-38E03E8D4E2D}"/>
                </a:ext>
              </a:extLst>
            </p:cNvPr>
            <p:cNvSpPr>
              <a:spLocks noChangeArrowheads="1"/>
            </p:cNvSpPr>
            <p:nvPr/>
          </p:nvSpPr>
          <p:spPr bwMode="auto">
            <a:xfrm>
              <a:off x="884109" y="2712402"/>
              <a:ext cx="2136775" cy="387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endParaRPr lang="zh-CN" altLang="en-US" sz="1600">
                <a:solidFill>
                  <a:schemeClr val="tx2"/>
                </a:solidFill>
                <a:latin typeface="楷体" panose="02010609060101010101" pitchFamily="49" charset="-122"/>
                <a:ea typeface="楷体" panose="02010609060101010101" pitchFamily="49" charset="-122"/>
              </a:endParaRPr>
            </a:p>
          </p:txBody>
        </p:sp>
        <p:sp>
          <p:nvSpPr>
            <p:cNvPr id="16407" name="Text Box 20">
              <a:extLst>
                <a:ext uri="{FF2B5EF4-FFF2-40B4-BE49-F238E27FC236}">
                  <a16:creationId xmlns:a16="http://schemas.microsoft.com/office/drawing/2014/main" xmlns="" id="{6C54E5E1-5DAB-4447-9134-54FF646B352A}"/>
                </a:ext>
              </a:extLst>
            </p:cNvPr>
            <p:cNvSpPr txBox="1">
              <a:spLocks noChangeArrowheads="1"/>
            </p:cNvSpPr>
            <p:nvPr/>
          </p:nvSpPr>
          <p:spPr bwMode="auto">
            <a:xfrm>
              <a:off x="611560" y="2638532"/>
              <a:ext cx="2304256" cy="3693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证券查询业务</a:t>
              </a:r>
            </a:p>
          </p:txBody>
        </p:sp>
        <p:sp>
          <p:nvSpPr>
            <p:cNvPr id="16408" name="Rectangle 21">
              <a:extLst>
                <a:ext uri="{FF2B5EF4-FFF2-40B4-BE49-F238E27FC236}">
                  <a16:creationId xmlns:a16="http://schemas.microsoft.com/office/drawing/2014/main" xmlns="" id="{FA24C92B-3B47-43D6-8322-2081743C2625}"/>
                </a:ext>
              </a:extLst>
            </p:cNvPr>
            <p:cNvSpPr>
              <a:spLocks noChangeArrowheads="1"/>
            </p:cNvSpPr>
            <p:nvPr/>
          </p:nvSpPr>
          <p:spPr bwMode="auto">
            <a:xfrm>
              <a:off x="818846" y="2995722"/>
              <a:ext cx="2136775" cy="6832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持有查询</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冻结查询</a:t>
              </a:r>
            </a:p>
          </p:txBody>
        </p:sp>
      </p:grpSp>
      <p:cxnSp>
        <p:nvCxnSpPr>
          <p:cNvPr id="31" name="直接箭头连接符 30">
            <a:extLst>
              <a:ext uri="{FF2B5EF4-FFF2-40B4-BE49-F238E27FC236}">
                <a16:creationId xmlns:a16="http://schemas.microsoft.com/office/drawing/2014/main" xmlns="" id="{E99EDA40-27B4-4B71-B041-9929B9742EAF}"/>
              </a:ext>
            </a:extLst>
          </p:cNvPr>
          <p:cNvCxnSpPr/>
          <p:nvPr/>
        </p:nvCxnSpPr>
        <p:spPr bwMode="auto">
          <a:xfrm>
            <a:off x="467544" y="2564904"/>
            <a:ext cx="2643188" cy="15875"/>
          </a:xfrm>
          <a:prstGeom prst="straightConnector1">
            <a:avLst/>
          </a:prstGeom>
          <a:ln>
            <a:solidFill>
              <a:schemeClr val="tx2">
                <a:lumMod val="65000"/>
                <a:lumOff val="35000"/>
              </a:schemeClr>
            </a:solidFill>
            <a:headEnd type="none" w="med" len="med"/>
            <a:tailEnd type="oval"/>
          </a:ln>
        </p:spPr>
        <p:style>
          <a:lnRef idx="1">
            <a:schemeClr val="dk1"/>
          </a:lnRef>
          <a:fillRef idx="0">
            <a:schemeClr val="dk1"/>
          </a:fillRef>
          <a:effectRef idx="0">
            <a:schemeClr val="dk1"/>
          </a:effectRef>
          <a:fontRef idx="minor">
            <a:schemeClr val="tx1"/>
          </a:fontRef>
        </p:style>
      </p:cxnSp>
      <p:grpSp>
        <p:nvGrpSpPr>
          <p:cNvPr id="4" name="组合 50">
            <a:extLst>
              <a:ext uri="{FF2B5EF4-FFF2-40B4-BE49-F238E27FC236}">
                <a16:creationId xmlns:a16="http://schemas.microsoft.com/office/drawing/2014/main" xmlns="" id="{B314A717-2FE2-46B1-9FAC-F7298D16B177}"/>
              </a:ext>
            </a:extLst>
          </p:cNvPr>
          <p:cNvGrpSpPr>
            <a:grpSpLocks/>
          </p:cNvGrpSpPr>
          <p:nvPr/>
        </p:nvGrpSpPr>
        <p:grpSpPr bwMode="auto">
          <a:xfrm>
            <a:off x="3203575" y="2043113"/>
            <a:ext cx="2520950" cy="3114675"/>
            <a:chOff x="3428992" y="1928802"/>
            <a:chExt cx="2520950" cy="3114728"/>
          </a:xfrm>
        </p:grpSpPr>
        <p:sp>
          <p:nvSpPr>
            <p:cNvPr id="16403" name="Oval 13">
              <a:extLst>
                <a:ext uri="{FF2B5EF4-FFF2-40B4-BE49-F238E27FC236}">
                  <a16:creationId xmlns:a16="http://schemas.microsoft.com/office/drawing/2014/main" xmlns="" id="{42A73BD2-7A9C-4F2C-A221-C39339B86A1B}"/>
                </a:ext>
              </a:extLst>
            </p:cNvPr>
            <p:cNvSpPr>
              <a:spLocks noChangeArrowheads="1"/>
            </p:cNvSpPr>
            <p:nvPr/>
          </p:nvSpPr>
          <p:spPr bwMode="auto">
            <a:xfrm>
              <a:off x="3428992" y="4643446"/>
              <a:ext cx="2520950" cy="400084"/>
            </a:xfrm>
            <a:prstGeom prst="ellipse">
              <a:avLst/>
            </a:prstGeom>
            <a:gradFill rotWithShape="1">
              <a:gsLst>
                <a:gs pos="0">
                  <a:schemeClr val="tx1">
                    <a:alpha val="39998"/>
                  </a:schemeClr>
                </a:gs>
                <a:gs pos="100000">
                  <a:schemeClr val="tx1">
                    <a:alpha val="0"/>
                  </a:schemeClr>
                </a:gs>
              </a:gsLst>
              <a:path path="shape">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楷体" panose="02010609060101010101" pitchFamily="49" charset="-122"/>
                <a:ea typeface="楷体" panose="02010609060101010101" pitchFamily="49" charset="-122"/>
              </a:endParaRPr>
            </a:p>
          </p:txBody>
        </p:sp>
        <p:pic>
          <p:nvPicPr>
            <p:cNvPr id="37" name="Picture 4" descr="http://www.ma-visioconference.fr/images/meeting_icons/27825.png">
              <a:extLst>
                <a:ext uri="{FF2B5EF4-FFF2-40B4-BE49-F238E27FC236}">
                  <a16:creationId xmlns:a16="http://schemas.microsoft.com/office/drawing/2014/main" xmlns="" id="{73B2FC0F-5AE3-483D-B76B-AAE3EA9E9580}"/>
                </a:ext>
              </a:extLst>
            </p:cNvPr>
            <p:cNvPicPr>
              <a:picLocks noChangeAspect="1" noChangeArrowheads="1"/>
            </p:cNvPicPr>
            <p:nvPr/>
          </p:nvPicPr>
          <p:blipFill>
            <a:blip r:embed="rId3" cstate="print">
              <a:duotone>
                <a:schemeClr val="accent1">
                  <a:shade val="45000"/>
                  <a:satMod val="135000"/>
                </a:schemeClr>
                <a:prstClr val="white"/>
              </a:duotone>
            </a:blip>
            <a:srcRect/>
            <a:stretch>
              <a:fillRect/>
            </a:stretch>
          </p:blipFill>
          <p:spPr bwMode="auto">
            <a:xfrm>
              <a:off x="3857620" y="1928802"/>
              <a:ext cx="1922032" cy="1706179"/>
            </a:xfrm>
            <a:prstGeom prst="rect">
              <a:avLst/>
            </a:prstGeom>
            <a:noFill/>
            <a:ln>
              <a:noFill/>
              <a:prstDash val="sysDot"/>
            </a:ln>
          </p:spPr>
        </p:pic>
        <p:sp>
          <p:nvSpPr>
            <p:cNvPr id="16405" name="TextBox 37">
              <a:extLst>
                <a:ext uri="{FF2B5EF4-FFF2-40B4-BE49-F238E27FC236}">
                  <a16:creationId xmlns:a16="http://schemas.microsoft.com/office/drawing/2014/main" xmlns="" id="{CC51639E-3E95-4C1A-B2FF-561104AE6E69}"/>
                </a:ext>
              </a:extLst>
            </p:cNvPr>
            <p:cNvSpPr txBox="1">
              <a:spLocks noChangeArrowheads="1"/>
            </p:cNvSpPr>
            <p:nvPr/>
          </p:nvSpPr>
          <p:spPr bwMode="auto">
            <a:xfrm>
              <a:off x="3643306" y="4143380"/>
              <a:ext cx="2071702" cy="40011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000">
                  <a:solidFill>
                    <a:srgbClr val="C00000"/>
                  </a:solidFill>
                  <a:latin typeface="楷体" panose="02010609060101010101" pitchFamily="49" charset="-122"/>
                  <a:ea typeface="楷体" panose="02010609060101010101" pitchFamily="49" charset="-122"/>
                </a:rPr>
                <a:t>股份类业务范围</a:t>
              </a:r>
            </a:p>
          </p:txBody>
        </p:sp>
      </p:grpSp>
      <p:sp>
        <p:nvSpPr>
          <p:cNvPr id="16394" name="Text Box 20">
            <a:extLst>
              <a:ext uri="{FF2B5EF4-FFF2-40B4-BE49-F238E27FC236}">
                <a16:creationId xmlns:a16="http://schemas.microsoft.com/office/drawing/2014/main" xmlns="" id="{6FDB3841-9954-4A8F-BAB0-5E7C99BEABD9}"/>
              </a:ext>
            </a:extLst>
          </p:cNvPr>
          <p:cNvSpPr txBox="1">
            <a:spLocks noChangeArrowheads="1"/>
          </p:cNvSpPr>
          <p:nvPr/>
        </p:nvSpPr>
        <p:spPr bwMode="auto">
          <a:xfrm>
            <a:off x="6372200" y="4197085"/>
            <a:ext cx="2303462"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dirty="0">
                <a:latin typeface="楷体" panose="02010609060101010101" pitchFamily="49" charset="-122"/>
                <a:ea typeface="楷体" panose="02010609060101010101" pitchFamily="49" charset="-122"/>
              </a:rPr>
              <a:t>转托管业务</a:t>
            </a:r>
          </a:p>
        </p:txBody>
      </p:sp>
      <p:cxnSp>
        <p:nvCxnSpPr>
          <p:cNvPr id="46" name="直接箭头连接符 45">
            <a:extLst>
              <a:ext uri="{FF2B5EF4-FFF2-40B4-BE49-F238E27FC236}">
                <a16:creationId xmlns:a16="http://schemas.microsoft.com/office/drawing/2014/main" xmlns="" id="{C5563807-F407-4FAD-B0B9-10381C6617F4}"/>
              </a:ext>
            </a:extLst>
          </p:cNvPr>
          <p:cNvCxnSpPr/>
          <p:nvPr/>
        </p:nvCxnSpPr>
        <p:spPr bwMode="auto">
          <a:xfrm>
            <a:off x="539552" y="4509120"/>
            <a:ext cx="2643187" cy="15875"/>
          </a:xfrm>
          <a:prstGeom prst="straightConnector1">
            <a:avLst/>
          </a:prstGeom>
          <a:ln>
            <a:solidFill>
              <a:schemeClr val="tx2">
                <a:lumMod val="65000"/>
                <a:lumOff val="35000"/>
              </a:schemeClr>
            </a:solidFill>
            <a:headEnd type="none" w="med" len="med"/>
            <a:tailEnd type="oval"/>
          </a:ln>
        </p:spPr>
        <p:style>
          <a:lnRef idx="1">
            <a:schemeClr val="dk1"/>
          </a:lnRef>
          <a:fillRef idx="0">
            <a:schemeClr val="dk1"/>
          </a:fillRef>
          <a:effectRef idx="0">
            <a:schemeClr val="dk1"/>
          </a:effectRef>
          <a:fontRef idx="minor">
            <a:schemeClr val="tx1"/>
          </a:fontRef>
        </p:style>
      </p:cxnSp>
      <p:grpSp>
        <p:nvGrpSpPr>
          <p:cNvPr id="5" name="组合 46">
            <a:extLst>
              <a:ext uri="{FF2B5EF4-FFF2-40B4-BE49-F238E27FC236}">
                <a16:creationId xmlns:a16="http://schemas.microsoft.com/office/drawing/2014/main" xmlns="" id="{B4329238-3FDD-460C-A030-F53DC429A25E}"/>
              </a:ext>
            </a:extLst>
          </p:cNvPr>
          <p:cNvGrpSpPr>
            <a:grpSpLocks/>
          </p:cNvGrpSpPr>
          <p:nvPr/>
        </p:nvGrpSpPr>
        <p:grpSpPr bwMode="auto">
          <a:xfrm>
            <a:off x="611560" y="4581128"/>
            <a:ext cx="2363788" cy="1363494"/>
            <a:chOff x="6058518" y="3571876"/>
            <a:chExt cx="2364769" cy="1363259"/>
          </a:xfrm>
        </p:grpSpPr>
        <p:sp>
          <p:nvSpPr>
            <p:cNvPr id="16401" name="Text Box 20">
              <a:extLst>
                <a:ext uri="{FF2B5EF4-FFF2-40B4-BE49-F238E27FC236}">
                  <a16:creationId xmlns:a16="http://schemas.microsoft.com/office/drawing/2014/main" xmlns="" id="{0CC0D399-F595-4889-B9F0-D414A53F87F7}"/>
                </a:ext>
              </a:extLst>
            </p:cNvPr>
            <p:cNvSpPr txBox="1">
              <a:spLocks noChangeArrowheads="1"/>
            </p:cNvSpPr>
            <p:nvPr/>
          </p:nvSpPr>
          <p:spPr bwMode="auto">
            <a:xfrm>
              <a:off x="6058518" y="3571876"/>
              <a:ext cx="2304256" cy="3692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质权的实现方式</a:t>
              </a:r>
            </a:p>
          </p:txBody>
        </p:sp>
        <p:sp>
          <p:nvSpPr>
            <p:cNvPr id="16402" name="Rectangle 19">
              <a:extLst>
                <a:ext uri="{FF2B5EF4-FFF2-40B4-BE49-F238E27FC236}">
                  <a16:creationId xmlns:a16="http://schemas.microsoft.com/office/drawing/2014/main" xmlns="" id="{F8E922FE-F32A-44FF-9FFD-91709FD1474C}"/>
                </a:ext>
              </a:extLst>
            </p:cNvPr>
            <p:cNvSpPr>
              <a:spLocks noChangeArrowheads="1"/>
            </p:cNvSpPr>
            <p:nvPr/>
          </p:nvSpPr>
          <p:spPr bwMode="auto">
            <a:xfrm>
              <a:off x="6286512" y="3956575"/>
              <a:ext cx="2136775" cy="9785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质押登记状态调整</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质押证券处置过户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pPr>
              <a:endParaRPr lang="zh-CN" altLang="en-US" sz="1600">
                <a:solidFill>
                  <a:schemeClr val="tx2"/>
                </a:solidFill>
                <a:latin typeface="楷体" panose="02010609060101010101" pitchFamily="49" charset="-122"/>
                <a:ea typeface="楷体" panose="02010609060101010101" pitchFamily="49" charset="-122"/>
              </a:endParaRPr>
            </a:p>
          </p:txBody>
        </p:sp>
      </p:grpSp>
      <p:cxnSp>
        <p:nvCxnSpPr>
          <p:cNvPr id="52" name="直接箭头连接符 51">
            <a:extLst>
              <a:ext uri="{FF2B5EF4-FFF2-40B4-BE49-F238E27FC236}">
                <a16:creationId xmlns:a16="http://schemas.microsoft.com/office/drawing/2014/main" xmlns="" id="{8C4E60E5-E1FE-4FAD-9F1E-CB8DDA81C7FF}"/>
              </a:ext>
            </a:extLst>
          </p:cNvPr>
          <p:cNvCxnSpPr/>
          <p:nvPr/>
        </p:nvCxnSpPr>
        <p:spPr bwMode="auto">
          <a:xfrm>
            <a:off x="6286500" y="4077073"/>
            <a:ext cx="2520950" cy="1588"/>
          </a:xfrm>
          <a:prstGeom prst="straightConnector1">
            <a:avLst/>
          </a:prstGeom>
          <a:ln>
            <a:solidFill>
              <a:schemeClr val="tx2">
                <a:lumMod val="65000"/>
                <a:lumOff val="35000"/>
              </a:schemeClr>
            </a:solidFill>
            <a:headEnd type="oval" w="med" len="med"/>
            <a:tailEnd type="none"/>
          </a:ln>
        </p:spPr>
        <p:style>
          <a:lnRef idx="1">
            <a:schemeClr val="dk1"/>
          </a:lnRef>
          <a:fillRef idx="0">
            <a:schemeClr val="dk1"/>
          </a:fillRef>
          <a:effectRef idx="0">
            <a:schemeClr val="dk1"/>
          </a:effectRef>
          <a:fontRef idx="minor">
            <a:schemeClr val="tx1"/>
          </a:fontRef>
        </p:style>
      </p:cxnSp>
      <p:sp>
        <p:nvSpPr>
          <p:cNvPr id="16399" name="灯片编号占位符 8">
            <a:extLst>
              <a:ext uri="{FF2B5EF4-FFF2-40B4-BE49-F238E27FC236}">
                <a16:creationId xmlns:a16="http://schemas.microsoft.com/office/drawing/2014/main" xmlns="" id="{5C4B733E-599B-4183-AB7B-C06E41BB861A}"/>
              </a:ext>
            </a:extLst>
          </p:cNvPr>
          <p:cNvSpPr>
            <a:spLocks noGrp="1"/>
          </p:cNvSpPr>
          <p:nvPr>
            <p:ph type="sldNum" sz="quarter" idx="12"/>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8A088EE-4F2C-4EAE-B801-9AC208CFCACC}" type="slidenum">
              <a:rPr lang="en-US" altLang="zh-CN"/>
              <a:pPr/>
              <a:t>19</a:t>
            </a:fld>
            <a:endParaRPr lang="en-US" altLang="zh-CN" dirty="0"/>
          </a:p>
        </p:txBody>
      </p:sp>
      <p:sp>
        <p:nvSpPr>
          <p:cNvPr id="27" name="标题 1">
            <a:extLst>
              <a:ext uri="{FF2B5EF4-FFF2-40B4-BE49-F238E27FC236}">
                <a16:creationId xmlns:a16="http://schemas.microsoft.com/office/drawing/2014/main" xmlns="" id="{9E659E98-0ED7-4164-A666-4184BDA180C9}"/>
              </a:ext>
            </a:extLst>
          </p:cNvPr>
          <p:cNvSpPr txBox="1">
            <a:spLocks/>
          </p:cNvSpPr>
          <p:nvPr/>
        </p:nvSpPr>
        <p:spPr bwMode="auto">
          <a:xfrm>
            <a:off x="428596" y="285728"/>
            <a:ext cx="4471990" cy="58259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股份类业务介绍</a:t>
            </a: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25" name="圆角矩形 24"/>
          <p:cNvSpPr/>
          <p:nvPr/>
        </p:nvSpPr>
        <p:spPr bwMode="gray">
          <a:xfrm>
            <a:off x="395536" y="1052736"/>
            <a:ext cx="2520280" cy="1320147"/>
          </a:xfrm>
          <a:prstGeom prst="roundRect">
            <a:avLst/>
          </a:prstGeom>
          <a:noFill/>
          <a:ln w="28575">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xmlns="" val="1272648336"/>
      </p:ext>
    </p:extLst>
  </p:cSld>
  <p:clrMapOvr>
    <a:masterClrMapping/>
  </p:clrMapOvr>
  <p:transition>
    <p:sndAc>
      <p:endSnd/>
    </p:sndAc>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9">
            <a:extLst>
              <a:ext uri="{FF2B5EF4-FFF2-40B4-BE49-F238E27FC236}">
                <a16:creationId xmlns:a16="http://schemas.microsoft.com/office/drawing/2014/main" xmlns="" id="{FB496D50-2C3D-4DDD-B290-D6C9525E966C}"/>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14282" y="1000108"/>
            <a:ext cx="8675687" cy="38576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195" name="图片 38" descr="logo.jpg">
            <a:extLst>
              <a:ext uri="{FF2B5EF4-FFF2-40B4-BE49-F238E27FC236}">
                <a16:creationId xmlns:a16="http://schemas.microsoft.com/office/drawing/2014/main" xmlns="" id="{F1970553-36FB-451F-9F1C-9708899EFB18}"/>
              </a:ext>
            </a:extLst>
          </p:cNvPr>
          <p:cNvPicPr>
            <a:picLocks noChangeAspect="1"/>
          </p:cNvPicPr>
          <p:nvPr/>
        </p:nvPicPr>
        <p:blipFill>
          <a:blip r:embed="rId3" cstate="print">
            <a:extLst>
              <a:ext uri="{28A0092B-C50C-407E-A947-70E740481C1C}">
                <a14:useLocalDpi xmlns:a14="http://schemas.microsoft.com/office/drawing/2010/main" xmlns="" val="0"/>
              </a:ext>
            </a:extLst>
          </a:blip>
          <a:srcRect r="38972" b="854"/>
          <a:stretch>
            <a:fillRect/>
          </a:stretch>
        </p:blipFill>
        <p:spPr bwMode="auto">
          <a:xfrm>
            <a:off x="323850" y="5300663"/>
            <a:ext cx="3168650" cy="4746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196" name="图片 31" descr="10143314_155208639105_2.jpg">
            <a:extLst>
              <a:ext uri="{FF2B5EF4-FFF2-40B4-BE49-F238E27FC236}">
                <a16:creationId xmlns:a16="http://schemas.microsoft.com/office/drawing/2014/main" xmlns="" id="{FFB6D8B2-0226-45BE-912B-7DD0B7CEB8AC}"/>
              </a:ext>
            </a:extLst>
          </p:cNvPr>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019927" y="3213100"/>
            <a:ext cx="1655763" cy="3952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197" name="图片 30" descr="2254967_171027227134_2.jpg">
            <a:extLst>
              <a:ext uri="{FF2B5EF4-FFF2-40B4-BE49-F238E27FC236}">
                <a16:creationId xmlns:a16="http://schemas.microsoft.com/office/drawing/2014/main" xmlns="" id="{516124BA-500E-46FC-8632-67ED9DC59375}"/>
              </a:ext>
            </a:extLst>
          </p:cNvPr>
          <p:cNvPicPr>
            <a:picLocks noChangeAspect="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427538" y="3213100"/>
            <a:ext cx="1727200" cy="4460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198" name="图片 4" descr="www.tuweimei.comComp_10870753_GJ2N6CZcpDN7n17S84wsBGWYmtTQX4ze.jpg">
            <a:extLst>
              <a:ext uri="{FF2B5EF4-FFF2-40B4-BE49-F238E27FC236}">
                <a16:creationId xmlns:a16="http://schemas.microsoft.com/office/drawing/2014/main" xmlns="" id="{26F1A05F-2C62-40DF-B9B2-82BF8462D819}"/>
              </a:ext>
            </a:extLst>
          </p:cNvPr>
          <p:cNvPicPr>
            <a:picLocks noGrp="1"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4500563" y="4005263"/>
            <a:ext cx="2519362" cy="18907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199" name="灯片编号占位符 8">
            <a:extLst>
              <a:ext uri="{FF2B5EF4-FFF2-40B4-BE49-F238E27FC236}">
                <a16:creationId xmlns:a16="http://schemas.microsoft.com/office/drawing/2014/main" xmlns="" id="{3B8DB9B0-43CB-4EBD-AAE5-7F18B7FE91A4}"/>
              </a:ext>
            </a:extLst>
          </p:cNvPr>
          <p:cNvSpPr>
            <a:spLocks noGrp="1"/>
          </p:cNvSpPr>
          <p:nvPr>
            <p:ph type="sldNum" sz="quarter" idx="12"/>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43A8E3F-8C69-4E07-9C28-06546F2FF784}" type="slidenum">
              <a:rPr lang="en-US" altLang="zh-CN"/>
              <a:pPr/>
              <a:t>2</a:t>
            </a:fld>
            <a:endParaRPr lang="en-US" altLang="zh-CN" dirty="0"/>
          </a:p>
        </p:txBody>
      </p:sp>
      <p:sp>
        <p:nvSpPr>
          <p:cNvPr id="11" name="标题 1">
            <a:extLst>
              <a:ext uri="{FF2B5EF4-FFF2-40B4-BE49-F238E27FC236}">
                <a16:creationId xmlns:a16="http://schemas.microsoft.com/office/drawing/2014/main" xmlns="" id="{39EA1D6A-1534-4EBA-A0F6-E1C22A67A851}"/>
              </a:ext>
            </a:extLst>
          </p:cNvPr>
          <p:cNvSpPr txBox="1">
            <a:spLocks/>
          </p:cNvSpPr>
          <p:nvPr/>
        </p:nvSpPr>
        <p:spPr bwMode="auto">
          <a:xfrm>
            <a:off x="357190" y="285751"/>
            <a:ext cx="2701925" cy="612775"/>
          </a:xfrm>
          <a:prstGeom prst="rect">
            <a:avLst/>
          </a:prstGeom>
          <a:noFill/>
          <a:ln w="9525">
            <a:noFill/>
            <a:miter lim="800000"/>
            <a:headEnd/>
            <a:tailEnd/>
          </a:ln>
        </p:spPr>
        <p:txBody>
          <a:bodyPr anchor="ctr"/>
          <a:lstStyle/>
          <a:p>
            <a:pPr algn="ct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投资者业务概述</a:t>
            </a:r>
            <a:b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xmlns="" val="2375914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图片 9" descr="查询.png">
            <a:extLst>
              <a:ext uri="{FF2B5EF4-FFF2-40B4-BE49-F238E27FC236}">
                <a16:creationId xmlns:a16="http://schemas.microsoft.com/office/drawing/2014/main" xmlns="" id="{2289D8B5-99F2-45F7-9DA5-2A5DB07264E3}"/>
              </a:ext>
            </a:extLst>
          </p:cNvPr>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11638" y="765176"/>
            <a:ext cx="3996120" cy="583217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5603" name="Picture 3" descr="C:\Users\Administrator\Desktop\讲课准备材料\logo.png">
            <a:extLst>
              <a:ext uri="{FF2B5EF4-FFF2-40B4-BE49-F238E27FC236}">
                <a16:creationId xmlns:a16="http://schemas.microsoft.com/office/drawing/2014/main" xmlns="" id="{9C49045F-E3B4-4991-B79A-83E17967DFAD}"/>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643815" y="6215063"/>
            <a:ext cx="1214437" cy="4000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1" name="标题 1">
            <a:extLst>
              <a:ext uri="{FF2B5EF4-FFF2-40B4-BE49-F238E27FC236}">
                <a16:creationId xmlns:a16="http://schemas.microsoft.com/office/drawing/2014/main" xmlns="" id="{5D3F9EDB-806C-44CD-A350-AD27D4F6BA69}"/>
              </a:ext>
            </a:extLst>
          </p:cNvPr>
          <p:cNvSpPr txBox="1">
            <a:spLocks/>
          </p:cNvSpPr>
          <p:nvPr/>
        </p:nvSpPr>
        <p:spPr bwMode="auto">
          <a:xfrm>
            <a:off x="428625" y="285751"/>
            <a:ext cx="4471988"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证券查询业务</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25605" name="矩形 31">
            <a:extLst>
              <a:ext uri="{FF2B5EF4-FFF2-40B4-BE49-F238E27FC236}">
                <a16:creationId xmlns:a16="http://schemas.microsoft.com/office/drawing/2014/main" xmlns="" id="{D060EE45-185D-4552-AE3A-D9495F92E89E}"/>
              </a:ext>
            </a:extLst>
          </p:cNvPr>
          <p:cNvSpPr>
            <a:spLocks noChangeArrowheads="1"/>
          </p:cNvSpPr>
          <p:nvPr/>
        </p:nvSpPr>
        <p:spPr bwMode="auto">
          <a:xfrm>
            <a:off x="428625" y="1000125"/>
            <a:ext cx="7500938" cy="544764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Clr>
                <a:srgbClr val="C00000"/>
              </a:buClr>
              <a:buFont typeface="Wingdings" panose="05000000000000000000" pitchFamily="2" charset="2"/>
              <a:buChar char="p"/>
            </a:pPr>
            <a:r>
              <a:rPr lang="zh-CN" altLang="en-US" sz="2000" b="1" dirty="0">
                <a:latin typeface="楷体" panose="02010609060101010101" pitchFamily="49" charset="-122"/>
                <a:ea typeface="楷体" panose="02010609060101010101" pitchFamily="49" charset="-122"/>
              </a:rPr>
              <a:t>业务范围</a:t>
            </a:r>
            <a:endParaRPr lang="en-US" altLang="zh-CN" sz="2000" b="1" dirty="0">
              <a:latin typeface="楷体" panose="02010609060101010101" pitchFamily="49" charset="-122"/>
              <a:ea typeface="楷体" panose="02010609060101010101" pitchFamily="49" charset="-122"/>
            </a:endParaRPr>
          </a:p>
          <a:p>
            <a:pPr eaLnBrk="1" hangingPunct="1">
              <a:lnSpc>
                <a:spcPct val="150000"/>
              </a:lnSpc>
              <a:buClr>
                <a:srgbClr val="C00000"/>
              </a:buClr>
              <a:buFont typeface="Wingdings" panose="05000000000000000000" pitchFamily="2" charset="2"/>
              <a:buChar char="l"/>
            </a:pPr>
            <a:r>
              <a:rPr lang="zh-CN" altLang="en-US" b="1" dirty="0">
                <a:latin typeface="楷体" panose="02010609060101010101" pitchFamily="49" charset="-122"/>
                <a:ea typeface="楷体" panose="02010609060101010101" pitchFamily="49" charset="-122"/>
              </a:rPr>
              <a:t>证券持有查询</a:t>
            </a:r>
            <a:endParaRPr lang="en-US" altLang="zh-CN" b="1" dirty="0">
              <a:latin typeface="楷体" panose="02010609060101010101" pitchFamily="49" charset="-122"/>
              <a:ea typeface="楷体" panose="02010609060101010101" pitchFamily="49" charset="-122"/>
            </a:endParaRPr>
          </a:p>
          <a:p>
            <a:pPr eaLnBrk="1" hangingPunct="1">
              <a:lnSpc>
                <a:spcPct val="150000"/>
              </a:lnSpc>
              <a:buClr>
                <a:srgbClr val="C00000"/>
              </a:buClr>
            </a:pPr>
            <a:r>
              <a:rPr lang="en-US" altLang="zh-CN" b="1" dirty="0">
                <a:latin typeface="楷体" panose="02010609060101010101" pitchFamily="49" charset="-122"/>
                <a:ea typeface="楷体" panose="02010609060101010101" pitchFamily="49" charset="-122"/>
              </a:rPr>
              <a:t>     </a:t>
            </a:r>
            <a:r>
              <a:rPr lang="zh-CN" altLang="en-US" b="1" dirty="0">
                <a:latin typeface="楷体" panose="02010609060101010101" pitchFamily="49" charset="-122"/>
                <a:ea typeface="楷体" panose="02010609060101010101" pitchFamily="49" charset="-122"/>
              </a:rPr>
              <a:t>持有余额、持有变更</a:t>
            </a:r>
            <a:endParaRPr lang="en-US" altLang="zh-CN" b="1" dirty="0">
              <a:latin typeface="楷体" panose="02010609060101010101" pitchFamily="49" charset="-122"/>
              <a:ea typeface="楷体" panose="02010609060101010101" pitchFamily="49" charset="-122"/>
            </a:endParaRPr>
          </a:p>
          <a:p>
            <a:pPr eaLnBrk="1" hangingPunct="1">
              <a:lnSpc>
                <a:spcPct val="150000"/>
              </a:lnSpc>
              <a:buClr>
                <a:srgbClr val="C00000"/>
              </a:buClr>
              <a:buFont typeface="Wingdings" panose="05000000000000000000" pitchFamily="2" charset="2"/>
              <a:buChar char="l"/>
            </a:pPr>
            <a:r>
              <a:rPr lang="zh-CN" altLang="en-US" b="1" dirty="0">
                <a:latin typeface="楷体" panose="02010609060101010101" pitchFamily="49" charset="-122"/>
                <a:ea typeface="楷体" panose="02010609060101010101" pitchFamily="49" charset="-122"/>
              </a:rPr>
              <a:t>证券冻结查询</a:t>
            </a:r>
            <a:endParaRPr lang="en-US" altLang="zh-CN" b="1" dirty="0">
              <a:latin typeface="楷体" panose="02010609060101010101" pitchFamily="49" charset="-122"/>
              <a:ea typeface="楷体" panose="02010609060101010101" pitchFamily="49" charset="-122"/>
            </a:endParaRPr>
          </a:p>
          <a:p>
            <a:pPr eaLnBrk="1" hangingPunct="1">
              <a:lnSpc>
                <a:spcPct val="150000"/>
              </a:lnSpc>
              <a:buClr>
                <a:srgbClr val="C00000"/>
              </a:buClr>
            </a:pPr>
            <a:r>
              <a:rPr lang="en-US" altLang="zh-CN" b="1" dirty="0">
                <a:latin typeface="楷体" panose="02010609060101010101" pitchFamily="49" charset="-122"/>
                <a:ea typeface="楷体" panose="02010609060101010101" pitchFamily="49" charset="-122"/>
              </a:rPr>
              <a:t>     </a:t>
            </a:r>
            <a:r>
              <a:rPr lang="zh-CN" altLang="en-US" b="1" dirty="0">
                <a:latin typeface="楷体" panose="02010609060101010101" pitchFamily="49" charset="-122"/>
                <a:ea typeface="楷体" panose="02010609060101010101" pitchFamily="49" charset="-122"/>
              </a:rPr>
              <a:t>冻结情况、冻结变更</a:t>
            </a:r>
            <a:endParaRPr lang="en-US" altLang="zh-CN" b="1" dirty="0">
              <a:latin typeface="楷体" panose="02010609060101010101" pitchFamily="49" charset="-122"/>
              <a:ea typeface="楷体" panose="02010609060101010101" pitchFamily="49" charset="-122"/>
            </a:endParaRPr>
          </a:p>
          <a:p>
            <a:pPr eaLnBrk="1" hangingPunct="1">
              <a:lnSpc>
                <a:spcPct val="150000"/>
              </a:lnSpc>
              <a:buClr>
                <a:srgbClr val="C00000"/>
              </a:buClr>
              <a:buFont typeface="Wingdings" panose="05000000000000000000" pitchFamily="2" charset="2"/>
              <a:buChar char="l"/>
            </a:pPr>
            <a:endParaRPr lang="en-US" altLang="zh-CN" b="1" dirty="0">
              <a:latin typeface="楷体" panose="02010609060101010101" pitchFamily="49" charset="-122"/>
              <a:ea typeface="楷体" panose="02010609060101010101" pitchFamily="49" charset="-122"/>
            </a:endParaRPr>
          </a:p>
          <a:p>
            <a:pPr eaLnBrk="1" hangingPunct="1">
              <a:lnSpc>
                <a:spcPct val="150000"/>
              </a:lnSpc>
              <a:buClr>
                <a:srgbClr val="C00000"/>
              </a:buClr>
            </a:pPr>
            <a:endParaRPr lang="en-US" altLang="zh-CN" b="1" dirty="0">
              <a:latin typeface="楷体" panose="02010609060101010101" pitchFamily="49" charset="-122"/>
              <a:ea typeface="楷体" panose="02010609060101010101" pitchFamily="49" charset="-122"/>
            </a:endParaRPr>
          </a:p>
          <a:p>
            <a:pPr eaLnBrk="1" hangingPunct="1">
              <a:lnSpc>
                <a:spcPct val="150000"/>
              </a:lnSpc>
              <a:buClr>
                <a:srgbClr val="C00000"/>
              </a:buClr>
            </a:pPr>
            <a:endParaRPr lang="en-US" altLang="zh-CN" sz="800" b="1" dirty="0">
              <a:latin typeface="楷体" panose="02010609060101010101" pitchFamily="49" charset="-122"/>
              <a:ea typeface="楷体" panose="02010609060101010101" pitchFamily="49" charset="-122"/>
            </a:endParaRPr>
          </a:p>
          <a:p>
            <a:pPr eaLnBrk="1" hangingPunct="1">
              <a:lnSpc>
                <a:spcPct val="150000"/>
              </a:lnSpc>
              <a:buClr>
                <a:srgbClr val="C00000"/>
              </a:buClr>
              <a:buFont typeface="Wingdings" panose="05000000000000000000" pitchFamily="2" charset="2"/>
              <a:buChar char="p"/>
            </a:pPr>
            <a:r>
              <a:rPr lang="zh-CN" altLang="en-US" sz="2000" b="1" dirty="0">
                <a:latin typeface="楷体" panose="02010609060101010101" pitchFamily="49" charset="-122"/>
                <a:ea typeface="楷体" panose="02010609060101010101" pitchFamily="49" charset="-122"/>
              </a:rPr>
              <a:t>申请材料</a:t>
            </a:r>
            <a:r>
              <a:rPr lang="en-US" altLang="zh-CN" sz="2000" b="1" dirty="0">
                <a:solidFill>
                  <a:srgbClr val="C00000"/>
                </a:solidFill>
                <a:latin typeface="楷体" panose="02010609060101010101" pitchFamily="49" charset="-122"/>
                <a:ea typeface="楷体" panose="02010609060101010101" pitchFamily="49" charset="-122"/>
              </a:rPr>
              <a:t> </a:t>
            </a:r>
            <a:endParaRPr lang="en-US" altLang="zh-CN" b="1" dirty="0">
              <a:solidFill>
                <a:srgbClr val="C00000"/>
              </a:solidFill>
              <a:latin typeface="楷体" panose="02010609060101010101" pitchFamily="49" charset="-122"/>
              <a:ea typeface="楷体" panose="02010609060101010101" pitchFamily="49" charset="-122"/>
            </a:endParaRPr>
          </a:p>
          <a:p>
            <a:pPr eaLnBrk="1" hangingPunct="1">
              <a:lnSpc>
                <a:spcPct val="150000"/>
              </a:lnSpc>
              <a:buClr>
                <a:srgbClr val="C00000"/>
              </a:buClr>
              <a:buFontTx/>
              <a:buAutoNum type="arabicPeriod"/>
            </a:pPr>
            <a:r>
              <a:rPr lang="en-US" altLang="zh-CN" b="1" dirty="0">
                <a:latin typeface="楷体" panose="02010609060101010101" pitchFamily="49" charset="-122"/>
                <a:ea typeface="楷体" panose="02010609060101010101" pitchFamily="49" charset="-122"/>
              </a:rPr>
              <a:t>《</a:t>
            </a:r>
            <a:r>
              <a:rPr lang="zh-CN" altLang="en-US" b="1" dirty="0">
                <a:latin typeface="楷体" panose="02010609060101010101" pitchFamily="49" charset="-122"/>
                <a:ea typeface="楷体" panose="02010609060101010101" pitchFamily="49" charset="-122"/>
              </a:rPr>
              <a:t>证券查询申请表</a:t>
            </a:r>
            <a:r>
              <a:rPr lang="en-US" altLang="zh-CN" b="1" dirty="0">
                <a:latin typeface="楷体" panose="02010609060101010101" pitchFamily="49" charset="-122"/>
                <a:ea typeface="楷体" panose="02010609060101010101" pitchFamily="49" charset="-122"/>
              </a:rPr>
              <a:t>》</a:t>
            </a:r>
          </a:p>
          <a:p>
            <a:pPr eaLnBrk="1" hangingPunct="1">
              <a:lnSpc>
                <a:spcPct val="150000"/>
              </a:lnSpc>
              <a:buClr>
                <a:srgbClr val="C00000"/>
              </a:buClr>
              <a:buFontTx/>
              <a:buAutoNum type="arabicPeriod"/>
            </a:pPr>
            <a:r>
              <a:rPr lang="en-US" altLang="zh-CN" b="1" dirty="0">
                <a:latin typeface="楷体" panose="02010609060101010101" pitchFamily="49" charset="-122"/>
                <a:ea typeface="楷体" panose="02010609060101010101" pitchFamily="49" charset="-122"/>
              </a:rPr>
              <a:t> </a:t>
            </a:r>
            <a:r>
              <a:rPr lang="zh-CN" altLang="zh-CN" b="1" dirty="0">
                <a:latin typeface="楷体" panose="02010609060101010101" pitchFamily="49" charset="-122"/>
                <a:ea typeface="楷体" panose="02010609060101010101" pitchFamily="49" charset="-122"/>
              </a:rPr>
              <a:t>投资者有效身份证明文件</a:t>
            </a:r>
            <a:endParaRPr lang="en-US" altLang="zh-CN" b="1" dirty="0">
              <a:latin typeface="楷体" panose="02010609060101010101" pitchFamily="49" charset="-122"/>
              <a:ea typeface="楷体" panose="02010609060101010101" pitchFamily="49" charset="-122"/>
            </a:endParaRPr>
          </a:p>
          <a:p>
            <a:pPr eaLnBrk="1" hangingPunct="1">
              <a:lnSpc>
                <a:spcPct val="150000"/>
              </a:lnSpc>
              <a:buClr>
                <a:srgbClr val="C00000"/>
              </a:buClr>
              <a:buFont typeface="Wingdings" panose="05000000000000000000" pitchFamily="2" charset="2"/>
              <a:buChar char="p"/>
            </a:pPr>
            <a:endParaRPr lang="en-US" altLang="zh-CN" sz="2000" b="1" dirty="0">
              <a:latin typeface="楷体" panose="02010609060101010101" pitchFamily="49" charset="-122"/>
              <a:ea typeface="楷体" panose="02010609060101010101" pitchFamily="49" charset="-122"/>
            </a:endParaRPr>
          </a:p>
          <a:p>
            <a:pPr eaLnBrk="1" hangingPunct="1">
              <a:lnSpc>
                <a:spcPct val="150000"/>
              </a:lnSpc>
              <a:buClr>
                <a:srgbClr val="C00000"/>
              </a:buClr>
            </a:pPr>
            <a:endParaRPr lang="en-US" altLang="zh-CN" sz="2000" b="1" dirty="0">
              <a:latin typeface="楷体" panose="02010609060101010101" pitchFamily="49" charset="-122"/>
              <a:ea typeface="楷体" panose="02010609060101010101" pitchFamily="49" charset="-122"/>
            </a:endParaRPr>
          </a:p>
        </p:txBody>
      </p:sp>
      <p:sp>
        <p:nvSpPr>
          <p:cNvPr id="5" name="矩形 4">
            <a:extLst>
              <a:ext uri="{FF2B5EF4-FFF2-40B4-BE49-F238E27FC236}">
                <a16:creationId xmlns:a16="http://schemas.microsoft.com/office/drawing/2014/main" xmlns="" id="{C6CF659E-36C2-4C0D-BBD8-7D00D5DD1D1E}"/>
              </a:ext>
            </a:extLst>
          </p:cNvPr>
          <p:cNvSpPr/>
          <p:nvPr/>
        </p:nvSpPr>
        <p:spPr bwMode="gray">
          <a:xfrm>
            <a:off x="4427984" y="1700808"/>
            <a:ext cx="3929062" cy="300037"/>
          </a:xfrm>
          <a:prstGeom prst="rect">
            <a:avLst/>
          </a:prstGeom>
          <a:noFill/>
          <a:ln w="28575">
            <a:solidFill>
              <a:srgbClr val="C00000"/>
            </a:solidFill>
            <a:round/>
            <a:headEnd/>
            <a:tailEnd/>
          </a:ln>
        </p:spPr>
        <p:txBody>
          <a:bodyPr wrap="none" anchor="ctr"/>
          <a:lstStyle/>
          <a:p>
            <a:pPr algn="ctr" eaLnBrk="1" hangingPunct="1">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4583" name="TextBox 6">
            <a:extLst>
              <a:ext uri="{FF2B5EF4-FFF2-40B4-BE49-F238E27FC236}">
                <a16:creationId xmlns:a16="http://schemas.microsoft.com/office/drawing/2014/main" xmlns="" id="{493D45D5-55DA-42C8-AB04-0C6F1F3E9566}"/>
              </a:ext>
            </a:extLst>
          </p:cNvPr>
          <p:cNvSpPr txBox="1">
            <a:spLocks noChangeArrowheads="1"/>
          </p:cNvSpPr>
          <p:nvPr/>
        </p:nvSpPr>
        <p:spPr bwMode="auto">
          <a:xfrm>
            <a:off x="611560" y="3356992"/>
            <a:ext cx="2857500" cy="338554"/>
          </a:xfrm>
          <a:prstGeom prst="rect">
            <a:avLst/>
          </a:prstGeom>
          <a:noFill/>
          <a:ln w="9525">
            <a:solidFill>
              <a:srgbClr val="C00000"/>
            </a:solidFill>
            <a:prstDash val="sysDash"/>
            <a:miter lim="800000"/>
            <a:headEnd/>
            <a:tailEnd/>
          </a:ln>
          <a:extLst>
            <a:ext uri="{909E8E84-426E-40dd-AFC4-6F175D3DCCD1}">
              <a14:hiddenFill xmlns="" xmlns:a14="http://schemas.microsoft.com/office/drawing/2010/main">
                <a:solidFill>
                  <a:srgbClr val="FFFFFF"/>
                </a:solidFill>
              </a14:hiddenFill>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dirty="0">
                <a:solidFill>
                  <a:srgbClr val="C00000"/>
                </a:solidFill>
                <a:latin typeface="楷体" panose="02010609060101010101" pitchFamily="49" charset="-122"/>
                <a:ea typeface="楷体" panose="02010609060101010101" pitchFamily="49" charset="-122"/>
              </a:rPr>
              <a:t>需明确查询的证券账户</a:t>
            </a:r>
          </a:p>
        </p:txBody>
      </p:sp>
      <p:cxnSp>
        <p:nvCxnSpPr>
          <p:cNvPr id="8" name="直接箭头连接符 7">
            <a:extLst>
              <a:ext uri="{FF2B5EF4-FFF2-40B4-BE49-F238E27FC236}">
                <a16:creationId xmlns:a16="http://schemas.microsoft.com/office/drawing/2014/main" xmlns="" id="{23EAD3B3-25EA-4636-BD05-DF94013E3883}"/>
              </a:ext>
            </a:extLst>
          </p:cNvPr>
          <p:cNvCxnSpPr/>
          <p:nvPr/>
        </p:nvCxnSpPr>
        <p:spPr bwMode="auto">
          <a:xfrm flipH="1">
            <a:off x="3203848" y="1916832"/>
            <a:ext cx="1224136" cy="1506165"/>
          </a:xfrm>
          <a:prstGeom prst="straightConnector1">
            <a:avLst/>
          </a:prstGeom>
          <a:gradFill rotWithShape="1">
            <a:gsLst>
              <a:gs pos="0">
                <a:srgbClr val="FF9933"/>
              </a:gs>
              <a:gs pos="100000">
                <a:srgbClr val="FF6600"/>
              </a:gs>
            </a:gsLst>
            <a:lin ang="5400000" scaled="1"/>
          </a:gradFill>
          <a:ln w="12700" cap="flat" cmpd="sng" algn="ctr">
            <a:solidFill>
              <a:srgbClr val="C00000"/>
            </a:solidFill>
            <a:prstDash val="solid"/>
            <a:round/>
            <a:headEnd type="none" w="med" len="med"/>
            <a:tailEnd type="arrow"/>
          </a:ln>
          <a:effectLst>
            <a:reflection blurRad="6350" stA="52000" endA="300" endPos="35000" dir="5400000" sy="-100000" algn="bl" rotWithShape="0"/>
          </a:effectLst>
        </p:spPr>
      </p:cxnSp>
      <p:sp>
        <p:nvSpPr>
          <p:cNvPr id="25609" name="灯片编号占位符 3">
            <a:extLst>
              <a:ext uri="{FF2B5EF4-FFF2-40B4-BE49-F238E27FC236}">
                <a16:creationId xmlns:a16="http://schemas.microsoft.com/office/drawing/2014/main" xmlns="" id="{23CB4831-3AEC-401F-90B3-9CB707165290}"/>
              </a:ext>
            </a:extLst>
          </p:cNvPr>
          <p:cNvSpPr>
            <a:spLocks noGrp="1"/>
          </p:cNvSpPr>
          <p:nvPr>
            <p:ph type="sldNum" sz="quarter" idx="12"/>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ABAE3616-15BF-4FCF-96FE-8305969A19B6}" type="slidenum">
              <a:rPr lang="en-US" altLang="zh-CN"/>
              <a:pPr/>
              <a:t>20</a:t>
            </a:fld>
            <a:endParaRPr lang="en-US" altLang="zh-CN" dirty="0"/>
          </a:p>
        </p:txBody>
      </p:sp>
    </p:spTree>
    <p:extLst>
      <p:ext uri="{BB962C8B-B14F-4D97-AF65-F5344CB8AC3E}">
        <p14:creationId xmlns:p14="http://schemas.microsoft.com/office/powerpoint/2010/main" xmlns="" val="1057117137"/>
      </p:ext>
    </p:extLst>
  </p:cSld>
  <p:clrMapOvr>
    <a:masterClrMapping/>
  </p:clrMapOvr>
  <p:transition>
    <p:sndAc>
      <p:end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4583"/>
                                        </p:tgtEl>
                                        <p:attrNameLst>
                                          <p:attrName>style.visibility</p:attrName>
                                        </p:attrNameLst>
                                      </p:cBhvr>
                                      <p:to>
                                        <p:strVal val="visible"/>
                                      </p:to>
                                    </p:set>
                                    <p:animEffect transition="in" filter="barn(inVertical)">
                                      <p:cBhvr>
                                        <p:cTn id="13" dur="500"/>
                                        <p:tgtEl>
                                          <p:spTgt spid="245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458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a:buFont typeface="Wingdings" pitchFamily="2" charset="2"/>
              <a:buChar char="ü"/>
            </a:pPr>
            <a:endParaRPr lang="en-US" altLang="zh-CN" sz="2000" b="1" kern="1200" dirty="0">
              <a:latin typeface="楷体" panose="02010609060101010101" pitchFamily="49" charset="-122"/>
              <a:ea typeface="楷体" panose="02010609060101010101" pitchFamily="49" charset="-122"/>
            </a:endParaRPr>
          </a:p>
          <a:p>
            <a:pPr>
              <a:buFont typeface="Wingdings" pitchFamily="2" charset="2"/>
              <a:buChar char="ü"/>
            </a:pPr>
            <a:endParaRPr lang="en-US" altLang="zh-CN" sz="2000" b="1" kern="1200" dirty="0">
              <a:latin typeface="楷体" panose="02010609060101010101" pitchFamily="49" charset="-122"/>
              <a:ea typeface="楷体" panose="02010609060101010101" pitchFamily="49" charset="-122"/>
            </a:endParaRPr>
          </a:p>
          <a:p>
            <a:pPr marL="0" indent="0">
              <a:buNone/>
            </a:pPr>
            <a:endParaRPr lang="en-US" altLang="zh-CN" sz="2000" b="1" kern="1200" dirty="0">
              <a:latin typeface="楷体" panose="02010609060101010101" pitchFamily="49" charset="-122"/>
              <a:ea typeface="楷体" panose="02010609060101010101" pitchFamily="49" charset="-122"/>
            </a:endParaRPr>
          </a:p>
          <a:p>
            <a:endParaRPr lang="zh-CN" altLang="en-US" dirty="0"/>
          </a:p>
        </p:txBody>
      </p:sp>
      <p:sp>
        <p:nvSpPr>
          <p:cNvPr id="4" name="灯片编号占位符 3"/>
          <p:cNvSpPr>
            <a:spLocks noGrp="1"/>
          </p:cNvSpPr>
          <p:nvPr>
            <p:ph type="sldNum" sz="quarter" idx="12"/>
          </p:nvPr>
        </p:nvSpPr>
        <p:spPr/>
        <p:txBody>
          <a:bodyPr/>
          <a:lstStyle/>
          <a:p>
            <a:pPr>
              <a:defRPr/>
            </a:pPr>
            <a:fld id="{4BD8D94F-7DCC-4583-8942-8B98B6C16D23}" type="slidenum">
              <a:rPr lang="en-US" altLang="zh-CN" smtClean="0"/>
              <a:pPr>
                <a:defRPr/>
              </a:pPr>
              <a:t>21</a:t>
            </a:fld>
            <a:endParaRPr lang="en-US" altLang="zh-CN"/>
          </a:p>
        </p:txBody>
      </p:sp>
      <p:sp>
        <p:nvSpPr>
          <p:cNvPr id="6" name="标题 1">
            <a:extLst>
              <a:ext uri="{FF2B5EF4-FFF2-40B4-BE49-F238E27FC236}">
                <a16:creationId xmlns:a16="http://schemas.microsoft.com/office/drawing/2014/main" xmlns="" id="{6E3AA0AC-DF0A-4B41-9A69-F1DC19C444BE}"/>
              </a:ext>
            </a:extLst>
          </p:cNvPr>
          <p:cNvSpPr txBox="1">
            <a:spLocks/>
          </p:cNvSpPr>
          <p:nvPr/>
        </p:nvSpPr>
        <p:spPr bwMode="auto">
          <a:xfrm>
            <a:off x="428596" y="285728"/>
            <a:ext cx="4471990" cy="58259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股份类业务介绍</a:t>
            </a: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cxnSp>
        <p:nvCxnSpPr>
          <p:cNvPr id="7" name="直接连接符 6">
            <a:extLst>
              <a:ext uri="{FF2B5EF4-FFF2-40B4-BE49-F238E27FC236}">
                <a16:creationId xmlns:a16="http://schemas.microsoft.com/office/drawing/2014/main" xmlns="" id="{56C854F5-238B-4B0D-A1D5-5490D76E8AD1}"/>
              </a:ext>
            </a:extLst>
          </p:cNvPr>
          <p:cNvCxnSpPr/>
          <p:nvPr/>
        </p:nvCxnSpPr>
        <p:spPr>
          <a:xfrm>
            <a:off x="527050" y="981075"/>
            <a:ext cx="0" cy="503239"/>
          </a:xfrm>
          <a:prstGeom prst="line">
            <a:avLst/>
          </a:prstGeom>
          <a:ln w="76200">
            <a:solidFill>
              <a:srgbClr val="C00000"/>
            </a:solidFill>
          </a:ln>
        </p:spPr>
        <p:style>
          <a:lnRef idx="1">
            <a:schemeClr val="accent2"/>
          </a:lnRef>
          <a:fillRef idx="0">
            <a:schemeClr val="accent2"/>
          </a:fillRef>
          <a:effectRef idx="0">
            <a:schemeClr val="accent2"/>
          </a:effectRef>
          <a:fontRef idx="minor">
            <a:schemeClr val="tx1"/>
          </a:fontRef>
        </p:style>
      </p:cxnSp>
      <p:sp>
        <p:nvSpPr>
          <p:cNvPr id="8" name="文本框 2">
            <a:extLst>
              <a:ext uri="{FF2B5EF4-FFF2-40B4-BE49-F238E27FC236}">
                <a16:creationId xmlns:a16="http://schemas.microsoft.com/office/drawing/2014/main" xmlns="" id="{247E7304-1FD3-4BC0-A532-067DF50B8023}"/>
              </a:ext>
            </a:extLst>
          </p:cNvPr>
          <p:cNvSpPr txBox="1"/>
          <p:nvPr/>
        </p:nvSpPr>
        <p:spPr>
          <a:xfrm>
            <a:off x="663575" y="1022349"/>
            <a:ext cx="7265988" cy="400110"/>
          </a:xfrm>
          <a:prstGeom prst="rect">
            <a:avLst/>
          </a:prstGeom>
          <a:noFill/>
        </p:spPr>
        <p:txBody>
          <a:bodyPr>
            <a:spAutoFit/>
          </a:bodyPr>
          <a:lstStyle/>
          <a:p>
            <a:pPr eaLnBrk="1" fontAlgn="ctr" hangingPunct="1">
              <a:spcAft>
                <a:spcPts val="0"/>
              </a:spcAft>
              <a:defRPr/>
            </a:pPr>
            <a:r>
              <a:rPr lang="zh-CN" altLang="en-US" sz="20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自助查询终端</a:t>
            </a:r>
          </a:p>
        </p:txBody>
      </p:sp>
      <p:sp>
        <p:nvSpPr>
          <p:cNvPr id="9" name="矩形 8"/>
          <p:cNvSpPr/>
          <p:nvPr/>
        </p:nvSpPr>
        <p:spPr bwMode="gray">
          <a:xfrm>
            <a:off x="4067944" y="1484784"/>
            <a:ext cx="4357718" cy="4286280"/>
          </a:xfrm>
          <a:prstGeom prst="rect">
            <a:avLst/>
          </a:prstGeom>
          <a:noFill/>
          <a:ln w="63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11" name="图片 10" descr="C:\Users\LF\Desktop\02轴侧图.png"/>
          <p:cNvPicPr/>
          <p:nvPr/>
        </p:nvPicPr>
        <p:blipFill>
          <a:blip r:embed="rId2" cstate="print"/>
          <a:srcRect l="28261" r="29985" b="917"/>
          <a:stretch>
            <a:fillRect/>
          </a:stretch>
        </p:blipFill>
        <p:spPr bwMode="auto">
          <a:xfrm>
            <a:off x="539552" y="1772816"/>
            <a:ext cx="2592288" cy="4023806"/>
          </a:xfrm>
          <a:prstGeom prst="rect">
            <a:avLst/>
          </a:prstGeom>
          <a:noFill/>
        </p:spPr>
      </p:pic>
      <p:sp>
        <p:nvSpPr>
          <p:cNvPr id="13" name="TextBox 12"/>
          <p:cNvSpPr txBox="1"/>
          <p:nvPr/>
        </p:nvSpPr>
        <p:spPr>
          <a:xfrm>
            <a:off x="4067944" y="1844824"/>
            <a:ext cx="3960440" cy="3816429"/>
          </a:xfrm>
          <a:prstGeom prst="rect">
            <a:avLst/>
          </a:prstGeom>
          <a:noFill/>
        </p:spPr>
        <p:txBody>
          <a:bodyPr wrap="square" rtlCol="0">
            <a:spAutoFit/>
          </a:bodyPr>
          <a:lstStyle/>
          <a:p>
            <a:pPr>
              <a:buFont typeface="Wingdings" pitchFamily="2" charset="2"/>
              <a:buChar char="ü"/>
            </a:pPr>
            <a:r>
              <a:rPr lang="zh-CN" altLang="en-US" sz="2000" b="1" dirty="0" smtClean="0">
                <a:latin typeface="楷体" panose="02010609060101010101" pitchFamily="49" charset="-122"/>
                <a:ea typeface="楷体" panose="02010609060101010101" pitchFamily="49" charset="-122"/>
              </a:rPr>
              <a:t>京、沪、深三地业务办理大厅</a:t>
            </a:r>
            <a:endParaRPr lang="en-US" altLang="zh-CN" sz="2000" b="1" dirty="0" smtClean="0">
              <a:latin typeface="楷体" panose="02010609060101010101" pitchFamily="49" charset="-122"/>
              <a:ea typeface="楷体" panose="02010609060101010101" pitchFamily="49" charset="-122"/>
            </a:endParaRPr>
          </a:p>
          <a:p>
            <a:pPr>
              <a:buFont typeface="Wingdings" pitchFamily="2" charset="2"/>
              <a:buChar char="ü"/>
            </a:pPr>
            <a:r>
              <a:rPr lang="zh-CN" altLang="en-US" sz="2000" b="1" dirty="0" smtClean="0">
                <a:latin typeface="楷体" panose="02010609060101010101" pitchFamily="49" charset="-122"/>
                <a:ea typeface="楷体" panose="02010609060101010101" pitchFamily="49" charset="-122"/>
              </a:rPr>
              <a:t>只需身份证</a:t>
            </a:r>
            <a:endParaRPr lang="en-US" altLang="zh-CN" sz="2000" b="1" dirty="0" smtClean="0">
              <a:latin typeface="楷体" panose="02010609060101010101" pitchFamily="49" charset="-122"/>
              <a:ea typeface="楷体" panose="02010609060101010101" pitchFamily="49" charset="-122"/>
            </a:endParaRPr>
          </a:p>
          <a:p>
            <a:pPr>
              <a:buNone/>
            </a:pPr>
            <a:r>
              <a:rPr lang="en-US" altLang="zh-CN" sz="2000" b="1" dirty="0" smtClean="0">
                <a:latin typeface="楷体" panose="02010609060101010101" pitchFamily="49" charset="-122"/>
                <a:ea typeface="楷体" panose="02010609060101010101" pitchFamily="49" charset="-122"/>
              </a:rPr>
              <a:t>   </a:t>
            </a:r>
            <a:r>
              <a:rPr lang="zh-CN" altLang="en-US" dirty="0" smtClean="0">
                <a:latin typeface="楷体" panose="02010609060101010101" pitchFamily="49" charset="-122"/>
                <a:ea typeface="楷体" panose="02010609060101010101" pitchFamily="49" charset="-122"/>
              </a:rPr>
              <a:t>进行人脸识别认证</a:t>
            </a:r>
            <a:endParaRPr lang="en-US" altLang="zh-CN" sz="2000" dirty="0" smtClean="0">
              <a:latin typeface="楷体" panose="02010609060101010101" pitchFamily="49" charset="-122"/>
              <a:ea typeface="楷体" panose="02010609060101010101" pitchFamily="49" charset="-122"/>
            </a:endParaRPr>
          </a:p>
          <a:p>
            <a:pPr>
              <a:buFont typeface="Wingdings" pitchFamily="2" charset="2"/>
              <a:buChar char="ü"/>
            </a:pPr>
            <a:r>
              <a:rPr lang="zh-CN" altLang="en-US" sz="2000" b="1" dirty="0" smtClean="0">
                <a:latin typeface="楷体" panose="02010609060101010101" pitchFamily="49" charset="-122"/>
                <a:ea typeface="楷体" panose="02010609060101010101" pitchFamily="49" charset="-122"/>
              </a:rPr>
              <a:t>目前不收取查询费用</a:t>
            </a:r>
            <a:endParaRPr lang="en-US" altLang="zh-CN" sz="2000" b="1" dirty="0" smtClean="0">
              <a:latin typeface="楷体" panose="02010609060101010101" pitchFamily="49" charset="-122"/>
              <a:ea typeface="楷体" panose="02010609060101010101" pitchFamily="49" charset="-122"/>
            </a:endParaRPr>
          </a:p>
          <a:p>
            <a:pPr>
              <a:buNone/>
            </a:pPr>
            <a:r>
              <a:rPr lang="zh-CN" altLang="en-US" sz="2000" b="1" dirty="0" smtClean="0">
                <a:latin typeface="楷体" panose="02010609060101010101" pitchFamily="49" charset="-122"/>
                <a:ea typeface="楷体" panose="02010609060101010101" pitchFamily="49" charset="-122"/>
              </a:rPr>
              <a:t>   </a:t>
            </a:r>
            <a:r>
              <a:rPr lang="zh-CN" altLang="en-US" dirty="0" smtClean="0">
                <a:latin typeface="楷体" panose="02010609060101010101" pitchFamily="49" charset="-122"/>
                <a:ea typeface="楷体" panose="02010609060101010101" pitchFamily="49" charset="-122"/>
              </a:rPr>
              <a:t>柜台查询持有及持有变更都收取相应</a:t>
            </a:r>
            <a:endParaRPr lang="en-US" altLang="zh-CN" dirty="0" smtClean="0">
              <a:latin typeface="楷体" panose="02010609060101010101" pitchFamily="49" charset="-122"/>
              <a:ea typeface="楷体" panose="02010609060101010101" pitchFamily="49" charset="-122"/>
            </a:endParaRPr>
          </a:p>
          <a:p>
            <a:pPr>
              <a:buNone/>
            </a:pPr>
            <a:r>
              <a:rPr lang="zh-CN" altLang="en-US" dirty="0" smtClean="0">
                <a:latin typeface="楷体" panose="02010609060101010101" pitchFamily="49" charset="-122"/>
                <a:ea typeface="楷体" panose="02010609060101010101" pitchFamily="49" charset="-122"/>
              </a:rPr>
              <a:t>费用</a:t>
            </a:r>
            <a:endParaRPr lang="en-US" altLang="zh-CN" dirty="0" smtClean="0">
              <a:latin typeface="楷体" panose="02010609060101010101" pitchFamily="49" charset="-122"/>
              <a:ea typeface="楷体" panose="02010609060101010101" pitchFamily="49" charset="-122"/>
            </a:endParaRPr>
          </a:p>
          <a:p>
            <a:pPr>
              <a:buFont typeface="Wingdings" pitchFamily="2" charset="2"/>
              <a:buChar char="ü"/>
            </a:pPr>
            <a:r>
              <a:rPr lang="zh-CN" altLang="en-US" sz="2000" b="1" dirty="0" smtClean="0">
                <a:latin typeface="楷体" panose="02010609060101010101" pitchFamily="49" charset="-122"/>
                <a:ea typeface="楷体" panose="02010609060101010101" pitchFamily="49" charset="-122"/>
              </a:rPr>
              <a:t>查询结果为电子版</a:t>
            </a:r>
            <a:endParaRPr lang="en-US" altLang="zh-CN" sz="2000" b="1" dirty="0" smtClean="0">
              <a:latin typeface="楷体" panose="02010609060101010101" pitchFamily="49" charset="-122"/>
              <a:ea typeface="楷体" panose="02010609060101010101" pitchFamily="49" charset="-122"/>
            </a:endParaRPr>
          </a:p>
          <a:p>
            <a:pPr>
              <a:buNone/>
            </a:pPr>
            <a:r>
              <a:rPr lang="en-US" altLang="zh-CN" sz="2000" b="1" dirty="0" smtClean="0">
                <a:latin typeface="楷体" panose="02010609060101010101" pitchFamily="49" charset="-122"/>
                <a:ea typeface="楷体" panose="02010609060101010101" pitchFamily="49" charset="-122"/>
              </a:rPr>
              <a:t>   </a:t>
            </a:r>
            <a:r>
              <a:rPr lang="zh-CN" altLang="en-US" dirty="0" smtClean="0">
                <a:latin typeface="楷体" panose="02010609060101010101" pitchFamily="49" charset="-122"/>
                <a:ea typeface="楷体" panose="02010609060101010101" pitchFamily="49" charset="-122"/>
              </a:rPr>
              <a:t>可现场打印或发送至个人邮箱</a:t>
            </a:r>
            <a:endParaRPr lang="en-US" altLang="zh-CN" dirty="0" smtClean="0">
              <a:latin typeface="楷体" panose="02010609060101010101" pitchFamily="49" charset="-122"/>
              <a:ea typeface="楷体" panose="02010609060101010101" pitchFamily="49" charset="-122"/>
            </a:endParaRPr>
          </a:p>
          <a:p>
            <a:pPr>
              <a:buFont typeface="Wingdings" panose="05000000000000000000" pitchFamily="2" charset="2"/>
              <a:buChar char="ü"/>
            </a:pPr>
            <a:r>
              <a:rPr lang="zh-CN" altLang="en-US" sz="2000" b="1" dirty="0" smtClean="0">
                <a:latin typeface="楷体" panose="02010609060101010101" pitchFamily="49" charset="-122"/>
                <a:ea typeface="楷体" panose="02010609060101010101" pitchFamily="49" charset="-122"/>
              </a:rPr>
              <a:t>目前只针对自然人查询</a:t>
            </a:r>
            <a:endParaRPr lang="en-US" altLang="zh-CN" sz="2000" b="1" dirty="0" smtClean="0">
              <a:latin typeface="楷体" panose="02010609060101010101" pitchFamily="49" charset="-122"/>
              <a:ea typeface="楷体" panose="02010609060101010101" pitchFamily="49" charset="-122"/>
            </a:endParaRPr>
          </a:p>
          <a:p>
            <a:pPr>
              <a:buFont typeface="Wingdings" panose="05000000000000000000" pitchFamily="2" charset="2"/>
              <a:buChar char="ü"/>
            </a:pPr>
            <a:r>
              <a:rPr lang="zh-CN" altLang="en-US" sz="2000" b="1" dirty="0" smtClean="0">
                <a:latin typeface="楷体" panose="02010609060101010101" pitchFamily="49" charset="-122"/>
                <a:ea typeface="楷体" panose="02010609060101010101" pitchFamily="49" charset="-122"/>
              </a:rPr>
              <a:t>查询期间为三年</a:t>
            </a:r>
            <a:endParaRPr lang="en-US" altLang="zh-CN" sz="2000" b="1" dirty="0" smtClean="0">
              <a:latin typeface="楷体" panose="02010609060101010101" pitchFamily="49" charset="-122"/>
              <a:ea typeface="楷体" panose="02010609060101010101" pitchFamily="49" charset="-122"/>
            </a:endParaRPr>
          </a:p>
          <a:p>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0">
            <a:extLst>
              <a:ext uri="{FF2B5EF4-FFF2-40B4-BE49-F238E27FC236}">
                <a16:creationId xmlns:a16="http://schemas.microsoft.com/office/drawing/2014/main" xmlns="" id="{22801936-A1AB-4B6A-A345-9BEE5F4F33AF}"/>
              </a:ext>
            </a:extLst>
          </p:cNvPr>
          <p:cNvSpPr txBox="1">
            <a:spLocks noChangeArrowheads="1"/>
          </p:cNvSpPr>
          <p:nvPr/>
        </p:nvSpPr>
        <p:spPr bwMode="auto">
          <a:xfrm>
            <a:off x="6143625" y="1678807"/>
            <a:ext cx="2305050"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dirty="0">
                <a:latin typeface="楷体" panose="02010609060101010101" pitchFamily="49" charset="-122"/>
                <a:ea typeface="楷体" panose="02010609060101010101" pitchFamily="49" charset="-122"/>
              </a:rPr>
              <a:t>非交易过户业务</a:t>
            </a:r>
          </a:p>
        </p:txBody>
      </p:sp>
      <p:sp>
        <p:nvSpPr>
          <p:cNvPr id="16387" name="Rectangle 21">
            <a:extLst>
              <a:ext uri="{FF2B5EF4-FFF2-40B4-BE49-F238E27FC236}">
                <a16:creationId xmlns:a16="http://schemas.microsoft.com/office/drawing/2014/main" xmlns="" id="{BF87D793-18FC-4241-A398-B83CF323EA81}"/>
              </a:ext>
            </a:extLst>
          </p:cNvPr>
          <p:cNvSpPr>
            <a:spLocks noChangeArrowheads="1"/>
          </p:cNvSpPr>
          <p:nvPr/>
        </p:nvSpPr>
        <p:spPr bwMode="auto">
          <a:xfrm>
            <a:off x="6429376" y="2067744"/>
            <a:ext cx="2714624" cy="186512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继承过户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离婚财产分割过户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法人资格丧失过户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向基金会捐赠过户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特定事项协议转让过户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pPr>
            <a:r>
              <a:rPr lang="en-US" altLang="zh-CN" sz="1600" dirty="0">
                <a:solidFill>
                  <a:schemeClr val="tx2"/>
                </a:solidFill>
                <a:latin typeface="楷体" panose="02010609060101010101" pitchFamily="49" charset="-122"/>
                <a:ea typeface="楷体" panose="02010609060101010101" pitchFamily="49" charset="-122"/>
              </a:rPr>
              <a:t>  </a:t>
            </a:r>
          </a:p>
        </p:txBody>
      </p:sp>
      <p:sp>
        <p:nvSpPr>
          <p:cNvPr id="16388" name="WordArt 24">
            <a:extLst>
              <a:ext uri="{FF2B5EF4-FFF2-40B4-BE49-F238E27FC236}">
                <a16:creationId xmlns:a16="http://schemas.microsoft.com/office/drawing/2014/main" xmlns="" id="{4EE271F6-3FE6-44AA-89D1-6AAC82627F3C}"/>
              </a:ext>
            </a:extLst>
          </p:cNvPr>
          <p:cNvSpPr>
            <a:spLocks noChangeArrowheads="1" noChangeShapeType="1" noTextEdit="1"/>
          </p:cNvSpPr>
          <p:nvPr/>
        </p:nvSpPr>
        <p:spPr bwMode="auto">
          <a:xfrm>
            <a:off x="3636963" y="3454401"/>
            <a:ext cx="1706562" cy="234951"/>
          </a:xfrm>
          <a:prstGeom prst="rect">
            <a:avLst/>
          </a:prstGeom>
          <a:extLst>
            <a:ext uri="{91240B29-F687-4f45-9708-019B960494DF}">
              <a14:hiddenLine xmlns=""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zh-CN" altLang="en-US" sz="2400" kern="10">
                <a:solidFill>
                  <a:schemeClr val="bg1"/>
                </a:solidFill>
                <a:latin typeface="楷体" panose="02010609060101010101" pitchFamily="49" charset="-122"/>
                <a:ea typeface="楷体" panose="02010609060101010101" pitchFamily="49" charset="-122"/>
              </a:rPr>
              <a:t>投资者业务类别</a:t>
            </a:r>
          </a:p>
        </p:txBody>
      </p:sp>
      <p:grpSp>
        <p:nvGrpSpPr>
          <p:cNvPr id="2" name="组合 43">
            <a:extLst>
              <a:ext uri="{FF2B5EF4-FFF2-40B4-BE49-F238E27FC236}">
                <a16:creationId xmlns:a16="http://schemas.microsoft.com/office/drawing/2014/main" xmlns="" id="{7B7F45A7-C6A6-4F2B-98C5-CED37F1FDB14}"/>
              </a:ext>
            </a:extLst>
          </p:cNvPr>
          <p:cNvGrpSpPr>
            <a:grpSpLocks/>
          </p:cNvGrpSpPr>
          <p:nvPr/>
        </p:nvGrpSpPr>
        <p:grpSpPr bwMode="auto">
          <a:xfrm>
            <a:off x="539552" y="2564904"/>
            <a:ext cx="2447925" cy="1646971"/>
            <a:chOff x="539552" y="4485084"/>
            <a:chExt cx="2448272" cy="1646530"/>
          </a:xfrm>
        </p:grpSpPr>
        <p:sp>
          <p:nvSpPr>
            <p:cNvPr id="16409" name="Text Box 22">
              <a:extLst>
                <a:ext uri="{FF2B5EF4-FFF2-40B4-BE49-F238E27FC236}">
                  <a16:creationId xmlns:a16="http://schemas.microsoft.com/office/drawing/2014/main" xmlns="" id="{4658830F-E318-4D9D-996B-F7ECBB3A148B}"/>
                </a:ext>
              </a:extLst>
            </p:cNvPr>
            <p:cNvSpPr txBox="1">
              <a:spLocks noChangeArrowheads="1"/>
            </p:cNvSpPr>
            <p:nvPr/>
          </p:nvSpPr>
          <p:spPr bwMode="auto">
            <a:xfrm>
              <a:off x="539552" y="4485084"/>
              <a:ext cx="2448272" cy="3692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证券质押登记业务</a:t>
              </a:r>
            </a:p>
          </p:txBody>
        </p:sp>
        <p:sp>
          <p:nvSpPr>
            <p:cNvPr id="16410" name="Rectangle 19">
              <a:extLst>
                <a:ext uri="{FF2B5EF4-FFF2-40B4-BE49-F238E27FC236}">
                  <a16:creationId xmlns:a16="http://schemas.microsoft.com/office/drawing/2014/main" xmlns="" id="{69B550C5-E60D-47F5-B2F9-2CBB60878546}"/>
                </a:ext>
              </a:extLst>
            </p:cNvPr>
            <p:cNvSpPr>
              <a:spLocks noChangeArrowheads="1"/>
            </p:cNvSpPr>
            <p:nvPr/>
          </p:nvSpPr>
          <p:spPr bwMode="auto">
            <a:xfrm>
              <a:off x="785786" y="4857760"/>
              <a:ext cx="2136775" cy="12738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证券质押登记</a:t>
              </a: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解除质押登记</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部分解除质押登记</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证券质押信息查询</a:t>
              </a:r>
            </a:p>
          </p:txBody>
        </p:sp>
      </p:grpSp>
      <p:grpSp>
        <p:nvGrpSpPr>
          <p:cNvPr id="3" name="组合 42">
            <a:extLst>
              <a:ext uri="{FF2B5EF4-FFF2-40B4-BE49-F238E27FC236}">
                <a16:creationId xmlns:a16="http://schemas.microsoft.com/office/drawing/2014/main" xmlns="" id="{142FE55B-D787-4815-9255-20037D3E0F16}"/>
              </a:ext>
            </a:extLst>
          </p:cNvPr>
          <p:cNvGrpSpPr>
            <a:grpSpLocks/>
          </p:cNvGrpSpPr>
          <p:nvPr/>
        </p:nvGrpSpPr>
        <p:grpSpPr bwMode="auto">
          <a:xfrm>
            <a:off x="539553" y="1220756"/>
            <a:ext cx="2409825" cy="1040453"/>
            <a:chOff x="611560" y="2638532"/>
            <a:chExt cx="2409324" cy="1040458"/>
          </a:xfrm>
        </p:grpSpPr>
        <p:sp>
          <p:nvSpPr>
            <p:cNvPr id="16406" name="Rectangle 17">
              <a:extLst>
                <a:ext uri="{FF2B5EF4-FFF2-40B4-BE49-F238E27FC236}">
                  <a16:creationId xmlns:a16="http://schemas.microsoft.com/office/drawing/2014/main" xmlns="" id="{1A254504-0615-4184-9C56-38E03E8D4E2D}"/>
                </a:ext>
              </a:extLst>
            </p:cNvPr>
            <p:cNvSpPr>
              <a:spLocks noChangeArrowheads="1"/>
            </p:cNvSpPr>
            <p:nvPr/>
          </p:nvSpPr>
          <p:spPr bwMode="auto">
            <a:xfrm>
              <a:off x="884109" y="2712402"/>
              <a:ext cx="2136775" cy="387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endParaRPr lang="zh-CN" altLang="en-US" sz="1600">
                <a:solidFill>
                  <a:schemeClr val="tx2"/>
                </a:solidFill>
                <a:latin typeface="楷体" panose="02010609060101010101" pitchFamily="49" charset="-122"/>
                <a:ea typeface="楷体" panose="02010609060101010101" pitchFamily="49" charset="-122"/>
              </a:endParaRPr>
            </a:p>
          </p:txBody>
        </p:sp>
        <p:sp>
          <p:nvSpPr>
            <p:cNvPr id="16407" name="Text Box 20">
              <a:extLst>
                <a:ext uri="{FF2B5EF4-FFF2-40B4-BE49-F238E27FC236}">
                  <a16:creationId xmlns:a16="http://schemas.microsoft.com/office/drawing/2014/main" xmlns="" id="{6C54E5E1-5DAB-4447-9134-54FF646B352A}"/>
                </a:ext>
              </a:extLst>
            </p:cNvPr>
            <p:cNvSpPr txBox="1">
              <a:spLocks noChangeArrowheads="1"/>
            </p:cNvSpPr>
            <p:nvPr/>
          </p:nvSpPr>
          <p:spPr bwMode="auto">
            <a:xfrm>
              <a:off x="611560" y="2638532"/>
              <a:ext cx="2304256" cy="3693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证券查询业务</a:t>
              </a:r>
            </a:p>
          </p:txBody>
        </p:sp>
        <p:sp>
          <p:nvSpPr>
            <p:cNvPr id="16408" name="Rectangle 21">
              <a:extLst>
                <a:ext uri="{FF2B5EF4-FFF2-40B4-BE49-F238E27FC236}">
                  <a16:creationId xmlns:a16="http://schemas.microsoft.com/office/drawing/2014/main" xmlns="" id="{FA24C92B-3B47-43D6-8322-2081743C2625}"/>
                </a:ext>
              </a:extLst>
            </p:cNvPr>
            <p:cNvSpPr>
              <a:spLocks noChangeArrowheads="1"/>
            </p:cNvSpPr>
            <p:nvPr/>
          </p:nvSpPr>
          <p:spPr bwMode="auto">
            <a:xfrm>
              <a:off x="818846" y="2995722"/>
              <a:ext cx="2136775" cy="6832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持有查询</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冻结查询</a:t>
              </a:r>
            </a:p>
          </p:txBody>
        </p:sp>
      </p:grpSp>
      <p:cxnSp>
        <p:nvCxnSpPr>
          <p:cNvPr id="31" name="直接箭头连接符 30">
            <a:extLst>
              <a:ext uri="{FF2B5EF4-FFF2-40B4-BE49-F238E27FC236}">
                <a16:creationId xmlns:a16="http://schemas.microsoft.com/office/drawing/2014/main" xmlns="" id="{E99EDA40-27B4-4B71-B041-9929B9742EAF}"/>
              </a:ext>
            </a:extLst>
          </p:cNvPr>
          <p:cNvCxnSpPr/>
          <p:nvPr/>
        </p:nvCxnSpPr>
        <p:spPr bwMode="auto">
          <a:xfrm>
            <a:off x="539552" y="2492896"/>
            <a:ext cx="2643188" cy="15875"/>
          </a:xfrm>
          <a:prstGeom prst="straightConnector1">
            <a:avLst/>
          </a:prstGeom>
          <a:ln>
            <a:solidFill>
              <a:schemeClr val="tx2">
                <a:lumMod val="65000"/>
                <a:lumOff val="35000"/>
              </a:schemeClr>
            </a:solidFill>
            <a:headEnd type="none" w="med" len="med"/>
            <a:tailEnd type="oval"/>
          </a:ln>
        </p:spPr>
        <p:style>
          <a:lnRef idx="1">
            <a:schemeClr val="dk1"/>
          </a:lnRef>
          <a:fillRef idx="0">
            <a:schemeClr val="dk1"/>
          </a:fillRef>
          <a:effectRef idx="0">
            <a:schemeClr val="dk1"/>
          </a:effectRef>
          <a:fontRef idx="minor">
            <a:schemeClr val="tx1"/>
          </a:fontRef>
        </p:style>
      </p:cxnSp>
      <p:grpSp>
        <p:nvGrpSpPr>
          <p:cNvPr id="4" name="组合 50">
            <a:extLst>
              <a:ext uri="{FF2B5EF4-FFF2-40B4-BE49-F238E27FC236}">
                <a16:creationId xmlns:a16="http://schemas.microsoft.com/office/drawing/2014/main" xmlns="" id="{B314A717-2FE2-46B1-9FAC-F7298D16B177}"/>
              </a:ext>
            </a:extLst>
          </p:cNvPr>
          <p:cNvGrpSpPr>
            <a:grpSpLocks/>
          </p:cNvGrpSpPr>
          <p:nvPr/>
        </p:nvGrpSpPr>
        <p:grpSpPr bwMode="auto">
          <a:xfrm>
            <a:off x="3203575" y="2043113"/>
            <a:ext cx="2520950" cy="3114675"/>
            <a:chOff x="3428992" y="1928802"/>
            <a:chExt cx="2520950" cy="3114728"/>
          </a:xfrm>
        </p:grpSpPr>
        <p:sp>
          <p:nvSpPr>
            <p:cNvPr id="16403" name="Oval 13">
              <a:extLst>
                <a:ext uri="{FF2B5EF4-FFF2-40B4-BE49-F238E27FC236}">
                  <a16:creationId xmlns:a16="http://schemas.microsoft.com/office/drawing/2014/main" xmlns="" id="{42A73BD2-7A9C-4F2C-A221-C39339B86A1B}"/>
                </a:ext>
              </a:extLst>
            </p:cNvPr>
            <p:cNvSpPr>
              <a:spLocks noChangeArrowheads="1"/>
            </p:cNvSpPr>
            <p:nvPr/>
          </p:nvSpPr>
          <p:spPr bwMode="auto">
            <a:xfrm>
              <a:off x="3428992" y="4643446"/>
              <a:ext cx="2520950" cy="400084"/>
            </a:xfrm>
            <a:prstGeom prst="ellipse">
              <a:avLst/>
            </a:prstGeom>
            <a:gradFill rotWithShape="1">
              <a:gsLst>
                <a:gs pos="0">
                  <a:schemeClr val="tx1">
                    <a:alpha val="39998"/>
                  </a:schemeClr>
                </a:gs>
                <a:gs pos="100000">
                  <a:schemeClr val="tx1">
                    <a:alpha val="0"/>
                  </a:schemeClr>
                </a:gs>
              </a:gsLst>
              <a:path path="shape">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楷体" panose="02010609060101010101" pitchFamily="49" charset="-122"/>
                <a:ea typeface="楷体" panose="02010609060101010101" pitchFamily="49" charset="-122"/>
              </a:endParaRPr>
            </a:p>
          </p:txBody>
        </p:sp>
        <p:pic>
          <p:nvPicPr>
            <p:cNvPr id="37" name="Picture 4" descr="http://www.ma-visioconference.fr/images/meeting_icons/27825.png">
              <a:extLst>
                <a:ext uri="{FF2B5EF4-FFF2-40B4-BE49-F238E27FC236}">
                  <a16:creationId xmlns:a16="http://schemas.microsoft.com/office/drawing/2014/main" xmlns="" id="{73B2FC0F-5AE3-483D-B76B-AAE3EA9E9580}"/>
                </a:ext>
              </a:extLst>
            </p:cNvPr>
            <p:cNvPicPr>
              <a:picLocks noChangeAspect="1" noChangeArrowheads="1"/>
            </p:cNvPicPr>
            <p:nvPr/>
          </p:nvPicPr>
          <p:blipFill>
            <a:blip r:embed="rId3" cstate="print">
              <a:duotone>
                <a:schemeClr val="accent1">
                  <a:shade val="45000"/>
                  <a:satMod val="135000"/>
                </a:schemeClr>
                <a:prstClr val="white"/>
              </a:duotone>
            </a:blip>
            <a:srcRect/>
            <a:stretch>
              <a:fillRect/>
            </a:stretch>
          </p:blipFill>
          <p:spPr bwMode="auto">
            <a:xfrm>
              <a:off x="3857620" y="1928802"/>
              <a:ext cx="1922032" cy="1706179"/>
            </a:xfrm>
            <a:prstGeom prst="rect">
              <a:avLst/>
            </a:prstGeom>
            <a:noFill/>
            <a:ln>
              <a:noFill/>
              <a:prstDash val="sysDot"/>
            </a:ln>
          </p:spPr>
        </p:pic>
        <p:sp>
          <p:nvSpPr>
            <p:cNvPr id="16405" name="TextBox 37">
              <a:extLst>
                <a:ext uri="{FF2B5EF4-FFF2-40B4-BE49-F238E27FC236}">
                  <a16:creationId xmlns:a16="http://schemas.microsoft.com/office/drawing/2014/main" xmlns="" id="{CC51639E-3E95-4C1A-B2FF-561104AE6E69}"/>
                </a:ext>
              </a:extLst>
            </p:cNvPr>
            <p:cNvSpPr txBox="1">
              <a:spLocks noChangeArrowheads="1"/>
            </p:cNvSpPr>
            <p:nvPr/>
          </p:nvSpPr>
          <p:spPr bwMode="auto">
            <a:xfrm>
              <a:off x="3643306" y="4143380"/>
              <a:ext cx="2071702" cy="40011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000" dirty="0">
                  <a:solidFill>
                    <a:srgbClr val="C00000"/>
                  </a:solidFill>
                  <a:latin typeface="楷体" panose="02010609060101010101" pitchFamily="49" charset="-122"/>
                  <a:ea typeface="楷体" panose="02010609060101010101" pitchFamily="49" charset="-122"/>
                </a:rPr>
                <a:t>股份类业务范围</a:t>
              </a:r>
            </a:p>
          </p:txBody>
        </p:sp>
      </p:grpSp>
      <p:sp>
        <p:nvSpPr>
          <p:cNvPr id="16394" name="Text Box 20">
            <a:extLst>
              <a:ext uri="{FF2B5EF4-FFF2-40B4-BE49-F238E27FC236}">
                <a16:creationId xmlns:a16="http://schemas.microsoft.com/office/drawing/2014/main" xmlns="" id="{6FDB3841-9954-4A8F-BAB0-5E7C99BEABD9}"/>
              </a:ext>
            </a:extLst>
          </p:cNvPr>
          <p:cNvSpPr txBox="1">
            <a:spLocks noChangeArrowheads="1"/>
          </p:cNvSpPr>
          <p:nvPr/>
        </p:nvSpPr>
        <p:spPr bwMode="auto">
          <a:xfrm>
            <a:off x="6372200" y="4197085"/>
            <a:ext cx="2303462"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dirty="0">
                <a:latin typeface="楷体" panose="02010609060101010101" pitchFamily="49" charset="-122"/>
                <a:ea typeface="楷体" panose="02010609060101010101" pitchFamily="49" charset="-122"/>
              </a:rPr>
              <a:t>转托管业务</a:t>
            </a:r>
          </a:p>
        </p:txBody>
      </p:sp>
      <p:cxnSp>
        <p:nvCxnSpPr>
          <p:cNvPr id="46" name="直接箭头连接符 45">
            <a:extLst>
              <a:ext uri="{FF2B5EF4-FFF2-40B4-BE49-F238E27FC236}">
                <a16:creationId xmlns:a16="http://schemas.microsoft.com/office/drawing/2014/main" xmlns="" id="{C5563807-F407-4FAD-B0B9-10381C6617F4}"/>
              </a:ext>
            </a:extLst>
          </p:cNvPr>
          <p:cNvCxnSpPr/>
          <p:nvPr/>
        </p:nvCxnSpPr>
        <p:spPr bwMode="auto">
          <a:xfrm>
            <a:off x="539552" y="4509120"/>
            <a:ext cx="2643187" cy="15875"/>
          </a:xfrm>
          <a:prstGeom prst="straightConnector1">
            <a:avLst/>
          </a:prstGeom>
          <a:ln>
            <a:solidFill>
              <a:schemeClr val="tx2">
                <a:lumMod val="65000"/>
                <a:lumOff val="35000"/>
              </a:schemeClr>
            </a:solidFill>
            <a:headEnd type="none" w="med" len="med"/>
            <a:tailEnd type="oval"/>
          </a:ln>
        </p:spPr>
        <p:style>
          <a:lnRef idx="1">
            <a:schemeClr val="dk1"/>
          </a:lnRef>
          <a:fillRef idx="0">
            <a:schemeClr val="dk1"/>
          </a:fillRef>
          <a:effectRef idx="0">
            <a:schemeClr val="dk1"/>
          </a:effectRef>
          <a:fontRef idx="minor">
            <a:schemeClr val="tx1"/>
          </a:fontRef>
        </p:style>
      </p:cxnSp>
      <p:grpSp>
        <p:nvGrpSpPr>
          <p:cNvPr id="5" name="组合 46">
            <a:extLst>
              <a:ext uri="{FF2B5EF4-FFF2-40B4-BE49-F238E27FC236}">
                <a16:creationId xmlns:a16="http://schemas.microsoft.com/office/drawing/2014/main" xmlns="" id="{B4329238-3FDD-460C-A030-F53DC429A25E}"/>
              </a:ext>
            </a:extLst>
          </p:cNvPr>
          <p:cNvGrpSpPr>
            <a:grpSpLocks/>
          </p:cNvGrpSpPr>
          <p:nvPr/>
        </p:nvGrpSpPr>
        <p:grpSpPr bwMode="auto">
          <a:xfrm>
            <a:off x="611560" y="4581128"/>
            <a:ext cx="2363788" cy="1363494"/>
            <a:chOff x="6058518" y="3571876"/>
            <a:chExt cx="2364769" cy="1363259"/>
          </a:xfrm>
        </p:grpSpPr>
        <p:sp>
          <p:nvSpPr>
            <p:cNvPr id="16401" name="Text Box 20">
              <a:extLst>
                <a:ext uri="{FF2B5EF4-FFF2-40B4-BE49-F238E27FC236}">
                  <a16:creationId xmlns:a16="http://schemas.microsoft.com/office/drawing/2014/main" xmlns="" id="{0CC0D399-F595-4889-B9F0-D414A53F87F7}"/>
                </a:ext>
              </a:extLst>
            </p:cNvPr>
            <p:cNvSpPr txBox="1">
              <a:spLocks noChangeArrowheads="1"/>
            </p:cNvSpPr>
            <p:nvPr/>
          </p:nvSpPr>
          <p:spPr bwMode="auto">
            <a:xfrm>
              <a:off x="6058518" y="3571876"/>
              <a:ext cx="2304256" cy="3692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质权的实现方式</a:t>
              </a:r>
            </a:p>
          </p:txBody>
        </p:sp>
        <p:sp>
          <p:nvSpPr>
            <p:cNvPr id="16402" name="Rectangle 19">
              <a:extLst>
                <a:ext uri="{FF2B5EF4-FFF2-40B4-BE49-F238E27FC236}">
                  <a16:creationId xmlns:a16="http://schemas.microsoft.com/office/drawing/2014/main" xmlns="" id="{F8E922FE-F32A-44FF-9FFD-91709FD1474C}"/>
                </a:ext>
              </a:extLst>
            </p:cNvPr>
            <p:cNvSpPr>
              <a:spLocks noChangeArrowheads="1"/>
            </p:cNvSpPr>
            <p:nvPr/>
          </p:nvSpPr>
          <p:spPr bwMode="auto">
            <a:xfrm>
              <a:off x="6286512" y="3956575"/>
              <a:ext cx="2136775" cy="9785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质押登记状态调整</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质押证券处置过户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pPr>
              <a:endParaRPr lang="zh-CN" altLang="en-US" sz="1600">
                <a:solidFill>
                  <a:schemeClr val="tx2"/>
                </a:solidFill>
                <a:latin typeface="楷体" panose="02010609060101010101" pitchFamily="49" charset="-122"/>
                <a:ea typeface="楷体" panose="02010609060101010101" pitchFamily="49" charset="-122"/>
              </a:endParaRPr>
            </a:p>
          </p:txBody>
        </p:sp>
      </p:grpSp>
      <p:cxnSp>
        <p:nvCxnSpPr>
          <p:cNvPr id="52" name="直接箭头连接符 51">
            <a:extLst>
              <a:ext uri="{FF2B5EF4-FFF2-40B4-BE49-F238E27FC236}">
                <a16:creationId xmlns:a16="http://schemas.microsoft.com/office/drawing/2014/main" xmlns="" id="{8C4E60E5-E1FE-4FAD-9F1E-CB8DDA81C7FF}"/>
              </a:ext>
            </a:extLst>
          </p:cNvPr>
          <p:cNvCxnSpPr/>
          <p:nvPr/>
        </p:nvCxnSpPr>
        <p:spPr bwMode="auto">
          <a:xfrm>
            <a:off x="6286500" y="4077073"/>
            <a:ext cx="2520950" cy="1588"/>
          </a:xfrm>
          <a:prstGeom prst="straightConnector1">
            <a:avLst/>
          </a:prstGeom>
          <a:ln>
            <a:solidFill>
              <a:schemeClr val="tx2">
                <a:lumMod val="65000"/>
                <a:lumOff val="35000"/>
              </a:schemeClr>
            </a:solidFill>
            <a:headEnd type="oval" w="med" len="med"/>
            <a:tailEnd type="none"/>
          </a:ln>
        </p:spPr>
        <p:style>
          <a:lnRef idx="1">
            <a:schemeClr val="dk1"/>
          </a:lnRef>
          <a:fillRef idx="0">
            <a:schemeClr val="dk1"/>
          </a:fillRef>
          <a:effectRef idx="0">
            <a:schemeClr val="dk1"/>
          </a:effectRef>
          <a:fontRef idx="minor">
            <a:schemeClr val="tx1"/>
          </a:fontRef>
        </p:style>
      </p:cxnSp>
      <p:sp>
        <p:nvSpPr>
          <p:cNvPr id="16399" name="灯片编号占位符 8">
            <a:extLst>
              <a:ext uri="{FF2B5EF4-FFF2-40B4-BE49-F238E27FC236}">
                <a16:creationId xmlns:a16="http://schemas.microsoft.com/office/drawing/2014/main" xmlns="" id="{5C4B733E-599B-4183-AB7B-C06E41BB861A}"/>
              </a:ext>
            </a:extLst>
          </p:cNvPr>
          <p:cNvSpPr>
            <a:spLocks noGrp="1"/>
          </p:cNvSpPr>
          <p:nvPr>
            <p:ph type="sldNum" sz="quarter" idx="12"/>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8A088EE-4F2C-4EAE-B801-9AC208CFCACC}" type="slidenum">
              <a:rPr lang="en-US" altLang="zh-CN"/>
              <a:pPr/>
              <a:t>22</a:t>
            </a:fld>
            <a:endParaRPr lang="en-US" altLang="zh-CN" dirty="0"/>
          </a:p>
        </p:txBody>
      </p:sp>
      <p:sp>
        <p:nvSpPr>
          <p:cNvPr id="27" name="标题 1">
            <a:extLst>
              <a:ext uri="{FF2B5EF4-FFF2-40B4-BE49-F238E27FC236}">
                <a16:creationId xmlns:a16="http://schemas.microsoft.com/office/drawing/2014/main" xmlns="" id="{9E659E98-0ED7-4164-A666-4184BDA180C9}"/>
              </a:ext>
            </a:extLst>
          </p:cNvPr>
          <p:cNvSpPr txBox="1">
            <a:spLocks/>
          </p:cNvSpPr>
          <p:nvPr/>
        </p:nvSpPr>
        <p:spPr bwMode="auto">
          <a:xfrm>
            <a:off x="428596" y="285728"/>
            <a:ext cx="4471990" cy="58259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股份类业务介绍</a:t>
            </a: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26" name="圆角矩形 25"/>
          <p:cNvSpPr/>
          <p:nvPr/>
        </p:nvSpPr>
        <p:spPr bwMode="gray">
          <a:xfrm>
            <a:off x="323528" y="2420888"/>
            <a:ext cx="2952328" cy="3264363"/>
          </a:xfrm>
          <a:prstGeom prst="roundRect">
            <a:avLst/>
          </a:prstGeom>
          <a:noFill/>
          <a:ln w="28575">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xmlns="" val="1272648336"/>
      </p:ext>
    </p:extLst>
  </p:cSld>
  <p:clrMapOvr>
    <a:masterClrMapping/>
  </p:clrMapOvr>
  <p:transition>
    <p:sndAc>
      <p:endSnd/>
    </p:sndAc>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标题 1">
            <a:extLst>
              <a:ext uri="{FF2B5EF4-FFF2-40B4-BE49-F238E27FC236}">
                <a16:creationId xmlns:a16="http://schemas.microsoft.com/office/drawing/2014/main" xmlns="" id="{14CED9E2-9516-4F94-A08A-3A5A5BA3C39D}"/>
              </a:ext>
            </a:extLst>
          </p:cNvPr>
          <p:cNvSpPr txBox="1">
            <a:spLocks/>
          </p:cNvSpPr>
          <p:nvPr/>
        </p:nvSpPr>
        <p:spPr bwMode="auto">
          <a:xfrm>
            <a:off x="395536" y="188640"/>
            <a:ext cx="6143639"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证券质押登记业务</a:t>
            </a:r>
            <a:b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28675" name="Rectangle 4">
            <a:extLst>
              <a:ext uri="{FF2B5EF4-FFF2-40B4-BE49-F238E27FC236}">
                <a16:creationId xmlns:a16="http://schemas.microsoft.com/office/drawing/2014/main" xmlns="" id="{9D4866CB-824F-48BB-97E6-B9FD47E3E0FE}"/>
              </a:ext>
            </a:extLst>
          </p:cNvPr>
          <p:cNvSpPr>
            <a:spLocks noChangeArrowheads="1"/>
          </p:cNvSpPr>
          <p:nvPr/>
        </p:nvSpPr>
        <p:spPr bwMode="auto">
          <a:xfrm>
            <a:off x="251520" y="1844824"/>
            <a:ext cx="4608512" cy="31605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9050">
                <a:solidFill>
                  <a:srgbClr val="000000"/>
                </a:solidFill>
                <a:prstDash val="dash"/>
                <a:miter lim="800000"/>
                <a:headEnd/>
                <a:tailEnd/>
              </a14:hiddenLine>
            </a:ext>
          </a:extLst>
        </p:spPr>
        <p:txBody>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Clr>
                <a:srgbClr val="CC0000"/>
              </a:buClr>
              <a:buSzPct val="80000"/>
            </a:pPr>
            <a:r>
              <a:rPr lang="zh-CN" altLang="en-US" b="1" dirty="0" smtClean="0">
                <a:latin typeface="楷体" panose="02010609060101010101" pitchFamily="49" charset="-122"/>
                <a:ea typeface="楷体" panose="02010609060101010101" pitchFamily="49" charset="-122"/>
              </a:rPr>
              <a:t>   证券</a:t>
            </a:r>
            <a:r>
              <a:rPr lang="zh-CN" altLang="en-US" b="1" dirty="0">
                <a:latin typeface="楷体" panose="02010609060101010101" pitchFamily="49" charset="-122"/>
                <a:ea typeface="楷体" panose="02010609060101010101" pitchFamily="49" charset="-122"/>
              </a:rPr>
              <a:t>质押</a:t>
            </a:r>
            <a:r>
              <a:rPr lang="zh-CN" altLang="en-US" dirty="0">
                <a:latin typeface="楷体" panose="02010609060101010101" pitchFamily="49" charset="-122"/>
                <a:ea typeface="楷体" panose="02010609060101010101" pitchFamily="49" charset="-122"/>
              </a:rPr>
              <a:t>是指</a:t>
            </a:r>
            <a:r>
              <a:rPr lang="zh-CN" altLang="zh-CN" dirty="0">
                <a:latin typeface="楷体" panose="02010609060101010101" pitchFamily="49" charset="-122"/>
                <a:ea typeface="楷体" panose="02010609060101010101" pitchFamily="49" charset="-122"/>
              </a:rPr>
              <a:t>为担保债务的履行，</a:t>
            </a:r>
            <a:r>
              <a:rPr lang="zh-CN" altLang="en-US" dirty="0">
                <a:latin typeface="楷体" panose="02010609060101010101" pitchFamily="49" charset="-122"/>
                <a:ea typeface="楷体" panose="02010609060101010101" pitchFamily="49" charset="-122"/>
              </a:rPr>
              <a:t>出质人（</a:t>
            </a:r>
            <a:r>
              <a:rPr lang="zh-CN" altLang="zh-CN" dirty="0">
                <a:latin typeface="楷体" panose="02010609060101010101" pitchFamily="49" charset="-122"/>
                <a:ea typeface="楷体" panose="02010609060101010101" pitchFamily="49" charset="-122"/>
              </a:rPr>
              <a:t>债务人或者第三人</a:t>
            </a:r>
            <a:r>
              <a:rPr lang="zh-CN" altLang="en-US" dirty="0">
                <a:latin typeface="楷体" panose="02010609060101010101" pitchFamily="49" charset="-122"/>
                <a:ea typeface="楷体" panose="02010609060101010101" pitchFamily="49" charset="-122"/>
              </a:rPr>
              <a:t>）将其持有的证券质押给质权人。</a:t>
            </a:r>
            <a:r>
              <a:rPr lang="zh-CN" altLang="zh-CN" dirty="0">
                <a:latin typeface="楷体" panose="02010609060101010101" pitchFamily="49" charset="-122"/>
                <a:ea typeface="楷体" panose="02010609060101010101" pitchFamily="49" charset="-122"/>
              </a:rPr>
              <a:t>债务人不履行到期债务或者发生当事人约定的实现质权的情形，</a:t>
            </a:r>
            <a:r>
              <a:rPr lang="zh-CN" altLang="en-US" dirty="0">
                <a:latin typeface="楷体" panose="02010609060101010101" pitchFamily="49" charset="-122"/>
                <a:ea typeface="楷体" panose="02010609060101010101" pitchFamily="49" charset="-122"/>
              </a:rPr>
              <a:t>质</a:t>
            </a:r>
            <a:r>
              <a:rPr lang="zh-CN" altLang="zh-CN" dirty="0">
                <a:latin typeface="楷体" panose="02010609060101010101" pitchFamily="49" charset="-122"/>
                <a:ea typeface="楷体" panose="02010609060101010101" pitchFamily="49" charset="-122"/>
              </a:rPr>
              <a:t>权人有权就该</a:t>
            </a:r>
            <a:r>
              <a:rPr lang="zh-CN" altLang="en-US" dirty="0">
                <a:latin typeface="楷体" panose="02010609060101010101" pitchFamily="49" charset="-122"/>
                <a:ea typeface="楷体" panose="02010609060101010101" pitchFamily="49" charset="-122"/>
              </a:rPr>
              <a:t>出质证券</a:t>
            </a:r>
            <a:r>
              <a:rPr lang="zh-CN" altLang="zh-CN" b="1" dirty="0">
                <a:solidFill>
                  <a:srgbClr val="C00000"/>
                </a:solidFill>
                <a:latin typeface="楷体" panose="02010609060101010101" pitchFamily="49" charset="-122"/>
                <a:ea typeface="楷体" panose="02010609060101010101" pitchFamily="49" charset="-122"/>
              </a:rPr>
              <a:t>优先受偿</a:t>
            </a:r>
            <a:r>
              <a:rPr lang="zh-CN" altLang="en-US" dirty="0">
                <a:latin typeface="楷体" panose="02010609060101010101" pitchFamily="49" charset="-122"/>
                <a:ea typeface="楷体" panose="02010609060101010101" pitchFamily="49" charset="-122"/>
              </a:rPr>
              <a:t>。</a:t>
            </a:r>
            <a:endParaRPr lang="en-US" altLang="zh-CN" dirty="0">
              <a:latin typeface="楷体" panose="02010609060101010101" pitchFamily="49" charset="-122"/>
              <a:ea typeface="楷体" panose="02010609060101010101" pitchFamily="49" charset="-122"/>
            </a:endParaRPr>
          </a:p>
          <a:p>
            <a:pPr eaLnBrk="1" hangingPunct="1">
              <a:lnSpc>
                <a:spcPct val="150000"/>
              </a:lnSpc>
              <a:buClr>
                <a:srgbClr val="CC0000"/>
              </a:buClr>
              <a:buSzPct val="80000"/>
            </a:pPr>
            <a:endParaRPr lang="zh-CN" altLang="en-US" b="1" dirty="0">
              <a:latin typeface="楷体" panose="02010609060101010101" pitchFamily="49" charset="-122"/>
              <a:ea typeface="楷体" panose="02010609060101010101" pitchFamily="49" charset="-122"/>
            </a:endParaRPr>
          </a:p>
        </p:txBody>
      </p:sp>
      <p:graphicFrame>
        <p:nvGraphicFramePr>
          <p:cNvPr id="77" name="图示 76">
            <a:extLst>
              <a:ext uri="{FF2B5EF4-FFF2-40B4-BE49-F238E27FC236}">
                <a16:creationId xmlns:a16="http://schemas.microsoft.com/office/drawing/2014/main" xmlns="" id="{4A58AB43-6075-4CB9-A0DE-F1920C090CA4}"/>
              </a:ext>
            </a:extLst>
          </p:cNvPr>
          <p:cNvGraphicFramePr/>
          <p:nvPr/>
        </p:nvGraphicFramePr>
        <p:xfrm>
          <a:off x="1403648" y="5013176"/>
          <a:ext cx="3143272" cy="14287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8677" name="TextBox 16">
            <a:extLst>
              <a:ext uri="{FF2B5EF4-FFF2-40B4-BE49-F238E27FC236}">
                <a16:creationId xmlns:a16="http://schemas.microsoft.com/office/drawing/2014/main" xmlns="" id="{6EE07F24-BB9C-4D5D-A65A-5223F5B7326C}"/>
              </a:ext>
            </a:extLst>
          </p:cNvPr>
          <p:cNvSpPr txBox="1">
            <a:spLocks noChangeArrowheads="1"/>
          </p:cNvSpPr>
          <p:nvPr/>
        </p:nvSpPr>
        <p:spPr bwMode="auto">
          <a:xfrm>
            <a:off x="467544" y="1340768"/>
            <a:ext cx="3214687"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Clr>
                <a:srgbClr val="C00000"/>
              </a:buClr>
              <a:buFont typeface="Wingdings" pitchFamily="2" charset="2"/>
              <a:buChar char="p"/>
            </a:pPr>
            <a:r>
              <a:rPr lang="zh-CN" altLang="en-US" sz="2400" b="1" dirty="0">
                <a:latin typeface="楷体" panose="02010609060101010101" pitchFamily="49" charset="-122"/>
                <a:ea typeface="楷体" panose="02010609060101010101" pitchFamily="49" charset="-122"/>
              </a:rPr>
              <a:t>什么</a:t>
            </a:r>
            <a:r>
              <a:rPr lang="zh-CN" altLang="en-US" sz="2400" b="1" dirty="0" smtClean="0">
                <a:latin typeface="楷体" panose="02010609060101010101" pitchFamily="49" charset="-122"/>
                <a:ea typeface="楷体" panose="02010609060101010101" pitchFamily="49" charset="-122"/>
              </a:rPr>
              <a:t>是“证券质押”</a:t>
            </a:r>
            <a:endParaRPr lang="en-US" altLang="zh-CN" sz="2400" b="1" dirty="0">
              <a:solidFill>
                <a:srgbClr val="C00000"/>
              </a:solidFill>
              <a:latin typeface="楷体" panose="02010609060101010101" pitchFamily="49" charset="-122"/>
              <a:ea typeface="楷体" panose="02010609060101010101" pitchFamily="49" charset="-122"/>
            </a:endParaRPr>
          </a:p>
        </p:txBody>
      </p:sp>
      <p:sp>
        <p:nvSpPr>
          <p:cNvPr id="28678" name="TextBox 17">
            <a:extLst>
              <a:ext uri="{FF2B5EF4-FFF2-40B4-BE49-F238E27FC236}">
                <a16:creationId xmlns:a16="http://schemas.microsoft.com/office/drawing/2014/main" xmlns="" id="{37E71CA7-E832-410E-993E-FA6A12A105DB}"/>
              </a:ext>
            </a:extLst>
          </p:cNvPr>
          <p:cNvSpPr txBox="1">
            <a:spLocks noChangeArrowheads="1"/>
          </p:cNvSpPr>
          <p:nvPr/>
        </p:nvSpPr>
        <p:spPr bwMode="auto">
          <a:xfrm>
            <a:off x="5724128" y="3068960"/>
            <a:ext cx="3286125" cy="15696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Wingdings" pitchFamily="2" charset="2"/>
              <a:buChar char="ü"/>
            </a:pPr>
            <a:r>
              <a:rPr lang="zh-CN" altLang="en-US" sz="2000" b="1" dirty="0">
                <a:latin typeface="楷体" panose="02010609060101010101" pitchFamily="49" charset="-122"/>
                <a:ea typeface="楷体" panose="02010609060101010101" pitchFamily="49" charset="-122"/>
              </a:rPr>
              <a:t>融资类质押（初始质押）</a:t>
            </a:r>
            <a:endParaRPr lang="en-US" altLang="zh-CN" sz="2000" b="1" dirty="0">
              <a:latin typeface="楷体" panose="02010609060101010101" pitchFamily="49" charset="-122"/>
              <a:ea typeface="楷体" panose="02010609060101010101" pitchFamily="49" charset="-122"/>
            </a:endParaRPr>
          </a:p>
          <a:p>
            <a:pPr eaLnBrk="1" hangingPunct="1">
              <a:buFont typeface="Wingdings" pitchFamily="2" charset="2"/>
              <a:buChar char="ü"/>
            </a:pPr>
            <a:r>
              <a:rPr lang="zh-CN" altLang="en-US" sz="2000" b="1" dirty="0">
                <a:latin typeface="楷体" panose="02010609060101010101" pitchFamily="49" charset="-122"/>
                <a:ea typeface="楷体" panose="02010609060101010101" pitchFamily="49" charset="-122"/>
              </a:rPr>
              <a:t>融资类质押（补充质押）</a:t>
            </a:r>
            <a:endParaRPr lang="en-US" altLang="zh-CN" sz="2000" b="1" dirty="0">
              <a:latin typeface="楷体" panose="02010609060101010101" pitchFamily="49" charset="-122"/>
              <a:ea typeface="楷体" panose="02010609060101010101" pitchFamily="49" charset="-122"/>
            </a:endParaRPr>
          </a:p>
          <a:p>
            <a:pPr eaLnBrk="1" hangingPunct="1">
              <a:buFont typeface="Wingdings" pitchFamily="2" charset="2"/>
              <a:buChar char="ü"/>
            </a:pPr>
            <a:r>
              <a:rPr lang="zh-CN" altLang="en-US" sz="2000" b="1" dirty="0">
                <a:latin typeface="楷体" panose="02010609060101010101" pitchFamily="49" charset="-122"/>
                <a:ea typeface="楷体" panose="02010609060101010101" pitchFamily="49" charset="-122"/>
              </a:rPr>
              <a:t>非融资类质押</a:t>
            </a:r>
            <a:endParaRPr lang="en-US" altLang="zh-CN" sz="2000" b="1" dirty="0">
              <a:latin typeface="楷体" panose="02010609060101010101" pitchFamily="49" charset="-122"/>
              <a:ea typeface="楷体" panose="02010609060101010101" pitchFamily="49" charset="-122"/>
            </a:endParaRPr>
          </a:p>
          <a:p>
            <a:pPr eaLnBrk="1" hangingPunct="1"/>
            <a:endParaRPr lang="en-US" altLang="zh-CN" b="1" dirty="0">
              <a:latin typeface="楷体" panose="02010609060101010101" pitchFamily="49" charset="-122"/>
              <a:ea typeface="楷体" panose="02010609060101010101" pitchFamily="49" charset="-122"/>
            </a:endParaRPr>
          </a:p>
          <a:p>
            <a:pPr eaLnBrk="1" hangingPunct="1"/>
            <a:endParaRPr lang="zh-CN" altLang="en-US" dirty="0"/>
          </a:p>
        </p:txBody>
      </p:sp>
      <p:pic>
        <p:nvPicPr>
          <p:cNvPr id="28679" name="Picture 3" descr="C:\Users\Administrator\Desktop\讲课准备材料\logo.png">
            <a:extLst>
              <a:ext uri="{FF2B5EF4-FFF2-40B4-BE49-F238E27FC236}">
                <a16:creationId xmlns:a16="http://schemas.microsoft.com/office/drawing/2014/main" xmlns="" id="{F63782BF-4682-4409-A27B-2514CF6F5EAD}"/>
              </a:ext>
            </a:extLst>
          </p:cNvPr>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7643815" y="6215063"/>
            <a:ext cx="1214437" cy="4000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680" name="灯片编号占位符 20">
            <a:extLst>
              <a:ext uri="{FF2B5EF4-FFF2-40B4-BE49-F238E27FC236}">
                <a16:creationId xmlns:a16="http://schemas.microsoft.com/office/drawing/2014/main" xmlns="" id="{8600E57D-E2C0-4CD9-80A9-8D21ECF06546}"/>
              </a:ext>
            </a:extLst>
          </p:cNvPr>
          <p:cNvSpPr>
            <a:spLocks noGrp="1"/>
          </p:cNvSpPr>
          <p:nvPr>
            <p:ph type="sldNum" sz="quarter" idx="12"/>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4C7B23E-8423-4F93-9BA1-0E4784DC8BF2}" type="slidenum">
              <a:rPr lang="en-US" altLang="zh-CN"/>
              <a:pPr/>
              <a:t>23</a:t>
            </a:fld>
            <a:endParaRPr lang="en-US" altLang="zh-CN" dirty="0"/>
          </a:p>
        </p:txBody>
      </p:sp>
      <p:pic>
        <p:nvPicPr>
          <p:cNvPr id="28681" name="图片 18" descr="钱币.png">
            <a:extLst>
              <a:ext uri="{FF2B5EF4-FFF2-40B4-BE49-F238E27FC236}">
                <a16:creationId xmlns:a16="http://schemas.microsoft.com/office/drawing/2014/main" xmlns="" id="{33253009-F22D-4C09-AC85-AE769C3AF708}"/>
              </a:ext>
            </a:extLst>
          </p:cNvPr>
          <p:cNvPicPr>
            <a:picLocks noChangeAspect="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5868144" y="5085184"/>
            <a:ext cx="1584325" cy="15843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TextBox 16">
            <a:extLst>
              <a:ext uri="{FF2B5EF4-FFF2-40B4-BE49-F238E27FC236}">
                <a16:creationId xmlns:a16="http://schemas.microsoft.com/office/drawing/2014/main" xmlns="" id="{6EE07F24-BB9C-4D5D-A65A-5223F5B7326C}"/>
              </a:ext>
            </a:extLst>
          </p:cNvPr>
          <p:cNvSpPr txBox="1">
            <a:spLocks noChangeArrowheads="1"/>
          </p:cNvSpPr>
          <p:nvPr/>
        </p:nvSpPr>
        <p:spPr bwMode="auto">
          <a:xfrm>
            <a:off x="5508104" y="2348880"/>
            <a:ext cx="3214687"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Clr>
                <a:srgbClr val="C00000"/>
              </a:buClr>
              <a:buFont typeface="Wingdings" pitchFamily="2" charset="2"/>
              <a:buChar char="p"/>
            </a:pPr>
            <a:r>
              <a:rPr lang="zh-CN" altLang="en-US" sz="2400" b="1" dirty="0" smtClean="0">
                <a:latin typeface="楷体" panose="02010609060101010101" pitchFamily="49" charset="-122"/>
                <a:ea typeface="楷体" panose="02010609060101010101" pitchFamily="49" charset="-122"/>
              </a:rPr>
              <a:t>质押的业务类型</a:t>
            </a:r>
            <a:endParaRPr lang="en-US" altLang="zh-CN" sz="2400" b="1" dirty="0">
              <a:latin typeface="楷体" panose="02010609060101010101" pitchFamily="49" charset="-122"/>
              <a:ea typeface="楷体" panose="02010609060101010101" pitchFamily="49" charset="-122"/>
            </a:endParaRPr>
          </a:p>
        </p:txBody>
      </p:sp>
      <p:sp>
        <p:nvSpPr>
          <p:cNvPr id="11" name="TextBox 16">
            <a:extLst>
              <a:ext uri="{FF2B5EF4-FFF2-40B4-BE49-F238E27FC236}">
                <a16:creationId xmlns:a16="http://schemas.microsoft.com/office/drawing/2014/main" xmlns="" id="{6EE07F24-BB9C-4D5D-A65A-5223F5B7326C}"/>
              </a:ext>
            </a:extLst>
          </p:cNvPr>
          <p:cNvSpPr txBox="1">
            <a:spLocks noChangeArrowheads="1"/>
          </p:cNvSpPr>
          <p:nvPr/>
        </p:nvSpPr>
        <p:spPr bwMode="auto">
          <a:xfrm>
            <a:off x="5724128" y="1412776"/>
            <a:ext cx="3096344"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Clr>
                <a:srgbClr val="C00000"/>
              </a:buClr>
              <a:buFont typeface="Wingdings" pitchFamily="2" charset="2"/>
              <a:buChar char="p"/>
            </a:pPr>
            <a:r>
              <a:rPr lang="zh-CN" altLang="en-US" sz="2400" b="1" dirty="0" smtClean="0">
                <a:latin typeface="楷体" panose="02010609060101010101" pitchFamily="49" charset="-122"/>
                <a:ea typeface="楷体" panose="02010609060101010101" pitchFamily="49" charset="-122"/>
              </a:rPr>
              <a:t>“质押”与“抵押的区别？</a:t>
            </a:r>
            <a:endParaRPr lang="en-US" altLang="zh-CN" sz="2400" b="1" dirty="0">
              <a:latin typeface="楷体" panose="02010609060101010101" pitchFamily="49" charset="-122"/>
              <a:ea typeface="楷体" panose="02010609060101010101" pitchFamily="49" charset="-122"/>
            </a:endParaRPr>
          </a:p>
        </p:txBody>
      </p:sp>
      <p:grpSp>
        <p:nvGrpSpPr>
          <p:cNvPr id="16" name="组合 15"/>
          <p:cNvGrpSpPr/>
          <p:nvPr/>
        </p:nvGrpSpPr>
        <p:grpSpPr>
          <a:xfrm>
            <a:off x="3419872" y="4221088"/>
            <a:ext cx="1440160" cy="369886"/>
            <a:chOff x="177142" y="1000132"/>
            <a:chExt cx="1440160" cy="369886"/>
          </a:xfrm>
          <a:scene3d>
            <a:camera prst="orthographicFront"/>
            <a:lightRig rig="flat" dir="t"/>
          </a:scene3d>
        </p:grpSpPr>
        <p:sp>
          <p:nvSpPr>
            <p:cNvPr id="17" name="圆角矩形 16"/>
            <p:cNvSpPr/>
            <p:nvPr/>
          </p:nvSpPr>
          <p:spPr>
            <a:xfrm>
              <a:off x="177142" y="1000132"/>
              <a:ext cx="1440160" cy="369886"/>
            </a:xfrm>
            <a:prstGeom prst="roundRect">
              <a:avLst>
                <a:gd name="adj" fmla="val 10000"/>
              </a:avLst>
            </a:prstGeom>
            <a:solidFill>
              <a:srgbClr val="002060"/>
            </a:solidFill>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4">
                <a:hueOff val="0"/>
                <a:satOff val="0"/>
                <a:lumOff val="0"/>
                <a:alphaOff val="0"/>
              </a:schemeClr>
            </a:effectRef>
            <a:fontRef idx="minor">
              <a:schemeClr val="lt1"/>
            </a:fontRef>
          </p:style>
        </p:sp>
        <p:sp>
          <p:nvSpPr>
            <p:cNvPr id="18" name="圆角矩形 4"/>
            <p:cNvSpPr/>
            <p:nvPr/>
          </p:nvSpPr>
          <p:spPr>
            <a:xfrm>
              <a:off x="249150" y="1000132"/>
              <a:ext cx="1357318" cy="359052"/>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zh-CN" altLang="en-US" sz="1400" b="1" kern="1200" dirty="0" smtClean="0">
                  <a:solidFill>
                    <a:schemeClr val="bg1"/>
                  </a:solidFill>
                  <a:effectLst>
                    <a:outerShdw blurRad="38100" dist="38100" dir="2700000" algn="tl">
                      <a:srgbClr val="000000">
                        <a:alpha val="43137"/>
                      </a:srgbClr>
                    </a:outerShdw>
                  </a:effectLst>
                  <a:latin typeface="楷体" pitchFamily="49" charset="-122"/>
                  <a:ea typeface="楷体" pitchFamily="49" charset="-122"/>
                </a:rPr>
                <a:t>质权人（债权人）</a:t>
              </a:r>
              <a:endParaRPr lang="zh-CN" altLang="en-US" sz="1400" b="1" kern="1200" dirty="0">
                <a:solidFill>
                  <a:schemeClr val="bg1"/>
                </a:solidFill>
                <a:effectLst>
                  <a:outerShdw blurRad="38100" dist="38100" dir="2700000" algn="tl">
                    <a:srgbClr val="000000">
                      <a:alpha val="43137"/>
                    </a:srgbClr>
                  </a:outerShdw>
                </a:effectLst>
                <a:latin typeface="楷体" pitchFamily="49" charset="-122"/>
                <a:ea typeface="楷体" pitchFamily="49" charset="-122"/>
              </a:endParaRPr>
            </a:p>
          </p:txBody>
        </p:sp>
      </p:grpSp>
      <p:grpSp>
        <p:nvGrpSpPr>
          <p:cNvPr id="19" name="组合 18"/>
          <p:cNvGrpSpPr/>
          <p:nvPr/>
        </p:nvGrpSpPr>
        <p:grpSpPr>
          <a:xfrm>
            <a:off x="1043608" y="4221088"/>
            <a:ext cx="1424367" cy="360040"/>
            <a:chOff x="1605959" y="1000129"/>
            <a:chExt cx="1424367" cy="360040"/>
          </a:xfrm>
          <a:scene3d>
            <a:camera prst="orthographicFront"/>
            <a:lightRig rig="flat" dir="t"/>
          </a:scene3d>
        </p:grpSpPr>
        <p:sp>
          <p:nvSpPr>
            <p:cNvPr id="20" name="圆角矩形 19"/>
            <p:cNvSpPr/>
            <p:nvPr/>
          </p:nvSpPr>
          <p:spPr>
            <a:xfrm>
              <a:off x="1605959" y="1000129"/>
              <a:ext cx="1424367" cy="360040"/>
            </a:xfrm>
            <a:prstGeom prst="roundRect">
              <a:avLst>
                <a:gd name="adj" fmla="val 10000"/>
              </a:avLst>
            </a:prstGeom>
            <a:solidFill>
              <a:schemeClr val="tx1">
                <a:lumMod val="50000"/>
                <a:lumOff val="50000"/>
              </a:schemeClr>
            </a:solidFill>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3">
                <a:hueOff val="0"/>
                <a:satOff val="0"/>
                <a:lumOff val="0"/>
                <a:alphaOff val="0"/>
              </a:schemeClr>
            </a:effectRef>
            <a:fontRef idx="minor">
              <a:schemeClr val="lt1"/>
            </a:fontRef>
          </p:style>
        </p:sp>
        <p:sp>
          <p:nvSpPr>
            <p:cNvPr id="21" name="圆角矩形 4"/>
            <p:cNvSpPr/>
            <p:nvPr/>
          </p:nvSpPr>
          <p:spPr>
            <a:xfrm>
              <a:off x="1605959" y="1000129"/>
              <a:ext cx="1413533" cy="359052"/>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zh-CN" altLang="en-US" sz="1400" b="1" kern="1200" dirty="0">
                  <a:solidFill>
                    <a:schemeClr val="bg1"/>
                  </a:solidFill>
                  <a:effectLst>
                    <a:outerShdw blurRad="38100" dist="38100" dir="2700000" algn="tl">
                      <a:srgbClr val="000000">
                        <a:alpha val="43137"/>
                      </a:srgbClr>
                    </a:outerShdw>
                  </a:effectLst>
                  <a:latin typeface="楷体" pitchFamily="49" charset="-122"/>
                  <a:ea typeface="楷体" pitchFamily="49" charset="-122"/>
                </a:rPr>
                <a:t>出质</a:t>
              </a:r>
              <a:r>
                <a:rPr lang="zh-CN" altLang="en-US" sz="1400" b="1" kern="1200" dirty="0" smtClean="0">
                  <a:solidFill>
                    <a:schemeClr val="bg1"/>
                  </a:solidFill>
                  <a:effectLst>
                    <a:outerShdw blurRad="38100" dist="38100" dir="2700000" algn="tl">
                      <a:srgbClr val="000000">
                        <a:alpha val="43137"/>
                      </a:srgbClr>
                    </a:outerShdw>
                  </a:effectLst>
                  <a:latin typeface="楷体" pitchFamily="49" charset="-122"/>
                  <a:ea typeface="楷体" pitchFamily="49" charset="-122"/>
                </a:rPr>
                <a:t>人（债务人）</a:t>
              </a:r>
              <a:endParaRPr lang="zh-CN" altLang="en-US" sz="1400" b="1" kern="1200" dirty="0">
                <a:solidFill>
                  <a:schemeClr val="bg1"/>
                </a:solidFill>
                <a:effectLst>
                  <a:outerShdw blurRad="38100" dist="38100" dir="2700000" algn="tl">
                    <a:srgbClr val="000000">
                      <a:alpha val="43137"/>
                    </a:srgbClr>
                  </a:outerShdw>
                </a:effectLst>
                <a:latin typeface="楷体" pitchFamily="49" charset="-122"/>
                <a:ea typeface="楷体" pitchFamily="49" charset="-122"/>
              </a:endParaRPr>
            </a:p>
          </p:txBody>
        </p:sp>
      </p:grpSp>
      <p:sp>
        <p:nvSpPr>
          <p:cNvPr id="27" name="左右箭头 26"/>
          <p:cNvSpPr/>
          <p:nvPr/>
        </p:nvSpPr>
        <p:spPr bwMode="gray">
          <a:xfrm>
            <a:off x="2555776" y="4365104"/>
            <a:ext cx="720080" cy="144016"/>
          </a:xfrm>
          <a:prstGeom prst="leftRightArrow">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xmlns="" val="176645038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标题 1">
            <a:extLst>
              <a:ext uri="{FF2B5EF4-FFF2-40B4-BE49-F238E27FC236}">
                <a16:creationId xmlns:a16="http://schemas.microsoft.com/office/drawing/2014/main" xmlns="" id="{6D6512F8-CF3F-4F1C-A518-2F328DEAB31F}"/>
              </a:ext>
            </a:extLst>
          </p:cNvPr>
          <p:cNvSpPr txBox="1">
            <a:spLocks/>
          </p:cNvSpPr>
          <p:nvPr/>
        </p:nvSpPr>
        <p:spPr bwMode="auto">
          <a:xfrm>
            <a:off x="428624" y="285751"/>
            <a:ext cx="5929325"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证券质押登记业务</a:t>
            </a:r>
            <a:b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pic>
        <p:nvPicPr>
          <p:cNvPr id="29699" name="Picture 2" descr="H:\PPT素材\779917_155626062_2.jpg">
            <a:extLst>
              <a:ext uri="{FF2B5EF4-FFF2-40B4-BE49-F238E27FC236}">
                <a16:creationId xmlns:a16="http://schemas.microsoft.com/office/drawing/2014/main" xmlns="" id="{299DC8E4-739D-4682-BAA2-3A0F05F4CE09}"/>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r="1138" b="4277"/>
          <a:stretch>
            <a:fillRect/>
          </a:stretch>
        </p:blipFill>
        <p:spPr bwMode="auto">
          <a:xfrm>
            <a:off x="142875" y="5292726"/>
            <a:ext cx="1276350" cy="14938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9700" name="Picture 3" descr="C:\Users\Administrator\Desktop\讲课准备材料\logo.png">
            <a:extLst>
              <a:ext uri="{FF2B5EF4-FFF2-40B4-BE49-F238E27FC236}">
                <a16:creationId xmlns:a16="http://schemas.microsoft.com/office/drawing/2014/main" xmlns="" id="{20E75A25-6A50-4CF4-B0A4-E3E002651336}"/>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643815" y="6215063"/>
            <a:ext cx="1214437" cy="4000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9701" name="灯片编号占位符 33">
            <a:extLst>
              <a:ext uri="{FF2B5EF4-FFF2-40B4-BE49-F238E27FC236}">
                <a16:creationId xmlns:a16="http://schemas.microsoft.com/office/drawing/2014/main" xmlns="" id="{B9738717-2BAC-46F6-BD59-4D2DBA864FD1}"/>
              </a:ext>
            </a:extLst>
          </p:cNvPr>
          <p:cNvSpPr>
            <a:spLocks noGrp="1"/>
          </p:cNvSpPr>
          <p:nvPr>
            <p:ph type="sldNum" sz="quarter" idx="12"/>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3EE445C-C447-4498-8762-A8183A39FF5D}" type="slidenum">
              <a:rPr lang="en-US" altLang="zh-CN"/>
              <a:pPr/>
              <a:t>24</a:t>
            </a:fld>
            <a:endParaRPr lang="en-US" altLang="zh-CN" dirty="0"/>
          </a:p>
        </p:txBody>
      </p:sp>
      <p:sp>
        <p:nvSpPr>
          <p:cNvPr id="29702" name="Rectangle 15">
            <a:extLst>
              <a:ext uri="{FF2B5EF4-FFF2-40B4-BE49-F238E27FC236}">
                <a16:creationId xmlns:a16="http://schemas.microsoft.com/office/drawing/2014/main" xmlns="" id="{BAB1C433-CC10-4DBA-A433-65ED04D368FC}"/>
              </a:ext>
            </a:extLst>
          </p:cNvPr>
          <p:cNvSpPr>
            <a:spLocks noChangeArrowheads="1"/>
          </p:cNvSpPr>
          <p:nvPr/>
        </p:nvSpPr>
        <p:spPr bwMode="auto">
          <a:xfrm>
            <a:off x="300040" y="4402139"/>
            <a:ext cx="2789237"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Clr>
                <a:srgbClr val="C00000"/>
              </a:buClr>
              <a:buFont typeface="Wingdings" panose="05000000000000000000" pitchFamily="2" charset="2"/>
              <a:buChar char="p"/>
            </a:pPr>
            <a:r>
              <a:rPr lang="en-US" altLang="zh-CN" sz="1400" b="1" dirty="0">
                <a:latin typeface="楷体" panose="02010609060101010101" pitchFamily="49" charset="-122"/>
                <a:ea typeface="楷体" panose="02010609060101010101" pitchFamily="49" charset="-122"/>
              </a:rPr>
              <a:t>《</a:t>
            </a:r>
            <a:r>
              <a:rPr lang="zh-CN" altLang="en-US" sz="1400" b="1">
                <a:latin typeface="楷体" panose="02010609060101010101" pitchFamily="49" charset="-122"/>
                <a:ea typeface="楷体" panose="02010609060101010101" pitchFamily="49" charset="-122"/>
              </a:rPr>
              <a:t>证券登记规则</a:t>
            </a:r>
            <a:r>
              <a:rPr lang="en-US" altLang="zh-CN" sz="1400" b="1" dirty="0">
                <a:latin typeface="楷体" panose="02010609060101010101" pitchFamily="49" charset="-122"/>
                <a:ea typeface="楷体" panose="02010609060101010101" pitchFamily="49" charset="-122"/>
              </a:rPr>
              <a:t>》</a:t>
            </a:r>
          </a:p>
          <a:p>
            <a:pPr eaLnBrk="1" hangingPunct="1">
              <a:lnSpc>
                <a:spcPct val="120000"/>
              </a:lnSpc>
              <a:buClr>
                <a:srgbClr val="C00000"/>
              </a:buClr>
              <a:buFont typeface="Wingdings" panose="05000000000000000000" pitchFamily="2" charset="2"/>
              <a:buChar char="p"/>
            </a:pPr>
            <a:r>
              <a:rPr lang="en-US" altLang="zh-CN" sz="1400" b="1" dirty="0">
                <a:latin typeface="楷体" panose="02010609060101010101" pitchFamily="49" charset="-122"/>
                <a:ea typeface="楷体" panose="02010609060101010101" pitchFamily="49" charset="-122"/>
              </a:rPr>
              <a:t>《</a:t>
            </a:r>
            <a:r>
              <a:rPr lang="zh-CN" altLang="en-US" sz="1400" b="1">
                <a:latin typeface="楷体" panose="02010609060101010101" pitchFamily="49" charset="-122"/>
                <a:ea typeface="楷体" panose="02010609060101010101" pitchFamily="49" charset="-122"/>
              </a:rPr>
              <a:t>证券质押登记业务实施细则</a:t>
            </a:r>
            <a:r>
              <a:rPr lang="en-US" altLang="zh-CN" sz="1400" b="1" dirty="0">
                <a:latin typeface="楷体" panose="02010609060101010101" pitchFamily="49" charset="-122"/>
                <a:ea typeface="楷体" panose="02010609060101010101" pitchFamily="49" charset="-122"/>
              </a:rPr>
              <a:t>》</a:t>
            </a:r>
            <a:endParaRPr lang="en-US" altLang="zh-CN" sz="1400" dirty="0">
              <a:latin typeface="楷体" panose="02010609060101010101" pitchFamily="49" charset="-122"/>
              <a:ea typeface="楷体" panose="02010609060101010101" pitchFamily="49" charset="-122"/>
            </a:endParaRPr>
          </a:p>
          <a:p>
            <a:pPr eaLnBrk="1" hangingPunct="1">
              <a:lnSpc>
                <a:spcPct val="120000"/>
              </a:lnSpc>
              <a:buClr>
                <a:srgbClr val="C00000"/>
              </a:buClr>
              <a:buFont typeface="Wingdings" panose="05000000000000000000" pitchFamily="2" charset="2"/>
              <a:buChar char="l"/>
            </a:pPr>
            <a:endParaRPr lang="zh-CN" altLang="en-US" sz="1200">
              <a:latin typeface="楷体" panose="02010609060101010101" pitchFamily="49" charset="-122"/>
              <a:ea typeface="楷体" panose="02010609060101010101" pitchFamily="49" charset="-122"/>
            </a:endParaRPr>
          </a:p>
        </p:txBody>
      </p:sp>
      <p:sp>
        <p:nvSpPr>
          <p:cNvPr id="29703" name="Line 13">
            <a:extLst>
              <a:ext uri="{FF2B5EF4-FFF2-40B4-BE49-F238E27FC236}">
                <a16:creationId xmlns:a16="http://schemas.microsoft.com/office/drawing/2014/main" xmlns="" id="{B1EACE40-9B97-4BA6-AD11-4F7A2D1A59A0}"/>
              </a:ext>
            </a:extLst>
          </p:cNvPr>
          <p:cNvSpPr>
            <a:spLocks noChangeShapeType="1"/>
          </p:cNvSpPr>
          <p:nvPr/>
        </p:nvSpPr>
        <p:spPr bwMode="auto">
          <a:xfrm flipH="1">
            <a:off x="374652" y="4278313"/>
            <a:ext cx="3368675" cy="0"/>
          </a:xfrm>
          <a:prstGeom prst="line">
            <a:avLst/>
          </a:prstGeom>
          <a:noFill/>
          <a:ln w="9525">
            <a:solidFill>
              <a:schemeClr val="tx1"/>
            </a:solidFill>
            <a:round/>
            <a:headEnd type="oval" w="med" len="med"/>
            <a:tailEnd/>
          </a:ln>
          <a:extLst>
            <a:ext uri="{909E8E84-426E-40dd-AFC4-6F175D3DCCD1}">
              <a14:hiddenFill xmlns="" xmlns:a14="http://schemas.microsoft.com/office/drawing/2010/main">
                <a:noFill/>
              </a14:hiddenFill>
            </a:ext>
          </a:extLst>
        </p:spPr>
        <p:txBody>
          <a:bodyPr wrap="none" anchor="ctr"/>
          <a:lstStyle/>
          <a:p>
            <a:endParaRPr lang="zh-CN" altLang="en-US"/>
          </a:p>
        </p:txBody>
      </p:sp>
      <p:sp>
        <p:nvSpPr>
          <p:cNvPr id="29704" name="Rectangle 16">
            <a:extLst>
              <a:ext uri="{FF2B5EF4-FFF2-40B4-BE49-F238E27FC236}">
                <a16:creationId xmlns:a16="http://schemas.microsoft.com/office/drawing/2014/main" xmlns="" id="{435371D9-FC70-48E8-829A-877EA0A0615E}"/>
              </a:ext>
            </a:extLst>
          </p:cNvPr>
          <p:cNvSpPr>
            <a:spLocks noChangeArrowheads="1"/>
          </p:cNvSpPr>
          <p:nvPr/>
        </p:nvSpPr>
        <p:spPr bwMode="auto">
          <a:xfrm>
            <a:off x="428626" y="3886200"/>
            <a:ext cx="1218603"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dirty="0">
                <a:solidFill>
                  <a:srgbClr val="C00000"/>
                </a:solidFill>
                <a:latin typeface="楷体" panose="02010609060101010101" pitchFamily="49" charset="-122"/>
                <a:ea typeface="楷体" panose="02010609060101010101" pitchFamily="49" charset="-122"/>
              </a:rPr>
              <a:t>Ⅲ</a:t>
            </a:r>
            <a:r>
              <a:rPr lang="zh-CN" altLang="en-US" sz="1600" b="1">
                <a:solidFill>
                  <a:srgbClr val="C00000"/>
                </a:solidFill>
                <a:latin typeface="楷体" panose="02010609060101010101" pitchFamily="49" charset="-122"/>
                <a:ea typeface="楷体" panose="02010609060101010101" pitchFamily="49" charset="-122"/>
              </a:rPr>
              <a:t>业务规则</a:t>
            </a:r>
          </a:p>
        </p:txBody>
      </p:sp>
      <p:sp>
        <p:nvSpPr>
          <p:cNvPr id="29705" name="Rectangle 18">
            <a:extLst>
              <a:ext uri="{FF2B5EF4-FFF2-40B4-BE49-F238E27FC236}">
                <a16:creationId xmlns:a16="http://schemas.microsoft.com/office/drawing/2014/main" xmlns="" id="{46742B7E-8985-496B-A29C-14B9C22834B5}"/>
              </a:ext>
            </a:extLst>
          </p:cNvPr>
          <p:cNvSpPr>
            <a:spLocks noChangeArrowheads="1"/>
          </p:cNvSpPr>
          <p:nvPr/>
        </p:nvSpPr>
        <p:spPr bwMode="auto">
          <a:xfrm>
            <a:off x="300039" y="1214439"/>
            <a:ext cx="805029"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dirty="0">
                <a:solidFill>
                  <a:srgbClr val="C00000"/>
                </a:solidFill>
                <a:latin typeface="楷体" panose="02010609060101010101" pitchFamily="49" charset="-122"/>
                <a:ea typeface="楷体" panose="02010609060101010101" pitchFamily="49" charset="-122"/>
              </a:rPr>
              <a:t>Ⅰ</a:t>
            </a:r>
            <a:r>
              <a:rPr lang="zh-CN" altLang="en-US" sz="1600" b="1">
                <a:solidFill>
                  <a:srgbClr val="C00000"/>
                </a:solidFill>
                <a:latin typeface="楷体" panose="02010609060101010101" pitchFamily="49" charset="-122"/>
                <a:ea typeface="楷体" panose="02010609060101010101" pitchFamily="49" charset="-122"/>
              </a:rPr>
              <a:t>法律</a:t>
            </a:r>
          </a:p>
        </p:txBody>
      </p:sp>
      <p:sp>
        <p:nvSpPr>
          <p:cNvPr id="29706" name="Rectangle 19">
            <a:extLst>
              <a:ext uri="{FF2B5EF4-FFF2-40B4-BE49-F238E27FC236}">
                <a16:creationId xmlns:a16="http://schemas.microsoft.com/office/drawing/2014/main" xmlns="" id="{DD132E68-0BD8-4E55-8ECC-DF1677092FF8}"/>
              </a:ext>
            </a:extLst>
          </p:cNvPr>
          <p:cNvSpPr>
            <a:spLocks noChangeArrowheads="1"/>
          </p:cNvSpPr>
          <p:nvPr/>
        </p:nvSpPr>
        <p:spPr bwMode="auto">
          <a:xfrm>
            <a:off x="5724128" y="1700809"/>
            <a:ext cx="3068638" cy="138499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Clr>
                <a:srgbClr val="C00000"/>
              </a:buClr>
              <a:buFont typeface="Wingdings" panose="05000000000000000000" pitchFamily="2" charset="2"/>
              <a:buChar char="p"/>
            </a:pPr>
            <a:r>
              <a:rPr lang="en-US" altLang="zh-CN" sz="1400" b="1" dirty="0">
                <a:latin typeface="楷体" panose="02010609060101010101" pitchFamily="49" charset="-122"/>
                <a:ea typeface="楷体" panose="02010609060101010101" pitchFamily="49" charset="-122"/>
              </a:rPr>
              <a:t>《</a:t>
            </a:r>
            <a:r>
              <a:rPr lang="zh-CN" altLang="en-US" sz="1400" b="1" dirty="0">
                <a:latin typeface="楷体" panose="02010609060101010101" pitchFamily="49" charset="-122"/>
                <a:ea typeface="楷体" panose="02010609060101010101" pitchFamily="49" charset="-122"/>
              </a:rPr>
              <a:t>证券登记结算管理办法</a:t>
            </a:r>
            <a:r>
              <a:rPr lang="en-US" altLang="zh-CN" sz="1400" b="1" dirty="0">
                <a:latin typeface="楷体" panose="02010609060101010101" pitchFamily="49" charset="-122"/>
                <a:ea typeface="楷体" panose="02010609060101010101" pitchFamily="49" charset="-122"/>
              </a:rPr>
              <a:t>》</a:t>
            </a:r>
          </a:p>
          <a:p>
            <a:pPr eaLnBrk="1" hangingPunct="1">
              <a:lnSpc>
                <a:spcPct val="120000"/>
              </a:lnSpc>
              <a:buClr>
                <a:srgbClr val="C00000"/>
              </a:buClr>
            </a:pPr>
            <a:r>
              <a:rPr lang="zh-CN" altLang="en-US" sz="1400" dirty="0">
                <a:latin typeface="楷体" panose="02010609060101010101" pitchFamily="49" charset="-122"/>
                <a:ea typeface="楷体" panose="02010609060101010101" pitchFamily="49" charset="-122"/>
              </a:rPr>
              <a:t>第</a:t>
            </a:r>
            <a:r>
              <a:rPr lang="en-US" altLang="zh-CN" sz="1400" dirty="0">
                <a:latin typeface="楷体" panose="02010609060101010101" pitchFamily="49" charset="-122"/>
                <a:ea typeface="楷体" panose="02010609060101010101" pitchFamily="49" charset="-122"/>
              </a:rPr>
              <a:t>40</a:t>
            </a:r>
            <a:r>
              <a:rPr lang="zh-CN" altLang="en-US" sz="1400" dirty="0">
                <a:latin typeface="楷体" panose="02010609060101010101" pitchFamily="49" charset="-122"/>
                <a:ea typeface="楷体" panose="02010609060101010101" pitchFamily="49" charset="-122"/>
              </a:rPr>
              <a:t>条规定</a:t>
            </a:r>
            <a:r>
              <a:rPr lang="en-US" altLang="zh-CN" sz="1400" dirty="0">
                <a:latin typeface="楷体" panose="02010609060101010101" pitchFamily="49" charset="-122"/>
                <a:ea typeface="楷体" panose="02010609060101010101" pitchFamily="49" charset="-122"/>
              </a:rPr>
              <a:t>“</a:t>
            </a:r>
            <a:r>
              <a:rPr lang="zh-CN" altLang="en-US" sz="1400" dirty="0">
                <a:latin typeface="楷体" panose="02010609060101010101" pitchFamily="49" charset="-122"/>
                <a:ea typeface="楷体" panose="02010609060101010101" pitchFamily="49" charset="-122"/>
              </a:rPr>
              <a:t>证券的质押、锁定、冻结或扣划，由托管证券的证券公司和证券登记结算机构按照证券登记结算机构的相关规定办理。</a:t>
            </a:r>
            <a:r>
              <a:rPr lang="en-US" altLang="zh-CN" sz="1400" dirty="0">
                <a:latin typeface="楷体" panose="02010609060101010101" pitchFamily="49" charset="-122"/>
                <a:ea typeface="楷体" panose="02010609060101010101" pitchFamily="49" charset="-122"/>
              </a:rPr>
              <a:t>”</a:t>
            </a:r>
            <a:endParaRPr lang="zh-CN" altLang="en-US" sz="1400" dirty="0">
              <a:latin typeface="楷体" panose="02010609060101010101" pitchFamily="49" charset="-122"/>
              <a:ea typeface="楷体" panose="02010609060101010101" pitchFamily="49" charset="-122"/>
            </a:endParaRPr>
          </a:p>
        </p:txBody>
      </p:sp>
      <p:sp>
        <p:nvSpPr>
          <p:cNvPr id="29707" name="Rectangle 20">
            <a:extLst>
              <a:ext uri="{FF2B5EF4-FFF2-40B4-BE49-F238E27FC236}">
                <a16:creationId xmlns:a16="http://schemas.microsoft.com/office/drawing/2014/main" xmlns="" id="{E5F50A55-140D-4186-BD7B-8D6B0DE50D10}"/>
              </a:ext>
            </a:extLst>
          </p:cNvPr>
          <p:cNvSpPr>
            <a:spLocks noChangeArrowheads="1"/>
          </p:cNvSpPr>
          <p:nvPr/>
        </p:nvSpPr>
        <p:spPr bwMode="auto">
          <a:xfrm>
            <a:off x="7587186" y="1253959"/>
            <a:ext cx="1218602"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en-US" altLang="zh-CN" sz="1600" b="1" dirty="0">
                <a:solidFill>
                  <a:srgbClr val="C00000"/>
                </a:solidFill>
                <a:latin typeface="楷体" panose="02010609060101010101" pitchFamily="49" charset="-122"/>
                <a:ea typeface="楷体" panose="02010609060101010101" pitchFamily="49" charset="-122"/>
              </a:rPr>
              <a:t>Ⅱ</a:t>
            </a:r>
            <a:r>
              <a:rPr lang="zh-CN" altLang="en-US" sz="1600" b="1">
                <a:solidFill>
                  <a:srgbClr val="C00000"/>
                </a:solidFill>
                <a:latin typeface="楷体" panose="02010609060101010101" pitchFamily="49" charset="-122"/>
                <a:ea typeface="楷体" panose="02010609060101010101" pitchFamily="49" charset="-122"/>
              </a:rPr>
              <a:t>部门规章</a:t>
            </a:r>
          </a:p>
        </p:txBody>
      </p:sp>
      <p:sp>
        <p:nvSpPr>
          <p:cNvPr id="29708" name="Rectangle 21">
            <a:extLst>
              <a:ext uri="{FF2B5EF4-FFF2-40B4-BE49-F238E27FC236}">
                <a16:creationId xmlns:a16="http://schemas.microsoft.com/office/drawing/2014/main" xmlns="" id="{F92C75DB-ECFC-449E-8CCD-EE047F0D515C}"/>
              </a:ext>
            </a:extLst>
          </p:cNvPr>
          <p:cNvSpPr>
            <a:spLocks noChangeArrowheads="1"/>
          </p:cNvSpPr>
          <p:nvPr/>
        </p:nvSpPr>
        <p:spPr bwMode="auto">
          <a:xfrm>
            <a:off x="5989638" y="4011614"/>
            <a:ext cx="2995612" cy="22467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Clr>
                <a:srgbClr val="C00000"/>
              </a:buClr>
              <a:buFont typeface="Wingdings" panose="05000000000000000000" pitchFamily="2" charset="2"/>
              <a:buChar char="p"/>
            </a:pPr>
            <a:r>
              <a:rPr lang="zh-CN" altLang="en-US" sz="1400">
                <a:latin typeface="楷体" panose="02010609060101010101" pitchFamily="49" charset="-122"/>
                <a:ea typeface="楷体" panose="02010609060101010101" pitchFamily="49" charset="-122"/>
              </a:rPr>
              <a:t>分公司的证券质押业务指南</a:t>
            </a:r>
            <a:endParaRPr lang="en-US" altLang="zh-CN" sz="1400" dirty="0">
              <a:latin typeface="楷体" panose="02010609060101010101" pitchFamily="49" charset="-122"/>
              <a:ea typeface="楷体" panose="02010609060101010101" pitchFamily="49" charset="-122"/>
            </a:endParaRPr>
          </a:p>
          <a:p>
            <a:pPr eaLnBrk="1" hangingPunct="1">
              <a:buClr>
                <a:srgbClr val="C00000"/>
              </a:buClr>
              <a:buFont typeface="Wingdings" panose="05000000000000000000" pitchFamily="2" charset="2"/>
              <a:buChar char="p"/>
            </a:pPr>
            <a:r>
              <a:rPr lang="en-US" altLang="zh-CN" sz="1400" dirty="0">
                <a:latin typeface="楷体" panose="02010609060101010101" pitchFamily="49" charset="-122"/>
                <a:ea typeface="楷体" panose="02010609060101010101" pitchFamily="49" charset="-122"/>
              </a:rPr>
              <a:t>《</a:t>
            </a:r>
            <a:r>
              <a:rPr lang="zh-CN" altLang="en-US" sz="1400">
                <a:latin typeface="楷体" panose="02010609060101010101" pitchFamily="49" charset="-122"/>
                <a:ea typeface="楷体" panose="02010609060101010101" pitchFamily="49" charset="-122"/>
              </a:rPr>
              <a:t>证券质押登记状态调整业务指引</a:t>
            </a:r>
            <a:r>
              <a:rPr lang="en-US" altLang="zh-CN" sz="1400" dirty="0">
                <a:latin typeface="楷体" panose="02010609060101010101" pitchFamily="49" charset="-122"/>
                <a:ea typeface="楷体" panose="02010609060101010101" pitchFamily="49" charset="-122"/>
              </a:rPr>
              <a:t>》</a:t>
            </a:r>
          </a:p>
          <a:p>
            <a:pPr eaLnBrk="1" hangingPunct="1">
              <a:buClr>
                <a:srgbClr val="C00000"/>
              </a:buClr>
              <a:buFont typeface="Wingdings" panose="05000000000000000000" pitchFamily="2" charset="2"/>
              <a:buChar char="p"/>
            </a:pPr>
            <a:r>
              <a:rPr lang="en-US" altLang="zh-CN" sz="1400" dirty="0">
                <a:latin typeface="楷体" panose="02010609060101010101" pitchFamily="49" charset="-122"/>
                <a:ea typeface="楷体" panose="02010609060101010101" pitchFamily="49" charset="-122"/>
              </a:rPr>
              <a:t>《</a:t>
            </a:r>
            <a:r>
              <a:rPr lang="zh-CN" altLang="en-US" sz="1400">
                <a:latin typeface="楷体" panose="02010609060101010101" pitchFamily="49" charset="-122"/>
                <a:ea typeface="楷体" panose="02010609060101010101" pitchFamily="49" charset="-122"/>
              </a:rPr>
              <a:t>质押证券处置过户业务指引</a:t>
            </a:r>
            <a:r>
              <a:rPr lang="en-US" altLang="zh-CN" sz="1400" dirty="0">
                <a:latin typeface="楷体" panose="02010609060101010101" pitchFamily="49" charset="-122"/>
                <a:ea typeface="楷体" panose="02010609060101010101" pitchFamily="49" charset="-122"/>
              </a:rPr>
              <a:t>》</a:t>
            </a:r>
          </a:p>
          <a:p>
            <a:pPr eaLnBrk="1" hangingPunct="1">
              <a:buClr>
                <a:srgbClr val="C00000"/>
              </a:buClr>
              <a:buFont typeface="Wingdings" panose="05000000000000000000" pitchFamily="2" charset="2"/>
              <a:buChar char="p"/>
            </a:pPr>
            <a:r>
              <a:rPr lang="en-US" altLang="zh-CN" sz="1400" dirty="0">
                <a:latin typeface="楷体" panose="02010609060101010101" pitchFamily="49" charset="-122"/>
                <a:ea typeface="楷体" panose="02010609060101010101" pitchFamily="49" charset="-122"/>
              </a:rPr>
              <a:t>《</a:t>
            </a:r>
            <a:r>
              <a:rPr lang="zh-CN" altLang="en-US" sz="1400">
                <a:latin typeface="楷体" panose="02010609060101010101" pitchFamily="49" charset="-122"/>
                <a:ea typeface="楷体" panose="02010609060101010101" pitchFamily="49" charset="-122"/>
              </a:rPr>
              <a:t>证券质押供需信息发布平台业务操作指引（试行）</a:t>
            </a:r>
            <a:r>
              <a:rPr lang="en-US" altLang="zh-CN" sz="1400" dirty="0">
                <a:latin typeface="楷体" panose="02010609060101010101" pitchFamily="49" charset="-122"/>
                <a:ea typeface="楷体" panose="02010609060101010101" pitchFamily="49" charset="-122"/>
              </a:rPr>
              <a:t>》</a:t>
            </a:r>
          </a:p>
          <a:p>
            <a:pPr eaLnBrk="1" hangingPunct="1">
              <a:buClr>
                <a:srgbClr val="C00000"/>
              </a:buClr>
              <a:buFont typeface="Wingdings" panose="05000000000000000000" pitchFamily="2" charset="2"/>
              <a:buChar char="p"/>
            </a:pPr>
            <a:r>
              <a:rPr lang="en-US" altLang="zh-CN" sz="1400" dirty="0">
                <a:latin typeface="楷体" panose="02010609060101010101" pitchFamily="49" charset="-122"/>
                <a:ea typeface="楷体" panose="02010609060101010101" pitchFamily="49" charset="-122"/>
              </a:rPr>
              <a:t>《</a:t>
            </a:r>
            <a:r>
              <a:rPr lang="zh-CN" altLang="en-US" sz="1400">
                <a:latin typeface="楷体" panose="02010609060101010101" pitchFamily="49" charset="-122"/>
                <a:ea typeface="楷体" panose="02010609060101010101" pitchFamily="49" charset="-122"/>
              </a:rPr>
              <a:t>关于开展证券公司代理证券质押登记业务有关事项的通知</a:t>
            </a:r>
            <a:r>
              <a:rPr lang="en-US" altLang="zh-CN" sz="1400" dirty="0">
                <a:latin typeface="楷体" panose="02010609060101010101" pitchFamily="49" charset="-122"/>
                <a:ea typeface="楷体" panose="02010609060101010101" pitchFamily="49" charset="-122"/>
              </a:rPr>
              <a:t>》</a:t>
            </a:r>
            <a:endParaRPr lang="zh-CN" altLang="en-US" sz="1400">
              <a:latin typeface="楷体" panose="02010609060101010101" pitchFamily="49" charset="-122"/>
              <a:ea typeface="楷体" panose="02010609060101010101" pitchFamily="49" charset="-122"/>
            </a:endParaRPr>
          </a:p>
          <a:p>
            <a:pPr eaLnBrk="1" hangingPunct="1"/>
            <a:endParaRPr lang="zh-CN" altLang="en-US" sz="1400" b="1">
              <a:solidFill>
                <a:srgbClr val="CC0000"/>
              </a:solidFill>
              <a:latin typeface="楷体" panose="02010609060101010101" pitchFamily="49" charset="-122"/>
              <a:ea typeface="楷体" panose="02010609060101010101" pitchFamily="49" charset="-122"/>
            </a:endParaRPr>
          </a:p>
          <a:p>
            <a:pPr eaLnBrk="1" hangingPunct="1"/>
            <a:endParaRPr lang="zh-CN" altLang="en-US" sz="1400">
              <a:latin typeface="楷体" panose="02010609060101010101" pitchFamily="49" charset="-122"/>
              <a:ea typeface="楷体" panose="02010609060101010101" pitchFamily="49" charset="-122"/>
            </a:endParaRPr>
          </a:p>
        </p:txBody>
      </p:sp>
      <p:sp>
        <p:nvSpPr>
          <p:cNvPr id="29709" name="Rectangle 22">
            <a:extLst>
              <a:ext uri="{FF2B5EF4-FFF2-40B4-BE49-F238E27FC236}">
                <a16:creationId xmlns:a16="http://schemas.microsoft.com/office/drawing/2014/main" xmlns="" id="{9AD0520E-4243-4A80-B127-CAC0C40E40CC}"/>
              </a:ext>
            </a:extLst>
          </p:cNvPr>
          <p:cNvSpPr>
            <a:spLocks noChangeArrowheads="1"/>
          </p:cNvSpPr>
          <p:nvPr/>
        </p:nvSpPr>
        <p:spPr bwMode="auto">
          <a:xfrm>
            <a:off x="7020273" y="3429000"/>
            <a:ext cx="1736373"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en-US" altLang="zh-CN" sz="1600" b="1" dirty="0">
                <a:solidFill>
                  <a:srgbClr val="C00000"/>
                </a:solidFill>
                <a:latin typeface="楷体" panose="02010609060101010101" pitchFamily="49" charset="-122"/>
                <a:ea typeface="楷体" panose="02010609060101010101" pitchFamily="49" charset="-122"/>
              </a:rPr>
              <a:t>Ⅳ</a:t>
            </a:r>
            <a:r>
              <a:rPr lang="zh-CN" altLang="en-US" sz="1600" b="1" dirty="0">
                <a:solidFill>
                  <a:srgbClr val="C00000"/>
                </a:solidFill>
                <a:latin typeface="楷体" panose="02010609060101010101" pitchFamily="49" charset="-122"/>
                <a:ea typeface="楷体" panose="02010609060101010101" pitchFamily="49" charset="-122"/>
              </a:rPr>
              <a:t>业务指南</a:t>
            </a:r>
            <a:r>
              <a:rPr lang="en-US" altLang="zh-CN" sz="1600" b="1" dirty="0">
                <a:solidFill>
                  <a:srgbClr val="C00000"/>
                </a:solidFill>
                <a:latin typeface="楷体" panose="02010609060101010101" pitchFamily="49" charset="-122"/>
                <a:ea typeface="楷体" panose="02010609060101010101" pitchFamily="49" charset="-122"/>
              </a:rPr>
              <a:t>/</a:t>
            </a:r>
            <a:r>
              <a:rPr lang="zh-CN" altLang="en-US" sz="1600" b="1" dirty="0">
                <a:solidFill>
                  <a:srgbClr val="C00000"/>
                </a:solidFill>
                <a:latin typeface="楷体" panose="02010609060101010101" pitchFamily="49" charset="-122"/>
                <a:ea typeface="楷体" panose="02010609060101010101" pitchFamily="49" charset="-122"/>
              </a:rPr>
              <a:t>指引</a:t>
            </a:r>
          </a:p>
        </p:txBody>
      </p:sp>
      <p:sp>
        <p:nvSpPr>
          <p:cNvPr id="29710" name="Line 12">
            <a:extLst>
              <a:ext uri="{FF2B5EF4-FFF2-40B4-BE49-F238E27FC236}">
                <a16:creationId xmlns:a16="http://schemas.microsoft.com/office/drawing/2014/main" xmlns="" id="{AFAD86D3-4ADE-41B7-A6F6-9BD35D1B64AA}"/>
              </a:ext>
            </a:extLst>
          </p:cNvPr>
          <p:cNvSpPr>
            <a:spLocks noChangeShapeType="1"/>
          </p:cNvSpPr>
          <p:nvPr/>
        </p:nvSpPr>
        <p:spPr bwMode="auto">
          <a:xfrm>
            <a:off x="5364089" y="1604797"/>
            <a:ext cx="3368675" cy="0"/>
          </a:xfrm>
          <a:prstGeom prst="line">
            <a:avLst/>
          </a:prstGeom>
          <a:noFill/>
          <a:ln w="9525">
            <a:solidFill>
              <a:schemeClr val="tx1"/>
            </a:solidFill>
            <a:round/>
            <a:headEnd type="oval" w="med" len="med"/>
            <a:tailEnd/>
          </a:ln>
          <a:extLst>
            <a:ext uri="{909E8E84-426E-40dd-AFC4-6F175D3DCCD1}">
              <a14:hiddenFill xmlns="" xmlns:a14="http://schemas.microsoft.com/office/drawing/2010/main">
                <a:noFill/>
              </a14:hiddenFill>
            </a:ext>
          </a:extLst>
        </p:spPr>
        <p:txBody>
          <a:bodyPr wrap="none" anchor="ctr"/>
          <a:lstStyle/>
          <a:p>
            <a:endParaRPr lang="zh-CN" altLang="en-US"/>
          </a:p>
        </p:txBody>
      </p:sp>
      <p:sp>
        <p:nvSpPr>
          <p:cNvPr id="29711" name="Line 11">
            <a:extLst>
              <a:ext uri="{FF2B5EF4-FFF2-40B4-BE49-F238E27FC236}">
                <a16:creationId xmlns:a16="http://schemas.microsoft.com/office/drawing/2014/main" xmlns="" id="{B419EB0F-F1FE-4F0E-9905-CB133EBA35CB}"/>
              </a:ext>
            </a:extLst>
          </p:cNvPr>
          <p:cNvSpPr>
            <a:spLocks noChangeShapeType="1"/>
          </p:cNvSpPr>
          <p:nvPr/>
        </p:nvSpPr>
        <p:spPr bwMode="auto">
          <a:xfrm flipH="1">
            <a:off x="300040" y="1554163"/>
            <a:ext cx="3443287" cy="0"/>
          </a:xfrm>
          <a:prstGeom prst="line">
            <a:avLst/>
          </a:prstGeom>
          <a:noFill/>
          <a:ln w="9525">
            <a:solidFill>
              <a:schemeClr val="tx1"/>
            </a:solidFill>
            <a:round/>
            <a:headEnd type="oval" w="med" len="med"/>
            <a:tailEnd/>
          </a:ln>
          <a:extLst>
            <a:ext uri="{909E8E84-426E-40dd-AFC4-6F175D3DCCD1}">
              <a14:hiddenFill xmlns="" xmlns:a14="http://schemas.microsoft.com/office/drawing/2010/main">
                <a:noFill/>
              </a14:hiddenFill>
            </a:ext>
          </a:extLst>
        </p:spPr>
        <p:txBody>
          <a:bodyPr wrap="none" anchor="ctr"/>
          <a:lstStyle/>
          <a:p>
            <a:endParaRPr lang="zh-CN" altLang="en-US"/>
          </a:p>
        </p:txBody>
      </p:sp>
      <p:sp>
        <p:nvSpPr>
          <p:cNvPr id="29712" name="Rectangle 17">
            <a:extLst>
              <a:ext uri="{FF2B5EF4-FFF2-40B4-BE49-F238E27FC236}">
                <a16:creationId xmlns:a16="http://schemas.microsoft.com/office/drawing/2014/main" xmlns="" id="{C0490170-9E0B-4BCD-9317-DBAF600A5D84}"/>
              </a:ext>
            </a:extLst>
          </p:cNvPr>
          <p:cNvSpPr>
            <a:spLocks noChangeArrowheads="1"/>
          </p:cNvSpPr>
          <p:nvPr/>
        </p:nvSpPr>
        <p:spPr bwMode="auto">
          <a:xfrm>
            <a:off x="0" y="1630365"/>
            <a:ext cx="3790950" cy="17943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342900" indent="10160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1" eaLnBrk="1" hangingPunct="1">
              <a:lnSpc>
                <a:spcPct val="150000"/>
              </a:lnSpc>
              <a:spcBef>
                <a:spcPct val="40000"/>
              </a:spcBef>
              <a:buClr>
                <a:srgbClr val="CC0000"/>
              </a:buClr>
              <a:buFont typeface="Wingdings" panose="05000000000000000000" pitchFamily="2" charset="2"/>
              <a:buChar char="p"/>
            </a:pPr>
            <a:r>
              <a:rPr lang="en-US" altLang="zh-CN" sz="1400" b="1" dirty="0">
                <a:latin typeface="楷体" panose="02010609060101010101" pitchFamily="49" charset="-122"/>
                <a:ea typeface="楷体" panose="02010609060101010101" pitchFamily="49" charset="-122"/>
              </a:rPr>
              <a:t>《</a:t>
            </a:r>
            <a:r>
              <a:rPr lang="zh-CN" altLang="en-US" sz="1400" b="1" dirty="0">
                <a:latin typeface="楷体" panose="02010609060101010101" pitchFamily="49" charset="-122"/>
                <a:ea typeface="楷体" panose="02010609060101010101" pitchFamily="49" charset="-122"/>
              </a:rPr>
              <a:t>物权法</a:t>
            </a:r>
            <a:r>
              <a:rPr lang="en-US" altLang="zh-CN" sz="1400" b="1" dirty="0">
                <a:latin typeface="楷体" panose="02010609060101010101" pitchFamily="49" charset="-122"/>
                <a:ea typeface="楷体" panose="02010609060101010101" pitchFamily="49" charset="-122"/>
              </a:rPr>
              <a:t>》</a:t>
            </a:r>
            <a:r>
              <a:rPr lang="zh-CN" altLang="en-US" sz="1400" dirty="0">
                <a:latin typeface="楷体" panose="02010609060101010101" pitchFamily="49" charset="-122"/>
                <a:ea typeface="楷体" panose="02010609060101010101" pitchFamily="49" charset="-122"/>
              </a:rPr>
              <a:t>第</a:t>
            </a:r>
            <a:r>
              <a:rPr lang="en-US" altLang="zh-CN" sz="1400" dirty="0">
                <a:latin typeface="楷体" panose="02010609060101010101" pitchFamily="49" charset="-122"/>
                <a:ea typeface="楷体" panose="02010609060101010101" pitchFamily="49" charset="-122"/>
              </a:rPr>
              <a:t>226</a:t>
            </a:r>
            <a:r>
              <a:rPr lang="zh-CN" altLang="en-US" sz="1400" dirty="0">
                <a:latin typeface="楷体" panose="02010609060101010101" pitchFamily="49" charset="-122"/>
                <a:ea typeface="楷体" panose="02010609060101010101" pitchFamily="49" charset="-122"/>
              </a:rPr>
              <a:t>条规定</a:t>
            </a:r>
            <a:r>
              <a:rPr lang="en-US" altLang="zh-CN" sz="1400" dirty="0">
                <a:latin typeface="楷体" panose="02010609060101010101" pitchFamily="49" charset="-122"/>
                <a:ea typeface="楷体" panose="02010609060101010101" pitchFamily="49" charset="-122"/>
              </a:rPr>
              <a:t>“</a:t>
            </a:r>
            <a:r>
              <a:rPr lang="zh-CN" altLang="en-US" sz="1400" dirty="0">
                <a:latin typeface="楷体" panose="02010609060101010101" pitchFamily="49" charset="-122"/>
                <a:ea typeface="楷体" panose="02010609060101010101" pitchFamily="49" charset="-122"/>
              </a:rPr>
              <a:t>以基金份额、证券登记结算机构登记的股权出质的，质权自证券登记结算机构办理出质登记时设立</a:t>
            </a:r>
            <a:r>
              <a:rPr lang="en-US" altLang="zh-CN" sz="1400" dirty="0">
                <a:latin typeface="楷体" panose="02010609060101010101" pitchFamily="49" charset="-122"/>
                <a:ea typeface="楷体" panose="02010609060101010101" pitchFamily="49" charset="-122"/>
              </a:rPr>
              <a:t>”</a:t>
            </a:r>
            <a:r>
              <a:rPr lang="zh-CN" altLang="en-US" sz="1400" dirty="0">
                <a:latin typeface="楷体" panose="02010609060101010101" pitchFamily="49" charset="-122"/>
                <a:ea typeface="楷体" panose="02010609060101010101" pitchFamily="49" charset="-122"/>
              </a:rPr>
              <a:t>。</a:t>
            </a:r>
            <a:endParaRPr lang="en-US" altLang="zh-CN" sz="1400" dirty="0">
              <a:latin typeface="楷体" panose="02010609060101010101" pitchFamily="49" charset="-122"/>
              <a:ea typeface="楷体" panose="02010609060101010101" pitchFamily="49" charset="-122"/>
            </a:endParaRPr>
          </a:p>
          <a:p>
            <a:pPr lvl="1" eaLnBrk="1" hangingPunct="1">
              <a:lnSpc>
                <a:spcPct val="150000"/>
              </a:lnSpc>
              <a:spcBef>
                <a:spcPct val="40000"/>
              </a:spcBef>
              <a:buClr>
                <a:srgbClr val="CC0000"/>
              </a:buClr>
              <a:buFont typeface="Wingdings" panose="05000000000000000000" pitchFamily="2" charset="2"/>
              <a:buChar char="p"/>
            </a:pPr>
            <a:r>
              <a:rPr lang="en-US" altLang="zh-CN" sz="1400" b="1" dirty="0">
                <a:latin typeface="楷体" panose="02010609060101010101" pitchFamily="49" charset="-122"/>
                <a:ea typeface="楷体" panose="02010609060101010101" pitchFamily="49" charset="-122"/>
              </a:rPr>
              <a:t>《</a:t>
            </a:r>
            <a:r>
              <a:rPr lang="zh-CN" altLang="en-US" sz="1400" b="1" dirty="0">
                <a:latin typeface="楷体" panose="02010609060101010101" pitchFamily="49" charset="-122"/>
                <a:ea typeface="楷体" panose="02010609060101010101" pitchFamily="49" charset="-122"/>
              </a:rPr>
              <a:t>担保法</a:t>
            </a:r>
            <a:r>
              <a:rPr lang="en-US" altLang="zh-CN" sz="1400" b="1" dirty="0">
                <a:latin typeface="楷体" panose="02010609060101010101" pitchFamily="49" charset="-122"/>
                <a:ea typeface="楷体" panose="02010609060101010101" pitchFamily="49" charset="-122"/>
              </a:rPr>
              <a:t>》、《</a:t>
            </a:r>
            <a:r>
              <a:rPr lang="zh-CN" altLang="en-US" sz="1400" b="1" dirty="0">
                <a:latin typeface="楷体" panose="02010609060101010101" pitchFamily="49" charset="-122"/>
                <a:ea typeface="楷体" panose="02010609060101010101" pitchFamily="49" charset="-122"/>
              </a:rPr>
              <a:t>证券法</a:t>
            </a:r>
            <a:r>
              <a:rPr lang="en-US" altLang="zh-CN" sz="1400" b="1" dirty="0">
                <a:latin typeface="楷体" panose="02010609060101010101" pitchFamily="49" charset="-122"/>
                <a:ea typeface="楷体" panose="02010609060101010101" pitchFamily="49" charset="-122"/>
              </a:rPr>
              <a:t>》、《</a:t>
            </a:r>
            <a:r>
              <a:rPr lang="zh-CN" altLang="en-US" sz="1400" b="1" dirty="0">
                <a:latin typeface="楷体" panose="02010609060101010101" pitchFamily="49" charset="-122"/>
                <a:ea typeface="楷体" panose="02010609060101010101" pitchFamily="49" charset="-122"/>
              </a:rPr>
              <a:t>公司法</a:t>
            </a:r>
            <a:r>
              <a:rPr lang="en-US" altLang="zh-CN" sz="1400" b="1" dirty="0">
                <a:latin typeface="楷体" panose="02010609060101010101" pitchFamily="49" charset="-122"/>
                <a:ea typeface="楷体" panose="02010609060101010101" pitchFamily="49" charset="-122"/>
              </a:rPr>
              <a:t>》</a:t>
            </a:r>
            <a:endParaRPr lang="zh-CN" altLang="en-US" sz="1400" b="1" dirty="0">
              <a:latin typeface="楷体" panose="02010609060101010101" pitchFamily="49" charset="-122"/>
              <a:ea typeface="楷体" panose="02010609060101010101" pitchFamily="49" charset="-122"/>
            </a:endParaRPr>
          </a:p>
        </p:txBody>
      </p:sp>
      <p:sp>
        <p:nvSpPr>
          <p:cNvPr id="29713" name="Line 12">
            <a:extLst>
              <a:ext uri="{FF2B5EF4-FFF2-40B4-BE49-F238E27FC236}">
                <a16:creationId xmlns:a16="http://schemas.microsoft.com/office/drawing/2014/main" xmlns="" id="{F61F134B-7B84-4A93-88C1-3AC13FD55E1B}"/>
              </a:ext>
            </a:extLst>
          </p:cNvPr>
          <p:cNvSpPr>
            <a:spLocks noChangeShapeType="1"/>
          </p:cNvSpPr>
          <p:nvPr/>
        </p:nvSpPr>
        <p:spPr bwMode="auto">
          <a:xfrm>
            <a:off x="6035677" y="3929063"/>
            <a:ext cx="2894013" cy="0"/>
          </a:xfrm>
          <a:prstGeom prst="line">
            <a:avLst/>
          </a:prstGeom>
          <a:noFill/>
          <a:ln w="9525">
            <a:solidFill>
              <a:schemeClr val="tx1"/>
            </a:solidFill>
            <a:round/>
            <a:headEnd type="oval" w="med" len="med"/>
            <a:tailEnd/>
          </a:ln>
          <a:extLst>
            <a:ext uri="{909E8E84-426E-40dd-AFC4-6F175D3DCCD1}">
              <a14:hiddenFill xmlns="" xmlns:a14="http://schemas.microsoft.com/office/drawing/2010/main">
                <a:noFill/>
              </a14:hiddenFill>
            </a:ext>
          </a:extLst>
        </p:spPr>
        <p:txBody>
          <a:bodyPr wrap="none" anchor="ctr"/>
          <a:lstStyle/>
          <a:p>
            <a:endParaRPr lang="zh-CN" altLang="en-US"/>
          </a:p>
        </p:txBody>
      </p:sp>
      <p:pic>
        <p:nvPicPr>
          <p:cNvPr id="29714" name="图片 27" descr="法律 (1).png">
            <a:extLst>
              <a:ext uri="{FF2B5EF4-FFF2-40B4-BE49-F238E27FC236}">
                <a16:creationId xmlns:a16="http://schemas.microsoft.com/office/drawing/2014/main" xmlns="" id="{2B284FEB-B8C8-4300-8BC9-CA95B0AAF432}"/>
              </a:ext>
            </a:extLst>
          </p:cNvPr>
          <p:cNvPicPr>
            <a:picLocks noChangeAspect="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627784" y="2564904"/>
            <a:ext cx="2952750" cy="1800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xmlns="" val="5850960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4F316FCA-09E0-4856-88FA-A83393614495}"/>
              </a:ext>
            </a:extLst>
          </p:cNvPr>
          <p:cNvSpPr/>
          <p:nvPr/>
        </p:nvSpPr>
        <p:spPr>
          <a:xfrm>
            <a:off x="683569" y="836713"/>
            <a:ext cx="7500937" cy="3462486"/>
          </a:xfrm>
          <a:prstGeom prst="rect">
            <a:avLst/>
          </a:prstGeom>
        </p:spPr>
        <p:txBody>
          <a:bodyPr>
            <a:spAutoFit/>
          </a:bodyPr>
          <a:lstStyle/>
          <a:p>
            <a:pPr marL="342900" indent="-342900" eaLnBrk="1" hangingPunct="1">
              <a:lnSpc>
                <a:spcPct val="150000"/>
              </a:lnSpc>
              <a:buClr>
                <a:srgbClr val="C00000"/>
              </a:buClr>
              <a:buFont typeface="Wingdings" pitchFamily="2" charset="2"/>
              <a:buChar char="p"/>
              <a:defRPr/>
            </a:pPr>
            <a:r>
              <a:rPr lang="zh-CN" altLang="en-US" sz="2000" b="1" dirty="0">
                <a:solidFill>
                  <a:srgbClr val="C00000"/>
                </a:solidFill>
                <a:latin typeface="楷体" pitchFamily="49" charset="-122"/>
                <a:ea typeface="楷体" pitchFamily="49" charset="-122"/>
              </a:rPr>
              <a:t> </a:t>
            </a:r>
            <a:r>
              <a:rPr lang="zh-CN" altLang="en-US" b="1" dirty="0">
                <a:latin typeface="楷体" pitchFamily="49" charset="-122"/>
                <a:ea typeface="楷体" pitchFamily="49" charset="-122"/>
              </a:rPr>
              <a:t>证券质押登记业务申请材料</a:t>
            </a:r>
            <a:endParaRPr lang="en-US" altLang="zh-CN" b="1" dirty="0">
              <a:latin typeface="楷体" pitchFamily="49" charset="-122"/>
              <a:ea typeface="楷体" pitchFamily="49" charset="-122"/>
            </a:endParaRPr>
          </a:p>
          <a:p>
            <a:pPr marL="457200" indent="-457200" eaLnBrk="1" hangingPunct="1">
              <a:lnSpc>
                <a:spcPct val="150000"/>
              </a:lnSpc>
              <a:buClr>
                <a:srgbClr val="C00000"/>
              </a:buClr>
              <a:buFont typeface="+mj-lt"/>
              <a:buAutoNum type="arabicPeriod"/>
              <a:defRPr/>
            </a:pPr>
            <a:r>
              <a:rPr lang="zh-CN" altLang="zh-CN" b="1" dirty="0">
                <a:latin typeface="楷体" pitchFamily="49" charset="-122"/>
                <a:ea typeface="楷体" pitchFamily="49" charset="-122"/>
              </a:rPr>
              <a:t>《证券质押登记申请表》；</a:t>
            </a:r>
          </a:p>
          <a:p>
            <a:pPr marL="457200" indent="-457200" eaLnBrk="1" hangingPunct="1">
              <a:lnSpc>
                <a:spcPct val="150000"/>
              </a:lnSpc>
              <a:buClr>
                <a:srgbClr val="C00000"/>
              </a:buClr>
              <a:buFont typeface="+mj-lt"/>
              <a:buAutoNum type="arabicPeriod"/>
              <a:defRPr/>
            </a:pPr>
            <a:r>
              <a:rPr lang="zh-CN" altLang="en-US" b="1" dirty="0">
                <a:latin typeface="楷体" pitchFamily="49" charset="-122"/>
                <a:ea typeface="楷体" pitchFamily="49" charset="-122"/>
              </a:rPr>
              <a:t>质押合同原件</a:t>
            </a:r>
            <a:r>
              <a:rPr lang="zh-CN" altLang="zh-CN" b="1" dirty="0">
                <a:latin typeface="楷体" pitchFamily="49" charset="-122"/>
                <a:ea typeface="楷体" pitchFamily="49" charset="-122"/>
              </a:rPr>
              <a:t>； </a:t>
            </a:r>
          </a:p>
          <a:p>
            <a:pPr marL="457200" indent="-457200" eaLnBrk="1" hangingPunct="1">
              <a:lnSpc>
                <a:spcPct val="150000"/>
              </a:lnSpc>
              <a:buClr>
                <a:srgbClr val="C00000"/>
              </a:buClr>
              <a:buFont typeface="+mj-lt"/>
              <a:buAutoNum type="arabicPeriod"/>
              <a:defRPr/>
            </a:pPr>
            <a:r>
              <a:rPr lang="zh-CN" altLang="en-US" b="1" dirty="0">
                <a:latin typeface="楷体" pitchFamily="49" charset="-122"/>
                <a:ea typeface="楷体" pitchFamily="49" charset="-122"/>
              </a:rPr>
              <a:t>质押双方有效身份证明文件及复印件</a:t>
            </a:r>
            <a:r>
              <a:rPr lang="zh-CN" altLang="zh-CN" b="1" dirty="0">
                <a:latin typeface="楷体" pitchFamily="49" charset="-122"/>
                <a:ea typeface="楷体" pitchFamily="49" charset="-122"/>
              </a:rPr>
              <a:t>；</a:t>
            </a:r>
          </a:p>
          <a:p>
            <a:pPr marL="457200" indent="-457200" eaLnBrk="1" hangingPunct="1">
              <a:lnSpc>
                <a:spcPct val="150000"/>
              </a:lnSpc>
              <a:buClr>
                <a:srgbClr val="C00000"/>
              </a:buClr>
              <a:buFont typeface="+mj-lt"/>
              <a:buAutoNum type="arabicPeriod"/>
              <a:defRPr/>
            </a:pPr>
            <a:r>
              <a:rPr lang="zh-CN" altLang="en-US" dirty="0">
                <a:latin typeface="楷体" pitchFamily="49" charset="-122"/>
                <a:ea typeface="楷体" pitchFamily="49" charset="-122"/>
              </a:rPr>
              <a:t>质押股份为国有股东持有的，需提供在国有资产监督管理机构备案的质押备案文件（如有） ；</a:t>
            </a:r>
            <a:endParaRPr lang="en-US" altLang="zh-CN" dirty="0">
              <a:latin typeface="楷体" pitchFamily="49" charset="-122"/>
              <a:ea typeface="楷体" pitchFamily="49" charset="-122"/>
            </a:endParaRPr>
          </a:p>
          <a:p>
            <a:pPr marL="342900" indent="-342900" eaLnBrk="1" hangingPunct="1">
              <a:lnSpc>
                <a:spcPct val="150000"/>
              </a:lnSpc>
              <a:buClr>
                <a:srgbClr val="C00000"/>
              </a:buClr>
              <a:defRPr/>
            </a:pPr>
            <a:endParaRPr lang="zh-CN" altLang="en-US" b="1" dirty="0">
              <a:latin typeface="楷体" pitchFamily="49" charset="-122"/>
              <a:ea typeface="楷体" pitchFamily="49" charset="-122"/>
            </a:endParaRPr>
          </a:p>
          <a:p>
            <a:pPr marL="342900" indent="-342900" eaLnBrk="1" hangingPunct="1">
              <a:lnSpc>
                <a:spcPct val="150000"/>
              </a:lnSpc>
              <a:buClr>
                <a:srgbClr val="C00000"/>
              </a:buClr>
              <a:defRPr/>
            </a:pPr>
            <a:endParaRPr lang="en-US" altLang="zh-CN" b="1" dirty="0">
              <a:solidFill>
                <a:srgbClr val="C00000"/>
              </a:solidFill>
              <a:latin typeface="楷体" pitchFamily="49" charset="-122"/>
              <a:ea typeface="楷体" pitchFamily="49" charset="-122"/>
            </a:endParaRPr>
          </a:p>
        </p:txBody>
      </p:sp>
      <p:sp>
        <p:nvSpPr>
          <p:cNvPr id="30723" name="矩形 5">
            <a:extLst>
              <a:ext uri="{FF2B5EF4-FFF2-40B4-BE49-F238E27FC236}">
                <a16:creationId xmlns:a16="http://schemas.microsoft.com/office/drawing/2014/main" xmlns="" id="{668F7C6C-4909-41AC-A6FB-F2C547D975C8}"/>
              </a:ext>
            </a:extLst>
          </p:cNvPr>
          <p:cNvSpPr>
            <a:spLocks noChangeArrowheads="1"/>
          </p:cNvSpPr>
          <p:nvPr/>
        </p:nvSpPr>
        <p:spPr bwMode="auto">
          <a:xfrm>
            <a:off x="683568" y="3501008"/>
            <a:ext cx="7458075" cy="21698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Clr>
                <a:srgbClr val="C00000"/>
              </a:buClr>
            </a:pPr>
            <a:r>
              <a:rPr lang="en-US" altLang="zh-CN" dirty="0">
                <a:solidFill>
                  <a:srgbClr val="C00000"/>
                </a:solidFill>
                <a:latin typeface="楷体" panose="02010609060101010101" pitchFamily="49" charset="-122"/>
                <a:ea typeface="楷体" panose="02010609060101010101" pitchFamily="49" charset="-122"/>
              </a:rPr>
              <a:t>5.  </a:t>
            </a:r>
            <a:r>
              <a:rPr lang="zh-CN" altLang="en-US" dirty="0">
                <a:solidFill>
                  <a:srgbClr val="000000"/>
                </a:solidFill>
                <a:latin typeface="楷体" panose="02010609060101010101" pitchFamily="49" charset="-122"/>
                <a:ea typeface="楷体" panose="02010609060101010101" pitchFamily="49" charset="-122"/>
              </a:rPr>
              <a:t>质押证券登记在证券公司及其子公司定向资产管理专用证券账户或基金公司及其子公司单一客户特定资产管理专用证券账户中，且资产委托人为个人或机构的，应当由资产委托人和管理人共同现场提交上述业务申请材料，并提供托管人出具的知晓并同意办理质押登记的相关文件；</a:t>
            </a:r>
            <a:endParaRPr lang="en-US" altLang="zh-CN" dirty="0">
              <a:solidFill>
                <a:srgbClr val="000000"/>
              </a:solidFill>
              <a:latin typeface="楷体" panose="02010609060101010101" pitchFamily="49" charset="-122"/>
              <a:ea typeface="楷体" panose="02010609060101010101" pitchFamily="49" charset="-122"/>
            </a:endParaRPr>
          </a:p>
          <a:p>
            <a:pPr eaLnBrk="1" hangingPunct="1">
              <a:lnSpc>
                <a:spcPct val="150000"/>
              </a:lnSpc>
              <a:buClr>
                <a:srgbClr val="C00000"/>
              </a:buClr>
            </a:pPr>
            <a:r>
              <a:rPr lang="en-US" altLang="zh-CN" dirty="0">
                <a:solidFill>
                  <a:srgbClr val="C00000"/>
                </a:solidFill>
                <a:latin typeface="楷体" panose="02010609060101010101" pitchFamily="49" charset="-122"/>
                <a:ea typeface="楷体" panose="02010609060101010101" pitchFamily="49" charset="-122"/>
              </a:rPr>
              <a:t>6.  </a:t>
            </a:r>
            <a:r>
              <a:rPr lang="zh-CN" altLang="zh-CN" dirty="0">
                <a:solidFill>
                  <a:srgbClr val="000000"/>
                </a:solidFill>
                <a:latin typeface="楷体" panose="02010609060101010101" pitchFamily="49" charset="-122"/>
                <a:ea typeface="楷体" panose="02010609060101010101" pitchFamily="49" charset="-122"/>
              </a:rPr>
              <a:t>本公司要求提供的其他材料</a:t>
            </a:r>
            <a:endParaRPr lang="en-US" altLang="zh-CN" dirty="0">
              <a:solidFill>
                <a:srgbClr val="000000"/>
              </a:solidFill>
              <a:latin typeface="楷体" panose="02010609060101010101" pitchFamily="49" charset="-122"/>
              <a:ea typeface="楷体" panose="02010609060101010101" pitchFamily="49" charset="-122"/>
            </a:endParaRPr>
          </a:p>
        </p:txBody>
      </p:sp>
      <p:sp>
        <p:nvSpPr>
          <p:cNvPr id="7" name="圆角矩形标注 6">
            <a:extLst>
              <a:ext uri="{FF2B5EF4-FFF2-40B4-BE49-F238E27FC236}">
                <a16:creationId xmlns:a16="http://schemas.microsoft.com/office/drawing/2014/main" xmlns="" id="{3621D88F-24D6-41EC-82D1-10662822CB5D}"/>
              </a:ext>
            </a:extLst>
          </p:cNvPr>
          <p:cNvSpPr/>
          <p:nvPr/>
        </p:nvSpPr>
        <p:spPr bwMode="gray">
          <a:xfrm>
            <a:off x="5364088" y="1268760"/>
            <a:ext cx="2571768" cy="642943"/>
          </a:xfrm>
          <a:prstGeom prst="wedgeRoundRectCallout">
            <a:avLst>
              <a:gd name="adj1" fmla="val -70717"/>
              <a:gd name="adj2" fmla="val 128304"/>
              <a:gd name="adj3" fmla="val 16667"/>
            </a:avLst>
          </a:prstGeom>
          <a:noFill/>
          <a:ln w="12700">
            <a:solidFill>
              <a:srgbClr val="C00000"/>
            </a:solidFill>
            <a:round/>
            <a:headEnd/>
            <a:tailEnd/>
          </a:ln>
        </p:spPr>
        <p:txBody>
          <a:bodyPr wrap="none" anchor="ctr"/>
          <a:lstStyle/>
          <a:p>
            <a:pPr algn="ctr" eaLnBrk="1" hangingPunct="1">
              <a:defRPr/>
            </a:pPr>
            <a:r>
              <a:rPr lang="zh-CN" altLang="en-US" b="1" dirty="0">
                <a:solidFill>
                  <a:srgbClr val="C00000"/>
                </a:solidFill>
                <a:latin typeface="楷体" pitchFamily="49" charset="-122"/>
                <a:ea typeface="楷体" pitchFamily="49" charset="-122"/>
              </a:rPr>
              <a:t>参见</a:t>
            </a:r>
            <a:r>
              <a:rPr lang="en-US" altLang="zh-CN" b="1" dirty="0">
                <a:solidFill>
                  <a:srgbClr val="C00000"/>
                </a:solidFill>
                <a:latin typeface="楷体" pitchFamily="49" charset="-122"/>
                <a:ea typeface="楷体" pitchFamily="49" charset="-122"/>
              </a:rPr>
              <a:t>《</a:t>
            </a:r>
            <a:r>
              <a:rPr lang="zh-CN" altLang="en-US" b="1" dirty="0">
                <a:solidFill>
                  <a:srgbClr val="C00000"/>
                </a:solidFill>
                <a:latin typeface="楷体" pitchFamily="49" charset="-122"/>
                <a:ea typeface="楷体" pitchFamily="49" charset="-122"/>
              </a:rPr>
              <a:t>业务指南</a:t>
            </a:r>
            <a:r>
              <a:rPr lang="en-US" altLang="zh-CN" b="1" dirty="0">
                <a:solidFill>
                  <a:srgbClr val="C00000"/>
                </a:solidFill>
                <a:latin typeface="楷体" pitchFamily="49" charset="-122"/>
                <a:ea typeface="楷体" pitchFamily="49" charset="-122"/>
              </a:rPr>
              <a:t>》</a:t>
            </a:r>
            <a:r>
              <a:rPr lang="zh-CN" altLang="en-US" b="1" dirty="0">
                <a:solidFill>
                  <a:srgbClr val="C00000"/>
                </a:solidFill>
                <a:latin typeface="楷体" pitchFamily="49" charset="-122"/>
                <a:ea typeface="楷体" pitchFamily="49" charset="-122"/>
              </a:rPr>
              <a:t>最后</a:t>
            </a:r>
            <a:endParaRPr lang="en-US" altLang="zh-CN" b="1" dirty="0">
              <a:solidFill>
                <a:srgbClr val="C00000"/>
              </a:solidFill>
              <a:latin typeface="楷体" pitchFamily="49" charset="-122"/>
              <a:ea typeface="楷体" pitchFamily="49" charset="-122"/>
            </a:endParaRPr>
          </a:p>
          <a:p>
            <a:pPr algn="ctr" eaLnBrk="1" hangingPunct="1">
              <a:defRPr/>
            </a:pPr>
            <a:r>
              <a:rPr lang="zh-CN" altLang="en-US" b="1" dirty="0">
                <a:solidFill>
                  <a:srgbClr val="C00000"/>
                </a:solidFill>
                <a:latin typeface="楷体" pitchFamily="49" charset="-122"/>
                <a:ea typeface="楷体" pitchFamily="49" charset="-122"/>
              </a:rPr>
              <a:t>“其他事项”部分</a:t>
            </a:r>
            <a:endParaRPr lang="zh-CN" altLang="en-US" dirty="0">
              <a:ln w="12700">
                <a:solidFill>
                  <a:schemeClr val="tx2">
                    <a:satMod val="155000"/>
                  </a:schemeClr>
                </a:solidFill>
                <a:prstDash val="solid"/>
              </a:ln>
              <a:solidFill>
                <a:srgbClr val="C00000"/>
              </a:solidFill>
              <a:latin typeface="华文行楷" pitchFamily="2" charset="-122"/>
              <a:ea typeface="华文行楷" pitchFamily="2" charset="-122"/>
            </a:endParaRPr>
          </a:p>
        </p:txBody>
      </p:sp>
      <p:pic>
        <p:nvPicPr>
          <p:cNvPr id="30725" name="Picture 3" descr="C:\Users\Administrator\Desktop\讲课准备材料\logo.png">
            <a:extLst>
              <a:ext uri="{FF2B5EF4-FFF2-40B4-BE49-F238E27FC236}">
                <a16:creationId xmlns:a16="http://schemas.microsoft.com/office/drawing/2014/main" xmlns="" id="{4F9D9D65-6DA7-4C92-B7C2-EDF9949685BE}"/>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643815" y="6215063"/>
            <a:ext cx="1214437" cy="4000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0726" name="灯片编号占位符 2">
            <a:extLst>
              <a:ext uri="{FF2B5EF4-FFF2-40B4-BE49-F238E27FC236}">
                <a16:creationId xmlns:a16="http://schemas.microsoft.com/office/drawing/2014/main" xmlns="" id="{8B966FA6-CC8B-4C94-AF19-B1CB440323C9}"/>
              </a:ext>
            </a:extLst>
          </p:cNvPr>
          <p:cNvSpPr>
            <a:spLocks noGrp="1"/>
          </p:cNvSpPr>
          <p:nvPr>
            <p:ph type="sldNum" sz="quarter" idx="12"/>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EF8F5FE-7A48-4802-B14B-06B86CB64416}" type="slidenum">
              <a:rPr lang="en-US" altLang="zh-CN"/>
              <a:pPr/>
              <a:t>25</a:t>
            </a:fld>
            <a:endParaRPr lang="en-US" altLang="zh-CN" dirty="0"/>
          </a:p>
        </p:txBody>
      </p:sp>
      <p:sp>
        <p:nvSpPr>
          <p:cNvPr id="10" name="标题 1">
            <a:extLst>
              <a:ext uri="{FF2B5EF4-FFF2-40B4-BE49-F238E27FC236}">
                <a16:creationId xmlns:a16="http://schemas.microsoft.com/office/drawing/2014/main" xmlns="" id="{148D002A-32D8-426D-91C1-C77988EB7C84}"/>
              </a:ext>
            </a:extLst>
          </p:cNvPr>
          <p:cNvSpPr txBox="1">
            <a:spLocks/>
          </p:cNvSpPr>
          <p:nvPr/>
        </p:nvSpPr>
        <p:spPr bwMode="auto">
          <a:xfrm>
            <a:off x="428625" y="285751"/>
            <a:ext cx="4471988"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证券质押登记业务</a:t>
            </a:r>
            <a:b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9" name="矩形 8">
            <a:extLst>
              <a:ext uri="{FF2B5EF4-FFF2-40B4-BE49-F238E27FC236}">
                <a16:creationId xmlns:a16="http://schemas.microsoft.com/office/drawing/2014/main" xmlns="" id="{62DB9C84-8878-4BBA-83C2-5EC054207D57}"/>
              </a:ext>
            </a:extLst>
          </p:cNvPr>
          <p:cNvSpPr/>
          <p:nvPr/>
        </p:nvSpPr>
        <p:spPr bwMode="gray">
          <a:xfrm>
            <a:off x="395290" y="4652964"/>
            <a:ext cx="2376487" cy="1152525"/>
          </a:xfrm>
          <a:prstGeom prst="rect">
            <a:avLst/>
          </a:prstGeom>
          <a:noFill/>
          <a:ln w="9525">
            <a:noFill/>
            <a:round/>
            <a:headEnd/>
            <a:tailEnd/>
          </a:ln>
        </p:spPr>
        <p:txBody>
          <a:bodyPr wrap="none" anchor="ctr"/>
          <a:lstStyle/>
          <a:p>
            <a:pPr algn="ctr">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xmlns="" val="219484264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1" name="Picture 7"/>
          <p:cNvPicPr>
            <a:picLocks noChangeAspect="1" noChangeArrowheads="1"/>
          </p:cNvPicPr>
          <p:nvPr/>
        </p:nvPicPr>
        <p:blipFill>
          <a:blip r:embed="rId3" cstate="print"/>
          <a:srcRect/>
          <a:stretch>
            <a:fillRect/>
          </a:stretch>
        </p:blipFill>
        <p:spPr bwMode="auto">
          <a:xfrm>
            <a:off x="4722064" y="836712"/>
            <a:ext cx="4421936" cy="5633324"/>
          </a:xfrm>
          <a:prstGeom prst="rect">
            <a:avLst/>
          </a:prstGeom>
          <a:noFill/>
          <a:ln w="9525">
            <a:noFill/>
            <a:miter lim="800000"/>
            <a:headEnd/>
            <a:tailEnd/>
          </a:ln>
        </p:spPr>
      </p:pic>
      <p:pic>
        <p:nvPicPr>
          <p:cNvPr id="1030" name="Picture 6"/>
          <p:cNvPicPr>
            <a:picLocks noChangeAspect="1" noChangeArrowheads="1"/>
          </p:cNvPicPr>
          <p:nvPr/>
        </p:nvPicPr>
        <p:blipFill>
          <a:blip r:embed="rId4" cstate="print"/>
          <a:srcRect/>
          <a:stretch>
            <a:fillRect/>
          </a:stretch>
        </p:blipFill>
        <p:spPr bwMode="auto">
          <a:xfrm>
            <a:off x="0" y="836712"/>
            <a:ext cx="4628604" cy="5871182"/>
          </a:xfrm>
          <a:prstGeom prst="rect">
            <a:avLst/>
          </a:prstGeom>
          <a:noFill/>
          <a:ln w="9525">
            <a:noFill/>
            <a:miter lim="800000"/>
            <a:headEnd/>
            <a:tailEnd/>
          </a:ln>
        </p:spPr>
      </p:pic>
      <p:sp>
        <p:nvSpPr>
          <p:cNvPr id="5" name="椭圆 4"/>
          <p:cNvSpPr/>
          <p:nvPr/>
        </p:nvSpPr>
        <p:spPr bwMode="gray">
          <a:xfrm>
            <a:off x="2771800" y="2996952"/>
            <a:ext cx="785818" cy="857256"/>
          </a:xfrm>
          <a:prstGeom prst="ellipse">
            <a:avLst/>
          </a:prstGeom>
          <a:noFill/>
          <a:ln w="381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椭圆 7"/>
          <p:cNvSpPr/>
          <p:nvPr/>
        </p:nvSpPr>
        <p:spPr bwMode="gray">
          <a:xfrm>
            <a:off x="6804248" y="5085184"/>
            <a:ext cx="1785950" cy="928695"/>
          </a:xfrm>
          <a:prstGeom prst="ellipse">
            <a:avLst/>
          </a:prstGeom>
          <a:noFill/>
          <a:ln w="381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 name="椭圆 12"/>
          <p:cNvSpPr/>
          <p:nvPr/>
        </p:nvSpPr>
        <p:spPr bwMode="gray">
          <a:xfrm>
            <a:off x="4716016" y="5085184"/>
            <a:ext cx="1785950" cy="928695"/>
          </a:xfrm>
          <a:prstGeom prst="ellipse">
            <a:avLst/>
          </a:prstGeom>
          <a:noFill/>
          <a:ln w="381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 name="矩形 14"/>
          <p:cNvSpPr/>
          <p:nvPr/>
        </p:nvSpPr>
        <p:spPr>
          <a:xfrm>
            <a:off x="285720" y="2000242"/>
            <a:ext cx="3143272" cy="646331"/>
          </a:xfrm>
          <a:prstGeom prst="rect">
            <a:avLst/>
          </a:prstGeom>
          <a:ln>
            <a:noFill/>
            <a:prstDash val="sysDash"/>
          </a:ln>
        </p:spPr>
        <p:txBody>
          <a:bodyPr wrap="square">
            <a:spAutoFit/>
          </a:bodyPr>
          <a:lstStyle/>
          <a:p>
            <a:pPr marL="342900" indent="-342900">
              <a:buClr>
                <a:srgbClr val="C00000"/>
              </a:buClr>
            </a:pPr>
            <a:endParaRPr lang="en-US" altLang="zh-CN" b="1" dirty="0">
              <a:latin typeface="楷体" pitchFamily="49" charset="-122"/>
              <a:ea typeface="楷体" pitchFamily="49" charset="-122"/>
            </a:endParaRPr>
          </a:p>
          <a:p>
            <a:pPr marL="342900" indent="-342900">
              <a:buClr>
                <a:srgbClr val="C00000"/>
              </a:buClr>
            </a:pPr>
            <a:endParaRPr lang="en-US" altLang="zh-CN" b="1" dirty="0">
              <a:latin typeface="楷体" pitchFamily="49" charset="-122"/>
              <a:ea typeface="楷体" pitchFamily="49" charset="-122"/>
            </a:endParaRPr>
          </a:p>
        </p:txBody>
      </p:sp>
      <p:sp>
        <p:nvSpPr>
          <p:cNvPr id="21" name="灯片编号占位符 20"/>
          <p:cNvSpPr>
            <a:spLocks noGrp="1"/>
          </p:cNvSpPr>
          <p:nvPr>
            <p:ph type="sldNum" sz="quarter" idx="12"/>
          </p:nvPr>
        </p:nvSpPr>
        <p:spPr/>
        <p:txBody>
          <a:bodyPr/>
          <a:lstStyle/>
          <a:p>
            <a:pPr>
              <a:defRPr/>
            </a:pPr>
            <a:fld id="{4BD8D94F-7DCC-4583-8942-8B98B6C16D23}" type="slidenum">
              <a:rPr lang="en-US" altLang="zh-CN" smtClean="0"/>
              <a:pPr>
                <a:defRPr/>
              </a:pPr>
              <a:t>26</a:t>
            </a:fld>
            <a:endParaRPr lang="en-US" altLang="zh-CN" dirty="0"/>
          </a:p>
        </p:txBody>
      </p:sp>
      <p:sp>
        <p:nvSpPr>
          <p:cNvPr id="24" name="圆角矩形 23"/>
          <p:cNvSpPr/>
          <p:nvPr/>
        </p:nvSpPr>
        <p:spPr bwMode="gray">
          <a:xfrm>
            <a:off x="0" y="2780928"/>
            <a:ext cx="4643470" cy="998992"/>
          </a:xfrm>
          <a:prstGeom prst="roundRect">
            <a:avLst/>
          </a:prstGeom>
          <a:noFill/>
          <a:ln w="38100">
            <a:solidFill>
              <a:srgbClr val="C90316"/>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7" name="标题 1">
            <a:extLst>
              <a:ext uri="{FF2B5EF4-FFF2-40B4-BE49-F238E27FC236}">
                <a16:creationId xmlns:a16="http://schemas.microsoft.com/office/drawing/2014/main" xmlns="" id="{DF3A6283-5646-4841-9E21-3FB92774DACC}"/>
              </a:ext>
            </a:extLst>
          </p:cNvPr>
          <p:cNvSpPr txBox="1">
            <a:spLocks/>
          </p:cNvSpPr>
          <p:nvPr/>
        </p:nvSpPr>
        <p:spPr bwMode="auto">
          <a:xfrm>
            <a:off x="428624" y="285751"/>
            <a:ext cx="5799559" cy="582613"/>
          </a:xfrm>
          <a:prstGeom prst="rect">
            <a:avLst/>
          </a:prstGeom>
          <a:noFill/>
          <a:ln w="9525">
            <a:noFill/>
            <a:miter lim="800000"/>
            <a:headEnd/>
            <a:tailEnd/>
          </a:ln>
        </p:spPr>
        <p:txBody>
          <a:bodyPr anchor="ctr"/>
          <a:lstStyle/>
          <a:p>
            <a:pPr>
              <a:defRPr/>
            </a:pPr>
            <a:r>
              <a:rPr lang="en-US" altLang="zh-CN"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质押登记申请表</a:t>
            </a:r>
            <a:r>
              <a:rPr lang="en-US" altLang="zh-CN"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xmlns="" val="215158165"/>
      </p:ext>
    </p:extLst>
  </p:cSld>
  <p:clrMapOvr>
    <a:masterClrMapping/>
  </p:clrMapOvr>
  <p:transition>
    <p:sndAc>
      <p:endSnd/>
    </p:sndAc>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571472" y="785795"/>
            <a:ext cx="7500990" cy="507831"/>
          </a:xfrm>
          <a:prstGeom prst="rect">
            <a:avLst/>
          </a:prstGeom>
        </p:spPr>
        <p:txBody>
          <a:bodyPr wrap="square">
            <a:spAutoFit/>
          </a:bodyPr>
          <a:lstStyle/>
          <a:p>
            <a:pPr marL="342900" indent="-342900">
              <a:lnSpc>
                <a:spcPct val="150000"/>
              </a:lnSpc>
              <a:buClr>
                <a:srgbClr val="C00000"/>
              </a:buClr>
              <a:buFont typeface="Wingdings" pitchFamily="2" charset="2"/>
              <a:buChar char="l"/>
            </a:pP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质押合同</a:t>
            </a: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（举例）</a:t>
            </a:r>
            <a:endParaRPr lang="en-US" altLang="zh-CN" b="1" dirty="0">
              <a:latin typeface="楷体" pitchFamily="49" charset="-122"/>
              <a:ea typeface="楷体" pitchFamily="49" charset="-122"/>
            </a:endParaRPr>
          </a:p>
        </p:txBody>
      </p:sp>
      <p:pic>
        <p:nvPicPr>
          <p:cNvPr id="6146" name="Picture 2" descr="C:\Users\chinaclear\Desktop\1.PNG"/>
          <p:cNvPicPr>
            <a:picLocks noChangeAspect="1" noChangeArrowheads="1"/>
          </p:cNvPicPr>
          <p:nvPr/>
        </p:nvPicPr>
        <p:blipFill>
          <a:blip r:embed="rId3" cstate="print"/>
          <a:srcRect/>
          <a:stretch>
            <a:fillRect/>
          </a:stretch>
        </p:blipFill>
        <p:spPr bwMode="auto">
          <a:xfrm>
            <a:off x="323528" y="1412777"/>
            <a:ext cx="4584720" cy="5190908"/>
          </a:xfrm>
          <a:prstGeom prst="rect">
            <a:avLst/>
          </a:prstGeom>
          <a:noFill/>
        </p:spPr>
      </p:pic>
      <p:sp>
        <p:nvSpPr>
          <p:cNvPr id="5" name="椭圆 4"/>
          <p:cNvSpPr/>
          <p:nvPr/>
        </p:nvSpPr>
        <p:spPr bwMode="gray">
          <a:xfrm>
            <a:off x="714348" y="4357695"/>
            <a:ext cx="3286148" cy="1143008"/>
          </a:xfrm>
          <a:prstGeom prst="ellipse">
            <a:avLst/>
          </a:prstGeom>
          <a:noFill/>
          <a:ln w="127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6147" name="Picture 3" descr="C:\Users\chinaclear\Desktop\2.PNG"/>
          <p:cNvPicPr>
            <a:picLocks noChangeAspect="1" noChangeArrowheads="1"/>
          </p:cNvPicPr>
          <p:nvPr/>
        </p:nvPicPr>
        <p:blipFill>
          <a:blip r:embed="rId4" cstate="print"/>
          <a:stretch>
            <a:fillRect/>
          </a:stretch>
        </p:blipFill>
        <p:spPr bwMode="auto">
          <a:xfrm>
            <a:off x="5072034" y="1142985"/>
            <a:ext cx="4071966" cy="5000660"/>
          </a:xfrm>
          <a:prstGeom prst="rect">
            <a:avLst/>
          </a:prstGeom>
          <a:noFill/>
        </p:spPr>
      </p:pic>
      <p:sp>
        <p:nvSpPr>
          <p:cNvPr id="9" name="灯片编号占位符 8"/>
          <p:cNvSpPr>
            <a:spLocks noGrp="1"/>
          </p:cNvSpPr>
          <p:nvPr>
            <p:ph type="sldNum" sz="quarter" idx="12"/>
          </p:nvPr>
        </p:nvSpPr>
        <p:spPr/>
        <p:txBody>
          <a:bodyPr/>
          <a:lstStyle/>
          <a:p>
            <a:pPr>
              <a:defRPr/>
            </a:pPr>
            <a:fld id="{4BD8D94F-7DCC-4583-8942-8B98B6C16D23}" type="slidenum">
              <a:rPr lang="en-US" altLang="zh-CN" smtClean="0"/>
              <a:pPr>
                <a:defRPr/>
              </a:pPr>
              <a:t>27</a:t>
            </a:fld>
            <a:endParaRPr lang="en-US" altLang="zh-CN" dirty="0"/>
          </a:p>
        </p:txBody>
      </p:sp>
      <p:sp>
        <p:nvSpPr>
          <p:cNvPr id="10" name="椭圆 9"/>
          <p:cNvSpPr/>
          <p:nvPr/>
        </p:nvSpPr>
        <p:spPr bwMode="gray">
          <a:xfrm>
            <a:off x="285720" y="1500175"/>
            <a:ext cx="3857652" cy="2000264"/>
          </a:xfrm>
          <a:prstGeom prst="ellipse">
            <a:avLst/>
          </a:prstGeom>
          <a:noFill/>
          <a:ln w="127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 name="标题 1">
            <a:extLst>
              <a:ext uri="{FF2B5EF4-FFF2-40B4-BE49-F238E27FC236}">
                <a16:creationId xmlns:a16="http://schemas.microsoft.com/office/drawing/2014/main" xmlns="" id="{7C2CA12B-1747-4D15-98D6-B026530A4C15}"/>
              </a:ext>
            </a:extLst>
          </p:cNvPr>
          <p:cNvSpPr txBox="1">
            <a:spLocks/>
          </p:cNvSpPr>
          <p:nvPr/>
        </p:nvSpPr>
        <p:spPr bwMode="auto">
          <a:xfrm>
            <a:off x="428625" y="285751"/>
            <a:ext cx="4471988"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质押合同</a:t>
            </a:r>
            <a:b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12" name="椭圆 11"/>
          <p:cNvSpPr/>
          <p:nvPr/>
        </p:nvSpPr>
        <p:spPr bwMode="gray">
          <a:xfrm>
            <a:off x="3419872" y="1196752"/>
            <a:ext cx="1296144" cy="432048"/>
          </a:xfrm>
          <a:prstGeom prst="ellipse">
            <a:avLst/>
          </a:prstGeom>
          <a:noFill/>
          <a:ln w="9525">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xmlns="" val="4069288126"/>
      </p:ext>
    </p:extLst>
  </p:cSld>
  <p:clrMapOvr>
    <a:masterClrMapping/>
  </p:clrMapOvr>
  <p:transition>
    <p:sndAc>
      <p:endSnd/>
    </p:sndAc>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 y="2592288"/>
            <a:ext cx="1403649" cy="1713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H:\PPT素材\779917_155626062_2.jpg"/>
          <p:cNvPicPr>
            <a:picLocks noChangeAspect="1" noChangeArrowheads="1"/>
          </p:cNvPicPr>
          <p:nvPr/>
        </p:nvPicPr>
        <p:blipFill>
          <a:blip r:embed="rId3" cstate="print"/>
          <a:srcRect r="1139" b="4277"/>
          <a:stretch>
            <a:fillRect/>
          </a:stretch>
        </p:blipFill>
        <p:spPr bwMode="auto">
          <a:xfrm>
            <a:off x="357158" y="4500571"/>
            <a:ext cx="1714512" cy="1660084"/>
          </a:xfrm>
          <a:prstGeom prst="rect">
            <a:avLst/>
          </a:prstGeom>
          <a:noFill/>
        </p:spPr>
      </p:pic>
      <p:sp>
        <p:nvSpPr>
          <p:cNvPr id="7" name="内容占位符 6"/>
          <p:cNvSpPr>
            <a:spLocks noGrp="1"/>
          </p:cNvSpPr>
          <p:nvPr>
            <p:ph idx="1"/>
          </p:nvPr>
        </p:nvSpPr>
        <p:spPr>
          <a:xfrm>
            <a:off x="842994" y="1000108"/>
            <a:ext cx="8229600" cy="3643339"/>
          </a:xfrm>
        </p:spPr>
        <p:txBody>
          <a:bodyPr/>
          <a:lstStyle/>
          <a:p>
            <a:pPr>
              <a:lnSpc>
                <a:spcPct val="150000"/>
              </a:lnSpc>
              <a:buClr>
                <a:srgbClr val="C00000"/>
              </a:buClr>
              <a:buFont typeface="Wingdings" pitchFamily="2" charset="2"/>
              <a:buChar char="p"/>
            </a:pPr>
            <a:r>
              <a:rPr lang="zh-CN" altLang="en-US" sz="2000" b="1" dirty="0">
                <a:latin typeface="楷体" pitchFamily="49" charset="-122"/>
                <a:ea typeface="楷体" pitchFamily="49" charset="-122"/>
              </a:rPr>
              <a:t>有效身份证明文件情形</a:t>
            </a:r>
            <a:endParaRPr lang="en-US" altLang="zh-CN" sz="2000" b="1" dirty="0">
              <a:latin typeface="楷体" pitchFamily="49" charset="-122"/>
              <a:ea typeface="楷体" pitchFamily="49" charset="-122"/>
            </a:endParaRPr>
          </a:p>
          <a:p>
            <a:pPr>
              <a:lnSpc>
                <a:spcPct val="150000"/>
              </a:lnSpc>
              <a:buClr>
                <a:srgbClr val="C00000"/>
              </a:buClr>
              <a:buNone/>
            </a:pPr>
            <a:r>
              <a:rPr lang="en-US" altLang="zh-CN" sz="2000" b="1" dirty="0" smtClean="0">
                <a:latin typeface="楷体" pitchFamily="49" charset="-122"/>
                <a:ea typeface="楷体" pitchFamily="49" charset="-122"/>
              </a:rPr>
              <a:t>——</a:t>
            </a:r>
            <a:r>
              <a:rPr lang="zh-CN" altLang="en-US" sz="2000" b="1" dirty="0" smtClean="0">
                <a:latin typeface="楷体" pitchFamily="49" charset="-122"/>
                <a:ea typeface="楷体" pitchFamily="49" charset="-122"/>
              </a:rPr>
              <a:t>具体参见</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业务指南</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其他事项</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部分</a:t>
            </a:r>
            <a:endParaRPr lang="en-US" altLang="zh-CN" sz="2000" b="1" dirty="0">
              <a:latin typeface="楷体" pitchFamily="49" charset="-122"/>
              <a:ea typeface="楷体" pitchFamily="49" charset="-122"/>
            </a:endParaRPr>
          </a:p>
          <a:p>
            <a:pPr>
              <a:buClr>
                <a:srgbClr val="C00000"/>
              </a:buClr>
              <a:buNone/>
            </a:pPr>
            <a:endParaRPr lang="en-US" altLang="zh-CN" sz="2000" b="1" dirty="0">
              <a:latin typeface="楷体" pitchFamily="49" charset="-122"/>
              <a:ea typeface="楷体" pitchFamily="49" charset="-122"/>
            </a:endParaRPr>
          </a:p>
          <a:p>
            <a:pPr>
              <a:buClr>
                <a:srgbClr val="C00000"/>
              </a:buClr>
              <a:buFont typeface="Wingdings" pitchFamily="2" charset="2"/>
              <a:buChar char="l"/>
            </a:pPr>
            <a:endParaRPr lang="en-US" altLang="zh-CN" sz="2000" b="1" dirty="0">
              <a:latin typeface="楷体" pitchFamily="49" charset="-122"/>
              <a:ea typeface="楷体" pitchFamily="49" charset="-122"/>
            </a:endParaRPr>
          </a:p>
        </p:txBody>
      </p:sp>
      <p:sp>
        <p:nvSpPr>
          <p:cNvPr id="21" name="灯片编号占位符 20"/>
          <p:cNvSpPr>
            <a:spLocks noGrp="1"/>
          </p:cNvSpPr>
          <p:nvPr>
            <p:ph type="sldNum" sz="quarter" idx="12"/>
          </p:nvPr>
        </p:nvSpPr>
        <p:spPr/>
        <p:txBody>
          <a:bodyPr/>
          <a:lstStyle/>
          <a:p>
            <a:pPr>
              <a:defRPr/>
            </a:pPr>
            <a:fld id="{4BD8D94F-7DCC-4583-8942-8B98B6C16D23}" type="slidenum">
              <a:rPr lang="en-US" altLang="zh-CN" smtClean="0"/>
              <a:pPr>
                <a:defRPr/>
              </a:pPr>
              <a:t>28</a:t>
            </a:fld>
            <a:endParaRPr lang="en-US" altLang="zh-CN" dirty="0"/>
          </a:p>
        </p:txBody>
      </p:sp>
      <p:sp>
        <p:nvSpPr>
          <p:cNvPr id="8" name="标题 1"/>
          <p:cNvSpPr txBox="1">
            <a:spLocks/>
          </p:cNvSpPr>
          <p:nvPr/>
        </p:nvSpPr>
        <p:spPr bwMode="auto">
          <a:xfrm>
            <a:off x="428625" y="285751"/>
            <a:ext cx="4471988" cy="582613"/>
          </a:xfrm>
          <a:prstGeom prst="rect">
            <a:avLst/>
          </a:prstGeom>
          <a:noFill/>
          <a:ln w="9525">
            <a:noFill/>
            <a:miter lim="800000"/>
            <a:headEnd/>
            <a:tailEnd/>
          </a:ln>
        </p:spPr>
        <p:txBody>
          <a:bodyPr anchor="ctr"/>
          <a:lstStyle/>
          <a:p>
            <a:pPr eaLnBrk="0" hangingPunct="0">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投资者有效身份证明文件</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graphicFrame>
        <p:nvGraphicFramePr>
          <p:cNvPr id="14" name="图示 13"/>
          <p:cNvGraphicFramePr/>
          <p:nvPr/>
        </p:nvGraphicFramePr>
        <p:xfrm>
          <a:off x="1619672" y="2204864"/>
          <a:ext cx="6096000"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xmlns="" val="1499818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xmlns="" id="{5121C4D4-ADDC-48BA-9BFD-C9B5B569D37D}"/>
              </a:ext>
            </a:extLst>
          </p:cNvPr>
          <p:cNvSpPr/>
          <p:nvPr/>
        </p:nvSpPr>
        <p:spPr>
          <a:xfrm>
            <a:off x="214315" y="1000125"/>
            <a:ext cx="8643937" cy="40719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pic>
        <p:nvPicPr>
          <p:cNvPr id="107523" name="Picture 2" descr="H:\PPT素材\779917_155626062_2.jpg">
            <a:extLst>
              <a:ext uri="{FF2B5EF4-FFF2-40B4-BE49-F238E27FC236}">
                <a16:creationId xmlns:a16="http://schemas.microsoft.com/office/drawing/2014/main" xmlns="" id="{0C47A2FE-F0E6-4DEC-AFFF-1F87CDAA54F5}"/>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r="1138" b="4277"/>
          <a:stretch>
            <a:fillRect/>
          </a:stretch>
        </p:blipFill>
        <p:spPr bwMode="auto">
          <a:xfrm>
            <a:off x="285750" y="4572000"/>
            <a:ext cx="1714500" cy="1660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内容占位符 6">
            <a:extLst>
              <a:ext uri="{FF2B5EF4-FFF2-40B4-BE49-F238E27FC236}">
                <a16:creationId xmlns:a16="http://schemas.microsoft.com/office/drawing/2014/main" xmlns="" id="{FD4F7ADA-C611-40C1-BF9B-BD4AD1B19FAD}"/>
              </a:ext>
            </a:extLst>
          </p:cNvPr>
          <p:cNvSpPr>
            <a:spLocks noGrp="1"/>
          </p:cNvSpPr>
          <p:nvPr>
            <p:ph idx="1"/>
          </p:nvPr>
        </p:nvSpPr>
        <p:spPr>
          <a:xfrm>
            <a:off x="428625" y="1214437"/>
            <a:ext cx="8229600" cy="4525963"/>
          </a:xfrm>
        </p:spPr>
        <p:txBody>
          <a:bodyPr/>
          <a:lstStyle/>
          <a:p>
            <a:pPr>
              <a:buClr>
                <a:srgbClr val="C00000"/>
              </a:buClr>
              <a:buFont typeface="Wingdings" pitchFamily="2" charset="2"/>
              <a:buChar char="l"/>
              <a:defRPr/>
            </a:pPr>
            <a:endParaRPr lang="en-US" altLang="zh-CN" sz="2000" b="1" dirty="0">
              <a:latin typeface="楷体" pitchFamily="49" charset="-122"/>
              <a:ea typeface="楷体" pitchFamily="49" charset="-122"/>
            </a:endParaRPr>
          </a:p>
          <a:p>
            <a:pPr>
              <a:buClr>
                <a:srgbClr val="C00000"/>
              </a:buClr>
              <a:buFont typeface="Wingdings" pitchFamily="2" charset="2"/>
              <a:buChar char="p"/>
              <a:defRPr/>
            </a:pPr>
            <a:r>
              <a:rPr lang="zh-CN" altLang="en-US" sz="2000" b="1" dirty="0">
                <a:latin typeface="楷体" pitchFamily="49" charset="-122"/>
                <a:ea typeface="楷体" pitchFamily="49" charset="-122"/>
              </a:rPr>
              <a:t>境内自然人</a:t>
            </a:r>
            <a:endParaRPr lang="en-US" altLang="zh-CN" sz="2000" b="1" dirty="0">
              <a:latin typeface="楷体" pitchFamily="49" charset="-122"/>
              <a:ea typeface="楷体" pitchFamily="49" charset="-122"/>
            </a:endParaRPr>
          </a:p>
          <a:p>
            <a:pPr>
              <a:buClr>
                <a:srgbClr val="C00000"/>
              </a:buClr>
              <a:buFontTx/>
              <a:buNone/>
              <a:defRPr/>
            </a:pPr>
            <a:endParaRPr lang="en-US" altLang="zh-CN" sz="2000" b="1" dirty="0">
              <a:latin typeface="楷体" pitchFamily="49" charset="-122"/>
              <a:ea typeface="楷体" pitchFamily="49" charset="-122"/>
            </a:endParaRPr>
          </a:p>
          <a:p>
            <a:pPr marL="457200" indent="-457200">
              <a:lnSpc>
                <a:spcPct val="150000"/>
              </a:lnSpc>
              <a:buClr>
                <a:srgbClr val="C00000"/>
              </a:buClr>
              <a:buFont typeface="+mj-lt"/>
              <a:buAutoNum type="arabicPeriod"/>
              <a:defRPr/>
            </a:pPr>
            <a:r>
              <a:rPr lang="zh-CN" altLang="en-US" sz="1800" b="1" dirty="0">
                <a:solidFill>
                  <a:schemeClr val="tx1">
                    <a:lumMod val="75000"/>
                    <a:lumOff val="25000"/>
                  </a:schemeClr>
                </a:solidFill>
                <a:latin typeface="楷体" pitchFamily="49" charset="-122"/>
                <a:ea typeface="楷体" pitchFamily="49" charset="-122"/>
              </a:rPr>
              <a:t>中华人民共和国居民身份证及复印件；</a:t>
            </a:r>
            <a:endParaRPr lang="en-US" altLang="zh-CN" sz="1800" b="1" dirty="0">
              <a:solidFill>
                <a:schemeClr val="tx1">
                  <a:lumMod val="75000"/>
                  <a:lumOff val="25000"/>
                </a:schemeClr>
              </a:solidFill>
              <a:latin typeface="楷体" pitchFamily="49" charset="-122"/>
              <a:ea typeface="楷体" pitchFamily="49" charset="-122"/>
            </a:endParaRPr>
          </a:p>
          <a:p>
            <a:pPr marL="457200" indent="-457200">
              <a:lnSpc>
                <a:spcPct val="150000"/>
              </a:lnSpc>
              <a:buClr>
                <a:srgbClr val="C00000"/>
              </a:buClr>
              <a:buFont typeface="+mj-lt"/>
              <a:buAutoNum type="arabicPeriod"/>
              <a:defRPr/>
            </a:pPr>
            <a:r>
              <a:rPr lang="zh-CN" altLang="en-US" sz="1800" b="1" dirty="0">
                <a:solidFill>
                  <a:schemeClr val="tx1">
                    <a:lumMod val="75000"/>
                    <a:lumOff val="25000"/>
                  </a:schemeClr>
                </a:solidFill>
                <a:latin typeface="楷体" pitchFamily="49" charset="-122"/>
                <a:ea typeface="楷体" pitchFamily="49" charset="-122"/>
              </a:rPr>
              <a:t>委托他人代办的，还需提交</a:t>
            </a:r>
            <a:r>
              <a:rPr lang="zh-CN" altLang="en-US" sz="2000" b="1" kern="1200" dirty="0">
                <a:solidFill>
                  <a:srgbClr val="C90316"/>
                </a:solidFill>
                <a:effectLst>
                  <a:outerShdw blurRad="38100" dist="38100" dir="2700000" algn="tl">
                    <a:srgbClr val="000000">
                      <a:alpha val="43137"/>
                    </a:srgbClr>
                  </a:outerShdw>
                </a:effectLst>
                <a:latin typeface="楷体" pitchFamily="49" charset="-122"/>
                <a:ea typeface="楷体" pitchFamily="49" charset="-122"/>
              </a:rPr>
              <a:t>经公证</a:t>
            </a:r>
            <a:r>
              <a:rPr lang="zh-CN" altLang="en-US" sz="1800" b="1" dirty="0">
                <a:solidFill>
                  <a:schemeClr val="tx1">
                    <a:lumMod val="75000"/>
                    <a:lumOff val="25000"/>
                  </a:schemeClr>
                </a:solidFill>
                <a:latin typeface="楷体" pitchFamily="49" charset="-122"/>
                <a:ea typeface="楷体" pitchFamily="49" charset="-122"/>
              </a:rPr>
              <a:t>的申请人签署的授权委托书，经办人身份证明文件原件及复印件。</a:t>
            </a:r>
            <a:endParaRPr lang="en-US" altLang="zh-CN" sz="1800" b="1" dirty="0">
              <a:latin typeface="楷体" pitchFamily="49" charset="-122"/>
              <a:ea typeface="楷体" pitchFamily="49" charset="-122"/>
            </a:endParaRPr>
          </a:p>
        </p:txBody>
      </p:sp>
      <p:pic>
        <p:nvPicPr>
          <p:cNvPr id="107525" name="图片 74" descr="www.3lian.com__016.png">
            <a:extLst>
              <a:ext uri="{FF2B5EF4-FFF2-40B4-BE49-F238E27FC236}">
                <a16:creationId xmlns:a16="http://schemas.microsoft.com/office/drawing/2014/main" xmlns="" id="{3E15BEEB-06DF-4A0D-9CE3-4CAD0DF180DF}"/>
              </a:ext>
            </a:extLst>
          </p:cNvPr>
          <p:cNvPicPr>
            <a:picLocks noChangeAspect="1"/>
          </p:cNvPicPr>
          <p:nvPr/>
        </p:nvPicPr>
        <p:blipFill>
          <a:blip r:embed="rId3" cstate="print">
            <a:extLst>
              <a:ext uri="{28A0092B-C50C-407E-A947-70E740481C1C}">
                <a14:useLocalDpi xmlns:a14="http://schemas.microsoft.com/office/drawing/2010/main" xmlns="" val="0"/>
              </a:ext>
            </a:extLst>
          </a:blip>
          <a:srcRect l="11774" t="1962" r="17155"/>
          <a:stretch>
            <a:fillRect/>
          </a:stretch>
        </p:blipFill>
        <p:spPr bwMode="auto">
          <a:xfrm>
            <a:off x="5286375" y="3786188"/>
            <a:ext cx="2286000" cy="19669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7527" name="灯片编号占位符 12">
            <a:extLst>
              <a:ext uri="{FF2B5EF4-FFF2-40B4-BE49-F238E27FC236}">
                <a16:creationId xmlns:a16="http://schemas.microsoft.com/office/drawing/2014/main" xmlns="" id="{AED18D84-A569-4D10-BD59-71FEAC40517A}"/>
              </a:ext>
            </a:extLst>
          </p:cNvPr>
          <p:cNvSpPr>
            <a:spLocks noGrp="1"/>
          </p:cNvSpPr>
          <p:nvPr>
            <p:ph type="sldNum" sz="quarter" idx="12"/>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fld id="{71721393-1E44-404C-B4B6-57F3E852C7BF}" type="slidenum">
              <a:rPr lang="en-US" altLang="zh-CN" sz="1400"/>
              <a:pPr>
                <a:spcBef>
                  <a:spcPct val="0"/>
                </a:spcBef>
                <a:buFontTx/>
                <a:buNone/>
              </a:pPr>
              <a:t>29</a:t>
            </a:fld>
            <a:endParaRPr lang="en-US" altLang="zh-CN" sz="1400" dirty="0"/>
          </a:p>
        </p:txBody>
      </p:sp>
      <p:sp>
        <p:nvSpPr>
          <p:cNvPr id="9" name="标题 1">
            <a:extLst>
              <a:ext uri="{FF2B5EF4-FFF2-40B4-BE49-F238E27FC236}">
                <a16:creationId xmlns:a16="http://schemas.microsoft.com/office/drawing/2014/main" xmlns="" id="{03BD4ACD-07B0-406F-9227-50F756C91EC3}"/>
              </a:ext>
            </a:extLst>
          </p:cNvPr>
          <p:cNvSpPr txBox="1">
            <a:spLocks/>
          </p:cNvSpPr>
          <p:nvPr/>
        </p:nvSpPr>
        <p:spPr bwMode="auto">
          <a:xfrm>
            <a:off x="428625" y="285751"/>
            <a:ext cx="4471988"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投资者有效身份证明文件</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xmlns="" val="20119377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xmlns="" id="{B59E35ED-E6B0-40BF-B2F3-FA5BBE710D32}"/>
              </a:ext>
            </a:extLst>
          </p:cNvPr>
          <p:cNvSpPr/>
          <p:nvPr/>
        </p:nvSpPr>
        <p:spPr>
          <a:xfrm>
            <a:off x="214315" y="1000125"/>
            <a:ext cx="8643937" cy="40719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7" name="内容占位符 6">
            <a:extLst>
              <a:ext uri="{FF2B5EF4-FFF2-40B4-BE49-F238E27FC236}">
                <a16:creationId xmlns:a16="http://schemas.microsoft.com/office/drawing/2014/main" xmlns="" id="{4879218E-9A89-43D0-A3E5-C47F7C065AA1}"/>
              </a:ext>
            </a:extLst>
          </p:cNvPr>
          <p:cNvSpPr>
            <a:spLocks noGrp="1"/>
          </p:cNvSpPr>
          <p:nvPr>
            <p:ph idx="1"/>
          </p:nvPr>
        </p:nvSpPr>
        <p:spPr>
          <a:xfrm>
            <a:off x="787402" y="1557337"/>
            <a:ext cx="5153025" cy="4525963"/>
          </a:xfrm>
        </p:spPr>
        <p:txBody>
          <a:bodyPr/>
          <a:lstStyle/>
          <a:p>
            <a:pPr>
              <a:buClr>
                <a:srgbClr val="C00000"/>
              </a:buClr>
              <a:buFont typeface="Wingdings" pitchFamily="2" charset="2"/>
              <a:buChar char="l"/>
              <a:defRPr/>
            </a:pPr>
            <a:endParaRPr lang="en-US" altLang="zh-CN" sz="2000" b="1" dirty="0">
              <a:latin typeface="楷体" pitchFamily="49" charset="-122"/>
              <a:ea typeface="楷体" pitchFamily="49" charset="-122"/>
            </a:endParaRPr>
          </a:p>
          <a:p>
            <a:pPr>
              <a:buClr>
                <a:srgbClr val="C00000"/>
              </a:buClr>
              <a:buFont typeface="Wingdings" pitchFamily="2" charset="2"/>
              <a:buChar char="p"/>
              <a:defRPr/>
            </a:pPr>
            <a:r>
              <a:rPr lang="zh-CN" altLang="en-US" sz="2000" b="1" dirty="0">
                <a:latin typeface="楷体" pitchFamily="49" charset="-122"/>
                <a:ea typeface="楷体" pitchFamily="49" charset="-122"/>
              </a:rPr>
              <a:t>谁是投资者？</a:t>
            </a:r>
            <a:endParaRPr lang="en-US" altLang="zh-CN" sz="2000" b="1" dirty="0">
              <a:latin typeface="楷体" pitchFamily="49" charset="-122"/>
              <a:ea typeface="楷体" pitchFamily="49" charset="-122"/>
            </a:endParaRPr>
          </a:p>
          <a:p>
            <a:pPr>
              <a:buClr>
                <a:srgbClr val="C00000"/>
              </a:buClr>
              <a:buFont typeface="Wingdings" pitchFamily="2" charset="2"/>
              <a:buChar char="p"/>
              <a:defRPr/>
            </a:pPr>
            <a:endParaRPr lang="en-US" altLang="zh-CN" sz="2000" b="1" dirty="0">
              <a:latin typeface="楷体" pitchFamily="49" charset="-122"/>
              <a:ea typeface="楷体" pitchFamily="49" charset="-122"/>
            </a:endParaRPr>
          </a:p>
          <a:p>
            <a:pPr marL="457200" indent="-457200">
              <a:lnSpc>
                <a:spcPct val="150000"/>
              </a:lnSpc>
              <a:buClr>
                <a:srgbClr val="C00000"/>
              </a:buClr>
              <a:buFont typeface="+mj-lt"/>
              <a:buAutoNum type="arabicPeriod"/>
              <a:defRPr/>
            </a:pPr>
            <a:r>
              <a:rPr lang="zh-CN" altLang="en-US" sz="1800" b="1" dirty="0">
                <a:solidFill>
                  <a:schemeClr val="tx1">
                    <a:lumMod val="75000"/>
                    <a:lumOff val="25000"/>
                  </a:schemeClr>
                </a:solidFill>
                <a:latin typeface="楷体" pitchFamily="49" charset="-122"/>
                <a:ea typeface="楷体" pitchFamily="49" charset="-122"/>
              </a:rPr>
              <a:t>机构投资者；</a:t>
            </a:r>
            <a:endParaRPr lang="en-US" altLang="zh-CN" sz="1800" b="1" dirty="0">
              <a:solidFill>
                <a:schemeClr val="tx1">
                  <a:lumMod val="75000"/>
                  <a:lumOff val="25000"/>
                </a:schemeClr>
              </a:solidFill>
              <a:latin typeface="楷体" pitchFamily="49" charset="-122"/>
              <a:ea typeface="楷体" pitchFamily="49" charset="-122"/>
            </a:endParaRPr>
          </a:p>
          <a:p>
            <a:pPr marL="457200" indent="-457200">
              <a:lnSpc>
                <a:spcPct val="150000"/>
              </a:lnSpc>
              <a:buClr>
                <a:srgbClr val="C00000"/>
              </a:buClr>
              <a:buFont typeface="+mj-lt"/>
              <a:buAutoNum type="arabicPeriod"/>
              <a:defRPr/>
            </a:pPr>
            <a:r>
              <a:rPr lang="zh-CN" altLang="en-US" sz="1800" b="1" dirty="0">
                <a:solidFill>
                  <a:schemeClr val="tx1">
                    <a:lumMod val="75000"/>
                    <a:lumOff val="25000"/>
                  </a:schemeClr>
                </a:solidFill>
                <a:latin typeface="楷体" pitchFamily="49" charset="-122"/>
                <a:ea typeface="楷体" pitchFamily="49" charset="-122"/>
              </a:rPr>
              <a:t>自然人投资者；</a:t>
            </a:r>
            <a:endParaRPr lang="en-US" altLang="zh-CN" sz="1800" b="1" dirty="0">
              <a:solidFill>
                <a:schemeClr val="tx1">
                  <a:lumMod val="75000"/>
                  <a:lumOff val="25000"/>
                </a:schemeClr>
              </a:solidFill>
              <a:latin typeface="楷体" pitchFamily="49" charset="-122"/>
              <a:ea typeface="楷体" pitchFamily="49" charset="-122"/>
            </a:endParaRPr>
          </a:p>
          <a:p>
            <a:pPr marL="457200" indent="-457200">
              <a:lnSpc>
                <a:spcPct val="150000"/>
              </a:lnSpc>
              <a:buClr>
                <a:srgbClr val="C00000"/>
              </a:buClr>
              <a:buFont typeface="+mj-lt"/>
              <a:buAutoNum type="arabicPeriod"/>
              <a:defRPr/>
            </a:pPr>
            <a:r>
              <a:rPr lang="zh-CN" altLang="en-US" sz="1800" b="1" dirty="0">
                <a:solidFill>
                  <a:schemeClr val="tx1">
                    <a:lumMod val="75000"/>
                    <a:lumOff val="25000"/>
                  </a:schemeClr>
                </a:solidFill>
                <a:latin typeface="楷体" pitchFamily="49" charset="-122"/>
                <a:ea typeface="楷体" pitchFamily="49" charset="-122"/>
              </a:rPr>
              <a:t>部分金融产品或资产。</a:t>
            </a:r>
            <a:endParaRPr lang="en-US" altLang="zh-CN" sz="1800" b="1" dirty="0">
              <a:solidFill>
                <a:schemeClr val="tx1">
                  <a:lumMod val="75000"/>
                  <a:lumOff val="25000"/>
                </a:schemeClr>
              </a:solidFill>
              <a:latin typeface="楷体" pitchFamily="49" charset="-122"/>
              <a:ea typeface="楷体" pitchFamily="49" charset="-122"/>
            </a:endParaRPr>
          </a:p>
          <a:p>
            <a:pPr marL="457200" indent="-457200">
              <a:lnSpc>
                <a:spcPct val="150000"/>
              </a:lnSpc>
              <a:buClr>
                <a:srgbClr val="C00000"/>
              </a:buClr>
              <a:buFontTx/>
              <a:buNone/>
              <a:defRPr/>
            </a:pPr>
            <a:r>
              <a:rPr lang="en-US" altLang="zh-CN" sz="1800" b="1" dirty="0">
                <a:solidFill>
                  <a:schemeClr val="tx1">
                    <a:lumMod val="75000"/>
                    <a:lumOff val="25000"/>
                  </a:schemeClr>
                </a:solidFill>
                <a:latin typeface="楷体" pitchFamily="49" charset="-122"/>
                <a:ea typeface="楷体" pitchFamily="49" charset="-122"/>
              </a:rPr>
              <a:t>    ——《</a:t>
            </a:r>
            <a:r>
              <a:rPr lang="zh-CN" altLang="en-US" sz="1800" b="1" dirty="0">
                <a:solidFill>
                  <a:schemeClr val="tx1">
                    <a:lumMod val="75000"/>
                    <a:lumOff val="25000"/>
                  </a:schemeClr>
                </a:solidFill>
                <a:latin typeface="楷体" pitchFamily="49" charset="-122"/>
                <a:ea typeface="楷体" pitchFamily="49" charset="-122"/>
              </a:rPr>
              <a:t>全国中小企业股份转让系统投资者适当性管理细则</a:t>
            </a:r>
            <a:r>
              <a:rPr lang="en-US" altLang="zh-CN" sz="1800" b="1" dirty="0">
                <a:solidFill>
                  <a:schemeClr val="tx1">
                    <a:lumMod val="75000"/>
                    <a:lumOff val="25000"/>
                  </a:schemeClr>
                </a:solidFill>
                <a:latin typeface="楷体" pitchFamily="49" charset="-122"/>
                <a:ea typeface="楷体" pitchFamily="49" charset="-122"/>
              </a:rPr>
              <a:t>》</a:t>
            </a:r>
            <a:r>
              <a:rPr lang="zh-CN" altLang="en-US" sz="1800" b="1" dirty="0">
                <a:solidFill>
                  <a:schemeClr val="tx1">
                    <a:lumMod val="75000"/>
                    <a:lumOff val="25000"/>
                  </a:schemeClr>
                </a:solidFill>
                <a:latin typeface="楷体" pitchFamily="49" charset="-122"/>
                <a:ea typeface="楷体" pitchFamily="49" charset="-122"/>
              </a:rPr>
              <a:t>（</a:t>
            </a:r>
            <a:r>
              <a:rPr lang="en-US" altLang="zh-CN" sz="1800" b="1" dirty="0">
                <a:solidFill>
                  <a:schemeClr val="tx1">
                    <a:lumMod val="75000"/>
                    <a:lumOff val="25000"/>
                  </a:schemeClr>
                </a:solidFill>
                <a:latin typeface="楷体" pitchFamily="49" charset="-122"/>
                <a:ea typeface="楷体" pitchFamily="49" charset="-122"/>
              </a:rPr>
              <a:t>2017</a:t>
            </a:r>
            <a:r>
              <a:rPr lang="zh-CN" altLang="en-US" sz="1800" b="1" dirty="0">
                <a:solidFill>
                  <a:schemeClr val="tx1">
                    <a:lumMod val="75000"/>
                    <a:lumOff val="25000"/>
                  </a:schemeClr>
                </a:solidFill>
                <a:latin typeface="楷体" pitchFamily="49" charset="-122"/>
                <a:ea typeface="楷体" pitchFamily="49" charset="-122"/>
              </a:rPr>
              <a:t>年</a:t>
            </a:r>
            <a:r>
              <a:rPr lang="en-US" altLang="zh-CN" sz="1800" b="1" dirty="0">
                <a:solidFill>
                  <a:schemeClr val="tx1">
                    <a:lumMod val="75000"/>
                    <a:lumOff val="25000"/>
                  </a:schemeClr>
                </a:solidFill>
                <a:latin typeface="楷体" pitchFamily="49" charset="-122"/>
                <a:ea typeface="楷体" pitchFamily="49" charset="-122"/>
              </a:rPr>
              <a:t>7</a:t>
            </a:r>
            <a:r>
              <a:rPr lang="zh-CN" altLang="en-US" sz="1800" b="1" dirty="0">
                <a:solidFill>
                  <a:schemeClr val="tx1">
                    <a:lumMod val="75000"/>
                    <a:lumOff val="25000"/>
                  </a:schemeClr>
                </a:solidFill>
                <a:latin typeface="楷体" pitchFamily="49" charset="-122"/>
                <a:ea typeface="楷体" pitchFamily="49" charset="-122"/>
              </a:rPr>
              <a:t>月</a:t>
            </a:r>
            <a:r>
              <a:rPr lang="en-US" altLang="zh-CN" sz="1800" b="1" dirty="0">
                <a:solidFill>
                  <a:schemeClr val="tx1">
                    <a:lumMod val="75000"/>
                    <a:lumOff val="25000"/>
                  </a:schemeClr>
                </a:solidFill>
                <a:latin typeface="楷体" pitchFamily="49" charset="-122"/>
                <a:ea typeface="楷体" pitchFamily="49" charset="-122"/>
              </a:rPr>
              <a:t>1</a:t>
            </a:r>
            <a:r>
              <a:rPr lang="zh-CN" altLang="en-US" sz="1800" b="1" dirty="0">
                <a:solidFill>
                  <a:schemeClr val="tx1">
                    <a:lumMod val="75000"/>
                    <a:lumOff val="25000"/>
                  </a:schemeClr>
                </a:solidFill>
                <a:latin typeface="楷体" pitchFamily="49" charset="-122"/>
                <a:ea typeface="楷体" pitchFamily="49" charset="-122"/>
              </a:rPr>
              <a:t>日修订版）</a:t>
            </a:r>
            <a:endParaRPr lang="en-US" altLang="zh-CN" sz="1800" b="1" dirty="0">
              <a:solidFill>
                <a:schemeClr val="tx1">
                  <a:lumMod val="75000"/>
                  <a:lumOff val="25000"/>
                </a:schemeClr>
              </a:solidFill>
              <a:latin typeface="楷体" pitchFamily="49" charset="-122"/>
              <a:ea typeface="楷体" pitchFamily="49" charset="-122"/>
            </a:endParaRPr>
          </a:p>
          <a:p>
            <a:pPr marL="457200" indent="-457200">
              <a:lnSpc>
                <a:spcPct val="150000"/>
              </a:lnSpc>
              <a:buClr>
                <a:srgbClr val="C00000"/>
              </a:buClr>
              <a:buFont typeface="+mj-lt"/>
              <a:buAutoNum type="arabicPeriod"/>
              <a:defRPr/>
            </a:pPr>
            <a:endParaRPr lang="en-US" altLang="zh-CN" sz="1800" b="1" dirty="0">
              <a:solidFill>
                <a:schemeClr val="tx1">
                  <a:lumMod val="75000"/>
                  <a:lumOff val="25000"/>
                </a:schemeClr>
              </a:solidFill>
              <a:latin typeface="楷体" pitchFamily="49" charset="-122"/>
              <a:ea typeface="楷体" pitchFamily="49" charset="-122"/>
            </a:endParaRPr>
          </a:p>
          <a:p>
            <a:pPr>
              <a:buClr>
                <a:srgbClr val="C00000"/>
              </a:buClr>
              <a:buFont typeface="Wingdings" pitchFamily="2" charset="2"/>
              <a:buChar char="p"/>
              <a:defRPr/>
            </a:pPr>
            <a:endParaRPr lang="en-US" altLang="zh-CN" sz="2000" b="1" dirty="0">
              <a:solidFill>
                <a:srgbClr val="000000"/>
              </a:solidFill>
              <a:latin typeface="楷体" pitchFamily="49" charset="-122"/>
              <a:ea typeface="楷体" pitchFamily="49" charset="-122"/>
            </a:endParaRPr>
          </a:p>
          <a:p>
            <a:pPr marL="457200" indent="-457200">
              <a:lnSpc>
                <a:spcPct val="150000"/>
              </a:lnSpc>
              <a:buClr>
                <a:srgbClr val="C00000"/>
              </a:buClr>
              <a:buFont typeface="+mj-lt"/>
              <a:buAutoNum type="arabicPeriod"/>
              <a:defRPr/>
            </a:pPr>
            <a:endParaRPr lang="zh-CN" altLang="en-US" sz="1800" b="1" dirty="0">
              <a:solidFill>
                <a:schemeClr val="tx1">
                  <a:lumMod val="75000"/>
                  <a:lumOff val="25000"/>
                </a:schemeClr>
              </a:solidFill>
              <a:latin typeface="楷体" pitchFamily="49" charset="-122"/>
              <a:ea typeface="楷体" pitchFamily="49" charset="-122"/>
            </a:endParaRPr>
          </a:p>
          <a:p>
            <a:pPr marL="457200" indent="-457200">
              <a:lnSpc>
                <a:spcPct val="150000"/>
              </a:lnSpc>
              <a:buClr>
                <a:srgbClr val="C00000"/>
              </a:buClr>
              <a:buFontTx/>
              <a:buNone/>
              <a:defRPr/>
            </a:pPr>
            <a:endParaRPr lang="en-US" altLang="zh-CN" sz="1800" b="1" dirty="0">
              <a:latin typeface="楷体" pitchFamily="49" charset="-122"/>
              <a:ea typeface="楷体" pitchFamily="49" charset="-122"/>
            </a:endParaRPr>
          </a:p>
        </p:txBody>
      </p:sp>
      <p:pic>
        <p:nvPicPr>
          <p:cNvPr id="10244" name="图片 74" descr="www.3lian.com__016.png">
            <a:extLst>
              <a:ext uri="{FF2B5EF4-FFF2-40B4-BE49-F238E27FC236}">
                <a16:creationId xmlns:a16="http://schemas.microsoft.com/office/drawing/2014/main" xmlns="" id="{AEA67A80-9B6A-4260-9878-EF5BD6B3E5F0}"/>
              </a:ext>
            </a:extLst>
          </p:cNvPr>
          <p:cNvPicPr>
            <a:picLocks noChangeAspect="1"/>
          </p:cNvPicPr>
          <p:nvPr/>
        </p:nvPicPr>
        <p:blipFill>
          <a:blip r:embed="rId2" cstate="print">
            <a:extLst>
              <a:ext uri="{28A0092B-C50C-407E-A947-70E740481C1C}">
                <a14:useLocalDpi xmlns:a14="http://schemas.microsoft.com/office/drawing/2010/main" xmlns="" val="0"/>
              </a:ext>
            </a:extLst>
          </a:blip>
          <a:srcRect l="11774" t="1962" r="17155"/>
          <a:stretch>
            <a:fillRect/>
          </a:stretch>
        </p:blipFill>
        <p:spPr bwMode="auto">
          <a:xfrm>
            <a:off x="6072188" y="1628777"/>
            <a:ext cx="2286000" cy="19669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245" name="Picture 3" descr="C:\Users\Administrator\Desktop\讲课准备材料\logo.png">
            <a:extLst>
              <a:ext uri="{FF2B5EF4-FFF2-40B4-BE49-F238E27FC236}">
                <a16:creationId xmlns:a16="http://schemas.microsoft.com/office/drawing/2014/main" xmlns="" id="{361E5A49-7C41-434F-ADB1-299424EFD552}"/>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643815" y="6215063"/>
            <a:ext cx="1214437" cy="4000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246" name="灯片编号占位符 12">
            <a:extLst>
              <a:ext uri="{FF2B5EF4-FFF2-40B4-BE49-F238E27FC236}">
                <a16:creationId xmlns:a16="http://schemas.microsoft.com/office/drawing/2014/main" xmlns="" id="{61D97BAA-9638-466A-BA5C-9C376F32775B}"/>
              </a:ext>
            </a:extLst>
          </p:cNvPr>
          <p:cNvSpPr>
            <a:spLocks noGrp="1"/>
          </p:cNvSpPr>
          <p:nvPr>
            <p:ph type="sldNum" sz="quarter" idx="12"/>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25796D5B-31BA-4BEA-B178-CB2D1060585A}" type="slidenum">
              <a:rPr lang="en-US" altLang="zh-CN"/>
              <a:pPr/>
              <a:t>3</a:t>
            </a:fld>
            <a:endParaRPr lang="en-US" altLang="zh-CN" dirty="0"/>
          </a:p>
        </p:txBody>
      </p:sp>
      <p:sp>
        <p:nvSpPr>
          <p:cNvPr id="11" name="标题 1">
            <a:extLst>
              <a:ext uri="{FF2B5EF4-FFF2-40B4-BE49-F238E27FC236}">
                <a16:creationId xmlns:a16="http://schemas.microsoft.com/office/drawing/2014/main" xmlns="" id="{B8A870BF-F300-4F27-B8E2-D03BA207EB32}"/>
              </a:ext>
            </a:extLst>
          </p:cNvPr>
          <p:cNvSpPr txBox="1">
            <a:spLocks/>
          </p:cNvSpPr>
          <p:nvPr/>
        </p:nvSpPr>
        <p:spPr bwMode="auto">
          <a:xfrm>
            <a:off x="357190" y="285751"/>
            <a:ext cx="2701925" cy="612775"/>
          </a:xfrm>
          <a:prstGeom prst="rect">
            <a:avLst/>
          </a:prstGeom>
          <a:noFill/>
          <a:ln w="9525">
            <a:noFill/>
            <a:miter lim="800000"/>
            <a:headEnd/>
            <a:tailEnd/>
          </a:ln>
        </p:spPr>
        <p:txBody>
          <a:bodyPr anchor="ctr"/>
          <a:lstStyle/>
          <a:p>
            <a:pPr algn="ct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投资者业务概述</a:t>
            </a:r>
            <a:b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xmlns="" val="8982520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14282" y="1000109"/>
            <a:ext cx="8643998" cy="40719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内容占位符 6"/>
          <p:cNvSpPr>
            <a:spLocks noGrp="1"/>
          </p:cNvSpPr>
          <p:nvPr>
            <p:ph idx="1"/>
          </p:nvPr>
        </p:nvSpPr>
        <p:spPr>
          <a:xfrm>
            <a:off x="395536" y="548681"/>
            <a:ext cx="4000528" cy="1285884"/>
          </a:xfrm>
        </p:spPr>
        <p:txBody>
          <a:bodyPr/>
          <a:lstStyle/>
          <a:p>
            <a:pPr>
              <a:buClr>
                <a:srgbClr val="C00000"/>
              </a:buClr>
              <a:buFont typeface="Wingdings" pitchFamily="2" charset="2"/>
              <a:buChar char="l"/>
            </a:pPr>
            <a:endParaRPr lang="en-US" altLang="zh-CN" sz="2000" b="1" dirty="0">
              <a:latin typeface="楷体" pitchFamily="49" charset="-122"/>
              <a:ea typeface="楷体" pitchFamily="49" charset="-122"/>
            </a:endParaRPr>
          </a:p>
          <a:p>
            <a:pPr>
              <a:buClr>
                <a:srgbClr val="C00000"/>
              </a:buClr>
              <a:buFont typeface="Wingdings" pitchFamily="2" charset="2"/>
              <a:buChar char="p"/>
            </a:pPr>
            <a:r>
              <a:rPr lang="zh-CN" altLang="en-US" sz="1800" b="1" dirty="0">
                <a:solidFill>
                  <a:schemeClr val="tx1">
                    <a:lumMod val="75000"/>
                    <a:lumOff val="25000"/>
                  </a:schemeClr>
                </a:solidFill>
                <a:latin typeface="楷体" pitchFamily="49" charset="-122"/>
                <a:ea typeface="楷体" pitchFamily="49" charset="-122"/>
              </a:rPr>
              <a:t>委托他人代办的还需提供</a:t>
            </a:r>
            <a:r>
              <a:rPr lang="zh-CN" altLang="en-US" sz="1800" b="1" dirty="0">
                <a:solidFill>
                  <a:srgbClr val="C00000"/>
                </a:solidFill>
                <a:effectLst>
                  <a:outerShdw blurRad="38100" dist="38100" dir="2700000" algn="tl">
                    <a:srgbClr val="000000">
                      <a:alpha val="43137"/>
                    </a:srgbClr>
                  </a:outerShdw>
                </a:effectLst>
                <a:latin typeface="楷体" pitchFamily="49" charset="-122"/>
                <a:ea typeface="楷体" pitchFamily="49" charset="-122"/>
              </a:rPr>
              <a:t>经公证</a:t>
            </a:r>
            <a:r>
              <a:rPr lang="zh-CN" altLang="en-US" sz="1800" b="1" dirty="0">
                <a:solidFill>
                  <a:schemeClr val="tx1">
                    <a:lumMod val="75000"/>
                    <a:lumOff val="25000"/>
                  </a:schemeClr>
                </a:solidFill>
                <a:latin typeface="楷体" pitchFamily="49" charset="-122"/>
                <a:ea typeface="楷体" pitchFamily="49" charset="-122"/>
              </a:rPr>
              <a:t>的委托代办书</a:t>
            </a:r>
          </a:p>
          <a:p>
            <a:pPr marL="457200" indent="-457200">
              <a:lnSpc>
                <a:spcPct val="150000"/>
              </a:lnSpc>
              <a:buClr>
                <a:srgbClr val="C00000"/>
              </a:buClr>
              <a:buNone/>
            </a:pPr>
            <a:endParaRPr lang="en-US" altLang="zh-CN" sz="1800" b="1" dirty="0">
              <a:latin typeface="楷体" pitchFamily="49" charset="-122"/>
              <a:ea typeface="楷体" pitchFamily="49" charset="-122"/>
            </a:endParaRPr>
          </a:p>
        </p:txBody>
      </p:sp>
      <p:pic>
        <p:nvPicPr>
          <p:cNvPr id="3076" name="Picture 4" descr="C:\Users\chinaclear\Desktop\图片3.png"/>
          <p:cNvPicPr>
            <a:picLocks noChangeAspect="1" noChangeArrowheads="1"/>
          </p:cNvPicPr>
          <p:nvPr/>
        </p:nvPicPr>
        <p:blipFill>
          <a:blip r:embed="rId2" cstate="print"/>
          <a:srcRect/>
          <a:stretch>
            <a:fillRect/>
          </a:stretch>
        </p:blipFill>
        <p:spPr bwMode="auto">
          <a:xfrm>
            <a:off x="857224" y="1928802"/>
            <a:ext cx="3357586" cy="4071967"/>
          </a:xfrm>
          <a:prstGeom prst="rect">
            <a:avLst/>
          </a:prstGeom>
          <a:noFill/>
        </p:spPr>
      </p:pic>
      <p:pic>
        <p:nvPicPr>
          <p:cNvPr id="11" name="Picture 2" descr="H:\PPT素材\779917_155626062_2.jpg"/>
          <p:cNvPicPr>
            <a:picLocks noChangeAspect="1" noChangeArrowheads="1"/>
          </p:cNvPicPr>
          <p:nvPr/>
        </p:nvPicPr>
        <p:blipFill>
          <a:blip r:embed="rId3" cstate="print"/>
          <a:srcRect r="1139" b="4277"/>
          <a:stretch>
            <a:fillRect/>
          </a:stretch>
        </p:blipFill>
        <p:spPr bwMode="auto">
          <a:xfrm>
            <a:off x="0" y="5197917"/>
            <a:ext cx="1714512" cy="1660084"/>
          </a:xfrm>
          <a:prstGeom prst="rect">
            <a:avLst/>
          </a:prstGeom>
          <a:noFill/>
        </p:spPr>
      </p:pic>
      <p:sp>
        <p:nvSpPr>
          <p:cNvPr id="24" name="TextBox 23"/>
          <p:cNvSpPr txBox="1"/>
          <p:nvPr/>
        </p:nvSpPr>
        <p:spPr>
          <a:xfrm>
            <a:off x="3286116" y="6286520"/>
            <a:ext cx="1643074" cy="369332"/>
          </a:xfrm>
          <a:prstGeom prst="rect">
            <a:avLst/>
          </a:prstGeom>
          <a:noFill/>
          <a:ln>
            <a:solidFill>
              <a:srgbClr val="C00000"/>
            </a:solidFill>
            <a:prstDash val="sysDash"/>
          </a:ln>
        </p:spPr>
        <p:txBody>
          <a:bodyPr wrap="square" rtlCol="0">
            <a:spAutoFit/>
          </a:bodyPr>
          <a:lstStyle/>
          <a:p>
            <a:pPr algn="ctr"/>
            <a:r>
              <a:rPr lang="zh-CN" altLang="en-US" dirty="0">
                <a:solidFill>
                  <a:srgbClr val="C00000"/>
                </a:solidFill>
                <a:latin typeface="楷体" pitchFamily="49" charset="-122"/>
                <a:ea typeface="楷体" pitchFamily="49" charset="-122"/>
              </a:rPr>
              <a:t>真实性公证</a:t>
            </a:r>
          </a:p>
        </p:txBody>
      </p:sp>
      <p:sp>
        <p:nvSpPr>
          <p:cNvPr id="13" name="灯片编号占位符 12"/>
          <p:cNvSpPr>
            <a:spLocks noGrp="1"/>
          </p:cNvSpPr>
          <p:nvPr>
            <p:ph type="sldNum" sz="quarter" idx="12"/>
          </p:nvPr>
        </p:nvSpPr>
        <p:spPr/>
        <p:txBody>
          <a:bodyPr/>
          <a:lstStyle/>
          <a:p>
            <a:pPr>
              <a:defRPr/>
            </a:pPr>
            <a:fld id="{4BD8D94F-7DCC-4583-8942-8B98B6C16D23}" type="slidenum">
              <a:rPr lang="en-US" altLang="zh-CN" smtClean="0"/>
              <a:pPr>
                <a:defRPr/>
              </a:pPr>
              <a:t>30</a:t>
            </a:fld>
            <a:endParaRPr lang="en-US" altLang="zh-CN" dirty="0"/>
          </a:p>
        </p:txBody>
      </p:sp>
      <p:sp>
        <p:nvSpPr>
          <p:cNvPr id="12" name="标题 1"/>
          <p:cNvSpPr txBox="1">
            <a:spLocks/>
          </p:cNvSpPr>
          <p:nvPr/>
        </p:nvSpPr>
        <p:spPr bwMode="auto">
          <a:xfrm>
            <a:off x="428625" y="285751"/>
            <a:ext cx="4471988" cy="582613"/>
          </a:xfrm>
          <a:prstGeom prst="rect">
            <a:avLst/>
          </a:prstGeom>
          <a:noFill/>
          <a:ln w="9525">
            <a:noFill/>
            <a:miter lim="800000"/>
            <a:headEnd/>
            <a:tailEnd/>
          </a:ln>
        </p:spPr>
        <p:txBody>
          <a:bodyPr anchor="ctr"/>
          <a:lstStyle/>
          <a:p>
            <a:pPr eaLnBrk="0" hangingPunct="0">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投资者有效身份证明文件</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pic>
        <p:nvPicPr>
          <p:cNvPr id="10" name="图片 9" descr="图片1.png"/>
          <p:cNvPicPr>
            <a:picLocks noChangeAspect="1"/>
          </p:cNvPicPr>
          <p:nvPr/>
        </p:nvPicPr>
        <p:blipFill>
          <a:blip r:embed="rId4" cstate="print"/>
          <a:stretch>
            <a:fillRect/>
          </a:stretch>
        </p:blipFill>
        <p:spPr>
          <a:xfrm>
            <a:off x="5004048" y="908720"/>
            <a:ext cx="3888432" cy="5340281"/>
          </a:xfrm>
          <a:prstGeom prst="rect">
            <a:avLst/>
          </a:prstGeom>
        </p:spPr>
      </p:pic>
    </p:spTree>
    <p:extLst>
      <p:ext uri="{BB962C8B-B14F-4D97-AF65-F5344CB8AC3E}">
        <p14:creationId xmlns:p14="http://schemas.microsoft.com/office/powerpoint/2010/main" xmlns="" val="18496340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xmlns="" id="{29C23D03-7276-48E6-A30B-116F94302D60}"/>
              </a:ext>
            </a:extLst>
          </p:cNvPr>
          <p:cNvSpPr/>
          <p:nvPr/>
        </p:nvSpPr>
        <p:spPr>
          <a:xfrm>
            <a:off x="179513" y="1028733"/>
            <a:ext cx="8643937" cy="40719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pic>
        <p:nvPicPr>
          <p:cNvPr id="109571" name="Picture 2" descr="H:\PPT素材\779917_155626062_2.jpg">
            <a:extLst>
              <a:ext uri="{FF2B5EF4-FFF2-40B4-BE49-F238E27FC236}">
                <a16:creationId xmlns:a16="http://schemas.microsoft.com/office/drawing/2014/main" xmlns="" id="{9DD14DCA-6AEB-46C0-8AD3-6E6DFC1F5CC2}"/>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r="1138" b="4277"/>
          <a:stretch>
            <a:fillRect/>
          </a:stretch>
        </p:blipFill>
        <p:spPr bwMode="auto">
          <a:xfrm>
            <a:off x="285750" y="4572000"/>
            <a:ext cx="1714500" cy="1660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内容占位符 6">
            <a:extLst>
              <a:ext uri="{FF2B5EF4-FFF2-40B4-BE49-F238E27FC236}">
                <a16:creationId xmlns:a16="http://schemas.microsoft.com/office/drawing/2014/main" xmlns="" id="{D6EAC2C2-5151-430C-890C-8774B3412B68}"/>
              </a:ext>
            </a:extLst>
          </p:cNvPr>
          <p:cNvSpPr>
            <a:spLocks noGrp="1"/>
          </p:cNvSpPr>
          <p:nvPr>
            <p:ph idx="1"/>
          </p:nvPr>
        </p:nvSpPr>
        <p:spPr>
          <a:xfrm>
            <a:off x="468313" y="908051"/>
            <a:ext cx="8229600" cy="4740275"/>
          </a:xfrm>
        </p:spPr>
        <p:txBody>
          <a:bodyPr/>
          <a:lstStyle/>
          <a:p>
            <a:pPr>
              <a:buClr>
                <a:srgbClr val="C00000"/>
              </a:buClr>
              <a:buFont typeface="Wingdings" pitchFamily="2" charset="2"/>
              <a:buChar char="l"/>
              <a:defRPr/>
            </a:pPr>
            <a:endParaRPr lang="en-US" altLang="zh-CN" sz="2000" b="1" dirty="0">
              <a:latin typeface="楷体" pitchFamily="49" charset="-122"/>
              <a:ea typeface="楷体" pitchFamily="49" charset="-122"/>
            </a:endParaRPr>
          </a:p>
          <a:p>
            <a:pPr>
              <a:buClr>
                <a:srgbClr val="C00000"/>
              </a:buClr>
              <a:buFont typeface="Wingdings" pitchFamily="2" charset="2"/>
              <a:buChar char="p"/>
              <a:defRPr/>
            </a:pPr>
            <a:r>
              <a:rPr lang="zh-CN" altLang="en-US" sz="2000" b="1" dirty="0">
                <a:latin typeface="楷体" pitchFamily="49" charset="-122"/>
                <a:ea typeface="楷体" pitchFamily="49" charset="-122"/>
              </a:rPr>
              <a:t>境内企业法人</a:t>
            </a:r>
            <a:endParaRPr lang="en-US" altLang="zh-CN" sz="2000" b="1" dirty="0">
              <a:latin typeface="楷体" pitchFamily="49" charset="-122"/>
              <a:ea typeface="楷体" pitchFamily="49" charset="-122"/>
            </a:endParaRPr>
          </a:p>
          <a:p>
            <a:pPr marL="457200" indent="-457200">
              <a:lnSpc>
                <a:spcPct val="150000"/>
              </a:lnSpc>
              <a:buClr>
                <a:srgbClr val="C00000"/>
              </a:buClr>
              <a:buFont typeface="+mj-lt"/>
              <a:buAutoNum type="arabicPeriod"/>
              <a:defRPr/>
            </a:pPr>
            <a:r>
              <a:rPr lang="zh-CN" altLang="en-US" sz="1800" b="1" dirty="0">
                <a:solidFill>
                  <a:schemeClr val="tx1">
                    <a:lumMod val="75000"/>
                    <a:lumOff val="25000"/>
                  </a:schemeClr>
                </a:solidFill>
                <a:latin typeface="楷体" pitchFamily="49" charset="-122"/>
                <a:ea typeface="楷体" pitchFamily="49" charset="-122"/>
              </a:rPr>
              <a:t>营业执照原件或加盖公章的复印件；</a:t>
            </a:r>
          </a:p>
          <a:p>
            <a:pPr marL="457200" indent="-457200">
              <a:lnSpc>
                <a:spcPct val="150000"/>
              </a:lnSpc>
              <a:buClr>
                <a:srgbClr val="C00000"/>
              </a:buClr>
              <a:buFont typeface="+mj-lt"/>
              <a:buAutoNum type="arabicPeriod"/>
              <a:defRPr/>
            </a:pPr>
            <a:r>
              <a:rPr lang="zh-CN" altLang="en-US" sz="1800" b="1" dirty="0">
                <a:solidFill>
                  <a:schemeClr val="tx1">
                    <a:lumMod val="75000"/>
                    <a:lumOff val="25000"/>
                  </a:schemeClr>
                </a:solidFill>
                <a:latin typeface="楷体" pitchFamily="49" charset="-122"/>
                <a:ea typeface="楷体" pitchFamily="49" charset="-122"/>
              </a:rPr>
              <a:t>法定代表人证明书（公章）；</a:t>
            </a:r>
          </a:p>
          <a:p>
            <a:pPr marL="457200" indent="-457200">
              <a:lnSpc>
                <a:spcPct val="150000"/>
              </a:lnSpc>
              <a:buClr>
                <a:srgbClr val="C00000"/>
              </a:buClr>
              <a:buFont typeface="+mj-lt"/>
              <a:buAutoNum type="arabicPeriod"/>
              <a:defRPr/>
            </a:pPr>
            <a:r>
              <a:rPr lang="zh-CN" altLang="en-US" sz="1800" b="1" dirty="0">
                <a:solidFill>
                  <a:schemeClr val="tx1">
                    <a:lumMod val="75000"/>
                    <a:lumOff val="25000"/>
                  </a:schemeClr>
                </a:solidFill>
                <a:latin typeface="楷体" pitchFamily="49" charset="-122"/>
                <a:ea typeface="楷体" pitchFamily="49" charset="-122"/>
              </a:rPr>
              <a:t>法定代表人身份证复印件（公章）；</a:t>
            </a:r>
          </a:p>
          <a:p>
            <a:pPr marL="457200" indent="-457200">
              <a:lnSpc>
                <a:spcPct val="150000"/>
              </a:lnSpc>
              <a:buClr>
                <a:srgbClr val="C00000"/>
              </a:buClr>
              <a:buFont typeface="+mj-lt"/>
              <a:buAutoNum type="arabicPeriod"/>
              <a:defRPr/>
            </a:pPr>
            <a:r>
              <a:rPr lang="zh-CN" altLang="en-US" sz="1800" b="1" dirty="0">
                <a:solidFill>
                  <a:schemeClr val="tx1">
                    <a:lumMod val="75000"/>
                    <a:lumOff val="25000"/>
                  </a:schemeClr>
                </a:solidFill>
                <a:latin typeface="楷体" pitchFamily="49" charset="-122"/>
                <a:ea typeface="楷体" pitchFamily="49" charset="-122"/>
              </a:rPr>
              <a:t>法定代表人授权委托书</a:t>
            </a:r>
            <a:r>
              <a:rPr lang="zh-CN" altLang="en-US" sz="1800" b="1" dirty="0">
                <a:solidFill>
                  <a:srgbClr val="C00000"/>
                </a:solidFill>
                <a:effectLst>
                  <a:outerShdw blurRad="38100" dist="38100" dir="2700000" algn="tl">
                    <a:srgbClr val="000000">
                      <a:alpha val="43137"/>
                    </a:srgbClr>
                  </a:outerShdw>
                </a:effectLst>
                <a:latin typeface="楷体" pitchFamily="49" charset="-122"/>
                <a:ea typeface="楷体" pitchFamily="49" charset="-122"/>
              </a:rPr>
              <a:t>（公章</a:t>
            </a:r>
            <a:r>
              <a:rPr lang="en-US" altLang="zh-CN" sz="1800" b="1" dirty="0">
                <a:solidFill>
                  <a:srgbClr val="C00000"/>
                </a:solidFill>
                <a:effectLst>
                  <a:outerShdw blurRad="38100" dist="38100" dir="2700000" algn="tl">
                    <a:srgbClr val="000000">
                      <a:alpha val="43137"/>
                    </a:srgbClr>
                  </a:outerShdw>
                </a:effectLst>
                <a:latin typeface="楷体" pitchFamily="49" charset="-122"/>
                <a:ea typeface="楷体" pitchFamily="49" charset="-122"/>
              </a:rPr>
              <a:t>+</a:t>
            </a:r>
            <a:r>
              <a:rPr lang="zh-CN" altLang="en-US" sz="1800" b="1" dirty="0">
                <a:solidFill>
                  <a:srgbClr val="C00000"/>
                </a:solidFill>
                <a:effectLst>
                  <a:outerShdw blurRad="38100" dist="38100" dir="2700000" algn="tl">
                    <a:srgbClr val="000000">
                      <a:alpha val="43137"/>
                    </a:srgbClr>
                  </a:outerShdw>
                </a:effectLst>
                <a:latin typeface="楷体" pitchFamily="49" charset="-122"/>
                <a:ea typeface="楷体" pitchFamily="49" charset="-122"/>
              </a:rPr>
              <a:t>法定代表人签章）</a:t>
            </a:r>
            <a:r>
              <a:rPr lang="zh-CN" altLang="en-US" sz="1800" b="1" dirty="0">
                <a:solidFill>
                  <a:schemeClr val="tx1">
                    <a:lumMod val="75000"/>
                    <a:lumOff val="25000"/>
                  </a:schemeClr>
                </a:solidFill>
                <a:latin typeface="楷体" pitchFamily="49" charset="-122"/>
                <a:ea typeface="楷体" pitchFamily="49" charset="-122"/>
              </a:rPr>
              <a:t>；</a:t>
            </a:r>
          </a:p>
          <a:p>
            <a:pPr marL="457200" indent="-457200">
              <a:lnSpc>
                <a:spcPct val="150000"/>
              </a:lnSpc>
              <a:buClr>
                <a:srgbClr val="C00000"/>
              </a:buClr>
              <a:buFont typeface="+mj-lt"/>
              <a:buAutoNum type="arabicPeriod"/>
              <a:defRPr/>
            </a:pPr>
            <a:r>
              <a:rPr lang="zh-CN" altLang="en-US" sz="1800" b="1" dirty="0">
                <a:solidFill>
                  <a:schemeClr val="tx1">
                    <a:lumMod val="75000"/>
                    <a:lumOff val="25000"/>
                  </a:schemeClr>
                </a:solidFill>
                <a:latin typeface="楷体" pitchFamily="49" charset="-122"/>
                <a:ea typeface="楷体" pitchFamily="49" charset="-122"/>
              </a:rPr>
              <a:t>经办人有效身份证明文件及复印件（公章）。</a:t>
            </a:r>
            <a:endParaRPr lang="en-US" altLang="zh-CN" sz="1800" b="1" dirty="0">
              <a:solidFill>
                <a:schemeClr val="tx1">
                  <a:lumMod val="75000"/>
                  <a:lumOff val="25000"/>
                </a:schemeClr>
              </a:solidFill>
              <a:latin typeface="楷体" pitchFamily="49" charset="-122"/>
              <a:ea typeface="楷体" pitchFamily="49" charset="-122"/>
            </a:endParaRPr>
          </a:p>
          <a:p>
            <a:pPr marL="457200" indent="-457200">
              <a:lnSpc>
                <a:spcPct val="150000"/>
              </a:lnSpc>
              <a:buClr>
                <a:srgbClr val="C00000"/>
              </a:buClr>
              <a:buFontTx/>
              <a:buNone/>
              <a:defRPr/>
            </a:pPr>
            <a:endParaRPr lang="zh-CN" altLang="en-US" sz="1800" b="1" dirty="0">
              <a:solidFill>
                <a:schemeClr val="tx1">
                  <a:lumMod val="75000"/>
                  <a:lumOff val="25000"/>
                </a:schemeClr>
              </a:solidFill>
              <a:latin typeface="楷体" pitchFamily="49" charset="-122"/>
              <a:ea typeface="楷体" pitchFamily="49" charset="-122"/>
            </a:endParaRPr>
          </a:p>
        </p:txBody>
      </p:sp>
      <p:sp>
        <p:nvSpPr>
          <p:cNvPr id="8" name="右中括号 7">
            <a:extLst>
              <a:ext uri="{FF2B5EF4-FFF2-40B4-BE49-F238E27FC236}">
                <a16:creationId xmlns:a16="http://schemas.microsoft.com/office/drawing/2014/main" xmlns="" id="{90BD1D3A-914D-4A98-906E-B175D4F86955}"/>
              </a:ext>
            </a:extLst>
          </p:cNvPr>
          <p:cNvSpPr/>
          <p:nvPr/>
        </p:nvSpPr>
        <p:spPr bwMode="auto">
          <a:xfrm>
            <a:off x="6300192" y="2132856"/>
            <a:ext cx="142876" cy="1214447"/>
          </a:xfrm>
          <a:prstGeom prst="rightBracket">
            <a:avLst/>
          </a:prstGeom>
          <a:noFill/>
          <a:ln w="9525" cap="flat" cmpd="sng" algn="ctr">
            <a:solidFill>
              <a:srgbClr val="C00000"/>
            </a:solidFill>
            <a:prstDash val="solid"/>
            <a:round/>
            <a:headEnd type="none" w="med" len="med"/>
            <a:tailEnd type="none" w="med" len="med"/>
          </a:ln>
          <a:effectLst>
            <a:reflection blurRad="6350" stA="52000" endA="300" endPos="35000" dir="5400000" sy="-100000" algn="bl" rotWithShape="0"/>
          </a:effectLst>
        </p:spPr>
        <p:txBody>
          <a:bodyPr anchor="ctr"/>
          <a:lstStyle/>
          <a:p>
            <a:pPr algn="ctr" eaLnBrk="1" hangingPunct="1">
              <a:defRPr/>
            </a:pPr>
            <a:endParaRPr lang="zh-CN" altLang="en-US"/>
          </a:p>
        </p:txBody>
      </p:sp>
      <p:grpSp>
        <p:nvGrpSpPr>
          <p:cNvPr id="2" name="组合 16">
            <a:extLst>
              <a:ext uri="{FF2B5EF4-FFF2-40B4-BE49-F238E27FC236}">
                <a16:creationId xmlns:a16="http://schemas.microsoft.com/office/drawing/2014/main" xmlns="" id="{EE3A4191-63E5-4CB5-A8BA-A19B6A6E8736}"/>
              </a:ext>
            </a:extLst>
          </p:cNvPr>
          <p:cNvGrpSpPr>
            <a:grpSpLocks/>
          </p:cNvGrpSpPr>
          <p:nvPr/>
        </p:nvGrpSpPr>
        <p:grpSpPr bwMode="auto">
          <a:xfrm>
            <a:off x="5076056" y="4077072"/>
            <a:ext cx="2928937" cy="1982771"/>
            <a:chOff x="6215042" y="1214422"/>
            <a:chExt cx="2928958" cy="1982752"/>
          </a:xfrm>
        </p:grpSpPr>
        <p:grpSp>
          <p:nvGrpSpPr>
            <p:cNvPr id="3" name="组合 24">
              <a:extLst>
                <a:ext uri="{FF2B5EF4-FFF2-40B4-BE49-F238E27FC236}">
                  <a16:creationId xmlns:a16="http://schemas.microsoft.com/office/drawing/2014/main" xmlns="" id="{05C861E5-996E-4431-9ABD-B6E28E4D6D3B}"/>
                </a:ext>
              </a:extLst>
            </p:cNvPr>
            <p:cNvGrpSpPr>
              <a:grpSpLocks/>
            </p:cNvGrpSpPr>
            <p:nvPr/>
          </p:nvGrpSpPr>
          <p:grpSpPr bwMode="auto">
            <a:xfrm>
              <a:off x="6215042" y="1643050"/>
              <a:ext cx="2928958" cy="1554124"/>
              <a:chOff x="6215042" y="1643050"/>
              <a:chExt cx="2928958" cy="1554124"/>
            </a:xfrm>
          </p:grpSpPr>
          <p:sp>
            <p:nvSpPr>
              <p:cNvPr id="109582" name="TextBox 14">
                <a:extLst>
                  <a:ext uri="{FF2B5EF4-FFF2-40B4-BE49-F238E27FC236}">
                    <a16:creationId xmlns:a16="http://schemas.microsoft.com/office/drawing/2014/main" xmlns="" id="{CD8EFCBF-AFD1-4DD9-A9EA-50C45500046E}"/>
                  </a:ext>
                </a:extLst>
              </p:cNvPr>
              <p:cNvSpPr txBox="1">
                <a:spLocks noChangeArrowheads="1"/>
              </p:cNvSpPr>
              <p:nvPr/>
            </p:nvSpPr>
            <p:spPr bwMode="auto">
              <a:xfrm>
                <a:off x="6215074" y="1643050"/>
                <a:ext cx="2714644" cy="646325"/>
              </a:xfrm>
              <a:prstGeom prst="rect">
                <a:avLst/>
              </a:prstGeom>
              <a:noFill/>
              <a:ln w="28575">
                <a:solidFill>
                  <a:srgbClr val="C00000"/>
                </a:solidFill>
                <a:miter lim="800000"/>
                <a:headEnd/>
                <a:tailEnd/>
              </a:ln>
              <a:extLst>
                <a:ext uri="{909E8E84-426E-40dd-AFC4-6F175D3DCCD1}">
                  <a14:hiddenFill xmlns="" xmlns:a14="http://schemas.microsoft.com/office/drawing/2010/main">
                    <a:solidFill>
                      <a:srgbClr val="FFFFFF"/>
                    </a:solidFill>
                  </a14:hiddenFill>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b="1" dirty="0" smtClean="0">
                    <a:solidFill>
                      <a:srgbClr val="C00000"/>
                    </a:solidFill>
                    <a:latin typeface="楷体" panose="02010609060101010101" pitchFamily="49" charset="-122"/>
                    <a:ea typeface="楷体" panose="02010609060101010101" pitchFamily="49" charset="-122"/>
                  </a:rPr>
                  <a:t>自然人         </a:t>
                </a:r>
                <a:r>
                  <a:rPr lang="zh-CN" altLang="en-US" sz="1800" b="1" dirty="0">
                    <a:solidFill>
                      <a:srgbClr val="C00000"/>
                    </a:solidFill>
                    <a:latin typeface="楷体" panose="02010609060101010101" pitchFamily="49" charset="-122"/>
                    <a:ea typeface="楷体" panose="02010609060101010101" pitchFamily="49" charset="-122"/>
                  </a:rPr>
                  <a:t>经办人</a:t>
                </a:r>
                <a:endParaRPr lang="en-US" altLang="zh-CN" sz="1800" b="1" dirty="0">
                  <a:solidFill>
                    <a:srgbClr val="C00000"/>
                  </a:solidFill>
                  <a:latin typeface="楷体" panose="02010609060101010101" pitchFamily="49" charset="-122"/>
                  <a:ea typeface="楷体" panose="02010609060101010101" pitchFamily="49" charset="-122"/>
                </a:endParaRPr>
              </a:p>
              <a:p>
                <a:pPr eaLnBrk="1" hangingPunct="1">
                  <a:spcBef>
                    <a:spcPct val="0"/>
                  </a:spcBef>
                  <a:buFontTx/>
                  <a:buNone/>
                </a:pPr>
                <a:r>
                  <a:rPr lang="en-US" altLang="zh-CN" sz="1800" b="1" dirty="0">
                    <a:solidFill>
                      <a:srgbClr val="C00000"/>
                    </a:solidFill>
                    <a:latin typeface="楷体" panose="02010609060101010101" pitchFamily="49" charset="-122"/>
                    <a:ea typeface="楷体" panose="02010609060101010101" pitchFamily="49" charset="-122"/>
                  </a:rPr>
                  <a:t>         </a:t>
                </a:r>
                <a:r>
                  <a:rPr lang="zh-CN" altLang="en-US" sz="1200" b="1" dirty="0">
                    <a:solidFill>
                      <a:srgbClr val="C00000"/>
                    </a:solidFill>
                    <a:latin typeface="楷体" panose="02010609060101010101" pitchFamily="49" charset="-122"/>
                    <a:ea typeface="楷体" panose="02010609060101010101" pitchFamily="49" charset="-122"/>
                  </a:rPr>
                  <a:t>（公证）</a:t>
                </a:r>
              </a:p>
            </p:txBody>
          </p:sp>
          <p:sp>
            <p:nvSpPr>
              <p:cNvPr id="109583" name="TextBox 15">
                <a:extLst>
                  <a:ext uri="{FF2B5EF4-FFF2-40B4-BE49-F238E27FC236}">
                    <a16:creationId xmlns:a16="http://schemas.microsoft.com/office/drawing/2014/main" xmlns="" id="{99B33A62-E724-43EC-9CDC-9802F981905E}"/>
                  </a:ext>
                </a:extLst>
              </p:cNvPr>
              <p:cNvSpPr txBox="1">
                <a:spLocks noChangeArrowheads="1"/>
              </p:cNvSpPr>
              <p:nvPr/>
            </p:nvSpPr>
            <p:spPr bwMode="auto">
              <a:xfrm>
                <a:off x="6215042" y="2643181"/>
                <a:ext cx="2928958" cy="553993"/>
              </a:xfrm>
              <a:prstGeom prst="rect">
                <a:avLst/>
              </a:prstGeom>
              <a:noFill/>
              <a:ln w="28575">
                <a:solidFill>
                  <a:srgbClr val="C00000"/>
                </a:solidFill>
                <a:miter lim="800000"/>
                <a:headEnd/>
                <a:tailEnd/>
              </a:ln>
              <a:extLst>
                <a:ext uri="{909E8E84-426E-40dd-AFC4-6F175D3DCCD1}">
                  <a14:hiddenFill xmlns="" xmlns:a14="http://schemas.microsoft.com/office/drawing/2010/main">
                    <a:solidFill>
                      <a:srgbClr val="FFFFFF"/>
                    </a:solidFill>
                  </a14:hiddenFill>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b="1" dirty="0">
                    <a:solidFill>
                      <a:srgbClr val="C00000"/>
                    </a:solidFill>
                    <a:latin typeface="楷体" panose="02010609060101010101" pitchFamily="49" charset="-122"/>
                    <a:ea typeface="楷体" panose="02010609060101010101" pitchFamily="49" charset="-122"/>
                  </a:rPr>
                  <a:t>法定代表人       经办人</a:t>
                </a:r>
                <a:endParaRPr lang="en-US" altLang="zh-CN" sz="1800" b="1" dirty="0">
                  <a:solidFill>
                    <a:srgbClr val="C00000"/>
                  </a:solidFill>
                  <a:latin typeface="楷体" panose="02010609060101010101" pitchFamily="49" charset="-122"/>
                  <a:ea typeface="楷体" panose="02010609060101010101" pitchFamily="49" charset="-122"/>
                </a:endParaRPr>
              </a:p>
              <a:p>
                <a:pPr eaLnBrk="1" hangingPunct="1">
                  <a:spcBef>
                    <a:spcPct val="0"/>
                  </a:spcBef>
                  <a:buFontTx/>
                  <a:buNone/>
                </a:pPr>
                <a:r>
                  <a:rPr lang="zh-CN" altLang="en-US" sz="1200" b="1" dirty="0">
                    <a:solidFill>
                      <a:srgbClr val="C00000"/>
                    </a:solidFill>
                    <a:latin typeface="楷体" panose="02010609060101010101" pitchFamily="49" charset="-122"/>
                    <a:ea typeface="楷体" panose="02010609060101010101" pitchFamily="49" charset="-122"/>
                  </a:rPr>
                  <a:t>              （无公证要求）</a:t>
                </a:r>
                <a:endParaRPr lang="zh-CN" altLang="en-US" sz="1800" b="1" dirty="0">
                  <a:solidFill>
                    <a:srgbClr val="C00000"/>
                  </a:solidFill>
                  <a:latin typeface="楷体" panose="02010609060101010101" pitchFamily="49" charset="-122"/>
                  <a:ea typeface="楷体" panose="02010609060101010101" pitchFamily="49" charset="-122"/>
                </a:endParaRPr>
              </a:p>
            </p:txBody>
          </p:sp>
          <p:cxnSp>
            <p:nvCxnSpPr>
              <p:cNvPr id="109584" name="直接箭头连接符 18">
                <a:extLst>
                  <a:ext uri="{FF2B5EF4-FFF2-40B4-BE49-F238E27FC236}">
                    <a16:creationId xmlns:a16="http://schemas.microsoft.com/office/drawing/2014/main" xmlns="" id="{75379EF2-3951-46AB-82B0-534C884DE89A}"/>
                  </a:ext>
                </a:extLst>
              </p:cNvPr>
              <p:cNvCxnSpPr>
                <a:cxnSpLocks noChangeShapeType="1"/>
              </p:cNvCxnSpPr>
              <p:nvPr/>
            </p:nvCxnSpPr>
            <p:spPr bwMode="auto">
              <a:xfrm>
                <a:off x="7072330" y="1857364"/>
                <a:ext cx="714380" cy="1588"/>
              </a:xfrm>
              <a:prstGeom prst="straightConnector1">
                <a:avLst/>
              </a:prstGeom>
              <a:noFill/>
              <a:ln w="9525" algn="ctr">
                <a:solidFill>
                  <a:srgbClr val="C00000"/>
                </a:solidFill>
                <a:round/>
                <a:headEnd/>
                <a:tailEnd type="arrow" w="med" len="med"/>
              </a:ln>
              <a:extLst>
                <a:ext uri="{909E8E84-426E-40dd-AFC4-6F175D3DCCD1}">
                  <a14:hiddenFill xmlns="" xmlns:a14="http://schemas.microsoft.com/office/drawing/2010/main">
                    <a:noFill/>
                  </a14:hiddenFill>
                </a:ext>
              </a:extLst>
            </p:spPr>
          </p:cxnSp>
          <p:cxnSp>
            <p:nvCxnSpPr>
              <p:cNvPr id="109585" name="直接箭头连接符 22">
                <a:extLst>
                  <a:ext uri="{FF2B5EF4-FFF2-40B4-BE49-F238E27FC236}">
                    <a16:creationId xmlns:a16="http://schemas.microsoft.com/office/drawing/2014/main" xmlns="" id="{EA2854F2-CB78-471C-B129-FADC9DB4CF38}"/>
                  </a:ext>
                </a:extLst>
              </p:cNvPr>
              <p:cNvCxnSpPr>
                <a:cxnSpLocks noChangeShapeType="1"/>
              </p:cNvCxnSpPr>
              <p:nvPr/>
            </p:nvCxnSpPr>
            <p:spPr bwMode="auto">
              <a:xfrm>
                <a:off x="7500958" y="2857496"/>
                <a:ext cx="714380" cy="1588"/>
              </a:xfrm>
              <a:prstGeom prst="straightConnector1">
                <a:avLst/>
              </a:prstGeom>
              <a:noFill/>
              <a:ln w="9525" algn="ctr">
                <a:solidFill>
                  <a:srgbClr val="C00000"/>
                </a:solidFill>
                <a:round/>
                <a:headEnd/>
                <a:tailEnd type="arrow" w="med" len="med"/>
              </a:ln>
              <a:extLst>
                <a:ext uri="{909E8E84-426E-40dd-AFC4-6F175D3DCCD1}">
                  <a14:hiddenFill xmlns="" xmlns:a14="http://schemas.microsoft.com/office/drawing/2010/main">
                    <a:noFill/>
                  </a14:hiddenFill>
                </a:ext>
              </a:extLst>
            </p:spPr>
          </p:cxnSp>
        </p:grpSp>
        <p:sp>
          <p:nvSpPr>
            <p:cNvPr id="109580" name="TextBox 13">
              <a:extLst>
                <a:ext uri="{FF2B5EF4-FFF2-40B4-BE49-F238E27FC236}">
                  <a16:creationId xmlns:a16="http://schemas.microsoft.com/office/drawing/2014/main" xmlns="" id="{2352B14A-E7E2-473E-A815-CBA9E886F948}"/>
                </a:ext>
              </a:extLst>
            </p:cNvPr>
            <p:cNvSpPr txBox="1">
              <a:spLocks noChangeArrowheads="1"/>
            </p:cNvSpPr>
            <p:nvPr/>
          </p:nvSpPr>
          <p:spPr bwMode="auto">
            <a:xfrm>
              <a:off x="6215074" y="1214422"/>
              <a:ext cx="2071702" cy="3385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b="1">
                  <a:solidFill>
                    <a:srgbClr val="C00000"/>
                  </a:solidFill>
                  <a:latin typeface="楷体" panose="02010609060101010101" pitchFamily="49" charset="-122"/>
                  <a:ea typeface="楷体" panose="02010609060101010101" pitchFamily="49" charset="-122"/>
                </a:rPr>
                <a:t>原则：</a:t>
              </a:r>
            </a:p>
          </p:txBody>
        </p:sp>
      </p:grpSp>
      <p:sp>
        <p:nvSpPr>
          <p:cNvPr id="18" name="TextBox 17">
            <a:extLst>
              <a:ext uri="{FF2B5EF4-FFF2-40B4-BE49-F238E27FC236}">
                <a16:creationId xmlns:a16="http://schemas.microsoft.com/office/drawing/2014/main" xmlns="" id="{4E884ECD-8A95-4B1B-8433-FB0267C8A696}"/>
              </a:ext>
            </a:extLst>
          </p:cNvPr>
          <p:cNvSpPr txBox="1"/>
          <p:nvPr/>
        </p:nvSpPr>
        <p:spPr>
          <a:xfrm>
            <a:off x="6444209" y="1988840"/>
            <a:ext cx="2376264" cy="1754326"/>
          </a:xfrm>
          <a:prstGeom prst="rect">
            <a:avLst/>
          </a:prstGeom>
          <a:noFill/>
          <a:ln>
            <a:noFill/>
          </a:ln>
        </p:spPr>
        <p:txBody>
          <a:bodyPr wrap="square">
            <a:spAutoFit/>
          </a:bodyPr>
          <a:lstStyle/>
          <a:p>
            <a:pPr marL="342900" indent="-342900" eaLnBrk="1" hangingPunct="1">
              <a:lnSpc>
                <a:spcPct val="150000"/>
              </a:lnSpc>
              <a:buClr>
                <a:srgbClr val="C00000"/>
              </a:buClr>
              <a:defRPr/>
            </a:pPr>
            <a:r>
              <a:rPr lang="en-US" altLang="zh-CN" b="1" dirty="0">
                <a:solidFill>
                  <a:srgbClr val="FF0000"/>
                </a:solidFill>
                <a:latin typeface="楷体" pitchFamily="49" charset="-122"/>
                <a:ea typeface="楷体" pitchFamily="49" charset="-122"/>
              </a:rPr>
              <a:t>   </a:t>
            </a:r>
            <a:r>
              <a:rPr lang="en-US" altLang="zh-CN" b="1" dirty="0">
                <a:solidFill>
                  <a:schemeClr val="tx2">
                    <a:lumMod val="65000"/>
                    <a:lumOff val="35000"/>
                  </a:schemeClr>
                </a:solidFill>
                <a:latin typeface="楷体" pitchFamily="49" charset="-122"/>
                <a:ea typeface="楷体" pitchFamily="49" charset="-122"/>
              </a:rPr>
              <a:t>(</a:t>
            </a:r>
            <a:r>
              <a:rPr lang="zh-CN" altLang="en-US" b="1" dirty="0">
                <a:solidFill>
                  <a:schemeClr val="tx2">
                    <a:lumMod val="65000"/>
                    <a:lumOff val="35000"/>
                  </a:schemeClr>
                </a:solidFill>
                <a:latin typeface="楷体" pitchFamily="49" charset="-122"/>
                <a:ea typeface="楷体" pitchFamily="49" charset="-122"/>
              </a:rPr>
              <a:t>仅</a:t>
            </a:r>
            <a:r>
              <a:rPr lang="zh-CN" altLang="en-US" b="1" dirty="0">
                <a:solidFill>
                  <a:srgbClr val="C00000"/>
                </a:solidFill>
                <a:latin typeface="楷体" pitchFamily="49" charset="-122"/>
                <a:ea typeface="楷体" pitchFamily="49" charset="-122"/>
              </a:rPr>
              <a:t>查询</a:t>
            </a:r>
            <a:r>
              <a:rPr lang="zh-CN" altLang="en-US" b="1" dirty="0">
                <a:solidFill>
                  <a:schemeClr val="tx2">
                    <a:lumMod val="65000"/>
                    <a:lumOff val="35000"/>
                  </a:schemeClr>
                </a:solidFill>
                <a:latin typeface="楷体" pitchFamily="49" charset="-122"/>
                <a:ea typeface="楷体" pitchFamily="49" charset="-122"/>
              </a:rPr>
              <a:t>业务</a:t>
            </a:r>
            <a:r>
              <a:rPr lang="zh-CN" altLang="en-US" b="1" dirty="0">
                <a:solidFill>
                  <a:srgbClr val="C00000"/>
                </a:solidFill>
                <a:latin typeface="楷体" pitchFamily="49" charset="-122"/>
                <a:ea typeface="楷体" pitchFamily="49" charset="-122"/>
              </a:rPr>
              <a:t>无需</a:t>
            </a:r>
            <a:r>
              <a:rPr lang="zh-CN" altLang="en-US" b="1" dirty="0">
                <a:solidFill>
                  <a:schemeClr val="tx2">
                    <a:lumMod val="65000"/>
                    <a:lumOff val="35000"/>
                  </a:schemeClr>
                </a:solidFill>
                <a:latin typeface="楷体" pitchFamily="49" charset="-122"/>
                <a:ea typeface="楷体" pitchFamily="49" charset="-122"/>
              </a:rPr>
              <a:t>法定代表人证明书、法定代表人身份证复印件</a:t>
            </a:r>
            <a:r>
              <a:rPr lang="en-US" altLang="zh-CN" b="1" dirty="0">
                <a:solidFill>
                  <a:schemeClr val="tx2">
                    <a:lumMod val="65000"/>
                    <a:lumOff val="35000"/>
                  </a:schemeClr>
                </a:solidFill>
                <a:latin typeface="楷体" pitchFamily="49" charset="-122"/>
                <a:ea typeface="楷体" pitchFamily="49" charset="-122"/>
              </a:rPr>
              <a:t>)</a:t>
            </a:r>
            <a:endParaRPr lang="zh-CN" altLang="en-US" dirty="0"/>
          </a:p>
        </p:txBody>
      </p:sp>
      <p:sp>
        <p:nvSpPr>
          <p:cNvPr id="109577" name="灯片编号占位符 20">
            <a:extLst>
              <a:ext uri="{FF2B5EF4-FFF2-40B4-BE49-F238E27FC236}">
                <a16:creationId xmlns:a16="http://schemas.microsoft.com/office/drawing/2014/main" xmlns="" id="{9FF20614-201B-4962-8326-D73A1A4CCDE9}"/>
              </a:ext>
            </a:extLst>
          </p:cNvPr>
          <p:cNvSpPr>
            <a:spLocks noGrp="1"/>
          </p:cNvSpPr>
          <p:nvPr>
            <p:ph type="sldNum" sz="quarter" idx="12"/>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fld id="{B6740FDE-CF5A-4CE9-B997-D0B6AA7441A1}" type="slidenum">
              <a:rPr lang="en-US" altLang="zh-CN" sz="1400"/>
              <a:pPr>
                <a:spcBef>
                  <a:spcPct val="0"/>
                </a:spcBef>
                <a:buFontTx/>
                <a:buNone/>
              </a:pPr>
              <a:t>31</a:t>
            </a:fld>
            <a:endParaRPr lang="en-US" altLang="zh-CN" sz="1400" dirty="0"/>
          </a:p>
        </p:txBody>
      </p:sp>
      <p:sp>
        <p:nvSpPr>
          <p:cNvPr id="19" name="标题 1">
            <a:extLst>
              <a:ext uri="{FF2B5EF4-FFF2-40B4-BE49-F238E27FC236}">
                <a16:creationId xmlns:a16="http://schemas.microsoft.com/office/drawing/2014/main" xmlns="" id="{CBAC5D28-3AD6-49E9-8DB6-C7B1DAFE44A3}"/>
              </a:ext>
            </a:extLst>
          </p:cNvPr>
          <p:cNvSpPr txBox="1">
            <a:spLocks/>
          </p:cNvSpPr>
          <p:nvPr/>
        </p:nvSpPr>
        <p:spPr bwMode="auto">
          <a:xfrm>
            <a:off x="428625" y="285751"/>
            <a:ext cx="4471988"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投资者有效身份证明文件</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xmlns="" val="112174768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xmlns="" id="{3EC2A8B7-6F4F-465B-BB83-B406AAF3171C}"/>
              </a:ext>
            </a:extLst>
          </p:cNvPr>
          <p:cNvSpPr/>
          <p:nvPr/>
        </p:nvSpPr>
        <p:spPr>
          <a:xfrm>
            <a:off x="214315" y="1000125"/>
            <a:ext cx="8643937" cy="40719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pic>
        <p:nvPicPr>
          <p:cNvPr id="110595" name="Picture 2" descr="H:\PPT素材\779917_155626062_2.jpg">
            <a:extLst>
              <a:ext uri="{FF2B5EF4-FFF2-40B4-BE49-F238E27FC236}">
                <a16:creationId xmlns:a16="http://schemas.microsoft.com/office/drawing/2014/main" xmlns="" id="{8CE4D9CC-EE60-44A4-8937-82F0E54F22C4}"/>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r="1138" b="4277"/>
          <a:stretch>
            <a:fillRect/>
          </a:stretch>
        </p:blipFill>
        <p:spPr bwMode="auto">
          <a:xfrm>
            <a:off x="285750" y="4572000"/>
            <a:ext cx="1714500" cy="1660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内容占位符 6">
            <a:extLst>
              <a:ext uri="{FF2B5EF4-FFF2-40B4-BE49-F238E27FC236}">
                <a16:creationId xmlns:a16="http://schemas.microsoft.com/office/drawing/2014/main" xmlns="" id="{ACEDDADF-0BD5-4EC7-BB3A-6312BA5E27CC}"/>
              </a:ext>
            </a:extLst>
          </p:cNvPr>
          <p:cNvSpPr>
            <a:spLocks noGrp="1"/>
          </p:cNvSpPr>
          <p:nvPr>
            <p:ph idx="1"/>
          </p:nvPr>
        </p:nvSpPr>
        <p:spPr>
          <a:xfrm>
            <a:off x="428625" y="714376"/>
            <a:ext cx="8229600" cy="4740275"/>
          </a:xfrm>
        </p:spPr>
        <p:txBody>
          <a:bodyPr/>
          <a:lstStyle/>
          <a:p>
            <a:pPr>
              <a:buClr>
                <a:srgbClr val="C00000"/>
              </a:buClr>
              <a:buFont typeface="Wingdings" pitchFamily="2" charset="2"/>
              <a:buChar char="l"/>
              <a:defRPr/>
            </a:pPr>
            <a:endParaRPr lang="en-US" altLang="zh-CN" sz="2000" b="1" dirty="0">
              <a:latin typeface="楷体" pitchFamily="49" charset="-122"/>
              <a:ea typeface="楷体" pitchFamily="49" charset="-122"/>
            </a:endParaRPr>
          </a:p>
          <a:p>
            <a:pPr>
              <a:buClr>
                <a:srgbClr val="C00000"/>
              </a:buClr>
              <a:buFont typeface="Wingdings" pitchFamily="2" charset="2"/>
              <a:buChar char="p"/>
              <a:defRPr/>
            </a:pPr>
            <a:r>
              <a:rPr lang="zh-CN" altLang="en-US" sz="2000" b="1" dirty="0">
                <a:latin typeface="楷体" pitchFamily="49" charset="-122"/>
                <a:ea typeface="楷体" pitchFamily="49" charset="-122"/>
              </a:rPr>
              <a:t>境内企业法人</a:t>
            </a:r>
            <a:endParaRPr lang="en-US" altLang="zh-CN" sz="2000" b="1" dirty="0">
              <a:latin typeface="楷体" pitchFamily="49" charset="-122"/>
              <a:ea typeface="楷体" pitchFamily="49" charset="-122"/>
            </a:endParaRPr>
          </a:p>
          <a:p>
            <a:pPr marL="457200" indent="-457200">
              <a:lnSpc>
                <a:spcPct val="150000"/>
              </a:lnSpc>
              <a:buClr>
                <a:srgbClr val="C00000"/>
              </a:buClr>
              <a:buFont typeface="+mj-lt"/>
              <a:buAutoNum type="arabicPeriod"/>
              <a:defRPr/>
            </a:pPr>
            <a:r>
              <a:rPr lang="zh-CN" altLang="en-US" sz="1800" b="1" dirty="0">
                <a:solidFill>
                  <a:schemeClr val="tx1">
                    <a:lumMod val="75000"/>
                    <a:lumOff val="25000"/>
                  </a:schemeClr>
                </a:solidFill>
                <a:latin typeface="楷体" pitchFamily="49" charset="-122"/>
                <a:ea typeface="楷体" pitchFamily="49" charset="-122"/>
              </a:rPr>
              <a:t>营业执照原件</a:t>
            </a:r>
            <a:endParaRPr lang="en-US" altLang="zh-CN" sz="1800" b="1" dirty="0">
              <a:solidFill>
                <a:schemeClr val="tx1">
                  <a:lumMod val="75000"/>
                  <a:lumOff val="25000"/>
                </a:schemeClr>
              </a:solidFill>
              <a:latin typeface="楷体" pitchFamily="49" charset="-122"/>
              <a:ea typeface="楷体" pitchFamily="49" charset="-122"/>
            </a:endParaRPr>
          </a:p>
          <a:p>
            <a:pPr marL="457200" indent="-457200">
              <a:lnSpc>
                <a:spcPct val="150000"/>
              </a:lnSpc>
              <a:buClr>
                <a:srgbClr val="C00000"/>
              </a:buClr>
              <a:buFontTx/>
              <a:buNone/>
              <a:defRPr/>
            </a:pPr>
            <a:r>
              <a:rPr lang="zh-CN" altLang="en-US" sz="1800" b="1" dirty="0">
                <a:solidFill>
                  <a:schemeClr val="tx1">
                    <a:lumMod val="75000"/>
                    <a:lumOff val="25000"/>
                  </a:schemeClr>
                </a:solidFill>
                <a:latin typeface="楷体" pitchFamily="49" charset="-122"/>
                <a:ea typeface="楷体" pitchFamily="49" charset="-122"/>
              </a:rPr>
              <a:t>    或加盖公章的复印件；</a:t>
            </a:r>
          </a:p>
        </p:txBody>
      </p:sp>
      <p:sp>
        <p:nvSpPr>
          <p:cNvPr id="110600" name="TextBox 13">
            <a:extLst>
              <a:ext uri="{FF2B5EF4-FFF2-40B4-BE49-F238E27FC236}">
                <a16:creationId xmlns:a16="http://schemas.microsoft.com/office/drawing/2014/main" xmlns="" id="{74CEC7B6-B9E8-42AD-8A1A-0DEF8F5D6581}"/>
              </a:ext>
            </a:extLst>
          </p:cNvPr>
          <p:cNvSpPr txBox="1">
            <a:spLocks noChangeArrowheads="1"/>
          </p:cNvSpPr>
          <p:nvPr/>
        </p:nvSpPr>
        <p:spPr bwMode="auto">
          <a:xfrm>
            <a:off x="4714875" y="6072189"/>
            <a:ext cx="2286000"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200" dirty="0">
                <a:latin typeface="楷体" panose="02010609060101010101" pitchFamily="49" charset="-122"/>
                <a:ea typeface="楷体" panose="02010609060101010101" pitchFamily="49" charset="-122"/>
              </a:rPr>
              <a:t>（图片来源于网络）</a:t>
            </a:r>
          </a:p>
        </p:txBody>
      </p:sp>
      <p:sp>
        <p:nvSpPr>
          <p:cNvPr id="110602" name="灯片编号占位符 15">
            <a:extLst>
              <a:ext uri="{FF2B5EF4-FFF2-40B4-BE49-F238E27FC236}">
                <a16:creationId xmlns:a16="http://schemas.microsoft.com/office/drawing/2014/main" xmlns="" id="{00309341-5FA7-440E-9BFF-31967847DD14}"/>
              </a:ext>
            </a:extLst>
          </p:cNvPr>
          <p:cNvSpPr>
            <a:spLocks noGrp="1"/>
          </p:cNvSpPr>
          <p:nvPr>
            <p:ph type="sldNum" sz="quarter" idx="12"/>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fld id="{19A915D5-D1F8-4799-A332-C1C004BBAD86}" type="slidenum">
              <a:rPr lang="en-US" altLang="zh-CN" sz="1400"/>
              <a:pPr>
                <a:spcBef>
                  <a:spcPct val="0"/>
                </a:spcBef>
                <a:buFontTx/>
                <a:buNone/>
              </a:pPr>
              <a:t>32</a:t>
            </a:fld>
            <a:endParaRPr lang="en-US" altLang="zh-CN" sz="1400" dirty="0"/>
          </a:p>
        </p:txBody>
      </p:sp>
      <p:sp>
        <p:nvSpPr>
          <p:cNvPr id="110603" name="TextBox 14">
            <a:extLst>
              <a:ext uri="{FF2B5EF4-FFF2-40B4-BE49-F238E27FC236}">
                <a16:creationId xmlns:a16="http://schemas.microsoft.com/office/drawing/2014/main" xmlns="" id="{0217C9E2-4BE9-4DBF-8A0C-32EF0316A531}"/>
              </a:ext>
            </a:extLst>
          </p:cNvPr>
          <p:cNvSpPr txBox="1">
            <a:spLocks noChangeArrowheads="1"/>
          </p:cNvSpPr>
          <p:nvPr/>
        </p:nvSpPr>
        <p:spPr bwMode="auto">
          <a:xfrm>
            <a:off x="857251" y="2678113"/>
            <a:ext cx="184731"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p>
        </p:txBody>
      </p:sp>
      <p:sp>
        <p:nvSpPr>
          <p:cNvPr id="14" name="标题 1">
            <a:extLst>
              <a:ext uri="{FF2B5EF4-FFF2-40B4-BE49-F238E27FC236}">
                <a16:creationId xmlns:a16="http://schemas.microsoft.com/office/drawing/2014/main" xmlns="" id="{B2C70FC8-AD51-41D1-953E-CF1A078F4EEF}"/>
              </a:ext>
            </a:extLst>
          </p:cNvPr>
          <p:cNvSpPr txBox="1">
            <a:spLocks/>
          </p:cNvSpPr>
          <p:nvPr/>
        </p:nvSpPr>
        <p:spPr bwMode="auto">
          <a:xfrm>
            <a:off x="428625" y="285751"/>
            <a:ext cx="4471988"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投资者有效身份证明文件</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pic>
        <p:nvPicPr>
          <p:cNvPr id="15" name="图片 14" descr="2018版营业执照.jpg"/>
          <p:cNvPicPr>
            <a:picLocks noChangeAspect="1"/>
          </p:cNvPicPr>
          <p:nvPr/>
        </p:nvPicPr>
        <p:blipFill>
          <a:blip r:embed="rId3" cstate="print"/>
          <a:stretch>
            <a:fillRect/>
          </a:stretch>
        </p:blipFill>
        <p:spPr>
          <a:xfrm>
            <a:off x="4716016" y="692696"/>
            <a:ext cx="3764674" cy="5373216"/>
          </a:xfrm>
          <a:prstGeom prst="rect">
            <a:avLst/>
          </a:prstGeom>
        </p:spPr>
      </p:pic>
    </p:spTree>
    <p:extLst>
      <p:ext uri="{BB962C8B-B14F-4D97-AF65-F5344CB8AC3E}">
        <p14:creationId xmlns:p14="http://schemas.microsoft.com/office/powerpoint/2010/main" xmlns="" val="151769052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14282" y="1000109"/>
            <a:ext cx="8643998" cy="40719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H:\PPT素材\779917_155626062_2.jpg"/>
          <p:cNvPicPr>
            <a:picLocks noChangeAspect="1" noChangeArrowheads="1"/>
          </p:cNvPicPr>
          <p:nvPr/>
        </p:nvPicPr>
        <p:blipFill>
          <a:blip r:embed="rId2" cstate="print"/>
          <a:srcRect r="1139" b="4277"/>
          <a:stretch>
            <a:fillRect/>
          </a:stretch>
        </p:blipFill>
        <p:spPr bwMode="auto">
          <a:xfrm>
            <a:off x="285720" y="4572009"/>
            <a:ext cx="1714512" cy="1660084"/>
          </a:xfrm>
          <a:prstGeom prst="rect">
            <a:avLst/>
          </a:prstGeom>
          <a:noFill/>
        </p:spPr>
      </p:pic>
      <p:sp>
        <p:nvSpPr>
          <p:cNvPr id="7" name="内容占位符 6"/>
          <p:cNvSpPr>
            <a:spLocks noGrp="1"/>
          </p:cNvSpPr>
          <p:nvPr>
            <p:ph idx="1"/>
          </p:nvPr>
        </p:nvSpPr>
        <p:spPr>
          <a:xfrm>
            <a:off x="428596" y="714356"/>
            <a:ext cx="8229600" cy="4740277"/>
          </a:xfrm>
        </p:spPr>
        <p:txBody>
          <a:bodyPr/>
          <a:lstStyle/>
          <a:p>
            <a:pPr>
              <a:buClr>
                <a:srgbClr val="C00000"/>
              </a:buClr>
              <a:buFont typeface="Wingdings" pitchFamily="2" charset="2"/>
              <a:buChar char="l"/>
            </a:pPr>
            <a:endParaRPr lang="en-US" altLang="zh-CN" sz="2000" b="1" dirty="0">
              <a:latin typeface="楷体" pitchFamily="49" charset="-122"/>
              <a:ea typeface="楷体" pitchFamily="49" charset="-122"/>
            </a:endParaRPr>
          </a:p>
          <a:p>
            <a:pPr>
              <a:buClr>
                <a:srgbClr val="C00000"/>
              </a:buClr>
              <a:buFont typeface="Wingdings" pitchFamily="2" charset="2"/>
              <a:buChar char="p"/>
            </a:pPr>
            <a:r>
              <a:rPr lang="zh-CN" altLang="en-US" sz="2000" b="1" dirty="0">
                <a:latin typeface="楷体" pitchFamily="49" charset="-122"/>
                <a:ea typeface="楷体" pitchFamily="49" charset="-122"/>
              </a:rPr>
              <a:t>境内企业法人</a:t>
            </a:r>
            <a:endParaRPr lang="en-US" altLang="zh-CN" sz="2000" b="1" dirty="0">
              <a:latin typeface="楷体" pitchFamily="49" charset="-122"/>
              <a:ea typeface="楷体" pitchFamily="49" charset="-122"/>
            </a:endParaRPr>
          </a:p>
          <a:p>
            <a:pPr marL="457200" indent="-457200">
              <a:lnSpc>
                <a:spcPct val="150000"/>
              </a:lnSpc>
              <a:buClr>
                <a:srgbClr val="C00000"/>
              </a:buClr>
              <a:buNone/>
            </a:pPr>
            <a:r>
              <a:rPr lang="en-US" altLang="zh-CN" sz="1800" b="1" dirty="0">
                <a:solidFill>
                  <a:srgbClr val="C00000"/>
                </a:solidFill>
                <a:latin typeface="楷体" pitchFamily="49" charset="-122"/>
                <a:ea typeface="楷体" pitchFamily="49" charset="-122"/>
              </a:rPr>
              <a:t>2.</a:t>
            </a:r>
            <a:r>
              <a:rPr lang="zh-CN" altLang="en-US" sz="1800" b="1" dirty="0">
                <a:solidFill>
                  <a:schemeClr val="tx1">
                    <a:lumMod val="75000"/>
                    <a:lumOff val="25000"/>
                  </a:schemeClr>
                </a:solidFill>
                <a:latin typeface="楷体" pitchFamily="49" charset="-122"/>
                <a:ea typeface="楷体" pitchFamily="49" charset="-122"/>
              </a:rPr>
              <a:t>法定代表人证明书</a:t>
            </a:r>
          </a:p>
        </p:txBody>
      </p:sp>
      <p:grpSp>
        <p:nvGrpSpPr>
          <p:cNvPr id="2" name="组合 11"/>
          <p:cNvGrpSpPr/>
          <p:nvPr/>
        </p:nvGrpSpPr>
        <p:grpSpPr>
          <a:xfrm>
            <a:off x="2786050" y="785795"/>
            <a:ext cx="5072098" cy="5500727"/>
            <a:chOff x="3428992" y="785793"/>
            <a:chExt cx="5072098" cy="5500727"/>
          </a:xfrm>
        </p:grpSpPr>
        <p:pic>
          <p:nvPicPr>
            <p:cNvPr id="16" name="Picture 2" descr="C:\Users\Administrator.PC--20110825HWQ\Desktop\法定代表人证明书.gif"/>
            <p:cNvPicPr>
              <a:picLocks noChangeAspect="1" noChangeArrowheads="1"/>
            </p:cNvPicPr>
            <p:nvPr/>
          </p:nvPicPr>
          <p:blipFill>
            <a:blip r:embed="rId3" cstate="print"/>
            <a:srcRect/>
            <a:stretch>
              <a:fillRect/>
            </a:stretch>
          </p:blipFill>
          <p:spPr bwMode="auto">
            <a:xfrm>
              <a:off x="3428992" y="785793"/>
              <a:ext cx="5072098" cy="5500727"/>
            </a:xfrm>
            <a:prstGeom prst="rect">
              <a:avLst/>
            </a:prstGeom>
            <a:noFill/>
          </p:spPr>
        </p:pic>
        <p:sp>
          <p:nvSpPr>
            <p:cNvPr id="18" name="矩形 17"/>
            <p:cNvSpPr/>
            <p:nvPr/>
          </p:nvSpPr>
          <p:spPr bwMode="gray">
            <a:xfrm>
              <a:off x="3714744" y="1571611"/>
              <a:ext cx="4286280" cy="714380"/>
            </a:xfrm>
            <a:prstGeom prst="rect">
              <a:avLst/>
            </a:prstGeom>
            <a:noFill/>
            <a:ln w="28575">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19" name="Picture 11" descr="{E451FDA0-84A5-490E-B14D-D3696FCAF86F}"/>
            <p:cNvPicPr>
              <a:picLocks noChangeAspect="1" noChangeArrowheads="1"/>
            </p:cNvPicPr>
            <p:nvPr/>
          </p:nvPicPr>
          <p:blipFill>
            <a:blip r:embed="rId4" cstate="print"/>
            <a:srcRect/>
            <a:stretch>
              <a:fillRect/>
            </a:stretch>
          </p:blipFill>
          <p:spPr bwMode="auto">
            <a:xfrm>
              <a:off x="6786578" y="3643314"/>
              <a:ext cx="1136650" cy="1003300"/>
            </a:xfrm>
            <a:prstGeom prst="rect">
              <a:avLst/>
            </a:prstGeom>
            <a:noFill/>
            <a:ln w="9525">
              <a:noFill/>
              <a:miter lim="800000"/>
              <a:headEnd/>
              <a:tailEnd/>
            </a:ln>
          </p:spPr>
        </p:pic>
      </p:grpSp>
      <p:sp>
        <p:nvSpPr>
          <p:cNvPr id="21" name="TextBox 20"/>
          <p:cNvSpPr txBox="1"/>
          <p:nvPr/>
        </p:nvSpPr>
        <p:spPr>
          <a:xfrm>
            <a:off x="428596" y="2643181"/>
            <a:ext cx="2143140" cy="1754326"/>
          </a:xfrm>
          <a:prstGeom prst="rect">
            <a:avLst/>
          </a:prstGeom>
          <a:noFill/>
        </p:spPr>
        <p:txBody>
          <a:bodyPr wrap="square" rtlCol="0">
            <a:spAutoFit/>
          </a:bodyPr>
          <a:lstStyle/>
          <a:p>
            <a:r>
              <a:rPr lang="zh-CN" altLang="en-US" dirty="0">
                <a:solidFill>
                  <a:srgbClr val="C00000"/>
                </a:solidFill>
                <a:latin typeface="楷体" pitchFamily="49" charset="-122"/>
                <a:ea typeface="楷体" pitchFamily="49" charset="-122"/>
              </a:rPr>
              <a:t>无固定格式要求；银行等机构的分支机构为负责人。</a:t>
            </a:r>
            <a:endParaRPr lang="en-US" altLang="zh-CN" dirty="0">
              <a:solidFill>
                <a:srgbClr val="C00000"/>
              </a:solidFill>
              <a:latin typeface="楷体" pitchFamily="49" charset="-122"/>
              <a:ea typeface="楷体" pitchFamily="49" charset="-122"/>
            </a:endParaRPr>
          </a:p>
          <a:p>
            <a:r>
              <a:rPr lang="zh-CN" altLang="en-US" dirty="0">
                <a:solidFill>
                  <a:srgbClr val="C00000"/>
                </a:solidFill>
                <a:latin typeface="楷体" pitchFamily="49" charset="-122"/>
                <a:ea typeface="楷体" pitchFamily="49" charset="-122"/>
              </a:rPr>
              <a:t>合伙企业为执行事务代表或委派代表证明书</a:t>
            </a:r>
          </a:p>
        </p:txBody>
      </p:sp>
      <p:sp>
        <p:nvSpPr>
          <p:cNvPr id="15" name="灯片编号占位符 14"/>
          <p:cNvSpPr>
            <a:spLocks noGrp="1"/>
          </p:cNvSpPr>
          <p:nvPr>
            <p:ph type="sldNum" sz="quarter" idx="12"/>
          </p:nvPr>
        </p:nvSpPr>
        <p:spPr/>
        <p:txBody>
          <a:bodyPr/>
          <a:lstStyle/>
          <a:p>
            <a:pPr>
              <a:defRPr/>
            </a:pPr>
            <a:fld id="{4BD8D94F-7DCC-4583-8942-8B98B6C16D23}" type="slidenum">
              <a:rPr lang="en-US" altLang="zh-CN" smtClean="0"/>
              <a:pPr>
                <a:defRPr/>
              </a:pPr>
              <a:t>33</a:t>
            </a:fld>
            <a:endParaRPr lang="en-US" altLang="zh-CN" dirty="0"/>
          </a:p>
        </p:txBody>
      </p:sp>
      <p:sp>
        <p:nvSpPr>
          <p:cNvPr id="23" name="标题 1"/>
          <p:cNvSpPr txBox="1">
            <a:spLocks/>
          </p:cNvSpPr>
          <p:nvPr/>
        </p:nvSpPr>
        <p:spPr bwMode="auto">
          <a:xfrm>
            <a:off x="428625" y="285751"/>
            <a:ext cx="4471988" cy="582613"/>
          </a:xfrm>
          <a:prstGeom prst="rect">
            <a:avLst/>
          </a:prstGeom>
          <a:noFill/>
          <a:ln w="9525">
            <a:noFill/>
            <a:miter lim="800000"/>
            <a:headEnd/>
            <a:tailEnd/>
          </a:ln>
        </p:spPr>
        <p:txBody>
          <a:bodyPr anchor="ctr"/>
          <a:lstStyle/>
          <a:p>
            <a:pPr eaLnBrk="0" hangingPunct="0">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投资者有效身份证明文件</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xmlns="" val="10467777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14282" y="1000109"/>
            <a:ext cx="8643998" cy="40719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H:\PPT素材\779917_155626062_2.jpg"/>
          <p:cNvPicPr>
            <a:picLocks noChangeAspect="1" noChangeArrowheads="1"/>
          </p:cNvPicPr>
          <p:nvPr/>
        </p:nvPicPr>
        <p:blipFill>
          <a:blip r:embed="rId2" cstate="print"/>
          <a:srcRect r="1139" b="4277"/>
          <a:stretch>
            <a:fillRect/>
          </a:stretch>
        </p:blipFill>
        <p:spPr bwMode="auto">
          <a:xfrm>
            <a:off x="285720" y="4572009"/>
            <a:ext cx="1714512" cy="1660084"/>
          </a:xfrm>
          <a:prstGeom prst="rect">
            <a:avLst/>
          </a:prstGeom>
          <a:noFill/>
        </p:spPr>
      </p:pic>
      <p:sp>
        <p:nvSpPr>
          <p:cNvPr id="7" name="内容占位符 6"/>
          <p:cNvSpPr>
            <a:spLocks noGrp="1"/>
          </p:cNvSpPr>
          <p:nvPr>
            <p:ph idx="1"/>
          </p:nvPr>
        </p:nvSpPr>
        <p:spPr>
          <a:xfrm>
            <a:off x="428596" y="714356"/>
            <a:ext cx="8229600" cy="4740277"/>
          </a:xfrm>
        </p:spPr>
        <p:txBody>
          <a:bodyPr/>
          <a:lstStyle/>
          <a:p>
            <a:pPr>
              <a:buClr>
                <a:srgbClr val="C00000"/>
              </a:buClr>
              <a:buFont typeface="Wingdings" pitchFamily="2" charset="2"/>
              <a:buChar char="l"/>
            </a:pPr>
            <a:endParaRPr lang="en-US" altLang="zh-CN" sz="2000" b="1" dirty="0">
              <a:latin typeface="楷体" pitchFamily="49" charset="-122"/>
              <a:ea typeface="楷体" pitchFamily="49" charset="-122"/>
            </a:endParaRPr>
          </a:p>
          <a:p>
            <a:pPr>
              <a:buClr>
                <a:srgbClr val="C00000"/>
              </a:buClr>
              <a:buFont typeface="Wingdings" pitchFamily="2" charset="2"/>
              <a:buChar char="p"/>
            </a:pPr>
            <a:r>
              <a:rPr lang="zh-CN" altLang="en-US" sz="2000" b="1" dirty="0">
                <a:latin typeface="楷体" pitchFamily="49" charset="-122"/>
                <a:ea typeface="楷体" pitchFamily="49" charset="-122"/>
              </a:rPr>
              <a:t>境内企业法人</a:t>
            </a:r>
            <a:endParaRPr lang="en-US" altLang="zh-CN" sz="2000" b="1" dirty="0">
              <a:latin typeface="楷体" pitchFamily="49" charset="-122"/>
              <a:ea typeface="楷体" pitchFamily="49" charset="-122"/>
            </a:endParaRPr>
          </a:p>
          <a:p>
            <a:pPr marL="457200" indent="-457200">
              <a:lnSpc>
                <a:spcPct val="150000"/>
              </a:lnSpc>
              <a:buClr>
                <a:srgbClr val="C00000"/>
              </a:buClr>
              <a:buNone/>
            </a:pPr>
            <a:r>
              <a:rPr lang="en-US" altLang="zh-CN" sz="1800" b="1" dirty="0">
                <a:solidFill>
                  <a:srgbClr val="C00000"/>
                </a:solidFill>
                <a:latin typeface="楷体" pitchFamily="49" charset="-122"/>
                <a:ea typeface="楷体" pitchFamily="49" charset="-122"/>
              </a:rPr>
              <a:t>4.</a:t>
            </a:r>
            <a:r>
              <a:rPr lang="zh-CN" altLang="en-US" sz="1800" b="1" dirty="0">
                <a:latin typeface="楷体" pitchFamily="49" charset="-122"/>
                <a:ea typeface="楷体" pitchFamily="49" charset="-122"/>
              </a:rPr>
              <a:t>法定代表人授权委托书</a:t>
            </a:r>
            <a:endParaRPr lang="en-US" altLang="zh-CN" sz="1800" b="1" dirty="0">
              <a:latin typeface="楷体" pitchFamily="49" charset="-122"/>
              <a:ea typeface="楷体" pitchFamily="49" charset="-122"/>
            </a:endParaRPr>
          </a:p>
          <a:p>
            <a:pPr marL="457200" indent="-457200">
              <a:lnSpc>
                <a:spcPct val="150000"/>
              </a:lnSpc>
              <a:buClr>
                <a:srgbClr val="C00000"/>
              </a:buClr>
              <a:buNone/>
            </a:pPr>
            <a:r>
              <a:rPr lang="en-US" altLang="zh-CN" sz="1800" b="1" dirty="0">
                <a:latin typeface="楷体" pitchFamily="49" charset="-122"/>
                <a:ea typeface="楷体" pitchFamily="49" charset="-122"/>
              </a:rPr>
              <a:t>   </a:t>
            </a:r>
            <a:r>
              <a:rPr lang="zh-CN" altLang="en-US" sz="1800" b="1" dirty="0">
                <a:solidFill>
                  <a:srgbClr val="C00000"/>
                </a:solidFill>
                <a:latin typeface="楷体" pitchFamily="49" charset="-122"/>
                <a:ea typeface="楷体" pitchFamily="49" charset="-122"/>
              </a:rPr>
              <a:t>（无公证要求）</a:t>
            </a:r>
          </a:p>
        </p:txBody>
      </p:sp>
      <p:sp>
        <p:nvSpPr>
          <p:cNvPr id="21" name="TextBox 20"/>
          <p:cNvSpPr txBox="1"/>
          <p:nvPr/>
        </p:nvSpPr>
        <p:spPr>
          <a:xfrm>
            <a:off x="642910" y="3000373"/>
            <a:ext cx="2143140" cy="1200329"/>
          </a:xfrm>
          <a:prstGeom prst="rect">
            <a:avLst/>
          </a:prstGeom>
          <a:noFill/>
        </p:spPr>
        <p:txBody>
          <a:bodyPr wrap="square" rtlCol="0">
            <a:spAutoFit/>
          </a:bodyPr>
          <a:lstStyle/>
          <a:p>
            <a:r>
              <a:rPr lang="zh-CN" altLang="en-US" dirty="0">
                <a:solidFill>
                  <a:srgbClr val="C00000"/>
                </a:solidFill>
                <a:latin typeface="楷体" pitchFamily="49" charset="-122"/>
                <a:ea typeface="楷体" pitchFamily="49" charset="-122"/>
              </a:rPr>
              <a:t>无固定格式要求；</a:t>
            </a:r>
            <a:endParaRPr lang="en-US" altLang="zh-CN" dirty="0">
              <a:solidFill>
                <a:srgbClr val="C00000"/>
              </a:solidFill>
              <a:latin typeface="楷体" pitchFamily="49" charset="-122"/>
              <a:ea typeface="楷体" pitchFamily="49" charset="-122"/>
            </a:endParaRPr>
          </a:p>
          <a:p>
            <a:r>
              <a:rPr lang="zh-CN" altLang="en-US" dirty="0">
                <a:solidFill>
                  <a:srgbClr val="C00000"/>
                </a:solidFill>
                <a:latin typeface="楷体" pitchFamily="49" charset="-122"/>
                <a:ea typeface="楷体" pitchFamily="49" charset="-122"/>
              </a:rPr>
              <a:t>要有法定代表人签字或盖章。</a:t>
            </a:r>
          </a:p>
          <a:p>
            <a:endParaRPr lang="zh-CN" altLang="en-US" dirty="0">
              <a:solidFill>
                <a:srgbClr val="C00000"/>
              </a:solidFill>
              <a:latin typeface="楷体" pitchFamily="49" charset="-122"/>
              <a:ea typeface="楷体" pitchFamily="49" charset="-122"/>
            </a:endParaRPr>
          </a:p>
        </p:txBody>
      </p:sp>
      <p:pic>
        <p:nvPicPr>
          <p:cNvPr id="4098" name="Picture 2" descr="C:\Users\chinaclear\Desktop\捕获.PNG"/>
          <p:cNvPicPr>
            <a:picLocks noChangeAspect="1" noChangeArrowheads="1"/>
          </p:cNvPicPr>
          <p:nvPr/>
        </p:nvPicPr>
        <p:blipFill>
          <a:blip r:embed="rId3" cstate="print"/>
          <a:srcRect/>
          <a:stretch>
            <a:fillRect/>
          </a:stretch>
        </p:blipFill>
        <p:spPr bwMode="auto">
          <a:xfrm>
            <a:off x="3419872" y="980728"/>
            <a:ext cx="4320480" cy="5256584"/>
          </a:xfrm>
          <a:prstGeom prst="rect">
            <a:avLst/>
          </a:prstGeom>
          <a:noFill/>
        </p:spPr>
      </p:pic>
      <p:grpSp>
        <p:nvGrpSpPr>
          <p:cNvPr id="2" name="组合 22"/>
          <p:cNvGrpSpPr/>
          <p:nvPr/>
        </p:nvGrpSpPr>
        <p:grpSpPr>
          <a:xfrm>
            <a:off x="6804248" y="4365104"/>
            <a:ext cx="997215" cy="1496855"/>
            <a:chOff x="6715140" y="3571876"/>
            <a:chExt cx="1136650" cy="1642700"/>
          </a:xfrm>
        </p:grpSpPr>
        <p:pic>
          <p:nvPicPr>
            <p:cNvPr id="14" name="Picture 11" descr="{E451FDA0-84A5-490E-B14D-D3696FCAF86F}"/>
            <p:cNvPicPr>
              <a:picLocks noChangeAspect="1" noChangeArrowheads="1"/>
            </p:cNvPicPr>
            <p:nvPr/>
          </p:nvPicPr>
          <p:blipFill>
            <a:blip r:embed="rId4" cstate="print"/>
            <a:srcRect/>
            <a:stretch>
              <a:fillRect/>
            </a:stretch>
          </p:blipFill>
          <p:spPr bwMode="auto">
            <a:xfrm>
              <a:off x="6715140" y="3571876"/>
              <a:ext cx="1136650" cy="1003300"/>
            </a:xfrm>
            <a:prstGeom prst="rect">
              <a:avLst/>
            </a:prstGeom>
            <a:noFill/>
            <a:ln w="9525">
              <a:noFill/>
              <a:miter lim="800000"/>
              <a:headEnd/>
              <a:tailEnd/>
            </a:ln>
          </p:spPr>
        </p:pic>
        <p:sp>
          <p:nvSpPr>
            <p:cNvPr id="15" name="Rectangle 14"/>
            <p:cNvSpPr>
              <a:spLocks noChangeArrowheads="1"/>
            </p:cNvSpPr>
            <p:nvPr/>
          </p:nvSpPr>
          <p:spPr bwMode="auto">
            <a:xfrm>
              <a:off x="6963343" y="4747852"/>
              <a:ext cx="441325" cy="466724"/>
            </a:xfrm>
            <a:prstGeom prst="rect">
              <a:avLst/>
            </a:prstGeom>
            <a:solidFill>
              <a:schemeClr val="bg1"/>
            </a:solidFill>
            <a:ln w="19050">
              <a:solidFill>
                <a:srgbClr val="FF0000"/>
              </a:solidFill>
              <a:miter lim="800000"/>
              <a:headEnd/>
              <a:tailEnd/>
            </a:ln>
          </p:spPr>
          <p:txBody>
            <a:bodyPr wrap="none" anchor="ctr"/>
            <a:lstStyle/>
            <a:p>
              <a:pPr algn="ctr"/>
              <a:r>
                <a:rPr lang="en-US" altLang="zh-CN" sz="1600" b="1" dirty="0"/>
                <a:t> </a:t>
              </a:r>
              <a:r>
                <a:rPr lang="zh-CN" altLang="en-US" sz="1000" b="1" dirty="0">
                  <a:solidFill>
                    <a:srgbClr val="E90A05"/>
                  </a:solidFill>
                </a:rPr>
                <a:t>之</a:t>
              </a:r>
              <a:r>
                <a:rPr lang="en-US" altLang="zh-CN" sz="1000" b="1" dirty="0">
                  <a:solidFill>
                    <a:srgbClr val="E90A05"/>
                  </a:solidFill>
                </a:rPr>
                <a:t>X</a:t>
              </a:r>
              <a:endParaRPr lang="zh-CN" altLang="en-US" sz="1000" b="1" dirty="0">
                <a:solidFill>
                  <a:srgbClr val="E90A05"/>
                </a:solidFill>
              </a:endParaRPr>
            </a:p>
            <a:p>
              <a:pPr algn="ctr"/>
              <a:r>
                <a:rPr lang="zh-CN" altLang="en-US" sz="1000" b="1" dirty="0">
                  <a:solidFill>
                    <a:srgbClr val="E90A05"/>
                  </a:solidFill>
                </a:rPr>
                <a:t>印 </a:t>
              </a:r>
              <a:r>
                <a:rPr lang="en-US" altLang="zh-CN" sz="1000" b="1" dirty="0">
                  <a:solidFill>
                    <a:srgbClr val="E90A05"/>
                  </a:solidFill>
                </a:rPr>
                <a:t>X</a:t>
              </a:r>
            </a:p>
          </p:txBody>
        </p:sp>
      </p:grpSp>
      <p:sp>
        <p:nvSpPr>
          <p:cNvPr id="16" name="灯片编号占位符 15"/>
          <p:cNvSpPr>
            <a:spLocks noGrp="1"/>
          </p:cNvSpPr>
          <p:nvPr>
            <p:ph type="sldNum" sz="quarter" idx="12"/>
          </p:nvPr>
        </p:nvSpPr>
        <p:spPr/>
        <p:txBody>
          <a:bodyPr/>
          <a:lstStyle/>
          <a:p>
            <a:pPr>
              <a:defRPr/>
            </a:pPr>
            <a:fld id="{4BD8D94F-7DCC-4583-8942-8B98B6C16D23}" type="slidenum">
              <a:rPr lang="en-US" altLang="zh-CN" smtClean="0"/>
              <a:pPr>
                <a:defRPr/>
              </a:pPr>
              <a:t>34</a:t>
            </a:fld>
            <a:endParaRPr lang="en-US" altLang="zh-CN" dirty="0"/>
          </a:p>
        </p:txBody>
      </p:sp>
      <p:sp>
        <p:nvSpPr>
          <p:cNvPr id="13" name="标题 1"/>
          <p:cNvSpPr txBox="1">
            <a:spLocks/>
          </p:cNvSpPr>
          <p:nvPr/>
        </p:nvSpPr>
        <p:spPr bwMode="auto">
          <a:xfrm>
            <a:off x="428625" y="285751"/>
            <a:ext cx="4471988" cy="582613"/>
          </a:xfrm>
          <a:prstGeom prst="rect">
            <a:avLst/>
          </a:prstGeom>
          <a:noFill/>
          <a:ln w="9525">
            <a:noFill/>
            <a:miter lim="800000"/>
            <a:headEnd/>
            <a:tailEnd/>
          </a:ln>
        </p:spPr>
        <p:txBody>
          <a:bodyPr anchor="ctr"/>
          <a:lstStyle/>
          <a:p>
            <a:pPr eaLnBrk="0" hangingPunct="0">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投资者有效身份证明文件</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12" name="矩形 11"/>
          <p:cNvSpPr/>
          <p:nvPr/>
        </p:nvSpPr>
        <p:spPr bwMode="gray">
          <a:xfrm>
            <a:off x="3059832" y="764704"/>
            <a:ext cx="5472608" cy="5472608"/>
          </a:xfrm>
          <a:prstGeom prst="rect">
            <a:avLst/>
          </a:prstGeom>
          <a:noFill/>
          <a:ln>
            <a:solidFill>
              <a:srgbClr val="C00000"/>
            </a:solidFill>
            <a:headEnd/>
            <a:tailEnd/>
          </a:ln>
        </p:spPr>
        <p:style>
          <a:lnRef idx="2">
            <a:schemeClr val="accent6"/>
          </a:lnRef>
          <a:fillRef idx="1">
            <a:schemeClr val="lt1"/>
          </a:fillRef>
          <a:effectRef idx="0">
            <a:schemeClr val="accent6"/>
          </a:effectRef>
          <a:fontRef idx="minor">
            <a:schemeClr val="dk1"/>
          </a:fontRef>
        </p:style>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xmlns="" val="17148755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4BD8D94F-7DCC-4583-8942-8B98B6C16D23}" type="slidenum">
              <a:rPr lang="en-US" altLang="zh-CN" smtClean="0"/>
              <a:pPr>
                <a:defRPr/>
              </a:pPr>
              <a:t>35</a:t>
            </a:fld>
            <a:endParaRPr lang="en-US" altLang="zh-CN"/>
          </a:p>
        </p:txBody>
      </p:sp>
      <p:sp>
        <p:nvSpPr>
          <p:cNvPr id="5" name="内容占位符 6"/>
          <p:cNvSpPr>
            <a:spLocks noGrp="1"/>
          </p:cNvSpPr>
          <p:nvPr>
            <p:ph idx="1"/>
          </p:nvPr>
        </p:nvSpPr>
        <p:spPr>
          <a:xfrm>
            <a:off x="467544" y="1052736"/>
            <a:ext cx="7938882" cy="4616375"/>
          </a:xfrm>
        </p:spPr>
        <p:txBody>
          <a:bodyPr/>
          <a:lstStyle/>
          <a:p>
            <a:pPr lvl="0">
              <a:buClr>
                <a:srgbClr val="C00000"/>
              </a:buClr>
              <a:buNone/>
            </a:pPr>
            <a:r>
              <a:rPr lang="zh-CN" altLang="en-US" sz="2000" b="1" kern="1200" dirty="0">
                <a:solidFill>
                  <a:srgbClr val="000000"/>
                </a:solidFill>
                <a:latin typeface="楷体" pitchFamily="49" charset="-122"/>
                <a:ea typeface="楷体" pitchFamily="49" charset="-122"/>
              </a:rPr>
              <a:t>境外投资者（自然人、合伙企业、法人）</a:t>
            </a:r>
            <a:endParaRPr lang="en-US" altLang="zh-CN" sz="2000" b="1" kern="1200" dirty="0">
              <a:solidFill>
                <a:srgbClr val="000000"/>
              </a:solidFill>
              <a:latin typeface="楷体" pitchFamily="49" charset="-122"/>
              <a:ea typeface="楷体" pitchFamily="49" charset="-122"/>
            </a:endParaRPr>
          </a:p>
          <a:p>
            <a:pPr>
              <a:buClr>
                <a:srgbClr val="C00000"/>
              </a:buClr>
              <a:buNone/>
            </a:pPr>
            <a:endParaRPr lang="en-US" altLang="zh-CN" sz="2000" b="1" dirty="0">
              <a:latin typeface="楷体" pitchFamily="49" charset="-122"/>
              <a:ea typeface="楷体" pitchFamily="49" charset="-122"/>
            </a:endParaRPr>
          </a:p>
          <a:p>
            <a:pPr>
              <a:buClr>
                <a:srgbClr val="C00000"/>
              </a:buClr>
              <a:buFont typeface="Wingdings" pitchFamily="2" charset="2"/>
              <a:buChar char="p"/>
            </a:pPr>
            <a:r>
              <a:rPr lang="zh-CN" altLang="en-US" sz="2000" b="1" dirty="0">
                <a:solidFill>
                  <a:srgbClr val="C00000"/>
                </a:solidFill>
                <a:latin typeface="楷体" pitchFamily="49" charset="-122"/>
                <a:ea typeface="楷体" pitchFamily="49" charset="-122"/>
              </a:rPr>
              <a:t>公证或认证要求</a:t>
            </a:r>
            <a:endParaRPr lang="en-US" altLang="zh-CN" sz="2000" b="1" dirty="0">
              <a:solidFill>
                <a:srgbClr val="C00000"/>
              </a:solidFill>
              <a:latin typeface="楷体" pitchFamily="49" charset="-122"/>
              <a:ea typeface="楷体" pitchFamily="49" charset="-122"/>
            </a:endParaRPr>
          </a:p>
          <a:p>
            <a:pPr marL="0" indent="0">
              <a:buClr>
                <a:srgbClr val="C00000"/>
              </a:buClr>
              <a:buNone/>
            </a:pPr>
            <a:r>
              <a:rPr lang="zh-CN" altLang="en-US" sz="2000" dirty="0">
                <a:latin typeface="楷体" pitchFamily="49" charset="-122"/>
                <a:ea typeface="楷体" pitchFamily="49" charset="-122"/>
              </a:rPr>
              <a:t>不经由我国政府机构颁发的身份证明文件，需公证或认证。</a:t>
            </a:r>
          </a:p>
          <a:p>
            <a:pPr marL="0" indent="0">
              <a:buClr>
                <a:srgbClr val="C00000"/>
              </a:buClr>
              <a:buNone/>
            </a:pPr>
            <a:endParaRPr lang="en-US" altLang="zh-CN" sz="2000" b="1" dirty="0">
              <a:solidFill>
                <a:srgbClr val="C00000"/>
              </a:solidFill>
              <a:latin typeface="楷体" pitchFamily="49" charset="-122"/>
              <a:ea typeface="楷体" pitchFamily="49" charset="-122"/>
            </a:endParaRPr>
          </a:p>
          <a:p>
            <a:pPr>
              <a:buClr>
                <a:srgbClr val="C00000"/>
              </a:buClr>
              <a:buFont typeface="Wingdings" pitchFamily="2" charset="2"/>
              <a:buChar char="p"/>
            </a:pPr>
            <a:r>
              <a:rPr lang="zh-CN" altLang="en-US" sz="2000" b="1" dirty="0">
                <a:solidFill>
                  <a:srgbClr val="C00000"/>
                </a:solidFill>
                <a:latin typeface="楷体" pitchFamily="49" charset="-122"/>
                <a:ea typeface="楷体" pitchFamily="49" charset="-122"/>
              </a:rPr>
              <a:t>翻译要求</a:t>
            </a:r>
            <a:endParaRPr lang="en-US" altLang="zh-CN" sz="2000" b="1" dirty="0">
              <a:latin typeface="楷体" pitchFamily="49" charset="-122"/>
              <a:ea typeface="楷体" pitchFamily="49" charset="-122"/>
            </a:endParaRPr>
          </a:p>
          <a:p>
            <a:pPr marL="0" indent="0">
              <a:lnSpc>
                <a:spcPct val="150000"/>
              </a:lnSpc>
              <a:buClr>
                <a:srgbClr val="C00000"/>
              </a:buClr>
              <a:buNone/>
            </a:pPr>
            <a:r>
              <a:rPr lang="zh-CN" altLang="en-US" sz="2000" dirty="0">
                <a:latin typeface="楷体" pitchFamily="49" charset="-122"/>
                <a:ea typeface="楷体" pitchFamily="49" charset="-122"/>
              </a:rPr>
              <a:t>境外投资者提交的文件如为外文，需提供经我国驻该国使领馆认证</a:t>
            </a:r>
            <a:r>
              <a:rPr lang="zh-CN" altLang="en-US" sz="2000" dirty="0">
                <a:solidFill>
                  <a:srgbClr val="C00000"/>
                </a:solidFill>
                <a:latin typeface="楷体" pitchFamily="49" charset="-122"/>
                <a:ea typeface="楷体" pitchFamily="49" charset="-122"/>
              </a:rPr>
              <a:t>或</a:t>
            </a:r>
            <a:r>
              <a:rPr lang="zh-CN" altLang="en-US" sz="2000" dirty="0">
                <a:latin typeface="楷体" pitchFamily="49" charset="-122"/>
                <a:ea typeface="楷体" pitchFamily="49" charset="-122"/>
              </a:rPr>
              <a:t>境内公证机构公证与外文一致的</a:t>
            </a:r>
            <a:r>
              <a:rPr lang="zh-CN" altLang="en-US" sz="2000" dirty="0">
                <a:solidFill>
                  <a:srgbClr val="C00000"/>
                </a:solidFill>
                <a:latin typeface="楷体" pitchFamily="49" charset="-122"/>
                <a:ea typeface="楷体" pitchFamily="49" charset="-122"/>
              </a:rPr>
              <a:t>中文译本</a:t>
            </a:r>
            <a:r>
              <a:rPr lang="zh-CN" altLang="en-US" sz="2000" dirty="0">
                <a:latin typeface="楷体" pitchFamily="49" charset="-122"/>
                <a:ea typeface="楷体" pitchFamily="49" charset="-122"/>
              </a:rPr>
              <a:t>。</a:t>
            </a:r>
            <a:endParaRPr lang="en-US" altLang="zh-CN" sz="2000" dirty="0">
              <a:latin typeface="楷体" pitchFamily="49" charset="-122"/>
              <a:ea typeface="楷体" pitchFamily="49" charset="-122"/>
            </a:endParaRPr>
          </a:p>
          <a:p>
            <a:pPr marL="0" indent="0">
              <a:lnSpc>
                <a:spcPct val="150000"/>
              </a:lnSpc>
              <a:buClr>
                <a:srgbClr val="C00000"/>
              </a:buClr>
              <a:buNone/>
            </a:pPr>
            <a:endParaRPr lang="en-US" altLang="zh-CN" sz="2000" dirty="0">
              <a:latin typeface="楷体" pitchFamily="49" charset="-122"/>
              <a:ea typeface="楷体" pitchFamily="49" charset="-122"/>
            </a:endParaRPr>
          </a:p>
          <a:p>
            <a:pPr>
              <a:buClr>
                <a:srgbClr val="C00000"/>
              </a:buClr>
              <a:buFont typeface="Wingdings" pitchFamily="2" charset="2"/>
              <a:buChar char="p"/>
            </a:pPr>
            <a:r>
              <a:rPr lang="zh-CN" altLang="en-US" sz="2000" b="1" dirty="0">
                <a:solidFill>
                  <a:srgbClr val="C00000"/>
                </a:solidFill>
                <a:latin typeface="楷体" pitchFamily="49" charset="-122"/>
                <a:ea typeface="楷体" pitchFamily="49" charset="-122"/>
              </a:rPr>
              <a:t>有效性要求</a:t>
            </a:r>
            <a:endParaRPr lang="en-US" altLang="zh-CN" sz="2000" b="1" dirty="0">
              <a:latin typeface="楷体" pitchFamily="49" charset="-122"/>
              <a:ea typeface="楷体" pitchFamily="49" charset="-122"/>
            </a:endParaRPr>
          </a:p>
          <a:p>
            <a:pPr marL="0" indent="0">
              <a:lnSpc>
                <a:spcPct val="150000"/>
              </a:lnSpc>
              <a:buClr>
                <a:srgbClr val="C00000"/>
              </a:buClr>
              <a:buNone/>
            </a:pPr>
            <a:r>
              <a:rPr lang="zh-CN" altLang="en-US" sz="2000" dirty="0">
                <a:latin typeface="楷体" pitchFamily="49" charset="-122"/>
                <a:ea typeface="楷体" pitchFamily="49" charset="-122"/>
              </a:rPr>
              <a:t>境外投资者提供的经使、领馆认证或公证机构公证的文件，应在完成认证或公证之日起</a:t>
            </a:r>
            <a:r>
              <a:rPr lang="en-US" altLang="zh-CN" sz="2000" dirty="0">
                <a:solidFill>
                  <a:srgbClr val="C00000"/>
                </a:solidFill>
                <a:latin typeface="楷体" pitchFamily="49" charset="-122"/>
                <a:ea typeface="楷体" pitchFamily="49" charset="-122"/>
              </a:rPr>
              <a:t>6</a:t>
            </a:r>
            <a:r>
              <a:rPr lang="zh-CN" altLang="en-US" sz="2000" dirty="0">
                <a:solidFill>
                  <a:srgbClr val="C00000"/>
                </a:solidFill>
                <a:latin typeface="楷体" pitchFamily="49" charset="-122"/>
                <a:ea typeface="楷体" pitchFamily="49" charset="-122"/>
              </a:rPr>
              <a:t>个月内提交。</a:t>
            </a:r>
          </a:p>
          <a:p>
            <a:pPr marL="0" indent="0">
              <a:lnSpc>
                <a:spcPct val="150000"/>
              </a:lnSpc>
              <a:buClr>
                <a:srgbClr val="C00000"/>
              </a:buClr>
              <a:buNone/>
            </a:pPr>
            <a:endParaRPr lang="en-US" altLang="zh-CN" sz="2000" dirty="0">
              <a:latin typeface="幼圆" pitchFamily="49" charset="-122"/>
              <a:ea typeface="幼圆" pitchFamily="49" charset="-122"/>
            </a:endParaRPr>
          </a:p>
          <a:p>
            <a:pPr marL="0" indent="0">
              <a:lnSpc>
                <a:spcPct val="150000"/>
              </a:lnSpc>
              <a:buClr>
                <a:srgbClr val="C00000"/>
              </a:buClr>
              <a:buNone/>
            </a:pPr>
            <a:endParaRPr lang="zh-CN" altLang="en-US" sz="2000" dirty="0">
              <a:latin typeface="幼圆" pitchFamily="49" charset="-122"/>
              <a:ea typeface="幼圆" pitchFamily="49" charset="-122"/>
            </a:endParaRPr>
          </a:p>
          <a:p>
            <a:pPr>
              <a:buClr>
                <a:srgbClr val="C00000"/>
              </a:buClr>
              <a:buFont typeface="Wingdings" pitchFamily="2" charset="2"/>
              <a:buChar char="p"/>
            </a:pPr>
            <a:endParaRPr lang="en-US" altLang="zh-CN" sz="2000" b="1" dirty="0">
              <a:latin typeface="幼圆" pitchFamily="49" charset="-122"/>
              <a:ea typeface="幼圆" pitchFamily="49" charset="-122"/>
            </a:endParaRPr>
          </a:p>
          <a:p>
            <a:pPr>
              <a:buClr>
                <a:srgbClr val="C00000"/>
              </a:buClr>
              <a:buNone/>
            </a:pPr>
            <a:endParaRPr lang="en-US" altLang="zh-CN" sz="2000" b="1" dirty="0">
              <a:latin typeface="幼圆" pitchFamily="49" charset="-122"/>
              <a:ea typeface="幼圆" pitchFamily="49" charset="-122"/>
            </a:endParaRPr>
          </a:p>
          <a:p>
            <a:pPr marL="457200" indent="-457200">
              <a:lnSpc>
                <a:spcPct val="150000"/>
              </a:lnSpc>
              <a:buClr>
                <a:srgbClr val="C00000"/>
              </a:buClr>
              <a:buNone/>
            </a:pPr>
            <a:endParaRPr lang="en-US" altLang="zh-CN" sz="1800" b="1" dirty="0">
              <a:latin typeface="幼圆" pitchFamily="49" charset="-122"/>
              <a:ea typeface="幼圆" pitchFamily="49" charset="-122"/>
            </a:endParaRPr>
          </a:p>
        </p:txBody>
      </p:sp>
      <p:sp>
        <p:nvSpPr>
          <p:cNvPr id="6" name="标题 1"/>
          <p:cNvSpPr txBox="1">
            <a:spLocks/>
          </p:cNvSpPr>
          <p:nvPr/>
        </p:nvSpPr>
        <p:spPr bwMode="auto">
          <a:xfrm>
            <a:off x="428625" y="285751"/>
            <a:ext cx="4471988" cy="582613"/>
          </a:xfrm>
          <a:prstGeom prst="rect">
            <a:avLst/>
          </a:prstGeom>
          <a:noFill/>
          <a:ln w="9525">
            <a:noFill/>
            <a:miter lim="800000"/>
            <a:headEnd/>
            <a:tailEnd/>
          </a:ln>
        </p:spPr>
        <p:txBody>
          <a:bodyPr anchor="ctr"/>
          <a:lstStyle/>
          <a:p>
            <a:pPr eaLnBrk="0" hangingPunct="0">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投资者有效身份证明文件</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14282" y="1000108"/>
            <a:ext cx="8643998" cy="39290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H:\PPT素材\779917_155626062_2.jpg"/>
          <p:cNvPicPr>
            <a:picLocks noChangeAspect="1" noChangeArrowheads="1"/>
          </p:cNvPicPr>
          <p:nvPr/>
        </p:nvPicPr>
        <p:blipFill>
          <a:blip r:embed="rId2" cstate="print"/>
          <a:srcRect r="1139" b="4277"/>
          <a:stretch>
            <a:fillRect/>
          </a:stretch>
        </p:blipFill>
        <p:spPr bwMode="auto">
          <a:xfrm>
            <a:off x="285720" y="4572009"/>
            <a:ext cx="1714512" cy="1660084"/>
          </a:xfrm>
          <a:prstGeom prst="rect">
            <a:avLst/>
          </a:prstGeom>
          <a:noFill/>
        </p:spPr>
      </p:pic>
      <p:sp>
        <p:nvSpPr>
          <p:cNvPr id="7" name="内容占位符 6"/>
          <p:cNvSpPr>
            <a:spLocks noGrp="1"/>
          </p:cNvSpPr>
          <p:nvPr>
            <p:ph idx="1"/>
          </p:nvPr>
        </p:nvSpPr>
        <p:spPr>
          <a:xfrm>
            <a:off x="428596" y="714358"/>
            <a:ext cx="8229600" cy="4429156"/>
          </a:xfrm>
        </p:spPr>
        <p:txBody>
          <a:bodyPr/>
          <a:lstStyle/>
          <a:p>
            <a:pPr>
              <a:buClr>
                <a:srgbClr val="C00000"/>
              </a:buClr>
              <a:buFont typeface="Wingdings" pitchFamily="2" charset="2"/>
              <a:buChar char="l"/>
            </a:pPr>
            <a:endParaRPr lang="en-US" altLang="zh-CN" sz="2000" b="1" dirty="0">
              <a:latin typeface="楷体" pitchFamily="49" charset="-122"/>
              <a:ea typeface="楷体" pitchFamily="49" charset="-122"/>
            </a:endParaRPr>
          </a:p>
          <a:p>
            <a:pPr>
              <a:buClr>
                <a:srgbClr val="C00000"/>
              </a:buClr>
              <a:buFont typeface="Wingdings" pitchFamily="2" charset="2"/>
              <a:buChar char="p"/>
            </a:pPr>
            <a:r>
              <a:rPr lang="zh-CN" altLang="en-US" sz="2000" b="1" dirty="0">
                <a:latin typeface="楷体" pitchFamily="49" charset="-122"/>
                <a:ea typeface="楷体" pitchFamily="49" charset="-122"/>
              </a:rPr>
              <a:t>境外自然人</a:t>
            </a:r>
            <a:endParaRPr lang="en-US" altLang="zh-CN" sz="2000" b="1" dirty="0">
              <a:latin typeface="楷体" pitchFamily="49" charset="-122"/>
              <a:ea typeface="楷体" pitchFamily="49" charset="-122"/>
            </a:endParaRPr>
          </a:p>
          <a:p>
            <a:pPr marL="457200" indent="-457200">
              <a:lnSpc>
                <a:spcPct val="150000"/>
              </a:lnSpc>
              <a:buClr>
                <a:srgbClr val="C00000"/>
              </a:buClr>
              <a:buFont typeface="+mj-lt"/>
              <a:buAutoNum type="arabicPeriod"/>
            </a:pPr>
            <a:r>
              <a:rPr lang="zh-CN" altLang="en-US" sz="1800" dirty="0">
                <a:solidFill>
                  <a:schemeClr val="tx1">
                    <a:lumMod val="75000"/>
                    <a:lumOff val="25000"/>
                  </a:schemeClr>
                </a:solidFill>
                <a:latin typeface="楷体" pitchFamily="49" charset="-122"/>
                <a:ea typeface="楷体" pitchFamily="49" charset="-122"/>
              </a:rPr>
              <a:t>境外自然人有效身份证明文件原件及复印件：</a:t>
            </a:r>
          </a:p>
          <a:p>
            <a:pPr marL="457200" indent="-457200">
              <a:lnSpc>
                <a:spcPct val="150000"/>
              </a:lnSpc>
              <a:buClr>
                <a:srgbClr val="C00000"/>
              </a:buClr>
              <a:buFont typeface="Wingdings" pitchFamily="2" charset="2"/>
              <a:buChar char="l"/>
            </a:pPr>
            <a:r>
              <a:rPr lang="zh-CN" altLang="en-US" sz="1600" dirty="0">
                <a:solidFill>
                  <a:schemeClr val="tx1">
                    <a:lumMod val="75000"/>
                    <a:lumOff val="25000"/>
                  </a:schemeClr>
                </a:solidFill>
                <a:latin typeface="楷体" pitchFamily="49" charset="-122"/>
                <a:ea typeface="楷体" pitchFamily="49" charset="-122"/>
              </a:rPr>
              <a:t>外国（地区）护照或者身份证明；</a:t>
            </a:r>
            <a:endParaRPr lang="en-US" altLang="zh-CN" sz="1600" dirty="0">
              <a:solidFill>
                <a:schemeClr val="tx1">
                  <a:lumMod val="75000"/>
                  <a:lumOff val="25000"/>
                </a:schemeClr>
              </a:solidFill>
              <a:latin typeface="楷体" pitchFamily="49" charset="-122"/>
              <a:ea typeface="楷体" pitchFamily="49" charset="-122"/>
            </a:endParaRPr>
          </a:p>
          <a:p>
            <a:pPr marL="457200" indent="-457200">
              <a:lnSpc>
                <a:spcPct val="150000"/>
              </a:lnSpc>
              <a:buClr>
                <a:srgbClr val="C00000"/>
              </a:buClr>
              <a:buFont typeface="Wingdings" pitchFamily="2" charset="2"/>
              <a:buChar char="l"/>
            </a:pPr>
            <a:r>
              <a:rPr lang="zh-CN" altLang="en-US" sz="1600" dirty="0">
                <a:solidFill>
                  <a:schemeClr val="tx1">
                    <a:lumMod val="75000"/>
                    <a:lumOff val="25000"/>
                  </a:schemeClr>
                </a:solidFill>
                <a:latin typeface="楷体" pitchFamily="49" charset="-122"/>
                <a:ea typeface="楷体" pitchFamily="49" charset="-122"/>
              </a:rPr>
              <a:t>有境外其他国家、地区永久居留签证的中国护照；</a:t>
            </a:r>
          </a:p>
          <a:p>
            <a:pPr marL="457200" indent="-457200">
              <a:lnSpc>
                <a:spcPct val="150000"/>
              </a:lnSpc>
              <a:buClr>
                <a:srgbClr val="C00000"/>
              </a:buClr>
              <a:buFont typeface="Wingdings" pitchFamily="2" charset="2"/>
              <a:buChar char="l"/>
            </a:pPr>
            <a:r>
              <a:rPr lang="zh-CN" altLang="en-US" sz="1600" dirty="0">
                <a:solidFill>
                  <a:schemeClr val="tx1">
                    <a:lumMod val="75000"/>
                    <a:lumOff val="25000"/>
                  </a:schemeClr>
                </a:solidFill>
                <a:latin typeface="楷体" pitchFamily="49" charset="-122"/>
                <a:ea typeface="楷体" pitchFamily="49" charset="-122"/>
              </a:rPr>
              <a:t>台湾居民</a:t>
            </a:r>
            <a:r>
              <a:rPr lang="zh-CN" altLang="en-US" sz="1600" dirty="0">
                <a:solidFill>
                  <a:srgbClr val="C00000"/>
                </a:solidFill>
                <a:latin typeface="楷体" pitchFamily="49" charset="-122"/>
                <a:ea typeface="楷体" pitchFamily="49" charset="-122"/>
              </a:rPr>
              <a:t>来往大陆通行证</a:t>
            </a:r>
            <a:r>
              <a:rPr lang="zh-CN" altLang="en-US" sz="1600" dirty="0">
                <a:solidFill>
                  <a:schemeClr val="tx1">
                    <a:lumMod val="75000"/>
                    <a:lumOff val="25000"/>
                  </a:schemeClr>
                </a:solidFill>
                <a:latin typeface="楷体" pitchFamily="49" charset="-122"/>
                <a:ea typeface="楷体" pitchFamily="49" charset="-122"/>
              </a:rPr>
              <a:t>和港澳居民</a:t>
            </a:r>
            <a:r>
              <a:rPr lang="zh-CN" altLang="en-US" sz="1600" dirty="0">
                <a:solidFill>
                  <a:srgbClr val="C00000"/>
                </a:solidFill>
                <a:latin typeface="楷体" pitchFamily="49" charset="-122"/>
                <a:ea typeface="楷体" pitchFamily="49" charset="-122"/>
              </a:rPr>
              <a:t>来往内地通行证</a:t>
            </a:r>
            <a:r>
              <a:rPr lang="zh-CN" altLang="en-US" sz="1600" dirty="0">
                <a:solidFill>
                  <a:schemeClr val="tx1">
                    <a:lumMod val="75000"/>
                    <a:lumOff val="25000"/>
                  </a:schemeClr>
                </a:solidFill>
                <a:latin typeface="楷体" pitchFamily="49" charset="-122"/>
                <a:ea typeface="楷体" pitchFamily="49" charset="-122"/>
              </a:rPr>
              <a:t>；</a:t>
            </a:r>
          </a:p>
          <a:p>
            <a:pPr marL="457200" indent="-457200">
              <a:lnSpc>
                <a:spcPct val="150000"/>
              </a:lnSpc>
              <a:buClr>
                <a:srgbClr val="C00000"/>
              </a:buClr>
              <a:buFont typeface="Wingdings" pitchFamily="2" charset="2"/>
              <a:buChar char="l"/>
            </a:pPr>
            <a:r>
              <a:rPr lang="zh-CN" altLang="en-US" sz="1600" dirty="0">
                <a:solidFill>
                  <a:schemeClr val="tx1">
                    <a:lumMod val="75000"/>
                    <a:lumOff val="25000"/>
                  </a:schemeClr>
                </a:solidFill>
                <a:latin typeface="楷体" pitchFamily="49" charset="-122"/>
                <a:ea typeface="楷体" pitchFamily="49" charset="-122"/>
              </a:rPr>
              <a:t>香港、澳门</a:t>
            </a:r>
            <a:r>
              <a:rPr lang="zh-CN" altLang="en-US" sz="1600" dirty="0">
                <a:solidFill>
                  <a:srgbClr val="C00000"/>
                </a:solidFill>
                <a:latin typeface="楷体" pitchFamily="49" charset="-122"/>
                <a:ea typeface="楷体" pitchFamily="49" charset="-122"/>
              </a:rPr>
              <a:t>永久性</a:t>
            </a:r>
            <a:r>
              <a:rPr lang="zh-CN" altLang="en-US" sz="1600" dirty="0">
                <a:solidFill>
                  <a:schemeClr val="tx1">
                    <a:lumMod val="75000"/>
                    <a:lumOff val="25000"/>
                  </a:schemeClr>
                </a:solidFill>
                <a:latin typeface="楷体" pitchFamily="49" charset="-122"/>
                <a:ea typeface="楷体" pitchFamily="49" charset="-122"/>
              </a:rPr>
              <a:t>居民身份证。</a:t>
            </a:r>
          </a:p>
          <a:p>
            <a:pPr marL="457200" indent="-457200">
              <a:lnSpc>
                <a:spcPct val="150000"/>
              </a:lnSpc>
              <a:buClr>
                <a:srgbClr val="C00000"/>
              </a:buClr>
              <a:buNone/>
            </a:pPr>
            <a:r>
              <a:rPr lang="en-US" altLang="zh-CN" sz="1800" dirty="0">
                <a:solidFill>
                  <a:srgbClr val="C00000"/>
                </a:solidFill>
                <a:latin typeface="楷体" pitchFamily="49" charset="-122"/>
                <a:ea typeface="楷体" pitchFamily="49" charset="-122"/>
              </a:rPr>
              <a:t>2.  </a:t>
            </a:r>
            <a:r>
              <a:rPr lang="zh-CN" altLang="en-US" sz="1800" dirty="0">
                <a:solidFill>
                  <a:schemeClr val="tx1">
                    <a:lumMod val="75000"/>
                    <a:lumOff val="25000"/>
                  </a:schemeClr>
                </a:solidFill>
                <a:latin typeface="楷体" pitchFamily="49" charset="-122"/>
                <a:ea typeface="楷体" pitchFamily="49" charset="-122"/>
              </a:rPr>
              <a:t>委托他人代办的，还需提交申请人签署的授权委托书，经办人有效身份证明文件原件及复印件。</a:t>
            </a:r>
          </a:p>
        </p:txBody>
      </p:sp>
      <p:sp>
        <p:nvSpPr>
          <p:cNvPr id="8" name="右中括号 7"/>
          <p:cNvSpPr/>
          <p:nvPr/>
        </p:nvSpPr>
        <p:spPr bwMode="auto">
          <a:xfrm>
            <a:off x="6357950" y="2500307"/>
            <a:ext cx="214314" cy="1143008"/>
          </a:xfrm>
          <a:prstGeom prst="rightBracket">
            <a:avLst/>
          </a:prstGeom>
          <a:noFill/>
          <a:ln w="9525" cap="flat" cmpd="sng" algn="ctr">
            <a:solidFill>
              <a:srgbClr val="C00000"/>
            </a:solidFill>
            <a:prstDash val="solid"/>
            <a:round/>
            <a:headEnd type="none" w="med" len="med"/>
            <a:tailEnd type="none" w="med" len="med"/>
          </a:ln>
          <a:effectLst>
            <a:reflection blurRad="6350" stA="52000" endA="300" endPos="35000" dir="5400000" sy="-100000" algn="bl" rotWithShape="0"/>
          </a:effectLst>
        </p:spPr>
        <p:txBody>
          <a:bodyPr rtlCol="0" anchor="ctr"/>
          <a:lstStyle/>
          <a:p>
            <a:pPr algn="ctr"/>
            <a:endParaRPr lang="zh-CN" altLang="en-US"/>
          </a:p>
        </p:txBody>
      </p:sp>
      <p:sp>
        <p:nvSpPr>
          <p:cNvPr id="9" name="右箭头 8"/>
          <p:cNvSpPr/>
          <p:nvPr/>
        </p:nvSpPr>
        <p:spPr bwMode="gray">
          <a:xfrm>
            <a:off x="6715140" y="3000373"/>
            <a:ext cx="214314" cy="142876"/>
          </a:xfrm>
          <a:prstGeom prst="rightArrow">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 name="TextBox 12"/>
          <p:cNvSpPr txBox="1"/>
          <p:nvPr/>
        </p:nvSpPr>
        <p:spPr>
          <a:xfrm>
            <a:off x="7225264" y="2276873"/>
            <a:ext cx="738664" cy="1571636"/>
          </a:xfrm>
          <a:prstGeom prst="rect">
            <a:avLst/>
          </a:prstGeom>
          <a:noFill/>
          <a:ln>
            <a:solidFill>
              <a:srgbClr val="C00000"/>
            </a:solidFill>
            <a:prstDash val="dash"/>
          </a:ln>
        </p:spPr>
        <p:txBody>
          <a:bodyPr vert="eaVert" wrap="square" rtlCol="0">
            <a:spAutoFit/>
          </a:bodyPr>
          <a:lstStyle/>
          <a:p>
            <a:r>
              <a:rPr lang="zh-CN" altLang="en-US" b="1" dirty="0">
                <a:solidFill>
                  <a:srgbClr val="C00000"/>
                </a:solidFill>
                <a:effectLst>
                  <a:outerShdw blurRad="38100" dist="38100" dir="2700000" algn="tl">
                    <a:srgbClr val="000000">
                      <a:alpha val="43137"/>
                    </a:srgbClr>
                  </a:outerShdw>
                </a:effectLst>
                <a:latin typeface="楷体" pitchFamily="49" charset="-122"/>
                <a:ea typeface="楷体" pitchFamily="49" charset="-122"/>
              </a:rPr>
              <a:t>本人办理无须认证或公证</a:t>
            </a:r>
          </a:p>
        </p:txBody>
      </p:sp>
      <p:sp>
        <p:nvSpPr>
          <p:cNvPr id="14" name="下箭头 13"/>
          <p:cNvSpPr/>
          <p:nvPr/>
        </p:nvSpPr>
        <p:spPr bwMode="gray">
          <a:xfrm>
            <a:off x="3779912" y="4077072"/>
            <a:ext cx="214314" cy="357191"/>
          </a:xfrm>
          <a:prstGeom prst="downArrow">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6" name="TextBox 15"/>
          <p:cNvSpPr txBox="1"/>
          <p:nvPr/>
        </p:nvSpPr>
        <p:spPr>
          <a:xfrm>
            <a:off x="2915816" y="4581128"/>
            <a:ext cx="2071702" cy="369332"/>
          </a:xfrm>
          <a:prstGeom prst="rect">
            <a:avLst/>
          </a:prstGeom>
          <a:noFill/>
          <a:ln>
            <a:solidFill>
              <a:srgbClr val="C00000"/>
            </a:solidFill>
            <a:prstDash val="dash"/>
          </a:ln>
        </p:spPr>
        <p:txBody>
          <a:bodyPr wrap="square" rtlCol="0">
            <a:spAutoFit/>
          </a:bodyPr>
          <a:lstStyle/>
          <a:p>
            <a:r>
              <a:rPr lang="zh-CN" altLang="en-US" b="1" dirty="0">
                <a:solidFill>
                  <a:srgbClr val="C00000"/>
                </a:solidFill>
                <a:effectLst>
                  <a:outerShdw blurRad="38100" dist="38100" dir="2700000" algn="tl">
                    <a:srgbClr val="000000">
                      <a:alpha val="43137"/>
                    </a:srgbClr>
                  </a:outerShdw>
                </a:effectLst>
                <a:latin typeface="楷体" pitchFamily="49" charset="-122"/>
                <a:ea typeface="楷体" pitchFamily="49" charset="-122"/>
              </a:rPr>
              <a:t>授权须认证或公证</a:t>
            </a:r>
            <a:endParaRPr lang="zh-CN" altLang="en-US" dirty="0"/>
          </a:p>
        </p:txBody>
      </p:sp>
      <p:sp>
        <p:nvSpPr>
          <p:cNvPr id="17" name="灯片编号占位符 16"/>
          <p:cNvSpPr>
            <a:spLocks noGrp="1"/>
          </p:cNvSpPr>
          <p:nvPr>
            <p:ph type="sldNum" sz="quarter" idx="12"/>
          </p:nvPr>
        </p:nvSpPr>
        <p:spPr/>
        <p:txBody>
          <a:bodyPr/>
          <a:lstStyle/>
          <a:p>
            <a:pPr>
              <a:defRPr/>
            </a:pPr>
            <a:fld id="{4BD8D94F-7DCC-4583-8942-8B98B6C16D23}" type="slidenum">
              <a:rPr lang="en-US" altLang="zh-CN" smtClean="0"/>
              <a:pPr>
                <a:defRPr/>
              </a:pPr>
              <a:t>36</a:t>
            </a:fld>
            <a:endParaRPr lang="en-US" altLang="zh-CN" dirty="0"/>
          </a:p>
        </p:txBody>
      </p:sp>
      <p:sp>
        <p:nvSpPr>
          <p:cNvPr id="18" name="标题 1"/>
          <p:cNvSpPr txBox="1">
            <a:spLocks/>
          </p:cNvSpPr>
          <p:nvPr/>
        </p:nvSpPr>
        <p:spPr bwMode="auto">
          <a:xfrm>
            <a:off x="428625" y="285751"/>
            <a:ext cx="4471988" cy="582613"/>
          </a:xfrm>
          <a:prstGeom prst="rect">
            <a:avLst/>
          </a:prstGeom>
          <a:noFill/>
          <a:ln w="9525">
            <a:noFill/>
            <a:miter lim="800000"/>
            <a:headEnd/>
            <a:tailEnd/>
          </a:ln>
        </p:spPr>
        <p:txBody>
          <a:bodyPr anchor="ctr"/>
          <a:lstStyle/>
          <a:p>
            <a:pPr eaLnBrk="0" hangingPunct="0">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投资者有效身份证明文件</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xmlns="" val="15788166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14282" y="1000109"/>
            <a:ext cx="8643998" cy="40719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H:\PPT素材\779917_155626062_2.jpg"/>
          <p:cNvPicPr>
            <a:picLocks noChangeAspect="1" noChangeArrowheads="1"/>
          </p:cNvPicPr>
          <p:nvPr/>
        </p:nvPicPr>
        <p:blipFill>
          <a:blip r:embed="rId2" cstate="print"/>
          <a:srcRect r="1139" b="4277"/>
          <a:stretch>
            <a:fillRect/>
          </a:stretch>
        </p:blipFill>
        <p:spPr bwMode="auto">
          <a:xfrm>
            <a:off x="142844" y="5197917"/>
            <a:ext cx="1714512" cy="1660084"/>
          </a:xfrm>
          <a:prstGeom prst="rect">
            <a:avLst/>
          </a:prstGeom>
          <a:noFill/>
        </p:spPr>
      </p:pic>
      <p:sp>
        <p:nvSpPr>
          <p:cNvPr id="7" name="内容占位符 6"/>
          <p:cNvSpPr>
            <a:spLocks noGrp="1"/>
          </p:cNvSpPr>
          <p:nvPr>
            <p:ph idx="1"/>
          </p:nvPr>
        </p:nvSpPr>
        <p:spPr>
          <a:xfrm>
            <a:off x="357158" y="785795"/>
            <a:ext cx="7429552" cy="4740277"/>
          </a:xfrm>
        </p:spPr>
        <p:txBody>
          <a:bodyPr/>
          <a:lstStyle/>
          <a:p>
            <a:pPr>
              <a:buClr>
                <a:srgbClr val="C00000"/>
              </a:buClr>
              <a:buFont typeface="Wingdings" pitchFamily="2" charset="2"/>
              <a:buChar char="l"/>
            </a:pPr>
            <a:endParaRPr lang="en-US" altLang="zh-CN" sz="2000" b="1" dirty="0">
              <a:latin typeface="楷体" pitchFamily="49" charset="-122"/>
              <a:ea typeface="楷体" pitchFamily="49" charset="-122"/>
            </a:endParaRPr>
          </a:p>
          <a:p>
            <a:pPr>
              <a:buClr>
                <a:srgbClr val="C00000"/>
              </a:buClr>
              <a:buFont typeface="Wingdings" pitchFamily="2" charset="2"/>
              <a:buChar char="p"/>
            </a:pPr>
            <a:r>
              <a:rPr lang="zh-CN" altLang="en-US" sz="2000" b="1" dirty="0">
                <a:latin typeface="楷体" pitchFamily="49" charset="-122"/>
                <a:ea typeface="楷体" pitchFamily="49" charset="-122"/>
              </a:rPr>
              <a:t>境外企业法人</a:t>
            </a:r>
            <a:endParaRPr lang="en-US" altLang="zh-CN" sz="2000" b="1" dirty="0">
              <a:latin typeface="楷体" pitchFamily="49" charset="-122"/>
              <a:ea typeface="楷体" pitchFamily="49" charset="-122"/>
            </a:endParaRPr>
          </a:p>
          <a:p>
            <a:pPr marL="457200" indent="-457200">
              <a:lnSpc>
                <a:spcPct val="150000"/>
              </a:lnSpc>
              <a:buClr>
                <a:srgbClr val="C00000"/>
              </a:buClr>
              <a:buFont typeface="+mj-lt"/>
              <a:buAutoNum type="arabicPeriod"/>
            </a:pPr>
            <a:r>
              <a:rPr lang="zh-CN" altLang="en-US" sz="1800" dirty="0">
                <a:solidFill>
                  <a:schemeClr val="tx1">
                    <a:lumMod val="75000"/>
                    <a:lumOff val="25000"/>
                  </a:schemeClr>
                </a:solidFill>
                <a:effectLst>
                  <a:outerShdw blurRad="38100" dist="38100" dir="2700000" algn="tl">
                    <a:srgbClr val="000000">
                      <a:alpha val="43137"/>
                    </a:srgbClr>
                  </a:outerShdw>
                </a:effectLst>
                <a:latin typeface="楷体" pitchFamily="49" charset="-122"/>
                <a:ea typeface="楷体" pitchFamily="49" charset="-122"/>
              </a:rPr>
              <a:t>所在国家和地区</a:t>
            </a:r>
            <a:r>
              <a:rPr lang="zh-CN" altLang="en-US" sz="1800" dirty="0">
                <a:solidFill>
                  <a:schemeClr val="tx1">
                    <a:lumMod val="75000"/>
                    <a:lumOff val="25000"/>
                  </a:schemeClr>
                </a:solidFill>
                <a:latin typeface="楷体" pitchFamily="49" charset="-122"/>
                <a:ea typeface="楷体" pitchFamily="49" charset="-122"/>
              </a:rPr>
              <a:t>有权机关核发的证明该境外机构主体资格及合法存续的证明文件；</a:t>
            </a:r>
            <a:r>
              <a:rPr lang="zh-CN" altLang="en-US" sz="1600" i="1" dirty="0">
                <a:solidFill>
                  <a:schemeClr val="tx1">
                    <a:lumMod val="75000"/>
                    <a:lumOff val="25000"/>
                  </a:schemeClr>
                </a:solidFill>
                <a:latin typeface="楷体" pitchFamily="49" charset="-122"/>
                <a:ea typeface="楷体" pitchFamily="49" charset="-122"/>
              </a:rPr>
              <a:t>（“营业执照”）</a:t>
            </a:r>
          </a:p>
          <a:p>
            <a:pPr marL="457200" indent="-457200">
              <a:lnSpc>
                <a:spcPct val="150000"/>
              </a:lnSpc>
              <a:buClr>
                <a:srgbClr val="C00000"/>
              </a:buClr>
              <a:buFont typeface="+mj-lt"/>
              <a:buAutoNum type="arabicPeriod"/>
            </a:pPr>
            <a:r>
              <a:rPr lang="zh-CN" altLang="en-US" sz="1800" dirty="0">
                <a:solidFill>
                  <a:schemeClr val="tx1">
                    <a:lumMod val="75000"/>
                    <a:lumOff val="25000"/>
                  </a:schemeClr>
                </a:solidFill>
                <a:latin typeface="楷体" pitchFamily="49" charset="-122"/>
                <a:ea typeface="楷体" pitchFamily="49" charset="-122"/>
              </a:rPr>
              <a:t>境外机构或有权机关出具的能够</a:t>
            </a:r>
            <a:r>
              <a:rPr lang="zh-CN" altLang="en-US" sz="1800" dirty="0">
                <a:solidFill>
                  <a:schemeClr val="tx1">
                    <a:lumMod val="75000"/>
                    <a:lumOff val="25000"/>
                  </a:schemeClr>
                </a:solidFill>
                <a:effectLst>
                  <a:outerShdw blurRad="38100" dist="38100" dir="2700000" algn="tl">
                    <a:srgbClr val="000000">
                      <a:alpha val="43137"/>
                    </a:srgbClr>
                  </a:outerShdw>
                </a:effectLst>
                <a:latin typeface="楷体" pitchFamily="49" charset="-122"/>
                <a:ea typeface="楷体" pitchFamily="49" charset="-122"/>
              </a:rPr>
              <a:t>证明授权人有权签署授权委托书的证明文件</a:t>
            </a:r>
            <a:r>
              <a:rPr lang="zh-CN" altLang="en-US" sz="1800" dirty="0">
                <a:solidFill>
                  <a:schemeClr val="tx1">
                    <a:lumMod val="75000"/>
                    <a:lumOff val="25000"/>
                  </a:schemeClr>
                </a:solidFill>
                <a:latin typeface="楷体" pitchFamily="49" charset="-122"/>
                <a:ea typeface="楷体" pitchFamily="49" charset="-122"/>
              </a:rPr>
              <a:t>；</a:t>
            </a:r>
            <a:r>
              <a:rPr lang="zh-CN" altLang="en-US" sz="1600" i="1" dirty="0">
                <a:solidFill>
                  <a:schemeClr val="tx1">
                    <a:lumMod val="75000"/>
                    <a:lumOff val="25000"/>
                  </a:schemeClr>
                </a:solidFill>
                <a:latin typeface="楷体" pitchFamily="49" charset="-122"/>
                <a:ea typeface="楷体" pitchFamily="49" charset="-122"/>
              </a:rPr>
              <a:t>（“法定代表人证明书”）</a:t>
            </a:r>
          </a:p>
          <a:p>
            <a:pPr marL="457200" indent="-457200">
              <a:lnSpc>
                <a:spcPct val="150000"/>
              </a:lnSpc>
              <a:buClr>
                <a:srgbClr val="C00000"/>
              </a:buClr>
              <a:buFont typeface="+mj-lt"/>
              <a:buAutoNum type="arabicPeriod"/>
            </a:pPr>
            <a:r>
              <a:rPr lang="zh-CN" altLang="en-US" sz="1800" dirty="0">
                <a:solidFill>
                  <a:schemeClr val="tx1">
                    <a:lumMod val="75000"/>
                    <a:lumOff val="25000"/>
                  </a:schemeClr>
                </a:solidFill>
                <a:latin typeface="楷体" pitchFamily="49" charset="-122"/>
                <a:ea typeface="楷体" pitchFamily="49" charset="-122"/>
              </a:rPr>
              <a:t>授权人签署的委托经办人办理相关业务的授权委托书；</a:t>
            </a:r>
            <a:r>
              <a:rPr lang="zh-CN" altLang="en-US" sz="1600" i="1" dirty="0">
                <a:solidFill>
                  <a:schemeClr val="tx1">
                    <a:lumMod val="75000"/>
                    <a:lumOff val="25000"/>
                  </a:schemeClr>
                </a:solidFill>
                <a:latin typeface="楷体" pitchFamily="49" charset="-122"/>
                <a:ea typeface="楷体" pitchFamily="49" charset="-122"/>
              </a:rPr>
              <a:t>（“法定代表人授权委托书”）</a:t>
            </a:r>
            <a:endParaRPr lang="zh-CN" altLang="en-US" sz="1600" dirty="0">
              <a:solidFill>
                <a:schemeClr val="tx1">
                  <a:lumMod val="75000"/>
                  <a:lumOff val="25000"/>
                </a:schemeClr>
              </a:solidFill>
              <a:latin typeface="楷体" pitchFamily="49" charset="-122"/>
              <a:ea typeface="楷体" pitchFamily="49" charset="-122"/>
            </a:endParaRPr>
          </a:p>
          <a:p>
            <a:pPr marL="457200" indent="-457200">
              <a:lnSpc>
                <a:spcPct val="150000"/>
              </a:lnSpc>
              <a:buClr>
                <a:srgbClr val="C00000"/>
              </a:buClr>
              <a:buFont typeface="+mj-lt"/>
              <a:buAutoNum type="arabicPeriod"/>
            </a:pPr>
            <a:r>
              <a:rPr lang="zh-CN" altLang="en-US" sz="1800" dirty="0">
                <a:solidFill>
                  <a:schemeClr val="tx1">
                    <a:lumMod val="75000"/>
                    <a:lumOff val="25000"/>
                  </a:schemeClr>
                </a:solidFill>
                <a:latin typeface="楷体" pitchFamily="49" charset="-122"/>
                <a:ea typeface="楷体" pitchFamily="49" charset="-122"/>
              </a:rPr>
              <a:t>授权人及经办人有效身份证明文件复印件。</a:t>
            </a:r>
            <a:r>
              <a:rPr lang="zh-CN" altLang="en-US" sz="1800" dirty="0">
                <a:solidFill>
                  <a:srgbClr val="C00000"/>
                </a:solidFill>
                <a:latin typeface="楷体" pitchFamily="49" charset="-122"/>
                <a:ea typeface="楷体" pitchFamily="49" charset="-122"/>
              </a:rPr>
              <a:t>（</a:t>
            </a:r>
            <a:r>
              <a:rPr lang="zh-CN" altLang="en-US" sz="1600" dirty="0">
                <a:solidFill>
                  <a:srgbClr val="C00000"/>
                </a:solidFill>
                <a:latin typeface="楷体" pitchFamily="49" charset="-122"/>
                <a:ea typeface="楷体" pitchFamily="49" charset="-122"/>
              </a:rPr>
              <a:t>须符合关于自然人有效身份证明文件的要求）</a:t>
            </a:r>
          </a:p>
          <a:p>
            <a:pPr marL="457200" indent="-457200">
              <a:lnSpc>
                <a:spcPct val="150000"/>
              </a:lnSpc>
              <a:buClr>
                <a:srgbClr val="C00000"/>
              </a:buClr>
              <a:buNone/>
            </a:pPr>
            <a:endParaRPr lang="zh-CN" altLang="en-US" sz="1800" b="1" dirty="0">
              <a:solidFill>
                <a:schemeClr val="tx1">
                  <a:lumMod val="75000"/>
                  <a:lumOff val="25000"/>
                </a:schemeClr>
              </a:solidFill>
              <a:latin typeface="楷体" pitchFamily="49" charset="-122"/>
              <a:ea typeface="楷体" pitchFamily="49" charset="-122"/>
            </a:endParaRPr>
          </a:p>
        </p:txBody>
      </p:sp>
      <p:pic>
        <p:nvPicPr>
          <p:cNvPr id="12" name="图片 74" descr="www.3lian.com__016.png"/>
          <p:cNvPicPr>
            <a:picLocks noChangeAspect="1"/>
          </p:cNvPicPr>
          <p:nvPr/>
        </p:nvPicPr>
        <p:blipFill>
          <a:blip r:embed="rId3" cstate="print"/>
          <a:srcRect l="11774" t="1962" r="17155"/>
          <a:stretch>
            <a:fillRect/>
          </a:stretch>
        </p:blipFill>
        <p:spPr bwMode="auto">
          <a:xfrm>
            <a:off x="5357820" y="4890346"/>
            <a:ext cx="2286001" cy="1967655"/>
          </a:xfrm>
          <a:prstGeom prst="rect">
            <a:avLst/>
          </a:prstGeom>
          <a:noFill/>
          <a:ln w="9525">
            <a:noFill/>
            <a:miter lim="800000"/>
            <a:headEnd/>
            <a:tailEnd/>
          </a:ln>
        </p:spPr>
      </p:pic>
      <p:sp>
        <p:nvSpPr>
          <p:cNvPr id="8" name="右中括号 7"/>
          <p:cNvSpPr/>
          <p:nvPr/>
        </p:nvSpPr>
        <p:spPr bwMode="auto">
          <a:xfrm>
            <a:off x="7643834" y="1714488"/>
            <a:ext cx="214314" cy="2214579"/>
          </a:xfrm>
          <a:prstGeom prst="rightBracket">
            <a:avLst/>
          </a:prstGeom>
          <a:noFill/>
          <a:ln w="9525" cap="flat" cmpd="sng" algn="ctr">
            <a:solidFill>
              <a:srgbClr val="C00000"/>
            </a:solidFill>
            <a:prstDash val="solid"/>
            <a:round/>
            <a:headEnd type="none" w="med" len="med"/>
            <a:tailEnd type="none" w="med" len="med"/>
          </a:ln>
          <a:effectLst>
            <a:reflection blurRad="6350" stA="52000" endA="300" endPos="35000" dir="5400000" sy="-100000" algn="bl" rotWithShape="0"/>
          </a:effectLst>
        </p:spPr>
        <p:txBody>
          <a:bodyPr rtlCol="0" anchor="ctr"/>
          <a:lstStyle/>
          <a:p>
            <a:pPr algn="ctr"/>
            <a:endParaRPr lang="zh-CN" altLang="en-US"/>
          </a:p>
        </p:txBody>
      </p:sp>
      <p:sp>
        <p:nvSpPr>
          <p:cNvPr id="9" name="TextBox 8"/>
          <p:cNvSpPr txBox="1"/>
          <p:nvPr/>
        </p:nvSpPr>
        <p:spPr>
          <a:xfrm>
            <a:off x="8501091" y="1928803"/>
            <a:ext cx="461665" cy="1714512"/>
          </a:xfrm>
          <a:prstGeom prst="rect">
            <a:avLst/>
          </a:prstGeom>
          <a:noFill/>
          <a:ln>
            <a:solidFill>
              <a:srgbClr val="C00000"/>
            </a:solidFill>
            <a:prstDash val="dash"/>
          </a:ln>
        </p:spPr>
        <p:txBody>
          <a:bodyPr vert="eaVert" wrap="square" rtlCol="0">
            <a:spAutoFit/>
          </a:bodyPr>
          <a:lstStyle/>
          <a:p>
            <a:r>
              <a:rPr lang="zh-CN" altLang="en-US" b="1" dirty="0">
                <a:solidFill>
                  <a:srgbClr val="C00000"/>
                </a:solidFill>
                <a:effectLst>
                  <a:outerShdw blurRad="38100" dist="38100" dir="2700000" algn="tl">
                    <a:srgbClr val="000000">
                      <a:alpha val="43137"/>
                    </a:srgbClr>
                  </a:outerShdw>
                </a:effectLst>
                <a:latin typeface="楷体" pitchFamily="49" charset="-122"/>
                <a:ea typeface="楷体" pitchFamily="49" charset="-122"/>
              </a:rPr>
              <a:t>须公证或认证</a:t>
            </a:r>
          </a:p>
        </p:txBody>
      </p:sp>
      <p:sp>
        <p:nvSpPr>
          <p:cNvPr id="13" name="右箭头 12"/>
          <p:cNvSpPr/>
          <p:nvPr/>
        </p:nvSpPr>
        <p:spPr bwMode="gray">
          <a:xfrm>
            <a:off x="8072462" y="2857497"/>
            <a:ext cx="285752" cy="142876"/>
          </a:xfrm>
          <a:prstGeom prst="rightArrow">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cxnSp>
        <p:nvCxnSpPr>
          <p:cNvPr id="14" name="直接连接符 13"/>
          <p:cNvCxnSpPr/>
          <p:nvPr/>
        </p:nvCxnSpPr>
        <p:spPr bwMode="auto">
          <a:xfrm>
            <a:off x="857224" y="1928803"/>
            <a:ext cx="1714512" cy="1588"/>
          </a:xfrm>
          <a:prstGeom prst="line">
            <a:avLst/>
          </a:prstGeom>
          <a:gradFill rotWithShape="1">
            <a:gsLst>
              <a:gs pos="0">
                <a:srgbClr val="FF9933"/>
              </a:gs>
              <a:gs pos="100000">
                <a:srgbClr val="FF6600"/>
              </a:gs>
            </a:gsLst>
            <a:lin ang="5400000" scaled="1"/>
          </a:gradFill>
          <a:ln w="28575" cap="flat" cmpd="sng" algn="ctr">
            <a:solidFill>
              <a:srgbClr val="92D050"/>
            </a:solidFill>
            <a:prstDash val="solid"/>
            <a:round/>
            <a:headEnd type="none" w="med" len="med"/>
            <a:tailEnd type="none" w="med" len="med"/>
          </a:ln>
          <a:effectLst>
            <a:reflection blurRad="6350" stA="52000" endA="300" endPos="35000" dir="5400000" sy="-100000" algn="bl" rotWithShape="0"/>
          </a:effectLst>
        </p:spPr>
      </p:cxnSp>
      <p:cxnSp>
        <p:nvCxnSpPr>
          <p:cNvPr id="16" name="直接连接符 15"/>
          <p:cNvCxnSpPr/>
          <p:nvPr/>
        </p:nvCxnSpPr>
        <p:spPr bwMode="auto">
          <a:xfrm>
            <a:off x="4214810" y="2857497"/>
            <a:ext cx="3286148" cy="1588"/>
          </a:xfrm>
          <a:prstGeom prst="line">
            <a:avLst/>
          </a:prstGeom>
          <a:gradFill rotWithShape="1">
            <a:gsLst>
              <a:gs pos="0">
                <a:srgbClr val="FF9933"/>
              </a:gs>
              <a:gs pos="100000">
                <a:srgbClr val="FF6600"/>
              </a:gs>
            </a:gsLst>
            <a:lin ang="5400000" scaled="1"/>
          </a:gradFill>
          <a:ln w="28575" cap="flat" cmpd="sng" algn="ctr">
            <a:solidFill>
              <a:srgbClr val="92D050"/>
            </a:solidFill>
            <a:prstDash val="solid"/>
            <a:round/>
            <a:headEnd type="none" w="med" len="med"/>
            <a:tailEnd type="none" w="med" len="med"/>
          </a:ln>
          <a:effectLst>
            <a:reflection blurRad="6350" stA="52000" endA="300" endPos="35000" dir="5400000" sy="-100000" algn="bl" rotWithShape="0"/>
          </a:effectLst>
        </p:spPr>
      </p:cxnSp>
      <p:cxnSp>
        <p:nvCxnSpPr>
          <p:cNvPr id="23" name="直接连接符 22"/>
          <p:cNvCxnSpPr/>
          <p:nvPr/>
        </p:nvCxnSpPr>
        <p:spPr bwMode="auto">
          <a:xfrm>
            <a:off x="928662" y="3286125"/>
            <a:ext cx="1071570" cy="1588"/>
          </a:xfrm>
          <a:prstGeom prst="line">
            <a:avLst/>
          </a:prstGeom>
          <a:gradFill rotWithShape="1">
            <a:gsLst>
              <a:gs pos="0">
                <a:srgbClr val="FF9933"/>
              </a:gs>
              <a:gs pos="100000">
                <a:srgbClr val="FF6600"/>
              </a:gs>
            </a:gsLst>
            <a:lin ang="5400000" scaled="1"/>
          </a:gradFill>
          <a:ln w="28575" cap="flat" cmpd="sng" algn="ctr">
            <a:solidFill>
              <a:srgbClr val="92D050"/>
            </a:solidFill>
            <a:prstDash val="solid"/>
            <a:round/>
            <a:headEnd type="none" w="med" len="med"/>
            <a:tailEnd type="none" w="med" len="med"/>
          </a:ln>
          <a:effectLst>
            <a:reflection blurRad="6350" stA="52000" endA="300" endPos="35000" dir="5400000" sy="-100000" algn="bl" rotWithShape="0"/>
          </a:effectLst>
        </p:spPr>
      </p:cxnSp>
      <p:sp>
        <p:nvSpPr>
          <p:cNvPr id="18" name="灯片编号占位符 17"/>
          <p:cNvSpPr>
            <a:spLocks noGrp="1"/>
          </p:cNvSpPr>
          <p:nvPr>
            <p:ph type="sldNum" sz="quarter" idx="12"/>
          </p:nvPr>
        </p:nvSpPr>
        <p:spPr/>
        <p:txBody>
          <a:bodyPr/>
          <a:lstStyle/>
          <a:p>
            <a:pPr>
              <a:defRPr/>
            </a:pPr>
            <a:fld id="{4BD8D94F-7DCC-4583-8942-8B98B6C16D23}" type="slidenum">
              <a:rPr lang="en-US" altLang="zh-CN" smtClean="0"/>
              <a:pPr>
                <a:defRPr/>
              </a:pPr>
              <a:t>37</a:t>
            </a:fld>
            <a:endParaRPr lang="en-US" altLang="zh-CN" dirty="0"/>
          </a:p>
        </p:txBody>
      </p:sp>
      <p:sp>
        <p:nvSpPr>
          <p:cNvPr id="17" name="标题 1"/>
          <p:cNvSpPr txBox="1">
            <a:spLocks/>
          </p:cNvSpPr>
          <p:nvPr/>
        </p:nvSpPr>
        <p:spPr bwMode="auto">
          <a:xfrm>
            <a:off x="428625" y="285751"/>
            <a:ext cx="4471988" cy="582613"/>
          </a:xfrm>
          <a:prstGeom prst="rect">
            <a:avLst/>
          </a:prstGeom>
          <a:noFill/>
          <a:ln w="9525">
            <a:noFill/>
            <a:miter lim="800000"/>
            <a:headEnd/>
            <a:tailEnd/>
          </a:ln>
        </p:spPr>
        <p:txBody>
          <a:bodyPr anchor="ctr"/>
          <a:lstStyle/>
          <a:p>
            <a:pPr eaLnBrk="0" hangingPunct="0">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投资者有效身份证明文件</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xmlns="" val="174043091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xmlns="" id="{0E3C94A1-B761-4E87-9E5D-AE113EFFFDB9}"/>
              </a:ext>
            </a:extLst>
          </p:cNvPr>
          <p:cNvSpPr/>
          <p:nvPr/>
        </p:nvSpPr>
        <p:spPr>
          <a:xfrm>
            <a:off x="214315" y="1000125"/>
            <a:ext cx="8643937" cy="40719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7" name="内容占位符 6">
            <a:extLst>
              <a:ext uri="{FF2B5EF4-FFF2-40B4-BE49-F238E27FC236}">
                <a16:creationId xmlns:a16="http://schemas.microsoft.com/office/drawing/2014/main" xmlns="" id="{F71D0CF1-89B2-4BB5-8F03-BB5F30940286}"/>
              </a:ext>
            </a:extLst>
          </p:cNvPr>
          <p:cNvSpPr>
            <a:spLocks noGrp="1"/>
          </p:cNvSpPr>
          <p:nvPr>
            <p:ph idx="1"/>
          </p:nvPr>
        </p:nvSpPr>
        <p:spPr>
          <a:xfrm>
            <a:off x="357188" y="1714501"/>
            <a:ext cx="8229600" cy="4525963"/>
          </a:xfrm>
        </p:spPr>
        <p:txBody>
          <a:bodyPr/>
          <a:lstStyle/>
          <a:p>
            <a:pPr>
              <a:buClr>
                <a:srgbClr val="C00000"/>
              </a:buClr>
              <a:buFont typeface="Wingdings" pitchFamily="2" charset="2"/>
              <a:buChar char="l"/>
              <a:defRPr/>
            </a:pPr>
            <a:endParaRPr lang="en-US" altLang="zh-CN" sz="2000" b="1" dirty="0">
              <a:latin typeface="楷体" pitchFamily="49" charset="-122"/>
              <a:ea typeface="楷体" pitchFamily="49" charset="-122"/>
            </a:endParaRPr>
          </a:p>
          <a:p>
            <a:pPr>
              <a:buClr>
                <a:srgbClr val="C00000"/>
              </a:buClr>
              <a:buFont typeface="Wingdings" pitchFamily="2" charset="2"/>
              <a:buChar char="p"/>
              <a:defRPr/>
            </a:pPr>
            <a:r>
              <a:rPr lang="zh-CN" altLang="en-US" sz="2000" b="1" dirty="0">
                <a:solidFill>
                  <a:srgbClr val="C00000"/>
                </a:solidFill>
                <a:effectLst>
                  <a:outerShdw blurRad="38100" dist="38100" dir="2700000" algn="tl">
                    <a:srgbClr val="000000">
                      <a:alpha val="43137"/>
                    </a:srgbClr>
                  </a:outerShdw>
                </a:effectLst>
                <a:latin typeface="楷体" pitchFamily="49" charset="-122"/>
                <a:ea typeface="楷体" pitchFamily="49" charset="-122"/>
              </a:rPr>
              <a:t>公证或认证要求</a:t>
            </a:r>
            <a:r>
              <a:rPr lang="zh-CN" altLang="en-US" sz="1600" b="1" dirty="0">
                <a:solidFill>
                  <a:srgbClr val="C00000"/>
                </a:solidFill>
                <a:effectLst>
                  <a:outerShdw blurRad="38100" dist="38100" dir="2700000" algn="tl">
                    <a:srgbClr val="000000">
                      <a:alpha val="43137"/>
                    </a:srgbClr>
                  </a:outerShdw>
                </a:effectLst>
                <a:latin typeface="楷体" pitchFamily="49" charset="-122"/>
                <a:ea typeface="楷体" pitchFamily="49" charset="-122"/>
              </a:rPr>
              <a:t>（针对境外自然人或企业法人）</a:t>
            </a:r>
            <a:endParaRPr lang="en-US" altLang="zh-CN" sz="1600" b="1" dirty="0">
              <a:solidFill>
                <a:srgbClr val="C00000"/>
              </a:solidFill>
              <a:effectLst>
                <a:outerShdw blurRad="38100" dist="38100" dir="2700000" algn="tl">
                  <a:srgbClr val="000000">
                    <a:alpha val="43137"/>
                  </a:srgbClr>
                </a:outerShdw>
              </a:effectLst>
              <a:latin typeface="楷体" pitchFamily="49" charset="-122"/>
              <a:ea typeface="楷体" pitchFamily="49" charset="-122"/>
            </a:endParaRPr>
          </a:p>
          <a:p>
            <a:pPr marL="457200" indent="-457200">
              <a:lnSpc>
                <a:spcPct val="150000"/>
              </a:lnSpc>
              <a:buClr>
                <a:srgbClr val="C00000"/>
              </a:buClr>
              <a:buFont typeface="+mj-lt"/>
              <a:buAutoNum type="arabicPeriod"/>
              <a:defRPr/>
            </a:pPr>
            <a:r>
              <a:rPr lang="zh-CN" altLang="en-US" sz="1800" dirty="0">
                <a:effectLst>
                  <a:outerShdw blurRad="38100" dist="38100" dir="2700000" algn="tl">
                    <a:srgbClr val="000000">
                      <a:alpha val="43137"/>
                    </a:srgbClr>
                  </a:outerShdw>
                </a:effectLst>
                <a:latin typeface="楷体" pitchFamily="49" charset="-122"/>
                <a:ea typeface="楷体" pitchFamily="49" charset="-122"/>
              </a:rPr>
              <a:t>外国（地区）投资者：</a:t>
            </a:r>
            <a:r>
              <a:rPr lang="zh-CN" altLang="en-US" sz="1800" dirty="0">
                <a:latin typeface="楷体" pitchFamily="49" charset="-122"/>
                <a:ea typeface="楷体" pitchFamily="49" charset="-122"/>
              </a:rPr>
              <a:t>提交的文件，须经我国驻该国使、领馆认证。</a:t>
            </a:r>
          </a:p>
          <a:p>
            <a:pPr marL="457200" indent="-457200">
              <a:lnSpc>
                <a:spcPct val="150000"/>
              </a:lnSpc>
              <a:buClr>
                <a:srgbClr val="C00000"/>
              </a:buClr>
              <a:buFont typeface="+mj-lt"/>
              <a:buAutoNum type="arabicPeriod"/>
              <a:defRPr/>
            </a:pPr>
            <a:r>
              <a:rPr lang="zh-CN" altLang="en-US" sz="1800" dirty="0">
                <a:effectLst>
                  <a:outerShdw blurRad="38100" dist="38100" dir="2700000" algn="tl">
                    <a:srgbClr val="000000">
                      <a:alpha val="43137"/>
                    </a:srgbClr>
                  </a:outerShdw>
                </a:effectLst>
                <a:latin typeface="楷体" pitchFamily="49" charset="-122"/>
                <a:ea typeface="楷体" pitchFamily="49" charset="-122"/>
              </a:rPr>
              <a:t>香港：</a:t>
            </a:r>
            <a:r>
              <a:rPr lang="zh-CN" altLang="en-US" sz="1800" dirty="0">
                <a:latin typeface="楷体" pitchFamily="49" charset="-122"/>
                <a:ea typeface="楷体" pitchFamily="49" charset="-122"/>
              </a:rPr>
              <a:t>须经我国司法部委托的香港公证人公证，并盖有中国法律服务（香港）有限公司转递香港公证文书专用章；</a:t>
            </a:r>
            <a:endParaRPr lang="en-US" altLang="zh-CN" sz="1800" dirty="0">
              <a:latin typeface="楷体" pitchFamily="49" charset="-122"/>
              <a:ea typeface="楷体" pitchFamily="49" charset="-122"/>
            </a:endParaRPr>
          </a:p>
          <a:p>
            <a:pPr marL="457200" indent="-457200">
              <a:lnSpc>
                <a:spcPct val="150000"/>
              </a:lnSpc>
              <a:buClr>
                <a:srgbClr val="C00000"/>
              </a:buClr>
              <a:buFont typeface="+mj-lt"/>
              <a:buAutoNum type="arabicPeriod"/>
              <a:defRPr/>
            </a:pPr>
            <a:r>
              <a:rPr lang="zh-CN" altLang="en-US" sz="1800" dirty="0">
                <a:effectLst>
                  <a:outerShdw blurRad="38100" dist="38100" dir="2700000" algn="tl">
                    <a:srgbClr val="000000">
                      <a:alpha val="43137"/>
                    </a:srgbClr>
                  </a:outerShdw>
                </a:effectLst>
                <a:latin typeface="楷体" pitchFamily="49" charset="-122"/>
                <a:ea typeface="楷体" pitchFamily="49" charset="-122"/>
              </a:rPr>
              <a:t>澳门：</a:t>
            </a:r>
            <a:r>
              <a:rPr lang="zh-CN" altLang="en-US" sz="1800" dirty="0">
                <a:latin typeface="楷体" pitchFamily="49" charset="-122"/>
                <a:ea typeface="楷体" pitchFamily="49" charset="-122"/>
              </a:rPr>
              <a:t>须经澳门政府公证部门或我国司法部委托的公证人公证，并经中国法律服务（澳门）公司加盖核验章；</a:t>
            </a:r>
          </a:p>
          <a:p>
            <a:pPr marL="457200" indent="-457200">
              <a:lnSpc>
                <a:spcPct val="150000"/>
              </a:lnSpc>
              <a:buClr>
                <a:srgbClr val="C00000"/>
              </a:buClr>
              <a:buFont typeface="+mj-lt"/>
              <a:buAutoNum type="arabicPeriod"/>
              <a:defRPr/>
            </a:pPr>
            <a:r>
              <a:rPr lang="zh-CN" altLang="en-US" sz="1800" dirty="0">
                <a:effectLst>
                  <a:outerShdw blurRad="38100" dist="38100" dir="2700000" algn="tl">
                    <a:srgbClr val="000000">
                      <a:alpha val="43137"/>
                    </a:srgbClr>
                  </a:outerShdw>
                </a:effectLst>
                <a:latin typeface="楷体" pitchFamily="49" charset="-122"/>
                <a:ea typeface="楷体" pitchFamily="49" charset="-122"/>
              </a:rPr>
              <a:t>台湾：</a:t>
            </a:r>
            <a:r>
              <a:rPr lang="zh-CN" altLang="en-US" sz="1800" dirty="0">
                <a:latin typeface="楷体" pitchFamily="49" charset="-122"/>
                <a:ea typeface="楷体" pitchFamily="49" charset="-122"/>
              </a:rPr>
              <a:t>须经台湾地区的公证部门公证，并由台湾海峡交流基会按照</a:t>
            </a:r>
            <a:r>
              <a:rPr lang="en-US" altLang="zh-CN" sz="1800" dirty="0">
                <a:latin typeface="楷体" pitchFamily="49" charset="-122"/>
                <a:ea typeface="楷体" pitchFamily="49" charset="-122"/>
              </a:rPr>
              <a:t>1993</a:t>
            </a:r>
            <a:r>
              <a:rPr lang="zh-CN" altLang="en-US" sz="1800" dirty="0">
                <a:latin typeface="楷体" pitchFamily="49" charset="-122"/>
                <a:ea typeface="楷体" pitchFamily="49" charset="-122"/>
              </a:rPr>
              <a:t>年</a:t>
            </a:r>
            <a:r>
              <a:rPr lang="en-US" altLang="zh-CN" sz="1800" dirty="0">
                <a:latin typeface="楷体" pitchFamily="49" charset="-122"/>
                <a:ea typeface="楷体" pitchFamily="49" charset="-122"/>
              </a:rPr>
              <a:t>《</a:t>
            </a:r>
            <a:r>
              <a:rPr lang="zh-CN" altLang="en-US" sz="1800" dirty="0">
                <a:latin typeface="楷体" pitchFamily="49" charset="-122"/>
                <a:ea typeface="楷体" pitchFamily="49" charset="-122"/>
              </a:rPr>
              <a:t>海峡两岸公证书使用查证协议</a:t>
            </a:r>
            <a:r>
              <a:rPr lang="en-US" altLang="zh-CN" sz="1800" dirty="0">
                <a:latin typeface="楷体" pitchFamily="49" charset="-122"/>
                <a:ea typeface="楷体" pitchFamily="49" charset="-122"/>
              </a:rPr>
              <a:t>》</a:t>
            </a:r>
            <a:r>
              <a:rPr lang="zh-CN" altLang="en-US" sz="1800" dirty="0">
                <a:latin typeface="楷体" pitchFamily="49" charset="-122"/>
                <a:ea typeface="楷体" pitchFamily="49" charset="-122"/>
              </a:rPr>
              <a:t>寄送公证书副本。台湾投资者还应提供接收台湾公证书的内地公证协会出具的公证书正本与海基会寄送该会的副本一致的核对证明。</a:t>
            </a:r>
          </a:p>
          <a:p>
            <a:pPr marL="457200" indent="-457200">
              <a:lnSpc>
                <a:spcPct val="150000"/>
              </a:lnSpc>
              <a:buClr>
                <a:srgbClr val="C00000"/>
              </a:buClr>
              <a:buFontTx/>
              <a:buNone/>
              <a:defRPr/>
            </a:pPr>
            <a:endParaRPr lang="en-US" altLang="zh-CN" sz="1800" b="1" dirty="0">
              <a:latin typeface="楷体" pitchFamily="49" charset="-122"/>
              <a:ea typeface="楷体" pitchFamily="49" charset="-122"/>
            </a:endParaRPr>
          </a:p>
        </p:txBody>
      </p:sp>
      <p:grpSp>
        <p:nvGrpSpPr>
          <p:cNvPr id="2" name="组合 23">
            <a:extLst>
              <a:ext uri="{FF2B5EF4-FFF2-40B4-BE49-F238E27FC236}">
                <a16:creationId xmlns:a16="http://schemas.microsoft.com/office/drawing/2014/main" xmlns="" id="{EF831BC8-20D6-4697-B08A-7F0D45D8D014}"/>
              </a:ext>
            </a:extLst>
          </p:cNvPr>
          <p:cNvGrpSpPr>
            <a:grpSpLocks/>
          </p:cNvGrpSpPr>
          <p:nvPr/>
        </p:nvGrpSpPr>
        <p:grpSpPr bwMode="auto">
          <a:xfrm>
            <a:off x="1331640" y="2952751"/>
            <a:ext cx="6984776" cy="2998117"/>
            <a:chOff x="1331614" y="1928802"/>
            <a:chExt cx="6984825" cy="2998138"/>
          </a:xfrm>
        </p:grpSpPr>
        <p:cxnSp>
          <p:nvCxnSpPr>
            <p:cNvPr id="9" name="直接连接符 8">
              <a:extLst>
                <a:ext uri="{FF2B5EF4-FFF2-40B4-BE49-F238E27FC236}">
                  <a16:creationId xmlns:a16="http://schemas.microsoft.com/office/drawing/2014/main" xmlns="" id="{3419F3E7-B76E-42B6-A3E2-7CFB3E26F4FF}"/>
                </a:ext>
              </a:extLst>
            </p:cNvPr>
            <p:cNvCxnSpPr/>
            <p:nvPr/>
          </p:nvCxnSpPr>
          <p:spPr bwMode="auto">
            <a:xfrm>
              <a:off x="5148065" y="4061250"/>
              <a:ext cx="1876781" cy="13666"/>
            </a:xfrm>
            <a:prstGeom prst="line">
              <a:avLst/>
            </a:prstGeom>
            <a:gradFill rotWithShape="1">
              <a:gsLst>
                <a:gs pos="0">
                  <a:srgbClr val="FF9933"/>
                </a:gs>
                <a:gs pos="100000">
                  <a:srgbClr val="FF6600"/>
                </a:gs>
              </a:gsLst>
              <a:lin ang="5400000" scaled="1"/>
            </a:gradFill>
            <a:ln w="28575" cap="flat" cmpd="sng" algn="ctr">
              <a:solidFill>
                <a:srgbClr val="92D050"/>
              </a:solidFill>
              <a:prstDash val="solid"/>
              <a:round/>
              <a:headEnd type="none" w="med" len="med"/>
              <a:tailEnd type="none" w="med" len="med"/>
            </a:ln>
            <a:effectLst>
              <a:reflection blurRad="6350" stA="52000" endA="300" endPos="35000" dir="5400000" sy="-100000" algn="bl" rotWithShape="0"/>
            </a:effectLst>
          </p:spPr>
        </p:cxnSp>
        <p:cxnSp>
          <p:nvCxnSpPr>
            <p:cNvPr id="15" name="直接连接符 14">
              <a:extLst>
                <a:ext uri="{FF2B5EF4-FFF2-40B4-BE49-F238E27FC236}">
                  <a16:creationId xmlns:a16="http://schemas.microsoft.com/office/drawing/2014/main" xmlns="" id="{D060D668-279B-4BA6-B249-AC5977E0A95D}"/>
                </a:ext>
              </a:extLst>
            </p:cNvPr>
            <p:cNvCxnSpPr/>
            <p:nvPr/>
          </p:nvCxnSpPr>
          <p:spPr bwMode="auto">
            <a:xfrm>
              <a:off x="5436099" y="2333046"/>
              <a:ext cx="2880340" cy="0"/>
            </a:xfrm>
            <a:prstGeom prst="line">
              <a:avLst/>
            </a:prstGeom>
            <a:gradFill rotWithShape="1">
              <a:gsLst>
                <a:gs pos="0">
                  <a:srgbClr val="FF9933"/>
                </a:gs>
                <a:gs pos="100000">
                  <a:srgbClr val="FF6600"/>
                </a:gs>
              </a:gsLst>
              <a:lin ang="5400000" scaled="1"/>
            </a:gradFill>
            <a:ln w="28575" cap="flat" cmpd="sng" algn="ctr">
              <a:solidFill>
                <a:srgbClr val="92D050"/>
              </a:solidFill>
              <a:prstDash val="solid"/>
              <a:round/>
              <a:headEnd type="none" w="med" len="med"/>
              <a:tailEnd type="none" w="med" len="med"/>
            </a:ln>
            <a:effectLst>
              <a:reflection blurRad="6350" stA="52000" endA="300" endPos="35000" dir="5400000" sy="-100000" algn="bl" rotWithShape="0"/>
            </a:effectLst>
          </p:spPr>
        </p:cxnSp>
        <p:cxnSp>
          <p:nvCxnSpPr>
            <p:cNvPr id="16" name="直接连接符 15">
              <a:extLst>
                <a:ext uri="{FF2B5EF4-FFF2-40B4-BE49-F238E27FC236}">
                  <a16:creationId xmlns:a16="http://schemas.microsoft.com/office/drawing/2014/main" xmlns="" id="{9F79D734-D91E-4BE1-A1D6-265C141455E1}"/>
                </a:ext>
              </a:extLst>
            </p:cNvPr>
            <p:cNvCxnSpPr/>
            <p:nvPr/>
          </p:nvCxnSpPr>
          <p:spPr bwMode="auto">
            <a:xfrm>
              <a:off x="1331614" y="2765097"/>
              <a:ext cx="3024357" cy="0"/>
            </a:xfrm>
            <a:prstGeom prst="line">
              <a:avLst/>
            </a:prstGeom>
            <a:gradFill rotWithShape="1">
              <a:gsLst>
                <a:gs pos="0">
                  <a:srgbClr val="FF9933"/>
                </a:gs>
                <a:gs pos="100000">
                  <a:srgbClr val="FF6600"/>
                </a:gs>
              </a:gsLst>
              <a:lin ang="5400000" scaled="1"/>
            </a:gradFill>
            <a:ln w="28575" cap="flat" cmpd="sng" algn="ctr">
              <a:solidFill>
                <a:srgbClr val="92D050"/>
              </a:solidFill>
              <a:prstDash val="solid"/>
              <a:round/>
              <a:headEnd type="none" w="med" len="med"/>
              <a:tailEnd type="none" w="med" len="med"/>
            </a:ln>
            <a:effectLst>
              <a:reflection blurRad="6350" stA="52000" endA="300" endPos="35000" dir="5400000" sy="-100000" algn="bl" rotWithShape="0"/>
            </a:effectLst>
          </p:spPr>
        </p:cxnSp>
        <p:cxnSp>
          <p:nvCxnSpPr>
            <p:cNvPr id="17" name="直接连接符 16">
              <a:extLst>
                <a:ext uri="{FF2B5EF4-FFF2-40B4-BE49-F238E27FC236}">
                  <a16:creationId xmlns:a16="http://schemas.microsoft.com/office/drawing/2014/main" xmlns="" id="{2279287A-16FA-4FB8-BECC-1568DCAD5C6F}"/>
                </a:ext>
              </a:extLst>
            </p:cNvPr>
            <p:cNvCxnSpPr/>
            <p:nvPr/>
          </p:nvCxnSpPr>
          <p:spPr bwMode="auto">
            <a:xfrm>
              <a:off x="1619648" y="3629199"/>
              <a:ext cx="2286016" cy="1588"/>
            </a:xfrm>
            <a:prstGeom prst="line">
              <a:avLst/>
            </a:prstGeom>
            <a:gradFill rotWithShape="1">
              <a:gsLst>
                <a:gs pos="0">
                  <a:srgbClr val="FF9933"/>
                </a:gs>
                <a:gs pos="100000">
                  <a:srgbClr val="FF6600"/>
                </a:gs>
              </a:gsLst>
              <a:lin ang="5400000" scaled="1"/>
            </a:gradFill>
            <a:ln w="28575" cap="flat" cmpd="sng" algn="ctr">
              <a:solidFill>
                <a:srgbClr val="92D050"/>
              </a:solidFill>
              <a:prstDash val="solid"/>
              <a:round/>
              <a:headEnd type="none" w="med" len="med"/>
              <a:tailEnd type="none" w="med" len="med"/>
            </a:ln>
            <a:effectLst>
              <a:reflection blurRad="6350" stA="52000" endA="300" endPos="35000" dir="5400000" sy="-100000" algn="bl" rotWithShape="0"/>
            </a:effectLst>
          </p:spPr>
        </p:cxnSp>
        <p:cxnSp>
          <p:nvCxnSpPr>
            <p:cNvPr id="20" name="直接连接符 19">
              <a:extLst>
                <a:ext uri="{FF2B5EF4-FFF2-40B4-BE49-F238E27FC236}">
                  <a16:creationId xmlns:a16="http://schemas.microsoft.com/office/drawing/2014/main" xmlns="" id="{37054F30-B1BD-4B71-8E75-99C68F92CC65}"/>
                </a:ext>
              </a:extLst>
            </p:cNvPr>
            <p:cNvCxnSpPr/>
            <p:nvPr/>
          </p:nvCxnSpPr>
          <p:spPr bwMode="auto">
            <a:xfrm>
              <a:off x="2339733" y="4925352"/>
              <a:ext cx="1789373" cy="1588"/>
            </a:xfrm>
            <a:prstGeom prst="line">
              <a:avLst/>
            </a:prstGeom>
            <a:gradFill rotWithShape="1">
              <a:gsLst>
                <a:gs pos="0">
                  <a:srgbClr val="FF9933"/>
                </a:gs>
                <a:gs pos="100000">
                  <a:srgbClr val="FF6600"/>
                </a:gs>
              </a:gsLst>
              <a:lin ang="5400000" scaled="1"/>
            </a:gradFill>
            <a:ln w="28575" cap="flat" cmpd="sng" algn="ctr">
              <a:solidFill>
                <a:srgbClr val="92D050"/>
              </a:solidFill>
              <a:prstDash val="solid"/>
              <a:round/>
              <a:headEnd type="none" w="med" len="med"/>
              <a:tailEnd type="none" w="med" len="med"/>
            </a:ln>
            <a:effectLst>
              <a:reflection blurRad="6350" stA="52000" endA="300" endPos="35000" dir="5400000" sy="-100000" algn="bl" rotWithShape="0"/>
            </a:effectLst>
          </p:spPr>
        </p:cxnSp>
        <p:cxnSp>
          <p:nvCxnSpPr>
            <p:cNvPr id="23" name="直接连接符 22">
              <a:extLst>
                <a:ext uri="{FF2B5EF4-FFF2-40B4-BE49-F238E27FC236}">
                  <a16:creationId xmlns:a16="http://schemas.microsoft.com/office/drawing/2014/main" xmlns="" id="{CE940B26-3E73-4C1B-83C3-573594702EDB}"/>
                </a:ext>
              </a:extLst>
            </p:cNvPr>
            <p:cNvCxnSpPr/>
            <p:nvPr/>
          </p:nvCxnSpPr>
          <p:spPr bwMode="auto">
            <a:xfrm>
              <a:off x="5286380" y="1928802"/>
              <a:ext cx="2286016" cy="1588"/>
            </a:xfrm>
            <a:prstGeom prst="line">
              <a:avLst/>
            </a:prstGeom>
            <a:gradFill rotWithShape="1">
              <a:gsLst>
                <a:gs pos="0">
                  <a:srgbClr val="FF9933"/>
                </a:gs>
                <a:gs pos="100000">
                  <a:srgbClr val="FF6600"/>
                </a:gs>
              </a:gsLst>
              <a:lin ang="5400000" scaled="1"/>
            </a:gradFill>
            <a:ln w="28575" cap="flat" cmpd="sng" algn="ctr">
              <a:solidFill>
                <a:srgbClr val="92D050"/>
              </a:solidFill>
              <a:prstDash val="solid"/>
              <a:round/>
              <a:headEnd type="none" w="med" len="med"/>
              <a:tailEnd type="none" w="med" len="med"/>
            </a:ln>
            <a:effectLst>
              <a:reflection blurRad="6350" stA="52000" endA="300" endPos="35000" dir="5400000" sy="-100000" algn="bl" rotWithShape="0"/>
            </a:effectLst>
          </p:spPr>
        </p:cxnSp>
      </p:grpSp>
      <p:sp>
        <p:nvSpPr>
          <p:cNvPr id="114694" name="TextBox 13">
            <a:extLst>
              <a:ext uri="{FF2B5EF4-FFF2-40B4-BE49-F238E27FC236}">
                <a16:creationId xmlns:a16="http://schemas.microsoft.com/office/drawing/2014/main" xmlns="" id="{AB1EEBA1-D2CF-40CB-8118-E86AC739D5D5}"/>
              </a:ext>
            </a:extLst>
          </p:cNvPr>
          <p:cNvSpPr txBox="1">
            <a:spLocks noChangeArrowheads="1"/>
          </p:cNvSpPr>
          <p:nvPr/>
        </p:nvSpPr>
        <p:spPr bwMode="auto">
          <a:xfrm>
            <a:off x="2411761" y="740702"/>
            <a:ext cx="4714875" cy="1200329"/>
          </a:xfrm>
          <a:prstGeom prst="rect">
            <a:avLst/>
          </a:prstGeom>
          <a:noFill/>
          <a:ln w="12700">
            <a:solidFill>
              <a:srgbClr val="C00000"/>
            </a:solidFill>
            <a:prstDash val="sysDash"/>
            <a:miter lim="800000"/>
            <a:headEnd/>
            <a:tailEnd/>
          </a:ln>
          <a:extLst>
            <a:ext uri="{909E8E84-426E-40dd-AFC4-6F175D3DCCD1}">
              <a14:hiddenFill xmlns="" xmlns:a14="http://schemas.microsoft.com/office/drawing/2010/main">
                <a:solidFill>
                  <a:srgbClr val="FFFFFF"/>
                </a:solidFill>
              </a14:hiddenFill>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b="1">
                <a:solidFill>
                  <a:srgbClr val="C00000"/>
                </a:solidFill>
                <a:latin typeface="楷体" panose="02010609060101010101" pitchFamily="49" charset="-122"/>
                <a:ea typeface="楷体" panose="02010609060101010101" pitchFamily="49" charset="-122"/>
              </a:rPr>
              <a:t>原则：</a:t>
            </a:r>
            <a:endParaRPr lang="en-US" altLang="zh-CN" sz="2400" b="1" dirty="0">
              <a:solidFill>
                <a:srgbClr val="C00000"/>
              </a:solidFill>
              <a:latin typeface="楷体" panose="02010609060101010101" pitchFamily="49" charset="-122"/>
              <a:ea typeface="楷体" panose="02010609060101010101" pitchFamily="49" charset="-122"/>
            </a:endParaRPr>
          </a:p>
          <a:p>
            <a:pPr eaLnBrk="1" hangingPunct="1">
              <a:spcBef>
                <a:spcPct val="0"/>
              </a:spcBef>
              <a:buFontTx/>
              <a:buNone/>
            </a:pPr>
            <a:r>
              <a:rPr lang="zh-CN" altLang="en-US" sz="2400" b="1">
                <a:solidFill>
                  <a:srgbClr val="C00000"/>
                </a:solidFill>
                <a:latin typeface="楷体" panose="02010609060101010101" pitchFamily="49" charset="-122"/>
                <a:ea typeface="楷体" panose="02010609060101010101" pitchFamily="49" charset="-122"/>
              </a:rPr>
              <a:t>凡不经我国政府机构颁发的身份证明文件，均需公证或认证。</a:t>
            </a:r>
          </a:p>
        </p:txBody>
      </p:sp>
      <p:sp>
        <p:nvSpPr>
          <p:cNvPr id="114696" name="灯片编号占位符 23">
            <a:extLst>
              <a:ext uri="{FF2B5EF4-FFF2-40B4-BE49-F238E27FC236}">
                <a16:creationId xmlns:a16="http://schemas.microsoft.com/office/drawing/2014/main" xmlns="" id="{24A9C270-C668-4168-92BD-CF80F8B7A98F}"/>
              </a:ext>
            </a:extLst>
          </p:cNvPr>
          <p:cNvSpPr>
            <a:spLocks noGrp="1"/>
          </p:cNvSpPr>
          <p:nvPr>
            <p:ph type="sldNum" sz="quarter" idx="12"/>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fld id="{F23C9180-8581-4F5C-8625-838B3E1A9737}" type="slidenum">
              <a:rPr lang="en-US" altLang="zh-CN" sz="1400"/>
              <a:pPr>
                <a:spcBef>
                  <a:spcPct val="0"/>
                </a:spcBef>
                <a:buFontTx/>
                <a:buNone/>
              </a:pPr>
              <a:t>38</a:t>
            </a:fld>
            <a:endParaRPr lang="en-US" altLang="zh-CN" sz="1400" dirty="0"/>
          </a:p>
        </p:txBody>
      </p:sp>
      <p:sp>
        <p:nvSpPr>
          <p:cNvPr id="19" name="标题 1">
            <a:extLst>
              <a:ext uri="{FF2B5EF4-FFF2-40B4-BE49-F238E27FC236}">
                <a16:creationId xmlns:a16="http://schemas.microsoft.com/office/drawing/2014/main" xmlns="" id="{9BC67385-21CF-4727-AE5D-11BBB8E7A9EE}"/>
              </a:ext>
            </a:extLst>
          </p:cNvPr>
          <p:cNvSpPr txBox="1">
            <a:spLocks/>
          </p:cNvSpPr>
          <p:nvPr/>
        </p:nvSpPr>
        <p:spPr bwMode="auto">
          <a:xfrm>
            <a:off x="428625" y="285751"/>
            <a:ext cx="4471988"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投资者有效身份证明文件</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cxnSp>
        <p:nvCxnSpPr>
          <p:cNvPr id="21" name="直接连接符 20">
            <a:extLst>
              <a:ext uri="{FF2B5EF4-FFF2-40B4-BE49-F238E27FC236}">
                <a16:creationId xmlns:a16="http://schemas.microsoft.com/office/drawing/2014/main" xmlns="" id="{3419F3E7-B76E-42B6-A3E2-7CFB3E26F4FF}"/>
              </a:ext>
            </a:extLst>
          </p:cNvPr>
          <p:cNvCxnSpPr/>
          <p:nvPr/>
        </p:nvCxnSpPr>
        <p:spPr bwMode="auto">
          <a:xfrm>
            <a:off x="3923928" y="5517232"/>
            <a:ext cx="1872208" cy="0"/>
          </a:xfrm>
          <a:prstGeom prst="line">
            <a:avLst/>
          </a:prstGeom>
          <a:gradFill rotWithShape="1">
            <a:gsLst>
              <a:gs pos="0">
                <a:srgbClr val="FF9933"/>
              </a:gs>
              <a:gs pos="100000">
                <a:srgbClr val="FF6600"/>
              </a:gs>
            </a:gsLst>
            <a:lin ang="5400000" scaled="1"/>
          </a:gradFill>
          <a:ln w="28575" cap="flat" cmpd="sng" algn="ctr">
            <a:solidFill>
              <a:srgbClr val="92D050"/>
            </a:solidFill>
            <a:prstDash val="solid"/>
            <a:round/>
            <a:headEnd type="none" w="med" len="med"/>
            <a:tailEnd type="none" w="med" len="med"/>
          </a:ln>
          <a:effectLst>
            <a:reflection blurRad="6350" stA="52000" endA="300" endPos="35000" dir="5400000" sy="-100000" algn="bl" rotWithShape="0"/>
          </a:effectLst>
        </p:spPr>
      </p:cxnSp>
      <p:cxnSp>
        <p:nvCxnSpPr>
          <p:cNvPr id="25" name="直接连接符 24">
            <a:extLst>
              <a:ext uri="{FF2B5EF4-FFF2-40B4-BE49-F238E27FC236}">
                <a16:creationId xmlns:a16="http://schemas.microsoft.com/office/drawing/2014/main" xmlns="" id="{3419F3E7-B76E-42B6-A3E2-7CFB3E26F4FF}"/>
              </a:ext>
            </a:extLst>
          </p:cNvPr>
          <p:cNvCxnSpPr/>
          <p:nvPr/>
        </p:nvCxnSpPr>
        <p:spPr bwMode="auto">
          <a:xfrm>
            <a:off x="7956376" y="5949280"/>
            <a:ext cx="557808" cy="1588"/>
          </a:xfrm>
          <a:prstGeom prst="line">
            <a:avLst/>
          </a:prstGeom>
          <a:gradFill rotWithShape="1">
            <a:gsLst>
              <a:gs pos="0">
                <a:srgbClr val="FF9933"/>
              </a:gs>
              <a:gs pos="100000">
                <a:srgbClr val="FF6600"/>
              </a:gs>
            </a:gsLst>
            <a:lin ang="5400000" scaled="1"/>
          </a:gradFill>
          <a:ln w="28575" cap="flat" cmpd="sng" algn="ctr">
            <a:solidFill>
              <a:srgbClr val="92D050"/>
            </a:solidFill>
            <a:prstDash val="solid"/>
            <a:round/>
            <a:headEnd type="none" w="med" len="med"/>
            <a:tailEnd type="none" w="med" len="med"/>
          </a:ln>
          <a:effectLst>
            <a:reflection blurRad="6350" stA="52000" endA="300" endPos="35000" dir="5400000" sy="-100000" algn="bl" rotWithShape="0"/>
          </a:effectLst>
        </p:spPr>
      </p:cxnSp>
      <p:cxnSp>
        <p:nvCxnSpPr>
          <p:cNvPr id="27" name="直接连接符 26">
            <a:extLst>
              <a:ext uri="{FF2B5EF4-FFF2-40B4-BE49-F238E27FC236}">
                <a16:creationId xmlns:a16="http://schemas.microsoft.com/office/drawing/2014/main" xmlns="" id="{3419F3E7-B76E-42B6-A3E2-7CFB3E26F4FF}"/>
              </a:ext>
            </a:extLst>
          </p:cNvPr>
          <p:cNvCxnSpPr/>
          <p:nvPr/>
        </p:nvCxnSpPr>
        <p:spPr bwMode="auto">
          <a:xfrm>
            <a:off x="755576" y="6309320"/>
            <a:ext cx="1296144" cy="0"/>
          </a:xfrm>
          <a:prstGeom prst="line">
            <a:avLst/>
          </a:prstGeom>
          <a:gradFill rotWithShape="1">
            <a:gsLst>
              <a:gs pos="0">
                <a:srgbClr val="FF9933"/>
              </a:gs>
              <a:gs pos="100000">
                <a:srgbClr val="FF6600"/>
              </a:gs>
            </a:gsLst>
            <a:lin ang="5400000" scaled="1"/>
          </a:gradFill>
          <a:ln w="28575" cap="flat" cmpd="sng" algn="ctr">
            <a:solidFill>
              <a:srgbClr val="92D050"/>
            </a:solidFill>
            <a:prstDash val="solid"/>
            <a:round/>
            <a:headEnd type="none" w="med" len="med"/>
            <a:tailEnd type="none" w="med" len="med"/>
          </a:ln>
          <a:effectLst>
            <a:reflection blurRad="6350" stA="52000" endA="300" endPos="35000" dir="5400000" sy="-100000" algn="bl" rotWithShape="0"/>
          </a:effectLst>
        </p:spPr>
      </p:cxnSp>
    </p:spTree>
    <p:extLst>
      <p:ext uri="{BB962C8B-B14F-4D97-AF65-F5344CB8AC3E}">
        <p14:creationId xmlns:p14="http://schemas.microsoft.com/office/powerpoint/2010/main" xmlns="" val="84841670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714348" y="1285861"/>
            <a:ext cx="7500990" cy="1938992"/>
          </a:xfrm>
          <a:prstGeom prst="rect">
            <a:avLst/>
          </a:prstGeom>
        </p:spPr>
        <p:txBody>
          <a:bodyPr wrap="square">
            <a:spAutoFit/>
          </a:bodyPr>
          <a:lstStyle/>
          <a:p>
            <a:pPr marL="457200" indent="-457200">
              <a:lnSpc>
                <a:spcPct val="150000"/>
              </a:lnSpc>
              <a:buClr>
                <a:srgbClr val="C00000"/>
              </a:buClr>
            </a:pPr>
            <a:endParaRPr lang="en-US" altLang="zh-CN" sz="2000" b="1" dirty="0"/>
          </a:p>
          <a:p>
            <a:pPr marL="342900" indent="-342900">
              <a:lnSpc>
                <a:spcPct val="150000"/>
              </a:lnSpc>
              <a:buClr>
                <a:srgbClr val="C00000"/>
              </a:buClr>
            </a:pPr>
            <a:endParaRPr lang="en-US" altLang="zh-CN" sz="2000" b="1" dirty="0"/>
          </a:p>
          <a:p>
            <a:pPr marL="342900" indent="-342900">
              <a:lnSpc>
                <a:spcPct val="150000"/>
              </a:lnSpc>
              <a:buClr>
                <a:srgbClr val="C00000"/>
              </a:buClr>
            </a:pPr>
            <a:endParaRPr lang="en-US" altLang="zh-CN" sz="2000" b="1" dirty="0"/>
          </a:p>
          <a:p>
            <a:pPr marL="342900" indent="-342900">
              <a:lnSpc>
                <a:spcPct val="150000"/>
              </a:lnSpc>
              <a:buClr>
                <a:srgbClr val="C00000"/>
              </a:buClr>
            </a:pPr>
            <a:endParaRPr lang="en-US" altLang="zh-CN" sz="2000" b="1" dirty="0"/>
          </a:p>
        </p:txBody>
      </p:sp>
      <p:sp>
        <p:nvSpPr>
          <p:cNvPr id="7" name="内容占位符 6"/>
          <p:cNvSpPr>
            <a:spLocks noGrp="1"/>
          </p:cNvSpPr>
          <p:nvPr>
            <p:ph idx="1"/>
          </p:nvPr>
        </p:nvSpPr>
        <p:spPr>
          <a:xfrm>
            <a:off x="500034" y="928671"/>
            <a:ext cx="8229600" cy="4829196"/>
          </a:xfrm>
        </p:spPr>
        <p:txBody>
          <a:bodyPr/>
          <a:lstStyle/>
          <a:p>
            <a:pPr marL="0" lvl="0" indent="0" eaLnBrk="1" hangingPunct="1">
              <a:spcBef>
                <a:spcPct val="0"/>
              </a:spcBef>
              <a:buClr>
                <a:srgbClr val="C00000"/>
              </a:buClr>
              <a:buFont typeface="Wingdings" pitchFamily="2" charset="2"/>
              <a:buChar char="p"/>
            </a:pPr>
            <a:r>
              <a:rPr lang="zh-CN" altLang="en-US" sz="2000" b="1" kern="1200" dirty="0">
                <a:solidFill>
                  <a:srgbClr val="000000"/>
                </a:solidFill>
                <a:latin typeface="楷体" pitchFamily="49" charset="-122"/>
                <a:ea typeface="楷体" pitchFamily="49" charset="-122"/>
              </a:rPr>
              <a:t>业务流程</a:t>
            </a:r>
            <a:r>
              <a:rPr lang="zh-CN" altLang="en-US" sz="2000" b="1" kern="1200" dirty="0">
                <a:solidFill>
                  <a:srgbClr val="C00000"/>
                </a:solidFill>
                <a:latin typeface="楷体" pitchFamily="49" charset="-122"/>
                <a:ea typeface="楷体" pitchFamily="49" charset="-122"/>
              </a:rPr>
              <a:t>（柜台）</a:t>
            </a:r>
          </a:p>
          <a:p>
            <a:pPr marL="0" indent="0" eaLnBrk="1" hangingPunct="1">
              <a:spcBef>
                <a:spcPct val="0"/>
              </a:spcBef>
              <a:buClr>
                <a:srgbClr val="C00000"/>
              </a:buClr>
              <a:buNone/>
            </a:pPr>
            <a:r>
              <a:rPr lang="zh-CN" altLang="en-US" sz="2000" b="1" kern="1200" dirty="0">
                <a:solidFill>
                  <a:srgbClr val="C00000"/>
                </a:solidFill>
                <a:latin typeface="楷体" pitchFamily="49" charset="-122"/>
                <a:ea typeface="楷体" pitchFamily="49" charset="-122"/>
              </a:rPr>
              <a:t>（一）</a:t>
            </a:r>
            <a:r>
              <a:rPr lang="zh-CN" altLang="en-US" sz="2000" b="1" kern="1200" dirty="0">
                <a:latin typeface="楷体" pitchFamily="49" charset="-122"/>
                <a:ea typeface="楷体" pitchFamily="49" charset="-122"/>
              </a:rPr>
              <a:t>证券质押业务</a:t>
            </a:r>
          </a:p>
        </p:txBody>
      </p:sp>
      <p:sp>
        <p:nvSpPr>
          <p:cNvPr id="8" name="TextBox 7"/>
          <p:cNvSpPr txBox="1"/>
          <p:nvPr/>
        </p:nvSpPr>
        <p:spPr>
          <a:xfrm>
            <a:off x="642910" y="6000768"/>
            <a:ext cx="8215370" cy="338554"/>
          </a:xfrm>
          <a:prstGeom prst="rect">
            <a:avLst/>
          </a:prstGeom>
          <a:noFill/>
        </p:spPr>
        <p:txBody>
          <a:bodyPr wrap="square" rtlCol="0">
            <a:spAutoFit/>
          </a:bodyPr>
          <a:lstStyle/>
          <a:p>
            <a:pPr>
              <a:buClr>
                <a:srgbClr val="C00000"/>
              </a:buClr>
              <a:buFont typeface="Wingdings" pitchFamily="2" charset="2"/>
              <a:buChar char="l"/>
            </a:pPr>
            <a:r>
              <a:rPr lang="zh-CN" altLang="en-US" sz="1600" b="1" dirty="0">
                <a:latin typeface="楷体" pitchFamily="49" charset="-122"/>
                <a:ea typeface="楷体" pitchFamily="49" charset="-122"/>
              </a:rPr>
              <a:t>“审核通过日”指中国结算受理材料并审核通过当日</a:t>
            </a:r>
          </a:p>
        </p:txBody>
      </p:sp>
      <p:graphicFrame>
        <p:nvGraphicFramePr>
          <p:cNvPr id="9" name="图示 8"/>
          <p:cNvGraphicFramePr/>
          <p:nvPr>
            <p:extLst>
              <p:ext uri="{D42A27DB-BD31-4B8C-83A1-F6EECF244321}">
                <p14:modId xmlns:p14="http://schemas.microsoft.com/office/powerpoint/2010/main" xmlns="" val="1011443111"/>
              </p:ext>
            </p:extLst>
          </p:nvPr>
        </p:nvGraphicFramePr>
        <p:xfrm>
          <a:off x="1428728" y="1857364"/>
          <a:ext cx="6096000" cy="415765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4" name="灯片编号占位符 13"/>
          <p:cNvSpPr>
            <a:spLocks noGrp="1"/>
          </p:cNvSpPr>
          <p:nvPr>
            <p:ph type="sldNum" sz="quarter" idx="12"/>
          </p:nvPr>
        </p:nvSpPr>
        <p:spPr/>
        <p:txBody>
          <a:bodyPr/>
          <a:lstStyle/>
          <a:p>
            <a:pPr>
              <a:defRPr/>
            </a:pPr>
            <a:fld id="{4BD8D94F-7DCC-4583-8942-8B98B6C16D23}" type="slidenum">
              <a:rPr lang="en-US" altLang="zh-CN" smtClean="0"/>
              <a:pPr>
                <a:defRPr/>
              </a:pPr>
              <a:t>39</a:t>
            </a:fld>
            <a:endParaRPr lang="en-US" altLang="zh-CN" dirty="0"/>
          </a:p>
        </p:txBody>
      </p:sp>
      <p:sp>
        <p:nvSpPr>
          <p:cNvPr id="13" name="标题 1">
            <a:extLst>
              <a:ext uri="{FF2B5EF4-FFF2-40B4-BE49-F238E27FC236}">
                <a16:creationId xmlns:a16="http://schemas.microsoft.com/office/drawing/2014/main" xmlns="" id="{DC02A263-E6DD-474D-BB01-CFA4F13B3C54}"/>
              </a:ext>
            </a:extLst>
          </p:cNvPr>
          <p:cNvSpPr txBox="1">
            <a:spLocks/>
          </p:cNvSpPr>
          <p:nvPr/>
        </p:nvSpPr>
        <p:spPr bwMode="auto">
          <a:xfrm>
            <a:off x="428625" y="285751"/>
            <a:ext cx="5080000"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证券质押</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rPr>
              <a:t>登记</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业务</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xmlns="" val="6268347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灯片编号占位符 3">
            <a:extLst>
              <a:ext uri="{FF2B5EF4-FFF2-40B4-BE49-F238E27FC236}">
                <a16:creationId xmlns:a16="http://schemas.microsoft.com/office/drawing/2014/main" xmlns="" id="{E965AC10-BB90-4717-9F71-27F47574AAC0}"/>
              </a:ext>
            </a:extLst>
          </p:cNvPr>
          <p:cNvSpPr>
            <a:spLocks noGrp="1"/>
          </p:cNvSpPr>
          <p:nvPr>
            <p:ph type="sldNum" sz="quarter" idx="12"/>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446B1D3A-3F10-4493-9919-0966EDF628B7}" type="slidenum">
              <a:rPr lang="en-US" altLang="zh-CN"/>
              <a:pPr/>
              <a:t>4</a:t>
            </a:fld>
            <a:endParaRPr lang="en-US" altLang="zh-CN" dirty="0"/>
          </a:p>
        </p:txBody>
      </p:sp>
      <p:pic>
        <p:nvPicPr>
          <p:cNvPr id="11267" name="Picture 3">
            <a:extLst>
              <a:ext uri="{FF2B5EF4-FFF2-40B4-BE49-F238E27FC236}">
                <a16:creationId xmlns:a16="http://schemas.microsoft.com/office/drawing/2014/main" xmlns="" id="{D8C12076-06BB-4E3C-8888-1EEEF457273C}"/>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11138" y="2349500"/>
            <a:ext cx="8577262" cy="37433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标题 1">
            <a:extLst>
              <a:ext uri="{FF2B5EF4-FFF2-40B4-BE49-F238E27FC236}">
                <a16:creationId xmlns:a16="http://schemas.microsoft.com/office/drawing/2014/main" xmlns="" id="{7D5D70EB-0BAD-4A08-A6CB-1758C69ECFC0}"/>
              </a:ext>
            </a:extLst>
          </p:cNvPr>
          <p:cNvSpPr txBox="1">
            <a:spLocks/>
          </p:cNvSpPr>
          <p:nvPr/>
        </p:nvSpPr>
        <p:spPr bwMode="auto">
          <a:xfrm>
            <a:off x="357190" y="285751"/>
            <a:ext cx="2701925" cy="612775"/>
          </a:xfrm>
          <a:prstGeom prst="rect">
            <a:avLst/>
          </a:prstGeom>
          <a:noFill/>
          <a:ln w="9525">
            <a:noFill/>
            <a:miter lim="800000"/>
            <a:headEnd/>
            <a:tailEnd/>
          </a:ln>
        </p:spPr>
        <p:txBody>
          <a:bodyPr anchor="ctr"/>
          <a:lstStyle/>
          <a:p>
            <a:pPr algn="ct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投资者业务概述</a:t>
            </a:r>
            <a:b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11269" name="TextBox 7">
            <a:extLst>
              <a:ext uri="{FF2B5EF4-FFF2-40B4-BE49-F238E27FC236}">
                <a16:creationId xmlns:a16="http://schemas.microsoft.com/office/drawing/2014/main" xmlns="" id="{C88F9F38-B79A-48B5-9914-17B8DAC4BC72}"/>
              </a:ext>
            </a:extLst>
          </p:cNvPr>
          <p:cNvSpPr txBox="1">
            <a:spLocks noChangeArrowheads="1"/>
          </p:cNvSpPr>
          <p:nvPr/>
        </p:nvSpPr>
        <p:spPr bwMode="auto">
          <a:xfrm>
            <a:off x="571502" y="1000125"/>
            <a:ext cx="2786063"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Clr>
                <a:srgbClr val="C00000"/>
              </a:buClr>
              <a:buFont typeface="Wingdings" panose="05000000000000000000" pitchFamily="2" charset="2"/>
              <a:buChar char="p"/>
            </a:pPr>
            <a:r>
              <a:rPr lang="zh-CN" altLang="en-US" b="1">
                <a:latin typeface="楷体" panose="02010609060101010101" pitchFamily="49" charset="-122"/>
                <a:ea typeface="楷体" panose="02010609060101010101" pitchFamily="49" charset="-122"/>
              </a:rPr>
              <a:t>投资者特点</a:t>
            </a:r>
            <a:endParaRPr lang="zh-CN" altLang="en-US" b="1">
              <a:solidFill>
                <a:srgbClr val="C00000"/>
              </a:solidFill>
              <a:latin typeface="楷体" panose="02010609060101010101" pitchFamily="49" charset="-122"/>
              <a:ea typeface="楷体" panose="02010609060101010101" pitchFamily="49" charset="-122"/>
            </a:endParaRPr>
          </a:p>
        </p:txBody>
      </p:sp>
      <p:pic>
        <p:nvPicPr>
          <p:cNvPr id="11270" name="图片 8" descr="客户.png">
            <a:extLst>
              <a:ext uri="{FF2B5EF4-FFF2-40B4-BE49-F238E27FC236}">
                <a16:creationId xmlns:a16="http://schemas.microsoft.com/office/drawing/2014/main" xmlns="" id="{E9DE1B0A-982C-44F1-886E-9669CE8550B6}"/>
              </a:ext>
            </a:extLst>
          </p:cNvPr>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851275" y="1052513"/>
            <a:ext cx="1296988" cy="12969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xmlns="" val="67786612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4BD8D94F-7DCC-4583-8942-8B98B6C16D23}" type="slidenum">
              <a:rPr lang="en-US" altLang="zh-CN" smtClean="0"/>
              <a:pPr>
                <a:defRPr/>
              </a:pPr>
              <a:t>40</a:t>
            </a:fld>
            <a:endParaRPr lang="en-US" altLang="zh-CN"/>
          </a:p>
        </p:txBody>
      </p:sp>
      <p:sp>
        <p:nvSpPr>
          <p:cNvPr id="5" name="标题 1">
            <a:extLst>
              <a:ext uri="{FF2B5EF4-FFF2-40B4-BE49-F238E27FC236}">
                <a16:creationId xmlns:a16="http://schemas.microsoft.com/office/drawing/2014/main" xmlns="" id="{F01ACAF0-2BE3-407B-A46A-2EE848446B62}"/>
              </a:ext>
            </a:extLst>
          </p:cNvPr>
          <p:cNvSpPr txBox="1">
            <a:spLocks/>
          </p:cNvSpPr>
          <p:nvPr/>
        </p:nvSpPr>
        <p:spPr bwMode="auto">
          <a:xfrm>
            <a:off x="428625" y="285751"/>
            <a:ext cx="5080000"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证券质押</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rPr>
              <a:t>登记</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业务</a:t>
            </a:r>
            <a:r>
              <a:rPr lang="en-US" altLang="zh-CN"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解除质押登记</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7" name="矩形 6">
            <a:extLst>
              <a:ext uri="{FF2B5EF4-FFF2-40B4-BE49-F238E27FC236}">
                <a16:creationId xmlns:a16="http://schemas.microsoft.com/office/drawing/2014/main" xmlns="" id="{8208B8B3-C9B2-4E48-8EA1-E550A0D05A53}"/>
              </a:ext>
            </a:extLst>
          </p:cNvPr>
          <p:cNvSpPr>
            <a:spLocks noChangeArrowheads="1"/>
          </p:cNvSpPr>
          <p:nvPr/>
        </p:nvSpPr>
        <p:spPr bwMode="auto">
          <a:xfrm>
            <a:off x="395536" y="1340768"/>
            <a:ext cx="8136904" cy="122084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ts val="2200"/>
              </a:lnSpc>
              <a:spcBef>
                <a:spcPct val="0"/>
              </a:spcBef>
              <a:buClr>
                <a:srgbClr val="C00000"/>
              </a:buClr>
              <a:buFont typeface="Wingdings" panose="05000000000000000000" pitchFamily="2" charset="2"/>
              <a:buChar char="p"/>
            </a:pPr>
            <a:r>
              <a:rPr lang="zh-CN" altLang="en-US" sz="1800" b="1" dirty="0" smtClean="0">
                <a:latin typeface="微软雅黑" panose="020B0503020204020204" pitchFamily="34" charset="-122"/>
                <a:ea typeface="微软雅黑" panose="020B0503020204020204" pitchFamily="34" charset="-122"/>
              </a:rPr>
              <a:t>全部解押与部分解押的区别</a:t>
            </a:r>
            <a:endParaRPr lang="en-US" altLang="zh-CN" sz="1800" b="1" dirty="0" smtClean="0">
              <a:latin typeface="微软雅黑" panose="020B0503020204020204" pitchFamily="34" charset="-122"/>
              <a:ea typeface="微软雅黑" panose="020B0503020204020204" pitchFamily="34" charset="-122"/>
            </a:endParaRPr>
          </a:p>
          <a:p>
            <a:pPr eaLnBrk="1" hangingPunct="1">
              <a:lnSpc>
                <a:spcPts val="2200"/>
              </a:lnSpc>
              <a:spcBef>
                <a:spcPct val="0"/>
              </a:spcBef>
              <a:buClr>
                <a:srgbClr val="C00000"/>
              </a:buClr>
              <a:buFont typeface="Wingdings" panose="05000000000000000000" pitchFamily="2" charset="2"/>
              <a:buChar char="p"/>
            </a:pPr>
            <a:endParaRPr lang="en-US" altLang="zh-CN" sz="1800" b="1" dirty="0" smtClean="0">
              <a:latin typeface="楷体" pitchFamily="49" charset="-122"/>
              <a:ea typeface="楷体" pitchFamily="49" charset="-122"/>
            </a:endParaRPr>
          </a:p>
          <a:p>
            <a:pPr eaLnBrk="1" hangingPunct="1">
              <a:lnSpc>
                <a:spcPts val="2200"/>
              </a:lnSpc>
              <a:spcBef>
                <a:spcPct val="0"/>
              </a:spcBef>
              <a:buClr>
                <a:srgbClr val="C00000"/>
              </a:buClr>
              <a:buNone/>
            </a:pPr>
            <a:r>
              <a:rPr lang="zh-CN" altLang="en-US" sz="1800" dirty="0" smtClean="0">
                <a:latin typeface="楷体" pitchFamily="49" charset="-122"/>
                <a:ea typeface="楷体" pitchFamily="49" charset="-122"/>
                <a:sym typeface="方正姚体" panose="02010601030101010101" pitchFamily="2" charset="-122"/>
              </a:rPr>
              <a:t>     赵四质押给张三</a:t>
            </a:r>
            <a:r>
              <a:rPr lang="en-US" altLang="zh-CN" sz="1800" dirty="0" smtClean="0">
                <a:latin typeface="楷体" pitchFamily="49" charset="-122"/>
                <a:ea typeface="楷体" pitchFamily="49" charset="-122"/>
                <a:sym typeface="方正姚体" panose="02010601030101010101" pitchFamily="2" charset="-122"/>
              </a:rPr>
              <a:t>100</a:t>
            </a:r>
            <a:r>
              <a:rPr lang="zh-CN" altLang="en-US" sz="1800" dirty="0" smtClean="0">
                <a:latin typeface="楷体" pitchFamily="49" charset="-122"/>
                <a:ea typeface="楷体" pitchFamily="49" charset="-122"/>
                <a:sym typeface="方正姚体" panose="02010601030101010101" pitchFamily="2" charset="-122"/>
              </a:rPr>
              <a:t>股，质押期间产生了</a:t>
            </a:r>
            <a:r>
              <a:rPr lang="en-US" altLang="zh-CN" sz="1800" dirty="0" smtClean="0">
                <a:latin typeface="楷体" pitchFamily="49" charset="-122"/>
                <a:ea typeface="楷体" pitchFamily="49" charset="-122"/>
                <a:sym typeface="方正姚体" panose="02010601030101010101" pitchFamily="2" charset="-122"/>
              </a:rPr>
              <a:t>50</a:t>
            </a:r>
            <a:r>
              <a:rPr lang="zh-CN" altLang="en-US" sz="1800" dirty="0" smtClean="0">
                <a:latin typeface="楷体" pitchFamily="49" charset="-122"/>
                <a:ea typeface="楷体" pitchFamily="49" charset="-122"/>
                <a:sym typeface="方正姚体" panose="02010601030101010101" pitchFamily="2" charset="-122"/>
              </a:rPr>
              <a:t>股红股和</a:t>
            </a:r>
            <a:r>
              <a:rPr lang="en-US" altLang="zh-CN" sz="1800" dirty="0" smtClean="0">
                <a:latin typeface="楷体" pitchFamily="49" charset="-122"/>
                <a:ea typeface="楷体" pitchFamily="49" charset="-122"/>
                <a:sym typeface="方正姚体" panose="02010601030101010101" pitchFamily="2" charset="-122"/>
              </a:rPr>
              <a:t>20</a:t>
            </a:r>
            <a:r>
              <a:rPr lang="zh-CN" altLang="en-US" sz="1800" dirty="0" smtClean="0">
                <a:latin typeface="楷体" pitchFamily="49" charset="-122"/>
                <a:ea typeface="楷体" pitchFamily="49" charset="-122"/>
                <a:sym typeface="方正姚体" panose="02010601030101010101" pitchFamily="2" charset="-122"/>
              </a:rPr>
              <a:t>元红利，全部解除和部分解除分别是什么情况？</a:t>
            </a:r>
            <a:endParaRPr lang="en-US" altLang="zh-CN" sz="1800" dirty="0">
              <a:latin typeface="楷体" pitchFamily="49" charset="-122"/>
              <a:ea typeface="楷体" pitchFamily="49" charset="-122"/>
              <a:sym typeface="方正姚体" panose="02010601030101010101" pitchFamily="2" charset="-122"/>
            </a:endParaRPr>
          </a:p>
        </p:txBody>
      </p:sp>
      <p:sp>
        <p:nvSpPr>
          <p:cNvPr id="8" name="矩形 7"/>
          <p:cNvSpPr/>
          <p:nvPr/>
        </p:nvSpPr>
        <p:spPr>
          <a:xfrm>
            <a:off x="395536" y="2708920"/>
            <a:ext cx="4682692" cy="4324261"/>
          </a:xfrm>
          <a:prstGeom prst="rect">
            <a:avLst/>
          </a:prstGeom>
        </p:spPr>
        <p:txBody>
          <a:bodyPr wrap="none">
            <a:spAutoFit/>
          </a:bodyPr>
          <a:lstStyle/>
          <a:p>
            <a:pPr>
              <a:lnSpc>
                <a:spcPts val="2200"/>
              </a:lnSpc>
              <a:buClr>
                <a:srgbClr val="C00000"/>
              </a:buClr>
              <a:buFont typeface="Wingdings" panose="05000000000000000000" pitchFamily="2" charset="2"/>
              <a:buChar char="p"/>
            </a:pPr>
            <a:r>
              <a:rPr lang="zh-CN" altLang="en-US" b="1" dirty="0" smtClean="0">
                <a:latin typeface="微软雅黑" panose="020B0503020204020204" pitchFamily="34" charset="-122"/>
                <a:ea typeface="微软雅黑" panose="020B0503020204020204" pitchFamily="34" charset="-122"/>
              </a:rPr>
              <a:t>  新三板市场部分解押（有红利的情况下）</a:t>
            </a:r>
            <a:endParaRPr lang="en-US" altLang="zh-CN" b="1" dirty="0" smtClean="0">
              <a:latin typeface="微软雅黑" panose="020B0503020204020204" pitchFamily="34" charset="-122"/>
              <a:ea typeface="微软雅黑" panose="020B0503020204020204" pitchFamily="34" charset="-122"/>
            </a:endParaRPr>
          </a:p>
          <a:p>
            <a:pPr>
              <a:lnSpc>
                <a:spcPts val="2200"/>
              </a:lnSpc>
              <a:buClr>
                <a:srgbClr val="C00000"/>
              </a:buClr>
              <a:buFont typeface="Wingdings" panose="05000000000000000000" pitchFamily="2" charset="2"/>
              <a:buChar char="p"/>
            </a:pPr>
            <a:endParaRPr lang="en-US" altLang="zh-CN" b="1" dirty="0" smtClean="0">
              <a:latin typeface="微软雅黑" panose="020B0503020204020204" pitchFamily="34" charset="-122"/>
              <a:ea typeface="微软雅黑" panose="020B0503020204020204" pitchFamily="34" charset="-122"/>
            </a:endParaRPr>
          </a:p>
          <a:p>
            <a:pPr>
              <a:lnSpc>
                <a:spcPts val="2200"/>
              </a:lnSpc>
              <a:buClr>
                <a:srgbClr val="C00000"/>
              </a:buClr>
              <a:buFont typeface="Wingdings" panose="05000000000000000000" pitchFamily="2" charset="2"/>
              <a:buChar char="p"/>
            </a:pPr>
            <a:endParaRPr lang="en-US" altLang="zh-CN" b="1" dirty="0" smtClean="0">
              <a:latin typeface="微软雅黑" panose="020B0503020204020204" pitchFamily="34" charset="-122"/>
              <a:ea typeface="微软雅黑" panose="020B0503020204020204" pitchFamily="34" charset="-122"/>
            </a:endParaRPr>
          </a:p>
          <a:p>
            <a:pPr>
              <a:lnSpc>
                <a:spcPts val="2200"/>
              </a:lnSpc>
              <a:buClr>
                <a:srgbClr val="C00000"/>
              </a:buClr>
              <a:buFont typeface="Arial" pitchFamily="34" charset="0"/>
              <a:buChar char="•"/>
            </a:pPr>
            <a:r>
              <a:rPr lang="zh-CN" altLang="en-US" dirty="0" smtClean="0">
                <a:latin typeface="楷体" pitchFamily="49" charset="-122"/>
                <a:ea typeface="楷体" pitchFamily="49" charset="-122"/>
              </a:rPr>
              <a:t>解除部分股份</a:t>
            </a:r>
            <a:endParaRPr lang="en-US" altLang="zh-CN" dirty="0" smtClean="0">
              <a:latin typeface="楷体" pitchFamily="49" charset="-122"/>
              <a:ea typeface="楷体" pitchFamily="49" charset="-122"/>
            </a:endParaRPr>
          </a:p>
          <a:p>
            <a:pPr>
              <a:lnSpc>
                <a:spcPts val="2200"/>
              </a:lnSpc>
              <a:buClr>
                <a:srgbClr val="C00000"/>
              </a:buClr>
              <a:buFont typeface="Arial" pitchFamily="34" charset="0"/>
              <a:buChar char="•"/>
            </a:pPr>
            <a:endParaRPr lang="en-US" altLang="zh-CN" dirty="0" smtClean="0">
              <a:latin typeface="楷体" pitchFamily="49" charset="-122"/>
              <a:ea typeface="楷体" pitchFamily="49" charset="-122"/>
            </a:endParaRPr>
          </a:p>
          <a:p>
            <a:pPr>
              <a:lnSpc>
                <a:spcPts val="2200"/>
              </a:lnSpc>
              <a:buClr>
                <a:srgbClr val="C00000"/>
              </a:buClr>
              <a:buFont typeface="Arial" pitchFamily="34" charset="0"/>
              <a:buChar char="•"/>
            </a:pPr>
            <a:r>
              <a:rPr lang="zh-CN" altLang="en-US" dirty="0" smtClean="0">
                <a:latin typeface="楷体" pitchFamily="49" charset="-122"/>
                <a:ea typeface="楷体" pitchFamily="49" charset="-122"/>
              </a:rPr>
              <a:t>解除部分红利</a:t>
            </a:r>
            <a:endParaRPr lang="en-US" altLang="zh-CN" dirty="0" smtClean="0">
              <a:latin typeface="楷体" pitchFamily="49" charset="-122"/>
              <a:ea typeface="楷体" pitchFamily="49" charset="-122"/>
            </a:endParaRPr>
          </a:p>
          <a:p>
            <a:pPr>
              <a:lnSpc>
                <a:spcPts val="2200"/>
              </a:lnSpc>
              <a:buClr>
                <a:srgbClr val="C00000"/>
              </a:buClr>
              <a:buFont typeface="Arial" pitchFamily="34" charset="0"/>
              <a:buChar char="•"/>
            </a:pPr>
            <a:endParaRPr lang="en-US" altLang="zh-CN" dirty="0" smtClean="0">
              <a:latin typeface="楷体" pitchFamily="49" charset="-122"/>
              <a:ea typeface="楷体" pitchFamily="49" charset="-122"/>
            </a:endParaRPr>
          </a:p>
          <a:p>
            <a:pPr>
              <a:lnSpc>
                <a:spcPts val="2200"/>
              </a:lnSpc>
              <a:buClr>
                <a:srgbClr val="C00000"/>
              </a:buClr>
              <a:buFont typeface="Arial" pitchFamily="34" charset="0"/>
              <a:buChar char="•"/>
            </a:pPr>
            <a:r>
              <a:rPr lang="zh-CN" altLang="en-US" dirty="0" smtClean="0">
                <a:latin typeface="楷体" pitchFamily="49" charset="-122"/>
                <a:ea typeface="楷体" pitchFamily="49" charset="-122"/>
              </a:rPr>
              <a:t>只解除全部股份</a:t>
            </a:r>
            <a:endParaRPr lang="en-US" altLang="zh-CN" dirty="0" smtClean="0">
              <a:solidFill>
                <a:srgbClr val="FF0000"/>
              </a:solidFill>
              <a:latin typeface="楷体" pitchFamily="49" charset="-122"/>
              <a:ea typeface="楷体" pitchFamily="49" charset="-122"/>
            </a:endParaRPr>
          </a:p>
          <a:p>
            <a:pPr>
              <a:lnSpc>
                <a:spcPts val="2200"/>
              </a:lnSpc>
              <a:buClr>
                <a:srgbClr val="C00000"/>
              </a:buClr>
              <a:buFont typeface="Arial" pitchFamily="34" charset="0"/>
              <a:buChar char="•"/>
            </a:pPr>
            <a:endParaRPr lang="en-US" altLang="zh-CN" dirty="0" smtClean="0">
              <a:latin typeface="楷体" pitchFamily="49" charset="-122"/>
              <a:ea typeface="楷体" pitchFamily="49" charset="-122"/>
            </a:endParaRPr>
          </a:p>
          <a:p>
            <a:pPr>
              <a:lnSpc>
                <a:spcPts val="2200"/>
              </a:lnSpc>
              <a:buClr>
                <a:srgbClr val="C00000"/>
              </a:buClr>
              <a:buFont typeface="Arial" pitchFamily="34" charset="0"/>
              <a:buChar char="•"/>
            </a:pPr>
            <a:r>
              <a:rPr lang="zh-CN" altLang="en-US" dirty="0" smtClean="0">
                <a:latin typeface="楷体" pitchFamily="49" charset="-122"/>
                <a:ea typeface="楷体" pitchFamily="49" charset="-122"/>
              </a:rPr>
              <a:t>只解除全部红利</a:t>
            </a:r>
            <a:endParaRPr lang="en-US" altLang="zh-CN" dirty="0" smtClean="0">
              <a:latin typeface="楷体" pitchFamily="49" charset="-122"/>
              <a:ea typeface="楷体" pitchFamily="49" charset="-122"/>
            </a:endParaRPr>
          </a:p>
          <a:p>
            <a:pPr>
              <a:lnSpc>
                <a:spcPts val="2200"/>
              </a:lnSpc>
              <a:buClr>
                <a:srgbClr val="C00000"/>
              </a:buClr>
              <a:buFont typeface="Arial" pitchFamily="34" charset="0"/>
              <a:buChar char="•"/>
            </a:pPr>
            <a:endParaRPr lang="en-US" altLang="zh-CN" dirty="0" smtClean="0">
              <a:latin typeface="楷体" pitchFamily="49" charset="-122"/>
              <a:ea typeface="楷体" pitchFamily="49" charset="-122"/>
            </a:endParaRPr>
          </a:p>
          <a:p>
            <a:pPr>
              <a:lnSpc>
                <a:spcPts val="2200"/>
              </a:lnSpc>
              <a:buClr>
                <a:srgbClr val="C00000"/>
              </a:buClr>
              <a:buFont typeface="Arial" pitchFamily="34" charset="0"/>
              <a:buChar char="•"/>
            </a:pPr>
            <a:r>
              <a:rPr lang="zh-CN" altLang="en-US" dirty="0" smtClean="0">
                <a:latin typeface="楷体" pitchFamily="49" charset="-122"/>
                <a:ea typeface="楷体" pitchFamily="49" charset="-122"/>
              </a:rPr>
              <a:t>解除部分股份</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全部红利</a:t>
            </a:r>
            <a:endParaRPr lang="en-US" altLang="zh-CN" dirty="0" smtClean="0">
              <a:latin typeface="楷体" pitchFamily="49" charset="-122"/>
              <a:ea typeface="楷体" pitchFamily="49" charset="-122"/>
            </a:endParaRPr>
          </a:p>
          <a:p>
            <a:pPr>
              <a:lnSpc>
                <a:spcPts val="2200"/>
              </a:lnSpc>
              <a:buClr>
                <a:srgbClr val="C00000"/>
              </a:buClr>
              <a:buFont typeface="Arial" pitchFamily="34" charset="0"/>
              <a:buChar char="•"/>
            </a:pPr>
            <a:endParaRPr lang="en-US" altLang="zh-CN" dirty="0" smtClean="0">
              <a:latin typeface="楷体" pitchFamily="49" charset="-122"/>
              <a:ea typeface="楷体" pitchFamily="49" charset="-122"/>
            </a:endParaRPr>
          </a:p>
          <a:p>
            <a:pPr>
              <a:lnSpc>
                <a:spcPts val="2200"/>
              </a:lnSpc>
              <a:buClr>
                <a:srgbClr val="C00000"/>
              </a:buClr>
              <a:buFont typeface="Arial" pitchFamily="34" charset="0"/>
              <a:buChar char="•"/>
            </a:pPr>
            <a:endParaRPr lang="en-US" altLang="zh-CN" b="1" dirty="0" smtClean="0">
              <a:latin typeface="微软雅黑" panose="020B0503020204020204" pitchFamily="34" charset="-122"/>
              <a:ea typeface="微软雅黑" panose="020B0503020204020204" pitchFamily="34" charset="-122"/>
            </a:endParaRPr>
          </a:p>
          <a:p>
            <a:pPr>
              <a:lnSpc>
                <a:spcPts val="2200"/>
              </a:lnSpc>
              <a:buClr>
                <a:srgbClr val="C00000"/>
              </a:buClr>
              <a:buFont typeface="Arial" pitchFamily="34" charset="0"/>
              <a:buChar char="•"/>
            </a:pPr>
            <a:endParaRPr lang="en-US" altLang="zh-CN" b="1" dirty="0" smtClean="0">
              <a:latin typeface="微软雅黑" panose="020B0503020204020204" pitchFamily="34" charset="-122"/>
              <a:ea typeface="微软雅黑" panose="020B0503020204020204" pitchFamily="34" charset="-122"/>
            </a:endParaRPr>
          </a:p>
        </p:txBody>
      </p:sp>
      <p:sp>
        <p:nvSpPr>
          <p:cNvPr id="12" name="乘号 11"/>
          <p:cNvSpPr/>
          <p:nvPr/>
        </p:nvSpPr>
        <p:spPr bwMode="gray">
          <a:xfrm>
            <a:off x="2483768" y="4077072"/>
            <a:ext cx="432048" cy="360040"/>
          </a:xfrm>
          <a:prstGeom prst="mathMultiply">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 name="L 形 12"/>
          <p:cNvSpPr/>
          <p:nvPr/>
        </p:nvSpPr>
        <p:spPr bwMode="gray">
          <a:xfrm rot="18414698">
            <a:off x="2547776" y="3490611"/>
            <a:ext cx="432048" cy="195816"/>
          </a:xfrm>
          <a:prstGeom prst="corner">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 name="L 形 13"/>
          <p:cNvSpPr/>
          <p:nvPr/>
        </p:nvSpPr>
        <p:spPr bwMode="gray">
          <a:xfrm rot="18414698">
            <a:off x="2547775" y="5146794"/>
            <a:ext cx="432048" cy="195816"/>
          </a:xfrm>
          <a:prstGeom prst="corner">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 name="L 形 14"/>
          <p:cNvSpPr/>
          <p:nvPr/>
        </p:nvSpPr>
        <p:spPr bwMode="gray">
          <a:xfrm rot="18414698">
            <a:off x="3195849" y="5722858"/>
            <a:ext cx="432048" cy="195816"/>
          </a:xfrm>
          <a:prstGeom prst="corner">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6" name="乘号 15"/>
          <p:cNvSpPr/>
          <p:nvPr/>
        </p:nvSpPr>
        <p:spPr bwMode="gray">
          <a:xfrm>
            <a:off x="2483768" y="4581128"/>
            <a:ext cx="432048" cy="360040"/>
          </a:xfrm>
          <a:prstGeom prst="mathMultiply">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1"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lide(fromBottom)">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slide(fromBottom)">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slide(fromBottom)">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lide(fromBottom)">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slide(fromBottom)">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1" animBg="1"/>
      <p:bldP spid="14" grpId="0" animBg="1"/>
      <p:bldP spid="15" grpId="0" animBg="1"/>
      <p:bldP spid="16"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任意多边形 33">
            <a:extLst>
              <a:ext uri="{FF2B5EF4-FFF2-40B4-BE49-F238E27FC236}">
                <a16:creationId xmlns:a16="http://schemas.microsoft.com/office/drawing/2014/main" xmlns="" id="{59F8DC83-5B4E-4237-9BC1-64C804559992}"/>
              </a:ext>
            </a:extLst>
          </p:cNvPr>
          <p:cNvSpPr>
            <a:spLocks noChangeAspect="1" noChangeArrowheads="1"/>
          </p:cNvSpPr>
          <p:nvPr/>
        </p:nvSpPr>
        <p:spPr bwMode="auto">
          <a:xfrm rot="10800000">
            <a:off x="2051719" y="3068959"/>
            <a:ext cx="2447925" cy="2791967"/>
          </a:xfrm>
          <a:custGeom>
            <a:avLst/>
            <a:gdLst>
              <a:gd name="T0" fmla="*/ 713236 w 2836097"/>
              <a:gd name="T1" fmla="*/ 815978 h 3067706"/>
              <a:gd name="T2" fmla="*/ 232927 w 2836097"/>
              <a:gd name="T3" fmla="*/ 815978 h 3067706"/>
              <a:gd name="T4" fmla="*/ 0 w 2836097"/>
              <a:gd name="T5" fmla="*/ 407988 h 3067706"/>
              <a:gd name="T6" fmla="*/ 232927 w 2836097"/>
              <a:gd name="T7" fmla="*/ 0 h 3067706"/>
              <a:gd name="T8" fmla="*/ 713236 w 2836097"/>
              <a:gd name="T9" fmla="*/ 0 h 3067706"/>
              <a:gd name="T10" fmla="*/ 754074 w 2836097"/>
              <a:gd name="T11" fmla="*/ 71535 h 3067706"/>
              <a:gd name="T12" fmla="*/ 391751 w 2836097"/>
              <a:gd name="T13" fmla="*/ 71535 h 3067706"/>
              <a:gd name="T14" fmla="*/ 198711 w 2836097"/>
              <a:gd name="T15" fmla="*/ 409658 h 3067706"/>
              <a:gd name="T16" fmla="*/ 391751 w 2836097"/>
              <a:gd name="T17" fmla="*/ 747782 h 3067706"/>
              <a:gd name="T18" fmla="*/ 752168 w 2836097"/>
              <a:gd name="T19" fmla="*/ 747782 h 30677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36097"/>
              <a:gd name="T31" fmla="*/ 0 h 3067706"/>
              <a:gd name="T32" fmla="*/ 2836097 w 2836097"/>
              <a:gd name="T33" fmla="*/ 3067706 h 306770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36097" h="3067706">
                <a:moveTo>
                  <a:pt x="2682494" y="3067706"/>
                </a:moveTo>
                <a:lnTo>
                  <a:pt x="876045" y="3067706"/>
                </a:lnTo>
                <a:lnTo>
                  <a:pt x="0" y="1533853"/>
                </a:lnTo>
                <a:lnTo>
                  <a:pt x="876045" y="0"/>
                </a:lnTo>
                <a:lnTo>
                  <a:pt x="2682494" y="0"/>
                </a:lnTo>
                <a:lnTo>
                  <a:pt x="2836097" y="268941"/>
                </a:lnTo>
                <a:lnTo>
                  <a:pt x="1473384" y="268941"/>
                </a:lnTo>
                <a:lnTo>
                  <a:pt x="747356" y="1540132"/>
                </a:lnTo>
                <a:lnTo>
                  <a:pt x="1473384" y="2811322"/>
                </a:lnTo>
                <a:lnTo>
                  <a:pt x="2828925" y="2811322"/>
                </a:lnTo>
                <a:lnTo>
                  <a:pt x="2682494" y="3067706"/>
                </a:lnTo>
                <a:close/>
              </a:path>
            </a:pathLst>
          </a:custGeom>
          <a:solidFill>
            <a:srgbClr val="D9847C"/>
          </a:solidFill>
          <a:ln>
            <a:noFill/>
          </a:ln>
          <a:extLst>
            <a:ext uri="{91240B29-F687-4f45-9708-019B960494DF}">
              <a14:hiddenLine xmlns="" xmlns:a14="http://schemas.microsoft.com/office/drawing/2010/main" w="9525">
                <a:solidFill>
                  <a:srgbClr val="000000"/>
                </a:solidFill>
                <a:round/>
                <a:headEnd/>
                <a:tailEnd/>
              </a14:hiddenLine>
            </a:ext>
          </a:extLst>
        </p:spPr>
        <p:txBody>
          <a:bodyPr anchor="ctr"/>
          <a:lstStyle/>
          <a:p>
            <a:endParaRPr lang="zh-CN" altLang="en-US"/>
          </a:p>
        </p:txBody>
      </p:sp>
      <p:sp>
        <p:nvSpPr>
          <p:cNvPr id="5" name="任意多边形 34">
            <a:extLst>
              <a:ext uri="{FF2B5EF4-FFF2-40B4-BE49-F238E27FC236}">
                <a16:creationId xmlns:a16="http://schemas.microsoft.com/office/drawing/2014/main" xmlns="" id="{5DA381ED-2F22-48C2-AA73-B417FEA8A4F3}"/>
              </a:ext>
            </a:extLst>
          </p:cNvPr>
          <p:cNvSpPr>
            <a:spLocks noChangeAspect="1" noChangeArrowheads="1"/>
          </p:cNvSpPr>
          <p:nvPr/>
        </p:nvSpPr>
        <p:spPr bwMode="auto">
          <a:xfrm rot="10800000">
            <a:off x="6516215" y="3068959"/>
            <a:ext cx="2449513" cy="2791967"/>
          </a:xfrm>
          <a:custGeom>
            <a:avLst/>
            <a:gdLst>
              <a:gd name="T0" fmla="*/ 2682494 w 2836097"/>
              <a:gd name="T1" fmla="*/ 3067706 h 3067706"/>
              <a:gd name="T2" fmla="*/ 876045 w 2836097"/>
              <a:gd name="T3" fmla="*/ 3067706 h 3067706"/>
              <a:gd name="T4" fmla="*/ 0 w 2836097"/>
              <a:gd name="T5" fmla="*/ 1533853 h 3067706"/>
              <a:gd name="T6" fmla="*/ 876045 w 2836097"/>
              <a:gd name="T7" fmla="*/ 0 h 3067706"/>
              <a:gd name="T8" fmla="*/ 2682494 w 2836097"/>
              <a:gd name="T9" fmla="*/ 0 h 3067706"/>
              <a:gd name="T10" fmla="*/ 2836097 w 2836097"/>
              <a:gd name="T11" fmla="*/ 268941 h 3067706"/>
              <a:gd name="T12" fmla="*/ 1473384 w 2836097"/>
              <a:gd name="T13" fmla="*/ 268941 h 3067706"/>
              <a:gd name="T14" fmla="*/ 747356 w 2836097"/>
              <a:gd name="T15" fmla="*/ 1540132 h 3067706"/>
              <a:gd name="T16" fmla="*/ 1473384 w 2836097"/>
              <a:gd name="T17" fmla="*/ 2811322 h 3067706"/>
              <a:gd name="T18" fmla="*/ 2828925 w 2836097"/>
              <a:gd name="T19" fmla="*/ 2811322 h 30677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36097"/>
              <a:gd name="T31" fmla="*/ 0 h 3067706"/>
              <a:gd name="T32" fmla="*/ 2836097 w 2836097"/>
              <a:gd name="T33" fmla="*/ 3067706 h 306770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36097" h="3067706">
                <a:moveTo>
                  <a:pt x="2682494" y="3067706"/>
                </a:moveTo>
                <a:lnTo>
                  <a:pt x="876045" y="3067706"/>
                </a:lnTo>
                <a:lnTo>
                  <a:pt x="0" y="1533853"/>
                </a:lnTo>
                <a:lnTo>
                  <a:pt x="876045" y="0"/>
                </a:lnTo>
                <a:lnTo>
                  <a:pt x="2682494" y="0"/>
                </a:lnTo>
                <a:lnTo>
                  <a:pt x="2836097" y="268941"/>
                </a:lnTo>
                <a:lnTo>
                  <a:pt x="1473384" y="268941"/>
                </a:lnTo>
                <a:lnTo>
                  <a:pt x="747356" y="1540132"/>
                </a:lnTo>
                <a:lnTo>
                  <a:pt x="1473384" y="2811322"/>
                </a:lnTo>
                <a:lnTo>
                  <a:pt x="2828925" y="2811322"/>
                </a:lnTo>
                <a:close/>
              </a:path>
            </a:pathLst>
          </a:custGeom>
          <a:solidFill>
            <a:schemeClr val="bg1">
              <a:lumMod val="65000"/>
            </a:schemeClr>
          </a:solidFill>
          <a:ln>
            <a:noFill/>
          </a:ln>
        </p:spPr>
        <p:txBody>
          <a:bodyPr anchor="ctr"/>
          <a:lstStyle/>
          <a:p>
            <a:pPr algn="ctr" eaLnBrk="1" hangingPunct="1">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53252" name="文本框 36">
            <a:extLst>
              <a:ext uri="{FF2B5EF4-FFF2-40B4-BE49-F238E27FC236}">
                <a16:creationId xmlns:a16="http://schemas.microsoft.com/office/drawing/2014/main" xmlns="" id="{0253E934-FF87-4B37-8546-500203B4DF7B}"/>
              </a:ext>
            </a:extLst>
          </p:cNvPr>
          <p:cNvSpPr>
            <a:spLocks noChangeArrowheads="1"/>
          </p:cNvSpPr>
          <p:nvPr/>
        </p:nvSpPr>
        <p:spPr bwMode="auto">
          <a:xfrm>
            <a:off x="3779912" y="4149080"/>
            <a:ext cx="561372"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dirty="0">
                <a:solidFill>
                  <a:schemeClr val="bg1"/>
                </a:solidFill>
                <a:latin typeface="Impact" panose="020B0806030902050204" pitchFamily="34" charset="0"/>
                <a:sym typeface="Impact" panose="020B0806030902050204" pitchFamily="34" charset="0"/>
              </a:rPr>
              <a:t>01</a:t>
            </a:r>
            <a:endParaRPr lang="zh-CN" altLang="en-US" dirty="0">
              <a:solidFill>
                <a:schemeClr val="bg1"/>
              </a:solidFill>
              <a:latin typeface="Impact" panose="020B0806030902050204" pitchFamily="34" charset="0"/>
              <a:sym typeface="Impact" panose="020B0806030902050204" pitchFamily="34" charset="0"/>
            </a:endParaRPr>
          </a:p>
        </p:txBody>
      </p:sp>
      <p:sp>
        <p:nvSpPr>
          <p:cNvPr id="53253" name="文本框 37">
            <a:extLst>
              <a:ext uri="{FF2B5EF4-FFF2-40B4-BE49-F238E27FC236}">
                <a16:creationId xmlns:a16="http://schemas.microsoft.com/office/drawing/2014/main" xmlns="" id="{1AD750EE-3353-40F5-8F6C-B0A55FF65C79}"/>
              </a:ext>
            </a:extLst>
          </p:cNvPr>
          <p:cNvSpPr>
            <a:spLocks noChangeArrowheads="1"/>
          </p:cNvSpPr>
          <p:nvPr/>
        </p:nvSpPr>
        <p:spPr bwMode="auto">
          <a:xfrm>
            <a:off x="8316416" y="4149080"/>
            <a:ext cx="611065"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dirty="0">
                <a:solidFill>
                  <a:srgbClr val="3F3E40"/>
                </a:solidFill>
                <a:latin typeface="Impact" panose="020B0806030902050204" pitchFamily="34" charset="0"/>
                <a:sym typeface="Impact" panose="020B0806030902050204" pitchFamily="34" charset="0"/>
              </a:rPr>
              <a:t>02</a:t>
            </a:r>
            <a:endParaRPr lang="zh-CN" altLang="en-US" dirty="0">
              <a:solidFill>
                <a:srgbClr val="3F3E40"/>
              </a:solidFill>
              <a:latin typeface="Impact" panose="020B0806030902050204" pitchFamily="34" charset="0"/>
              <a:sym typeface="Impact" panose="020B0806030902050204" pitchFamily="34" charset="0"/>
            </a:endParaRPr>
          </a:p>
        </p:txBody>
      </p:sp>
      <p:sp>
        <p:nvSpPr>
          <p:cNvPr id="53254" name="文本框 39">
            <a:extLst>
              <a:ext uri="{FF2B5EF4-FFF2-40B4-BE49-F238E27FC236}">
                <a16:creationId xmlns:a16="http://schemas.microsoft.com/office/drawing/2014/main" xmlns="" id="{A3EF6545-F290-4C13-B5D9-FC8DA392BB02}"/>
              </a:ext>
            </a:extLst>
          </p:cNvPr>
          <p:cNvSpPr>
            <a:spLocks noChangeArrowheads="1"/>
          </p:cNvSpPr>
          <p:nvPr/>
        </p:nvSpPr>
        <p:spPr bwMode="auto">
          <a:xfrm>
            <a:off x="0" y="3501008"/>
            <a:ext cx="3592512" cy="293926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711200">
              <a:lnSpc>
                <a:spcPts val="2400"/>
              </a:lnSpc>
              <a:spcBef>
                <a:spcPct val="0"/>
              </a:spcBef>
              <a:buNone/>
            </a:pPr>
            <a:r>
              <a:rPr lang="en-US" altLang="zh-CN" sz="1600" dirty="0">
                <a:solidFill>
                  <a:srgbClr val="262626"/>
                </a:solidFill>
                <a:latin typeface="楷体" panose="02010609060101010101" pitchFamily="49" charset="-122"/>
                <a:ea typeface="楷体" panose="02010609060101010101" pitchFamily="49" charset="-122"/>
                <a:sym typeface="方正姚体" panose="02010601030101010101" pitchFamily="2" charset="-122"/>
              </a:rPr>
              <a:t>1</a:t>
            </a:r>
            <a:r>
              <a:rPr lang="zh-CN" altLang="en-US" sz="1600" dirty="0">
                <a:latin typeface="楷体" panose="02010609060101010101" pitchFamily="49" charset="-122"/>
                <a:ea typeface="楷体" panose="02010609060101010101" pitchFamily="49" charset="-122"/>
                <a:sym typeface="方正姚体" panose="02010601030101010101" pitchFamily="2" charset="-122"/>
              </a:rPr>
              <a:t>、</a:t>
            </a:r>
            <a:r>
              <a:rPr lang="zh-CN" altLang="en-US" sz="1600" b="1" dirty="0">
                <a:solidFill>
                  <a:srgbClr val="C00000"/>
                </a:solidFill>
                <a:latin typeface="楷体" panose="02010609060101010101" pitchFamily="49" charset="-122"/>
                <a:ea typeface="楷体" panose="02010609060101010101" pitchFamily="49" charset="-122"/>
                <a:sym typeface="方正姚体" panose="02010601030101010101" pitchFamily="2" charset="-122"/>
              </a:rPr>
              <a:t>质权人签章</a:t>
            </a:r>
            <a:r>
              <a:rPr lang="zh-CN" altLang="en-US" sz="1600" dirty="0">
                <a:latin typeface="楷体" panose="02010609060101010101" pitchFamily="49" charset="-122"/>
                <a:ea typeface="楷体" panose="02010609060101010101" pitchFamily="49" charset="-122"/>
                <a:sym typeface="方正姚体" panose="02010601030101010101" pitchFamily="2" charset="-122"/>
              </a:rPr>
              <a:t>的</a:t>
            </a:r>
            <a:r>
              <a:rPr lang="en-US" altLang="zh-CN" sz="1600" dirty="0">
                <a:latin typeface="楷体" panose="02010609060101010101" pitchFamily="49" charset="-122"/>
                <a:ea typeface="楷体" panose="02010609060101010101" pitchFamily="49" charset="-122"/>
                <a:sym typeface="方正姚体" panose="02010601030101010101" pitchFamily="2" charset="-122"/>
              </a:rPr>
              <a:t>《</a:t>
            </a:r>
            <a:r>
              <a:rPr lang="zh-CN" altLang="en-US" sz="1600" dirty="0">
                <a:latin typeface="楷体" panose="02010609060101010101" pitchFamily="49" charset="-122"/>
                <a:ea typeface="楷体" panose="02010609060101010101" pitchFamily="49" charset="-122"/>
                <a:sym typeface="方正姚体" panose="02010601030101010101" pitchFamily="2" charset="-122"/>
              </a:rPr>
              <a:t>解除证券质押登记申请表</a:t>
            </a:r>
            <a:r>
              <a:rPr lang="en-US" altLang="zh-CN" sz="1600" dirty="0">
                <a:latin typeface="楷体" panose="02010609060101010101" pitchFamily="49" charset="-122"/>
                <a:ea typeface="楷体" panose="02010609060101010101" pitchFamily="49" charset="-122"/>
                <a:sym typeface="方正姚体" panose="02010601030101010101" pitchFamily="2" charset="-122"/>
              </a:rPr>
              <a:t>》</a:t>
            </a:r>
            <a:r>
              <a:rPr lang="zh-CN" altLang="en-US" sz="1600" dirty="0">
                <a:latin typeface="楷体" panose="02010609060101010101" pitchFamily="49" charset="-122"/>
                <a:ea typeface="楷体" panose="02010609060101010101" pitchFamily="49" charset="-122"/>
                <a:sym typeface="方正姚体" panose="02010601030101010101" pitchFamily="2" charset="-122"/>
              </a:rPr>
              <a:t>；</a:t>
            </a:r>
          </a:p>
          <a:p>
            <a:pPr defTabSz="711200">
              <a:lnSpc>
                <a:spcPts val="2400"/>
              </a:lnSpc>
              <a:spcBef>
                <a:spcPct val="0"/>
              </a:spcBef>
              <a:buNone/>
            </a:pPr>
            <a:r>
              <a:rPr lang="en-US" altLang="zh-CN" sz="1600" dirty="0">
                <a:latin typeface="楷体" panose="02010609060101010101" pitchFamily="49" charset="-122"/>
                <a:ea typeface="楷体" panose="02010609060101010101" pitchFamily="49" charset="-122"/>
                <a:sym typeface="方正姚体" panose="02010601030101010101" pitchFamily="2" charset="-122"/>
              </a:rPr>
              <a:t>2</a:t>
            </a:r>
            <a:r>
              <a:rPr lang="zh-CN" altLang="en-US" sz="1600" dirty="0">
                <a:latin typeface="楷体" panose="02010609060101010101" pitchFamily="49" charset="-122"/>
                <a:ea typeface="楷体" panose="02010609060101010101" pitchFamily="49" charset="-122"/>
                <a:sym typeface="方正姚体" panose="02010601030101010101" pitchFamily="2" charset="-122"/>
              </a:rPr>
              <a:t>、</a:t>
            </a:r>
            <a:r>
              <a:rPr lang="en-US" altLang="zh-CN" sz="1600" dirty="0">
                <a:latin typeface="楷体" panose="02010609060101010101" pitchFamily="49" charset="-122"/>
                <a:ea typeface="楷体" panose="02010609060101010101" pitchFamily="49" charset="-122"/>
                <a:sym typeface="方正姚体" panose="02010601030101010101" pitchFamily="2" charset="-122"/>
              </a:rPr>
              <a:t>《</a:t>
            </a:r>
            <a:r>
              <a:rPr lang="zh-CN" altLang="en-US" sz="1600" dirty="0">
                <a:latin typeface="楷体" panose="02010609060101010101" pitchFamily="49" charset="-122"/>
                <a:ea typeface="楷体" panose="02010609060101010101" pitchFamily="49" charset="-122"/>
                <a:sym typeface="方正姚体" panose="02010601030101010101" pitchFamily="2" charset="-122"/>
              </a:rPr>
              <a:t>证券质押登记证明书</a:t>
            </a:r>
            <a:r>
              <a:rPr lang="en-US" altLang="zh-CN" sz="1600" dirty="0">
                <a:latin typeface="楷体" panose="02010609060101010101" pitchFamily="49" charset="-122"/>
                <a:ea typeface="楷体" panose="02010609060101010101" pitchFamily="49" charset="-122"/>
                <a:sym typeface="方正姚体" panose="02010601030101010101" pitchFamily="2" charset="-122"/>
              </a:rPr>
              <a:t>》</a:t>
            </a:r>
            <a:r>
              <a:rPr lang="zh-CN" altLang="en-US" sz="1600" dirty="0">
                <a:latin typeface="楷体" panose="02010609060101010101" pitchFamily="49" charset="-122"/>
                <a:ea typeface="楷体" panose="02010609060101010101" pitchFamily="49" charset="-122"/>
                <a:sym typeface="方正姚体" panose="02010601030101010101" pitchFamily="2" charset="-122"/>
              </a:rPr>
              <a:t>原件；</a:t>
            </a:r>
            <a:endParaRPr lang="en-US" altLang="zh-CN" sz="1600" dirty="0">
              <a:latin typeface="楷体" panose="02010609060101010101" pitchFamily="49" charset="-122"/>
              <a:ea typeface="楷体" panose="02010609060101010101" pitchFamily="49" charset="-122"/>
              <a:sym typeface="方正姚体" panose="02010601030101010101" pitchFamily="2" charset="-122"/>
            </a:endParaRPr>
          </a:p>
          <a:p>
            <a:pPr defTabSz="711200">
              <a:lnSpc>
                <a:spcPts val="2400"/>
              </a:lnSpc>
              <a:spcBef>
                <a:spcPct val="0"/>
              </a:spcBef>
              <a:buNone/>
            </a:pPr>
            <a:r>
              <a:rPr lang="en-US" altLang="zh-CN" sz="1600" dirty="0">
                <a:latin typeface="楷体" panose="02010609060101010101" pitchFamily="49" charset="-122"/>
                <a:ea typeface="楷体" panose="02010609060101010101" pitchFamily="49" charset="-122"/>
                <a:sym typeface="方正姚体" panose="02010601030101010101" pitchFamily="2" charset="-122"/>
              </a:rPr>
              <a:t>3</a:t>
            </a:r>
            <a:r>
              <a:rPr lang="zh-CN" altLang="en-US" sz="1600" dirty="0">
                <a:latin typeface="楷体" panose="02010609060101010101" pitchFamily="49" charset="-122"/>
                <a:ea typeface="楷体" panose="02010609060101010101" pitchFamily="49" charset="-122"/>
                <a:sym typeface="方正姚体" panose="02010601030101010101" pitchFamily="2" charset="-122"/>
              </a:rPr>
              <a:t>、质权人有效身份证明文件及复印件；</a:t>
            </a:r>
          </a:p>
          <a:p>
            <a:pPr defTabSz="711200">
              <a:lnSpc>
                <a:spcPts val="2400"/>
              </a:lnSpc>
              <a:spcBef>
                <a:spcPct val="0"/>
              </a:spcBef>
              <a:buNone/>
            </a:pPr>
            <a:r>
              <a:rPr lang="en-US" altLang="zh-CN" sz="1600" dirty="0">
                <a:latin typeface="楷体" panose="02010609060101010101" pitchFamily="49" charset="-122"/>
                <a:ea typeface="楷体" panose="02010609060101010101" pitchFamily="49" charset="-122"/>
                <a:sym typeface="方正姚体" panose="02010601030101010101" pitchFamily="2" charset="-122"/>
              </a:rPr>
              <a:t>4</a:t>
            </a:r>
            <a:r>
              <a:rPr lang="zh-CN" altLang="en-US" sz="1600" dirty="0">
                <a:latin typeface="楷体" panose="02010609060101010101" pitchFamily="49" charset="-122"/>
                <a:ea typeface="楷体" panose="02010609060101010101" pitchFamily="49" charset="-122"/>
                <a:sym typeface="方正姚体" panose="02010601030101010101" pitchFamily="2" charset="-122"/>
              </a:rPr>
              <a:t>、若质权人名称发生变更，需提交发证机关出具的变更证明文件； </a:t>
            </a:r>
          </a:p>
          <a:p>
            <a:pPr defTabSz="711200">
              <a:lnSpc>
                <a:spcPts val="2400"/>
              </a:lnSpc>
              <a:spcBef>
                <a:spcPct val="0"/>
              </a:spcBef>
              <a:buNone/>
            </a:pPr>
            <a:r>
              <a:rPr lang="en-US" altLang="zh-CN" sz="1600" dirty="0">
                <a:latin typeface="楷体" panose="02010609060101010101" pitchFamily="49" charset="-122"/>
                <a:ea typeface="楷体" panose="02010609060101010101" pitchFamily="49" charset="-122"/>
                <a:sym typeface="方正姚体" panose="02010601030101010101" pitchFamily="2" charset="-122"/>
              </a:rPr>
              <a:t>5</a:t>
            </a:r>
            <a:r>
              <a:rPr lang="zh-CN" altLang="en-US" sz="1600" dirty="0">
                <a:latin typeface="楷体" panose="02010609060101010101" pitchFamily="49" charset="-122"/>
                <a:ea typeface="楷体" panose="02010609060101010101" pitchFamily="49" charset="-122"/>
                <a:sym typeface="方正姚体" panose="02010601030101010101" pitchFamily="2" charset="-122"/>
              </a:rPr>
              <a:t>、要求提供的其他材料。</a:t>
            </a:r>
          </a:p>
          <a:p>
            <a:pPr defTabSz="711200">
              <a:lnSpc>
                <a:spcPts val="2400"/>
              </a:lnSpc>
              <a:spcBef>
                <a:spcPct val="0"/>
              </a:spcBef>
              <a:buNone/>
            </a:pPr>
            <a:endParaRPr lang="zh-CN" altLang="en-US" sz="1600" b="1" dirty="0">
              <a:solidFill>
                <a:srgbClr val="C00000"/>
              </a:solidFill>
              <a:latin typeface="楷体" panose="02010609060101010101" pitchFamily="49" charset="-122"/>
              <a:ea typeface="楷体" panose="02010609060101010101" pitchFamily="49" charset="-122"/>
              <a:sym typeface="方正姚体" panose="02010601030101010101" pitchFamily="2" charset="-122"/>
            </a:endParaRPr>
          </a:p>
          <a:p>
            <a:pPr eaLnBrk="1" hangingPunct="1">
              <a:spcBef>
                <a:spcPct val="0"/>
              </a:spcBef>
              <a:buFontTx/>
              <a:buNone/>
            </a:pPr>
            <a:endParaRPr lang="zh-CN" altLang="en-US" sz="1100" dirty="0">
              <a:solidFill>
                <a:srgbClr val="262626"/>
              </a:solidFill>
              <a:latin typeface="Calibri" panose="020F0502020204030204" pitchFamily="34" charset="0"/>
              <a:sym typeface="Calibri" panose="020F0502020204030204" pitchFamily="34" charset="0"/>
            </a:endParaRPr>
          </a:p>
          <a:p>
            <a:pPr eaLnBrk="1" hangingPunct="1">
              <a:spcBef>
                <a:spcPct val="0"/>
              </a:spcBef>
              <a:buFontTx/>
              <a:buNone/>
            </a:pPr>
            <a:endParaRPr lang="zh-CN" altLang="en-US" sz="1400" dirty="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255" name="矩形 12">
            <a:extLst>
              <a:ext uri="{FF2B5EF4-FFF2-40B4-BE49-F238E27FC236}">
                <a16:creationId xmlns:a16="http://schemas.microsoft.com/office/drawing/2014/main" xmlns="" id="{8208B8B3-C9B2-4E48-8EA1-E550A0D05A53}"/>
              </a:ext>
            </a:extLst>
          </p:cNvPr>
          <p:cNvSpPr>
            <a:spLocks noChangeArrowheads="1"/>
          </p:cNvSpPr>
          <p:nvPr/>
        </p:nvSpPr>
        <p:spPr bwMode="auto">
          <a:xfrm>
            <a:off x="179512" y="1268760"/>
            <a:ext cx="5727700" cy="3744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ts val="2200"/>
              </a:lnSpc>
              <a:spcBef>
                <a:spcPct val="0"/>
              </a:spcBef>
              <a:buClr>
                <a:srgbClr val="C00000"/>
              </a:buClr>
              <a:buFont typeface="Wingdings" panose="05000000000000000000" pitchFamily="2" charset="2"/>
              <a:buChar char="p"/>
            </a:pPr>
            <a:r>
              <a:rPr lang="zh-CN" altLang="en-US" sz="1800" b="1" dirty="0">
                <a:latin typeface="微软雅黑" panose="020B0503020204020204" pitchFamily="34" charset="-122"/>
                <a:ea typeface="微软雅黑" panose="020B0503020204020204" pitchFamily="34" charset="-122"/>
              </a:rPr>
              <a:t>申请材料</a:t>
            </a:r>
            <a:r>
              <a:rPr lang="en-US" altLang="zh-CN" sz="1800" b="1" dirty="0">
                <a:latin typeface="微软雅黑" panose="020B0503020204020204" pitchFamily="34" charset="-122"/>
                <a:ea typeface="微软雅黑" panose="020B0503020204020204" pitchFamily="34" charset="-122"/>
              </a:rPr>
              <a:t>-</a:t>
            </a:r>
            <a:r>
              <a:rPr lang="zh-CN" altLang="en-US" sz="1800" b="1" dirty="0">
                <a:latin typeface="微软雅黑" panose="020B0503020204020204" pitchFamily="34" charset="-122"/>
                <a:ea typeface="微软雅黑" panose="020B0503020204020204" pitchFamily="34" charset="-122"/>
              </a:rPr>
              <a:t>解除质押登记</a:t>
            </a:r>
            <a:r>
              <a:rPr lang="en-US" altLang="zh-CN" sz="1800" b="1" dirty="0">
                <a:latin typeface="微软雅黑" panose="020B0503020204020204" pitchFamily="34" charset="-122"/>
                <a:ea typeface="微软雅黑" panose="020B0503020204020204" pitchFamily="34" charset="-122"/>
              </a:rPr>
              <a:t>(</a:t>
            </a:r>
            <a:r>
              <a:rPr lang="zh-CN" altLang="en-US" sz="1800" b="1" dirty="0">
                <a:latin typeface="微软雅黑" panose="020B0503020204020204" pitchFamily="34" charset="-122"/>
                <a:ea typeface="微软雅黑" panose="020B0503020204020204" pitchFamily="34" charset="-122"/>
              </a:rPr>
              <a:t>质权人申请办理）</a:t>
            </a:r>
            <a:endParaRPr lang="en-US" altLang="zh-CN" sz="1800" b="1" dirty="0">
              <a:latin typeface="微软雅黑" panose="020B0503020204020204" pitchFamily="34" charset="-122"/>
              <a:ea typeface="微软雅黑" panose="020B0503020204020204" pitchFamily="34" charset="-122"/>
            </a:endParaRPr>
          </a:p>
        </p:txBody>
      </p:sp>
      <p:sp>
        <p:nvSpPr>
          <p:cNvPr id="53256" name="矩形 13">
            <a:extLst>
              <a:ext uri="{FF2B5EF4-FFF2-40B4-BE49-F238E27FC236}">
                <a16:creationId xmlns:a16="http://schemas.microsoft.com/office/drawing/2014/main" xmlns="" id="{42E43132-044A-479A-A354-C692F898DC09}"/>
              </a:ext>
            </a:extLst>
          </p:cNvPr>
          <p:cNvSpPr>
            <a:spLocks noChangeArrowheads="1"/>
          </p:cNvSpPr>
          <p:nvPr/>
        </p:nvSpPr>
        <p:spPr bwMode="auto">
          <a:xfrm>
            <a:off x="4572000" y="3501008"/>
            <a:ext cx="3654425" cy="22467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defTabSz="7112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defTabSz="71120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defTabSz="7112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defTabSz="7112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defTabSz="7112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defTabSz="7112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defTabSz="7112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defTabSz="7112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defTabSz="7112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ts val="2400"/>
              </a:lnSpc>
              <a:spcBef>
                <a:spcPct val="0"/>
              </a:spcBef>
              <a:buFontTx/>
              <a:buNone/>
            </a:pPr>
            <a:r>
              <a:rPr lang="en-US" altLang="zh-CN" sz="1600" dirty="0">
                <a:solidFill>
                  <a:srgbClr val="000000"/>
                </a:solidFill>
                <a:latin typeface="楷体" panose="02010609060101010101" pitchFamily="49" charset="-122"/>
                <a:ea typeface="楷体" panose="02010609060101010101" pitchFamily="49" charset="-122"/>
              </a:rPr>
              <a:t>1</a:t>
            </a:r>
            <a:r>
              <a:rPr lang="zh-CN" altLang="en-US" sz="1600" dirty="0">
                <a:solidFill>
                  <a:srgbClr val="000000"/>
                </a:solidFill>
                <a:latin typeface="楷体" panose="02010609060101010101" pitchFamily="49" charset="-122"/>
                <a:ea typeface="楷体" panose="02010609060101010101" pitchFamily="49" charset="-122"/>
              </a:rPr>
              <a:t>、</a:t>
            </a:r>
            <a:r>
              <a:rPr lang="zh-CN" altLang="en-US" sz="1600" b="1" dirty="0">
                <a:solidFill>
                  <a:srgbClr val="C00000"/>
                </a:solidFill>
                <a:latin typeface="楷体" panose="02010609060101010101" pitchFamily="49" charset="-122"/>
                <a:ea typeface="楷体" panose="02010609060101010101" pitchFamily="49" charset="-122"/>
              </a:rPr>
              <a:t>出质人、质权人双方共同签章</a:t>
            </a:r>
            <a:r>
              <a:rPr lang="zh-CN" altLang="en-US" sz="1600" dirty="0">
                <a:solidFill>
                  <a:srgbClr val="000000"/>
                </a:solidFill>
                <a:latin typeface="楷体" panose="02010609060101010101" pitchFamily="49" charset="-122"/>
                <a:ea typeface="楷体" panose="02010609060101010101" pitchFamily="49" charset="-122"/>
              </a:rPr>
              <a:t>的</a:t>
            </a:r>
            <a:r>
              <a:rPr lang="en-US" altLang="zh-CN" sz="1600" dirty="0">
                <a:solidFill>
                  <a:srgbClr val="000000"/>
                </a:solidFill>
                <a:latin typeface="楷体" panose="02010609060101010101" pitchFamily="49" charset="-122"/>
                <a:ea typeface="楷体" panose="02010609060101010101" pitchFamily="49" charset="-122"/>
              </a:rPr>
              <a:t>《</a:t>
            </a:r>
            <a:r>
              <a:rPr lang="zh-CN" altLang="en-US" sz="1600" dirty="0">
                <a:solidFill>
                  <a:srgbClr val="000000"/>
                </a:solidFill>
                <a:latin typeface="楷体" panose="02010609060101010101" pitchFamily="49" charset="-122"/>
                <a:ea typeface="楷体" panose="02010609060101010101" pitchFamily="49" charset="-122"/>
              </a:rPr>
              <a:t>部分解除证券质押登记申请表</a:t>
            </a:r>
            <a:r>
              <a:rPr lang="en-US" altLang="zh-CN" sz="1600" dirty="0">
                <a:solidFill>
                  <a:srgbClr val="000000"/>
                </a:solidFill>
                <a:latin typeface="楷体" panose="02010609060101010101" pitchFamily="49" charset="-122"/>
                <a:ea typeface="楷体" panose="02010609060101010101" pitchFamily="49" charset="-122"/>
              </a:rPr>
              <a:t>》</a:t>
            </a:r>
            <a:r>
              <a:rPr lang="zh-CN" altLang="en-US" sz="1600" dirty="0">
                <a:solidFill>
                  <a:srgbClr val="000000"/>
                </a:solidFill>
                <a:latin typeface="楷体" panose="02010609060101010101" pitchFamily="49" charset="-122"/>
                <a:ea typeface="楷体" panose="02010609060101010101" pitchFamily="49" charset="-122"/>
              </a:rPr>
              <a:t>；</a:t>
            </a:r>
          </a:p>
          <a:p>
            <a:pPr eaLnBrk="1" hangingPunct="1">
              <a:lnSpc>
                <a:spcPts val="2400"/>
              </a:lnSpc>
              <a:spcBef>
                <a:spcPct val="0"/>
              </a:spcBef>
              <a:buFontTx/>
              <a:buNone/>
            </a:pPr>
            <a:r>
              <a:rPr lang="en-US" altLang="zh-CN" sz="1600" dirty="0">
                <a:solidFill>
                  <a:srgbClr val="000000"/>
                </a:solidFill>
                <a:latin typeface="楷体" panose="02010609060101010101" pitchFamily="49" charset="-122"/>
                <a:ea typeface="楷体" panose="02010609060101010101" pitchFamily="49" charset="-122"/>
              </a:rPr>
              <a:t>2</a:t>
            </a:r>
            <a:r>
              <a:rPr lang="zh-CN" altLang="en-US" sz="1600" dirty="0">
                <a:solidFill>
                  <a:srgbClr val="000000"/>
                </a:solidFill>
                <a:latin typeface="楷体" panose="02010609060101010101" pitchFamily="49" charset="-122"/>
                <a:ea typeface="楷体" panose="02010609060101010101" pitchFamily="49" charset="-122"/>
              </a:rPr>
              <a:t>、</a:t>
            </a:r>
            <a:r>
              <a:rPr lang="en-US" altLang="zh-CN" sz="1600" dirty="0">
                <a:solidFill>
                  <a:srgbClr val="000000"/>
                </a:solidFill>
                <a:latin typeface="楷体" panose="02010609060101010101" pitchFamily="49" charset="-122"/>
                <a:ea typeface="楷体" panose="02010609060101010101" pitchFamily="49" charset="-122"/>
              </a:rPr>
              <a:t>《</a:t>
            </a:r>
            <a:r>
              <a:rPr lang="zh-CN" altLang="en-US" sz="1600" dirty="0">
                <a:solidFill>
                  <a:srgbClr val="000000"/>
                </a:solidFill>
                <a:latin typeface="楷体" panose="02010609060101010101" pitchFamily="49" charset="-122"/>
                <a:ea typeface="楷体" panose="02010609060101010101" pitchFamily="49" charset="-122"/>
              </a:rPr>
              <a:t>证券质押登记证明书</a:t>
            </a:r>
            <a:r>
              <a:rPr lang="en-US" altLang="zh-CN" sz="1600" dirty="0">
                <a:solidFill>
                  <a:srgbClr val="000000"/>
                </a:solidFill>
                <a:latin typeface="楷体" panose="02010609060101010101" pitchFamily="49" charset="-122"/>
                <a:ea typeface="楷体" panose="02010609060101010101" pitchFamily="49" charset="-122"/>
              </a:rPr>
              <a:t>》</a:t>
            </a:r>
            <a:r>
              <a:rPr lang="zh-CN" altLang="en-US" sz="1600" dirty="0">
                <a:solidFill>
                  <a:srgbClr val="000000"/>
                </a:solidFill>
                <a:latin typeface="楷体" panose="02010609060101010101" pitchFamily="49" charset="-122"/>
                <a:ea typeface="楷体" panose="02010609060101010101" pitchFamily="49" charset="-122"/>
              </a:rPr>
              <a:t>原件；</a:t>
            </a:r>
          </a:p>
          <a:p>
            <a:pPr eaLnBrk="1" hangingPunct="1">
              <a:lnSpc>
                <a:spcPts val="2400"/>
              </a:lnSpc>
              <a:spcBef>
                <a:spcPct val="0"/>
              </a:spcBef>
              <a:buFontTx/>
              <a:buNone/>
            </a:pPr>
            <a:r>
              <a:rPr lang="en-US" altLang="zh-CN" sz="1600" dirty="0">
                <a:solidFill>
                  <a:srgbClr val="000000"/>
                </a:solidFill>
                <a:latin typeface="楷体" panose="02010609060101010101" pitchFamily="49" charset="-122"/>
                <a:ea typeface="楷体" panose="02010609060101010101" pitchFamily="49" charset="-122"/>
              </a:rPr>
              <a:t>3</a:t>
            </a:r>
            <a:r>
              <a:rPr lang="zh-CN" altLang="en-US" sz="1600" dirty="0">
                <a:solidFill>
                  <a:srgbClr val="000000"/>
                </a:solidFill>
                <a:latin typeface="楷体" panose="02010609060101010101" pitchFamily="49" charset="-122"/>
                <a:ea typeface="楷体" panose="02010609060101010101" pitchFamily="49" charset="-122"/>
              </a:rPr>
              <a:t>、</a:t>
            </a:r>
            <a:r>
              <a:rPr lang="zh-CN" altLang="en-US" sz="1600" dirty="0">
                <a:latin typeface="楷体" panose="02010609060101010101" pitchFamily="49" charset="-122"/>
                <a:ea typeface="楷体" panose="02010609060101010101" pitchFamily="49" charset="-122"/>
              </a:rPr>
              <a:t>质权人</a:t>
            </a:r>
            <a:r>
              <a:rPr lang="zh-CN" altLang="en-US" sz="1600" dirty="0">
                <a:solidFill>
                  <a:srgbClr val="000000"/>
                </a:solidFill>
                <a:latin typeface="楷体" panose="02010609060101010101" pitchFamily="49" charset="-122"/>
                <a:ea typeface="楷体" panose="02010609060101010101" pitchFamily="49" charset="-122"/>
              </a:rPr>
              <a:t>有效身份证明文件及复印件； </a:t>
            </a:r>
          </a:p>
          <a:p>
            <a:pPr eaLnBrk="1" hangingPunct="1">
              <a:lnSpc>
                <a:spcPts val="2400"/>
              </a:lnSpc>
              <a:spcBef>
                <a:spcPct val="0"/>
              </a:spcBef>
              <a:buFontTx/>
              <a:buNone/>
            </a:pPr>
            <a:r>
              <a:rPr lang="en-US" altLang="zh-CN" sz="1600" dirty="0">
                <a:solidFill>
                  <a:srgbClr val="000000"/>
                </a:solidFill>
                <a:latin typeface="楷体" panose="02010609060101010101" pitchFamily="49" charset="-122"/>
                <a:ea typeface="楷体" panose="02010609060101010101" pitchFamily="49" charset="-122"/>
              </a:rPr>
              <a:t>4</a:t>
            </a:r>
            <a:r>
              <a:rPr lang="zh-CN" altLang="en-US" sz="1600" dirty="0">
                <a:solidFill>
                  <a:srgbClr val="000000"/>
                </a:solidFill>
                <a:latin typeface="楷体" panose="02010609060101010101" pitchFamily="49" charset="-122"/>
                <a:ea typeface="楷体" panose="02010609060101010101" pitchFamily="49" charset="-122"/>
              </a:rPr>
              <a:t>、若质权人名称发生变更，需提交发证机关出具的变更证明文件； </a:t>
            </a:r>
          </a:p>
          <a:p>
            <a:pPr eaLnBrk="1" hangingPunct="1">
              <a:lnSpc>
                <a:spcPts val="2400"/>
              </a:lnSpc>
              <a:spcBef>
                <a:spcPct val="0"/>
              </a:spcBef>
              <a:buFontTx/>
              <a:buNone/>
            </a:pPr>
            <a:r>
              <a:rPr lang="en-US" altLang="zh-CN" sz="1600" dirty="0">
                <a:solidFill>
                  <a:srgbClr val="000000"/>
                </a:solidFill>
                <a:latin typeface="楷体" panose="02010609060101010101" pitchFamily="49" charset="-122"/>
                <a:ea typeface="楷体" panose="02010609060101010101" pitchFamily="49" charset="-122"/>
              </a:rPr>
              <a:t>5</a:t>
            </a:r>
            <a:r>
              <a:rPr lang="zh-CN" altLang="en-US" sz="1600" dirty="0">
                <a:solidFill>
                  <a:srgbClr val="000000"/>
                </a:solidFill>
                <a:latin typeface="楷体" panose="02010609060101010101" pitchFamily="49" charset="-122"/>
                <a:ea typeface="楷体" panose="02010609060101010101" pitchFamily="49" charset="-122"/>
              </a:rPr>
              <a:t>、要求提供的其他材料</a:t>
            </a:r>
            <a:endParaRPr lang="zh-CN" altLang="en-US" sz="1600" dirty="0"/>
          </a:p>
        </p:txBody>
      </p:sp>
      <p:sp>
        <p:nvSpPr>
          <p:cNvPr id="53257" name="文本框 14">
            <a:extLst>
              <a:ext uri="{FF2B5EF4-FFF2-40B4-BE49-F238E27FC236}">
                <a16:creationId xmlns:a16="http://schemas.microsoft.com/office/drawing/2014/main" xmlns="" id="{F9CAE3E8-B517-44DF-AA60-EF9CD75F66AA}"/>
              </a:ext>
            </a:extLst>
          </p:cNvPr>
          <p:cNvSpPr txBox="1">
            <a:spLocks noChangeArrowheads="1"/>
          </p:cNvSpPr>
          <p:nvPr/>
        </p:nvSpPr>
        <p:spPr bwMode="auto">
          <a:xfrm>
            <a:off x="971600" y="2060848"/>
            <a:ext cx="2159000"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b="1" dirty="0">
                <a:latin typeface="微软雅黑" panose="020B0503020204020204" pitchFamily="34" charset="-122"/>
                <a:ea typeface="微软雅黑" panose="020B0503020204020204" pitchFamily="34" charset="-122"/>
              </a:rPr>
              <a:t>全部解除质押登记</a:t>
            </a:r>
          </a:p>
        </p:txBody>
      </p:sp>
      <p:sp>
        <p:nvSpPr>
          <p:cNvPr id="53258" name="文本框 15">
            <a:extLst>
              <a:ext uri="{FF2B5EF4-FFF2-40B4-BE49-F238E27FC236}">
                <a16:creationId xmlns:a16="http://schemas.microsoft.com/office/drawing/2014/main" xmlns="" id="{57E42828-E262-4822-80E8-D89F35E31544}"/>
              </a:ext>
            </a:extLst>
          </p:cNvPr>
          <p:cNvSpPr txBox="1">
            <a:spLocks noChangeArrowheads="1"/>
          </p:cNvSpPr>
          <p:nvPr/>
        </p:nvSpPr>
        <p:spPr bwMode="auto">
          <a:xfrm>
            <a:off x="5652120" y="2060848"/>
            <a:ext cx="2160588"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b="1" dirty="0">
                <a:latin typeface="微软雅黑" panose="020B0503020204020204" pitchFamily="34" charset="-122"/>
                <a:ea typeface="微软雅黑" panose="020B0503020204020204" pitchFamily="34" charset="-122"/>
              </a:rPr>
              <a:t>部分解除质押登记</a:t>
            </a:r>
          </a:p>
        </p:txBody>
      </p:sp>
      <p:sp>
        <p:nvSpPr>
          <p:cNvPr id="12" name="标题 1">
            <a:extLst>
              <a:ext uri="{FF2B5EF4-FFF2-40B4-BE49-F238E27FC236}">
                <a16:creationId xmlns:a16="http://schemas.microsoft.com/office/drawing/2014/main" xmlns="" id="{F01ACAF0-2BE3-407B-A46A-2EE848446B62}"/>
              </a:ext>
            </a:extLst>
          </p:cNvPr>
          <p:cNvSpPr txBox="1">
            <a:spLocks/>
          </p:cNvSpPr>
          <p:nvPr/>
        </p:nvSpPr>
        <p:spPr bwMode="auto">
          <a:xfrm>
            <a:off x="428625" y="285751"/>
            <a:ext cx="5080000"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证券质押</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rPr>
              <a:t>登记</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业务</a:t>
            </a:r>
            <a:r>
              <a:rPr lang="en-US" altLang="zh-CN"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解除质押登记</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53261" name="灯片编号占位符 2">
            <a:extLst>
              <a:ext uri="{FF2B5EF4-FFF2-40B4-BE49-F238E27FC236}">
                <a16:creationId xmlns:a16="http://schemas.microsoft.com/office/drawing/2014/main" xmlns="" id="{56D6128A-2BE7-4373-81BC-8796207C2B5A}"/>
              </a:ext>
            </a:extLst>
          </p:cNvPr>
          <p:cNvSpPr>
            <a:spLocks noGrp="1"/>
          </p:cNvSpPr>
          <p:nvPr>
            <p:ph type="sldNum" sz="quarter" idx="12"/>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fld id="{238E2998-7BA6-4A1E-800D-FF4460E2B8CB}" type="slidenum">
              <a:rPr lang="en-US" altLang="zh-CN" sz="1400"/>
              <a:pPr>
                <a:spcBef>
                  <a:spcPct val="0"/>
                </a:spcBef>
                <a:buFontTx/>
                <a:buNone/>
              </a:pPr>
              <a:t>41</a:t>
            </a:fld>
            <a:endParaRPr lang="en-US" altLang="zh-CN" sz="1400" dirty="0"/>
          </a:p>
        </p:txBody>
      </p:sp>
    </p:spTree>
    <p:extLst>
      <p:ext uri="{BB962C8B-B14F-4D97-AF65-F5344CB8AC3E}">
        <p14:creationId xmlns:p14="http://schemas.microsoft.com/office/powerpoint/2010/main" xmlns="" val="407021074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49" name="Picture 1"/>
          <p:cNvPicPr>
            <a:picLocks noChangeAspect="1" noChangeArrowheads="1"/>
          </p:cNvPicPr>
          <p:nvPr/>
        </p:nvPicPr>
        <p:blipFill>
          <a:blip r:embed="rId3" cstate="print"/>
          <a:srcRect/>
          <a:stretch>
            <a:fillRect/>
          </a:stretch>
        </p:blipFill>
        <p:spPr bwMode="auto">
          <a:xfrm>
            <a:off x="3995936" y="836712"/>
            <a:ext cx="4824536" cy="5526421"/>
          </a:xfrm>
          <a:prstGeom prst="rect">
            <a:avLst/>
          </a:prstGeom>
          <a:noFill/>
          <a:ln w="9525">
            <a:noFill/>
            <a:miter lim="800000"/>
            <a:headEnd/>
            <a:tailEnd/>
          </a:ln>
        </p:spPr>
      </p:pic>
      <p:sp>
        <p:nvSpPr>
          <p:cNvPr id="32" name="矩形 31"/>
          <p:cNvSpPr/>
          <p:nvPr/>
        </p:nvSpPr>
        <p:spPr>
          <a:xfrm>
            <a:off x="142844" y="928671"/>
            <a:ext cx="7500990" cy="2169825"/>
          </a:xfrm>
          <a:prstGeom prst="rect">
            <a:avLst/>
          </a:prstGeom>
        </p:spPr>
        <p:txBody>
          <a:bodyPr wrap="square">
            <a:spAutoFit/>
          </a:bodyPr>
          <a:lstStyle/>
          <a:p>
            <a:pPr marL="342900" indent="-342900">
              <a:lnSpc>
                <a:spcPct val="150000"/>
              </a:lnSpc>
              <a:buClr>
                <a:srgbClr val="C00000"/>
              </a:buClr>
              <a:buFont typeface="Wingdings" pitchFamily="2" charset="2"/>
              <a:buChar char="l"/>
            </a:pPr>
            <a:r>
              <a:rPr lang="zh-CN" altLang="zh-CN" b="1" dirty="0">
                <a:latin typeface="楷体" pitchFamily="49" charset="-122"/>
                <a:ea typeface="楷体" pitchFamily="49" charset="-122"/>
              </a:rPr>
              <a:t>《解除证券质押登记申请表》</a:t>
            </a:r>
          </a:p>
          <a:p>
            <a:pPr marL="457200" indent="-457200">
              <a:lnSpc>
                <a:spcPct val="150000"/>
              </a:lnSpc>
              <a:buClr>
                <a:srgbClr val="C00000"/>
              </a:buClr>
            </a:pPr>
            <a:endParaRPr lang="en-US" altLang="zh-CN" b="1" dirty="0">
              <a:latin typeface="楷体" pitchFamily="49" charset="-122"/>
              <a:ea typeface="楷体" pitchFamily="49" charset="-122"/>
            </a:endParaRPr>
          </a:p>
          <a:p>
            <a:pPr marL="342900" indent="-342900">
              <a:lnSpc>
                <a:spcPct val="150000"/>
              </a:lnSpc>
              <a:buClr>
                <a:srgbClr val="C00000"/>
              </a:buClr>
            </a:pPr>
            <a:endParaRPr lang="en-US" altLang="zh-CN" b="1" dirty="0">
              <a:latin typeface="楷体" pitchFamily="49" charset="-122"/>
              <a:ea typeface="楷体" pitchFamily="49" charset="-122"/>
            </a:endParaRPr>
          </a:p>
          <a:p>
            <a:pPr marL="342900" indent="-342900">
              <a:lnSpc>
                <a:spcPct val="150000"/>
              </a:lnSpc>
              <a:buClr>
                <a:srgbClr val="C00000"/>
              </a:buClr>
            </a:pPr>
            <a:endParaRPr lang="en-US" altLang="zh-CN" b="1" dirty="0">
              <a:latin typeface="楷体" pitchFamily="49" charset="-122"/>
              <a:ea typeface="楷体" pitchFamily="49" charset="-122"/>
            </a:endParaRPr>
          </a:p>
          <a:p>
            <a:pPr marL="342900" indent="-342900">
              <a:lnSpc>
                <a:spcPct val="150000"/>
              </a:lnSpc>
              <a:buClr>
                <a:srgbClr val="C00000"/>
              </a:buClr>
            </a:pPr>
            <a:endParaRPr lang="en-US" altLang="zh-CN" b="1" dirty="0">
              <a:latin typeface="楷体" pitchFamily="49" charset="-122"/>
              <a:ea typeface="楷体" pitchFamily="49" charset="-122"/>
            </a:endParaRPr>
          </a:p>
        </p:txBody>
      </p:sp>
      <p:sp>
        <p:nvSpPr>
          <p:cNvPr id="5" name="椭圆 4"/>
          <p:cNvSpPr/>
          <p:nvPr/>
        </p:nvSpPr>
        <p:spPr bwMode="gray">
          <a:xfrm>
            <a:off x="6100698" y="4797152"/>
            <a:ext cx="2071702" cy="1071571"/>
          </a:xfrm>
          <a:prstGeom prst="ellipse">
            <a:avLst/>
          </a:prstGeom>
          <a:noFill/>
          <a:ln w="381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TextBox 5"/>
          <p:cNvSpPr txBox="1"/>
          <p:nvPr/>
        </p:nvSpPr>
        <p:spPr>
          <a:xfrm>
            <a:off x="1000100" y="5214951"/>
            <a:ext cx="2500330" cy="369332"/>
          </a:xfrm>
          <a:prstGeom prst="rect">
            <a:avLst/>
          </a:prstGeom>
          <a:noFill/>
        </p:spPr>
        <p:txBody>
          <a:bodyPr wrap="square" rtlCol="0">
            <a:spAutoFit/>
          </a:bodyPr>
          <a:lstStyle/>
          <a:p>
            <a:r>
              <a:rPr lang="zh-CN" altLang="en-US" b="1" dirty="0">
                <a:solidFill>
                  <a:srgbClr val="C00000"/>
                </a:solidFill>
                <a:latin typeface="楷体" pitchFamily="49" charset="-122"/>
                <a:ea typeface="楷体" pitchFamily="49" charset="-122"/>
              </a:rPr>
              <a:t>质权人一方申请</a:t>
            </a:r>
          </a:p>
        </p:txBody>
      </p:sp>
      <p:sp>
        <p:nvSpPr>
          <p:cNvPr id="8" name="TextBox 7"/>
          <p:cNvSpPr txBox="1"/>
          <p:nvPr/>
        </p:nvSpPr>
        <p:spPr>
          <a:xfrm>
            <a:off x="642910" y="2571746"/>
            <a:ext cx="2786082" cy="646331"/>
          </a:xfrm>
          <a:prstGeom prst="rect">
            <a:avLst/>
          </a:prstGeom>
          <a:noFill/>
          <a:ln w="12700">
            <a:solidFill>
              <a:srgbClr val="C00000"/>
            </a:solidFill>
            <a:prstDash val="dash"/>
          </a:ln>
        </p:spPr>
        <p:txBody>
          <a:bodyPr wrap="square" rtlCol="0">
            <a:spAutoFit/>
          </a:bodyPr>
          <a:lstStyle/>
          <a:p>
            <a:r>
              <a:rPr lang="zh-CN" altLang="en-US" b="1" dirty="0">
                <a:solidFill>
                  <a:srgbClr val="C00000"/>
                </a:solidFill>
                <a:latin typeface="楷体" pitchFamily="49" charset="-122"/>
                <a:ea typeface="楷体" pitchFamily="49" charset="-122"/>
              </a:rPr>
              <a:t>不同证券类别证券数量应分别填写</a:t>
            </a:r>
          </a:p>
        </p:txBody>
      </p:sp>
      <p:sp>
        <p:nvSpPr>
          <p:cNvPr id="9" name="椭圆 8"/>
          <p:cNvSpPr/>
          <p:nvPr/>
        </p:nvSpPr>
        <p:spPr bwMode="gray">
          <a:xfrm>
            <a:off x="7072330" y="2143116"/>
            <a:ext cx="857256" cy="1428760"/>
          </a:xfrm>
          <a:prstGeom prst="ellipse">
            <a:avLst/>
          </a:prstGeom>
          <a:noFill/>
          <a:ln w="381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nvGrpSpPr>
          <p:cNvPr id="2" name="组合 9"/>
          <p:cNvGrpSpPr/>
          <p:nvPr/>
        </p:nvGrpSpPr>
        <p:grpSpPr>
          <a:xfrm>
            <a:off x="571472" y="5332941"/>
            <a:ext cx="5529226" cy="1167873"/>
            <a:chOff x="285720" y="5690127"/>
            <a:chExt cx="5529226" cy="1167872"/>
          </a:xfrm>
        </p:grpSpPr>
        <p:sp>
          <p:nvSpPr>
            <p:cNvPr id="11" name="TextBox 10"/>
            <p:cNvSpPr txBox="1"/>
            <p:nvPr/>
          </p:nvSpPr>
          <p:spPr>
            <a:xfrm>
              <a:off x="285720" y="6519445"/>
              <a:ext cx="2857488" cy="338554"/>
            </a:xfrm>
            <a:prstGeom prst="rect">
              <a:avLst/>
            </a:prstGeom>
            <a:noFill/>
            <a:ln>
              <a:solidFill>
                <a:srgbClr val="C00000"/>
              </a:solidFill>
              <a:prstDash val="sysDash"/>
            </a:ln>
          </p:spPr>
          <p:txBody>
            <a:bodyPr wrap="square" rtlCol="0">
              <a:spAutoFit/>
            </a:bodyPr>
            <a:lstStyle/>
            <a:p>
              <a:pPr algn="ctr"/>
              <a:r>
                <a:rPr lang="zh-CN" altLang="en-US" sz="1600" dirty="0">
                  <a:solidFill>
                    <a:srgbClr val="C00000"/>
                  </a:solidFill>
                  <a:latin typeface="楷体" pitchFamily="49" charset="-122"/>
                  <a:ea typeface="楷体" pitchFamily="49" charset="-122"/>
                </a:rPr>
                <a:t>除此部分外，可现场指导填写</a:t>
              </a:r>
            </a:p>
          </p:txBody>
        </p:sp>
        <p:cxnSp>
          <p:nvCxnSpPr>
            <p:cNvPr id="12" name="直接箭头连接符 11"/>
            <p:cNvCxnSpPr>
              <a:stCxn id="5" idx="2"/>
            </p:cNvCxnSpPr>
            <p:nvPr/>
          </p:nvCxnSpPr>
          <p:spPr bwMode="auto">
            <a:xfrm flipH="1">
              <a:off x="3134120" y="5690127"/>
              <a:ext cx="2680826" cy="832367"/>
            </a:xfrm>
            <a:prstGeom prst="straightConnector1">
              <a:avLst/>
            </a:prstGeom>
            <a:gradFill rotWithShape="1">
              <a:gsLst>
                <a:gs pos="0">
                  <a:srgbClr val="FF9933"/>
                </a:gs>
                <a:gs pos="100000">
                  <a:srgbClr val="FF6600"/>
                </a:gs>
              </a:gsLst>
              <a:lin ang="5400000" scaled="1"/>
            </a:gradFill>
            <a:ln w="12700" cap="flat" cmpd="sng" algn="ctr">
              <a:solidFill>
                <a:srgbClr val="C00000"/>
              </a:solidFill>
              <a:prstDash val="solid"/>
              <a:round/>
              <a:headEnd type="none" w="med" len="med"/>
              <a:tailEnd type="arrow"/>
            </a:ln>
            <a:effectLst>
              <a:reflection blurRad="6350" stA="52000" endA="300" endPos="35000" dir="5400000" sy="-100000" algn="bl" rotWithShape="0"/>
            </a:effectLst>
          </p:spPr>
        </p:cxnSp>
      </p:grpSp>
      <p:sp>
        <p:nvSpPr>
          <p:cNvPr id="15" name="灯片编号占位符 14"/>
          <p:cNvSpPr>
            <a:spLocks noGrp="1"/>
          </p:cNvSpPr>
          <p:nvPr>
            <p:ph type="sldNum" sz="quarter" idx="12"/>
          </p:nvPr>
        </p:nvSpPr>
        <p:spPr/>
        <p:txBody>
          <a:bodyPr/>
          <a:lstStyle/>
          <a:p>
            <a:pPr>
              <a:defRPr/>
            </a:pPr>
            <a:fld id="{4BD8D94F-7DCC-4583-8942-8B98B6C16D23}" type="slidenum">
              <a:rPr lang="en-US" altLang="zh-CN" smtClean="0"/>
              <a:pPr>
                <a:defRPr/>
              </a:pPr>
              <a:t>42</a:t>
            </a:fld>
            <a:endParaRPr lang="en-US" altLang="zh-CN" dirty="0"/>
          </a:p>
        </p:txBody>
      </p:sp>
      <p:sp>
        <p:nvSpPr>
          <p:cNvPr id="14" name="标题 1">
            <a:extLst>
              <a:ext uri="{FF2B5EF4-FFF2-40B4-BE49-F238E27FC236}">
                <a16:creationId xmlns:a16="http://schemas.microsoft.com/office/drawing/2014/main" xmlns="" id="{FD4A1A51-1B00-403E-A2AF-DD2D19C0ED02}"/>
              </a:ext>
            </a:extLst>
          </p:cNvPr>
          <p:cNvSpPr txBox="1">
            <a:spLocks/>
          </p:cNvSpPr>
          <p:nvPr/>
        </p:nvSpPr>
        <p:spPr bwMode="auto">
          <a:xfrm>
            <a:off x="428625" y="285751"/>
            <a:ext cx="5080000"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证券质押</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rPr>
              <a:t>登记</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业务</a:t>
            </a:r>
            <a:r>
              <a:rPr lang="en-US" altLang="zh-CN"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解除质押登记</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xmlns="" val="3247447682"/>
      </p:ext>
    </p:extLst>
  </p:cSld>
  <p:clrMapOvr>
    <a:masterClrMapping/>
  </p:clrMapOvr>
  <p:transition>
    <p:sndAc>
      <p:endSnd/>
    </p:sndAc>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1" name="Picture 1"/>
          <p:cNvPicPr>
            <a:picLocks noChangeAspect="1" noChangeArrowheads="1"/>
          </p:cNvPicPr>
          <p:nvPr/>
        </p:nvPicPr>
        <p:blipFill>
          <a:blip r:embed="rId3" cstate="print"/>
          <a:srcRect/>
          <a:stretch>
            <a:fillRect/>
          </a:stretch>
        </p:blipFill>
        <p:spPr bwMode="auto">
          <a:xfrm>
            <a:off x="4211960" y="836712"/>
            <a:ext cx="4680520" cy="5622466"/>
          </a:xfrm>
          <a:prstGeom prst="rect">
            <a:avLst/>
          </a:prstGeom>
          <a:noFill/>
          <a:ln w="9525">
            <a:noFill/>
            <a:miter lim="800000"/>
            <a:headEnd/>
            <a:tailEnd/>
          </a:ln>
        </p:spPr>
      </p:pic>
      <p:sp>
        <p:nvSpPr>
          <p:cNvPr id="32" name="矩形 31"/>
          <p:cNvSpPr/>
          <p:nvPr/>
        </p:nvSpPr>
        <p:spPr>
          <a:xfrm>
            <a:off x="0" y="928671"/>
            <a:ext cx="7500990" cy="2169825"/>
          </a:xfrm>
          <a:prstGeom prst="rect">
            <a:avLst/>
          </a:prstGeom>
        </p:spPr>
        <p:txBody>
          <a:bodyPr wrap="square">
            <a:spAutoFit/>
          </a:bodyPr>
          <a:lstStyle/>
          <a:p>
            <a:pPr marL="342900" indent="-342900">
              <a:lnSpc>
                <a:spcPct val="150000"/>
              </a:lnSpc>
              <a:buClr>
                <a:srgbClr val="C00000"/>
              </a:buClr>
              <a:buFont typeface="Wingdings" pitchFamily="2" charset="2"/>
              <a:buChar char="l"/>
            </a:pPr>
            <a:r>
              <a:rPr lang="zh-CN" altLang="zh-CN" b="1" dirty="0">
                <a:latin typeface="楷体" pitchFamily="49" charset="-122"/>
                <a:ea typeface="楷体" pitchFamily="49" charset="-122"/>
              </a:rPr>
              <a:t>《</a:t>
            </a:r>
            <a:r>
              <a:rPr lang="zh-CN" altLang="en-US" b="1" dirty="0">
                <a:latin typeface="楷体" pitchFamily="49" charset="-122"/>
                <a:ea typeface="楷体" pitchFamily="49" charset="-122"/>
              </a:rPr>
              <a:t>部分</a:t>
            </a:r>
            <a:r>
              <a:rPr lang="zh-CN" altLang="zh-CN" b="1" dirty="0">
                <a:latin typeface="楷体" pitchFamily="49" charset="-122"/>
                <a:ea typeface="楷体" pitchFamily="49" charset="-122"/>
              </a:rPr>
              <a:t>解除证券质押登记申请表》</a:t>
            </a:r>
          </a:p>
          <a:p>
            <a:pPr marL="457200" indent="-457200">
              <a:lnSpc>
                <a:spcPct val="150000"/>
              </a:lnSpc>
              <a:buClr>
                <a:srgbClr val="C00000"/>
              </a:buClr>
            </a:pPr>
            <a:endParaRPr lang="en-US" altLang="zh-CN" b="1" dirty="0">
              <a:latin typeface="楷体" pitchFamily="49" charset="-122"/>
              <a:ea typeface="楷体" pitchFamily="49" charset="-122"/>
            </a:endParaRPr>
          </a:p>
          <a:p>
            <a:pPr marL="342900" indent="-342900">
              <a:lnSpc>
                <a:spcPct val="150000"/>
              </a:lnSpc>
              <a:buClr>
                <a:srgbClr val="C00000"/>
              </a:buClr>
            </a:pPr>
            <a:endParaRPr lang="en-US" altLang="zh-CN" b="1" dirty="0">
              <a:latin typeface="楷体" pitchFamily="49" charset="-122"/>
              <a:ea typeface="楷体" pitchFamily="49" charset="-122"/>
            </a:endParaRPr>
          </a:p>
          <a:p>
            <a:pPr marL="342900" indent="-342900">
              <a:lnSpc>
                <a:spcPct val="150000"/>
              </a:lnSpc>
              <a:buClr>
                <a:srgbClr val="C00000"/>
              </a:buClr>
            </a:pPr>
            <a:endParaRPr lang="en-US" altLang="zh-CN" b="1" dirty="0">
              <a:latin typeface="楷体" pitchFamily="49" charset="-122"/>
              <a:ea typeface="楷体" pitchFamily="49" charset="-122"/>
            </a:endParaRPr>
          </a:p>
          <a:p>
            <a:pPr marL="342900" indent="-342900">
              <a:lnSpc>
                <a:spcPct val="150000"/>
              </a:lnSpc>
              <a:buClr>
                <a:srgbClr val="C00000"/>
              </a:buClr>
            </a:pPr>
            <a:endParaRPr lang="en-US" altLang="zh-CN" b="1" dirty="0">
              <a:latin typeface="楷体" pitchFamily="49" charset="-122"/>
              <a:ea typeface="楷体" pitchFamily="49" charset="-122"/>
            </a:endParaRPr>
          </a:p>
        </p:txBody>
      </p:sp>
      <p:sp>
        <p:nvSpPr>
          <p:cNvPr id="5" name="椭圆 4"/>
          <p:cNvSpPr/>
          <p:nvPr/>
        </p:nvSpPr>
        <p:spPr bwMode="gray">
          <a:xfrm>
            <a:off x="4229060" y="4880560"/>
            <a:ext cx="2143140" cy="1428760"/>
          </a:xfrm>
          <a:prstGeom prst="ellipse">
            <a:avLst/>
          </a:prstGeom>
          <a:noFill/>
          <a:ln w="381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椭圆 5"/>
          <p:cNvSpPr/>
          <p:nvPr/>
        </p:nvSpPr>
        <p:spPr bwMode="gray">
          <a:xfrm>
            <a:off x="6461878" y="4797152"/>
            <a:ext cx="2214578" cy="1428760"/>
          </a:xfrm>
          <a:prstGeom prst="ellipse">
            <a:avLst/>
          </a:prstGeom>
          <a:noFill/>
          <a:ln w="381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TextBox 6"/>
          <p:cNvSpPr txBox="1"/>
          <p:nvPr/>
        </p:nvSpPr>
        <p:spPr>
          <a:xfrm>
            <a:off x="928662" y="5214951"/>
            <a:ext cx="2500330" cy="646331"/>
          </a:xfrm>
          <a:prstGeom prst="rect">
            <a:avLst/>
          </a:prstGeom>
          <a:noFill/>
        </p:spPr>
        <p:txBody>
          <a:bodyPr wrap="square" rtlCol="0">
            <a:spAutoFit/>
          </a:bodyPr>
          <a:lstStyle/>
          <a:p>
            <a:r>
              <a:rPr lang="zh-CN" altLang="en-US" b="1" dirty="0">
                <a:solidFill>
                  <a:srgbClr val="C00000"/>
                </a:solidFill>
                <a:latin typeface="楷体" pitchFamily="49" charset="-122"/>
                <a:ea typeface="楷体" pitchFamily="49" charset="-122"/>
              </a:rPr>
              <a:t>出质人、质权人双方真实意思表示</a:t>
            </a:r>
          </a:p>
        </p:txBody>
      </p:sp>
      <p:sp>
        <p:nvSpPr>
          <p:cNvPr id="10" name="TextBox 9"/>
          <p:cNvSpPr txBox="1"/>
          <p:nvPr/>
        </p:nvSpPr>
        <p:spPr>
          <a:xfrm>
            <a:off x="785786" y="3429000"/>
            <a:ext cx="3000396" cy="369332"/>
          </a:xfrm>
          <a:prstGeom prst="rect">
            <a:avLst/>
          </a:prstGeom>
          <a:noFill/>
          <a:ln>
            <a:solidFill>
              <a:srgbClr val="C00000"/>
            </a:solidFill>
            <a:prstDash val="dash"/>
          </a:ln>
        </p:spPr>
        <p:txBody>
          <a:bodyPr wrap="square" rtlCol="0">
            <a:spAutoFit/>
          </a:bodyPr>
          <a:lstStyle/>
          <a:p>
            <a:r>
              <a:rPr lang="zh-CN" altLang="en-US" b="1" dirty="0">
                <a:solidFill>
                  <a:srgbClr val="C00000"/>
                </a:solidFill>
                <a:latin typeface="楷体" pitchFamily="49" charset="-122"/>
                <a:ea typeface="楷体" pitchFamily="49" charset="-122"/>
              </a:rPr>
              <a:t>选择现金红利是否同时解除</a:t>
            </a:r>
          </a:p>
        </p:txBody>
      </p:sp>
      <p:sp>
        <p:nvSpPr>
          <p:cNvPr id="14" name="椭圆 13"/>
          <p:cNvSpPr/>
          <p:nvPr/>
        </p:nvSpPr>
        <p:spPr bwMode="gray">
          <a:xfrm>
            <a:off x="4355976" y="3140968"/>
            <a:ext cx="4000496" cy="928124"/>
          </a:xfrm>
          <a:prstGeom prst="ellipse">
            <a:avLst/>
          </a:prstGeom>
          <a:noFill/>
          <a:ln w="381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nvGrpSpPr>
          <p:cNvPr id="2" name="组合 14"/>
          <p:cNvGrpSpPr/>
          <p:nvPr/>
        </p:nvGrpSpPr>
        <p:grpSpPr>
          <a:xfrm>
            <a:off x="683568" y="5452062"/>
            <a:ext cx="3545492" cy="907778"/>
            <a:chOff x="26376" y="6072206"/>
            <a:chExt cx="3545492" cy="907778"/>
          </a:xfrm>
        </p:grpSpPr>
        <p:sp>
          <p:nvSpPr>
            <p:cNvPr id="16" name="TextBox 15"/>
            <p:cNvSpPr txBox="1"/>
            <p:nvPr/>
          </p:nvSpPr>
          <p:spPr>
            <a:xfrm>
              <a:off x="26376" y="6641430"/>
              <a:ext cx="2857488" cy="338554"/>
            </a:xfrm>
            <a:prstGeom prst="rect">
              <a:avLst/>
            </a:prstGeom>
            <a:noFill/>
            <a:ln>
              <a:solidFill>
                <a:srgbClr val="C00000"/>
              </a:solidFill>
              <a:prstDash val="sysDash"/>
            </a:ln>
          </p:spPr>
          <p:txBody>
            <a:bodyPr wrap="square" rtlCol="0">
              <a:spAutoFit/>
            </a:bodyPr>
            <a:lstStyle/>
            <a:p>
              <a:pPr algn="ctr"/>
              <a:r>
                <a:rPr lang="zh-CN" altLang="en-US" sz="1600" dirty="0">
                  <a:solidFill>
                    <a:srgbClr val="C00000"/>
                  </a:solidFill>
                  <a:latin typeface="楷体" pitchFamily="49" charset="-122"/>
                  <a:ea typeface="楷体" pitchFamily="49" charset="-122"/>
                </a:rPr>
                <a:t>除此部分外，可现场指导填写</a:t>
              </a:r>
            </a:p>
          </p:txBody>
        </p:sp>
        <p:cxnSp>
          <p:nvCxnSpPr>
            <p:cNvPr id="17" name="直接箭头连接符 16"/>
            <p:cNvCxnSpPr/>
            <p:nvPr/>
          </p:nvCxnSpPr>
          <p:spPr bwMode="auto">
            <a:xfrm flipH="1">
              <a:off x="2834688" y="6072206"/>
              <a:ext cx="737180" cy="569224"/>
            </a:xfrm>
            <a:prstGeom prst="straightConnector1">
              <a:avLst/>
            </a:prstGeom>
            <a:gradFill rotWithShape="1">
              <a:gsLst>
                <a:gs pos="0">
                  <a:srgbClr val="FF9933"/>
                </a:gs>
                <a:gs pos="100000">
                  <a:srgbClr val="FF6600"/>
                </a:gs>
              </a:gsLst>
              <a:lin ang="5400000" scaled="1"/>
            </a:gradFill>
            <a:ln w="12700" cap="flat" cmpd="sng" algn="ctr">
              <a:solidFill>
                <a:srgbClr val="C00000"/>
              </a:solidFill>
              <a:prstDash val="solid"/>
              <a:round/>
              <a:headEnd type="none" w="med" len="med"/>
              <a:tailEnd type="arrow"/>
            </a:ln>
            <a:effectLst>
              <a:reflection blurRad="6350" stA="52000" endA="300" endPos="35000" dir="5400000" sy="-100000" algn="bl" rotWithShape="0"/>
            </a:effectLst>
          </p:spPr>
        </p:cxnSp>
      </p:grpSp>
      <p:sp>
        <p:nvSpPr>
          <p:cNvPr id="19" name="灯片编号占位符 18"/>
          <p:cNvSpPr>
            <a:spLocks noGrp="1"/>
          </p:cNvSpPr>
          <p:nvPr>
            <p:ph type="sldNum" sz="quarter" idx="12"/>
          </p:nvPr>
        </p:nvSpPr>
        <p:spPr/>
        <p:txBody>
          <a:bodyPr/>
          <a:lstStyle/>
          <a:p>
            <a:pPr>
              <a:defRPr/>
            </a:pPr>
            <a:fld id="{4BD8D94F-7DCC-4583-8942-8B98B6C16D23}" type="slidenum">
              <a:rPr lang="en-US" altLang="zh-CN" smtClean="0"/>
              <a:pPr>
                <a:defRPr/>
              </a:pPr>
              <a:t>43</a:t>
            </a:fld>
            <a:endParaRPr lang="en-US" altLang="zh-CN" dirty="0"/>
          </a:p>
        </p:txBody>
      </p:sp>
      <p:sp>
        <p:nvSpPr>
          <p:cNvPr id="15" name="标题 1">
            <a:extLst>
              <a:ext uri="{FF2B5EF4-FFF2-40B4-BE49-F238E27FC236}">
                <a16:creationId xmlns:a16="http://schemas.microsoft.com/office/drawing/2014/main" xmlns="" id="{1105950C-3C8D-4FBA-AAD3-A369A22EAF22}"/>
              </a:ext>
            </a:extLst>
          </p:cNvPr>
          <p:cNvSpPr txBox="1">
            <a:spLocks/>
          </p:cNvSpPr>
          <p:nvPr/>
        </p:nvSpPr>
        <p:spPr bwMode="auto">
          <a:xfrm>
            <a:off x="428625" y="285751"/>
            <a:ext cx="5080000"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证券质押</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rPr>
              <a:t>登记</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业务</a:t>
            </a:r>
            <a:r>
              <a:rPr lang="en-US" altLang="zh-CN"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解除质押登记</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xmlns="" val="2114500416"/>
      </p:ext>
    </p:extLst>
  </p:cSld>
  <p:clrMapOvr>
    <a:masterClrMapping/>
  </p:clrMapOvr>
  <p:transition>
    <p:sndAc>
      <p:endSnd/>
    </p:sndAc>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chinaclear\Desktop\111.png"/>
          <p:cNvPicPr>
            <a:picLocks noChangeAspect="1" noChangeArrowheads="1"/>
          </p:cNvPicPr>
          <p:nvPr/>
        </p:nvPicPr>
        <p:blipFill>
          <a:blip r:embed="rId3" cstate="print"/>
          <a:srcRect/>
          <a:stretch>
            <a:fillRect/>
          </a:stretch>
        </p:blipFill>
        <p:spPr bwMode="auto">
          <a:xfrm>
            <a:off x="3143242" y="744562"/>
            <a:ext cx="4443413" cy="6113463"/>
          </a:xfrm>
          <a:prstGeom prst="rect">
            <a:avLst/>
          </a:prstGeom>
          <a:noFill/>
          <a:ln>
            <a:noFill/>
          </a:ln>
          <a:effectLst>
            <a:softEdge rad="12700"/>
          </a:effectLst>
        </p:spPr>
      </p:pic>
      <p:sp>
        <p:nvSpPr>
          <p:cNvPr id="16" name="TextBox 15"/>
          <p:cNvSpPr txBox="1"/>
          <p:nvPr/>
        </p:nvSpPr>
        <p:spPr>
          <a:xfrm>
            <a:off x="395536" y="980728"/>
            <a:ext cx="2357454" cy="369332"/>
          </a:xfrm>
          <a:prstGeom prst="rect">
            <a:avLst/>
          </a:prstGeom>
          <a:noFill/>
        </p:spPr>
        <p:txBody>
          <a:bodyPr wrap="square" rtlCol="0">
            <a:spAutoFit/>
          </a:bodyPr>
          <a:lstStyle/>
          <a:p>
            <a:pPr>
              <a:buClr>
                <a:srgbClr val="C00000"/>
              </a:buClr>
              <a:buFont typeface="Wingdings" pitchFamily="2" charset="2"/>
              <a:buChar char="l"/>
            </a:pPr>
            <a:r>
              <a:rPr lang="zh-CN" altLang="en-US" b="1" dirty="0">
                <a:latin typeface="楷体" pitchFamily="49" charset="-122"/>
                <a:ea typeface="楷体" pitchFamily="49" charset="-122"/>
              </a:rPr>
              <a:t>证券质押登记证明</a:t>
            </a:r>
          </a:p>
        </p:txBody>
      </p:sp>
      <p:sp>
        <p:nvSpPr>
          <p:cNvPr id="17" name="TextBox 16"/>
          <p:cNvSpPr txBox="1"/>
          <p:nvPr/>
        </p:nvSpPr>
        <p:spPr>
          <a:xfrm>
            <a:off x="539552" y="1412776"/>
            <a:ext cx="2357454" cy="2585323"/>
          </a:xfrm>
          <a:prstGeom prst="rect">
            <a:avLst/>
          </a:prstGeom>
          <a:noFill/>
          <a:ln>
            <a:solidFill>
              <a:srgbClr val="C00000"/>
            </a:solidFill>
            <a:prstDash val="sysDash"/>
          </a:ln>
        </p:spPr>
        <p:txBody>
          <a:bodyPr wrap="square" rtlCol="0">
            <a:spAutoFit/>
          </a:bodyPr>
          <a:lstStyle/>
          <a:p>
            <a:pPr>
              <a:buClr>
                <a:srgbClr val="C00000"/>
              </a:buClr>
            </a:pPr>
            <a:r>
              <a:rPr lang="zh-CN" altLang="en-US" dirty="0">
                <a:solidFill>
                  <a:srgbClr val="C00000"/>
                </a:solidFill>
                <a:latin typeface="楷体" pitchFamily="49" charset="-122"/>
                <a:ea typeface="楷体" pitchFamily="49" charset="-122"/>
              </a:rPr>
              <a:t>由质权人持有，应妥善保管（原件遗失的，须提供</a:t>
            </a:r>
            <a:r>
              <a:rPr lang="zh-CN" altLang="en-US" b="1" dirty="0">
                <a:solidFill>
                  <a:srgbClr val="C00000"/>
                </a:solidFill>
                <a:latin typeface="楷体" pitchFamily="49" charset="-122"/>
                <a:ea typeface="楷体" pitchFamily="49" charset="-122"/>
              </a:rPr>
              <a:t>质权人</a:t>
            </a:r>
            <a:r>
              <a:rPr lang="zh-CN" altLang="en-US" dirty="0">
                <a:solidFill>
                  <a:srgbClr val="C00000"/>
                </a:solidFill>
                <a:latin typeface="楷体" pitchFamily="49" charset="-122"/>
                <a:ea typeface="楷体" pitchFamily="49" charset="-122"/>
              </a:rPr>
              <a:t>在中国证监会指定的信息披露报刊之一上刊登的遗失作废声明，主要有</a:t>
            </a:r>
            <a:r>
              <a:rPr lang="zh-CN" altLang="en-US" b="1" dirty="0">
                <a:solidFill>
                  <a:srgbClr val="C00000"/>
                </a:solidFill>
                <a:latin typeface="楷体" pitchFamily="49" charset="-122"/>
                <a:ea typeface="楷体" pitchFamily="49" charset="-122"/>
              </a:rPr>
              <a:t>中国证券报、上海证券报、证券时报、证券日报</a:t>
            </a:r>
            <a:r>
              <a:rPr lang="zh-CN" altLang="en-US" dirty="0">
                <a:solidFill>
                  <a:srgbClr val="C00000"/>
                </a:solidFill>
                <a:latin typeface="楷体" pitchFamily="49" charset="-122"/>
                <a:ea typeface="楷体" pitchFamily="49" charset="-122"/>
              </a:rPr>
              <a:t>等）。</a:t>
            </a:r>
          </a:p>
        </p:txBody>
      </p:sp>
      <p:sp>
        <p:nvSpPr>
          <p:cNvPr id="8" name="灯片编号占位符 7"/>
          <p:cNvSpPr>
            <a:spLocks noGrp="1"/>
          </p:cNvSpPr>
          <p:nvPr>
            <p:ph type="sldNum" sz="quarter" idx="12"/>
          </p:nvPr>
        </p:nvSpPr>
        <p:spPr/>
        <p:txBody>
          <a:bodyPr/>
          <a:lstStyle/>
          <a:p>
            <a:pPr>
              <a:defRPr/>
            </a:pPr>
            <a:fld id="{4BD8D94F-7DCC-4583-8942-8B98B6C16D23}" type="slidenum">
              <a:rPr lang="en-US" altLang="zh-CN" smtClean="0"/>
              <a:pPr>
                <a:defRPr/>
              </a:pPr>
              <a:t>44</a:t>
            </a:fld>
            <a:endParaRPr lang="en-US" altLang="zh-CN" dirty="0"/>
          </a:p>
        </p:txBody>
      </p:sp>
      <p:sp>
        <p:nvSpPr>
          <p:cNvPr id="10" name="标题 1">
            <a:extLst>
              <a:ext uri="{FF2B5EF4-FFF2-40B4-BE49-F238E27FC236}">
                <a16:creationId xmlns:a16="http://schemas.microsoft.com/office/drawing/2014/main" xmlns="" id="{C79417E1-7DC5-42D4-A462-F605EC7EFA15}"/>
              </a:ext>
            </a:extLst>
          </p:cNvPr>
          <p:cNvSpPr txBox="1">
            <a:spLocks/>
          </p:cNvSpPr>
          <p:nvPr/>
        </p:nvSpPr>
        <p:spPr bwMode="auto">
          <a:xfrm>
            <a:off x="428625" y="285751"/>
            <a:ext cx="5080000"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证券质押</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rPr>
              <a:t>登记</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业务</a:t>
            </a:r>
            <a:r>
              <a:rPr lang="en-US" altLang="zh-CN"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解除质押登记</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12" name="TextBox 11"/>
          <p:cNvSpPr txBox="1"/>
          <p:nvPr/>
        </p:nvSpPr>
        <p:spPr>
          <a:xfrm>
            <a:off x="467544" y="4149080"/>
            <a:ext cx="2448272" cy="2308324"/>
          </a:xfrm>
          <a:prstGeom prst="rect">
            <a:avLst/>
          </a:prstGeom>
          <a:noFill/>
          <a:ln w="3175">
            <a:solidFill>
              <a:srgbClr val="C00000"/>
            </a:solidFill>
            <a:prstDash val="dash"/>
          </a:ln>
        </p:spPr>
        <p:txBody>
          <a:bodyPr wrap="square" rtlCol="0">
            <a:spAutoFit/>
          </a:bodyPr>
          <a:lstStyle/>
          <a:p>
            <a:r>
              <a:rPr lang="zh-CN" altLang="en-US" dirty="0">
                <a:solidFill>
                  <a:srgbClr val="C00000"/>
                </a:solidFill>
                <a:latin typeface="楷体" pitchFamily="49" charset="-122"/>
                <a:ea typeface="楷体" pitchFamily="49" charset="-122"/>
              </a:rPr>
              <a:t>声明内容应包括质押双方名称及</a:t>
            </a:r>
            <a:r>
              <a:rPr lang="zh-CN" altLang="en-US" b="1" dirty="0">
                <a:solidFill>
                  <a:srgbClr val="C00000"/>
                </a:solidFill>
                <a:latin typeface="楷体" pitchFamily="49" charset="-122"/>
                <a:ea typeface="楷体" pitchFamily="49" charset="-122"/>
              </a:rPr>
              <a:t>质押登记编号</a:t>
            </a:r>
            <a:r>
              <a:rPr lang="zh-CN" altLang="en-US" dirty="0">
                <a:solidFill>
                  <a:srgbClr val="C00000"/>
                </a:solidFill>
                <a:latin typeface="楷体" pitchFamily="49" charset="-122"/>
                <a:ea typeface="楷体" pitchFamily="49" charset="-122"/>
              </a:rPr>
              <a:t>。如遗忘质押登记编号的，声明内容应包括质押双方名称、质押证券简称、质押数量、质押登记时间等信息。</a:t>
            </a:r>
          </a:p>
        </p:txBody>
      </p:sp>
      <p:sp>
        <p:nvSpPr>
          <p:cNvPr id="13" name="矩形 12"/>
          <p:cNvSpPr/>
          <p:nvPr/>
        </p:nvSpPr>
        <p:spPr bwMode="gray">
          <a:xfrm>
            <a:off x="467544" y="4293096"/>
            <a:ext cx="2304256" cy="2304256"/>
          </a:xfrm>
          <a:prstGeom prst="rect">
            <a:avLst/>
          </a:prstGeom>
          <a:no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xmlns="" val="949050421"/>
      </p:ext>
    </p:extLst>
  </p:cSld>
  <p:clrMapOvr>
    <a:masterClrMapping/>
  </p:clrMapOvr>
  <p:transition>
    <p:sndAc>
      <p:endSnd/>
    </p:sndAc>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714348" y="1285861"/>
            <a:ext cx="7500990" cy="1938992"/>
          </a:xfrm>
          <a:prstGeom prst="rect">
            <a:avLst/>
          </a:prstGeom>
        </p:spPr>
        <p:txBody>
          <a:bodyPr wrap="square">
            <a:spAutoFit/>
          </a:bodyPr>
          <a:lstStyle/>
          <a:p>
            <a:pPr marL="457200" indent="-457200">
              <a:lnSpc>
                <a:spcPct val="150000"/>
              </a:lnSpc>
              <a:buClr>
                <a:srgbClr val="C00000"/>
              </a:buClr>
            </a:pPr>
            <a:endParaRPr lang="en-US" altLang="zh-CN" sz="2000" b="1" dirty="0"/>
          </a:p>
          <a:p>
            <a:pPr marL="342900" indent="-342900">
              <a:lnSpc>
                <a:spcPct val="150000"/>
              </a:lnSpc>
              <a:buClr>
                <a:srgbClr val="C00000"/>
              </a:buClr>
            </a:pPr>
            <a:endParaRPr lang="en-US" altLang="zh-CN" sz="2000" b="1" dirty="0"/>
          </a:p>
          <a:p>
            <a:pPr marL="342900" indent="-342900">
              <a:lnSpc>
                <a:spcPct val="150000"/>
              </a:lnSpc>
              <a:buClr>
                <a:srgbClr val="C00000"/>
              </a:buClr>
            </a:pPr>
            <a:endParaRPr lang="en-US" altLang="zh-CN" sz="2000" b="1" dirty="0"/>
          </a:p>
          <a:p>
            <a:pPr marL="342900" indent="-342900">
              <a:lnSpc>
                <a:spcPct val="150000"/>
              </a:lnSpc>
              <a:buClr>
                <a:srgbClr val="C00000"/>
              </a:buClr>
            </a:pPr>
            <a:endParaRPr lang="en-US" altLang="zh-CN" sz="2000" b="1" dirty="0"/>
          </a:p>
        </p:txBody>
      </p:sp>
      <p:sp>
        <p:nvSpPr>
          <p:cNvPr id="7" name="内容占位符 6"/>
          <p:cNvSpPr>
            <a:spLocks noGrp="1"/>
          </p:cNvSpPr>
          <p:nvPr>
            <p:ph idx="1"/>
          </p:nvPr>
        </p:nvSpPr>
        <p:spPr>
          <a:xfrm>
            <a:off x="500034" y="928671"/>
            <a:ext cx="8229600" cy="4829196"/>
          </a:xfrm>
        </p:spPr>
        <p:txBody>
          <a:bodyPr/>
          <a:lstStyle/>
          <a:p>
            <a:pPr marL="0" lvl="0" indent="0" eaLnBrk="1" hangingPunct="1">
              <a:spcBef>
                <a:spcPct val="0"/>
              </a:spcBef>
              <a:buClr>
                <a:srgbClr val="C00000"/>
              </a:buClr>
              <a:buFont typeface="Wingdings" pitchFamily="2" charset="2"/>
              <a:buChar char="p"/>
            </a:pPr>
            <a:r>
              <a:rPr lang="zh-CN" altLang="en-US" sz="2000" b="1" kern="1200" dirty="0">
                <a:solidFill>
                  <a:srgbClr val="000000"/>
                </a:solidFill>
                <a:latin typeface="楷体" pitchFamily="49" charset="-122"/>
                <a:ea typeface="楷体" pitchFamily="49" charset="-122"/>
              </a:rPr>
              <a:t>业务流程</a:t>
            </a:r>
            <a:r>
              <a:rPr lang="zh-CN" altLang="en-US" sz="2000" b="1" kern="1200" dirty="0">
                <a:solidFill>
                  <a:srgbClr val="C00000"/>
                </a:solidFill>
                <a:latin typeface="楷体" pitchFamily="49" charset="-122"/>
                <a:ea typeface="楷体" pitchFamily="49" charset="-122"/>
              </a:rPr>
              <a:t>（柜台）</a:t>
            </a:r>
          </a:p>
          <a:p>
            <a:pPr marL="0" indent="0" eaLnBrk="1" hangingPunct="1">
              <a:spcBef>
                <a:spcPct val="0"/>
              </a:spcBef>
              <a:buClr>
                <a:srgbClr val="C00000"/>
              </a:buClr>
              <a:buNone/>
            </a:pPr>
            <a:r>
              <a:rPr lang="zh-CN" altLang="en-US" sz="2000" b="1" kern="1200" dirty="0">
                <a:solidFill>
                  <a:srgbClr val="C00000"/>
                </a:solidFill>
                <a:latin typeface="楷体" pitchFamily="49" charset="-122"/>
                <a:ea typeface="楷体" pitchFamily="49" charset="-122"/>
              </a:rPr>
              <a:t>全部和部分解除</a:t>
            </a:r>
            <a:r>
              <a:rPr lang="zh-CN" altLang="en-US" sz="2000" b="1" kern="1200" dirty="0">
                <a:latin typeface="楷体" pitchFamily="49" charset="-122"/>
                <a:ea typeface="楷体" pitchFamily="49" charset="-122"/>
              </a:rPr>
              <a:t>证券质押登记业务</a:t>
            </a:r>
          </a:p>
        </p:txBody>
      </p:sp>
      <p:sp>
        <p:nvSpPr>
          <p:cNvPr id="8" name="TextBox 7"/>
          <p:cNvSpPr txBox="1"/>
          <p:nvPr/>
        </p:nvSpPr>
        <p:spPr>
          <a:xfrm>
            <a:off x="1500166" y="5640190"/>
            <a:ext cx="8215370" cy="646331"/>
          </a:xfrm>
          <a:prstGeom prst="rect">
            <a:avLst/>
          </a:prstGeom>
          <a:noFill/>
        </p:spPr>
        <p:txBody>
          <a:bodyPr wrap="square" rtlCol="0">
            <a:spAutoFit/>
          </a:bodyPr>
          <a:lstStyle/>
          <a:p>
            <a:pPr>
              <a:buClr>
                <a:srgbClr val="C00000"/>
              </a:buClr>
              <a:buFont typeface="Wingdings" pitchFamily="2" charset="2"/>
              <a:buChar char="l"/>
            </a:pPr>
            <a:r>
              <a:rPr lang="zh-CN" altLang="en-US" b="1" dirty="0">
                <a:latin typeface="楷体" pitchFamily="49" charset="-122"/>
                <a:ea typeface="楷体" pitchFamily="49" charset="-122"/>
              </a:rPr>
              <a:t>“审核通过日”指中国结算受理材料并审核通过当日</a:t>
            </a:r>
            <a:endParaRPr lang="en-US" altLang="zh-CN" b="1" dirty="0">
              <a:latin typeface="楷体" pitchFamily="49" charset="-122"/>
              <a:ea typeface="楷体" pitchFamily="49" charset="-122"/>
            </a:endParaRPr>
          </a:p>
          <a:p>
            <a:pPr>
              <a:buClr>
                <a:srgbClr val="C00000"/>
              </a:buClr>
              <a:buFont typeface="Wingdings" pitchFamily="2" charset="2"/>
              <a:buChar char="l"/>
            </a:pPr>
            <a:r>
              <a:rPr lang="zh-CN" altLang="en-US" b="1" dirty="0">
                <a:latin typeface="楷体" pitchFamily="49" charset="-122"/>
                <a:ea typeface="楷体" pitchFamily="49" charset="-122"/>
              </a:rPr>
              <a:t> 当天解除质押登记的证券，可以继续办理质押登记。</a:t>
            </a:r>
            <a:endParaRPr lang="en-US" altLang="zh-CN" b="1" dirty="0">
              <a:latin typeface="楷体" pitchFamily="49" charset="-122"/>
              <a:ea typeface="楷体" pitchFamily="49" charset="-122"/>
            </a:endParaRPr>
          </a:p>
        </p:txBody>
      </p:sp>
      <p:graphicFrame>
        <p:nvGraphicFramePr>
          <p:cNvPr id="9" name="图示 8"/>
          <p:cNvGraphicFramePr/>
          <p:nvPr/>
        </p:nvGraphicFramePr>
        <p:xfrm>
          <a:off x="2428860" y="1785927"/>
          <a:ext cx="4143404" cy="35719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灯片编号占位符 11"/>
          <p:cNvSpPr>
            <a:spLocks noGrp="1"/>
          </p:cNvSpPr>
          <p:nvPr>
            <p:ph type="sldNum" sz="quarter" idx="12"/>
          </p:nvPr>
        </p:nvSpPr>
        <p:spPr/>
        <p:txBody>
          <a:bodyPr/>
          <a:lstStyle/>
          <a:p>
            <a:pPr>
              <a:defRPr/>
            </a:pPr>
            <a:fld id="{4BD8D94F-7DCC-4583-8942-8B98B6C16D23}" type="slidenum">
              <a:rPr lang="en-US" altLang="zh-CN" smtClean="0"/>
              <a:pPr>
                <a:defRPr/>
              </a:pPr>
              <a:t>45</a:t>
            </a:fld>
            <a:endParaRPr lang="en-US" altLang="zh-CN" dirty="0"/>
          </a:p>
        </p:txBody>
      </p:sp>
      <p:sp>
        <p:nvSpPr>
          <p:cNvPr id="11" name="标题 1">
            <a:extLst>
              <a:ext uri="{FF2B5EF4-FFF2-40B4-BE49-F238E27FC236}">
                <a16:creationId xmlns:a16="http://schemas.microsoft.com/office/drawing/2014/main" xmlns="" id="{DA632DD2-7342-41C7-9E36-F0B1C8372D8D}"/>
              </a:ext>
            </a:extLst>
          </p:cNvPr>
          <p:cNvSpPr txBox="1">
            <a:spLocks/>
          </p:cNvSpPr>
          <p:nvPr/>
        </p:nvSpPr>
        <p:spPr bwMode="auto">
          <a:xfrm>
            <a:off x="428625" y="285751"/>
            <a:ext cx="5080000"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证券质押</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rPr>
              <a:t>登记</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业务</a:t>
            </a:r>
            <a:r>
              <a:rPr lang="en-US" altLang="zh-CN"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rPr>
              <a:t>解除质押登记</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xmlns="" val="164387576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7" name="Picture 3" descr="C:\Users\Administrator\Desktop\讲课准备材料\logo.png"/>
          <p:cNvPicPr>
            <a:picLocks noChangeAspect="1" noChangeArrowheads="1"/>
          </p:cNvPicPr>
          <p:nvPr/>
        </p:nvPicPr>
        <p:blipFill>
          <a:blip r:embed="rId3" cstate="print"/>
          <a:srcRect/>
          <a:stretch>
            <a:fillRect/>
          </a:stretch>
        </p:blipFill>
        <p:spPr bwMode="auto">
          <a:xfrm>
            <a:off x="7643815" y="6215063"/>
            <a:ext cx="1214437" cy="400051"/>
          </a:xfrm>
          <a:prstGeom prst="rect">
            <a:avLst/>
          </a:prstGeom>
          <a:noFill/>
          <a:ln w="9525">
            <a:noFill/>
            <a:miter lim="800000"/>
            <a:headEnd/>
            <a:tailEnd/>
          </a:ln>
        </p:spPr>
      </p:pic>
      <p:sp>
        <p:nvSpPr>
          <p:cNvPr id="31" name="标题 1">
            <a:extLst/>
          </p:cNvPr>
          <p:cNvSpPr txBox="1">
            <a:spLocks/>
          </p:cNvSpPr>
          <p:nvPr/>
        </p:nvSpPr>
        <p:spPr bwMode="auto">
          <a:xfrm>
            <a:off x="428626" y="285751"/>
            <a:ext cx="6087591"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n-cs"/>
              </a:rPr>
              <a:t>证券质押登记业务</a:t>
            </a:r>
            <a:r>
              <a:rPr lang="en-US" altLang="zh-CN"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rPr>
              <a:t>质押证券信息查询</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26629" name="灯片编号占位符 3"/>
          <p:cNvSpPr>
            <a:spLocks noGrp="1"/>
          </p:cNvSpPr>
          <p:nvPr>
            <p:ph type="sldNum" sz="quarter" idx="12"/>
          </p:nvPr>
        </p:nvSpPr>
        <p:spPr>
          <a:xfrm>
            <a:off x="2627313" y="6183313"/>
            <a:ext cx="2133600" cy="476251"/>
          </a:xfrm>
          <a:noFill/>
        </p:spPr>
        <p:txBody>
          <a:bodyPr/>
          <a:lstStyle/>
          <a:p>
            <a:fld id="{9462B94F-B898-4449-9E9F-E365EB4AF86F}" type="slidenum">
              <a:rPr lang="en-US" altLang="zh-CN" smtClean="0"/>
              <a:pPr/>
              <a:t>46</a:t>
            </a:fld>
            <a:endParaRPr lang="en-US" altLang="zh-CN" dirty="0"/>
          </a:p>
        </p:txBody>
      </p:sp>
      <p:sp>
        <p:nvSpPr>
          <p:cNvPr id="26630" name="矩形 6"/>
          <p:cNvSpPr>
            <a:spLocks noChangeArrowheads="1"/>
          </p:cNvSpPr>
          <p:nvPr/>
        </p:nvSpPr>
        <p:spPr bwMode="auto">
          <a:xfrm>
            <a:off x="323530" y="692697"/>
            <a:ext cx="7560839" cy="4570482"/>
          </a:xfrm>
          <a:prstGeom prst="rect">
            <a:avLst/>
          </a:prstGeom>
          <a:noFill/>
          <a:ln w="9525">
            <a:noFill/>
            <a:miter lim="800000"/>
            <a:headEnd/>
            <a:tailEnd/>
          </a:ln>
        </p:spPr>
        <p:txBody>
          <a:bodyPr wrap="square">
            <a:spAutoFit/>
          </a:bodyPr>
          <a:lstStyle/>
          <a:p>
            <a:pPr marL="342900" indent="-342900" eaLnBrk="1" hangingPunct="1">
              <a:lnSpc>
                <a:spcPct val="150000"/>
              </a:lnSpc>
              <a:buClr>
                <a:srgbClr val="C00000"/>
              </a:buClr>
              <a:buFont typeface="Wingdings" pitchFamily="2" charset="2"/>
              <a:buChar char="p"/>
            </a:pPr>
            <a:r>
              <a:rPr lang="zh-CN" altLang="en-US" sz="2000" b="1" dirty="0">
                <a:latin typeface="微软雅黑" pitchFamily="34" charset="-122"/>
                <a:ea typeface="微软雅黑" pitchFamily="34" charset="-122"/>
              </a:rPr>
              <a:t>质押证券信息查询与证券查询的区别：</a:t>
            </a:r>
            <a:endParaRPr lang="en-US" altLang="zh-CN" sz="2000" b="1" dirty="0">
              <a:latin typeface="楷体" pitchFamily="49" charset="-122"/>
              <a:ea typeface="楷体" pitchFamily="49" charset="-122"/>
            </a:endParaRPr>
          </a:p>
          <a:p>
            <a:pPr marL="342900" indent="-342900" eaLnBrk="1" hangingPunct="1">
              <a:lnSpc>
                <a:spcPct val="150000"/>
              </a:lnSpc>
              <a:buClr>
                <a:srgbClr val="C00000"/>
              </a:buClr>
              <a:buFont typeface="Wingdings" pitchFamily="2" charset="2"/>
              <a:buChar char="l"/>
            </a:pPr>
            <a:r>
              <a:rPr lang="zh-CN" altLang="en-US" b="1" dirty="0">
                <a:latin typeface="楷体" pitchFamily="49" charset="-122"/>
                <a:ea typeface="楷体" pitchFamily="49" charset="-122"/>
              </a:rPr>
              <a:t>申请人不同：</a:t>
            </a:r>
            <a:r>
              <a:rPr lang="zh-CN" altLang="en-US" dirty="0">
                <a:latin typeface="楷体" pitchFamily="49" charset="-122"/>
                <a:ea typeface="楷体" pitchFamily="49" charset="-122"/>
              </a:rPr>
              <a:t>证券查询由证券账户持有人申请；质押证券信息查询由质权人申请。</a:t>
            </a:r>
            <a:endParaRPr lang="en-US" altLang="zh-CN" dirty="0">
              <a:latin typeface="楷体" pitchFamily="49" charset="-122"/>
              <a:ea typeface="楷体" pitchFamily="49" charset="-122"/>
            </a:endParaRPr>
          </a:p>
          <a:p>
            <a:pPr marL="342900" indent="-342900" eaLnBrk="1" hangingPunct="1">
              <a:lnSpc>
                <a:spcPct val="150000"/>
              </a:lnSpc>
              <a:buClr>
                <a:srgbClr val="C00000"/>
              </a:buClr>
              <a:buFont typeface="Wingdings" pitchFamily="2" charset="2"/>
              <a:buChar char="l"/>
            </a:pPr>
            <a:r>
              <a:rPr lang="zh-CN" altLang="en-US" b="1" dirty="0">
                <a:latin typeface="楷体" pitchFamily="49" charset="-122"/>
                <a:ea typeface="楷体" pitchFamily="49" charset="-122"/>
              </a:rPr>
              <a:t>业务依据不同</a:t>
            </a:r>
            <a:r>
              <a:rPr lang="en-US" altLang="zh-CN" b="1" dirty="0">
                <a:latin typeface="楷体" pitchFamily="49" charset="-122"/>
                <a:ea typeface="楷体" pitchFamily="49" charset="-122"/>
              </a:rPr>
              <a:t>:</a:t>
            </a:r>
            <a:r>
              <a:rPr lang="zh-CN" altLang="en-US" dirty="0">
                <a:latin typeface="楷体" pitchFamily="49" charset="-122"/>
                <a:ea typeface="楷体" pitchFamily="49" charset="-122"/>
              </a:rPr>
              <a:t>证券查询的业务依据为</a:t>
            </a:r>
            <a:r>
              <a:rPr lang="en-US" altLang="zh-CN" dirty="0">
                <a:latin typeface="楷体" pitchFamily="49" charset="-122"/>
                <a:ea typeface="楷体" pitchFamily="49" charset="-122"/>
              </a:rPr>
              <a:t>《</a:t>
            </a:r>
            <a:r>
              <a:rPr lang="zh-CN" altLang="en-US" dirty="0">
                <a:latin typeface="楷体" pitchFamily="49" charset="-122"/>
                <a:ea typeface="楷体" pitchFamily="49" charset="-122"/>
              </a:rPr>
              <a:t>中国证券登记结算有限责任公司证券查询业务指南</a:t>
            </a:r>
            <a:r>
              <a:rPr lang="en-US" altLang="zh-CN" dirty="0">
                <a:latin typeface="楷体" pitchFamily="49" charset="-122"/>
                <a:ea typeface="楷体" pitchFamily="49" charset="-122"/>
              </a:rPr>
              <a:t>》</a:t>
            </a:r>
            <a:r>
              <a:rPr lang="zh-CN" altLang="en-US" dirty="0">
                <a:latin typeface="楷体" pitchFamily="49" charset="-122"/>
                <a:ea typeface="楷体" pitchFamily="49" charset="-122"/>
              </a:rPr>
              <a:t>，质押证券信息查询的业务依据为</a:t>
            </a:r>
            <a:r>
              <a:rPr lang="en-US" altLang="zh-CN" dirty="0">
                <a:latin typeface="楷体" pitchFamily="49" charset="-122"/>
                <a:ea typeface="楷体" pitchFamily="49" charset="-122"/>
              </a:rPr>
              <a:t>《</a:t>
            </a:r>
            <a:r>
              <a:rPr lang="zh-CN" altLang="en-US" dirty="0">
                <a:latin typeface="楷体" pitchFamily="49" charset="-122"/>
                <a:ea typeface="楷体" pitchFamily="49" charset="-122"/>
              </a:rPr>
              <a:t>中国结算北京分公司投资者业务指南</a:t>
            </a:r>
            <a:r>
              <a:rPr lang="en-US" altLang="zh-CN" dirty="0">
                <a:latin typeface="楷体" pitchFamily="49" charset="-122"/>
                <a:ea typeface="楷体" pitchFamily="49" charset="-122"/>
              </a:rPr>
              <a:t>》</a:t>
            </a:r>
            <a:r>
              <a:rPr lang="zh-CN" altLang="en-US" dirty="0">
                <a:latin typeface="楷体" pitchFamily="49" charset="-122"/>
                <a:ea typeface="楷体" pitchFamily="49" charset="-122"/>
              </a:rPr>
              <a:t>。</a:t>
            </a:r>
            <a:endParaRPr lang="en-US" altLang="zh-CN" dirty="0">
              <a:latin typeface="楷体" pitchFamily="49" charset="-122"/>
              <a:ea typeface="楷体" pitchFamily="49" charset="-122"/>
            </a:endParaRPr>
          </a:p>
          <a:p>
            <a:pPr marL="342900" indent="-342900" eaLnBrk="1" hangingPunct="1">
              <a:lnSpc>
                <a:spcPct val="150000"/>
              </a:lnSpc>
              <a:buClr>
                <a:srgbClr val="C00000"/>
              </a:buClr>
              <a:buFont typeface="Wingdings" pitchFamily="2" charset="2"/>
              <a:buChar char="l"/>
            </a:pPr>
            <a:r>
              <a:rPr lang="zh-CN" altLang="en-US" b="1" dirty="0">
                <a:latin typeface="楷体" pitchFamily="49" charset="-122"/>
                <a:ea typeface="楷体" pitchFamily="49" charset="-122"/>
              </a:rPr>
              <a:t>业务材料不同： </a:t>
            </a:r>
            <a:r>
              <a:rPr lang="zh-CN" altLang="en-US" dirty="0">
                <a:latin typeface="楷体" pitchFamily="49" charset="-122"/>
                <a:ea typeface="楷体" pitchFamily="49" charset="-122"/>
              </a:rPr>
              <a:t>质押证券信息查询额外还需要法定代表人证明书、法定代表人有效身份证以及</a:t>
            </a:r>
            <a:r>
              <a:rPr lang="en-US" altLang="zh-CN" dirty="0">
                <a:latin typeface="楷体" pitchFamily="49" charset="-122"/>
                <a:ea typeface="楷体" pitchFamily="49" charset="-122"/>
              </a:rPr>
              <a:t>《</a:t>
            </a:r>
            <a:r>
              <a:rPr lang="zh-CN" altLang="en-US" dirty="0">
                <a:latin typeface="楷体" pitchFamily="49" charset="-122"/>
                <a:ea typeface="楷体" pitchFamily="49" charset="-122"/>
              </a:rPr>
              <a:t>证券质押登记证明</a:t>
            </a:r>
            <a:r>
              <a:rPr lang="en-US" altLang="zh-CN" dirty="0">
                <a:latin typeface="楷体" pitchFamily="49" charset="-122"/>
                <a:ea typeface="楷体" pitchFamily="49" charset="-122"/>
              </a:rPr>
              <a:t>》</a:t>
            </a:r>
            <a:r>
              <a:rPr lang="zh-CN" altLang="en-US" dirty="0">
                <a:latin typeface="楷体" pitchFamily="49" charset="-122"/>
                <a:ea typeface="楷体" pitchFamily="49" charset="-122"/>
              </a:rPr>
              <a:t>原件及复印件。</a:t>
            </a:r>
            <a:endParaRPr lang="en-US" altLang="zh-CN" dirty="0">
              <a:latin typeface="楷体" pitchFamily="49" charset="-122"/>
              <a:ea typeface="楷体" pitchFamily="49" charset="-122"/>
            </a:endParaRPr>
          </a:p>
          <a:p>
            <a:pPr marL="342900" indent="-342900" eaLnBrk="1" hangingPunct="1">
              <a:lnSpc>
                <a:spcPct val="150000"/>
              </a:lnSpc>
              <a:buClr>
                <a:srgbClr val="C00000"/>
              </a:buClr>
            </a:pPr>
            <a:endParaRPr lang="en-US" altLang="zh-CN" sz="800" b="1" dirty="0">
              <a:latin typeface="楷体" pitchFamily="49" charset="-122"/>
              <a:ea typeface="楷体" pitchFamily="49" charset="-122"/>
            </a:endParaRPr>
          </a:p>
          <a:p>
            <a:pPr marL="342900" indent="-342900" eaLnBrk="1" hangingPunct="1">
              <a:lnSpc>
                <a:spcPct val="150000"/>
              </a:lnSpc>
              <a:buClr>
                <a:srgbClr val="C00000"/>
              </a:buClr>
            </a:pPr>
            <a:endParaRPr lang="en-US" altLang="zh-CN" sz="2000" b="1" dirty="0">
              <a:latin typeface="楷体" pitchFamily="49" charset="-122"/>
              <a:ea typeface="楷体" pitchFamily="49" charset="-122"/>
            </a:endParaRPr>
          </a:p>
          <a:p>
            <a:pPr marL="342900" indent="-342900" eaLnBrk="1" hangingPunct="1">
              <a:lnSpc>
                <a:spcPct val="150000"/>
              </a:lnSpc>
              <a:buClr>
                <a:srgbClr val="C00000"/>
              </a:buClr>
            </a:pPr>
            <a:endParaRPr lang="en-US" altLang="zh-CN" sz="2000" b="1" dirty="0">
              <a:latin typeface="楷体" pitchFamily="49" charset="-122"/>
              <a:ea typeface="楷体" pitchFamily="49" charset="-122"/>
            </a:endParaRPr>
          </a:p>
        </p:txBody>
      </p:sp>
    </p:spTree>
  </p:cSld>
  <p:clrMapOvr>
    <a:masterClrMapping/>
  </p:clrMapOvr>
  <p:transition>
    <p:sndAc>
      <p:endSnd/>
    </p:sndAc>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Picture 1"/>
          <p:cNvPicPr>
            <a:picLocks noChangeAspect="1" noChangeArrowheads="1"/>
          </p:cNvPicPr>
          <p:nvPr/>
        </p:nvPicPr>
        <p:blipFill>
          <a:blip r:embed="rId3" cstate="print"/>
          <a:srcRect/>
          <a:stretch>
            <a:fillRect/>
          </a:stretch>
        </p:blipFill>
        <p:spPr bwMode="auto">
          <a:xfrm>
            <a:off x="4366662" y="836712"/>
            <a:ext cx="4777338" cy="5688632"/>
          </a:xfrm>
          <a:prstGeom prst="rect">
            <a:avLst/>
          </a:prstGeom>
          <a:noFill/>
          <a:ln w="9525">
            <a:noFill/>
            <a:miter lim="800000"/>
            <a:headEnd/>
            <a:tailEnd/>
          </a:ln>
        </p:spPr>
      </p:pic>
      <p:pic>
        <p:nvPicPr>
          <p:cNvPr id="26627" name="Picture 3" descr="C:\Users\Administrator\Desktop\讲课准备材料\logo.png"/>
          <p:cNvPicPr>
            <a:picLocks noChangeAspect="1" noChangeArrowheads="1"/>
          </p:cNvPicPr>
          <p:nvPr/>
        </p:nvPicPr>
        <p:blipFill>
          <a:blip r:embed="rId4" cstate="print"/>
          <a:srcRect/>
          <a:stretch>
            <a:fillRect/>
          </a:stretch>
        </p:blipFill>
        <p:spPr bwMode="auto">
          <a:xfrm>
            <a:off x="7643815" y="6215063"/>
            <a:ext cx="1214437" cy="400051"/>
          </a:xfrm>
          <a:prstGeom prst="rect">
            <a:avLst/>
          </a:prstGeom>
          <a:noFill/>
          <a:ln w="9525">
            <a:noFill/>
            <a:miter lim="800000"/>
            <a:headEnd/>
            <a:tailEnd/>
          </a:ln>
        </p:spPr>
      </p:pic>
      <p:sp>
        <p:nvSpPr>
          <p:cNvPr id="31" name="标题 1">
            <a:extLst/>
          </p:cNvPr>
          <p:cNvSpPr txBox="1">
            <a:spLocks/>
          </p:cNvSpPr>
          <p:nvPr/>
        </p:nvSpPr>
        <p:spPr bwMode="auto">
          <a:xfrm>
            <a:off x="428626" y="285751"/>
            <a:ext cx="6087591"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n-cs"/>
              </a:rPr>
              <a:t>证券质押登记业务</a:t>
            </a:r>
            <a:r>
              <a:rPr lang="en-US" altLang="zh-CN"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rPr>
              <a:t>质押证券信息查询</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26629" name="灯片编号占位符 3"/>
          <p:cNvSpPr>
            <a:spLocks noGrp="1"/>
          </p:cNvSpPr>
          <p:nvPr>
            <p:ph type="sldNum" sz="quarter" idx="12"/>
          </p:nvPr>
        </p:nvSpPr>
        <p:spPr>
          <a:xfrm>
            <a:off x="2627313" y="6183313"/>
            <a:ext cx="2133600" cy="476251"/>
          </a:xfrm>
          <a:noFill/>
        </p:spPr>
        <p:txBody>
          <a:bodyPr/>
          <a:lstStyle/>
          <a:p>
            <a:fld id="{9462B94F-B898-4449-9E9F-E365EB4AF86F}" type="slidenum">
              <a:rPr lang="en-US" altLang="zh-CN" smtClean="0"/>
              <a:pPr/>
              <a:t>47</a:t>
            </a:fld>
            <a:endParaRPr lang="en-US" altLang="zh-CN" dirty="0"/>
          </a:p>
        </p:txBody>
      </p:sp>
      <p:sp>
        <p:nvSpPr>
          <p:cNvPr id="26630" name="矩形 6"/>
          <p:cNvSpPr>
            <a:spLocks noChangeArrowheads="1"/>
          </p:cNvSpPr>
          <p:nvPr/>
        </p:nvSpPr>
        <p:spPr bwMode="auto">
          <a:xfrm>
            <a:off x="323530" y="692697"/>
            <a:ext cx="4105275" cy="3785652"/>
          </a:xfrm>
          <a:prstGeom prst="rect">
            <a:avLst/>
          </a:prstGeom>
          <a:noFill/>
          <a:ln w="9525">
            <a:noFill/>
            <a:miter lim="800000"/>
            <a:headEnd/>
            <a:tailEnd/>
          </a:ln>
        </p:spPr>
        <p:txBody>
          <a:bodyPr>
            <a:spAutoFit/>
          </a:bodyPr>
          <a:lstStyle/>
          <a:p>
            <a:pPr marL="342900" indent="-342900" eaLnBrk="1" hangingPunct="1">
              <a:lnSpc>
                <a:spcPct val="150000"/>
              </a:lnSpc>
              <a:buClr>
                <a:srgbClr val="C00000"/>
              </a:buClr>
              <a:buFont typeface="Wingdings" pitchFamily="2" charset="2"/>
              <a:buChar char="p"/>
            </a:pPr>
            <a:r>
              <a:rPr lang="zh-CN" altLang="en-US" sz="2000" b="1" dirty="0">
                <a:latin typeface="微软雅黑" pitchFamily="34" charset="-122"/>
                <a:ea typeface="微软雅黑" pitchFamily="34" charset="-122"/>
              </a:rPr>
              <a:t>质押证券信息查询业务申请材料</a:t>
            </a:r>
            <a:endParaRPr lang="en-US" altLang="zh-CN" sz="2000" b="1" dirty="0">
              <a:latin typeface="微软雅黑" pitchFamily="34" charset="-122"/>
              <a:ea typeface="微软雅黑" pitchFamily="34" charset="-122"/>
            </a:endParaRPr>
          </a:p>
          <a:p>
            <a:pPr marL="342900" indent="-342900" eaLnBrk="1" hangingPunct="1">
              <a:lnSpc>
                <a:spcPct val="150000"/>
              </a:lnSpc>
              <a:buClr>
                <a:srgbClr val="C00000"/>
              </a:buClr>
            </a:pPr>
            <a:endParaRPr lang="en-US" altLang="zh-CN" sz="2000" b="1" dirty="0">
              <a:latin typeface="楷体" pitchFamily="49" charset="-122"/>
              <a:ea typeface="楷体" pitchFamily="49" charset="-122"/>
            </a:endParaRPr>
          </a:p>
          <a:p>
            <a:pPr marL="342900" indent="-342900" eaLnBrk="1" hangingPunct="1">
              <a:lnSpc>
                <a:spcPct val="150000"/>
              </a:lnSpc>
              <a:buClr>
                <a:srgbClr val="C00000"/>
              </a:buClr>
              <a:buFont typeface="Wingdings" pitchFamily="2" charset="2"/>
              <a:buChar char="l"/>
            </a:pP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质押证券信息查询申请表</a:t>
            </a: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a:t>
            </a:r>
            <a:endParaRPr lang="en-US" altLang="zh-CN" b="1" dirty="0">
              <a:latin typeface="楷体" pitchFamily="49" charset="-122"/>
              <a:ea typeface="楷体" pitchFamily="49" charset="-122"/>
            </a:endParaRPr>
          </a:p>
          <a:p>
            <a:pPr marL="342900" indent="-342900" eaLnBrk="1" hangingPunct="1">
              <a:lnSpc>
                <a:spcPct val="150000"/>
              </a:lnSpc>
              <a:buClr>
                <a:srgbClr val="C00000"/>
              </a:buClr>
              <a:buFont typeface="Wingdings" pitchFamily="2" charset="2"/>
              <a:buChar char="l"/>
            </a:pP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证券质押登记证明</a:t>
            </a: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原件及复印件</a:t>
            </a:r>
            <a:endParaRPr lang="en-US" altLang="zh-CN" b="1" dirty="0">
              <a:latin typeface="楷体" pitchFamily="49" charset="-122"/>
              <a:ea typeface="楷体" pitchFamily="49" charset="-122"/>
            </a:endParaRPr>
          </a:p>
          <a:p>
            <a:pPr marL="342900" indent="-342900" eaLnBrk="1" hangingPunct="1">
              <a:lnSpc>
                <a:spcPct val="150000"/>
              </a:lnSpc>
              <a:buClr>
                <a:srgbClr val="C00000"/>
              </a:buClr>
              <a:buFont typeface="Wingdings" pitchFamily="2" charset="2"/>
              <a:buChar char="l"/>
            </a:pPr>
            <a:r>
              <a:rPr lang="zh-CN" altLang="en-US" b="1" dirty="0">
                <a:latin typeface="楷体" pitchFamily="49" charset="-122"/>
                <a:ea typeface="楷体" pitchFamily="49" charset="-122"/>
              </a:rPr>
              <a:t>质权人有效身份证明文件及复印件。</a:t>
            </a:r>
            <a:endParaRPr lang="en-US" altLang="zh-CN" dirty="0">
              <a:latin typeface="楷体" pitchFamily="49" charset="-122"/>
              <a:ea typeface="楷体" pitchFamily="49" charset="-122"/>
            </a:endParaRPr>
          </a:p>
          <a:p>
            <a:pPr marL="342900" indent="-342900" eaLnBrk="1" hangingPunct="1">
              <a:lnSpc>
                <a:spcPct val="150000"/>
              </a:lnSpc>
              <a:buClr>
                <a:srgbClr val="C00000"/>
              </a:buClr>
            </a:pPr>
            <a:endParaRPr lang="en-US" altLang="zh-CN" sz="800" b="1" dirty="0">
              <a:latin typeface="楷体" pitchFamily="49" charset="-122"/>
              <a:ea typeface="楷体" pitchFamily="49" charset="-122"/>
            </a:endParaRPr>
          </a:p>
          <a:p>
            <a:pPr marL="342900" indent="-342900" eaLnBrk="1" hangingPunct="1">
              <a:lnSpc>
                <a:spcPct val="150000"/>
              </a:lnSpc>
              <a:buClr>
                <a:srgbClr val="C00000"/>
              </a:buClr>
            </a:pPr>
            <a:endParaRPr lang="en-US" altLang="zh-CN" sz="2000" b="1" dirty="0">
              <a:latin typeface="楷体" pitchFamily="49" charset="-122"/>
              <a:ea typeface="楷体" pitchFamily="49" charset="-122"/>
            </a:endParaRPr>
          </a:p>
          <a:p>
            <a:pPr marL="342900" indent="-342900" eaLnBrk="1" hangingPunct="1">
              <a:lnSpc>
                <a:spcPct val="150000"/>
              </a:lnSpc>
              <a:buClr>
                <a:srgbClr val="C00000"/>
              </a:buClr>
            </a:pPr>
            <a:endParaRPr lang="en-US" altLang="zh-CN" sz="2000" b="1" dirty="0">
              <a:latin typeface="楷体" pitchFamily="49" charset="-122"/>
              <a:ea typeface="楷体" pitchFamily="49" charset="-122"/>
            </a:endParaRPr>
          </a:p>
        </p:txBody>
      </p:sp>
      <p:sp>
        <p:nvSpPr>
          <p:cNvPr id="7" name="椭圆 6"/>
          <p:cNvSpPr/>
          <p:nvPr/>
        </p:nvSpPr>
        <p:spPr bwMode="gray">
          <a:xfrm>
            <a:off x="5868144" y="2348880"/>
            <a:ext cx="1872208" cy="504056"/>
          </a:xfrm>
          <a:prstGeom prst="ellipse">
            <a:avLst/>
          </a:prstGeom>
          <a:noFill/>
          <a:ln w="1905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ransition>
    <p:sndAc>
      <p:endSnd/>
    </p:sndAc>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2">
            <a:extLst>
              <a:ext uri="{FF2B5EF4-FFF2-40B4-BE49-F238E27FC236}">
                <a16:creationId xmlns:a16="http://schemas.microsoft.com/office/drawing/2014/main" xmlns="" id="{C34E5156-4732-4EBC-86DE-336EC4D62FCC}"/>
              </a:ext>
            </a:extLst>
          </p:cNvPr>
          <p:cNvSpPr>
            <a:spLocks noChangeArrowheads="1"/>
          </p:cNvSpPr>
          <p:nvPr/>
        </p:nvSpPr>
        <p:spPr bwMode="auto">
          <a:xfrm>
            <a:off x="6948265" y="1724811"/>
            <a:ext cx="2046287" cy="1412875"/>
          </a:xfrm>
          <a:custGeom>
            <a:avLst/>
            <a:gdLst>
              <a:gd name="T0" fmla="*/ 3243492 w 3243492"/>
              <a:gd name="T1" fmla="*/ 0 h 2240066"/>
              <a:gd name="T2" fmla="*/ 3243492 w 3243492"/>
              <a:gd name="T3" fmla="*/ 1764406 h 2240066"/>
              <a:gd name="T4" fmla="*/ 2370148 w 3243492"/>
              <a:gd name="T5" fmla="*/ 1764406 h 2240066"/>
              <a:gd name="T6" fmla="*/ 2382210 w 3243492"/>
              <a:gd name="T7" fmla="*/ 2240066 h 2240066"/>
              <a:gd name="T8" fmla="*/ 1860032 w 3243492"/>
              <a:gd name="T9" fmla="*/ 1764406 h 2240066"/>
              <a:gd name="T10" fmla="*/ 0 w 3243492"/>
              <a:gd name="T11" fmla="*/ 1764406 h 2240066"/>
              <a:gd name="T12" fmla="*/ 0 w 3243492"/>
              <a:gd name="T13" fmla="*/ 0 h 2240066"/>
              <a:gd name="T14" fmla="*/ 0 60000 65536"/>
              <a:gd name="T15" fmla="*/ 0 60000 65536"/>
              <a:gd name="T16" fmla="*/ 0 60000 65536"/>
              <a:gd name="T17" fmla="*/ 0 60000 65536"/>
              <a:gd name="T18" fmla="*/ 0 60000 65536"/>
              <a:gd name="T19" fmla="*/ 0 60000 65536"/>
              <a:gd name="T20" fmla="*/ 0 60000 65536"/>
              <a:gd name="T21" fmla="*/ 0 w 3243492"/>
              <a:gd name="T22" fmla="*/ 0 h 2240066"/>
              <a:gd name="T23" fmla="*/ 3243492 w 3243492"/>
              <a:gd name="T24" fmla="*/ 2240066 h 22400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3492" h="2240066">
                <a:moveTo>
                  <a:pt x="3243492" y="0"/>
                </a:moveTo>
                <a:lnTo>
                  <a:pt x="3243492" y="1764406"/>
                </a:lnTo>
                <a:lnTo>
                  <a:pt x="2370148" y="1764406"/>
                </a:lnTo>
                <a:lnTo>
                  <a:pt x="2382210" y="2240066"/>
                </a:lnTo>
                <a:lnTo>
                  <a:pt x="1860032" y="1764406"/>
                </a:lnTo>
                <a:lnTo>
                  <a:pt x="0" y="1764406"/>
                </a:lnTo>
                <a:lnTo>
                  <a:pt x="0" y="0"/>
                </a:lnTo>
                <a:close/>
              </a:path>
            </a:pathLst>
          </a:custGeom>
          <a:solidFill>
            <a:schemeClr val="bg1">
              <a:lumMod val="75000"/>
            </a:schemeClr>
          </a:solidFill>
          <a:ln w="12700" cap="flat" cmpd="sng">
            <a:noFill/>
            <a:bevel/>
            <a:headEnd/>
            <a:tailEnd/>
          </a:ln>
        </p:spPr>
        <p:txBody>
          <a:bodyPr anchor="ctr"/>
          <a:lstStyle/>
          <a:p>
            <a:pPr algn="ctr" eaLnBrk="1" hangingPunct="1">
              <a:defRPr/>
            </a:pPr>
            <a:endParaRPr lang="zh-CN" altLang="zh-CN">
              <a:solidFill>
                <a:srgbClr val="FFFFFF"/>
              </a:solidFill>
              <a:latin typeface="宋体" pitchFamily="2" charset="-122"/>
              <a:sym typeface="宋体" pitchFamily="2" charset="-122"/>
            </a:endParaRPr>
          </a:p>
        </p:txBody>
      </p:sp>
      <p:sp>
        <p:nvSpPr>
          <p:cNvPr id="52227" name="任意多边形 3">
            <a:extLst>
              <a:ext uri="{FF2B5EF4-FFF2-40B4-BE49-F238E27FC236}">
                <a16:creationId xmlns:a16="http://schemas.microsoft.com/office/drawing/2014/main" xmlns="" id="{1473156B-CAFE-46F1-8E4D-9347B9155AD6}"/>
              </a:ext>
            </a:extLst>
          </p:cNvPr>
          <p:cNvSpPr>
            <a:spLocks noChangeArrowheads="1"/>
          </p:cNvSpPr>
          <p:nvPr/>
        </p:nvSpPr>
        <p:spPr bwMode="auto">
          <a:xfrm>
            <a:off x="3995936" y="1772816"/>
            <a:ext cx="2046287" cy="1412875"/>
          </a:xfrm>
          <a:custGeom>
            <a:avLst/>
            <a:gdLst>
              <a:gd name="T0" fmla="*/ 51357 w 3243492"/>
              <a:gd name="T1" fmla="*/ 0 h 2240066"/>
              <a:gd name="T2" fmla="*/ 51357 w 3243492"/>
              <a:gd name="T3" fmla="*/ 27873 h 2240066"/>
              <a:gd name="T4" fmla="*/ 37528 w 3243492"/>
              <a:gd name="T5" fmla="*/ 27873 h 2240066"/>
              <a:gd name="T6" fmla="*/ 37720 w 3243492"/>
              <a:gd name="T7" fmla="*/ 35387 h 2240066"/>
              <a:gd name="T8" fmla="*/ 29451 w 3243492"/>
              <a:gd name="T9" fmla="*/ 27873 h 2240066"/>
              <a:gd name="T10" fmla="*/ 0 w 3243492"/>
              <a:gd name="T11" fmla="*/ 27873 h 2240066"/>
              <a:gd name="T12" fmla="*/ 0 w 3243492"/>
              <a:gd name="T13" fmla="*/ 0 h 2240066"/>
              <a:gd name="T14" fmla="*/ 0 60000 65536"/>
              <a:gd name="T15" fmla="*/ 0 60000 65536"/>
              <a:gd name="T16" fmla="*/ 0 60000 65536"/>
              <a:gd name="T17" fmla="*/ 0 60000 65536"/>
              <a:gd name="T18" fmla="*/ 0 60000 65536"/>
              <a:gd name="T19" fmla="*/ 0 60000 65536"/>
              <a:gd name="T20" fmla="*/ 0 60000 65536"/>
              <a:gd name="T21" fmla="*/ 0 w 3243492"/>
              <a:gd name="T22" fmla="*/ 0 h 2240066"/>
              <a:gd name="T23" fmla="*/ 3243492 w 3243492"/>
              <a:gd name="T24" fmla="*/ 2240066 h 22400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3492" h="2240066">
                <a:moveTo>
                  <a:pt x="3243492" y="0"/>
                </a:moveTo>
                <a:lnTo>
                  <a:pt x="3243492" y="1764406"/>
                </a:lnTo>
                <a:lnTo>
                  <a:pt x="2370148" y="1764406"/>
                </a:lnTo>
                <a:lnTo>
                  <a:pt x="2382210" y="2240066"/>
                </a:lnTo>
                <a:lnTo>
                  <a:pt x="1860032" y="1764406"/>
                </a:lnTo>
                <a:lnTo>
                  <a:pt x="0" y="1764406"/>
                </a:lnTo>
                <a:lnTo>
                  <a:pt x="0" y="0"/>
                </a:lnTo>
                <a:lnTo>
                  <a:pt x="3243492" y="0"/>
                </a:lnTo>
                <a:close/>
              </a:path>
            </a:pathLst>
          </a:custGeom>
          <a:solidFill>
            <a:srgbClr val="F4826F"/>
          </a:solidFill>
          <a:ln>
            <a:noFill/>
          </a:ln>
          <a:extLst>
            <a:ext uri="{91240B29-F687-4f45-9708-019B960494DF}">
              <a14:hiddenLine xmlns="" xmlns:a14="http://schemas.microsoft.com/office/drawing/2010/main" w="12700" cap="flat" cmpd="sng">
                <a:solidFill>
                  <a:srgbClr val="000000"/>
                </a:solidFill>
                <a:bevel/>
                <a:headEnd/>
                <a:tailEnd/>
              </a14:hiddenLine>
            </a:ext>
          </a:extLst>
        </p:spPr>
        <p:txBody>
          <a:bodyPr anchor="ctr"/>
          <a:lstStyle/>
          <a:p>
            <a:endParaRPr lang="zh-CN" altLang="en-US"/>
          </a:p>
        </p:txBody>
      </p:sp>
      <p:sp>
        <p:nvSpPr>
          <p:cNvPr id="52228" name="任意多边形 4">
            <a:extLst>
              <a:ext uri="{FF2B5EF4-FFF2-40B4-BE49-F238E27FC236}">
                <a16:creationId xmlns:a16="http://schemas.microsoft.com/office/drawing/2014/main" xmlns="" id="{6858CCFB-34A3-4D4B-A9F1-F611F75BA79D}"/>
              </a:ext>
            </a:extLst>
          </p:cNvPr>
          <p:cNvSpPr>
            <a:spLocks noChangeArrowheads="1"/>
          </p:cNvSpPr>
          <p:nvPr/>
        </p:nvSpPr>
        <p:spPr bwMode="auto">
          <a:xfrm>
            <a:off x="688750" y="1724811"/>
            <a:ext cx="2046288" cy="1412875"/>
          </a:xfrm>
          <a:custGeom>
            <a:avLst/>
            <a:gdLst>
              <a:gd name="T0" fmla="*/ 51357 w 3243492"/>
              <a:gd name="T1" fmla="*/ 0 h 2240066"/>
              <a:gd name="T2" fmla="*/ 51357 w 3243492"/>
              <a:gd name="T3" fmla="*/ 27873 h 2240066"/>
              <a:gd name="T4" fmla="*/ 37529 w 3243492"/>
              <a:gd name="T5" fmla="*/ 27873 h 2240066"/>
              <a:gd name="T6" fmla="*/ 37720 w 3243492"/>
              <a:gd name="T7" fmla="*/ 35387 h 2240066"/>
              <a:gd name="T8" fmla="*/ 29451 w 3243492"/>
              <a:gd name="T9" fmla="*/ 27873 h 2240066"/>
              <a:gd name="T10" fmla="*/ 0 w 3243492"/>
              <a:gd name="T11" fmla="*/ 27873 h 2240066"/>
              <a:gd name="T12" fmla="*/ 0 w 3243492"/>
              <a:gd name="T13" fmla="*/ 0 h 2240066"/>
              <a:gd name="T14" fmla="*/ 0 60000 65536"/>
              <a:gd name="T15" fmla="*/ 0 60000 65536"/>
              <a:gd name="T16" fmla="*/ 0 60000 65536"/>
              <a:gd name="T17" fmla="*/ 0 60000 65536"/>
              <a:gd name="T18" fmla="*/ 0 60000 65536"/>
              <a:gd name="T19" fmla="*/ 0 60000 65536"/>
              <a:gd name="T20" fmla="*/ 0 60000 65536"/>
              <a:gd name="T21" fmla="*/ 0 w 3243492"/>
              <a:gd name="T22" fmla="*/ 0 h 2240066"/>
              <a:gd name="T23" fmla="*/ 3243492 w 3243492"/>
              <a:gd name="T24" fmla="*/ 2240066 h 22400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3492" h="2240066">
                <a:moveTo>
                  <a:pt x="3243492" y="0"/>
                </a:moveTo>
                <a:lnTo>
                  <a:pt x="3243492" y="1764406"/>
                </a:lnTo>
                <a:lnTo>
                  <a:pt x="2370148" y="1764406"/>
                </a:lnTo>
                <a:lnTo>
                  <a:pt x="2382210" y="2240066"/>
                </a:lnTo>
                <a:lnTo>
                  <a:pt x="1860032" y="1764406"/>
                </a:lnTo>
                <a:lnTo>
                  <a:pt x="0" y="1764406"/>
                </a:lnTo>
                <a:lnTo>
                  <a:pt x="0" y="0"/>
                </a:lnTo>
                <a:lnTo>
                  <a:pt x="3243492" y="0"/>
                </a:lnTo>
                <a:close/>
              </a:path>
            </a:pathLst>
          </a:custGeom>
          <a:solidFill>
            <a:srgbClr val="C00000"/>
          </a:solidFill>
          <a:ln>
            <a:noFill/>
          </a:ln>
          <a:extLst>
            <a:ext uri="{91240B29-F687-4f45-9708-019B960494DF}">
              <a14:hiddenLine xmlns="" xmlns:a14="http://schemas.microsoft.com/office/drawing/2010/main" w="12700" cap="flat" cmpd="sng">
                <a:solidFill>
                  <a:srgbClr val="000000"/>
                </a:solidFill>
                <a:bevel/>
                <a:headEnd/>
                <a:tailEnd/>
              </a14:hiddenLine>
            </a:ext>
          </a:extLst>
        </p:spPr>
        <p:txBody>
          <a:bodyPr anchor="ctr"/>
          <a:lstStyle/>
          <a:p>
            <a:endParaRPr lang="zh-CN" altLang="en-US"/>
          </a:p>
        </p:txBody>
      </p:sp>
      <p:sp>
        <p:nvSpPr>
          <p:cNvPr id="52229" name="矩形 9">
            <a:extLst>
              <a:ext uri="{FF2B5EF4-FFF2-40B4-BE49-F238E27FC236}">
                <a16:creationId xmlns:a16="http://schemas.microsoft.com/office/drawing/2014/main" xmlns="" id="{039764D5-A01B-4E27-915F-71561647E3F7}"/>
              </a:ext>
            </a:extLst>
          </p:cNvPr>
          <p:cNvSpPr>
            <a:spLocks noChangeArrowheads="1"/>
          </p:cNvSpPr>
          <p:nvPr/>
        </p:nvSpPr>
        <p:spPr bwMode="auto">
          <a:xfrm>
            <a:off x="467544" y="3284984"/>
            <a:ext cx="2646362" cy="138499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lvl="1" eaLnBrk="1" hangingPunct="1">
              <a:lnSpc>
                <a:spcPct val="150000"/>
              </a:lnSpc>
              <a:spcBef>
                <a:spcPct val="0"/>
              </a:spcBef>
              <a:buFontTx/>
              <a:buNone/>
            </a:pPr>
            <a:r>
              <a:rPr lang="zh-CN" altLang="en-US" sz="2000" b="1" dirty="0">
                <a:latin typeface="微软雅黑" panose="020B0503020204020204" pitchFamily="34" charset="-122"/>
                <a:ea typeface="微软雅黑" panose="020B0503020204020204" pitchFamily="34" charset="-122"/>
              </a:rPr>
              <a:t>质押证券处置过户</a:t>
            </a:r>
            <a:endParaRPr lang="en-US" altLang="zh-CN" sz="2000" b="1" dirty="0">
              <a:latin typeface="微软雅黑" panose="020B0503020204020204" pitchFamily="34" charset="-122"/>
              <a:ea typeface="微软雅黑" panose="020B0503020204020204" pitchFamily="34" charset="-122"/>
            </a:endParaRPr>
          </a:p>
          <a:p>
            <a:pPr eaLnBrk="1" hangingPunct="1">
              <a:lnSpc>
                <a:spcPct val="150000"/>
              </a:lnSpc>
              <a:spcBef>
                <a:spcPct val="0"/>
              </a:spcBef>
              <a:buFontTx/>
              <a:buNone/>
            </a:pPr>
            <a:r>
              <a:rPr lang="zh-CN" altLang="en-US" sz="3600" b="1" i="1" dirty="0">
                <a:solidFill>
                  <a:srgbClr val="2E3740"/>
                </a:solidFill>
                <a:latin typeface="Calibri" panose="020F0502020204030204" pitchFamily="34" charset="0"/>
                <a:sym typeface="宋体" panose="02010600030101010101" pitchFamily="2" charset="-122"/>
              </a:rPr>
              <a:t> </a:t>
            </a:r>
            <a:endParaRPr lang="en-US" altLang="zh-CN" sz="3600" b="1" i="1" dirty="0">
              <a:solidFill>
                <a:srgbClr val="2E3740"/>
              </a:solidFill>
              <a:latin typeface="Calibri" panose="020F0502020204030204" pitchFamily="34" charset="0"/>
              <a:sym typeface="Calibri" panose="020F0502020204030204" pitchFamily="34" charset="0"/>
            </a:endParaRPr>
          </a:p>
        </p:txBody>
      </p:sp>
      <p:sp>
        <p:nvSpPr>
          <p:cNvPr id="52230" name="矩形 10">
            <a:extLst>
              <a:ext uri="{FF2B5EF4-FFF2-40B4-BE49-F238E27FC236}">
                <a16:creationId xmlns:a16="http://schemas.microsoft.com/office/drawing/2014/main" xmlns="" id="{F4F77635-A620-40C2-A197-A0AE258F892C}"/>
              </a:ext>
            </a:extLst>
          </p:cNvPr>
          <p:cNvSpPr>
            <a:spLocks noChangeArrowheads="1"/>
          </p:cNvSpPr>
          <p:nvPr/>
        </p:nvSpPr>
        <p:spPr bwMode="auto">
          <a:xfrm>
            <a:off x="3851921" y="3260982"/>
            <a:ext cx="3000375" cy="138499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lvl="1" eaLnBrk="1" hangingPunct="1">
              <a:lnSpc>
                <a:spcPct val="150000"/>
              </a:lnSpc>
              <a:spcBef>
                <a:spcPct val="0"/>
              </a:spcBef>
              <a:buFontTx/>
              <a:buNone/>
            </a:pPr>
            <a:r>
              <a:rPr lang="zh-CN" altLang="en-US" sz="2000" b="1" dirty="0">
                <a:latin typeface="微软雅黑" panose="020B0503020204020204" pitchFamily="34" charset="-122"/>
                <a:ea typeface="微软雅黑" panose="020B0503020204020204" pitchFamily="34" charset="-122"/>
              </a:rPr>
              <a:t>证券质押登记状态调整</a:t>
            </a:r>
            <a:endParaRPr lang="en-US" altLang="zh-CN" sz="2000" b="1" dirty="0">
              <a:latin typeface="微软雅黑" panose="020B0503020204020204" pitchFamily="34" charset="-122"/>
              <a:ea typeface="微软雅黑" panose="020B0503020204020204" pitchFamily="34" charset="-122"/>
            </a:endParaRPr>
          </a:p>
          <a:p>
            <a:pPr eaLnBrk="1" hangingPunct="1">
              <a:lnSpc>
                <a:spcPct val="150000"/>
              </a:lnSpc>
              <a:spcBef>
                <a:spcPct val="0"/>
              </a:spcBef>
              <a:buFontTx/>
              <a:buNone/>
            </a:pPr>
            <a:r>
              <a:rPr lang="zh-CN" altLang="en-US" sz="3600" b="1" i="1" dirty="0">
                <a:solidFill>
                  <a:srgbClr val="2E3740"/>
                </a:solidFill>
                <a:latin typeface="Calibri" panose="020F0502020204030204" pitchFamily="34" charset="0"/>
                <a:sym typeface="宋体" panose="02010600030101010101" pitchFamily="2" charset="-122"/>
              </a:rPr>
              <a:t> </a:t>
            </a:r>
            <a:endParaRPr lang="en-US" altLang="zh-CN" sz="3600" b="1" i="1" dirty="0">
              <a:solidFill>
                <a:srgbClr val="2E3740"/>
              </a:solidFill>
              <a:latin typeface="Calibri" panose="020F0502020204030204" pitchFamily="34" charset="0"/>
              <a:sym typeface="Calibri" panose="020F0502020204030204" pitchFamily="34" charset="0"/>
            </a:endParaRPr>
          </a:p>
        </p:txBody>
      </p:sp>
      <p:sp>
        <p:nvSpPr>
          <p:cNvPr id="52231" name="矩形 11">
            <a:extLst>
              <a:ext uri="{FF2B5EF4-FFF2-40B4-BE49-F238E27FC236}">
                <a16:creationId xmlns:a16="http://schemas.microsoft.com/office/drawing/2014/main" xmlns="" id="{E6EAA346-8F3F-4DA1-B688-5109E0BFCCD4}"/>
              </a:ext>
            </a:extLst>
          </p:cNvPr>
          <p:cNvSpPr>
            <a:spLocks noChangeArrowheads="1"/>
          </p:cNvSpPr>
          <p:nvPr/>
        </p:nvSpPr>
        <p:spPr bwMode="auto">
          <a:xfrm>
            <a:off x="7358063" y="3292402"/>
            <a:ext cx="1211262" cy="138499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lvl="1" eaLnBrk="1" hangingPunct="1">
              <a:lnSpc>
                <a:spcPct val="150000"/>
              </a:lnSpc>
              <a:spcBef>
                <a:spcPct val="0"/>
              </a:spcBef>
              <a:buFontTx/>
              <a:buNone/>
            </a:pPr>
            <a:r>
              <a:rPr lang="zh-CN" altLang="en-US" sz="2000" b="1">
                <a:latin typeface="微软雅黑" panose="020B0503020204020204" pitchFamily="34" charset="-122"/>
                <a:ea typeface="微软雅黑" panose="020B0503020204020204" pitchFamily="34" charset="-122"/>
              </a:rPr>
              <a:t>司法途径</a:t>
            </a:r>
            <a:endParaRPr lang="en-US" altLang="zh-CN" sz="2000" b="1" dirty="0">
              <a:latin typeface="微软雅黑" panose="020B0503020204020204" pitchFamily="34" charset="-122"/>
              <a:ea typeface="微软雅黑" panose="020B0503020204020204" pitchFamily="34" charset="-122"/>
            </a:endParaRPr>
          </a:p>
          <a:p>
            <a:pPr eaLnBrk="1" hangingPunct="1">
              <a:lnSpc>
                <a:spcPct val="150000"/>
              </a:lnSpc>
              <a:spcBef>
                <a:spcPct val="0"/>
              </a:spcBef>
              <a:buFontTx/>
              <a:buNone/>
            </a:pPr>
            <a:r>
              <a:rPr lang="zh-CN" altLang="en-US" sz="3600" b="1" i="1">
                <a:solidFill>
                  <a:srgbClr val="2E3740"/>
                </a:solidFill>
                <a:latin typeface="Calibri" panose="020F0502020204030204" pitchFamily="34" charset="0"/>
                <a:sym typeface="宋体" panose="02010600030101010101" pitchFamily="2" charset="-122"/>
              </a:rPr>
              <a:t> </a:t>
            </a:r>
            <a:endParaRPr lang="en-US" altLang="zh-CN" sz="3600" b="1" i="1" dirty="0">
              <a:solidFill>
                <a:srgbClr val="2E3740"/>
              </a:solidFill>
              <a:latin typeface="Calibri" panose="020F0502020204030204" pitchFamily="34" charset="0"/>
              <a:sym typeface="Calibri" panose="020F0502020204030204" pitchFamily="34" charset="0"/>
            </a:endParaRPr>
          </a:p>
        </p:txBody>
      </p:sp>
      <p:sp>
        <p:nvSpPr>
          <p:cNvPr id="52232" name="直接连接符 14">
            <a:extLst>
              <a:ext uri="{FF2B5EF4-FFF2-40B4-BE49-F238E27FC236}">
                <a16:creationId xmlns:a16="http://schemas.microsoft.com/office/drawing/2014/main" xmlns="" id="{447E62D6-A05F-43B4-9D81-71573920AF7C}"/>
              </a:ext>
            </a:extLst>
          </p:cNvPr>
          <p:cNvSpPr>
            <a:spLocks noChangeShapeType="1"/>
          </p:cNvSpPr>
          <p:nvPr/>
        </p:nvSpPr>
        <p:spPr bwMode="auto">
          <a:xfrm>
            <a:off x="3419872" y="2060848"/>
            <a:ext cx="0" cy="3233737"/>
          </a:xfrm>
          <a:prstGeom prst="line">
            <a:avLst/>
          </a:prstGeom>
          <a:noFill/>
          <a:ln w="12700">
            <a:solidFill>
              <a:srgbClr val="D8D8D8"/>
            </a:solidFill>
            <a:bevel/>
            <a:headEnd/>
            <a:tailEnd/>
          </a:ln>
          <a:extLst>
            <a:ext uri="{909E8E84-426E-40dd-AFC4-6F175D3DCCD1}">
              <a14:hiddenFill xmlns="" xmlns:a14="http://schemas.microsoft.com/office/drawing/2010/main">
                <a:noFill/>
              </a14:hiddenFill>
            </a:ext>
          </a:extLst>
        </p:spPr>
        <p:txBody>
          <a:bodyPr/>
          <a:lstStyle/>
          <a:p>
            <a:endParaRPr lang="zh-CN" altLang="en-US"/>
          </a:p>
        </p:txBody>
      </p:sp>
      <p:sp>
        <p:nvSpPr>
          <p:cNvPr id="52233" name="直接连接符 15">
            <a:extLst>
              <a:ext uri="{FF2B5EF4-FFF2-40B4-BE49-F238E27FC236}">
                <a16:creationId xmlns:a16="http://schemas.microsoft.com/office/drawing/2014/main" xmlns="" id="{F78FFE4B-D3D0-4F7B-94A4-9E41EAABDA05}"/>
              </a:ext>
            </a:extLst>
          </p:cNvPr>
          <p:cNvSpPr>
            <a:spLocks noChangeShapeType="1"/>
          </p:cNvSpPr>
          <p:nvPr/>
        </p:nvSpPr>
        <p:spPr bwMode="auto">
          <a:xfrm>
            <a:off x="6804248" y="1988840"/>
            <a:ext cx="0" cy="3233739"/>
          </a:xfrm>
          <a:prstGeom prst="line">
            <a:avLst/>
          </a:prstGeom>
          <a:noFill/>
          <a:ln w="12700">
            <a:solidFill>
              <a:srgbClr val="D8D8D8"/>
            </a:solidFill>
            <a:bevel/>
            <a:headEnd/>
            <a:tailEnd/>
          </a:ln>
          <a:extLst>
            <a:ext uri="{909E8E84-426E-40dd-AFC4-6F175D3DCCD1}">
              <a14:hiddenFill xmlns="" xmlns:a14="http://schemas.microsoft.com/office/drawing/2010/main">
                <a:noFill/>
              </a14:hiddenFill>
            </a:ext>
          </a:extLst>
        </p:spPr>
        <p:txBody>
          <a:bodyPr/>
          <a:lstStyle/>
          <a:p>
            <a:endParaRPr lang="zh-CN" altLang="en-US"/>
          </a:p>
        </p:txBody>
      </p:sp>
      <p:sp>
        <p:nvSpPr>
          <p:cNvPr id="52234" name="TextBox 21">
            <a:extLst>
              <a:ext uri="{FF2B5EF4-FFF2-40B4-BE49-F238E27FC236}">
                <a16:creationId xmlns:a16="http://schemas.microsoft.com/office/drawing/2014/main" xmlns="" id="{CB8A78E5-3893-4542-926F-C5A67F5144D2}"/>
              </a:ext>
            </a:extLst>
          </p:cNvPr>
          <p:cNvSpPr txBox="1">
            <a:spLocks noChangeArrowheads="1"/>
          </p:cNvSpPr>
          <p:nvPr/>
        </p:nvSpPr>
        <p:spPr bwMode="auto">
          <a:xfrm>
            <a:off x="1233263" y="1867685"/>
            <a:ext cx="857250" cy="7078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4000" b="1" dirty="0">
                <a:solidFill>
                  <a:schemeClr val="bg1"/>
                </a:solidFill>
                <a:latin typeface="微软雅黑" panose="020B0503020204020204" pitchFamily="34" charset="-122"/>
                <a:ea typeface="微软雅黑" panose="020B0503020204020204" pitchFamily="34" charset="-122"/>
              </a:rPr>
              <a:t>01</a:t>
            </a:r>
            <a:endParaRPr lang="zh-CN" altLang="en-US" sz="4000" b="1">
              <a:solidFill>
                <a:schemeClr val="bg1"/>
              </a:solidFill>
              <a:latin typeface="微软雅黑" panose="020B0503020204020204" pitchFamily="34" charset="-122"/>
              <a:ea typeface="微软雅黑" panose="020B0503020204020204" pitchFamily="34" charset="-122"/>
            </a:endParaRPr>
          </a:p>
        </p:txBody>
      </p:sp>
      <p:sp>
        <p:nvSpPr>
          <p:cNvPr id="52235" name="TextBox 22">
            <a:extLst>
              <a:ext uri="{FF2B5EF4-FFF2-40B4-BE49-F238E27FC236}">
                <a16:creationId xmlns:a16="http://schemas.microsoft.com/office/drawing/2014/main" xmlns="" id="{13C26B28-AEBC-4E48-9FC7-007ED03E8CCC}"/>
              </a:ext>
            </a:extLst>
          </p:cNvPr>
          <p:cNvSpPr txBox="1">
            <a:spLocks noChangeArrowheads="1"/>
          </p:cNvSpPr>
          <p:nvPr/>
        </p:nvSpPr>
        <p:spPr bwMode="auto">
          <a:xfrm>
            <a:off x="4896517" y="1824855"/>
            <a:ext cx="857250" cy="7078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4000" b="1" dirty="0">
                <a:solidFill>
                  <a:schemeClr val="bg1"/>
                </a:solidFill>
                <a:latin typeface="微软雅黑" panose="020B0503020204020204" pitchFamily="34" charset="-122"/>
                <a:ea typeface="微软雅黑" panose="020B0503020204020204" pitchFamily="34" charset="-122"/>
              </a:rPr>
              <a:t>02</a:t>
            </a:r>
            <a:endParaRPr lang="zh-CN" altLang="en-US" sz="4000" b="1">
              <a:solidFill>
                <a:schemeClr val="bg1"/>
              </a:solidFill>
              <a:latin typeface="微软雅黑" panose="020B0503020204020204" pitchFamily="34" charset="-122"/>
              <a:ea typeface="微软雅黑" panose="020B0503020204020204" pitchFamily="34" charset="-122"/>
            </a:endParaRPr>
          </a:p>
        </p:txBody>
      </p:sp>
      <p:sp>
        <p:nvSpPr>
          <p:cNvPr id="52236" name="TextBox 23">
            <a:extLst>
              <a:ext uri="{FF2B5EF4-FFF2-40B4-BE49-F238E27FC236}">
                <a16:creationId xmlns:a16="http://schemas.microsoft.com/office/drawing/2014/main" xmlns="" id="{6BA39106-CFAE-47E0-87A9-14E84B293840}"/>
              </a:ext>
            </a:extLst>
          </p:cNvPr>
          <p:cNvSpPr txBox="1">
            <a:spLocks noChangeArrowheads="1"/>
          </p:cNvSpPr>
          <p:nvPr/>
        </p:nvSpPr>
        <p:spPr bwMode="auto">
          <a:xfrm>
            <a:off x="7591200" y="1867685"/>
            <a:ext cx="857250" cy="7078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4000" b="1" dirty="0">
                <a:solidFill>
                  <a:schemeClr val="bg1"/>
                </a:solidFill>
                <a:latin typeface="微软雅黑" panose="020B0503020204020204" pitchFamily="34" charset="-122"/>
                <a:ea typeface="微软雅黑" panose="020B0503020204020204" pitchFamily="34" charset="-122"/>
              </a:rPr>
              <a:t>03</a:t>
            </a:r>
            <a:endParaRPr lang="zh-CN" altLang="en-US" sz="4000" b="1">
              <a:solidFill>
                <a:schemeClr val="bg1"/>
              </a:solidFill>
              <a:latin typeface="微软雅黑" panose="020B0503020204020204" pitchFamily="34" charset="-122"/>
              <a:ea typeface="微软雅黑" panose="020B0503020204020204" pitchFamily="34" charset="-122"/>
            </a:endParaRPr>
          </a:p>
        </p:txBody>
      </p:sp>
      <p:sp>
        <p:nvSpPr>
          <p:cNvPr id="52237" name="TextBox 24">
            <a:extLst>
              <a:ext uri="{FF2B5EF4-FFF2-40B4-BE49-F238E27FC236}">
                <a16:creationId xmlns:a16="http://schemas.microsoft.com/office/drawing/2014/main" xmlns="" id="{E5E64A90-B224-4B25-97D5-CCB2C734D084}"/>
              </a:ext>
            </a:extLst>
          </p:cNvPr>
          <p:cNvSpPr txBox="1">
            <a:spLocks noChangeArrowheads="1"/>
          </p:cNvSpPr>
          <p:nvPr/>
        </p:nvSpPr>
        <p:spPr bwMode="auto">
          <a:xfrm>
            <a:off x="0" y="4005064"/>
            <a:ext cx="3851919" cy="17081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Clr>
                <a:srgbClr val="C00000"/>
              </a:buClr>
              <a:buFont typeface="Wingdings" panose="05000000000000000000" pitchFamily="2" charset="2"/>
              <a:buChar char="l"/>
            </a:pPr>
            <a:r>
              <a:rPr lang="zh-CN" altLang="en-US" sz="1400" b="1" dirty="0">
                <a:latin typeface="楷体" panose="02010609060101010101" pitchFamily="49" charset="-122"/>
                <a:ea typeface="楷体" panose="02010609060101010101" pitchFamily="49" charset="-122"/>
              </a:rPr>
              <a:t>业务依据：</a:t>
            </a:r>
            <a:endParaRPr lang="en-US" altLang="zh-CN" sz="1400" b="1" dirty="0">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None/>
            </a:pPr>
            <a:r>
              <a:rPr lang="en-US" altLang="zh-CN" sz="1400" dirty="0">
                <a:latin typeface="楷体" panose="02010609060101010101" pitchFamily="49" charset="-122"/>
                <a:ea typeface="楷体" panose="02010609060101010101" pitchFamily="49" charset="-122"/>
              </a:rPr>
              <a:t>《</a:t>
            </a:r>
            <a:r>
              <a:rPr lang="zh-CN" altLang="en-US" sz="1400" dirty="0">
                <a:latin typeface="楷体" panose="02010609060101010101" pitchFamily="49" charset="-122"/>
                <a:ea typeface="楷体" panose="02010609060101010101" pitchFamily="49" charset="-122"/>
              </a:rPr>
              <a:t>质押证券处置过户业务指引</a:t>
            </a:r>
            <a:r>
              <a:rPr lang="en-US" altLang="zh-CN" sz="1400" dirty="0">
                <a:latin typeface="楷体" panose="02010609060101010101" pitchFamily="49" charset="-122"/>
                <a:ea typeface="楷体" panose="02010609060101010101" pitchFamily="49" charset="-122"/>
              </a:rPr>
              <a:t>》</a:t>
            </a:r>
          </a:p>
          <a:p>
            <a:pPr eaLnBrk="1" hangingPunct="1">
              <a:lnSpc>
                <a:spcPct val="150000"/>
              </a:lnSpc>
              <a:spcBef>
                <a:spcPct val="0"/>
              </a:spcBef>
              <a:buClr>
                <a:srgbClr val="C00000"/>
              </a:buClr>
              <a:buNone/>
            </a:pPr>
            <a:r>
              <a:rPr lang="en-US" altLang="zh-CN" sz="1400" dirty="0">
                <a:latin typeface="楷体" panose="02010609060101010101" pitchFamily="49" charset="-122"/>
                <a:ea typeface="楷体" panose="02010609060101010101" pitchFamily="49" charset="-122"/>
              </a:rPr>
              <a:t>《</a:t>
            </a:r>
            <a:r>
              <a:rPr lang="zh-CN" altLang="en-US" sz="1400" dirty="0">
                <a:latin typeface="楷体" panose="02010609060101010101" pitchFamily="49" charset="-122"/>
                <a:ea typeface="楷体" panose="02010609060101010101" pitchFamily="49" charset="-122"/>
              </a:rPr>
              <a:t>中国结算北京分公司投资者业务指南</a:t>
            </a:r>
            <a:r>
              <a:rPr lang="en-US" altLang="zh-CN" sz="1400" dirty="0">
                <a:latin typeface="楷体" panose="02010609060101010101" pitchFamily="49" charset="-122"/>
                <a:ea typeface="楷体" panose="02010609060101010101" pitchFamily="49" charset="-122"/>
              </a:rPr>
              <a:t>》</a:t>
            </a:r>
          </a:p>
          <a:p>
            <a:pPr eaLnBrk="1" hangingPunct="1">
              <a:lnSpc>
                <a:spcPct val="150000"/>
              </a:lnSpc>
              <a:spcBef>
                <a:spcPct val="0"/>
              </a:spcBef>
              <a:buClr>
                <a:srgbClr val="C00000"/>
              </a:buClr>
              <a:buFont typeface="Wingdings" panose="05000000000000000000" pitchFamily="2" charset="2"/>
              <a:buChar char="l"/>
            </a:pPr>
            <a:endParaRPr lang="en-US" altLang="zh-CN" sz="1400" dirty="0">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Tx/>
              <a:buNone/>
            </a:pPr>
            <a:endParaRPr lang="zh-CN" altLang="en-US" sz="1400" dirty="0"/>
          </a:p>
        </p:txBody>
      </p:sp>
      <p:sp>
        <p:nvSpPr>
          <p:cNvPr id="52238" name="矩形 25">
            <a:extLst>
              <a:ext uri="{FF2B5EF4-FFF2-40B4-BE49-F238E27FC236}">
                <a16:creationId xmlns:a16="http://schemas.microsoft.com/office/drawing/2014/main" xmlns="" id="{011FE82B-6CAC-4F0C-95AF-244E1074A221}"/>
              </a:ext>
            </a:extLst>
          </p:cNvPr>
          <p:cNvSpPr>
            <a:spLocks noChangeArrowheads="1"/>
          </p:cNvSpPr>
          <p:nvPr/>
        </p:nvSpPr>
        <p:spPr bwMode="auto">
          <a:xfrm>
            <a:off x="3707905" y="3933057"/>
            <a:ext cx="3096343" cy="138499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Clr>
                <a:srgbClr val="C00000"/>
              </a:buClr>
              <a:buFont typeface="Wingdings" panose="05000000000000000000" pitchFamily="2" charset="2"/>
              <a:buChar char="l"/>
            </a:pPr>
            <a:r>
              <a:rPr lang="zh-CN" altLang="en-US" sz="1400" b="1" dirty="0">
                <a:latin typeface="楷体" panose="02010609060101010101" pitchFamily="49" charset="-122"/>
                <a:ea typeface="楷体" panose="02010609060101010101" pitchFamily="49" charset="-122"/>
              </a:rPr>
              <a:t>业务依据：</a:t>
            </a:r>
            <a:endParaRPr lang="en-US" altLang="zh-CN" sz="1400" b="1" dirty="0">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None/>
            </a:pPr>
            <a:r>
              <a:rPr lang="en-US" altLang="zh-CN" sz="1400" dirty="0">
                <a:latin typeface="楷体" panose="02010609060101010101" pitchFamily="49" charset="-122"/>
                <a:ea typeface="楷体" panose="02010609060101010101" pitchFamily="49" charset="-122"/>
              </a:rPr>
              <a:t>《</a:t>
            </a:r>
            <a:r>
              <a:rPr lang="zh-CN" altLang="en-US" sz="1400" dirty="0">
                <a:latin typeface="楷体" panose="02010609060101010101" pitchFamily="49" charset="-122"/>
                <a:ea typeface="楷体" panose="02010609060101010101" pitchFamily="49" charset="-122"/>
              </a:rPr>
              <a:t>证券质押登记状态调整业务指引</a:t>
            </a:r>
            <a:r>
              <a:rPr lang="en-US" altLang="zh-CN" sz="1400" dirty="0">
                <a:latin typeface="楷体" panose="02010609060101010101" pitchFamily="49" charset="-122"/>
                <a:ea typeface="楷体" panose="02010609060101010101" pitchFamily="49" charset="-122"/>
              </a:rPr>
              <a:t>》</a:t>
            </a:r>
          </a:p>
          <a:p>
            <a:pPr eaLnBrk="1" hangingPunct="1">
              <a:lnSpc>
                <a:spcPct val="150000"/>
              </a:lnSpc>
              <a:spcBef>
                <a:spcPct val="0"/>
              </a:spcBef>
              <a:buClr>
                <a:srgbClr val="C00000"/>
              </a:buClr>
              <a:buNone/>
            </a:pPr>
            <a:r>
              <a:rPr lang="en-US" altLang="zh-CN" sz="1400" dirty="0">
                <a:latin typeface="楷体" panose="02010609060101010101" pitchFamily="49" charset="-122"/>
                <a:ea typeface="楷体" panose="02010609060101010101" pitchFamily="49" charset="-122"/>
              </a:rPr>
              <a:t>《</a:t>
            </a:r>
            <a:r>
              <a:rPr lang="zh-CN" altLang="en-US" sz="1400" dirty="0">
                <a:latin typeface="楷体" panose="02010609060101010101" pitchFamily="49" charset="-122"/>
                <a:ea typeface="楷体" panose="02010609060101010101" pitchFamily="49" charset="-122"/>
              </a:rPr>
              <a:t>中国结算北京分公司投资者业务指南</a:t>
            </a:r>
            <a:r>
              <a:rPr lang="en-US" altLang="zh-CN" sz="1400" dirty="0">
                <a:latin typeface="楷体" panose="02010609060101010101" pitchFamily="49" charset="-122"/>
                <a:ea typeface="楷体" panose="02010609060101010101" pitchFamily="49" charset="-122"/>
              </a:rPr>
              <a:t>》</a:t>
            </a:r>
          </a:p>
        </p:txBody>
      </p:sp>
      <p:sp>
        <p:nvSpPr>
          <p:cNvPr id="52240" name="灯片编号占位符 5">
            <a:extLst>
              <a:ext uri="{FF2B5EF4-FFF2-40B4-BE49-F238E27FC236}">
                <a16:creationId xmlns:a16="http://schemas.microsoft.com/office/drawing/2014/main" xmlns="" id="{CA400A7C-D869-42F0-B3FB-11A3D78711B5}"/>
              </a:ext>
            </a:extLst>
          </p:cNvPr>
          <p:cNvSpPr>
            <a:spLocks noGrp="1"/>
          </p:cNvSpPr>
          <p:nvPr>
            <p:ph type="sldNum" sz="quarter" idx="12"/>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fld id="{71D133E2-A344-4F7A-9BB2-345512D40053}" type="slidenum">
              <a:rPr lang="en-US" altLang="zh-CN" sz="1400"/>
              <a:pPr>
                <a:spcBef>
                  <a:spcPct val="0"/>
                </a:spcBef>
                <a:buFontTx/>
                <a:buNone/>
              </a:pPr>
              <a:t>48</a:t>
            </a:fld>
            <a:endParaRPr lang="en-US" altLang="zh-CN" sz="1400" dirty="0"/>
          </a:p>
        </p:txBody>
      </p:sp>
      <p:sp>
        <p:nvSpPr>
          <p:cNvPr id="19" name="标题 1">
            <a:extLst>
              <a:ext uri="{FF2B5EF4-FFF2-40B4-BE49-F238E27FC236}">
                <a16:creationId xmlns:a16="http://schemas.microsoft.com/office/drawing/2014/main" xmlns="" id="{AE74F0A1-27B5-4D45-BBA0-2A7F93FDE306}"/>
              </a:ext>
            </a:extLst>
          </p:cNvPr>
          <p:cNvSpPr txBox="1">
            <a:spLocks/>
          </p:cNvSpPr>
          <p:nvPr/>
        </p:nvSpPr>
        <p:spPr bwMode="auto">
          <a:xfrm>
            <a:off x="428625" y="285751"/>
            <a:ext cx="4471988"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证券质押</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rPr>
              <a:t>登记</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业务</a:t>
            </a:r>
            <a:r>
              <a:rPr lang="en-US" altLang="zh-CN"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质权的实现</a:t>
            </a:r>
            <a:b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52242" name="矩形 19">
            <a:extLst>
              <a:ext uri="{FF2B5EF4-FFF2-40B4-BE49-F238E27FC236}">
                <a16:creationId xmlns:a16="http://schemas.microsoft.com/office/drawing/2014/main" xmlns="" id="{B5AE60D3-3063-489C-AC20-4F1DBED44CB4}"/>
              </a:ext>
            </a:extLst>
          </p:cNvPr>
          <p:cNvSpPr>
            <a:spLocks noChangeArrowheads="1"/>
          </p:cNvSpPr>
          <p:nvPr/>
        </p:nvSpPr>
        <p:spPr bwMode="auto">
          <a:xfrm>
            <a:off x="6875465" y="4005188"/>
            <a:ext cx="2268537" cy="7386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 typeface="Wingdings" pitchFamily="2" charset="2"/>
              <a:buChar char="l"/>
            </a:pPr>
            <a:r>
              <a:rPr lang="zh-CN" altLang="en-US" sz="1400" b="1" dirty="0">
                <a:latin typeface="楷体" panose="02010609060101010101" pitchFamily="49" charset="-122"/>
                <a:ea typeface="楷体" panose="02010609060101010101" pitchFamily="49" charset="-122"/>
              </a:rPr>
              <a:t>业务依据：</a:t>
            </a:r>
            <a:endParaRPr lang="en-US" altLang="zh-CN" sz="1400" b="1" dirty="0">
              <a:latin typeface="楷体" panose="02010609060101010101" pitchFamily="49" charset="-122"/>
              <a:ea typeface="楷体" panose="02010609060101010101" pitchFamily="49" charset="-122"/>
            </a:endParaRPr>
          </a:p>
          <a:p>
            <a:pPr eaLnBrk="1" hangingPunct="1">
              <a:spcBef>
                <a:spcPct val="0"/>
              </a:spcBef>
              <a:buFontTx/>
              <a:buNone/>
            </a:pPr>
            <a:r>
              <a:rPr lang="en-US" altLang="zh-CN" sz="1400" dirty="0">
                <a:latin typeface="楷体" panose="02010609060101010101" pitchFamily="49" charset="-122"/>
                <a:ea typeface="楷体" panose="02010609060101010101" pitchFamily="49" charset="-122"/>
              </a:rPr>
              <a:t>《</a:t>
            </a:r>
            <a:r>
              <a:rPr lang="zh-CN" altLang="en-US" sz="1400" dirty="0">
                <a:latin typeface="楷体" panose="02010609060101010101" pitchFamily="49" charset="-122"/>
                <a:ea typeface="楷体" panose="02010609060101010101" pitchFamily="49" charset="-122"/>
              </a:rPr>
              <a:t>中国结算北京分公司协助执法业务指南</a:t>
            </a:r>
            <a:r>
              <a:rPr lang="en-US" altLang="zh-CN" sz="1400" dirty="0">
                <a:latin typeface="楷体" panose="02010609060101010101" pitchFamily="49" charset="-122"/>
                <a:ea typeface="楷体" panose="02010609060101010101" pitchFamily="49" charset="-122"/>
              </a:rPr>
              <a:t>》</a:t>
            </a:r>
            <a:endParaRPr lang="zh-CN" altLang="en-US" sz="1400"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xmlns="" val="111545356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1">
            <a:extLst>
              <a:ext uri="{FF2B5EF4-FFF2-40B4-BE49-F238E27FC236}">
                <a16:creationId xmlns:a16="http://schemas.microsoft.com/office/drawing/2014/main" xmlns="" id="{82B660F1-EB31-47AC-8B72-7F13B704DCEC}"/>
              </a:ext>
            </a:extLst>
          </p:cNvPr>
          <p:cNvSpPr txBox="1">
            <a:spLocks/>
          </p:cNvSpPr>
          <p:nvPr/>
        </p:nvSpPr>
        <p:spPr bwMode="auto">
          <a:xfrm>
            <a:off x="428625" y="285751"/>
            <a:ext cx="4471988"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证券质押登记业务</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36867" name="矩形 31">
            <a:extLst>
              <a:ext uri="{FF2B5EF4-FFF2-40B4-BE49-F238E27FC236}">
                <a16:creationId xmlns:a16="http://schemas.microsoft.com/office/drawing/2014/main" xmlns="" id="{AD514E76-B224-4BE4-A031-70F741A6E0DD}"/>
              </a:ext>
            </a:extLst>
          </p:cNvPr>
          <p:cNvSpPr>
            <a:spLocks noChangeArrowheads="1"/>
          </p:cNvSpPr>
          <p:nvPr/>
        </p:nvSpPr>
        <p:spPr bwMode="auto">
          <a:xfrm>
            <a:off x="428625" y="714376"/>
            <a:ext cx="7500938" cy="290848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Clr>
                <a:srgbClr val="C00000"/>
              </a:buClr>
            </a:pPr>
            <a:r>
              <a:rPr lang="en-US" altLang="zh-CN" sz="2000" b="1" dirty="0">
                <a:latin typeface="楷体" panose="02010609060101010101" pitchFamily="49" charset="-122"/>
                <a:ea typeface="楷体" panose="02010609060101010101" pitchFamily="49" charset="-122"/>
              </a:rPr>
              <a:t> </a:t>
            </a:r>
          </a:p>
          <a:p>
            <a:pPr eaLnBrk="1" hangingPunct="1">
              <a:lnSpc>
                <a:spcPct val="150000"/>
              </a:lnSpc>
              <a:buClr>
                <a:srgbClr val="C00000"/>
              </a:buClr>
              <a:buFont typeface="Wingdings" panose="05000000000000000000" pitchFamily="2" charset="2"/>
              <a:buChar char="l"/>
            </a:pPr>
            <a:r>
              <a:rPr lang="zh-CN" altLang="en-US" sz="2000" b="1" dirty="0">
                <a:latin typeface="楷体" panose="02010609060101010101" pitchFamily="49" charset="-122"/>
                <a:ea typeface="楷体" panose="02010609060101010101" pitchFamily="49" charset="-122"/>
              </a:rPr>
              <a:t>常见问题</a:t>
            </a:r>
            <a:endParaRPr lang="en-US" altLang="zh-CN" sz="2000" b="1" dirty="0">
              <a:latin typeface="楷体" panose="02010609060101010101" pitchFamily="49" charset="-122"/>
              <a:ea typeface="楷体" panose="02010609060101010101" pitchFamily="49" charset="-122"/>
            </a:endParaRPr>
          </a:p>
          <a:p>
            <a:pPr eaLnBrk="1" hangingPunct="1">
              <a:lnSpc>
                <a:spcPct val="150000"/>
              </a:lnSpc>
              <a:buClr>
                <a:srgbClr val="C00000"/>
              </a:buClr>
              <a:buFont typeface="Wingdings" panose="05000000000000000000" pitchFamily="2" charset="2"/>
              <a:buChar char="l"/>
            </a:pPr>
            <a:endParaRPr lang="en-US" altLang="zh-CN" sz="2000" b="1" dirty="0">
              <a:latin typeface="楷体" panose="02010609060101010101" pitchFamily="49" charset="-122"/>
              <a:ea typeface="楷体" panose="02010609060101010101" pitchFamily="49" charset="-122"/>
            </a:endParaRPr>
          </a:p>
          <a:p>
            <a:pPr eaLnBrk="1" hangingPunct="1">
              <a:lnSpc>
                <a:spcPct val="150000"/>
              </a:lnSpc>
              <a:buClr>
                <a:srgbClr val="C00000"/>
              </a:buClr>
            </a:pPr>
            <a:endParaRPr lang="en-US" altLang="zh-CN" sz="1100" b="1" dirty="0">
              <a:solidFill>
                <a:srgbClr val="C00000"/>
              </a:solidFill>
              <a:latin typeface="楷体" panose="02010609060101010101" pitchFamily="49" charset="-122"/>
              <a:ea typeface="楷体" panose="02010609060101010101" pitchFamily="49" charset="-122"/>
            </a:endParaRPr>
          </a:p>
          <a:p>
            <a:pPr eaLnBrk="1" hangingPunct="1">
              <a:lnSpc>
                <a:spcPct val="150000"/>
              </a:lnSpc>
              <a:buClr>
                <a:srgbClr val="C00000"/>
              </a:buClr>
              <a:buFont typeface="Wingdings" panose="05000000000000000000" pitchFamily="2" charset="2"/>
              <a:buChar char="p"/>
            </a:pPr>
            <a:endParaRPr lang="en-US" altLang="zh-CN" sz="1100" b="1" dirty="0">
              <a:latin typeface="楷体" panose="02010609060101010101" pitchFamily="49" charset="-122"/>
              <a:ea typeface="楷体" panose="02010609060101010101" pitchFamily="49" charset="-122"/>
            </a:endParaRPr>
          </a:p>
          <a:p>
            <a:pPr eaLnBrk="1" hangingPunct="1">
              <a:lnSpc>
                <a:spcPct val="150000"/>
              </a:lnSpc>
              <a:buClr>
                <a:srgbClr val="C00000"/>
              </a:buClr>
            </a:pPr>
            <a:r>
              <a:rPr lang="en-US" altLang="zh-CN" sz="2000" b="1" dirty="0">
                <a:latin typeface="楷体" panose="02010609060101010101" pitchFamily="49" charset="-122"/>
                <a:ea typeface="楷体" panose="02010609060101010101" pitchFamily="49" charset="-122"/>
              </a:rPr>
              <a:t>      </a:t>
            </a:r>
          </a:p>
          <a:p>
            <a:pPr eaLnBrk="1" hangingPunct="1">
              <a:lnSpc>
                <a:spcPct val="150000"/>
              </a:lnSpc>
              <a:buClr>
                <a:srgbClr val="C00000"/>
              </a:buClr>
            </a:pPr>
            <a:endParaRPr lang="en-US" altLang="zh-CN" sz="2000" b="1" dirty="0">
              <a:latin typeface="楷体" panose="02010609060101010101" pitchFamily="49" charset="-122"/>
              <a:ea typeface="楷体" panose="02010609060101010101" pitchFamily="49" charset="-122"/>
            </a:endParaRPr>
          </a:p>
        </p:txBody>
      </p:sp>
      <p:grpSp>
        <p:nvGrpSpPr>
          <p:cNvPr id="2" name="组合 6">
            <a:extLst>
              <a:ext uri="{FF2B5EF4-FFF2-40B4-BE49-F238E27FC236}">
                <a16:creationId xmlns:a16="http://schemas.microsoft.com/office/drawing/2014/main" xmlns="" id="{2805B0AC-B085-4C3B-B1DD-698333E1E28A}"/>
              </a:ext>
            </a:extLst>
          </p:cNvPr>
          <p:cNvGrpSpPr>
            <a:grpSpLocks/>
          </p:cNvGrpSpPr>
          <p:nvPr/>
        </p:nvGrpSpPr>
        <p:grpSpPr bwMode="auto">
          <a:xfrm>
            <a:off x="323852" y="1220756"/>
            <a:ext cx="6840437" cy="3456857"/>
            <a:chOff x="-1829374" y="762493"/>
            <a:chExt cx="6609140" cy="1323947"/>
          </a:xfrm>
        </p:grpSpPr>
        <p:pic>
          <p:nvPicPr>
            <p:cNvPr id="36872" name="Picture 2" descr="H:\PPT素材\779917_155626062_2.jpg">
              <a:extLst>
                <a:ext uri="{FF2B5EF4-FFF2-40B4-BE49-F238E27FC236}">
                  <a16:creationId xmlns:a16="http://schemas.microsoft.com/office/drawing/2014/main" xmlns="" id="{E577F540-8061-4320-B1B5-DAB14F9BCC6F}"/>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r="1138" b="4277"/>
            <a:stretch>
              <a:fillRect/>
            </a:stretch>
          </p:blipFill>
          <p:spPr bwMode="auto">
            <a:xfrm>
              <a:off x="-1829374" y="1084746"/>
              <a:ext cx="1182608" cy="5208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6873" name="云形标注 16">
              <a:extLst>
                <a:ext uri="{FF2B5EF4-FFF2-40B4-BE49-F238E27FC236}">
                  <a16:creationId xmlns:a16="http://schemas.microsoft.com/office/drawing/2014/main" xmlns="" id="{45E9BB18-6D8F-4984-B567-F083AC8EA07A}"/>
                </a:ext>
              </a:extLst>
            </p:cNvPr>
            <p:cNvSpPr>
              <a:spLocks noChangeArrowheads="1"/>
            </p:cNvSpPr>
            <p:nvPr/>
          </p:nvSpPr>
          <p:spPr bwMode="auto">
            <a:xfrm>
              <a:off x="-368649" y="762493"/>
              <a:ext cx="5148415" cy="1323947"/>
            </a:xfrm>
            <a:prstGeom prst="cloudCallout">
              <a:avLst>
                <a:gd name="adj1" fmla="val -63736"/>
                <a:gd name="adj2" fmla="val -23500"/>
              </a:avLst>
            </a:prstGeom>
            <a:noFill/>
            <a:ln w="9525">
              <a:solidFill>
                <a:srgbClr val="C00000"/>
              </a:solidFill>
              <a:round/>
              <a:headEnd/>
              <a:tailEnd/>
            </a:ln>
            <a:extLst>
              <a:ext uri="{909E8E84-426E-40dd-AFC4-6F175D3DCCD1}">
                <a14:hiddenFill xmlns="" xmlns:a14="http://schemas.microsoft.com/office/drawing/2010/main">
                  <a:solidFill>
                    <a:srgbClr val="FFFFFF"/>
                  </a:solidFill>
                </a14:hiddenFill>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sz="2000" dirty="0">
                  <a:solidFill>
                    <a:srgbClr val="C00000"/>
                  </a:solidFill>
                  <a:latin typeface="楷体" panose="02010609060101010101" pitchFamily="49" charset="-122"/>
                  <a:ea typeface="楷体" panose="02010609060101010101" pitchFamily="49" charset="-122"/>
                </a:rPr>
                <a:t>1</a:t>
              </a:r>
              <a:r>
                <a:rPr lang="zh-CN" altLang="en-US" sz="2000" dirty="0">
                  <a:solidFill>
                    <a:srgbClr val="C00000"/>
                  </a:solidFill>
                  <a:latin typeface="楷体" panose="02010609060101010101" pitchFamily="49" charset="-122"/>
                  <a:ea typeface="楷体" panose="02010609060101010101" pitchFamily="49" charset="-122"/>
                </a:rPr>
                <a:t>、如果需要追加质押，应该如何办理？</a:t>
              </a:r>
              <a:endParaRPr lang="en-US" altLang="zh-CN" sz="2000" dirty="0">
                <a:solidFill>
                  <a:srgbClr val="C00000"/>
                </a:solidFill>
                <a:latin typeface="楷体" panose="02010609060101010101" pitchFamily="49" charset="-122"/>
                <a:ea typeface="楷体" panose="02010609060101010101" pitchFamily="49" charset="-122"/>
              </a:endParaRPr>
            </a:p>
            <a:p>
              <a:pPr algn="just" eaLnBrk="1" hangingPunct="1"/>
              <a:r>
                <a:rPr lang="en-US" altLang="zh-CN" sz="2000" dirty="0">
                  <a:solidFill>
                    <a:srgbClr val="C00000"/>
                  </a:solidFill>
                  <a:latin typeface="楷体" panose="02010609060101010101" pitchFamily="49" charset="-122"/>
                  <a:ea typeface="楷体" panose="02010609060101010101" pitchFamily="49" charset="-122"/>
                </a:rPr>
                <a:t>2</a:t>
              </a:r>
              <a:r>
                <a:rPr lang="zh-CN" altLang="en-US" sz="2000" dirty="0">
                  <a:solidFill>
                    <a:srgbClr val="C00000"/>
                  </a:solidFill>
                  <a:latin typeface="楷体" panose="02010609060101010101" pitchFamily="49" charset="-122"/>
                  <a:ea typeface="楷体" panose="02010609060101010101" pitchFamily="49" charset="-122"/>
                </a:rPr>
                <a:t>、关于质押过程中产生的红股与孳息如何处理？</a:t>
              </a:r>
              <a:endParaRPr lang="en-US" altLang="zh-CN" sz="2000" dirty="0">
                <a:solidFill>
                  <a:srgbClr val="C00000"/>
                </a:solidFill>
                <a:latin typeface="楷体" panose="02010609060101010101" pitchFamily="49" charset="-122"/>
                <a:ea typeface="楷体" panose="02010609060101010101" pitchFamily="49" charset="-122"/>
              </a:endParaRPr>
            </a:p>
            <a:p>
              <a:pPr algn="just" eaLnBrk="1" hangingPunct="1"/>
              <a:r>
                <a:rPr lang="en-US" altLang="zh-CN" sz="2000" dirty="0">
                  <a:solidFill>
                    <a:srgbClr val="C00000"/>
                  </a:solidFill>
                  <a:latin typeface="楷体" panose="02010609060101010101" pitchFamily="49" charset="-122"/>
                  <a:ea typeface="楷体" panose="02010609060101010101" pitchFamily="49" charset="-122"/>
                </a:rPr>
                <a:t>3</a:t>
              </a:r>
              <a:r>
                <a:rPr lang="zh-CN" altLang="en-US" sz="2000" dirty="0">
                  <a:solidFill>
                    <a:srgbClr val="C00000"/>
                  </a:solidFill>
                  <a:latin typeface="楷体" panose="02010609060101010101" pitchFamily="49" charset="-122"/>
                  <a:ea typeface="楷体" panose="02010609060101010101" pitchFamily="49" charset="-122"/>
                </a:rPr>
                <a:t>、对于初始登记质押的证券，解除质押时需要到工商局办理吗？退出登记之后呢？</a:t>
              </a:r>
              <a:endParaRPr lang="en-US" altLang="zh-CN" sz="2000" dirty="0">
                <a:solidFill>
                  <a:srgbClr val="C00000"/>
                </a:solidFill>
                <a:latin typeface="楷体" panose="02010609060101010101" pitchFamily="49" charset="-122"/>
                <a:ea typeface="楷体" panose="02010609060101010101" pitchFamily="49" charset="-122"/>
              </a:endParaRPr>
            </a:p>
            <a:p>
              <a:pPr algn="just" eaLnBrk="1" hangingPunct="1"/>
              <a:endParaRPr lang="zh-CN" altLang="en-US" sz="2000" dirty="0">
                <a:solidFill>
                  <a:srgbClr val="C00000"/>
                </a:solidFill>
                <a:latin typeface="楷体" panose="02010609060101010101" pitchFamily="49" charset="-122"/>
                <a:ea typeface="楷体" panose="02010609060101010101" pitchFamily="49" charset="-122"/>
              </a:endParaRPr>
            </a:p>
          </p:txBody>
        </p:sp>
      </p:grpSp>
      <p:pic>
        <p:nvPicPr>
          <p:cNvPr id="36869" name="Picture 2" descr="C:\Users\Administrator.PC--20110825HWQ\Desktop\09541575.jpg">
            <a:extLst>
              <a:ext uri="{FF2B5EF4-FFF2-40B4-BE49-F238E27FC236}">
                <a16:creationId xmlns:a16="http://schemas.microsoft.com/office/drawing/2014/main" xmlns="" id="{8D56945E-05F8-439A-ACF9-8CFC6C0EB8A7}"/>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143752" y="928688"/>
            <a:ext cx="1801813" cy="1357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6870" name="Picture 3" descr="C:\Users\Administrator\Desktop\讲课准备材料\logo.png">
            <a:extLst>
              <a:ext uri="{FF2B5EF4-FFF2-40B4-BE49-F238E27FC236}">
                <a16:creationId xmlns:a16="http://schemas.microsoft.com/office/drawing/2014/main" xmlns="" id="{62424BD9-52B6-427A-A71B-1A9153E8BB16}"/>
              </a:ext>
            </a:extLst>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643815" y="6215063"/>
            <a:ext cx="1214437" cy="4000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6871" name="灯片编号占位符 12">
            <a:extLst>
              <a:ext uri="{FF2B5EF4-FFF2-40B4-BE49-F238E27FC236}">
                <a16:creationId xmlns:a16="http://schemas.microsoft.com/office/drawing/2014/main" xmlns="" id="{3D5C0C5D-0A77-4F5F-A377-80E6D637EDC5}"/>
              </a:ext>
            </a:extLst>
          </p:cNvPr>
          <p:cNvSpPr>
            <a:spLocks noGrp="1"/>
          </p:cNvSpPr>
          <p:nvPr>
            <p:ph type="sldNum" sz="quarter" idx="12"/>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F38A855-0C49-4FFE-97F5-C825746C75C1}" type="slidenum">
              <a:rPr lang="en-US" altLang="zh-CN"/>
              <a:pPr/>
              <a:t>49</a:t>
            </a:fld>
            <a:endParaRPr lang="en-US" altLang="zh-CN" dirty="0"/>
          </a:p>
        </p:txBody>
      </p:sp>
    </p:spTree>
    <p:extLst>
      <p:ext uri="{BB962C8B-B14F-4D97-AF65-F5344CB8AC3E}">
        <p14:creationId xmlns:p14="http://schemas.microsoft.com/office/powerpoint/2010/main" xmlns="" val="941739763"/>
      </p:ext>
    </p:extLst>
  </p:cSld>
  <p:clrMapOvr>
    <a:masterClrMapping/>
  </p:clrMapOvr>
  <p:transition>
    <p:sndAc>
      <p:endSnd/>
    </p:sndAc>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标题 1">
            <a:extLst>
              <a:ext uri="{FF2B5EF4-FFF2-40B4-BE49-F238E27FC236}">
                <a16:creationId xmlns:a16="http://schemas.microsoft.com/office/drawing/2014/main" xmlns="" id="{E03306FD-CCA5-409B-9668-A721502962F8}"/>
              </a:ext>
            </a:extLst>
          </p:cNvPr>
          <p:cNvSpPr>
            <a:spLocks noGrp="1"/>
          </p:cNvSpPr>
          <p:nvPr>
            <p:ph type="title"/>
          </p:nvPr>
        </p:nvSpPr>
        <p:spPr>
          <a:xfrm>
            <a:off x="457200" y="274637"/>
            <a:ext cx="4329113" cy="654051"/>
          </a:xfrm>
        </p:spPr>
        <p:txBody>
          <a:bodyPr/>
          <a:lstStyle/>
          <a:p>
            <a:pPr algn="l">
              <a:defRPr/>
            </a:pPr>
            <a:r>
              <a:rPr lang="zh-CN" altLang="en-US" sz="2400" b="1" dirty="0">
                <a:solidFill>
                  <a:schemeClr val="bg1"/>
                </a:solidFill>
                <a:effectLst>
                  <a:outerShdw blurRad="38100" dist="38100" dir="2700000" algn="tl">
                    <a:srgbClr val="000000">
                      <a:alpha val="43137"/>
                    </a:srgbClr>
                  </a:outerShdw>
                </a:effectLst>
                <a:latin typeface="楷体" pitchFamily="49" charset="-122"/>
                <a:ea typeface="楷体" pitchFamily="49" charset="-122"/>
              </a:rPr>
              <a:t>投资者业务概述</a:t>
            </a:r>
            <a:br>
              <a:rPr lang="zh-CN" altLang="en-US" sz="2400" b="1" dirty="0">
                <a:solidFill>
                  <a:schemeClr val="bg1"/>
                </a:solidFill>
                <a:effectLst>
                  <a:outerShdw blurRad="38100" dist="38100" dir="2700000" algn="tl">
                    <a:srgbClr val="000000">
                      <a:alpha val="43137"/>
                    </a:srgbClr>
                  </a:outerShdw>
                </a:effectLst>
                <a:latin typeface="楷体" pitchFamily="49" charset="-122"/>
                <a:ea typeface="楷体" pitchFamily="49" charset="-122"/>
              </a:rPr>
            </a:br>
            <a:endParaRPr lang="zh-CN" altLang="en-US" sz="2400" b="1" dirty="0">
              <a:solidFill>
                <a:schemeClr val="bg1"/>
              </a:solidFill>
              <a:effectLst>
                <a:outerShdw blurRad="38100" dist="38100" dir="2700000" algn="tl">
                  <a:srgbClr val="000000">
                    <a:alpha val="43137"/>
                  </a:srgbClr>
                </a:outerShdw>
              </a:effectLst>
              <a:latin typeface="楷体" pitchFamily="49" charset="-122"/>
              <a:ea typeface="楷体" pitchFamily="49" charset="-122"/>
            </a:endParaRPr>
          </a:p>
        </p:txBody>
      </p:sp>
      <p:sp>
        <p:nvSpPr>
          <p:cNvPr id="18" name="Text Box 18">
            <a:extLst>
              <a:ext uri="{FF2B5EF4-FFF2-40B4-BE49-F238E27FC236}">
                <a16:creationId xmlns:a16="http://schemas.microsoft.com/office/drawing/2014/main" xmlns="" id="{ED0BD78A-407E-4970-8F08-68DD70128595}"/>
              </a:ext>
            </a:extLst>
          </p:cNvPr>
          <p:cNvSpPr txBox="1">
            <a:spLocks noChangeArrowheads="1"/>
          </p:cNvSpPr>
          <p:nvPr/>
        </p:nvSpPr>
        <p:spPr bwMode="auto">
          <a:xfrm>
            <a:off x="644898" y="993612"/>
            <a:ext cx="2074863" cy="369332"/>
          </a:xfrm>
          <a:prstGeom prst="rect">
            <a:avLst/>
          </a:prstGeom>
          <a:noFill/>
          <a:ln w="9525">
            <a:noFill/>
            <a:miter lim="800000"/>
            <a:headEnd/>
            <a:tailEnd/>
          </a:ln>
          <a:effectLst/>
        </p:spPr>
        <p:txBody>
          <a:bodyPr>
            <a:spAutoFit/>
          </a:bodyPr>
          <a:lstStyle/>
          <a:p>
            <a:pPr>
              <a:spcBef>
                <a:spcPct val="50000"/>
              </a:spcBef>
              <a:buClr>
                <a:srgbClr val="C00000"/>
              </a:buClr>
              <a:buSzPct val="80000"/>
              <a:buFont typeface="Wingdings" pitchFamily="2" charset="2"/>
              <a:buChar char="p"/>
              <a:defRPr/>
            </a:pPr>
            <a:r>
              <a:rPr lang="en-US" altLang="zh-CN" b="1" dirty="0">
                <a:latin typeface="楷体" pitchFamily="49" charset="-122"/>
                <a:ea typeface="楷体" pitchFamily="49" charset="-122"/>
              </a:rPr>
              <a:t> </a:t>
            </a:r>
            <a:r>
              <a:rPr lang="zh-CN" altLang="en-US" b="1" dirty="0">
                <a:solidFill>
                  <a:schemeClr val="tx1">
                    <a:lumMod val="75000"/>
                    <a:lumOff val="25000"/>
                  </a:schemeClr>
                </a:solidFill>
                <a:latin typeface="楷体" pitchFamily="49" charset="-122"/>
                <a:ea typeface="楷体" pitchFamily="49" charset="-122"/>
              </a:rPr>
              <a:t>证券账户业务</a:t>
            </a:r>
          </a:p>
        </p:txBody>
      </p:sp>
      <p:sp>
        <p:nvSpPr>
          <p:cNvPr id="12292" name="Text Box 20">
            <a:extLst>
              <a:ext uri="{FF2B5EF4-FFF2-40B4-BE49-F238E27FC236}">
                <a16:creationId xmlns:a16="http://schemas.microsoft.com/office/drawing/2014/main" xmlns="" id="{555275C7-602F-408D-A21A-5FDF50D9091A}"/>
              </a:ext>
            </a:extLst>
          </p:cNvPr>
          <p:cNvSpPr txBox="1">
            <a:spLocks noChangeArrowheads="1"/>
          </p:cNvSpPr>
          <p:nvPr/>
        </p:nvSpPr>
        <p:spPr bwMode="auto">
          <a:xfrm>
            <a:off x="6143625" y="1750814"/>
            <a:ext cx="2305050"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非交易过户业务</a:t>
            </a:r>
          </a:p>
        </p:txBody>
      </p:sp>
      <p:sp>
        <p:nvSpPr>
          <p:cNvPr id="12293" name="Rectangle 21">
            <a:extLst>
              <a:ext uri="{FF2B5EF4-FFF2-40B4-BE49-F238E27FC236}">
                <a16:creationId xmlns:a16="http://schemas.microsoft.com/office/drawing/2014/main" xmlns="" id="{9437042F-966E-4C84-92E7-93036C4C93EB}"/>
              </a:ext>
            </a:extLst>
          </p:cNvPr>
          <p:cNvSpPr>
            <a:spLocks noChangeArrowheads="1"/>
          </p:cNvSpPr>
          <p:nvPr/>
        </p:nvSpPr>
        <p:spPr bwMode="auto">
          <a:xfrm>
            <a:off x="6429376" y="2139752"/>
            <a:ext cx="2535112" cy="186512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继承过户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离婚析产过户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法人资格丧失过户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向基金会捐赠过户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特定事项协议转让过户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pPr>
            <a:r>
              <a:rPr lang="en-US" altLang="zh-CN" sz="1600" dirty="0">
                <a:solidFill>
                  <a:schemeClr val="tx2"/>
                </a:solidFill>
                <a:latin typeface="楷体" panose="02010609060101010101" pitchFamily="49" charset="-122"/>
                <a:ea typeface="楷体" panose="02010609060101010101" pitchFamily="49" charset="-122"/>
              </a:rPr>
              <a:t>  </a:t>
            </a:r>
          </a:p>
        </p:txBody>
      </p:sp>
      <p:sp>
        <p:nvSpPr>
          <p:cNvPr id="12294" name="WordArt 24">
            <a:extLst>
              <a:ext uri="{FF2B5EF4-FFF2-40B4-BE49-F238E27FC236}">
                <a16:creationId xmlns:a16="http://schemas.microsoft.com/office/drawing/2014/main" xmlns="" id="{7FCB955B-44E0-4A04-BD7E-2700FD8B9BC5}"/>
              </a:ext>
            </a:extLst>
          </p:cNvPr>
          <p:cNvSpPr>
            <a:spLocks noChangeArrowheads="1" noChangeShapeType="1" noTextEdit="1"/>
          </p:cNvSpPr>
          <p:nvPr/>
        </p:nvSpPr>
        <p:spPr bwMode="auto">
          <a:xfrm>
            <a:off x="3636963" y="3454401"/>
            <a:ext cx="1706562" cy="234951"/>
          </a:xfrm>
          <a:prstGeom prst="rect">
            <a:avLst/>
          </a:prstGeom>
          <a:extLst>
            <a:ext uri="{91240B29-F687-4f45-9708-019B960494DF}">
              <a14:hiddenLine xmlns=""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zh-CN" altLang="en-US" sz="2400" kern="10">
                <a:solidFill>
                  <a:schemeClr val="bg1"/>
                </a:solidFill>
                <a:latin typeface="楷体" panose="02010609060101010101" pitchFamily="49" charset="-122"/>
                <a:ea typeface="楷体" panose="02010609060101010101" pitchFamily="49" charset="-122"/>
              </a:rPr>
              <a:t>投资者业务类别</a:t>
            </a:r>
          </a:p>
        </p:txBody>
      </p:sp>
      <p:grpSp>
        <p:nvGrpSpPr>
          <p:cNvPr id="12295" name="组合 43">
            <a:extLst>
              <a:ext uri="{FF2B5EF4-FFF2-40B4-BE49-F238E27FC236}">
                <a16:creationId xmlns:a16="http://schemas.microsoft.com/office/drawing/2014/main" xmlns="" id="{D3563B15-F747-4111-8096-98E8FD52EAB8}"/>
              </a:ext>
            </a:extLst>
          </p:cNvPr>
          <p:cNvGrpSpPr>
            <a:grpSpLocks/>
          </p:cNvGrpSpPr>
          <p:nvPr/>
        </p:nvGrpSpPr>
        <p:grpSpPr bwMode="auto">
          <a:xfrm>
            <a:off x="539552" y="2924944"/>
            <a:ext cx="2447925" cy="1646971"/>
            <a:chOff x="539552" y="4485084"/>
            <a:chExt cx="2448272" cy="1646530"/>
          </a:xfrm>
        </p:grpSpPr>
        <p:sp>
          <p:nvSpPr>
            <p:cNvPr id="12315" name="Text Box 22">
              <a:extLst>
                <a:ext uri="{FF2B5EF4-FFF2-40B4-BE49-F238E27FC236}">
                  <a16:creationId xmlns:a16="http://schemas.microsoft.com/office/drawing/2014/main" xmlns="" id="{5C38388A-720E-41C7-BFD5-31FF293524D4}"/>
                </a:ext>
              </a:extLst>
            </p:cNvPr>
            <p:cNvSpPr txBox="1">
              <a:spLocks noChangeArrowheads="1"/>
            </p:cNvSpPr>
            <p:nvPr/>
          </p:nvSpPr>
          <p:spPr bwMode="auto">
            <a:xfrm>
              <a:off x="539552" y="4485084"/>
              <a:ext cx="2448272" cy="3692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证券质押登记业务</a:t>
              </a:r>
            </a:p>
          </p:txBody>
        </p:sp>
        <p:sp>
          <p:nvSpPr>
            <p:cNvPr id="12316" name="Rectangle 19">
              <a:extLst>
                <a:ext uri="{FF2B5EF4-FFF2-40B4-BE49-F238E27FC236}">
                  <a16:creationId xmlns:a16="http://schemas.microsoft.com/office/drawing/2014/main" xmlns="" id="{9D634345-7E08-482C-934B-C02D64916D9D}"/>
                </a:ext>
              </a:extLst>
            </p:cNvPr>
            <p:cNvSpPr>
              <a:spLocks noChangeArrowheads="1"/>
            </p:cNvSpPr>
            <p:nvPr/>
          </p:nvSpPr>
          <p:spPr bwMode="auto">
            <a:xfrm>
              <a:off x="785786" y="4857760"/>
              <a:ext cx="2136775" cy="12738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证券质押登记</a:t>
              </a: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解除质押登记</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部分解除质押登记</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证券质押信息查询</a:t>
              </a:r>
            </a:p>
          </p:txBody>
        </p:sp>
      </p:grpSp>
      <p:grpSp>
        <p:nvGrpSpPr>
          <p:cNvPr id="12296" name="组合 42">
            <a:extLst>
              <a:ext uri="{FF2B5EF4-FFF2-40B4-BE49-F238E27FC236}">
                <a16:creationId xmlns:a16="http://schemas.microsoft.com/office/drawing/2014/main" xmlns="" id="{4F0C6C06-DEDC-46E8-8869-3716F8446B6E}"/>
              </a:ext>
            </a:extLst>
          </p:cNvPr>
          <p:cNvGrpSpPr>
            <a:grpSpLocks/>
          </p:cNvGrpSpPr>
          <p:nvPr/>
        </p:nvGrpSpPr>
        <p:grpSpPr bwMode="auto">
          <a:xfrm>
            <a:off x="611561" y="1604797"/>
            <a:ext cx="2409825" cy="1335917"/>
            <a:chOff x="611560" y="2638532"/>
            <a:chExt cx="2409324" cy="1335923"/>
          </a:xfrm>
        </p:grpSpPr>
        <p:sp>
          <p:nvSpPr>
            <p:cNvPr id="12312" name="Rectangle 17">
              <a:extLst>
                <a:ext uri="{FF2B5EF4-FFF2-40B4-BE49-F238E27FC236}">
                  <a16:creationId xmlns:a16="http://schemas.microsoft.com/office/drawing/2014/main" xmlns="" id="{D8AA7AD9-C21E-4982-B42F-F6E54185706D}"/>
                </a:ext>
              </a:extLst>
            </p:cNvPr>
            <p:cNvSpPr>
              <a:spLocks noChangeArrowheads="1"/>
            </p:cNvSpPr>
            <p:nvPr/>
          </p:nvSpPr>
          <p:spPr bwMode="auto">
            <a:xfrm>
              <a:off x="884109" y="2712402"/>
              <a:ext cx="2136775" cy="387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endParaRPr lang="zh-CN" altLang="en-US" sz="1600">
                <a:solidFill>
                  <a:schemeClr val="tx2"/>
                </a:solidFill>
                <a:latin typeface="楷体" panose="02010609060101010101" pitchFamily="49" charset="-122"/>
                <a:ea typeface="楷体" panose="02010609060101010101" pitchFamily="49" charset="-122"/>
              </a:endParaRPr>
            </a:p>
          </p:txBody>
        </p:sp>
        <p:sp>
          <p:nvSpPr>
            <p:cNvPr id="12313" name="Text Box 20">
              <a:extLst>
                <a:ext uri="{FF2B5EF4-FFF2-40B4-BE49-F238E27FC236}">
                  <a16:creationId xmlns:a16="http://schemas.microsoft.com/office/drawing/2014/main" xmlns="" id="{A7C9697B-07C2-4366-AE8E-C452B99DA7B6}"/>
                </a:ext>
              </a:extLst>
            </p:cNvPr>
            <p:cNvSpPr txBox="1">
              <a:spLocks noChangeArrowheads="1"/>
            </p:cNvSpPr>
            <p:nvPr/>
          </p:nvSpPr>
          <p:spPr bwMode="auto">
            <a:xfrm>
              <a:off x="611560" y="2638532"/>
              <a:ext cx="2304256" cy="3693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证券查询业务</a:t>
              </a:r>
            </a:p>
          </p:txBody>
        </p:sp>
        <p:sp>
          <p:nvSpPr>
            <p:cNvPr id="12314" name="Rectangle 21">
              <a:extLst>
                <a:ext uri="{FF2B5EF4-FFF2-40B4-BE49-F238E27FC236}">
                  <a16:creationId xmlns:a16="http://schemas.microsoft.com/office/drawing/2014/main" xmlns="" id="{EB094E54-3030-44F6-B8C5-E668B1310758}"/>
                </a:ext>
              </a:extLst>
            </p:cNvPr>
            <p:cNvSpPr>
              <a:spLocks noChangeArrowheads="1"/>
            </p:cNvSpPr>
            <p:nvPr/>
          </p:nvSpPr>
          <p:spPr bwMode="auto">
            <a:xfrm>
              <a:off x="818846" y="2995722"/>
              <a:ext cx="2136775" cy="9787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持有查询</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冻结查询</a:t>
              </a:r>
            </a:p>
            <a:p>
              <a:pPr>
                <a:lnSpc>
                  <a:spcPct val="120000"/>
                </a:lnSpc>
                <a:buSzPct val="80000"/>
                <a:buFont typeface="Wingdings" panose="05000000000000000000" pitchFamily="2" charset="2"/>
                <a:buChar char="l"/>
              </a:pPr>
              <a:endParaRPr lang="zh-CN" altLang="en-US" sz="1600" dirty="0">
                <a:solidFill>
                  <a:schemeClr val="tx2"/>
                </a:solidFill>
                <a:latin typeface="楷体" panose="02010609060101010101" pitchFamily="49" charset="-122"/>
                <a:ea typeface="楷体" panose="02010609060101010101" pitchFamily="49" charset="-122"/>
              </a:endParaRPr>
            </a:p>
          </p:txBody>
        </p:sp>
      </p:grpSp>
      <p:cxnSp>
        <p:nvCxnSpPr>
          <p:cNvPr id="30" name="直接箭头连接符 29">
            <a:extLst>
              <a:ext uri="{FF2B5EF4-FFF2-40B4-BE49-F238E27FC236}">
                <a16:creationId xmlns:a16="http://schemas.microsoft.com/office/drawing/2014/main" xmlns="" id="{B61ADC01-C083-49F1-B662-06F9D239EE95}"/>
              </a:ext>
            </a:extLst>
          </p:cNvPr>
          <p:cNvCxnSpPr/>
          <p:nvPr/>
        </p:nvCxnSpPr>
        <p:spPr bwMode="auto">
          <a:xfrm>
            <a:off x="500434" y="1533361"/>
            <a:ext cx="2520950" cy="1587"/>
          </a:xfrm>
          <a:prstGeom prst="straightConnector1">
            <a:avLst/>
          </a:prstGeom>
          <a:ln>
            <a:solidFill>
              <a:schemeClr val="tx2">
                <a:lumMod val="65000"/>
                <a:lumOff val="35000"/>
              </a:schemeClr>
            </a:solidFill>
            <a:headEnd type="none" w="med" len="med"/>
            <a:tailEnd type="oval"/>
          </a:ln>
        </p:spPr>
        <p:style>
          <a:lnRef idx="1">
            <a:schemeClr val="dk1"/>
          </a:lnRef>
          <a:fillRef idx="0">
            <a:schemeClr val="dk1"/>
          </a:fillRef>
          <a:effectRef idx="0">
            <a:schemeClr val="dk1"/>
          </a:effectRef>
          <a:fontRef idx="minor">
            <a:schemeClr val="tx1"/>
          </a:fontRef>
        </p:style>
      </p:cxnSp>
      <p:cxnSp>
        <p:nvCxnSpPr>
          <p:cNvPr id="31" name="直接箭头连接符 30">
            <a:extLst>
              <a:ext uri="{FF2B5EF4-FFF2-40B4-BE49-F238E27FC236}">
                <a16:creationId xmlns:a16="http://schemas.microsoft.com/office/drawing/2014/main" xmlns="" id="{E4CA90A0-17C8-4C2A-B8D5-B5EC53040830}"/>
              </a:ext>
            </a:extLst>
          </p:cNvPr>
          <p:cNvCxnSpPr/>
          <p:nvPr/>
        </p:nvCxnSpPr>
        <p:spPr bwMode="auto">
          <a:xfrm>
            <a:off x="539552" y="2924944"/>
            <a:ext cx="2643188" cy="15875"/>
          </a:xfrm>
          <a:prstGeom prst="straightConnector1">
            <a:avLst/>
          </a:prstGeom>
          <a:ln>
            <a:solidFill>
              <a:schemeClr val="tx2">
                <a:lumMod val="65000"/>
                <a:lumOff val="35000"/>
              </a:schemeClr>
            </a:solidFill>
            <a:headEnd type="none" w="med" len="med"/>
            <a:tailEnd type="oval"/>
          </a:ln>
        </p:spPr>
        <p:style>
          <a:lnRef idx="1">
            <a:schemeClr val="dk1"/>
          </a:lnRef>
          <a:fillRef idx="0">
            <a:schemeClr val="dk1"/>
          </a:fillRef>
          <a:effectRef idx="0">
            <a:schemeClr val="dk1"/>
          </a:effectRef>
          <a:fontRef idx="minor">
            <a:schemeClr val="tx1"/>
          </a:fontRef>
        </p:style>
      </p:cxnSp>
      <p:grpSp>
        <p:nvGrpSpPr>
          <p:cNvPr id="12300" name="组合 50">
            <a:extLst>
              <a:ext uri="{FF2B5EF4-FFF2-40B4-BE49-F238E27FC236}">
                <a16:creationId xmlns:a16="http://schemas.microsoft.com/office/drawing/2014/main" xmlns="" id="{7E06C182-039F-41E0-B5D9-C309EEA775F2}"/>
              </a:ext>
            </a:extLst>
          </p:cNvPr>
          <p:cNvGrpSpPr>
            <a:grpSpLocks/>
          </p:cNvGrpSpPr>
          <p:nvPr/>
        </p:nvGrpSpPr>
        <p:grpSpPr bwMode="auto">
          <a:xfrm>
            <a:off x="3429000" y="1928813"/>
            <a:ext cx="2520950" cy="3114675"/>
            <a:chOff x="3428992" y="1928802"/>
            <a:chExt cx="2520950" cy="3114728"/>
          </a:xfrm>
        </p:grpSpPr>
        <p:sp>
          <p:nvSpPr>
            <p:cNvPr id="12309" name="Oval 13">
              <a:extLst>
                <a:ext uri="{FF2B5EF4-FFF2-40B4-BE49-F238E27FC236}">
                  <a16:creationId xmlns:a16="http://schemas.microsoft.com/office/drawing/2014/main" xmlns="" id="{B39E6003-4CF4-4FE3-87D4-AC292433F4C0}"/>
                </a:ext>
              </a:extLst>
            </p:cNvPr>
            <p:cNvSpPr>
              <a:spLocks noChangeArrowheads="1"/>
            </p:cNvSpPr>
            <p:nvPr/>
          </p:nvSpPr>
          <p:spPr bwMode="auto">
            <a:xfrm>
              <a:off x="3428992" y="4643446"/>
              <a:ext cx="2520950" cy="400084"/>
            </a:xfrm>
            <a:prstGeom prst="ellipse">
              <a:avLst/>
            </a:prstGeom>
            <a:gradFill rotWithShape="1">
              <a:gsLst>
                <a:gs pos="0">
                  <a:schemeClr val="tx1">
                    <a:alpha val="39998"/>
                  </a:schemeClr>
                </a:gs>
                <a:gs pos="100000">
                  <a:schemeClr val="tx1">
                    <a:alpha val="0"/>
                  </a:schemeClr>
                </a:gs>
              </a:gsLst>
              <a:path path="shape">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楷体" panose="02010609060101010101" pitchFamily="49" charset="-122"/>
                <a:ea typeface="楷体" panose="02010609060101010101" pitchFamily="49" charset="-122"/>
              </a:endParaRPr>
            </a:p>
          </p:txBody>
        </p:sp>
        <p:pic>
          <p:nvPicPr>
            <p:cNvPr id="37" name="Picture 4" descr="http://www.ma-visioconference.fr/images/meeting_icons/27825.png">
              <a:extLst>
                <a:ext uri="{FF2B5EF4-FFF2-40B4-BE49-F238E27FC236}">
                  <a16:creationId xmlns:a16="http://schemas.microsoft.com/office/drawing/2014/main" xmlns="" id="{29EDB8A5-676A-46E0-B241-7E17D0121349}"/>
                </a:ext>
              </a:extLst>
            </p:cNvPr>
            <p:cNvPicPr>
              <a:picLocks noChangeAspect="1" noChangeArrowheads="1"/>
            </p:cNvPicPr>
            <p:nvPr/>
          </p:nvPicPr>
          <p:blipFill>
            <a:blip r:embed="rId3" cstate="print">
              <a:duotone>
                <a:schemeClr val="accent1">
                  <a:shade val="45000"/>
                  <a:satMod val="135000"/>
                </a:schemeClr>
                <a:prstClr val="white"/>
              </a:duotone>
            </a:blip>
            <a:srcRect/>
            <a:stretch>
              <a:fillRect/>
            </a:stretch>
          </p:blipFill>
          <p:spPr bwMode="auto">
            <a:xfrm>
              <a:off x="3857620" y="1928802"/>
              <a:ext cx="1922032" cy="1706179"/>
            </a:xfrm>
            <a:prstGeom prst="rect">
              <a:avLst/>
            </a:prstGeom>
            <a:noFill/>
            <a:ln>
              <a:noFill/>
              <a:prstDash val="sysDot"/>
            </a:ln>
          </p:spPr>
        </p:pic>
        <p:sp>
          <p:nvSpPr>
            <p:cNvPr id="12311" name="TextBox 37">
              <a:extLst>
                <a:ext uri="{FF2B5EF4-FFF2-40B4-BE49-F238E27FC236}">
                  <a16:creationId xmlns:a16="http://schemas.microsoft.com/office/drawing/2014/main" xmlns="" id="{6EA37DFD-44A3-4559-B7CD-88B5EDCE5DB1}"/>
                </a:ext>
              </a:extLst>
            </p:cNvPr>
            <p:cNvSpPr txBox="1">
              <a:spLocks noChangeArrowheads="1"/>
            </p:cNvSpPr>
            <p:nvPr/>
          </p:nvSpPr>
          <p:spPr bwMode="auto">
            <a:xfrm>
              <a:off x="3643306" y="4143380"/>
              <a:ext cx="2071702" cy="40011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a:solidFill>
                    <a:srgbClr val="C00000"/>
                  </a:solidFill>
                  <a:latin typeface="楷体" panose="02010609060101010101" pitchFamily="49" charset="-122"/>
                  <a:ea typeface="楷体" panose="02010609060101010101" pitchFamily="49" charset="-122"/>
                </a:rPr>
                <a:t>投资者业务范围</a:t>
              </a:r>
            </a:p>
          </p:txBody>
        </p:sp>
      </p:grpSp>
      <p:sp>
        <p:nvSpPr>
          <p:cNvPr id="12301" name="Text Box 20">
            <a:extLst>
              <a:ext uri="{FF2B5EF4-FFF2-40B4-BE49-F238E27FC236}">
                <a16:creationId xmlns:a16="http://schemas.microsoft.com/office/drawing/2014/main" xmlns="" id="{6AFC7576-9A48-4456-B964-A34AC6A09EC4}"/>
              </a:ext>
            </a:extLst>
          </p:cNvPr>
          <p:cNvSpPr txBox="1">
            <a:spLocks noChangeArrowheads="1"/>
          </p:cNvSpPr>
          <p:nvPr/>
        </p:nvSpPr>
        <p:spPr bwMode="auto">
          <a:xfrm>
            <a:off x="6228184" y="4293096"/>
            <a:ext cx="2303462"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dirty="0">
                <a:latin typeface="楷体" panose="02010609060101010101" pitchFamily="49" charset="-122"/>
                <a:ea typeface="楷体" panose="02010609060101010101" pitchFamily="49" charset="-122"/>
              </a:rPr>
              <a:t>转托管业务</a:t>
            </a:r>
          </a:p>
        </p:txBody>
      </p:sp>
      <p:cxnSp>
        <p:nvCxnSpPr>
          <p:cNvPr id="46" name="直接箭头连接符 45">
            <a:extLst>
              <a:ext uri="{FF2B5EF4-FFF2-40B4-BE49-F238E27FC236}">
                <a16:creationId xmlns:a16="http://schemas.microsoft.com/office/drawing/2014/main" xmlns="" id="{7E0048A1-BAB3-4593-96ED-12CF3060F24C}"/>
              </a:ext>
            </a:extLst>
          </p:cNvPr>
          <p:cNvCxnSpPr/>
          <p:nvPr/>
        </p:nvCxnSpPr>
        <p:spPr bwMode="auto">
          <a:xfrm>
            <a:off x="467544" y="4797152"/>
            <a:ext cx="2643187" cy="15875"/>
          </a:xfrm>
          <a:prstGeom prst="straightConnector1">
            <a:avLst/>
          </a:prstGeom>
          <a:ln>
            <a:solidFill>
              <a:schemeClr val="tx2">
                <a:lumMod val="65000"/>
                <a:lumOff val="35000"/>
              </a:schemeClr>
            </a:solidFill>
            <a:headEnd type="none" w="med" len="med"/>
            <a:tailEnd type="oval"/>
          </a:ln>
        </p:spPr>
        <p:style>
          <a:lnRef idx="1">
            <a:schemeClr val="dk1"/>
          </a:lnRef>
          <a:fillRef idx="0">
            <a:schemeClr val="dk1"/>
          </a:fillRef>
          <a:effectRef idx="0">
            <a:schemeClr val="dk1"/>
          </a:effectRef>
          <a:fontRef idx="minor">
            <a:schemeClr val="tx1"/>
          </a:fontRef>
        </p:style>
      </p:cxnSp>
      <p:grpSp>
        <p:nvGrpSpPr>
          <p:cNvPr id="12303" name="组合 46">
            <a:extLst>
              <a:ext uri="{FF2B5EF4-FFF2-40B4-BE49-F238E27FC236}">
                <a16:creationId xmlns:a16="http://schemas.microsoft.com/office/drawing/2014/main" xmlns="" id="{D38C0E84-4C05-47F7-8E23-541180B6B729}"/>
              </a:ext>
            </a:extLst>
          </p:cNvPr>
          <p:cNvGrpSpPr>
            <a:grpSpLocks/>
          </p:cNvGrpSpPr>
          <p:nvPr/>
        </p:nvGrpSpPr>
        <p:grpSpPr bwMode="auto">
          <a:xfrm>
            <a:off x="539552" y="4869160"/>
            <a:ext cx="2363788" cy="1363494"/>
            <a:chOff x="6058518" y="3571876"/>
            <a:chExt cx="2364769" cy="1363259"/>
          </a:xfrm>
        </p:grpSpPr>
        <p:sp>
          <p:nvSpPr>
            <p:cNvPr id="12307" name="Text Box 20">
              <a:extLst>
                <a:ext uri="{FF2B5EF4-FFF2-40B4-BE49-F238E27FC236}">
                  <a16:creationId xmlns:a16="http://schemas.microsoft.com/office/drawing/2014/main" xmlns="" id="{283ED3E3-C47B-46E0-96C4-2CF1C60B256B}"/>
                </a:ext>
              </a:extLst>
            </p:cNvPr>
            <p:cNvSpPr txBox="1">
              <a:spLocks noChangeArrowheads="1"/>
            </p:cNvSpPr>
            <p:nvPr/>
          </p:nvSpPr>
          <p:spPr bwMode="auto">
            <a:xfrm>
              <a:off x="6058518" y="3571876"/>
              <a:ext cx="2304256" cy="3692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质权的实现方式</a:t>
              </a:r>
            </a:p>
          </p:txBody>
        </p:sp>
        <p:sp>
          <p:nvSpPr>
            <p:cNvPr id="12308" name="Rectangle 19">
              <a:extLst>
                <a:ext uri="{FF2B5EF4-FFF2-40B4-BE49-F238E27FC236}">
                  <a16:creationId xmlns:a16="http://schemas.microsoft.com/office/drawing/2014/main" xmlns="" id="{1B99D07C-7332-4B9C-8DEA-91C1DF906230}"/>
                </a:ext>
              </a:extLst>
            </p:cNvPr>
            <p:cNvSpPr>
              <a:spLocks noChangeArrowheads="1"/>
            </p:cNvSpPr>
            <p:nvPr/>
          </p:nvSpPr>
          <p:spPr bwMode="auto">
            <a:xfrm>
              <a:off x="6286512" y="3956575"/>
              <a:ext cx="2136775" cy="9785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质押登记状态调整</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质押证券处置过户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pPr>
              <a:endParaRPr lang="zh-CN" altLang="en-US" sz="1600" dirty="0">
                <a:solidFill>
                  <a:schemeClr val="tx2"/>
                </a:solidFill>
                <a:latin typeface="楷体" panose="02010609060101010101" pitchFamily="49" charset="-122"/>
                <a:ea typeface="楷体" panose="02010609060101010101" pitchFamily="49" charset="-122"/>
              </a:endParaRPr>
            </a:p>
          </p:txBody>
        </p:sp>
      </p:grpSp>
      <p:cxnSp>
        <p:nvCxnSpPr>
          <p:cNvPr id="52" name="直接箭头连接符 51">
            <a:extLst>
              <a:ext uri="{FF2B5EF4-FFF2-40B4-BE49-F238E27FC236}">
                <a16:creationId xmlns:a16="http://schemas.microsoft.com/office/drawing/2014/main" xmlns="" id="{C7A11840-5BDB-434F-9CB3-53076EF1AC8E}"/>
              </a:ext>
            </a:extLst>
          </p:cNvPr>
          <p:cNvCxnSpPr/>
          <p:nvPr/>
        </p:nvCxnSpPr>
        <p:spPr bwMode="auto">
          <a:xfrm>
            <a:off x="6300192" y="4077072"/>
            <a:ext cx="2520950" cy="1588"/>
          </a:xfrm>
          <a:prstGeom prst="straightConnector1">
            <a:avLst/>
          </a:prstGeom>
          <a:ln>
            <a:solidFill>
              <a:schemeClr val="tx2">
                <a:lumMod val="65000"/>
                <a:lumOff val="35000"/>
              </a:schemeClr>
            </a:solidFill>
            <a:headEnd type="oval" w="med" len="med"/>
            <a:tailEnd type="none"/>
          </a:ln>
        </p:spPr>
        <p:style>
          <a:lnRef idx="1">
            <a:schemeClr val="dk1"/>
          </a:lnRef>
          <a:fillRef idx="0">
            <a:schemeClr val="dk1"/>
          </a:fillRef>
          <a:effectRef idx="0">
            <a:schemeClr val="dk1"/>
          </a:effectRef>
          <a:fontRef idx="minor">
            <a:schemeClr val="tx1"/>
          </a:fontRef>
        </p:style>
      </p:cxnSp>
      <p:sp>
        <p:nvSpPr>
          <p:cNvPr id="12306" name="灯片编号占位符 8">
            <a:extLst>
              <a:ext uri="{FF2B5EF4-FFF2-40B4-BE49-F238E27FC236}">
                <a16:creationId xmlns:a16="http://schemas.microsoft.com/office/drawing/2014/main" xmlns="" id="{566EEEBF-659E-4737-9DC7-3494065B32D6}"/>
              </a:ext>
            </a:extLst>
          </p:cNvPr>
          <p:cNvSpPr>
            <a:spLocks noGrp="1"/>
          </p:cNvSpPr>
          <p:nvPr>
            <p:ph type="sldNum" sz="quarter" idx="12"/>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AC44C777-DD7E-4D22-8D9B-B2B7E87B9E89}" type="slidenum">
              <a:rPr lang="en-US" altLang="zh-CN"/>
              <a:pPr/>
              <a:t>5</a:t>
            </a:fld>
            <a:endParaRPr lang="en-US" altLang="zh-CN" dirty="0"/>
          </a:p>
        </p:txBody>
      </p:sp>
    </p:spTree>
    <p:extLst>
      <p:ext uri="{BB962C8B-B14F-4D97-AF65-F5344CB8AC3E}">
        <p14:creationId xmlns:p14="http://schemas.microsoft.com/office/powerpoint/2010/main" xmlns="" val="3661345486"/>
      </p:ext>
    </p:extLst>
  </p:cSld>
  <p:clrMapOvr>
    <a:masterClrMapping/>
  </p:clrMapOvr>
  <p:transition>
    <p:sndAc>
      <p:endSnd/>
    </p:sndAc>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9">
            <a:extLst>
              <a:ext uri="{FF2B5EF4-FFF2-40B4-BE49-F238E27FC236}">
                <a16:creationId xmlns:a16="http://schemas.microsoft.com/office/drawing/2014/main" xmlns="" id="{31D3A046-B00A-4E26-82E4-B3EA4B509FD6}"/>
              </a:ext>
            </a:extLst>
          </p:cNvPr>
          <p:cNvGrpSpPr>
            <a:grpSpLocks/>
          </p:cNvGrpSpPr>
          <p:nvPr/>
        </p:nvGrpSpPr>
        <p:grpSpPr bwMode="auto">
          <a:xfrm rot="1800000" flipH="1">
            <a:off x="4115728" y="2102767"/>
            <a:ext cx="724552" cy="918269"/>
            <a:chOff x="0" y="0"/>
            <a:chExt cx="914400" cy="1158971"/>
          </a:xfrm>
          <a:solidFill>
            <a:srgbClr val="F4826F"/>
          </a:solidFill>
        </p:grpSpPr>
        <p:sp>
          <p:nvSpPr>
            <p:cNvPr id="31" name="椭圆 13">
              <a:extLst>
                <a:ext uri="{FF2B5EF4-FFF2-40B4-BE49-F238E27FC236}">
                  <a16:creationId xmlns:a16="http://schemas.microsoft.com/office/drawing/2014/main" xmlns="" id="{436EA5C4-D6E5-414E-8663-790C128309C5}"/>
                </a:ext>
              </a:extLst>
            </p:cNvPr>
            <p:cNvSpPr>
              <a:spLocks noChangeArrowheads="1"/>
            </p:cNvSpPr>
            <p:nvPr/>
          </p:nvSpPr>
          <p:spPr bwMode="auto">
            <a:xfrm>
              <a:off x="0" y="0"/>
              <a:ext cx="914400" cy="914400"/>
            </a:xfrm>
            <a:prstGeom prst="ellipse">
              <a:avLst/>
            </a:prstGeom>
            <a:grpFill/>
            <a:ln w="57150" cap="flat" cmpd="sng">
              <a:solidFill>
                <a:schemeClr val="bg1"/>
              </a:solidFill>
              <a:miter lim="800000"/>
              <a:headEnd/>
              <a:tailEnd/>
            </a:ln>
          </p:spPr>
          <p:txBody>
            <a:bodyPr anchor="ctr"/>
            <a:lstStyle/>
            <a:p>
              <a:pPr algn="ctr" eaLnBrk="1" hangingPunct="1">
                <a:defRPr/>
              </a:pPr>
              <a:endParaRPr lang="zh-CN" altLang="zh-CN">
                <a:solidFill>
                  <a:srgbClr val="FFFFFF"/>
                </a:solidFill>
              </a:endParaRPr>
            </a:p>
          </p:txBody>
        </p:sp>
        <p:sp>
          <p:nvSpPr>
            <p:cNvPr id="32" name="等腰三角形 14">
              <a:extLst>
                <a:ext uri="{FF2B5EF4-FFF2-40B4-BE49-F238E27FC236}">
                  <a16:creationId xmlns:a16="http://schemas.microsoft.com/office/drawing/2014/main" xmlns="" id="{6A86DC74-042F-4FE4-99B0-B9D3E0690D4C}"/>
                </a:ext>
              </a:extLst>
            </p:cNvPr>
            <p:cNvSpPr>
              <a:spLocks noChangeArrowheads="1"/>
            </p:cNvSpPr>
            <p:nvPr/>
          </p:nvSpPr>
          <p:spPr bwMode="auto">
            <a:xfrm flipV="1">
              <a:off x="306888" y="899812"/>
              <a:ext cx="300624" cy="259159"/>
            </a:xfrm>
            <a:prstGeom prst="triangle">
              <a:avLst>
                <a:gd name="adj" fmla="val 50000"/>
              </a:avLst>
            </a:prstGeom>
            <a:grpFill/>
            <a:ln>
              <a:noFill/>
            </a:ln>
            <a:extLst/>
          </p:spPr>
          <p:txBody>
            <a:bodyPr anchor="ctr"/>
            <a:lstStyle/>
            <a:p>
              <a:pPr algn="ctr" eaLnBrk="1" hangingPunct="1">
                <a:defRPr/>
              </a:pPr>
              <a:endParaRPr lang="zh-CN" altLang="zh-CN">
                <a:solidFill>
                  <a:srgbClr val="FFFFFF"/>
                </a:solidFill>
              </a:endParaRPr>
            </a:p>
          </p:txBody>
        </p:sp>
      </p:grpSp>
      <p:grpSp>
        <p:nvGrpSpPr>
          <p:cNvPr id="56323" name="组合 59">
            <a:extLst>
              <a:ext uri="{FF2B5EF4-FFF2-40B4-BE49-F238E27FC236}">
                <a16:creationId xmlns:a16="http://schemas.microsoft.com/office/drawing/2014/main" xmlns="" id="{A80371B4-8008-4B83-BD5D-5A4808C80F17}"/>
              </a:ext>
            </a:extLst>
          </p:cNvPr>
          <p:cNvGrpSpPr>
            <a:grpSpLocks/>
          </p:cNvGrpSpPr>
          <p:nvPr/>
        </p:nvGrpSpPr>
        <p:grpSpPr bwMode="auto">
          <a:xfrm>
            <a:off x="3835402" y="1268413"/>
            <a:ext cx="676275" cy="857251"/>
            <a:chOff x="3708744" y="1897158"/>
            <a:chExt cx="914400" cy="1158875"/>
          </a:xfrm>
        </p:grpSpPr>
        <p:grpSp>
          <p:nvGrpSpPr>
            <p:cNvPr id="4" name="Group 20">
              <a:extLst>
                <a:ext uri="{FF2B5EF4-FFF2-40B4-BE49-F238E27FC236}">
                  <a16:creationId xmlns:a16="http://schemas.microsoft.com/office/drawing/2014/main" xmlns="" id="{19A9B892-14A7-4D5A-89BD-6078F2909634}"/>
                </a:ext>
              </a:extLst>
            </p:cNvPr>
            <p:cNvGrpSpPr>
              <a:grpSpLocks/>
            </p:cNvGrpSpPr>
            <p:nvPr/>
          </p:nvGrpSpPr>
          <p:grpSpPr bwMode="auto">
            <a:xfrm rot="19800000">
              <a:off x="3708744" y="1897158"/>
              <a:ext cx="914400" cy="1158875"/>
              <a:chOff x="0" y="0"/>
              <a:chExt cx="914400" cy="1158971"/>
            </a:xfrm>
            <a:solidFill>
              <a:schemeClr val="bg1">
                <a:lumMod val="65000"/>
              </a:schemeClr>
            </a:solidFill>
          </p:grpSpPr>
          <p:sp>
            <p:nvSpPr>
              <p:cNvPr id="22" name="椭圆 1">
                <a:extLst>
                  <a:ext uri="{FF2B5EF4-FFF2-40B4-BE49-F238E27FC236}">
                    <a16:creationId xmlns:a16="http://schemas.microsoft.com/office/drawing/2014/main" xmlns="" id="{26BAE588-8316-4DE0-BE15-860B01F4513D}"/>
                  </a:ext>
                </a:extLst>
              </p:cNvPr>
              <p:cNvSpPr>
                <a:spLocks noChangeArrowheads="1"/>
              </p:cNvSpPr>
              <p:nvPr/>
            </p:nvSpPr>
            <p:spPr bwMode="auto">
              <a:xfrm>
                <a:off x="0" y="0"/>
                <a:ext cx="914400" cy="914400"/>
              </a:xfrm>
              <a:prstGeom prst="ellipse">
                <a:avLst/>
              </a:prstGeom>
              <a:grpFill/>
              <a:ln w="57150" cap="flat" cmpd="sng">
                <a:solidFill>
                  <a:schemeClr val="bg1"/>
                </a:solidFill>
                <a:miter lim="800000"/>
                <a:headEnd/>
                <a:tailEnd/>
              </a:ln>
            </p:spPr>
            <p:txBody>
              <a:bodyPr anchor="ctr"/>
              <a:lstStyle/>
              <a:p>
                <a:pPr algn="ctr" eaLnBrk="1" hangingPunct="1">
                  <a:defRPr/>
                </a:pPr>
                <a:endParaRPr lang="zh-CN" altLang="zh-CN">
                  <a:solidFill>
                    <a:srgbClr val="FFFFFF"/>
                  </a:solidFill>
                </a:endParaRPr>
              </a:p>
            </p:txBody>
          </p:sp>
          <p:sp>
            <p:nvSpPr>
              <p:cNvPr id="23" name="等腰三角形 2">
                <a:extLst>
                  <a:ext uri="{FF2B5EF4-FFF2-40B4-BE49-F238E27FC236}">
                    <a16:creationId xmlns:a16="http://schemas.microsoft.com/office/drawing/2014/main" xmlns="" id="{B68108A6-0157-4E3F-A603-71554941CADB}"/>
                  </a:ext>
                </a:extLst>
              </p:cNvPr>
              <p:cNvSpPr>
                <a:spLocks noChangeArrowheads="1"/>
              </p:cNvSpPr>
              <p:nvPr/>
            </p:nvSpPr>
            <p:spPr bwMode="auto">
              <a:xfrm flipV="1">
                <a:off x="306888" y="899812"/>
                <a:ext cx="300624" cy="259159"/>
              </a:xfrm>
              <a:prstGeom prst="triangle">
                <a:avLst>
                  <a:gd name="adj" fmla="val 50000"/>
                </a:avLst>
              </a:prstGeom>
              <a:grpFill/>
              <a:ln>
                <a:noFill/>
              </a:ln>
              <a:extLst/>
            </p:spPr>
            <p:txBody>
              <a:bodyPr anchor="ctr"/>
              <a:lstStyle/>
              <a:p>
                <a:pPr algn="ctr" eaLnBrk="1" hangingPunct="1">
                  <a:defRPr/>
                </a:pPr>
                <a:endParaRPr lang="zh-CN" altLang="zh-CN">
                  <a:solidFill>
                    <a:srgbClr val="FFFFFF"/>
                  </a:solidFill>
                </a:endParaRPr>
              </a:p>
            </p:txBody>
          </p:sp>
        </p:grpSp>
        <p:sp>
          <p:nvSpPr>
            <p:cNvPr id="56352" name="Freeform 26">
              <a:extLst>
                <a:ext uri="{FF2B5EF4-FFF2-40B4-BE49-F238E27FC236}">
                  <a16:creationId xmlns:a16="http://schemas.microsoft.com/office/drawing/2014/main" xmlns="" id="{5BF67248-8E2C-4A33-BDB5-375C89285952}"/>
                </a:ext>
              </a:extLst>
            </p:cNvPr>
            <p:cNvSpPr>
              <a:spLocks noChangeAspect="1" noChangeArrowheads="1"/>
            </p:cNvSpPr>
            <p:nvPr/>
          </p:nvSpPr>
          <p:spPr bwMode="auto">
            <a:xfrm>
              <a:off x="3924644" y="2262283"/>
              <a:ext cx="358775" cy="219075"/>
            </a:xfrm>
            <a:custGeom>
              <a:avLst/>
              <a:gdLst>
                <a:gd name="T0" fmla="*/ 2147483646 w 230"/>
                <a:gd name="T1" fmla="*/ 2147483646 h 140"/>
                <a:gd name="T2" fmla="*/ 2147483646 w 230"/>
                <a:gd name="T3" fmla="*/ 2147483646 h 140"/>
                <a:gd name="T4" fmla="*/ 2147483646 w 230"/>
                <a:gd name="T5" fmla="*/ 2147483646 h 140"/>
                <a:gd name="T6" fmla="*/ 2147483646 w 230"/>
                <a:gd name="T7" fmla="*/ 2147483646 h 140"/>
                <a:gd name="T8" fmla="*/ 2147483646 w 230"/>
                <a:gd name="T9" fmla="*/ 2147483646 h 140"/>
                <a:gd name="T10" fmla="*/ 2147483646 w 230"/>
                <a:gd name="T11" fmla="*/ 2147483646 h 140"/>
                <a:gd name="T12" fmla="*/ 2147483646 w 230"/>
                <a:gd name="T13" fmla="*/ 2147483646 h 140"/>
                <a:gd name="T14" fmla="*/ 2147483646 w 230"/>
                <a:gd name="T15" fmla="*/ 2147483646 h 140"/>
                <a:gd name="T16" fmla="*/ 2147483646 w 230"/>
                <a:gd name="T17" fmla="*/ 2147483646 h 140"/>
                <a:gd name="T18" fmla="*/ 2147483646 w 230"/>
                <a:gd name="T19" fmla="*/ 2147483646 h 1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30"/>
                <a:gd name="T31" fmla="*/ 0 h 140"/>
                <a:gd name="T32" fmla="*/ 230 w 230"/>
                <a:gd name="T33" fmla="*/ 140 h 1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30" h="140">
                  <a:moveTo>
                    <a:pt x="31" y="62"/>
                  </a:moveTo>
                  <a:cubicBezTo>
                    <a:pt x="31" y="62"/>
                    <a:pt x="3" y="70"/>
                    <a:pt x="1" y="92"/>
                  </a:cubicBezTo>
                  <a:cubicBezTo>
                    <a:pt x="0" y="115"/>
                    <a:pt x="19" y="140"/>
                    <a:pt x="39" y="140"/>
                  </a:cubicBezTo>
                  <a:cubicBezTo>
                    <a:pt x="60" y="140"/>
                    <a:pt x="179" y="140"/>
                    <a:pt x="191" y="140"/>
                  </a:cubicBezTo>
                  <a:cubicBezTo>
                    <a:pt x="202" y="140"/>
                    <a:pt x="230" y="118"/>
                    <a:pt x="229" y="92"/>
                  </a:cubicBezTo>
                  <a:cubicBezTo>
                    <a:pt x="227" y="49"/>
                    <a:pt x="173" y="40"/>
                    <a:pt x="173" y="40"/>
                  </a:cubicBezTo>
                  <a:cubicBezTo>
                    <a:pt x="173" y="40"/>
                    <a:pt x="173" y="0"/>
                    <a:pt x="121" y="2"/>
                  </a:cubicBezTo>
                  <a:cubicBezTo>
                    <a:pt x="76" y="3"/>
                    <a:pt x="71" y="35"/>
                    <a:pt x="71" y="35"/>
                  </a:cubicBezTo>
                  <a:cubicBezTo>
                    <a:pt x="71" y="35"/>
                    <a:pt x="53" y="26"/>
                    <a:pt x="38" y="38"/>
                  </a:cubicBezTo>
                  <a:cubicBezTo>
                    <a:pt x="23" y="49"/>
                    <a:pt x="31" y="62"/>
                    <a:pt x="31" y="6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grpSp>
      <p:sp>
        <p:nvSpPr>
          <p:cNvPr id="56324" name="Freeform 17">
            <a:extLst>
              <a:ext uri="{FF2B5EF4-FFF2-40B4-BE49-F238E27FC236}">
                <a16:creationId xmlns:a16="http://schemas.microsoft.com/office/drawing/2014/main" xmlns="" id="{61BCCD17-91FA-47D4-9137-AB62C195696A}"/>
              </a:ext>
            </a:extLst>
          </p:cNvPr>
          <p:cNvSpPr>
            <a:spLocks noChangeAspect="1" noEditPoints="1" noChangeArrowheads="1"/>
          </p:cNvSpPr>
          <p:nvPr/>
        </p:nvSpPr>
        <p:spPr bwMode="auto">
          <a:xfrm>
            <a:off x="4399535" y="2318394"/>
            <a:ext cx="190500" cy="307975"/>
          </a:xfrm>
          <a:custGeom>
            <a:avLst/>
            <a:gdLst>
              <a:gd name="T0" fmla="*/ 2147483646 w 152"/>
              <a:gd name="T1" fmla="*/ 0 h 244"/>
              <a:gd name="T2" fmla="*/ 2147483646 w 152"/>
              <a:gd name="T3" fmla="*/ 2147483646 h 244"/>
              <a:gd name="T4" fmla="*/ 2147483646 w 152"/>
              <a:gd name="T5" fmla="*/ 2147483646 h 244"/>
              <a:gd name="T6" fmla="*/ 2147483646 w 152"/>
              <a:gd name="T7" fmla="*/ 2147483646 h 244"/>
              <a:gd name="T8" fmla="*/ 2147483646 w 152"/>
              <a:gd name="T9" fmla="*/ 2147483646 h 244"/>
              <a:gd name="T10" fmla="*/ 2147483646 w 152"/>
              <a:gd name="T11" fmla="*/ 2147483646 h 244"/>
              <a:gd name="T12" fmla="*/ 2147483646 w 152"/>
              <a:gd name="T13" fmla="*/ 2147483646 h 244"/>
              <a:gd name="T14" fmla="*/ 0 w 152"/>
              <a:gd name="T15" fmla="*/ 2147483646 h 244"/>
              <a:gd name="T16" fmla="*/ 0 w 152"/>
              <a:gd name="T17" fmla="*/ 2147483646 h 244"/>
              <a:gd name="T18" fmla="*/ 2147483646 w 152"/>
              <a:gd name="T19" fmla="*/ 0 h 244"/>
              <a:gd name="T20" fmla="*/ 2147483646 w 152"/>
              <a:gd name="T21" fmla="*/ 0 h 244"/>
              <a:gd name="T22" fmla="*/ 2147483646 w 152"/>
              <a:gd name="T23" fmla="*/ 2147483646 h 244"/>
              <a:gd name="T24" fmla="*/ 2147483646 w 152"/>
              <a:gd name="T25" fmla="*/ 2147483646 h 244"/>
              <a:gd name="T26" fmla="*/ 2147483646 w 152"/>
              <a:gd name="T27" fmla="*/ 2147483646 h 244"/>
              <a:gd name="T28" fmla="*/ 2147483646 w 152"/>
              <a:gd name="T29" fmla="*/ 2147483646 h 244"/>
              <a:gd name="T30" fmla="*/ 2147483646 w 152"/>
              <a:gd name="T31" fmla="*/ 2147483646 h 244"/>
              <a:gd name="T32" fmla="*/ 2147483646 w 152"/>
              <a:gd name="T33" fmla="*/ 2147483646 h 244"/>
              <a:gd name="T34" fmla="*/ 2147483646 w 152"/>
              <a:gd name="T35" fmla="*/ 2147483646 h 244"/>
              <a:gd name="T36" fmla="*/ 2147483646 w 152"/>
              <a:gd name="T37" fmla="*/ 2147483646 h 244"/>
              <a:gd name="T38" fmla="*/ 2147483646 w 152"/>
              <a:gd name="T39" fmla="*/ 2147483646 h 244"/>
              <a:gd name="T40" fmla="*/ 2147483646 w 152"/>
              <a:gd name="T41" fmla="*/ 2147483646 h 244"/>
              <a:gd name="T42" fmla="*/ 2147483646 w 152"/>
              <a:gd name="T43" fmla="*/ 2147483646 h 244"/>
              <a:gd name="T44" fmla="*/ 2147483646 w 152"/>
              <a:gd name="T45" fmla="*/ 2147483646 h 244"/>
              <a:gd name="T46" fmla="*/ 2147483646 w 152"/>
              <a:gd name="T47" fmla="*/ 2147483646 h 244"/>
              <a:gd name="T48" fmla="*/ 2147483646 w 152"/>
              <a:gd name="T49" fmla="*/ 2147483646 h 244"/>
              <a:gd name="T50" fmla="*/ 2147483646 w 152"/>
              <a:gd name="T51" fmla="*/ 2147483646 h 244"/>
              <a:gd name="T52" fmla="*/ 2147483646 w 152"/>
              <a:gd name="T53" fmla="*/ 2147483646 h 244"/>
              <a:gd name="T54" fmla="*/ 2147483646 w 152"/>
              <a:gd name="T55" fmla="*/ 2147483646 h 244"/>
              <a:gd name="T56" fmla="*/ 2147483646 w 152"/>
              <a:gd name="T57" fmla="*/ 2147483646 h 244"/>
              <a:gd name="T58" fmla="*/ 2147483646 w 152"/>
              <a:gd name="T59" fmla="*/ 2147483646 h 244"/>
              <a:gd name="T60" fmla="*/ 2147483646 w 152"/>
              <a:gd name="T61" fmla="*/ 2147483646 h 244"/>
              <a:gd name="T62" fmla="*/ 2147483646 w 152"/>
              <a:gd name="T63" fmla="*/ 2147483646 h 244"/>
              <a:gd name="T64" fmla="*/ 2147483646 w 152"/>
              <a:gd name="T65" fmla="*/ 2147483646 h 24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2"/>
              <a:gd name="T100" fmla="*/ 0 h 244"/>
              <a:gd name="T101" fmla="*/ 152 w 152"/>
              <a:gd name="T102" fmla="*/ 244 h 24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2" h="244">
                <a:moveTo>
                  <a:pt x="139" y="0"/>
                </a:moveTo>
                <a:cubicBezTo>
                  <a:pt x="144" y="2"/>
                  <a:pt x="148" y="4"/>
                  <a:pt x="150" y="9"/>
                </a:cubicBezTo>
                <a:cubicBezTo>
                  <a:pt x="151" y="11"/>
                  <a:pt x="152" y="14"/>
                  <a:pt x="152" y="17"/>
                </a:cubicBezTo>
                <a:cubicBezTo>
                  <a:pt x="152" y="58"/>
                  <a:pt x="152" y="100"/>
                  <a:pt x="152" y="141"/>
                </a:cubicBezTo>
                <a:cubicBezTo>
                  <a:pt x="152" y="170"/>
                  <a:pt x="152" y="198"/>
                  <a:pt x="152" y="227"/>
                </a:cubicBezTo>
                <a:cubicBezTo>
                  <a:pt x="152" y="238"/>
                  <a:pt x="146" y="244"/>
                  <a:pt x="135" y="244"/>
                </a:cubicBezTo>
                <a:cubicBezTo>
                  <a:pt x="96" y="244"/>
                  <a:pt x="56" y="244"/>
                  <a:pt x="17" y="244"/>
                </a:cubicBezTo>
                <a:cubicBezTo>
                  <a:pt x="6" y="244"/>
                  <a:pt x="0" y="238"/>
                  <a:pt x="0" y="227"/>
                </a:cubicBezTo>
                <a:cubicBezTo>
                  <a:pt x="0" y="158"/>
                  <a:pt x="0" y="89"/>
                  <a:pt x="0" y="19"/>
                </a:cubicBezTo>
                <a:cubicBezTo>
                  <a:pt x="0" y="8"/>
                  <a:pt x="2" y="4"/>
                  <a:pt x="12" y="0"/>
                </a:cubicBezTo>
                <a:cubicBezTo>
                  <a:pt x="55" y="0"/>
                  <a:pt x="97" y="0"/>
                  <a:pt x="139" y="0"/>
                </a:cubicBezTo>
                <a:close/>
                <a:moveTo>
                  <a:pt x="137" y="206"/>
                </a:moveTo>
                <a:cubicBezTo>
                  <a:pt x="137" y="150"/>
                  <a:pt x="137" y="94"/>
                  <a:pt x="137" y="39"/>
                </a:cubicBezTo>
                <a:cubicBezTo>
                  <a:pt x="96" y="39"/>
                  <a:pt x="55" y="39"/>
                  <a:pt x="15" y="39"/>
                </a:cubicBezTo>
                <a:cubicBezTo>
                  <a:pt x="15" y="95"/>
                  <a:pt x="15" y="150"/>
                  <a:pt x="15" y="206"/>
                </a:cubicBezTo>
                <a:cubicBezTo>
                  <a:pt x="56" y="206"/>
                  <a:pt x="96" y="206"/>
                  <a:pt x="137" y="206"/>
                </a:cubicBezTo>
                <a:close/>
                <a:moveTo>
                  <a:pt x="76" y="16"/>
                </a:moveTo>
                <a:cubicBezTo>
                  <a:pt x="68" y="16"/>
                  <a:pt x="60" y="16"/>
                  <a:pt x="52" y="16"/>
                </a:cubicBezTo>
                <a:cubicBezTo>
                  <a:pt x="51" y="16"/>
                  <a:pt x="50" y="16"/>
                  <a:pt x="49" y="16"/>
                </a:cubicBezTo>
                <a:cubicBezTo>
                  <a:pt x="47" y="16"/>
                  <a:pt x="45" y="17"/>
                  <a:pt x="45" y="19"/>
                </a:cubicBezTo>
                <a:cubicBezTo>
                  <a:pt x="45" y="21"/>
                  <a:pt x="47" y="23"/>
                  <a:pt x="49" y="23"/>
                </a:cubicBezTo>
                <a:cubicBezTo>
                  <a:pt x="50" y="23"/>
                  <a:pt x="50" y="23"/>
                  <a:pt x="51" y="23"/>
                </a:cubicBezTo>
                <a:cubicBezTo>
                  <a:pt x="68" y="23"/>
                  <a:pt x="84" y="23"/>
                  <a:pt x="101" y="23"/>
                </a:cubicBezTo>
                <a:cubicBezTo>
                  <a:pt x="102" y="23"/>
                  <a:pt x="103" y="23"/>
                  <a:pt x="103" y="23"/>
                </a:cubicBezTo>
                <a:cubicBezTo>
                  <a:pt x="105" y="23"/>
                  <a:pt x="106" y="21"/>
                  <a:pt x="106" y="19"/>
                </a:cubicBezTo>
                <a:cubicBezTo>
                  <a:pt x="106" y="18"/>
                  <a:pt x="105" y="16"/>
                  <a:pt x="103" y="16"/>
                </a:cubicBezTo>
                <a:cubicBezTo>
                  <a:pt x="103" y="16"/>
                  <a:pt x="102" y="16"/>
                  <a:pt x="101" y="16"/>
                </a:cubicBezTo>
                <a:cubicBezTo>
                  <a:pt x="92" y="16"/>
                  <a:pt x="84" y="16"/>
                  <a:pt x="76" y="16"/>
                </a:cubicBezTo>
                <a:close/>
                <a:moveTo>
                  <a:pt x="87" y="225"/>
                </a:moveTo>
                <a:cubicBezTo>
                  <a:pt x="87" y="219"/>
                  <a:pt x="82" y="214"/>
                  <a:pt x="76" y="214"/>
                </a:cubicBezTo>
                <a:cubicBezTo>
                  <a:pt x="70" y="214"/>
                  <a:pt x="65" y="219"/>
                  <a:pt x="64" y="225"/>
                </a:cubicBezTo>
                <a:cubicBezTo>
                  <a:pt x="64" y="231"/>
                  <a:pt x="70" y="237"/>
                  <a:pt x="76" y="237"/>
                </a:cubicBezTo>
                <a:cubicBezTo>
                  <a:pt x="82" y="237"/>
                  <a:pt x="87" y="231"/>
                  <a:pt x="87" y="225"/>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grpSp>
        <p:nvGrpSpPr>
          <p:cNvPr id="56325" name="组合 60">
            <a:extLst>
              <a:ext uri="{FF2B5EF4-FFF2-40B4-BE49-F238E27FC236}">
                <a16:creationId xmlns:a16="http://schemas.microsoft.com/office/drawing/2014/main" xmlns="" id="{B14B1FCD-83F9-4C45-AC2F-3497657DF07A}"/>
              </a:ext>
            </a:extLst>
          </p:cNvPr>
          <p:cNvGrpSpPr>
            <a:grpSpLocks/>
          </p:cNvGrpSpPr>
          <p:nvPr/>
        </p:nvGrpSpPr>
        <p:grpSpPr bwMode="auto">
          <a:xfrm>
            <a:off x="3792540" y="2911477"/>
            <a:ext cx="714375" cy="906463"/>
            <a:chOff x="3902419" y="3437094"/>
            <a:chExt cx="914400" cy="1158875"/>
          </a:xfrm>
        </p:grpSpPr>
        <p:grpSp>
          <p:nvGrpSpPr>
            <p:cNvPr id="6" name="Group 23">
              <a:extLst>
                <a:ext uri="{FF2B5EF4-FFF2-40B4-BE49-F238E27FC236}">
                  <a16:creationId xmlns:a16="http://schemas.microsoft.com/office/drawing/2014/main" xmlns="" id="{B84E9F1A-F78E-4D63-A828-7C02E37E72C9}"/>
                </a:ext>
              </a:extLst>
            </p:cNvPr>
            <p:cNvGrpSpPr>
              <a:grpSpLocks/>
            </p:cNvGrpSpPr>
            <p:nvPr/>
          </p:nvGrpSpPr>
          <p:grpSpPr bwMode="auto">
            <a:xfrm rot="19800000">
              <a:off x="3902419" y="3437094"/>
              <a:ext cx="914400" cy="1158875"/>
              <a:chOff x="0" y="0"/>
              <a:chExt cx="914400" cy="1158971"/>
            </a:xfrm>
            <a:solidFill>
              <a:schemeClr val="bg1">
                <a:lumMod val="65000"/>
              </a:schemeClr>
            </a:solidFill>
          </p:grpSpPr>
          <p:sp>
            <p:nvSpPr>
              <p:cNvPr id="25" name="椭圆 7">
                <a:extLst>
                  <a:ext uri="{FF2B5EF4-FFF2-40B4-BE49-F238E27FC236}">
                    <a16:creationId xmlns:a16="http://schemas.microsoft.com/office/drawing/2014/main" xmlns="" id="{19285ED8-EEE7-4077-BA7D-55632F661623}"/>
                  </a:ext>
                </a:extLst>
              </p:cNvPr>
              <p:cNvSpPr>
                <a:spLocks noChangeArrowheads="1"/>
              </p:cNvSpPr>
              <p:nvPr/>
            </p:nvSpPr>
            <p:spPr bwMode="auto">
              <a:xfrm>
                <a:off x="0" y="0"/>
                <a:ext cx="914400" cy="914400"/>
              </a:xfrm>
              <a:prstGeom prst="ellipse">
                <a:avLst/>
              </a:prstGeom>
              <a:grpFill/>
              <a:ln w="57150" cap="flat" cmpd="sng">
                <a:solidFill>
                  <a:schemeClr val="bg1"/>
                </a:solidFill>
                <a:miter lim="800000"/>
                <a:headEnd/>
                <a:tailEnd/>
              </a:ln>
            </p:spPr>
            <p:txBody>
              <a:bodyPr anchor="ctr"/>
              <a:lstStyle/>
              <a:p>
                <a:pPr algn="ctr" eaLnBrk="1" hangingPunct="1">
                  <a:defRPr/>
                </a:pPr>
                <a:endParaRPr lang="zh-CN" altLang="zh-CN">
                  <a:solidFill>
                    <a:srgbClr val="FFFFFF"/>
                  </a:solidFill>
                </a:endParaRPr>
              </a:p>
            </p:txBody>
          </p:sp>
          <p:sp>
            <p:nvSpPr>
              <p:cNvPr id="26" name="等腰三角形 8">
                <a:extLst>
                  <a:ext uri="{FF2B5EF4-FFF2-40B4-BE49-F238E27FC236}">
                    <a16:creationId xmlns:a16="http://schemas.microsoft.com/office/drawing/2014/main" xmlns="" id="{D90D4DA0-5289-4D1F-A217-1A2856F53CC6}"/>
                  </a:ext>
                </a:extLst>
              </p:cNvPr>
              <p:cNvSpPr>
                <a:spLocks noChangeArrowheads="1"/>
              </p:cNvSpPr>
              <p:nvPr/>
            </p:nvSpPr>
            <p:spPr bwMode="auto">
              <a:xfrm flipV="1">
                <a:off x="306888" y="899812"/>
                <a:ext cx="300624" cy="259159"/>
              </a:xfrm>
              <a:prstGeom prst="triangle">
                <a:avLst>
                  <a:gd name="adj" fmla="val 50000"/>
                </a:avLst>
              </a:prstGeom>
              <a:grpFill/>
              <a:ln>
                <a:noFill/>
              </a:ln>
              <a:extLst/>
            </p:spPr>
            <p:txBody>
              <a:bodyPr anchor="ctr"/>
              <a:lstStyle/>
              <a:p>
                <a:pPr algn="ctr" eaLnBrk="1" hangingPunct="1">
                  <a:defRPr/>
                </a:pPr>
                <a:endParaRPr lang="zh-CN" altLang="zh-CN">
                  <a:solidFill>
                    <a:srgbClr val="FFFFFF"/>
                  </a:solidFill>
                </a:endParaRPr>
              </a:p>
            </p:txBody>
          </p:sp>
        </p:grpSp>
        <p:grpSp>
          <p:nvGrpSpPr>
            <p:cNvPr id="56348" name="Group 35">
              <a:extLst>
                <a:ext uri="{FF2B5EF4-FFF2-40B4-BE49-F238E27FC236}">
                  <a16:creationId xmlns:a16="http://schemas.microsoft.com/office/drawing/2014/main" xmlns="" id="{7D7539E3-1910-4890-95D2-48BDB25022E2}"/>
                </a:ext>
              </a:extLst>
            </p:cNvPr>
            <p:cNvGrpSpPr>
              <a:grpSpLocks/>
            </p:cNvGrpSpPr>
            <p:nvPr/>
          </p:nvGrpSpPr>
          <p:grpSpPr bwMode="auto">
            <a:xfrm>
              <a:off x="4071934" y="3714752"/>
              <a:ext cx="360363" cy="360363"/>
              <a:chOff x="0" y="0"/>
              <a:chExt cx="271463" cy="271462"/>
            </a:xfrm>
          </p:grpSpPr>
          <p:sp>
            <p:nvSpPr>
              <p:cNvPr id="56349" name="Freeform 15">
                <a:extLst>
                  <a:ext uri="{FF2B5EF4-FFF2-40B4-BE49-F238E27FC236}">
                    <a16:creationId xmlns:a16="http://schemas.microsoft.com/office/drawing/2014/main" xmlns="" id="{5D5B2B3D-5ADD-4077-AF52-EF449446F7B4}"/>
                  </a:ext>
                </a:extLst>
              </p:cNvPr>
              <p:cNvSpPr>
                <a:spLocks noEditPoints="1" noChangeArrowheads="1"/>
              </p:cNvSpPr>
              <p:nvPr/>
            </p:nvSpPr>
            <p:spPr bwMode="auto">
              <a:xfrm>
                <a:off x="0" y="0"/>
                <a:ext cx="271463" cy="195263"/>
              </a:xfrm>
              <a:custGeom>
                <a:avLst/>
                <a:gdLst>
                  <a:gd name="T0" fmla="*/ 2147483646 w 186"/>
                  <a:gd name="T1" fmla="*/ 0 h 134"/>
                  <a:gd name="T2" fmla="*/ 2147483646 w 186"/>
                  <a:gd name="T3" fmla="*/ 2147483646 h 134"/>
                  <a:gd name="T4" fmla="*/ 2147483646 w 186"/>
                  <a:gd name="T5" fmla="*/ 2147483646 h 134"/>
                  <a:gd name="T6" fmla="*/ 2147483646 w 186"/>
                  <a:gd name="T7" fmla="*/ 2147483646 h 134"/>
                  <a:gd name="T8" fmla="*/ 2147483646 w 186"/>
                  <a:gd name="T9" fmla="*/ 2147483646 h 134"/>
                  <a:gd name="T10" fmla="*/ 2147483646 w 186"/>
                  <a:gd name="T11" fmla="*/ 2147483646 h 134"/>
                  <a:gd name="T12" fmla="*/ 2147483646 w 186"/>
                  <a:gd name="T13" fmla="*/ 2147483646 h 134"/>
                  <a:gd name="T14" fmla="*/ 0 w 186"/>
                  <a:gd name="T15" fmla="*/ 2147483646 h 134"/>
                  <a:gd name="T16" fmla="*/ 0 w 186"/>
                  <a:gd name="T17" fmla="*/ 2147483646 h 134"/>
                  <a:gd name="T18" fmla="*/ 2147483646 w 186"/>
                  <a:gd name="T19" fmla="*/ 2147483646 h 134"/>
                  <a:gd name="T20" fmla="*/ 2147483646 w 186"/>
                  <a:gd name="T21" fmla="*/ 0 h 134"/>
                  <a:gd name="T22" fmla="*/ 2147483646 w 186"/>
                  <a:gd name="T23" fmla="*/ 0 h 134"/>
                  <a:gd name="T24" fmla="*/ 2147483646 w 186"/>
                  <a:gd name="T25" fmla="*/ 2147483646 h 134"/>
                  <a:gd name="T26" fmla="*/ 2147483646 w 186"/>
                  <a:gd name="T27" fmla="*/ 2147483646 h 134"/>
                  <a:gd name="T28" fmla="*/ 2147483646 w 186"/>
                  <a:gd name="T29" fmla="*/ 2147483646 h 134"/>
                  <a:gd name="T30" fmla="*/ 2147483646 w 186"/>
                  <a:gd name="T31" fmla="*/ 2147483646 h 134"/>
                  <a:gd name="T32" fmla="*/ 2147483646 w 186"/>
                  <a:gd name="T33" fmla="*/ 2147483646 h 13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6"/>
                  <a:gd name="T52" fmla="*/ 0 h 134"/>
                  <a:gd name="T53" fmla="*/ 186 w 186"/>
                  <a:gd name="T54" fmla="*/ 134 h 13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6" h="134">
                    <a:moveTo>
                      <a:pt x="177" y="0"/>
                    </a:moveTo>
                    <a:cubicBezTo>
                      <a:pt x="180" y="1"/>
                      <a:pt x="183" y="3"/>
                      <a:pt x="185" y="6"/>
                    </a:cubicBezTo>
                    <a:cubicBezTo>
                      <a:pt x="185" y="8"/>
                      <a:pt x="186" y="10"/>
                      <a:pt x="186" y="12"/>
                    </a:cubicBezTo>
                    <a:cubicBezTo>
                      <a:pt x="186" y="49"/>
                      <a:pt x="186" y="86"/>
                      <a:pt x="186" y="122"/>
                    </a:cubicBezTo>
                    <a:cubicBezTo>
                      <a:pt x="186" y="129"/>
                      <a:pt x="181" y="134"/>
                      <a:pt x="174" y="134"/>
                    </a:cubicBezTo>
                    <a:cubicBezTo>
                      <a:pt x="120" y="134"/>
                      <a:pt x="66" y="134"/>
                      <a:pt x="13" y="134"/>
                    </a:cubicBezTo>
                    <a:cubicBezTo>
                      <a:pt x="6" y="134"/>
                      <a:pt x="3" y="132"/>
                      <a:pt x="1" y="125"/>
                    </a:cubicBezTo>
                    <a:cubicBezTo>
                      <a:pt x="0" y="125"/>
                      <a:pt x="0" y="125"/>
                      <a:pt x="0" y="125"/>
                    </a:cubicBezTo>
                    <a:cubicBezTo>
                      <a:pt x="0" y="86"/>
                      <a:pt x="0" y="48"/>
                      <a:pt x="0" y="9"/>
                    </a:cubicBezTo>
                    <a:cubicBezTo>
                      <a:pt x="1" y="9"/>
                      <a:pt x="1" y="8"/>
                      <a:pt x="1" y="7"/>
                    </a:cubicBezTo>
                    <a:cubicBezTo>
                      <a:pt x="3" y="3"/>
                      <a:pt x="5" y="2"/>
                      <a:pt x="9" y="0"/>
                    </a:cubicBezTo>
                    <a:cubicBezTo>
                      <a:pt x="65" y="0"/>
                      <a:pt x="121" y="0"/>
                      <a:pt x="177" y="0"/>
                    </a:cubicBezTo>
                    <a:close/>
                    <a:moveTo>
                      <a:pt x="174" y="122"/>
                    </a:moveTo>
                    <a:cubicBezTo>
                      <a:pt x="174" y="85"/>
                      <a:pt x="174" y="49"/>
                      <a:pt x="174" y="12"/>
                    </a:cubicBezTo>
                    <a:cubicBezTo>
                      <a:pt x="120" y="12"/>
                      <a:pt x="66" y="12"/>
                      <a:pt x="12" y="12"/>
                    </a:cubicBezTo>
                    <a:cubicBezTo>
                      <a:pt x="12" y="49"/>
                      <a:pt x="12" y="85"/>
                      <a:pt x="12" y="122"/>
                    </a:cubicBezTo>
                    <a:cubicBezTo>
                      <a:pt x="66" y="122"/>
                      <a:pt x="120" y="122"/>
                      <a:pt x="174" y="122"/>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56350" name="Freeform 16">
                <a:extLst>
                  <a:ext uri="{FF2B5EF4-FFF2-40B4-BE49-F238E27FC236}">
                    <a16:creationId xmlns:a16="http://schemas.microsoft.com/office/drawing/2014/main" xmlns="" id="{FAF60752-C565-49BE-BE7C-602BDD865093}"/>
                  </a:ext>
                </a:extLst>
              </p:cNvPr>
              <p:cNvSpPr>
                <a:spLocks noChangeArrowheads="1"/>
              </p:cNvSpPr>
              <p:nvPr/>
            </p:nvSpPr>
            <p:spPr bwMode="auto">
              <a:xfrm>
                <a:off x="68262" y="211137"/>
                <a:ext cx="134938" cy="60325"/>
              </a:xfrm>
              <a:custGeom>
                <a:avLst/>
                <a:gdLst>
                  <a:gd name="T0" fmla="*/ 2147483646 w 92"/>
                  <a:gd name="T1" fmla="*/ 0 h 41"/>
                  <a:gd name="T2" fmla="*/ 2147483646 w 92"/>
                  <a:gd name="T3" fmla="*/ 0 h 41"/>
                  <a:gd name="T4" fmla="*/ 2147483646 w 92"/>
                  <a:gd name="T5" fmla="*/ 2147483646 h 41"/>
                  <a:gd name="T6" fmla="*/ 2147483646 w 92"/>
                  <a:gd name="T7" fmla="*/ 2147483646 h 41"/>
                  <a:gd name="T8" fmla="*/ 2147483646 w 92"/>
                  <a:gd name="T9" fmla="*/ 2147483646 h 41"/>
                  <a:gd name="T10" fmla="*/ 2147483646 w 92"/>
                  <a:gd name="T11" fmla="*/ 2147483646 h 41"/>
                  <a:gd name="T12" fmla="*/ 2147483646 w 92"/>
                  <a:gd name="T13" fmla="*/ 2147483646 h 41"/>
                  <a:gd name="T14" fmla="*/ 2147483646 w 92"/>
                  <a:gd name="T15" fmla="*/ 2147483646 h 41"/>
                  <a:gd name="T16" fmla="*/ 2147483646 w 92"/>
                  <a:gd name="T17" fmla="*/ 2147483646 h 41"/>
                  <a:gd name="T18" fmla="*/ 0 w 92"/>
                  <a:gd name="T19" fmla="*/ 2147483646 h 41"/>
                  <a:gd name="T20" fmla="*/ 2147483646 w 92"/>
                  <a:gd name="T21" fmla="*/ 2147483646 h 41"/>
                  <a:gd name="T22" fmla="*/ 2147483646 w 92"/>
                  <a:gd name="T23" fmla="*/ 2147483646 h 41"/>
                  <a:gd name="T24" fmla="*/ 2147483646 w 92"/>
                  <a:gd name="T25" fmla="*/ 2147483646 h 41"/>
                  <a:gd name="T26" fmla="*/ 2147483646 w 92"/>
                  <a:gd name="T27" fmla="*/ 0 h 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2"/>
                  <a:gd name="T43" fmla="*/ 0 h 41"/>
                  <a:gd name="T44" fmla="*/ 92 w 92"/>
                  <a:gd name="T45" fmla="*/ 41 h 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2" h="41">
                    <a:moveTo>
                      <a:pt x="29" y="0"/>
                    </a:moveTo>
                    <a:cubicBezTo>
                      <a:pt x="40" y="0"/>
                      <a:pt x="52" y="0"/>
                      <a:pt x="63" y="0"/>
                    </a:cubicBezTo>
                    <a:cubicBezTo>
                      <a:pt x="63" y="1"/>
                      <a:pt x="63" y="2"/>
                      <a:pt x="63" y="2"/>
                    </a:cubicBezTo>
                    <a:cubicBezTo>
                      <a:pt x="63" y="7"/>
                      <a:pt x="63" y="12"/>
                      <a:pt x="63" y="17"/>
                    </a:cubicBezTo>
                    <a:cubicBezTo>
                      <a:pt x="64" y="24"/>
                      <a:pt x="68" y="29"/>
                      <a:pt x="76" y="29"/>
                    </a:cubicBezTo>
                    <a:cubicBezTo>
                      <a:pt x="79" y="29"/>
                      <a:pt x="83" y="29"/>
                      <a:pt x="86" y="29"/>
                    </a:cubicBezTo>
                    <a:cubicBezTo>
                      <a:pt x="90" y="29"/>
                      <a:pt x="92" y="32"/>
                      <a:pt x="92" y="35"/>
                    </a:cubicBezTo>
                    <a:cubicBezTo>
                      <a:pt x="92" y="38"/>
                      <a:pt x="90" y="41"/>
                      <a:pt x="86" y="41"/>
                    </a:cubicBezTo>
                    <a:cubicBezTo>
                      <a:pt x="59" y="41"/>
                      <a:pt x="33" y="41"/>
                      <a:pt x="6" y="41"/>
                    </a:cubicBezTo>
                    <a:cubicBezTo>
                      <a:pt x="2" y="41"/>
                      <a:pt x="0" y="38"/>
                      <a:pt x="0" y="35"/>
                    </a:cubicBezTo>
                    <a:cubicBezTo>
                      <a:pt x="0" y="32"/>
                      <a:pt x="2" y="29"/>
                      <a:pt x="6" y="29"/>
                    </a:cubicBezTo>
                    <a:cubicBezTo>
                      <a:pt x="10" y="29"/>
                      <a:pt x="13" y="29"/>
                      <a:pt x="17" y="29"/>
                    </a:cubicBezTo>
                    <a:cubicBezTo>
                      <a:pt x="24" y="29"/>
                      <a:pt x="29" y="24"/>
                      <a:pt x="29" y="17"/>
                    </a:cubicBezTo>
                    <a:cubicBezTo>
                      <a:pt x="29" y="12"/>
                      <a:pt x="29" y="6"/>
                      <a:pt x="29" y="0"/>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grpSp>
      </p:grpSp>
      <p:sp>
        <p:nvSpPr>
          <p:cNvPr id="56326" name="矩形 23">
            <a:extLst>
              <a:ext uri="{FF2B5EF4-FFF2-40B4-BE49-F238E27FC236}">
                <a16:creationId xmlns:a16="http://schemas.microsoft.com/office/drawing/2014/main" xmlns="" id="{69F1CF20-5F08-4D67-814F-6AD5BF710EC1}"/>
              </a:ext>
            </a:extLst>
          </p:cNvPr>
          <p:cNvSpPr>
            <a:spLocks noChangeArrowheads="1"/>
          </p:cNvSpPr>
          <p:nvPr/>
        </p:nvSpPr>
        <p:spPr bwMode="auto">
          <a:xfrm>
            <a:off x="4935540" y="2982914"/>
            <a:ext cx="801687"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rPr>
              <a:t>03</a:t>
            </a:r>
            <a:endParaRPr lang="zh-CN" altLang="en-US">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6327" name="矩形 24">
            <a:extLst>
              <a:ext uri="{FF2B5EF4-FFF2-40B4-BE49-F238E27FC236}">
                <a16:creationId xmlns:a16="http://schemas.microsoft.com/office/drawing/2014/main" xmlns="" id="{6CD0ECEC-E8DF-4E5F-A2B6-BB067F180027}"/>
              </a:ext>
            </a:extLst>
          </p:cNvPr>
          <p:cNvSpPr>
            <a:spLocks noChangeArrowheads="1"/>
          </p:cNvSpPr>
          <p:nvPr/>
        </p:nvSpPr>
        <p:spPr bwMode="auto">
          <a:xfrm>
            <a:off x="6352" y="2054226"/>
            <a:ext cx="3305175" cy="11695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6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司法处置或卖出风险</a:t>
            </a:r>
            <a:endParaRPr lang="en-US" altLang="zh-CN" sz="16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endParaRPr>
          </a:p>
          <a:p>
            <a:pPr eaLnBrk="1" hangingPunct="1">
              <a:spcBef>
                <a:spcPct val="0"/>
              </a:spcBef>
              <a:buFontTx/>
              <a:buNone/>
            </a:pPr>
            <a:r>
              <a:rPr lang="zh-CN" altLang="en-US" sz="1800" dirty="0">
                <a:solidFill>
                  <a:srgbClr val="000000"/>
                </a:solidFill>
                <a:latin typeface="楷体" panose="02010609060101010101" pitchFamily="49" charset="-122"/>
                <a:ea typeface="楷体" panose="02010609060101010101" pitchFamily="49" charset="-122"/>
                <a:sym typeface="Calibri" panose="020F0502020204030204" pitchFamily="34" charset="0"/>
              </a:rPr>
              <a:t>拟质押证券被司法机关</a:t>
            </a:r>
            <a:r>
              <a:rPr lang="zh-CN" altLang="en-US" sz="1800" dirty="0">
                <a:solidFill>
                  <a:srgbClr val="C00000"/>
                </a:solidFill>
                <a:latin typeface="楷体" panose="02010609060101010101" pitchFamily="49" charset="-122"/>
                <a:ea typeface="楷体" panose="02010609060101010101" pitchFamily="49" charset="-122"/>
                <a:sym typeface="Calibri" panose="020F0502020204030204" pitchFamily="34" charset="0"/>
              </a:rPr>
              <a:t>先行</a:t>
            </a:r>
            <a:r>
              <a:rPr lang="zh-CN" altLang="en-US" sz="1800" dirty="0">
                <a:solidFill>
                  <a:srgbClr val="000000"/>
                </a:solidFill>
                <a:latin typeface="楷体" panose="02010609060101010101" pitchFamily="49" charset="-122"/>
                <a:ea typeface="楷体" panose="02010609060101010101" pitchFamily="49" charset="-122"/>
                <a:sym typeface="Calibri" panose="020F0502020204030204" pitchFamily="34" charset="0"/>
              </a:rPr>
              <a:t>冻结、扣划或被卖出，该笔质押登记失败</a:t>
            </a:r>
          </a:p>
        </p:txBody>
      </p:sp>
      <p:sp>
        <p:nvSpPr>
          <p:cNvPr id="56328" name="矩形 25">
            <a:extLst>
              <a:ext uri="{FF2B5EF4-FFF2-40B4-BE49-F238E27FC236}">
                <a16:creationId xmlns:a16="http://schemas.microsoft.com/office/drawing/2014/main" xmlns="" id="{4E26811A-3F53-481B-BFBF-7C0017F21991}"/>
              </a:ext>
            </a:extLst>
          </p:cNvPr>
          <p:cNvSpPr>
            <a:spLocks noChangeArrowheads="1"/>
          </p:cNvSpPr>
          <p:nvPr/>
        </p:nvSpPr>
        <p:spPr bwMode="auto">
          <a:xfrm>
            <a:off x="5006975" y="1339851"/>
            <a:ext cx="800100"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rPr>
              <a:t>01</a:t>
            </a:r>
            <a:endParaRPr lang="zh-CN" altLang="en-US">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6329" name="矩形 27">
            <a:extLst>
              <a:ext uri="{FF2B5EF4-FFF2-40B4-BE49-F238E27FC236}">
                <a16:creationId xmlns:a16="http://schemas.microsoft.com/office/drawing/2014/main" xmlns="" id="{D3E925E8-F42F-4D01-A80D-BF02ACABC684}"/>
              </a:ext>
            </a:extLst>
          </p:cNvPr>
          <p:cNvSpPr>
            <a:spLocks noChangeArrowheads="1"/>
          </p:cNvSpPr>
          <p:nvPr/>
        </p:nvSpPr>
        <p:spPr bwMode="auto">
          <a:xfrm>
            <a:off x="3292475" y="2268539"/>
            <a:ext cx="800100"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rPr>
              <a:t>02</a:t>
            </a:r>
            <a:endParaRPr lang="zh-CN" altLang="en-US"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6330" name="矩形 28">
            <a:extLst>
              <a:ext uri="{FF2B5EF4-FFF2-40B4-BE49-F238E27FC236}">
                <a16:creationId xmlns:a16="http://schemas.microsoft.com/office/drawing/2014/main" xmlns="" id="{00083991-766C-41C8-B20E-382A32733A7C}"/>
              </a:ext>
            </a:extLst>
          </p:cNvPr>
          <p:cNvSpPr>
            <a:spLocks noChangeArrowheads="1"/>
          </p:cNvSpPr>
          <p:nvPr/>
        </p:nvSpPr>
        <p:spPr bwMode="auto">
          <a:xfrm>
            <a:off x="5649913" y="1268414"/>
            <a:ext cx="3243262" cy="89255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限售流通股与无限售流通股</a:t>
            </a:r>
            <a:endParaRPr lang="en-US" altLang="zh-CN" sz="16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endParaRPr>
          </a:p>
          <a:p>
            <a:pPr eaLnBrk="1" hangingPunct="1">
              <a:spcBef>
                <a:spcPct val="0"/>
              </a:spcBef>
              <a:buFontTx/>
              <a:buNone/>
            </a:pPr>
            <a:r>
              <a:rPr lang="zh-CN" altLang="en-US" sz="1800" dirty="0">
                <a:solidFill>
                  <a:srgbClr val="000000"/>
                </a:solidFill>
                <a:latin typeface="楷体" panose="02010609060101010101" pitchFamily="49" charset="-122"/>
                <a:ea typeface="楷体" panose="02010609060101010101" pitchFamily="49" charset="-122"/>
                <a:sym typeface="Calibri" panose="020F0502020204030204" pitchFamily="34" charset="0"/>
              </a:rPr>
              <a:t>证券质押登记生效的时间不同</a:t>
            </a:r>
          </a:p>
          <a:p>
            <a:pPr eaLnBrk="1" hangingPunct="1">
              <a:spcBef>
                <a:spcPct val="0"/>
              </a:spcBef>
              <a:buFontTx/>
              <a:buNone/>
            </a:pPr>
            <a:r>
              <a:rPr lang="zh-CN" altLang="en-US" sz="1800" dirty="0">
                <a:solidFill>
                  <a:srgbClr val="000000"/>
                </a:solidFill>
                <a:latin typeface="楷体" panose="02010609060101010101" pitchFamily="49" charset="-122"/>
                <a:ea typeface="楷体" panose="02010609060101010101" pitchFamily="49" charset="-122"/>
                <a:sym typeface="Calibri" panose="020F0502020204030204" pitchFamily="34" charset="0"/>
              </a:rPr>
              <a:t>质权的实现方式不同</a:t>
            </a:r>
          </a:p>
        </p:txBody>
      </p:sp>
      <p:grpSp>
        <p:nvGrpSpPr>
          <p:cNvPr id="56331" name="组合 47">
            <a:extLst>
              <a:ext uri="{FF2B5EF4-FFF2-40B4-BE49-F238E27FC236}">
                <a16:creationId xmlns:a16="http://schemas.microsoft.com/office/drawing/2014/main" xmlns="" id="{886DB50D-C7B1-4C2C-AFE7-FE8DE147B4D4}"/>
              </a:ext>
            </a:extLst>
          </p:cNvPr>
          <p:cNvGrpSpPr>
            <a:grpSpLocks/>
          </p:cNvGrpSpPr>
          <p:nvPr/>
        </p:nvGrpSpPr>
        <p:grpSpPr bwMode="auto">
          <a:xfrm>
            <a:off x="4078288" y="3768725"/>
            <a:ext cx="806450" cy="1023939"/>
            <a:chOff x="4007595" y="800512"/>
            <a:chExt cx="914400" cy="1158874"/>
          </a:xfrm>
        </p:grpSpPr>
        <p:grpSp>
          <p:nvGrpSpPr>
            <p:cNvPr id="9" name="Group 26">
              <a:extLst>
                <a:ext uri="{FF2B5EF4-FFF2-40B4-BE49-F238E27FC236}">
                  <a16:creationId xmlns:a16="http://schemas.microsoft.com/office/drawing/2014/main" xmlns="" id="{CBBDE2D2-9871-46E0-84FC-B11B0D11EDB4}"/>
                </a:ext>
              </a:extLst>
            </p:cNvPr>
            <p:cNvGrpSpPr>
              <a:grpSpLocks/>
            </p:cNvGrpSpPr>
            <p:nvPr/>
          </p:nvGrpSpPr>
          <p:grpSpPr bwMode="auto">
            <a:xfrm rot="1800000" flipH="1">
              <a:off x="4007595" y="800512"/>
              <a:ext cx="914400" cy="1158874"/>
              <a:chOff x="233640" y="-404710"/>
              <a:chExt cx="914400" cy="1158970"/>
            </a:xfrm>
            <a:solidFill>
              <a:srgbClr val="F4826F"/>
            </a:solidFill>
          </p:grpSpPr>
          <p:sp>
            <p:nvSpPr>
              <p:cNvPr id="51" name="椭圆 10">
                <a:extLst>
                  <a:ext uri="{FF2B5EF4-FFF2-40B4-BE49-F238E27FC236}">
                    <a16:creationId xmlns:a16="http://schemas.microsoft.com/office/drawing/2014/main" xmlns="" id="{9388A046-D829-49C6-9225-C9E1E678C760}"/>
                  </a:ext>
                </a:extLst>
              </p:cNvPr>
              <p:cNvSpPr>
                <a:spLocks noChangeArrowheads="1"/>
              </p:cNvSpPr>
              <p:nvPr/>
            </p:nvSpPr>
            <p:spPr bwMode="auto">
              <a:xfrm>
                <a:off x="233640" y="-404710"/>
                <a:ext cx="914400" cy="914400"/>
              </a:xfrm>
              <a:prstGeom prst="ellipse">
                <a:avLst/>
              </a:prstGeom>
              <a:grpFill/>
              <a:ln w="57150" cap="flat" cmpd="sng">
                <a:solidFill>
                  <a:schemeClr val="bg1"/>
                </a:solidFill>
                <a:miter lim="800000"/>
                <a:headEnd/>
                <a:tailEnd/>
              </a:ln>
            </p:spPr>
            <p:txBody>
              <a:bodyPr anchor="ctr"/>
              <a:lstStyle/>
              <a:p>
                <a:pPr algn="ctr" eaLnBrk="1" hangingPunct="1">
                  <a:defRPr/>
                </a:pPr>
                <a:endParaRPr lang="zh-CN" altLang="zh-CN">
                  <a:solidFill>
                    <a:srgbClr val="FFFFFF"/>
                  </a:solidFill>
                </a:endParaRPr>
              </a:p>
            </p:txBody>
          </p:sp>
          <p:sp>
            <p:nvSpPr>
              <p:cNvPr id="52" name="等腰三角形 11">
                <a:extLst>
                  <a:ext uri="{FF2B5EF4-FFF2-40B4-BE49-F238E27FC236}">
                    <a16:creationId xmlns:a16="http://schemas.microsoft.com/office/drawing/2014/main" xmlns="" id="{84F9A13E-526C-4BAC-98AC-B1A85CD0AAFF}"/>
                  </a:ext>
                </a:extLst>
              </p:cNvPr>
              <p:cNvSpPr>
                <a:spLocks noChangeArrowheads="1"/>
              </p:cNvSpPr>
              <p:nvPr/>
            </p:nvSpPr>
            <p:spPr bwMode="auto">
              <a:xfrm flipV="1">
                <a:off x="540528" y="495101"/>
                <a:ext cx="300624" cy="259159"/>
              </a:xfrm>
              <a:prstGeom prst="triangle">
                <a:avLst>
                  <a:gd name="adj" fmla="val 50000"/>
                </a:avLst>
              </a:prstGeom>
              <a:grpFill/>
              <a:ln>
                <a:noFill/>
              </a:ln>
              <a:extLst/>
            </p:spPr>
            <p:txBody>
              <a:bodyPr anchor="ctr"/>
              <a:lstStyle/>
              <a:p>
                <a:pPr algn="ctr" eaLnBrk="1" hangingPunct="1">
                  <a:defRPr/>
                </a:pPr>
                <a:endParaRPr lang="zh-CN" altLang="zh-CN">
                  <a:solidFill>
                    <a:srgbClr val="FFFFFF"/>
                  </a:solidFill>
                </a:endParaRPr>
              </a:p>
            </p:txBody>
          </p:sp>
        </p:grpSp>
        <p:sp>
          <p:nvSpPr>
            <p:cNvPr id="56346" name="Freeform 14">
              <a:extLst>
                <a:ext uri="{FF2B5EF4-FFF2-40B4-BE49-F238E27FC236}">
                  <a16:creationId xmlns:a16="http://schemas.microsoft.com/office/drawing/2014/main" xmlns="" id="{97AC7FDE-FFAA-4F3C-BB4A-070B8E9A04FF}"/>
                </a:ext>
              </a:extLst>
            </p:cNvPr>
            <p:cNvSpPr>
              <a:spLocks noChangeAspect="1" noEditPoints="1" noChangeArrowheads="1"/>
            </p:cNvSpPr>
            <p:nvPr/>
          </p:nvSpPr>
          <p:spPr bwMode="auto">
            <a:xfrm>
              <a:off x="4402881" y="1089436"/>
              <a:ext cx="247650" cy="358775"/>
            </a:xfrm>
            <a:custGeom>
              <a:avLst/>
              <a:gdLst>
                <a:gd name="T0" fmla="*/ 2147483646 w 141"/>
                <a:gd name="T1" fmla="*/ 2147483646 h 205"/>
                <a:gd name="T2" fmla="*/ 2147483646 w 141"/>
                <a:gd name="T3" fmla="*/ 2147483646 h 205"/>
                <a:gd name="T4" fmla="*/ 2147483646 w 141"/>
                <a:gd name="T5" fmla="*/ 2147483646 h 205"/>
                <a:gd name="T6" fmla="*/ 2147483646 w 141"/>
                <a:gd name="T7" fmla="*/ 2147483646 h 205"/>
                <a:gd name="T8" fmla="*/ 2147483646 w 141"/>
                <a:gd name="T9" fmla="*/ 2147483646 h 205"/>
                <a:gd name="T10" fmla="*/ 2147483646 w 141"/>
                <a:gd name="T11" fmla="*/ 2147483646 h 205"/>
                <a:gd name="T12" fmla="*/ 2147483646 w 141"/>
                <a:gd name="T13" fmla="*/ 2147483646 h 205"/>
                <a:gd name="T14" fmla="*/ 2147483646 w 141"/>
                <a:gd name="T15" fmla="*/ 2147483646 h 205"/>
                <a:gd name="T16" fmla="*/ 2147483646 w 141"/>
                <a:gd name="T17" fmla="*/ 2147483646 h 205"/>
                <a:gd name="T18" fmla="*/ 2147483646 w 141"/>
                <a:gd name="T19" fmla="*/ 2147483646 h 205"/>
                <a:gd name="T20" fmla="*/ 2147483646 w 141"/>
                <a:gd name="T21" fmla="*/ 2147483646 h 205"/>
                <a:gd name="T22" fmla="*/ 2147483646 w 141"/>
                <a:gd name="T23" fmla="*/ 2147483646 h 205"/>
                <a:gd name="T24" fmla="*/ 2147483646 w 141"/>
                <a:gd name="T25" fmla="*/ 2147483646 h 205"/>
                <a:gd name="T26" fmla="*/ 2147483646 w 141"/>
                <a:gd name="T27" fmla="*/ 0 h 205"/>
                <a:gd name="T28" fmla="*/ 2147483646 w 141"/>
                <a:gd name="T29" fmla="*/ 2147483646 h 205"/>
                <a:gd name="T30" fmla="*/ 2147483646 w 141"/>
                <a:gd name="T31" fmla="*/ 2147483646 h 205"/>
                <a:gd name="T32" fmla="*/ 2147483646 w 141"/>
                <a:gd name="T33" fmla="*/ 2147483646 h 205"/>
                <a:gd name="T34" fmla="*/ 2147483646 w 141"/>
                <a:gd name="T35" fmla="*/ 2147483646 h 205"/>
                <a:gd name="T36" fmla="*/ 2147483646 w 141"/>
                <a:gd name="T37" fmla="*/ 2147483646 h 205"/>
                <a:gd name="T38" fmla="*/ 2147483646 w 141"/>
                <a:gd name="T39" fmla="*/ 2147483646 h 205"/>
                <a:gd name="T40" fmla="*/ 2147483646 w 141"/>
                <a:gd name="T41" fmla="*/ 2147483646 h 205"/>
                <a:gd name="T42" fmla="*/ 2147483646 w 141"/>
                <a:gd name="T43" fmla="*/ 2147483646 h 205"/>
                <a:gd name="T44" fmla="*/ 2147483646 w 141"/>
                <a:gd name="T45" fmla="*/ 2147483646 h 205"/>
                <a:gd name="T46" fmla="*/ 2147483646 w 141"/>
                <a:gd name="T47" fmla="*/ 2147483646 h 205"/>
                <a:gd name="T48" fmla="*/ 2147483646 w 141"/>
                <a:gd name="T49" fmla="*/ 2147483646 h 205"/>
                <a:gd name="T50" fmla="*/ 2147483646 w 141"/>
                <a:gd name="T51" fmla="*/ 2147483646 h 205"/>
                <a:gd name="T52" fmla="*/ 2147483646 w 141"/>
                <a:gd name="T53" fmla="*/ 2147483646 h 205"/>
                <a:gd name="T54" fmla="*/ 2147483646 w 141"/>
                <a:gd name="T55" fmla="*/ 2147483646 h 205"/>
                <a:gd name="T56" fmla="*/ 2147483646 w 141"/>
                <a:gd name="T57" fmla="*/ 2147483646 h 205"/>
                <a:gd name="T58" fmla="*/ 2147483646 w 141"/>
                <a:gd name="T59" fmla="*/ 2147483646 h 205"/>
                <a:gd name="T60" fmla="*/ 2147483646 w 141"/>
                <a:gd name="T61" fmla="*/ 2147483646 h 205"/>
                <a:gd name="T62" fmla="*/ 2147483646 w 141"/>
                <a:gd name="T63" fmla="*/ 2147483646 h 20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1"/>
                <a:gd name="T97" fmla="*/ 0 h 205"/>
                <a:gd name="T98" fmla="*/ 141 w 141"/>
                <a:gd name="T99" fmla="*/ 205 h 20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1" h="205">
                  <a:moveTo>
                    <a:pt x="74" y="0"/>
                  </a:moveTo>
                  <a:cubicBezTo>
                    <a:pt x="78" y="1"/>
                    <a:pt x="83" y="1"/>
                    <a:pt x="88" y="3"/>
                  </a:cubicBezTo>
                  <a:cubicBezTo>
                    <a:pt x="100" y="6"/>
                    <a:pt x="110" y="12"/>
                    <a:pt x="119" y="21"/>
                  </a:cubicBezTo>
                  <a:cubicBezTo>
                    <a:pt x="128" y="30"/>
                    <a:pt x="134" y="40"/>
                    <a:pt x="137" y="53"/>
                  </a:cubicBezTo>
                  <a:cubicBezTo>
                    <a:pt x="141" y="70"/>
                    <a:pt x="139" y="86"/>
                    <a:pt x="130" y="102"/>
                  </a:cubicBezTo>
                  <a:cubicBezTo>
                    <a:pt x="128" y="107"/>
                    <a:pt x="125" y="112"/>
                    <a:pt x="122" y="117"/>
                  </a:cubicBezTo>
                  <a:cubicBezTo>
                    <a:pt x="119" y="123"/>
                    <a:pt x="117" y="130"/>
                    <a:pt x="117" y="138"/>
                  </a:cubicBezTo>
                  <a:cubicBezTo>
                    <a:pt x="117" y="139"/>
                    <a:pt x="116" y="139"/>
                    <a:pt x="116" y="140"/>
                  </a:cubicBezTo>
                  <a:cubicBezTo>
                    <a:pt x="116" y="142"/>
                    <a:pt x="115" y="147"/>
                    <a:pt x="116" y="149"/>
                  </a:cubicBezTo>
                  <a:cubicBezTo>
                    <a:pt x="117" y="153"/>
                    <a:pt x="116" y="156"/>
                    <a:pt x="115" y="160"/>
                  </a:cubicBezTo>
                  <a:cubicBezTo>
                    <a:pt x="115" y="160"/>
                    <a:pt x="114" y="161"/>
                    <a:pt x="115" y="162"/>
                  </a:cubicBezTo>
                  <a:cubicBezTo>
                    <a:pt x="118" y="171"/>
                    <a:pt x="115" y="181"/>
                    <a:pt x="106" y="186"/>
                  </a:cubicBezTo>
                  <a:cubicBezTo>
                    <a:pt x="105" y="186"/>
                    <a:pt x="104" y="187"/>
                    <a:pt x="104" y="188"/>
                  </a:cubicBezTo>
                  <a:cubicBezTo>
                    <a:pt x="100" y="198"/>
                    <a:pt x="93" y="204"/>
                    <a:pt x="82" y="204"/>
                  </a:cubicBezTo>
                  <a:cubicBezTo>
                    <a:pt x="74" y="205"/>
                    <a:pt x="65" y="205"/>
                    <a:pt x="56" y="204"/>
                  </a:cubicBezTo>
                  <a:cubicBezTo>
                    <a:pt x="46" y="203"/>
                    <a:pt x="40" y="198"/>
                    <a:pt x="37" y="189"/>
                  </a:cubicBezTo>
                  <a:cubicBezTo>
                    <a:pt x="36" y="187"/>
                    <a:pt x="35" y="186"/>
                    <a:pt x="33" y="185"/>
                  </a:cubicBezTo>
                  <a:cubicBezTo>
                    <a:pt x="25" y="181"/>
                    <a:pt x="22" y="171"/>
                    <a:pt x="25" y="163"/>
                  </a:cubicBezTo>
                  <a:cubicBezTo>
                    <a:pt x="25" y="161"/>
                    <a:pt x="26" y="161"/>
                    <a:pt x="25" y="159"/>
                  </a:cubicBezTo>
                  <a:cubicBezTo>
                    <a:pt x="23" y="155"/>
                    <a:pt x="23" y="151"/>
                    <a:pt x="25" y="146"/>
                  </a:cubicBezTo>
                  <a:cubicBezTo>
                    <a:pt x="25" y="145"/>
                    <a:pt x="25" y="144"/>
                    <a:pt x="25" y="143"/>
                  </a:cubicBezTo>
                  <a:cubicBezTo>
                    <a:pt x="24" y="140"/>
                    <a:pt x="23" y="137"/>
                    <a:pt x="23" y="133"/>
                  </a:cubicBezTo>
                  <a:cubicBezTo>
                    <a:pt x="22" y="126"/>
                    <a:pt x="19" y="119"/>
                    <a:pt x="15" y="113"/>
                  </a:cubicBezTo>
                  <a:cubicBezTo>
                    <a:pt x="12" y="107"/>
                    <a:pt x="9" y="101"/>
                    <a:pt x="6" y="94"/>
                  </a:cubicBezTo>
                  <a:cubicBezTo>
                    <a:pt x="1" y="83"/>
                    <a:pt x="0" y="70"/>
                    <a:pt x="2" y="58"/>
                  </a:cubicBezTo>
                  <a:cubicBezTo>
                    <a:pt x="7" y="33"/>
                    <a:pt x="21" y="16"/>
                    <a:pt x="43" y="6"/>
                  </a:cubicBezTo>
                  <a:cubicBezTo>
                    <a:pt x="50" y="3"/>
                    <a:pt x="57" y="1"/>
                    <a:pt x="64" y="0"/>
                  </a:cubicBezTo>
                  <a:cubicBezTo>
                    <a:pt x="65" y="0"/>
                    <a:pt x="65" y="0"/>
                    <a:pt x="66" y="0"/>
                  </a:cubicBezTo>
                  <a:cubicBezTo>
                    <a:pt x="69" y="0"/>
                    <a:pt x="71" y="0"/>
                    <a:pt x="74" y="0"/>
                  </a:cubicBezTo>
                  <a:close/>
                  <a:moveTo>
                    <a:pt x="70" y="141"/>
                  </a:moveTo>
                  <a:cubicBezTo>
                    <a:pt x="79" y="141"/>
                    <a:pt x="88" y="141"/>
                    <a:pt x="97" y="141"/>
                  </a:cubicBezTo>
                  <a:cubicBezTo>
                    <a:pt x="102" y="141"/>
                    <a:pt x="103" y="140"/>
                    <a:pt x="104" y="135"/>
                  </a:cubicBezTo>
                  <a:cubicBezTo>
                    <a:pt x="105" y="129"/>
                    <a:pt x="106" y="123"/>
                    <a:pt x="108" y="118"/>
                  </a:cubicBezTo>
                  <a:cubicBezTo>
                    <a:pt x="111" y="110"/>
                    <a:pt x="115" y="104"/>
                    <a:pt x="118" y="97"/>
                  </a:cubicBezTo>
                  <a:cubicBezTo>
                    <a:pt x="122" y="90"/>
                    <a:pt x="125" y="82"/>
                    <a:pt x="126" y="74"/>
                  </a:cubicBezTo>
                  <a:cubicBezTo>
                    <a:pt x="127" y="55"/>
                    <a:pt x="120" y="38"/>
                    <a:pt x="105" y="26"/>
                  </a:cubicBezTo>
                  <a:cubicBezTo>
                    <a:pt x="86" y="10"/>
                    <a:pt x="61" y="9"/>
                    <a:pt x="40" y="21"/>
                  </a:cubicBezTo>
                  <a:cubicBezTo>
                    <a:pt x="21" y="34"/>
                    <a:pt x="11" y="56"/>
                    <a:pt x="15" y="80"/>
                  </a:cubicBezTo>
                  <a:cubicBezTo>
                    <a:pt x="16" y="88"/>
                    <a:pt x="20" y="95"/>
                    <a:pt x="24" y="102"/>
                  </a:cubicBezTo>
                  <a:cubicBezTo>
                    <a:pt x="30" y="113"/>
                    <a:pt x="35" y="124"/>
                    <a:pt x="36" y="136"/>
                  </a:cubicBezTo>
                  <a:cubicBezTo>
                    <a:pt x="36" y="140"/>
                    <a:pt x="38" y="141"/>
                    <a:pt x="42" y="141"/>
                  </a:cubicBezTo>
                  <a:cubicBezTo>
                    <a:pt x="52" y="141"/>
                    <a:pt x="61" y="141"/>
                    <a:pt x="70" y="141"/>
                  </a:cubicBezTo>
                  <a:close/>
                  <a:moveTo>
                    <a:pt x="70" y="147"/>
                  </a:moveTo>
                  <a:cubicBezTo>
                    <a:pt x="61" y="147"/>
                    <a:pt x="52" y="147"/>
                    <a:pt x="43" y="147"/>
                  </a:cubicBezTo>
                  <a:cubicBezTo>
                    <a:pt x="40" y="147"/>
                    <a:pt x="38" y="148"/>
                    <a:pt x="37" y="150"/>
                  </a:cubicBezTo>
                  <a:cubicBezTo>
                    <a:pt x="35" y="154"/>
                    <a:pt x="38" y="158"/>
                    <a:pt x="43" y="158"/>
                  </a:cubicBezTo>
                  <a:cubicBezTo>
                    <a:pt x="55" y="158"/>
                    <a:pt x="68" y="158"/>
                    <a:pt x="81" y="158"/>
                  </a:cubicBezTo>
                  <a:cubicBezTo>
                    <a:pt x="86" y="158"/>
                    <a:pt x="92" y="158"/>
                    <a:pt x="97" y="158"/>
                  </a:cubicBezTo>
                  <a:cubicBezTo>
                    <a:pt x="100" y="158"/>
                    <a:pt x="102" y="157"/>
                    <a:pt x="103" y="155"/>
                  </a:cubicBezTo>
                  <a:cubicBezTo>
                    <a:pt x="105" y="151"/>
                    <a:pt x="102" y="147"/>
                    <a:pt x="97" y="147"/>
                  </a:cubicBezTo>
                  <a:cubicBezTo>
                    <a:pt x="88" y="147"/>
                    <a:pt x="79" y="147"/>
                    <a:pt x="70" y="147"/>
                  </a:cubicBezTo>
                  <a:close/>
                  <a:moveTo>
                    <a:pt x="70" y="164"/>
                  </a:moveTo>
                  <a:cubicBezTo>
                    <a:pt x="61" y="164"/>
                    <a:pt x="52" y="164"/>
                    <a:pt x="43" y="164"/>
                  </a:cubicBezTo>
                  <a:cubicBezTo>
                    <a:pt x="40" y="164"/>
                    <a:pt x="38" y="165"/>
                    <a:pt x="37" y="167"/>
                  </a:cubicBezTo>
                  <a:cubicBezTo>
                    <a:pt x="35" y="171"/>
                    <a:pt x="38" y="175"/>
                    <a:pt x="43" y="175"/>
                  </a:cubicBezTo>
                  <a:cubicBezTo>
                    <a:pt x="55" y="175"/>
                    <a:pt x="68" y="175"/>
                    <a:pt x="81" y="175"/>
                  </a:cubicBezTo>
                  <a:cubicBezTo>
                    <a:pt x="86" y="175"/>
                    <a:pt x="92" y="175"/>
                    <a:pt x="97" y="175"/>
                  </a:cubicBezTo>
                  <a:cubicBezTo>
                    <a:pt x="100" y="175"/>
                    <a:pt x="102" y="174"/>
                    <a:pt x="103" y="171"/>
                  </a:cubicBezTo>
                  <a:cubicBezTo>
                    <a:pt x="105" y="168"/>
                    <a:pt x="102" y="164"/>
                    <a:pt x="97" y="164"/>
                  </a:cubicBezTo>
                  <a:cubicBezTo>
                    <a:pt x="88" y="164"/>
                    <a:pt x="79" y="164"/>
                    <a:pt x="70" y="164"/>
                  </a:cubicBezTo>
                  <a:close/>
                  <a:moveTo>
                    <a:pt x="48" y="181"/>
                  </a:moveTo>
                  <a:cubicBezTo>
                    <a:pt x="48" y="186"/>
                    <a:pt x="52" y="191"/>
                    <a:pt x="58" y="191"/>
                  </a:cubicBezTo>
                  <a:cubicBezTo>
                    <a:pt x="66" y="192"/>
                    <a:pt x="74" y="192"/>
                    <a:pt x="82" y="191"/>
                  </a:cubicBezTo>
                  <a:cubicBezTo>
                    <a:pt x="88" y="191"/>
                    <a:pt x="92" y="186"/>
                    <a:pt x="92" y="181"/>
                  </a:cubicBezTo>
                  <a:cubicBezTo>
                    <a:pt x="77" y="181"/>
                    <a:pt x="63" y="181"/>
                    <a:pt x="48" y="181"/>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grpSp>
      <p:sp>
        <p:nvSpPr>
          <p:cNvPr id="56332" name="矩形 28">
            <a:extLst>
              <a:ext uri="{FF2B5EF4-FFF2-40B4-BE49-F238E27FC236}">
                <a16:creationId xmlns:a16="http://schemas.microsoft.com/office/drawing/2014/main" xmlns="" id="{EDC35534-8344-487C-8835-461AF4670BB9}"/>
              </a:ext>
            </a:extLst>
          </p:cNvPr>
          <p:cNvSpPr>
            <a:spLocks noChangeArrowheads="1"/>
          </p:cNvSpPr>
          <p:nvPr/>
        </p:nvSpPr>
        <p:spPr bwMode="auto">
          <a:xfrm>
            <a:off x="5721352" y="2768601"/>
            <a:ext cx="3243263" cy="11695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b="1">
                <a:solidFill>
                  <a:srgbClr val="000000"/>
                </a:solidFill>
                <a:latin typeface="微软雅黑" panose="020B0503020204020204" pitchFamily="34" charset="-122"/>
                <a:ea typeface="微软雅黑" panose="020B0503020204020204" pitchFamily="34" charset="-122"/>
                <a:sym typeface="Calibri" panose="020F0502020204030204" pitchFamily="34" charset="0"/>
              </a:rPr>
              <a:t>解质涉及现金红利</a:t>
            </a:r>
          </a:p>
          <a:p>
            <a:pPr eaLnBrk="1" hangingPunct="1">
              <a:spcBef>
                <a:spcPct val="0"/>
              </a:spcBef>
              <a:buFontTx/>
              <a:buNone/>
            </a:pPr>
            <a:r>
              <a:rPr lang="zh-CN" altLang="en-US" sz="1800">
                <a:solidFill>
                  <a:srgbClr val="000000"/>
                </a:solidFill>
                <a:latin typeface="楷体" panose="02010609060101010101" pitchFamily="49" charset="-122"/>
                <a:ea typeface="楷体" panose="02010609060101010101" pitchFamily="49" charset="-122"/>
                <a:sym typeface="Calibri" panose="020F0502020204030204" pitchFamily="34" charset="0"/>
              </a:rPr>
              <a:t>可通过部分解除质押，只解除现金红利；现金红利必须一次性全部解除或不解除</a:t>
            </a:r>
          </a:p>
        </p:txBody>
      </p:sp>
      <p:sp>
        <p:nvSpPr>
          <p:cNvPr id="56333" name="矩形 28">
            <a:extLst>
              <a:ext uri="{FF2B5EF4-FFF2-40B4-BE49-F238E27FC236}">
                <a16:creationId xmlns:a16="http://schemas.microsoft.com/office/drawing/2014/main" xmlns="" id="{7918D349-413D-445F-802E-BFBD7E019EBD}"/>
              </a:ext>
            </a:extLst>
          </p:cNvPr>
          <p:cNvSpPr>
            <a:spLocks noChangeArrowheads="1"/>
          </p:cNvSpPr>
          <p:nvPr/>
        </p:nvSpPr>
        <p:spPr bwMode="auto">
          <a:xfrm>
            <a:off x="6352" y="3840164"/>
            <a:ext cx="3243263" cy="89255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6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解除质押登记与解除限售股份</a:t>
            </a:r>
          </a:p>
          <a:p>
            <a:pPr algn="r" eaLnBrk="1" hangingPunct="1">
              <a:spcBef>
                <a:spcPct val="0"/>
              </a:spcBef>
              <a:buFontTx/>
              <a:buNone/>
            </a:pPr>
            <a:r>
              <a:rPr lang="zh-CN" altLang="en-US" sz="1800" dirty="0">
                <a:latin typeface="楷体" panose="02010609060101010101" pitchFamily="49" charset="-122"/>
                <a:ea typeface="楷体" panose="02010609060101010101" pitchFamily="49" charset="-122"/>
              </a:rPr>
              <a:t>已办理质押的限售股份只能整体解除限售</a:t>
            </a:r>
          </a:p>
        </p:txBody>
      </p:sp>
      <p:grpSp>
        <p:nvGrpSpPr>
          <p:cNvPr id="10" name="Group 23">
            <a:extLst>
              <a:ext uri="{FF2B5EF4-FFF2-40B4-BE49-F238E27FC236}">
                <a16:creationId xmlns:a16="http://schemas.microsoft.com/office/drawing/2014/main" xmlns="" id="{49B42A90-FE36-48FC-9989-FF5669E031A6}"/>
              </a:ext>
            </a:extLst>
          </p:cNvPr>
          <p:cNvGrpSpPr>
            <a:grpSpLocks/>
          </p:cNvGrpSpPr>
          <p:nvPr/>
        </p:nvGrpSpPr>
        <p:grpSpPr bwMode="auto">
          <a:xfrm rot="19800000">
            <a:off x="3913369" y="4753869"/>
            <a:ext cx="772391" cy="978899"/>
            <a:chOff x="0" y="0"/>
            <a:chExt cx="914400" cy="1158971"/>
          </a:xfrm>
          <a:solidFill>
            <a:schemeClr val="bg1">
              <a:lumMod val="65000"/>
            </a:schemeClr>
          </a:solidFill>
        </p:grpSpPr>
        <p:sp>
          <p:nvSpPr>
            <p:cNvPr id="43" name="椭圆 7">
              <a:extLst>
                <a:ext uri="{FF2B5EF4-FFF2-40B4-BE49-F238E27FC236}">
                  <a16:creationId xmlns:a16="http://schemas.microsoft.com/office/drawing/2014/main" xmlns="" id="{6CB31F8F-A17F-4C14-8EA9-9FCB7E374432}"/>
                </a:ext>
              </a:extLst>
            </p:cNvPr>
            <p:cNvSpPr>
              <a:spLocks noChangeArrowheads="1"/>
            </p:cNvSpPr>
            <p:nvPr/>
          </p:nvSpPr>
          <p:spPr bwMode="auto">
            <a:xfrm>
              <a:off x="0" y="0"/>
              <a:ext cx="914400" cy="914400"/>
            </a:xfrm>
            <a:prstGeom prst="ellipse">
              <a:avLst/>
            </a:prstGeom>
            <a:grpFill/>
            <a:ln w="57150" cap="flat" cmpd="sng">
              <a:solidFill>
                <a:schemeClr val="bg1"/>
              </a:solidFill>
              <a:miter lim="800000"/>
              <a:headEnd/>
              <a:tailEnd/>
            </a:ln>
          </p:spPr>
          <p:txBody>
            <a:bodyPr anchor="ctr"/>
            <a:lstStyle/>
            <a:p>
              <a:pPr algn="ctr" eaLnBrk="1" hangingPunct="1">
                <a:defRPr/>
              </a:pPr>
              <a:endParaRPr lang="zh-CN" altLang="zh-CN">
                <a:solidFill>
                  <a:srgbClr val="FFFFFF"/>
                </a:solidFill>
              </a:endParaRPr>
            </a:p>
          </p:txBody>
        </p:sp>
        <p:sp>
          <p:nvSpPr>
            <p:cNvPr id="55" name="等腰三角形 8">
              <a:extLst>
                <a:ext uri="{FF2B5EF4-FFF2-40B4-BE49-F238E27FC236}">
                  <a16:creationId xmlns:a16="http://schemas.microsoft.com/office/drawing/2014/main" xmlns="" id="{C9FEF6DF-DA32-4722-B0E4-388401B08162}"/>
                </a:ext>
              </a:extLst>
            </p:cNvPr>
            <p:cNvSpPr>
              <a:spLocks noChangeArrowheads="1"/>
            </p:cNvSpPr>
            <p:nvPr/>
          </p:nvSpPr>
          <p:spPr bwMode="auto">
            <a:xfrm flipV="1">
              <a:off x="306888" y="899812"/>
              <a:ext cx="300624" cy="259159"/>
            </a:xfrm>
            <a:prstGeom prst="triangle">
              <a:avLst>
                <a:gd name="adj" fmla="val 50000"/>
              </a:avLst>
            </a:prstGeom>
            <a:grpFill/>
            <a:ln>
              <a:noFill/>
            </a:ln>
            <a:extLst/>
          </p:spPr>
          <p:txBody>
            <a:bodyPr anchor="ctr"/>
            <a:lstStyle/>
            <a:p>
              <a:pPr algn="ctr" eaLnBrk="1" hangingPunct="1">
                <a:defRPr/>
              </a:pPr>
              <a:endParaRPr lang="zh-CN" altLang="zh-CN">
                <a:solidFill>
                  <a:srgbClr val="FFFFFF"/>
                </a:solidFill>
              </a:endParaRPr>
            </a:p>
          </p:txBody>
        </p:sp>
      </p:grpSp>
      <p:grpSp>
        <p:nvGrpSpPr>
          <p:cNvPr id="56335" name="Group 35">
            <a:extLst>
              <a:ext uri="{FF2B5EF4-FFF2-40B4-BE49-F238E27FC236}">
                <a16:creationId xmlns:a16="http://schemas.microsoft.com/office/drawing/2014/main" xmlns="" id="{25864E50-E9FF-4723-A81E-3E90E5381D02}"/>
              </a:ext>
            </a:extLst>
          </p:cNvPr>
          <p:cNvGrpSpPr>
            <a:grpSpLocks/>
          </p:cNvGrpSpPr>
          <p:nvPr/>
        </p:nvGrpSpPr>
        <p:grpSpPr bwMode="auto">
          <a:xfrm>
            <a:off x="4092575" y="5013612"/>
            <a:ext cx="288925" cy="357188"/>
            <a:chOff x="0" y="0"/>
            <a:chExt cx="271463" cy="271462"/>
          </a:xfrm>
        </p:grpSpPr>
        <p:sp>
          <p:nvSpPr>
            <p:cNvPr id="56343" name="Freeform 15">
              <a:extLst>
                <a:ext uri="{FF2B5EF4-FFF2-40B4-BE49-F238E27FC236}">
                  <a16:creationId xmlns:a16="http://schemas.microsoft.com/office/drawing/2014/main" xmlns="" id="{3DCB03EB-3019-45E6-89BF-87E48C8C8905}"/>
                </a:ext>
              </a:extLst>
            </p:cNvPr>
            <p:cNvSpPr>
              <a:spLocks noEditPoints="1" noChangeArrowheads="1"/>
            </p:cNvSpPr>
            <p:nvPr/>
          </p:nvSpPr>
          <p:spPr bwMode="auto">
            <a:xfrm>
              <a:off x="0" y="0"/>
              <a:ext cx="271463" cy="195263"/>
            </a:xfrm>
            <a:custGeom>
              <a:avLst/>
              <a:gdLst>
                <a:gd name="T0" fmla="*/ 2147483646 w 186"/>
                <a:gd name="T1" fmla="*/ 0 h 134"/>
                <a:gd name="T2" fmla="*/ 2147483646 w 186"/>
                <a:gd name="T3" fmla="*/ 2147483646 h 134"/>
                <a:gd name="T4" fmla="*/ 2147483646 w 186"/>
                <a:gd name="T5" fmla="*/ 2147483646 h 134"/>
                <a:gd name="T6" fmla="*/ 2147483646 w 186"/>
                <a:gd name="T7" fmla="*/ 2147483646 h 134"/>
                <a:gd name="T8" fmla="*/ 2147483646 w 186"/>
                <a:gd name="T9" fmla="*/ 2147483646 h 134"/>
                <a:gd name="T10" fmla="*/ 2147483646 w 186"/>
                <a:gd name="T11" fmla="*/ 2147483646 h 134"/>
                <a:gd name="T12" fmla="*/ 2147483646 w 186"/>
                <a:gd name="T13" fmla="*/ 2147483646 h 134"/>
                <a:gd name="T14" fmla="*/ 0 w 186"/>
                <a:gd name="T15" fmla="*/ 2147483646 h 134"/>
                <a:gd name="T16" fmla="*/ 0 w 186"/>
                <a:gd name="T17" fmla="*/ 2147483646 h 134"/>
                <a:gd name="T18" fmla="*/ 2147483646 w 186"/>
                <a:gd name="T19" fmla="*/ 2147483646 h 134"/>
                <a:gd name="T20" fmla="*/ 2147483646 w 186"/>
                <a:gd name="T21" fmla="*/ 0 h 134"/>
                <a:gd name="T22" fmla="*/ 2147483646 w 186"/>
                <a:gd name="T23" fmla="*/ 0 h 134"/>
                <a:gd name="T24" fmla="*/ 2147483646 w 186"/>
                <a:gd name="T25" fmla="*/ 2147483646 h 134"/>
                <a:gd name="T26" fmla="*/ 2147483646 w 186"/>
                <a:gd name="T27" fmla="*/ 2147483646 h 134"/>
                <a:gd name="T28" fmla="*/ 2147483646 w 186"/>
                <a:gd name="T29" fmla="*/ 2147483646 h 134"/>
                <a:gd name="T30" fmla="*/ 2147483646 w 186"/>
                <a:gd name="T31" fmla="*/ 2147483646 h 134"/>
                <a:gd name="T32" fmla="*/ 2147483646 w 186"/>
                <a:gd name="T33" fmla="*/ 2147483646 h 13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6"/>
                <a:gd name="T52" fmla="*/ 0 h 134"/>
                <a:gd name="T53" fmla="*/ 186 w 186"/>
                <a:gd name="T54" fmla="*/ 134 h 13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6" h="134">
                  <a:moveTo>
                    <a:pt x="177" y="0"/>
                  </a:moveTo>
                  <a:cubicBezTo>
                    <a:pt x="180" y="1"/>
                    <a:pt x="183" y="3"/>
                    <a:pt x="185" y="6"/>
                  </a:cubicBezTo>
                  <a:cubicBezTo>
                    <a:pt x="185" y="8"/>
                    <a:pt x="186" y="10"/>
                    <a:pt x="186" y="12"/>
                  </a:cubicBezTo>
                  <a:cubicBezTo>
                    <a:pt x="186" y="49"/>
                    <a:pt x="186" y="86"/>
                    <a:pt x="186" y="122"/>
                  </a:cubicBezTo>
                  <a:cubicBezTo>
                    <a:pt x="186" y="129"/>
                    <a:pt x="181" y="134"/>
                    <a:pt x="174" y="134"/>
                  </a:cubicBezTo>
                  <a:cubicBezTo>
                    <a:pt x="120" y="134"/>
                    <a:pt x="66" y="134"/>
                    <a:pt x="13" y="134"/>
                  </a:cubicBezTo>
                  <a:cubicBezTo>
                    <a:pt x="6" y="134"/>
                    <a:pt x="3" y="132"/>
                    <a:pt x="1" y="125"/>
                  </a:cubicBezTo>
                  <a:cubicBezTo>
                    <a:pt x="0" y="125"/>
                    <a:pt x="0" y="125"/>
                    <a:pt x="0" y="125"/>
                  </a:cubicBezTo>
                  <a:cubicBezTo>
                    <a:pt x="0" y="86"/>
                    <a:pt x="0" y="48"/>
                    <a:pt x="0" y="9"/>
                  </a:cubicBezTo>
                  <a:cubicBezTo>
                    <a:pt x="1" y="9"/>
                    <a:pt x="1" y="8"/>
                    <a:pt x="1" y="7"/>
                  </a:cubicBezTo>
                  <a:cubicBezTo>
                    <a:pt x="3" y="3"/>
                    <a:pt x="5" y="2"/>
                    <a:pt x="9" y="0"/>
                  </a:cubicBezTo>
                  <a:cubicBezTo>
                    <a:pt x="65" y="0"/>
                    <a:pt x="121" y="0"/>
                    <a:pt x="177" y="0"/>
                  </a:cubicBezTo>
                  <a:close/>
                  <a:moveTo>
                    <a:pt x="174" y="122"/>
                  </a:moveTo>
                  <a:cubicBezTo>
                    <a:pt x="174" y="85"/>
                    <a:pt x="174" y="49"/>
                    <a:pt x="174" y="12"/>
                  </a:cubicBezTo>
                  <a:cubicBezTo>
                    <a:pt x="120" y="12"/>
                    <a:pt x="66" y="12"/>
                    <a:pt x="12" y="12"/>
                  </a:cubicBezTo>
                  <a:cubicBezTo>
                    <a:pt x="12" y="49"/>
                    <a:pt x="12" y="85"/>
                    <a:pt x="12" y="122"/>
                  </a:cubicBezTo>
                  <a:cubicBezTo>
                    <a:pt x="66" y="122"/>
                    <a:pt x="120" y="122"/>
                    <a:pt x="174" y="122"/>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56344" name="Freeform 16">
              <a:extLst>
                <a:ext uri="{FF2B5EF4-FFF2-40B4-BE49-F238E27FC236}">
                  <a16:creationId xmlns:a16="http://schemas.microsoft.com/office/drawing/2014/main" xmlns="" id="{9272F67F-63CF-4E3F-B4E6-415791093E21}"/>
                </a:ext>
              </a:extLst>
            </p:cNvPr>
            <p:cNvSpPr>
              <a:spLocks noChangeArrowheads="1"/>
            </p:cNvSpPr>
            <p:nvPr/>
          </p:nvSpPr>
          <p:spPr bwMode="auto">
            <a:xfrm>
              <a:off x="68262" y="211137"/>
              <a:ext cx="134938" cy="60325"/>
            </a:xfrm>
            <a:custGeom>
              <a:avLst/>
              <a:gdLst>
                <a:gd name="T0" fmla="*/ 2147483646 w 92"/>
                <a:gd name="T1" fmla="*/ 0 h 41"/>
                <a:gd name="T2" fmla="*/ 2147483646 w 92"/>
                <a:gd name="T3" fmla="*/ 0 h 41"/>
                <a:gd name="T4" fmla="*/ 2147483646 w 92"/>
                <a:gd name="T5" fmla="*/ 2147483646 h 41"/>
                <a:gd name="T6" fmla="*/ 2147483646 w 92"/>
                <a:gd name="T7" fmla="*/ 2147483646 h 41"/>
                <a:gd name="T8" fmla="*/ 2147483646 w 92"/>
                <a:gd name="T9" fmla="*/ 2147483646 h 41"/>
                <a:gd name="T10" fmla="*/ 2147483646 w 92"/>
                <a:gd name="T11" fmla="*/ 2147483646 h 41"/>
                <a:gd name="T12" fmla="*/ 2147483646 w 92"/>
                <a:gd name="T13" fmla="*/ 2147483646 h 41"/>
                <a:gd name="T14" fmla="*/ 2147483646 w 92"/>
                <a:gd name="T15" fmla="*/ 2147483646 h 41"/>
                <a:gd name="T16" fmla="*/ 2147483646 w 92"/>
                <a:gd name="T17" fmla="*/ 2147483646 h 41"/>
                <a:gd name="T18" fmla="*/ 0 w 92"/>
                <a:gd name="T19" fmla="*/ 2147483646 h 41"/>
                <a:gd name="T20" fmla="*/ 2147483646 w 92"/>
                <a:gd name="T21" fmla="*/ 2147483646 h 41"/>
                <a:gd name="T22" fmla="*/ 2147483646 w 92"/>
                <a:gd name="T23" fmla="*/ 2147483646 h 41"/>
                <a:gd name="T24" fmla="*/ 2147483646 w 92"/>
                <a:gd name="T25" fmla="*/ 2147483646 h 41"/>
                <a:gd name="T26" fmla="*/ 2147483646 w 92"/>
                <a:gd name="T27" fmla="*/ 0 h 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2"/>
                <a:gd name="T43" fmla="*/ 0 h 41"/>
                <a:gd name="T44" fmla="*/ 92 w 92"/>
                <a:gd name="T45" fmla="*/ 41 h 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2" h="41">
                  <a:moveTo>
                    <a:pt x="29" y="0"/>
                  </a:moveTo>
                  <a:cubicBezTo>
                    <a:pt x="40" y="0"/>
                    <a:pt x="52" y="0"/>
                    <a:pt x="63" y="0"/>
                  </a:cubicBezTo>
                  <a:cubicBezTo>
                    <a:pt x="63" y="1"/>
                    <a:pt x="63" y="2"/>
                    <a:pt x="63" y="2"/>
                  </a:cubicBezTo>
                  <a:cubicBezTo>
                    <a:pt x="63" y="7"/>
                    <a:pt x="63" y="12"/>
                    <a:pt x="63" y="17"/>
                  </a:cubicBezTo>
                  <a:cubicBezTo>
                    <a:pt x="64" y="24"/>
                    <a:pt x="68" y="29"/>
                    <a:pt x="76" y="29"/>
                  </a:cubicBezTo>
                  <a:cubicBezTo>
                    <a:pt x="79" y="29"/>
                    <a:pt x="83" y="29"/>
                    <a:pt x="86" y="29"/>
                  </a:cubicBezTo>
                  <a:cubicBezTo>
                    <a:pt x="90" y="29"/>
                    <a:pt x="92" y="32"/>
                    <a:pt x="92" y="35"/>
                  </a:cubicBezTo>
                  <a:cubicBezTo>
                    <a:pt x="92" y="38"/>
                    <a:pt x="90" y="41"/>
                    <a:pt x="86" y="41"/>
                  </a:cubicBezTo>
                  <a:cubicBezTo>
                    <a:pt x="59" y="41"/>
                    <a:pt x="33" y="41"/>
                    <a:pt x="6" y="41"/>
                  </a:cubicBezTo>
                  <a:cubicBezTo>
                    <a:pt x="2" y="41"/>
                    <a:pt x="0" y="38"/>
                    <a:pt x="0" y="35"/>
                  </a:cubicBezTo>
                  <a:cubicBezTo>
                    <a:pt x="0" y="32"/>
                    <a:pt x="2" y="29"/>
                    <a:pt x="6" y="29"/>
                  </a:cubicBezTo>
                  <a:cubicBezTo>
                    <a:pt x="10" y="29"/>
                    <a:pt x="13" y="29"/>
                    <a:pt x="17" y="29"/>
                  </a:cubicBezTo>
                  <a:cubicBezTo>
                    <a:pt x="24" y="29"/>
                    <a:pt x="29" y="24"/>
                    <a:pt x="29" y="17"/>
                  </a:cubicBezTo>
                  <a:cubicBezTo>
                    <a:pt x="29" y="12"/>
                    <a:pt x="29" y="6"/>
                    <a:pt x="29" y="0"/>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grpSp>
      <p:sp>
        <p:nvSpPr>
          <p:cNvPr id="56336" name="矩形 27">
            <a:extLst>
              <a:ext uri="{FF2B5EF4-FFF2-40B4-BE49-F238E27FC236}">
                <a16:creationId xmlns:a16="http://schemas.microsoft.com/office/drawing/2014/main" xmlns="" id="{0D2C4A37-613E-430E-8064-863E43D5B431}"/>
              </a:ext>
            </a:extLst>
          </p:cNvPr>
          <p:cNvSpPr>
            <a:spLocks noChangeArrowheads="1"/>
          </p:cNvSpPr>
          <p:nvPr/>
        </p:nvSpPr>
        <p:spPr bwMode="auto">
          <a:xfrm>
            <a:off x="3292475" y="3911601"/>
            <a:ext cx="800100"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rPr>
              <a:t>04</a:t>
            </a:r>
            <a:endParaRPr lang="zh-CN" altLang="en-US"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6337" name="矩形 27">
            <a:extLst>
              <a:ext uri="{FF2B5EF4-FFF2-40B4-BE49-F238E27FC236}">
                <a16:creationId xmlns:a16="http://schemas.microsoft.com/office/drawing/2014/main" xmlns="" id="{4E124A63-A0D7-48DD-BBB7-E3F2C308DCAC}"/>
              </a:ext>
            </a:extLst>
          </p:cNvPr>
          <p:cNvSpPr>
            <a:spLocks noChangeArrowheads="1"/>
          </p:cNvSpPr>
          <p:nvPr/>
        </p:nvSpPr>
        <p:spPr bwMode="auto">
          <a:xfrm>
            <a:off x="5000625" y="4437065"/>
            <a:ext cx="800100"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rPr>
              <a:t>05</a:t>
            </a:r>
            <a:endParaRPr lang="zh-CN" altLang="en-US"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6338" name="矩形 28">
            <a:extLst>
              <a:ext uri="{FF2B5EF4-FFF2-40B4-BE49-F238E27FC236}">
                <a16:creationId xmlns:a16="http://schemas.microsoft.com/office/drawing/2014/main" xmlns="" id="{CACADFA0-48F6-48A9-A831-957B20A2EFA2}"/>
              </a:ext>
            </a:extLst>
          </p:cNvPr>
          <p:cNvSpPr>
            <a:spLocks noChangeArrowheads="1"/>
          </p:cNvSpPr>
          <p:nvPr/>
        </p:nvSpPr>
        <p:spPr bwMode="auto">
          <a:xfrm>
            <a:off x="5657852" y="4206875"/>
            <a:ext cx="3243263" cy="144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主合同变更</a:t>
            </a:r>
            <a:endParaRPr lang="en-US" altLang="zh-CN" sz="16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endParaRPr>
          </a:p>
          <a:p>
            <a:pPr eaLnBrk="1" hangingPunct="1">
              <a:spcBef>
                <a:spcPct val="0"/>
              </a:spcBef>
              <a:buFontTx/>
              <a:buNone/>
            </a:pPr>
            <a:r>
              <a:rPr lang="zh-CN" altLang="en-US" sz="1800" dirty="0">
                <a:solidFill>
                  <a:srgbClr val="000000"/>
                </a:solidFill>
                <a:latin typeface="楷体" panose="02010609060101010101" pitchFamily="49" charset="-122"/>
                <a:ea typeface="楷体" panose="02010609060101010101" pitchFamily="49" charset="-122"/>
                <a:sym typeface="Calibri" panose="020F0502020204030204" pitchFamily="34" charset="0"/>
              </a:rPr>
              <a:t>需重新办理质押登记的，应解质后重新申请质押登记；已质押证券被司法冻结的，需解除司法冻结后重新申请质押登记。</a:t>
            </a:r>
          </a:p>
        </p:txBody>
      </p:sp>
      <p:sp>
        <p:nvSpPr>
          <p:cNvPr id="66" name="标题 1">
            <a:extLst>
              <a:ext uri="{FF2B5EF4-FFF2-40B4-BE49-F238E27FC236}">
                <a16:creationId xmlns:a16="http://schemas.microsoft.com/office/drawing/2014/main" xmlns="" id="{DADF816E-F604-4098-BF3B-CEC99C966434}"/>
              </a:ext>
            </a:extLst>
          </p:cNvPr>
          <p:cNvSpPr txBox="1">
            <a:spLocks/>
          </p:cNvSpPr>
          <p:nvPr/>
        </p:nvSpPr>
        <p:spPr bwMode="auto">
          <a:xfrm>
            <a:off x="428625" y="285751"/>
            <a:ext cx="4471988"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证券质押业务</a:t>
            </a:r>
            <a:r>
              <a:rPr lang="en-US" altLang="zh-CN"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注意事项</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56341" name="灯片编号占位符 2">
            <a:extLst>
              <a:ext uri="{FF2B5EF4-FFF2-40B4-BE49-F238E27FC236}">
                <a16:creationId xmlns:a16="http://schemas.microsoft.com/office/drawing/2014/main" xmlns="" id="{3F1D1D7B-57A6-4D24-9284-ECB59D2B129B}"/>
              </a:ext>
            </a:extLst>
          </p:cNvPr>
          <p:cNvSpPr>
            <a:spLocks noGrp="1"/>
          </p:cNvSpPr>
          <p:nvPr>
            <p:ph type="sldNum" sz="quarter" idx="12"/>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fld id="{666776FC-29EE-4D64-A351-E547B4A36600}" type="slidenum">
              <a:rPr lang="en-US" altLang="zh-CN" sz="1400"/>
              <a:pPr>
                <a:spcBef>
                  <a:spcPct val="0"/>
                </a:spcBef>
                <a:buFontTx/>
                <a:buNone/>
              </a:pPr>
              <a:t>50</a:t>
            </a:fld>
            <a:endParaRPr lang="en-US" altLang="zh-CN" sz="1400" dirty="0"/>
          </a:p>
        </p:txBody>
      </p:sp>
      <p:pic>
        <p:nvPicPr>
          <p:cNvPr id="56342" name="Picture 2" descr="C:\Users\Administrator.PC--20110825HWQ\Desktop\201006271644055380.jpg">
            <a:extLst>
              <a:ext uri="{FF2B5EF4-FFF2-40B4-BE49-F238E27FC236}">
                <a16:creationId xmlns:a16="http://schemas.microsoft.com/office/drawing/2014/main" xmlns="" id="{8F69F4E3-AD29-420B-8178-2986D62B1AF0}"/>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3852" y="4724401"/>
            <a:ext cx="1368425" cy="1597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xmlns="" val="4286997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6323"/>
                                        </p:tgtEl>
                                        <p:attrNameLst>
                                          <p:attrName>style.visibility</p:attrName>
                                        </p:attrNameLst>
                                      </p:cBhvr>
                                      <p:to>
                                        <p:strVal val="visible"/>
                                      </p:to>
                                    </p:set>
                                    <p:animEffect transition="in" filter="fade">
                                      <p:cBhvr>
                                        <p:cTn id="7" dur="500"/>
                                        <p:tgtEl>
                                          <p:spTgt spid="5632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6330"/>
                                        </p:tgtEl>
                                        <p:attrNameLst>
                                          <p:attrName>style.visibility</p:attrName>
                                        </p:attrNameLst>
                                      </p:cBhvr>
                                      <p:to>
                                        <p:strVal val="visible"/>
                                      </p:to>
                                    </p:set>
                                    <p:animEffect transition="in" filter="fade">
                                      <p:cBhvr>
                                        <p:cTn id="11" dur="500"/>
                                        <p:tgtEl>
                                          <p:spTgt spid="5633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6328"/>
                                        </p:tgtEl>
                                        <p:attrNameLst>
                                          <p:attrName>style.visibility</p:attrName>
                                        </p:attrNameLst>
                                      </p:cBhvr>
                                      <p:to>
                                        <p:strVal val="visible"/>
                                      </p:to>
                                    </p:set>
                                    <p:animEffect transition="in" filter="fade">
                                      <p:cBhvr>
                                        <p:cTn id="15" dur="500"/>
                                        <p:tgtEl>
                                          <p:spTgt spid="5632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6329"/>
                                        </p:tgtEl>
                                        <p:attrNameLst>
                                          <p:attrName>style.visibility</p:attrName>
                                        </p:attrNameLst>
                                      </p:cBhvr>
                                      <p:to>
                                        <p:strVal val="visible"/>
                                      </p:to>
                                    </p:set>
                                    <p:animEffect transition="in" filter="fade">
                                      <p:cBhvr>
                                        <p:cTn id="20" dur="500"/>
                                        <p:tgtEl>
                                          <p:spTgt spid="56329"/>
                                        </p:tgtEl>
                                      </p:cBhvr>
                                    </p:animEffect>
                                  </p:childTnLst>
                                </p:cTn>
                              </p:par>
                              <p:par>
                                <p:cTn id="21" presetID="10"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6327"/>
                                        </p:tgtEl>
                                        <p:attrNameLst>
                                          <p:attrName>style.visibility</p:attrName>
                                        </p:attrNameLst>
                                      </p:cBhvr>
                                      <p:to>
                                        <p:strVal val="visible"/>
                                      </p:to>
                                    </p:set>
                                    <p:animEffect transition="in" filter="fade">
                                      <p:cBhvr>
                                        <p:cTn id="26" dur="500"/>
                                        <p:tgtEl>
                                          <p:spTgt spid="5632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56325"/>
                                        </p:tgtEl>
                                        <p:attrNameLst>
                                          <p:attrName>style.visibility</p:attrName>
                                        </p:attrNameLst>
                                      </p:cBhvr>
                                      <p:to>
                                        <p:strVal val="visible"/>
                                      </p:to>
                                    </p:set>
                                    <p:animEffect transition="in" filter="fade">
                                      <p:cBhvr>
                                        <p:cTn id="31" dur="500"/>
                                        <p:tgtEl>
                                          <p:spTgt spid="5632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6326"/>
                                        </p:tgtEl>
                                        <p:attrNameLst>
                                          <p:attrName>style.visibility</p:attrName>
                                        </p:attrNameLst>
                                      </p:cBhvr>
                                      <p:to>
                                        <p:strVal val="visible"/>
                                      </p:to>
                                    </p:set>
                                    <p:animEffect transition="in" filter="fade">
                                      <p:cBhvr>
                                        <p:cTn id="34" dur="500"/>
                                        <p:tgtEl>
                                          <p:spTgt spid="5632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56332"/>
                                        </p:tgtEl>
                                        <p:attrNameLst>
                                          <p:attrName>style.visibility</p:attrName>
                                        </p:attrNameLst>
                                      </p:cBhvr>
                                      <p:to>
                                        <p:strVal val="visible"/>
                                      </p:to>
                                    </p:set>
                                    <p:animEffect transition="in" filter="fade">
                                      <p:cBhvr>
                                        <p:cTn id="37" dur="500"/>
                                        <p:tgtEl>
                                          <p:spTgt spid="5633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56336"/>
                                        </p:tgtEl>
                                        <p:attrNameLst>
                                          <p:attrName>style.visibility</p:attrName>
                                        </p:attrNameLst>
                                      </p:cBhvr>
                                      <p:to>
                                        <p:strVal val="visible"/>
                                      </p:to>
                                    </p:set>
                                    <p:animEffect transition="in" filter="fade">
                                      <p:cBhvr>
                                        <p:cTn id="42" dur="500"/>
                                        <p:tgtEl>
                                          <p:spTgt spid="56336"/>
                                        </p:tgtEl>
                                      </p:cBhvr>
                                    </p:animEffect>
                                  </p:childTnLst>
                                </p:cTn>
                              </p:par>
                              <p:par>
                                <p:cTn id="43" presetID="10" presetClass="entr" presetSubtype="0" fill="hold" nodeType="withEffect">
                                  <p:stCondLst>
                                    <p:cond delay="0"/>
                                  </p:stCondLst>
                                  <p:childTnLst>
                                    <p:set>
                                      <p:cBhvr>
                                        <p:cTn id="44" dur="1" fill="hold">
                                          <p:stCondLst>
                                            <p:cond delay="0"/>
                                          </p:stCondLst>
                                        </p:cTn>
                                        <p:tgtEl>
                                          <p:spTgt spid="56331"/>
                                        </p:tgtEl>
                                        <p:attrNameLst>
                                          <p:attrName>style.visibility</p:attrName>
                                        </p:attrNameLst>
                                      </p:cBhvr>
                                      <p:to>
                                        <p:strVal val="visible"/>
                                      </p:to>
                                    </p:set>
                                    <p:animEffect transition="in" filter="fade">
                                      <p:cBhvr>
                                        <p:cTn id="45" dur="500"/>
                                        <p:tgtEl>
                                          <p:spTgt spid="5633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56333"/>
                                        </p:tgtEl>
                                        <p:attrNameLst>
                                          <p:attrName>style.visibility</p:attrName>
                                        </p:attrNameLst>
                                      </p:cBhvr>
                                      <p:to>
                                        <p:strVal val="visible"/>
                                      </p:to>
                                    </p:set>
                                    <p:animEffect transition="in" filter="fade">
                                      <p:cBhvr>
                                        <p:cTn id="48" dur="500"/>
                                        <p:tgtEl>
                                          <p:spTgt spid="56333"/>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56337"/>
                                        </p:tgtEl>
                                        <p:attrNameLst>
                                          <p:attrName>style.visibility</p:attrName>
                                        </p:attrNameLst>
                                      </p:cBhvr>
                                      <p:to>
                                        <p:strVal val="visible"/>
                                      </p:to>
                                    </p:set>
                                    <p:animEffect transition="in" filter="fade">
                                      <p:cBhvr>
                                        <p:cTn id="53" dur="500"/>
                                        <p:tgtEl>
                                          <p:spTgt spid="56337"/>
                                        </p:tgtEl>
                                      </p:cBhvr>
                                    </p:animEffect>
                                  </p:childTnLst>
                                </p:cTn>
                              </p:par>
                              <p:par>
                                <p:cTn id="54" presetID="10" presetClass="entr" presetSubtype="0" fill="hold" nodeType="with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500"/>
                                        <p:tgtEl>
                                          <p:spTgt spid="10"/>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56338"/>
                                        </p:tgtEl>
                                        <p:attrNameLst>
                                          <p:attrName>style.visibility</p:attrName>
                                        </p:attrNameLst>
                                      </p:cBhvr>
                                      <p:to>
                                        <p:strVal val="visible"/>
                                      </p:to>
                                    </p:set>
                                    <p:animEffect transition="in" filter="fade">
                                      <p:cBhvr>
                                        <p:cTn id="59" dur="500"/>
                                        <p:tgtEl>
                                          <p:spTgt spid="56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6" grpId="0"/>
      <p:bldP spid="56327" grpId="0"/>
      <p:bldP spid="56328" grpId="0"/>
      <p:bldP spid="56329" grpId="0"/>
      <p:bldP spid="56330" grpId="0"/>
      <p:bldP spid="56332" grpId="0"/>
      <p:bldP spid="56333" grpId="0"/>
      <p:bldP spid="56336" grpId="0"/>
      <p:bldP spid="56337" grpId="0"/>
      <p:bldP spid="5633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0">
            <a:extLst>
              <a:ext uri="{FF2B5EF4-FFF2-40B4-BE49-F238E27FC236}">
                <a16:creationId xmlns:a16="http://schemas.microsoft.com/office/drawing/2014/main" xmlns="" id="{22801936-A1AB-4B6A-A345-9BEE5F4F33AF}"/>
              </a:ext>
            </a:extLst>
          </p:cNvPr>
          <p:cNvSpPr txBox="1">
            <a:spLocks noChangeArrowheads="1"/>
          </p:cNvSpPr>
          <p:nvPr/>
        </p:nvSpPr>
        <p:spPr bwMode="auto">
          <a:xfrm>
            <a:off x="6143625" y="1678807"/>
            <a:ext cx="2305050"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dirty="0">
                <a:latin typeface="楷体" panose="02010609060101010101" pitchFamily="49" charset="-122"/>
                <a:ea typeface="楷体" panose="02010609060101010101" pitchFamily="49" charset="-122"/>
              </a:rPr>
              <a:t>非交易过户业务</a:t>
            </a:r>
          </a:p>
        </p:txBody>
      </p:sp>
      <p:sp>
        <p:nvSpPr>
          <p:cNvPr id="16387" name="Rectangle 21">
            <a:extLst>
              <a:ext uri="{FF2B5EF4-FFF2-40B4-BE49-F238E27FC236}">
                <a16:creationId xmlns:a16="http://schemas.microsoft.com/office/drawing/2014/main" xmlns="" id="{BF87D793-18FC-4241-A398-B83CF323EA81}"/>
              </a:ext>
            </a:extLst>
          </p:cNvPr>
          <p:cNvSpPr>
            <a:spLocks noChangeArrowheads="1"/>
          </p:cNvSpPr>
          <p:nvPr/>
        </p:nvSpPr>
        <p:spPr bwMode="auto">
          <a:xfrm>
            <a:off x="6429376" y="2067744"/>
            <a:ext cx="2714624" cy="186512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继承过户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离婚财产分割过户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法人资格丧失过户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向基金会捐赠过户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特定事项协议转让过户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pPr>
            <a:r>
              <a:rPr lang="en-US" altLang="zh-CN" sz="1600" dirty="0">
                <a:solidFill>
                  <a:schemeClr val="tx2"/>
                </a:solidFill>
                <a:latin typeface="楷体" panose="02010609060101010101" pitchFamily="49" charset="-122"/>
                <a:ea typeface="楷体" panose="02010609060101010101" pitchFamily="49" charset="-122"/>
              </a:rPr>
              <a:t>  </a:t>
            </a:r>
          </a:p>
        </p:txBody>
      </p:sp>
      <p:sp>
        <p:nvSpPr>
          <p:cNvPr id="16388" name="WordArt 24">
            <a:extLst>
              <a:ext uri="{FF2B5EF4-FFF2-40B4-BE49-F238E27FC236}">
                <a16:creationId xmlns:a16="http://schemas.microsoft.com/office/drawing/2014/main" xmlns="" id="{4EE271F6-3FE6-44AA-89D1-6AAC82627F3C}"/>
              </a:ext>
            </a:extLst>
          </p:cNvPr>
          <p:cNvSpPr>
            <a:spLocks noChangeArrowheads="1" noChangeShapeType="1" noTextEdit="1"/>
          </p:cNvSpPr>
          <p:nvPr/>
        </p:nvSpPr>
        <p:spPr bwMode="auto">
          <a:xfrm>
            <a:off x="3636963" y="3454401"/>
            <a:ext cx="1706562" cy="234951"/>
          </a:xfrm>
          <a:prstGeom prst="rect">
            <a:avLst/>
          </a:prstGeom>
          <a:extLst>
            <a:ext uri="{91240B29-F687-4f45-9708-019B960494DF}">
              <a14:hiddenLine xmlns=""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zh-CN" altLang="en-US" sz="2400" kern="10">
                <a:solidFill>
                  <a:schemeClr val="bg1"/>
                </a:solidFill>
                <a:latin typeface="楷体" panose="02010609060101010101" pitchFamily="49" charset="-122"/>
                <a:ea typeface="楷体" panose="02010609060101010101" pitchFamily="49" charset="-122"/>
              </a:rPr>
              <a:t>投资者业务类别</a:t>
            </a:r>
          </a:p>
        </p:txBody>
      </p:sp>
      <p:grpSp>
        <p:nvGrpSpPr>
          <p:cNvPr id="2" name="组合 43">
            <a:extLst>
              <a:ext uri="{FF2B5EF4-FFF2-40B4-BE49-F238E27FC236}">
                <a16:creationId xmlns:a16="http://schemas.microsoft.com/office/drawing/2014/main" xmlns="" id="{7B7F45A7-C6A6-4F2B-98C5-CED37F1FDB14}"/>
              </a:ext>
            </a:extLst>
          </p:cNvPr>
          <p:cNvGrpSpPr>
            <a:grpSpLocks/>
          </p:cNvGrpSpPr>
          <p:nvPr/>
        </p:nvGrpSpPr>
        <p:grpSpPr bwMode="auto">
          <a:xfrm>
            <a:off x="539552" y="2564904"/>
            <a:ext cx="2447925" cy="1646971"/>
            <a:chOff x="539552" y="4485084"/>
            <a:chExt cx="2448272" cy="1646530"/>
          </a:xfrm>
        </p:grpSpPr>
        <p:sp>
          <p:nvSpPr>
            <p:cNvPr id="16409" name="Text Box 22">
              <a:extLst>
                <a:ext uri="{FF2B5EF4-FFF2-40B4-BE49-F238E27FC236}">
                  <a16:creationId xmlns:a16="http://schemas.microsoft.com/office/drawing/2014/main" xmlns="" id="{4658830F-E318-4D9D-996B-F7ECBB3A148B}"/>
                </a:ext>
              </a:extLst>
            </p:cNvPr>
            <p:cNvSpPr txBox="1">
              <a:spLocks noChangeArrowheads="1"/>
            </p:cNvSpPr>
            <p:nvPr/>
          </p:nvSpPr>
          <p:spPr bwMode="auto">
            <a:xfrm>
              <a:off x="539552" y="4485084"/>
              <a:ext cx="2448272" cy="3692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证券质押登记业务</a:t>
              </a:r>
            </a:p>
          </p:txBody>
        </p:sp>
        <p:sp>
          <p:nvSpPr>
            <p:cNvPr id="16410" name="Rectangle 19">
              <a:extLst>
                <a:ext uri="{FF2B5EF4-FFF2-40B4-BE49-F238E27FC236}">
                  <a16:creationId xmlns:a16="http://schemas.microsoft.com/office/drawing/2014/main" xmlns="" id="{69B550C5-E60D-47F5-B2F9-2CBB60878546}"/>
                </a:ext>
              </a:extLst>
            </p:cNvPr>
            <p:cNvSpPr>
              <a:spLocks noChangeArrowheads="1"/>
            </p:cNvSpPr>
            <p:nvPr/>
          </p:nvSpPr>
          <p:spPr bwMode="auto">
            <a:xfrm>
              <a:off x="785786" y="4857760"/>
              <a:ext cx="2136775" cy="12738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证券质押登记</a:t>
              </a: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解除质押登记</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部分解除质押登记</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证券质押信息查询</a:t>
              </a:r>
            </a:p>
          </p:txBody>
        </p:sp>
      </p:grpSp>
      <p:grpSp>
        <p:nvGrpSpPr>
          <p:cNvPr id="3" name="组合 42">
            <a:extLst>
              <a:ext uri="{FF2B5EF4-FFF2-40B4-BE49-F238E27FC236}">
                <a16:creationId xmlns:a16="http://schemas.microsoft.com/office/drawing/2014/main" xmlns="" id="{142FE55B-D787-4815-9255-20037D3E0F16}"/>
              </a:ext>
            </a:extLst>
          </p:cNvPr>
          <p:cNvGrpSpPr>
            <a:grpSpLocks/>
          </p:cNvGrpSpPr>
          <p:nvPr/>
        </p:nvGrpSpPr>
        <p:grpSpPr bwMode="auto">
          <a:xfrm>
            <a:off x="539553" y="1220756"/>
            <a:ext cx="2409825" cy="1040453"/>
            <a:chOff x="611560" y="2638532"/>
            <a:chExt cx="2409324" cy="1040458"/>
          </a:xfrm>
        </p:grpSpPr>
        <p:sp>
          <p:nvSpPr>
            <p:cNvPr id="16406" name="Rectangle 17">
              <a:extLst>
                <a:ext uri="{FF2B5EF4-FFF2-40B4-BE49-F238E27FC236}">
                  <a16:creationId xmlns:a16="http://schemas.microsoft.com/office/drawing/2014/main" xmlns="" id="{1A254504-0615-4184-9C56-38E03E8D4E2D}"/>
                </a:ext>
              </a:extLst>
            </p:cNvPr>
            <p:cNvSpPr>
              <a:spLocks noChangeArrowheads="1"/>
            </p:cNvSpPr>
            <p:nvPr/>
          </p:nvSpPr>
          <p:spPr bwMode="auto">
            <a:xfrm>
              <a:off x="884109" y="2712402"/>
              <a:ext cx="2136775" cy="387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endParaRPr lang="zh-CN" altLang="en-US" sz="1600">
                <a:solidFill>
                  <a:schemeClr val="tx2"/>
                </a:solidFill>
                <a:latin typeface="楷体" panose="02010609060101010101" pitchFamily="49" charset="-122"/>
                <a:ea typeface="楷体" panose="02010609060101010101" pitchFamily="49" charset="-122"/>
              </a:endParaRPr>
            </a:p>
          </p:txBody>
        </p:sp>
        <p:sp>
          <p:nvSpPr>
            <p:cNvPr id="16407" name="Text Box 20">
              <a:extLst>
                <a:ext uri="{FF2B5EF4-FFF2-40B4-BE49-F238E27FC236}">
                  <a16:creationId xmlns:a16="http://schemas.microsoft.com/office/drawing/2014/main" xmlns="" id="{6C54E5E1-5DAB-4447-9134-54FF646B352A}"/>
                </a:ext>
              </a:extLst>
            </p:cNvPr>
            <p:cNvSpPr txBox="1">
              <a:spLocks noChangeArrowheads="1"/>
            </p:cNvSpPr>
            <p:nvPr/>
          </p:nvSpPr>
          <p:spPr bwMode="auto">
            <a:xfrm>
              <a:off x="611560" y="2638532"/>
              <a:ext cx="2304256" cy="3693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证券查询业务</a:t>
              </a:r>
            </a:p>
          </p:txBody>
        </p:sp>
        <p:sp>
          <p:nvSpPr>
            <p:cNvPr id="16408" name="Rectangle 21">
              <a:extLst>
                <a:ext uri="{FF2B5EF4-FFF2-40B4-BE49-F238E27FC236}">
                  <a16:creationId xmlns:a16="http://schemas.microsoft.com/office/drawing/2014/main" xmlns="" id="{FA24C92B-3B47-43D6-8322-2081743C2625}"/>
                </a:ext>
              </a:extLst>
            </p:cNvPr>
            <p:cNvSpPr>
              <a:spLocks noChangeArrowheads="1"/>
            </p:cNvSpPr>
            <p:nvPr/>
          </p:nvSpPr>
          <p:spPr bwMode="auto">
            <a:xfrm>
              <a:off x="818846" y="2995722"/>
              <a:ext cx="2136775" cy="6832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持有查询</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冻结查询</a:t>
              </a:r>
            </a:p>
          </p:txBody>
        </p:sp>
      </p:grpSp>
      <p:cxnSp>
        <p:nvCxnSpPr>
          <p:cNvPr id="31" name="直接箭头连接符 30">
            <a:extLst>
              <a:ext uri="{FF2B5EF4-FFF2-40B4-BE49-F238E27FC236}">
                <a16:creationId xmlns:a16="http://schemas.microsoft.com/office/drawing/2014/main" xmlns="" id="{E99EDA40-27B4-4B71-B041-9929B9742EAF}"/>
              </a:ext>
            </a:extLst>
          </p:cNvPr>
          <p:cNvCxnSpPr/>
          <p:nvPr/>
        </p:nvCxnSpPr>
        <p:spPr bwMode="auto">
          <a:xfrm>
            <a:off x="539552" y="2492896"/>
            <a:ext cx="2643188" cy="15875"/>
          </a:xfrm>
          <a:prstGeom prst="straightConnector1">
            <a:avLst/>
          </a:prstGeom>
          <a:ln>
            <a:solidFill>
              <a:schemeClr val="tx2">
                <a:lumMod val="65000"/>
                <a:lumOff val="35000"/>
              </a:schemeClr>
            </a:solidFill>
            <a:headEnd type="none" w="med" len="med"/>
            <a:tailEnd type="oval"/>
          </a:ln>
        </p:spPr>
        <p:style>
          <a:lnRef idx="1">
            <a:schemeClr val="dk1"/>
          </a:lnRef>
          <a:fillRef idx="0">
            <a:schemeClr val="dk1"/>
          </a:fillRef>
          <a:effectRef idx="0">
            <a:schemeClr val="dk1"/>
          </a:effectRef>
          <a:fontRef idx="minor">
            <a:schemeClr val="tx1"/>
          </a:fontRef>
        </p:style>
      </p:cxnSp>
      <p:grpSp>
        <p:nvGrpSpPr>
          <p:cNvPr id="4" name="组合 50">
            <a:extLst>
              <a:ext uri="{FF2B5EF4-FFF2-40B4-BE49-F238E27FC236}">
                <a16:creationId xmlns:a16="http://schemas.microsoft.com/office/drawing/2014/main" xmlns="" id="{B314A717-2FE2-46B1-9FAC-F7298D16B177}"/>
              </a:ext>
            </a:extLst>
          </p:cNvPr>
          <p:cNvGrpSpPr>
            <a:grpSpLocks/>
          </p:cNvGrpSpPr>
          <p:nvPr/>
        </p:nvGrpSpPr>
        <p:grpSpPr bwMode="auto">
          <a:xfrm>
            <a:off x="3203575" y="2043113"/>
            <a:ext cx="2520950" cy="3114675"/>
            <a:chOff x="3428992" y="1928802"/>
            <a:chExt cx="2520950" cy="3114728"/>
          </a:xfrm>
        </p:grpSpPr>
        <p:sp>
          <p:nvSpPr>
            <p:cNvPr id="16403" name="Oval 13">
              <a:extLst>
                <a:ext uri="{FF2B5EF4-FFF2-40B4-BE49-F238E27FC236}">
                  <a16:creationId xmlns:a16="http://schemas.microsoft.com/office/drawing/2014/main" xmlns="" id="{42A73BD2-7A9C-4F2C-A221-C39339B86A1B}"/>
                </a:ext>
              </a:extLst>
            </p:cNvPr>
            <p:cNvSpPr>
              <a:spLocks noChangeArrowheads="1"/>
            </p:cNvSpPr>
            <p:nvPr/>
          </p:nvSpPr>
          <p:spPr bwMode="auto">
            <a:xfrm>
              <a:off x="3428992" y="4643446"/>
              <a:ext cx="2520950" cy="400084"/>
            </a:xfrm>
            <a:prstGeom prst="ellipse">
              <a:avLst/>
            </a:prstGeom>
            <a:gradFill rotWithShape="1">
              <a:gsLst>
                <a:gs pos="0">
                  <a:schemeClr val="tx1">
                    <a:alpha val="39998"/>
                  </a:schemeClr>
                </a:gs>
                <a:gs pos="100000">
                  <a:schemeClr val="tx1">
                    <a:alpha val="0"/>
                  </a:schemeClr>
                </a:gs>
              </a:gsLst>
              <a:path path="shape">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楷体" panose="02010609060101010101" pitchFamily="49" charset="-122"/>
                <a:ea typeface="楷体" panose="02010609060101010101" pitchFamily="49" charset="-122"/>
              </a:endParaRPr>
            </a:p>
          </p:txBody>
        </p:sp>
        <p:pic>
          <p:nvPicPr>
            <p:cNvPr id="37" name="Picture 4" descr="http://www.ma-visioconference.fr/images/meeting_icons/27825.png">
              <a:extLst>
                <a:ext uri="{FF2B5EF4-FFF2-40B4-BE49-F238E27FC236}">
                  <a16:creationId xmlns:a16="http://schemas.microsoft.com/office/drawing/2014/main" xmlns="" id="{73B2FC0F-5AE3-483D-B76B-AAE3EA9E9580}"/>
                </a:ext>
              </a:extLst>
            </p:cNvPr>
            <p:cNvPicPr>
              <a:picLocks noChangeAspect="1" noChangeArrowheads="1"/>
            </p:cNvPicPr>
            <p:nvPr/>
          </p:nvPicPr>
          <p:blipFill>
            <a:blip r:embed="rId3" cstate="print">
              <a:duotone>
                <a:schemeClr val="accent1">
                  <a:shade val="45000"/>
                  <a:satMod val="135000"/>
                </a:schemeClr>
                <a:prstClr val="white"/>
              </a:duotone>
            </a:blip>
            <a:srcRect/>
            <a:stretch>
              <a:fillRect/>
            </a:stretch>
          </p:blipFill>
          <p:spPr bwMode="auto">
            <a:xfrm>
              <a:off x="3857620" y="1928802"/>
              <a:ext cx="1922032" cy="1706179"/>
            </a:xfrm>
            <a:prstGeom prst="rect">
              <a:avLst/>
            </a:prstGeom>
            <a:noFill/>
            <a:ln>
              <a:noFill/>
              <a:prstDash val="sysDot"/>
            </a:ln>
          </p:spPr>
        </p:pic>
        <p:sp>
          <p:nvSpPr>
            <p:cNvPr id="16405" name="TextBox 37">
              <a:extLst>
                <a:ext uri="{FF2B5EF4-FFF2-40B4-BE49-F238E27FC236}">
                  <a16:creationId xmlns:a16="http://schemas.microsoft.com/office/drawing/2014/main" xmlns="" id="{CC51639E-3E95-4C1A-B2FF-561104AE6E69}"/>
                </a:ext>
              </a:extLst>
            </p:cNvPr>
            <p:cNvSpPr txBox="1">
              <a:spLocks noChangeArrowheads="1"/>
            </p:cNvSpPr>
            <p:nvPr/>
          </p:nvSpPr>
          <p:spPr bwMode="auto">
            <a:xfrm>
              <a:off x="3643306" y="4143380"/>
              <a:ext cx="2071702" cy="40011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000">
                  <a:solidFill>
                    <a:srgbClr val="C00000"/>
                  </a:solidFill>
                  <a:latin typeface="楷体" panose="02010609060101010101" pitchFamily="49" charset="-122"/>
                  <a:ea typeface="楷体" panose="02010609060101010101" pitchFamily="49" charset="-122"/>
                </a:rPr>
                <a:t>股份类业务范围</a:t>
              </a:r>
            </a:p>
          </p:txBody>
        </p:sp>
      </p:grpSp>
      <p:sp>
        <p:nvSpPr>
          <p:cNvPr id="16394" name="Text Box 20">
            <a:extLst>
              <a:ext uri="{FF2B5EF4-FFF2-40B4-BE49-F238E27FC236}">
                <a16:creationId xmlns:a16="http://schemas.microsoft.com/office/drawing/2014/main" xmlns="" id="{6FDB3841-9954-4A8F-BAB0-5E7C99BEABD9}"/>
              </a:ext>
            </a:extLst>
          </p:cNvPr>
          <p:cNvSpPr txBox="1">
            <a:spLocks noChangeArrowheads="1"/>
          </p:cNvSpPr>
          <p:nvPr/>
        </p:nvSpPr>
        <p:spPr bwMode="auto">
          <a:xfrm>
            <a:off x="6372200" y="4197085"/>
            <a:ext cx="2303462"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dirty="0">
                <a:latin typeface="楷体" panose="02010609060101010101" pitchFamily="49" charset="-122"/>
                <a:ea typeface="楷体" panose="02010609060101010101" pitchFamily="49" charset="-122"/>
              </a:rPr>
              <a:t>转托管业务</a:t>
            </a:r>
          </a:p>
        </p:txBody>
      </p:sp>
      <p:cxnSp>
        <p:nvCxnSpPr>
          <p:cNvPr id="46" name="直接箭头连接符 45">
            <a:extLst>
              <a:ext uri="{FF2B5EF4-FFF2-40B4-BE49-F238E27FC236}">
                <a16:creationId xmlns:a16="http://schemas.microsoft.com/office/drawing/2014/main" xmlns="" id="{C5563807-F407-4FAD-B0B9-10381C6617F4}"/>
              </a:ext>
            </a:extLst>
          </p:cNvPr>
          <p:cNvCxnSpPr/>
          <p:nvPr/>
        </p:nvCxnSpPr>
        <p:spPr bwMode="auto">
          <a:xfrm>
            <a:off x="539552" y="4509120"/>
            <a:ext cx="2643187" cy="15875"/>
          </a:xfrm>
          <a:prstGeom prst="straightConnector1">
            <a:avLst/>
          </a:prstGeom>
          <a:ln>
            <a:solidFill>
              <a:schemeClr val="tx2">
                <a:lumMod val="65000"/>
                <a:lumOff val="35000"/>
              </a:schemeClr>
            </a:solidFill>
            <a:headEnd type="none" w="med" len="med"/>
            <a:tailEnd type="oval"/>
          </a:ln>
        </p:spPr>
        <p:style>
          <a:lnRef idx="1">
            <a:schemeClr val="dk1"/>
          </a:lnRef>
          <a:fillRef idx="0">
            <a:schemeClr val="dk1"/>
          </a:fillRef>
          <a:effectRef idx="0">
            <a:schemeClr val="dk1"/>
          </a:effectRef>
          <a:fontRef idx="minor">
            <a:schemeClr val="tx1"/>
          </a:fontRef>
        </p:style>
      </p:cxnSp>
      <p:grpSp>
        <p:nvGrpSpPr>
          <p:cNvPr id="5" name="组合 46">
            <a:extLst>
              <a:ext uri="{FF2B5EF4-FFF2-40B4-BE49-F238E27FC236}">
                <a16:creationId xmlns:a16="http://schemas.microsoft.com/office/drawing/2014/main" xmlns="" id="{B4329238-3FDD-460C-A030-F53DC429A25E}"/>
              </a:ext>
            </a:extLst>
          </p:cNvPr>
          <p:cNvGrpSpPr>
            <a:grpSpLocks/>
          </p:cNvGrpSpPr>
          <p:nvPr/>
        </p:nvGrpSpPr>
        <p:grpSpPr bwMode="auto">
          <a:xfrm>
            <a:off x="611560" y="4581128"/>
            <a:ext cx="2363788" cy="1363494"/>
            <a:chOff x="6058518" y="3571876"/>
            <a:chExt cx="2364769" cy="1363259"/>
          </a:xfrm>
        </p:grpSpPr>
        <p:sp>
          <p:nvSpPr>
            <p:cNvPr id="16401" name="Text Box 20">
              <a:extLst>
                <a:ext uri="{FF2B5EF4-FFF2-40B4-BE49-F238E27FC236}">
                  <a16:creationId xmlns:a16="http://schemas.microsoft.com/office/drawing/2014/main" xmlns="" id="{0CC0D399-F595-4889-B9F0-D414A53F87F7}"/>
                </a:ext>
              </a:extLst>
            </p:cNvPr>
            <p:cNvSpPr txBox="1">
              <a:spLocks noChangeArrowheads="1"/>
            </p:cNvSpPr>
            <p:nvPr/>
          </p:nvSpPr>
          <p:spPr bwMode="auto">
            <a:xfrm>
              <a:off x="6058518" y="3571876"/>
              <a:ext cx="2304256" cy="3692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质权的实现方式</a:t>
              </a:r>
            </a:p>
          </p:txBody>
        </p:sp>
        <p:sp>
          <p:nvSpPr>
            <p:cNvPr id="16402" name="Rectangle 19">
              <a:extLst>
                <a:ext uri="{FF2B5EF4-FFF2-40B4-BE49-F238E27FC236}">
                  <a16:creationId xmlns:a16="http://schemas.microsoft.com/office/drawing/2014/main" xmlns="" id="{F8E922FE-F32A-44FF-9FFD-91709FD1474C}"/>
                </a:ext>
              </a:extLst>
            </p:cNvPr>
            <p:cNvSpPr>
              <a:spLocks noChangeArrowheads="1"/>
            </p:cNvSpPr>
            <p:nvPr/>
          </p:nvSpPr>
          <p:spPr bwMode="auto">
            <a:xfrm>
              <a:off x="6286512" y="3956575"/>
              <a:ext cx="2136775" cy="9785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质押登记状态调整</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质押证券处置过户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pPr>
              <a:endParaRPr lang="zh-CN" altLang="en-US" sz="1600">
                <a:solidFill>
                  <a:schemeClr val="tx2"/>
                </a:solidFill>
                <a:latin typeface="楷体" panose="02010609060101010101" pitchFamily="49" charset="-122"/>
                <a:ea typeface="楷体" panose="02010609060101010101" pitchFamily="49" charset="-122"/>
              </a:endParaRPr>
            </a:p>
          </p:txBody>
        </p:sp>
      </p:grpSp>
      <p:cxnSp>
        <p:nvCxnSpPr>
          <p:cNvPr id="52" name="直接箭头连接符 51">
            <a:extLst>
              <a:ext uri="{FF2B5EF4-FFF2-40B4-BE49-F238E27FC236}">
                <a16:creationId xmlns:a16="http://schemas.microsoft.com/office/drawing/2014/main" xmlns="" id="{8C4E60E5-E1FE-4FAD-9F1E-CB8DDA81C7FF}"/>
              </a:ext>
            </a:extLst>
          </p:cNvPr>
          <p:cNvCxnSpPr/>
          <p:nvPr/>
        </p:nvCxnSpPr>
        <p:spPr bwMode="auto">
          <a:xfrm>
            <a:off x="6286500" y="4077073"/>
            <a:ext cx="2520950" cy="1588"/>
          </a:xfrm>
          <a:prstGeom prst="straightConnector1">
            <a:avLst/>
          </a:prstGeom>
          <a:ln>
            <a:solidFill>
              <a:schemeClr val="tx2">
                <a:lumMod val="65000"/>
                <a:lumOff val="35000"/>
              </a:schemeClr>
            </a:solidFill>
            <a:headEnd type="oval" w="med" len="med"/>
            <a:tailEnd type="none"/>
          </a:ln>
        </p:spPr>
        <p:style>
          <a:lnRef idx="1">
            <a:schemeClr val="dk1"/>
          </a:lnRef>
          <a:fillRef idx="0">
            <a:schemeClr val="dk1"/>
          </a:fillRef>
          <a:effectRef idx="0">
            <a:schemeClr val="dk1"/>
          </a:effectRef>
          <a:fontRef idx="minor">
            <a:schemeClr val="tx1"/>
          </a:fontRef>
        </p:style>
      </p:cxnSp>
      <p:sp>
        <p:nvSpPr>
          <p:cNvPr id="16399" name="灯片编号占位符 8">
            <a:extLst>
              <a:ext uri="{FF2B5EF4-FFF2-40B4-BE49-F238E27FC236}">
                <a16:creationId xmlns:a16="http://schemas.microsoft.com/office/drawing/2014/main" xmlns="" id="{5C4B733E-599B-4183-AB7B-C06E41BB861A}"/>
              </a:ext>
            </a:extLst>
          </p:cNvPr>
          <p:cNvSpPr>
            <a:spLocks noGrp="1"/>
          </p:cNvSpPr>
          <p:nvPr>
            <p:ph type="sldNum" sz="quarter" idx="12"/>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8A088EE-4F2C-4EAE-B801-9AC208CFCACC}" type="slidenum">
              <a:rPr lang="en-US" altLang="zh-CN"/>
              <a:pPr/>
              <a:t>51</a:t>
            </a:fld>
            <a:endParaRPr lang="en-US" altLang="zh-CN" dirty="0"/>
          </a:p>
        </p:txBody>
      </p:sp>
      <p:sp>
        <p:nvSpPr>
          <p:cNvPr id="27" name="标题 1">
            <a:extLst>
              <a:ext uri="{FF2B5EF4-FFF2-40B4-BE49-F238E27FC236}">
                <a16:creationId xmlns:a16="http://schemas.microsoft.com/office/drawing/2014/main" xmlns="" id="{9E659E98-0ED7-4164-A666-4184BDA180C9}"/>
              </a:ext>
            </a:extLst>
          </p:cNvPr>
          <p:cNvSpPr txBox="1">
            <a:spLocks/>
          </p:cNvSpPr>
          <p:nvPr/>
        </p:nvSpPr>
        <p:spPr bwMode="auto">
          <a:xfrm>
            <a:off x="428596" y="285728"/>
            <a:ext cx="4471990" cy="58259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股份类业务介绍</a:t>
            </a: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26" name="圆角矩形 25"/>
          <p:cNvSpPr/>
          <p:nvPr/>
        </p:nvSpPr>
        <p:spPr bwMode="gray">
          <a:xfrm>
            <a:off x="6300192" y="1484784"/>
            <a:ext cx="2592288" cy="2304257"/>
          </a:xfrm>
          <a:prstGeom prst="roundRect">
            <a:avLst/>
          </a:prstGeom>
          <a:noFill/>
          <a:ln w="28575">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xmlns="" val="1272648336"/>
      </p:ext>
    </p:extLst>
  </p:cSld>
  <p:clrMapOvr>
    <a:masterClrMapping/>
  </p:clrMapOvr>
  <p:transition>
    <p:sndAc>
      <p:endSnd/>
    </p:sndAc>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1">
            <a:extLst>
              <a:ext uri="{FF2B5EF4-FFF2-40B4-BE49-F238E27FC236}">
                <a16:creationId xmlns:a16="http://schemas.microsoft.com/office/drawing/2014/main" xmlns="" id="{D61FB92E-3C65-44A3-B294-8E18609AC303}"/>
              </a:ext>
            </a:extLst>
          </p:cNvPr>
          <p:cNvSpPr txBox="1">
            <a:spLocks/>
          </p:cNvSpPr>
          <p:nvPr/>
        </p:nvSpPr>
        <p:spPr bwMode="auto">
          <a:xfrm>
            <a:off x="428627" y="285751"/>
            <a:ext cx="6715125"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证券非交易过户业务</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38915" name="矩形 31">
            <a:extLst>
              <a:ext uri="{FF2B5EF4-FFF2-40B4-BE49-F238E27FC236}">
                <a16:creationId xmlns:a16="http://schemas.microsoft.com/office/drawing/2014/main" xmlns="" id="{D7AE5FFA-D21F-4C14-8B5A-EE76830D9A39}"/>
              </a:ext>
            </a:extLst>
          </p:cNvPr>
          <p:cNvSpPr>
            <a:spLocks noChangeArrowheads="1"/>
          </p:cNvSpPr>
          <p:nvPr/>
        </p:nvSpPr>
        <p:spPr bwMode="auto">
          <a:xfrm>
            <a:off x="395536" y="980728"/>
            <a:ext cx="7500938" cy="10156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Clr>
                <a:srgbClr val="C00000"/>
              </a:buClr>
              <a:buFont typeface="Wingdings" panose="05000000000000000000" pitchFamily="2" charset="2"/>
              <a:buChar char="p"/>
            </a:pPr>
            <a:r>
              <a:rPr lang="zh-CN" altLang="en-US" sz="2000" b="1" dirty="0" smtClean="0">
                <a:latin typeface="楷体" panose="02010609060101010101" pitchFamily="49" charset="-122"/>
                <a:ea typeface="楷体" panose="02010609060101010101" pitchFamily="49" charset="-122"/>
              </a:rPr>
              <a:t>什么是非交易过户业务</a:t>
            </a:r>
            <a:endParaRPr lang="en-US" altLang="zh-CN" sz="2000" b="1" dirty="0" smtClean="0">
              <a:latin typeface="楷体" panose="02010609060101010101" pitchFamily="49" charset="-122"/>
              <a:ea typeface="楷体" panose="02010609060101010101" pitchFamily="49" charset="-122"/>
            </a:endParaRPr>
          </a:p>
          <a:p>
            <a:pPr eaLnBrk="1" hangingPunct="1">
              <a:lnSpc>
                <a:spcPct val="150000"/>
              </a:lnSpc>
              <a:buClr>
                <a:srgbClr val="C00000"/>
              </a:buClr>
              <a:buFont typeface="Wingdings" panose="05000000000000000000" pitchFamily="2" charset="2"/>
              <a:buChar char="p"/>
            </a:pPr>
            <a:r>
              <a:rPr lang="zh-CN" altLang="en-US" sz="2000" b="1" dirty="0" smtClean="0">
                <a:latin typeface="楷体" panose="02010609060101010101" pitchFamily="49" charset="-122"/>
                <a:ea typeface="楷体" panose="02010609060101010101" pitchFamily="49" charset="-122"/>
              </a:rPr>
              <a:t>业务</a:t>
            </a:r>
            <a:r>
              <a:rPr lang="zh-CN" altLang="en-US" sz="2000" b="1" dirty="0">
                <a:latin typeface="楷体" panose="02010609060101010101" pitchFamily="49" charset="-122"/>
                <a:ea typeface="楷体" panose="02010609060101010101" pitchFamily="49" charset="-122"/>
              </a:rPr>
              <a:t>范围</a:t>
            </a:r>
            <a:endParaRPr lang="en-US" altLang="zh-CN" sz="2000" b="1" dirty="0">
              <a:latin typeface="楷体" panose="02010609060101010101" pitchFamily="49" charset="-122"/>
              <a:ea typeface="楷体" panose="02010609060101010101" pitchFamily="49" charset="-122"/>
            </a:endParaRPr>
          </a:p>
        </p:txBody>
      </p:sp>
      <p:graphicFrame>
        <p:nvGraphicFramePr>
          <p:cNvPr id="8" name="图示 7">
            <a:extLst>
              <a:ext uri="{FF2B5EF4-FFF2-40B4-BE49-F238E27FC236}">
                <a16:creationId xmlns:a16="http://schemas.microsoft.com/office/drawing/2014/main" xmlns="" id="{7ED7CD98-E4C2-4D6C-A268-7C3576D84543}"/>
              </a:ext>
            </a:extLst>
          </p:cNvPr>
          <p:cNvGraphicFramePr/>
          <p:nvPr/>
        </p:nvGraphicFramePr>
        <p:xfrm>
          <a:off x="1643042" y="1785927"/>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8917" name="Picture 3" descr="C:\Users\Administrator\Desktop\讲课准备材料\logo.png">
            <a:extLst>
              <a:ext uri="{FF2B5EF4-FFF2-40B4-BE49-F238E27FC236}">
                <a16:creationId xmlns:a16="http://schemas.microsoft.com/office/drawing/2014/main" xmlns="" id="{1D2331A9-5312-4123-9B9E-899434173EA2}"/>
              </a:ext>
            </a:extLst>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7643815" y="6215063"/>
            <a:ext cx="1214437" cy="4000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8918" name="灯片编号占位符 9">
            <a:extLst>
              <a:ext uri="{FF2B5EF4-FFF2-40B4-BE49-F238E27FC236}">
                <a16:creationId xmlns:a16="http://schemas.microsoft.com/office/drawing/2014/main" xmlns="" id="{E09EDFDC-F068-4F0B-BFFF-C44FC81DD94A}"/>
              </a:ext>
            </a:extLst>
          </p:cNvPr>
          <p:cNvSpPr>
            <a:spLocks noGrp="1"/>
          </p:cNvSpPr>
          <p:nvPr>
            <p:ph type="sldNum" sz="quarter" idx="12"/>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3B97EF3-C66F-427F-ADCD-0EE32D0DA6D6}" type="slidenum">
              <a:rPr lang="en-US" altLang="zh-CN"/>
              <a:pPr/>
              <a:t>52</a:t>
            </a:fld>
            <a:endParaRPr lang="en-US" altLang="zh-CN" dirty="0"/>
          </a:p>
        </p:txBody>
      </p:sp>
      <p:pic>
        <p:nvPicPr>
          <p:cNvPr id="49159" name="Picture 2" descr="C:\Users\Administrator.PC--20110825HWQ\Desktop\sy_20110114192939061738.jpg">
            <a:extLst>
              <a:ext uri="{FF2B5EF4-FFF2-40B4-BE49-F238E27FC236}">
                <a16:creationId xmlns:a16="http://schemas.microsoft.com/office/drawing/2014/main" xmlns="" id="{EB2D2397-A80E-45F1-8E1D-93E7E2C43B4D}"/>
              </a:ext>
            </a:extLst>
          </p:cNvPr>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7858127" y="1857377"/>
            <a:ext cx="536575" cy="714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9160" name="Picture 2" descr="C:\Users\Administrator.PC--20110825HWQ\Desktop\sy_20110114192939061738.jpg">
            <a:extLst>
              <a:ext uri="{FF2B5EF4-FFF2-40B4-BE49-F238E27FC236}">
                <a16:creationId xmlns:a16="http://schemas.microsoft.com/office/drawing/2014/main" xmlns="" id="{CD2C19C3-486D-415D-8491-F6318E70E53F}"/>
              </a:ext>
            </a:extLst>
          </p:cNvPr>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7858127" y="2643190"/>
            <a:ext cx="536575" cy="714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2" descr="C:\Users\Administrator.PC--20110825HWQ\Desktop\sy_20110114192939061738.jpg">
            <a:extLst>
              <a:ext uri="{FF2B5EF4-FFF2-40B4-BE49-F238E27FC236}">
                <a16:creationId xmlns:a16="http://schemas.microsoft.com/office/drawing/2014/main" xmlns="" id="{CD2C19C3-486D-415D-8491-F6318E70E53F}"/>
              </a:ext>
            </a:extLst>
          </p:cNvPr>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7956376" y="5157192"/>
            <a:ext cx="536575" cy="714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xmlns="" val="164562720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9159"/>
                                        </p:tgtEl>
                                        <p:attrNameLst>
                                          <p:attrName>style.visibility</p:attrName>
                                        </p:attrNameLst>
                                      </p:cBhvr>
                                      <p:to>
                                        <p:strVal val="visible"/>
                                      </p:to>
                                    </p:set>
                                    <p:anim calcmode="lin" valueType="num">
                                      <p:cBhvr additive="base">
                                        <p:cTn id="7" dur="500" fill="hold"/>
                                        <p:tgtEl>
                                          <p:spTgt spid="49159"/>
                                        </p:tgtEl>
                                        <p:attrNameLst>
                                          <p:attrName>ppt_x</p:attrName>
                                        </p:attrNameLst>
                                      </p:cBhvr>
                                      <p:tavLst>
                                        <p:tav tm="0">
                                          <p:val>
                                            <p:strVal val="#ppt_x"/>
                                          </p:val>
                                        </p:tav>
                                        <p:tav tm="100000">
                                          <p:val>
                                            <p:strVal val="#ppt_x"/>
                                          </p:val>
                                        </p:tav>
                                      </p:tavLst>
                                    </p:anim>
                                    <p:anim calcmode="lin" valueType="num">
                                      <p:cBhvr additive="base">
                                        <p:cTn id="8" dur="500" fill="hold"/>
                                        <p:tgtEl>
                                          <p:spTgt spid="4915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9160"/>
                                        </p:tgtEl>
                                        <p:attrNameLst>
                                          <p:attrName>style.visibility</p:attrName>
                                        </p:attrNameLst>
                                      </p:cBhvr>
                                      <p:to>
                                        <p:strVal val="visible"/>
                                      </p:to>
                                    </p:set>
                                    <p:anim calcmode="lin" valueType="num">
                                      <p:cBhvr additive="base">
                                        <p:cTn id="11" dur="500" fill="hold"/>
                                        <p:tgtEl>
                                          <p:spTgt spid="49160"/>
                                        </p:tgtEl>
                                        <p:attrNameLst>
                                          <p:attrName>ppt_x</p:attrName>
                                        </p:attrNameLst>
                                      </p:cBhvr>
                                      <p:tavLst>
                                        <p:tav tm="0">
                                          <p:val>
                                            <p:strVal val="#ppt_x"/>
                                          </p:val>
                                        </p:tav>
                                        <p:tav tm="100000">
                                          <p:val>
                                            <p:strVal val="#ppt_x"/>
                                          </p:val>
                                        </p:tav>
                                      </p:tavLst>
                                    </p:anim>
                                    <p:anim calcmode="lin" valueType="num">
                                      <p:cBhvr additive="base">
                                        <p:cTn id="12" dur="500" fill="hold"/>
                                        <p:tgtEl>
                                          <p:spTgt spid="4916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1"/>
          <p:cNvSpPr txBox="1">
            <a:spLocks/>
          </p:cNvSpPr>
          <p:nvPr/>
        </p:nvSpPr>
        <p:spPr bwMode="auto">
          <a:xfrm>
            <a:off x="428596" y="285728"/>
            <a:ext cx="4471990" cy="58259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证券非交易过户业务</a:t>
            </a:r>
            <a: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3" name="灯片编号占位符 2"/>
          <p:cNvSpPr>
            <a:spLocks noGrp="1"/>
          </p:cNvSpPr>
          <p:nvPr>
            <p:ph type="sldNum" sz="quarter" idx="12"/>
          </p:nvPr>
        </p:nvSpPr>
        <p:spPr/>
        <p:txBody>
          <a:bodyPr/>
          <a:lstStyle/>
          <a:p>
            <a:pPr>
              <a:defRPr/>
            </a:pPr>
            <a:fld id="{4BD8D94F-7DCC-4583-8942-8B98B6C16D23}" type="slidenum">
              <a:rPr lang="en-US" altLang="zh-CN" smtClean="0"/>
              <a:pPr>
                <a:defRPr/>
              </a:pPr>
              <a:t>53</a:t>
            </a:fld>
            <a:endParaRPr lang="en-US" altLang="zh-CN" dirty="0"/>
          </a:p>
        </p:txBody>
      </p:sp>
      <p:sp>
        <p:nvSpPr>
          <p:cNvPr id="8" name="矩形 7">
            <a:extLst>
              <a:ext uri="{FF2B5EF4-FFF2-40B4-BE49-F238E27FC236}">
                <a16:creationId xmlns:a16="http://schemas.microsoft.com/office/drawing/2014/main" xmlns="" id="{E18125E1-FB10-493F-BE4B-612570F4BC71}"/>
              </a:ext>
            </a:extLst>
          </p:cNvPr>
          <p:cNvSpPr/>
          <p:nvPr/>
        </p:nvSpPr>
        <p:spPr>
          <a:xfrm>
            <a:off x="714348" y="857232"/>
            <a:ext cx="7500990" cy="5355312"/>
          </a:xfrm>
          <a:prstGeom prst="rect">
            <a:avLst/>
          </a:prstGeom>
        </p:spPr>
        <p:txBody>
          <a:bodyPr wrap="square">
            <a:spAutoFit/>
          </a:bodyPr>
          <a:lstStyle/>
          <a:p>
            <a:pPr marL="342900" indent="-342900">
              <a:lnSpc>
                <a:spcPct val="150000"/>
              </a:lnSpc>
              <a:buClr>
                <a:srgbClr val="C00000"/>
              </a:buClr>
              <a:buFont typeface="Wingdings" pitchFamily="2" charset="2"/>
              <a:buChar char="p"/>
            </a:pPr>
            <a:r>
              <a:rPr lang="zh-CN" altLang="en-US" sz="2000" b="1" dirty="0">
                <a:latin typeface="楷体" pitchFamily="49" charset="-122"/>
                <a:ea typeface="楷体" pitchFamily="49" charset="-122"/>
              </a:rPr>
              <a:t>申请材料</a:t>
            </a:r>
            <a:endParaRPr lang="en-US" altLang="zh-CN" sz="2000" b="1" dirty="0">
              <a:latin typeface="楷体" pitchFamily="49" charset="-122"/>
              <a:ea typeface="楷体" pitchFamily="49" charset="-122"/>
            </a:endParaRPr>
          </a:p>
          <a:p>
            <a:pPr marL="342900" indent="-342900">
              <a:lnSpc>
                <a:spcPct val="150000"/>
              </a:lnSpc>
              <a:buClr>
                <a:srgbClr val="C00000"/>
              </a:buClr>
              <a:defRPr/>
            </a:pPr>
            <a:r>
              <a:rPr lang="zh-CN" altLang="en-US" sz="2800" b="1" dirty="0">
                <a:solidFill>
                  <a:srgbClr val="C00000"/>
                </a:solidFill>
                <a:latin typeface="楷体" pitchFamily="49" charset="-122"/>
                <a:ea typeface="楷体" pitchFamily="49" charset="-122"/>
              </a:rPr>
              <a:t>（一）</a:t>
            </a:r>
            <a:r>
              <a:rPr lang="zh-CN" altLang="en-US" sz="2800" b="1" dirty="0">
                <a:latin typeface="楷体" pitchFamily="49" charset="-122"/>
                <a:ea typeface="楷体" pitchFamily="49" charset="-122"/>
              </a:rPr>
              <a:t>继承所涉证券过户</a:t>
            </a:r>
            <a:endParaRPr lang="en-US" altLang="zh-CN" sz="2800" b="1" dirty="0">
              <a:latin typeface="楷体" pitchFamily="49" charset="-122"/>
              <a:ea typeface="楷体" pitchFamily="49" charset="-122"/>
            </a:endParaRPr>
          </a:p>
          <a:p>
            <a:pPr marL="457200" indent="-457200">
              <a:lnSpc>
                <a:spcPct val="150000"/>
              </a:lnSpc>
              <a:buClr>
                <a:srgbClr val="C00000"/>
              </a:buClr>
              <a:buFont typeface="+mj-lt"/>
              <a:buAutoNum type="arabicPeriod"/>
              <a:defRPr/>
            </a:pPr>
            <a:r>
              <a:rPr lang="zh-CN" altLang="zh-CN" sz="2000" b="1" dirty="0">
                <a:latin typeface="楷体" pitchFamily="49" charset="-122"/>
                <a:ea typeface="楷体" pitchFamily="49" charset="-122"/>
              </a:rPr>
              <a:t>《证券非交易过户登记申请表》；</a:t>
            </a:r>
          </a:p>
          <a:p>
            <a:pPr marL="457200" indent="-457200">
              <a:lnSpc>
                <a:spcPct val="150000"/>
              </a:lnSpc>
              <a:buClr>
                <a:srgbClr val="C00000"/>
              </a:buClr>
              <a:buFont typeface="+mj-lt"/>
              <a:buAutoNum type="arabicPeriod"/>
              <a:defRPr/>
            </a:pPr>
            <a:r>
              <a:rPr lang="zh-CN" altLang="en-US" sz="2000" b="1" dirty="0">
                <a:latin typeface="楷体" pitchFamily="49" charset="-122"/>
                <a:ea typeface="楷体" pitchFamily="49" charset="-122"/>
              </a:rPr>
              <a:t>证券权属证明文件，法律文书应注明被继承人的姓名、身份证件号码、股份持有情况、继承人的证券账号、姓名与身份证件号码、证券代码及过户数量等可以确定继承财产范围及证券权属的信息；</a:t>
            </a:r>
            <a:endParaRPr lang="zh-CN" altLang="zh-CN" sz="2000" b="1" dirty="0">
              <a:latin typeface="楷体" pitchFamily="49" charset="-122"/>
              <a:ea typeface="楷体" pitchFamily="49" charset="-122"/>
            </a:endParaRPr>
          </a:p>
          <a:p>
            <a:pPr marL="457200" indent="-457200">
              <a:lnSpc>
                <a:spcPct val="150000"/>
              </a:lnSpc>
              <a:buClr>
                <a:srgbClr val="C00000"/>
              </a:buClr>
              <a:buFont typeface="+mj-lt"/>
              <a:buAutoNum type="arabicPeriod"/>
              <a:defRPr/>
            </a:pPr>
            <a:r>
              <a:rPr lang="zh-CN" altLang="en-US" sz="2000" b="1" dirty="0">
                <a:latin typeface="楷体" pitchFamily="49" charset="-122"/>
                <a:ea typeface="楷体" pitchFamily="49" charset="-122"/>
              </a:rPr>
              <a:t>如属于需要进行权益披露的，有关权益披露义务人需履行权益披露义务，并提供权益披露公告</a:t>
            </a:r>
            <a:r>
              <a:rPr lang="zh-CN" altLang="zh-CN" sz="2000" b="1" dirty="0">
                <a:latin typeface="楷体" pitchFamily="49" charset="-122"/>
                <a:ea typeface="楷体" pitchFamily="49" charset="-122"/>
              </a:rPr>
              <a:t>；</a:t>
            </a:r>
          </a:p>
          <a:p>
            <a:pPr marL="457200" indent="-457200">
              <a:lnSpc>
                <a:spcPct val="150000"/>
              </a:lnSpc>
              <a:buClr>
                <a:srgbClr val="C00000"/>
              </a:buClr>
              <a:buFont typeface="+mj-lt"/>
              <a:buAutoNum type="arabicPeriod"/>
              <a:defRPr/>
            </a:pPr>
            <a:r>
              <a:rPr lang="zh-CN" altLang="en-US" sz="2000" b="1" dirty="0">
                <a:latin typeface="楷体" pitchFamily="49" charset="-122"/>
                <a:ea typeface="楷体" pitchFamily="49" charset="-122"/>
              </a:rPr>
              <a:t>继承人</a:t>
            </a:r>
            <a:r>
              <a:rPr lang="zh-CN" altLang="zh-CN" sz="2000" b="1" dirty="0">
                <a:latin typeface="楷体" pitchFamily="49" charset="-122"/>
                <a:ea typeface="楷体" pitchFamily="49" charset="-122"/>
              </a:rPr>
              <a:t>的身份证明文</a:t>
            </a:r>
            <a:r>
              <a:rPr lang="zh-CN" altLang="en-US" sz="2000" b="1" dirty="0">
                <a:latin typeface="楷体" pitchFamily="49" charset="-122"/>
                <a:ea typeface="楷体" pitchFamily="49" charset="-122"/>
              </a:rPr>
              <a:t>件</a:t>
            </a:r>
            <a:r>
              <a:rPr lang="zh-CN" altLang="zh-CN" sz="2000" b="1" dirty="0">
                <a:latin typeface="楷体" pitchFamily="49" charset="-122"/>
                <a:ea typeface="楷体" pitchFamily="49" charset="-122"/>
              </a:rPr>
              <a:t>；</a:t>
            </a:r>
          </a:p>
          <a:p>
            <a:pPr marL="457200" indent="-457200">
              <a:lnSpc>
                <a:spcPct val="150000"/>
              </a:lnSpc>
              <a:buClr>
                <a:srgbClr val="C00000"/>
              </a:buClr>
              <a:buFont typeface="+mj-lt"/>
              <a:buAutoNum type="arabicPeriod"/>
              <a:defRPr/>
            </a:pPr>
            <a:r>
              <a:rPr lang="zh-CN" altLang="zh-CN" sz="2000" b="1" dirty="0">
                <a:latin typeface="楷体" pitchFamily="49" charset="-122"/>
                <a:ea typeface="楷体" pitchFamily="49" charset="-122"/>
              </a:rPr>
              <a:t>本公司要求的其他文件。</a:t>
            </a:r>
          </a:p>
        </p:txBody>
      </p:sp>
    </p:spTree>
    <p:extLst>
      <p:ext uri="{BB962C8B-B14F-4D97-AF65-F5344CB8AC3E}">
        <p14:creationId xmlns:p14="http://schemas.microsoft.com/office/powerpoint/2010/main" xmlns="" val="414412855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1"/>
          <p:cNvSpPr txBox="1">
            <a:spLocks/>
          </p:cNvSpPr>
          <p:nvPr/>
        </p:nvSpPr>
        <p:spPr bwMode="auto">
          <a:xfrm>
            <a:off x="428596" y="285728"/>
            <a:ext cx="4471990" cy="58259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证券非交易过户业务</a:t>
            </a:r>
            <a: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32" name="矩形 31"/>
          <p:cNvSpPr/>
          <p:nvPr/>
        </p:nvSpPr>
        <p:spPr>
          <a:xfrm>
            <a:off x="642910" y="714357"/>
            <a:ext cx="7500990" cy="507831"/>
          </a:xfrm>
          <a:prstGeom prst="rect">
            <a:avLst/>
          </a:prstGeom>
        </p:spPr>
        <p:txBody>
          <a:bodyPr wrap="square">
            <a:spAutoFit/>
          </a:bodyPr>
          <a:lstStyle/>
          <a:p>
            <a:pPr marL="342900" indent="-342900">
              <a:lnSpc>
                <a:spcPct val="150000"/>
              </a:lnSpc>
              <a:buClr>
                <a:srgbClr val="C00000"/>
              </a:buClr>
              <a:buFont typeface="Wingdings" pitchFamily="2" charset="2"/>
              <a:buChar char="p"/>
            </a:pPr>
            <a:r>
              <a:rPr lang="zh-CN" altLang="en-US" b="1" dirty="0">
                <a:latin typeface="楷体" pitchFamily="49" charset="-122"/>
                <a:ea typeface="楷体" pitchFamily="49" charset="-122"/>
              </a:rPr>
              <a:t>能够说明证券权属的法律文书</a:t>
            </a:r>
            <a:endParaRPr lang="en-US" altLang="zh-CN" b="1" dirty="0">
              <a:latin typeface="楷体" pitchFamily="49" charset="-122"/>
              <a:ea typeface="楷体" pitchFamily="49" charset="-122"/>
            </a:endParaRPr>
          </a:p>
        </p:txBody>
      </p:sp>
      <p:pic>
        <p:nvPicPr>
          <p:cNvPr id="5123" name="Picture 3" descr="C:\Users\chinaclear\Desktop\1.PNG"/>
          <p:cNvPicPr>
            <a:picLocks noChangeAspect="1" noChangeArrowheads="1"/>
          </p:cNvPicPr>
          <p:nvPr/>
        </p:nvPicPr>
        <p:blipFill>
          <a:blip r:embed="rId2" cstate="print"/>
          <a:srcRect/>
          <a:stretch>
            <a:fillRect/>
          </a:stretch>
        </p:blipFill>
        <p:spPr bwMode="auto">
          <a:xfrm>
            <a:off x="285722" y="1285860"/>
            <a:ext cx="3705225" cy="5357851"/>
          </a:xfrm>
          <a:prstGeom prst="rect">
            <a:avLst/>
          </a:prstGeom>
          <a:noFill/>
        </p:spPr>
      </p:pic>
      <p:pic>
        <p:nvPicPr>
          <p:cNvPr id="5125" name="Picture 5" descr="C:\Users\chinaclear\Desktop\2.PNG"/>
          <p:cNvPicPr>
            <a:picLocks noChangeAspect="1" noChangeArrowheads="1"/>
          </p:cNvPicPr>
          <p:nvPr/>
        </p:nvPicPr>
        <p:blipFill>
          <a:blip r:embed="rId3" cstate="print"/>
          <a:srcRect/>
          <a:stretch>
            <a:fillRect/>
          </a:stretch>
        </p:blipFill>
        <p:spPr bwMode="auto">
          <a:xfrm>
            <a:off x="4500562" y="1071547"/>
            <a:ext cx="3676650" cy="2238375"/>
          </a:xfrm>
          <a:prstGeom prst="rect">
            <a:avLst/>
          </a:prstGeom>
          <a:noFill/>
        </p:spPr>
      </p:pic>
      <p:sp>
        <p:nvSpPr>
          <p:cNvPr id="9" name="TextBox 8"/>
          <p:cNvSpPr txBox="1"/>
          <p:nvPr/>
        </p:nvSpPr>
        <p:spPr>
          <a:xfrm>
            <a:off x="4929190" y="3714753"/>
            <a:ext cx="3603250" cy="1015663"/>
          </a:xfrm>
          <a:prstGeom prst="rect">
            <a:avLst/>
          </a:prstGeom>
          <a:ln>
            <a:solidFill>
              <a:srgbClr val="C21727"/>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buFont typeface="Arial" pitchFamily="34" charset="0"/>
              <a:buChar char="•"/>
            </a:pPr>
            <a:r>
              <a:rPr lang="zh-CN" altLang="en-US" dirty="0">
                <a:solidFill>
                  <a:schemeClr val="tx1"/>
                </a:solidFill>
                <a:latin typeface="楷体" pitchFamily="49" charset="-122"/>
                <a:ea typeface="楷体" pitchFamily="49" charset="-122"/>
              </a:rPr>
              <a:t>继承公证书；</a:t>
            </a:r>
            <a:endParaRPr lang="en-US" altLang="zh-CN" dirty="0">
              <a:solidFill>
                <a:schemeClr val="tx1"/>
              </a:solidFill>
              <a:latin typeface="楷体" pitchFamily="49" charset="-122"/>
              <a:ea typeface="楷体" pitchFamily="49" charset="-122"/>
            </a:endParaRPr>
          </a:p>
          <a:p>
            <a:pPr>
              <a:buClr>
                <a:srgbClr val="C00000"/>
              </a:buClr>
              <a:buFont typeface="Arial" pitchFamily="34" charset="0"/>
              <a:buChar char="•"/>
            </a:pPr>
            <a:r>
              <a:rPr lang="zh-CN" altLang="en-US" dirty="0">
                <a:solidFill>
                  <a:schemeClr val="tx1"/>
                </a:solidFill>
                <a:latin typeface="楷体" pitchFamily="49" charset="-122"/>
                <a:ea typeface="楷体" pitchFamily="49" charset="-122"/>
              </a:rPr>
              <a:t>已</a:t>
            </a:r>
            <a:r>
              <a:rPr lang="zh-CN" altLang="en-US" sz="2400" dirty="0">
                <a:solidFill>
                  <a:srgbClr val="C00000"/>
                </a:solidFill>
                <a:latin typeface="楷体" pitchFamily="49" charset="-122"/>
                <a:ea typeface="楷体" pitchFamily="49" charset="-122"/>
              </a:rPr>
              <a:t>生效</a:t>
            </a:r>
            <a:r>
              <a:rPr lang="zh-CN" altLang="en-US" dirty="0">
                <a:solidFill>
                  <a:schemeClr val="tx1"/>
                </a:solidFill>
                <a:latin typeface="楷体" pitchFamily="49" charset="-122"/>
                <a:ea typeface="楷体" pitchFamily="49" charset="-122"/>
              </a:rPr>
              <a:t>的法院调解书、判决书；</a:t>
            </a:r>
            <a:endParaRPr lang="en-US" altLang="zh-CN" dirty="0">
              <a:solidFill>
                <a:schemeClr val="tx1"/>
              </a:solidFill>
              <a:latin typeface="楷体" pitchFamily="49" charset="-122"/>
              <a:ea typeface="楷体" pitchFamily="49" charset="-122"/>
            </a:endParaRPr>
          </a:p>
          <a:p>
            <a:pPr>
              <a:buFont typeface="Arial" pitchFamily="34" charset="0"/>
              <a:buChar char="•"/>
            </a:pPr>
            <a:r>
              <a:rPr lang="zh-CN" altLang="en-US" dirty="0">
                <a:solidFill>
                  <a:schemeClr val="tx1"/>
                </a:solidFill>
                <a:latin typeface="楷体" pitchFamily="49" charset="-122"/>
                <a:ea typeface="楷体" pitchFamily="49" charset="-122"/>
              </a:rPr>
              <a:t>其他证明处于遗产归属的文件。</a:t>
            </a:r>
          </a:p>
        </p:txBody>
      </p:sp>
      <p:sp>
        <p:nvSpPr>
          <p:cNvPr id="10" name="椭圆 9"/>
          <p:cNvSpPr/>
          <p:nvPr/>
        </p:nvSpPr>
        <p:spPr bwMode="gray">
          <a:xfrm>
            <a:off x="4286248" y="1285861"/>
            <a:ext cx="4143404" cy="1857388"/>
          </a:xfrm>
          <a:prstGeom prst="ellipse">
            <a:avLst/>
          </a:prstGeom>
          <a:noFill/>
          <a:ln w="9525">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 name="灯片编号占位符 2"/>
          <p:cNvSpPr>
            <a:spLocks noGrp="1"/>
          </p:cNvSpPr>
          <p:nvPr>
            <p:ph type="sldNum" sz="quarter" idx="12"/>
          </p:nvPr>
        </p:nvSpPr>
        <p:spPr/>
        <p:txBody>
          <a:bodyPr/>
          <a:lstStyle/>
          <a:p>
            <a:pPr>
              <a:defRPr/>
            </a:pPr>
            <a:fld id="{4BD8D94F-7DCC-4583-8942-8B98B6C16D23}" type="slidenum">
              <a:rPr lang="en-US" altLang="zh-CN" smtClean="0"/>
              <a:pPr>
                <a:defRPr/>
              </a:pPr>
              <a:t>54</a:t>
            </a:fld>
            <a:endParaRPr lang="en-US" altLang="zh-CN" dirty="0"/>
          </a:p>
        </p:txBody>
      </p:sp>
      <p:sp>
        <p:nvSpPr>
          <p:cNvPr id="11" name="椭圆 10"/>
          <p:cNvSpPr/>
          <p:nvPr/>
        </p:nvSpPr>
        <p:spPr bwMode="gray">
          <a:xfrm>
            <a:off x="539552" y="1916832"/>
            <a:ext cx="3600400" cy="2088232"/>
          </a:xfrm>
          <a:prstGeom prst="ellipse">
            <a:avLst/>
          </a:prstGeom>
          <a:noFill/>
          <a:ln w="9525">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xmlns="" val="27915398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1"/>
          <p:cNvSpPr txBox="1">
            <a:spLocks/>
          </p:cNvSpPr>
          <p:nvPr/>
        </p:nvSpPr>
        <p:spPr bwMode="auto">
          <a:xfrm>
            <a:off x="428596" y="285728"/>
            <a:ext cx="4471990" cy="58259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证券非交易过户业务</a:t>
            </a:r>
            <a: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3" name="灯片编号占位符 2"/>
          <p:cNvSpPr>
            <a:spLocks noGrp="1"/>
          </p:cNvSpPr>
          <p:nvPr>
            <p:ph type="sldNum" sz="quarter" idx="12"/>
          </p:nvPr>
        </p:nvSpPr>
        <p:spPr/>
        <p:txBody>
          <a:bodyPr/>
          <a:lstStyle/>
          <a:p>
            <a:pPr>
              <a:defRPr/>
            </a:pPr>
            <a:fld id="{4BD8D94F-7DCC-4583-8942-8B98B6C16D23}" type="slidenum">
              <a:rPr lang="en-US" altLang="zh-CN" smtClean="0"/>
              <a:pPr>
                <a:defRPr/>
              </a:pPr>
              <a:t>55</a:t>
            </a:fld>
            <a:endParaRPr lang="en-US" altLang="zh-CN" dirty="0"/>
          </a:p>
        </p:txBody>
      </p:sp>
      <p:sp>
        <p:nvSpPr>
          <p:cNvPr id="7" name="矩形 6">
            <a:extLst>
              <a:ext uri="{FF2B5EF4-FFF2-40B4-BE49-F238E27FC236}">
                <a16:creationId xmlns:a16="http://schemas.microsoft.com/office/drawing/2014/main" xmlns="" id="{9D6668A2-014B-431E-997C-988F54387DE7}"/>
              </a:ext>
            </a:extLst>
          </p:cNvPr>
          <p:cNvSpPr/>
          <p:nvPr/>
        </p:nvSpPr>
        <p:spPr>
          <a:xfrm>
            <a:off x="714348" y="857233"/>
            <a:ext cx="7500990" cy="5078313"/>
          </a:xfrm>
          <a:prstGeom prst="rect">
            <a:avLst/>
          </a:prstGeom>
        </p:spPr>
        <p:txBody>
          <a:bodyPr wrap="square">
            <a:spAutoFit/>
          </a:bodyPr>
          <a:lstStyle/>
          <a:p>
            <a:pPr marL="342900" indent="-342900">
              <a:lnSpc>
                <a:spcPct val="150000"/>
              </a:lnSpc>
              <a:buClr>
                <a:srgbClr val="C00000"/>
              </a:buClr>
              <a:buFont typeface="Wingdings" pitchFamily="2" charset="2"/>
              <a:buChar char="p"/>
            </a:pPr>
            <a:r>
              <a:rPr lang="zh-CN" altLang="en-US" sz="2000" b="1" dirty="0">
                <a:latin typeface="楷体" pitchFamily="49" charset="-122"/>
                <a:ea typeface="楷体" pitchFamily="49" charset="-122"/>
              </a:rPr>
              <a:t>申请材料</a:t>
            </a:r>
            <a:endParaRPr lang="en-US" altLang="zh-CN" sz="2000" b="1" dirty="0">
              <a:latin typeface="楷体" pitchFamily="49" charset="-122"/>
              <a:ea typeface="楷体" pitchFamily="49" charset="-122"/>
            </a:endParaRPr>
          </a:p>
          <a:p>
            <a:pPr marL="342900" indent="-342900">
              <a:lnSpc>
                <a:spcPct val="150000"/>
              </a:lnSpc>
              <a:buClr>
                <a:srgbClr val="C00000"/>
              </a:buClr>
              <a:defRPr/>
            </a:pPr>
            <a:r>
              <a:rPr lang="zh-CN" altLang="en-US" sz="2800" b="1" dirty="0">
                <a:solidFill>
                  <a:srgbClr val="C00000"/>
                </a:solidFill>
                <a:latin typeface="楷体" pitchFamily="49" charset="-122"/>
                <a:ea typeface="楷体" pitchFamily="49" charset="-122"/>
              </a:rPr>
              <a:t>（二）</a:t>
            </a:r>
            <a:r>
              <a:rPr lang="zh-CN" altLang="en-US" sz="2800" b="1" dirty="0">
                <a:latin typeface="楷体" pitchFamily="49" charset="-122"/>
                <a:ea typeface="楷体" pitchFamily="49" charset="-122"/>
              </a:rPr>
              <a:t>离婚财产分割所涉证券过户</a:t>
            </a:r>
            <a:endParaRPr lang="en-US" altLang="zh-CN" sz="2800" b="1" dirty="0">
              <a:latin typeface="楷体" pitchFamily="49" charset="-122"/>
              <a:ea typeface="楷体" pitchFamily="49" charset="-122"/>
            </a:endParaRPr>
          </a:p>
          <a:p>
            <a:pPr marL="457200" indent="-457200">
              <a:lnSpc>
                <a:spcPct val="150000"/>
              </a:lnSpc>
              <a:buClr>
                <a:srgbClr val="C00000"/>
              </a:buClr>
              <a:buFont typeface="+mj-lt"/>
              <a:buAutoNum type="arabicPeriod"/>
              <a:defRPr/>
            </a:pPr>
            <a:r>
              <a:rPr lang="zh-CN" altLang="zh-CN" b="1" dirty="0">
                <a:latin typeface="楷体" pitchFamily="49" charset="-122"/>
                <a:ea typeface="楷体" pitchFamily="49" charset="-122"/>
              </a:rPr>
              <a:t>《证券非交易过户登记申请表》；</a:t>
            </a:r>
          </a:p>
          <a:p>
            <a:pPr marL="457200" indent="-457200">
              <a:lnSpc>
                <a:spcPct val="150000"/>
              </a:lnSpc>
              <a:buClr>
                <a:srgbClr val="C00000"/>
              </a:buClr>
              <a:buFont typeface="+mj-lt"/>
              <a:buAutoNum type="arabicPeriod"/>
              <a:defRPr/>
            </a:pPr>
            <a:r>
              <a:rPr lang="zh-CN" altLang="en-US" b="1" dirty="0">
                <a:latin typeface="楷体" pitchFamily="49" charset="-122"/>
                <a:ea typeface="楷体" pitchFamily="49" charset="-122"/>
              </a:rPr>
              <a:t>离婚证明文件（如果在离婚判决书及调解书、调解协议、公证的离婚财产分割协议中已经明确了离婚事实，离婚证明文件可不提供）</a:t>
            </a:r>
            <a:r>
              <a:rPr lang="zh-CN" altLang="zh-CN" b="1" dirty="0">
                <a:latin typeface="楷体" pitchFamily="49" charset="-122"/>
                <a:ea typeface="楷体" pitchFamily="49" charset="-122"/>
              </a:rPr>
              <a:t>；</a:t>
            </a:r>
            <a:endParaRPr lang="en-US" altLang="zh-CN" b="1" dirty="0">
              <a:latin typeface="楷体" pitchFamily="49" charset="-122"/>
              <a:ea typeface="楷体" pitchFamily="49" charset="-122"/>
            </a:endParaRPr>
          </a:p>
          <a:p>
            <a:pPr marL="457200" indent="-457200">
              <a:lnSpc>
                <a:spcPct val="150000"/>
              </a:lnSpc>
              <a:buClr>
                <a:srgbClr val="C00000"/>
              </a:buClr>
              <a:buFont typeface="+mj-lt"/>
              <a:buAutoNum type="arabicPeriod"/>
              <a:defRPr/>
            </a:pPr>
            <a:r>
              <a:rPr lang="zh-CN" altLang="zh-CN" b="1" dirty="0">
                <a:latin typeface="楷体" pitchFamily="49" charset="-122"/>
                <a:ea typeface="楷体" pitchFamily="49" charset="-122"/>
              </a:rPr>
              <a:t>离婚财产分割证明文件（如经公证的离婚财产分割协议、法院出具的已</a:t>
            </a:r>
            <a:r>
              <a:rPr lang="zh-CN" altLang="zh-CN" sz="2400" b="1" dirty="0">
                <a:solidFill>
                  <a:srgbClr val="FF0000"/>
                </a:solidFill>
                <a:latin typeface="楷体" pitchFamily="49" charset="-122"/>
                <a:ea typeface="楷体" pitchFamily="49" charset="-122"/>
              </a:rPr>
              <a:t>生效</a:t>
            </a:r>
            <a:r>
              <a:rPr lang="zh-CN" altLang="zh-CN" b="1" dirty="0">
                <a:latin typeface="楷体" pitchFamily="49" charset="-122"/>
                <a:ea typeface="楷体" pitchFamily="49" charset="-122"/>
              </a:rPr>
              <a:t>的判决书及调解书、人民调解委员会出具的调解协议）</a:t>
            </a:r>
            <a:r>
              <a:rPr lang="zh-CN" altLang="en-US" b="1" dirty="0">
                <a:latin typeface="楷体" pitchFamily="49" charset="-122"/>
                <a:ea typeface="楷体" pitchFamily="49" charset="-122"/>
              </a:rPr>
              <a:t>；</a:t>
            </a:r>
            <a:endParaRPr lang="zh-CN" altLang="zh-CN" b="1" dirty="0">
              <a:latin typeface="楷体" pitchFamily="49" charset="-122"/>
              <a:ea typeface="楷体" pitchFamily="49" charset="-122"/>
            </a:endParaRPr>
          </a:p>
          <a:p>
            <a:pPr marL="457200" indent="-457200">
              <a:lnSpc>
                <a:spcPct val="150000"/>
              </a:lnSpc>
              <a:buClr>
                <a:srgbClr val="C00000"/>
              </a:buClr>
              <a:buFont typeface="+mj-lt"/>
              <a:buAutoNum type="arabicPeriod"/>
              <a:defRPr/>
            </a:pPr>
            <a:r>
              <a:rPr lang="zh-CN" altLang="en-US" b="1" dirty="0">
                <a:latin typeface="楷体" pitchFamily="49" charset="-122"/>
                <a:ea typeface="楷体" pitchFamily="49" charset="-122"/>
              </a:rPr>
              <a:t>如属于需要进行权益披露的，有关权益披露义务人需履行权益披露义务，并提供权益披露公告</a:t>
            </a:r>
            <a:r>
              <a:rPr lang="zh-CN" altLang="zh-CN" b="1" dirty="0">
                <a:latin typeface="楷体" pitchFamily="49" charset="-122"/>
                <a:ea typeface="楷体" pitchFamily="49" charset="-122"/>
              </a:rPr>
              <a:t>；</a:t>
            </a:r>
          </a:p>
          <a:p>
            <a:pPr marL="457200" indent="-457200">
              <a:lnSpc>
                <a:spcPct val="150000"/>
              </a:lnSpc>
              <a:buClr>
                <a:srgbClr val="C00000"/>
              </a:buClr>
              <a:buFont typeface="+mj-lt"/>
              <a:buAutoNum type="arabicPeriod"/>
              <a:defRPr/>
            </a:pPr>
            <a:r>
              <a:rPr lang="zh-CN" altLang="en-US" b="1" dirty="0">
                <a:latin typeface="楷体" pitchFamily="49" charset="-122"/>
                <a:ea typeface="楷体" pitchFamily="49" charset="-122"/>
              </a:rPr>
              <a:t>离婚</a:t>
            </a:r>
            <a:r>
              <a:rPr lang="zh-CN" altLang="zh-CN" b="1" dirty="0">
                <a:latin typeface="楷体" pitchFamily="49" charset="-122"/>
                <a:ea typeface="楷体" pitchFamily="49" charset="-122"/>
              </a:rPr>
              <a:t>双方的身份证明文件；</a:t>
            </a:r>
          </a:p>
          <a:p>
            <a:pPr marL="457200" indent="-457200">
              <a:lnSpc>
                <a:spcPct val="150000"/>
              </a:lnSpc>
              <a:buClr>
                <a:srgbClr val="C00000"/>
              </a:buClr>
              <a:buFont typeface="+mj-lt"/>
              <a:buAutoNum type="arabicPeriod"/>
              <a:defRPr/>
            </a:pPr>
            <a:r>
              <a:rPr lang="zh-CN" altLang="zh-CN" b="1" dirty="0">
                <a:latin typeface="楷体" pitchFamily="49" charset="-122"/>
                <a:ea typeface="楷体" pitchFamily="49" charset="-122"/>
              </a:rPr>
              <a:t>本公司要求的其他文件。</a:t>
            </a:r>
          </a:p>
        </p:txBody>
      </p:sp>
    </p:spTree>
    <p:extLst>
      <p:ext uri="{BB962C8B-B14F-4D97-AF65-F5344CB8AC3E}">
        <p14:creationId xmlns:p14="http://schemas.microsoft.com/office/powerpoint/2010/main" xmlns="" val="133054221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3"/>
          <p:cNvSpPr txBox="1">
            <a:spLocks noChangeArrowheads="1"/>
          </p:cNvSpPr>
          <p:nvPr/>
        </p:nvSpPr>
        <p:spPr bwMode="auto">
          <a:xfrm>
            <a:off x="2643174" y="2143117"/>
            <a:ext cx="3857652" cy="461665"/>
          </a:xfrm>
          <a:prstGeom prst="rect">
            <a:avLst/>
          </a:prstGeom>
          <a:noFill/>
          <a:ln w="9525">
            <a:noFill/>
            <a:miter lim="800000"/>
            <a:headEnd/>
            <a:tailEnd/>
          </a:ln>
        </p:spPr>
        <p:txBody>
          <a:bodyPr wrap="square">
            <a:spAutoFit/>
          </a:bodyPr>
          <a:lstStyle/>
          <a:p>
            <a:r>
              <a:rPr lang="zh-CN" altLang="en-US" sz="2400" b="1" dirty="0">
                <a:latin typeface="微软雅黑" pitchFamily="34" charset="-122"/>
                <a:ea typeface="微软雅黑" pitchFamily="34" charset="-122"/>
              </a:rPr>
              <a:t>法人资格丧失所涉证券过户</a:t>
            </a:r>
          </a:p>
        </p:txBody>
      </p:sp>
      <p:cxnSp>
        <p:nvCxnSpPr>
          <p:cNvPr id="7" name="直接连接符 15"/>
          <p:cNvCxnSpPr>
            <a:cxnSpLocks noChangeShapeType="1"/>
          </p:cNvCxnSpPr>
          <p:nvPr/>
        </p:nvCxnSpPr>
        <p:spPr bwMode="auto">
          <a:xfrm>
            <a:off x="1643042" y="3214687"/>
            <a:ext cx="5903912" cy="0"/>
          </a:xfrm>
          <a:prstGeom prst="line">
            <a:avLst/>
          </a:prstGeom>
          <a:noFill/>
          <a:ln w="9525" cmpd="sng">
            <a:solidFill>
              <a:schemeClr val="tx2"/>
            </a:solidFill>
            <a:round/>
            <a:headEnd/>
            <a:tailEnd/>
          </a:ln>
          <a:effectLst/>
        </p:spPr>
      </p:cxnSp>
      <p:sp>
        <p:nvSpPr>
          <p:cNvPr id="9" name="TextBox 49"/>
          <p:cNvSpPr txBox="1">
            <a:spLocks noChangeArrowheads="1"/>
          </p:cNvSpPr>
          <p:nvPr/>
        </p:nvSpPr>
        <p:spPr bwMode="auto">
          <a:xfrm>
            <a:off x="1736684" y="3460756"/>
            <a:ext cx="5761038" cy="1754326"/>
          </a:xfrm>
          <a:prstGeom prst="rect">
            <a:avLst/>
          </a:prstGeom>
          <a:noFill/>
          <a:ln w="9525">
            <a:noFill/>
            <a:miter lim="800000"/>
            <a:headEnd/>
            <a:tailEnd/>
          </a:ln>
        </p:spPr>
        <p:txBody>
          <a:bodyPr>
            <a:spAutoFit/>
          </a:bodyPr>
          <a:lstStyle/>
          <a:p>
            <a:pPr>
              <a:lnSpc>
                <a:spcPct val="150000"/>
              </a:lnSpc>
              <a:buClr>
                <a:srgbClr val="C00000"/>
              </a:buClr>
              <a:buFont typeface="Wingdings" pitchFamily="2" charset="2"/>
              <a:buChar char="l"/>
            </a:pPr>
            <a:r>
              <a:rPr lang="zh-CN" altLang="zh-CN" b="1" dirty="0">
                <a:latin typeface="楷体" pitchFamily="49" charset="-122"/>
                <a:ea typeface="楷体" pitchFamily="49" charset="-122"/>
              </a:rPr>
              <a:t>因解散、破产、合并、分立、歇业、注销等原因丧失法人资格</a:t>
            </a:r>
            <a:r>
              <a:rPr lang="zh-CN" altLang="en-US" b="1" dirty="0">
                <a:latin typeface="楷体" pitchFamily="49" charset="-122"/>
                <a:ea typeface="楷体" pitchFamily="49" charset="-122"/>
              </a:rPr>
              <a:t>；</a:t>
            </a:r>
            <a:endParaRPr lang="en-US" altLang="zh-CN" b="1" dirty="0">
              <a:latin typeface="楷体" pitchFamily="49" charset="-122"/>
              <a:ea typeface="楷体" pitchFamily="49" charset="-122"/>
            </a:endParaRPr>
          </a:p>
          <a:p>
            <a:pPr>
              <a:lnSpc>
                <a:spcPct val="150000"/>
              </a:lnSpc>
              <a:buClr>
                <a:srgbClr val="C00000"/>
              </a:buClr>
              <a:buFont typeface="Wingdings" pitchFamily="2" charset="2"/>
              <a:buChar char="l"/>
            </a:pPr>
            <a:r>
              <a:rPr lang="zh-CN" altLang="en-US" b="1" dirty="0">
                <a:latin typeface="楷体" pitchFamily="49" charset="-122"/>
                <a:ea typeface="楷体" pitchFamily="49" charset="-122"/>
              </a:rPr>
              <a:t>也适用于</a:t>
            </a:r>
            <a:r>
              <a:rPr lang="zh-CN" altLang="zh-CN" b="1" dirty="0">
                <a:latin typeface="楷体" pitchFamily="49" charset="-122"/>
                <a:ea typeface="楷体" pitchFamily="49" charset="-122"/>
              </a:rPr>
              <a:t>合伙企业、非法人创业投资企业等非法人组织</a:t>
            </a:r>
            <a:r>
              <a:rPr lang="zh-CN" altLang="en-US" b="1" dirty="0">
                <a:latin typeface="楷体" pitchFamily="49" charset="-122"/>
                <a:ea typeface="楷体" pitchFamily="49" charset="-122"/>
              </a:rPr>
              <a:t>。</a:t>
            </a:r>
          </a:p>
        </p:txBody>
      </p:sp>
      <p:sp>
        <p:nvSpPr>
          <p:cNvPr id="11" name="TextBox 10"/>
          <p:cNvSpPr txBox="1"/>
          <p:nvPr/>
        </p:nvSpPr>
        <p:spPr>
          <a:xfrm>
            <a:off x="428596" y="1214423"/>
            <a:ext cx="2428892" cy="369332"/>
          </a:xfrm>
          <a:prstGeom prst="rect">
            <a:avLst/>
          </a:prstGeom>
          <a:noFill/>
        </p:spPr>
        <p:txBody>
          <a:bodyPr wrap="square" rtlCol="0">
            <a:spAutoFit/>
          </a:bodyPr>
          <a:lstStyle/>
          <a:p>
            <a:pPr>
              <a:buClr>
                <a:srgbClr val="C00000"/>
              </a:buClr>
              <a:buFont typeface="Wingdings" pitchFamily="2" charset="2"/>
              <a:buChar char="p"/>
            </a:pPr>
            <a:r>
              <a:rPr lang="zh-CN" altLang="en-US" b="1" dirty="0">
                <a:latin typeface="微软雅黑" pitchFamily="34" charset="-122"/>
                <a:ea typeface="微软雅黑" pitchFamily="34" charset="-122"/>
              </a:rPr>
              <a:t> 适用范围</a:t>
            </a:r>
          </a:p>
        </p:txBody>
      </p:sp>
      <p:pic>
        <p:nvPicPr>
          <p:cNvPr id="8" name="Picture 3" descr="C:\Users\Administrator\Desktop\讲课准备材料\logo.png"/>
          <p:cNvPicPr>
            <a:picLocks noChangeAspect="1" noChangeArrowheads="1"/>
          </p:cNvPicPr>
          <p:nvPr/>
        </p:nvPicPr>
        <p:blipFill>
          <a:blip r:embed="rId2" cstate="print"/>
          <a:srcRect/>
          <a:stretch>
            <a:fillRect/>
          </a:stretch>
        </p:blipFill>
        <p:spPr bwMode="auto">
          <a:xfrm>
            <a:off x="7668344" y="6237313"/>
            <a:ext cx="1214446" cy="399985"/>
          </a:xfrm>
          <a:prstGeom prst="rect">
            <a:avLst/>
          </a:prstGeom>
          <a:noFill/>
        </p:spPr>
      </p:pic>
      <p:sp>
        <p:nvSpPr>
          <p:cNvPr id="13" name="标题 1"/>
          <p:cNvSpPr txBox="1">
            <a:spLocks/>
          </p:cNvSpPr>
          <p:nvPr/>
        </p:nvSpPr>
        <p:spPr bwMode="auto">
          <a:xfrm>
            <a:off x="428596" y="285728"/>
            <a:ext cx="4471990" cy="58259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证券非交易过户业务</a:t>
            </a:r>
            <a: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3" name="灯片编号占位符 2"/>
          <p:cNvSpPr>
            <a:spLocks noGrp="1"/>
          </p:cNvSpPr>
          <p:nvPr>
            <p:ph type="sldNum" sz="quarter" idx="12"/>
          </p:nvPr>
        </p:nvSpPr>
        <p:spPr/>
        <p:txBody>
          <a:bodyPr/>
          <a:lstStyle/>
          <a:p>
            <a:pPr>
              <a:defRPr/>
            </a:pPr>
            <a:fld id="{37FA377A-D61E-4AFF-BD7C-238A8887A06F}" type="slidenum">
              <a:rPr lang="en-US" altLang="zh-CN" smtClean="0"/>
              <a:pPr>
                <a:defRPr/>
              </a:pPr>
              <a:t>56</a:t>
            </a:fld>
            <a:endParaRPr lang="en-US" altLang="zh-CN" dirty="0"/>
          </a:p>
        </p:txBody>
      </p:sp>
    </p:spTree>
    <p:extLst>
      <p:ext uri="{BB962C8B-B14F-4D97-AF65-F5344CB8AC3E}">
        <p14:creationId xmlns:p14="http://schemas.microsoft.com/office/powerpoint/2010/main" xmlns="" val="1411220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9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31"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 calcmode="lin" valueType="num">
                                      <p:cBhvr>
                                        <p:cTn id="16" dur="500" fill="hold"/>
                                        <p:tgtEl>
                                          <p:spTgt spid="7"/>
                                        </p:tgtEl>
                                        <p:attrNameLst>
                                          <p:attrName>style.rotation</p:attrName>
                                        </p:attrNameLst>
                                      </p:cBhvr>
                                      <p:tavLst>
                                        <p:tav tm="0">
                                          <p:val>
                                            <p:fltVal val="90"/>
                                          </p:val>
                                        </p:tav>
                                        <p:tav tm="100000">
                                          <p:val>
                                            <p:fltVal val="0"/>
                                          </p:val>
                                        </p:tav>
                                      </p:tavLst>
                                    </p:anim>
                                    <p:animEffect transition="in" filter="fade">
                                      <p:cBhvr>
                                        <p:cTn id="17" dur="500"/>
                                        <p:tgtEl>
                                          <p:spTgt spid="7"/>
                                        </p:tgtEl>
                                      </p:cBhvr>
                                    </p:animEffect>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9" grpId="0" autoUpdateAnimBg="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3"/>
          <p:cNvSpPr txBox="1">
            <a:spLocks noChangeArrowheads="1"/>
          </p:cNvSpPr>
          <p:nvPr/>
        </p:nvSpPr>
        <p:spPr bwMode="auto">
          <a:xfrm>
            <a:off x="2500298" y="2143117"/>
            <a:ext cx="4357718" cy="461665"/>
          </a:xfrm>
          <a:prstGeom prst="rect">
            <a:avLst/>
          </a:prstGeom>
          <a:noFill/>
          <a:ln w="9525">
            <a:noFill/>
            <a:miter lim="800000"/>
            <a:headEnd/>
            <a:tailEnd/>
          </a:ln>
        </p:spPr>
        <p:txBody>
          <a:bodyPr wrap="square">
            <a:spAutoFit/>
          </a:bodyPr>
          <a:lstStyle/>
          <a:p>
            <a:r>
              <a:rPr lang="zh-CN" altLang="en-US" sz="2400" b="1" dirty="0">
                <a:latin typeface="微软雅黑" pitchFamily="34" charset="-122"/>
                <a:ea typeface="微软雅黑" pitchFamily="34" charset="-122"/>
              </a:rPr>
              <a:t>向基金会捐赠证券的过户</a:t>
            </a:r>
          </a:p>
        </p:txBody>
      </p:sp>
      <p:cxnSp>
        <p:nvCxnSpPr>
          <p:cNvPr id="7" name="直接连接符 15"/>
          <p:cNvCxnSpPr>
            <a:cxnSpLocks noChangeShapeType="1"/>
          </p:cNvCxnSpPr>
          <p:nvPr/>
        </p:nvCxnSpPr>
        <p:spPr bwMode="auto">
          <a:xfrm>
            <a:off x="1643042" y="3357563"/>
            <a:ext cx="5903912" cy="0"/>
          </a:xfrm>
          <a:prstGeom prst="line">
            <a:avLst/>
          </a:prstGeom>
          <a:noFill/>
          <a:ln w="9525" cmpd="sng">
            <a:solidFill>
              <a:schemeClr val="tx2"/>
            </a:solidFill>
            <a:round/>
            <a:headEnd/>
            <a:tailEnd/>
          </a:ln>
          <a:effectLst/>
        </p:spPr>
      </p:cxnSp>
      <p:sp>
        <p:nvSpPr>
          <p:cNvPr id="9" name="TextBox 49"/>
          <p:cNvSpPr txBox="1">
            <a:spLocks noChangeArrowheads="1"/>
          </p:cNvSpPr>
          <p:nvPr/>
        </p:nvSpPr>
        <p:spPr bwMode="auto">
          <a:xfrm>
            <a:off x="1736684" y="3603632"/>
            <a:ext cx="5761038" cy="1338828"/>
          </a:xfrm>
          <a:prstGeom prst="rect">
            <a:avLst/>
          </a:prstGeom>
          <a:noFill/>
          <a:ln w="9525">
            <a:noFill/>
            <a:miter lim="800000"/>
            <a:headEnd/>
            <a:tailEnd/>
          </a:ln>
        </p:spPr>
        <p:txBody>
          <a:bodyPr>
            <a:spAutoFit/>
          </a:bodyPr>
          <a:lstStyle/>
          <a:p>
            <a:pPr>
              <a:lnSpc>
                <a:spcPct val="150000"/>
              </a:lnSpc>
              <a:buClr>
                <a:srgbClr val="C00000"/>
              </a:buClr>
              <a:buFont typeface="Wingdings" pitchFamily="2" charset="2"/>
              <a:buChar char="l"/>
            </a:pPr>
            <a:r>
              <a:rPr lang="zh-CN" altLang="en-US" b="1" dirty="0">
                <a:latin typeface="楷体" pitchFamily="49" charset="-122"/>
                <a:ea typeface="楷体" pitchFamily="49" charset="-122"/>
              </a:rPr>
              <a:t>作为</a:t>
            </a:r>
            <a:r>
              <a:rPr lang="zh-CN" altLang="zh-CN" b="1" dirty="0">
                <a:latin typeface="楷体" pitchFamily="49" charset="-122"/>
                <a:ea typeface="楷体" pitchFamily="49" charset="-122"/>
              </a:rPr>
              <a:t>受赠人的基金会是指依据《基金会管理条例》合法设立，并在</a:t>
            </a:r>
            <a:r>
              <a:rPr lang="zh-CN" altLang="zh-CN" b="1" dirty="0">
                <a:solidFill>
                  <a:srgbClr val="FF0000"/>
                </a:solidFill>
                <a:latin typeface="楷体" pitchFamily="49" charset="-122"/>
                <a:ea typeface="楷体" pitchFamily="49" charset="-122"/>
              </a:rPr>
              <a:t>省级或省级以上民政部门登记的基金会</a:t>
            </a:r>
            <a:r>
              <a:rPr lang="zh-CN" altLang="zh-CN" b="1" dirty="0">
                <a:latin typeface="楷体" pitchFamily="49" charset="-122"/>
                <a:ea typeface="楷体" pitchFamily="49" charset="-122"/>
              </a:rPr>
              <a:t>（不含境外基金会代表机构）</a:t>
            </a:r>
            <a:r>
              <a:rPr lang="zh-CN" altLang="en-US" b="1" dirty="0">
                <a:latin typeface="楷体" pitchFamily="49" charset="-122"/>
                <a:ea typeface="楷体" pitchFamily="49" charset="-122"/>
              </a:rPr>
              <a:t>。</a:t>
            </a:r>
          </a:p>
        </p:txBody>
      </p:sp>
      <p:sp>
        <p:nvSpPr>
          <p:cNvPr id="11" name="TextBox 10"/>
          <p:cNvSpPr txBox="1"/>
          <p:nvPr/>
        </p:nvSpPr>
        <p:spPr>
          <a:xfrm>
            <a:off x="428596" y="1214423"/>
            <a:ext cx="2428892" cy="369332"/>
          </a:xfrm>
          <a:prstGeom prst="rect">
            <a:avLst/>
          </a:prstGeom>
          <a:noFill/>
        </p:spPr>
        <p:txBody>
          <a:bodyPr wrap="square" rtlCol="0">
            <a:spAutoFit/>
          </a:bodyPr>
          <a:lstStyle/>
          <a:p>
            <a:pPr>
              <a:buClr>
                <a:srgbClr val="C00000"/>
              </a:buClr>
              <a:buFont typeface="Wingdings" pitchFamily="2" charset="2"/>
              <a:buChar char="p"/>
            </a:pPr>
            <a:r>
              <a:rPr lang="zh-CN" altLang="en-US" b="1" dirty="0">
                <a:latin typeface="微软雅黑" pitchFamily="34" charset="-122"/>
                <a:ea typeface="微软雅黑" pitchFamily="34" charset="-122"/>
              </a:rPr>
              <a:t> 适用范围</a:t>
            </a:r>
          </a:p>
        </p:txBody>
      </p:sp>
      <p:pic>
        <p:nvPicPr>
          <p:cNvPr id="8" name="Picture 3" descr="C:\Users\Administrator\Desktop\讲课准备材料\logo.png"/>
          <p:cNvPicPr>
            <a:picLocks noChangeAspect="1" noChangeArrowheads="1"/>
          </p:cNvPicPr>
          <p:nvPr/>
        </p:nvPicPr>
        <p:blipFill>
          <a:blip r:embed="rId2" cstate="print"/>
          <a:srcRect/>
          <a:stretch>
            <a:fillRect/>
          </a:stretch>
        </p:blipFill>
        <p:spPr bwMode="auto">
          <a:xfrm>
            <a:off x="7668344" y="6237313"/>
            <a:ext cx="1214446" cy="399985"/>
          </a:xfrm>
          <a:prstGeom prst="rect">
            <a:avLst/>
          </a:prstGeom>
          <a:noFill/>
        </p:spPr>
      </p:pic>
      <p:sp>
        <p:nvSpPr>
          <p:cNvPr id="12" name="标题 1"/>
          <p:cNvSpPr txBox="1">
            <a:spLocks/>
          </p:cNvSpPr>
          <p:nvPr/>
        </p:nvSpPr>
        <p:spPr bwMode="auto">
          <a:xfrm>
            <a:off x="428596" y="285728"/>
            <a:ext cx="4471990" cy="58259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证券非交易过户业务</a:t>
            </a:r>
            <a: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3" name="灯片编号占位符 2"/>
          <p:cNvSpPr>
            <a:spLocks noGrp="1"/>
          </p:cNvSpPr>
          <p:nvPr>
            <p:ph type="sldNum" sz="quarter" idx="12"/>
          </p:nvPr>
        </p:nvSpPr>
        <p:spPr/>
        <p:txBody>
          <a:bodyPr/>
          <a:lstStyle/>
          <a:p>
            <a:pPr>
              <a:defRPr/>
            </a:pPr>
            <a:fld id="{37FA377A-D61E-4AFF-BD7C-238A8887A06F}" type="slidenum">
              <a:rPr lang="en-US" altLang="zh-CN" smtClean="0"/>
              <a:pPr>
                <a:defRPr/>
              </a:pPr>
              <a:t>57</a:t>
            </a:fld>
            <a:endParaRPr lang="en-US" altLang="zh-CN" dirty="0"/>
          </a:p>
        </p:txBody>
      </p:sp>
    </p:spTree>
    <p:extLst>
      <p:ext uri="{BB962C8B-B14F-4D97-AF65-F5344CB8AC3E}">
        <p14:creationId xmlns:p14="http://schemas.microsoft.com/office/powerpoint/2010/main" xmlns="" val="1558991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9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31"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 calcmode="lin" valueType="num">
                                      <p:cBhvr>
                                        <p:cTn id="16" dur="500" fill="hold"/>
                                        <p:tgtEl>
                                          <p:spTgt spid="7"/>
                                        </p:tgtEl>
                                        <p:attrNameLst>
                                          <p:attrName>style.rotation</p:attrName>
                                        </p:attrNameLst>
                                      </p:cBhvr>
                                      <p:tavLst>
                                        <p:tav tm="0">
                                          <p:val>
                                            <p:fltVal val="90"/>
                                          </p:val>
                                        </p:tav>
                                        <p:tav tm="100000">
                                          <p:val>
                                            <p:fltVal val="0"/>
                                          </p:val>
                                        </p:tav>
                                      </p:tavLst>
                                    </p:anim>
                                    <p:animEffect transition="in" filter="fade">
                                      <p:cBhvr>
                                        <p:cTn id="17" dur="500"/>
                                        <p:tgtEl>
                                          <p:spTgt spid="7"/>
                                        </p:tgtEl>
                                      </p:cBhvr>
                                    </p:animEffect>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9" grpId="0" autoUpdateAnimBg="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3"/>
          <p:cNvSpPr txBox="1">
            <a:spLocks noChangeArrowheads="1"/>
          </p:cNvSpPr>
          <p:nvPr/>
        </p:nvSpPr>
        <p:spPr bwMode="auto">
          <a:xfrm>
            <a:off x="2339752" y="1268760"/>
            <a:ext cx="3240360" cy="461665"/>
          </a:xfrm>
          <a:prstGeom prst="rect">
            <a:avLst/>
          </a:prstGeom>
          <a:noFill/>
          <a:ln w="9525">
            <a:noFill/>
            <a:miter lim="800000"/>
            <a:headEnd/>
            <a:tailEnd/>
          </a:ln>
        </p:spPr>
        <p:txBody>
          <a:bodyPr wrap="square">
            <a:spAutoFit/>
          </a:bodyPr>
          <a:lstStyle/>
          <a:p>
            <a:pPr lvl="0" algn="ctr"/>
            <a:r>
              <a:rPr lang="zh-CN" altLang="en-US" sz="2400" b="1" dirty="0">
                <a:latin typeface="微软雅黑" pitchFamily="34" charset="-122"/>
                <a:ea typeface="微软雅黑" pitchFamily="34" charset="-122"/>
              </a:rPr>
              <a:t>特定事项协议转让过户</a:t>
            </a:r>
          </a:p>
        </p:txBody>
      </p:sp>
      <p:sp>
        <p:nvSpPr>
          <p:cNvPr id="9" name="TextBox 49"/>
          <p:cNvSpPr txBox="1">
            <a:spLocks noChangeArrowheads="1"/>
          </p:cNvSpPr>
          <p:nvPr/>
        </p:nvSpPr>
        <p:spPr bwMode="auto">
          <a:xfrm>
            <a:off x="467544" y="2132856"/>
            <a:ext cx="7128792" cy="3970318"/>
          </a:xfrm>
          <a:prstGeom prst="rect">
            <a:avLst/>
          </a:prstGeom>
          <a:noFill/>
          <a:ln w="9525">
            <a:noFill/>
            <a:miter lim="800000"/>
            <a:headEnd/>
            <a:tailEnd/>
          </a:ln>
        </p:spPr>
        <p:txBody>
          <a:bodyPr wrap="square">
            <a:spAutoFit/>
          </a:bodyPr>
          <a:lstStyle/>
          <a:p>
            <a:pPr lvl="0">
              <a:lnSpc>
                <a:spcPct val="150000"/>
              </a:lnSpc>
              <a:buClr>
                <a:srgbClr val="C00000"/>
              </a:buClr>
              <a:buFont typeface="Wingdings" pitchFamily="2" charset="2"/>
              <a:buChar char="l"/>
            </a:pPr>
            <a:r>
              <a:rPr lang="zh-CN" altLang="en-US" b="1" dirty="0" smtClean="0">
                <a:latin typeface="楷体" pitchFamily="49" charset="-122"/>
                <a:ea typeface="楷体" pitchFamily="49" charset="-122"/>
              </a:rPr>
              <a:t>什么是特定事项协议转让？</a:t>
            </a:r>
            <a:endParaRPr lang="en-US" altLang="zh-CN" b="1" dirty="0" smtClean="0">
              <a:latin typeface="楷体" pitchFamily="49" charset="-122"/>
              <a:ea typeface="楷体" pitchFamily="49" charset="-122"/>
            </a:endParaRPr>
          </a:p>
          <a:p>
            <a:pPr lvl="0">
              <a:lnSpc>
                <a:spcPct val="150000"/>
              </a:lnSpc>
              <a:buClr>
                <a:srgbClr val="C00000"/>
              </a:buClr>
              <a:buFont typeface="Wingdings" pitchFamily="2" charset="2"/>
              <a:buChar char="l"/>
            </a:pPr>
            <a:r>
              <a:rPr lang="zh-CN" altLang="en-US" sz="2000" b="1" dirty="0" smtClean="0">
                <a:solidFill>
                  <a:srgbClr val="C00000"/>
                </a:solidFill>
                <a:latin typeface="楷体" pitchFamily="49" charset="-122"/>
                <a:ea typeface="楷体" pitchFamily="49" charset="-122"/>
              </a:rPr>
              <a:t>适用情形：</a:t>
            </a:r>
            <a:endParaRPr lang="en-US" altLang="zh-CN" sz="2000" b="1" dirty="0" smtClean="0">
              <a:solidFill>
                <a:srgbClr val="C00000"/>
              </a:solidFill>
              <a:latin typeface="楷体" pitchFamily="49" charset="-122"/>
              <a:ea typeface="楷体" pitchFamily="49" charset="-122"/>
            </a:endParaRPr>
          </a:p>
          <a:p>
            <a:pPr lvl="0">
              <a:lnSpc>
                <a:spcPct val="150000"/>
              </a:lnSpc>
              <a:buClr>
                <a:srgbClr val="C00000"/>
              </a:buClr>
            </a:pPr>
            <a:r>
              <a:rPr lang="en-US" altLang="zh-CN" b="1" dirty="0" smtClean="0">
                <a:latin typeface="楷体" pitchFamily="49" charset="-122"/>
                <a:ea typeface="楷体" pitchFamily="49" charset="-122"/>
              </a:rPr>
              <a:t>    </a:t>
            </a:r>
            <a:r>
              <a:rPr lang="zh-CN" altLang="en-US" b="1" dirty="0" smtClean="0">
                <a:latin typeface="楷体" pitchFamily="49" charset="-122"/>
                <a:ea typeface="楷体" pitchFamily="49" charset="-122"/>
              </a:rPr>
              <a:t>挂牌公司收购、股东权益变动相关的股份转让、转让双方存在实际控制关系或均受同一控制人所控制的股份转让、外国投资者战略投资挂牌公司、股东间履行业绩承诺及补偿特殊条款、行政划转等</a:t>
            </a:r>
            <a:endParaRPr lang="zh-CN" altLang="zh-CN" b="1" dirty="0" smtClean="0">
              <a:latin typeface="楷体" pitchFamily="49" charset="-122"/>
              <a:ea typeface="楷体" pitchFamily="49" charset="-122"/>
            </a:endParaRPr>
          </a:p>
          <a:p>
            <a:pPr lvl="0">
              <a:lnSpc>
                <a:spcPct val="150000"/>
              </a:lnSpc>
              <a:buClr>
                <a:srgbClr val="C00000"/>
              </a:buClr>
              <a:buFont typeface="Wingdings" pitchFamily="2" charset="2"/>
              <a:buChar char="l"/>
            </a:pPr>
            <a:r>
              <a:rPr lang="zh-CN" altLang="en-US" b="1" dirty="0" smtClean="0">
                <a:latin typeface="楷体" pitchFamily="49" charset="-122"/>
                <a:ea typeface="楷体" pitchFamily="49" charset="-122"/>
              </a:rPr>
              <a:t>根据</a:t>
            </a: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全国中小企业股份转让系统挂牌公司股份特定事项协议转让业务暂行办法</a:t>
            </a: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规定办理挂牌公司股份特定事项协议转让业务。</a:t>
            </a:r>
            <a:endParaRPr lang="en-US" altLang="zh-CN" b="1" dirty="0">
              <a:latin typeface="楷体" pitchFamily="49" charset="-122"/>
              <a:ea typeface="楷体" pitchFamily="49" charset="-122"/>
            </a:endParaRPr>
          </a:p>
          <a:p>
            <a:pPr lvl="0">
              <a:lnSpc>
                <a:spcPct val="150000"/>
              </a:lnSpc>
              <a:buClr>
                <a:srgbClr val="C00000"/>
              </a:buClr>
              <a:buFont typeface="Wingdings" pitchFamily="2" charset="2"/>
              <a:buChar char="l"/>
            </a:pPr>
            <a:r>
              <a:rPr lang="zh-CN" altLang="en-US" b="1" dirty="0">
                <a:latin typeface="楷体" pitchFamily="49" charset="-122"/>
                <a:ea typeface="楷体" pitchFamily="49" charset="-122"/>
              </a:rPr>
              <a:t>申请人应先向全国股转公司申请</a:t>
            </a:r>
            <a:r>
              <a:rPr lang="zh-CN" altLang="en-US" b="1" dirty="0">
                <a:solidFill>
                  <a:srgbClr val="C00000"/>
                </a:solidFill>
                <a:latin typeface="楷体" pitchFamily="49" charset="-122"/>
                <a:ea typeface="楷体" pitchFamily="49" charset="-122"/>
              </a:rPr>
              <a:t>审核确认</a:t>
            </a:r>
            <a:r>
              <a:rPr lang="zh-CN" altLang="en-US" b="1" dirty="0">
                <a:latin typeface="楷体" pitchFamily="49" charset="-122"/>
                <a:ea typeface="楷体" pitchFamily="49" charset="-122"/>
              </a:rPr>
              <a:t>，经全国股转公司审核确认后再向本公司办理过户登记手续。 </a:t>
            </a:r>
            <a:endParaRPr lang="en-US" altLang="zh-CN" b="1" dirty="0">
              <a:latin typeface="楷体" pitchFamily="49" charset="-122"/>
              <a:ea typeface="楷体" pitchFamily="49" charset="-122"/>
            </a:endParaRPr>
          </a:p>
        </p:txBody>
      </p:sp>
      <p:pic>
        <p:nvPicPr>
          <p:cNvPr id="8" name="Picture 3" descr="C:\Users\Administrator\Desktop\讲课准备材料\logo.png"/>
          <p:cNvPicPr>
            <a:picLocks noChangeAspect="1" noChangeArrowheads="1"/>
          </p:cNvPicPr>
          <p:nvPr/>
        </p:nvPicPr>
        <p:blipFill>
          <a:blip r:embed="rId2" cstate="print"/>
          <a:srcRect/>
          <a:stretch>
            <a:fillRect/>
          </a:stretch>
        </p:blipFill>
        <p:spPr bwMode="auto">
          <a:xfrm>
            <a:off x="7668344" y="6237313"/>
            <a:ext cx="1214446" cy="399985"/>
          </a:xfrm>
          <a:prstGeom prst="rect">
            <a:avLst/>
          </a:prstGeom>
          <a:noFill/>
        </p:spPr>
      </p:pic>
      <p:sp>
        <p:nvSpPr>
          <p:cNvPr id="12" name="标题 1"/>
          <p:cNvSpPr txBox="1">
            <a:spLocks/>
          </p:cNvSpPr>
          <p:nvPr/>
        </p:nvSpPr>
        <p:spPr bwMode="auto">
          <a:xfrm>
            <a:off x="428596" y="285728"/>
            <a:ext cx="4471990" cy="58259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证券非交易过户业务</a:t>
            </a:r>
            <a: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3" name="灯片编号占位符 2"/>
          <p:cNvSpPr>
            <a:spLocks noGrp="1"/>
          </p:cNvSpPr>
          <p:nvPr>
            <p:ph type="sldNum" sz="quarter" idx="12"/>
          </p:nvPr>
        </p:nvSpPr>
        <p:spPr/>
        <p:txBody>
          <a:bodyPr/>
          <a:lstStyle/>
          <a:p>
            <a:pPr>
              <a:defRPr/>
            </a:pPr>
            <a:fld id="{37FA377A-D61E-4AFF-BD7C-238A8887A06F}" type="slidenum">
              <a:rPr lang="en-US" altLang="zh-CN" smtClean="0"/>
              <a:pPr>
                <a:defRPr/>
              </a:pPr>
              <a:t>58</a:t>
            </a:fld>
            <a:endParaRPr lang="en-US" altLang="zh-CN" dirty="0"/>
          </a:p>
        </p:txBody>
      </p:sp>
      <p:sp>
        <p:nvSpPr>
          <p:cNvPr id="10" name="矩形 9"/>
          <p:cNvSpPr/>
          <p:nvPr/>
        </p:nvSpPr>
        <p:spPr>
          <a:xfrm>
            <a:off x="611560" y="980728"/>
            <a:ext cx="1382110" cy="369332"/>
          </a:xfrm>
          <a:prstGeom prst="rect">
            <a:avLst/>
          </a:prstGeom>
        </p:spPr>
        <p:txBody>
          <a:bodyPr wrap="none">
            <a:spAutoFit/>
          </a:bodyPr>
          <a:lstStyle/>
          <a:p>
            <a:pPr>
              <a:buClr>
                <a:srgbClr val="C00000"/>
              </a:buClr>
              <a:buFont typeface="Wingdings" pitchFamily="2" charset="2"/>
              <a:buChar char="p"/>
            </a:pPr>
            <a:r>
              <a:rPr lang="zh-CN" altLang="en-US" b="1" dirty="0">
                <a:latin typeface="微软雅黑" pitchFamily="34" charset="-122"/>
                <a:ea typeface="微软雅黑" pitchFamily="34" charset="-122"/>
              </a:rPr>
              <a:t> 适用范围</a:t>
            </a:r>
          </a:p>
        </p:txBody>
      </p:sp>
    </p:spTree>
    <p:extLst>
      <p:ext uri="{BB962C8B-B14F-4D97-AF65-F5344CB8AC3E}">
        <p14:creationId xmlns:p14="http://schemas.microsoft.com/office/powerpoint/2010/main" xmlns="" val="4111008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9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up)">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9" grpId="0" autoUpdateAnimBg="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1"/>
          <p:cNvSpPr txBox="1">
            <a:spLocks/>
          </p:cNvSpPr>
          <p:nvPr/>
        </p:nvSpPr>
        <p:spPr bwMode="auto">
          <a:xfrm>
            <a:off x="428596" y="285728"/>
            <a:ext cx="4471990" cy="58259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证券非交易过户业务</a:t>
            </a:r>
            <a: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3" name="灯片编号占位符 2"/>
          <p:cNvSpPr>
            <a:spLocks noGrp="1"/>
          </p:cNvSpPr>
          <p:nvPr>
            <p:ph type="sldNum" sz="quarter" idx="12"/>
          </p:nvPr>
        </p:nvSpPr>
        <p:spPr/>
        <p:txBody>
          <a:bodyPr/>
          <a:lstStyle/>
          <a:p>
            <a:pPr>
              <a:defRPr/>
            </a:pPr>
            <a:fld id="{4BD8D94F-7DCC-4583-8942-8B98B6C16D23}" type="slidenum">
              <a:rPr lang="en-US" altLang="zh-CN" smtClean="0"/>
              <a:pPr>
                <a:defRPr/>
              </a:pPr>
              <a:t>59</a:t>
            </a:fld>
            <a:endParaRPr lang="en-US" altLang="zh-CN" dirty="0"/>
          </a:p>
        </p:txBody>
      </p:sp>
      <p:sp>
        <p:nvSpPr>
          <p:cNvPr id="7" name="矩形 6">
            <a:extLst>
              <a:ext uri="{FF2B5EF4-FFF2-40B4-BE49-F238E27FC236}">
                <a16:creationId xmlns:a16="http://schemas.microsoft.com/office/drawing/2014/main" xmlns="" id="{9D6668A2-014B-431E-997C-988F54387DE7}"/>
              </a:ext>
            </a:extLst>
          </p:cNvPr>
          <p:cNvSpPr/>
          <p:nvPr/>
        </p:nvSpPr>
        <p:spPr>
          <a:xfrm>
            <a:off x="714348" y="857234"/>
            <a:ext cx="7500990" cy="5770811"/>
          </a:xfrm>
          <a:prstGeom prst="rect">
            <a:avLst/>
          </a:prstGeom>
        </p:spPr>
        <p:txBody>
          <a:bodyPr wrap="square">
            <a:spAutoFit/>
          </a:bodyPr>
          <a:lstStyle/>
          <a:p>
            <a:pPr marL="342900" indent="-342900">
              <a:lnSpc>
                <a:spcPct val="150000"/>
              </a:lnSpc>
              <a:buClr>
                <a:srgbClr val="C00000"/>
              </a:buClr>
              <a:buFont typeface="Wingdings" pitchFamily="2" charset="2"/>
              <a:buChar char="p"/>
            </a:pPr>
            <a:r>
              <a:rPr lang="zh-CN" altLang="en-US" sz="2000" b="1" dirty="0">
                <a:latin typeface="楷体" pitchFamily="49" charset="-122"/>
                <a:ea typeface="楷体" pitchFamily="49" charset="-122"/>
              </a:rPr>
              <a:t>申请材料</a:t>
            </a:r>
            <a:endParaRPr lang="en-US" altLang="zh-CN" sz="2000" b="1" dirty="0">
              <a:latin typeface="楷体" pitchFamily="49" charset="-122"/>
              <a:ea typeface="楷体" pitchFamily="49" charset="-122"/>
            </a:endParaRPr>
          </a:p>
          <a:p>
            <a:pPr marL="342900" indent="-342900">
              <a:lnSpc>
                <a:spcPct val="150000"/>
              </a:lnSpc>
              <a:buClr>
                <a:srgbClr val="C00000"/>
              </a:buClr>
              <a:defRPr/>
            </a:pPr>
            <a:r>
              <a:rPr lang="zh-CN" altLang="en-US" sz="2800" b="1" dirty="0">
                <a:solidFill>
                  <a:srgbClr val="C00000"/>
                </a:solidFill>
                <a:latin typeface="楷体" pitchFamily="49" charset="-122"/>
                <a:ea typeface="楷体" pitchFamily="49" charset="-122"/>
              </a:rPr>
              <a:t>（三）</a:t>
            </a:r>
            <a:r>
              <a:rPr lang="zh-CN" altLang="en-US" sz="2000" b="1" dirty="0">
                <a:latin typeface="楷体" pitchFamily="49" charset="-122"/>
                <a:ea typeface="楷体" pitchFamily="49" charset="-122"/>
              </a:rPr>
              <a:t>特定事项协议转让所涉非交易过户</a:t>
            </a:r>
            <a:endParaRPr lang="en-US" altLang="zh-CN" sz="2000" b="1" dirty="0">
              <a:latin typeface="楷体" pitchFamily="49" charset="-122"/>
              <a:ea typeface="楷体" pitchFamily="49" charset="-122"/>
            </a:endParaRPr>
          </a:p>
          <a:p>
            <a:pPr marL="457200" indent="-457200">
              <a:lnSpc>
                <a:spcPct val="150000"/>
              </a:lnSpc>
              <a:buClr>
                <a:srgbClr val="C00000"/>
              </a:buClr>
              <a:buFont typeface="+mj-lt"/>
              <a:buAutoNum type="arabicPeriod"/>
              <a:defRPr/>
            </a:pPr>
            <a:r>
              <a:rPr lang="zh-CN" altLang="zh-CN" b="1" dirty="0">
                <a:latin typeface="楷体" pitchFamily="49" charset="-122"/>
                <a:ea typeface="楷体" pitchFamily="49" charset="-122"/>
              </a:rPr>
              <a:t>《证券非交易过户登记申请表》；</a:t>
            </a:r>
          </a:p>
          <a:p>
            <a:pPr marL="457200" indent="-457200">
              <a:lnSpc>
                <a:spcPct val="150000"/>
              </a:lnSpc>
              <a:buClr>
                <a:srgbClr val="C00000"/>
              </a:buClr>
              <a:buFont typeface="+mj-lt"/>
              <a:buAutoNum type="arabicPeriod"/>
              <a:defRPr/>
            </a:pPr>
            <a:r>
              <a:rPr lang="zh-CN" altLang="en-US" b="1" dirty="0">
                <a:latin typeface="楷体" pitchFamily="49" charset="-122"/>
                <a:ea typeface="楷体" pitchFamily="49" charset="-122"/>
              </a:rPr>
              <a:t>全国股转公司出具的股份转让</a:t>
            </a:r>
            <a:r>
              <a:rPr lang="zh-CN" altLang="en-US" sz="2000" b="1" dirty="0">
                <a:solidFill>
                  <a:srgbClr val="FF0000"/>
                </a:solidFill>
                <a:latin typeface="楷体" pitchFamily="49" charset="-122"/>
                <a:ea typeface="楷体" pitchFamily="49" charset="-122"/>
              </a:rPr>
              <a:t>确认书</a:t>
            </a:r>
            <a:r>
              <a:rPr lang="zh-CN" altLang="zh-CN" b="1" dirty="0">
                <a:latin typeface="楷体" pitchFamily="49" charset="-122"/>
                <a:ea typeface="楷体" pitchFamily="49" charset="-122"/>
              </a:rPr>
              <a:t>；</a:t>
            </a:r>
            <a:endParaRPr lang="en-US" altLang="zh-CN" b="1" dirty="0">
              <a:latin typeface="楷体" pitchFamily="49" charset="-122"/>
              <a:ea typeface="楷体" pitchFamily="49" charset="-122"/>
            </a:endParaRPr>
          </a:p>
          <a:p>
            <a:pPr marL="457200" indent="-457200">
              <a:lnSpc>
                <a:spcPct val="150000"/>
              </a:lnSpc>
              <a:buClr>
                <a:srgbClr val="C00000"/>
              </a:buClr>
              <a:buFont typeface="+mj-lt"/>
              <a:buAutoNum type="arabicPeriod"/>
              <a:defRPr/>
            </a:pPr>
            <a:r>
              <a:rPr lang="zh-CN" altLang="en-US" b="1" dirty="0">
                <a:latin typeface="楷体" pitchFamily="49" charset="-122"/>
                <a:ea typeface="楷体" pitchFamily="49" charset="-122"/>
              </a:rPr>
              <a:t>转让协议原件，如转让一方为自然人且委托他人办理的，则转让协议需要经过公证；</a:t>
            </a:r>
            <a:endParaRPr lang="zh-CN" altLang="zh-CN" b="1" dirty="0">
              <a:latin typeface="楷体" pitchFamily="49" charset="-122"/>
              <a:ea typeface="楷体" pitchFamily="49" charset="-122"/>
            </a:endParaRPr>
          </a:p>
          <a:p>
            <a:pPr marL="457200" indent="-457200">
              <a:lnSpc>
                <a:spcPct val="150000"/>
              </a:lnSpc>
              <a:buClr>
                <a:srgbClr val="C00000"/>
              </a:buClr>
              <a:buFont typeface="+mj-lt"/>
              <a:buAutoNum type="arabicPeriod"/>
              <a:defRPr/>
            </a:pPr>
            <a:r>
              <a:rPr lang="zh-CN" altLang="en-US" b="1" dirty="0">
                <a:latin typeface="楷体" pitchFamily="49" charset="-122"/>
                <a:ea typeface="楷体" pitchFamily="49" charset="-122"/>
              </a:rPr>
              <a:t>如属于需要进行权益披露的，有关权益披露义务人需履行权益披露义务，并提供权益披露公告</a:t>
            </a:r>
            <a:r>
              <a:rPr lang="zh-CN" altLang="zh-CN" b="1" dirty="0">
                <a:latin typeface="楷体" pitchFamily="49" charset="-122"/>
                <a:ea typeface="楷体" pitchFamily="49" charset="-122"/>
              </a:rPr>
              <a:t>；</a:t>
            </a:r>
          </a:p>
          <a:p>
            <a:pPr marL="457200" indent="-457200">
              <a:lnSpc>
                <a:spcPct val="150000"/>
              </a:lnSpc>
              <a:buClr>
                <a:srgbClr val="C00000"/>
              </a:buClr>
              <a:buFont typeface="+mj-lt"/>
              <a:buAutoNum type="arabicPeriod"/>
              <a:defRPr/>
            </a:pPr>
            <a:r>
              <a:rPr lang="zh-CN" altLang="en-US" b="1" dirty="0">
                <a:latin typeface="楷体" pitchFamily="49" charset="-122"/>
                <a:ea typeface="楷体" pitchFamily="49" charset="-122"/>
              </a:rPr>
              <a:t>拟转让股份涉及需要经由相关行政主管部门审批或备案的，当事人需提供相关文件原件及复印件</a:t>
            </a:r>
            <a:r>
              <a:rPr lang="zh-CN" altLang="zh-CN" b="1" dirty="0">
                <a:latin typeface="楷体" pitchFamily="49" charset="-122"/>
                <a:ea typeface="楷体" pitchFamily="49" charset="-122"/>
              </a:rPr>
              <a:t>；</a:t>
            </a:r>
            <a:endParaRPr lang="en-US" altLang="zh-CN" b="1" dirty="0">
              <a:latin typeface="楷体" pitchFamily="49" charset="-122"/>
              <a:ea typeface="楷体" pitchFamily="49" charset="-122"/>
            </a:endParaRPr>
          </a:p>
          <a:p>
            <a:pPr marL="457200" indent="-457200">
              <a:lnSpc>
                <a:spcPct val="150000"/>
              </a:lnSpc>
              <a:buClr>
                <a:srgbClr val="C00000"/>
              </a:buClr>
              <a:buFont typeface="+mj-lt"/>
              <a:buAutoNum type="arabicPeriod"/>
              <a:defRPr/>
            </a:pPr>
            <a:r>
              <a:rPr lang="zh-CN" altLang="en-US" b="1" dirty="0">
                <a:latin typeface="楷体" pitchFamily="49" charset="-122"/>
                <a:ea typeface="楷体" pitchFamily="49" charset="-122"/>
              </a:rPr>
              <a:t>转让双方的有效身份证明文件；</a:t>
            </a:r>
            <a:endParaRPr lang="zh-CN" altLang="zh-CN" b="1" dirty="0">
              <a:latin typeface="楷体" pitchFamily="49" charset="-122"/>
              <a:ea typeface="楷体" pitchFamily="49" charset="-122"/>
            </a:endParaRPr>
          </a:p>
          <a:p>
            <a:pPr marL="457200" indent="-457200">
              <a:lnSpc>
                <a:spcPct val="150000"/>
              </a:lnSpc>
              <a:buClr>
                <a:srgbClr val="C00000"/>
              </a:buClr>
              <a:buFont typeface="+mj-lt"/>
              <a:buAutoNum type="arabicPeriod"/>
              <a:defRPr/>
            </a:pPr>
            <a:r>
              <a:rPr lang="zh-CN" altLang="zh-CN" b="1" dirty="0">
                <a:latin typeface="楷体" pitchFamily="49" charset="-122"/>
                <a:ea typeface="楷体" pitchFamily="49" charset="-122"/>
              </a:rPr>
              <a:t>本公司要求的其他文件。</a:t>
            </a:r>
            <a:endParaRPr lang="en-US" altLang="zh-CN" b="1" dirty="0">
              <a:latin typeface="楷体" pitchFamily="49" charset="-122"/>
              <a:ea typeface="楷体" pitchFamily="49" charset="-122"/>
            </a:endParaRPr>
          </a:p>
          <a:p>
            <a:pPr marL="457200" indent="-457200">
              <a:lnSpc>
                <a:spcPct val="150000"/>
              </a:lnSpc>
              <a:buClr>
                <a:srgbClr val="C00000"/>
              </a:buClr>
              <a:buFont typeface="+mj-lt"/>
              <a:buAutoNum type="arabicPeriod"/>
              <a:defRPr/>
            </a:pPr>
            <a:endParaRPr lang="zh-CN" altLang="zh-CN" b="1" dirty="0">
              <a:latin typeface="楷体" pitchFamily="49" charset="-122"/>
              <a:ea typeface="楷体" pitchFamily="49" charset="-122"/>
            </a:endParaRPr>
          </a:p>
        </p:txBody>
      </p:sp>
      <p:cxnSp>
        <p:nvCxnSpPr>
          <p:cNvPr id="6" name="直接连接符 5"/>
          <p:cNvCxnSpPr/>
          <p:nvPr/>
        </p:nvCxnSpPr>
        <p:spPr bwMode="auto">
          <a:xfrm>
            <a:off x="3203848" y="2708920"/>
            <a:ext cx="1368152" cy="0"/>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spTree>
    <p:extLst>
      <p:ext uri="{BB962C8B-B14F-4D97-AF65-F5344CB8AC3E}">
        <p14:creationId xmlns:p14="http://schemas.microsoft.com/office/powerpoint/2010/main" xmlns="" val="13305422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2564904"/>
            <a:ext cx="9144000" cy="1713600"/>
          </a:xfrm>
          <a:prstGeom prst="rect">
            <a:avLst/>
          </a:prstGeom>
          <a:solidFill>
            <a:srgbClr val="BF232E"/>
          </a:solidFill>
          <a:ln>
            <a:noFill/>
          </a:ln>
          <a:effectLst>
            <a:outerShdw blurRad="228600" dist="152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楷体" pitchFamily="49" charset="-122"/>
              <a:ea typeface="楷体" pitchFamily="49" charset="-122"/>
            </a:endParaRPr>
          </a:p>
        </p:txBody>
      </p:sp>
      <p:grpSp>
        <p:nvGrpSpPr>
          <p:cNvPr id="2" name="组合 27"/>
          <p:cNvGrpSpPr/>
          <p:nvPr/>
        </p:nvGrpSpPr>
        <p:grpSpPr>
          <a:xfrm>
            <a:off x="1187624" y="2867548"/>
            <a:ext cx="585752" cy="888275"/>
            <a:chOff x="2608294" y="176834"/>
            <a:chExt cx="792088" cy="900882"/>
          </a:xfrm>
        </p:grpSpPr>
        <p:sp>
          <p:nvSpPr>
            <p:cNvPr id="26" name="矩形 25"/>
            <p:cNvSpPr/>
            <p:nvPr/>
          </p:nvSpPr>
          <p:spPr>
            <a:xfrm rot="2700000">
              <a:off x="2608293" y="436395"/>
              <a:ext cx="792088" cy="272966"/>
            </a:xfrm>
            <a:prstGeom prst="rect">
              <a:avLst/>
            </a:prstGeom>
            <a:solidFill>
              <a:srgbClr val="FFAC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8100000">
              <a:off x="2608294" y="804750"/>
              <a:ext cx="792088" cy="272966"/>
            </a:xfrm>
            <a:prstGeom prst="rect">
              <a:avLst/>
            </a:prstGeom>
            <a:solidFill>
              <a:srgbClr val="FFAC84">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p:nvSpPr>
        <p:spPr>
          <a:xfrm>
            <a:off x="2" y="2592288"/>
            <a:ext cx="1403649" cy="1713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323530" y="2854053"/>
            <a:ext cx="697627" cy="784830"/>
          </a:xfrm>
          <a:prstGeom prst="rect">
            <a:avLst/>
          </a:prstGeom>
          <a:noFill/>
        </p:spPr>
        <p:txBody>
          <a:bodyPr wrap="none" rtlCol="0">
            <a:spAutoFit/>
          </a:bodyPr>
          <a:lstStyle/>
          <a:p>
            <a:r>
              <a:rPr lang="en-US" altLang="zh-CN" sz="3600" b="1" dirty="0">
                <a:solidFill>
                  <a:srgbClr val="FCB68C"/>
                </a:solidFill>
                <a:latin typeface="Arial Unicode MS" pitchFamily="34" charset="-122"/>
                <a:ea typeface="Arial Unicode MS" pitchFamily="34" charset="-122"/>
                <a:cs typeface="Arial Unicode MS" pitchFamily="34" charset="-122"/>
              </a:rPr>
              <a:t>01</a:t>
            </a:r>
          </a:p>
          <a:p>
            <a:endParaRPr lang="zh-CN" altLang="en-US" sz="900" b="1" dirty="0">
              <a:solidFill>
                <a:srgbClr val="FCB68C"/>
              </a:solidFill>
              <a:latin typeface="Arial Unicode MS" pitchFamily="34" charset="-122"/>
              <a:ea typeface="Arial Unicode MS" pitchFamily="34" charset="-122"/>
              <a:cs typeface="Arial Unicode MS" pitchFamily="34" charset="-122"/>
            </a:endParaRPr>
          </a:p>
        </p:txBody>
      </p:sp>
      <p:pic>
        <p:nvPicPr>
          <p:cNvPr id="13" name="Picture 3"/>
          <p:cNvPicPr>
            <a:picLocks noChangeAspect="1" noChangeArrowheads="1"/>
          </p:cNvPicPr>
          <p:nvPr/>
        </p:nvPicPr>
        <p:blipFill rotWithShape="1">
          <a:blip r:embed="rId2" cstate="print">
            <a:extLst>
              <a:ext uri="{BEBA8EAE-BF5A-486C-A8C5-ECC9F3942E4B}">
                <a14:imgProps xmlns:a14="http://schemas.microsoft.com/office/drawing/2010/main" xmlns="">
                  <a14:imgLayer r:embed="rId3">
                    <a14:imgEffect>
                      <a14:brightnessContrast bright="-40000" contrast="40000"/>
                    </a14:imgEffect>
                  </a14:imgLayer>
                </a14:imgProps>
              </a:ext>
              <a:ext uri="{28A0092B-C50C-407E-A947-70E740481C1C}">
                <a14:useLocalDpi xmlns:a14="http://schemas.microsoft.com/office/drawing/2010/main" xmlns="" val="0"/>
              </a:ext>
            </a:extLst>
          </a:blip>
          <a:srcRect l="2767" r="7205" b="57679"/>
          <a:stretch/>
        </p:blipFill>
        <p:spPr bwMode="auto">
          <a:xfrm rot="5400000" flipH="1">
            <a:off x="648344" y="3369456"/>
            <a:ext cx="1691739" cy="18112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48" name="TextBox 47"/>
          <p:cNvSpPr txBox="1"/>
          <p:nvPr/>
        </p:nvSpPr>
        <p:spPr>
          <a:xfrm>
            <a:off x="2627784" y="3140968"/>
            <a:ext cx="3816424" cy="523220"/>
          </a:xfrm>
          <a:prstGeom prst="rect">
            <a:avLst/>
          </a:prstGeom>
          <a:noFill/>
          <a:ln w="3175">
            <a:noFill/>
          </a:ln>
        </p:spPr>
        <p:txBody>
          <a:bodyPr wrap="square" rtlCol="0" anchor="ctr">
            <a:spAutoFit/>
          </a:bodyPr>
          <a:lstStyle/>
          <a:p>
            <a:r>
              <a:rPr lang="zh-CN" altLang="en-US" sz="2800" b="1" dirty="0">
                <a:solidFill>
                  <a:schemeClr val="bg1"/>
                </a:solidFill>
                <a:latin typeface="楷体" pitchFamily="49" charset="-122"/>
                <a:ea typeface="楷体" pitchFamily="49" charset="-122"/>
              </a:rPr>
              <a:t>证券账户业务概述</a:t>
            </a:r>
          </a:p>
        </p:txBody>
      </p:sp>
      <p:sp>
        <p:nvSpPr>
          <p:cNvPr id="10" name="标题 1"/>
          <p:cNvSpPr txBox="1">
            <a:spLocks/>
          </p:cNvSpPr>
          <p:nvPr/>
        </p:nvSpPr>
        <p:spPr bwMode="auto">
          <a:xfrm>
            <a:off x="428596" y="285728"/>
            <a:ext cx="4471990" cy="58259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股份类业务介绍</a:t>
            </a: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14" name="灯片编号占位符 13"/>
          <p:cNvSpPr>
            <a:spLocks noGrp="1"/>
          </p:cNvSpPr>
          <p:nvPr>
            <p:ph type="sldNum" sz="quarter" idx="12"/>
          </p:nvPr>
        </p:nvSpPr>
        <p:spPr/>
        <p:txBody>
          <a:bodyPr/>
          <a:lstStyle/>
          <a:p>
            <a:pPr>
              <a:defRPr/>
            </a:pPr>
            <a:fld id="{4BD8D94F-7DCC-4583-8942-8B98B6C16D23}" type="slidenum">
              <a:rPr lang="en-US" altLang="zh-CN" smtClean="0"/>
              <a:pPr>
                <a:defRPr/>
              </a:pPr>
              <a:t>6</a:t>
            </a:fld>
            <a:endParaRPr lang="en-US" altLang="zh-CN" dirty="0"/>
          </a:p>
        </p:txBody>
      </p:sp>
    </p:spTree>
    <p:extLst>
      <p:ext uri="{BB962C8B-B14F-4D97-AF65-F5344CB8AC3E}">
        <p14:creationId xmlns:p14="http://schemas.microsoft.com/office/powerpoint/2010/main" xmlns="" val="3125133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1"/>
          <p:cNvSpPr txBox="1">
            <a:spLocks/>
          </p:cNvSpPr>
          <p:nvPr/>
        </p:nvSpPr>
        <p:spPr bwMode="auto">
          <a:xfrm>
            <a:off x="428596" y="285728"/>
            <a:ext cx="4471990" cy="58259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证券非交易过户业务</a:t>
            </a:r>
            <a: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32" name="矩形 31"/>
          <p:cNvSpPr/>
          <p:nvPr/>
        </p:nvSpPr>
        <p:spPr>
          <a:xfrm>
            <a:off x="714348" y="1000109"/>
            <a:ext cx="7500990" cy="2400657"/>
          </a:xfrm>
          <a:prstGeom prst="rect">
            <a:avLst/>
          </a:prstGeom>
        </p:spPr>
        <p:txBody>
          <a:bodyPr wrap="square">
            <a:spAutoFit/>
          </a:bodyPr>
          <a:lstStyle/>
          <a:p>
            <a:pPr marL="342900" indent="-342900">
              <a:lnSpc>
                <a:spcPct val="150000"/>
              </a:lnSpc>
              <a:buClr>
                <a:srgbClr val="C00000"/>
              </a:buClr>
              <a:buFont typeface="Wingdings" pitchFamily="2" charset="2"/>
              <a:buChar char="p"/>
            </a:pPr>
            <a:r>
              <a:rPr lang="zh-CN" altLang="en-US" sz="2000" b="1" dirty="0">
                <a:latin typeface="楷体" pitchFamily="49" charset="-122"/>
                <a:ea typeface="楷体" pitchFamily="49" charset="-122"/>
              </a:rPr>
              <a:t>申请材料</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权益披露</a:t>
            </a:r>
            <a:endParaRPr lang="en-US" altLang="zh-CN" sz="2000" b="1" dirty="0">
              <a:latin typeface="楷体" pitchFamily="49" charset="-122"/>
              <a:ea typeface="楷体" pitchFamily="49" charset="-122"/>
            </a:endParaRPr>
          </a:p>
          <a:p>
            <a:pPr marL="457200" indent="-457200">
              <a:lnSpc>
                <a:spcPct val="150000"/>
              </a:lnSpc>
              <a:buClr>
                <a:srgbClr val="C00000"/>
              </a:buClr>
            </a:pPr>
            <a:endParaRPr lang="en-US" altLang="zh-CN" sz="2000" b="1" dirty="0">
              <a:latin typeface="楷体" pitchFamily="49" charset="-122"/>
              <a:ea typeface="楷体" pitchFamily="49" charset="-122"/>
            </a:endParaRPr>
          </a:p>
          <a:p>
            <a:pPr marL="342900" indent="-342900">
              <a:lnSpc>
                <a:spcPct val="150000"/>
              </a:lnSpc>
              <a:buClr>
                <a:srgbClr val="C00000"/>
              </a:buClr>
            </a:pPr>
            <a:endParaRPr lang="en-US" altLang="zh-CN" sz="2000" b="1" dirty="0">
              <a:latin typeface="楷体" pitchFamily="49" charset="-122"/>
              <a:ea typeface="楷体" pitchFamily="49" charset="-122"/>
            </a:endParaRPr>
          </a:p>
          <a:p>
            <a:pPr marL="342900" indent="-342900">
              <a:lnSpc>
                <a:spcPct val="150000"/>
              </a:lnSpc>
              <a:buClr>
                <a:srgbClr val="C00000"/>
              </a:buClr>
            </a:pPr>
            <a:endParaRPr lang="en-US" altLang="zh-CN" sz="2000" b="1" dirty="0">
              <a:latin typeface="楷体" pitchFamily="49" charset="-122"/>
              <a:ea typeface="楷体" pitchFamily="49" charset="-122"/>
            </a:endParaRPr>
          </a:p>
          <a:p>
            <a:pPr marL="342900" indent="-342900">
              <a:lnSpc>
                <a:spcPct val="150000"/>
              </a:lnSpc>
              <a:buClr>
                <a:srgbClr val="C00000"/>
              </a:buClr>
            </a:pPr>
            <a:endParaRPr lang="en-US" altLang="zh-CN" sz="2000" b="1" dirty="0">
              <a:latin typeface="楷体" pitchFamily="49" charset="-122"/>
              <a:ea typeface="楷体" pitchFamily="49" charset="-122"/>
            </a:endParaRPr>
          </a:p>
        </p:txBody>
      </p:sp>
      <p:sp>
        <p:nvSpPr>
          <p:cNvPr id="8" name="矩形 7"/>
          <p:cNvSpPr/>
          <p:nvPr/>
        </p:nvSpPr>
        <p:spPr>
          <a:xfrm>
            <a:off x="928662" y="1500175"/>
            <a:ext cx="7891810" cy="3000821"/>
          </a:xfrm>
          <a:prstGeom prst="rect">
            <a:avLst/>
          </a:prstGeom>
        </p:spPr>
        <p:txBody>
          <a:bodyPr wrap="square">
            <a:spAutoFit/>
          </a:bodyPr>
          <a:lstStyle/>
          <a:p>
            <a:pPr>
              <a:lnSpc>
                <a:spcPct val="150000"/>
              </a:lnSpc>
            </a:pPr>
            <a:r>
              <a:rPr lang="x-none" altLang="zh-CN" dirty="0">
                <a:latin typeface="楷体" pitchFamily="49" charset="-122"/>
                <a:ea typeface="楷体" pitchFamily="49" charset="-122"/>
              </a:rPr>
              <a:t>如属于下列情形需要进行权益披露的，有关权益披露义务人需履行权益披露义务，提供权益披露公告：</a:t>
            </a:r>
            <a:endParaRPr lang="zh-CN" altLang="zh-CN" dirty="0">
              <a:latin typeface="楷体" pitchFamily="49" charset="-122"/>
              <a:ea typeface="楷体" pitchFamily="49" charset="-122"/>
            </a:endParaRPr>
          </a:p>
          <a:p>
            <a:pPr>
              <a:lnSpc>
                <a:spcPct val="150000"/>
              </a:lnSpc>
            </a:pPr>
            <a:r>
              <a:rPr lang="x-none" altLang="zh-CN" dirty="0">
                <a:latin typeface="楷体" pitchFamily="49" charset="-122"/>
                <a:ea typeface="楷体" pitchFamily="49" charset="-122"/>
              </a:rPr>
              <a:t>（1）申请办理过户登记导致过入方拥有权益的股份达到该挂牌公司已发行股份的</a:t>
            </a:r>
            <a:r>
              <a:rPr lang="x-none" altLang="zh-CN" dirty="0">
                <a:solidFill>
                  <a:srgbClr val="FF0000"/>
                </a:solidFill>
                <a:latin typeface="楷体" pitchFamily="49" charset="-122"/>
                <a:ea typeface="楷体" pitchFamily="49" charset="-122"/>
              </a:rPr>
              <a:t>10%</a:t>
            </a:r>
            <a:r>
              <a:rPr lang="x-none" altLang="zh-CN" dirty="0">
                <a:latin typeface="楷体" pitchFamily="49" charset="-122"/>
                <a:ea typeface="楷体" pitchFamily="49" charset="-122"/>
              </a:rPr>
              <a:t>的；</a:t>
            </a:r>
            <a:endParaRPr lang="zh-CN" altLang="zh-CN" dirty="0">
              <a:latin typeface="楷体" pitchFamily="49" charset="-122"/>
              <a:ea typeface="楷体" pitchFamily="49" charset="-122"/>
            </a:endParaRPr>
          </a:p>
          <a:p>
            <a:pPr>
              <a:lnSpc>
                <a:spcPct val="150000"/>
              </a:lnSpc>
            </a:pPr>
            <a:r>
              <a:rPr lang="x-none" altLang="zh-CN" dirty="0">
                <a:latin typeface="楷体" pitchFamily="49" charset="-122"/>
                <a:ea typeface="楷体" pitchFamily="49" charset="-122"/>
              </a:rPr>
              <a:t>（2）过户前申请人拥有权益的股份已达到该挂牌公司已发行股份的10%的，申请办理过户登记导致申请人拥有权益的股份占该挂牌公司已发行股份的比例每增加或者减少5%（</a:t>
            </a:r>
            <a:r>
              <a:rPr lang="x-none" altLang="zh-CN" dirty="0">
                <a:solidFill>
                  <a:srgbClr val="FF0000"/>
                </a:solidFill>
                <a:latin typeface="楷体" pitchFamily="49" charset="-122"/>
                <a:ea typeface="楷体" pitchFamily="49" charset="-122"/>
              </a:rPr>
              <a:t>即其拥有权益的股份每达到5%的整数倍时</a:t>
            </a:r>
            <a:r>
              <a:rPr lang="x-none" altLang="zh-CN" dirty="0">
                <a:latin typeface="楷体" pitchFamily="49" charset="-122"/>
                <a:ea typeface="楷体" pitchFamily="49" charset="-122"/>
              </a:rPr>
              <a:t>）的</a:t>
            </a:r>
            <a:r>
              <a:rPr lang="zh-CN" altLang="en-US" dirty="0">
                <a:latin typeface="楷体" pitchFamily="49" charset="-122"/>
                <a:ea typeface="楷体" pitchFamily="49" charset="-122"/>
              </a:rPr>
              <a:t>。</a:t>
            </a:r>
            <a:endParaRPr lang="zh-CN" altLang="zh-CN" dirty="0">
              <a:latin typeface="楷体" pitchFamily="49" charset="-122"/>
              <a:ea typeface="楷体" pitchFamily="49" charset="-122"/>
            </a:endParaRPr>
          </a:p>
        </p:txBody>
      </p:sp>
      <p:sp>
        <p:nvSpPr>
          <p:cNvPr id="9" name="TextBox 8"/>
          <p:cNvSpPr txBox="1"/>
          <p:nvPr/>
        </p:nvSpPr>
        <p:spPr>
          <a:xfrm>
            <a:off x="3779912" y="1052736"/>
            <a:ext cx="1217000" cy="400110"/>
          </a:xfrm>
          <a:prstGeom prst="rect">
            <a:avLst/>
          </a:prstGeom>
          <a:noFill/>
          <a:ln>
            <a:solidFill>
              <a:srgbClr val="C00000"/>
            </a:solidFill>
            <a:prstDash val="dash"/>
          </a:ln>
        </p:spPr>
        <p:txBody>
          <a:bodyPr wrap="none" rtlCol="0">
            <a:spAutoFit/>
          </a:bodyPr>
          <a:lstStyle/>
          <a:p>
            <a:r>
              <a:rPr lang="zh-CN" altLang="en-US" sz="2000" b="1" dirty="0">
                <a:solidFill>
                  <a:srgbClr val="C00000"/>
                </a:solidFill>
                <a:latin typeface="楷体" pitchFamily="49" charset="-122"/>
                <a:ea typeface="楷体" pitchFamily="49" charset="-122"/>
              </a:rPr>
              <a:t>事前披露</a:t>
            </a:r>
          </a:p>
        </p:txBody>
      </p:sp>
      <p:sp>
        <p:nvSpPr>
          <p:cNvPr id="2" name="文本框 1"/>
          <p:cNvSpPr txBox="1"/>
          <p:nvPr/>
        </p:nvSpPr>
        <p:spPr>
          <a:xfrm>
            <a:off x="1742643" y="5062041"/>
            <a:ext cx="864096" cy="584775"/>
          </a:xfrm>
          <a:prstGeom prst="rect">
            <a:avLst/>
          </a:prstGeom>
          <a:noFill/>
        </p:spPr>
        <p:txBody>
          <a:bodyPr wrap="square" rtlCol="0">
            <a:spAutoFit/>
          </a:bodyPr>
          <a:lstStyle/>
          <a:p>
            <a:r>
              <a:rPr lang="en-US" altLang="zh-CN" sz="3200" b="1" dirty="0">
                <a:solidFill>
                  <a:srgbClr val="C00000"/>
                </a:solidFill>
                <a:latin typeface="微软雅黑" panose="020B0503020204020204" pitchFamily="34" charset="-122"/>
                <a:ea typeface="微软雅黑" panose="020B0503020204020204" pitchFamily="34" charset="-122"/>
              </a:rPr>
              <a:t>8%</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964857" y="5062038"/>
            <a:ext cx="1152128" cy="584775"/>
          </a:xfrm>
          <a:prstGeom prst="rect">
            <a:avLst/>
          </a:prstGeom>
          <a:noFill/>
        </p:spPr>
        <p:txBody>
          <a:bodyPr wrap="square" rtlCol="0">
            <a:spAutoFit/>
          </a:bodyPr>
          <a:lstStyle/>
          <a:p>
            <a:r>
              <a:rPr lang="en-US" altLang="zh-CN" sz="3200" b="1" dirty="0">
                <a:solidFill>
                  <a:srgbClr val="C00000"/>
                </a:solidFill>
                <a:latin typeface="微软雅黑" panose="020B0503020204020204" pitchFamily="34" charset="-122"/>
                <a:ea typeface="微软雅黑" panose="020B0503020204020204" pitchFamily="34" charset="-122"/>
              </a:rPr>
              <a:t>12%</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6300192" y="5027198"/>
            <a:ext cx="1152128" cy="584775"/>
          </a:xfrm>
          <a:prstGeom prst="rect">
            <a:avLst/>
          </a:prstGeom>
          <a:noFill/>
        </p:spPr>
        <p:txBody>
          <a:bodyPr wrap="square" rtlCol="0">
            <a:spAutoFit/>
          </a:bodyPr>
          <a:lstStyle/>
          <a:p>
            <a:r>
              <a:rPr lang="en-US" altLang="zh-CN" sz="3200" b="1" dirty="0">
                <a:solidFill>
                  <a:srgbClr val="C00000"/>
                </a:solidFill>
                <a:latin typeface="微软雅黑" panose="020B0503020204020204" pitchFamily="34" charset="-122"/>
                <a:ea typeface="微软雅黑" panose="020B0503020204020204" pitchFamily="34" charset="-122"/>
              </a:rPr>
              <a:t>16%</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cxnSp>
        <p:nvCxnSpPr>
          <p:cNvPr id="4" name="直接箭头连接符 3"/>
          <p:cNvCxnSpPr>
            <a:stCxn id="2" idx="3"/>
            <a:endCxn id="10" idx="1"/>
          </p:cNvCxnSpPr>
          <p:nvPr/>
        </p:nvCxnSpPr>
        <p:spPr bwMode="auto">
          <a:xfrm flipV="1">
            <a:off x="2606739" y="5354426"/>
            <a:ext cx="1358118" cy="3"/>
          </a:xfrm>
          <a:prstGeom prst="straightConnector1">
            <a:avLst/>
          </a:prstGeom>
          <a:ln w="38100">
            <a:solidFill>
              <a:schemeClr val="bg1">
                <a:lumMod val="65000"/>
              </a:schemeClr>
            </a:solidFill>
            <a:headEnd type="none" w="med" len="med"/>
            <a:tailEnd type="triangle"/>
          </a:ln>
        </p:spPr>
        <p:style>
          <a:lnRef idx="1">
            <a:schemeClr val="accent6"/>
          </a:lnRef>
          <a:fillRef idx="0">
            <a:schemeClr val="accent6"/>
          </a:fillRef>
          <a:effectRef idx="0">
            <a:schemeClr val="accent6"/>
          </a:effectRef>
          <a:fontRef idx="minor">
            <a:schemeClr val="tx1"/>
          </a:fontRef>
        </p:style>
      </p:cxnSp>
      <p:cxnSp>
        <p:nvCxnSpPr>
          <p:cNvPr id="12" name="直接箭头连接符 11"/>
          <p:cNvCxnSpPr/>
          <p:nvPr/>
        </p:nvCxnSpPr>
        <p:spPr bwMode="auto">
          <a:xfrm flipV="1">
            <a:off x="5015439" y="5319584"/>
            <a:ext cx="1358118" cy="3"/>
          </a:xfrm>
          <a:prstGeom prst="straightConnector1">
            <a:avLst/>
          </a:prstGeom>
          <a:ln w="38100">
            <a:solidFill>
              <a:schemeClr val="bg1">
                <a:lumMod val="65000"/>
              </a:schemeClr>
            </a:solidFill>
            <a:headEnd type="none" w="med" len="med"/>
            <a:tailEnd type="triangle"/>
          </a:ln>
        </p:spPr>
        <p:style>
          <a:lnRef idx="1">
            <a:schemeClr val="accent6"/>
          </a:lnRef>
          <a:fillRef idx="0">
            <a:schemeClr val="accent6"/>
          </a:fillRef>
          <a:effectRef idx="0">
            <a:schemeClr val="accent6"/>
          </a:effectRef>
          <a:fontRef idx="minor">
            <a:schemeClr val="tx1"/>
          </a:fontRef>
        </p:style>
      </p:cxnSp>
      <p:pic>
        <p:nvPicPr>
          <p:cNvPr id="13" name="Picture 3" descr="C:\Users\Administrator\Desktop\讲课准备材料\logo.png"/>
          <p:cNvPicPr>
            <a:picLocks noChangeAspect="1" noChangeArrowheads="1"/>
          </p:cNvPicPr>
          <p:nvPr/>
        </p:nvPicPr>
        <p:blipFill>
          <a:blip r:embed="rId2" cstate="print"/>
          <a:srcRect/>
          <a:stretch>
            <a:fillRect/>
          </a:stretch>
        </p:blipFill>
        <p:spPr bwMode="auto">
          <a:xfrm>
            <a:off x="7668344" y="6237313"/>
            <a:ext cx="1214446" cy="399985"/>
          </a:xfrm>
          <a:prstGeom prst="rect">
            <a:avLst/>
          </a:prstGeom>
          <a:noFill/>
        </p:spPr>
      </p:pic>
      <p:sp>
        <p:nvSpPr>
          <p:cNvPr id="5" name="灯片编号占位符 4"/>
          <p:cNvSpPr>
            <a:spLocks noGrp="1"/>
          </p:cNvSpPr>
          <p:nvPr>
            <p:ph type="sldNum" sz="quarter" idx="12"/>
          </p:nvPr>
        </p:nvSpPr>
        <p:spPr/>
        <p:txBody>
          <a:bodyPr/>
          <a:lstStyle/>
          <a:p>
            <a:pPr>
              <a:defRPr/>
            </a:pPr>
            <a:fld id="{4BD8D94F-7DCC-4583-8942-8B98B6C16D23}" type="slidenum">
              <a:rPr lang="en-US" altLang="zh-CN" smtClean="0"/>
              <a:pPr>
                <a:defRPr/>
              </a:pPr>
              <a:t>60</a:t>
            </a:fld>
            <a:endParaRPr lang="en-US" altLang="zh-CN" dirty="0"/>
          </a:p>
        </p:txBody>
      </p:sp>
    </p:spTree>
    <p:extLst>
      <p:ext uri="{BB962C8B-B14F-4D97-AF65-F5344CB8AC3E}">
        <p14:creationId xmlns:p14="http://schemas.microsoft.com/office/powerpoint/2010/main" xmlns="" val="50457670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714348" y="1285861"/>
            <a:ext cx="7500990" cy="1938992"/>
          </a:xfrm>
          <a:prstGeom prst="rect">
            <a:avLst/>
          </a:prstGeom>
        </p:spPr>
        <p:txBody>
          <a:bodyPr wrap="square">
            <a:spAutoFit/>
          </a:bodyPr>
          <a:lstStyle/>
          <a:p>
            <a:pPr marL="457200" indent="-457200">
              <a:lnSpc>
                <a:spcPct val="150000"/>
              </a:lnSpc>
              <a:buClr>
                <a:srgbClr val="C00000"/>
              </a:buClr>
            </a:pPr>
            <a:endParaRPr lang="en-US" altLang="zh-CN" sz="2000" b="1" dirty="0"/>
          </a:p>
          <a:p>
            <a:pPr marL="342900" indent="-342900">
              <a:lnSpc>
                <a:spcPct val="150000"/>
              </a:lnSpc>
              <a:buClr>
                <a:srgbClr val="C00000"/>
              </a:buClr>
            </a:pPr>
            <a:endParaRPr lang="en-US" altLang="zh-CN" sz="2000" b="1" dirty="0"/>
          </a:p>
          <a:p>
            <a:pPr marL="342900" indent="-342900">
              <a:lnSpc>
                <a:spcPct val="150000"/>
              </a:lnSpc>
              <a:buClr>
                <a:srgbClr val="C00000"/>
              </a:buClr>
            </a:pPr>
            <a:endParaRPr lang="en-US" altLang="zh-CN" sz="2000" b="1" dirty="0"/>
          </a:p>
          <a:p>
            <a:pPr marL="342900" indent="-342900">
              <a:lnSpc>
                <a:spcPct val="150000"/>
              </a:lnSpc>
              <a:buClr>
                <a:srgbClr val="C00000"/>
              </a:buClr>
            </a:pPr>
            <a:endParaRPr lang="en-US" altLang="zh-CN" sz="2000" b="1" dirty="0"/>
          </a:p>
        </p:txBody>
      </p:sp>
      <p:sp>
        <p:nvSpPr>
          <p:cNvPr id="7" name="内容占位符 6"/>
          <p:cNvSpPr>
            <a:spLocks noGrp="1"/>
          </p:cNvSpPr>
          <p:nvPr>
            <p:ph idx="1"/>
          </p:nvPr>
        </p:nvSpPr>
        <p:spPr>
          <a:xfrm>
            <a:off x="500034" y="928671"/>
            <a:ext cx="8229600" cy="4829196"/>
          </a:xfrm>
        </p:spPr>
        <p:txBody>
          <a:bodyPr/>
          <a:lstStyle/>
          <a:p>
            <a:pPr marL="0" lvl="0" indent="0" eaLnBrk="1" hangingPunct="1">
              <a:spcBef>
                <a:spcPct val="0"/>
              </a:spcBef>
              <a:buClr>
                <a:srgbClr val="C00000"/>
              </a:buClr>
              <a:buFont typeface="Wingdings" pitchFamily="2" charset="2"/>
              <a:buChar char="p"/>
            </a:pPr>
            <a:r>
              <a:rPr lang="zh-CN" altLang="en-US" sz="2000" b="1" kern="1200" dirty="0">
                <a:solidFill>
                  <a:srgbClr val="000000"/>
                </a:solidFill>
                <a:latin typeface="楷体" pitchFamily="49" charset="-122"/>
                <a:ea typeface="楷体" pitchFamily="49" charset="-122"/>
              </a:rPr>
              <a:t>业务流程</a:t>
            </a:r>
            <a:r>
              <a:rPr lang="zh-CN" altLang="en-US" sz="2000" b="1" kern="1200" dirty="0">
                <a:solidFill>
                  <a:srgbClr val="C00000"/>
                </a:solidFill>
                <a:latin typeface="楷体" pitchFamily="49" charset="-122"/>
                <a:ea typeface="楷体" pitchFamily="49" charset="-122"/>
              </a:rPr>
              <a:t>（柜台）</a:t>
            </a:r>
          </a:p>
        </p:txBody>
      </p:sp>
      <p:graphicFrame>
        <p:nvGraphicFramePr>
          <p:cNvPr id="9" name="图示 8"/>
          <p:cNvGraphicFramePr/>
          <p:nvPr/>
        </p:nvGraphicFramePr>
        <p:xfrm>
          <a:off x="1500166" y="1714489"/>
          <a:ext cx="6096000" cy="35719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TextBox 9"/>
          <p:cNvSpPr txBox="1"/>
          <p:nvPr/>
        </p:nvSpPr>
        <p:spPr>
          <a:xfrm>
            <a:off x="714348" y="5429264"/>
            <a:ext cx="8215370" cy="923330"/>
          </a:xfrm>
          <a:prstGeom prst="rect">
            <a:avLst/>
          </a:prstGeom>
          <a:noFill/>
        </p:spPr>
        <p:txBody>
          <a:bodyPr wrap="square" rtlCol="0">
            <a:spAutoFit/>
          </a:bodyPr>
          <a:lstStyle/>
          <a:p>
            <a:pPr>
              <a:buClr>
                <a:srgbClr val="C00000"/>
              </a:buClr>
              <a:buFont typeface="Wingdings" pitchFamily="2" charset="2"/>
              <a:buChar char="l"/>
            </a:pPr>
            <a:r>
              <a:rPr lang="zh-CN" altLang="en-US" b="1" dirty="0">
                <a:latin typeface="楷体" pitchFamily="49" charset="-122"/>
                <a:ea typeface="楷体" pitchFamily="49" charset="-122"/>
              </a:rPr>
              <a:t>“审核通过日”指中国结算受理材料并审核通过当日</a:t>
            </a:r>
            <a:endParaRPr lang="en-US" altLang="zh-CN" b="1" dirty="0">
              <a:latin typeface="楷体" pitchFamily="49" charset="-122"/>
              <a:ea typeface="楷体" pitchFamily="49" charset="-122"/>
            </a:endParaRPr>
          </a:p>
          <a:p>
            <a:pPr>
              <a:buClr>
                <a:srgbClr val="C00000"/>
              </a:buClr>
              <a:buFont typeface="Wingdings" pitchFamily="2" charset="2"/>
              <a:buChar char="l"/>
            </a:pPr>
            <a:r>
              <a:rPr lang="zh-CN" altLang="en-US" b="1" dirty="0">
                <a:latin typeface="楷体" pitchFamily="49" charset="-122"/>
                <a:ea typeface="楷体" pitchFamily="49" charset="-122"/>
              </a:rPr>
              <a:t>非交易过户存在受理日卖出或被执法机关冻结的情形，导致该笔证券过户失败；</a:t>
            </a:r>
            <a:endParaRPr lang="en-US" altLang="zh-CN" b="1" dirty="0">
              <a:latin typeface="楷体" pitchFamily="49" charset="-122"/>
              <a:ea typeface="楷体" pitchFamily="49" charset="-122"/>
            </a:endParaRPr>
          </a:p>
          <a:p>
            <a:pPr>
              <a:buClr>
                <a:srgbClr val="C00000"/>
              </a:buClr>
            </a:pPr>
            <a:r>
              <a:rPr lang="zh-CN" altLang="en-US" b="1" dirty="0">
                <a:latin typeface="楷体" pitchFamily="49" charset="-122"/>
                <a:ea typeface="楷体" pitchFamily="49" charset="-122"/>
              </a:rPr>
              <a:t>实际过户结果以</a:t>
            </a: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证券过户登记确认书</a:t>
            </a: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为准。</a:t>
            </a:r>
            <a:endParaRPr lang="en-US" altLang="zh-CN" b="1" dirty="0">
              <a:latin typeface="楷体" pitchFamily="49" charset="-122"/>
              <a:ea typeface="楷体" pitchFamily="49" charset="-122"/>
            </a:endParaRPr>
          </a:p>
        </p:txBody>
      </p:sp>
      <p:cxnSp>
        <p:nvCxnSpPr>
          <p:cNvPr id="12" name="直接箭头连接符 11"/>
          <p:cNvCxnSpPr/>
          <p:nvPr/>
        </p:nvCxnSpPr>
        <p:spPr bwMode="auto">
          <a:xfrm rot="5400000">
            <a:off x="6858017" y="5429264"/>
            <a:ext cx="500860" cy="357984"/>
          </a:xfrm>
          <a:prstGeom prst="straightConnector1">
            <a:avLst/>
          </a:prstGeom>
          <a:gradFill rotWithShape="1">
            <a:gsLst>
              <a:gs pos="0">
                <a:srgbClr val="FF9933"/>
              </a:gs>
              <a:gs pos="100000">
                <a:srgbClr val="FF6600"/>
              </a:gs>
            </a:gsLst>
            <a:lin ang="5400000" scaled="1"/>
          </a:gradFill>
          <a:ln w="19050" cap="flat" cmpd="sng" algn="ctr">
            <a:solidFill>
              <a:srgbClr val="C00000"/>
            </a:solidFill>
            <a:prstDash val="solid"/>
            <a:round/>
            <a:headEnd type="none" w="med" len="med"/>
            <a:tailEnd type="arrow"/>
          </a:ln>
          <a:effectLst>
            <a:reflection blurRad="6350" stA="52000" endA="300" endPos="35000" dir="5400000" sy="-100000" algn="bl" rotWithShape="0"/>
          </a:effectLst>
        </p:spPr>
      </p:cxnSp>
      <p:sp>
        <p:nvSpPr>
          <p:cNvPr id="13" name="灯片编号占位符 12"/>
          <p:cNvSpPr>
            <a:spLocks noGrp="1"/>
          </p:cNvSpPr>
          <p:nvPr>
            <p:ph type="sldNum" sz="quarter" idx="12"/>
          </p:nvPr>
        </p:nvSpPr>
        <p:spPr/>
        <p:txBody>
          <a:bodyPr/>
          <a:lstStyle/>
          <a:p>
            <a:pPr>
              <a:defRPr/>
            </a:pPr>
            <a:fld id="{4BD8D94F-7DCC-4583-8942-8B98B6C16D23}" type="slidenum">
              <a:rPr lang="en-US" altLang="zh-CN" smtClean="0"/>
              <a:pPr>
                <a:defRPr/>
              </a:pPr>
              <a:t>61</a:t>
            </a:fld>
            <a:endParaRPr lang="en-US" altLang="zh-CN" dirty="0"/>
          </a:p>
        </p:txBody>
      </p:sp>
      <p:sp>
        <p:nvSpPr>
          <p:cNvPr id="11" name="标题 1"/>
          <p:cNvSpPr txBox="1">
            <a:spLocks/>
          </p:cNvSpPr>
          <p:nvPr/>
        </p:nvSpPr>
        <p:spPr bwMode="auto">
          <a:xfrm>
            <a:off x="428596" y="285728"/>
            <a:ext cx="4471990" cy="58259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非交易过户</a:t>
            </a: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业务</a:t>
            </a:r>
            <a: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Tree>
    <p:extLst>
      <p:ext uri="{BB962C8B-B14F-4D97-AF65-F5344CB8AC3E}">
        <p14:creationId xmlns:p14="http://schemas.microsoft.com/office/powerpoint/2010/main" xmlns="" val="271086885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灯片编号占位符 23">
            <a:extLst>
              <a:ext uri="{FF2B5EF4-FFF2-40B4-BE49-F238E27FC236}">
                <a16:creationId xmlns:a16="http://schemas.microsoft.com/office/drawing/2014/main" xmlns="" id="{3733CFCF-39F6-4D43-9B9F-76A3F03514EC}"/>
              </a:ext>
            </a:extLst>
          </p:cNvPr>
          <p:cNvSpPr>
            <a:spLocks noGrp="1"/>
          </p:cNvSpPr>
          <p:nvPr>
            <p:ph type="sldNum" sz="quarter" idx="12"/>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fld id="{2AA2CB21-83CF-4FA2-9AD0-C53C7052CD7D}" type="slidenum">
              <a:rPr lang="en-US" altLang="zh-CN" sz="1400"/>
              <a:pPr>
                <a:spcBef>
                  <a:spcPct val="0"/>
                </a:spcBef>
                <a:buFontTx/>
                <a:buNone/>
              </a:pPr>
              <a:t>62</a:t>
            </a:fld>
            <a:endParaRPr lang="en-US" altLang="zh-CN" sz="1400" dirty="0"/>
          </a:p>
        </p:txBody>
      </p:sp>
      <p:sp>
        <p:nvSpPr>
          <p:cNvPr id="19" name="标题 1">
            <a:extLst>
              <a:ext uri="{FF2B5EF4-FFF2-40B4-BE49-F238E27FC236}">
                <a16:creationId xmlns:a16="http://schemas.microsoft.com/office/drawing/2014/main" xmlns="" id="{0A1308B0-C64E-4EF3-9674-1D13BD566D8E}"/>
              </a:ext>
            </a:extLst>
          </p:cNvPr>
          <p:cNvSpPr txBox="1">
            <a:spLocks/>
          </p:cNvSpPr>
          <p:nvPr/>
        </p:nvSpPr>
        <p:spPr bwMode="auto">
          <a:xfrm>
            <a:off x="428627" y="285751"/>
            <a:ext cx="7286625"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证券非交易过户业务案例</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6" name="TextBox 5">
            <a:extLst>
              <a:ext uri="{FF2B5EF4-FFF2-40B4-BE49-F238E27FC236}">
                <a16:creationId xmlns:a16="http://schemas.microsoft.com/office/drawing/2014/main" xmlns="" id="{4CF25F07-3B07-4DB4-84C7-4EB38462CD6C}"/>
              </a:ext>
            </a:extLst>
          </p:cNvPr>
          <p:cNvSpPr txBox="1">
            <a:spLocks noChangeArrowheads="1"/>
          </p:cNvSpPr>
          <p:nvPr/>
        </p:nvSpPr>
        <p:spPr bwMode="auto">
          <a:xfrm>
            <a:off x="914400" y="4000500"/>
            <a:ext cx="7927170" cy="19389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Clr>
                <a:srgbClr val="C00000"/>
              </a:buClr>
              <a:buFontTx/>
              <a:buNone/>
            </a:pPr>
            <a:r>
              <a:rPr lang="zh-CN" altLang="en-US" sz="2000" b="1" dirty="0">
                <a:latin typeface="楷体" panose="02010609060101010101" pitchFamily="49" charset="-122"/>
                <a:ea typeface="楷体" panose="02010609060101010101" pitchFamily="49" charset="-122"/>
              </a:rPr>
              <a:t>业务判断：继承所涉证券过户</a:t>
            </a:r>
            <a:endParaRPr lang="en-US" altLang="zh-CN" sz="2000" b="1" dirty="0">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 typeface="Wingdings" panose="05000000000000000000" pitchFamily="2" charset="2"/>
              <a:buChar char="p"/>
            </a:pPr>
            <a:endParaRPr lang="en-US" altLang="zh-CN" sz="2000" b="1" dirty="0">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Tx/>
              <a:buNone/>
            </a:pPr>
            <a:r>
              <a:rPr lang="zh-CN" altLang="en-US" sz="2000" b="1" dirty="0">
                <a:latin typeface="楷体" panose="02010609060101010101" pitchFamily="49" charset="-122"/>
                <a:ea typeface="楷体" panose="02010609060101010101" pitchFamily="49" charset="-122"/>
              </a:rPr>
              <a:t>问题一：张女士愿意将其丈夫留下的股份都过户到两个孩子的名下，</a:t>
            </a:r>
            <a:endParaRPr lang="en-US" altLang="zh-CN" sz="2000" b="1" dirty="0">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Tx/>
              <a:buNone/>
            </a:pPr>
            <a:r>
              <a:rPr lang="zh-CN" altLang="en-US" sz="2000" b="1" dirty="0">
                <a:latin typeface="楷体" panose="02010609060101010101" pitchFamily="49" charset="-122"/>
                <a:ea typeface="楷体" panose="02010609060101010101" pitchFamily="49" charset="-122"/>
              </a:rPr>
              <a:t>可以实现吗？</a:t>
            </a:r>
          </a:p>
        </p:txBody>
      </p:sp>
      <p:pic>
        <p:nvPicPr>
          <p:cNvPr id="7" name="Picture 3" descr="C:\Users\Administrator\Desktop\讲课准备材料\logo.png"/>
          <p:cNvPicPr>
            <a:picLocks noChangeAspect="1" noChangeArrowheads="1"/>
          </p:cNvPicPr>
          <p:nvPr/>
        </p:nvPicPr>
        <p:blipFill>
          <a:blip r:embed="rId3" cstate="print"/>
          <a:srcRect/>
          <a:stretch>
            <a:fillRect/>
          </a:stretch>
        </p:blipFill>
        <p:spPr bwMode="auto">
          <a:xfrm>
            <a:off x="7668344" y="6237313"/>
            <a:ext cx="1214446" cy="399985"/>
          </a:xfrm>
          <a:prstGeom prst="rect">
            <a:avLst/>
          </a:prstGeom>
          <a:noFill/>
        </p:spPr>
      </p:pic>
      <p:sp>
        <p:nvSpPr>
          <p:cNvPr id="9" name="矩形 8">
            <a:extLst/>
          </p:cNvPr>
          <p:cNvSpPr/>
          <p:nvPr/>
        </p:nvSpPr>
        <p:spPr>
          <a:xfrm>
            <a:off x="428627" y="928688"/>
            <a:ext cx="7858125" cy="3046988"/>
          </a:xfrm>
          <a:prstGeom prst="rect">
            <a:avLst/>
          </a:prstGeom>
        </p:spPr>
        <p:txBody>
          <a:bodyPr>
            <a:spAutoFit/>
          </a:bodyPr>
          <a:lstStyle/>
          <a:p>
            <a:pPr marL="342900" indent="-342900" eaLnBrk="1" hangingPunct="1">
              <a:lnSpc>
                <a:spcPct val="150000"/>
              </a:lnSpc>
              <a:buClr>
                <a:srgbClr val="C00000"/>
              </a:buClr>
              <a:buFont typeface="Wingdings" pitchFamily="2" charset="2"/>
              <a:buChar char="p"/>
              <a:defRPr/>
            </a:pPr>
            <a:r>
              <a:rPr lang="zh-CN" altLang="en-US" sz="2000" b="1" dirty="0">
                <a:latin typeface="楷体" pitchFamily="49" charset="-122"/>
                <a:ea typeface="楷体" pitchFamily="49" charset="-122"/>
              </a:rPr>
              <a:t>案例：</a:t>
            </a:r>
          </a:p>
          <a:p>
            <a:pPr marL="342900" indent="-342900" eaLnBrk="1" hangingPunct="1">
              <a:lnSpc>
                <a:spcPct val="150000"/>
              </a:lnSpc>
              <a:buClr>
                <a:srgbClr val="C00000"/>
              </a:buClr>
              <a:defRPr/>
            </a:pPr>
            <a:r>
              <a:rPr lang="zh-CN" altLang="en-US" dirty="0">
                <a:latin typeface="楷体" pitchFamily="49" charset="-122"/>
                <a:ea typeface="楷体" pitchFamily="49" charset="-122"/>
              </a:rPr>
              <a:t>       张女士的丈夫王先生不幸因病去世，他生前与张女士的夫妻共同财产有：新三板挂牌公司神州数字（</a:t>
            </a:r>
            <a:r>
              <a:rPr lang="en-US" altLang="zh-CN" dirty="0">
                <a:latin typeface="楷体" pitchFamily="49" charset="-122"/>
                <a:ea typeface="楷体" pitchFamily="49" charset="-122"/>
              </a:rPr>
              <a:t>830001</a:t>
            </a:r>
            <a:r>
              <a:rPr lang="zh-CN" altLang="en-US" dirty="0">
                <a:latin typeface="楷体" pitchFamily="49" charset="-122"/>
                <a:ea typeface="楷体" pitchFamily="49" charset="-122"/>
              </a:rPr>
              <a:t>）的一些股票，其中股份性质为限售流通股的证券有</a:t>
            </a:r>
            <a:r>
              <a:rPr lang="en-US" altLang="zh-CN" dirty="0">
                <a:latin typeface="楷体" pitchFamily="49" charset="-122"/>
                <a:ea typeface="楷体" pitchFamily="49" charset="-122"/>
              </a:rPr>
              <a:t>284800</a:t>
            </a:r>
            <a:r>
              <a:rPr lang="zh-CN" altLang="en-US" dirty="0">
                <a:latin typeface="楷体" pitchFamily="49" charset="-122"/>
                <a:ea typeface="楷体" pitchFamily="49" charset="-122"/>
              </a:rPr>
              <a:t>股，股份性质为无限售流通股的证券有</a:t>
            </a:r>
            <a:r>
              <a:rPr lang="en-US" altLang="zh-CN" dirty="0">
                <a:latin typeface="楷体" pitchFamily="49" charset="-122"/>
                <a:ea typeface="楷体" pitchFamily="49" charset="-122"/>
              </a:rPr>
              <a:t>396200</a:t>
            </a:r>
            <a:r>
              <a:rPr lang="zh-CN" altLang="en-US" dirty="0">
                <a:latin typeface="楷体" pitchFamily="49" charset="-122"/>
                <a:ea typeface="楷体" pitchFamily="49" charset="-122"/>
              </a:rPr>
              <a:t>股。张女士与王先生有一子一女，其中儿子仅有</a:t>
            </a:r>
            <a:r>
              <a:rPr lang="en-US" altLang="zh-CN" dirty="0">
                <a:latin typeface="楷体" pitchFamily="49" charset="-122"/>
                <a:ea typeface="楷体" pitchFamily="49" charset="-122"/>
              </a:rPr>
              <a:t>6</a:t>
            </a:r>
            <a:r>
              <a:rPr lang="zh-CN" altLang="en-US" dirty="0">
                <a:latin typeface="楷体" pitchFamily="49" charset="-122"/>
                <a:ea typeface="楷体" pitchFamily="49" charset="-122"/>
              </a:rPr>
              <a:t>个月大，拥有美国国籍，女儿有</a:t>
            </a:r>
            <a:r>
              <a:rPr lang="en-US" altLang="zh-CN" dirty="0">
                <a:latin typeface="楷体" pitchFamily="49" charset="-122"/>
                <a:ea typeface="楷体" pitchFamily="49" charset="-122"/>
              </a:rPr>
              <a:t>12</a:t>
            </a:r>
            <a:r>
              <a:rPr lang="zh-CN" altLang="en-US" dirty="0">
                <a:latin typeface="楷体" pitchFamily="49" charset="-122"/>
                <a:ea typeface="楷体" pitchFamily="49" charset="-122"/>
              </a:rPr>
              <a:t>岁，为中国国籍。根据</a:t>
            </a:r>
            <a:r>
              <a:rPr lang="en-US" altLang="zh-CN" dirty="0">
                <a:latin typeface="楷体" pitchFamily="49" charset="-122"/>
                <a:ea typeface="楷体" pitchFamily="49" charset="-122"/>
              </a:rPr>
              <a:t>《</a:t>
            </a:r>
            <a:r>
              <a:rPr lang="zh-CN" altLang="en-US" dirty="0">
                <a:latin typeface="楷体" pitchFamily="49" charset="-122"/>
                <a:ea typeface="楷体" pitchFamily="49" charset="-122"/>
              </a:rPr>
              <a:t>中国结算北京分公司投资者业务指南</a:t>
            </a:r>
            <a:r>
              <a:rPr lang="en-US" altLang="zh-CN" dirty="0">
                <a:latin typeface="楷体" pitchFamily="49" charset="-122"/>
                <a:ea typeface="楷体" pitchFamily="49" charset="-122"/>
              </a:rPr>
              <a:t>》</a:t>
            </a:r>
            <a:r>
              <a:rPr lang="zh-CN" altLang="en-US" dirty="0">
                <a:latin typeface="楷体" pitchFamily="49" charset="-122"/>
                <a:ea typeface="楷体" pitchFamily="49" charset="-122"/>
              </a:rPr>
              <a:t>，张女士来咨询办理证券非交易过户业务。</a:t>
            </a:r>
            <a:endParaRPr lang="en-US" altLang="zh-CN" dirty="0">
              <a:effectLst>
                <a:outerShdw blurRad="38100" dist="38100" dir="2700000" algn="tl">
                  <a:srgbClr val="000000">
                    <a:alpha val="43137"/>
                  </a:srgbClr>
                </a:outerShdw>
              </a:effectLst>
              <a:latin typeface="楷体" pitchFamily="49" charset="-122"/>
              <a:ea typeface="楷体" pitchFamily="49" charset="-122"/>
            </a:endParaRPr>
          </a:p>
        </p:txBody>
      </p:sp>
    </p:spTree>
    <p:extLst>
      <p:ext uri="{BB962C8B-B14F-4D97-AF65-F5344CB8AC3E}">
        <p14:creationId xmlns:p14="http://schemas.microsoft.com/office/powerpoint/2010/main" xmlns="" val="1196880803"/>
      </p:ext>
    </p:extLst>
  </p:cSld>
  <p:clrMapOvr>
    <a:masterClrMapping/>
  </p:clrMapOvr>
  <p:transition>
    <p:sndAc>
      <p:end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ppt_x</p:attrName>
                                        </p:attrNameLst>
                                      </p:cBhvr>
                                      <p:tavLst>
                                        <p:tav tm="0">
                                          <p:val>
                                            <p:strVal val="#ppt_x-.2"/>
                                          </p:val>
                                        </p:tav>
                                        <p:tav tm="100000">
                                          <p:val>
                                            <p:strVal val="#ppt_x"/>
                                          </p:val>
                                        </p:tav>
                                      </p:tavLst>
                                    </p:anim>
                                    <p:anim calcmode="lin" valueType="num">
                                      <p:cBhvr>
                                        <p:cTn id="8"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灯片编号占位符 23">
            <a:extLst>
              <a:ext uri="{FF2B5EF4-FFF2-40B4-BE49-F238E27FC236}">
                <a16:creationId xmlns:a16="http://schemas.microsoft.com/office/drawing/2014/main" xmlns="" id="{E3AC38A9-BA14-4669-80BC-462E71918713}"/>
              </a:ext>
            </a:extLst>
          </p:cNvPr>
          <p:cNvSpPr>
            <a:spLocks noGrp="1"/>
          </p:cNvSpPr>
          <p:nvPr>
            <p:ph type="sldNum" sz="quarter" idx="12"/>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fld id="{B111E46D-FCEB-4896-8587-D078C4618EF4}" type="slidenum">
              <a:rPr lang="en-US" altLang="zh-CN" sz="1400"/>
              <a:pPr>
                <a:spcBef>
                  <a:spcPct val="0"/>
                </a:spcBef>
                <a:buFontTx/>
                <a:buNone/>
              </a:pPr>
              <a:t>63</a:t>
            </a:fld>
            <a:endParaRPr lang="en-US" altLang="zh-CN" sz="1400" dirty="0"/>
          </a:p>
        </p:txBody>
      </p:sp>
      <p:sp>
        <p:nvSpPr>
          <p:cNvPr id="19" name="标题 1">
            <a:extLst>
              <a:ext uri="{FF2B5EF4-FFF2-40B4-BE49-F238E27FC236}">
                <a16:creationId xmlns:a16="http://schemas.microsoft.com/office/drawing/2014/main" xmlns="" id="{7CADCCB6-BF20-4E98-BBF5-6A00879BCECC}"/>
              </a:ext>
            </a:extLst>
          </p:cNvPr>
          <p:cNvSpPr txBox="1">
            <a:spLocks/>
          </p:cNvSpPr>
          <p:nvPr/>
        </p:nvSpPr>
        <p:spPr bwMode="auto">
          <a:xfrm>
            <a:off x="428627" y="285751"/>
            <a:ext cx="7286625"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证券非交易过户业务案例</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6" name="TextBox 5">
            <a:extLst>
              <a:ext uri="{FF2B5EF4-FFF2-40B4-BE49-F238E27FC236}">
                <a16:creationId xmlns:a16="http://schemas.microsoft.com/office/drawing/2014/main" xmlns="" id="{68753AA3-7132-4069-99FB-F90D74B586B6}"/>
              </a:ext>
            </a:extLst>
          </p:cNvPr>
          <p:cNvSpPr txBox="1">
            <a:spLocks noChangeArrowheads="1"/>
          </p:cNvSpPr>
          <p:nvPr/>
        </p:nvSpPr>
        <p:spPr bwMode="auto">
          <a:xfrm>
            <a:off x="928689" y="4143376"/>
            <a:ext cx="7411003" cy="147732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Clr>
                <a:srgbClr val="C00000"/>
              </a:buClr>
              <a:buFontTx/>
              <a:buNone/>
            </a:pPr>
            <a:r>
              <a:rPr lang="zh-CN" altLang="en-US" sz="2000" b="1">
                <a:latin typeface="楷体" panose="02010609060101010101" pitchFamily="49" charset="-122"/>
                <a:ea typeface="楷体" panose="02010609060101010101" pitchFamily="49" charset="-122"/>
              </a:rPr>
              <a:t>问题二：张女士的两个孩子都属于未成年人，未曾开立证券账户</a:t>
            </a:r>
            <a:endParaRPr lang="en-US" altLang="zh-CN" sz="2000" b="1" dirty="0">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Tx/>
              <a:buNone/>
            </a:pPr>
            <a:r>
              <a:rPr lang="zh-CN" altLang="en-US" sz="2000" b="1">
                <a:latin typeface="楷体" panose="02010609060101010101" pitchFamily="49" charset="-122"/>
                <a:ea typeface="楷体" panose="02010609060101010101" pitchFamily="49" charset="-122"/>
              </a:rPr>
              <a:t>，同时也不满足新三板市场投资者适当性规定，这样该如何持有</a:t>
            </a:r>
            <a:endParaRPr lang="en-US" altLang="zh-CN" sz="2000" b="1" dirty="0">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Tx/>
              <a:buNone/>
            </a:pPr>
            <a:r>
              <a:rPr lang="zh-CN" altLang="en-US" sz="2000" b="1">
                <a:latin typeface="楷体" panose="02010609060101010101" pitchFamily="49" charset="-122"/>
                <a:ea typeface="楷体" panose="02010609060101010101" pitchFamily="49" charset="-122"/>
              </a:rPr>
              <a:t>股票呢？</a:t>
            </a:r>
          </a:p>
        </p:txBody>
      </p:sp>
      <p:pic>
        <p:nvPicPr>
          <p:cNvPr id="7" name="Picture 3" descr="C:\Users\Administrator\Desktop\讲课准备材料\logo.png"/>
          <p:cNvPicPr>
            <a:picLocks noChangeAspect="1" noChangeArrowheads="1"/>
          </p:cNvPicPr>
          <p:nvPr/>
        </p:nvPicPr>
        <p:blipFill>
          <a:blip r:embed="rId3" cstate="print"/>
          <a:srcRect/>
          <a:stretch>
            <a:fillRect/>
          </a:stretch>
        </p:blipFill>
        <p:spPr bwMode="auto">
          <a:xfrm>
            <a:off x="7668344" y="6237313"/>
            <a:ext cx="1214446" cy="399985"/>
          </a:xfrm>
          <a:prstGeom prst="rect">
            <a:avLst/>
          </a:prstGeom>
          <a:noFill/>
        </p:spPr>
      </p:pic>
      <p:sp>
        <p:nvSpPr>
          <p:cNvPr id="8" name="矩形 7">
            <a:extLst/>
          </p:cNvPr>
          <p:cNvSpPr/>
          <p:nvPr/>
        </p:nvSpPr>
        <p:spPr>
          <a:xfrm>
            <a:off x="428627" y="928688"/>
            <a:ext cx="7858125" cy="3046988"/>
          </a:xfrm>
          <a:prstGeom prst="rect">
            <a:avLst/>
          </a:prstGeom>
        </p:spPr>
        <p:txBody>
          <a:bodyPr>
            <a:spAutoFit/>
          </a:bodyPr>
          <a:lstStyle/>
          <a:p>
            <a:pPr marL="342900" indent="-342900" eaLnBrk="1" hangingPunct="1">
              <a:lnSpc>
                <a:spcPct val="150000"/>
              </a:lnSpc>
              <a:buClr>
                <a:srgbClr val="C00000"/>
              </a:buClr>
              <a:buFont typeface="Wingdings" pitchFamily="2" charset="2"/>
              <a:buChar char="p"/>
              <a:defRPr/>
            </a:pPr>
            <a:r>
              <a:rPr lang="zh-CN" altLang="en-US" sz="2000" b="1" dirty="0">
                <a:latin typeface="楷体" pitchFamily="49" charset="-122"/>
                <a:ea typeface="楷体" pitchFamily="49" charset="-122"/>
              </a:rPr>
              <a:t>案例：</a:t>
            </a:r>
          </a:p>
          <a:p>
            <a:pPr marL="342900" indent="-342900" eaLnBrk="1" hangingPunct="1">
              <a:lnSpc>
                <a:spcPct val="150000"/>
              </a:lnSpc>
              <a:buClr>
                <a:srgbClr val="C00000"/>
              </a:buClr>
              <a:defRPr/>
            </a:pPr>
            <a:r>
              <a:rPr lang="zh-CN" altLang="en-US" dirty="0">
                <a:latin typeface="楷体" pitchFamily="49" charset="-122"/>
                <a:ea typeface="楷体" pitchFamily="49" charset="-122"/>
              </a:rPr>
              <a:t>       张女士的丈夫王先生不幸因病去世，他生前与张女士的夫妻共同财产有：新三板挂牌公司神州数字（</a:t>
            </a:r>
            <a:r>
              <a:rPr lang="en-US" altLang="zh-CN" dirty="0">
                <a:latin typeface="楷体" pitchFamily="49" charset="-122"/>
                <a:ea typeface="楷体" pitchFamily="49" charset="-122"/>
              </a:rPr>
              <a:t>830001</a:t>
            </a:r>
            <a:r>
              <a:rPr lang="zh-CN" altLang="en-US" dirty="0">
                <a:latin typeface="楷体" pitchFamily="49" charset="-122"/>
                <a:ea typeface="楷体" pitchFamily="49" charset="-122"/>
              </a:rPr>
              <a:t>）的一些股票，其中股份性质为限售流通股的证券有</a:t>
            </a:r>
            <a:r>
              <a:rPr lang="en-US" altLang="zh-CN" dirty="0">
                <a:latin typeface="楷体" pitchFamily="49" charset="-122"/>
                <a:ea typeface="楷体" pitchFamily="49" charset="-122"/>
              </a:rPr>
              <a:t>284800</a:t>
            </a:r>
            <a:r>
              <a:rPr lang="zh-CN" altLang="en-US" dirty="0">
                <a:latin typeface="楷体" pitchFamily="49" charset="-122"/>
                <a:ea typeface="楷体" pitchFamily="49" charset="-122"/>
              </a:rPr>
              <a:t>股，股份性质为无限售流通股的证券有</a:t>
            </a:r>
            <a:r>
              <a:rPr lang="en-US" altLang="zh-CN" dirty="0">
                <a:latin typeface="楷体" pitchFamily="49" charset="-122"/>
                <a:ea typeface="楷体" pitchFamily="49" charset="-122"/>
              </a:rPr>
              <a:t>396200</a:t>
            </a:r>
            <a:r>
              <a:rPr lang="zh-CN" altLang="en-US" dirty="0">
                <a:latin typeface="楷体" pitchFamily="49" charset="-122"/>
                <a:ea typeface="楷体" pitchFamily="49" charset="-122"/>
              </a:rPr>
              <a:t>股。张女士与王先生有一子一女，其中儿子仅有</a:t>
            </a:r>
            <a:r>
              <a:rPr lang="en-US" altLang="zh-CN" dirty="0">
                <a:latin typeface="楷体" pitchFamily="49" charset="-122"/>
                <a:ea typeface="楷体" pitchFamily="49" charset="-122"/>
              </a:rPr>
              <a:t>6</a:t>
            </a:r>
            <a:r>
              <a:rPr lang="zh-CN" altLang="en-US" dirty="0">
                <a:latin typeface="楷体" pitchFamily="49" charset="-122"/>
                <a:ea typeface="楷体" pitchFamily="49" charset="-122"/>
              </a:rPr>
              <a:t>个月大，拥有美国国籍，女儿有</a:t>
            </a:r>
            <a:r>
              <a:rPr lang="en-US" altLang="zh-CN" dirty="0">
                <a:latin typeface="楷体" pitchFamily="49" charset="-122"/>
                <a:ea typeface="楷体" pitchFamily="49" charset="-122"/>
              </a:rPr>
              <a:t>12</a:t>
            </a:r>
            <a:r>
              <a:rPr lang="zh-CN" altLang="en-US" dirty="0">
                <a:latin typeface="楷体" pitchFamily="49" charset="-122"/>
                <a:ea typeface="楷体" pitchFamily="49" charset="-122"/>
              </a:rPr>
              <a:t>岁，为中国国籍。根据</a:t>
            </a:r>
            <a:r>
              <a:rPr lang="en-US" altLang="zh-CN" dirty="0">
                <a:latin typeface="楷体" pitchFamily="49" charset="-122"/>
                <a:ea typeface="楷体" pitchFamily="49" charset="-122"/>
              </a:rPr>
              <a:t>《</a:t>
            </a:r>
            <a:r>
              <a:rPr lang="zh-CN" altLang="en-US" dirty="0">
                <a:latin typeface="楷体" pitchFamily="49" charset="-122"/>
                <a:ea typeface="楷体" pitchFamily="49" charset="-122"/>
              </a:rPr>
              <a:t>中国结算北京分公司投资者业务指南</a:t>
            </a:r>
            <a:r>
              <a:rPr lang="en-US" altLang="zh-CN" dirty="0">
                <a:latin typeface="楷体" pitchFamily="49" charset="-122"/>
                <a:ea typeface="楷体" pitchFamily="49" charset="-122"/>
              </a:rPr>
              <a:t>》</a:t>
            </a:r>
            <a:r>
              <a:rPr lang="zh-CN" altLang="en-US" dirty="0">
                <a:latin typeface="楷体" pitchFamily="49" charset="-122"/>
                <a:ea typeface="楷体" pitchFamily="49" charset="-122"/>
              </a:rPr>
              <a:t>，张女士来咨询办理证券非交易过户业务。</a:t>
            </a:r>
            <a:endParaRPr lang="en-US" altLang="zh-CN" dirty="0">
              <a:effectLst>
                <a:outerShdw blurRad="38100" dist="38100" dir="2700000" algn="tl">
                  <a:srgbClr val="000000">
                    <a:alpha val="43137"/>
                  </a:srgbClr>
                </a:outerShdw>
              </a:effectLst>
              <a:latin typeface="楷体" pitchFamily="49" charset="-122"/>
              <a:ea typeface="楷体" pitchFamily="49" charset="-122"/>
            </a:endParaRPr>
          </a:p>
        </p:txBody>
      </p:sp>
    </p:spTree>
    <p:extLst>
      <p:ext uri="{BB962C8B-B14F-4D97-AF65-F5344CB8AC3E}">
        <p14:creationId xmlns:p14="http://schemas.microsoft.com/office/powerpoint/2010/main" xmlns="" val="2647298724"/>
      </p:ext>
    </p:extLst>
  </p:cSld>
  <p:clrMapOvr>
    <a:masterClrMapping/>
  </p:clrMapOvr>
  <p:transition>
    <p:sndAc>
      <p:end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ppt_x</p:attrName>
                                        </p:attrNameLst>
                                      </p:cBhvr>
                                      <p:tavLst>
                                        <p:tav tm="0">
                                          <p:val>
                                            <p:strVal val="#ppt_x-.2"/>
                                          </p:val>
                                        </p:tav>
                                        <p:tav tm="100000">
                                          <p:val>
                                            <p:strVal val="#ppt_x"/>
                                          </p:val>
                                        </p:tav>
                                      </p:tavLst>
                                    </p:anim>
                                    <p:anim calcmode="lin" valueType="num">
                                      <p:cBhvr>
                                        <p:cTn id="8"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灯片编号占位符 23">
            <a:extLst>
              <a:ext uri="{FF2B5EF4-FFF2-40B4-BE49-F238E27FC236}">
                <a16:creationId xmlns:a16="http://schemas.microsoft.com/office/drawing/2014/main" xmlns="" id="{C24D5BBC-E945-4E9B-B677-1A4C58246AC9}"/>
              </a:ext>
            </a:extLst>
          </p:cNvPr>
          <p:cNvSpPr>
            <a:spLocks noGrp="1"/>
          </p:cNvSpPr>
          <p:nvPr>
            <p:ph type="sldNum" sz="quarter" idx="12"/>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fld id="{8544FECF-9F85-46C7-95DF-3F204F8B903E}" type="slidenum">
              <a:rPr lang="en-US" altLang="zh-CN" sz="1400"/>
              <a:pPr>
                <a:spcBef>
                  <a:spcPct val="0"/>
                </a:spcBef>
                <a:buFontTx/>
                <a:buNone/>
              </a:pPr>
              <a:t>64</a:t>
            </a:fld>
            <a:endParaRPr lang="en-US" altLang="zh-CN" sz="1400" dirty="0"/>
          </a:p>
        </p:txBody>
      </p:sp>
      <p:sp>
        <p:nvSpPr>
          <p:cNvPr id="19" name="标题 1">
            <a:extLst>
              <a:ext uri="{FF2B5EF4-FFF2-40B4-BE49-F238E27FC236}">
                <a16:creationId xmlns:a16="http://schemas.microsoft.com/office/drawing/2014/main" xmlns="" id="{5E488D5B-7C42-43E7-8992-01D32D5C5EF6}"/>
              </a:ext>
            </a:extLst>
          </p:cNvPr>
          <p:cNvSpPr txBox="1">
            <a:spLocks/>
          </p:cNvSpPr>
          <p:nvPr/>
        </p:nvSpPr>
        <p:spPr bwMode="auto">
          <a:xfrm>
            <a:off x="428627" y="285751"/>
            <a:ext cx="7286625"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证券非交易过户业务案例</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6" name="TextBox 5">
            <a:extLst>
              <a:ext uri="{FF2B5EF4-FFF2-40B4-BE49-F238E27FC236}">
                <a16:creationId xmlns:a16="http://schemas.microsoft.com/office/drawing/2014/main" xmlns="" id="{2E22B659-1C37-46F8-9FF4-B6FADD657F68}"/>
              </a:ext>
            </a:extLst>
          </p:cNvPr>
          <p:cNvSpPr txBox="1">
            <a:spLocks noChangeArrowheads="1"/>
          </p:cNvSpPr>
          <p:nvPr/>
        </p:nvSpPr>
        <p:spPr bwMode="auto">
          <a:xfrm>
            <a:off x="928689" y="4143376"/>
            <a:ext cx="8315097" cy="5539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Clr>
                <a:srgbClr val="C00000"/>
              </a:buClr>
              <a:buFontTx/>
              <a:buNone/>
            </a:pPr>
            <a:r>
              <a:rPr lang="zh-CN" altLang="en-US" sz="2000" b="1" dirty="0">
                <a:latin typeface="楷体" panose="02010609060101010101" pitchFamily="49" charset="-122"/>
                <a:ea typeface="楷体" panose="02010609060101010101" pitchFamily="49" charset="-122"/>
              </a:rPr>
              <a:t>问题三：张女士</a:t>
            </a:r>
            <a:r>
              <a:rPr lang="en-US" altLang="zh-CN" sz="2000" b="1" dirty="0">
                <a:latin typeface="楷体" panose="02010609060101010101" pitchFamily="49" charset="-122"/>
                <a:ea typeface="楷体" panose="02010609060101010101" pitchFamily="49" charset="-122"/>
              </a:rPr>
              <a:t>6</a:t>
            </a:r>
            <a:r>
              <a:rPr lang="zh-CN" altLang="en-US" sz="2000" b="1" dirty="0">
                <a:latin typeface="楷体" panose="02010609060101010101" pitchFamily="49" charset="-122"/>
                <a:ea typeface="楷体" panose="02010609060101010101" pitchFamily="49" charset="-122"/>
              </a:rPr>
              <a:t>个月大的小儿子目前身在国外</a:t>
            </a:r>
            <a:r>
              <a:rPr lang="zh-CN" altLang="en-US" sz="2000" b="1" dirty="0" smtClean="0">
                <a:latin typeface="楷体" panose="02010609060101010101" pitchFamily="49" charset="-122"/>
                <a:ea typeface="楷体" panose="02010609060101010101" pitchFamily="49" charset="-122"/>
              </a:rPr>
              <a:t>，应如何办理</a:t>
            </a:r>
            <a:r>
              <a:rPr lang="zh-CN" altLang="en-US" sz="2000" b="1" dirty="0">
                <a:latin typeface="楷体" panose="02010609060101010101" pitchFamily="49" charset="-122"/>
                <a:ea typeface="楷体" panose="02010609060101010101" pitchFamily="49" charset="-122"/>
              </a:rPr>
              <a:t>过户</a:t>
            </a:r>
            <a:r>
              <a:rPr lang="zh-CN" altLang="en-US" sz="2000" b="1" dirty="0" smtClean="0">
                <a:latin typeface="楷体" panose="02010609060101010101" pitchFamily="49" charset="-122"/>
                <a:ea typeface="楷体" panose="02010609060101010101" pitchFamily="49" charset="-122"/>
              </a:rPr>
              <a:t>手续？</a:t>
            </a:r>
            <a:endParaRPr lang="zh-CN" altLang="en-US" sz="2000" b="1" dirty="0">
              <a:latin typeface="楷体" panose="02010609060101010101" pitchFamily="49" charset="-122"/>
              <a:ea typeface="楷体" panose="02010609060101010101" pitchFamily="49" charset="-122"/>
            </a:endParaRPr>
          </a:p>
        </p:txBody>
      </p:sp>
      <p:pic>
        <p:nvPicPr>
          <p:cNvPr id="7" name="Picture 3" descr="C:\Users\Administrator\Desktop\讲课准备材料\logo.png"/>
          <p:cNvPicPr>
            <a:picLocks noChangeAspect="1" noChangeArrowheads="1"/>
          </p:cNvPicPr>
          <p:nvPr/>
        </p:nvPicPr>
        <p:blipFill>
          <a:blip r:embed="rId3" cstate="print"/>
          <a:srcRect/>
          <a:stretch>
            <a:fillRect/>
          </a:stretch>
        </p:blipFill>
        <p:spPr bwMode="auto">
          <a:xfrm>
            <a:off x="7668344" y="6237313"/>
            <a:ext cx="1214446" cy="399985"/>
          </a:xfrm>
          <a:prstGeom prst="rect">
            <a:avLst/>
          </a:prstGeom>
          <a:noFill/>
        </p:spPr>
      </p:pic>
      <p:sp>
        <p:nvSpPr>
          <p:cNvPr id="8" name="矩形 7">
            <a:extLst/>
          </p:cNvPr>
          <p:cNvSpPr/>
          <p:nvPr/>
        </p:nvSpPr>
        <p:spPr>
          <a:xfrm>
            <a:off x="428627" y="928688"/>
            <a:ext cx="7858125" cy="3046988"/>
          </a:xfrm>
          <a:prstGeom prst="rect">
            <a:avLst/>
          </a:prstGeom>
        </p:spPr>
        <p:txBody>
          <a:bodyPr>
            <a:spAutoFit/>
          </a:bodyPr>
          <a:lstStyle/>
          <a:p>
            <a:pPr marL="342900" indent="-342900" eaLnBrk="1" hangingPunct="1">
              <a:lnSpc>
                <a:spcPct val="150000"/>
              </a:lnSpc>
              <a:buClr>
                <a:srgbClr val="C00000"/>
              </a:buClr>
              <a:buFont typeface="Wingdings" pitchFamily="2" charset="2"/>
              <a:buChar char="p"/>
              <a:defRPr/>
            </a:pPr>
            <a:r>
              <a:rPr lang="zh-CN" altLang="en-US" sz="2000" b="1" dirty="0">
                <a:latin typeface="楷体" pitchFamily="49" charset="-122"/>
                <a:ea typeface="楷体" pitchFamily="49" charset="-122"/>
              </a:rPr>
              <a:t>案例：</a:t>
            </a:r>
          </a:p>
          <a:p>
            <a:pPr marL="342900" indent="-342900" eaLnBrk="1" hangingPunct="1">
              <a:lnSpc>
                <a:spcPct val="150000"/>
              </a:lnSpc>
              <a:buClr>
                <a:srgbClr val="C00000"/>
              </a:buClr>
              <a:defRPr/>
            </a:pPr>
            <a:r>
              <a:rPr lang="zh-CN" altLang="en-US" dirty="0">
                <a:latin typeface="楷体" pitchFamily="49" charset="-122"/>
                <a:ea typeface="楷体" pitchFamily="49" charset="-122"/>
              </a:rPr>
              <a:t>       张女士的丈夫王先生不幸因病去世，他生前与张女士的夫妻共同财产有：新三板挂牌公司神州数字（</a:t>
            </a:r>
            <a:r>
              <a:rPr lang="en-US" altLang="zh-CN" dirty="0">
                <a:latin typeface="楷体" pitchFamily="49" charset="-122"/>
                <a:ea typeface="楷体" pitchFamily="49" charset="-122"/>
              </a:rPr>
              <a:t>830001</a:t>
            </a:r>
            <a:r>
              <a:rPr lang="zh-CN" altLang="en-US" dirty="0">
                <a:latin typeface="楷体" pitchFamily="49" charset="-122"/>
                <a:ea typeface="楷体" pitchFamily="49" charset="-122"/>
              </a:rPr>
              <a:t>）的一些股票，其中股份性质为限售流通股的证券有</a:t>
            </a:r>
            <a:r>
              <a:rPr lang="en-US" altLang="zh-CN" dirty="0">
                <a:latin typeface="楷体" pitchFamily="49" charset="-122"/>
                <a:ea typeface="楷体" pitchFamily="49" charset="-122"/>
              </a:rPr>
              <a:t>284800</a:t>
            </a:r>
            <a:r>
              <a:rPr lang="zh-CN" altLang="en-US" dirty="0">
                <a:latin typeface="楷体" pitchFamily="49" charset="-122"/>
                <a:ea typeface="楷体" pitchFamily="49" charset="-122"/>
              </a:rPr>
              <a:t>股，股份性质为无限售流通股的证券有</a:t>
            </a:r>
            <a:r>
              <a:rPr lang="en-US" altLang="zh-CN" dirty="0">
                <a:latin typeface="楷体" pitchFamily="49" charset="-122"/>
                <a:ea typeface="楷体" pitchFamily="49" charset="-122"/>
              </a:rPr>
              <a:t>396200</a:t>
            </a:r>
            <a:r>
              <a:rPr lang="zh-CN" altLang="en-US" dirty="0">
                <a:latin typeface="楷体" pitchFamily="49" charset="-122"/>
                <a:ea typeface="楷体" pitchFamily="49" charset="-122"/>
              </a:rPr>
              <a:t>股。张女士与王先生有一子一女，其中儿子仅有</a:t>
            </a:r>
            <a:r>
              <a:rPr lang="en-US" altLang="zh-CN" dirty="0">
                <a:latin typeface="楷体" pitchFamily="49" charset="-122"/>
                <a:ea typeface="楷体" pitchFamily="49" charset="-122"/>
              </a:rPr>
              <a:t>6</a:t>
            </a:r>
            <a:r>
              <a:rPr lang="zh-CN" altLang="en-US" dirty="0">
                <a:latin typeface="楷体" pitchFamily="49" charset="-122"/>
                <a:ea typeface="楷体" pitchFamily="49" charset="-122"/>
              </a:rPr>
              <a:t>个月大，拥有美国国籍，女儿有</a:t>
            </a:r>
            <a:r>
              <a:rPr lang="en-US" altLang="zh-CN" dirty="0">
                <a:latin typeface="楷体" pitchFamily="49" charset="-122"/>
                <a:ea typeface="楷体" pitchFamily="49" charset="-122"/>
              </a:rPr>
              <a:t>12</a:t>
            </a:r>
            <a:r>
              <a:rPr lang="zh-CN" altLang="en-US" dirty="0">
                <a:latin typeface="楷体" pitchFamily="49" charset="-122"/>
                <a:ea typeface="楷体" pitchFamily="49" charset="-122"/>
              </a:rPr>
              <a:t>岁，为中国国籍。根据</a:t>
            </a:r>
            <a:r>
              <a:rPr lang="en-US" altLang="zh-CN" dirty="0">
                <a:latin typeface="楷体" pitchFamily="49" charset="-122"/>
                <a:ea typeface="楷体" pitchFamily="49" charset="-122"/>
              </a:rPr>
              <a:t>《</a:t>
            </a:r>
            <a:r>
              <a:rPr lang="zh-CN" altLang="en-US" dirty="0">
                <a:latin typeface="楷体" pitchFamily="49" charset="-122"/>
                <a:ea typeface="楷体" pitchFamily="49" charset="-122"/>
              </a:rPr>
              <a:t>中国结算北京分公司投资者业务指南</a:t>
            </a:r>
            <a:r>
              <a:rPr lang="en-US" altLang="zh-CN" dirty="0">
                <a:latin typeface="楷体" pitchFamily="49" charset="-122"/>
                <a:ea typeface="楷体" pitchFamily="49" charset="-122"/>
              </a:rPr>
              <a:t>》</a:t>
            </a:r>
            <a:r>
              <a:rPr lang="zh-CN" altLang="en-US" dirty="0">
                <a:latin typeface="楷体" pitchFamily="49" charset="-122"/>
                <a:ea typeface="楷体" pitchFamily="49" charset="-122"/>
              </a:rPr>
              <a:t>，张女士来咨询办理证券非交易过户业务。</a:t>
            </a:r>
            <a:endParaRPr lang="en-US" altLang="zh-CN" dirty="0">
              <a:effectLst>
                <a:outerShdw blurRad="38100" dist="38100" dir="2700000" algn="tl">
                  <a:srgbClr val="000000">
                    <a:alpha val="43137"/>
                  </a:srgbClr>
                </a:outerShdw>
              </a:effectLst>
              <a:latin typeface="楷体" pitchFamily="49" charset="-122"/>
              <a:ea typeface="楷体" pitchFamily="49" charset="-122"/>
            </a:endParaRPr>
          </a:p>
        </p:txBody>
      </p:sp>
    </p:spTree>
    <p:extLst>
      <p:ext uri="{BB962C8B-B14F-4D97-AF65-F5344CB8AC3E}">
        <p14:creationId xmlns:p14="http://schemas.microsoft.com/office/powerpoint/2010/main" xmlns="" val="539158275"/>
      </p:ext>
    </p:extLst>
  </p:cSld>
  <p:clrMapOvr>
    <a:masterClrMapping/>
  </p:clrMapOvr>
  <p:transition>
    <p:sndAc>
      <p:end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ppt_x</p:attrName>
                                        </p:attrNameLst>
                                      </p:cBhvr>
                                      <p:tavLst>
                                        <p:tav tm="0">
                                          <p:val>
                                            <p:strVal val="#ppt_x-.2"/>
                                          </p:val>
                                        </p:tav>
                                        <p:tav tm="100000">
                                          <p:val>
                                            <p:strVal val="#ppt_x"/>
                                          </p:val>
                                        </p:tav>
                                      </p:tavLst>
                                    </p:anim>
                                    <p:anim calcmode="lin" valueType="num">
                                      <p:cBhvr>
                                        <p:cTn id="8"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灯片编号占位符 23">
            <a:extLst>
              <a:ext uri="{FF2B5EF4-FFF2-40B4-BE49-F238E27FC236}">
                <a16:creationId xmlns:a16="http://schemas.microsoft.com/office/drawing/2014/main" xmlns="" id="{A91A1DF5-FD74-4CC8-8F41-2C36AF1E428C}"/>
              </a:ext>
            </a:extLst>
          </p:cNvPr>
          <p:cNvSpPr>
            <a:spLocks noGrp="1"/>
          </p:cNvSpPr>
          <p:nvPr>
            <p:ph type="sldNum" sz="quarter" idx="12"/>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fld id="{FDFEF761-DB9B-4EC1-BCB6-118DCD6DBD90}" type="slidenum">
              <a:rPr lang="en-US" altLang="zh-CN" sz="1400"/>
              <a:pPr>
                <a:spcBef>
                  <a:spcPct val="0"/>
                </a:spcBef>
                <a:buFontTx/>
                <a:buNone/>
              </a:pPr>
              <a:t>65</a:t>
            </a:fld>
            <a:endParaRPr lang="en-US" altLang="zh-CN" sz="1400" dirty="0"/>
          </a:p>
        </p:txBody>
      </p:sp>
      <p:sp>
        <p:nvSpPr>
          <p:cNvPr id="19" name="标题 1">
            <a:extLst>
              <a:ext uri="{FF2B5EF4-FFF2-40B4-BE49-F238E27FC236}">
                <a16:creationId xmlns:a16="http://schemas.microsoft.com/office/drawing/2014/main" xmlns="" id="{0FAFE983-DEF4-490F-8DEF-18184525BE3A}"/>
              </a:ext>
            </a:extLst>
          </p:cNvPr>
          <p:cNvSpPr txBox="1">
            <a:spLocks/>
          </p:cNvSpPr>
          <p:nvPr/>
        </p:nvSpPr>
        <p:spPr bwMode="auto">
          <a:xfrm>
            <a:off x="428627" y="285751"/>
            <a:ext cx="7286625"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证券非交易过户业务案例</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6" name="TextBox 5">
            <a:extLst>
              <a:ext uri="{FF2B5EF4-FFF2-40B4-BE49-F238E27FC236}">
                <a16:creationId xmlns:a16="http://schemas.microsoft.com/office/drawing/2014/main" xmlns="" id="{9A3D534F-16F0-4749-A396-309CF31678FD}"/>
              </a:ext>
            </a:extLst>
          </p:cNvPr>
          <p:cNvSpPr txBox="1">
            <a:spLocks noChangeArrowheads="1"/>
          </p:cNvSpPr>
          <p:nvPr/>
        </p:nvSpPr>
        <p:spPr bwMode="auto">
          <a:xfrm>
            <a:off x="984251" y="4143376"/>
            <a:ext cx="6894836" cy="10156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Clr>
                <a:srgbClr val="C00000"/>
              </a:buClr>
              <a:buFontTx/>
              <a:buNone/>
            </a:pPr>
            <a:r>
              <a:rPr lang="zh-CN" altLang="en-US" sz="2000" b="1" dirty="0">
                <a:latin typeface="楷体" panose="02010609060101010101" pitchFamily="49" charset="-122"/>
                <a:ea typeface="楷体" panose="02010609060101010101" pitchFamily="49" charset="-122"/>
              </a:rPr>
              <a:t>问题四：对于继承事宜中的股份分配问题，案例中股份无法</a:t>
            </a:r>
            <a:endParaRPr lang="en-US" altLang="zh-CN" sz="2000" b="1" dirty="0">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Tx/>
              <a:buNone/>
            </a:pPr>
            <a:r>
              <a:rPr lang="zh-CN" altLang="en-US" sz="2000" b="1" dirty="0">
                <a:latin typeface="楷体" panose="02010609060101010101" pitchFamily="49" charset="-122"/>
                <a:ea typeface="楷体" panose="02010609060101010101" pitchFamily="49" charset="-122"/>
              </a:rPr>
              <a:t>在三名继承人中等分，该如何解决？</a:t>
            </a:r>
          </a:p>
        </p:txBody>
      </p:sp>
      <p:pic>
        <p:nvPicPr>
          <p:cNvPr id="7" name="Picture 3" descr="C:\Users\Administrator\Desktop\讲课准备材料\logo.png"/>
          <p:cNvPicPr>
            <a:picLocks noChangeAspect="1" noChangeArrowheads="1"/>
          </p:cNvPicPr>
          <p:nvPr/>
        </p:nvPicPr>
        <p:blipFill>
          <a:blip r:embed="rId3" cstate="print"/>
          <a:srcRect/>
          <a:stretch>
            <a:fillRect/>
          </a:stretch>
        </p:blipFill>
        <p:spPr bwMode="auto">
          <a:xfrm>
            <a:off x="7668344" y="6237313"/>
            <a:ext cx="1214446" cy="399985"/>
          </a:xfrm>
          <a:prstGeom prst="rect">
            <a:avLst/>
          </a:prstGeom>
          <a:noFill/>
        </p:spPr>
      </p:pic>
      <p:sp>
        <p:nvSpPr>
          <p:cNvPr id="9" name="矩形 8">
            <a:extLst/>
          </p:cNvPr>
          <p:cNvSpPr/>
          <p:nvPr/>
        </p:nvSpPr>
        <p:spPr>
          <a:xfrm>
            <a:off x="428627" y="928688"/>
            <a:ext cx="7858125" cy="3046988"/>
          </a:xfrm>
          <a:prstGeom prst="rect">
            <a:avLst/>
          </a:prstGeom>
        </p:spPr>
        <p:txBody>
          <a:bodyPr>
            <a:spAutoFit/>
          </a:bodyPr>
          <a:lstStyle/>
          <a:p>
            <a:pPr marL="342900" indent="-342900" eaLnBrk="1" hangingPunct="1">
              <a:lnSpc>
                <a:spcPct val="150000"/>
              </a:lnSpc>
              <a:buClr>
                <a:srgbClr val="C00000"/>
              </a:buClr>
              <a:buFont typeface="Wingdings" pitchFamily="2" charset="2"/>
              <a:buChar char="p"/>
              <a:defRPr/>
            </a:pPr>
            <a:r>
              <a:rPr lang="zh-CN" altLang="en-US" sz="2000" b="1" dirty="0">
                <a:latin typeface="楷体" pitchFamily="49" charset="-122"/>
                <a:ea typeface="楷体" pitchFamily="49" charset="-122"/>
              </a:rPr>
              <a:t>案例：</a:t>
            </a:r>
          </a:p>
          <a:p>
            <a:pPr marL="342900" indent="-342900" eaLnBrk="1" hangingPunct="1">
              <a:lnSpc>
                <a:spcPct val="150000"/>
              </a:lnSpc>
              <a:buClr>
                <a:srgbClr val="C00000"/>
              </a:buClr>
              <a:defRPr/>
            </a:pPr>
            <a:r>
              <a:rPr lang="zh-CN" altLang="en-US" dirty="0">
                <a:latin typeface="楷体" pitchFamily="49" charset="-122"/>
                <a:ea typeface="楷体" pitchFamily="49" charset="-122"/>
              </a:rPr>
              <a:t>       张女士的丈夫王先生不幸因病去世，他生前与张女士的夫妻共同财产有：新三板挂牌公司神州数字（</a:t>
            </a:r>
            <a:r>
              <a:rPr lang="en-US" altLang="zh-CN" dirty="0">
                <a:latin typeface="楷体" pitchFamily="49" charset="-122"/>
                <a:ea typeface="楷体" pitchFamily="49" charset="-122"/>
              </a:rPr>
              <a:t>830001</a:t>
            </a:r>
            <a:r>
              <a:rPr lang="zh-CN" altLang="en-US" dirty="0">
                <a:latin typeface="楷体" pitchFamily="49" charset="-122"/>
                <a:ea typeface="楷体" pitchFamily="49" charset="-122"/>
              </a:rPr>
              <a:t>）的一些股票，其中股份性质为限售流通股的证券有</a:t>
            </a:r>
            <a:r>
              <a:rPr lang="en-US" altLang="zh-CN" dirty="0">
                <a:latin typeface="楷体" pitchFamily="49" charset="-122"/>
                <a:ea typeface="楷体" pitchFamily="49" charset="-122"/>
              </a:rPr>
              <a:t>284800</a:t>
            </a:r>
            <a:r>
              <a:rPr lang="zh-CN" altLang="en-US" dirty="0">
                <a:latin typeface="楷体" pitchFamily="49" charset="-122"/>
                <a:ea typeface="楷体" pitchFamily="49" charset="-122"/>
              </a:rPr>
              <a:t>股，股份性质为无限售流通股的证券有</a:t>
            </a:r>
            <a:r>
              <a:rPr lang="en-US" altLang="zh-CN" dirty="0">
                <a:latin typeface="楷体" pitchFamily="49" charset="-122"/>
                <a:ea typeface="楷体" pitchFamily="49" charset="-122"/>
              </a:rPr>
              <a:t>396200</a:t>
            </a:r>
            <a:r>
              <a:rPr lang="zh-CN" altLang="en-US" dirty="0">
                <a:latin typeface="楷体" pitchFamily="49" charset="-122"/>
                <a:ea typeface="楷体" pitchFamily="49" charset="-122"/>
              </a:rPr>
              <a:t>股。张女士与王先生有一子一女，其中儿子仅有</a:t>
            </a:r>
            <a:r>
              <a:rPr lang="en-US" altLang="zh-CN" dirty="0">
                <a:latin typeface="楷体" pitchFamily="49" charset="-122"/>
                <a:ea typeface="楷体" pitchFamily="49" charset="-122"/>
              </a:rPr>
              <a:t>6</a:t>
            </a:r>
            <a:r>
              <a:rPr lang="zh-CN" altLang="en-US" dirty="0">
                <a:latin typeface="楷体" pitchFamily="49" charset="-122"/>
                <a:ea typeface="楷体" pitchFamily="49" charset="-122"/>
              </a:rPr>
              <a:t>个月大，拥有美国国籍，女儿有</a:t>
            </a:r>
            <a:r>
              <a:rPr lang="en-US" altLang="zh-CN" dirty="0">
                <a:latin typeface="楷体" pitchFamily="49" charset="-122"/>
                <a:ea typeface="楷体" pitchFamily="49" charset="-122"/>
              </a:rPr>
              <a:t>12</a:t>
            </a:r>
            <a:r>
              <a:rPr lang="zh-CN" altLang="en-US" dirty="0">
                <a:latin typeface="楷体" pitchFamily="49" charset="-122"/>
                <a:ea typeface="楷体" pitchFamily="49" charset="-122"/>
              </a:rPr>
              <a:t>岁，为中国国籍。根据</a:t>
            </a:r>
            <a:r>
              <a:rPr lang="en-US" altLang="zh-CN" dirty="0">
                <a:latin typeface="楷体" pitchFamily="49" charset="-122"/>
                <a:ea typeface="楷体" pitchFamily="49" charset="-122"/>
              </a:rPr>
              <a:t>《</a:t>
            </a:r>
            <a:r>
              <a:rPr lang="zh-CN" altLang="en-US" dirty="0">
                <a:latin typeface="楷体" pitchFamily="49" charset="-122"/>
                <a:ea typeface="楷体" pitchFamily="49" charset="-122"/>
              </a:rPr>
              <a:t>中国结算北京分公司投资者业务指南</a:t>
            </a:r>
            <a:r>
              <a:rPr lang="en-US" altLang="zh-CN" dirty="0">
                <a:latin typeface="楷体" pitchFamily="49" charset="-122"/>
                <a:ea typeface="楷体" pitchFamily="49" charset="-122"/>
              </a:rPr>
              <a:t>》</a:t>
            </a:r>
            <a:r>
              <a:rPr lang="zh-CN" altLang="en-US" dirty="0">
                <a:latin typeface="楷体" pitchFamily="49" charset="-122"/>
                <a:ea typeface="楷体" pitchFamily="49" charset="-122"/>
              </a:rPr>
              <a:t>，张女士来咨询办理证券非交易过户业务。</a:t>
            </a:r>
            <a:endParaRPr lang="en-US" altLang="zh-CN" dirty="0">
              <a:effectLst>
                <a:outerShdw blurRad="38100" dist="38100" dir="2700000" algn="tl">
                  <a:srgbClr val="000000">
                    <a:alpha val="43137"/>
                  </a:srgbClr>
                </a:outerShdw>
              </a:effectLst>
              <a:latin typeface="楷体" pitchFamily="49" charset="-122"/>
              <a:ea typeface="楷体" pitchFamily="49" charset="-122"/>
            </a:endParaRPr>
          </a:p>
        </p:txBody>
      </p:sp>
    </p:spTree>
    <p:extLst>
      <p:ext uri="{BB962C8B-B14F-4D97-AF65-F5344CB8AC3E}">
        <p14:creationId xmlns:p14="http://schemas.microsoft.com/office/powerpoint/2010/main" xmlns="" val="3698801556"/>
      </p:ext>
    </p:extLst>
  </p:cSld>
  <p:clrMapOvr>
    <a:masterClrMapping/>
  </p:clrMapOvr>
  <p:transition>
    <p:sndAc>
      <p:end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ppt_x</p:attrName>
                                        </p:attrNameLst>
                                      </p:cBhvr>
                                      <p:tavLst>
                                        <p:tav tm="0">
                                          <p:val>
                                            <p:strVal val="#ppt_x-.2"/>
                                          </p:val>
                                        </p:tav>
                                        <p:tav tm="100000">
                                          <p:val>
                                            <p:strVal val="#ppt_x"/>
                                          </p:val>
                                        </p:tav>
                                      </p:tavLst>
                                    </p:anim>
                                    <p:anim calcmode="lin" valueType="num">
                                      <p:cBhvr>
                                        <p:cTn id="8"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9">
            <a:extLst>
              <a:ext uri="{FF2B5EF4-FFF2-40B4-BE49-F238E27FC236}">
                <a16:creationId xmlns:a16="http://schemas.microsoft.com/office/drawing/2014/main" xmlns="" id="{025D10C7-E479-49B9-B82B-F2695B4CC6DC}"/>
              </a:ext>
            </a:extLst>
          </p:cNvPr>
          <p:cNvGrpSpPr>
            <a:grpSpLocks/>
          </p:cNvGrpSpPr>
          <p:nvPr/>
        </p:nvGrpSpPr>
        <p:grpSpPr bwMode="auto">
          <a:xfrm rot="1800000" flipH="1">
            <a:off x="3888934" y="2756537"/>
            <a:ext cx="724552" cy="918269"/>
            <a:chOff x="0" y="0"/>
            <a:chExt cx="914400" cy="1158971"/>
          </a:xfrm>
          <a:solidFill>
            <a:srgbClr val="F4826F"/>
          </a:solidFill>
        </p:grpSpPr>
        <p:sp>
          <p:nvSpPr>
            <p:cNvPr id="31" name="椭圆 13">
              <a:extLst>
                <a:ext uri="{FF2B5EF4-FFF2-40B4-BE49-F238E27FC236}">
                  <a16:creationId xmlns:a16="http://schemas.microsoft.com/office/drawing/2014/main" xmlns="" id="{E241CB14-C176-4E71-A7A0-5D465D5C60D6}"/>
                </a:ext>
              </a:extLst>
            </p:cNvPr>
            <p:cNvSpPr>
              <a:spLocks noChangeArrowheads="1"/>
            </p:cNvSpPr>
            <p:nvPr/>
          </p:nvSpPr>
          <p:spPr bwMode="auto">
            <a:xfrm>
              <a:off x="0" y="0"/>
              <a:ext cx="914400" cy="914400"/>
            </a:xfrm>
            <a:prstGeom prst="ellipse">
              <a:avLst/>
            </a:prstGeom>
            <a:grpFill/>
            <a:ln w="57150" cap="flat" cmpd="sng">
              <a:solidFill>
                <a:schemeClr val="bg1"/>
              </a:solidFill>
              <a:miter lim="800000"/>
              <a:headEnd/>
              <a:tailEnd/>
            </a:ln>
          </p:spPr>
          <p:txBody>
            <a:bodyPr anchor="ctr"/>
            <a:lstStyle/>
            <a:p>
              <a:pPr algn="ctr" eaLnBrk="1" hangingPunct="1">
                <a:defRPr/>
              </a:pPr>
              <a:endParaRPr lang="zh-CN" altLang="zh-CN">
                <a:solidFill>
                  <a:srgbClr val="FFFFFF"/>
                </a:solidFill>
              </a:endParaRPr>
            </a:p>
          </p:txBody>
        </p:sp>
        <p:sp>
          <p:nvSpPr>
            <p:cNvPr id="32" name="等腰三角形 14">
              <a:extLst>
                <a:ext uri="{FF2B5EF4-FFF2-40B4-BE49-F238E27FC236}">
                  <a16:creationId xmlns:a16="http://schemas.microsoft.com/office/drawing/2014/main" xmlns="" id="{87919CB0-D80C-4F1A-BAA7-DD0AF829D2FA}"/>
                </a:ext>
              </a:extLst>
            </p:cNvPr>
            <p:cNvSpPr>
              <a:spLocks noChangeArrowheads="1"/>
            </p:cNvSpPr>
            <p:nvPr/>
          </p:nvSpPr>
          <p:spPr bwMode="auto">
            <a:xfrm flipV="1">
              <a:off x="306888" y="899812"/>
              <a:ext cx="300624" cy="259159"/>
            </a:xfrm>
            <a:prstGeom prst="triangle">
              <a:avLst>
                <a:gd name="adj" fmla="val 50000"/>
              </a:avLst>
            </a:prstGeom>
            <a:grpFill/>
            <a:ln>
              <a:noFill/>
            </a:ln>
            <a:extLst/>
          </p:spPr>
          <p:txBody>
            <a:bodyPr anchor="ctr"/>
            <a:lstStyle/>
            <a:p>
              <a:pPr algn="ctr" eaLnBrk="1" hangingPunct="1">
                <a:defRPr/>
              </a:pPr>
              <a:endParaRPr lang="zh-CN" altLang="zh-CN">
                <a:solidFill>
                  <a:srgbClr val="FFFFFF"/>
                </a:solidFill>
              </a:endParaRPr>
            </a:p>
          </p:txBody>
        </p:sp>
      </p:grpSp>
      <p:grpSp>
        <p:nvGrpSpPr>
          <p:cNvPr id="3" name="组合 46">
            <a:extLst>
              <a:ext uri="{FF2B5EF4-FFF2-40B4-BE49-F238E27FC236}">
                <a16:creationId xmlns:a16="http://schemas.microsoft.com/office/drawing/2014/main" xmlns="" id="{90C7A954-32AE-4C8A-8747-B0AD6CD73799}"/>
              </a:ext>
            </a:extLst>
          </p:cNvPr>
          <p:cNvGrpSpPr>
            <a:grpSpLocks/>
          </p:cNvGrpSpPr>
          <p:nvPr/>
        </p:nvGrpSpPr>
        <p:grpSpPr bwMode="auto">
          <a:xfrm>
            <a:off x="3923928" y="908720"/>
            <a:ext cx="679450" cy="860425"/>
            <a:chOff x="4007594" y="1267792"/>
            <a:chExt cx="914400" cy="1158875"/>
          </a:xfrm>
        </p:grpSpPr>
        <p:grpSp>
          <p:nvGrpSpPr>
            <p:cNvPr id="4" name="Group 26">
              <a:extLst>
                <a:ext uri="{FF2B5EF4-FFF2-40B4-BE49-F238E27FC236}">
                  <a16:creationId xmlns:a16="http://schemas.microsoft.com/office/drawing/2014/main" xmlns="" id="{EAB446AC-0412-48A9-9AD7-2AA20F3DB508}"/>
                </a:ext>
              </a:extLst>
            </p:cNvPr>
            <p:cNvGrpSpPr>
              <a:grpSpLocks/>
            </p:cNvGrpSpPr>
            <p:nvPr/>
          </p:nvGrpSpPr>
          <p:grpSpPr bwMode="auto">
            <a:xfrm rot="1800000" flipH="1">
              <a:off x="4007594" y="1267792"/>
              <a:ext cx="914400" cy="1158875"/>
              <a:chOff x="0" y="0"/>
              <a:chExt cx="914400" cy="1158971"/>
            </a:xfrm>
            <a:solidFill>
              <a:srgbClr val="F4826F"/>
            </a:solidFill>
          </p:grpSpPr>
          <p:sp>
            <p:nvSpPr>
              <p:cNvPr id="28" name="椭圆 10">
                <a:extLst>
                  <a:ext uri="{FF2B5EF4-FFF2-40B4-BE49-F238E27FC236}">
                    <a16:creationId xmlns:a16="http://schemas.microsoft.com/office/drawing/2014/main" xmlns="" id="{6AC1EBDF-9954-4FD3-A513-55CBB90FC6F1}"/>
                  </a:ext>
                </a:extLst>
              </p:cNvPr>
              <p:cNvSpPr>
                <a:spLocks noChangeArrowheads="1"/>
              </p:cNvSpPr>
              <p:nvPr/>
            </p:nvSpPr>
            <p:spPr bwMode="auto">
              <a:xfrm>
                <a:off x="0" y="0"/>
                <a:ext cx="914400" cy="914400"/>
              </a:xfrm>
              <a:prstGeom prst="ellipse">
                <a:avLst/>
              </a:prstGeom>
              <a:grpFill/>
              <a:ln w="57150" cap="flat" cmpd="sng">
                <a:solidFill>
                  <a:schemeClr val="bg1"/>
                </a:solidFill>
                <a:miter lim="800000"/>
                <a:headEnd/>
                <a:tailEnd/>
              </a:ln>
            </p:spPr>
            <p:txBody>
              <a:bodyPr anchor="ctr"/>
              <a:lstStyle/>
              <a:p>
                <a:pPr algn="ctr" eaLnBrk="1" hangingPunct="1">
                  <a:defRPr/>
                </a:pPr>
                <a:endParaRPr lang="zh-CN" altLang="zh-CN">
                  <a:solidFill>
                    <a:srgbClr val="FFFFFF"/>
                  </a:solidFill>
                </a:endParaRPr>
              </a:p>
            </p:txBody>
          </p:sp>
          <p:sp>
            <p:nvSpPr>
              <p:cNvPr id="29" name="等腰三角形 11">
                <a:extLst>
                  <a:ext uri="{FF2B5EF4-FFF2-40B4-BE49-F238E27FC236}">
                    <a16:creationId xmlns:a16="http://schemas.microsoft.com/office/drawing/2014/main" xmlns="" id="{02FCDB42-1FB8-4197-8056-8B08CA19AFD4}"/>
                  </a:ext>
                </a:extLst>
              </p:cNvPr>
              <p:cNvSpPr>
                <a:spLocks noChangeArrowheads="1"/>
              </p:cNvSpPr>
              <p:nvPr/>
            </p:nvSpPr>
            <p:spPr bwMode="auto">
              <a:xfrm flipV="1">
                <a:off x="306888" y="899812"/>
                <a:ext cx="300624" cy="259159"/>
              </a:xfrm>
              <a:prstGeom prst="triangle">
                <a:avLst>
                  <a:gd name="adj" fmla="val 50000"/>
                </a:avLst>
              </a:prstGeom>
              <a:grpFill/>
              <a:ln>
                <a:noFill/>
              </a:ln>
              <a:extLst/>
            </p:spPr>
            <p:txBody>
              <a:bodyPr anchor="ctr"/>
              <a:lstStyle/>
              <a:p>
                <a:pPr algn="ctr" eaLnBrk="1" hangingPunct="1">
                  <a:defRPr/>
                </a:pPr>
                <a:endParaRPr lang="zh-CN" altLang="zh-CN">
                  <a:solidFill>
                    <a:srgbClr val="FFFFFF"/>
                  </a:solidFill>
                </a:endParaRPr>
              </a:p>
            </p:txBody>
          </p:sp>
        </p:grpSp>
        <p:sp>
          <p:nvSpPr>
            <p:cNvPr id="50212" name="Freeform 14">
              <a:extLst>
                <a:ext uri="{FF2B5EF4-FFF2-40B4-BE49-F238E27FC236}">
                  <a16:creationId xmlns:a16="http://schemas.microsoft.com/office/drawing/2014/main" xmlns="" id="{921D6BDC-E82F-4DC4-823D-1449C2375E08}"/>
                </a:ext>
              </a:extLst>
            </p:cNvPr>
            <p:cNvSpPr>
              <a:spLocks noChangeAspect="1" noEditPoints="1" noChangeArrowheads="1"/>
            </p:cNvSpPr>
            <p:nvPr/>
          </p:nvSpPr>
          <p:spPr bwMode="auto">
            <a:xfrm>
              <a:off x="4402881" y="1556717"/>
              <a:ext cx="247650" cy="358775"/>
            </a:xfrm>
            <a:custGeom>
              <a:avLst/>
              <a:gdLst>
                <a:gd name="T0" fmla="*/ 2147483647 w 141"/>
                <a:gd name="T1" fmla="*/ 2147483647 h 205"/>
                <a:gd name="T2" fmla="*/ 2147483647 w 141"/>
                <a:gd name="T3" fmla="*/ 2147483647 h 205"/>
                <a:gd name="T4" fmla="*/ 2147483647 w 141"/>
                <a:gd name="T5" fmla="*/ 2147483647 h 205"/>
                <a:gd name="T6" fmla="*/ 2147483647 w 141"/>
                <a:gd name="T7" fmla="*/ 2147483647 h 205"/>
                <a:gd name="T8" fmla="*/ 2147483647 w 141"/>
                <a:gd name="T9" fmla="*/ 2147483647 h 205"/>
                <a:gd name="T10" fmla="*/ 2147483647 w 141"/>
                <a:gd name="T11" fmla="*/ 2147483647 h 205"/>
                <a:gd name="T12" fmla="*/ 2147483647 w 141"/>
                <a:gd name="T13" fmla="*/ 2147483647 h 205"/>
                <a:gd name="T14" fmla="*/ 2147483647 w 141"/>
                <a:gd name="T15" fmla="*/ 2147483647 h 205"/>
                <a:gd name="T16" fmla="*/ 2147483647 w 141"/>
                <a:gd name="T17" fmla="*/ 2147483647 h 205"/>
                <a:gd name="T18" fmla="*/ 2147483647 w 141"/>
                <a:gd name="T19" fmla="*/ 2147483647 h 205"/>
                <a:gd name="T20" fmla="*/ 2147483647 w 141"/>
                <a:gd name="T21" fmla="*/ 2147483647 h 205"/>
                <a:gd name="T22" fmla="*/ 2147483647 w 141"/>
                <a:gd name="T23" fmla="*/ 2147483647 h 205"/>
                <a:gd name="T24" fmla="*/ 2147483647 w 141"/>
                <a:gd name="T25" fmla="*/ 2147483647 h 205"/>
                <a:gd name="T26" fmla="*/ 2147483647 w 141"/>
                <a:gd name="T27" fmla="*/ 0 h 205"/>
                <a:gd name="T28" fmla="*/ 2147483647 w 141"/>
                <a:gd name="T29" fmla="*/ 2147483647 h 205"/>
                <a:gd name="T30" fmla="*/ 2147483647 w 141"/>
                <a:gd name="T31" fmla="*/ 2147483647 h 205"/>
                <a:gd name="T32" fmla="*/ 2147483647 w 141"/>
                <a:gd name="T33" fmla="*/ 2147483647 h 205"/>
                <a:gd name="T34" fmla="*/ 2147483647 w 141"/>
                <a:gd name="T35" fmla="*/ 2147483647 h 205"/>
                <a:gd name="T36" fmla="*/ 2147483647 w 141"/>
                <a:gd name="T37" fmla="*/ 2147483647 h 205"/>
                <a:gd name="T38" fmla="*/ 2147483647 w 141"/>
                <a:gd name="T39" fmla="*/ 2147483647 h 205"/>
                <a:gd name="T40" fmla="*/ 2147483647 w 141"/>
                <a:gd name="T41" fmla="*/ 2147483647 h 205"/>
                <a:gd name="T42" fmla="*/ 2147483647 w 141"/>
                <a:gd name="T43" fmla="*/ 2147483647 h 205"/>
                <a:gd name="T44" fmla="*/ 2147483647 w 141"/>
                <a:gd name="T45" fmla="*/ 2147483647 h 205"/>
                <a:gd name="T46" fmla="*/ 2147483647 w 141"/>
                <a:gd name="T47" fmla="*/ 2147483647 h 205"/>
                <a:gd name="T48" fmla="*/ 2147483647 w 141"/>
                <a:gd name="T49" fmla="*/ 2147483647 h 205"/>
                <a:gd name="T50" fmla="*/ 2147483647 w 141"/>
                <a:gd name="T51" fmla="*/ 2147483647 h 205"/>
                <a:gd name="T52" fmla="*/ 2147483647 w 141"/>
                <a:gd name="T53" fmla="*/ 2147483647 h 205"/>
                <a:gd name="T54" fmla="*/ 2147483647 w 141"/>
                <a:gd name="T55" fmla="*/ 2147483647 h 205"/>
                <a:gd name="T56" fmla="*/ 2147483647 w 141"/>
                <a:gd name="T57" fmla="*/ 2147483647 h 205"/>
                <a:gd name="T58" fmla="*/ 2147483647 w 141"/>
                <a:gd name="T59" fmla="*/ 2147483647 h 205"/>
                <a:gd name="T60" fmla="*/ 2147483647 w 141"/>
                <a:gd name="T61" fmla="*/ 2147483647 h 205"/>
                <a:gd name="T62" fmla="*/ 2147483647 w 141"/>
                <a:gd name="T63" fmla="*/ 2147483647 h 20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1"/>
                <a:gd name="T97" fmla="*/ 0 h 205"/>
                <a:gd name="T98" fmla="*/ 141 w 141"/>
                <a:gd name="T99" fmla="*/ 205 h 20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1" h="205">
                  <a:moveTo>
                    <a:pt x="74" y="0"/>
                  </a:moveTo>
                  <a:cubicBezTo>
                    <a:pt x="78" y="1"/>
                    <a:pt x="83" y="1"/>
                    <a:pt x="88" y="3"/>
                  </a:cubicBezTo>
                  <a:cubicBezTo>
                    <a:pt x="100" y="6"/>
                    <a:pt x="110" y="12"/>
                    <a:pt x="119" y="21"/>
                  </a:cubicBezTo>
                  <a:cubicBezTo>
                    <a:pt x="128" y="30"/>
                    <a:pt x="134" y="40"/>
                    <a:pt x="137" y="53"/>
                  </a:cubicBezTo>
                  <a:cubicBezTo>
                    <a:pt x="141" y="70"/>
                    <a:pt x="139" y="86"/>
                    <a:pt x="130" y="102"/>
                  </a:cubicBezTo>
                  <a:cubicBezTo>
                    <a:pt x="128" y="107"/>
                    <a:pt x="125" y="112"/>
                    <a:pt x="122" y="117"/>
                  </a:cubicBezTo>
                  <a:cubicBezTo>
                    <a:pt x="119" y="123"/>
                    <a:pt x="117" y="130"/>
                    <a:pt x="117" y="138"/>
                  </a:cubicBezTo>
                  <a:cubicBezTo>
                    <a:pt x="117" y="139"/>
                    <a:pt x="116" y="139"/>
                    <a:pt x="116" y="140"/>
                  </a:cubicBezTo>
                  <a:cubicBezTo>
                    <a:pt x="116" y="142"/>
                    <a:pt x="115" y="147"/>
                    <a:pt x="116" y="149"/>
                  </a:cubicBezTo>
                  <a:cubicBezTo>
                    <a:pt x="117" y="153"/>
                    <a:pt x="116" y="156"/>
                    <a:pt x="115" y="160"/>
                  </a:cubicBezTo>
                  <a:cubicBezTo>
                    <a:pt x="115" y="160"/>
                    <a:pt x="114" y="161"/>
                    <a:pt x="115" y="162"/>
                  </a:cubicBezTo>
                  <a:cubicBezTo>
                    <a:pt x="118" y="171"/>
                    <a:pt x="115" y="181"/>
                    <a:pt x="106" y="186"/>
                  </a:cubicBezTo>
                  <a:cubicBezTo>
                    <a:pt x="105" y="186"/>
                    <a:pt x="104" y="187"/>
                    <a:pt x="104" y="188"/>
                  </a:cubicBezTo>
                  <a:cubicBezTo>
                    <a:pt x="100" y="198"/>
                    <a:pt x="93" y="204"/>
                    <a:pt x="82" y="204"/>
                  </a:cubicBezTo>
                  <a:cubicBezTo>
                    <a:pt x="74" y="205"/>
                    <a:pt x="65" y="205"/>
                    <a:pt x="56" y="204"/>
                  </a:cubicBezTo>
                  <a:cubicBezTo>
                    <a:pt x="46" y="203"/>
                    <a:pt x="40" y="198"/>
                    <a:pt x="37" y="189"/>
                  </a:cubicBezTo>
                  <a:cubicBezTo>
                    <a:pt x="36" y="187"/>
                    <a:pt x="35" y="186"/>
                    <a:pt x="33" y="185"/>
                  </a:cubicBezTo>
                  <a:cubicBezTo>
                    <a:pt x="25" y="181"/>
                    <a:pt x="22" y="171"/>
                    <a:pt x="25" y="163"/>
                  </a:cubicBezTo>
                  <a:cubicBezTo>
                    <a:pt x="25" y="161"/>
                    <a:pt x="26" y="161"/>
                    <a:pt x="25" y="159"/>
                  </a:cubicBezTo>
                  <a:cubicBezTo>
                    <a:pt x="23" y="155"/>
                    <a:pt x="23" y="151"/>
                    <a:pt x="25" y="146"/>
                  </a:cubicBezTo>
                  <a:cubicBezTo>
                    <a:pt x="25" y="145"/>
                    <a:pt x="25" y="144"/>
                    <a:pt x="25" y="143"/>
                  </a:cubicBezTo>
                  <a:cubicBezTo>
                    <a:pt x="24" y="140"/>
                    <a:pt x="23" y="137"/>
                    <a:pt x="23" y="133"/>
                  </a:cubicBezTo>
                  <a:cubicBezTo>
                    <a:pt x="22" y="126"/>
                    <a:pt x="19" y="119"/>
                    <a:pt x="15" y="113"/>
                  </a:cubicBezTo>
                  <a:cubicBezTo>
                    <a:pt x="12" y="107"/>
                    <a:pt x="9" y="101"/>
                    <a:pt x="6" y="94"/>
                  </a:cubicBezTo>
                  <a:cubicBezTo>
                    <a:pt x="1" y="83"/>
                    <a:pt x="0" y="70"/>
                    <a:pt x="2" y="58"/>
                  </a:cubicBezTo>
                  <a:cubicBezTo>
                    <a:pt x="7" y="33"/>
                    <a:pt x="21" y="16"/>
                    <a:pt x="43" y="6"/>
                  </a:cubicBezTo>
                  <a:cubicBezTo>
                    <a:pt x="50" y="3"/>
                    <a:pt x="57" y="1"/>
                    <a:pt x="64" y="0"/>
                  </a:cubicBezTo>
                  <a:cubicBezTo>
                    <a:pt x="65" y="0"/>
                    <a:pt x="65" y="0"/>
                    <a:pt x="66" y="0"/>
                  </a:cubicBezTo>
                  <a:cubicBezTo>
                    <a:pt x="69" y="0"/>
                    <a:pt x="71" y="0"/>
                    <a:pt x="74" y="0"/>
                  </a:cubicBezTo>
                  <a:close/>
                  <a:moveTo>
                    <a:pt x="70" y="141"/>
                  </a:moveTo>
                  <a:cubicBezTo>
                    <a:pt x="79" y="141"/>
                    <a:pt x="88" y="141"/>
                    <a:pt x="97" y="141"/>
                  </a:cubicBezTo>
                  <a:cubicBezTo>
                    <a:pt x="102" y="141"/>
                    <a:pt x="103" y="140"/>
                    <a:pt x="104" y="135"/>
                  </a:cubicBezTo>
                  <a:cubicBezTo>
                    <a:pt x="105" y="129"/>
                    <a:pt x="106" y="123"/>
                    <a:pt x="108" y="118"/>
                  </a:cubicBezTo>
                  <a:cubicBezTo>
                    <a:pt x="111" y="110"/>
                    <a:pt x="115" y="104"/>
                    <a:pt x="118" y="97"/>
                  </a:cubicBezTo>
                  <a:cubicBezTo>
                    <a:pt x="122" y="90"/>
                    <a:pt x="125" y="82"/>
                    <a:pt x="126" y="74"/>
                  </a:cubicBezTo>
                  <a:cubicBezTo>
                    <a:pt x="127" y="55"/>
                    <a:pt x="120" y="38"/>
                    <a:pt x="105" y="26"/>
                  </a:cubicBezTo>
                  <a:cubicBezTo>
                    <a:pt x="86" y="10"/>
                    <a:pt x="61" y="9"/>
                    <a:pt x="40" y="21"/>
                  </a:cubicBezTo>
                  <a:cubicBezTo>
                    <a:pt x="21" y="34"/>
                    <a:pt x="11" y="56"/>
                    <a:pt x="15" y="80"/>
                  </a:cubicBezTo>
                  <a:cubicBezTo>
                    <a:pt x="16" y="88"/>
                    <a:pt x="20" y="95"/>
                    <a:pt x="24" y="102"/>
                  </a:cubicBezTo>
                  <a:cubicBezTo>
                    <a:pt x="30" y="113"/>
                    <a:pt x="35" y="124"/>
                    <a:pt x="36" y="136"/>
                  </a:cubicBezTo>
                  <a:cubicBezTo>
                    <a:pt x="36" y="140"/>
                    <a:pt x="38" y="141"/>
                    <a:pt x="42" y="141"/>
                  </a:cubicBezTo>
                  <a:cubicBezTo>
                    <a:pt x="52" y="141"/>
                    <a:pt x="61" y="141"/>
                    <a:pt x="70" y="141"/>
                  </a:cubicBezTo>
                  <a:close/>
                  <a:moveTo>
                    <a:pt x="70" y="147"/>
                  </a:moveTo>
                  <a:cubicBezTo>
                    <a:pt x="61" y="147"/>
                    <a:pt x="52" y="147"/>
                    <a:pt x="43" y="147"/>
                  </a:cubicBezTo>
                  <a:cubicBezTo>
                    <a:pt x="40" y="147"/>
                    <a:pt x="38" y="148"/>
                    <a:pt x="37" y="150"/>
                  </a:cubicBezTo>
                  <a:cubicBezTo>
                    <a:pt x="35" y="154"/>
                    <a:pt x="38" y="158"/>
                    <a:pt x="43" y="158"/>
                  </a:cubicBezTo>
                  <a:cubicBezTo>
                    <a:pt x="55" y="158"/>
                    <a:pt x="68" y="158"/>
                    <a:pt x="81" y="158"/>
                  </a:cubicBezTo>
                  <a:cubicBezTo>
                    <a:pt x="86" y="158"/>
                    <a:pt x="92" y="158"/>
                    <a:pt x="97" y="158"/>
                  </a:cubicBezTo>
                  <a:cubicBezTo>
                    <a:pt x="100" y="158"/>
                    <a:pt x="102" y="157"/>
                    <a:pt x="103" y="155"/>
                  </a:cubicBezTo>
                  <a:cubicBezTo>
                    <a:pt x="105" y="151"/>
                    <a:pt x="102" y="147"/>
                    <a:pt x="97" y="147"/>
                  </a:cubicBezTo>
                  <a:cubicBezTo>
                    <a:pt x="88" y="147"/>
                    <a:pt x="79" y="147"/>
                    <a:pt x="70" y="147"/>
                  </a:cubicBezTo>
                  <a:close/>
                  <a:moveTo>
                    <a:pt x="70" y="164"/>
                  </a:moveTo>
                  <a:cubicBezTo>
                    <a:pt x="61" y="164"/>
                    <a:pt x="52" y="164"/>
                    <a:pt x="43" y="164"/>
                  </a:cubicBezTo>
                  <a:cubicBezTo>
                    <a:pt x="40" y="164"/>
                    <a:pt x="38" y="165"/>
                    <a:pt x="37" y="167"/>
                  </a:cubicBezTo>
                  <a:cubicBezTo>
                    <a:pt x="35" y="171"/>
                    <a:pt x="38" y="175"/>
                    <a:pt x="43" y="175"/>
                  </a:cubicBezTo>
                  <a:cubicBezTo>
                    <a:pt x="55" y="175"/>
                    <a:pt x="68" y="175"/>
                    <a:pt x="81" y="175"/>
                  </a:cubicBezTo>
                  <a:cubicBezTo>
                    <a:pt x="86" y="175"/>
                    <a:pt x="92" y="175"/>
                    <a:pt x="97" y="175"/>
                  </a:cubicBezTo>
                  <a:cubicBezTo>
                    <a:pt x="100" y="175"/>
                    <a:pt x="102" y="174"/>
                    <a:pt x="103" y="171"/>
                  </a:cubicBezTo>
                  <a:cubicBezTo>
                    <a:pt x="105" y="168"/>
                    <a:pt x="102" y="164"/>
                    <a:pt x="97" y="164"/>
                  </a:cubicBezTo>
                  <a:cubicBezTo>
                    <a:pt x="88" y="164"/>
                    <a:pt x="79" y="164"/>
                    <a:pt x="70" y="164"/>
                  </a:cubicBezTo>
                  <a:close/>
                  <a:moveTo>
                    <a:pt x="48" y="181"/>
                  </a:moveTo>
                  <a:cubicBezTo>
                    <a:pt x="48" y="186"/>
                    <a:pt x="52" y="191"/>
                    <a:pt x="58" y="191"/>
                  </a:cubicBezTo>
                  <a:cubicBezTo>
                    <a:pt x="66" y="192"/>
                    <a:pt x="74" y="192"/>
                    <a:pt x="82" y="191"/>
                  </a:cubicBezTo>
                  <a:cubicBezTo>
                    <a:pt x="88" y="191"/>
                    <a:pt x="92" y="186"/>
                    <a:pt x="92" y="181"/>
                  </a:cubicBezTo>
                  <a:cubicBezTo>
                    <a:pt x="77" y="181"/>
                    <a:pt x="63" y="181"/>
                    <a:pt x="48" y="181"/>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grpSp>
      <p:grpSp>
        <p:nvGrpSpPr>
          <p:cNvPr id="5" name="组合 59">
            <a:extLst>
              <a:ext uri="{FF2B5EF4-FFF2-40B4-BE49-F238E27FC236}">
                <a16:creationId xmlns:a16="http://schemas.microsoft.com/office/drawing/2014/main" xmlns="" id="{C2290D1A-3E2E-484A-A17C-47D7130F7D72}"/>
              </a:ext>
            </a:extLst>
          </p:cNvPr>
          <p:cNvGrpSpPr>
            <a:grpSpLocks/>
          </p:cNvGrpSpPr>
          <p:nvPr/>
        </p:nvGrpSpPr>
        <p:grpSpPr bwMode="auto">
          <a:xfrm>
            <a:off x="4067944" y="1772816"/>
            <a:ext cx="676275" cy="857251"/>
            <a:chOff x="3708744" y="1897158"/>
            <a:chExt cx="914400" cy="1158875"/>
          </a:xfrm>
        </p:grpSpPr>
        <p:grpSp>
          <p:nvGrpSpPr>
            <p:cNvPr id="6" name="Group 20">
              <a:extLst>
                <a:ext uri="{FF2B5EF4-FFF2-40B4-BE49-F238E27FC236}">
                  <a16:creationId xmlns:a16="http://schemas.microsoft.com/office/drawing/2014/main" xmlns="" id="{35B60357-0A5D-4836-8BE3-4D2030F71AE5}"/>
                </a:ext>
              </a:extLst>
            </p:cNvPr>
            <p:cNvGrpSpPr>
              <a:grpSpLocks/>
            </p:cNvGrpSpPr>
            <p:nvPr/>
          </p:nvGrpSpPr>
          <p:grpSpPr bwMode="auto">
            <a:xfrm rot="19800000">
              <a:off x="3708744" y="1897158"/>
              <a:ext cx="914400" cy="1158875"/>
              <a:chOff x="0" y="0"/>
              <a:chExt cx="914400" cy="1158971"/>
            </a:xfrm>
            <a:solidFill>
              <a:schemeClr val="bg1">
                <a:lumMod val="65000"/>
              </a:schemeClr>
            </a:solidFill>
          </p:grpSpPr>
          <p:sp>
            <p:nvSpPr>
              <p:cNvPr id="22" name="椭圆 1">
                <a:extLst>
                  <a:ext uri="{FF2B5EF4-FFF2-40B4-BE49-F238E27FC236}">
                    <a16:creationId xmlns:a16="http://schemas.microsoft.com/office/drawing/2014/main" xmlns="" id="{3F28075A-7176-4A93-9FD1-F1074AA94CBE}"/>
                  </a:ext>
                </a:extLst>
              </p:cNvPr>
              <p:cNvSpPr>
                <a:spLocks noChangeArrowheads="1"/>
              </p:cNvSpPr>
              <p:nvPr/>
            </p:nvSpPr>
            <p:spPr bwMode="auto">
              <a:xfrm>
                <a:off x="0" y="0"/>
                <a:ext cx="914400" cy="914400"/>
              </a:xfrm>
              <a:prstGeom prst="ellipse">
                <a:avLst/>
              </a:prstGeom>
              <a:grpFill/>
              <a:ln w="57150" cap="flat" cmpd="sng">
                <a:solidFill>
                  <a:schemeClr val="bg1"/>
                </a:solidFill>
                <a:miter lim="800000"/>
                <a:headEnd/>
                <a:tailEnd/>
              </a:ln>
            </p:spPr>
            <p:txBody>
              <a:bodyPr anchor="ctr"/>
              <a:lstStyle/>
              <a:p>
                <a:pPr algn="ctr" eaLnBrk="1" hangingPunct="1">
                  <a:defRPr/>
                </a:pPr>
                <a:endParaRPr lang="zh-CN" altLang="zh-CN">
                  <a:solidFill>
                    <a:srgbClr val="FFFFFF"/>
                  </a:solidFill>
                </a:endParaRPr>
              </a:p>
            </p:txBody>
          </p:sp>
          <p:sp>
            <p:nvSpPr>
              <p:cNvPr id="23" name="等腰三角形 2">
                <a:extLst>
                  <a:ext uri="{FF2B5EF4-FFF2-40B4-BE49-F238E27FC236}">
                    <a16:creationId xmlns:a16="http://schemas.microsoft.com/office/drawing/2014/main" xmlns="" id="{5BB0F6DB-E8B4-4324-936B-6BA3ACE2BCF7}"/>
                  </a:ext>
                </a:extLst>
              </p:cNvPr>
              <p:cNvSpPr>
                <a:spLocks noChangeArrowheads="1"/>
              </p:cNvSpPr>
              <p:nvPr/>
            </p:nvSpPr>
            <p:spPr bwMode="auto">
              <a:xfrm flipV="1">
                <a:off x="306888" y="899812"/>
                <a:ext cx="300624" cy="259159"/>
              </a:xfrm>
              <a:prstGeom prst="triangle">
                <a:avLst>
                  <a:gd name="adj" fmla="val 50000"/>
                </a:avLst>
              </a:prstGeom>
              <a:grpFill/>
              <a:ln>
                <a:noFill/>
              </a:ln>
              <a:extLst/>
            </p:spPr>
            <p:txBody>
              <a:bodyPr anchor="ctr"/>
              <a:lstStyle/>
              <a:p>
                <a:pPr algn="ctr" eaLnBrk="1" hangingPunct="1">
                  <a:defRPr/>
                </a:pPr>
                <a:endParaRPr lang="zh-CN" altLang="zh-CN">
                  <a:solidFill>
                    <a:srgbClr val="FFFFFF"/>
                  </a:solidFill>
                </a:endParaRPr>
              </a:p>
            </p:txBody>
          </p:sp>
        </p:grpSp>
        <p:sp>
          <p:nvSpPr>
            <p:cNvPr id="50210" name="Freeform 26">
              <a:extLst>
                <a:ext uri="{FF2B5EF4-FFF2-40B4-BE49-F238E27FC236}">
                  <a16:creationId xmlns:a16="http://schemas.microsoft.com/office/drawing/2014/main" xmlns="" id="{931FD079-4AFF-44E8-B7FB-133C1DA2F5C8}"/>
                </a:ext>
              </a:extLst>
            </p:cNvPr>
            <p:cNvSpPr>
              <a:spLocks noChangeAspect="1" noChangeArrowheads="1"/>
            </p:cNvSpPr>
            <p:nvPr/>
          </p:nvSpPr>
          <p:spPr bwMode="auto">
            <a:xfrm>
              <a:off x="3924644" y="2262283"/>
              <a:ext cx="358775" cy="219075"/>
            </a:xfrm>
            <a:custGeom>
              <a:avLst/>
              <a:gdLst>
                <a:gd name="T0" fmla="*/ 2147483647 w 230"/>
                <a:gd name="T1" fmla="*/ 2147483647 h 140"/>
                <a:gd name="T2" fmla="*/ 2147483647 w 230"/>
                <a:gd name="T3" fmla="*/ 2147483647 h 140"/>
                <a:gd name="T4" fmla="*/ 2147483647 w 230"/>
                <a:gd name="T5" fmla="*/ 2147483647 h 140"/>
                <a:gd name="T6" fmla="*/ 2147483647 w 230"/>
                <a:gd name="T7" fmla="*/ 2147483647 h 140"/>
                <a:gd name="T8" fmla="*/ 2147483647 w 230"/>
                <a:gd name="T9" fmla="*/ 2147483647 h 140"/>
                <a:gd name="T10" fmla="*/ 2147483647 w 230"/>
                <a:gd name="T11" fmla="*/ 2147483647 h 140"/>
                <a:gd name="T12" fmla="*/ 2147483647 w 230"/>
                <a:gd name="T13" fmla="*/ 2147483647 h 140"/>
                <a:gd name="T14" fmla="*/ 2147483647 w 230"/>
                <a:gd name="T15" fmla="*/ 2147483647 h 140"/>
                <a:gd name="T16" fmla="*/ 2147483647 w 230"/>
                <a:gd name="T17" fmla="*/ 2147483647 h 140"/>
                <a:gd name="T18" fmla="*/ 2147483647 w 230"/>
                <a:gd name="T19" fmla="*/ 2147483647 h 1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30"/>
                <a:gd name="T31" fmla="*/ 0 h 140"/>
                <a:gd name="T32" fmla="*/ 230 w 230"/>
                <a:gd name="T33" fmla="*/ 140 h 1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30" h="140">
                  <a:moveTo>
                    <a:pt x="31" y="62"/>
                  </a:moveTo>
                  <a:cubicBezTo>
                    <a:pt x="31" y="62"/>
                    <a:pt x="3" y="70"/>
                    <a:pt x="1" y="92"/>
                  </a:cubicBezTo>
                  <a:cubicBezTo>
                    <a:pt x="0" y="115"/>
                    <a:pt x="19" y="140"/>
                    <a:pt x="39" y="140"/>
                  </a:cubicBezTo>
                  <a:cubicBezTo>
                    <a:pt x="60" y="140"/>
                    <a:pt x="179" y="140"/>
                    <a:pt x="191" y="140"/>
                  </a:cubicBezTo>
                  <a:cubicBezTo>
                    <a:pt x="202" y="140"/>
                    <a:pt x="230" y="118"/>
                    <a:pt x="229" y="92"/>
                  </a:cubicBezTo>
                  <a:cubicBezTo>
                    <a:pt x="227" y="49"/>
                    <a:pt x="173" y="40"/>
                    <a:pt x="173" y="40"/>
                  </a:cubicBezTo>
                  <a:cubicBezTo>
                    <a:pt x="173" y="40"/>
                    <a:pt x="173" y="0"/>
                    <a:pt x="121" y="2"/>
                  </a:cubicBezTo>
                  <a:cubicBezTo>
                    <a:pt x="76" y="3"/>
                    <a:pt x="71" y="35"/>
                    <a:pt x="71" y="35"/>
                  </a:cubicBezTo>
                  <a:cubicBezTo>
                    <a:pt x="71" y="35"/>
                    <a:pt x="53" y="26"/>
                    <a:pt x="38" y="38"/>
                  </a:cubicBezTo>
                  <a:cubicBezTo>
                    <a:pt x="23" y="49"/>
                    <a:pt x="31" y="62"/>
                    <a:pt x="31" y="6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grpSp>
      <p:sp>
        <p:nvSpPr>
          <p:cNvPr id="50181" name="Freeform 17">
            <a:extLst>
              <a:ext uri="{FF2B5EF4-FFF2-40B4-BE49-F238E27FC236}">
                <a16:creationId xmlns:a16="http://schemas.microsoft.com/office/drawing/2014/main" xmlns="" id="{E2BC4769-048F-4530-BD78-CD6D60FC8019}"/>
              </a:ext>
            </a:extLst>
          </p:cNvPr>
          <p:cNvSpPr>
            <a:spLocks noChangeAspect="1" noEditPoints="1" noChangeArrowheads="1"/>
          </p:cNvSpPr>
          <p:nvPr/>
        </p:nvSpPr>
        <p:spPr bwMode="auto">
          <a:xfrm>
            <a:off x="4211960" y="2996952"/>
            <a:ext cx="190500" cy="307975"/>
          </a:xfrm>
          <a:custGeom>
            <a:avLst/>
            <a:gdLst>
              <a:gd name="T0" fmla="*/ 2147483647 w 152"/>
              <a:gd name="T1" fmla="*/ 0 h 244"/>
              <a:gd name="T2" fmla="*/ 2147483647 w 152"/>
              <a:gd name="T3" fmla="*/ 2147483647 h 244"/>
              <a:gd name="T4" fmla="*/ 2147483647 w 152"/>
              <a:gd name="T5" fmla="*/ 2147483647 h 244"/>
              <a:gd name="T6" fmla="*/ 2147483647 w 152"/>
              <a:gd name="T7" fmla="*/ 2147483647 h 244"/>
              <a:gd name="T8" fmla="*/ 2147483647 w 152"/>
              <a:gd name="T9" fmla="*/ 2147483647 h 244"/>
              <a:gd name="T10" fmla="*/ 2147483647 w 152"/>
              <a:gd name="T11" fmla="*/ 2147483647 h 244"/>
              <a:gd name="T12" fmla="*/ 2147483647 w 152"/>
              <a:gd name="T13" fmla="*/ 2147483647 h 244"/>
              <a:gd name="T14" fmla="*/ 0 w 152"/>
              <a:gd name="T15" fmla="*/ 2147483647 h 244"/>
              <a:gd name="T16" fmla="*/ 0 w 152"/>
              <a:gd name="T17" fmla="*/ 2147483647 h 244"/>
              <a:gd name="T18" fmla="*/ 2147483647 w 152"/>
              <a:gd name="T19" fmla="*/ 0 h 244"/>
              <a:gd name="T20" fmla="*/ 2147483647 w 152"/>
              <a:gd name="T21" fmla="*/ 0 h 244"/>
              <a:gd name="T22" fmla="*/ 2147483647 w 152"/>
              <a:gd name="T23" fmla="*/ 2147483647 h 244"/>
              <a:gd name="T24" fmla="*/ 2147483647 w 152"/>
              <a:gd name="T25" fmla="*/ 2147483647 h 244"/>
              <a:gd name="T26" fmla="*/ 2147483647 w 152"/>
              <a:gd name="T27" fmla="*/ 2147483647 h 244"/>
              <a:gd name="T28" fmla="*/ 2147483647 w 152"/>
              <a:gd name="T29" fmla="*/ 2147483647 h 244"/>
              <a:gd name="T30" fmla="*/ 2147483647 w 152"/>
              <a:gd name="T31" fmla="*/ 2147483647 h 244"/>
              <a:gd name="T32" fmla="*/ 2147483647 w 152"/>
              <a:gd name="T33" fmla="*/ 2147483647 h 244"/>
              <a:gd name="T34" fmla="*/ 2147483647 w 152"/>
              <a:gd name="T35" fmla="*/ 2147483647 h 244"/>
              <a:gd name="T36" fmla="*/ 2147483647 w 152"/>
              <a:gd name="T37" fmla="*/ 2147483647 h 244"/>
              <a:gd name="T38" fmla="*/ 2147483647 w 152"/>
              <a:gd name="T39" fmla="*/ 2147483647 h 244"/>
              <a:gd name="T40" fmla="*/ 2147483647 w 152"/>
              <a:gd name="T41" fmla="*/ 2147483647 h 244"/>
              <a:gd name="T42" fmla="*/ 2147483647 w 152"/>
              <a:gd name="T43" fmla="*/ 2147483647 h 244"/>
              <a:gd name="T44" fmla="*/ 2147483647 w 152"/>
              <a:gd name="T45" fmla="*/ 2147483647 h 244"/>
              <a:gd name="T46" fmla="*/ 2147483647 w 152"/>
              <a:gd name="T47" fmla="*/ 2147483647 h 244"/>
              <a:gd name="T48" fmla="*/ 2147483647 w 152"/>
              <a:gd name="T49" fmla="*/ 2147483647 h 244"/>
              <a:gd name="T50" fmla="*/ 2147483647 w 152"/>
              <a:gd name="T51" fmla="*/ 2147483647 h 244"/>
              <a:gd name="T52" fmla="*/ 2147483647 w 152"/>
              <a:gd name="T53" fmla="*/ 2147483647 h 244"/>
              <a:gd name="T54" fmla="*/ 2147483647 w 152"/>
              <a:gd name="T55" fmla="*/ 2147483647 h 244"/>
              <a:gd name="T56" fmla="*/ 2147483647 w 152"/>
              <a:gd name="T57" fmla="*/ 2147483647 h 244"/>
              <a:gd name="T58" fmla="*/ 2147483647 w 152"/>
              <a:gd name="T59" fmla="*/ 2147483647 h 244"/>
              <a:gd name="T60" fmla="*/ 2147483647 w 152"/>
              <a:gd name="T61" fmla="*/ 2147483647 h 244"/>
              <a:gd name="T62" fmla="*/ 2147483647 w 152"/>
              <a:gd name="T63" fmla="*/ 2147483647 h 244"/>
              <a:gd name="T64" fmla="*/ 2147483647 w 152"/>
              <a:gd name="T65" fmla="*/ 2147483647 h 24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2"/>
              <a:gd name="T100" fmla="*/ 0 h 244"/>
              <a:gd name="T101" fmla="*/ 152 w 152"/>
              <a:gd name="T102" fmla="*/ 244 h 24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2" h="244">
                <a:moveTo>
                  <a:pt x="139" y="0"/>
                </a:moveTo>
                <a:cubicBezTo>
                  <a:pt x="144" y="2"/>
                  <a:pt x="148" y="4"/>
                  <a:pt x="150" y="9"/>
                </a:cubicBezTo>
                <a:cubicBezTo>
                  <a:pt x="151" y="11"/>
                  <a:pt x="152" y="14"/>
                  <a:pt x="152" y="17"/>
                </a:cubicBezTo>
                <a:cubicBezTo>
                  <a:pt x="152" y="58"/>
                  <a:pt x="152" y="100"/>
                  <a:pt x="152" y="141"/>
                </a:cubicBezTo>
                <a:cubicBezTo>
                  <a:pt x="152" y="170"/>
                  <a:pt x="152" y="198"/>
                  <a:pt x="152" y="227"/>
                </a:cubicBezTo>
                <a:cubicBezTo>
                  <a:pt x="152" y="238"/>
                  <a:pt x="146" y="244"/>
                  <a:pt x="135" y="244"/>
                </a:cubicBezTo>
                <a:cubicBezTo>
                  <a:pt x="96" y="244"/>
                  <a:pt x="56" y="244"/>
                  <a:pt x="17" y="244"/>
                </a:cubicBezTo>
                <a:cubicBezTo>
                  <a:pt x="6" y="244"/>
                  <a:pt x="0" y="238"/>
                  <a:pt x="0" y="227"/>
                </a:cubicBezTo>
                <a:cubicBezTo>
                  <a:pt x="0" y="158"/>
                  <a:pt x="0" y="89"/>
                  <a:pt x="0" y="19"/>
                </a:cubicBezTo>
                <a:cubicBezTo>
                  <a:pt x="0" y="8"/>
                  <a:pt x="2" y="4"/>
                  <a:pt x="12" y="0"/>
                </a:cubicBezTo>
                <a:cubicBezTo>
                  <a:pt x="55" y="0"/>
                  <a:pt x="97" y="0"/>
                  <a:pt x="139" y="0"/>
                </a:cubicBezTo>
                <a:close/>
                <a:moveTo>
                  <a:pt x="137" y="206"/>
                </a:moveTo>
                <a:cubicBezTo>
                  <a:pt x="137" y="150"/>
                  <a:pt x="137" y="94"/>
                  <a:pt x="137" y="39"/>
                </a:cubicBezTo>
                <a:cubicBezTo>
                  <a:pt x="96" y="39"/>
                  <a:pt x="55" y="39"/>
                  <a:pt x="15" y="39"/>
                </a:cubicBezTo>
                <a:cubicBezTo>
                  <a:pt x="15" y="95"/>
                  <a:pt x="15" y="150"/>
                  <a:pt x="15" y="206"/>
                </a:cubicBezTo>
                <a:cubicBezTo>
                  <a:pt x="56" y="206"/>
                  <a:pt x="96" y="206"/>
                  <a:pt x="137" y="206"/>
                </a:cubicBezTo>
                <a:close/>
                <a:moveTo>
                  <a:pt x="76" y="16"/>
                </a:moveTo>
                <a:cubicBezTo>
                  <a:pt x="68" y="16"/>
                  <a:pt x="60" y="16"/>
                  <a:pt x="52" y="16"/>
                </a:cubicBezTo>
                <a:cubicBezTo>
                  <a:pt x="51" y="16"/>
                  <a:pt x="50" y="16"/>
                  <a:pt x="49" y="16"/>
                </a:cubicBezTo>
                <a:cubicBezTo>
                  <a:pt x="47" y="16"/>
                  <a:pt x="45" y="17"/>
                  <a:pt x="45" y="19"/>
                </a:cubicBezTo>
                <a:cubicBezTo>
                  <a:pt x="45" y="21"/>
                  <a:pt x="47" y="23"/>
                  <a:pt x="49" y="23"/>
                </a:cubicBezTo>
                <a:cubicBezTo>
                  <a:pt x="50" y="23"/>
                  <a:pt x="50" y="23"/>
                  <a:pt x="51" y="23"/>
                </a:cubicBezTo>
                <a:cubicBezTo>
                  <a:pt x="68" y="23"/>
                  <a:pt x="84" y="23"/>
                  <a:pt x="101" y="23"/>
                </a:cubicBezTo>
                <a:cubicBezTo>
                  <a:pt x="102" y="23"/>
                  <a:pt x="103" y="23"/>
                  <a:pt x="103" y="23"/>
                </a:cubicBezTo>
                <a:cubicBezTo>
                  <a:pt x="105" y="23"/>
                  <a:pt x="106" y="21"/>
                  <a:pt x="106" y="19"/>
                </a:cubicBezTo>
                <a:cubicBezTo>
                  <a:pt x="106" y="18"/>
                  <a:pt x="105" y="16"/>
                  <a:pt x="103" y="16"/>
                </a:cubicBezTo>
                <a:cubicBezTo>
                  <a:pt x="103" y="16"/>
                  <a:pt x="102" y="16"/>
                  <a:pt x="101" y="16"/>
                </a:cubicBezTo>
                <a:cubicBezTo>
                  <a:pt x="92" y="16"/>
                  <a:pt x="84" y="16"/>
                  <a:pt x="76" y="16"/>
                </a:cubicBezTo>
                <a:close/>
                <a:moveTo>
                  <a:pt x="87" y="225"/>
                </a:moveTo>
                <a:cubicBezTo>
                  <a:pt x="87" y="219"/>
                  <a:pt x="82" y="214"/>
                  <a:pt x="76" y="214"/>
                </a:cubicBezTo>
                <a:cubicBezTo>
                  <a:pt x="70" y="214"/>
                  <a:pt x="65" y="219"/>
                  <a:pt x="64" y="225"/>
                </a:cubicBezTo>
                <a:cubicBezTo>
                  <a:pt x="64" y="231"/>
                  <a:pt x="70" y="237"/>
                  <a:pt x="76" y="237"/>
                </a:cubicBezTo>
                <a:cubicBezTo>
                  <a:pt x="82" y="237"/>
                  <a:pt x="87" y="231"/>
                  <a:pt x="87" y="225"/>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grpSp>
        <p:nvGrpSpPr>
          <p:cNvPr id="7" name="组合 60">
            <a:extLst>
              <a:ext uri="{FF2B5EF4-FFF2-40B4-BE49-F238E27FC236}">
                <a16:creationId xmlns:a16="http://schemas.microsoft.com/office/drawing/2014/main" xmlns="" id="{C981287B-2609-4FBF-8487-3083C27EB493}"/>
              </a:ext>
            </a:extLst>
          </p:cNvPr>
          <p:cNvGrpSpPr>
            <a:grpSpLocks/>
          </p:cNvGrpSpPr>
          <p:nvPr/>
        </p:nvGrpSpPr>
        <p:grpSpPr bwMode="auto">
          <a:xfrm>
            <a:off x="3995936" y="3717032"/>
            <a:ext cx="714375" cy="904875"/>
            <a:chOff x="3902419" y="3437094"/>
            <a:chExt cx="914400" cy="1158875"/>
          </a:xfrm>
        </p:grpSpPr>
        <p:grpSp>
          <p:nvGrpSpPr>
            <p:cNvPr id="8" name="Group 23">
              <a:extLst>
                <a:ext uri="{FF2B5EF4-FFF2-40B4-BE49-F238E27FC236}">
                  <a16:creationId xmlns:a16="http://schemas.microsoft.com/office/drawing/2014/main" xmlns="" id="{B6239A35-6BFA-4CB2-9843-EF3D5C38D53E}"/>
                </a:ext>
              </a:extLst>
            </p:cNvPr>
            <p:cNvGrpSpPr>
              <a:grpSpLocks/>
            </p:cNvGrpSpPr>
            <p:nvPr/>
          </p:nvGrpSpPr>
          <p:grpSpPr bwMode="auto">
            <a:xfrm rot="19800000">
              <a:off x="3902419" y="3437094"/>
              <a:ext cx="914400" cy="1158875"/>
              <a:chOff x="0" y="0"/>
              <a:chExt cx="914400" cy="1158971"/>
            </a:xfrm>
            <a:solidFill>
              <a:schemeClr val="bg1">
                <a:lumMod val="65000"/>
              </a:schemeClr>
            </a:solidFill>
          </p:grpSpPr>
          <p:sp>
            <p:nvSpPr>
              <p:cNvPr id="25" name="椭圆 7">
                <a:extLst>
                  <a:ext uri="{FF2B5EF4-FFF2-40B4-BE49-F238E27FC236}">
                    <a16:creationId xmlns:a16="http://schemas.microsoft.com/office/drawing/2014/main" xmlns="" id="{65382487-0B02-4A0E-B928-450D6F13AE71}"/>
                  </a:ext>
                </a:extLst>
              </p:cNvPr>
              <p:cNvSpPr>
                <a:spLocks noChangeArrowheads="1"/>
              </p:cNvSpPr>
              <p:nvPr/>
            </p:nvSpPr>
            <p:spPr bwMode="auto">
              <a:xfrm>
                <a:off x="0" y="0"/>
                <a:ext cx="914400" cy="914400"/>
              </a:xfrm>
              <a:prstGeom prst="ellipse">
                <a:avLst/>
              </a:prstGeom>
              <a:grpFill/>
              <a:ln w="57150" cap="flat" cmpd="sng">
                <a:solidFill>
                  <a:schemeClr val="bg1"/>
                </a:solidFill>
                <a:miter lim="800000"/>
                <a:headEnd/>
                <a:tailEnd/>
              </a:ln>
            </p:spPr>
            <p:txBody>
              <a:bodyPr anchor="ctr"/>
              <a:lstStyle/>
              <a:p>
                <a:pPr algn="ctr" eaLnBrk="1" hangingPunct="1">
                  <a:defRPr/>
                </a:pPr>
                <a:endParaRPr lang="zh-CN" altLang="zh-CN">
                  <a:solidFill>
                    <a:srgbClr val="FFFFFF"/>
                  </a:solidFill>
                </a:endParaRPr>
              </a:p>
            </p:txBody>
          </p:sp>
          <p:sp>
            <p:nvSpPr>
              <p:cNvPr id="26" name="等腰三角形 8">
                <a:extLst>
                  <a:ext uri="{FF2B5EF4-FFF2-40B4-BE49-F238E27FC236}">
                    <a16:creationId xmlns:a16="http://schemas.microsoft.com/office/drawing/2014/main" xmlns="" id="{7EEFCFD6-79F4-4D8A-8F54-ABE72F269FAF}"/>
                  </a:ext>
                </a:extLst>
              </p:cNvPr>
              <p:cNvSpPr>
                <a:spLocks noChangeArrowheads="1"/>
              </p:cNvSpPr>
              <p:nvPr/>
            </p:nvSpPr>
            <p:spPr bwMode="auto">
              <a:xfrm flipV="1">
                <a:off x="306888" y="899812"/>
                <a:ext cx="300624" cy="259159"/>
              </a:xfrm>
              <a:prstGeom prst="triangle">
                <a:avLst>
                  <a:gd name="adj" fmla="val 50000"/>
                </a:avLst>
              </a:prstGeom>
              <a:grpFill/>
              <a:ln>
                <a:noFill/>
              </a:ln>
              <a:extLst/>
            </p:spPr>
            <p:txBody>
              <a:bodyPr anchor="ctr"/>
              <a:lstStyle/>
              <a:p>
                <a:pPr algn="ctr" eaLnBrk="1" hangingPunct="1">
                  <a:defRPr/>
                </a:pPr>
                <a:endParaRPr lang="zh-CN" altLang="zh-CN">
                  <a:solidFill>
                    <a:srgbClr val="FFFFFF"/>
                  </a:solidFill>
                </a:endParaRPr>
              </a:p>
            </p:txBody>
          </p:sp>
        </p:grpSp>
        <p:grpSp>
          <p:nvGrpSpPr>
            <p:cNvPr id="9" name="Group 35">
              <a:extLst>
                <a:ext uri="{FF2B5EF4-FFF2-40B4-BE49-F238E27FC236}">
                  <a16:creationId xmlns:a16="http://schemas.microsoft.com/office/drawing/2014/main" xmlns="" id="{DFC494F0-CCE9-4970-9F13-4C8028B19461}"/>
                </a:ext>
              </a:extLst>
            </p:cNvPr>
            <p:cNvGrpSpPr>
              <a:grpSpLocks/>
            </p:cNvGrpSpPr>
            <p:nvPr/>
          </p:nvGrpSpPr>
          <p:grpSpPr bwMode="auto">
            <a:xfrm>
              <a:off x="4071934" y="3714752"/>
              <a:ext cx="360363" cy="360363"/>
              <a:chOff x="0" y="0"/>
              <a:chExt cx="271463" cy="271462"/>
            </a:xfrm>
          </p:grpSpPr>
          <p:sp>
            <p:nvSpPr>
              <p:cNvPr id="50207" name="Freeform 15">
                <a:extLst>
                  <a:ext uri="{FF2B5EF4-FFF2-40B4-BE49-F238E27FC236}">
                    <a16:creationId xmlns:a16="http://schemas.microsoft.com/office/drawing/2014/main" xmlns="" id="{35371F99-8D7B-436B-84B9-2FD39B2A7455}"/>
                  </a:ext>
                </a:extLst>
              </p:cNvPr>
              <p:cNvSpPr>
                <a:spLocks noEditPoints="1" noChangeArrowheads="1"/>
              </p:cNvSpPr>
              <p:nvPr/>
            </p:nvSpPr>
            <p:spPr bwMode="auto">
              <a:xfrm>
                <a:off x="0" y="0"/>
                <a:ext cx="271463" cy="195263"/>
              </a:xfrm>
              <a:custGeom>
                <a:avLst/>
                <a:gdLst>
                  <a:gd name="T0" fmla="*/ 2147483647 w 186"/>
                  <a:gd name="T1" fmla="*/ 0 h 134"/>
                  <a:gd name="T2" fmla="*/ 2147483647 w 186"/>
                  <a:gd name="T3" fmla="*/ 2147483647 h 134"/>
                  <a:gd name="T4" fmla="*/ 2147483647 w 186"/>
                  <a:gd name="T5" fmla="*/ 2147483647 h 134"/>
                  <a:gd name="T6" fmla="*/ 2147483647 w 186"/>
                  <a:gd name="T7" fmla="*/ 2147483647 h 134"/>
                  <a:gd name="T8" fmla="*/ 2147483647 w 186"/>
                  <a:gd name="T9" fmla="*/ 2147483647 h 134"/>
                  <a:gd name="T10" fmla="*/ 2147483647 w 186"/>
                  <a:gd name="T11" fmla="*/ 2147483647 h 134"/>
                  <a:gd name="T12" fmla="*/ 2147483647 w 186"/>
                  <a:gd name="T13" fmla="*/ 2147483647 h 134"/>
                  <a:gd name="T14" fmla="*/ 0 w 186"/>
                  <a:gd name="T15" fmla="*/ 2147483647 h 134"/>
                  <a:gd name="T16" fmla="*/ 0 w 186"/>
                  <a:gd name="T17" fmla="*/ 2147483647 h 134"/>
                  <a:gd name="T18" fmla="*/ 2147483647 w 186"/>
                  <a:gd name="T19" fmla="*/ 2147483647 h 134"/>
                  <a:gd name="T20" fmla="*/ 2147483647 w 186"/>
                  <a:gd name="T21" fmla="*/ 0 h 134"/>
                  <a:gd name="T22" fmla="*/ 2147483647 w 186"/>
                  <a:gd name="T23" fmla="*/ 0 h 134"/>
                  <a:gd name="T24" fmla="*/ 2147483647 w 186"/>
                  <a:gd name="T25" fmla="*/ 2147483647 h 134"/>
                  <a:gd name="T26" fmla="*/ 2147483647 w 186"/>
                  <a:gd name="T27" fmla="*/ 2147483647 h 134"/>
                  <a:gd name="T28" fmla="*/ 2147483647 w 186"/>
                  <a:gd name="T29" fmla="*/ 2147483647 h 134"/>
                  <a:gd name="T30" fmla="*/ 2147483647 w 186"/>
                  <a:gd name="T31" fmla="*/ 2147483647 h 134"/>
                  <a:gd name="T32" fmla="*/ 2147483647 w 186"/>
                  <a:gd name="T33" fmla="*/ 2147483647 h 13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6"/>
                  <a:gd name="T52" fmla="*/ 0 h 134"/>
                  <a:gd name="T53" fmla="*/ 186 w 186"/>
                  <a:gd name="T54" fmla="*/ 134 h 13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6" h="134">
                    <a:moveTo>
                      <a:pt x="177" y="0"/>
                    </a:moveTo>
                    <a:cubicBezTo>
                      <a:pt x="180" y="1"/>
                      <a:pt x="183" y="3"/>
                      <a:pt x="185" y="6"/>
                    </a:cubicBezTo>
                    <a:cubicBezTo>
                      <a:pt x="185" y="8"/>
                      <a:pt x="186" y="10"/>
                      <a:pt x="186" y="12"/>
                    </a:cubicBezTo>
                    <a:cubicBezTo>
                      <a:pt x="186" y="49"/>
                      <a:pt x="186" y="86"/>
                      <a:pt x="186" y="122"/>
                    </a:cubicBezTo>
                    <a:cubicBezTo>
                      <a:pt x="186" y="129"/>
                      <a:pt x="181" y="134"/>
                      <a:pt x="174" y="134"/>
                    </a:cubicBezTo>
                    <a:cubicBezTo>
                      <a:pt x="120" y="134"/>
                      <a:pt x="66" y="134"/>
                      <a:pt x="13" y="134"/>
                    </a:cubicBezTo>
                    <a:cubicBezTo>
                      <a:pt x="6" y="134"/>
                      <a:pt x="3" y="132"/>
                      <a:pt x="1" y="125"/>
                    </a:cubicBezTo>
                    <a:cubicBezTo>
                      <a:pt x="0" y="125"/>
                      <a:pt x="0" y="125"/>
                      <a:pt x="0" y="125"/>
                    </a:cubicBezTo>
                    <a:cubicBezTo>
                      <a:pt x="0" y="86"/>
                      <a:pt x="0" y="48"/>
                      <a:pt x="0" y="9"/>
                    </a:cubicBezTo>
                    <a:cubicBezTo>
                      <a:pt x="1" y="9"/>
                      <a:pt x="1" y="8"/>
                      <a:pt x="1" y="7"/>
                    </a:cubicBezTo>
                    <a:cubicBezTo>
                      <a:pt x="3" y="3"/>
                      <a:pt x="5" y="2"/>
                      <a:pt x="9" y="0"/>
                    </a:cubicBezTo>
                    <a:cubicBezTo>
                      <a:pt x="65" y="0"/>
                      <a:pt x="121" y="0"/>
                      <a:pt x="177" y="0"/>
                    </a:cubicBezTo>
                    <a:close/>
                    <a:moveTo>
                      <a:pt x="174" y="122"/>
                    </a:moveTo>
                    <a:cubicBezTo>
                      <a:pt x="174" y="85"/>
                      <a:pt x="174" y="49"/>
                      <a:pt x="174" y="12"/>
                    </a:cubicBezTo>
                    <a:cubicBezTo>
                      <a:pt x="120" y="12"/>
                      <a:pt x="66" y="12"/>
                      <a:pt x="12" y="12"/>
                    </a:cubicBezTo>
                    <a:cubicBezTo>
                      <a:pt x="12" y="49"/>
                      <a:pt x="12" y="85"/>
                      <a:pt x="12" y="122"/>
                    </a:cubicBezTo>
                    <a:cubicBezTo>
                      <a:pt x="66" y="122"/>
                      <a:pt x="120" y="122"/>
                      <a:pt x="174" y="122"/>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50208" name="Freeform 16">
                <a:extLst>
                  <a:ext uri="{FF2B5EF4-FFF2-40B4-BE49-F238E27FC236}">
                    <a16:creationId xmlns:a16="http://schemas.microsoft.com/office/drawing/2014/main" xmlns="" id="{376391DA-90BA-4B71-BA20-3A7DE481D2E1}"/>
                  </a:ext>
                </a:extLst>
              </p:cNvPr>
              <p:cNvSpPr>
                <a:spLocks noChangeArrowheads="1"/>
              </p:cNvSpPr>
              <p:nvPr/>
            </p:nvSpPr>
            <p:spPr bwMode="auto">
              <a:xfrm>
                <a:off x="68262" y="211137"/>
                <a:ext cx="134938" cy="60325"/>
              </a:xfrm>
              <a:custGeom>
                <a:avLst/>
                <a:gdLst>
                  <a:gd name="T0" fmla="*/ 2147483647 w 92"/>
                  <a:gd name="T1" fmla="*/ 0 h 41"/>
                  <a:gd name="T2" fmla="*/ 2147483647 w 92"/>
                  <a:gd name="T3" fmla="*/ 0 h 41"/>
                  <a:gd name="T4" fmla="*/ 2147483647 w 92"/>
                  <a:gd name="T5" fmla="*/ 2147483647 h 41"/>
                  <a:gd name="T6" fmla="*/ 2147483647 w 92"/>
                  <a:gd name="T7" fmla="*/ 2147483647 h 41"/>
                  <a:gd name="T8" fmla="*/ 2147483647 w 92"/>
                  <a:gd name="T9" fmla="*/ 2147483647 h 41"/>
                  <a:gd name="T10" fmla="*/ 2147483647 w 92"/>
                  <a:gd name="T11" fmla="*/ 2147483647 h 41"/>
                  <a:gd name="T12" fmla="*/ 2147483647 w 92"/>
                  <a:gd name="T13" fmla="*/ 2147483647 h 41"/>
                  <a:gd name="T14" fmla="*/ 2147483647 w 92"/>
                  <a:gd name="T15" fmla="*/ 2147483647 h 41"/>
                  <a:gd name="T16" fmla="*/ 2147483647 w 92"/>
                  <a:gd name="T17" fmla="*/ 2147483647 h 41"/>
                  <a:gd name="T18" fmla="*/ 0 w 92"/>
                  <a:gd name="T19" fmla="*/ 2147483647 h 41"/>
                  <a:gd name="T20" fmla="*/ 2147483647 w 92"/>
                  <a:gd name="T21" fmla="*/ 2147483647 h 41"/>
                  <a:gd name="T22" fmla="*/ 2147483647 w 92"/>
                  <a:gd name="T23" fmla="*/ 2147483647 h 41"/>
                  <a:gd name="T24" fmla="*/ 2147483647 w 92"/>
                  <a:gd name="T25" fmla="*/ 2147483647 h 41"/>
                  <a:gd name="T26" fmla="*/ 2147483647 w 92"/>
                  <a:gd name="T27" fmla="*/ 0 h 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2"/>
                  <a:gd name="T43" fmla="*/ 0 h 41"/>
                  <a:gd name="T44" fmla="*/ 92 w 92"/>
                  <a:gd name="T45" fmla="*/ 41 h 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2" h="41">
                    <a:moveTo>
                      <a:pt x="29" y="0"/>
                    </a:moveTo>
                    <a:cubicBezTo>
                      <a:pt x="40" y="0"/>
                      <a:pt x="52" y="0"/>
                      <a:pt x="63" y="0"/>
                    </a:cubicBezTo>
                    <a:cubicBezTo>
                      <a:pt x="63" y="1"/>
                      <a:pt x="63" y="2"/>
                      <a:pt x="63" y="2"/>
                    </a:cubicBezTo>
                    <a:cubicBezTo>
                      <a:pt x="63" y="7"/>
                      <a:pt x="63" y="12"/>
                      <a:pt x="63" y="17"/>
                    </a:cubicBezTo>
                    <a:cubicBezTo>
                      <a:pt x="64" y="24"/>
                      <a:pt x="68" y="29"/>
                      <a:pt x="76" y="29"/>
                    </a:cubicBezTo>
                    <a:cubicBezTo>
                      <a:pt x="79" y="29"/>
                      <a:pt x="83" y="29"/>
                      <a:pt x="86" y="29"/>
                    </a:cubicBezTo>
                    <a:cubicBezTo>
                      <a:pt x="90" y="29"/>
                      <a:pt x="92" y="32"/>
                      <a:pt x="92" y="35"/>
                    </a:cubicBezTo>
                    <a:cubicBezTo>
                      <a:pt x="92" y="38"/>
                      <a:pt x="90" y="41"/>
                      <a:pt x="86" y="41"/>
                    </a:cubicBezTo>
                    <a:cubicBezTo>
                      <a:pt x="59" y="41"/>
                      <a:pt x="33" y="41"/>
                      <a:pt x="6" y="41"/>
                    </a:cubicBezTo>
                    <a:cubicBezTo>
                      <a:pt x="2" y="41"/>
                      <a:pt x="0" y="38"/>
                      <a:pt x="0" y="35"/>
                    </a:cubicBezTo>
                    <a:cubicBezTo>
                      <a:pt x="0" y="32"/>
                      <a:pt x="2" y="29"/>
                      <a:pt x="6" y="29"/>
                    </a:cubicBezTo>
                    <a:cubicBezTo>
                      <a:pt x="10" y="29"/>
                      <a:pt x="13" y="29"/>
                      <a:pt x="17" y="29"/>
                    </a:cubicBezTo>
                    <a:cubicBezTo>
                      <a:pt x="24" y="29"/>
                      <a:pt x="29" y="24"/>
                      <a:pt x="29" y="17"/>
                    </a:cubicBezTo>
                    <a:cubicBezTo>
                      <a:pt x="29" y="12"/>
                      <a:pt x="29" y="6"/>
                      <a:pt x="29" y="0"/>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grpSp>
      </p:grpSp>
      <p:sp>
        <p:nvSpPr>
          <p:cNvPr id="50183" name="矩形 23">
            <a:extLst>
              <a:ext uri="{FF2B5EF4-FFF2-40B4-BE49-F238E27FC236}">
                <a16:creationId xmlns:a16="http://schemas.microsoft.com/office/drawing/2014/main" xmlns="" id="{5D40972E-2370-486D-B6C5-99146B47CBCA}"/>
              </a:ext>
            </a:extLst>
          </p:cNvPr>
          <p:cNvSpPr>
            <a:spLocks noChangeArrowheads="1"/>
          </p:cNvSpPr>
          <p:nvPr/>
        </p:nvSpPr>
        <p:spPr bwMode="auto">
          <a:xfrm>
            <a:off x="3203848" y="2996952"/>
            <a:ext cx="801687"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a:solidFill>
                  <a:srgbClr val="000000"/>
                </a:solidFill>
                <a:latin typeface="Calibri" panose="020F0502020204030204" pitchFamily="34" charset="0"/>
                <a:ea typeface="微软雅黑" panose="020B0503020204020204" pitchFamily="34" charset="-122"/>
                <a:sym typeface="Calibri" panose="020F0502020204030204" pitchFamily="34" charset="0"/>
              </a:rPr>
              <a:t>03</a:t>
            </a:r>
            <a:endParaRPr lang="zh-CN" altLang="en-US" sz="3200"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0185" name="矩形 25">
            <a:extLst>
              <a:ext uri="{FF2B5EF4-FFF2-40B4-BE49-F238E27FC236}">
                <a16:creationId xmlns:a16="http://schemas.microsoft.com/office/drawing/2014/main" xmlns="" id="{1653E276-5056-40CD-877A-8B59C15EDE73}"/>
              </a:ext>
            </a:extLst>
          </p:cNvPr>
          <p:cNvSpPr>
            <a:spLocks noChangeArrowheads="1"/>
          </p:cNvSpPr>
          <p:nvPr/>
        </p:nvSpPr>
        <p:spPr bwMode="auto">
          <a:xfrm>
            <a:off x="5000625" y="1785939"/>
            <a:ext cx="800100"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a:solidFill>
                  <a:srgbClr val="000000"/>
                </a:solidFill>
                <a:latin typeface="Calibri" panose="020F0502020204030204" pitchFamily="34" charset="0"/>
                <a:ea typeface="微软雅黑" panose="020B0503020204020204" pitchFamily="34" charset="-122"/>
                <a:sym typeface="Calibri" panose="020F0502020204030204" pitchFamily="34" charset="0"/>
              </a:rPr>
              <a:t>02</a:t>
            </a:r>
            <a:endParaRPr lang="zh-CN" altLang="en-US" sz="3200"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0187" name="矩形 28">
            <a:extLst>
              <a:ext uri="{FF2B5EF4-FFF2-40B4-BE49-F238E27FC236}">
                <a16:creationId xmlns:a16="http://schemas.microsoft.com/office/drawing/2014/main" xmlns="" id="{70124EFE-66DC-4CB4-97B6-A98B71531976}"/>
              </a:ext>
            </a:extLst>
          </p:cNvPr>
          <p:cNvSpPr>
            <a:spLocks noChangeArrowheads="1"/>
          </p:cNvSpPr>
          <p:nvPr/>
        </p:nvSpPr>
        <p:spPr bwMode="auto">
          <a:xfrm>
            <a:off x="5580112" y="1916832"/>
            <a:ext cx="3243262" cy="11695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司法处置或卖出风险</a:t>
            </a:r>
          </a:p>
          <a:p>
            <a:pPr eaLnBrk="1" hangingPunct="1"/>
            <a:r>
              <a:rPr lang="zh-CN" altLang="en-US" dirty="0">
                <a:solidFill>
                  <a:srgbClr val="000000"/>
                </a:solidFill>
                <a:latin typeface="楷体" panose="02010609060101010101" pitchFamily="49" charset="-122"/>
                <a:ea typeface="楷体" panose="02010609060101010101" pitchFamily="49" charset="-122"/>
                <a:sym typeface="Calibri" panose="020F0502020204030204" pitchFamily="34" charset="0"/>
              </a:rPr>
              <a:t>拟过户证券在其托管证券公司被执法机关先行冻结或被卖出的，导致过户失败。</a:t>
            </a:r>
          </a:p>
        </p:txBody>
      </p:sp>
      <p:sp>
        <p:nvSpPr>
          <p:cNvPr id="50188" name="矩形 29">
            <a:extLst>
              <a:ext uri="{FF2B5EF4-FFF2-40B4-BE49-F238E27FC236}">
                <a16:creationId xmlns:a16="http://schemas.microsoft.com/office/drawing/2014/main" xmlns="" id="{F5BCE03D-08E0-45A0-B26E-E26E6390052B}"/>
              </a:ext>
            </a:extLst>
          </p:cNvPr>
          <p:cNvSpPr>
            <a:spLocks noChangeArrowheads="1"/>
          </p:cNvSpPr>
          <p:nvPr/>
        </p:nvSpPr>
        <p:spPr bwMode="auto">
          <a:xfrm>
            <a:off x="3246438" y="992189"/>
            <a:ext cx="800100"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a:solidFill>
                  <a:srgbClr val="000000"/>
                </a:solidFill>
                <a:latin typeface="Calibri" panose="020F0502020204030204" pitchFamily="34" charset="0"/>
                <a:ea typeface="微软雅黑" panose="020B0503020204020204" pitchFamily="34" charset="-122"/>
                <a:sym typeface="Calibri" panose="020F0502020204030204" pitchFamily="34" charset="0"/>
              </a:rPr>
              <a:t>01</a:t>
            </a:r>
            <a:endParaRPr lang="zh-CN" altLang="en-US" sz="32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10" name="组合 47">
            <a:extLst>
              <a:ext uri="{FF2B5EF4-FFF2-40B4-BE49-F238E27FC236}">
                <a16:creationId xmlns:a16="http://schemas.microsoft.com/office/drawing/2014/main" xmlns="" id="{0AF64FB8-3968-481F-B43C-D8535F199099}"/>
              </a:ext>
            </a:extLst>
          </p:cNvPr>
          <p:cNvGrpSpPr>
            <a:grpSpLocks/>
          </p:cNvGrpSpPr>
          <p:nvPr/>
        </p:nvGrpSpPr>
        <p:grpSpPr bwMode="auto">
          <a:xfrm>
            <a:off x="3851920" y="4869160"/>
            <a:ext cx="808037" cy="1023937"/>
            <a:chOff x="4007595" y="800512"/>
            <a:chExt cx="914400" cy="1158874"/>
          </a:xfrm>
        </p:grpSpPr>
        <p:grpSp>
          <p:nvGrpSpPr>
            <p:cNvPr id="11" name="Group 26">
              <a:extLst>
                <a:ext uri="{FF2B5EF4-FFF2-40B4-BE49-F238E27FC236}">
                  <a16:creationId xmlns:a16="http://schemas.microsoft.com/office/drawing/2014/main" xmlns="" id="{BF1F5140-6AD7-41E9-9040-FDCCAB318731}"/>
                </a:ext>
              </a:extLst>
            </p:cNvPr>
            <p:cNvGrpSpPr>
              <a:grpSpLocks/>
            </p:cNvGrpSpPr>
            <p:nvPr/>
          </p:nvGrpSpPr>
          <p:grpSpPr bwMode="auto">
            <a:xfrm rot="1800000" flipH="1">
              <a:off x="4007595" y="800512"/>
              <a:ext cx="914400" cy="1158874"/>
              <a:chOff x="233640" y="-404710"/>
              <a:chExt cx="914400" cy="1158970"/>
            </a:xfrm>
            <a:solidFill>
              <a:srgbClr val="F4826F"/>
            </a:solidFill>
          </p:grpSpPr>
          <p:sp>
            <p:nvSpPr>
              <p:cNvPr id="51" name="椭圆 10">
                <a:extLst>
                  <a:ext uri="{FF2B5EF4-FFF2-40B4-BE49-F238E27FC236}">
                    <a16:creationId xmlns:a16="http://schemas.microsoft.com/office/drawing/2014/main" xmlns="" id="{8C4B6F9F-9984-462A-A56C-1A29573295B6}"/>
                  </a:ext>
                </a:extLst>
              </p:cNvPr>
              <p:cNvSpPr>
                <a:spLocks noChangeArrowheads="1"/>
              </p:cNvSpPr>
              <p:nvPr/>
            </p:nvSpPr>
            <p:spPr bwMode="auto">
              <a:xfrm>
                <a:off x="233640" y="-404710"/>
                <a:ext cx="914400" cy="914400"/>
              </a:xfrm>
              <a:prstGeom prst="ellipse">
                <a:avLst/>
              </a:prstGeom>
              <a:grpFill/>
              <a:ln w="57150" cap="flat" cmpd="sng">
                <a:solidFill>
                  <a:schemeClr val="bg1"/>
                </a:solidFill>
                <a:miter lim="800000"/>
                <a:headEnd/>
                <a:tailEnd/>
              </a:ln>
            </p:spPr>
            <p:txBody>
              <a:bodyPr anchor="ctr"/>
              <a:lstStyle/>
              <a:p>
                <a:pPr algn="ctr" eaLnBrk="1" hangingPunct="1">
                  <a:defRPr/>
                </a:pPr>
                <a:endParaRPr lang="zh-CN" altLang="zh-CN">
                  <a:solidFill>
                    <a:srgbClr val="FFFFFF"/>
                  </a:solidFill>
                </a:endParaRPr>
              </a:p>
            </p:txBody>
          </p:sp>
          <p:sp>
            <p:nvSpPr>
              <p:cNvPr id="52" name="等腰三角形 11">
                <a:extLst>
                  <a:ext uri="{FF2B5EF4-FFF2-40B4-BE49-F238E27FC236}">
                    <a16:creationId xmlns:a16="http://schemas.microsoft.com/office/drawing/2014/main" xmlns="" id="{2F432D83-A228-42EB-B09A-660784C86024}"/>
                  </a:ext>
                </a:extLst>
              </p:cNvPr>
              <p:cNvSpPr>
                <a:spLocks noChangeArrowheads="1"/>
              </p:cNvSpPr>
              <p:nvPr/>
            </p:nvSpPr>
            <p:spPr bwMode="auto">
              <a:xfrm flipV="1">
                <a:off x="540528" y="495101"/>
                <a:ext cx="300624" cy="259159"/>
              </a:xfrm>
              <a:prstGeom prst="triangle">
                <a:avLst>
                  <a:gd name="adj" fmla="val 50000"/>
                </a:avLst>
              </a:prstGeom>
              <a:grpFill/>
              <a:ln>
                <a:noFill/>
              </a:ln>
              <a:extLst/>
            </p:spPr>
            <p:txBody>
              <a:bodyPr anchor="ctr"/>
              <a:lstStyle/>
              <a:p>
                <a:pPr algn="ctr" eaLnBrk="1" hangingPunct="1">
                  <a:defRPr/>
                </a:pPr>
                <a:endParaRPr lang="zh-CN" altLang="zh-CN">
                  <a:solidFill>
                    <a:srgbClr val="FFFFFF"/>
                  </a:solidFill>
                </a:endParaRPr>
              </a:p>
            </p:txBody>
          </p:sp>
        </p:grpSp>
        <p:sp>
          <p:nvSpPr>
            <p:cNvPr id="50204" name="Freeform 14">
              <a:extLst>
                <a:ext uri="{FF2B5EF4-FFF2-40B4-BE49-F238E27FC236}">
                  <a16:creationId xmlns:a16="http://schemas.microsoft.com/office/drawing/2014/main" xmlns="" id="{011B35B2-5813-4563-B025-EB0B073E14F5}"/>
                </a:ext>
              </a:extLst>
            </p:cNvPr>
            <p:cNvSpPr>
              <a:spLocks noChangeAspect="1" noEditPoints="1" noChangeArrowheads="1"/>
            </p:cNvSpPr>
            <p:nvPr/>
          </p:nvSpPr>
          <p:spPr bwMode="auto">
            <a:xfrm>
              <a:off x="4402881" y="1089436"/>
              <a:ext cx="247650" cy="358775"/>
            </a:xfrm>
            <a:custGeom>
              <a:avLst/>
              <a:gdLst>
                <a:gd name="T0" fmla="*/ 2147483647 w 141"/>
                <a:gd name="T1" fmla="*/ 2147483647 h 205"/>
                <a:gd name="T2" fmla="*/ 2147483647 w 141"/>
                <a:gd name="T3" fmla="*/ 2147483647 h 205"/>
                <a:gd name="T4" fmla="*/ 2147483647 w 141"/>
                <a:gd name="T5" fmla="*/ 2147483647 h 205"/>
                <a:gd name="T6" fmla="*/ 2147483647 w 141"/>
                <a:gd name="T7" fmla="*/ 2147483647 h 205"/>
                <a:gd name="T8" fmla="*/ 2147483647 w 141"/>
                <a:gd name="T9" fmla="*/ 2147483647 h 205"/>
                <a:gd name="T10" fmla="*/ 2147483647 w 141"/>
                <a:gd name="T11" fmla="*/ 2147483647 h 205"/>
                <a:gd name="T12" fmla="*/ 2147483647 w 141"/>
                <a:gd name="T13" fmla="*/ 2147483647 h 205"/>
                <a:gd name="T14" fmla="*/ 2147483647 w 141"/>
                <a:gd name="T15" fmla="*/ 2147483647 h 205"/>
                <a:gd name="T16" fmla="*/ 2147483647 w 141"/>
                <a:gd name="T17" fmla="*/ 2147483647 h 205"/>
                <a:gd name="T18" fmla="*/ 2147483647 w 141"/>
                <a:gd name="T19" fmla="*/ 2147483647 h 205"/>
                <a:gd name="T20" fmla="*/ 2147483647 w 141"/>
                <a:gd name="T21" fmla="*/ 2147483647 h 205"/>
                <a:gd name="T22" fmla="*/ 2147483647 w 141"/>
                <a:gd name="T23" fmla="*/ 2147483647 h 205"/>
                <a:gd name="T24" fmla="*/ 2147483647 w 141"/>
                <a:gd name="T25" fmla="*/ 2147483647 h 205"/>
                <a:gd name="T26" fmla="*/ 2147483647 w 141"/>
                <a:gd name="T27" fmla="*/ 0 h 205"/>
                <a:gd name="T28" fmla="*/ 2147483647 w 141"/>
                <a:gd name="T29" fmla="*/ 2147483647 h 205"/>
                <a:gd name="T30" fmla="*/ 2147483647 w 141"/>
                <a:gd name="T31" fmla="*/ 2147483647 h 205"/>
                <a:gd name="T32" fmla="*/ 2147483647 w 141"/>
                <a:gd name="T33" fmla="*/ 2147483647 h 205"/>
                <a:gd name="T34" fmla="*/ 2147483647 w 141"/>
                <a:gd name="T35" fmla="*/ 2147483647 h 205"/>
                <a:gd name="T36" fmla="*/ 2147483647 w 141"/>
                <a:gd name="T37" fmla="*/ 2147483647 h 205"/>
                <a:gd name="T38" fmla="*/ 2147483647 w 141"/>
                <a:gd name="T39" fmla="*/ 2147483647 h 205"/>
                <a:gd name="T40" fmla="*/ 2147483647 w 141"/>
                <a:gd name="T41" fmla="*/ 2147483647 h 205"/>
                <a:gd name="T42" fmla="*/ 2147483647 w 141"/>
                <a:gd name="T43" fmla="*/ 2147483647 h 205"/>
                <a:gd name="T44" fmla="*/ 2147483647 w 141"/>
                <a:gd name="T45" fmla="*/ 2147483647 h 205"/>
                <a:gd name="T46" fmla="*/ 2147483647 w 141"/>
                <a:gd name="T47" fmla="*/ 2147483647 h 205"/>
                <a:gd name="T48" fmla="*/ 2147483647 w 141"/>
                <a:gd name="T49" fmla="*/ 2147483647 h 205"/>
                <a:gd name="T50" fmla="*/ 2147483647 w 141"/>
                <a:gd name="T51" fmla="*/ 2147483647 h 205"/>
                <a:gd name="T52" fmla="*/ 2147483647 w 141"/>
                <a:gd name="T53" fmla="*/ 2147483647 h 205"/>
                <a:gd name="T54" fmla="*/ 2147483647 w 141"/>
                <a:gd name="T55" fmla="*/ 2147483647 h 205"/>
                <a:gd name="T56" fmla="*/ 2147483647 w 141"/>
                <a:gd name="T57" fmla="*/ 2147483647 h 205"/>
                <a:gd name="T58" fmla="*/ 2147483647 w 141"/>
                <a:gd name="T59" fmla="*/ 2147483647 h 205"/>
                <a:gd name="T60" fmla="*/ 2147483647 w 141"/>
                <a:gd name="T61" fmla="*/ 2147483647 h 205"/>
                <a:gd name="T62" fmla="*/ 2147483647 w 141"/>
                <a:gd name="T63" fmla="*/ 2147483647 h 20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1"/>
                <a:gd name="T97" fmla="*/ 0 h 205"/>
                <a:gd name="T98" fmla="*/ 141 w 141"/>
                <a:gd name="T99" fmla="*/ 205 h 20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1" h="205">
                  <a:moveTo>
                    <a:pt x="74" y="0"/>
                  </a:moveTo>
                  <a:cubicBezTo>
                    <a:pt x="78" y="1"/>
                    <a:pt x="83" y="1"/>
                    <a:pt x="88" y="3"/>
                  </a:cubicBezTo>
                  <a:cubicBezTo>
                    <a:pt x="100" y="6"/>
                    <a:pt x="110" y="12"/>
                    <a:pt x="119" y="21"/>
                  </a:cubicBezTo>
                  <a:cubicBezTo>
                    <a:pt x="128" y="30"/>
                    <a:pt x="134" y="40"/>
                    <a:pt x="137" y="53"/>
                  </a:cubicBezTo>
                  <a:cubicBezTo>
                    <a:pt x="141" y="70"/>
                    <a:pt x="139" y="86"/>
                    <a:pt x="130" y="102"/>
                  </a:cubicBezTo>
                  <a:cubicBezTo>
                    <a:pt x="128" y="107"/>
                    <a:pt x="125" y="112"/>
                    <a:pt x="122" y="117"/>
                  </a:cubicBezTo>
                  <a:cubicBezTo>
                    <a:pt x="119" y="123"/>
                    <a:pt x="117" y="130"/>
                    <a:pt x="117" y="138"/>
                  </a:cubicBezTo>
                  <a:cubicBezTo>
                    <a:pt x="117" y="139"/>
                    <a:pt x="116" y="139"/>
                    <a:pt x="116" y="140"/>
                  </a:cubicBezTo>
                  <a:cubicBezTo>
                    <a:pt x="116" y="142"/>
                    <a:pt x="115" y="147"/>
                    <a:pt x="116" y="149"/>
                  </a:cubicBezTo>
                  <a:cubicBezTo>
                    <a:pt x="117" y="153"/>
                    <a:pt x="116" y="156"/>
                    <a:pt x="115" y="160"/>
                  </a:cubicBezTo>
                  <a:cubicBezTo>
                    <a:pt x="115" y="160"/>
                    <a:pt x="114" y="161"/>
                    <a:pt x="115" y="162"/>
                  </a:cubicBezTo>
                  <a:cubicBezTo>
                    <a:pt x="118" y="171"/>
                    <a:pt x="115" y="181"/>
                    <a:pt x="106" y="186"/>
                  </a:cubicBezTo>
                  <a:cubicBezTo>
                    <a:pt x="105" y="186"/>
                    <a:pt x="104" y="187"/>
                    <a:pt x="104" y="188"/>
                  </a:cubicBezTo>
                  <a:cubicBezTo>
                    <a:pt x="100" y="198"/>
                    <a:pt x="93" y="204"/>
                    <a:pt x="82" y="204"/>
                  </a:cubicBezTo>
                  <a:cubicBezTo>
                    <a:pt x="74" y="205"/>
                    <a:pt x="65" y="205"/>
                    <a:pt x="56" y="204"/>
                  </a:cubicBezTo>
                  <a:cubicBezTo>
                    <a:pt x="46" y="203"/>
                    <a:pt x="40" y="198"/>
                    <a:pt x="37" y="189"/>
                  </a:cubicBezTo>
                  <a:cubicBezTo>
                    <a:pt x="36" y="187"/>
                    <a:pt x="35" y="186"/>
                    <a:pt x="33" y="185"/>
                  </a:cubicBezTo>
                  <a:cubicBezTo>
                    <a:pt x="25" y="181"/>
                    <a:pt x="22" y="171"/>
                    <a:pt x="25" y="163"/>
                  </a:cubicBezTo>
                  <a:cubicBezTo>
                    <a:pt x="25" y="161"/>
                    <a:pt x="26" y="161"/>
                    <a:pt x="25" y="159"/>
                  </a:cubicBezTo>
                  <a:cubicBezTo>
                    <a:pt x="23" y="155"/>
                    <a:pt x="23" y="151"/>
                    <a:pt x="25" y="146"/>
                  </a:cubicBezTo>
                  <a:cubicBezTo>
                    <a:pt x="25" y="145"/>
                    <a:pt x="25" y="144"/>
                    <a:pt x="25" y="143"/>
                  </a:cubicBezTo>
                  <a:cubicBezTo>
                    <a:pt x="24" y="140"/>
                    <a:pt x="23" y="137"/>
                    <a:pt x="23" y="133"/>
                  </a:cubicBezTo>
                  <a:cubicBezTo>
                    <a:pt x="22" y="126"/>
                    <a:pt x="19" y="119"/>
                    <a:pt x="15" y="113"/>
                  </a:cubicBezTo>
                  <a:cubicBezTo>
                    <a:pt x="12" y="107"/>
                    <a:pt x="9" y="101"/>
                    <a:pt x="6" y="94"/>
                  </a:cubicBezTo>
                  <a:cubicBezTo>
                    <a:pt x="1" y="83"/>
                    <a:pt x="0" y="70"/>
                    <a:pt x="2" y="58"/>
                  </a:cubicBezTo>
                  <a:cubicBezTo>
                    <a:pt x="7" y="33"/>
                    <a:pt x="21" y="16"/>
                    <a:pt x="43" y="6"/>
                  </a:cubicBezTo>
                  <a:cubicBezTo>
                    <a:pt x="50" y="3"/>
                    <a:pt x="57" y="1"/>
                    <a:pt x="64" y="0"/>
                  </a:cubicBezTo>
                  <a:cubicBezTo>
                    <a:pt x="65" y="0"/>
                    <a:pt x="65" y="0"/>
                    <a:pt x="66" y="0"/>
                  </a:cubicBezTo>
                  <a:cubicBezTo>
                    <a:pt x="69" y="0"/>
                    <a:pt x="71" y="0"/>
                    <a:pt x="74" y="0"/>
                  </a:cubicBezTo>
                  <a:close/>
                  <a:moveTo>
                    <a:pt x="70" y="141"/>
                  </a:moveTo>
                  <a:cubicBezTo>
                    <a:pt x="79" y="141"/>
                    <a:pt x="88" y="141"/>
                    <a:pt x="97" y="141"/>
                  </a:cubicBezTo>
                  <a:cubicBezTo>
                    <a:pt x="102" y="141"/>
                    <a:pt x="103" y="140"/>
                    <a:pt x="104" y="135"/>
                  </a:cubicBezTo>
                  <a:cubicBezTo>
                    <a:pt x="105" y="129"/>
                    <a:pt x="106" y="123"/>
                    <a:pt x="108" y="118"/>
                  </a:cubicBezTo>
                  <a:cubicBezTo>
                    <a:pt x="111" y="110"/>
                    <a:pt x="115" y="104"/>
                    <a:pt x="118" y="97"/>
                  </a:cubicBezTo>
                  <a:cubicBezTo>
                    <a:pt x="122" y="90"/>
                    <a:pt x="125" y="82"/>
                    <a:pt x="126" y="74"/>
                  </a:cubicBezTo>
                  <a:cubicBezTo>
                    <a:pt x="127" y="55"/>
                    <a:pt x="120" y="38"/>
                    <a:pt x="105" y="26"/>
                  </a:cubicBezTo>
                  <a:cubicBezTo>
                    <a:pt x="86" y="10"/>
                    <a:pt x="61" y="9"/>
                    <a:pt x="40" y="21"/>
                  </a:cubicBezTo>
                  <a:cubicBezTo>
                    <a:pt x="21" y="34"/>
                    <a:pt x="11" y="56"/>
                    <a:pt x="15" y="80"/>
                  </a:cubicBezTo>
                  <a:cubicBezTo>
                    <a:pt x="16" y="88"/>
                    <a:pt x="20" y="95"/>
                    <a:pt x="24" y="102"/>
                  </a:cubicBezTo>
                  <a:cubicBezTo>
                    <a:pt x="30" y="113"/>
                    <a:pt x="35" y="124"/>
                    <a:pt x="36" y="136"/>
                  </a:cubicBezTo>
                  <a:cubicBezTo>
                    <a:pt x="36" y="140"/>
                    <a:pt x="38" y="141"/>
                    <a:pt x="42" y="141"/>
                  </a:cubicBezTo>
                  <a:cubicBezTo>
                    <a:pt x="52" y="141"/>
                    <a:pt x="61" y="141"/>
                    <a:pt x="70" y="141"/>
                  </a:cubicBezTo>
                  <a:close/>
                  <a:moveTo>
                    <a:pt x="70" y="147"/>
                  </a:moveTo>
                  <a:cubicBezTo>
                    <a:pt x="61" y="147"/>
                    <a:pt x="52" y="147"/>
                    <a:pt x="43" y="147"/>
                  </a:cubicBezTo>
                  <a:cubicBezTo>
                    <a:pt x="40" y="147"/>
                    <a:pt x="38" y="148"/>
                    <a:pt x="37" y="150"/>
                  </a:cubicBezTo>
                  <a:cubicBezTo>
                    <a:pt x="35" y="154"/>
                    <a:pt x="38" y="158"/>
                    <a:pt x="43" y="158"/>
                  </a:cubicBezTo>
                  <a:cubicBezTo>
                    <a:pt x="55" y="158"/>
                    <a:pt x="68" y="158"/>
                    <a:pt x="81" y="158"/>
                  </a:cubicBezTo>
                  <a:cubicBezTo>
                    <a:pt x="86" y="158"/>
                    <a:pt x="92" y="158"/>
                    <a:pt x="97" y="158"/>
                  </a:cubicBezTo>
                  <a:cubicBezTo>
                    <a:pt x="100" y="158"/>
                    <a:pt x="102" y="157"/>
                    <a:pt x="103" y="155"/>
                  </a:cubicBezTo>
                  <a:cubicBezTo>
                    <a:pt x="105" y="151"/>
                    <a:pt x="102" y="147"/>
                    <a:pt x="97" y="147"/>
                  </a:cubicBezTo>
                  <a:cubicBezTo>
                    <a:pt x="88" y="147"/>
                    <a:pt x="79" y="147"/>
                    <a:pt x="70" y="147"/>
                  </a:cubicBezTo>
                  <a:close/>
                  <a:moveTo>
                    <a:pt x="70" y="164"/>
                  </a:moveTo>
                  <a:cubicBezTo>
                    <a:pt x="61" y="164"/>
                    <a:pt x="52" y="164"/>
                    <a:pt x="43" y="164"/>
                  </a:cubicBezTo>
                  <a:cubicBezTo>
                    <a:pt x="40" y="164"/>
                    <a:pt x="38" y="165"/>
                    <a:pt x="37" y="167"/>
                  </a:cubicBezTo>
                  <a:cubicBezTo>
                    <a:pt x="35" y="171"/>
                    <a:pt x="38" y="175"/>
                    <a:pt x="43" y="175"/>
                  </a:cubicBezTo>
                  <a:cubicBezTo>
                    <a:pt x="55" y="175"/>
                    <a:pt x="68" y="175"/>
                    <a:pt x="81" y="175"/>
                  </a:cubicBezTo>
                  <a:cubicBezTo>
                    <a:pt x="86" y="175"/>
                    <a:pt x="92" y="175"/>
                    <a:pt x="97" y="175"/>
                  </a:cubicBezTo>
                  <a:cubicBezTo>
                    <a:pt x="100" y="175"/>
                    <a:pt x="102" y="174"/>
                    <a:pt x="103" y="171"/>
                  </a:cubicBezTo>
                  <a:cubicBezTo>
                    <a:pt x="105" y="168"/>
                    <a:pt x="102" y="164"/>
                    <a:pt x="97" y="164"/>
                  </a:cubicBezTo>
                  <a:cubicBezTo>
                    <a:pt x="88" y="164"/>
                    <a:pt x="79" y="164"/>
                    <a:pt x="70" y="164"/>
                  </a:cubicBezTo>
                  <a:close/>
                  <a:moveTo>
                    <a:pt x="48" y="181"/>
                  </a:moveTo>
                  <a:cubicBezTo>
                    <a:pt x="48" y="186"/>
                    <a:pt x="52" y="191"/>
                    <a:pt x="58" y="191"/>
                  </a:cubicBezTo>
                  <a:cubicBezTo>
                    <a:pt x="66" y="192"/>
                    <a:pt x="74" y="192"/>
                    <a:pt x="82" y="191"/>
                  </a:cubicBezTo>
                  <a:cubicBezTo>
                    <a:pt x="88" y="191"/>
                    <a:pt x="92" y="186"/>
                    <a:pt x="92" y="181"/>
                  </a:cubicBezTo>
                  <a:cubicBezTo>
                    <a:pt x="77" y="181"/>
                    <a:pt x="63" y="181"/>
                    <a:pt x="48" y="181"/>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grpSp>
      <p:sp>
        <p:nvSpPr>
          <p:cNvPr id="50190" name="矩形 28">
            <a:extLst>
              <a:ext uri="{FF2B5EF4-FFF2-40B4-BE49-F238E27FC236}">
                <a16:creationId xmlns:a16="http://schemas.microsoft.com/office/drawing/2014/main" xmlns="" id="{17B27FFD-05A0-4738-A4AC-B6315CE0C7D6}"/>
              </a:ext>
            </a:extLst>
          </p:cNvPr>
          <p:cNvSpPr>
            <a:spLocks noChangeArrowheads="1"/>
          </p:cNvSpPr>
          <p:nvPr/>
        </p:nvSpPr>
        <p:spPr bwMode="auto">
          <a:xfrm>
            <a:off x="107504" y="2924944"/>
            <a:ext cx="3243263" cy="11695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权利人共同申请</a:t>
            </a:r>
          </a:p>
          <a:p>
            <a:pPr eaLnBrk="1" hangingPunct="1"/>
            <a:r>
              <a:rPr lang="zh-CN" altLang="en-US" dirty="0">
                <a:solidFill>
                  <a:srgbClr val="000000"/>
                </a:solidFill>
                <a:latin typeface="楷体" panose="02010609060101010101" pitchFamily="49" charset="-122"/>
                <a:ea typeface="楷体" panose="02010609060101010101" pitchFamily="49" charset="-122"/>
                <a:sym typeface="Calibri" panose="020F0502020204030204" pitchFamily="34" charset="0"/>
              </a:rPr>
              <a:t>离婚双方、所有继承人应当共同申请过户，本公司不受理单独一方的过户申请。</a:t>
            </a:r>
          </a:p>
        </p:txBody>
      </p:sp>
      <p:sp>
        <p:nvSpPr>
          <p:cNvPr id="50191" name="矩形 28">
            <a:extLst>
              <a:ext uri="{FF2B5EF4-FFF2-40B4-BE49-F238E27FC236}">
                <a16:creationId xmlns:a16="http://schemas.microsoft.com/office/drawing/2014/main" xmlns="" id="{8294B200-8E32-4976-BEDC-43E1DC378F0B}"/>
              </a:ext>
            </a:extLst>
          </p:cNvPr>
          <p:cNvSpPr>
            <a:spLocks noChangeArrowheads="1"/>
          </p:cNvSpPr>
          <p:nvPr/>
        </p:nvSpPr>
        <p:spPr bwMode="auto">
          <a:xfrm>
            <a:off x="5436096" y="3789040"/>
            <a:ext cx="3394075" cy="11695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6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被继承财产的确认</a:t>
            </a:r>
          </a:p>
          <a:p>
            <a:pPr algn="r" eaLnBrk="1" hangingPunct="1"/>
            <a:r>
              <a:rPr lang="zh-CN" altLang="en-US" dirty="0">
                <a:latin typeface="楷体" panose="02010609060101010101" pitchFamily="49" charset="-122"/>
                <a:ea typeface="楷体" panose="02010609060101010101" pitchFamily="49" charset="-122"/>
              </a:rPr>
              <a:t>应明确被继承人账户内证券是否含有夫妻共同财产部分，属于其配偶的部分过户至配偶名下</a:t>
            </a:r>
          </a:p>
        </p:txBody>
      </p:sp>
      <p:sp>
        <p:nvSpPr>
          <p:cNvPr id="50194" name="矩形 27">
            <a:extLst>
              <a:ext uri="{FF2B5EF4-FFF2-40B4-BE49-F238E27FC236}">
                <a16:creationId xmlns:a16="http://schemas.microsoft.com/office/drawing/2014/main" xmlns="" id="{7BC960D0-7141-44C6-BB83-F078B55A54C8}"/>
              </a:ext>
            </a:extLst>
          </p:cNvPr>
          <p:cNvSpPr>
            <a:spLocks noChangeArrowheads="1"/>
          </p:cNvSpPr>
          <p:nvPr/>
        </p:nvSpPr>
        <p:spPr bwMode="auto">
          <a:xfrm>
            <a:off x="4788024" y="4005064"/>
            <a:ext cx="800100"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a:solidFill>
                  <a:srgbClr val="000000"/>
                </a:solidFill>
                <a:latin typeface="Calibri" panose="020F0502020204030204" pitchFamily="34" charset="0"/>
                <a:ea typeface="微软雅黑" panose="020B0503020204020204" pitchFamily="34" charset="-122"/>
                <a:sym typeface="Calibri" panose="020F0502020204030204" pitchFamily="34" charset="0"/>
              </a:rPr>
              <a:t>04</a:t>
            </a:r>
            <a:endParaRPr lang="zh-CN" altLang="en-US" sz="3200"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0195" name="矩形 27">
            <a:extLst>
              <a:ext uri="{FF2B5EF4-FFF2-40B4-BE49-F238E27FC236}">
                <a16:creationId xmlns:a16="http://schemas.microsoft.com/office/drawing/2014/main" xmlns="" id="{F13D9A8D-5DE9-4213-85EC-1B9C72C594C4}"/>
              </a:ext>
            </a:extLst>
          </p:cNvPr>
          <p:cNvSpPr>
            <a:spLocks noChangeArrowheads="1"/>
          </p:cNvSpPr>
          <p:nvPr/>
        </p:nvSpPr>
        <p:spPr bwMode="auto">
          <a:xfrm>
            <a:off x="3275856" y="4653136"/>
            <a:ext cx="800100"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a:solidFill>
                  <a:srgbClr val="000000"/>
                </a:solidFill>
                <a:latin typeface="Calibri" panose="020F0502020204030204" pitchFamily="34" charset="0"/>
                <a:ea typeface="微软雅黑" panose="020B0503020204020204" pitchFamily="34" charset="-122"/>
                <a:sym typeface="Calibri" panose="020F0502020204030204" pitchFamily="34" charset="0"/>
              </a:rPr>
              <a:t>05</a:t>
            </a:r>
            <a:endParaRPr lang="zh-CN" altLang="en-US" sz="3200"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0196" name="矩形 28">
            <a:extLst>
              <a:ext uri="{FF2B5EF4-FFF2-40B4-BE49-F238E27FC236}">
                <a16:creationId xmlns:a16="http://schemas.microsoft.com/office/drawing/2014/main" xmlns="" id="{11C19575-DC41-42B4-8F58-1D43D77DFF55}"/>
              </a:ext>
            </a:extLst>
          </p:cNvPr>
          <p:cNvSpPr>
            <a:spLocks noChangeArrowheads="1"/>
          </p:cNvSpPr>
          <p:nvPr/>
        </p:nvSpPr>
        <p:spPr bwMode="auto">
          <a:xfrm>
            <a:off x="-173038" y="920751"/>
            <a:ext cx="3375026" cy="144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6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国有资产管理</a:t>
            </a:r>
          </a:p>
          <a:p>
            <a:pPr algn="r" eaLnBrk="1" hangingPunct="1"/>
            <a:r>
              <a:rPr lang="zh-CN" altLang="en-US" dirty="0">
                <a:solidFill>
                  <a:srgbClr val="000000"/>
                </a:solidFill>
                <a:latin typeface="楷体" panose="02010609060101010101" pitchFamily="49" charset="-122"/>
                <a:ea typeface="楷体" panose="02010609060101010101" pitchFamily="49" charset="-122"/>
                <a:sym typeface="Calibri" panose="020F0502020204030204" pitchFamily="34" charset="0"/>
              </a:rPr>
              <a:t>拟转让股份涉及需要经由相关行政主管部门审批或备案的，当事人需提供相关文件原件及复印件</a:t>
            </a:r>
          </a:p>
        </p:txBody>
      </p:sp>
      <p:sp>
        <p:nvSpPr>
          <p:cNvPr id="50197" name="矩形 28">
            <a:extLst>
              <a:ext uri="{FF2B5EF4-FFF2-40B4-BE49-F238E27FC236}">
                <a16:creationId xmlns:a16="http://schemas.microsoft.com/office/drawing/2014/main" xmlns="" id="{FCFAF57E-CB05-4EC4-803D-4875DAF4FE8B}"/>
              </a:ext>
            </a:extLst>
          </p:cNvPr>
          <p:cNvSpPr>
            <a:spLocks noChangeArrowheads="1"/>
          </p:cNvSpPr>
          <p:nvPr/>
        </p:nvSpPr>
        <p:spPr bwMode="auto">
          <a:xfrm>
            <a:off x="107504" y="4653136"/>
            <a:ext cx="3441700" cy="200054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未成年人（继承过户）</a:t>
            </a:r>
          </a:p>
          <a:p>
            <a:pPr eaLnBrk="1" hangingPunct="1"/>
            <a:r>
              <a:rPr lang="zh-CN" altLang="en-US" dirty="0">
                <a:solidFill>
                  <a:srgbClr val="000000"/>
                </a:solidFill>
                <a:latin typeface="楷体" panose="02010609060101010101" pitchFamily="49" charset="-122"/>
                <a:ea typeface="楷体" panose="02010609060101010101" pitchFamily="49" charset="-122"/>
                <a:sym typeface="Calibri" panose="020F0502020204030204" pitchFamily="34" charset="0"/>
              </a:rPr>
              <a:t>继承人是未成年人的，证券应过户至未成年人名下；如需过户至法定监护人名下，则应在继承公证书中明确，或提供</a:t>
            </a:r>
            <a:r>
              <a:rPr lang="zh-CN" altLang="zh-CN" dirty="0">
                <a:solidFill>
                  <a:srgbClr val="000000"/>
                </a:solidFill>
                <a:latin typeface="楷体" panose="02010609060101010101" pitchFamily="49" charset="-122"/>
                <a:ea typeface="楷体" panose="02010609060101010101" pitchFamily="49" charset="-122"/>
                <a:sym typeface="Calibri" panose="020F0502020204030204" pitchFamily="34" charset="0"/>
              </a:rPr>
              <a:t>法定监护人证明文件</a:t>
            </a:r>
            <a:r>
              <a:rPr lang="zh-CN" altLang="en-US" dirty="0">
                <a:solidFill>
                  <a:srgbClr val="000000"/>
                </a:solidFill>
                <a:latin typeface="楷体" panose="02010609060101010101" pitchFamily="49" charset="-122"/>
                <a:ea typeface="楷体" panose="02010609060101010101" pitchFamily="49" charset="-122"/>
                <a:sym typeface="Calibri" panose="020F0502020204030204" pitchFamily="34" charset="0"/>
              </a:rPr>
              <a:t>和</a:t>
            </a:r>
            <a:r>
              <a:rPr lang="zh-CN" altLang="zh-CN" dirty="0">
                <a:solidFill>
                  <a:srgbClr val="000000"/>
                </a:solidFill>
                <a:latin typeface="楷体" panose="02010609060101010101" pitchFamily="49" charset="-122"/>
                <a:ea typeface="楷体" panose="02010609060101010101" pitchFamily="49" charset="-122"/>
                <a:sym typeface="Calibri" panose="020F0502020204030204" pitchFamily="34" charset="0"/>
              </a:rPr>
              <a:t>关于代为保管遗产的相关声明</a:t>
            </a:r>
            <a:endParaRPr lang="zh-CN" altLang="en-US" dirty="0">
              <a:solidFill>
                <a:srgbClr val="000000"/>
              </a:solidFill>
              <a:latin typeface="楷体" panose="02010609060101010101" pitchFamily="49" charset="-122"/>
              <a:ea typeface="楷体" panose="02010609060101010101" pitchFamily="49" charset="-122"/>
              <a:sym typeface="Calibri" panose="020F0502020204030204" pitchFamily="34" charset="0"/>
            </a:endParaRPr>
          </a:p>
        </p:txBody>
      </p:sp>
      <p:pic>
        <p:nvPicPr>
          <p:cNvPr id="50198" name="Picture 3" descr="C:\Users\Administrator\Desktop\讲课准备材料\logo.png">
            <a:extLst>
              <a:ext uri="{FF2B5EF4-FFF2-40B4-BE49-F238E27FC236}">
                <a16:creationId xmlns:a16="http://schemas.microsoft.com/office/drawing/2014/main" xmlns="" id="{AA449FCC-2F17-4D8E-B630-F8106A296880}"/>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667625" y="6237288"/>
            <a:ext cx="1214438" cy="4000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6" name="标题 1">
            <a:extLst>
              <a:ext uri="{FF2B5EF4-FFF2-40B4-BE49-F238E27FC236}">
                <a16:creationId xmlns:a16="http://schemas.microsoft.com/office/drawing/2014/main" xmlns="" id="{26DFD98A-A142-4C3D-B541-D2E12D5AF041}"/>
              </a:ext>
            </a:extLst>
          </p:cNvPr>
          <p:cNvSpPr txBox="1">
            <a:spLocks/>
          </p:cNvSpPr>
          <p:nvPr/>
        </p:nvSpPr>
        <p:spPr bwMode="auto">
          <a:xfrm>
            <a:off x="428625" y="285751"/>
            <a:ext cx="4471988"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证券非交易过户业务</a:t>
            </a:r>
            <a:r>
              <a:rPr lang="en-US" altLang="zh-CN"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注意事项</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50200" name="灯片编号占位符 2">
            <a:extLst>
              <a:ext uri="{FF2B5EF4-FFF2-40B4-BE49-F238E27FC236}">
                <a16:creationId xmlns:a16="http://schemas.microsoft.com/office/drawing/2014/main" xmlns="" id="{B27C87E7-B0C0-45E7-BBC0-F51C52EBA9BD}"/>
              </a:ext>
            </a:extLst>
          </p:cNvPr>
          <p:cNvSpPr>
            <a:spLocks noGrp="1"/>
          </p:cNvSpPr>
          <p:nvPr>
            <p:ph type="sldNum" sz="quarter" idx="12"/>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282AB24-4D10-4560-B042-614053F7FBBD}" type="slidenum">
              <a:rPr lang="en-US" altLang="zh-CN"/>
              <a:pPr/>
              <a:t>66</a:t>
            </a:fld>
            <a:endParaRPr lang="en-US" altLang="zh-CN" dirty="0"/>
          </a:p>
        </p:txBody>
      </p:sp>
    </p:spTree>
    <p:extLst>
      <p:ext uri="{BB962C8B-B14F-4D97-AF65-F5344CB8AC3E}">
        <p14:creationId xmlns:p14="http://schemas.microsoft.com/office/powerpoint/2010/main" xmlns="" val="3877944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0196"/>
                                        </p:tgtEl>
                                        <p:attrNameLst>
                                          <p:attrName>style.visibility</p:attrName>
                                        </p:attrNameLst>
                                      </p:cBhvr>
                                      <p:to>
                                        <p:strVal val="visible"/>
                                      </p:to>
                                    </p:set>
                                    <p:animEffect transition="in" filter="fade">
                                      <p:cBhvr>
                                        <p:cTn id="7" dur="500"/>
                                        <p:tgtEl>
                                          <p:spTgt spid="50196"/>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0188"/>
                                        </p:tgtEl>
                                        <p:attrNameLst>
                                          <p:attrName>style.visibility</p:attrName>
                                        </p:attrNameLst>
                                      </p:cBhvr>
                                      <p:to>
                                        <p:strVal val="visible"/>
                                      </p:to>
                                    </p:set>
                                    <p:animEffect transition="in" filter="fade">
                                      <p:cBhvr>
                                        <p:cTn id="13" dur="500"/>
                                        <p:tgtEl>
                                          <p:spTgt spid="5018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0185"/>
                                        </p:tgtEl>
                                        <p:attrNameLst>
                                          <p:attrName>style.visibility</p:attrName>
                                        </p:attrNameLst>
                                      </p:cBhvr>
                                      <p:to>
                                        <p:strVal val="visible"/>
                                      </p:to>
                                    </p:set>
                                    <p:animEffect transition="in" filter="fade">
                                      <p:cBhvr>
                                        <p:cTn id="21" dur="500"/>
                                        <p:tgtEl>
                                          <p:spTgt spid="5018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0187"/>
                                        </p:tgtEl>
                                        <p:attrNameLst>
                                          <p:attrName>style.visibility</p:attrName>
                                        </p:attrNameLst>
                                      </p:cBhvr>
                                      <p:to>
                                        <p:strVal val="visible"/>
                                      </p:to>
                                    </p:set>
                                    <p:animEffect transition="in" filter="fade">
                                      <p:cBhvr>
                                        <p:cTn id="24" dur="500"/>
                                        <p:tgtEl>
                                          <p:spTgt spid="50187"/>
                                        </p:tgtEl>
                                      </p:cBhvr>
                                    </p:animEffect>
                                  </p:childTnLst>
                                </p:cTn>
                              </p:par>
                              <p:par>
                                <p:cTn id="25" presetID="10" presetClass="entr" presetSubtype="0" fill="hold" nodeType="with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0183"/>
                                        </p:tgtEl>
                                        <p:attrNameLst>
                                          <p:attrName>style.visibility</p:attrName>
                                        </p:attrNameLst>
                                      </p:cBhvr>
                                      <p:to>
                                        <p:strVal val="visible"/>
                                      </p:to>
                                    </p:set>
                                    <p:animEffect transition="in" filter="fade">
                                      <p:cBhvr>
                                        <p:cTn id="35" dur="500"/>
                                        <p:tgtEl>
                                          <p:spTgt spid="5018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0190"/>
                                        </p:tgtEl>
                                        <p:attrNameLst>
                                          <p:attrName>style.visibility</p:attrName>
                                        </p:attrNameLst>
                                      </p:cBhvr>
                                      <p:to>
                                        <p:strVal val="visible"/>
                                      </p:to>
                                    </p:set>
                                    <p:animEffect transition="in" filter="fade">
                                      <p:cBhvr>
                                        <p:cTn id="38" dur="500"/>
                                        <p:tgtEl>
                                          <p:spTgt spid="50190"/>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50194"/>
                                        </p:tgtEl>
                                        <p:attrNameLst>
                                          <p:attrName>style.visibility</p:attrName>
                                        </p:attrNameLst>
                                      </p:cBhvr>
                                      <p:to>
                                        <p:strVal val="visible"/>
                                      </p:to>
                                    </p:set>
                                    <p:animEffect transition="in" filter="fade">
                                      <p:cBhvr>
                                        <p:cTn id="43" dur="500"/>
                                        <p:tgtEl>
                                          <p:spTgt spid="50194"/>
                                        </p:tgtEl>
                                      </p:cBhvr>
                                    </p:animEffect>
                                  </p:childTnLst>
                                </p:cTn>
                              </p:par>
                              <p:par>
                                <p:cTn id="44" presetID="10" presetClass="entr" presetSubtype="0" fill="hold"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500"/>
                                        <p:tgtEl>
                                          <p:spTgt spid="1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50191"/>
                                        </p:tgtEl>
                                        <p:attrNameLst>
                                          <p:attrName>style.visibility</p:attrName>
                                        </p:attrNameLst>
                                      </p:cBhvr>
                                      <p:to>
                                        <p:strVal val="visible"/>
                                      </p:to>
                                    </p:set>
                                    <p:animEffect transition="in" filter="fade">
                                      <p:cBhvr>
                                        <p:cTn id="49" dur="500"/>
                                        <p:tgtEl>
                                          <p:spTgt spid="50191"/>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50195"/>
                                        </p:tgtEl>
                                        <p:attrNameLst>
                                          <p:attrName>style.visibility</p:attrName>
                                        </p:attrNameLst>
                                      </p:cBhvr>
                                      <p:to>
                                        <p:strVal val="visible"/>
                                      </p:to>
                                    </p:set>
                                    <p:animEffect transition="in" filter="fade">
                                      <p:cBhvr>
                                        <p:cTn id="52" dur="500"/>
                                        <p:tgtEl>
                                          <p:spTgt spid="5019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50197"/>
                                        </p:tgtEl>
                                        <p:attrNameLst>
                                          <p:attrName>style.visibility</p:attrName>
                                        </p:attrNameLst>
                                      </p:cBhvr>
                                      <p:to>
                                        <p:strVal val="visible"/>
                                      </p:to>
                                    </p:set>
                                    <p:animEffect transition="in" filter="fade">
                                      <p:cBhvr>
                                        <p:cTn id="55" dur="500"/>
                                        <p:tgtEl>
                                          <p:spTgt spid="501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3" grpId="0"/>
      <p:bldP spid="50185" grpId="0"/>
      <p:bldP spid="50187" grpId="0"/>
      <p:bldP spid="50188" grpId="0"/>
      <p:bldP spid="50190" grpId="0"/>
      <p:bldP spid="50191" grpId="0"/>
      <p:bldP spid="50194" grpId="0"/>
      <p:bldP spid="50195" grpId="0"/>
      <p:bldP spid="50196" grpId="0"/>
      <p:bldP spid="50197"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矩形 31">
            <a:extLst>
              <a:ext uri="{FF2B5EF4-FFF2-40B4-BE49-F238E27FC236}">
                <a16:creationId xmlns:a16="http://schemas.microsoft.com/office/drawing/2014/main" xmlns="" id="{AD514E76-B224-4BE4-A031-70F741A6E0DD}"/>
              </a:ext>
            </a:extLst>
          </p:cNvPr>
          <p:cNvSpPr>
            <a:spLocks noChangeArrowheads="1"/>
          </p:cNvSpPr>
          <p:nvPr/>
        </p:nvSpPr>
        <p:spPr bwMode="auto">
          <a:xfrm>
            <a:off x="428625" y="714376"/>
            <a:ext cx="7500938" cy="290848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Clr>
                <a:srgbClr val="C00000"/>
              </a:buClr>
            </a:pPr>
            <a:r>
              <a:rPr lang="en-US" altLang="zh-CN" sz="2000" b="1" dirty="0">
                <a:latin typeface="楷体" panose="02010609060101010101" pitchFamily="49" charset="-122"/>
                <a:ea typeface="楷体" panose="02010609060101010101" pitchFamily="49" charset="-122"/>
              </a:rPr>
              <a:t> </a:t>
            </a:r>
          </a:p>
          <a:p>
            <a:pPr eaLnBrk="1" hangingPunct="1">
              <a:lnSpc>
                <a:spcPct val="150000"/>
              </a:lnSpc>
              <a:buClr>
                <a:srgbClr val="C00000"/>
              </a:buClr>
              <a:buFont typeface="Wingdings" panose="05000000000000000000" pitchFamily="2" charset="2"/>
              <a:buChar char="l"/>
            </a:pPr>
            <a:r>
              <a:rPr lang="zh-CN" altLang="en-US" sz="2000" b="1">
                <a:latin typeface="楷体" panose="02010609060101010101" pitchFamily="49" charset="-122"/>
                <a:ea typeface="楷体" panose="02010609060101010101" pitchFamily="49" charset="-122"/>
              </a:rPr>
              <a:t>常见问题</a:t>
            </a:r>
            <a:endParaRPr lang="en-US" altLang="zh-CN" sz="2000" b="1" dirty="0">
              <a:latin typeface="楷体" panose="02010609060101010101" pitchFamily="49" charset="-122"/>
              <a:ea typeface="楷体" panose="02010609060101010101" pitchFamily="49" charset="-122"/>
            </a:endParaRPr>
          </a:p>
          <a:p>
            <a:pPr eaLnBrk="1" hangingPunct="1">
              <a:lnSpc>
                <a:spcPct val="150000"/>
              </a:lnSpc>
              <a:buClr>
                <a:srgbClr val="C00000"/>
              </a:buClr>
              <a:buFont typeface="Wingdings" panose="05000000000000000000" pitchFamily="2" charset="2"/>
              <a:buChar char="l"/>
            </a:pPr>
            <a:endParaRPr lang="en-US" altLang="zh-CN" sz="2000" b="1" dirty="0">
              <a:latin typeface="楷体" panose="02010609060101010101" pitchFamily="49" charset="-122"/>
              <a:ea typeface="楷体" panose="02010609060101010101" pitchFamily="49" charset="-122"/>
            </a:endParaRPr>
          </a:p>
          <a:p>
            <a:pPr eaLnBrk="1" hangingPunct="1">
              <a:lnSpc>
                <a:spcPct val="150000"/>
              </a:lnSpc>
              <a:buClr>
                <a:srgbClr val="C00000"/>
              </a:buClr>
            </a:pPr>
            <a:endParaRPr lang="en-US" altLang="zh-CN" sz="1100" b="1" dirty="0">
              <a:solidFill>
                <a:srgbClr val="C00000"/>
              </a:solidFill>
              <a:latin typeface="楷体" panose="02010609060101010101" pitchFamily="49" charset="-122"/>
              <a:ea typeface="楷体" panose="02010609060101010101" pitchFamily="49" charset="-122"/>
            </a:endParaRPr>
          </a:p>
          <a:p>
            <a:pPr eaLnBrk="1" hangingPunct="1">
              <a:lnSpc>
                <a:spcPct val="150000"/>
              </a:lnSpc>
              <a:buClr>
                <a:srgbClr val="C00000"/>
              </a:buClr>
              <a:buFont typeface="Wingdings" panose="05000000000000000000" pitchFamily="2" charset="2"/>
              <a:buChar char="p"/>
            </a:pPr>
            <a:endParaRPr lang="en-US" altLang="zh-CN" sz="1100" b="1" dirty="0">
              <a:latin typeface="楷体" panose="02010609060101010101" pitchFamily="49" charset="-122"/>
              <a:ea typeface="楷体" panose="02010609060101010101" pitchFamily="49" charset="-122"/>
            </a:endParaRPr>
          </a:p>
          <a:p>
            <a:pPr eaLnBrk="1" hangingPunct="1">
              <a:lnSpc>
                <a:spcPct val="150000"/>
              </a:lnSpc>
              <a:buClr>
                <a:srgbClr val="C00000"/>
              </a:buClr>
            </a:pPr>
            <a:r>
              <a:rPr lang="en-US" altLang="zh-CN" sz="2000" b="1" dirty="0">
                <a:latin typeface="楷体" panose="02010609060101010101" pitchFamily="49" charset="-122"/>
                <a:ea typeface="楷体" panose="02010609060101010101" pitchFamily="49" charset="-122"/>
              </a:rPr>
              <a:t>      </a:t>
            </a:r>
          </a:p>
          <a:p>
            <a:pPr eaLnBrk="1" hangingPunct="1">
              <a:lnSpc>
                <a:spcPct val="150000"/>
              </a:lnSpc>
              <a:buClr>
                <a:srgbClr val="C00000"/>
              </a:buClr>
            </a:pPr>
            <a:endParaRPr lang="en-US" altLang="zh-CN" sz="2000" b="1" dirty="0">
              <a:latin typeface="楷体" panose="02010609060101010101" pitchFamily="49" charset="-122"/>
              <a:ea typeface="楷体" panose="02010609060101010101" pitchFamily="49" charset="-122"/>
            </a:endParaRPr>
          </a:p>
        </p:txBody>
      </p:sp>
      <p:grpSp>
        <p:nvGrpSpPr>
          <p:cNvPr id="2" name="组合 6">
            <a:extLst>
              <a:ext uri="{FF2B5EF4-FFF2-40B4-BE49-F238E27FC236}">
                <a16:creationId xmlns:a16="http://schemas.microsoft.com/office/drawing/2014/main" xmlns="" id="{2805B0AC-B085-4C3B-B1DD-698333E1E28A}"/>
              </a:ext>
            </a:extLst>
          </p:cNvPr>
          <p:cNvGrpSpPr>
            <a:grpSpLocks/>
          </p:cNvGrpSpPr>
          <p:nvPr/>
        </p:nvGrpSpPr>
        <p:grpSpPr bwMode="auto">
          <a:xfrm>
            <a:off x="323852" y="2062163"/>
            <a:ext cx="6911975" cy="1942903"/>
            <a:chOff x="-1829374" y="1084746"/>
            <a:chExt cx="6678259" cy="744115"/>
          </a:xfrm>
        </p:grpSpPr>
        <p:pic>
          <p:nvPicPr>
            <p:cNvPr id="36872" name="Picture 2" descr="H:\PPT素材\779917_155626062_2.jpg">
              <a:extLst>
                <a:ext uri="{FF2B5EF4-FFF2-40B4-BE49-F238E27FC236}">
                  <a16:creationId xmlns:a16="http://schemas.microsoft.com/office/drawing/2014/main" xmlns="" id="{E577F540-8061-4320-B1B5-DAB14F9BCC6F}"/>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r="1138" b="4277"/>
            <a:stretch>
              <a:fillRect/>
            </a:stretch>
          </p:blipFill>
          <p:spPr bwMode="auto">
            <a:xfrm>
              <a:off x="-1829374" y="1084746"/>
              <a:ext cx="1182608" cy="5208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6873" name="云形标注 16">
              <a:extLst>
                <a:ext uri="{FF2B5EF4-FFF2-40B4-BE49-F238E27FC236}">
                  <a16:creationId xmlns:a16="http://schemas.microsoft.com/office/drawing/2014/main" xmlns="" id="{45E9BB18-6D8F-4984-B567-F083AC8EA07A}"/>
                </a:ext>
              </a:extLst>
            </p:cNvPr>
            <p:cNvSpPr>
              <a:spLocks noChangeArrowheads="1"/>
            </p:cNvSpPr>
            <p:nvPr/>
          </p:nvSpPr>
          <p:spPr bwMode="auto">
            <a:xfrm>
              <a:off x="-90356" y="1112334"/>
              <a:ext cx="4939241" cy="716527"/>
            </a:xfrm>
            <a:prstGeom prst="cloudCallout">
              <a:avLst>
                <a:gd name="adj1" fmla="val -63736"/>
                <a:gd name="adj2" fmla="val -23500"/>
              </a:avLst>
            </a:prstGeom>
            <a:noFill/>
            <a:ln w="9525">
              <a:solidFill>
                <a:srgbClr val="C00000"/>
              </a:solidFill>
              <a:round/>
              <a:headEnd/>
              <a:tailEnd/>
            </a:ln>
            <a:extLst>
              <a:ext uri="{909E8E84-426E-40dd-AFC4-6F175D3DCCD1}">
                <a14:hiddenFill xmlns="" xmlns:a14="http://schemas.microsoft.com/office/drawing/2010/main">
                  <a:solidFill>
                    <a:srgbClr val="FFFFFF"/>
                  </a:solidFill>
                </a14:hiddenFill>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sz="2000" dirty="0">
                  <a:solidFill>
                    <a:srgbClr val="C00000"/>
                  </a:solidFill>
                  <a:latin typeface="楷体" panose="02010609060101010101" pitchFamily="49" charset="-122"/>
                  <a:ea typeface="楷体" panose="02010609060101010101" pitchFamily="49" charset="-122"/>
                </a:rPr>
                <a:t>1</a:t>
              </a:r>
              <a:r>
                <a:rPr lang="zh-CN" altLang="en-US" sz="2000" dirty="0">
                  <a:solidFill>
                    <a:srgbClr val="C00000"/>
                  </a:solidFill>
                  <a:latin typeface="楷体" panose="02010609060101010101" pitchFamily="49" charset="-122"/>
                  <a:ea typeface="楷体" panose="02010609060101010101" pitchFamily="49" charset="-122"/>
                </a:rPr>
                <a:t>、非交易过户税费如何收取，有无相关完税凭证？</a:t>
              </a:r>
            </a:p>
          </p:txBody>
        </p:sp>
      </p:grpSp>
      <p:pic>
        <p:nvPicPr>
          <p:cNvPr id="36869" name="Picture 2" descr="C:\Users\Administrator.PC--20110825HWQ\Desktop\09541575.jpg">
            <a:extLst>
              <a:ext uri="{FF2B5EF4-FFF2-40B4-BE49-F238E27FC236}">
                <a16:creationId xmlns:a16="http://schemas.microsoft.com/office/drawing/2014/main" xmlns="" id="{8D56945E-05F8-439A-ACF9-8CFC6C0EB8A7}"/>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143752" y="928688"/>
            <a:ext cx="1801813" cy="1357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6871" name="灯片编号占位符 12">
            <a:extLst>
              <a:ext uri="{FF2B5EF4-FFF2-40B4-BE49-F238E27FC236}">
                <a16:creationId xmlns:a16="http://schemas.microsoft.com/office/drawing/2014/main" xmlns="" id="{3D5C0C5D-0A77-4F5F-A377-80E6D637EDC5}"/>
              </a:ext>
            </a:extLst>
          </p:cNvPr>
          <p:cNvSpPr>
            <a:spLocks noGrp="1"/>
          </p:cNvSpPr>
          <p:nvPr>
            <p:ph type="sldNum" sz="quarter" idx="12"/>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F38A855-0C49-4FFE-97F5-C825746C75C1}" type="slidenum">
              <a:rPr lang="en-US" altLang="zh-CN"/>
              <a:pPr/>
              <a:t>67</a:t>
            </a:fld>
            <a:endParaRPr lang="en-US" altLang="zh-CN" dirty="0"/>
          </a:p>
        </p:txBody>
      </p:sp>
      <p:sp>
        <p:nvSpPr>
          <p:cNvPr id="10" name="标题 1"/>
          <p:cNvSpPr txBox="1">
            <a:spLocks/>
          </p:cNvSpPr>
          <p:nvPr/>
        </p:nvSpPr>
        <p:spPr bwMode="auto">
          <a:xfrm>
            <a:off x="428596" y="285728"/>
            <a:ext cx="4471990" cy="58259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非交易过户</a:t>
            </a: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业务</a:t>
            </a:r>
            <a: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12" name="矩形 11"/>
          <p:cNvSpPr/>
          <p:nvPr/>
        </p:nvSpPr>
        <p:spPr>
          <a:xfrm>
            <a:off x="1835696" y="4365104"/>
            <a:ext cx="5472608" cy="1477328"/>
          </a:xfrm>
          <a:prstGeom prst="rect">
            <a:avLst/>
          </a:prstGeom>
        </p:spPr>
        <p:txBody>
          <a:bodyPr wrap="square">
            <a:spAutoFit/>
          </a:bodyPr>
          <a:lstStyle/>
          <a:p>
            <a:r>
              <a:rPr lang="zh-CN" altLang="en-US" dirty="0"/>
              <a:t>对出让方按成交金额的</a:t>
            </a:r>
            <a:r>
              <a:rPr lang="en-US" altLang="zh-CN" dirty="0"/>
              <a:t>0.1%</a:t>
            </a:r>
            <a:r>
              <a:rPr lang="zh-CN" altLang="en-US" dirty="0"/>
              <a:t>收取印花税；</a:t>
            </a:r>
            <a:endParaRPr lang="en-US" altLang="zh-CN" dirty="0"/>
          </a:p>
          <a:p>
            <a:r>
              <a:rPr lang="zh-CN" altLang="en-US" dirty="0"/>
              <a:t>根据</a:t>
            </a:r>
            <a:r>
              <a:rPr lang="en-US" altLang="zh-CN" dirty="0"/>
              <a:t>《</a:t>
            </a:r>
            <a:r>
              <a:rPr lang="zh-CN" altLang="en-US" dirty="0"/>
              <a:t>国家税务总局关于证券交易印花税完税凭证有关问题的公告</a:t>
            </a:r>
            <a:r>
              <a:rPr lang="en-US" altLang="zh-CN" dirty="0"/>
              <a:t>》</a:t>
            </a:r>
            <a:r>
              <a:rPr lang="zh-CN" altLang="en-US" dirty="0"/>
              <a:t>（国税局</a:t>
            </a:r>
            <a:r>
              <a:rPr lang="en-US" altLang="zh-CN" dirty="0"/>
              <a:t>[2014]</a:t>
            </a:r>
            <a:r>
              <a:rPr lang="zh-CN" altLang="en-US" dirty="0"/>
              <a:t>第</a:t>
            </a:r>
            <a:r>
              <a:rPr lang="en-US" altLang="zh-CN" dirty="0"/>
              <a:t>60</a:t>
            </a:r>
            <a:r>
              <a:rPr lang="zh-CN" altLang="en-US" dirty="0"/>
              <a:t>号）的相关规定，本公司开具的已注明扣收税款信息的</a:t>
            </a:r>
            <a:r>
              <a:rPr lang="en-US" altLang="zh-CN" dirty="0"/>
              <a:t>《</a:t>
            </a:r>
            <a:r>
              <a:rPr lang="zh-CN" altLang="en-US" dirty="0"/>
              <a:t>证券过户登记确认书</a:t>
            </a:r>
            <a:r>
              <a:rPr lang="en-US" altLang="zh-CN" dirty="0"/>
              <a:t>》</a:t>
            </a:r>
            <a:r>
              <a:rPr lang="zh-CN" altLang="en-US" dirty="0"/>
              <a:t>可作为纳税人已完税的证明。</a:t>
            </a:r>
          </a:p>
        </p:txBody>
      </p:sp>
      <p:sp>
        <p:nvSpPr>
          <p:cNvPr id="13" name="圆角矩形 12"/>
          <p:cNvSpPr/>
          <p:nvPr/>
        </p:nvSpPr>
        <p:spPr bwMode="gray">
          <a:xfrm>
            <a:off x="1691680" y="4293096"/>
            <a:ext cx="5760640" cy="1728192"/>
          </a:xfrm>
          <a:prstGeom prst="roundRect">
            <a:avLst/>
          </a:prstGeom>
          <a:noFill/>
          <a:ln w="9525">
            <a:solidFill>
              <a:schemeClr val="accent1">
                <a:lumMod val="75000"/>
              </a:schemeClr>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xmlns="" val="941739763"/>
      </p:ext>
    </p:extLst>
  </p:cSld>
  <p:clrMapOvr>
    <a:masterClrMapping/>
  </p:clrMapOvr>
  <p:transition>
    <p:sndAc>
      <p:end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dissolv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标题 1">
            <a:extLst>
              <a:ext uri="{FF2B5EF4-FFF2-40B4-BE49-F238E27FC236}">
                <a16:creationId xmlns:a16="http://schemas.microsoft.com/office/drawing/2014/main" xmlns="" id="{7F1C7380-E798-4F03-AA54-7FB49B31C91E}"/>
              </a:ext>
            </a:extLst>
          </p:cNvPr>
          <p:cNvSpPr>
            <a:spLocks noGrp="1"/>
          </p:cNvSpPr>
          <p:nvPr>
            <p:ph type="title"/>
          </p:nvPr>
        </p:nvSpPr>
        <p:spPr>
          <a:xfrm>
            <a:off x="457200" y="274637"/>
            <a:ext cx="4329113" cy="654051"/>
          </a:xfrm>
        </p:spPr>
        <p:txBody>
          <a:bodyPr/>
          <a:lstStyle/>
          <a:p>
            <a:pPr algn="l">
              <a:defRPr/>
            </a:pPr>
            <a:r>
              <a:rPr lang="zh-CN" altLang="en-US" sz="2400" b="1" dirty="0">
                <a:solidFill>
                  <a:schemeClr val="bg1"/>
                </a:solidFill>
                <a:effectLst>
                  <a:outerShdw blurRad="38100" dist="38100" dir="2700000" algn="tl">
                    <a:srgbClr val="000000">
                      <a:alpha val="43137"/>
                    </a:srgbClr>
                  </a:outerShdw>
                </a:effectLst>
                <a:latin typeface="楷体" pitchFamily="49" charset="-122"/>
                <a:ea typeface="楷体" pitchFamily="49" charset="-122"/>
              </a:rPr>
              <a:t>股份类业务介绍</a:t>
            </a:r>
            <a:br>
              <a:rPr lang="zh-CN" altLang="en-US" sz="2400" b="1" dirty="0">
                <a:solidFill>
                  <a:schemeClr val="bg1"/>
                </a:solidFill>
                <a:effectLst>
                  <a:outerShdw blurRad="38100" dist="38100" dir="2700000" algn="tl">
                    <a:srgbClr val="000000">
                      <a:alpha val="43137"/>
                    </a:srgbClr>
                  </a:outerShdw>
                </a:effectLst>
                <a:latin typeface="楷体" pitchFamily="49" charset="-122"/>
                <a:ea typeface="楷体" pitchFamily="49" charset="-122"/>
              </a:rPr>
            </a:br>
            <a:endParaRPr lang="zh-CN" altLang="en-US" sz="2400" b="1" dirty="0">
              <a:solidFill>
                <a:schemeClr val="bg1"/>
              </a:solidFill>
              <a:effectLst>
                <a:outerShdw blurRad="38100" dist="38100" dir="2700000" algn="tl">
                  <a:srgbClr val="000000">
                    <a:alpha val="43137"/>
                  </a:srgbClr>
                </a:outerShdw>
              </a:effectLst>
              <a:latin typeface="楷体" pitchFamily="49" charset="-122"/>
              <a:ea typeface="楷体" pitchFamily="49" charset="-122"/>
            </a:endParaRPr>
          </a:p>
        </p:txBody>
      </p:sp>
      <p:sp>
        <p:nvSpPr>
          <p:cNvPr id="66564" name="Text Box 20">
            <a:extLst>
              <a:ext uri="{FF2B5EF4-FFF2-40B4-BE49-F238E27FC236}">
                <a16:creationId xmlns:a16="http://schemas.microsoft.com/office/drawing/2014/main" xmlns="" id="{F265102B-DDD4-4882-941D-9B4F2139B412}"/>
              </a:ext>
            </a:extLst>
          </p:cNvPr>
          <p:cNvSpPr txBox="1">
            <a:spLocks noChangeArrowheads="1"/>
          </p:cNvSpPr>
          <p:nvPr/>
        </p:nvSpPr>
        <p:spPr bwMode="auto">
          <a:xfrm>
            <a:off x="6143625" y="1678807"/>
            <a:ext cx="2305050"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非交易过户业务</a:t>
            </a:r>
          </a:p>
        </p:txBody>
      </p:sp>
      <p:sp>
        <p:nvSpPr>
          <p:cNvPr id="66565" name="Rectangle 21">
            <a:extLst>
              <a:ext uri="{FF2B5EF4-FFF2-40B4-BE49-F238E27FC236}">
                <a16:creationId xmlns:a16="http://schemas.microsoft.com/office/drawing/2014/main" xmlns="" id="{009AED80-7C4B-470B-AB58-CE5E676F7FB8}"/>
              </a:ext>
            </a:extLst>
          </p:cNvPr>
          <p:cNvSpPr>
            <a:spLocks noChangeArrowheads="1"/>
          </p:cNvSpPr>
          <p:nvPr/>
        </p:nvSpPr>
        <p:spPr bwMode="auto">
          <a:xfrm>
            <a:off x="6429377" y="2067744"/>
            <a:ext cx="2176463" cy="186512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继承过户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离婚析产过户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法人资格丧失过户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向基金会赠与过户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协议转让过户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pPr>
            <a:r>
              <a:rPr lang="en-US" altLang="zh-CN" sz="1600" dirty="0">
                <a:solidFill>
                  <a:schemeClr val="tx2"/>
                </a:solidFill>
                <a:latin typeface="楷体" panose="02010609060101010101" pitchFamily="49" charset="-122"/>
                <a:ea typeface="楷体" panose="02010609060101010101" pitchFamily="49" charset="-122"/>
              </a:rPr>
              <a:t>  </a:t>
            </a:r>
            <a:r>
              <a:rPr lang="zh-CN" altLang="en-US" sz="1600">
                <a:solidFill>
                  <a:schemeClr val="tx2"/>
                </a:solidFill>
                <a:latin typeface="楷体" panose="02010609060101010101" pitchFamily="49" charset="-122"/>
                <a:ea typeface="楷体" panose="02010609060101010101" pitchFamily="49" charset="-122"/>
              </a:rPr>
              <a:t>（含行政划拨）</a:t>
            </a:r>
            <a:endParaRPr lang="en-US" altLang="zh-CN" sz="1600" dirty="0">
              <a:solidFill>
                <a:schemeClr val="tx2"/>
              </a:solidFill>
              <a:latin typeface="楷体" panose="02010609060101010101" pitchFamily="49" charset="-122"/>
              <a:ea typeface="楷体" panose="02010609060101010101" pitchFamily="49" charset="-122"/>
            </a:endParaRPr>
          </a:p>
        </p:txBody>
      </p:sp>
      <p:sp>
        <p:nvSpPr>
          <p:cNvPr id="66566" name="WordArt 24">
            <a:extLst>
              <a:ext uri="{FF2B5EF4-FFF2-40B4-BE49-F238E27FC236}">
                <a16:creationId xmlns:a16="http://schemas.microsoft.com/office/drawing/2014/main" xmlns="" id="{54349642-FD4A-4E50-8F3A-29BB64D5D23E}"/>
              </a:ext>
            </a:extLst>
          </p:cNvPr>
          <p:cNvSpPr>
            <a:spLocks noChangeArrowheads="1" noChangeShapeType="1" noTextEdit="1"/>
          </p:cNvSpPr>
          <p:nvPr/>
        </p:nvSpPr>
        <p:spPr bwMode="auto">
          <a:xfrm>
            <a:off x="3636963" y="3454401"/>
            <a:ext cx="1706562" cy="234951"/>
          </a:xfrm>
          <a:prstGeom prst="rect">
            <a:avLst/>
          </a:prstGeom>
          <a:extLst>
            <a:ext uri="{91240B29-F687-4f45-9708-019B960494DF}">
              <a14:hiddenLine xmlns=""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zh-CN" altLang="en-US" sz="2400" kern="10">
                <a:solidFill>
                  <a:schemeClr val="bg1"/>
                </a:solidFill>
                <a:latin typeface="楷体" panose="02010609060101010101" pitchFamily="49" charset="-122"/>
                <a:ea typeface="楷体" panose="02010609060101010101" pitchFamily="49" charset="-122"/>
              </a:rPr>
              <a:t>投资者业务类别</a:t>
            </a:r>
          </a:p>
        </p:txBody>
      </p:sp>
      <p:grpSp>
        <p:nvGrpSpPr>
          <p:cNvPr id="66567" name="组合 43">
            <a:extLst>
              <a:ext uri="{FF2B5EF4-FFF2-40B4-BE49-F238E27FC236}">
                <a16:creationId xmlns:a16="http://schemas.microsoft.com/office/drawing/2014/main" xmlns="" id="{6C33EB15-5136-4754-9419-BC0ECF957D13}"/>
              </a:ext>
            </a:extLst>
          </p:cNvPr>
          <p:cNvGrpSpPr>
            <a:grpSpLocks/>
          </p:cNvGrpSpPr>
          <p:nvPr/>
        </p:nvGrpSpPr>
        <p:grpSpPr bwMode="auto">
          <a:xfrm>
            <a:off x="539752" y="2840955"/>
            <a:ext cx="2447925" cy="1351504"/>
            <a:chOff x="539552" y="4485084"/>
            <a:chExt cx="2448272" cy="1351142"/>
          </a:xfrm>
        </p:grpSpPr>
        <p:sp>
          <p:nvSpPr>
            <p:cNvPr id="66588" name="Text Box 22">
              <a:extLst>
                <a:ext uri="{FF2B5EF4-FFF2-40B4-BE49-F238E27FC236}">
                  <a16:creationId xmlns:a16="http://schemas.microsoft.com/office/drawing/2014/main" xmlns="" id="{F68B1B39-6602-4BB9-8661-9E605C76A0CE}"/>
                </a:ext>
              </a:extLst>
            </p:cNvPr>
            <p:cNvSpPr txBox="1">
              <a:spLocks noChangeArrowheads="1"/>
            </p:cNvSpPr>
            <p:nvPr/>
          </p:nvSpPr>
          <p:spPr bwMode="auto">
            <a:xfrm>
              <a:off x="539552" y="4485084"/>
              <a:ext cx="2448272" cy="3692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证券质押登记业务</a:t>
              </a:r>
            </a:p>
          </p:txBody>
        </p:sp>
        <p:sp>
          <p:nvSpPr>
            <p:cNvPr id="66589" name="Rectangle 19">
              <a:extLst>
                <a:ext uri="{FF2B5EF4-FFF2-40B4-BE49-F238E27FC236}">
                  <a16:creationId xmlns:a16="http://schemas.microsoft.com/office/drawing/2014/main" xmlns="" id="{EDAD7BB7-D5B3-4849-A4C1-4FA0EF2FBC26}"/>
                </a:ext>
              </a:extLst>
            </p:cNvPr>
            <p:cNvSpPr>
              <a:spLocks noChangeArrowheads="1"/>
            </p:cNvSpPr>
            <p:nvPr/>
          </p:nvSpPr>
          <p:spPr bwMode="auto">
            <a:xfrm>
              <a:off x="785786" y="4857760"/>
              <a:ext cx="2136775" cy="97846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证券质押登记</a:t>
              </a: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解除质押登记</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部分解除质押登记</a:t>
              </a:r>
            </a:p>
          </p:txBody>
        </p:sp>
      </p:grpSp>
      <p:grpSp>
        <p:nvGrpSpPr>
          <p:cNvPr id="66568" name="组合 42">
            <a:extLst>
              <a:ext uri="{FF2B5EF4-FFF2-40B4-BE49-F238E27FC236}">
                <a16:creationId xmlns:a16="http://schemas.microsoft.com/office/drawing/2014/main" xmlns="" id="{360EF8EE-ACFA-492B-B365-A5513B7D70EC}"/>
              </a:ext>
            </a:extLst>
          </p:cNvPr>
          <p:cNvGrpSpPr>
            <a:grpSpLocks/>
          </p:cNvGrpSpPr>
          <p:nvPr/>
        </p:nvGrpSpPr>
        <p:grpSpPr bwMode="auto">
          <a:xfrm>
            <a:off x="611190" y="1340768"/>
            <a:ext cx="2409825" cy="1335917"/>
            <a:chOff x="611560" y="2638532"/>
            <a:chExt cx="2409324" cy="1335923"/>
          </a:xfrm>
        </p:grpSpPr>
        <p:sp>
          <p:nvSpPr>
            <p:cNvPr id="66585" name="Rectangle 17">
              <a:extLst>
                <a:ext uri="{FF2B5EF4-FFF2-40B4-BE49-F238E27FC236}">
                  <a16:creationId xmlns:a16="http://schemas.microsoft.com/office/drawing/2014/main" xmlns="" id="{2A762BD8-3546-437A-AE10-128E8E1862C8}"/>
                </a:ext>
              </a:extLst>
            </p:cNvPr>
            <p:cNvSpPr>
              <a:spLocks noChangeArrowheads="1"/>
            </p:cNvSpPr>
            <p:nvPr/>
          </p:nvSpPr>
          <p:spPr bwMode="auto">
            <a:xfrm>
              <a:off x="884109" y="2712402"/>
              <a:ext cx="2136775" cy="387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endParaRPr lang="zh-CN" altLang="en-US" sz="1600">
                <a:solidFill>
                  <a:schemeClr val="tx2"/>
                </a:solidFill>
                <a:latin typeface="楷体" panose="02010609060101010101" pitchFamily="49" charset="-122"/>
                <a:ea typeface="楷体" panose="02010609060101010101" pitchFamily="49" charset="-122"/>
              </a:endParaRPr>
            </a:p>
          </p:txBody>
        </p:sp>
        <p:sp>
          <p:nvSpPr>
            <p:cNvPr id="66586" name="Text Box 20">
              <a:extLst>
                <a:ext uri="{FF2B5EF4-FFF2-40B4-BE49-F238E27FC236}">
                  <a16:creationId xmlns:a16="http://schemas.microsoft.com/office/drawing/2014/main" xmlns="" id="{633C3C47-7D80-4664-B212-D8AAD9537C38}"/>
                </a:ext>
              </a:extLst>
            </p:cNvPr>
            <p:cNvSpPr txBox="1">
              <a:spLocks noChangeArrowheads="1"/>
            </p:cNvSpPr>
            <p:nvPr/>
          </p:nvSpPr>
          <p:spPr bwMode="auto">
            <a:xfrm>
              <a:off x="611560" y="2638532"/>
              <a:ext cx="2304256" cy="3693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证券查询业务</a:t>
              </a:r>
            </a:p>
          </p:txBody>
        </p:sp>
        <p:sp>
          <p:nvSpPr>
            <p:cNvPr id="66587" name="Rectangle 21">
              <a:extLst>
                <a:ext uri="{FF2B5EF4-FFF2-40B4-BE49-F238E27FC236}">
                  <a16:creationId xmlns:a16="http://schemas.microsoft.com/office/drawing/2014/main" xmlns="" id="{45A7D330-97FB-4451-8DD2-FD036D88C255}"/>
                </a:ext>
              </a:extLst>
            </p:cNvPr>
            <p:cNvSpPr>
              <a:spLocks noChangeArrowheads="1"/>
            </p:cNvSpPr>
            <p:nvPr/>
          </p:nvSpPr>
          <p:spPr bwMode="auto">
            <a:xfrm>
              <a:off x="818846" y="2995722"/>
              <a:ext cx="2136775" cy="9787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持有查询</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冻结查询</a:t>
              </a: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持有变更查询</a:t>
              </a:r>
            </a:p>
          </p:txBody>
        </p:sp>
      </p:grpSp>
      <p:cxnSp>
        <p:nvCxnSpPr>
          <p:cNvPr id="31" name="直接箭头连接符 30">
            <a:extLst>
              <a:ext uri="{FF2B5EF4-FFF2-40B4-BE49-F238E27FC236}">
                <a16:creationId xmlns:a16="http://schemas.microsoft.com/office/drawing/2014/main" xmlns="" id="{797FF09B-AC9E-447B-AEF7-02DF01A18C9E}"/>
              </a:ext>
            </a:extLst>
          </p:cNvPr>
          <p:cNvCxnSpPr/>
          <p:nvPr/>
        </p:nvCxnSpPr>
        <p:spPr bwMode="auto">
          <a:xfrm>
            <a:off x="428625" y="2698081"/>
            <a:ext cx="2643188" cy="15875"/>
          </a:xfrm>
          <a:prstGeom prst="straightConnector1">
            <a:avLst/>
          </a:prstGeom>
          <a:ln>
            <a:solidFill>
              <a:schemeClr val="tx2">
                <a:lumMod val="65000"/>
                <a:lumOff val="35000"/>
              </a:schemeClr>
            </a:solidFill>
            <a:headEnd type="none" w="med" len="med"/>
            <a:tailEnd type="oval"/>
          </a:ln>
        </p:spPr>
        <p:style>
          <a:lnRef idx="1">
            <a:schemeClr val="dk1"/>
          </a:lnRef>
          <a:fillRef idx="0">
            <a:schemeClr val="dk1"/>
          </a:fillRef>
          <a:effectRef idx="0">
            <a:schemeClr val="dk1"/>
          </a:effectRef>
          <a:fontRef idx="minor">
            <a:schemeClr val="tx1"/>
          </a:fontRef>
        </p:style>
      </p:cxnSp>
      <p:grpSp>
        <p:nvGrpSpPr>
          <p:cNvPr id="66572" name="组合 50">
            <a:extLst>
              <a:ext uri="{FF2B5EF4-FFF2-40B4-BE49-F238E27FC236}">
                <a16:creationId xmlns:a16="http://schemas.microsoft.com/office/drawing/2014/main" xmlns="" id="{328E1BAF-58DF-4CD2-82DB-D15AC834AA4E}"/>
              </a:ext>
            </a:extLst>
          </p:cNvPr>
          <p:cNvGrpSpPr>
            <a:grpSpLocks/>
          </p:cNvGrpSpPr>
          <p:nvPr/>
        </p:nvGrpSpPr>
        <p:grpSpPr bwMode="auto">
          <a:xfrm>
            <a:off x="3429000" y="1928813"/>
            <a:ext cx="2520950" cy="3114675"/>
            <a:chOff x="3428992" y="1928802"/>
            <a:chExt cx="2520950" cy="3114728"/>
          </a:xfrm>
        </p:grpSpPr>
        <p:sp>
          <p:nvSpPr>
            <p:cNvPr id="66582" name="Oval 13">
              <a:extLst>
                <a:ext uri="{FF2B5EF4-FFF2-40B4-BE49-F238E27FC236}">
                  <a16:creationId xmlns:a16="http://schemas.microsoft.com/office/drawing/2014/main" xmlns="" id="{DD5E2240-ABFF-46A0-BEA9-1B07075C9BB4}"/>
                </a:ext>
              </a:extLst>
            </p:cNvPr>
            <p:cNvSpPr>
              <a:spLocks noChangeArrowheads="1"/>
            </p:cNvSpPr>
            <p:nvPr/>
          </p:nvSpPr>
          <p:spPr bwMode="auto">
            <a:xfrm>
              <a:off x="3428992" y="4643446"/>
              <a:ext cx="2520950" cy="400084"/>
            </a:xfrm>
            <a:prstGeom prst="ellipse">
              <a:avLst/>
            </a:prstGeom>
            <a:gradFill rotWithShape="1">
              <a:gsLst>
                <a:gs pos="0">
                  <a:schemeClr val="tx1">
                    <a:alpha val="39998"/>
                  </a:schemeClr>
                </a:gs>
                <a:gs pos="100000">
                  <a:schemeClr val="tx1">
                    <a:alpha val="0"/>
                  </a:schemeClr>
                </a:gs>
              </a:gsLst>
              <a:path path="shape">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楷体" panose="02010609060101010101" pitchFamily="49" charset="-122"/>
                <a:ea typeface="楷体" panose="02010609060101010101" pitchFamily="49" charset="-122"/>
              </a:endParaRPr>
            </a:p>
          </p:txBody>
        </p:sp>
        <p:pic>
          <p:nvPicPr>
            <p:cNvPr id="37" name="Picture 4" descr="http://www.ma-visioconference.fr/images/meeting_icons/27825.png">
              <a:extLst>
                <a:ext uri="{FF2B5EF4-FFF2-40B4-BE49-F238E27FC236}">
                  <a16:creationId xmlns:a16="http://schemas.microsoft.com/office/drawing/2014/main" xmlns="" id="{730DA073-4539-4761-A8E8-04E4E1A3F8ED}"/>
                </a:ext>
              </a:extLst>
            </p:cNvPr>
            <p:cNvPicPr>
              <a:picLocks noChangeAspect="1" noChangeArrowheads="1"/>
            </p:cNvPicPr>
            <p:nvPr/>
          </p:nvPicPr>
          <p:blipFill>
            <a:blip r:embed="rId3" cstate="print">
              <a:duotone>
                <a:schemeClr val="accent1">
                  <a:shade val="45000"/>
                  <a:satMod val="135000"/>
                </a:schemeClr>
                <a:prstClr val="white"/>
              </a:duotone>
            </a:blip>
            <a:srcRect/>
            <a:stretch>
              <a:fillRect/>
            </a:stretch>
          </p:blipFill>
          <p:spPr bwMode="auto">
            <a:xfrm>
              <a:off x="3857620" y="1928802"/>
              <a:ext cx="1922032" cy="1706179"/>
            </a:xfrm>
            <a:prstGeom prst="rect">
              <a:avLst/>
            </a:prstGeom>
            <a:noFill/>
            <a:ln>
              <a:noFill/>
              <a:prstDash val="sysDot"/>
            </a:ln>
          </p:spPr>
        </p:pic>
        <p:sp>
          <p:nvSpPr>
            <p:cNvPr id="66584" name="TextBox 37">
              <a:extLst>
                <a:ext uri="{FF2B5EF4-FFF2-40B4-BE49-F238E27FC236}">
                  <a16:creationId xmlns:a16="http://schemas.microsoft.com/office/drawing/2014/main" xmlns="" id="{F0A1E4F9-12C5-454A-8E8D-F7E36F2C06D4}"/>
                </a:ext>
              </a:extLst>
            </p:cNvPr>
            <p:cNvSpPr txBox="1">
              <a:spLocks noChangeArrowheads="1"/>
            </p:cNvSpPr>
            <p:nvPr/>
          </p:nvSpPr>
          <p:spPr bwMode="auto">
            <a:xfrm>
              <a:off x="3643306" y="4143380"/>
              <a:ext cx="2071702" cy="40011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srgbClr val="C00000"/>
                  </a:solidFill>
                  <a:latin typeface="楷体" panose="02010609060101010101" pitchFamily="49" charset="-122"/>
                  <a:ea typeface="楷体" panose="02010609060101010101" pitchFamily="49" charset="-122"/>
                </a:rPr>
                <a:t>股份类业务范围</a:t>
              </a:r>
            </a:p>
          </p:txBody>
        </p:sp>
      </p:grpSp>
      <p:sp>
        <p:nvSpPr>
          <p:cNvPr id="66573" name="Text Box 20">
            <a:extLst>
              <a:ext uri="{FF2B5EF4-FFF2-40B4-BE49-F238E27FC236}">
                <a16:creationId xmlns:a16="http://schemas.microsoft.com/office/drawing/2014/main" xmlns="" id="{41FB8F11-7551-446B-8C86-052DA243A811}"/>
              </a:ext>
            </a:extLst>
          </p:cNvPr>
          <p:cNvSpPr txBox="1">
            <a:spLocks noChangeArrowheads="1"/>
          </p:cNvSpPr>
          <p:nvPr/>
        </p:nvSpPr>
        <p:spPr bwMode="auto">
          <a:xfrm>
            <a:off x="6269038" y="4235823"/>
            <a:ext cx="2303462"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转托管业务</a:t>
            </a:r>
          </a:p>
        </p:txBody>
      </p:sp>
      <p:cxnSp>
        <p:nvCxnSpPr>
          <p:cNvPr id="46" name="直接箭头连接符 45">
            <a:extLst>
              <a:ext uri="{FF2B5EF4-FFF2-40B4-BE49-F238E27FC236}">
                <a16:creationId xmlns:a16="http://schemas.microsoft.com/office/drawing/2014/main" xmlns="" id="{5F3B038E-E80A-41F5-9387-3085ABC14036}"/>
              </a:ext>
            </a:extLst>
          </p:cNvPr>
          <p:cNvCxnSpPr/>
          <p:nvPr/>
        </p:nvCxnSpPr>
        <p:spPr bwMode="auto">
          <a:xfrm>
            <a:off x="500065" y="4198269"/>
            <a:ext cx="2643187" cy="15875"/>
          </a:xfrm>
          <a:prstGeom prst="straightConnector1">
            <a:avLst/>
          </a:prstGeom>
          <a:ln>
            <a:solidFill>
              <a:schemeClr val="tx2">
                <a:lumMod val="65000"/>
                <a:lumOff val="35000"/>
              </a:schemeClr>
            </a:solidFill>
            <a:headEnd type="none" w="med" len="med"/>
            <a:tailEnd type="oval"/>
          </a:ln>
        </p:spPr>
        <p:style>
          <a:lnRef idx="1">
            <a:schemeClr val="dk1"/>
          </a:lnRef>
          <a:fillRef idx="0">
            <a:schemeClr val="dk1"/>
          </a:fillRef>
          <a:effectRef idx="0">
            <a:schemeClr val="dk1"/>
          </a:effectRef>
          <a:fontRef idx="minor">
            <a:schemeClr val="tx1"/>
          </a:fontRef>
        </p:style>
      </p:cxnSp>
      <p:grpSp>
        <p:nvGrpSpPr>
          <p:cNvPr id="66575" name="组合 46">
            <a:extLst>
              <a:ext uri="{FF2B5EF4-FFF2-40B4-BE49-F238E27FC236}">
                <a16:creationId xmlns:a16="http://schemas.microsoft.com/office/drawing/2014/main" xmlns="" id="{C5E0DD37-ABA8-46D0-A264-1C9614461B1C}"/>
              </a:ext>
            </a:extLst>
          </p:cNvPr>
          <p:cNvGrpSpPr>
            <a:grpSpLocks/>
          </p:cNvGrpSpPr>
          <p:nvPr/>
        </p:nvGrpSpPr>
        <p:grpSpPr bwMode="auto">
          <a:xfrm>
            <a:off x="539750" y="4220496"/>
            <a:ext cx="2363788" cy="1363494"/>
            <a:chOff x="6058518" y="3571876"/>
            <a:chExt cx="2364769" cy="1363259"/>
          </a:xfrm>
        </p:grpSpPr>
        <p:sp>
          <p:nvSpPr>
            <p:cNvPr id="66580" name="Text Box 20">
              <a:extLst>
                <a:ext uri="{FF2B5EF4-FFF2-40B4-BE49-F238E27FC236}">
                  <a16:creationId xmlns:a16="http://schemas.microsoft.com/office/drawing/2014/main" xmlns="" id="{C2F8DEBF-993E-48A3-8206-3914B9413706}"/>
                </a:ext>
              </a:extLst>
            </p:cNvPr>
            <p:cNvSpPr txBox="1">
              <a:spLocks noChangeArrowheads="1"/>
            </p:cNvSpPr>
            <p:nvPr/>
          </p:nvSpPr>
          <p:spPr bwMode="auto">
            <a:xfrm>
              <a:off x="6058518" y="3571876"/>
              <a:ext cx="2304256" cy="3692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质权的实现方式</a:t>
              </a:r>
            </a:p>
          </p:txBody>
        </p:sp>
        <p:sp>
          <p:nvSpPr>
            <p:cNvPr id="66581" name="Rectangle 19">
              <a:extLst>
                <a:ext uri="{FF2B5EF4-FFF2-40B4-BE49-F238E27FC236}">
                  <a16:creationId xmlns:a16="http://schemas.microsoft.com/office/drawing/2014/main" xmlns="" id="{6C0C5987-BC6A-44CC-B639-AF210F91968B}"/>
                </a:ext>
              </a:extLst>
            </p:cNvPr>
            <p:cNvSpPr>
              <a:spLocks noChangeArrowheads="1"/>
            </p:cNvSpPr>
            <p:nvPr/>
          </p:nvSpPr>
          <p:spPr bwMode="auto">
            <a:xfrm>
              <a:off x="6286512" y="3956575"/>
              <a:ext cx="2136775" cy="9785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质押登记状态调整</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质押证券处置过户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pPr>
              <a:endParaRPr lang="zh-CN" altLang="en-US" sz="1600">
                <a:solidFill>
                  <a:schemeClr val="tx2"/>
                </a:solidFill>
                <a:latin typeface="楷体" panose="02010609060101010101" pitchFamily="49" charset="-122"/>
                <a:ea typeface="楷体" panose="02010609060101010101" pitchFamily="49" charset="-122"/>
              </a:endParaRPr>
            </a:p>
          </p:txBody>
        </p:sp>
      </p:grpSp>
      <p:cxnSp>
        <p:nvCxnSpPr>
          <p:cNvPr id="52" name="直接箭头连接符 51">
            <a:extLst>
              <a:ext uri="{FF2B5EF4-FFF2-40B4-BE49-F238E27FC236}">
                <a16:creationId xmlns:a16="http://schemas.microsoft.com/office/drawing/2014/main" xmlns="" id="{B15F536C-F1EB-41A4-8A77-01DA4699E1DC}"/>
              </a:ext>
            </a:extLst>
          </p:cNvPr>
          <p:cNvCxnSpPr/>
          <p:nvPr/>
        </p:nvCxnSpPr>
        <p:spPr bwMode="auto">
          <a:xfrm>
            <a:off x="6286500" y="4092947"/>
            <a:ext cx="2520950" cy="1588"/>
          </a:xfrm>
          <a:prstGeom prst="straightConnector1">
            <a:avLst/>
          </a:prstGeom>
          <a:ln>
            <a:solidFill>
              <a:schemeClr val="tx2">
                <a:lumMod val="65000"/>
                <a:lumOff val="35000"/>
              </a:schemeClr>
            </a:solidFill>
            <a:headEnd type="oval" w="med" len="med"/>
            <a:tailEnd type="none"/>
          </a:ln>
        </p:spPr>
        <p:style>
          <a:lnRef idx="1">
            <a:schemeClr val="dk1"/>
          </a:lnRef>
          <a:fillRef idx="0">
            <a:schemeClr val="dk1"/>
          </a:fillRef>
          <a:effectRef idx="0">
            <a:schemeClr val="dk1"/>
          </a:effectRef>
          <a:fontRef idx="minor">
            <a:schemeClr val="tx1"/>
          </a:fontRef>
        </p:style>
      </p:cxnSp>
      <p:sp>
        <p:nvSpPr>
          <p:cNvPr id="66578" name="灯片编号占位符 8">
            <a:extLst>
              <a:ext uri="{FF2B5EF4-FFF2-40B4-BE49-F238E27FC236}">
                <a16:creationId xmlns:a16="http://schemas.microsoft.com/office/drawing/2014/main" xmlns="" id="{1F3D4FE6-9528-44AD-88B7-1B54A38BC526}"/>
              </a:ext>
            </a:extLst>
          </p:cNvPr>
          <p:cNvSpPr>
            <a:spLocks noGrp="1"/>
          </p:cNvSpPr>
          <p:nvPr>
            <p:ph type="sldNum" sz="quarter" idx="12"/>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FA212F00-50E4-44FC-8473-B49A045BCB9A}" type="slidenum">
              <a:rPr lang="en-US" altLang="zh-CN"/>
              <a:pPr/>
              <a:t>68</a:t>
            </a:fld>
            <a:endParaRPr lang="en-US" altLang="zh-CN" dirty="0"/>
          </a:p>
        </p:txBody>
      </p:sp>
      <p:sp>
        <p:nvSpPr>
          <p:cNvPr id="34" name="圆角矩形 33">
            <a:extLst>
              <a:ext uri="{FF2B5EF4-FFF2-40B4-BE49-F238E27FC236}">
                <a16:creationId xmlns:a16="http://schemas.microsoft.com/office/drawing/2014/main" xmlns="" id="{84505DD4-A135-4E59-AC7A-3820F9C009C2}"/>
              </a:ext>
            </a:extLst>
          </p:cNvPr>
          <p:cNvSpPr/>
          <p:nvPr/>
        </p:nvSpPr>
        <p:spPr bwMode="gray">
          <a:xfrm>
            <a:off x="6156325" y="4077072"/>
            <a:ext cx="2736850" cy="792163"/>
          </a:xfrm>
          <a:prstGeom prst="roundRect">
            <a:avLst/>
          </a:prstGeom>
          <a:noFill/>
          <a:ln w="28575">
            <a:solidFill>
              <a:srgbClr val="FF0000"/>
            </a:solidFill>
            <a:round/>
            <a:headEnd/>
            <a:tailEnd/>
          </a:ln>
        </p:spPr>
        <p:txBody>
          <a:bodyPr wrap="none" anchor="ctr"/>
          <a:lstStyle/>
          <a:p>
            <a:pPr algn="ctr">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xmlns="" val="1340710525"/>
      </p:ext>
    </p:extLst>
  </p:cSld>
  <p:clrMapOvr>
    <a:masterClrMapping/>
  </p:clrMapOvr>
  <p:transition>
    <p:sndAc>
      <p:end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1">
            <a:extLst>
              <a:ext uri="{FF2B5EF4-FFF2-40B4-BE49-F238E27FC236}">
                <a16:creationId xmlns:a16="http://schemas.microsoft.com/office/drawing/2014/main" xmlns="" id="{BEE1308D-B4DA-44D5-B5FF-E1E7495546EB}"/>
              </a:ext>
            </a:extLst>
          </p:cNvPr>
          <p:cNvSpPr txBox="1">
            <a:spLocks/>
          </p:cNvSpPr>
          <p:nvPr/>
        </p:nvSpPr>
        <p:spPr bwMode="auto">
          <a:xfrm>
            <a:off x="428625" y="285751"/>
            <a:ext cx="4471988"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证券转托管业务</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104451" name="矩形 31">
            <a:extLst>
              <a:ext uri="{FF2B5EF4-FFF2-40B4-BE49-F238E27FC236}">
                <a16:creationId xmlns:a16="http://schemas.microsoft.com/office/drawing/2014/main" xmlns="" id="{D76A54F2-E2FE-430D-B4E7-0A60FDCAA741}"/>
              </a:ext>
            </a:extLst>
          </p:cNvPr>
          <p:cNvSpPr>
            <a:spLocks noChangeArrowheads="1"/>
          </p:cNvSpPr>
          <p:nvPr/>
        </p:nvSpPr>
        <p:spPr bwMode="auto">
          <a:xfrm>
            <a:off x="714375" y="1168401"/>
            <a:ext cx="7500938" cy="470898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Clr>
                <a:srgbClr val="C00000"/>
              </a:buClr>
              <a:buFont typeface="Wingdings" panose="05000000000000000000" pitchFamily="2" charset="2"/>
              <a:buChar char="p"/>
            </a:pPr>
            <a:r>
              <a:rPr lang="zh-CN" altLang="en-US" sz="2000" b="1" dirty="0">
                <a:latin typeface="楷体" panose="02010609060101010101" pitchFamily="49" charset="-122"/>
                <a:ea typeface="楷体" panose="02010609060101010101" pitchFamily="49" charset="-122"/>
              </a:rPr>
              <a:t>适用范围</a:t>
            </a:r>
            <a:endParaRPr lang="en-US" altLang="zh-CN" sz="2000" b="1" dirty="0">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Tx/>
              <a:buNone/>
            </a:pPr>
            <a:r>
              <a:rPr lang="zh-CN" altLang="en-US" sz="2000" b="1" dirty="0">
                <a:latin typeface="楷体" panose="02010609060101010101" pitchFamily="49" charset="-122"/>
                <a:ea typeface="楷体" panose="02010609060101010101" pitchFamily="49" charset="-122"/>
              </a:rPr>
              <a:t>   无限售条件流通股和限售条件流通股</a:t>
            </a:r>
            <a:endParaRPr lang="en-US" altLang="zh-CN" sz="2000" b="1" dirty="0">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 typeface="Wingdings" panose="05000000000000000000" pitchFamily="2" charset="2"/>
              <a:buChar char="p"/>
            </a:pPr>
            <a:r>
              <a:rPr lang="zh-CN" altLang="en-US" sz="2000" b="1" dirty="0">
                <a:latin typeface="楷体" panose="02010609060101010101" pitchFamily="49" charset="-122"/>
                <a:ea typeface="楷体" panose="02010609060101010101" pitchFamily="49" charset="-122"/>
              </a:rPr>
              <a:t>办理方式</a:t>
            </a:r>
            <a:endParaRPr lang="en-US" altLang="zh-CN" sz="2000" b="1" dirty="0">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Tx/>
              <a:buNone/>
            </a:pPr>
            <a:r>
              <a:rPr lang="en-US" altLang="zh-CN" sz="2000" b="1" dirty="0">
                <a:latin typeface="楷体" panose="02010609060101010101" pitchFamily="49" charset="-122"/>
                <a:ea typeface="楷体" panose="02010609060101010101" pitchFamily="49" charset="-122"/>
              </a:rPr>
              <a:t>      </a:t>
            </a:r>
            <a:r>
              <a:rPr lang="zh-CN" altLang="en-US" sz="2000" b="1" dirty="0">
                <a:latin typeface="楷体" panose="02010609060101010101" pitchFamily="49" charset="-122"/>
                <a:ea typeface="楷体" panose="02010609060101010101" pitchFamily="49" charset="-122"/>
              </a:rPr>
              <a:t>投资者在确定转入证券营业部信息后，到转出证券营业部申请办理，转出证券营业部在交易时间内办理。</a:t>
            </a:r>
            <a:endParaRPr lang="en-US" altLang="zh-CN" sz="2000" b="1" dirty="0">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Tx/>
              <a:buNone/>
            </a:pPr>
            <a:r>
              <a:rPr lang="en-US" altLang="zh-CN" sz="2000" b="1" dirty="0">
                <a:latin typeface="楷体" panose="02010609060101010101" pitchFamily="49" charset="-122"/>
                <a:ea typeface="楷体" panose="02010609060101010101" pitchFamily="49" charset="-122"/>
              </a:rPr>
              <a:t>       </a:t>
            </a:r>
            <a:r>
              <a:rPr lang="zh-CN" altLang="en-US" sz="2000" b="1" dirty="0">
                <a:solidFill>
                  <a:srgbClr val="C00000"/>
                </a:solidFill>
                <a:latin typeface="楷体" panose="02010609060101010101" pitchFamily="49" charset="-122"/>
                <a:ea typeface="楷体" panose="02010609060101010101" pitchFamily="49" charset="-122"/>
              </a:rPr>
              <a:t>中国结算柜台不受理转托管业务</a:t>
            </a:r>
            <a:r>
              <a:rPr lang="zh-CN" altLang="en-US" sz="2000" b="1" dirty="0">
                <a:latin typeface="楷体" panose="02010609060101010101" pitchFamily="49" charset="-122"/>
                <a:ea typeface="楷体" panose="02010609060101010101" pitchFamily="49" charset="-122"/>
              </a:rPr>
              <a:t>。</a:t>
            </a:r>
            <a:endParaRPr lang="en-US" altLang="zh-CN" sz="2000" b="1" dirty="0">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 typeface="Wingdings" panose="05000000000000000000" pitchFamily="2" charset="2"/>
              <a:buChar char="p"/>
            </a:pPr>
            <a:r>
              <a:rPr lang="zh-CN" altLang="en-US" sz="2000" b="1" dirty="0">
                <a:latin typeface="楷体" panose="02010609060101010101" pitchFamily="49" charset="-122"/>
                <a:ea typeface="楷体" panose="02010609060101010101" pitchFamily="49" charset="-122"/>
              </a:rPr>
              <a:t>申请材料</a:t>
            </a:r>
            <a:endParaRPr lang="en-US" altLang="zh-CN" sz="2000" b="1" dirty="0">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Tx/>
              <a:buNone/>
            </a:pPr>
            <a:r>
              <a:rPr lang="en-US" altLang="zh-CN" sz="2000" b="1" dirty="0">
                <a:latin typeface="楷体" panose="02010609060101010101" pitchFamily="49" charset="-122"/>
                <a:ea typeface="楷体" panose="02010609060101010101" pitchFamily="49" charset="-122"/>
              </a:rPr>
              <a:t>    </a:t>
            </a:r>
            <a:r>
              <a:rPr lang="zh-CN" altLang="en-US" sz="2000" b="1" dirty="0">
                <a:latin typeface="楷体" panose="02010609060101010101" pitchFamily="49" charset="-122"/>
                <a:ea typeface="楷体" panose="02010609060101010101" pitchFamily="49" charset="-122"/>
              </a:rPr>
              <a:t>依照托管证券营业部要求办理</a:t>
            </a:r>
            <a:endParaRPr lang="en-US" altLang="zh-CN" sz="2000" b="1" dirty="0">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 typeface="Wingdings" panose="05000000000000000000" pitchFamily="2" charset="2"/>
              <a:buChar char="p"/>
            </a:pPr>
            <a:r>
              <a:rPr lang="zh-CN" altLang="en-US" sz="2000" b="1" dirty="0">
                <a:latin typeface="楷体" panose="02010609060101010101" pitchFamily="49" charset="-122"/>
                <a:ea typeface="楷体" panose="02010609060101010101" pitchFamily="49" charset="-122"/>
              </a:rPr>
              <a:t>收费标准</a:t>
            </a:r>
            <a:endParaRPr lang="en-US" altLang="zh-CN" sz="2000" b="1" dirty="0">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Tx/>
              <a:buNone/>
            </a:pPr>
            <a:r>
              <a:rPr lang="en-US" altLang="zh-CN" sz="2000" b="1" dirty="0">
                <a:latin typeface="楷体" panose="02010609060101010101" pitchFamily="49" charset="-122"/>
                <a:ea typeface="楷体" panose="02010609060101010101" pitchFamily="49" charset="-122"/>
              </a:rPr>
              <a:t>    10</a:t>
            </a:r>
            <a:r>
              <a:rPr lang="zh-CN" altLang="en-US" sz="2000" b="1" dirty="0">
                <a:latin typeface="楷体" panose="02010609060101010101" pitchFamily="49" charset="-122"/>
                <a:ea typeface="楷体" panose="02010609060101010101" pitchFamily="49" charset="-122"/>
              </a:rPr>
              <a:t>元</a:t>
            </a: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户，其中本公司收取</a:t>
            </a:r>
            <a:r>
              <a:rPr lang="en-US" altLang="zh-CN" sz="2000" b="1" dirty="0">
                <a:latin typeface="楷体" panose="02010609060101010101" pitchFamily="49" charset="-122"/>
                <a:ea typeface="楷体" panose="02010609060101010101" pitchFamily="49" charset="-122"/>
              </a:rPr>
              <a:t>5</a:t>
            </a:r>
            <a:r>
              <a:rPr lang="zh-CN" altLang="en-US" sz="2000" b="1" dirty="0">
                <a:latin typeface="楷体" panose="02010609060101010101" pitchFamily="49" charset="-122"/>
                <a:ea typeface="楷体" panose="02010609060101010101" pitchFamily="49" charset="-122"/>
              </a:rPr>
              <a:t>元，转出证券公司收取</a:t>
            </a:r>
            <a:r>
              <a:rPr lang="en-US" altLang="zh-CN" sz="2000" b="1" dirty="0">
                <a:latin typeface="楷体" panose="02010609060101010101" pitchFamily="49" charset="-122"/>
                <a:ea typeface="楷体" panose="02010609060101010101" pitchFamily="49" charset="-122"/>
              </a:rPr>
              <a:t>5</a:t>
            </a:r>
            <a:r>
              <a:rPr lang="zh-CN" altLang="en-US" sz="2000" b="1" dirty="0">
                <a:latin typeface="楷体" panose="02010609060101010101" pitchFamily="49" charset="-122"/>
                <a:ea typeface="楷体" panose="02010609060101010101" pitchFamily="49" charset="-122"/>
              </a:rPr>
              <a:t>元</a:t>
            </a:r>
            <a:endParaRPr lang="en-US" altLang="zh-CN" sz="2000" b="1" dirty="0">
              <a:latin typeface="楷体" panose="02010609060101010101" pitchFamily="49" charset="-122"/>
              <a:ea typeface="楷体" panose="02010609060101010101" pitchFamily="49" charset="-122"/>
            </a:endParaRPr>
          </a:p>
        </p:txBody>
      </p:sp>
      <p:sp>
        <p:nvSpPr>
          <p:cNvPr id="104453" name="灯片编号占位符 5">
            <a:extLst>
              <a:ext uri="{FF2B5EF4-FFF2-40B4-BE49-F238E27FC236}">
                <a16:creationId xmlns:a16="http://schemas.microsoft.com/office/drawing/2014/main" xmlns="" id="{9DDFB114-82F7-45E1-A40B-5A9F88468510}"/>
              </a:ext>
            </a:extLst>
          </p:cNvPr>
          <p:cNvSpPr>
            <a:spLocks noGrp="1"/>
          </p:cNvSpPr>
          <p:nvPr>
            <p:ph type="sldNum" sz="quarter" idx="12"/>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fld id="{D4018F40-F6C8-4BF5-985C-9A6E37FF8DB3}" type="slidenum">
              <a:rPr lang="en-US" altLang="zh-CN" sz="1400"/>
              <a:pPr>
                <a:spcBef>
                  <a:spcPct val="0"/>
                </a:spcBef>
                <a:buFontTx/>
                <a:buNone/>
              </a:pPr>
              <a:t>69</a:t>
            </a:fld>
            <a:endParaRPr lang="en-US" altLang="zh-CN" sz="1400" dirty="0"/>
          </a:p>
        </p:txBody>
      </p:sp>
    </p:spTree>
    <p:extLst>
      <p:ext uri="{BB962C8B-B14F-4D97-AF65-F5344CB8AC3E}">
        <p14:creationId xmlns:p14="http://schemas.microsoft.com/office/powerpoint/2010/main" xmlns="" val="9609494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42"/>
          <p:cNvSpPr txBox="1"/>
          <p:nvPr/>
        </p:nvSpPr>
        <p:spPr>
          <a:xfrm>
            <a:off x="2339752" y="3121804"/>
            <a:ext cx="4824536" cy="523220"/>
          </a:xfrm>
          <a:prstGeom prst="rect">
            <a:avLst/>
          </a:prstGeom>
          <a:noFill/>
          <a:ln w="3175">
            <a:noFill/>
          </a:ln>
        </p:spPr>
        <p:txBody>
          <a:bodyPr wrap="square" rtlCol="0">
            <a:spAutoFit/>
          </a:bodyPr>
          <a:lstStyle/>
          <a:p>
            <a:r>
              <a:rPr lang="zh-CN" altLang="en-US" sz="2800" b="1" dirty="0">
                <a:solidFill>
                  <a:schemeClr val="bg1"/>
                </a:solidFill>
                <a:latin typeface="微软雅黑" pitchFamily="34" charset="-122"/>
                <a:ea typeface="微软雅黑" pitchFamily="34" charset="-122"/>
              </a:rPr>
              <a:t>证券账户业务概述</a:t>
            </a:r>
          </a:p>
        </p:txBody>
      </p:sp>
      <p:sp>
        <p:nvSpPr>
          <p:cNvPr id="13" name="标题 1"/>
          <p:cNvSpPr txBox="1">
            <a:spLocks/>
          </p:cNvSpPr>
          <p:nvPr/>
        </p:nvSpPr>
        <p:spPr bwMode="auto">
          <a:xfrm>
            <a:off x="457200" y="285728"/>
            <a:ext cx="4471990" cy="58259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证券账户业务概述</a:t>
            </a:r>
            <a:b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14" name="矩形 13"/>
          <p:cNvSpPr/>
          <p:nvPr/>
        </p:nvSpPr>
        <p:spPr>
          <a:xfrm>
            <a:off x="785786" y="928671"/>
            <a:ext cx="8001056" cy="4847481"/>
          </a:xfrm>
          <a:prstGeom prst="rect">
            <a:avLst/>
          </a:prstGeom>
        </p:spPr>
        <p:txBody>
          <a:bodyPr wrap="square">
            <a:spAutoFit/>
          </a:bodyPr>
          <a:lstStyle/>
          <a:p>
            <a:pPr indent="407988" eaLnBrk="0" hangingPunct="0">
              <a:lnSpc>
                <a:spcPct val="150000"/>
              </a:lnSpc>
              <a:buClr>
                <a:srgbClr val="C00000"/>
              </a:buClr>
              <a:buSzPct val="80000"/>
              <a:buFont typeface="Wingdings" pitchFamily="2" charset="2"/>
              <a:buChar char="p"/>
              <a:defRPr/>
            </a:pPr>
            <a:r>
              <a:rPr lang="zh-CN" altLang="en-US" sz="2000" b="1" dirty="0">
                <a:latin typeface="楷体" pitchFamily="49" charset="-122"/>
                <a:ea typeface="楷体" pitchFamily="49" charset="-122"/>
              </a:rPr>
              <a:t>证券账户是什么？</a:t>
            </a:r>
            <a:endParaRPr lang="en-US" altLang="zh-CN" sz="2000" b="1" dirty="0">
              <a:latin typeface="楷体" pitchFamily="49" charset="-122"/>
              <a:ea typeface="楷体" pitchFamily="49" charset="-122"/>
            </a:endParaRPr>
          </a:p>
          <a:p>
            <a:pPr indent="407988" eaLnBrk="0" hangingPunct="0">
              <a:lnSpc>
                <a:spcPct val="150000"/>
              </a:lnSpc>
              <a:buClr>
                <a:srgbClr val="C00000"/>
              </a:buClr>
              <a:buSzPct val="80000"/>
              <a:buFont typeface="Wingdings" pitchFamily="2" charset="2"/>
              <a:buChar char="p"/>
              <a:defRPr/>
            </a:pPr>
            <a:endParaRPr lang="en-US" altLang="zh-CN" sz="800" b="1" dirty="0">
              <a:latin typeface="楷体" pitchFamily="49" charset="-122"/>
              <a:ea typeface="楷体" pitchFamily="49" charset="-122"/>
            </a:endParaRPr>
          </a:p>
          <a:p>
            <a:pPr indent="407988" eaLnBrk="0" hangingPunct="0">
              <a:lnSpc>
                <a:spcPct val="150000"/>
              </a:lnSpc>
              <a:buClr>
                <a:srgbClr val="C00000"/>
              </a:buClr>
              <a:buSzPct val="80000"/>
              <a:buFont typeface="Wingdings" pitchFamily="2" charset="2"/>
              <a:buChar char="l"/>
              <a:defRPr/>
            </a:pPr>
            <a:r>
              <a:rPr lang="zh-CN" altLang="en-US" b="1" dirty="0">
                <a:latin typeface="楷体" pitchFamily="49" charset="-122"/>
                <a:ea typeface="楷体" pitchFamily="49" charset="-122"/>
              </a:rPr>
              <a:t>基本概念</a:t>
            </a:r>
            <a:endParaRPr lang="en-US" altLang="zh-CN" b="1" dirty="0">
              <a:latin typeface="楷体" pitchFamily="49" charset="-122"/>
              <a:ea typeface="楷体" pitchFamily="49" charset="-122"/>
            </a:endParaRPr>
          </a:p>
          <a:p>
            <a:pPr marL="0" lvl="1" indent="407988" eaLnBrk="0" hangingPunct="0">
              <a:lnSpc>
                <a:spcPct val="150000"/>
              </a:lnSpc>
              <a:buClr>
                <a:srgbClr val="C00000"/>
              </a:buClr>
              <a:buSzPct val="80000"/>
              <a:defRPr/>
            </a:pPr>
            <a:r>
              <a:rPr lang="zh-CN" altLang="en-US" b="1" dirty="0">
                <a:latin typeface="楷体" pitchFamily="49" charset="-122"/>
                <a:ea typeface="楷体" pitchFamily="49" charset="-122"/>
                <a:sym typeface="微软雅黑" pitchFamily="34" charset="-122"/>
              </a:rPr>
              <a:t>证券账户是记录证券持有及其变动情况的载体。</a:t>
            </a:r>
            <a:endParaRPr lang="en-US" altLang="zh-CN" b="1" dirty="0">
              <a:latin typeface="楷体" pitchFamily="49" charset="-122"/>
              <a:ea typeface="楷体" pitchFamily="49" charset="-122"/>
              <a:sym typeface="微软雅黑" pitchFamily="34" charset="-122"/>
            </a:endParaRPr>
          </a:p>
          <a:p>
            <a:pPr marL="0" lvl="1" indent="407988" eaLnBrk="0" hangingPunct="0">
              <a:lnSpc>
                <a:spcPct val="150000"/>
              </a:lnSpc>
              <a:buClr>
                <a:srgbClr val="C00000"/>
              </a:buClr>
              <a:buSzPct val="80000"/>
              <a:defRPr/>
            </a:pPr>
            <a:endParaRPr lang="en-US" altLang="zh-CN" sz="800" b="1" dirty="0">
              <a:latin typeface="楷体" pitchFamily="49" charset="-122"/>
              <a:ea typeface="楷体" pitchFamily="49" charset="-122"/>
              <a:sym typeface="微软雅黑" pitchFamily="34" charset="-122"/>
            </a:endParaRPr>
          </a:p>
          <a:p>
            <a:pPr indent="407988" eaLnBrk="0" hangingPunct="0">
              <a:lnSpc>
                <a:spcPct val="150000"/>
              </a:lnSpc>
              <a:buClr>
                <a:srgbClr val="C00000"/>
              </a:buClr>
              <a:buSzPct val="80000"/>
              <a:buFont typeface="Wingdings" pitchFamily="2" charset="2"/>
              <a:buChar char="l"/>
              <a:defRPr/>
            </a:pPr>
            <a:r>
              <a:rPr lang="zh-CN" altLang="en-US" b="1" dirty="0">
                <a:latin typeface="楷体" pitchFamily="49" charset="-122"/>
                <a:ea typeface="楷体" pitchFamily="49" charset="-122"/>
              </a:rPr>
              <a:t>功能</a:t>
            </a:r>
          </a:p>
          <a:p>
            <a:pPr indent="407988" eaLnBrk="0" hangingPunct="0">
              <a:lnSpc>
                <a:spcPct val="150000"/>
              </a:lnSpc>
              <a:buClr>
                <a:srgbClr val="C00000"/>
              </a:buClr>
              <a:buSzPct val="80000"/>
              <a:defRPr/>
            </a:pPr>
            <a:r>
              <a:rPr lang="en-US" altLang="zh-CN" b="1" dirty="0">
                <a:latin typeface="楷体" pitchFamily="49" charset="-122"/>
                <a:ea typeface="楷体" pitchFamily="49" charset="-122"/>
              </a:rPr>
              <a:t>1.  </a:t>
            </a:r>
            <a:r>
              <a:rPr lang="zh-CN" altLang="en-US" b="1" dirty="0">
                <a:latin typeface="楷体" pitchFamily="49" charset="-122"/>
                <a:ea typeface="楷体" pitchFamily="49" charset="-122"/>
              </a:rPr>
              <a:t>识别和定位投资者，用于证券交易、结算和登记。</a:t>
            </a:r>
          </a:p>
          <a:p>
            <a:pPr indent="407988" eaLnBrk="0" hangingPunct="0">
              <a:lnSpc>
                <a:spcPct val="150000"/>
              </a:lnSpc>
              <a:buClr>
                <a:srgbClr val="C00000"/>
              </a:buClr>
              <a:buSzPct val="80000"/>
              <a:defRPr/>
            </a:pPr>
            <a:r>
              <a:rPr lang="en-US" altLang="zh-CN" b="1" dirty="0">
                <a:latin typeface="楷体" pitchFamily="49" charset="-122"/>
                <a:ea typeface="楷体" pitchFamily="49" charset="-122"/>
              </a:rPr>
              <a:t>2.  </a:t>
            </a:r>
            <a:r>
              <a:rPr lang="zh-CN" altLang="en-US" b="1" dirty="0">
                <a:latin typeface="楷体" pitchFamily="49" charset="-122"/>
                <a:ea typeface="楷体" pitchFamily="49" charset="-122"/>
              </a:rPr>
              <a:t>记录证券的持有及其变动、冻结情况。</a:t>
            </a:r>
            <a:endParaRPr lang="en-US" altLang="zh-CN" b="1" dirty="0">
              <a:latin typeface="楷体" pitchFamily="49" charset="-122"/>
              <a:ea typeface="楷体" pitchFamily="49" charset="-122"/>
            </a:endParaRPr>
          </a:p>
          <a:p>
            <a:pPr lvl="0" indent="407988" eaLnBrk="0" hangingPunct="0">
              <a:lnSpc>
                <a:spcPct val="150000"/>
              </a:lnSpc>
              <a:buClr>
                <a:srgbClr val="C00000"/>
              </a:buClr>
              <a:buSzPct val="80000"/>
              <a:buFont typeface="Wingdings" pitchFamily="2" charset="2"/>
              <a:buChar char="l"/>
              <a:defRPr/>
            </a:pPr>
            <a:endParaRPr lang="en-US" altLang="zh-CN" sz="800" b="1" dirty="0">
              <a:solidFill>
                <a:srgbClr val="000000"/>
              </a:solidFill>
              <a:latin typeface="楷体" pitchFamily="49" charset="-122"/>
              <a:ea typeface="楷体" pitchFamily="49" charset="-122"/>
            </a:endParaRPr>
          </a:p>
          <a:p>
            <a:pPr lvl="0" indent="407988" eaLnBrk="0" hangingPunct="0">
              <a:lnSpc>
                <a:spcPct val="150000"/>
              </a:lnSpc>
              <a:buClr>
                <a:srgbClr val="C00000"/>
              </a:buClr>
              <a:buSzPct val="80000"/>
              <a:buFont typeface="Wingdings" pitchFamily="2" charset="2"/>
              <a:buChar char="l"/>
              <a:defRPr/>
            </a:pPr>
            <a:r>
              <a:rPr lang="zh-CN" altLang="en-US" b="1" dirty="0">
                <a:solidFill>
                  <a:srgbClr val="000000"/>
                </a:solidFill>
                <a:latin typeface="楷体" pitchFamily="49" charset="-122"/>
                <a:ea typeface="楷体" pitchFamily="49" charset="-122"/>
              </a:rPr>
              <a:t>区分</a:t>
            </a:r>
            <a:endParaRPr lang="en-US" altLang="zh-CN" b="1" dirty="0">
              <a:solidFill>
                <a:srgbClr val="000000"/>
              </a:solidFill>
              <a:latin typeface="楷体" pitchFamily="49" charset="-122"/>
              <a:ea typeface="楷体" pitchFamily="49" charset="-122"/>
            </a:endParaRPr>
          </a:p>
          <a:p>
            <a:pPr lvl="0" indent="407988" eaLnBrk="0" hangingPunct="0">
              <a:lnSpc>
                <a:spcPct val="150000"/>
              </a:lnSpc>
              <a:buClr>
                <a:srgbClr val="C00000"/>
              </a:buClr>
              <a:buSzPct val="80000"/>
              <a:defRPr/>
            </a:pPr>
            <a:r>
              <a:rPr lang="zh-CN" altLang="en-US" b="1" dirty="0">
                <a:solidFill>
                  <a:srgbClr val="000000"/>
                </a:solidFill>
                <a:latin typeface="楷体" pitchFamily="49" charset="-122"/>
                <a:ea typeface="楷体" pitchFamily="49" charset="-122"/>
              </a:rPr>
              <a:t>资金账户？</a:t>
            </a:r>
            <a:endParaRPr lang="zh-CN" altLang="en-US" b="1" dirty="0">
              <a:solidFill>
                <a:srgbClr val="FF0000"/>
              </a:solidFill>
              <a:latin typeface="楷体" pitchFamily="49" charset="-122"/>
              <a:ea typeface="楷体" pitchFamily="49" charset="-122"/>
            </a:endParaRPr>
          </a:p>
          <a:p>
            <a:pPr indent="407988" eaLnBrk="0" hangingPunct="0">
              <a:buClr>
                <a:srgbClr val="C00000"/>
              </a:buClr>
              <a:buSzPct val="80000"/>
              <a:defRPr/>
            </a:pPr>
            <a:endParaRPr lang="en-US" altLang="zh-CN" dirty="0">
              <a:latin typeface="楷体" pitchFamily="49" charset="-122"/>
              <a:ea typeface="楷体" pitchFamily="49" charset="-122"/>
            </a:endParaRPr>
          </a:p>
          <a:p>
            <a:pPr indent="407988" eaLnBrk="0" hangingPunct="0">
              <a:buClr>
                <a:srgbClr val="C00000"/>
              </a:buClr>
              <a:buSzPct val="80000"/>
              <a:buFont typeface="Wingdings" pitchFamily="2" charset="2"/>
              <a:buChar char="l"/>
              <a:defRPr/>
            </a:pPr>
            <a:endParaRPr lang="en-US" altLang="zh-CN" dirty="0">
              <a:latin typeface="楷体" pitchFamily="49" charset="-122"/>
              <a:ea typeface="楷体" pitchFamily="49" charset="-122"/>
            </a:endParaRPr>
          </a:p>
          <a:p>
            <a:pPr indent="407988" eaLnBrk="0" hangingPunct="0">
              <a:buClr>
                <a:srgbClr val="C00000"/>
              </a:buClr>
              <a:buSzPct val="80000"/>
              <a:buFont typeface="Wingdings" pitchFamily="2" charset="2"/>
              <a:buChar char="l"/>
              <a:defRPr/>
            </a:pPr>
            <a:endParaRPr lang="en-US" altLang="zh-CN" dirty="0">
              <a:latin typeface="楷体" pitchFamily="49" charset="-122"/>
              <a:ea typeface="楷体" pitchFamily="49" charset="-122"/>
            </a:endParaRPr>
          </a:p>
        </p:txBody>
      </p:sp>
      <p:pic>
        <p:nvPicPr>
          <p:cNvPr id="17" name="Picture 2" descr="H:\PPT素材\779917_155626062_2.jpg"/>
          <p:cNvPicPr>
            <a:picLocks noChangeAspect="1" noChangeArrowheads="1"/>
          </p:cNvPicPr>
          <p:nvPr/>
        </p:nvPicPr>
        <p:blipFill>
          <a:blip r:embed="rId3" cstate="print"/>
          <a:srcRect r="1139" b="4277"/>
          <a:stretch>
            <a:fillRect/>
          </a:stretch>
        </p:blipFill>
        <p:spPr bwMode="auto">
          <a:xfrm>
            <a:off x="1" y="5643048"/>
            <a:ext cx="1254787" cy="1214953"/>
          </a:xfrm>
          <a:prstGeom prst="rect">
            <a:avLst/>
          </a:prstGeom>
          <a:noFill/>
        </p:spPr>
      </p:pic>
      <p:sp>
        <p:nvSpPr>
          <p:cNvPr id="8" name="灯片编号占位符 7"/>
          <p:cNvSpPr>
            <a:spLocks noGrp="1"/>
          </p:cNvSpPr>
          <p:nvPr>
            <p:ph type="sldNum" sz="quarter" idx="12"/>
          </p:nvPr>
        </p:nvSpPr>
        <p:spPr/>
        <p:txBody>
          <a:bodyPr/>
          <a:lstStyle/>
          <a:p>
            <a:pPr>
              <a:defRPr/>
            </a:pPr>
            <a:fld id="{4BD8D94F-7DCC-4583-8942-8B98B6C16D23}" type="slidenum">
              <a:rPr lang="en-US" altLang="zh-CN" smtClean="0"/>
              <a:pPr>
                <a:defRPr/>
              </a:pPr>
              <a:t>7</a:t>
            </a:fld>
            <a:endParaRPr lang="en-US" altLang="zh-CN" dirty="0"/>
          </a:p>
        </p:txBody>
      </p:sp>
    </p:spTree>
    <p:extLst>
      <p:ext uri="{BB962C8B-B14F-4D97-AF65-F5344CB8AC3E}">
        <p14:creationId xmlns:p14="http://schemas.microsoft.com/office/powerpoint/2010/main" xmlns="" val="33154709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2564904"/>
            <a:ext cx="9144000" cy="1713600"/>
          </a:xfrm>
          <a:prstGeom prst="rect">
            <a:avLst/>
          </a:prstGeom>
          <a:solidFill>
            <a:srgbClr val="BF232E"/>
          </a:solidFill>
          <a:ln>
            <a:noFill/>
          </a:ln>
          <a:effectLst>
            <a:outerShdw blurRad="228600" dist="152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楷体" pitchFamily="49" charset="-122"/>
              <a:ea typeface="楷体" pitchFamily="49" charset="-122"/>
            </a:endParaRPr>
          </a:p>
        </p:txBody>
      </p:sp>
      <p:grpSp>
        <p:nvGrpSpPr>
          <p:cNvPr id="2" name="组合 27"/>
          <p:cNvGrpSpPr/>
          <p:nvPr/>
        </p:nvGrpSpPr>
        <p:grpSpPr>
          <a:xfrm>
            <a:off x="1187624" y="2867548"/>
            <a:ext cx="585752" cy="888275"/>
            <a:chOff x="2608294" y="176834"/>
            <a:chExt cx="792088" cy="900882"/>
          </a:xfrm>
        </p:grpSpPr>
        <p:sp>
          <p:nvSpPr>
            <p:cNvPr id="26" name="矩形 25"/>
            <p:cNvSpPr/>
            <p:nvPr/>
          </p:nvSpPr>
          <p:spPr>
            <a:xfrm rot="2700000">
              <a:off x="2608293" y="436395"/>
              <a:ext cx="792088" cy="272966"/>
            </a:xfrm>
            <a:prstGeom prst="rect">
              <a:avLst/>
            </a:prstGeom>
            <a:solidFill>
              <a:srgbClr val="FFAC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8100000">
              <a:off x="2608294" y="804750"/>
              <a:ext cx="792088" cy="272966"/>
            </a:xfrm>
            <a:prstGeom prst="rect">
              <a:avLst/>
            </a:prstGeom>
            <a:solidFill>
              <a:srgbClr val="FFAC84">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p:nvSpPr>
        <p:spPr>
          <a:xfrm>
            <a:off x="2" y="2592288"/>
            <a:ext cx="1403649" cy="1713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323530" y="2854053"/>
            <a:ext cx="697627" cy="784830"/>
          </a:xfrm>
          <a:prstGeom prst="rect">
            <a:avLst/>
          </a:prstGeom>
          <a:noFill/>
        </p:spPr>
        <p:txBody>
          <a:bodyPr wrap="none" rtlCol="0">
            <a:spAutoFit/>
          </a:bodyPr>
          <a:lstStyle/>
          <a:p>
            <a:r>
              <a:rPr lang="en-US" altLang="zh-CN" sz="3600" b="1" dirty="0">
                <a:solidFill>
                  <a:srgbClr val="FCB68C"/>
                </a:solidFill>
                <a:latin typeface="Arial Unicode MS" pitchFamily="34" charset="-122"/>
                <a:ea typeface="Arial Unicode MS" pitchFamily="34" charset="-122"/>
                <a:cs typeface="Arial Unicode MS" pitchFamily="34" charset="-122"/>
              </a:rPr>
              <a:t>03</a:t>
            </a:r>
          </a:p>
          <a:p>
            <a:endParaRPr lang="zh-CN" altLang="en-US" sz="900" b="1" dirty="0">
              <a:solidFill>
                <a:srgbClr val="FCB68C"/>
              </a:solidFill>
              <a:latin typeface="Arial Unicode MS" pitchFamily="34" charset="-122"/>
              <a:ea typeface="Arial Unicode MS" pitchFamily="34" charset="-122"/>
              <a:cs typeface="Arial Unicode MS" pitchFamily="34" charset="-122"/>
            </a:endParaRPr>
          </a:p>
        </p:txBody>
      </p:sp>
      <p:pic>
        <p:nvPicPr>
          <p:cNvPr id="13" name="Picture 3"/>
          <p:cNvPicPr>
            <a:picLocks noChangeAspect="1" noChangeArrowheads="1"/>
          </p:cNvPicPr>
          <p:nvPr/>
        </p:nvPicPr>
        <p:blipFill rotWithShape="1">
          <a:blip r:embed="rId2" cstate="print">
            <a:extLst>
              <a:ext uri="{BEBA8EAE-BF5A-486C-A8C5-ECC9F3942E4B}">
                <a14:imgProps xmlns:a14="http://schemas.microsoft.com/office/drawing/2010/main" xmlns="">
                  <a14:imgLayer r:embed="rId3">
                    <a14:imgEffect>
                      <a14:brightnessContrast bright="-40000" contrast="40000"/>
                    </a14:imgEffect>
                  </a14:imgLayer>
                </a14:imgProps>
              </a:ext>
              <a:ext uri="{28A0092B-C50C-407E-A947-70E740481C1C}">
                <a14:useLocalDpi xmlns:a14="http://schemas.microsoft.com/office/drawing/2010/main" xmlns="" val="0"/>
              </a:ext>
            </a:extLst>
          </a:blip>
          <a:srcRect l="2767" r="7205" b="57679"/>
          <a:stretch/>
        </p:blipFill>
        <p:spPr bwMode="auto">
          <a:xfrm rot="5400000" flipH="1">
            <a:off x="648344" y="3369456"/>
            <a:ext cx="1691739" cy="18112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48" name="TextBox 47"/>
          <p:cNvSpPr txBox="1"/>
          <p:nvPr/>
        </p:nvSpPr>
        <p:spPr>
          <a:xfrm>
            <a:off x="2627784" y="3140967"/>
            <a:ext cx="5184576" cy="523220"/>
          </a:xfrm>
          <a:prstGeom prst="rect">
            <a:avLst/>
          </a:prstGeom>
          <a:noFill/>
          <a:ln w="3175">
            <a:noFill/>
          </a:ln>
        </p:spPr>
        <p:txBody>
          <a:bodyPr wrap="square" rtlCol="0" anchor="ctr">
            <a:spAutoFit/>
          </a:bodyPr>
          <a:lstStyle/>
          <a:p>
            <a:pPr algn="ctr"/>
            <a:r>
              <a:rPr lang="zh-CN" altLang="en-US" sz="28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rPr>
              <a:t>业务接待、联系方式及客服答疑</a:t>
            </a:r>
            <a:endParaRPr lang="zh-CN" altLang="en-US" sz="2800" b="1" dirty="0">
              <a:solidFill>
                <a:schemeClr val="bg1"/>
              </a:solidFill>
              <a:latin typeface="楷体" pitchFamily="49" charset="-122"/>
              <a:ea typeface="楷体" pitchFamily="49" charset="-122"/>
            </a:endParaRPr>
          </a:p>
        </p:txBody>
      </p:sp>
      <p:sp>
        <p:nvSpPr>
          <p:cNvPr id="10" name="标题 1"/>
          <p:cNvSpPr txBox="1">
            <a:spLocks/>
          </p:cNvSpPr>
          <p:nvPr/>
        </p:nvSpPr>
        <p:spPr bwMode="auto">
          <a:xfrm>
            <a:off x="428596" y="285728"/>
            <a:ext cx="4471990" cy="58259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股份类业务介绍</a:t>
            </a: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14" name="灯片编号占位符 13"/>
          <p:cNvSpPr>
            <a:spLocks noGrp="1"/>
          </p:cNvSpPr>
          <p:nvPr>
            <p:ph type="sldNum" sz="quarter" idx="12"/>
          </p:nvPr>
        </p:nvSpPr>
        <p:spPr/>
        <p:txBody>
          <a:bodyPr/>
          <a:lstStyle/>
          <a:p>
            <a:pPr>
              <a:defRPr/>
            </a:pPr>
            <a:fld id="{4BD8D94F-7DCC-4583-8942-8B98B6C16D23}" type="slidenum">
              <a:rPr lang="en-US" altLang="zh-CN" smtClean="0"/>
              <a:pPr>
                <a:defRPr/>
              </a:pPr>
              <a:t>70</a:t>
            </a:fld>
            <a:endParaRPr lang="en-US" altLang="zh-CN" dirty="0"/>
          </a:p>
        </p:txBody>
      </p:sp>
    </p:spTree>
    <p:extLst>
      <p:ext uri="{BB962C8B-B14F-4D97-AF65-F5344CB8AC3E}">
        <p14:creationId xmlns:p14="http://schemas.microsoft.com/office/powerpoint/2010/main" xmlns="" val="3125133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4" name="图片 4" descr="www_tuweimei_comComp_25528056_zn8Filu9onEWdWhAFIp8csn79RiaGzG6.jpg">
            <a:extLst>
              <a:ext uri="{FF2B5EF4-FFF2-40B4-BE49-F238E27FC236}">
                <a16:creationId xmlns:a16="http://schemas.microsoft.com/office/drawing/2014/main" xmlns="" id="{8F534B5A-05DA-42D6-A78D-CE1A56B1B77E}"/>
              </a:ext>
            </a:extLst>
          </p:cNvPr>
          <p:cNvPicPr>
            <a:picLocks noGrp="1"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572250" y="785813"/>
            <a:ext cx="2571750" cy="2428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2" name="矩形 21">
            <a:extLst>
              <a:ext uri="{FF2B5EF4-FFF2-40B4-BE49-F238E27FC236}">
                <a16:creationId xmlns:a16="http://schemas.microsoft.com/office/drawing/2014/main" xmlns="" id="{EC134160-6F60-47CE-BEFF-871785859DA3}"/>
              </a:ext>
            </a:extLst>
          </p:cNvPr>
          <p:cNvSpPr/>
          <p:nvPr/>
        </p:nvSpPr>
        <p:spPr>
          <a:xfrm>
            <a:off x="0" y="2592388"/>
            <a:ext cx="1403350" cy="17129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0" name="标题 1">
            <a:extLst>
              <a:ext uri="{FF2B5EF4-FFF2-40B4-BE49-F238E27FC236}">
                <a16:creationId xmlns:a16="http://schemas.microsoft.com/office/drawing/2014/main" xmlns="" id="{6079F968-5822-408F-B391-D5D68FC29565}"/>
              </a:ext>
            </a:extLst>
          </p:cNvPr>
          <p:cNvSpPr txBox="1">
            <a:spLocks/>
          </p:cNvSpPr>
          <p:nvPr/>
        </p:nvSpPr>
        <p:spPr bwMode="auto">
          <a:xfrm>
            <a:off x="428625" y="285751"/>
            <a:ext cx="4471988"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业务接待时间</a:t>
            </a:r>
            <a:b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pic>
        <p:nvPicPr>
          <p:cNvPr id="120837" name="Picture 6" descr="http://www.soppt.cn/sucai/UploadFiles_3609/201107/2011072122275418.jpg">
            <a:extLst>
              <a:ext uri="{FF2B5EF4-FFF2-40B4-BE49-F238E27FC236}">
                <a16:creationId xmlns:a16="http://schemas.microsoft.com/office/drawing/2014/main" xmlns="" id="{EB5E1BE4-8DC4-49CC-ADAF-9D7E407944B2}"/>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85750" y="3714751"/>
            <a:ext cx="3816350" cy="28622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xmlns="" id="{6C6D4252-316B-4A93-AF66-98B415E4827B}"/>
              </a:ext>
            </a:extLst>
          </p:cNvPr>
          <p:cNvSpPr txBox="1"/>
          <p:nvPr/>
        </p:nvSpPr>
        <p:spPr>
          <a:xfrm>
            <a:off x="642938" y="1285875"/>
            <a:ext cx="7429500" cy="3231654"/>
          </a:xfrm>
          <a:prstGeom prst="rect">
            <a:avLst/>
          </a:prstGeom>
          <a:noFill/>
        </p:spPr>
        <p:txBody>
          <a:bodyPr>
            <a:spAutoFit/>
          </a:bodyPr>
          <a:lstStyle/>
          <a:p>
            <a:pPr eaLnBrk="1" hangingPunct="1">
              <a:buClr>
                <a:srgbClr val="C00000"/>
              </a:buClr>
              <a:buFont typeface="Wingdings" pitchFamily="2" charset="2"/>
              <a:buChar char="p"/>
              <a:defRPr/>
            </a:pPr>
            <a:r>
              <a:rPr lang="zh-CN" altLang="zh-CN" sz="2400" b="1" kern="0" dirty="0">
                <a:latin typeface="楷体" pitchFamily="49" charset="-122"/>
                <a:ea typeface="楷体" pitchFamily="49" charset="-122"/>
                <a:cs typeface="Times New Roman"/>
              </a:rPr>
              <a:t>业务接待时间</a:t>
            </a:r>
            <a:endParaRPr lang="en-US" altLang="zh-CN" sz="2400" b="1" kern="0" dirty="0">
              <a:latin typeface="楷体" pitchFamily="49" charset="-122"/>
              <a:ea typeface="楷体" pitchFamily="49" charset="-122"/>
              <a:cs typeface="Times New Roman"/>
            </a:endParaRPr>
          </a:p>
          <a:p>
            <a:pPr eaLnBrk="1" hangingPunct="1">
              <a:lnSpc>
                <a:spcPct val="150000"/>
              </a:lnSpc>
              <a:buClr>
                <a:srgbClr val="C00000"/>
              </a:buClr>
              <a:defRPr/>
            </a:pPr>
            <a:r>
              <a:rPr lang="zh-CN" altLang="en-US" sz="2400" b="1" dirty="0">
                <a:latin typeface="楷体" pitchFamily="49" charset="-122"/>
                <a:ea typeface="楷体" pitchFamily="49" charset="-122"/>
              </a:rPr>
              <a:t>  </a:t>
            </a:r>
            <a:r>
              <a:rPr lang="zh-CN" altLang="en-US" sz="2000" b="1" dirty="0">
                <a:latin typeface="楷体" pitchFamily="49" charset="-122"/>
                <a:ea typeface="楷体" pitchFamily="49" charset="-122"/>
              </a:rPr>
              <a:t>星期一至星期五（法定节假日、交易休市除外）</a:t>
            </a:r>
            <a:endParaRPr lang="en-US" altLang="zh-CN" sz="2000" b="1" dirty="0">
              <a:latin typeface="楷体" pitchFamily="49" charset="-122"/>
              <a:ea typeface="楷体" pitchFamily="49" charset="-122"/>
            </a:endParaRPr>
          </a:p>
          <a:p>
            <a:pPr eaLnBrk="1" hangingPunct="1">
              <a:lnSpc>
                <a:spcPct val="150000"/>
              </a:lnSpc>
              <a:buClr>
                <a:srgbClr val="C00000"/>
              </a:buClr>
              <a:defRPr/>
            </a:pPr>
            <a:r>
              <a:rPr lang="en-US" altLang="zh-CN" sz="2000" b="1" dirty="0">
                <a:latin typeface="楷体" pitchFamily="49" charset="-122"/>
                <a:ea typeface="楷体" pitchFamily="49" charset="-122"/>
              </a:rPr>
              <a:t>  8</a:t>
            </a:r>
            <a:r>
              <a:rPr lang="zh-CN" altLang="en-US" sz="2000" b="1" dirty="0">
                <a:latin typeface="楷体" pitchFamily="49" charset="-122"/>
                <a:ea typeface="楷体" pitchFamily="49" charset="-122"/>
              </a:rPr>
              <a:t>：</a:t>
            </a:r>
            <a:r>
              <a:rPr lang="en-US" altLang="zh-CN" sz="2000" b="1" dirty="0">
                <a:latin typeface="楷体" pitchFamily="49" charset="-122"/>
                <a:ea typeface="楷体" pitchFamily="49" charset="-122"/>
              </a:rPr>
              <a:t>30</a:t>
            </a:r>
            <a:r>
              <a:rPr lang="zh-CN" altLang="en-US" sz="2000" b="1" dirty="0">
                <a:latin typeface="楷体" pitchFamily="49" charset="-122"/>
                <a:ea typeface="楷体" pitchFamily="49" charset="-122"/>
              </a:rPr>
              <a:t>－</a:t>
            </a:r>
            <a:r>
              <a:rPr lang="en-US" altLang="zh-CN" sz="2000" b="1" dirty="0">
                <a:latin typeface="楷体" pitchFamily="49" charset="-122"/>
                <a:ea typeface="楷体" pitchFamily="49" charset="-122"/>
              </a:rPr>
              <a:t>11</a:t>
            </a:r>
            <a:r>
              <a:rPr lang="zh-CN" altLang="en-US" sz="2000" b="1" dirty="0">
                <a:latin typeface="楷体" pitchFamily="49" charset="-122"/>
                <a:ea typeface="楷体" pitchFamily="49" charset="-122"/>
              </a:rPr>
              <a:t>：</a:t>
            </a:r>
            <a:r>
              <a:rPr lang="en-US" altLang="zh-CN" sz="2000" b="1" dirty="0">
                <a:latin typeface="楷体" pitchFamily="49" charset="-122"/>
                <a:ea typeface="楷体" pitchFamily="49" charset="-122"/>
              </a:rPr>
              <a:t>30</a:t>
            </a:r>
            <a:r>
              <a:rPr lang="zh-CN" altLang="en-US" sz="2000" b="1" dirty="0">
                <a:latin typeface="楷体" pitchFamily="49" charset="-122"/>
                <a:ea typeface="楷体" pitchFamily="49" charset="-122"/>
              </a:rPr>
              <a:t>，</a:t>
            </a:r>
            <a:r>
              <a:rPr lang="en-US" altLang="zh-CN" sz="2000" b="1" dirty="0">
                <a:latin typeface="楷体" pitchFamily="49" charset="-122"/>
                <a:ea typeface="楷体" pitchFamily="49" charset="-122"/>
              </a:rPr>
              <a:t>13</a:t>
            </a:r>
            <a:r>
              <a:rPr lang="zh-CN" altLang="en-US" sz="2000" b="1" dirty="0">
                <a:latin typeface="楷体" pitchFamily="49" charset="-122"/>
                <a:ea typeface="楷体" pitchFamily="49" charset="-122"/>
              </a:rPr>
              <a:t>：</a:t>
            </a:r>
            <a:r>
              <a:rPr lang="en-US" altLang="zh-CN" sz="2000" b="1" dirty="0">
                <a:latin typeface="楷体" pitchFamily="49" charset="-122"/>
                <a:ea typeface="楷体" pitchFamily="49" charset="-122"/>
              </a:rPr>
              <a:t>30</a:t>
            </a:r>
            <a:r>
              <a:rPr lang="zh-CN" altLang="en-US" sz="2000" b="1" dirty="0">
                <a:latin typeface="楷体" pitchFamily="49" charset="-122"/>
                <a:ea typeface="楷体" pitchFamily="49" charset="-122"/>
              </a:rPr>
              <a:t>－</a:t>
            </a:r>
            <a:r>
              <a:rPr lang="en-US" altLang="zh-CN" sz="2000" b="1" dirty="0">
                <a:latin typeface="楷体" pitchFamily="49" charset="-122"/>
                <a:ea typeface="楷体" pitchFamily="49" charset="-122"/>
              </a:rPr>
              <a:t>15</a:t>
            </a:r>
            <a:r>
              <a:rPr lang="zh-CN" altLang="en-US" sz="2000" b="1" dirty="0">
                <a:latin typeface="楷体" pitchFamily="49" charset="-122"/>
                <a:ea typeface="楷体" pitchFamily="49" charset="-122"/>
              </a:rPr>
              <a:t>：</a:t>
            </a:r>
            <a:r>
              <a:rPr lang="en-US" altLang="zh-CN" sz="2000" b="1" dirty="0">
                <a:latin typeface="楷体" pitchFamily="49" charset="-122"/>
                <a:ea typeface="楷体" pitchFamily="49" charset="-122"/>
              </a:rPr>
              <a:t>00</a:t>
            </a:r>
            <a:r>
              <a:rPr lang="zh-CN" altLang="en-US" sz="2000" b="1" dirty="0">
                <a:latin typeface="楷体" pitchFamily="49" charset="-122"/>
                <a:ea typeface="楷体" pitchFamily="49" charset="-122"/>
              </a:rPr>
              <a:t>。</a:t>
            </a:r>
          </a:p>
          <a:p>
            <a:pPr eaLnBrk="1" hangingPunct="1">
              <a:lnSpc>
                <a:spcPct val="150000"/>
              </a:lnSpc>
              <a:buClr>
                <a:srgbClr val="C00000"/>
              </a:buClr>
              <a:defRPr/>
            </a:pPr>
            <a:r>
              <a:rPr lang="zh-CN" altLang="en-US" sz="2000" b="1" dirty="0">
                <a:latin typeface="楷体" pitchFamily="49" charset="-122"/>
                <a:ea typeface="楷体" pitchFamily="49" charset="-122"/>
              </a:rPr>
              <a:t>  特别提示：</a:t>
            </a:r>
            <a:endParaRPr lang="en-US" altLang="zh-CN" sz="2000" b="1" dirty="0">
              <a:latin typeface="楷体" pitchFamily="49" charset="-122"/>
              <a:ea typeface="楷体" pitchFamily="49" charset="-122"/>
            </a:endParaRPr>
          </a:p>
          <a:p>
            <a:pPr eaLnBrk="1" hangingPunct="1">
              <a:lnSpc>
                <a:spcPct val="150000"/>
              </a:lnSpc>
              <a:buClr>
                <a:srgbClr val="C00000"/>
              </a:buClr>
              <a:defRPr/>
            </a:pPr>
            <a:r>
              <a:rPr lang="en-US" altLang="zh-CN" sz="2000" b="1" dirty="0">
                <a:latin typeface="楷体" pitchFamily="49" charset="-122"/>
                <a:ea typeface="楷体" pitchFamily="49" charset="-122"/>
              </a:rPr>
              <a:t>  </a:t>
            </a:r>
            <a:r>
              <a:rPr lang="zh-CN" altLang="en-US" sz="2000" b="1" dirty="0">
                <a:latin typeface="楷体" pitchFamily="49" charset="-122"/>
                <a:ea typeface="楷体" pitchFamily="49" charset="-122"/>
              </a:rPr>
              <a:t>因业务材料审核较为复杂，受理时间在</a:t>
            </a:r>
            <a:r>
              <a:rPr lang="en-US" altLang="zh-CN" sz="2000" b="1" dirty="0">
                <a:latin typeface="楷体" pitchFamily="49" charset="-122"/>
                <a:ea typeface="楷体" pitchFamily="49" charset="-122"/>
              </a:rPr>
              <a:t>14</a:t>
            </a:r>
            <a:r>
              <a:rPr lang="zh-CN" altLang="en-US" sz="2000" b="1" dirty="0">
                <a:latin typeface="楷体" pitchFamily="49" charset="-122"/>
                <a:ea typeface="楷体" pitchFamily="49" charset="-122"/>
              </a:rPr>
              <a:t>：</a:t>
            </a:r>
            <a:r>
              <a:rPr lang="en-US" altLang="zh-CN" sz="2000" b="1" dirty="0">
                <a:latin typeface="楷体" pitchFamily="49" charset="-122"/>
                <a:ea typeface="楷体" pitchFamily="49" charset="-122"/>
              </a:rPr>
              <a:t>30</a:t>
            </a:r>
            <a:r>
              <a:rPr lang="zh-CN" altLang="en-US" sz="2000" b="1" dirty="0">
                <a:latin typeface="楷体" pitchFamily="49" charset="-122"/>
                <a:ea typeface="楷体" pitchFamily="49" charset="-122"/>
              </a:rPr>
              <a:t>以后的业务，本公司可能无法在当日</a:t>
            </a:r>
            <a:r>
              <a:rPr lang="en-US" altLang="zh-CN" sz="2000" b="1" dirty="0">
                <a:latin typeface="楷体" pitchFamily="49" charset="-122"/>
                <a:ea typeface="楷体" pitchFamily="49" charset="-122"/>
              </a:rPr>
              <a:t>15</a:t>
            </a:r>
            <a:r>
              <a:rPr lang="zh-CN" altLang="en-US" sz="2000" b="1" dirty="0">
                <a:latin typeface="楷体" pitchFamily="49" charset="-122"/>
                <a:ea typeface="楷体" pitchFamily="49" charset="-122"/>
              </a:rPr>
              <a:t>点闭市前处理完毕，敬请谅解和支持</a:t>
            </a:r>
            <a:r>
              <a:rPr lang="zh-CN" altLang="en-US" sz="2000" dirty="0">
                <a:latin typeface="楷体" pitchFamily="49" charset="-122"/>
                <a:ea typeface="楷体" pitchFamily="49" charset="-122"/>
              </a:rPr>
              <a:t>。</a:t>
            </a:r>
          </a:p>
          <a:p>
            <a:pPr eaLnBrk="1" hangingPunct="1">
              <a:buClr>
                <a:srgbClr val="C00000"/>
              </a:buClr>
              <a:buFont typeface="Wingdings" pitchFamily="2" charset="2"/>
              <a:buChar char="p"/>
              <a:defRPr/>
            </a:pPr>
            <a:endParaRPr lang="zh-CN" altLang="en-US" sz="2400" dirty="0">
              <a:latin typeface="楷体" pitchFamily="49" charset="-122"/>
              <a:ea typeface="楷体" pitchFamily="49" charset="-122"/>
            </a:endParaRPr>
          </a:p>
        </p:txBody>
      </p:sp>
      <p:sp>
        <p:nvSpPr>
          <p:cNvPr id="120839" name="灯片编号占位符 8">
            <a:extLst>
              <a:ext uri="{FF2B5EF4-FFF2-40B4-BE49-F238E27FC236}">
                <a16:creationId xmlns:a16="http://schemas.microsoft.com/office/drawing/2014/main" xmlns="" id="{D546FFD1-577A-434A-B17C-78CF28A41CFC}"/>
              </a:ext>
            </a:extLst>
          </p:cNvPr>
          <p:cNvSpPr>
            <a:spLocks noGrp="1"/>
          </p:cNvSpPr>
          <p:nvPr>
            <p:ph type="sldNum" sz="quarter" idx="12"/>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fld id="{41036BAB-643A-4638-9A81-7DDE93E800AD}" type="slidenum">
              <a:rPr lang="en-US" altLang="zh-CN" sz="1400"/>
              <a:pPr>
                <a:spcBef>
                  <a:spcPct val="0"/>
                </a:spcBef>
                <a:buFontTx/>
                <a:buNone/>
              </a:pPr>
              <a:t>71</a:t>
            </a:fld>
            <a:endParaRPr lang="en-US" altLang="zh-CN" sz="1400" dirty="0"/>
          </a:p>
        </p:txBody>
      </p:sp>
      <p:sp>
        <p:nvSpPr>
          <p:cNvPr id="8" name="矩形 7"/>
          <p:cNvSpPr/>
          <p:nvPr/>
        </p:nvSpPr>
        <p:spPr bwMode="gray">
          <a:xfrm>
            <a:off x="7596336" y="6137920"/>
            <a:ext cx="1368152" cy="720080"/>
          </a:xfrm>
          <a:prstGeom prst="rect">
            <a:avLst/>
          </a:prstGeom>
          <a:solidFill>
            <a:schemeClr val="bg1"/>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9" name="Picture 9" descr="D:\2015.1.23\中国结算VI系统(2015.3)\主标-透明背景.png">
            <a:extLst>
              <a:ext uri="{FF2B5EF4-FFF2-40B4-BE49-F238E27FC236}">
                <a16:creationId xmlns:a16="http://schemas.microsoft.com/office/drawing/2014/main" xmlns="" id="{8B4D948B-AEE8-49E3-96E1-E34A9E1E240D}"/>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524750" y="6092826"/>
            <a:ext cx="1474788" cy="6619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xmlns="" val="693537329"/>
      </p:ext>
    </p:extLst>
  </p:cSld>
  <p:clrMapOvr>
    <a:masterClrMapping/>
  </p:clrMapOvr>
  <p:transition>
    <p:sndAc>
      <p:endSnd/>
    </p:sndAc>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a:extLst>
              <a:ext uri="{FF2B5EF4-FFF2-40B4-BE49-F238E27FC236}">
                <a16:creationId xmlns:a16="http://schemas.microsoft.com/office/drawing/2014/main" xmlns="" id="{D2168B64-8EAD-4275-A4BB-6BAC8351D8BA}"/>
              </a:ext>
            </a:extLst>
          </p:cNvPr>
          <p:cNvSpPr/>
          <p:nvPr/>
        </p:nvSpPr>
        <p:spPr bwMode="gray">
          <a:xfrm>
            <a:off x="7358065" y="6000751"/>
            <a:ext cx="1785937" cy="714375"/>
          </a:xfrm>
          <a:prstGeom prst="rect">
            <a:avLst/>
          </a:prstGeom>
          <a:solidFill>
            <a:schemeClr val="bg1"/>
          </a:solidFill>
          <a:ln w="9525">
            <a:noFill/>
            <a:round/>
            <a:headEnd/>
            <a:tailEnd/>
          </a:ln>
        </p:spPr>
        <p:txBody>
          <a:bodyPr wrap="none" lIns="125880" tIns="62939" rIns="125880" bIns="62939" anchor="ctr"/>
          <a:lstStyle/>
          <a:p>
            <a:pPr algn="ctr" eaLnBrk="1" hangingPunct="1">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Rectangle 32">
            <a:extLst>
              <a:ext uri="{FF2B5EF4-FFF2-40B4-BE49-F238E27FC236}">
                <a16:creationId xmlns:a16="http://schemas.microsoft.com/office/drawing/2014/main" xmlns="" id="{A78C9FCA-39B8-47D5-A3CA-902BA322AA0A}"/>
              </a:ext>
            </a:extLst>
          </p:cNvPr>
          <p:cNvSpPr>
            <a:spLocks noChangeArrowheads="1"/>
          </p:cNvSpPr>
          <p:nvPr/>
        </p:nvSpPr>
        <p:spPr bwMode="auto">
          <a:xfrm>
            <a:off x="428625" y="109539"/>
            <a:ext cx="8432800" cy="533400"/>
          </a:xfrm>
          <a:prstGeom prst="rect">
            <a:avLst/>
          </a:prstGeom>
          <a:noFill/>
          <a:ln w="9525">
            <a:noFill/>
            <a:miter lim="800000"/>
            <a:headEnd/>
            <a:tailEnd/>
          </a:ln>
        </p:spPr>
        <p:txBody>
          <a:bodyPr lIns="125880" tIns="62939" rIns="125880" bIns="62939" anchor="b"/>
          <a:lstStyle/>
          <a:p>
            <a:pPr algn="just" eaLnBrk="1" hangingPunct="1">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业务咨询方式</a:t>
            </a:r>
          </a:p>
        </p:txBody>
      </p:sp>
      <p:sp>
        <p:nvSpPr>
          <p:cNvPr id="121860" name="TextBox 9">
            <a:extLst>
              <a:ext uri="{FF2B5EF4-FFF2-40B4-BE49-F238E27FC236}">
                <a16:creationId xmlns:a16="http://schemas.microsoft.com/office/drawing/2014/main" xmlns="" id="{2F393702-904E-4696-9E4A-FFD735CC1A08}"/>
              </a:ext>
            </a:extLst>
          </p:cNvPr>
          <p:cNvSpPr txBox="1">
            <a:spLocks noChangeArrowheads="1"/>
          </p:cNvSpPr>
          <p:nvPr/>
        </p:nvSpPr>
        <p:spPr bwMode="auto">
          <a:xfrm>
            <a:off x="642940" y="1947863"/>
            <a:ext cx="3571875" cy="112430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25880" tIns="62939" rIns="125880" bIns="62939">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lang="zh-CN" altLang="en-US" sz="1800" b="1" dirty="0">
                <a:latin typeface="微软雅黑" panose="020B0503020204020204" pitchFamily="34" charset="-122"/>
                <a:ea typeface="微软雅黑" panose="020B0503020204020204" pitchFamily="34" charset="-122"/>
              </a:rPr>
              <a:t>综合服务热线：</a:t>
            </a:r>
            <a:endParaRPr lang="en-US" altLang="zh-CN" sz="1800" b="1" dirty="0">
              <a:latin typeface="微软雅黑" panose="020B0503020204020204" pitchFamily="34" charset="-122"/>
              <a:ea typeface="微软雅黑" panose="020B0503020204020204" pitchFamily="34" charset="-122"/>
            </a:endParaRPr>
          </a:p>
          <a:p>
            <a:pPr eaLnBrk="1" hangingPunct="1">
              <a:lnSpc>
                <a:spcPct val="120000"/>
              </a:lnSpc>
              <a:spcBef>
                <a:spcPct val="0"/>
              </a:spcBef>
              <a:buFontTx/>
              <a:buNone/>
            </a:pPr>
            <a:r>
              <a:rPr lang="en-US" altLang="zh-CN" sz="1800" b="1" dirty="0">
                <a:latin typeface="微软雅黑" panose="020B0503020204020204" pitchFamily="34" charset="-122"/>
                <a:ea typeface="微软雅黑" panose="020B0503020204020204" pitchFamily="34" charset="-122"/>
              </a:rPr>
              <a:t>4008-058-058</a:t>
            </a:r>
          </a:p>
          <a:p>
            <a:pPr eaLnBrk="1" hangingPunct="1">
              <a:lnSpc>
                <a:spcPct val="120000"/>
              </a:lnSpc>
              <a:spcBef>
                <a:spcPct val="0"/>
              </a:spcBef>
              <a:buFontTx/>
              <a:buNone/>
            </a:pPr>
            <a:r>
              <a:rPr lang="zh-CN" altLang="en-US" sz="1800" b="1" dirty="0">
                <a:latin typeface="微软雅黑" panose="020B0503020204020204" pitchFamily="34" charset="-122"/>
                <a:ea typeface="微软雅黑" panose="020B0503020204020204" pitchFamily="34" charset="-122"/>
              </a:rPr>
              <a:t>           转</a:t>
            </a:r>
            <a:r>
              <a:rPr lang="en-US" altLang="zh-CN" sz="1800" b="1" dirty="0">
                <a:latin typeface="微软雅黑" panose="020B0503020204020204" pitchFamily="34" charset="-122"/>
                <a:ea typeface="微软雅黑" panose="020B0503020204020204" pitchFamily="34" charset="-122"/>
              </a:rPr>
              <a:t>3</a:t>
            </a:r>
            <a:r>
              <a:rPr lang="zh-CN" altLang="en-US" sz="1800" b="1" dirty="0">
                <a:latin typeface="微软雅黑" panose="020B0503020204020204" pitchFamily="34" charset="-122"/>
                <a:ea typeface="微软雅黑" panose="020B0503020204020204" pitchFamily="34" charset="-122"/>
              </a:rPr>
              <a:t>（全国股转系统）</a:t>
            </a:r>
            <a:endParaRPr lang="en-US" altLang="zh-CN" sz="1800" b="1" dirty="0">
              <a:latin typeface="微软雅黑" panose="020B0503020204020204" pitchFamily="34" charset="-122"/>
              <a:ea typeface="微软雅黑" panose="020B0503020204020204" pitchFamily="34" charset="-122"/>
            </a:endParaRPr>
          </a:p>
        </p:txBody>
      </p:sp>
      <p:sp>
        <p:nvSpPr>
          <p:cNvPr id="12" name="椭圆 11">
            <a:extLst>
              <a:ext uri="{FF2B5EF4-FFF2-40B4-BE49-F238E27FC236}">
                <a16:creationId xmlns:a16="http://schemas.microsoft.com/office/drawing/2014/main" xmlns="" id="{2378267B-1BCF-4046-B765-BC66A804653B}"/>
              </a:ext>
            </a:extLst>
          </p:cNvPr>
          <p:cNvSpPr/>
          <p:nvPr/>
        </p:nvSpPr>
        <p:spPr bwMode="gray">
          <a:xfrm>
            <a:off x="1857356" y="1285860"/>
            <a:ext cx="571504" cy="571504"/>
          </a:xfrm>
          <a:prstGeom prst="ellipse">
            <a:avLst/>
          </a:prstGeom>
          <a:solidFill>
            <a:srgbClr val="C00000"/>
          </a:solidFill>
          <a:ln w="9525">
            <a:solidFill>
              <a:schemeClr val="bg1"/>
            </a:solidFill>
            <a:round/>
            <a:headEnd/>
            <a:tailEnd/>
          </a:ln>
        </p:spPr>
        <p:txBody>
          <a:bodyPr wrap="none" lIns="125880" tIns="62939" rIns="125880" bIns="62939" anchor="ctr"/>
          <a:lstStyle/>
          <a:p>
            <a:pPr algn="ctr" eaLnBrk="1" hangingPunct="1">
              <a:defRPr/>
            </a:pPr>
            <a:r>
              <a:rPr lang="en-US" altLang="zh-CN" sz="4500" b="1"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1</a:t>
            </a:r>
            <a:endParaRPr lang="zh-CN" altLang="en-US" sz="4500" b="1"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endParaRPr>
          </a:p>
        </p:txBody>
      </p:sp>
      <p:sp>
        <p:nvSpPr>
          <p:cNvPr id="13" name="椭圆 12">
            <a:extLst>
              <a:ext uri="{FF2B5EF4-FFF2-40B4-BE49-F238E27FC236}">
                <a16:creationId xmlns:a16="http://schemas.microsoft.com/office/drawing/2014/main" xmlns="" id="{3709647D-0673-40FB-A879-BB9C6A56817F}"/>
              </a:ext>
            </a:extLst>
          </p:cNvPr>
          <p:cNvSpPr/>
          <p:nvPr/>
        </p:nvSpPr>
        <p:spPr bwMode="gray">
          <a:xfrm>
            <a:off x="1928794" y="3786189"/>
            <a:ext cx="571504" cy="571504"/>
          </a:xfrm>
          <a:prstGeom prst="ellipse">
            <a:avLst/>
          </a:prstGeom>
          <a:solidFill>
            <a:srgbClr val="C00000"/>
          </a:solidFill>
          <a:ln w="9525">
            <a:solidFill>
              <a:schemeClr val="bg1"/>
            </a:solidFill>
            <a:round/>
            <a:headEnd/>
            <a:tailEnd/>
          </a:ln>
        </p:spPr>
        <p:txBody>
          <a:bodyPr wrap="none" lIns="125880" tIns="62939" rIns="125880" bIns="62939" anchor="ctr"/>
          <a:lstStyle/>
          <a:p>
            <a:pPr algn="ctr" eaLnBrk="1" hangingPunct="1">
              <a:defRPr/>
            </a:pPr>
            <a:r>
              <a:rPr lang="en-US" altLang="zh-CN" sz="4500" b="1"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2</a:t>
            </a:r>
            <a:endParaRPr lang="zh-CN" altLang="en-US" sz="4500" b="1"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endParaRPr>
          </a:p>
        </p:txBody>
      </p:sp>
      <p:sp>
        <p:nvSpPr>
          <p:cNvPr id="121863" name="TextBox 15">
            <a:extLst>
              <a:ext uri="{FF2B5EF4-FFF2-40B4-BE49-F238E27FC236}">
                <a16:creationId xmlns:a16="http://schemas.microsoft.com/office/drawing/2014/main" xmlns="" id="{A1957E90-C971-4BFC-9AEB-0102D773726B}"/>
              </a:ext>
            </a:extLst>
          </p:cNvPr>
          <p:cNvSpPr txBox="1">
            <a:spLocks noChangeArrowheads="1"/>
          </p:cNvSpPr>
          <p:nvPr/>
        </p:nvSpPr>
        <p:spPr bwMode="auto">
          <a:xfrm>
            <a:off x="719138" y="4214814"/>
            <a:ext cx="4138612" cy="112430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25880" tIns="62939" rIns="125880" bIns="62939">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endParaRPr lang="en-US" altLang="zh-CN" sz="1800" b="1" dirty="0">
              <a:latin typeface="微软雅黑" panose="020B0503020204020204" pitchFamily="34" charset="-122"/>
              <a:ea typeface="微软雅黑" panose="020B0503020204020204" pitchFamily="34" charset="-122"/>
            </a:endParaRPr>
          </a:p>
          <a:p>
            <a:pPr eaLnBrk="1" hangingPunct="1">
              <a:lnSpc>
                <a:spcPct val="120000"/>
              </a:lnSpc>
              <a:spcBef>
                <a:spcPct val="0"/>
              </a:spcBef>
              <a:buFontTx/>
              <a:buNone/>
            </a:pPr>
            <a:r>
              <a:rPr lang="zh-CN" altLang="en-US" sz="1800" b="1">
                <a:latin typeface="微软雅黑" panose="020B0503020204020204" pitchFamily="34" charset="-122"/>
                <a:ea typeface="微软雅黑" panose="020B0503020204020204" pitchFamily="34" charset="-122"/>
              </a:rPr>
              <a:t>在线客服：官网右下角</a:t>
            </a:r>
            <a:r>
              <a:rPr lang="en-US" altLang="zh-CN" sz="1800" b="1" dirty="0">
                <a:solidFill>
                  <a:srgbClr val="0070C0"/>
                </a:solidFill>
                <a:latin typeface="微软雅黑" panose="020B0503020204020204" pitchFamily="34" charset="-122"/>
                <a:ea typeface="微软雅黑" panose="020B0503020204020204" pitchFamily="34" charset="-122"/>
              </a:rPr>
              <a:t>www.chinaclear.cn</a:t>
            </a:r>
          </a:p>
        </p:txBody>
      </p:sp>
      <p:pic>
        <p:nvPicPr>
          <p:cNvPr id="121864" name="Picture 9" descr="D:\2015.1.23\中国结算VI系统(2015.3)\主标-透明背景.png">
            <a:extLst>
              <a:ext uri="{FF2B5EF4-FFF2-40B4-BE49-F238E27FC236}">
                <a16:creationId xmlns:a16="http://schemas.microsoft.com/office/drawing/2014/main" xmlns="" id="{8B4D948B-AEE8-49E3-96E1-E34A9E1E240D}"/>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524750" y="6092826"/>
            <a:ext cx="1474788" cy="6619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1865" name="图片 10" descr="1.png">
            <a:extLst>
              <a:ext uri="{FF2B5EF4-FFF2-40B4-BE49-F238E27FC236}">
                <a16:creationId xmlns:a16="http://schemas.microsoft.com/office/drawing/2014/main" xmlns="" id="{9B3D7963-0039-4E64-B0D6-E2BD9E56F7E1}"/>
              </a:ext>
            </a:extLst>
          </p:cNvPr>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708402" y="1125539"/>
            <a:ext cx="5319713" cy="4978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xmlns="" val="135764377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p:cNvPr>
          <p:cNvSpPr/>
          <p:nvPr/>
        </p:nvSpPr>
        <p:spPr>
          <a:xfrm>
            <a:off x="0" y="2592388"/>
            <a:ext cx="1403350" cy="17129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0" name="标题 1">
            <a:extLst/>
          </p:cNvPr>
          <p:cNvSpPr txBox="1">
            <a:spLocks/>
          </p:cNvSpPr>
          <p:nvPr/>
        </p:nvSpPr>
        <p:spPr bwMode="auto">
          <a:xfrm>
            <a:off x="428625" y="285751"/>
            <a:ext cx="4471988"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业务联系方式</a:t>
            </a:r>
            <a:b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9" name="对角圆角矩形 8">
            <a:extLst/>
          </p:cNvPr>
          <p:cNvSpPr/>
          <p:nvPr/>
        </p:nvSpPr>
        <p:spPr bwMode="gray">
          <a:xfrm>
            <a:off x="179512" y="1860655"/>
            <a:ext cx="2592288" cy="3322522"/>
          </a:xfrm>
          <a:prstGeom prst="round2DiagRect">
            <a:avLst/>
          </a:prstGeom>
          <a:noFill/>
          <a:ln w="19050">
            <a:solidFill>
              <a:srgbClr val="C0C0C0"/>
            </a:solidFill>
            <a:round/>
            <a:headEnd/>
            <a:tailEnd/>
          </a:ln>
        </p:spPr>
        <p:txBody>
          <a:bodyPr wrap="square" anchor="ctr">
            <a:spAutoFit/>
          </a:bodyPr>
          <a:lstStyle/>
          <a:p>
            <a:pPr marL="285750" indent="-285750" eaLnBrk="1" fontAlgn="ctr" latinLnBrk="1" hangingPunct="1">
              <a:lnSpc>
                <a:spcPct val="120000"/>
              </a:lnSpc>
              <a:buFont typeface="Wingdings" pitchFamily="2" charset="2"/>
              <a:buChar char="ü"/>
              <a:defRPr/>
            </a:pPr>
            <a:r>
              <a:rPr lang="zh-CN" altLang="en-US" dirty="0">
                <a:ln w="12700">
                  <a:solidFill>
                    <a:schemeClr val="tx2">
                      <a:satMod val="155000"/>
                    </a:schemeClr>
                  </a:solidFill>
                  <a:prstDash val="solid"/>
                </a:ln>
                <a:solidFill>
                  <a:schemeClr val="bg2">
                    <a:tint val="85000"/>
                    <a:satMod val="155000"/>
                  </a:schemeClr>
                </a:solidFill>
                <a:latin typeface="华文仿宋" pitchFamily="2" charset="-122"/>
                <a:ea typeface="华文仿宋" pitchFamily="2" charset="-122"/>
              </a:rPr>
              <a:t>业务期待：共同交流，互促创新，服务证券市场投资者。</a:t>
            </a:r>
            <a:endParaRPr lang="en-US" altLang="zh-CN" dirty="0">
              <a:ln w="12700">
                <a:solidFill>
                  <a:schemeClr val="tx2">
                    <a:satMod val="155000"/>
                  </a:schemeClr>
                </a:solidFill>
                <a:prstDash val="solid"/>
              </a:ln>
              <a:solidFill>
                <a:schemeClr val="bg2">
                  <a:tint val="85000"/>
                  <a:satMod val="155000"/>
                </a:schemeClr>
              </a:solidFill>
              <a:latin typeface="华文仿宋" pitchFamily="2" charset="-122"/>
              <a:ea typeface="华文仿宋" pitchFamily="2" charset="-122"/>
            </a:endParaRPr>
          </a:p>
          <a:p>
            <a:pPr marL="285750" indent="-285750" eaLnBrk="1" fontAlgn="ctr" latinLnBrk="1" hangingPunct="1">
              <a:lnSpc>
                <a:spcPct val="120000"/>
              </a:lnSpc>
              <a:buFont typeface="Wingdings" pitchFamily="2" charset="2"/>
              <a:buChar char="ü"/>
              <a:defRPr/>
            </a:pPr>
            <a:r>
              <a:rPr lang="en-US" altLang="zh-CN" dirty="0">
                <a:ln w="12700">
                  <a:solidFill>
                    <a:schemeClr val="tx2">
                      <a:satMod val="155000"/>
                    </a:schemeClr>
                  </a:solidFill>
                  <a:prstDash val="solid"/>
                </a:ln>
                <a:solidFill>
                  <a:schemeClr val="bg2">
                    <a:tint val="85000"/>
                    <a:satMod val="155000"/>
                  </a:schemeClr>
                </a:solidFill>
                <a:latin typeface="华文仿宋" pitchFamily="2" charset="-122"/>
                <a:ea typeface="华文仿宋" pitchFamily="2" charset="-122"/>
              </a:rPr>
              <a:t> </a:t>
            </a:r>
            <a:r>
              <a:rPr lang="zh-CN" altLang="en-US" dirty="0">
                <a:ln w="12700">
                  <a:solidFill>
                    <a:schemeClr val="tx2">
                      <a:satMod val="155000"/>
                    </a:schemeClr>
                  </a:solidFill>
                  <a:prstDash val="solid"/>
                </a:ln>
                <a:solidFill>
                  <a:schemeClr val="bg2">
                    <a:tint val="85000"/>
                    <a:satMod val="155000"/>
                  </a:schemeClr>
                </a:solidFill>
                <a:latin typeface="华文仿宋" pitchFamily="2" charset="-122"/>
                <a:ea typeface="华文仿宋" pitchFamily="2" charset="-122"/>
              </a:rPr>
              <a:t>地址：北京市西城区金融大街</a:t>
            </a:r>
            <a:r>
              <a:rPr lang="en-US" altLang="zh-CN" dirty="0">
                <a:ln w="12700">
                  <a:solidFill>
                    <a:schemeClr val="tx2">
                      <a:satMod val="155000"/>
                    </a:schemeClr>
                  </a:solidFill>
                  <a:prstDash val="solid"/>
                </a:ln>
                <a:solidFill>
                  <a:schemeClr val="bg2">
                    <a:tint val="85000"/>
                    <a:satMod val="155000"/>
                  </a:schemeClr>
                </a:solidFill>
                <a:latin typeface="华文仿宋" pitchFamily="2" charset="-122"/>
                <a:ea typeface="华文仿宋" pitchFamily="2" charset="-122"/>
              </a:rPr>
              <a:t>27</a:t>
            </a:r>
            <a:r>
              <a:rPr lang="zh-CN" altLang="en-US" dirty="0">
                <a:ln w="12700">
                  <a:solidFill>
                    <a:schemeClr val="tx2">
                      <a:satMod val="155000"/>
                    </a:schemeClr>
                  </a:solidFill>
                  <a:prstDash val="solid"/>
                </a:ln>
                <a:solidFill>
                  <a:schemeClr val="bg2">
                    <a:tint val="85000"/>
                    <a:satMod val="155000"/>
                  </a:schemeClr>
                </a:solidFill>
                <a:latin typeface="华文仿宋" pitchFamily="2" charset="-122"/>
                <a:ea typeface="华文仿宋" pitchFamily="2" charset="-122"/>
              </a:rPr>
              <a:t>号投资广场</a:t>
            </a:r>
            <a:r>
              <a:rPr lang="en-US" altLang="zh-CN" dirty="0">
                <a:ln w="12700">
                  <a:solidFill>
                    <a:schemeClr val="tx2">
                      <a:satMod val="155000"/>
                    </a:schemeClr>
                  </a:solidFill>
                  <a:prstDash val="solid"/>
                </a:ln>
                <a:solidFill>
                  <a:schemeClr val="bg2">
                    <a:tint val="85000"/>
                    <a:satMod val="155000"/>
                  </a:schemeClr>
                </a:solidFill>
                <a:latin typeface="华文仿宋" pitchFamily="2" charset="-122"/>
                <a:ea typeface="华文仿宋" pitchFamily="2" charset="-122"/>
              </a:rPr>
              <a:t>B</a:t>
            </a:r>
            <a:r>
              <a:rPr lang="zh-CN" altLang="en-US" dirty="0">
                <a:ln w="12700">
                  <a:solidFill>
                    <a:schemeClr val="tx2">
                      <a:satMod val="155000"/>
                    </a:schemeClr>
                  </a:solidFill>
                  <a:prstDash val="solid"/>
                </a:ln>
                <a:solidFill>
                  <a:schemeClr val="bg2">
                    <a:tint val="85000"/>
                    <a:satMod val="155000"/>
                  </a:schemeClr>
                </a:solidFill>
                <a:latin typeface="华文仿宋" pitchFamily="2" charset="-122"/>
                <a:ea typeface="华文仿宋" pitchFamily="2" charset="-122"/>
              </a:rPr>
              <a:t>座</a:t>
            </a:r>
            <a:r>
              <a:rPr lang="en-US" altLang="zh-CN" dirty="0">
                <a:ln w="12700">
                  <a:solidFill>
                    <a:schemeClr val="tx2">
                      <a:satMod val="155000"/>
                    </a:schemeClr>
                  </a:solidFill>
                  <a:prstDash val="solid"/>
                </a:ln>
                <a:solidFill>
                  <a:schemeClr val="bg2">
                    <a:tint val="85000"/>
                    <a:satMod val="155000"/>
                  </a:schemeClr>
                </a:solidFill>
                <a:latin typeface="华文仿宋" pitchFamily="2" charset="-122"/>
                <a:ea typeface="华文仿宋" pitchFamily="2" charset="-122"/>
              </a:rPr>
              <a:t>23</a:t>
            </a:r>
            <a:r>
              <a:rPr lang="zh-CN" altLang="en-US" dirty="0">
                <a:ln w="12700">
                  <a:solidFill>
                    <a:schemeClr val="tx2">
                      <a:satMod val="155000"/>
                    </a:schemeClr>
                  </a:solidFill>
                  <a:prstDash val="solid"/>
                </a:ln>
                <a:solidFill>
                  <a:schemeClr val="bg2">
                    <a:tint val="85000"/>
                    <a:satMod val="155000"/>
                  </a:schemeClr>
                </a:solidFill>
                <a:latin typeface="华文仿宋" pitchFamily="2" charset="-122"/>
                <a:ea typeface="华文仿宋" pitchFamily="2" charset="-122"/>
              </a:rPr>
              <a:t>层</a:t>
            </a:r>
            <a:endParaRPr lang="en-US" altLang="zh-CN" dirty="0">
              <a:ln w="12700">
                <a:solidFill>
                  <a:schemeClr val="tx2">
                    <a:satMod val="155000"/>
                  </a:schemeClr>
                </a:solidFill>
                <a:prstDash val="solid"/>
              </a:ln>
              <a:solidFill>
                <a:schemeClr val="bg2">
                  <a:tint val="85000"/>
                  <a:satMod val="155000"/>
                </a:schemeClr>
              </a:solidFill>
              <a:latin typeface="华文仿宋" pitchFamily="2" charset="-122"/>
              <a:ea typeface="华文仿宋" pitchFamily="2" charset="-122"/>
            </a:endParaRPr>
          </a:p>
          <a:p>
            <a:pPr marL="285750" indent="-285750" eaLnBrk="1" fontAlgn="ctr" latinLnBrk="1" hangingPunct="1">
              <a:lnSpc>
                <a:spcPct val="120000"/>
              </a:lnSpc>
              <a:buFont typeface="Wingdings" pitchFamily="2" charset="2"/>
              <a:buChar char="ü"/>
              <a:defRPr/>
            </a:pPr>
            <a:r>
              <a:rPr lang="zh-CN" altLang="en-US" dirty="0">
                <a:ln w="12700">
                  <a:solidFill>
                    <a:schemeClr val="tx2">
                      <a:satMod val="155000"/>
                    </a:schemeClr>
                  </a:solidFill>
                  <a:prstDash val="solid"/>
                </a:ln>
                <a:solidFill>
                  <a:schemeClr val="bg2">
                    <a:tint val="85000"/>
                    <a:satMod val="155000"/>
                  </a:schemeClr>
                </a:solidFill>
                <a:latin typeface="华文仿宋" pitchFamily="2" charset="-122"/>
                <a:ea typeface="华文仿宋" pitchFamily="2" charset="-122"/>
              </a:rPr>
              <a:t>联系方式：李思函，</a:t>
            </a:r>
            <a:endParaRPr lang="en-US" altLang="zh-CN" dirty="0">
              <a:ln w="12700">
                <a:solidFill>
                  <a:schemeClr val="tx2">
                    <a:satMod val="155000"/>
                  </a:schemeClr>
                </a:solidFill>
                <a:prstDash val="solid"/>
              </a:ln>
              <a:solidFill>
                <a:schemeClr val="bg2">
                  <a:tint val="85000"/>
                  <a:satMod val="155000"/>
                </a:schemeClr>
              </a:solidFill>
              <a:latin typeface="华文仿宋" pitchFamily="2" charset="-122"/>
              <a:ea typeface="华文仿宋" pitchFamily="2" charset="-122"/>
            </a:endParaRPr>
          </a:p>
          <a:p>
            <a:pPr marL="285750" indent="-285750" eaLnBrk="1" fontAlgn="ctr" latinLnBrk="1" hangingPunct="1">
              <a:lnSpc>
                <a:spcPct val="120000"/>
              </a:lnSpc>
              <a:defRPr/>
            </a:pPr>
            <a:r>
              <a:rPr lang="en-US" altLang="zh-CN" u="sng" dirty="0">
                <a:ln w="12700">
                  <a:solidFill>
                    <a:schemeClr val="tx2">
                      <a:satMod val="155000"/>
                    </a:schemeClr>
                  </a:solidFill>
                  <a:prstDash val="solid"/>
                </a:ln>
                <a:solidFill>
                  <a:schemeClr val="bg2">
                    <a:tint val="85000"/>
                    <a:satMod val="155000"/>
                  </a:schemeClr>
                </a:solidFill>
                <a:latin typeface="华文仿宋" pitchFamily="2" charset="-122"/>
                <a:ea typeface="华文仿宋" pitchFamily="2" charset="-122"/>
                <a:hlinkClick r:id="rId2"/>
              </a:rPr>
              <a:t> shli@chinaclear.com.cn</a:t>
            </a:r>
            <a:endParaRPr lang="en-US" altLang="zh-CN" u="sng" dirty="0">
              <a:ln w="12700">
                <a:solidFill>
                  <a:schemeClr val="tx2">
                    <a:satMod val="155000"/>
                  </a:schemeClr>
                </a:solidFill>
                <a:prstDash val="solid"/>
              </a:ln>
              <a:solidFill>
                <a:schemeClr val="bg2">
                  <a:tint val="85000"/>
                  <a:satMod val="155000"/>
                </a:schemeClr>
              </a:solidFill>
              <a:latin typeface="华文仿宋" pitchFamily="2" charset="-122"/>
              <a:ea typeface="华文仿宋" pitchFamily="2" charset="-122"/>
            </a:endParaRPr>
          </a:p>
          <a:p>
            <a:pPr marL="285750" indent="-285750" eaLnBrk="1" fontAlgn="ctr" latinLnBrk="1" hangingPunct="1">
              <a:lnSpc>
                <a:spcPct val="120000"/>
              </a:lnSpc>
              <a:buFont typeface="Wingdings" pitchFamily="2" charset="2"/>
              <a:buChar char="ü"/>
              <a:defRPr/>
            </a:pPr>
            <a:r>
              <a:rPr lang="zh-CN" altLang="en-US" dirty="0">
                <a:ln w="12700">
                  <a:solidFill>
                    <a:schemeClr val="tx2">
                      <a:satMod val="155000"/>
                    </a:schemeClr>
                  </a:solidFill>
                  <a:prstDash val="solid"/>
                </a:ln>
                <a:solidFill>
                  <a:schemeClr val="bg2">
                    <a:tint val="85000"/>
                    <a:satMod val="155000"/>
                  </a:schemeClr>
                </a:solidFill>
                <a:latin typeface="华文仿宋" pitchFamily="2" charset="-122"/>
                <a:ea typeface="华文仿宋" pitchFamily="2" charset="-122"/>
              </a:rPr>
              <a:t>邮政编码：</a:t>
            </a:r>
            <a:r>
              <a:rPr lang="en-US" altLang="zh-CN" dirty="0">
                <a:ln w="12700">
                  <a:solidFill>
                    <a:schemeClr val="tx2">
                      <a:satMod val="155000"/>
                    </a:schemeClr>
                  </a:solidFill>
                  <a:prstDash val="solid"/>
                </a:ln>
                <a:solidFill>
                  <a:schemeClr val="bg2">
                    <a:tint val="85000"/>
                    <a:satMod val="155000"/>
                  </a:schemeClr>
                </a:solidFill>
                <a:latin typeface="华文仿宋" pitchFamily="2" charset="-122"/>
                <a:ea typeface="华文仿宋" pitchFamily="2" charset="-122"/>
              </a:rPr>
              <a:t>100032   </a:t>
            </a:r>
          </a:p>
        </p:txBody>
      </p:sp>
      <p:sp>
        <p:nvSpPr>
          <p:cNvPr id="83973" name="灯片编号占位符 6"/>
          <p:cNvSpPr>
            <a:spLocks noGrp="1"/>
          </p:cNvSpPr>
          <p:nvPr>
            <p:ph type="sldNum" sz="quarter" idx="12"/>
          </p:nvPr>
        </p:nvSpPr>
        <p:spPr>
          <a:noFill/>
        </p:spPr>
        <p:txBody>
          <a:bodyPr/>
          <a:lstStyle/>
          <a:p>
            <a:fld id="{4533555A-1F11-4001-B4AF-8312AD1C1840}" type="slidenum">
              <a:rPr lang="en-US" altLang="zh-CN" smtClean="0"/>
              <a:pPr/>
              <a:t>73</a:t>
            </a:fld>
            <a:endParaRPr lang="en-US" altLang="zh-CN" dirty="0"/>
          </a:p>
        </p:txBody>
      </p:sp>
      <p:pic>
        <p:nvPicPr>
          <p:cNvPr id="83974" name="图片 6" descr="无标题.png"/>
          <p:cNvPicPr>
            <a:picLocks noChangeAspect="1"/>
          </p:cNvPicPr>
          <p:nvPr/>
        </p:nvPicPr>
        <p:blipFill>
          <a:blip r:embed="rId3" cstate="print"/>
          <a:srcRect r="34250" b="-3748"/>
          <a:stretch>
            <a:fillRect/>
          </a:stretch>
        </p:blipFill>
        <p:spPr bwMode="auto">
          <a:xfrm>
            <a:off x="2916238" y="1196977"/>
            <a:ext cx="6011862" cy="5141913"/>
          </a:xfrm>
          <a:prstGeom prst="rect">
            <a:avLst/>
          </a:prstGeom>
          <a:noFill/>
          <a:ln w="9525">
            <a:noFill/>
            <a:miter lim="800000"/>
            <a:headEnd/>
            <a:tailEnd/>
          </a:ln>
        </p:spPr>
      </p:pic>
      <p:sp>
        <p:nvSpPr>
          <p:cNvPr id="8" name="圆角矩形 7"/>
          <p:cNvSpPr/>
          <p:nvPr/>
        </p:nvSpPr>
        <p:spPr bwMode="gray">
          <a:xfrm>
            <a:off x="7380290" y="2133600"/>
            <a:ext cx="1152525" cy="2016125"/>
          </a:xfrm>
          <a:prstGeom prst="roundRect">
            <a:avLst/>
          </a:prstGeom>
          <a:noFill/>
          <a:ln w="28575">
            <a:solidFill>
              <a:srgbClr val="FF0000"/>
            </a:solidFill>
            <a:round/>
            <a:headEnd/>
            <a:tailEnd/>
          </a:ln>
        </p:spPr>
        <p:txBody>
          <a:bodyPr wrap="none" anchor="ctr"/>
          <a:lstStyle/>
          <a:p>
            <a:pPr algn="ctr">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 name="圆角矩形 10"/>
          <p:cNvSpPr/>
          <p:nvPr/>
        </p:nvSpPr>
        <p:spPr bwMode="gray">
          <a:xfrm>
            <a:off x="3924302" y="2852738"/>
            <a:ext cx="1439863" cy="1439863"/>
          </a:xfrm>
          <a:prstGeom prst="roundRect">
            <a:avLst/>
          </a:prstGeom>
          <a:noFill/>
          <a:ln w="28575">
            <a:solidFill>
              <a:srgbClr val="FF0000"/>
            </a:solidFill>
            <a:round/>
            <a:headEnd/>
            <a:tailEnd/>
          </a:ln>
        </p:spPr>
        <p:txBody>
          <a:bodyPr wrap="none" anchor="ctr"/>
          <a:lstStyle/>
          <a:p>
            <a:pPr algn="ctr">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3977" name="矩形 11"/>
          <p:cNvSpPr>
            <a:spLocks noChangeArrowheads="1"/>
          </p:cNvSpPr>
          <p:nvPr/>
        </p:nvSpPr>
        <p:spPr bwMode="auto">
          <a:xfrm>
            <a:off x="4017964" y="3244851"/>
            <a:ext cx="1202109" cy="646331"/>
          </a:xfrm>
          <a:prstGeom prst="rect">
            <a:avLst/>
          </a:prstGeom>
          <a:noFill/>
          <a:ln w="9525">
            <a:noFill/>
            <a:miter lim="800000"/>
            <a:headEnd/>
            <a:tailEnd/>
          </a:ln>
        </p:spPr>
        <p:txBody>
          <a:bodyPr wrap="square">
            <a:spAutoFit/>
          </a:bodyPr>
          <a:lstStyle/>
          <a:p>
            <a:pPr algn="ctr"/>
            <a:r>
              <a:rPr lang="zh-CN" altLang="en-US" b="1" dirty="0"/>
              <a:t>投资广场</a:t>
            </a:r>
            <a:r>
              <a:rPr lang="en-US" altLang="zh-CN" b="1" dirty="0"/>
              <a:t>B</a:t>
            </a:r>
            <a:r>
              <a:rPr lang="zh-CN" altLang="en-US" b="1" dirty="0"/>
              <a:t>座</a:t>
            </a:r>
            <a:r>
              <a:rPr lang="en-US" altLang="zh-CN" b="1" dirty="0"/>
              <a:t>23</a:t>
            </a:r>
            <a:r>
              <a:rPr lang="zh-CN" altLang="en-US" b="1" dirty="0"/>
              <a:t>层</a:t>
            </a:r>
          </a:p>
        </p:txBody>
      </p:sp>
      <p:sp>
        <p:nvSpPr>
          <p:cNvPr id="12" name="矩形 11"/>
          <p:cNvSpPr/>
          <p:nvPr/>
        </p:nvSpPr>
        <p:spPr>
          <a:xfrm>
            <a:off x="7418032" y="2924946"/>
            <a:ext cx="1114408" cy="646331"/>
          </a:xfrm>
          <a:prstGeom prst="rect">
            <a:avLst/>
          </a:prstGeom>
        </p:spPr>
        <p:txBody>
          <a:bodyPr wrap="none">
            <a:spAutoFit/>
          </a:bodyPr>
          <a:lstStyle/>
          <a:p>
            <a:pPr algn="ctr"/>
            <a:r>
              <a:rPr lang="zh-CN" altLang="en-US" b="1" dirty="0"/>
              <a:t>金阳大厦</a:t>
            </a:r>
            <a:endParaRPr lang="en-US" altLang="zh-CN" b="1" dirty="0"/>
          </a:p>
          <a:p>
            <a:pPr algn="ctr"/>
            <a:r>
              <a:rPr lang="en-US" altLang="zh-CN" b="1" dirty="0"/>
              <a:t>5</a:t>
            </a:r>
            <a:r>
              <a:rPr lang="zh-CN" altLang="en-US" b="1" dirty="0"/>
              <a:t>层</a:t>
            </a:r>
          </a:p>
        </p:txBody>
      </p:sp>
      <p:sp>
        <p:nvSpPr>
          <p:cNvPr id="16" name="右箭头 15"/>
          <p:cNvSpPr/>
          <p:nvPr/>
        </p:nvSpPr>
        <p:spPr bwMode="gray">
          <a:xfrm rot="9880092">
            <a:off x="5429042" y="3250277"/>
            <a:ext cx="1944216" cy="208336"/>
          </a:xfrm>
          <a:prstGeom prst="rightArrow">
            <a:avLst>
              <a:gd name="adj1" fmla="val 50000"/>
              <a:gd name="adj2" fmla="val 47510"/>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ransition>
    <p:sndAc>
      <p:endSnd/>
    </p:sndAc>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a:extLst>
              <a:ext uri="{FF2B5EF4-FFF2-40B4-BE49-F238E27FC236}">
                <a16:creationId xmlns:a16="http://schemas.microsoft.com/office/drawing/2014/main" xmlns="" id="{56C854F5-238B-4B0D-A1D5-5490D76E8AD1}"/>
              </a:ext>
            </a:extLst>
          </p:cNvPr>
          <p:cNvCxnSpPr/>
          <p:nvPr/>
        </p:nvCxnSpPr>
        <p:spPr>
          <a:xfrm>
            <a:off x="755576" y="1772816"/>
            <a:ext cx="0" cy="503239"/>
          </a:xfrm>
          <a:prstGeom prst="line">
            <a:avLst/>
          </a:prstGeom>
          <a:ln w="76200">
            <a:solidFill>
              <a:srgbClr val="C00000"/>
            </a:solidFill>
          </a:ln>
        </p:spPr>
        <p:style>
          <a:lnRef idx="1">
            <a:schemeClr val="accent2"/>
          </a:lnRef>
          <a:fillRef idx="0">
            <a:schemeClr val="accent2"/>
          </a:fillRef>
          <a:effectRef idx="0">
            <a:schemeClr val="accent2"/>
          </a:effectRef>
          <a:fontRef idx="minor">
            <a:schemeClr val="tx1"/>
          </a:fontRef>
        </p:style>
      </p:cxnSp>
      <p:sp>
        <p:nvSpPr>
          <p:cNvPr id="23559" name="灯片编号占位符 9">
            <a:extLst>
              <a:ext uri="{FF2B5EF4-FFF2-40B4-BE49-F238E27FC236}">
                <a16:creationId xmlns:a16="http://schemas.microsoft.com/office/drawing/2014/main" xmlns="" id="{66297367-9E96-427E-A9DC-9AD0286BA9FE}"/>
              </a:ext>
            </a:extLst>
          </p:cNvPr>
          <p:cNvSpPr>
            <a:spLocks noGrp="1"/>
          </p:cNvSpPr>
          <p:nvPr>
            <p:ph type="sldNum" sz="quarter" idx="12"/>
          </p:nvPr>
        </p:nvSpPr>
        <p:spPr>
          <a:xfrm>
            <a:off x="2627313" y="6122988"/>
            <a:ext cx="2133600" cy="476251"/>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48E7E794-10A4-4D1A-B11F-C265149D9B7A}" type="slidenum">
              <a:rPr lang="en-US" altLang="zh-CN"/>
              <a:pPr/>
              <a:t>74</a:t>
            </a:fld>
            <a:endParaRPr lang="en-US" altLang="zh-CN" dirty="0"/>
          </a:p>
        </p:txBody>
      </p:sp>
      <p:sp>
        <p:nvSpPr>
          <p:cNvPr id="58" name="标题 1">
            <a:extLst>
              <a:ext uri="{FF2B5EF4-FFF2-40B4-BE49-F238E27FC236}">
                <a16:creationId xmlns:a16="http://schemas.microsoft.com/office/drawing/2014/main" xmlns="" id="{6E3AA0AC-DF0A-4B41-9A69-F1DC19C444BE}"/>
              </a:ext>
            </a:extLst>
          </p:cNvPr>
          <p:cNvSpPr txBox="1">
            <a:spLocks/>
          </p:cNvSpPr>
          <p:nvPr/>
        </p:nvSpPr>
        <p:spPr bwMode="auto">
          <a:xfrm>
            <a:off x="467544" y="476672"/>
            <a:ext cx="4471990" cy="58259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zh-CN" altLang="en-US" sz="2400" b="1" dirty="0" smtClean="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中国结算</a:t>
            </a:r>
            <a:r>
              <a:rPr lang="en-US" altLang="zh-CN" sz="2400" b="1" dirty="0" smtClean="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APP</a:t>
            </a:r>
            <a:r>
              <a:rPr lang="zh-CN" altLang="en-US" sz="2400" b="1" dirty="0" smtClean="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下载</a:t>
            </a:r>
          </a:p>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pic>
        <p:nvPicPr>
          <p:cNvPr id="1026" name="图片 1" descr="ios"/>
          <p:cNvPicPr>
            <a:picLocks noChangeAspect="1" noChangeArrowheads="1"/>
          </p:cNvPicPr>
          <p:nvPr/>
        </p:nvPicPr>
        <p:blipFill>
          <a:blip r:embed="rId2" cstate="print"/>
          <a:srcRect/>
          <a:stretch>
            <a:fillRect/>
          </a:stretch>
        </p:blipFill>
        <p:spPr bwMode="auto">
          <a:xfrm>
            <a:off x="1043608" y="2348880"/>
            <a:ext cx="1962150" cy="1962150"/>
          </a:xfrm>
          <a:prstGeom prst="rect">
            <a:avLst/>
          </a:prstGeom>
          <a:noFill/>
          <a:ln w="9525">
            <a:noFill/>
            <a:miter lim="800000"/>
            <a:headEnd/>
            <a:tailEnd/>
          </a:ln>
        </p:spPr>
      </p:pic>
      <p:sp>
        <p:nvSpPr>
          <p:cNvPr id="62" name="TextBox 61"/>
          <p:cNvSpPr txBox="1"/>
          <p:nvPr/>
        </p:nvSpPr>
        <p:spPr>
          <a:xfrm>
            <a:off x="755576" y="1700808"/>
            <a:ext cx="2808312" cy="369332"/>
          </a:xfrm>
          <a:prstGeom prst="rect">
            <a:avLst/>
          </a:prstGeom>
          <a:noFill/>
        </p:spPr>
        <p:txBody>
          <a:bodyPr wrap="square" rtlCol="0">
            <a:spAutoFit/>
          </a:bodyPr>
          <a:lstStyle/>
          <a:p>
            <a:r>
              <a:rPr lang="zh-CN" altLang="en-US" dirty="0">
                <a:latin typeface="楷体" pitchFamily="49" charset="-122"/>
                <a:ea typeface="楷体" pitchFamily="49" charset="-122"/>
              </a:rPr>
              <a:t>扫描二维码下载</a:t>
            </a:r>
            <a:r>
              <a:rPr lang="en-US" altLang="zh-CN" dirty="0">
                <a:latin typeface="楷体" pitchFamily="49" charset="-122"/>
                <a:ea typeface="楷体" pitchFamily="49" charset="-122"/>
              </a:rPr>
              <a:t>APP</a:t>
            </a:r>
            <a:endParaRPr lang="zh-CN" altLang="en-US" dirty="0">
              <a:latin typeface="楷体" pitchFamily="49" charset="-122"/>
              <a:ea typeface="楷体" pitchFamily="49" charset="-122"/>
            </a:endParaRPr>
          </a:p>
        </p:txBody>
      </p:sp>
      <p:pic>
        <p:nvPicPr>
          <p:cNvPr id="10" name="图片 9" descr="IMG_0012.PNG"/>
          <p:cNvPicPr>
            <a:picLocks noChangeAspect="1"/>
          </p:cNvPicPr>
          <p:nvPr/>
        </p:nvPicPr>
        <p:blipFill>
          <a:blip r:embed="rId3" cstate="print"/>
          <a:srcRect l="3887" t="3150" b="15025"/>
          <a:stretch>
            <a:fillRect/>
          </a:stretch>
        </p:blipFill>
        <p:spPr>
          <a:xfrm>
            <a:off x="4788024" y="980728"/>
            <a:ext cx="3425577" cy="5184576"/>
          </a:xfrm>
          <a:prstGeom prst="rect">
            <a:avLst/>
          </a:prstGeom>
        </p:spPr>
      </p:pic>
    </p:spTree>
    <p:extLst>
      <p:ext uri="{BB962C8B-B14F-4D97-AF65-F5344CB8AC3E}">
        <p14:creationId xmlns:p14="http://schemas.microsoft.com/office/powerpoint/2010/main" xmlns="" val="248417280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2"/>
          <p:cNvPicPr>
            <a:picLocks noChangeAspect="1" noChangeArrowheads="1"/>
          </p:cNvPicPr>
          <p:nvPr/>
        </p:nvPicPr>
        <p:blipFill>
          <a:blip r:embed="rId3" cstate="print"/>
          <a:srcRect/>
          <a:stretch>
            <a:fillRect/>
          </a:stretch>
        </p:blipFill>
        <p:spPr bwMode="auto">
          <a:xfrm>
            <a:off x="0" y="1916113"/>
            <a:ext cx="9144000" cy="1144587"/>
          </a:xfrm>
          <a:prstGeom prst="rect">
            <a:avLst/>
          </a:prstGeom>
          <a:noFill/>
          <a:ln w="9525">
            <a:noFill/>
            <a:miter lim="800000"/>
            <a:headEnd/>
            <a:tailEnd/>
          </a:ln>
        </p:spPr>
      </p:pic>
      <p:sp>
        <p:nvSpPr>
          <p:cNvPr id="83972" name="Text Box 6"/>
          <p:cNvSpPr txBox="1">
            <a:spLocks noChangeArrowheads="1"/>
          </p:cNvSpPr>
          <p:nvPr/>
        </p:nvSpPr>
        <p:spPr bwMode="auto">
          <a:xfrm>
            <a:off x="827088" y="3213102"/>
            <a:ext cx="6913264" cy="3250121"/>
          </a:xfrm>
          <a:prstGeom prst="rect">
            <a:avLst/>
          </a:prstGeom>
          <a:noFill/>
          <a:ln w="9525">
            <a:noFill/>
            <a:miter lim="800000"/>
            <a:headEnd/>
            <a:tailEnd/>
          </a:ln>
        </p:spPr>
        <p:txBody>
          <a:bodyPr wrap="square">
            <a:spAutoFit/>
          </a:bodyPr>
          <a:lstStyle/>
          <a:p>
            <a:pPr eaLnBrk="1" hangingPunct="1">
              <a:lnSpc>
                <a:spcPct val="120000"/>
              </a:lnSpc>
            </a:pPr>
            <a:r>
              <a:rPr lang="zh-CN" altLang="en-US" dirty="0">
                <a:solidFill>
                  <a:srgbClr val="5F5F5F"/>
                </a:solidFill>
                <a:latin typeface="方正兰亭黑简体"/>
                <a:ea typeface="方正兰亭黑简体"/>
                <a:cs typeface="方正兰亭黑简体"/>
              </a:rPr>
              <a:t>中国证券登记结算有限责任公司北京分公司</a:t>
            </a:r>
            <a:endParaRPr lang="en-US" altLang="zh-CN" dirty="0">
              <a:solidFill>
                <a:srgbClr val="5F5F5F"/>
              </a:solidFill>
              <a:latin typeface="方正兰亭黑简体"/>
              <a:ea typeface="方正兰亭黑简体"/>
              <a:cs typeface="方正兰亭黑简体"/>
            </a:endParaRPr>
          </a:p>
          <a:p>
            <a:pPr eaLnBrk="1" hangingPunct="1">
              <a:lnSpc>
                <a:spcPct val="150000"/>
              </a:lnSpc>
            </a:pPr>
            <a:r>
              <a:rPr lang="zh-CN" altLang="en-US" dirty="0">
                <a:solidFill>
                  <a:srgbClr val="5F5F5F"/>
                </a:solidFill>
                <a:latin typeface="方正兰亭黑简体"/>
                <a:ea typeface="方正兰亭黑简体"/>
                <a:cs typeface="方正兰亭黑简体"/>
              </a:rPr>
              <a:t>北京分公司地址：北京市西城区金融大街金阳大厦</a:t>
            </a:r>
            <a:r>
              <a:rPr lang="en-US" altLang="zh-CN" dirty="0">
                <a:solidFill>
                  <a:srgbClr val="5F5F5F"/>
                </a:solidFill>
                <a:latin typeface="方正兰亭黑简体"/>
                <a:ea typeface="方正兰亭黑简体"/>
                <a:cs typeface="方正兰亭黑简体"/>
              </a:rPr>
              <a:t>5</a:t>
            </a:r>
            <a:r>
              <a:rPr lang="zh-CN" altLang="en-US" dirty="0">
                <a:solidFill>
                  <a:srgbClr val="5F5F5F"/>
                </a:solidFill>
                <a:latin typeface="方正兰亭黑简体"/>
                <a:ea typeface="方正兰亭黑简体"/>
                <a:cs typeface="方正兰亭黑简体"/>
              </a:rPr>
              <a:t>层；北京市西城区金融大街投资广场</a:t>
            </a:r>
            <a:r>
              <a:rPr lang="en-US" altLang="zh-CN" dirty="0">
                <a:solidFill>
                  <a:srgbClr val="5F5F5F"/>
                </a:solidFill>
                <a:latin typeface="方正兰亭黑简体"/>
                <a:ea typeface="方正兰亭黑简体"/>
                <a:cs typeface="方正兰亭黑简体"/>
              </a:rPr>
              <a:t>B</a:t>
            </a:r>
            <a:r>
              <a:rPr lang="zh-CN" altLang="en-US" dirty="0">
                <a:solidFill>
                  <a:srgbClr val="5F5F5F"/>
                </a:solidFill>
                <a:latin typeface="方正兰亭黑简体"/>
                <a:ea typeface="方正兰亭黑简体"/>
                <a:cs typeface="方正兰亭黑简体"/>
              </a:rPr>
              <a:t>座</a:t>
            </a:r>
            <a:r>
              <a:rPr lang="en-US" altLang="zh-CN" dirty="0">
                <a:solidFill>
                  <a:srgbClr val="5F5F5F"/>
                </a:solidFill>
                <a:latin typeface="方正兰亭黑简体"/>
                <a:ea typeface="方正兰亭黑简体"/>
                <a:cs typeface="方正兰亭黑简体"/>
              </a:rPr>
              <a:t>23</a:t>
            </a:r>
            <a:r>
              <a:rPr lang="zh-CN" altLang="en-US" dirty="0">
                <a:solidFill>
                  <a:srgbClr val="5F5F5F"/>
                </a:solidFill>
                <a:latin typeface="方正兰亭黑简体"/>
                <a:ea typeface="方正兰亭黑简体"/>
                <a:cs typeface="方正兰亭黑简体"/>
              </a:rPr>
              <a:t>层</a:t>
            </a:r>
            <a:endParaRPr lang="en-US" altLang="zh-CN" dirty="0">
              <a:solidFill>
                <a:srgbClr val="5F5F5F"/>
              </a:solidFill>
              <a:latin typeface="方正兰亭黑简体"/>
              <a:ea typeface="方正兰亭黑简体"/>
              <a:cs typeface="方正兰亭黑简体"/>
            </a:endParaRPr>
          </a:p>
          <a:p>
            <a:pPr>
              <a:lnSpc>
                <a:spcPct val="150000"/>
              </a:lnSpc>
            </a:pPr>
            <a:r>
              <a:rPr lang="zh-CN" altLang="en-US" dirty="0">
                <a:solidFill>
                  <a:srgbClr val="5F5F5F"/>
                </a:solidFill>
                <a:latin typeface="方正兰亭黑简体"/>
                <a:ea typeface="方正兰亭黑简体"/>
                <a:cs typeface="方正兰亭黑简体"/>
              </a:rPr>
              <a:t>服务热线：</a:t>
            </a:r>
            <a:r>
              <a:rPr lang="en-US" altLang="zh-CN" dirty="0">
                <a:solidFill>
                  <a:srgbClr val="5F5F5F"/>
                </a:solidFill>
                <a:latin typeface="方正兰亭黑简体"/>
                <a:ea typeface="方正兰亭黑简体"/>
                <a:cs typeface="方正兰亭黑简体"/>
              </a:rPr>
              <a:t>4008-058-058</a:t>
            </a:r>
          </a:p>
          <a:p>
            <a:pPr>
              <a:lnSpc>
                <a:spcPct val="150000"/>
              </a:lnSpc>
            </a:pPr>
            <a:r>
              <a:rPr lang="zh-CN" altLang="en-US" dirty="0">
                <a:solidFill>
                  <a:srgbClr val="5F5F5F"/>
                </a:solidFill>
                <a:latin typeface="方正兰亭黑简体"/>
                <a:ea typeface="方正兰亭黑简体"/>
                <a:cs typeface="方正兰亭黑简体"/>
              </a:rPr>
              <a:t>公司微信：</a:t>
            </a:r>
            <a:r>
              <a:rPr lang="en-US" altLang="en-US" dirty="0" err="1">
                <a:solidFill>
                  <a:srgbClr val="5F5F5F"/>
                </a:solidFill>
                <a:latin typeface="方正兰亭黑简体"/>
                <a:ea typeface="方正兰亭黑简体"/>
                <a:cs typeface="方正兰亭黑简体"/>
              </a:rPr>
              <a:t>zhongguojiesuan</a:t>
            </a:r>
            <a:endParaRPr lang="en-US" altLang="en-US" dirty="0">
              <a:solidFill>
                <a:srgbClr val="5F5F5F"/>
              </a:solidFill>
              <a:latin typeface="方正兰亭黑简体"/>
              <a:ea typeface="方正兰亭黑简体"/>
              <a:cs typeface="方正兰亭黑简体"/>
            </a:endParaRPr>
          </a:p>
          <a:p>
            <a:pPr eaLnBrk="1" hangingPunct="1">
              <a:lnSpc>
                <a:spcPct val="150000"/>
              </a:lnSpc>
            </a:pPr>
            <a:endParaRPr lang="zh-CN" altLang="en-US" dirty="0">
              <a:solidFill>
                <a:srgbClr val="5F5F5F"/>
              </a:solidFill>
              <a:latin typeface="方正兰亭黑简体"/>
              <a:ea typeface="方正兰亭黑简体"/>
              <a:cs typeface="方正兰亭黑简体"/>
            </a:endParaRPr>
          </a:p>
          <a:p>
            <a:pPr eaLnBrk="1" hangingPunct="1">
              <a:lnSpc>
                <a:spcPct val="150000"/>
              </a:lnSpc>
            </a:pPr>
            <a:endParaRPr lang="en-US" altLang="zh-CN" dirty="0">
              <a:solidFill>
                <a:srgbClr val="5F5F5F"/>
              </a:solidFill>
              <a:latin typeface="方正兰亭黑简体"/>
              <a:ea typeface="方正兰亭黑简体"/>
              <a:cs typeface="方正兰亭黑简体"/>
            </a:endParaRPr>
          </a:p>
          <a:p>
            <a:pPr eaLnBrk="1" hangingPunct="1">
              <a:lnSpc>
                <a:spcPct val="120000"/>
              </a:lnSpc>
            </a:pPr>
            <a:endParaRPr lang="en-US" altLang="zh-CN" dirty="0">
              <a:solidFill>
                <a:srgbClr val="5F5F5F"/>
              </a:solidFill>
              <a:latin typeface="方正兰亭黑简体"/>
              <a:ea typeface="方正兰亭黑简体"/>
              <a:cs typeface="方正兰亭黑简体"/>
            </a:endParaRPr>
          </a:p>
        </p:txBody>
      </p:sp>
      <p:pic>
        <p:nvPicPr>
          <p:cNvPr id="83973" name="Picture 9" descr="D:\2015.1.23\中国结算VI系统(2015.3)\主标-透明背景.png"/>
          <p:cNvPicPr>
            <a:picLocks noChangeAspect="1" noChangeArrowheads="1"/>
          </p:cNvPicPr>
          <p:nvPr/>
        </p:nvPicPr>
        <p:blipFill>
          <a:blip r:embed="rId4" cstate="print"/>
          <a:srcRect/>
          <a:stretch>
            <a:fillRect/>
          </a:stretch>
        </p:blipFill>
        <p:spPr bwMode="auto">
          <a:xfrm>
            <a:off x="6286512" y="642918"/>
            <a:ext cx="2628900" cy="1179513"/>
          </a:xfrm>
          <a:prstGeom prst="rect">
            <a:avLst/>
          </a:prstGeom>
          <a:noFill/>
          <a:ln w="9525">
            <a:noFill/>
            <a:miter lim="800000"/>
            <a:headEnd/>
            <a:tailEnd/>
          </a:ln>
        </p:spPr>
      </p:pic>
      <p:sp>
        <p:nvSpPr>
          <p:cNvPr id="83974" name="灯片编号占位符 7"/>
          <p:cNvSpPr>
            <a:spLocks noGrp="1"/>
          </p:cNvSpPr>
          <p:nvPr>
            <p:ph type="sldNum" sz="quarter" idx="10"/>
          </p:nvPr>
        </p:nvSpPr>
        <p:spPr>
          <a:xfrm>
            <a:off x="4283720" y="6237312"/>
            <a:ext cx="2133600" cy="476251"/>
          </a:xfrm>
          <a:noFill/>
        </p:spPr>
        <p:txBody>
          <a:bodyPr/>
          <a:lstStyle/>
          <a:p>
            <a:fld id="{6E30D439-E084-4ADC-AA4C-4E3B6E7F1195}" type="slidenum">
              <a:rPr lang="en-US" altLang="zh-CN" smtClean="0"/>
              <a:pPr/>
              <a:t>75</a:t>
            </a:fld>
            <a:endParaRPr lang="en-US" altLang="zh-CN" dirty="0"/>
          </a:p>
        </p:txBody>
      </p:sp>
    </p:spTree>
  </p:cSld>
  <p:clrMapOvr>
    <a:masterClrMapping/>
  </p:clrMapOvr>
  <p:transition spd="med">
    <p:strips dir="ru"/>
    <p:sndAc>
      <p:endSnd/>
    </p:sndAc>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圆角矩形 26">
            <a:extLst>
              <a:ext uri="{FF2B5EF4-FFF2-40B4-BE49-F238E27FC236}">
                <a16:creationId xmlns:a16="http://schemas.microsoft.com/office/drawing/2014/main" xmlns="" id="{4C878791-947E-474C-AB3C-ECA624AD4282}"/>
              </a:ext>
            </a:extLst>
          </p:cNvPr>
          <p:cNvSpPr/>
          <p:nvPr/>
        </p:nvSpPr>
        <p:spPr bwMode="gray">
          <a:xfrm>
            <a:off x="539750" y="836613"/>
            <a:ext cx="8496300" cy="863600"/>
          </a:xfrm>
          <a:prstGeom prst="roundRect">
            <a:avLst/>
          </a:prstGeom>
          <a:solidFill>
            <a:schemeClr val="bg1">
              <a:lumMod val="95000"/>
            </a:schemeClr>
          </a:solidFill>
          <a:ln w="9525">
            <a:noFill/>
            <a:round/>
            <a:headEnd/>
            <a:tailEnd/>
          </a:ln>
        </p:spPr>
        <p:txBody>
          <a:bodyPr wrap="none" anchor="ctr"/>
          <a:lstStyle/>
          <a:p>
            <a:pPr algn="ctr">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14339" name="Picture 22">
            <a:extLst>
              <a:ext uri="{FF2B5EF4-FFF2-40B4-BE49-F238E27FC236}">
                <a16:creationId xmlns:a16="http://schemas.microsoft.com/office/drawing/2014/main" xmlns="" id="{6FA339FC-F7AE-46C6-BE5F-759B07491966}"/>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187624" y="1628800"/>
            <a:ext cx="5760640" cy="29780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nvGrpSpPr>
          <p:cNvPr id="14340" name="组合 41">
            <a:extLst>
              <a:ext uri="{FF2B5EF4-FFF2-40B4-BE49-F238E27FC236}">
                <a16:creationId xmlns:a16="http://schemas.microsoft.com/office/drawing/2014/main" xmlns="" id="{7E3BC6E3-2028-42EA-B0CB-0E4B7581E78E}"/>
              </a:ext>
            </a:extLst>
          </p:cNvPr>
          <p:cNvGrpSpPr>
            <a:grpSpLocks/>
          </p:cNvGrpSpPr>
          <p:nvPr/>
        </p:nvGrpSpPr>
        <p:grpSpPr bwMode="auto">
          <a:xfrm>
            <a:off x="755650" y="4005263"/>
            <a:ext cx="2352724" cy="2234102"/>
            <a:chOff x="644620" y="928670"/>
            <a:chExt cx="2352725" cy="1494993"/>
          </a:xfrm>
        </p:grpSpPr>
        <p:sp>
          <p:nvSpPr>
            <p:cNvPr id="18" name="Text Box 18">
              <a:extLst>
                <a:ext uri="{FF2B5EF4-FFF2-40B4-BE49-F238E27FC236}">
                  <a16:creationId xmlns:a16="http://schemas.microsoft.com/office/drawing/2014/main" xmlns="" id="{00C42490-0D21-4960-97BA-EF5886ED71C4}"/>
                </a:ext>
              </a:extLst>
            </p:cNvPr>
            <p:cNvSpPr txBox="1">
              <a:spLocks noChangeArrowheads="1"/>
            </p:cNvSpPr>
            <p:nvPr/>
          </p:nvSpPr>
          <p:spPr bwMode="auto">
            <a:xfrm>
              <a:off x="644620" y="928670"/>
              <a:ext cx="2074864" cy="247146"/>
            </a:xfrm>
            <a:prstGeom prst="rect">
              <a:avLst/>
            </a:prstGeom>
            <a:noFill/>
            <a:ln w="9525">
              <a:noFill/>
              <a:miter lim="800000"/>
              <a:headEnd/>
              <a:tailEnd/>
            </a:ln>
            <a:effectLst/>
          </p:spPr>
          <p:txBody>
            <a:bodyPr>
              <a:spAutoFit/>
            </a:bodyPr>
            <a:lstStyle/>
            <a:p>
              <a:pPr eaLnBrk="1" hangingPunct="1">
                <a:spcBef>
                  <a:spcPct val="50000"/>
                </a:spcBef>
                <a:buClr>
                  <a:srgbClr val="C00000"/>
                </a:buClr>
                <a:buSzPct val="80000"/>
                <a:buFont typeface="Wingdings" pitchFamily="2" charset="2"/>
                <a:buChar char="p"/>
                <a:defRPr/>
              </a:pPr>
              <a:endParaRPr lang="en-US" altLang="zh-CN" b="1" dirty="0">
                <a:solidFill>
                  <a:schemeClr val="tx1">
                    <a:lumMod val="75000"/>
                    <a:lumOff val="25000"/>
                  </a:schemeClr>
                </a:solidFill>
                <a:latin typeface="楷体" pitchFamily="49" charset="-122"/>
                <a:ea typeface="楷体" pitchFamily="49" charset="-122"/>
              </a:endParaRPr>
            </a:p>
          </p:txBody>
        </p:sp>
        <p:sp>
          <p:nvSpPr>
            <p:cNvPr id="14349" name="Rectangle 19">
              <a:extLst>
                <a:ext uri="{FF2B5EF4-FFF2-40B4-BE49-F238E27FC236}">
                  <a16:creationId xmlns:a16="http://schemas.microsoft.com/office/drawing/2014/main" xmlns="" id="{D6F79C1F-AF37-4A31-8913-E4B7FEE295E1}"/>
                </a:ext>
              </a:extLst>
            </p:cNvPr>
            <p:cNvSpPr>
              <a:spLocks noChangeArrowheads="1"/>
            </p:cNvSpPr>
            <p:nvPr/>
          </p:nvSpPr>
          <p:spPr bwMode="auto">
            <a:xfrm>
              <a:off x="860570" y="1571011"/>
              <a:ext cx="2136775" cy="85265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开户业务</a:t>
              </a:r>
            </a:p>
            <a:p>
              <a:pPr eaLnBrk="1" hangingPunct="1">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账户注册资料修改</a:t>
              </a:r>
              <a:endParaRPr lang="en-US" altLang="zh-CN" sz="1600" dirty="0">
                <a:solidFill>
                  <a:schemeClr val="tx2"/>
                </a:solidFill>
                <a:latin typeface="楷体" panose="02010609060101010101" pitchFamily="49" charset="-122"/>
                <a:ea typeface="楷体" panose="02010609060101010101" pitchFamily="49" charset="-122"/>
              </a:endParaRPr>
            </a:p>
            <a:p>
              <a:pPr eaLnBrk="1" hangingPunct="1">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账户挂失、注销等</a:t>
              </a:r>
              <a:endParaRPr lang="en-US" altLang="zh-CN" sz="1600" dirty="0">
                <a:solidFill>
                  <a:schemeClr val="tx2"/>
                </a:solidFill>
                <a:latin typeface="楷体" panose="02010609060101010101" pitchFamily="49" charset="-122"/>
                <a:ea typeface="楷体" panose="02010609060101010101" pitchFamily="49" charset="-122"/>
              </a:endParaRPr>
            </a:p>
            <a:p>
              <a:pPr eaLnBrk="1" hangingPunct="1">
                <a:lnSpc>
                  <a:spcPct val="120000"/>
                </a:lnSpc>
                <a:buSzPct val="80000"/>
                <a:buFont typeface="Wingdings" panose="05000000000000000000" pitchFamily="2" charset="2"/>
                <a:buChar char="l"/>
              </a:pPr>
              <a:endParaRPr lang="zh-CN" altLang="en-US" sz="1600" dirty="0">
                <a:solidFill>
                  <a:schemeClr val="tx2"/>
                </a:solidFill>
                <a:latin typeface="楷体" panose="02010609060101010101" pitchFamily="49" charset="-122"/>
                <a:ea typeface="楷体" panose="02010609060101010101" pitchFamily="49" charset="-122"/>
              </a:endParaRPr>
            </a:p>
          </p:txBody>
        </p:sp>
      </p:grpSp>
      <p:sp>
        <p:nvSpPr>
          <p:cNvPr id="14341" name="TextBox 48">
            <a:extLst>
              <a:ext uri="{FF2B5EF4-FFF2-40B4-BE49-F238E27FC236}">
                <a16:creationId xmlns:a16="http://schemas.microsoft.com/office/drawing/2014/main" xmlns="" id="{12298E8C-838C-442D-938B-562FCED44DFE}"/>
              </a:ext>
            </a:extLst>
          </p:cNvPr>
          <p:cNvSpPr txBox="1">
            <a:spLocks noChangeArrowheads="1"/>
          </p:cNvSpPr>
          <p:nvPr/>
        </p:nvSpPr>
        <p:spPr bwMode="auto">
          <a:xfrm>
            <a:off x="3929065" y="1571625"/>
            <a:ext cx="428625"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srgbClr val="C00000"/>
              </a:solidFill>
              <a:latin typeface="楷体" panose="02010609060101010101" pitchFamily="49" charset="-122"/>
              <a:ea typeface="楷体" panose="02010609060101010101" pitchFamily="49" charset="-122"/>
            </a:endParaRPr>
          </a:p>
        </p:txBody>
      </p:sp>
      <p:sp>
        <p:nvSpPr>
          <p:cNvPr id="14342" name="TextBox 41">
            <a:extLst>
              <a:ext uri="{FF2B5EF4-FFF2-40B4-BE49-F238E27FC236}">
                <a16:creationId xmlns:a16="http://schemas.microsoft.com/office/drawing/2014/main" xmlns="" id="{A8B31FF0-B392-4B81-BB22-0ACEBE80FD8D}"/>
              </a:ext>
            </a:extLst>
          </p:cNvPr>
          <p:cNvSpPr txBox="1">
            <a:spLocks noChangeArrowheads="1"/>
          </p:cNvSpPr>
          <p:nvPr/>
        </p:nvSpPr>
        <p:spPr bwMode="auto">
          <a:xfrm>
            <a:off x="4788024" y="4666632"/>
            <a:ext cx="3571875" cy="18997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prstDash val="dash"/>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证券公司及托管银行可依据</a:t>
            </a:r>
            <a:r>
              <a:rPr lang="en-US" altLang="zh-CN" sz="1600" dirty="0">
                <a:solidFill>
                  <a:schemeClr val="tx2"/>
                </a:solidFill>
                <a:latin typeface="楷体" panose="02010609060101010101" pitchFamily="49" charset="-122"/>
                <a:ea typeface="楷体" panose="02010609060101010101" pitchFamily="49" charset="-122"/>
              </a:rPr>
              <a:t>《</a:t>
            </a:r>
            <a:r>
              <a:rPr lang="zh-CN" altLang="en-US" sz="1600" dirty="0">
                <a:solidFill>
                  <a:schemeClr val="tx2"/>
                </a:solidFill>
                <a:latin typeface="楷体" panose="02010609060101010101" pitchFamily="49" charset="-122"/>
                <a:ea typeface="楷体" panose="02010609060101010101" pitchFamily="49" charset="-122"/>
              </a:rPr>
              <a:t>关于在线办理特殊机构及产品证券账户开户有关事项的通知</a:t>
            </a:r>
            <a:r>
              <a:rPr lang="en-US" altLang="zh-CN" sz="1600" dirty="0">
                <a:solidFill>
                  <a:schemeClr val="tx2"/>
                </a:solidFill>
                <a:latin typeface="楷体" panose="02010609060101010101" pitchFamily="49" charset="-122"/>
                <a:ea typeface="楷体" panose="02010609060101010101" pitchFamily="49" charset="-122"/>
              </a:rPr>
              <a:t>》</a:t>
            </a:r>
            <a:r>
              <a:rPr lang="zh-CN" altLang="en-US" sz="1600" dirty="0">
                <a:solidFill>
                  <a:schemeClr val="tx2"/>
                </a:solidFill>
                <a:latin typeface="楷体" panose="02010609060101010101" pitchFamily="49" charset="-122"/>
                <a:ea typeface="楷体" panose="02010609060101010101" pitchFamily="49" charset="-122"/>
              </a:rPr>
              <a:t>申请</a:t>
            </a:r>
            <a:r>
              <a:rPr lang="zh-CN" altLang="en-US" dirty="0">
                <a:solidFill>
                  <a:srgbClr val="C00000"/>
                </a:solidFill>
                <a:latin typeface="楷体" panose="02010609060101010101" pitchFamily="49" charset="-122"/>
                <a:ea typeface="楷体" panose="02010609060101010101" pitchFamily="49" charset="-122"/>
              </a:rPr>
              <a:t>在线</a:t>
            </a:r>
            <a:r>
              <a:rPr lang="zh-CN" altLang="en-US" sz="1600" dirty="0">
                <a:solidFill>
                  <a:schemeClr val="tx2"/>
                </a:solidFill>
                <a:latin typeface="楷体" panose="02010609060101010101" pitchFamily="49" charset="-122"/>
                <a:ea typeface="楷体" panose="02010609060101010101" pitchFamily="49" charset="-122"/>
              </a:rPr>
              <a:t>办理特殊机构及产品账户业务。</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也可以至中国结算</a:t>
            </a:r>
            <a:r>
              <a:rPr lang="zh-CN" altLang="en-US" sz="1600" dirty="0">
                <a:solidFill>
                  <a:srgbClr val="C00000"/>
                </a:solidFill>
                <a:latin typeface="楷体" panose="02010609060101010101" pitchFamily="49" charset="-122"/>
                <a:ea typeface="楷体" panose="02010609060101010101" pitchFamily="49" charset="-122"/>
              </a:rPr>
              <a:t>柜台</a:t>
            </a:r>
            <a:r>
              <a:rPr lang="zh-CN" altLang="en-US" sz="1600" dirty="0">
                <a:solidFill>
                  <a:schemeClr val="tx2"/>
                </a:solidFill>
                <a:latin typeface="楷体" panose="02010609060101010101" pitchFamily="49" charset="-122"/>
                <a:ea typeface="楷体" panose="02010609060101010101" pitchFamily="49" charset="-122"/>
              </a:rPr>
              <a:t>办理；</a:t>
            </a:r>
            <a:endParaRPr lang="en-US" altLang="zh-CN" sz="1600" dirty="0">
              <a:solidFill>
                <a:schemeClr val="tx2"/>
              </a:solidFill>
              <a:latin typeface="楷体" panose="02010609060101010101" pitchFamily="49" charset="-122"/>
              <a:ea typeface="楷体" panose="02010609060101010101" pitchFamily="49" charset="-122"/>
            </a:endParaRPr>
          </a:p>
          <a:p>
            <a:pPr eaLnBrk="1" hangingPunct="1">
              <a:lnSpc>
                <a:spcPct val="120000"/>
              </a:lnSpc>
              <a:buSzPct val="80000"/>
              <a:buFont typeface="Wingdings" panose="05000000000000000000" pitchFamily="2" charset="2"/>
              <a:buChar char="l"/>
            </a:pPr>
            <a:endParaRPr lang="zh-CN" altLang="en-US" sz="1600" dirty="0">
              <a:solidFill>
                <a:schemeClr val="tx2"/>
              </a:solidFill>
              <a:latin typeface="楷体" panose="02010609060101010101" pitchFamily="49" charset="-122"/>
              <a:ea typeface="楷体" panose="02010609060101010101" pitchFamily="49" charset="-122"/>
            </a:endParaRPr>
          </a:p>
        </p:txBody>
      </p:sp>
      <p:sp>
        <p:nvSpPr>
          <p:cNvPr id="20" name="标题 1">
            <a:extLst>
              <a:ext uri="{FF2B5EF4-FFF2-40B4-BE49-F238E27FC236}">
                <a16:creationId xmlns:a16="http://schemas.microsoft.com/office/drawing/2014/main" xmlns="" id="{F8FA6569-D98D-4A28-BB01-7AF4EA16C4C1}"/>
              </a:ext>
            </a:extLst>
          </p:cNvPr>
          <p:cNvSpPr txBox="1">
            <a:spLocks/>
          </p:cNvSpPr>
          <p:nvPr/>
        </p:nvSpPr>
        <p:spPr bwMode="auto">
          <a:xfrm>
            <a:off x="457200" y="285751"/>
            <a:ext cx="4471988"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rPr>
              <a:t>证券账户业务概述</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14344" name="TextBox 13">
            <a:extLst>
              <a:ext uri="{FF2B5EF4-FFF2-40B4-BE49-F238E27FC236}">
                <a16:creationId xmlns:a16="http://schemas.microsoft.com/office/drawing/2014/main" xmlns="" id="{72F2E07C-7344-4E6B-B4BA-19EC61E04739}"/>
              </a:ext>
            </a:extLst>
          </p:cNvPr>
          <p:cNvSpPr txBox="1">
            <a:spLocks noChangeArrowheads="1"/>
          </p:cNvSpPr>
          <p:nvPr/>
        </p:nvSpPr>
        <p:spPr bwMode="auto">
          <a:xfrm>
            <a:off x="684213" y="6092825"/>
            <a:ext cx="3438762"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dirty="0">
                <a:solidFill>
                  <a:srgbClr val="C00000"/>
                </a:solidFill>
                <a:latin typeface="楷体" panose="02010609060101010101" pitchFamily="49" charset="-122"/>
                <a:ea typeface="楷体" panose="02010609060101010101" pitchFamily="49" charset="-122"/>
              </a:rPr>
              <a:t>以上业务可由主办券商直接处理</a:t>
            </a:r>
          </a:p>
        </p:txBody>
      </p:sp>
      <p:sp>
        <p:nvSpPr>
          <p:cNvPr id="14346" name="灯片编号占位符 27">
            <a:extLst>
              <a:ext uri="{FF2B5EF4-FFF2-40B4-BE49-F238E27FC236}">
                <a16:creationId xmlns:a16="http://schemas.microsoft.com/office/drawing/2014/main" xmlns="" id="{012A8254-9E41-4D42-8C11-31A2F4C8B3BE}"/>
              </a:ext>
            </a:extLst>
          </p:cNvPr>
          <p:cNvSpPr>
            <a:spLocks noGrp="1"/>
          </p:cNvSpPr>
          <p:nvPr>
            <p:ph type="sldNum" sz="quarter" idx="12"/>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492AE73-28B3-4EE2-8705-59FEFF8E5598}" type="slidenum">
              <a:rPr lang="en-US" altLang="zh-CN"/>
              <a:pPr/>
              <a:t>8</a:t>
            </a:fld>
            <a:endParaRPr lang="en-US" altLang="zh-CN" dirty="0"/>
          </a:p>
        </p:txBody>
      </p:sp>
      <p:sp>
        <p:nvSpPr>
          <p:cNvPr id="14347" name="Text Box 23">
            <a:extLst>
              <a:ext uri="{FF2B5EF4-FFF2-40B4-BE49-F238E27FC236}">
                <a16:creationId xmlns:a16="http://schemas.microsoft.com/office/drawing/2014/main" xmlns="" id="{CCDEFFC4-F46C-41DF-ABB1-36D2086C2616}"/>
              </a:ext>
            </a:extLst>
          </p:cNvPr>
          <p:cNvSpPr txBox="1">
            <a:spLocks noChangeArrowheads="1"/>
          </p:cNvSpPr>
          <p:nvPr/>
        </p:nvSpPr>
        <p:spPr bwMode="gray">
          <a:xfrm>
            <a:off x="395288" y="765176"/>
            <a:ext cx="8748712" cy="147732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b="1" dirty="0">
                <a:latin typeface="楷体" panose="02010609060101010101" pitchFamily="49" charset="-122"/>
                <a:ea typeface="楷体" panose="02010609060101010101" pitchFamily="49" charset="-122"/>
              </a:rPr>
              <a:t>   业务办  </a:t>
            </a:r>
            <a:r>
              <a:rPr lang="en-US" altLang="zh-CN" b="1" dirty="0">
                <a:latin typeface="楷体" panose="02010609060101010101" pitchFamily="49" charset="-122"/>
                <a:ea typeface="楷体" panose="02010609060101010101" pitchFamily="49" charset="-122"/>
              </a:rPr>
              <a:t>《</a:t>
            </a:r>
            <a:r>
              <a:rPr lang="zh-CN" altLang="en-US" b="1" dirty="0">
                <a:latin typeface="楷体" panose="02010609060101010101" pitchFamily="49" charset="-122"/>
                <a:ea typeface="楷体" panose="02010609060101010101" pitchFamily="49" charset="-122"/>
              </a:rPr>
              <a:t>中国证券登记结算有限责任公司证券账户业务指南 </a:t>
            </a:r>
            <a:r>
              <a:rPr lang="en-US" altLang="zh-CN" b="1" dirty="0">
                <a:latin typeface="楷体" panose="02010609060101010101" pitchFamily="49" charset="-122"/>
                <a:ea typeface="楷体" panose="02010609060101010101" pitchFamily="49" charset="-122"/>
              </a:rPr>
              <a:t>》</a:t>
            </a:r>
          </a:p>
          <a:p>
            <a:pPr eaLnBrk="1" hangingPunct="1">
              <a:lnSpc>
                <a:spcPct val="150000"/>
              </a:lnSpc>
            </a:pPr>
            <a:r>
              <a:rPr lang="zh-CN" altLang="en-US" b="1" dirty="0">
                <a:latin typeface="楷体" panose="02010609060101010101" pitchFamily="49" charset="-122"/>
                <a:ea typeface="楷体" panose="02010609060101010101" pitchFamily="49" charset="-122"/>
              </a:rPr>
              <a:t>   理依据：</a:t>
            </a:r>
            <a:r>
              <a:rPr lang="en-US" altLang="zh-CN" b="1" dirty="0">
                <a:latin typeface="楷体" panose="02010609060101010101" pitchFamily="49" charset="-122"/>
                <a:ea typeface="楷体" panose="02010609060101010101" pitchFamily="49" charset="-122"/>
              </a:rPr>
              <a:t>《</a:t>
            </a:r>
            <a:r>
              <a:rPr lang="zh-CN" altLang="en-US" b="1" dirty="0">
                <a:latin typeface="楷体" panose="02010609060101010101" pitchFamily="49" charset="-122"/>
                <a:ea typeface="楷体" panose="02010609060101010101" pitchFamily="49" charset="-122"/>
              </a:rPr>
              <a:t>中国证券登记结算有限责任公司特殊机构及产品证券账户业务指南</a:t>
            </a:r>
            <a:r>
              <a:rPr lang="en-US" altLang="zh-CN" b="1" dirty="0">
                <a:latin typeface="楷体" panose="02010609060101010101" pitchFamily="49" charset="-122"/>
                <a:ea typeface="楷体" panose="02010609060101010101" pitchFamily="49" charset="-122"/>
              </a:rPr>
              <a:t>》</a:t>
            </a:r>
          </a:p>
          <a:p>
            <a:pPr eaLnBrk="1" hangingPunct="1"/>
            <a:endParaRPr lang="en-US" altLang="zh-CN" dirty="0">
              <a:latin typeface="微软雅黑" panose="020B0503020204020204" pitchFamily="34" charset="-122"/>
              <a:ea typeface="微软雅黑" panose="020B0503020204020204" pitchFamily="34" charset="-122"/>
            </a:endParaRPr>
          </a:p>
          <a:p>
            <a:pPr eaLnBrk="1" hangingPunct="1"/>
            <a:r>
              <a:rPr lang="en-US" altLang="zh-CN" dirty="0">
                <a:latin typeface="微软雅黑" panose="020B0503020204020204" pitchFamily="34" charset="-122"/>
                <a:ea typeface="微软雅黑" panose="020B0503020204020204" pitchFamily="34" charset="-122"/>
              </a:rPr>
              <a:t> </a:t>
            </a:r>
            <a:endParaRPr lang="zh-CN" altLang="zh-CN" dirty="0">
              <a:latin typeface="微软雅黑" panose="020B0503020204020204" pitchFamily="34" charset="-122"/>
              <a:ea typeface="微软雅黑" panose="020B0503020204020204" pitchFamily="34" charset="-122"/>
            </a:endParaRPr>
          </a:p>
        </p:txBody>
      </p:sp>
      <p:sp>
        <p:nvSpPr>
          <p:cNvPr id="13" name="TextBox 12"/>
          <p:cNvSpPr txBox="1"/>
          <p:nvPr/>
        </p:nvSpPr>
        <p:spPr>
          <a:xfrm>
            <a:off x="5214942" y="2143116"/>
            <a:ext cx="1415772" cy="461665"/>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none" rtlCol="0">
            <a:spAutoFit/>
          </a:bodyPr>
          <a:lstStyle/>
          <a:p>
            <a:r>
              <a:rPr lang="zh-CN" altLang="en-US" sz="2400" dirty="0">
                <a:solidFill>
                  <a:srgbClr val="C00000"/>
                </a:solidFill>
                <a:latin typeface="楷体" pitchFamily="49" charset="-122"/>
                <a:ea typeface="楷体" pitchFamily="49" charset="-122"/>
              </a:rPr>
              <a:t>股转标识</a:t>
            </a:r>
          </a:p>
        </p:txBody>
      </p:sp>
    </p:spTree>
    <p:extLst>
      <p:ext uri="{BB962C8B-B14F-4D97-AF65-F5344CB8AC3E}">
        <p14:creationId xmlns:p14="http://schemas.microsoft.com/office/powerpoint/2010/main" xmlns="" val="2848144153"/>
      </p:ext>
    </p:extLst>
  </p:cSld>
  <p:clrMapOvr>
    <a:masterClrMapping/>
  </p:clrMapOvr>
  <p:transition>
    <p:sndAc>
      <p:end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339"/>
                                        </p:tgtEl>
                                        <p:attrNameLst>
                                          <p:attrName>style.visibility</p:attrName>
                                        </p:attrNameLst>
                                      </p:cBhvr>
                                      <p:to>
                                        <p:strVal val="visible"/>
                                      </p:to>
                                    </p:set>
                                    <p:animEffect transition="in" filter="fade">
                                      <p:cBhvr>
                                        <p:cTn id="7" dur="1000"/>
                                        <p:tgtEl>
                                          <p:spTgt spid="14339"/>
                                        </p:tgtEl>
                                      </p:cBhvr>
                                    </p:animEffect>
                                    <p:anim calcmode="lin" valueType="num">
                                      <p:cBhvr>
                                        <p:cTn id="8" dur="1000" fill="hold"/>
                                        <p:tgtEl>
                                          <p:spTgt spid="14339"/>
                                        </p:tgtEl>
                                        <p:attrNameLst>
                                          <p:attrName>ppt_x</p:attrName>
                                        </p:attrNameLst>
                                      </p:cBhvr>
                                      <p:tavLst>
                                        <p:tav tm="0">
                                          <p:val>
                                            <p:strVal val="#ppt_x"/>
                                          </p:val>
                                        </p:tav>
                                        <p:tav tm="100000">
                                          <p:val>
                                            <p:strVal val="#ppt_x"/>
                                          </p:val>
                                        </p:tav>
                                      </p:tavLst>
                                    </p:anim>
                                    <p:anim calcmode="lin" valueType="num">
                                      <p:cBhvr>
                                        <p:cTn id="9" dur="1000" fill="hold"/>
                                        <p:tgtEl>
                                          <p:spTgt spid="1433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dissolve">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2564904"/>
            <a:ext cx="9144000" cy="1713600"/>
          </a:xfrm>
          <a:prstGeom prst="rect">
            <a:avLst/>
          </a:prstGeom>
          <a:solidFill>
            <a:srgbClr val="BF232E"/>
          </a:solidFill>
          <a:ln>
            <a:noFill/>
          </a:ln>
          <a:effectLst>
            <a:outerShdw blurRad="228600" dist="152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楷体" pitchFamily="49" charset="-122"/>
              <a:ea typeface="楷体" pitchFamily="49" charset="-122"/>
            </a:endParaRPr>
          </a:p>
        </p:txBody>
      </p:sp>
      <p:grpSp>
        <p:nvGrpSpPr>
          <p:cNvPr id="2" name="组合 27"/>
          <p:cNvGrpSpPr/>
          <p:nvPr/>
        </p:nvGrpSpPr>
        <p:grpSpPr>
          <a:xfrm>
            <a:off x="1187624" y="2867548"/>
            <a:ext cx="585752" cy="888275"/>
            <a:chOff x="2608294" y="176834"/>
            <a:chExt cx="792088" cy="900882"/>
          </a:xfrm>
        </p:grpSpPr>
        <p:sp>
          <p:nvSpPr>
            <p:cNvPr id="26" name="矩形 25"/>
            <p:cNvSpPr/>
            <p:nvPr/>
          </p:nvSpPr>
          <p:spPr>
            <a:xfrm rot="2700000">
              <a:off x="2608293" y="436395"/>
              <a:ext cx="792088" cy="272966"/>
            </a:xfrm>
            <a:prstGeom prst="rect">
              <a:avLst/>
            </a:prstGeom>
            <a:solidFill>
              <a:srgbClr val="FFAC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8100000">
              <a:off x="2608294" y="804750"/>
              <a:ext cx="792088" cy="272966"/>
            </a:xfrm>
            <a:prstGeom prst="rect">
              <a:avLst/>
            </a:prstGeom>
            <a:solidFill>
              <a:srgbClr val="FFAC84">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p:nvSpPr>
        <p:spPr>
          <a:xfrm>
            <a:off x="2" y="2592288"/>
            <a:ext cx="1403649" cy="1713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323530" y="2854053"/>
            <a:ext cx="697627" cy="784830"/>
          </a:xfrm>
          <a:prstGeom prst="rect">
            <a:avLst/>
          </a:prstGeom>
          <a:noFill/>
        </p:spPr>
        <p:txBody>
          <a:bodyPr wrap="none" rtlCol="0">
            <a:spAutoFit/>
          </a:bodyPr>
          <a:lstStyle/>
          <a:p>
            <a:r>
              <a:rPr lang="en-US" altLang="zh-CN" sz="3600" b="1" dirty="0">
                <a:solidFill>
                  <a:srgbClr val="FCB68C"/>
                </a:solidFill>
                <a:latin typeface="Arial Unicode MS" pitchFamily="34" charset="-122"/>
                <a:ea typeface="Arial Unicode MS" pitchFamily="34" charset="-122"/>
                <a:cs typeface="Arial Unicode MS" pitchFamily="34" charset="-122"/>
              </a:rPr>
              <a:t>02</a:t>
            </a:r>
          </a:p>
          <a:p>
            <a:endParaRPr lang="zh-CN" altLang="en-US" sz="900" b="1" dirty="0">
              <a:solidFill>
                <a:srgbClr val="FCB68C"/>
              </a:solidFill>
              <a:latin typeface="Arial Unicode MS" pitchFamily="34" charset="-122"/>
              <a:ea typeface="Arial Unicode MS" pitchFamily="34" charset="-122"/>
              <a:cs typeface="Arial Unicode MS" pitchFamily="34" charset="-122"/>
            </a:endParaRPr>
          </a:p>
        </p:txBody>
      </p:sp>
      <p:pic>
        <p:nvPicPr>
          <p:cNvPr id="13" name="Picture 3"/>
          <p:cNvPicPr>
            <a:picLocks noChangeAspect="1" noChangeArrowheads="1"/>
          </p:cNvPicPr>
          <p:nvPr/>
        </p:nvPicPr>
        <p:blipFill rotWithShape="1">
          <a:blip r:embed="rId2" cstate="print">
            <a:extLst>
              <a:ext uri="{BEBA8EAE-BF5A-486C-A8C5-ECC9F3942E4B}">
                <a14:imgProps xmlns:a14="http://schemas.microsoft.com/office/drawing/2010/main" xmlns="">
                  <a14:imgLayer r:embed="rId3">
                    <a14:imgEffect>
                      <a14:brightnessContrast bright="-40000" contrast="40000"/>
                    </a14:imgEffect>
                  </a14:imgLayer>
                </a14:imgProps>
              </a:ext>
              <a:ext uri="{28A0092B-C50C-407E-A947-70E740481C1C}">
                <a14:useLocalDpi xmlns:a14="http://schemas.microsoft.com/office/drawing/2010/main" xmlns="" val="0"/>
              </a:ext>
            </a:extLst>
          </a:blip>
          <a:srcRect l="2767" r="7205" b="57679"/>
          <a:stretch/>
        </p:blipFill>
        <p:spPr bwMode="auto">
          <a:xfrm rot="5400000" flipH="1">
            <a:off x="648344" y="3369456"/>
            <a:ext cx="1691739" cy="18112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48" name="TextBox 47"/>
          <p:cNvSpPr txBox="1"/>
          <p:nvPr/>
        </p:nvSpPr>
        <p:spPr>
          <a:xfrm>
            <a:off x="2627784" y="3140968"/>
            <a:ext cx="3816424" cy="523220"/>
          </a:xfrm>
          <a:prstGeom prst="rect">
            <a:avLst/>
          </a:prstGeom>
          <a:noFill/>
          <a:ln w="3175">
            <a:noFill/>
          </a:ln>
        </p:spPr>
        <p:txBody>
          <a:bodyPr wrap="square" rtlCol="0" anchor="ctr">
            <a:spAutoFit/>
          </a:bodyPr>
          <a:lstStyle/>
          <a:p>
            <a:pPr algn="ctr"/>
            <a:r>
              <a:rPr lang="zh-CN" altLang="en-US" sz="2800" b="1" dirty="0">
                <a:solidFill>
                  <a:schemeClr val="bg1"/>
                </a:solidFill>
                <a:latin typeface="楷体" pitchFamily="49" charset="-122"/>
                <a:ea typeface="楷体" pitchFamily="49" charset="-122"/>
              </a:rPr>
              <a:t>股份类业务介绍</a:t>
            </a:r>
          </a:p>
        </p:txBody>
      </p:sp>
      <p:sp>
        <p:nvSpPr>
          <p:cNvPr id="10" name="标题 1"/>
          <p:cNvSpPr txBox="1">
            <a:spLocks/>
          </p:cNvSpPr>
          <p:nvPr/>
        </p:nvSpPr>
        <p:spPr bwMode="auto">
          <a:xfrm>
            <a:off x="428596" y="285728"/>
            <a:ext cx="4471990" cy="58259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股份类业务介绍</a:t>
            </a: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14" name="灯片编号占位符 13"/>
          <p:cNvSpPr>
            <a:spLocks noGrp="1"/>
          </p:cNvSpPr>
          <p:nvPr>
            <p:ph type="sldNum" sz="quarter" idx="12"/>
          </p:nvPr>
        </p:nvSpPr>
        <p:spPr/>
        <p:txBody>
          <a:bodyPr/>
          <a:lstStyle/>
          <a:p>
            <a:pPr>
              <a:defRPr/>
            </a:pPr>
            <a:fld id="{4BD8D94F-7DCC-4583-8942-8B98B6C16D23}" type="slidenum">
              <a:rPr lang="en-US" altLang="zh-CN" smtClean="0"/>
              <a:pPr>
                <a:defRPr/>
              </a:pPr>
              <a:t>9</a:t>
            </a:fld>
            <a:endParaRPr lang="en-US" altLang="zh-CN" dirty="0"/>
          </a:p>
        </p:txBody>
      </p:sp>
    </p:spTree>
    <p:extLst>
      <p:ext uri="{BB962C8B-B14F-4D97-AF65-F5344CB8AC3E}">
        <p14:creationId xmlns:p14="http://schemas.microsoft.com/office/powerpoint/2010/main" xmlns="" val="3125133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CC0000"/>
        </a:solidFill>
        <a:ln w="9525">
          <a:noFill/>
          <a:round/>
          <a:headEnd/>
          <a:tailEnd/>
        </a:ln>
      </a:spPr>
      <a:bodyPr wrap="none" anchor="ctr"/>
      <a:lstStyle>
        <a:defPPr>
          <a:defRPr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defRPr>
        </a:defPPr>
      </a:lstStyle>
    </a:spDef>
    <a:lnDef>
      <a:spPr bwMode="auto">
        <a:xfrm>
          <a:off x="0" y="0"/>
          <a:ext cx="1" cy="1"/>
        </a:xfrm>
        <a:custGeom>
          <a:avLst/>
          <a:gdLst/>
          <a:ahLst/>
          <a:cxnLst/>
          <a:rect l="0" t="0" r="0" b="0"/>
          <a:pathLst/>
        </a:cu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20736</TotalTime>
  <Words>5544</Words>
  <Application>Microsoft Office PowerPoint</Application>
  <PresentationFormat>全屏显示(4:3)</PresentationFormat>
  <Paragraphs>820</Paragraphs>
  <Slides>75</Slides>
  <Notes>34</Notes>
  <HiddenSlides>0</HiddenSlides>
  <MMClips>0</MMClips>
  <ScaleCrop>false</ScaleCrop>
  <HeadingPairs>
    <vt:vector size="4" baseType="variant">
      <vt:variant>
        <vt:lpstr>主题</vt:lpstr>
      </vt:variant>
      <vt:variant>
        <vt:i4>1</vt:i4>
      </vt:variant>
      <vt:variant>
        <vt:lpstr>幻灯片标题</vt:lpstr>
      </vt:variant>
      <vt:variant>
        <vt:i4>75</vt:i4>
      </vt:variant>
    </vt:vector>
  </HeadingPairs>
  <TitlesOfParts>
    <vt:vector size="76" baseType="lpstr">
      <vt:lpstr>默认设计模板</vt:lpstr>
      <vt:lpstr>幻灯片 1</vt:lpstr>
      <vt:lpstr>幻灯片 2</vt:lpstr>
      <vt:lpstr>幻灯片 3</vt:lpstr>
      <vt:lpstr>幻灯片 4</vt:lpstr>
      <vt:lpstr>投资者业务概述 </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股份类业务介绍 </vt:lpstr>
      <vt:lpstr>幻灯片 69</vt:lpstr>
      <vt:lpstr>幻灯片 70</vt:lpstr>
      <vt:lpstr>幻灯片 71</vt:lpstr>
      <vt:lpstr>幻灯片 72</vt:lpstr>
      <vt:lpstr>幻灯片 73</vt:lpstr>
      <vt:lpstr>幻灯片 74</vt:lpstr>
      <vt:lpstr>幻灯片 75</vt:lpstr>
    </vt:vector>
  </TitlesOfParts>
  <Company>番茄花园</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张鹏</dc:creator>
  <cp:lastModifiedBy>kefu</cp:lastModifiedBy>
  <cp:revision>1646</cp:revision>
  <dcterms:created xsi:type="dcterms:W3CDTF">2013-06-04T04:34:57Z</dcterms:created>
  <dcterms:modified xsi:type="dcterms:W3CDTF">2019-05-21T05:46:17Z</dcterms:modified>
</cp:coreProperties>
</file>