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notesSlides/notesSlide27.xml" ContentType="application/vnd.openxmlformats-officedocument.presentationml.notesSlide+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tableStyles.xml" ContentType="application/vnd.openxmlformats-officedocument.presentationml.tableStyles+xml"/>
  <Override PartName="/ppt/diagrams/layout17.xml" ContentType="application/vnd.openxmlformats-officedocument.drawingml.diagramLayout+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diagrams/colors16.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rawing8.xml" ContentType="application/vnd.ms-office.drawingml.diagramDrawing+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drawing11.xml" ContentType="application/vnd.ms-office.drawingml.diagramDrawing+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diagrams/data11.xml" ContentType="application/vnd.openxmlformats-officedocument.drawingml.diagramData+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notesSlides/notesSlide25.xml" ContentType="application/vnd.openxmlformats-officedocument.presentationml.notesSlide+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commentAuthors.xml" ContentType="application/vnd.openxmlformats-officedocument.presentationml.commentAuthors+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15.xml" ContentType="application/vnd.openxmlformats-officedocument.drawingml.diagramLayout+xml"/>
  <Override PartName="/ppt/diagrams/drawing9.xml" ContentType="application/vnd.ms-office.drawingml.diagramDrawing+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layout11.xml" ContentType="application/vnd.openxmlformats-officedocument.drawingml.diagramLayout+xml"/>
  <Override PartName="/ppt/diagrams/colors14.xml" ContentType="application/vnd.openxmlformats-officedocument.drawingml.diagramColors+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colors10.xml" ContentType="application/vnd.openxmlformats-officedocument.drawingml.diagramColors+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notesSlides/notesSlide40.xml" ContentType="application/vnd.openxmlformats-officedocument.presentationml.notesSlide+xml"/>
  <Override PartName="/ppt/diagrams/drawing13.xml" ContentType="application/vnd.ms-office.drawingml.diagramDrawing+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3.xml" ContentType="application/vnd.openxmlformats-officedocument.drawingml.diagramLayout+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97"/>
  </p:notesMasterIdLst>
  <p:sldIdLst>
    <p:sldId id="392" r:id="rId3"/>
    <p:sldId id="298" r:id="rId4"/>
    <p:sldId id="438" r:id="rId5"/>
    <p:sldId id="439" r:id="rId6"/>
    <p:sldId id="440" r:id="rId7"/>
    <p:sldId id="442" r:id="rId8"/>
    <p:sldId id="299" r:id="rId9"/>
    <p:sldId id="300" r:id="rId10"/>
    <p:sldId id="305" r:id="rId11"/>
    <p:sldId id="307" r:id="rId12"/>
    <p:sldId id="308" r:id="rId13"/>
    <p:sldId id="310" r:id="rId14"/>
    <p:sldId id="311" r:id="rId15"/>
    <p:sldId id="403" r:id="rId16"/>
    <p:sldId id="404" r:id="rId17"/>
    <p:sldId id="402" r:id="rId18"/>
    <p:sldId id="406" r:id="rId19"/>
    <p:sldId id="407" r:id="rId20"/>
    <p:sldId id="405" r:id="rId21"/>
    <p:sldId id="408" r:id="rId22"/>
    <p:sldId id="409" r:id="rId23"/>
    <p:sldId id="419" r:id="rId24"/>
    <p:sldId id="420" r:id="rId25"/>
    <p:sldId id="421" r:id="rId26"/>
    <p:sldId id="468" r:id="rId27"/>
    <p:sldId id="469" r:id="rId28"/>
    <p:sldId id="485" r:id="rId29"/>
    <p:sldId id="486" r:id="rId30"/>
    <p:sldId id="487" r:id="rId31"/>
    <p:sldId id="488" r:id="rId32"/>
    <p:sldId id="483" r:id="rId33"/>
    <p:sldId id="491" r:id="rId34"/>
    <p:sldId id="422" r:id="rId35"/>
    <p:sldId id="423" r:id="rId36"/>
    <p:sldId id="338" r:id="rId37"/>
    <p:sldId id="472" r:id="rId38"/>
    <p:sldId id="471" r:id="rId39"/>
    <p:sldId id="343" r:id="rId40"/>
    <p:sldId id="470" r:id="rId41"/>
    <p:sldId id="493" r:id="rId42"/>
    <p:sldId id="474" r:id="rId43"/>
    <p:sldId id="475" r:id="rId44"/>
    <p:sldId id="494" r:id="rId45"/>
    <p:sldId id="427" r:id="rId46"/>
    <p:sldId id="428" r:id="rId47"/>
    <p:sldId id="349" r:id="rId48"/>
    <p:sldId id="350" r:id="rId49"/>
    <p:sldId id="351" r:id="rId50"/>
    <p:sldId id="352" r:id="rId51"/>
    <p:sldId id="354" r:id="rId52"/>
    <p:sldId id="355" r:id="rId53"/>
    <p:sldId id="356" r:id="rId54"/>
    <p:sldId id="357" r:id="rId55"/>
    <p:sldId id="358" r:id="rId56"/>
    <p:sldId id="359" r:id="rId57"/>
    <p:sldId id="360" r:id="rId58"/>
    <p:sldId id="429" r:id="rId59"/>
    <p:sldId id="361" r:id="rId60"/>
    <p:sldId id="430" r:id="rId61"/>
    <p:sldId id="362" r:id="rId62"/>
    <p:sldId id="431" r:id="rId63"/>
    <p:sldId id="364" r:id="rId64"/>
    <p:sldId id="365" r:id="rId65"/>
    <p:sldId id="367" r:id="rId66"/>
    <p:sldId id="375" r:id="rId67"/>
    <p:sldId id="495" r:id="rId68"/>
    <p:sldId id="496" r:id="rId69"/>
    <p:sldId id="497" r:id="rId70"/>
    <p:sldId id="498" r:id="rId71"/>
    <p:sldId id="499" r:id="rId72"/>
    <p:sldId id="500" r:id="rId73"/>
    <p:sldId id="501" r:id="rId74"/>
    <p:sldId id="502" r:id="rId75"/>
    <p:sldId id="503" r:id="rId76"/>
    <p:sldId id="504" r:id="rId77"/>
    <p:sldId id="505" r:id="rId78"/>
    <p:sldId id="506" r:id="rId79"/>
    <p:sldId id="507" r:id="rId80"/>
    <p:sldId id="508" r:id="rId81"/>
    <p:sldId id="509" r:id="rId82"/>
    <p:sldId id="510" r:id="rId83"/>
    <p:sldId id="511" r:id="rId84"/>
    <p:sldId id="512" r:id="rId85"/>
    <p:sldId id="513" r:id="rId86"/>
    <p:sldId id="514" r:id="rId87"/>
    <p:sldId id="380" r:id="rId88"/>
    <p:sldId id="381" r:id="rId89"/>
    <p:sldId id="434" r:id="rId90"/>
    <p:sldId id="436" r:id="rId91"/>
    <p:sldId id="384" r:id="rId92"/>
    <p:sldId id="385" r:id="rId93"/>
    <p:sldId id="433" r:id="rId94"/>
    <p:sldId id="432" r:id="rId95"/>
    <p:sldId id="388" r:id="rId9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天文" initials="王天文"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946" y="-23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_rels/data10.xml.rels><?xml version="1.0" encoding="UTF-8" standalone="yes"?>
<Relationships xmlns="http://schemas.openxmlformats.org/package/2006/relationships"><Relationship Id="rId1" Type="http://schemas.openxmlformats.org/officeDocument/2006/relationships/image" Target="../media/image50.png"/></Relationships>
</file>

<file path=ppt/diagrams/_rels/data11.xml.rels><?xml version="1.0" encoding="UTF-8" standalone="yes"?>
<Relationships xmlns="http://schemas.openxmlformats.org/package/2006/relationships"><Relationship Id="rId1" Type="http://schemas.openxmlformats.org/officeDocument/2006/relationships/image" Target="../media/image50.png"/></Relationships>
</file>

<file path=ppt/diagrams/_rels/data12.xml.rels><?xml version="1.0" encoding="UTF-8" standalone="yes"?>
<Relationships xmlns="http://schemas.openxmlformats.org/package/2006/relationships"><Relationship Id="rId1" Type="http://schemas.openxmlformats.org/officeDocument/2006/relationships/image" Target="../media/image50.png"/></Relationships>
</file>

<file path=ppt/diagrams/_rels/data13.xml.rels><?xml version="1.0" encoding="UTF-8" standalone="yes"?>
<Relationships xmlns="http://schemas.openxmlformats.org/package/2006/relationships"><Relationship Id="rId1" Type="http://schemas.openxmlformats.org/officeDocument/2006/relationships/image" Target="../media/image50.png"/></Relationships>
</file>

<file path=ppt/diagrams/_rels/data16.xml.rels><?xml version="1.0" encoding="UTF-8" standalone="yes"?>
<Relationships xmlns="http://schemas.openxmlformats.org/package/2006/relationships"><Relationship Id="rId1" Type="http://schemas.openxmlformats.org/officeDocument/2006/relationships/image" Target="../media/image65.jpeg"/></Relationships>
</file>

<file path=ppt/diagrams/_rels/data17.xml.rels><?xml version="1.0" encoding="UTF-8" standalone="yes"?>
<Relationships xmlns="http://schemas.openxmlformats.org/package/2006/relationships"><Relationship Id="rId1" Type="http://schemas.openxmlformats.org/officeDocument/2006/relationships/image" Target="../media/image65.jpeg"/></Relationships>
</file>

<file path=ppt/diagrams/_rels/data9.xml.rels><?xml version="1.0" encoding="UTF-8" standalone="yes"?>
<Relationships xmlns="http://schemas.openxmlformats.org/package/2006/relationships"><Relationship Id="rId1" Type="http://schemas.openxmlformats.org/officeDocument/2006/relationships/image" Target="../media/image50.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501.png"/></Relationships>
</file>

<file path=ppt/diagrams/_rels/drawing11.xml.rels><?xml version="1.0" encoding="UTF-8" standalone="yes"?>
<Relationships xmlns="http://schemas.openxmlformats.org/package/2006/relationships"><Relationship Id="rId1" Type="http://schemas.openxmlformats.org/officeDocument/2006/relationships/image" Target="../media/image501.png"/></Relationships>
</file>

<file path=ppt/diagrams/_rels/drawing12.xml.rels><?xml version="1.0" encoding="UTF-8" standalone="yes"?>
<Relationships xmlns="http://schemas.openxmlformats.org/package/2006/relationships"><Relationship Id="rId1" Type="http://schemas.openxmlformats.org/officeDocument/2006/relationships/image" Target="../media/image501.png"/></Relationships>
</file>

<file path=ppt/diagrams/_rels/drawing13.xml.rels><?xml version="1.0" encoding="UTF-8" standalone="yes"?>
<Relationships xmlns="http://schemas.openxmlformats.org/package/2006/relationships"><Relationship Id="rId1" Type="http://schemas.openxmlformats.org/officeDocument/2006/relationships/image" Target="../media/image501.png"/></Relationships>
</file>

<file path=ppt/diagrams/_rels/drawing16.xml.rels><?xml version="1.0" encoding="UTF-8" standalone="yes"?>
<Relationships xmlns="http://schemas.openxmlformats.org/package/2006/relationships"><Relationship Id="rId1" Type="http://schemas.openxmlformats.org/officeDocument/2006/relationships/image" Target="../media/image651.jpeg"/></Relationships>
</file>

<file path=ppt/diagrams/_rels/drawing17.xml.rels><?xml version="1.0" encoding="UTF-8" standalone="yes"?>
<Relationships xmlns="http://schemas.openxmlformats.org/package/2006/relationships"><Relationship Id="rId1" Type="http://schemas.openxmlformats.org/officeDocument/2006/relationships/image" Target="../media/image651.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50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05324F6D-B322-42AC-994B-2C3D3B620177}">
      <dgm:prSet phldrT="[文本]" custT="1"/>
      <dgm:spPr/>
      <dgm:t>
        <a:bodyPr/>
        <a:lstStyle/>
        <a:p>
          <a:endParaRPr lang="zh-CN" altLang="en-US" sz="1800" dirty="0">
            <a:latin typeface="楷体" pitchFamily="49" charset="-122"/>
            <a:ea typeface="楷体" pitchFamily="49" charset="-122"/>
          </a:endParaRPr>
        </a:p>
      </dgm:t>
    </dgm:pt>
    <dgm:pt modelId="{762DD176-1674-413C-96E0-7A6AA2CBC63E}" type="parTrans" cxnId="{4154B702-9AA6-4012-B6BA-59E5990029DA}">
      <dgm:prSet/>
      <dgm:spPr/>
      <dgm:t>
        <a:bodyPr/>
        <a:lstStyle/>
        <a:p>
          <a:endParaRPr lang="zh-CN" altLang="en-US"/>
        </a:p>
      </dgm:t>
    </dgm:pt>
    <dgm:pt modelId="{D1A583DC-D0F7-45F7-8485-716B27EED5DE}" type="sibTrans" cxnId="{4154B702-9AA6-4012-B6BA-59E5990029DA}">
      <dgm:prSet/>
      <dgm:spPr/>
      <dgm:t>
        <a:bodyPr/>
        <a:lstStyle/>
        <a:p>
          <a:endParaRPr lang="zh-CN" altLang="en-US"/>
        </a:p>
      </dgm:t>
    </dgm:pt>
    <dgm:pt modelId="{74655D8D-A634-4BB6-9700-1C5640719E21}">
      <dgm:prSet phldrT="[文本]" custT="1"/>
      <dgm:spPr/>
      <dgm:t>
        <a:bodyPr/>
        <a:lstStyle/>
        <a:p>
          <a:endParaRPr lang="zh-CN" altLang="en-US" sz="1800" dirty="0">
            <a:latin typeface="楷体" pitchFamily="49" charset="-122"/>
            <a:ea typeface="楷体" pitchFamily="49" charset="-122"/>
          </a:endParaRPr>
        </a:p>
      </dgm:t>
    </dgm:pt>
    <dgm:pt modelId="{ED2A73A3-9438-444C-A1F9-6DBC9F946B57}" type="parTrans" cxnId="{D94CCE15-6E24-44DA-B818-1C4AFEFCCB8A}">
      <dgm:prSet/>
      <dgm:spPr/>
      <dgm:t>
        <a:bodyPr/>
        <a:lstStyle/>
        <a:p>
          <a:endParaRPr lang="zh-CN" altLang="en-US"/>
        </a:p>
      </dgm:t>
    </dgm:pt>
    <dgm:pt modelId="{BF2861D1-836F-41D2-8F0A-043F1A66EB95}" type="sibTrans" cxnId="{D94CCE15-6E24-44DA-B818-1C4AFEFCCB8A}">
      <dgm:prSet/>
      <dgm:spPr/>
      <dgm:t>
        <a:bodyPr/>
        <a:lstStyle/>
        <a:p>
          <a:endParaRPr lang="zh-CN" altLang="en-US"/>
        </a:p>
      </dgm:t>
    </dgm:pt>
    <dgm:pt modelId="{6701ED41-2374-4BA4-9867-AEAD4F1F8EBB}">
      <dgm:prSet phldrT="[文本]" custT="1"/>
      <dgm:spPr/>
      <dgm:t>
        <a:bodyPr/>
        <a:lstStyle/>
        <a:p>
          <a:endParaRPr lang="zh-CN" altLang="en-US" sz="1800" dirty="0">
            <a:latin typeface="楷体" pitchFamily="49" charset="-122"/>
            <a:ea typeface="楷体" pitchFamily="49" charset="-122"/>
          </a:endParaRPr>
        </a:p>
      </dgm:t>
    </dgm:pt>
    <dgm:pt modelId="{5F5E27F9-4A1F-4038-A1A9-E25F0C6D4286}" type="parTrans" cxnId="{E529BDAF-E5C0-4CC9-AE0F-D347B60F8F59}">
      <dgm:prSet/>
      <dgm:spPr/>
      <dgm:t>
        <a:bodyPr/>
        <a:lstStyle/>
        <a:p>
          <a:endParaRPr lang="zh-CN" altLang="en-US"/>
        </a:p>
      </dgm:t>
    </dgm:pt>
    <dgm:pt modelId="{9EC1DE2D-DA20-4E57-8533-7603A2C76954}" type="sibTrans" cxnId="{E529BDAF-E5C0-4CC9-AE0F-D347B60F8F59}">
      <dgm:prSet/>
      <dgm:spPr/>
      <dgm:t>
        <a:bodyPr/>
        <a:lstStyle/>
        <a:p>
          <a:endParaRPr lang="zh-CN" altLang="en-US"/>
        </a:p>
      </dgm:t>
    </dgm:pt>
    <dgm:pt modelId="{29620489-6509-440A-AC79-90E2D35B9010}">
      <dgm:prSet/>
      <dgm:spPr/>
      <dgm:t>
        <a:bodyPr/>
        <a:lstStyle/>
        <a:p>
          <a:endParaRPr lang="zh-CN" altLang="en-US"/>
        </a:p>
      </dgm:t>
    </dgm:pt>
    <dgm:pt modelId="{3A3F3F7B-F213-4465-9F53-9C5C7D8A5E8E}" type="parTrans" cxnId="{64FC340E-53DC-4B8C-8569-954C3E72E4D0}">
      <dgm:prSet/>
      <dgm:spPr/>
      <dgm:t>
        <a:bodyPr/>
        <a:lstStyle/>
        <a:p>
          <a:endParaRPr lang="zh-CN" altLang="en-US"/>
        </a:p>
      </dgm:t>
    </dgm:pt>
    <dgm:pt modelId="{3366DDEC-4C18-4FDB-87A6-F2F0DFDCDB2D}" type="sibTrans" cxnId="{64FC340E-53DC-4B8C-8569-954C3E72E4D0}">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04A0DF81-D075-4C63-88A8-4C88E635C540}" type="pres">
      <dgm:prSet presAssocID="{05324F6D-B322-42AC-994B-2C3D3B620177}" presName="compositeA" presStyleCnt="0"/>
      <dgm:spPr/>
    </dgm:pt>
    <dgm:pt modelId="{9CC64E0C-397D-4F14-A370-7F3620FB6C9E}" type="pres">
      <dgm:prSet presAssocID="{05324F6D-B322-42AC-994B-2C3D3B620177}" presName="textA" presStyleLbl="revTx" presStyleIdx="0" presStyleCnt="8">
        <dgm:presLayoutVars>
          <dgm:bulletEnabled val="1"/>
        </dgm:presLayoutVars>
      </dgm:prSet>
      <dgm:spPr/>
      <dgm:t>
        <a:bodyPr/>
        <a:lstStyle/>
        <a:p>
          <a:endParaRPr lang="zh-CN" altLang="en-US"/>
        </a:p>
      </dgm:t>
    </dgm:pt>
    <dgm:pt modelId="{1FF35C99-A9C4-4458-8414-40A45D0A866A}" type="pres">
      <dgm:prSet presAssocID="{05324F6D-B322-42AC-994B-2C3D3B620177}" presName="circleA" presStyleLbl="node1" presStyleIdx="0" presStyleCnt="8" custScaleX="122944" custScaleY="121162" custLinFactNeighborX="47246" custLinFactNeighborY="-1"/>
      <dgm:spPr>
        <a:prstGeom prst="ellipse">
          <a:avLst/>
        </a:prstGeom>
        <a:solidFill>
          <a:srgbClr val="C00000"/>
        </a:solidFill>
      </dgm:spPr>
    </dgm:pt>
    <dgm:pt modelId="{62703D6C-268A-495C-A222-9E9E1D954DF5}" type="pres">
      <dgm:prSet presAssocID="{05324F6D-B322-42AC-994B-2C3D3B620177}" presName="spaceA" presStyleCnt="0"/>
      <dgm:spPr/>
    </dgm:pt>
    <dgm:pt modelId="{12C2CD66-7AD0-4CDC-910D-541E58D21BCA}" type="pres">
      <dgm:prSet presAssocID="{D1A583DC-D0F7-45F7-8485-716B27EED5DE}" presName="space" presStyleCnt="0"/>
      <dgm:spPr/>
    </dgm:pt>
    <dgm:pt modelId="{EB03B90B-7503-498D-8673-3FA55639B742}" type="pres">
      <dgm:prSet presAssocID="{74655D8D-A634-4BB6-9700-1C5640719E21}" presName="compositeB" presStyleCnt="0"/>
      <dgm:spPr/>
    </dgm:pt>
    <dgm:pt modelId="{1F3A40B0-E301-448F-B1EA-57A3618106E0}" type="pres">
      <dgm:prSet presAssocID="{74655D8D-A634-4BB6-9700-1C5640719E21}" presName="textB" presStyleLbl="revTx" presStyleIdx="1" presStyleCnt="8">
        <dgm:presLayoutVars>
          <dgm:bulletEnabled val="1"/>
        </dgm:presLayoutVars>
      </dgm:prSet>
      <dgm:spPr/>
      <dgm:t>
        <a:bodyPr/>
        <a:lstStyle/>
        <a:p>
          <a:endParaRPr lang="zh-CN" altLang="en-US"/>
        </a:p>
      </dgm:t>
    </dgm:pt>
    <dgm:pt modelId="{236512E7-6A11-4FD2-A2D4-7447B2B8F6A2}" type="pres">
      <dgm:prSet presAssocID="{74655D8D-A634-4BB6-9700-1C5640719E21}" presName="circleB" presStyleLbl="node1" presStyleIdx="1" presStyleCnt="8"/>
      <dgm:spPr>
        <a:solidFill>
          <a:srgbClr val="C00000"/>
        </a:solidFill>
      </dgm:spPr>
    </dgm:pt>
    <dgm:pt modelId="{80C122B5-6983-408A-A90E-584D0A2E2060}" type="pres">
      <dgm:prSet presAssocID="{74655D8D-A634-4BB6-9700-1C5640719E21}" presName="spaceB" presStyleCnt="0"/>
      <dgm:spPr/>
    </dgm:pt>
    <dgm:pt modelId="{DA23FD7B-6EC1-4E69-BE64-665505E80977}" type="pres">
      <dgm:prSet presAssocID="{BF2861D1-836F-41D2-8F0A-043F1A66EB95}" presName="space" presStyleCnt="0"/>
      <dgm:spPr/>
    </dgm:pt>
    <dgm:pt modelId="{5C72BE93-C80B-4C6B-ABFB-98D5F59B54A1}" type="pres">
      <dgm:prSet presAssocID="{6701ED41-2374-4BA4-9867-AEAD4F1F8EBB}" presName="compositeA" presStyleCnt="0"/>
      <dgm:spPr/>
    </dgm:pt>
    <dgm:pt modelId="{A09607D7-CA61-409D-B3A8-048CD64A8B87}" type="pres">
      <dgm:prSet presAssocID="{6701ED41-2374-4BA4-9867-AEAD4F1F8EBB}" presName="textA" presStyleLbl="revTx" presStyleIdx="2" presStyleCnt="8">
        <dgm:presLayoutVars>
          <dgm:bulletEnabled val="1"/>
        </dgm:presLayoutVars>
      </dgm:prSet>
      <dgm:spPr/>
      <dgm:t>
        <a:bodyPr/>
        <a:lstStyle/>
        <a:p>
          <a:endParaRPr lang="zh-CN" altLang="en-US"/>
        </a:p>
      </dgm:t>
    </dgm:pt>
    <dgm:pt modelId="{AA488178-B3EA-431F-B69B-62756DA9F0C9}" type="pres">
      <dgm:prSet presAssocID="{6701ED41-2374-4BA4-9867-AEAD4F1F8EBB}" presName="circleA" presStyleLbl="node1" presStyleIdx="2" presStyleCnt="8" custLinFactNeighborX="58631" custLinFactNeighborY="-10582"/>
      <dgm:spPr>
        <a:solidFill>
          <a:srgbClr val="C00000"/>
        </a:solidFill>
        <a:ln>
          <a:solidFill>
            <a:schemeClr val="bg1"/>
          </a:solidFill>
        </a:ln>
      </dgm:spPr>
      <dgm:t>
        <a:bodyPr/>
        <a:lstStyle/>
        <a:p>
          <a:endParaRPr lang="zh-CN" altLang="en-US"/>
        </a:p>
      </dgm:t>
    </dgm:pt>
    <dgm:pt modelId="{760DEB00-50DE-47F2-A184-DD753E21DC8F}" type="pres">
      <dgm:prSet presAssocID="{6701ED41-2374-4BA4-9867-AEAD4F1F8EBB}" presName="spaceA" presStyleCnt="0"/>
      <dgm:spPr/>
    </dgm:pt>
    <dgm:pt modelId="{507DC03E-AB6E-4572-B54C-3EA3F07FE85A}" type="pres">
      <dgm:prSet presAssocID="{9EC1DE2D-DA20-4E57-8533-7603A2C76954}" presName="space" presStyleCnt="0"/>
      <dgm:spPr/>
    </dgm:pt>
    <dgm:pt modelId="{3A01FC89-59B2-41FE-AAF9-62B6855F994B}" type="pres">
      <dgm:prSet presAssocID="{DFA27290-C2B4-4F73-9C1A-4CB302A46262}" presName="compositeB" presStyleCnt="0"/>
      <dgm:spPr/>
    </dgm:pt>
    <dgm:pt modelId="{9BAF5D93-483F-4593-B5C1-50B93157CC1F}" type="pres">
      <dgm:prSet presAssocID="{DFA27290-C2B4-4F73-9C1A-4CB302A46262}" presName="textB" presStyleLbl="revTx" presStyleIdx="3" presStyleCnt="8">
        <dgm:presLayoutVars>
          <dgm:bulletEnabled val="1"/>
        </dgm:presLayoutVars>
      </dgm:prSet>
      <dgm:spPr/>
      <dgm:t>
        <a:bodyPr/>
        <a:lstStyle/>
        <a:p>
          <a:endParaRPr lang="zh-CN" altLang="en-US"/>
        </a:p>
      </dgm:t>
    </dgm:pt>
    <dgm:pt modelId="{DF84534D-4263-45C0-8935-0D03CDBB7936}" type="pres">
      <dgm:prSet presAssocID="{DFA27290-C2B4-4F73-9C1A-4CB302A46262}" presName="circleB" presStyleLbl="node1" presStyleIdx="3" presStyleCnt="8" custLinFactNeighborX="46437" custLinFactNeighborY="-10582"/>
      <dgm:spPr>
        <a:solidFill>
          <a:srgbClr val="C00000"/>
        </a:solidFill>
      </dgm:spPr>
      <dgm:t>
        <a:bodyPr/>
        <a:lstStyle/>
        <a:p>
          <a:endParaRPr lang="zh-CN" altLang="en-US"/>
        </a:p>
      </dgm:t>
    </dgm:pt>
    <dgm:pt modelId="{B4E85672-1D9E-4C1D-845E-61C60DEDF484}" type="pres">
      <dgm:prSet presAssocID="{DFA27290-C2B4-4F73-9C1A-4CB302A46262}" presName="spaceB" presStyleCnt="0"/>
      <dgm:spPr/>
    </dgm:pt>
    <dgm:pt modelId="{3AA8249D-6EDC-43AB-8263-D04A5536289B}" type="pres">
      <dgm:prSet presAssocID="{B4D6CF44-6CF3-41C6-A470-C79F631473D3}" presName="space" presStyleCnt="0"/>
      <dgm:spPr/>
    </dgm:pt>
    <dgm:pt modelId="{0C987F68-5CAB-4B02-A5D4-F8820AA81DE3}" type="pres">
      <dgm:prSet presAssocID="{B5AFFD36-C4CD-48D9-8E76-A7CDAE08FA43}" presName="compositeA" presStyleCnt="0"/>
      <dgm:spPr/>
    </dgm:pt>
    <dgm:pt modelId="{C2DAC1D9-5F46-4B08-BE07-05B7938E0BF4}" type="pres">
      <dgm:prSet presAssocID="{B5AFFD36-C4CD-48D9-8E76-A7CDAE08FA43}" presName="textA" presStyleLbl="revTx" presStyleIdx="4" presStyleCnt="8">
        <dgm:presLayoutVars>
          <dgm:bulletEnabled val="1"/>
        </dgm:presLayoutVars>
      </dgm:prSet>
      <dgm:spPr/>
      <dgm:t>
        <a:bodyPr/>
        <a:lstStyle/>
        <a:p>
          <a:endParaRPr lang="zh-CN" altLang="en-US"/>
        </a:p>
      </dgm:t>
    </dgm:pt>
    <dgm:pt modelId="{987F1D7D-C0A9-4CFD-9405-F635A350B4F5}" type="pres">
      <dgm:prSet presAssocID="{B5AFFD36-C4CD-48D9-8E76-A7CDAE08FA43}" presName="circleA" presStyleLbl="node1" presStyleIdx="4" presStyleCnt="8" custLinFactX="300000" custLinFactNeighborX="327082" custLinFactNeighborY="-10582"/>
      <dgm:spPr>
        <a:solidFill>
          <a:srgbClr val="C00000"/>
        </a:solidFill>
      </dgm:spPr>
      <dgm:t>
        <a:bodyPr/>
        <a:lstStyle/>
        <a:p>
          <a:endParaRPr lang="zh-CN" altLang="en-US"/>
        </a:p>
      </dgm:t>
    </dgm:pt>
    <dgm:pt modelId="{CA8598AA-854E-41D6-B70E-AFBE2EE47515}" type="pres">
      <dgm:prSet presAssocID="{B5AFFD36-C4CD-48D9-8E76-A7CDAE08FA43}" presName="spaceA" presStyleCnt="0"/>
      <dgm:spPr/>
    </dgm:pt>
    <dgm:pt modelId="{293B6F7F-335E-432B-AD60-7D74B5C4511D}" type="pres">
      <dgm:prSet presAssocID="{8162CCCF-2A6E-4E65-B0F4-3EE04AAF95A7}" presName="space" presStyleCnt="0"/>
      <dgm:spPr/>
    </dgm:pt>
    <dgm:pt modelId="{1F2B4439-7367-4321-9794-E393BE0B2B29}" type="pres">
      <dgm:prSet presAssocID="{136C84BA-B417-4DEB-BE17-1EB3ED0EE680}" presName="compositeB" presStyleCnt="0"/>
      <dgm:spPr/>
    </dgm:pt>
    <dgm:pt modelId="{B64AECF6-9091-44A3-97BF-C600E0E389FE}" type="pres">
      <dgm:prSet presAssocID="{136C84BA-B417-4DEB-BE17-1EB3ED0EE680}" presName="textB" presStyleLbl="revTx" presStyleIdx="5" presStyleCnt="8">
        <dgm:presLayoutVars>
          <dgm:bulletEnabled val="1"/>
        </dgm:presLayoutVars>
      </dgm:prSet>
      <dgm:spPr/>
      <dgm:t>
        <a:bodyPr/>
        <a:lstStyle/>
        <a:p>
          <a:endParaRPr lang="zh-CN" altLang="en-US"/>
        </a:p>
      </dgm:t>
    </dgm:pt>
    <dgm:pt modelId="{3C09F773-9C38-4F89-8189-C51B1766FC5A}" type="pres">
      <dgm:prSet presAssocID="{136C84BA-B417-4DEB-BE17-1EB3ED0EE680}" presName="circleB" presStyleLbl="node1" presStyleIdx="5" presStyleCnt="8" custLinFactX="300000" custLinFactNeighborX="336240" custLinFactNeighborY="-10582"/>
      <dgm:spPr>
        <a:solidFill>
          <a:srgbClr val="C00000"/>
        </a:solidFill>
      </dgm:spPr>
    </dgm:pt>
    <dgm:pt modelId="{4CCF8B03-CA0F-48C4-8855-828EFDB76D3A}" type="pres">
      <dgm:prSet presAssocID="{136C84BA-B417-4DEB-BE17-1EB3ED0EE680}" presName="spaceB" presStyleCnt="0"/>
      <dgm:spPr/>
    </dgm:pt>
    <dgm:pt modelId="{6FF97C6B-9A73-45BB-8755-9E06EFDEE05C}" type="pres">
      <dgm:prSet presAssocID="{1F00A9A3-0844-488B-83C6-696E32264272}" presName="space" presStyleCnt="0"/>
      <dgm:spPr/>
    </dgm:pt>
    <dgm:pt modelId="{4A8C18F1-1167-49CE-B83F-D36BD22CBDCE}" type="pres">
      <dgm:prSet presAssocID="{88778486-446B-4B97-BBD3-D2093EC13DB9}" presName="compositeA" presStyleCnt="0"/>
      <dgm:spPr/>
    </dgm:pt>
    <dgm:pt modelId="{5FC0D3E1-1141-4123-A5BD-E31928545105}" type="pres">
      <dgm:prSet presAssocID="{88778486-446B-4B97-BBD3-D2093EC13DB9}" presName="textA" presStyleLbl="revTx" presStyleIdx="6" presStyleCnt="8">
        <dgm:presLayoutVars>
          <dgm:bulletEnabled val="1"/>
        </dgm:presLayoutVars>
      </dgm:prSet>
      <dgm:spPr/>
      <dgm:t>
        <a:bodyPr/>
        <a:lstStyle/>
        <a:p>
          <a:endParaRPr lang="zh-CN" altLang="en-US"/>
        </a:p>
      </dgm:t>
    </dgm:pt>
    <dgm:pt modelId="{C1FE1D79-3D44-44EF-900E-97D3EB1B1E58}" type="pres">
      <dgm:prSet presAssocID="{88778486-446B-4B97-BBD3-D2093EC13DB9}" presName="circleA" presStyleLbl="node1" presStyleIdx="6" presStyleCnt="8" custLinFactX="276801" custLinFactNeighborX="300000" custLinFactNeighborY="-10582"/>
      <dgm:spPr>
        <a:solidFill>
          <a:srgbClr val="C00000"/>
        </a:solidFill>
      </dgm:spPr>
    </dgm:pt>
    <dgm:pt modelId="{47448B35-177C-47F8-863A-C76DD6F5D598}" type="pres">
      <dgm:prSet presAssocID="{88778486-446B-4B97-BBD3-D2093EC13DB9}" presName="spaceA" presStyleCnt="0"/>
      <dgm:spPr/>
    </dgm:pt>
    <dgm:pt modelId="{FF8046FC-40F9-479B-9F8F-2A93C142CB30}" type="pres">
      <dgm:prSet presAssocID="{0743E336-9266-4CB4-8394-1D348B7D383F}" presName="space" presStyleCnt="0"/>
      <dgm:spPr/>
    </dgm:pt>
    <dgm:pt modelId="{98CF8DC6-EE3D-45F7-834F-1C33D0C24AB1}" type="pres">
      <dgm:prSet presAssocID="{29620489-6509-440A-AC79-90E2D35B9010}" presName="compositeB" presStyleCnt="0"/>
      <dgm:spPr/>
    </dgm:pt>
    <dgm:pt modelId="{E9A12786-57D6-4755-A14D-1C91480B8ED2}" type="pres">
      <dgm:prSet presAssocID="{29620489-6509-440A-AC79-90E2D35B9010}" presName="textB" presStyleLbl="revTx" presStyleIdx="7" presStyleCnt="8">
        <dgm:presLayoutVars>
          <dgm:bulletEnabled val="1"/>
        </dgm:presLayoutVars>
      </dgm:prSet>
      <dgm:spPr/>
      <dgm:t>
        <a:bodyPr/>
        <a:lstStyle/>
        <a:p>
          <a:endParaRPr lang="zh-CN" altLang="en-US"/>
        </a:p>
      </dgm:t>
    </dgm:pt>
    <dgm:pt modelId="{D4360B26-B234-4067-B99C-9267836FE463}" type="pres">
      <dgm:prSet presAssocID="{29620489-6509-440A-AC79-90E2D35B9010}" presName="circleB" presStyleLbl="node1" presStyleIdx="7" presStyleCnt="8" custLinFactX="200000" custLinFactNeighborX="270116" custLinFactNeighborY="-10582"/>
      <dgm:spPr>
        <a:solidFill>
          <a:srgbClr val="C00000"/>
        </a:solidFill>
      </dgm:spPr>
    </dgm:pt>
    <dgm:pt modelId="{08BF0EA9-FCC1-4123-9565-C330FAB493F0}" type="pres">
      <dgm:prSet presAssocID="{29620489-6509-440A-AC79-90E2D35B9010}" presName="spaceB" presStyleCnt="0"/>
      <dgm:spPr/>
    </dgm:pt>
  </dgm:ptLst>
  <dgm:cxnLst>
    <dgm:cxn modelId="{26BD7D2B-F035-4C4A-91A7-F617D5E83D3E}" type="presOf" srcId="{05324F6D-B322-42AC-994B-2C3D3B620177}" destId="{9CC64E0C-397D-4F14-A370-7F3620FB6C9E}" srcOrd="0" destOrd="0" presId="urn:microsoft.com/office/officeart/2005/8/layout/hProcess11"/>
    <dgm:cxn modelId="{3E0168BD-5AE1-42EE-A90A-40B32903E02E}" srcId="{48E4028B-27B2-485E-82AE-2E7332D54C33}" destId="{136C84BA-B417-4DEB-BE17-1EB3ED0EE680}" srcOrd="5" destOrd="0" parTransId="{F3AE44AB-EF66-486E-91D6-82211DA2AFD7}" sibTransId="{1F00A9A3-0844-488B-83C6-696E32264272}"/>
    <dgm:cxn modelId="{52FB0C28-0DD9-4E48-99B8-007B434C6BE3}" type="presOf" srcId="{6701ED41-2374-4BA4-9867-AEAD4F1F8EBB}" destId="{A09607D7-CA61-409D-B3A8-048CD64A8B87}" srcOrd="0" destOrd="0" presId="urn:microsoft.com/office/officeart/2005/8/layout/hProcess11"/>
    <dgm:cxn modelId="{4154B702-9AA6-4012-B6BA-59E5990029DA}" srcId="{48E4028B-27B2-485E-82AE-2E7332D54C33}" destId="{05324F6D-B322-42AC-994B-2C3D3B620177}" srcOrd="0" destOrd="0" parTransId="{762DD176-1674-413C-96E0-7A6AA2CBC63E}" sibTransId="{D1A583DC-D0F7-45F7-8485-716B27EED5DE}"/>
    <dgm:cxn modelId="{11C85675-79A6-47DA-8957-00A6EEDE4F92}" type="presOf" srcId="{74655D8D-A634-4BB6-9700-1C5640719E21}" destId="{1F3A40B0-E301-448F-B1EA-57A3618106E0}" srcOrd="0" destOrd="0" presId="urn:microsoft.com/office/officeart/2005/8/layout/hProcess11"/>
    <dgm:cxn modelId="{D94CCE15-6E24-44DA-B818-1C4AFEFCCB8A}" srcId="{48E4028B-27B2-485E-82AE-2E7332D54C33}" destId="{74655D8D-A634-4BB6-9700-1C5640719E21}" srcOrd="1" destOrd="0" parTransId="{ED2A73A3-9438-444C-A1F9-6DBC9F946B57}" sibTransId="{BF2861D1-836F-41D2-8F0A-043F1A66EB95}"/>
    <dgm:cxn modelId="{137F6DB9-3230-4420-9BFE-FB48179E8BED}" type="presOf" srcId="{48E4028B-27B2-485E-82AE-2E7332D54C33}" destId="{799D2935-DD1D-4DFC-9C5B-1A217FF93271}" srcOrd="0" destOrd="0" presId="urn:microsoft.com/office/officeart/2005/8/layout/hProcess11"/>
    <dgm:cxn modelId="{E80498FA-8BCC-4038-B7F6-C2CD92FF0658}" type="presOf" srcId="{DFA27290-C2B4-4F73-9C1A-4CB302A46262}" destId="{9BAF5D93-483F-4593-B5C1-50B93157CC1F}" srcOrd="0" destOrd="0" presId="urn:microsoft.com/office/officeart/2005/8/layout/hProcess11"/>
    <dgm:cxn modelId="{168264FE-57FC-4265-9AF6-F6A967CEDCCB}" type="presOf" srcId="{88778486-446B-4B97-BBD3-D2093EC13DB9}" destId="{5FC0D3E1-1141-4123-A5BD-E31928545105}" srcOrd="0" destOrd="0" presId="urn:microsoft.com/office/officeart/2005/8/layout/hProcess11"/>
    <dgm:cxn modelId="{64FC340E-53DC-4B8C-8569-954C3E72E4D0}" srcId="{48E4028B-27B2-485E-82AE-2E7332D54C33}" destId="{29620489-6509-440A-AC79-90E2D35B9010}" srcOrd="7" destOrd="0" parTransId="{3A3F3F7B-F213-4465-9F53-9C5C7D8A5E8E}" sibTransId="{3366DDEC-4C18-4FDB-87A6-F2F0DFDCDB2D}"/>
    <dgm:cxn modelId="{2CC813BE-31B7-41E9-B9B6-2905CB9ACE46}" type="presOf" srcId="{29620489-6509-440A-AC79-90E2D35B9010}" destId="{E9A12786-57D6-4755-A14D-1C91480B8ED2}"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E529BDAF-E5C0-4CC9-AE0F-D347B60F8F59}" srcId="{48E4028B-27B2-485E-82AE-2E7332D54C33}" destId="{6701ED41-2374-4BA4-9867-AEAD4F1F8EBB}" srcOrd="2" destOrd="0" parTransId="{5F5E27F9-4A1F-4038-A1A9-E25F0C6D4286}" sibTransId="{9EC1DE2D-DA20-4E57-8533-7603A2C76954}"/>
    <dgm:cxn modelId="{3A95B2AD-F068-4670-A288-26336D578F7E}" type="presOf" srcId="{B5AFFD36-C4CD-48D9-8E76-A7CDAE08FA43}" destId="{C2DAC1D9-5F46-4B08-BE07-05B7938E0BF4}" srcOrd="0" destOrd="0" presId="urn:microsoft.com/office/officeart/2005/8/layout/hProcess11"/>
    <dgm:cxn modelId="{9D51ED84-8280-456D-ABA9-38989E7CB310}" srcId="{48E4028B-27B2-485E-82AE-2E7332D54C33}" destId="{DFA27290-C2B4-4F73-9C1A-4CB302A46262}" srcOrd="3" destOrd="0" parTransId="{44319B82-DD4A-497B-A620-1BCB65CB4F46}" sibTransId="{B4D6CF44-6CF3-41C6-A470-C79F631473D3}"/>
    <dgm:cxn modelId="{2FA3FC1F-3F05-440D-BDA9-3821653322B7}" srcId="{48E4028B-27B2-485E-82AE-2E7332D54C33}" destId="{88778486-446B-4B97-BBD3-D2093EC13DB9}" srcOrd="6" destOrd="0" parTransId="{C4A12F55-BA46-4D65-B192-F4CBDF79046E}" sibTransId="{0743E336-9266-4CB4-8394-1D348B7D383F}"/>
    <dgm:cxn modelId="{BD7F9001-473B-4BDE-AC44-5160DAB6D19A}" type="presOf" srcId="{136C84BA-B417-4DEB-BE17-1EB3ED0EE680}" destId="{B64AECF6-9091-44A3-97BF-C600E0E389FE}" srcOrd="0" destOrd="0" presId="urn:microsoft.com/office/officeart/2005/8/layout/hProcess11"/>
    <dgm:cxn modelId="{578B484B-C042-4AAD-A18D-0E5C48AF8D66}" type="presParOf" srcId="{799D2935-DD1D-4DFC-9C5B-1A217FF93271}" destId="{AD91FF94-9E6D-4995-BD3F-1F21CF928E0D}" srcOrd="0" destOrd="0" presId="urn:microsoft.com/office/officeart/2005/8/layout/hProcess11"/>
    <dgm:cxn modelId="{69B854AE-096C-42F5-B57D-9C15FE90B3CF}" type="presParOf" srcId="{799D2935-DD1D-4DFC-9C5B-1A217FF93271}" destId="{DFD26A72-8BC9-4F33-B67A-346B97F5FE4B}" srcOrd="1" destOrd="0" presId="urn:microsoft.com/office/officeart/2005/8/layout/hProcess11"/>
    <dgm:cxn modelId="{79F92BAD-B392-4B5D-9789-506EEE2855CF}" type="presParOf" srcId="{DFD26A72-8BC9-4F33-B67A-346B97F5FE4B}" destId="{04A0DF81-D075-4C63-88A8-4C88E635C540}" srcOrd="0" destOrd="0" presId="urn:microsoft.com/office/officeart/2005/8/layout/hProcess11"/>
    <dgm:cxn modelId="{12BA7C89-7C1D-42A4-878F-51C8C849E719}" type="presParOf" srcId="{04A0DF81-D075-4C63-88A8-4C88E635C540}" destId="{9CC64E0C-397D-4F14-A370-7F3620FB6C9E}" srcOrd="0" destOrd="0" presId="urn:microsoft.com/office/officeart/2005/8/layout/hProcess11"/>
    <dgm:cxn modelId="{0A17633A-1B3A-4A64-819E-6F38BB91AD5C}" type="presParOf" srcId="{04A0DF81-D075-4C63-88A8-4C88E635C540}" destId="{1FF35C99-A9C4-4458-8414-40A45D0A866A}" srcOrd="1" destOrd="0" presId="urn:microsoft.com/office/officeart/2005/8/layout/hProcess11"/>
    <dgm:cxn modelId="{0E8794CF-5E80-4FD7-9CD9-726352B855C6}" type="presParOf" srcId="{04A0DF81-D075-4C63-88A8-4C88E635C540}" destId="{62703D6C-268A-495C-A222-9E9E1D954DF5}" srcOrd="2" destOrd="0" presId="urn:microsoft.com/office/officeart/2005/8/layout/hProcess11"/>
    <dgm:cxn modelId="{FB12A065-82D4-494F-9D12-54DBAC23A525}" type="presParOf" srcId="{DFD26A72-8BC9-4F33-B67A-346B97F5FE4B}" destId="{12C2CD66-7AD0-4CDC-910D-541E58D21BCA}" srcOrd="1" destOrd="0" presId="urn:microsoft.com/office/officeart/2005/8/layout/hProcess11"/>
    <dgm:cxn modelId="{1618C0A6-6B82-491D-BFC4-FFC34BA0B9DF}" type="presParOf" srcId="{DFD26A72-8BC9-4F33-B67A-346B97F5FE4B}" destId="{EB03B90B-7503-498D-8673-3FA55639B742}" srcOrd="2" destOrd="0" presId="urn:microsoft.com/office/officeart/2005/8/layout/hProcess11"/>
    <dgm:cxn modelId="{C8B4ADAE-BE76-479F-806E-27D2EA7B2D34}" type="presParOf" srcId="{EB03B90B-7503-498D-8673-3FA55639B742}" destId="{1F3A40B0-E301-448F-B1EA-57A3618106E0}" srcOrd="0" destOrd="0" presId="urn:microsoft.com/office/officeart/2005/8/layout/hProcess11"/>
    <dgm:cxn modelId="{741B9B55-4BC8-4A47-A9AF-1FFA5F23578D}" type="presParOf" srcId="{EB03B90B-7503-498D-8673-3FA55639B742}" destId="{236512E7-6A11-4FD2-A2D4-7447B2B8F6A2}" srcOrd="1" destOrd="0" presId="urn:microsoft.com/office/officeart/2005/8/layout/hProcess11"/>
    <dgm:cxn modelId="{1A70CEE5-E95C-4374-81D4-68228F2B7368}" type="presParOf" srcId="{EB03B90B-7503-498D-8673-3FA55639B742}" destId="{80C122B5-6983-408A-A90E-584D0A2E2060}" srcOrd="2" destOrd="0" presId="urn:microsoft.com/office/officeart/2005/8/layout/hProcess11"/>
    <dgm:cxn modelId="{D3DFA916-A4B8-4E59-8DC4-1A4D31B4AC87}" type="presParOf" srcId="{DFD26A72-8BC9-4F33-B67A-346B97F5FE4B}" destId="{DA23FD7B-6EC1-4E69-BE64-665505E80977}" srcOrd="3" destOrd="0" presId="urn:microsoft.com/office/officeart/2005/8/layout/hProcess11"/>
    <dgm:cxn modelId="{3BB35D0C-CA02-4DF7-88BD-3CF28458A355}" type="presParOf" srcId="{DFD26A72-8BC9-4F33-B67A-346B97F5FE4B}" destId="{5C72BE93-C80B-4C6B-ABFB-98D5F59B54A1}" srcOrd="4" destOrd="0" presId="urn:microsoft.com/office/officeart/2005/8/layout/hProcess11"/>
    <dgm:cxn modelId="{CC0EEC59-66C0-4254-ADCD-B9821E431D72}" type="presParOf" srcId="{5C72BE93-C80B-4C6B-ABFB-98D5F59B54A1}" destId="{A09607D7-CA61-409D-B3A8-048CD64A8B87}" srcOrd="0" destOrd="0" presId="urn:microsoft.com/office/officeart/2005/8/layout/hProcess11"/>
    <dgm:cxn modelId="{0456039A-8299-4A84-B82A-B1B296585B16}" type="presParOf" srcId="{5C72BE93-C80B-4C6B-ABFB-98D5F59B54A1}" destId="{AA488178-B3EA-431F-B69B-62756DA9F0C9}" srcOrd="1" destOrd="0" presId="urn:microsoft.com/office/officeart/2005/8/layout/hProcess11"/>
    <dgm:cxn modelId="{9F5AE900-927B-46D1-B653-F400B2926A93}" type="presParOf" srcId="{5C72BE93-C80B-4C6B-ABFB-98D5F59B54A1}" destId="{760DEB00-50DE-47F2-A184-DD753E21DC8F}" srcOrd="2" destOrd="0" presId="urn:microsoft.com/office/officeart/2005/8/layout/hProcess11"/>
    <dgm:cxn modelId="{61ACED3A-66C0-46BE-AE02-5606DC489A66}" type="presParOf" srcId="{DFD26A72-8BC9-4F33-B67A-346B97F5FE4B}" destId="{507DC03E-AB6E-4572-B54C-3EA3F07FE85A}" srcOrd="5" destOrd="0" presId="urn:microsoft.com/office/officeart/2005/8/layout/hProcess11"/>
    <dgm:cxn modelId="{2FA813A8-1468-4922-BD55-7EFA827CEEE3}" type="presParOf" srcId="{DFD26A72-8BC9-4F33-B67A-346B97F5FE4B}" destId="{3A01FC89-59B2-41FE-AAF9-62B6855F994B}" srcOrd="6" destOrd="0" presId="urn:microsoft.com/office/officeart/2005/8/layout/hProcess11"/>
    <dgm:cxn modelId="{8482F80E-E837-42FD-A27C-8487560B9A06}" type="presParOf" srcId="{3A01FC89-59B2-41FE-AAF9-62B6855F994B}" destId="{9BAF5D93-483F-4593-B5C1-50B93157CC1F}" srcOrd="0" destOrd="0" presId="urn:microsoft.com/office/officeart/2005/8/layout/hProcess11"/>
    <dgm:cxn modelId="{A0C4A802-4F71-4A3C-8E60-0983BF579146}" type="presParOf" srcId="{3A01FC89-59B2-41FE-AAF9-62B6855F994B}" destId="{DF84534D-4263-45C0-8935-0D03CDBB7936}" srcOrd="1" destOrd="0" presId="urn:microsoft.com/office/officeart/2005/8/layout/hProcess11"/>
    <dgm:cxn modelId="{163DD1E4-38D0-4BDE-890A-DA01FA097875}" type="presParOf" srcId="{3A01FC89-59B2-41FE-AAF9-62B6855F994B}" destId="{B4E85672-1D9E-4C1D-845E-61C60DEDF484}" srcOrd="2" destOrd="0" presId="urn:microsoft.com/office/officeart/2005/8/layout/hProcess11"/>
    <dgm:cxn modelId="{1EAC20B5-796A-45FC-844F-83CB91BF2509}" type="presParOf" srcId="{DFD26A72-8BC9-4F33-B67A-346B97F5FE4B}" destId="{3AA8249D-6EDC-43AB-8263-D04A5536289B}" srcOrd="7" destOrd="0" presId="urn:microsoft.com/office/officeart/2005/8/layout/hProcess11"/>
    <dgm:cxn modelId="{3DC2A59A-525A-4572-B5D8-A8F46F0F707A}" type="presParOf" srcId="{DFD26A72-8BC9-4F33-B67A-346B97F5FE4B}" destId="{0C987F68-5CAB-4B02-A5D4-F8820AA81DE3}" srcOrd="8" destOrd="0" presId="urn:microsoft.com/office/officeart/2005/8/layout/hProcess11"/>
    <dgm:cxn modelId="{7C121C6D-BC27-4924-9183-CD3A432452FA}" type="presParOf" srcId="{0C987F68-5CAB-4B02-A5D4-F8820AA81DE3}" destId="{C2DAC1D9-5F46-4B08-BE07-05B7938E0BF4}" srcOrd="0" destOrd="0" presId="urn:microsoft.com/office/officeart/2005/8/layout/hProcess11"/>
    <dgm:cxn modelId="{A8450125-7F13-43AB-BA2B-15DFB5967BF0}" type="presParOf" srcId="{0C987F68-5CAB-4B02-A5D4-F8820AA81DE3}" destId="{987F1D7D-C0A9-4CFD-9405-F635A350B4F5}" srcOrd="1" destOrd="0" presId="urn:microsoft.com/office/officeart/2005/8/layout/hProcess11"/>
    <dgm:cxn modelId="{D43E084E-AF85-4039-884A-3F17DB41D56C}" type="presParOf" srcId="{0C987F68-5CAB-4B02-A5D4-F8820AA81DE3}" destId="{CA8598AA-854E-41D6-B70E-AFBE2EE47515}" srcOrd="2" destOrd="0" presId="urn:microsoft.com/office/officeart/2005/8/layout/hProcess11"/>
    <dgm:cxn modelId="{30A77BCF-EB87-43FD-86C4-7810ED256845}" type="presParOf" srcId="{DFD26A72-8BC9-4F33-B67A-346B97F5FE4B}" destId="{293B6F7F-335E-432B-AD60-7D74B5C4511D}" srcOrd="9" destOrd="0" presId="urn:microsoft.com/office/officeart/2005/8/layout/hProcess11"/>
    <dgm:cxn modelId="{BEDB2E66-8B0C-4C5F-B6B3-43065FCAA99A}" type="presParOf" srcId="{DFD26A72-8BC9-4F33-B67A-346B97F5FE4B}" destId="{1F2B4439-7367-4321-9794-E393BE0B2B29}" srcOrd="10" destOrd="0" presId="urn:microsoft.com/office/officeart/2005/8/layout/hProcess11"/>
    <dgm:cxn modelId="{FBD4D400-69DE-43E5-B33E-D4C6DD4F2759}" type="presParOf" srcId="{1F2B4439-7367-4321-9794-E393BE0B2B29}" destId="{B64AECF6-9091-44A3-97BF-C600E0E389FE}" srcOrd="0" destOrd="0" presId="urn:microsoft.com/office/officeart/2005/8/layout/hProcess11"/>
    <dgm:cxn modelId="{A1007532-703D-41CE-AF24-A914C4BC99FE}" type="presParOf" srcId="{1F2B4439-7367-4321-9794-E393BE0B2B29}" destId="{3C09F773-9C38-4F89-8189-C51B1766FC5A}" srcOrd="1" destOrd="0" presId="urn:microsoft.com/office/officeart/2005/8/layout/hProcess11"/>
    <dgm:cxn modelId="{921FBB59-9476-4972-AB94-EB89373F9AB0}" type="presParOf" srcId="{1F2B4439-7367-4321-9794-E393BE0B2B29}" destId="{4CCF8B03-CA0F-48C4-8855-828EFDB76D3A}" srcOrd="2" destOrd="0" presId="urn:microsoft.com/office/officeart/2005/8/layout/hProcess11"/>
    <dgm:cxn modelId="{153F95F2-84B5-4A43-9BD5-37F6BA938C4B}" type="presParOf" srcId="{DFD26A72-8BC9-4F33-B67A-346B97F5FE4B}" destId="{6FF97C6B-9A73-45BB-8755-9E06EFDEE05C}" srcOrd="11" destOrd="0" presId="urn:microsoft.com/office/officeart/2005/8/layout/hProcess11"/>
    <dgm:cxn modelId="{D420ACA6-2BCA-4818-B0F9-381FA67093B3}" type="presParOf" srcId="{DFD26A72-8BC9-4F33-B67A-346B97F5FE4B}" destId="{4A8C18F1-1167-49CE-B83F-D36BD22CBDCE}" srcOrd="12" destOrd="0" presId="urn:microsoft.com/office/officeart/2005/8/layout/hProcess11"/>
    <dgm:cxn modelId="{0EDF7161-CC62-4A4A-8416-01478BA42318}" type="presParOf" srcId="{4A8C18F1-1167-49CE-B83F-D36BD22CBDCE}" destId="{5FC0D3E1-1141-4123-A5BD-E31928545105}" srcOrd="0" destOrd="0" presId="urn:microsoft.com/office/officeart/2005/8/layout/hProcess11"/>
    <dgm:cxn modelId="{303B51A0-19B0-44D7-B619-C6758A576320}" type="presParOf" srcId="{4A8C18F1-1167-49CE-B83F-D36BD22CBDCE}" destId="{C1FE1D79-3D44-44EF-900E-97D3EB1B1E58}" srcOrd="1" destOrd="0" presId="urn:microsoft.com/office/officeart/2005/8/layout/hProcess11"/>
    <dgm:cxn modelId="{87BE690C-4AB3-4DBF-9F6C-30E424D838B8}" type="presParOf" srcId="{4A8C18F1-1167-49CE-B83F-D36BD22CBDCE}" destId="{47448B35-177C-47F8-863A-C76DD6F5D598}" srcOrd="2" destOrd="0" presId="urn:microsoft.com/office/officeart/2005/8/layout/hProcess11"/>
    <dgm:cxn modelId="{E85FAF38-939E-4F41-84DE-1725C1A5D698}" type="presParOf" srcId="{DFD26A72-8BC9-4F33-B67A-346B97F5FE4B}" destId="{FF8046FC-40F9-479B-9F8F-2A93C142CB30}" srcOrd="13" destOrd="0" presId="urn:microsoft.com/office/officeart/2005/8/layout/hProcess11"/>
    <dgm:cxn modelId="{B7A36A50-E5AE-4BAC-AAA2-F29B18FB7CBD}" type="presParOf" srcId="{DFD26A72-8BC9-4F33-B67A-346B97F5FE4B}" destId="{98CF8DC6-EE3D-45F7-834F-1C33D0C24AB1}" srcOrd="14" destOrd="0" presId="urn:microsoft.com/office/officeart/2005/8/layout/hProcess11"/>
    <dgm:cxn modelId="{6FF32C62-384A-4FCD-A483-28CE702809B9}" type="presParOf" srcId="{98CF8DC6-EE3D-45F7-834F-1C33D0C24AB1}" destId="{E9A12786-57D6-4755-A14D-1C91480B8ED2}" srcOrd="0" destOrd="0" presId="urn:microsoft.com/office/officeart/2005/8/layout/hProcess11"/>
    <dgm:cxn modelId="{096AA3D0-36DD-4D6A-AFE3-51707A0156E2}" type="presParOf" srcId="{98CF8DC6-EE3D-45F7-834F-1C33D0C24AB1}" destId="{D4360B26-B234-4067-B99C-9267836FE463}" srcOrd="1" destOrd="0" presId="urn:microsoft.com/office/officeart/2005/8/layout/hProcess11"/>
    <dgm:cxn modelId="{012BF788-ACAB-4643-94D3-083895712EE2}" type="presParOf" srcId="{98CF8DC6-EE3D-45F7-834F-1C33D0C24AB1}" destId="{08BF0EA9-FCC1-4123-9565-C330FAB493F0}" srcOrd="2" destOrd="0" presId="urn:microsoft.com/office/officeart/2005/8/layout/hProcess1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blipFill rotWithShape="0">
          <a:blip xmlns:r="http://schemas.openxmlformats.org/officeDocument/2006/relationships" r:embed="rId1"/>
          <a:stretch>
            <a:fillRect/>
          </a:stretch>
        </a:blip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t>
        <a:bodyPr/>
        <a:lstStyle/>
        <a:p>
          <a:endParaRPr lang="zh-CN" altLang="en-US"/>
        </a:p>
      </dgm:t>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74903" custLinFactNeighborX="100000"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27FD233D-FD76-4E23-BDD1-BAED48CE1C28}" type="presOf" srcId="{136C84BA-B417-4DEB-BE17-1EB3ED0EE680}" destId="{F25A67BA-E58E-4765-AC24-876D1FC7F109}" srcOrd="0" destOrd="0" presId="urn:microsoft.com/office/officeart/2005/8/layout/hProcess11"/>
    <dgm:cxn modelId="{6E88AF34-3DCE-4AAB-A290-777E55075EBD}" type="presOf" srcId="{8A39CE6E-29E9-44D3-A5BA-E05182CB45C5}" destId="{521AABBF-B602-489D-9D10-BD0D1CB97A53}" srcOrd="0" destOrd="0" presId="urn:microsoft.com/office/officeart/2005/8/layout/hProcess11"/>
    <dgm:cxn modelId="{77DBE7E3-3D06-4DDB-BF9D-D87CDBD0679D}" type="presOf" srcId="{48E4028B-27B2-485E-82AE-2E7332D54C33}" destId="{799D2935-DD1D-4DFC-9C5B-1A217FF93271}" srcOrd="0" destOrd="0" presId="urn:microsoft.com/office/officeart/2005/8/layout/hProcess11"/>
    <dgm:cxn modelId="{CFCAEBD3-40DE-42FD-B026-B9BC2DCC8A5A}" type="presOf" srcId="{974A0C92-81A9-45BC-B4DD-3449D1749F63}" destId="{A094BD2B-9947-4103-8407-60D0393BE138}" srcOrd="0" destOrd="0" presId="urn:microsoft.com/office/officeart/2005/8/layout/hProcess11"/>
    <dgm:cxn modelId="{00342ADE-05D7-4EF0-AF4F-8FD6EE29D113}" type="presOf" srcId="{DFA27290-C2B4-4F73-9C1A-4CB302A46262}" destId="{FC778618-D9E8-449D-9F18-FD87BB8EBA5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4D9E771C-995E-46AD-9E14-86549D9BADCD}" type="presOf" srcId="{15C91613-E118-4993-9315-7FF7CD44FB9C}" destId="{3F79CA29-FABA-4209-B1B9-F8B1E777C819}" srcOrd="0" destOrd="0" presId="urn:microsoft.com/office/officeart/2005/8/layout/hProcess11"/>
    <dgm:cxn modelId="{0E3E6659-AA78-41A4-8294-0E169319B9CC}" type="presOf" srcId="{B5AFFD36-C4CD-48D9-8E76-A7CDAE08FA43}" destId="{759B0816-C1D0-41E7-A261-F27B73F171BA}"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9D51ED84-8280-456D-ABA9-38989E7CB310}" srcId="{48E4028B-27B2-485E-82AE-2E7332D54C33}" destId="{DFA27290-C2B4-4F73-9C1A-4CB302A46262}" srcOrd="1" destOrd="0" parTransId="{44319B82-DD4A-497B-A620-1BCB65CB4F46}" sibTransId="{B4D6CF44-6CF3-41C6-A470-C79F631473D3}"/>
    <dgm:cxn modelId="{9FA02BF9-64C7-43DA-9144-F2C27BF081BA}" srcId="{48E4028B-27B2-485E-82AE-2E7332D54C33}" destId="{8A39CE6E-29E9-44D3-A5BA-E05182CB45C5}" srcOrd="4" destOrd="0" parTransId="{B162C1B5-5CF5-40F3-85A2-DDAF8816AD6C}" sibTransId="{BB40A37A-6D4C-489B-9253-649DFD53F4E4}"/>
    <dgm:cxn modelId="{ED2F0C5D-F817-41C0-9CEE-5D1174F1590F}" type="presOf" srcId="{4C3B353B-1B4E-4645-8146-7FD7F43F1D47}" destId="{3C18A61C-EABF-4018-9AD9-ABCBDB0357F9}" srcOrd="0" destOrd="0" presId="urn:microsoft.com/office/officeart/2005/8/layout/hProcess11"/>
    <dgm:cxn modelId="{6EC310CD-EC6F-4FD0-A962-2F4929574378}" type="presParOf" srcId="{799D2935-DD1D-4DFC-9C5B-1A217FF93271}" destId="{AD91FF94-9E6D-4995-BD3F-1F21CF928E0D}" srcOrd="0" destOrd="0" presId="urn:microsoft.com/office/officeart/2005/8/layout/hProcess11"/>
    <dgm:cxn modelId="{50179775-3932-4F21-82E7-57286511939F}" type="presParOf" srcId="{799D2935-DD1D-4DFC-9C5B-1A217FF93271}" destId="{DFD26A72-8BC9-4F33-B67A-346B97F5FE4B}" srcOrd="1" destOrd="0" presId="urn:microsoft.com/office/officeart/2005/8/layout/hProcess11"/>
    <dgm:cxn modelId="{6649FCD9-89D4-48A1-A137-661E9A07D81B}" type="presParOf" srcId="{DFD26A72-8BC9-4F33-B67A-346B97F5FE4B}" destId="{B2FAB37F-E65B-4866-AFBB-BF4C91503A83}" srcOrd="0" destOrd="0" presId="urn:microsoft.com/office/officeart/2005/8/layout/hProcess11"/>
    <dgm:cxn modelId="{074896FC-7727-4E4B-B8BE-767F1D6D8A0E}" type="presParOf" srcId="{B2FAB37F-E65B-4866-AFBB-BF4C91503A83}" destId="{A094BD2B-9947-4103-8407-60D0393BE138}" srcOrd="0" destOrd="0" presId="urn:microsoft.com/office/officeart/2005/8/layout/hProcess11"/>
    <dgm:cxn modelId="{D16A5B98-B5EB-46CE-9985-C6ACD8242897}" type="presParOf" srcId="{B2FAB37F-E65B-4866-AFBB-BF4C91503A83}" destId="{B2BE6C07-7412-4320-A238-5A7EA9F8AEE1}" srcOrd="1" destOrd="0" presId="urn:microsoft.com/office/officeart/2005/8/layout/hProcess11"/>
    <dgm:cxn modelId="{36F06B3D-DF92-4657-8F2C-1EEAE18C5388}" type="presParOf" srcId="{B2FAB37F-E65B-4866-AFBB-BF4C91503A83}" destId="{02D73517-D146-4970-8780-BCD4067F9770}" srcOrd="2" destOrd="0" presId="urn:microsoft.com/office/officeart/2005/8/layout/hProcess11"/>
    <dgm:cxn modelId="{F91C4B84-7DB7-4061-A20E-599221CD8A39}" type="presParOf" srcId="{DFD26A72-8BC9-4F33-B67A-346B97F5FE4B}" destId="{6003C8F5-1F33-4F40-9082-B2D0BA9B1505}" srcOrd="1" destOrd="0" presId="urn:microsoft.com/office/officeart/2005/8/layout/hProcess11"/>
    <dgm:cxn modelId="{3F40EFB6-32AC-4726-BF6C-B344FB5E525B}" type="presParOf" srcId="{DFD26A72-8BC9-4F33-B67A-346B97F5FE4B}" destId="{768A8DB7-F711-462C-98B2-729532049F72}" srcOrd="2" destOrd="0" presId="urn:microsoft.com/office/officeart/2005/8/layout/hProcess11"/>
    <dgm:cxn modelId="{BB5AF069-C966-4A45-9079-6932D4C0D2F5}" type="presParOf" srcId="{768A8DB7-F711-462C-98B2-729532049F72}" destId="{FC778618-D9E8-449D-9F18-FD87BB8EBA59}" srcOrd="0" destOrd="0" presId="urn:microsoft.com/office/officeart/2005/8/layout/hProcess11"/>
    <dgm:cxn modelId="{49555500-84FF-4B04-8CA3-9347345C78F6}" type="presParOf" srcId="{768A8DB7-F711-462C-98B2-729532049F72}" destId="{6ABC2BF2-C822-483A-AF30-00C2D3519862}" srcOrd="1" destOrd="0" presId="urn:microsoft.com/office/officeart/2005/8/layout/hProcess11"/>
    <dgm:cxn modelId="{B6690FA3-F5CE-4349-881E-B6B409A1199A}" type="presParOf" srcId="{768A8DB7-F711-462C-98B2-729532049F72}" destId="{4073CFF3-A4EB-42AE-9C97-DE09412E8071}" srcOrd="2" destOrd="0" presId="urn:microsoft.com/office/officeart/2005/8/layout/hProcess11"/>
    <dgm:cxn modelId="{F4D8FDE5-891C-47EF-87A0-940FAB567735}" type="presParOf" srcId="{DFD26A72-8BC9-4F33-B67A-346B97F5FE4B}" destId="{3AA8249D-6EDC-43AB-8263-D04A5536289B}" srcOrd="3" destOrd="0" presId="urn:microsoft.com/office/officeart/2005/8/layout/hProcess11"/>
    <dgm:cxn modelId="{6FC0DB81-F3A0-4E0E-8EDB-D188DD977589}" type="presParOf" srcId="{DFD26A72-8BC9-4F33-B67A-346B97F5FE4B}" destId="{B85B4906-5254-4A0D-84CB-FF8F1C0A3DDA}" srcOrd="4" destOrd="0" presId="urn:microsoft.com/office/officeart/2005/8/layout/hProcess11"/>
    <dgm:cxn modelId="{F1164D27-61A7-47D2-93E7-FB983B870B5D}" type="presParOf" srcId="{B85B4906-5254-4A0D-84CB-FF8F1C0A3DDA}" destId="{759B0816-C1D0-41E7-A261-F27B73F171BA}" srcOrd="0" destOrd="0" presId="urn:microsoft.com/office/officeart/2005/8/layout/hProcess11"/>
    <dgm:cxn modelId="{E64C9DFA-BFE2-4BC5-A01B-A043FD7E78E1}" type="presParOf" srcId="{B85B4906-5254-4A0D-84CB-FF8F1C0A3DDA}" destId="{2D9D1CD1-FF6A-483C-9D5D-576DF455B866}" srcOrd="1" destOrd="0" presId="urn:microsoft.com/office/officeart/2005/8/layout/hProcess11"/>
    <dgm:cxn modelId="{46111ED9-2017-4D76-BA33-B9FD2CF43C8D}" type="presParOf" srcId="{B85B4906-5254-4A0D-84CB-FF8F1C0A3DDA}" destId="{F4DEB532-B763-47CA-9A93-6A1C476683AE}" srcOrd="2" destOrd="0" presId="urn:microsoft.com/office/officeart/2005/8/layout/hProcess11"/>
    <dgm:cxn modelId="{E0ADAD0B-F643-4EB8-955E-96416BE0B0BD}" type="presParOf" srcId="{DFD26A72-8BC9-4F33-B67A-346B97F5FE4B}" destId="{293B6F7F-335E-432B-AD60-7D74B5C4511D}" srcOrd="5" destOrd="0" presId="urn:microsoft.com/office/officeart/2005/8/layout/hProcess11"/>
    <dgm:cxn modelId="{81E84BDA-5E52-421C-841E-E4DAA75D2C1F}" type="presParOf" srcId="{DFD26A72-8BC9-4F33-B67A-346B97F5FE4B}" destId="{840635F1-B760-4B6C-A952-F3360F9F10BF}" srcOrd="6" destOrd="0" presId="urn:microsoft.com/office/officeart/2005/8/layout/hProcess11"/>
    <dgm:cxn modelId="{FD9D4CA8-5192-4E71-A768-56A3973DCBFF}" type="presParOf" srcId="{840635F1-B760-4B6C-A952-F3360F9F10BF}" destId="{3C18A61C-EABF-4018-9AD9-ABCBDB0357F9}" srcOrd="0" destOrd="0" presId="urn:microsoft.com/office/officeart/2005/8/layout/hProcess11"/>
    <dgm:cxn modelId="{B9E9628B-9BAD-495E-85B6-5D6F7A6A25FE}" type="presParOf" srcId="{840635F1-B760-4B6C-A952-F3360F9F10BF}" destId="{40CB1993-CF22-4691-A062-43869D951751}" srcOrd="1" destOrd="0" presId="urn:microsoft.com/office/officeart/2005/8/layout/hProcess11"/>
    <dgm:cxn modelId="{A40DF942-8304-4341-B9B1-2BBBAA8BA7D3}" type="presParOf" srcId="{840635F1-B760-4B6C-A952-F3360F9F10BF}" destId="{01CB1029-6D2E-4A78-ABA3-03DDE130260E}" srcOrd="2" destOrd="0" presId="urn:microsoft.com/office/officeart/2005/8/layout/hProcess11"/>
    <dgm:cxn modelId="{B8010B97-33DB-49AD-BF41-63B728C8B334}" type="presParOf" srcId="{DFD26A72-8BC9-4F33-B67A-346B97F5FE4B}" destId="{5A6F452D-87E4-49FD-AC5A-B3EF222826A7}" srcOrd="7" destOrd="0" presId="urn:microsoft.com/office/officeart/2005/8/layout/hProcess11"/>
    <dgm:cxn modelId="{2C41A6C7-7FF2-46C5-A1EC-5E51770925B0}" type="presParOf" srcId="{DFD26A72-8BC9-4F33-B67A-346B97F5FE4B}" destId="{42D9E4CD-B3F5-4C9D-8701-339CF4BAB21A}" srcOrd="8" destOrd="0" presId="urn:microsoft.com/office/officeart/2005/8/layout/hProcess11"/>
    <dgm:cxn modelId="{85C985E3-7D45-44CE-9CA6-B9CE9CA22E01}" type="presParOf" srcId="{42D9E4CD-B3F5-4C9D-8701-339CF4BAB21A}" destId="{521AABBF-B602-489D-9D10-BD0D1CB97A53}" srcOrd="0" destOrd="0" presId="urn:microsoft.com/office/officeart/2005/8/layout/hProcess11"/>
    <dgm:cxn modelId="{24BB7B31-859E-4564-92D4-59A5F88F52C8}" type="presParOf" srcId="{42D9E4CD-B3F5-4C9D-8701-339CF4BAB21A}" destId="{7A8D2EC2-D412-47F2-BE6E-1424287C2174}" srcOrd="1" destOrd="0" presId="urn:microsoft.com/office/officeart/2005/8/layout/hProcess11"/>
    <dgm:cxn modelId="{2AC11FB7-800C-4EB7-901D-19059A64BC19}" type="presParOf" srcId="{42D9E4CD-B3F5-4C9D-8701-339CF4BAB21A}" destId="{AA15B7D9-F71F-49C4-BAD0-6C7B32C97B31}" srcOrd="2" destOrd="0" presId="urn:microsoft.com/office/officeart/2005/8/layout/hProcess11"/>
    <dgm:cxn modelId="{2F451E42-5B28-4F7C-BC70-C7663ABB6AF5}" type="presParOf" srcId="{DFD26A72-8BC9-4F33-B67A-346B97F5FE4B}" destId="{BA19D3D1-5219-4516-A6CF-36156AA4C937}" srcOrd="9" destOrd="0" presId="urn:microsoft.com/office/officeart/2005/8/layout/hProcess11"/>
    <dgm:cxn modelId="{3321C82A-E020-4C50-A0FC-6276C773F491}" type="presParOf" srcId="{DFD26A72-8BC9-4F33-B67A-346B97F5FE4B}" destId="{00324B4C-1E58-41FC-9A01-D32F276B88E1}" srcOrd="10" destOrd="0" presId="urn:microsoft.com/office/officeart/2005/8/layout/hProcess11"/>
    <dgm:cxn modelId="{99938DEA-DC7D-43FD-902F-F13D515D2438}" type="presParOf" srcId="{00324B4C-1E58-41FC-9A01-D32F276B88E1}" destId="{F25A67BA-E58E-4765-AC24-876D1FC7F109}" srcOrd="0" destOrd="0" presId="urn:microsoft.com/office/officeart/2005/8/layout/hProcess11"/>
    <dgm:cxn modelId="{DFDAA3DD-C155-48A3-93B8-7EE1E038DD86}" type="presParOf" srcId="{00324B4C-1E58-41FC-9A01-D32F276B88E1}" destId="{6EEF46BC-BED0-4B07-8145-9AA4EF0079F8}" srcOrd="1" destOrd="0" presId="urn:microsoft.com/office/officeart/2005/8/layout/hProcess11"/>
    <dgm:cxn modelId="{CECD2E3F-ACBB-4D26-A93F-0558F6080A53}" type="presParOf" srcId="{00324B4C-1E58-41FC-9A01-D32F276B88E1}" destId="{AD7DA790-6783-4FFA-9558-7D040420503F}" srcOrd="2" destOrd="0" presId="urn:microsoft.com/office/officeart/2005/8/layout/hProcess11"/>
    <dgm:cxn modelId="{51258C16-A990-4708-BA02-C1C469782A48}" type="presParOf" srcId="{DFD26A72-8BC9-4F33-B67A-346B97F5FE4B}" destId="{6FF97C6B-9A73-45BB-8755-9E06EFDEE05C}" srcOrd="11" destOrd="0" presId="urn:microsoft.com/office/officeart/2005/8/layout/hProcess11"/>
    <dgm:cxn modelId="{5820BB97-B8CB-428B-919E-617F969ED661}" type="presParOf" srcId="{DFD26A72-8BC9-4F33-B67A-346B97F5FE4B}" destId="{337F6AE2-6AC6-40EF-A121-7D76268329BB}" srcOrd="12" destOrd="0" presId="urn:microsoft.com/office/officeart/2005/8/layout/hProcess11"/>
    <dgm:cxn modelId="{50C6CA07-AAB5-4CE0-BF67-E0AE3108A9F8}" type="presParOf" srcId="{337F6AE2-6AC6-40EF-A121-7D76268329BB}" destId="{3F79CA29-FABA-4209-B1B9-F8B1E777C819}" srcOrd="0" destOrd="0" presId="urn:microsoft.com/office/officeart/2005/8/layout/hProcess11"/>
    <dgm:cxn modelId="{77768B91-86DC-4298-84B6-ABC7A1DDE3D5}" type="presParOf" srcId="{337F6AE2-6AC6-40EF-A121-7D76268329BB}" destId="{5017F307-5544-4E7B-A62E-4955B1B4473F}" srcOrd="1" destOrd="0" presId="urn:microsoft.com/office/officeart/2005/8/layout/hProcess11"/>
    <dgm:cxn modelId="{F820E4F3-4757-4D57-8593-86E63D7CC503}" type="presParOf" srcId="{337F6AE2-6AC6-40EF-A121-7D76268329BB}" destId="{7F097950-231A-4AA4-9C03-275CC408823F}" srcOrd="2" destOrd="0" presId="urn:microsoft.com/office/officeart/2005/8/layout/hProcess1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blipFill rotWithShape="0">
          <a:blip xmlns:r="http://schemas.openxmlformats.org/officeDocument/2006/relationships" r:embed="rId1"/>
          <a:stretch>
            <a:fillRect/>
          </a:stretch>
        </a:blip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t>
        <a:bodyPr/>
        <a:lstStyle/>
        <a:p>
          <a:endParaRPr lang="zh-CN" altLang="en-US"/>
        </a:p>
      </dgm:t>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74903" custLinFactNeighborX="100000"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000FE777-7743-4739-BC5E-EF0D0E1BFC1D}" srcId="{48E4028B-27B2-485E-82AE-2E7332D54C33}" destId="{4C3B353B-1B4E-4645-8146-7FD7F43F1D47}" srcOrd="3" destOrd="0" parTransId="{AB5CF9A0-D88B-4594-BF57-B289919C049B}" sibTransId="{8113CD25-3EF2-4025-87E9-CA88D67938CC}"/>
    <dgm:cxn modelId="{3E0168BD-5AE1-42EE-A90A-40B32903E02E}" srcId="{48E4028B-27B2-485E-82AE-2E7332D54C33}" destId="{136C84BA-B417-4DEB-BE17-1EB3ED0EE680}" srcOrd="5" destOrd="0" parTransId="{F3AE44AB-EF66-486E-91D6-82211DA2AFD7}" sibTransId="{1F00A9A3-0844-488B-83C6-696E32264272}"/>
    <dgm:cxn modelId="{D62747D8-8521-46C5-97F6-EC14540FC2E1}" type="presOf" srcId="{B5AFFD36-C4CD-48D9-8E76-A7CDAE08FA43}" destId="{759B0816-C1D0-41E7-A261-F27B73F171BA}" srcOrd="0" destOrd="0" presId="urn:microsoft.com/office/officeart/2005/8/layout/hProcess11"/>
    <dgm:cxn modelId="{63458EA5-8C48-4C26-A69F-DD71D3FF38A7}" type="presOf" srcId="{4C3B353B-1B4E-4645-8146-7FD7F43F1D47}" destId="{3C18A61C-EABF-4018-9AD9-ABCBDB0357F9}" srcOrd="0" destOrd="0" presId="urn:microsoft.com/office/officeart/2005/8/layout/hProcess11"/>
    <dgm:cxn modelId="{4A02F501-74E1-4A9A-9BA7-7AFBB703DF8C}" type="presOf" srcId="{DFA27290-C2B4-4F73-9C1A-4CB302A46262}" destId="{FC778618-D9E8-449D-9F18-FD87BB8EBA59}" srcOrd="0" destOrd="0" presId="urn:microsoft.com/office/officeart/2005/8/layout/hProcess11"/>
    <dgm:cxn modelId="{46C31EE0-DFE9-4F13-88C9-6F69FE65B091}" type="presOf" srcId="{136C84BA-B417-4DEB-BE17-1EB3ED0EE680}" destId="{F25A67BA-E58E-4765-AC24-876D1FC7F10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11908EFB-76E7-4E82-A86B-2B002FF82B2C}" srcId="{48E4028B-27B2-485E-82AE-2E7332D54C33}" destId="{974A0C92-81A9-45BC-B4DD-3449D1749F63}" srcOrd="0" destOrd="0" parTransId="{4E2D8F14-F6CE-43D3-ABF3-B41FD2AF93FF}" sibTransId="{A038976A-017A-4E9C-B5BC-F6D6FF5CC4E8}"/>
    <dgm:cxn modelId="{6824A32B-99B0-430B-A4D3-0685316D09D0}" type="presOf" srcId="{8A39CE6E-29E9-44D3-A5BA-E05182CB45C5}" destId="{521AABBF-B602-489D-9D10-BD0D1CB97A53}" srcOrd="0" destOrd="0" presId="urn:microsoft.com/office/officeart/2005/8/layout/hProcess11"/>
    <dgm:cxn modelId="{CB6F9CE7-A587-484C-A905-0FC5C4B7C645}" type="presOf" srcId="{974A0C92-81A9-45BC-B4DD-3449D1749F63}" destId="{A094BD2B-9947-4103-8407-60D0393BE138}" srcOrd="0" destOrd="0" presId="urn:microsoft.com/office/officeart/2005/8/layout/hProcess11"/>
    <dgm:cxn modelId="{1320D515-195C-4C6A-B36D-1D72FCE5110B}" srcId="{48E4028B-27B2-485E-82AE-2E7332D54C33}" destId="{B5AFFD36-C4CD-48D9-8E76-A7CDAE08FA43}" srcOrd="2" destOrd="0" parTransId="{3D52E797-5F05-4F55-8CCA-513CA2B459E1}" sibTransId="{8162CCCF-2A6E-4E65-B0F4-3EE04AAF95A7}"/>
    <dgm:cxn modelId="{C961A577-17D9-4FF0-A1E5-116274BBD35F}" type="presOf" srcId="{15C91613-E118-4993-9315-7FF7CD44FB9C}" destId="{3F79CA29-FABA-4209-B1B9-F8B1E777C819}"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CD978B1F-2EE3-485D-A193-DD97D316FBDC}" type="presOf" srcId="{48E4028B-27B2-485E-82AE-2E7332D54C33}" destId="{799D2935-DD1D-4DFC-9C5B-1A217FF93271}" srcOrd="0" destOrd="0" presId="urn:microsoft.com/office/officeart/2005/8/layout/hProcess11"/>
    <dgm:cxn modelId="{3965B0CA-0263-43CF-8B3D-1F9C57D74A63}" type="presParOf" srcId="{799D2935-DD1D-4DFC-9C5B-1A217FF93271}" destId="{AD91FF94-9E6D-4995-BD3F-1F21CF928E0D}" srcOrd="0" destOrd="0" presId="urn:microsoft.com/office/officeart/2005/8/layout/hProcess11"/>
    <dgm:cxn modelId="{BDDA7509-1D94-4066-96E8-E614EF899D80}" type="presParOf" srcId="{799D2935-DD1D-4DFC-9C5B-1A217FF93271}" destId="{DFD26A72-8BC9-4F33-B67A-346B97F5FE4B}" srcOrd="1" destOrd="0" presId="urn:microsoft.com/office/officeart/2005/8/layout/hProcess11"/>
    <dgm:cxn modelId="{A84B9D5B-5920-4619-8535-0DC7F9045BA8}" type="presParOf" srcId="{DFD26A72-8BC9-4F33-B67A-346B97F5FE4B}" destId="{B2FAB37F-E65B-4866-AFBB-BF4C91503A83}" srcOrd="0" destOrd="0" presId="urn:microsoft.com/office/officeart/2005/8/layout/hProcess11"/>
    <dgm:cxn modelId="{5244EC35-DEAA-4005-AF04-16793AB652A9}" type="presParOf" srcId="{B2FAB37F-E65B-4866-AFBB-BF4C91503A83}" destId="{A094BD2B-9947-4103-8407-60D0393BE138}" srcOrd="0" destOrd="0" presId="urn:microsoft.com/office/officeart/2005/8/layout/hProcess11"/>
    <dgm:cxn modelId="{E1ABBB42-DDF2-4A0C-9951-959E958B2AD8}" type="presParOf" srcId="{B2FAB37F-E65B-4866-AFBB-BF4C91503A83}" destId="{B2BE6C07-7412-4320-A238-5A7EA9F8AEE1}" srcOrd="1" destOrd="0" presId="urn:microsoft.com/office/officeart/2005/8/layout/hProcess11"/>
    <dgm:cxn modelId="{7A8A39C6-8901-4CAD-A0BD-C50A85E7F1C1}" type="presParOf" srcId="{B2FAB37F-E65B-4866-AFBB-BF4C91503A83}" destId="{02D73517-D146-4970-8780-BCD4067F9770}" srcOrd="2" destOrd="0" presId="urn:microsoft.com/office/officeart/2005/8/layout/hProcess11"/>
    <dgm:cxn modelId="{CC7812CD-E341-42A1-A0BE-D9CF9A88CBC8}" type="presParOf" srcId="{DFD26A72-8BC9-4F33-B67A-346B97F5FE4B}" destId="{6003C8F5-1F33-4F40-9082-B2D0BA9B1505}" srcOrd="1" destOrd="0" presId="urn:microsoft.com/office/officeart/2005/8/layout/hProcess11"/>
    <dgm:cxn modelId="{7A0C5C02-106A-4A63-BE41-001E6ECDAB4F}" type="presParOf" srcId="{DFD26A72-8BC9-4F33-B67A-346B97F5FE4B}" destId="{768A8DB7-F711-462C-98B2-729532049F72}" srcOrd="2" destOrd="0" presId="urn:microsoft.com/office/officeart/2005/8/layout/hProcess11"/>
    <dgm:cxn modelId="{6144167B-0793-409D-A975-BEE0EB83DC56}" type="presParOf" srcId="{768A8DB7-F711-462C-98B2-729532049F72}" destId="{FC778618-D9E8-449D-9F18-FD87BB8EBA59}" srcOrd="0" destOrd="0" presId="urn:microsoft.com/office/officeart/2005/8/layout/hProcess11"/>
    <dgm:cxn modelId="{9FED490F-92F5-4697-845A-B51039EC38DB}" type="presParOf" srcId="{768A8DB7-F711-462C-98B2-729532049F72}" destId="{6ABC2BF2-C822-483A-AF30-00C2D3519862}" srcOrd="1" destOrd="0" presId="urn:microsoft.com/office/officeart/2005/8/layout/hProcess11"/>
    <dgm:cxn modelId="{3EF6CCE6-F9FF-4ECF-A3B9-4D469CB578A0}" type="presParOf" srcId="{768A8DB7-F711-462C-98B2-729532049F72}" destId="{4073CFF3-A4EB-42AE-9C97-DE09412E8071}" srcOrd="2" destOrd="0" presId="urn:microsoft.com/office/officeart/2005/8/layout/hProcess11"/>
    <dgm:cxn modelId="{B400A4CE-8508-4086-B04C-C820ED2A603D}" type="presParOf" srcId="{DFD26A72-8BC9-4F33-B67A-346B97F5FE4B}" destId="{3AA8249D-6EDC-43AB-8263-D04A5536289B}" srcOrd="3" destOrd="0" presId="urn:microsoft.com/office/officeart/2005/8/layout/hProcess11"/>
    <dgm:cxn modelId="{7D3CD96D-78E5-4707-BDA0-513C517E2C1C}" type="presParOf" srcId="{DFD26A72-8BC9-4F33-B67A-346B97F5FE4B}" destId="{B85B4906-5254-4A0D-84CB-FF8F1C0A3DDA}" srcOrd="4" destOrd="0" presId="urn:microsoft.com/office/officeart/2005/8/layout/hProcess11"/>
    <dgm:cxn modelId="{57EA708D-E21B-4164-9CAA-0563B5E6CD28}" type="presParOf" srcId="{B85B4906-5254-4A0D-84CB-FF8F1C0A3DDA}" destId="{759B0816-C1D0-41E7-A261-F27B73F171BA}" srcOrd="0" destOrd="0" presId="urn:microsoft.com/office/officeart/2005/8/layout/hProcess11"/>
    <dgm:cxn modelId="{8AE531A3-6C31-468E-819F-E016D5820297}" type="presParOf" srcId="{B85B4906-5254-4A0D-84CB-FF8F1C0A3DDA}" destId="{2D9D1CD1-FF6A-483C-9D5D-576DF455B866}" srcOrd="1" destOrd="0" presId="urn:microsoft.com/office/officeart/2005/8/layout/hProcess11"/>
    <dgm:cxn modelId="{7440164F-B8B1-4D78-BB57-14754EF7D027}" type="presParOf" srcId="{B85B4906-5254-4A0D-84CB-FF8F1C0A3DDA}" destId="{F4DEB532-B763-47CA-9A93-6A1C476683AE}" srcOrd="2" destOrd="0" presId="urn:microsoft.com/office/officeart/2005/8/layout/hProcess11"/>
    <dgm:cxn modelId="{6569466E-CF27-45D7-838E-069342434F5C}" type="presParOf" srcId="{DFD26A72-8BC9-4F33-B67A-346B97F5FE4B}" destId="{293B6F7F-335E-432B-AD60-7D74B5C4511D}" srcOrd="5" destOrd="0" presId="urn:microsoft.com/office/officeart/2005/8/layout/hProcess11"/>
    <dgm:cxn modelId="{555C002D-A464-4C4A-9D52-5964C47F0828}" type="presParOf" srcId="{DFD26A72-8BC9-4F33-B67A-346B97F5FE4B}" destId="{840635F1-B760-4B6C-A952-F3360F9F10BF}" srcOrd="6" destOrd="0" presId="urn:microsoft.com/office/officeart/2005/8/layout/hProcess11"/>
    <dgm:cxn modelId="{15F3EC6C-8E16-42BA-83C5-166DCAEEFFB4}" type="presParOf" srcId="{840635F1-B760-4B6C-A952-F3360F9F10BF}" destId="{3C18A61C-EABF-4018-9AD9-ABCBDB0357F9}" srcOrd="0" destOrd="0" presId="urn:microsoft.com/office/officeart/2005/8/layout/hProcess11"/>
    <dgm:cxn modelId="{8135D12B-18F4-4876-B12A-0A86E4200B17}" type="presParOf" srcId="{840635F1-B760-4B6C-A952-F3360F9F10BF}" destId="{40CB1993-CF22-4691-A062-43869D951751}" srcOrd="1" destOrd="0" presId="urn:microsoft.com/office/officeart/2005/8/layout/hProcess11"/>
    <dgm:cxn modelId="{80F80A57-C846-4E6A-8421-64B6ACB9AF85}" type="presParOf" srcId="{840635F1-B760-4B6C-A952-F3360F9F10BF}" destId="{01CB1029-6D2E-4A78-ABA3-03DDE130260E}" srcOrd="2" destOrd="0" presId="urn:microsoft.com/office/officeart/2005/8/layout/hProcess11"/>
    <dgm:cxn modelId="{80C68D78-A810-49B0-9A68-ABFA97EC611D}" type="presParOf" srcId="{DFD26A72-8BC9-4F33-B67A-346B97F5FE4B}" destId="{5A6F452D-87E4-49FD-AC5A-B3EF222826A7}" srcOrd="7" destOrd="0" presId="urn:microsoft.com/office/officeart/2005/8/layout/hProcess11"/>
    <dgm:cxn modelId="{0CCD5332-A7B6-4911-A7C0-D8CB3152DB2D}" type="presParOf" srcId="{DFD26A72-8BC9-4F33-B67A-346B97F5FE4B}" destId="{42D9E4CD-B3F5-4C9D-8701-339CF4BAB21A}" srcOrd="8" destOrd="0" presId="urn:microsoft.com/office/officeart/2005/8/layout/hProcess11"/>
    <dgm:cxn modelId="{E81D5D71-E3BE-44AD-94B9-D8B6AF95B674}" type="presParOf" srcId="{42D9E4CD-B3F5-4C9D-8701-339CF4BAB21A}" destId="{521AABBF-B602-489D-9D10-BD0D1CB97A53}" srcOrd="0" destOrd="0" presId="urn:microsoft.com/office/officeart/2005/8/layout/hProcess11"/>
    <dgm:cxn modelId="{2CD85003-9255-4EE2-854C-CD80558B9DF9}" type="presParOf" srcId="{42D9E4CD-B3F5-4C9D-8701-339CF4BAB21A}" destId="{7A8D2EC2-D412-47F2-BE6E-1424287C2174}" srcOrd="1" destOrd="0" presId="urn:microsoft.com/office/officeart/2005/8/layout/hProcess11"/>
    <dgm:cxn modelId="{B9547AFE-081E-4E04-AD03-60B09AEA1B13}" type="presParOf" srcId="{42D9E4CD-B3F5-4C9D-8701-339CF4BAB21A}" destId="{AA15B7D9-F71F-49C4-BAD0-6C7B32C97B31}" srcOrd="2" destOrd="0" presId="urn:microsoft.com/office/officeart/2005/8/layout/hProcess11"/>
    <dgm:cxn modelId="{3560053D-F381-4943-A0D1-81989B08A250}" type="presParOf" srcId="{DFD26A72-8BC9-4F33-B67A-346B97F5FE4B}" destId="{BA19D3D1-5219-4516-A6CF-36156AA4C937}" srcOrd="9" destOrd="0" presId="urn:microsoft.com/office/officeart/2005/8/layout/hProcess11"/>
    <dgm:cxn modelId="{B9B1C376-3F26-4478-AEE8-343D2E9AA1F9}" type="presParOf" srcId="{DFD26A72-8BC9-4F33-B67A-346B97F5FE4B}" destId="{00324B4C-1E58-41FC-9A01-D32F276B88E1}" srcOrd="10" destOrd="0" presId="urn:microsoft.com/office/officeart/2005/8/layout/hProcess11"/>
    <dgm:cxn modelId="{9392B13B-5459-4EAA-A65E-82D7117A3E93}" type="presParOf" srcId="{00324B4C-1E58-41FC-9A01-D32F276B88E1}" destId="{F25A67BA-E58E-4765-AC24-876D1FC7F109}" srcOrd="0" destOrd="0" presId="urn:microsoft.com/office/officeart/2005/8/layout/hProcess11"/>
    <dgm:cxn modelId="{C8A6D35C-D347-40C8-8F71-1235979DAB21}" type="presParOf" srcId="{00324B4C-1E58-41FC-9A01-D32F276B88E1}" destId="{6EEF46BC-BED0-4B07-8145-9AA4EF0079F8}" srcOrd="1" destOrd="0" presId="urn:microsoft.com/office/officeart/2005/8/layout/hProcess11"/>
    <dgm:cxn modelId="{ABE82069-44F9-44DE-B501-490F0706E473}" type="presParOf" srcId="{00324B4C-1E58-41FC-9A01-D32F276B88E1}" destId="{AD7DA790-6783-4FFA-9558-7D040420503F}" srcOrd="2" destOrd="0" presId="urn:microsoft.com/office/officeart/2005/8/layout/hProcess11"/>
    <dgm:cxn modelId="{8AFB2907-89D5-45A9-8D93-C763F4F42CEA}" type="presParOf" srcId="{DFD26A72-8BC9-4F33-B67A-346B97F5FE4B}" destId="{6FF97C6B-9A73-45BB-8755-9E06EFDEE05C}" srcOrd="11" destOrd="0" presId="urn:microsoft.com/office/officeart/2005/8/layout/hProcess11"/>
    <dgm:cxn modelId="{873224E6-812D-450A-AC32-DBA4664BE88F}" type="presParOf" srcId="{DFD26A72-8BC9-4F33-B67A-346B97F5FE4B}" destId="{337F6AE2-6AC6-40EF-A121-7D76268329BB}" srcOrd="12" destOrd="0" presId="urn:microsoft.com/office/officeart/2005/8/layout/hProcess11"/>
    <dgm:cxn modelId="{DDF93363-31FE-43AE-94A1-0EEA0905B0AD}" type="presParOf" srcId="{337F6AE2-6AC6-40EF-A121-7D76268329BB}" destId="{3F79CA29-FABA-4209-B1B9-F8B1E777C819}" srcOrd="0" destOrd="0" presId="urn:microsoft.com/office/officeart/2005/8/layout/hProcess11"/>
    <dgm:cxn modelId="{E2CB9E34-891C-4B22-94F8-EA11FCFD7FDB}" type="presParOf" srcId="{337F6AE2-6AC6-40EF-A121-7D76268329BB}" destId="{5017F307-5544-4E7B-A62E-4955B1B4473F}" srcOrd="1" destOrd="0" presId="urn:microsoft.com/office/officeart/2005/8/layout/hProcess11"/>
    <dgm:cxn modelId="{CD268C20-3229-4E24-B826-E1065DAC98E2}" type="presParOf" srcId="{337F6AE2-6AC6-40EF-A121-7D76268329BB}" destId="{7F097950-231A-4AA4-9C03-275CC408823F}" srcOrd="2" destOrd="0" presId="urn:microsoft.com/office/officeart/2005/8/layout/hProcess1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blipFill rotWithShape="0">
          <a:blip xmlns:r="http://schemas.openxmlformats.org/officeDocument/2006/relationships" r:embed="rId1"/>
          <a:stretch>
            <a:fillRect/>
          </a:stretch>
        </a:blip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t>
        <a:bodyPr/>
        <a:lstStyle/>
        <a:p>
          <a:endParaRPr lang="zh-CN" altLang="en-US"/>
        </a:p>
      </dgm:t>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74903" custLinFactNeighborX="100000"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000FE777-7743-4739-BC5E-EF0D0E1BFC1D}" srcId="{48E4028B-27B2-485E-82AE-2E7332D54C33}" destId="{4C3B353B-1B4E-4645-8146-7FD7F43F1D47}" srcOrd="3" destOrd="0" parTransId="{AB5CF9A0-D88B-4594-BF57-B289919C049B}" sibTransId="{8113CD25-3EF2-4025-87E9-CA88D67938CC}"/>
    <dgm:cxn modelId="{3E0168BD-5AE1-42EE-A90A-40B32903E02E}" srcId="{48E4028B-27B2-485E-82AE-2E7332D54C33}" destId="{136C84BA-B417-4DEB-BE17-1EB3ED0EE680}" srcOrd="5" destOrd="0" parTransId="{F3AE44AB-EF66-486E-91D6-82211DA2AFD7}" sibTransId="{1F00A9A3-0844-488B-83C6-696E32264272}"/>
    <dgm:cxn modelId="{FDD6CC02-A794-401F-B93A-D6F68E523BC3}" type="presOf" srcId="{136C84BA-B417-4DEB-BE17-1EB3ED0EE680}" destId="{F25A67BA-E58E-4765-AC24-876D1FC7F109}" srcOrd="0" destOrd="0" presId="urn:microsoft.com/office/officeart/2005/8/layout/hProcess11"/>
    <dgm:cxn modelId="{0A3EA874-2B7D-4B5A-83D2-A19048241505}" type="presOf" srcId="{8A39CE6E-29E9-44D3-A5BA-E05182CB45C5}" destId="{521AABBF-B602-489D-9D10-BD0D1CB97A53}" srcOrd="0" destOrd="0" presId="urn:microsoft.com/office/officeart/2005/8/layout/hProcess11"/>
    <dgm:cxn modelId="{F2446B91-31AD-4473-B1C8-CD45EBAB5AC9}" type="presOf" srcId="{DFA27290-C2B4-4F73-9C1A-4CB302A46262}" destId="{FC778618-D9E8-449D-9F18-FD87BB8EBA59}" srcOrd="0" destOrd="0" presId="urn:microsoft.com/office/officeart/2005/8/layout/hProcess11"/>
    <dgm:cxn modelId="{879AE1F2-C20F-454B-904D-5EEE89799F75}" type="presOf" srcId="{4C3B353B-1B4E-4645-8146-7FD7F43F1D47}" destId="{3C18A61C-EABF-4018-9AD9-ABCBDB0357F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4DF6D09C-BB3A-4756-90B0-428F7E016EC3}" type="presOf" srcId="{15C91613-E118-4993-9315-7FF7CD44FB9C}" destId="{3F79CA29-FABA-4209-B1B9-F8B1E777C819}" srcOrd="0" destOrd="0" presId="urn:microsoft.com/office/officeart/2005/8/layout/hProcess11"/>
    <dgm:cxn modelId="{CC9E969E-82D3-4C8C-A9EC-4DC08CB9F6A5}" type="presOf" srcId="{B5AFFD36-C4CD-48D9-8E76-A7CDAE08FA43}" destId="{759B0816-C1D0-41E7-A261-F27B73F171BA}"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B7297AE8-6814-4F76-B965-9F227E263682}" type="presOf" srcId="{48E4028B-27B2-485E-82AE-2E7332D54C33}" destId="{799D2935-DD1D-4DFC-9C5B-1A217FF93271}" srcOrd="0" destOrd="0" presId="urn:microsoft.com/office/officeart/2005/8/layout/hProcess11"/>
    <dgm:cxn modelId="{9D51ED84-8280-456D-ABA9-38989E7CB310}" srcId="{48E4028B-27B2-485E-82AE-2E7332D54C33}" destId="{DFA27290-C2B4-4F73-9C1A-4CB302A46262}" srcOrd="1" destOrd="0" parTransId="{44319B82-DD4A-497B-A620-1BCB65CB4F46}" sibTransId="{B4D6CF44-6CF3-41C6-A470-C79F631473D3}"/>
    <dgm:cxn modelId="{9FA02BF9-64C7-43DA-9144-F2C27BF081BA}" srcId="{48E4028B-27B2-485E-82AE-2E7332D54C33}" destId="{8A39CE6E-29E9-44D3-A5BA-E05182CB45C5}" srcOrd="4" destOrd="0" parTransId="{B162C1B5-5CF5-40F3-85A2-DDAF8816AD6C}" sibTransId="{BB40A37A-6D4C-489B-9253-649DFD53F4E4}"/>
    <dgm:cxn modelId="{4D83F78D-21A5-46F6-B057-17E86AA802A2}" type="presOf" srcId="{974A0C92-81A9-45BC-B4DD-3449D1749F63}" destId="{A094BD2B-9947-4103-8407-60D0393BE138}" srcOrd="0" destOrd="0" presId="urn:microsoft.com/office/officeart/2005/8/layout/hProcess11"/>
    <dgm:cxn modelId="{BE6643D7-A818-48CD-B741-27FEBC85EB02}" type="presParOf" srcId="{799D2935-DD1D-4DFC-9C5B-1A217FF93271}" destId="{AD91FF94-9E6D-4995-BD3F-1F21CF928E0D}" srcOrd="0" destOrd="0" presId="urn:microsoft.com/office/officeart/2005/8/layout/hProcess11"/>
    <dgm:cxn modelId="{FF0E641C-34A8-4D9B-9DA9-904F2BFF6890}" type="presParOf" srcId="{799D2935-DD1D-4DFC-9C5B-1A217FF93271}" destId="{DFD26A72-8BC9-4F33-B67A-346B97F5FE4B}" srcOrd="1" destOrd="0" presId="urn:microsoft.com/office/officeart/2005/8/layout/hProcess11"/>
    <dgm:cxn modelId="{D3E5261B-8F28-4847-B7EF-7DC25FDF140D}" type="presParOf" srcId="{DFD26A72-8BC9-4F33-B67A-346B97F5FE4B}" destId="{B2FAB37F-E65B-4866-AFBB-BF4C91503A83}" srcOrd="0" destOrd="0" presId="urn:microsoft.com/office/officeart/2005/8/layout/hProcess11"/>
    <dgm:cxn modelId="{B80D744B-2708-4164-B45F-609937042FDB}" type="presParOf" srcId="{B2FAB37F-E65B-4866-AFBB-BF4C91503A83}" destId="{A094BD2B-9947-4103-8407-60D0393BE138}" srcOrd="0" destOrd="0" presId="urn:microsoft.com/office/officeart/2005/8/layout/hProcess11"/>
    <dgm:cxn modelId="{15547B81-E281-41D8-998D-1D2A5C315C35}" type="presParOf" srcId="{B2FAB37F-E65B-4866-AFBB-BF4C91503A83}" destId="{B2BE6C07-7412-4320-A238-5A7EA9F8AEE1}" srcOrd="1" destOrd="0" presId="urn:microsoft.com/office/officeart/2005/8/layout/hProcess11"/>
    <dgm:cxn modelId="{D5ECD9D0-C042-45C3-9CA1-F31470E92092}" type="presParOf" srcId="{B2FAB37F-E65B-4866-AFBB-BF4C91503A83}" destId="{02D73517-D146-4970-8780-BCD4067F9770}" srcOrd="2" destOrd="0" presId="urn:microsoft.com/office/officeart/2005/8/layout/hProcess11"/>
    <dgm:cxn modelId="{48E480AC-B6D7-416B-AB1F-9534DF4A2C8B}" type="presParOf" srcId="{DFD26A72-8BC9-4F33-B67A-346B97F5FE4B}" destId="{6003C8F5-1F33-4F40-9082-B2D0BA9B1505}" srcOrd="1" destOrd="0" presId="urn:microsoft.com/office/officeart/2005/8/layout/hProcess11"/>
    <dgm:cxn modelId="{1D54D895-E79D-4465-AF83-35505A97B9CD}" type="presParOf" srcId="{DFD26A72-8BC9-4F33-B67A-346B97F5FE4B}" destId="{768A8DB7-F711-462C-98B2-729532049F72}" srcOrd="2" destOrd="0" presId="urn:microsoft.com/office/officeart/2005/8/layout/hProcess11"/>
    <dgm:cxn modelId="{96515AE5-32E4-43AB-8C89-179A828AACC2}" type="presParOf" srcId="{768A8DB7-F711-462C-98B2-729532049F72}" destId="{FC778618-D9E8-449D-9F18-FD87BB8EBA59}" srcOrd="0" destOrd="0" presId="urn:microsoft.com/office/officeart/2005/8/layout/hProcess11"/>
    <dgm:cxn modelId="{9903955E-2ECB-4E33-BF96-DF41B51DD60A}" type="presParOf" srcId="{768A8DB7-F711-462C-98B2-729532049F72}" destId="{6ABC2BF2-C822-483A-AF30-00C2D3519862}" srcOrd="1" destOrd="0" presId="urn:microsoft.com/office/officeart/2005/8/layout/hProcess11"/>
    <dgm:cxn modelId="{606739C7-B9B8-4498-91B6-6980AF5EF620}" type="presParOf" srcId="{768A8DB7-F711-462C-98B2-729532049F72}" destId="{4073CFF3-A4EB-42AE-9C97-DE09412E8071}" srcOrd="2" destOrd="0" presId="urn:microsoft.com/office/officeart/2005/8/layout/hProcess11"/>
    <dgm:cxn modelId="{1DC1F425-4705-4BB3-AF96-F02F31499B49}" type="presParOf" srcId="{DFD26A72-8BC9-4F33-B67A-346B97F5FE4B}" destId="{3AA8249D-6EDC-43AB-8263-D04A5536289B}" srcOrd="3" destOrd="0" presId="urn:microsoft.com/office/officeart/2005/8/layout/hProcess11"/>
    <dgm:cxn modelId="{98D7412E-FB6E-4887-B996-F8F9C93C3D7B}" type="presParOf" srcId="{DFD26A72-8BC9-4F33-B67A-346B97F5FE4B}" destId="{B85B4906-5254-4A0D-84CB-FF8F1C0A3DDA}" srcOrd="4" destOrd="0" presId="urn:microsoft.com/office/officeart/2005/8/layout/hProcess11"/>
    <dgm:cxn modelId="{DACDC1F0-860C-4497-9AA9-C9503F8FCA95}" type="presParOf" srcId="{B85B4906-5254-4A0D-84CB-FF8F1C0A3DDA}" destId="{759B0816-C1D0-41E7-A261-F27B73F171BA}" srcOrd="0" destOrd="0" presId="urn:microsoft.com/office/officeart/2005/8/layout/hProcess11"/>
    <dgm:cxn modelId="{B320B99C-DE20-4439-9556-C8E14BE5186D}" type="presParOf" srcId="{B85B4906-5254-4A0D-84CB-FF8F1C0A3DDA}" destId="{2D9D1CD1-FF6A-483C-9D5D-576DF455B866}" srcOrd="1" destOrd="0" presId="urn:microsoft.com/office/officeart/2005/8/layout/hProcess11"/>
    <dgm:cxn modelId="{FCF66E5C-F180-468B-84EC-5038FDCA97E3}" type="presParOf" srcId="{B85B4906-5254-4A0D-84CB-FF8F1C0A3DDA}" destId="{F4DEB532-B763-47CA-9A93-6A1C476683AE}" srcOrd="2" destOrd="0" presId="urn:microsoft.com/office/officeart/2005/8/layout/hProcess11"/>
    <dgm:cxn modelId="{EF1C9ACF-9FC0-4285-9AD2-E349C1349AF4}" type="presParOf" srcId="{DFD26A72-8BC9-4F33-B67A-346B97F5FE4B}" destId="{293B6F7F-335E-432B-AD60-7D74B5C4511D}" srcOrd="5" destOrd="0" presId="urn:microsoft.com/office/officeart/2005/8/layout/hProcess11"/>
    <dgm:cxn modelId="{67F1ABF8-908F-408D-8DC7-FB61DBF47991}" type="presParOf" srcId="{DFD26A72-8BC9-4F33-B67A-346B97F5FE4B}" destId="{840635F1-B760-4B6C-A952-F3360F9F10BF}" srcOrd="6" destOrd="0" presId="urn:microsoft.com/office/officeart/2005/8/layout/hProcess11"/>
    <dgm:cxn modelId="{AADDD20A-D691-4818-80E8-BF5C93DBF958}" type="presParOf" srcId="{840635F1-B760-4B6C-A952-F3360F9F10BF}" destId="{3C18A61C-EABF-4018-9AD9-ABCBDB0357F9}" srcOrd="0" destOrd="0" presId="urn:microsoft.com/office/officeart/2005/8/layout/hProcess11"/>
    <dgm:cxn modelId="{371D9359-764F-464D-B6B3-6A29CB48A955}" type="presParOf" srcId="{840635F1-B760-4B6C-A952-F3360F9F10BF}" destId="{40CB1993-CF22-4691-A062-43869D951751}" srcOrd="1" destOrd="0" presId="urn:microsoft.com/office/officeart/2005/8/layout/hProcess11"/>
    <dgm:cxn modelId="{9F6B34BD-817D-42A6-821C-F9A3C9318620}" type="presParOf" srcId="{840635F1-B760-4B6C-A952-F3360F9F10BF}" destId="{01CB1029-6D2E-4A78-ABA3-03DDE130260E}" srcOrd="2" destOrd="0" presId="urn:microsoft.com/office/officeart/2005/8/layout/hProcess11"/>
    <dgm:cxn modelId="{0E1E313D-BEBF-4701-B7B4-73BA44DA3DA7}" type="presParOf" srcId="{DFD26A72-8BC9-4F33-B67A-346B97F5FE4B}" destId="{5A6F452D-87E4-49FD-AC5A-B3EF222826A7}" srcOrd="7" destOrd="0" presId="urn:microsoft.com/office/officeart/2005/8/layout/hProcess11"/>
    <dgm:cxn modelId="{20FFE4F1-7092-4FD9-A401-AB3A40CC83E2}" type="presParOf" srcId="{DFD26A72-8BC9-4F33-B67A-346B97F5FE4B}" destId="{42D9E4CD-B3F5-4C9D-8701-339CF4BAB21A}" srcOrd="8" destOrd="0" presId="urn:microsoft.com/office/officeart/2005/8/layout/hProcess11"/>
    <dgm:cxn modelId="{80566AD4-1465-4305-8F6F-9A63EFA9939A}" type="presParOf" srcId="{42D9E4CD-B3F5-4C9D-8701-339CF4BAB21A}" destId="{521AABBF-B602-489D-9D10-BD0D1CB97A53}" srcOrd="0" destOrd="0" presId="urn:microsoft.com/office/officeart/2005/8/layout/hProcess11"/>
    <dgm:cxn modelId="{D8B9B3F7-803F-4957-B397-94E4A93F4D4B}" type="presParOf" srcId="{42D9E4CD-B3F5-4C9D-8701-339CF4BAB21A}" destId="{7A8D2EC2-D412-47F2-BE6E-1424287C2174}" srcOrd="1" destOrd="0" presId="urn:microsoft.com/office/officeart/2005/8/layout/hProcess11"/>
    <dgm:cxn modelId="{EEDCA4EC-D0A3-4F40-8D8F-1206B38E2AF7}" type="presParOf" srcId="{42D9E4CD-B3F5-4C9D-8701-339CF4BAB21A}" destId="{AA15B7D9-F71F-49C4-BAD0-6C7B32C97B31}" srcOrd="2" destOrd="0" presId="urn:microsoft.com/office/officeart/2005/8/layout/hProcess11"/>
    <dgm:cxn modelId="{8A9210A4-A8B1-46C4-ACAA-9D6C7A78A224}" type="presParOf" srcId="{DFD26A72-8BC9-4F33-B67A-346B97F5FE4B}" destId="{BA19D3D1-5219-4516-A6CF-36156AA4C937}" srcOrd="9" destOrd="0" presId="urn:microsoft.com/office/officeart/2005/8/layout/hProcess11"/>
    <dgm:cxn modelId="{FB2A916C-2491-4EB3-8F93-57E67397C6B8}" type="presParOf" srcId="{DFD26A72-8BC9-4F33-B67A-346B97F5FE4B}" destId="{00324B4C-1E58-41FC-9A01-D32F276B88E1}" srcOrd="10" destOrd="0" presId="urn:microsoft.com/office/officeart/2005/8/layout/hProcess11"/>
    <dgm:cxn modelId="{5AEA6715-1CCC-4F2E-BE2D-A132557E409D}" type="presParOf" srcId="{00324B4C-1E58-41FC-9A01-D32F276B88E1}" destId="{F25A67BA-E58E-4765-AC24-876D1FC7F109}" srcOrd="0" destOrd="0" presId="urn:microsoft.com/office/officeart/2005/8/layout/hProcess11"/>
    <dgm:cxn modelId="{7DCA95D2-C7B3-480A-B7C1-A6F276E339BE}" type="presParOf" srcId="{00324B4C-1E58-41FC-9A01-D32F276B88E1}" destId="{6EEF46BC-BED0-4B07-8145-9AA4EF0079F8}" srcOrd="1" destOrd="0" presId="urn:microsoft.com/office/officeart/2005/8/layout/hProcess11"/>
    <dgm:cxn modelId="{1DCA51B8-73DA-49E0-A5DE-02F9095D8214}" type="presParOf" srcId="{00324B4C-1E58-41FC-9A01-D32F276B88E1}" destId="{AD7DA790-6783-4FFA-9558-7D040420503F}" srcOrd="2" destOrd="0" presId="urn:microsoft.com/office/officeart/2005/8/layout/hProcess11"/>
    <dgm:cxn modelId="{212734B6-BF9C-49DE-9E09-202ECC9ADC60}" type="presParOf" srcId="{DFD26A72-8BC9-4F33-B67A-346B97F5FE4B}" destId="{6FF97C6B-9A73-45BB-8755-9E06EFDEE05C}" srcOrd="11" destOrd="0" presId="urn:microsoft.com/office/officeart/2005/8/layout/hProcess11"/>
    <dgm:cxn modelId="{40041168-8322-4F01-A6BF-CBF6B2F2D273}" type="presParOf" srcId="{DFD26A72-8BC9-4F33-B67A-346B97F5FE4B}" destId="{337F6AE2-6AC6-40EF-A121-7D76268329BB}" srcOrd="12" destOrd="0" presId="urn:microsoft.com/office/officeart/2005/8/layout/hProcess11"/>
    <dgm:cxn modelId="{4A0A5147-DA76-4E6C-82F8-1F5FDF4CB5A3}" type="presParOf" srcId="{337F6AE2-6AC6-40EF-A121-7D76268329BB}" destId="{3F79CA29-FABA-4209-B1B9-F8B1E777C819}" srcOrd="0" destOrd="0" presId="urn:microsoft.com/office/officeart/2005/8/layout/hProcess11"/>
    <dgm:cxn modelId="{7D5D9DD4-669B-47CA-A172-419DE5D435F8}" type="presParOf" srcId="{337F6AE2-6AC6-40EF-A121-7D76268329BB}" destId="{5017F307-5544-4E7B-A62E-4955B1B4473F}" srcOrd="1" destOrd="0" presId="urn:microsoft.com/office/officeart/2005/8/layout/hProcess11"/>
    <dgm:cxn modelId="{E1E864A3-BEA5-46D0-92BA-01CDC95C1011}" type="presParOf" srcId="{337F6AE2-6AC6-40EF-A121-7D76268329BB}" destId="{7F097950-231A-4AA4-9C03-275CC408823F}" srcOrd="2" destOrd="0" presId="urn:microsoft.com/office/officeart/2005/8/layout/hProcess1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custScaleX="132099" custScaleY="107141"/>
      <dgm:spPr>
        <a:blipFill rotWithShape="0">
          <a:blip xmlns:r="http://schemas.openxmlformats.org/officeDocument/2006/relationships" r:embed="rId1"/>
          <a:stretch>
            <a:fillRect/>
          </a:stretch>
        </a:blip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t>
        <a:bodyPr/>
        <a:lstStyle/>
        <a:p>
          <a:endParaRPr lang="zh-CN" altLang="en-US"/>
        </a:p>
      </dgm:t>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000FE777-7743-4739-BC5E-EF0D0E1BFC1D}" srcId="{48E4028B-27B2-485E-82AE-2E7332D54C33}" destId="{4C3B353B-1B4E-4645-8146-7FD7F43F1D47}" srcOrd="3" destOrd="0" parTransId="{AB5CF9A0-D88B-4594-BF57-B289919C049B}" sibTransId="{8113CD25-3EF2-4025-87E9-CA88D67938CC}"/>
    <dgm:cxn modelId="{3E0168BD-5AE1-42EE-A90A-40B32903E02E}" srcId="{48E4028B-27B2-485E-82AE-2E7332D54C33}" destId="{136C84BA-B417-4DEB-BE17-1EB3ED0EE680}" srcOrd="5" destOrd="0" parTransId="{F3AE44AB-EF66-486E-91D6-82211DA2AFD7}" sibTransId="{1F00A9A3-0844-488B-83C6-696E32264272}"/>
    <dgm:cxn modelId="{B8FF998C-4382-4A95-9E0D-D8EF810EBA11}" type="presOf" srcId="{974A0C92-81A9-45BC-B4DD-3449D1749F63}" destId="{A094BD2B-9947-4103-8407-60D0393BE138}" srcOrd="0" destOrd="0" presId="urn:microsoft.com/office/officeart/2005/8/layout/hProcess11"/>
    <dgm:cxn modelId="{96D9F11A-A072-4D7C-A775-809F7D485B10}" type="presOf" srcId="{15C91613-E118-4993-9315-7FF7CD44FB9C}" destId="{3F79CA29-FABA-4209-B1B9-F8B1E777C819}" srcOrd="0" destOrd="0" presId="urn:microsoft.com/office/officeart/2005/8/layout/hProcess11"/>
    <dgm:cxn modelId="{35562CEB-427B-4D83-932A-498B83C1AEE4}" type="presOf" srcId="{4C3B353B-1B4E-4645-8146-7FD7F43F1D47}" destId="{3C18A61C-EABF-4018-9AD9-ABCBDB0357F9}" srcOrd="0" destOrd="0" presId="urn:microsoft.com/office/officeart/2005/8/layout/hProcess11"/>
    <dgm:cxn modelId="{99A1BEE0-FAC5-4335-B375-D345BBE7B45F}" type="presOf" srcId="{48E4028B-27B2-485E-82AE-2E7332D54C33}" destId="{799D2935-DD1D-4DFC-9C5B-1A217FF93271}" srcOrd="0" destOrd="0" presId="urn:microsoft.com/office/officeart/2005/8/layout/hProcess11"/>
    <dgm:cxn modelId="{3389B542-BD5B-4407-8852-61D18908F32D}" type="presOf" srcId="{8A39CE6E-29E9-44D3-A5BA-E05182CB45C5}" destId="{521AABBF-B602-489D-9D10-BD0D1CB97A53}" srcOrd="0" destOrd="0" presId="urn:microsoft.com/office/officeart/2005/8/layout/hProcess11"/>
    <dgm:cxn modelId="{C3205930-3F59-43BB-A616-1CD2F6DF3716}" type="presOf" srcId="{DFA27290-C2B4-4F73-9C1A-4CB302A46262}" destId="{FC778618-D9E8-449D-9F18-FD87BB8EBA5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11908EFB-76E7-4E82-A86B-2B002FF82B2C}" srcId="{48E4028B-27B2-485E-82AE-2E7332D54C33}" destId="{974A0C92-81A9-45BC-B4DD-3449D1749F63}" srcOrd="0" destOrd="0" parTransId="{4E2D8F14-F6CE-43D3-ABF3-B41FD2AF93FF}" sibTransId="{A038976A-017A-4E9C-B5BC-F6D6FF5CC4E8}"/>
    <dgm:cxn modelId="{C4D47DA7-06CB-4221-A0EF-9BD9F1AE29F1}" type="presOf" srcId="{136C84BA-B417-4DEB-BE17-1EB3ED0EE680}" destId="{F25A67BA-E58E-4765-AC24-876D1FC7F109}" srcOrd="0" destOrd="0" presId="urn:microsoft.com/office/officeart/2005/8/layout/hProcess11"/>
    <dgm:cxn modelId="{1320D515-195C-4C6A-B36D-1D72FCE5110B}" srcId="{48E4028B-27B2-485E-82AE-2E7332D54C33}" destId="{B5AFFD36-C4CD-48D9-8E76-A7CDAE08FA43}" srcOrd="2" destOrd="0" parTransId="{3D52E797-5F05-4F55-8CCA-513CA2B459E1}" sibTransId="{8162CCCF-2A6E-4E65-B0F4-3EE04AAF95A7}"/>
    <dgm:cxn modelId="{78181830-3772-412B-8CFD-57EB8BF42447}" type="presOf" srcId="{B5AFFD36-C4CD-48D9-8E76-A7CDAE08FA43}" destId="{759B0816-C1D0-41E7-A261-F27B73F171BA}"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21221208-2C91-45B2-98BE-EEC8EB4E83DF}" type="presParOf" srcId="{799D2935-DD1D-4DFC-9C5B-1A217FF93271}" destId="{AD91FF94-9E6D-4995-BD3F-1F21CF928E0D}" srcOrd="0" destOrd="0" presId="urn:microsoft.com/office/officeart/2005/8/layout/hProcess11"/>
    <dgm:cxn modelId="{0FF55C15-9981-4349-9825-8F15C0311BC4}" type="presParOf" srcId="{799D2935-DD1D-4DFC-9C5B-1A217FF93271}" destId="{DFD26A72-8BC9-4F33-B67A-346B97F5FE4B}" srcOrd="1" destOrd="0" presId="urn:microsoft.com/office/officeart/2005/8/layout/hProcess11"/>
    <dgm:cxn modelId="{64E7AAC0-61E7-41A5-9F3A-7B8700E7B785}" type="presParOf" srcId="{DFD26A72-8BC9-4F33-B67A-346B97F5FE4B}" destId="{B2FAB37F-E65B-4866-AFBB-BF4C91503A83}" srcOrd="0" destOrd="0" presId="urn:microsoft.com/office/officeart/2005/8/layout/hProcess11"/>
    <dgm:cxn modelId="{E52B4BDD-4BE8-474D-A341-C2B64C53FF6A}" type="presParOf" srcId="{B2FAB37F-E65B-4866-AFBB-BF4C91503A83}" destId="{A094BD2B-9947-4103-8407-60D0393BE138}" srcOrd="0" destOrd="0" presId="urn:microsoft.com/office/officeart/2005/8/layout/hProcess11"/>
    <dgm:cxn modelId="{C7ED67D4-DD81-4BD9-BA30-6DF2B28FC66B}" type="presParOf" srcId="{B2FAB37F-E65B-4866-AFBB-BF4C91503A83}" destId="{B2BE6C07-7412-4320-A238-5A7EA9F8AEE1}" srcOrd="1" destOrd="0" presId="urn:microsoft.com/office/officeart/2005/8/layout/hProcess11"/>
    <dgm:cxn modelId="{B9F123BA-B262-4C91-A0A6-7CA89F880980}" type="presParOf" srcId="{B2FAB37F-E65B-4866-AFBB-BF4C91503A83}" destId="{02D73517-D146-4970-8780-BCD4067F9770}" srcOrd="2" destOrd="0" presId="urn:microsoft.com/office/officeart/2005/8/layout/hProcess11"/>
    <dgm:cxn modelId="{94965D5C-AAE6-4B54-9A5D-5D5652B27520}" type="presParOf" srcId="{DFD26A72-8BC9-4F33-B67A-346B97F5FE4B}" destId="{6003C8F5-1F33-4F40-9082-B2D0BA9B1505}" srcOrd="1" destOrd="0" presId="urn:microsoft.com/office/officeart/2005/8/layout/hProcess11"/>
    <dgm:cxn modelId="{1FBEB9CF-0B83-47AD-A7A6-6B1DCE770BD6}" type="presParOf" srcId="{DFD26A72-8BC9-4F33-B67A-346B97F5FE4B}" destId="{768A8DB7-F711-462C-98B2-729532049F72}" srcOrd="2" destOrd="0" presId="urn:microsoft.com/office/officeart/2005/8/layout/hProcess11"/>
    <dgm:cxn modelId="{59FBAF8E-5EFB-4241-9E88-3B871FE2E2B4}" type="presParOf" srcId="{768A8DB7-F711-462C-98B2-729532049F72}" destId="{FC778618-D9E8-449D-9F18-FD87BB8EBA59}" srcOrd="0" destOrd="0" presId="urn:microsoft.com/office/officeart/2005/8/layout/hProcess11"/>
    <dgm:cxn modelId="{60186429-4249-4874-9A97-31E7E81D5B70}" type="presParOf" srcId="{768A8DB7-F711-462C-98B2-729532049F72}" destId="{6ABC2BF2-C822-483A-AF30-00C2D3519862}" srcOrd="1" destOrd="0" presId="urn:microsoft.com/office/officeart/2005/8/layout/hProcess11"/>
    <dgm:cxn modelId="{4D90F5EF-9241-4DA7-A00E-A9A02CBD91E0}" type="presParOf" srcId="{768A8DB7-F711-462C-98B2-729532049F72}" destId="{4073CFF3-A4EB-42AE-9C97-DE09412E8071}" srcOrd="2" destOrd="0" presId="urn:microsoft.com/office/officeart/2005/8/layout/hProcess11"/>
    <dgm:cxn modelId="{4A5AA7D8-3069-42A0-A81B-9A463F920589}" type="presParOf" srcId="{DFD26A72-8BC9-4F33-B67A-346B97F5FE4B}" destId="{3AA8249D-6EDC-43AB-8263-D04A5536289B}" srcOrd="3" destOrd="0" presId="urn:microsoft.com/office/officeart/2005/8/layout/hProcess11"/>
    <dgm:cxn modelId="{F0FD84A5-61DD-4410-A817-2E6C59660782}" type="presParOf" srcId="{DFD26A72-8BC9-4F33-B67A-346B97F5FE4B}" destId="{B85B4906-5254-4A0D-84CB-FF8F1C0A3DDA}" srcOrd="4" destOrd="0" presId="urn:microsoft.com/office/officeart/2005/8/layout/hProcess11"/>
    <dgm:cxn modelId="{CA884004-0FC8-4F31-B12E-9F811D0CD4F1}" type="presParOf" srcId="{B85B4906-5254-4A0D-84CB-FF8F1C0A3DDA}" destId="{759B0816-C1D0-41E7-A261-F27B73F171BA}" srcOrd="0" destOrd="0" presId="urn:microsoft.com/office/officeart/2005/8/layout/hProcess11"/>
    <dgm:cxn modelId="{B6D4298D-98B2-423B-A219-B88A22219BF8}" type="presParOf" srcId="{B85B4906-5254-4A0D-84CB-FF8F1C0A3DDA}" destId="{2D9D1CD1-FF6A-483C-9D5D-576DF455B866}" srcOrd="1" destOrd="0" presId="urn:microsoft.com/office/officeart/2005/8/layout/hProcess11"/>
    <dgm:cxn modelId="{F11FB3FC-4F29-458F-98BB-690F1F36F275}" type="presParOf" srcId="{B85B4906-5254-4A0D-84CB-FF8F1C0A3DDA}" destId="{F4DEB532-B763-47CA-9A93-6A1C476683AE}" srcOrd="2" destOrd="0" presId="urn:microsoft.com/office/officeart/2005/8/layout/hProcess11"/>
    <dgm:cxn modelId="{FCF4822B-5CA1-41A1-96B8-AD76A2CA46DF}" type="presParOf" srcId="{DFD26A72-8BC9-4F33-B67A-346B97F5FE4B}" destId="{293B6F7F-335E-432B-AD60-7D74B5C4511D}" srcOrd="5" destOrd="0" presId="urn:microsoft.com/office/officeart/2005/8/layout/hProcess11"/>
    <dgm:cxn modelId="{804FBC70-4748-42FD-8DF1-B06EA4F52570}" type="presParOf" srcId="{DFD26A72-8BC9-4F33-B67A-346B97F5FE4B}" destId="{840635F1-B760-4B6C-A952-F3360F9F10BF}" srcOrd="6" destOrd="0" presId="urn:microsoft.com/office/officeart/2005/8/layout/hProcess11"/>
    <dgm:cxn modelId="{D7D92D66-2D07-4CC1-A3C7-8F975D6D47B9}" type="presParOf" srcId="{840635F1-B760-4B6C-A952-F3360F9F10BF}" destId="{3C18A61C-EABF-4018-9AD9-ABCBDB0357F9}" srcOrd="0" destOrd="0" presId="urn:microsoft.com/office/officeart/2005/8/layout/hProcess11"/>
    <dgm:cxn modelId="{654B2A9A-0A64-4BC0-99D9-E73590FA62AA}" type="presParOf" srcId="{840635F1-B760-4B6C-A952-F3360F9F10BF}" destId="{40CB1993-CF22-4691-A062-43869D951751}" srcOrd="1" destOrd="0" presId="urn:microsoft.com/office/officeart/2005/8/layout/hProcess11"/>
    <dgm:cxn modelId="{57F40AA1-0AAF-4949-B33F-D2D5F16F93C6}" type="presParOf" srcId="{840635F1-B760-4B6C-A952-F3360F9F10BF}" destId="{01CB1029-6D2E-4A78-ABA3-03DDE130260E}" srcOrd="2" destOrd="0" presId="urn:microsoft.com/office/officeart/2005/8/layout/hProcess11"/>
    <dgm:cxn modelId="{3446AD9F-7630-4ABF-AAFA-AB1E055F8338}" type="presParOf" srcId="{DFD26A72-8BC9-4F33-B67A-346B97F5FE4B}" destId="{5A6F452D-87E4-49FD-AC5A-B3EF222826A7}" srcOrd="7" destOrd="0" presId="urn:microsoft.com/office/officeart/2005/8/layout/hProcess11"/>
    <dgm:cxn modelId="{98B37349-375A-49E7-A33E-78A1A6B89B9C}" type="presParOf" srcId="{DFD26A72-8BC9-4F33-B67A-346B97F5FE4B}" destId="{42D9E4CD-B3F5-4C9D-8701-339CF4BAB21A}" srcOrd="8" destOrd="0" presId="urn:microsoft.com/office/officeart/2005/8/layout/hProcess11"/>
    <dgm:cxn modelId="{7D923F16-214D-4A1E-A812-91B7436F6EB2}" type="presParOf" srcId="{42D9E4CD-B3F5-4C9D-8701-339CF4BAB21A}" destId="{521AABBF-B602-489D-9D10-BD0D1CB97A53}" srcOrd="0" destOrd="0" presId="urn:microsoft.com/office/officeart/2005/8/layout/hProcess11"/>
    <dgm:cxn modelId="{39AD04C2-8FC1-45E2-9F01-D4E430B9B825}" type="presParOf" srcId="{42D9E4CD-B3F5-4C9D-8701-339CF4BAB21A}" destId="{7A8D2EC2-D412-47F2-BE6E-1424287C2174}" srcOrd="1" destOrd="0" presId="urn:microsoft.com/office/officeart/2005/8/layout/hProcess11"/>
    <dgm:cxn modelId="{C5B88139-2A3F-4624-8FAE-1D0578E2F62A}" type="presParOf" srcId="{42D9E4CD-B3F5-4C9D-8701-339CF4BAB21A}" destId="{AA15B7D9-F71F-49C4-BAD0-6C7B32C97B31}" srcOrd="2" destOrd="0" presId="urn:microsoft.com/office/officeart/2005/8/layout/hProcess11"/>
    <dgm:cxn modelId="{27FCEC0B-267A-4967-9F27-D20BD7BF6556}" type="presParOf" srcId="{DFD26A72-8BC9-4F33-B67A-346B97F5FE4B}" destId="{BA19D3D1-5219-4516-A6CF-36156AA4C937}" srcOrd="9" destOrd="0" presId="urn:microsoft.com/office/officeart/2005/8/layout/hProcess11"/>
    <dgm:cxn modelId="{88B2AA4B-1CC5-4DC2-BE72-4720E68FC0A4}" type="presParOf" srcId="{DFD26A72-8BC9-4F33-B67A-346B97F5FE4B}" destId="{00324B4C-1E58-41FC-9A01-D32F276B88E1}" srcOrd="10" destOrd="0" presId="urn:microsoft.com/office/officeart/2005/8/layout/hProcess11"/>
    <dgm:cxn modelId="{032D86E5-34ED-4452-9527-44F190B31308}" type="presParOf" srcId="{00324B4C-1E58-41FC-9A01-D32F276B88E1}" destId="{F25A67BA-E58E-4765-AC24-876D1FC7F109}" srcOrd="0" destOrd="0" presId="urn:microsoft.com/office/officeart/2005/8/layout/hProcess11"/>
    <dgm:cxn modelId="{65A42C67-53EA-4F03-9E32-E30982BEC820}" type="presParOf" srcId="{00324B4C-1E58-41FC-9A01-D32F276B88E1}" destId="{6EEF46BC-BED0-4B07-8145-9AA4EF0079F8}" srcOrd="1" destOrd="0" presId="urn:microsoft.com/office/officeart/2005/8/layout/hProcess11"/>
    <dgm:cxn modelId="{FA763C56-21DB-452F-9B4B-2C15B1E3544C}" type="presParOf" srcId="{00324B4C-1E58-41FC-9A01-D32F276B88E1}" destId="{AD7DA790-6783-4FFA-9558-7D040420503F}" srcOrd="2" destOrd="0" presId="urn:microsoft.com/office/officeart/2005/8/layout/hProcess11"/>
    <dgm:cxn modelId="{7F3F0043-7E1E-4689-BE5D-977F8B2D8630}" type="presParOf" srcId="{DFD26A72-8BC9-4F33-B67A-346B97F5FE4B}" destId="{6FF97C6B-9A73-45BB-8755-9E06EFDEE05C}" srcOrd="11" destOrd="0" presId="urn:microsoft.com/office/officeart/2005/8/layout/hProcess11"/>
    <dgm:cxn modelId="{2DFDB9D0-8024-420D-B7A3-69CF77EC2C5E}" type="presParOf" srcId="{DFD26A72-8BC9-4F33-B67A-346B97F5FE4B}" destId="{337F6AE2-6AC6-40EF-A121-7D76268329BB}" srcOrd="12" destOrd="0" presId="urn:microsoft.com/office/officeart/2005/8/layout/hProcess11"/>
    <dgm:cxn modelId="{0BD508B2-7022-4151-8E0E-B75109B28D14}" type="presParOf" srcId="{337F6AE2-6AC6-40EF-A121-7D76268329BB}" destId="{3F79CA29-FABA-4209-B1B9-F8B1E777C819}" srcOrd="0" destOrd="0" presId="urn:microsoft.com/office/officeart/2005/8/layout/hProcess11"/>
    <dgm:cxn modelId="{9F5450F3-7068-42EF-B33E-D9B1D16808AE}" type="presParOf" srcId="{337F6AE2-6AC6-40EF-A121-7D76268329BB}" destId="{5017F307-5544-4E7B-A62E-4955B1B4473F}" srcOrd="1" destOrd="0" presId="urn:microsoft.com/office/officeart/2005/8/layout/hProcess11"/>
    <dgm:cxn modelId="{2A47F094-0B01-4784-A43B-A3D49BF34B3D}" type="presParOf" srcId="{337F6AE2-6AC6-40EF-A121-7D76268329BB}" destId="{7F097950-231A-4AA4-9C03-275CC408823F}" srcOrd="2" destOrd="0" presId="urn:microsoft.com/office/officeart/2005/8/layout/hProcess1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2DFC2AA-1D12-40D2-8DCD-BB3D2367DB6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B7719B65-6B00-4395-9FB8-88DB148E1B4F}">
      <dgm:prSet phldrT="[文本]"/>
      <dgm:spPr>
        <a:solidFill>
          <a:srgbClr val="00339A"/>
        </a:solidFill>
      </dgm:spPr>
      <dgm:t>
        <a:bodyPr/>
        <a:lstStyle/>
        <a:p>
          <a:pPr algn="ctr"/>
          <a:r>
            <a:rPr lang="zh-CN" altLang="en-US" dirty="0">
              <a:latin typeface="微软雅黑" pitchFamily="34" charset="-122"/>
              <a:ea typeface="微软雅黑" pitchFamily="34" charset="-122"/>
            </a:rPr>
            <a:t>股东是现任董监高？</a:t>
          </a:r>
        </a:p>
      </dgm:t>
    </dgm:pt>
    <dgm:pt modelId="{AA08ED22-AA2F-4AFD-9DD2-0793AE5B4429}" type="parTrans" cxnId="{2008B0AF-429C-4EDE-A49C-6EF3C79BA6EF}">
      <dgm:prSet/>
      <dgm:spPr/>
      <dgm:t>
        <a:bodyPr/>
        <a:lstStyle/>
        <a:p>
          <a:endParaRPr lang="zh-CN" altLang="en-US">
            <a:latin typeface="微软雅黑" pitchFamily="34" charset="-122"/>
            <a:ea typeface="微软雅黑" pitchFamily="34" charset="-122"/>
          </a:endParaRPr>
        </a:p>
      </dgm:t>
    </dgm:pt>
    <dgm:pt modelId="{1BE751BC-39A9-44AC-A910-09CC3A11F0A3}" type="sibTrans" cxnId="{2008B0AF-429C-4EDE-A49C-6EF3C79BA6EF}">
      <dgm:prSet/>
      <dgm:spPr/>
      <dgm:t>
        <a:bodyPr/>
        <a:lstStyle/>
        <a:p>
          <a:endParaRPr lang="zh-CN" altLang="en-US">
            <a:latin typeface="微软雅黑" pitchFamily="34" charset="-122"/>
            <a:ea typeface="微软雅黑" pitchFamily="34" charset="-122"/>
          </a:endParaRPr>
        </a:p>
      </dgm:t>
    </dgm:pt>
    <dgm:pt modelId="{2D83A637-40A9-4F25-BD5E-623774E59086}">
      <dgm:prSet phldrT="[文本]"/>
      <dgm:spPr>
        <a:solidFill>
          <a:srgbClr val="00339A"/>
        </a:solidFill>
      </dgm:spPr>
      <dgm:t>
        <a:bodyPr/>
        <a:lstStyle/>
        <a:p>
          <a:r>
            <a:rPr lang="zh-CN" altLang="en-US" dirty="0">
              <a:latin typeface="微软雅黑" pitchFamily="34" charset="-122"/>
              <a:ea typeface="微软雅黑" pitchFamily="34" charset="-122"/>
            </a:rPr>
            <a:t>高管锁定股</a:t>
          </a:r>
        </a:p>
      </dgm:t>
    </dgm:pt>
    <dgm:pt modelId="{0A82BCBB-D00F-4D9C-A93B-24479C5B0818}" type="parTrans" cxnId="{BBDF1FE7-31FF-4E8A-8912-CF1F5C483897}">
      <dgm:prSet/>
      <dgm:spPr/>
      <dgm:t>
        <a:bodyPr/>
        <a:lstStyle/>
        <a:p>
          <a:endParaRPr lang="zh-CN" altLang="en-US">
            <a:latin typeface="微软雅黑" pitchFamily="34" charset="-122"/>
            <a:ea typeface="微软雅黑" pitchFamily="34" charset="-122"/>
          </a:endParaRPr>
        </a:p>
      </dgm:t>
    </dgm:pt>
    <dgm:pt modelId="{B98305EB-A5A1-4E16-8DA3-72BB65C23708}" type="sibTrans" cxnId="{BBDF1FE7-31FF-4E8A-8912-CF1F5C483897}">
      <dgm:prSet/>
      <dgm:spPr/>
      <dgm:t>
        <a:bodyPr/>
        <a:lstStyle/>
        <a:p>
          <a:endParaRPr lang="zh-CN" altLang="en-US">
            <a:latin typeface="微软雅黑" pitchFamily="34" charset="-122"/>
            <a:ea typeface="微软雅黑" pitchFamily="34" charset="-122"/>
          </a:endParaRPr>
        </a:p>
      </dgm:t>
    </dgm:pt>
    <dgm:pt modelId="{46F01D62-DD46-479F-97C9-2C4273A6020B}">
      <dgm:prSet phldrT="[文本]"/>
      <dgm:spPr>
        <a:solidFill>
          <a:srgbClr val="00339A"/>
        </a:solidFill>
      </dgm:spPr>
      <dgm:t>
        <a:bodyPr/>
        <a:lstStyle/>
        <a:p>
          <a:r>
            <a:rPr lang="zh-CN" altLang="en-US" dirty="0" smtClean="0">
              <a:latin typeface="微软雅黑" pitchFamily="34" charset="-122"/>
              <a:ea typeface="微软雅黑" pitchFamily="34" charset="-122"/>
            </a:rPr>
            <a:t>是离任不满</a:t>
          </a:r>
          <a:r>
            <a:rPr lang="en-US" altLang="zh-CN" dirty="0" smtClean="0">
              <a:latin typeface="微软雅黑" pitchFamily="34" charset="-122"/>
              <a:ea typeface="微软雅黑" pitchFamily="34" charset="-122"/>
            </a:rPr>
            <a:t>6</a:t>
          </a:r>
          <a:r>
            <a:rPr lang="zh-CN" altLang="en-US" dirty="0" smtClean="0">
              <a:latin typeface="微软雅黑" pitchFamily="34" charset="-122"/>
              <a:ea typeface="微软雅黑" pitchFamily="34" charset="-122"/>
            </a:rPr>
            <a:t>个月的董监高？</a:t>
          </a:r>
          <a:endParaRPr lang="zh-CN" altLang="en-US" dirty="0">
            <a:latin typeface="微软雅黑" pitchFamily="34" charset="-122"/>
            <a:ea typeface="微软雅黑" pitchFamily="34" charset="-122"/>
          </a:endParaRPr>
        </a:p>
      </dgm:t>
    </dgm:pt>
    <dgm:pt modelId="{6E1BCE6F-16D3-4B80-98A2-23BFEC196D58}" type="parTrans" cxnId="{9AABFC1D-645E-4111-8678-4368C657A609}">
      <dgm:prSet/>
      <dgm:spPr/>
      <dgm:t>
        <a:bodyPr/>
        <a:lstStyle/>
        <a:p>
          <a:endParaRPr lang="zh-CN" altLang="en-US">
            <a:latin typeface="微软雅黑" pitchFamily="34" charset="-122"/>
            <a:ea typeface="微软雅黑" pitchFamily="34" charset="-122"/>
          </a:endParaRPr>
        </a:p>
      </dgm:t>
    </dgm:pt>
    <dgm:pt modelId="{9929062E-E33A-4EB0-A0FB-A01D572E0A89}" type="sibTrans" cxnId="{9AABFC1D-645E-4111-8678-4368C657A609}">
      <dgm:prSet/>
      <dgm:spPr/>
      <dgm:t>
        <a:bodyPr/>
        <a:lstStyle/>
        <a:p>
          <a:endParaRPr lang="zh-CN" altLang="en-US">
            <a:latin typeface="微软雅黑" pitchFamily="34" charset="-122"/>
            <a:ea typeface="微软雅黑" pitchFamily="34" charset="-122"/>
          </a:endParaRPr>
        </a:p>
      </dgm:t>
    </dgm:pt>
    <dgm:pt modelId="{1E49EAB4-20DA-47F9-B0C3-E6D3B5908067}">
      <dgm:prSet phldrT="[文本]"/>
      <dgm:spPr>
        <a:solidFill>
          <a:srgbClr val="00339A"/>
        </a:solidFill>
      </dgm:spPr>
      <dgm:t>
        <a:bodyPr/>
        <a:lstStyle/>
        <a:p>
          <a:r>
            <a:rPr lang="zh-CN" altLang="en-US" dirty="0">
              <a:latin typeface="微软雅黑" pitchFamily="34" charset="-122"/>
              <a:ea typeface="微软雅黑" pitchFamily="34" charset="-122"/>
            </a:rPr>
            <a:t>高管锁定股</a:t>
          </a:r>
        </a:p>
      </dgm:t>
    </dgm:pt>
    <dgm:pt modelId="{EF3FD97D-D346-4D7D-8211-3915D4545EB0}" type="parTrans" cxnId="{31BEA925-22C8-4CB2-A6AC-C488D7FA1EC8}">
      <dgm:prSet/>
      <dgm:spPr/>
      <dgm:t>
        <a:bodyPr/>
        <a:lstStyle/>
        <a:p>
          <a:endParaRPr lang="zh-CN" altLang="en-US">
            <a:latin typeface="微软雅黑" pitchFamily="34" charset="-122"/>
            <a:ea typeface="微软雅黑" pitchFamily="34" charset="-122"/>
          </a:endParaRPr>
        </a:p>
      </dgm:t>
    </dgm:pt>
    <dgm:pt modelId="{6550E322-2C79-456C-8C6B-596D17D1AF8E}" type="sibTrans" cxnId="{31BEA925-22C8-4CB2-A6AC-C488D7FA1EC8}">
      <dgm:prSet/>
      <dgm:spPr/>
      <dgm:t>
        <a:bodyPr/>
        <a:lstStyle/>
        <a:p>
          <a:endParaRPr lang="zh-CN" altLang="en-US">
            <a:latin typeface="微软雅黑" pitchFamily="34" charset="-122"/>
            <a:ea typeface="微软雅黑" pitchFamily="34" charset="-122"/>
          </a:endParaRPr>
        </a:p>
      </dgm:t>
    </dgm:pt>
    <dgm:pt modelId="{32836DBC-C83E-48E5-983F-8AD08DB0F1A5}">
      <dgm:prSet phldrT="[文本]"/>
      <dgm:spPr>
        <a:solidFill>
          <a:srgbClr val="00339A"/>
        </a:solidFill>
      </dgm:spPr>
      <dgm:t>
        <a:bodyPr/>
        <a:lstStyle/>
        <a:p>
          <a:r>
            <a:rPr lang="zh-CN" altLang="en-US" dirty="0">
              <a:latin typeface="微软雅黑" pitchFamily="34" charset="-122"/>
              <a:ea typeface="微软雅黑" pitchFamily="34" charset="-122"/>
            </a:rPr>
            <a:t>挂牌前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后个人类限售</a:t>
          </a:r>
        </a:p>
      </dgm:t>
    </dgm:pt>
    <dgm:pt modelId="{CD6454FE-9C1F-4163-B59D-639B7D5F02D3}" type="parTrans" cxnId="{AA81BE54-8E33-4F7D-9BD5-C29B66E48193}">
      <dgm:prSet/>
      <dgm:spPr/>
      <dgm:t>
        <a:bodyPr/>
        <a:lstStyle/>
        <a:p>
          <a:endParaRPr lang="zh-CN" altLang="en-US">
            <a:latin typeface="微软雅黑" pitchFamily="34" charset="-122"/>
            <a:ea typeface="微软雅黑" pitchFamily="34" charset="-122"/>
          </a:endParaRPr>
        </a:p>
      </dgm:t>
    </dgm:pt>
    <dgm:pt modelId="{645D5E10-1E13-4739-B323-C7960713A60A}" type="sibTrans" cxnId="{AA81BE54-8E33-4F7D-9BD5-C29B66E48193}">
      <dgm:prSet/>
      <dgm:spPr/>
      <dgm:t>
        <a:bodyPr/>
        <a:lstStyle/>
        <a:p>
          <a:endParaRPr lang="zh-CN" altLang="en-US">
            <a:latin typeface="微软雅黑" pitchFamily="34" charset="-122"/>
            <a:ea typeface="微软雅黑" pitchFamily="34" charset="-122"/>
          </a:endParaRPr>
        </a:p>
      </dgm:t>
    </dgm:pt>
    <dgm:pt modelId="{8CAB3C4C-314B-4248-AA59-0E759D3A7404}" type="pres">
      <dgm:prSet presAssocID="{52DFC2AA-1D12-40D2-8DCD-BB3D2367DB6A}" presName="diagram" presStyleCnt="0">
        <dgm:presLayoutVars>
          <dgm:chPref val="1"/>
          <dgm:dir/>
          <dgm:animOne val="branch"/>
          <dgm:animLvl val="lvl"/>
          <dgm:resizeHandles val="exact"/>
        </dgm:presLayoutVars>
      </dgm:prSet>
      <dgm:spPr/>
      <dgm:t>
        <a:bodyPr/>
        <a:lstStyle/>
        <a:p>
          <a:endParaRPr lang="zh-CN" altLang="en-US"/>
        </a:p>
      </dgm:t>
    </dgm:pt>
    <dgm:pt modelId="{ECEBF41B-AFC0-4EFB-8010-D897ABFFCFB5}" type="pres">
      <dgm:prSet presAssocID="{B7719B65-6B00-4395-9FB8-88DB148E1B4F}" presName="root1" presStyleCnt="0"/>
      <dgm:spPr/>
    </dgm:pt>
    <dgm:pt modelId="{1D596133-E2AE-491C-8451-5A6D831B914B}" type="pres">
      <dgm:prSet presAssocID="{B7719B65-6B00-4395-9FB8-88DB148E1B4F}" presName="LevelOneTextNode" presStyleLbl="node0" presStyleIdx="0" presStyleCnt="1">
        <dgm:presLayoutVars>
          <dgm:chPref val="3"/>
        </dgm:presLayoutVars>
      </dgm:prSet>
      <dgm:spPr/>
      <dgm:t>
        <a:bodyPr/>
        <a:lstStyle/>
        <a:p>
          <a:endParaRPr lang="zh-CN" altLang="en-US"/>
        </a:p>
      </dgm:t>
    </dgm:pt>
    <dgm:pt modelId="{4B75A124-BD2C-46A0-829F-3F230452F96D}" type="pres">
      <dgm:prSet presAssocID="{B7719B65-6B00-4395-9FB8-88DB148E1B4F}" presName="level2hierChild" presStyleCnt="0"/>
      <dgm:spPr/>
    </dgm:pt>
    <dgm:pt modelId="{21B672AA-037A-444A-A849-221B061C0FEC}" type="pres">
      <dgm:prSet presAssocID="{0A82BCBB-D00F-4D9C-A93B-24479C5B0818}" presName="conn2-1" presStyleLbl="parChTrans1D2" presStyleIdx="0" presStyleCnt="2"/>
      <dgm:spPr/>
      <dgm:t>
        <a:bodyPr/>
        <a:lstStyle/>
        <a:p>
          <a:endParaRPr lang="zh-CN" altLang="en-US"/>
        </a:p>
      </dgm:t>
    </dgm:pt>
    <dgm:pt modelId="{D63BF0C0-59FC-41AC-A209-BF3E0331E33C}" type="pres">
      <dgm:prSet presAssocID="{0A82BCBB-D00F-4D9C-A93B-24479C5B0818}" presName="connTx" presStyleLbl="parChTrans1D2" presStyleIdx="0" presStyleCnt="2"/>
      <dgm:spPr/>
      <dgm:t>
        <a:bodyPr/>
        <a:lstStyle/>
        <a:p>
          <a:endParaRPr lang="zh-CN" altLang="en-US"/>
        </a:p>
      </dgm:t>
    </dgm:pt>
    <dgm:pt modelId="{6B0EACE3-569C-4122-BCF3-F2602049B469}" type="pres">
      <dgm:prSet presAssocID="{2D83A637-40A9-4F25-BD5E-623774E59086}" presName="root2" presStyleCnt="0"/>
      <dgm:spPr/>
    </dgm:pt>
    <dgm:pt modelId="{C4D0D3A9-BEB4-47B3-9607-D9E4891CA3B9}" type="pres">
      <dgm:prSet presAssocID="{2D83A637-40A9-4F25-BD5E-623774E59086}" presName="LevelTwoTextNode" presStyleLbl="node2" presStyleIdx="0" presStyleCnt="2">
        <dgm:presLayoutVars>
          <dgm:chPref val="3"/>
        </dgm:presLayoutVars>
      </dgm:prSet>
      <dgm:spPr/>
      <dgm:t>
        <a:bodyPr/>
        <a:lstStyle/>
        <a:p>
          <a:endParaRPr lang="zh-CN" altLang="en-US"/>
        </a:p>
      </dgm:t>
    </dgm:pt>
    <dgm:pt modelId="{47A91D61-7047-4F82-BAC0-FD3111AC4615}" type="pres">
      <dgm:prSet presAssocID="{2D83A637-40A9-4F25-BD5E-623774E59086}" presName="level3hierChild" presStyleCnt="0"/>
      <dgm:spPr/>
    </dgm:pt>
    <dgm:pt modelId="{4B0DD0A5-D484-4BCC-80CD-0EB00BCDCDD4}" type="pres">
      <dgm:prSet presAssocID="{6E1BCE6F-16D3-4B80-98A2-23BFEC196D58}" presName="conn2-1" presStyleLbl="parChTrans1D2" presStyleIdx="1" presStyleCnt="2"/>
      <dgm:spPr/>
      <dgm:t>
        <a:bodyPr/>
        <a:lstStyle/>
        <a:p>
          <a:endParaRPr lang="zh-CN" altLang="en-US"/>
        </a:p>
      </dgm:t>
    </dgm:pt>
    <dgm:pt modelId="{586A9764-9CCB-4D8A-8F8D-9FC6CC334C69}" type="pres">
      <dgm:prSet presAssocID="{6E1BCE6F-16D3-4B80-98A2-23BFEC196D58}" presName="connTx" presStyleLbl="parChTrans1D2" presStyleIdx="1" presStyleCnt="2"/>
      <dgm:spPr/>
      <dgm:t>
        <a:bodyPr/>
        <a:lstStyle/>
        <a:p>
          <a:endParaRPr lang="zh-CN" altLang="en-US"/>
        </a:p>
      </dgm:t>
    </dgm:pt>
    <dgm:pt modelId="{3BF24067-AEA8-4673-9ADC-FBCCEFF34A16}" type="pres">
      <dgm:prSet presAssocID="{46F01D62-DD46-479F-97C9-2C4273A6020B}" presName="root2" presStyleCnt="0"/>
      <dgm:spPr/>
    </dgm:pt>
    <dgm:pt modelId="{CB4445C6-643B-4361-A340-1C0E2CC8C378}" type="pres">
      <dgm:prSet presAssocID="{46F01D62-DD46-479F-97C9-2C4273A6020B}" presName="LevelTwoTextNode" presStyleLbl="node2" presStyleIdx="1" presStyleCnt="2">
        <dgm:presLayoutVars>
          <dgm:chPref val="3"/>
        </dgm:presLayoutVars>
      </dgm:prSet>
      <dgm:spPr/>
      <dgm:t>
        <a:bodyPr/>
        <a:lstStyle/>
        <a:p>
          <a:endParaRPr lang="zh-CN" altLang="en-US"/>
        </a:p>
      </dgm:t>
    </dgm:pt>
    <dgm:pt modelId="{01319E53-C1ED-48B8-8030-8BCC5CCFD77B}" type="pres">
      <dgm:prSet presAssocID="{46F01D62-DD46-479F-97C9-2C4273A6020B}" presName="level3hierChild" presStyleCnt="0"/>
      <dgm:spPr/>
    </dgm:pt>
    <dgm:pt modelId="{9A544015-6480-423A-A196-8BE107C5BC86}" type="pres">
      <dgm:prSet presAssocID="{EF3FD97D-D346-4D7D-8211-3915D4545EB0}" presName="conn2-1" presStyleLbl="parChTrans1D3" presStyleIdx="0" presStyleCnt="2"/>
      <dgm:spPr/>
      <dgm:t>
        <a:bodyPr/>
        <a:lstStyle/>
        <a:p>
          <a:endParaRPr lang="zh-CN" altLang="en-US"/>
        </a:p>
      </dgm:t>
    </dgm:pt>
    <dgm:pt modelId="{C4C55482-2266-4F0E-A556-C40BB711EC41}" type="pres">
      <dgm:prSet presAssocID="{EF3FD97D-D346-4D7D-8211-3915D4545EB0}" presName="connTx" presStyleLbl="parChTrans1D3" presStyleIdx="0" presStyleCnt="2"/>
      <dgm:spPr/>
      <dgm:t>
        <a:bodyPr/>
        <a:lstStyle/>
        <a:p>
          <a:endParaRPr lang="zh-CN" altLang="en-US"/>
        </a:p>
      </dgm:t>
    </dgm:pt>
    <dgm:pt modelId="{574D11B8-5215-4330-B790-160FAF113A68}" type="pres">
      <dgm:prSet presAssocID="{1E49EAB4-20DA-47F9-B0C3-E6D3B5908067}" presName="root2" presStyleCnt="0"/>
      <dgm:spPr/>
    </dgm:pt>
    <dgm:pt modelId="{2EA9C6DA-E9C9-4D4C-9900-02BEDC414A98}" type="pres">
      <dgm:prSet presAssocID="{1E49EAB4-20DA-47F9-B0C3-E6D3B5908067}" presName="LevelTwoTextNode" presStyleLbl="node3" presStyleIdx="0" presStyleCnt="2">
        <dgm:presLayoutVars>
          <dgm:chPref val="3"/>
        </dgm:presLayoutVars>
      </dgm:prSet>
      <dgm:spPr/>
      <dgm:t>
        <a:bodyPr/>
        <a:lstStyle/>
        <a:p>
          <a:endParaRPr lang="zh-CN" altLang="en-US"/>
        </a:p>
      </dgm:t>
    </dgm:pt>
    <dgm:pt modelId="{E4BEC431-E1F2-4646-B9E7-33D03D2BAF87}" type="pres">
      <dgm:prSet presAssocID="{1E49EAB4-20DA-47F9-B0C3-E6D3B5908067}" presName="level3hierChild" presStyleCnt="0"/>
      <dgm:spPr/>
    </dgm:pt>
    <dgm:pt modelId="{C82AD7DD-18F3-4093-B961-0D9BCD12FBC8}" type="pres">
      <dgm:prSet presAssocID="{CD6454FE-9C1F-4163-B59D-639B7D5F02D3}" presName="conn2-1" presStyleLbl="parChTrans1D3" presStyleIdx="1" presStyleCnt="2"/>
      <dgm:spPr/>
      <dgm:t>
        <a:bodyPr/>
        <a:lstStyle/>
        <a:p>
          <a:endParaRPr lang="zh-CN" altLang="en-US"/>
        </a:p>
      </dgm:t>
    </dgm:pt>
    <dgm:pt modelId="{D21B1F5E-433F-46D1-B891-E6EED5F83E20}" type="pres">
      <dgm:prSet presAssocID="{CD6454FE-9C1F-4163-B59D-639B7D5F02D3}" presName="connTx" presStyleLbl="parChTrans1D3" presStyleIdx="1" presStyleCnt="2"/>
      <dgm:spPr/>
      <dgm:t>
        <a:bodyPr/>
        <a:lstStyle/>
        <a:p>
          <a:endParaRPr lang="zh-CN" altLang="en-US"/>
        </a:p>
      </dgm:t>
    </dgm:pt>
    <dgm:pt modelId="{AEEB4D1F-B99B-444E-9BFE-7B09F4795B34}" type="pres">
      <dgm:prSet presAssocID="{32836DBC-C83E-48E5-983F-8AD08DB0F1A5}" presName="root2" presStyleCnt="0"/>
      <dgm:spPr/>
    </dgm:pt>
    <dgm:pt modelId="{36C689C1-924B-4E9D-8B9D-7FE1A7BC0A09}" type="pres">
      <dgm:prSet presAssocID="{32836DBC-C83E-48E5-983F-8AD08DB0F1A5}" presName="LevelTwoTextNode" presStyleLbl="node3" presStyleIdx="1" presStyleCnt="2">
        <dgm:presLayoutVars>
          <dgm:chPref val="3"/>
        </dgm:presLayoutVars>
      </dgm:prSet>
      <dgm:spPr/>
      <dgm:t>
        <a:bodyPr/>
        <a:lstStyle/>
        <a:p>
          <a:endParaRPr lang="zh-CN" altLang="en-US"/>
        </a:p>
      </dgm:t>
    </dgm:pt>
    <dgm:pt modelId="{CBAEAEAE-7228-4CE0-AA62-4D47CEA83E12}" type="pres">
      <dgm:prSet presAssocID="{32836DBC-C83E-48E5-983F-8AD08DB0F1A5}" presName="level3hierChild" presStyleCnt="0"/>
      <dgm:spPr/>
    </dgm:pt>
  </dgm:ptLst>
  <dgm:cxnLst>
    <dgm:cxn modelId="{BBDF1FE7-31FF-4E8A-8912-CF1F5C483897}" srcId="{B7719B65-6B00-4395-9FB8-88DB148E1B4F}" destId="{2D83A637-40A9-4F25-BD5E-623774E59086}" srcOrd="0" destOrd="0" parTransId="{0A82BCBB-D00F-4D9C-A93B-24479C5B0818}" sibTransId="{B98305EB-A5A1-4E16-8DA3-72BB65C23708}"/>
    <dgm:cxn modelId="{B572A1FD-919F-40B9-92C7-DF380A1783B4}" type="presOf" srcId="{6E1BCE6F-16D3-4B80-98A2-23BFEC196D58}" destId="{586A9764-9CCB-4D8A-8F8D-9FC6CC334C69}" srcOrd="1" destOrd="0" presId="urn:microsoft.com/office/officeart/2005/8/layout/hierarchy2"/>
    <dgm:cxn modelId="{2008B0AF-429C-4EDE-A49C-6EF3C79BA6EF}" srcId="{52DFC2AA-1D12-40D2-8DCD-BB3D2367DB6A}" destId="{B7719B65-6B00-4395-9FB8-88DB148E1B4F}" srcOrd="0" destOrd="0" parTransId="{AA08ED22-AA2F-4AFD-9DD2-0793AE5B4429}" sibTransId="{1BE751BC-39A9-44AC-A910-09CC3A11F0A3}"/>
    <dgm:cxn modelId="{5AEC9C8D-5C22-431A-9187-74B7D41E9188}" type="presOf" srcId="{6E1BCE6F-16D3-4B80-98A2-23BFEC196D58}" destId="{4B0DD0A5-D484-4BCC-80CD-0EB00BCDCDD4}" srcOrd="0" destOrd="0" presId="urn:microsoft.com/office/officeart/2005/8/layout/hierarchy2"/>
    <dgm:cxn modelId="{A7C2F038-3CD0-49D4-902C-12A4B16BD410}" type="presOf" srcId="{0A82BCBB-D00F-4D9C-A93B-24479C5B0818}" destId="{D63BF0C0-59FC-41AC-A209-BF3E0331E33C}" srcOrd="1" destOrd="0" presId="urn:microsoft.com/office/officeart/2005/8/layout/hierarchy2"/>
    <dgm:cxn modelId="{658D8D17-DC26-40BA-B3D2-486611A7FB62}" type="presOf" srcId="{2D83A637-40A9-4F25-BD5E-623774E59086}" destId="{C4D0D3A9-BEB4-47B3-9607-D9E4891CA3B9}" srcOrd="0" destOrd="0" presId="urn:microsoft.com/office/officeart/2005/8/layout/hierarchy2"/>
    <dgm:cxn modelId="{4A2B7313-A639-41C1-B7AA-41F4DE07BD69}" type="presOf" srcId="{52DFC2AA-1D12-40D2-8DCD-BB3D2367DB6A}" destId="{8CAB3C4C-314B-4248-AA59-0E759D3A7404}" srcOrd="0" destOrd="0" presId="urn:microsoft.com/office/officeart/2005/8/layout/hierarchy2"/>
    <dgm:cxn modelId="{4A4FF551-B887-4D1B-A9CA-56E8BC6F367D}" type="presOf" srcId="{B7719B65-6B00-4395-9FB8-88DB148E1B4F}" destId="{1D596133-E2AE-491C-8451-5A6D831B914B}" srcOrd="0" destOrd="0" presId="urn:microsoft.com/office/officeart/2005/8/layout/hierarchy2"/>
    <dgm:cxn modelId="{B157436F-7521-4804-BC8E-04DF1834198C}" type="presOf" srcId="{0A82BCBB-D00F-4D9C-A93B-24479C5B0818}" destId="{21B672AA-037A-444A-A849-221B061C0FEC}" srcOrd="0" destOrd="0" presId="urn:microsoft.com/office/officeart/2005/8/layout/hierarchy2"/>
    <dgm:cxn modelId="{9AABFC1D-645E-4111-8678-4368C657A609}" srcId="{B7719B65-6B00-4395-9FB8-88DB148E1B4F}" destId="{46F01D62-DD46-479F-97C9-2C4273A6020B}" srcOrd="1" destOrd="0" parTransId="{6E1BCE6F-16D3-4B80-98A2-23BFEC196D58}" sibTransId="{9929062E-E33A-4EB0-A0FB-A01D572E0A89}"/>
    <dgm:cxn modelId="{AA81BE54-8E33-4F7D-9BD5-C29B66E48193}" srcId="{46F01D62-DD46-479F-97C9-2C4273A6020B}" destId="{32836DBC-C83E-48E5-983F-8AD08DB0F1A5}" srcOrd="1" destOrd="0" parTransId="{CD6454FE-9C1F-4163-B59D-639B7D5F02D3}" sibTransId="{645D5E10-1E13-4739-B323-C7960713A60A}"/>
    <dgm:cxn modelId="{4D509806-DFCE-4FBB-B0AB-D468B045BFC7}" type="presOf" srcId="{1E49EAB4-20DA-47F9-B0C3-E6D3B5908067}" destId="{2EA9C6DA-E9C9-4D4C-9900-02BEDC414A98}" srcOrd="0" destOrd="0" presId="urn:microsoft.com/office/officeart/2005/8/layout/hierarchy2"/>
    <dgm:cxn modelId="{A3A54C75-B5C3-4598-9E3F-A7724E925010}" type="presOf" srcId="{EF3FD97D-D346-4D7D-8211-3915D4545EB0}" destId="{9A544015-6480-423A-A196-8BE107C5BC86}" srcOrd="0" destOrd="0" presId="urn:microsoft.com/office/officeart/2005/8/layout/hierarchy2"/>
    <dgm:cxn modelId="{D5ACCCA8-40A0-43E5-8805-515AC40FC91B}" type="presOf" srcId="{32836DBC-C83E-48E5-983F-8AD08DB0F1A5}" destId="{36C689C1-924B-4E9D-8B9D-7FE1A7BC0A09}" srcOrd="0" destOrd="0" presId="urn:microsoft.com/office/officeart/2005/8/layout/hierarchy2"/>
    <dgm:cxn modelId="{E296FA67-3ECC-4CFE-B14C-D9239D20DBF9}" type="presOf" srcId="{CD6454FE-9C1F-4163-B59D-639B7D5F02D3}" destId="{C82AD7DD-18F3-4093-B961-0D9BCD12FBC8}" srcOrd="0" destOrd="0" presId="urn:microsoft.com/office/officeart/2005/8/layout/hierarchy2"/>
    <dgm:cxn modelId="{31BEA925-22C8-4CB2-A6AC-C488D7FA1EC8}" srcId="{46F01D62-DD46-479F-97C9-2C4273A6020B}" destId="{1E49EAB4-20DA-47F9-B0C3-E6D3B5908067}" srcOrd="0" destOrd="0" parTransId="{EF3FD97D-D346-4D7D-8211-3915D4545EB0}" sibTransId="{6550E322-2C79-456C-8C6B-596D17D1AF8E}"/>
    <dgm:cxn modelId="{C6045152-8C86-4941-9BF9-708FA6D3B9D6}" type="presOf" srcId="{CD6454FE-9C1F-4163-B59D-639B7D5F02D3}" destId="{D21B1F5E-433F-46D1-B891-E6EED5F83E20}" srcOrd="1" destOrd="0" presId="urn:microsoft.com/office/officeart/2005/8/layout/hierarchy2"/>
    <dgm:cxn modelId="{7D8EF78C-126A-4AF0-85CF-E3E3C9527767}" type="presOf" srcId="{EF3FD97D-D346-4D7D-8211-3915D4545EB0}" destId="{C4C55482-2266-4F0E-A556-C40BB711EC41}" srcOrd="1" destOrd="0" presId="urn:microsoft.com/office/officeart/2005/8/layout/hierarchy2"/>
    <dgm:cxn modelId="{C4C3A16B-604A-484F-B1C9-63337D6B9090}" type="presOf" srcId="{46F01D62-DD46-479F-97C9-2C4273A6020B}" destId="{CB4445C6-643B-4361-A340-1C0E2CC8C378}" srcOrd="0" destOrd="0" presId="urn:microsoft.com/office/officeart/2005/8/layout/hierarchy2"/>
    <dgm:cxn modelId="{84ECC3F8-D29A-4607-9491-14160BE3D583}" type="presParOf" srcId="{8CAB3C4C-314B-4248-AA59-0E759D3A7404}" destId="{ECEBF41B-AFC0-4EFB-8010-D897ABFFCFB5}" srcOrd="0" destOrd="0" presId="urn:microsoft.com/office/officeart/2005/8/layout/hierarchy2"/>
    <dgm:cxn modelId="{D5156284-4881-4EC3-B52A-261E79F7A7B8}" type="presParOf" srcId="{ECEBF41B-AFC0-4EFB-8010-D897ABFFCFB5}" destId="{1D596133-E2AE-491C-8451-5A6D831B914B}" srcOrd="0" destOrd="0" presId="urn:microsoft.com/office/officeart/2005/8/layout/hierarchy2"/>
    <dgm:cxn modelId="{3640582E-DE7D-42DF-9865-4C1DDF7D98C0}" type="presParOf" srcId="{ECEBF41B-AFC0-4EFB-8010-D897ABFFCFB5}" destId="{4B75A124-BD2C-46A0-829F-3F230452F96D}" srcOrd="1" destOrd="0" presId="urn:microsoft.com/office/officeart/2005/8/layout/hierarchy2"/>
    <dgm:cxn modelId="{C422E186-9908-404D-9E8D-D2E881B49C7D}" type="presParOf" srcId="{4B75A124-BD2C-46A0-829F-3F230452F96D}" destId="{21B672AA-037A-444A-A849-221B061C0FEC}" srcOrd="0" destOrd="0" presId="urn:microsoft.com/office/officeart/2005/8/layout/hierarchy2"/>
    <dgm:cxn modelId="{4B7CBD27-64FA-4B5B-8631-783C31D25890}" type="presParOf" srcId="{21B672AA-037A-444A-A849-221B061C0FEC}" destId="{D63BF0C0-59FC-41AC-A209-BF3E0331E33C}" srcOrd="0" destOrd="0" presId="urn:microsoft.com/office/officeart/2005/8/layout/hierarchy2"/>
    <dgm:cxn modelId="{8D7A3FE2-1340-4415-B056-F5EBFFC0102E}" type="presParOf" srcId="{4B75A124-BD2C-46A0-829F-3F230452F96D}" destId="{6B0EACE3-569C-4122-BCF3-F2602049B469}" srcOrd="1" destOrd="0" presId="urn:microsoft.com/office/officeart/2005/8/layout/hierarchy2"/>
    <dgm:cxn modelId="{285BC53F-7B1D-4089-9CCA-6BE31B30B8FA}" type="presParOf" srcId="{6B0EACE3-569C-4122-BCF3-F2602049B469}" destId="{C4D0D3A9-BEB4-47B3-9607-D9E4891CA3B9}" srcOrd="0" destOrd="0" presId="urn:microsoft.com/office/officeart/2005/8/layout/hierarchy2"/>
    <dgm:cxn modelId="{A8C148C8-74C8-4116-A169-7D9454103223}" type="presParOf" srcId="{6B0EACE3-569C-4122-BCF3-F2602049B469}" destId="{47A91D61-7047-4F82-BAC0-FD3111AC4615}" srcOrd="1" destOrd="0" presId="urn:microsoft.com/office/officeart/2005/8/layout/hierarchy2"/>
    <dgm:cxn modelId="{D756B10C-3573-4F23-87BE-D8BB92A9B0B0}" type="presParOf" srcId="{4B75A124-BD2C-46A0-829F-3F230452F96D}" destId="{4B0DD0A5-D484-4BCC-80CD-0EB00BCDCDD4}" srcOrd="2" destOrd="0" presId="urn:microsoft.com/office/officeart/2005/8/layout/hierarchy2"/>
    <dgm:cxn modelId="{B4DD064F-CDC1-4337-A5D0-9B174D47ABE3}" type="presParOf" srcId="{4B0DD0A5-D484-4BCC-80CD-0EB00BCDCDD4}" destId="{586A9764-9CCB-4D8A-8F8D-9FC6CC334C69}" srcOrd="0" destOrd="0" presId="urn:microsoft.com/office/officeart/2005/8/layout/hierarchy2"/>
    <dgm:cxn modelId="{88EB675B-7414-409F-9B8C-E355AB244E0C}" type="presParOf" srcId="{4B75A124-BD2C-46A0-829F-3F230452F96D}" destId="{3BF24067-AEA8-4673-9ADC-FBCCEFF34A16}" srcOrd="3" destOrd="0" presId="urn:microsoft.com/office/officeart/2005/8/layout/hierarchy2"/>
    <dgm:cxn modelId="{BF57C0BF-E632-4C92-A1A8-C182110D11F1}" type="presParOf" srcId="{3BF24067-AEA8-4673-9ADC-FBCCEFF34A16}" destId="{CB4445C6-643B-4361-A340-1C0E2CC8C378}" srcOrd="0" destOrd="0" presId="urn:microsoft.com/office/officeart/2005/8/layout/hierarchy2"/>
    <dgm:cxn modelId="{3F70D127-9152-4B40-81D6-FEC7F8D68954}" type="presParOf" srcId="{3BF24067-AEA8-4673-9ADC-FBCCEFF34A16}" destId="{01319E53-C1ED-48B8-8030-8BCC5CCFD77B}" srcOrd="1" destOrd="0" presId="urn:microsoft.com/office/officeart/2005/8/layout/hierarchy2"/>
    <dgm:cxn modelId="{85F81C1F-9E9C-40C7-A44F-885FA53F19BF}" type="presParOf" srcId="{01319E53-C1ED-48B8-8030-8BCC5CCFD77B}" destId="{9A544015-6480-423A-A196-8BE107C5BC86}" srcOrd="0" destOrd="0" presId="urn:microsoft.com/office/officeart/2005/8/layout/hierarchy2"/>
    <dgm:cxn modelId="{F0D35924-C6C4-45E7-B5FE-CCB04C779C1B}" type="presParOf" srcId="{9A544015-6480-423A-A196-8BE107C5BC86}" destId="{C4C55482-2266-4F0E-A556-C40BB711EC41}" srcOrd="0" destOrd="0" presId="urn:microsoft.com/office/officeart/2005/8/layout/hierarchy2"/>
    <dgm:cxn modelId="{9AA6AF8A-2F04-476A-9DC0-1DA071C94968}" type="presParOf" srcId="{01319E53-C1ED-48B8-8030-8BCC5CCFD77B}" destId="{574D11B8-5215-4330-B790-160FAF113A68}" srcOrd="1" destOrd="0" presId="urn:microsoft.com/office/officeart/2005/8/layout/hierarchy2"/>
    <dgm:cxn modelId="{499CF88A-3EDB-48C6-836B-9A1F84DD208E}" type="presParOf" srcId="{574D11B8-5215-4330-B790-160FAF113A68}" destId="{2EA9C6DA-E9C9-4D4C-9900-02BEDC414A98}" srcOrd="0" destOrd="0" presId="urn:microsoft.com/office/officeart/2005/8/layout/hierarchy2"/>
    <dgm:cxn modelId="{E63DE07E-8C24-4EEF-9D96-A6572C88061B}" type="presParOf" srcId="{574D11B8-5215-4330-B790-160FAF113A68}" destId="{E4BEC431-E1F2-4646-B9E7-33D03D2BAF87}" srcOrd="1" destOrd="0" presId="urn:microsoft.com/office/officeart/2005/8/layout/hierarchy2"/>
    <dgm:cxn modelId="{9DD0F4A8-B2FE-4298-897B-6088E836966A}" type="presParOf" srcId="{01319E53-C1ED-48B8-8030-8BCC5CCFD77B}" destId="{C82AD7DD-18F3-4093-B961-0D9BCD12FBC8}" srcOrd="2" destOrd="0" presId="urn:microsoft.com/office/officeart/2005/8/layout/hierarchy2"/>
    <dgm:cxn modelId="{1CFA9958-3454-4234-8345-6FA77ED4D07F}" type="presParOf" srcId="{C82AD7DD-18F3-4093-B961-0D9BCD12FBC8}" destId="{D21B1F5E-433F-46D1-B891-E6EED5F83E20}" srcOrd="0" destOrd="0" presId="urn:microsoft.com/office/officeart/2005/8/layout/hierarchy2"/>
    <dgm:cxn modelId="{4B90B419-221F-4D21-B92D-9F0C720B99A1}" type="presParOf" srcId="{01319E53-C1ED-48B8-8030-8BCC5CCFD77B}" destId="{AEEB4D1F-B99B-444E-9BFE-7B09F4795B34}" srcOrd="3" destOrd="0" presId="urn:microsoft.com/office/officeart/2005/8/layout/hierarchy2"/>
    <dgm:cxn modelId="{EF05498D-D291-44E0-94E9-F02321DA5BC4}" type="presParOf" srcId="{AEEB4D1F-B99B-444E-9BFE-7B09F4795B34}" destId="{36C689C1-924B-4E9D-8B9D-7FE1A7BC0A09}" srcOrd="0" destOrd="0" presId="urn:microsoft.com/office/officeart/2005/8/layout/hierarchy2"/>
    <dgm:cxn modelId="{8EEE4A91-56A3-470F-8F93-C6009179AFCF}" type="presParOf" srcId="{AEEB4D1F-B99B-444E-9BFE-7B09F4795B34}" destId="{CBAEAEAE-7228-4CE0-AA62-4D47CEA83E12}" srcOrd="1" destOrd="0" presId="urn:microsoft.com/office/officeart/2005/8/layout/hierarchy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63D1CDD-B4AA-48DD-9E39-D9CEDCE94FFB}" type="doc">
      <dgm:prSet loTypeId="urn:microsoft.com/office/officeart/2005/8/layout/hProcess4" loCatId="process" qsTypeId="urn:microsoft.com/office/officeart/2005/8/quickstyle/simple1" qsCatId="simple" csTypeId="urn:microsoft.com/office/officeart/2005/8/colors/accent2_2" csCatId="accent2" phldr="1"/>
      <dgm:spPr/>
      <dgm:t>
        <a:bodyPr/>
        <a:lstStyle/>
        <a:p>
          <a:endParaRPr lang="zh-CN" altLang="en-US"/>
        </a:p>
      </dgm:t>
    </dgm:pt>
    <dgm:pt modelId="{1957F03D-6F30-4F70-B85B-2DE82AC116F4}">
      <dgm:prSet phldrT="[文本]"/>
      <dgm:spPr/>
      <dgm:t>
        <a:bodyPr/>
        <a:lstStyle/>
        <a:p>
          <a:r>
            <a:rPr lang="zh-CN" altLang="en-US" dirty="0">
              <a:latin typeface="微软雅黑" pitchFamily="34" charset="-122"/>
              <a:ea typeface="微软雅黑" pitchFamily="34" charset="-122"/>
            </a:rPr>
            <a:t>查询时间</a:t>
          </a:r>
        </a:p>
      </dgm:t>
    </dgm:pt>
    <dgm:pt modelId="{5DC03BDC-7F3E-4576-9CD5-623CD1D16193}" type="parTrans" cxnId="{703EE97D-FDBD-4663-9780-9DAB2EF2AFA7}">
      <dgm:prSet/>
      <dgm:spPr/>
      <dgm:t>
        <a:bodyPr/>
        <a:lstStyle/>
        <a:p>
          <a:endParaRPr lang="zh-CN" altLang="en-US">
            <a:latin typeface="微软雅黑" pitchFamily="34" charset="-122"/>
            <a:ea typeface="微软雅黑" pitchFamily="34" charset="-122"/>
          </a:endParaRPr>
        </a:p>
      </dgm:t>
    </dgm:pt>
    <dgm:pt modelId="{3C310D59-7FB0-4F1A-AACC-5512BE5D193F}" type="sibTrans" cxnId="{703EE97D-FDBD-4663-9780-9DAB2EF2AFA7}">
      <dgm:prSet/>
      <dgm:spPr/>
      <dgm:t>
        <a:bodyPr/>
        <a:lstStyle/>
        <a:p>
          <a:endParaRPr lang="zh-CN" altLang="en-US">
            <a:latin typeface="微软雅黑" pitchFamily="34" charset="-122"/>
            <a:ea typeface="微软雅黑" pitchFamily="34" charset="-122"/>
          </a:endParaRPr>
        </a:p>
      </dgm:t>
    </dgm:pt>
    <dgm:pt modelId="{FF24EB83-4E92-4788-BA77-5B71F9053991}">
      <dgm:prSet phldrT="[文本]" custT="1"/>
      <dgm:spPr/>
      <dgm:t>
        <a:bodyPr anchor="ctr" anchorCtr="0"/>
        <a:lstStyle/>
        <a:p>
          <a:r>
            <a:rPr lang="zh-CN" altLang="en-US" sz="1600" dirty="0">
              <a:latin typeface="微软雅黑" pitchFamily="34" charset="-122"/>
              <a:ea typeface="微软雅黑" pitchFamily="34" charset="-122"/>
            </a:rPr>
            <a:t>每日数据都可查询</a:t>
          </a:r>
        </a:p>
      </dgm:t>
    </dgm:pt>
    <dgm:pt modelId="{44575F77-2AFF-4969-B405-1500443ABD1A}" type="parTrans" cxnId="{C2CE5E82-B75E-438D-9D26-834ED63939C2}">
      <dgm:prSet/>
      <dgm:spPr/>
      <dgm:t>
        <a:bodyPr/>
        <a:lstStyle/>
        <a:p>
          <a:endParaRPr lang="zh-CN" altLang="en-US">
            <a:latin typeface="微软雅黑" pitchFamily="34" charset="-122"/>
            <a:ea typeface="微软雅黑" pitchFamily="34" charset="-122"/>
          </a:endParaRPr>
        </a:p>
      </dgm:t>
    </dgm:pt>
    <dgm:pt modelId="{B947FE65-ADCF-45DA-83BC-6AD25FCE8363}" type="sibTrans" cxnId="{C2CE5E82-B75E-438D-9D26-834ED63939C2}">
      <dgm:prSet/>
      <dgm:spPr/>
      <dgm:t>
        <a:bodyPr/>
        <a:lstStyle/>
        <a:p>
          <a:endParaRPr lang="zh-CN" altLang="en-US">
            <a:latin typeface="微软雅黑" pitchFamily="34" charset="-122"/>
            <a:ea typeface="微软雅黑" pitchFamily="34" charset="-122"/>
          </a:endParaRPr>
        </a:p>
      </dgm:t>
    </dgm:pt>
    <dgm:pt modelId="{2CDCC176-5DD4-429D-A567-DAB9BE6633A6}">
      <dgm:prSet phldrT="[文本]"/>
      <dgm:spPr/>
      <dgm:t>
        <a:bodyPr/>
        <a:lstStyle/>
        <a:p>
          <a:r>
            <a:rPr lang="zh-CN" altLang="en-US" dirty="0">
              <a:latin typeface="微软雅黑" pitchFamily="34" charset="-122"/>
              <a:ea typeface="微软雅黑" pitchFamily="34" charset="-122"/>
            </a:rPr>
            <a:t>查询类型</a:t>
          </a:r>
        </a:p>
      </dgm:t>
    </dgm:pt>
    <dgm:pt modelId="{1B8293B5-F21F-4DBC-8428-64ADD8AEDEB7}" type="parTrans" cxnId="{F5F7AFA0-79B0-49FC-B626-124D6DBD4F78}">
      <dgm:prSet/>
      <dgm:spPr/>
      <dgm:t>
        <a:bodyPr/>
        <a:lstStyle/>
        <a:p>
          <a:endParaRPr lang="zh-CN" altLang="en-US">
            <a:latin typeface="微软雅黑" pitchFamily="34" charset="-122"/>
            <a:ea typeface="微软雅黑" pitchFamily="34" charset="-122"/>
          </a:endParaRPr>
        </a:p>
      </dgm:t>
    </dgm:pt>
    <dgm:pt modelId="{A851C450-06A2-4F77-A1BE-1027C8287619}" type="sibTrans" cxnId="{F5F7AFA0-79B0-49FC-B626-124D6DBD4F78}">
      <dgm:prSet/>
      <dgm:spPr/>
      <dgm:t>
        <a:bodyPr/>
        <a:lstStyle/>
        <a:p>
          <a:endParaRPr lang="zh-CN" altLang="en-US">
            <a:latin typeface="微软雅黑" pitchFamily="34" charset="-122"/>
            <a:ea typeface="微软雅黑" pitchFamily="34" charset="-122"/>
          </a:endParaRPr>
        </a:p>
      </dgm:t>
    </dgm:pt>
    <dgm:pt modelId="{CA8B83DA-CD52-4360-B693-FB83652D0350}">
      <dgm:prSet phldrT="[文本]"/>
      <dgm:spPr/>
      <dgm:t>
        <a:bodyPr/>
        <a:lstStyle/>
        <a:p>
          <a:r>
            <a:rPr lang="zh-CN" altLang="en-US" dirty="0">
              <a:latin typeface="微软雅黑" pitchFamily="34" charset="-122"/>
              <a:ea typeface="微软雅黑" pitchFamily="34" charset="-122"/>
            </a:rPr>
            <a:t>按股份性质</a:t>
          </a:r>
        </a:p>
      </dgm:t>
    </dgm:pt>
    <dgm:pt modelId="{BDB53E04-F70E-4976-BF1E-F85900ACA0F4}" type="parTrans" cxnId="{D3F3AE52-3DE4-43E6-92C3-9FF4CEBFC9D0}">
      <dgm:prSet/>
      <dgm:spPr/>
      <dgm:t>
        <a:bodyPr/>
        <a:lstStyle/>
        <a:p>
          <a:endParaRPr lang="zh-CN" altLang="en-US">
            <a:latin typeface="微软雅黑" pitchFamily="34" charset="-122"/>
            <a:ea typeface="微软雅黑" pitchFamily="34" charset="-122"/>
          </a:endParaRPr>
        </a:p>
      </dgm:t>
    </dgm:pt>
    <dgm:pt modelId="{088F1382-2D14-4C58-9BDD-A325953C7181}" type="sibTrans" cxnId="{D3F3AE52-3DE4-43E6-92C3-9FF4CEBFC9D0}">
      <dgm:prSet/>
      <dgm:spPr/>
      <dgm:t>
        <a:bodyPr/>
        <a:lstStyle/>
        <a:p>
          <a:endParaRPr lang="zh-CN" altLang="en-US">
            <a:latin typeface="微软雅黑" pitchFamily="34" charset="-122"/>
            <a:ea typeface="微软雅黑" pitchFamily="34" charset="-122"/>
          </a:endParaRPr>
        </a:p>
      </dgm:t>
    </dgm:pt>
    <dgm:pt modelId="{07097823-4493-4FFC-9B76-637D545346FD}">
      <dgm:prSet phldrT="[文本]"/>
      <dgm:spPr/>
      <dgm:t>
        <a:bodyPr/>
        <a:lstStyle/>
        <a:p>
          <a:r>
            <a:rPr lang="zh-CN" altLang="en-US" dirty="0">
              <a:latin typeface="微软雅黑" pitchFamily="34" charset="-122"/>
              <a:ea typeface="微软雅黑" pitchFamily="34" charset="-122"/>
            </a:rPr>
            <a:t>按持有人类别</a:t>
          </a:r>
        </a:p>
      </dgm:t>
    </dgm:pt>
    <dgm:pt modelId="{8556DCD0-6BB5-41B5-8B16-AE0DF342B27E}" type="parTrans" cxnId="{05990A41-6DB0-46E2-A0D6-441BC4A63A72}">
      <dgm:prSet/>
      <dgm:spPr/>
      <dgm:t>
        <a:bodyPr/>
        <a:lstStyle/>
        <a:p>
          <a:endParaRPr lang="zh-CN" altLang="en-US">
            <a:latin typeface="微软雅黑" pitchFamily="34" charset="-122"/>
            <a:ea typeface="微软雅黑" pitchFamily="34" charset="-122"/>
          </a:endParaRPr>
        </a:p>
      </dgm:t>
    </dgm:pt>
    <dgm:pt modelId="{E84271B1-0F2B-45CC-84F0-D7D7DF65BB22}" type="sibTrans" cxnId="{05990A41-6DB0-46E2-A0D6-441BC4A63A72}">
      <dgm:prSet/>
      <dgm:spPr/>
      <dgm:t>
        <a:bodyPr/>
        <a:lstStyle/>
        <a:p>
          <a:endParaRPr lang="zh-CN" altLang="en-US">
            <a:latin typeface="微软雅黑" pitchFamily="34" charset="-122"/>
            <a:ea typeface="微软雅黑" pitchFamily="34" charset="-122"/>
          </a:endParaRPr>
        </a:p>
      </dgm:t>
    </dgm:pt>
    <dgm:pt modelId="{B3CD136C-CFB9-4E53-B924-833F2448F888}">
      <dgm:prSet phldrT="[文本]"/>
      <dgm:spPr/>
      <dgm:t>
        <a:bodyPr/>
        <a:lstStyle/>
        <a:p>
          <a:r>
            <a:rPr lang="zh-CN" altLang="en-US" dirty="0">
              <a:latin typeface="微软雅黑" pitchFamily="34" charset="-122"/>
              <a:ea typeface="微软雅黑" pitchFamily="34" charset="-122"/>
            </a:rPr>
            <a:t>用途</a:t>
          </a:r>
        </a:p>
      </dgm:t>
    </dgm:pt>
    <dgm:pt modelId="{52A15CC7-7DC4-49D8-B139-6A7E4C649CEE}" type="parTrans" cxnId="{CEA1EE37-2085-4B2D-9F4A-4C6D6A623D13}">
      <dgm:prSet/>
      <dgm:spPr/>
      <dgm:t>
        <a:bodyPr/>
        <a:lstStyle/>
        <a:p>
          <a:endParaRPr lang="zh-CN" altLang="en-US">
            <a:latin typeface="微软雅黑" pitchFamily="34" charset="-122"/>
            <a:ea typeface="微软雅黑" pitchFamily="34" charset="-122"/>
          </a:endParaRPr>
        </a:p>
      </dgm:t>
    </dgm:pt>
    <dgm:pt modelId="{7A9EA95C-751C-47BB-B282-6D9CCB0CBDF6}" type="sibTrans" cxnId="{CEA1EE37-2085-4B2D-9F4A-4C6D6A623D13}">
      <dgm:prSet/>
      <dgm:spPr/>
      <dgm:t>
        <a:bodyPr/>
        <a:lstStyle/>
        <a:p>
          <a:endParaRPr lang="zh-CN" altLang="en-US">
            <a:latin typeface="微软雅黑" pitchFamily="34" charset="-122"/>
            <a:ea typeface="微软雅黑" pitchFamily="34" charset="-122"/>
          </a:endParaRPr>
        </a:p>
      </dgm:t>
    </dgm:pt>
    <dgm:pt modelId="{4485C2C5-07F1-44B9-866C-D190F3841E9E}">
      <dgm:prSet phldrT="[文本]"/>
      <dgm:spPr/>
      <dgm:t>
        <a:bodyPr/>
        <a:lstStyle/>
        <a:p>
          <a:r>
            <a:rPr lang="zh-CN" altLang="en-US" dirty="0">
              <a:latin typeface="微软雅黑" pitchFamily="34" charset="-122"/>
              <a:ea typeface="微软雅黑" pitchFamily="34" charset="-122"/>
            </a:rPr>
            <a:t>办理工商变更</a:t>
          </a:r>
        </a:p>
      </dgm:t>
    </dgm:pt>
    <dgm:pt modelId="{D7415620-1965-468A-883E-16BA0A12E6CA}" type="parTrans" cxnId="{B02D4283-9747-47AF-A9F0-BD211DDDF1A4}">
      <dgm:prSet/>
      <dgm:spPr/>
      <dgm:t>
        <a:bodyPr/>
        <a:lstStyle/>
        <a:p>
          <a:endParaRPr lang="zh-CN" altLang="en-US">
            <a:latin typeface="微软雅黑" pitchFamily="34" charset="-122"/>
            <a:ea typeface="微软雅黑" pitchFamily="34" charset="-122"/>
          </a:endParaRPr>
        </a:p>
      </dgm:t>
    </dgm:pt>
    <dgm:pt modelId="{7C240432-EB96-4F06-9F17-94CE30E6B677}" type="sibTrans" cxnId="{B02D4283-9747-47AF-A9F0-BD211DDDF1A4}">
      <dgm:prSet/>
      <dgm:spPr/>
      <dgm:t>
        <a:bodyPr/>
        <a:lstStyle/>
        <a:p>
          <a:endParaRPr lang="zh-CN" altLang="en-US">
            <a:latin typeface="微软雅黑" pitchFamily="34" charset="-122"/>
            <a:ea typeface="微软雅黑" pitchFamily="34" charset="-122"/>
          </a:endParaRPr>
        </a:p>
      </dgm:t>
    </dgm:pt>
    <dgm:pt modelId="{BDDBDADE-0B2C-4D52-B0DD-9E449E30E603}">
      <dgm:prSet phldrT="[文本]"/>
      <dgm:spPr/>
      <dgm:t>
        <a:bodyPr/>
        <a:lstStyle/>
        <a:p>
          <a:r>
            <a:rPr lang="zh-CN" altLang="en-US" dirty="0">
              <a:latin typeface="微软雅黑" pitchFamily="34" charset="-122"/>
              <a:ea typeface="微软雅黑" pitchFamily="34" charset="-122"/>
            </a:rPr>
            <a:t>其他需要申报股本结构证明的情形</a:t>
          </a:r>
        </a:p>
      </dgm:t>
    </dgm:pt>
    <dgm:pt modelId="{78D84FDA-F628-40B9-A7C3-DB1B468316AC}" type="parTrans" cxnId="{040C6AE4-1A77-4E36-8E08-AC2B64589CEC}">
      <dgm:prSet/>
      <dgm:spPr/>
      <dgm:t>
        <a:bodyPr/>
        <a:lstStyle/>
        <a:p>
          <a:endParaRPr lang="zh-CN" altLang="en-US">
            <a:latin typeface="微软雅黑" pitchFamily="34" charset="-122"/>
            <a:ea typeface="微软雅黑" pitchFamily="34" charset="-122"/>
          </a:endParaRPr>
        </a:p>
      </dgm:t>
    </dgm:pt>
    <dgm:pt modelId="{23E76914-3793-424D-86ED-A844269032F5}" type="sibTrans" cxnId="{040C6AE4-1A77-4E36-8E08-AC2B64589CEC}">
      <dgm:prSet/>
      <dgm:spPr/>
      <dgm:t>
        <a:bodyPr/>
        <a:lstStyle/>
        <a:p>
          <a:endParaRPr lang="zh-CN" altLang="en-US">
            <a:latin typeface="微软雅黑" pitchFamily="34" charset="-122"/>
            <a:ea typeface="微软雅黑" pitchFamily="34" charset="-122"/>
          </a:endParaRPr>
        </a:p>
      </dgm:t>
    </dgm:pt>
    <dgm:pt modelId="{0D10432A-6C6C-416A-BC65-FBD6628AC0D0}" type="pres">
      <dgm:prSet presAssocID="{863D1CDD-B4AA-48DD-9E39-D9CEDCE94FFB}" presName="Name0" presStyleCnt="0">
        <dgm:presLayoutVars>
          <dgm:dir/>
          <dgm:animLvl val="lvl"/>
          <dgm:resizeHandles val="exact"/>
        </dgm:presLayoutVars>
      </dgm:prSet>
      <dgm:spPr/>
      <dgm:t>
        <a:bodyPr/>
        <a:lstStyle/>
        <a:p>
          <a:endParaRPr lang="zh-CN" altLang="en-US"/>
        </a:p>
      </dgm:t>
    </dgm:pt>
    <dgm:pt modelId="{BE5EC90C-7FD2-40D3-BE1D-2F10D38DF83A}" type="pres">
      <dgm:prSet presAssocID="{863D1CDD-B4AA-48DD-9E39-D9CEDCE94FFB}" presName="tSp" presStyleCnt="0"/>
      <dgm:spPr/>
    </dgm:pt>
    <dgm:pt modelId="{18EEF42C-A88C-4B3C-9257-A077BD51CE19}" type="pres">
      <dgm:prSet presAssocID="{863D1CDD-B4AA-48DD-9E39-D9CEDCE94FFB}" presName="bSp" presStyleCnt="0"/>
      <dgm:spPr/>
    </dgm:pt>
    <dgm:pt modelId="{40AD7F30-28CE-4185-A152-5ABC763ABF3A}" type="pres">
      <dgm:prSet presAssocID="{863D1CDD-B4AA-48DD-9E39-D9CEDCE94FFB}" presName="process" presStyleCnt="0"/>
      <dgm:spPr/>
    </dgm:pt>
    <dgm:pt modelId="{3CFCE242-A383-4381-A869-AEFBDB755048}" type="pres">
      <dgm:prSet presAssocID="{1957F03D-6F30-4F70-B85B-2DE82AC116F4}" presName="composite1" presStyleCnt="0"/>
      <dgm:spPr/>
    </dgm:pt>
    <dgm:pt modelId="{98367AFC-F556-452A-8921-BF894DED9961}" type="pres">
      <dgm:prSet presAssocID="{1957F03D-6F30-4F70-B85B-2DE82AC116F4}" presName="dummyNode1" presStyleLbl="node1" presStyleIdx="0" presStyleCnt="3"/>
      <dgm:spPr/>
    </dgm:pt>
    <dgm:pt modelId="{82472517-07FC-4853-9CF5-196F87EF4843}" type="pres">
      <dgm:prSet presAssocID="{1957F03D-6F30-4F70-B85B-2DE82AC116F4}" presName="childNode1" presStyleLbl="bgAcc1" presStyleIdx="0" presStyleCnt="3" custScaleX="107441">
        <dgm:presLayoutVars>
          <dgm:bulletEnabled val="1"/>
        </dgm:presLayoutVars>
      </dgm:prSet>
      <dgm:spPr/>
      <dgm:t>
        <a:bodyPr/>
        <a:lstStyle/>
        <a:p>
          <a:endParaRPr lang="zh-CN" altLang="en-US"/>
        </a:p>
      </dgm:t>
    </dgm:pt>
    <dgm:pt modelId="{238807EC-C2C5-4552-BAD7-D1837C077AF0}" type="pres">
      <dgm:prSet presAssocID="{1957F03D-6F30-4F70-B85B-2DE82AC116F4}" presName="childNode1tx" presStyleLbl="bgAcc1" presStyleIdx="0" presStyleCnt="3">
        <dgm:presLayoutVars>
          <dgm:bulletEnabled val="1"/>
        </dgm:presLayoutVars>
      </dgm:prSet>
      <dgm:spPr/>
      <dgm:t>
        <a:bodyPr/>
        <a:lstStyle/>
        <a:p>
          <a:endParaRPr lang="zh-CN" altLang="en-US"/>
        </a:p>
      </dgm:t>
    </dgm:pt>
    <dgm:pt modelId="{41C7F6B1-62AC-4E47-AE93-B296DE1999A7}" type="pres">
      <dgm:prSet presAssocID="{1957F03D-6F30-4F70-B85B-2DE82AC116F4}" presName="parentNode1" presStyleLbl="node1" presStyleIdx="0" presStyleCnt="3">
        <dgm:presLayoutVars>
          <dgm:chMax val="1"/>
          <dgm:bulletEnabled val="1"/>
        </dgm:presLayoutVars>
      </dgm:prSet>
      <dgm:spPr/>
      <dgm:t>
        <a:bodyPr/>
        <a:lstStyle/>
        <a:p>
          <a:endParaRPr lang="zh-CN" altLang="en-US"/>
        </a:p>
      </dgm:t>
    </dgm:pt>
    <dgm:pt modelId="{450AE96D-03FE-4EE8-96E8-48293953E01B}" type="pres">
      <dgm:prSet presAssocID="{1957F03D-6F30-4F70-B85B-2DE82AC116F4}" presName="connSite1" presStyleCnt="0"/>
      <dgm:spPr/>
    </dgm:pt>
    <dgm:pt modelId="{63D1F55B-0513-4FF3-A9EA-1EECCBCFDE67}" type="pres">
      <dgm:prSet presAssocID="{3C310D59-7FB0-4F1A-AACC-5512BE5D193F}" presName="Name9" presStyleLbl="sibTrans2D1" presStyleIdx="0" presStyleCnt="2"/>
      <dgm:spPr/>
      <dgm:t>
        <a:bodyPr/>
        <a:lstStyle/>
        <a:p>
          <a:endParaRPr lang="zh-CN" altLang="en-US"/>
        </a:p>
      </dgm:t>
    </dgm:pt>
    <dgm:pt modelId="{65B478B1-69B9-4BBF-841C-F85B6AC548A9}" type="pres">
      <dgm:prSet presAssocID="{2CDCC176-5DD4-429D-A567-DAB9BE6633A6}" presName="composite2" presStyleCnt="0"/>
      <dgm:spPr/>
    </dgm:pt>
    <dgm:pt modelId="{37C9CAD7-69A5-4C09-953F-98E6749DFE68}" type="pres">
      <dgm:prSet presAssocID="{2CDCC176-5DD4-429D-A567-DAB9BE6633A6}" presName="dummyNode2" presStyleLbl="node1" presStyleIdx="0" presStyleCnt="3"/>
      <dgm:spPr/>
    </dgm:pt>
    <dgm:pt modelId="{DBFFB789-14E6-4E05-BA90-869E7256549D}" type="pres">
      <dgm:prSet presAssocID="{2CDCC176-5DD4-429D-A567-DAB9BE6633A6}" presName="childNode2" presStyleLbl="bgAcc1" presStyleIdx="1" presStyleCnt="3">
        <dgm:presLayoutVars>
          <dgm:bulletEnabled val="1"/>
        </dgm:presLayoutVars>
      </dgm:prSet>
      <dgm:spPr/>
      <dgm:t>
        <a:bodyPr/>
        <a:lstStyle/>
        <a:p>
          <a:endParaRPr lang="zh-CN" altLang="en-US"/>
        </a:p>
      </dgm:t>
    </dgm:pt>
    <dgm:pt modelId="{FA9781E1-1FF9-4244-9D56-15CBEE615BF5}" type="pres">
      <dgm:prSet presAssocID="{2CDCC176-5DD4-429D-A567-DAB9BE6633A6}" presName="childNode2tx" presStyleLbl="bgAcc1" presStyleIdx="1" presStyleCnt="3">
        <dgm:presLayoutVars>
          <dgm:bulletEnabled val="1"/>
        </dgm:presLayoutVars>
      </dgm:prSet>
      <dgm:spPr/>
      <dgm:t>
        <a:bodyPr/>
        <a:lstStyle/>
        <a:p>
          <a:endParaRPr lang="zh-CN" altLang="en-US"/>
        </a:p>
      </dgm:t>
    </dgm:pt>
    <dgm:pt modelId="{EF7083A6-E96D-4744-B266-81F8DCDF4171}" type="pres">
      <dgm:prSet presAssocID="{2CDCC176-5DD4-429D-A567-DAB9BE6633A6}" presName="parentNode2" presStyleLbl="node1" presStyleIdx="1" presStyleCnt="3">
        <dgm:presLayoutVars>
          <dgm:chMax val="0"/>
          <dgm:bulletEnabled val="1"/>
        </dgm:presLayoutVars>
      </dgm:prSet>
      <dgm:spPr/>
      <dgm:t>
        <a:bodyPr/>
        <a:lstStyle/>
        <a:p>
          <a:endParaRPr lang="zh-CN" altLang="en-US"/>
        </a:p>
      </dgm:t>
    </dgm:pt>
    <dgm:pt modelId="{4D4D78A5-0C06-41D8-9D8D-180F38B08FEB}" type="pres">
      <dgm:prSet presAssocID="{2CDCC176-5DD4-429D-A567-DAB9BE6633A6}" presName="connSite2" presStyleCnt="0"/>
      <dgm:spPr/>
    </dgm:pt>
    <dgm:pt modelId="{AD9FEAC0-AA07-44A3-AE04-4193F2739C88}" type="pres">
      <dgm:prSet presAssocID="{A851C450-06A2-4F77-A1BE-1027C8287619}" presName="Name18" presStyleLbl="sibTrans2D1" presStyleIdx="1" presStyleCnt="2"/>
      <dgm:spPr/>
      <dgm:t>
        <a:bodyPr/>
        <a:lstStyle/>
        <a:p>
          <a:endParaRPr lang="zh-CN" altLang="en-US"/>
        </a:p>
      </dgm:t>
    </dgm:pt>
    <dgm:pt modelId="{B6124DFB-D610-4527-875B-A238115EA3BB}" type="pres">
      <dgm:prSet presAssocID="{B3CD136C-CFB9-4E53-B924-833F2448F888}" presName="composite1" presStyleCnt="0"/>
      <dgm:spPr/>
    </dgm:pt>
    <dgm:pt modelId="{71526193-46E1-4CD7-891B-FFF964F5D138}" type="pres">
      <dgm:prSet presAssocID="{B3CD136C-CFB9-4E53-B924-833F2448F888}" presName="dummyNode1" presStyleLbl="node1" presStyleIdx="1" presStyleCnt="3"/>
      <dgm:spPr/>
    </dgm:pt>
    <dgm:pt modelId="{98B38BF9-CEDD-4ED4-803A-934D26061598}" type="pres">
      <dgm:prSet presAssocID="{B3CD136C-CFB9-4E53-B924-833F2448F888}" presName="childNode1" presStyleLbl="bgAcc1" presStyleIdx="2" presStyleCnt="3">
        <dgm:presLayoutVars>
          <dgm:bulletEnabled val="1"/>
        </dgm:presLayoutVars>
      </dgm:prSet>
      <dgm:spPr/>
      <dgm:t>
        <a:bodyPr/>
        <a:lstStyle/>
        <a:p>
          <a:endParaRPr lang="zh-CN" altLang="en-US"/>
        </a:p>
      </dgm:t>
    </dgm:pt>
    <dgm:pt modelId="{BFD11433-3319-47D2-BEAA-962BDF6CCA86}" type="pres">
      <dgm:prSet presAssocID="{B3CD136C-CFB9-4E53-B924-833F2448F888}" presName="childNode1tx" presStyleLbl="bgAcc1" presStyleIdx="2" presStyleCnt="3">
        <dgm:presLayoutVars>
          <dgm:bulletEnabled val="1"/>
        </dgm:presLayoutVars>
      </dgm:prSet>
      <dgm:spPr/>
      <dgm:t>
        <a:bodyPr/>
        <a:lstStyle/>
        <a:p>
          <a:endParaRPr lang="zh-CN" altLang="en-US"/>
        </a:p>
      </dgm:t>
    </dgm:pt>
    <dgm:pt modelId="{9F894449-800E-4B66-ACA7-58476343C5E2}" type="pres">
      <dgm:prSet presAssocID="{B3CD136C-CFB9-4E53-B924-833F2448F888}" presName="parentNode1" presStyleLbl="node1" presStyleIdx="2" presStyleCnt="3">
        <dgm:presLayoutVars>
          <dgm:chMax val="1"/>
          <dgm:bulletEnabled val="1"/>
        </dgm:presLayoutVars>
      </dgm:prSet>
      <dgm:spPr/>
      <dgm:t>
        <a:bodyPr/>
        <a:lstStyle/>
        <a:p>
          <a:endParaRPr lang="zh-CN" altLang="en-US"/>
        </a:p>
      </dgm:t>
    </dgm:pt>
    <dgm:pt modelId="{F7848552-BAFD-4F59-A253-A74925D35395}" type="pres">
      <dgm:prSet presAssocID="{B3CD136C-CFB9-4E53-B924-833F2448F888}" presName="connSite1" presStyleCnt="0"/>
      <dgm:spPr/>
    </dgm:pt>
  </dgm:ptLst>
  <dgm:cxnLst>
    <dgm:cxn modelId="{D3F3AE52-3DE4-43E6-92C3-9FF4CEBFC9D0}" srcId="{2CDCC176-5DD4-429D-A567-DAB9BE6633A6}" destId="{CA8B83DA-CD52-4360-B693-FB83652D0350}" srcOrd="0" destOrd="0" parTransId="{BDB53E04-F70E-4976-BF1E-F85900ACA0F4}" sibTransId="{088F1382-2D14-4C58-9BDD-A325953C7181}"/>
    <dgm:cxn modelId="{804619F2-7D11-4D5E-B61C-76CBBB54BA13}" type="presOf" srcId="{4485C2C5-07F1-44B9-866C-D190F3841E9E}" destId="{BFD11433-3319-47D2-BEAA-962BDF6CCA86}" srcOrd="1" destOrd="0" presId="urn:microsoft.com/office/officeart/2005/8/layout/hProcess4"/>
    <dgm:cxn modelId="{B02D4283-9747-47AF-A9F0-BD211DDDF1A4}" srcId="{B3CD136C-CFB9-4E53-B924-833F2448F888}" destId="{4485C2C5-07F1-44B9-866C-D190F3841E9E}" srcOrd="0" destOrd="0" parTransId="{D7415620-1965-468A-883E-16BA0A12E6CA}" sibTransId="{7C240432-EB96-4F06-9F17-94CE30E6B677}"/>
    <dgm:cxn modelId="{6BBFEE08-3A5B-40A6-8E90-E7703245744B}" type="presOf" srcId="{4485C2C5-07F1-44B9-866C-D190F3841E9E}" destId="{98B38BF9-CEDD-4ED4-803A-934D26061598}" srcOrd="0" destOrd="0" presId="urn:microsoft.com/office/officeart/2005/8/layout/hProcess4"/>
    <dgm:cxn modelId="{8FB481C5-AB55-4755-BA26-C2C893544415}" type="presOf" srcId="{07097823-4493-4FFC-9B76-637D545346FD}" destId="{FA9781E1-1FF9-4244-9D56-15CBEE615BF5}" srcOrd="1" destOrd="1" presId="urn:microsoft.com/office/officeart/2005/8/layout/hProcess4"/>
    <dgm:cxn modelId="{1DF9EA27-69E6-47A1-809C-BA6DEDA46682}" type="presOf" srcId="{FF24EB83-4E92-4788-BA77-5B71F9053991}" destId="{238807EC-C2C5-4552-BAD7-D1837C077AF0}" srcOrd="1" destOrd="0" presId="urn:microsoft.com/office/officeart/2005/8/layout/hProcess4"/>
    <dgm:cxn modelId="{CEA1EE37-2085-4B2D-9F4A-4C6D6A623D13}" srcId="{863D1CDD-B4AA-48DD-9E39-D9CEDCE94FFB}" destId="{B3CD136C-CFB9-4E53-B924-833F2448F888}" srcOrd="2" destOrd="0" parTransId="{52A15CC7-7DC4-49D8-B139-6A7E4C649CEE}" sibTransId="{7A9EA95C-751C-47BB-B282-6D9CCB0CBDF6}"/>
    <dgm:cxn modelId="{B5EC3750-AA44-4CB2-873F-AC62D09C149F}" type="presOf" srcId="{CA8B83DA-CD52-4360-B693-FB83652D0350}" destId="{DBFFB789-14E6-4E05-BA90-869E7256549D}" srcOrd="0" destOrd="0" presId="urn:microsoft.com/office/officeart/2005/8/layout/hProcess4"/>
    <dgm:cxn modelId="{6E592675-FE0A-4116-A702-A2CF3F9D2C63}" type="presOf" srcId="{CA8B83DA-CD52-4360-B693-FB83652D0350}" destId="{FA9781E1-1FF9-4244-9D56-15CBEE615BF5}" srcOrd="1" destOrd="0" presId="urn:microsoft.com/office/officeart/2005/8/layout/hProcess4"/>
    <dgm:cxn modelId="{040C6AE4-1A77-4E36-8E08-AC2B64589CEC}" srcId="{B3CD136C-CFB9-4E53-B924-833F2448F888}" destId="{BDDBDADE-0B2C-4D52-B0DD-9E449E30E603}" srcOrd="1" destOrd="0" parTransId="{78D84FDA-F628-40B9-A7C3-DB1B468316AC}" sibTransId="{23E76914-3793-424D-86ED-A844269032F5}"/>
    <dgm:cxn modelId="{3389675B-32DE-469F-8504-DB2CE79D707C}" type="presOf" srcId="{BDDBDADE-0B2C-4D52-B0DD-9E449E30E603}" destId="{BFD11433-3319-47D2-BEAA-962BDF6CCA86}" srcOrd="1" destOrd="1" presId="urn:microsoft.com/office/officeart/2005/8/layout/hProcess4"/>
    <dgm:cxn modelId="{9677E331-6862-4CE3-A749-C03539EEE75D}" type="presOf" srcId="{FF24EB83-4E92-4788-BA77-5B71F9053991}" destId="{82472517-07FC-4853-9CF5-196F87EF4843}" srcOrd="0" destOrd="0" presId="urn:microsoft.com/office/officeart/2005/8/layout/hProcess4"/>
    <dgm:cxn modelId="{20C9D0CB-D46D-4812-8AE4-B28F951B7198}" type="presOf" srcId="{A851C450-06A2-4F77-A1BE-1027C8287619}" destId="{AD9FEAC0-AA07-44A3-AE04-4193F2739C88}" srcOrd="0" destOrd="0" presId="urn:microsoft.com/office/officeart/2005/8/layout/hProcess4"/>
    <dgm:cxn modelId="{E6370C89-AF6E-4902-88E0-A7E44D3258D1}" type="presOf" srcId="{1957F03D-6F30-4F70-B85B-2DE82AC116F4}" destId="{41C7F6B1-62AC-4E47-AE93-B296DE1999A7}" srcOrd="0" destOrd="0" presId="urn:microsoft.com/office/officeart/2005/8/layout/hProcess4"/>
    <dgm:cxn modelId="{9ECCC2F7-63A0-4C87-8DDE-3FF8CEBDE5FB}" type="presOf" srcId="{863D1CDD-B4AA-48DD-9E39-D9CEDCE94FFB}" destId="{0D10432A-6C6C-416A-BC65-FBD6628AC0D0}" srcOrd="0" destOrd="0" presId="urn:microsoft.com/office/officeart/2005/8/layout/hProcess4"/>
    <dgm:cxn modelId="{05990A41-6DB0-46E2-A0D6-441BC4A63A72}" srcId="{2CDCC176-5DD4-429D-A567-DAB9BE6633A6}" destId="{07097823-4493-4FFC-9B76-637D545346FD}" srcOrd="1" destOrd="0" parTransId="{8556DCD0-6BB5-41B5-8B16-AE0DF342B27E}" sibTransId="{E84271B1-0F2B-45CC-84F0-D7D7DF65BB22}"/>
    <dgm:cxn modelId="{C2CE5E82-B75E-438D-9D26-834ED63939C2}" srcId="{1957F03D-6F30-4F70-B85B-2DE82AC116F4}" destId="{FF24EB83-4E92-4788-BA77-5B71F9053991}" srcOrd="0" destOrd="0" parTransId="{44575F77-2AFF-4969-B405-1500443ABD1A}" sibTransId="{B947FE65-ADCF-45DA-83BC-6AD25FCE8363}"/>
    <dgm:cxn modelId="{1F97AFC6-FC9E-45EC-8905-23E2FE9E3ACA}" type="presOf" srcId="{07097823-4493-4FFC-9B76-637D545346FD}" destId="{DBFFB789-14E6-4E05-BA90-869E7256549D}" srcOrd="0" destOrd="1" presId="urn:microsoft.com/office/officeart/2005/8/layout/hProcess4"/>
    <dgm:cxn modelId="{293F029F-32C0-4534-96B6-21B548EE508C}" type="presOf" srcId="{B3CD136C-CFB9-4E53-B924-833F2448F888}" destId="{9F894449-800E-4B66-ACA7-58476343C5E2}" srcOrd="0" destOrd="0" presId="urn:microsoft.com/office/officeart/2005/8/layout/hProcess4"/>
    <dgm:cxn modelId="{A4F028A9-2B88-46C1-B983-23A1FE4CDDDA}" type="presOf" srcId="{2CDCC176-5DD4-429D-A567-DAB9BE6633A6}" destId="{EF7083A6-E96D-4744-B266-81F8DCDF4171}" srcOrd="0" destOrd="0" presId="urn:microsoft.com/office/officeart/2005/8/layout/hProcess4"/>
    <dgm:cxn modelId="{703EE97D-FDBD-4663-9780-9DAB2EF2AFA7}" srcId="{863D1CDD-B4AA-48DD-9E39-D9CEDCE94FFB}" destId="{1957F03D-6F30-4F70-B85B-2DE82AC116F4}" srcOrd="0" destOrd="0" parTransId="{5DC03BDC-7F3E-4576-9CD5-623CD1D16193}" sibTransId="{3C310D59-7FB0-4F1A-AACC-5512BE5D193F}"/>
    <dgm:cxn modelId="{80749D13-C790-42A0-9F86-E94C46733919}" type="presOf" srcId="{BDDBDADE-0B2C-4D52-B0DD-9E449E30E603}" destId="{98B38BF9-CEDD-4ED4-803A-934D26061598}" srcOrd="0" destOrd="1" presId="urn:microsoft.com/office/officeart/2005/8/layout/hProcess4"/>
    <dgm:cxn modelId="{F5F7AFA0-79B0-49FC-B626-124D6DBD4F78}" srcId="{863D1CDD-B4AA-48DD-9E39-D9CEDCE94FFB}" destId="{2CDCC176-5DD4-429D-A567-DAB9BE6633A6}" srcOrd="1" destOrd="0" parTransId="{1B8293B5-F21F-4DBC-8428-64ADD8AEDEB7}" sibTransId="{A851C450-06A2-4F77-A1BE-1027C8287619}"/>
    <dgm:cxn modelId="{F7ED3AED-2CDE-4CD4-9B11-1C258E3AF2B1}" type="presOf" srcId="{3C310D59-7FB0-4F1A-AACC-5512BE5D193F}" destId="{63D1F55B-0513-4FF3-A9EA-1EECCBCFDE67}" srcOrd="0" destOrd="0" presId="urn:microsoft.com/office/officeart/2005/8/layout/hProcess4"/>
    <dgm:cxn modelId="{D2EB7459-D41B-4EC9-935B-522DFFB0B236}" type="presParOf" srcId="{0D10432A-6C6C-416A-BC65-FBD6628AC0D0}" destId="{BE5EC90C-7FD2-40D3-BE1D-2F10D38DF83A}" srcOrd="0" destOrd="0" presId="urn:microsoft.com/office/officeart/2005/8/layout/hProcess4"/>
    <dgm:cxn modelId="{015D773D-74B1-4BC3-8D1E-A140E6644918}" type="presParOf" srcId="{0D10432A-6C6C-416A-BC65-FBD6628AC0D0}" destId="{18EEF42C-A88C-4B3C-9257-A077BD51CE19}" srcOrd="1" destOrd="0" presId="urn:microsoft.com/office/officeart/2005/8/layout/hProcess4"/>
    <dgm:cxn modelId="{01783E35-E49D-4E5F-A606-5A9661908F51}" type="presParOf" srcId="{0D10432A-6C6C-416A-BC65-FBD6628AC0D0}" destId="{40AD7F30-28CE-4185-A152-5ABC763ABF3A}" srcOrd="2" destOrd="0" presId="urn:microsoft.com/office/officeart/2005/8/layout/hProcess4"/>
    <dgm:cxn modelId="{6DAEADCB-5DCD-446F-B2FE-985C37E62464}" type="presParOf" srcId="{40AD7F30-28CE-4185-A152-5ABC763ABF3A}" destId="{3CFCE242-A383-4381-A869-AEFBDB755048}" srcOrd="0" destOrd="0" presId="urn:microsoft.com/office/officeart/2005/8/layout/hProcess4"/>
    <dgm:cxn modelId="{53F8D586-7118-4F31-818E-9348F62F7B22}" type="presParOf" srcId="{3CFCE242-A383-4381-A869-AEFBDB755048}" destId="{98367AFC-F556-452A-8921-BF894DED9961}" srcOrd="0" destOrd="0" presId="urn:microsoft.com/office/officeart/2005/8/layout/hProcess4"/>
    <dgm:cxn modelId="{96786FC8-FBCD-4E04-A6A7-130845FAEE69}" type="presParOf" srcId="{3CFCE242-A383-4381-A869-AEFBDB755048}" destId="{82472517-07FC-4853-9CF5-196F87EF4843}" srcOrd="1" destOrd="0" presId="urn:microsoft.com/office/officeart/2005/8/layout/hProcess4"/>
    <dgm:cxn modelId="{0C6A026D-721A-4212-BDDE-F27F12FC8382}" type="presParOf" srcId="{3CFCE242-A383-4381-A869-AEFBDB755048}" destId="{238807EC-C2C5-4552-BAD7-D1837C077AF0}" srcOrd="2" destOrd="0" presId="urn:microsoft.com/office/officeart/2005/8/layout/hProcess4"/>
    <dgm:cxn modelId="{48AB061D-7A5C-47F7-9A01-225A6438F322}" type="presParOf" srcId="{3CFCE242-A383-4381-A869-AEFBDB755048}" destId="{41C7F6B1-62AC-4E47-AE93-B296DE1999A7}" srcOrd="3" destOrd="0" presId="urn:microsoft.com/office/officeart/2005/8/layout/hProcess4"/>
    <dgm:cxn modelId="{19649F73-672F-4D50-9677-21AABDC57212}" type="presParOf" srcId="{3CFCE242-A383-4381-A869-AEFBDB755048}" destId="{450AE96D-03FE-4EE8-96E8-48293953E01B}" srcOrd="4" destOrd="0" presId="urn:microsoft.com/office/officeart/2005/8/layout/hProcess4"/>
    <dgm:cxn modelId="{EE48042E-07E1-46A3-87C1-6FF423AC27E9}" type="presParOf" srcId="{40AD7F30-28CE-4185-A152-5ABC763ABF3A}" destId="{63D1F55B-0513-4FF3-A9EA-1EECCBCFDE67}" srcOrd="1" destOrd="0" presId="urn:microsoft.com/office/officeart/2005/8/layout/hProcess4"/>
    <dgm:cxn modelId="{B36B1B3C-D1F7-4484-9A74-72CF2F611E94}" type="presParOf" srcId="{40AD7F30-28CE-4185-A152-5ABC763ABF3A}" destId="{65B478B1-69B9-4BBF-841C-F85B6AC548A9}" srcOrd="2" destOrd="0" presId="urn:microsoft.com/office/officeart/2005/8/layout/hProcess4"/>
    <dgm:cxn modelId="{F375F7B8-BC98-4694-9799-A13DF0C9B327}" type="presParOf" srcId="{65B478B1-69B9-4BBF-841C-F85B6AC548A9}" destId="{37C9CAD7-69A5-4C09-953F-98E6749DFE68}" srcOrd="0" destOrd="0" presId="urn:microsoft.com/office/officeart/2005/8/layout/hProcess4"/>
    <dgm:cxn modelId="{76F5EAF8-8EA6-40C5-9A90-10F308348029}" type="presParOf" srcId="{65B478B1-69B9-4BBF-841C-F85B6AC548A9}" destId="{DBFFB789-14E6-4E05-BA90-869E7256549D}" srcOrd="1" destOrd="0" presId="urn:microsoft.com/office/officeart/2005/8/layout/hProcess4"/>
    <dgm:cxn modelId="{78BAEAAB-1457-40DC-998A-7A9A51C3831B}" type="presParOf" srcId="{65B478B1-69B9-4BBF-841C-F85B6AC548A9}" destId="{FA9781E1-1FF9-4244-9D56-15CBEE615BF5}" srcOrd="2" destOrd="0" presId="urn:microsoft.com/office/officeart/2005/8/layout/hProcess4"/>
    <dgm:cxn modelId="{5CA63905-85F2-4763-8009-F5EBFD590185}" type="presParOf" srcId="{65B478B1-69B9-4BBF-841C-F85B6AC548A9}" destId="{EF7083A6-E96D-4744-B266-81F8DCDF4171}" srcOrd="3" destOrd="0" presId="urn:microsoft.com/office/officeart/2005/8/layout/hProcess4"/>
    <dgm:cxn modelId="{DAADC810-7C4F-465E-979C-647A7C9014EB}" type="presParOf" srcId="{65B478B1-69B9-4BBF-841C-F85B6AC548A9}" destId="{4D4D78A5-0C06-41D8-9D8D-180F38B08FEB}" srcOrd="4" destOrd="0" presId="urn:microsoft.com/office/officeart/2005/8/layout/hProcess4"/>
    <dgm:cxn modelId="{56116B1B-3F18-4437-8AAF-A294C53BABE0}" type="presParOf" srcId="{40AD7F30-28CE-4185-A152-5ABC763ABF3A}" destId="{AD9FEAC0-AA07-44A3-AE04-4193F2739C88}" srcOrd="3" destOrd="0" presId="urn:microsoft.com/office/officeart/2005/8/layout/hProcess4"/>
    <dgm:cxn modelId="{9F9075A8-2662-494C-9C0B-F4B97621DCE0}" type="presParOf" srcId="{40AD7F30-28CE-4185-A152-5ABC763ABF3A}" destId="{B6124DFB-D610-4527-875B-A238115EA3BB}" srcOrd="4" destOrd="0" presId="urn:microsoft.com/office/officeart/2005/8/layout/hProcess4"/>
    <dgm:cxn modelId="{97C6DC9E-3D3D-4618-A1DE-E91AFEE67B93}" type="presParOf" srcId="{B6124DFB-D610-4527-875B-A238115EA3BB}" destId="{71526193-46E1-4CD7-891B-FFF964F5D138}" srcOrd="0" destOrd="0" presId="urn:microsoft.com/office/officeart/2005/8/layout/hProcess4"/>
    <dgm:cxn modelId="{1E27C503-C03A-4533-BF52-6D624361C0A0}" type="presParOf" srcId="{B6124DFB-D610-4527-875B-A238115EA3BB}" destId="{98B38BF9-CEDD-4ED4-803A-934D26061598}" srcOrd="1" destOrd="0" presId="urn:microsoft.com/office/officeart/2005/8/layout/hProcess4"/>
    <dgm:cxn modelId="{FE8B2F30-B635-4D6F-A0A8-FC6251FED212}" type="presParOf" srcId="{B6124DFB-D610-4527-875B-A238115EA3BB}" destId="{BFD11433-3319-47D2-BEAA-962BDF6CCA86}" srcOrd="2" destOrd="0" presId="urn:microsoft.com/office/officeart/2005/8/layout/hProcess4"/>
    <dgm:cxn modelId="{C47A87D1-3CE4-4884-ADE6-E7A29283F49D}" type="presParOf" srcId="{B6124DFB-D610-4527-875B-A238115EA3BB}" destId="{9F894449-800E-4B66-ACA7-58476343C5E2}" srcOrd="3" destOrd="0" presId="urn:microsoft.com/office/officeart/2005/8/layout/hProcess4"/>
    <dgm:cxn modelId="{08834DA3-E56B-44AE-B365-BE54FF0C12BD}" type="presParOf" srcId="{B6124DFB-D610-4527-875B-A238115EA3BB}" destId="{F7848552-BAFD-4F59-A253-A74925D35395}" srcOrd="4" destOrd="0" presId="urn:microsoft.com/office/officeart/2005/8/layout/hProcess4"/>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5C9E1FA-1F37-43D0-B0F7-54AA294F54DC}" type="doc">
      <dgm:prSet loTypeId="urn:microsoft.com/office/officeart/2005/8/layout/vList4#3"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custT="1"/>
      <dgm:spPr/>
      <dgm:t>
        <a:bodyPr/>
        <a:lstStyle/>
        <a:p>
          <a:r>
            <a:rPr lang="zh-CN" altLang="en-US" sz="2400" dirty="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dirty="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707D2632-56D1-41C3-8A5E-C7D1DECA7678}" type="presOf" srcId="{0C3008AC-DB84-4D4C-BB4B-31C79D415AAD}" destId="{8DA4038E-F327-4D31-81D8-697DD3616C3D}" srcOrd="1" destOrd="0" presId="urn:microsoft.com/office/officeart/2005/8/layout/vList4#3"/>
    <dgm:cxn modelId="{F9D58483-B154-4954-8F3F-5399D5441358}" srcId="{B5C9E1FA-1F37-43D0-B0F7-54AA294F54DC}" destId="{0C3008AC-DB84-4D4C-BB4B-31C79D415AAD}" srcOrd="0" destOrd="0" parTransId="{B231C20A-1A26-4360-A649-84EBB7BA14C4}" sibTransId="{DF76BB42-A731-4463-9E2F-E95241F012C2}"/>
    <dgm:cxn modelId="{CE6E5FF0-FD5C-45C7-83B3-241FE7CA0DEA}" type="presOf" srcId="{0C3008AC-DB84-4D4C-BB4B-31C79D415AAD}" destId="{3329D7DE-4F5E-4483-91AF-74BEFD494A29}" srcOrd="0" destOrd="0" presId="urn:microsoft.com/office/officeart/2005/8/layout/vList4#3"/>
    <dgm:cxn modelId="{53544DC0-59AC-431E-A780-53B4670D78D8}" type="presOf" srcId="{B5C9E1FA-1F37-43D0-B0F7-54AA294F54DC}" destId="{5FEBA8CA-273E-430F-A093-0C9E3EF0D6E0}" srcOrd="0" destOrd="0" presId="urn:microsoft.com/office/officeart/2005/8/layout/vList4#3"/>
    <dgm:cxn modelId="{A3861487-F36B-4F90-8DA8-E1298D8B6E6F}" type="presParOf" srcId="{5FEBA8CA-273E-430F-A093-0C9E3EF0D6E0}" destId="{32CE92D5-CB60-466F-BE16-2F55425F4B19}" srcOrd="0" destOrd="0" presId="urn:microsoft.com/office/officeart/2005/8/layout/vList4#3"/>
    <dgm:cxn modelId="{EC14023B-E5A2-46FD-9CB2-C08C4CD03A7E}" type="presParOf" srcId="{32CE92D5-CB60-466F-BE16-2F55425F4B19}" destId="{3329D7DE-4F5E-4483-91AF-74BEFD494A29}" srcOrd="0" destOrd="0" presId="urn:microsoft.com/office/officeart/2005/8/layout/vList4#3"/>
    <dgm:cxn modelId="{B118E3FF-DF6E-4C89-91F2-C5F31A38BEB5}" type="presParOf" srcId="{32CE92D5-CB60-466F-BE16-2F55425F4B19}" destId="{D9D708D8-01F1-40A2-B2B6-B1678537D4D5}" srcOrd="1" destOrd="0" presId="urn:microsoft.com/office/officeart/2005/8/layout/vList4#3"/>
    <dgm:cxn modelId="{5C66E3BA-83A6-441C-AD55-DF4A76C6EEBF}" type="presParOf" srcId="{32CE92D5-CB60-466F-BE16-2F55425F4B19}" destId="{8DA4038E-F327-4D31-81D8-697DD3616C3D}" srcOrd="2" destOrd="0" presId="urn:microsoft.com/office/officeart/2005/8/layout/vList4#3"/>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5C9E1FA-1F37-43D0-B0F7-54AA294F54DC}" type="doc">
      <dgm:prSet loTypeId="urn:microsoft.com/office/officeart/2005/8/layout/vList4#6"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a:latin typeface="微软雅黑" pitchFamily="34" charset="-122"/>
              <a:ea typeface="微软雅黑" pitchFamily="34" charset="-122"/>
            </a:rPr>
            <a:t>办理流程：</a:t>
          </a:r>
          <a:endParaRPr lang="en-US" altLang="zh-CN" dirty="0">
            <a:latin typeface="微软雅黑" pitchFamily="34" charset="-122"/>
            <a:ea typeface="微软雅黑" pitchFamily="34" charset="-122"/>
          </a:endParaRPr>
        </a:p>
        <a:p>
          <a:r>
            <a:rPr lang="zh-CN" altLang="en-US" dirty="0">
              <a:solidFill>
                <a:schemeClr val="accent4"/>
              </a:solidFill>
              <a:latin typeface="微软雅黑" pitchFamily="34" charset="-122"/>
              <a:ea typeface="微软雅黑" pitchFamily="34" charset="-122"/>
            </a:rPr>
            <a:t>（一）邮寄申请</a:t>
          </a:r>
          <a:r>
            <a:rPr lang="zh-CN" altLang="en-US" dirty="0" smtClean="0">
              <a:solidFill>
                <a:schemeClr val="accent4"/>
              </a:solidFill>
              <a:latin typeface="微软雅黑" pitchFamily="34" charset="-122"/>
              <a:ea typeface="微软雅黑" pitchFamily="34" charset="-122"/>
            </a:rPr>
            <a:t>材料（</a:t>
          </a:r>
          <a:r>
            <a:rPr lang="zh-CN" altLang="en-US" dirty="0" smtClean="0">
              <a:solidFill>
                <a:srgbClr val="C00000"/>
              </a:solidFill>
              <a:latin typeface="微软雅黑" pitchFamily="34" charset="-122"/>
              <a:ea typeface="微软雅黑" pitchFamily="34" charset="-122"/>
            </a:rPr>
            <a:t>材料邮寄前需经业务老师审核，以免存在问题</a:t>
          </a:r>
          <a:r>
            <a:rPr lang="zh-CN" altLang="en-US" dirty="0" smtClean="0">
              <a:solidFill>
                <a:schemeClr val="accent4"/>
              </a:solidFill>
              <a:latin typeface="微软雅黑" pitchFamily="34" charset="-122"/>
              <a:ea typeface="微软雅黑" pitchFamily="34" charset="-122"/>
            </a:rPr>
            <a:t>）； </a:t>
          </a:r>
          <a:endParaRPr lang="en-US" altLang="zh-CN" dirty="0">
            <a:solidFill>
              <a:schemeClr val="accent4"/>
            </a:solidFill>
            <a:latin typeface="微软雅黑" pitchFamily="34" charset="-122"/>
            <a:ea typeface="微软雅黑" pitchFamily="34" charset="-122"/>
          </a:endParaRPr>
        </a:p>
        <a:p>
          <a:r>
            <a:rPr lang="zh-CN" altLang="en-US" dirty="0">
              <a:solidFill>
                <a:schemeClr val="accent4"/>
              </a:solidFill>
              <a:latin typeface="微软雅黑" pitchFamily="34" charset="-122"/>
              <a:ea typeface="微软雅黑" pitchFamily="34" charset="-122"/>
            </a:rPr>
            <a:t>（二）</a:t>
          </a:r>
          <a:r>
            <a:rPr lang="en-US" altLang="zh-CN" dirty="0">
              <a:solidFill>
                <a:schemeClr val="accent4"/>
              </a:solidFill>
              <a:latin typeface="微软雅黑" pitchFamily="34" charset="-122"/>
              <a:ea typeface="微软雅黑" pitchFamily="34" charset="-122"/>
            </a:rPr>
            <a:t>EXCEL</a:t>
          </a:r>
          <a:r>
            <a:rPr lang="zh-CN" altLang="en-US" dirty="0">
              <a:solidFill>
                <a:schemeClr val="accent4"/>
              </a:solidFill>
              <a:latin typeface="微软雅黑" pitchFamily="34" charset="-122"/>
              <a:ea typeface="微软雅黑" pitchFamily="34" charset="-122"/>
            </a:rPr>
            <a:t>数据表格发送至指定邮箱</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（三）申请材料审核通过后，本公司以电子邮件的形式出具</a:t>
          </a:r>
          <a:r>
            <a:rPr lang="en-US" altLang="en-US"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信息披露义务人持股及变更查询名单确认表</a:t>
          </a:r>
          <a:r>
            <a:rPr lang="en-US" altLang="en-US" dirty="0">
              <a:solidFill>
                <a:srgbClr val="C00000"/>
              </a:solidFill>
              <a:latin typeface="微软雅黑" pitchFamily="34" charset="-122"/>
              <a:ea typeface="微软雅黑" pitchFamily="34" charset="-122"/>
            </a:rPr>
            <a:t>》</a:t>
          </a:r>
          <a:r>
            <a:rPr lang="zh-CN" altLang="en-US" dirty="0">
              <a:latin typeface="微软雅黑" pitchFamily="34" charset="-122"/>
              <a:ea typeface="微软雅黑" pitchFamily="34" charset="-122"/>
            </a:rPr>
            <a:t>（以下简称</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确认表</a:t>
          </a:r>
          <a:r>
            <a:rPr lang="en-US" altLang="en-US"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（四）发行人核对</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确认表</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内容，确认查询对象是否完整，查询对象姓名及证件号码是否</a:t>
          </a:r>
          <a:r>
            <a:rPr lang="zh-CN" altLang="en-US" dirty="0" smtClean="0">
              <a:latin typeface="微软雅黑" pitchFamily="34" charset="-122"/>
              <a:ea typeface="微软雅黑" pitchFamily="34" charset="-122"/>
            </a:rPr>
            <a:t>准确；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（五）本公司</a:t>
          </a:r>
          <a:r>
            <a:rPr lang="zh-CN" altLang="en-US" dirty="0" smtClean="0">
              <a:latin typeface="微软雅黑" pitchFamily="34" charset="-122"/>
              <a:ea typeface="微软雅黑" pitchFamily="34" charset="-122"/>
            </a:rPr>
            <a:t>收到发行人签字盖章的</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确认表</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后</a:t>
          </a:r>
          <a:r>
            <a:rPr lang="zh-CN" altLang="en-US" dirty="0">
              <a:latin typeface="微软雅黑" pitchFamily="34" charset="-122"/>
              <a:ea typeface="微软雅黑" pitchFamily="34" charset="-122"/>
            </a:rPr>
            <a:t>，向</a:t>
          </a:r>
          <a:r>
            <a:rPr lang="zh-CN" altLang="en-US" dirty="0" smtClean="0">
              <a:latin typeface="微软雅黑" pitchFamily="34" charset="-122"/>
              <a:ea typeface="微软雅黑" pitchFamily="34" charset="-122"/>
            </a:rPr>
            <a:t>发行人下发</a:t>
          </a:r>
          <a:r>
            <a:rPr lang="en-US" altLang="en-US" dirty="0" smtClean="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信息披露义务人持股及股份变更查询证明</a:t>
          </a:r>
          <a:r>
            <a:rPr lang="en-US" altLang="en-US" dirty="0">
              <a:solidFill>
                <a:srgbClr val="C00000"/>
              </a:solidFill>
              <a:latin typeface="微软雅黑" pitchFamily="34" charset="-122"/>
              <a:ea typeface="微软雅黑" pitchFamily="34" charset="-122"/>
            </a:rPr>
            <a:t>》</a:t>
          </a:r>
          <a:r>
            <a:rPr lang="zh-CN" altLang="en-US" dirty="0">
              <a:latin typeface="微软雅黑" pitchFamily="34" charset="-122"/>
              <a:ea typeface="微软雅黑" pitchFamily="34" charset="-122"/>
            </a:rPr>
            <a:t>。</a:t>
          </a: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5A6385E1-7D11-45D5-8CFC-E677F3EF0688}" type="presOf" srcId="{0C3008AC-DB84-4D4C-BB4B-31C79D415AAD}" destId="{3329D7DE-4F5E-4483-91AF-74BEFD494A29}" srcOrd="0" destOrd="0" presId="urn:microsoft.com/office/officeart/2005/8/layout/vList4#6"/>
    <dgm:cxn modelId="{F9D58483-B154-4954-8F3F-5399D5441358}" srcId="{B5C9E1FA-1F37-43D0-B0F7-54AA294F54DC}" destId="{0C3008AC-DB84-4D4C-BB4B-31C79D415AAD}" srcOrd="0" destOrd="0" parTransId="{B231C20A-1A26-4360-A649-84EBB7BA14C4}" sibTransId="{DF76BB42-A731-4463-9E2F-E95241F012C2}"/>
    <dgm:cxn modelId="{A1EC6D90-44FE-4E97-A321-156E197E2DC4}" type="presOf" srcId="{0C3008AC-DB84-4D4C-BB4B-31C79D415AAD}" destId="{8DA4038E-F327-4D31-81D8-697DD3616C3D}" srcOrd="1" destOrd="0" presId="urn:microsoft.com/office/officeart/2005/8/layout/vList4#6"/>
    <dgm:cxn modelId="{84D7348A-17FF-44A1-A10F-9FCBDDB77EDC}" type="presOf" srcId="{B5C9E1FA-1F37-43D0-B0F7-54AA294F54DC}" destId="{5FEBA8CA-273E-430F-A093-0C9E3EF0D6E0}" srcOrd="0" destOrd="0" presId="urn:microsoft.com/office/officeart/2005/8/layout/vList4#6"/>
    <dgm:cxn modelId="{E68FE9C2-C885-4C21-B232-60A072799B06}" type="presParOf" srcId="{5FEBA8CA-273E-430F-A093-0C9E3EF0D6E0}" destId="{32CE92D5-CB60-466F-BE16-2F55425F4B19}" srcOrd="0" destOrd="0" presId="urn:microsoft.com/office/officeart/2005/8/layout/vList4#6"/>
    <dgm:cxn modelId="{5EA85CD9-D972-4CF0-8682-FE5043F9D3C6}" type="presParOf" srcId="{32CE92D5-CB60-466F-BE16-2F55425F4B19}" destId="{3329D7DE-4F5E-4483-91AF-74BEFD494A29}" srcOrd="0" destOrd="0" presId="urn:microsoft.com/office/officeart/2005/8/layout/vList4#6"/>
    <dgm:cxn modelId="{2444471B-19BE-40D6-8DFD-46F23CD8A34B}" type="presParOf" srcId="{32CE92D5-CB60-466F-BE16-2F55425F4B19}" destId="{D9D708D8-01F1-40A2-B2B6-B1678537D4D5}" srcOrd="1" destOrd="0" presId="urn:microsoft.com/office/officeart/2005/8/layout/vList4#6"/>
    <dgm:cxn modelId="{D0C34DD5-F5E9-4319-B1A7-E705AB394886}" type="presParOf" srcId="{32CE92D5-CB60-466F-BE16-2F55425F4B19}" destId="{8DA4038E-F327-4D31-81D8-697DD3616C3D}" srcOrd="2" destOrd="0" presId="urn:microsoft.com/office/officeart/2005/8/layout/vList4#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05324F6D-B322-42AC-994B-2C3D3B620177}">
      <dgm:prSet phldrT="[文本]" custT="1"/>
      <dgm:spPr/>
      <dgm:t>
        <a:bodyPr/>
        <a:lstStyle/>
        <a:p>
          <a:endParaRPr lang="zh-CN" altLang="en-US" sz="1800" dirty="0">
            <a:latin typeface="楷体" pitchFamily="49" charset="-122"/>
            <a:ea typeface="楷体" pitchFamily="49" charset="-122"/>
          </a:endParaRPr>
        </a:p>
      </dgm:t>
    </dgm:pt>
    <dgm:pt modelId="{762DD176-1674-413C-96E0-7A6AA2CBC63E}" type="parTrans" cxnId="{4154B702-9AA6-4012-B6BA-59E5990029DA}">
      <dgm:prSet/>
      <dgm:spPr/>
      <dgm:t>
        <a:bodyPr/>
        <a:lstStyle/>
        <a:p>
          <a:endParaRPr lang="zh-CN" altLang="en-US"/>
        </a:p>
      </dgm:t>
    </dgm:pt>
    <dgm:pt modelId="{D1A583DC-D0F7-45F7-8485-716B27EED5DE}" type="sibTrans" cxnId="{4154B702-9AA6-4012-B6BA-59E5990029DA}">
      <dgm:prSet/>
      <dgm:spPr/>
      <dgm:t>
        <a:bodyPr/>
        <a:lstStyle/>
        <a:p>
          <a:endParaRPr lang="zh-CN" altLang="en-US"/>
        </a:p>
      </dgm:t>
    </dgm:pt>
    <dgm:pt modelId="{74655D8D-A634-4BB6-9700-1C5640719E21}">
      <dgm:prSet phldrT="[文本]" custT="1"/>
      <dgm:spPr/>
      <dgm:t>
        <a:bodyPr/>
        <a:lstStyle/>
        <a:p>
          <a:endParaRPr lang="zh-CN" altLang="en-US" sz="1800" dirty="0">
            <a:latin typeface="楷体" pitchFamily="49" charset="-122"/>
            <a:ea typeface="楷体" pitchFamily="49" charset="-122"/>
          </a:endParaRPr>
        </a:p>
      </dgm:t>
    </dgm:pt>
    <dgm:pt modelId="{ED2A73A3-9438-444C-A1F9-6DBC9F946B57}" type="parTrans" cxnId="{D94CCE15-6E24-44DA-B818-1C4AFEFCCB8A}">
      <dgm:prSet/>
      <dgm:spPr/>
      <dgm:t>
        <a:bodyPr/>
        <a:lstStyle/>
        <a:p>
          <a:endParaRPr lang="zh-CN" altLang="en-US"/>
        </a:p>
      </dgm:t>
    </dgm:pt>
    <dgm:pt modelId="{BF2861D1-836F-41D2-8F0A-043F1A66EB95}" type="sibTrans" cxnId="{D94CCE15-6E24-44DA-B818-1C4AFEFCCB8A}">
      <dgm:prSet/>
      <dgm:spPr/>
      <dgm:t>
        <a:bodyPr/>
        <a:lstStyle/>
        <a:p>
          <a:endParaRPr lang="zh-CN" altLang="en-US"/>
        </a:p>
      </dgm:t>
    </dgm:pt>
    <dgm:pt modelId="{6701ED41-2374-4BA4-9867-AEAD4F1F8EBB}">
      <dgm:prSet phldrT="[文本]" custT="1"/>
      <dgm:spPr/>
      <dgm:t>
        <a:bodyPr/>
        <a:lstStyle/>
        <a:p>
          <a:endParaRPr lang="zh-CN" altLang="en-US" sz="1800" dirty="0">
            <a:latin typeface="楷体" pitchFamily="49" charset="-122"/>
            <a:ea typeface="楷体" pitchFamily="49" charset="-122"/>
          </a:endParaRPr>
        </a:p>
      </dgm:t>
    </dgm:pt>
    <dgm:pt modelId="{5F5E27F9-4A1F-4038-A1A9-E25F0C6D4286}" type="parTrans" cxnId="{E529BDAF-E5C0-4CC9-AE0F-D347B60F8F59}">
      <dgm:prSet/>
      <dgm:spPr/>
      <dgm:t>
        <a:bodyPr/>
        <a:lstStyle/>
        <a:p>
          <a:endParaRPr lang="zh-CN" altLang="en-US"/>
        </a:p>
      </dgm:t>
    </dgm:pt>
    <dgm:pt modelId="{9EC1DE2D-DA20-4E57-8533-7603A2C76954}" type="sibTrans" cxnId="{E529BDAF-E5C0-4CC9-AE0F-D347B60F8F59}">
      <dgm:prSet/>
      <dgm:spPr/>
      <dgm:t>
        <a:bodyPr/>
        <a:lstStyle/>
        <a:p>
          <a:endParaRPr lang="zh-CN" altLang="en-US"/>
        </a:p>
      </dgm:t>
    </dgm:pt>
    <dgm:pt modelId="{29620489-6509-440A-AC79-90E2D35B9010}">
      <dgm:prSet/>
      <dgm:spPr/>
      <dgm:t>
        <a:bodyPr/>
        <a:lstStyle/>
        <a:p>
          <a:endParaRPr lang="zh-CN" altLang="en-US" dirty="0"/>
        </a:p>
      </dgm:t>
    </dgm:pt>
    <dgm:pt modelId="{3A3F3F7B-F213-4465-9F53-9C5C7D8A5E8E}" type="parTrans" cxnId="{64FC340E-53DC-4B8C-8569-954C3E72E4D0}">
      <dgm:prSet/>
      <dgm:spPr/>
      <dgm:t>
        <a:bodyPr/>
        <a:lstStyle/>
        <a:p>
          <a:endParaRPr lang="zh-CN" altLang="en-US"/>
        </a:p>
      </dgm:t>
    </dgm:pt>
    <dgm:pt modelId="{3366DDEC-4C18-4FDB-87A6-F2F0DFDCDB2D}" type="sibTrans" cxnId="{64FC340E-53DC-4B8C-8569-954C3E72E4D0}">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04A0DF81-D075-4C63-88A8-4C88E635C540}" type="pres">
      <dgm:prSet presAssocID="{05324F6D-B322-42AC-994B-2C3D3B620177}" presName="compositeA" presStyleCnt="0"/>
      <dgm:spPr/>
    </dgm:pt>
    <dgm:pt modelId="{9CC64E0C-397D-4F14-A370-7F3620FB6C9E}" type="pres">
      <dgm:prSet presAssocID="{05324F6D-B322-42AC-994B-2C3D3B620177}" presName="textA" presStyleLbl="revTx" presStyleIdx="0" presStyleCnt="8">
        <dgm:presLayoutVars>
          <dgm:bulletEnabled val="1"/>
        </dgm:presLayoutVars>
      </dgm:prSet>
      <dgm:spPr/>
      <dgm:t>
        <a:bodyPr/>
        <a:lstStyle/>
        <a:p>
          <a:endParaRPr lang="zh-CN" altLang="en-US"/>
        </a:p>
      </dgm:t>
    </dgm:pt>
    <dgm:pt modelId="{1FF35C99-A9C4-4458-8414-40A45D0A866A}" type="pres">
      <dgm:prSet presAssocID="{05324F6D-B322-42AC-994B-2C3D3B620177}" presName="circleA" presStyleLbl="node1" presStyleIdx="0" presStyleCnt="8" custScaleX="122944" custScaleY="121162" custLinFactNeighborX="47246" custLinFactNeighborY="-1"/>
      <dgm:spPr>
        <a:prstGeom prst="ellipse">
          <a:avLst/>
        </a:prstGeom>
        <a:solidFill>
          <a:srgbClr val="C00000"/>
        </a:solidFill>
      </dgm:spPr>
    </dgm:pt>
    <dgm:pt modelId="{62703D6C-268A-495C-A222-9E9E1D954DF5}" type="pres">
      <dgm:prSet presAssocID="{05324F6D-B322-42AC-994B-2C3D3B620177}" presName="spaceA" presStyleCnt="0"/>
      <dgm:spPr/>
    </dgm:pt>
    <dgm:pt modelId="{12C2CD66-7AD0-4CDC-910D-541E58D21BCA}" type="pres">
      <dgm:prSet presAssocID="{D1A583DC-D0F7-45F7-8485-716B27EED5DE}" presName="space" presStyleCnt="0"/>
      <dgm:spPr/>
    </dgm:pt>
    <dgm:pt modelId="{EB03B90B-7503-498D-8673-3FA55639B742}" type="pres">
      <dgm:prSet presAssocID="{74655D8D-A634-4BB6-9700-1C5640719E21}" presName="compositeB" presStyleCnt="0"/>
      <dgm:spPr/>
    </dgm:pt>
    <dgm:pt modelId="{1F3A40B0-E301-448F-B1EA-57A3618106E0}" type="pres">
      <dgm:prSet presAssocID="{74655D8D-A634-4BB6-9700-1C5640719E21}" presName="textB" presStyleLbl="revTx" presStyleIdx="1" presStyleCnt="8">
        <dgm:presLayoutVars>
          <dgm:bulletEnabled val="1"/>
        </dgm:presLayoutVars>
      </dgm:prSet>
      <dgm:spPr/>
      <dgm:t>
        <a:bodyPr/>
        <a:lstStyle/>
        <a:p>
          <a:endParaRPr lang="zh-CN" altLang="en-US"/>
        </a:p>
      </dgm:t>
    </dgm:pt>
    <dgm:pt modelId="{236512E7-6A11-4FD2-A2D4-7447B2B8F6A2}" type="pres">
      <dgm:prSet presAssocID="{74655D8D-A634-4BB6-9700-1C5640719E21}" presName="circleB" presStyleLbl="node1" presStyleIdx="1" presStyleCnt="8"/>
      <dgm:spPr>
        <a:solidFill>
          <a:srgbClr val="C00000"/>
        </a:solidFill>
      </dgm:spPr>
    </dgm:pt>
    <dgm:pt modelId="{80C122B5-6983-408A-A90E-584D0A2E2060}" type="pres">
      <dgm:prSet presAssocID="{74655D8D-A634-4BB6-9700-1C5640719E21}" presName="spaceB" presStyleCnt="0"/>
      <dgm:spPr/>
    </dgm:pt>
    <dgm:pt modelId="{DA23FD7B-6EC1-4E69-BE64-665505E80977}" type="pres">
      <dgm:prSet presAssocID="{BF2861D1-836F-41D2-8F0A-043F1A66EB95}" presName="space" presStyleCnt="0"/>
      <dgm:spPr/>
    </dgm:pt>
    <dgm:pt modelId="{5C72BE93-C80B-4C6B-ABFB-98D5F59B54A1}" type="pres">
      <dgm:prSet presAssocID="{6701ED41-2374-4BA4-9867-AEAD4F1F8EBB}" presName="compositeA" presStyleCnt="0"/>
      <dgm:spPr/>
    </dgm:pt>
    <dgm:pt modelId="{A09607D7-CA61-409D-B3A8-048CD64A8B87}" type="pres">
      <dgm:prSet presAssocID="{6701ED41-2374-4BA4-9867-AEAD4F1F8EBB}" presName="textA" presStyleLbl="revTx" presStyleIdx="2" presStyleCnt="8">
        <dgm:presLayoutVars>
          <dgm:bulletEnabled val="1"/>
        </dgm:presLayoutVars>
      </dgm:prSet>
      <dgm:spPr/>
      <dgm:t>
        <a:bodyPr/>
        <a:lstStyle/>
        <a:p>
          <a:endParaRPr lang="zh-CN" altLang="en-US"/>
        </a:p>
      </dgm:t>
    </dgm:pt>
    <dgm:pt modelId="{AA488178-B3EA-431F-B69B-62756DA9F0C9}" type="pres">
      <dgm:prSet presAssocID="{6701ED41-2374-4BA4-9867-AEAD4F1F8EBB}" presName="circleA" presStyleLbl="node1" presStyleIdx="2" presStyleCnt="8" custLinFactNeighborX="58631" custLinFactNeighborY="-10582"/>
      <dgm:spPr>
        <a:solidFill>
          <a:srgbClr val="C00000"/>
        </a:solidFill>
        <a:ln>
          <a:solidFill>
            <a:schemeClr val="bg1"/>
          </a:solidFill>
        </a:ln>
      </dgm:spPr>
      <dgm:t>
        <a:bodyPr/>
        <a:lstStyle/>
        <a:p>
          <a:endParaRPr lang="zh-CN" altLang="en-US"/>
        </a:p>
      </dgm:t>
    </dgm:pt>
    <dgm:pt modelId="{760DEB00-50DE-47F2-A184-DD753E21DC8F}" type="pres">
      <dgm:prSet presAssocID="{6701ED41-2374-4BA4-9867-AEAD4F1F8EBB}" presName="spaceA" presStyleCnt="0"/>
      <dgm:spPr/>
    </dgm:pt>
    <dgm:pt modelId="{507DC03E-AB6E-4572-B54C-3EA3F07FE85A}" type="pres">
      <dgm:prSet presAssocID="{9EC1DE2D-DA20-4E57-8533-7603A2C76954}" presName="space" presStyleCnt="0"/>
      <dgm:spPr/>
    </dgm:pt>
    <dgm:pt modelId="{3A01FC89-59B2-41FE-AAF9-62B6855F994B}" type="pres">
      <dgm:prSet presAssocID="{DFA27290-C2B4-4F73-9C1A-4CB302A46262}" presName="compositeB" presStyleCnt="0"/>
      <dgm:spPr/>
    </dgm:pt>
    <dgm:pt modelId="{9BAF5D93-483F-4593-B5C1-50B93157CC1F}" type="pres">
      <dgm:prSet presAssocID="{DFA27290-C2B4-4F73-9C1A-4CB302A46262}" presName="textB" presStyleLbl="revTx" presStyleIdx="3" presStyleCnt="8">
        <dgm:presLayoutVars>
          <dgm:bulletEnabled val="1"/>
        </dgm:presLayoutVars>
      </dgm:prSet>
      <dgm:spPr/>
      <dgm:t>
        <a:bodyPr/>
        <a:lstStyle/>
        <a:p>
          <a:endParaRPr lang="zh-CN" altLang="en-US"/>
        </a:p>
      </dgm:t>
    </dgm:pt>
    <dgm:pt modelId="{DF84534D-4263-45C0-8935-0D03CDBB7936}" type="pres">
      <dgm:prSet presAssocID="{DFA27290-C2B4-4F73-9C1A-4CB302A46262}" presName="circleB" presStyleLbl="node1" presStyleIdx="3" presStyleCnt="8" custLinFactNeighborX="46437" custLinFactNeighborY="-10582"/>
      <dgm:spPr>
        <a:solidFill>
          <a:srgbClr val="C00000"/>
        </a:solidFill>
      </dgm:spPr>
      <dgm:t>
        <a:bodyPr/>
        <a:lstStyle/>
        <a:p>
          <a:endParaRPr lang="zh-CN" altLang="en-US"/>
        </a:p>
      </dgm:t>
    </dgm:pt>
    <dgm:pt modelId="{B4E85672-1D9E-4C1D-845E-61C60DEDF484}" type="pres">
      <dgm:prSet presAssocID="{DFA27290-C2B4-4F73-9C1A-4CB302A46262}" presName="spaceB" presStyleCnt="0"/>
      <dgm:spPr/>
    </dgm:pt>
    <dgm:pt modelId="{3AA8249D-6EDC-43AB-8263-D04A5536289B}" type="pres">
      <dgm:prSet presAssocID="{B4D6CF44-6CF3-41C6-A470-C79F631473D3}" presName="space" presStyleCnt="0"/>
      <dgm:spPr/>
    </dgm:pt>
    <dgm:pt modelId="{0C987F68-5CAB-4B02-A5D4-F8820AA81DE3}" type="pres">
      <dgm:prSet presAssocID="{B5AFFD36-C4CD-48D9-8E76-A7CDAE08FA43}" presName="compositeA" presStyleCnt="0"/>
      <dgm:spPr/>
    </dgm:pt>
    <dgm:pt modelId="{C2DAC1D9-5F46-4B08-BE07-05B7938E0BF4}" type="pres">
      <dgm:prSet presAssocID="{B5AFFD36-C4CD-48D9-8E76-A7CDAE08FA43}" presName="textA" presStyleLbl="revTx" presStyleIdx="4" presStyleCnt="8">
        <dgm:presLayoutVars>
          <dgm:bulletEnabled val="1"/>
        </dgm:presLayoutVars>
      </dgm:prSet>
      <dgm:spPr/>
      <dgm:t>
        <a:bodyPr/>
        <a:lstStyle/>
        <a:p>
          <a:endParaRPr lang="zh-CN" altLang="en-US"/>
        </a:p>
      </dgm:t>
    </dgm:pt>
    <dgm:pt modelId="{987F1D7D-C0A9-4CFD-9405-F635A350B4F5}" type="pres">
      <dgm:prSet presAssocID="{B5AFFD36-C4CD-48D9-8E76-A7CDAE08FA43}" presName="circleA" presStyleLbl="node1" presStyleIdx="4" presStyleCnt="8" custLinFactX="300000" custLinFactNeighborX="327082" custLinFactNeighborY="-10582"/>
      <dgm:spPr>
        <a:solidFill>
          <a:srgbClr val="C00000"/>
        </a:solidFill>
      </dgm:spPr>
      <dgm:t>
        <a:bodyPr/>
        <a:lstStyle/>
        <a:p>
          <a:endParaRPr lang="zh-CN" altLang="en-US"/>
        </a:p>
      </dgm:t>
    </dgm:pt>
    <dgm:pt modelId="{CA8598AA-854E-41D6-B70E-AFBE2EE47515}" type="pres">
      <dgm:prSet presAssocID="{B5AFFD36-C4CD-48D9-8E76-A7CDAE08FA43}" presName="spaceA" presStyleCnt="0"/>
      <dgm:spPr/>
    </dgm:pt>
    <dgm:pt modelId="{293B6F7F-335E-432B-AD60-7D74B5C4511D}" type="pres">
      <dgm:prSet presAssocID="{8162CCCF-2A6E-4E65-B0F4-3EE04AAF95A7}" presName="space" presStyleCnt="0"/>
      <dgm:spPr/>
    </dgm:pt>
    <dgm:pt modelId="{1F2B4439-7367-4321-9794-E393BE0B2B29}" type="pres">
      <dgm:prSet presAssocID="{136C84BA-B417-4DEB-BE17-1EB3ED0EE680}" presName="compositeB" presStyleCnt="0"/>
      <dgm:spPr/>
    </dgm:pt>
    <dgm:pt modelId="{B64AECF6-9091-44A3-97BF-C600E0E389FE}" type="pres">
      <dgm:prSet presAssocID="{136C84BA-B417-4DEB-BE17-1EB3ED0EE680}" presName="textB" presStyleLbl="revTx" presStyleIdx="5" presStyleCnt="8">
        <dgm:presLayoutVars>
          <dgm:bulletEnabled val="1"/>
        </dgm:presLayoutVars>
      </dgm:prSet>
      <dgm:spPr/>
      <dgm:t>
        <a:bodyPr/>
        <a:lstStyle/>
        <a:p>
          <a:endParaRPr lang="zh-CN" altLang="en-US"/>
        </a:p>
      </dgm:t>
    </dgm:pt>
    <dgm:pt modelId="{3C09F773-9C38-4F89-8189-C51B1766FC5A}" type="pres">
      <dgm:prSet presAssocID="{136C84BA-B417-4DEB-BE17-1EB3ED0EE680}" presName="circleB" presStyleLbl="node1" presStyleIdx="5" presStyleCnt="8" custLinFactX="300000" custLinFactNeighborX="336240" custLinFactNeighborY="-10582"/>
      <dgm:spPr>
        <a:solidFill>
          <a:srgbClr val="C00000"/>
        </a:solidFill>
      </dgm:spPr>
    </dgm:pt>
    <dgm:pt modelId="{4CCF8B03-CA0F-48C4-8855-828EFDB76D3A}" type="pres">
      <dgm:prSet presAssocID="{136C84BA-B417-4DEB-BE17-1EB3ED0EE680}" presName="spaceB" presStyleCnt="0"/>
      <dgm:spPr/>
    </dgm:pt>
    <dgm:pt modelId="{6FF97C6B-9A73-45BB-8755-9E06EFDEE05C}" type="pres">
      <dgm:prSet presAssocID="{1F00A9A3-0844-488B-83C6-696E32264272}" presName="space" presStyleCnt="0"/>
      <dgm:spPr/>
    </dgm:pt>
    <dgm:pt modelId="{4A8C18F1-1167-49CE-B83F-D36BD22CBDCE}" type="pres">
      <dgm:prSet presAssocID="{88778486-446B-4B97-BBD3-D2093EC13DB9}" presName="compositeA" presStyleCnt="0"/>
      <dgm:spPr/>
    </dgm:pt>
    <dgm:pt modelId="{5FC0D3E1-1141-4123-A5BD-E31928545105}" type="pres">
      <dgm:prSet presAssocID="{88778486-446B-4B97-BBD3-D2093EC13DB9}" presName="textA" presStyleLbl="revTx" presStyleIdx="6" presStyleCnt="8">
        <dgm:presLayoutVars>
          <dgm:bulletEnabled val="1"/>
        </dgm:presLayoutVars>
      </dgm:prSet>
      <dgm:spPr/>
      <dgm:t>
        <a:bodyPr/>
        <a:lstStyle/>
        <a:p>
          <a:endParaRPr lang="zh-CN" altLang="en-US"/>
        </a:p>
      </dgm:t>
    </dgm:pt>
    <dgm:pt modelId="{C1FE1D79-3D44-44EF-900E-97D3EB1B1E58}" type="pres">
      <dgm:prSet presAssocID="{88778486-446B-4B97-BBD3-D2093EC13DB9}" presName="circleA" presStyleLbl="node1" presStyleIdx="6" presStyleCnt="8" custLinFactX="276801" custLinFactNeighborX="300000" custLinFactNeighborY="-10582"/>
      <dgm:spPr>
        <a:solidFill>
          <a:srgbClr val="C00000"/>
        </a:solidFill>
      </dgm:spPr>
    </dgm:pt>
    <dgm:pt modelId="{47448B35-177C-47F8-863A-C76DD6F5D598}" type="pres">
      <dgm:prSet presAssocID="{88778486-446B-4B97-BBD3-D2093EC13DB9}" presName="spaceA" presStyleCnt="0"/>
      <dgm:spPr/>
    </dgm:pt>
    <dgm:pt modelId="{FF8046FC-40F9-479B-9F8F-2A93C142CB30}" type="pres">
      <dgm:prSet presAssocID="{0743E336-9266-4CB4-8394-1D348B7D383F}" presName="space" presStyleCnt="0"/>
      <dgm:spPr/>
    </dgm:pt>
    <dgm:pt modelId="{98CF8DC6-EE3D-45F7-834F-1C33D0C24AB1}" type="pres">
      <dgm:prSet presAssocID="{29620489-6509-440A-AC79-90E2D35B9010}" presName="compositeB" presStyleCnt="0"/>
      <dgm:spPr/>
    </dgm:pt>
    <dgm:pt modelId="{E9A12786-57D6-4755-A14D-1C91480B8ED2}" type="pres">
      <dgm:prSet presAssocID="{29620489-6509-440A-AC79-90E2D35B9010}" presName="textB" presStyleLbl="revTx" presStyleIdx="7" presStyleCnt="8">
        <dgm:presLayoutVars>
          <dgm:bulletEnabled val="1"/>
        </dgm:presLayoutVars>
      </dgm:prSet>
      <dgm:spPr/>
      <dgm:t>
        <a:bodyPr/>
        <a:lstStyle/>
        <a:p>
          <a:endParaRPr lang="zh-CN" altLang="en-US"/>
        </a:p>
      </dgm:t>
    </dgm:pt>
    <dgm:pt modelId="{D4360B26-B234-4067-B99C-9267836FE463}" type="pres">
      <dgm:prSet presAssocID="{29620489-6509-440A-AC79-90E2D35B9010}" presName="circleB" presStyleLbl="node1" presStyleIdx="7" presStyleCnt="8" custLinFactX="200000" custLinFactNeighborX="270116" custLinFactNeighborY="-10582"/>
      <dgm:spPr>
        <a:solidFill>
          <a:srgbClr val="C00000"/>
        </a:solidFill>
      </dgm:spPr>
    </dgm:pt>
    <dgm:pt modelId="{08BF0EA9-FCC1-4123-9565-C330FAB493F0}" type="pres">
      <dgm:prSet presAssocID="{29620489-6509-440A-AC79-90E2D35B9010}" presName="spaceB"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47DAC284-7473-440B-8573-D3C311E812E5}" type="presOf" srcId="{05324F6D-B322-42AC-994B-2C3D3B620177}" destId="{9CC64E0C-397D-4F14-A370-7F3620FB6C9E}" srcOrd="0" destOrd="0" presId="urn:microsoft.com/office/officeart/2005/8/layout/hProcess11"/>
    <dgm:cxn modelId="{4154B702-9AA6-4012-B6BA-59E5990029DA}" srcId="{48E4028B-27B2-485E-82AE-2E7332D54C33}" destId="{05324F6D-B322-42AC-994B-2C3D3B620177}" srcOrd="0" destOrd="0" parTransId="{762DD176-1674-413C-96E0-7A6AA2CBC63E}" sibTransId="{D1A583DC-D0F7-45F7-8485-716B27EED5DE}"/>
    <dgm:cxn modelId="{D94CCE15-6E24-44DA-B818-1C4AFEFCCB8A}" srcId="{48E4028B-27B2-485E-82AE-2E7332D54C33}" destId="{74655D8D-A634-4BB6-9700-1C5640719E21}" srcOrd="1" destOrd="0" parTransId="{ED2A73A3-9438-444C-A1F9-6DBC9F946B57}" sibTransId="{BF2861D1-836F-41D2-8F0A-043F1A66EB95}"/>
    <dgm:cxn modelId="{62AE564D-5F92-452C-8F14-8678EC42E32E}" type="presOf" srcId="{88778486-446B-4B97-BBD3-D2093EC13DB9}" destId="{5FC0D3E1-1141-4123-A5BD-E31928545105}" srcOrd="0" destOrd="0" presId="urn:microsoft.com/office/officeart/2005/8/layout/hProcess11"/>
    <dgm:cxn modelId="{6A26822C-F5AA-43A3-B204-DEC42D279EB7}" type="presOf" srcId="{48E4028B-27B2-485E-82AE-2E7332D54C33}" destId="{799D2935-DD1D-4DFC-9C5B-1A217FF93271}" srcOrd="0" destOrd="0" presId="urn:microsoft.com/office/officeart/2005/8/layout/hProcess11"/>
    <dgm:cxn modelId="{43EA8504-11AE-49D3-A1F7-63E9C4B2CC0D}" type="presOf" srcId="{29620489-6509-440A-AC79-90E2D35B9010}" destId="{E9A12786-57D6-4755-A14D-1C91480B8ED2}" srcOrd="0" destOrd="0" presId="urn:microsoft.com/office/officeart/2005/8/layout/hProcess11"/>
    <dgm:cxn modelId="{F87D4B93-92B0-4726-850C-534C5E1EB70C}" type="presOf" srcId="{74655D8D-A634-4BB6-9700-1C5640719E21}" destId="{1F3A40B0-E301-448F-B1EA-57A3618106E0}" srcOrd="0" destOrd="0" presId="urn:microsoft.com/office/officeart/2005/8/layout/hProcess11"/>
    <dgm:cxn modelId="{64FC340E-53DC-4B8C-8569-954C3E72E4D0}" srcId="{48E4028B-27B2-485E-82AE-2E7332D54C33}" destId="{29620489-6509-440A-AC79-90E2D35B9010}" srcOrd="7" destOrd="0" parTransId="{3A3F3F7B-F213-4465-9F53-9C5C7D8A5E8E}" sibTransId="{3366DDEC-4C18-4FDB-87A6-F2F0DFDCDB2D}"/>
    <dgm:cxn modelId="{2A4155FB-C5C8-449C-91B7-4794D95206FA}" type="presOf" srcId="{DFA27290-C2B4-4F73-9C1A-4CB302A46262}" destId="{9BAF5D93-483F-4593-B5C1-50B93157CC1F}" srcOrd="0" destOrd="0" presId="urn:microsoft.com/office/officeart/2005/8/layout/hProcess11"/>
    <dgm:cxn modelId="{F221A2D0-3683-47A3-A074-A28B36EBD6CF}" type="presOf" srcId="{6701ED41-2374-4BA4-9867-AEAD4F1F8EBB}" destId="{A09607D7-CA61-409D-B3A8-048CD64A8B87}" srcOrd="0" destOrd="0" presId="urn:microsoft.com/office/officeart/2005/8/layout/hProcess11"/>
    <dgm:cxn modelId="{3012DDC5-1AA0-47AA-B0A9-FEF70DE44A62}" type="presOf" srcId="{B5AFFD36-C4CD-48D9-8E76-A7CDAE08FA43}" destId="{C2DAC1D9-5F46-4B08-BE07-05B7938E0BF4}"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C69D1E2F-467D-4ABC-9774-A19CDBA3BB00}" type="presOf" srcId="{136C84BA-B417-4DEB-BE17-1EB3ED0EE680}" destId="{B64AECF6-9091-44A3-97BF-C600E0E389FE}" srcOrd="0" destOrd="0" presId="urn:microsoft.com/office/officeart/2005/8/layout/hProcess11"/>
    <dgm:cxn modelId="{E529BDAF-E5C0-4CC9-AE0F-D347B60F8F59}" srcId="{48E4028B-27B2-485E-82AE-2E7332D54C33}" destId="{6701ED41-2374-4BA4-9867-AEAD4F1F8EBB}" srcOrd="2" destOrd="0" parTransId="{5F5E27F9-4A1F-4038-A1A9-E25F0C6D4286}" sibTransId="{9EC1DE2D-DA20-4E57-8533-7603A2C76954}"/>
    <dgm:cxn modelId="{9D51ED84-8280-456D-ABA9-38989E7CB310}" srcId="{48E4028B-27B2-485E-82AE-2E7332D54C33}" destId="{DFA27290-C2B4-4F73-9C1A-4CB302A46262}" srcOrd="3" destOrd="0" parTransId="{44319B82-DD4A-497B-A620-1BCB65CB4F46}" sibTransId="{B4D6CF44-6CF3-41C6-A470-C79F631473D3}"/>
    <dgm:cxn modelId="{2FA3FC1F-3F05-440D-BDA9-3821653322B7}" srcId="{48E4028B-27B2-485E-82AE-2E7332D54C33}" destId="{88778486-446B-4B97-BBD3-D2093EC13DB9}" srcOrd="6" destOrd="0" parTransId="{C4A12F55-BA46-4D65-B192-F4CBDF79046E}" sibTransId="{0743E336-9266-4CB4-8394-1D348B7D383F}"/>
    <dgm:cxn modelId="{06917E20-8FD1-42C8-9D4B-43825C026153}" type="presParOf" srcId="{799D2935-DD1D-4DFC-9C5B-1A217FF93271}" destId="{AD91FF94-9E6D-4995-BD3F-1F21CF928E0D}" srcOrd="0" destOrd="0" presId="urn:microsoft.com/office/officeart/2005/8/layout/hProcess11"/>
    <dgm:cxn modelId="{E064F6F4-D48A-46ED-A08B-313839F6004E}" type="presParOf" srcId="{799D2935-DD1D-4DFC-9C5B-1A217FF93271}" destId="{DFD26A72-8BC9-4F33-B67A-346B97F5FE4B}" srcOrd="1" destOrd="0" presId="urn:microsoft.com/office/officeart/2005/8/layout/hProcess11"/>
    <dgm:cxn modelId="{923F9BA3-2AF8-476F-A4B7-ABF675B04EED}" type="presParOf" srcId="{DFD26A72-8BC9-4F33-B67A-346B97F5FE4B}" destId="{04A0DF81-D075-4C63-88A8-4C88E635C540}" srcOrd="0" destOrd="0" presId="urn:microsoft.com/office/officeart/2005/8/layout/hProcess11"/>
    <dgm:cxn modelId="{3E798A80-806D-4FE4-A5C2-C083D9E0F6E2}" type="presParOf" srcId="{04A0DF81-D075-4C63-88A8-4C88E635C540}" destId="{9CC64E0C-397D-4F14-A370-7F3620FB6C9E}" srcOrd="0" destOrd="0" presId="urn:microsoft.com/office/officeart/2005/8/layout/hProcess11"/>
    <dgm:cxn modelId="{94A477EA-FADD-44E9-94E8-D48BB54ADF9C}" type="presParOf" srcId="{04A0DF81-D075-4C63-88A8-4C88E635C540}" destId="{1FF35C99-A9C4-4458-8414-40A45D0A866A}" srcOrd="1" destOrd="0" presId="urn:microsoft.com/office/officeart/2005/8/layout/hProcess11"/>
    <dgm:cxn modelId="{B943F5B5-7CFB-4A3A-9718-68B805B7AB0A}" type="presParOf" srcId="{04A0DF81-D075-4C63-88A8-4C88E635C540}" destId="{62703D6C-268A-495C-A222-9E9E1D954DF5}" srcOrd="2" destOrd="0" presId="urn:microsoft.com/office/officeart/2005/8/layout/hProcess11"/>
    <dgm:cxn modelId="{0B263D10-F530-4247-B47D-D1D173336C58}" type="presParOf" srcId="{DFD26A72-8BC9-4F33-B67A-346B97F5FE4B}" destId="{12C2CD66-7AD0-4CDC-910D-541E58D21BCA}" srcOrd="1" destOrd="0" presId="urn:microsoft.com/office/officeart/2005/8/layout/hProcess11"/>
    <dgm:cxn modelId="{D0BCA898-BE8D-45E9-805D-384E1668DE01}" type="presParOf" srcId="{DFD26A72-8BC9-4F33-B67A-346B97F5FE4B}" destId="{EB03B90B-7503-498D-8673-3FA55639B742}" srcOrd="2" destOrd="0" presId="urn:microsoft.com/office/officeart/2005/8/layout/hProcess11"/>
    <dgm:cxn modelId="{350CF3DF-76EF-4FA6-8063-AAA8BF8DCBA6}" type="presParOf" srcId="{EB03B90B-7503-498D-8673-3FA55639B742}" destId="{1F3A40B0-E301-448F-B1EA-57A3618106E0}" srcOrd="0" destOrd="0" presId="urn:microsoft.com/office/officeart/2005/8/layout/hProcess11"/>
    <dgm:cxn modelId="{90980B0A-B921-4BDD-AD8F-F719045AB247}" type="presParOf" srcId="{EB03B90B-7503-498D-8673-3FA55639B742}" destId="{236512E7-6A11-4FD2-A2D4-7447B2B8F6A2}" srcOrd="1" destOrd="0" presId="urn:microsoft.com/office/officeart/2005/8/layout/hProcess11"/>
    <dgm:cxn modelId="{4C9B7DFF-1A6F-481A-A361-C49FEAB6E2CA}" type="presParOf" srcId="{EB03B90B-7503-498D-8673-3FA55639B742}" destId="{80C122B5-6983-408A-A90E-584D0A2E2060}" srcOrd="2" destOrd="0" presId="urn:microsoft.com/office/officeart/2005/8/layout/hProcess11"/>
    <dgm:cxn modelId="{152F0ED4-5305-4466-A7B8-69FE23680868}" type="presParOf" srcId="{DFD26A72-8BC9-4F33-B67A-346B97F5FE4B}" destId="{DA23FD7B-6EC1-4E69-BE64-665505E80977}" srcOrd="3" destOrd="0" presId="urn:microsoft.com/office/officeart/2005/8/layout/hProcess11"/>
    <dgm:cxn modelId="{42CB4F85-3022-4880-A28E-57A84E17E702}" type="presParOf" srcId="{DFD26A72-8BC9-4F33-B67A-346B97F5FE4B}" destId="{5C72BE93-C80B-4C6B-ABFB-98D5F59B54A1}" srcOrd="4" destOrd="0" presId="urn:microsoft.com/office/officeart/2005/8/layout/hProcess11"/>
    <dgm:cxn modelId="{48178F20-FBB9-4410-A7EB-93D0BDA1935C}" type="presParOf" srcId="{5C72BE93-C80B-4C6B-ABFB-98D5F59B54A1}" destId="{A09607D7-CA61-409D-B3A8-048CD64A8B87}" srcOrd="0" destOrd="0" presId="urn:microsoft.com/office/officeart/2005/8/layout/hProcess11"/>
    <dgm:cxn modelId="{6D735919-928D-4427-9E10-9B32567376CF}" type="presParOf" srcId="{5C72BE93-C80B-4C6B-ABFB-98D5F59B54A1}" destId="{AA488178-B3EA-431F-B69B-62756DA9F0C9}" srcOrd="1" destOrd="0" presId="urn:microsoft.com/office/officeart/2005/8/layout/hProcess11"/>
    <dgm:cxn modelId="{318BA581-2E87-4F63-B8F7-7B7FD92E84B7}" type="presParOf" srcId="{5C72BE93-C80B-4C6B-ABFB-98D5F59B54A1}" destId="{760DEB00-50DE-47F2-A184-DD753E21DC8F}" srcOrd="2" destOrd="0" presId="urn:microsoft.com/office/officeart/2005/8/layout/hProcess11"/>
    <dgm:cxn modelId="{065E62F4-E49D-45B7-9C88-B4BFBC2AFE3E}" type="presParOf" srcId="{DFD26A72-8BC9-4F33-B67A-346B97F5FE4B}" destId="{507DC03E-AB6E-4572-B54C-3EA3F07FE85A}" srcOrd="5" destOrd="0" presId="urn:microsoft.com/office/officeart/2005/8/layout/hProcess11"/>
    <dgm:cxn modelId="{1D91F2D5-B888-4C52-BC20-8B5582E8665D}" type="presParOf" srcId="{DFD26A72-8BC9-4F33-B67A-346B97F5FE4B}" destId="{3A01FC89-59B2-41FE-AAF9-62B6855F994B}" srcOrd="6" destOrd="0" presId="urn:microsoft.com/office/officeart/2005/8/layout/hProcess11"/>
    <dgm:cxn modelId="{0EB45FAD-9E90-4669-A74B-319ECEF131DC}" type="presParOf" srcId="{3A01FC89-59B2-41FE-AAF9-62B6855F994B}" destId="{9BAF5D93-483F-4593-B5C1-50B93157CC1F}" srcOrd="0" destOrd="0" presId="urn:microsoft.com/office/officeart/2005/8/layout/hProcess11"/>
    <dgm:cxn modelId="{34167D8E-2228-4AA9-918A-9576BD2D5EA1}" type="presParOf" srcId="{3A01FC89-59B2-41FE-AAF9-62B6855F994B}" destId="{DF84534D-4263-45C0-8935-0D03CDBB7936}" srcOrd="1" destOrd="0" presId="urn:microsoft.com/office/officeart/2005/8/layout/hProcess11"/>
    <dgm:cxn modelId="{B6C7D857-185A-45F5-A27C-141FA803104A}" type="presParOf" srcId="{3A01FC89-59B2-41FE-AAF9-62B6855F994B}" destId="{B4E85672-1D9E-4C1D-845E-61C60DEDF484}" srcOrd="2" destOrd="0" presId="urn:microsoft.com/office/officeart/2005/8/layout/hProcess11"/>
    <dgm:cxn modelId="{ED37909F-B7BE-4281-87F8-37C5E9F259F6}" type="presParOf" srcId="{DFD26A72-8BC9-4F33-B67A-346B97F5FE4B}" destId="{3AA8249D-6EDC-43AB-8263-D04A5536289B}" srcOrd="7" destOrd="0" presId="urn:microsoft.com/office/officeart/2005/8/layout/hProcess11"/>
    <dgm:cxn modelId="{A9DB2281-D847-469D-ACFE-FF5A452F560C}" type="presParOf" srcId="{DFD26A72-8BC9-4F33-B67A-346B97F5FE4B}" destId="{0C987F68-5CAB-4B02-A5D4-F8820AA81DE3}" srcOrd="8" destOrd="0" presId="urn:microsoft.com/office/officeart/2005/8/layout/hProcess11"/>
    <dgm:cxn modelId="{549361B2-2021-48DB-B103-F53C70DA6EB2}" type="presParOf" srcId="{0C987F68-5CAB-4B02-A5D4-F8820AA81DE3}" destId="{C2DAC1D9-5F46-4B08-BE07-05B7938E0BF4}" srcOrd="0" destOrd="0" presId="urn:microsoft.com/office/officeart/2005/8/layout/hProcess11"/>
    <dgm:cxn modelId="{C5C96138-93B0-4074-83D4-34E9B5AD0819}" type="presParOf" srcId="{0C987F68-5CAB-4B02-A5D4-F8820AA81DE3}" destId="{987F1D7D-C0A9-4CFD-9405-F635A350B4F5}" srcOrd="1" destOrd="0" presId="urn:microsoft.com/office/officeart/2005/8/layout/hProcess11"/>
    <dgm:cxn modelId="{9064CB09-F7FB-418E-A8BC-3D4694978392}" type="presParOf" srcId="{0C987F68-5CAB-4B02-A5D4-F8820AA81DE3}" destId="{CA8598AA-854E-41D6-B70E-AFBE2EE47515}" srcOrd="2" destOrd="0" presId="urn:microsoft.com/office/officeart/2005/8/layout/hProcess11"/>
    <dgm:cxn modelId="{369CE341-3920-4BDC-BFB1-B86A8F9D802E}" type="presParOf" srcId="{DFD26A72-8BC9-4F33-B67A-346B97F5FE4B}" destId="{293B6F7F-335E-432B-AD60-7D74B5C4511D}" srcOrd="9" destOrd="0" presId="urn:microsoft.com/office/officeart/2005/8/layout/hProcess11"/>
    <dgm:cxn modelId="{0FB23C1C-50A8-4AC0-8604-215556B62CD9}" type="presParOf" srcId="{DFD26A72-8BC9-4F33-B67A-346B97F5FE4B}" destId="{1F2B4439-7367-4321-9794-E393BE0B2B29}" srcOrd="10" destOrd="0" presId="urn:microsoft.com/office/officeart/2005/8/layout/hProcess11"/>
    <dgm:cxn modelId="{C2C6C873-A20B-441B-87A8-A3AC55753B52}" type="presParOf" srcId="{1F2B4439-7367-4321-9794-E393BE0B2B29}" destId="{B64AECF6-9091-44A3-97BF-C600E0E389FE}" srcOrd="0" destOrd="0" presId="urn:microsoft.com/office/officeart/2005/8/layout/hProcess11"/>
    <dgm:cxn modelId="{ED8F4FD6-3006-42EE-834E-9E8AD627A619}" type="presParOf" srcId="{1F2B4439-7367-4321-9794-E393BE0B2B29}" destId="{3C09F773-9C38-4F89-8189-C51B1766FC5A}" srcOrd="1" destOrd="0" presId="urn:microsoft.com/office/officeart/2005/8/layout/hProcess11"/>
    <dgm:cxn modelId="{DBB7A76E-8451-44B7-BE6E-FA0269493EA2}" type="presParOf" srcId="{1F2B4439-7367-4321-9794-E393BE0B2B29}" destId="{4CCF8B03-CA0F-48C4-8855-828EFDB76D3A}" srcOrd="2" destOrd="0" presId="urn:microsoft.com/office/officeart/2005/8/layout/hProcess11"/>
    <dgm:cxn modelId="{0D503BB8-D2E6-454C-AF22-0E461F559FAE}" type="presParOf" srcId="{DFD26A72-8BC9-4F33-B67A-346B97F5FE4B}" destId="{6FF97C6B-9A73-45BB-8755-9E06EFDEE05C}" srcOrd="11" destOrd="0" presId="urn:microsoft.com/office/officeart/2005/8/layout/hProcess11"/>
    <dgm:cxn modelId="{974DFD00-BF6C-4C50-8EC8-3DE32CF92C84}" type="presParOf" srcId="{DFD26A72-8BC9-4F33-B67A-346B97F5FE4B}" destId="{4A8C18F1-1167-49CE-B83F-D36BD22CBDCE}" srcOrd="12" destOrd="0" presId="urn:microsoft.com/office/officeart/2005/8/layout/hProcess11"/>
    <dgm:cxn modelId="{8D4A2F86-466C-4149-83AD-49C680DD4113}" type="presParOf" srcId="{4A8C18F1-1167-49CE-B83F-D36BD22CBDCE}" destId="{5FC0D3E1-1141-4123-A5BD-E31928545105}" srcOrd="0" destOrd="0" presId="urn:microsoft.com/office/officeart/2005/8/layout/hProcess11"/>
    <dgm:cxn modelId="{21A4A9C7-4DF5-44B8-9986-B8EAE5578409}" type="presParOf" srcId="{4A8C18F1-1167-49CE-B83F-D36BD22CBDCE}" destId="{C1FE1D79-3D44-44EF-900E-97D3EB1B1E58}" srcOrd="1" destOrd="0" presId="urn:microsoft.com/office/officeart/2005/8/layout/hProcess11"/>
    <dgm:cxn modelId="{2B742FCB-C51D-41DB-85C7-FCF895ACFC36}" type="presParOf" srcId="{4A8C18F1-1167-49CE-B83F-D36BD22CBDCE}" destId="{47448B35-177C-47F8-863A-C76DD6F5D598}" srcOrd="2" destOrd="0" presId="urn:microsoft.com/office/officeart/2005/8/layout/hProcess11"/>
    <dgm:cxn modelId="{FC8B51B1-9C56-463C-934A-9CD66F45FD3B}" type="presParOf" srcId="{DFD26A72-8BC9-4F33-B67A-346B97F5FE4B}" destId="{FF8046FC-40F9-479B-9F8F-2A93C142CB30}" srcOrd="13" destOrd="0" presId="urn:microsoft.com/office/officeart/2005/8/layout/hProcess11"/>
    <dgm:cxn modelId="{422396E6-12E5-4276-8B8D-6BC3F415855D}" type="presParOf" srcId="{DFD26A72-8BC9-4F33-B67A-346B97F5FE4B}" destId="{98CF8DC6-EE3D-45F7-834F-1C33D0C24AB1}" srcOrd="14" destOrd="0" presId="urn:microsoft.com/office/officeart/2005/8/layout/hProcess11"/>
    <dgm:cxn modelId="{5095E953-439D-4E9E-8936-16EDD70527AD}" type="presParOf" srcId="{98CF8DC6-EE3D-45F7-834F-1C33D0C24AB1}" destId="{E9A12786-57D6-4755-A14D-1C91480B8ED2}" srcOrd="0" destOrd="0" presId="urn:microsoft.com/office/officeart/2005/8/layout/hProcess11"/>
    <dgm:cxn modelId="{15A85840-D134-4C6B-B27D-0E1CD0A03202}" type="presParOf" srcId="{98CF8DC6-EE3D-45F7-834F-1C33D0C24AB1}" destId="{D4360B26-B234-4067-B99C-9267836FE463}" srcOrd="1" destOrd="0" presId="urn:microsoft.com/office/officeart/2005/8/layout/hProcess11"/>
    <dgm:cxn modelId="{ED26FE27-CF0C-4D82-B0AE-A3BA15011F78}" type="presParOf" srcId="{98CF8DC6-EE3D-45F7-834F-1C33D0C24AB1}" destId="{08BF0EA9-FCC1-4123-9565-C330FAB493F0}" srcOrd="2" destOrd="0" presId="urn:microsoft.com/office/officeart/2005/8/layout/hProcess1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05324F6D-B322-42AC-994B-2C3D3B620177}">
      <dgm:prSet phldrT="[文本]" custT="1"/>
      <dgm:spPr/>
      <dgm:t>
        <a:bodyPr/>
        <a:lstStyle/>
        <a:p>
          <a:endParaRPr lang="zh-CN" altLang="en-US" sz="1800" dirty="0">
            <a:latin typeface="楷体" pitchFamily="49" charset="-122"/>
            <a:ea typeface="楷体" pitchFamily="49" charset="-122"/>
          </a:endParaRPr>
        </a:p>
      </dgm:t>
    </dgm:pt>
    <dgm:pt modelId="{762DD176-1674-413C-96E0-7A6AA2CBC63E}" type="parTrans" cxnId="{4154B702-9AA6-4012-B6BA-59E5990029DA}">
      <dgm:prSet/>
      <dgm:spPr/>
      <dgm:t>
        <a:bodyPr/>
        <a:lstStyle/>
        <a:p>
          <a:endParaRPr lang="zh-CN" altLang="en-US"/>
        </a:p>
      </dgm:t>
    </dgm:pt>
    <dgm:pt modelId="{D1A583DC-D0F7-45F7-8485-716B27EED5DE}" type="sibTrans" cxnId="{4154B702-9AA6-4012-B6BA-59E5990029DA}">
      <dgm:prSet/>
      <dgm:spPr/>
      <dgm:t>
        <a:bodyPr/>
        <a:lstStyle/>
        <a:p>
          <a:endParaRPr lang="zh-CN" altLang="en-US"/>
        </a:p>
      </dgm:t>
    </dgm:pt>
    <dgm:pt modelId="{74655D8D-A634-4BB6-9700-1C5640719E21}">
      <dgm:prSet phldrT="[文本]" custT="1"/>
      <dgm:spPr/>
      <dgm:t>
        <a:bodyPr/>
        <a:lstStyle/>
        <a:p>
          <a:endParaRPr lang="zh-CN" altLang="en-US" sz="1800" dirty="0">
            <a:latin typeface="楷体" pitchFamily="49" charset="-122"/>
            <a:ea typeface="楷体" pitchFamily="49" charset="-122"/>
          </a:endParaRPr>
        </a:p>
      </dgm:t>
    </dgm:pt>
    <dgm:pt modelId="{ED2A73A3-9438-444C-A1F9-6DBC9F946B57}" type="parTrans" cxnId="{D94CCE15-6E24-44DA-B818-1C4AFEFCCB8A}">
      <dgm:prSet/>
      <dgm:spPr/>
      <dgm:t>
        <a:bodyPr/>
        <a:lstStyle/>
        <a:p>
          <a:endParaRPr lang="zh-CN" altLang="en-US"/>
        </a:p>
      </dgm:t>
    </dgm:pt>
    <dgm:pt modelId="{BF2861D1-836F-41D2-8F0A-043F1A66EB95}" type="sibTrans" cxnId="{D94CCE15-6E24-44DA-B818-1C4AFEFCCB8A}">
      <dgm:prSet/>
      <dgm:spPr/>
      <dgm:t>
        <a:bodyPr/>
        <a:lstStyle/>
        <a:p>
          <a:endParaRPr lang="zh-CN" altLang="en-US"/>
        </a:p>
      </dgm:t>
    </dgm:pt>
    <dgm:pt modelId="{6701ED41-2374-4BA4-9867-AEAD4F1F8EBB}">
      <dgm:prSet phldrT="[文本]" custT="1"/>
      <dgm:spPr/>
      <dgm:t>
        <a:bodyPr/>
        <a:lstStyle/>
        <a:p>
          <a:endParaRPr lang="zh-CN" altLang="en-US" sz="1800" dirty="0">
            <a:latin typeface="楷体" pitchFamily="49" charset="-122"/>
            <a:ea typeface="楷体" pitchFamily="49" charset="-122"/>
          </a:endParaRPr>
        </a:p>
      </dgm:t>
    </dgm:pt>
    <dgm:pt modelId="{5F5E27F9-4A1F-4038-A1A9-E25F0C6D4286}" type="parTrans" cxnId="{E529BDAF-E5C0-4CC9-AE0F-D347B60F8F59}">
      <dgm:prSet/>
      <dgm:spPr/>
      <dgm:t>
        <a:bodyPr/>
        <a:lstStyle/>
        <a:p>
          <a:endParaRPr lang="zh-CN" altLang="en-US"/>
        </a:p>
      </dgm:t>
    </dgm:pt>
    <dgm:pt modelId="{9EC1DE2D-DA20-4E57-8533-7603A2C76954}" type="sibTrans" cxnId="{E529BDAF-E5C0-4CC9-AE0F-D347B60F8F59}">
      <dgm:prSet/>
      <dgm:spPr/>
      <dgm:t>
        <a:bodyPr/>
        <a:lstStyle/>
        <a:p>
          <a:endParaRPr lang="zh-CN" altLang="en-US"/>
        </a:p>
      </dgm:t>
    </dgm:pt>
    <dgm:pt modelId="{29620489-6509-440A-AC79-90E2D35B9010}">
      <dgm:prSet/>
      <dgm:spPr/>
      <dgm:t>
        <a:bodyPr/>
        <a:lstStyle/>
        <a:p>
          <a:endParaRPr lang="zh-CN" altLang="en-US" dirty="0"/>
        </a:p>
      </dgm:t>
    </dgm:pt>
    <dgm:pt modelId="{3A3F3F7B-F213-4465-9F53-9C5C7D8A5E8E}" type="parTrans" cxnId="{64FC340E-53DC-4B8C-8569-954C3E72E4D0}">
      <dgm:prSet/>
      <dgm:spPr/>
      <dgm:t>
        <a:bodyPr/>
        <a:lstStyle/>
        <a:p>
          <a:endParaRPr lang="zh-CN" altLang="en-US"/>
        </a:p>
      </dgm:t>
    </dgm:pt>
    <dgm:pt modelId="{3366DDEC-4C18-4FDB-87A6-F2F0DFDCDB2D}" type="sibTrans" cxnId="{64FC340E-53DC-4B8C-8569-954C3E72E4D0}">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04A0DF81-D075-4C63-88A8-4C88E635C540}" type="pres">
      <dgm:prSet presAssocID="{05324F6D-B322-42AC-994B-2C3D3B620177}" presName="compositeA" presStyleCnt="0"/>
      <dgm:spPr/>
    </dgm:pt>
    <dgm:pt modelId="{9CC64E0C-397D-4F14-A370-7F3620FB6C9E}" type="pres">
      <dgm:prSet presAssocID="{05324F6D-B322-42AC-994B-2C3D3B620177}" presName="textA" presStyleLbl="revTx" presStyleIdx="0" presStyleCnt="8">
        <dgm:presLayoutVars>
          <dgm:bulletEnabled val="1"/>
        </dgm:presLayoutVars>
      </dgm:prSet>
      <dgm:spPr/>
      <dgm:t>
        <a:bodyPr/>
        <a:lstStyle/>
        <a:p>
          <a:endParaRPr lang="zh-CN" altLang="en-US"/>
        </a:p>
      </dgm:t>
    </dgm:pt>
    <dgm:pt modelId="{1FF35C99-A9C4-4458-8414-40A45D0A866A}" type="pres">
      <dgm:prSet presAssocID="{05324F6D-B322-42AC-994B-2C3D3B620177}" presName="circleA" presStyleLbl="node1" presStyleIdx="0" presStyleCnt="8" custScaleX="122944" custScaleY="121162" custLinFactNeighborX="47246" custLinFactNeighborY="-1"/>
      <dgm:spPr>
        <a:prstGeom prst="ellipse">
          <a:avLst/>
        </a:prstGeom>
        <a:solidFill>
          <a:srgbClr val="C00000"/>
        </a:solidFill>
      </dgm:spPr>
    </dgm:pt>
    <dgm:pt modelId="{62703D6C-268A-495C-A222-9E9E1D954DF5}" type="pres">
      <dgm:prSet presAssocID="{05324F6D-B322-42AC-994B-2C3D3B620177}" presName="spaceA" presStyleCnt="0"/>
      <dgm:spPr/>
    </dgm:pt>
    <dgm:pt modelId="{12C2CD66-7AD0-4CDC-910D-541E58D21BCA}" type="pres">
      <dgm:prSet presAssocID="{D1A583DC-D0F7-45F7-8485-716B27EED5DE}" presName="space" presStyleCnt="0"/>
      <dgm:spPr/>
    </dgm:pt>
    <dgm:pt modelId="{EB03B90B-7503-498D-8673-3FA55639B742}" type="pres">
      <dgm:prSet presAssocID="{74655D8D-A634-4BB6-9700-1C5640719E21}" presName="compositeB" presStyleCnt="0"/>
      <dgm:spPr/>
    </dgm:pt>
    <dgm:pt modelId="{1F3A40B0-E301-448F-B1EA-57A3618106E0}" type="pres">
      <dgm:prSet presAssocID="{74655D8D-A634-4BB6-9700-1C5640719E21}" presName="textB" presStyleLbl="revTx" presStyleIdx="1" presStyleCnt="8">
        <dgm:presLayoutVars>
          <dgm:bulletEnabled val="1"/>
        </dgm:presLayoutVars>
      </dgm:prSet>
      <dgm:spPr/>
      <dgm:t>
        <a:bodyPr/>
        <a:lstStyle/>
        <a:p>
          <a:endParaRPr lang="zh-CN" altLang="en-US"/>
        </a:p>
      </dgm:t>
    </dgm:pt>
    <dgm:pt modelId="{236512E7-6A11-4FD2-A2D4-7447B2B8F6A2}" type="pres">
      <dgm:prSet presAssocID="{74655D8D-A634-4BB6-9700-1C5640719E21}" presName="circleB" presStyleLbl="node1" presStyleIdx="1" presStyleCnt="8"/>
      <dgm:spPr>
        <a:solidFill>
          <a:srgbClr val="C00000"/>
        </a:solidFill>
      </dgm:spPr>
    </dgm:pt>
    <dgm:pt modelId="{80C122B5-6983-408A-A90E-584D0A2E2060}" type="pres">
      <dgm:prSet presAssocID="{74655D8D-A634-4BB6-9700-1C5640719E21}" presName="spaceB" presStyleCnt="0"/>
      <dgm:spPr/>
    </dgm:pt>
    <dgm:pt modelId="{DA23FD7B-6EC1-4E69-BE64-665505E80977}" type="pres">
      <dgm:prSet presAssocID="{BF2861D1-836F-41D2-8F0A-043F1A66EB95}" presName="space" presStyleCnt="0"/>
      <dgm:spPr/>
    </dgm:pt>
    <dgm:pt modelId="{5C72BE93-C80B-4C6B-ABFB-98D5F59B54A1}" type="pres">
      <dgm:prSet presAssocID="{6701ED41-2374-4BA4-9867-AEAD4F1F8EBB}" presName="compositeA" presStyleCnt="0"/>
      <dgm:spPr/>
    </dgm:pt>
    <dgm:pt modelId="{A09607D7-CA61-409D-B3A8-048CD64A8B87}" type="pres">
      <dgm:prSet presAssocID="{6701ED41-2374-4BA4-9867-AEAD4F1F8EBB}" presName="textA" presStyleLbl="revTx" presStyleIdx="2" presStyleCnt="8">
        <dgm:presLayoutVars>
          <dgm:bulletEnabled val="1"/>
        </dgm:presLayoutVars>
      </dgm:prSet>
      <dgm:spPr/>
      <dgm:t>
        <a:bodyPr/>
        <a:lstStyle/>
        <a:p>
          <a:endParaRPr lang="zh-CN" altLang="en-US"/>
        </a:p>
      </dgm:t>
    </dgm:pt>
    <dgm:pt modelId="{AA488178-B3EA-431F-B69B-62756DA9F0C9}" type="pres">
      <dgm:prSet presAssocID="{6701ED41-2374-4BA4-9867-AEAD4F1F8EBB}" presName="circleA" presStyleLbl="node1" presStyleIdx="2" presStyleCnt="8" custLinFactNeighborX="58631" custLinFactNeighborY="-10582"/>
      <dgm:spPr>
        <a:solidFill>
          <a:srgbClr val="C00000"/>
        </a:solidFill>
        <a:ln>
          <a:solidFill>
            <a:schemeClr val="bg1"/>
          </a:solidFill>
        </a:ln>
      </dgm:spPr>
      <dgm:t>
        <a:bodyPr/>
        <a:lstStyle/>
        <a:p>
          <a:endParaRPr lang="zh-CN" altLang="en-US"/>
        </a:p>
      </dgm:t>
    </dgm:pt>
    <dgm:pt modelId="{760DEB00-50DE-47F2-A184-DD753E21DC8F}" type="pres">
      <dgm:prSet presAssocID="{6701ED41-2374-4BA4-9867-AEAD4F1F8EBB}" presName="spaceA" presStyleCnt="0"/>
      <dgm:spPr/>
    </dgm:pt>
    <dgm:pt modelId="{507DC03E-AB6E-4572-B54C-3EA3F07FE85A}" type="pres">
      <dgm:prSet presAssocID="{9EC1DE2D-DA20-4E57-8533-7603A2C76954}" presName="space" presStyleCnt="0"/>
      <dgm:spPr/>
    </dgm:pt>
    <dgm:pt modelId="{3A01FC89-59B2-41FE-AAF9-62B6855F994B}" type="pres">
      <dgm:prSet presAssocID="{DFA27290-C2B4-4F73-9C1A-4CB302A46262}" presName="compositeB" presStyleCnt="0"/>
      <dgm:spPr/>
    </dgm:pt>
    <dgm:pt modelId="{9BAF5D93-483F-4593-B5C1-50B93157CC1F}" type="pres">
      <dgm:prSet presAssocID="{DFA27290-C2B4-4F73-9C1A-4CB302A46262}" presName="textB" presStyleLbl="revTx" presStyleIdx="3" presStyleCnt="8">
        <dgm:presLayoutVars>
          <dgm:bulletEnabled val="1"/>
        </dgm:presLayoutVars>
      </dgm:prSet>
      <dgm:spPr/>
      <dgm:t>
        <a:bodyPr/>
        <a:lstStyle/>
        <a:p>
          <a:endParaRPr lang="zh-CN" altLang="en-US"/>
        </a:p>
      </dgm:t>
    </dgm:pt>
    <dgm:pt modelId="{DF84534D-4263-45C0-8935-0D03CDBB7936}" type="pres">
      <dgm:prSet presAssocID="{DFA27290-C2B4-4F73-9C1A-4CB302A46262}" presName="circleB" presStyleLbl="node1" presStyleIdx="3" presStyleCnt="8" custLinFactNeighborX="46437" custLinFactNeighborY="-10582"/>
      <dgm:spPr>
        <a:solidFill>
          <a:srgbClr val="C00000"/>
        </a:solidFill>
      </dgm:spPr>
      <dgm:t>
        <a:bodyPr/>
        <a:lstStyle/>
        <a:p>
          <a:endParaRPr lang="zh-CN" altLang="en-US"/>
        </a:p>
      </dgm:t>
    </dgm:pt>
    <dgm:pt modelId="{B4E85672-1D9E-4C1D-845E-61C60DEDF484}" type="pres">
      <dgm:prSet presAssocID="{DFA27290-C2B4-4F73-9C1A-4CB302A46262}" presName="spaceB" presStyleCnt="0"/>
      <dgm:spPr/>
    </dgm:pt>
    <dgm:pt modelId="{3AA8249D-6EDC-43AB-8263-D04A5536289B}" type="pres">
      <dgm:prSet presAssocID="{B4D6CF44-6CF3-41C6-A470-C79F631473D3}" presName="space" presStyleCnt="0"/>
      <dgm:spPr/>
    </dgm:pt>
    <dgm:pt modelId="{0C987F68-5CAB-4B02-A5D4-F8820AA81DE3}" type="pres">
      <dgm:prSet presAssocID="{B5AFFD36-C4CD-48D9-8E76-A7CDAE08FA43}" presName="compositeA" presStyleCnt="0"/>
      <dgm:spPr/>
    </dgm:pt>
    <dgm:pt modelId="{C2DAC1D9-5F46-4B08-BE07-05B7938E0BF4}" type="pres">
      <dgm:prSet presAssocID="{B5AFFD36-C4CD-48D9-8E76-A7CDAE08FA43}" presName="textA" presStyleLbl="revTx" presStyleIdx="4" presStyleCnt="8">
        <dgm:presLayoutVars>
          <dgm:bulletEnabled val="1"/>
        </dgm:presLayoutVars>
      </dgm:prSet>
      <dgm:spPr/>
      <dgm:t>
        <a:bodyPr/>
        <a:lstStyle/>
        <a:p>
          <a:endParaRPr lang="zh-CN" altLang="en-US"/>
        </a:p>
      </dgm:t>
    </dgm:pt>
    <dgm:pt modelId="{987F1D7D-C0A9-4CFD-9405-F635A350B4F5}" type="pres">
      <dgm:prSet presAssocID="{B5AFFD36-C4CD-48D9-8E76-A7CDAE08FA43}" presName="circleA" presStyleLbl="node1" presStyleIdx="4" presStyleCnt="8" custLinFactX="300000" custLinFactNeighborX="327082" custLinFactNeighborY="-10582"/>
      <dgm:spPr>
        <a:solidFill>
          <a:srgbClr val="C00000"/>
        </a:solidFill>
      </dgm:spPr>
      <dgm:t>
        <a:bodyPr/>
        <a:lstStyle/>
        <a:p>
          <a:endParaRPr lang="zh-CN" altLang="en-US"/>
        </a:p>
      </dgm:t>
    </dgm:pt>
    <dgm:pt modelId="{CA8598AA-854E-41D6-B70E-AFBE2EE47515}" type="pres">
      <dgm:prSet presAssocID="{B5AFFD36-C4CD-48D9-8E76-A7CDAE08FA43}" presName="spaceA" presStyleCnt="0"/>
      <dgm:spPr/>
    </dgm:pt>
    <dgm:pt modelId="{293B6F7F-335E-432B-AD60-7D74B5C4511D}" type="pres">
      <dgm:prSet presAssocID="{8162CCCF-2A6E-4E65-B0F4-3EE04AAF95A7}" presName="space" presStyleCnt="0"/>
      <dgm:spPr/>
    </dgm:pt>
    <dgm:pt modelId="{1F2B4439-7367-4321-9794-E393BE0B2B29}" type="pres">
      <dgm:prSet presAssocID="{136C84BA-B417-4DEB-BE17-1EB3ED0EE680}" presName="compositeB" presStyleCnt="0"/>
      <dgm:spPr/>
    </dgm:pt>
    <dgm:pt modelId="{B64AECF6-9091-44A3-97BF-C600E0E389FE}" type="pres">
      <dgm:prSet presAssocID="{136C84BA-B417-4DEB-BE17-1EB3ED0EE680}" presName="textB" presStyleLbl="revTx" presStyleIdx="5" presStyleCnt="8">
        <dgm:presLayoutVars>
          <dgm:bulletEnabled val="1"/>
        </dgm:presLayoutVars>
      </dgm:prSet>
      <dgm:spPr/>
      <dgm:t>
        <a:bodyPr/>
        <a:lstStyle/>
        <a:p>
          <a:endParaRPr lang="zh-CN" altLang="en-US"/>
        </a:p>
      </dgm:t>
    </dgm:pt>
    <dgm:pt modelId="{3C09F773-9C38-4F89-8189-C51B1766FC5A}" type="pres">
      <dgm:prSet presAssocID="{136C84BA-B417-4DEB-BE17-1EB3ED0EE680}" presName="circleB" presStyleLbl="node1" presStyleIdx="5" presStyleCnt="8" custLinFactX="300000" custLinFactNeighborX="336240" custLinFactNeighborY="-10582"/>
      <dgm:spPr>
        <a:solidFill>
          <a:srgbClr val="C00000"/>
        </a:solidFill>
      </dgm:spPr>
    </dgm:pt>
    <dgm:pt modelId="{4CCF8B03-CA0F-48C4-8855-828EFDB76D3A}" type="pres">
      <dgm:prSet presAssocID="{136C84BA-B417-4DEB-BE17-1EB3ED0EE680}" presName="spaceB" presStyleCnt="0"/>
      <dgm:spPr/>
    </dgm:pt>
    <dgm:pt modelId="{6FF97C6B-9A73-45BB-8755-9E06EFDEE05C}" type="pres">
      <dgm:prSet presAssocID="{1F00A9A3-0844-488B-83C6-696E32264272}" presName="space" presStyleCnt="0"/>
      <dgm:spPr/>
    </dgm:pt>
    <dgm:pt modelId="{4A8C18F1-1167-49CE-B83F-D36BD22CBDCE}" type="pres">
      <dgm:prSet presAssocID="{88778486-446B-4B97-BBD3-D2093EC13DB9}" presName="compositeA" presStyleCnt="0"/>
      <dgm:spPr/>
    </dgm:pt>
    <dgm:pt modelId="{5FC0D3E1-1141-4123-A5BD-E31928545105}" type="pres">
      <dgm:prSet presAssocID="{88778486-446B-4B97-BBD3-D2093EC13DB9}" presName="textA" presStyleLbl="revTx" presStyleIdx="6" presStyleCnt="8">
        <dgm:presLayoutVars>
          <dgm:bulletEnabled val="1"/>
        </dgm:presLayoutVars>
      </dgm:prSet>
      <dgm:spPr/>
      <dgm:t>
        <a:bodyPr/>
        <a:lstStyle/>
        <a:p>
          <a:endParaRPr lang="zh-CN" altLang="en-US"/>
        </a:p>
      </dgm:t>
    </dgm:pt>
    <dgm:pt modelId="{C1FE1D79-3D44-44EF-900E-97D3EB1B1E58}" type="pres">
      <dgm:prSet presAssocID="{88778486-446B-4B97-BBD3-D2093EC13DB9}" presName="circleA" presStyleLbl="node1" presStyleIdx="6" presStyleCnt="8" custLinFactX="276801" custLinFactNeighborX="300000" custLinFactNeighborY="-10582"/>
      <dgm:spPr>
        <a:solidFill>
          <a:srgbClr val="C00000"/>
        </a:solidFill>
      </dgm:spPr>
    </dgm:pt>
    <dgm:pt modelId="{47448B35-177C-47F8-863A-C76DD6F5D598}" type="pres">
      <dgm:prSet presAssocID="{88778486-446B-4B97-BBD3-D2093EC13DB9}" presName="spaceA" presStyleCnt="0"/>
      <dgm:spPr/>
    </dgm:pt>
    <dgm:pt modelId="{FF8046FC-40F9-479B-9F8F-2A93C142CB30}" type="pres">
      <dgm:prSet presAssocID="{0743E336-9266-4CB4-8394-1D348B7D383F}" presName="space" presStyleCnt="0"/>
      <dgm:spPr/>
    </dgm:pt>
    <dgm:pt modelId="{98CF8DC6-EE3D-45F7-834F-1C33D0C24AB1}" type="pres">
      <dgm:prSet presAssocID="{29620489-6509-440A-AC79-90E2D35B9010}" presName="compositeB" presStyleCnt="0"/>
      <dgm:spPr/>
    </dgm:pt>
    <dgm:pt modelId="{E9A12786-57D6-4755-A14D-1C91480B8ED2}" type="pres">
      <dgm:prSet presAssocID="{29620489-6509-440A-AC79-90E2D35B9010}" presName="textB" presStyleLbl="revTx" presStyleIdx="7" presStyleCnt="8">
        <dgm:presLayoutVars>
          <dgm:bulletEnabled val="1"/>
        </dgm:presLayoutVars>
      </dgm:prSet>
      <dgm:spPr/>
      <dgm:t>
        <a:bodyPr/>
        <a:lstStyle/>
        <a:p>
          <a:endParaRPr lang="zh-CN" altLang="en-US"/>
        </a:p>
      </dgm:t>
    </dgm:pt>
    <dgm:pt modelId="{D4360B26-B234-4067-B99C-9267836FE463}" type="pres">
      <dgm:prSet presAssocID="{29620489-6509-440A-AC79-90E2D35B9010}" presName="circleB" presStyleLbl="node1" presStyleIdx="7" presStyleCnt="8" custLinFactX="200000" custLinFactNeighborX="270116" custLinFactNeighborY="-10582"/>
      <dgm:spPr>
        <a:solidFill>
          <a:srgbClr val="C00000"/>
        </a:solidFill>
      </dgm:spPr>
    </dgm:pt>
    <dgm:pt modelId="{08BF0EA9-FCC1-4123-9565-C330FAB493F0}" type="pres">
      <dgm:prSet presAssocID="{29620489-6509-440A-AC79-90E2D35B9010}" presName="spaceB"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5734A16-E436-4942-9BD0-768A42CEE52E}" type="presOf" srcId="{136C84BA-B417-4DEB-BE17-1EB3ED0EE680}" destId="{B64AECF6-9091-44A3-97BF-C600E0E389FE}" srcOrd="0" destOrd="0" presId="urn:microsoft.com/office/officeart/2005/8/layout/hProcess11"/>
    <dgm:cxn modelId="{4154B702-9AA6-4012-B6BA-59E5990029DA}" srcId="{48E4028B-27B2-485E-82AE-2E7332D54C33}" destId="{05324F6D-B322-42AC-994B-2C3D3B620177}" srcOrd="0" destOrd="0" parTransId="{762DD176-1674-413C-96E0-7A6AA2CBC63E}" sibTransId="{D1A583DC-D0F7-45F7-8485-716B27EED5DE}"/>
    <dgm:cxn modelId="{D94CCE15-6E24-44DA-B818-1C4AFEFCCB8A}" srcId="{48E4028B-27B2-485E-82AE-2E7332D54C33}" destId="{74655D8D-A634-4BB6-9700-1C5640719E21}" srcOrd="1" destOrd="0" parTransId="{ED2A73A3-9438-444C-A1F9-6DBC9F946B57}" sibTransId="{BF2861D1-836F-41D2-8F0A-043F1A66EB95}"/>
    <dgm:cxn modelId="{EB486605-C31C-41B2-96FA-1B68C368B49B}" type="presOf" srcId="{6701ED41-2374-4BA4-9867-AEAD4F1F8EBB}" destId="{A09607D7-CA61-409D-B3A8-048CD64A8B87}" srcOrd="0" destOrd="0" presId="urn:microsoft.com/office/officeart/2005/8/layout/hProcess11"/>
    <dgm:cxn modelId="{7ED05A34-341E-4AD4-BBFF-303F65BF699B}" type="presOf" srcId="{88778486-446B-4B97-BBD3-D2093EC13DB9}" destId="{5FC0D3E1-1141-4123-A5BD-E31928545105}" srcOrd="0" destOrd="0" presId="urn:microsoft.com/office/officeart/2005/8/layout/hProcess11"/>
    <dgm:cxn modelId="{DC01519B-2D9A-475A-B837-4FCC9C72B0A0}" type="presOf" srcId="{DFA27290-C2B4-4F73-9C1A-4CB302A46262}" destId="{9BAF5D93-483F-4593-B5C1-50B93157CC1F}" srcOrd="0" destOrd="0" presId="urn:microsoft.com/office/officeart/2005/8/layout/hProcess11"/>
    <dgm:cxn modelId="{CB81C0C3-1AD0-4EFA-B2FA-F114B8B90473}" type="presOf" srcId="{29620489-6509-440A-AC79-90E2D35B9010}" destId="{E9A12786-57D6-4755-A14D-1C91480B8ED2}" srcOrd="0" destOrd="0" presId="urn:microsoft.com/office/officeart/2005/8/layout/hProcess11"/>
    <dgm:cxn modelId="{D7AFAA6F-FFC7-45E1-B4BD-AB2115CB476E}" type="presOf" srcId="{B5AFFD36-C4CD-48D9-8E76-A7CDAE08FA43}" destId="{C2DAC1D9-5F46-4B08-BE07-05B7938E0BF4}" srcOrd="0" destOrd="0" presId="urn:microsoft.com/office/officeart/2005/8/layout/hProcess11"/>
    <dgm:cxn modelId="{A75EEE57-E1C7-4900-A0D1-369D1583A859}" type="presOf" srcId="{74655D8D-A634-4BB6-9700-1C5640719E21}" destId="{1F3A40B0-E301-448F-B1EA-57A3618106E0}" srcOrd="0" destOrd="0" presId="urn:microsoft.com/office/officeart/2005/8/layout/hProcess11"/>
    <dgm:cxn modelId="{64FC340E-53DC-4B8C-8569-954C3E72E4D0}" srcId="{48E4028B-27B2-485E-82AE-2E7332D54C33}" destId="{29620489-6509-440A-AC79-90E2D35B9010}" srcOrd="7" destOrd="0" parTransId="{3A3F3F7B-F213-4465-9F53-9C5C7D8A5E8E}" sibTransId="{3366DDEC-4C18-4FDB-87A6-F2F0DFDCDB2D}"/>
    <dgm:cxn modelId="{0C39558A-6D0A-44B3-B314-FADE3C86AF44}" type="presOf" srcId="{05324F6D-B322-42AC-994B-2C3D3B620177}" destId="{9CC64E0C-397D-4F14-A370-7F3620FB6C9E}"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AF4605A0-6550-44E4-8052-FB4AADD1CA2A}" type="presOf" srcId="{48E4028B-27B2-485E-82AE-2E7332D54C33}" destId="{799D2935-DD1D-4DFC-9C5B-1A217FF93271}" srcOrd="0" destOrd="0" presId="urn:microsoft.com/office/officeart/2005/8/layout/hProcess11"/>
    <dgm:cxn modelId="{E529BDAF-E5C0-4CC9-AE0F-D347B60F8F59}" srcId="{48E4028B-27B2-485E-82AE-2E7332D54C33}" destId="{6701ED41-2374-4BA4-9867-AEAD4F1F8EBB}" srcOrd="2" destOrd="0" parTransId="{5F5E27F9-4A1F-4038-A1A9-E25F0C6D4286}" sibTransId="{9EC1DE2D-DA20-4E57-8533-7603A2C76954}"/>
    <dgm:cxn modelId="{9D51ED84-8280-456D-ABA9-38989E7CB310}" srcId="{48E4028B-27B2-485E-82AE-2E7332D54C33}" destId="{DFA27290-C2B4-4F73-9C1A-4CB302A46262}" srcOrd="3" destOrd="0" parTransId="{44319B82-DD4A-497B-A620-1BCB65CB4F46}" sibTransId="{B4D6CF44-6CF3-41C6-A470-C79F631473D3}"/>
    <dgm:cxn modelId="{2FA3FC1F-3F05-440D-BDA9-3821653322B7}" srcId="{48E4028B-27B2-485E-82AE-2E7332D54C33}" destId="{88778486-446B-4B97-BBD3-D2093EC13DB9}" srcOrd="6" destOrd="0" parTransId="{C4A12F55-BA46-4D65-B192-F4CBDF79046E}" sibTransId="{0743E336-9266-4CB4-8394-1D348B7D383F}"/>
    <dgm:cxn modelId="{417FEB81-B6F3-46B7-9826-A6BC80127823}" type="presParOf" srcId="{799D2935-DD1D-4DFC-9C5B-1A217FF93271}" destId="{AD91FF94-9E6D-4995-BD3F-1F21CF928E0D}" srcOrd="0" destOrd="0" presId="urn:microsoft.com/office/officeart/2005/8/layout/hProcess11"/>
    <dgm:cxn modelId="{9B23715F-1E74-47BD-BFAC-E706C2157285}" type="presParOf" srcId="{799D2935-DD1D-4DFC-9C5B-1A217FF93271}" destId="{DFD26A72-8BC9-4F33-B67A-346B97F5FE4B}" srcOrd="1" destOrd="0" presId="urn:microsoft.com/office/officeart/2005/8/layout/hProcess11"/>
    <dgm:cxn modelId="{53775533-8300-447B-8BCC-DF759482E688}" type="presParOf" srcId="{DFD26A72-8BC9-4F33-B67A-346B97F5FE4B}" destId="{04A0DF81-D075-4C63-88A8-4C88E635C540}" srcOrd="0" destOrd="0" presId="urn:microsoft.com/office/officeart/2005/8/layout/hProcess11"/>
    <dgm:cxn modelId="{04E3085A-D887-445D-B728-470FBD69B77B}" type="presParOf" srcId="{04A0DF81-D075-4C63-88A8-4C88E635C540}" destId="{9CC64E0C-397D-4F14-A370-7F3620FB6C9E}" srcOrd="0" destOrd="0" presId="urn:microsoft.com/office/officeart/2005/8/layout/hProcess11"/>
    <dgm:cxn modelId="{2023648E-CF84-468D-9F38-4B0F4465E873}" type="presParOf" srcId="{04A0DF81-D075-4C63-88A8-4C88E635C540}" destId="{1FF35C99-A9C4-4458-8414-40A45D0A866A}" srcOrd="1" destOrd="0" presId="urn:microsoft.com/office/officeart/2005/8/layout/hProcess11"/>
    <dgm:cxn modelId="{14C4125B-60D9-49D9-9DD6-A6554DC211B9}" type="presParOf" srcId="{04A0DF81-D075-4C63-88A8-4C88E635C540}" destId="{62703D6C-268A-495C-A222-9E9E1D954DF5}" srcOrd="2" destOrd="0" presId="urn:microsoft.com/office/officeart/2005/8/layout/hProcess11"/>
    <dgm:cxn modelId="{4A87340D-1E91-4C02-B222-8641D35B0AA9}" type="presParOf" srcId="{DFD26A72-8BC9-4F33-B67A-346B97F5FE4B}" destId="{12C2CD66-7AD0-4CDC-910D-541E58D21BCA}" srcOrd="1" destOrd="0" presId="urn:microsoft.com/office/officeart/2005/8/layout/hProcess11"/>
    <dgm:cxn modelId="{732A39BD-C66D-43C9-80C1-103EEDCFCCBF}" type="presParOf" srcId="{DFD26A72-8BC9-4F33-B67A-346B97F5FE4B}" destId="{EB03B90B-7503-498D-8673-3FA55639B742}" srcOrd="2" destOrd="0" presId="urn:microsoft.com/office/officeart/2005/8/layout/hProcess11"/>
    <dgm:cxn modelId="{1E6299C7-0F45-4439-95BA-E32C6B05B839}" type="presParOf" srcId="{EB03B90B-7503-498D-8673-3FA55639B742}" destId="{1F3A40B0-E301-448F-B1EA-57A3618106E0}" srcOrd="0" destOrd="0" presId="urn:microsoft.com/office/officeart/2005/8/layout/hProcess11"/>
    <dgm:cxn modelId="{23390EE3-F5BE-4E0F-B50E-03DE23A6B563}" type="presParOf" srcId="{EB03B90B-7503-498D-8673-3FA55639B742}" destId="{236512E7-6A11-4FD2-A2D4-7447B2B8F6A2}" srcOrd="1" destOrd="0" presId="urn:microsoft.com/office/officeart/2005/8/layout/hProcess11"/>
    <dgm:cxn modelId="{FD357623-6DC6-4901-B0E4-7F843F7B9BE1}" type="presParOf" srcId="{EB03B90B-7503-498D-8673-3FA55639B742}" destId="{80C122B5-6983-408A-A90E-584D0A2E2060}" srcOrd="2" destOrd="0" presId="urn:microsoft.com/office/officeart/2005/8/layout/hProcess11"/>
    <dgm:cxn modelId="{775F3D30-7332-4265-A109-15C955D6963A}" type="presParOf" srcId="{DFD26A72-8BC9-4F33-B67A-346B97F5FE4B}" destId="{DA23FD7B-6EC1-4E69-BE64-665505E80977}" srcOrd="3" destOrd="0" presId="urn:microsoft.com/office/officeart/2005/8/layout/hProcess11"/>
    <dgm:cxn modelId="{75254152-A091-4163-881A-9A02DBFF47AB}" type="presParOf" srcId="{DFD26A72-8BC9-4F33-B67A-346B97F5FE4B}" destId="{5C72BE93-C80B-4C6B-ABFB-98D5F59B54A1}" srcOrd="4" destOrd="0" presId="urn:microsoft.com/office/officeart/2005/8/layout/hProcess11"/>
    <dgm:cxn modelId="{4F323A52-3884-42A2-91B8-17D179BA9820}" type="presParOf" srcId="{5C72BE93-C80B-4C6B-ABFB-98D5F59B54A1}" destId="{A09607D7-CA61-409D-B3A8-048CD64A8B87}" srcOrd="0" destOrd="0" presId="urn:microsoft.com/office/officeart/2005/8/layout/hProcess11"/>
    <dgm:cxn modelId="{DE9CA35D-65D3-4F14-87CD-B6B15406B789}" type="presParOf" srcId="{5C72BE93-C80B-4C6B-ABFB-98D5F59B54A1}" destId="{AA488178-B3EA-431F-B69B-62756DA9F0C9}" srcOrd="1" destOrd="0" presId="urn:microsoft.com/office/officeart/2005/8/layout/hProcess11"/>
    <dgm:cxn modelId="{6CE1A624-966F-4E9B-A43D-D271F2F33AEC}" type="presParOf" srcId="{5C72BE93-C80B-4C6B-ABFB-98D5F59B54A1}" destId="{760DEB00-50DE-47F2-A184-DD753E21DC8F}" srcOrd="2" destOrd="0" presId="urn:microsoft.com/office/officeart/2005/8/layout/hProcess11"/>
    <dgm:cxn modelId="{10CE3B90-D936-4B22-B86A-1C2D7ED43328}" type="presParOf" srcId="{DFD26A72-8BC9-4F33-B67A-346B97F5FE4B}" destId="{507DC03E-AB6E-4572-B54C-3EA3F07FE85A}" srcOrd="5" destOrd="0" presId="urn:microsoft.com/office/officeart/2005/8/layout/hProcess11"/>
    <dgm:cxn modelId="{9264EFA6-C131-4084-8B53-21659A60912B}" type="presParOf" srcId="{DFD26A72-8BC9-4F33-B67A-346B97F5FE4B}" destId="{3A01FC89-59B2-41FE-AAF9-62B6855F994B}" srcOrd="6" destOrd="0" presId="urn:microsoft.com/office/officeart/2005/8/layout/hProcess11"/>
    <dgm:cxn modelId="{6C37B6C0-C0A5-4037-A47B-A45F6EAFEB03}" type="presParOf" srcId="{3A01FC89-59B2-41FE-AAF9-62B6855F994B}" destId="{9BAF5D93-483F-4593-B5C1-50B93157CC1F}" srcOrd="0" destOrd="0" presId="urn:microsoft.com/office/officeart/2005/8/layout/hProcess11"/>
    <dgm:cxn modelId="{C2D59D6C-067E-4BD3-9C9F-FF7528C51EE4}" type="presParOf" srcId="{3A01FC89-59B2-41FE-AAF9-62B6855F994B}" destId="{DF84534D-4263-45C0-8935-0D03CDBB7936}" srcOrd="1" destOrd="0" presId="urn:microsoft.com/office/officeart/2005/8/layout/hProcess11"/>
    <dgm:cxn modelId="{6ECA2E96-514B-472C-BA90-EC87CFEC71BA}" type="presParOf" srcId="{3A01FC89-59B2-41FE-AAF9-62B6855F994B}" destId="{B4E85672-1D9E-4C1D-845E-61C60DEDF484}" srcOrd="2" destOrd="0" presId="urn:microsoft.com/office/officeart/2005/8/layout/hProcess11"/>
    <dgm:cxn modelId="{FCE4A44A-3EBB-49D3-877C-D76C1F3F9500}" type="presParOf" srcId="{DFD26A72-8BC9-4F33-B67A-346B97F5FE4B}" destId="{3AA8249D-6EDC-43AB-8263-D04A5536289B}" srcOrd="7" destOrd="0" presId="urn:microsoft.com/office/officeart/2005/8/layout/hProcess11"/>
    <dgm:cxn modelId="{83B26F10-E92B-4575-877E-5356FECDF853}" type="presParOf" srcId="{DFD26A72-8BC9-4F33-B67A-346B97F5FE4B}" destId="{0C987F68-5CAB-4B02-A5D4-F8820AA81DE3}" srcOrd="8" destOrd="0" presId="urn:microsoft.com/office/officeart/2005/8/layout/hProcess11"/>
    <dgm:cxn modelId="{300D59C0-9E79-40F9-AEC6-B440C5A573C0}" type="presParOf" srcId="{0C987F68-5CAB-4B02-A5D4-F8820AA81DE3}" destId="{C2DAC1D9-5F46-4B08-BE07-05B7938E0BF4}" srcOrd="0" destOrd="0" presId="urn:microsoft.com/office/officeart/2005/8/layout/hProcess11"/>
    <dgm:cxn modelId="{5C9E0BA1-9AD6-4744-9B37-C659900730A3}" type="presParOf" srcId="{0C987F68-5CAB-4B02-A5D4-F8820AA81DE3}" destId="{987F1D7D-C0A9-4CFD-9405-F635A350B4F5}" srcOrd="1" destOrd="0" presId="urn:microsoft.com/office/officeart/2005/8/layout/hProcess11"/>
    <dgm:cxn modelId="{8AF13CCF-8A12-43BD-806F-EA08524F3553}" type="presParOf" srcId="{0C987F68-5CAB-4B02-A5D4-F8820AA81DE3}" destId="{CA8598AA-854E-41D6-B70E-AFBE2EE47515}" srcOrd="2" destOrd="0" presId="urn:microsoft.com/office/officeart/2005/8/layout/hProcess11"/>
    <dgm:cxn modelId="{20093609-4621-4482-BDCB-CAD7FDA19597}" type="presParOf" srcId="{DFD26A72-8BC9-4F33-B67A-346B97F5FE4B}" destId="{293B6F7F-335E-432B-AD60-7D74B5C4511D}" srcOrd="9" destOrd="0" presId="urn:microsoft.com/office/officeart/2005/8/layout/hProcess11"/>
    <dgm:cxn modelId="{0FEE4667-6937-4E5C-822E-401B30111449}" type="presParOf" srcId="{DFD26A72-8BC9-4F33-B67A-346B97F5FE4B}" destId="{1F2B4439-7367-4321-9794-E393BE0B2B29}" srcOrd="10" destOrd="0" presId="urn:microsoft.com/office/officeart/2005/8/layout/hProcess11"/>
    <dgm:cxn modelId="{C8CF9373-EEFB-4C07-93BD-1F7F6B400B9C}" type="presParOf" srcId="{1F2B4439-7367-4321-9794-E393BE0B2B29}" destId="{B64AECF6-9091-44A3-97BF-C600E0E389FE}" srcOrd="0" destOrd="0" presId="urn:microsoft.com/office/officeart/2005/8/layout/hProcess11"/>
    <dgm:cxn modelId="{B99958FB-0FB6-472E-92E5-20956A41F08B}" type="presParOf" srcId="{1F2B4439-7367-4321-9794-E393BE0B2B29}" destId="{3C09F773-9C38-4F89-8189-C51B1766FC5A}" srcOrd="1" destOrd="0" presId="urn:microsoft.com/office/officeart/2005/8/layout/hProcess11"/>
    <dgm:cxn modelId="{624AF956-7306-4D24-8779-D603E7F5D158}" type="presParOf" srcId="{1F2B4439-7367-4321-9794-E393BE0B2B29}" destId="{4CCF8B03-CA0F-48C4-8855-828EFDB76D3A}" srcOrd="2" destOrd="0" presId="urn:microsoft.com/office/officeart/2005/8/layout/hProcess11"/>
    <dgm:cxn modelId="{BAAD4636-DC62-4E22-8FC9-C48B300AD1B5}" type="presParOf" srcId="{DFD26A72-8BC9-4F33-B67A-346B97F5FE4B}" destId="{6FF97C6B-9A73-45BB-8755-9E06EFDEE05C}" srcOrd="11" destOrd="0" presId="urn:microsoft.com/office/officeart/2005/8/layout/hProcess11"/>
    <dgm:cxn modelId="{E841695B-C08C-450B-BA28-50CD6063374D}" type="presParOf" srcId="{DFD26A72-8BC9-4F33-B67A-346B97F5FE4B}" destId="{4A8C18F1-1167-49CE-B83F-D36BD22CBDCE}" srcOrd="12" destOrd="0" presId="urn:microsoft.com/office/officeart/2005/8/layout/hProcess11"/>
    <dgm:cxn modelId="{E13A1201-229F-4AC6-9B61-0546F91D5603}" type="presParOf" srcId="{4A8C18F1-1167-49CE-B83F-D36BD22CBDCE}" destId="{5FC0D3E1-1141-4123-A5BD-E31928545105}" srcOrd="0" destOrd="0" presId="urn:microsoft.com/office/officeart/2005/8/layout/hProcess11"/>
    <dgm:cxn modelId="{57A82C6A-5710-4F63-BBCF-506129AF045E}" type="presParOf" srcId="{4A8C18F1-1167-49CE-B83F-D36BD22CBDCE}" destId="{C1FE1D79-3D44-44EF-900E-97D3EB1B1E58}" srcOrd="1" destOrd="0" presId="urn:microsoft.com/office/officeart/2005/8/layout/hProcess11"/>
    <dgm:cxn modelId="{7491ED06-EB7A-43FB-9D4A-3F39967E1819}" type="presParOf" srcId="{4A8C18F1-1167-49CE-B83F-D36BD22CBDCE}" destId="{47448B35-177C-47F8-863A-C76DD6F5D598}" srcOrd="2" destOrd="0" presId="urn:microsoft.com/office/officeart/2005/8/layout/hProcess11"/>
    <dgm:cxn modelId="{F825C45C-5E32-4194-8C91-8C5A2FEF4B59}" type="presParOf" srcId="{DFD26A72-8BC9-4F33-B67A-346B97F5FE4B}" destId="{FF8046FC-40F9-479B-9F8F-2A93C142CB30}" srcOrd="13" destOrd="0" presId="urn:microsoft.com/office/officeart/2005/8/layout/hProcess11"/>
    <dgm:cxn modelId="{46B4DC89-1EF1-477A-84A5-AD6B1E7EC210}" type="presParOf" srcId="{DFD26A72-8BC9-4F33-B67A-346B97F5FE4B}" destId="{98CF8DC6-EE3D-45F7-834F-1C33D0C24AB1}" srcOrd="14" destOrd="0" presId="urn:microsoft.com/office/officeart/2005/8/layout/hProcess11"/>
    <dgm:cxn modelId="{A15BD518-4953-4589-A1F3-1B4C79AA7DED}" type="presParOf" srcId="{98CF8DC6-EE3D-45F7-834F-1C33D0C24AB1}" destId="{E9A12786-57D6-4755-A14D-1C91480B8ED2}" srcOrd="0" destOrd="0" presId="urn:microsoft.com/office/officeart/2005/8/layout/hProcess11"/>
    <dgm:cxn modelId="{66B8888B-B567-486C-AF65-AA617F51A1F7}" type="presParOf" srcId="{98CF8DC6-EE3D-45F7-834F-1C33D0C24AB1}" destId="{D4360B26-B234-4067-B99C-9267836FE463}" srcOrd="1" destOrd="0" presId="urn:microsoft.com/office/officeart/2005/8/layout/hProcess11"/>
    <dgm:cxn modelId="{02C05ABB-710C-41AD-949B-A275DBC47317}" type="presParOf" srcId="{98CF8DC6-EE3D-45F7-834F-1C33D0C24AB1}" destId="{08BF0EA9-FCC1-4123-9565-C330FAB493F0}" srcOrd="2" destOrd="0" presId="urn:microsoft.com/office/officeart/2005/8/layout/hProcess1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376153-B063-4292-A89A-93478ACAAB2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19775087-6FE9-4F11-976B-C5B703DBAC22}">
      <dgm:prSet phldrT="[文本]" custT="1">
        <dgm:style>
          <a:lnRef idx="1">
            <a:schemeClr val="accent5"/>
          </a:lnRef>
          <a:fillRef idx="2">
            <a:schemeClr val="accent5"/>
          </a:fillRef>
          <a:effectRef idx="1">
            <a:schemeClr val="accent5"/>
          </a:effectRef>
          <a:fontRef idx="minor">
            <a:schemeClr val="dk1"/>
          </a:fontRef>
        </dgm:style>
      </dgm:prSet>
      <dgm:spPr>
        <a:solidFill>
          <a:srgbClr val="C00000"/>
        </a:solidFill>
        <a:ln>
          <a:solidFill>
            <a:srgbClr val="FFDE75"/>
          </a:solidFill>
        </a:ln>
      </dgm:spPr>
      <dgm:t>
        <a:bodyPr/>
        <a:lstStyle/>
        <a:p>
          <a:r>
            <a:rPr lang="zh-CN" altLang="en-US" sz="2400" b="1" dirty="0">
              <a:solidFill>
                <a:schemeClr val="bg1"/>
              </a:solidFill>
              <a:latin typeface="微软雅黑" pitchFamily="34" charset="-122"/>
              <a:ea typeface="微软雅黑" pitchFamily="34" charset="-122"/>
            </a:rPr>
            <a:t>在线支付</a:t>
          </a:r>
        </a:p>
      </dgm:t>
    </dgm:pt>
    <dgm:pt modelId="{A69A73B4-8671-46CC-A57F-39894644052F}" type="parTrans" cxnId="{AD07F5AF-2350-4BE1-84EF-08D03E4C3C7B}">
      <dgm:prSet/>
      <dgm:spPr/>
      <dgm:t>
        <a:bodyPr/>
        <a:lstStyle/>
        <a:p>
          <a:endParaRPr lang="zh-CN" altLang="en-US"/>
        </a:p>
      </dgm:t>
    </dgm:pt>
    <dgm:pt modelId="{5B183245-1C01-4BA2-8E25-73C481F76916}" type="sibTrans" cxnId="{AD07F5AF-2350-4BE1-84EF-08D03E4C3C7B}">
      <dgm:prSet/>
      <dgm:spPr/>
      <dgm:t>
        <a:bodyPr/>
        <a:lstStyle/>
        <a:p>
          <a:endParaRPr lang="zh-CN" altLang="en-US"/>
        </a:p>
      </dgm:t>
    </dgm:pt>
    <dgm:pt modelId="{F5CF1416-13E2-46D0-8B17-A7578EEAC677}">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即时到账</a:t>
          </a:r>
        </a:p>
      </dgm:t>
    </dgm:pt>
    <dgm:pt modelId="{38B0AE98-2176-4397-A8D2-921E9AE51D2C}" type="parTrans" cxnId="{C9824E4B-5344-4439-B027-E6FACCFBFDCB}">
      <dgm:prSet/>
      <dgm:spPr/>
      <dgm:t>
        <a:bodyPr/>
        <a:lstStyle/>
        <a:p>
          <a:endParaRPr lang="zh-CN" altLang="en-US"/>
        </a:p>
      </dgm:t>
    </dgm:pt>
    <dgm:pt modelId="{7359AD55-3B05-4715-803E-F24A434B0F8C}" type="sibTrans" cxnId="{C9824E4B-5344-4439-B027-E6FACCFBFDCB}">
      <dgm:prSet/>
      <dgm:spPr/>
      <dgm:t>
        <a:bodyPr/>
        <a:lstStyle/>
        <a:p>
          <a:endParaRPr lang="zh-CN" altLang="en-US"/>
        </a:p>
      </dgm:t>
    </dgm:pt>
    <dgm:pt modelId="{54E1105F-2617-4B37-B42B-21D594707726}">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无需填写支付信息</a:t>
          </a:r>
        </a:p>
      </dgm:t>
    </dgm:pt>
    <dgm:pt modelId="{E8A9D8C9-819E-432B-9857-D6CFD94C0A73}" type="parTrans" cxnId="{7E41FB89-2EA4-4DFF-8387-0CC567861427}">
      <dgm:prSet/>
      <dgm:spPr/>
      <dgm:t>
        <a:bodyPr/>
        <a:lstStyle/>
        <a:p>
          <a:endParaRPr lang="zh-CN" altLang="en-US"/>
        </a:p>
      </dgm:t>
    </dgm:pt>
    <dgm:pt modelId="{78D4F63B-EEC8-4F68-AB0B-D8F72697F072}" type="sibTrans" cxnId="{7E41FB89-2EA4-4DFF-8387-0CC567861427}">
      <dgm:prSet/>
      <dgm:spPr/>
      <dgm:t>
        <a:bodyPr/>
        <a:lstStyle/>
        <a:p>
          <a:endParaRPr lang="zh-CN" altLang="en-US"/>
        </a:p>
      </dgm:t>
    </dgm:pt>
    <dgm:pt modelId="{5C985BD0-3A4C-485E-9415-F79AFF4A2FD0}">
      <dgm:prSet phldrT="[文本]" custT="1">
        <dgm:style>
          <a:lnRef idx="1">
            <a:schemeClr val="accent5"/>
          </a:lnRef>
          <a:fillRef idx="2">
            <a:schemeClr val="accent5"/>
          </a:fillRef>
          <a:effectRef idx="1">
            <a:schemeClr val="accent5"/>
          </a:effectRef>
          <a:fontRef idx="minor">
            <a:schemeClr val="dk1"/>
          </a:fontRef>
        </dgm:style>
      </dgm:prSet>
      <dgm:spPr>
        <a:solidFill>
          <a:srgbClr val="C00000"/>
        </a:solidFill>
        <a:ln>
          <a:solidFill>
            <a:srgbClr val="D6D5FB"/>
          </a:solidFill>
        </a:ln>
      </dgm:spPr>
      <dgm:t>
        <a:bodyPr/>
        <a:lstStyle/>
        <a:p>
          <a:r>
            <a:rPr lang="zh-CN" altLang="en-US" sz="2400" b="1" dirty="0">
              <a:solidFill>
                <a:schemeClr val="bg1"/>
              </a:solidFill>
              <a:latin typeface="微软雅黑" pitchFamily="34" charset="-122"/>
              <a:ea typeface="微软雅黑" pitchFamily="34" charset="-122"/>
            </a:rPr>
            <a:t>转账支付</a:t>
          </a:r>
        </a:p>
      </dgm:t>
    </dgm:pt>
    <dgm:pt modelId="{CCB19155-F38F-439C-A036-B987A6577E3E}" type="parTrans" cxnId="{7CCC666E-83FC-408A-9372-CAAB43600BDC}">
      <dgm:prSet/>
      <dgm:spPr/>
      <dgm:t>
        <a:bodyPr/>
        <a:lstStyle/>
        <a:p>
          <a:endParaRPr lang="zh-CN" altLang="en-US"/>
        </a:p>
      </dgm:t>
    </dgm:pt>
    <dgm:pt modelId="{75926C35-F4D7-4BE3-B2C9-BE984CF77609}" type="sibTrans" cxnId="{7CCC666E-83FC-408A-9372-CAAB43600BDC}">
      <dgm:prSet/>
      <dgm:spPr/>
      <dgm:t>
        <a:bodyPr/>
        <a:lstStyle/>
        <a:p>
          <a:endParaRPr lang="zh-CN" altLang="en-US"/>
        </a:p>
      </dgm:t>
    </dgm:pt>
    <dgm:pt modelId="{2AC25FE2-BAB6-4989-9B6A-EA485F651396}">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a:latin typeface="微软雅黑" pitchFamily="34" charset="-122"/>
              <a:ea typeface="微软雅黑" pitchFamily="34" charset="-122"/>
            </a:rPr>
            <a:t>到账有延迟</a:t>
          </a:r>
        </a:p>
      </dgm:t>
    </dgm:pt>
    <dgm:pt modelId="{82EE1E84-C69B-4D23-B18B-ED12DFA26140}" type="parTrans" cxnId="{000EA104-2EEA-466F-959D-8CE5D1B83563}">
      <dgm:prSet/>
      <dgm:spPr/>
      <dgm:t>
        <a:bodyPr/>
        <a:lstStyle/>
        <a:p>
          <a:endParaRPr lang="zh-CN" altLang="en-US"/>
        </a:p>
      </dgm:t>
    </dgm:pt>
    <dgm:pt modelId="{5E719B84-4604-4DE4-BBD5-01E09CDD3E01}" type="sibTrans" cxnId="{000EA104-2EEA-466F-959D-8CE5D1B83563}">
      <dgm:prSet/>
      <dgm:spPr/>
      <dgm:t>
        <a:bodyPr/>
        <a:lstStyle/>
        <a:p>
          <a:endParaRPr lang="zh-CN" altLang="en-US"/>
        </a:p>
      </dgm:t>
    </dgm:pt>
    <dgm:pt modelId="{1BE50831-CB1F-4843-BC0D-689F3BD440CB}">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优先开具</a:t>
          </a:r>
          <a:r>
            <a:rPr lang="zh-CN" altLang="en-US" sz="2000" b="1" dirty="0" smtClean="0">
              <a:latin typeface="微软雅黑" pitchFamily="34" charset="-122"/>
              <a:ea typeface="微软雅黑" pitchFamily="34" charset="-122"/>
            </a:rPr>
            <a:t>发票</a:t>
          </a:r>
          <a:endParaRPr lang="zh-CN" altLang="en-US" sz="2000" b="1" dirty="0">
            <a:latin typeface="微软雅黑" pitchFamily="34" charset="-122"/>
            <a:ea typeface="微软雅黑" pitchFamily="34" charset="-122"/>
          </a:endParaRPr>
        </a:p>
      </dgm:t>
    </dgm:pt>
    <dgm:pt modelId="{A7B8379F-D7FB-4132-86AB-38516DC896C1}" type="parTrans" cxnId="{C2486CB1-65B4-4F03-AD72-F4C81AE4B89F}">
      <dgm:prSet/>
      <dgm:spPr/>
      <dgm:t>
        <a:bodyPr/>
        <a:lstStyle/>
        <a:p>
          <a:endParaRPr lang="zh-CN" altLang="en-US"/>
        </a:p>
      </dgm:t>
    </dgm:pt>
    <dgm:pt modelId="{0655C08C-D938-45F4-B7ED-073DBD299F1F}" type="sibTrans" cxnId="{C2486CB1-65B4-4F03-AD72-F4C81AE4B89F}">
      <dgm:prSet/>
      <dgm:spPr/>
      <dgm:t>
        <a:bodyPr/>
        <a:lstStyle/>
        <a:p>
          <a:endParaRPr lang="zh-CN" altLang="en-US"/>
        </a:p>
      </dgm:t>
    </dgm:pt>
    <dgm:pt modelId="{1BF4FE57-4A6C-4040-A478-2EB75306F1F3}">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需准确填写</a:t>
          </a:r>
          <a:r>
            <a:rPr lang="zh-CN" altLang="en-US" sz="2000" b="1" dirty="0">
              <a:latin typeface="微软雅黑" pitchFamily="34" charset="-122"/>
              <a:ea typeface="微软雅黑" pitchFamily="34" charset="-122"/>
            </a:rPr>
            <a:t>支付</a:t>
          </a:r>
          <a:r>
            <a:rPr lang="zh-CN" altLang="en-US" sz="2000" b="1" dirty="0" smtClean="0">
              <a:latin typeface="微软雅黑" pitchFamily="34" charset="-122"/>
              <a:ea typeface="微软雅黑" pitchFamily="34" charset="-122"/>
            </a:rPr>
            <a:t>信息</a:t>
          </a:r>
          <a:endParaRPr lang="zh-CN" altLang="en-US" sz="2000" b="1" dirty="0">
            <a:latin typeface="微软雅黑" pitchFamily="34" charset="-122"/>
            <a:ea typeface="微软雅黑" pitchFamily="34" charset="-122"/>
          </a:endParaRPr>
        </a:p>
      </dgm:t>
    </dgm:pt>
    <dgm:pt modelId="{2E4A244D-21D6-4C1E-8C52-70C1E821FDDA}" type="parTrans" cxnId="{2F8A6EC1-B59D-4025-91B3-1628DBFBEA01}">
      <dgm:prSet/>
      <dgm:spPr/>
      <dgm:t>
        <a:bodyPr/>
        <a:lstStyle/>
        <a:p>
          <a:endParaRPr lang="zh-CN" altLang="en-US"/>
        </a:p>
      </dgm:t>
    </dgm:pt>
    <dgm:pt modelId="{4841876E-E4DF-473E-B496-B5B22AFD5DBF}" type="sibTrans" cxnId="{2F8A6EC1-B59D-4025-91B3-1628DBFBEA01}">
      <dgm:prSet/>
      <dgm:spPr/>
      <dgm:t>
        <a:bodyPr/>
        <a:lstStyle/>
        <a:p>
          <a:endParaRPr lang="zh-CN" altLang="en-US"/>
        </a:p>
      </dgm:t>
    </dgm:pt>
    <dgm:pt modelId="{AD3DCF0D-0BAA-4DF1-B712-34E89F46417E}">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发票相对较慢</a:t>
          </a:r>
          <a:endParaRPr lang="zh-CN" altLang="en-US" sz="2000" b="1" dirty="0">
            <a:latin typeface="微软雅黑" pitchFamily="34" charset="-122"/>
            <a:ea typeface="微软雅黑" pitchFamily="34" charset="-122"/>
          </a:endParaRPr>
        </a:p>
      </dgm:t>
    </dgm:pt>
    <dgm:pt modelId="{FFFA1DB6-8730-4CAF-93AF-0FC16CE17826}" type="parTrans" cxnId="{6527BD86-ACEF-469A-82C5-AA6D66BB1131}">
      <dgm:prSet/>
      <dgm:spPr/>
      <dgm:t>
        <a:bodyPr/>
        <a:lstStyle/>
        <a:p>
          <a:endParaRPr lang="zh-CN" altLang="en-US"/>
        </a:p>
      </dgm:t>
    </dgm:pt>
    <dgm:pt modelId="{DD5BA3FA-A2F7-40EC-9402-8A516A8CDEDE}" type="sibTrans" cxnId="{6527BD86-ACEF-469A-82C5-AA6D66BB1131}">
      <dgm:prSet/>
      <dgm:spPr/>
      <dgm:t>
        <a:bodyPr/>
        <a:lstStyle/>
        <a:p>
          <a:endParaRPr lang="zh-CN" altLang="en-US"/>
        </a:p>
      </dgm:t>
    </dgm:pt>
    <dgm:pt modelId="{45C8BB61-043D-4077-9685-0D9247628254}">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smtClean="0">
              <a:solidFill>
                <a:srgbClr val="FF0000"/>
              </a:solidFill>
              <a:latin typeface="微软雅黑" pitchFamily="34" charset="-122"/>
              <a:ea typeface="微软雅黑" pitchFamily="34" charset="-122"/>
            </a:rPr>
            <a:t>节省</a:t>
          </a:r>
          <a:r>
            <a:rPr lang="en-US" altLang="zh-CN" sz="2000" b="1" dirty="0" smtClean="0">
              <a:solidFill>
                <a:srgbClr val="FF0000"/>
              </a:solidFill>
              <a:latin typeface="微软雅黑" pitchFamily="34" charset="-122"/>
              <a:ea typeface="微软雅黑" pitchFamily="34" charset="-122"/>
            </a:rPr>
            <a:t>1-2</a:t>
          </a:r>
          <a:r>
            <a:rPr lang="zh-CN" altLang="en-US" sz="2000" b="1" dirty="0" smtClean="0">
              <a:solidFill>
                <a:srgbClr val="FF0000"/>
              </a:solidFill>
              <a:latin typeface="微软雅黑" pitchFamily="34" charset="-122"/>
              <a:ea typeface="微软雅黑" pitchFamily="34" charset="-122"/>
            </a:rPr>
            <a:t>个工作日</a:t>
          </a:r>
          <a:endParaRPr lang="zh-CN" altLang="en-US" sz="2000" b="1" dirty="0">
            <a:solidFill>
              <a:srgbClr val="FF0000"/>
            </a:solidFill>
            <a:latin typeface="微软雅黑" pitchFamily="34" charset="-122"/>
            <a:ea typeface="微软雅黑" pitchFamily="34" charset="-122"/>
          </a:endParaRPr>
        </a:p>
      </dgm:t>
    </dgm:pt>
    <dgm:pt modelId="{8CC2B51D-0093-44A7-B3CD-A83FF793A118}" type="parTrans" cxnId="{DA7DAA9A-E12A-4DBB-B5E2-9B3F555E003C}">
      <dgm:prSet/>
      <dgm:spPr/>
      <dgm:t>
        <a:bodyPr/>
        <a:lstStyle/>
        <a:p>
          <a:endParaRPr lang="zh-CN" altLang="en-US"/>
        </a:p>
      </dgm:t>
    </dgm:pt>
    <dgm:pt modelId="{81DDD8C4-F75E-4DD7-8DBB-2CF99527B971}" type="sibTrans" cxnId="{DA7DAA9A-E12A-4DBB-B5E2-9B3F555E003C}">
      <dgm:prSet/>
      <dgm:spPr/>
      <dgm:t>
        <a:bodyPr/>
        <a:lstStyle/>
        <a:p>
          <a:endParaRPr lang="zh-CN" altLang="en-US"/>
        </a:p>
      </dgm:t>
    </dgm:pt>
    <dgm:pt modelId="{AD80EE49-F395-40B6-9C61-8F9EBF9DC06C}">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endParaRPr lang="zh-CN" altLang="en-US" sz="2000" b="1" dirty="0">
            <a:latin typeface="微软雅黑" pitchFamily="34" charset="-122"/>
            <a:ea typeface="微软雅黑" pitchFamily="34" charset="-122"/>
          </a:endParaRPr>
        </a:p>
      </dgm:t>
    </dgm:pt>
    <dgm:pt modelId="{256A00F2-7883-463C-9912-C30225E81919}" type="parTrans" cxnId="{9B355AC4-B6FA-40A9-B571-C1A3DEA21766}">
      <dgm:prSet/>
      <dgm:spPr/>
      <dgm:t>
        <a:bodyPr/>
        <a:lstStyle/>
        <a:p>
          <a:endParaRPr lang="zh-CN" altLang="en-US"/>
        </a:p>
      </dgm:t>
    </dgm:pt>
    <dgm:pt modelId="{B6F690F3-33D3-4344-BA5B-E3512A93A431}" type="sibTrans" cxnId="{9B355AC4-B6FA-40A9-B571-C1A3DEA21766}">
      <dgm:prSet/>
      <dgm:spPr/>
      <dgm:t>
        <a:bodyPr/>
        <a:lstStyle/>
        <a:p>
          <a:endParaRPr lang="zh-CN" altLang="en-US"/>
        </a:p>
      </dgm:t>
    </dgm:pt>
    <dgm:pt modelId="{EAE3C5A2-944A-41E2-A98A-C2D7B9B518C3}">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smtClean="0">
              <a:latin typeface="微软雅黑" pitchFamily="34" charset="-122"/>
              <a:ea typeface="微软雅黑" pitchFamily="34" charset="-122"/>
            </a:rPr>
            <a:t>需我公司审核付款信息和付款情况，可能被驳回</a:t>
          </a:r>
          <a:endParaRPr lang="zh-CN" altLang="en-US" sz="2000" b="1" dirty="0">
            <a:latin typeface="微软雅黑" pitchFamily="34" charset="-122"/>
            <a:ea typeface="微软雅黑" pitchFamily="34" charset="-122"/>
          </a:endParaRPr>
        </a:p>
      </dgm:t>
    </dgm:pt>
    <dgm:pt modelId="{E45532DD-7414-4C92-B05C-FEC62BBC3A9D}" type="parTrans" cxnId="{E516F089-7135-4B5D-85CD-5BBE0AC99D61}">
      <dgm:prSet/>
      <dgm:spPr/>
      <dgm:t>
        <a:bodyPr/>
        <a:lstStyle/>
        <a:p>
          <a:endParaRPr lang="zh-CN" altLang="en-US"/>
        </a:p>
      </dgm:t>
    </dgm:pt>
    <dgm:pt modelId="{65933999-717C-43BC-A1F5-E22AE645B77B}" type="sibTrans" cxnId="{E516F089-7135-4B5D-85CD-5BBE0AC99D61}">
      <dgm:prSet/>
      <dgm:spPr/>
      <dgm:t>
        <a:bodyPr/>
        <a:lstStyle/>
        <a:p>
          <a:endParaRPr lang="zh-CN" altLang="en-US"/>
        </a:p>
      </dgm:t>
    </dgm:pt>
    <dgm:pt modelId="{4C3F6CE0-A56F-45F1-A14F-29903D7752DA}" type="pres">
      <dgm:prSet presAssocID="{92376153-B063-4292-A89A-93478ACAAB29}" presName="Name0" presStyleCnt="0">
        <dgm:presLayoutVars>
          <dgm:dir/>
          <dgm:animLvl val="lvl"/>
          <dgm:resizeHandles val="exact"/>
        </dgm:presLayoutVars>
      </dgm:prSet>
      <dgm:spPr/>
      <dgm:t>
        <a:bodyPr/>
        <a:lstStyle/>
        <a:p>
          <a:endParaRPr lang="zh-CN" altLang="en-US"/>
        </a:p>
      </dgm:t>
    </dgm:pt>
    <dgm:pt modelId="{01A29395-ABA2-4FE1-B193-3832CBFB865D}" type="pres">
      <dgm:prSet presAssocID="{19775087-6FE9-4F11-976B-C5B703DBAC22}" presName="composite" presStyleCnt="0"/>
      <dgm:spPr/>
    </dgm:pt>
    <dgm:pt modelId="{B792988A-A53E-4634-AA19-DDEA105CAE33}" type="pres">
      <dgm:prSet presAssocID="{19775087-6FE9-4F11-976B-C5B703DBAC22}" presName="parTx" presStyleLbl="alignNode1" presStyleIdx="0" presStyleCnt="2" custLinFactNeighborX="-1" custLinFactNeighborY="-752">
        <dgm:presLayoutVars>
          <dgm:chMax val="0"/>
          <dgm:chPref val="0"/>
          <dgm:bulletEnabled val="1"/>
        </dgm:presLayoutVars>
      </dgm:prSet>
      <dgm:spPr/>
      <dgm:t>
        <a:bodyPr/>
        <a:lstStyle/>
        <a:p>
          <a:endParaRPr lang="zh-CN" altLang="en-US"/>
        </a:p>
      </dgm:t>
    </dgm:pt>
    <dgm:pt modelId="{E6174FA1-0661-43A7-BF62-22D494160C66}" type="pres">
      <dgm:prSet presAssocID="{19775087-6FE9-4F11-976B-C5B703DBAC22}" presName="desTx" presStyleLbl="alignAccFollowNode1" presStyleIdx="0" presStyleCnt="2" custLinFactNeighborX="-1369" custLinFactNeighborY="93">
        <dgm:presLayoutVars>
          <dgm:bulletEnabled val="1"/>
        </dgm:presLayoutVars>
      </dgm:prSet>
      <dgm:spPr/>
      <dgm:t>
        <a:bodyPr/>
        <a:lstStyle/>
        <a:p>
          <a:endParaRPr lang="zh-CN" altLang="en-US"/>
        </a:p>
      </dgm:t>
    </dgm:pt>
    <dgm:pt modelId="{DD031488-3270-4904-B0B3-1EA54C3758DA}" type="pres">
      <dgm:prSet presAssocID="{5B183245-1C01-4BA2-8E25-73C481F76916}" presName="space" presStyleCnt="0"/>
      <dgm:spPr/>
    </dgm:pt>
    <dgm:pt modelId="{0BECED4D-8EDB-4333-8E34-83C7C941E2F0}" type="pres">
      <dgm:prSet presAssocID="{5C985BD0-3A4C-485E-9415-F79AFF4A2FD0}" presName="composite" presStyleCnt="0"/>
      <dgm:spPr/>
    </dgm:pt>
    <dgm:pt modelId="{B31E3993-08CE-44CD-8244-FCB6086B704C}" type="pres">
      <dgm:prSet presAssocID="{5C985BD0-3A4C-485E-9415-F79AFF4A2FD0}" presName="parTx" presStyleLbl="alignNode1" presStyleIdx="1" presStyleCnt="2">
        <dgm:presLayoutVars>
          <dgm:chMax val="0"/>
          <dgm:chPref val="0"/>
          <dgm:bulletEnabled val="1"/>
        </dgm:presLayoutVars>
      </dgm:prSet>
      <dgm:spPr/>
      <dgm:t>
        <a:bodyPr/>
        <a:lstStyle/>
        <a:p>
          <a:endParaRPr lang="zh-CN" altLang="en-US"/>
        </a:p>
      </dgm:t>
    </dgm:pt>
    <dgm:pt modelId="{E0E2E1C2-B807-4E09-8971-B7578342E2B6}" type="pres">
      <dgm:prSet presAssocID="{5C985BD0-3A4C-485E-9415-F79AFF4A2FD0}" presName="desTx" presStyleLbl="alignAccFollowNode1" presStyleIdx="1" presStyleCnt="2">
        <dgm:presLayoutVars>
          <dgm:bulletEnabled val="1"/>
        </dgm:presLayoutVars>
      </dgm:prSet>
      <dgm:spPr/>
      <dgm:t>
        <a:bodyPr/>
        <a:lstStyle/>
        <a:p>
          <a:endParaRPr lang="zh-CN" altLang="en-US"/>
        </a:p>
      </dgm:t>
    </dgm:pt>
  </dgm:ptLst>
  <dgm:cxnLst>
    <dgm:cxn modelId="{9ED10682-1E7C-4679-9AE4-814788A6E946}" type="presOf" srcId="{2AC25FE2-BAB6-4989-9B6A-EA485F651396}" destId="{E0E2E1C2-B807-4E09-8971-B7578342E2B6}" srcOrd="0" destOrd="0" presId="urn:microsoft.com/office/officeart/2005/8/layout/hList1"/>
    <dgm:cxn modelId="{0881B67A-08D0-429B-BE05-2A3ED119AAF5}" type="presOf" srcId="{F5CF1416-13E2-46D0-8B17-A7578EEAC677}" destId="{E6174FA1-0661-43A7-BF62-22D494160C66}" srcOrd="0" destOrd="0" presId="urn:microsoft.com/office/officeart/2005/8/layout/hList1"/>
    <dgm:cxn modelId="{DA7DAA9A-E12A-4DBB-B5E2-9B3F555E003C}" srcId="{19775087-6FE9-4F11-976B-C5B703DBAC22}" destId="{45C8BB61-043D-4077-9685-0D9247628254}" srcOrd="4" destOrd="0" parTransId="{8CC2B51D-0093-44A7-B3CD-A83FF793A118}" sibTransId="{81DDD8C4-F75E-4DD7-8DBB-2CF99527B971}"/>
    <dgm:cxn modelId="{FFB6648C-6121-499D-B875-9E1CF6E30B8E}" type="presOf" srcId="{AD3DCF0D-0BAA-4DF1-B712-34E89F46417E}" destId="{E0E2E1C2-B807-4E09-8971-B7578342E2B6}" srcOrd="0" destOrd="3" presId="urn:microsoft.com/office/officeart/2005/8/layout/hList1"/>
    <dgm:cxn modelId="{7E41FB89-2EA4-4DFF-8387-0CC567861427}" srcId="{19775087-6FE9-4F11-976B-C5B703DBAC22}" destId="{54E1105F-2617-4B37-B42B-21D594707726}" srcOrd="1" destOrd="0" parTransId="{E8A9D8C9-819E-432B-9857-D6CFD94C0A73}" sibTransId="{78D4F63B-EEC8-4F68-AB0B-D8F72697F072}"/>
    <dgm:cxn modelId="{96C26979-5AC0-47B8-94F5-DB5326716AC2}" type="presOf" srcId="{5C985BD0-3A4C-485E-9415-F79AFF4A2FD0}" destId="{B31E3993-08CE-44CD-8244-FCB6086B704C}" srcOrd="0" destOrd="0" presId="urn:microsoft.com/office/officeart/2005/8/layout/hList1"/>
    <dgm:cxn modelId="{132B42F3-B8C6-4637-A068-439813A442ED}" type="presOf" srcId="{AD80EE49-F395-40B6-9C61-8F9EBF9DC06C}" destId="{E6174FA1-0661-43A7-BF62-22D494160C66}" srcOrd="0" destOrd="3" presId="urn:microsoft.com/office/officeart/2005/8/layout/hList1"/>
    <dgm:cxn modelId="{C9824E4B-5344-4439-B027-E6FACCFBFDCB}" srcId="{19775087-6FE9-4F11-976B-C5B703DBAC22}" destId="{F5CF1416-13E2-46D0-8B17-A7578EEAC677}" srcOrd="0" destOrd="0" parTransId="{38B0AE98-2176-4397-A8D2-921E9AE51D2C}" sibTransId="{7359AD55-3B05-4715-803E-F24A434B0F8C}"/>
    <dgm:cxn modelId="{8F03B157-46F5-49EC-96CB-82FEB3FBBE7B}" type="presOf" srcId="{54E1105F-2617-4B37-B42B-21D594707726}" destId="{E6174FA1-0661-43A7-BF62-22D494160C66}" srcOrd="0" destOrd="1" presId="urn:microsoft.com/office/officeart/2005/8/layout/hList1"/>
    <dgm:cxn modelId="{2F8A6EC1-B59D-4025-91B3-1628DBFBEA01}" srcId="{5C985BD0-3A4C-485E-9415-F79AFF4A2FD0}" destId="{1BF4FE57-4A6C-4040-A478-2EB75306F1F3}" srcOrd="1" destOrd="0" parTransId="{2E4A244D-21D6-4C1E-8C52-70C1E821FDDA}" sibTransId="{4841876E-E4DF-473E-B496-B5B22AFD5DBF}"/>
    <dgm:cxn modelId="{64B2CFEF-3837-4E5B-89A6-79D35D3147C7}" type="presOf" srcId="{19775087-6FE9-4F11-976B-C5B703DBAC22}" destId="{B792988A-A53E-4634-AA19-DDEA105CAE33}" srcOrd="0" destOrd="0" presId="urn:microsoft.com/office/officeart/2005/8/layout/hList1"/>
    <dgm:cxn modelId="{9B355AC4-B6FA-40A9-B571-C1A3DEA21766}" srcId="{19775087-6FE9-4F11-976B-C5B703DBAC22}" destId="{AD80EE49-F395-40B6-9C61-8F9EBF9DC06C}" srcOrd="3" destOrd="0" parTransId="{256A00F2-7883-463C-9912-C30225E81919}" sibTransId="{B6F690F3-33D3-4344-BA5B-E3512A93A431}"/>
    <dgm:cxn modelId="{7CCC666E-83FC-408A-9372-CAAB43600BDC}" srcId="{92376153-B063-4292-A89A-93478ACAAB29}" destId="{5C985BD0-3A4C-485E-9415-F79AFF4A2FD0}" srcOrd="1" destOrd="0" parTransId="{CCB19155-F38F-439C-A036-B987A6577E3E}" sibTransId="{75926C35-F4D7-4BE3-B2C9-BE984CF77609}"/>
    <dgm:cxn modelId="{000EA104-2EEA-466F-959D-8CE5D1B83563}" srcId="{5C985BD0-3A4C-485E-9415-F79AFF4A2FD0}" destId="{2AC25FE2-BAB6-4989-9B6A-EA485F651396}" srcOrd="0" destOrd="0" parTransId="{82EE1E84-C69B-4D23-B18B-ED12DFA26140}" sibTransId="{5E719B84-4604-4DE4-BBD5-01E09CDD3E01}"/>
    <dgm:cxn modelId="{82043E4F-D250-4F28-AD8F-B6FD8D488FBF}" type="presOf" srcId="{92376153-B063-4292-A89A-93478ACAAB29}" destId="{4C3F6CE0-A56F-45F1-A14F-29903D7752DA}" srcOrd="0" destOrd="0" presId="urn:microsoft.com/office/officeart/2005/8/layout/hList1"/>
    <dgm:cxn modelId="{96C07AF6-8B70-4F12-8CB6-46E2C7FC3506}" type="presOf" srcId="{1BF4FE57-4A6C-4040-A478-2EB75306F1F3}" destId="{E0E2E1C2-B807-4E09-8971-B7578342E2B6}" srcOrd="0" destOrd="1" presId="urn:microsoft.com/office/officeart/2005/8/layout/hList1"/>
    <dgm:cxn modelId="{AD07F5AF-2350-4BE1-84EF-08D03E4C3C7B}" srcId="{92376153-B063-4292-A89A-93478ACAAB29}" destId="{19775087-6FE9-4F11-976B-C5B703DBAC22}" srcOrd="0" destOrd="0" parTransId="{A69A73B4-8671-46CC-A57F-39894644052F}" sibTransId="{5B183245-1C01-4BA2-8E25-73C481F76916}"/>
    <dgm:cxn modelId="{9263EC6C-3021-4442-AB7B-A994BF8775C1}" type="presOf" srcId="{45C8BB61-043D-4077-9685-0D9247628254}" destId="{E6174FA1-0661-43A7-BF62-22D494160C66}" srcOrd="0" destOrd="4" presId="urn:microsoft.com/office/officeart/2005/8/layout/hList1"/>
    <dgm:cxn modelId="{AE980129-525E-4973-A763-8E41D5E4969A}" type="presOf" srcId="{1BE50831-CB1F-4843-BC0D-689F3BD440CB}" destId="{E6174FA1-0661-43A7-BF62-22D494160C66}" srcOrd="0" destOrd="2" presId="urn:microsoft.com/office/officeart/2005/8/layout/hList1"/>
    <dgm:cxn modelId="{6527BD86-ACEF-469A-82C5-AA6D66BB1131}" srcId="{5C985BD0-3A4C-485E-9415-F79AFF4A2FD0}" destId="{AD3DCF0D-0BAA-4DF1-B712-34E89F46417E}" srcOrd="3" destOrd="0" parTransId="{FFFA1DB6-8730-4CAF-93AF-0FC16CE17826}" sibTransId="{DD5BA3FA-A2F7-40EC-9402-8A516A8CDEDE}"/>
    <dgm:cxn modelId="{E516F089-7135-4B5D-85CD-5BBE0AC99D61}" srcId="{5C985BD0-3A4C-485E-9415-F79AFF4A2FD0}" destId="{EAE3C5A2-944A-41E2-A98A-C2D7B9B518C3}" srcOrd="2" destOrd="0" parTransId="{E45532DD-7414-4C92-B05C-FEC62BBC3A9D}" sibTransId="{65933999-717C-43BC-A1F5-E22AE645B77B}"/>
    <dgm:cxn modelId="{C2486CB1-65B4-4F03-AD72-F4C81AE4B89F}" srcId="{19775087-6FE9-4F11-976B-C5B703DBAC22}" destId="{1BE50831-CB1F-4843-BC0D-689F3BD440CB}" srcOrd="2" destOrd="0" parTransId="{A7B8379F-D7FB-4132-86AB-38516DC896C1}" sibTransId="{0655C08C-D938-45F4-B7ED-073DBD299F1F}"/>
    <dgm:cxn modelId="{1C581AD0-03AC-4AA6-ABD5-23CF816ABCA9}" type="presOf" srcId="{EAE3C5A2-944A-41E2-A98A-C2D7B9B518C3}" destId="{E0E2E1C2-B807-4E09-8971-B7578342E2B6}" srcOrd="0" destOrd="2" presId="urn:microsoft.com/office/officeart/2005/8/layout/hList1"/>
    <dgm:cxn modelId="{4E635F9C-0A13-4C7D-9F37-4F3432754D17}" type="presParOf" srcId="{4C3F6CE0-A56F-45F1-A14F-29903D7752DA}" destId="{01A29395-ABA2-4FE1-B193-3832CBFB865D}" srcOrd="0" destOrd="0" presId="urn:microsoft.com/office/officeart/2005/8/layout/hList1"/>
    <dgm:cxn modelId="{7D3CD1B4-E5C8-473A-B37A-B763E4DEA722}" type="presParOf" srcId="{01A29395-ABA2-4FE1-B193-3832CBFB865D}" destId="{B792988A-A53E-4634-AA19-DDEA105CAE33}" srcOrd="0" destOrd="0" presId="urn:microsoft.com/office/officeart/2005/8/layout/hList1"/>
    <dgm:cxn modelId="{8821D153-589A-41A3-B248-251E645AD6D2}" type="presParOf" srcId="{01A29395-ABA2-4FE1-B193-3832CBFB865D}" destId="{E6174FA1-0661-43A7-BF62-22D494160C66}" srcOrd="1" destOrd="0" presId="urn:microsoft.com/office/officeart/2005/8/layout/hList1"/>
    <dgm:cxn modelId="{42DB0412-0C3A-45A2-A9CA-C3CACDAA2870}" type="presParOf" srcId="{4C3F6CE0-A56F-45F1-A14F-29903D7752DA}" destId="{DD031488-3270-4904-B0B3-1EA54C3758DA}" srcOrd="1" destOrd="0" presId="urn:microsoft.com/office/officeart/2005/8/layout/hList1"/>
    <dgm:cxn modelId="{640147EE-5052-48EC-9F7B-8A104E7C743E}" type="presParOf" srcId="{4C3F6CE0-A56F-45F1-A14F-29903D7752DA}" destId="{0BECED4D-8EDB-4333-8E34-83C7C941E2F0}" srcOrd="2" destOrd="0" presId="urn:microsoft.com/office/officeart/2005/8/layout/hList1"/>
    <dgm:cxn modelId="{ECDD2897-A731-44F8-8B15-05A62588386B}" type="presParOf" srcId="{0BECED4D-8EDB-4333-8E34-83C7C941E2F0}" destId="{B31E3993-08CE-44CD-8244-FCB6086B704C}" srcOrd="0" destOrd="0" presId="urn:microsoft.com/office/officeart/2005/8/layout/hList1"/>
    <dgm:cxn modelId="{16CFBE24-2E9C-470D-8DCE-2AEAE0B6ED88}" type="presParOf" srcId="{0BECED4D-8EDB-4333-8E34-83C7C941E2F0}" destId="{E0E2E1C2-B807-4E09-8971-B7578342E2B6}" srcOrd="1" destOrd="0" presId="urn:microsoft.com/office/officeart/2005/8/layout/hLis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05324F6D-B322-42AC-994B-2C3D3B620177}">
      <dgm:prSet phldrT="[文本]" custT="1"/>
      <dgm:spPr/>
      <dgm:t>
        <a:bodyPr/>
        <a:lstStyle/>
        <a:p>
          <a:endParaRPr lang="zh-CN" altLang="en-US" sz="1800" dirty="0">
            <a:latin typeface="楷体" pitchFamily="49" charset="-122"/>
            <a:ea typeface="楷体" pitchFamily="49" charset="-122"/>
          </a:endParaRPr>
        </a:p>
      </dgm:t>
    </dgm:pt>
    <dgm:pt modelId="{762DD176-1674-413C-96E0-7A6AA2CBC63E}" type="parTrans" cxnId="{4154B702-9AA6-4012-B6BA-59E5990029DA}">
      <dgm:prSet/>
      <dgm:spPr/>
      <dgm:t>
        <a:bodyPr/>
        <a:lstStyle/>
        <a:p>
          <a:endParaRPr lang="zh-CN" altLang="en-US"/>
        </a:p>
      </dgm:t>
    </dgm:pt>
    <dgm:pt modelId="{D1A583DC-D0F7-45F7-8485-716B27EED5DE}" type="sibTrans" cxnId="{4154B702-9AA6-4012-B6BA-59E5990029DA}">
      <dgm:prSet/>
      <dgm:spPr/>
      <dgm:t>
        <a:bodyPr/>
        <a:lstStyle/>
        <a:p>
          <a:endParaRPr lang="zh-CN" altLang="en-US"/>
        </a:p>
      </dgm:t>
    </dgm:pt>
    <dgm:pt modelId="{74655D8D-A634-4BB6-9700-1C5640719E21}">
      <dgm:prSet phldrT="[文本]" custT="1"/>
      <dgm:spPr/>
      <dgm:t>
        <a:bodyPr/>
        <a:lstStyle/>
        <a:p>
          <a:endParaRPr lang="zh-CN" altLang="en-US" sz="1800" dirty="0">
            <a:latin typeface="楷体" pitchFamily="49" charset="-122"/>
            <a:ea typeface="楷体" pitchFamily="49" charset="-122"/>
          </a:endParaRPr>
        </a:p>
      </dgm:t>
    </dgm:pt>
    <dgm:pt modelId="{ED2A73A3-9438-444C-A1F9-6DBC9F946B57}" type="parTrans" cxnId="{D94CCE15-6E24-44DA-B818-1C4AFEFCCB8A}">
      <dgm:prSet/>
      <dgm:spPr/>
      <dgm:t>
        <a:bodyPr/>
        <a:lstStyle/>
        <a:p>
          <a:endParaRPr lang="zh-CN" altLang="en-US"/>
        </a:p>
      </dgm:t>
    </dgm:pt>
    <dgm:pt modelId="{BF2861D1-836F-41D2-8F0A-043F1A66EB95}" type="sibTrans" cxnId="{D94CCE15-6E24-44DA-B818-1C4AFEFCCB8A}">
      <dgm:prSet/>
      <dgm:spPr/>
      <dgm:t>
        <a:bodyPr/>
        <a:lstStyle/>
        <a:p>
          <a:endParaRPr lang="zh-CN" altLang="en-US"/>
        </a:p>
      </dgm:t>
    </dgm:pt>
    <dgm:pt modelId="{6701ED41-2374-4BA4-9867-AEAD4F1F8EBB}">
      <dgm:prSet phldrT="[文本]" custT="1"/>
      <dgm:spPr/>
      <dgm:t>
        <a:bodyPr/>
        <a:lstStyle/>
        <a:p>
          <a:endParaRPr lang="zh-CN" altLang="en-US" sz="1800" dirty="0">
            <a:latin typeface="楷体" pitchFamily="49" charset="-122"/>
            <a:ea typeface="楷体" pitchFamily="49" charset="-122"/>
          </a:endParaRPr>
        </a:p>
      </dgm:t>
    </dgm:pt>
    <dgm:pt modelId="{5F5E27F9-4A1F-4038-A1A9-E25F0C6D4286}" type="parTrans" cxnId="{E529BDAF-E5C0-4CC9-AE0F-D347B60F8F59}">
      <dgm:prSet/>
      <dgm:spPr/>
      <dgm:t>
        <a:bodyPr/>
        <a:lstStyle/>
        <a:p>
          <a:endParaRPr lang="zh-CN" altLang="en-US"/>
        </a:p>
      </dgm:t>
    </dgm:pt>
    <dgm:pt modelId="{9EC1DE2D-DA20-4E57-8533-7603A2C76954}" type="sibTrans" cxnId="{E529BDAF-E5C0-4CC9-AE0F-D347B60F8F59}">
      <dgm:prSet/>
      <dgm:spPr/>
      <dgm:t>
        <a:bodyPr/>
        <a:lstStyle/>
        <a:p>
          <a:endParaRPr lang="zh-CN" altLang="en-US"/>
        </a:p>
      </dgm:t>
    </dgm:pt>
    <dgm:pt modelId="{29620489-6509-440A-AC79-90E2D35B9010}">
      <dgm:prSet/>
      <dgm:spPr/>
      <dgm:t>
        <a:bodyPr/>
        <a:lstStyle/>
        <a:p>
          <a:endParaRPr lang="zh-CN" altLang="en-US" dirty="0"/>
        </a:p>
      </dgm:t>
    </dgm:pt>
    <dgm:pt modelId="{3A3F3F7B-F213-4465-9F53-9C5C7D8A5E8E}" type="parTrans" cxnId="{64FC340E-53DC-4B8C-8569-954C3E72E4D0}">
      <dgm:prSet/>
      <dgm:spPr/>
      <dgm:t>
        <a:bodyPr/>
        <a:lstStyle/>
        <a:p>
          <a:endParaRPr lang="zh-CN" altLang="en-US"/>
        </a:p>
      </dgm:t>
    </dgm:pt>
    <dgm:pt modelId="{3366DDEC-4C18-4FDB-87A6-F2F0DFDCDB2D}" type="sibTrans" cxnId="{64FC340E-53DC-4B8C-8569-954C3E72E4D0}">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04A0DF81-D075-4C63-88A8-4C88E635C540}" type="pres">
      <dgm:prSet presAssocID="{05324F6D-B322-42AC-994B-2C3D3B620177}" presName="compositeA" presStyleCnt="0"/>
      <dgm:spPr/>
    </dgm:pt>
    <dgm:pt modelId="{9CC64E0C-397D-4F14-A370-7F3620FB6C9E}" type="pres">
      <dgm:prSet presAssocID="{05324F6D-B322-42AC-994B-2C3D3B620177}" presName="textA" presStyleLbl="revTx" presStyleIdx="0" presStyleCnt="8">
        <dgm:presLayoutVars>
          <dgm:bulletEnabled val="1"/>
        </dgm:presLayoutVars>
      </dgm:prSet>
      <dgm:spPr/>
      <dgm:t>
        <a:bodyPr/>
        <a:lstStyle/>
        <a:p>
          <a:endParaRPr lang="zh-CN" altLang="en-US"/>
        </a:p>
      </dgm:t>
    </dgm:pt>
    <dgm:pt modelId="{1FF35C99-A9C4-4458-8414-40A45D0A866A}" type="pres">
      <dgm:prSet presAssocID="{05324F6D-B322-42AC-994B-2C3D3B620177}" presName="circleA" presStyleLbl="node1" presStyleIdx="0" presStyleCnt="8" custScaleX="122944" custScaleY="121162" custLinFactNeighborX="47246" custLinFactNeighborY="-1"/>
      <dgm:spPr>
        <a:prstGeom prst="ellipse">
          <a:avLst/>
        </a:prstGeom>
        <a:solidFill>
          <a:srgbClr val="C00000"/>
        </a:solidFill>
      </dgm:spPr>
    </dgm:pt>
    <dgm:pt modelId="{62703D6C-268A-495C-A222-9E9E1D954DF5}" type="pres">
      <dgm:prSet presAssocID="{05324F6D-B322-42AC-994B-2C3D3B620177}" presName="spaceA" presStyleCnt="0"/>
      <dgm:spPr/>
    </dgm:pt>
    <dgm:pt modelId="{12C2CD66-7AD0-4CDC-910D-541E58D21BCA}" type="pres">
      <dgm:prSet presAssocID="{D1A583DC-D0F7-45F7-8485-716B27EED5DE}" presName="space" presStyleCnt="0"/>
      <dgm:spPr/>
    </dgm:pt>
    <dgm:pt modelId="{EB03B90B-7503-498D-8673-3FA55639B742}" type="pres">
      <dgm:prSet presAssocID="{74655D8D-A634-4BB6-9700-1C5640719E21}" presName="compositeB" presStyleCnt="0"/>
      <dgm:spPr/>
    </dgm:pt>
    <dgm:pt modelId="{1F3A40B0-E301-448F-B1EA-57A3618106E0}" type="pres">
      <dgm:prSet presAssocID="{74655D8D-A634-4BB6-9700-1C5640719E21}" presName="textB" presStyleLbl="revTx" presStyleIdx="1" presStyleCnt="8">
        <dgm:presLayoutVars>
          <dgm:bulletEnabled val="1"/>
        </dgm:presLayoutVars>
      </dgm:prSet>
      <dgm:spPr/>
      <dgm:t>
        <a:bodyPr/>
        <a:lstStyle/>
        <a:p>
          <a:endParaRPr lang="zh-CN" altLang="en-US"/>
        </a:p>
      </dgm:t>
    </dgm:pt>
    <dgm:pt modelId="{236512E7-6A11-4FD2-A2D4-7447B2B8F6A2}" type="pres">
      <dgm:prSet presAssocID="{74655D8D-A634-4BB6-9700-1C5640719E21}" presName="circleB" presStyleLbl="node1" presStyleIdx="1" presStyleCnt="8"/>
      <dgm:spPr>
        <a:solidFill>
          <a:srgbClr val="C00000"/>
        </a:solidFill>
      </dgm:spPr>
    </dgm:pt>
    <dgm:pt modelId="{80C122B5-6983-408A-A90E-584D0A2E2060}" type="pres">
      <dgm:prSet presAssocID="{74655D8D-A634-4BB6-9700-1C5640719E21}" presName="spaceB" presStyleCnt="0"/>
      <dgm:spPr/>
    </dgm:pt>
    <dgm:pt modelId="{DA23FD7B-6EC1-4E69-BE64-665505E80977}" type="pres">
      <dgm:prSet presAssocID="{BF2861D1-836F-41D2-8F0A-043F1A66EB95}" presName="space" presStyleCnt="0"/>
      <dgm:spPr/>
    </dgm:pt>
    <dgm:pt modelId="{5C72BE93-C80B-4C6B-ABFB-98D5F59B54A1}" type="pres">
      <dgm:prSet presAssocID="{6701ED41-2374-4BA4-9867-AEAD4F1F8EBB}" presName="compositeA" presStyleCnt="0"/>
      <dgm:spPr/>
    </dgm:pt>
    <dgm:pt modelId="{A09607D7-CA61-409D-B3A8-048CD64A8B87}" type="pres">
      <dgm:prSet presAssocID="{6701ED41-2374-4BA4-9867-AEAD4F1F8EBB}" presName="textA" presStyleLbl="revTx" presStyleIdx="2" presStyleCnt="8">
        <dgm:presLayoutVars>
          <dgm:bulletEnabled val="1"/>
        </dgm:presLayoutVars>
      </dgm:prSet>
      <dgm:spPr/>
      <dgm:t>
        <a:bodyPr/>
        <a:lstStyle/>
        <a:p>
          <a:endParaRPr lang="zh-CN" altLang="en-US"/>
        </a:p>
      </dgm:t>
    </dgm:pt>
    <dgm:pt modelId="{AA488178-B3EA-431F-B69B-62756DA9F0C9}" type="pres">
      <dgm:prSet presAssocID="{6701ED41-2374-4BA4-9867-AEAD4F1F8EBB}" presName="circleA" presStyleLbl="node1" presStyleIdx="2" presStyleCnt="8" custLinFactNeighborX="58631" custLinFactNeighborY="-10582"/>
      <dgm:spPr>
        <a:solidFill>
          <a:srgbClr val="C00000"/>
        </a:solidFill>
        <a:ln>
          <a:solidFill>
            <a:schemeClr val="bg1"/>
          </a:solidFill>
        </a:ln>
      </dgm:spPr>
      <dgm:t>
        <a:bodyPr/>
        <a:lstStyle/>
        <a:p>
          <a:endParaRPr lang="zh-CN" altLang="en-US"/>
        </a:p>
      </dgm:t>
    </dgm:pt>
    <dgm:pt modelId="{760DEB00-50DE-47F2-A184-DD753E21DC8F}" type="pres">
      <dgm:prSet presAssocID="{6701ED41-2374-4BA4-9867-AEAD4F1F8EBB}" presName="spaceA" presStyleCnt="0"/>
      <dgm:spPr/>
    </dgm:pt>
    <dgm:pt modelId="{507DC03E-AB6E-4572-B54C-3EA3F07FE85A}" type="pres">
      <dgm:prSet presAssocID="{9EC1DE2D-DA20-4E57-8533-7603A2C76954}" presName="space" presStyleCnt="0"/>
      <dgm:spPr/>
    </dgm:pt>
    <dgm:pt modelId="{3A01FC89-59B2-41FE-AAF9-62B6855F994B}" type="pres">
      <dgm:prSet presAssocID="{DFA27290-C2B4-4F73-9C1A-4CB302A46262}" presName="compositeB" presStyleCnt="0"/>
      <dgm:spPr/>
    </dgm:pt>
    <dgm:pt modelId="{9BAF5D93-483F-4593-B5C1-50B93157CC1F}" type="pres">
      <dgm:prSet presAssocID="{DFA27290-C2B4-4F73-9C1A-4CB302A46262}" presName="textB" presStyleLbl="revTx" presStyleIdx="3" presStyleCnt="8">
        <dgm:presLayoutVars>
          <dgm:bulletEnabled val="1"/>
        </dgm:presLayoutVars>
      </dgm:prSet>
      <dgm:spPr/>
      <dgm:t>
        <a:bodyPr/>
        <a:lstStyle/>
        <a:p>
          <a:endParaRPr lang="zh-CN" altLang="en-US"/>
        </a:p>
      </dgm:t>
    </dgm:pt>
    <dgm:pt modelId="{DF84534D-4263-45C0-8935-0D03CDBB7936}" type="pres">
      <dgm:prSet presAssocID="{DFA27290-C2B4-4F73-9C1A-4CB302A46262}" presName="circleB" presStyleLbl="node1" presStyleIdx="3" presStyleCnt="8" custLinFactNeighborX="46437" custLinFactNeighborY="-10582"/>
      <dgm:spPr>
        <a:solidFill>
          <a:srgbClr val="C00000"/>
        </a:solidFill>
      </dgm:spPr>
      <dgm:t>
        <a:bodyPr/>
        <a:lstStyle/>
        <a:p>
          <a:endParaRPr lang="zh-CN" altLang="en-US"/>
        </a:p>
      </dgm:t>
    </dgm:pt>
    <dgm:pt modelId="{B4E85672-1D9E-4C1D-845E-61C60DEDF484}" type="pres">
      <dgm:prSet presAssocID="{DFA27290-C2B4-4F73-9C1A-4CB302A46262}" presName="spaceB" presStyleCnt="0"/>
      <dgm:spPr/>
    </dgm:pt>
    <dgm:pt modelId="{3AA8249D-6EDC-43AB-8263-D04A5536289B}" type="pres">
      <dgm:prSet presAssocID="{B4D6CF44-6CF3-41C6-A470-C79F631473D3}" presName="space" presStyleCnt="0"/>
      <dgm:spPr/>
    </dgm:pt>
    <dgm:pt modelId="{0C987F68-5CAB-4B02-A5D4-F8820AA81DE3}" type="pres">
      <dgm:prSet presAssocID="{B5AFFD36-C4CD-48D9-8E76-A7CDAE08FA43}" presName="compositeA" presStyleCnt="0"/>
      <dgm:spPr/>
    </dgm:pt>
    <dgm:pt modelId="{C2DAC1D9-5F46-4B08-BE07-05B7938E0BF4}" type="pres">
      <dgm:prSet presAssocID="{B5AFFD36-C4CD-48D9-8E76-A7CDAE08FA43}" presName="textA" presStyleLbl="revTx" presStyleIdx="4" presStyleCnt="8">
        <dgm:presLayoutVars>
          <dgm:bulletEnabled val="1"/>
        </dgm:presLayoutVars>
      </dgm:prSet>
      <dgm:spPr/>
      <dgm:t>
        <a:bodyPr/>
        <a:lstStyle/>
        <a:p>
          <a:endParaRPr lang="zh-CN" altLang="en-US"/>
        </a:p>
      </dgm:t>
    </dgm:pt>
    <dgm:pt modelId="{987F1D7D-C0A9-4CFD-9405-F635A350B4F5}" type="pres">
      <dgm:prSet presAssocID="{B5AFFD36-C4CD-48D9-8E76-A7CDAE08FA43}" presName="circleA" presStyleLbl="node1" presStyleIdx="4" presStyleCnt="8" custLinFactX="300000" custLinFactNeighborX="327082" custLinFactNeighborY="-10582"/>
      <dgm:spPr>
        <a:solidFill>
          <a:srgbClr val="C00000"/>
        </a:solidFill>
      </dgm:spPr>
      <dgm:t>
        <a:bodyPr/>
        <a:lstStyle/>
        <a:p>
          <a:endParaRPr lang="zh-CN" altLang="en-US"/>
        </a:p>
      </dgm:t>
    </dgm:pt>
    <dgm:pt modelId="{CA8598AA-854E-41D6-B70E-AFBE2EE47515}" type="pres">
      <dgm:prSet presAssocID="{B5AFFD36-C4CD-48D9-8E76-A7CDAE08FA43}" presName="spaceA" presStyleCnt="0"/>
      <dgm:spPr/>
    </dgm:pt>
    <dgm:pt modelId="{293B6F7F-335E-432B-AD60-7D74B5C4511D}" type="pres">
      <dgm:prSet presAssocID="{8162CCCF-2A6E-4E65-B0F4-3EE04AAF95A7}" presName="space" presStyleCnt="0"/>
      <dgm:spPr/>
    </dgm:pt>
    <dgm:pt modelId="{1F2B4439-7367-4321-9794-E393BE0B2B29}" type="pres">
      <dgm:prSet presAssocID="{136C84BA-B417-4DEB-BE17-1EB3ED0EE680}" presName="compositeB" presStyleCnt="0"/>
      <dgm:spPr/>
    </dgm:pt>
    <dgm:pt modelId="{B64AECF6-9091-44A3-97BF-C600E0E389FE}" type="pres">
      <dgm:prSet presAssocID="{136C84BA-B417-4DEB-BE17-1EB3ED0EE680}" presName="textB" presStyleLbl="revTx" presStyleIdx="5" presStyleCnt="8">
        <dgm:presLayoutVars>
          <dgm:bulletEnabled val="1"/>
        </dgm:presLayoutVars>
      </dgm:prSet>
      <dgm:spPr/>
      <dgm:t>
        <a:bodyPr/>
        <a:lstStyle/>
        <a:p>
          <a:endParaRPr lang="zh-CN" altLang="en-US"/>
        </a:p>
      </dgm:t>
    </dgm:pt>
    <dgm:pt modelId="{3C09F773-9C38-4F89-8189-C51B1766FC5A}" type="pres">
      <dgm:prSet presAssocID="{136C84BA-B417-4DEB-BE17-1EB3ED0EE680}" presName="circleB" presStyleLbl="node1" presStyleIdx="5" presStyleCnt="8" custLinFactX="300000" custLinFactNeighborX="336240" custLinFactNeighborY="-10582"/>
      <dgm:spPr>
        <a:solidFill>
          <a:srgbClr val="C00000"/>
        </a:solidFill>
      </dgm:spPr>
    </dgm:pt>
    <dgm:pt modelId="{4CCF8B03-CA0F-48C4-8855-828EFDB76D3A}" type="pres">
      <dgm:prSet presAssocID="{136C84BA-B417-4DEB-BE17-1EB3ED0EE680}" presName="spaceB" presStyleCnt="0"/>
      <dgm:spPr/>
    </dgm:pt>
    <dgm:pt modelId="{6FF97C6B-9A73-45BB-8755-9E06EFDEE05C}" type="pres">
      <dgm:prSet presAssocID="{1F00A9A3-0844-488B-83C6-696E32264272}" presName="space" presStyleCnt="0"/>
      <dgm:spPr/>
    </dgm:pt>
    <dgm:pt modelId="{4A8C18F1-1167-49CE-B83F-D36BD22CBDCE}" type="pres">
      <dgm:prSet presAssocID="{88778486-446B-4B97-BBD3-D2093EC13DB9}" presName="compositeA" presStyleCnt="0"/>
      <dgm:spPr/>
    </dgm:pt>
    <dgm:pt modelId="{5FC0D3E1-1141-4123-A5BD-E31928545105}" type="pres">
      <dgm:prSet presAssocID="{88778486-446B-4B97-BBD3-D2093EC13DB9}" presName="textA" presStyleLbl="revTx" presStyleIdx="6" presStyleCnt="8">
        <dgm:presLayoutVars>
          <dgm:bulletEnabled val="1"/>
        </dgm:presLayoutVars>
      </dgm:prSet>
      <dgm:spPr/>
      <dgm:t>
        <a:bodyPr/>
        <a:lstStyle/>
        <a:p>
          <a:endParaRPr lang="zh-CN" altLang="en-US"/>
        </a:p>
      </dgm:t>
    </dgm:pt>
    <dgm:pt modelId="{C1FE1D79-3D44-44EF-900E-97D3EB1B1E58}" type="pres">
      <dgm:prSet presAssocID="{88778486-446B-4B97-BBD3-D2093EC13DB9}" presName="circleA" presStyleLbl="node1" presStyleIdx="6" presStyleCnt="8" custLinFactX="276801" custLinFactNeighborX="300000" custLinFactNeighborY="-10582"/>
      <dgm:spPr>
        <a:solidFill>
          <a:srgbClr val="C00000"/>
        </a:solidFill>
      </dgm:spPr>
    </dgm:pt>
    <dgm:pt modelId="{47448B35-177C-47F8-863A-C76DD6F5D598}" type="pres">
      <dgm:prSet presAssocID="{88778486-446B-4B97-BBD3-D2093EC13DB9}" presName="spaceA" presStyleCnt="0"/>
      <dgm:spPr/>
    </dgm:pt>
    <dgm:pt modelId="{FF8046FC-40F9-479B-9F8F-2A93C142CB30}" type="pres">
      <dgm:prSet presAssocID="{0743E336-9266-4CB4-8394-1D348B7D383F}" presName="space" presStyleCnt="0"/>
      <dgm:spPr/>
    </dgm:pt>
    <dgm:pt modelId="{98CF8DC6-EE3D-45F7-834F-1C33D0C24AB1}" type="pres">
      <dgm:prSet presAssocID="{29620489-6509-440A-AC79-90E2D35B9010}" presName="compositeB" presStyleCnt="0"/>
      <dgm:spPr/>
    </dgm:pt>
    <dgm:pt modelId="{E9A12786-57D6-4755-A14D-1C91480B8ED2}" type="pres">
      <dgm:prSet presAssocID="{29620489-6509-440A-AC79-90E2D35B9010}" presName="textB" presStyleLbl="revTx" presStyleIdx="7" presStyleCnt="8">
        <dgm:presLayoutVars>
          <dgm:bulletEnabled val="1"/>
        </dgm:presLayoutVars>
      </dgm:prSet>
      <dgm:spPr/>
      <dgm:t>
        <a:bodyPr/>
        <a:lstStyle/>
        <a:p>
          <a:endParaRPr lang="zh-CN" altLang="en-US"/>
        </a:p>
      </dgm:t>
    </dgm:pt>
    <dgm:pt modelId="{D4360B26-B234-4067-B99C-9267836FE463}" type="pres">
      <dgm:prSet presAssocID="{29620489-6509-440A-AC79-90E2D35B9010}" presName="circleB" presStyleLbl="node1" presStyleIdx="7" presStyleCnt="8" custLinFactX="200000" custLinFactNeighborX="270116" custLinFactNeighborY="-10582"/>
      <dgm:spPr>
        <a:solidFill>
          <a:srgbClr val="C00000"/>
        </a:solidFill>
      </dgm:spPr>
    </dgm:pt>
    <dgm:pt modelId="{08BF0EA9-FCC1-4123-9565-C330FAB493F0}" type="pres">
      <dgm:prSet presAssocID="{29620489-6509-440A-AC79-90E2D35B9010}" presName="spaceB" presStyleCnt="0"/>
      <dgm:spPr/>
    </dgm:pt>
  </dgm:ptLst>
  <dgm:cxnLst>
    <dgm:cxn modelId="{000FC8D0-DCCC-4D67-85AB-78397F47DE71}" type="presOf" srcId="{48E4028B-27B2-485E-82AE-2E7332D54C33}" destId="{799D2935-DD1D-4DFC-9C5B-1A217FF93271}" srcOrd="0" destOrd="0" presId="urn:microsoft.com/office/officeart/2005/8/layout/hProcess11"/>
    <dgm:cxn modelId="{3E0168BD-5AE1-42EE-A90A-40B32903E02E}" srcId="{48E4028B-27B2-485E-82AE-2E7332D54C33}" destId="{136C84BA-B417-4DEB-BE17-1EB3ED0EE680}" srcOrd="5" destOrd="0" parTransId="{F3AE44AB-EF66-486E-91D6-82211DA2AFD7}" sibTransId="{1F00A9A3-0844-488B-83C6-696E32264272}"/>
    <dgm:cxn modelId="{4154B702-9AA6-4012-B6BA-59E5990029DA}" srcId="{48E4028B-27B2-485E-82AE-2E7332D54C33}" destId="{05324F6D-B322-42AC-994B-2C3D3B620177}" srcOrd="0" destOrd="0" parTransId="{762DD176-1674-413C-96E0-7A6AA2CBC63E}" sibTransId="{D1A583DC-D0F7-45F7-8485-716B27EED5DE}"/>
    <dgm:cxn modelId="{D94CCE15-6E24-44DA-B818-1C4AFEFCCB8A}" srcId="{48E4028B-27B2-485E-82AE-2E7332D54C33}" destId="{74655D8D-A634-4BB6-9700-1C5640719E21}" srcOrd="1" destOrd="0" parTransId="{ED2A73A3-9438-444C-A1F9-6DBC9F946B57}" sibTransId="{BF2861D1-836F-41D2-8F0A-043F1A66EB95}"/>
    <dgm:cxn modelId="{249726C6-DDDA-4CDA-8558-85F27EC984BA}" type="presOf" srcId="{B5AFFD36-C4CD-48D9-8E76-A7CDAE08FA43}" destId="{C2DAC1D9-5F46-4B08-BE07-05B7938E0BF4}" srcOrd="0" destOrd="0" presId="urn:microsoft.com/office/officeart/2005/8/layout/hProcess11"/>
    <dgm:cxn modelId="{3290D0AB-143C-4FA9-8EF8-674D930F00A8}" type="presOf" srcId="{136C84BA-B417-4DEB-BE17-1EB3ED0EE680}" destId="{B64AECF6-9091-44A3-97BF-C600E0E389FE}" srcOrd="0" destOrd="0" presId="urn:microsoft.com/office/officeart/2005/8/layout/hProcess11"/>
    <dgm:cxn modelId="{75EEE52D-FF3E-4C4E-9876-BD157AFE2879}" type="presOf" srcId="{05324F6D-B322-42AC-994B-2C3D3B620177}" destId="{9CC64E0C-397D-4F14-A370-7F3620FB6C9E}" srcOrd="0" destOrd="0" presId="urn:microsoft.com/office/officeart/2005/8/layout/hProcess11"/>
    <dgm:cxn modelId="{AE715464-87CB-4052-88D6-C964CCC42B8D}" type="presOf" srcId="{DFA27290-C2B4-4F73-9C1A-4CB302A46262}" destId="{9BAF5D93-483F-4593-B5C1-50B93157CC1F}" srcOrd="0" destOrd="0" presId="urn:microsoft.com/office/officeart/2005/8/layout/hProcess11"/>
    <dgm:cxn modelId="{AA89FF1D-3BFF-4633-A1DC-DBF94B9FECEA}" type="presOf" srcId="{29620489-6509-440A-AC79-90E2D35B9010}" destId="{E9A12786-57D6-4755-A14D-1C91480B8ED2}" srcOrd="0" destOrd="0" presId="urn:microsoft.com/office/officeart/2005/8/layout/hProcess11"/>
    <dgm:cxn modelId="{500FF9B3-A417-495A-B91D-98AE2C323365}" type="presOf" srcId="{6701ED41-2374-4BA4-9867-AEAD4F1F8EBB}" destId="{A09607D7-CA61-409D-B3A8-048CD64A8B87}" srcOrd="0" destOrd="0" presId="urn:microsoft.com/office/officeart/2005/8/layout/hProcess11"/>
    <dgm:cxn modelId="{64FC340E-53DC-4B8C-8569-954C3E72E4D0}" srcId="{48E4028B-27B2-485E-82AE-2E7332D54C33}" destId="{29620489-6509-440A-AC79-90E2D35B9010}" srcOrd="7" destOrd="0" parTransId="{3A3F3F7B-F213-4465-9F53-9C5C7D8A5E8E}" sibTransId="{3366DDEC-4C18-4FDB-87A6-F2F0DFDCDB2D}"/>
    <dgm:cxn modelId="{156047C4-626C-44D8-94B5-AAB8D1E443EB}" type="presOf" srcId="{88778486-446B-4B97-BBD3-D2093EC13DB9}" destId="{5FC0D3E1-1141-4123-A5BD-E31928545105}"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E529BDAF-E5C0-4CC9-AE0F-D347B60F8F59}" srcId="{48E4028B-27B2-485E-82AE-2E7332D54C33}" destId="{6701ED41-2374-4BA4-9867-AEAD4F1F8EBB}" srcOrd="2" destOrd="0" parTransId="{5F5E27F9-4A1F-4038-A1A9-E25F0C6D4286}" sibTransId="{9EC1DE2D-DA20-4E57-8533-7603A2C76954}"/>
    <dgm:cxn modelId="{9D51ED84-8280-456D-ABA9-38989E7CB310}" srcId="{48E4028B-27B2-485E-82AE-2E7332D54C33}" destId="{DFA27290-C2B4-4F73-9C1A-4CB302A46262}" srcOrd="3" destOrd="0" parTransId="{44319B82-DD4A-497B-A620-1BCB65CB4F46}" sibTransId="{B4D6CF44-6CF3-41C6-A470-C79F631473D3}"/>
    <dgm:cxn modelId="{2FA3FC1F-3F05-440D-BDA9-3821653322B7}" srcId="{48E4028B-27B2-485E-82AE-2E7332D54C33}" destId="{88778486-446B-4B97-BBD3-D2093EC13DB9}" srcOrd="6" destOrd="0" parTransId="{C4A12F55-BA46-4D65-B192-F4CBDF79046E}" sibTransId="{0743E336-9266-4CB4-8394-1D348B7D383F}"/>
    <dgm:cxn modelId="{426A7ECB-BE0C-4615-ABB7-3DB5EC63CE7C}" type="presOf" srcId="{74655D8D-A634-4BB6-9700-1C5640719E21}" destId="{1F3A40B0-E301-448F-B1EA-57A3618106E0}" srcOrd="0" destOrd="0" presId="urn:microsoft.com/office/officeart/2005/8/layout/hProcess11"/>
    <dgm:cxn modelId="{561DA108-C978-4A14-AD28-AE2BBF5C5ECA}" type="presParOf" srcId="{799D2935-DD1D-4DFC-9C5B-1A217FF93271}" destId="{AD91FF94-9E6D-4995-BD3F-1F21CF928E0D}" srcOrd="0" destOrd="0" presId="urn:microsoft.com/office/officeart/2005/8/layout/hProcess11"/>
    <dgm:cxn modelId="{499B0BDA-1906-42F8-9823-35FF2C8F55F9}" type="presParOf" srcId="{799D2935-DD1D-4DFC-9C5B-1A217FF93271}" destId="{DFD26A72-8BC9-4F33-B67A-346B97F5FE4B}" srcOrd="1" destOrd="0" presId="urn:microsoft.com/office/officeart/2005/8/layout/hProcess11"/>
    <dgm:cxn modelId="{2897595D-49CE-4D4D-94BD-E7B7A5A9D988}" type="presParOf" srcId="{DFD26A72-8BC9-4F33-B67A-346B97F5FE4B}" destId="{04A0DF81-D075-4C63-88A8-4C88E635C540}" srcOrd="0" destOrd="0" presId="urn:microsoft.com/office/officeart/2005/8/layout/hProcess11"/>
    <dgm:cxn modelId="{E2837F39-09CA-4C57-B832-56B767B99BB6}" type="presParOf" srcId="{04A0DF81-D075-4C63-88A8-4C88E635C540}" destId="{9CC64E0C-397D-4F14-A370-7F3620FB6C9E}" srcOrd="0" destOrd="0" presId="urn:microsoft.com/office/officeart/2005/8/layout/hProcess11"/>
    <dgm:cxn modelId="{D95734CA-D239-424C-8FC1-92C994755EA5}" type="presParOf" srcId="{04A0DF81-D075-4C63-88A8-4C88E635C540}" destId="{1FF35C99-A9C4-4458-8414-40A45D0A866A}" srcOrd="1" destOrd="0" presId="urn:microsoft.com/office/officeart/2005/8/layout/hProcess11"/>
    <dgm:cxn modelId="{A16FDE66-3E6A-4E9B-B20B-AF813207FC11}" type="presParOf" srcId="{04A0DF81-D075-4C63-88A8-4C88E635C540}" destId="{62703D6C-268A-495C-A222-9E9E1D954DF5}" srcOrd="2" destOrd="0" presId="urn:microsoft.com/office/officeart/2005/8/layout/hProcess11"/>
    <dgm:cxn modelId="{114272A0-13E0-4B71-B784-7A1082ABCD9D}" type="presParOf" srcId="{DFD26A72-8BC9-4F33-B67A-346B97F5FE4B}" destId="{12C2CD66-7AD0-4CDC-910D-541E58D21BCA}" srcOrd="1" destOrd="0" presId="urn:microsoft.com/office/officeart/2005/8/layout/hProcess11"/>
    <dgm:cxn modelId="{CC06C515-C8B3-482F-9EB5-5B3541246077}" type="presParOf" srcId="{DFD26A72-8BC9-4F33-B67A-346B97F5FE4B}" destId="{EB03B90B-7503-498D-8673-3FA55639B742}" srcOrd="2" destOrd="0" presId="urn:microsoft.com/office/officeart/2005/8/layout/hProcess11"/>
    <dgm:cxn modelId="{56644AC0-61A4-4A38-AEC7-A8BB9205D675}" type="presParOf" srcId="{EB03B90B-7503-498D-8673-3FA55639B742}" destId="{1F3A40B0-E301-448F-B1EA-57A3618106E0}" srcOrd="0" destOrd="0" presId="urn:microsoft.com/office/officeart/2005/8/layout/hProcess11"/>
    <dgm:cxn modelId="{5FA5754D-2F77-426E-A1B7-5A964A064707}" type="presParOf" srcId="{EB03B90B-7503-498D-8673-3FA55639B742}" destId="{236512E7-6A11-4FD2-A2D4-7447B2B8F6A2}" srcOrd="1" destOrd="0" presId="urn:microsoft.com/office/officeart/2005/8/layout/hProcess11"/>
    <dgm:cxn modelId="{DE4ACDE2-8FD7-4734-96DA-F86E7C657510}" type="presParOf" srcId="{EB03B90B-7503-498D-8673-3FA55639B742}" destId="{80C122B5-6983-408A-A90E-584D0A2E2060}" srcOrd="2" destOrd="0" presId="urn:microsoft.com/office/officeart/2005/8/layout/hProcess11"/>
    <dgm:cxn modelId="{DB1F1CB5-2C27-48C2-BD2B-6CF1B9C0DD61}" type="presParOf" srcId="{DFD26A72-8BC9-4F33-B67A-346B97F5FE4B}" destId="{DA23FD7B-6EC1-4E69-BE64-665505E80977}" srcOrd="3" destOrd="0" presId="urn:microsoft.com/office/officeart/2005/8/layout/hProcess11"/>
    <dgm:cxn modelId="{5B93E1FF-C940-4A9C-8BD9-C915FA58DBEF}" type="presParOf" srcId="{DFD26A72-8BC9-4F33-B67A-346B97F5FE4B}" destId="{5C72BE93-C80B-4C6B-ABFB-98D5F59B54A1}" srcOrd="4" destOrd="0" presId="urn:microsoft.com/office/officeart/2005/8/layout/hProcess11"/>
    <dgm:cxn modelId="{C11CE53C-BE41-4A53-849A-DE82429DEE79}" type="presParOf" srcId="{5C72BE93-C80B-4C6B-ABFB-98D5F59B54A1}" destId="{A09607D7-CA61-409D-B3A8-048CD64A8B87}" srcOrd="0" destOrd="0" presId="urn:microsoft.com/office/officeart/2005/8/layout/hProcess11"/>
    <dgm:cxn modelId="{5F9BE03E-99A6-4750-856B-4929DEC72666}" type="presParOf" srcId="{5C72BE93-C80B-4C6B-ABFB-98D5F59B54A1}" destId="{AA488178-B3EA-431F-B69B-62756DA9F0C9}" srcOrd="1" destOrd="0" presId="urn:microsoft.com/office/officeart/2005/8/layout/hProcess11"/>
    <dgm:cxn modelId="{4F94A99F-C0C9-49DA-AACD-47621A9E7046}" type="presParOf" srcId="{5C72BE93-C80B-4C6B-ABFB-98D5F59B54A1}" destId="{760DEB00-50DE-47F2-A184-DD753E21DC8F}" srcOrd="2" destOrd="0" presId="urn:microsoft.com/office/officeart/2005/8/layout/hProcess11"/>
    <dgm:cxn modelId="{42EDFDE0-4F53-49F0-B409-7ECB0B31D625}" type="presParOf" srcId="{DFD26A72-8BC9-4F33-B67A-346B97F5FE4B}" destId="{507DC03E-AB6E-4572-B54C-3EA3F07FE85A}" srcOrd="5" destOrd="0" presId="urn:microsoft.com/office/officeart/2005/8/layout/hProcess11"/>
    <dgm:cxn modelId="{F2A2E916-746F-409E-B2E8-02CD023C788B}" type="presParOf" srcId="{DFD26A72-8BC9-4F33-B67A-346B97F5FE4B}" destId="{3A01FC89-59B2-41FE-AAF9-62B6855F994B}" srcOrd="6" destOrd="0" presId="urn:microsoft.com/office/officeart/2005/8/layout/hProcess11"/>
    <dgm:cxn modelId="{0BE6D515-9E57-49BC-9B5D-82775544A5D8}" type="presParOf" srcId="{3A01FC89-59B2-41FE-AAF9-62B6855F994B}" destId="{9BAF5D93-483F-4593-B5C1-50B93157CC1F}" srcOrd="0" destOrd="0" presId="urn:microsoft.com/office/officeart/2005/8/layout/hProcess11"/>
    <dgm:cxn modelId="{F5BD1E4D-9A8C-40DD-A780-9E6771FC57A2}" type="presParOf" srcId="{3A01FC89-59B2-41FE-AAF9-62B6855F994B}" destId="{DF84534D-4263-45C0-8935-0D03CDBB7936}" srcOrd="1" destOrd="0" presId="urn:microsoft.com/office/officeart/2005/8/layout/hProcess11"/>
    <dgm:cxn modelId="{76BFF5F0-3EBD-466C-A61B-7F6309ADC6B9}" type="presParOf" srcId="{3A01FC89-59B2-41FE-AAF9-62B6855F994B}" destId="{B4E85672-1D9E-4C1D-845E-61C60DEDF484}" srcOrd="2" destOrd="0" presId="urn:microsoft.com/office/officeart/2005/8/layout/hProcess11"/>
    <dgm:cxn modelId="{1B361F62-7E38-4C0E-B21D-82C03E2D39EA}" type="presParOf" srcId="{DFD26A72-8BC9-4F33-B67A-346B97F5FE4B}" destId="{3AA8249D-6EDC-43AB-8263-D04A5536289B}" srcOrd="7" destOrd="0" presId="urn:microsoft.com/office/officeart/2005/8/layout/hProcess11"/>
    <dgm:cxn modelId="{26A49EA5-2AAC-4DE8-9243-9DEC7BB59959}" type="presParOf" srcId="{DFD26A72-8BC9-4F33-B67A-346B97F5FE4B}" destId="{0C987F68-5CAB-4B02-A5D4-F8820AA81DE3}" srcOrd="8" destOrd="0" presId="urn:microsoft.com/office/officeart/2005/8/layout/hProcess11"/>
    <dgm:cxn modelId="{DE5E4775-9F47-4491-B158-9D2AA5F58B7B}" type="presParOf" srcId="{0C987F68-5CAB-4B02-A5D4-F8820AA81DE3}" destId="{C2DAC1D9-5F46-4B08-BE07-05B7938E0BF4}" srcOrd="0" destOrd="0" presId="urn:microsoft.com/office/officeart/2005/8/layout/hProcess11"/>
    <dgm:cxn modelId="{BB3F60F9-76D5-46E5-8D03-4A165BF9B47C}" type="presParOf" srcId="{0C987F68-5CAB-4B02-A5D4-F8820AA81DE3}" destId="{987F1D7D-C0A9-4CFD-9405-F635A350B4F5}" srcOrd="1" destOrd="0" presId="urn:microsoft.com/office/officeart/2005/8/layout/hProcess11"/>
    <dgm:cxn modelId="{59888177-D954-494C-9238-2E086C3875B2}" type="presParOf" srcId="{0C987F68-5CAB-4B02-A5D4-F8820AA81DE3}" destId="{CA8598AA-854E-41D6-B70E-AFBE2EE47515}" srcOrd="2" destOrd="0" presId="urn:microsoft.com/office/officeart/2005/8/layout/hProcess11"/>
    <dgm:cxn modelId="{1FF86B2F-63A1-40C9-8A0B-A6D451EA6A60}" type="presParOf" srcId="{DFD26A72-8BC9-4F33-B67A-346B97F5FE4B}" destId="{293B6F7F-335E-432B-AD60-7D74B5C4511D}" srcOrd="9" destOrd="0" presId="urn:microsoft.com/office/officeart/2005/8/layout/hProcess11"/>
    <dgm:cxn modelId="{DBAE5AE7-1A03-4A30-ABA2-62F24DD3EACD}" type="presParOf" srcId="{DFD26A72-8BC9-4F33-B67A-346B97F5FE4B}" destId="{1F2B4439-7367-4321-9794-E393BE0B2B29}" srcOrd="10" destOrd="0" presId="urn:microsoft.com/office/officeart/2005/8/layout/hProcess11"/>
    <dgm:cxn modelId="{02F844A6-3888-4B4E-A7A5-D4CA44C037F8}" type="presParOf" srcId="{1F2B4439-7367-4321-9794-E393BE0B2B29}" destId="{B64AECF6-9091-44A3-97BF-C600E0E389FE}" srcOrd="0" destOrd="0" presId="urn:microsoft.com/office/officeart/2005/8/layout/hProcess11"/>
    <dgm:cxn modelId="{2BEBAEF8-CA73-43ED-84DB-096E6678BE36}" type="presParOf" srcId="{1F2B4439-7367-4321-9794-E393BE0B2B29}" destId="{3C09F773-9C38-4F89-8189-C51B1766FC5A}" srcOrd="1" destOrd="0" presId="urn:microsoft.com/office/officeart/2005/8/layout/hProcess11"/>
    <dgm:cxn modelId="{952ED159-D046-4DD8-A85E-0D0FF6B5AEF8}" type="presParOf" srcId="{1F2B4439-7367-4321-9794-E393BE0B2B29}" destId="{4CCF8B03-CA0F-48C4-8855-828EFDB76D3A}" srcOrd="2" destOrd="0" presId="urn:microsoft.com/office/officeart/2005/8/layout/hProcess11"/>
    <dgm:cxn modelId="{8F43CD64-337C-4336-B37D-BA30EF669578}" type="presParOf" srcId="{DFD26A72-8BC9-4F33-B67A-346B97F5FE4B}" destId="{6FF97C6B-9A73-45BB-8755-9E06EFDEE05C}" srcOrd="11" destOrd="0" presId="urn:microsoft.com/office/officeart/2005/8/layout/hProcess11"/>
    <dgm:cxn modelId="{1567BE64-1D1E-410F-991D-A6363253931B}" type="presParOf" srcId="{DFD26A72-8BC9-4F33-B67A-346B97F5FE4B}" destId="{4A8C18F1-1167-49CE-B83F-D36BD22CBDCE}" srcOrd="12" destOrd="0" presId="urn:microsoft.com/office/officeart/2005/8/layout/hProcess11"/>
    <dgm:cxn modelId="{FB83BBE7-03C6-473D-832B-0527C46D7509}" type="presParOf" srcId="{4A8C18F1-1167-49CE-B83F-D36BD22CBDCE}" destId="{5FC0D3E1-1141-4123-A5BD-E31928545105}" srcOrd="0" destOrd="0" presId="urn:microsoft.com/office/officeart/2005/8/layout/hProcess11"/>
    <dgm:cxn modelId="{E6312227-8BB7-4982-ADF7-C5F6E18BBD33}" type="presParOf" srcId="{4A8C18F1-1167-49CE-B83F-D36BD22CBDCE}" destId="{C1FE1D79-3D44-44EF-900E-97D3EB1B1E58}" srcOrd="1" destOrd="0" presId="urn:microsoft.com/office/officeart/2005/8/layout/hProcess11"/>
    <dgm:cxn modelId="{6A97BFB2-61D7-4655-9113-E7585549D445}" type="presParOf" srcId="{4A8C18F1-1167-49CE-B83F-D36BD22CBDCE}" destId="{47448B35-177C-47F8-863A-C76DD6F5D598}" srcOrd="2" destOrd="0" presId="urn:microsoft.com/office/officeart/2005/8/layout/hProcess11"/>
    <dgm:cxn modelId="{826CCD56-F165-4CF4-BD9E-FAC489B79E13}" type="presParOf" srcId="{DFD26A72-8BC9-4F33-B67A-346B97F5FE4B}" destId="{FF8046FC-40F9-479B-9F8F-2A93C142CB30}" srcOrd="13" destOrd="0" presId="urn:microsoft.com/office/officeart/2005/8/layout/hProcess11"/>
    <dgm:cxn modelId="{6C451A52-E73B-4356-9B12-01BF8244D20C}" type="presParOf" srcId="{DFD26A72-8BC9-4F33-B67A-346B97F5FE4B}" destId="{98CF8DC6-EE3D-45F7-834F-1C33D0C24AB1}" srcOrd="14" destOrd="0" presId="urn:microsoft.com/office/officeart/2005/8/layout/hProcess11"/>
    <dgm:cxn modelId="{8EA786FC-ECED-48ED-AC74-6A68533BB4D8}" type="presParOf" srcId="{98CF8DC6-EE3D-45F7-834F-1C33D0C24AB1}" destId="{E9A12786-57D6-4755-A14D-1C91480B8ED2}" srcOrd="0" destOrd="0" presId="urn:microsoft.com/office/officeart/2005/8/layout/hProcess11"/>
    <dgm:cxn modelId="{84D18902-37F4-4410-A9C6-7FAA00633DE1}" type="presParOf" srcId="{98CF8DC6-EE3D-45F7-834F-1C33D0C24AB1}" destId="{D4360B26-B234-4067-B99C-9267836FE463}" srcOrd="1" destOrd="0" presId="urn:microsoft.com/office/officeart/2005/8/layout/hProcess11"/>
    <dgm:cxn modelId="{AA575272-D9CD-48DB-8036-FBB5F0179F95}" type="presParOf" srcId="{98CF8DC6-EE3D-45F7-834F-1C33D0C24AB1}" destId="{08BF0EA9-FCC1-4123-9565-C330FAB493F0}" srcOrd="2" destOrd="0" presId="urn:microsoft.com/office/officeart/2005/8/layout/hProcess1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05324F6D-B322-42AC-994B-2C3D3B620177}">
      <dgm:prSet phldrT="[文本]" custT="1"/>
      <dgm:spPr/>
      <dgm:t>
        <a:bodyPr/>
        <a:lstStyle/>
        <a:p>
          <a:endParaRPr lang="zh-CN" altLang="en-US" sz="1800" dirty="0">
            <a:latin typeface="楷体" pitchFamily="49" charset="-122"/>
            <a:ea typeface="楷体" pitchFamily="49" charset="-122"/>
          </a:endParaRPr>
        </a:p>
      </dgm:t>
    </dgm:pt>
    <dgm:pt modelId="{762DD176-1674-413C-96E0-7A6AA2CBC63E}" type="parTrans" cxnId="{4154B702-9AA6-4012-B6BA-59E5990029DA}">
      <dgm:prSet/>
      <dgm:spPr/>
      <dgm:t>
        <a:bodyPr/>
        <a:lstStyle/>
        <a:p>
          <a:endParaRPr lang="zh-CN" altLang="en-US"/>
        </a:p>
      </dgm:t>
    </dgm:pt>
    <dgm:pt modelId="{D1A583DC-D0F7-45F7-8485-716B27EED5DE}" type="sibTrans" cxnId="{4154B702-9AA6-4012-B6BA-59E5990029DA}">
      <dgm:prSet/>
      <dgm:spPr/>
      <dgm:t>
        <a:bodyPr/>
        <a:lstStyle/>
        <a:p>
          <a:endParaRPr lang="zh-CN" altLang="en-US"/>
        </a:p>
      </dgm:t>
    </dgm:pt>
    <dgm:pt modelId="{74655D8D-A634-4BB6-9700-1C5640719E21}">
      <dgm:prSet phldrT="[文本]" custT="1"/>
      <dgm:spPr/>
      <dgm:t>
        <a:bodyPr/>
        <a:lstStyle/>
        <a:p>
          <a:endParaRPr lang="zh-CN" altLang="en-US" sz="1800" dirty="0">
            <a:latin typeface="楷体" pitchFamily="49" charset="-122"/>
            <a:ea typeface="楷体" pitchFamily="49" charset="-122"/>
          </a:endParaRPr>
        </a:p>
      </dgm:t>
    </dgm:pt>
    <dgm:pt modelId="{ED2A73A3-9438-444C-A1F9-6DBC9F946B57}" type="parTrans" cxnId="{D94CCE15-6E24-44DA-B818-1C4AFEFCCB8A}">
      <dgm:prSet/>
      <dgm:spPr/>
      <dgm:t>
        <a:bodyPr/>
        <a:lstStyle/>
        <a:p>
          <a:endParaRPr lang="zh-CN" altLang="en-US"/>
        </a:p>
      </dgm:t>
    </dgm:pt>
    <dgm:pt modelId="{BF2861D1-836F-41D2-8F0A-043F1A66EB95}" type="sibTrans" cxnId="{D94CCE15-6E24-44DA-B818-1C4AFEFCCB8A}">
      <dgm:prSet/>
      <dgm:spPr/>
      <dgm:t>
        <a:bodyPr/>
        <a:lstStyle/>
        <a:p>
          <a:endParaRPr lang="zh-CN" altLang="en-US"/>
        </a:p>
      </dgm:t>
    </dgm:pt>
    <dgm:pt modelId="{6701ED41-2374-4BA4-9867-AEAD4F1F8EBB}">
      <dgm:prSet phldrT="[文本]" custT="1"/>
      <dgm:spPr/>
      <dgm:t>
        <a:bodyPr/>
        <a:lstStyle/>
        <a:p>
          <a:endParaRPr lang="zh-CN" altLang="en-US" sz="1800" dirty="0">
            <a:latin typeface="楷体" pitchFamily="49" charset="-122"/>
            <a:ea typeface="楷体" pitchFamily="49" charset="-122"/>
          </a:endParaRPr>
        </a:p>
      </dgm:t>
    </dgm:pt>
    <dgm:pt modelId="{5F5E27F9-4A1F-4038-A1A9-E25F0C6D4286}" type="parTrans" cxnId="{E529BDAF-E5C0-4CC9-AE0F-D347B60F8F59}">
      <dgm:prSet/>
      <dgm:spPr/>
      <dgm:t>
        <a:bodyPr/>
        <a:lstStyle/>
        <a:p>
          <a:endParaRPr lang="zh-CN" altLang="en-US"/>
        </a:p>
      </dgm:t>
    </dgm:pt>
    <dgm:pt modelId="{9EC1DE2D-DA20-4E57-8533-7603A2C76954}" type="sibTrans" cxnId="{E529BDAF-E5C0-4CC9-AE0F-D347B60F8F59}">
      <dgm:prSet/>
      <dgm:spPr/>
      <dgm:t>
        <a:bodyPr/>
        <a:lstStyle/>
        <a:p>
          <a:endParaRPr lang="zh-CN" altLang="en-US"/>
        </a:p>
      </dgm:t>
    </dgm:pt>
    <dgm:pt modelId="{29620489-6509-440A-AC79-90E2D35B9010}">
      <dgm:prSet/>
      <dgm:spPr/>
      <dgm:t>
        <a:bodyPr/>
        <a:lstStyle/>
        <a:p>
          <a:endParaRPr lang="zh-CN" altLang="en-US" dirty="0"/>
        </a:p>
      </dgm:t>
    </dgm:pt>
    <dgm:pt modelId="{3A3F3F7B-F213-4465-9F53-9C5C7D8A5E8E}" type="parTrans" cxnId="{64FC340E-53DC-4B8C-8569-954C3E72E4D0}">
      <dgm:prSet/>
      <dgm:spPr/>
      <dgm:t>
        <a:bodyPr/>
        <a:lstStyle/>
        <a:p>
          <a:endParaRPr lang="zh-CN" altLang="en-US"/>
        </a:p>
      </dgm:t>
    </dgm:pt>
    <dgm:pt modelId="{3366DDEC-4C18-4FDB-87A6-F2F0DFDCDB2D}" type="sibTrans" cxnId="{64FC340E-53DC-4B8C-8569-954C3E72E4D0}">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04A0DF81-D075-4C63-88A8-4C88E635C540}" type="pres">
      <dgm:prSet presAssocID="{05324F6D-B322-42AC-994B-2C3D3B620177}" presName="compositeA" presStyleCnt="0"/>
      <dgm:spPr/>
    </dgm:pt>
    <dgm:pt modelId="{9CC64E0C-397D-4F14-A370-7F3620FB6C9E}" type="pres">
      <dgm:prSet presAssocID="{05324F6D-B322-42AC-994B-2C3D3B620177}" presName="textA" presStyleLbl="revTx" presStyleIdx="0" presStyleCnt="8">
        <dgm:presLayoutVars>
          <dgm:bulletEnabled val="1"/>
        </dgm:presLayoutVars>
      </dgm:prSet>
      <dgm:spPr/>
      <dgm:t>
        <a:bodyPr/>
        <a:lstStyle/>
        <a:p>
          <a:endParaRPr lang="zh-CN" altLang="en-US"/>
        </a:p>
      </dgm:t>
    </dgm:pt>
    <dgm:pt modelId="{1FF35C99-A9C4-4458-8414-40A45D0A866A}" type="pres">
      <dgm:prSet presAssocID="{05324F6D-B322-42AC-994B-2C3D3B620177}" presName="circleA" presStyleLbl="node1" presStyleIdx="0" presStyleCnt="8" custScaleX="122944" custScaleY="121162" custLinFactNeighborX="47246" custLinFactNeighborY="-1"/>
      <dgm:spPr>
        <a:prstGeom prst="ellipse">
          <a:avLst/>
        </a:prstGeom>
        <a:solidFill>
          <a:srgbClr val="C00000"/>
        </a:solidFill>
      </dgm:spPr>
    </dgm:pt>
    <dgm:pt modelId="{62703D6C-268A-495C-A222-9E9E1D954DF5}" type="pres">
      <dgm:prSet presAssocID="{05324F6D-B322-42AC-994B-2C3D3B620177}" presName="spaceA" presStyleCnt="0"/>
      <dgm:spPr/>
    </dgm:pt>
    <dgm:pt modelId="{12C2CD66-7AD0-4CDC-910D-541E58D21BCA}" type="pres">
      <dgm:prSet presAssocID="{D1A583DC-D0F7-45F7-8485-716B27EED5DE}" presName="space" presStyleCnt="0"/>
      <dgm:spPr/>
    </dgm:pt>
    <dgm:pt modelId="{EB03B90B-7503-498D-8673-3FA55639B742}" type="pres">
      <dgm:prSet presAssocID="{74655D8D-A634-4BB6-9700-1C5640719E21}" presName="compositeB" presStyleCnt="0"/>
      <dgm:spPr/>
    </dgm:pt>
    <dgm:pt modelId="{1F3A40B0-E301-448F-B1EA-57A3618106E0}" type="pres">
      <dgm:prSet presAssocID="{74655D8D-A634-4BB6-9700-1C5640719E21}" presName="textB" presStyleLbl="revTx" presStyleIdx="1" presStyleCnt="8">
        <dgm:presLayoutVars>
          <dgm:bulletEnabled val="1"/>
        </dgm:presLayoutVars>
      </dgm:prSet>
      <dgm:spPr/>
      <dgm:t>
        <a:bodyPr/>
        <a:lstStyle/>
        <a:p>
          <a:endParaRPr lang="zh-CN" altLang="en-US"/>
        </a:p>
      </dgm:t>
    </dgm:pt>
    <dgm:pt modelId="{236512E7-6A11-4FD2-A2D4-7447B2B8F6A2}" type="pres">
      <dgm:prSet presAssocID="{74655D8D-A634-4BB6-9700-1C5640719E21}" presName="circleB" presStyleLbl="node1" presStyleIdx="1" presStyleCnt="8"/>
      <dgm:spPr>
        <a:solidFill>
          <a:srgbClr val="C00000"/>
        </a:solidFill>
      </dgm:spPr>
    </dgm:pt>
    <dgm:pt modelId="{80C122B5-6983-408A-A90E-584D0A2E2060}" type="pres">
      <dgm:prSet presAssocID="{74655D8D-A634-4BB6-9700-1C5640719E21}" presName="spaceB" presStyleCnt="0"/>
      <dgm:spPr/>
    </dgm:pt>
    <dgm:pt modelId="{DA23FD7B-6EC1-4E69-BE64-665505E80977}" type="pres">
      <dgm:prSet presAssocID="{BF2861D1-836F-41D2-8F0A-043F1A66EB95}" presName="space" presStyleCnt="0"/>
      <dgm:spPr/>
    </dgm:pt>
    <dgm:pt modelId="{5C72BE93-C80B-4C6B-ABFB-98D5F59B54A1}" type="pres">
      <dgm:prSet presAssocID="{6701ED41-2374-4BA4-9867-AEAD4F1F8EBB}" presName="compositeA" presStyleCnt="0"/>
      <dgm:spPr/>
    </dgm:pt>
    <dgm:pt modelId="{A09607D7-CA61-409D-B3A8-048CD64A8B87}" type="pres">
      <dgm:prSet presAssocID="{6701ED41-2374-4BA4-9867-AEAD4F1F8EBB}" presName="textA" presStyleLbl="revTx" presStyleIdx="2" presStyleCnt="8">
        <dgm:presLayoutVars>
          <dgm:bulletEnabled val="1"/>
        </dgm:presLayoutVars>
      </dgm:prSet>
      <dgm:spPr/>
      <dgm:t>
        <a:bodyPr/>
        <a:lstStyle/>
        <a:p>
          <a:endParaRPr lang="zh-CN" altLang="en-US"/>
        </a:p>
      </dgm:t>
    </dgm:pt>
    <dgm:pt modelId="{AA488178-B3EA-431F-B69B-62756DA9F0C9}" type="pres">
      <dgm:prSet presAssocID="{6701ED41-2374-4BA4-9867-AEAD4F1F8EBB}" presName="circleA" presStyleLbl="node1" presStyleIdx="2" presStyleCnt="8" custLinFactNeighborX="58631" custLinFactNeighborY="-10582"/>
      <dgm:spPr>
        <a:solidFill>
          <a:srgbClr val="C00000"/>
        </a:solidFill>
        <a:ln>
          <a:solidFill>
            <a:schemeClr val="bg1"/>
          </a:solidFill>
        </a:ln>
      </dgm:spPr>
      <dgm:t>
        <a:bodyPr/>
        <a:lstStyle/>
        <a:p>
          <a:endParaRPr lang="zh-CN" altLang="en-US"/>
        </a:p>
      </dgm:t>
    </dgm:pt>
    <dgm:pt modelId="{760DEB00-50DE-47F2-A184-DD753E21DC8F}" type="pres">
      <dgm:prSet presAssocID="{6701ED41-2374-4BA4-9867-AEAD4F1F8EBB}" presName="spaceA" presStyleCnt="0"/>
      <dgm:spPr/>
    </dgm:pt>
    <dgm:pt modelId="{507DC03E-AB6E-4572-B54C-3EA3F07FE85A}" type="pres">
      <dgm:prSet presAssocID="{9EC1DE2D-DA20-4E57-8533-7603A2C76954}" presName="space" presStyleCnt="0"/>
      <dgm:spPr/>
    </dgm:pt>
    <dgm:pt modelId="{3A01FC89-59B2-41FE-AAF9-62B6855F994B}" type="pres">
      <dgm:prSet presAssocID="{DFA27290-C2B4-4F73-9C1A-4CB302A46262}" presName="compositeB" presStyleCnt="0"/>
      <dgm:spPr/>
    </dgm:pt>
    <dgm:pt modelId="{9BAF5D93-483F-4593-B5C1-50B93157CC1F}" type="pres">
      <dgm:prSet presAssocID="{DFA27290-C2B4-4F73-9C1A-4CB302A46262}" presName="textB" presStyleLbl="revTx" presStyleIdx="3" presStyleCnt="8">
        <dgm:presLayoutVars>
          <dgm:bulletEnabled val="1"/>
        </dgm:presLayoutVars>
      </dgm:prSet>
      <dgm:spPr/>
      <dgm:t>
        <a:bodyPr/>
        <a:lstStyle/>
        <a:p>
          <a:endParaRPr lang="zh-CN" altLang="en-US"/>
        </a:p>
      </dgm:t>
    </dgm:pt>
    <dgm:pt modelId="{DF84534D-4263-45C0-8935-0D03CDBB7936}" type="pres">
      <dgm:prSet presAssocID="{DFA27290-C2B4-4F73-9C1A-4CB302A46262}" presName="circleB" presStyleLbl="node1" presStyleIdx="3" presStyleCnt="8" custLinFactNeighborX="46437" custLinFactNeighborY="-10582"/>
      <dgm:spPr>
        <a:solidFill>
          <a:srgbClr val="C00000"/>
        </a:solidFill>
      </dgm:spPr>
      <dgm:t>
        <a:bodyPr/>
        <a:lstStyle/>
        <a:p>
          <a:endParaRPr lang="zh-CN" altLang="en-US"/>
        </a:p>
      </dgm:t>
    </dgm:pt>
    <dgm:pt modelId="{B4E85672-1D9E-4C1D-845E-61C60DEDF484}" type="pres">
      <dgm:prSet presAssocID="{DFA27290-C2B4-4F73-9C1A-4CB302A46262}" presName="spaceB" presStyleCnt="0"/>
      <dgm:spPr/>
    </dgm:pt>
    <dgm:pt modelId="{3AA8249D-6EDC-43AB-8263-D04A5536289B}" type="pres">
      <dgm:prSet presAssocID="{B4D6CF44-6CF3-41C6-A470-C79F631473D3}" presName="space" presStyleCnt="0"/>
      <dgm:spPr/>
    </dgm:pt>
    <dgm:pt modelId="{0C987F68-5CAB-4B02-A5D4-F8820AA81DE3}" type="pres">
      <dgm:prSet presAssocID="{B5AFFD36-C4CD-48D9-8E76-A7CDAE08FA43}" presName="compositeA" presStyleCnt="0"/>
      <dgm:spPr/>
    </dgm:pt>
    <dgm:pt modelId="{C2DAC1D9-5F46-4B08-BE07-05B7938E0BF4}" type="pres">
      <dgm:prSet presAssocID="{B5AFFD36-C4CD-48D9-8E76-A7CDAE08FA43}" presName="textA" presStyleLbl="revTx" presStyleIdx="4" presStyleCnt="8">
        <dgm:presLayoutVars>
          <dgm:bulletEnabled val="1"/>
        </dgm:presLayoutVars>
      </dgm:prSet>
      <dgm:spPr/>
      <dgm:t>
        <a:bodyPr/>
        <a:lstStyle/>
        <a:p>
          <a:endParaRPr lang="zh-CN" altLang="en-US"/>
        </a:p>
      </dgm:t>
    </dgm:pt>
    <dgm:pt modelId="{987F1D7D-C0A9-4CFD-9405-F635A350B4F5}" type="pres">
      <dgm:prSet presAssocID="{B5AFFD36-C4CD-48D9-8E76-A7CDAE08FA43}" presName="circleA" presStyleLbl="node1" presStyleIdx="4" presStyleCnt="8" custLinFactX="300000" custLinFactNeighborX="327082" custLinFactNeighborY="-10582"/>
      <dgm:spPr>
        <a:solidFill>
          <a:srgbClr val="C00000"/>
        </a:solidFill>
      </dgm:spPr>
      <dgm:t>
        <a:bodyPr/>
        <a:lstStyle/>
        <a:p>
          <a:endParaRPr lang="zh-CN" altLang="en-US"/>
        </a:p>
      </dgm:t>
    </dgm:pt>
    <dgm:pt modelId="{CA8598AA-854E-41D6-B70E-AFBE2EE47515}" type="pres">
      <dgm:prSet presAssocID="{B5AFFD36-C4CD-48D9-8E76-A7CDAE08FA43}" presName="spaceA" presStyleCnt="0"/>
      <dgm:spPr/>
    </dgm:pt>
    <dgm:pt modelId="{293B6F7F-335E-432B-AD60-7D74B5C4511D}" type="pres">
      <dgm:prSet presAssocID="{8162CCCF-2A6E-4E65-B0F4-3EE04AAF95A7}" presName="space" presStyleCnt="0"/>
      <dgm:spPr/>
    </dgm:pt>
    <dgm:pt modelId="{1F2B4439-7367-4321-9794-E393BE0B2B29}" type="pres">
      <dgm:prSet presAssocID="{136C84BA-B417-4DEB-BE17-1EB3ED0EE680}" presName="compositeB" presStyleCnt="0"/>
      <dgm:spPr/>
    </dgm:pt>
    <dgm:pt modelId="{B64AECF6-9091-44A3-97BF-C600E0E389FE}" type="pres">
      <dgm:prSet presAssocID="{136C84BA-B417-4DEB-BE17-1EB3ED0EE680}" presName="textB" presStyleLbl="revTx" presStyleIdx="5" presStyleCnt="8">
        <dgm:presLayoutVars>
          <dgm:bulletEnabled val="1"/>
        </dgm:presLayoutVars>
      </dgm:prSet>
      <dgm:spPr/>
      <dgm:t>
        <a:bodyPr/>
        <a:lstStyle/>
        <a:p>
          <a:endParaRPr lang="zh-CN" altLang="en-US"/>
        </a:p>
      </dgm:t>
    </dgm:pt>
    <dgm:pt modelId="{3C09F773-9C38-4F89-8189-C51B1766FC5A}" type="pres">
      <dgm:prSet presAssocID="{136C84BA-B417-4DEB-BE17-1EB3ED0EE680}" presName="circleB" presStyleLbl="node1" presStyleIdx="5" presStyleCnt="8" custLinFactX="300000" custLinFactNeighborX="336240" custLinFactNeighborY="-10582"/>
      <dgm:spPr>
        <a:solidFill>
          <a:srgbClr val="C00000"/>
        </a:solidFill>
      </dgm:spPr>
    </dgm:pt>
    <dgm:pt modelId="{4CCF8B03-CA0F-48C4-8855-828EFDB76D3A}" type="pres">
      <dgm:prSet presAssocID="{136C84BA-B417-4DEB-BE17-1EB3ED0EE680}" presName="spaceB" presStyleCnt="0"/>
      <dgm:spPr/>
    </dgm:pt>
    <dgm:pt modelId="{6FF97C6B-9A73-45BB-8755-9E06EFDEE05C}" type="pres">
      <dgm:prSet presAssocID="{1F00A9A3-0844-488B-83C6-696E32264272}" presName="space" presStyleCnt="0"/>
      <dgm:spPr/>
    </dgm:pt>
    <dgm:pt modelId="{4A8C18F1-1167-49CE-B83F-D36BD22CBDCE}" type="pres">
      <dgm:prSet presAssocID="{88778486-446B-4B97-BBD3-D2093EC13DB9}" presName="compositeA" presStyleCnt="0"/>
      <dgm:spPr/>
    </dgm:pt>
    <dgm:pt modelId="{5FC0D3E1-1141-4123-A5BD-E31928545105}" type="pres">
      <dgm:prSet presAssocID="{88778486-446B-4B97-BBD3-D2093EC13DB9}" presName="textA" presStyleLbl="revTx" presStyleIdx="6" presStyleCnt="8">
        <dgm:presLayoutVars>
          <dgm:bulletEnabled val="1"/>
        </dgm:presLayoutVars>
      </dgm:prSet>
      <dgm:spPr/>
      <dgm:t>
        <a:bodyPr/>
        <a:lstStyle/>
        <a:p>
          <a:endParaRPr lang="zh-CN" altLang="en-US"/>
        </a:p>
      </dgm:t>
    </dgm:pt>
    <dgm:pt modelId="{C1FE1D79-3D44-44EF-900E-97D3EB1B1E58}" type="pres">
      <dgm:prSet presAssocID="{88778486-446B-4B97-BBD3-D2093EC13DB9}" presName="circleA" presStyleLbl="node1" presStyleIdx="6" presStyleCnt="8" custLinFactX="276801" custLinFactNeighborX="300000" custLinFactNeighborY="-10582"/>
      <dgm:spPr>
        <a:solidFill>
          <a:srgbClr val="C00000"/>
        </a:solidFill>
      </dgm:spPr>
    </dgm:pt>
    <dgm:pt modelId="{47448B35-177C-47F8-863A-C76DD6F5D598}" type="pres">
      <dgm:prSet presAssocID="{88778486-446B-4B97-BBD3-D2093EC13DB9}" presName="spaceA" presStyleCnt="0"/>
      <dgm:spPr/>
    </dgm:pt>
    <dgm:pt modelId="{FF8046FC-40F9-479B-9F8F-2A93C142CB30}" type="pres">
      <dgm:prSet presAssocID="{0743E336-9266-4CB4-8394-1D348B7D383F}" presName="space" presStyleCnt="0"/>
      <dgm:spPr/>
    </dgm:pt>
    <dgm:pt modelId="{98CF8DC6-EE3D-45F7-834F-1C33D0C24AB1}" type="pres">
      <dgm:prSet presAssocID="{29620489-6509-440A-AC79-90E2D35B9010}" presName="compositeB" presStyleCnt="0"/>
      <dgm:spPr/>
    </dgm:pt>
    <dgm:pt modelId="{E9A12786-57D6-4755-A14D-1C91480B8ED2}" type="pres">
      <dgm:prSet presAssocID="{29620489-6509-440A-AC79-90E2D35B9010}" presName="textB" presStyleLbl="revTx" presStyleIdx="7" presStyleCnt="8">
        <dgm:presLayoutVars>
          <dgm:bulletEnabled val="1"/>
        </dgm:presLayoutVars>
      </dgm:prSet>
      <dgm:spPr/>
      <dgm:t>
        <a:bodyPr/>
        <a:lstStyle/>
        <a:p>
          <a:endParaRPr lang="zh-CN" altLang="en-US"/>
        </a:p>
      </dgm:t>
    </dgm:pt>
    <dgm:pt modelId="{D4360B26-B234-4067-B99C-9267836FE463}" type="pres">
      <dgm:prSet presAssocID="{29620489-6509-440A-AC79-90E2D35B9010}" presName="circleB" presStyleLbl="node1" presStyleIdx="7" presStyleCnt="8" custLinFactX="200000" custLinFactNeighborX="270116" custLinFactNeighborY="-10582"/>
      <dgm:spPr>
        <a:solidFill>
          <a:srgbClr val="C00000"/>
        </a:solidFill>
      </dgm:spPr>
    </dgm:pt>
    <dgm:pt modelId="{08BF0EA9-FCC1-4123-9565-C330FAB493F0}" type="pres">
      <dgm:prSet presAssocID="{29620489-6509-440A-AC79-90E2D35B9010}" presName="spaceB"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4154B702-9AA6-4012-B6BA-59E5990029DA}" srcId="{48E4028B-27B2-485E-82AE-2E7332D54C33}" destId="{05324F6D-B322-42AC-994B-2C3D3B620177}" srcOrd="0" destOrd="0" parTransId="{762DD176-1674-413C-96E0-7A6AA2CBC63E}" sibTransId="{D1A583DC-D0F7-45F7-8485-716B27EED5DE}"/>
    <dgm:cxn modelId="{D94CCE15-6E24-44DA-B818-1C4AFEFCCB8A}" srcId="{48E4028B-27B2-485E-82AE-2E7332D54C33}" destId="{74655D8D-A634-4BB6-9700-1C5640719E21}" srcOrd="1" destOrd="0" parTransId="{ED2A73A3-9438-444C-A1F9-6DBC9F946B57}" sibTransId="{BF2861D1-836F-41D2-8F0A-043F1A66EB95}"/>
    <dgm:cxn modelId="{ED69AB6A-FF52-4C51-A076-E6062DB5D74C}" type="presOf" srcId="{29620489-6509-440A-AC79-90E2D35B9010}" destId="{E9A12786-57D6-4755-A14D-1C91480B8ED2}" srcOrd="0" destOrd="0" presId="urn:microsoft.com/office/officeart/2005/8/layout/hProcess11"/>
    <dgm:cxn modelId="{42DAEC09-1DCF-42A0-A054-3F9A061776EF}" type="presOf" srcId="{B5AFFD36-C4CD-48D9-8E76-A7CDAE08FA43}" destId="{C2DAC1D9-5F46-4B08-BE07-05B7938E0BF4}" srcOrd="0" destOrd="0" presId="urn:microsoft.com/office/officeart/2005/8/layout/hProcess11"/>
    <dgm:cxn modelId="{D15A9739-88D4-486C-9ED6-079500AF4DEA}" type="presOf" srcId="{05324F6D-B322-42AC-994B-2C3D3B620177}" destId="{9CC64E0C-397D-4F14-A370-7F3620FB6C9E}" srcOrd="0" destOrd="0" presId="urn:microsoft.com/office/officeart/2005/8/layout/hProcess11"/>
    <dgm:cxn modelId="{8D225215-86DD-477B-875F-416297C0EF76}" type="presOf" srcId="{136C84BA-B417-4DEB-BE17-1EB3ED0EE680}" destId="{B64AECF6-9091-44A3-97BF-C600E0E389FE}" srcOrd="0" destOrd="0" presId="urn:microsoft.com/office/officeart/2005/8/layout/hProcess11"/>
    <dgm:cxn modelId="{D0DFB693-8F4D-47D7-98C1-58C751BA88E0}" type="presOf" srcId="{88778486-446B-4B97-BBD3-D2093EC13DB9}" destId="{5FC0D3E1-1141-4123-A5BD-E31928545105}" srcOrd="0" destOrd="0" presId="urn:microsoft.com/office/officeart/2005/8/layout/hProcess11"/>
    <dgm:cxn modelId="{B367ED6B-C9EE-40D8-933D-88BF5C783E43}" type="presOf" srcId="{6701ED41-2374-4BA4-9867-AEAD4F1F8EBB}" destId="{A09607D7-CA61-409D-B3A8-048CD64A8B87}" srcOrd="0" destOrd="0" presId="urn:microsoft.com/office/officeart/2005/8/layout/hProcess11"/>
    <dgm:cxn modelId="{64FC340E-53DC-4B8C-8569-954C3E72E4D0}" srcId="{48E4028B-27B2-485E-82AE-2E7332D54C33}" destId="{29620489-6509-440A-AC79-90E2D35B9010}" srcOrd="7" destOrd="0" parTransId="{3A3F3F7B-F213-4465-9F53-9C5C7D8A5E8E}" sibTransId="{3366DDEC-4C18-4FDB-87A6-F2F0DFDCDB2D}"/>
    <dgm:cxn modelId="{1C7056D5-FD4F-48BB-9764-260AE5D4CB8B}" type="presOf" srcId="{DFA27290-C2B4-4F73-9C1A-4CB302A46262}" destId="{9BAF5D93-483F-4593-B5C1-50B93157CC1F}"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BEB46AE3-8F23-4A29-8A50-3A8DDA8C939B}" type="presOf" srcId="{74655D8D-A634-4BB6-9700-1C5640719E21}" destId="{1F3A40B0-E301-448F-B1EA-57A3618106E0}" srcOrd="0" destOrd="0" presId="urn:microsoft.com/office/officeart/2005/8/layout/hProcess11"/>
    <dgm:cxn modelId="{E529BDAF-E5C0-4CC9-AE0F-D347B60F8F59}" srcId="{48E4028B-27B2-485E-82AE-2E7332D54C33}" destId="{6701ED41-2374-4BA4-9867-AEAD4F1F8EBB}" srcOrd="2" destOrd="0" parTransId="{5F5E27F9-4A1F-4038-A1A9-E25F0C6D4286}" sibTransId="{9EC1DE2D-DA20-4E57-8533-7603A2C76954}"/>
    <dgm:cxn modelId="{9D51ED84-8280-456D-ABA9-38989E7CB310}" srcId="{48E4028B-27B2-485E-82AE-2E7332D54C33}" destId="{DFA27290-C2B4-4F73-9C1A-4CB302A46262}" srcOrd="3" destOrd="0" parTransId="{44319B82-DD4A-497B-A620-1BCB65CB4F46}" sibTransId="{B4D6CF44-6CF3-41C6-A470-C79F631473D3}"/>
    <dgm:cxn modelId="{2FA3FC1F-3F05-440D-BDA9-3821653322B7}" srcId="{48E4028B-27B2-485E-82AE-2E7332D54C33}" destId="{88778486-446B-4B97-BBD3-D2093EC13DB9}" srcOrd="6" destOrd="0" parTransId="{C4A12F55-BA46-4D65-B192-F4CBDF79046E}" sibTransId="{0743E336-9266-4CB4-8394-1D348B7D383F}"/>
    <dgm:cxn modelId="{7CF9BE6F-06FB-4089-8AC9-95B094469638}" type="presOf" srcId="{48E4028B-27B2-485E-82AE-2E7332D54C33}" destId="{799D2935-DD1D-4DFC-9C5B-1A217FF93271}" srcOrd="0" destOrd="0" presId="urn:microsoft.com/office/officeart/2005/8/layout/hProcess11"/>
    <dgm:cxn modelId="{F845E9F9-8D3C-4293-AC97-C457C35AE6CE}" type="presParOf" srcId="{799D2935-DD1D-4DFC-9C5B-1A217FF93271}" destId="{AD91FF94-9E6D-4995-BD3F-1F21CF928E0D}" srcOrd="0" destOrd="0" presId="urn:microsoft.com/office/officeart/2005/8/layout/hProcess11"/>
    <dgm:cxn modelId="{C0A9CE3B-8AD8-44B4-86AA-0CEA675EC60A}" type="presParOf" srcId="{799D2935-DD1D-4DFC-9C5B-1A217FF93271}" destId="{DFD26A72-8BC9-4F33-B67A-346B97F5FE4B}" srcOrd="1" destOrd="0" presId="urn:microsoft.com/office/officeart/2005/8/layout/hProcess11"/>
    <dgm:cxn modelId="{F57B42CE-B4A0-44D0-AC2A-9015989CB8E8}" type="presParOf" srcId="{DFD26A72-8BC9-4F33-B67A-346B97F5FE4B}" destId="{04A0DF81-D075-4C63-88A8-4C88E635C540}" srcOrd="0" destOrd="0" presId="urn:microsoft.com/office/officeart/2005/8/layout/hProcess11"/>
    <dgm:cxn modelId="{AF5D4A73-B0BD-4DAF-9C65-B083FC60B85B}" type="presParOf" srcId="{04A0DF81-D075-4C63-88A8-4C88E635C540}" destId="{9CC64E0C-397D-4F14-A370-7F3620FB6C9E}" srcOrd="0" destOrd="0" presId="urn:microsoft.com/office/officeart/2005/8/layout/hProcess11"/>
    <dgm:cxn modelId="{342729FF-8D1D-41C6-9593-BA1B67CCE324}" type="presParOf" srcId="{04A0DF81-D075-4C63-88A8-4C88E635C540}" destId="{1FF35C99-A9C4-4458-8414-40A45D0A866A}" srcOrd="1" destOrd="0" presId="urn:microsoft.com/office/officeart/2005/8/layout/hProcess11"/>
    <dgm:cxn modelId="{AE645907-6165-4C52-8168-8297C563469F}" type="presParOf" srcId="{04A0DF81-D075-4C63-88A8-4C88E635C540}" destId="{62703D6C-268A-495C-A222-9E9E1D954DF5}" srcOrd="2" destOrd="0" presId="urn:microsoft.com/office/officeart/2005/8/layout/hProcess11"/>
    <dgm:cxn modelId="{2F709ACD-524F-49C0-92B5-1C59D314ACB7}" type="presParOf" srcId="{DFD26A72-8BC9-4F33-B67A-346B97F5FE4B}" destId="{12C2CD66-7AD0-4CDC-910D-541E58D21BCA}" srcOrd="1" destOrd="0" presId="urn:microsoft.com/office/officeart/2005/8/layout/hProcess11"/>
    <dgm:cxn modelId="{E6E0BF28-79BE-4DF8-AA52-D9CBB15143FB}" type="presParOf" srcId="{DFD26A72-8BC9-4F33-B67A-346B97F5FE4B}" destId="{EB03B90B-7503-498D-8673-3FA55639B742}" srcOrd="2" destOrd="0" presId="urn:microsoft.com/office/officeart/2005/8/layout/hProcess11"/>
    <dgm:cxn modelId="{02BD6A6F-F5C0-4479-A70E-E322D457B257}" type="presParOf" srcId="{EB03B90B-7503-498D-8673-3FA55639B742}" destId="{1F3A40B0-E301-448F-B1EA-57A3618106E0}" srcOrd="0" destOrd="0" presId="urn:microsoft.com/office/officeart/2005/8/layout/hProcess11"/>
    <dgm:cxn modelId="{903B1B88-5D01-4228-BCFC-23BF4103B95A}" type="presParOf" srcId="{EB03B90B-7503-498D-8673-3FA55639B742}" destId="{236512E7-6A11-4FD2-A2D4-7447B2B8F6A2}" srcOrd="1" destOrd="0" presId="urn:microsoft.com/office/officeart/2005/8/layout/hProcess11"/>
    <dgm:cxn modelId="{012C067C-DFDE-4496-A46A-DFCAE36716FD}" type="presParOf" srcId="{EB03B90B-7503-498D-8673-3FA55639B742}" destId="{80C122B5-6983-408A-A90E-584D0A2E2060}" srcOrd="2" destOrd="0" presId="urn:microsoft.com/office/officeart/2005/8/layout/hProcess11"/>
    <dgm:cxn modelId="{AFE06FC2-748A-4DF8-AF10-0371DF3275BA}" type="presParOf" srcId="{DFD26A72-8BC9-4F33-B67A-346B97F5FE4B}" destId="{DA23FD7B-6EC1-4E69-BE64-665505E80977}" srcOrd="3" destOrd="0" presId="urn:microsoft.com/office/officeart/2005/8/layout/hProcess11"/>
    <dgm:cxn modelId="{0914AEA8-1478-4197-901E-B292C3686FBA}" type="presParOf" srcId="{DFD26A72-8BC9-4F33-B67A-346B97F5FE4B}" destId="{5C72BE93-C80B-4C6B-ABFB-98D5F59B54A1}" srcOrd="4" destOrd="0" presId="urn:microsoft.com/office/officeart/2005/8/layout/hProcess11"/>
    <dgm:cxn modelId="{250E45D0-21FE-4C83-825D-79553E8D7249}" type="presParOf" srcId="{5C72BE93-C80B-4C6B-ABFB-98D5F59B54A1}" destId="{A09607D7-CA61-409D-B3A8-048CD64A8B87}" srcOrd="0" destOrd="0" presId="urn:microsoft.com/office/officeart/2005/8/layout/hProcess11"/>
    <dgm:cxn modelId="{C9BBEF7C-7A16-4CF2-99E9-BB3CB151017E}" type="presParOf" srcId="{5C72BE93-C80B-4C6B-ABFB-98D5F59B54A1}" destId="{AA488178-B3EA-431F-B69B-62756DA9F0C9}" srcOrd="1" destOrd="0" presId="urn:microsoft.com/office/officeart/2005/8/layout/hProcess11"/>
    <dgm:cxn modelId="{0B23A243-780E-451E-9C59-9257E0D68384}" type="presParOf" srcId="{5C72BE93-C80B-4C6B-ABFB-98D5F59B54A1}" destId="{760DEB00-50DE-47F2-A184-DD753E21DC8F}" srcOrd="2" destOrd="0" presId="urn:microsoft.com/office/officeart/2005/8/layout/hProcess11"/>
    <dgm:cxn modelId="{4D5E10B6-7B0B-43B9-9960-08C30D69A8EA}" type="presParOf" srcId="{DFD26A72-8BC9-4F33-B67A-346B97F5FE4B}" destId="{507DC03E-AB6E-4572-B54C-3EA3F07FE85A}" srcOrd="5" destOrd="0" presId="urn:microsoft.com/office/officeart/2005/8/layout/hProcess11"/>
    <dgm:cxn modelId="{5A1C1D0A-3C9E-4213-A9FF-D77DFFE7C619}" type="presParOf" srcId="{DFD26A72-8BC9-4F33-B67A-346B97F5FE4B}" destId="{3A01FC89-59B2-41FE-AAF9-62B6855F994B}" srcOrd="6" destOrd="0" presId="urn:microsoft.com/office/officeart/2005/8/layout/hProcess11"/>
    <dgm:cxn modelId="{C43617BB-88BF-4550-A53D-E6E3166AA33F}" type="presParOf" srcId="{3A01FC89-59B2-41FE-AAF9-62B6855F994B}" destId="{9BAF5D93-483F-4593-B5C1-50B93157CC1F}" srcOrd="0" destOrd="0" presId="urn:microsoft.com/office/officeart/2005/8/layout/hProcess11"/>
    <dgm:cxn modelId="{616AAC19-3CA0-4F8E-80D4-E419C83D117D}" type="presParOf" srcId="{3A01FC89-59B2-41FE-AAF9-62B6855F994B}" destId="{DF84534D-4263-45C0-8935-0D03CDBB7936}" srcOrd="1" destOrd="0" presId="urn:microsoft.com/office/officeart/2005/8/layout/hProcess11"/>
    <dgm:cxn modelId="{3184898B-DFD3-4429-928D-688093EF7AAF}" type="presParOf" srcId="{3A01FC89-59B2-41FE-AAF9-62B6855F994B}" destId="{B4E85672-1D9E-4C1D-845E-61C60DEDF484}" srcOrd="2" destOrd="0" presId="urn:microsoft.com/office/officeart/2005/8/layout/hProcess11"/>
    <dgm:cxn modelId="{3FDBC8AD-00D6-435F-AF30-B058391E9AF2}" type="presParOf" srcId="{DFD26A72-8BC9-4F33-B67A-346B97F5FE4B}" destId="{3AA8249D-6EDC-43AB-8263-D04A5536289B}" srcOrd="7" destOrd="0" presId="urn:microsoft.com/office/officeart/2005/8/layout/hProcess11"/>
    <dgm:cxn modelId="{E790F3AC-C957-411E-A6E3-F7E619A85ACA}" type="presParOf" srcId="{DFD26A72-8BC9-4F33-B67A-346B97F5FE4B}" destId="{0C987F68-5CAB-4B02-A5D4-F8820AA81DE3}" srcOrd="8" destOrd="0" presId="urn:microsoft.com/office/officeart/2005/8/layout/hProcess11"/>
    <dgm:cxn modelId="{31F77CAB-8E93-4BC5-B113-473806E6FDCD}" type="presParOf" srcId="{0C987F68-5CAB-4B02-A5D4-F8820AA81DE3}" destId="{C2DAC1D9-5F46-4B08-BE07-05B7938E0BF4}" srcOrd="0" destOrd="0" presId="urn:microsoft.com/office/officeart/2005/8/layout/hProcess11"/>
    <dgm:cxn modelId="{BAC46740-B1F1-4734-A550-F0827EF87A86}" type="presParOf" srcId="{0C987F68-5CAB-4B02-A5D4-F8820AA81DE3}" destId="{987F1D7D-C0A9-4CFD-9405-F635A350B4F5}" srcOrd="1" destOrd="0" presId="urn:microsoft.com/office/officeart/2005/8/layout/hProcess11"/>
    <dgm:cxn modelId="{5359D44E-CA5F-4AF1-901E-6C0A83C942CD}" type="presParOf" srcId="{0C987F68-5CAB-4B02-A5D4-F8820AA81DE3}" destId="{CA8598AA-854E-41D6-B70E-AFBE2EE47515}" srcOrd="2" destOrd="0" presId="urn:microsoft.com/office/officeart/2005/8/layout/hProcess11"/>
    <dgm:cxn modelId="{7BFFE9F7-2F87-40F2-9E24-DA00F041AAC5}" type="presParOf" srcId="{DFD26A72-8BC9-4F33-B67A-346B97F5FE4B}" destId="{293B6F7F-335E-432B-AD60-7D74B5C4511D}" srcOrd="9" destOrd="0" presId="urn:microsoft.com/office/officeart/2005/8/layout/hProcess11"/>
    <dgm:cxn modelId="{310AE593-D5DD-4C7A-8864-E0369EB7676C}" type="presParOf" srcId="{DFD26A72-8BC9-4F33-B67A-346B97F5FE4B}" destId="{1F2B4439-7367-4321-9794-E393BE0B2B29}" srcOrd="10" destOrd="0" presId="urn:microsoft.com/office/officeart/2005/8/layout/hProcess11"/>
    <dgm:cxn modelId="{A8B5F045-55EF-48C4-B24B-FC70DD4814D5}" type="presParOf" srcId="{1F2B4439-7367-4321-9794-E393BE0B2B29}" destId="{B64AECF6-9091-44A3-97BF-C600E0E389FE}" srcOrd="0" destOrd="0" presId="urn:microsoft.com/office/officeart/2005/8/layout/hProcess11"/>
    <dgm:cxn modelId="{22F10762-A4B8-462C-90FC-D7E60C584F6D}" type="presParOf" srcId="{1F2B4439-7367-4321-9794-E393BE0B2B29}" destId="{3C09F773-9C38-4F89-8189-C51B1766FC5A}" srcOrd="1" destOrd="0" presId="urn:microsoft.com/office/officeart/2005/8/layout/hProcess11"/>
    <dgm:cxn modelId="{B46C26A5-9060-403C-A72A-896B44FFC2CF}" type="presParOf" srcId="{1F2B4439-7367-4321-9794-E393BE0B2B29}" destId="{4CCF8B03-CA0F-48C4-8855-828EFDB76D3A}" srcOrd="2" destOrd="0" presId="urn:microsoft.com/office/officeart/2005/8/layout/hProcess11"/>
    <dgm:cxn modelId="{D3F20A32-A87D-47C8-9A04-B6F44075B779}" type="presParOf" srcId="{DFD26A72-8BC9-4F33-B67A-346B97F5FE4B}" destId="{6FF97C6B-9A73-45BB-8755-9E06EFDEE05C}" srcOrd="11" destOrd="0" presId="urn:microsoft.com/office/officeart/2005/8/layout/hProcess11"/>
    <dgm:cxn modelId="{BB798A03-2B11-4E17-8720-7132DC7DFB1D}" type="presParOf" srcId="{DFD26A72-8BC9-4F33-B67A-346B97F5FE4B}" destId="{4A8C18F1-1167-49CE-B83F-D36BD22CBDCE}" srcOrd="12" destOrd="0" presId="urn:microsoft.com/office/officeart/2005/8/layout/hProcess11"/>
    <dgm:cxn modelId="{CA5BD132-C5AB-4055-A608-D375CD2989BB}" type="presParOf" srcId="{4A8C18F1-1167-49CE-B83F-D36BD22CBDCE}" destId="{5FC0D3E1-1141-4123-A5BD-E31928545105}" srcOrd="0" destOrd="0" presId="urn:microsoft.com/office/officeart/2005/8/layout/hProcess11"/>
    <dgm:cxn modelId="{BA123EE4-E7C3-4FDB-94AB-6F66B48B6F21}" type="presParOf" srcId="{4A8C18F1-1167-49CE-B83F-D36BD22CBDCE}" destId="{C1FE1D79-3D44-44EF-900E-97D3EB1B1E58}" srcOrd="1" destOrd="0" presId="urn:microsoft.com/office/officeart/2005/8/layout/hProcess11"/>
    <dgm:cxn modelId="{3B48E732-CD40-49A4-AF93-48FC2BE3FBDC}" type="presParOf" srcId="{4A8C18F1-1167-49CE-B83F-D36BD22CBDCE}" destId="{47448B35-177C-47F8-863A-C76DD6F5D598}" srcOrd="2" destOrd="0" presId="urn:microsoft.com/office/officeart/2005/8/layout/hProcess11"/>
    <dgm:cxn modelId="{A8F2C51E-3929-4948-996A-70C385B1B62D}" type="presParOf" srcId="{DFD26A72-8BC9-4F33-B67A-346B97F5FE4B}" destId="{FF8046FC-40F9-479B-9F8F-2A93C142CB30}" srcOrd="13" destOrd="0" presId="urn:microsoft.com/office/officeart/2005/8/layout/hProcess11"/>
    <dgm:cxn modelId="{5CC75632-8088-4F97-AA14-D1F60E093ED6}" type="presParOf" srcId="{DFD26A72-8BC9-4F33-B67A-346B97F5FE4B}" destId="{98CF8DC6-EE3D-45F7-834F-1C33D0C24AB1}" srcOrd="14" destOrd="0" presId="urn:microsoft.com/office/officeart/2005/8/layout/hProcess11"/>
    <dgm:cxn modelId="{BA891F4B-FD5B-4849-9BD3-8481C78922A7}" type="presParOf" srcId="{98CF8DC6-EE3D-45F7-834F-1C33D0C24AB1}" destId="{E9A12786-57D6-4755-A14D-1C91480B8ED2}" srcOrd="0" destOrd="0" presId="urn:microsoft.com/office/officeart/2005/8/layout/hProcess11"/>
    <dgm:cxn modelId="{8158841A-D35D-40BF-B584-A23256864AD1}" type="presParOf" srcId="{98CF8DC6-EE3D-45F7-834F-1C33D0C24AB1}" destId="{D4360B26-B234-4067-B99C-9267836FE463}" srcOrd="1" destOrd="0" presId="urn:microsoft.com/office/officeart/2005/8/layout/hProcess11"/>
    <dgm:cxn modelId="{7E8A18D7-F9BC-4628-AE46-7C637D6BEBC2}" type="presParOf" srcId="{98CF8DC6-EE3D-45F7-834F-1C33D0C24AB1}" destId="{08BF0EA9-FCC1-4123-9565-C330FAB493F0}" srcOrd="2" destOrd="0" presId="urn:microsoft.com/office/officeart/2005/8/layout/hProcess1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C9E1FA-1F37-43D0-B0F7-54AA294F54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45DC8DD-135C-4D59-B854-048B24043A08}">
      <dgm:prSet phldrT="[文本]"/>
      <dgm:spPr/>
      <dgm:t>
        <a:bodyPr/>
        <a:lstStyle/>
        <a:p>
          <a:r>
            <a:rPr lang="zh-CN" altLang="en-US" b="1" dirty="0" smtClean="0">
              <a:solidFill>
                <a:schemeClr val="tx1"/>
              </a:solidFill>
              <a:latin typeface="微软雅黑" pitchFamily="34" charset="-122"/>
              <a:ea typeface="微软雅黑" pitchFamily="34" charset="-122"/>
            </a:rPr>
            <a:t>公告</a:t>
          </a:r>
          <a:endParaRPr lang="zh-CN" altLang="en-US" b="1" dirty="0">
            <a:solidFill>
              <a:schemeClr val="tx1"/>
            </a:solidFill>
            <a:latin typeface="微软雅黑" pitchFamily="34" charset="-122"/>
            <a:ea typeface="微软雅黑" pitchFamily="34" charset="-122"/>
          </a:endParaRPr>
        </a:p>
      </dgm:t>
    </dgm:pt>
    <dgm:pt modelId="{3EAC4148-FE21-4F98-A3C2-9828AFF62098}" type="parTrans" cxnId="{57556AB5-360B-489B-B2CE-2C5336B125DC}">
      <dgm:prSet/>
      <dgm:spPr/>
      <dgm:t>
        <a:bodyPr/>
        <a:lstStyle/>
        <a:p>
          <a:endParaRPr lang="zh-CN" altLang="en-US">
            <a:solidFill>
              <a:schemeClr val="tx1"/>
            </a:solidFill>
            <a:latin typeface="微软雅黑" pitchFamily="34" charset="-122"/>
            <a:ea typeface="微软雅黑" pitchFamily="34" charset="-122"/>
          </a:endParaRPr>
        </a:p>
      </dgm:t>
    </dgm:pt>
    <dgm:pt modelId="{07D1EF4B-A3C0-43CA-B3BD-53F4B225C013}" type="sibTrans" cxnId="{57556AB5-360B-489B-B2CE-2C5336B125DC}">
      <dgm:prSet/>
      <dgm:spPr/>
      <dgm:t>
        <a:bodyPr/>
        <a:lstStyle/>
        <a:p>
          <a:endParaRPr lang="zh-CN" altLang="en-US">
            <a:solidFill>
              <a:schemeClr val="tx1"/>
            </a:solidFill>
            <a:latin typeface="微软雅黑" pitchFamily="34" charset="-122"/>
            <a:ea typeface="微软雅黑" pitchFamily="34" charset="-122"/>
          </a:endParaRPr>
        </a:p>
      </dgm:t>
    </dgm:pt>
    <dgm:pt modelId="{9924196D-5B9F-4F88-9437-3C3264B369A4}">
      <dgm:prSet phldrT="[文本]"/>
      <dgm:spPr/>
      <dgm:t>
        <a:bodyPr/>
        <a:lstStyle/>
        <a:p>
          <a:r>
            <a:rPr lang="zh-CN" altLang="en-US" b="1" dirty="0" smtClean="0">
              <a:solidFill>
                <a:schemeClr val="tx1"/>
              </a:solidFill>
              <a:latin typeface="微软雅黑" pitchFamily="34" charset="-122"/>
              <a:ea typeface="微软雅黑" pitchFamily="34" charset="-122"/>
            </a:rPr>
            <a:t>材料</a:t>
          </a:r>
          <a:endParaRPr lang="zh-CN" altLang="en-US" b="1" dirty="0">
            <a:solidFill>
              <a:schemeClr val="tx1"/>
            </a:solidFill>
            <a:latin typeface="微软雅黑" pitchFamily="34" charset="-122"/>
            <a:ea typeface="微软雅黑" pitchFamily="34" charset="-122"/>
          </a:endParaRPr>
        </a:p>
      </dgm:t>
    </dgm:pt>
    <dgm:pt modelId="{EA59D5B6-25CF-450A-9B6B-D2B07A649EA0}" type="parTrans" cxnId="{88CC9919-7CDB-4E55-A517-DDE9ACB163FE}">
      <dgm:prSet/>
      <dgm:spPr/>
      <dgm:t>
        <a:bodyPr/>
        <a:lstStyle/>
        <a:p>
          <a:endParaRPr lang="zh-CN" altLang="en-US">
            <a:solidFill>
              <a:schemeClr val="tx1"/>
            </a:solidFill>
            <a:latin typeface="微软雅黑" pitchFamily="34" charset="-122"/>
            <a:ea typeface="微软雅黑" pitchFamily="34" charset="-122"/>
          </a:endParaRPr>
        </a:p>
      </dgm:t>
    </dgm:pt>
    <dgm:pt modelId="{D8A055AF-2DB8-4936-B5C3-43D33FE656E6}" type="sibTrans" cxnId="{88CC9919-7CDB-4E55-A517-DDE9ACB163FE}">
      <dgm:prSet/>
      <dgm:spPr/>
      <dgm:t>
        <a:bodyPr/>
        <a:lstStyle/>
        <a:p>
          <a:endParaRPr lang="zh-CN" altLang="en-US">
            <a:solidFill>
              <a:schemeClr val="tx1"/>
            </a:solidFill>
            <a:latin typeface="微软雅黑" pitchFamily="34" charset="-122"/>
            <a:ea typeface="微软雅黑" pitchFamily="34" charset="-122"/>
          </a:endParaRPr>
        </a:p>
      </dgm:t>
    </dgm:pt>
    <dgm:pt modelId="{6DD28CAF-B22A-491E-8970-26D064691C35}">
      <dgm:prSet phldrT="[文本]"/>
      <dgm:spPr/>
      <dgm:t>
        <a:bodyPr/>
        <a:lstStyle/>
        <a:p>
          <a:r>
            <a:rPr lang="zh-CN" altLang="en-US" dirty="0" smtClean="0">
              <a:solidFill>
                <a:schemeClr val="tx1"/>
              </a:solidFill>
              <a:latin typeface="微软雅黑" pitchFamily="34" charset="-122"/>
              <a:ea typeface="微软雅黑" pitchFamily="34" charset="-122"/>
            </a:rPr>
            <a:t>上传</a:t>
          </a:r>
          <a:r>
            <a:rPr lang="zh-CN" altLang="en-US" b="1" dirty="0" smtClean="0">
              <a:solidFill>
                <a:schemeClr val="tx1"/>
              </a:solidFill>
              <a:latin typeface="微软雅黑" pitchFamily="34" charset="-122"/>
              <a:ea typeface="微软雅黑" pitchFamily="34" charset="-122"/>
            </a:rPr>
            <a:t>完整的</a:t>
          </a:r>
          <a:r>
            <a:rPr lang="zh-CN" altLang="en-US" dirty="0" smtClean="0">
              <a:solidFill>
                <a:schemeClr val="tx1"/>
              </a:solidFill>
              <a:latin typeface="微软雅黑" pitchFamily="34" charset="-122"/>
              <a:ea typeface="微软雅黑" pitchFamily="34" charset="-122"/>
            </a:rPr>
            <a:t>验资报告需包括</a:t>
          </a:r>
          <a:r>
            <a:rPr lang="zh-CN" altLang="en-US" b="1" dirty="0" smtClean="0">
              <a:solidFill>
                <a:srgbClr val="C00000"/>
              </a:solidFill>
              <a:latin typeface="微软雅黑" pitchFamily="34" charset="-122"/>
              <a:ea typeface="微软雅黑" pitchFamily="34" charset="-122"/>
            </a:rPr>
            <a:t>会计师事务所证券、期货资格证书页</a:t>
          </a:r>
          <a:endParaRPr lang="zh-CN" altLang="en-US" b="1" dirty="0">
            <a:solidFill>
              <a:srgbClr val="C00000"/>
            </a:solidFill>
            <a:latin typeface="微软雅黑" pitchFamily="34" charset="-122"/>
            <a:ea typeface="微软雅黑" pitchFamily="34" charset="-122"/>
          </a:endParaRPr>
        </a:p>
      </dgm:t>
    </dgm:pt>
    <dgm:pt modelId="{D8E28BBA-9DA3-49DE-B757-2D1BBCFE1F04}" type="parTrans" cxnId="{F5B8A097-3D34-4DE0-99D7-A036458400AC}">
      <dgm:prSet/>
      <dgm:spPr/>
      <dgm:t>
        <a:bodyPr/>
        <a:lstStyle/>
        <a:p>
          <a:endParaRPr lang="zh-CN" altLang="en-US">
            <a:solidFill>
              <a:schemeClr val="tx1"/>
            </a:solidFill>
            <a:latin typeface="微软雅黑" pitchFamily="34" charset="-122"/>
            <a:ea typeface="微软雅黑" pitchFamily="34" charset="-122"/>
          </a:endParaRPr>
        </a:p>
      </dgm:t>
    </dgm:pt>
    <dgm:pt modelId="{766B4D1B-9FE1-4234-BE5D-002F44739175}" type="sibTrans" cxnId="{F5B8A097-3D34-4DE0-99D7-A036458400AC}">
      <dgm:prSet/>
      <dgm:spPr/>
      <dgm:t>
        <a:bodyPr/>
        <a:lstStyle/>
        <a:p>
          <a:endParaRPr lang="zh-CN" altLang="en-US">
            <a:solidFill>
              <a:schemeClr val="tx1"/>
            </a:solidFill>
            <a:latin typeface="微软雅黑" pitchFamily="34" charset="-122"/>
            <a:ea typeface="微软雅黑" pitchFamily="34" charset="-122"/>
          </a:endParaRPr>
        </a:p>
      </dgm:t>
    </dgm:pt>
    <dgm:pt modelId="{9BB97456-E124-4307-BC75-D8AF4DA52314}">
      <dgm:prSet phldrT="[文本]"/>
      <dgm:spPr/>
      <dgm:t>
        <a:bodyPr/>
        <a:lstStyle/>
        <a:p>
          <a:r>
            <a:rPr lang="zh-CN" altLang="en-US" b="1" dirty="0" smtClean="0">
              <a:solidFill>
                <a:srgbClr val="C00000"/>
              </a:solidFill>
              <a:latin typeface="微软雅黑" pitchFamily="34" charset="-122"/>
              <a:ea typeface="微软雅黑" pitchFamily="34" charset="-122"/>
            </a:rPr>
            <a:t>申报登记的数据、明细表中的数据、验资报告中的数据和开户资料保持一致（股东证券账户名称、身份证件号码）</a:t>
          </a:r>
          <a:endParaRPr lang="zh-CN" altLang="en-US" b="1" dirty="0">
            <a:solidFill>
              <a:srgbClr val="C00000"/>
            </a:solidFill>
            <a:latin typeface="微软雅黑" pitchFamily="34" charset="-122"/>
            <a:ea typeface="微软雅黑" pitchFamily="34" charset="-122"/>
          </a:endParaRPr>
        </a:p>
      </dgm:t>
    </dgm:pt>
    <dgm:pt modelId="{D242EB7C-33F3-4B1C-AAAB-0A81F52EB5C7}" type="parTrans" cxnId="{9C451B12-F376-4225-BCC7-8398B0C9C8EA}">
      <dgm:prSet/>
      <dgm:spPr/>
      <dgm:t>
        <a:bodyPr/>
        <a:lstStyle/>
        <a:p>
          <a:endParaRPr lang="zh-CN" altLang="en-US"/>
        </a:p>
      </dgm:t>
    </dgm:pt>
    <dgm:pt modelId="{13C73A43-BC70-44F2-83D1-8F5672BCD804}" type="sibTrans" cxnId="{9C451B12-F376-4225-BCC7-8398B0C9C8EA}">
      <dgm:prSet/>
      <dgm:spPr/>
      <dgm:t>
        <a:bodyPr/>
        <a:lstStyle/>
        <a:p>
          <a:endParaRPr lang="zh-CN" altLang="en-US"/>
        </a:p>
      </dgm:t>
    </dgm:pt>
    <dgm:pt modelId="{857A3FF4-3693-4B45-BA91-60487130928C}">
      <dgm:prSet phldrT="[文本]"/>
      <dgm:spPr/>
      <dgm:t>
        <a:bodyPr/>
        <a:lstStyle/>
        <a:p>
          <a:r>
            <a:rPr lang="en-US" altLang="zh-CN" dirty="0" smtClean="0">
              <a:solidFill>
                <a:schemeClr val="tx1"/>
              </a:solidFill>
              <a:latin typeface="微软雅黑" pitchFamily="34" charset="-122"/>
              <a:ea typeface="微软雅黑" pitchFamily="34" charset="-122"/>
            </a:rPr>
            <a:t>T</a:t>
          </a:r>
          <a:r>
            <a:rPr lang="zh-CN" altLang="en-US" dirty="0" smtClean="0">
              <a:solidFill>
                <a:schemeClr val="tx1"/>
              </a:solidFill>
              <a:latin typeface="微软雅黑" pitchFamily="34" charset="-122"/>
              <a:ea typeface="微软雅黑" pitchFamily="34" charset="-122"/>
            </a:rPr>
            <a:t>日（可转让日）由挂牌公司自行确定</a:t>
          </a:r>
          <a:endParaRPr lang="zh-CN" altLang="en-US" dirty="0">
            <a:solidFill>
              <a:schemeClr val="tx1"/>
            </a:solidFill>
            <a:latin typeface="微软雅黑" pitchFamily="34" charset="-122"/>
            <a:ea typeface="微软雅黑" pitchFamily="34" charset="-122"/>
          </a:endParaRPr>
        </a:p>
      </dgm:t>
    </dgm:pt>
    <dgm:pt modelId="{B51E2044-A9C0-4BDA-A45C-E541FBAB3626}" type="parTrans" cxnId="{87C36841-8C39-4665-A228-AA1E9AF9AEA0}">
      <dgm:prSet/>
      <dgm:spPr/>
    </dgm:pt>
    <dgm:pt modelId="{AC431612-8310-4143-80FB-0A807CD6F73F}" type="sibTrans" cxnId="{87C36841-8C39-4665-A228-AA1E9AF9AEA0}">
      <dgm:prSet/>
      <dgm:spPr/>
    </dgm:pt>
    <dgm:pt modelId="{773151CF-39C5-46E6-A59E-88580FB52D04}">
      <dgm:prSet phldrT="[文本]"/>
      <dgm:spPr/>
      <dgm:t>
        <a:bodyPr/>
        <a:lstStyle/>
        <a:p>
          <a:r>
            <a:rPr lang="zh-CN" altLang="en-US" dirty="0" smtClean="0">
              <a:solidFill>
                <a:schemeClr val="tx1"/>
              </a:solidFill>
              <a:latin typeface="微软雅黑" pitchFamily="34" charset="-122"/>
              <a:ea typeface="微软雅黑" pitchFamily="34" charset="-122"/>
            </a:rPr>
            <a:t>发行人</a:t>
          </a:r>
          <a:r>
            <a:rPr lang="zh-CN" altLang="en-US" dirty="0" smtClean="0">
              <a:solidFill>
                <a:srgbClr val="FF0000"/>
              </a:solidFill>
              <a:latin typeface="微软雅黑" pitchFamily="34" charset="-122"/>
              <a:ea typeface="微软雅黑" pitchFamily="34" charset="-122"/>
            </a:rPr>
            <a:t>在中国结算</a:t>
          </a:r>
          <a:r>
            <a:rPr lang="en-US" altLang="zh-CN" dirty="0" smtClean="0">
              <a:solidFill>
                <a:srgbClr val="FF0000"/>
              </a:solidFill>
              <a:latin typeface="微软雅黑" pitchFamily="34" charset="-122"/>
              <a:ea typeface="微软雅黑" pitchFamily="34" charset="-122"/>
            </a:rPr>
            <a:t>BPM</a:t>
          </a:r>
          <a:r>
            <a:rPr lang="zh-CN" altLang="en-US" dirty="0" smtClean="0">
              <a:solidFill>
                <a:srgbClr val="FF0000"/>
              </a:solidFill>
              <a:latin typeface="微软雅黑" pitchFamily="34" charset="-122"/>
              <a:ea typeface="微软雅黑" pitchFamily="34" charset="-122"/>
            </a:rPr>
            <a:t>系统发起并编制公开转让公告</a:t>
          </a:r>
          <a:r>
            <a:rPr lang="zh-CN" altLang="en-US" dirty="0" smtClean="0">
              <a:solidFill>
                <a:schemeClr val="tx1"/>
              </a:solidFill>
              <a:latin typeface="微软雅黑" pitchFamily="34" charset="-122"/>
              <a:ea typeface="微软雅黑" pitchFamily="34" charset="-122"/>
            </a:rPr>
            <a:t>，该公告不再通过全国股转公司</a:t>
          </a:r>
          <a:r>
            <a:rPr lang="en-US" altLang="zh-CN" dirty="0" smtClean="0">
              <a:solidFill>
                <a:schemeClr val="tx1"/>
              </a:solidFill>
              <a:latin typeface="微软雅黑" pitchFamily="34" charset="-122"/>
              <a:ea typeface="微软雅黑" pitchFamily="34" charset="-122"/>
            </a:rPr>
            <a:t>BPM</a:t>
          </a:r>
          <a:r>
            <a:rPr lang="zh-CN" altLang="en-US" dirty="0" smtClean="0">
              <a:solidFill>
                <a:schemeClr val="tx1"/>
              </a:solidFill>
              <a:latin typeface="微软雅黑" pitchFamily="34" charset="-122"/>
              <a:ea typeface="微软雅黑" pitchFamily="34" charset="-122"/>
            </a:rPr>
            <a:t>系统编制。</a:t>
          </a:r>
          <a:endParaRPr lang="zh-CN" altLang="en-US" dirty="0">
            <a:solidFill>
              <a:schemeClr val="tx1"/>
            </a:solidFill>
            <a:latin typeface="微软雅黑" pitchFamily="34" charset="-122"/>
            <a:ea typeface="微软雅黑" pitchFamily="34" charset="-122"/>
          </a:endParaRPr>
        </a:p>
      </dgm:t>
    </dgm:pt>
    <dgm:pt modelId="{2A35673D-07A6-494F-B732-106390E2AF5B}" type="parTrans" cxnId="{3E25032B-16A3-4733-A300-8A2C4C6E14DC}">
      <dgm:prSet/>
      <dgm:spPr/>
    </dgm:pt>
    <dgm:pt modelId="{9E134296-ABA7-48B2-9EAE-C5EE9E59DC6D}" type="sibTrans" cxnId="{3E25032B-16A3-4733-A300-8A2C4C6E14DC}">
      <dgm:prSet/>
      <dgm:spPr/>
    </dgm:pt>
    <dgm:pt modelId="{0C3008AC-DB84-4D4C-BB4B-31C79D415AAD}">
      <dgm:prSet phldrT="[文本]"/>
      <dgm:spPr/>
      <dgm:t>
        <a:bodyPr/>
        <a:lstStyle/>
        <a:p>
          <a:r>
            <a:rPr lang="zh-CN" altLang="en-US" dirty="0" smtClean="0">
              <a:solidFill>
                <a:schemeClr val="tx1"/>
              </a:solidFill>
              <a:latin typeface="微软雅黑" pitchFamily="34" charset="-122"/>
              <a:ea typeface="微软雅黑" pitchFamily="34" charset="-122"/>
            </a:rPr>
            <a:t>主办券商应在</a:t>
          </a:r>
          <a:r>
            <a:rPr lang="en-US" altLang="zh-CN" dirty="0" smtClean="0">
              <a:solidFill>
                <a:schemeClr val="tx1"/>
              </a:solidFill>
              <a:latin typeface="微软雅黑" pitchFamily="34" charset="-122"/>
              <a:ea typeface="微软雅黑" pitchFamily="34" charset="-122"/>
            </a:rPr>
            <a:t>T-3</a:t>
          </a:r>
          <a:r>
            <a:rPr lang="zh-CN" altLang="en-US" dirty="0" smtClean="0">
              <a:solidFill>
                <a:schemeClr val="tx1"/>
              </a:solidFill>
              <a:latin typeface="微软雅黑" pitchFamily="34" charset="-122"/>
              <a:ea typeface="微软雅黑" pitchFamily="34" charset="-122"/>
            </a:rPr>
            <a:t>日</a:t>
          </a:r>
          <a:r>
            <a:rPr lang="en-US" altLang="zh-CN" dirty="0" smtClean="0">
              <a:solidFill>
                <a:schemeClr val="tx1"/>
              </a:solidFill>
              <a:latin typeface="微软雅黑" pitchFamily="34" charset="-122"/>
              <a:ea typeface="微软雅黑" pitchFamily="34" charset="-122"/>
            </a:rPr>
            <a:t>16</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30</a:t>
          </a:r>
          <a:r>
            <a:rPr lang="zh-CN" altLang="en-US" dirty="0" smtClean="0">
              <a:solidFill>
                <a:schemeClr val="tx1"/>
              </a:solidFill>
              <a:latin typeface="微软雅黑" pitchFamily="34" charset="-122"/>
              <a:ea typeface="微软雅黑" pitchFamily="34" charset="-122"/>
            </a:rPr>
            <a:t>前发布公告</a:t>
          </a:r>
          <a:endParaRPr lang="zh-CN" altLang="en-US" dirty="0">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E3BC8E8-04CD-442A-94E0-5DB06F33BD53}" type="pres">
      <dgm:prSet presAssocID="{B5C9E1FA-1F37-43D0-B0F7-54AA294F54DC}" presName="Name0" presStyleCnt="0">
        <dgm:presLayoutVars>
          <dgm:dir/>
          <dgm:animLvl val="lvl"/>
          <dgm:resizeHandles val="exact"/>
        </dgm:presLayoutVars>
      </dgm:prSet>
      <dgm:spPr/>
      <dgm:t>
        <a:bodyPr/>
        <a:lstStyle/>
        <a:p>
          <a:endParaRPr lang="zh-CN" altLang="en-US"/>
        </a:p>
      </dgm:t>
    </dgm:pt>
    <dgm:pt modelId="{753080B5-8190-4751-BCFD-AC1F7DACAA3B}" type="pres">
      <dgm:prSet presAssocID="{E45DC8DD-135C-4D59-B854-048B24043A08}" presName="linNode" presStyleCnt="0"/>
      <dgm:spPr/>
    </dgm:pt>
    <dgm:pt modelId="{391F7A8A-5F55-40ED-96D4-76A8D0631CA0}" type="pres">
      <dgm:prSet presAssocID="{E45DC8DD-135C-4D59-B854-048B24043A08}" presName="parentText" presStyleLbl="node1" presStyleIdx="0" presStyleCnt="2">
        <dgm:presLayoutVars>
          <dgm:chMax val="1"/>
          <dgm:bulletEnabled val="1"/>
        </dgm:presLayoutVars>
      </dgm:prSet>
      <dgm:spPr/>
      <dgm:t>
        <a:bodyPr/>
        <a:lstStyle/>
        <a:p>
          <a:endParaRPr lang="zh-CN" altLang="en-US"/>
        </a:p>
      </dgm:t>
    </dgm:pt>
    <dgm:pt modelId="{3115F4B2-9082-479B-9EC4-6140E80768DF}" type="pres">
      <dgm:prSet presAssocID="{E45DC8DD-135C-4D59-B854-048B24043A08}" presName="descendantText" presStyleLbl="alignAccFollowNode1" presStyleIdx="0" presStyleCnt="2" custScaleY="115550" custLinFactNeighborX="-1450" custLinFactNeighborY="3047">
        <dgm:presLayoutVars>
          <dgm:bulletEnabled val="1"/>
        </dgm:presLayoutVars>
      </dgm:prSet>
      <dgm:spPr/>
      <dgm:t>
        <a:bodyPr/>
        <a:lstStyle/>
        <a:p>
          <a:endParaRPr lang="zh-CN" altLang="en-US"/>
        </a:p>
      </dgm:t>
    </dgm:pt>
    <dgm:pt modelId="{8CD31D2B-87BF-416E-B1C3-BA874399092F}" type="pres">
      <dgm:prSet presAssocID="{07D1EF4B-A3C0-43CA-B3BD-53F4B225C013}" presName="sp" presStyleCnt="0"/>
      <dgm:spPr/>
    </dgm:pt>
    <dgm:pt modelId="{89E1D09E-0859-4680-8FEE-8E9AF04A160D}" type="pres">
      <dgm:prSet presAssocID="{9924196D-5B9F-4F88-9437-3C3264B369A4}" presName="linNode" presStyleCnt="0"/>
      <dgm:spPr/>
    </dgm:pt>
    <dgm:pt modelId="{668882C5-6CFD-41B5-9C5A-705F962826BF}" type="pres">
      <dgm:prSet presAssocID="{9924196D-5B9F-4F88-9437-3C3264B369A4}" presName="parentText" presStyleLbl="node1" presStyleIdx="1" presStyleCnt="2">
        <dgm:presLayoutVars>
          <dgm:chMax val="1"/>
          <dgm:bulletEnabled val="1"/>
        </dgm:presLayoutVars>
      </dgm:prSet>
      <dgm:spPr/>
      <dgm:t>
        <a:bodyPr/>
        <a:lstStyle/>
        <a:p>
          <a:endParaRPr lang="zh-CN" altLang="en-US"/>
        </a:p>
      </dgm:t>
    </dgm:pt>
    <dgm:pt modelId="{B60A2EFC-0FAC-44CD-945B-BB5C300950EF}" type="pres">
      <dgm:prSet presAssocID="{9924196D-5B9F-4F88-9437-3C3264B369A4}" presName="descendantText" presStyleLbl="alignAccFollowNode1" presStyleIdx="1" presStyleCnt="2">
        <dgm:presLayoutVars>
          <dgm:bulletEnabled val="1"/>
        </dgm:presLayoutVars>
      </dgm:prSet>
      <dgm:spPr/>
      <dgm:t>
        <a:bodyPr/>
        <a:lstStyle/>
        <a:p>
          <a:endParaRPr lang="zh-CN" altLang="en-US"/>
        </a:p>
      </dgm:t>
    </dgm:pt>
  </dgm:ptLst>
  <dgm:cxnLst>
    <dgm:cxn modelId="{F5B8A097-3D34-4DE0-99D7-A036458400AC}" srcId="{9924196D-5B9F-4F88-9437-3C3264B369A4}" destId="{6DD28CAF-B22A-491E-8970-26D064691C35}" srcOrd="0" destOrd="0" parTransId="{D8E28BBA-9DA3-49DE-B757-2D1BBCFE1F04}" sibTransId="{766B4D1B-9FE1-4234-BE5D-002F44739175}"/>
    <dgm:cxn modelId="{57556AB5-360B-489B-B2CE-2C5336B125DC}" srcId="{B5C9E1FA-1F37-43D0-B0F7-54AA294F54DC}" destId="{E45DC8DD-135C-4D59-B854-048B24043A08}" srcOrd="0" destOrd="0" parTransId="{3EAC4148-FE21-4F98-A3C2-9828AFF62098}" sibTransId="{07D1EF4B-A3C0-43CA-B3BD-53F4B225C013}"/>
    <dgm:cxn modelId="{87C36841-8C39-4665-A228-AA1E9AF9AEA0}" srcId="{E45DC8DD-135C-4D59-B854-048B24043A08}" destId="{857A3FF4-3693-4B45-BA91-60487130928C}" srcOrd="0" destOrd="0" parTransId="{B51E2044-A9C0-4BDA-A45C-E541FBAB3626}" sibTransId="{AC431612-8310-4143-80FB-0A807CD6F73F}"/>
    <dgm:cxn modelId="{C6B56B30-E40A-438D-B7AF-49F84185C78E}" type="presOf" srcId="{0C3008AC-DB84-4D4C-BB4B-31C79D415AAD}" destId="{3115F4B2-9082-479B-9EC4-6140E80768DF}" srcOrd="0" destOrd="2" presId="urn:microsoft.com/office/officeart/2005/8/layout/vList5"/>
    <dgm:cxn modelId="{817D7C6F-932A-4B3F-8B81-930DC5258240}" type="presOf" srcId="{E45DC8DD-135C-4D59-B854-048B24043A08}" destId="{391F7A8A-5F55-40ED-96D4-76A8D0631CA0}" srcOrd="0" destOrd="0" presId="urn:microsoft.com/office/officeart/2005/8/layout/vList5"/>
    <dgm:cxn modelId="{9C451B12-F376-4225-BCC7-8398B0C9C8EA}" srcId="{9924196D-5B9F-4F88-9437-3C3264B369A4}" destId="{9BB97456-E124-4307-BC75-D8AF4DA52314}" srcOrd="1" destOrd="0" parTransId="{D242EB7C-33F3-4B1C-AAAB-0A81F52EB5C7}" sibTransId="{13C73A43-BC70-44F2-83D1-8F5672BCD804}"/>
    <dgm:cxn modelId="{3E25032B-16A3-4733-A300-8A2C4C6E14DC}" srcId="{E45DC8DD-135C-4D59-B854-048B24043A08}" destId="{773151CF-39C5-46E6-A59E-88580FB52D04}" srcOrd="1" destOrd="0" parTransId="{2A35673D-07A6-494F-B732-106390E2AF5B}" sibTransId="{9E134296-ABA7-48B2-9EAE-C5EE9E59DC6D}"/>
    <dgm:cxn modelId="{88CC9919-7CDB-4E55-A517-DDE9ACB163FE}" srcId="{B5C9E1FA-1F37-43D0-B0F7-54AA294F54DC}" destId="{9924196D-5B9F-4F88-9437-3C3264B369A4}" srcOrd="1" destOrd="0" parTransId="{EA59D5B6-25CF-450A-9B6B-D2B07A649EA0}" sibTransId="{D8A055AF-2DB8-4936-B5C3-43D33FE656E6}"/>
    <dgm:cxn modelId="{F9D58483-B154-4954-8F3F-5399D5441358}" srcId="{E45DC8DD-135C-4D59-B854-048B24043A08}" destId="{0C3008AC-DB84-4D4C-BB4B-31C79D415AAD}" srcOrd="2" destOrd="0" parTransId="{B231C20A-1A26-4360-A649-84EBB7BA14C4}" sibTransId="{DF76BB42-A731-4463-9E2F-E95241F012C2}"/>
    <dgm:cxn modelId="{F8435CA7-6034-4D34-9DBE-B32101FC076E}" type="presOf" srcId="{9BB97456-E124-4307-BC75-D8AF4DA52314}" destId="{B60A2EFC-0FAC-44CD-945B-BB5C300950EF}" srcOrd="0" destOrd="1" presId="urn:microsoft.com/office/officeart/2005/8/layout/vList5"/>
    <dgm:cxn modelId="{F34BEC35-F0D3-4AF7-847F-97B354B99E0B}" type="presOf" srcId="{B5C9E1FA-1F37-43D0-B0F7-54AA294F54DC}" destId="{DE3BC8E8-04CD-442A-94E0-5DB06F33BD53}" srcOrd="0" destOrd="0" presId="urn:microsoft.com/office/officeart/2005/8/layout/vList5"/>
    <dgm:cxn modelId="{743C4BA9-EDCC-46C7-90F1-18A97507ADF8}" type="presOf" srcId="{773151CF-39C5-46E6-A59E-88580FB52D04}" destId="{3115F4B2-9082-479B-9EC4-6140E80768DF}" srcOrd="0" destOrd="1" presId="urn:microsoft.com/office/officeart/2005/8/layout/vList5"/>
    <dgm:cxn modelId="{D99A72B8-31CD-449C-8157-FD7867AE22B3}" type="presOf" srcId="{6DD28CAF-B22A-491E-8970-26D064691C35}" destId="{B60A2EFC-0FAC-44CD-945B-BB5C300950EF}" srcOrd="0" destOrd="0" presId="urn:microsoft.com/office/officeart/2005/8/layout/vList5"/>
    <dgm:cxn modelId="{03539CDB-3000-43E8-AE4B-2114DF2CBDC1}" type="presOf" srcId="{9924196D-5B9F-4F88-9437-3C3264B369A4}" destId="{668882C5-6CFD-41B5-9C5A-705F962826BF}" srcOrd="0" destOrd="0" presId="urn:microsoft.com/office/officeart/2005/8/layout/vList5"/>
    <dgm:cxn modelId="{F1CE18BE-EFC4-4B68-904D-B26A672C0B30}" type="presOf" srcId="{857A3FF4-3693-4B45-BA91-60487130928C}" destId="{3115F4B2-9082-479B-9EC4-6140E80768DF}" srcOrd="0" destOrd="0" presId="urn:microsoft.com/office/officeart/2005/8/layout/vList5"/>
    <dgm:cxn modelId="{DB66BE61-B45D-4023-9E8E-CDBE3971FAF4}" type="presParOf" srcId="{DE3BC8E8-04CD-442A-94E0-5DB06F33BD53}" destId="{753080B5-8190-4751-BCFD-AC1F7DACAA3B}" srcOrd="0" destOrd="0" presId="urn:microsoft.com/office/officeart/2005/8/layout/vList5"/>
    <dgm:cxn modelId="{AC697975-D7BE-4670-95F0-CDC2F87B4703}" type="presParOf" srcId="{753080B5-8190-4751-BCFD-AC1F7DACAA3B}" destId="{391F7A8A-5F55-40ED-96D4-76A8D0631CA0}" srcOrd="0" destOrd="0" presId="urn:microsoft.com/office/officeart/2005/8/layout/vList5"/>
    <dgm:cxn modelId="{FE0F94B5-EA81-40B1-BF08-3921CA1CA8AD}" type="presParOf" srcId="{753080B5-8190-4751-BCFD-AC1F7DACAA3B}" destId="{3115F4B2-9082-479B-9EC4-6140E80768DF}" srcOrd="1" destOrd="0" presId="urn:microsoft.com/office/officeart/2005/8/layout/vList5"/>
    <dgm:cxn modelId="{86805A36-B4CB-414A-879A-9390E2859F95}" type="presParOf" srcId="{DE3BC8E8-04CD-442A-94E0-5DB06F33BD53}" destId="{8CD31D2B-87BF-416E-B1C3-BA874399092F}" srcOrd="1" destOrd="0" presId="urn:microsoft.com/office/officeart/2005/8/layout/vList5"/>
    <dgm:cxn modelId="{8207E725-2680-4380-8A1D-2EFDC759CC09}" type="presParOf" srcId="{DE3BC8E8-04CD-442A-94E0-5DB06F33BD53}" destId="{89E1D09E-0859-4680-8FEE-8E9AF04A160D}" srcOrd="2" destOrd="0" presId="urn:microsoft.com/office/officeart/2005/8/layout/vList5"/>
    <dgm:cxn modelId="{F5D6B86D-3400-487C-9558-F94B4C7C9E78}" type="presParOf" srcId="{89E1D09E-0859-4680-8FEE-8E9AF04A160D}" destId="{668882C5-6CFD-41B5-9C5A-705F962826BF}" srcOrd="0" destOrd="0" presId="urn:microsoft.com/office/officeart/2005/8/layout/vList5"/>
    <dgm:cxn modelId="{85D9A682-46CB-4232-9805-F01302F7D839}" type="presParOf" srcId="{89E1D09E-0859-4680-8FEE-8E9AF04A160D}" destId="{B60A2EFC-0FAC-44CD-945B-BB5C300950EF}" srcOrd="1" destOrd="0" presId="urn:microsoft.com/office/officeart/2005/8/layout/vList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5B6B98E-3383-4B8B-B1B1-321E42D66BDB}" type="doc">
      <dgm:prSet loTypeId="urn:microsoft.com/office/officeart/2005/8/layout/process1" loCatId="process" qsTypeId="urn:microsoft.com/office/officeart/2005/8/quickstyle/simple2" qsCatId="simple" csTypeId="urn:microsoft.com/office/officeart/2005/8/colors/accent2_2" csCatId="accent2" phldr="1"/>
      <dgm:spPr/>
      <dgm:t>
        <a:bodyPr/>
        <a:lstStyle/>
        <a:p>
          <a:endParaRPr lang="zh-CN" altLang="en-US"/>
        </a:p>
      </dgm:t>
    </dgm:pt>
    <dgm:pt modelId="{86BE0228-3173-4E9A-ADAC-95907E7B2E2F}">
      <dgm:prSet phldrT="[文本]" custT="1"/>
      <dgm:spPr/>
      <dgm:t>
        <a:bodyPr/>
        <a:lstStyle/>
        <a:p>
          <a:r>
            <a:rPr lang="zh-CN" altLang="en-US" sz="1600" b="1" dirty="0" smtClean="0">
              <a:solidFill>
                <a:schemeClr val="bg1"/>
              </a:solidFill>
            </a:rPr>
            <a:t>主办券商向</a:t>
          </a:r>
          <a:r>
            <a:rPr lang="zh-CN" altLang="en-US" sz="1600" b="1" dirty="0">
              <a:solidFill>
                <a:schemeClr val="bg1"/>
              </a:solidFill>
            </a:rPr>
            <a:t>股转公司申请</a:t>
          </a:r>
          <a:r>
            <a:rPr lang="zh-CN" altLang="en-US" sz="1600" b="1" dirty="0" smtClean="0">
              <a:solidFill>
                <a:schemeClr val="bg1"/>
              </a:solidFill>
            </a:rPr>
            <a:t>备案</a:t>
          </a:r>
          <a:endParaRPr lang="zh-CN" altLang="en-US" sz="1600" b="1" dirty="0">
            <a:solidFill>
              <a:schemeClr val="bg1"/>
            </a:solidFill>
          </a:endParaRPr>
        </a:p>
      </dgm:t>
    </dgm:pt>
    <dgm:pt modelId="{A86CF9F0-B277-489C-A512-E789A96F16E0}" type="parTrans" cxnId="{51723D3F-117C-4DE8-B462-335B8F20544B}">
      <dgm:prSet/>
      <dgm:spPr/>
      <dgm:t>
        <a:bodyPr/>
        <a:lstStyle/>
        <a:p>
          <a:endParaRPr lang="zh-CN" altLang="en-US" b="1"/>
        </a:p>
      </dgm:t>
    </dgm:pt>
    <dgm:pt modelId="{9064CCE2-0097-449F-BAC3-F8DF643391D4}" type="sibTrans" cxnId="{51723D3F-117C-4DE8-B462-335B8F20544B}">
      <dgm:prSet/>
      <dgm:spPr/>
      <dgm:t>
        <a:bodyPr/>
        <a:lstStyle/>
        <a:p>
          <a:endParaRPr lang="zh-CN" altLang="en-US" b="1"/>
        </a:p>
      </dgm:t>
    </dgm:pt>
    <dgm:pt modelId="{CA371950-5484-4023-93F7-120CD5EB31D9}">
      <dgm:prSet phldrT="[文本]" custT="1"/>
      <dgm:spPr/>
      <dgm:t>
        <a:bodyPr/>
        <a:lstStyle/>
        <a:p>
          <a:r>
            <a:rPr lang="zh-CN" altLang="en-US" sz="1600" b="1" dirty="0" smtClean="0">
              <a:solidFill>
                <a:srgbClr val="FF0000"/>
              </a:solidFill>
            </a:rPr>
            <a:t>发行人向中国</a:t>
          </a:r>
          <a:r>
            <a:rPr lang="zh-CN" altLang="en-US" sz="1600" b="1" dirty="0">
              <a:solidFill>
                <a:srgbClr val="FF0000"/>
              </a:solidFill>
            </a:rPr>
            <a:t>结算办理业务</a:t>
          </a:r>
        </a:p>
      </dgm:t>
    </dgm:pt>
    <dgm:pt modelId="{88B86D7A-891B-4E9D-8A4F-910E0F87D16E}" type="parTrans" cxnId="{E1F38E45-14EA-4257-B8B4-1E43C7A7B24F}">
      <dgm:prSet/>
      <dgm:spPr/>
      <dgm:t>
        <a:bodyPr/>
        <a:lstStyle/>
        <a:p>
          <a:endParaRPr lang="zh-CN" altLang="en-US" b="1"/>
        </a:p>
      </dgm:t>
    </dgm:pt>
    <dgm:pt modelId="{5B52A06E-733E-4797-B255-32C3E181DBD1}" type="sibTrans" cxnId="{E1F38E45-14EA-4257-B8B4-1E43C7A7B24F}">
      <dgm:prSet/>
      <dgm:spPr/>
      <dgm:t>
        <a:bodyPr/>
        <a:lstStyle/>
        <a:p>
          <a:endParaRPr lang="zh-CN" altLang="en-US" b="1"/>
        </a:p>
      </dgm:t>
    </dgm:pt>
    <dgm:pt modelId="{A2219400-F85C-4E4C-B9DE-D978709A16FD}">
      <dgm:prSet phldrT="[文本]" custT="1"/>
      <dgm:spPr/>
      <dgm:t>
        <a:bodyPr/>
        <a:lstStyle/>
        <a:p>
          <a:r>
            <a:rPr lang="zh-CN" altLang="en-US" sz="1600" b="1" dirty="0"/>
            <a:t>公开转让</a:t>
          </a:r>
        </a:p>
      </dgm:t>
    </dgm:pt>
    <dgm:pt modelId="{7EF17354-DEBA-4027-A85B-0E3F7A193D58}" type="parTrans" cxnId="{E4E23A3E-0293-4A26-9518-FAAF728114A8}">
      <dgm:prSet/>
      <dgm:spPr/>
      <dgm:t>
        <a:bodyPr/>
        <a:lstStyle/>
        <a:p>
          <a:endParaRPr lang="zh-CN" altLang="en-US" b="1"/>
        </a:p>
      </dgm:t>
    </dgm:pt>
    <dgm:pt modelId="{6022B56B-953D-489D-9DD4-B6D6547333FB}" type="sibTrans" cxnId="{E4E23A3E-0293-4A26-9518-FAAF728114A8}">
      <dgm:prSet/>
      <dgm:spPr/>
      <dgm:t>
        <a:bodyPr/>
        <a:lstStyle/>
        <a:p>
          <a:endParaRPr lang="zh-CN" altLang="en-US" b="1"/>
        </a:p>
      </dgm:t>
    </dgm:pt>
    <dgm:pt modelId="{0261B652-66AE-45DE-94D4-B84A2DF88398}">
      <dgm:prSet phldrT="[文本]" custT="1"/>
      <dgm:spPr/>
      <dgm:t>
        <a:bodyPr/>
        <a:lstStyle/>
        <a:p>
          <a:r>
            <a:rPr lang="zh-CN" altLang="en-US" sz="1600" b="1" dirty="0" smtClean="0"/>
            <a:t>发行人查询</a:t>
          </a:r>
          <a:r>
            <a:rPr lang="zh-CN" altLang="en-US" sz="1600" b="1" dirty="0"/>
            <a:t>股东</a:t>
          </a:r>
          <a:r>
            <a:rPr lang="zh-CN" altLang="en-US" sz="1600" b="1" dirty="0" smtClean="0"/>
            <a:t>名册确定解限股数</a:t>
          </a:r>
          <a:endParaRPr lang="zh-CN" altLang="en-US" sz="1600" b="1" dirty="0"/>
        </a:p>
      </dgm:t>
    </dgm:pt>
    <dgm:pt modelId="{4C4C8DEE-BEEE-472B-A434-52B8FCA27331}" type="sibTrans" cxnId="{63729678-D976-41CA-BBEC-29290B6533EE}">
      <dgm:prSet/>
      <dgm:spPr/>
      <dgm:t>
        <a:bodyPr/>
        <a:lstStyle/>
        <a:p>
          <a:endParaRPr lang="zh-CN" altLang="en-US" b="1"/>
        </a:p>
      </dgm:t>
    </dgm:pt>
    <dgm:pt modelId="{29F5AF9E-F064-419B-8DB6-F88E8ECE61B7}" type="parTrans" cxnId="{63729678-D976-41CA-BBEC-29290B6533EE}">
      <dgm:prSet/>
      <dgm:spPr/>
      <dgm:t>
        <a:bodyPr/>
        <a:lstStyle/>
        <a:p>
          <a:endParaRPr lang="zh-CN" altLang="en-US" b="1"/>
        </a:p>
      </dgm:t>
    </dgm:pt>
    <dgm:pt modelId="{BE04BFA2-F448-4794-B401-9166AD436643}" type="pres">
      <dgm:prSet presAssocID="{C5B6B98E-3383-4B8B-B1B1-321E42D66BDB}" presName="Name0" presStyleCnt="0">
        <dgm:presLayoutVars>
          <dgm:dir/>
          <dgm:resizeHandles val="exact"/>
        </dgm:presLayoutVars>
      </dgm:prSet>
      <dgm:spPr/>
      <dgm:t>
        <a:bodyPr/>
        <a:lstStyle/>
        <a:p>
          <a:endParaRPr lang="zh-CN" altLang="en-US"/>
        </a:p>
      </dgm:t>
    </dgm:pt>
    <dgm:pt modelId="{05CF2CED-71E6-40CC-BFF1-33725268414B}" type="pres">
      <dgm:prSet presAssocID="{0261B652-66AE-45DE-94D4-B84A2DF88398}" presName="node" presStyleLbl="node1" presStyleIdx="0" presStyleCnt="4" custScaleY="161588">
        <dgm:presLayoutVars>
          <dgm:bulletEnabled val="1"/>
        </dgm:presLayoutVars>
      </dgm:prSet>
      <dgm:spPr/>
      <dgm:t>
        <a:bodyPr/>
        <a:lstStyle/>
        <a:p>
          <a:endParaRPr lang="zh-CN" altLang="en-US"/>
        </a:p>
      </dgm:t>
    </dgm:pt>
    <dgm:pt modelId="{EC246580-5782-499F-8992-845580CA40A0}" type="pres">
      <dgm:prSet presAssocID="{4C4C8DEE-BEEE-472B-A434-52B8FCA27331}" presName="sibTrans" presStyleLbl="sibTrans2D1" presStyleIdx="0" presStyleCnt="3"/>
      <dgm:spPr/>
      <dgm:t>
        <a:bodyPr/>
        <a:lstStyle/>
        <a:p>
          <a:endParaRPr lang="zh-CN" altLang="en-US"/>
        </a:p>
      </dgm:t>
    </dgm:pt>
    <dgm:pt modelId="{BAB8D9C8-5924-4ECF-86C9-58F733DB7055}" type="pres">
      <dgm:prSet presAssocID="{4C4C8DEE-BEEE-472B-A434-52B8FCA27331}" presName="connectorText" presStyleLbl="sibTrans2D1" presStyleIdx="0" presStyleCnt="3"/>
      <dgm:spPr/>
      <dgm:t>
        <a:bodyPr/>
        <a:lstStyle/>
        <a:p>
          <a:endParaRPr lang="zh-CN" altLang="en-US"/>
        </a:p>
      </dgm:t>
    </dgm:pt>
    <dgm:pt modelId="{EFFD6DBE-460F-48A4-BA00-42A5FFA5B93C}" type="pres">
      <dgm:prSet presAssocID="{86BE0228-3173-4E9A-ADAC-95907E7B2E2F}" presName="node" presStyleLbl="node1" presStyleIdx="1" presStyleCnt="4" custScaleY="161588">
        <dgm:presLayoutVars>
          <dgm:bulletEnabled val="1"/>
        </dgm:presLayoutVars>
      </dgm:prSet>
      <dgm:spPr/>
      <dgm:t>
        <a:bodyPr/>
        <a:lstStyle/>
        <a:p>
          <a:endParaRPr lang="zh-CN" altLang="en-US"/>
        </a:p>
      </dgm:t>
    </dgm:pt>
    <dgm:pt modelId="{16E1F769-3034-48E6-AA11-5A7DB17107F6}" type="pres">
      <dgm:prSet presAssocID="{9064CCE2-0097-449F-BAC3-F8DF643391D4}" presName="sibTrans" presStyleLbl="sibTrans2D1" presStyleIdx="1" presStyleCnt="3"/>
      <dgm:spPr/>
      <dgm:t>
        <a:bodyPr/>
        <a:lstStyle/>
        <a:p>
          <a:endParaRPr lang="zh-CN" altLang="en-US"/>
        </a:p>
      </dgm:t>
    </dgm:pt>
    <dgm:pt modelId="{D4D746D3-2C80-4B38-B193-01E21389C6CC}" type="pres">
      <dgm:prSet presAssocID="{9064CCE2-0097-449F-BAC3-F8DF643391D4}" presName="connectorText" presStyleLbl="sibTrans2D1" presStyleIdx="1" presStyleCnt="3"/>
      <dgm:spPr/>
      <dgm:t>
        <a:bodyPr/>
        <a:lstStyle/>
        <a:p>
          <a:endParaRPr lang="zh-CN" altLang="en-US"/>
        </a:p>
      </dgm:t>
    </dgm:pt>
    <dgm:pt modelId="{BF214344-42EA-467F-A3EC-741B5DE77D05}" type="pres">
      <dgm:prSet presAssocID="{CA371950-5484-4023-93F7-120CD5EB31D9}" presName="node" presStyleLbl="node1" presStyleIdx="2" presStyleCnt="4" custScaleY="161588">
        <dgm:presLayoutVars>
          <dgm:bulletEnabled val="1"/>
        </dgm:presLayoutVars>
      </dgm:prSet>
      <dgm:spPr/>
      <dgm:t>
        <a:bodyPr/>
        <a:lstStyle/>
        <a:p>
          <a:endParaRPr lang="zh-CN" altLang="en-US"/>
        </a:p>
      </dgm:t>
    </dgm:pt>
    <dgm:pt modelId="{B177BAC9-7D0E-4AB9-B9F1-AC52571B63E2}" type="pres">
      <dgm:prSet presAssocID="{5B52A06E-733E-4797-B255-32C3E181DBD1}" presName="sibTrans" presStyleLbl="sibTrans2D1" presStyleIdx="2" presStyleCnt="3"/>
      <dgm:spPr/>
      <dgm:t>
        <a:bodyPr/>
        <a:lstStyle/>
        <a:p>
          <a:endParaRPr lang="zh-CN" altLang="en-US"/>
        </a:p>
      </dgm:t>
    </dgm:pt>
    <dgm:pt modelId="{C640740F-192D-45A6-A8C7-535BBC3EC8FA}" type="pres">
      <dgm:prSet presAssocID="{5B52A06E-733E-4797-B255-32C3E181DBD1}" presName="connectorText" presStyleLbl="sibTrans2D1" presStyleIdx="2" presStyleCnt="3"/>
      <dgm:spPr/>
      <dgm:t>
        <a:bodyPr/>
        <a:lstStyle/>
        <a:p>
          <a:endParaRPr lang="zh-CN" altLang="en-US"/>
        </a:p>
      </dgm:t>
    </dgm:pt>
    <dgm:pt modelId="{7AA47DA5-1F56-4A8B-A08A-8F799B1977A2}" type="pres">
      <dgm:prSet presAssocID="{A2219400-F85C-4E4C-B9DE-D978709A16FD}" presName="node" presStyleLbl="node1" presStyleIdx="3" presStyleCnt="4" custScaleY="161588">
        <dgm:presLayoutVars>
          <dgm:bulletEnabled val="1"/>
        </dgm:presLayoutVars>
      </dgm:prSet>
      <dgm:spPr/>
      <dgm:t>
        <a:bodyPr/>
        <a:lstStyle/>
        <a:p>
          <a:endParaRPr lang="zh-CN" altLang="en-US"/>
        </a:p>
      </dgm:t>
    </dgm:pt>
  </dgm:ptLst>
  <dgm:cxnLst>
    <dgm:cxn modelId="{F42F3351-A967-4BA0-854E-D5E4C532953D}" type="presOf" srcId="{4C4C8DEE-BEEE-472B-A434-52B8FCA27331}" destId="{EC246580-5782-499F-8992-845580CA40A0}" srcOrd="0" destOrd="0" presId="urn:microsoft.com/office/officeart/2005/8/layout/process1"/>
    <dgm:cxn modelId="{1DCA4672-AD23-42C5-86E0-01A8C86AB4FB}" type="presOf" srcId="{0261B652-66AE-45DE-94D4-B84A2DF88398}" destId="{05CF2CED-71E6-40CC-BFF1-33725268414B}" srcOrd="0" destOrd="0" presId="urn:microsoft.com/office/officeart/2005/8/layout/process1"/>
    <dgm:cxn modelId="{FAB4F19E-8BB7-401C-9F18-833A5A16582D}" type="presOf" srcId="{C5B6B98E-3383-4B8B-B1B1-321E42D66BDB}" destId="{BE04BFA2-F448-4794-B401-9166AD436643}" srcOrd="0" destOrd="0" presId="urn:microsoft.com/office/officeart/2005/8/layout/process1"/>
    <dgm:cxn modelId="{3AC541C7-F52D-48A2-A6A6-D1E461DC56D1}" type="presOf" srcId="{4C4C8DEE-BEEE-472B-A434-52B8FCA27331}" destId="{BAB8D9C8-5924-4ECF-86C9-58F733DB7055}" srcOrd="1" destOrd="0" presId="urn:microsoft.com/office/officeart/2005/8/layout/process1"/>
    <dgm:cxn modelId="{E4E23A3E-0293-4A26-9518-FAAF728114A8}" srcId="{C5B6B98E-3383-4B8B-B1B1-321E42D66BDB}" destId="{A2219400-F85C-4E4C-B9DE-D978709A16FD}" srcOrd="3" destOrd="0" parTransId="{7EF17354-DEBA-4027-A85B-0E3F7A193D58}" sibTransId="{6022B56B-953D-489D-9DD4-B6D6547333FB}"/>
    <dgm:cxn modelId="{5779732B-219B-48E6-8C52-9A1B5C81A0E1}" type="presOf" srcId="{9064CCE2-0097-449F-BAC3-F8DF643391D4}" destId="{16E1F769-3034-48E6-AA11-5A7DB17107F6}" srcOrd="0" destOrd="0" presId="urn:microsoft.com/office/officeart/2005/8/layout/process1"/>
    <dgm:cxn modelId="{51723D3F-117C-4DE8-B462-335B8F20544B}" srcId="{C5B6B98E-3383-4B8B-B1B1-321E42D66BDB}" destId="{86BE0228-3173-4E9A-ADAC-95907E7B2E2F}" srcOrd="1" destOrd="0" parTransId="{A86CF9F0-B277-489C-A512-E789A96F16E0}" sibTransId="{9064CCE2-0097-449F-BAC3-F8DF643391D4}"/>
    <dgm:cxn modelId="{D186B3BE-A1D5-4A77-A93D-2DC13078B96A}" type="presOf" srcId="{A2219400-F85C-4E4C-B9DE-D978709A16FD}" destId="{7AA47DA5-1F56-4A8B-A08A-8F799B1977A2}" srcOrd="0" destOrd="0" presId="urn:microsoft.com/office/officeart/2005/8/layout/process1"/>
    <dgm:cxn modelId="{71B914B4-151F-4CC2-A622-206249F8FD74}" type="presOf" srcId="{5B52A06E-733E-4797-B255-32C3E181DBD1}" destId="{B177BAC9-7D0E-4AB9-B9F1-AC52571B63E2}" srcOrd="0" destOrd="0" presId="urn:microsoft.com/office/officeart/2005/8/layout/process1"/>
    <dgm:cxn modelId="{824F9947-C4DF-4748-86A7-7260914D16C8}" type="presOf" srcId="{CA371950-5484-4023-93F7-120CD5EB31D9}" destId="{BF214344-42EA-467F-A3EC-741B5DE77D05}" srcOrd="0" destOrd="0" presId="urn:microsoft.com/office/officeart/2005/8/layout/process1"/>
    <dgm:cxn modelId="{63729678-D976-41CA-BBEC-29290B6533EE}" srcId="{C5B6B98E-3383-4B8B-B1B1-321E42D66BDB}" destId="{0261B652-66AE-45DE-94D4-B84A2DF88398}" srcOrd="0" destOrd="0" parTransId="{29F5AF9E-F064-419B-8DB6-F88E8ECE61B7}" sibTransId="{4C4C8DEE-BEEE-472B-A434-52B8FCA27331}"/>
    <dgm:cxn modelId="{C786B83C-3837-4C44-9E76-41093DC73CB2}" type="presOf" srcId="{86BE0228-3173-4E9A-ADAC-95907E7B2E2F}" destId="{EFFD6DBE-460F-48A4-BA00-42A5FFA5B93C}" srcOrd="0" destOrd="0" presId="urn:microsoft.com/office/officeart/2005/8/layout/process1"/>
    <dgm:cxn modelId="{4091A68D-41EC-4E0D-A18C-6B0887E777C2}" type="presOf" srcId="{9064CCE2-0097-449F-BAC3-F8DF643391D4}" destId="{D4D746D3-2C80-4B38-B193-01E21389C6CC}" srcOrd="1" destOrd="0" presId="urn:microsoft.com/office/officeart/2005/8/layout/process1"/>
    <dgm:cxn modelId="{E1F38E45-14EA-4257-B8B4-1E43C7A7B24F}" srcId="{C5B6B98E-3383-4B8B-B1B1-321E42D66BDB}" destId="{CA371950-5484-4023-93F7-120CD5EB31D9}" srcOrd="2" destOrd="0" parTransId="{88B86D7A-891B-4E9D-8A4F-910E0F87D16E}" sibTransId="{5B52A06E-733E-4797-B255-32C3E181DBD1}"/>
    <dgm:cxn modelId="{3FDE569B-FDCA-43C5-9AA7-C73C5F9B99B6}" type="presOf" srcId="{5B52A06E-733E-4797-B255-32C3E181DBD1}" destId="{C640740F-192D-45A6-A8C7-535BBC3EC8FA}" srcOrd="1" destOrd="0" presId="urn:microsoft.com/office/officeart/2005/8/layout/process1"/>
    <dgm:cxn modelId="{86CB3E4C-14B3-4D7A-A8A5-DDE14D21C5DA}" type="presParOf" srcId="{BE04BFA2-F448-4794-B401-9166AD436643}" destId="{05CF2CED-71E6-40CC-BFF1-33725268414B}" srcOrd="0" destOrd="0" presId="urn:microsoft.com/office/officeart/2005/8/layout/process1"/>
    <dgm:cxn modelId="{5BD3F5E5-3EEC-4CF3-AD23-557A14568798}" type="presParOf" srcId="{BE04BFA2-F448-4794-B401-9166AD436643}" destId="{EC246580-5782-499F-8992-845580CA40A0}" srcOrd="1" destOrd="0" presId="urn:microsoft.com/office/officeart/2005/8/layout/process1"/>
    <dgm:cxn modelId="{159E6A47-8437-4FF8-82A6-58EEDBDFE762}" type="presParOf" srcId="{EC246580-5782-499F-8992-845580CA40A0}" destId="{BAB8D9C8-5924-4ECF-86C9-58F733DB7055}" srcOrd="0" destOrd="0" presId="urn:microsoft.com/office/officeart/2005/8/layout/process1"/>
    <dgm:cxn modelId="{285AB89B-8FEB-4074-8335-9C30BC5D0E4C}" type="presParOf" srcId="{BE04BFA2-F448-4794-B401-9166AD436643}" destId="{EFFD6DBE-460F-48A4-BA00-42A5FFA5B93C}" srcOrd="2" destOrd="0" presId="urn:microsoft.com/office/officeart/2005/8/layout/process1"/>
    <dgm:cxn modelId="{B356B25A-1871-4375-AA1A-10DA5EB013D7}" type="presParOf" srcId="{BE04BFA2-F448-4794-B401-9166AD436643}" destId="{16E1F769-3034-48E6-AA11-5A7DB17107F6}" srcOrd="3" destOrd="0" presId="urn:microsoft.com/office/officeart/2005/8/layout/process1"/>
    <dgm:cxn modelId="{ADE72E88-0390-4C1E-A41E-065062F2C81E}" type="presParOf" srcId="{16E1F769-3034-48E6-AA11-5A7DB17107F6}" destId="{D4D746D3-2C80-4B38-B193-01E21389C6CC}" srcOrd="0" destOrd="0" presId="urn:microsoft.com/office/officeart/2005/8/layout/process1"/>
    <dgm:cxn modelId="{BEDF97F6-FABC-4257-B143-689A58647A23}" type="presParOf" srcId="{BE04BFA2-F448-4794-B401-9166AD436643}" destId="{BF214344-42EA-467F-A3EC-741B5DE77D05}" srcOrd="4" destOrd="0" presId="urn:microsoft.com/office/officeart/2005/8/layout/process1"/>
    <dgm:cxn modelId="{292339D3-0A1E-4F2E-92C1-AFBE1982982A}" type="presParOf" srcId="{BE04BFA2-F448-4794-B401-9166AD436643}" destId="{B177BAC9-7D0E-4AB9-B9F1-AC52571B63E2}" srcOrd="5" destOrd="0" presId="urn:microsoft.com/office/officeart/2005/8/layout/process1"/>
    <dgm:cxn modelId="{92EBB1B0-5070-46C4-93E7-FB0191430CE0}" type="presParOf" srcId="{B177BAC9-7D0E-4AB9-B9F1-AC52571B63E2}" destId="{C640740F-192D-45A6-A8C7-535BBC3EC8FA}" srcOrd="0" destOrd="0" presId="urn:microsoft.com/office/officeart/2005/8/layout/process1"/>
    <dgm:cxn modelId="{D9FD80CD-737D-4CC3-ADA3-D6F3FA3A5A92}" type="presParOf" srcId="{BE04BFA2-F448-4794-B401-9166AD436643}" destId="{7AA47DA5-1F56-4A8B-A08A-8F799B1977A2}" srcOrd="6" destOrd="0" presId="urn:microsoft.com/office/officeart/2005/8/layout/process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blipFill rotWithShape="0">
          <a:blip xmlns:r="http://schemas.openxmlformats.org/officeDocument/2006/relationships" r:embed="rId1"/>
          <a:stretch>
            <a:fillRect/>
          </a:stretch>
        </a:blip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t>
        <a:bodyPr/>
        <a:lstStyle/>
        <a:p>
          <a:endParaRPr lang="zh-CN" altLang="en-US"/>
        </a:p>
      </dgm:t>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74903" custLinFactNeighborX="100000"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19EC2DE8-99B0-48F5-A86F-B14E05C65CAE}" type="presOf" srcId="{136C84BA-B417-4DEB-BE17-1EB3ED0EE680}" destId="{F25A67BA-E58E-4765-AC24-876D1FC7F109}" srcOrd="0" destOrd="0" presId="urn:microsoft.com/office/officeart/2005/8/layout/hProcess11"/>
    <dgm:cxn modelId="{000FE777-7743-4739-BC5E-EF0D0E1BFC1D}" srcId="{48E4028B-27B2-485E-82AE-2E7332D54C33}" destId="{4C3B353B-1B4E-4645-8146-7FD7F43F1D47}" srcOrd="3" destOrd="0" parTransId="{AB5CF9A0-D88B-4594-BF57-B289919C049B}" sibTransId="{8113CD25-3EF2-4025-87E9-CA88D67938CC}"/>
    <dgm:cxn modelId="{3E0168BD-5AE1-42EE-A90A-40B32903E02E}" srcId="{48E4028B-27B2-485E-82AE-2E7332D54C33}" destId="{136C84BA-B417-4DEB-BE17-1EB3ED0EE680}" srcOrd="5" destOrd="0" parTransId="{F3AE44AB-EF66-486E-91D6-82211DA2AFD7}" sibTransId="{1F00A9A3-0844-488B-83C6-696E32264272}"/>
    <dgm:cxn modelId="{86279697-E14E-42D9-8474-56591A9F64E8}" type="presOf" srcId="{4C3B353B-1B4E-4645-8146-7FD7F43F1D47}" destId="{3C18A61C-EABF-4018-9AD9-ABCBDB0357F9}" srcOrd="0" destOrd="0" presId="urn:microsoft.com/office/officeart/2005/8/layout/hProcess11"/>
    <dgm:cxn modelId="{62255E65-8FD9-4FF5-BF4F-86080094D5AD}" type="presOf" srcId="{DFA27290-C2B4-4F73-9C1A-4CB302A46262}" destId="{FC778618-D9E8-449D-9F18-FD87BB8EBA5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54498A42-B1AE-42AC-82CB-1FA12A3839AB}" type="presOf" srcId="{974A0C92-81A9-45BC-B4DD-3449D1749F63}" destId="{A094BD2B-9947-4103-8407-60D0393BE138}"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AF98B880-3B24-4F2A-AEAD-770B2F77C160}" type="presOf" srcId="{8A39CE6E-29E9-44D3-A5BA-E05182CB45C5}" destId="{521AABBF-B602-489D-9D10-BD0D1CB97A53}"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04C126F4-CC8B-4F24-ADB3-8F8F22E00875}" type="presOf" srcId="{15C91613-E118-4993-9315-7FF7CD44FB9C}" destId="{3F79CA29-FABA-4209-B1B9-F8B1E777C819}" srcOrd="0" destOrd="0" presId="urn:microsoft.com/office/officeart/2005/8/layout/hProcess11"/>
    <dgm:cxn modelId="{BB059895-A38F-4D9F-ADA9-3A938596DF36}" type="presOf" srcId="{B5AFFD36-C4CD-48D9-8E76-A7CDAE08FA43}" destId="{759B0816-C1D0-41E7-A261-F27B73F171BA}" srcOrd="0" destOrd="0" presId="urn:microsoft.com/office/officeart/2005/8/layout/hProcess11"/>
    <dgm:cxn modelId="{1C651606-A70B-4DEC-A608-ABCE11792823}" type="presOf" srcId="{48E4028B-27B2-485E-82AE-2E7332D54C33}" destId="{799D2935-DD1D-4DFC-9C5B-1A217FF93271}" srcOrd="0" destOrd="0" presId="urn:microsoft.com/office/officeart/2005/8/layout/hProcess11"/>
    <dgm:cxn modelId="{F26FC74D-F30C-4FFF-ABF3-69994BFE85C5}" type="presParOf" srcId="{799D2935-DD1D-4DFC-9C5B-1A217FF93271}" destId="{AD91FF94-9E6D-4995-BD3F-1F21CF928E0D}" srcOrd="0" destOrd="0" presId="urn:microsoft.com/office/officeart/2005/8/layout/hProcess11"/>
    <dgm:cxn modelId="{B48EEC35-57B4-461D-9EA0-272999DF410F}" type="presParOf" srcId="{799D2935-DD1D-4DFC-9C5B-1A217FF93271}" destId="{DFD26A72-8BC9-4F33-B67A-346B97F5FE4B}" srcOrd="1" destOrd="0" presId="urn:microsoft.com/office/officeart/2005/8/layout/hProcess11"/>
    <dgm:cxn modelId="{246EFCE1-812C-41CD-B667-362CE09A9055}" type="presParOf" srcId="{DFD26A72-8BC9-4F33-B67A-346B97F5FE4B}" destId="{B2FAB37F-E65B-4866-AFBB-BF4C91503A83}" srcOrd="0" destOrd="0" presId="urn:microsoft.com/office/officeart/2005/8/layout/hProcess11"/>
    <dgm:cxn modelId="{00A14F12-DB86-407F-A1DE-3CBA2E4976E6}" type="presParOf" srcId="{B2FAB37F-E65B-4866-AFBB-BF4C91503A83}" destId="{A094BD2B-9947-4103-8407-60D0393BE138}" srcOrd="0" destOrd="0" presId="urn:microsoft.com/office/officeart/2005/8/layout/hProcess11"/>
    <dgm:cxn modelId="{137EA156-4A2E-491B-937A-B631F2B16470}" type="presParOf" srcId="{B2FAB37F-E65B-4866-AFBB-BF4C91503A83}" destId="{B2BE6C07-7412-4320-A238-5A7EA9F8AEE1}" srcOrd="1" destOrd="0" presId="urn:microsoft.com/office/officeart/2005/8/layout/hProcess11"/>
    <dgm:cxn modelId="{DA5165DC-9994-4759-A537-9A8BB267AB43}" type="presParOf" srcId="{B2FAB37F-E65B-4866-AFBB-BF4C91503A83}" destId="{02D73517-D146-4970-8780-BCD4067F9770}" srcOrd="2" destOrd="0" presId="urn:microsoft.com/office/officeart/2005/8/layout/hProcess11"/>
    <dgm:cxn modelId="{76861A91-8658-4667-BD28-79DF43146B7B}" type="presParOf" srcId="{DFD26A72-8BC9-4F33-B67A-346B97F5FE4B}" destId="{6003C8F5-1F33-4F40-9082-B2D0BA9B1505}" srcOrd="1" destOrd="0" presId="urn:microsoft.com/office/officeart/2005/8/layout/hProcess11"/>
    <dgm:cxn modelId="{EE445002-1A18-4608-B056-C051060F8937}" type="presParOf" srcId="{DFD26A72-8BC9-4F33-B67A-346B97F5FE4B}" destId="{768A8DB7-F711-462C-98B2-729532049F72}" srcOrd="2" destOrd="0" presId="urn:microsoft.com/office/officeart/2005/8/layout/hProcess11"/>
    <dgm:cxn modelId="{453F0CF0-7FAD-4D4D-8495-E5E495E6BBBB}" type="presParOf" srcId="{768A8DB7-F711-462C-98B2-729532049F72}" destId="{FC778618-D9E8-449D-9F18-FD87BB8EBA59}" srcOrd="0" destOrd="0" presId="urn:microsoft.com/office/officeart/2005/8/layout/hProcess11"/>
    <dgm:cxn modelId="{5D7B9693-E80A-44A9-AD03-A92C33E6E820}" type="presParOf" srcId="{768A8DB7-F711-462C-98B2-729532049F72}" destId="{6ABC2BF2-C822-483A-AF30-00C2D3519862}" srcOrd="1" destOrd="0" presId="urn:microsoft.com/office/officeart/2005/8/layout/hProcess11"/>
    <dgm:cxn modelId="{2AEF1780-9CBC-436D-814E-075B00F9CF77}" type="presParOf" srcId="{768A8DB7-F711-462C-98B2-729532049F72}" destId="{4073CFF3-A4EB-42AE-9C97-DE09412E8071}" srcOrd="2" destOrd="0" presId="urn:microsoft.com/office/officeart/2005/8/layout/hProcess11"/>
    <dgm:cxn modelId="{37461329-F02E-42B2-865A-1E7BDBFA511E}" type="presParOf" srcId="{DFD26A72-8BC9-4F33-B67A-346B97F5FE4B}" destId="{3AA8249D-6EDC-43AB-8263-D04A5536289B}" srcOrd="3" destOrd="0" presId="urn:microsoft.com/office/officeart/2005/8/layout/hProcess11"/>
    <dgm:cxn modelId="{C267820F-A402-4BDB-89D5-C96F959AE049}" type="presParOf" srcId="{DFD26A72-8BC9-4F33-B67A-346B97F5FE4B}" destId="{B85B4906-5254-4A0D-84CB-FF8F1C0A3DDA}" srcOrd="4" destOrd="0" presId="urn:microsoft.com/office/officeart/2005/8/layout/hProcess11"/>
    <dgm:cxn modelId="{AEA3CDBF-C82B-4032-A311-C39003022FE3}" type="presParOf" srcId="{B85B4906-5254-4A0D-84CB-FF8F1C0A3DDA}" destId="{759B0816-C1D0-41E7-A261-F27B73F171BA}" srcOrd="0" destOrd="0" presId="urn:microsoft.com/office/officeart/2005/8/layout/hProcess11"/>
    <dgm:cxn modelId="{05D19E65-B888-4E24-85B8-8DD8B9240A7C}" type="presParOf" srcId="{B85B4906-5254-4A0D-84CB-FF8F1C0A3DDA}" destId="{2D9D1CD1-FF6A-483C-9D5D-576DF455B866}" srcOrd="1" destOrd="0" presId="urn:microsoft.com/office/officeart/2005/8/layout/hProcess11"/>
    <dgm:cxn modelId="{09F824A3-38F0-4090-84B0-99ABE0AA1E58}" type="presParOf" srcId="{B85B4906-5254-4A0D-84CB-FF8F1C0A3DDA}" destId="{F4DEB532-B763-47CA-9A93-6A1C476683AE}" srcOrd="2" destOrd="0" presId="urn:microsoft.com/office/officeart/2005/8/layout/hProcess11"/>
    <dgm:cxn modelId="{2D0DEF63-331E-44E7-8A3B-2DBBCCC2E310}" type="presParOf" srcId="{DFD26A72-8BC9-4F33-B67A-346B97F5FE4B}" destId="{293B6F7F-335E-432B-AD60-7D74B5C4511D}" srcOrd="5" destOrd="0" presId="urn:microsoft.com/office/officeart/2005/8/layout/hProcess11"/>
    <dgm:cxn modelId="{C444EA63-EA0D-487D-B922-124FEAC1FFD7}" type="presParOf" srcId="{DFD26A72-8BC9-4F33-B67A-346B97F5FE4B}" destId="{840635F1-B760-4B6C-A952-F3360F9F10BF}" srcOrd="6" destOrd="0" presId="urn:microsoft.com/office/officeart/2005/8/layout/hProcess11"/>
    <dgm:cxn modelId="{6D093BBC-C144-48C9-B159-FAEBA7FCD8AC}" type="presParOf" srcId="{840635F1-B760-4B6C-A952-F3360F9F10BF}" destId="{3C18A61C-EABF-4018-9AD9-ABCBDB0357F9}" srcOrd="0" destOrd="0" presId="urn:microsoft.com/office/officeart/2005/8/layout/hProcess11"/>
    <dgm:cxn modelId="{0DD79389-0F26-410C-9CCA-9845234ABA92}" type="presParOf" srcId="{840635F1-B760-4B6C-A952-F3360F9F10BF}" destId="{40CB1993-CF22-4691-A062-43869D951751}" srcOrd="1" destOrd="0" presId="urn:microsoft.com/office/officeart/2005/8/layout/hProcess11"/>
    <dgm:cxn modelId="{9B35BA7B-5FCF-477D-BD6F-2B812567A4B6}" type="presParOf" srcId="{840635F1-B760-4B6C-A952-F3360F9F10BF}" destId="{01CB1029-6D2E-4A78-ABA3-03DDE130260E}" srcOrd="2" destOrd="0" presId="urn:microsoft.com/office/officeart/2005/8/layout/hProcess11"/>
    <dgm:cxn modelId="{64AFB68D-960B-46FE-A16A-391AD984BCC1}" type="presParOf" srcId="{DFD26A72-8BC9-4F33-B67A-346B97F5FE4B}" destId="{5A6F452D-87E4-49FD-AC5A-B3EF222826A7}" srcOrd="7" destOrd="0" presId="urn:microsoft.com/office/officeart/2005/8/layout/hProcess11"/>
    <dgm:cxn modelId="{7DC57823-ADE8-43BE-8891-10BC587F1A22}" type="presParOf" srcId="{DFD26A72-8BC9-4F33-B67A-346B97F5FE4B}" destId="{42D9E4CD-B3F5-4C9D-8701-339CF4BAB21A}" srcOrd="8" destOrd="0" presId="urn:microsoft.com/office/officeart/2005/8/layout/hProcess11"/>
    <dgm:cxn modelId="{1FAF9B75-7B8D-48D6-9DF7-4A32C0CE5D42}" type="presParOf" srcId="{42D9E4CD-B3F5-4C9D-8701-339CF4BAB21A}" destId="{521AABBF-B602-489D-9D10-BD0D1CB97A53}" srcOrd="0" destOrd="0" presId="urn:microsoft.com/office/officeart/2005/8/layout/hProcess11"/>
    <dgm:cxn modelId="{0E4C2352-E16D-4043-99CC-919F36E836B1}" type="presParOf" srcId="{42D9E4CD-B3F5-4C9D-8701-339CF4BAB21A}" destId="{7A8D2EC2-D412-47F2-BE6E-1424287C2174}" srcOrd="1" destOrd="0" presId="urn:microsoft.com/office/officeart/2005/8/layout/hProcess11"/>
    <dgm:cxn modelId="{44DA06D6-DD68-4C72-80B4-BFFE2A864A57}" type="presParOf" srcId="{42D9E4CD-B3F5-4C9D-8701-339CF4BAB21A}" destId="{AA15B7D9-F71F-49C4-BAD0-6C7B32C97B31}" srcOrd="2" destOrd="0" presId="urn:microsoft.com/office/officeart/2005/8/layout/hProcess11"/>
    <dgm:cxn modelId="{FEAE3703-E6DF-41C0-BC5C-34A1D589EB9C}" type="presParOf" srcId="{DFD26A72-8BC9-4F33-B67A-346B97F5FE4B}" destId="{BA19D3D1-5219-4516-A6CF-36156AA4C937}" srcOrd="9" destOrd="0" presId="urn:microsoft.com/office/officeart/2005/8/layout/hProcess11"/>
    <dgm:cxn modelId="{C2ACF114-EAE4-47DC-BEBE-6F144FD7DE9F}" type="presParOf" srcId="{DFD26A72-8BC9-4F33-B67A-346B97F5FE4B}" destId="{00324B4C-1E58-41FC-9A01-D32F276B88E1}" srcOrd="10" destOrd="0" presId="urn:microsoft.com/office/officeart/2005/8/layout/hProcess11"/>
    <dgm:cxn modelId="{0E78E51B-6D68-4900-9D53-C10FB0D25FB5}" type="presParOf" srcId="{00324B4C-1E58-41FC-9A01-D32F276B88E1}" destId="{F25A67BA-E58E-4765-AC24-876D1FC7F109}" srcOrd="0" destOrd="0" presId="urn:microsoft.com/office/officeart/2005/8/layout/hProcess11"/>
    <dgm:cxn modelId="{83CCD546-C3A9-4304-9499-4BC5D1FB8E31}" type="presParOf" srcId="{00324B4C-1E58-41FC-9A01-D32F276B88E1}" destId="{6EEF46BC-BED0-4B07-8145-9AA4EF0079F8}" srcOrd="1" destOrd="0" presId="urn:microsoft.com/office/officeart/2005/8/layout/hProcess11"/>
    <dgm:cxn modelId="{9E4158A3-1E20-4C04-A34E-24C063156AA9}" type="presParOf" srcId="{00324B4C-1E58-41FC-9A01-D32F276B88E1}" destId="{AD7DA790-6783-4FFA-9558-7D040420503F}" srcOrd="2" destOrd="0" presId="urn:microsoft.com/office/officeart/2005/8/layout/hProcess11"/>
    <dgm:cxn modelId="{192C629C-B697-4988-92FD-B43F31AED240}" type="presParOf" srcId="{DFD26A72-8BC9-4F33-B67A-346B97F5FE4B}" destId="{6FF97C6B-9A73-45BB-8755-9E06EFDEE05C}" srcOrd="11" destOrd="0" presId="urn:microsoft.com/office/officeart/2005/8/layout/hProcess11"/>
    <dgm:cxn modelId="{588919F7-8A35-41FE-BB63-8170212CB40A}" type="presParOf" srcId="{DFD26A72-8BC9-4F33-B67A-346B97F5FE4B}" destId="{337F6AE2-6AC6-40EF-A121-7D76268329BB}" srcOrd="12" destOrd="0" presId="urn:microsoft.com/office/officeart/2005/8/layout/hProcess11"/>
    <dgm:cxn modelId="{E0A6F6B5-AB3B-436C-B33E-42E6A7141DCA}" type="presParOf" srcId="{337F6AE2-6AC6-40EF-A121-7D76268329BB}" destId="{3F79CA29-FABA-4209-B1B9-F8B1E777C819}" srcOrd="0" destOrd="0" presId="urn:microsoft.com/office/officeart/2005/8/layout/hProcess11"/>
    <dgm:cxn modelId="{3D6F8D82-BBC3-4D42-A46E-6E793AF6A47D}" type="presParOf" srcId="{337F6AE2-6AC6-40EF-A121-7D76268329BB}" destId="{5017F307-5544-4E7B-A62E-4955B1B4473F}" srcOrd="1" destOrd="0" presId="urn:microsoft.com/office/officeart/2005/8/layout/hProcess11"/>
    <dgm:cxn modelId="{B23B689D-E52A-45AC-9906-A628BCBAF8B7}" type="presParOf" srcId="{337F6AE2-6AC6-40EF-A121-7D76268329BB}" destId="{7F097950-231A-4AA4-9C03-275CC408823F}" srcOrd="2" destOrd="0" presId="urn:microsoft.com/office/officeart/2005/8/layout/hProcess1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57237"/>
          <a:ext cx="9072594" cy="60965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9CC64E0C-397D-4F14-A370-7F3620FB6C9E}">
      <dsp:nvSpPr>
        <dsp:cNvPr id="0" name=""/>
        <dsp:cNvSpPr/>
      </dsp:nvSpPr>
      <dsp:spPr>
        <a:xfrm>
          <a:off x="323"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3" y="0"/>
        <a:ext cx="977806" cy="609650"/>
      </dsp:txXfrm>
    </dsp:sp>
    <dsp:sp modelId="{1FF35C99-A9C4-4458-8414-40A45D0A866A}">
      <dsp:nvSpPr>
        <dsp:cNvPr id="0" name=""/>
        <dsp:cNvSpPr/>
      </dsp:nvSpPr>
      <dsp:spPr>
        <a:xfrm>
          <a:off x="467545" y="669728"/>
          <a:ext cx="187382" cy="184666"/>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A40B0-E301-448F-B1EA-57A3618106E0}">
      <dsp:nvSpPr>
        <dsp:cNvPr id="0" name=""/>
        <dsp:cNvSpPr/>
      </dsp:nvSpPr>
      <dsp:spPr>
        <a:xfrm>
          <a:off x="1027021"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27021" y="914475"/>
        <a:ext cx="977806" cy="609650"/>
      </dsp:txXfrm>
    </dsp:sp>
    <dsp:sp modelId="{236512E7-6A11-4FD2-A2D4-7447B2B8F6A2}">
      <dsp:nvSpPr>
        <dsp:cNvPr id="0" name=""/>
        <dsp:cNvSpPr/>
      </dsp:nvSpPr>
      <dsp:spPr>
        <a:xfrm>
          <a:off x="1439718" y="685856"/>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9607D7-CA61-409D-B3A8-048CD64A8B87}">
      <dsp:nvSpPr>
        <dsp:cNvPr id="0" name=""/>
        <dsp:cNvSpPr/>
      </dsp:nvSpPr>
      <dsp:spPr>
        <a:xfrm>
          <a:off x="2053718"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053718" y="0"/>
        <a:ext cx="977806" cy="609650"/>
      </dsp:txXfrm>
    </dsp:sp>
    <dsp:sp modelId="{AA488178-B3EA-431F-B69B-62756DA9F0C9}">
      <dsp:nvSpPr>
        <dsp:cNvPr id="0" name=""/>
        <dsp:cNvSpPr/>
      </dsp:nvSpPr>
      <dsp:spPr>
        <a:xfrm>
          <a:off x="2555776" y="669728"/>
          <a:ext cx="152412" cy="152412"/>
        </a:xfrm>
        <a:prstGeom prst="ellipse">
          <a:avLst/>
        </a:prstGeom>
        <a:solidFill>
          <a:srgbClr val="C00000"/>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9BAF5D93-483F-4593-B5C1-50B93157CC1F}">
      <dsp:nvSpPr>
        <dsp:cNvPr id="0" name=""/>
        <dsp:cNvSpPr/>
      </dsp:nvSpPr>
      <dsp:spPr>
        <a:xfrm>
          <a:off x="3080415"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080415" y="914475"/>
        <a:ext cx="977806" cy="609650"/>
      </dsp:txXfrm>
    </dsp:sp>
    <dsp:sp modelId="{DF84534D-4263-45C0-8935-0D03CDBB7936}">
      <dsp:nvSpPr>
        <dsp:cNvPr id="0" name=""/>
        <dsp:cNvSpPr/>
      </dsp:nvSpPr>
      <dsp:spPr>
        <a:xfrm>
          <a:off x="3563888"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DAC1D9-5F46-4B08-BE07-05B7938E0BF4}">
      <dsp:nvSpPr>
        <dsp:cNvPr id="0" name=""/>
        <dsp:cNvSpPr/>
      </dsp:nvSpPr>
      <dsp:spPr>
        <a:xfrm>
          <a:off x="4107112"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107112" y="0"/>
        <a:ext cx="977806" cy="609650"/>
      </dsp:txXfrm>
    </dsp:sp>
    <dsp:sp modelId="{987F1D7D-C0A9-4CFD-9405-F635A350B4F5}">
      <dsp:nvSpPr>
        <dsp:cNvPr id="0" name=""/>
        <dsp:cNvSpPr/>
      </dsp:nvSpPr>
      <dsp:spPr>
        <a:xfrm>
          <a:off x="547556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AECF6-9091-44A3-97BF-C600E0E389FE}">
      <dsp:nvSpPr>
        <dsp:cNvPr id="0" name=""/>
        <dsp:cNvSpPr/>
      </dsp:nvSpPr>
      <dsp:spPr>
        <a:xfrm>
          <a:off x="5133809"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133809" y="914475"/>
        <a:ext cx="977806" cy="609650"/>
      </dsp:txXfrm>
    </dsp:sp>
    <dsp:sp modelId="{3C09F773-9C38-4F89-8189-C51B1766FC5A}">
      <dsp:nvSpPr>
        <dsp:cNvPr id="0" name=""/>
        <dsp:cNvSpPr/>
      </dsp:nvSpPr>
      <dsp:spPr>
        <a:xfrm>
          <a:off x="65162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D3E1-1141-4123-A5BD-E31928545105}">
      <dsp:nvSpPr>
        <dsp:cNvPr id="0" name=""/>
        <dsp:cNvSpPr/>
      </dsp:nvSpPr>
      <dsp:spPr>
        <a:xfrm>
          <a:off x="6160506"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160506" y="0"/>
        <a:ext cx="977806" cy="609650"/>
      </dsp:txXfrm>
    </dsp:sp>
    <dsp:sp modelId="{C1FE1D79-3D44-44EF-900E-97D3EB1B1E58}">
      <dsp:nvSpPr>
        <dsp:cNvPr id="0" name=""/>
        <dsp:cNvSpPr/>
      </dsp:nvSpPr>
      <dsp:spPr>
        <a:xfrm>
          <a:off x="745232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A12786-57D6-4755-A14D-1C91480B8ED2}">
      <dsp:nvSpPr>
        <dsp:cNvPr id="0" name=""/>
        <dsp:cNvSpPr/>
      </dsp:nvSpPr>
      <dsp:spPr>
        <a:xfrm>
          <a:off x="7187203"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a:lnSpc>
              <a:spcPct val="90000"/>
            </a:lnSpc>
            <a:spcBef>
              <a:spcPct val="0"/>
            </a:spcBef>
            <a:spcAft>
              <a:spcPct val="35000"/>
            </a:spcAft>
          </a:pPr>
          <a:endParaRPr lang="zh-CN" altLang="en-US" sz="2200" kern="1200"/>
        </a:p>
      </dsp:txBody>
      <dsp:txXfrm>
        <a:off x="7187203" y="914475"/>
        <a:ext cx="977806" cy="609650"/>
      </dsp:txXfrm>
    </dsp:sp>
    <dsp:sp modelId="{D4360B26-B234-4067-B99C-9267836FE463}">
      <dsp:nvSpPr>
        <dsp:cNvPr id="0" name=""/>
        <dsp:cNvSpPr/>
      </dsp:nvSpPr>
      <dsp:spPr>
        <a:xfrm>
          <a:off x="83164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66894"/>
          <a:ext cx="8280920" cy="622526"/>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622526"/>
      </dsp:txXfrm>
    </dsp:sp>
    <dsp:sp modelId="{B2BE6C07-7412-4320-A238-5A7EA9F8AEE1}">
      <dsp:nvSpPr>
        <dsp:cNvPr id="0" name=""/>
        <dsp:cNvSpPr/>
      </dsp:nvSpPr>
      <dsp:spPr>
        <a:xfrm>
          <a:off x="433201" y="700341"/>
          <a:ext cx="155631" cy="15563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933788"/>
        <a:ext cx="1020760" cy="622526"/>
      </dsp:txXfrm>
    </dsp:sp>
    <dsp:sp modelId="{6ABC2BF2-C822-483A-AF30-00C2D3519862}">
      <dsp:nvSpPr>
        <dsp:cNvPr id="0" name=""/>
        <dsp:cNvSpPr/>
      </dsp:nvSpPr>
      <dsp:spPr>
        <a:xfrm>
          <a:off x="1536216"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622526"/>
      </dsp:txXfrm>
    </dsp:sp>
    <dsp:sp modelId="{2D9D1CD1-FF6A-483C-9D5D-576DF455B866}">
      <dsp:nvSpPr>
        <dsp:cNvPr id="0" name=""/>
        <dsp:cNvSpPr/>
      </dsp:nvSpPr>
      <dsp:spPr>
        <a:xfrm>
          <a:off x="266826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933788"/>
        <a:ext cx="1020760" cy="622526"/>
      </dsp:txXfrm>
    </dsp:sp>
    <dsp:sp modelId="{40CB1993-CF22-4691-A062-43869D951751}">
      <dsp:nvSpPr>
        <dsp:cNvPr id="0" name=""/>
        <dsp:cNvSpPr/>
      </dsp:nvSpPr>
      <dsp:spPr>
        <a:xfrm>
          <a:off x="3908320"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622526"/>
      </dsp:txXfrm>
    </dsp:sp>
    <dsp:sp modelId="{7A8D2EC2-D412-47F2-BE6E-1424287C2174}">
      <dsp:nvSpPr>
        <dsp:cNvPr id="0" name=""/>
        <dsp:cNvSpPr/>
      </dsp:nvSpPr>
      <dsp:spPr>
        <a:xfrm>
          <a:off x="509437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933788"/>
        <a:ext cx="1020760" cy="622526"/>
      </dsp:txXfrm>
    </dsp:sp>
    <dsp:sp modelId="{6EEF46BC-BED0-4B07-8145-9AA4EF0079F8}">
      <dsp:nvSpPr>
        <dsp:cNvPr id="0" name=""/>
        <dsp:cNvSpPr/>
      </dsp:nvSpPr>
      <dsp:spPr>
        <a:xfrm>
          <a:off x="6064400"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622526"/>
      </dsp:txXfrm>
    </dsp:sp>
    <dsp:sp modelId="{5017F307-5544-4E7B-A62E-4955B1B4473F}">
      <dsp:nvSpPr>
        <dsp:cNvPr id="0" name=""/>
        <dsp:cNvSpPr/>
      </dsp:nvSpPr>
      <dsp:spPr>
        <a:xfrm>
          <a:off x="7292236"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66894"/>
          <a:ext cx="8280920" cy="622526"/>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622526"/>
      </dsp:txXfrm>
    </dsp:sp>
    <dsp:sp modelId="{B2BE6C07-7412-4320-A238-5A7EA9F8AEE1}">
      <dsp:nvSpPr>
        <dsp:cNvPr id="0" name=""/>
        <dsp:cNvSpPr/>
      </dsp:nvSpPr>
      <dsp:spPr>
        <a:xfrm>
          <a:off x="433201" y="700341"/>
          <a:ext cx="155631" cy="15563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933788"/>
        <a:ext cx="1020760" cy="622526"/>
      </dsp:txXfrm>
    </dsp:sp>
    <dsp:sp modelId="{6ABC2BF2-C822-483A-AF30-00C2D3519862}">
      <dsp:nvSpPr>
        <dsp:cNvPr id="0" name=""/>
        <dsp:cNvSpPr/>
      </dsp:nvSpPr>
      <dsp:spPr>
        <a:xfrm>
          <a:off x="1536216"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622526"/>
      </dsp:txXfrm>
    </dsp:sp>
    <dsp:sp modelId="{2D9D1CD1-FF6A-483C-9D5D-576DF455B866}">
      <dsp:nvSpPr>
        <dsp:cNvPr id="0" name=""/>
        <dsp:cNvSpPr/>
      </dsp:nvSpPr>
      <dsp:spPr>
        <a:xfrm>
          <a:off x="266826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933788"/>
        <a:ext cx="1020760" cy="622526"/>
      </dsp:txXfrm>
    </dsp:sp>
    <dsp:sp modelId="{40CB1993-CF22-4691-A062-43869D951751}">
      <dsp:nvSpPr>
        <dsp:cNvPr id="0" name=""/>
        <dsp:cNvSpPr/>
      </dsp:nvSpPr>
      <dsp:spPr>
        <a:xfrm>
          <a:off x="3908320"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622526"/>
      </dsp:txXfrm>
    </dsp:sp>
    <dsp:sp modelId="{7A8D2EC2-D412-47F2-BE6E-1424287C2174}">
      <dsp:nvSpPr>
        <dsp:cNvPr id="0" name=""/>
        <dsp:cNvSpPr/>
      </dsp:nvSpPr>
      <dsp:spPr>
        <a:xfrm>
          <a:off x="509437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933788"/>
        <a:ext cx="1020760" cy="622526"/>
      </dsp:txXfrm>
    </dsp:sp>
    <dsp:sp modelId="{6EEF46BC-BED0-4B07-8145-9AA4EF0079F8}">
      <dsp:nvSpPr>
        <dsp:cNvPr id="0" name=""/>
        <dsp:cNvSpPr/>
      </dsp:nvSpPr>
      <dsp:spPr>
        <a:xfrm>
          <a:off x="6064400"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622526"/>
      </dsp:txXfrm>
    </dsp:sp>
    <dsp:sp modelId="{5017F307-5544-4E7B-A62E-4955B1B4473F}">
      <dsp:nvSpPr>
        <dsp:cNvPr id="0" name=""/>
        <dsp:cNvSpPr/>
      </dsp:nvSpPr>
      <dsp:spPr>
        <a:xfrm>
          <a:off x="7292236"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66894"/>
          <a:ext cx="8280920" cy="622526"/>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622526"/>
      </dsp:txXfrm>
    </dsp:sp>
    <dsp:sp modelId="{B2BE6C07-7412-4320-A238-5A7EA9F8AEE1}">
      <dsp:nvSpPr>
        <dsp:cNvPr id="0" name=""/>
        <dsp:cNvSpPr/>
      </dsp:nvSpPr>
      <dsp:spPr>
        <a:xfrm>
          <a:off x="433201" y="700341"/>
          <a:ext cx="155631" cy="15563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933788"/>
        <a:ext cx="1020760" cy="622526"/>
      </dsp:txXfrm>
    </dsp:sp>
    <dsp:sp modelId="{6ABC2BF2-C822-483A-AF30-00C2D3519862}">
      <dsp:nvSpPr>
        <dsp:cNvPr id="0" name=""/>
        <dsp:cNvSpPr/>
      </dsp:nvSpPr>
      <dsp:spPr>
        <a:xfrm>
          <a:off x="1536216"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622526"/>
      </dsp:txXfrm>
    </dsp:sp>
    <dsp:sp modelId="{2D9D1CD1-FF6A-483C-9D5D-576DF455B866}">
      <dsp:nvSpPr>
        <dsp:cNvPr id="0" name=""/>
        <dsp:cNvSpPr/>
      </dsp:nvSpPr>
      <dsp:spPr>
        <a:xfrm>
          <a:off x="266826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933788"/>
        <a:ext cx="1020760" cy="622526"/>
      </dsp:txXfrm>
    </dsp:sp>
    <dsp:sp modelId="{40CB1993-CF22-4691-A062-43869D951751}">
      <dsp:nvSpPr>
        <dsp:cNvPr id="0" name=""/>
        <dsp:cNvSpPr/>
      </dsp:nvSpPr>
      <dsp:spPr>
        <a:xfrm>
          <a:off x="3908320"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622526"/>
      </dsp:txXfrm>
    </dsp:sp>
    <dsp:sp modelId="{7A8D2EC2-D412-47F2-BE6E-1424287C2174}">
      <dsp:nvSpPr>
        <dsp:cNvPr id="0" name=""/>
        <dsp:cNvSpPr/>
      </dsp:nvSpPr>
      <dsp:spPr>
        <a:xfrm>
          <a:off x="509437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933788"/>
        <a:ext cx="1020760" cy="622526"/>
      </dsp:txXfrm>
    </dsp:sp>
    <dsp:sp modelId="{6EEF46BC-BED0-4B07-8145-9AA4EF0079F8}">
      <dsp:nvSpPr>
        <dsp:cNvPr id="0" name=""/>
        <dsp:cNvSpPr/>
      </dsp:nvSpPr>
      <dsp:spPr>
        <a:xfrm>
          <a:off x="6064400"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622526"/>
      </dsp:txXfrm>
    </dsp:sp>
    <dsp:sp modelId="{5017F307-5544-4E7B-A62E-4955B1B4473F}">
      <dsp:nvSpPr>
        <dsp:cNvPr id="0" name=""/>
        <dsp:cNvSpPr/>
      </dsp:nvSpPr>
      <dsp:spPr>
        <a:xfrm>
          <a:off x="7292236"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66894"/>
          <a:ext cx="8280920" cy="622526"/>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622526"/>
      </dsp:txXfrm>
    </dsp:sp>
    <dsp:sp modelId="{B2BE6C07-7412-4320-A238-5A7EA9F8AEE1}">
      <dsp:nvSpPr>
        <dsp:cNvPr id="0" name=""/>
        <dsp:cNvSpPr/>
      </dsp:nvSpPr>
      <dsp:spPr>
        <a:xfrm>
          <a:off x="408223" y="694784"/>
          <a:ext cx="205587" cy="16674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933788"/>
        <a:ext cx="1020760" cy="622526"/>
      </dsp:txXfrm>
    </dsp:sp>
    <dsp:sp modelId="{6ABC2BF2-C822-483A-AF30-00C2D3519862}">
      <dsp:nvSpPr>
        <dsp:cNvPr id="0" name=""/>
        <dsp:cNvSpPr/>
      </dsp:nvSpPr>
      <dsp:spPr>
        <a:xfrm>
          <a:off x="1536216"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622526"/>
      </dsp:txXfrm>
    </dsp:sp>
    <dsp:sp modelId="{2D9D1CD1-FF6A-483C-9D5D-576DF455B866}">
      <dsp:nvSpPr>
        <dsp:cNvPr id="0" name=""/>
        <dsp:cNvSpPr/>
      </dsp:nvSpPr>
      <dsp:spPr>
        <a:xfrm>
          <a:off x="266826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933788"/>
        <a:ext cx="1020760" cy="622526"/>
      </dsp:txXfrm>
    </dsp:sp>
    <dsp:sp modelId="{40CB1993-CF22-4691-A062-43869D951751}">
      <dsp:nvSpPr>
        <dsp:cNvPr id="0" name=""/>
        <dsp:cNvSpPr/>
      </dsp:nvSpPr>
      <dsp:spPr>
        <a:xfrm>
          <a:off x="3908320"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622526"/>
      </dsp:txXfrm>
    </dsp:sp>
    <dsp:sp modelId="{7A8D2EC2-D412-47F2-BE6E-1424287C2174}">
      <dsp:nvSpPr>
        <dsp:cNvPr id="0" name=""/>
        <dsp:cNvSpPr/>
      </dsp:nvSpPr>
      <dsp:spPr>
        <a:xfrm>
          <a:off x="509437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933788"/>
        <a:ext cx="1020760" cy="622526"/>
      </dsp:txXfrm>
    </dsp:sp>
    <dsp:sp modelId="{6EEF46BC-BED0-4B07-8145-9AA4EF0079F8}">
      <dsp:nvSpPr>
        <dsp:cNvPr id="0" name=""/>
        <dsp:cNvSpPr/>
      </dsp:nvSpPr>
      <dsp:spPr>
        <a:xfrm>
          <a:off x="6226418"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622526"/>
      </dsp:txXfrm>
    </dsp:sp>
    <dsp:sp modelId="{5017F307-5544-4E7B-A62E-4955B1B4473F}">
      <dsp:nvSpPr>
        <dsp:cNvPr id="0" name=""/>
        <dsp:cNvSpPr/>
      </dsp:nvSpPr>
      <dsp:spPr>
        <a:xfrm>
          <a:off x="7292236"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D596133-E2AE-491C-8451-5A6D831B914B}">
      <dsp:nvSpPr>
        <dsp:cNvPr id="0" name=""/>
        <dsp:cNvSpPr/>
      </dsp:nvSpPr>
      <dsp:spPr>
        <a:xfrm>
          <a:off x="4055" y="1189707"/>
          <a:ext cx="2139156" cy="1069578"/>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股东是现任董监高？</a:t>
          </a:r>
        </a:p>
      </dsp:txBody>
      <dsp:txXfrm>
        <a:off x="4055" y="1189707"/>
        <a:ext cx="2139156" cy="1069578"/>
      </dsp:txXfrm>
    </dsp:sp>
    <dsp:sp modelId="{21B672AA-037A-444A-A849-221B061C0FEC}">
      <dsp:nvSpPr>
        <dsp:cNvPr id="0" name=""/>
        <dsp:cNvSpPr/>
      </dsp:nvSpPr>
      <dsp:spPr>
        <a:xfrm rot="19457599">
          <a:off x="2044166" y="1393306"/>
          <a:ext cx="1053751" cy="47373"/>
        </a:xfrm>
        <a:custGeom>
          <a:avLst/>
          <a:gdLst/>
          <a:ahLst/>
          <a:cxnLst/>
          <a:rect l="0" t="0" r="0" b="0"/>
          <a:pathLst>
            <a:path>
              <a:moveTo>
                <a:pt x="0" y="23686"/>
              </a:moveTo>
              <a:lnTo>
                <a:pt x="1053751" y="2368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19457599">
        <a:off x="2544698" y="1390648"/>
        <a:ext cx="52687" cy="52687"/>
      </dsp:txXfrm>
    </dsp:sp>
    <dsp:sp modelId="{C4D0D3A9-BEB4-47B3-9607-D9E4891CA3B9}">
      <dsp:nvSpPr>
        <dsp:cNvPr id="0" name=""/>
        <dsp:cNvSpPr/>
      </dsp:nvSpPr>
      <dsp:spPr>
        <a:xfrm>
          <a:off x="2998873" y="574699"/>
          <a:ext cx="2139156" cy="1069578"/>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高管锁定股</a:t>
          </a:r>
        </a:p>
      </dsp:txBody>
      <dsp:txXfrm>
        <a:off x="2998873" y="574699"/>
        <a:ext cx="2139156" cy="1069578"/>
      </dsp:txXfrm>
    </dsp:sp>
    <dsp:sp modelId="{4B0DD0A5-D484-4BCC-80CD-0EB00BCDCDD4}">
      <dsp:nvSpPr>
        <dsp:cNvPr id="0" name=""/>
        <dsp:cNvSpPr/>
      </dsp:nvSpPr>
      <dsp:spPr>
        <a:xfrm rot="2142401">
          <a:off x="2044166" y="2008313"/>
          <a:ext cx="1053751" cy="47373"/>
        </a:xfrm>
        <a:custGeom>
          <a:avLst/>
          <a:gdLst/>
          <a:ahLst/>
          <a:cxnLst/>
          <a:rect l="0" t="0" r="0" b="0"/>
          <a:pathLst>
            <a:path>
              <a:moveTo>
                <a:pt x="0" y="23686"/>
              </a:moveTo>
              <a:lnTo>
                <a:pt x="1053751" y="2368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2142401">
        <a:off x="2544698" y="2005656"/>
        <a:ext cx="52687" cy="52687"/>
      </dsp:txXfrm>
    </dsp:sp>
    <dsp:sp modelId="{CB4445C6-643B-4361-A340-1C0E2CC8C378}">
      <dsp:nvSpPr>
        <dsp:cNvPr id="0" name=""/>
        <dsp:cNvSpPr/>
      </dsp:nvSpPr>
      <dsp:spPr>
        <a:xfrm>
          <a:off x="2998873" y="1804714"/>
          <a:ext cx="2139156" cy="1069578"/>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itchFamily="34" charset="-122"/>
              <a:ea typeface="微软雅黑" pitchFamily="34" charset="-122"/>
            </a:rPr>
            <a:t>是离任不满</a:t>
          </a:r>
          <a:r>
            <a:rPr lang="en-US" altLang="zh-CN" sz="2400" kern="1200" dirty="0" smtClean="0">
              <a:latin typeface="微软雅黑" pitchFamily="34" charset="-122"/>
              <a:ea typeface="微软雅黑" pitchFamily="34" charset="-122"/>
            </a:rPr>
            <a:t>6</a:t>
          </a:r>
          <a:r>
            <a:rPr lang="zh-CN" altLang="en-US" sz="2400" kern="1200" dirty="0" smtClean="0">
              <a:latin typeface="微软雅黑" pitchFamily="34" charset="-122"/>
              <a:ea typeface="微软雅黑" pitchFamily="34" charset="-122"/>
            </a:rPr>
            <a:t>个月的董监高？</a:t>
          </a:r>
          <a:endParaRPr lang="zh-CN" altLang="en-US" sz="2400" kern="1200" dirty="0">
            <a:latin typeface="微软雅黑" pitchFamily="34" charset="-122"/>
            <a:ea typeface="微软雅黑" pitchFamily="34" charset="-122"/>
          </a:endParaRPr>
        </a:p>
      </dsp:txBody>
      <dsp:txXfrm>
        <a:off x="2998873" y="1804714"/>
        <a:ext cx="2139156" cy="1069578"/>
      </dsp:txXfrm>
    </dsp:sp>
    <dsp:sp modelId="{9A544015-6480-423A-A196-8BE107C5BC86}">
      <dsp:nvSpPr>
        <dsp:cNvPr id="0" name=""/>
        <dsp:cNvSpPr/>
      </dsp:nvSpPr>
      <dsp:spPr>
        <a:xfrm rot="19457599">
          <a:off x="5038985" y="2008313"/>
          <a:ext cx="1053751" cy="47373"/>
        </a:xfrm>
        <a:custGeom>
          <a:avLst/>
          <a:gdLst/>
          <a:ahLst/>
          <a:cxnLst/>
          <a:rect l="0" t="0" r="0" b="0"/>
          <a:pathLst>
            <a:path>
              <a:moveTo>
                <a:pt x="0" y="23686"/>
              </a:moveTo>
              <a:lnTo>
                <a:pt x="1053751" y="2368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19457599">
        <a:off x="5539517" y="2005656"/>
        <a:ext cx="52687" cy="52687"/>
      </dsp:txXfrm>
    </dsp:sp>
    <dsp:sp modelId="{2EA9C6DA-E9C9-4D4C-9900-02BEDC414A98}">
      <dsp:nvSpPr>
        <dsp:cNvPr id="0" name=""/>
        <dsp:cNvSpPr/>
      </dsp:nvSpPr>
      <dsp:spPr>
        <a:xfrm>
          <a:off x="5993692" y="1189707"/>
          <a:ext cx="2139156" cy="1069578"/>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高管锁定股</a:t>
          </a:r>
        </a:p>
      </dsp:txBody>
      <dsp:txXfrm>
        <a:off x="5993692" y="1189707"/>
        <a:ext cx="2139156" cy="1069578"/>
      </dsp:txXfrm>
    </dsp:sp>
    <dsp:sp modelId="{C82AD7DD-18F3-4093-B961-0D9BCD12FBC8}">
      <dsp:nvSpPr>
        <dsp:cNvPr id="0" name=""/>
        <dsp:cNvSpPr/>
      </dsp:nvSpPr>
      <dsp:spPr>
        <a:xfrm rot="2142401">
          <a:off x="5038985" y="2623320"/>
          <a:ext cx="1053751" cy="47373"/>
        </a:xfrm>
        <a:custGeom>
          <a:avLst/>
          <a:gdLst/>
          <a:ahLst/>
          <a:cxnLst/>
          <a:rect l="0" t="0" r="0" b="0"/>
          <a:pathLst>
            <a:path>
              <a:moveTo>
                <a:pt x="0" y="23686"/>
              </a:moveTo>
              <a:lnTo>
                <a:pt x="1053751" y="2368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2142401">
        <a:off x="5539517" y="2620663"/>
        <a:ext cx="52687" cy="52687"/>
      </dsp:txXfrm>
    </dsp:sp>
    <dsp:sp modelId="{36C689C1-924B-4E9D-8B9D-7FE1A7BC0A09}">
      <dsp:nvSpPr>
        <dsp:cNvPr id="0" name=""/>
        <dsp:cNvSpPr/>
      </dsp:nvSpPr>
      <dsp:spPr>
        <a:xfrm>
          <a:off x="5993692" y="2419722"/>
          <a:ext cx="2139156" cy="1069578"/>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挂牌前</a:t>
          </a:r>
          <a:r>
            <a:rPr lang="en-US" altLang="zh-CN" sz="2400" kern="1200" dirty="0">
              <a:latin typeface="微软雅黑" pitchFamily="34" charset="-122"/>
              <a:ea typeface="微软雅黑" pitchFamily="34" charset="-122"/>
            </a:rPr>
            <a:t>/</a:t>
          </a:r>
          <a:r>
            <a:rPr lang="zh-CN" altLang="en-US" sz="2400" kern="1200" dirty="0">
              <a:latin typeface="微软雅黑" pitchFamily="34" charset="-122"/>
              <a:ea typeface="微软雅黑" pitchFamily="34" charset="-122"/>
            </a:rPr>
            <a:t>后个人类限售</a:t>
          </a:r>
        </a:p>
      </dsp:txBody>
      <dsp:txXfrm>
        <a:off x="5993692" y="2419722"/>
        <a:ext cx="2139156" cy="1069578"/>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472517-07FC-4853-9CF5-196F87EF4843}">
      <dsp:nvSpPr>
        <dsp:cNvPr id="0" name=""/>
        <dsp:cNvSpPr/>
      </dsp:nvSpPr>
      <dsp:spPr>
        <a:xfrm>
          <a:off x="3550" y="947356"/>
          <a:ext cx="2277837" cy="174862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itchFamily="34" charset="-122"/>
              <a:ea typeface="微软雅黑" pitchFamily="34" charset="-122"/>
            </a:rPr>
            <a:t>每日数据都可查询</a:t>
          </a:r>
        </a:p>
      </dsp:txBody>
      <dsp:txXfrm>
        <a:off x="3550" y="947356"/>
        <a:ext cx="2277837" cy="1373919"/>
      </dsp:txXfrm>
    </dsp:sp>
    <dsp:sp modelId="{63D1F55B-0513-4FF3-A9EA-1EECCBCFDE67}">
      <dsp:nvSpPr>
        <dsp:cNvPr id="0" name=""/>
        <dsp:cNvSpPr/>
      </dsp:nvSpPr>
      <dsp:spPr>
        <a:xfrm>
          <a:off x="1262618" y="1323456"/>
          <a:ext cx="2397692" cy="2397692"/>
        </a:xfrm>
        <a:prstGeom prst="leftCircularArrow">
          <a:avLst>
            <a:gd name="adj1" fmla="val 3401"/>
            <a:gd name="adj2" fmla="val 421036"/>
            <a:gd name="adj3" fmla="val 2196547"/>
            <a:gd name="adj4" fmla="val 9024489"/>
            <a:gd name="adj5" fmla="val 3968"/>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1C7F6B1-62AC-4E47-AE93-B296DE1999A7}">
      <dsp:nvSpPr>
        <dsp:cNvPr id="0" name=""/>
        <dsp:cNvSpPr/>
      </dsp:nvSpPr>
      <dsp:spPr>
        <a:xfrm>
          <a:off x="553557" y="2321275"/>
          <a:ext cx="1884517" cy="74941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lvl="0" algn="ctr" defTabSz="1377950">
            <a:lnSpc>
              <a:spcPct val="90000"/>
            </a:lnSpc>
            <a:spcBef>
              <a:spcPct val="0"/>
            </a:spcBef>
            <a:spcAft>
              <a:spcPct val="35000"/>
            </a:spcAft>
          </a:pPr>
          <a:r>
            <a:rPr lang="zh-CN" altLang="en-US" sz="3100" kern="1200" dirty="0">
              <a:latin typeface="微软雅黑" pitchFamily="34" charset="-122"/>
              <a:ea typeface="微软雅黑" pitchFamily="34" charset="-122"/>
            </a:rPr>
            <a:t>查询时间</a:t>
          </a:r>
        </a:p>
      </dsp:txBody>
      <dsp:txXfrm>
        <a:off x="553557" y="2321275"/>
        <a:ext cx="1884517" cy="749410"/>
      </dsp:txXfrm>
    </dsp:sp>
    <dsp:sp modelId="{DBFFB789-14E6-4E05-BA90-869E7256549D}">
      <dsp:nvSpPr>
        <dsp:cNvPr id="0" name=""/>
        <dsp:cNvSpPr/>
      </dsp:nvSpPr>
      <dsp:spPr>
        <a:xfrm>
          <a:off x="2826424" y="947356"/>
          <a:ext cx="2120082" cy="174862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l" defTabSz="755650">
            <a:lnSpc>
              <a:spcPct val="90000"/>
            </a:lnSpc>
            <a:spcBef>
              <a:spcPct val="0"/>
            </a:spcBef>
            <a:spcAft>
              <a:spcPct val="15000"/>
            </a:spcAft>
            <a:buChar char="••"/>
          </a:pPr>
          <a:r>
            <a:rPr lang="zh-CN" altLang="en-US" sz="1700" kern="1200" dirty="0">
              <a:latin typeface="微软雅黑" pitchFamily="34" charset="-122"/>
              <a:ea typeface="微软雅黑" pitchFamily="34" charset="-122"/>
            </a:rPr>
            <a:t>按股份性质</a:t>
          </a:r>
        </a:p>
        <a:p>
          <a:pPr marL="171450" lvl="1" indent="-171450" algn="l" defTabSz="755650">
            <a:lnSpc>
              <a:spcPct val="90000"/>
            </a:lnSpc>
            <a:spcBef>
              <a:spcPct val="0"/>
            </a:spcBef>
            <a:spcAft>
              <a:spcPct val="15000"/>
            </a:spcAft>
            <a:buChar char="••"/>
          </a:pPr>
          <a:r>
            <a:rPr lang="zh-CN" altLang="en-US" sz="1700" kern="1200" dirty="0">
              <a:latin typeface="微软雅黑" pitchFamily="34" charset="-122"/>
              <a:ea typeface="微软雅黑" pitchFamily="34" charset="-122"/>
            </a:rPr>
            <a:t>按持有人类别</a:t>
          </a:r>
        </a:p>
      </dsp:txBody>
      <dsp:txXfrm>
        <a:off x="2826424" y="1322062"/>
        <a:ext cx="2120082" cy="1373919"/>
      </dsp:txXfrm>
    </dsp:sp>
    <dsp:sp modelId="{AD9FEAC0-AA07-44A3-AE04-4193F2739C88}">
      <dsp:nvSpPr>
        <dsp:cNvPr id="0" name=""/>
        <dsp:cNvSpPr/>
      </dsp:nvSpPr>
      <dsp:spPr>
        <a:xfrm>
          <a:off x="3988948" y="-146373"/>
          <a:ext cx="2668591" cy="2668591"/>
        </a:xfrm>
        <a:prstGeom prst="circularArrow">
          <a:avLst>
            <a:gd name="adj1" fmla="val 3056"/>
            <a:gd name="adj2" fmla="val 375216"/>
            <a:gd name="adj3" fmla="val 19449273"/>
            <a:gd name="adj4" fmla="val 12575511"/>
            <a:gd name="adj5" fmla="val 3565"/>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7083A6-E96D-4744-B266-81F8DCDF4171}">
      <dsp:nvSpPr>
        <dsp:cNvPr id="0" name=""/>
        <dsp:cNvSpPr/>
      </dsp:nvSpPr>
      <dsp:spPr>
        <a:xfrm>
          <a:off x="3297553" y="572651"/>
          <a:ext cx="1884517" cy="74941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lvl="0" algn="ctr" defTabSz="1377950">
            <a:lnSpc>
              <a:spcPct val="90000"/>
            </a:lnSpc>
            <a:spcBef>
              <a:spcPct val="0"/>
            </a:spcBef>
            <a:spcAft>
              <a:spcPct val="35000"/>
            </a:spcAft>
          </a:pPr>
          <a:r>
            <a:rPr lang="zh-CN" altLang="en-US" sz="3100" kern="1200" dirty="0">
              <a:latin typeface="微软雅黑" pitchFamily="34" charset="-122"/>
              <a:ea typeface="微软雅黑" pitchFamily="34" charset="-122"/>
            </a:rPr>
            <a:t>查询类型</a:t>
          </a:r>
        </a:p>
      </dsp:txBody>
      <dsp:txXfrm>
        <a:off x="3297553" y="572651"/>
        <a:ext cx="1884517" cy="749410"/>
      </dsp:txXfrm>
    </dsp:sp>
    <dsp:sp modelId="{98B38BF9-CEDD-4ED4-803A-934D26061598}">
      <dsp:nvSpPr>
        <dsp:cNvPr id="0" name=""/>
        <dsp:cNvSpPr/>
      </dsp:nvSpPr>
      <dsp:spPr>
        <a:xfrm>
          <a:off x="5570421" y="947356"/>
          <a:ext cx="2120082" cy="174862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l" defTabSz="755650">
            <a:lnSpc>
              <a:spcPct val="90000"/>
            </a:lnSpc>
            <a:spcBef>
              <a:spcPct val="0"/>
            </a:spcBef>
            <a:spcAft>
              <a:spcPct val="15000"/>
            </a:spcAft>
            <a:buChar char="••"/>
          </a:pPr>
          <a:r>
            <a:rPr lang="zh-CN" altLang="en-US" sz="1700" kern="1200" dirty="0">
              <a:latin typeface="微软雅黑" pitchFamily="34" charset="-122"/>
              <a:ea typeface="微软雅黑" pitchFamily="34" charset="-122"/>
            </a:rPr>
            <a:t>办理工商变更</a:t>
          </a:r>
        </a:p>
        <a:p>
          <a:pPr marL="171450" lvl="1" indent="-171450" algn="l" defTabSz="755650">
            <a:lnSpc>
              <a:spcPct val="90000"/>
            </a:lnSpc>
            <a:spcBef>
              <a:spcPct val="0"/>
            </a:spcBef>
            <a:spcAft>
              <a:spcPct val="15000"/>
            </a:spcAft>
            <a:buChar char="••"/>
          </a:pPr>
          <a:r>
            <a:rPr lang="zh-CN" altLang="en-US" sz="1700" kern="1200" dirty="0">
              <a:latin typeface="微软雅黑" pitchFamily="34" charset="-122"/>
              <a:ea typeface="微软雅黑" pitchFamily="34" charset="-122"/>
            </a:rPr>
            <a:t>其他需要申报股本结构证明的情形</a:t>
          </a:r>
        </a:p>
      </dsp:txBody>
      <dsp:txXfrm>
        <a:off x="5570421" y="947356"/>
        <a:ext cx="2120082" cy="1373919"/>
      </dsp:txXfrm>
    </dsp:sp>
    <dsp:sp modelId="{9F894449-800E-4B66-ACA7-58476343C5E2}">
      <dsp:nvSpPr>
        <dsp:cNvPr id="0" name=""/>
        <dsp:cNvSpPr/>
      </dsp:nvSpPr>
      <dsp:spPr>
        <a:xfrm>
          <a:off x="6041550" y="2321275"/>
          <a:ext cx="1884517" cy="74941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lvl="0" algn="ctr" defTabSz="1377950">
            <a:lnSpc>
              <a:spcPct val="90000"/>
            </a:lnSpc>
            <a:spcBef>
              <a:spcPct val="0"/>
            </a:spcBef>
            <a:spcAft>
              <a:spcPct val="35000"/>
            </a:spcAft>
          </a:pPr>
          <a:r>
            <a:rPr lang="zh-CN" altLang="en-US" sz="3100" kern="1200" dirty="0">
              <a:latin typeface="微软雅黑" pitchFamily="34" charset="-122"/>
              <a:ea typeface="微软雅黑" pitchFamily="34" charset="-122"/>
            </a:rPr>
            <a:t>用途</a:t>
          </a:r>
        </a:p>
      </dsp:txBody>
      <dsp:txXfrm>
        <a:off x="6041550" y="2321275"/>
        <a:ext cx="1884517" cy="74941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29D7DE-4F5E-4483-91AF-74BEFD494A29}">
      <dsp:nvSpPr>
        <dsp:cNvPr id="0" name=""/>
        <dsp:cNvSpPr/>
      </dsp:nvSpPr>
      <dsp:spPr>
        <a:xfrm>
          <a:off x="0" y="0"/>
          <a:ext cx="8429684" cy="337544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kern="1200" dirty="0">
            <a:latin typeface="微软雅黑" pitchFamily="34" charset="-122"/>
            <a:ea typeface="微软雅黑" pitchFamily="34" charset="-122"/>
          </a:endParaRPr>
        </a:p>
      </dsp:txBody>
      <dsp:txXfrm>
        <a:off x="2023481" y="0"/>
        <a:ext cx="6406202" cy="3375446"/>
      </dsp:txXfrm>
    </dsp:sp>
    <dsp:sp modelId="{D9D708D8-01F1-40A2-B2B6-B1678537D4D5}">
      <dsp:nvSpPr>
        <dsp:cNvPr id="0" name=""/>
        <dsp:cNvSpPr/>
      </dsp:nvSpPr>
      <dsp:spPr>
        <a:xfrm>
          <a:off x="101800" y="1017994"/>
          <a:ext cx="1685936" cy="1307323"/>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29D7DE-4F5E-4483-91AF-74BEFD494A29}">
      <dsp:nvSpPr>
        <dsp:cNvPr id="0" name=""/>
        <dsp:cNvSpPr/>
      </dsp:nvSpPr>
      <dsp:spPr>
        <a:xfrm>
          <a:off x="0" y="0"/>
          <a:ext cx="8429684" cy="358975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altLang="en-US" sz="1500" kern="1200" dirty="0">
              <a:latin typeface="微软雅黑" pitchFamily="34" charset="-122"/>
              <a:ea typeface="微软雅黑" pitchFamily="34" charset="-122"/>
            </a:rPr>
            <a:t>办理流程：</a:t>
          </a:r>
          <a:endParaRPr lang="en-US" altLang="zh-CN" sz="1500" kern="1200" dirty="0">
            <a:latin typeface="微软雅黑" pitchFamily="34" charset="-122"/>
            <a:ea typeface="微软雅黑" pitchFamily="34" charset="-122"/>
          </a:endParaRPr>
        </a:p>
        <a:p>
          <a:pPr lvl="0" algn="l" defTabSz="666750">
            <a:lnSpc>
              <a:spcPct val="90000"/>
            </a:lnSpc>
            <a:spcBef>
              <a:spcPct val="0"/>
            </a:spcBef>
            <a:spcAft>
              <a:spcPct val="35000"/>
            </a:spcAft>
          </a:pPr>
          <a:r>
            <a:rPr lang="zh-CN" altLang="en-US" sz="1500" kern="1200" dirty="0">
              <a:solidFill>
                <a:schemeClr val="accent4"/>
              </a:solidFill>
              <a:latin typeface="微软雅黑" pitchFamily="34" charset="-122"/>
              <a:ea typeface="微软雅黑" pitchFamily="34" charset="-122"/>
            </a:rPr>
            <a:t>（一）邮寄申请</a:t>
          </a:r>
          <a:r>
            <a:rPr lang="zh-CN" altLang="en-US" sz="1500" kern="1200" dirty="0" smtClean="0">
              <a:solidFill>
                <a:schemeClr val="accent4"/>
              </a:solidFill>
              <a:latin typeface="微软雅黑" pitchFamily="34" charset="-122"/>
              <a:ea typeface="微软雅黑" pitchFamily="34" charset="-122"/>
            </a:rPr>
            <a:t>材料（</a:t>
          </a:r>
          <a:r>
            <a:rPr lang="zh-CN" altLang="en-US" sz="1500" kern="1200" dirty="0" smtClean="0">
              <a:solidFill>
                <a:srgbClr val="C00000"/>
              </a:solidFill>
              <a:latin typeface="微软雅黑" pitchFamily="34" charset="-122"/>
              <a:ea typeface="微软雅黑" pitchFamily="34" charset="-122"/>
            </a:rPr>
            <a:t>材料邮寄前需经业务老师审核，以免存在问题</a:t>
          </a:r>
          <a:r>
            <a:rPr lang="zh-CN" altLang="en-US" sz="1500" kern="1200" dirty="0" smtClean="0">
              <a:solidFill>
                <a:schemeClr val="accent4"/>
              </a:solidFill>
              <a:latin typeface="微软雅黑" pitchFamily="34" charset="-122"/>
              <a:ea typeface="微软雅黑" pitchFamily="34" charset="-122"/>
            </a:rPr>
            <a:t>）； </a:t>
          </a:r>
          <a:endParaRPr lang="en-US" altLang="zh-CN" sz="1500" kern="1200" dirty="0">
            <a:solidFill>
              <a:schemeClr val="accent4"/>
            </a:solidFill>
            <a:latin typeface="微软雅黑" pitchFamily="34" charset="-122"/>
            <a:ea typeface="微软雅黑" pitchFamily="34" charset="-122"/>
          </a:endParaRPr>
        </a:p>
        <a:p>
          <a:pPr lvl="0" algn="l" defTabSz="666750">
            <a:lnSpc>
              <a:spcPct val="90000"/>
            </a:lnSpc>
            <a:spcBef>
              <a:spcPct val="0"/>
            </a:spcBef>
            <a:spcAft>
              <a:spcPct val="35000"/>
            </a:spcAft>
          </a:pPr>
          <a:r>
            <a:rPr lang="zh-CN" altLang="en-US" sz="1500" kern="1200" dirty="0">
              <a:solidFill>
                <a:schemeClr val="accent4"/>
              </a:solidFill>
              <a:latin typeface="微软雅黑" pitchFamily="34" charset="-122"/>
              <a:ea typeface="微软雅黑" pitchFamily="34" charset="-122"/>
            </a:rPr>
            <a:t>（二）</a:t>
          </a:r>
          <a:r>
            <a:rPr lang="en-US" altLang="zh-CN" sz="1500" kern="1200" dirty="0">
              <a:solidFill>
                <a:schemeClr val="accent4"/>
              </a:solidFill>
              <a:latin typeface="微软雅黑" pitchFamily="34" charset="-122"/>
              <a:ea typeface="微软雅黑" pitchFamily="34" charset="-122"/>
            </a:rPr>
            <a:t>EXCEL</a:t>
          </a:r>
          <a:r>
            <a:rPr lang="zh-CN" altLang="en-US" sz="1500" kern="1200" dirty="0">
              <a:solidFill>
                <a:schemeClr val="accent4"/>
              </a:solidFill>
              <a:latin typeface="微软雅黑" pitchFamily="34" charset="-122"/>
              <a:ea typeface="微软雅黑" pitchFamily="34" charset="-122"/>
            </a:rPr>
            <a:t>数据表格发送至指定邮箱</a:t>
          </a:r>
          <a:r>
            <a:rPr lang="zh-CN" altLang="en-US" sz="1500" kern="1200" dirty="0">
              <a:latin typeface="微软雅黑" pitchFamily="34" charset="-122"/>
              <a:ea typeface="微软雅黑" pitchFamily="34" charset="-122"/>
            </a:rPr>
            <a:t>； </a:t>
          </a:r>
          <a:endParaRPr lang="en-US" altLang="zh-CN" sz="1500" kern="1200" dirty="0">
            <a:latin typeface="微软雅黑" pitchFamily="34" charset="-122"/>
            <a:ea typeface="微软雅黑" pitchFamily="34" charset="-122"/>
          </a:endParaRPr>
        </a:p>
        <a:p>
          <a:pPr lvl="0" algn="l" defTabSz="666750">
            <a:lnSpc>
              <a:spcPct val="90000"/>
            </a:lnSpc>
            <a:spcBef>
              <a:spcPct val="0"/>
            </a:spcBef>
            <a:spcAft>
              <a:spcPct val="35000"/>
            </a:spcAft>
          </a:pPr>
          <a:r>
            <a:rPr lang="zh-CN" altLang="en-US" sz="1500" kern="1200" dirty="0">
              <a:latin typeface="微软雅黑" pitchFamily="34" charset="-122"/>
              <a:ea typeface="微软雅黑" pitchFamily="34" charset="-122"/>
            </a:rPr>
            <a:t>（三）申请材料审核通过后，本公司以电子邮件的形式出具</a:t>
          </a:r>
          <a:r>
            <a:rPr lang="en-US" altLang="en-US" sz="1500" kern="1200" dirty="0">
              <a:solidFill>
                <a:srgbClr val="C00000"/>
              </a:solidFill>
              <a:latin typeface="微软雅黑" pitchFamily="34" charset="-122"/>
              <a:ea typeface="微软雅黑" pitchFamily="34" charset="-122"/>
            </a:rPr>
            <a:t>《</a:t>
          </a:r>
          <a:r>
            <a:rPr lang="zh-CN" altLang="en-US" sz="1500" kern="1200" dirty="0">
              <a:solidFill>
                <a:srgbClr val="C00000"/>
              </a:solidFill>
              <a:latin typeface="微软雅黑" pitchFamily="34" charset="-122"/>
              <a:ea typeface="微软雅黑" pitchFamily="34" charset="-122"/>
            </a:rPr>
            <a:t>信息披露义务人持股及变更查询名单确认表</a:t>
          </a:r>
          <a:r>
            <a:rPr lang="en-US" altLang="en-US" sz="1500" kern="1200" dirty="0">
              <a:solidFill>
                <a:srgbClr val="C00000"/>
              </a:solidFill>
              <a:latin typeface="微软雅黑" pitchFamily="34" charset="-122"/>
              <a:ea typeface="微软雅黑" pitchFamily="34" charset="-122"/>
            </a:rPr>
            <a:t>》</a:t>
          </a:r>
          <a:r>
            <a:rPr lang="zh-CN" altLang="en-US" sz="1500" kern="1200" dirty="0">
              <a:latin typeface="微软雅黑" pitchFamily="34" charset="-122"/>
              <a:ea typeface="微软雅黑" pitchFamily="34" charset="-122"/>
            </a:rPr>
            <a:t>（以下简称</a:t>
          </a:r>
          <a:r>
            <a:rPr lang="en-US" altLang="en-US" sz="1500" kern="1200" dirty="0">
              <a:latin typeface="微软雅黑" pitchFamily="34" charset="-122"/>
              <a:ea typeface="微软雅黑" pitchFamily="34" charset="-122"/>
            </a:rPr>
            <a:t>《</a:t>
          </a:r>
          <a:r>
            <a:rPr lang="zh-CN" altLang="en-US" sz="1500" kern="1200" dirty="0">
              <a:latin typeface="微软雅黑" pitchFamily="34" charset="-122"/>
              <a:ea typeface="微软雅黑" pitchFamily="34" charset="-122"/>
            </a:rPr>
            <a:t>确认表</a:t>
          </a:r>
          <a:r>
            <a:rPr lang="en-US" altLang="en-US" sz="1500" kern="1200" dirty="0">
              <a:latin typeface="微软雅黑" pitchFamily="34" charset="-122"/>
              <a:ea typeface="微软雅黑" pitchFamily="34" charset="-122"/>
            </a:rPr>
            <a:t>》</a:t>
          </a:r>
          <a:r>
            <a:rPr lang="zh-CN" altLang="en-US" sz="1500" kern="1200" dirty="0" smtClean="0">
              <a:latin typeface="微软雅黑" pitchFamily="34" charset="-122"/>
              <a:ea typeface="微软雅黑" pitchFamily="34" charset="-122"/>
            </a:rPr>
            <a:t>）； </a:t>
          </a:r>
          <a:endParaRPr lang="en-US" altLang="zh-CN" sz="1500" kern="1200" dirty="0">
            <a:latin typeface="微软雅黑" pitchFamily="34" charset="-122"/>
            <a:ea typeface="微软雅黑" pitchFamily="34" charset="-122"/>
          </a:endParaRPr>
        </a:p>
        <a:p>
          <a:pPr lvl="0" algn="l" defTabSz="666750">
            <a:lnSpc>
              <a:spcPct val="90000"/>
            </a:lnSpc>
            <a:spcBef>
              <a:spcPct val="0"/>
            </a:spcBef>
            <a:spcAft>
              <a:spcPct val="35000"/>
            </a:spcAft>
          </a:pPr>
          <a:r>
            <a:rPr lang="zh-CN" altLang="en-US" sz="1500" kern="1200" dirty="0">
              <a:latin typeface="微软雅黑" pitchFamily="34" charset="-122"/>
              <a:ea typeface="微软雅黑" pitchFamily="34" charset="-122"/>
            </a:rPr>
            <a:t>（四）发行人核对</a:t>
          </a:r>
          <a:r>
            <a:rPr lang="en-US" altLang="en-US" sz="1500" kern="1200" dirty="0">
              <a:latin typeface="微软雅黑" pitchFamily="34" charset="-122"/>
              <a:ea typeface="微软雅黑" pitchFamily="34" charset="-122"/>
            </a:rPr>
            <a:t>《</a:t>
          </a:r>
          <a:r>
            <a:rPr lang="zh-CN" altLang="en-US" sz="1500" kern="1200" dirty="0">
              <a:latin typeface="微软雅黑" pitchFamily="34" charset="-122"/>
              <a:ea typeface="微软雅黑" pitchFamily="34" charset="-122"/>
            </a:rPr>
            <a:t>确认表</a:t>
          </a:r>
          <a:r>
            <a:rPr lang="en-US" altLang="en-US" sz="1500" kern="1200" dirty="0">
              <a:latin typeface="微软雅黑" pitchFamily="34" charset="-122"/>
              <a:ea typeface="微软雅黑" pitchFamily="34" charset="-122"/>
            </a:rPr>
            <a:t>》</a:t>
          </a:r>
          <a:r>
            <a:rPr lang="zh-CN" altLang="en-US" sz="1500" kern="1200" dirty="0">
              <a:latin typeface="微软雅黑" pitchFamily="34" charset="-122"/>
              <a:ea typeface="微软雅黑" pitchFamily="34" charset="-122"/>
            </a:rPr>
            <a:t>内容，确认查询对象是否完整，查询对象姓名及证件号码是否</a:t>
          </a:r>
          <a:r>
            <a:rPr lang="zh-CN" altLang="en-US" sz="1500" kern="1200" dirty="0" smtClean="0">
              <a:latin typeface="微软雅黑" pitchFamily="34" charset="-122"/>
              <a:ea typeface="微软雅黑" pitchFamily="34" charset="-122"/>
            </a:rPr>
            <a:t>准确； </a:t>
          </a:r>
          <a:endParaRPr lang="en-US" altLang="zh-CN" sz="1500" kern="1200" dirty="0">
            <a:latin typeface="微软雅黑" pitchFamily="34" charset="-122"/>
            <a:ea typeface="微软雅黑" pitchFamily="34" charset="-122"/>
          </a:endParaRPr>
        </a:p>
        <a:p>
          <a:pPr lvl="0" algn="l" defTabSz="666750">
            <a:lnSpc>
              <a:spcPct val="90000"/>
            </a:lnSpc>
            <a:spcBef>
              <a:spcPct val="0"/>
            </a:spcBef>
            <a:spcAft>
              <a:spcPct val="35000"/>
            </a:spcAft>
          </a:pPr>
          <a:r>
            <a:rPr lang="zh-CN" altLang="en-US" sz="1500" kern="1200" dirty="0">
              <a:latin typeface="微软雅黑" pitchFamily="34" charset="-122"/>
              <a:ea typeface="微软雅黑" pitchFamily="34" charset="-122"/>
            </a:rPr>
            <a:t>（五）本公司</a:t>
          </a:r>
          <a:r>
            <a:rPr lang="zh-CN" altLang="en-US" sz="1500" kern="1200" dirty="0" smtClean="0">
              <a:latin typeface="微软雅黑" pitchFamily="34" charset="-122"/>
              <a:ea typeface="微软雅黑" pitchFamily="34" charset="-122"/>
            </a:rPr>
            <a:t>收到发行人签字盖章的</a:t>
          </a:r>
          <a:r>
            <a:rPr lang="en-US" altLang="zh-CN" sz="1500" kern="1200" dirty="0" smtClean="0">
              <a:latin typeface="微软雅黑" pitchFamily="34" charset="-122"/>
              <a:ea typeface="微软雅黑" pitchFamily="34" charset="-122"/>
            </a:rPr>
            <a:t>《</a:t>
          </a:r>
          <a:r>
            <a:rPr lang="zh-CN" altLang="en-US" sz="1500" kern="1200" dirty="0" smtClean="0">
              <a:latin typeface="微软雅黑" pitchFamily="34" charset="-122"/>
              <a:ea typeface="微软雅黑" pitchFamily="34" charset="-122"/>
            </a:rPr>
            <a:t>确认表</a:t>
          </a:r>
          <a:r>
            <a:rPr lang="en-US" altLang="zh-CN" sz="1500" kern="1200" dirty="0" smtClean="0">
              <a:latin typeface="微软雅黑" pitchFamily="34" charset="-122"/>
              <a:ea typeface="微软雅黑" pitchFamily="34" charset="-122"/>
            </a:rPr>
            <a:t>》</a:t>
          </a:r>
          <a:r>
            <a:rPr lang="zh-CN" altLang="en-US" sz="1500" kern="1200" dirty="0" smtClean="0">
              <a:latin typeface="微软雅黑" pitchFamily="34" charset="-122"/>
              <a:ea typeface="微软雅黑" pitchFamily="34" charset="-122"/>
            </a:rPr>
            <a:t>后</a:t>
          </a:r>
          <a:r>
            <a:rPr lang="zh-CN" altLang="en-US" sz="1500" kern="1200" dirty="0">
              <a:latin typeface="微软雅黑" pitchFamily="34" charset="-122"/>
              <a:ea typeface="微软雅黑" pitchFamily="34" charset="-122"/>
            </a:rPr>
            <a:t>，向</a:t>
          </a:r>
          <a:r>
            <a:rPr lang="zh-CN" altLang="en-US" sz="1500" kern="1200" dirty="0" smtClean="0">
              <a:latin typeface="微软雅黑" pitchFamily="34" charset="-122"/>
              <a:ea typeface="微软雅黑" pitchFamily="34" charset="-122"/>
            </a:rPr>
            <a:t>发行人下发</a:t>
          </a:r>
          <a:r>
            <a:rPr lang="en-US" altLang="en-US" sz="1500" kern="1200" dirty="0" smtClean="0">
              <a:solidFill>
                <a:srgbClr val="C00000"/>
              </a:solidFill>
              <a:latin typeface="微软雅黑" pitchFamily="34" charset="-122"/>
              <a:ea typeface="微软雅黑" pitchFamily="34" charset="-122"/>
            </a:rPr>
            <a:t>《</a:t>
          </a:r>
          <a:r>
            <a:rPr lang="zh-CN" altLang="en-US" sz="1500" kern="1200" dirty="0">
              <a:solidFill>
                <a:srgbClr val="C00000"/>
              </a:solidFill>
              <a:latin typeface="微软雅黑" pitchFamily="34" charset="-122"/>
              <a:ea typeface="微软雅黑" pitchFamily="34" charset="-122"/>
            </a:rPr>
            <a:t>信息披露义务人持股及股份变更查询证明</a:t>
          </a:r>
          <a:r>
            <a:rPr lang="en-US" altLang="en-US" sz="1500" kern="1200" dirty="0">
              <a:solidFill>
                <a:srgbClr val="C00000"/>
              </a:solidFill>
              <a:latin typeface="微软雅黑" pitchFamily="34" charset="-122"/>
              <a:ea typeface="微软雅黑" pitchFamily="34" charset="-122"/>
            </a:rPr>
            <a:t>》</a:t>
          </a:r>
          <a:r>
            <a:rPr lang="zh-CN" altLang="en-US" sz="1500" kern="1200" dirty="0">
              <a:latin typeface="微软雅黑" pitchFamily="34" charset="-122"/>
              <a:ea typeface="微软雅黑" pitchFamily="34" charset="-122"/>
            </a:rPr>
            <a:t>。</a:t>
          </a:r>
        </a:p>
      </dsp:txBody>
      <dsp:txXfrm>
        <a:off x="2044912" y="0"/>
        <a:ext cx="6384771" cy="3589758"/>
      </dsp:txXfrm>
    </dsp:sp>
    <dsp:sp modelId="{D9D708D8-01F1-40A2-B2B6-B1678537D4D5}">
      <dsp:nvSpPr>
        <dsp:cNvPr id="0" name=""/>
        <dsp:cNvSpPr/>
      </dsp:nvSpPr>
      <dsp:spPr>
        <a:xfrm>
          <a:off x="123231" y="1082627"/>
          <a:ext cx="1685936" cy="1390327"/>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57237"/>
          <a:ext cx="9072594" cy="60965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9CC64E0C-397D-4F14-A370-7F3620FB6C9E}">
      <dsp:nvSpPr>
        <dsp:cNvPr id="0" name=""/>
        <dsp:cNvSpPr/>
      </dsp:nvSpPr>
      <dsp:spPr>
        <a:xfrm>
          <a:off x="323"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3" y="0"/>
        <a:ext cx="977806" cy="609650"/>
      </dsp:txXfrm>
    </dsp:sp>
    <dsp:sp modelId="{1FF35C99-A9C4-4458-8414-40A45D0A866A}">
      <dsp:nvSpPr>
        <dsp:cNvPr id="0" name=""/>
        <dsp:cNvSpPr/>
      </dsp:nvSpPr>
      <dsp:spPr>
        <a:xfrm>
          <a:off x="467545" y="669728"/>
          <a:ext cx="187382" cy="184666"/>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A40B0-E301-448F-B1EA-57A3618106E0}">
      <dsp:nvSpPr>
        <dsp:cNvPr id="0" name=""/>
        <dsp:cNvSpPr/>
      </dsp:nvSpPr>
      <dsp:spPr>
        <a:xfrm>
          <a:off x="1027021"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27021" y="914475"/>
        <a:ext cx="977806" cy="609650"/>
      </dsp:txXfrm>
    </dsp:sp>
    <dsp:sp modelId="{236512E7-6A11-4FD2-A2D4-7447B2B8F6A2}">
      <dsp:nvSpPr>
        <dsp:cNvPr id="0" name=""/>
        <dsp:cNvSpPr/>
      </dsp:nvSpPr>
      <dsp:spPr>
        <a:xfrm>
          <a:off x="1439718" y="685856"/>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9607D7-CA61-409D-B3A8-048CD64A8B87}">
      <dsp:nvSpPr>
        <dsp:cNvPr id="0" name=""/>
        <dsp:cNvSpPr/>
      </dsp:nvSpPr>
      <dsp:spPr>
        <a:xfrm>
          <a:off x="2053718"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053718" y="0"/>
        <a:ext cx="977806" cy="609650"/>
      </dsp:txXfrm>
    </dsp:sp>
    <dsp:sp modelId="{AA488178-B3EA-431F-B69B-62756DA9F0C9}">
      <dsp:nvSpPr>
        <dsp:cNvPr id="0" name=""/>
        <dsp:cNvSpPr/>
      </dsp:nvSpPr>
      <dsp:spPr>
        <a:xfrm>
          <a:off x="2555776" y="669728"/>
          <a:ext cx="152412" cy="152412"/>
        </a:xfrm>
        <a:prstGeom prst="ellipse">
          <a:avLst/>
        </a:prstGeom>
        <a:solidFill>
          <a:srgbClr val="C00000"/>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9BAF5D93-483F-4593-B5C1-50B93157CC1F}">
      <dsp:nvSpPr>
        <dsp:cNvPr id="0" name=""/>
        <dsp:cNvSpPr/>
      </dsp:nvSpPr>
      <dsp:spPr>
        <a:xfrm>
          <a:off x="3080415"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080415" y="914475"/>
        <a:ext cx="977806" cy="609650"/>
      </dsp:txXfrm>
    </dsp:sp>
    <dsp:sp modelId="{DF84534D-4263-45C0-8935-0D03CDBB7936}">
      <dsp:nvSpPr>
        <dsp:cNvPr id="0" name=""/>
        <dsp:cNvSpPr/>
      </dsp:nvSpPr>
      <dsp:spPr>
        <a:xfrm>
          <a:off x="3563888"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DAC1D9-5F46-4B08-BE07-05B7938E0BF4}">
      <dsp:nvSpPr>
        <dsp:cNvPr id="0" name=""/>
        <dsp:cNvSpPr/>
      </dsp:nvSpPr>
      <dsp:spPr>
        <a:xfrm>
          <a:off x="4107112"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107112" y="0"/>
        <a:ext cx="977806" cy="609650"/>
      </dsp:txXfrm>
    </dsp:sp>
    <dsp:sp modelId="{987F1D7D-C0A9-4CFD-9405-F635A350B4F5}">
      <dsp:nvSpPr>
        <dsp:cNvPr id="0" name=""/>
        <dsp:cNvSpPr/>
      </dsp:nvSpPr>
      <dsp:spPr>
        <a:xfrm>
          <a:off x="547556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AECF6-9091-44A3-97BF-C600E0E389FE}">
      <dsp:nvSpPr>
        <dsp:cNvPr id="0" name=""/>
        <dsp:cNvSpPr/>
      </dsp:nvSpPr>
      <dsp:spPr>
        <a:xfrm>
          <a:off x="5133809"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133809" y="914475"/>
        <a:ext cx="977806" cy="609650"/>
      </dsp:txXfrm>
    </dsp:sp>
    <dsp:sp modelId="{3C09F773-9C38-4F89-8189-C51B1766FC5A}">
      <dsp:nvSpPr>
        <dsp:cNvPr id="0" name=""/>
        <dsp:cNvSpPr/>
      </dsp:nvSpPr>
      <dsp:spPr>
        <a:xfrm>
          <a:off x="65162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D3E1-1141-4123-A5BD-E31928545105}">
      <dsp:nvSpPr>
        <dsp:cNvPr id="0" name=""/>
        <dsp:cNvSpPr/>
      </dsp:nvSpPr>
      <dsp:spPr>
        <a:xfrm>
          <a:off x="6160506"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160506" y="0"/>
        <a:ext cx="977806" cy="609650"/>
      </dsp:txXfrm>
    </dsp:sp>
    <dsp:sp modelId="{C1FE1D79-3D44-44EF-900E-97D3EB1B1E58}">
      <dsp:nvSpPr>
        <dsp:cNvPr id="0" name=""/>
        <dsp:cNvSpPr/>
      </dsp:nvSpPr>
      <dsp:spPr>
        <a:xfrm>
          <a:off x="745232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A12786-57D6-4755-A14D-1C91480B8ED2}">
      <dsp:nvSpPr>
        <dsp:cNvPr id="0" name=""/>
        <dsp:cNvSpPr/>
      </dsp:nvSpPr>
      <dsp:spPr>
        <a:xfrm>
          <a:off x="7187203"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a:lnSpc>
              <a:spcPct val="90000"/>
            </a:lnSpc>
            <a:spcBef>
              <a:spcPct val="0"/>
            </a:spcBef>
            <a:spcAft>
              <a:spcPct val="35000"/>
            </a:spcAft>
          </a:pPr>
          <a:endParaRPr lang="zh-CN" altLang="en-US" sz="2200" kern="1200" dirty="0"/>
        </a:p>
      </dsp:txBody>
      <dsp:txXfrm>
        <a:off x="7187203" y="914475"/>
        <a:ext cx="977806" cy="609650"/>
      </dsp:txXfrm>
    </dsp:sp>
    <dsp:sp modelId="{D4360B26-B234-4067-B99C-9267836FE463}">
      <dsp:nvSpPr>
        <dsp:cNvPr id="0" name=""/>
        <dsp:cNvSpPr/>
      </dsp:nvSpPr>
      <dsp:spPr>
        <a:xfrm>
          <a:off x="83164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57237"/>
          <a:ext cx="9072594" cy="60965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9CC64E0C-397D-4F14-A370-7F3620FB6C9E}">
      <dsp:nvSpPr>
        <dsp:cNvPr id="0" name=""/>
        <dsp:cNvSpPr/>
      </dsp:nvSpPr>
      <dsp:spPr>
        <a:xfrm>
          <a:off x="323"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3" y="0"/>
        <a:ext cx="977806" cy="609650"/>
      </dsp:txXfrm>
    </dsp:sp>
    <dsp:sp modelId="{1FF35C99-A9C4-4458-8414-40A45D0A866A}">
      <dsp:nvSpPr>
        <dsp:cNvPr id="0" name=""/>
        <dsp:cNvSpPr/>
      </dsp:nvSpPr>
      <dsp:spPr>
        <a:xfrm>
          <a:off x="467545" y="669728"/>
          <a:ext cx="187382" cy="184666"/>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A40B0-E301-448F-B1EA-57A3618106E0}">
      <dsp:nvSpPr>
        <dsp:cNvPr id="0" name=""/>
        <dsp:cNvSpPr/>
      </dsp:nvSpPr>
      <dsp:spPr>
        <a:xfrm>
          <a:off x="1027021"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27021" y="914475"/>
        <a:ext cx="977806" cy="609650"/>
      </dsp:txXfrm>
    </dsp:sp>
    <dsp:sp modelId="{236512E7-6A11-4FD2-A2D4-7447B2B8F6A2}">
      <dsp:nvSpPr>
        <dsp:cNvPr id="0" name=""/>
        <dsp:cNvSpPr/>
      </dsp:nvSpPr>
      <dsp:spPr>
        <a:xfrm>
          <a:off x="1439718" y="685856"/>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9607D7-CA61-409D-B3A8-048CD64A8B87}">
      <dsp:nvSpPr>
        <dsp:cNvPr id="0" name=""/>
        <dsp:cNvSpPr/>
      </dsp:nvSpPr>
      <dsp:spPr>
        <a:xfrm>
          <a:off x="2053718"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053718" y="0"/>
        <a:ext cx="977806" cy="609650"/>
      </dsp:txXfrm>
    </dsp:sp>
    <dsp:sp modelId="{AA488178-B3EA-431F-B69B-62756DA9F0C9}">
      <dsp:nvSpPr>
        <dsp:cNvPr id="0" name=""/>
        <dsp:cNvSpPr/>
      </dsp:nvSpPr>
      <dsp:spPr>
        <a:xfrm>
          <a:off x="2555776" y="669728"/>
          <a:ext cx="152412" cy="152412"/>
        </a:xfrm>
        <a:prstGeom prst="ellipse">
          <a:avLst/>
        </a:prstGeom>
        <a:solidFill>
          <a:srgbClr val="C00000"/>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9BAF5D93-483F-4593-B5C1-50B93157CC1F}">
      <dsp:nvSpPr>
        <dsp:cNvPr id="0" name=""/>
        <dsp:cNvSpPr/>
      </dsp:nvSpPr>
      <dsp:spPr>
        <a:xfrm>
          <a:off x="3080415"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080415" y="914475"/>
        <a:ext cx="977806" cy="609650"/>
      </dsp:txXfrm>
    </dsp:sp>
    <dsp:sp modelId="{DF84534D-4263-45C0-8935-0D03CDBB7936}">
      <dsp:nvSpPr>
        <dsp:cNvPr id="0" name=""/>
        <dsp:cNvSpPr/>
      </dsp:nvSpPr>
      <dsp:spPr>
        <a:xfrm>
          <a:off x="3563888"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DAC1D9-5F46-4B08-BE07-05B7938E0BF4}">
      <dsp:nvSpPr>
        <dsp:cNvPr id="0" name=""/>
        <dsp:cNvSpPr/>
      </dsp:nvSpPr>
      <dsp:spPr>
        <a:xfrm>
          <a:off x="4107112"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107112" y="0"/>
        <a:ext cx="977806" cy="609650"/>
      </dsp:txXfrm>
    </dsp:sp>
    <dsp:sp modelId="{987F1D7D-C0A9-4CFD-9405-F635A350B4F5}">
      <dsp:nvSpPr>
        <dsp:cNvPr id="0" name=""/>
        <dsp:cNvSpPr/>
      </dsp:nvSpPr>
      <dsp:spPr>
        <a:xfrm>
          <a:off x="547556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AECF6-9091-44A3-97BF-C600E0E389FE}">
      <dsp:nvSpPr>
        <dsp:cNvPr id="0" name=""/>
        <dsp:cNvSpPr/>
      </dsp:nvSpPr>
      <dsp:spPr>
        <a:xfrm>
          <a:off x="5133809"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133809" y="914475"/>
        <a:ext cx="977806" cy="609650"/>
      </dsp:txXfrm>
    </dsp:sp>
    <dsp:sp modelId="{3C09F773-9C38-4F89-8189-C51B1766FC5A}">
      <dsp:nvSpPr>
        <dsp:cNvPr id="0" name=""/>
        <dsp:cNvSpPr/>
      </dsp:nvSpPr>
      <dsp:spPr>
        <a:xfrm>
          <a:off x="65162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D3E1-1141-4123-A5BD-E31928545105}">
      <dsp:nvSpPr>
        <dsp:cNvPr id="0" name=""/>
        <dsp:cNvSpPr/>
      </dsp:nvSpPr>
      <dsp:spPr>
        <a:xfrm>
          <a:off x="6160506"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160506" y="0"/>
        <a:ext cx="977806" cy="609650"/>
      </dsp:txXfrm>
    </dsp:sp>
    <dsp:sp modelId="{C1FE1D79-3D44-44EF-900E-97D3EB1B1E58}">
      <dsp:nvSpPr>
        <dsp:cNvPr id="0" name=""/>
        <dsp:cNvSpPr/>
      </dsp:nvSpPr>
      <dsp:spPr>
        <a:xfrm>
          <a:off x="745232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A12786-57D6-4755-A14D-1C91480B8ED2}">
      <dsp:nvSpPr>
        <dsp:cNvPr id="0" name=""/>
        <dsp:cNvSpPr/>
      </dsp:nvSpPr>
      <dsp:spPr>
        <a:xfrm>
          <a:off x="7187203"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a:lnSpc>
              <a:spcPct val="90000"/>
            </a:lnSpc>
            <a:spcBef>
              <a:spcPct val="0"/>
            </a:spcBef>
            <a:spcAft>
              <a:spcPct val="35000"/>
            </a:spcAft>
          </a:pPr>
          <a:endParaRPr lang="zh-CN" altLang="en-US" sz="2200" kern="1200" dirty="0"/>
        </a:p>
      </dsp:txBody>
      <dsp:txXfrm>
        <a:off x="7187203" y="914475"/>
        <a:ext cx="977806" cy="609650"/>
      </dsp:txXfrm>
    </dsp:sp>
    <dsp:sp modelId="{D4360B26-B234-4067-B99C-9267836FE463}">
      <dsp:nvSpPr>
        <dsp:cNvPr id="0" name=""/>
        <dsp:cNvSpPr/>
      </dsp:nvSpPr>
      <dsp:spPr>
        <a:xfrm>
          <a:off x="83164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792988A-A53E-4634-AA19-DDEA105CAE33}">
      <dsp:nvSpPr>
        <dsp:cNvPr id="0" name=""/>
        <dsp:cNvSpPr/>
      </dsp:nvSpPr>
      <dsp:spPr>
        <a:xfrm>
          <a:off x="1" y="0"/>
          <a:ext cx="3343963" cy="1337585"/>
        </a:xfrm>
        <a:prstGeom prst="rect">
          <a:avLst/>
        </a:prstGeom>
        <a:solidFill>
          <a:srgbClr val="C00000"/>
        </a:solidFill>
        <a:ln w="9525" cap="flat" cmpd="sng" algn="ctr">
          <a:solidFill>
            <a:srgbClr val="FFDE75"/>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1" kern="1200" dirty="0">
              <a:solidFill>
                <a:schemeClr val="bg1"/>
              </a:solidFill>
              <a:latin typeface="微软雅黑" pitchFamily="34" charset="-122"/>
              <a:ea typeface="微软雅黑" pitchFamily="34" charset="-122"/>
            </a:rPr>
            <a:t>在线支付</a:t>
          </a:r>
        </a:p>
      </dsp:txBody>
      <dsp:txXfrm>
        <a:off x="1" y="0"/>
        <a:ext cx="3343963" cy="1337585"/>
      </dsp:txXfrm>
    </dsp:sp>
    <dsp:sp modelId="{E6174FA1-0661-43A7-BF62-22D494160C66}">
      <dsp:nvSpPr>
        <dsp:cNvPr id="0" name=""/>
        <dsp:cNvSpPr/>
      </dsp:nvSpPr>
      <dsp:spPr>
        <a:xfrm>
          <a:off x="0" y="1348226"/>
          <a:ext cx="3343963" cy="2503439"/>
        </a:xfrm>
        <a:prstGeom prst="rect">
          <a:avLst/>
        </a:prstGeom>
        <a:noFill/>
        <a:ln w="25400" cap="flat" cmpd="sng" algn="ctr">
          <a:solidFill>
            <a:schemeClr val="bg1">
              <a:lumMod val="7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即时到账</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无需填写支付信息</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优先开具</a:t>
          </a:r>
          <a:r>
            <a:rPr lang="zh-CN" altLang="en-US" sz="2000" b="1" kern="1200" dirty="0" smtClean="0">
              <a:latin typeface="微软雅黑" pitchFamily="34" charset="-122"/>
              <a:ea typeface="微软雅黑" pitchFamily="34" charset="-122"/>
            </a:rPr>
            <a:t>发票</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solidFill>
                <a:srgbClr val="FF0000"/>
              </a:solidFill>
              <a:latin typeface="微软雅黑" pitchFamily="34" charset="-122"/>
              <a:ea typeface="微软雅黑" pitchFamily="34" charset="-122"/>
            </a:rPr>
            <a:t>节省</a:t>
          </a:r>
          <a:r>
            <a:rPr lang="en-US" altLang="zh-CN" sz="2000" b="1" kern="1200" dirty="0" smtClean="0">
              <a:solidFill>
                <a:srgbClr val="FF0000"/>
              </a:solidFill>
              <a:latin typeface="微软雅黑" pitchFamily="34" charset="-122"/>
              <a:ea typeface="微软雅黑" pitchFamily="34" charset="-122"/>
            </a:rPr>
            <a:t>1-2</a:t>
          </a:r>
          <a:r>
            <a:rPr lang="zh-CN" altLang="en-US" sz="2000" b="1" kern="1200" dirty="0" smtClean="0">
              <a:solidFill>
                <a:srgbClr val="FF0000"/>
              </a:solidFill>
              <a:latin typeface="微软雅黑" pitchFamily="34" charset="-122"/>
              <a:ea typeface="微软雅黑" pitchFamily="34" charset="-122"/>
            </a:rPr>
            <a:t>个工作日</a:t>
          </a:r>
          <a:endParaRPr lang="zh-CN" altLang="en-US" sz="2000" b="1" kern="1200" dirty="0">
            <a:solidFill>
              <a:srgbClr val="FF0000"/>
            </a:solidFill>
            <a:latin typeface="微软雅黑" pitchFamily="34" charset="-122"/>
            <a:ea typeface="微软雅黑" pitchFamily="34" charset="-122"/>
          </a:endParaRPr>
        </a:p>
      </dsp:txBody>
      <dsp:txXfrm>
        <a:off x="0" y="1348226"/>
        <a:ext cx="3343963" cy="2503439"/>
      </dsp:txXfrm>
    </dsp:sp>
    <dsp:sp modelId="{B31E3993-08CE-44CD-8244-FCB6086B704C}">
      <dsp:nvSpPr>
        <dsp:cNvPr id="0" name=""/>
        <dsp:cNvSpPr/>
      </dsp:nvSpPr>
      <dsp:spPr>
        <a:xfrm>
          <a:off x="3812153" y="8313"/>
          <a:ext cx="3343963" cy="1337585"/>
        </a:xfrm>
        <a:prstGeom prst="rect">
          <a:avLst/>
        </a:prstGeom>
        <a:solidFill>
          <a:srgbClr val="C00000"/>
        </a:solidFill>
        <a:ln w="9525" cap="flat" cmpd="sng" algn="ctr">
          <a:solidFill>
            <a:srgbClr val="D6D5FB"/>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1" kern="1200" dirty="0">
              <a:solidFill>
                <a:schemeClr val="bg1"/>
              </a:solidFill>
              <a:latin typeface="微软雅黑" pitchFamily="34" charset="-122"/>
              <a:ea typeface="微软雅黑" pitchFamily="34" charset="-122"/>
            </a:rPr>
            <a:t>转账支付</a:t>
          </a:r>
        </a:p>
      </dsp:txBody>
      <dsp:txXfrm>
        <a:off x="3812153" y="8313"/>
        <a:ext cx="3343963" cy="1337585"/>
      </dsp:txXfrm>
    </dsp:sp>
    <dsp:sp modelId="{E0E2E1C2-B807-4E09-8971-B7578342E2B6}">
      <dsp:nvSpPr>
        <dsp:cNvPr id="0" name=""/>
        <dsp:cNvSpPr/>
      </dsp:nvSpPr>
      <dsp:spPr>
        <a:xfrm>
          <a:off x="3812153" y="1345898"/>
          <a:ext cx="3343963" cy="2503439"/>
        </a:xfrm>
        <a:prstGeom prst="rect">
          <a:avLst/>
        </a:prstGeom>
        <a:solidFill>
          <a:schemeClr val="lt1"/>
        </a:solidFill>
        <a:ln w="25400" cap="flat" cmpd="sng" algn="ctr">
          <a:solidFill>
            <a:schemeClr val="bg1">
              <a:lumMod val="7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到账有延迟</a:t>
          </a: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需准确填写</a:t>
          </a:r>
          <a:r>
            <a:rPr lang="zh-CN" altLang="en-US" sz="2000" b="1" kern="1200" dirty="0">
              <a:latin typeface="微软雅黑" pitchFamily="34" charset="-122"/>
              <a:ea typeface="微软雅黑" pitchFamily="34" charset="-122"/>
            </a:rPr>
            <a:t>支付</a:t>
          </a:r>
          <a:r>
            <a:rPr lang="zh-CN" altLang="en-US" sz="2000" b="1" kern="1200" dirty="0" smtClean="0">
              <a:latin typeface="微软雅黑" pitchFamily="34" charset="-122"/>
              <a:ea typeface="微软雅黑" pitchFamily="34" charset="-122"/>
            </a:rPr>
            <a:t>信息</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需我公司审核付款信息和付款情况，可能被驳回</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smtClean="0">
              <a:latin typeface="微软雅黑" pitchFamily="34" charset="-122"/>
              <a:ea typeface="微软雅黑" pitchFamily="34" charset="-122"/>
            </a:rPr>
            <a:t>发票相对较慢</a:t>
          </a:r>
          <a:endParaRPr lang="zh-CN" altLang="en-US" sz="2000" b="1" kern="1200" dirty="0">
            <a:latin typeface="微软雅黑" pitchFamily="34" charset="-122"/>
            <a:ea typeface="微软雅黑" pitchFamily="34" charset="-122"/>
          </a:endParaRPr>
        </a:p>
      </dsp:txBody>
      <dsp:txXfrm>
        <a:off x="3812153" y="1345898"/>
        <a:ext cx="3343963" cy="250343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57237"/>
          <a:ext cx="9072594" cy="60965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9CC64E0C-397D-4F14-A370-7F3620FB6C9E}">
      <dsp:nvSpPr>
        <dsp:cNvPr id="0" name=""/>
        <dsp:cNvSpPr/>
      </dsp:nvSpPr>
      <dsp:spPr>
        <a:xfrm>
          <a:off x="323"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3" y="0"/>
        <a:ext cx="977806" cy="609650"/>
      </dsp:txXfrm>
    </dsp:sp>
    <dsp:sp modelId="{1FF35C99-A9C4-4458-8414-40A45D0A866A}">
      <dsp:nvSpPr>
        <dsp:cNvPr id="0" name=""/>
        <dsp:cNvSpPr/>
      </dsp:nvSpPr>
      <dsp:spPr>
        <a:xfrm>
          <a:off x="467545" y="669728"/>
          <a:ext cx="187382" cy="184666"/>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A40B0-E301-448F-B1EA-57A3618106E0}">
      <dsp:nvSpPr>
        <dsp:cNvPr id="0" name=""/>
        <dsp:cNvSpPr/>
      </dsp:nvSpPr>
      <dsp:spPr>
        <a:xfrm>
          <a:off x="1027021"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27021" y="914475"/>
        <a:ext cx="977806" cy="609650"/>
      </dsp:txXfrm>
    </dsp:sp>
    <dsp:sp modelId="{236512E7-6A11-4FD2-A2D4-7447B2B8F6A2}">
      <dsp:nvSpPr>
        <dsp:cNvPr id="0" name=""/>
        <dsp:cNvSpPr/>
      </dsp:nvSpPr>
      <dsp:spPr>
        <a:xfrm>
          <a:off x="1439718" y="685856"/>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9607D7-CA61-409D-B3A8-048CD64A8B87}">
      <dsp:nvSpPr>
        <dsp:cNvPr id="0" name=""/>
        <dsp:cNvSpPr/>
      </dsp:nvSpPr>
      <dsp:spPr>
        <a:xfrm>
          <a:off x="2053718"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053718" y="0"/>
        <a:ext cx="977806" cy="609650"/>
      </dsp:txXfrm>
    </dsp:sp>
    <dsp:sp modelId="{AA488178-B3EA-431F-B69B-62756DA9F0C9}">
      <dsp:nvSpPr>
        <dsp:cNvPr id="0" name=""/>
        <dsp:cNvSpPr/>
      </dsp:nvSpPr>
      <dsp:spPr>
        <a:xfrm>
          <a:off x="2555776" y="669728"/>
          <a:ext cx="152412" cy="152412"/>
        </a:xfrm>
        <a:prstGeom prst="ellipse">
          <a:avLst/>
        </a:prstGeom>
        <a:solidFill>
          <a:srgbClr val="C00000"/>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9BAF5D93-483F-4593-B5C1-50B93157CC1F}">
      <dsp:nvSpPr>
        <dsp:cNvPr id="0" name=""/>
        <dsp:cNvSpPr/>
      </dsp:nvSpPr>
      <dsp:spPr>
        <a:xfrm>
          <a:off x="3080415"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080415" y="914475"/>
        <a:ext cx="977806" cy="609650"/>
      </dsp:txXfrm>
    </dsp:sp>
    <dsp:sp modelId="{DF84534D-4263-45C0-8935-0D03CDBB7936}">
      <dsp:nvSpPr>
        <dsp:cNvPr id="0" name=""/>
        <dsp:cNvSpPr/>
      </dsp:nvSpPr>
      <dsp:spPr>
        <a:xfrm>
          <a:off x="3563888"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DAC1D9-5F46-4B08-BE07-05B7938E0BF4}">
      <dsp:nvSpPr>
        <dsp:cNvPr id="0" name=""/>
        <dsp:cNvSpPr/>
      </dsp:nvSpPr>
      <dsp:spPr>
        <a:xfrm>
          <a:off x="4107112"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107112" y="0"/>
        <a:ext cx="977806" cy="609650"/>
      </dsp:txXfrm>
    </dsp:sp>
    <dsp:sp modelId="{987F1D7D-C0A9-4CFD-9405-F635A350B4F5}">
      <dsp:nvSpPr>
        <dsp:cNvPr id="0" name=""/>
        <dsp:cNvSpPr/>
      </dsp:nvSpPr>
      <dsp:spPr>
        <a:xfrm>
          <a:off x="547556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AECF6-9091-44A3-97BF-C600E0E389FE}">
      <dsp:nvSpPr>
        <dsp:cNvPr id="0" name=""/>
        <dsp:cNvSpPr/>
      </dsp:nvSpPr>
      <dsp:spPr>
        <a:xfrm>
          <a:off x="5133809"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133809" y="914475"/>
        <a:ext cx="977806" cy="609650"/>
      </dsp:txXfrm>
    </dsp:sp>
    <dsp:sp modelId="{3C09F773-9C38-4F89-8189-C51B1766FC5A}">
      <dsp:nvSpPr>
        <dsp:cNvPr id="0" name=""/>
        <dsp:cNvSpPr/>
      </dsp:nvSpPr>
      <dsp:spPr>
        <a:xfrm>
          <a:off x="65162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D3E1-1141-4123-A5BD-E31928545105}">
      <dsp:nvSpPr>
        <dsp:cNvPr id="0" name=""/>
        <dsp:cNvSpPr/>
      </dsp:nvSpPr>
      <dsp:spPr>
        <a:xfrm>
          <a:off x="6160506"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160506" y="0"/>
        <a:ext cx="977806" cy="609650"/>
      </dsp:txXfrm>
    </dsp:sp>
    <dsp:sp modelId="{C1FE1D79-3D44-44EF-900E-97D3EB1B1E58}">
      <dsp:nvSpPr>
        <dsp:cNvPr id="0" name=""/>
        <dsp:cNvSpPr/>
      </dsp:nvSpPr>
      <dsp:spPr>
        <a:xfrm>
          <a:off x="745232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A12786-57D6-4755-A14D-1C91480B8ED2}">
      <dsp:nvSpPr>
        <dsp:cNvPr id="0" name=""/>
        <dsp:cNvSpPr/>
      </dsp:nvSpPr>
      <dsp:spPr>
        <a:xfrm>
          <a:off x="7187203"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a:lnSpc>
              <a:spcPct val="90000"/>
            </a:lnSpc>
            <a:spcBef>
              <a:spcPct val="0"/>
            </a:spcBef>
            <a:spcAft>
              <a:spcPct val="35000"/>
            </a:spcAft>
          </a:pPr>
          <a:endParaRPr lang="zh-CN" altLang="en-US" sz="2200" kern="1200" dirty="0"/>
        </a:p>
      </dsp:txBody>
      <dsp:txXfrm>
        <a:off x="7187203" y="914475"/>
        <a:ext cx="977806" cy="609650"/>
      </dsp:txXfrm>
    </dsp:sp>
    <dsp:sp modelId="{D4360B26-B234-4067-B99C-9267836FE463}">
      <dsp:nvSpPr>
        <dsp:cNvPr id="0" name=""/>
        <dsp:cNvSpPr/>
      </dsp:nvSpPr>
      <dsp:spPr>
        <a:xfrm>
          <a:off x="83164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57237"/>
          <a:ext cx="9072594" cy="60965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9CC64E0C-397D-4F14-A370-7F3620FB6C9E}">
      <dsp:nvSpPr>
        <dsp:cNvPr id="0" name=""/>
        <dsp:cNvSpPr/>
      </dsp:nvSpPr>
      <dsp:spPr>
        <a:xfrm>
          <a:off x="323"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3" y="0"/>
        <a:ext cx="977806" cy="609650"/>
      </dsp:txXfrm>
    </dsp:sp>
    <dsp:sp modelId="{1FF35C99-A9C4-4458-8414-40A45D0A866A}">
      <dsp:nvSpPr>
        <dsp:cNvPr id="0" name=""/>
        <dsp:cNvSpPr/>
      </dsp:nvSpPr>
      <dsp:spPr>
        <a:xfrm>
          <a:off x="467545" y="669728"/>
          <a:ext cx="187382" cy="184666"/>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A40B0-E301-448F-B1EA-57A3618106E0}">
      <dsp:nvSpPr>
        <dsp:cNvPr id="0" name=""/>
        <dsp:cNvSpPr/>
      </dsp:nvSpPr>
      <dsp:spPr>
        <a:xfrm>
          <a:off x="1027021"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27021" y="914475"/>
        <a:ext cx="977806" cy="609650"/>
      </dsp:txXfrm>
    </dsp:sp>
    <dsp:sp modelId="{236512E7-6A11-4FD2-A2D4-7447B2B8F6A2}">
      <dsp:nvSpPr>
        <dsp:cNvPr id="0" name=""/>
        <dsp:cNvSpPr/>
      </dsp:nvSpPr>
      <dsp:spPr>
        <a:xfrm>
          <a:off x="1439718" y="685856"/>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9607D7-CA61-409D-B3A8-048CD64A8B87}">
      <dsp:nvSpPr>
        <dsp:cNvPr id="0" name=""/>
        <dsp:cNvSpPr/>
      </dsp:nvSpPr>
      <dsp:spPr>
        <a:xfrm>
          <a:off x="2053718"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053718" y="0"/>
        <a:ext cx="977806" cy="609650"/>
      </dsp:txXfrm>
    </dsp:sp>
    <dsp:sp modelId="{AA488178-B3EA-431F-B69B-62756DA9F0C9}">
      <dsp:nvSpPr>
        <dsp:cNvPr id="0" name=""/>
        <dsp:cNvSpPr/>
      </dsp:nvSpPr>
      <dsp:spPr>
        <a:xfrm>
          <a:off x="2555776" y="669728"/>
          <a:ext cx="152412" cy="152412"/>
        </a:xfrm>
        <a:prstGeom prst="ellipse">
          <a:avLst/>
        </a:prstGeom>
        <a:solidFill>
          <a:srgbClr val="C00000"/>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9BAF5D93-483F-4593-B5C1-50B93157CC1F}">
      <dsp:nvSpPr>
        <dsp:cNvPr id="0" name=""/>
        <dsp:cNvSpPr/>
      </dsp:nvSpPr>
      <dsp:spPr>
        <a:xfrm>
          <a:off x="3080415"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080415" y="914475"/>
        <a:ext cx="977806" cy="609650"/>
      </dsp:txXfrm>
    </dsp:sp>
    <dsp:sp modelId="{DF84534D-4263-45C0-8935-0D03CDBB7936}">
      <dsp:nvSpPr>
        <dsp:cNvPr id="0" name=""/>
        <dsp:cNvSpPr/>
      </dsp:nvSpPr>
      <dsp:spPr>
        <a:xfrm>
          <a:off x="3563888"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DAC1D9-5F46-4B08-BE07-05B7938E0BF4}">
      <dsp:nvSpPr>
        <dsp:cNvPr id="0" name=""/>
        <dsp:cNvSpPr/>
      </dsp:nvSpPr>
      <dsp:spPr>
        <a:xfrm>
          <a:off x="4107112"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107112" y="0"/>
        <a:ext cx="977806" cy="609650"/>
      </dsp:txXfrm>
    </dsp:sp>
    <dsp:sp modelId="{987F1D7D-C0A9-4CFD-9405-F635A350B4F5}">
      <dsp:nvSpPr>
        <dsp:cNvPr id="0" name=""/>
        <dsp:cNvSpPr/>
      </dsp:nvSpPr>
      <dsp:spPr>
        <a:xfrm>
          <a:off x="547556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AECF6-9091-44A3-97BF-C600E0E389FE}">
      <dsp:nvSpPr>
        <dsp:cNvPr id="0" name=""/>
        <dsp:cNvSpPr/>
      </dsp:nvSpPr>
      <dsp:spPr>
        <a:xfrm>
          <a:off x="5133809"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133809" y="914475"/>
        <a:ext cx="977806" cy="609650"/>
      </dsp:txXfrm>
    </dsp:sp>
    <dsp:sp modelId="{3C09F773-9C38-4F89-8189-C51B1766FC5A}">
      <dsp:nvSpPr>
        <dsp:cNvPr id="0" name=""/>
        <dsp:cNvSpPr/>
      </dsp:nvSpPr>
      <dsp:spPr>
        <a:xfrm>
          <a:off x="65162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D3E1-1141-4123-A5BD-E31928545105}">
      <dsp:nvSpPr>
        <dsp:cNvPr id="0" name=""/>
        <dsp:cNvSpPr/>
      </dsp:nvSpPr>
      <dsp:spPr>
        <a:xfrm>
          <a:off x="6160506" y="0"/>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160506" y="0"/>
        <a:ext cx="977806" cy="609650"/>
      </dsp:txXfrm>
    </dsp:sp>
    <dsp:sp modelId="{C1FE1D79-3D44-44EF-900E-97D3EB1B1E58}">
      <dsp:nvSpPr>
        <dsp:cNvPr id="0" name=""/>
        <dsp:cNvSpPr/>
      </dsp:nvSpPr>
      <dsp:spPr>
        <a:xfrm>
          <a:off x="7452321"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A12786-57D6-4755-A14D-1C91480B8ED2}">
      <dsp:nvSpPr>
        <dsp:cNvPr id="0" name=""/>
        <dsp:cNvSpPr/>
      </dsp:nvSpPr>
      <dsp:spPr>
        <a:xfrm>
          <a:off x="7187203" y="914475"/>
          <a:ext cx="977806" cy="609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a:lnSpc>
              <a:spcPct val="90000"/>
            </a:lnSpc>
            <a:spcBef>
              <a:spcPct val="0"/>
            </a:spcBef>
            <a:spcAft>
              <a:spcPct val="35000"/>
            </a:spcAft>
          </a:pPr>
          <a:endParaRPr lang="zh-CN" altLang="en-US" sz="2200" kern="1200" dirty="0"/>
        </a:p>
      </dsp:txBody>
      <dsp:txXfrm>
        <a:off x="7187203" y="914475"/>
        <a:ext cx="977806" cy="609650"/>
      </dsp:txXfrm>
    </dsp:sp>
    <dsp:sp modelId="{D4360B26-B234-4067-B99C-9267836FE463}">
      <dsp:nvSpPr>
        <dsp:cNvPr id="0" name=""/>
        <dsp:cNvSpPr/>
      </dsp:nvSpPr>
      <dsp:spPr>
        <a:xfrm>
          <a:off x="8316416" y="669728"/>
          <a:ext cx="152412" cy="15241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15F4B2-9082-479B-9EC4-6140E80768DF}">
      <dsp:nvSpPr>
        <dsp:cNvPr id="0" name=""/>
        <dsp:cNvSpPr/>
      </dsp:nvSpPr>
      <dsp:spPr>
        <a:xfrm rot="5400000">
          <a:off x="4759961" y="-1803522"/>
          <a:ext cx="1374391" cy="516639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US" altLang="zh-CN" sz="1300" kern="1200" dirty="0" smtClean="0">
              <a:solidFill>
                <a:schemeClr val="tx1"/>
              </a:solidFill>
              <a:latin typeface="微软雅黑" pitchFamily="34" charset="-122"/>
              <a:ea typeface="微软雅黑" pitchFamily="34" charset="-122"/>
            </a:rPr>
            <a:t>T</a:t>
          </a:r>
          <a:r>
            <a:rPr lang="zh-CN" altLang="en-US" sz="1300" kern="1200" dirty="0" smtClean="0">
              <a:solidFill>
                <a:schemeClr val="tx1"/>
              </a:solidFill>
              <a:latin typeface="微软雅黑" pitchFamily="34" charset="-122"/>
              <a:ea typeface="微软雅黑" pitchFamily="34" charset="-122"/>
            </a:rPr>
            <a:t>日（可转让日）由挂牌公司自行确定</a:t>
          </a:r>
          <a:endParaRPr lang="zh-CN" altLang="en-US" sz="1300" kern="1200" dirty="0">
            <a:solidFill>
              <a:schemeClr val="tx1"/>
            </a:solidFill>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kern="1200" dirty="0" smtClean="0">
              <a:solidFill>
                <a:schemeClr val="tx1"/>
              </a:solidFill>
              <a:latin typeface="微软雅黑" pitchFamily="34" charset="-122"/>
              <a:ea typeface="微软雅黑" pitchFamily="34" charset="-122"/>
            </a:rPr>
            <a:t>发行人</a:t>
          </a:r>
          <a:r>
            <a:rPr lang="zh-CN" altLang="en-US" sz="1300" kern="1200" dirty="0" smtClean="0">
              <a:solidFill>
                <a:srgbClr val="FF0000"/>
              </a:solidFill>
              <a:latin typeface="微软雅黑" pitchFamily="34" charset="-122"/>
              <a:ea typeface="微软雅黑" pitchFamily="34" charset="-122"/>
            </a:rPr>
            <a:t>在中国结算</a:t>
          </a:r>
          <a:r>
            <a:rPr lang="en-US" altLang="zh-CN" sz="1300" kern="1200" dirty="0" smtClean="0">
              <a:solidFill>
                <a:srgbClr val="FF0000"/>
              </a:solidFill>
              <a:latin typeface="微软雅黑" pitchFamily="34" charset="-122"/>
              <a:ea typeface="微软雅黑" pitchFamily="34" charset="-122"/>
            </a:rPr>
            <a:t>BPM</a:t>
          </a:r>
          <a:r>
            <a:rPr lang="zh-CN" altLang="en-US" sz="1300" kern="1200" dirty="0" smtClean="0">
              <a:solidFill>
                <a:srgbClr val="FF0000"/>
              </a:solidFill>
              <a:latin typeface="微软雅黑" pitchFamily="34" charset="-122"/>
              <a:ea typeface="微软雅黑" pitchFamily="34" charset="-122"/>
            </a:rPr>
            <a:t>系统发起并编制公开转让公告</a:t>
          </a:r>
          <a:r>
            <a:rPr lang="zh-CN" altLang="en-US" sz="1300" kern="1200" dirty="0" smtClean="0">
              <a:solidFill>
                <a:schemeClr val="tx1"/>
              </a:solidFill>
              <a:latin typeface="微软雅黑" pitchFamily="34" charset="-122"/>
              <a:ea typeface="微软雅黑" pitchFamily="34" charset="-122"/>
            </a:rPr>
            <a:t>，该公告不再通过全国股转公司</a:t>
          </a:r>
          <a:r>
            <a:rPr lang="en-US" altLang="zh-CN" sz="1300" kern="1200" dirty="0" smtClean="0">
              <a:solidFill>
                <a:schemeClr val="tx1"/>
              </a:solidFill>
              <a:latin typeface="微软雅黑" pitchFamily="34" charset="-122"/>
              <a:ea typeface="微软雅黑" pitchFamily="34" charset="-122"/>
            </a:rPr>
            <a:t>BPM</a:t>
          </a:r>
          <a:r>
            <a:rPr lang="zh-CN" altLang="en-US" sz="1300" kern="1200" dirty="0" smtClean="0">
              <a:solidFill>
                <a:schemeClr val="tx1"/>
              </a:solidFill>
              <a:latin typeface="微软雅黑" pitchFamily="34" charset="-122"/>
              <a:ea typeface="微软雅黑" pitchFamily="34" charset="-122"/>
            </a:rPr>
            <a:t>系统编制。</a:t>
          </a:r>
          <a:endParaRPr lang="zh-CN" altLang="en-US" sz="1300" kern="1200" dirty="0">
            <a:solidFill>
              <a:schemeClr val="tx1"/>
            </a:solidFill>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kern="1200" dirty="0" smtClean="0">
              <a:solidFill>
                <a:schemeClr val="tx1"/>
              </a:solidFill>
              <a:latin typeface="微软雅黑" pitchFamily="34" charset="-122"/>
              <a:ea typeface="微软雅黑" pitchFamily="34" charset="-122"/>
            </a:rPr>
            <a:t>主办券商应在</a:t>
          </a:r>
          <a:r>
            <a:rPr lang="en-US" altLang="zh-CN" sz="1300" kern="1200" dirty="0" smtClean="0">
              <a:solidFill>
                <a:schemeClr val="tx1"/>
              </a:solidFill>
              <a:latin typeface="微软雅黑" pitchFamily="34" charset="-122"/>
              <a:ea typeface="微软雅黑" pitchFamily="34" charset="-122"/>
            </a:rPr>
            <a:t>T-3</a:t>
          </a:r>
          <a:r>
            <a:rPr lang="zh-CN" altLang="en-US" sz="1300" kern="1200" dirty="0" smtClean="0">
              <a:solidFill>
                <a:schemeClr val="tx1"/>
              </a:solidFill>
              <a:latin typeface="微软雅黑" pitchFamily="34" charset="-122"/>
              <a:ea typeface="微软雅黑" pitchFamily="34" charset="-122"/>
            </a:rPr>
            <a:t>日</a:t>
          </a:r>
          <a:r>
            <a:rPr lang="en-US" altLang="zh-CN" sz="1300" kern="1200" dirty="0" smtClean="0">
              <a:solidFill>
                <a:schemeClr val="tx1"/>
              </a:solidFill>
              <a:latin typeface="微软雅黑" pitchFamily="34" charset="-122"/>
              <a:ea typeface="微软雅黑" pitchFamily="34" charset="-122"/>
            </a:rPr>
            <a:t>16</a:t>
          </a:r>
          <a:r>
            <a:rPr lang="zh-CN" altLang="en-US" sz="1300" kern="1200" dirty="0" smtClean="0">
              <a:solidFill>
                <a:schemeClr val="tx1"/>
              </a:solidFill>
              <a:latin typeface="微软雅黑" pitchFamily="34" charset="-122"/>
              <a:ea typeface="微软雅黑" pitchFamily="34" charset="-122"/>
            </a:rPr>
            <a:t>：</a:t>
          </a:r>
          <a:r>
            <a:rPr lang="en-US" altLang="zh-CN" sz="1300" kern="1200" dirty="0" smtClean="0">
              <a:solidFill>
                <a:schemeClr val="tx1"/>
              </a:solidFill>
              <a:latin typeface="微软雅黑" pitchFamily="34" charset="-122"/>
              <a:ea typeface="微软雅黑" pitchFamily="34" charset="-122"/>
            </a:rPr>
            <a:t>30</a:t>
          </a:r>
          <a:r>
            <a:rPr lang="zh-CN" altLang="en-US" sz="1300" kern="1200" dirty="0" smtClean="0">
              <a:solidFill>
                <a:schemeClr val="tx1"/>
              </a:solidFill>
              <a:latin typeface="微软雅黑" pitchFamily="34" charset="-122"/>
              <a:ea typeface="微软雅黑" pitchFamily="34" charset="-122"/>
            </a:rPr>
            <a:t>前</a:t>
          </a:r>
          <a:r>
            <a:rPr lang="zh-CN" altLang="en-US" sz="1300" kern="1200" dirty="0" smtClean="0">
              <a:solidFill>
                <a:schemeClr val="tx1"/>
              </a:solidFill>
              <a:latin typeface="微软雅黑" pitchFamily="34" charset="-122"/>
              <a:ea typeface="微软雅黑" pitchFamily="34" charset="-122"/>
            </a:rPr>
            <a:t>发布公告</a:t>
          </a:r>
          <a:endParaRPr lang="zh-CN" altLang="en-US" sz="1300" kern="1200" dirty="0">
            <a:solidFill>
              <a:schemeClr val="tx1"/>
            </a:solidFill>
            <a:latin typeface="微软雅黑" pitchFamily="34" charset="-122"/>
            <a:ea typeface="微软雅黑" pitchFamily="34" charset="-122"/>
          </a:endParaRPr>
        </a:p>
      </dsp:txBody>
      <dsp:txXfrm rot="5400000">
        <a:off x="4759961" y="-1803522"/>
        <a:ext cx="1374391" cy="5166396"/>
      </dsp:txXfrm>
    </dsp:sp>
    <dsp:sp modelId="{391F7A8A-5F55-40ED-96D4-76A8D0631CA0}">
      <dsp:nvSpPr>
        <dsp:cNvPr id="0" name=""/>
        <dsp:cNvSpPr/>
      </dsp:nvSpPr>
      <dsp:spPr>
        <a:xfrm>
          <a:off x="0" y="37"/>
          <a:ext cx="2906097" cy="148679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lvl="0" algn="ctr" defTabSz="2444750">
            <a:lnSpc>
              <a:spcPct val="90000"/>
            </a:lnSpc>
            <a:spcBef>
              <a:spcPct val="0"/>
            </a:spcBef>
            <a:spcAft>
              <a:spcPct val="35000"/>
            </a:spcAft>
          </a:pPr>
          <a:r>
            <a:rPr lang="zh-CN" altLang="en-US" sz="5500" b="1" kern="1200" dirty="0" smtClean="0">
              <a:solidFill>
                <a:schemeClr val="tx1"/>
              </a:solidFill>
              <a:latin typeface="微软雅黑" pitchFamily="34" charset="-122"/>
              <a:ea typeface="微软雅黑" pitchFamily="34" charset="-122"/>
            </a:rPr>
            <a:t>公告</a:t>
          </a:r>
          <a:endParaRPr lang="zh-CN" altLang="en-US" sz="5500" b="1" kern="1200" dirty="0">
            <a:solidFill>
              <a:schemeClr val="tx1"/>
            </a:solidFill>
            <a:latin typeface="微软雅黑" pitchFamily="34" charset="-122"/>
            <a:ea typeface="微软雅黑" pitchFamily="34" charset="-122"/>
          </a:endParaRPr>
        </a:p>
      </dsp:txBody>
      <dsp:txXfrm>
        <a:off x="0" y="37"/>
        <a:ext cx="2906097" cy="1486792"/>
      </dsp:txXfrm>
    </dsp:sp>
    <dsp:sp modelId="{B60A2EFC-0FAC-44CD-945B-BB5C300950EF}">
      <dsp:nvSpPr>
        <dsp:cNvPr id="0" name=""/>
        <dsp:cNvSpPr/>
      </dsp:nvSpPr>
      <dsp:spPr>
        <a:xfrm rot="5400000">
          <a:off x="4894578" y="-278631"/>
          <a:ext cx="1189434" cy="516639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zh-CN" altLang="en-US" sz="1300" kern="1200" dirty="0" smtClean="0">
              <a:solidFill>
                <a:schemeClr val="tx1"/>
              </a:solidFill>
              <a:latin typeface="微软雅黑" pitchFamily="34" charset="-122"/>
              <a:ea typeface="微软雅黑" pitchFamily="34" charset="-122"/>
            </a:rPr>
            <a:t>上传</a:t>
          </a:r>
          <a:r>
            <a:rPr lang="zh-CN" altLang="en-US" sz="1300" b="1" kern="1200" dirty="0" smtClean="0">
              <a:solidFill>
                <a:schemeClr val="tx1"/>
              </a:solidFill>
              <a:latin typeface="微软雅黑" pitchFamily="34" charset="-122"/>
              <a:ea typeface="微软雅黑" pitchFamily="34" charset="-122"/>
            </a:rPr>
            <a:t>完整的</a:t>
          </a:r>
          <a:r>
            <a:rPr lang="zh-CN" altLang="en-US" sz="1300" kern="1200" dirty="0" smtClean="0">
              <a:solidFill>
                <a:schemeClr val="tx1"/>
              </a:solidFill>
              <a:latin typeface="微软雅黑" pitchFamily="34" charset="-122"/>
              <a:ea typeface="微软雅黑" pitchFamily="34" charset="-122"/>
            </a:rPr>
            <a:t>验资报告需包括</a:t>
          </a:r>
          <a:r>
            <a:rPr lang="zh-CN" altLang="en-US" sz="1300" b="1" kern="1200" dirty="0" smtClean="0">
              <a:solidFill>
                <a:srgbClr val="C00000"/>
              </a:solidFill>
              <a:latin typeface="微软雅黑" pitchFamily="34" charset="-122"/>
              <a:ea typeface="微软雅黑" pitchFamily="34" charset="-122"/>
            </a:rPr>
            <a:t>会计师事务所证券、期货资格证书页</a:t>
          </a:r>
          <a:endParaRPr lang="zh-CN" altLang="en-US" sz="1300" b="1" kern="1200" dirty="0">
            <a:solidFill>
              <a:srgbClr val="C00000"/>
            </a:solidFill>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b="1" kern="1200" dirty="0" smtClean="0">
              <a:solidFill>
                <a:srgbClr val="C00000"/>
              </a:solidFill>
              <a:latin typeface="微软雅黑" pitchFamily="34" charset="-122"/>
              <a:ea typeface="微软雅黑" pitchFamily="34" charset="-122"/>
            </a:rPr>
            <a:t>申报登记的数据、明细表中的数据、验资报告中的数据和开户资料保持一致（股东证券账户名称、身份证件号码）</a:t>
          </a:r>
          <a:endParaRPr lang="zh-CN" altLang="en-US" sz="1300" b="1" kern="1200" dirty="0">
            <a:solidFill>
              <a:srgbClr val="C00000"/>
            </a:solidFill>
            <a:latin typeface="微软雅黑" pitchFamily="34" charset="-122"/>
            <a:ea typeface="微软雅黑" pitchFamily="34" charset="-122"/>
          </a:endParaRPr>
        </a:p>
      </dsp:txBody>
      <dsp:txXfrm rot="5400000">
        <a:off x="4894578" y="-278631"/>
        <a:ext cx="1189434" cy="5166396"/>
      </dsp:txXfrm>
    </dsp:sp>
    <dsp:sp modelId="{668882C5-6CFD-41B5-9C5A-705F962826BF}">
      <dsp:nvSpPr>
        <dsp:cNvPr id="0" name=""/>
        <dsp:cNvSpPr/>
      </dsp:nvSpPr>
      <dsp:spPr>
        <a:xfrm>
          <a:off x="0" y="1561169"/>
          <a:ext cx="2906097" cy="148679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lvl="0" algn="ctr" defTabSz="2444750">
            <a:lnSpc>
              <a:spcPct val="90000"/>
            </a:lnSpc>
            <a:spcBef>
              <a:spcPct val="0"/>
            </a:spcBef>
            <a:spcAft>
              <a:spcPct val="35000"/>
            </a:spcAft>
          </a:pPr>
          <a:r>
            <a:rPr lang="zh-CN" altLang="en-US" sz="5500" b="1" kern="1200" dirty="0" smtClean="0">
              <a:solidFill>
                <a:schemeClr val="tx1"/>
              </a:solidFill>
              <a:latin typeface="微软雅黑" pitchFamily="34" charset="-122"/>
              <a:ea typeface="微软雅黑" pitchFamily="34" charset="-122"/>
            </a:rPr>
            <a:t>材料</a:t>
          </a:r>
          <a:endParaRPr lang="zh-CN" altLang="en-US" sz="5500" b="1" kern="1200" dirty="0">
            <a:solidFill>
              <a:schemeClr val="tx1"/>
            </a:solidFill>
            <a:latin typeface="微软雅黑" pitchFamily="34" charset="-122"/>
            <a:ea typeface="微软雅黑" pitchFamily="34" charset="-122"/>
          </a:endParaRPr>
        </a:p>
      </dsp:txBody>
      <dsp:txXfrm>
        <a:off x="0" y="1561169"/>
        <a:ext cx="2906097" cy="1486792"/>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CF2CED-71E6-40CC-BFF1-33725268414B}">
      <dsp:nvSpPr>
        <dsp:cNvPr id="0" name=""/>
        <dsp:cNvSpPr/>
      </dsp:nvSpPr>
      <dsp:spPr>
        <a:xfrm>
          <a:off x="3830" y="444335"/>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t>发行人查询</a:t>
          </a:r>
          <a:r>
            <a:rPr lang="zh-CN" altLang="en-US" sz="1600" b="1" kern="1200" dirty="0"/>
            <a:t>股东</a:t>
          </a:r>
          <a:r>
            <a:rPr lang="zh-CN" altLang="en-US" sz="1600" b="1" kern="1200" dirty="0" smtClean="0"/>
            <a:t>名册确定解限股数</a:t>
          </a:r>
          <a:endParaRPr lang="zh-CN" altLang="en-US" sz="1600" b="1" kern="1200" dirty="0"/>
        </a:p>
      </dsp:txBody>
      <dsp:txXfrm>
        <a:off x="3830" y="444335"/>
        <a:ext cx="1674572" cy="1623544"/>
      </dsp:txXfrm>
    </dsp:sp>
    <dsp:sp modelId="{EC246580-5782-499F-8992-845580CA40A0}">
      <dsp:nvSpPr>
        <dsp:cNvPr id="0" name=""/>
        <dsp:cNvSpPr/>
      </dsp:nvSpPr>
      <dsp:spPr>
        <a:xfrm>
          <a:off x="1845859" y="1048460"/>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1845859" y="1048460"/>
        <a:ext cx="355009" cy="415293"/>
      </dsp:txXfrm>
    </dsp:sp>
    <dsp:sp modelId="{EFFD6DBE-460F-48A4-BA00-42A5FFA5B93C}">
      <dsp:nvSpPr>
        <dsp:cNvPr id="0" name=""/>
        <dsp:cNvSpPr/>
      </dsp:nvSpPr>
      <dsp:spPr>
        <a:xfrm>
          <a:off x="2348231" y="444335"/>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chemeClr val="bg1"/>
              </a:solidFill>
            </a:rPr>
            <a:t>主办券商向</a:t>
          </a:r>
          <a:r>
            <a:rPr lang="zh-CN" altLang="en-US" sz="1600" b="1" kern="1200" dirty="0">
              <a:solidFill>
                <a:schemeClr val="bg1"/>
              </a:solidFill>
            </a:rPr>
            <a:t>股转公司申请</a:t>
          </a:r>
          <a:r>
            <a:rPr lang="zh-CN" altLang="en-US" sz="1600" b="1" kern="1200" dirty="0" smtClean="0">
              <a:solidFill>
                <a:schemeClr val="bg1"/>
              </a:solidFill>
            </a:rPr>
            <a:t>备案</a:t>
          </a:r>
          <a:endParaRPr lang="zh-CN" altLang="en-US" sz="1600" b="1" kern="1200" dirty="0">
            <a:solidFill>
              <a:schemeClr val="bg1"/>
            </a:solidFill>
          </a:endParaRPr>
        </a:p>
      </dsp:txBody>
      <dsp:txXfrm>
        <a:off x="2348231" y="444335"/>
        <a:ext cx="1674572" cy="1623544"/>
      </dsp:txXfrm>
    </dsp:sp>
    <dsp:sp modelId="{16E1F769-3034-48E6-AA11-5A7DB17107F6}">
      <dsp:nvSpPr>
        <dsp:cNvPr id="0" name=""/>
        <dsp:cNvSpPr/>
      </dsp:nvSpPr>
      <dsp:spPr>
        <a:xfrm>
          <a:off x="4190260" y="1048460"/>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4190260" y="1048460"/>
        <a:ext cx="355009" cy="415293"/>
      </dsp:txXfrm>
    </dsp:sp>
    <dsp:sp modelId="{BF214344-42EA-467F-A3EC-741B5DE77D05}">
      <dsp:nvSpPr>
        <dsp:cNvPr id="0" name=""/>
        <dsp:cNvSpPr/>
      </dsp:nvSpPr>
      <dsp:spPr>
        <a:xfrm>
          <a:off x="4692632" y="444335"/>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rgbClr val="FF0000"/>
              </a:solidFill>
            </a:rPr>
            <a:t>发行人向中国</a:t>
          </a:r>
          <a:r>
            <a:rPr lang="zh-CN" altLang="en-US" sz="1600" b="1" kern="1200" dirty="0">
              <a:solidFill>
                <a:srgbClr val="FF0000"/>
              </a:solidFill>
            </a:rPr>
            <a:t>结算办理业务</a:t>
          </a:r>
        </a:p>
      </dsp:txBody>
      <dsp:txXfrm>
        <a:off x="4692632" y="444335"/>
        <a:ext cx="1674572" cy="1623544"/>
      </dsp:txXfrm>
    </dsp:sp>
    <dsp:sp modelId="{B177BAC9-7D0E-4AB9-B9F1-AC52571B63E2}">
      <dsp:nvSpPr>
        <dsp:cNvPr id="0" name=""/>
        <dsp:cNvSpPr/>
      </dsp:nvSpPr>
      <dsp:spPr>
        <a:xfrm>
          <a:off x="6534661" y="1048460"/>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6534661" y="1048460"/>
        <a:ext cx="355009" cy="415293"/>
      </dsp:txXfrm>
    </dsp:sp>
    <dsp:sp modelId="{7AA47DA5-1F56-4A8B-A08A-8F799B1977A2}">
      <dsp:nvSpPr>
        <dsp:cNvPr id="0" name=""/>
        <dsp:cNvSpPr/>
      </dsp:nvSpPr>
      <dsp:spPr>
        <a:xfrm>
          <a:off x="7037033" y="444335"/>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t>公开转让</a:t>
          </a:r>
        </a:p>
      </dsp:txBody>
      <dsp:txXfrm>
        <a:off x="7037033" y="444335"/>
        <a:ext cx="1674572" cy="1623544"/>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66894"/>
          <a:ext cx="8280920" cy="622526"/>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622526"/>
      </dsp:txXfrm>
    </dsp:sp>
    <dsp:sp modelId="{B2BE6C07-7412-4320-A238-5A7EA9F8AEE1}">
      <dsp:nvSpPr>
        <dsp:cNvPr id="0" name=""/>
        <dsp:cNvSpPr/>
      </dsp:nvSpPr>
      <dsp:spPr>
        <a:xfrm>
          <a:off x="433201" y="700341"/>
          <a:ext cx="155631" cy="15563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933788"/>
        <a:ext cx="1020760" cy="622526"/>
      </dsp:txXfrm>
    </dsp:sp>
    <dsp:sp modelId="{6ABC2BF2-C822-483A-AF30-00C2D3519862}">
      <dsp:nvSpPr>
        <dsp:cNvPr id="0" name=""/>
        <dsp:cNvSpPr/>
      </dsp:nvSpPr>
      <dsp:spPr>
        <a:xfrm>
          <a:off x="1536216"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622526"/>
      </dsp:txXfrm>
    </dsp:sp>
    <dsp:sp modelId="{2D9D1CD1-FF6A-483C-9D5D-576DF455B866}">
      <dsp:nvSpPr>
        <dsp:cNvPr id="0" name=""/>
        <dsp:cNvSpPr/>
      </dsp:nvSpPr>
      <dsp:spPr>
        <a:xfrm>
          <a:off x="266826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933788"/>
        <a:ext cx="1020760" cy="622526"/>
      </dsp:txXfrm>
    </dsp:sp>
    <dsp:sp modelId="{40CB1993-CF22-4691-A062-43869D951751}">
      <dsp:nvSpPr>
        <dsp:cNvPr id="0" name=""/>
        <dsp:cNvSpPr/>
      </dsp:nvSpPr>
      <dsp:spPr>
        <a:xfrm>
          <a:off x="3908320"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622526"/>
      </dsp:txXfrm>
    </dsp:sp>
    <dsp:sp modelId="{7A8D2EC2-D412-47F2-BE6E-1424287C2174}">
      <dsp:nvSpPr>
        <dsp:cNvPr id="0" name=""/>
        <dsp:cNvSpPr/>
      </dsp:nvSpPr>
      <dsp:spPr>
        <a:xfrm>
          <a:off x="5094373" y="700341"/>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933788"/>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933788"/>
        <a:ext cx="1020760" cy="622526"/>
      </dsp:txXfrm>
    </dsp:sp>
    <dsp:sp modelId="{6EEF46BC-BED0-4B07-8145-9AA4EF0079F8}">
      <dsp:nvSpPr>
        <dsp:cNvPr id="0" name=""/>
        <dsp:cNvSpPr/>
      </dsp:nvSpPr>
      <dsp:spPr>
        <a:xfrm>
          <a:off x="6064400"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62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622526"/>
      </dsp:txXfrm>
    </dsp:sp>
    <dsp:sp modelId="{5017F307-5544-4E7B-A62E-4955B1B4473F}">
      <dsp:nvSpPr>
        <dsp:cNvPr id="0" name=""/>
        <dsp:cNvSpPr/>
      </dsp:nvSpPr>
      <dsp:spPr>
        <a:xfrm>
          <a:off x="7292236" y="699512"/>
          <a:ext cx="155631" cy="155631"/>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vList4#3">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4#6">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9BFD7-2748-4F40-AF23-9648313A4131}" type="datetimeFigureOut">
              <a:rPr lang="zh-CN" altLang="en-US" smtClean="0"/>
              <a:pPr/>
              <a:t>2019/5/21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4E5E94-F389-4815-8451-9447598DAE4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6634780-6DC8-4B66-B572-6B6747D75E16}" type="slidenum">
              <a:rPr lang="zh-CN" altLang="en-US" smtClean="0">
                <a:solidFill>
                  <a:prstClr val="black"/>
                </a:solidFill>
              </a:rPr>
              <a:pPr/>
              <a:t>1</a:t>
            </a:fld>
            <a:endParaRPr lang="zh-CN" altLang="en-US"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42938"/>
            <a:ext cx="5703888" cy="3209925"/>
          </a:xfrm>
          <a:prstGeom prst="rect">
            <a:avLst/>
          </a:prstGeom>
        </p:spPr>
      </p:sp>
      <p:sp>
        <p:nvSpPr>
          <p:cNvPr id="3" name="备注占位符 2"/>
          <p:cNvSpPr>
            <a:spLocks noGrp="1"/>
          </p:cNvSpPr>
          <p:nvPr>
            <p:ph type="body" idx="1"/>
          </p:nvPr>
        </p:nvSpPr>
        <p:spPr/>
        <p:txBody>
          <a:bodyPr>
            <a:normAutofit/>
          </a:bodyPr>
          <a:lstStyle/>
          <a:p>
            <a:r>
              <a:rPr lang="zh-CN" altLang="en-US" dirty="0" smtClean="0"/>
              <a:t>流程图简单介绍</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14</a:t>
            </a:fld>
            <a:endParaRPr lang="zh-CN" altLang="en-US"/>
          </a:p>
        </p:txBody>
      </p:sp>
    </p:spTree>
    <p:extLst>
      <p:ext uri="{BB962C8B-B14F-4D97-AF65-F5344CB8AC3E}">
        <p14:creationId xmlns="" xmlns:p14="http://schemas.microsoft.com/office/powerpoint/2010/main" val="2531145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如果新增股东涉及私募基金、等基金理财产品，则需产品向基金业协会备案，券商提交材料时要按照备案文件和开户情况提交明细，以防出现名称、证件号码不一致的情况。</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42938"/>
            <a:ext cx="5703888" cy="3209925"/>
          </a:xfrm>
          <a:prstGeom prst="rect">
            <a:avLst/>
          </a:prstGeom>
        </p:spPr>
      </p:sp>
      <p:sp>
        <p:nvSpPr>
          <p:cNvPr id="3" name="备注占位符 2"/>
          <p:cNvSpPr>
            <a:spLocks noGrp="1"/>
          </p:cNvSpPr>
          <p:nvPr>
            <p:ph type="body" idx="1"/>
          </p:nvPr>
        </p:nvSpPr>
        <p:spPr/>
        <p:txBody>
          <a:bodyPr>
            <a:normAutofit/>
          </a:bodyPr>
          <a:lstStyle/>
          <a:p>
            <a:r>
              <a:rPr lang="zh-CN" altLang="en-US" dirty="0" smtClean="0"/>
              <a:t>流程图简单介绍</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16</a:t>
            </a:fld>
            <a:endParaRPr lang="zh-CN" altLang="en-US"/>
          </a:p>
        </p:txBody>
      </p:sp>
    </p:spTree>
    <p:extLst>
      <p:ext uri="{BB962C8B-B14F-4D97-AF65-F5344CB8AC3E}">
        <p14:creationId xmlns="" xmlns:p14="http://schemas.microsoft.com/office/powerpoint/2010/main" val="6890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把业务状态的突出框去掉</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没有对应股份性质填写</a:t>
            </a:r>
            <a:r>
              <a:rPr lang="en-US" altLang="zh-CN" dirty="0" smtClean="0"/>
              <a:t>0</a:t>
            </a:r>
            <a:r>
              <a:rPr lang="zh-CN" altLang="en-US" dirty="0" smtClean="0"/>
              <a:t>，户数要和证件号码一致</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21</a:t>
            </a:fld>
            <a:endParaRPr lang="zh-CN" altLang="en-US"/>
          </a:p>
        </p:txBody>
      </p:sp>
    </p:spTree>
    <p:extLst>
      <p:ext uri="{BB962C8B-B14F-4D97-AF65-F5344CB8AC3E}">
        <p14:creationId xmlns="" xmlns:p14="http://schemas.microsoft.com/office/powerpoint/2010/main" val="3385477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42938"/>
            <a:ext cx="5703888" cy="3209925"/>
          </a:xfrm>
          <a:prstGeom prst="rect">
            <a:avLst/>
          </a:prstGeo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一开始可以提到中国结算的业务都是申报制（发行人自行申报）及核准（等股转数据来了才能做，同时比对股转数据、发行人申报数据，以及其他必需文件）</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24</a:t>
            </a:fld>
            <a:endParaRPr lang="zh-CN" altLang="en-US"/>
          </a:p>
        </p:txBody>
      </p:sp>
    </p:spTree>
    <p:extLst>
      <p:ext uri="{BB962C8B-B14F-4D97-AF65-F5344CB8AC3E}">
        <p14:creationId xmlns="" xmlns:p14="http://schemas.microsoft.com/office/powerpoint/2010/main" val="6890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产品登记：开户名称、股转明细表和验资报告三者保持一致，核对开户名称</a:t>
            </a:r>
            <a:r>
              <a:rPr lang="en-US" altLang="zh-CN" dirty="0" smtClean="0"/>
              <a:t>1</a:t>
            </a:r>
            <a:r>
              <a:rPr lang="zh-CN" altLang="en-US" dirty="0" smtClean="0"/>
              <a:t>和基金备案名称</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28</a:t>
            </a:fld>
            <a:endParaRPr lang="zh-CN" altLang="en-US"/>
          </a:p>
        </p:txBody>
      </p:sp>
    </p:spTree>
    <p:extLst>
      <p:ext uri="{BB962C8B-B14F-4D97-AF65-F5344CB8AC3E}">
        <p14:creationId xmlns="" xmlns:p14="http://schemas.microsoft.com/office/powerpoint/2010/main" val="918977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股东交易券商对应托管单元</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29</a:t>
            </a:fld>
            <a:endParaRPr lang="zh-CN" altLang="en-US"/>
          </a:p>
        </p:txBody>
      </p:sp>
    </p:spTree>
    <p:extLst>
      <p:ext uri="{BB962C8B-B14F-4D97-AF65-F5344CB8AC3E}">
        <p14:creationId xmlns="" xmlns:p14="http://schemas.microsoft.com/office/powerpoint/2010/main" val="1347368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2</a:t>
            </a:fld>
            <a:endParaRPr lang="zh-CN" altLang="en-US"/>
          </a:p>
        </p:txBody>
      </p:sp>
    </p:spTree>
    <p:extLst>
      <p:ext uri="{BB962C8B-B14F-4D97-AF65-F5344CB8AC3E}">
        <p14:creationId xmlns="" xmlns:p14="http://schemas.microsoft.com/office/powerpoint/2010/main" val="3173493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42938"/>
            <a:ext cx="5703888" cy="3209925"/>
          </a:xfrm>
          <a:prstGeom prst="rect">
            <a:avLst/>
          </a:prstGeo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一开始可以提到中国结算的业务都是申报制（发行人自行申报）及核准（等股转数据来了才能做，同时比对股转数据、发行人申报数据，以及其他必需文件）</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32</a:t>
            </a:fld>
            <a:endParaRPr lang="zh-CN" altLang="en-US"/>
          </a:p>
        </p:txBody>
      </p:sp>
    </p:spTree>
    <p:extLst>
      <p:ext uri="{BB962C8B-B14F-4D97-AF65-F5344CB8AC3E}">
        <p14:creationId xmlns="" xmlns:p14="http://schemas.microsoft.com/office/powerpoint/2010/main" val="6890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提示核对数据</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33</a:t>
            </a:fld>
            <a:endParaRPr lang="zh-CN" altLang="en-US"/>
          </a:p>
        </p:txBody>
      </p:sp>
    </p:spTree>
    <p:extLst>
      <p:ext uri="{BB962C8B-B14F-4D97-AF65-F5344CB8AC3E}">
        <p14:creationId xmlns="" xmlns:p14="http://schemas.microsoft.com/office/powerpoint/2010/main" val="3710567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38</a:t>
            </a:fld>
            <a:endParaRPr lang="zh-CN" altLang="en-US"/>
          </a:p>
        </p:txBody>
      </p:sp>
    </p:spTree>
    <p:extLst>
      <p:ext uri="{BB962C8B-B14F-4D97-AF65-F5344CB8AC3E}">
        <p14:creationId xmlns="" xmlns:p14="http://schemas.microsoft.com/office/powerpoint/2010/main" val="494477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42938"/>
            <a:ext cx="5703888" cy="3209925"/>
          </a:xfrm>
          <a:prstGeom prst="rect">
            <a:avLst/>
          </a:prstGeo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一开始可以提到中国结算的业务都是申报制（发行人自行申报）及核准（等股转数据来了才能做，同时比对股转数据、发行人申报数据，以及其他必需文件）</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40</a:t>
            </a:fld>
            <a:endParaRPr lang="zh-CN" altLang="en-US"/>
          </a:p>
        </p:txBody>
      </p:sp>
    </p:spTree>
    <p:extLst>
      <p:ext uri="{BB962C8B-B14F-4D97-AF65-F5344CB8AC3E}">
        <p14:creationId xmlns="" xmlns:p14="http://schemas.microsoft.com/office/powerpoint/2010/main" val="6890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42938"/>
            <a:ext cx="5703888" cy="3209925"/>
          </a:xfrm>
          <a:prstGeom prst="rect">
            <a:avLst/>
          </a:prstGeo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一开始可以提到中国结算的业务都是申报制（发行人自行申报）及核准（等股转数据来了才能做，同时比对股转数据、发行人申报数据，以及其他必需文件）</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43</a:t>
            </a:fld>
            <a:endParaRPr lang="zh-CN" altLang="en-US"/>
          </a:p>
        </p:txBody>
      </p:sp>
    </p:spTree>
    <p:extLst>
      <p:ext uri="{BB962C8B-B14F-4D97-AF65-F5344CB8AC3E}">
        <p14:creationId xmlns="" xmlns:p14="http://schemas.microsoft.com/office/powerpoint/2010/main" val="68905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46</a:t>
            </a:fld>
            <a:endParaRPr lang="zh-CN" altLang="en-US"/>
          </a:p>
        </p:txBody>
      </p:sp>
    </p:spTree>
    <p:extLst>
      <p:ext uri="{BB962C8B-B14F-4D97-AF65-F5344CB8AC3E}">
        <p14:creationId xmlns="" xmlns:p14="http://schemas.microsoft.com/office/powerpoint/2010/main" val="3884557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50</a:t>
            </a:fld>
            <a:endParaRPr lang="zh-CN" altLang="en-US"/>
          </a:p>
        </p:txBody>
      </p:sp>
    </p:spTree>
    <p:extLst>
      <p:ext uri="{BB962C8B-B14F-4D97-AF65-F5344CB8AC3E}">
        <p14:creationId xmlns="" xmlns:p14="http://schemas.microsoft.com/office/powerpoint/2010/main" val="8062021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公告名称，</a:t>
            </a:r>
            <a:r>
              <a:rPr lang="en-US" altLang="zh-CN" dirty="0"/>
              <a:t>T-3</a:t>
            </a:r>
            <a:r>
              <a:rPr lang="zh-CN" altLang="en-US" dirty="0"/>
              <a:t>日一定要在信息披露平台看到</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62</a:t>
            </a:fld>
            <a:endParaRPr lang="zh-CN" altLang="en-US"/>
          </a:p>
        </p:txBody>
      </p:sp>
    </p:spTree>
    <p:extLst>
      <p:ext uri="{BB962C8B-B14F-4D97-AF65-F5344CB8AC3E}">
        <p14:creationId xmlns="" xmlns:p14="http://schemas.microsoft.com/office/powerpoint/2010/main" val="41472219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63</a:t>
            </a:fld>
            <a:endParaRPr lang="zh-CN" altLang="en-US"/>
          </a:p>
        </p:txBody>
      </p:sp>
    </p:spTree>
    <p:extLst>
      <p:ext uri="{BB962C8B-B14F-4D97-AF65-F5344CB8AC3E}">
        <p14:creationId xmlns="" xmlns:p14="http://schemas.microsoft.com/office/powerpoint/2010/main" val="2474670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65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67</a:t>
            </a:fld>
            <a:endParaRPr lang="zh-CN" altLang="en-US"/>
          </a:p>
        </p:txBody>
      </p:sp>
    </p:spTree>
    <p:extLst>
      <p:ext uri="{BB962C8B-B14F-4D97-AF65-F5344CB8AC3E}">
        <p14:creationId xmlns="" xmlns:p14="http://schemas.microsoft.com/office/powerpoint/2010/main" val="19269874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举例</a:t>
            </a:r>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举例</a:t>
            </a:r>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76</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78</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79</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80</a:t>
            </a:fld>
            <a:endParaRPr lang="zh-CN" altLang="en-US"/>
          </a:p>
        </p:txBody>
      </p:sp>
    </p:spTree>
    <p:extLst>
      <p:ext uri="{BB962C8B-B14F-4D97-AF65-F5344CB8AC3E}">
        <p14:creationId xmlns:p14="http://schemas.microsoft.com/office/powerpoint/2010/main" xmlns="" val="2150129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87</a:t>
            </a:fld>
            <a:endParaRPr lang="zh-CN" altLang="en-US"/>
          </a:p>
        </p:txBody>
      </p:sp>
    </p:spTree>
    <p:extLst>
      <p:ext uri="{BB962C8B-B14F-4D97-AF65-F5344CB8AC3E}">
        <p14:creationId xmlns="" xmlns:p14="http://schemas.microsoft.com/office/powerpoint/2010/main" val="91235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pPr defTabSz="897301" eaLnBrk="0" fontAlgn="base" hangingPunct="0">
              <a:spcBef>
                <a:spcPct val="30000"/>
              </a:spcBef>
              <a:spcAft>
                <a:spcPct val="0"/>
              </a:spcAft>
              <a:defRPr/>
            </a:pPr>
            <a:r>
              <a:rPr lang="zh-CN" altLang="zh-CN" dirty="0" smtClean="0"/>
              <a:t>成功登录系统后，我们进入平台首页。首页分为三个部分。右上角的用户设置可以修改登录密码；中间页面显示您的待办业务或中国结算的相关通知。而最左侧的菜单则为主菜单，有以下功能。</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89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90</a:t>
            </a:fld>
            <a:endParaRPr lang="zh-CN" altLang="en-US"/>
          </a:p>
        </p:txBody>
      </p:sp>
    </p:spTree>
    <p:extLst>
      <p:ext uri="{BB962C8B-B14F-4D97-AF65-F5344CB8AC3E}">
        <p14:creationId xmlns="" xmlns:p14="http://schemas.microsoft.com/office/powerpoint/2010/main" val="3267355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94</a:t>
            </a:fld>
            <a:endParaRPr lang="zh-CN" altLang="en-US" dirty="0">
              <a:solidFill>
                <a:srgbClr val="000000"/>
              </a:solidFill>
            </a:endParaRPr>
          </a:p>
        </p:txBody>
      </p:sp>
    </p:spTree>
    <p:extLst>
      <p:ext uri="{BB962C8B-B14F-4D97-AF65-F5344CB8AC3E}">
        <p14:creationId xmlns="" xmlns:p14="http://schemas.microsoft.com/office/powerpoint/2010/main" val="1529771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sz="1600" b="0" i="0" kern="1200" dirty="0">
                <a:solidFill>
                  <a:schemeClr val="tx1"/>
                </a:solidFill>
                <a:latin typeface="+mn-lt"/>
                <a:ea typeface="+mn-ea"/>
                <a:cs typeface="+mn-cs"/>
              </a:rPr>
              <a:t>北京分公司注册成立于</a:t>
            </a:r>
            <a:r>
              <a:rPr lang="en-US" altLang="zh-CN" sz="1600" b="0" i="0" kern="1200" dirty="0">
                <a:solidFill>
                  <a:schemeClr val="tx1"/>
                </a:solidFill>
                <a:latin typeface="+mn-lt"/>
                <a:ea typeface="+mn-ea"/>
                <a:cs typeface="+mn-cs"/>
              </a:rPr>
              <a:t>2010</a:t>
            </a:r>
            <a:r>
              <a:rPr lang="zh-CN" altLang="en-US" sz="1600" b="0" i="0" kern="1200" dirty="0">
                <a:solidFill>
                  <a:schemeClr val="tx1"/>
                </a:solidFill>
                <a:latin typeface="+mn-lt"/>
                <a:ea typeface="+mn-ea"/>
                <a:cs typeface="+mn-cs"/>
              </a:rPr>
              <a:t>年</a:t>
            </a:r>
            <a:r>
              <a:rPr lang="en-US" altLang="zh-CN" sz="1600" b="0" i="0" kern="1200" dirty="0">
                <a:solidFill>
                  <a:schemeClr val="tx1"/>
                </a:solidFill>
                <a:latin typeface="+mn-lt"/>
                <a:ea typeface="+mn-ea"/>
                <a:cs typeface="+mn-cs"/>
              </a:rPr>
              <a:t>11</a:t>
            </a:r>
            <a:r>
              <a:rPr lang="zh-CN" altLang="en-US" sz="1600" b="0" i="0" kern="1200" dirty="0">
                <a:solidFill>
                  <a:schemeClr val="tx1"/>
                </a:solidFill>
                <a:latin typeface="+mn-lt"/>
                <a:ea typeface="+mn-ea"/>
                <a:cs typeface="+mn-cs"/>
              </a:rPr>
              <a:t>月</a:t>
            </a:r>
            <a:r>
              <a:rPr lang="en-US" altLang="zh-CN" sz="1600" b="0" i="0" kern="1200" dirty="0">
                <a:solidFill>
                  <a:schemeClr val="tx1"/>
                </a:solidFill>
                <a:latin typeface="+mn-lt"/>
                <a:ea typeface="+mn-ea"/>
                <a:cs typeface="+mn-cs"/>
              </a:rPr>
              <a:t>25</a:t>
            </a:r>
            <a:r>
              <a:rPr lang="zh-CN" altLang="en-US" sz="1600" b="0" i="0" kern="1200" dirty="0">
                <a:solidFill>
                  <a:schemeClr val="tx1"/>
                </a:solidFill>
                <a:latin typeface="+mn-lt"/>
                <a:ea typeface="+mn-ea"/>
                <a:cs typeface="+mn-cs"/>
              </a:rPr>
              <a:t>日，</a:t>
            </a:r>
            <a:r>
              <a:rPr lang="en-US" altLang="zh-CN" sz="1600" b="0" i="0" kern="1200" dirty="0">
                <a:solidFill>
                  <a:schemeClr val="tx1"/>
                </a:solidFill>
                <a:latin typeface="+mn-lt"/>
                <a:ea typeface="+mn-ea"/>
                <a:cs typeface="+mn-cs"/>
              </a:rPr>
              <a:t>2014</a:t>
            </a:r>
            <a:r>
              <a:rPr lang="zh-CN" altLang="en-US" sz="1600" b="0" i="0" kern="1200" dirty="0">
                <a:solidFill>
                  <a:schemeClr val="tx1"/>
                </a:solidFill>
                <a:latin typeface="+mn-lt"/>
                <a:ea typeface="+mn-ea"/>
                <a:cs typeface="+mn-cs"/>
              </a:rPr>
              <a:t>年</a:t>
            </a:r>
            <a:r>
              <a:rPr lang="en-US" altLang="zh-CN" sz="1600" b="0" i="0" kern="1200" dirty="0">
                <a:solidFill>
                  <a:schemeClr val="tx1"/>
                </a:solidFill>
                <a:latin typeface="+mn-lt"/>
                <a:ea typeface="+mn-ea"/>
                <a:cs typeface="+mn-cs"/>
              </a:rPr>
              <a:t>1</a:t>
            </a:r>
            <a:r>
              <a:rPr lang="zh-CN" altLang="en-US" sz="1600" b="0" i="0" kern="1200" dirty="0">
                <a:solidFill>
                  <a:schemeClr val="tx1"/>
                </a:solidFill>
                <a:latin typeface="+mn-lt"/>
                <a:ea typeface="+mn-ea"/>
                <a:cs typeface="+mn-cs"/>
              </a:rPr>
              <a:t>月</a:t>
            </a:r>
            <a:r>
              <a:rPr lang="en-US" altLang="zh-CN" sz="1600" b="0" i="0" kern="1200" dirty="0">
                <a:solidFill>
                  <a:schemeClr val="tx1"/>
                </a:solidFill>
                <a:latin typeface="+mn-lt"/>
                <a:ea typeface="+mn-ea"/>
                <a:cs typeface="+mn-cs"/>
              </a:rPr>
              <a:t>1</a:t>
            </a:r>
            <a:r>
              <a:rPr lang="zh-CN" altLang="en-US" sz="1600" b="0" i="0" kern="1200" dirty="0">
                <a:solidFill>
                  <a:schemeClr val="tx1"/>
                </a:solidFill>
                <a:latin typeface="+mn-lt"/>
                <a:ea typeface="+mn-ea"/>
                <a:cs typeface="+mn-cs"/>
              </a:rPr>
              <a:t>日进行了</a:t>
            </a:r>
            <a:r>
              <a:rPr lang="zh-CN" altLang="en-US" sz="1600" dirty="0">
                <a:latin typeface="黑体" panose="02010609060101010101" pitchFamily="49" charset="-122"/>
                <a:ea typeface="黑体" panose="02010609060101010101" pitchFamily="49" charset="-122"/>
                <a:cs typeface="Times New Roman" pitchFamily="18" charset="0"/>
              </a:rPr>
              <a:t>进行了职能转换和名称调整，</a:t>
            </a:r>
            <a:r>
              <a:rPr lang="en-US" altLang="zh-CN" sz="1600" dirty="0">
                <a:latin typeface="黑体" panose="02010609060101010101" pitchFamily="49" charset="-122"/>
                <a:ea typeface="黑体" panose="02010609060101010101" pitchFamily="49" charset="-122"/>
                <a:cs typeface="Times New Roman" pitchFamily="18" charset="0"/>
              </a:rPr>
              <a:t>2014</a:t>
            </a:r>
            <a:r>
              <a:rPr lang="zh-CN" altLang="en-US" sz="1600" dirty="0">
                <a:latin typeface="黑体" panose="02010609060101010101" pitchFamily="49" charset="-122"/>
                <a:ea typeface="黑体" panose="02010609060101010101" pitchFamily="49" charset="-122"/>
                <a:cs typeface="Times New Roman" pitchFamily="18" charset="0"/>
              </a:rPr>
              <a:t>年</a:t>
            </a:r>
            <a:r>
              <a:rPr lang="en-US" altLang="zh-CN" sz="1600" dirty="0">
                <a:latin typeface="黑体" panose="02010609060101010101" pitchFamily="49" charset="-122"/>
                <a:ea typeface="黑体" panose="02010609060101010101" pitchFamily="49" charset="-122"/>
                <a:cs typeface="Times New Roman" pitchFamily="18" charset="0"/>
              </a:rPr>
              <a:t>5</a:t>
            </a:r>
            <a:r>
              <a:rPr lang="zh-CN" altLang="en-US" sz="1600" dirty="0">
                <a:latin typeface="黑体" panose="02010609060101010101" pitchFamily="49" charset="-122"/>
                <a:ea typeface="黑体" panose="02010609060101010101" pitchFamily="49" charset="-122"/>
                <a:cs typeface="Times New Roman" pitchFamily="18" charset="0"/>
              </a:rPr>
              <a:t>月</a:t>
            </a:r>
            <a:r>
              <a:rPr lang="en-US" altLang="zh-CN" sz="1600" dirty="0">
                <a:latin typeface="黑体" panose="02010609060101010101" pitchFamily="49" charset="-122"/>
                <a:ea typeface="黑体" panose="02010609060101010101" pitchFamily="49" charset="-122"/>
                <a:cs typeface="Times New Roman" pitchFamily="18" charset="0"/>
              </a:rPr>
              <a:t>19</a:t>
            </a:r>
            <a:r>
              <a:rPr lang="zh-CN" altLang="en-US" sz="1600" dirty="0">
                <a:latin typeface="黑体" panose="02010609060101010101" pitchFamily="49" charset="-122"/>
                <a:ea typeface="黑体" panose="02010609060101010101" pitchFamily="49" charset="-122"/>
                <a:cs typeface="Times New Roman" pitchFamily="18" charset="0"/>
              </a:rPr>
              <a:t>日新三板登记结算系统上线，</a:t>
            </a:r>
            <a:r>
              <a:rPr lang="zh-CN" altLang="en-US" sz="1600" b="0" i="0" kern="1200" dirty="0">
                <a:solidFill>
                  <a:schemeClr val="tx1"/>
                </a:solidFill>
                <a:latin typeface="+mn-lt"/>
                <a:ea typeface="+mn-ea"/>
                <a:cs typeface="+mn-cs"/>
              </a:rPr>
              <a:t>目前北京分公司设立了综合部、财务部、结算业务部、发行人业务部、投资者业务部、信息服务部、客户服务部共</a:t>
            </a:r>
            <a:r>
              <a:rPr lang="en-US" altLang="zh-CN" sz="1600" b="0" i="0" kern="1200" dirty="0">
                <a:solidFill>
                  <a:schemeClr val="tx1"/>
                </a:solidFill>
                <a:latin typeface="+mn-lt"/>
                <a:ea typeface="+mn-ea"/>
                <a:cs typeface="+mn-cs"/>
              </a:rPr>
              <a:t>7</a:t>
            </a:r>
            <a:r>
              <a:rPr lang="zh-CN" altLang="en-US" sz="1600" b="0" i="0" kern="1200" dirty="0">
                <a:solidFill>
                  <a:schemeClr val="tx1"/>
                </a:solidFill>
                <a:latin typeface="+mn-lt"/>
                <a:ea typeface="+mn-ea"/>
                <a:cs typeface="+mn-cs"/>
              </a:rPr>
              <a:t>个职能部门。主要职能：</a:t>
            </a:r>
            <a:r>
              <a:rPr lang="zh-CN" altLang="en-US" sz="1400" dirty="0">
                <a:latin typeface="黑体" panose="02010609060101010101" pitchFamily="49" charset="-122"/>
                <a:ea typeface="黑体" panose="02010609060101010101" pitchFamily="49" charset="-122"/>
                <a:cs typeface="Times New Roman" pitchFamily="18" charset="0"/>
              </a:rPr>
              <a:t>为全国中小企业股份转让系统</a:t>
            </a:r>
            <a:r>
              <a:rPr lang="zh-CN" altLang="en-US" sz="1400" dirty="0">
                <a:solidFill>
                  <a:srgbClr val="C00000"/>
                </a:solidFill>
                <a:latin typeface="黑体" panose="02010609060101010101" pitchFamily="49" charset="-122"/>
                <a:ea typeface="黑体" panose="02010609060101010101" pitchFamily="49" charset="-122"/>
                <a:cs typeface="Times New Roman" pitchFamily="18" charset="0"/>
              </a:rPr>
              <a:t>（新三板）</a:t>
            </a:r>
            <a:r>
              <a:rPr lang="zh-CN" altLang="en-US" sz="1400" dirty="0">
                <a:latin typeface="黑体" panose="02010609060101010101" pitchFamily="49" charset="-122"/>
                <a:ea typeface="黑体" panose="02010609060101010101" pitchFamily="49" charset="-122"/>
                <a:cs typeface="Times New Roman" pitchFamily="18" charset="0"/>
              </a:rPr>
              <a:t>的挂牌证券提供良好的</a:t>
            </a:r>
            <a:r>
              <a:rPr lang="zh-CN" altLang="en-US" sz="1400" dirty="0">
                <a:solidFill>
                  <a:srgbClr val="C00000"/>
                </a:solidFill>
                <a:latin typeface="黑体" panose="02010609060101010101" pitchFamily="49" charset="-122"/>
                <a:ea typeface="黑体" panose="02010609060101010101" pitchFamily="49" charset="-122"/>
                <a:cs typeface="Times New Roman" pitchFamily="18" charset="0"/>
              </a:rPr>
              <a:t>登记结算服务</a:t>
            </a:r>
            <a:r>
              <a:rPr lang="zh-CN" altLang="en-US" sz="1400" dirty="0">
                <a:latin typeface="黑体" panose="02010609060101010101" pitchFamily="49" charset="-122"/>
                <a:ea typeface="黑体" panose="02010609060101010101" pitchFamily="49" charset="-122"/>
                <a:cs typeface="Times New Roman" pitchFamily="18" charset="0"/>
              </a:rPr>
              <a:t>，确保全国股转系统登记结算系统的安全高效运行，为多层次资本市场的创新发展做出积极贡献。</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8</a:t>
            </a:fld>
            <a:endParaRPr lang="zh-CN" altLang="en-US"/>
          </a:p>
        </p:txBody>
      </p:sp>
    </p:spTree>
    <p:extLst>
      <p:ext uri="{BB962C8B-B14F-4D97-AF65-F5344CB8AC3E}">
        <p14:creationId xmlns="" xmlns:p14="http://schemas.microsoft.com/office/powerpoint/2010/main" val="3489922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13</a:t>
            </a:fld>
            <a:endParaRPr lang="zh-CN" altLang="en-US"/>
          </a:p>
        </p:txBody>
      </p:sp>
    </p:spTree>
    <p:extLst>
      <p:ext uri="{BB962C8B-B14F-4D97-AF65-F5344CB8AC3E}">
        <p14:creationId xmlns="" xmlns:p14="http://schemas.microsoft.com/office/powerpoint/2010/main" val="1926987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2F0829-CDF1-40C3-AF3D-8B71968FBC7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D2EE33-9D06-47F3-ADD1-904BEC656C3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F463607-19F6-456E-AE40-934FAD4C61A2}"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513264" y="2238375"/>
            <a:ext cx="395287" cy="296466"/>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6" name="矩形 5"/>
          <p:cNvSpPr/>
          <p:nvPr/>
        </p:nvSpPr>
        <p:spPr>
          <a:xfrm>
            <a:off x="3694113" y="2446735"/>
            <a:ext cx="527050" cy="409575"/>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7" name="矩形 6"/>
          <p:cNvSpPr/>
          <p:nvPr/>
        </p:nvSpPr>
        <p:spPr>
          <a:xfrm>
            <a:off x="4405314" y="3069432"/>
            <a:ext cx="358775" cy="270272"/>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8" name="矩形 7"/>
          <p:cNvSpPr/>
          <p:nvPr/>
        </p:nvSpPr>
        <p:spPr>
          <a:xfrm>
            <a:off x="4976813" y="1869282"/>
            <a:ext cx="252412" cy="189310"/>
          </a:xfrm>
          <a:prstGeom prst="rect">
            <a:avLst/>
          </a:prstGeom>
          <a:noFill/>
          <a:ln w="1270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9" name="矩形 8"/>
          <p:cNvSpPr/>
          <p:nvPr/>
        </p:nvSpPr>
        <p:spPr>
          <a:xfrm>
            <a:off x="3122613" y="1862138"/>
            <a:ext cx="719137" cy="540544"/>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pic>
        <p:nvPicPr>
          <p:cNvPr id="10" name="图片 11"/>
          <p:cNvPicPr>
            <a:picLocks noChangeAspect="1"/>
          </p:cNvPicPr>
          <p:nvPr/>
        </p:nvPicPr>
        <p:blipFill>
          <a:blip r:embed="rId3" cstate="print"/>
          <a:srcRect t="89365"/>
          <a:stretch>
            <a:fillRect/>
          </a:stretch>
        </p:blipFill>
        <p:spPr bwMode="auto">
          <a:xfrm>
            <a:off x="0" y="4594622"/>
            <a:ext cx="9144000" cy="546497"/>
          </a:xfrm>
          <a:prstGeom prst="rect">
            <a:avLst/>
          </a:prstGeom>
          <a:noFill/>
          <a:ln w="9525">
            <a:noFill/>
            <a:miter lim="800000"/>
            <a:headEnd/>
            <a:tailEnd/>
          </a:ln>
        </p:spPr>
      </p:pic>
      <p:sp>
        <p:nvSpPr>
          <p:cNvPr id="11" name="矩形 10"/>
          <p:cNvSpPr/>
          <p:nvPr userDrawn="1"/>
        </p:nvSpPr>
        <p:spPr>
          <a:xfrm>
            <a:off x="214314" y="4714875"/>
            <a:ext cx="3857625" cy="321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FFFFFF"/>
              </a:solidFill>
            </a:endParaRPr>
          </a:p>
        </p:txBody>
      </p:sp>
      <p:sp>
        <p:nvSpPr>
          <p:cNvPr id="14" name="图片占位符 13"/>
          <p:cNvSpPr>
            <a:spLocks noGrp="1"/>
          </p:cNvSpPr>
          <p:nvPr>
            <p:ph type="pic" sz="quarter" idx="13"/>
          </p:nvPr>
        </p:nvSpPr>
        <p:spPr>
          <a:xfrm>
            <a:off x="-1" y="1401479"/>
            <a:ext cx="3016800" cy="2043900"/>
          </a:xfrm>
        </p:spPr>
        <p:txBody>
          <a:bodyPr rtlCol="0">
            <a:normAutofit/>
          </a:bodyPr>
          <a:lstStyle/>
          <a:p>
            <a:pPr lvl="0"/>
            <a:r>
              <a:rPr lang="zh-CN" altLang="en-US" noProof="0" smtClean="0"/>
              <a:t>单击图标添加图片</a:t>
            </a:r>
            <a:endParaRPr lang="zh-CN" altLang="en-US" noProof="0"/>
          </a:p>
        </p:txBody>
      </p:sp>
      <p:sp>
        <p:nvSpPr>
          <p:cNvPr id="30" name="文本占位符 2"/>
          <p:cNvSpPr>
            <a:spLocks noGrp="1"/>
          </p:cNvSpPr>
          <p:nvPr>
            <p:ph type="body" idx="1"/>
          </p:nvPr>
        </p:nvSpPr>
        <p:spPr>
          <a:xfrm>
            <a:off x="2479005" y="2262003"/>
            <a:ext cx="996022" cy="756083"/>
          </a:xfrm>
          <a:prstGeom prst="rect">
            <a:avLst/>
          </a:prstGeom>
          <a:solidFill>
            <a:srgbClr val="5C000D"/>
          </a:solidFill>
          <a:ln w="28575">
            <a:solidFill>
              <a:srgbClr val="BC001B"/>
            </a:solidFill>
          </a:ln>
        </p:spPr>
        <p:txBody>
          <a:bodyPr anchor="ctr">
            <a:noAutofit/>
          </a:bodyPr>
          <a:lstStyle>
            <a:lvl1pPr marL="0" indent="0" algn="ctr">
              <a:lnSpc>
                <a:spcPts val="6000"/>
              </a:lnSpc>
              <a:spcBef>
                <a:spcPts val="0"/>
              </a:spcBef>
              <a:buNone/>
              <a:defRPr sz="5400" b="1" baseline="0">
                <a:solidFill>
                  <a:schemeClr val="bg1"/>
                </a:solidFill>
                <a:latin typeface="Arial" pitchFamily="34" charset="0"/>
                <a:ea typeface="黑体" pitchFamily="49" charset="-122"/>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0" dirty="0" smtClean="0"/>
              <a:t>单击此处编辑母版文本样式</a:t>
            </a:r>
          </a:p>
        </p:txBody>
      </p:sp>
      <p:sp>
        <p:nvSpPr>
          <p:cNvPr id="2" name="标题 1"/>
          <p:cNvSpPr>
            <a:spLocks noGrp="1"/>
          </p:cNvSpPr>
          <p:nvPr>
            <p:ph type="title"/>
          </p:nvPr>
        </p:nvSpPr>
        <p:spPr>
          <a:xfrm>
            <a:off x="3707904" y="2380340"/>
            <a:ext cx="5184576" cy="540101"/>
          </a:xfrm>
        </p:spPr>
        <p:txBody>
          <a:bodyPr>
            <a:normAutofit/>
          </a:bodyPr>
          <a:lstStyle>
            <a:lvl1pPr algn="l">
              <a:defRPr sz="2800" b="0" cap="none" spc="0" baseline="0">
                <a:ln>
                  <a:noFill/>
                </a:ln>
                <a:solidFill>
                  <a:schemeClr val="bg1"/>
                </a:solidFill>
                <a:effectLst/>
                <a:latin typeface="Arial" pitchFamily="34" charset="0"/>
              </a:defRPr>
            </a:lvl1pPr>
          </a:lstStyle>
          <a:p>
            <a:r>
              <a:rPr lang="zh-CN" altLang="en-US" smtClean="0"/>
              <a:t>单击此处编辑母版标题样式</a:t>
            </a:r>
            <a:endParaRPr lang="zh-CN" altLang="en-US" dirty="0"/>
          </a:p>
        </p:txBody>
      </p:sp>
      <p:sp>
        <p:nvSpPr>
          <p:cNvPr id="12" name="灯片编号占位符 5"/>
          <p:cNvSpPr>
            <a:spLocks noGrp="1"/>
          </p:cNvSpPr>
          <p:nvPr>
            <p:ph type="sldNum" sz="quarter" idx="14"/>
          </p:nvPr>
        </p:nvSpPr>
        <p:spPr>
          <a:xfrm>
            <a:off x="3419872" y="4683919"/>
            <a:ext cx="2133600" cy="357188"/>
          </a:xfrm>
        </p:spPr>
        <p:txBody>
          <a:bodyPr/>
          <a:lstStyle>
            <a:lvl1pPr>
              <a:defRPr/>
            </a:lvl1pPr>
          </a:lstStyle>
          <a:p>
            <a:pPr>
              <a:defRPr/>
            </a:pPr>
            <a:r>
              <a:rPr lang="en-US" altLang="zh-CN" dirty="0" smtClean="0">
                <a:solidFill>
                  <a:srgbClr val="000000"/>
                </a:solidFill>
              </a:rPr>
              <a:t>1</a:t>
            </a:r>
            <a:endParaRPr lang="zh-CN" altLang="en-US" dirty="0">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3919"/>
            <a:ext cx="2133600" cy="357188"/>
          </a:xfrm>
          <a:prstGeom prst="rect">
            <a:avLst/>
          </a:prstGeom>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xfrm>
            <a:off x="3124200" y="4683919"/>
            <a:ext cx="2895600" cy="357188"/>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EE598E4-D949-46A6-A5D1-2760F8946FD5}" type="slidenum">
              <a:rPr lang="en-US" altLang="zh-CN"/>
              <a:pPr>
                <a:defRPr/>
              </a:pPr>
              <a:t>‹#›</a:t>
            </a:fld>
            <a:endParaRPr lang="en-US" altLang="zh-CN"/>
          </a:p>
        </p:txBody>
      </p:sp>
      <p:sp>
        <p:nvSpPr>
          <p:cNvPr id="6" name="内容占位符 5"/>
          <p:cNvSpPr>
            <a:spLocks noGrp="1"/>
          </p:cNvSpPr>
          <p:nvPr>
            <p:ph sz="quarter" idx="13"/>
          </p:nvPr>
        </p:nvSpPr>
        <p:spPr>
          <a:xfrm>
            <a:off x="539750" y="87474"/>
            <a:ext cx="4392290" cy="323850"/>
          </a:xfrm>
        </p:spPr>
        <p:txBody>
          <a:bodyPr/>
          <a:lstStyle>
            <a:lvl1pPr marL="0" indent="0">
              <a:buNone/>
              <a:defRPr sz="28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sz="1500" dirty="0">
              <a:solidFill>
                <a:schemeClr val="tx1"/>
              </a:solidFill>
            </a:endParaRPr>
          </a:p>
        </p:txBody>
      </p:sp>
      <p:sp>
        <p:nvSpPr>
          <p:cNvPr id="4" name="页脚占位符 4"/>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0502FF57-6340-42A2-9D14-BB5BFD052EFD}" type="slidenum">
              <a:rPr lang="zh-CN" altLang="en-US"/>
              <a:pPr/>
              <a:t>‹#›</a:t>
            </a:fld>
            <a:endParaRPr lang="zh-CN" altLang="en-US" sz="1500" dirty="0">
              <a:solidFill>
                <a:schemeClr val="tx1"/>
              </a:solidFill>
            </a:endParaRPr>
          </a:p>
        </p:txBody>
      </p:sp>
      <p:pic>
        <p:nvPicPr>
          <p:cNvPr id="6" name="图片 5" descr="logo.JPG"/>
          <p:cNvPicPr>
            <a:picLocks noChangeAspect="1"/>
          </p:cNvPicPr>
          <p:nvPr userDrawn="1"/>
        </p:nvPicPr>
        <p:blipFill>
          <a:blip r:embed="rId2" cstate="print"/>
          <a:stretch>
            <a:fillRect/>
          </a:stretch>
        </p:blipFill>
        <p:spPr>
          <a:xfrm>
            <a:off x="7643834" y="4661312"/>
            <a:ext cx="1323248" cy="375050"/>
          </a:xfrm>
          <a:prstGeom prst="rect">
            <a:avLst/>
          </a:prstGeom>
        </p:spPr>
      </p:pic>
    </p:spTree>
    <p:extLst>
      <p:ext uri="{BB962C8B-B14F-4D97-AF65-F5344CB8AC3E}">
        <p14:creationId xmlns="" xmlns:p14="http://schemas.microsoft.com/office/powerpoint/2010/main" val="937440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2F0829-CDF1-40C3-AF3D-8B71968FBC7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23E1172-958C-4B8F-9BF3-1D23AEC57190}"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E01296-A8EB-438D-88E7-83122A39223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E7FBE9-FB7A-45CA-8EFF-DA2F67104EF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278C190-5BC7-4C9B-BA39-26D1BD7B524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23E1172-958C-4B8F-9BF3-1D23AEC57190}"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FD1EF74-FB56-406B-B126-74FBBAF2174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B60E1C5-2CD8-4506-A3BB-68C6701D309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33AD41E-C6CC-478E-ADC1-163CEEC401C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DECD494-C771-4284-BF98-D329B2E2500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D2EE33-9D06-47F3-ADD1-904BEC656C3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F463607-19F6-456E-AE40-934FAD4C61A2}"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E01296-A8EB-438D-88E7-83122A39223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E7FBE9-FB7A-45CA-8EFF-DA2F67104EF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278C190-5BC7-4C9B-BA39-26D1BD7B524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FD1EF74-FB56-406B-B126-74FBBAF2174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B60E1C5-2CD8-4506-A3BB-68C6701D309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33AD41E-C6CC-478E-ADC1-163CEEC401C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DECD494-C771-4284-BF98-D329B2E2500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ea typeface="宋体" pitchFamily="2" charset="-122"/>
              </a:defRPr>
            </a:lvl1pPr>
          </a:lstStyle>
          <a:p>
            <a:pPr fontAlgn="base">
              <a:spcBef>
                <a:spcPct val="0"/>
              </a:spcBef>
              <a:spcAft>
                <a:spcPct val="0"/>
              </a:spcAft>
              <a:defRPr/>
            </a:pPr>
            <a:fld id="{FA871344-C599-4F09-AF2D-550F125D344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4" r:id="rId13"/>
    <p:sldLayoutId id="2147483687" r:id="rId14"/>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ea typeface="宋体" pitchFamily="2" charset="-122"/>
              </a:defRPr>
            </a:lvl1pPr>
          </a:lstStyle>
          <a:p>
            <a:pPr fontAlgn="base">
              <a:spcBef>
                <a:spcPct val="0"/>
              </a:spcBef>
              <a:spcAft>
                <a:spcPct val="0"/>
              </a:spcAft>
              <a:defRPr/>
            </a:pPr>
            <a:fld id="{FA871344-C599-4F09-AF2D-550F125D344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5.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diagramData" Target="../diagrams/data14.xml"/><Relationship Id="rId7"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4.xml"/><Relationship Id="rId4" Type="http://schemas.openxmlformats.org/officeDocument/2006/relationships/image" Target="../media/image63.png"/></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4.xml"/><Relationship Id="rId4" Type="http://schemas.openxmlformats.org/officeDocument/2006/relationships/image" Target="../media/image63.png"/></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4.xml"/><Relationship Id="rId4" Type="http://schemas.openxmlformats.org/officeDocument/2006/relationships/image" Target="../media/image63.png"/></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8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68.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63550" y="2139553"/>
            <a:ext cx="8680450" cy="2633663"/>
          </a:xfrm>
          <a:prstGeom prst="rect">
            <a:avLst/>
          </a:prstGeom>
          <a:noFill/>
          <a:ln w="9525">
            <a:noFill/>
            <a:miter lim="800000"/>
            <a:headEnd/>
            <a:tailEnd/>
          </a:ln>
        </p:spPr>
      </p:pic>
      <p:sp>
        <p:nvSpPr>
          <p:cNvPr id="2051" name="Text Box 4"/>
          <p:cNvSpPr txBox="1">
            <a:spLocks noChangeArrowheads="1"/>
          </p:cNvSpPr>
          <p:nvPr/>
        </p:nvSpPr>
        <p:spPr bwMode="auto">
          <a:xfrm>
            <a:off x="774700" y="2331244"/>
            <a:ext cx="6317580" cy="978729"/>
          </a:xfrm>
          <a:prstGeom prst="rect">
            <a:avLst/>
          </a:prstGeom>
          <a:noFill/>
          <a:ln w="9525">
            <a:noFill/>
            <a:miter lim="800000"/>
            <a:headEnd/>
            <a:tailEnd/>
          </a:ln>
        </p:spPr>
        <p:txBody>
          <a:bodyPr wrap="square">
            <a:spAutoFit/>
          </a:bodyPr>
          <a:lstStyle/>
          <a:p>
            <a:pPr>
              <a:lnSpc>
                <a:spcPct val="120000"/>
              </a:lnSpc>
            </a:pPr>
            <a:r>
              <a:rPr kumimoji="1" lang="zh-CN" altLang="en-US" sz="2400" b="1" dirty="0" smtClean="0">
                <a:latin typeface="微软雅黑" pitchFamily="34" charset="-122"/>
                <a:ea typeface="微软雅黑" pitchFamily="34" charset="-122"/>
              </a:rPr>
              <a:t>中国结算北京分公司</a:t>
            </a:r>
          </a:p>
          <a:p>
            <a:pPr>
              <a:lnSpc>
                <a:spcPct val="120000"/>
              </a:lnSpc>
            </a:pPr>
            <a:r>
              <a:rPr kumimoji="1" lang="zh-CN" altLang="en-US" sz="2400" b="1" dirty="0" smtClean="0">
                <a:latin typeface="微软雅黑" pitchFamily="34" charset="-122"/>
                <a:ea typeface="微软雅黑" pitchFamily="34" charset="-122"/>
              </a:rPr>
              <a:t>新三板发行人股份登记业务介绍</a:t>
            </a:r>
            <a:endParaRPr kumimoji="1" lang="zh-CN" altLang="en-US" sz="2400" b="1" dirty="0">
              <a:latin typeface="微软雅黑" pitchFamily="34" charset="-122"/>
              <a:ea typeface="微软雅黑" pitchFamily="34" charset="-122"/>
            </a:endParaRPr>
          </a:p>
        </p:txBody>
      </p:sp>
      <p:sp>
        <p:nvSpPr>
          <p:cNvPr id="2052" name="Text Box 5"/>
          <p:cNvSpPr txBox="1">
            <a:spLocks noChangeArrowheads="1"/>
          </p:cNvSpPr>
          <p:nvPr/>
        </p:nvSpPr>
        <p:spPr bwMode="auto">
          <a:xfrm>
            <a:off x="779464" y="4454129"/>
            <a:ext cx="2016125" cy="246221"/>
          </a:xfrm>
          <a:prstGeom prst="rect">
            <a:avLst/>
          </a:prstGeom>
          <a:noFill/>
          <a:ln w="9525">
            <a:noFill/>
            <a:miter lim="800000"/>
            <a:headEnd/>
            <a:tailEnd/>
          </a:ln>
        </p:spPr>
        <p:txBody>
          <a:bodyPr>
            <a:spAutoFit/>
          </a:bodyPr>
          <a:lstStyle/>
          <a:p>
            <a:pPr fontAlgn="base">
              <a:spcBef>
                <a:spcPct val="50000"/>
              </a:spcBef>
              <a:spcAft>
                <a:spcPct val="0"/>
              </a:spcAft>
            </a:pPr>
            <a:r>
              <a:rPr lang="en-US" altLang="zh-CN" sz="1000">
                <a:solidFill>
                  <a:srgbClr val="4D4D4D"/>
                </a:solidFill>
              </a:rPr>
              <a:t>www.chinaclear.cn </a:t>
            </a:r>
          </a:p>
        </p:txBody>
      </p:sp>
      <p:sp>
        <p:nvSpPr>
          <p:cNvPr id="2053" name="Text Box 6"/>
          <p:cNvSpPr txBox="1">
            <a:spLocks noChangeArrowheads="1"/>
          </p:cNvSpPr>
          <p:nvPr/>
        </p:nvSpPr>
        <p:spPr bwMode="auto">
          <a:xfrm>
            <a:off x="755576" y="3651870"/>
            <a:ext cx="2736850" cy="784830"/>
          </a:xfrm>
          <a:prstGeom prst="rect">
            <a:avLst/>
          </a:prstGeom>
          <a:noFill/>
          <a:ln w="9525">
            <a:noFill/>
            <a:miter lim="800000"/>
            <a:headEnd/>
            <a:tailEnd/>
          </a:ln>
        </p:spPr>
        <p:txBody>
          <a:bodyPr>
            <a:spAutoFit/>
          </a:bodyPr>
          <a:lstStyle/>
          <a:p>
            <a:pPr fontAlgn="base">
              <a:spcBef>
                <a:spcPct val="50000"/>
              </a:spcBef>
              <a:spcAft>
                <a:spcPct val="0"/>
              </a:spcAft>
            </a:pPr>
            <a:r>
              <a:rPr lang="zh-CN" altLang="en-US" dirty="0" smtClean="0">
                <a:solidFill>
                  <a:srgbClr val="5F5F5F"/>
                </a:solidFill>
                <a:latin typeface="黑体" pitchFamily="49" charset="-122"/>
                <a:ea typeface="黑体" pitchFamily="49" charset="-122"/>
              </a:rPr>
              <a:t>发行人业务部</a:t>
            </a:r>
            <a:endParaRPr lang="en-US" altLang="zh-CN" dirty="0" smtClean="0">
              <a:solidFill>
                <a:srgbClr val="5F5F5F"/>
              </a:solidFill>
              <a:latin typeface="黑体" pitchFamily="49" charset="-122"/>
              <a:ea typeface="黑体" pitchFamily="49" charset="-122"/>
            </a:endParaRPr>
          </a:p>
          <a:p>
            <a:pPr fontAlgn="base">
              <a:spcBef>
                <a:spcPct val="50000"/>
              </a:spcBef>
              <a:spcAft>
                <a:spcPct val="0"/>
              </a:spcAft>
            </a:pPr>
            <a:r>
              <a:rPr lang="en-US" altLang="zh-CN" dirty="0" smtClean="0">
                <a:solidFill>
                  <a:srgbClr val="5F5F5F"/>
                </a:solidFill>
                <a:latin typeface="黑体" pitchFamily="49" charset="-122"/>
                <a:ea typeface="黑体" pitchFamily="49" charset="-122"/>
              </a:rPr>
              <a:t>2019</a:t>
            </a:r>
            <a:r>
              <a:rPr lang="zh-CN" altLang="en-US" dirty="0" smtClean="0">
                <a:solidFill>
                  <a:srgbClr val="5F5F5F"/>
                </a:solidFill>
                <a:latin typeface="黑体" pitchFamily="49" charset="-122"/>
                <a:ea typeface="黑体" pitchFamily="49" charset="-122"/>
              </a:rPr>
              <a:t>年</a:t>
            </a:r>
            <a:r>
              <a:rPr lang="en-US" altLang="zh-CN" dirty="0" smtClean="0">
                <a:solidFill>
                  <a:srgbClr val="5F5F5F"/>
                </a:solidFill>
                <a:latin typeface="黑体" pitchFamily="49" charset="-122"/>
                <a:ea typeface="黑体" pitchFamily="49" charset="-122"/>
              </a:rPr>
              <a:t>05</a:t>
            </a:r>
            <a:r>
              <a:rPr lang="zh-CN" altLang="en-US" dirty="0" smtClean="0">
                <a:solidFill>
                  <a:srgbClr val="5F5F5F"/>
                </a:solidFill>
                <a:latin typeface="黑体" pitchFamily="49" charset="-122"/>
                <a:ea typeface="黑体" pitchFamily="49" charset="-122"/>
              </a:rPr>
              <a:t>月 深圳</a:t>
            </a:r>
            <a:endParaRPr lang="zh-CN" altLang="en-US" dirty="0">
              <a:solidFill>
                <a:srgbClr val="5F5F5F"/>
              </a:solidFill>
              <a:latin typeface="黑体" pitchFamily="49" charset="-122"/>
              <a:ea typeface="黑体" pitchFamily="49" charset="-122"/>
            </a:endParaRPr>
          </a:p>
        </p:txBody>
      </p:sp>
      <p:pic>
        <p:nvPicPr>
          <p:cNvPr id="2054" name="Picture 8"/>
          <p:cNvPicPr>
            <a:picLocks noChangeAspect="1" noChangeArrowheads="1"/>
          </p:cNvPicPr>
          <p:nvPr/>
        </p:nvPicPr>
        <p:blipFill>
          <a:blip r:embed="rId4" cstate="print"/>
          <a:srcRect/>
          <a:stretch>
            <a:fillRect/>
          </a:stretch>
        </p:blipFill>
        <p:spPr bwMode="auto">
          <a:xfrm>
            <a:off x="0" y="1112044"/>
            <a:ext cx="9144000" cy="1027510"/>
          </a:xfrm>
          <a:prstGeom prst="rect">
            <a:avLst/>
          </a:prstGeom>
          <a:noFill/>
          <a:ln w="9525">
            <a:noFill/>
            <a:miter lim="800000"/>
            <a:headEnd/>
            <a:tailEnd/>
          </a:ln>
        </p:spPr>
      </p:pic>
      <p:sp>
        <p:nvSpPr>
          <p:cNvPr id="2055" name="Text Box 9"/>
          <p:cNvSpPr txBox="1">
            <a:spLocks noChangeArrowheads="1"/>
          </p:cNvSpPr>
          <p:nvPr/>
        </p:nvSpPr>
        <p:spPr bwMode="auto">
          <a:xfrm>
            <a:off x="755651" y="1545431"/>
            <a:ext cx="6265863" cy="646331"/>
          </a:xfrm>
          <a:prstGeom prst="rect">
            <a:avLst/>
          </a:prstGeom>
          <a:noFill/>
          <a:ln w="9525">
            <a:noFill/>
            <a:miter lim="800000"/>
            <a:headEnd/>
            <a:tailEnd/>
          </a:ln>
        </p:spPr>
        <p:txBody>
          <a:bodyPr>
            <a:spAutoFit/>
          </a:bodyPr>
          <a:lstStyle/>
          <a:p>
            <a:pPr fontAlgn="base">
              <a:spcBef>
                <a:spcPct val="0"/>
              </a:spcBef>
              <a:spcAft>
                <a:spcPct val="0"/>
              </a:spcAft>
            </a:pPr>
            <a:r>
              <a:rPr lang="en-US" altLang="zh-CN">
                <a:solidFill>
                  <a:srgbClr val="FFFFFF"/>
                </a:solidFill>
              </a:rPr>
              <a:t>China Securities Depository </a:t>
            </a:r>
          </a:p>
          <a:p>
            <a:pPr fontAlgn="base">
              <a:spcBef>
                <a:spcPct val="0"/>
              </a:spcBef>
              <a:spcAft>
                <a:spcPct val="0"/>
              </a:spcAft>
            </a:pPr>
            <a:r>
              <a:rPr lang="en-US" altLang="zh-CN">
                <a:solidFill>
                  <a:srgbClr val="FFFFFF"/>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5" y="250032"/>
            <a:ext cx="2628900" cy="8846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股份登记八要素</a:t>
            </a:r>
            <a:endParaRPr kumimoji="1" lang="zh-CN" altLang="en-US" sz="2800" b="1" dirty="0">
              <a:solidFill>
                <a:schemeClr val="bg1"/>
              </a:solidFill>
              <a:latin typeface="微软雅黑" pitchFamily="34" charset="-122"/>
              <a:ea typeface="微软雅黑" pitchFamily="34" charset="-122"/>
            </a:endParaRPr>
          </a:p>
        </p:txBody>
      </p:sp>
      <p:graphicFrame>
        <p:nvGraphicFramePr>
          <p:cNvPr id="8" name="表格 7"/>
          <p:cNvGraphicFramePr>
            <a:graphicFrameLocks noGrp="1"/>
          </p:cNvGraphicFramePr>
          <p:nvPr>
            <p:extLst>
              <p:ext uri="{D42A27DB-BD31-4B8C-83A1-F6EECF244321}">
                <p14:modId xmlns="" xmlns:p14="http://schemas.microsoft.com/office/powerpoint/2010/main" val="2006893597"/>
              </p:ext>
            </p:extLst>
          </p:nvPr>
        </p:nvGraphicFramePr>
        <p:xfrm>
          <a:off x="755576" y="1113589"/>
          <a:ext cx="7848872" cy="3242600"/>
        </p:xfrm>
        <a:graphic>
          <a:graphicData uri="http://schemas.openxmlformats.org/drawingml/2006/table">
            <a:tbl>
              <a:tblPr firstRow="1" bandRow="1">
                <a:tableStyleId>{5C22544A-7EE6-4342-B048-85BDC9FD1C3A}</a:tableStyleId>
              </a:tblPr>
              <a:tblGrid>
                <a:gridCol w="1668843">
                  <a:extLst>
                    <a:ext uri="{9D8B030D-6E8A-4147-A177-3AD203B41FA5}">
                      <a16:colId xmlns="" xmlns:a16="http://schemas.microsoft.com/office/drawing/2014/main" val="20000"/>
                    </a:ext>
                  </a:extLst>
                </a:gridCol>
                <a:gridCol w="1684073">
                  <a:extLst>
                    <a:ext uri="{9D8B030D-6E8A-4147-A177-3AD203B41FA5}">
                      <a16:colId xmlns="" xmlns:a16="http://schemas.microsoft.com/office/drawing/2014/main" val="20001"/>
                    </a:ext>
                  </a:extLst>
                </a:gridCol>
                <a:gridCol w="4495956">
                  <a:extLst>
                    <a:ext uri="{9D8B030D-6E8A-4147-A177-3AD203B41FA5}">
                      <a16:colId xmlns="" xmlns:a16="http://schemas.microsoft.com/office/drawing/2014/main" val="20002"/>
                    </a:ext>
                  </a:extLst>
                </a:gridCol>
              </a:tblGrid>
              <a:tr h="691347">
                <a:tc rowSpan="3">
                  <a:txBody>
                    <a:bodyPr/>
                    <a:lstStyle/>
                    <a:p>
                      <a:pPr algn="l"/>
                      <a:endParaRPr lang="zh-CN" altLang="en-US" sz="1800" b="0" dirty="0">
                        <a:solidFill>
                          <a:srgbClr val="C00000"/>
                        </a:solidFill>
                        <a:latin typeface="微软雅黑" pitchFamily="34" charset="-122"/>
                        <a:ea typeface="微软雅黑" pitchFamily="34" charset="-122"/>
                      </a:endParaRPr>
                    </a:p>
                  </a:txBody>
                  <a:tcPr anchor="ctr">
                    <a:solidFill>
                      <a:schemeClr val="accent1">
                        <a:tint val="40000"/>
                      </a:schemeClr>
                    </a:solidFill>
                  </a:tcPr>
                </a:tc>
                <a:tc>
                  <a:txBody>
                    <a:bodyPr/>
                    <a:lstStyle/>
                    <a:p>
                      <a:pPr algn="l"/>
                      <a:endParaRPr lang="zh-CN" altLang="en-US" sz="1800" b="0" dirty="0">
                        <a:solidFill>
                          <a:schemeClr val="tx1"/>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0" dirty="0">
                        <a:solidFill>
                          <a:schemeClr val="tx1"/>
                        </a:solidFill>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0"/>
                  </a:ext>
                </a:extLst>
              </a:tr>
              <a:tr h="710550">
                <a:tc vMerge="1">
                  <a:txBody>
                    <a:bodyPr/>
                    <a:lstStyle/>
                    <a:p>
                      <a:endParaRPr lang="zh-CN" altLang="en-US" dirty="0"/>
                    </a:p>
                  </a:txBody>
                  <a:tcPr/>
                </a:tc>
                <a:tc>
                  <a:txBody>
                    <a:bodyPr/>
                    <a:lstStyle/>
                    <a:p>
                      <a:endParaRPr lang="zh-CN" altLang="en-US" sz="1800" b="0" dirty="0">
                        <a:latin typeface="微软雅黑" pitchFamily="34" charset="-122"/>
                        <a:ea typeface="微软雅黑" pitchFamily="34" charset="-122"/>
                      </a:endParaRPr>
                    </a:p>
                  </a:txBody>
                  <a:tcPr anchor="ctr">
                    <a:solidFill>
                      <a:schemeClr val="accent1">
                        <a:tint val="40000"/>
                      </a:schemeClr>
                    </a:solidFill>
                  </a:tcPr>
                </a:tc>
                <a:tc>
                  <a:txBody>
                    <a:bodyPr/>
                    <a:lstStyle/>
                    <a:p>
                      <a:endParaRPr lang="en-US" altLang="zh-CN" sz="1800" b="0" dirty="0">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1"/>
                  </a:ext>
                </a:extLst>
              </a:tr>
              <a:tr h="1156703">
                <a:tc vMerge="1">
                  <a:txBody>
                    <a:bodyPr/>
                    <a:lstStyle/>
                    <a:p>
                      <a:endParaRPr lang="zh-CN" altLang="en-US" dirty="0"/>
                    </a:p>
                  </a:txBody>
                  <a:tcPr/>
                </a:tc>
                <a:tc>
                  <a:txBody>
                    <a:bodyPr/>
                    <a:lstStyle/>
                    <a:p>
                      <a:endParaRPr lang="zh-CN" altLang="en-US" sz="1800" b="0" dirty="0">
                        <a:latin typeface="微软雅黑" pitchFamily="34" charset="-122"/>
                        <a:ea typeface="微软雅黑" pitchFamily="34" charset="-122"/>
                      </a:endParaRPr>
                    </a:p>
                  </a:txBody>
                  <a:tcPr anchor="ctr">
                    <a:solidFill>
                      <a:schemeClr val="accent1">
                        <a:tint val="40000"/>
                      </a:schemeClr>
                    </a:solidFill>
                  </a:tcPr>
                </a:tc>
                <a:tc>
                  <a:txBody>
                    <a:bodyPr/>
                    <a:lstStyle/>
                    <a:p>
                      <a:pPr marL="342900" indent="-342900">
                        <a:buNone/>
                      </a:pPr>
                      <a:endParaRPr lang="zh-CN" altLang="en-US" sz="1800" b="0" dirty="0">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2"/>
                  </a:ext>
                </a:extLst>
              </a:tr>
              <a:tr h="684000">
                <a:tc>
                  <a:txBody>
                    <a:bodyPr/>
                    <a:lstStyle/>
                    <a:p>
                      <a:endParaRPr lang="zh-CN" altLang="en-US" sz="1800" b="0" dirty="0">
                        <a:solidFill>
                          <a:srgbClr val="C00000"/>
                        </a:solidFill>
                        <a:latin typeface="微软雅黑" pitchFamily="34" charset="-122"/>
                        <a:ea typeface="微软雅黑" pitchFamily="34" charset="-122"/>
                      </a:endParaRPr>
                    </a:p>
                  </a:txBody>
                  <a:tcPr anchor="ctr">
                    <a:solidFill>
                      <a:schemeClr val="accent1">
                        <a:tint val="40000"/>
                      </a:schemeClr>
                    </a:solidFill>
                  </a:tcPr>
                </a:tc>
                <a:tc>
                  <a:txBody>
                    <a:bodyPr/>
                    <a:lstStyle/>
                    <a:p>
                      <a:pPr algn="l"/>
                      <a:endParaRPr lang="zh-CN" altLang="en-US" sz="1800" b="0" dirty="0">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0" dirty="0">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3"/>
                  </a:ext>
                </a:extLst>
              </a:tr>
            </a:tbl>
          </a:graphicData>
        </a:graphic>
      </p:graphicFrame>
      <p:sp>
        <p:nvSpPr>
          <p:cNvPr id="10" name="TextBox 9"/>
          <p:cNvSpPr txBox="1"/>
          <p:nvPr/>
        </p:nvSpPr>
        <p:spPr>
          <a:xfrm>
            <a:off x="827584" y="2247714"/>
            <a:ext cx="1368152" cy="338554"/>
          </a:xfrm>
          <a:prstGeom prst="rect">
            <a:avLst/>
          </a:prstGeom>
          <a:noFill/>
          <a:ln>
            <a:noFill/>
          </a:ln>
        </p:spPr>
        <p:txBody>
          <a:bodyPr wrap="square" rtlCol="0">
            <a:spAutoFit/>
          </a:bodyPr>
          <a:lstStyle/>
          <a:p>
            <a:pPr algn="ctr"/>
            <a:r>
              <a:rPr lang="zh-CN" altLang="en-US" sz="1600" dirty="0" smtClean="0">
                <a:latin typeface="微软雅黑" pitchFamily="34" charset="-122"/>
                <a:ea typeface="微软雅黑" pitchFamily="34" charset="-122"/>
              </a:rPr>
              <a:t>登记谁？</a:t>
            </a:r>
            <a:endParaRPr lang="en-US" altLang="zh-CN" sz="1600" dirty="0">
              <a:latin typeface="微软雅黑" pitchFamily="34" charset="-122"/>
              <a:ea typeface="微软雅黑" pitchFamily="34" charset="-122"/>
            </a:endParaRPr>
          </a:p>
        </p:txBody>
      </p:sp>
      <p:sp>
        <p:nvSpPr>
          <p:cNvPr id="11" name="TextBox 10"/>
          <p:cNvSpPr txBox="1"/>
          <p:nvPr/>
        </p:nvSpPr>
        <p:spPr>
          <a:xfrm>
            <a:off x="755576" y="3921900"/>
            <a:ext cx="1584176" cy="338554"/>
          </a:xfrm>
          <a:prstGeom prst="rect">
            <a:avLst/>
          </a:prstGeom>
          <a:noFill/>
          <a:ln>
            <a:noFill/>
          </a:ln>
        </p:spPr>
        <p:txBody>
          <a:bodyPr wrap="square" rtlCol="0">
            <a:spAutoFit/>
          </a:bodyPr>
          <a:lstStyle/>
          <a:p>
            <a:pPr algn="ctr"/>
            <a:r>
              <a:rPr lang="zh-CN" altLang="en-US" sz="1600" dirty="0">
                <a:latin typeface="微软雅黑" pitchFamily="34" charset="-122"/>
                <a:ea typeface="微软雅黑" pitchFamily="34" charset="-122"/>
              </a:rPr>
              <a:t>登多少？</a:t>
            </a:r>
            <a:endParaRPr lang="en-US" altLang="zh-CN" sz="1600" dirty="0">
              <a:latin typeface="微软雅黑" pitchFamily="34" charset="-122"/>
              <a:ea typeface="微软雅黑" pitchFamily="34" charset="-122"/>
            </a:endParaRPr>
          </a:p>
        </p:txBody>
      </p:sp>
      <p:sp>
        <p:nvSpPr>
          <p:cNvPr id="12" name="TextBox 11"/>
          <p:cNvSpPr txBox="1"/>
          <p:nvPr/>
        </p:nvSpPr>
        <p:spPr>
          <a:xfrm>
            <a:off x="2411760" y="1329612"/>
            <a:ext cx="180020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、证券</a:t>
            </a:r>
            <a:r>
              <a:rPr lang="zh-CN" altLang="en-US" sz="1600" dirty="0">
                <a:latin typeface="微软雅黑" pitchFamily="34" charset="-122"/>
                <a:ea typeface="微软雅黑" pitchFamily="34" charset="-122"/>
              </a:rPr>
              <a:t>账户名称</a:t>
            </a:r>
            <a:endParaRPr lang="en-US" altLang="zh-CN" sz="1600" dirty="0">
              <a:latin typeface="微软雅黑" pitchFamily="34" charset="-122"/>
              <a:ea typeface="微软雅黑" pitchFamily="34" charset="-122"/>
            </a:endParaRPr>
          </a:p>
        </p:txBody>
      </p:sp>
      <p:sp>
        <p:nvSpPr>
          <p:cNvPr id="13" name="TextBox 12"/>
          <p:cNvSpPr txBox="1"/>
          <p:nvPr/>
        </p:nvSpPr>
        <p:spPr>
          <a:xfrm>
            <a:off x="2411760" y="2049692"/>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、证件</a:t>
            </a:r>
            <a:r>
              <a:rPr lang="zh-CN" altLang="en-US" sz="1600" dirty="0">
                <a:latin typeface="微软雅黑" pitchFamily="34" charset="-122"/>
                <a:ea typeface="微软雅黑" pitchFamily="34" charset="-122"/>
              </a:rPr>
              <a:t>号码</a:t>
            </a:r>
            <a:endParaRPr lang="en-US" altLang="zh-CN" sz="1600" dirty="0">
              <a:latin typeface="微软雅黑" pitchFamily="34" charset="-122"/>
              <a:ea typeface="微软雅黑" pitchFamily="34" charset="-122"/>
            </a:endParaRPr>
          </a:p>
        </p:txBody>
      </p:sp>
      <p:sp>
        <p:nvSpPr>
          <p:cNvPr id="14" name="TextBox 13"/>
          <p:cNvSpPr txBox="1"/>
          <p:nvPr/>
        </p:nvSpPr>
        <p:spPr>
          <a:xfrm>
            <a:off x="2411760" y="2922498"/>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、股东</a:t>
            </a:r>
            <a:r>
              <a:rPr lang="zh-CN" altLang="en-US" sz="1600" dirty="0">
                <a:latin typeface="微软雅黑" pitchFamily="34" charset="-122"/>
                <a:ea typeface="微软雅黑" pitchFamily="34" charset="-122"/>
              </a:rPr>
              <a:t>性质</a:t>
            </a:r>
            <a:endParaRPr lang="en-US" altLang="zh-CN" sz="1600" dirty="0">
              <a:latin typeface="微软雅黑" pitchFamily="34" charset="-122"/>
              <a:ea typeface="微软雅黑" pitchFamily="34" charset="-122"/>
            </a:endParaRPr>
          </a:p>
        </p:txBody>
      </p:sp>
      <p:sp>
        <p:nvSpPr>
          <p:cNvPr id="15" name="TextBox 14"/>
          <p:cNvSpPr txBox="1"/>
          <p:nvPr/>
        </p:nvSpPr>
        <p:spPr>
          <a:xfrm>
            <a:off x="2411760" y="3921900"/>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、登记股数</a:t>
            </a:r>
            <a:endParaRPr lang="en-US" altLang="zh-CN" sz="1600" dirty="0">
              <a:latin typeface="微软雅黑" pitchFamily="34" charset="-122"/>
              <a:ea typeface="微软雅黑" pitchFamily="34" charset="-122"/>
            </a:endParaRPr>
          </a:p>
        </p:txBody>
      </p:sp>
      <p:sp>
        <p:nvSpPr>
          <p:cNvPr id="16" name="TextBox 15"/>
          <p:cNvSpPr txBox="1"/>
          <p:nvPr/>
        </p:nvSpPr>
        <p:spPr>
          <a:xfrm>
            <a:off x="4355976" y="3921900"/>
            <a:ext cx="4320480" cy="338554"/>
          </a:xfrm>
          <a:prstGeom prst="rect">
            <a:avLst/>
          </a:prstGeom>
          <a:noFill/>
          <a:ln>
            <a:noFill/>
          </a:ln>
        </p:spPr>
        <p:txBody>
          <a:bodyPr wrap="square" rtlCol="0">
            <a:spAutoFit/>
          </a:bodyPr>
          <a:lstStyle/>
          <a:p>
            <a:r>
              <a:rPr lang="zh-CN" altLang="en-US" sz="1600" dirty="0">
                <a:latin typeface="微软雅黑" pitchFamily="34" charset="-122"/>
                <a:ea typeface="微软雅黑" pitchFamily="34" charset="-122"/>
              </a:rPr>
              <a:t>持股数量</a:t>
            </a:r>
          </a:p>
        </p:txBody>
      </p:sp>
      <p:sp>
        <p:nvSpPr>
          <p:cNvPr id="17" name="TextBox 16"/>
          <p:cNvSpPr txBox="1"/>
          <p:nvPr/>
        </p:nvSpPr>
        <p:spPr>
          <a:xfrm>
            <a:off x="4139952" y="1329612"/>
            <a:ext cx="4320480" cy="369332"/>
          </a:xfrm>
          <a:prstGeom prst="rect">
            <a:avLst/>
          </a:prstGeom>
          <a:noFill/>
          <a:ln>
            <a:noFill/>
          </a:ln>
        </p:spPr>
        <p:txBody>
          <a:bodyPr wrap="square" rtlCol="0">
            <a:spAutoFit/>
          </a:bodyPr>
          <a:lstStyle/>
          <a:p>
            <a:r>
              <a:rPr lang="zh-CN" altLang="en-US" sz="1600" dirty="0" smtClean="0">
                <a:latin typeface="微软雅黑" pitchFamily="34" charset="-122"/>
                <a:ea typeface="微软雅黑" pitchFamily="34" charset="-122"/>
              </a:rPr>
              <a:t>“股东开户资料卡”</a:t>
            </a:r>
            <a:r>
              <a:rPr lang="zh-CN" altLang="en-US" dirty="0">
                <a:latin typeface="微软雅黑" pitchFamily="34" charset="-122"/>
                <a:ea typeface="微软雅黑" pitchFamily="34" charset="-122"/>
              </a:rPr>
              <a:t>中的名称   </a:t>
            </a:r>
          </a:p>
        </p:txBody>
      </p:sp>
      <p:sp>
        <p:nvSpPr>
          <p:cNvPr id="18" name="TextBox 17"/>
          <p:cNvSpPr txBox="1"/>
          <p:nvPr/>
        </p:nvSpPr>
        <p:spPr>
          <a:xfrm>
            <a:off x="4283968" y="2031690"/>
            <a:ext cx="4320480" cy="338554"/>
          </a:xfrm>
          <a:prstGeom prst="rect">
            <a:avLst/>
          </a:prstGeom>
          <a:noFill/>
          <a:ln>
            <a:noFill/>
          </a:ln>
        </p:spPr>
        <p:txBody>
          <a:bodyPr wrap="square" rtlCol="0">
            <a:spAutoFit/>
          </a:bodyPr>
          <a:lstStyle/>
          <a:p>
            <a:r>
              <a:rPr lang="zh-CN" altLang="en-US" sz="1600" dirty="0">
                <a:latin typeface="微软雅黑" pitchFamily="34" charset="-122"/>
                <a:ea typeface="微软雅黑" pitchFamily="34" charset="-122"/>
              </a:rPr>
              <a:t>身份证号码或社会统一信用代码</a:t>
            </a:r>
            <a:endParaRPr lang="en-US" altLang="zh-CN" sz="1600" dirty="0">
              <a:latin typeface="微软雅黑" pitchFamily="34" charset="-122"/>
              <a:ea typeface="微软雅黑" pitchFamily="34" charset="-122"/>
            </a:endParaRPr>
          </a:p>
        </p:txBody>
      </p:sp>
      <p:sp>
        <p:nvSpPr>
          <p:cNvPr id="19" name="TextBox 18"/>
          <p:cNvSpPr txBox="1"/>
          <p:nvPr/>
        </p:nvSpPr>
        <p:spPr>
          <a:xfrm>
            <a:off x="4355976" y="2643758"/>
            <a:ext cx="5580112" cy="830997"/>
          </a:xfrm>
          <a:prstGeom prst="rect">
            <a:avLst/>
          </a:prstGeom>
          <a:noFill/>
          <a:ln>
            <a:noFill/>
          </a:ln>
        </p:spPr>
        <p:txBody>
          <a:bodyPr wrap="square" rtlCol="0">
            <a:spAutoFit/>
          </a:bodyPr>
          <a:lstStyle/>
          <a:p>
            <a:pPr marL="342900" indent="-342900"/>
            <a:r>
              <a:rPr lang="en-US" altLang="zh-CN" sz="1600" dirty="0">
                <a:latin typeface="微软雅黑" pitchFamily="34" charset="-122"/>
                <a:ea typeface="微软雅黑" pitchFamily="34" charset="-122"/>
              </a:rPr>
              <a:t>01   </a:t>
            </a:r>
            <a:r>
              <a:rPr lang="zh-CN" altLang="en-US" sz="1600" dirty="0">
                <a:latin typeface="微软雅黑" pitchFamily="34" charset="-122"/>
                <a:ea typeface="微软雅黑" pitchFamily="34" charset="-122"/>
              </a:rPr>
              <a:t>国有法人          </a:t>
            </a:r>
            <a:r>
              <a:rPr lang="en-US" altLang="zh-CN" sz="1600" dirty="0">
                <a:solidFill>
                  <a:srgbClr val="FF0000"/>
                </a:solidFill>
                <a:latin typeface="微软雅黑" pitchFamily="34" charset="-122"/>
                <a:ea typeface="微软雅黑" pitchFamily="34" charset="-122"/>
              </a:rPr>
              <a:t>02  </a:t>
            </a:r>
            <a:r>
              <a:rPr lang="zh-CN" altLang="en-US" sz="1600" dirty="0">
                <a:solidFill>
                  <a:srgbClr val="FF0000"/>
                </a:solidFill>
                <a:latin typeface="微软雅黑" pitchFamily="34" charset="-122"/>
                <a:ea typeface="微软雅黑" pitchFamily="34" charset="-122"/>
              </a:rPr>
              <a:t>境内非国有法人</a:t>
            </a:r>
            <a:endParaRPr lang="en-US" altLang="zh-CN" sz="1600" dirty="0">
              <a:solidFill>
                <a:srgbClr val="FF0000"/>
              </a:solidFill>
              <a:latin typeface="微软雅黑" pitchFamily="34" charset="-122"/>
              <a:ea typeface="微软雅黑" pitchFamily="34" charset="-122"/>
            </a:endParaRPr>
          </a:p>
          <a:p>
            <a:pPr marL="342900" indent="-342900"/>
            <a:r>
              <a:rPr lang="en-US" altLang="zh-CN" sz="1600" dirty="0">
                <a:latin typeface="微软雅黑" pitchFamily="34" charset="-122"/>
                <a:ea typeface="微软雅黑" pitchFamily="34" charset="-122"/>
              </a:rPr>
              <a:t>03   </a:t>
            </a:r>
            <a:r>
              <a:rPr lang="zh-CN" altLang="en-US" sz="1600" dirty="0">
                <a:latin typeface="微软雅黑" pitchFamily="34" charset="-122"/>
                <a:ea typeface="微软雅黑" pitchFamily="34" charset="-122"/>
              </a:rPr>
              <a:t>境内自然人       </a:t>
            </a:r>
            <a:r>
              <a:rPr lang="en-US" altLang="zh-CN" sz="1600" dirty="0">
                <a:latin typeface="微软雅黑" pitchFamily="34" charset="-122"/>
                <a:ea typeface="微软雅黑" pitchFamily="34" charset="-122"/>
              </a:rPr>
              <a:t>04  </a:t>
            </a:r>
            <a:r>
              <a:rPr lang="zh-CN" altLang="en-US" sz="1600" dirty="0">
                <a:latin typeface="微软雅黑" pitchFamily="34" charset="-122"/>
                <a:ea typeface="微软雅黑" pitchFamily="34" charset="-122"/>
              </a:rPr>
              <a:t>境外法人</a:t>
            </a:r>
            <a:endParaRPr lang="en-US" altLang="zh-CN" sz="1600" dirty="0">
              <a:latin typeface="微软雅黑" pitchFamily="34" charset="-122"/>
              <a:ea typeface="微软雅黑" pitchFamily="34" charset="-122"/>
            </a:endParaRPr>
          </a:p>
          <a:p>
            <a:pPr marL="342900" indent="-342900">
              <a:buNone/>
            </a:pPr>
            <a:r>
              <a:rPr lang="en-US" altLang="zh-CN" sz="1600" dirty="0">
                <a:latin typeface="微软雅黑" pitchFamily="34" charset="-122"/>
                <a:ea typeface="微软雅黑" pitchFamily="34" charset="-122"/>
              </a:rPr>
              <a:t>05   </a:t>
            </a:r>
            <a:r>
              <a:rPr lang="zh-CN" altLang="en-US" sz="1600" dirty="0">
                <a:latin typeface="微软雅黑" pitchFamily="34" charset="-122"/>
                <a:ea typeface="微软雅黑" pitchFamily="34" charset="-122"/>
              </a:rPr>
              <a:t>境外自然人       </a:t>
            </a:r>
            <a:r>
              <a:rPr lang="en-US" altLang="zh-CN" sz="1600" dirty="0">
                <a:solidFill>
                  <a:srgbClr val="FF0000"/>
                </a:solidFill>
                <a:latin typeface="微软雅黑" pitchFamily="34" charset="-122"/>
                <a:ea typeface="微软雅黑" pitchFamily="34" charset="-122"/>
              </a:rPr>
              <a:t>06  </a:t>
            </a:r>
            <a:r>
              <a:rPr lang="zh-CN" altLang="en-US" sz="1600" dirty="0">
                <a:solidFill>
                  <a:srgbClr val="FF0000"/>
                </a:solidFill>
                <a:latin typeface="微软雅黑" pitchFamily="34" charset="-122"/>
                <a:ea typeface="微软雅黑" pitchFamily="34" charset="-122"/>
              </a:rPr>
              <a:t>基金、理财产品</a:t>
            </a:r>
            <a:endParaRPr lang="en-US" altLang="zh-CN" sz="1600" dirty="0">
              <a:solidFill>
                <a:srgbClr val="FF0000"/>
              </a:solidFill>
              <a:latin typeface="微软雅黑" pitchFamily="34" charset="-122"/>
              <a:ea typeface="微软雅黑" pitchFamily="34" charset="-122"/>
            </a:endParaRPr>
          </a:p>
        </p:txBody>
      </p:sp>
      <p:sp>
        <p:nvSpPr>
          <p:cNvPr id="2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10</a:t>
            </a:fld>
            <a:endParaRPr lang="en-US" altLang="zh-CN" dirty="0"/>
          </a:p>
        </p:txBody>
      </p:sp>
    </p:spTree>
    <p:extLst>
      <p:ext uri="{BB962C8B-B14F-4D97-AF65-F5344CB8AC3E}">
        <p14:creationId xmlns="" xmlns:p14="http://schemas.microsoft.com/office/powerpoint/2010/main" val="353616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linds(horizont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1+#ppt_w/2"/>
                                          </p:val>
                                        </p:tav>
                                        <p:tav tm="100000">
                                          <p:val>
                                            <p:strVal val="#ppt_x"/>
                                          </p:val>
                                        </p:tav>
                                      </p:tavLst>
                                    </p:anim>
                                    <p:anim calcmode="lin" valueType="num">
                                      <p:cBhvr additive="base">
                                        <p:cTn id="5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 xmlns:p14="http://schemas.microsoft.com/office/powerpoint/2010/main" val="1378184076"/>
              </p:ext>
            </p:extLst>
          </p:nvPr>
        </p:nvGraphicFramePr>
        <p:xfrm>
          <a:off x="539553" y="1167594"/>
          <a:ext cx="8280919" cy="3028442"/>
        </p:xfrm>
        <a:graphic>
          <a:graphicData uri="http://schemas.openxmlformats.org/drawingml/2006/table">
            <a:tbl>
              <a:tblPr firstRow="1" bandRow="1">
                <a:tableStyleId>{5C22544A-7EE6-4342-B048-85BDC9FD1C3A}</a:tableStyleId>
              </a:tblPr>
              <a:tblGrid>
                <a:gridCol w="1538931">
                  <a:extLst>
                    <a:ext uri="{9D8B030D-6E8A-4147-A177-3AD203B41FA5}">
                      <a16:colId xmlns="" xmlns:a16="http://schemas.microsoft.com/office/drawing/2014/main" val="20000"/>
                    </a:ext>
                  </a:extLst>
                </a:gridCol>
                <a:gridCol w="1612215">
                  <a:extLst>
                    <a:ext uri="{9D8B030D-6E8A-4147-A177-3AD203B41FA5}">
                      <a16:colId xmlns="" xmlns:a16="http://schemas.microsoft.com/office/drawing/2014/main" val="20001"/>
                    </a:ext>
                  </a:extLst>
                </a:gridCol>
                <a:gridCol w="5129773">
                  <a:extLst>
                    <a:ext uri="{9D8B030D-6E8A-4147-A177-3AD203B41FA5}">
                      <a16:colId xmlns="" xmlns:a16="http://schemas.microsoft.com/office/drawing/2014/main" val="20002"/>
                    </a:ext>
                  </a:extLst>
                </a:gridCol>
              </a:tblGrid>
              <a:tr h="648072">
                <a:tc rowSpan="2">
                  <a:txBody>
                    <a:bodyPr/>
                    <a:lstStyle/>
                    <a:p>
                      <a:endParaRPr lang="zh-CN" altLang="en-US" sz="1800" dirty="0">
                        <a:solidFill>
                          <a:srgbClr val="C00000"/>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1" dirty="0">
                        <a:solidFill>
                          <a:schemeClr val="tx1"/>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0" dirty="0">
                        <a:solidFill>
                          <a:schemeClr val="tx1"/>
                        </a:solidFill>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1"/>
                  </a:ext>
                </a:extLst>
              </a:tr>
              <a:tr h="1070373">
                <a:tc vMerge="1">
                  <a:txBody>
                    <a:bodyPr/>
                    <a:lstStyle/>
                    <a:p>
                      <a:endParaRPr lang="zh-CN" altLang="en-US" dirty="0"/>
                    </a:p>
                  </a:txBody>
                  <a:tcPr/>
                </a:tc>
                <a:tc>
                  <a:txBody>
                    <a:bodyPr/>
                    <a:lstStyle/>
                    <a:p>
                      <a:endParaRPr lang="zh-CN" altLang="en-US" sz="1800" b="1" dirty="0">
                        <a:solidFill>
                          <a:schemeClr val="tx1"/>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0" dirty="0">
                        <a:solidFill>
                          <a:schemeClr val="tx1"/>
                        </a:solidFill>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2"/>
                  </a:ext>
                </a:extLst>
              </a:tr>
              <a:tr h="693910">
                <a:tc rowSpan="2">
                  <a:txBody>
                    <a:bodyPr/>
                    <a:lstStyle/>
                    <a:p>
                      <a:endParaRPr lang="zh-CN" altLang="en-US" sz="1800" b="1" dirty="0">
                        <a:solidFill>
                          <a:srgbClr val="C00000"/>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1" dirty="0">
                        <a:solidFill>
                          <a:schemeClr val="tx1"/>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0" dirty="0">
                        <a:solidFill>
                          <a:schemeClr val="tx1"/>
                        </a:solidFill>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3"/>
                  </a:ext>
                </a:extLst>
              </a:tr>
              <a:tr h="616087">
                <a:tc vMerge="1">
                  <a:txBody>
                    <a:bodyPr/>
                    <a:lstStyle/>
                    <a:p>
                      <a:endParaRPr lang="zh-CN" altLang="en-US" dirty="0"/>
                    </a:p>
                  </a:txBody>
                  <a:tcPr/>
                </a:tc>
                <a:tc>
                  <a:txBody>
                    <a:bodyPr/>
                    <a:lstStyle/>
                    <a:p>
                      <a:endParaRPr lang="zh-CN" altLang="en-US" sz="1800" b="1" dirty="0">
                        <a:solidFill>
                          <a:schemeClr val="tx1"/>
                        </a:solidFill>
                        <a:latin typeface="微软雅黑" pitchFamily="34" charset="-122"/>
                        <a:ea typeface="微软雅黑" pitchFamily="34" charset="-122"/>
                      </a:endParaRPr>
                    </a:p>
                  </a:txBody>
                  <a:tcPr anchor="ctr">
                    <a:solidFill>
                      <a:schemeClr val="accent1">
                        <a:tint val="40000"/>
                      </a:schemeClr>
                    </a:solidFill>
                  </a:tcPr>
                </a:tc>
                <a:tc>
                  <a:txBody>
                    <a:bodyPr/>
                    <a:lstStyle/>
                    <a:p>
                      <a:endParaRPr lang="zh-CN" altLang="en-US" sz="1800" b="0" dirty="0">
                        <a:solidFill>
                          <a:schemeClr val="tx1"/>
                        </a:solidFill>
                        <a:latin typeface="微软雅黑" pitchFamily="34" charset="-122"/>
                        <a:ea typeface="微软雅黑" pitchFamily="34" charset="-122"/>
                      </a:endParaRPr>
                    </a:p>
                  </a:txBody>
                  <a:tcPr anchor="ctr">
                    <a:solidFill>
                      <a:schemeClr val="accent1">
                        <a:tint val="40000"/>
                      </a:schemeClr>
                    </a:solidFill>
                  </a:tcPr>
                </a:tc>
                <a:extLst>
                  <a:ext uri="{0D108BD9-81ED-4DB2-BD59-A6C34878D82A}">
                    <a16:rowId xmlns="" xmlns:a16="http://schemas.microsoft.com/office/drawing/2014/main" val="10004"/>
                  </a:ext>
                </a:extLst>
              </a:tr>
            </a:tbl>
          </a:graphicData>
        </a:graphic>
      </p:graphicFrame>
      <p:sp>
        <p:nvSpPr>
          <p:cNvPr id="14" name="TextBox 13"/>
          <p:cNvSpPr txBox="1"/>
          <p:nvPr/>
        </p:nvSpPr>
        <p:spPr>
          <a:xfrm>
            <a:off x="611560" y="1885786"/>
            <a:ext cx="1368152" cy="338554"/>
          </a:xfrm>
          <a:prstGeom prst="rect">
            <a:avLst/>
          </a:prstGeom>
          <a:noFill/>
          <a:ln>
            <a:noFill/>
          </a:ln>
        </p:spPr>
        <p:txBody>
          <a:bodyPr wrap="square" rtlCol="0">
            <a:spAutoFit/>
          </a:bodyPr>
          <a:lstStyle/>
          <a:p>
            <a:pPr algn="ctr"/>
            <a:r>
              <a:rPr lang="zh-CN" altLang="en-US" sz="1600" dirty="0" smtClean="0">
                <a:latin typeface="微软雅黑" pitchFamily="34" charset="-122"/>
                <a:ea typeface="微软雅黑" pitchFamily="34" charset="-122"/>
              </a:rPr>
              <a:t>登什么？</a:t>
            </a:r>
            <a:endParaRPr lang="en-US" altLang="zh-CN" sz="1600" dirty="0">
              <a:latin typeface="微软雅黑" pitchFamily="34" charset="-122"/>
              <a:ea typeface="微软雅黑" pitchFamily="34" charset="-122"/>
            </a:endParaRPr>
          </a:p>
        </p:txBody>
      </p:sp>
      <p:sp>
        <p:nvSpPr>
          <p:cNvPr id="15" name="TextBox 14"/>
          <p:cNvSpPr txBox="1"/>
          <p:nvPr/>
        </p:nvSpPr>
        <p:spPr>
          <a:xfrm>
            <a:off x="611560" y="3321301"/>
            <a:ext cx="1368152" cy="584775"/>
          </a:xfrm>
          <a:prstGeom prst="rect">
            <a:avLst/>
          </a:prstGeom>
          <a:noFill/>
          <a:ln>
            <a:noFill/>
          </a:ln>
        </p:spPr>
        <p:txBody>
          <a:bodyPr wrap="square" rtlCol="0">
            <a:spAutoFit/>
          </a:bodyPr>
          <a:lstStyle/>
          <a:p>
            <a:pPr algn="ctr"/>
            <a:r>
              <a:rPr lang="zh-CN" altLang="en-US" sz="1600" dirty="0">
                <a:latin typeface="微软雅黑" pitchFamily="34" charset="-122"/>
                <a:ea typeface="微软雅黑" pitchFamily="34" charset="-122"/>
              </a:rPr>
              <a:t>放在哪？</a:t>
            </a:r>
          </a:p>
          <a:p>
            <a:pPr algn="ctr"/>
            <a:endParaRPr lang="zh-CN" altLang="en-US" sz="1600" dirty="0">
              <a:latin typeface="微软雅黑" pitchFamily="34" charset="-122"/>
              <a:ea typeface="微软雅黑" pitchFamily="34" charset="-122"/>
            </a:endParaRPr>
          </a:p>
        </p:txBody>
      </p:sp>
      <p:sp>
        <p:nvSpPr>
          <p:cNvPr id="16" name="TextBox 15"/>
          <p:cNvSpPr txBox="1"/>
          <p:nvPr/>
        </p:nvSpPr>
        <p:spPr>
          <a:xfrm>
            <a:off x="2051720" y="1275607"/>
            <a:ext cx="1656184" cy="584775"/>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5</a:t>
            </a:r>
            <a:r>
              <a:rPr lang="zh-CN" altLang="en-US" sz="1600" dirty="0" smtClean="0">
                <a:latin typeface="微软雅黑" pitchFamily="34" charset="-122"/>
                <a:ea typeface="微软雅黑" pitchFamily="34" charset="-122"/>
              </a:rPr>
              <a:t>、证券代码</a:t>
            </a:r>
            <a:endParaRPr lang="en-US" altLang="zh-CN" sz="1600" dirty="0" smtClean="0">
              <a:latin typeface="微软雅黑" pitchFamily="34" charset="-122"/>
              <a:ea typeface="微软雅黑" pitchFamily="34" charset="-122"/>
            </a:endParaRPr>
          </a:p>
          <a:p>
            <a:r>
              <a:rPr lang="zh-CN" altLang="en-US" sz="1600" dirty="0" smtClean="0">
                <a:latin typeface="微软雅黑" pitchFamily="34" charset="-122"/>
                <a:ea typeface="微软雅黑" pitchFamily="34" charset="-122"/>
              </a:rPr>
              <a:t>     证券</a:t>
            </a:r>
            <a:r>
              <a:rPr lang="zh-CN" altLang="en-US" sz="1600" dirty="0">
                <a:latin typeface="微软雅黑" pitchFamily="34" charset="-122"/>
                <a:ea typeface="微软雅黑" pitchFamily="34" charset="-122"/>
              </a:rPr>
              <a:t>简称</a:t>
            </a:r>
            <a:endParaRPr lang="en-US" altLang="zh-CN" sz="1600" dirty="0">
              <a:latin typeface="微软雅黑" pitchFamily="34" charset="-122"/>
              <a:ea typeface="微软雅黑" pitchFamily="34" charset="-122"/>
            </a:endParaRPr>
          </a:p>
        </p:txBody>
      </p:sp>
      <p:sp>
        <p:nvSpPr>
          <p:cNvPr id="18" name="TextBox 17"/>
          <p:cNvSpPr txBox="1"/>
          <p:nvPr/>
        </p:nvSpPr>
        <p:spPr>
          <a:xfrm>
            <a:off x="2051720" y="2193708"/>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6</a:t>
            </a:r>
            <a:r>
              <a:rPr lang="zh-CN" altLang="en-US" sz="1600" dirty="0" smtClean="0">
                <a:latin typeface="微软雅黑" pitchFamily="34" charset="-122"/>
                <a:ea typeface="微软雅黑" pitchFamily="34" charset="-122"/>
              </a:rPr>
              <a:t>、股份</a:t>
            </a:r>
            <a:r>
              <a:rPr lang="zh-CN" altLang="en-US" sz="1600" dirty="0">
                <a:latin typeface="微软雅黑" pitchFamily="34" charset="-122"/>
                <a:ea typeface="微软雅黑" pitchFamily="34" charset="-122"/>
              </a:rPr>
              <a:t>性质</a:t>
            </a:r>
            <a:endParaRPr lang="en-US" altLang="zh-CN" sz="1600" dirty="0">
              <a:latin typeface="微软雅黑" pitchFamily="34" charset="-122"/>
              <a:ea typeface="微软雅黑" pitchFamily="34" charset="-122"/>
            </a:endParaRPr>
          </a:p>
        </p:txBody>
      </p:sp>
      <p:sp>
        <p:nvSpPr>
          <p:cNvPr id="19" name="TextBox 18"/>
          <p:cNvSpPr txBox="1"/>
          <p:nvPr/>
        </p:nvSpPr>
        <p:spPr>
          <a:xfrm>
            <a:off x="2051720" y="3127924"/>
            <a:ext cx="180020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7</a:t>
            </a:r>
            <a:r>
              <a:rPr lang="zh-CN" altLang="en-US" sz="1600" dirty="0" smtClean="0">
                <a:latin typeface="微软雅黑" pitchFamily="34" charset="-122"/>
                <a:ea typeface="微软雅黑" pitchFamily="34" charset="-122"/>
              </a:rPr>
              <a:t>、证券</a:t>
            </a:r>
            <a:r>
              <a:rPr lang="zh-CN" altLang="en-US" sz="1600" dirty="0">
                <a:latin typeface="微软雅黑" pitchFamily="34" charset="-122"/>
                <a:ea typeface="微软雅黑" pitchFamily="34" charset="-122"/>
              </a:rPr>
              <a:t>账户号码</a:t>
            </a:r>
            <a:endParaRPr lang="en-US" altLang="zh-CN" sz="1600" dirty="0">
              <a:latin typeface="微软雅黑" pitchFamily="34" charset="-122"/>
              <a:ea typeface="微软雅黑" pitchFamily="34" charset="-122"/>
            </a:endParaRPr>
          </a:p>
        </p:txBody>
      </p:sp>
      <p:sp>
        <p:nvSpPr>
          <p:cNvPr id="20" name="TextBox 19"/>
          <p:cNvSpPr txBox="1"/>
          <p:nvPr/>
        </p:nvSpPr>
        <p:spPr>
          <a:xfrm>
            <a:off x="2051720" y="3775996"/>
            <a:ext cx="180020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8</a:t>
            </a:r>
            <a:r>
              <a:rPr lang="zh-CN" altLang="en-US" sz="1600" dirty="0" smtClean="0">
                <a:latin typeface="微软雅黑" pitchFamily="34" charset="-122"/>
                <a:ea typeface="微软雅黑" pitchFamily="34" charset="-122"/>
              </a:rPr>
              <a:t>、托管</a:t>
            </a:r>
            <a:r>
              <a:rPr lang="zh-CN" altLang="en-US" sz="1600" dirty="0">
                <a:latin typeface="微软雅黑" pitchFamily="34" charset="-122"/>
                <a:ea typeface="微软雅黑" pitchFamily="34" charset="-122"/>
              </a:rPr>
              <a:t>单元编码</a:t>
            </a:r>
            <a:endParaRPr lang="en-US" altLang="zh-CN" sz="1600" dirty="0">
              <a:latin typeface="微软雅黑" pitchFamily="34" charset="-122"/>
              <a:ea typeface="微软雅黑" pitchFamily="34" charset="-122"/>
            </a:endParaRPr>
          </a:p>
        </p:txBody>
      </p:sp>
      <p:sp>
        <p:nvSpPr>
          <p:cNvPr id="22" name="TextBox 21"/>
          <p:cNvSpPr txBox="1"/>
          <p:nvPr/>
        </p:nvSpPr>
        <p:spPr>
          <a:xfrm>
            <a:off x="3923928" y="1345726"/>
            <a:ext cx="288032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430002 </a:t>
            </a:r>
            <a:r>
              <a:rPr lang="zh-CN" altLang="en-US" sz="1600" dirty="0" smtClean="0">
                <a:latin typeface="微软雅黑" pitchFamily="34" charset="-122"/>
                <a:ea typeface="微软雅黑" pitchFamily="34" charset="-122"/>
              </a:rPr>
              <a:t>中</a:t>
            </a:r>
            <a:r>
              <a:rPr lang="zh-CN" altLang="en-US" sz="1600" dirty="0">
                <a:latin typeface="微软雅黑" pitchFamily="34" charset="-122"/>
                <a:ea typeface="微软雅黑" pitchFamily="34" charset="-122"/>
              </a:rPr>
              <a:t>科</a:t>
            </a:r>
            <a:r>
              <a:rPr lang="zh-CN" altLang="en-US" sz="1600" dirty="0" smtClean="0">
                <a:latin typeface="微软雅黑" pitchFamily="34" charset="-122"/>
                <a:ea typeface="微软雅黑" pitchFamily="34" charset="-122"/>
              </a:rPr>
              <a:t>软</a:t>
            </a:r>
            <a:endParaRPr lang="en-US" altLang="zh-CN" sz="1600" dirty="0">
              <a:latin typeface="微软雅黑" pitchFamily="34" charset="-122"/>
              <a:ea typeface="微软雅黑" pitchFamily="34" charset="-122"/>
            </a:endParaRPr>
          </a:p>
        </p:txBody>
      </p:sp>
      <p:sp>
        <p:nvSpPr>
          <p:cNvPr id="23" name="TextBox 22"/>
          <p:cNvSpPr txBox="1"/>
          <p:nvPr/>
        </p:nvSpPr>
        <p:spPr>
          <a:xfrm>
            <a:off x="3851920" y="1923678"/>
            <a:ext cx="5580112" cy="1077218"/>
          </a:xfrm>
          <a:prstGeom prst="rect">
            <a:avLst/>
          </a:prstGeom>
          <a:noFill/>
          <a:ln>
            <a:noFill/>
          </a:ln>
        </p:spPr>
        <p:txBody>
          <a:bodyPr wrap="square" rtlCol="0">
            <a:spAutoFit/>
          </a:bodyPr>
          <a:lstStyle/>
          <a:p>
            <a:r>
              <a:rPr lang="en-US" altLang="zh-CN" sz="1600" dirty="0">
                <a:solidFill>
                  <a:srgbClr val="005426"/>
                </a:solidFill>
                <a:latin typeface="微软雅黑" pitchFamily="34" charset="-122"/>
                <a:ea typeface="微软雅黑" pitchFamily="34" charset="-122"/>
              </a:rPr>
              <a:t>00   </a:t>
            </a:r>
            <a:r>
              <a:rPr lang="zh-CN" altLang="en-US" sz="1600" dirty="0">
                <a:solidFill>
                  <a:srgbClr val="005426"/>
                </a:solidFill>
                <a:latin typeface="微软雅黑" pitchFamily="34" charset="-122"/>
                <a:ea typeface="微软雅黑" pitchFamily="34" charset="-122"/>
              </a:rPr>
              <a:t>无限售条件流通</a:t>
            </a:r>
            <a:r>
              <a:rPr lang="zh-CN" altLang="en-US" sz="1600" dirty="0">
                <a:solidFill>
                  <a:srgbClr val="0070C0"/>
                </a:solidFill>
                <a:latin typeface="微软雅黑" pitchFamily="34" charset="-122"/>
                <a:ea typeface="微软雅黑" pitchFamily="34" charset="-122"/>
              </a:rPr>
              <a:t>股     </a:t>
            </a:r>
            <a:r>
              <a:rPr lang="en-US" altLang="zh-CN" sz="1600" dirty="0">
                <a:solidFill>
                  <a:srgbClr val="0070C0"/>
                </a:solidFill>
                <a:latin typeface="微软雅黑" pitchFamily="34" charset="-122"/>
                <a:ea typeface="微软雅黑" pitchFamily="34" charset="-122"/>
              </a:rPr>
              <a:t>01  </a:t>
            </a:r>
            <a:r>
              <a:rPr lang="zh-CN" altLang="en-US" sz="1600" dirty="0">
                <a:solidFill>
                  <a:srgbClr val="00B050"/>
                </a:solidFill>
                <a:latin typeface="微软雅黑" pitchFamily="34" charset="-122"/>
                <a:ea typeface="微软雅黑" pitchFamily="34" charset="-122"/>
              </a:rPr>
              <a:t>挂牌后</a:t>
            </a:r>
            <a:r>
              <a:rPr lang="zh-CN" altLang="en-US" sz="1600" dirty="0">
                <a:solidFill>
                  <a:srgbClr val="0070C0"/>
                </a:solidFill>
                <a:latin typeface="微软雅黑" pitchFamily="34" charset="-122"/>
                <a:ea typeface="微软雅黑" pitchFamily="34" charset="-122"/>
              </a:rPr>
              <a:t>个人类限售</a:t>
            </a:r>
            <a:endParaRPr lang="en-US" altLang="zh-CN" sz="1600" dirty="0">
              <a:solidFill>
                <a:srgbClr val="0070C0"/>
              </a:solidFill>
              <a:latin typeface="微软雅黑" pitchFamily="34" charset="-122"/>
              <a:ea typeface="微软雅黑" pitchFamily="34" charset="-122"/>
            </a:endParaRPr>
          </a:p>
          <a:p>
            <a:pPr marL="342900" indent="-342900">
              <a:buNone/>
            </a:pPr>
            <a:r>
              <a:rPr lang="en-US" altLang="zh-CN" sz="1600" dirty="0">
                <a:solidFill>
                  <a:srgbClr val="0070C0"/>
                </a:solidFill>
                <a:latin typeface="微软雅黑" pitchFamily="34" charset="-122"/>
                <a:ea typeface="微软雅黑" pitchFamily="34" charset="-122"/>
              </a:rPr>
              <a:t>03   </a:t>
            </a:r>
            <a:r>
              <a:rPr lang="zh-CN" altLang="en-US" sz="1600" dirty="0">
                <a:solidFill>
                  <a:srgbClr val="00B050"/>
                </a:solidFill>
                <a:latin typeface="微软雅黑" pitchFamily="34" charset="-122"/>
                <a:ea typeface="微软雅黑" pitchFamily="34" charset="-122"/>
              </a:rPr>
              <a:t>挂牌后</a:t>
            </a:r>
            <a:r>
              <a:rPr lang="zh-CN" altLang="en-US" sz="1600" dirty="0">
                <a:solidFill>
                  <a:srgbClr val="0070C0"/>
                </a:solidFill>
                <a:latin typeface="微软雅黑" pitchFamily="34" charset="-122"/>
                <a:ea typeface="微软雅黑" pitchFamily="34" charset="-122"/>
              </a:rPr>
              <a:t>机构类限售     </a:t>
            </a:r>
            <a:r>
              <a:rPr lang="en-US" altLang="zh-CN" sz="1600" dirty="0">
                <a:solidFill>
                  <a:srgbClr val="0070C0"/>
                </a:solidFill>
                <a:latin typeface="微软雅黑" pitchFamily="34" charset="-122"/>
                <a:ea typeface="微软雅黑" pitchFamily="34" charset="-122"/>
              </a:rPr>
              <a:t>04  </a:t>
            </a:r>
            <a:r>
              <a:rPr lang="zh-CN" altLang="en-US" sz="1600" dirty="0">
                <a:solidFill>
                  <a:srgbClr val="FF0000"/>
                </a:solidFill>
                <a:latin typeface="微软雅黑" pitchFamily="34" charset="-122"/>
                <a:ea typeface="微软雅黑" pitchFamily="34" charset="-122"/>
              </a:rPr>
              <a:t>高管锁定股 </a:t>
            </a:r>
            <a:endParaRPr lang="en-US" altLang="zh-CN" sz="1600" dirty="0">
              <a:solidFill>
                <a:srgbClr val="FF0000"/>
              </a:solidFill>
              <a:latin typeface="微软雅黑" pitchFamily="34" charset="-122"/>
              <a:ea typeface="微软雅黑" pitchFamily="34" charset="-122"/>
            </a:endParaRPr>
          </a:p>
          <a:p>
            <a:pPr marL="342900" indent="-342900">
              <a:buNone/>
            </a:pPr>
            <a:r>
              <a:rPr lang="en-US" altLang="zh-CN" sz="1600" dirty="0">
                <a:solidFill>
                  <a:srgbClr val="0070C0"/>
                </a:solidFill>
                <a:latin typeface="微软雅黑" pitchFamily="34" charset="-122"/>
                <a:ea typeface="微软雅黑" pitchFamily="34" charset="-122"/>
              </a:rPr>
              <a:t>05   </a:t>
            </a:r>
            <a:r>
              <a:rPr lang="zh-CN" altLang="en-US" sz="1600" dirty="0">
                <a:solidFill>
                  <a:srgbClr val="00B050"/>
                </a:solidFill>
                <a:latin typeface="微软雅黑" pitchFamily="34" charset="-122"/>
                <a:ea typeface="微软雅黑" pitchFamily="34" charset="-122"/>
              </a:rPr>
              <a:t>挂牌前</a:t>
            </a:r>
            <a:r>
              <a:rPr lang="zh-CN" altLang="en-US" sz="1600" dirty="0">
                <a:solidFill>
                  <a:srgbClr val="0070C0"/>
                </a:solidFill>
                <a:latin typeface="微软雅黑" pitchFamily="34" charset="-122"/>
                <a:ea typeface="微软雅黑" pitchFamily="34" charset="-122"/>
              </a:rPr>
              <a:t>个人类限售     </a:t>
            </a:r>
            <a:r>
              <a:rPr lang="en-US" altLang="zh-CN" sz="1600" dirty="0">
                <a:solidFill>
                  <a:srgbClr val="0070C0"/>
                </a:solidFill>
                <a:latin typeface="微软雅黑" pitchFamily="34" charset="-122"/>
                <a:ea typeface="微软雅黑" pitchFamily="34" charset="-122"/>
              </a:rPr>
              <a:t>06  </a:t>
            </a:r>
            <a:r>
              <a:rPr lang="zh-CN" altLang="en-US" sz="1600" dirty="0">
                <a:solidFill>
                  <a:srgbClr val="00B050"/>
                </a:solidFill>
                <a:latin typeface="微软雅黑" pitchFamily="34" charset="-122"/>
                <a:ea typeface="微软雅黑" pitchFamily="34" charset="-122"/>
              </a:rPr>
              <a:t>挂牌前</a:t>
            </a:r>
            <a:r>
              <a:rPr lang="zh-CN" altLang="en-US" sz="1600" dirty="0">
                <a:solidFill>
                  <a:srgbClr val="0070C0"/>
                </a:solidFill>
                <a:latin typeface="微软雅黑" pitchFamily="34" charset="-122"/>
                <a:ea typeface="微软雅黑" pitchFamily="34" charset="-122"/>
              </a:rPr>
              <a:t>机构类限售</a:t>
            </a:r>
          </a:p>
          <a:p>
            <a:endParaRPr lang="en-US" altLang="zh-CN" sz="1600" dirty="0">
              <a:latin typeface="微软雅黑" pitchFamily="34" charset="-122"/>
              <a:ea typeface="微软雅黑" pitchFamily="34" charset="-122"/>
            </a:endParaRPr>
          </a:p>
        </p:txBody>
      </p:sp>
      <p:sp>
        <p:nvSpPr>
          <p:cNvPr id="24" name="TextBox 23"/>
          <p:cNvSpPr txBox="1"/>
          <p:nvPr/>
        </p:nvSpPr>
        <p:spPr>
          <a:xfrm>
            <a:off x="3779912" y="2931790"/>
            <a:ext cx="4320480" cy="584775"/>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10</a:t>
            </a:r>
            <a:r>
              <a:rPr lang="zh-CN" altLang="en-US" sz="1600" dirty="0">
                <a:latin typeface="微软雅黑" pitchFamily="34" charset="-122"/>
                <a:ea typeface="微软雅黑" pitchFamily="34" charset="-122"/>
              </a:rPr>
              <a:t>位数字</a:t>
            </a:r>
            <a:r>
              <a:rPr lang="zh-CN" altLang="en-US" sz="1600" dirty="0" smtClean="0">
                <a:latin typeface="微软雅黑" pitchFamily="34" charset="-122"/>
                <a:ea typeface="微软雅黑" pitchFamily="34" charset="-122"/>
              </a:rPr>
              <a:t>，全国股转系统标识，深圳</a:t>
            </a:r>
            <a:r>
              <a:rPr lang="zh-CN" altLang="en-US" sz="1600" dirty="0">
                <a:latin typeface="微软雅黑" pitchFamily="34" charset="-122"/>
                <a:ea typeface="微软雅黑" pitchFamily="34" charset="-122"/>
              </a:rPr>
              <a:t>市场</a:t>
            </a:r>
            <a:r>
              <a:rPr lang="en-US" altLang="zh-CN" sz="1600" dirty="0">
                <a:latin typeface="微软雅黑" pitchFamily="34" charset="-122"/>
                <a:ea typeface="微软雅黑" pitchFamily="34" charset="-122"/>
              </a:rPr>
              <a:t>A</a:t>
            </a:r>
            <a:r>
              <a:rPr lang="zh-CN" altLang="en-US" sz="1600" dirty="0">
                <a:latin typeface="微软雅黑" pitchFamily="34" charset="-122"/>
                <a:ea typeface="微软雅黑" pitchFamily="34" charset="-122"/>
              </a:rPr>
              <a:t>股证券</a:t>
            </a:r>
            <a:r>
              <a:rPr lang="zh-CN" altLang="en-US" sz="1600" dirty="0" smtClean="0">
                <a:latin typeface="微软雅黑" pitchFamily="34" charset="-122"/>
                <a:ea typeface="微软雅黑" pitchFamily="34" charset="-122"/>
              </a:rPr>
              <a:t>账户</a:t>
            </a:r>
            <a:endParaRPr lang="zh-CN" altLang="en-US" sz="1600" dirty="0">
              <a:latin typeface="微软雅黑" pitchFamily="34" charset="-122"/>
              <a:ea typeface="微软雅黑" pitchFamily="34" charset="-122"/>
            </a:endParaRPr>
          </a:p>
        </p:txBody>
      </p:sp>
      <p:sp>
        <p:nvSpPr>
          <p:cNvPr id="25" name="TextBox 24"/>
          <p:cNvSpPr txBox="1"/>
          <p:nvPr/>
        </p:nvSpPr>
        <p:spPr>
          <a:xfrm>
            <a:off x="3779912" y="3579862"/>
            <a:ext cx="5112568" cy="584775"/>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6</a:t>
            </a:r>
            <a:r>
              <a:rPr lang="zh-CN" altLang="en-US" sz="1600" dirty="0" smtClean="0">
                <a:latin typeface="微软雅黑" pitchFamily="34" charset="-122"/>
                <a:ea typeface="微软雅黑" pitchFamily="34" charset="-122"/>
              </a:rPr>
              <a:t>位数字，股东指定交易券商托管单元</a:t>
            </a:r>
            <a:r>
              <a:rPr lang="zh-CN" altLang="en-US" sz="1600" dirty="0" smtClean="0">
                <a:solidFill>
                  <a:srgbClr val="FF0000"/>
                </a:solidFill>
                <a:latin typeface="微软雅黑" pitchFamily="34" charset="-122"/>
                <a:ea typeface="微软雅黑" pitchFamily="34" charset="-122"/>
              </a:rPr>
              <a:t>（应与股东核实）</a:t>
            </a:r>
          </a:p>
          <a:p>
            <a:r>
              <a:rPr lang="zh-CN" altLang="en-US" sz="1600" dirty="0" smtClean="0">
                <a:latin typeface="微软雅黑" pitchFamily="34" charset="-122"/>
                <a:ea typeface="微软雅黑" pitchFamily="34" charset="-122"/>
              </a:rPr>
              <a:t>一般是为股东</a:t>
            </a:r>
            <a:r>
              <a:rPr lang="zh-CN" altLang="en-US" sz="1600" dirty="0" smtClean="0">
                <a:solidFill>
                  <a:srgbClr val="FF0000"/>
                </a:solidFill>
                <a:latin typeface="微软雅黑" pitchFamily="34" charset="-122"/>
                <a:ea typeface="微软雅黑" pitchFamily="34" charset="-122"/>
              </a:rPr>
              <a:t>开立资金账户的券商</a:t>
            </a:r>
            <a:r>
              <a:rPr lang="zh-CN" altLang="en-US" sz="1600" dirty="0" smtClean="0">
                <a:latin typeface="微软雅黑" pitchFamily="34" charset="-122"/>
                <a:ea typeface="微软雅黑" pitchFamily="34" charset="-122"/>
              </a:rPr>
              <a:t>的托管单元编码</a:t>
            </a:r>
            <a:endParaRPr lang="en-US" altLang="zh-CN" sz="1600" dirty="0" smtClean="0">
              <a:latin typeface="微软雅黑" pitchFamily="34" charset="-122"/>
              <a:ea typeface="微软雅黑" pitchFamily="34" charset="-122"/>
            </a:endParaRPr>
          </a:p>
        </p:txBody>
      </p:sp>
      <p:sp>
        <p:nvSpPr>
          <p:cNvPr id="2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股份登记八要素</a:t>
            </a:r>
            <a:endParaRPr kumimoji="1" lang="zh-CN" altLang="en-US" sz="2800" b="1" dirty="0">
              <a:solidFill>
                <a:schemeClr val="bg1"/>
              </a:solidFill>
              <a:latin typeface="微软雅黑" pitchFamily="34" charset="-122"/>
              <a:ea typeface="微软雅黑" pitchFamily="34" charset="-122"/>
            </a:endParaRPr>
          </a:p>
        </p:txBody>
      </p:sp>
      <p:sp>
        <p:nvSpPr>
          <p:cNvPr id="3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11</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1+#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1+#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P spid="19" grpId="0"/>
      <p:bldP spid="20"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67"/>
            <a:ext cx="3016250" cy="2044303"/>
          </a:xfrm>
        </p:spPr>
      </p:pic>
      <p:sp>
        <p:nvSpPr>
          <p:cNvPr id="12294" name="标题 3"/>
          <p:cNvSpPr>
            <a:spLocks noGrp="1"/>
          </p:cNvSpPr>
          <p:nvPr>
            <p:ph type="title"/>
          </p:nvPr>
        </p:nvSpPr>
        <p:spPr>
          <a:xfrm>
            <a:off x="3252343" y="1339446"/>
            <a:ext cx="6072187" cy="2035969"/>
          </a:xfrm>
        </p:spPr>
        <p:txBody>
          <a:bodyPr>
            <a:normAutofit/>
          </a:bodyPr>
          <a:lstStyle/>
          <a:p>
            <a:pPr algn="ctr" eaLnBrk="1" hangingPunct="1"/>
            <a:r>
              <a:rPr lang="en-US" altLang="zh-CN" sz="3200" b="1" dirty="0">
                <a:solidFill>
                  <a:srgbClr val="FFFFFF"/>
                </a:solidFill>
                <a:latin typeface="微软雅黑" panose="020B0503020204020204" pitchFamily="34" charset="-122"/>
                <a:ea typeface="微软雅黑" panose="020B0503020204020204" pitchFamily="34" charset="-122"/>
              </a:rPr>
              <a:t/>
            </a:r>
            <a:br>
              <a:rPr lang="en-US" altLang="zh-CN" sz="3200" b="1" dirty="0">
                <a:solidFill>
                  <a:srgbClr val="FFFFFF"/>
                </a:solidFill>
                <a:latin typeface="微软雅黑" panose="020B0503020204020204" pitchFamily="34" charset="-122"/>
                <a:ea typeface="微软雅黑" panose="020B0503020204020204"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rPr>
              <a:t>第三章 股份登记业务介绍</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spTree>
    <p:extLst>
      <p:ext uri="{BB962C8B-B14F-4D97-AF65-F5344CB8AC3E}">
        <p14:creationId xmlns="" xmlns:p14="http://schemas.microsoft.com/office/powerpoint/2010/main" val="27053822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89552"/>
            <a:ext cx="9144000" cy="646331"/>
          </a:xfrm>
          <a:prstGeom prst="rect">
            <a:avLst/>
          </a:prstGeom>
          <a:noFill/>
        </p:spPr>
        <p:txBody>
          <a:bodyPr wrap="square" rtlCol="0">
            <a:spAutoFit/>
          </a:bodyPr>
          <a:lstStyle/>
          <a:p>
            <a:pPr algn="ctr"/>
            <a:r>
              <a:rPr lang="zh-CN" altLang="en-US" sz="3600" smtClean="0">
                <a:latin typeface="微软雅黑" pitchFamily="34" charset="-122"/>
                <a:ea typeface="微软雅黑" pitchFamily="34" charset="-122"/>
              </a:rPr>
              <a:t>第三章  </a:t>
            </a:r>
            <a:r>
              <a:rPr lang="zh-CN" altLang="en-US" sz="3600" dirty="0" smtClean="0">
                <a:latin typeface="微软雅黑" pitchFamily="34" charset="-122"/>
                <a:ea typeface="微软雅黑" pitchFamily="34" charset="-122"/>
              </a:rPr>
              <a:t>股份登记业务介绍</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383620"/>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8" name="TextBox 16"/>
          <p:cNvSpPr txBox="1"/>
          <p:nvPr/>
        </p:nvSpPr>
        <p:spPr>
          <a:xfrm>
            <a:off x="1907704" y="2499744"/>
            <a:ext cx="554461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第二节</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股份解除限售</a:t>
            </a:r>
            <a:endParaRPr lang="en-US" altLang="zh-CN" sz="2400" b="1" dirty="0">
              <a:solidFill>
                <a:srgbClr val="CC0018"/>
              </a:solidFill>
              <a:latin typeface="微软雅黑" pitchFamily="34" charset="-122"/>
              <a:ea typeface="微软雅黑" pitchFamily="34" charset="-122"/>
            </a:endParaRPr>
          </a:p>
        </p:txBody>
      </p:sp>
      <p:sp>
        <p:nvSpPr>
          <p:cNvPr id="21" name="TextBox 16"/>
          <p:cNvSpPr txBox="1"/>
          <p:nvPr/>
        </p:nvSpPr>
        <p:spPr>
          <a:xfrm>
            <a:off x="1907704" y="3435847"/>
            <a:ext cx="5328592"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第三节</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股份限售</a:t>
            </a:r>
            <a:endParaRPr lang="en-US" altLang="zh-CN" sz="2400" b="1" dirty="0">
              <a:solidFill>
                <a:srgbClr val="CC0018"/>
              </a:solidFill>
              <a:latin typeface="微软雅黑" pitchFamily="34" charset="-122"/>
              <a:ea typeface="微软雅黑" pitchFamily="34" charset="-122"/>
            </a:endParaRPr>
          </a:p>
        </p:txBody>
      </p:sp>
      <p:sp>
        <p:nvSpPr>
          <p:cNvPr id="9" name="TextBox 16">
            <a:extLst>
              <a:ext uri="{FF2B5EF4-FFF2-40B4-BE49-F238E27FC236}">
                <a16:creationId xmlns="" xmlns:a16="http://schemas.microsoft.com/office/drawing/2014/main" id="{53F3E0D6-5320-4E79-A301-705791A20EC6}"/>
              </a:ext>
            </a:extLst>
          </p:cNvPr>
          <p:cNvSpPr txBox="1"/>
          <p:nvPr/>
        </p:nvSpPr>
        <p:spPr>
          <a:xfrm>
            <a:off x="1691680" y="1630654"/>
            <a:ext cx="5184576" cy="646331"/>
          </a:xfrm>
          <a:prstGeom prst="rect">
            <a:avLst/>
          </a:prstGeom>
          <a:noFill/>
          <a:ln>
            <a:noFill/>
          </a:ln>
        </p:spPr>
        <p:txBody>
          <a:bodyPr wrap="square" rtlCol="0">
            <a:spAutoFit/>
          </a:bodyPr>
          <a:lstStyle/>
          <a:p>
            <a:pPr lvl="2">
              <a:lnSpc>
                <a:spcPct val="150000"/>
              </a:lnSpc>
              <a:buClr>
                <a:srgbClr val="002060"/>
              </a:buClr>
              <a:buFont typeface="Wingdings" pitchFamily="2" charset="2"/>
              <a:buChar char="Ø"/>
            </a:pPr>
            <a:r>
              <a:rPr lang="zh-CN" altLang="en-US" sz="2400" b="1" dirty="0">
                <a:solidFill>
                  <a:srgbClr val="CC0018"/>
                </a:solidFill>
                <a:latin typeface="微软雅黑" pitchFamily="34" charset="-122"/>
                <a:ea typeface="微软雅黑" pitchFamily="34" charset="-122"/>
              </a:rPr>
              <a:t>第一节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新增股份登记</a:t>
            </a:r>
            <a:endParaRPr lang="en-US" altLang="zh-CN" sz="2400" b="1" dirty="0">
              <a:solidFill>
                <a:srgbClr val="002060"/>
              </a:solidFill>
              <a:latin typeface="微软雅黑" pitchFamily="34" charset="-122"/>
              <a:ea typeface="微软雅黑" pitchFamily="34" charset="-122"/>
            </a:endParaRPr>
          </a:p>
        </p:txBody>
      </p:sp>
      <p:sp>
        <p:nvSpPr>
          <p:cNvPr id="1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13</a:t>
            </a:fld>
            <a:endParaRPr lang="en-US" altLang="zh-CN" dirty="0"/>
          </a:p>
        </p:txBody>
      </p:sp>
    </p:spTree>
    <p:extLst>
      <p:ext uri="{BB962C8B-B14F-4D97-AF65-F5344CB8AC3E}">
        <p14:creationId xmlns="" xmlns:p14="http://schemas.microsoft.com/office/powerpoint/2010/main" val="410494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4"/>
          <p:cNvSpPr/>
          <p:nvPr/>
        </p:nvSpPr>
        <p:spPr>
          <a:xfrm>
            <a:off x="7786711" y="4018369"/>
            <a:ext cx="1129973" cy="6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微软雅黑" pitchFamily="34" charset="-122"/>
                <a:ea typeface="微软雅黑" pitchFamily="34" charset="-122"/>
              </a:rPr>
              <a:t>内部流程</a:t>
            </a:r>
            <a:endParaRPr lang="zh-CN" altLang="en-US" sz="1800" b="1" kern="1200" dirty="0">
              <a:solidFill>
                <a:schemeClr val="bg1"/>
              </a:solidFill>
              <a:latin typeface="微软雅黑" pitchFamily="34" charset="-122"/>
              <a:ea typeface="微软雅黑" pitchFamily="34" charset="-122"/>
            </a:endParaRPr>
          </a:p>
        </p:txBody>
      </p:sp>
      <p:sp>
        <p:nvSpPr>
          <p:cNvPr id="34" name="TextBox 33"/>
          <p:cNvSpPr txBox="1"/>
          <p:nvPr/>
        </p:nvSpPr>
        <p:spPr>
          <a:xfrm>
            <a:off x="539552" y="771550"/>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新增股份</a:t>
            </a:r>
            <a:r>
              <a:rPr lang="zh-CN" altLang="en-US" sz="2400" b="1" dirty="0" smtClean="0">
                <a:solidFill>
                  <a:srgbClr val="C00000"/>
                </a:solidFill>
                <a:latin typeface="黑体" pitchFamily="49" charset="-122"/>
                <a:ea typeface="黑体" pitchFamily="49" charset="-122"/>
              </a:rPr>
              <a:t>发行</a:t>
            </a:r>
            <a:r>
              <a:rPr lang="zh-CN" altLang="en-US" sz="2400" b="1" dirty="0" smtClean="0">
                <a:latin typeface="黑体" pitchFamily="49" charset="-122"/>
                <a:ea typeface="黑体" pitchFamily="49" charset="-122"/>
              </a:rPr>
              <a:t>流程图</a:t>
            </a:r>
            <a:endParaRPr lang="zh-CN" altLang="en-US" sz="2400" b="1" dirty="0">
              <a:latin typeface="黑体" pitchFamily="49" charset="-122"/>
              <a:ea typeface="黑体" pitchFamily="49" charset="-122"/>
            </a:endParaRPr>
          </a:p>
        </p:txBody>
      </p:sp>
      <p:pic>
        <p:nvPicPr>
          <p:cNvPr id="46081" name="Picture 1" descr="C:\Users\chinaclear\Desktop\捕获.PNG"/>
          <p:cNvPicPr>
            <a:picLocks noChangeAspect="1" noChangeArrowheads="1"/>
          </p:cNvPicPr>
          <p:nvPr/>
        </p:nvPicPr>
        <p:blipFill>
          <a:blip r:embed="rId3" cstate="print"/>
          <a:srcRect/>
          <a:stretch>
            <a:fillRect/>
          </a:stretch>
        </p:blipFill>
        <p:spPr bwMode="auto">
          <a:xfrm>
            <a:off x="892175" y="1285866"/>
            <a:ext cx="7537477" cy="3268289"/>
          </a:xfrm>
          <a:prstGeom prst="rect">
            <a:avLst/>
          </a:prstGeom>
          <a:noFill/>
        </p:spPr>
      </p:pic>
      <p:pic>
        <p:nvPicPr>
          <p:cNvPr id="8" name="图片 7"/>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649856" y="3252311"/>
            <a:ext cx="353695" cy="269558"/>
          </a:xfrm>
          <a:prstGeom prst="rect">
            <a:avLst/>
          </a:prstGeom>
          <a:noFill/>
        </p:spPr>
      </p:pic>
      <p:sp>
        <p:nvSpPr>
          <p:cNvPr id="10" name="矩形 9"/>
          <p:cNvSpPr/>
          <p:nvPr/>
        </p:nvSpPr>
        <p:spPr bwMode="gray">
          <a:xfrm>
            <a:off x="2943226" y="3521869"/>
            <a:ext cx="1266825" cy="67865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矩形 10"/>
          <p:cNvSpPr/>
          <p:nvPr/>
        </p:nvSpPr>
        <p:spPr bwMode="gray">
          <a:xfrm>
            <a:off x="3908426" y="807244"/>
            <a:ext cx="1025525" cy="542925"/>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矩形 11"/>
          <p:cNvSpPr/>
          <p:nvPr/>
        </p:nvSpPr>
        <p:spPr bwMode="gray">
          <a:xfrm>
            <a:off x="5356225" y="1440657"/>
            <a:ext cx="1085850" cy="497681"/>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矩形 12"/>
          <p:cNvSpPr/>
          <p:nvPr/>
        </p:nvSpPr>
        <p:spPr bwMode="gray">
          <a:xfrm>
            <a:off x="4210051" y="807244"/>
            <a:ext cx="904875" cy="452438"/>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14</a:t>
            </a:fld>
            <a:endParaRPr lang="en-US" altLang="zh-CN" dirty="0"/>
          </a:p>
        </p:txBody>
      </p:sp>
    </p:spTree>
    <p:extLst>
      <p:ext uri="{BB962C8B-B14F-4D97-AF65-F5344CB8AC3E}">
        <p14:creationId xmlns="" xmlns:p14="http://schemas.microsoft.com/office/powerpoint/2010/main" val="24591992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chinaclear\Desktop\捕获.PNG"/>
          <p:cNvPicPr>
            <a:picLocks noChangeAspect="1" noChangeArrowheads="1"/>
          </p:cNvPicPr>
          <p:nvPr/>
        </p:nvPicPr>
        <p:blipFill>
          <a:blip r:embed="rId3" cstate="print"/>
          <a:srcRect/>
          <a:stretch>
            <a:fillRect/>
          </a:stretch>
        </p:blipFill>
        <p:spPr bwMode="auto">
          <a:xfrm>
            <a:off x="500035" y="857238"/>
            <a:ext cx="5683999" cy="2464611"/>
          </a:xfrm>
          <a:prstGeom prst="rect">
            <a:avLst/>
          </a:prstGeom>
          <a:noFill/>
        </p:spPr>
      </p:pic>
      <p:sp>
        <p:nvSpPr>
          <p:cNvPr id="5" name="右箭头 4"/>
          <p:cNvSpPr/>
          <p:nvPr/>
        </p:nvSpPr>
        <p:spPr bwMode="gray">
          <a:xfrm>
            <a:off x="6215074" y="1232288"/>
            <a:ext cx="714380" cy="107157"/>
          </a:xfrm>
          <a:prstGeom prst="rightArrow">
            <a:avLst/>
          </a:prstGeom>
          <a:solidFill>
            <a:schemeClr val="accent6">
              <a:lumMod val="60000"/>
              <a:lumOff val="40000"/>
            </a:schemeClr>
          </a:solidFill>
          <a:ln w="9525">
            <a:noFill/>
            <a:round/>
            <a:headEnd/>
            <a:tailEnd/>
          </a:ln>
        </p:spPr>
        <p:txBody>
          <a:bodyPr wrap="none" rtlCol="0" anchor="ctr"/>
          <a:lstStyle/>
          <a:p>
            <a:pPr algn="ctr"/>
            <a:endParaRPr lang="zh-CN" altLang="en-US" sz="2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6" name="TextBox 5"/>
          <p:cNvSpPr txBox="1"/>
          <p:nvPr/>
        </p:nvSpPr>
        <p:spPr>
          <a:xfrm>
            <a:off x="7000892" y="857238"/>
            <a:ext cx="2000264" cy="1200329"/>
          </a:xfrm>
          <a:prstGeom prst="rect">
            <a:avLst/>
          </a:prstGeom>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dirty="0" smtClean="0"/>
              <a:t>由会计师事务所出具的验资报告：</a:t>
            </a:r>
            <a:endParaRPr lang="en-US" altLang="zh-CN" dirty="0" smtClean="0"/>
          </a:p>
          <a:p>
            <a:r>
              <a:rPr lang="zh-CN" altLang="en-US" dirty="0" smtClean="0"/>
              <a:t>股东名称、新增注册资本</a:t>
            </a:r>
            <a:endParaRPr lang="en-US" altLang="zh-CN" dirty="0" smtClean="0"/>
          </a:p>
        </p:txBody>
      </p:sp>
      <p:sp>
        <p:nvSpPr>
          <p:cNvPr id="7" name="TextBox 6"/>
          <p:cNvSpPr txBox="1"/>
          <p:nvPr/>
        </p:nvSpPr>
        <p:spPr>
          <a:xfrm>
            <a:off x="3851920" y="3723878"/>
            <a:ext cx="2000264" cy="1200329"/>
          </a:xfrm>
          <a:prstGeom prst="rect">
            <a:avLst/>
          </a:prstGeom>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dirty="0" smtClean="0"/>
              <a:t>由券商提供给股转公司的明细表：</a:t>
            </a:r>
            <a:endParaRPr lang="en-US" altLang="zh-CN" dirty="0" smtClean="0"/>
          </a:p>
          <a:p>
            <a:r>
              <a:rPr lang="zh-CN" altLang="en-US" dirty="0" smtClean="0"/>
              <a:t>股东名称、证件号码、股份明细</a:t>
            </a:r>
            <a:endParaRPr lang="en-US" altLang="zh-CN" dirty="0" smtClean="0"/>
          </a:p>
        </p:txBody>
      </p:sp>
      <p:sp>
        <p:nvSpPr>
          <p:cNvPr id="9" name="下箭头 8"/>
          <p:cNvSpPr/>
          <p:nvPr/>
        </p:nvSpPr>
        <p:spPr bwMode="gray">
          <a:xfrm>
            <a:off x="4786314" y="3321849"/>
            <a:ext cx="142876" cy="375050"/>
          </a:xfrm>
          <a:prstGeom prst="downArrow">
            <a:avLst/>
          </a:prstGeom>
          <a:solidFill>
            <a:schemeClr val="accent6">
              <a:lumMod val="60000"/>
              <a:lumOff val="40000"/>
            </a:schemeClr>
          </a:solidFill>
          <a:ln w="9525">
            <a:noFill/>
            <a:round/>
            <a:headEnd/>
            <a:tailEnd/>
          </a:ln>
        </p:spPr>
        <p:txBody>
          <a:bodyPr wrap="none" rtlCol="0" anchor="ctr"/>
          <a:lstStyle/>
          <a:p>
            <a:pPr algn="ctr"/>
            <a:endParaRPr lang="zh-CN" altLang="en-US" sz="2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10" name="下箭头 9"/>
          <p:cNvSpPr/>
          <p:nvPr/>
        </p:nvSpPr>
        <p:spPr bwMode="gray">
          <a:xfrm>
            <a:off x="2143108" y="3000378"/>
            <a:ext cx="142876" cy="696521"/>
          </a:xfrm>
          <a:prstGeom prst="downArrow">
            <a:avLst/>
          </a:prstGeom>
          <a:solidFill>
            <a:schemeClr val="accent6">
              <a:lumMod val="60000"/>
              <a:lumOff val="40000"/>
            </a:schemeClr>
          </a:solidFill>
          <a:ln w="9525">
            <a:noFill/>
            <a:round/>
            <a:headEnd/>
            <a:tailEnd/>
          </a:ln>
        </p:spPr>
        <p:txBody>
          <a:bodyPr wrap="none" rtlCol="0" anchor="ctr"/>
          <a:lstStyle/>
          <a:p>
            <a:pPr algn="ctr"/>
            <a:endParaRPr lang="zh-CN" altLang="en-US" sz="2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11" name="TextBox 10"/>
          <p:cNvSpPr txBox="1"/>
          <p:nvPr/>
        </p:nvSpPr>
        <p:spPr>
          <a:xfrm>
            <a:off x="1259632" y="3723878"/>
            <a:ext cx="2000264" cy="1200329"/>
          </a:xfrm>
          <a:prstGeom prst="rect">
            <a:avLst/>
          </a:prstGeom>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dirty="0" smtClean="0"/>
              <a:t>由发行人向中国结算申报的数据：</a:t>
            </a:r>
            <a:endParaRPr lang="en-US" altLang="zh-CN" dirty="0" smtClean="0"/>
          </a:p>
          <a:p>
            <a:r>
              <a:rPr lang="zh-CN" altLang="en-US" dirty="0" smtClean="0"/>
              <a:t>股东名称、证件号码、股份明细</a:t>
            </a:r>
            <a:endParaRPr lang="en-US" altLang="zh-CN" dirty="0" smtClean="0"/>
          </a:p>
        </p:txBody>
      </p:sp>
      <p:sp>
        <p:nvSpPr>
          <p:cNvPr id="12" name="左右箭头 11"/>
          <p:cNvSpPr/>
          <p:nvPr/>
        </p:nvSpPr>
        <p:spPr bwMode="gray">
          <a:xfrm>
            <a:off x="3275856" y="4083918"/>
            <a:ext cx="500066" cy="160736"/>
          </a:xfrm>
          <a:prstGeom prst="leftRightArrow">
            <a:avLst/>
          </a:prstGeom>
          <a:solidFill>
            <a:schemeClr val="accent1">
              <a:lumMod val="75000"/>
            </a:schemeClr>
          </a:solidFill>
          <a:ln w="9525">
            <a:noFill/>
            <a:round/>
            <a:headEnd/>
            <a:tailEnd/>
          </a:ln>
        </p:spPr>
        <p:txBody>
          <a:bodyPr wrap="none" rtlCol="0" anchor="ctr"/>
          <a:lstStyle/>
          <a:p>
            <a:pPr algn="ctr"/>
            <a:endParaRPr lang="zh-CN" altLang="en-US" sz="2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14" name="左右箭头 13"/>
          <p:cNvSpPr/>
          <p:nvPr/>
        </p:nvSpPr>
        <p:spPr bwMode="gray">
          <a:xfrm rot="18059862">
            <a:off x="5372403" y="2665296"/>
            <a:ext cx="2009555" cy="185050"/>
          </a:xfrm>
          <a:prstGeom prst="leftRightArrow">
            <a:avLst/>
          </a:prstGeom>
          <a:solidFill>
            <a:schemeClr val="accent1">
              <a:lumMod val="75000"/>
            </a:schemeClr>
          </a:solidFill>
          <a:ln w="9525">
            <a:noFill/>
            <a:round/>
            <a:headEnd/>
            <a:tailEnd/>
          </a:ln>
        </p:spPr>
        <p:txBody>
          <a:bodyPr wrap="none" rtlCol="0" anchor="ctr"/>
          <a:lstStyle/>
          <a:p>
            <a:pPr algn="ctr"/>
            <a:endParaRPr lang="zh-CN" altLang="en-US" sz="2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15" name="左右箭头 14"/>
          <p:cNvSpPr/>
          <p:nvPr/>
        </p:nvSpPr>
        <p:spPr bwMode="gray">
          <a:xfrm rot="8923041">
            <a:off x="2214603" y="2176133"/>
            <a:ext cx="5172672" cy="143161"/>
          </a:xfrm>
          <a:prstGeom prst="leftRightArrow">
            <a:avLst/>
          </a:prstGeom>
          <a:solidFill>
            <a:schemeClr val="accent1">
              <a:lumMod val="75000"/>
            </a:schemeClr>
          </a:solidFill>
          <a:ln w="9525">
            <a:noFill/>
            <a:round/>
            <a:headEnd/>
            <a:tailEnd/>
          </a:ln>
        </p:spPr>
        <p:txBody>
          <a:bodyPr wrap="none" rtlCol="0" anchor="ctr"/>
          <a:lstStyle/>
          <a:p>
            <a:pPr algn="ctr"/>
            <a:endParaRPr lang="zh-CN" altLang="en-US" sz="2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16" name="TextBox 15"/>
          <p:cNvSpPr txBox="1"/>
          <p:nvPr/>
        </p:nvSpPr>
        <p:spPr>
          <a:xfrm>
            <a:off x="4357686" y="2729944"/>
            <a:ext cx="1143008" cy="646331"/>
          </a:xfrm>
          <a:prstGeom prst="rect">
            <a:avLst/>
          </a:prstGeom>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dirty="0" smtClean="0">
                <a:solidFill>
                  <a:schemeClr val="dk1"/>
                </a:solidFill>
                <a:latin typeface="+mn-lt"/>
                <a:ea typeface="+mn-ea"/>
              </a:rPr>
              <a:t>三者必须</a:t>
            </a:r>
            <a:endParaRPr lang="en-US" altLang="zh-CN" dirty="0" smtClean="0">
              <a:solidFill>
                <a:schemeClr val="dk1"/>
              </a:solidFill>
              <a:latin typeface="+mn-lt"/>
              <a:ea typeface="+mn-ea"/>
            </a:endParaRPr>
          </a:p>
          <a:p>
            <a:r>
              <a:rPr lang="zh-CN" altLang="en-US" dirty="0" smtClean="0">
                <a:solidFill>
                  <a:schemeClr val="dk1"/>
                </a:solidFill>
                <a:latin typeface="+mn-lt"/>
                <a:ea typeface="+mn-ea"/>
              </a:rPr>
              <a:t>完全一致</a:t>
            </a:r>
          </a:p>
        </p:txBody>
      </p:sp>
      <p:sp>
        <p:nvSpPr>
          <p:cNvPr id="1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22" name="灯片编号占位符 8"/>
          <p:cNvSpPr>
            <a:spLocks noGrp="1"/>
          </p:cNvSpPr>
          <p:nvPr>
            <p:ph type="sldNum" sz="quarter" idx="12"/>
          </p:nvPr>
        </p:nvSpPr>
        <p:spPr>
          <a:xfrm>
            <a:off x="3563888" y="4786312"/>
            <a:ext cx="2133600" cy="357188"/>
          </a:xfrm>
        </p:spPr>
        <p:txBody>
          <a:bodyPr/>
          <a:lstStyle/>
          <a:p>
            <a:pPr algn="ctr">
              <a:defRPr/>
            </a:pPr>
            <a:fld id="{EEE598E4-D949-46A6-A5D1-2760F8946FD5}" type="slidenum">
              <a:rPr lang="en-US" altLang="zh-CN" smtClean="0"/>
              <a:pPr algn="ctr">
                <a:defRPr/>
              </a:pPr>
              <a:t>15</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5"/>
                                        </p:tgtEl>
                                        <p:attrNameLst>
                                          <p:attrName>ppt_x</p:attrName>
                                        </p:attrNameLst>
                                      </p:cBhvr>
                                      <p:tavLst>
                                        <p:tav tm="0">
                                          <p:val>
                                            <p:strVal val="ppt_x"/>
                                          </p:val>
                                        </p:tav>
                                        <p:tav tm="100000">
                                          <p:val>
                                            <p:strVal val="ppt_x"/>
                                          </p:val>
                                        </p:tav>
                                      </p:tavLst>
                                    </p:anim>
                                    <p:anim calcmode="lin" valueType="num">
                                      <p:cBhvr additive="base">
                                        <p:cTn id="11" dur="500"/>
                                        <p:tgtEl>
                                          <p:spTgt spid="5"/>
                                        </p:tgtEl>
                                        <p:attrNameLst>
                                          <p:attrName>ppt_y</p:attrName>
                                        </p:attrNameLst>
                                      </p:cBhvr>
                                      <p:tavLst>
                                        <p:tav tm="0">
                                          <p:val>
                                            <p:strVal val="ppt_y"/>
                                          </p:val>
                                        </p:tav>
                                        <p:tav tm="100000">
                                          <p:val>
                                            <p:strVal val="1+ppt_h/2"/>
                                          </p:val>
                                        </p:tav>
                                      </p:tavLst>
                                    </p:anim>
                                    <p:set>
                                      <p:cBhvr>
                                        <p:cTn id="12" dur="1" fill="hold">
                                          <p:stCondLst>
                                            <p:cond delay="499"/>
                                          </p:stCondLst>
                                        </p:cTn>
                                        <p:tgtEl>
                                          <p:spTgt spid="5"/>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9"/>
                                        </p:tgtEl>
                                        <p:attrNameLst>
                                          <p:attrName>ppt_x</p:attrName>
                                        </p:attrNameLst>
                                      </p:cBhvr>
                                      <p:tavLst>
                                        <p:tav tm="0">
                                          <p:val>
                                            <p:strVal val="ppt_x"/>
                                          </p:val>
                                        </p:tav>
                                        <p:tav tm="100000">
                                          <p:val>
                                            <p:strVal val="ppt_x"/>
                                          </p:val>
                                        </p:tav>
                                      </p:tavLst>
                                    </p:anim>
                                    <p:anim calcmode="lin" valueType="num">
                                      <p:cBhvr additive="base">
                                        <p:cTn id="15" dur="500"/>
                                        <p:tgtEl>
                                          <p:spTgt spid="9"/>
                                        </p:tgtEl>
                                        <p:attrNameLst>
                                          <p:attrName>ppt_y</p:attrName>
                                        </p:attrNameLst>
                                      </p:cBhvr>
                                      <p:tavLst>
                                        <p:tav tm="0">
                                          <p:val>
                                            <p:strVal val="ppt_y"/>
                                          </p:val>
                                        </p:tav>
                                        <p:tav tm="100000">
                                          <p:val>
                                            <p:strVal val="1+ppt_h/2"/>
                                          </p:val>
                                        </p:tav>
                                      </p:tavLst>
                                    </p:anim>
                                    <p:set>
                                      <p:cBhvr>
                                        <p:cTn id="16" dur="1" fill="hold">
                                          <p:stCondLst>
                                            <p:cond delay="499"/>
                                          </p:stCondLst>
                                        </p:cTn>
                                        <p:tgtEl>
                                          <p:spTgt spid="9"/>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10"/>
                                        </p:tgtEl>
                                        <p:attrNameLst>
                                          <p:attrName>ppt_x</p:attrName>
                                        </p:attrNameLst>
                                      </p:cBhvr>
                                      <p:tavLst>
                                        <p:tav tm="0">
                                          <p:val>
                                            <p:strVal val="ppt_x"/>
                                          </p:val>
                                        </p:tav>
                                        <p:tav tm="100000">
                                          <p:val>
                                            <p:strVal val="ppt_x"/>
                                          </p:val>
                                        </p:tav>
                                      </p:tavLst>
                                    </p:anim>
                                    <p:anim calcmode="lin" valueType="num">
                                      <p:cBhvr additive="base">
                                        <p:cTn id="19" dur="500"/>
                                        <p:tgtEl>
                                          <p:spTgt spid="10"/>
                                        </p:tgtEl>
                                        <p:attrNameLst>
                                          <p:attrName>ppt_y</p:attrName>
                                        </p:attrNameLst>
                                      </p:cBhvr>
                                      <p:tavLst>
                                        <p:tav tm="0">
                                          <p:val>
                                            <p:strVal val="ppt_y"/>
                                          </p:val>
                                        </p:tav>
                                        <p:tav tm="100000">
                                          <p:val>
                                            <p:strVal val="1+ppt_h/2"/>
                                          </p:val>
                                        </p:tav>
                                      </p:tavLst>
                                    </p:anim>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2" grpId="0" animBg="1"/>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4"/>
          <p:cNvSpPr/>
          <p:nvPr/>
        </p:nvSpPr>
        <p:spPr>
          <a:xfrm>
            <a:off x="7318753" y="3612628"/>
            <a:ext cx="1129973" cy="6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bg1"/>
              </a:solidFill>
              <a:latin typeface="微软雅黑" pitchFamily="34" charset="-122"/>
              <a:ea typeface="微软雅黑" pitchFamily="34" charset="-122"/>
            </a:endParaRPr>
          </a:p>
        </p:txBody>
      </p:sp>
      <p:sp>
        <p:nvSpPr>
          <p:cNvPr id="34" name="TextBox 33"/>
          <p:cNvSpPr txBox="1"/>
          <p:nvPr/>
        </p:nvSpPr>
        <p:spPr>
          <a:xfrm>
            <a:off x="467544" y="627534"/>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新增股份登记流程图</a:t>
            </a:r>
            <a:endParaRPr lang="zh-CN" altLang="en-US" sz="2400" b="1" dirty="0">
              <a:latin typeface="黑体" pitchFamily="49" charset="-122"/>
              <a:ea typeface="黑体" pitchFamily="49" charset="-122"/>
            </a:endParaRPr>
          </a:p>
        </p:txBody>
      </p:sp>
      <p:graphicFrame>
        <p:nvGraphicFramePr>
          <p:cNvPr id="17" name="图示 16"/>
          <p:cNvGraphicFramePr/>
          <p:nvPr>
            <p:extLst>
              <p:ext uri="{D42A27DB-BD31-4B8C-83A1-F6EECF244321}">
                <p14:modId xmlns="" xmlns:p14="http://schemas.microsoft.com/office/powerpoint/2010/main" val="3374665528"/>
              </p:ext>
            </p:extLst>
          </p:nvPr>
        </p:nvGraphicFramePr>
        <p:xfrm>
          <a:off x="0" y="2046038"/>
          <a:ext cx="9072594" cy="1524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323528" y="1347614"/>
            <a:ext cx="425116" cy="1323439"/>
          </a:xfrm>
          <a:prstGeom prst="rect">
            <a:avLst/>
          </a:prstGeom>
          <a:noFill/>
        </p:spPr>
        <p:txBody>
          <a:bodyPr wrap="none" rtlCol="0">
            <a:spAutoFit/>
          </a:bodyPr>
          <a:lstStyle/>
          <a:p>
            <a:r>
              <a:rPr lang="en-US" altLang="zh-CN" sz="8000" b="1" dirty="0" smtClean="0">
                <a:latin typeface="Agency FB" pitchFamily="34" charset="0"/>
              </a:rPr>
              <a:t>1</a:t>
            </a:r>
            <a:endParaRPr lang="zh-CN" altLang="en-US" sz="8000" b="1" dirty="0">
              <a:latin typeface="Agency FB" pitchFamily="34" charset="0"/>
            </a:endParaRPr>
          </a:p>
        </p:txBody>
      </p:sp>
      <p:sp>
        <p:nvSpPr>
          <p:cNvPr id="21" name="TextBox 20"/>
          <p:cNvSpPr txBox="1"/>
          <p:nvPr/>
        </p:nvSpPr>
        <p:spPr>
          <a:xfrm>
            <a:off x="1187624" y="1347614"/>
            <a:ext cx="636713" cy="1323439"/>
          </a:xfrm>
          <a:prstGeom prst="rect">
            <a:avLst/>
          </a:prstGeom>
          <a:noFill/>
        </p:spPr>
        <p:txBody>
          <a:bodyPr wrap="none" rtlCol="0">
            <a:spAutoFit/>
          </a:bodyPr>
          <a:lstStyle/>
          <a:p>
            <a:r>
              <a:rPr lang="en-US" altLang="zh-CN" sz="8000" b="1" dirty="0" smtClean="0">
                <a:latin typeface="Agency FB" pitchFamily="34" charset="0"/>
              </a:rPr>
              <a:t>2</a:t>
            </a:r>
            <a:endParaRPr lang="zh-CN" altLang="en-US" sz="8000" b="1" dirty="0">
              <a:latin typeface="Agency FB" pitchFamily="34" charset="0"/>
            </a:endParaRPr>
          </a:p>
        </p:txBody>
      </p:sp>
      <p:sp>
        <p:nvSpPr>
          <p:cNvPr id="22" name="TextBox 21"/>
          <p:cNvSpPr txBox="1"/>
          <p:nvPr/>
        </p:nvSpPr>
        <p:spPr>
          <a:xfrm>
            <a:off x="2267744" y="1347614"/>
            <a:ext cx="655949" cy="1323439"/>
          </a:xfrm>
          <a:prstGeom prst="rect">
            <a:avLst/>
          </a:prstGeom>
          <a:noFill/>
        </p:spPr>
        <p:txBody>
          <a:bodyPr wrap="none" rtlCol="0">
            <a:spAutoFit/>
          </a:bodyPr>
          <a:lstStyle/>
          <a:p>
            <a:r>
              <a:rPr lang="en-US" altLang="zh-CN" sz="8000" b="1" dirty="0" smtClean="0">
                <a:latin typeface="Agency FB" pitchFamily="34" charset="0"/>
              </a:rPr>
              <a:t>3</a:t>
            </a:r>
            <a:endParaRPr lang="zh-CN" altLang="en-US" sz="8000" b="1" dirty="0">
              <a:latin typeface="Agency FB" pitchFamily="34" charset="0"/>
            </a:endParaRPr>
          </a:p>
        </p:txBody>
      </p:sp>
      <p:sp>
        <p:nvSpPr>
          <p:cNvPr id="23" name="TextBox 22"/>
          <p:cNvSpPr txBox="1"/>
          <p:nvPr/>
        </p:nvSpPr>
        <p:spPr>
          <a:xfrm>
            <a:off x="3275856" y="1347614"/>
            <a:ext cx="651140" cy="1323439"/>
          </a:xfrm>
          <a:prstGeom prst="rect">
            <a:avLst/>
          </a:prstGeom>
          <a:noFill/>
        </p:spPr>
        <p:txBody>
          <a:bodyPr wrap="none" rtlCol="0">
            <a:spAutoFit/>
          </a:bodyPr>
          <a:lstStyle/>
          <a:p>
            <a:r>
              <a:rPr lang="en-US" altLang="zh-CN" sz="8000" b="1" dirty="0" smtClean="0">
                <a:latin typeface="Agency FB" pitchFamily="34" charset="0"/>
              </a:rPr>
              <a:t>4</a:t>
            </a:r>
            <a:endParaRPr lang="zh-CN" altLang="en-US" sz="8000" b="1" dirty="0">
              <a:latin typeface="Agency FB" pitchFamily="34" charset="0"/>
            </a:endParaRPr>
          </a:p>
        </p:txBody>
      </p:sp>
      <p:grpSp>
        <p:nvGrpSpPr>
          <p:cNvPr id="2" name="组合 24"/>
          <p:cNvGrpSpPr/>
          <p:nvPr/>
        </p:nvGrpSpPr>
        <p:grpSpPr>
          <a:xfrm>
            <a:off x="2195736" y="2067694"/>
            <a:ext cx="2813585" cy="1042427"/>
            <a:chOff x="403834" y="1123957"/>
            <a:chExt cx="2813585" cy="1389903"/>
          </a:xfrm>
        </p:grpSpPr>
        <p:sp>
          <p:nvSpPr>
            <p:cNvPr id="35" name="矩形 34"/>
            <p:cNvSpPr/>
            <p:nvPr/>
          </p:nvSpPr>
          <p:spPr>
            <a:xfrm>
              <a:off x="1346589" y="1123957"/>
              <a:ext cx="1870830"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9" name="矩形 38"/>
            <p:cNvSpPr/>
            <p:nvPr/>
          </p:nvSpPr>
          <p:spPr>
            <a:xfrm>
              <a:off x="403834" y="2079818"/>
              <a:ext cx="1870830"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0688" tIns="170688" rIns="170688" bIns="170688" numCol="1" spcCol="1270" anchor="t" anchorCtr="0">
              <a:noAutofit/>
            </a:bodyPr>
            <a:lstStyle/>
            <a:p>
              <a:pPr lvl="0" algn="ctr" defTabSz="1066800">
                <a:spcBef>
                  <a:spcPct val="0"/>
                </a:spcBef>
                <a:spcAft>
                  <a:spcPct val="35000"/>
                </a:spcAft>
              </a:pPr>
              <a:endParaRPr lang="zh-CN" altLang="en-US" sz="2400" kern="1200" dirty="0">
                <a:latin typeface="楷体" pitchFamily="49" charset="-122"/>
                <a:ea typeface="楷体" pitchFamily="49" charset="-122"/>
              </a:endParaRPr>
            </a:p>
          </p:txBody>
        </p:sp>
      </p:grpSp>
      <p:sp>
        <p:nvSpPr>
          <p:cNvPr id="40" name="矩形 39"/>
          <p:cNvSpPr/>
          <p:nvPr/>
        </p:nvSpPr>
        <p:spPr>
          <a:xfrm>
            <a:off x="1043608" y="3075806"/>
            <a:ext cx="1224136" cy="646331"/>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 完善申请</a:t>
            </a:r>
            <a:endParaRPr lang="zh-CN" altLang="en-US" dirty="0">
              <a:solidFill>
                <a:srgbClr val="0070C0"/>
              </a:solidFill>
              <a:latin typeface="黑体" panose="02010609060101010101" pitchFamily="49" charset="-122"/>
              <a:ea typeface="黑体" panose="02010609060101010101" pitchFamily="49" charset="-122"/>
            </a:endParaRPr>
          </a:p>
        </p:txBody>
      </p:sp>
      <p:sp>
        <p:nvSpPr>
          <p:cNvPr id="36" name="TextBox 20"/>
          <p:cNvSpPr txBox="1"/>
          <p:nvPr/>
        </p:nvSpPr>
        <p:spPr>
          <a:xfrm>
            <a:off x="4283968" y="1347614"/>
            <a:ext cx="651140" cy="1323439"/>
          </a:xfrm>
          <a:prstGeom prst="rect">
            <a:avLst/>
          </a:prstGeom>
          <a:noFill/>
        </p:spPr>
        <p:txBody>
          <a:bodyPr wrap="none" rtlCol="0">
            <a:spAutoFit/>
          </a:bodyPr>
          <a:lstStyle/>
          <a:p>
            <a:r>
              <a:rPr lang="en-US" altLang="zh-CN" sz="8000" b="1" dirty="0" smtClean="0">
                <a:latin typeface="Agency FB" pitchFamily="34" charset="0"/>
              </a:rPr>
              <a:t>5</a:t>
            </a:r>
            <a:endParaRPr lang="zh-CN" altLang="en-US" sz="8000" b="1" dirty="0">
              <a:latin typeface="Agency FB" pitchFamily="34" charset="0"/>
            </a:endParaRPr>
          </a:p>
        </p:txBody>
      </p:sp>
      <p:sp>
        <p:nvSpPr>
          <p:cNvPr id="37" name="TextBox 20"/>
          <p:cNvSpPr txBox="1"/>
          <p:nvPr/>
        </p:nvSpPr>
        <p:spPr>
          <a:xfrm>
            <a:off x="5220072" y="1347614"/>
            <a:ext cx="657552" cy="1323439"/>
          </a:xfrm>
          <a:prstGeom prst="rect">
            <a:avLst/>
          </a:prstGeom>
          <a:noFill/>
        </p:spPr>
        <p:txBody>
          <a:bodyPr wrap="none" rtlCol="0">
            <a:spAutoFit/>
          </a:bodyPr>
          <a:lstStyle/>
          <a:p>
            <a:r>
              <a:rPr lang="en-US" altLang="zh-CN" sz="8000" b="1" dirty="0" smtClean="0">
                <a:latin typeface="Agency FB" pitchFamily="34" charset="0"/>
              </a:rPr>
              <a:t>6</a:t>
            </a:r>
            <a:endParaRPr lang="zh-CN" altLang="en-US" sz="8000" b="1" dirty="0">
              <a:latin typeface="Agency FB" pitchFamily="34" charset="0"/>
            </a:endParaRPr>
          </a:p>
        </p:txBody>
      </p:sp>
      <p:sp>
        <p:nvSpPr>
          <p:cNvPr id="43" name="矩形 42"/>
          <p:cNvSpPr/>
          <p:nvPr/>
        </p:nvSpPr>
        <p:spPr>
          <a:xfrm>
            <a:off x="0" y="3075806"/>
            <a:ext cx="1224136" cy="74328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申请</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44" name="矩形 43"/>
          <p:cNvSpPr/>
          <p:nvPr/>
        </p:nvSpPr>
        <p:spPr>
          <a:xfrm>
            <a:off x="1979712" y="3075806"/>
            <a:ext cx="1224136" cy="743280"/>
          </a:xfrm>
          <a:prstGeom prst="rect">
            <a:avLst/>
          </a:prstGeom>
        </p:spPr>
        <p:txBody>
          <a:bodyPr wrap="square">
            <a:spAutoFit/>
          </a:bodyPr>
          <a:lstStyle/>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确认</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45" name="矩形 44"/>
          <p:cNvSpPr/>
          <p:nvPr/>
        </p:nvSpPr>
        <p:spPr>
          <a:xfrm>
            <a:off x="2915816" y="3075806"/>
            <a:ext cx="1224136" cy="646331"/>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p:txBody>
      </p:sp>
      <p:sp>
        <p:nvSpPr>
          <p:cNvPr id="24" name="TextBox 20"/>
          <p:cNvSpPr txBox="1"/>
          <p:nvPr/>
        </p:nvSpPr>
        <p:spPr>
          <a:xfrm>
            <a:off x="6300192" y="1347614"/>
            <a:ext cx="627095" cy="1323439"/>
          </a:xfrm>
          <a:prstGeom prst="rect">
            <a:avLst/>
          </a:prstGeom>
          <a:noFill/>
        </p:spPr>
        <p:txBody>
          <a:bodyPr wrap="none" rtlCol="0">
            <a:spAutoFit/>
          </a:bodyPr>
          <a:lstStyle/>
          <a:p>
            <a:r>
              <a:rPr lang="en-US" altLang="zh-CN" sz="8000" b="1" dirty="0" smtClean="0">
                <a:latin typeface="Agency FB" pitchFamily="34" charset="0"/>
              </a:rPr>
              <a:t>7</a:t>
            </a:r>
            <a:endParaRPr lang="zh-CN" altLang="en-US" sz="8000" b="1" dirty="0">
              <a:latin typeface="Agency FB" pitchFamily="34" charset="0"/>
            </a:endParaRPr>
          </a:p>
        </p:txBody>
      </p:sp>
      <p:sp>
        <p:nvSpPr>
          <p:cNvPr id="27" name="矩形 26"/>
          <p:cNvSpPr/>
          <p:nvPr/>
        </p:nvSpPr>
        <p:spPr>
          <a:xfrm>
            <a:off x="4932040" y="3003798"/>
            <a:ext cx="1224136" cy="1297278"/>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latin typeface="黑体" panose="02010609060101010101" pitchFamily="49" charset="-122"/>
                <a:ea typeface="黑体" panose="02010609060101010101" pitchFamily="49" charset="-122"/>
              </a:rPr>
              <a:t>在线支付无需审核</a:t>
            </a:r>
            <a:endParaRPr lang="en-US" altLang="zh-CN" dirty="0" smtClean="0">
              <a:latin typeface="黑体" panose="02010609060101010101" pitchFamily="49" charset="-122"/>
              <a:ea typeface="黑体" panose="02010609060101010101" pitchFamily="49" charset="-122"/>
            </a:endParaRPr>
          </a:p>
        </p:txBody>
      </p:sp>
      <p:sp>
        <p:nvSpPr>
          <p:cNvPr id="30" name="矩形 29"/>
          <p:cNvSpPr/>
          <p:nvPr/>
        </p:nvSpPr>
        <p:spPr>
          <a:xfrm>
            <a:off x="6948264" y="3003798"/>
            <a:ext cx="1224136" cy="923330"/>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主办券商确认公告并披露</a:t>
            </a:r>
            <a:endParaRPr lang="en-US" altLang="zh-CN" dirty="0" smtClean="0">
              <a:solidFill>
                <a:srgbClr val="0070C0"/>
              </a:solidFill>
              <a:latin typeface="黑体" panose="02010609060101010101" pitchFamily="49" charset="-122"/>
              <a:ea typeface="黑体" panose="02010609060101010101" pitchFamily="49" charset="-122"/>
            </a:endParaRPr>
          </a:p>
        </p:txBody>
      </p:sp>
      <p:sp>
        <p:nvSpPr>
          <p:cNvPr id="31" name="矩形 30"/>
          <p:cNvSpPr/>
          <p:nvPr/>
        </p:nvSpPr>
        <p:spPr>
          <a:xfrm>
            <a:off x="6084168" y="3075806"/>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发行人编辑公告</a:t>
            </a:r>
          </a:p>
        </p:txBody>
      </p:sp>
      <p:sp>
        <p:nvSpPr>
          <p:cNvPr id="32" name="矩形 31"/>
          <p:cNvSpPr/>
          <p:nvPr/>
        </p:nvSpPr>
        <p:spPr>
          <a:xfrm>
            <a:off x="467544" y="1059582"/>
            <a:ext cx="8032968" cy="369332"/>
          </a:xfrm>
          <a:prstGeom prst="rect">
            <a:avLst/>
          </a:prstGeom>
        </p:spPr>
        <p:txBody>
          <a:bodyPr wrap="none">
            <a:spAutoFit/>
          </a:bodyPr>
          <a:lstStyle/>
          <a:p>
            <a:pPr algn="ctr"/>
            <a:r>
              <a:rPr lang="zh-CN" altLang="en-US" b="1" dirty="0" smtClean="0">
                <a:solidFill>
                  <a:srgbClr val="C00000"/>
                </a:solidFill>
                <a:latin typeface="微软雅黑" pitchFamily="34" charset="-122"/>
                <a:ea typeface="微软雅黑" pitchFamily="34" charset="-122"/>
              </a:rPr>
              <a:t>发行人在取得股转公司出具的股份登记电子函后</a:t>
            </a:r>
            <a:r>
              <a:rPr lang="zh-CN" altLang="en-US" b="1" dirty="0" smtClean="0">
                <a:latin typeface="微软雅黑" pitchFamily="34" charset="-122"/>
                <a:ea typeface="微软雅黑" pitchFamily="34" charset="-122"/>
              </a:rPr>
              <a:t>，通过我公司网站开始办理：</a:t>
            </a:r>
            <a:endParaRPr lang="zh-CN" altLang="en-US" b="1" dirty="0" smtClean="0">
              <a:latin typeface="华文楷体" pitchFamily="2" charset="-122"/>
              <a:ea typeface="华文楷体" pitchFamily="2" charset="-122"/>
            </a:endParaRPr>
          </a:p>
        </p:txBody>
      </p:sp>
      <p:sp>
        <p:nvSpPr>
          <p:cNvPr id="41" name="矩形 40"/>
          <p:cNvSpPr/>
          <p:nvPr/>
        </p:nvSpPr>
        <p:spPr>
          <a:xfrm>
            <a:off x="4067944" y="3003798"/>
            <a:ext cx="1008112" cy="1200329"/>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发行人确认数据并付款</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47"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5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16</a:t>
            </a:fld>
            <a:endParaRPr lang="en-US" altLang="zh-CN" dirty="0"/>
          </a:p>
        </p:txBody>
      </p:sp>
      <p:sp>
        <p:nvSpPr>
          <p:cNvPr id="46" name="椭圆 45"/>
          <p:cNvSpPr/>
          <p:nvPr/>
        </p:nvSpPr>
        <p:spPr>
          <a:xfrm>
            <a:off x="4572000" y="2715766"/>
            <a:ext cx="152412" cy="152412"/>
          </a:xfrm>
          <a:prstGeom prst="ellipse">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8" name="矩形 37"/>
          <p:cNvSpPr/>
          <p:nvPr/>
        </p:nvSpPr>
        <p:spPr>
          <a:xfrm>
            <a:off x="8028384" y="3003798"/>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发行人查看结果</a:t>
            </a:r>
          </a:p>
        </p:txBody>
      </p:sp>
      <p:sp>
        <p:nvSpPr>
          <p:cNvPr id="48" name="TextBox 20"/>
          <p:cNvSpPr txBox="1"/>
          <p:nvPr/>
        </p:nvSpPr>
        <p:spPr>
          <a:xfrm>
            <a:off x="7164288" y="1347614"/>
            <a:ext cx="665567" cy="1323439"/>
          </a:xfrm>
          <a:prstGeom prst="rect">
            <a:avLst/>
          </a:prstGeom>
          <a:noFill/>
        </p:spPr>
        <p:txBody>
          <a:bodyPr wrap="none" rtlCol="0">
            <a:spAutoFit/>
          </a:bodyPr>
          <a:lstStyle/>
          <a:p>
            <a:r>
              <a:rPr lang="en-US" altLang="zh-CN" sz="8000" b="1" dirty="0" smtClean="0">
                <a:latin typeface="Agency FB" pitchFamily="34" charset="0"/>
              </a:rPr>
              <a:t>8</a:t>
            </a:r>
            <a:endParaRPr lang="zh-CN" altLang="en-US" sz="8000" b="1" dirty="0">
              <a:latin typeface="Agency FB" pitchFamily="34" charset="0"/>
            </a:endParaRPr>
          </a:p>
        </p:txBody>
      </p:sp>
      <p:sp>
        <p:nvSpPr>
          <p:cNvPr id="49" name="TextBox 20"/>
          <p:cNvSpPr txBox="1"/>
          <p:nvPr/>
        </p:nvSpPr>
        <p:spPr>
          <a:xfrm>
            <a:off x="8028384" y="1347614"/>
            <a:ext cx="657552" cy="1323439"/>
          </a:xfrm>
          <a:prstGeom prst="rect">
            <a:avLst/>
          </a:prstGeom>
          <a:noFill/>
        </p:spPr>
        <p:txBody>
          <a:bodyPr wrap="none" rtlCol="0">
            <a:spAutoFit/>
          </a:bodyPr>
          <a:lstStyle/>
          <a:p>
            <a:r>
              <a:rPr lang="en-US" altLang="zh-CN" sz="8000" b="1" dirty="0" smtClean="0">
                <a:latin typeface="Agency FB" pitchFamily="34" charset="0"/>
              </a:rPr>
              <a:t>9</a:t>
            </a:r>
            <a:endParaRPr lang="zh-CN" altLang="en-US" sz="8000" b="1" dirty="0">
              <a:latin typeface="Agency FB" pitchFamily="34" charset="0"/>
            </a:endParaRPr>
          </a:p>
        </p:txBody>
      </p:sp>
      <p:sp>
        <p:nvSpPr>
          <p:cNvPr id="51" name="矩形 50"/>
          <p:cNvSpPr/>
          <p:nvPr/>
        </p:nvSpPr>
        <p:spPr bwMode="gray">
          <a:xfrm>
            <a:off x="179512" y="1491630"/>
            <a:ext cx="936104" cy="2592287"/>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9843776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9.JPG"/>
          <p:cNvPicPr>
            <a:picLocks noChangeAspect="1"/>
          </p:cNvPicPr>
          <p:nvPr/>
        </p:nvPicPr>
        <p:blipFill>
          <a:blip r:embed="rId2" cstate="print"/>
          <a:stretch>
            <a:fillRect/>
          </a:stretch>
        </p:blipFill>
        <p:spPr>
          <a:xfrm>
            <a:off x="428596" y="696503"/>
            <a:ext cx="8412076" cy="3964809"/>
          </a:xfrm>
          <a:prstGeom prst="rect">
            <a:avLst/>
          </a:prstGeom>
        </p:spPr>
      </p:pic>
      <p:sp>
        <p:nvSpPr>
          <p:cNvPr id="12" name="矩形 11"/>
          <p:cNvSpPr/>
          <p:nvPr/>
        </p:nvSpPr>
        <p:spPr bwMode="gray">
          <a:xfrm>
            <a:off x="642910" y="3857634"/>
            <a:ext cx="1656184" cy="27003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42910" y="750081"/>
            <a:ext cx="1159154" cy="324036"/>
          </a:xfrm>
          <a:prstGeom prst="rect">
            <a:avLst/>
          </a:prstGeom>
        </p:spPr>
      </p:pic>
      <p:sp>
        <p:nvSpPr>
          <p:cNvPr id="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17</a:t>
            </a:fld>
            <a:endParaRPr lang="en-US" altLang="zh-CN" dirty="0"/>
          </a:p>
        </p:txBody>
      </p:sp>
      <p:pic>
        <p:nvPicPr>
          <p:cNvPr id="18434" name="Picture 2"/>
          <p:cNvPicPr>
            <a:picLocks noChangeAspect="1" noChangeArrowheads="1"/>
          </p:cNvPicPr>
          <p:nvPr/>
        </p:nvPicPr>
        <p:blipFill>
          <a:blip r:embed="rId4" cstate="print"/>
          <a:srcRect/>
          <a:stretch>
            <a:fillRect/>
          </a:stretch>
        </p:blipFill>
        <p:spPr bwMode="auto">
          <a:xfrm>
            <a:off x="971600" y="1203598"/>
            <a:ext cx="1872208" cy="144016"/>
          </a:xfrm>
          <a:prstGeom prst="rect">
            <a:avLst/>
          </a:prstGeom>
          <a:noFill/>
          <a:ln w="9525">
            <a:noFill/>
            <a:miter lim="800000"/>
            <a:headEnd/>
            <a:tailEnd/>
          </a:ln>
        </p:spPr>
      </p:pic>
    </p:spTree>
    <p:extLst>
      <p:ext uri="{BB962C8B-B14F-4D97-AF65-F5344CB8AC3E}">
        <p14:creationId xmlns="" xmlns:p14="http://schemas.microsoft.com/office/powerpoint/2010/main" val="19365911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申报界面（含业务状态）.jpg"/>
          <p:cNvPicPr>
            <a:picLocks noChangeAspect="1"/>
          </p:cNvPicPr>
          <p:nvPr/>
        </p:nvPicPr>
        <p:blipFill>
          <a:blip r:embed="rId3" cstate="print"/>
          <a:stretch>
            <a:fillRect/>
          </a:stretch>
        </p:blipFill>
        <p:spPr>
          <a:xfrm>
            <a:off x="357158" y="1447884"/>
            <a:ext cx="8429652" cy="2852058"/>
          </a:xfrm>
          <a:prstGeom prst="rect">
            <a:avLst/>
          </a:prstGeom>
        </p:spPr>
      </p:pic>
      <p:sp>
        <p:nvSpPr>
          <p:cNvPr id="5" name="TextBox 4"/>
          <p:cNvSpPr txBox="1"/>
          <p:nvPr/>
        </p:nvSpPr>
        <p:spPr>
          <a:xfrm>
            <a:off x="518387" y="696503"/>
            <a:ext cx="5298245"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新业务申报：</a:t>
            </a:r>
            <a:r>
              <a:rPr lang="en-US" altLang="zh-CN" sz="2400" b="1" dirty="0" smtClean="0">
                <a:latin typeface="微软雅黑" pitchFamily="34" charset="-122"/>
                <a:ea typeface="微软雅黑" pitchFamily="34" charset="-122"/>
              </a:rPr>
              <a:t>1</a:t>
            </a:r>
            <a:r>
              <a:rPr lang="zh-CN" altLang="en-US" sz="2400" b="1" dirty="0" smtClean="0">
                <a:latin typeface="微软雅黑" pitchFamily="34" charset="-122"/>
                <a:ea typeface="微软雅黑" pitchFamily="34" charset="-122"/>
              </a:rPr>
              <a:t>、点击“新申报业务”</a:t>
            </a:r>
            <a:endParaRPr lang="zh-CN" altLang="en-US" sz="2400" b="1" dirty="0">
              <a:latin typeface="微软雅黑" pitchFamily="34" charset="-122"/>
              <a:ea typeface="微软雅黑" pitchFamily="34" charset="-122"/>
            </a:endParaRPr>
          </a:p>
        </p:txBody>
      </p:sp>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95536" y="1491630"/>
            <a:ext cx="1159154" cy="324036"/>
          </a:xfrm>
          <a:prstGeom prst="rect">
            <a:avLst/>
          </a:prstGeom>
        </p:spPr>
      </p:pic>
      <p:sp>
        <p:nvSpPr>
          <p:cNvPr id="11" name="矩形 10"/>
          <p:cNvSpPr/>
          <p:nvPr/>
        </p:nvSpPr>
        <p:spPr bwMode="gray">
          <a:xfrm>
            <a:off x="1043608" y="2193708"/>
            <a:ext cx="1656184" cy="432048"/>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18</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8386" y="696503"/>
            <a:ext cx="4374916"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新业务申报：</a:t>
            </a:r>
            <a:r>
              <a:rPr lang="en-US" altLang="zh-CN" sz="2400" b="1" dirty="0" smtClean="0">
                <a:latin typeface="微软雅黑" pitchFamily="34" charset="-122"/>
                <a:ea typeface="微软雅黑" pitchFamily="34" charset="-122"/>
              </a:rPr>
              <a:t>2</a:t>
            </a:r>
            <a:r>
              <a:rPr lang="zh-CN" altLang="en-US" sz="2400" b="1" dirty="0" smtClean="0">
                <a:latin typeface="微软雅黑" pitchFamily="34" charset="-122"/>
                <a:ea typeface="微软雅黑" pitchFamily="34" charset="-122"/>
              </a:rPr>
              <a:t>、进入申报界面</a:t>
            </a:r>
            <a:endParaRPr lang="zh-CN" altLang="en-US" sz="2400" b="1" dirty="0">
              <a:latin typeface="微软雅黑" pitchFamily="34" charset="-122"/>
              <a:ea typeface="微软雅黑" pitchFamily="34" charset="-122"/>
            </a:endParaRPr>
          </a:p>
        </p:txBody>
      </p:sp>
      <p:sp>
        <p:nvSpPr>
          <p:cNvPr id="10"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19</a:t>
            </a:fld>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899592" y="1275606"/>
            <a:ext cx="7488832" cy="3256977"/>
          </a:xfrm>
          <a:prstGeom prst="rect">
            <a:avLst/>
          </a:prstGeom>
          <a:noFill/>
          <a:ln w="9525">
            <a:noFill/>
            <a:miter lim="800000"/>
            <a:headEnd/>
            <a:tailEnd/>
          </a:ln>
        </p:spPr>
      </p:pic>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187624" y="1653649"/>
            <a:ext cx="6840760" cy="2797048"/>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第一章  </a:t>
            </a:r>
            <a:r>
              <a:rPr lang="zh-CN" altLang="en-US" sz="2400" b="1" dirty="0" smtClean="0">
                <a:solidFill>
                  <a:srgbClr val="CC0018"/>
                </a:solidFill>
                <a:latin typeface="微软雅黑" pitchFamily="34" charset="-122"/>
                <a:ea typeface="微软雅黑" pitchFamily="34" charset="-122"/>
              </a:rPr>
              <a:t>中国证券登记结算公司介绍</a:t>
            </a:r>
            <a:endParaRPr lang="en-US" altLang="zh-CN" sz="2400" b="1" dirty="0" smtClean="0">
              <a:solidFill>
                <a:srgbClr val="CC0018"/>
              </a:solidFill>
              <a:latin typeface="微软雅黑" pitchFamily="34" charset="-122"/>
              <a:ea typeface="微软雅黑" pitchFamily="34" charset="-122"/>
            </a:endParaRPr>
          </a:p>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第二章  股份登记概述</a:t>
            </a:r>
            <a:endParaRPr lang="en-US" altLang="zh-CN" sz="2400" b="1" dirty="0" smtClean="0">
              <a:solidFill>
                <a:srgbClr val="CC0018"/>
              </a:solidFill>
              <a:latin typeface="微软雅黑" pitchFamily="34" charset="-122"/>
              <a:ea typeface="微软雅黑" pitchFamily="34" charset="-122"/>
            </a:endParaRPr>
          </a:p>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第三章  股份登记业务介绍</a:t>
            </a:r>
            <a:endParaRPr lang="en-US" altLang="zh-CN" sz="2400" b="1" dirty="0" smtClean="0">
              <a:solidFill>
                <a:srgbClr val="CC0018"/>
              </a:solidFill>
              <a:latin typeface="微软雅黑" pitchFamily="34" charset="-122"/>
              <a:ea typeface="微软雅黑" pitchFamily="34" charset="-122"/>
            </a:endParaRPr>
          </a:p>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第四章  信息查询业务介绍</a:t>
            </a:r>
            <a:endParaRPr lang="en-US" altLang="zh-CN" sz="2400" b="1" dirty="0" smtClean="0">
              <a:solidFill>
                <a:srgbClr val="CC0018"/>
              </a:solidFill>
              <a:latin typeface="微软雅黑" pitchFamily="34" charset="-122"/>
              <a:ea typeface="微软雅黑" pitchFamily="34" charset="-122"/>
            </a:endParaRPr>
          </a:p>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第五章  常见问题汇总</a:t>
            </a:r>
            <a:endParaRPr lang="en-US" altLang="zh-CN" sz="2400" b="1" dirty="0">
              <a:solidFill>
                <a:srgbClr val="002060"/>
              </a:solidFill>
              <a:latin typeface="微软雅黑" pitchFamily="34" charset="-122"/>
              <a:ea typeface="微软雅黑" pitchFamily="34" charset="-122"/>
            </a:endParaRPr>
          </a:p>
        </p:txBody>
      </p:sp>
      <p:sp>
        <p:nvSpPr>
          <p:cNvPr id="8" name="TextBox 7"/>
          <p:cNvSpPr txBox="1"/>
          <p:nvPr/>
        </p:nvSpPr>
        <p:spPr>
          <a:xfrm>
            <a:off x="4034190" y="627537"/>
            <a:ext cx="1107996" cy="646331"/>
          </a:xfrm>
          <a:prstGeom prst="rect">
            <a:avLst/>
          </a:prstGeom>
          <a:noFill/>
        </p:spPr>
        <p:txBody>
          <a:bodyPr wrap="none" rtlCol="0">
            <a:spAutoFit/>
          </a:bodyPr>
          <a:lstStyle/>
          <a:p>
            <a:r>
              <a:rPr lang="zh-CN" altLang="en-US" sz="3600" smtClean="0">
                <a:latin typeface="微软雅黑" pitchFamily="34" charset="-122"/>
                <a:ea typeface="微软雅黑" pitchFamily="34" charset="-122"/>
              </a:rPr>
              <a:t>目录</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383620"/>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down)">
                                      <p:cBhvr>
                                        <p:cTn id="7" dur="500"/>
                                        <p:tgtEl>
                                          <p:spTgt spid="17">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wipe(down)">
                                      <p:cBhvr>
                                        <p:cTn id="10" dur="500"/>
                                        <p:tgtEl>
                                          <p:spTgt spid="17">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7">
                                            <p:txEl>
                                              <p:pRg st="2" end="2"/>
                                            </p:txEl>
                                          </p:spTgt>
                                        </p:tgtEl>
                                        <p:attrNameLst>
                                          <p:attrName>style.visibility</p:attrName>
                                        </p:attrNameLst>
                                      </p:cBhvr>
                                      <p:to>
                                        <p:strVal val="visible"/>
                                      </p:to>
                                    </p:set>
                                    <p:animEffect transition="in" filter="wipe(down)">
                                      <p:cBhvr>
                                        <p:cTn id="13" dur="500"/>
                                        <p:tgtEl>
                                          <p:spTgt spid="17">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7">
                                            <p:txEl>
                                              <p:pRg st="3" end="3"/>
                                            </p:txEl>
                                          </p:spTgt>
                                        </p:tgtEl>
                                        <p:attrNameLst>
                                          <p:attrName>style.visibility</p:attrName>
                                        </p:attrNameLst>
                                      </p:cBhvr>
                                      <p:to>
                                        <p:strVal val="visible"/>
                                      </p:to>
                                    </p:set>
                                    <p:animEffect transition="in" filter="wipe(down)">
                                      <p:cBhvr>
                                        <p:cTn id="16" dur="500"/>
                                        <p:tgtEl>
                                          <p:spTgt spid="17">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animEffect transition="in" filter="wipe(down)">
                                      <p:cBhvr>
                                        <p:cTn id="19"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323529" y="1203598"/>
            <a:ext cx="8280920" cy="3430667"/>
          </a:xfrm>
          <a:prstGeom prst="rect">
            <a:avLst/>
          </a:prstGeom>
          <a:noFill/>
          <a:ln w="9525">
            <a:noFill/>
            <a:miter lim="800000"/>
            <a:headEnd/>
            <a:tailEnd/>
          </a:ln>
        </p:spPr>
      </p:pic>
      <p:sp>
        <p:nvSpPr>
          <p:cNvPr id="5" name="TextBox 4"/>
          <p:cNvSpPr txBox="1"/>
          <p:nvPr/>
        </p:nvSpPr>
        <p:spPr>
          <a:xfrm>
            <a:off x="518387" y="696503"/>
            <a:ext cx="4990469"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新业务申报：</a:t>
            </a: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、确认公司基本信息</a:t>
            </a:r>
            <a:endParaRPr lang="zh-CN" altLang="en-US" sz="2400" b="1" dirty="0">
              <a:latin typeface="微软雅黑" pitchFamily="34" charset="-122"/>
              <a:ea typeface="微软雅黑" pitchFamily="34" charset="-122"/>
            </a:endParaRPr>
          </a:p>
        </p:txBody>
      </p:sp>
      <p:sp>
        <p:nvSpPr>
          <p:cNvPr id="11" name="矩形 10"/>
          <p:cNvSpPr/>
          <p:nvPr/>
        </p:nvSpPr>
        <p:spPr bwMode="gray">
          <a:xfrm>
            <a:off x="2123728" y="3003798"/>
            <a:ext cx="1296144" cy="216024"/>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矩形 11"/>
          <p:cNvSpPr/>
          <p:nvPr/>
        </p:nvSpPr>
        <p:spPr bwMode="gray">
          <a:xfrm>
            <a:off x="2123728" y="3291830"/>
            <a:ext cx="1251518" cy="107158"/>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矩形 12"/>
          <p:cNvSpPr/>
          <p:nvPr/>
        </p:nvSpPr>
        <p:spPr bwMode="gray">
          <a:xfrm flipV="1">
            <a:off x="6156176" y="3291830"/>
            <a:ext cx="648072" cy="144015"/>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p:cNvSpPr/>
          <p:nvPr/>
        </p:nvSpPr>
        <p:spPr bwMode="gray">
          <a:xfrm>
            <a:off x="1187624" y="2931790"/>
            <a:ext cx="6840760" cy="57606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上箭头 15"/>
          <p:cNvSpPr/>
          <p:nvPr/>
        </p:nvSpPr>
        <p:spPr bwMode="gray">
          <a:xfrm>
            <a:off x="5868144" y="3507854"/>
            <a:ext cx="142876" cy="267893"/>
          </a:xfrm>
          <a:prstGeom prst="up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文本框 1"/>
          <p:cNvSpPr txBox="1"/>
          <p:nvPr/>
        </p:nvSpPr>
        <p:spPr>
          <a:xfrm>
            <a:off x="4355976" y="3651870"/>
            <a:ext cx="4055919"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核对三项基本信息是否正确</a:t>
            </a:r>
            <a:endParaRPr lang="en-US" altLang="zh-CN" sz="2000" b="1" dirty="0" smtClean="0">
              <a:latin typeface="楷体" panose="02010609060101010101" pitchFamily="49" charset="-122"/>
              <a:ea typeface="楷体" panose="02010609060101010101" pitchFamily="49" charset="-122"/>
            </a:endParaRPr>
          </a:p>
          <a:p>
            <a:r>
              <a:rPr lang="zh-CN" altLang="en-US" sz="2000" b="1" dirty="0" smtClean="0">
                <a:latin typeface="楷体" panose="02010609060101010101" pitchFamily="49" charset="-122"/>
                <a:ea typeface="楷体" panose="02010609060101010101" pitchFamily="49" charset="-122"/>
              </a:rPr>
              <a:t>公司名称或简称变化后，注意修改</a:t>
            </a:r>
            <a:endParaRPr lang="en-US" altLang="zh-CN" sz="2000" b="1" dirty="0" smtClean="0">
              <a:latin typeface="楷体" panose="02010609060101010101" pitchFamily="49" charset="-122"/>
              <a:ea typeface="楷体" panose="02010609060101010101" pitchFamily="49" charset="-122"/>
            </a:endParaRPr>
          </a:p>
        </p:txBody>
      </p:sp>
      <p:pic>
        <p:nvPicPr>
          <p:cNvPr id="17" name="图片 16"/>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28" y="2643758"/>
            <a:ext cx="353695" cy="269558"/>
          </a:xfrm>
          <a:prstGeom prst="rect">
            <a:avLst/>
          </a:prstGeom>
          <a:noFill/>
        </p:spPr>
      </p:pic>
      <p:sp>
        <p:nvSpPr>
          <p:cNvPr id="1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2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20</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23528" y="1203598"/>
            <a:ext cx="8064896" cy="3456384"/>
          </a:xfrm>
          <a:prstGeom prst="rect">
            <a:avLst/>
          </a:prstGeom>
          <a:noFill/>
          <a:ln w="9525">
            <a:noFill/>
            <a:miter lim="800000"/>
            <a:headEnd/>
            <a:tailEnd/>
          </a:ln>
        </p:spPr>
      </p:pic>
      <p:sp>
        <p:nvSpPr>
          <p:cNvPr id="5" name="TextBox 4"/>
          <p:cNvSpPr txBox="1"/>
          <p:nvPr/>
        </p:nvSpPr>
        <p:spPr>
          <a:xfrm>
            <a:off x="518387" y="696503"/>
            <a:ext cx="5298245"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新业务申报：</a:t>
            </a:r>
            <a:r>
              <a:rPr lang="en-US" altLang="zh-CN" sz="2400" b="1" dirty="0" smtClean="0">
                <a:latin typeface="微软雅黑" pitchFamily="34" charset="-122"/>
                <a:ea typeface="微软雅黑" pitchFamily="34" charset="-122"/>
              </a:rPr>
              <a:t>4</a:t>
            </a:r>
            <a:r>
              <a:rPr lang="zh-CN" altLang="en-US" sz="2400" b="1" dirty="0" smtClean="0">
                <a:latin typeface="微软雅黑" pitchFamily="34" charset="-122"/>
                <a:ea typeface="微软雅黑" pitchFamily="34" charset="-122"/>
              </a:rPr>
              <a:t>、填写申报数量与户数</a:t>
            </a:r>
            <a:endParaRPr lang="zh-CN" altLang="en-US" sz="2400" b="1" dirty="0">
              <a:latin typeface="微软雅黑" pitchFamily="34" charset="-122"/>
              <a:ea typeface="微软雅黑" pitchFamily="34" charset="-122"/>
            </a:endParaRPr>
          </a:p>
        </p:txBody>
      </p:sp>
      <p:sp>
        <p:nvSpPr>
          <p:cNvPr id="9" name="上箭头 8"/>
          <p:cNvSpPr/>
          <p:nvPr/>
        </p:nvSpPr>
        <p:spPr bwMode="gray">
          <a:xfrm>
            <a:off x="6588224" y="3507854"/>
            <a:ext cx="142876" cy="267893"/>
          </a:xfrm>
          <a:prstGeom prst="up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TextBox 9"/>
          <p:cNvSpPr txBox="1"/>
          <p:nvPr/>
        </p:nvSpPr>
        <p:spPr>
          <a:xfrm>
            <a:off x="5292080" y="3651870"/>
            <a:ext cx="3216990" cy="830997"/>
          </a:xfrm>
          <a:prstGeom prst="rect">
            <a:avLst/>
          </a:prstGeom>
          <a:noFill/>
        </p:spPr>
        <p:txBody>
          <a:bodyPr wrap="square" rtlCol="0">
            <a:spAutoFit/>
          </a:bodyPr>
          <a:lstStyle/>
          <a:p>
            <a:r>
              <a:rPr lang="zh-CN" altLang="en-US" sz="2400" b="1" dirty="0" smtClean="0">
                <a:latin typeface="楷体" pitchFamily="49" charset="-122"/>
                <a:ea typeface="楷体" pitchFamily="49" charset="-122"/>
              </a:rPr>
              <a:t>“户数”同“证件号码”对应股东数</a:t>
            </a:r>
            <a:endParaRPr lang="zh-CN" altLang="en-US" sz="2400" b="1" dirty="0">
              <a:latin typeface="楷体" pitchFamily="49" charset="-122"/>
              <a:ea typeface="楷体" pitchFamily="49" charset="-122"/>
            </a:endParaRPr>
          </a:p>
        </p:txBody>
      </p:sp>
      <p:sp>
        <p:nvSpPr>
          <p:cNvPr id="13" name="矩形 12"/>
          <p:cNvSpPr/>
          <p:nvPr/>
        </p:nvSpPr>
        <p:spPr bwMode="gray">
          <a:xfrm>
            <a:off x="5940152" y="3219822"/>
            <a:ext cx="1656184" cy="288032"/>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图片 1"/>
          <p:cNvPicPr>
            <a:picLocks noChangeAspect="1"/>
          </p:cNvPicPr>
          <p:nvPr/>
        </p:nvPicPr>
        <p:blipFill>
          <a:blip r:embed="rId4" cstate="print"/>
          <a:stretch>
            <a:fillRect/>
          </a:stretch>
        </p:blipFill>
        <p:spPr>
          <a:xfrm>
            <a:off x="251520" y="2931790"/>
            <a:ext cx="353599" cy="269771"/>
          </a:xfrm>
          <a:prstGeom prst="rect">
            <a:avLst/>
          </a:prstGeom>
        </p:spPr>
      </p:pic>
      <p:sp>
        <p:nvSpPr>
          <p:cNvPr id="3" name="文本框 2"/>
          <p:cNvSpPr txBox="1"/>
          <p:nvPr/>
        </p:nvSpPr>
        <p:spPr>
          <a:xfrm>
            <a:off x="1043608" y="2643758"/>
            <a:ext cx="4515980" cy="461665"/>
          </a:xfrm>
          <a:prstGeom prst="rect">
            <a:avLst/>
          </a:prstGeom>
          <a:noFill/>
        </p:spPr>
        <p:txBody>
          <a:bodyPr wrap="none" rtlCol="0">
            <a:spAutoFit/>
          </a:bodyPr>
          <a:lstStyle/>
          <a:p>
            <a:r>
              <a:rPr lang="zh-CN" altLang="en-US" sz="2400" b="1" dirty="0" smtClean="0">
                <a:latin typeface="楷体" panose="02010609060101010101" pitchFamily="49" charset="-122"/>
                <a:ea typeface="楷体" panose="02010609060101010101" pitchFamily="49" charset="-122"/>
              </a:rPr>
              <a:t>只填本次发行新增的股份及股东</a:t>
            </a:r>
            <a:endParaRPr lang="zh-CN" altLang="en-US" sz="2400" b="1" dirty="0">
              <a:latin typeface="楷体" panose="02010609060101010101" pitchFamily="49" charset="-122"/>
              <a:ea typeface="楷体" panose="02010609060101010101" pitchFamily="49" charset="-122"/>
            </a:endParaRPr>
          </a:p>
        </p:txBody>
      </p:sp>
      <p:sp>
        <p:nvSpPr>
          <p:cNvPr id="11"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7"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21</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b="22504"/>
          <a:stretch>
            <a:fillRect/>
          </a:stretch>
        </p:blipFill>
        <p:spPr bwMode="auto">
          <a:xfrm>
            <a:off x="755576" y="1059582"/>
            <a:ext cx="6984776" cy="2933607"/>
          </a:xfrm>
          <a:prstGeom prst="rect">
            <a:avLst/>
          </a:prstGeom>
          <a:noFill/>
          <a:ln w="9525">
            <a:noFill/>
            <a:miter lim="800000"/>
            <a:headEnd/>
            <a:tailEnd/>
          </a:ln>
        </p:spPr>
      </p:pic>
      <p:sp>
        <p:nvSpPr>
          <p:cNvPr id="5" name="TextBox 4"/>
          <p:cNvSpPr txBox="1"/>
          <p:nvPr/>
        </p:nvSpPr>
        <p:spPr>
          <a:xfrm>
            <a:off x="467544" y="627534"/>
            <a:ext cx="4682692"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新业务申报：</a:t>
            </a:r>
            <a:r>
              <a:rPr lang="en-US" altLang="zh-CN" sz="2400" b="1" dirty="0" smtClean="0">
                <a:latin typeface="微软雅黑" pitchFamily="34" charset="-122"/>
                <a:ea typeface="微软雅黑" pitchFamily="34" charset="-122"/>
              </a:rPr>
              <a:t>5</a:t>
            </a:r>
            <a:r>
              <a:rPr lang="zh-CN" altLang="en-US" sz="2400" b="1" dirty="0" smtClean="0">
                <a:latin typeface="微软雅黑" pitchFamily="34" charset="-122"/>
                <a:ea typeface="微软雅黑" pitchFamily="34" charset="-122"/>
              </a:rPr>
              <a:t>、按要求上传附件</a:t>
            </a:r>
            <a:endParaRPr lang="zh-CN" altLang="en-US" sz="2400" b="1" dirty="0">
              <a:latin typeface="微软雅黑" pitchFamily="34" charset="-122"/>
              <a:ea typeface="微软雅黑" pitchFamily="34" charset="-122"/>
            </a:endParaRPr>
          </a:p>
        </p:txBody>
      </p:sp>
      <p:sp>
        <p:nvSpPr>
          <p:cNvPr id="8" name="矩形 7"/>
          <p:cNvSpPr/>
          <p:nvPr/>
        </p:nvSpPr>
        <p:spPr bwMode="gray">
          <a:xfrm>
            <a:off x="683568" y="2787774"/>
            <a:ext cx="7056784" cy="1152128"/>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8"/>
          <p:cNvSpPr txBox="1"/>
          <p:nvPr/>
        </p:nvSpPr>
        <p:spPr>
          <a:xfrm>
            <a:off x="1691680" y="2355726"/>
            <a:ext cx="6032421" cy="461665"/>
          </a:xfrm>
          <a:prstGeom prst="rect">
            <a:avLst/>
          </a:prstGeom>
          <a:noFill/>
        </p:spPr>
        <p:txBody>
          <a:bodyPr wrap="none" rtlCol="0">
            <a:spAutoFit/>
          </a:bodyPr>
          <a:lstStyle/>
          <a:p>
            <a:r>
              <a:rPr lang="zh-CN" altLang="en-US" sz="2400" b="1" dirty="0" smtClean="0">
                <a:latin typeface="华文楷体" pitchFamily="2" charset="-122"/>
                <a:ea typeface="华文楷体" pitchFamily="2" charset="-122"/>
              </a:rPr>
              <a:t>阅读附件类型的说明后，再准备并上传附件</a:t>
            </a:r>
            <a:endParaRPr lang="zh-CN" altLang="en-US" sz="2400" b="1" dirty="0">
              <a:latin typeface="华文楷体" pitchFamily="2" charset="-122"/>
              <a:ea typeface="华文楷体" pitchFamily="2" charset="-122"/>
            </a:endParaRPr>
          </a:p>
        </p:txBody>
      </p:sp>
      <p:sp>
        <p:nvSpPr>
          <p:cNvPr id="10" name="五角星 9"/>
          <p:cNvSpPr/>
          <p:nvPr/>
        </p:nvSpPr>
        <p:spPr bwMode="gray">
          <a:xfrm>
            <a:off x="1403648" y="2499742"/>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TextBox 14"/>
          <p:cNvSpPr txBox="1"/>
          <p:nvPr/>
        </p:nvSpPr>
        <p:spPr>
          <a:xfrm>
            <a:off x="179512" y="3939902"/>
            <a:ext cx="8735084" cy="923330"/>
          </a:xfrm>
          <a:prstGeom prst="rect">
            <a:avLst/>
          </a:prstGeom>
          <a:noFill/>
        </p:spPr>
        <p:txBody>
          <a:bodyPr wrap="none" rtlCol="0">
            <a:spAutoFit/>
          </a:bodyPr>
          <a:lstStyle/>
          <a:p>
            <a:r>
              <a:rPr lang="zh-CN" altLang="en-US" b="1" dirty="0" smtClean="0"/>
              <a:t>特别提示：</a:t>
            </a:r>
            <a:r>
              <a:rPr lang="en-US" altLang="zh-CN" b="1" dirty="0" smtClean="0"/>
              <a:t>《</a:t>
            </a:r>
            <a:r>
              <a:rPr lang="zh-CN" altLang="en-US" dirty="0" smtClean="0"/>
              <a:t>验资报告</a:t>
            </a:r>
            <a:r>
              <a:rPr lang="en-US" altLang="zh-CN" dirty="0" smtClean="0"/>
              <a:t>》</a:t>
            </a:r>
            <a:r>
              <a:rPr lang="zh-CN" altLang="en-US" dirty="0" smtClean="0"/>
              <a:t>要求彩色扫描且内容完整，内容包括：注册会计师签字页、</a:t>
            </a:r>
            <a:endParaRPr lang="en-US" altLang="zh-CN" dirty="0" smtClean="0"/>
          </a:p>
          <a:p>
            <a:r>
              <a:rPr lang="zh-CN" altLang="en-US" dirty="0" smtClean="0"/>
              <a:t>新增注册资本实收情况明细表、验资说明、会计师事务所营业执照、执业证书、证券</a:t>
            </a:r>
            <a:endParaRPr lang="en-US" altLang="zh-CN" dirty="0" smtClean="0"/>
          </a:p>
          <a:p>
            <a:r>
              <a:rPr lang="zh-CN" altLang="en-US" dirty="0" smtClean="0"/>
              <a:t>期货相关业务许可证、注册会计师证书。</a:t>
            </a:r>
            <a:endParaRPr lang="zh-CN" altLang="en-US" dirty="0"/>
          </a:p>
        </p:txBody>
      </p:sp>
      <p:sp>
        <p:nvSpPr>
          <p:cNvPr id="13"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22</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683568" y="1275606"/>
            <a:ext cx="7657678" cy="3459321"/>
          </a:xfrm>
          <a:prstGeom prst="rect">
            <a:avLst/>
          </a:prstGeom>
          <a:noFill/>
          <a:ln w="9525">
            <a:noFill/>
            <a:miter lim="800000"/>
            <a:headEnd/>
            <a:tailEnd/>
          </a:ln>
        </p:spPr>
      </p:pic>
      <p:sp>
        <p:nvSpPr>
          <p:cNvPr id="5" name="TextBox 4"/>
          <p:cNvSpPr txBox="1"/>
          <p:nvPr/>
        </p:nvSpPr>
        <p:spPr>
          <a:xfrm>
            <a:off x="518386" y="696503"/>
            <a:ext cx="683712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新业务申报：</a:t>
            </a:r>
            <a:r>
              <a:rPr lang="en-US" altLang="zh-CN" sz="2400" b="1" dirty="0" smtClean="0">
                <a:latin typeface="微软雅黑" pitchFamily="34" charset="-122"/>
                <a:ea typeface="微软雅黑" pitchFamily="34" charset="-122"/>
              </a:rPr>
              <a:t>6</a:t>
            </a:r>
            <a:r>
              <a:rPr lang="zh-CN" altLang="en-US" sz="2400" b="1" dirty="0" smtClean="0">
                <a:latin typeface="微软雅黑" pitchFamily="34" charset="-122"/>
                <a:ea typeface="微软雅黑" pitchFamily="34" charset="-122"/>
              </a:rPr>
              <a:t>、确认经办人联系方式，提交业务</a:t>
            </a:r>
            <a:endParaRPr lang="zh-CN" altLang="en-US" sz="2400" b="1" dirty="0">
              <a:latin typeface="微软雅黑" pitchFamily="34" charset="-122"/>
              <a:ea typeface="微软雅黑" pitchFamily="34" charset="-122"/>
            </a:endParaRPr>
          </a:p>
        </p:txBody>
      </p:sp>
      <p:sp>
        <p:nvSpPr>
          <p:cNvPr id="11" name="矩形 10"/>
          <p:cNvSpPr/>
          <p:nvPr/>
        </p:nvSpPr>
        <p:spPr bwMode="gray">
          <a:xfrm>
            <a:off x="3635896" y="4443958"/>
            <a:ext cx="648072" cy="324036"/>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五角星 11"/>
          <p:cNvSpPr/>
          <p:nvPr/>
        </p:nvSpPr>
        <p:spPr bwMode="gray">
          <a:xfrm>
            <a:off x="1835696" y="3291830"/>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2051720" y="3291830"/>
            <a:ext cx="6032421" cy="461665"/>
          </a:xfrm>
          <a:prstGeom prst="rect">
            <a:avLst/>
          </a:prstGeom>
          <a:noFill/>
        </p:spPr>
        <p:txBody>
          <a:bodyPr wrap="none" rtlCol="0">
            <a:spAutoFit/>
          </a:bodyPr>
          <a:lstStyle/>
          <a:p>
            <a:r>
              <a:rPr lang="zh-CN" altLang="en-US" sz="2400" b="1" dirty="0" smtClean="0">
                <a:latin typeface="华文楷体" pitchFamily="2" charset="-122"/>
                <a:ea typeface="华文楷体" pitchFamily="2" charset="-122"/>
              </a:rPr>
              <a:t>填写办理本笔业务的经办人，以便我们联系</a:t>
            </a:r>
            <a:endParaRPr lang="zh-CN" altLang="en-US" sz="2400" b="1" dirty="0">
              <a:latin typeface="华文楷体" pitchFamily="2" charset="-122"/>
              <a:ea typeface="华文楷体" pitchFamily="2" charset="-122"/>
            </a:endParaRPr>
          </a:p>
        </p:txBody>
      </p:sp>
      <p:sp>
        <p:nvSpPr>
          <p:cNvPr id="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7"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23</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00035" y="696503"/>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新增股份登记流程图</a:t>
            </a:r>
            <a:endParaRPr lang="zh-CN" altLang="en-US" sz="2400" b="1" dirty="0">
              <a:latin typeface="黑体" pitchFamily="49" charset="-122"/>
              <a:ea typeface="黑体" pitchFamily="49" charset="-122"/>
            </a:endParaRPr>
          </a:p>
        </p:txBody>
      </p:sp>
      <p:sp>
        <p:nvSpPr>
          <p:cNvPr id="32" name="矩形 31"/>
          <p:cNvSpPr/>
          <p:nvPr/>
        </p:nvSpPr>
        <p:spPr>
          <a:xfrm>
            <a:off x="539552" y="1203598"/>
            <a:ext cx="3877985" cy="369332"/>
          </a:xfrm>
          <a:prstGeom prst="rect">
            <a:avLst/>
          </a:prstGeom>
        </p:spPr>
        <p:txBody>
          <a:bodyPr wrap="none">
            <a:spAutoFit/>
          </a:bodyPr>
          <a:lstStyle/>
          <a:p>
            <a:r>
              <a:rPr lang="zh-CN" altLang="en-US" b="1" dirty="0" smtClean="0">
                <a:latin typeface="微软雅黑" pitchFamily="34" charset="-122"/>
                <a:ea typeface="微软雅黑" pitchFamily="34" charset="-122"/>
              </a:rPr>
              <a:t>主办券商</a:t>
            </a:r>
            <a:r>
              <a:rPr lang="zh-CN" altLang="en-US" b="1" dirty="0" smtClean="0">
                <a:solidFill>
                  <a:srgbClr val="FF0000"/>
                </a:solidFill>
                <a:latin typeface="微软雅黑" pitchFamily="34" charset="-122"/>
                <a:ea typeface="微软雅黑" pitchFamily="34" charset="-122"/>
              </a:rPr>
              <a:t>完善股份登记明细数据</a:t>
            </a:r>
            <a:r>
              <a:rPr lang="zh-CN" altLang="en-US" b="1" dirty="0" smtClean="0">
                <a:latin typeface="微软雅黑" pitchFamily="34" charset="-122"/>
                <a:ea typeface="微软雅黑" pitchFamily="34" charset="-122"/>
              </a:rPr>
              <a:t>后：</a:t>
            </a:r>
            <a:endParaRPr lang="zh-CN" altLang="en-US" b="1" dirty="0" smtClean="0">
              <a:latin typeface="华文楷体" pitchFamily="2" charset="-122"/>
              <a:ea typeface="华文楷体" pitchFamily="2" charset="-122"/>
            </a:endParaRPr>
          </a:p>
        </p:txBody>
      </p:sp>
      <p:sp>
        <p:nvSpPr>
          <p:cNvPr id="4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4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24</a:t>
            </a:fld>
            <a:endParaRPr lang="en-US" altLang="zh-CN" dirty="0"/>
          </a:p>
        </p:txBody>
      </p:sp>
      <p:sp>
        <p:nvSpPr>
          <p:cNvPr id="47" name="圆角矩形 4"/>
          <p:cNvSpPr/>
          <p:nvPr/>
        </p:nvSpPr>
        <p:spPr>
          <a:xfrm>
            <a:off x="7318753" y="3900660"/>
            <a:ext cx="1129973" cy="6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bg1"/>
              </a:solidFill>
              <a:latin typeface="微软雅黑" pitchFamily="34" charset="-122"/>
              <a:ea typeface="微软雅黑" pitchFamily="34" charset="-122"/>
            </a:endParaRPr>
          </a:p>
        </p:txBody>
      </p:sp>
      <p:graphicFrame>
        <p:nvGraphicFramePr>
          <p:cNvPr id="74" name="图示 73"/>
          <p:cNvGraphicFramePr/>
          <p:nvPr>
            <p:extLst>
              <p:ext uri="{D42A27DB-BD31-4B8C-83A1-F6EECF244321}">
                <p14:modId xmlns="" xmlns:p14="http://schemas.microsoft.com/office/powerpoint/2010/main" val="3374665528"/>
              </p:ext>
            </p:extLst>
          </p:nvPr>
        </p:nvGraphicFramePr>
        <p:xfrm>
          <a:off x="0" y="2406078"/>
          <a:ext cx="9072594" cy="1524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5" name="TextBox 74"/>
          <p:cNvSpPr txBox="1"/>
          <p:nvPr/>
        </p:nvSpPr>
        <p:spPr>
          <a:xfrm>
            <a:off x="323528" y="1707654"/>
            <a:ext cx="425116" cy="1323439"/>
          </a:xfrm>
          <a:prstGeom prst="rect">
            <a:avLst/>
          </a:prstGeom>
          <a:noFill/>
        </p:spPr>
        <p:txBody>
          <a:bodyPr wrap="none" rtlCol="0">
            <a:spAutoFit/>
          </a:bodyPr>
          <a:lstStyle/>
          <a:p>
            <a:r>
              <a:rPr lang="en-US" altLang="zh-CN" sz="8000" b="1" dirty="0" smtClean="0">
                <a:latin typeface="Agency FB" pitchFamily="34" charset="0"/>
              </a:rPr>
              <a:t>1</a:t>
            </a:r>
            <a:endParaRPr lang="zh-CN" altLang="en-US" sz="8000" b="1" dirty="0">
              <a:latin typeface="Agency FB" pitchFamily="34" charset="0"/>
            </a:endParaRPr>
          </a:p>
        </p:txBody>
      </p:sp>
      <p:sp>
        <p:nvSpPr>
          <p:cNvPr id="76" name="TextBox 75"/>
          <p:cNvSpPr txBox="1"/>
          <p:nvPr/>
        </p:nvSpPr>
        <p:spPr>
          <a:xfrm>
            <a:off x="1187624" y="1707654"/>
            <a:ext cx="636713" cy="1323439"/>
          </a:xfrm>
          <a:prstGeom prst="rect">
            <a:avLst/>
          </a:prstGeom>
          <a:noFill/>
        </p:spPr>
        <p:txBody>
          <a:bodyPr wrap="none" rtlCol="0">
            <a:spAutoFit/>
          </a:bodyPr>
          <a:lstStyle/>
          <a:p>
            <a:r>
              <a:rPr lang="en-US" altLang="zh-CN" sz="8000" b="1" dirty="0" smtClean="0">
                <a:latin typeface="Agency FB" pitchFamily="34" charset="0"/>
              </a:rPr>
              <a:t>2</a:t>
            </a:r>
            <a:endParaRPr lang="zh-CN" altLang="en-US" sz="8000" b="1" dirty="0">
              <a:latin typeface="Agency FB" pitchFamily="34" charset="0"/>
            </a:endParaRPr>
          </a:p>
        </p:txBody>
      </p:sp>
      <p:sp>
        <p:nvSpPr>
          <p:cNvPr id="77" name="TextBox 76"/>
          <p:cNvSpPr txBox="1"/>
          <p:nvPr/>
        </p:nvSpPr>
        <p:spPr>
          <a:xfrm>
            <a:off x="2267744" y="1707654"/>
            <a:ext cx="655949" cy="1323439"/>
          </a:xfrm>
          <a:prstGeom prst="rect">
            <a:avLst/>
          </a:prstGeom>
          <a:noFill/>
        </p:spPr>
        <p:txBody>
          <a:bodyPr wrap="none" rtlCol="0">
            <a:spAutoFit/>
          </a:bodyPr>
          <a:lstStyle/>
          <a:p>
            <a:r>
              <a:rPr lang="en-US" altLang="zh-CN" sz="8000" b="1" dirty="0" smtClean="0">
                <a:latin typeface="Agency FB" pitchFamily="34" charset="0"/>
              </a:rPr>
              <a:t>3</a:t>
            </a:r>
            <a:endParaRPr lang="zh-CN" altLang="en-US" sz="8000" b="1" dirty="0">
              <a:latin typeface="Agency FB" pitchFamily="34" charset="0"/>
            </a:endParaRPr>
          </a:p>
        </p:txBody>
      </p:sp>
      <p:sp>
        <p:nvSpPr>
          <p:cNvPr id="78" name="TextBox 77"/>
          <p:cNvSpPr txBox="1"/>
          <p:nvPr/>
        </p:nvSpPr>
        <p:spPr>
          <a:xfrm>
            <a:off x="3275856" y="1707654"/>
            <a:ext cx="651140" cy="1323439"/>
          </a:xfrm>
          <a:prstGeom prst="rect">
            <a:avLst/>
          </a:prstGeom>
          <a:noFill/>
        </p:spPr>
        <p:txBody>
          <a:bodyPr wrap="none" rtlCol="0">
            <a:spAutoFit/>
          </a:bodyPr>
          <a:lstStyle/>
          <a:p>
            <a:r>
              <a:rPr lang="en-US" altLang="zh-CN" sz="8000" b="1" dirty="0" smtClean="0">
                <a:latin typeface="Agency FB" pitchFamily="34" charset="0"/>
              </a:rPr>
              <a:t>4</a:t>
            </a:r>
            <a:endParaRPr lang="zh-CN" altLang="en-US" sz="8000" b="1" dirty="0">
              <a:latin typeface="Agency FB" pitchFamily="34" charset="0"/>
            </a:endParaRPr>
          </a:p>
        </p:txBody>
      </p:sp>
      <p:sp>
        <p:nvSpPr>
          <p:cNvPr id="79" name="矩形 78"/>
          <p:cNvSpPr/>
          <p:nvPr/>
        </p:nvSpPr>
        <p:spPr>
          <a:xfrm>
            <a:off x="1043608" y="3435846"/>
            <a:ext cx="1224136" cy="646331"/>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 完善申请</a:t>
            </a:r>
            <a:endParaRPr lang="zh-CN" altLang="en-US" dirty="0">
              <a:solidFill>
                <a:srgbClr val="0070C0"/>
              </a:solidFill>
              <a:latin typeface="黑体" panose="02010609060101010101" pitchFamily="49" charset="-122"/>
              <a:ea typeface="黑体" panose="02010609060101010101" pitchFamily="49" charset="-122"/>
            </a:endParaRPr>
          </a:p>
        </p:txBody>
      </p:sp>
      <p:sp>
        <p:nvSpPr>
          <p:cNvPr id="80" name="TextBox 20"/>
          <p:cNvSpPr txBox="1"/>
          <p:nvPr/>
        </p:nvSpPr>
        <p:spPr>
          <a:xfrm>
            <a:off x="4283968" y="1707654"/>
            <a:ext cx="651140" cy="1323439"/>
          </a:xfrm>
          <a:prstGeom prst="rect">
            <a:avLst/>
          </a:prstGeom>
          <a:noFill/>
        </p:spPr>
        <p:txBody>
          <a:bodyPr wrap="none" rtlCol="0">
            <a:spAutoFit/>
          </a:bodyPr>
          <a:lstStyle/>
          <a:p>
            <a:r>
              <a:rPr lang="en-US" altLang="zh-CN" sz="8000" b="1" dirty="0" smtClean="0">
                <a:latin typeface="Agency FB" pitchFamily="34" charset="0"/>
              </a:rPr>
              <a:t>5</a:t>
            </a:r>
            <a:endParaRPr lang="zh-CN" altLang="en-US" sz="8000" b="1" dirty="0">
              <a:latin typeface="Agency FB" pitchFamily="34" charset="0"/>
            </a:endParaRPr>
          </a:p>
        </p:txBody>
      </p:sp>
      <p:sp>
        <p:nvSpPr>
          <p:cNvPr id="81" name="TextBox 20"/>
          <p:cNvSpPr txBox="1"/>
          <p:nvPr/>
        </p:nvSpPr>
        <p:spPr>
          <a:xfrm>
            <a:off x="5220072" y="1707654"/>
            <a:ext cx="657552" cy="1323439"/>
          </a:xfrm>
          <a:prstGeom prst="rect">
            <a:avLst/>
          </a:prstGeom>
          <a:noFill/>
        </p:spPr>
        <p:txBody>
          <a:bodyPr wrap="none" rtlCol="0">
            <a:spAutoFit/>
          </a:bodyPr>
          <a:lstStyle/>
          <a:p>
            <a:r>
              <a:rPr lang="en-US" altLang="zh-CN" sz="8000" b="1" dirty="0" smtClean="0">
                <a:latin typeface="Agency FB" pitchFamily="34" charset="0"/>
              </a:rPr>
              <a:t>6</a:t>
            </a:r>
            <a:endParaRPr lang="zh-CN" altLang="en-US" sz="8000" b="1" dirty="0">
              <a:latin typeface="Agency FB" pitchFamily="34" charset="0"/>
            </a:endParaRPr>
          </a:p>
        </p:txBody>
      </p:sp>
      <p:sp>
        <p:nvSpPr>
          <p:cNvPr id="82" name="矩形 81"/>
          <p:cNvSpPr/>
          <p:nvPr/>
        </p:nvSpPr>
        <p:spPr>
          <a:xfrm>
            <a:off x="0" y="3435846"/>
            <a:ext cx="1224136" cy="74328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申请</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83" name="矩形 82"/>
          <p:cNvSpPr/>
          <p:nvPr/>
        </p:nvSpPr>
        <p:spPr>
          <a:xfrm>
            <a:off x="1979712" y="3435846"/>
            <a:ext cx="1224136" cy="743280"/>
          </a:xfrm>
          <a:prstGeom prst="rect">
            <a:avLst/>
          </a:prstGeom>
        </p:spPr>
        <p:txBody>
          <a:bodyPr wrap="square">
            <a:spAutoFit/>
          </a:bodyPr>
          <a:lstStyle/>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确认</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84" name="矩形 83"/>
          <p:cNvSpPr/>
          <p:nvPr/>
        </p:nvSpPr>
        <p:spPr>
          <a:xfrm>
            <a:off x="2915816" y="3435846"/>
            <a:ext cx="1224136" cy="646331"/>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p:txBody>
      </p:sp>
      <p:sp>
        <p:nvSpPr>
          <p:cNvPr id="85" name="TextBox 20"/>
          <p:cNvSpPr txBox="1"/>
          <p:nvPr/>
        </p:nvSpPr>
        <p:spPr>
          <a:xfrm>
            <a:off x="6300192" y="1707654"/>
            <a:ext cx="627095" cy="1323439"/>
          </a:xfrm>
          <a:prstGeom prst="rect">
            <a:avLst/>
          </a:prstGeom>
          <a:noFill/>
        </p:spPr>
        <p:txBody>
          <a:bodyPr wrap="none" rtlCol="0">
            <a:spAutoFit/>
          </a:bodyPr>
          <a:lstStyle/>
          <a:p>
            <a:r>
              <a:rPr lang="en-US" altLang="zh-CN" sz="8000" b="1" dirty="0" smtClean="0">
                <a:latin typeface="Agency FB" pitchFamily="34" charset="0"/>
              </a:rPr>
              <a:t>7</a:t>
            </a:r>
            <a:endParaRPr lang="zh-CN" altLang="en-US" sz="8000" b="1" dirty="0">
              <a:latin typeface="Agency FB" pitchFamily="34" charset="0"/>
            </a:endParaRPr>
          </a:p>
        </p:txBody>
      </p:sp>
      <p:sp>
        <p:nvSpPr>
          <p:cNvPr id="86" name="矩形 85"/>
          <p:cNvSpPr/>
          <p:nvPr/>
        </p:nvSpPr>
        <p:spPr>
          <a:xfrm>
            <a:off x="4932040" y="3363838"/>
            <a:ext cx="1224136" cy="1297278"/>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latin typeface="黑体" panose="02010609060101010101" pitchFamily="49" charset="-122"/>
                <a:ea typeface="黑体" panose="02010609060101010101" pitchFamily="49" charset="-122"/>
              </a:rPr>
              <a:t>在线支付无需审核</a:t>
            </a:r>
            <a:endParaRPr lang="en-US" altLang="zh-CN" dirty="0" smtClean="0">
              <a:latin typeface="黑体" panose="02010609060101010101" pitchFamily="49" charset="-122"/>
              <a:ea typeface="黑体" panose="02010609060101010101" pitchFamily="49" charset="-122"/>
            </a:endParaRPr>
          </a:p>
        </p:txBody>
      </p:sp>
      <p:sp>
        <p:nvSpPr>
          <p:cNvPr id="87" name="矩形 86"/>
          <p:cNvSpPr/>
          <p:nvPr/>
        </p:nvSpPr>
        <p:spPr>
          <a:xfrm>
            <a:off x="6948264" y="3363838"/>
            <a:ext cx="1224136" cy="923330"/>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主办券商确认公告并披露</a:t>
            </a:r>
            <a:endParaRPr lang="en-US" altLang="zh-CN" dirty="0" smtClean="0">
              <a:solidFill>
                <a:srgbClr val="0070C0"/>
              </a:solidFill>
              <a:latin typeface="黑体" panose="02010609060101010101" pitchFamily="49" charset="-122"/>
              <a:ea typeface="黑体" panose="02010609060101010101" pitchFamily="49" charset="-122"/>
            </a:endParaRPr>
          </a:p>
        </p:txBody>
      </p:sp>
      <p:sp>
        <p:nvSpPr>
          <p:cNvPr id="88" name="矩形 87"/>
          <p:cNvSpPr/>
          <p:nvPr/>
        </p:nvSpPr>
        <p:spPr>
          <a:xfrm>
            <a:off x="6084168" y="3435846"/>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发行人编辑公告</a:t>
            </a:r>
          </a:p>
        </p:txBody>
      </p:sp>
      <p:sp>
        <p:nvSpPr>
          <p:cNvPr id="89" name="矩形 88"/>
          <p:cNvSpPr/>
          <p:nvPr/>
        </p:nvSpPr>
        <p:spPr>
          <a:xfrm>
            <a:off x="4067944" y="3363838"/>
            <a:ext cx="1008112" cy="1200329"/>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发行人确认数据并付款</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90" name="椭圆 89"/>
          <p:cNvSpPr/>
          <p:nvPr/>
        </p:nvSpPr>
        <p:spPr>
          <a:xfrm>
            <a:off x="4572000" y="3075806"/>
            <a:ext cx="152412" cy="152412"/>
          </a:xfrm>
          <a:prstGeom prst="ellipse">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1" name="矩形 90"/>
          <p:cNvSpPr/>
          <p:nvPr/>
        </p:nvSpPr>
        <p:spPr>
          <a:xfrm>
            <a:off x="8028384" y="3363838"/>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发行人查看结果</a:t>
            </a:r>
          </a:p>
        </p:txBody>
      </p:sp>
      <p:sp>
        <p:nvSpPr>
          <p:cNvPr id="92" name="TextBox 20"/>
          <p:cNvSpPr txBox="1"/>
          <p:nvPr/>
        </p:nvSpPr>
        <p:spPr>
          <a:xfrm>
            <a:off x="7164288" y="1707654"/>
            <a:ext cx="665567" cy="1323439"/>
          </a:xfrm>
          <a:prstGeom prst="rect">
            <a:avLst/>
          </a:prstGeom>
          <a:noFill/>
        </p:spPr>
        <p:txBody>
          <a:bodyPr wrap="none" rtlCol="0">
            <a:spAutoFit/>
          </a:bodyPr>
          <a:lstStyle/>
          <a:p>
            <a:r>
              <a:rPr lang="en-US" altLang="zh-CN" sz="8000" b="1" dirty="0" smtClean="0">
                <a:latin typeface="Agency FB" pitchFamily="34" charset="0"/>
              </a:rPr>
              <a:t>8</a:t>
            </a:r>
            <a:endParaRPr lang="zh-CN" altLang="en-US" sz="8000" b="1" dirty="0">
              <a:latin typeface="Agency FB" pitchFamily="34" charset="0"/>
            </a:endParaRPr>
          </a:p>
        </p:txBody>
      </p:sp>
      <p:sp>
        <p:nvSpPr>
          <p:cNvPr id="93" name="TextBox 20"/>
          <p:cNvSpPr txBox="1"/>
          <p:nvPr/>
        </p:nvSpPr>
        <p:spPr>
          <a:xfrm>
            <a:off x="8028384" y="1707654"/>
            <a:ext cx="657552" cy="1323439"/>
          </a:xfrm>
          <a:prstGeom prst="rect">
            <a:avLst/>
          </a:prstGeom>
          <a:noFill/>
        </p:spPr>
        <p:txBody>
          <a:bodyPr wrap="none" rtlCol="0">
            <a:spAutoFit/>
          </a:bodyPr>
          <a:lstStyle/>
          <a:p>
            <a:r>
              <a:rPr lang="en-US" altLang="zh-CN" sz="8000" b="1" dirty="0" smtClean="0">
                <a:latin typeface="Agency FB" pitchFamily="34" charset="0"/>
              </a:rPr>
              <a:t>9</a:t>
            </a:r>
            <a:endParaRPr lang="zh-CN" altLang="en-US" sz="8000" b="1" dirty="0">
              <a:latin typeface="Agency FB" pitchFamily="34" charset="0"/>
            </a:endParaRPr>
          </a:p>
        </p:txBody>
      </p:sp>
      <p:sp>
        <p:nvSpPr>
          <p:cNvPr id="33" name="矩形 32"/>
          <p:cNvSpPr/>
          <p:nvPr/>
        </p:nvSpPr>
        <p:spPr bwMode="gray">
          <a:xfrm>
            <a:off x="2195736" y="1851670"/>
            <a:ext cx="792088" cy="2592287"/>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9843776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827584" y="1131590"/>
            <a:ext cx="7272807" cy="3452898"/>
          </a:xfrm>
          <a:prstGeom prst="rect">
            <a:avLst/>
          </a:prstGeom>
          <a:noFill/>
          <a:ln w="9525">
            <a:noFill/>
            <a:miter lim="800000"/>
            <a:headEnd/>
            <a:tailEnd/>
          </a:ln>
        </p:spPr>
      </p:pic>
      <p:sp>
        <p:nvSpPr>
          <p:cNvPr id="4" name="TextBox 3"/>
          <p:cNvSpPr txBox="1"/>
          <p:nvPr/>
        </p:nvSpPr>
        <p:spPr>
          <a:xfrm>
            <a:off x="539552" y="627534"/>
            <a:ext cx="5270995"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1</a:t>
            </a:r>
            <a:r>
              <a:rPr lang="zh-CN" altLang="en-US" sz="2400" b="1" dirty="0" smtClean="0">
                <a:latin typeface="微软雅黑" pitchFamily="34" charset="-122"/>
                <a:ea typeface="微软雅黑" pitchFamily="34" charset="-122"/>
              </a:rPr>
              <a:t>、点击“开始办理”</a:t>
            </a:r>
            <a:endParaRPr lang="zh-CN" altLang="en-US" sz="2400" b="1" dirty="0">
              <a:latin typeface="微软雅黑" pitchFamily="34" charset="-122"/>
              <a:ea typeface="微软雅黑" pitchFamily="34" charset="-122"/>
            </a:endParaRPr>
          </a:p>
        </p:txBody>
      </p:sp>
      <p:sp>
        <p:nvSpPr>
          <p:cNvPr id="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25</a:t>
            </a:fld>
            <a:endParaRPr lang="en-US" altLang="zh-CN" dirty="0"/>
          </a:p>
        </p:txBody>
      </p:sp>
      <p:sp>
        <p:nvSpPr>
          <p:cNvPr id="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7" name="矩形 6"/>
          <p:cNvSpPr/>
          <p:nvPr/>
        </p:nvSpPr>
        <p:spPr bwMode="gray">
          <a:xfrm>
            <a:off x="6444208" y="3075806"/>
            <a:ext cx="1337942" cy="27003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7410" name="Picture 2"/>
          <p:cNvPicPr>
            <a:picLocks noChangeAspect="1" noChangeArrowheads="1"/>
          </p:cNvPicPr>
          <p:nvPr/>
        </p:nvPicPr>
        <p:blipFill>
          <a:blip r:embed="rId3" cstate="print"/>
          <a:srcRect/>
          <a:stretch>
            <a:fillRect/>
          </a:stretch>
        </p:blipFill>
        <p:spPr bwMode="auto">
          <a:xfrm>
            <a:off x="2411760" y="1707652"/>
            <a:ext cx="576064" cy="216023"/>
          </a:xfrm>
          <a:prstGeom prst="rect">
            <a:avLst/>
          </a:prstGeom>
          <a:noFill/>
          <a:ln w="9525">
            <a:noFill/>
            <a:miter lim="800000"/>
            <a:headEnd/>
            <a:tailEnd/>
          </a:ln>
        </p:spPr>
      </p:pic>
      <p:pic>
        <p:nvPicPr>
          <p:cNvPr id="10" name="Picture 2"/>
          <p:cNvPicPr>
            <a:picLocks noChangeAspect="1" noChangeArrowheads="1"/>
          </p:cNvPicPr>
          <p:nvPr/>
        </p:nvPicPr>
        <p:blipFill>
          <a:blip r:embed="rId3" cstate="print"/>
          <a:srcRect/>
          <a:stretch>
            <a:fillRect/>
          </a:stretch>
        </p:blipFill>
        <p:spPr bwMode="auto">
          <a:xfrm>
            <a:off x="1907704" y="1707654"/>
            <a:ext cx="384047" cy="144017"/>
          </a:xfrm>
          <a:prstGeom prst="rect">
            <a:avLst/>
          </a:prstGeom>
          <a:noFill/>
          <a:ln w="9525">
            <a:noFill/>
            <a:miter lim="800000"/>
            <a:headEnd/>
            <a:tailEnd/>
          </a:ln>
        </p:spPr>
      </p:pic>
      <p:pic>
        <p:nvPicPr>
          <p:cNvPr id="11" name="Picture 2"/>
          <p:cNvPicPr>
            <a:picLocks noChangeAspect="1" noChangeArrowheads="1"/>
          </p:cNvPicPr>
          <p:nvPr/>
        </p:nvPicPr>
        <p:blipFill>
          <a:blip r:embed="rId3" cstate="print"/>
          <a:srcRect/>
          <a:stretch>
            <a:fillRect/>
          </a:stretch>
        </p:blipFill>
        <p:spPr bwMode="auto">
          <a:xfrm>
            <a:off x="2267744" y="3939902"/>
            <a:ext cx="2376264" cy="153307"/>
          </a:xfrm>
          <a:prstGeom prst="rect">
            <a:avLst/>
          </a:prstGeom>
          <a:noFill/>
          <a:ln w="9525">
            <a:noFill/>
            <a:miter lim="800000"/>
            <a:headEnd/>
            <a:tailEnd/>
          </a:ln>
        </p:spPr>
      </p:pic>
      <p:pic>
        <p:nvPicPr>
          <p:cNvPr id="17411" name="Picture 3"/>
          <p:cNvPicPr>
            <a:picLocks noChangeAspect="1" noChangeArrowheads="1"/>
          </p:cNvPicPr>
          <p:nvPr/>
        </p:nvPicPr>
        <p:blipFill>
          <a:blip r:embed="rId4" cstate="print"/>
          <a:srcRect/>
          <a:stretch>
            <a:fillRect/>
          </a:stretch>
        </p:blipFill>
        <p:spPr bwMode="auto">
          <a:xfrm>
            <a:off x="2267744" y="4083917"/>
            <a:ext cx="936104" cy="156017"/>
          </a:xfrm>
          <a:prstGeom prst="rect">
            <a:avLst/>
          </a:prstGeom>
          <a:noFill/>
          <a:ln w="9525">
            <a:noFill/>
            <a:miter lim="800000"/>
            <a:headEnd/>
            <a:tailEnd/>
          </a:ln>
        </p:spPr>
      </p:pic>
      <p:sp>
        <p:nvSpPr>
          <p:cNvPr id="8" name="矩形 7"/>
          <p:cNvSpPr/>
          <p:nvPr/>
        </p:nvSpPr>
        <p:spPr bwMode="gray">
          <a:xfrm>
            <a:off x="2411760" y="1923678"/>
            <a:ext cx="576064" cy="36004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t="46225"/>
          <a:stretch>
            <a:fillRect/>
          </a:stretch>
        </p:blipFill>
        <p:spPr bwMode="auto">
          <a:xfrm>
            <a:off x="827584" y="1131590"/>
            <a:ext cx="7056784" cy="1088998"/>
          </a:xfrm>
          <a:prstGeom prst="rect">
            <a:avLst/>
          </a:prstGeom>
          <a:noFill/>
          <a:ln w="9525">
            <a:noFill/>
            <a:miter lim="800000"/>
            <a:headEnd/>
            <a:tailEnd/>
          </a:ln>
        </p:spPr>
      </p:pic>
      <p:pic>
        <p:nvPicPr>
          <p:cNvPr id="7172" name="Picture 4"/>
          <p:cNvPicPr>
            <a:picLocks noChangeAspect="1" noChangeArrowheads="1"/>
          </p:cNvPicPr>
          <p:nvPr/>
        </p:nvPicPr>
        <p:blipFill>
          <a:blip r:embed="rId3" cstate="print"/>
          <a:srcRect/>
          <a:stretch>
            <a:fillRect/>
          </a:stretch>
        </p:blipFill>
        <p:spPr bwMode="auto">
          <a:xfrm>
            <a:off x="896638" y="2363558"/>
            <a:ext cx="6987730" cy="2296423"/>
          </a:xfrm>
          <a:prstGeom prst="rect">
            <a:avLst/>
          </a:prstGeom>
          <a:noFill/>
          <a:ln w="9525">
            <a:noFill/>
            <a:miter lim="800000"/>
            <a:headEnd/>
            <a:tailEnd/>
          </a:ln>
        </p:spPr>
      </p:pic>
      <p:sp>
        <p:nvSpPr>
          <p:cNvPr id="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26</a:t>
            </a:fld>
            <a:endParaRPr lang="en-US" altLang="zh-CN" dirty="0"/>
          </a:p>
        </p:txBody>
      </p:sp>
      <p:sp>
        <p:nvSpPr>
          <p:cNvPr id="7" name="TextBox 6"/>
          <p:cNvSpPr txBox="1"/>
          <p:nvPr/>
        </p:nvSpPr>
        <p:spPr>
          <a:xfrm>
            <a:off x="467544" y="627534"/>
            <a:ext cx="680987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2</a:t>
            </a:r>
            <a:r>
              <a:rPr lang="zh-CN" altLang="en-US" sz="2400" b="1" dirty="0" smtClean="0">
                <a:latin typeface="微软雅黑" pitchFamily="34" charset="-122"/>
                <a:ea typeface="微软雅黑" pitchFamily="34" charset="-122"/>
              </a:rPr>
              <a:t>、核对券商填写的明细数据（</a:t>
            </a:r>
            <a:r>
              <a:rPr lang="en-US" altLang="zh-CN" sz="2400" b="1" dirty="0" smtClean="0">
                <a:latin typeface="微软雅黑" pitchFamily="34" charset="-122"/>
                <a:ea typeface="微软雅黑" pitchFamily="34" charset="-122"/>
              </a:rPr>
              <a:t>1</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pic>
        <p:nvPicPr>
          <p:cNvPr id="7173" name="Picture 5"/>
          <p:cNvPicPr>
            <a:picLocks noChangeAspect="1" noChangeArrowheads="1"/>
          </p:cNvPicPr>
          <p:nvPr/>
        </p:nvPicPr>
        <p:blipFill>
          <a:blip r:embed="rId4" cstate="print"/>
          <a:srcRect/>
          <a:stretch>
            <a:fillRect/>
          </a:stretch>
        </p:blipFill>
        <p:spPr bwMode="auto">
          <a:xfrm>
            <a:off x="2123728" y="2067694"/>
            <a:ext cx="1152128" cy="164590"/>
          </a:xfrm>
          <a:prstGeom prst="rect">
            <a:avLst/>
          </a:prstGeom>
          <a:noFill/>
          <a:ln w="9525">
            <a:noFill/>
            <a:miter lim="800000"/>
            <a:headEnd/>
            <a:tailEnd/>
          </a:ln>
        </p:spPr>
      </p:pic>
      <p:pic>
        <p:nvPicPr>
          <p:cNvPr id="9" name="Picture 5"/>
          <p:cNvPicPr>
            <a:picLocks noChangeAspect="1" noChangeArrowheads="1"/>
          </p:cNvPicPr>
          <p:nvPr/>
        </p:nvPicPr>
        <p:blipFill>
          <a:blip r:embed="rId4" cstate="print"/>
          <a:srcRect/>
          <a:stretch>
            <a:fillRect/>
          </a:stretch>
        </p:blipFill>
        <p:spPr bwMode="auto">
          <a:xfrm>
            <a:off x="3707904" y="2067694"/>
            <a:ext cx="4032448" cy="144016"/>
          </a:xfrm>
          <a:prstGeom prst="rect">
            <a:avLst/>
          </a:prstGeom>
          <a:noFill/>
          <a:ln w="9525">
            <a:noFill/>
            <a:miter lim="800000"/>
            <a:headEnd/>
            <a:tailEnd/>
          </a:ln>
        </p:spPr>
      </p:pic>
      <p:pic>
        <p:nvPicPr>
          <p:cNvPr id="11" name="Picture 5"/>
          <p:cNvPicPr>
            <a:picLocks noChangeAspect="1" noChangeArrowheads="1"/>
          </p:cNvPicPr>
          <p:nvPr/>
        </p:nvPicPr>
        <p:blipFill>
          <a:blip r:embed="rId4" cstate="print"/>
          <a:srcRect/>
          <a:stretch>
            <a:fillRect/>
          </a:stretch>
        </p:blipFill>
        <p:spPr bwMode="auto">
          <a:xfrm>
            <a:off x="971600" y="2067693"/>
            <a:ext cx="1224136" cy="153017"/>
          </a:xfrm>
          <a:prstGeom prst="rect">
            <a:avLst/>
          </a:prstGeom>
          <a:noFill/>
          <a:ln w="9525">
            <a:noFill/>
            <a:miter lim="800000"/>
            <a:headEnd/>
            <a:tailEnd/>
          </a:ln>
        </p:spPr>
      </p:pic>
      <p:sp>
        <p:nvSpPr>
          <p:cNvPr id="12" name="矩形 11"/>
          <p:cNvSpPr/>
          <p:nvPr/>
        </p:nvSpPr>
        <p:spPr bwMode="gray">
          <a:xfrm>
            <a:off x="899592" y="1635646"/>
            <a:ext cx="6984776" cy="648072"/>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五角星 12"/>
          <p:cNvSpPr/>
          <p:nvPr/>
        </p:nvSpPr>
        <p:spPr bwMode="gray">
          <a:xfrm>
            <a:off x="467544" y="1491630"/>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pic>
        <p:nvPicPr>
          <p:cNvPr id="15" name="Picture 5"/>
          <p:cNvPicPr>
            <a:picLocks noChangeAspect="1" noChangeArrowheads="1"/>
          </p:cNvPicPr>
          <p:nvPr/>
        </p:nvPicPr>
        <p:blipFill>
          <a:blip r:embed="rId4" cstate="print"/>
          <a:srcRect/>
          <a:stretch>
            <a:fillRect/>
          </a:stretch>
        </p:blipFill>
        <p:spPr bwMode="auto">
          <a:xfrm>
            <a:off x="1835696" y="3291830"/>
            <a:ext cx="648072" cy="1440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bwMode="auto">
          <a:xfrm>
            <a:off x="3357554" y="2303858"/>
            <a:ext cx="1928826"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5" name="直接连接符 14"/>
          <p:cNvCxnSpPr/>
          <p:nvPr/>
        </p:nvCxnSpPr>
        <p:spPr bwMode="auto">
          <a:xfrm>
            <a:off x="6357950" y="803660"/>
            <a:ext cx="1000132"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7" name="直接连接符 16"/>
          <p:cNvCxnSpPr/>
          <p:nvPr/>
        </p:nvCxnSpPr>
        <p:spPr bwMode="auto">
          <a:xfrm>
            <a:off x="6429388" y="857238"/>
            <a:ext cx="114300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9" name="直接连接符 18"/>
          <p:cNvCxnSpPr/>
          <p:nvPr/>
        </p:nvCxnSpPr>
        <p:spPr bwMode="auto">
          <a:xfrm>
            <a:off x="6429388" y="964395"/>
            <a:ext cx="1785950"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1" name="矩形 20"/>
          <p:cNvSpPr/>
          <p:nvPr/>
        </p:nvSpPr>
        <p:spPr bwMode="gray">
          <a:xfrm>
            <a:off x="3357554" y="2089543"/>
            <a:ext cx="2928958" cy="16073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 name="TextBox 21"/>
          <p:cNvSpPr txBox="1"/>
          <p:nvPr/>
        </p:nvSpPr>
        <p:spPr>
          <a:xfrm>
            <a:off x="1187624" y="3867894"/>
            <a:ext cx="6336704" cy="830997"/>
          </a:xfrm>
          <a:prstGeom prst="rect">
            <a:avLst/>
          </a:prstGeom>
          <a:noFill/>
        </p:spPr>
        <p:txBody>
          <a:bodyPr wrap="square" rtlCol="0">
            <a:spAutoFit/>
          </a:bodyPr>
          <a:lstStyle/>
          <a:p>
            <a:r>
              <a:rPr lang="zh-CN" altLang="en-US" sz="2400" b="1" u="sng" dirty="0" smtClean="0">
                <a:latin typeface="楷体" pitchFamily="49" charset="-122"/>
                <a:ea typeface="楷体" pitchFamily="49" charset="-122"/>
              </a:rPr>
              <a:t>验资报告、股转公司明细表的</a:t>
            </a:r>
            <a:r>
              <a:rPr lang="zh-CN" altLang="en-US" sz="2400" b="1" dirty="0" smtClean="0">
                <a:solidFill>
                  <a:srgbClr val="C00000"/>
                </a:solidFill>
                <a:latin typeface="楷体" pitchFamily="49" charset="-122"/>
                <a:ea typeface="楷体" pitchFamily="49" charset="-122"/>
              </a:rPr>
              <a:t>股东名称</a:t>
            </a:r>
            <a:r>
              <a:rPr lang="zh-CN" altLang="en-US" sz="2400" b="1" dirty="0" smtClean="0">
                <a:latin typeface="楷体" pitchFamily="49" charset="-122"/>
                <a:ea typeface="楷体" pitchFamily="49" charset="-122"/>
              </a:rPr>
              <a:t>和</a:t>
            </a:r>
            <a:r>
              <a:rPr lang="zh-CN" altLang="en-US" sz="2400" b="1" dirty="0" smtClean="0">
                <a:solidFill>
                  <a:srgbClr val="C00000"/>
                </a:solidFill>
                <a:latin typeface="楷体" pitchFamily="49" charset="-122"/>
                <a:ea typeface="楷体" pitchFamily="49" charset="-122"/>
              </a:rPr>
              <a:t>证件号码</a:t>
            </a:r>
            <a:r>
              <a:rPr lang="zh-CN" altLang="en-US" sz="2400" b="1" dirty="0" smtClean="0">
                <a:latin typeface="楷体" pitchFamily="49" charset="-122"/>
                <a:ea typeface="楷体" pitchFamily="49" charset="-122"/>
              </a:rPr>
              <a:t>应和</a:t>
            </a:r>
            <a:r>
              <a:rPr lang="zh-CN" altLang="en-US" sz="2400" b="1" u="sng" dirty="0" smtClean="0">
                <a:solidFill>
                  <a:srgbClr val="FF0000"/>
                </a:solidFill>
                <a:latin typeface="楷体" pitchFamily="49" charset="-122"/>
                <a:ea typeface="楷体" pitchFamily="49" charset="-122"/>
              </a:rPr>
              <a:t>开户资料</a:t>
            </a:r>
            <a:r>
              <a:rPr lang="zh-CN" altLang="en-US" sz="2400" b="1" dirty="0" smtClean="0">
                <a:latin typeface="楷体" pitchFamily="49" charset="-122"/>
                <a:ea typeface="楷体" pitchFamily="49" charset="-122"/>
              </a:rPr>
              <a:t>中的上的相应内容保持一致</a:t>
            </a:r>
            <a:endParaRPr lang="zh-CN" altLang="en-US" sz="2400" b="1" dirty="0">
              <a:latin typeface="楷体" pitchFamily="49" charset="-122"/>
              <a:ea typeface="楷体" pitchFamily="49" charset="-122"/>
            </a:endParaRPr>
          </a:p>
        </p:txBody>
      </p:sp>
      <p:sp>
        <p:nvSpPr>
          <p:cNvPr id="23" name="五角星 22"/>
          <p:cNvSpPr/>
          <p:nvPr/>
        </p:nvSpPr>
        <p:spPr bwMode="gray">
          <a:xfrm>
            <a:off x="827584" y="4011910"/>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25" name="直接连接符 24"/>
          <p:cNvCxnSpPr/>
          <p:nvPr/>
        </p:nvCxnSpPr>
        <p:spPr bwMode="auto">
          <a:xfrm>
            <a:off x="3428992" y="2143122"/>
            <a:ext cx="2928958"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6" name="矩形 25"/>
          <p:cNvSpPr/>
          <p:nvPr/>
        </p:nvSpPr>
        <p:spPr bwMode="gray">
          <a:xfrm>
            <a:off x="3059832" y="1995686"/>
            <a:ext cx="5112568" cy="45719"/>
          </a:xfrm>
          <a:prstGeom prst="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1745" name="Picture 1"/>
          <p:cNvPicPr>
            <a:picLocks noChangeAspect="1" noChangeArrowheads="1"/>
          </p:cNvPicPr>
          <p:nvPr/>
        </p:nvPicPr>
        <p:blipFill>
          <a:blip r:embed="rId2" cstate="print"/>
          <a:srcRect/>
          <a:stretch>
            <a:fillRect/>
          </a:stretch>
        </p:blipFill>
        <p:spPr bwMode="auto">
          <a:xfrm>
            <a:off x="714349" y="1178709"/>
            <a:ext cx="7734301" cy="428628"/>
          </a:xfrm>
          <a:prstGeom prst="rect">
            <a:avLst/>
          </a:prstGeom>
          <a:noFill/>
          <a:ln w="9525">
            <a:noFill/>
            <a:miter lim="800000"/>
            <a:headEnd/>
            <a:tailEnd/>
          </a:ln>
          <a:effectLst/>
        </p:spPr>
      </p:pic>
      <p:sp>
        <p:nvSpPr>
          <p:cNvPr id="27" name="矩形 26"/>
          <p:cNvSpPr/>
          <p:nvPr/>
        </p:nvSpPr>
        <p:spPr bwMode="gray">
          <a:xfrm>
            <a:off x="714348" y="1178709"/>
            <a:ext cx="2857520" cy="482207"/>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3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27</a:t>
            </a:fld>
            <a:endParaRPr lang="en-US" altLang="zh-CN" dirty="0"/>
          </a:p>
        </p:txBody>
      </p:sp>
      <p:sp>
        <p:nvSpPr>
          <p:cNvPr id="18" name="TextBox 17"/>
          <p:cNvSpPr txBox="1"/>
          <p:nvPr/>
        </p:nvSpPr>
        <p:spPr>
          <a:xfrm>
            <a:off x="467544" y="627534"/>
            <a:ext cx="680987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2</a:t>
            </a:r>
            <a:r>
              <a:rPr lang="zh-CN" altLang="en-US" sz="2400" b="1" dirty="0" smtClean="0">
                <a:latin typeface="微软雅黑" pitchFamily="34" charset="-122"/>
                <a:ea typeface="微软雅黑" pitchFamily="34" charset="-122"/>
              </a:rPr>
              <a:t>、核对券商填写的明细数据（</a:t>
            </a:r>
            <a:r>
              <a:rPr lang="en-US" altLang="zh-CN" sz="2400" b="1" dirty="0" smtClean="0">
                <a:latin typeface="微软雅黑" pitchFamily="34" charset="-122"/>
                <a:ea typeface="微软雅黑" pitchFamily="34" charset="-122"/>
              </a:rPr>
              <a:t>2</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24" name="TextBox 23"/>
          <p:cNvSpPr txBox="1"/>
          <p:nvPr/>
        </p:nvSpPr>
        <p:spPr>
          <a:xfrm>
            <a:off x="539552" y="1707654"/>
            <a:ext cx="8208912" cy="1194814"/>
          </a:xfrm>
          <a:prstGeom prst="rect">
            <a:avLst/>
          </a:prstGeom>
          <a:noFill/>
        </p:spPr>
        <p:txBody>
          <a:bodyPr wrap="square" rtlCol="0">
            <a:spAutoFit/>
          </a:bodyPr>
          <a:lstStyle/>
          <a:p>
            <a:pPr indent="360000">
              <a:lnSpc>
                <a:spcPts val="2200"/>
              </a:lnSpc>
            </a:pPr>
            <a:r>
              <a:rPr lang="zh-CN" altLang="en-US" sz="1600" dirty="0" smtClean="0"/>
              <a:t>证券帐号应填写添加了“全国股转系统标识”的深市</a:t>
            </a:r>
            <a:r>
              <a:rPr lang="en-US" altLang="zh-CN" sz="1600" dirty="0" smtClean="0"/>
              <a:t>A</a:t>
            </a:r>
            <a:r>
              <a:rPr lang="zh-CN" altLang="en-US" sz="1600" dirty="0" smtClean="0"/>
              <a:t>股证券账户号码（</a:t>
            </a:r>
            <a:r>
              <a:rPr lang="en-US" altLang="zh-CN" sz="1600" dirty="0" smtClean="0"/>
              <a:t>10</a:t>
            </a:r>
            <a:r>
              <a:rPr lang="zh-CN" altLang="en-US" sz="1600" dirty="0" smtClean="0"/>
              <a:t>位数）。如果一个股东希望通过多个证券账户持有股份时，应分行填写。例如，股东</a:t>
            </a:r>
            <a:r>
              <a:rPr lang="en-US" altLang="zh-CN" sz="1600" dirty="0" smtClean="0"/>
              <a:t>A</a:t>
            </a:r>
            <a:r>
              <a:rPr lang="zh-CN" altLang="en-US" sz="1600" dirty="0" smtClean="0"/>
              <a:t>持有</a:t>
            </a:r>
            <a:r>
              <a:rPr lang="en-US" altLang="zh-CN" sz="1600" dirty="0" smtClean="0"/>
              <a:t>00</a:t>
            </a:r>
            <a:r>
              <a:rPr lang="zh-CN" altLang="en-US" sz="1600" dirty="0" smtClean="0"/>
              <a:t>无限售条件流通股</a:t>
            </a:r>
            <a:r>
              <a:rPr lang="en-US" altLang="zh-CN" sz="1600" dirty="0" smtClean="0"/>
              <a:t>100</a:t>
            </a:r>
            <a:r>
              <a:rPr lang="zh-CN" altLang="en-US" sz="1600" dirty="0" smtClean="0"/>
              <a:t>股，想通过</a:t>
            </a:r>
            <a:r>
              <a:rPr lang="en-US" altLang="zh-CN" sz="1600" dirty="0" smtClean="0"/>
              <a:t>0012345678</a:t>
            </a:r>
            <a:r>
              <a:rPr lang="zh-CN" altLang="en-US" sz="1600" dirty="0" smtClean="0"/>
              <a:t>账户持有</a:t>
            </a:r>
            <a:r>
              <a:rPr lang="en-US" altLang="zh-CN" sz="1600" dirty="0" smtClean="0"/>
              <a:t>70</a:t>
            </a:r>
            <a:r>
              <a:rPr lang="zh-CN" altLang="en-US" sz="1600" dirty="0" smtClean="0"/>
              <a:t>股，通过</a:t>
            </a:r>
            <a:r>
              <a:rPr lang="en-US" altLang="zh-CN" sz="1600" dirty="0" smtClean="0"/>
              <a:t>0012345679</a:t>
            </a:r>
            <a:r>
              <a:rPr lang="zh-CN" altLang="en-US" sz="1600" dirty="0" smtClean="0"/>
              <a:t>账户持有</a:t>
            </a:r>
            <a:r>
              <a:rPr lang="en-US" altLang="zh-CN" sz="1600" dirty="0" smtClean="0"/>
              <a:t>30</a:t>
            </a:r>
            <a:r>
              <a:rPr lang="zh-CN" altLang="en-US" sz="1600" dirty="0" smtClean="0"/>
              <a:t>股，则应按如下方式填写：</a:t>
            </a:r>
            <a:endParaRPr lang="zh-CN" altLang="en-US" sz="1600" dirty="0"/>
          </a:p>
        </p:txBody>
      </p:sp>
      <p:graphicFrame>
        <p:nvGraphicFramePr>
          <p:cNvPr id="28" name="表格 27"/>
          <p:cNvGraphicFramePr>
            <a:graphicFrameLocks noGrp="1"/>
          </p:cNvGraphicFramePr>
          <p:nvPr/>
        </p:nvGraphicFramePr>
        <p:xfrm>
          <a:off x="395536" y="2931790"/>
          <a:ext cx="8568949" cy="925304"/>
        </p:xfrm>
        <a:graphic>
          <a:graphicData uri="http://schemas.openxmlformats.org/drawingml/2006/table">
            <a:tbl>
              <a:tblPr firstRow="1" bandRow="1">
                <a:tableStyleId>{21E4AEA4-8DFA-4A89-87EB-49C32662AFE0}</a:tableStyleId>
              </a:tblPr>
              <a:tblGrid>
                <a:gridCol w="1080118"/>
                <a:gridCol w="1152128"/>
                <a:gridCol w="936104"/>
                <a:gridCol w="936104"/>
                <a:gridCol w="1224136"/>
                <a:gridCol w="1368152"/>
                <a:gridCol w="936104"/>
                <a:gridCol w="936103"/>
              </a:tblGrid>
              <a:tr h="360040">
                <a:tc>
                  <a:txBody>
                    <a:bodyPr/>
                    <a:lstStyle/>
                    <a:p>
                      <a:pPr algn="ctr"/>
                      <a:r>
                        <a:rPr lang="zh-CN" altLang="en-US" sz="1200" dirty="0" smtClean="0"/>
                        <a:t>证券帐号</a:t>
                      </a:r>
                      <a:endParaRPr lang="zh-CN" altLang="en-US" sz="1200" dirty="0"/>
                    </a:p>
                  </a:txBody>
                  <a:tcPr/>
                </a:tc>
                <a:tc>
                  <a:txBody>
                    <a:bodyPr/>
                    <a:lstStyle/>
                    <a:p>
                      <a:pPr algn="ctr"/>
                      <a:r>
                        <a:rPr lang="zh-CN" altLang="en-US" sz="1200" dirty="0" smtClean="0"/>
                        <a:t>证券帐号名称</a:t>
                      </a:r>
                      <a:endParaRPr lang="zh-CN" altLang="en-US" sz="1200" dirty="0"/>
                    </a:p>
                  </a:txBody>
                  <a:tcPr/>
                </a:tc>
                <a:tc>
                  <a:txBody>
                    <a:bodyPr/>
                    <a:lstStyle/>
                    <a:p>
                      <a:pPr algn="ctr"/>
                      <a:r>
                        <a:rPr lang="zh-CN" altLang="en-US" sz="1200" dirty="0" smtClean="0"/>
                        <a:t>证件号码</a:t>
                      </a:r>
                      <a:endParaRPr lang="zh-CN" altLang="en-US" sz="1200" dirty="0"/>
                    </a:p>
                  </a:txBody>
                  <a:tcPr/>
                </a:tc>
                <a:tc>
                  <a:txBody>
                    <a:bodyPr/>
                    <a:lstStyle/>
                    <a:p>
                      <a:pPr algn="ctr"/>
                      <a:r>
                        <a:rPr lang="zh-CN" altLang="en-US" sz="1200" dirty="0" smtClean="0"/>
                        <a:t>股东类别</a:t>
                      </a:r>
                      <a:endParaRPr lang="zh-CN" altLang="en-US" sz="1200" dirty="0"/>
                    </a:p>
                  </a:txBody>
                  <a:tcPr/>
                </a:tc>
                <a:tc>
                  <a:txBody>
                    <a:bodyPr/>
                    <a:lstStyle/>
                    <a:p>
                      <a:pPr algn="ctr"/>
                      <a:r>
                        <a:rPr lang="zh-CN" altLang="en-US" sz="1200" dirty="0" smtClean="0"/>
                        <a:t>托管单元编码</a:t>
                      </a:r>
                      <a:endParaRPr lang="zh-CN" altLang="en-US" sz="1200" dirty="0"/>
                    </a:p>
                  </a:txBody>
                  <a:tcPr/>
                </a:tc>
                <a:tc>
                  <a:txBody>
                    <a:bodyPr/>
                    <a:lstStyle/>
                    <a:p>
                      <a:pPr algn="ctr"/>
                      <a:r>
                        <a:rPr lang="zh-CN" altLang="en-US" sz="1200" dirty="0" smtClean="0"/>
                        <a:t>托管单元名称</a:t>
                      </a:r>
                      <a:endParaRPr lang="zh-CN" altLang="en-US" sz="1200" dirty="0"/>
                    </a:p>
                  </a:txBody>
                  <a:tcPr/>
                </a:tc>
                <a:tc>
                  <a:txBody>
                    <a:bodyPr/>
                    <a:lstStyle/>
                    <a:p>
                      <a:pPr algn="ctr"/>
                      <a:r>
                        <a:rPr lang="zh-CN" altLang="en-US" sz="1200" dirty="0" smtClean="0"/>
                        <a:t>登记股数</a:t>
                      </a:r>
                      <a:endParaRPr lang="zh-CN" altLang="en-US" sz="1200" dirty="0"/>
                    </a:p>
                  </a:txBody>
                  <a:tcPr/>
                </a:tc>
                <a:tc>
                  <a:txBody>
                    <a:bodyPr/>
                    <a:lstStyle/>
                    <a:p>
                      <a:pPr algn="ctr"/>
                      <a:r>
                        <a:rPr lang="zh-CN" altLang="en-US" sz="1200" dirty="0" smtClean="0"/>
                        <a:t>股份性质</a:t>
                      </a:r>
                      <a:endParaRPr lang="zh-CN" altLang="en-US" sz="1200" dirty="0"/>
                    </a:p>
                  </a:txBody>
                  <a:tcPr/>
                </a:tc>
              </a:tr>
              <a:tr h="288032">
                <a:tc>
                  <a:txBody>
                    <a:bodyPr/>
                    <a:lstStyle/>
                    <a:p>
                      <a:pPr algn="ctr"/>
                      <a:r>
                        <a:rPr lang="en-US" altLang="zh-CN" sz="1200" dirty="0" smtClean="0"/>
                        <a:t>0012345678</a:t>
                      </a:r>
                      <a:endParaRPr lang="zh-CN" altLang="en-US" sz="1200" dirty="0"/>
                    </a:p>
                  </a:txBody>
                  <a:tcPr/>
                </a:tc>
                <a:tc>
                  <a:txBody>
                    <a:bodyPr/>
                    <a:lstStyle/>
                    <a:p>
                      <a:pPr algn="ctr"/>
                      <a:r>
                        <a:rPr lang="en-US" altLang="zh-CN" sz="1200" dirty="0" smtClean="0"/>
                        <a:t>A</a:t>
                      </a:r>
                      <a:endParaRPr lang="zh-CN" altLang="en-US" sz="1200" dirty="0"/>
                    </a:p>
                  </a:txBody>
                  <a:tcPr/>
                </a:tc>
                <a:tc>
                  <a:txBody>
                    <a:bodyPr/>
                    <a:lstStyle/>
                    <a:p>
                      <a:pPr algn="ctr"/>
                      <a:r>
                        <a:rPr lang="en-US" altLang="zh-CN" sz="1200" dirty="0" smtClean="0"/>
                        <a:t>11XXXX11</a:t>
                      </a:r>
                      <a:endParaRPr lang="zh-CN" altLang="en-US" sz="1200" dirty="0"/>
                    </a:p>
                  </a:txBody>
                  <a:tcPr/>
                </a:tc>
                <a:tc>
                  <a:txBody>
                    <a:bodyPr/>
                    <a:lstStyle/>
                    <a:p>
                      <a:pPr algn="ctr"/>
                      <a:r>
                        <a:rPr lang="en-US" altLang="zh-CN" sz="1200" dirty="0" smtClean="0"/>
                        <a:t>03</a:t>
                      </a:r>
                      <a:endParaRPr lang="zh-CN" alt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72XXXX</a:t>
                      </a:r>
                      <a:endParaRPr lang="zh-CN" altLang="en-US" sz="1200" dirty="0" smtClean="0"/>
                    </a:p>
                  </a:txBody>
                  <a:tcPr/>
                </a:tc>
                <a:tc>
                  <a:txBody>
                    <a:bodyPr/>
                    <a:lstStyle/>
                    <a:p>
                      <a:pPr algn="ctr"/>
                      <a:r>
                        <a:rPr lang="en-US" altLang="zh-CN" sz="1200" dirty="0" smtClean="0"/>
                        <a:t>XX</a:t>
                      </a:r>
                      <a:r>
                        <a:rPr lang="zh-CN" altLang="en-US" sz="1200" dirty="0" smtClean="0"/>
                        <a:t>经纪托管单元</a:t>
                      </a:r>
                      <a:endParaRPr lang="zh-CN" altLang="en-US" sz="1200" dirty="0"/>
                    </a:p>
                  </a:txBody>
                  <a:tcPr/>
                </a:tc>
                <a:tc>
                  <a:txBody>
                    <a:bodyPr/>
                    <a:lstStyle/>
                    <a:p>
                      <a:pPr algn="ctr"/>
                      <a:r>
                        <a:rPr lang="en-US" altLang="zh-CN" sz="1200" dirty="0" smtClean="0"/>
                        <a:t>70</a:t>
                      </a:r>
                      <a:endParaRPr lang="zh-CN" altLang="en-US" sz="1200" dirty="0"/>
                    </a:p>
                  </a:txBody>
                  <a:tcPr/>
                </a:tc>
                <a:tc>
                  <a:txBody>
                    <a:bodyPr/>
                    <a:lstStyle/>
                    <a:p>
                      <a:pPr algn="ctr"/>
                      <a:r>
                        <a:rPr lang="en-US" altLang="zh-CN" sz="1200" dirty="0" smtClean="0"/>
                        <a:t>00</a:t>
                      </a:r>
                      <a:endParaRPr lang="zh-CN" altLang="en-US" sz="1200" dirty="0"/>
                    </a:p>
                  </a:txBody>
                  <a:tcPr/>
                </a:tc>
              </a:tr>
              <a:tr h="277232">
                <a:tc>
                  <a:txBody>
                    <a:bodyPr/>
                    <a:lstStyle/>
                    <a:p>
                      <a:pPr algn="ctr"/>
                      <a:r>
                        <a:rPr lang="en-US" altLang="zh-CN" sz="1200" dirty="0" smtClean="0"/>
                        <a:t>0012345679</a:t>
                      </a:r>
                      <a:endParaRPr lang="zh-CN" altLang="en-US" sz="1200" dirty="0"/>
                    </a:p>
                  </a:txBody>
                  <a:tcPr/>
                </a:tc>
                <a:tc>
                  <a:txBody>
                    <a:bodyPr/>
                    <a:lstStyle/>
                    <a:p>
                      <a:pPr algn="ctr"/>
                      <a:r>
                        <a:rPr lang="en-US" altLang="zh-CN" sz="1200" dirty="0" smtClean="0"/>
                        <a:t>A</a:t>
                      </a:r>
                      <a:endParaRPr lang="zh-CN" alt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11XXXX11</a:t>
                      </a:r>
                      <a:endParaRPr lang="zh-CN" altLang="en-US" sz="1200" dirty="0" smtClean="0"/>
                    </a:p>
                  </a:txBody>
                  <a:tcPr/>
                </a:tc>
                <a:tc>
                  <a:txBody>
                    <a:bodyPr/>
                    <a:lstStyle/>
                    <a:p>
                      <a:pPr algn="ctr"/>
                      <a:r>
                        <a:rPr lang="en-US" altLang="zh-CN" sz="1200" dirty="0" smtClean="0"/>
                        <a:t>03</a:t>
                      </a:r>
                      <a:endParaRPr lang="zh-CN" altLang="en-US" sz="1200" dirty="0"/>
                    </a:p>
                  </a:txBody>
                  <a:tcPr/>
                </a:tc>
                <a:tc>
                  <a:txBody>
                    <a:bodyPr/>
                    <a:lstStyle/>
                    <a:p>
                      <a:pPr algn="ctr"/>
                      <a:r>
                        <a:rPr lang="en-US" altLang="zh-CN" sz="1200" dirty="0" smtClean="0"/>
                        <a:t>72XXXX</a:t>
                      </a:r>
                      <a:endParaRPr lang="zh-CN" alt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XX</a:t>
                      </a:r>
                      <a:r>
                        <a:rPr lang="zh-CN" altLang="en-US" sz="1200" dirty="0" smtClean="0"/>
                        <a:t>经纪托管单元</a:t>
                      </a:r>
                    </a:p>
                  </a:txBody>
                  <a:tcPr/>
                </a:tc>
                <a:tc>
                  <a:txBody>
                    <a:bodyPr/>
                    <a:lstStyle/>
                    <a:p>
                      <a:pPr algn="ctr"/>
                      <a:r>
                        <a:rPr lang="en-US" altLang="zh-CN" sz="1200" dirty="0" smtClean="0"/>
                        <a:t>30</a:t>
                      </a:r>
                      <a:endParaRPr lang="zh-CN" altLang="en-US" sz="1200" dirty="0"/>
                    </a:p>
                  </a:txBody>
                  <a:tcPr/>
                </a:tc>
                <a:tc>
                  <a:txBody>
                    <a:bodyPr/>
                    <a:lstStyle/>
                    <a:p>
                      <a:pPr algn="ctr"/>
                      <a:r>
                        <a:rPr lang="en-US" altLang="zh-CN" sz="1200" dirty="0" smtClean="0"/>
                        <a:t>00</a:t>
                      </a:r>
                      <a:endParaRPr lang="zh-CN" altLang="en-US" sz="1200" dirty="0"/>
                    </a:p>
                  </a:txBody>
                  <a:tcPr/>
                </a:tc>
              </a:tr>
            </a:tbl>
          </a:graphicData>
        </a:graphic>
      </p:graphicFrame>
      <p:sp>
        <p:nvSpPr>
          <p:cNvPr id="29" name="矩形 28"/>
          <p:cNvSpPr/>
          <p:nvPr/>
        </p:nvSpPr>
        <p:spPr bwMode="gray">
          <a:xfrm>
            <a:off x="395536" y="3291830"/>
            <a:ext cx="1080120" cy="57606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矩形 30"/>
          <p:cNvSpPr/>
          <p:nvPr/>
        </p:nvSpPr>
        <p:spPr bwMode="gray">
          <a:xfrm>
            <a:off x="7092280" y="3291830"/>
            <a:ext cx="936104" cy="57606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股东性质.PNG"/>
          <p:cNvPicPr>
            <a:picLocks noChangeAspect="1"/>
          </p:cNvPicPr>
          <p:nvPr/>
        </p:nvPicPr>
        <p:blipFill>
          <a:blip r:embed="rId3" cstate="print"/>
          <a:srcRect t="11159" b="9112"/>
          <a:stretch>
            <a:fillRect/>
          </a:stretch>
        </p:blipFill>
        <p:spPr>
          <a:xfrm>
            <a:off x="1619672" y="1635646"/>
            <a:ext cx="5904656" cy="2952328"/>
          </a:xfrm>
          <a:prstGeom prst="rect">
            <a:avLst/>
          </a:prstGeom>
        </p:spPr>
      </p:pic>
      <p:pic>
        <p:nvPicPr>
          <p:cNvPr id="11" name="Picture 1"/>
          <p:cNvPicPr>
            <a:picLocks noChangeAspect="1" noChangeArrowheads="1"/>
          </p:cNvPicPr>
          <p:nvPr/>
        </p:nvPicPr>
        <p:blipFill>
          <a:blip r:embed="rId4" cstate="print"/>
          <a:srcRect/>
          <a:stretch>
            <a:fillRect/>
          </a:stretch>
        </p:blipFill>
        <p:spPr bwMode="auto">
          <a:xfrm>
            <a:off x="714349" y="1125131"/>
            <a:ext cx="7734301" cy="428628"/>
          </a:xfrm>
          <a:prstGeom prst="rect">
            <a:avLst/>
          </a:prstGeom>
          <a:noFill/>
          <a:ln w="9525">
            <a:noFill/>
            <a:miter lim="800000"/>
            <a:headEnd/>
            <a:tailEnd/>
          </a:ln>
          <a:effectLst/>
        </p:spPr>
      </p:pic>
      <p:sp>
        <p:nvSpPr>
          <p:cNvPr id="12" name="矩形 11"/>
          <p:cNvSpPr/>
          <p:nvPr/>
        </p:nvSpPr>
        <p:spPr bwMode="gray">
          <a:xfrm>
            <a:off x="3428992" y="1125130"/>
            <a:ext cx="1071570" cy="482207"/>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28</a:t>
            </a:fld>
            <a:endParaRPr lang="en-US" altLang="zh-CN" dirty="0"/>
          </a:p>
        </p:txBody>
      </p:sp>
      <p:sp>
        <p:nvSpPr>
          <p:cNvPr id="10" name="TextBox 9"/>
          <p:cNvSpPr txBox="1"/>
          <p:nvPr/>
        </p:nvSpPr>
        <p:spPr>
          <a:xfrm>
            <a:off x="467544" y="627534"/>
            <a:ext cx="680987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2</a:t>
            </a:r>
            <a:r>
              <a:rPr lang="zh-CN" altLang="en-US" sz="2400" b="1" dirty="0" smtClean="0">
                <a:latin typeface="微软雅黑" pitchFamily="34" charset="-122"/>
                <a:ea typeface="微软雅黑" pitchFamily="34" charset="-122"/>
              </a:rPr>
              <a:t>、核对券商填写的明细数据（</a:t>
            </a: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
          <p:cNvPicPr>
            <a:picLocks noChangeAspect="1" noChangeArrowheads="1"/>
          </p:cNvPicPr>
          <p:nvPr/>
        </p:nvPicPr>
        <p:blipFill>
          <a:blip r:embed="rId3" cstate="print"/>
          <a:srcRect/>
          <a:stretch>
            <a:fillRect/>
          </a:stretch>
        </p:blipFill>
        <p:spPr bwMode="auto">
          <a:xfrm>
            <a:off x="714349" y="1125131"/>
            <a:ext cx="7734301" cy="428628"/>
          </a:xfrm>
          <a:prstGeom prst="rect">
            <a:avLst/>
          </a:prstGeom>
          <a:noFill/>
          <a:ln w="9525">
            <a:noFill/>
            <a:miter lim="800000"/>
            <a:headEnd/>
            <a:tailEnd/>
          </a:ln>
          <a:effectLst/>
        </p:spPr>
      </p:pic>
      <p:sp>
        <p:nvSpPr>
          <p:cNvPr id="17" name="矩形 16"/>
          <p:cNvSpPr/>
          <p:nvPr/>
        </p:nvSpPr>
        <p:spPr bwMode="gray">
          <a:xfrm>
            <a:off x="4500562" y="1125130"/>
            <a:ext cx="2143140" cy="482207"/>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TextBox 17"/>
          <p:cNvSpPr txBox="1"/>
          <p:nvPr/>
        </p:nvSpPr>
        <p:spPr>
          <a:xfrm>
            <a:off x="1547664" y="3219822"/>
            <a:ext cx="5929354" cy="400110"/>
          </a:xfrm>
          <a:prstGeom prst="rect">
            <a:avLst/>
          </a:prstGeom>
          <a:noFill/>
        </p:spPr>
        <p:txBody>
          <a:bodyPr wrap="square" rtlCol="0">
            <a:spAutoFit/>
          </a:bodyPr>
          <a:lstStyle/>
          <a:p>
            <a:r>
              <a:rPr lang="zh-CN" altLang="en-US" sz="2000" dirty="0" smtClean="0">
                <a:ea typeface="楷体_GB2312"/>
              </a:rPr>
              <a:t>股东查不到自己的股份了怎么办？</a:t>
            </a:r>
            <a:endParaRPr lang="zh-CN" altLang="en-US" sz="2000" dirty="0">
              <a:ea typeface="楷体_GB2312"/>
            </a:endParaRPr>
          </a:p>
        </p:txBody>
      </p:sp>
      <p:sp>
        <p:nvSpPr>
          <p:cNvPr id="19" name="TextBox 18"/>
          <p:cNvSpPr txBox="1"/>
          <p:nvPr/>
        </p:nvSpPr>
        <p:spPr>
          <a:xfrm>
            <a:off x="1547664" y="3579862"/>
            <a:ext cx="6429420" cy="1200329"/>
          </a:xfrm>
          <a:prstGeom prst="rect">
            <a:avLst/>
          </a:prstGeom>
          <a:noFill/>
        </p:spPr>
        <p:txBody>
          <a:bodyPr wrap="square" rtlCol="0">
            <a:spAutoFit/>
          </a:bodyPr>
          <a:lstStyle/>
          <a:p>
            <a:r>
              <a:rPr lang="en-US" altLang="zh-CN" dirty="0" smtClean="0">
                <a:ea typeface="楷体_GB2312"/>
              </a:rPr>
              <a:t>1</a:t>
            </a:r>
            <a:r>
              <a:rPr lang="zh-CN" altLang="en-US" dirty="0" smtClean="0">
                <a:ea typeface="楷体_GB2312"/>
              </a:rPr>
              <a:t>、交易软件上只能看到流通股份。可以去券商营业部查自己持有的全部股份</a:t>
            </a:r>
            <a:endParaRPr lang="en-US" altLang="zh-CN" dirty="0" smtClean="0">
              <a:ea typeface="楷体_GB2312"/>
            </a:endParaRPr>
          </a:p>
          <a:p>
            <a:r>
              <a:rPr lang="en-US" altLang="zh-CN" dirty="0" smtClean="0">
                <a:ea typeface="楷体_GB2312"/>
              </a:rPr>
              <a:t>2</a:t>
            </a:r>
            <a:r>
              <a:rPr lang="zh-CN" altLang="en-US" dirty="0" smtClean="0">
                <a:ea typeface="楷体_GB2312"/>
              </a:rPr>
              <a:t>、登记时托管单元填错了，可以去现在所托管的券商营业部申请转托管。</a:t>
            </a:r>
            <a:endParaRPr lang="zh-CN" altLang="en-US" dirty="0">
              <a:ea typeface="楷体_GB2312"/>
            </a:endParaRPr>
          </a:p>
        </p:txBody>
      </p:sp>
      <p:pic>
        <p:nvPicPr>
          <p:cNvPr id="20" name="Picture 2" descr="H:\PPT素材\779917_155626062_2.jpg"/>
          <p:cNvPicPr>
            <a:picLocks noChangeAspect="1" noChangeArrowheads="1"/>
          </p:cNvPicPr>
          <p:nvPr/>
        </p:nvPicPr>
        <p:blipFill>
          <a:blip r:embed="rId4" cstate="print"/>
          <a:srcRect r="1139" b="4277"/>
          <a:stretch>
            <a:fillRect/>
          </a:stretch>
        </p:blipFill>
        <p:spPr bwMode="auto">
          <a:xfrm>
            <a:off x="71406" y="3482584"/>
            <a:ext cx="1401824" cy="1017992"/>
          </a:xfrm>
          <a:prstGeom prst="rect">
            <a:avLst/>
          </a:prstGeom>
          <a:noFill/>
        </p:spPr>
      </p:pic>
      <p:sp>
        <p:nvSpPr>
          <p:cNvPr id="12"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2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29</a:t>
            </a:fld>
            <a:endParaRPr lang="en-US" altLang="zh-CN" dirty="0"/>
          </a:p>
        </p:txBody>
      </p:sp>
      <p:sp>
        <p:nvSpPr>
          <p:cNvPr id="13" name="TextBox 12"/>
          <p:cNvSpPr txBox="1"/>
          <p:nvPr/>
        </p:nvSpPr>
        <p:spPr>
          <a:xfrm>
            <a:off x="467544" y="627534"/>
            <a:ext cx="680987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2</a:t>
            </a:r>
            <a:r>
              <a:rPr lang="zh-CN" altLang="en-US" sz="2400" b="1" dirty="0" smtClean="0">
                <a:latin typeface="微软雅黑" pitchFamily="34" charset="-122"/>
                <a:ea typeface="微软雅黑" pitchFamily="34" charset="-122"/>
              </a:rPr>
              <a:t>、核对券商填写的明细数据（</a:t>
            </a:r>
            <a:r>
              <a:rPr lang="en-US" altLang="zh-CN" sz="2400" b="1" dirty="0" smtClean="0">
                <a:latin typeface="微软雅黑" pitchFamily="34" charset="-122"/>
                <a:ea typeface="微软雅黑" pitchFamily="34" charset="-122"/>
              </a:rPr>
              <a:t>4</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14" name="TextBox 13"/>
          <p:cNvSpPr txBox="1"/>
          <p:nvPr/>
        </p:nvSpPr>
        <p:spPr>
          <a:xfrm>
            <a:off x="827584" y="1779662"/>
            <a:ext cx="7344816" cy="1426031"/>
          </a:xfrm>
          <a:prstGeom prst="rect">
            <a:avLst/>
          </a:prstGeom>
          <a:noFill/>
        </p:spPr>
        <p:txBody>
          <a:bodyPr wrap="square" rtlCol="0">
            <a:spAutoFit/>
          </a:bodyPr>
          <a:lstStyle/>
          <a:p>
            <a:pPr indent="468000">
              <a:lnSpc>
                <a:spcPts val="2600"/>
              </a:lnSpc>
            </a:pPr>
            <a:r>
              <a:rPr lang="zh-CN" altLang="en-US" dirty="0" smtClean="0"/>
              <a:t>托管单元编码（</a:t>
            </a:r>
            <a:r>
              <a:rPr lang="en-US" altLang="zh-CN" dirty="0" smtClean="0"/>
              <a:t>6</a:t>
            </a:r>
            <a:r>
              <a:rPr lang="zh-CN" altLang="en-US" dirty="0" smtClean="0"/>
              <a:t>位数）应为股东指定托管股份的券商的托管单元编码（一般情况下为其开户券商，请勿盲目填写主办券商托管单元）。</a:t>
            </a:r>
            <a:endParaRPr lang="en-US" altLang="zh-CN" dirty="0" smtClean="0"/>
          </a:p>
          <a:p>
            <a:pPr indent="468000">
              <a:lnSpc>
                <a:spcPts val="2600"/>
              </a:lnSpc>
            </a:pPr>
            <a:r>
              <a:rPr lang="zh-CN" altLang="en-US" dirty="0" smtClean="0">
                <a:solidFill>
                  <a:srgbClr val="FF0000"/>
                </a:solidFill>
              </a:rPr>
              <a:t>注：托管单元容易出错！填错托管单元将导致股东无法交易，后果非常严重！甚至造成股东与发行人或主办券商的法律纠纷。</a:t>
            </a:r>
            <a:endParaRPr lang="zh-CN" altLang="en-US" dirty="0">
              <a:solidFill>
                <a:srgbClr val="FF0000"/>
              </a:solidFill>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 calcmode="lin" valueType="num">
                                      <p:cBhvr additive="base">
                                        <p:cTn id="11"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26876" y="1401370"/>
            <a:ext cx="3016250" cy="2044303"/>
          </a:xfrm>
        </p:spPr>
      </p:pic>
      <p:sp>
        <p:nvSpPr>
          <p:cNvPr id="12294" name="标题 3"/>
          <p:cNvSpPr>
            <a:spLocks noGrp="1"/>
          </p:cNvSpPr>
          <p:nvPr>
            <p:ph type="title"/>
          </p:nvPr>
        </p:nvSpPr>
        <p:spPr>
          <a:xfrm>
            <a:off x="3071819" y="1339449"/>
            <a:ext cx="6072187" cy="2035969"/>
          </a:xfrm>
        </p:spPr>
        <p:txBody>
          <a:bodyPr>
            <a:normAutofit/>
          </a:bodyPr>
          <a:lstStyle/>
          <a:p>
            <a:pPr algn="ctr"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200" dirty="0">
                <a:latin typeface="微软雅黑" pitchFamily="34" charset="-122"/>
                <a:ea typeface="微软雅黑" pitchFamily="34" charset="-122"/>
              </a:rPr>
              <a:t>中国证券登记结算公司介绍</a:t>
            </a:r>
            <a:endParaRPr lang="zh-CN" altLang="en-US" sz="3100" b="1" dirty="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5"/>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股份性质.PNG"/>
          <p:cNvPicPr>
            <a:picLocks noChangeAspect="1"/>
          </p:cNvPicPr>
          <p:nvPr/>
        </p:nvPicPr>
        <p:blipFill>
          <a:blip r:embed="rId2" cstate="print"/>
          <a:srcRect b="51132"/>
          <a:stretch>
            <a:fillRect/>
          </a:stretch>
        </p:blipFill>
        <p:spPr>
          <a:xfrm>
            <a:off x="971600" y="1563638"/>
            <a:ext cx="7049111" cy="2150635"/>
          </a:xfrm>
          <a:prstGeom prst="rect">
            <a:avLst/>
          </a:prstGeom>
        </p:spPr>
      </p:pic>
      <p:cxnSp>
        <p:nvCxnSpPr>
          <p:cNvPr id="3" name="直接连接符 2"/>
          <p:cNvCxnSpPr/>
          <p:nvPr/>
        </p:nvCxnSpPr>
        <p:spPr bwMode="auto">
          <a:xfrm>
            <a:off x="1691680" y="3435846"/>
            <a:ext cx="4392488" cy="54006"/>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pic>
        <p:nvPicPr>
          <p:cNvPr id="15" name="Picture 1"/>
          <p:cNvPicPr>
            <a:picLocks noChangeAspect="1" noChangeArrowheads="1"/>
          </p:cNvPicPr>
          <p:nvPr/>
        </p:nvPicPr>
        <p:blipFill>
          <a:blip r:embed="rId3" cstate="print"/>
          <a:srcRect/>
          <a:stretch>
            <a:fillRect/>
          </a:stretch>
        </p:blipFill>
        <p:spPr bwMode="auto">
          <a:xfrm>
            <a:off x="714349" y="1125131"/>
            <a:ext cx="7734301" cy="428628"/>
          </a:xfrm>
          <a:prstGeom prst="rect">
            <a:avLst/>
          </a:prstGeom>
          <a:noFill/>
          <a:ln w="9525">
            <a:noFill/>
            <a:miter lim="800000"/>
            <a:headEnd/>
            <a:tailEnd/>
          </a:ln>
          <a:effectLst/>
        </p:spPr>
      </p:pic>
      <p:sp>
        <p:nvSpPr>
          <p:cNvPr id="16" name="矩形 15"/>
          <p:cNvSpPr/>
          <p:nvPr/>
        </p:nvSpPr>
        <p:spPr bwMode="gray">
          <a:xfrm>
            <a:off x="7500958" y="1125130"/>
            <a:ext cx="1000132" cy="482207"/>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30</a:t>
            </a:fld>
            <a:endParaRPr lang="en-US" altLang="zh-CN" dirty="0"/>
          </a:p>
        </p:txBody>
      </p:sp>
      <p:sp>
        <p:nvSpPr>
          <p:cNvPr id="13" name="TextBox 12"/>
          <p:cNvSpPr txBox="1"/>
          <p:nvPr/>
        </p:nvSpPr>
        <p:spPr>
          <a:xfrm>
            <a:off x="467544" y="627534"/>
            <a:ext cx="680987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2</a:t>
            </a:r>
            <a:r>
              <a:rPr lang="zh-CN" altLang="en-US" sz="2400" b="1" dirty="0" smtClean="0">
                <a:latin typeface="微软雅黑" pitchFamily="34" charset="-122"/>
                <a:ea typeface="微软雅黑" pitchFamily="34" charset="-122"/>
              </a:rPr>
              <a:t>、核对券商填写的明细数据（</a:t>
            </a:r>
            <a:r>
              <a:rPr lang="en-US" altLang="zh-CN" sz="2400" b="1" dirty="0" smtClean="0">
                <a:latin typeface="微软雅黑" pitchFamily="34" charset="-122"/>
                <a:ea typeface="微软雅黑" pitchFamily="34" charset="-122"/>
              </a:rPr>
              <a:t>5</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17" name="矩形 16"/>
          <p:cNvSpPr/>
          <p:nvPr/>
        </p:nvSpPr>
        <p:spPr bwMode="gray">
          <a:xfrm>
            <a:off x="1619672" y="2643758"/>
            <a:ext cx="6048672" cy="72008"/>
          </a:xfrm>
          <a:prstGeom prst="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矩形 17"/>
          <p:cNvSpPr/>
          <p:nvPr/>
        </p:nvSpPr>
        <p:spPr bwMode="gray">
          <a:xfrm>
            <a:off x="1331640" y="3003798"/>
            <a:ext cx="5976664" cy="72008"/>
          </a:xfrm>
          <a:prstGeom prst="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20" name="表格 19"/>
          <p:cNvGraphicFramePr>
            <a:graphicFrameLocks noGrp="1"/>
          </p:cNvGraphicFramePr>
          <p:nvPr/>
        </p:nvGraphicFramePr>
        <p:xfrm>
          <a:off x="323528" y="3651870"/>
          <a:ext cx="8568949" cy="925304"/>
        </p:xfrm>
        <a:graphic>
          <a:graphicData uri="http://schemas.openxmlformats.org/drawingml/2006/table">
            <a:tbl>
              <a:tblPr firstRow="1" bandRow="1">
                <a:tableStyleId>{21E4AEA4-8DFA-4A89-87EB-49C32662AFE0}</a:tableStyleId>
              </a:tblPr>
              <a:tblGrid>
                <a:gridCol w="1080118"/>
                <a:gridCol w="1152128"/>
                <a:gridCol w="936104"/>
                <a:gridCol w="936104"/>
                <a:gridCol w="1224136"/>
                <a:gridCol w="1368152"/>
                <a:gridCol w="936104"/>
                <a:gridCol w="936103"/>
              </a:tblGrid>
              <a:tr h="360040">
                <a:tc>
                  <a:txBody>
                    <a:bodyPr/>
                    <a:lstStyle/>
                    <a:p>
                      <a:pPr algn="ctr"/>
                      <a:r>
                        <a:rPr lang="zh-CN" altLang="en-US" sz="1200" dirty="0" smtClean="0"/>
                        <a:t>证券帐号</a:t>
                      </a:r>
                      <a:endParaRPr lang="zh-CN" altLang="en-US" sz="1200" dirty="0"/>
                    </a:p>
                  </a:txBody>
                  <a:tcPr/>
                </a:tc>
                <a:tc>
                  <a:txBody>
                    <a:bodyPr/>
                    <a:lstStyle/>
                    <a:p>
                      <a:pPr algn="ctr"/>
                      <a:r>
                        <a:rPr lang="zh-CN" altLang="en-US" sz="1200" dirty="0" smtClean="0"/>
                        <a:t>证券帐号名称</a:t>
                      </a:r>
                      <a:endParaRPr lang="zh-CN" altLang="en-US" sz="1200" dirty="0"/>
                    </a:p>
                  </a:txBody>
                  <a:tcPr/>
                </a:tc>
                <a:tc>
                  <a:txBody>
                    <a:bodyPr/>
                    <a:lstStyle/>
                    <a:p>
                      <a:pPr algn="ctr"/>
                      <a:r>
                        <a:rPr lang="zh-CN" altLang="en-US" sz="1200" dirty="0" smtClean="0"/>
                        <a:t>证件号码</a:t>
                      </a:r>
                      <a:endParaRPr lang="zh-CN" altLang="en-US" sz="1200" dirty="0"/>
                    </a:p>
                  </a:txBody>
                  <a:tcPr/>
                </a:tc>
                <a:tc>
                  <a:txBody>
                    <a:bodyPr/>
                    <a:lstStyle/>
                    <a:p>
                      <a:pPr algn="ctr"/>
                      <a:r>
                        <a:rPr lang="zh-CN" altLang="en-US" sz="1200" dirty="0" smtClean="0"/>
                        <a:t>股东类别</a:t>
                      </a:r>
                      <a:endParaRPr lang="zh-CN" altLang="en-US" sz="1200" dirty="0"/>
                    </a:p>
                  </a:txBody>
                  <a:tcPr/>
                </a:tc>
                <a:tc>
                  <a:txBody>
                    <a:bodyPr/>
                    <a:lstStyle/>
                    <a:p>
                      <a:pPr algn="ctr"/>
                      <a:r>
                        <a:rPr lang="zh-CN" altLang="en-US" sz="1200" dirty="0" smtClean="0"/>
                        <a:t>托管单元编码</a:t>
                      </a:r>
                      <a:endParaRPr lang="zh-CN" altLang="en-US" sz="1200" dirty="0"/>
                    </a:p>
                  </a:txBody>
                  <a:tcPr/>
                </a:tc>
                <a:tc>
                  <a:txBody>
                    <a:bodyPr/>
                    <a:lstStyle/>
                    <a:p>
                      <a:pPr algn="ctr"/>
                      <a:r>
                        <a:rPr lang="zh-CN" altLang="en-US" sz="1200" dirty="0" smtClean="0"/>
                        <a:t>托管单元名称</a:t>
                      </a:r>
                      <a:endParaRPr lang="zh-CN" altLang="en-US" sz="1200" dirty="0"/>
                    </a:p>
                  </a:txBody>
                  <a:tcPr/>
                </a:tc>
                <a:tc>
                  <a:txBody>
                    <a:bodyPr/>
                    <a:lstStyle/>
                    <a:p>
                      <a:pPr algn="ctr"/>
                      <a:r>
                        <a:rPr lang="zh-CN" altLang="en-US" sz="1200" dirty="0" smtClean="0"/>
                        <a:t>登记股数</a:t>
                      </a:r>
                      <a:endParaRPr lang="zh-CN" altLang="en-US" sz="1200" dirty="0"/>
                    </a:p>
                  </a:txBody>
                  <a:tcPr/>
                </a:tc>
                <a:tc>
                  <a:txBody>
                    <a:bodyPr/>
                    <a:lstStyle/>
                    <a:p>
                      <a:pPr algn="ctr"/>
                      <a:r>
                        <a:rPr lang="zh-CN" altLang="en-US" sz="1200" dirty="0" smtClean="0"/>
                        <a:t>股份性质</a:t>
                      </a:r>
                      <a:endParaRPr lang="zh-CN" altLang="en-US" sz="1200" dirty="0"/>
                    </a:p>
                  </a:txBody>
                  <a:tcPr/>
                </a:tc>
              </a:tr>
              <a:tr h="288032">
                <a:tc>
                  <a:txBody>
                    <a:bodyPr/>
                    <a:lstStyle/>
                    <a:p>
                      <a:pPr algn="ctr"/>
                      <a:r>
                        <a:rPr lang="en-US" altLang="zh-CN" sz="1200" dirty="0" smtClean="0"/>
                        <a:t>0012345678</a:t>
                      </a:r>
                      <a:endParaRPr lang="zh-CN" altLang="en-US" sz="1200" dirty="0"/>
                    </a:p>
                  </a:txBody>
                  <a:tcPr/>
                </a:tc>
                <a:tc>
                  <a:txBody>
                    <a:bodyPr/>
                    <a:lstStyle/>
                    <a:p>
                      <a:pPr algn="ctr"/>
                      <a:r>
                        <a:rPr lang="en-US" altLang="zh-CN" sz="1200" dirty="0" smtClean="0"/>
                        <a:t>A</a:t>
                      </a:r>
                      <a:endParaRPr lang="zh-CN" altLang="en-US" sz="1200" dirty="0"/>
                    </a:p>
                  </a:txBody>
                  <a:tcPr/>
                </a:tc>
                <a:tc>
                  <a:txBody>
                    <a:bodyPr/>
                    <a:lstStyle/>
                    <a:p>
                      <a:pPr algn="ctr"/>
                      <a:r>
                        <a:rPr lang="en-US" altLang="zh-CN" sz="1200" dirty="0" smtClean="0"/>
                        <a:t>11XXXX11</a:t>
                      </a:r>
                      <a:endParaRPr lang="zh-CN" altLang="en-US" sz="1200" dirty="0"/>
                    </a:p>
                  </a:txBody>
                  <a:tcPr/>
                </a:tc>
                <a:tc>
                  <a:txBody>
                    <a:bodyPr/>
                    <a:lstStyle/>
                    <a:p>
                      <a:pPr algn="ctr"/>
                      <a:r>
                        <a:rPr lang="en-US" altLang="zh-CN" sz="1200" dirty="0" smtClean="0"/>
                        <a:t>03</a:t>
                      </a:r>
                      <a:endParaRPr lang="zh-CN" alt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72XXXX</a:t>
                      </a:r>
                      <a:endParaRPr lang="zh-CN" altLang="en-US" sz="1200" dirty="0" smtClean="0"/>
                    </a:p>
                  </a:txBody>
                  <a:tcPr/>
                </a:tc>
                <a:tc>
                  <a:txBody>
                    <a:bodyPr/>
                    <a:lstStyle/>
                    <a:p>
                      <a:pPr algn="ctr"/>
                      <a:r>
                        <a:rPr lang="en-US" altLang="zh-CN" sz="1200" dirty="0" smtClean="0"/>
                        <a:t>XX</a:t>
                      </a:r>
                      <a:r>
                        <a:rPr lang="zh-CN" altLang="en-US" sz="1200" dirty="0" smtClean="0"/>
                        <a:t>经纪托管单元</a:t>
                      </a:r>
                      <a:endParaRPr lang="zh-CN" altLang="en-US" sz="1200" dirty="0"/>
                    </a:p>
                  </a:txBody>
                  <a:tcPr/>
                </a:tc>
                <a:tc>
                  <a:txBody>
                    <a:bodyPr/>
                    <a:lstStyle/>
                    <a:p>
                      <a:pPr algn="ctr"/>
                      <a:r>
                        <a:rPr lang="en-US" altLang="zh-CN" sz="1200" dirty="0" smtClean="0"/>
                        <a:t>400</a:t>
                      </a:r>
                      <a:endParaRPr lang="zh-CN" altLang="en-US" sz="1200" dirty="0"/>
                    </a:p>
                  </a:txBody>
                  <a:tcPr/>
                </a:tc>
                <a:tc>
                  <a:txBody>
                    <a:bodyPr/>
                    <a:lstStyle/>
                    <a:p>
                      <a:pPr algn="ctr"/>
                      <a:r>
                        <a:rPr lang="en-US" altLang="zh-CN" sz="1200" dirty="0" smtClean="0"/>
                        <a:t>04</a:t>
                      </a:r>
                      <a:endParaRPr lang="zh-CN" altLang="en-US" sz="1200" dirty="0"/>
                    </a:p>
                  </a:txBody>
                  <a:tcPr/>
                </a:tc>
              </a:tr>
              <a:tr h="277232">
                <a:tc>
                  <a:txBody>
                    <a:bodyPr/>
                    <a:lstStyle/>
                    <a:p>
                      <a:pPr algn="ctr"/>
                      <a:r>
                        <a:rPr lang="en-US" altLang="zh-CN" sz="1200" dirty="0" smtClean="0"/>
                        <a:t>0012345678</a:t>
                      </a:r>
                      <a:endParaRPr lang="zh-CN" altLang="en-US" sz="1200" dirty="0"/>
                    </a:p>
                  </a:txBody>
                  <a:tcPr/>
                </a:tc>
                <a:tc>
                  <a:txBody>
                    <a:bodyPr/>
                    <a:lstStyle/>
                    <a:p>
                      <a:pPr algn="ctr"/>
                      <a:r>
                        <a:rPr lang="en-US" altLang="zh-CN" sz="1200" dirty="0" smtClean="0"/>
                        <a:t>A</a:t>
                      </a:r>
                      <a:endParaRPr lang="zh-CN" alt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11XXXX11</a:t>
                      </a:r>
                      <a:endParaRPr lang="zh-CN" altLang="en-US" sz="1200" dirty="0" smtClean="0"/>
                    </a:p>
                  </a:txBody>
                  <a:tcPr/>
                </a:tc>
                <a:tc>
                  <a:txBody>
                    <a:bodyPr/>
                    <a:lstStyle/>
                    <a:p>
                      <a:pPr algn="ctr"/>
                      <a:r>
                        <a:rPr lang="en-US" altLang="zh-CN" sz="1200" dirty="0" smtClean="0"/>
                        <a:t>03</a:t>
                      </a:r>
                      <a:endParaRPr lang="zh-CN" altLang="en-US" sz="1200" dirty="0"/>
                    </a:p>
                  </a:txBody>
                  <a:tcPr/>
                </a:tc>
                <a:tc>
                  <a:txBody>
                    <a:bodyPr/>
                    <a:lstStyle/>
                    <a:p>
                      <a:pPr algn="ctr"/>
                      <a:r>
                        <a:rPr lang="en-US" altLang="zh-CN" sz="1200" dirty="0" smtClean="0"/>
                        <a:t>72XXXX</a:t>
                      </a:r>
                      <a:endParaRPr lang="zh-CN" alt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XX</a:t>
                      </a:r>
                      <a:r>
                        <a:rPr lang="zh-CN" altLang="en-US" sz="1200" dirty="0" smtClean="0"/>
                        <a:t>经纪托管单元</a:t>
                      </a:r>
                    </a:p>
                  </a:txBody>
                  <a:tcPr/>
                </a:tc>
                <a:tc>
                  <a:txBody>
                    <a:bodyPr/>
                    <a:lstStyle/>
                    <a:p>
                      <a:pPr algn="ctr"/>
                      <a:r>
                        <a:rPr lang="en-US" altLang="zh-CN" sz="1200" dirty="0" smtClean="0"/>
                        <a:t>100</a:t>
                      </a:r>
                      <a:endParaRPr lang="zh-CN" altLang="en-US" sz="1200" dirty="0"/>
                    </a:p>
                  </a:txBody>
                  <a:tcPr/>
                </a:tc>
                <a:tc>
                  <a:txBody>
                    <a:bodyPr/>
                    <a:lstStyle/>
                    <a:p>
                      <a:pPr algn="ctr"/>
                      <a:r>
                        <a:rPr lang="en-US" altLang="zh-CN" sz="1200" dirty="0" smtClean="0"/>
                        <a:t>00</a:t>
                      </a:r>
                      <a:endParaRPr lang="zh-CN" altLang="en-US" sz="1200" dirty="0"/>
                    </a:p>
                  </a:txBody>
                  <a:tcPr/>
                </a:tc>
              </a:tr>
            </a:tbl>
          </a:graphicData>
        </a:graphic>
      </p:graphicFrame>
      <p:sp>
        <p:nvSpPr>
          <p:cNvPr id="22" name="矩形 21"/>
          <p:cNvSpPr/>
          <p:nvPr/>
        </p:nvSpPr>
        <p:spPr bwMode="gray">
          <a:xfrm>
            <a:off x="7020272" y="4011910"/>
            <a:ext cx="1872208" cy="57606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t="46225"/>
          <a:stretch>
            <a:fillRect/>
          </a:stretch>
        </p:blipFill>
        <p:spPr bwMode="auto">
          <a:xfrm>
            <a:off x="827584" y="1131590"/>
            <a:ext cx="7056784" cy="1088998"/>
          </a:xfrm>
          <a:prstGeom prst="rect">
            <a:avLst/>
          </a:prstGeom>
          <a:noFill/>
          <a:ln w="9525">
            <a:noFill/>
            <a:miter lim="800000"/>
            <a:headEnd/>
            <a:tailEnd/>
          </a:ln>
        </p:spPr>
      </p:pic>
      <p:pic>
        <p:nvPicPr>
          <p:cNvPr id="7172" name="Picture 4"/>
          <p:cNvPicPr>
            <a:picLocks noChangeAspect="1" noChangeArrowheads="1"/>
          </p:cNvPicPr>
          <p:nvPr/>
        </p:nvPicPr>
        <p:blipFill>
          <a:blip r:embed="rId3" cstate="print"/>
          <a:srcRect/>
          <a:stretch>
            <a:fillRect/>
          </a:stretch>
        </p:blipFill>
        <p:spPr bwMode="auto">
          <a:xfrm>
            <a:off x="896638" y="2363558"/>
            <a:ext cx="6987730" cy="2296423"/>
          </a:xfrm>
          <a:prstGeom prst="rect">
            <a:avLst/>
          </a:prstGeom>
          <a:noFill/>
          <a:ln w="9525">
            <a:noFill/>
            <a:miter lim="800000"/>
            <a:headEnd/>
            <a:tailEnd/>
          </a:ln>
        </p:spPr>
      </p:pic>
      <p:sp>
        <p:nvSpPr>
          <p:cNvPr id="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31</a:t>
            </a:fld>
            <a:endParaRPr lang="en-US" altLang="zh-CN" dirty="0"/>
          </a:p>
        </p:txBody>
      </p:sp>
      <p:sp>
        <p:nvSpPr>
          <p:cNvPr id="7" name="TextBox 6"/>
          <p:cNvSpPr txBox="1"/>
          <p:nvPr/>
        </p:nvSpPr>
        <p:spPr>
          <a:xfrm>
            <a:off x="467544" y="627534"/>
            <a:ext cx="5389617"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发行人确认：</a:t>
            </a:r>
            <a:r>
              <a:rPr lang="en-US" altLang="zh-CN" sz="2400" b="1" dirty="0" smtClean="0">
                <a:latin typeface="微软雅黑" pitchFamily="34" charset="-122"/>
                <a:ea typeface="微软雅黑" pitchFamily="34" charset="-122"/>
              </a:rPr>
              <a:t> 3</a:t>
            </a:r>
            <a:r>
              <a:rPr lang="zh-CN" altLang="en-US" sz="2400" b="1" dirty="0" smtClean="0">
                <a:latin typeface="微软雅黑" pitchFamily="34" charset="-122"/>
                <a:ea typeface="微软雅黑" pitchFamily="34" charset="-122"/>
              </a:rPr>
              <a:t>、选择办理决定并提交</a:t>
            </a:r>
            <a:endParaRPr lang="zh-CN" altLang="en-US" sz="2400" b="1" dirty="0">
              <a:latin typeface="微软雅黑" pitchFamily="34" charset="-122"/>
              <a:ea typeface="微软雅黑" pitchFamily="34" charset="-122"/>
            </a:endParaRPr>
          </a:p>
        </p:txBody>
      </p:sp>
      <p:pic>
        <p:nvPicPr>
          <p:cNvPr id="7173" name="Picture 5"/>
          <p:cNvPicPr>
            <a:picLocks noChangeAspect="1" noChangeArrowheads="1"/>
          </p:cNvPicPr>
          <p:nvPr/>
        </p:nvPicPr>
        <p:blipFill>
          <a:blip r:embed="rId4" cstate="print"/>
          <a:srcRect/>
          <a:stretch>
            <a:fillRect/>
          </a:stretch>
        </p:blipFill>
        <p:spPr bwMode="auto">
          <a:xfrm>
            <a:off x="2123728" y="2067694"/>
            <a:ext cx="1152128" cy="164590"/>
          </a:xfrm>
          <a:prstGeom prst="rect">
            <a:avLst/>
          </a:prstGeom>
          <a:noFill/>
          <a:ln w="9525">
            <a:noFill/>
            <a:miter lim="800000"/>
            <a:headEnd/>
            <a:tailEnd/>
          </a:ln>
        </p:spPr>
      </p:pic>
      <p:pic>
        <p:nvPicPr>
          <p:cNvPr id="9" name="Picture 5"/>
          <p:cNvPicPr>
            <a:picLocks noChangeAspect="1" noChangeArrowheads="1"/>
          </p:cNvPicPr>
          <p:nvPr/>
        </p:nvPicPr>
        <p:blipFill>
          <a:blip r:embed="rId4" cstate="print"/>
          <a:srcRect/>
          <a:stretch>
            <a:fillRect/>
          </a:stretch>
        </p:blipFill>
        <p:spPr bwMode="auto">
          <a:xfrm>
            <a:off x="3707904" y="2067694"/>
            <a:ext cx="4032448" cy="144016"/>
          </a:xfrm>
          <a:prstGeom prst="rect">
            <a:avLst/>
          </a:prstGeom>
          <a:noFill/>
          <a:ln w="9525">
            <a:noFill/>
            <a:miter lim="800000"/>
            <a:headEnd/>
            <a:tailEnd/>
          </a:ln>
        </p:spPr>
      </p:pic>
      <p:pic>
        <p:nvPicPr>
          <p:cNvPr id="11" name="Picture 5"/>
          <p:cNvPicPr>
            <a:picLocks noChangeAspect="1" noChangeArrowheads="1"/>
          </p:cNvPicPr>
          <p:nvPr/>
        </p:nvPicPr>
        <p:blipFill>
          <a:blip r:embed="rId4" cstate="print"/>
          <a:srcRect/>
          <a:stretch>
            <a:fillRect/>
          </a:stretch>
        </p:blipFill>
        <p:spPr bwMode="auto">
          <a:xfrm>
            <a:off x="971600" y="2067693"/>
            <a:ext cx="1224136" cy="153017"/>
          </a:xfrm>
          <a:prstGeom prst="rect">
            <a:avLst/>
          </a:prstGeom>
          <a:noFill/>
          <a:ln w="9525">
            <a:noFill/>
            <a:miter lim="800000"/>
            <a:headEnd/>
            <a:tailEnd/>
          </a:ln>
        </p:spPr>
      </p:pic>
      <p:sp>
        <p:nvSpPr>
          <p:cNvPr id="12" name="矩形 11"/>
          <p:cNvSpPr/>
          <p:nvPr/>
        </p:nvSpPr>
        <p:spPr bwMode="gray">
          <a:xfrm>
            <a:off x="899592" y="1635646"/>
            <a:ext cx="6984776" cy="648072"/>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五角星 12"/>
          <p:cNvSpPr/>
          <p:nvPr/>
        </p:nvSpPr>
        <p:spPr bwMode="gray">
          <a:xfrm>
            <a:off x="899592" y="3435846"/>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pic>
        <p:nvPicPr>
          <p:cNvPr id="15" name="Picture 5"/>
          <p:cNvPicPr>
            <a:picLocks noChangeAspect="1" noChangeArrowheads="1"/>
          </p:cNvPicPr>
          <p:nvPr/>
        </p:nvPicPr>
        <p:blipFill>
          <a:blip r:embed="rId4" cstate="print"/>
          <a:srcRect/>
          <a:stretch>
            <a:fillRect/>
          </a:stretch>
        </p:blipFill>
        <p:spPr bwMode="auto">
          <a:xfrm>
            <a:off x="1835696" y="3291830"/>
            <a:ext cx="648072" cy="144016"/>
          </a:xfrm>
          <a:prstGeom prst="rect">
            <a:avLst/>
          </a:prstGeom>
          <a:noFill/>
          <a:ln w="9525">
            <a:noFill/>
            <a:miter lim="800000"/>
            <a:headEnd/>
            <a:tailEnd/>
          </a:ln>
        </p:spPr>
      </p:pic>
      <p:sp>
        <p:nvSpPr>
          <p:cNvPr id="16" name="矩形 15"/>
          <p:cNvSpPr/>
          <p:nvPr/>
        </p:nvSpPr>
        <p:spPr bwMode="gray">
          <a:xfrm>
            <a:off x="1835696" y="3435846"/>
            <a:ext cx="2016224" cy="36004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矩形 16"/>
          <p:cNvSpPr/>
          <p:nvPr/>
        </p:nvSpPr>
        <p:spPr bwMode="gray">
          <a:xfrm>
            <a:off x="3563888" y="4371950"/>
            <a:ext cx="576064" cy="36004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00035" y="696503"/>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新增股份登记流程图</a:t>
            </a:r>
            <a:endParaRPr lang="zh-CN" altLang="en-US" sz="2400" b="1" dirty="0">
              <a:latin typeface="黑体" pitchFamily="49" charset="-122"/>
              <a:ea typeface="黑体" pitchFamily="49" charset="-122"/>
            </a:endParaRPr>
          </a:p>
        </p:txBody>
      </p:sp>
      <p:sp>
        <p:nvSpPr>
          <p:cNvPr id="32" name="矩形 31"/>
          <p:cNvSpPr/>
          <p:nvPr/>
        </p:nvSpPr>
        <p:spPr>
          <a:xfrm>
            <a:off x="539552" y="1203598"/>
            <a:ext cx="5976664" cy="646331"/>
          </a:xfrm>
          <a:prstGeom prst="rect">
            <a:avLst/>
          </a:prstGeom>
        </p:spPr>
        <p:txBody>
          <a:bodyPr wrap="square">
            <a:spAutoFit/>
          </a:bodyPr>
          <a:lstStyle/>
          <a:p>
            <a:r>
              <a:rPr lang="zh-CN" altLang="en-US" b="1" dirty="0" smtClean="0">
                <a:latin typeface="微软雅黑" pitchFamily="34" charset="-122"/>
                <a:ea typeface="微软雅黑" pitchFamily="34" charset="-122"/>
              </a:rPr>
              <a:t>我公司收到发行人的申请后开始审核，审核通过后：</a:t>
            </a:r>
            <a:endParaRPr lang="zh-CN" altLang="en-US" b="1" dirty="0" smtClean="0">
              <a:latin typeface="华文楷体" pitchFamily="2" charset="-122"/>
              <a:ea typeface="华文楷体" pitchFamily="2" charset="-122"/>
            </a:endParaRPr>
          </a:p>
          <a:p>
            <a:endParaRPr lang="zh-CN" altLang="en-US" b="1" dirty="0" smtClean="0">
              <a:latin typeface="华文楷体" pitchFamily="2" charset="-122"/>
              <a:ea typeface="华文楷体" pitchFamily="2" charset="-122"/>
            </a:endParaRPr>
          </a:p>
        </p:txBody>
      </p:sp>
      <p:sp>
        <p:nvSpPr>
          <p:cNvPr id="4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4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32</a:t>
            </a:fld>
            <a:endParaRPr lang="en-US" altLang="zh-CN" dirty="0"/>
          </a:p>
        </p:txBody>
      </p:sp>
      <p:sp>
        <p:nvSpPr>
          <p:cNvPr id="47" name="圆角矩形 4"/>
          <p:cNvSpPr/>
          <p:nvPr/>
        </p:nvSpPr>
        <p:spPr>
          <a:xfrm>
            <a:off x="7318753" y="3900660"/>
            <a:ext cx="1129973" cy="6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bg1"/>
              </a:solidFill>
              <a:latin typeface="微软雅黑" pitchFamily="34" charset="-122"/>
              <a:ea typeface="微软雅黑" pitchFamily="34" charset="-122"/>
            </a:endParaRPr>
          </a:p>
        </p:txBody>
      </p:sp>
      <p:graphicFrame>
        <p:nvGraphicFramePr>
          <p:cNvPr id="74" name="图示 73"/>
          <p:cNvGraphicFramePr/>
          <p:nvPr>
            <p:extLst>
              <p:ext uri="{D42A27DB-BD31-4B8C-83A1-F6EECF244321}">
                <p14:modId xmlns="" xmlns:p14="http://schemas.microsoft.com/office/powerpoint/2010/main" val="3374665528"/>
              </p:ext>
            </p:extLst>
          </p:nvPr>
        </p:nvGraphicFramePr>
        <p:xfrm>
          <a:off x="0" y="2406078"/>
          <a:ext cx="9072594" cy="1524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5" name="TextBox 74"/>
          <p:cNvSpPr txBox="1"/>
          <p:nvPr/>
        </p:nvSpPr>
        <p:spPr>
          <a:xfrm>
            <a:off x="323528" y="1707654"/>
            <a:ext cx="425116" cy="1323439"/>
          </a:xfrm>
          <a:prstGeom prst="rect">
            <a:avLst/>
          </a:prstGeom>
          <a:noFill/>
        </p:spPr>
        <p:txBody>
          <a:bodyPr wrap="none" rtlCol="0">
            <a:spAutoFit/>
          </a:bodyPr>
          <a:lstStyle/>
          <a:p>
            <a:r>
              <a:rPr lang="en-US" altLang="zh-CN" sz="8000" b="1" dirty="0" smtClean="0">
                <a:latin typeface="Agency FB" pitchFamily="34" charset="0"/>
              </a:rPr>
              <a:t>1</a:t>
            </a:r>
            <a:endParaRPr lang="zh-CN" altLang="en-US" sz="8000" b="1" dirty="0">
              <a:latin typeface="Agency FB" pitchFamily="34" charset="0"/>
            </a:endParaRPr>
          </a:p>
        </p:txBody>
      </p:sp>
      <p:sp>
        <p:nvSpPr>
          <p:cNvPr id="76" name="TextBox 75"/>
          <p:cNvSpPr txBox="1"/>
          <p:nvPr/>
        </p:nvSpPr>
        <p:spPr>
          <a:xfrm>
            <a:off x="1187624" y="1707654"/>
            <a:ext cx="636713" cy="1323439"/>
          </a:xfrm>
          <a:prstGeom prst="rect">
            <a:avLst/>
          </a:prstGeom>
          <a:noFill/>
        </p:spPr>
        <p:txBody>
          <a:bodyPr wrap="none" rtlCol="0">
            <a:spAutoFit/>
          </a:bodyPr>
          <a:lstStyle/>
          <a:p>
            <a:r>
              <a:rPr lang="en-US" altLang="zh-CN" sz="8000" b="1" dirty="0" smtClean="0">
                <a:latin typeface="Agency FB" pitchFamily="34" charset="0"/>
              </a:rPr>
              <a:t>2</a:t>
            </a:r>
            <a:endParaRPr lang="zh-CN" altLang="en-US" sz="8000" b="1" dirty="0">
              <a:latin typeface="Agency FB" pitchFamily="34" charset="0"/>
            </a:endParaRPr>
          </a:p>
        </p:txBody>
      </p:sp>
      <p:sp>
        <p:nvSpPr>
          <p:cNvPr id="77" name="TextBox 76"/>
          <p:cNvSpPr txBox="1"/>
          <p:nvPr/>
        </p:nvSpPr>
        <p:spPr>
          <a:xfrm>
            <a:off x="2267744" y="1707654"/>
            <a:ext cx="655949" cy="1323439"/>
          </a:xfrm>
          <a:prstGeom prst="rect">
            <a:avLst/>
          </a:prstGeom>
          <a:noFill/>
        </p:spPr>
        <p:txBody>
          <a:bodyPr wrap="none" rtlCol="0">
            <a:spAutoFit/>
          </a:bodyPr>
          <a:lstStyle/>
          <a:p>
            <a:r>
              <a:rPr lang="en-US" altLang="zh-CN" sz="8000" b="1" dirty="0" smtClean="0">
                <a:latin typeface="Agency FB" pitchFamily="34" charset="0"/>
              </a:rPr>
              <a:t>3</a:t>
            </a:r>
            <a:endParaRPr lang="zh-CN" altLang="en-US" sz="8000" b="1" dirty="0">
              <a:latin typeface="Agency FB" pitchFamily="34" charset="0"/>
            </a:endParaRPr>
          </a:p>
        </p:txBody>
      </p:sp>
      <p:sp>
        <p:nvSpPr>
          <p:cNvPr id="78" name="TextBox 77"/>
          <p:cNvSpPr txBox="1"/>
          <p:nvPr/>
        </p:nvSpPr>
        <p:spPr>
          <a:xfrm>
            <a:off x="3275856" y="1707654"/>
            <a:ext cx="651140" cy="1323439"/>
          </a:xfrm>
          <a:prstGeom prst="rect">
            <a:avLst/>
          </a:prstGeom>
          <a:noFill/>
        </p:spPr>
        <p:txBody>
          <a:bodyPr wrap="none" rtlCol="0">
            <a:spAutoFit/>
          </a:bodyPr>
          <a:lstStyle/>
          <a:p>
            <a:r>
              <a:rPr lang="en-US" altLang="zh-CN" sz="8000" b="1" dirty="0" smtClean="0">
                <a:latin typeface="Agency FB" pitchFamily="34" charset="0"/>
              </a:rPr>
              <a:t>4</a:t>
            </a:r>
            <a:endParaRPr lang="zh-CN" altLang="en-US" sz="8000" b="1" dirty="0">
              <a:latin typeface="Agency FB" pitchFamily="34" charset="0"/>
            </a:endParaRPr>
          </a:p>
        </p:txBody>
      </p:sp>
      <p:sp>
        <p:nvSpPr>
          <p:cNvPr id="79" name="矩形 78"/>
          <p:cNvSpPr/>
          <p:nvPr/>
        </p:nvSpPr>
        <p:spPr>
          <a:xfrm>
            <a:off x="1043608" y="3435846"/>
            <a:ext cx="1224136" cy="646331"/>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 完善申请</a:t>
            </a:r>
            <a:endParaRPr lang="zh-CN" altLang="en-US" dirty="0">
              <a:solidFill>
                <a:srgbClr val="0070C0"/>
              </a:solidFill>
              <a:latin typeface="黑体" panose="02010609060101010101" pitchFamily="49" charset="-122"/>
              <a:ea typeface="黑体" panose="02010609060101010101" pitchFamily="49" charset="-122"/>
            </a:endParaRPr>
          </a:p>
        </p:txBody>
      </p:sp>
      <p:sp>
        <p:nvSpPr>
          <p:cNvPr id="80" name="TextBox 20"/>
          <p:cNvSpPr txBox="1"/>
          <p:nvPr/>
        </p:nvSpPr>
        <p:spPr>
          <a:xfrm>
            <a:off x="4283968" y="1707654"/>
            <a:ext cx="651140" cy="1323439"/>
          </a:xfrm>
          <a:prstGeom prst="rect">
            <a:avLst/>
          </a:prstGeom>
          <a:noFill/>
        </p:spPr>
        <p:txBody>
          <a:bodyPr wrap="none" rtlCol="0">
            <a:spAutoFit/>
          </a:bodyPr>
          <a:lstStyle/>
          <a:p>
            <a:r>
              <a:rPr lang="en-US" altLang="zh-CN" sz="8000" b="1" dirty="0" smtClean="0">
                <a:latin typeface="Agency FB" pitchFamily="34" charset="0"/>
              </a:rPr>
              <a:t>5</a:t>
            </a:r>
            <a:endParaRPr lang="zh-CN" altLang="en-US" sz="8000" b="1" dirty="0">
              <a:latin typeface="Agency FB" pitchFamily="34" charset="0"/>
            </a:endParaRPr>
          </a:p>
        </p:txBody>
      </p:sp>
      <p:sp>
        <p:nvSpPr>
          <p:cNvPr id="81" name="TextBox 20"/>
          <p:cNvSpPr txBox="1"/>
          <p:nvPr/>
        </p:nvSpPr>
        <p:spPr>
          <a:xfrm>
            <a:off x="5220072" y="1707654"/>
            <a:ext cx="657552" cy="1323439"/>
          </a:xfrm>
          <a:prstGeom prst="rect">
            <a:avLst/>
          </a:prstGeom>
          <a:noFill/>
        </p:spPr>
        <p:txBody>
          <a:bodyPr wrap="none" rtlCol="0">
            <a:spAutoFit/>
          </a:bodyPr>
          <a:lstStyle/>
          <a:p>
            <a:r>
              <a:rPr lang="en-US" altLang="zh-CN" sz="8000" b="1" dirty="0" smtClean="0">
                <a:latin typeface="Agency FB" pitchFamily="34" charset="0"/>
              </a:rPr>
              <a:t>6</a:t>
            </a:r>
            <a:endParaRPr lang="zh-CN" altLang="en-US" sz="8000" b="1" dirty="0">
              <a:latin typeface="Agency FB" pitchFamily="34" charset="0"/>
            </a:endParaRPr>
          </a:p>
        </p:txBody>
      </p:sp>
      <p:sp>
        <p:nvSpPr>
          <p:cNvPr id="82" name="矩形 81"/>
          <p:cNvSpPr/>
          <p:nvPr/>
        </p:nvSpPr>
        <p:spPr>
          <a:xfrm>
            <a:off x="0" y="3435846"/>
            <a:ext cx="1224136" cy="74328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申请</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83" name="矩形 82"/>
          <p:cNvSpPr/>
          <p:nvPr/>
        </p:nvSpPr>
        <p:spPr>
          <a:xfrm>
            <a:off x="1979712" y="3435846"/>
            <a:ext cx="1224136" cy="743280"/>
          </a:xfrm>
          <a:prstGeom prst="rect">
            <a:avLst/>
          </a:prstGeom>
        </p:spPr>
        <p:txBody>
          <a:bodyPr wrap="square">
            <a:spAutoFit/>
          </a:bodyPr>
          <a:lstStyle/>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确认</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84" name="矩形 83"/>
          <p:cNvSpPr/>
          <p:nvPr/>
        </p:nvSpPr>
        <p:spPr>
          <a:xfrm>
            <a:off x="2915816" y="3435846"/>
            <a:ext cx="1224136" cy="646331"/>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p:txBody>
      </p:sp>
      <p:sp>
        <p:nvSpPr>
          <p:cNvPr id="85" name="TextBox 20"/>
          <p:cNvSpPr txBox="1"/>
          <p:nvPr/>
        </p:nvSpPr>
        <p:spPr>
          <a:xfrm>
            <a:off x="6300192" y="1707654"/>
            <a:ext cx="627095" cy="1323439"/>
          </a:xfrm>
          <a:prstGeom prst="rect">
            <a:avLst/>
          </a:prstGeom>
          <a:noFill/>
        </p:spPr>
        <p:txBody>
          <a:bodyPr wrap="none" rtlCol="0">
            <a:spAutoFit/>
          </a:bodyPr>
          <a:lstStyle/>
          <a:p>
            <a:r>
              <a:rPr lang="en-US" altLang="zh-CN" sz="8000" b="1" dirty="0" smtClean="0">
                <a:latin typeface="Agency FB" pitchFamily="34" charset="0"/>
              </a:rPr>
              <a:t>7</a:t>
            </a:r>
            <a:endParaRPr lang="zh-CN" altLang="en-US" sz="8000" b="1" dirty="0">
              <a:latin typeface="Agency FB" pitchFamily="34" charset="0"/>
            </a:endParaRPr>
          </a:p>
        </p:txBody>
      </p:sp>
      <p:sp>
        <p:nvSpPr>
          <p:cNvPr id="86" name="矩形 85"/>
          <p:cNvSpPr/>
          <p:nvPr/>
        </p:nvSpPr>
        <p:spPr>
          <a:xfrm>
            <a:off x="4932040" y="3363838"/>
            <a:ext cx="1224136" cy="1297278"/>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latin typeface="黑体" panose="02010609060101010101" pitchFamily="49" charset="-122"/>
                <a:ea typeface="黑体" panose="02010609060101010101" pitchFamily="49" charset="-122"/>
              </a:rPr>
              <a:t>在线支付无需审核</a:t>
            </a:r>
            <a:endParaRPr lang="en-US" altLang="zh-CN" dirty="0" smtClean="0">
              <a:latin typeface="黑体" panose="02010609060101010101" pitchFamily="49" charset="-122"/>
              <a:ea typeface="黑体" panose="02010609060101010101" pitchFamily="49" charset="-122"/>
            </a:endParaRPr>
          </a:p>
        </p:txBody>
      </p:sp>
      <p:sp>
        <p:nvSpPr>
          <p:cNvPr id="87" name="矩形 86"/>
          <p:cNvSpPr/>
          <p:nvPr/>
        </p:nvSpPr>
        <p:spPr>
          <a:xfrm>
            <a:off x="6948264" y="3363838"/>
            <a:ext cx="1224136" cy="923330"/>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主办券商确认公告并披露</a:t>
            </a:r>
            <a:endParaRPr lang="en-US" altLang="zh-CN" dirty="0" smtClean="0">
              <a:solidFill>
                <a:srgbClr val="0070C0"/>
              </a:solidFill>
              <a:latin typeface="黑体" panose="02010609060101010101" pitchFamily="49" charset="-122"/>
              <a:ea typeface="黑体" panose="02010609060101010101" pitchFamily="49" charset="-122"/>
            </a:endParaRPr>
          </a:p>
        </p:txBody>
      </p:sp>
      <p:sp>
        <p:nvSpPr>
          <p:cNvPr id="88" name="矩形 87"/>
          <p:cNvSpPr/>
          <p:nvPr/>
        </p:nvSpPr>
        <p:spPr>
          <a:xfrm>
            <a:off x="6084168" y="3435846"/>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发行人编辑公告</a:t>
            </a:r>
          </a:p>
        </p:txBody>
      </p:sp>
      <p:sp>
        <p:nvSpPr>
          <p:cNvPr id="89" name="矩形 88"/>
          <p:cNvSpPr/>
          <p:nvPr/>
        </p:nvSpPr>
        <p:spPr>
          <a:xfrm>
            <a:off x="4067944" y="3363838"/>
            <a:ext cx="1008112" cy="1200329"/>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发行人确认数据并付款</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90" name="椭圆 89"/>
          <p:cNvSpPr/>
          <p:nvPr/>
        </p:nvSpPr>
        <p:spPr>
          <a:xfrm>
            <a:off x="4572000" y="3075806"/>
            <a:ext cx="152412" cy="152412"/>
          </a:xfrm>
          <a:prstGeom prst="ellipse">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1" name="矩形 90"/>
          <p:cNvSpPr/>
          <p:nvPr/>
        </p:nvSpPr>
        <p:spPr>
          <a:xfrm>
            <a:off x="8028384" y="3363838"/>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发行人查看结果</a:t>
            </a:r>
          </a:p>
        </p:txBody>
      </p:sp>
      <p:sp>
        <p:nvSpPr>
          <p:cNvPr id="92" name="TextBox 20"/>
          <p:cNvSpPr txBox="1"/>
          <p:nvPr/>
        </p:nvSpPr>
        <p:spPr>
          <a:xfrm>
            <a:off x="7164288" y="1707654"/>
            <a:ext cx="665567" cy="1323439"/>
          </a:xfrm>
          <a:prstGeom prst="rect">
            <a:avLst/>
          </a:prstGeom>
          <a:noFill/>
        </p:spPr>
        <p:txBody>
          <a:bodyPr wrap="none" rtlCol="0">
            <a:spAutoFit/>
          </a:bodyPr>
          <a:lstStyle/>
          <a:p>
            <a:r>
              <a:rPr lang="en-US" altLang="zh-CN" sz="8000" b="1" dirty="0" smtClean="0">
                <a:latin typeface="Agency FB" pitchFamily="34" charset="0"/>
              </a:rPr>
              <a:t>8</a:t>
            </a:r>
            <a:endParaRPr lang="zh-CN" altLang="en-US" sz="8000" b="1" dirty="0">
              <a:latin typeface="Agency FB" pitchFamily="34" charset="0"/>
            </a:endParaRPr>
          </a:p>
        </p:txBody>
      </p:sp>
      <p:sp>
        <p:nvSpPr>
          <p:cNvPr id="93" name="TextBox 20"/>
          <p:cNvSpPr txBox="1"/>
          <p:nvPr/>
        </p:nvSpPr>
        <p:spPr>
          <a:xfrm>
            <a:off x="8028384" y="1707654"/>
            <a:ext cx="657552" cy="1323439"/>
          </a:xfrm>
          <a:prstGeom prst="rect">
            <a:avLst/>
          </a:prstGeom>
          <a:noFill/>
        </p:spPr>
        <p:txBody>
          <a:bodyPr wrap="none" rtlCol="0">
            <a:spAutoFit/>
          </a:bodyPr>
          <a:lstStyle/>
          <a:p>
            <a:r>
              <a:rPr lang="en-US" altLang="zh-CN" sz="8000" b="1" dirty="0" smtClean="0">
                <a:latin typeface="Agency FB" pitchFamily="34" charset="0"/>
              </a:rPr>
              <a:t>9</a:t>
            </a:r>
            <a:endParaRPr lang="zh-CN" altLang="en-US" sz="8000" b="1" dirty="0">
              <a:latin typeface="Agency FB" pitchFamily="34" charset="0"/>
            </a:endParaRPr>
          </a:p>
        </p:txBody>
      </p:sp>
      <p:sp>
        <p:nvSpPr>
          <p:cNvPr id="33" name="矩形 32"/>
          <p:cNvSpPr/>
          <p:nvPr/>
        </p:nvSpPr>
        <p:spPr bwMode="gray">
          <a:xfrm>
            <a:off x="4139952" y="1851670"/>
            <a:ext cx="864096" cy="273630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9843776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print"/>
          <a:srcRect r="141" b="29642"/>
          <a:stretch>
            <a:fillRect/>
          </a:stretch>
        </p:blipFill>
        <p:spPr bwMode="auto">
          <a:xfrm>
            <a:off x="611560" y="1131590"/>
            <a:ext cx="7848872" cy="3312368"/>
          </a:xfrm>
          <a:prstGeom prst="rect">
            <a:avLst/>
          </a:prstGeom>
          <a:noFill/>
          <a:ln w="9525">
            <a:noFill/>
            <a:miter lim="800000"/>
            <a:headEnd/>
            <a:tailEnd/>
          </a:ln>
        </p:spPr>
      </p:pic>
      <p:cxnSp>
        <p:nvCxnSpPr>
          <p:cNvPr id="22" name="直接箭头连接符 21"/>
          <p:cNvCxnSpPr/>
          <p:nvPr/>
        </p:nvCxnSpPr>
        <p:spPr bwMode="auto">
          <a:xfrm>
            <a:off x="2000232" y="1456415"/>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8" name="矩形 17"/>
          <p:cNvSpPr/>
          <p:nvPr/>
        </p:nvSpPr>
        <p:spPr bwMode="gray">
          <a:xfrm>
            <a:off x="6876256" y="3867894"/>
            <a:ext cx="1080120" cy="27003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TextBox 14"/>
          <p:cNvSpPr txBox="1"/>
          <p:nvPr/>
        </p:nvSpPr>
        <p:spPr>
          <a:xfrm>
            <a:off x="395536" y="699542"/>
            <a:ext cx="5606022"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确认数据并付款：</a:t>
            </a:r>
            <a:r>
              <a:rPr lang="en-US" altLang="zh-CN" sz="2400" b="1" dirty="0" smtClean="0">
                <a:latin typeface="微软雅黑" pitchFamily="34" charset="-122"/>
                <a:ea typeface="微软雅黑" pitchFamily="34" charset="-122"/>
              </a:rPr>
              <a:t>1</a:t>
            </a:r>
            <a:r>
              <a:rPr lang="zh-CN" altLang="en-US" sz="2400" b="1" dirty="0" smtClean="0">
                <a:latin typeface="微软雅黑" pitchFamily="34" charset="-122"/>
                <a:ea typeface="微软雅黑" pitchFamily="34" charset="-122"/>
              </a:rPr>
              <a:t>、点击“开始办理”</a:t>
            </a:r>
            <a:endParaRPr lang="zh-CN" altLang="en-US" sz="2400" b="1" dirty="0">
              <a:latin typeface="微软雅黑" pitchFamily="34" charset="-122"/>
              <a:ea typeface="微软雅黑" pitchFamily="34" charset="-122"/>
            </a:endParaRPr>
          </a:p>
        </p:txBody>
      </p:sp>
      <p:sp>
        <p:nvSpPr>
          <p:cNvPr id="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33</a:t>
            </a:fld>
            <a:endParaRPr lang="en-US" altLang="zh-CN" dirty="0"/>
          </a:p>
        </p:txBody>
      </p:sp>
      <p:pic>
        <p:nvPicPr>
          <p:cNvPr id="6148" name="Picture 4"/>
          <p:cNvPicPr>
            <a:picLocks noChangeAspect="1" noChangeArrowheads="1"/>
          </p:cNvPicPr>
          <p:nvPr/>
        </p:nvPicPr>
        <p:blipFill>
          <a:blip r:embed="rId4" cstate="print"/>
          <a:srcRect/>
          <a:stretch>
            <a:fillRect/>
          </a:stretch>
        </p:blipFill>
        <p:spPr bwMode="auto">
          <a:xfrm>
            <a:off x="1691680" y="1767580"/>
            <a:ext cx="1224136" cy="205392"/>
          </a:xfrm>
          <a:prstGeom prst="rect">
            <a:avLst/>
          </a:prstGeom>
          <a:noFill/>
          <a:ln w="9525">
            <a:noFill/>
            <a:miter lim="800000"/>
            <a:headEnd/>
            <a:tailEnd/>
          </a:ln>
        </p:spPr>
      </p:pic>
      <p:sp>
        <p:nvSpPr>
          <p:cNvPr id="13" name="矩形 12"/>
          <p:cNvSpPr/>
          <p:nvPr/>
        </p:nvSpPr>
        <p:spPr bwMode="gray">
          <a:xfrm>
            <a:off x="3563888" y="2067694"/>
            <a:ext cx="1080120" cy="28803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23528" y="1131590"/>
            <a:ext cx="8103443" cy="3470549"/>
          </a:xfrm>
          <a:prstGeom prst="rect">
            <a:avLst/>
          </a:prstGeom>
          <a:noFill/>
          <a:ln w="9525">
            <a:noFill/>
            <a:miter lim="800000"/>
            <a:headEnd/>
            <a:tailEnd/>
          </a:ln>
        </p:spPr>
      </p:pic>
      <p:cxnSp>
        <p:nvCxnSpPr>
          <p:cNvPr id="22" name="直接箭头连接符 21"/>
          <p:cNvCxnSpPr/>
          <p:nvPr/>
        </p:nvCxnSpPr>
        <p:spPr bwMode="auto">
          <a:xfrm>
            <a:off x="2000232" y="1285866"/>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6" name="矩形 15"/>
          <p:cNvSpPr/>
          <p:nvPr/>
        </p:nvSpPr>
        <p:spPr bwMode="gray">
          <a:xfrm>
            <a:off x="395536" y="3579862"/>
            <a:ext cx="1152128" cy="21602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左箭头标注 1"/>
          <p:cNvSpPr/>
          <p:nvPr/>
        </p:nvSpPr>
        <p:spPr bwMode="gray">
          <a:xfrm>
            <a:off x="2411760" y="1705108"/>
            <a:ext cx="3528392" cy="756084"/>
          </a:xfrm>
          <a:prstGeom prst="leftArrow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文本框 3"/>
          <p:cNvSpPr txBox="1"/>
          <p:nvPr/>
        </p:nvSpPr>
        <p:spPr>
          <a:xfrm>
            <a:off x="2051720" y="3507854"/>
            <a:ext cx="4515980" cy="461665"/>
          </a:xfrm>
          <a:prstGeom prst="rect">
            <a:avLst/>
          </a:prstGeom>
          <a:noFill/>
        </p:spPr>
        <p:txBody>
          <a:bodyPr wrap="none" rtlCol="0">
            <a:spAutoFit/>
          </a:bodyPr>
          <a:lstStyle/>
          <a:p>
            <a:r>
              <a:rPr lang="zh-CN" altLang="en-US" sz="2400" b="1" dirty="0" smtClean="0">
                <a:latin typeface="楷体" panose="02010609060101010101" pitchFamily="49" charset="-122"/>
                <a:ea typeface="楷体" panose="02010609060101010101" pitchFamily="49" charset="-122"/>
              </a:rPr>
              <a:t>查看证券登记申报信息是否准确</a:t>
            </a:r>
            <a:endParaRPr lang="zh-CN" altLang="en-US" sz="2400" b="1" dirty="0">
              <a:latin typeface="楷体" panose="02010609060101010101" pitchFamily="49" charset="-122"/>
              <a:ea typeface="楷体" panose="02010609060101010101" pitchFamily="49" charset="-122"/>
            </a:endParaRPr>
          </a:p>
        </p:txBody>
      </p:sp>
      <p:sp>
        <p:nvSpPr>
          <p:cNvPr id="21" name="右箭头 20"/>
          <p:cNvSpPr/>
          <p:nvPr/>
        </p:nvSpPr>
        <p:spPr bwMode="gray">
          <a:xfrm rot="10800000">
            <a:off x="1619672" y="3651870"/>
            <a:ext cx="500066" cy="16073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bwMode="gray">
          <a:xfrm>
            <a:off x="2000232" y="2993130"/>
            <a:ext cx="357190" cy="16073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TextBox 30"/>
          <p:cNvSpPr txBox="1"/>
          <p:nvPr/>
        </p:nvSpPr>
        <p:spPr>
          <a:xfrm>
            <a:off x="500035" y="750081"/>
            <a:ext cx="4990469"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确认数据并付款：</a:t>
            </a:r>
            <a:r>
              <a:rPr lang="en-US" altLang="zh-CN" sz="2400" b="1" dirty="0" smtClean="0">
                <a:latin typeface="微软雅黑" pitchFamily="34" charset="-122"/>
                <a:ea typeface="微软雅黑" pitchFamily="34" charset="-122"/>
              </a:rPr>
              <a:t>2</a:t>
            </a:r>
            <a:r>
              <a:rPr lang="zh-CN" altLang="en-US" sz="2400" b="1" dirty="0" smtClean="0">
                <a:latin typeface="微软雅黑" pitchFamily="34" charset="-122"/>
                <a:ea typeface="微软雅黑" pitchFamily="34" charset="-122"/>
              </a:rPr>
              <a:t>、查看申报信息</a:t>
            </a:r>
            <a:endParaRPr lang="zh-CN" altLang="en-US" sz="2400" b="1" dirty="0">
              <a:latin typeface="微软雅黑" pitchFamily="34" charset="-122"/>
              <a:ea typeface="微软雅黑" pitchFamily="34" charset="-122"/>
            </a:endParaRPr>
          </a:p>
        </p:txBody>
      </p:sp>
      <p:sp>
        <p:nvSpPr>
          <p:cNvPr id="1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2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34</a:t>
            </a:fld>
            <a:endParaRPr lang="en-US" altLang="zh-CN" dirty="0"/>
          </a:p>
        </p:txBody>
      </p:sp>
    </p:spTree>
    <p:extLst>
      <p:ext uri="{BB962C8B-B14F-4D97-AF65-F5344CB8AC3E}">
        <p14:creationId xmlns="" xmlns:p14="http://schemas.microsoft.com/office/powerpoint/2010/main" val="15518393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395536" y="1275606"/>
            <a:ext cx="8180857" cy="3240360"/>
          </a:xfrm>
          <a:prstGeom prst="rect">
            <a:avLst/>
          </a:prstGeom>
          <a:noFill/>
          <a:ln w="9525">
            <a:noFill/>
            <a:miter lim="800000"/>
            <a:headEnd/>
            <a:tailEnd/>
          </a:ln>
        </p:spPr>
      </p:pic>
      <p:sp>
        <p:nvSpPr>
          <p:cNvPr id="28" name="矩形 27"/>
          <p:cNvSpPr/>
          <p:nvPr/>
        </p:nvSpPr>
        <p:spPr bwMode="gray">
          <a:xfrm>
            <a:off x="2000232" y="3733758"/>
            <a:ext cx="357190" cy="160736"/>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500034" y="750081"/>
            <a:ext cx="6718506"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确认数据并付款：</a:t>
            </a: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、查看付款通知并付款（</a:t>
            </a:r>
            <a:r>
              <a:rPr lang="en-US" altLang="zh-CN" sz="2400" b="1" dirty="0" smtClean="0">
                <a:latin typeface="微软雅黑" pitchFamily="34" charset="-122"/>
                <a:ea typeface="微软雅黑" pitchFamily="34" charset="-122"/>
              </a:rPr>
              <a:t>1</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16" name="矩形 15"/>
          <p:cNvSpPr/>
          <p:nvPr/>
        </p:nvSpPr>
        <p:spPr bwMode="gray">
          <a:xfrm>
            <a:off x="467544" y="3939902"/>
            <a:ext cx="1224136" cy="288032"/>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右箭头 17"/>
          <p:cNvSpPr/>
          <p:nvPr/>
        </p:nvSpPr>
        <p:spPr bwMode="gray">
          <a:xfrm rot="10800000">
            <a:off x="1763688" y="4011910"/>
            <a:ext cx="500066" cy="16073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 name="文本框 25"/>
          <p:cNvSpPr txBox="1"/>
          <p:nvPr/>
        </p:nvSpPr>
        <p:spPr>
          <a:xfrm>
            <a:off x="2267744" y="2499742"/>
            <a:ext cx="2815194" cy="461665"/>
          </a:xfrm>
          <a:prstGeom prst="rect">
            <a:avLst/>
          </a:prstGeom>
          <a:noFill/>
        </p:spPr>
        <p:txBody>
          <a:bodyPr wrap="none" rtlCol="0">
            <a:spAutoFit/>
          </a:bodyPr>
          <a:lstStyle/>
          <a:p>
            <a:r>
              <a:rPr lang="zh-CN" altLang="en-US" sz="2400" b="1" dirty="0" smtClean="0">
                <a:latin typeface="楷体" panose="02010609060101010101" pitchFamily="49" charset="-122"/>
                <a:ea typeface="楷体" panose="02010609060101010101" pitchFamily="49" charset="-122"/>
              </a:rPr>
              <a:t>点击跳转</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业务收费</a:t>
            </a:r>
            <a:endParaRPr lang="zh-CN" altLang="en-US" sz="2400" b="1" dirty="0">
              <a:latin typeface="楷体" panose="02010609060101010101" pitchFamily="49" charset="-122"/>
              <a:ea typeface="楷体" panose="02010609060101010101" pitchFamily="49" charset="-122"/>
            </a:endParaRPr>
          </a:p>
        </p:txBody>
      </p:sp>
      <p:sp>
        <p:nvSpPr>
          <p:cNvPr id="26" name="矩形 25"/>
          <p:cNvSpPr/>
          <p:nvPr/>
        </p:nvSpPr>
        <p:spPr bwMode="gray">
          <a:xfrm>
            <a:off x="467544" y="2643758"/>
            <a:ext cx="1152128" cy="21602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右箭头 26"/>
          <p:cNvSpPr/>
          <p:nvPr/>
        </p:nvSpPr>
        <p:spPr bwMode="gray">
          <a:xfrm rot="10800000">
            <a:off x="1691680" y="2715766"/>
            <a:ext cx="500066" cy="16073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3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35</a:t>
            </a:fld>
            <a:endParaRPr lang="en-US" altLang="zh-CN" dirty="0"/>
          </a:p>
        </p:txBody>
      </p:sp>
      <p:sp>
        <p:nvSpPr>
          <p:cNvPr id="20" name="文本框 3"/>
          <p:cNvSpPr txBox="1"/>
          <p:nvPr/>
        </p:nvSpPr>
        <p:spPr>
          <a:xfrm>
            <a:off x="2339752" y="3723878"/>
            <a:ext cx="5143536" cy="646331"/>
          </a:xfrm>
          <a:prstGeom prst="rect">
            <a:avLst/>
          </a:prstGeom>
          <a:noFill/>
        </p:spPr>
        <p:txBody>
          <a:bodyPr wrap="square" rtlCol="0">
            <a:spAutoFit/>
          </a:bodyPr>
          <a:lstStyle/>
          <a:p>
            <a:pPr>
              <a:lnSpc>
                <a:spcPct val="150000"/>
              </a:lnSpc>
            </a:pPr>
            <a:r>
              <a:rPr lang="zh-CN" altLang="en-US" sz="2400" b="1" dirty="0">
                <a:latin typeface="楷体" panose="02010609060101010101" pitchFamily="49" charset="-122"/>
                <a:ea typeface="楷体" panose="02010609060101010101" pitchFamily="49" charset="-122"/>
              </a:rPr>
              <a:t>查看付款通知</a:t>
            </a:r>
            <a:endParaRPr lang="en-US" altLang="zh-CN" sz="2400" b="1"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11075565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87624" y="1203598"/>
            <a:ext cx="6120680" cy="3450725"/>
          </a:xfrm>
          <a:prstGeom prst="rect">
            <a:avLst/>
          </a:prstGeom>
          <a:noFill/>
          <a:ln w="9525">
            <a:noFill/>
            <a:miter lim="800000"/>
            <a:headEnd/>
            <a:tailEnd/>
          </a:ln>
        </p:spPr>
      </p:pic>
      <p:sp>
        <p:nvSpPr>
          <p:cNvPr id="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5" name="矩形 4"/>
          <p:cNvSpPr/>
          <p:nvPr/>
        </p:nvSpPr>
        <p:spPr bwMode="gray">
          <a:xfrm>
            <a:off x="6660232" y="3795886"/>
            <a:ext cx="792088" cy="36004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500034" y="750081"/>
            <a:ext cx="6718506"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确认数据并付款：</a:t>
            </a: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、查看付款通知并付款（</a:t>
            </a:r>
            <a:r>
              <a:rPr lang="en-US" altLang="zh-CN" sz="2400" b="1" dirty="0" smtClean="0">
                <a:latin typeface="微软雅黑" pitchFamily="34" charset="-122"/>
                <a:ea typeface="微软雅黑" pitchFamily="34" charset="-122"/>
              </a:rPr>
              <a:t>2</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7"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36</a:t>
            </a:fld>
            <a:endParaRPr lang="en-US" altLang="zh-CN" dirty="0"/>
          </a:p>
        </p:txBody>
      </p:sp>
      <p:pic>
        <p:nvPicPr>
          <p:cNvPr id="11267" name="Picture 3"/>
          <p:cNvPicPr>
            <a:picLocks noChangeAspect="1" noChangeArrowheads="1"/>
          </p:cNvPicPr>
          <p:nvPr/>
        </p:nvPicPr>
        <p:blipFill>
          <a:blip r:embed="rId3" cstate="print"/>
          <a:srcRect/>
          <a:stretch>
            <a:fillRect/>
          </a:stretch>
        </p:blipFill>
        <p:spPr bwMode="auto">
          <a:xfrm>
            <a:off x="3059832" y="3867894"/>
            <a:ext cx="2016224" cy="247650"/>
          </a:xfrm>
          <a:prstGeom prst="rect">
            <a:avLst/>
          </a:prstGeom>
          <a:noFill/>
          <a:ln w="9525">
            <a:noFill/>
            <a:miter lim="800000"/>
            <a:headEnd/>
            <a:tailEnd/>
          </a:ln>
        </p:spPr>
      </p:pic>
      <p:pic>
        <p:nvPicPr>
          <p:cNvPr id="11268" name="Picture 4"/>
          <p:cNvPicPr>
            <a:picLocks noChangeAspect="1" noChangeArrowheads="1"/>
          </p:cNvPicPr>
          <p:nvPr/>
        </p:nvPicPr>
        <p:blipFill>
          <a:blip r:embed="rId3" cstate="print"/>
          <a:srcRect/>
          <a:stretch>
            <a:fillRect/>
          </a:stretch>
        </p:blipFill>
        <p:spPr bwMode="auto">
          <a:xfrm>
            <a:off x="2627784" y="3435846"/>
            <a:ext cx="2448272" cy="3196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b="76052"/>
          <a:stretch>
            <a:fillRect/>
          </a:stretch>
        </p:blipFill>
        <p:spPr bwMode="auto">
          <a:xfrm>
            <a:off x="1475656" y="1059582"/>
            <a:ext cx="5635407" cy="1577914"/>
          </a:xfrm>
          <a:prstGeom prst="rect">
            <a:avLst/>
          </a:prstGeom>
          <a:noFill/>
          <a:ln w="9525">
            <a:noFill/>
            <a:miter lim="800000"/>
            <a:headEnd/>
            <a:tailEnd/>
          </a:ln>
        </p:spPr>
      </p:pic>
      <p:sp>
        <p:nvSpPr>
          <p:cNvPr id="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37</a:t>
            </a:fld>
            <a:endParaRPr lang="en-US" altLang="zh-CN" dirty="0"/>
          </a:p>
        </p:txBody>
      </p:sp>
      <p:pic>
        <p:nvPicPr>
          <p:cNvPr id="7" name="Picture 2"/>
          <p:cNvPicPr>
            <a:picLocks noChangeAspect="1" noChangeArrowheads="1"/>
          </p:cNvPicPr>
          <p:nvPr/>
        </p:nvPicPr>
        <p:blipFill>
          <a:blip r:embed="rId2" cstate="print"/>
          <a:srcRect t="36493" b="58945"/>
          <a:stretch>
            <a:fillRect/>
          </a:stretch>
        </p:blipFill>
        <p:spPr bwMode="auto">
          <a:xfrm>
            <a:off x="1475657" y="2643757"/>
            <a:ext cx="5635406" cy="300555"/>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t="57611" b="3391"/>
          <a:stretch>
            <a:fillRect/>
          </a:stretch>
        </p:blipFill>
        <p:spPr bwMode="auto">
          <a:xfrm>
            <a:off x="1547664" y="2931790"/>
            <a:ext cx="5485131" cy="1728192"/>
          </a:xfrm>
          <a:prstGeom prst="rect">
            <a:avLst/>
          </a:prstGeom>
          <a:noFill/>
          <a:ln w="9525">
            <a:noFill/>
            <a:miter lim="800000"/>
            <a:headEnd/>
            <a:tailEnd/>
          </a:ln>
        </p:spPr>
      </p:pic>
      <p:sp>
        <p:nvSpPr>
          <p:cNvPr id="8" name="TextBox 7"/>
          <p:cNvSpPr txBox="1"/>
          <p:nvPr/>
        </p:nvSpPr>
        <p:spPr>
          <a:xfrm>
            <a:off x="323528" y="627534"/>
            <a:ext cx="6718506"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确认数据并付款：</a:t>
            </a: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、查看付款通知并付款（</a:t>
            </a: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9" name="矩形 8"/>
          <p:cNvSpPr/>
          <p:nvPr/>
        </p:nvSpPr>
        <p:spPr bwMode="gray">
          <a:xfrm>
            <a:off x="1403648" y="2643758"/>
            <a:ext cx="792088" cy="36004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矩形 9"/>
          <p:cNvSpPr/>
          <p:nvPr/>
        </p:nvSpPr>
        <p:spPr bwMode="gray">
          <a:xfrm>
            <a:off x="1619672" y="1707654"/>
            <a:ext cx="864096" cy="504056"/>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五角星 12"/>
          <p:cNvSpPr/>
          <p:nvPr/>
        </p:nvSpPr>
        <p:spPr bwMode="gray">
          <a:xfrm>
            <a:off x="2627784" y="3507854"/>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 xmlns:p14="http://schemas.microsoft.com/office/powerpoint/2010/main" val="1394031599"/>
              </p:ext>
            </p:extLst>
          </p:nvPr>
        </p:nvGraphicFramePr>
        <p:xfrm>
          <a:off x="1016248" y="785800"/>
          <a:ext cx="7156152" cy="3857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1">
            <a:extLst>
              <a:ext uri="{FF2B5EF4-FFF2-40B4-BE49-F238E27FC236}">
                <a16:creationId xmlns="" xmlns:a16="http://schemas.microsoft.com/office/drawing/2014/main" id="{81E1159A-C01D-4F6A-A246-9CCC10508DCC}"/>
              </a:ext>
            </a:extLst>
          </p:cNvPr>
          <p:cNvGrpSpPr/>
          <p:nvPr/>
        </p:nvGrpSpPr>
        <p:grpSpPr>
          <a:xfrm>
            <a:off x="2771800" y="2193709"/>
            <a:ext cx="1944216" cy="507831"/>
            <a:chOff x="2771800" y="2193706"/>
            <a:chExt cx="1944216" cy="507831"/>
          </a:xfrm>
        </p:grpSpPr>
        <p:sp>
          <p:nvSpPr>
            <p:cNvPr id="9" name="TextBox 8"/>
            <p:cNvSpPr txBox="1"/>
            <p:nvPr/>
          </p:nvSpPr>
          <p:spPr>
            <a:xfrm>
              <a:off x="2987824" y="2193706"/>
              <a:ext cx="1728192" cy="507831"/>
            </a:xfrm>
            <a:prstGeom prst="rect">
              <a:avLst/>
            </a:prstGeom>
            <a:noFill/>
            <a:ln>
              <a:noFill/>
            </a:ln>
          </p:spPr>
          <p:txBody>
            <a:bodyPr wrap="square" rtlCol="0">
              <a:spAutoFit/>
            </a:bodyPr>
            <a:lstStyle/>
            <a:p>
              <a:pPr>
                <a:lnSpc>
                  <a:spcPct val="150000"/>
                </a:lnSpc>
                <a:buClr>
                  <a:srgbClr val="002060"/>
                </a:buClr>
              </a:pPr>
              <a:r>
                <a:rPr lang="zh-CN" altLang="en-US" b="1" dirty="0">
                  <a:solidFill>
                    <a:srgbClr val="C00000"/>
                  </a:solidFill>
                  <a:latin typeface="微软雅黑" pitchFamily="34" charset="-122"/>
                  <a:ea typeface="微软雅黑" pitchFamily="34" charset="-122"/>
                </a:rPr>
                <a:t>推荐使用</a:t>
              </a:r>
            </a:p>
          </p:txBody>
        </p:sp>
        <p:sp>
          <p:nvSpPr>
            <p:cNvPr id="8" name="五角星 15">
              <a:extLst>
                <a:ext uri="{FF2B5EF4-FFF2-40B4-BE49-F238E27FC236}">
                  <a16:creationId xmlns="" xmlns:a16="http://schemas.microsoft.com/office/drawing/2014/main" id="{E212637C-E240-42DF-A1E4-4A051196C72A}"/>
                </a:ext>
              </a:extLst>
            </p:cNvPr>
            <p:cNvSpPr/>
            <p:nvPr/>
          </p:nvSpPr>
          <p:spPr bwMode="gray">
            <a:xfrm>
              <a:off x="2771800" y="2285428"/>
              <a:ext cx="285752" cy="214314"/>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2"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38</a:t>
            </a:fld>
            <a:endParaRPr lang="en-US" altLang="zh-CN"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983602" y="1199889"/>
            <a:ext cx="6742174" cy="437894"/>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t="13147" r="-181" b="24652"/>
          <a:stretch>
            <a:fillRect/>
          </a:stretch>
        </p:blipFill>
        <p:spPr bwMode="auto">
          <a:xfrm>
            <a:off x="1331641" y="1635646"/>
            <a:ext cx="5616623" cy="2736304"/>
          </a:xfrm>
          <a:prstGeom prst="rect">
            <a:avLst/>
          </a:prstGeom>
          <a:noFill/>
          <a:ln w="9525">
            <a:noFill/>
            <a:miter lim="800000"/>
            <a:headEnd/>
            <a:tailEnd/>
          </a:ln>
        </p:spPr>
      </p:pic>
      <p:pic>
        <p:nvPicPr>
          <p:cNvPr id="10244" name="Picture 4"/>
          <p:cNvPicPr>
            <a:picLocks noChangeAspect="1" noChangeArrowheads="1"/>
          </p:cNvPicPr>
          <p:nvPr/>
        </p:nvPicPr>
        <p:blipFill>
          <a:blip r:embed="rId4" cstate="print"/>
          <a:srcRect l="2957" r="10328" b="214"/>
          <a:stretch>
            <a:fillRect/>
          </a:stretch>
        </p:blipFill>
        <p:spPr bwMode="auto">
          <a:xfrm>
            <a:off x="1115616" y="4443958"/>
            <a:ext cx="6336704" cy="288032"/>
          </a:xfrm>
          <a:prstGeom prst="rect">
            <a:avLst/>
          </a:prstGeom>
          <a:noFill/>
          <a:ln w="9525">
            <a:noFill/>
            <a:miter lim="800000"/>
            <a:headEnd/>
            <a:tailEnd/>
          </a:ln>
        </p:spPr>
      </p:pic>
      <p:sp>
        <p:nvSpPr>
          <p:cNvPr id="5"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6" name="矩形 5"/>
          <p:cNvSpPr/>
          <p:nvPr/>
        </p:nvSpPr>
        <p:spPr bwMode="gray">
          <a:xfrm>
            <a:off x="2195736" y="4443958"/>
            <a:ext cx="1118405" cy="342300"/>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矩形 6"/>
          <p:cNvSpPr/>
          <p:nvPr/>
        </p:nvSpPr>
        <p:spPr bwMode="gray">
          <a:xfrm flipV="1">
            <a:off x="5940152" y="4443958"/>
            <a:ext cx="1118405" cy="296581"/>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45" name="Picture 5"/>
          <p:cNvPicPr>
            <a:picLocks noChangeAspect="1" noChangeArrowheads="1"/>
          </p:cNvPicPr>
          <p:nvPr/>
        </p:nvPicPr>
        <p:blipFill>
          <a:blip r:embed="rId5" cstate="print"/>
          <a:srcRect/>
          <a:stretch>
            <a:fillRect/>
          </a:stretch>
        </p:blipFill>
        <p:spPr bwMode="auto">
          <a:xfrm>
            <a:off x="3059832" y="3435846"/>
            <a:ext cx="1440160" cy="144016"/>
          </a:xfrm>
          <a:prstGeom prst="rect">
            <a:avLst/>
          </a:prstGeom>
          <a:noFill/>
          <a:ln w="9525">
            <a:noFill/>
            <a:miter lim="800000"/>
            <a:headEnd/>
            <a:tailEnd/>
          </a:ln>
        </p:spPr>
      </p:pic>
      <p:sp>
        <p:nvSpPr>
          <p:cNvPr id="9" name="TextBox 8"/>
          <p:cNvSpPr txBox="1"/>
          <p:nvPr/>
        </p:nvSpPr>
        <p:spPr>
          <a:xfrm>
            <a:off x="323528" y="627534"/>
            <a:ext cx="5913798"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确认数据并付款：</a:t>
            </a:r>
            <a:r>
              <a:rPr lang="en-US" altLang="zh-CN" sz="2400" b="1" dirty="0" smtClean="0">
                <a:latin typeface="微软雅黑" pitchFamily="34" charset="-122"/>
                <a:ea typeface="微软雅黑" pitchFamily="34" charset="-122"/>
              </a:rPr>
              <a:t>4</a:t>
            </a:r>
            <a:r>
              <a:rPr lang="zh-CN" altLang="en-US" sz="2400" b="1" dirty="0" smtClean="0">
                <a:latin typeface="微软雅黑" pitchFamily="34" charset="-122"/>
                <a:ea typeface="微软雅黑" pitchFamily="34" charset="-122"/>
              </a:rPr>
              <a:t>、选择办理决定并提交</a:t>
            </a:r>
            <a:endParaRPr lang="zh-CN" altLang="en-US" sz="2400" b="1" dirty="0">
              <a:latin typeface="微软雅黑" pitchFamily="34" charset="-122"/>
              <a:ea typeface="微软雅黑" pitchFamily="34" charset="-122"/>
            </a:endParaRPr>
          </a:p>
        </p:txBody>
      </p:sp>
      <p:sp>
        <p:nvSpPr>
          <p:cNvPr id="1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39</a:t>
            </a:fld>
            <a:endParaRPr lang="en-US" altLang="zh-C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2"/>
          <p:cNvSpPr>
            <a:spLocks noChangeArrowheads="1"/>
          </p:cNvSpPr>
          <p:nvPr/>
        </p:nvSpPr>
        <p:spPr bwMode="auto">
          <a:xfrm>
            <a:off x="390308" y="82139"/>
            <a:ext cx="8432800" cy="400050"/>
          </a:xfrm>
          <a:prstGeom prst="rect">
            <a:avLst/>
          </a:prstGeom>
          <a:noFill/>
          <a:ln w="9525">
            <a:noFill/>
            <a:miter lim="800000"/>
            <a:headEnd/>
            <a:tailEnd/>
          </a:ln>
        </p:spPr>
        <p:txBody>
          <a:bodyPr lIns="107275" tIns="53637" rIns="107275" bIns="53637"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中国证券登记结算公司介绍</a:t>
            </a:r>
            <a:endParaRPr lang="zh-CN" altLang="en-US" sz="2800" dirty="0">
              <a:solidFill>
                <a:schemeClr val="bg1"/>
              </a:solidFill>
              <a:latin typeface="黑体" pitchFamily="49" charset="-122"/>
              <a:ea typeface="黑体" pitchFamily="49" charset="-122"/>
            </a:endParaRPr>
          </a:p>
        </p:txBody>
      </p:sp>
      <p:sp>
        <p:nvSpPr>
          <p:cNvPr id="3" name="TextBox 2"/>
          <p:cNvSpPr txBox="1"/>
          <p:nvPr/>
        </p:nvSpPr>
        <p:spPr>
          <a:xfrm>
            <a:off x="285720" y="336014"/>
            <a:ext cx="8215370" cy="1816482"/>
          </a:xfrm>
          <a:prstGeom prst="rect">
            <a:avLst/>
          </a:prstGeom>
          <a:noFill/>
        </p:spPr>
        <p:txBody>
          <a:bodyPr wrap="square" lIns="107275" tIns="53637" rIns="107275" bIns="53637" rtlCol="0">
            <a:spAutoFit/>
          </a:bodyPr>
          <a:lstStyle/>
          <a:p>
            <a:pPr marL="603418" indent="-603418">
              <a:lnSpc>
                <a:spcPct val="250000"/>
              </a:lnSpc>
              <a:buAutoNum type="arabicPlain"/>
            </a:pPr>
            <a:r>
              <a:rPr lang="zh-CN" altLang="en-US" sz="2400" b="1" dirty="0">
                <a:latin typeface="微软雅黑" pitchFamily="34" charset="-122"/>
                <a:ea typeface="微软雅黑" pitchFamily="34" charset="-122"/>
              </a:rPr>
              <a:t>公司简介</a:t>
            </a:r>
            <a:endParaRPr lang="en-US" altLang="zh-CN" sz="2400" b="1" dirty="0">
              <a:latin typeface="微软雅黑" pitchFamily="34" charset="-122"/>
              <a:ea typeface="微软雅黑" pitchFamily="34" charset="-122"/>
            </a:endParaRPr>
          </a:p>
          <a:p>
            <a:pPr marL="603418" indent="-603418" algn="just">
              <a:lnSpc>
                <a:spcPct val="150000"/>
              </a:lnSpc>
              <a:buSzPct val="80000"/>
              <a:buFont typeface="Wingdings" pitchFamily="2" charset="2"/>
              <a:buChar char="u"/>
            </a:pPr>
            <a:r>
              <a:rPr lang="en-US" altLang="en-US" sz="1700" dirty="0">
                <a:latin typeface="微软雅黑" pitchFamily="34" charset="-122"/>
                <a:ea typeface="微软雅黑" pitchFamily="34" charset="-122"/>
              </a:rPr>
              <a:t>2001</a:t>
            </a:r>
            <a:r>
              <a:rPr lang="zh-CN" altLang="en-US" sz="1700" dirty="0">
                <a:latin typeface="微软雅黑" pitchFamily="34" charset="-122"/>
                <a:ea typeface="微软雅黑" pitchFamily="34" charset="-122"/>
              </a:rPr>
              <a:t>年，根据</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证券法</a:t>
            </a:r>
            <a:r>
              <a:rPr lang="en-US" altLang="zh-CN" sz="1700" b="1" dirty="0">
                <a:latin typeface="微软雅黑" pitchFamily="34" charset="-122"/>
                <a:ea typeface="微软雅黑" pitchFamily="34" charset="-122"/>
              </a:rPr>
              <a:t>》</a:t>
            </a:r>
            <a:r>
              <a:rPr lang="zh-CN" altLang="en-US" sz="1700" dirty="0">
                <a:latin typeface="微软雅黑" pitchFamily="34" charset="-122"/>
                <a:ea typeface="微软雅黑" pitchFamily="34" charset="-122"/>
              </a:rPr>
              <a:t>中关于证券登记结算采取</a:t>
            </a:r>
            <a:r>
              <a:rPr lang="zh-CN" altLang="en-US" sz="1700" b="1" dirty="0">
                <a:solidFill>
                  <a:srgbClr val="C00000"/>
                </a:solidFill>
                <a:latin typeface="微软雅黑" pitchFamily="34" charset="-122"/>
                <a:ea typeface="微软雅黑" pitchFamily="34" charset="-122"/>
              </a:rPr>
              <a:t>全国集中统一</a:t>
            </a:r>
            <a:r>
              <a:rPr lang="zh-CN" altLang="en-US" sz="1700" dirty="0">
                <a:latin typeface="微软雅黑" pitchFamily="34" charset="-122"/>
                <a:ea typeface="微软雅黑" pitchFamily="34" charset="-122"/>
              </a:rPr>
              <a:t>运营方式的相关规定而设立。</a:t>
            </a:r>
            <a:endParaRPr lang="en-US" altLang="zh-CN" sz="1700" dirty="0">
              <a:latin typeface="微软雅黑" pitchFamily="34" charset="-122"/>
              <a:ea typeface="微软雅黑" pitchFamily="34" charset="-122"/>
            </a:endParaRPr>
          </a:p>
        </p:txBody>
      </p:sp>
      <p:cxnSp>
        <p:nvCxnSpPr>
          <p:cNvPr id="8" name="直接箭头连接符 7"/>
          <p:cNvCxnSpPr/>
          <p:nvPr/>
        </p:nvCxnSpPr>
        <p:spPr bwMode="auto">
          <a:xfrm>
            <a:off x="6394655" y="2444887"/>
            <a:ext cx="1518066" cy="3794"/>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0" name="矩形 9"/>
          <p:cNvSpPr/>
          <p:nvPr/>
        </p:nvSpPr>
        <p:spPr>
          <a:xfrm>
            <a:off x="5143505" y="2464593"/>
            <a:ext cx="2945443" cy="500737"/>
          </a:xfrm>
          <a:prstGeom prst="rect">
            <a:avLst/>
          </a:prstGeom>
        </p:spPr>
        <p:txBody>
          <a:bodyPr wrap="square" lIns="107275" tIns="53637" rIns="107275" bIns="53637">
            <a:spAutoFit/>
          </a:bodyPr>
          <a:lstStyle/>
          <a:p>
            <a:pPr>
              <a:lnSpc>
                <a:spcPct val="150000"/>
              </a:lnSpc>
            </a:pPr>
            <a:r>
              <a:rPr lang="zh-CN" altLang="en-US" sz="1700" b="1" dirty="0">
                <a:solidFill>
                  <a:srgbClr val="C00000"/>
                </a:solidFill>
                <a:latin typeface="微软雅黑" pitchFamily="34" charset="-122"/>
                <a:ea typeface="微软雅黑" pitchFamily="34" charset="-122"/>
              </a:rPr>
              <a:t>北京分公司 </a:t>
            </a:r>
            <a:r>
              <a:rPr lang="en-US" altLang="zh-CN" sz="1700" b="1" dirty="0">
                <a:solidFill>
                  <a:srgbClr val="C00000"/>
                </a:solidFill>
                <a:latin typeface="微软雅黑" pitchFamily="34" charset="-122"/>
                <a:ea typeface="微软雅黑" pitchFamily="34" charset="-122"/>
              </a:rPr>
              <a:t>→</a:t>
            </a:r>
            <a:r>
              <a:rPr lang="zh-CN" altLang="en-US" sz="1700" b="1" dirty="0">
                <a:solidFill>
                  <a:srgbClr val="C00000"/>
                </a:solidFill>
                <a:latin typeface="微软雅黑" pitchFamily="34" charset="-122"/>
                <a:ea typeface="微软雅黑" pitchFamily="34" charset="-122"/>
              </a:rPr>
              <a:t>全国股转公司</a:t>
            </a:r>
            <a:endParaRPr lang="en-US" altLang="zh-CN" sz="1700" b="1" dirty="0">
              <a:solidFill>
                <a:srgbClr val="C00000"/>
              </a:solidFill>
              <a:latin typeface="微软雅黑" pitchFamily="34" charset="-122"/>
              <a:ea typeface="微软雅黑" pitchFamily="34" charset="-122"/>
            </a:endParaRPr>
          </a:p>
        </p:txBody>
      </p:sp>
      <p:sp>
        <p:nvSpPr>
          <p:cNvPr id="11" name="矩形 10"/>
          <p:cNvSpPr/>
          <p:nvPr/>
        </p:nvSpPr>
        <p:spPr>
          <a:xfrm>
            <a:off x="5429256" y="3000378"/>
            <a:ext cx="2279659" cy="500737"/>
          </a:xfrm>
          <a:prstGeom prst="rect">
            <a:avLst/>
          </a:prstGeom>
        </p:spPr>
        <p:txBody>
          <a:bodyPr wrap="square" lIns="107275" tIns="53637" rIns="107275" bIns="53637">
            <a:spAutoFit/>
          </a:bodyPr>
          <a:lstStyle/>
          <a:p>
            <a:pPr>
              <a:lnSpc>
                <a:spcPct val="150000"/>
              </a:lnSpc>
            </a:pPr>
            <a:r>
              <a:rPr lang="zh-CN" altLang="en-US" sz="1700" b="1" dirty="0">
                <a:latin typeface="微软雅黑" pitchFamily="34" charset="-122"/>
                <a:ea typeface="微软雅黑" pitchFamily="34" charset="-122"/>
              </a:rPr>
              <a:t>上海分公司 </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上交所</a:t>
            </a:r>
            <a:endParaRPr lang="en-US" altLang="zh-CN" sz="1700" b="1" dirty="0">
              <a:latin typeface="微软雅黑" pitchFamily="34" charset="-122"/>
              <a:ea typeface="微软雅黑" pitchFamily="34" charset="-122"/>
            </a:endParaRPr>
          </a:p>
        </p:txBody>
      </p:sp>
      <p:sp>
        <p:nvSpPr>
          <p:cNvPr id="12" name="矩形 11"/>
          <p:cNvSpPr/>
          <p:nvPr/>
        </p:nvSpPr>
        <p:spPr>
          <a:xfrm>
            <a:off x="5214942" y="3536163"/>
            <a:ext cx="2728858" cy="500737"/>
          </a:xfrm>
          <a:prstGeom prst="rect">
            <a:avLst/>
          </a:prstGeom>
        </p:spPr>
        <p:txBody>
          <a:bodyPr wrap="square" lIns="107275" tIns="53637" rIns="107275" bIns="53637">
            <a:spAutoFit/>
          </a:bodyPr>
          <a:lstStyle/>
          <a:p>
            <a:pPr>
              <a:lnSpc>
                <a:spcPct val="150000"/>
              </a:lnSpc>
            </a:pPr>
            <a:r>
              <a:rPr lang="zh-CN" altLang="en-US" sz="1700" b="1" dirty="0">
                <a:latin typeface="微软雅黑" pitchFamily="34" charset="-122"/>
                <a:ea typeface="微软雅黑" pitchFamily="34" charset="-122"/>
              </a:rPr>
              <a:t>深圳分公司 </a:t>
            </a:r>
            <a:r>
              <a:rPr lang="en-US" altLang="zh-CN" sz="1700" b="1" dirty="0">
                <a:latin typeface="微软雅黑" pitchFamily="34" charset="-122"/>
                <a:ea typeface="微软雅黑" pitchFamily="34" charset="-122"/>
              </a:rPr>
              <a:t>→ </a:t>
            </a:r>
            <a:r>
              <a:rPr lang="zh-CN" altLang="en-US" sz="1700" b="1" dirty="0">
                <a:latin typeface="微软雅黑" pitchFamily="34" charset="-122"/>
                <a:ea typeface="微软雅黑" pitchFamily="34" charset="-122"/>
              </a:rPr>
              <a:t>深交所</a:t>
            </a:r>
            <a:endParaRPr lang="en-US" altLang="zh-CN" sz="1700" b="1" dirty="0">
              <a:latin typeface="微软雅黑" pitchFamily="34" charset="-122"/>
              <a:ea typeface="微软雅黑" pitchFamily="34" charset="-122"/>
            </a:endParaRPr>
          </a:p>
        </p:txBody>
      </p:sp>
      <p:sp>
        <p:nvSpPr>
          <p:cNvPr id="16" name="流程图: 联系 15"/>
          <p:cNvSpPr/>
          <p:nvPr/>
        </p:nvSpPr>
        <p:spPr bwMode="gray">
          <a:xfrm>
            <a:off x="5857883" y="2893222"/>
            <a:ext cx="142876" cy="160736"/>
          </a:xfrm>
          <a:prstGeom prst="flowChartConnector">
            <a:avLst/>
          </a:prstGeom>
          <a:no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Picture 36" descr="中国地图副本"/>
          <p:cNvPicPr>
            <a:picLocks noChangeAspect="1" noChangeArrowheads="1"/>
          </p:cNvPicPr>
          <p:nvPr/>
        </p:nvPicPr>
        <p:blipFill>
          <a:blip r:embed="rId3" cstate="print">
            <a:extLst>
              <a:ext uri="{28A0092B-C50C-407E-A947-70E740481C1C}">
                <a14:useLocalDpi xmlns:a14="http://schemas.microsoft.com/office/drawing/2010/main" xmlns="" val="0"/>
              </a:ext>
            </a:extLst>
          </a:blip>
          <a:srcRect b="17882"/>
          <a:stretch>
            <a:fillRect/>
          </a:stretch>
        </p:blipFill>
        <p:spPr bwMode="auto">
          <a:xfrm>
            <a:off x="714348" y="1875229"/>
            <a:ext cx="4643470" cy="2625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15" name="Line 56"/>
          <p:cNvSpPr>
            <a:spLocks noChangeShapeType="1"/>
          </p:cNvSpPr>
          <p:nvPr/>
        </p:nvSpPr>
        <p:spPr bwMode="auto">
          <a:xfrm flipH="1">
            <a:off x="4429129" y="2893221"/>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17" name="椭圆 44"/>
          <p:cNvSpPr>
            <a:spLocks noChangeArrowheads="1"/>
          </p:cNvSpPr>
          <p:nvPr/>
        </p:nvSpPr>
        <p:spPr bwMode="auto">
          <a:xfrm>
            <a:off x="4071935" y="2786065"/>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18" name="椭圆 44"/>
          <p:cNvSpPr>
            <a:spLocks noChangeArrowheads="1"/>
          </p:cNvSpPr>
          <p:nvPr/>
        </p:nvSpPr>
        <p:spPr bwMode="auto">
          <a:xfrm>
            <a:off x="4643441" y="3256369"/>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19" name="椭圆 44"/>
          <p:cNvSpPr>
            <a:spLocks noChangeArrowheads="1"/>
          </p:cNvSpPr>
          <p:nvPr/>
        </p:nvSpPr>
        <p:spPr bwMode="auto">
          <a:xfrm>
            <a:off x="4286253" y="3804058"/>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0" name="Line 56"/>
          <p:cNvSpPr>
            <a:spLocks noChangeShapeType="1"/>
          </p:cNvSpPr>
          <p:nvPr/>
        </p:nvSpPr>
        <p:spPr bwMode="auto">
          <a:xfrm flipH="1">
            <a:off x="4738717" y="3375428"/>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21" name="Line 56"/>
          <p:cNvSpPr>
            <a:spLocks noChangeShapeType="1"/>
          </p:cNvSpPr>
          <p:nvPr/>
        </p:nvSpPr>
        <p:spPr bwMode="auto">
          <a:xfrm flipH="1">
            <a:off x="4429129" y="3911213"/>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22" name="TextBox 21"/>
          <p:cNvSpPr txBox="1"/>
          <p:nvPr/>
        </p:nvSpPr>
        <p:spPr>
          <a:xfrm>
            <a:off x="3738885" y="2411015"/>
            <a:ext cx="680592" cy="464347"/>
          </a:xfrm>
          <a:prstGeom prst="rect">
            <a:avLst/>
          </a:prstGeom>
          <a:noFill/>
        </p:spPr>
        <p:txBody>
          <a:bodyPr vert="eaVert" wrap="square" lIns="77925" tIns="38963" rIns="77925" bIns="38963" rtlCol="0">
            <a:spAutoFit/>
          </a:bodyPr>
          <a:lstStyle/>
          <a:p>
            <a:r>
              <a:rPr lang="zh-CN" altLang="en-US" sz="1700" b="1" dirty="0" smtClean="0">
                <a:latin typeface="微软雅黑" pitchFamily="34" charset="-122"/>
                <a:ea typeface="微软雅黑" pitchFamily="34" charset="-122"/>
              </a:rPr>
              <a:t>部总</a:t>
            </a:r>
            <a:endParaRPr lang="zh-CN" altLang="en-US" sz="1700" b="1" dirty="0">
              <a:latin typeface="微软雅黑" pitchFamily="34" charset="-122"/>
              <a:ea typeface="微软雅黑" pitchFamily="34" charset="-122"/>
            </a:endParaRPr>
          </a:p>
        </p:txBody>
      </p:sp>
      <p:sp>
        <p:nvSpPr>
          <p:cNvPr id="23" name="椭圆 44"/>
          <p:cNvSpPr>
            <a:spLocks noChangeArrowheads="1"/>
          </p:cNvSpPr>
          <p:nvPr/>
        </p:nvSpPr>
        <p:spPr bwMode="auto">
          <a:xfrm>
            <a:off x="4286249" y="2786065"/>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4" name="椭圆 44"/>
          <p:cNvSpPr>
            <a:spLocks noChangeArrowheads="1"/>
          </p:cNvSpPr>
          <p:nvPr/>
        </p:nvSpPr>
        <p:spPr bwMode="auto">
          <a:xfrm>
            <a:off x="4071934" y="3911213"/>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6" name="矩形 25"/>
          <p:cNvSpPr/>
          <p:nvPr/>
        </p:nvSpPr>
        <p:spPr>
          <a:xfrm>
            <a:off x="4071933" y="4017867"/>
            <a:ext cx="1357322" cy="500737"/>
          </a:xfrm>
          <a:prstGeom prst="rect">
            <a:avLst/>
          </a:prstGeom>
        </p:spPr>
        <p:txBody>
          <a:bodyPr wrap="square" lIns="107275" tIns="53637" rIns="107275" bIns="53637">
            <a:spAutoFit/>
          </a:bodyPr>
          <a:lstStyle/>
          <a:p>
            <a:pPr>
              <a:lnSpc>
                <a:spcPct val="150000"/>
              </a:lnSpc>
            </a:pPr>
            <a:r>
              <a:rPr lang="zh-CN" altLang="en-US" sz="1700" b="1" dirty="0">
                <a:latin typeface="微软雅黑" pitchFamily="34" charset="-122"/>
                <a:ea typeface="微软雅黑" pitchFamily="34" charset="-122"/>
              </a:rPr>
              <a:t>香港子公司</a:t>
            </a:r>
            <a:endParaRPr lang="en-US" altLang="zh-CN" sz="1700" b="1" dirty="0">
              <a:latin typeface="微软雅黑" pitchFamily="34" charset="-122"/>
              <a:ea typeface="微软雅黑" pitchFamily="34" charset="-122"/>
            </a:endParaRPr>
          </a:p>
        </p:txBody>
      </p:sp>
      <p:cxnSp>
        <p:nvCxnSpPr>
          <p:cNvPr id="28" name="直接连接符 27"/>
          <p:cNvCxnSpPr>
            <a:stCxn id="24" idx="5"/>
          </p:cNvCxnSpPr>
          <p:nvPr/>
        </p:nvCxnSpPr>
        <p:spPr bwMode="auto">
          <a:xfrm rot="16200000" flipH="1">
            <a:off x="4548141" y="3780196"/>
            <a:ext cx="174113" cy="730862"/>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31" name="椭圆 44"/>
          <p:cNvSpPr>
            <a:spLocks noChangeArrowheads="1"/>
          </p:cNvSpPr>
          <p:nvPr/>
        </p:nvSpPr>
        <p:spPr bwMode="auto">
          <a:xfrm>
            <a:off x="4143372" y="2893222"/>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33" name="TextBox 32"/>
          <p:cNvSpPr txBox="1"/>
          <p:nvPr/>
        </p:nvSpPr>
        <p:spPr>
          <a:xfrm>
            <a:off x="3357553" y="3053957"/>
            <a:ext cx="1714512" cy="307777"/>
          </a:xfrm>
          <a:prstGeom prst="rect">
            <a:avLst/>
          </a:prstGeom>
          <a:noFill/>
        </p:spPr>
        <p:txBody>
          <a:bodyPr wrap="square" rtlCol="0">
            <a:spAutoFit/>
          </a:bodyPr>
          <a:lstStyle/>
          <a:p>
            <a:r>
              <a:rPr lang="zh-CN" altLang="en-US" sz="1400" b="1" dirty="0">
                <a:latin typeface="微软雅黑" pitchFamily="34" charset="-122"/>
                <a:ea typeface="微软雅黑" pitchFamily="34" charset="-122"/>
              </a:rPr>
              <a:t>信息基地建设公司</a:t>
            </a:r>
          </a:p>
        </p:txBody>
      </p:sp>
      <p:sp>
        <p:nvSpPr>
          <p:cNvPr id="25" name="页脚占位符 5"/>
          <p:cNvSpPr>
            <a:spLocks noGrp="1"/>
          </p:cNvSpPr>
          <p:nvPr>
            <p:ph type="ftr" sz="quarter" idx="4294967295"/>
          </p:nvPr>
        </p:nvSpPr>
        <p:spPr>
          <a:xfrm>
            <a:off x="3124200" y="4683922"/>
            <a:ext cx="2895600" cy="357188"/>
          </a:xfrm>
          <a:prstGeom prst="rect">
            <a:avLst/>
          </a:prstGeom>
        </p:spPr>
        <p:txBody>
          <a:bodyPr/>
          <a:lstStyle/>
          <a:p>
            <a:pPr>
              <a:defRPr/>
            </a:pPr>
            <a:r>
              <a:rPr lang="en-US" altLang="zh-CN" dirty="0" smtClean="0"/>
              <a:t>4</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strVal val="(6*min(max(#ppt_w*#ppt_h,.3),1)-7.4)/-.7*#ppt_w"/>
                                          </p:val>
                                        </p:tav>
                                        <p:tav tm="100000">
                                          <p:val>
                                            <p:strVal val="#ppt_w"/>
                                          </p:val>
                                        </p:tav>
                                      </p:tavLst>
                                    </p:anim>
                                    <p:anim calcmode="lin" valueType="num">
                                      <p:cBhvr>
                                        <p:cTn id="14" dur="500" fill="hold"/>
                                        <p:tgtEl>
                                          <p:spTgt spid="17"/>
                                        </p:tgtEl>
                                        <p:attrNameLst>
                                          <p:attrName>ppt_h</p:attrName>
                                        </p:attrNameLst>
                                      </p:cBhvr>
                                      <p:tavLst>
                                        <p:tav tm="0">
                                          <p:val>
                                            <p:strVal val="(6*min(max(#ppt_w*#ppt_h,.3),1)-7.4)/-.7*#ppt_h"/>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000"/>
                                        <p:tgtEl>
                                          <p:spTgt spid="22"/>
                                        </p:tgtEl>
                                      </p:cBhvr>
                                    </p:animEffect>
                                  </p:childTnLst>
                                </p:cTn>
                              </p:par>
                            </p:childTnLst>
                          </p:cTn>
                        </p:par>
                        <p:par>
                          <p:cTn id="21" fill="hold">
                            <p:stCondLst>
                              <p:cond delay="3500"/>
                            </p:stCondLst>
                            <p:childTnLst>
                              <p:par>
                                <p:cTn id="22" presetID="23" presetClass="entr" presetSubtype="36"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strVal val="(6*min(max(#ppt_w*#ppt_h,.3),1)-7.4)/-.7*#ppt_w"/>
                                          </p:val>
                                        </p:tav>
                                        <p:tav tm="100000">
                                          <p:val>
                                            <p:strVal val="#ppt_w"/>
                                          </p:val>
                                        </p:tav>
                                      </p:tavLst>
                                    </p:anim>
                                    <p:anim calcmode="lin" valueType="num">
                                      <p:cBhvr>
                                        <p:cTn id="25" dur="500" fill="hold"/>
                                        <p:tgtEl>
                                          <p:spTgt spid="23"/>
                                        </p:tgtEl>
                                        <p:attrNameLst>
                                          <p:attrName>ppt_h</p:attrName>
                                        </p:attrNameLst>
                                      </p:cBhvr>
                                      <p:tavLst>
                                        <p:tav tm="0">
                                          <p:val>
                                            <p:strVal val="(6*min(max(#ppt_w*#ppt_h,.3),1)-7.4)/-.7*#ppt_h"/>
                                          </p:val>
                                        </p:tav>
                                        <p:tav tm="100000">
                                          <p:val>
                                            <p:strVal val="#ppt_h"/>
                                          </p:val>
                                        </p:tav>
                                      </p:tavLst>
                                    </p:anim>
                                    <p:anim calcmode="lin" valueType="num">
                                      <p:cBhvr>
                                        <p:cTn id="26" dur="500" fill="hold"/>
                                        <p:tgtEl>
                                          <p:spTgt spid="23"/>
                                        </p:tgtEl>
                                        <p:attrNameLst>
                                          <p:attrName>ppt_x</p:attrName>
                                        </p:attrNameLst>
                                      </p:cBhvr>
                                      <p:tavLst>
                                        <p:tav tm="0">
                                          <p:val>
                                            <p:fltVal val="0.5"/>
                                          </p:val>
                                        </p:tav>
                                        <p:tav tm="100000">
                                          <p:val>
                                            <p:strVal val="#ppt_x"/>
                                          </p:val>
                                        </p:tav>
                                      </p:tavLst>
                                    </p:anim>
                                    <p:anim calcmode="lin" valueType="num">
                                      <p:cBhvr>
                                        <p:cTn id="27"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4000"/>
                            </p:stCondLst>
                            <p:childTnLst>
                              <p:par>
                                <p:cTn id="29" presetID="23" presetClass="entr" presetSubtype="3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strVal val="(6*min(max(#ppt_w*#ppt_h,.3),1)-7.4)/-.7*#ppt_w"/>
                                          </p:val>
                                        </p:tav>
                                        <p:tav tm="100000">
                                          <p:val>
                                            <p:strVal val="#ppt_w"/>
                                          </p:val>
                                        </p:tav>
                                      </p:tavLst>
                                    </p:anim>
                                    <p:anim calcmode="lin" valueType="num">
                                      <p:cBhvr>
                                        <p:cTn id="32" dur="500" fill="hold"/>
                                        <p:tgtEl>
                                          <p:spTgt spid="18"/>
                                        </p:tgtEl>
                                        <p:attrNameLst>
                                          <p:attrName>ppt_h</p:attrName>
                                        </p:attrNameLst>
                                      </p:cBhvr>
                                      <p:tavLst>
                                        <p:tav tm="0">
                                          <p:val>
                                            <p:strVal val="(6*min(max(#ppt_w*#ppt_h,.3),1)-7.4)/-.7*#ppt_h"/>
                                          </p:val>
                                        </p:tav>
                                        <p:tav tm="100000">
                                          <p:val>
                                            <p:strVal val="#ppt_h"/>
                                          </p:val>
                                        </p:tav>
                                      </p:tavLst>
                                    </p:anim>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4500"/>
                            </p:stCondLst>
                            <p:childTnLst>
                              <p:par>
                                <p:cTn id="36" presetID="23" presetClass="entr" presetSubtype="3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strVal val="(6*min(max(#ppt_w*#ppt_h,.3),1)-7.4)/-.7*#ppt_w"/>
                                          </p:val>
                                        </p:tav>
                                        <p:tav tm="100000">
                                          <p:val>
                                            <p:strVal val="#ppt_w"/>
                                          </p:val>
                                        </p:tav>
                                      </p:tavLst>
                                    </p:anim>
                                    <p:anim calcmode="lin" valueType="num">
                                      <p:cBhvr>
                                        <p:cTn id="39" dur="500" fill="hold"/>
                                        <p:tgtEl>
                                          <p:spTgt spid="19"/>
                                        </p:tgtEl>
                                        <p:attrNameLst>
                                          <p:attrName>ppt_h</p:attrName>
                                        </p:attrNameLst>
                                      </p:cBhvr>
                                      <p:tavLst>
                                        <p:tav tm="0">
                                          <p:val>
                                            <p:strVal val="(6*min(max(#ppt_w*#ppt_h,.3),1)-7.4)/-.7*#ppt_h"/>
                                          </p:val>
                                        </p:tav>
                                        <p:tav tm="100000">
                                          <p:val>
                                            <p:strVal val="#ppt_h"/>
                                          </p:val>
                                        </p:tav>
                                      </p:tavLst>
                                    </p:anim>
                                    <p:anim calcmode="lin" valueType="num">
                                      <p:cBhvr>
                                        <p:cTn id="40" dur="500" fill="hold"/>
                                        <p:tgtEl>
                                          <p:spTgt spid="19"/>
                                        </p:tgtEl>
                                        <p:attrNameLst>
                                          <p:attrName>ppt_x</p:attrName>
                                        </p:attrNameLst>
                                      </p:cBhvr>
                                      <p:tavLst>
                                        <p:tav tm="0">
                                          <p:val>
                                            <p:fltVal val="0.5"/>
                                          </p:val>
                                        </p:tav>
                                        <p:tav tm="100000">
                                          <p:val>
                                            <p:strVal val="#ppt_x"/>
                                          </p:val>
                                        </p:tav>
                                      </p:tavLst>
                                    </p:anim>
                                    <p:anim calcmode="lin" valueType="num">
                                      <p:cBhvr>
                                        <p:cTn id="41" dur="500" fill="hold"/>
                                        <p:tgtEl>
                                          <p:spTgt spid="19"/>
                                        </p:tgtEl>
                                        <p:attrNameLst>
                                          <p:attrName>ppt_y</p:attrName>
                                        </p:attrNameLst>
                                      </p:cBhvr>
                                      <p:tavLst>
                                        <p:tav tm="0">
                                          <p:val>
                                            <p:strVal val="1+(6*min(max(#ppt_w*#ppt_h,.3),1)-7.4)/-.7*#ppt_h/2"/>
                                          </p:val>
                                        </p:tav>
                                        <p:tav tm="100000">
                                          <p:val>
                                            <p:strVal val="#ppt_y"/>
                                          </p:val>
                                        </p:tav>
                                      </p:tavLst>
                                    </p:anim>
                                  </p:childTnLst>
                                </p:cTn>
                              </p:par>
                              <p:par>
                                <p:cTn id="42" presetID="49" presetClass="entr" presetSubtype="0" decel="10000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style.rotation</p:attrName>
                                        </p:attrNameLst>
                                      </p:cBhvr>
                                      <p:tavLst>
                                        <p:tav tm="0">
                                          <p:val>
                                            <p:fltVal val="360"/>
                                          </p:val>
                                        </p:tav>
                                        <p:tav tm="100000">
                                          <p:val>
                                            <p:fltVal val="0"/>
                                          </p:val>
                                        </p:tav>
                                      </p:tavLst>
                                    </p:anim>
                                    <p:animEffect>
                                      <p:cBhvr>
                                        <p:cTn id="47" dur="500"/>
                                        <p:tgtEl>
                                          <p:spTgt spid="15"/>
                                        </p:tgtEl>
                                      </p:cBhvr>
                                    </p:animEffect>
                                  </p:childTnLst>
                                </p:cTn>
                              </p:par>
                              <p:par>
                                <p:cTn id="48" presetID="10" presetClass="entr" presetSubtype="0" fill="hold" grpId="2"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childTnLst>
                                </p:cTn>
                              </p:par>
                              <p:par>
                                <p:cTn id="51" presetID="49" presetClass="entr" presetSubtype="0" decel="10000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 calcmode="lin" valueType="num">
                                      <p:cBhvr>
                                        <p:cTn id="55" dur="500" fill="hold"/>
                                        <p:tgtEl>
                                          <p:spTgt spid="20"/>
                                        </p:tgtEl>
                                        <p:attrNameLst>
                                          <p:attrName>style.rotation</p:attrName>
                                        </p:attrNameLst>
                                      </p:cBhvr>
                                      <p:tavLst>
                                        <p:tav tm="0">
                                          <p:val>
                                            <p:fltVal val="360"/>
                                          </p:val>
                                        </p:tav>
                                        <p:tav tm="100000">
                                          <p:val>
                                            <p:fltVal val="0"/>
                                          </p:val>
                                        </p:tav>
                                      </p:tavLst>
                                    </p:anim>
                                    <p:animEffect>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2000"/>
                                        <p:tgtEl>
                                          <p:spTgt spid="11"/>
                                        </p:tgtEl>
                                      </p:cBhvr>
                                    </p:animEffect>
                                  </p:childTnLst>
                                </p:cTn>
                              </p:par>
                              <p:par>
                                <p:cTn id="60" presetID="49" presetClass="entr" presetSubtype="0" decel="10000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 calcmode="lin" valueType="num">
                                      <p:cBhvr>
                                        <p:cTn id="64" dur="500" fill="hold"/>
                                        <p:tgtEl>
                                          <p:spTgt spid="21"/>
                                        </p:tgtEl>
                                        <p:attrNameLst>
                                          <p:attrName>style.rotation</p:attrName>
                                        </p:attrNameLst>
                                      </p:cBhvr>
                                      <p:tavLst>
                                        <p:tav tm="0">
                                          <p:val>
                                            <p:fltVal val="360"/>
                                          </p:val>
                                        </p:tav>
                                        <p:tav tm="100000">
                                          <p:val>
                                            <p:fltVal val="0"/>
                                          </p:val>
                                        </p:tav>
                                      </p:tavLst>
                                    </p:anim>
                                    <p:animEffect>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2000"/>
                                        <p:tgtEl>
                                          <p:spTgt spid="12"/>
                                        </p:tgtEl>
                                      </p:cBhvr>
                                    </p:animEffect>
                                  </p:childTnLst>
                                </p:cTn>
                              </p:par>
                            </p:childTnLst>
                          </p:cTn>
                        </p:par>
                        <p:par>
                          <p:cTn id="69" fill="hold">
                            <p:stCondLst>
                              <p:cond delay="6500"/>
                            </p:stCondLst>
                            <p:childTnLst>
                              <p:par>
                                <p:cTn id="70" presetID="23" presetClass="entr" presetSubtype="3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strVal val="(6*min(max(#ppt_w*#ppt_h,.3),1)-7.4)/-.7*#ppt_w"/>
                                          </p:val>
                                        </p:tav>
                                        <p:tav tm="100000">
                                          <p:val>
                                            <p:strVal val="#ppt_w"/>
                                          </p:val>
                                        </p:tav>
                                      </p:tavLst>
                                    </p:anim>
                                    <p:anim calcmode="lin" valueType="num">
                                      <p:cBhvr>
                                        <p:cTn id="73" dur="500" fill="hold"/>
                                        <p:tgtEl>
                                          <p:spTgt spid="31"/>
                                        </p:tgtEl>
                                        <p:attrNameLst>
                                          <p:attrName>ppt_h</p:attrName>
                                        </p:attrNameLst>
                                      </p:cBhvr>
                                      <p:tavLst>
                                        <p:tav tm="0">
                                          <p:val>
                                            <p:strVal val="(6*min(max(#ppt_w*#ppt_h,.3),1)-7.4)/-.7*#ppt_h"/>
                                          </p:val>
                                        </p:tav>
                                        <p:tav tm="100000">
                                          <p:val>
                                            <p:strVal val="#ppt_h"/>
                                          </p:val>
                                        </p:tav>
                                      </p:tavLst>
                                    </p:anim>
                                    <p:anim calcmode="lin" valueType="num">
                                      <p:cBhvr>
                                        <p:cTn id="74" dur="500" fill="hold"/>
                                        <p:tgtEl>
                                          <p:spTgt spid="31"/>
                                        </p:tgtEl>
                                        <p:attrNameLst>
                                          <p:attrName>ppt_x</p:attrName>
                                        </p:attrNameLst>
                                      </p:cBhvr>
                                      <p:tavLst>
                                        <p:tav tm="0">
                                          <p:val>
                                            <p:fltVal val="0.5"/>
                                          </p:val>
                                        </p:tav>
                                        <p:tav tm="100000">
                                          <p:val>
                                            <p:strVal val="#ppt_x"/>
                                          </p:val>
                                        </p:tav>
                                      </p:tavLst>
                                    </p:anim>
                                    <p:anim calcmode="lin" valueType="num">
                                      <p:cBhvr>
                                        <p:cTn id="75" dur="500" fill="hold"/>
                                        <p:tgtEl>
                                          <p:spTgt spid="31"/>
                                        </p:tgtEl>
                                        <p:attrNameLst>
                                          <p:attrName>ppt_y</p:attrName>
                                        </p:attrNameLst>
                                      </p:cBhvr>
                                      <p:tavLst>
                                        <p:tav tm="0">
                                          <p:val>
                                            <p:strVal val="1+(6*min(max(#ppt_w*#ppt_h,.3),1)-7.4)/-.7*#ppt_h/2"/>
                                          </p:val>
                                        </p:tav>
                                        <p:tav tm="100000">
                                          <p:val>
                                            <p:strVal val="#ppt_y"/>
                                          </p:val>
                                        </p:tav>
                                      </p:tavLst>
                                    </p:anim>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par>
                          <p:cTn id="79" fill="hold">
                            <p:stCondLst>
                              <p:cond delay="7000"/>
                            </p:stCondLst>
                            <p:childTnLst>
                              <p:par>
                                <p:cTn id="80" presetID="23" presetClass="entr" presetSubtype="3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500" fill="hold"/>
                                        <p:tgtEl>
                                          <p:spTgt spid="24"/>
                                        </p:tgtEl>
                                        <p:attrNameLst>
                                          <p:attrName>ppt_w</p:attrName>
                                        </p:attrNameLst>
                                      </p:cBhvr>
                                      <p:tavLst>
                                        <p:tav tm="0">
                                          <p:val>
                                            <p:strVal val="(6*min(max(#ppt_w*#ppt_h,.3),1)-7.4)/-.7*#ppt_w"/>
                                          </p:val>
                                        </p:tav>
                                        <p:tav tm="100000">
                                          <p:val>
                                            <p:strVal val="#ppt_w"/>
                                          </p:val>
                                        </p:tav>
                                      </p:tavLst>
                                    </p:anim>
                                    <p:anim calcmode="lin" valueType="num">
                                      <p:cBhvr>
                                        <p:cTn id="83" dur="500" fill="hold"/>
                                        <p:tgtEl>
                                          <p:spTgt spid="24"/>
                                        </p:tgtEl>
                                        <p:attrNameLst>
                                          <p:attrName>ppt_h</p:attrName>
                                        </p:attrNameLst>
                                      </p:cBhvr>
                                      <p:tavLst>
                                        <p:tav tm="0">
                                          <p:val>
                                            <p:strVal val="(6*min(max(#ppt_w*#ppt_h,.3),1)-7.4)/-.7*#ppt_h"/>
                                          </p:val>
                                        </p:tav>
                                        <p:tav tm="100000">
                                          <p:val>
                                            <p:strVal val="#ppt_h"/>
                                          </p:val>
                                        </p:tav>
                                      </p:tavLst>
                                    </p:anim>
                                    <p:anim calcmode="lin" valueType="num">
                                      <p:cBhvr>
                                        <p:cTn id="84" dur="500" fill="hold"/>
                                        <p:tgtEl>
                                          <p:spTgt spid="24"/>
                                        </p:tgtEl>
                                        <p:attrNameLst>
                                          <p:attrName>ppt_x</p:attrName>
                                        </p:attrNameLst>
                                      </p:cBhvr>
                                      <p:tavLst>
                                        <p:tav tm="0">
                                          <p:val>
                                            <p:fltVal val="0.5"/>
                                          </p:val>
                                        </p:tav>
                                        <p:tav tm="100000">
                                          <p:val>
                                            <p:strVal val="#ppt_x"/>
                                          </p:val>
                                        </p:tav>
                                      </p:tavLst>
                                    </p:anim>
                                    <p:anim calcmode="lin" valueType="num">
                                      <p:cBhvr>
                                        <p:cTn id="85" dur="500" fill="hold"/>
                                        <p:tgtEl>
                                          <p:spTgt spid="24"/>
                                        </p:tgtEl>
                                        <p:attrNameLst>
                                          <p:attrName>ppt_y</p:attrName>
                                        </p:attrNameLst>
                                      </p:cBhvr>
                                      <p:tavLst>
                                        <p:tav tm="0">
                                          <p:val>
                                            <p:strVal val="1+(6*min(max(#ppt_w*#ppt_h,.3),1)-7.4)/-.7*#ppt_h/2"/>
                                          </p:val>
                                        </p:tav>
                                        <p:tav tm="100000">
                                          <p:val>
                                            <p:strVal val="#ppt_y"/>
                                          </p:val>
                                        </p:tav>
                                      </p:tavLst>
                                    </p:anim>
                                  </p:childTnLst>
                                </p:cTn>
                              </p:par>
                              <p:par>
                                <p:cTn id="86" presetID="10"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0" presetClass="path" presetSubtype="0" accel="50000" decel="50000" fill="hold" grpId="0" nodeType="clickEffect">
                                  <p:stCondLst>
                                    <p:cond delay="0"/>
                                  </p:stCondLst>
                                  <p:childTnLst>
                                    <p:animMotion origin="layout" path="M -0.07309 -0.00393 L -0.13681 -0.19385 " pathEditMode="relative" rAng="0" ptsTypes="AA">
                                      <p:cBhvr>
                                        <p:cTn id="92" dur="1000" fill="hold"/>
                                        <p:tgtEl>
                                          <p:spTgt spid="10"/>
                                        </p:tgtEl>
                                        <p:attrNameLst>
                                          <p:attrName>ppt_x</p:attrName>
                                          <p:attrName>ppt_y</p:attrName>
                                        </p:attrNameLst>
                                      </p:cBhvr>
                                      <p:rCtr x="-3200" y="-9500"/>
                                    </p:animMotion>
                                  </p:childTnLst>
                                </p:cTn>
                              </p:par>
                            </p:childTnLst>
                          </p:cTn>
                        </p:par>
                        <p:par>
                          <p:cTn id="93" fill="hold">
                            <p:stCondLst>
                              <p:cond delay="1000"/>
                            </p:stCondLst>
                            <p:childTnLst>
                              <p:par>
                                <p:cTn id="94" presetID="6" presetClass="emph" presetSubtype="0" fill="hold" grpId="1" nodeType="afterEffect">
                                  <p:stCondLst>
                                    <p:cond delay="0"/>
                                  </p:stCondLst>
                                  <p:childTnLst>
                                    <p:animScale>
                                      <p:cBhvr>
                                        <p:cTn id="95" dur="1000" fill="hold"/>
                                        <p:tgtEl>
                                          <p:spTgt spid="1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1" grpId="0"/>
      <p:bldP spid="12" grpId="0"/>
      <p:bldP spid="18" grpId="0" bldLvl="0" animBg="1" autoUpdateAnimBg="0"/>
      <p:bldP spid="19" grpId="0" bldLvl="0" animBg="1" autoUpdateAnimBg="0"/>
      <p:bldP spid="22" grpId="0"/>
      <p:bldP spid="23" grpId="0" bldLvl="0" animBg="1" autoUpdateAnimBg="0"/>
      <p:bldP spid="24" grpId="0" bldLvl="0" animBg="1" autoUpdateAnimBg="0"/>
      <p:bldP spid="26" grpId="0"/>
      <p:bldP spid="31" grpId="0" animBg="1"/>
      <p:bldP spid="3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00035" y="696503"/>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新增股份登记流程图</a:t>
            </a:r>
            <a:endParaRPr lang="zh-CN" altLang="en-US" sz="2400" b="1" dirty="0">
              <a:latin typeface="黑体" pitchFamily="49" charset="-122"/>
              <a:ea typeface="黑体" pitchFamily="49" charset="-122"/>
            </a:endParaRPr>
          </a:p>
        </p:txBody>
      </p:sp>
      <p:sp>
        <p:nvSpPr>
          <p:cNvPr id="32" name="矩形 31"/>
          <p:cNvSpPr/>
          <p:nvPr/>
        </p:nvSpPr>
        <p:spPr>
          <a:xfrm>
            <a:off x="539552" y="1203598"/>
            <a:ext cx="5976664" cy="646331"/>
          </a:xfrm>
          <a:prstGeom prst="rect">
            <a:avLst/>
          </a:prstGeom>
        </p:spPr>
        <p:txBody>
          <a:bodyPr wrap="square">
            <a:spAutoFit/>
          </a:bodyPr>
          <a:lstStyle/>
          <a:p>
            <a:r>
              <a:rPr lang="zh-CN" altLang="en-US" b="1" dirty="0" smtClean="0">
                <a:latin typeface="微软雅黑" pitchFamily="34" charset="-122"/>
                <a:ea typeface="微软雅黑" pitchFamily="34" charset="-122"/>
              </a:rPr>
              <a:t>我公司收到发行人的股份登记费后：</a:t>
            </a:r>
            <a:endParaRPr lang="zh-CN" altLang="en-US" b="1" dirty="0" smtClean="0">
              <a:latin typeface="华文楷体" pitchFamily="2" charset="-122"/>
              <a:ea typeface="华文楷体" pitchFamily="2" charset="-122"/>
            </a:endParaRPr>
          </a:p>
          <a:p>
            <a:endParaRPr lang="zh-CN" altLang="en-US" b="1" dirty="0" smtClean="0">
              <a:latin typeface="华文楷体" pitchFamily="2" charset="-122"/>
              <a:ea typeface="华文楷体" pitchFamily="2" charset="-122"/>
            </a:endParaRPr>
          </a:p>
        </p:txBody>
      </p:sp>
      <p:sp>
        <p:nvSpPr>
          <p:cNvPr id="4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4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40</a:t>
            </a:fld>
            <a:endParaRPr lang="en-US" altLang="zh-CN" dirty="0"/>
          </a:p>
        </p:txBody>
      </p:sp>
      <p:sp>
        <p:nvSpPr>
          <p:cNvPr id="47" name="圆角矩形 4"/>
          <p:cNvSpPr/>
          <p:nvPr/>
        </p:nvSpPr>
        <p:spPr>
          <a:xfrm>
            <a:off x="7318753" y="3900660"/>
            <a:ext cx="1129973" cy="6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bg1"/>
              </a:solidFill>
              <a:latin typeface="微软雅黑" pitchFamily="34" charset="-122"/>
              <a:ea typeface="微软雅黑" pitchFamily="34" charset="-122"/>
            </a:endParaRPr>
          </a:p>
        </p:txBody>
      </p:sp>
      <p:graphicFrame>
        <p:nvGraphicFramePr>
          <p:cNvPr id="74" name="图示 73"/>
          <p:cNvGraphicFramePr/>
          <p:nvPr>
            <p:extLst>
              <p:ext uri="{D42A27DB-BD31-4B8C-83A1-F6EECF244321}">
                <p14:modId xmlns="" xmlns:p14="http://schemas.microsoft.com/office/powerpoint/2010/main" val="3374665528"/>
              </p:ext>
            </p:extLst>
          </p:nvPr>
        </p:nvGraphicFramePr>
        <p:xfrm>
          <a:off x="0" y="2406078"/>
          <a:ext cx="9072594" cy="1524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5" name="TextBox 74"/>
          <p:cNvSpPr txBox="1"/>
          <p:nvPr/>
        </p:nvSpPr>
        <p:spPr>
          <a:xfrm>
            <a:off x="323528" y="1707654"/>
            <a:ext cx="425116" cy="1323439"/>
          </a:xfrm>
          <a:prstGeom prst="rect">
            <a:avLst/>
          </a:prstGeom>
          <a:noFill/>
        </p:spPr>
        <p:txBody>
          <a:bodyPr wrap="none" rtlCol="0">
            <a:spAutoFit/>
          </a:bodyPr>
          <a:lstStyle/>
          <a:p>
            <a:r>
              <a:rPr lang="en-US" altLang="zh-CN" sz="8000" b="1" dirty="0" smtClean="0">
                <a:latin typeface="Agency FB" pitchFamily="34" charset="0"/>
              </a:rPr>
              <a:t>1</a:t>
            </a:r>
            <a:endParaRPr lang="zh-CN" altLang="en-US" sz="8000" b="1" dirty="0">
              <a:latin typeface="Agency FB" pitchFamily="34" charset="0"/>
            </a:endParaRPr>
          </a:p>
        </p:txBody>
      </p:sp>
      <p:sp>
        <p:nvSpPr>
          <p:cNvPr id="76" name="TextBox 75"/>
          <p:cNvSpPr txBox="1"/>
          <p:nvPr/>
        </p:nvSpPr>
        <p:spPr>
          <a:xfrm>
            <a:off x="1187624" y="1707654"/>
            <a:ext cx="636713" cy="1323439"/>
          </a:xfrm>
          <a:prstGeom prst="rect">
            <a:avLst/>
          </a:prstGeom>
          <a:noFill/>
        </p:spPr>
        <p:txBody>
          <a:bodyPr wrap="none" rtlCol="0">
            <a:spAutoFit/>
          </a:bodyPr>
          <a:lstStyle/>
          <a:p>
            <a:r>
              <a:rPr lang="en-US" altLang="zh-CN" sz="8000" b="1" dirty="0" smtClean="0">
                <a:latin typeface="Agency FB" pitchFamily="34" charset="0"/>
              </a:rPr>
              <a:t>2</a:t>
            </a:r>
            <a:endParaRPr lang="zh-CN" altLang="en-US" sz="8000" b="1" dirty="0">
              <a:latin typeface="Agency FB" pitchFamily="34" charset="0"/>
            </a:endParaRPr>
          </a:p>
        </p:txBody>
      </p:sp>
      <p:sp>
        <p:nvSpPr>
          <p:cNvPr id="77" name="TextBox 76"/>
          <p:cNvSpPr txBox="1"/>
          <p:nvPr/>
        </p:nvSpPr>
        <p:spPr>
          <a:xfrm>
            <a:off x="2267744" y="1707654"/>
            <a:ext cx="655949" cy="1323439"/>
          </a:xfrm>
          <a:prstGeom prst="rect">
            <a:avLst/>
          </a:prstGeom>
          <a:noFill/>
        </p:spPr>
        <p:txBody>
          <a:bodyPr wrap="none" rtlCol="0">
            <a:spAutoFit/>
          </a:bodyPr>
          <a:lstStyle/>
          <a:p>
            <a:r>
              <a:rPr lang="en-US" altLang="zh-CN" sz="8000" b="1" dirty="0" smtClean="0">
                <a:latin typeface="Agency FB" pitchFamily="34" charset="0"/>
              </a:rPr>
              <a:t>3</a:t>
            </a:r>
            <a:endParaRPr lang="zh-CN" altLang="en-US" sz="8000" b="1" dirty="0">
              <a:latin typeface="Agency FB" pitchFamily="34" charset="0"/>
            </a:endParaRPr>
          </a:p>
        </p:txBody>
      </p:sp>
      <p:sp>
        <p:nvSpPr>
          <p:cNvPr id="78" name="TextBox 77"/>
          <p:cNvSpPr txBox="1"/>
          <p:nvPr/>
        </p:nvSpPr>
        <p:spPr>
          <a:xfrm>
            <a:off x="3275856" y="1707654"/>
            <a:ext cx="651140" cy="1323439"/>
          </a:xfrm>
          <a:prstGeom prst="rect">
            <a:avLst/>
          </a:prstGeom>
          <a:noFill/>
        </p:spPr>
        <p:txBody>
          <a:bodyPr wrap="none" rtlCol="0">
            <a:spAutoFit/>
          </a:bodyPr>
          <a:lstStyle/>
          <a:p>
            <a:r>
              <a:rPr lang="en-US" altLang="zh-CN" sz="8000" b="1" dirty="0" smtClean="0">
                <a:latin typeface="Agency FB" pitchFamily="34" charset="0"/>
              </a:rPr>
              <a:t>4</a:t>
            </a:r>
            <a:endParaRPr lang="zh-CN" altLang="en-US" sz="8000" b="1" dirty="0">
              <a:latin typeface="Agency FB" pitchFamily="34" charset="0"/>
            </a:endParaRPr>
          </a:p>
        </p:txBody>
      </p:sp>
      <p:sp>
        <p:nvSpPr>
          <p:cNvPr id="79" name="矩形 78"/>
          <p:cNvSpPr/>
          <p:nvPr/>
        </p:nvSpPr>
        <p:spPr>
          <a:xfrm>
            <a:off x="1043608" y="3435846"/>
            <a:ext cx="1224136" cy="646331"/>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 完善申请</a:t>
            </a:r>
            <a:endParaRPr lang="zh-CN" altLang="en-US" dirty="0">
              <a:solidFill>
                <a:srgbClr val="0070C0"/>
              </a:solidFill>
              <a:latin typeface="黑体" panose="02010609060101010101" pitchFamily="49" charset="-122"/>
              <a:ea typeface="黑体" panose="02010609060101010101" pitchFamily="49" charset="-122"/>
            </a:endParaRPr>
          </a:p>
        </p:txBody>
      </p:sp>
      <p:sp>
        <p:nvSpPr>
          <p:cNvPr id="80" name="TextBox 20"/>
          <p:cNvSpPr txBox="1"/>
          <p:nvPr/>
        </p:nvSpPr>
        <p:spPr>
          <a:xfrm>
            <a:off x="4283968" y="1707654"/>
            <a:ext cx="651140" cy="1323439"/>
          </a:xfrm>
          <a:prstGeom prst="rect">
            <a:avLst/>
          </a:prstGeom>
          <a:noFill/>
        </p:spPr>
        <p:txBody>
          <a:bodyPr wrap="none" rtlCol="0">
            <a:spAutoFit/>
          </a:bodyPr>
          <a:lstStyle/>
          <a:p>
            <a:r>
              <a:rPr lang="en-US" altLang="zh-CN" sz="8000" b="1" dirty="0" smtClean="0">
                <a:latin typeface="Agency FB" pitchFamily="34" charset="0"/>
              </a:rPr>
              <a:t>5</a:t>
            </a:r>
            <a:endParaRPr lang="zh-CN" altLang="en-US" sz="8000" b="1" dirty="0">
              <a:latin typeface="Agency FB" pitchFamily="34" charset="0"/>
            </a:endParaRPr>
          </a:p>
        </p:txBody>
      </p:sp>
      <p:sp>
        <p:nvSpPr>
          <p:cNvPr id="81" name="TextBox 20"/>
          <p:cNvSpPr txBox="1"/>
          <p:nvPr/>
        </p:nvSpPr>
        <p:spPr>
          <a:xfrm>
            <a:off x="5220072" y="1707654"/>
            <a:ext cx="657552" cy="1323439"/>
          </a:xfrm>
          <a:prstGeom prst="rect">
            <a:avLst/>
          </a:prstGeom>
          <a:noFill/>
        </p:spPr>
        <p:txBody>
          <a:bodyPr wrap="none" rtlCol="0">
            <a:spAutoFit/>
          </a:bodyPr>
          <a:lstStyle/>
          <a:p>
            <a:r>
              <a:rPr lang="en-US" altLang="zh-CN" sz="8000" b="1" dirty="0" smtClean="0">
                <a:latin typeface="Agency FB" pitchFamily="34" charset="0"/>
              </a:rPr>
              <a:t>6</a:t>
            </a:r>
            <a:endParaRPr lang="zh-CN" altLang="en-US" sz="8000" b="1" dirty="0">
              <a:latin typeface="Agency FB" pitchFamily="34" charset="0"/>
            </a:endParaRPr>
          </a:p>
        </p:txBody>
      </p:sp>
      <p:sp>
        <p:nvSpPr>
          <p:cNvPr id="82" name="矩形 81"/>
          <p:cNvSpPr/>
          <p:nvPr/>
        </p:nvSpPr>
        <p:spPr>
          <a:xfrm>
            <a:off x="0" y="3435846"/>
            <a:ext cx="1224136" cy="74328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申请</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83" name="矩形 82"/>
          <p:cNvSpPr/>
          <p:nvPr/>
        </p:nvSpPr>
        <p:spPr>
          <a:xfrm>
            <a:off x="1979712" y="3435846"/>
            <a:ext cx="1224136" cy="743280"/>
          </a:xfrm>
          <a:prstGeom prst="rect">
            <a:avLst/>
          </a:prstGeom>
        </p:spPr>
        <p:txBody>
          <a:bodyPr wrap="square">
            <a:spAutoFit/>
          </a:bodyPr>
          <a:lstStyle/>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确认</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84" name="矩形 83"/>
          <p:cNvSpPr/>
          <p:nvPr/>
        </p:nvSpPr>
        <p:spPr>
          <a:xfrm>
            <a:off x="2915816" y="3435846"/>
            <a:ext cx="1224136" cy="646331"/>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p:txBody>
      </p:sp>
      <p:sp>
        <p:nvSpPr>
          <p:cNvPr id="85" name="TextBox 20"/>
          <p:cNvSpPr txBox="1"/>
          <p:nvPr/>
        </p:nvSpPr>
        <p:spPr>
          <a:xfrm>
            <a:off x="6300192" y="1707654"/>
            <a:ext cx="627095" cy="1323439"/>
          </a:xfrm>
          <a:prstGeom prst="rect">
            <a:avLst/>
          </a:prstGeom>
          <a:noFill/>
        </p:spPr>
        <p:txBody>
          <a:bodyPr wrap="none" rtlCol="0">
            <a:spAutoFit/>
          </a:bodyPr>
          <a:lstStyle/>
          <a:p>
            <a:r>
              <a:rPr lang="en-US" altLang="zh-CN" sz="8000" b="1" dirty="0" smtClean="0">
                <a:latin typeface="Agency FB" pitchFamily="34" charset="0"/>
              </a:rPr>
              <a:t>7</a:t>
            </a:r>
            <a:endParaRPr lang="zh-CN" altLang="en-US" sz="8000" b="1" dirty="0">
              <a:latin typeface="Agency FB" pitchFamily="34" charset="0"/>
            </a:endParaRPr>
          </a:p>
        </p:txBody>
      </p:sp>
      <p:sp>
        <p:nvSpPr>
          <p:cNvPr id="86" name="矩形 85"/>
          <p:cNvSpPr/>
          <p:nvPr/>
        </p:nvSpPr>
        <p:spPr>
          <a:xfrm>
            <a:off x="4932040" y="3363838"/>
            <a:ext cx="1224136" cy="1297278"/>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latin typeface="黑体" panose="02010609060101010101" pitchFamily="49" charset="-122"/>
                <a:ea typeface="黑体" panose="02010609060101010101" pitchFamily="49" charset="-122"/>
              </a:rPr>
              <a:t>在线支付无需审核</a:t>
            </a:r>
            <a:endParaRPr lang="en-US" altLang="zh-CN" dirty="0" smtClean="0">
              <a:latin typeface="黑体" panose="02010609060101010101" pitchFamily="49" charset="-122"/>
              <a:ea typeface="黑体" panose="02010609060101010101" pitchFamily="49" charset="-122"/>
            </a:endParaRPr>
          </a:p>
        </p:txBody>
      </p:sp>
      <p:sp>
        <p:nvSpPr>
          <p:cNvPr id="87" name="矩形 86"/>
          <p:cNvSpPr/>
          <p:nvPr/>
        </p:nvSpPr>
        <p:spPr>
          <a:xfrm>
            <a:off x="6948264" y="3363838"/>
            <a:ext cx="1224136" cy="923330"/>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主办券商确认公告并披露</a:t>
            </a:r>
            <a:endParaRPr lang="en-US" altLang="zh-CN" dirty="0" smtClean="0">
              <a:solidFill>
                <a:srgbClr val="0070C0"/>
              </a:solidFill>
              <a:latin typeface="黑体" panose="02010609060101010101" pitchFamily="49" charset="-122"/>
              <a:ea typeface="黑体" panose="02010609060101010101" pitchFamily="49" charset="-122"/>
            </a:endParaRPr>
          </a:p>
        </p:txBody>
      </p:sp>
      <p:sp>
        <p:nvSpPr>
          <p:cNvPr id="88" name="矩形 87"/>
          <p:cNvSpPr/>
          <p:nvPr/>
        </p:nvSpPr>
        <p:spPr>
          <a:xfrm>
            <a:off x="6084168" y="3435846"/>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发行人编辑公告</a:t>
            </a:r>
          </a:p>
        </p:txBody>
      </p:sp>
      <p:sp>
        <p:nvSpPr>
          <p:cNvPr id="89" name="矩形 88"/>
          <p:cNvSpPr/>
          <p:nvPr/>
        </p:nvSpPr>
        <p:spPr>
          <a:xfrm>
            <a:off x="4067944" y="3363838"/>
            <a:ext cx="1008112" cy="1200329"/>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发行人确认数据并付款</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90" name="椭圆 89"/>
          <p:cNvSpPr/>
          <p:nvPr/>
        </p:nvSpPr>
        <p:spPr>
          <a:xfrm>
            <a:off x="4572000" y="3075806"/>
            <a:ext cx="152412" cy="152412"/>
          </a:xfrm>
          <a:prstGeom prst="ellipse">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1" name="矩形 90"/>
          <p:cNvSpPr/>
          <p:nvPr/>
        </p:nvSpPr>
        <p:spPr>
          <a:xfrm>
            <a:off x="8028384" y="3363838"/>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发行人查看结果</a:t>
            </a:r>
          </a:p>
        </p:txBody>
      </p:sp>
      <p:sp>
        <p:nvSpPr>
          <p:cNvPr id="92" name="TextBox 20"/>
          <p:cNvSpPr txBox="1"/>
          <p:nvPr/>
        </p:nvSpPr>
        <p:spPr>
          <a:xfrm>
            <a:off x="7164288" y="1707654"/>
            <a:ext cx="665567" cy="1323439"/>
          </a:xfrm>
          <a:prstGeom prst="rect">
            <a:avLst/>
          </a:prstGeom>
          <a:noFill/>
        </p:spPr>
        <p:txBody>
          <a:bodyPr wrap="none" rtlCol="0">
            <a:spAutoFit/>
          </a:bodyPr>
          <a:lstStyle/>
          <a:p>
            <a:r>
              <a:rPr lang="en-US" altLang="zh-CN" sz="8000" b="1" dirty="0" smtClean="0">
                <a:latin typeface="Agency FB" pitchFamily="34" charset="0"/>
              </a:rPr>
              <a:t>8</a:t>
            </a:r>
            <a:endParaRPr lang="zh-CN" altLang="en-US" sz="8000" b="1" dirty="0">
              <a:latin typeface="Agency FB" pitchFamily="34" charset="0"/>
            </a:endParaRPr>
          </a:p>
        </p:txBody>
      </p:sp>
      <p:sp>
        <p:nvSpPr>
          <p:cNvPr id="93" name="TextBox 20"/>
          <p:cNvSpPr txBox="1"/>
          <p:nvPr/>
        </p:nvSpPr>
        <p:spPr>
          <a:xfrm>
            <a:off x="8028384" y="1707654"/>
            <a:ext cx="657552" cy="1323439"/>
          </a:xfrm>
          <a:prstGeom prst="rect">
            <a:avLst/>
          </a:prstGeom>
          <a:noFill/>
        </p:spPr>
        <p:txBody>
          <a:bodyPr wrap="none" rtlCol="0">
            <a:spAutoFit/>
          </a:bodyPr>
          <a:lstStyle/>
          <a:p>
            <a:r>
              <a:rPr lang="en-US" altLang="zh-CN" sz="8000" b="1" dirty="0" smtClean="0">
                <a:latin typeface="Agency FB" pitchFamily="34" charset="0"/>
              </a:rPr>
              <a:t>9</a:t>
            </a:r>
            <a:endParaRPr lang="zh-CN" altLang="en-US" sz="8000" b="1" dirty="0">
              <a:latin typeface="Agency FB" pitchFamily="34" charset="0"/>
            </a:endParaRPr>
          </a:p>
        </p:txBody>
      </p:sp>
      <p:sp>
        <p:nvSpPr>
          <p:cNvPr id="33" name="矩形 32"/>
          <p:cNvSpPr/>
          <p:nvPr/>
        </p:nvSpPr>
        <p:spPr bwMode="gray">
          <a:xfrm>
            <a:off x="6156176" y="1779662"/>
            <a:ext cx="864096" cy="3168352"/>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9843776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b="33181"/>
          <a:stretch>
            <a:fillRect/>
          </a:stretch>
        </p:blipFill>
        <p:spPr bwMode="auto">
          <a:xfrm>
            <a:off x="683568" y="1131590"/>
            <a:ext cx="7722371" cy="3312368"/>
          </a:xfrm>
          <a:prstGeom prst="rect">
            <a:avLst/>
          </a:prstGeom>
          <a:noFill/>
          <a:ln w="9525">
            <a:noFill/>
            <a:miter lim="800000"/>
            <a:headEnd/>
            <a:tailEnd/>
          </a:ln>
        </p:spPr>
      </p:pic>
      <p:sp>
        <p:nvSpPr>
          <p:cNvPr id="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5" name="TextBox 4"/>
          <p:cNvSpPr txBox="1"/>
          <p:nvPr/>
        </p:nvSpPr>
        <p:spPr>
          <a:xfrm>
            <a:off x="323528" y="627534"/>
            <a:ext cx="5697394"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发行人编辑公告：</a:t>
            </a:r>
            <a:r>
              <a:rPr lang="en-US" altLang="zh-CN" sz="2400" b="1" dirty="0" smtClean="0">
                <a:latin typeface="微软雅黑" pitchFamily="34" charset="-122"/>
                <a:ea typeface="微软雅黑" pitchFamily="34" charset="-122"/>
              </a:rPr>
              <a:t>1</a:t>
            </a:r>
            <a:r>
              <a:rPr lang="zh-CN" altLang="en-US" sz="2400" b="1" dirty="0" smtClean="0">
                <a:latin typeface="微软雅黑" pitchFamily="34" charset="-122"/>
                <a:ea typeface="微软雅黑" pitchFamily="34" charset="-122"/>
              </a:rPr>
              <a:t>、</a:t>
            </a:r>
            <a:r>
              <a:rPr lang="en-US" altLang="zh-CN" sz="2400" b="1" dirty="0" smtClean="0">
                <a:latin typeface="微软雅黑" pitchFamily="34" charset="-122"/>
                <a:ea typeface="微软雅黑" pitchFamily="34" charset="-122"/>
              </a:rPr>
              <a:t> </a:t>
            </a:r>
            <a:r>
              <a:rPr lang="zh-CN" altLang="en-US" sz="2400" b="1" dirty="0" smtClean="0">
                <a:latin typeface="微软雅黑" pitchFamily="34" charset="-122"/>
                <a:ea typeface="微软雅黑" pitchFamily="34" charset="-122"/>
              </a:rPr>
              <a:t>点击“开始办理”</a:t>
            </a:r>
            <a:endParaRPr lang="zh-CN" altLang="en-US" sz="2400" b="1" dirty="0">
              <a:latin typeface="微软雅黑" pitchFamily="34" charset="-122"/>
              <a:ea typeface="微软雅黑" pitchFamily="34" charset="-122"/>
            </a:endParaRPr>
          </a:p>
        </p:txBody>
      </p:sp>
      <p:sp>
        <p:nvSpPr>
          <p:cNvPr id="6" name="矩形 5"/>
          <p:cNvSpPr/>
          <p:nvPr/>
        </p:nvSpPr>
        <p:spPr bwMode="gray">
          <a:xfrm>
            <a:off x="6876256" y="3939902"/>
            <a:ext cx="1118405" cy="270292"/>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4339" name="Picture 3"/>
          <p:cNvPicPr>
            <a:picLocks noChangeAspect="1" noChangeArrowheads="1"/>
          </p:cNvPicPr>
          <p:nvPr/>
        </p:nvPicPr>
        <p:blipFill>
          <a:blip r:embed="rId3" cstate="print"/>
          <a:srcRect/>
          <a:stretch>
            <a:fillRect/>
          </a:stretch>
        </p:blipFill>
        <p:spPr bwMode="auto">
          <a:xfrm>
            <a:off x="1835696" y="1779662"/>
            <a:ext cx="1117836" cy="216024"/>
          </a:xfrm>
          <a:prstGeom prst="rect">
            <a:avLst/>
          </a:prstGeom>
          <a:noFill/>
          <a:ln w="9525">
            <a:noFill/>
            <a:miter lim="800000"/>
            <a:headEnd/>
            <a:tailEnd/>
          </a:ln>
        </p:spPr>
      </p:pic>
      <p:sp>
        <p:nvSpPr>
          <p:cNvPr id="8" name="矩形 7"/>
          <p:cNvSpPr/>
          <p:nvPr/>
        </p:nvSpPr>
        <p:spPr bwMode="gray">
          <a:xfrm>
            <a:off x="4716016" y="2067694"/>
            <a:ext cx="792089" cy="28803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41</a:t>
            </a:fld>
            <a:endParaRPr lang="en-US" altLang="zh-CN"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755576" y="1203598"/>
            <a:ext cx="7369573" cy="3384376"/>
          </a:xfrm>
          <a:prstGeom prst="rect">
            <a:avLst/>
          </a:prstGeom>
          <a:noFill/>
          <a:ln w="9525">
            <a:noFill/>
            <a:miter lim="800000"/>
            <a:headEnd/>
            <a:tailEnd/>
          </a:ln>
        </p:spPr>
      </p:pic>
      <p:sp>
        <p:nvSpPr>
          <p:cNvPr id="4" name="矩形 3"/>
          <p:cNvSpPr/>
          <p:nvPr/>
        </p:nvSpPr>
        <p:spPr bwMode="gray">
          <a:xfrm>
            <a:off x="2267745" y="3147813"/>
            <a:ext cx="1008112" cy="216024"/>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矩形 4"/>
          <p:cNvSpPr/>
          <p:nvPr/>
        </p:nvSpPr>
        <p:spPr bwMode="gray">
          <a:xfrm>
            <a:off x="2267744" y="2643757"/>
            <a:ext cx="1296144" cy="288032"/>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矩形 5"/>
          <p:cNvSpPr/>
          <p:nvPr/>
        </p:nvSpPr>
        <p:spPr bwMode="gray">
          <a:xfrm>
            <a:off x="2267744" y="2139701"/>
            <a:ext cx="1440160" cy="288032"/>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矩形 6"/>
          <p:cNvSpPr/>
          <p:nvPr/>
        </p:nvSpPr>
        <p:spPr bwMode="gray">
          <a:xfrm>
            <a:off x="2267744" y="4083918"/>
            <a:ext cx="1008112" cy="216024"/>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323528" y="627534"/>
            <a:ext cx="6620723"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发行人编辑公告：</a:t>
            </a:r>
            <a:r>
              <a:rPr lang="en-US" altLang="zh-CN" sz="2400" b="1" dirty="0" smtClean="0">
                <a:latin typeface="微软雅黑" pitchFamily="34" charset="-122"/>
                <a:ea typeface="微软雅黑" pitchFamily="34" charset="-122"/>
              </a:rPr>
              <a:t>2</a:t>
            </a:r>
            <a:r>
              <a:rPr lang="zh-CN" altLang="en-US" sz="2400" b="1" dirty="0" smtClean="0">
                <a:latin typeface="微软雅黑" pitchFamily="34" charset="-122"/>
                <a:ea typeface="微软雅黑" pitchFamily="34" charset="-122"/>
              </a:rPr>
              <a:t>、</a:t>
            </a:r>
            <a:r>
              <a:rPr lang="en-US" altLang="zh-CN" sz="2400" b="1" dirty="0" smtClean="0">
                <a:latin typeface="微软雅黑" pitchFamily="34" charset="-122"/>
                <a:ea typeface="微软雅黑" pitchFamily="34" charset="-122"/>
              </a:rPr>
              <a:t> </a:t>
            </a:r>
            <a:r>
              <a:rPr lang="zh-CN" altLang="en-US" sz="2400" b="1" dirty="0" smtClean="0">
                <a:latin typeface="微软雅黑" pitchFamily="34" charset="-122"/>
                <a:ea typeface="微软雅黑" pitchFamily="34" charset="-122"/>
              </a:rPr>
              <a:t>录入可转让日并生成公告</a:t>
            </a:r>
            <a:endParaRPr lang="zh-CN" altLang="en-US" sz="2400" b="1" dirty="0">
              <a:latin typeface="微软雅黑" pitchFamily="34" charset="-122"/>
              <a:ea typeface="微软雅黑" pitchFamily="34" charset="-122"/>
            </a:endParaRPr>
          </a:p>
        </p:txBody>
      </p:sp>
      <p:sp>
        <p:nvSpPr>
          <p:cNvPr id="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42</a:t>
            </a:fld>
            <a:endParaRPr lang="en-US" altLang="zh-CN" dirty="0"/>
          </a:p>
        </p:txBody>
      </p:sp>
      <p:sp>
        <p:nvSpPr>
          <p:cNvPr id="11" name="矩形 10"/>
          <p:cNvSpPr/>
          <p:nvPr/>
        </p:nvSpPr>
        <p:spPr>
          <a:xfrm>
            <a:off x="3635896" y="2571750"/>
            <a:ext cx="5256584" cy="1477328"/>
          </a:xfrm>
          <a:prstGeom prst="rect">
            <a:avLst/>
          </a:prstGeom>
        </p:spPr>
        <p:txBody>
          <a:bodyPr wrap="square">
            <a:spAutoFit/>
          </a:bodyPr>
          <a:lstStyle/>
          <a:p>
            <a:pPr>
              <a:buClr>
                <a:srgbClr val="FF0000"/>
              </a:buClr>
              <a:buFont typeface="Wingdings" pitchFamily="2" charset="2"/>
              <a:buChar char="l"/>
            </a:pPr>
            <a:r>
              <a:rPr lang="zh-CN" altLang="en-US" b="1" dirty="0" smtClean="0">
                <a:latin typeface="楷体_GB2312" pitchFamily="49" charset="-122"/>
                <a:ea typeface="楷体_GB2312" pitchFamily="49" charset="-122"/>
              </a:rPr>
              <a:t>公告中披露的新增股份的可转让日（</a:t>
            </a:r>
            <a:r>
              <a:rPr lang="en-US" altLang="zh-CN" b="1" dirty="0" smtClean="0">
                <a:latin typeface="楷体_GB2312" pitchFamily="49" charset="-122"/>
                <a:ea typeface="楷体_GB2312" pitchFamily="49" charset="-122"/>
              </a:rPr>
              <a:t>T</a:t>
            </a:r>
            <a:r>
              <a:rPr lang="zh-CN" altLang="en-US" b="1" dirty="0" smtClean="0">
                <a:latin typeface="楷体_GB2312" pitchFamily="49" charset="-122"/>
                <a:ea typeface="楷体_GB2312" pitchFamily="49" charset="-122"/>
              </a:rPr>
              <a:t>日）由发行人</a:t>
            </a:r>
            <a:r>
              <a:rPr lang="zh-CN" altLang="en-US" b="1" dirty="0" smtClean="0">
                <a:solidFill>
                  <a:srgbClr val="C00000"/>
                </a:solidFill>
                <a:latin typeface="楷体_GB2312" pitchFamily="49" charset="-122"/>
                <a:ea typeface="楷体_GB2312" pitchFamily="49" charset="-122"/>
              </a:rPr>
              <a:t>自行确定。</a:t>
            </a:r>
            <a:endParaRPr lang="en-US" altLang="zh-CN" b="1" dirty="0" smtClean="0">
              <a:solidFill>
                <a:srgbClr val="C00000"/>
              </a:solidFill>
              <a:latin typeface="楷体_GB2312" pitchFamily="49" charset="-122"/>
              <a:ea typeface="楷体_GB2312" pitchFamily="49" charset="-122"/>
            </a:endParaRPr>
          </a:p>
          <a:p>
            <a:pPr>
              <a:buClr>
                <a:srgbClr val="FF0000"/>
              </a:buClr>
              <a:buFont typeface="Wingdings" pitchFamily="2" charset="2"/>
              <a:buChar char="l"/>
            </a:pPr>
            <a:r>
              <a:rPr lang="zh-CN" altLang="en-US" b="1" dirty="0" smtClean="0">
                <a:latin typeface="楷体_GB2312" pitchFamily="49" charset="-122"/>
                <a:ea typeface="楷体_GB2312" pitchFamily="49" charset="-122"/>
              </a:rPr>
              <a:t>可转让日应至少与填写当日</a:t>
            </a:r>
            <a:r>
              <a:rPr lang="zh-CN" altLang="en-US" b="1" dirty="0" smtClean="0">
                <a:solidFill>
                  <a:srgbClr val="FF0000"/>
                </a:solidFill>
                <a:latin typeface="楷体_GB2312" pitchFamily="49" charset="-122"/>
                <a:ea typeface="楷体_GB2312" pitchFamily="49" charset="-122"/>
              </a:rPr>
              <a:t>隔三个交易日</a:t>
            </a:r>
            <a:r>
              <a:rPr lang="zh-CN" altLang="en-US" b="1" dirty="0" smtClean="0">
                <a:latin typeface="楷体_GB2312" pitchFamily="49" charset="-122"/>
                <a:ea typeface="楷体_GB2312" pitchFamily="49" charset="-122"/>
              </a:rPr>
              <a:t>。例，今天是</a:t>
            </a:r>
            <a:r>
              <a:rPr lang="en-US" altLang="zh-CN" b="1" dirty="0" smtClean="0">
                <a:latin typeface="楷体_GB2312" pitchFamily="49" charset="-122"/>
                <a:ea typeface="楷体_GB2312" pitchFamily="49" charset="-122"/>
              </a:rPr>
              <a:t>5</a:t>
            </a:r>
            <a:r>
              <a:rPr lang="zh-CN" altLang="en-US" b="1" dirty="0" smtClean="0">
                <a:latin typeface="楷体_GB2312" pitchFamily="49" charset="-122"/>
                <a:ea typeface="楷体_GB2312" pitchFamily="49" charset="-122"/>
              </a:rPr>
              <a:t>月</a:t>
            </a:r>
            <a:r>
              <a:rPr lang="en-US" altLang="zh-CN" b="1" dirty="0" smtClean="0">
                <a:latin typeface="楷体_GB2312" pitchFamily="49" charset="-122"/>
                <a:ea typeface="楷体_GB2312" pitchFamily="49" charset="-122"/>
              </a:rPr>
              <a:t>21</a:t>
            </a:r>
            <a:r>
              <a:rPr lang="zh-CN" altLang="en-US" b="1" dirty="0" smtClean="0">
                <a:latin typeface="楷体_GB2312" pitchFamily="49" charset="-122"/>
                <a:ea typeface="楷体_GB2312" pitchFamily="49" charset="-122"/>
              </a:rPr>
              <a:t>日，最早的可转让日为</a:t>
            </a:r>
            <a:r>
              <a:rPr lang="en-US" altLang="zh-CN" b="1" dirty="0" smtClean="0">
                <a:latin typeface="楷体_GB2312" pitchFamily="49" charset="-122"/>
                <a:ea typeface="楷体_GB2312" pitchFamily="49" charset="-122"/>
              </a:rPr>
              <a:t>2019</a:t>
            </a:r>
            <a:r>
              <a:rPr lang="zh-CN" altLang="en-US" b="1" dirty="0" smtClean="0">
                <a:latin typeface="楷体_GB2312" pitchFamily="49" charset="-122"/>
                <a:ea typeface="楷体_GB2312" pitchFamily="49" charset="-122"/>
              </a:rPr>
              <a:t>年</a:t>
            </a:r>
            <a:r>
              <a:rPr lang="en-US" altLang="zh-CN" b="1" dirty="0" smtClean="0">
                <a:latin typeface="楷体_GB2312" pitchFamily="49" charset="-122"/>
                <a:ea typeface="楷体_GB2312" pitchFamily="49" charset="-122"/>
              </a:rPr>
              <a:t>5</a:t>
            </a:r>
            <a:r>
              <a:rPr lang="zh-CN" altLang="en-US" b="1" dirty="0" smtClean="0">
                <a:latin typeface="楷体_GB2312" pitchFamily="49" charset="-122"/>
                <a:ea typeface="楷体_GB2312" pitchFamily="49" charset="-122"/>
              </a:rPr>
              <a:t>月</a:t>
            </a:r>
            <a:r>
              <a:rPr lang="en-US" altLang="zh-CN" b="1" dirty="0" smtClean="0">
                <a:latin typeface="楷体_GB2312" pitchFamily="49" charset="-122"/>
                <a:ea typeface="楷体_GB2312" pitchFamily="49" charset="-122"/>
              </a:rPr>
              <a:t>24</a:t>
            </a:r>
            <a:r>
              <a:rPr lang="zh-CN" altLang="en-US" b="1" dirty="0" smtClean="0">
                <a:latin typeface="楷体_GB2312" pitchFamily="49" charset="-122"/>
                <a:ea typeface="楷体_GB2312" pitchFamily="49" charset="-122"/>
              </a:rPr>
              <a:t>日。</a:t>
            </a:r>
            <a:endParaRPr lang="en-US" altLang="zh-CN" b="1" dirty="0" smtClean="0">
              <a:latin typeface="楷体_GB2312" pitchFamily="49" charset="-122"/>
              <a:ea typeface="楷体_GB2312" pitchFamily="49" charset="-122"/>
            </a:endParaRPr>
          </a:p>
          <a:p>
            <a:pPr>
              <a:buClr>
                <a:srgbClr val="FF0000"/>
              </a:buClr>
              <a:buFont typeface="Wingdings" pitchFamily="2" charset="2"/>
              <a:buChar char="l"/>
            </a:pPr>
            <a:r>
              <a:rPr lang="zh-CN" altLang="en-US" b="1" dirty="0" smtClean="0">
                <a:latin typeface="楷体_GB2312" pitchFamily="49" charset="-122"/>
                <a:ea typeface="楷体_GB2312" pitchFamily="49" charset="-122"/>
              </a:rPr>
              <a:t>主办券商应在</a:t>
            </a:r>
            <a:r>
              <a:rPr lang="en-US" altLang="zh-CN" b="1" dirty="0" smtClean="0">
                <a:solidFill>
                  <a:srgbClr val="FF0000"/>
                </a:solidFill>
                <a:latin typeface="楷体_GB2312" pitchFamily="49" charset="-122"/>
                <a:ea typeface="楷体_GB2312" pitchFamily="49" charset="-122"/>
              </a:rPr>
              <a:t>T-3</a:t>
            </a:r>
            <a:r>
              <a:rPr lang="zh-CN" altLang="en-US" b="1" dirty="0" smtClean="0">
                <a:solidFill>
                  <a:srgbClr val="FF0000"/>
                </a:solidFill>
                <a:latin typeface="楷体_GB2312" pitchFamily="49" charset="-122"/>
                <a:ea typeface="楷体_GB2312" pitchFamily="49" charset="-122"/>
              </a:rPr>
              <a:t>日</a:t>
            </a:r>
            <a:r>
              <a:rPr lang="en-US" altLang="zh-CN" b="1" dirty="0" smtClean="0">
                <a:solidFill>
                  <a:srgbClr val="FF0000"/>
                </a:solidFill>
                <a:latin typeface="楷体_GB2312" pitchFamily="49" charset="-122"/>
                <a:ea typeface="楷体_GB2312" pitchFamily="49" charset="-122"/>
              </a:rPr>
              <a:t>16</a:t>
            </a:r>
            <a:r>
              <a:rPr lang="zh-CN" altLang="en-US" b="1" dirty="0" smtClean="0">
                <a:solidFill>
                  <a:srgbClr val="FF0000"/>
                </a:solidFill>
                <a:latin typeface="楷体_GB2312" pitchFamily="49" charset="-122"/>
                <a:ea typeface="楷体_GB2312" pitchFamily="49" charset="-122"/>
              </a:rPr>
              <a:t>：</a:t>
            </a:r>
            <a:r>
              <a:rPr lang="en-US" altLang="zh-CN" b="1" dirty="0" smtClean="0">
                <a:solidFill>
                  <a:srgbClr val="FF0000"/>
                </a:solidFill>
                <a:latin typeface="楷体_GB2312" pitchFamily="49" charset="-122"/>
                <a:ea typeface="楷体_GB2312" pitchFamily="49" charset="-122"/>
              </a:rPr>
              <a:t>30</a:t>
            </a:r>
            <a:r>
              <a:rPr lang="zh-CN" altLang="en-US" b="1" dirty="0" smtClean="0">
                <a:solidFill>
                  <a:srgbClr val="FF0000"/>
                </a:solidFill>
                <a:latin typeface="楷体_GB2312" pitchFamily="49" charset="-122"/>
                <a:ea typeface="楷体_GB2312" pitchFamily="49" charset="-122"/>
              </a:rPr>
              <a:t>前提交公告</a:t>
            </a:r>
            <a:r>
              <a:rPr lang="zh-CN" altLang="en-US" b="1" dirty="0" smtClean="0">
                <a:latin typeface="楷体_GB2312" pitchFamily="49" charset="-122"/>
                <a:ea typeface="楷体_GB2312" pitchFamily="49" charset="-122"/>
              </a:rPr>
              <a: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00035" y="696503"/>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新增股份登记流程图</a:t>
            </a:r>
            <a:endParaRPr lang="zh-CN" altLang="en-US" sz="2400" b="1" dirty="0">
              <a:latin typeface="黑体" pitchFamily="49" charset="-122"/>
              <a:ea typeface="黑体" pitchFamily="49" charset="-122"/>
            </a:endParaRPr>
          </a:p>
        </p:txBody>
      </p:sp>
      <p:sp>
        <p:nvSpPr>
          <p:cNvPr id="32" name="矩形 31"/>
          <p:cNvSpPr/>
          <p:nvPr/>
        </p:nvSpPr>
        <p:spPr>
          <a:xfrm>
            <a:off x="539552" y="1203598"/>
            <a:ext cx="5976664" cy="646331"/>
          </a:xfrm>
          <a:prstGeom prst="rect">
            <a:avLst/>
          </a:prstGeom>
        </p:spPr>
        <p:txBody>
          <a:bodyPr wrap="square">
            <a:spAutoFit/>
          </a:bodyPr>
          <a:lstStyle/>
          <a:p>
            <a:r>
              <a:rPr lang="zh-CN" altLang="en-US" b="1" dirty="0" smtClean="0">
                <a:latin typeface="微软雅黑" pitchFamily="34" charset="-122"/>
                <a:ea typeface="微软雅黑" pitchFamily="34" charset="-122"/>
              </a:rPr>
              <a:t>可转让日</a:t>
            </a:r>
            <a:r>
              <a:rPr lang="en-US" altLang="zh-CN" b="1" dirty="0" smtClean="0">
                <a:latin typeface="微软雅黑" pitchFamily="34" charset="-122"/>
                <a:ea typeface="微软雅黑" pitchFamily="34" charset="-122"/>
              </a:rPr>
              <a:t>9</a:t>
            </a: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30</a:t>
            </a:r>
            <a:r>
              <a:rPr lang="zh-CN" altLang="en-US" b="1" dirty="0" smtClean="0">
                <a:latin typeface="微软雅黑" pitchFamily="34" charset="-122"/>
                <a:ea typeface="微软雅黑" pitchFamily="34" charset="-122"/>
              </a:rPr>
              <a:t>以后</a:t>
            </a:r>
            <a:r>
              <a:rPr lang="zh-CN" altLang="en-US" b="1" dirty="0" smtClean="0">
                <a:latin typeface="微软雅黑" pitchFamily="34" charset="-122"/>
                <a:ea typeface="微软雅黑" pitchFamily="34" charset="-122"/>
              </a:rPr>
              <a:t>：</a:t>
            </a:r>
            <a:endParaRPr lang="zh-CN" altLang="en-US" b="1" dirty="0" smtClean="0">
              <a:latin typeface="华文楷体" pitchFamily="2" charset="-122"/>
              <a:ea typeface="华文楷体" pitchFamily="2" charset="-122"/>
            </a:endParaRPr>
          </a:p>
          <a:p>
            <a:endParaRPr lang="zh-CN" altLang="en-US" b="1" dirty="0" smtClean="0">
              <a:latin typeface="华文楷体" pitchFamily="2" charset="-122"/>
              <a:ea typeface="华文楷体" pitchFamily="2" charset="-122"/>
            </a:endParaRPr>
          </a:p>
        </p:txBody>
      </p:sp>
      <p:sp>
        <p:nvSpPr>
          <p:cNvPr id="4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4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43</a:t>
            </a:fld>
            <a:endParaRPr lang="en-US" altLang="zh-CN" dirty="0"/>
          </a:p>
        </p:txBody>
      </p:sp>
      <p:sp>
        <p:nvSpPr>
          <p:cNvPr id="47" name="圆角矩形 4"/>
          <p:cNvSpPr/>
          <p:nvPr/>
        </p:nvSpPr>
        <p:spPr>
          <a:xfrm>
            <a:off x="7318753" y="3900660"/>
            <a:ext cx="1129973" cy="6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bg1"/>
              </a:solidFill>
              <a:latin typeface="微软雅黑" pitchFamily="34" charset="-122"/>
              <a:ea typeface="微软雅黑" pitchFamily="34" charset="-122"/>
            </a:endParaRPr>
          </a:p>
        </p:txBody>
      </p:sp>
      <p:graphicFrame>
        <p:nvGraphicFramePr>
          <p:cNvPr id="74" name="图示 73"/>
          <p:cNvGraphicFramePr/>
          <p:nvPr>
            <p:extLst>
              <p:ext uri="{D42A27DB-BD31-4B8C-83A1-F6EECF244321}">
                <p14:modId xmlns="" xmlns:p14="http://schemas.microsoft.com/office/powerpoint/2010/main" val="3374665528"/>
              </p:ext>
            </p:extLst>
          </p:nvPr>
        </p:nvGraphicFramePr>
        <p:xfrm>
          <a:off x="0" y="2406078"/>
          <a:ext cx="9072594" cy="1524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5" name="TextBox 74"/>
          <p:cNvSpPr txBox="1"/>
          <p:nvPr/>
        </p:nvSpPr>
        <p:spPr>
          <a:xfrm>
            <a:off x="323528" y="1707654"/>
            <a:ext cx="425116" cy="1323439"/>
          </a:xfrm>
          <a:prstGeom prst="rect">
            <a:avLst/>
          </a:prstGeom>
          <a:noFill/>
        </p:spPr>
        <p:txBody>
          <a:bodyPr wrap="none" rtlCol="0">
            <a:spAutoFit/>
          </a:bodyPr>
          <a:lstStyle/>
          <a:p>
            <a:r>
              <a:rPr lang="en-US" altLang="zh-CN" sz="8000" b="1" dirty="0" smtClean="0">
                <a:latin typeface="Agency FB" pitchFamily="34" charset="0"/>
              </a:rPr>
              <a:t>1</a:t>
            </a:r>
            <a:endParaRPr lang="zh-CN" altLang="en-US" sz="8000" b="1" dirty="0">
              <a:latin typeface="Agency FB" pitchFamily="34" charset="0"/>
            </a:endParaRPr>
          </a:p>
        </p:txBody>
      </p:sp>
      <p:sp>
        <p:nvSpPr>
          <p:cNvPr id="76" name="TextBox 75"/>
          <p:cNvSpPr txBox="1"/>
          <p:nvPr/>
        </p:nvSpPr>
        <p:spPr>
          <a:xfrm>
            <a:off x="1187624" y="1707654"/>
            <a:ext cx="636713" cy="1323439"/>
          </a:xfrm>
          <a:prstGeom prst="rect">
            <a:avLst/>
          </a:prstGeom>
          <a:noFill/>
        </p:spPr>
        <p:txBody>
          <a:bodyPr wrap="none" rtlCol="0">
            <a:spAutoFit/>
          </a:bodyPr>
          <a:lstStyle/>
          <a:p>
            <a:r>
              <a:rPr lang="en-US" altLang="zh-CN" sz="8000" b="1" dirty="0" smtClean="0">
                <a:latin typeface="Agency FB" pitchFamily="34" charset="0"/>
              </a:rPr>
              <a:t>2</a:t>
            </a:r>
            <a:endParaRPr lang="zh-CN" altLang="en-US" sz="8000" b="1" dirty="0">
              <a:latin typeface="Agency FB" pitchFamily="34" charset="0"/>
            </a:endParaRPr>
          </a:p>
        </p:txBody>
      </p:sp>
      <p:sp>
        <p:nvSpPr>
          <p:cNvPr id="77" name="TextBox 76"/>
          <p:cNvSpPr txBox="1"/>
          <p:nvPr/>
        </p:nvSpPr>
        <p:spPr>
          <a:xfrm>
            <a:off x="2267744" y="1707654"/>
            <a:ext cx="655949" cy="1323439"/>
          </a:xfrm>
          <a:prstGeom prst="rect">
            <a:avLst/>
          </a:prstGeom>
          <a:noFill/>
        </p:spPr>
        <p:txBody>
          <a:bodyPr wrap="none" rtlCol="0">
            <a:spAutoFit/>
          </a:bodyPr>
          <a:lstStyle/>
          <a:p>
            <a:r>
              <a:rPr lang="en-US" altLang="zh-CN" sz="8000" b="1" dirty="0" smtClean="0">
                <a:latin typeface="Agency FB" pitchFamily="34" charset="0"/>
              </a:rPr>
              <a:t>3</a:t>
            </a:r>
            <a:endParaRPr lang="zh-CN" altLang="en-US" sz="8000" b="1" dirty="0">
              <a:latin typeface="Agency FB" pitchFamily="34" charset="0"/>
            </a:endParaRPr>
          </a:p>
        </p:txBody>
      </p:sp>
      <p:sp>
        <p:nvSpPr>
          <p:cNvPr id="78" name="TextBox 77"/>
          <p:cNvSpPr txBox="1"/>
          <p:nvPr/>
        </p:nvSpPr>
        <p:spPr>
          <a:xfrm>
            <a:off x="3275856" y="1707654"/>
            <a:ext cx="651140" cy="1323439"/>
          </a:xfrm>
          <a:prstGeom prst="rect">
            <a:avLst/>
          </a:prstGeom>
          <a:noFill/>
        </p:spPr>
        <p:txBody>
          <a:bodyPr wrap="none" rtlCol="0">
            <a:spAutoFit/>
          </a:bodyPr>
          <a:lstStyle/>
          <a:p>
            <a:r>
              <a:rPr lang="en-US" altLang="zh-CN" sz="8000" b="1" dirty="0" smtClean="0">
                <a:latin typeface="Agency FB" pitchFamily="34" charset="0"/>
              </a:rPr>
              <a:t>4</a:t>
            </a:r>
            <a:endParaRPr lang="zh-CN" altLang="en-US" sz="8000" b="1" dirty="0">
              <a:latin typeface="Agency FB" pitchFamily="34" charset="0"/>
            </a:endParaRPr>
          </a:p>
        </p:txBody>
      </p:sp>
      <p:sp>
        <p:nvSpPr>
          <p:cNvPr id="79" name="矩形 78"/>
          <p:cNvSpPr/>
          <p:nvPr/>
        </p:nvSpPr>
        <p:spPr>
          <a:xfrm>
            <a:off x="1043608" y="3435846"/>
            <a:ext cx="1224136" cy="646331"/>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 完善申请</a:t>
            </a:r>
            <a:endParaRPr lang="zh-CN" altLang="en-US" dirty="0">
              <a:solidFill>
                <a:srgbClr val="0070C0"/>
              </a:solidFill>
              <a:latin typeface="黑体" panose="02010609060101010101" pitchFamily="49" charset="-122"/>
              <a:ea typeface="黑体" panose="02010609060101010101" pitchFamily="49" charset="-122"/>
            </a:endParaRPr>
          </a:p>
        </p:txBody>
      </p:sp>
      <p:sp>
        <p:nvSpPr>
          <p:cNvPr id="80" name="TextBox 20"/>
          <p:cNvSpPr txBox="1"/>
          <p:nvPr/>
        </p:nvSpPr>
        <p:spPr>
          <a:xfrm>
            <a:off x="4283968" y="1707654"/>
            <a:ext cx="651140" cy="1323439"/>
          </a:xfrm>
          <a:prstGeom prst="rect">
            <a:avLst/>
          </a:prstGeom>
          <a:noFill/>
        </p:spPr>
        <p:txBody>
          <a:bodyPr wrap="none" rtlCol="0">
            <a:spAutoFit/>
          </a:bodyPr>
          <a:lstStyle/>
          <a:p>
            <a:r>
              <a:rPr lang="en-US" altLang="zh-CN" sz="8000" b="1" dirty="0" smtClean="0">
                <a:latin typeface="Agency FB" pitchFamily="34" charset="0"/>
              </a:rPr>
              <a:t>5</a:t>
            </a:r>
            <a:endParaRPr lang="zh-CN" altLang="en-US" sz="8000" b="1" dirty="0">
              <a:latin typeface="Agency FB" pitchFamily="34" charset="0"/>
            </a:endParaRPr>
          </a:p>
        </p:txBody>
      </p:sp>
      <p:sp>
        <p:nvSpPr>
          <p:cNvPr id="81" name="TextBox 20"/>
          <p:cNvSpPr txBox="1"/>
          <p:nvPr/>
        </p:nvSpPr>
        <p:spPr>
          <a:xfrm>
            <a:off x="5220072" y="1707654"/>
            <a:ext cx="657552" cy="1323439"/>
          </a:xfrm>
          <a:prstGeom prst="rect">
            <a:avLst/>
          </a:prstGeom>
          <a:noFill/>
        </p:spPr>
        <p:txBody>
          <a:bodyPr wrap="none" rtlCol="0">
            <a:spAutoFit/>
          </a:bodyPr>
          <a:lstStyle/>
          <a:p>
            <a:r>
              <a:rPr lang="en-US" altLang="zh-CN" sz="8000" b="1" dirty="0" smtClean="0">
                <a:latin typeface="Agency FB" pitchFamily="34" charset="0"/>
              </a:rPr>
              <a:t>6</a:t>
            </a:r>
            <a:endParaRPr lang="zh-CN" altLang="en-US" sz="8000" b="1" dirty="0">
              <a:latin typeface="Agency FB" pitchFamily="34" charset="0"/>
            </a:endParaRPr>
          </a:p>
        </p:txBody>
      </p:sp>
      <p:sp>
        <p:nvSpPr>
          <p:cNvPr id="82" name="矩形 81"/>
          <p:cNvSpPr/>
          <p:nvPr/>
        </p:nvSpPr>
        <p:spPr>
          <a:xfrm>
            <a:off x="0" y="3435846"/>
            <a:ext cx="1224136" cy="74328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申请</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83" name="矩形 82"/>
          <p:cNvSpPr/>
          <p:nvPr/>
        </p:nvSpPr>
        <p:spPr>
          <a:xfrm>
            <a:off x="1979712" y="3435846"/>
            <a:ext cx="1224136" cy="743280"/>
          </a:xfrm>
          <a:prstGeom prst="rect">
            <a:avLst/>
          </a:prstGeom>
        </p:spPr>
        <p:txBody>
          <a:bodyPr wrap="square">
            <a:spAutoFit/>
          </a:bodyPr>
          <a:lstStyle/>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a:t>
            </a:r>
            <a:endParaRPr lang="en-US" altLang="zh-CN" dirty="0" smtClean="0">
              <a:solidFill>
                <a:srgbClr val="FF0000"/>
              </a:solidFill>
              <a:latin typeface="黑体" panose="02010609060101010101" pitchFamily="49" charset="-122"/>
              <a:ea typeface="黑体" panose="02010609060101010101" pitchFamily="49" charset="-122"/>
            </a:endParaRPr>
          </a:p>
          <a:p>
            <a:pPr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确认</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84" name="矩形 83"/>
          <p:cNvSpPr/>
          <p:nvPr/>
        </p:nvSpPr>
        <p:spPr>
          <a:xfrm>
            <a:off x="2915816" y="3435846"/>
            <a:ext cx="1224136" cy="646331"/>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p:txBody>
      </p:sp>
      <p:sp>
        <p:nvSpPr>
          <p:cNvPr id="85" name="TextBox 20"/>
          <p:cNvSpPr txBox="1"/>
          <p:nvPr/>
        </p:nvSpPr>
        <p:spPr>
          <a:xfrm>
            <a:off x="6300192" y="1707654"/>
            <a:ext cx="627095" cy="1323439"/>
          </a:xfrm>
          <a:prstGeom prst="rect">
            <a:avLst/>
          </a:prstGeom>
          <a:noFill/>
        </p:spPr>
        <p:txBody>
          <a:bodyPr wrap="none" rtlCol="0">
            <a:spAutoFit/>
          </a:bodyPr>
          <a:lstStyle/>
          <a:p>
            <a:r>
              <a:rPr lang="en-US" altLang="zh-CN" sz="8000" b="1" dirty="0" smtClean="0">
                <a:latin typeface="Agency FB" pitchFamily="34" charset="0"/>
              </a:rPr>
              <a:t>7</a:t>
            </a:r>
            <a:endParaRPr lang="zh-CN" altLang="en-US" sz="8000" b="1" dirty="0">
              <a:latin typeface="Agency FB" pitchFamily="34" charset="0"/>
            </a:endParaRPr>
          </a:p>
        </p:txBody>
      </p:sp>
      <p:sp>
        <p:nvSpPr>
          <p:cNvPr id="86" name="矩形 85"/>
          <p:cNvSpPr/>
          <p:nvPr/>
        </p:nvSpPr>
        <p:spPr>
          <a:xfrm>
            <a:off x="4932040" y="3363838"/>
            <a:ext cx="1224136" cy="1297278"/>
          </a:xfrm>
          <a:prstGeom prst="rect">
            <a:avLst/>
          </a:prstGeom>
        </p:spPr>
        <p:txBody>
          <a:bodyPr wrap="square">
            <a:spAutoFit/>
          </a:bodyPr>
          <a:lstStyle/>
          <a:p>
            <a:pPr lvl="0" algn="ctr" defTabSz="1066800">
              <a:spcAft>
                <a:spcPct val="35000"/>
              </a:spcAft>
            </a:pPr>
            <a:r>
              <a:rPr lang="zh-CN" altLang="en-US" dirty="0" smtClean="0">
                <a:latin typeface="黑体" panose="02010609060101010101" pitchFamily="49" charset="-122"/>
                <a:ea typeface="黑体" panose="02010609060101010101" pitchFamily="49" charset="-122"/>
              </a:rPr>
              <a:t>中国结算审核</a:t>
            </a:r>
            <a:endParaRPr lang="en-US" altLang="zh-CN" dirty="0" smtClean="0">
              <a:latin typeface="黑体" panose="02010609060101010101" pitchFamily="49" charset="-122"/>
              <a:ea typeface="黑体" panose="02010609060101010101" pitchFamily="49" charset="-122"/>
            </a:endParaRPr>
          </a:p>
          <a:p>
            <a:pPr lvl="0" algn="ctr" defTabSz="1066800">
              <a:spcAft>
                <a:spcPct val="35000"/>
              </a:spcAft>
            </a:pPr>
            <a:r>
              <a:rPr lang="zh-CN" altLang="en-US" dirty="0" smtClean="0">
                <a:latin typeface="黑体" panose="02010609060101010101" pitchFamily="49" charset="-122"/>
                <a:ea typeface="黑体" panose="02010609060101010101" pitchFamily="49" charset="-122"/>
              </a:rPr>
              <a:t>在线支付无需审核</a:t>
            </a:r>
            <a:endParaRPr lang="en-US" altLang="zh-CN" dirty="0" smtClean="0">
              <a:latin typeface="黑体" panose="02010609060101010101" pitchFamily="49" charset="-122"/>
              <a:ea typeface="黑体" panose="02010609060101010101" pitchFamily="49" charset="-122"/>
            </a:endParaRPr>
          </a:p>
        </p:txBody>
      </p:sp>
      <p:sp>
        <p:nvSpPr>
          <p:cNvPr id="87" name="矩形 86"/>
          <p:cNvSpPr/>
          <p:nvPr/>
        </p:nvSpPr>
        <p:spPr>
          <a:xfrm>
            <a:off x="6948264" y="3363838"/>
            <a:ext cx="1224136" cy="923330"/>
          </a:xfrm>
          <a:prstGeom prst="rect">
            <a:avLst/>
          </a:prstGeom>
        </p:spPr>
        <p:txBody>
          <a:bodyPr wrap="square">
            <a:spAutoFit/>
          </a:bodyPr>
          <a:lstStyle/>
          <a:p>
            <a:pPr lvl="0" algn="ctr" defTabSz="1066800">
              <a:spcAft>
                <a:spcPct val="35000"/>
              </a:spcAft>
            </a:pPr>
            <a:r>
              <a:rPr lang="zh-CN" altLang="en-US" dirty="0" smtClean="0">
                <a:solidFill>
                  <a:srgbClr val="0070C0"/>
                </a:solidFill>
                <a:latin typeface="黑体" panose="02010609060101010101" pitchFamily="49" charset="-122"/>
                <a:ea typeface="黑体" panose="02010609060101010101" pitchFamily="49" charset="-122"/>
              </a:rPr>
              <a:t>主办券商确认公告并披露</a:t>
            </a:r>
            <a:endParaRPr lang="en-US" altLang="zh-CN" dirty="0" smtClean="0">
              <a:solidFill>
                <a:srgbClr val="0070C0"/>
              </a:solidFill>
              <a:latin typeface="黑体" panose="02010609060101010101" pitchFamily="49" charset="-122"/>
              <a:ea typeface="黑体" panose="02010609060101010101" pitchFamily="49" charset="-122"/>
            </a:endParaRPr>
          </a:p>
        </p:txBody>
      </p:sp>
      <p:sp>
        <p:nvSpPr>
          <p:cNvPr id="88" name="矩形 87"/>
          <p:cNvSpPr/>
          <p:nvPr/>
        </p:nvSpPr>
        <p:spPr>
          <a:xfrm>
            <a:off x="6084168" y="3435846"/>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发行人编辑公告</a:t>
            </a:r>
          </a:p>
        </p:txBody>
      </p:sp>
      <p:sp>
        <p:nvSpPr>
          <p:cNvPr id="89" name="矩形 88"/>
          <p:cNvSpPr/>
          <p:nvPr/>
        </p:nvSpPr>
        <p:spPr>
          <a:xfrm>
            <a:off x="4067944" y="3363838"/>
            <a:ext cx="1008112" cy="1200329"/>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发行人确认数据并付款</a:t>
            </a:r>
            <a:endParaRPr lang="en-US" altLang="zh-CN" dirty="0" smtClean="0">
              <a:solidFill>
                <a:srgbClr val="FF0000"/>
              </a:solidFill>
              <a:latin typeface="黑体" panose="02010609060101010101" pitchFamily="49" charset="-122"/>
              <a:ea typeface="黑体" panose="02010609060101010101" pitchFamily="49" charset="-122"/>
            </a:endParaRPr>
          </a:p>
        </p:txBody>
      </p:sp>
      <p:sp>
        <p:nvSpPr>
          <p:cNvPr id="90" name="椭圆 89"/>
          <p:cNvSpPr/>
          <p:nvPr/>
        </p:nvSpPr>
        <p:spPr>
          <a:xfrm>
            <a:off x="4572000" y="3075806"/>
            <a:ext cx="152412" cy="152412"/>
          </a:xfrm>
          <a:prstGeom prst="ellipse">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1" name="矩形 90"/>
          <p:cNvSpPr/>
          <p:nvPr/>
        </p:nvSpPr>
        <p:spPr>
          <a:xfrm>
            <a:off x="8028384" y="3363838"/>
            <a:ext cx="1008112" cy="923330"/>
          </a:xfrm>
          <a:prstGeom prst="rect">
            <a:avLst/>
          </a:prstGeom>
        </p:spPr>
        <p:txBody>
          <a:bodyPr wrap="square">
            <a:spAutoFit/>
          </a:bodyPr>
          <a:lstStyle/>
          <a:p>
            <a:pPr lvl="0" algn="ctr" defTabSz="1066800">
              <a:spcAft>
                <a:spcPct val="35000"/>
              </a:spcAft>
            </a:pPr>
            <a:r>
              <a:rPr lang="zh-CN" altLang="en-US" dirty="0" smtClean="0">
                <a:solidFill>
                  <a:srgbClr val="FF0000"/>
                </a:solidFill>
                <a:latin typeface="黑体" panose="02010609060101010101" pitchFamily="49" charset="-122"/>
                <a:ea typeface="黑体" panose="02010609060101010101" pitchFamily="49" charset="-122"/>
              </a:rPr>
              <a:t>发行人查看结果</a:t>
            </a:r>
          </a:p>
        </p:txBody>
      </p:sp>
      <p:sp>
        <p:nvSpPr>
          <p:cNvPr id="92" name="TextBox 20"/>
          <p:cNvSpPr txBox="1"/>
          <p:nvPr/>
        </p:nvSpPr>
        <p:spPr>
          <a:xfrm>
            <a:off x="7164288" y="1707654"/>
            <a:ext cx="665567" cy="1323439"/>
          </a:xfrm>
          <a:prstGeom prst="rect">
            <a:avLst/>
          </a:prstGeom>
          <a:noFill/>
        </p:spPr>
        <p:txBody>
          <a:bodyPr wrap="none" rtlCol="0">
            <a:spAutoFit/>
          </a:bodyPr>
          <a:lstStyle/>
          <a:p>
            <a:r>
              <a:rPr lang="en-US" altLang="zh-CN" sz="8000" b="1" dirty="0" smtClean="0">
                <a:latin typeface="Agency FB" pitchFamily="34" charset="0"/>
              </a:rPr>
              <a:t>8</a:t>
            </a:r>
            <a:endParaRPr lang="zh-CN" altLang="en-US" sz="8000" b="1" dirty="0">
              <a:latin typeface="Agency FB" pitchFamily="34" charset="0"/>
            </a:endParaRPr>
          </a:p>
        </p:txBody>
      </p:sp>
      <p:sp>
        <p:nvSpPr>
          <p:cNvPr id="93" name="TextBox 20"/>
          <p:cNvSpPr txBox="1"/>
          <p:nvPr/>
        </p:nvSpPr>
        <p:spPr>
          <a:xfrm>
            <a:off x="8028384" y="1707654"/>
            <a:ext cx="657552" cy="1323439"/>
          </a:xfrm>
          <a:prstGeom prst="rect">
            <a:avLst/>
          </a:prstGeom>
          <a:noFill/>
        </p:spPr>
        <p:txBody>
          <a:bodyPr wrap="none" rtlCol="0">
            <a:spAutoFit/>
          </a:bodyPr>
          <a:lstStyle/>
          <a:p>
            <a:r>
              <a:rPr lang="en-US" altLang="zh-CN" sz="8000" b="1" dirty="0" smtClean="0">
                <a:latin typeface="Agency FB" pitchFamily="34" charset="0"/>
              </a:rPr>
              <a:t>9</a:t>
            </a:r>
            <a:endParaRPr lang="zh-CN" altLang="en-US" sz="8000" b="1" dirty="0">
              <a:latin typeface="Agency FB" pitchFamily="34" charset="0"/>
            </a:endParaRPr>
          </a:p>
        </p:txBody>
      </p:sp>
      <p:sp>
        <p:nvSpPr>
          <p:cNvPr id="33" name="矩形 32"/>
          <p:cNvSpPr/>
          <p:nvPr/>
        </p:nvSpPr>
        <p:spPr bwMode="gray">
          <a:xfrm>
            <a:off x="8100392" y="1707654"/>
            <a:ext cx="864096" cy="2736304"/>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9843776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t="22019"/>
          <a:stretch>
            <a:fillRect/>
          </a:stretch>
        </p:blipFill>
        <p:spPr bwMode="auto">
          <a:xfrm>
            <a:off x="683568" y="1059582"/>
            <a:ext cx="7776864" cy="2591868"/>
          </a:xfrm>
          <a:prstGeom prst="rect">
            <a:avLst/>
          </a:prstGeom>
          <a:noFill/>
          <a:ln w="9525">
            <a:noFill/>
            <a:miter lim="800000"/>
            <a:headEnd/>
            <a:tailEnd/>
          </a:ln>
        </p:spPr>
      </p:pic>
      <p:cxnSp>
        <p:nvCxnSpPr>
          <p:cNvPr id="22" name="直接箭头连接符 21"/>
          <p:cNvCxnSpPr/>
          <p:nvPr/>
        </p:nvCxnSpPr>
        <p:spPr bwMode="auto">
          <a:xfrm>
            <a:off x="2000232" y="1882478"/>
            <a:ext cx="914400" cy="6858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9" name="TextBox 18"/>
          <p:cNvSpPr txBox="1"/>
          <p:nvPr/>
        </p:nvSpPr>
        <p:spPr>
          <a:xfrm>
            <a:off x="539552" y="3579862"/>
            <a:ext cx="7929618" cy="1338828"/>
          </a:xfrm>
          <a:prstGeom prst="rect">
            <a:avLst/>
          </a:prstGeom>
          <a:noFill/>
        </p:spPr>
        <p:txBody>
          <a:bodyPr wrap="square" rtlCol="0">
            <a:spAutoFit/>
          </a:bodyPr>
          <a:lstStyle/>
          <a:p>
            <a:pPr>
              <a:lnSpc>
                <a:spcPct val="150000"/>
              </a:lnSpc>
            </a:pPr>
            <a:r>
              <a:rPr lang="en-US" altLang="zh-CN" b="1" dirty="0" smtClean="0">
                <a:latin typeface="楷体_GB2312" pitchFamily="49" charset="-122"/>
                <a:ea typeface="楷体_GB2312" pitchFamily="49" charset="-122"/>
              </a:rPr>
              <a:t>T</a:t>
            </a:r>
            <a:r>
              <a:rPr lang="zh-CN" altLang="en-US" b="1" dirty="0" smtClean="0">
                <a:latin typeface="楷体_GB2312" pitchFamily="49" charset="-122"/>
                <a:ea typeface="楷体_GB2312" pitchFamily="49" charset="-122"/>
              </a:rPr>
              <a:t>日</a:t>
            </a:r>
            <a:r>
              <a:rPr lang="en-US" altLang="zh-CN" b="1" dirty="0" smtClean="0">
                <a:latin typeface="楷体_GB2312" pitchFamily="49" charset="-122"/>
                <a:ea typeface="楷体_GB2312" pitchFamily="49" charset="-122"/>
              </a:rPr>
              <a:t>9</a:t>
            </a:r>
            <a:r>
              <a:rPr lang="zh-CN" altLang="en-US" b="1" dirty="0" smtClean="0">
                <a:latin typeface="楷体_GB2312" pitchFamily="49" charset="-122"/>
                <a:ea typeface="楷体_GB2312" pitchFamily="49" charset="-122"/>
              </a:rPr>
              <a:t>：</a:t>
            </a:r>
            <a:r>
              <a:rPr lang="en-US" altLang="zh-CN" b="1" dirty="0" smtClean="0">
                <a:latin typeface="楷体_GB2312" pitchFamily="49" charset="-122"/>
                <a:ea typeface="楷体_GB2312" pitchFamily="49" charset="-122"/>
              </a:rPr>
              <a:t>30</a:t>
            </a:r>
            <a:r>
              <a:rPr lang="zh-CN" altLang="en-US" b="1" dirty="0" smtClean="0">
                <a:latin typeface="楷体_GB2312" pitchFamily="49" charset="-122"/>
                <a:ea typeface="楷体_GB2312" pitchFamily="49" charset="-122"/>
              </a:rPr>
              <a:t>以后，发行人在业务反馈结果栏，可以查看</a:t>
            </a:r>
            <a:r>
              <a:rPr lang="en-US" altLang="zh-CN" b="1" dirty="0" smtClean="0">
                <a:solidFill>
                  <a:srgbClr val="FF0000"/>
                </a:solidFill>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股份登记确认书</a:t>
            </a:r>
            <a:r>
              <a:rPr lang="en-US" altLang="zh-CN" b="1" dirty="0" smtClean="0">
                <a:solidFill>
                  <a:srgbClr val="FF0000"/>
                </a:solidFill>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a:t>
            </a:r>
            <a:r>
              <a:rPr lang="en-US" altLang="zh-CN" b="1" dirty="0" smtClean="0">
                <a:solidFill>
                  <a:srgbClr val="FF0000"/>
                </a:solidFill>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股本结构表</a:t>
            </a:r>
            <a:r>
              <a:rPr lang="en-US" altLang="zh-CN" b="1" dirty="0" smtClean="0">
                <a:solidFill>
                  <a:srgbClr val="FF0000"/>
                </a:solidFill>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a:t>
            </a:r>
            <a:r>
              <a:rPr lang="en-US" altLang="zh-CN" b="1" dirty="0" smtClean="0">
                <a:solidFill>
                  <a:srgbClr val="FF0000"/>
                </a:solidFill>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股本结构对照表</a:t>
            </a:r>
            <a:r>
              <a:rPr lang="en-US" altLang="zh-CN" b="1" dirty="0" smtClean="0">
                <a:solidFill>
                  <a:srgbClr val="FF0000"/>
                </a:solidFill>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以及</a:t>
            </a:r>
            <a:r>
              <a:rPr lang="en-US" altLang="zh-CN" b="1" dirty="0" smtClean="0">
                <a:solidFill>
                  <a:srgbClr val="FF0000"/>
                </a:solidFill>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前十大证券持有人名册</a:t>
            </a:r>
            <a:r>
              <a:rPr lang="en-US" altLang="zh-CN" b="1" dirty="0" smtClean="0">
                <a:solidFill>
                  <a:srgbClr val="FF0000"/>
                </a:solidFill>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。如有做市商，</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做市商证券持有信息</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a:t>
            </a:r>
            <a:endParaRPr lang="en-US" altLang="zh-CN" b="1" dirty="0" smtClean="0">
              <a:latin typeface="楷体_GB2312" pitchFamily="49" charset="-122"/>
              <a:ea typeface="楷体_GB2312" pitchFamily="49" charset="-122"/>
            </a:endParaRPr>
          </a:p>
        </p:txBody>
      </p:sp>
      <p:sp>
        <p:nvSpPr>
          <p:cNvPr id="23" name="五角星 22"/>
          <p:cNvSpPr/>
          <p:nvPr/>
        </p:nvSpPr>
        <p:spPr bwMode="gray">
          <a:xfrm>
            <a:off x="251520" y="3579862"/>
            <a:ext cx="357190" cy="267893"/>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TextBox 24"/>
          <p:cNvSpPr txBox="1"/>
          <p:nvPr/>
        </p:nvSpPr>
        <p:spPr>
          <a:xfrm>
            <a:off x="683568" y="627534"/>
            <a:ext cx="2031325" cy="461665"/>
          </a:xfrm>
          <a:prstGeom prst="rect">
            <a:avLst/>
          </a:prstGeom>
          <a:noFill/>
        </p:spPr>
        <p:txBody>
          <a:bodyPr wrap="none" rtlCol="0">
            <a:spAutoFit/>
          </a:bodyPr>
          <a:lstStyle/>
          <a:p>
            <a:r>
              <a:rPr lang="zh-CN" altLang="en-US" sz="2400" b="1" dirty="0" smtClean="0">
                <a:latin typeface="微软雅黑" pitchFamily="34" charset="-122"/>
                <a:ea typeface="微软雅黑" pitchFamily="34" charset="-122"/>
              </a:rPr>
              <a:t>查看登记结果</a:t>
            </a:r>
            <a:endParaRPr lang="zh-CN" altLang="en-US" sz="2400" b="1" dirty="0">
              <a:latin typeface="微软雅黑" pitchFamily="34" charset="-122"/>
              <a:ea typeface="微软雅黑" pitchFamily="34" charset="-122"/>
            </a:endParaRPr>
          </a:p>
        </p:txBody>
      </p:sp>
      <p:sp>
        <p:nvSpPr>
          <p:cNvPr id="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44</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8386" y="709036"/>
            <a:ext cx="6750566" cy="584775"/>
          </a:xfrm>
          <a:prstGeom prst="rect">
            <a:avLst/>
          </a:prstGeom>
          <a:noFill/>
        </p:spPr>
        <p:txBody>
          <a:bodyPr wrap="none" rtlCol="0">
            <a:spAutoFit/>
          </a:bodyPr>
          <a:lstStyle/>
          <a:p>
            <a:r>
              <a:rPr lang="zh-CN" altLang="en-US" sz="3200" b="1" dirty="0" smtClean="0">
                <a:latin typeface="微软雅黑" pitchFamily="34" charset="-122"/>
                <a:ea typeface="微软雅黑" pitchFamily="34" charset="-122"/>
              </a:rPr>
              <a:t>总结：办理新增股份登记的注意事项</a:t>
            </a:r>
            <a:endParaRPr lang="zh-CN" altLang="en-US" sz="3200" b="1" dirty="0">
              <a:latin typeface="微软雅黑" pitchFamily="34" charset="-122"/>
              <a:ea typeface="微软雅黑" pitchFamily="34" charset="-122"/>
            </a:endParaRPr>
          </a:p>
        </p:txBody>
      </p:sp>
      <p:graphicFrame>
        <p:nvGraphicFramePr>
          <p:cNvPr id="4" name="图示 3"/>
          <p:cNvGraphicFramePr/>
          <p:nvPr>
            <p:extLst>
              <p:ext uri="{D42A27DB-BD31-4B8C-83A1-F6EECF244321}">
                <p14:modId xmlns="" xmlns:p14="http://schemas.microsoft.com/office/powerpoint/2010/main" val="3723385555"/>
              </p:ext>
            </p:extLst>
          </p:nvPr>
        </p:nvGraphicFramePr>
        <p:xfrm>
          <a:off x="483920" y="1327136"/>
          <a:ext cx="8072494"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新增股份登记</a:t>
            </a:r>
            <a:endParaRPr kumimoji="1" lang="zh-CN" altLang="en-US" sz="2800" b="1" dirty="0">
              <a:solidFill>
                <a:schemeClr val="bg1"/>
              </a:solidFill>
              <a:latin typeface="微软雅黑" pitchFamily="34" charset="-122"/>
              <a:ea typeface="微软雅黑" pitchFamily="34" charset="-122"/>
            </a:endParaRPr>
          </a:p>
        </p:txBody>
      </p:sp>
      <p:sp>
        <p:nvSpPr>
          <p:cNvPr id="1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45</a:t>
            </a:fld>
            <a:endParaRPr lang="en-US" altLang="zh-CN"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843559"/>
            <a:ext cx="9144000"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第三章  股份登记业务介绍</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383620"/>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21" name="TextBox 16"/>
          <p:cNvSpPr txBox="1"/>
          <p:nvPr/>
        </p:nvSpPr>
        <p:spPr>
          <a:xfrm>
            <a:off x="1907704" y="3468163"/>
            <a:ext cx="5328592"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第三节</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股份限售</a:t>
            </a:r>
            <a:endParaRPr lang="en-US" altLang="zh-CN" sz="2400" b="1" dirty="0">
              <a:solidFill>
                <a:srgbClr val="CC0018"/>
              </a:solidFill>
              <a:latin typeface="微软雅黑" pitchFamily="34" charset="-122"/>
              <a:ea typeface="微软雅黑" pitchFamily="34" charset="-122"/>
            </a:endParaRPr>
          </a:p>
        </p:txBody>
      </p:sp>
      <p:sp>
        <p:nvSpPr>
          <p:cNvPr id="9" name="TextBox 16">
            <a:extLst>
              <a:ext uri="{FF2B5EF4-FFF2-40B4-BE49-F238E27FC236}">
                <a16:creationId xmlns="" xmlns:a16="http://schemas.microsoft.com/office/drawing/2014/main" id="{53F3E0D6-5320-4E79-A301-705791A20EC6}"/>
              </a:ext>
            </a:extLst>
          </p:cNvPr>
          <p:cNvSpPr txBox="1"/>
          <p:nvPr/>
        </p:nvSpPr>
        <p:spPr>
          <a:xfrm>
            <a:off x="1691680" y="1630654"/>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   第一节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新增股份登记</a:t>
            </a:r>
            <a:endParaRPr lang="en-US" altLang="zh-CN" sz="2400" b="1" dirty="0">
              <a:solidFill>
                <a:srgbClr val="002060"/>
              </a:solidFill>
              <a:latin typeface="微软雅黑" pitchFamily="34" charset="-122"/>
              <a:ea typeface="微软雅黑" pitchFamily="34" charset="-122"/>
            </a:endParaRPr>
          </a:p>
        </p:txBody>
      </p:sp>
      <p:sp>
        <p:nvSpPr>
          <p:cNvPr id="11" name="TextBox 16">
            <a:extLst>
              <a:ext uri="{FF2B5EF4-FFF2-40B4-BE49-F238E27FC236}">
                <a16:creationId xmlns="" xmlns:a16="http://schemas.microsoft.com/office/drawing/2014/main" id="{D7BABB7C-3E9C-489F-93EE-544ACC36B916}"/>
              </a:ext>
            </a:extLst>
          </p:cNvPr>
          <p:cNvSpPr txBox="1"/>
          <p:nvPr/>
        </p:nvSpPr>
        <p:spPr>
          <a:xfrm>
            <a:off x="1691680" y="2499743"/>
            <a:ext cx="5184576" cy="646331"/>
          </a:xfrm>
          <a:prstGeom prst="rect">
            <a:avLst/>
          </a:prstGeom>
          <a:noFill/>
          <a:ln>
            <a:noFill/>
          </a:ln>
        </p:spPr>
        <p:txBody>
          <a:bodyPr wrap="square" rtlCol="0">
            <a:spAutoFit/>
          </a:bodyPr>
          <a:lstStyle/>
          <a:p>
            <a:pPr lvl="2">
              <a:lnSpc>
                <a:spcPct val="150000"/>
              </a:lnSpc>
              <a:buClr>
                <a:srgbClr val="002060"/>
              </a:buClr>
              <a:buFont typeface="Wingdings" pitchFamily="2" charset="2"/>
              <a:buChar char="Ø"/>
            </a:pPr>
            <a:r>
              <a:rPr lang="zh-CN" altLang="en-US" sz="2400" b="1" dirty="0">
                <a:solidFill>
                  <a:srgbClr val="CC0018"/>
                </a:solidFill>
                <a:latin typeface="微软雅黑" pitchFamily="34" charset="-122"/>
                <a:ea typeface="微软雅黑" pitchFamily="34" charset="-122"/>
              </a:rPr>
              <a:t>第二节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股份解除限售</a:t>
            </a:r>
            <a:endParaRPr lang="en-US" altLang="zh-CN" sz="2400" b="1" dirty="0">
              <a:solidFill>
                <a:srgbClr val="CC0018"/>
              </a:solidFill>
              <a:latin typeface="微软雅黑" pitchFamily="34" charset="-122"/>
              <a:ea typeface="微软雅黑" pitchFamily="34" charset="-122"/>
            </a:endParaRPr>
          </a:p>
        </p:txBody>
      </p:sp>
      <p:sp>
        <p:nvSpPr>
          <p:cNvPr id="1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46</a:t>
            </a:fld>
            <a:endParaRPr lang="en-US" altLang="zh-CN" dirty="0"/>
          </a:p>
        </p:txBody>
      </p:sp>
    </p:spTree>
    <p:extLst>
      <p:ext uri="{BB962C8B-B14F-4D97-AF65-F5344CB8AC3E}">
        <p14:creationId xmlns="" xmlns:p14="http://schemas.microsoft.com/office/powerpoint/2010/main" val="2849331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683568" y="1221601"/>
            <a:ext cx="8229600" cy="3107553"/>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pic>
        <p:nvPicPr>
          <p:cNvPr id="33794" name="Picture 2" descr="http://www.indexedu.net/data/uploads/2013-01/20130105164143.jpg"/>
          <p:cNvPicPr>
            <a:picLocks noChangeAspect="1" noChangeArrowheads="1"/>
          </p:cNvPicPr>
          <p:nvPr/>
        </p:nvPicPr>
        <p:blipFill>
          <a:blip r:embed="rId2" cstate="print"/>
          <a:srcRect/>
          <a:stretch>
            <a:fillRect/>
          </a:stretch>
        </p:blipFill>
        <p:spPr bwMode="auto">
          <a:xfrm>
            <a:off x="5572137" y="1714494"/>
            <a:ext cx="3252267" cy="1896658"/>
          </a:xfrm>
          <a:prstGeom prst="rect">
            <a:avLst/>
          </a:prstGeom>
          <a:ln>
            <a:noFill/>
          </a:ln>
          <a:effectLst>
            <a:softEdge rad="112500"/>
          </a:effectLst>
        </p:spPr>
      </p:pic>
      <p:graphicFrame>
        <p:nvGraphicFramePr>
          <p:cNvPr id="7" name="表格 6"/>
          <p:cNvGraphicFramePr>
            <a:graphicFrameLocks noGrp="1"/>
          </p:cNvGraphicFramePr>
          <p:nvPr>
            <p:extLst>
              <p:ext uri="{D42A27DB-BD31-4B8C-83A1-F6EECF244321}">
                <p14:modId xmlns:p14="http://schemas.microsoft.com/office/powerpoint/2010/main" xmlns="" val="41163535"/>
              </p:ext>
            </p:extLst>
          </p:nvPr>
        </p:nvGraphicFramePr>
        <p:xfrm>
          <a:off x="539552" y="1815666"/>
          <a:ext cx="5040000" cy="1188001"/>
        </p:xfrm>
        <a:graphic>
          <a:graphicData uri="http://schemas.openxmlformats.org/drawingml/2006/table">
            <a:tbl>
              <a:tblPr firstRow="1" bandRow="1">
                <a:tableStyleId>{5C22544A-7EE6-4342-B048-85BDC9FD1C3A}</a:tableStyleId>
              </a:tblPr>
              <a:tblGrid>
                <a:gridCol w="770000"/>
                <a:gridCol w="2799999"/>
                <a:gridCol w="1470001"/>
              </a:tblGrid>
              <a:tr h="413681">
                <a:tc>
                  <a:txBody>
                    <a:bodyPr/>
                    <a:lstStyle/>
                    <a:p>
                      <a:pPr algn="ctr"/>
                      <a:r>
                        <a:rPr lang="zh-CN" altLang="en-US" sz="1500" b="1" dirty="0" smtClean="0">
                          <a:solidFill>
                            <a:schemeClr val="bg1"/>
                          </a:solidFill>
                          <a:latin typeface="微软雅黑" panose="020B0503020204020204" pitchFamily="34" charset="-122"/>
                          <a:ea typeface="微软雅黑" panose="020B0503020204020204" pitchFamily="34" charset="-122"/>
                        </a:rPr>
                        <a:t>序号</a:t>
                      </a:r>
                      <a:endParaRPr lang="zh-CN" altLang="en-US" sz="1500" b="1" dirty="0">
                        <a:solidFill>
                          <a:schemeClr val="bg1"/>
                        </a:solidFill>
                        <a:latin typeface="微软雅黑" panose="020B0503020204020204" pitchFamily="34" charset="-122"/>
                        <a:ea typeface="微软雅黑" panose="020B0503020204020204" pitchFamily="34" charset="-122"/>
                      </a:endParaRPr>
                    </a:p>
                  </a:txBody>
                  <a:tcPr marT="34290" marB="34290" anchor="ctr">
                    <a:solidFill>
                      <a:srgbClr val="C00000"/>
                    </a:solidFill>
                  </a:tcPr>
                </a:tc>
                <a:tc>
                  <a:txBody>
                    <a:bodyPr/>
                    <a:lstStyle/>
                    <a:p>
                      <a:pPr algn="ctr"/>
                      <a:r>
                        <a:rPr lang="zh-CN" altLang="en-US" sz="1500" b="1" dirty="0" smtClean="0">
                          <a:solidFill>
                            <a:schemeClr val="bg1"/>
                          </a:solidFill>
                          <a:latin typeface="微软雅黑" panose="020B0503020204020204" pitchFamily="34" charset="-122"/>
                          <a:ea typeface="微软雅黑" panose="020B0503020204020204" pitchFamily="34" charset="-122"/>
                        </a:rPr>
                        <a:t>法律规定</a:t>
                      </a:r>
                      <a:endParaRPr lang="zh-CN" altLang="en-US" sz="1500" b="1" dirty="0">
                        <a:solidFill>
                          <a:schemeClr val="bg1"/>
                        </a:solidFill>
                        <a:latin typeface="微软雅黑" panose="020B0503020204020204" pitchFamily="34" charset="-122"/>
                        <a:ea typeface="微软雅黑" panose="020B0503020204020204" pitchFamily="34" charset="-122"/>
                      </a:endParaRPr>
                    </a:p>
                  </a:txBody>
                  <a:tcPr marT="34290" marB="34290" anchor="ctr">
                    <a:solidFill>
                      <a:srgbClr val="C00000"/>
                    </a:solidFill>
                  </a:tcPr>
                </a:tc>
                <a:tc>
                  <a:txBody>
                    <a:bodyPr/>
                    <a:lstStyle/>
                    <a:p>
                      <a:pPr algn="ctr"/>
                      <a:r>
                        <a:rPr lang="zh-CN" altLang="en-US" sz="1500" b="1" dirty="0" smtClean="0">
                          <a:solidFill>
                            <a:schemeClr val="bg1"/>
                          </a:solidFill>
                          <a:latin typeface="微软雅黑" panose="020B0503020204020204" pitchFamily="34" charset="-122"/>
                          <a:ea typeface="微软雅黑" panose="020B0503020204020204" pitchFamily="34" charset="-122"/>
                        </a:rPr>
                        <a:t>相关条款</a:t>
                      </a:r>
                      <a:endParaRPr lang="zh-CN" altLang="en-US" sz="1500" b="1" dirty="0">
                        <a:solidFill>
                          <a:schemeClr val="bg1"/>
                        </a:solidFill>
                        <a:latin typeface="微软雅黑" panose="020B0503020204020204" pitchFamily="34" charset="-122"/>
                        <a:ea typeface="微软雅黑" panose="020B0503020204020204" pitchFamily="34" charset="-122"/>
                      </a:endParaRPr>
                    </a:p>
                  </a:txBody>
                  <a:tcPr marT="34290" marB="34290" anchor="ctr">
                    <a:solidFill>
                      <a:srgbClr val="C00000"/>
                    </a:solidFill>
                  </a:tcPr>
                </a:tc>
              </a:tr>
              <a:tr h="387160">
                <a:tc>
                  <a:txBody>
                    <a:bodyPr/>
                    <a:lstStyle/>
                    <a:p>
                      <a:pPr algn="ctr"/>
                      <a:r>
                        <a:rPr lang="en-US" altLang="zh-CN" sz="1400" b="1" dirty="0" smtClean="0">
                          <a:latin typeface="微软雅黑" panose="020B0503020204020204" pitchFamily="34" charset="-122"/>
                          <a:ea typeface="微软雅黑" panose="020B0503020204020204" pitchFamily="34" charset="-122"/>
                        </a:rPr>
                        <a:t>1</a:t>
                      </a:r>
                      <a:endParaRPr lang="zh-CN" altLang="en-US" sz="1400" b="1" dirty="0">
                        <a:latin typeface="微软雅黑" panose="020B0503020204020204" pitchFamily="34" charset="-122"/>
                        <a:ea typeface="微软雅黑" panose="020B0503020204020204" pitchFamily="34" charset="-122"/>
                      </a:endParaRPr>
                    </a:p>
                  </a:txBody>
                  <a:tcPr marT="34290" marB="34290" anchor="ctr">
                    <a:solidFill>
                      <a:schemeClr val="bg1">
                        <a:lumMod val="85000"/>
                      </a:schemeClr>
                    </a:solidFill>
                  </a:tcPr>
                </a:tc>
                <a:tc>
                  <a:txBody>
                    <a:bodyPr/>
                    <a:lstStyle/>
                    <a:p>
                      <a:pPr algn="ct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公司法</a:t>
                      </a:r>
                      <a:r>
                        <a:rPr lang="en-US" altLang="zh-CN"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txBody>
                  <a:tcPr marT="34290" marB="34290" anchor="ctr">
                    <a:solidFill>
                      <a:schemeClr val="bg1">
                        <a:lumMod val="85000"/>
                      </a:schemeClr>
                    </a:solidFill>
                  </a:tcPr>
                </a:tc>
                <a:tc>
                  <a:txBody>
                    <a:bodyPr/>
                    <a:lstStyle/>
                    <a:p>
                      <a:pPr algn="ctr"/>
                      <a:r>
                        <a:rPr lang="en-US" altLang="zh-CN" sz="1400" b="1" dirty="0" smtClean="0">
                          <a:latin typeface="微软雅黑" panose="020B0503020204020204" pitchFamily="34" charset="-122"/>
                          <a:ea typeface="微软雅黑" panose="020B0503020204020204" pitchFamily="34" charset="-122"/>
                        </a:rPr>
                        <a:t>141</a:t>
                      </a:r>
                      <a:r>
                        <a:rPr lang="zh-CN" altLang="en-US" sz="1400" b="1" dirty="0" smtClean="0">
                          <a:latin typeface="微软雅黑" panose="020B0503020204020204" pitchFamily="34" charset="-122"/>
                          <a:ea typeface="微软雅黑" panose="020B0503020204020204" pitchFamily="34" charset="-122"/>
                        </a:rPr>
                        <a:t>条</a:t>
                      </a:r>
                      <a:endParaRPr lang="zh-CN" altLang="en-US" sz="1400" b="1" dirty="0">
                        <a:latin typeface="微软雅黑" panose="020B0503020204020204" pitchFamily="34" charset="-122"/>
                        <a:ea typeface="微软雅黑" panose="020B0503020204020204" pitchFamily="34" charset="-122"/>
                      </a:endParaRPr>
                    </a:p>
                  </a:txBody>
                  <a:tcPr marT="34290" marB="34290" anchor="ctr">
                    <a:solidFill>
                      <a:schemeClr val="bg1">
                        <a:lumMod val="85000"/>
                      </a:schemeClr>
                    </a:solidFill>
                  </a:tcPr>
                </a:tc>
              </a:tr>
              <a:tr h="387160">
                <a:tc>
                  <a:txBody>
                    <a:bodyPr/>
                    <a:lstStyle/>
                    <a:p>
                      <a:pPr algn="ctr"/>
                      <a:r>
                        <a:rPr lang="en-US" altLang="zh-CN" sz="1400" b="1" dirty="0" smtClean="0">
                          <a:latin typeface="微软雅黑" panose="020B0503020204020204" pitchFamily="34" charset="-122"/>
                          <a:ea typeface="微软雅黑" panose="020B0503020204020204" pitchFamily="34" charset="-122"/>
                        </a:rPr>
                        <a:t>2</a:t>
                      </a:r>
                      <a:endParaRPr lang="zh-CN" altLang="en-US" sz="1400" b="1" dirty="0">
                        <a:latin typeface="微软雅黑" panose="020B0503020204020204" pitchFamily="34" charset="-122"/>
                        <a:ea typeface="微软雅黑" panose="020B0503020204020204" pitchFamily="34" charset="-122"/>
                      </a:endParaRPr>
                    </a:p>
                  </a:txBody>
                  <a:tcPr marT="34290" marB="34290" anchor="ctr">
                    <a:solidFill>
                      <a:schemeClr val="bg1">
                        <a:lumMod val="85000"/>
                      </a:schemeClr>
                    </a:solidFill>
                  </a:tcPr>
                </a:tc>
                <a:tc>
                  <a:txBody>
                    <a:bodyPr/>
                    <a:lstStyle/>
                    <a:p>
                      <a:pPr algn="ct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全国股转系统业务规则</a:t>
                      </a:r>
                      <a:r>
                        <a:rPr lang="en-US" altLang="zh-CN"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txBody>
                  <a:tcPr marT="34290" marB="34290" anchor="ctr">
                    <a:solidFill>
                      <a:schemeClr val="bg1">
                        <a:lumMod val="85000"/>
                      </a:schemeClr>
                    </a:solidFill>
                  </a:tcPr>
                </a:tc>
                <a:tc>
                  <a:txBody>
                    <a:bodyPr/>
                    <a:lstStyle/>
                    <a:p>
                      <a:pPr algn="ctr"/>
                      <a:r>
                        <a:rPr lang="en-US" altLang="zh-CN" sz="1400" b="1" dirty="0" smtClean="0">
                          <a:latin typeface="微软雅黑" panose="020B0503020204020204" pitchFamily="34" charset="-122"/>
                          <a:ea typeface="微软雅黑" panose="020B0503020204020204" pitchFamily="34" charset="-122"/>
                        </a:rPr>
                        <a:t>2.8</a:t>
                      </a:r>
                      <a:r>
                        <a:rPr lang="zh-CN" altLang="en-US" sz="1400" b="1" dirty="0" smtClean="0">
                          <a:latin typeface="微软雅黑" panose="020B0503020204020204" pitchFamily="34" charset="-122"/>
                          <a:ea typeface="微软雅黑" panose="020B0503020204020204" pitchFamily="34" charset="-122"/>
                        </a:rPr>
                        <a:t>条</a:t>
                      </a:r>
                      <a:endParaRPr lang="zh-CN" altLang="en-US" sz="1400" b="1" dirty="0">
                        <a:latin typeface="微软雅黑" panose="020B0503020204020204" pitchFamily="34" charset="-122"/>
                        <a:ea typeface="微软雅黑" panose="020B0503020204020204" pitchFamily="34" charset="-122"/>
                      </a:endParaRPr>
                    </a:p>
                  </a:txBody>
                  <a:tcPr marT="34290" marB="34290" anchor="ctr">
                    <a:solidFill>
                      <a:schemeClr val="bg1">
                        <a:lumMod val="85000"/>
                      </a:schemeClr>
                    </a:solidFill>
                  </a:tcPr>
                </a:tc>
              </a:tr>
            </a:tbl>
          </a:graphicData>
        </a:graphic>
      </p:graphicFrame>
      <p:sp>
        <p:nvSpPr>
          <p:cNvPr id="11"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业务规则</a:t>
            </a:r>
            <a:endParaRPr kumimoji="1" lang="zh-CN" altLang="en-US" sz="2800" b="1" dirty="0">
              <a:solidFill>
                <a:schemeClr val="bg1"/>
              </a:solidFill>
              <a:latin typeface="微软雅黑" pitchFamily="34" charset="-122"/>
              <a:ea typeface="微软雅黑" pitchFamily="34" charset="-122"/>
            </a:endParaRPr>
          </a:p>
        </p:txBody>
      </p:sp>
      <p:sp>
        <p:nvSpPr>
          <p:cNvPr id="14"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47</a:t>
            </a:fld>
            <a:endParaRPr lang="en-US" altLang="zh-CN" dirty="0"/>
          </a:p>
        </p:txBody>
      </p:sp>
    </p:spTree>
    <p:extLst>
      <p:ext uri="{BB962C8B-B14F-4D97-AF65-F5344CB8AC3E}">
        <p14:creationId xmlns="" xmlns:p14="http://schemas.microsoft.com/office/powerpoint/2010/main" val="12985551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700118" y="1232288"/>
            <a:ext cx="8229600" cy="3107553"/>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sp>
        <p:nvSpPr>
          <p:cNvPr id="9" name="TextBox 8"/>
          <p:cNvSpPr txBox="1"/>
          <p:nvPr/>
        </p:nvSpPr>
        <p:spPr>
          <a:xfrm>
            <a:off x="428596" y="701839"/>
            <a:ext cx="6500858" cy="4321183"/>
          </a:xfrm>
          <a:prstGeom prst="rect">
            <a:avLst/>
          </a:prstGeom>
          <a:noFill/>
        </p:spPr>
        <p:txBody>
          <a:bodyPr wrap="square">
            <a:spAutoFit/>
          </a:bodyPr>
          <a:lstStyle/>
          <a:p>
            <a:pPr marL="228600" indent="-228600">
              <a:lnSpc>
                <a:spcPct val="150000"/>
              </a:lnSpc>
              <a:buFont typeface="Wingdings" pitchFamily="2" charset="2"/>
              <a:buChar char="l"/>
              <a:defRPr/>
            </a:pPr>
            <a:r>
              <a:rPr lang="en-US" altLang="zh-CN" sz="2000" dirty="0">
                <a:latin typeface="微软雅黑" pitchFamily="34" charset="-122"/>
                <a:ea typeface="微软雅黑" pitchFamily="34" charset="-122"/>
                <a:sym typeface="楷体_GB2312" pitchFamily="49" charset="-122"/>
              </a:rPr>
              <a:t>《</a:t>
            </a:r>
            <a:r>
              <a:rPr lang="zh-CN" altLang="en-US" sz="2000" dirty="0">
                <a:latin typeface="微软雅黑" pitchFamily="34" charset="-122"/>
                <a:ea typeface="微软雅黑" pitchFamily="34" charset="-122"/>
                <a:sym typeface="楷体_GB2312" pitchFamily="49" charset="-122"/>
              </a:rPr>
              <a:t>公司法</a:t>
            </a:r>
            <a:r>
              <a:rPr lang="en-US" altLang="zh-CN" sz="2000" dirty="0">
                <a:latin typeface="微软雅黑" pitchFamily="34" charset="-122"/>
                <a:ea typeface="微软雅黑" pitchFamily="34" charset="-122"/>
                <a:sym typeface="楷体_GB2312" pitchFamily="49" charset="-122"/>
              </a:rPr>
              <a:t>》</a:t>
            </a:r>
            <a:r>
              <a:rPr lang="zh-CN" altLang="en-US" sz="2000" dirty="0">
                <a:latin typeface="微软雅黑" pitchFamily="34" charset="-122"/>
                <a:ea typeface="微软雅黑" pitchFamily="34" charset="-122"/>
                <a:sym typeface="楷体_GB2312" pitchFamily="49" charset="-122"/>
              </a:rPr>
              <a:t>第一百四十一条：</a:t>
            </a:r>
            <a:endParaRPr lang="en-US" altLang="zh-CN" sz="2000" dirty="0">
              <a:latin typeface="微软雅黑" pitchFamily="34" charset="-122"/>
              <a:ea typeface="微软雅黑" pitchFamily="34" charset="-122"/>
              <a:sym typeface="楷体_GB2312" pitchFamily="49" charset="-122"/>
            </a:endParaRPr>
          </a:p>
          <a:p>
            <a:pPr marL="914400" lvl="1" indent="-457200">
              <a:lnSpc>
                <a:spcPct val="170000"/>
              </a:lnSpc>
              <a:buFont typeface="+mj-lt"/>
              <a:buAutoNum type="arabicPeriod"/>
              <a:defRPr/>
            </a:pPr>
            <a:r>
              <a:rPr lang="zh-CN" altLang="en-US" b="1" dirty="0">
                <a:solidFill>
                  <a:srgbClr val="C00000"/>
                </a:solidFill>
                <a:latin typeface="微软雅黑" pitchFamily="34" charset="-122"/>
                <a:ea typeface="微软雅黑" pitchFamily="34" charset="-122"/>
              </a:rPr>
              <a:t>发起人</a:t>
            </a:r>
            <a:r>
              <a:rPr lang="zh-CN" altLang="en-US" dirty="0">
                <a:solidFill>
                  <a:schemeClr val="dk1"/>
                </a:solidFill>
                <a:latin typeface="微软雅黑" pitchFamily="34" charset="-122"/>
                <a:ea typeface="微软雅黑" pitchFamily="34" charset="-122"/>
              </a:rPr>
              <a:t>持有的本公司股份，自</a:t>
            </a:r>
            <a:r>
              <a:rPr lang="zh-CN" altLang="en-US" dirty="0">
                <a:solidFill>
                  <a:srgbClr val="C00000"/>
                </a:solidFill>
                <a:latin typeface="微软雅黑" pitchFamily="34" charset="-122"/>
                <a:ea typeface="微软雅黑" pitchFamily="34" charset="-122"/>
              </a:rPr>
              <a:t>公司成立之日起一年内</a:t>
            </a:r>
            <a:r>
              <a:rPr lang="zh-CN" altLang="en-US" dirty="0">
                <a:solidFill>
                  <a:schemeClr val="dk1"/>
                </a:solidFill>
                <a:latin typeface="微软雅黑" pitchFamily="34" charset="-122"/>
                <a:ea typeface="微软雅黑" pitchFamily="34" charset="-122"/>
              </a:rPr>
              <a:t>不得转让。</a:t>
            </a:r>
            <a:endParaRPr lang="en-US" altLang="zh-CN" dirty="0">
              <a:solidFill>
                <a:schemeClr val="dk1"/>
              </a:solidFill>
              <a:latin typeface="微软雅黑" pitchFamily="34" charset="-122"/>
              <a:ea typeface="微软雅黑" pitchFamily="34" charset="-122"/>
            </a:endParaRPr>
          </a:p>
          <a:p>
            <a:pPr marL="914400" lvl="1" indent="-457200">
              <a:lnSpc>
                <a:spcPct val="170000"/>
              </a:lnSpc>
              <a:buFont typeface="+mj-lt"/>
              <a:buAutoNum type="arabicPeriod"/>
              <a:defRPr/>
            </a:pPr>
            <a:r>
              <a:rPr lang="zh-CN" altLang="en-US" b="1" dirty="0">
                <a:solidFill>
                  <a:srgbClr val="C00000"/>
                </a:solidFill>
                <a:latin typeface="微软雅黑" pitchFamily="34" charset="-122"/>
                <a:ea typeface="微软雅黑" pitchFamily="34" charset="-122"/>
              </a:rPr>
              <a:t>公司董事、监事、高级管理人员</a:t>
            </a:r>
            <a:r>
              <a:rPr lang="zh-CN" altLang="en-US" dirty="0">
                <a:solidFill>
                  <a:schemeClr val="dk1"/>
                </a:solidFill>
                <a:latin typeface="微软雅黑" pitchFamily="34" charset="-122"/>
                <a:ea typeface="微软雅黑" pitchFamily="34" charset="-122"/>
              </a:rPr>
              <a:t>应当向公司</a:t>
            </a:r>
            <a:r>
              <a:rPr lang="zh-CN" altLang="en-US" b="1" dirty="0">
                <a:solidFill>
                  <a:srgbClr val="C00000"/>
                </a:solidFill>
                <a:latin typeface="微软雅黑" pitchFamily="34" charset="-122"/>
                <a:ea typeface="微软雅黑" pitchFamily="34" charset="-122"/>
              </a:rPr>
              <a:t>申报</a:t>
            </a:r>
            <a:r>
              <a:rPr lang="zh-CN" altLang="en-US" dirty="0">
                <a:solidFill>
                  <a:schemeClr val="dk1"/>
                </a:solidFill>
                <a:latin typeface="微软雅黑" pitchFamily="34" charset="-122"/>
                <a:ea typeface="微软雅黑" pitchFamily="34" charset="-122"/>
              </a:rPr>
              <a:t>所持有的本公司的股份及其变动情况。</a:t>
            </a:r>
            <a:endParaRPr lang="en-US" altLang="zh-CN" dirty="0">
              <a:solidFill>
                <a:schemeClr val="dk1"/>
              </a:solidFill>
              <a:latin typeface="微软雅黑" pitchFamily="34" charset="-122"/>
              <a:ea typeface="微软雅黑" pitchFamily="34" charset="-122"/>
            </a:endParaRPr>
          </a:p>
          <a:p>
            <a:pPr marL="914400" lvl="1" indent="-457200">
              <a:lnSpc>
                <a:spcPct val="170000"/>
              </a:lnSpc>
              <a:buFont typeface="+mj-lt"/>
              <a:buAutoNum type="arabicPeriod"/>
              <a:defRPr/>
            </a:pPr>
            <a:r>
              <a:rPr lang="zh-CN" altLang="en-US" dirty="0">
                <a:solidFill>
                  <a:schemeClr val="dk1"/>
                </a:solidFill>
                <a:latin typeface="微软雅黑" pitchFamily="34" charset="-122"/>
                <a:ea typeface="微软雅黑" pitchFamily="34" charset="-122"/>
              </a:rPr>
              <a:t>在任职期间每年</a:t>
            </a:r>
            <a:r>
              <a:rPr lang="zh-CN" altLang="en-US" dirty="0">
                <a:solidFill>
                  <a:srgbClr val="C00000"/>
                </a:solidFill>
                <a:latin typeface="微软雅黑" pitchFamily="34" charset="-122"/>
                <a:ea typeface="微软雅黑" pitchFamily="34" charset="-122"/>
              </a:rPr>
              <a:t>转让</a:t>
            </a:r>
            <a:r>
              <a:rPr lang="zh-CN" altLang="en-US" dirty="0">
                <a:solidFill>
                  <a:schemeClr val="dk1"/>
                </a:solidFill>
                <a:latin typeface="微软雅黑" pitchFamily="34" charset="-122"/>
                <a:ea typeface="微软雅黑" pitchFamily="34" charset="-122"/>
              </a:rPr>
              <a:t>的股份</a:t>
            </a:r>
            <a:r>
              <a:rPr lang="zh-CN" altLang="en-US" dirty="0">
                <a:solidFill>
                  <a:srgbClr val="C00000"/>
                </a:solidFill>
                <a:latin typeface="微软雅黑" pitchFamily="34" charset="-122"/>
                <a:ea typeface="微软雅黑" pitchFamily="34" charset="-122"/>
              </a:rPr>
              <a:t>不得超过</a:t>
            </a:r>
            <a:r>
              <a:rPr lang="zh-CN" altLang="en-US" dirty="0">
                <a:solidFill>
                  <a:schemeClr val="dk1"/>
                </a:solidFill>
                <a:latin typeface="微软雅黑" pitchFamily="34" charset="-122"/>
                <a:ea typeface="微软雅黑" pitchFamily="34" charset="-122"/>
              </a:rPr>
              <a:t>其所持有本公司股份总数的</a:t>
            </a:r>
            <a:r>
              <a:rPr lang="zh-CN" altLang="en-US" dirty="0">
                <a:solidFill>
                  <a:srgbClr val="C00000"/>
                </a:solidFill>
                <a:latin typeface="微软雅黑" pitchFamily="34" charset="-122"/>
                <a:ea typeface="微软雅黑" pitchFamily="34" charset="-122"/>
              </a:rPr>
              <a:t>百分之二十五</a:t>
            </a:r>
            <a:r>
              <a:rPr lang="zh-CN" altLang="en-US" dirty="0">
                <a:solidFill>
                  <a:schemeClr val="dk1"/>
                </a:solidFill>
                <a:latin typeface="微软雅黑" pitchFamily="34" charset="-122"/>
                <a:ea typeface="微软雅黑" pitchFamily="34" charset="-122"/>
              </a:rPr>
              <a:t>。</a:t>
            </a:r>
            <a:endParaRPr lang="en-US" altLang="zh-CN" dirty="0">
              <a:solidFill>
                <a:schemeClr val="dk1"/>
              </a:solidFill>
              <a:latin typeface="微软雅黑" pitchFamily="34" charset="-122"/>
              <a:ea typeface="微软雅黑" pitchFamily="34" charset="-122"/>
            </a:endParaRPr>
          </a:p>
          <a:p>
            <a:pPr marL="914400" lvl="1" indent="-457200">
              <a:lnSpc>
                <a:spcPct val="170000"/>
              </a:lnSpc>
              <a:defRPr/>
            </a:pPr>
            <a:r>
              <a:rPr lang="en-US" altLang="zh-CN" dirty="0">
                <a:solidFill>
                  <a:schemeClr val="dk1"/>
                </a:solidFill>
                <a:latin typeface="微软雅黑" pitchFamily="34" charset="-122"/>
                <a:ea typeface="微软雅黑" pitchFamily="34" charset="-122"/>
              </a:rPr>
              <a:t>4.   </a:t>
            </a:r>
            <a:r>
              <a:rPr lang="zh-CN" altLang="en-US" dirty="0">
                <a:solidFill>
                  <a:schemeClr val="dk1"/>
                </a:solidFill>
                <a:latin typeface="微软雅黑" pitchFamily="34" charset="-122"/>
                <a:ea typeface="微软雅黑" pitchFamily="34" charset="-122"/>
              </a:rPr>
              <a:t>上述人员</a:t>
            </a:r>
            <a:r>
              <a:rPr lang="zh-CN" altLang="en-US" dirty="0">
                <a:solidFill>
                  <a:srgbClr val="C00000"/>
                </a:solidFill>
                <a:latin typeface="微软雅黑" pitchFamily="34" charset="-122"/>
                <a:ea typeface="微软雅黑" pitchFamily="34" charset="-122"/>
              </a:rPr>
              <a:t>离职后半年内，不得转让</a:t>
            </a:r>
            <a:r>
              <a:rPr lang="zh-CN" altLang="en-US" dirty="0">
                <a:solidFill>
                  <a:schemeClr val="dk1"/>
                </a:solidFill>
                <a:latin typeface="微软雅黑" pitchFamily="34" charset="-122"/>
                <a:ea typeface="微软雅黑" pitchFamily="34" charset="-122"/>
              </a:rPr>
              <a:t>其所持有的本公司股份。</a:t>
            </a:r>
            <a:endParaRPr lang="en-US" altLang="zh-CN" dirty="0">
              <a:solidFill>
                <a:schemeClr val="dk1"/>
              </a:solidFill>
              <a:latin typeface="微软雅黑" pitchFamily="34" charset="-122"/>
              <a:ea typeface="微软雅黑" pitchFamily="34" charset="-122"/>
            </a:endParaRPr>
          </a:p>
        </p:txBody>
      </p:sp>
      <p:pic>
        <p:nvPicPr>
          <p:cNvPr id="32770" name="Picture 2" descr="http://img.hexun.com/2010-11-26/125852741.jpg"/>
          <p:cNvPicPr>
            <a:picLocks noChangeAspect="1" noChangeArrowheads="1"/>
          </p:cNvPicPr>
          <p:nvPr/>
        </p:nvPicPr>
        <p:blipFill>
          <a:blip r:embed="rId2" cstate="print"/>
          <a:srcRect l="17500" r="17499"/>
          <a:stretch>
            <a:fillRect/>
          </a:stretch>
        </p:blipFill>
        <p:spPr bwMode="auto">
          <a:xfrm>
            <a:off x="7000897" y="1500182"/>
            <a:ext cx="1996693" cy="2303861"/>
          </a:xfrm>
          <a:prstGeom prst="rect">
            <a:avLst/>
          </a:prstGeom>
          <a:ln>
            <a:noFill/>
          </a:ln>
          <a:effectLst>
            <a:softEdge rad="112500"/>
          </a:effectLst>
        </p:spPr>
      </p:pic>
      <p:grpSp>
        <p:nvGrpSpPr>
          <p:cNvPr id="2" name="组合 13"/>
          <p:cNvGrpSpPr/>
          <p:nvPr/>
        </p:nvGrpSpPr>
        <p:grpSpPr>
          <a:xfrm>
            <a:off x="4644008" y="1563638"/>
            <a:ext cx="2105067" cy="502716"/>
            <a:chOff x="4716018" y="1988844"/>
            <a:chExt cx="2033057" cy="766676"/>
          </a:xfrm>
        </p:grpSpPr>
        <p:sp>
          <p:nvSpPr>
            <p:cNvPr id="13" name="TextBox 12"/>
            <p:cNvSpPr txBox="1"/>
            <p:nvPr/>
          </p:nvSpPr>
          <p:spPr>
            <a:xfrm>
              <a:off x="5106001" y="2192264"/>
              <a:ext cx="1643074" cy="563256"/>
            </a:xfrm>
            <a:prstGeom prst="rect">
              <a:avLst/>
            </a:prstGeom>
            <a:noFill/>
            <a:ln w="19050">
              <a:solidFill>
                <a:srgbClr val="C00000"/>
              </a:solidFill>
            </a:ln>
          </p:spPr>
          <p:txBody>
            <a:bodyPr wrap="square" rtlCol="0">
              <a:spAutoFit/>
            </a:bodyPr>
            <a:lstStyle/>
            <a:p>
              <a:r>
                <a:rPr lang="zh-CN" altLang="en-US" dirty="0"/>
                <a:t>股份有限公司</a:t>
              </a:r>
            </a:p>
          </p:txBody>
        </p:sp>
        <p:cxnSp>
          <p:nvCxnSpPr>
            <p:cNvPr id="18" name="直接箭头连接符 17"/>
            <p:cNvCxnSpPr>
              <a:cxnSpLocks/>
              <a:stCxn id="13" idx="1"/>
            </p:cNvCxnSpPr>
            <p:nvPr/>
          </p:nvCxnSpPr>
          <p:spPr bwMode="auto">
            <a:xfrm flipH="1" flipV="1">
              <a:off x="4716018" y="1988844"/>
              <a:ext cx="389983" cy="485049"/>
            </a:xfrm>
            <a:prstGeom prst="straightConnector1">
              <a:avLst/>
            </a:prstGeom>
            <a:gradFill rotWithShape="1">
              <a:gsLst>
                <a:gs pos="0">
                  <a:srgbClr val="FF9933"/>
                </a:gs>
                <a:gs pos="100000">
                  <a:srgbClr val="FF6600"/>
                </a:gs>
              </a:gsLst>
              <a:lin ang="5400000" scaled="1"/>
            </a:gradFill>
            <a:ln w="22225" cap="flat" cmpd="sng" algn="ctr">
              <a:solidFill>
                <a:srgbClr val="C00000"/>
              </a:solidFill>
              <a:prstDash val="solid"/>
              <a:round/>
              <a:headEnd type="none" w="med" len="med"/>
              <a:tailEnd type="arrow"/>
            </a:ln>
            <a:effectLst/>
          </p:spPr>
        </p:cxnSp>
      </p:grpSp>
      <p:cxnSp>
        <p:nvCxnSpPr>
          <p:cNvPr id="11" name="直接箭头连接符 10">
            <a:extLst>
              <a:ext uri="{FF2B5EF4-FFF2-40B4-BE49-F238E27FC236}">
                <a16:creationId xmlns="" xmlns:a16="http://schemas.microsoft.com/office/drawing/2014/main" id="{AFF7209C-60E7-4BBC-BCE3-5AEBEAFE6101}"/>
              </a:ext>
            </a:extLst>
          </p:cNvPr>
          <p:cNvCxnSpPr>
            <a:cxnSpLocks/>
          </p:cNvCxnSpPr>
          <p:nvPr/>
        </p:nvCxnSpPr>
        <p:spPr bwMode="auto">
          <a:xfrm flipH="1" flipV="1">
            <a:off x="4788024" y="3507854"/>
            <a:ext cx="1008112" cy="288032"/>
          </a:xfrm>
          <a:prstGeom prst="straightConnector1">
            <a:avLst/>
          </a:prstGeom>
          <a:gradFill rotWithShape="1">
            <a:gsLst>
              <a:gs pos="0">
                <a:srgbClr val="FF9933"/>
              </a:gs>
              <a:gs pos="100000">
                <a:srgbClr val="FF6600"/>
              </a:gs>
            </a:gsLst>
            <a:lin ang="5400000" scaled="1"/>
          </a:gradFill>
          <a:ln w="22225" cap="flat" cmpd="sng" algn="ctr">
            <a:solidFill>
              <a:srgbClr val="C00000"/>
            </a:solidFill>
            <a:prstDash val="solid"/>
            <a:round/>
            <a:headEnd type="none" w="med" len="med"/>
            <a:tailEnd type="arrow"/>
          </a:ln>
          <a:effectLst/>
        </p:spPr>
      </p:cxnSp>
      <p:sp>
        <p:nvSpPr>
          <p:cNvPr id="21" name="TextBox 12">
            <a:extLst>
              <a:ext uri="{FF2B5EF4-FFF2-40B4-BE49-F238E27FC236}">
                <a16:creationId xmlns="" xmlns:a16="http://schemas.microsoft.com/office/drawing/2014/main" id="{184A2EC7-3716-4D9E-B04D-B8923F6D51E1}"/>
              </a:ext>
            </a:extLst>
          </p:cNvPr>
          <p:cNvSpPr txBox="1"/>
          <p:nvPr/>
        </p:nvSpPr>
        <p:spPr>
          <a:xfrm>
            <a:off x="5796136" y="3579862"/>
            <a:ext cx="2817409" cy="369332"/>
          </a:xfrm>
          <a:prstGeom prst="rect">
            <a:avLst/>
          </a:prstGeom>
          <a:noFill/>
          <a:ln w="19050">
            <a:solidFill>
              <a:srgbClr val="C00000"/>
            </a:solidFill>
          </a:ln>
        </p:spPr>
        <p:txBody>
          <a:bodyPr wrap="square" rtlCol="0">
            <a:spAutoFit/>
          </a:bodyPr>
          <a:lstStyle/>
          <a:p>
            <a:r>
              <a:rPr lang="zh-CN" altLang="en-US" dirty="0"/>
              <a:t>上一年</a:t>
            </a:r>
            <a:r>
              <a:rPr lang="en-US" altLang="zh-CN" dirty="0"/>
              <a:t>12</a:t>
            </a:r>
            <a:r>
              <a:rPr lang="zh-CN" altLang="en-US" dirty="0"/>
              <a:t>月</a:t>
            </a:r>
            <a:r>
              <a:rPr lang="en-US" altLang="zh-CN" dirty="0"/>
              <a:t>31</a:t>
            </a:r>
            <a:r>
              <a:rPr lang="zh-CN" altLang="en-US" dirty="0"/>
              <a:t>日持股数量</a:t>
            </a:r>
          </a:p>
        </p:txBody>
      </p:sp>
      <p:sp>
        <p:nvSpPr>
          <p:cNvPr id="15"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业务规则</a:t>
            </a:r>
            <a:endParaRPr kumimoji="1" lang="zh-CN" altLang="en-US" sz="2800" b="1" dirty="0">
              <a:solidFill>
                <a:schemeClr val="bg1"/>
              </a:solidFill>
              <a:latin typeface="微软雅黑" pitchFamily="34" charset="-122"/>
              <a:ea typeface="微软雅黑" pitchFamily="34" charset="-122"/>
            </a:endParaRPr>
          </a:p>
        </p:txBody>
      </p:sp>
      <p:sp>
        <p:nvSpPr>
          <p:cNvPr id="1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48</a:t>
            </a:fld>
            <a:endParaRPr lang="en-US" altLang="zh-CN" dirty="0"/>
          </a:p>
        </p:txBody>
      </p:sp>
    </p:spTree>
    <p:extLst>
      <p:ext uri="{BB962C8B-B14F-4D97-AF65-F5344CB8AC3E}">
        <p14:creationId xmlns="" xmlns:p14="http://schemas.microsoft.com/office/powerpoint/2010/main" val="41391594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700118" y="1232288"/>
            <a:ext cx="8229600" cy="3107553"/>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sp>
        <p:nvSpPr>
          <p:cNvPr id="9" name="TextBox 8"/>
          <p:cNvSpPr txBox="1"/>
          <p:nvPr/>
        </p:nvSpPr>
        <p:spPr>
          <a:xfrm>
            <a:off x="745588" y="1285867"/>
            <a:ext cx="7929618" cy="3416320"/>
          </a:xfrm>
          <a:prstGeom prst="rect">
            <a:avLst/>
          </a:prstGeom>
          <a:noFill/>
        </p:spPr>
        <p:txBody>
          <a:bodyPr wrap="square">
            <a:spAutoFit/>
          </a:bodyPr>
          <a:lstStyle/>
          <a:p>
            <a:pPr marL="342900" indent="-342900">
              <a:lnSpc>
                <a:spcPct val="150000"/>
              </a:lnSpc>
              <a:buFont typeface="+mj-lt"/>
              <a:buAutoNum type="arabicPeriod"/>
              <a:defRPr/>
            </a:pPr>
            <a:r>
              <a:rPr lang="zh-CN" altLang="en-US" dirty="0">
                <a:latin typeface="微软雅黑" pitchFamily="34" charset="-122"/>
                <a:ea typeface="微软雅黑" pitchFamily="34" charset="-122"/>
              </a:rPr>
              <a:t>挂牌公司</a:t>
            </a:r>
            <a:r>
              <a:rPr lang="zh-CN" altLang="en-US" b="1" dirty="0">
                <a:solidFill>
                  <a:srgbClr val="C00000"/>
                </a:solidFill>
                <a:latin typeface="微软雅黑" pitchFamily="34" charset="-122"/>
                <a:ea typeface="微软雅黑" pitchFamily="34" charset="-122"/>
              </a:rPr>
              <a:t>控股股东及实际控制人</a:t>
            </a:r>
            <a:r>
              <a:rPr lang="zh-CN" altLang="en-US" dirty="0">
                <a:latin typeface="微软雅黑" pitchFamily="34" charset="-122"/>
                <a:ea typeface="微软雅黑" pitchFamily="34" charset="-122"/>
              </a:rPr>
              <a:t>在挂牌前直接或间接持有的股票</a:t>
            </a:r>
            <a:r>
              <a:rPr lang="zh-CN" altLang="en-US" dirty="0">
                <a:solidFill>
                  <a:srgbClr val="FF0000"/>
                </a:solidFill>
                <a:latin typeface="微软雅黑" pitchFamily="34" charset="-122"/>
                <a:ea typeface="微软雅黑" pitchFamily="34" charset="-122"/>
              </a:rPr>
              <a:t>分三批解除转让限制</a:t>
            </a:r>
            <a:r>
              <a:rPr lang="zh-CN" altLang="en-US" dirty="0">
                <a:latin typeface="微软雅黑" pitchFamily="34" charset="-122"/>
                <a:ea typeface="微软雅黑" pitchFamily="34" charset="-122"/>
              </a:rPr>
              <a:t>，每批解除转让限制的数量均为其挂牌前所持股票的三分之一，解除转让限制的时间分别为</a:t>
            </a:r>
            <a:r>
              <a:rPr lang="zh-CN" altLang="en-US" dirty="0">
                <a:solidFill>
                  <a:srgbClr val="FF0000"/>
                </a:solidFill>
                <a:latin typeface="微软雅黑" pitchFamily="34" charset="-122"/>
                <a:ea typeface="微软雅黑" pitchFamily="34" charset="-122"/>
              </a:rPr>
              <a:t>挂牌之日、挂牌期满一年和两年</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pPr marL="342900" indent="-342900">
              <a:lnSpc>
                <a:spcPct val="150000"/>
              </a:lnSpc>
              <a:buFont typeface="+mj-lt"/>
              <a:buAutoNum type="arabicPeriod"/>
              <a:defRPr/>
            </a:pPr>
            <a:r>
              <a:rPr lang="zh-CN" altLang="en-US" dirty="0">
                <a:latin typeface="微软雅黑" pitchFamily="34" charset="-122"/>
                <a:ea typeface="微软雅黑" pitchFamily="34" charset="-122"/>
              </a:rPr>
              <a:t>挂牌</a:t>
            </a:r>
            <a:r>
              <a:rPr lang="zh-CN" altLang="en-US" dirty="0">
                <a:solidFill>
                  <a:srgbClr val="FF0000"/>
                </a:solidFill>
                <a:latin typeface="微软雅黑" pitchFamily="34" charset="-122"/>
                <a:ea typeface="微软雅黑" pitchFamily="34" charset="-122"/>
              </a:rPr>
              <a:t>前十二个月以内</a:t>
            </a:r>
            <a:r>
              <a:rPr lang="zh-CN" altLang="en-US" dirty="0">
                <a:latin typeface="微软雅黑" pitchFamily="34" charset="-122"/>
                <a:ea typeface="微软雅黑" pitchFamily="34" charset="-122"/>
              </a:rPr>
              <a:t>控股股东及实际控制人直接或间接持有的股票</a:t>
            </a:r>
            <a:r>
              <a:rPr lang="zh-CN" altLang="en-US" dirty="0">
                <a:solidFill>
                  <a:srgbClr val="FF0000"/>
                </a:solidFill>
                <a:latin typeface="微软雅黑" pitchFamily="34" charset="-122"/>
                <a:ea typeface="微软雅黑" pitchFamily="34" charset="-122"/>
              </a:rPr>
              <a:t>进行过转让的</a:t>
            </a:r>
            <a:r>
              <a:rPr lang="zh-CN" altLang="en-US" dirty="0">
                <a:latin typeface="微软雅黑" pitchFamily="34" charset="-122"/>
                <a:ea typeface="微软雅黑" pitchFamily="34" charset="-122"/>
              </a:rPr>
              <a:t>，该股票的管理</a:t>
            </a:r>
            <a:r>
              <a:rPr lang="zh-CN" altLang="en-US" dirty="0">
                <a:solidFill>
                  <a:srgbClr val="FF0000"/>
                </a:solidFill>
                <a:latin typeface="微软雅黑" pitchFamily="34" charset="-122"/>
                <a:ea typeface="微软雅黑" pitchFamily="34" charset="-122"/>
              </a:rPr>
              <a:t>按照前款规定执行</a:t>
            </a:r>
            <a:r>
              <a:rPr lang="zh-CN" altLang="en-US" dirty="0">
                <a:latin typeface="微软雅黑" pitchFamily="34" charset="-122"/>
                <a:ea typeface="微软雅黑" pitchFamily="34" charset="-122"/>
              </a:rPr>
              <a:t>，主办券商为开展做市业务取得的做市初始库存股票除外。 </a:t>
            </a:r>
          </a:p>
          <a:p>
            <a:pPr marL="342900" indent="-342900">
              <a:lnSpc>
                <a:spcPct val="150000"/>
              </a:lnSpc>
              <a:buFont typeface="+mj-lt"/>
              <a:buAutoNum type="arabicPeriod"/>
              <a:defRPr/>
            </a:pPr>
            <a:r>
              <a:rPr lang="zh-CN" altLang="en-US" dirty="0" smtClean="0">
                <a:latin typeface="微软雅黑" pitchFamily="34" charset="-122"/>
                <a:ea typeface="微软雅黑" pitchFamily="34" charset="-122"/>
              </a:rPr>
              <a:t>因</a:t>
            </a:r>
            <a:r>
              <a:rPr lang="zh-CN" altLang="en-US" dirty="0" smtClean="0">
                <a:solidFill>
                  <a:srgbClr val="FF0000"/>
                </a:solidFill>
                <a:latin typeface="微软雅黑" pitchFamily="34" charset="-122"/>
                <a:ea typeface="微软雅黑" pitchFamily="34" charset="-122"/>
              </a:rPr>
              <a:t>司法裁决、继承</a:t>
            </a:r>
            <a:r>
              <a:rPr lang="zh-CN" altLang="en-US" dirty="0" smtClean="0">
                <a:latin typeface="微软雅黑" pitchFamily="34" charset="-122"/>
                <a:ea typeface="微软雅黑" pitchFamily="34" charset="-122"/>
              </a:rPr>
              <a:t>等原因导致有限售期的股票持有人发生变更的，后续持有人应继续执行股票限售规定。</a:t>
            </a:r>
            <a:endParaRPr lang="zh-CN" altLang="en-US" dirty="0">
              <a:latin typeface="微软雅黑" pitchFamily="34" charset="-122"/>
              <a:ea typeface="微软雅黑" pitchFamily="34" charset="-122"/>
            </a:endParaRPr>
          </a:p>
        </p:txBody>
      </p:sp>
      <p:sp>
        <p:nvSpPr>
          <p:cNvPr id="10" name="TextBox 9"/>
          <p:cNvSpPr txBox="1"/>
          <p:nvPr/>
        </p:nvSpPr>
        <p:spPr>
          <a:xfrm>
            <a:off x="593702" y="803661"/>
            <a:ext cx="6786610" cy="400110"/>
          </a:xfrm>
          <a:prstGeom prst="rect">
            <a:avLst/>
          </a:prstGeom>
          <a:noFill/>
        </p:spPr>
        <p:txBody>
          <a:bodyPr wrap="square" rtlCol="0">
            <a:spAutoFit/>
          </a:bodyPr>
          <a:lstStyle/>
          <a:p>
            <a:pPr>
              <a:buFont typeface="Wingdings" pitchFamily="2" charset="2"/>
              <a:buChar char="l"/>
            </a:pPr>
            <a:r>
              <a:rPr lang="en-US" altLang="zh-CN" sz="2000" dirty="0">
                <a:latin typeface="微软雅黑" pitchFamily="34" charset="-122"/>
                <a:ea typeface="微软雅黑" pitchFamily="34" charset="-122"/>
                <a:sym typeface="楷体_GB2312" pitchFamily="49" charset="-122"/>
              </a:rPr>
              <a:t>《</a:t>
            </a:r>
            <a:r>
              <a:rPr lang="zh-CN" altLang="en-US" sz="2000" dirty="0">
                <a:latin typeface="微软雅黑" pitchFamily="34" charset="-122"/>
                <a:ea typeface="微软雅黑" pitchFamily="34" charset="-122"/>
                <a:sym typeface="楷体_GB2312" pitchFamily="49" charset="-122"/>
              </a:rPr>
              <a:t>全国中小企业股份转让系统业务规则</a:t>
            </a:r>
            <a:r>
              <a:rPr lang="en-US" altLang="zh-CN" sz="2000" dirty="0">
                <a:latin typeface="微软雅黑" pitchFamily="34" charset="-122"/>
                <a:ea typeface="微软雅黑" pitchFamily="34" charset="-122"/>
                <a:sym typeface="楷体_GB2312" pitchFamily="49" charset="-122"/>
              </a:rPr>
              <a:t>》</a:t>
            </a:r>
            <a:r>
              <a:rPr lang="zh-CN" altLang="en-US" sz="2000" dirty="0">
                <a:latin typeface="微软雅黑" pitchFamily="34" charset="-122"/>
                <a:ea typeface="微软雅黑" pitchFamily="34" charset="-122"/>
                <a:sym typeface="楷体_GB2312" pitchFamily="49" charset="-122"/>
              </a:rPr>
              <a:t>第</a:t>
            </a:r>
            <a:r>
              <a:rPr lang="en-US" altLang="zh-CN" sz="2000" dirty="0">
                <a:latin typeface="微软雅黑" pitchFamily="34" charset="-122"/>
                <a:ea typeface="微软雅黑" pitchFamily="34" charset="-122"/>
                <a:sym typeface="楷体_GB2312" pitchFamily="49" charset="-122"/>
              </a:rPr>
              <a:t>2.8</a:t>
            </a:r>
            <a:r>
              <a:rPr lang="zh-CN" altLang="en-US" sz="2000" dirty="0">
                <a:latin typeface="微软雅黑" pitchFamily="34" charset="-122"/>
                <a:ea typeface="微软雅黑" pitchFamily="34" charset="-122"/>
                <a:sym typeface="楷体_GB2312" pitchFamily="49" charset="-122"/>
              </a:rPr>
              <a:t>条：</a:t>
            </a:r>
            <a:endParaRPr lang="en-US" altLang="zh-CN" sz="2000" dirty="0">
              <a:latin typeface="微软雅黑" pitchFamily="34" charset="-122"/>
              <a:ea typeface="微软雅黑" pitchFamily="34" charset="-122"/>
              <a:sym typeface="楷体_GB2312" pitchFamily="49" charset="-122"/>
            </a:endParaRPr>
          </a:p>
        </p:txBody>
      </p:sp>
      <p:sp>
        <p:nvSpPr>
          <p:cNvPr id="13"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业务规则</a:t>
            </a:r>
            <a:endParaRPr kumimoji="1" lang="zh-CN" altLang="en-US" sz="2800" b="1" dirty="0">
              <a:solidFill>
                <a:schemeClr val="bg1"/>
              </a:solidFill>
              <a:latin typeface="微软雅黑" pitchFamily="34" charset="-122"/>
              <a:ea typeface="微软雅黑" pitchFamily="34" charset="-122"/>
            </a:endParaRPr>
          </a:p>
        </p:txBody>
      </p:sp>
      <p:sp>
        <p:nvSpPr>
          <p:cNvPr id="1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49</a:t>
            </a:fld>
            <a:endParaRPr lang="en-US" altLang="zh-CN" dirty="0"/>
          </a:p>
        </p:txBody>
      </p:sp>
    </p:spTree>
    <p:extLst>
      <p:ext uri="{BB962C8B-B14F-4D97-AF65-F5344CB8AC3E}">
        <p14:creationId xmlns="" xmlns:p14="http://schemas.microsoft.com/office/powerpoint/2010/main" val="31320161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Box 5"/>
          <p:cNvSpPr>
            <a:spLocks noChangeArrowheads="1"/>
          </p:cNvSpPr>
          <p:nvPr/>
        </p:nvSpPr>
        <p:spPr bwMode="auto">
          <a:xfrm>
            <a:off x="179391" y="618652"/>
            <a:ext cx="5301057" cy="473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公司职能 </a:t>
            </a:r>
            <a:r>
              <a:rPr lang="en-US" altLang="zh-CN" sz="17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sym typeface="微软雅黑" panose="020B0503020204020204" pitchFamily="34" charset="-122"/>
              </a:rPr>
              <a:t>证券法</a:t>
            </a:r>
            <a:r>
              <a:rPr lang="en-US" altLang="zh-CN" sz="17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sym typeface="微软雅黑" panose="020B0503020204020204" pitchFamily="34" charset="-122"/>
              </a:rPr>
              <a:t>第七章  第一百五十七条</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6" name="矩形 6"/>
          <p:cNvSpPr>
            <a:spLocks noChangeArrowheads="1"/>
          </p:cNvSpPr>
          <p:nvPr/>
        </p:nvSpPr>
        <p:spPr bwMode="auto">
          <a:xfrm>
            <a:off x="2" y="5013484"/>
            <a:ext cx="2266950" cy="130016"/>
          </a:xfrm>
          <a:prstGeom prst="rect">
            <a:avLst/>
          </a:prstGeom>
          <a:solidFill>
            <a:srgbClr val="F49022"/>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7" name="矩形 7"/>
          <p:cNvSpPr>
            <a:spLocks noChangeArrowheads="1"/>
          </p:cNvSpPr>
          <p:nvPr/>
        </p:nvSpPr>
        <p:spPr bwMode="auto">
          <a:xfrm>
            <a:off x="2266950" y="5013484"/>
            <a:ext cx="2305050" cy="130016"/>
          </a:xfrm>
          <a:prstGeom prst="rect">
            <a:avLst/>
          </a:prstGeom>
          <a:solidFill>
            <a:srgbClr val="EE3636"/>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8" name="矩形 8"/>
          <p:cNvSpPr>
            <a:spLocks noChangeArrowheads="1"/>
          </p:cNvSpPr>
          <p:nvPr/>
        </p:nvSpPr>
        <p:spPr bwMode="auto">
          <a:xfrm>
            <a:off x="4572002" y="5013484"/>
            <a:ext cx="2266950" cy="130016"/>
          </a:xfrm>
          <a:prstGeom prst="rect">
            <a:avLst/>
          </a:prstGeom>
          <a:solidFill>
            <a:schemeClr val="accent1"/>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9" name="矩形 9"/>
          <p:cNvSpPr>
            <a:spLocks noChangeArrowheads="1"/>
          </p:cNvSpPr>
          <p:nvPr/>
        </p:nvSpPr>
        <p:spPr bwMode="auto">
          <a:xfrm>
            <a:off x="6838950" y="5013484"/>
            <a:ext cx="2305050" cy="130016"/>
          </a:xfrm>
          <a:prstGeom prst="rect">
            <a:avLst/>
          </a:prstGeom>
          <a:solidFill>
            <a:srgbClr val="317FB7"/>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 name="Line 13"/>
          <p:cNvSpPr>
            <a:spLocks noChangeShapeType="1"/>
          </p:cNvSpPr>
          <p:nvPr/>
        </p:nvSpPr>
        <p:spPr bwMode="auto">
          <a:xfrm>
            <a:off x="539756" y="2957513"/>
            <a:ext cx="8137525" cy="0"/>
          </a:xfrm>
          <a:prstGeom prst="line">
            <a:avLst/>
          </a:prstGeom>
          <a:noFill/>
          <a:ln w="101600">
            <a:solidFill>
              <a:srgbClr val="317FB7"/>
            </a:solidFill>
            <a:bevel/>
            <a:headEnd/>
            <a:tailEnd type="triangle"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sp>
        <p:nvSpPr>
          <p:cNvPr id="36874" name="AutoShape 2"/>
          <p:cNvSpPr>
            <a:spLocks noChangeArrowheads="1"/>
          </p:cNvSpPr>
          <p:nvPr/>
        </p:nvSpPr>
        <p:spPr bwMode="auto">
          <a:xfrm>
            <a:off x="1663700" y="1343029"/>
            <a:ext cx="1619250" cy="1351598"/>
          </a:xfrm>
          <a:prstGeom prst="roundRect">
            <a:avLst>
              <a:gd name="adj" fmla="val 13005"/>
            </a:avLst>
          </a:prstGeom>
          <a:solidFill>
            <a:schemeClr val="accent5">
              <a:lumMod val="90000"/>
            </a:schemeClr>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75" name="Line 16"/>
          <p:cNvSpPr>
            <a:spLocks noChangeShapeType="1"/>
          </p:cNvSpPr>
          <p:nvPr/>
        </p:nvSpPr>
        <p:spPr bwMode="auto">
          <a:xfrm flipH="1">
            <a:off x="1831975" y="1501620"/>
            <a:ext cx="0" cy="1453038"/>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2" name="Group 138"/>
          <p:cNvGrpSpPr>
            <a:grpSpLocks/>
          </p:cNvGrpSpPr>
          <p:nvPr/>
        </p:nvGrpSpPr>
        <p:grpSpPr bwMode="auto">
          <a:xfrm>
            <a:off x="1736732" y="2874649"/>
            <a:ext cx="182563" cy="162878"/>
            <a:chOff x="0" y="0"/>
            <a:chExt cx="250" cy="250"/>
          </a:xfrm>
        </p:grpSpPr>
        <p:sp>
          <p:nvSpPr>
            <p:cNvPr id="35891" name="Oval 139"/>
            <p:cNvSpPr>
              <a:spLocks noChangeArrowheads="1"/>
            </p:cNvSpPr>
            <p:nvPr/>
          </p:nvSpPr>
          <p:spPr bwMode="auto">
            <a:xfrm>
              <a:off x="0" y="0"/>
              <a:ext cx="250" cy="250"/>
            </a:xfrm>
            <a:prstGeom prst="ellipse">
              <a:avLst/>
            </a:prstGeom>
            <a:solidFill>
              <a:srgbClr val="FFD34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92"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81" name="AutoShape 17"/>
          <p:cNvSpPr>
            <a:spLocks noChangeArrowheads="1"/>
          </p:cNvSpPr>
          <p:nvPr/>
        </p:nvSpPr>
        <p:spPr bwMode="auto">
          <a:xfrm>
            <a:off x="863605" y="3227550"/>
            <a:ext cx="1692275" cy="1213008"/>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82" name="TextBox 57"/>
          <p:cNvSpPr>
            <a:spLocks noChangeArrowheads="1"/>
          </p:cNvSpPr>
          <p:nvPr/>
        </p:nvSpPr>
        <p:spPr bwMode="auto">
          <a:xfrm>
            <a:off x="1052515" y="3518618"/>
            <a:ext cx="1541202"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chemeClr val="bg1"/>
                </a:solidFill>
                <a:latin typeface="微软雅黑" panose="020B0503020204020204" pitchFamily="34" charset="-122"/>
                <a:ea typeface="微软雅黑" panose="020B0503020204020204" pitchFamily="34" charset="-122"/>
              </a:rPr>
              <a:t>证券和资金的</a:t>
            </a:r>
            <a:r>
              <a:rPr lang="zh-CN" altLang="en-US" sz="1700" b="1" dirty="0">
                <a:solidFill>
                  <a:srgbClr val="FFC000"/>
                </a:solidFill>
                <a:latin typeface="微软雅黑" panose="020B0503020204020204" pitchFamily="34" charset="-122"/>
                <a:ea typeface="微软雅黑" panose="020B0503020204020204" pitchFamily="34" charset="-122"/>
              </a:rPr>
              <a:t>清算交收</a:t>
            </a:r>
            <a:endParaRPr lang="zh-CN" altLang="en-US" sz="1700" dirty="0">
              <a:solidFill>
                <a:srgbClr val="FFC000"/>
              </a:solidFill>
              <a:latin typeface="Arial" panose="020B0604020202020204" pitchFamily="34" charset="0"/>
            </a:endParaRPr>
          </a:p>
        </p:txBody>
      </p:sp>
      <p:sp>
        <p:nvSpPr>
          <p:cNvPr id="36884" name="Line 18"/>
          <p:cNvSpPr>
            <a:spLocks noChangeShapeType="1"/>
          </p:cNvSpPr>
          <p:nvPr/>
        </p:nvSpPr>
        <p:spPr bwMode="auto">
          <a:xfrm flipH="1">
            <a:off x="1025525" y="2960375"/>
            <a:ext cx="1588" cy="522923"/>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4" name="Group 138"/>
          <p:cNvGrpSpPr>
            <a:grpSpLocks/>
          </p:cNvGrpSpPr>
          <p:nvPr/>
        </p:nvGrpSpPr>
        <p:grpSpPr bwMode="auto">
          <a:xfrm>
            <a:off x="941389" y="2870359"/>
            <a:ext cx="182562" cy="164306"/>
            <a:chOff x="0" y="0"/>
            <a:chExt cx="250" cy="250"/>
          </a:xfrm>
        </p:grpSpPr>
        <p:sp>
          <p:nvSpPr>
            <p:cNvPr id="35889" name="Oval 139"/>
            <p:cNvSpPr>
              <a:spLocks noChangeArrowheads="1"/>
            </p:cNvSpPr>
            <p:nvPr/>
          </p:nvSpPr>
          <p:spPr bwMode="auto">
            <a:xfrm>
              <a:off x="0" y="0"/>
              <a:ext cx="250" cy="251"/>
            </a:xfrm>
            <a:prstGeom prst="ellipse">
              <a:avLst/>
            </a:prstGeom>
            <a:solidFill>
              <a:srgbClr val="7F7F7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90"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88" name="AutoShape 5"/>
          <p:cNvSpPr>
            <a:spLocks noChangeArrowheads="1"/>
          </p:cNvSpPr>
          <p:nvPr/>
        </p:nvSpPr>
        <p:spPr bwMode="auto">
          <a:xfrm>
            <a:off x="3357554" y="3214693"/>
            <a:ext cx="1857388" cy="1213010"/>
          </a:xfrm>
          <a:prstGeom prst="roundRect">
            <a:avLst>
              <a:gd name="adj" fmla="val 13005"/>
            </a:avLst>
          </a:prstGeom>
          <a:solidFill>
            <a:schemeClr val="accent1"/>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89" name="TextBox 57"/>
          <p:cNvSpPr>
            <a:spLocks noChangeArrowheads="1"/>
          </p:cNvSpPr>
          <p:nvPr/>
        </p:nvSpPr>
        <p:spPr bwMode="auto">
          <a:xfrm>
            <a:off x="3419872" y="3291830"/>
            <a:ext cx="1774825" cy="1150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latin typeface="微软雅黑" panose="020B0503020204020204" pitchFamily="34" charset="-122"/>
                <a:ea typeface="微软雅黑" panose="020B0503020204020204" pitchFamily="34" charset="-122"/>
              </a:rPr>
              <a:t>依法提供与</a:t>
            </a:r>
            <a:r>
              <a:rPr lang="zh-CN" altLang="en-US" sz="1700" b="1" dirty="0">
                <a:latin typeface="微软雅黑" panose="020B0503020204020204" pitchFamily="34" charset="-122"/>
                <a:ea typeface="微软雅黑" panose="020B0503020204020204" pitchFamily="34" charset="-122"/>
              </a:rPr>
              <a:t>证券登记结算业务相关的</a:t>
            </a:r>
            <a:r>
              <a:rPr lang="zh-CN" altLang="en-US" sz="1700" b="1" dirty="0">
                <a:solidFill>
                  <a:srgbClr val="0070C0"/>
                </a:solidFill>
                <a:latin typeface="微软雅黑" panose="020B0503020204020204" pitchFamily="34" charset="-122"/>
                <a:ea typeface="微软雅黑" panose="020B0503020204020204" pitchFamily="34" charset="-122"/>
              </a:rPr>
              <a:t>查询、咨询和培训</a:t>
            </a:r>
            <a:r>
              <a:rPr lang="zh-CN" altLang="en-US" sz="1700" b="1" dirty="0">
                <a:latin typeface="微软雅黑" panose="020B0503020204020204" pitchFamily="34" charset="-122"/>
                <a:ea typeface="微软雅黑" panose="020B0503020204020204" pitchFamily="34" charset="-122"/>
              </a:rPr>
              <a:t>服务</a:t>
            </a:r>
            <a:endParaRPr lang="zh-CN" altLang="en-US" sz="1700" dirty="0">
              <a:latin typeface="Arial" panose="020B0604020202020204" pitchFamily="34" charset="0"/>
            </a:endParaRPr>
          </a:p>
        </p:txBody>
      </p:sp>
      <p:sp>
        <p:nvSpPr>
          <p:cNvPr id="36891" name="Line 18"/>
          <p:cNvSpPr>
            <a:spLocks noChangeShapeType="1"/>
          </p:cNvSpPr>
          <p:nvPr/>
        </p:nvSpPr>
        <p:spPr bwMode="auto">
          <a:xfrm flipH="1">
            <a:off x="3543307" y="2960375"/>
            <a:ext cx="3175" cy="522923"/>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5" name="Group 138"/>
          <p:cNvGrpSpPr>
            <a:grpSpLocks/>
          </p:cNvGrpSpPr>
          <p:nvPr/>
        </p:nvGrpSpPr>
        <p:grpSpPr bwMode="auto">
          <a:xfrm>
            <a:off x="3460758" y="2870359"/>
            <a:ext cx="180975" cy="164306"/>
            <a:chOff x="0" y="0"/>
            <a:chExt cx="250" cy="250"/>
          </a:xfrm>
        </p:grpSpPr>
        <p:sp>
          <p:nvSpPr>
            <p:cNvPr id="35887" name="Oval 139"/>
            <p:cNvSpPr>
              <a:spLocks noChangeArrowheads="1"/>
            </p:cNvSpPr>
            <p:nvPr/>
          </p:nvSpPr>
          <p:spPr bwMode="auto">
            <a:xfrm>
              <a:off x="0" y="0"/>
              <a:ext cx="250" cy="250"/>
            </a:xfrm>
            <a:prstGeom prst="ellipse">
              <a:avLst/>
            </a:prstGeom>
            <a:solidFill>
              <a:srgbClr val="C2D59B"/>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8"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95" name="AutoShape 2"/>
          <p:cNvSpPr>
            <a:spLocks noChangeArrowheads="1"/>
          </p:cNvSpPr>
          <p:nvPr/>
        </p:nvSpPr>
        <p:spPr bwMode="auto">
          <a:xfrm>
            <a:off x="4032251" y="1343029"/>
            <a:ext cx="1619250" cy="1351598"/>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96" name="TextBox 57"/>
          <p:cNvSpPr>
            <a:spLocks noChangeArrowheads="1"/>
          </p:cNvSpPr>
          <p:nvPr/>
        </p:nvSpPr>
        <p:spPr bwMode="auto">
          <a:xfrm>
            <a:off x="4139952" y="1491630"/>
            <a:ext cx="1547332" cy="1150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证券的</a:t>
            </a:r>
            <a:r>
              <a:rPr lang="zh-CN" altLang="en-US" sz="1700" b="1" dirty="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登记</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b="1" dirty="0" smtClean="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存管</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b="1" dirty="0" smtClean="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过户</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，证券</a:t>
            </a: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持有人</a:t>
            </a:r>
            <a:r>
              <a:rPr lang="zh-CN" altLang="en-US" sz="1700" b="1" dirty="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名册</a:t>
            </a: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维护</a:t>
            </a:r>
            <a:endParaRPr lang="zh-CN" altLang="en-US" sz="1700" dirty="0">
              <a:latin typeface="Arial" panose="020B0604020202020204" pitchFamily="34" charset="0"/>
            </a:endParaRPr>
          </a:p>
        </p:txBody>
      </p:sp>
      <p:sp>
        <p:nvSpPr>
          <p:cNvPr id="36898" name="Line 16"/>
          <p:cNvSpPr>
            <a:spLocks noChangeShapeType="1"/>
          </p:cNvSpPr>
          <p:nvPr/>
        </p:nvSpPr>
        <p:spPr bwMode="auto">
          <a:xfrm flipH="1">
            <a:off x="4191000" y="1501620"/>
            <a:ext cx="1588" cy="1453038"/>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6" name="Group 138"/>
          <p:cNvGrpSpPr>
            <a:grpSpLocks/>
          </p:cNvGrpSpPr>
          <p:nvPr/>
        </p:nvGrpSpPr>
        <p:grpSpPr bwMode="auto">
          <a:xfrm>
            <a:off x="4095757" y="2874649"/>
            <a:ext cx="182563" cy="162878"/>
            <a:chOff x="0" y="0"/>
            <a:chExt cx="250" cy="250"/>
          </a:xfrm>
        </p:grpSpPr>
        <p:sp>
          <p:nvSpPr>
            <p:cNvPr id="35885" name="Oval 139"/>
            <p:cNvSpPr>
              <a:spLocks noChangeArrowheads="1"/>
            </p:cNvSpPr>
            <p:nvPr/>
          </p:nvSpPr>
          <p:spPr bwMode="auto">
            <a:xfrm>
              <a:off x="0" y="0"/>
              <a:ext cx="250" cy="250"/>
            </a:xfrm>
            <a:prstGeom prst="ellipse">
              <a:avLst/>
            </a:prstGeom>
            <a:solidFill>
              <a:srgbClr val="93CDDD"/>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6"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02" name="AutoShape 6"/>
          <p:cNvSpPr>
            <a:spLocks noChangeArrowheads="1"/>
          </p:cNvSpPr>
          <p:nvPr/>
        </p:nvSpPr>
        <p:spPr bwMode="auto">
          <a:xfrm>
            <a:off x="5632457" y="3227550"/>
            <a:ext cx="1679575" cy="1213008"/>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903" name="Line 7"/>
          <p:cNvSpPr>
            <a:spLocks noChangeShapeType="1"/>
          </p:cNvSpPr>
          <p:nvPr/>
        </p:nvSpPr>
        <p:spPr bwMode="auto">
          <a:xfrm flipH="1">
            <a:off x="5768978" y="2960375"/>
            <a:ext cx="3175" cy="522923"/>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7" name="Group 138"/>
          <p:cNvGrpSpPr>
            <a:grpSpLocks/>
          </p:cNvGrpSpPr>
          <p:nvPr/>
        </p:nvGrpSpPr>
        <p:grpSpPr bwMode="auto">
          <a:xfrm>
            <a:off x="5684839" y="2873218"/>
            <a:ext cx="182562" cy="164306"/>
            <a:chOff x="0" y="0"/>
            <a:chExt cx="250" cy="250"/>
          </a:xfrm>
        </p:grpSpPr>
        <p:sp>
          <p:nvSpPr>
            <p:cNvPr id="35883" name="Oval 139"/>
            <p:cNvSpPr>
              <a:spLocks noChangeArrowheads="1"/>
            </p:cNvSpPr>
            <p:nvPr/>
          </p:nvSpPr>
          <p:spPr bwMode="auto">
            <a:xfrm>
              <a:off x="0" y="0"/>
              <a:ext cx="250" cy="250"/>
            </a:xfrm>
            <a:prstGeom prst="ellipse">
              <a:avLst/>
            </a:prstGeom>
            <a:solidFill>
              <a:srgbClr val="95B3D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4"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07" name="TextBox 57"/>
          <p:cNvSpPr>
            <a:spLocks noChangeArrowheads="1"/>
          </p:cNvSpPr>
          <p:nvPr/>
        </p:nvSpPr>
        <p:spPr bwMode="auto">
          <a:xfrm>
            <a:off x="5758973" y="3547837"/>
            <a:ext cx="1528171"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chemeClr val="bg1"/>
                </a:solidFill>
                <a:latin typeface="微软雅黑" panose="020B0503020204020204" pitchFamily="34" charset="-122"/>
                <a:ea typeface="微软雅黑" panose="020B0503020204020204" pitchFamily="34" charset="-122"/>
              </a:rPr>
              <a:t>证监会批准的其他业务</a:t>
            </a:r>
            <a:endParaRPr lang="zh-CN" altLang="en-US" sz="1700" dirty="0">
              <a:latin typeface="Arial" panose="020B0604020202020204" pitchFamily="34" charset="0"/>
            </a:endParaRPr>
          </a:p>
        </p:txBody>
      </p:sp>
      <p:sp>
        <p:nvSpPr>
          <p:cNvPr id="36909" name="AutoShape 4"/>
          <p:cNvSpPr>
            <a:spLocks noChangeArrowheads="1"/>
          </p:cNvSpPr>
          <p:nvPr/>
        </p:nvSpPr>
        <p:spPr bwMode="auto">
          <a:xfrm>
            <a:off x="6410325" y="1343029"/>
            <a:ext cx="1619250" cy="1351598"/>
          </a:xfrm>
          <a:prstGeom prst="roundRect">
            <a:avLst>
              <a:gd name="adj" fmla="val 13005"/>
            </a:avLst>
          </a:prstGeom>
          <a:solidFill>
            <a:schemeClr val="accent1"/>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910" name="Line 14"/>
          <p:cNvSpPr>
            <a:spLocks noChangeShapeType="1"/>
          </p:cNvSpPr>
          <p:nvPr/>
        </p:nvSpPr>
        <p:spPr bwMode="auto">
          <a:xfrm flipH="1">
            <a:off x="6559550" y="1528767"/>
            <a:ext cx="1588" cy="1425893"/>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8" name="Group 138"/>
          <p:cNvGrpSpPr>
            <a:grpSpLocks/>
          </p:cNvGrpSpPr>
          <p:nvPr/>
        </p:nvGrpSpPr>
        <p:grpSpPr bwMode="auto">
          <a:xfrm>
            <a:off x="6477007" y="2877505"/>
            <a:ext cx="182563" cy="162878"/>
            <a:chOff x="0" y="0"/>
            <a:chExt cx="250" cy="250"/>
          </a:xfrm>
        </p:grpSpPr>
        <p:sp>
          <p:nvSpPr>
            <p:cNvPr id="35881" name="Oval 139"/>
            <p:cNvSpPr>
              <a:spLocks noChangeArrowheads="1"/>
            </p:cNvSpPr>
            <p:nvPr/>
          </p:nvSpPr>
          <p:spPr bwMode="auto">
            <a:xfrm>
              <a:off x="-1" y="-1"/>
              <a:ext cx="251" cy="251"/>
            </a:xfrm>
            <a:prstGeom prst="ellipse">
              <a:avLst/>
            </a:prstGeom>
            <a:solidFill>
              <a:srgbClr val="B2A0C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2"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14" name="TextBox 57"/>
          <p:cNvSpPr>
            <a:spLocks noChangeArrowheads="1"/>
          </p:cNvSpPr>
          <p:nvPr/>
        </p:nvSpPr>
        <p:spPr bwMode="auto">
          <a:xfrm>
            <a:off x="6550285" y="1607337"/>
            <a:ext cx="1431925" cy="8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受发行人委托进行</a:t>
            </a:r>
            <a:r>
              <a:rPr lang="zh-CN" altLang="en-US" sz="17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权益分派</a:t>
            </a:r>
            <a:endParaRPr lang="zh-CN" altLang="en-US" sz="1700" dirty="0">
              <a:solidFill>
                <a:srgbClr val="0070C0"/>
              </a:solidFill>
              <a:latin typeface="Arial" panose="020B0604020202020204" pitchFamily="34" charset="0"/>
            </a:endParaRPr>
          </a:p>
        </p:txBody>
      </p:sp>
      <p:sp>
        <p:nvSpPr>
          <p:cNvPr id="53" name="Rectangle 32"/>
          <p:cNvSpPr>
            <a:spLocks noChangeArrowheads="1"/>
          </p:cNvSpPr>
          <p:nvPr/>
        </p:nvSpPr>
        <p:spPr bwMode="auto">
          <a:xfrm>
            <a:off x="390308" y="82139"/>
            <a:ext cx="8432800" cy="400050"/>
          </a:xfrm>
          <a:prstGeom prst="rect">
            <a:avLst/>
          </a:prstGeom>
          <a:noFill/>
          <a:ln w="9525">
            <a:noFill/>
            <a:miter lim="800000"/>
            <a:headEnd/>
            <a:tailEnd/>
          </a:ln>
        </p:spPr>
        <p:txBody>
          <a:bodyPr lIns="107275" tIns="53637" rIns="107275" bIns="53637"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中国证券登记结算公司介绍</a:t>
            </a:r>
            <a:endParaRPr lang="zh-CN" altLang="en-US" sz="2800" dirty="0">
              <a:solidFill>
                <a:schemeClr val="bg1"/>
              </a:solidFill>
              <a:latin typeface="黑体" pitchFamily="49" charset="-122"/>
              <a:ea typeface="黑体" pitchFamily="49" charset="-122"/>
            </a:endParaRPr>
          </a:p>
        </p:txBody>
      </p:sp>
      <p:sp>
        <p:nvSpPr>
          <p:cNvPr id="54" name="TextBox 57"/>
          <p:cNvSpPr>
            <a:spLocks noChangeArrowheads="1"/>
          </p:cNvSpPr>
          <p:nvPr/>
        </p:nvSpPr>
        <p:spPr bwMode="auto">
          <a:xfrm>
            <a:off x="1868348" y="1660917"/>
            <a:ext cx="1450741"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证券账户</a:t>
            </a: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的设立和管理</a:t>
            </a:r>
            <a:endParaRPr lang="zh-CN" altLang="en-US" sz="1700" dirty="0">
              <a:latin typeface="Arial" panose="020B0604020202020204" pitchFamily="34" charset="0"/>
            </a:endParaRPr>
          </a:p>
        </p:txBody>
      </p:sp>
      <p:sp>
        <p:nvSpPr>
          <p:cNvPr id="47" name="页脚占位符 5"/>
          <p:cNvSpPr>
            <a:spLocks noGrp="1"/>
          </p:cNvSpPr>
          <p:nvPr>
            <p:ph type="ftr" sz="quarter" idx="4294967295"/>
          </p:nvPr>
        </p:nvSpPr>
        <p:spPr>
          <a:xfrm>
            <a:off x="3124200" y="4683922"/>
            <a:ext cx="2895600" cy="357188"/>
          </a:xfrm>
          <a:prstGeom prst="rect">
            <a:avLst/>
          </a:prstGeom>
        </p:spPr>
        <p:txBody>
          <a:bodyPr/>
          <a:lstStyle/>
          <a:p>
            <a:pPr>
              <a:defRPr/>
            </a:pPr>
            <a:r>
              <a:rPr lang="en-US" altLang="zh-CN" dirty="0" smtClean="0"/>
              <a:t>5</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8"/>
                                        </p:tgtEl>
                                        <p:attrNameLst>
                                          <p:attrName>ppt_y</p:attrName>
                                        </p:attrNameLst>
                                      </p:cBhvr>
                                      <p:tavLst>
                                        <p:tav tm="0">
                                          <p:val>
                                            <p:strVal val="#ppt_y"/>
                                          </p:val>
                                        </p:tav>
                                        <p:tav tm="100000">
                                          <p:val>
                                            <p:strVal val="#ppt_y"/>
                                          </p:val>
                                        </p:tav>
                                      </p:tavLst>
                                    </p:anim>
                                    <p:anim calcmode="lin" valueType="num">
                                      <p:cBhvr>
                                        <p:cTn id="9" dur="5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6868"/>
                                        </p:tgtEl>
                                      </p:cBhvr>
                                    </p:animEffect>
                                  </p:childTnLst>
                                </p:cTn>
                              </p:par>
                            </p:childTnLst>
                          </p:cTn>
                        </p:par>
                        <p:par>
                          <p:cTn id="12" fill="hold" nodeType="afterGroup">
                            <p:stCondLst>
                              <p:cond delay="145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p:cBhvr>
                                        <p:cTn id="15" dur="1000"/>
                                        <p:tgtEl>
                                          <p:spTgt spid="3"/>
                                        </p:tgtEl>
                                      </p:cBhvr>
                                    </p:animEffect>
                                  </p:childTnLst>
                                </p:cTn>
                              </p:par>
                            </p:childTnLst>
                          </p:cTn>
                        </p:par>
                        <p:par>
                          <p:cTn id="16" fill="hold" nodeType="afterGroup">
                            <p:stCondLst>
                              <p:cond delay="2450"/>
                            </p:stCondLst>
                            <p:childTnLst>
                              <p:par>
                                <p:cTn id="17" presetID="23" presetClass="entr" presetSubtype="3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250" fill="hold"/>
                                        <p:tgtEl>
                                          <p:spTgt spid="4"/>
                                        </p:tgtEl>
                                        <p:attrNameLst>
                                          <p:attrName>ppt_w</p:attrName>
                                        </p:attrNameLst>
                                      </p:cBhvr>
                                      <p:tavLst>
                                        <p:tav tm="0">
                                          <p:val>
                                            <p:strVal val="4*#ppt_w"/>
                                          </p:val>
                                        </p:tav>
                                        <p:tav tm="100000">
                                          <p:val>
                                            <p:strVal val="#ppt_w"/>
                                          </p:val>
                                        </p:tav>
                                      </p:tavLst>
                                    </p:anim>
                                    <p:anim calcmode="lin" valueType="num">
                                      <p:cBhvr>
                                        <p:cTn id="20" dur="250" fill="hold"/>
                                        <p:tgtEl>
                                          <p:spTgt spid="4"/>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250" fill="hold"/>
                                        <p:tgtEl>
                                          <p:spTgt spid="2"/>
                                        </p:tgtEl>
                                        <p:attrNameLst>
                                          <p:attrName>ppt_w</p:attrName>
                                        </p:attrNameLst>
                                      </p:cBhvr>
                                      <p:tavLst>
                                        <p:tav tm="0">
                                          <p:val>
                                            <p:strVal val="4*#ppt_w"/>
                                          </p:val>
                                        </p:tav>
                                        <p:tav tm="100000">
                                          <p:val>
                                            <p:strVal val="#ppt_w"/>
                                          </p:val>
                                        </p:tav>
                                      </p:tavLst>
                                    </p:anim>
                                    <p:anim calcmode="lin" valueType="num">
                                      <p:cBhvr>
                                        <p:cTn id="24" dur="250" fill="hold"/>
                                        <p:tgtEl>
                                          <p:spTgt spid="2"/>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250" fill="hold"/>
                                        <p:tgtEl>
                                          <p:spTgt spid="5"/>
                                        </p:tgtEl>
                                        <p:attrNameLst>
                                          <p:attrName>ppt_w</p:attrName>
                                        </p:attrNameLst>
                                      </p:cBhvr>
                                      <p:tavLst>
                                        <p:tav tm="0">
                                          <p:val>
                                            <p:strVal val="4*#ppt_w"/>
                                          </p:val>
                                        </p:tav>
                                        <p:tav tm="100000">
                                          <p:val>
                                            <p:strVal val="#ppt_w"/>
                                          </p:val>
                                        </p:tav>
                                      </p:tavLst>
                                    </p:anim>
                                    <p:anim calcmode="lin" valueType="num">
                                      <p:cBhvr>
                                        <p:cTn id="28" dur="250" fill="hold"/>
                                        <p:tgtEl>
                                          <p:spTgt spid="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750"/>
                                  </p:stCondLst>
                                  <p:childTnLst>
                                    <p:set>
                                      <p:cBhvr>
                                        <p:cTn id="30" dur="1" fill="hold">
                                          <p:stCondLst>
                                            <p:cond delay="0"/>
                                          </p:stCondLst>
                                        </p:cTn>
                                        <p:tgtEl>
                                          <p:spTgt spid="6"/>
                                        </p:tgtEl>
                                        <p:attrNameLst>
                                          <p:attrName>style.visibility</p:attrName>
                                        </p:attrNameLst>
                                      </p:cBhvr>
                                      <p:to>
                                        <p:strVal val="visible"/>
                                      </p:to>
                                    </p:set>
                                    <p:anim calcmode="lin" valueType="num">
                                      <p:cBhvr>
                                        <p:cTn id="31" dur="250" fill="hold"/>
                                        <p:tgtEl>
                                          <p:spTgt spid="6"/>
                                        </p:tgtEl>
                                        <p:attrNameLst>
                                          <p:attrName>ppt_w</p:attrName>
                                        </p:attrNameLst>
                                      </p:cBhvr>
                                      <p:tavLst>
                                        <p:tav tm="0">
                                          <p:val>
                                            <p:strVal val="4*#ppt_w"/>
                                          </p:val>
                                        </p:tav>
                                        <p:tav tm="100000">
                                          <p:val>
                                            <p:strVal val="#ppt_w"/>
                                          </p:val>
                                        </p:tav>
                                      </p:tavLst>
                                    </p:anim>
                                    <p:anim calcmode="lin" valueType="num">
                                      <p:cBhvr>
                                        <p:cTn id="32" dur="250" fill="hold"/>
                                        <p:tgtEl>
                                          <p:spTgt spid="6"/>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000"/>
                                  </p:stCondLst>
                                  <p:childTnLst>
                                    <p:set>
                                      <p:cBhvr>
                                        <p:cTn id="34" dur="1" fill="hold">
                                          <p:stCondLst>
                                            <p:cond delay="0"/>
                                          </p:stCondLst>
                                        </p:cTn>
                                        <p:tgtEl>
                                          <p:spTgt spid="7"/>
                                        </p:tgtEl>
                                        <p:attrNameLst>
                                          <p:attrName>style.visibility</p:attrName>
                                        </p:attrNameLst>
                                      </p:cBhvr>
                                      <p:to>
                                        <p:strVal val="visible"/>
                                      </p:to>
                                    </p:set>
                                    <p:anim calcmode="lin" valueType="num">
                                      <p:cBhvr>
                                        <p:cTn id="35" dur="250" fill="hold"/>
                                        <p:tgtEl>
                                          <p:spTgt spid="7"/>
                                        </p:tgtEl>
                                        <p:attrNameLst>
                                          <p:attrName>ppt_w</p:attrName>
                                        </p:attrNameLst>
                                      </p:cBhvr>
                                      <p:tavLst>
                                        <p:tav tm="0">
                                          <p:val>
                                            <p:strVal val="4*#ppt_w"/>
                                          </p:val>
                                        </p:tav>
                                        <p:tav tm="100000">
                                          <p:val>
                                            <p:strVal val="#ppt_w"/>
                                          </p:val>
                                        </p:tav>
                                      </p:tavLst>
                                    </p:anim>
                                    <p:anim calcmode="lin" valueType="num">
                                      <p:cBhvr>
                                        <p:cTn id="36" dur="250" fill="hold"/>
                                        <p:tgtEl>
                                          <p:spTgt spid="7"/>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125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cTn>
                              </p:par>
                            </p:childTnLst>
                          </p:cTn>
                        </p:par>
                        <p:par>
                          <p:cTn id="41" fill="hold" nodeType="afterGroup">
                            <p:stCondLst>
                              <p:cond delay="3950"/>
                            </p:stCondLst>
                            <p:childTnLst>
                              <p:par>
                                <p:cTn id="42" presetID="22" presetClass="entr" presetSubtype="1" fill="hold" nodeType="afterEffect">
                                  <p:stCondLst>
                                    <p:cond delay="0"/>
                                  </p:stCondLst>
                                  <p:childTnLst>
                                    <p:set>
                                      <p:cBhvr>
                                        <p:cTn id="43" dur="1" fill="hold">
                                          <p:stCondLst>
                                            <p:cond delay="0"/>
                                          </p:stCondLst>
                                        </p:cTn>
                                        <p:tgtEl>
                                          <p:spTgt spid="36884"/>
                                        </p:tgtEl>
                                        <p:attrNameLst>
                                          <p:attrName>style.visibility</p:attrName>
                                        </p:attrNameLst>
                                      </p:cBhvr>
                                      <p:to>
                                        <p:strVal val="visible"/>
                                      </p:to>
                                    </p:set>
                                    <p:animEffect>
                                      <p:cBhvr>
                                        <p:cTn id="44" dur="500"/>
                                        <p:tgtEl>
                                          <p:spTgt spid="36884"/>
                                        </p:tgtEl>
                                      </p:cBhvr>
                                    </p:animEffect>
                                  </p:childTnLst>
                                </p:cTn>
                              </p:par>
                              <p:par>
                                <p:cTn id="45" presetID="22" presetClass="entr" presetSubtype="1" fill="hold" nodeType="withEffect">
                                  <p:stCondLst>
                                    <p:cond delay="0"/>
                                  </p:stCondLst>
                                  <p:childTnLst>
                                    <p:set>
                                      <p:cBhvr>
                                        <p:cTn id="46" dur="1" fill="hold">
                                          <p:stCondLst>
                                            <p:cond delay="0"/>
                                          </p:stCondLst>
                                        </p:cTn>
                                        <p:tgtEl>
                                          <p:spTgt spid="36891"/>
                                        </p:tgtEl>
                                        <p:attrNameLst>
                                          <p:attrName>style.visibility</p:attrName>
                                        </p:attrNameLst>
                                      </p:cBhvr>
                                      <p:to>
                                        <p:strVal val="visible"/>
                                      </p:to>
                                    </p:set>
                                    <p:animEffect>
                                      <p:cBhvr>
                                        <p:cTn id="47" dur="500"/>
                                        <p:tgtEl>
                                          <p:spTgt spid="36891"/>
                                        </p:tgtEl>
                                      </p:cBhvr>
                                    </p:animEffect>
                                  </p:childTnLst>
                                </p:cTn>
                              </p:par>
                              <p:par>
                                <p:cTn id="48" presetID="22" presetClass="entr" presetSubtype="1" fill="hold" nodeType="withEffect">
                                  <p:stCondLst>
                                    <p:cond delay="0"/>
                                  </p:stCondLst>
                                  <p:childTnLst>
                                    <p:set>
                                      <p:cBhvr>
                                        <p:cTn id="49" dur="1" fill="hold">
                                          <p:stCondLst>
                                            <p:cond delay="0"/>
                                          </p:stCondLst>
                                        </p:cTn>
                                        <p:tgtEl>
                                          <p:spTgt spid="36903"/>
                                        </p:tgtEl>
                                        <p:attrNameLst>
                                          <p:attrName>style.visibility</p:attrName>
                                        </p:attrNameLst>
                                      </p:cBhvr>
                                      <p:to>
                                        <p:strVal val="visible"/>
                                      </p:to>
                                    </p:set>
                                    <p:animEffect>
                                      <p:cBhvr>
                                        <p:cTn id="50" dur="500"/>
                                        <p:tgtEl>
                                          <p:spTgt spid="36903"/>
                                        </p:tgtEl>
                                      </p:cBhvr>
                                    </p:animEffect>
                                  </p:childTnLst>
                                </p:cTn>
                              </p:par>
                              <p:par>
                                <p:cTn id="51" presetID="22" presetClass="entr" presetSubtype="4" fill="hold" nodeType="withEffect">
                                  <p:stCondLst>
                                    <p:cond delay="0"/>
                                  </p:stCondLst>
                                  <p:childTnLst>
                                    <p:set>
                                      <p:cBhvr>
                                        <p:cTn id="52" dur="1" fill="hold">
                                          <p:stCondLst>
                                            <p:cond delay="0"/>
                                          </p:stCondLst>
                                        </p:cTn>
                                        <p:tgtEl>
                                          <p:spTgt spid="36875"/>
                                        </p:tgtEl>
                                        <p:attrNameLst>
                                          <p:attrName>style.visibility</p:attrName>
                                        </p:attrNameLst>
                                      </p:cBhvr>
                                      <p:to>
                                        <p:strVal val="visible"/>
                                      </p:to>
                                    </p:set>
                                    <p:animEffect>
                                      <p:cBhvr>
                                        <p:cTn id="53" dur="500"/>
                                        <p:tgtEl>
                                          <p:spTgt spid="36875"/>
                                        </p:tgtEl>
                                      </p:cBhvr>
                                    </p:animEffect>
                                  </p:childTnLst>
                                </p:cTn>
                              </p:par>
                              <p:par>
                                <p:cTn id="54" presetID="22" presetClass="entr" presetSubtype="4" fill="hold" nodeType="withEffect">
                                  <p:stCondLst>
                                    <p:cond delay="0"/>
                                  </p:stCondLst>
                                  <p:childTnLst>
                                    <p:set>
                                      <p:cBhvr>
                                        <p:cTn id="55" dur="1" fill="hold">
                                          <p:stCondLst>
                                            <p:cond delay="0"/>
                                          </p:stCondLst>
                                        </p:cTn>
                                        <p:tgtEl>
                                          <p:spTgt spid="36898"/>
                                        </p:tgtEl>
                                        <p:attrNameLst>
                                          <p:attrName>style.visibility</p:attrName>
                                        </p:attrNameLst>
                                      </p:cBhvr>
                                      <p:to>
                                        <p:strVal val="visible"/>
                                      </p:to>
                                    </p:set>
                                    <p:animEffect>
                                      <p:cBhvr>
                                        <p:cTn id="56" dur="500"/>
                                        <p:tgtEl>
                                          <p:spTgt spid="36898"/>
                                        </p:tgtEl>
                                      </p:cBhvr>
                                    </p:animEffect>
                                  </p:childTnLst>
                                </p:cTn>
                              </p:par>
                              <p:par>
                                <p:cTn id="57" presetID="22" presetClass="entr" presetSubtype="4" fill="hold" nodeType="withEffect">
                                  <p:stCondLst>
                                    <p:cond delay="0"/>
                                  </p:stCondLst>
                                  <p:childTnLst>
                                    <p:set>
                                      <p:cBhvr>
                                        <p:cTn id="58" dur="1" fill="hold">
                                          <p:stCondLst>
                                            <p:cond delay="0"/>
                                          </p:stCondLst>
                                        </p:cTn>
                                        <p:tgtEl>
                                          <p:spTgt spid="36910"/>
                                        </p:tgtEl>
                                        <p:attrNameLst>
                                          <p:attrName>style.visibility</p:attrName>
                                        </p:attrNameLst>
                                      </p:cBhvr>
                                      <p:to>
                                        <p:strVal val="visible"/>
                                      </p:to>
                                    </p:set>
                                    <p:animEffect>
                                      <p:cBhvr>
                                        <p:cTn id="59" dur="500"/>
                                        <p:tgtEl>
                                          <p:spTgt spid="36910"/>
                                        </p:tgtEl>
                                      </p:cBhvr>
                                    </p:animEffect>
                                  </p:childTnLst>
                                </p:cTn>
                              </p:par>
                            </p:childTnLst>
                          </p:cTn>
                        </p:par>
                        <p:par>
                          <p:cTn id="60" fill="hold" nodeType="afterGroup">
                            <p:stCondLst>
                              <p:cond delay="4450"/>
                            </p:stCondLst>
                            <p:childTnLst>
                              <p:par>
                                <p:cTn id="61" presetID="21" presetClass="entr" presetSubtype="1" fill="hold" grpId="0" nodeType="afterEffect">
                                  <p:stCondLst>
                                    <p:cond delay="0"/>
                                  </p:stCondLst>
                                  <p:childTnLst>
                                    <p:set>
                                      <p:cBhvr>
                                        <p:cTn id="62" dur="1" fill="hold">
                                          <p:stCondLst>
                                            <p:cond delay="0"/>
                                          </p:stCondLst>
                                        </p:cTn>
                                        <p:tgtEl>
                                          <p:spTgt spid="36874"/>
                                        </p:tgtEl>
                                        <p:attrNameLst>
                                          <p:attrName>style.visibility</p:attrName>
                                        </p:attrNameLst>
                                      </p:cBhvr>
                                      <p:to>
                                        <p:strVal val="visible"/>
                                      </p:to>
                                    </p:set>
                                    <p:animEffect>
                                      <p:cBhvr>
                                        <p:cTn id="63" dur="1000"/>
                                        <p:tgtEl>
                                          <p:spTgt spid="36874"/>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36895"/>
                                        </p:tgtEl>
                                        <p:attrNameLst>
                                          <p:attrName>style.visibility</p:attrName>
                                        </p:attrNameLst>
                                      </p:cBhvr>
                                      <p:to>
                                        <p:strVal val="visible"/>
                                      </p:to>
                                    </p:set>
                                    <p:animEffect>
                                      <p:cBhvr>
                                        <p:cTn id="66" dur="1000"/>
                                        <p:tgtEl>
                                          <p:spTgt spid="36895"/>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36909"/>
                                        </p:tgtEl>
                                        <p:attrNameLst>
                                          <p:attrName>style.visibility</p:attrName>
                                        </p:attrNameLst>
                                      </p:cBhvr>
                                      <p:to>
                                        <p:strVal val="visible"/>
                                      </p:to>
                                    </p:set>
                                    <p:animEffect>
                                      <p:cBhvr>
                                        <p:cTn id="69" dur="1000"/>
                                        <p:tgtEl>
                                          <p:spTgt spid="36909"/>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36881"/>
                                        </p:tgtEl>
                                        <p:attrNameLst>
                                          <p:attrName>style.visibility</p:attrName>
                                        </p:attrNameLst>
                                      </p:cBhvr>
                                      <p:to>
                                        <p:strVal val="visible"/>
                                      </p:to>
                                    </p:set>
                                    <p:animEffect>
                                      <p:cBhvr>
                                        <p:cTn id="72" dur="1000"/>
                                        <p:tgtEl>
                                          <p:spTgt spid="36881"/>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36888"/>
                                        </p:tgtEl>
                                        <p:attrNameLst>
                                          <p:attrName>style.visibility</p:attrName>
                                        </p:attrNameLst>
                                      </p:cBhvr>
                                      <p:to>
                                        <p:strVal val="visible"/>
                                      </p:to>
                                    </p:set>
                                    <p:animEffect>
                                      <p:cBhvr>
                                        <p:cTn id="75" dur="1000"/>
                                        <p:tgtEl>
                                          <p:spTgt spid="36888"/>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36902"/>
                                        </p:tgtEl>
                                        <p:attrNameLst>
                                          <p:attrName>style.visibility</p:attrName>
                                        </p:attrNameLst>
                                      </p:cBhvr>
                                      <p:to>
                                        <p:strVal val="visible"/>
                                      </p:to>
                                    </p:set>
                                    <p:animEffect>
                                      <p:cBhvr>
                                        <p:cTn id="78" dur="1000"/>
                                        <p:tgtEl>
                                          <p:spTgt spid="3690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4">
                                            <p:txEl>
                                              <p:pRg st="0" end="0"/>
                                            </p:txEl>
                                          </p:spTgt>
                                        </p:tgtEl>
                                        <p:attrNameLst>
                                          <p:attrName>style.visibility</p:attrName>
                                        </p:attrNameLst>
                                      </p:cBhvr>
                                      <p:to>
                                        <p:strVal val="visible"/>
                                      </p:to>
                                    </p:set>
                                    <p:animEffect transition="in" filter="fade">
                                      <p:cBhvr>
                                        <p:cTn id="83" dur="2000"/>
                                        <p:tgtEl>
                                          <p:spTgt spid="54">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6896">
                                            <p:txEl>
                                              <p:pRg st="0" end="0"/>
                                            </p:txEl>
                                          </p:spTgt>
                                        </p:tgtEl>
                                        <p:attrNameLst>
                                          <p:attrName>style.visibility</p:attrName>
                                        </p:attrNameLst>
                                      </p:cBhvr>
                                      <p:to>
                                        <p:strVal val="visible"/>
                                      </p:to>
                                    </p:set>
                                    <p:animEffect transition="in" filter="fade">
                                      <p:cBhvr>
                                        <p:cTn id="88" dur="2000"/>
                                        <p:tgtEl>
                                          <p:spTgt spid="36896">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6914">
                                            <p:txEl>
                                              <p:pRg st="0" end="0"/>
                                            </p:txEl>
                                          </p:spTgt>
                                        </p:tgtEl>
                                        <p:attrNameLst>
                                          <p:attrName>style.visibility</p:attrName>
                                        </p:attrNameLst>
                                      </p:cBhvr>
                                      <p:to>
                                        <p:strVal val="visible"/>
                                      </p:to>
                                    </p:set>
                                    <p:animEffect transition="in" filter="fade">
                                      <p:cBhvr>
                                        <p:cTn id="93" dur="2000"/>
                                        <p:tgtEl>
                                          <p:spTgt spid="36914">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6882">
                                            <p:txEl>
                                              <p:pRg st="0" end="0"/>
                                            </p:txEl>
                                          </p:spTgt>
                                        </p:tgtEl>
                                        <p:attrNameLst>
                                          <p:attrName>style.visibility</p:attrName>
                                        </p:attrNameLst>
                                      </p:cBhvr>
                                      <p:to>
                                        <p:strVal val="visible"/>
                                      </p:to>
                                    </p:set>
                                    <p:animEffect transition="in" filter="fade">
                                      <p:cBhvr>
                                        <p:cTn id="98" dur="2000"/>
                                        <p:tgtEl>
                                          <p:spTgt spid="36882">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6889">
                                            <p:txEl>
                                              <p:pRg st="0" end="0"/>
                                            </p:txEl>
                                          </p:spTgt>
                                        </p:tgtEl>
                                        <p:attrNameLst>
                                          <p:attrName>style.visibility</p:attrName>
                                        </p:attrNameLst>
                                      </p:cBhvr>
                                      <p:to>
                                        <p:strVal val="visible"/>
                                      </p:to>
                                    </p:set>
                                    <p:animEffect transition="in" filter="fade">
                                      <p:cBhvr>
                                        <p:cTn id="103" dur="2000"/>
                                        <p:tgtEl>
                                          <p:spTgt spid="36889">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6907">
                                            <p:txEl>
                                              <p:pRg st="0" end="0"/>
                                            </p:txEl>
                                          </p:spTgt>
                                        </p:tgtEl>
                                        <p:attrNameLst>
                                          <p:attrName>style.visibility</p:attrName>
                                        </p:attrNameLst>
                                      </p:cBhvr>
                                      <p:to>
                                        <p:strVal val="visible"/>
                                      </p:to>
                                    </p:set>
                                    <p:animEffect transition="in" filter="fade">
                                      <p:cBhvr>
                                        <p:cTn id="108" dur="2000"/>
                                        <p:tgtEl>
                                          <p:spTgt spid="369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utoUpdateAnimBg="0"/>
      <p:bldP spid="36874" grpId="0" bldLvl="0" animBg="1" autoUpdateAnimBg="0"/>
      <p:bldP spid="36881" grpId="0" bldLvl="0" animBg="1" autoUpdateAnimBg="0"/>
      <p:bldP spid="36882" grpId="0" build="allAtOnce"/>
      <p:bldP spid="36888" grpId="0" bldLvl="0" animBg="1" autoUpdateAnimBg="0"/>
      <p:bldP spid="36889" grpId="0" build="allAtOnce"/>
      <p:bldP spid="36895" grpId="0" bldLvl="0" animBg="1" autoUpdateAnimBg="0"/>
      <p:bldP spid="36896" grpId="0" build="allAtOnce"/>
      <p:bldP spid="36902" grpId="0" bldLvl="0" animBg="1" autoUpdateAnimBg="0"/>
      <p:bldP spid="36907" grpId="0" build="allAtOnce"/>
      <p:bldP spid="36909" grpId="0" bldLvl="0" animBg="1" autoUpdateAnimBg="0"/>
      <p:bldP spid="36914" grpId="0" build="allAtOnce"/>
      <p:bldP spid="54"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 xmlns:p14="http://schemas.microsoft.com/office/powerpoint/2010/main" val="3843464661"/>
              </p:ext>
            </p:extLst>
          </p:nvPr>
        </p:nvGraphicFramePr>
        <p:xfrm>
          <a:off x="249052" y="915566"/>
          <a:ext cx="8715436" cy="25122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9">
            <a:extLst>
              <a:ext uri="{FF2B5EF4-FFF2-40B4-BE49-F238E27FC236}">
                <a16:creationId xmlns="" xmlns:a16="http://schemas.microsoft.com/office/drawing/2014/main" id="{509E59F6-2862-4033-B597-207024A9B33D}"/>
              </a:ext>
            </a:extLst>
          </p:cNvPr>
          <p:cNvSpPr txBox="1"/>
          <p:nvPr/>
        </p:nvSpPr>
        <p:spPr>
          <a:xfrm>
            <a:off x="467544" y="3939902"/>
            <a:ext cx="8355396" cy="338554"/>
          </a:xfrm>
          <a:prstGeom prst="rect">
            <a:avLst/>
          </a:prstGeom>
          <a:noFill/>
        </p:spPr>
        <p:txBody>
          <a:bodyPr wrap="square" rtlCol="0">
            <a:spAutoFit/>
          </a:bodyPr>
          <a:lstStyle/>
          <a:p>
            <a:r>
              <a:rPr lang="zh-CN" altLang="en-US" sz="1600" dirty="0">
                <a:latin typeface="微软雅黑" pitchFamily="34" charset="-122"/>
                <a:ea typeface="微软雅黑" pitchFamily="34" charset="-122"/>
                <a:sym typeface="楷体_GB2312" pitchFamily="49" charset="-122"/>
              </a:rPr>
              <a:t>主办券商在股转公司业务系统中查询业务状态为“</a:t>
            </a:r>
            <a:r>
              <a:rPr lang="zh-CN" altLang="en-US" sz="1600" dirty="0">
                <a:solidFill>
                  <a:srgbClr val="FF0000"/>
                </a:solidFill>
                <a:latin typeface="微软雅黑" pitchFamily="34" charset="-122"/>
                <a:ea typeface="微软雅黑" pitchFamily="34" charset="-122"/>
                <a:sym typeface="楷体_GB2312" pitchFamily="49" charset="-122"/>
              </a:rPr>
              <a:t>待结算处理”</a:t>
            </a:r>
            <a:r>
              <a:rPr lang="zh-CN" altLang="en-US" sz="1600" dirty="0">
                <a:latin typeface="微软雅黑" pitchFamily="34" charset="-122"/>
                <a:ea typeface="微软雅黑" pitchFamily="34" charset="-122"/>
                <a:sym typeface="楷体_GB2312" pitchFamily="49" charset="-122"/>
              </a:rPr>
              <a:t>，就可以向我司申报业务了。</a:t>
            </a:r>
            <a:endParaRPr lang="en-US" altLang="zh-CN" sz="1600" dirty="0">
              <a:latin typeface="微软雅黑" pitchFamily="34" charset="-122"/>
              <a:ea typeface="微软雅黑" pitchFamily="34" charset="-122"/>
              <a:sym typeface="楷体_GB2312" pitchFamily="49" charset="-122"/>
            </a:endParaRPr>
          </a:p>
        </p:txBody>
      </p:sp>
      <p:sp>
        <p:nvSpPr>
          <p:cNvPr id="3" name="矩形 2">
            <a:extLst>
              <a:ext uri="{FF2B5EF4-FFF2-40B4-BE49-F238E27FC236}">
                <a16:creationId xmlns="" xmlns:a16="http://schemas.microsoft.com/office/drawing/2014/main" id="{208CFE42-4B70-4C92-86C1-3534925305D2}"/>
              </a:ext>
            </a:extLst>
          </p:cNvPr>
          <p:cNvSpPr/>
          <p:nvPr/>
        </p:nvSpPr>
        <p:spPr>
          <a:xfrm>
            <a:off x="1403648" y="3435846"/>
            <a:ext cx="6624736" cy="338554"/>
          </a:xfrm>
          <a:prstGeom prst="rect">
            <a:avLst/>
          </a:prstGeom>
          <a:noFill/>
        </p:spPr>
        <p:txBody>
          <a:bodyPr wrap="square" lIns="91440" tIns="45720" rIns="91440" bIns="45720">
            <a:spAutoFit/>
          </a:bodyPr>
          <a:lstStyle/>
          <a:p>
            <a:r>
              <a:rPr lang="zh-CN" altLang="en-US" sz="1600" dirty="0">
                <a:latin typeface="微软雅黑" pitchFamily="34" charset="-122"/>
                <a:ea typeface="微软雅黑" pitchFamily="34" charset="-122"/>
                <a:sym typeface="楷体_GB2312" pitchFamily="49" charset="-122"/>
              </a:rPr>
              <a:t>我已经向股转申请过备案了，接下来在什么时候在中国结算申报业务呢？</a:t>
            </a:r>
            <a:endParaRPr lang="en-US" altLang="zh-CN" sz="1600" dirty="0">
              <a:solidFill>
                <a:srgbClr val="FF0000"/>
              </a:solidFill>
              <a:latin typeface="微软雅黑" pitchFamily="34" charset="-122"/>
              <a:ea typeface="微软雅黑" pitchFamily="34" charset="-122"/>
              <a:sym typeface="楷体_GB2312" pitchFamily="49" charset="-122"/>
            </a:endParaRPr>
          </a:p>
        </p:txBody>
      </p:sp>
      <p:sp>
        <p:nvSpPr>
          <p:cNvPr id="12" name="TextBox 11"/>
          <p:cNvSpPr txBox="1"/>
          <p:nvPr/>
        </p:nvSpPr>
        <p:spPr>
          <a:xfrm>
            <a:off x="683569" y="789552"/>
            <a:ext cx="3005951"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一、股份解除限售总流程</a:t>
            </a:r>
            <a:endParaRPr lang="zh-CN" altLang="en-US" sz="2000" b="1" dirty="0">
              <a:latin typeface="微软雅黑" pitchFamily="34" charset="-122"/>
              <a:ea typeface="微软雅黑" pitchFamily="34" charset="-122"/>
            </a:endParaRPr>
          </a:p>
        </p:txBody>
      </p:sp>
      <p:sp>
        <p:nvSpPr>
          <p:cNvPr id="11"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1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50</a:t>
            </a:fld>
            <a:endParaRPr lang="en-US" altLang="zh-CN" dirty="0"/>
          </a:p>
        </p:txBody>
      </p:sp>
    </p:spTree>
    <p:extLst>
      <p:ext uri="{BB962C8B-B14F-4D97-AF65-F5344CB8AC3E}">
        <p14:creationId xmlns="" xmlns:p14="http://schemas.microsoft.com/office/powerpoint/2010/main" val="23703918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示 15"/>
          <p:cNvGraphicFramePr/>
          <p:nvPr>
            <p:extLst>
              <p:ext uri="{D42A27DB-BD31-4B8C-83A1-F6EECF244321}">
                <p14:modId xmlns="" xmlns:p14="http://schemas.microsoft.com/office/powerpoint/2010/main" val="1502744750"/>
              </p:ext>
            </p:extLst>
          </p:nvPr>
        </p:nvGraphicFramePr>
        <p:xfrm>
          <a:off x="467544" y="2002319"/>
          <a:ext cx="8280920" cy="1556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TextBox 29"/>
          <p:cNvSpPr txBox="1"/>
          <p:nvPr/>
        </p:nvSpPr>
        <p:spPr>
          <a:xfrm>
            <a:off x="834516" y="1747726"/>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p:cNvSpPr txBox="1"/>
          <p:nvPr/>
        </p:nvSpPr>
        <p:spPr>
          <a:xfrm>
            <a:off x="1815252" y="1707655"/>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p:cNvSpPr txBox="1"/>
          <p:nvPr/>
        </p:nvSpPr>
        <p:spPr>
          <a:xfrm>
            <a:off x="2952950" y="1707655"/>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p:cNvSpPr txBox="1"/>
          <p:nvPr/>
        </p:nvSpPr>
        <p:spPr>
          <a:xfrm>
            <a:off x="4139954" y="1707655"/>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p:cNvSpPr txBox="1"/>
          <p:nvPr/>
        </p:nvSpPr>
        <p:spPr>
          <a:xfrm>
            <a:off x="484376" y="3079873"/>
            <a:ext cx="1176925" cy="646331"/>
          </a:xfrm>
          <a:prstGeom prst="rect">
            <a:avLst/>
          </a:prstGeom>
          <a:noFill/>
        </p:spPr>
        <p:txBody>
          <a:bodyPr wrap="none" rtlCol="0">
            <a:spAutoFit/>
          </a:bodyPr>
          <a:lstStyle/>
          <a:p>
            <a:pPr lvl="0" algn="ct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 提交申请</a:t>
            </a:r>
            <a:endParaRPr lang="zh-CN" altLang="en-US" dirty="0">
              <a:latin typeface="微软雅黑" pitchFamily="34" charset="-122"/>
              <a:ea typeface="微软雅黑" pitchFamily="34" charset="-122"/>
            </a:endParaRPr>
          </a:p>
        </p:txBody>
      </p:sp>
      <p:sp>
        <p:nvSpPr>
          <p:cNvPr id="35" name="矩形 34"/>
          <p:cNvSpPr/>
          <p:nvPr/>
        </p:nvSpPr>
        <p:spPr>
          <a:xfrm>
            <a:off x="2212838" y="3079872"/>
            <a:ext cx="2143141"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确认信息</a:t>
            </a:r>
            <a:endParaRPr lang="en-US" altLang="zh-CN" dirty="0">
              <a:latin typeface="微软雅黑" pitchFamily="34" charset="-122"/>
              <a:ea typeface="微软雅黑" pitchFamily="34" charset="-122"/>
            </a:endParaRPr>
          </a:p>
        </p:txBody>
      </p:sp>
      <p:sp>
        <p:nvSpPr>
          <p:cNvPr id="37" name="矩形 36"/>
          <p:cNvSpPr/>
          <p:nvPr/>
        </p:nvSpPr>
        <p:spPr>
          <a:xfrm>
            <a:off x="6042972" y="3057804"/>
            <a:ext cx="3857620"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查看</a:t>
            </a:r>
            <a:r>
              <a:rPr lang="zh-CN" altLang="en-US" dirty="0">
                <a:latin typeface="微软雅黑" pitchFamily="34" charset="-122"/>
                <a:ea typeface="微软雅黑" pitchFamily="34" charset="-122"/>
              </a:rPr>
              <a:t>结果</a:t>
            </a:r>
            <a:endParaRPr lang="en-US" altLang="zh-CN" dirty="0">
              <a:latin typeface="微软雅黑" pitchFamily="34" charset="-122"/>
              <a:ea typeface="微软雅黑" pitchFamily="34" charset="-122"/>
            </a:endParaRPr>
          </a:p>
        </p:txBody>
      </p:sp>
      <p:sp>
        <p:nvSpPr>
          <p:cNvPr id="17" name="矩形 16"/>
          <p:cNvSpPr/>
          <p:nvPr/>
        </p:nvSpPr>
        <p:spPr>
          <a:xfrm>
            <a:off x="4427984" y="3057804"/>
            <a:ext cx="2448272" cy="1117229"/>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提交确认</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8" name="TextBox 17"/>
          <p:cNvSpPr txBox="1"/>
          <p:nvPr/>
        </p:nvSpPr>
        <p:spPr>
          <a:xfrm>
            <a:off x="5364090" y="1707655"/>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9" name="TextBox 18"/>
          <p:cNvSpPr txBox="1"/>
          <p:nvPr/>
        </p:nvSpPr>
        <p:spPr>
          <a:xfrm>
            <a:off x="7344501" y="149163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22" name="TextBox 21"/>
          <p:cNvSpPr txBox="1"/>
          <p:nvPr/>
        </p:nvSpPr>
        <p:spPr>
          <a:xfrm>
            <a:off x="5211815" y="149163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24" name="TextBox 23"/>
          <p:cNvSpPr txBox="1"/>
          <p:nvPr/>
        </p:nvSpPr>
        <p:spPr>
          <a:xfrm>
            <a:off x="6372201" y="1707655"/>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26" name="TextBox 25"/>
          <p:cNvSpPr txBox="1"/>
          <p:nvPr/>
        </p:nvSpPr>
        <p:spPr>
          <a:xfrm>
            <a:off x="7596338" y="1747726"/>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27" name="TextBox 26"/>
          <p:cNvSpPr txBox="1"/>
          <p:nvPr/>
        </p:nvSpPr>
        <p:spPr>
          <a:xfrm>
            <a:off x="1331641" y="3057805"/>
            <a:ext cx="1734129" cy="1015663"/>
          </a:xfrm>
          <a:prstGeom prst="rect">
            <a:avLst/>
          </a:prstGeom>
          <a:noFill/>
        </p:spPr>
        <p:txBody>
          <a:bodyPr wrap="square" rtlCol="0">
            <a:spAutoFit/>
          </a:bodyPr>
          <a:lstStyle/>
          <a:p>
            <a:pPr lvl="0" algn="ctr"/>
            <a:r>
              <a:rPr lang="zh-CN" altLang="en-US" dirty="0">
                <a:solidFill>
                  <a:srgbClr val="00339A"/>
                </a:solidFill>
                <a:latin typeface="微软雅黑" pitchFamily="34" charset="-122"/>
                <a:ea typeface="微软雅黑" pitchFamily="34" charset="-122"/>
              </a:rPr>
              <a:t>主办券商</a:t>
            </a:r>
            <a:endParaRPr lang="en-US" altLang="zh-CN" dirty="0">
              <a:solidFill>
                <a:srgbClr val="00339A"/>
              </a:solidFill>
              <a:latin typeface="微软雅黑" pitchFamily="34" charset="-122"/>
              <a:ea typeface="微软雅黑" pitchFamily="34" charset="-122"/>
            </a:endParaRPr>
          </a:p>
          <a:p>
            <a:pPr lvl="0" algn="ctr"/>
            <a:r>
              <a:rPr lang="zh-CN" altLang="en-US"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28" name="TextBox 27"/>
          <p:cNvSpPr txBox="1"/>
          <p:nvPr/>
        </p:nvSpPr>
        <p:spPr>
          <a:xfrm>
            <a:off x="3707905" y="3057805"/>
            <a:ext cx="1734129" cy="1015663"/>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29" name="TextBox 28"/>
          <p:cNvSpPr txBox="1"/>
          <p:nvPr/>
        </p:nvSpPr>
        <p:spPr>
          <a:xfrm>
            <a:off x="5868145" y="3057805"/>
            <a:ext cx="1734129" cy="646331"/>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sz="2000" dirty="0">
              <a:solidFill>
                <a:srgbClr val="FF0000"/>
              </a:solidFill>
            </a:endParaRPr>
          </a:p>
        </p:txBody>
      </p:sp>
      <p:sp>
        <p:nvSpPr>
          <p:cNvPr id="36" name="矩形 35"/>
          <p:cNvSpPr/>
          <p:nvPr/>
        </p:nvSpPr>
        <p:spPr bwMode="gray">
          <a:xfrm>
            <a:off x="395536" y="1491630"/>
            <a:ext cx="1214446" cy="2571768"/>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4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51</a:t>
            </a:fld>
            <a:endParaRPr lang="en-US" altLang="zh-CN" dirty="0"/>
          </a:p>
        </p:txBody>
      </p:sp>
      <p:sp>
        <p:nvSpPr>
          <p:cNvPr id="43" name="TextBox 42"/>
          <p:cNvSpPr txBox="1"/>
          <p:nvPr/>
        </p:nvSpPr>
        <p:spPr>
          <a:xfrm>
            <a:off x="500035" y="696503"/>
            <a:ext cx="2969083" cy="461665"/>
          </a:xfrm>
          <a:prstGeom prst="rect">
            <a:avLst/>
          </a:prstGeom>
          <a:noFill/>
        </p:spPr>
        <p:txBody>
          <a:bodyPr wrap="none" rtlCol="0">
            <a:spAutoFit/>
          </a:bodyPr>
          <a:lstStyle/>
          <a:p>
            <a:r>
              <a:rPr lang="zh-CN" altLang="en-US" sz="2400" b="1" dirty="0" smtClean="0">
                <a:latin typeface="黑体" pitchFamily="49" charset="-122"/>
                <a:ea typeface="黑体" pitchFamily="49" charset="-122"/>
              </a:rPr>
              <a:t>股份解除限售流程图</a:t>
            </a:r>
            <a:endParaRPr lang="zh-CN" altLang="en-US" sz="2400" b="1" dirty="0">
              <a:latin typeface="黑体" pitchFamily="49" charset="-122"/>
              <a:ea typeface="黑体" pitchFamily="49" charset="-122"/>
            </a:endParaRPr>
          </a:p>
        </p:txBody>
      </p:sp>
    </p:spTree>
    <p:extLst>
      <p:ext uri="{BB962C8B-B14F-4D97-AF65-F5344CB8AC3E}">
        <p14:creationId xmlns="" xmlns:p14="http://schemas.microsoft.com/office/powerpoint/2010/main" val="10107764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39552" y="1113588"/>
            <a:ext cx="7848872" cy="3402378"/>
            <a:chOff x="500034" y="1214930"/>
            <a:chExt cx="7888390" cy="4806358"/>
          </a:xfrm>
        </p:grpSpPr>
        <p:pic>
          <p:nvPicPr>
            <p:cNvPr id="6" name="图片 5" descr="9.JPG"/>
            <p:cNvPicPr>
              <a:picLocks noChangeAspect="1"/>
            </p:cNvPicPr>
            <p:nvPr/>
          </p:nvPicPr>
          <p:blipFill>
            <a:blip r:embed="rId2" cstate="print"/>
            <a:srcRect r="2665" b="5630"/>
            <a:stretch>
              <a:fillRect/>
            </a:stretch>
          </p:blipFill>
          <p:spPr>
            <a:xfrm>
              <a:off x="500034" y="1214930"/>
              <a:ext cx="7888390" cy="4806358"/>
            </a:xfrm>
            <a:prstGeom prst="rect">
              <a:avLst/>
            </a:prstGeom>
          </p:spPr>
        </p:pic>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5576" y="1340768"/>
              <a:ext cx="1080120" cy="360039"/>
            </a:xfrm>
            <a:prstGeom prst="rect">
              <a:avLst/>
            </a:prstGeom>
          </p:spPr>
        </p:pic>
      </p:grpSp>
      <p:sp>
        <p:nvSpPr>
          <p:cNvPr id="12" name="矩形 11"/>
          <p:cNvSpPr/>
          <p:nvPr/>
        </p:nvSpPr>
        <p:spPr bwMode="gray">
          <a:xfrm>
            <a:off x="971600" y="3381840"/>
            <a:ext cx="936104" cy="19802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4">
            <a:extLst>
              <a:ext uri="{FF2B5EF4-FFF2-40B4-BE49-F238E27FC236}">
                <a16:creationId xmlns="" xmlns:a16="http://schemas.microsoft.com/office/drawing/2014/main" id="{B7211630-4105-4690-B8A5-82AC239F821C}"/>
              </a:ext>
            </a:extLst>
          </p:cNvPr>
          <p:cNvSpPr txBox="1"/>
          <p:nvPr/>
        </p:nvSpPr>
        <p:spPr>
          <a:xfrm>
            <a:off x="323529" y="735546"/>
            <a:ext cx="3005951"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（一</a:t>
            </a:r>
            <a:r>
              <a:rPr lang="zh-CN" altLang="en-US" sz="2000" b="1" dirty="0" smtClean="0">
                <a:latin typeface="微软雅黑" pitchFamily="34" charset="-122"/>
                <a:ea typeface="微软雅黑" pitchFamily="34" charset="-122"/>
              </a:rPr>
              <a:t>）挂牌公司发起</a:t>
            </a:r>
            <a:r>
              <a:rPr lang="zh-CN" altLang="en-US" sz="2000" b="1" dirty="0">
                <a:latin typeface="微软雅黑" pitchFamily="34" charset="-122"/>
                <a:ea typeface="微软雅黑" pitchFamily="34" charset="-122"/>
              </a:rPr>
              <a:t>业务</a:t>
            </a:r>
          </a:p>
        </p:txBody>
      </p:sp>
      <p:sp>
        <p:nvSpPr>
          <p:cNvPr id="13"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52</a:t>
            </a:fld>
            <a:endParaRPr lang="en-US" altLang="zh-CN" dirty="0"/>
          </a:p>
        </p:txBody>
      </p:sp>
    </p:spTree>
    <p:extLst>
      <p:ext uri="{BB962C8B-B14F-4D97-AF65-F5344CB8AC3E}">
        <p14:creationId xmlns="" xmlns:p14="http://schemas.microsoft.com/office/powerpoint/2010/main" val="38949435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735546"/>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sp>
        <p:nvSpPr>
          <p:cNvPr id="11" name="椭圆 10"/>
          <p:cNvSpPr/>
          <p:nvPr/>
        </p:nvSpPr>
        <p:spPr bwMode="gray">
          <a:xfrm>
            <a:off x="2549286" y="3275669"/>
            <a:ext cx="428628" cy="321471"/>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1</a:t>
            </a:r>
            <a:endParaRPr lang="zh-CN" altLang="en-US" sz="2800" b="1" dirty="0">
              <a:ln w="12700">
                <a:solidFill>
                  <a:schemeClr val="tx2">
                    <a:satMod val="155000"/>
                  </a:schemeClr>
                </a:solidFill>
                <a:prstDash val="solid"/>
              </a:ln>
              <a:solidFill>
                <a:schemeClr val="bg1"/>
              </a:solidFill>
            </a:endParaRPr>
          </a:p>
        </p:txBody>
      </p:sp>
      <p:sp>
        <p:nvSpPr>
          <p:cNvPr id="14" name="椭圆 13"/>
          <p:cNvSpPr/>
          <p:nvPr/>
        </p:nvSpPr>
        <p:spPr bwMode="gray">
          <a:xfrm>
            <a:off x="4061454" y="3275669"/>
            <a:ext cx="428628" cy="321471"/>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2</a:t>
            </a:r>
            <a:endParaRPr lang="zh-CN" altLang="en-US" sz="2800" b="1" dirty="0">
              <a:ln w="12700">
                <a:solidFill>
                  <a:schemeClr val="tx2">
                    <a:satMod val="155000"/>
                  </a:schemeClr>
                </a:solidFill>
                <a:prstDash val="solid"/>
              </a:ln>
              <a:solidFill>
                <a:schemeClr val="bg1"/>
              </a:solidFill>
            </a:endParaRPr>
          </a:p>
        </p:txBody>
      </p:sp>
      <p:sp>
        <p:nvSpPr>
          <p:cNvPr id="15" name="椭圆 14"/>
          <p:cNvSpPr/>
          <p:nvPr/>
        </p:nvSpPr>
        <p:spPr bwMode="gray">
          <a:xfrm>
            <a:off x="5501614" y="3275669"/>
            <a:ext cx="428628" cy="321471"/>
          </a:xfrm>
          <a:prstGeom prst="ellipse">
            <a:avLst/>
          </a:prstGeom>
          <a:solidFill>
            <a:srgbClr val="C00000"/>
          </a:solidFill>
          <a:ln w="9525">
            <a:noFill/>
            <a:round/>
            <a:headEnd/>
            <a:tailEnd/>
          </a:ln>
        </p:spPr>
        <p:txBody>
          <a:bodyPr wrap="none" rtlCol="0" anchor="ctr"/>
          <a:lstStyle/>
          <a:p>
            <a:pPr algn="ctr"/>
            <a:r>
              <a:rPr lang="en-US" altLang="zh-CN" sz="2800" b="1">
                <a:ln w="12700">
                  <a:solidFill>
                    <a:schemeClr val="tx2">
                      <a:satMod val="155000"/>
                    </a:schemeClr>
                  </a:solidFill>
                  <a:prstDash val="solid"/>
                </a:ln>
                <a:solidFill>
                  <a:schemeClr val="bg1"/>
                </a:solidFill>
              </a:rPr>
              <a:t>3</a:t>
            </a:r>
            <a:endParaRPr lang="zh-CN" altLang="en-US" sz="2800" b="1" dirty="0">
              <a:ln w="12700">
                <a:solidFill>
                  <a:schemeClr val="tx2">
                    <a:satMod val="155000"/>
                  </a:schemeClr>
                </a:solidFill>
                <a:prstDash val="solid"/>
              </a:ln>
              <a:solidFill>
                <a:schemeClr val="bg1"/>
              </a:solidFill>
            </a:endParaRPr>
          </a:p>
        </p:txBody>
      </p:sp>
      <p:sp>
        <p:nvSpPr>
          <p:cNvPr id="16" name="五角星 15"/>
          <p:cNvSpPr/>
          <p:nvPr/>
        </p:nvSpPr>
        <p:spPr bwMode="gray">
          <a:xfrm>
            <a:off x="3705404" y="3318987"/>
            <a:ext cx="285752" cy="214314"/>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7" name="图片 16"/>
          <p:cNvPicPr/>
          <p:nvPr/>
        </p:nvPicPr>
        <p:blipFill>
          <a:blip r:embed="rId2" cstate="print"/>
          <a:srcRect r="6273"/>
          <a:stretch>
            <a:fillRect/>
          </a:stretch>
        </p:blipFill>
        <p:spPr bwMode="auto">
          <a:xfrm>
            <a:off x="530814" y="1271461"/>
            <a:ext cx="7929618" cy="3002534"/>
          </a:xfrm>
          <a:prstGeom prst="rect">
            <a:avLst/>
          </a:prstGeom>
          <a:noFill/>
          <a:ln w="9525">
            <a:noFill/>
            <a:miter lim="800000"/>
            <a:headEnd/>
            <a:tailEnd/>
          </a:ln>
        </p:spPr>
      </p:pic>
      <p:sp>
        <p:nvSpPr>
          <p:cNvPr id="21" name="矩形 20"/>
          <p:cNvSpPr/>
          <p:nvPr/>
        </p:nvSpPr>
        <p:spPr bwMode="auto">
          <a:xfrm>
            <a:off x="2083070" y="4025768"/>
            <a:ext cx="4073106" cy="267893"/>
          </a:xfrm>
          <a:prstGeom prst="rect">
            <a:avLst/>
          </a:prstGeom>
          <a:noFill/>
          <a:ln w="19050" cap="flat" cmpd="sng" algn="ctr">
            <a:solidFill>
              <a:srgbClr val="C00000"/>
            </a:solid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2" name="矩形 21"/>
          <p:cNvSpPr/>
          <p:nvPr/>
        </p:nvSpPr>
        <p:spPr bwMode="gray">
          <a:xfrm>
            <a:off x="755576" y="3215677"/>
            <a:ext cx="2376264" cy="270030"/>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bwMode="gray">
          <a:xfrm>
            <a:off x="1610934" y="2427734"/>
            <a:ext cx="5616624" cy="270030"/>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文本框 1"/>
          <p:cNvSpPr txBox="1"/>
          <p:nvPr/>
        </p:nvSpPr>
        <p:spPr>
          <a:xfrm>
            <a:off x="7164288" y="2297576"/>
            <a:ext cx="1812326" cy="461665"/>
          </a:xfrm>
          <a:prstGeom prst="rect">
            <a:avLst/>
          </a:prstGeom>
          <a:noFill/>
        </p:spPr>
        <p:txBody>
          <a:bodyPr wrap="square" rtlCol="0">
            <a:spAutoFit/>
          </a:bodyPr>
          <a:lstStyle/>
          <a:p>
            <a:pPr>
              <a:lnSpc>
                <a:spcPct val="150000"/>
              </a:lnSpc>
            </a:pPr>
            <a:r>
              <a:rPr lang="en-US" altLang="zh-CN" sz="1600" b="1" dirty="0">
                <a:latin typeface="微软雅黑" pitchFamily="34" charset="-122"/>
                <a:ea typeface="微软雅黑" pitchFamily="34" charset="-122"/>
              </a:rPr>
              <a:t>1</a:t>
            </a:r>
            <a:r>
              <a:rPr lang="zh-CN" altLang="en-US" sz="1600" b="1" dirty="0">
                <a:latin typeface="微软雅黑" pitchFamily="34" charset="-122"/>
                <a:ea typeface="微软雅黑" pitchFamily="34" charset="-122"/>
              </a:rPr>
              <a:t>、核对基本信息</a:t>
            </a:r>
            <a:endParaRPr lang="en-US" altLang="zh-CN" sz="1600" b="1" dirty="0">
              <a:latin typeface="微软雅黑" pitchFamily="34" charset="-122"/>
              <a:ea typeface="微软雅黑" pitchFamily="34" charset="-122"/>
            </a:endParaRPr>
          </a:p>
        </p:txBody>
      </p:sp>
      <p:sp>
        <p:nvSpPr>
          <p:cNvPr id="30" name="文本框 1"/>
          <p:cNvSpPr txBox="1"/>
          <p:nvPr/>
        </p:nvSpPr>
        <p:spPr>
          <a:xfrm>
            <a:off x="3083202" y="3103521"/>
            <a:ext cx="2928958" cy="461665"/>
          </a:xfrm>
          <a:prstGeom prst="rect">
            <a:avLst/>
          </a:prstGeom>
          <a:noFill/>
        </p:spPr>
        <p:txBody>
          <a:bodyPr wrap="square" rtlCol="0">
            <a:spAutoFit/>
          </a:bodyPr>
          <a:lstStyle/>
          <a:p>
            <a:pPr>
              <a:lnSpc>
                <a:spcPct val="150000"/>
              </a:lnSpc>
            </a:pPr>
            <a:r>
              <a:rPr lang="en-US" altLang="zh-CN" sz="1600" b="1" dirty="0">
                <a:latin typeface="微软雅黑" pitchFamily="34" charset="-122"/>
                <a:ea typeface="微软雅黑" pitchFamily="34" charset="-122"/>
              </a:rPr>
              <a:t>2</a:t>
            </a:r>
            <a:r>
              <a:rPr lang="zh-CN" altLang="en-US" sz="1600" b="1" dirty="0">
                <a:latin typeface="微软雅黑" pitchFamily="34" charset="-122"/>
                <a:ea typeface="微软雅黑" pitchFamily="34" charset="-122"/>
              </a:rPr>
              <a:t>、填写股东数量</a:t>
            </a:r>
            <a:endParaRPr lang="en-US" altLang="zh-CN" sz="1600" b="1" dirty="0">
              <a:latin typeface="微软雅黑" pitchFamily="34" charset="-122"/>
              <a:ea typeface="微软雅黑" pitchFamily="34" charset="-122"/>
            </a:endParaRPr>
          </a:p>
        </p:txBody>
      </p:sp>
      <p:sp>
        <p:nvSpPr>
          <p:cNvPr id="31" name="文本框 1"/>
          <p:cNvSpPr txBox="1"/>
          <p:nvPr/>
        </p:nvSpPr>
        <p:spPr>
          <a:xfrm>
            <a:off x="3083202" y="4299943"/>
            <a:ext cx="2928958" cy="461665"/>
          </a:xfrm>
          <a:prstGeom prst="rect">
            <a:avLst/>
          </a:prstGeom>
          <a:noFill/>
        </p:spPr>
        <p:txBody>
          <a:bodyPr wrap="square" rtlCol="0">
            <a:spAutoFit/>
          </a:bodyPr>
          <a:lstStyle/>
          <a:p>
            <a:pPr>
              <a:lnSpc>
                <a:spcPct val="150000"/>
              </a:lnSpc>
            </a:pPr>
            <a:r>
              <a:rPr lang="en-US" altLang="zh-CN" sz="1600" dirty="0">
                <a:latin typeface="微软雅黑" pitchFamily="34" charset="-122"/>
                <a:ea typeface="微软雅黑" pitchFamily="34" charset="-122"/>
              </a:rPr>
              <a:t>3</a:t>
            </a:r>
            <a:r>
              <a:rPr lang="zh-CN" altLang="en-US" sz="1600" dirty="0">
                <a:latin typeface="微软雅黑" pitchFamily="34" charset="-122"/>
                <a:ea typeface="微软雅黑" pitchFamily="34" charset="-122"/>
              </a:rPr>
              <a:t>、选择填写方式</a:t>
            </a:r>
            <a:endParaRPr lang="en-US" altLang="zh-CN" sz="1600" dirty="0">
              <a:latin typeface="微软雅黑" pitchFamily="34" charset="-122"/>
              <a:ea typeface="微软雅黑" pitchFamily="34" charset="-122"/>
            </a:endParaRPr>
          </a:p>
        </p:txBody>
      </p:sp>
      <p:sp>
        <p:nvSpPr>
          <p:cNvPr id="23" name="矩形 22"/>
          <p:cNvSpPr/>
          <p:nvPr/>
        </p:nvSpPr>
        <p:spPr bwMode="gray">
          <a:xfrm>
            <a:off x="2259006" y="2441591"/>
            <a:ext cx="864096" cy="216024"/>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矩形 26"/>
          <p:cNvSpPr/>
          <p:nvPr/>
        </p:nvSpPr>
        <p:spPr bwMode="gray">
          <a:xfrm>
            <a:off x="6003422" y="2427734"/>
            <a:ext cx="864096" cy="216024"/>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2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53</a:t>
            </a:fld>
            <a:endParaRPr lang="en-US" altLang="zh-CN" dirty="0"/>
          </a:p>
        </p:txBody>
      </p:sp>
    </p:spTree>
    <p:extLst>
      <p:ext uri="{BB962C8B-B14F-4D97-AF65-F5344CB8AC3E}">
        <p14:creationId xmlns="" xmlns:p14="http://schemas.microsoft.com/office/powerpoint/2010/main" val="453758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A902D398-FDE4-46D9-81B8-1EFCA95A80A5}"/>
              </a:ext>
            </a:extLst>
          </p:cNvPr>
          <p:cNvSpPr txBox="1"/>
          <p:nvPr/>
        </p:nvSpPr>
        <p:spPr>
          <a:xfrm>
            <a:off x="3779912" y="1059582"/>
            <a:ext cx="874334" cy="461665"/>
          </a:xfrm>
          <a:prstGeom prst="rect">
            <a:avLst/>
          </a:prstGeom>
          <a:solidFill>
            <a:schemeClr val="bg1"/>
          </a:solidFill>
          <a:ln>
            <a:solidFill>
              <a:schemeClr val="bg1"/>
            </a:solidFill>
          </a:ln>
        </p:spPr>
        <p:txBody>
          <a:bodyPr wrap="square" rtlCol="0">
            <a:spAutoFit/>
          </a:bodyPr>
          <a:lstStyle/>
          <a:p>
            <a:pPr algn="ctr">
              <a:lnSpc>
                <a:spcPct val="150000"/>
              </a:lnSpc>
              <a:buClr>
                <a:srgbClr val="002060"/>
              </a:buClr>
            </a:pPr>
            <a:r>
              <a:rPr lang="zh-CN" altLang="en-US" sz="1600" dirty="0">
                <a:solidFill>
                  <a:srgbClr val="FF0000"/>
                </a:solidFill>
                <a:latin typeface="微软雅黑" pitchFamily="34" charset="-122"/>
                <a:ea typeface="微软雅黑" pitchFamily="34" charset="-122"/>
              </a:rPr>
              <a:t>（推荐）</a:t>
            </a:r>
            <a:endParaRPr lang="zh-CN" altLang="en-US" sz="1600" b="1" dirty="0">
              <a:latin typeface="微软雅黑" pitchFamily="34" charset="-122"/>
              <a:ea typeface="微软雅黑" pitchFamily="34" charset="-122"/>
            </a:endParaRPr>
          </a:p>
        </p:txBody>
      </p:sp>
      <p:pic>
        <p:nvPicPr>
          <p:cNvPr id="2" name="图片 1"/>
          <p:cNvPicPr/>
          <p:nvPr/>
        </p:nvPicPr>
        <p:blipFill>
          <a:blip r:embed="rId2" cstate="print"/>
          <a:srcRect t="19824" r="2162"/>
          <a:stretch>
            <a:fillRect/>
          </a:stretch>
        </p:blipFill>
        <p:spPr bwMode="auto">
          <a:xfrm>
            <a:off x="539552" y="1491630"/>
            <a:ext cx="7920880" cy="1782198"/>
          </a:xfrm>
          <a:prstGeom prst="rect">
            <a:avLst/>
          </a:prstGeom>
          <a:noFill/>
          <a:ln w="9525">
            <a:noFill/>
            <a:miter lim="800000"/>
            <a:headEnd/>
            <a:tailEnd/>
          </a:ln>
        </p:spPr>
      </p:pic>
      <p:pic>
        <p:nvPicPr>
          <p:cNvPr id="3" name="图片 2"/>
          <p:cNvPicPr/>
          <p:nvPr/>
        </p:nvPicPr>
        <p:blipFill>
          <a:blip r:embed="rId3" cstate="print"/>
          <a:srcRect b="64977"/>
          <a:stretch>
            <a:fillRect/>
          </a:stretch>
        </p:blipFill>
        <p:spPr bwMode="auto">
          <a:xfrm>
            <a:off x="539552" y="3435846"/>
            <a:ext cx="7920880" cy="923754"/>
          </a:xfrm>
          <a:prstGeom prst="rect">
            <a:avLst/>
          </a:prstGeom>
          <a:noFill/>
          <a:ln w="9525">
            <a:noFill/>
            <a:miter lim="800000"/>
            <a:headEnd/>
            <a:tailEnd/>
          </a:ln>
        </p:spPr>
      </p:pic>
      <p:grpSp>
        <p:nvGrpSpPr>
          <p:cNvPr id="5" name="组合 4">
            <a:extLst>
              <a:ext uri="{FF2B5EF4-FFF2-40B4-BE49-F238E27FC236}">
                <a16:creationId xmlns="" xmlns:a16="http://schemas.microsoft.com/office/drawing/2014/main" id="{DB46F4B8-A6F1-4475-9E19-2F7126206AB1}"/>
              </a:ext>
            </a:extLst>
          </p:cNvPr>
          <p:cNvGrpSpPr/>
          <p:nvPr/>
        </p:nvGrpSpPr>
        <p:grpSpPr>
          <a:xfrm>
            <a:off x="3851920" y="2469390"/>
            <a:ext cx="936104" cy="594066"/>
            <a:chOff x="3851920" y="2469390"/>
            <a:chExt cx="936104" cy="594066"/>
          </a:xfrm>
        </p:grpSpPr>
        <p:sp>
          <p:nvSpPr>
            <p:cNvPr id="7" name="矩形 6"/>
            <p:cNvSpPr/>
            <p:nvPr/>
          </p:nvSpPr>
          <p:spPr bwMode="gray">
            <a:xfrm>
              <a:off x="3851920" y="2469390"/>
              <a:ext cx="936104" cy="16201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p:cNvSpPr/>
            <p:nvPr/>
          </p:nvSpPr>
          <p:spPr bwMode="gray">
            <a:xfrm>
              <a:off x="3851920" y="2901438"/>
              <a:ext cx="936104" cy="16201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6" name="矩形 15"/>
          <p:cNvSpPr/>
          <p:nvPr/>
        </p:nvSpPr>
        <p:spPr bwMode="gray">
          <a:xfrm>
            <a:off x="971600" y="3639520"/>
            <a:ext cx="2448272" cy="228374"/>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TextBox 4">
            <a:extLst>
              <a:ext uri="{FF2B5EF4-FFF2-40B4-BE49-F238E27FC236}">
                <a16:creationId xmlns="" xmlns:a16="http://schemas.microsoft.com/office/drawing/2014/main" id="{DC4B260B-D68F-489E-B682-02EA10A82632}"/>
              </a:ext>
            </a:extLst>
          </p:cNvPr>
          <p:cNvSpPr txBox="1"/>
          <p:nvPr/>
        </p:nvSpPr>
        <p:spPr>
          <a:xfrm>
            <a:off x="611560" y="699542"/>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grpSp>
        <p:nvGrpSpPr>
          <p:cNvPr id="8" name="组合 22">
            <a:extLst>
              <a:ext uri="{FF2B5EF4-FFF2-40B4-BE49-F238E27FC236}">
                <a16:creationId xmlns="" xmlns:a16="http://schemas.microsoft.com/office/drawing/2014/main" id="{1E8B1111-1099-497B-82E3-661034CB1EDF}"/>
              </a:ext>
            </a:extLst>
          </p:cNvPr>
          <p:cNvGrpSpPr/>
          <p:nvPr/>
        </p:nvGrpSpPr>
        <p:grpSpPr>
          <a:xfrm>
            <a:off x="1186429" y="4371945"/>
            <a:ext cx="6690595" cy="338554"/>
            <a:chOff x="1186427" y="4371950"/>
            <a:chExt cx="6690595" cy="338554"/>
          </a:xfrm>
        </p:grpSpPr>
        <p:sp>
          <p:nvSpPr>
            <p:cNvPr id="13" name="五角星 12"/>
            <p:cNvSpPr/>
            <p:nvPr/>
          </p:nvSpPr>
          <p:spPr bwMode="gray">
            <a:xfrm>
              <a:off x="1186427" y="4445668"/>
              <a:ext cx="217221" cy="178310"/>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TextBox 4">
              <a:extLst>
                <a:ext uri="{FF2B5EF4-FFF2-40B4-BE49-F238E27FC236}">
                  <a16:creationId xmlns="" xmlns:a16="http://schemas.microsoft.com/office/drawing/2014/main" id="{E76F20FA-48EE-4AD1-A706-86F32DAB24FC}"/>
                </a:ext>
              </a:extLst>
            </p:cNvPr>
            <p:cNvSpPr txBox="1"/>
            <p:nvPr/>
          </p:nvSpPr>
          <p:spPr>
            <a:xfrm>
              <a:off x="1331640" y="4371950"/>
              <a:ext cx="6545382" cy="338554"/>
            </a:xfrm>
            <a:prstGeom prst="rect">
              <a:avLst/>
            </a:prstGeom>
            <a:noFill/>
          </p:spPr>
          <p:txBody>
            <a:bodyPr wrap="none" rtlCol="0">
              <a:spAutoFit/>
            </a:bodyPr>
            <a:lstStyle/>
            <a:p>
              <a:r>
                <a:rPr lang="zh-CN" altLang="en-US" sz="1600" dirty="0">
                  <a:latin typeface="微软雅黑" pitchFamily="34" charset="-122"/>
                  <a:ea typeface="微软雅黑" pitchFamily="34" charset="-122"/>
                </a:rPr>
                <a:t>特点：无需填写股东信息，仅需勾选股份性质，</a:t>
              </a:r>
              <a:r>
                <a:rPr lang="zh-CN" altLang="en-US" sz="1600" dirty="0">
                  <a:solidFill>
                    <a:srgbClr val="FF0000"/>
                  </a:solidFill>
                  <a:latin typeface="微软雅黑" pitchFamily="34" charset="-122"/>
                  <a:ea typeface="微软雅黑" pitchFamily="34" charset="-122"/>
                </a:rPr>
                <a:t>方便快捷、正确率较高</a:t>
              </a:r>
            </a:p>
          </p:txBody>
        </p:sp>
      </p:grpSp>
      <p:sp>
        <p:nvSpPr>
          <p:cNvPr id="19" name="TextBox 4">
            <a:extLst>
              <a:ext uri="{FF2B5EF4-FFF2-40B4-BE49-F238E27FC236}">
                <a16:creationId xmlns="" xmlns:a16="http://schemas.microsoft.com/office/drawing/2014/main" id="{16E7C980-C4E8-4612-95A4-B612B1D30640}"/>
              </a:ext>
            </a:extLst>
          </p:cNvPr>
          <p:cNvSpPr txBox="1"/>
          <p:nvPr/>
        </p:nvSpPr>
        <p:spPr>
          <a:xfrm>
            <a:off x="1115616" y="1113588"/>
            <a:ext cx="2646878"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方法</a:t>
            </a:r>
            <a:r>
              <a:rPr lang="zh-CN" altLang="en-US" sz="1600" dirty="0">
                <a:latin typeface="微软雅黑" pitchFamily="34" charset="-122"/>
                <a:ea typeface="微软雅黑" pitchFamily="34" charset="-122"/>
              </a:rPr>
              <a:t>一、导入限售股东名单</a:t>
            </a:r>
            <a:endParaRPr lang="zh-CN" altLang="en-US" sz="1600" dirty="0">
              <a:solidFill>
                <a:srgbClr val="FF0000"/>
              </a:solidFill>
              <a:latin typeface="微软雅黑" pitchFamily="34" charset="-122"/>
              <a:ea typeface="微软雅黑" pitchFamily="34" charset="-122"/>
            </a:endParaRPr>
          </a:p>
        </p:txBody>
      </p:sp>
      <p:grpSp>
        <p:nvGrpSpPr>
          <p:cNvPr id="9" name="组合 7">
            <a:extLst>
              <a:ext uri="{FF2B5EF4-FFF2-40B4-BE49-F238E27FC236}">
                <a16:creationId xmlns="" xmlns:a16="http://schemas.microsoft.com/office/drawing/2014/main" id="{6A66D9AE-F61E-465E-9573-3BD497C5BC5D}"/>
              </a:ext>
            </a:extLst>
          </p:cNvPr>
          <p:cNvGrpSpPr/>
          <p:nvPr/>
        </p:nvGrpSpPr>
        <p:grpSpPr>
          <a:xfrm>
            <a:off x="4788024" y="627535"/>
            <a:ext cx="3384376" cy="1922865"/>
            <a:chOff x="4788024" y="627534"/>
            <a:chExt cx="3384376" cy="1922865"/>
          </a:xfrm>
        </p:grpSpPr>
        <p:sp>
          <p:nvSpPr>
            <p:cNvPr id="11" name="文本框 1"/>
            <p:cNvSpPr txBox="1"/>
            <p:nvPr/>
          </p:nvSpPr>
          <p:spPr>
            <a:xfrm>
              <a:off x="5220072" y="627534"/>
              <a:ext cx="2952328" cy="830997"/>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zh-CN" altLang="en-US" sz="1600" dirty="0">
                  <a:latin typeface="微软雅黑" pitchFamily="34" charset="-122"/>
                  <a:ea typeface="微软雅黑" pitchFamily="34" charset="-122"/>
                </a:rPr>
                <a:t>勾选解限股东的股份性质，如“李四”为董事，勾选</a:t>
              </a:r>
              <a:r>
                <a:rPr lang="en-US" altLang="zh-CN" sz="1600" dirty="0">
                  <a:latin typeface="微软雅黑" pitchFamily="34" charset="-122"/>
                  <a:ea typeface="微软雅黑" pitchFamily="34" charset="-122"/>
                </a:rPr>
                <a:t>04</a:t>
              </a:r>
              <a:endParaRPr lang="en-US" altLang="zh-CN" sz="1600" dirty="0">
                <a:solidFill>
                  <a:srgbClr val="CC0018"/>
                </a:solidFill>
                <a:latin typeface="微软雅黑" pitchFamily="34" charset="-122"/>
                <a:ea typeface="微软雅黑" pitchFamily="34" charset="-122"/>
              </a:endParaRPr>
            </a:p>
          </p:txBody>
        </p:sp>
        <p:cxnSp>
          <p:nvCxnSpPr>
            <p:cNvPr id="20" name="直接箭头连接符 19">
              <a:extLst>
                <a:ext uri="{FF2B5EF4-FFF2-40B4-BE49-F238E27FC236}">
                  <a16:creationId xmlns="" xmlns:a16="http://schemas.microsoft.com/office/drawing/2014/main" id="{2B87BF9C-2DB8-4857-A565-F962B0A1ECD6}"/>
                </a:ext>
              </a:extLst>
            </p:cNvPr>
            <p:cNvCxnSpPr>
              <a:cxnSpLocks/>
              <a:endCxn id="7" idx="3"/>
            </p:cNvCxnSpPr>
            <p:nvPr/>
          </p:nvCxnSpPr>
          <p:spPr bwMode="auto">
            <a:xfrm flipH="1">
              <a:off x="4788024" y="1449347"/>
              <a:ext cx="874334" cy="1101052"/>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grpSp>
        <p:nvGrpSpPr>
          <p:cNvPr id="12" name="组合 21">
            <a:extLst>
              <a:ext uri="{FF2B5EF4-FFF2-40B4-BE49-F238E27FC236}">
                <a16:creationId xmlns="" xmlns:a16="http://schemas.microsoft.com/office/drawing/2014/main" id="{EADC8ACA-4D45-4C76-87A7-59ACB0EB65E6}"/>
              </a:ext>
            </a:extLst>
          </p:cNvPr>
          <p:cNvGrpSpPr/>
          <p:nvPr/>
        </p:nvGrpSpPr>
        <p:grpSpPr>
          <a:xfrm>
            <a:off x="7452320" y="1415058"/>
            <a:ext cx="648072" cy="2440487"/>
            <a:chOff x="7452320" y="1415057"/>
            <a:chExt cx="648072" cy="2440487"/>
          </a:xfrm>
        </p:grpSpPr>
        <p:sp>
          <p:nvSpPr>
            <p:cNvPr id="10" name="矩形 9"/>
            <p:cNvSpPr/>
            <p:nvPr/>
          </p:nvSpPr>
          <p:spPr bwMode="gray">
            <a:xfrm>
              <a:off x="7452320" y="3639520"/>
              <a:ext cx="648072" cy="216024"/>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21" name="直接箭头连接符 20">
              <a:extLst>
                <a:ext uri="{FF2B5EF4-FFF2-40B4-BE49-F238E27FC236}">
                  <a16:creationId xmlns="" xmlns:a16="http://schemas.microsoft.com/office/drawing/2014/main" id="{E9AB7413-880A-4B18-99FB-46368AB057C9}"/>
                </a:ext>
              </a:extLst>
            </p:cNvPr>
            <p:cNvCxnSpPr>
              <a:cxnSpLocks/>
            </p:cNvCxnSpPr>
            <p:nvPr/>
          </p:nvCxnSpPr>
          <p:spPr bwMode="auto">
            <a:xfrm>
              <a:off x="7776356" y="1415057"/>
              <a:ext cx="0" cy="2236813"/>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sp>
        <p:nvSpPr>
          <p:cNvPr id="23"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2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54</a:t>
            </a:fld>
            <a:endParaRPr lang="en-US" altLang="zh-CN" dirty="0"/>
          </a:p>
        </p:txBody>
      </p:sp>
    </p:spTree>
    <p:extLst>
      <p:ext uri="{BB962C8B-B14F-4D97-AF65-F5344CB8AC3E}">
        <p14:creationId xmlns="" xmlns:p14="http://schemas.microsoft.com/office/powerpoint/2010/main" val="366175114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FF887894-26F0-4EF1-A3C3-6C78B06511F0}"/>
              </a:ext>
            </a:extLst>
          </p:cNvPr>
          <p:cNvSpPr txBox="1"/>
          <p:nvPr/>
        </p:nvSpPr>
        <p:spPr>
          <a:xfrm>
            <a:off x="1115617" y="1113588"/>
            <a:ext cx="2707793"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 </a:t>
            </a:r>
            <a:r>
              <a:rPr lang="zh-CN" altLang="en-US" sz="1600" dirty="0">
                <a:latin typeface="微软雅黑" pitchFamily="34" charset="-122"/>
                <a:ea typeface="微软雅黑" pitchFamily="34" charset="-122"/>
              </a:rPr>
              <a:t>方法二、手工添加限售股东</a:t>
            </a:r>
            <a:endParaRPr lang="en-US" altLang="zh-CN" sz="1600" dirty="0">
              <a:latin typeface="微软雅黑" pitchFamily="34" charset="-122"/>
              <a:ea typeface="微软雅黑" pitchFamily="34" charset="-122"/>
            </a:endParaRPr>
          </a:p>
        </p:txBody>
      </p:sp>
      <p:pic>
        <p:nvPicPr>
          <p:cNvPr id="5" name="图片 4">
            <a:extLst>
              <a:ext uri="{FF2B5EF4-FFF2-40B4-BE49-F238E27FC236}">
                <a16:creationId xmlns="" xmlns:a16="http://schemas.microsoft.com/office/drawing/2014/main" id="{448C3F3C-B496-43C9-9E37-CD8FBBD8482C}"/>
              </a:ext>
            </a:extLst>
          </p:cNvPr>
          <p:cNvPicPr/>
          <p:nvPr/>
        </p:nvPicPr>
        <p:blipFill>
          <a:blip r:embed="rId2" cstate="print"/>
          <a:srcRect l="6395" t="34035" r="6810" b="5965"/>
          <a:stretch>
            <a:fillRect/>
          </a:stretch>
        </p:blipFill>
        <p:spPr bwMode="auto">
          <a:xfrm>
            <a:off x="1187624" y="1653649"/>
            <a:ext cx="6552728" cy="1679720"/>
          </a:xfrm>
          <a:prstGeom prst="rect">
            <a:avLst/>
          </a:prstGeom>
          <a:noFill/>
          <a:ln w="9525">
            <a:noFill/>
            <a:miter lim="800000"/>
            <a:headEnd/>
            <a:tailEnd/>
          </a:ln>
        </p:spPr>
      </p:pic>
      <p:sp>
        <p:nvSpPr>
          <p:cNvPr id="6" name="矩形 5">
            <a:extLst>
              <a:ext uri="{FF2B5EF4-FFF2-40B4-BE49-F238E27FC236}">
                <a16:creationId xmlns="" xmlns:a16="http://schemas.microsoft.com/office/drawing/2014/main" id="{62BA0308-B735-4AD2-B4D8-9CE5264A32F7}"/>
              </a:ext>
            </a:extLst>
          </p:cNvPr>
          <p:cNvSpPr/>
          <p:nvPr/>
        </p:nvSpPr>
        <p:spPr bwMode="gray">
          <a:xfrm>
            <a:off x="1979712" y="1815666"/>
            <a:ext cx="5544616" cy="324036"/>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文本框 1">
            <a:extLst>
              <a:ext uri="{FF2B5EF4-FFF2-40B4-BE49-F238E27FC236}">
                <a16:creationId xmlns="" xmlns:a16="http://schemas.microsoft.com/office/drawing/2014/main" id="{C4C44B68-50C3-4861-B908-3E9781B368F9}"/>
              </a:ext>
            </a:extLst>
          </p:cNvPr>
          <p:cNvSpPr txBox="1"/>
          <p:nvPr/>
        </p:nvSpPr>
        <p:spPr>
          <a:xfrm>
            <a:off x="1547664" y="3651871"/>
            <a:ext cx="6552728" cy="461665"/>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特点：仅适合</a:t>
            </a:r>
            <a:r>
              <a:rPr lang="zh-CN" altLang="en-US" sz="1600" dirty="0">
                <a:solidFill>
                  <a:srgbClr val="FF0000"/>
                </a:solidFill>
                <a:latin typeface="微软雅黑" pitchFamily="34" charset="-122"/>
                <a:ea typeface="微软雅黑" pitchFamily="34" charset="-122"/>
              </a:rPr>
              <a:t>股东人数较少</a:t>
            </a:r>
            <a:r>
              <a:rPr lang="zh-CN" altLang="en-US" sz="1600" dirty="0">
                <a:latin typeface="微软雅黑" pitchFamily="34" charset="-122"/>
                <a:ea typeface="微软雅黑" pitchFamily="34" charset="-122"/>
              </a:rPr>
              <a:t>时使用，如股东人数较多需要填写大量内容</a:t>
            </a:r>
            <a:endParaRPr lang="en-US" altLang="zh-CN" sz="1600" dirty="0">
              <a:latin typeface="微软雅黑" pitchFamily="34" charset="-122"/>
              <a:ea typeface="微软雅黑" pitchFamily="34" charset="-122"/>
            </a:endParaRPr>
          </a:p>
        </p:txBody>
      </p:sp>
      <p:sp>
        <p:nvSpPr>
          <p:cNvPr id="10" name="五角星 12">
            <a:extLst>
              <a:ext uri="{FF2B5EF4-FFF2-40B4-BE49-F238E27FC236}">
                <a16:creationId xmlns="" xmlns:a16="http://schemas.microsoft.com/office/drawing/2014/main" id="{1C86E27A-F41A-4884-8733-33742402511E}"/>
              </a:ext>
            </a:extLst>
          </p:cNvPr>
          <p:cNvSpPr/>
          <p:nvPr/>
        </p:nvSpPr>
        <p:spPr bwMode="gray">
          <a:xfrm>
            <a:off x="1258437" y="3743590"/>
            <a:ext cx="217221" cy="178310"/>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7" name="组合 6">
            <a:extLst>
              <a:ext uri="{FF2B5EF4-FFF2-40B4-BE49-F238E27FC236}">
                <a16:creationId xmlns="" xmlns:a16="http://schemas.microsoft.com/office/drawing/2014/main" id="{204BF7BE-D7FE-4233-B19E-951AE25ADCC1}"/>
              </a:ext>
            </a:extLst>
          </p:cNvPr>
          <p:cNvGrpSpPr/>
          <p:nvPr/>
        </p:nvGrpSpPr>
        <p:grpSpPr>
          <a:xfrm>
            <a:off x="5220072" y="627534"/>
            <a:ext cx="2520280" cy="1188132"/>
            <a:chOff x="5220072" y="627534"/>
            <a:chExt cx="2520280" cy="1188132"/>
          </a:xfrm>
        </p:grpSpPr>
        <p:sp>
          <p:nvSpPr>
            <p:cNvPr id="12" name="文本框 1">
              <a:extLst>
                <a:ext uri="{FF2B5EF4-FFF2-40B4-BE49-F238E27FC236}">
                  <a16:creationId xmlns="" xmlns:a16="http://schemas.microsoft.com/office/drawing/2014/main" id="{B16B48DF-7BAC-489A-A796-7C5F841EAA2E}"/>
                </a:ext>
              </a:extLst>
            </p:cNvPr>
            <p:cNvSpPr txBox="1"/>
            <p:nvPr/>
          </p:nvSpPr>
          <p:spPr>
            <a:xfrm>
              <a:off x="5220072" y="627534"/>
              <a:ext cx="2520280" cy="461665"/>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zh-CN" altLang="en-US" sz="1600" dirty="0">
                  <a:latin typeface="微软雅黑" pitchFamily="34" charset="-122"/>
                  <a:ea typeface="微软雅黑" pitchFamily="34" charset="-122"/>
                </a:rPr>
                <a:t>填写后自动弹出股东名称</a:t>
              </a:r>
              <a:endParaRPr lang="en-US" altLang="zh-CN" sz="1600" dirty="0">
                <a:solidFill>
                  <a:srgbClr val="CC0018"/>
                </a:solidFill>
                <a:latin typeface="微软雅黑" pitchFamily="34" charset="-122"/>
                <a:ea typeface="微软雅黑" pitchFamily="34" charset="-122"/>
              </a:endParaRPr>
            </a:p>
          </p:txBody>
        </p:sp>
        <p:cxnSp>
          <p:nvCxnSpPr>
            <p:cNvPr id="13" name="直接箭头连接符 12">
              <a:extLst>
                <a:ext uri="{FF2B5EF4-FFF2-40B4-BE49-F238E27FC236}">
                  <a16:creationId xmlns="" xmlns:a16="http://schemas.microsoft.com/office/drawing/2014/main" id="{B7CC7851-E92A-4C3B-839D-49C543BA85BD}"/>
                </a:ext>
              </a:extLst>
            </p:cNvPr>
            <p:cNvCxnSpPr>
              <a:cxnSpLocks/>
            </p:cNvCxnSpPr>
            <p:nvPr/>
          </p:nvCxnSpPr>
          <p:spPr bwMode="auto">
            <a:xfrm>
              <a:off x="6516216" y="1059582"/>
              <a:ext cx="0" cy="756084"/>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sp>
        <p:nvSpPr>
          <p:cNvPr id="16" name="TextBox 4">
            <a:extLst>
              <a:ext uri="{FF2B5EF4-FFF2-40B4-BE49-F238E27FC236}">
                <a16:creationId xmlns="" xmlns:a16="http://schemas.microsoft.com/office/drawing/2014/main" id="{DC4B260B-D68F-489E-B682-02EA10A82632}"/>
              </a:ext>
            </a:extLst>
          </p:cNvPr>
          <p:cNvSpPr txBox="1"/>
          <p:nvPr/>
        </p:nvSpPr>
        <p:spPr>
          <a:xfrm>
            <a:off x="611560" y="699542"/>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sp>
        <p:nvSpPr>
          <p:cNvPr id="17"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2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55</a:t>
            </a:fld>
            <a:endParaRPr lang="en-US" altLang="zh-CN" dirty="0"/>
          </a:p>
        </p:txBody>
      </p:sp>
    </p:spTree>
    <p:extLst>
      <p:ext uri="{BB962C8B-B14F-4D97-AF65-F5344CB8AC3E}">
        <p14:creationId xmlns="" xmlns:p14="http://schemas.microsoft.com/office/powerpoint/2010/main" val="38076953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66D3E7D5-8955-46E0-93AE-9B4E5BE35ECC}"/>
              </a:ext>
            </a:extLst>
          </p:cNvPr>
          <p:cNvSpPr txBox="1"/>
          <p:nvPr/>
        </p:nvSpPr>
        <p:spPr>
          <a:xfrm>
            <a:off x="1088737" y="1050290"/>
            <a:ext cx="2836033"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方法</a:t>
            </a:r>
            <a:r>
              <a:rPr lang="zh-CN" altLang="en-US" sz="1600" dirty="0">
                <a:latin typeface="微软雅黑" pitchFamily="34" charset="-122"/>
                <a:ea typeface="微软雅黑" pitchFamily="34" charset="-122"/>
              </a:rPr>
              <a:t>三、</a:t>
            </a:r>
            <a:r>
              <a:rPr lang="en-US" altLang="zh-CN" sz="1600" dirty="0">
                <a:latin typeface="微软雅黑" pitchFamily="34" charset="-122"/>
                <a:ea typeface="微软雅黑" pitchFamily="34" charset="-122"/>
              </a:rPr>
              <a:t>EXCEL</a:t>
            </a:r>
            <a:r>
              <a:rPr lang="zh-CN" altLang="en-US" sz="1600" dirty="0">
                <a:latin typeface="微软雅黑" pitchFamily="34" charset="-122"/>
                <a:ea typeface="微软雅黑" pitchFamily="34" charset="-122"/>
              </a:rPr>
              <a:t>导入限售股东</a:t>
            </a:r>
            <a:endParaRPr lang="en-US" altLang="zh-CN" sz="1600" dirty="0">
              <a:latin typeface="微软雅黑" pitchFamily="34" charset="-122"/>
              <a:ea typeface="微软雅黑" pitchFamily="34" charset="-122"/>
            </a:endParaRPr>
          </a:p>
        </p:txBody>
      </p:sp>
      <p:pic>
        <p:nvPicPr>
          <p:cNvPr id="5" name="图片 4">
            <a:extLst>
              <a:ext uri="{FF2B5EF4-FFF2-40B4-BE49-F238E27FC236}">
                <a16:creationId xmlns="" xmlns:a16="http://schemas.microsoft.com/office/drawing/2014/main" id="{D8DED480-4BA8-4AA5-9C00-BB1BA08A1290}"/>
              </a:ext>
            </a:extLst>
          </p:cNvPr>
          <p:cNvPicPr/>
          <p:nvPr/>
        </p:nvPicPr>
        <p:blipFill>
          <a:blip r:embed="rId2" cstate="print"/>
          <a:srcRect/>
          <a:stretch>
            <a:fillRect/>
          </a:stretch>
        </p:blipFill>
        <p:spPr bwMode="auto">
          <a:xfrm>
            <a:off x="827584" y="1383638"/>
            <a:ext cx="7416824" cy="2310623"/>
          </a:xfrm>
          <a:prstGeom prst="rect">
            <a:avLst/>
          </a:prstGeom>
          <a:noFill/>
          <a:ln w="9525">
            <a:noFill/>
            <a:miter lim="800000"/>
            <a:headEnd/>
            <a:tailEnd/>
          </a:ln>
        </p:spPr>
      </p:pic>
      <p:sp>
        <p:nvSpPr>
          <p:cNvPr id="6" name="矩形 5">
            <a:extLst>
              <a:ext uri="{FF2B5EF4-FFF2-40B4-BE49-F238E27FC236}">
                <a16:creationId xmlns="" xmlns:a16="http://schemas.microsoft.com/office/drawing/2014/main" id="{10D1995E-07A7-4A4A-BA8A-2B0A344E3DFF}"/>
              </a:ext>
            </a:extLst>
          </p:cNvPr>
          <p:cNvSpPr/>
          <p:nvPr/>
        </p:nvSpPr>
        <p:spPr bwMode="gray">
          <a:xfrm>
            <a:off x="4716016" y="2715766"/>
            <a:ext cx="648072" cy="216024"/>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9" name="组合 8">
            <a:extLst>
              <a:ext uri="{FF2B5EF4-FFF2-40B4-BE49-F238E27FC236}">
                <a16:creationId xmlns="" xmlns:a16="http://schemas.microsoft.com/office/drawing/2014/main" id="{A9763C70-D9A1-453F-9FA9-CF34B8944E71}"/>
              </a:ext>
            </a:extLst>
          </p:cNvPr>
          <p:cNvGrpSpPr/>
          <p:nvPr/>
        </p:nvGrpSpPr>
        <p:grpSpPr>
          <a:xfrm>
            <a:off x="1258437" y="3881749"/>
            <a:ext cx="3817621" cy="461665"/>
            <a:chOff x="1258435" y="3881751"/>
            <a:chExt cx="3817621" cy="461665"/>
          </a:xfrm>
        </p:grpSpPr>
        <p:sp>
          <p:nvSpPr>
            <p:cNvPr id="7" name="文本框 1">
              <a:extLst>
                <a:ext uri="{FF2B5EF4-FFF2-40B4-BE49-F238E27FC236}">
                  <a16:creationId xmlns="" xmlns:a16="http://schemas.microsoft.com/office/drawing/2014/main" id="{4F9C0CCD-E55A-44E2-9C51-F98AB2DDC5F6}"/>
                </a:ext>
              </a:extLst>
            </p:cNvPr>
            <p:cNvSpPr txBox="1"/>
            <p:nvPr/>
          </p:nvSpPr>
          <p:spPr>
            <a:xfrm>
              <a:off x="1475656" y="3881751"/>
              <a:ext cx="3600400" cy="461665"/>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特点：请勿随意改动</a:t>
              </a:r>
              <a:r>
                <a:rPr lang="en-US" altLang="zh-CN" sz="1600" dirty="0">
                  <a:latin typeface="微软雅黑" pitchFamily="34" charset="-122"/>
                  <a:ea typeface="微软雅黑" pitchFamily="34" charset="-122"/>
                </a:rPr>
                <a:t>excel</a:t>
              </a:r>
              <a:r>
                <a:rPr lang="zh-CN" altLang="en-US" sz="1600" dirty="0">
                  <a:latin typeface="微软雅黑" pitchFamily="34" charset="-122"/>
                  <a:ea typeface="微软雅黑" pitchFamily="34" charset="-122"/>
                </a:rPr>
                <a:t>格式</a:t>
              </a:r>
              <a:endParaRPr lang="en-US" altLang="zh-CN" sz="1600" dirty="0">
                <a:latin typeface="微软雅黑" pitchFamily="34" charset="-122"/>
                <a:ea typeface="微软雅黑" pitchFamily="34" charset="-122"/>
              </a:endParaRPr>
            </a:p>
          </p:txBody>
        </p:sp>
        <p:sp>
          <p:nvSpPr>
            <p:cNvPr id="8" name="五角星 12">
              <a:extLst>
                <a:ext uri="{FF2B5EF4-FFF2-40B4-BE49-F238E27FC236}">
                  <a16:creationId xmlns="" xmlns:a16="http://schemas.microsoft.com/office/drawing/2014/main" id="{F0DBA162-0F75-4E39-AC17-F0854DA6B826}"/>
                </a:ext>
              </a:extLst>
            </p:cNvPr>
            <p:cNvSpPr/>
            <p:nvPr/>
          </p:nvSpPr>
          <p:spPr bwMode="gray">
            <a:xfrm>
              <a:off x="1258435" y="3975908"/>
              <a:ext cx="217221" cy="178310"/>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2" name="TextBox 4">
            <a:extLst>
              <a:ext uri="{FF2B5EF4-FFF2-40B4-BE49-F238E27FC236}">
                <a16:creationId xmlns="" xmlns:a16="http://schemas.microsoft.com/office/drawing/2014/main" id="{DC4B260B-D68F-489E-B682-02EA10A82632}"/>
              </a:ext>
            </a:extLst>
          </p:cNvPr>
          <p:cNvSpPr txBox="1"/>
          <p:nvPr/>
        </p:nvSpPr>
        <p:spPr>
          <a:xfrm>
            <a:off x="611560" y="699542"/>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sp>
        <p:nvSpPr>
          <p:cNvPr id="13"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1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56</a:t>
            </a:fld>
            <a:endParaRPr lang="en-US" altLang="zh-CN" dirty="0"/>
          </a:p>
        </p:txBody>
      </p:sp>
    </p:spTree>
    <p:extLst>
      <p:ext uri="{BB962C8B-B14F-4D97-AF65-F5344CB8AC3E}">
        <p14:creationId xmlns="" xmlns:p14="http://schemas.microsoft.com/office/powerpoint/2010/main" val="28365359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示 15"/>
          <p:cNvGraphicFramePr/>
          <p:nvPr>
            <p:extLst>
              <p:ext uri="{D42A27DB-BD31-4B8C-83A1-F6EECF244321}">
                <p14:modId xmlns="" xmlns:p14="http://schemas.microsoft.com/office/powerpoint/2010/main" val="1502744750"/>
              </p:ext>
            </p:extLst>
          </p:nvPr>
        </p:nvGraphicFramePr>
        <p:xfrm>
          <a:off x="467544" y="2002319"/>
          <a:ext cx="8280920" cy="1556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TextBox 29"/>
          <p:cNvSpPr txBox="1"/>
          <p:nvPr/>
        </p:nvSpPr>
        <p:spPr>
          <a:xfrm>
            <a:off x="834516" y="1747726"/>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p:cNvSpPr txBox="1"/>
          <p:nvPr/>
        </p:nvSpPr>
        <p:spPr>
          <a:xfrm>
            <a:off x="1815252" y="1707655"/>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p:cNvSpPr txBox="1"/>
          <p:nvPr/>
        </p:nvSpPr>
        <p:spPr>
          <a:xfrm>
            <a:off x="2952950" y="1707655"/>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p:cNvSpPr txBox="1"/>
          <p:nvPr/>
        </p:nvSpPr>
        <p:spPr>
          <a:xfrm>
            <a:off x="4139954" y="1707655"/>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p:cNvSpPr txBox="1"/>
          <p:nvPr/>
        </p:nvSpPr>
        <p:spPr>
          <a:xfrm>
            <a:off x="484376" y="3079873"/>
            <a:ext cx="1176925" cy="646331"/>
          </a:xfrm>
          <a:prstGeom prst="rect">
            <a:avLst/>
          </a:prstGeom>
          <a:noFill/>
        </p:spPr>
        <p:txBody>
          <a:bodyPr wrap="none" rtlCol="0">
            <a:spAutoFit/>
          </a:bodyPr>
          <a:lstStyle/>
          <a:p>
            <a:pPr lvl="0" algn="ct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 提交申请</a:t>
            </a:r>
            <a:endParaRPr lang="zh-CN" altLang="en-US" dirty="0">
              <a:latin typeface="微软雅黑" pitchFamily="34" charset="-122"/>
              <a:ea typeface="微软雅黑" pitchFamily="34" charset="-122"/>
            </a:endParaRPr>
          </a:p>
        </p:txBody>
      </p:sp>
      <p:sp>
        <p:nvSpPr>
          <p:cNvPr id="35" name="矩形 34"/>
          <p:cNvSpPr/>
          <p:nvPr/>
        </p:nvSpPr>
        <p:spPr>
          <a:xfrm>
            <a:off x="2212838" y="3079872"/>
            <a:ext cx="2143141"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确认信息</a:t>
            </a:r>
            <a:endParaRPr lang="en-US" altLang="zh-CN" dirty="0">
              <a:latin typeface="微软雅黑" pitchFamily="34" charset="-122"/>
              <a:ea typeface="微软雅黑" pitchFamily="34" charset="-122"/>
            </a:endParaRPr>
          </a:p>
        </p:txBody>
      </p:sp>
      <p:sp>
        <p:nvSpPr>
          <p:cNvPr id="37" name="矩形 36"/>
          <p:cNvSpPr/>
          <p:nvPr/>
        </p:nvSpPr>
        <p:spPr>
          <a:xfrm>
            <a:off x="6042972" y="3057804"/>
            <a:ext cx="3857620"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查看</a:t>
            </a:r>
            <a:r>
              <a:rPr lang="zh-CN" altLang="en-US" dirty="0">
                <a:latin typeface="微软雅黑" pitchFamily="34" charset="-122"/>
                <a:ea typeface="微软雅黑" pitchFamily="34" charset="-122"/>
              </a:rPr>
              <a:t>结果</a:t>
            </a:r>
            <a:endParaRPr lang="en-US" altLang="zh-CN" dirty="0">
              <a:latin typeface="微软雅黑" pitchFamily="34" charset="-122"/>
              <a:ea typeface="微软雅黑" pitchFamily="34" charset="-122"/>
            </a:endParaRPr>
          </a:p>
        </p:txBody>
      </p:sp>
      <p:sp>
        <p:nvSpPr>
          <p:cNvPr id="17" name="矩形 16"/>
          <p:cNvSpPr/>
          <p:nvPr/>
        </p:nvSpPr>
        <p:spPr>
          <a:xfrm>
            <a:off x="4427984" y="3057804"/>
            <a:ext cx="2448272" cy="1117229"/>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提交确认</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8" name="TextBox 17"/>
          <p:cNvSpPr txBox="1"/>
          <p:nvPr/>
        </p:nvSpPr>
        <p:spPr>
          <a:xfrm>
            <a:off x="5364090" y="1707655"/>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9" name="TextBox 18"/>
          <p:cNvSpPr txBox="1"/>
          <p:nvPr/>
        </p:nvSpPr>
        <p:spPr>
          <a:xfrm>
            <a:off x="7344501" y="149163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22" name="TextBox 21"/>
          <p:cNvSpPr txBox="1"/>
          <p:nvPr/>
        </p:nvSpPr>
        <p:spPr>
          <a:xfrm>
            <a:off x="5211815" y="149163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24" name="TextBox 23"/>
          <p:cNvSpPr txBox="1"/>
          <p:nvPr/>
        </p:nvSpPr>
        <p:spPr>
          <a:xfrm>
            <a:off x="6372201" y="1707655"/>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26" name="TextBox 25"/>
          <p:cNvSpPr txBox="1"/>
          <p:nvPr/>
        </p:nvSpPr>
        <p:spPr>
          <a:xfrm>
            <a:off x="7596338" y="1747726"/>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27" name="TextBox 26"/>
          <p:cNvSpPr txBox="1"/>
          <p:nvPr/>
        </p:nvSpPr>
        <p:spPr>
          <a:xfrm>
            <a:off x="1331641" y="3057805"/>
            <a:ext cx="1734129" cy="1015663"/>
          </a:xfrm>
          <a:prstGeom prst="rect">
            <a:avLst/>
          </a:prstGeom>
          <a:noFill/>
        </p:spPr>
        <p:txBody>
          <a:bodyPr wrap="square" rtlCol="0">
            <a:spAutoFit/>
          </a:bodyPr>
          <a:lstStyle/>
          <a:p>
            <a:pPr lvl="0" algn="ctr"/>
            <a:r>
              <a:rPr lang="zh-CN" altLang="en-US" dirty="0">
                <a:solidFill>
                  <a:srgbClr val="00339A"/>
                </a:solidFill>
                <a:latin typeface="微软雅黑" pitchFamily="34" charset="-122"/>
                <a:ea typeface="微软雅黑" pitchFamily="34" charset="-122"/>
              </a:rPr>
              <a:t>主办券商</a:t>
            </a:r>
            <a:endParaRPr lang="en-US" altLang="zh-CN" dirty="0">
              <a:solidFill>
                <a:srgbClr val="00339A"/>
              </a:solidFill>
              <a:latin typeface="微软雅黑" pitchFamily="34" charset="-122"/>
              <a:ea typeface="微软雅黑" pitchFamily="34" charset="-122"/>
            </a:endParaRPr>
          </a:p>
          <a:p>
            <a:pPr lvl="0" algn="ctr"/>
            <a:r>
              <a:rPr lang="zh-CN" altLang="en-US"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28" name="TextBox 27"/>
          <p:cNvSpPr txBox="1"/>
          <p:nvPr/>
        </p:nvSpPr>
        <p:spPr>
          <a:xfrm>
            <a:off x="3707905" y="3057805"/>
            <a:ext cx="1734129" cy="1015663"/>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29" name="TextBox 28"/>
          <p:cNvSpPr txBox="1"/>
          <p:nvPr/>
        </p:nvSpPr>
        <p:spPr>
          <a:xfrm>
            <a:off x="5868145" y="3057805"/>
            <a:ext cx="1734129" cy="646331"/>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sz="2000" dirty="0">
              <a:solidFill>
                <a:srgbClr val="FF0000"/>
              </a:solidFill>
            </a:endParaRPr>
          </a:p>
        </p:txBody>
      </p:sp>
      <p:sp>
        <p:nvSpPr>
          <p:cNvPr id="23" name="TextBox 22"/>
          <p:cNvSpPr txBox="1"/>
          <p:nvPr/>
        </p:nvSpPr>
        <p:spPr>
          <a:xfrm>
            <a:off x="724025" y="951570"/>
            <a:ext cx="2749471"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一、挂牌公司提交申请</a:t>
            </a:r>
            <a:endParaRPr lang="zh-CN" altLang="en-US" sz="2000" b="1" dirty="0">
              <a:latin typeface="微软雅黑" pitchFamily="34" charset="-122"/>
              <a:ea typeface="微软雅黑" pitchFamily="34" charset="-122"/>
            </a:endParaRPr>
          </a:p>
        </p:txBody>
      </p:sp>
      <p:sp>
        <p:nvSpPr>
          <p:cNvPr id="36" name="矩形 35"/>
          <p:cNvSpPr/>
          <p:nvPr/>
        </p:nvSpPr>
        <p:spPr bwMode="gray">
          <a:xfrm>
            <a:off x="2709482" y="1491630"/>
            <a:ext cx="1214446" cy="2571768"/>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4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57</a:t>
            </a:fld>
            <a:endParaRPr lang="en-US" altLang="zh-CN" dirty="0"/>
          </a:p>
        </p:txBody>
      </p:sp>
    </p:spTree>
    <p:extLst>
      <p:ext uri="{BB962C8B-B14F-4D97-AF65-F5344CB8AC3E}">
        <p14:creationId xmlns="" xmlns:p14="http://schemas.microsoft.com/office/powerpoint/2010/main" val="10107764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4"/>
          <p:cNvSpPr txBox="1"/>
          <p:nvPr/>
        </p:nvSpPr>
        <p:spPr>
          <a:xfrm>
            <a:off x="467544" y="681540"/>
            <a:ext cx="3518912"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一、检查券商数据并确认提交</a:t>
            </a:r>
            <a:endParaRPr lang="zh-CN" altLang="en-US" sz="2000" b="1" dirty="0">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292080" y="573528"/>
            <a:ext cx="3650600" cy="4431423"/>
          </a:xfrm>
          <a:prstGeom prst="rect">
            <a:avLst/>
          </a:prstGeom>
        </p:spPr>
      </p:pic>
      <p:sp>
        <p:nvSpPr>
          <p:cNvPr id="7" name="矩形标注 6"/>
          <p:cNvSpPr/>
          <p:nvPr/>
        </p:nvSpPr>
        <p:spPr bwMode="gray">
          <a:xfrm>
            <a:off x="517267" y="2139703"/>
            <a:ext cx="4126743" cy="1152128"/>
          </a:xfrm>
          <a:prstGeom prst="wedgeRectCallout">
            <a:avLst>
              <a:gd name="adj1" fmla="val 57427"/>
              <a:gd name="adj2" fmla="val -98765"/>
            </a:avLst>
          </a:prstGeom>
          <a:noFill/>
          <a:ln w="19050">
            <a:solidFill>
              <a:srgbClr val="C00000"/>
            </a:solidFill>
            <a:round/>
            <a:headEnd/>
            <a:tailEnd/>
          </a:ln>
        </p:spPr>
        <p:txBody>
          <a:bodyPr wrap="none" rtlCol="0" anchor="ctr"/>
          <a:lstStyle/>
          <a:p>
            <a:pPr algn="ctr"/>
            <a:r>
              <a:rPr lang="zh-CN" altLang="en-US" sz="1600" dirty="0">
                <a:latin typeface="微软雅黑" pitchFamily="34" charset="-122"/>
                <a:ea typeface="微软雅黑" pitchFamily="34" charset="-122"/>
              </a:rPr>
              <a:t>下载并查看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股份解除限售登记申请表</a:t>
            </a:r>
            <a:r>
              <a:rPr lang="en-US" altLang="zh-CN" sz="1600" dirty="0">
                <a:latin typeface="微软雅黑" pitchFamily="34" charset="-122"/>
                <a:ea typeface="微软雅黑" pitchFamily="34" charset="-122"/>
              </a:rPr>
              <a:t>》</a:t>
            </a:r>
            <a:endParaRPr lang="zh-CN" altLang="en-US" sz="16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矩形标注 7"/>
          <p:cNvSpPr/>
          <p:nvPr/>
        </p:nvSpPr>
        <p:spPr bwMode="gray">
          <a:xfrm>
            <a:off x="517266" y="3507855"/>
            <a:ext cx="4126743" cy="1152128"/>
          </a:xfrm>
          <a:prstGeom prst="wedgeRectCallout">
            <a:avLst>
              <a:gd name="adj1" fmla="val 66620"/>
              <a:gd name="adj2" fmla="val 27039"/>
            </a:avLst>
          </a:prstGeom>
          <a:noFill/>
          <a:ln w="19050">
            <a:solidFill>
              <a:srgbClr val="C00000"/>
            </a:solidFill>
            <a:round/>
            <a:headEnd/>
            <a:tailEnd/>
          </a:ln>
        </p:spPr>
        <p:txBody>
          <a:bodyPr wrap="none" rtlCol="0" anchor="ctr"/>
          <a:lstStyle/>
          <a:p>
            <a:pPr algn="ctr"/>
            <a:r>
              <a:rPr lang="zh-CN" altLang="en-US" sz="1600" dirty="0">
                <a:latin typeface="微软雅黑" pitchFamily="34" charset="-122"/>
                <a:ea typeface="微软雅黑" pitchFamily="34" charset="-122"/>
              </a:rPr>
              <a:t>驳回主办券商修改</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提交结算审核</a:t>
            </a:r>
          </a:p>
        </p:txBody>
      </p:sp>
      <p:sp>
        <p:nvSpPr>
          <p:cNvPr id="12" name="TextBox 4">
            <a:extLst>
              <a:ext uri="{FF2B5EF4-FFF2-40B4-BE49-F238E27FC236}">
                <a16:creationId xmlns="" xmlns:a16="http://schemas.microsoft.com/office/drawing/2014/main" id="{830A638C-380B-47E1-B00B-1EA78AFE4F1F}"/>
              </a:ext>
            </a:extLst>
          </p:cNvPr>
          <p:cNvSpPr txBox="1"/>
          <p:nvPr/>
        </p:nvSpPr>
        <p:spPr>
          <a:xfrm>
            <a:off x="1088737" y="1050291"/>
            <a:ext cx="3915313" cy="830997"/>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       主办券商填写股份明细后，业务返回至发行人环节</a:t>
            </a:r>
            <a:endParaRPr lang="en-US" altLang="zh-CN" sz="1600" dirty="0">
              <a:latin typeface="微软雅黑" pitchFamily="34" charset="-122"/>
              <a:ea typeface="微软雅黑" pitchFamily="34" charset="-122"/>
            </a:endParaRPr>
          </a:p>
        </p:txBody>
      </p:sp>
      <p:sp>
        <p:nvSpPr>
          <p:cNvPr id="9"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1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58</a:t>
            </a:fld>
            <a:endParaRPr lang="en-US" altLang="zh-CN" dirty="0"/>
          </a:p>
        </p:txBody>
      </p:sp>
    </p:spTree>
    <p:extLst>
      <p:ext uri="{BB962C8B-B14F-4D97-AF65-F5344CB8AC3E}">
        <p14:creationId xmlns="" xmlns:p14="http://schemas.microsoft.com/office/powerpoint/2010/main" val="18024566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示 15"/>
          <p:cNvGraphicFramePr/>
          <p:nvPr>
            <p:extLst>
              <p:ext uri="{D42A27DB-BD31-4B8C-83A1-F6EECF244321}">
                <p14:modId xmlns="" xmlns:p14="http://schemas.microsoft.com/office/powerpoint/2010/main" val="1502744750"/>
              </p:ext>
            </p:extLst>
          </p:nvPr>
        </p:nvGraphicFramePr>
        <p:xfrm>
          <a:off x="467544" y="2002319"/>
          <a:ext cx="8280920" cy="1556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TextBox 29"/>
          <p:cNvSpPr txBox="1"/>
          <p:nvPr/>
        </p:nvSpPr>
        <p:spPr>
          <a:xfrm>
            <a:off x="834516" y="1747726"/>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p:cNvSpPr txBox="1"/>
          <p:nvPr/>
        </p:nvSpPr>
        <p:spPr>
          <a:xfrm>
            <a:off x="1815252" y="1707655"/>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p:cNvSpPr txBox="1"/>
          <p:nvPr/>
        </p:nvSpPr>
        <p:spPr>
          <a:xfrm>
            <a:off x="2952950" y="1707655"/>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p:cNvSpPr txBox="1"/>
          <p:nvPr/>
        </p:nvSpPr>
        <p:spPr>
          <a:xfrm>
            <a:off x="4139954" y="1707655"/>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p:cNvSpPr txBox="1"/>
          <p:nvPr/>
        </p:nvSpPr>
        <p:spPr>
          <a:xfrm>
            <a:off x="484376" y="3079873"/>
            <a:ext cx="1176925" cy="646331"/>
          </a:xfrm>
          <a:prstGeom prst="rect">
            <a:avLst/>
          </a:prstGeom>
          <a:noFill/>
        </p:spPr>
        <p:txBody>
          <a:bodyPr wrap="none" rtlCol="0">
            <a:spAutoFit/>
          </a:bodyPr>
          <a:lstStyle/>
          <a:p>
            <a:pPr lvl="0" algn="ct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 提交申请</a:t>
            </a:r>
            <a:endParaRPr lang="zh-CN" altLang="en-US" dirty="0">
              <a:latin typeface="微软雅黑" pitchFamily="34" charset="-122"/>
              <a:ea typeface="微软雅黑" pitchFamily="34" charset="-122"/>
            </a:endParaRPr>
          </a:p>
        </p:txBody>
      </p:sp>
      <p:sp>
        <p:nvSpPr>
          <p:cNvPr id="35" name="矩形 34"/>
          <p:cNvSpPr/>
          <p:nvPr/>
        </p:nvSpPr>
        <p:spPr>
          <a:xfrm>
            <a:off x="2212838" y="3079872"/>
            <a:ext cx="2143141"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确认信息</a:t>
            </a:r>
            <a:endParaRPr lang="en-US" altLang="zh-CN" dirty="0">
              <a:latin typeface="微软雅黑" pitchFamily="34" charset="-122"/>
              <a:ea typeface="微软雅黑" pitchFamily="34" charset="-122"/>
            </a:endParaRPr>
          </a:p>
        </p:txBody>
      </p:sp>
      <p:sp>
        <p:nvSpPr>
          <p:cNvPr id="37" name="矩形 36"/>
          <p:cNvSpPr/>
          <p:nvPr/>
        </p:nvSpPr>
        <p:spPr>
          <a:xfrm>
            <a:off x="6042972" y="3057804"/>
            <a:ext cx="3857620"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查看</a:t>
            </a:r>
            <a:r>
              <a:rPr lang="zh-CN" altLang="en-US" dirty="0">
                <a:latin typeface="微软雅黑" pitchFamily="34" charset="-122"/>
                <a:ea typeface="微软雅黑" pitchFamily="34" charset="-122"/>
              </a:rPr>
              <a:t>结果</a:t>
            </a:r>
            <a:endParaRPr lang="en-US" altLang="zh-CN" dirty="0">
              <a:latin typeface="微软雅黑" pitchFamily="34" charset="-122"/>
              <a:ea typeface="微软雅黑" pitchFamily="34" charset="-122"/>
            </a:endParaRPr>
          </a:p>
        </p:txBody>
      </p:sp>
      <p:sp>
        <p:nvSpPr>
          <p:cNvPr id="17" name="矩形 16"/>
          <p:cNvSpPr/>
          <p:nvPr/>
        </p:nvSpPr>
        <p:spPr>
          <a:xfrm>
            <a:off x="4427984" y="3057804"/>
            <a:ext cx="2448272" cy="1117229"/>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提交确认</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8" name="TextBox 17"/>
          <p:cNvSpPr txBox="1"/>
          <p:nvPr/>
        </p:nvSpPr>
        <p:spPr>
          <a:xfrm>
            <a:off x="5364090" y="1707655"/>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9" name="TextBox 18"/>
          <p:cNvSpPr txBox="1"/>
          <p:nvPr/>
        </p:nvSpPr>
        <p:spPr>
          <a:xfrm>
            <a:off x="7344501" y="149163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22" name="TextBox 21"/>
          <p:cNvSpPr txBox="1"/>
          <p:nvPr/>
        </p:nvSpPr>
        <p:spPr>
          <a:xfrm>
            <a:off x="5211815" y="149163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24" name="TextBox 23"/>
          <p:cNvSpPr txBox="1"/>
          <p:nvPr/>
        </p:nvSpPr>
        <p:spPr>
          <a:xfrm>
            <a:off x="6372201" y="1707655"/>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26" name="TextBox 25"/>
          <p:cNvSpPr txBox="1"/>
          <p:nvPr/>
        </p:nvSpPr>
        <p:spPr>
          <a:xfrm>
            <a:off x="7596338" y="1747726"/>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27" name="TextBox 26"/>
          <p:cNvSpPr txBox="1"/>
          <p:nvPr/>
        </p:nvSpPr>
        <p:spPr>
          <a:xfrm>
            <a:off x="1331641" y="3057805"/>
            <a:ext cx="1734129" cy="1015663"/>
          </a:xfrm>
          <a:prstGeom prst="rect">
            <a:avLst/>
          </a:prstGeom>
          <a:noFill/>
        </p:spPr>
        <p:txBody>
          <a:bodyPr wrap="square" rtlCol="0">
            <a:spAutoFit/>
          </a:bodyPr>
          <a:lstStyle/>
          <a:p>
            <a:pPr lvl="0" algn="ctr"/>
            <a:r>
              <a:rPr lang="zh-CN" altLang="en-US" dirty="0">
                <a:solidFill>
                  <a:srgbClr val="00339A"/>
                </a:solidFill>
                <a:latin typeface="微软雅黑" pitchFamily="34" charset="-122"/>
                <a:ea typeface="微软雅黑" pitchFamily="34" charset="-122"/>
              </a:rPr>
              <a:t>主办券商</a:t>
            </a:r>
            <a:endParaRPr lang="en-US" altLang="zh-CN" dirty="0">
              <a:solidFill>
                <a:srgbClr val="00339A"/>
              </a:solidFill>
              <a:latin typeface="微软雅黑" pitchFamily="34" charset="-122"/>
              <a:ea typeface="微软雅黑" pitchFamily="34" charset="-122"/>
            </a:endParaRPr>
          </a:p>
          <a:p>
            <a:pPr lvl="0" algn="ctr"/>
            <a:r>
              <a:rPr lang="zh-CN" altLang="en-US"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28" name="TextBox 27"/>
          <p:cNvSpPr txBox="1"/>
          <p:nvPr/>
        </p:nvSpPr>
        <p:spPr>
          <a:xfrm>
            <a:off x="3707905" y="3057805"/>
            <a:ext cx="1734129" cy="1015663"/>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29" name="TextBox 28"/>
          <p:cNvSpPr txBox="1"/>
          <p:nvPr/>
        </p:nvSpPr>
        <p:spPr>
          <a:xfrm>
            <a:off x="5868145" y="3057805"/>
            <a:ext cx="1734129" cy="646331"/>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sz="2000" dirty="0">
              <a:solidFill>
                <a:srgbClr val="FF0000"/>
              </a:solidFill>
            </a:endParaRPr>
          </a:p>
        </p:txBody>
      </p:sp>
      <p:sp>
        <p:nvSpPr>
          <p:cNvPr id="23" name="TextBox 22"/>
          <p:cNvSpPr txBox="1"/>
          <p:nvPr/>
        </p:nvSpPr>
        <p:spPr>
          <a:xfrm>
            <a:off x="724025" y="951570"/>
            <a:ext cx="2749471"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一、挂牌公司提交申请</a:t>
            </a:r>
            <a:endParaRPr lang="zh-CN" altLang="en-US" sz="2000" b="1" dirty="0">
              <a:latin typeface="微软雅黑" pitchFamily="34" charset="-122"/>
              <a:ea typeface="微软雅黑" pitchFamily="34" charset="-122"/>
            </a:endParaRPr>
          </a:p>
        </p:txBody>
      </p:sp>
      <p:sp>
        <p:nvSpPr>
          <p:cNvPr id="36" name="矩形 35"/>
          <p:cNvSpPr/>
          <p:nvPr/>
        </p:nvSpPr>
        <p:spPr bwMode="gray">
          <a:xfrm>
            <a:off x="5013738" y="1437624"/>
            <a:ext cx="1214446" cy="2862318"/>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4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59</a:t>
            </a:fld>
            <a:endParaRPr lang="en-US" altLang="zh-CN" dirty="0"/>
          </a:p>
        </p:txBody>
      </p:sp>
    </p:spTree>
    <p:extLst>
      <p:ext uri="{BB962C8B-B14F-4D97-AF65-F5344CB8AC3E}">
        <p14:creationId xmlns="" xmlns:p14="http://schemas.microsoft.com/office/powerpoint/2010/main" val="10107764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9"/>
          <p:cNvSpPr>
            <a:spLocks noChangeArrowheads="1"/>
          </p:cNvSpPr>
          <p:nvPr/>
        </p:nvSpPr>
        <p:spPr bwMode="auto">
          <a:xfrm>
            <a:off x="470509" y="679138"/>
            <a:ext cx="2601294" cy="4480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5" tIns="38963" rIns="77925" bIns="38963">
            <a:spAutoFit/>
          </a:bodyPr>
          <a:lstStyle/>
          <a:p>
            <a:r>
              <a:rPr lang="en-US" altLang="zh-CN" sz="2400" b="1" dirty="0">
                <a:latin typeface="微软雅黑" pitchFamily="34" charset="-122"/>
                <a:ea typeface="微软雅黑" pitchFamily="34" charset="-122"/>
                <a:sym typeface="微软雅黑" panose="020B0503020204020204" pitchFamily="34" charset="-122"/>
              </a:rPr>
              <a:t>3 </a:t>
            </a:r>
            <a:r>
              <a:rPr lang="zh-CN" altLang="en-US" sz="2400" b="1" dirty="0">
                <a:latin typeface="微软雅黑" pitchFamily="34" charset="-122"/>
                <a:ea typeface="微软雅黑" pitchFamily="34" charset="-122"/>
                <a:sym typeface="微软雅黑" panose="020B0503020204020204" pitchFamily="34" charset="-122"/>
              </a:rPr>
              <a:t>北京分公司</a:t>
            </a:r>
            <a:endParaRPr lang="zh-CN" altLang="en-US" sz="2700" b="1" dirty="0">
              <a:latin typeface="微软雅黑" pitchFamily="34" charset="-122"/>
              <a:ea typeface="微软雅黑" pitchFamily="34" charset="-122"/>
            </a:endParaRPr>
          </a:p>
        </p:txBody>
      </p:sp>
      <p:sp>
        <p:nvSpPr>
          <p:cNvPr id="85" name="矩形 84"/>
          <p:cNvSpPr/>
          <p:nvPr/>
        </p:nvSpPr>
        <p:spPr>
          <a:xfrm>
            <a:off x="2000232" y="107139"/>
            <a:ext cx="4572000" cy="509574"/>
          </a:xfrm>
          <a:prstGeom prst="rect">
            <a:avLst/>
          </a:prstGeom>
        </p:spPr>
        <p:txBody>
          <a:bodyPr wrap="square" lIns="77925" tIns="38963" rIns="77925" bIns="38963">
            <a:spAutoFit/>
          </a:bodyPr>
          <a:lstStyle/>
          <a:p>
            <a:pPr algn="ctr"/>
            <a:r>
              <a:rPr lang="zh-CN" altLang="en-US" sz="2800" b="1" dirty="0">
                <a:solidFill>
                  <a:srgbClr val="FFFFFF"/>
                </a:solidFill>
                <a:latin typeface="微软雅黑" pitchFamily="34" charset="-122"/>
                <a:ea typeface="微软雅黑" pitchFamily="34" charset="-122"/>
              </a:rPr>
              <a:t>中国证券登记结算公司介绍</a:t>
            </a:r>
            <a:endParaRPr lang="zh-CN" altLang="en-US" sz="2800" dirty="0">
              <a:solidFill>
                <a:schemeClr val="bg1"/>
              </a:solidFill>
              <a:latin typeface="黑体" pitchFamily="49" charset="-122"/>
              <a:ea typeface="黑体" pitchFamily="49" charset="-122"/>
            </a:endParaRPr>
          </a:p>
        </p:txBody>
      </p:sp>
      <p:sp>
        <p:nvSpPr>
          <p:cNvPr id="41" name="任意多边形 37"/>
          <p:cNvSpPr>
            <a:spLocks/>
          </p:cNvSpPr>
          <p:nvPr/>
        </p:nvSpPr>
        <p:spPr bwMode="auto">
          <a:xfrm flipV="1">
            <a:off x="4765358" y="2491879"/>
            <a:ext cx="1143008" cy="69652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2" name="任意多边形 35"/>
          <p:cNvSpPr>
            <a:spLocks/>
          </p:cNvSpPr>
          <p:nvPr/>
        </p:nvSpPr>
        <p:spPr bwMode="auto">
          <a:xfrm>
            <a:off x="2836531" y="2599037"/>
            <a:ext cx="1428760" cy="75009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3" name="任意多边形 42"/>
          <p:cNvSpPr>
            <a:spLocks/>
          </p:cNvSpPr>
          <p:nvPr/>
        </p:nvSpPr>
        <p:spPr bwMode="auto">
          <a:xfrm>
            <a:off x="2907969" y="2384723"/>
            <a:ext cx="1357322" cy="3428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4" name="任意多边形 37"/>
          <p:cNvSpPr>
            <a:spLocks/>
          </p:cNvSpPr>
          <p:nvPr/>
        </p:nvSpPr>
        <p:spPr bwMode="auto">
          <a:xfrm flipV="1">
            <a:off x="3122283" y="1473888"/>
            <a:ext cx="1143008" cy="69652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5" name="任意多边形 36"/>
          <p:cNvSpPr>
            <a:spLocks/>
          </p:cNvSpPr>
          <p:nvPr/>
        </p:nvSpPr>
        <p:spPr bwMode="auto">
          <a:xfrm>
            <a:off x="5051109" y="2350434"/>
            <a:ext cx="1357322" cy="3428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6" name="任意多边形 35"/>
          <p:cNvSpPr>
            <a:spLocks/>
          </p:cNvSpPr>
          <p:nvPr/>
        </p:nvSpPr>
        <p:spPr bwMode="auto">
          <a:xfrm>
            <a:off x="4979671" y="1473888"/>
            <a:ext cx="1214446" cy="71441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7" name="圆角矩形 5"/>
          <p:cNvSpPr>
            <a:spLocks noChangeArrowheads="1"/>
          </p:cNvSpPr>
          <p:nvPr/>
        </p:nvSpPr>
        <p:spPr bwMode="auto">
          <a:xfrm>
            <a:off x="6265556" y="2974086"/>
            <a:ext cx="2571769" cy="1607355"/>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48" name="圆角矩形 6"/>
          <p:cNvSpPr>
            <a:spLocks noChangeArrowheads="1"/>
          </p:cNvSpPr>
          <p:nvPr/>
        </p:nvSpPr>
        <p:spPr bwMode="auto">
          <a:xfrm>
            <a:off x="6254538" y="2149882"/>
            <a:ext cx="2582786" cy="493607"/>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49" name="圆角矩形 7"/>
          <p:cNvSpPr>
            <a:spLocks noChangeArrowheads="1"/>
          </p:cNvSpPr>
          <p:nvPr/>
        </p:nvSpPr>
        <p:spPr bwMode="auto">
          <a:xfrm>
            <a:off x="6265556" y="1313153"/>
            <a:ext cx="2571769" cy="492736"/>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r" eaLnBrk="0" fontAlgn="ctr" hangingPunct="0">
              <a:buClr>
                <a:srgbClr val="FF0000"/>
              </a:buClr>
              <a:buSzPct val="7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50" name="椭圆 38"/>
          <p:cNvSpPr>
            <a:spLocks noChangeArrowheads="1"/>
          </p:cNvSpPr>
          <p:nvPr/>
        </p:nvSpPr>
        <p:spPr bwMode="auto">
          <a:xfrm>
            <a:off x="3836664" y="1741780"/>
            <a:ext cx="1578420" cy="1125149"/>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p:spPr>
        <p:style>
          <a:lnRef idx="0">
            <a:schemeClr val="accent4"/>
          </a:lnRef>
          <a:fillRef idx="3">
            <a:schemeClr val="accent4"/>
          </a:fillRef>
          <a:effectRef idx="3">
            <a:schemeClr val="accent4"/>
          </a:effectRef>
          <a:fontRef idx="minor">
            <a:schemeClr val="lt1"/>
          </a:fontRef>
        </p:style>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5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52" name="圆角矩形 5"/>
          <p:cNvSpPr>
            <a:spLocks noChangeArrowheads="1"/>
          </p:cNvSpPr>
          <p:nvPr/>
        </p:nvSpPr>
        <p:spPr bwMode="auto">
          <a:xfrm>
            <a:off x="479079" y="2982349"/>
            <a:ext cx="2609809" cy="1518227"/>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400">
              <a:latin typeface="黑体" panose="02010609060101010101" pitchFamily="49" charset="-122"/>
              <a:ea typeface="黑体" panose="02010609060101010101" pitchFamily="49" charset="-122"/>
              <a:sym typeface="微软雅黑" panose="020B0503020204020204" pitchFamily="34" charset="-122"/>
            </a:endParaRPr>
          </a:p>
        </p:txBody>
      </p:sp>
      <p:sp>
        <p:nvSpPr>
          <p:cNvPr id="53" name="圆角矩形 6"/>
          <p:cNvSpPr>
            <a:spLocks noChangeArrowheads="1"/>
          </p:cNvSpPr>
          <p:nvPr/>
        </p:nvSpPr>
        <p:spPr bwMode="auto">
          <a:xfrm>
            <a:off x="479078" y="2096044"/>
            <a:ext cx="2598103" cy="696521"/>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eaLnBrk="0" fontAlgn="ctr" hangingPunct="0">
              <a:buClr>
                <a:srgbClr val="FF0000"/>
              </a:buClr>
              <a:buSzPct val="7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54" name="圆角矩形 7"/>
          <p:cNvSpPr>
            <a:spLocks noChangeArrowheads="1"/>
          </p:cNvSpPr>
          <p:nvPr/>
        </p:nvSpPr>
        <p:spPr bwMode="auto">
          <a:xfrm>
            <a:off x="479078" y="1313153"/>
            <a:ext cx="2592767" cy="492736"/>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eaLnBrk="0" fontAlgn="ctr" hangingPunct="0">
              <a:buClr>
                <a:srgbClr val="FF0000"/>
              </a:buClr>
              <a:buSzPct val="7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grpSp>
        <p:nvGrpSpPr>
          <p:cNvPr id="2" name="组合 11"/>
          <p:cNvGrpSpPr>
            <a:grpSpLocks/>
          </p:cNvGrpSpPr>
          <p:nvPr/>
        </p:nvGrpSpPr>
        <p:grpSpPr bwMode="auto">
          <a:xfrm>
            <a:off x="5580112" y="2211710"/>
            <a:ext cx="1471262" cy="350274"/>
            <a:chOff x="-80454" y="-40639"/>
            <a:chExt cx="1566724" cy="494212"/>
          </a:xfrm>
        </p:grpSpPr>
        <p:sp>
          <p:nvSpPr>
            <p:cNvPr id="56" name="五边形 12"/>
            <p:cNvSpPr>
              <a:spLocks noChangeArrowheads="1"/>
            </p:cNvSpPr>
            <p:nvPr/>
          </p:nvSpPr>
          <p:spPr bwMode="auto">
            <a:xfrm>
              <a:off x="0" y="0"/>
              <a:ext cx="1486270" cy="453573"/>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57" name="TextBox 22"/>
            <p:cNvSpPr>
              <a:spLocks noChangeArrowheads="1"/>
            </p:cNvSpPr>
            <p:nvPr/>
          </p:nvSpPr>
          <p:spPr bwMode="auto">
            <a:xfrm>
              <a:off x="-80454" y="-40639"/>
              <a:ext cx="1241425" cy="434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结算业务部</a:t>
              </a:r>
            </a:p>
          </p:txBody>
        </p:sp>
      </p:grpSp>
      <p:grpSp>
        <p:nvGrpSpPr>
          <p:cNvPr id="3" name="组合 11"/>
          <p:cNvGrpSpPr>
            <a:grpSpLocks/>
          </p:cNvGrpSpPr>
          <p:nvPr/>
        </p:nvGrpSpPr>
        <p:grpSpPr bwMode="auto">
          <a:xfrm rot="10800000">
            <a:off x="2339751" y="2211710"/>
            <a:ext cx="1311607" cy="358536"/>
            <a:chOff x="0" y="0"/>
            <a:chExt cx="1486270" cy="505868"/>
          </a:xfrm>
        </p:grpSpPr>
        <p:sp>
          <p:nvSpPr>
            <p:cNvPr id="59" name="五边形 12"/>
            <p:cNvSpPr>
              <a:spLocks noChangeArrowheads="1"/>
            </p:cNvSpPr>
            <p:nvPr/>
          </p:nvSpPr>
          <p:spPr bwMode="auto">
            <a:xfrm>
              <a:off x="0" y="0"/>
              <a:ext cx="1486270" cy="453572"/>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0" name="TextBox 22"/>
            <p:cNvSpPr>
              <a:spLocks noChangeArrowheads="1"/>
            </p:cNvSpPr>
            <p:nvPr/>
          </p:nvSpPr>
          <p:spPr bwMode="auto">
            <a:xfrm rot="10800000">
              <a:off x="52" y="71617"/>
              <a:ext cx="1241425" cy="434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信息服务部</a:t>
              </a:r>
            </a:p>
          </p:txBody>
        </p:sp>
      </p:grpSp>
      <p:sp>
        <p:nvSpPr>
          <p:cNvPr id="61" name="五边形 12"/>
          <p:cNvSpPr>
            <a:spLocks noChangeArrowheads="1"/>
          </p:cNvSpPr>
          <p:nvPr/>
        </p:nvSpPr>
        <p:spPr bwMode="auto">
          <a:xfrm rot="10800000">
            <a:off x="2336465" y="3089506"/>
            <a:ext cx="1368682" cy="321471"/>
          </a:xfrm>
          <a:prstGeom prst="homePlate">
            <a:avLst>
              <a:gd name="adj" fmla="val 81920"/>
            </a:avLst>
          </a:prstGeom>
          <a:solidFill>
            <a:srgbClr val="CC0018"/>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grpSp>
        <p:nvGrpSpPr>
          <p:cNvPr id="4" name="组合 11"/>
          <p:cNvGrpSpPr>
            <a:grpSpLocks/>
          </p:cNvGrpSpPr>
          <p:nvPr/>
        </p:nvGrpSpPr>
        <p:grpSpPr bwMode="auto">
          <a:xfrm>
            <a:off x="5580112" y="3075806"/>
            <a:ext cx="1471264" cy="326907"/>
            <a:chOff x="-42548" y="9633"/>
            <a:chExt cx="1460917" cy="461244"/>
          </a:xfrm>
        </p:grpSpPr>
        <p:sp>
          <p:nvSpPr>
            <p:cNvPr id="63" name="五边形 12"/>
            <p:cNvSpPr>
              <a:spLocks noChangeArrowheads="1"/>
            </p:cNvSpPr>
            <p:nvPr/>
          </p:nvSpPr>
          <p:spPr bwMode="auto">
            <a:xfrm>
              <a:off x="1" y="23316"/>
              <a:ext cx="1418368" cy="44756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4" name="TextBox 22"/>
            <p:cNvSpPr>
              <a:spLocks noChangeArrowheads="1"/>
            </p:cNvSpPr>
            <p:nvPr/>
          </p:nvSpPr>
          <p:spPr bwMode="auto">
            <a:xfrm>
              <a:off x="-42548" y="9633"/>
              <a:ext cx="1241424" cy="434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发行人业务部</a:t>
              </a:r>
            </a:p>
          </p:txBody>
        </p:sp>
      </p:grpSp>
      <p:sp>
        <p:nvSpPr>
          <p:cNvPr id="65" name="五边形 12"/>
          <p:cNvSpPr>
            <a:spLocks noChangeArrowheads="1"/>
          </p:cNvSpPr>
          <p:nvPr/>
        </p:nvSpPr>
        <p:spPr bwMode="auto">
          <a:xfrm>
            <a:off x="5622614" y="1420310"/>
            <a:ext cx="1428761" cy="32147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6" name="TextBox 22"/>
          <p:cNvSpPr>
            <a:spLocks noChangeArrowheads="1"/>
          </p:cNvSpPr>
          <p:nvPr/>
        </p:nvSpPr>
        <p:spPr bwMode="auto">
          <a:xfrm>
            <a:off x="2483768" y="3075806"/>
            <a:ext cx="128588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投资者业务部</a:t>
            </a:r>
          </a:p>
        </p:txBody>
      </p:sp>
      <p:sp>
        <p:nvSpPr>
          <p:cNvPr id="67" name="TextBox 66"/>
          <p:cNvSpPr txBox="1"/>
          <p:nvPr/>
        </p:nvSpPr>
        <p:spPr>
          <a:xfrm>
            <a:off x="349030" y="2048562"/>
            <a:ext cx="2329007" cy="1015663"/>
          </a:xfrm>
          <a:prstGeom prst="rect">
            <a:avLst/>
          </a:prstGeom>
          <a:noFill/>
        </p:spPr>
        <p:txBody>
          <a:bodyPr wrap="square" rtlCol="0">
            <a:spAutoFit/>
          </a:bodyPr>
          <a:lstStyle/>
          <a:p>
            <a:pPr marL="0" lvl="2" eaLnBrk="0" fontAlgn="ctr" hangingPunct="0">
              <a:lnSpc>
                <a:spcPct val="150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新三板数据统计、分析</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marL="0" lvl="2" eaLnBrk="0" fontAlgn="ctr" hangingPunct="0">
              <a:lnSpc>
                <a:spcPct val="150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信息服务：</a:t>
            </a:r>
            <a:r>
              <a:rPr lang="en-US" altLang="zh-CN" sz="1400" dirty="0">
                <a:latin typeface="黑体" panose="02010609060101010101" pitchFamily="49" charset="-122"/>
                <a:ea typeface="黑体" panose="02010609060101010101" pitchFamily="49" charset="-122"/>
                <a:sym typeface="微软雅黑" panose="020B0503020204020204" pitchFamily="34" charset="-122"/>
              </a:rPr>
              <a:t>APP</a:t>
            </a:r>
            <a:r>
              <a:rPr lang="zh-CN" altLang="en-US" sz="1400" dirty="0">
                <a:latin typeface="黑体" panose="02010609060101010101" pitchFamily="49" charset="-122"/>
                <a:ea typeface="黑体" panose="02010609060101010101" pitchFamily="49" charset="-122"/>
                <a:sym typeface="微软雅黑" panose="020B0503020204020204" pitchFamily="34" charset="-122"/>
              </a:rPr>
              <a:t>智能服务</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endParaRPr lang="zh-CN" altLang="en-US" dirty="0">
              <a:latin typeface="黑体" panose="02010609060101010101" pitchFamily="49" charset="-122"/>
              <a:ea typeface="黑体" panose="02010609060101010101" pitchFamily="49" charset="-122"/>
            </a:endParaRPr>
          </a:p>
        </p:txBody>
      </p:sp>
      <p:sp>
        <p:nvSpPr>
          <p:cNvPr id="68" name="TextBox 67"/>
          <p:cNvSpPr txBox="1"/>
          <p:nvPr/>
        </p:nvSpPr>
        <p:spPr>
          <a:xfrm>
            <a:off x="323528" y="1395522"/>
            <a:ext cx="2264244" cy="584775"/>
          </a:xfrm>
          <a:prstGeom prst="rect">
            <a:avLst/>
          </a:prstGeom>
          <a:noFill/>
        </p:spPr>
        <p:txBody>
          <a:bodyPr wrap="square" rtlCol="0">
            <a:spAutoFit/>
          </a:bodyPr>
          <a:lstStyle/>
          <a:p>
            <a:pPr marL="0" lvl="2">
              <a:buClr>
                <a:srgbClr val="FF0000"/>
              </a:buClr>
              <a:buSzPct val="60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法律岗</a:t>
            </a:r>
            <a:r>
              <a:rPr lang="zh-CN" altLang="en-US" sz="1400" dirty="0">
                <a:latin typeface="黑体" panose="02010609060101010101" pitchFamily="49" charset="-122"/>
                <a:ea typeface="黑体" panose="02010609060101010101" pitchFamily="49" charset="-122"/>
                <a:sym typeface="微软雅黑" panose="020B0503020204020204" pitchFamily="34" charset="-122"/>
              </a:rPr>
              <a:t>：协助执法业务</a:t>
            </a: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a:p>
            <a:endParaRPr lang="zh-CN" altLang="en-US" dirty="0">
              <a:latin typeface="黑体" panose="02010609060101010101" pitchFamily="49" charset="-122"/>
              <a:ea typeface="黑体" panose="02010609060101010101" pitchFamily="49" charset="-122"/>
            </a:endParaRPr>
          </a:p>
        </p:txBody>
      </p:sp>
      <p:sp>
        <p:nvSpPr>
          <p:cNvPr id="69" name="TextBox 68"/>
          <p:cNvSpPr txBox="1"/>
          <p:nvPr/>
        </p:nvSpPr>
        <p:spPr>
          <a:xfrm>
            <a:off x="395536" y="2859782"/>
            <a:ext cx="2352463" cy="1985159"/>
          </a:xfrm>
          <a:prstGeom prst="rect">
            <a:avLst/>
          </a:prstGeom>
          <a:noFill/>
        </p:spPr>
        <p:txBody>
          <a:bodyPr wrap="square" rtlCol="0">
            <a:spAutoFit/>
          </a:bodyPr>
          <a:lstStyle/>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账户业务</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pPr>
            <a:r>
              <a:rPr lang="en-US" altLang="zh-CN" sz="1400" dirty="0">
                <a:latin typeface="黑体" panose="02010609060101010101" pitchFamily="49" charset="-122"/>
                <a:ea typeface="黑体" panose="02010609060101010101" pitchFamily="49" charset="-122"/>
              </a:rPr>
              <a:t>     </a:t>
            </a:r>
            <a:r>
              <a:rPr lang="zh-CN" altLang="en-US" sz="1400" dirty="0">
                <a:latin typeface="黑体" panose="02010609060101010101" pitchFamily="49" charset="-122"/>
                <a:ea typeface="黑体" panose="02010609060101010101" pitchFamily="49" charset="-122"/>
              </a:rPr>
              <a:t>（特殊机构及产品）</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查询业务</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质押业务</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非交易过户</a:t>
            </a:r>
          </a:p>
          <a:p>
            <a:endParaRPr lang="zh-CN" altLang="en-US" dirty="0">
              <a:latin typeface="黑体" panose="02010609060101010101" pitchFamily="49" charset="-122"/>
              <a:ea typeface="黑体" panose="02010609060101010101" pitchFamily="49" charset="-122"/>
            </a:endParaRPr>
          </a:p>
        </p:txBody>
      </p:sp>
      <p:sp>
        <p:nvSpPr>
          <p:cNvPr id="70" name="TextBox 69"/>
          <p:cNvSpPr txBox="1"/>
          <p:nvPr/>
        </p:nvSpPr>
        <p:spPr>
          <a:xfrm>
            <a:off x="7018862" y="1402651"/>
            <a:ext cx="1813320" cy="523220"/>
          </a:xfrm>
          <a:prstGeom prst="rect">
            <a:avLst/>
          </a:prstGeom>
          <a:noFill/>
        </p:spPr>
        <p:txBody>
          <a:bodyPr wrap="square" rtlCol="0">
            <a:spAutoFit/>
          </a:bodyPr>
          <a:lstStyle/>
          <a:p>
            <a:pPr marL="0" lvl="2">
              <a:buClr>
                <a:srgbClr val="FF0000"/>
              </a:buClr>
              <a:buSzPct val="60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发票的开具</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marL="0" lvl="2">
              <a:buClr>
                <a:srgbClr val="FF0000"/>
              </a:buClr>
              <a:buSzPct val="6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71" name="TextBox 70"/>
          <p:cNvSpPr txBox="1"/>
          <p:nvPr/>
        </p:nvSpPr>
        <p:spPr>
          <a:xfrm>
            <a:off x="6979938" y="2128836"/>
            <a:ext cx="1735467" cy="523220"/>
          </a:xfrm>
          <a:prstGeom prst="rect">
            <a:avLst/>
          </a:prstGeom>
          <a:noFill/>
        </p:spPr>
        <p:txBody>
          <a:bodyPr wrap="square" rtlCol="0">
            <a:spAutoFit/>
          </a:bodyPr>
          <a:lstStyle/>
          <a:p>
            <a:pPr marL="0" lvl="2">
              <a:buClr>
                <a:srgbClr val="FF0000"/>
              </a:buClr>
              <a:buSzPct val="60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新三板资金的清算与交收</a:t>
            </a: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72" name="矩形 71"/>
          <p:cNvSpPr/>
          <p:nvPr/>
        </p:nvSpPr>
        <p:spPr>
          <a:xfrm>
            <a:off x="6372200" y="681540"/>
            <a:ext cx="2249334" cy="707886"/>
          </a:xfrm>
          <a:prstGeom prst="rect">
            <a:avLst/>
          </a:prstGeom>
          <a:noFill/>
        </p:spPr>
        <p:txBody>
          <a:bodyPr wrap="none" lIns="91440" tIns="45720" rIns="91440" bIns="45720">
            <a:spAutoFit/>
          </a:bodyPr>
          <a:lstStyle/>
          <a:p>
            <a:pPr algn="ctr"/>
            <a:r>
              <a:rPr lang="zh-CN" altLang="en-US" sz="2000" b="1" dirty="0">
                <a:ln w="1905">
                  <a:solidFill>
                    <a:srgbClr val="C00000"/>
                  </a:solidFill>
                </a:ln>
                <a:solidFill>
                  <a:srgbClr val="C0000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发行人业务</a:t>
            </a:r>
            <a:endParaRPr lang="en-US" altLang="zh-CN" sz="2000" b="1" dirty="0">
              <a:ln w="1905">
                <a:solidFill>
                  <a:srgbClr val="C00000"/>
                </a:solidFill>
              </a:ln>
              <a:solidFill>
                <a:srgbClr val="C0000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endParaRPr>
          </a:p>
          <a:p>
            <a:pPr algn="ctr"/>
            <a:r>
              <a:rPr lang="zh-CN" altLang="en-US" sz="2000" b="1" dirty="0">
                <a:ln w="1905">
                  <a:solidFill>
                    <a:srgbClr val="C00000"/>
                  </a:solidFill>
                </a:ln>
                <a:solidFill>
                  <a:srgbClr val="C0000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全部实现线上办理</a:t>
            </a:r>
          </a:p>
        </p:txBody>
      </p:sp>
      <p:sp>
        <p:nvSpPr>
          <p:cNvPr id="73" name="五边形 12"/>
          <p:cNvSpPr>
            <a:spLocks noChangeArrowheads="1"/>
          </p:cNvSpPr>
          <p:nvPr/>
        </p:nvSpPr>
        <p:spPr bwMode="auto">
          <a:xfrm rot="10800000">
            <a:off x="2339752" y="1420309"/>
            <a:ext cx="1303554" cy="32147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4" name="TextBox 39"/>
          <p:cNvSpPr>
            <a:spLocks noChangeArrowheads="1"/>
          </p:cNvSpPr>
          <p:nvPr/>
        </p:nvSpPr>
        <p:spPr bwMode="auto">
          <a:xfrm>
            <a:off x="3320978" y="2046394"/>
            <a:ext cx="2601294"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b="1" dirty="0">
                <a:solidFill>
                  <a:schemeClr val="bg1"/>
                </a:solidFill>
                <a:latin typeface="黑体" pitchFamily="49" charset="-122"/>
                <a:ea typeface="黑体" pitchFamily="49" charset="-122"/>
                <a:sym typeface="微软雅黑" panose="020B0503020204020204" pitchFamily="34" charset="-122"/>
              </a:rPr>
              <a:t>中国结算</a:t>
            </a:r>
            <a:endParaRPr lang="en-US" altLang="zh-CN" sz="2000" b="1" dirty="0">
              <a:solidFill>
                <a:schemeClr val="bg1"/>
              </a:solidFill>
              <a:latin typeface="黑体" pitchFamily="49" charset="-122"/>
              <a:ea typeface="黑体" pitchFamily="49" charset="-122"/>
              <a:sym typeface="微软雅黑" panose="020B0503020204020204" pitchFamily="34" charset="-122"/>
            </a:endParaRPr>
          </a:p>
          <a:p>
            <a:pPr algn="ctr"/>
            <a:r>
              <a:rPr lang="zh-CN" altLang="en-US" sz="2000" b="1" dirty="0">
                <a:solidFill>
                  <a:schemeClr val="bg1"/>
                </a:solidFill>
                <a:latin typeface="黑体" pitchFamily="49" charset="-122"/>
                <a:ea typeface="黑体" pitchFamily="49" charset="-122"/>
                <a:sym typeface="微软雅黑" panose="020B0503020204020204" pitchFamily="34" charset="-122"/>
              </a:rPr>
              <a:t>北京分公司</a:t>
            </a:r>
            <a:endParaRPr lang="en-US" altLang="zh-CN" sz="2000" b="1" dirty="0">
              <a:solidFill>
                <a:schemeClr val="bg1"/>
              </a:solidFill>
              <a:latin typeface="黑体" pitchFamily="49" charset="-122"/>
              <a:ea typeface="黑体" pitchFamily="49" charset="-122"/>
              <a:sym typeface="微软雅黑" panose="020B0503020204020204" pitchFamily="34" charset="-122"/>
            </a:endParaRPr>
          </a:p>
        </p:txBody>
      </p:sp>
      <p:sp>
        <p:nvSpPr>
          <p:cNvPr id="75" name="TextBox 74"/>
          <p:cNvSpPr txBox="1"/>
          <p:nvPr/>
        </p:nvSpPr>
        <p:spPr>
          <a:xfrm>
            <a:off x="2627784" y="1419622"/>
            <a:ext cx="857256" cy="307777"/>
          </a:xfrm>
          <a:prstGeom prst="rect">
            <a:avLst/>
          </a:prstGeom>
          <a:noFill/>
        </p:spPr>
        <p:txBody>
          <a:bodyPr wrap="square" rtlCol="0">
            <a:spAutoFit/>
          </a:bodyPr>
          <a:lstStyle/>
          <a:p>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综合部</a:t>
            </a:r>
          </a:p>
        </p:txBody>
      </p:sp>
      <p:sp>
        <p:nvSpPr>
          <p:cNvPr id="76" name="TextBox 75"/>
          <p:cNvSpPr txBox="1"/>
          <p:nvPr/>
        </p:nvSpPr>
        <p:spPr>
          <a:xfrm>
            <a:off x="5796136" y="1419622"/>
            <a:ext cx="857256" cy="307777"/>
          </a:xfrm>
          <a:prstGeom prst="rect">
            <a:avLst/>
          </a:prstGeom>
          <a:noFill/>
        </p:spPr>
        <p:txBody>
          <a:bodyPr wrap="square" rtlCol="0">
            <a:spAutoFit/>
          </a:bodyPr>
          <a:lstStyle/>
          <a:p>
            <a:r>
              <a:rPr lang="zh-CN" altLang="en-US" sz="1400" b="1" dirty="0">
                <a:solidFill>
                  <a:schemeClr val="bg1"/>
                </a:solidFill>
                <a:latin typeface="黑体" panose="02010609060101010101" pitchFamily="49" charset="-122"/>
                <a:ea typeface="黑体" panose="02010609060101010101" pitchFamily="49" charset="-122"/>
              </a:rPr>
              <a:t>财务部</a:t>
            </a:r>
          </a:p>
        </p:txBody>
      </p:sp>
      <p:sp>
        <p:nvSpPr>
          <p:cNvPr id="77" name="任意多边形 37"/>
          <p:cNvSpPr>
            <a:spLocks/>
          </p:cNvSpPr>
          <p:nvPr/>
        </p:nvSpPr>
        <p:spPr bwMode="auto">
          <a:xfrm rot="2644402" flipV="1">
            <a:off x="4330236" y="2980598"/>
            <a:ext cx="580843" cy="445883"/>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8" name="圆角矩形 77"/>
          <p:cNvSpPr/>
          <p:nvPr/>
        </p:nvSpPr>
        <p:spPr bwMode="auto">
          <a:xfrm>
            <a:off x="4067944" y="3489852"/>
            <a:ext cx="1224136" cy="324036"/>
          </a:xfrm>
          <a:prstGeom prst="roundRect">
            <a:avLst/>
          </a:prstGeom>
          <a:solidFill>
            <a:srgbClr val="FF0000"/>
          </a:solidFill>
          <a:ln w="9525" cap="flat" cmpd="sng" algn="ctr">
            <a:solidFill>
              <a:srgbClr val="FF0000"/>
            </a:solidFill>
            <a:prstDash val="solid"/>
            <a:round/>
            <a:headEnd type="none" w="med" len="med"/>
            <a:tailEnd type="none" w="med" len="med"/>
          </a:ln>
          <a:effectLst/>
          <a:scene3d>
            <a:camera prst="perspectiveRight"/>
            <a:lightRig rig="legacyFlat3" dir="b"/>
          </a:scene3d>
          <a:sp3d prstMaterial="legacyMatt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latin typeface="黑体" pitchFamily="49" charset="-122"/>
              <a:ea typeface="黑体" pitchFamily="49" charset="-122"/>
            </a:endParaRPr>
          </a:p>
        </p:txBody>
      </p:sp>
      <p:sp>
        <p:nvSpPr>
          <p:cNvPr id="79" name="TextBox 78"/>
          <p:cNvSpPr txBox="1"/>
          <p:nvPr/>
        </p:nvSpPr>
        <p:spPr>
          <a:xfrm>
            <a:off x="4067944" y="3505967"/>
            <a:ext cx="1368152" cy="307777"/>
          </a:xfrm>
          <a:prstGeom prst="rect">
            <a:avLst/>
          </a:prstGeom>
          <a:noFill/>
        </p:spPr>
        <p:txBody>
          <a:bodyPr wrap="square" rtlCol="0">
            <a:spAutoFit/>
          </a:bodyPr>
          <a:lstStyle/>
          <a:p>
            <a:r>
              <a:rPr lang="zh-CN" altLang="en-US" sz="1400" b="1" dirty="0">
                <a:solidFill>
                  <a:schemeClr val="bg1"/>
                </a:solidFill>
                <a:latin typeface="黑体" pitchFamily="49" charset="-122"/>
                <a:ea typeface="黑体" pitchFamily="49" charset="-122"/>
              </a:rPr>
              <a:t>客户服务部</a:t>
            </a:r>
          </a:p>
        </p:txBody>
      </p:sp>
      <p:sp>
        <p:nvSpPr>
          <p:cNvPr id="80" name="矩形 79"/>
          <p:cNvSpPr/>
          <p:nvPr/>
        </p:nvSpPr>
        <p:spPr bwMode="auto">
          <a:xfrm>
            <a:off x="3707904" y="3813888"/>
            <a:ext cx="2016224" cy="702078"/>
          </a:xfrm>
          <a:prstGeom prst="rect">
            <a:avLst/>
          </a:prstGeom>
          <a:solidFill>
            <a:schemeClr val="bg1">
              <a:lumMod val="95000"/>
            </a:schemeClr>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latin typeface="黑体" pitchFamily="49" charset="-122"/>
              <a:ea typeface="黑体" pitchFamily="49" charset="-122"/>
            </a:endParaRPr>
          </a:p>
        </p:txBody>
      </p:sp>
      <p:sp>
        <p:nvSpPr>
          <p:cNvPr id="81" name="TextBox 80"/>
          <p:cNvSpPr txBox="1"/>
          <p:nvPr/>
        </p:nvSpPr>
        <p:spPr>
          <a:xfrm>
            <a:off x="3635897" y="3759882"/>
            <a:ext cx="2329007" cy="1015663"/>
          </a:xfrm>
          <a:prstGeom prst="rect">
            <a:avLst/>
          </a:prstGeom>
          <a:noFill/>
        </p:spPr>
        <p:txBody>
          <a:bodyPr wrap="square" rtlCol="0">
            <a:spAutoFit/>
          </a:bodyPr>
          <a:lstStyle/>
          <a:p>
            <a:pPr marL="0" lvl="2" eaLnBrk="0" fontAlgn="ctr" hangingPunct="0">
              <a:lnSpc>
                <a:spcPct val="150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新三板智能客服体系</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marL="0" lvl="2" eaLnBrk="0" fontAlgn="ctr" hangingPunct="0">
              <a:lnSpc>
                <a:spcPct val="150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市场培训等服务</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endParaRPr lang="zh-CN" altLang="en-US" dirty="0">
              <a:latin typeface="黑体" panose="02010609060101010101" pitchFamily="49" charset="-122"/>
              <a:ea typeface="黑体" panose="02010609060101010101" pitchFamily="49" charset="-122"/>
            </a:endParaRPr>
          </a:p>
        </p:txBody>
      </p:sp>
      <p:sp>
        <p:nvSpPr>
          <p:cNvPr id="83" name="TextBox 82"/>
          <p:cNvSpPr txBox="1"/>
          <p:nvPr/>
        </p:nvSpPr>
        <p:spPr>
          <a:xfrm>
            <a:off x="7029340" y="3019143"/>
            <a:ext cx="1863140" cy="1384995"/>
          </a:xfrm>
          <a:prstGeom prst="rect">
            <a:avLst/>
          </a:prstGeom>
          <a:noFill/>
        </p:spPr>
        <p:txBody>
          <a:bodyPr wrap="square" rtlCol="0">
            <a:spAutoFit/>
          </a:bodyPr>
          <a:lstStyle/>
          <a:p>
            <a:pPr lvl="0">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股份初始登记</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lvl="0">
              <a:buClr>
                <a:srgbClr val="FF0000"/>
              </a:buClr>
              <a:buSzPct val="65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新增股份登记</a:t>
            </a:r>
            <a:endParaRPr lang="en-US" altLang="zh-CN" sz="1400" b="1" dirty="0">
              <a:latin typeface="黑体" panose="02010609060101010101" pitchFamily="49" charset="-122"/>
              <a:ea typeface="黑体" panose="02010609060101010101" pitchFamily="49" charset="-122"/>
              <a:sym typeface="微软雅黑" panose="020B0503020204020204" pitchFamily="34" charset="-122"/>
            </a:endParaRPr>
          </a:p>
          <a:p>
            <a:pPr lvl="0">
              <a:buClr>
                <a:srgbClr val="FF0000"/>
              </a:buClr>
              <a:buSzPct val="65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股份解限售登记</a:t>
            </a:r>
            <a:endParaRPr lang="en-US" altLang="zh-CN" sz="1400" b="1" dirty="0">
              <a:latin typeface="黑体" panose="02010609060101010101" pitchFamily="49" charset="-122"/>
              <a:ea typeface="黑体" panose="02010609060101010101" pitchFamily="49" charset="-122"/>
              <a:sym typeface="微软雅黑" panose="020B0503020204020204" pitchFamily="34" charset="-122"/>
            </a:endParaRPr>
          </a:p>
          <a:p>
            <a:pPr lvl="0">
              <a:buClr>
                <a:srgbClr val="FF0000"/>
              </a:buClr>
              <a:buSzPct val="65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股份限售登记</a:t>
            </a:r>
            <a:endParaRPr lang="en-US" altLang="zh-CN" sz="1400" b="1" dirty="0">
              <a:latin typeface="黑体" panose="02010609060101010101" pitchFamily="49" charset="-122"/>
              <a:ea typeface="黑体" panose="02010609060101010101" pitchFamily="49" charset="-122"/>
              <a:sym typeface="微软雅黑" panose="020B0503020204020204" pitchFamily="34" charset="-122"/>
            </a:endParaRPr>
          </a:p>
          <a:p>
            <a:pPr lvl="0">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信息查询类业务</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权益分派</a:t>
            </a:r>
          </a:p>
        </p:txBody>
      </p:sp>
      <p:sp>
        <p:nvSpPr>
          <p:cNvPr id="55" name="页脚占位符 5"/>
          <p:cNvSpPr>
            <a:spLocks noGrp="1"/>
          </p:cNvSpPr>
          <p:nvPr>
            <p:ph type="ftr" sz="quarter" idx="4294967295"/>
          </p:nvPr>
        </p:nvSpPr>
        <p:spPr>
          <a:xfrm>
            <a:off x="3124200" y="4683922"/>
            <a:ext cx="2895600" cy="357188"/>
          </a:xfrm>
          <a:prstGeom prst="rect">
            <a:avLst/>
          </a:prstGeom>
        </p:spPr>
        <p:txBody>
          <a:bodyPr/>
          <a:lstStyle/>
          <a:p>
            <a:pPr>
              <a:defRPr/>
            </a:pPr>
            <a:r>
              <a:rPr lang="en-US" altLang="zh-CN" dirty="0" smtClean="0"/>
              <a:t>6</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rcRect r="1938"/>
          <a:stretch>
            <a:fillRect/>
          </a:stretch>
        </p:blipFill>
        <p:spPr bwMode="auto">
          <a:xfrm>
            <a:off x="899592" y="897564"/>
            <a:ext cx="6768752" cy="3870429"/>
          </a:xfrm>
          <a:prstGeom prst="rect">
            <a:avLst/>
          </a:prstGeom>
          <a:noFill/>
          <a:ln w="9525">
            <a:noFill/>
            <a:miter lim="800000"/>
            <a:headEnd/>
            <a:tailEnd/>
          </a:ln>
        </p:spPr>
      </p:pic>
      <p:sp>
        <p:nvSpPr>
          <p:cNvPr id="7" name="矩形 6"/>
          <p:cNvSpPr/>
          <p:nvPr/>
        </p:nvSpPr>
        <p:spPr bwMode="gray">
          <a:xfrm>
            <a:off x="971600" y="3579863"/>
            <a:ext cx="1296144" cy="144016"/>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矩形 15"/>
          <p:cNvSpPr/>
          <p:nvPr/>
        </p:nvSpPr>
        <p:spPr bwMode="gray">
          <a:xfrm>
            <a:off x="2339752" y="4155926"/>
            <a:ext cx="1440160" cy="162018"/>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矩形 16"/>
          <p:cNvSpPr/>
          <p:nvPr/>
        </p:nvSpPr>
        <p:spPr bwMode="gray">
          <a:xfrm>
            <a:off x="6372200" y="4299942"/>
            <a:ext cx="648072" cy="144016"/>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矩形 17"/>
          <p:cNvSpPr/>
          <p:nvPr/>
        </p:nvSpPr>
        <p:spPr bwMode="gray">
          <a:xfrm>
            <a:off x="1005156" y="2103698"/>
            <a:ext cx="1838652" cy="180021"/>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矩形 18">
            <a:extLst>
              <a:ext uri="{FF2B5EF4-FFF2-40B4-BE49-F238E27FC236}">
                <a16:creationId xmlns="" xmlns:a16="http://schemas.microsoft.com/office/drawing/2014/main" id="{0015DBFA-B498-4023-B164-79411AC6394A}"/>
              </a:ext>
            </a:extLst>
          </p:cNvPr>
          <p:cNvSpPr/>
          <p:nvPr/>
        </p:nvSpPr>
        <p:spPr bwMode="gray">
          <a:xfrm>
            <a:off x="2339752" y="4299942"/>
            <a:ext cx="648072" cy="144016"/>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矩形 20">
            <a:extLst>
              <a:ext uri="{FF2B5EF4-FFF2-40B4-BE49-F238E27FC236}">
                <a16:creationId xmlns="" xmlns:a16="http://schemas.microsoft.com/office/drawing/2014/main" id="{597F8B8F-D897-4F86-87B9-E66F4BCF8DF7}"/>
              </a:ext>
            </a:extLst>
          </p:cNvPr>
          <p:cNvSpPr/>
          <p:nvPr/>
        </p:nvSpPr>
        <p:spPr bwMode="gray">
          <a:xfrm>
            <a:off x="2987824" y="1897400"/>
            <a:ext cx="2801286" cy="314310"/>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4" name="组合 3">
            <a:extLst>
              <a:ext uri="{FF2B5EF4-FFF2-40B4-BE49-F238E27FC236}">
                <a16:creationId xmlns="" xmlns:a16="http://schemas.microsoft.com/office/drawing/2014/main" id="{C2F5E068-67BD-4DD5-AD00-74687A04AB20}"/>
              </a:ext>
            </a:extLst>
          </p:cNvPr>
          <p:cNvGrpSpPr/>
          <p:nvPr/>
        </p:nvGrpSpPr>
        <p:grpSpPr>
          <a:xfrm>
            <a:off x="5796136" y="1851671"/>
            <a:ext cx="3096344" cy="415498"/>
            <a:chOff x="5796136" y="1851670"/>
            <a:chExt cx="3096344" cy="415497"/>
          </a:xfrm>
        </p:grpSpPr>
        <p:sp>
          <p:nvSpPr>
            <p:cNvPr id="9" name="文本框 1"/>
            <p:cNvSpPr txBox="1"/>
            <p:nvPr/>
          </p:nvSpPr>
          <p:spPr>
            <a:xfrm>
              <a:off x="6372200" y="1851670"/>
              <a:ext cx="2520280" cy="415497"/>
            </a:xfrm>
            <a:prstGeom prst="rect">
              <a:avLst/>
            </a:prstGeom>
            <a:noFill/>
            <a:ln w="19050">
              <a:solidFill>
                <a:srgbClr val="FF0000"/>
              </a:solidFill>
            </a:ln>
          </p:spPr>
          <p:txBody>
            <a:bodyPr wrap="square" rtlCol="0">
              <a:spAutoFit/>
            </a:bodyPr>
            <a:lstStyle/>
            <a:p>
              <a:pPr>
                <a:lnSpc>
                  <a:spcPct val="150000"/>
                </a:lnSpc>
              </a:pPr>
              <a:r>
                <a:rPr lang="en-US" altLang="zh-CN" sz="1400" dirty="0">
                  <a:latin typeface="微软雅黑" pitchFamily="34" charset="-122"/>
                  <a:ea typeface="微软雅黑" pitchFamily="34" charset="-122"/>
                </a:rPr>
                <a:t>1</a:t>
              </a:r>
              <a:r>
                <a:rPr lang="zh-CN" altLang="en-US" sz="1400" dirty="0">
                  <a:latin typeface="微软雅黑" pitchFamily="34" charset="-122"/>
                  <a:ea typeface="微软雅黑" pitchFamily="34" charset="-122"/>
                </a:rPr>
                <a:t>、阅读通知，</a:t>
              </a:r>
              <a:r>
                <a:rPr lang="zh-CN" altLang="en-US" sz="1400" dirty="0">
                  <a:solidFill>
                    <a:srgbClr val="FF0000"/>
                  </a:solidFill>
                  <a:latin typeface="微软雅黑" pitchFamily="34" charset="-122"/>
                  <a:ea typeface="微软雅黑" pitchFamily="34" charset="-122"/>
                </a:rPr>
                <a:t>券商发布公告</a:t>
              </a:r>
              <a:endParaRPr lang="en-US" altLang="zh-CN" sz="1400" dirty="0">
                <a:solidFill>
                  <a:srgbClr val="FF0000"/>
                </a:solidFill>
                <a:latin typeface="微软雅黑" pitchFamily="34" charset="-122"/>
                <a:ea typeface="微软雅黑" pitchFamily="34" charset="-122"/>
              </a:endParaRPr>
            </a:p>
          </p:txBody>
        </p:sp>
        <p:cxnSp>
          <p:nvCxnSpPr>
            <p:cNvPr id="22" name="直接箭头连接符 21">
              <a:extLst>
                <a:ext uri="{FF2B5EF4-FFF2-40B4-BE49-F238E27FC236}">
                  <a16:creationId xmlns="" xmlns:a16="http://schemas.microsoft.com/office/drawing/2014/main" id="{1395277B-1407-4D1D-8839-7BC385B1722A}"/>
                </a:ext>
              </a:extLst>
            </p:cNvPr>
            <p:cNvCxnSpPr>
              <a:cxnSpLocks/>
            </p:cNvCxnSpPr>
            <p:nvPr/>
          </p:nvCxnSpPr>
          <p:spPr bwMode="auto">
            <a:xfrm flipH="1">
              <a:off x="5796136" y="2067694"/>
              <a:ext cx="576064" cy="0"/>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grpSp>
        <p:nvGrpSpPr>
          <p:cNvPr id="5" name="组合 4">
            <a:extLst>
              <a:ext uri="{FF2B5EF4-FFF2-40B4-BE49-F238E27FC236}">
                <a16:creationId xmlns="" xmlns:a16="http://schemas.microsoft.com/office/drawing/2014/main" id="{81566929-8ABA-43EE-A2B3-56C0180EB210}"/>
              </a:ext>
            </a:extLst>
          </p:cNvPr>
          <p:cNvGrpSpPr/>
          <p:nvPr/>
        </p:nvGrpSpPr>
        <p:grpSpPr>
          <a:xfrm>
            <a:off x="2267744" y="3507854"/>
            <a:ext cx="5256584" cy="415498"/>
            <a:chOff x="2267744" y="3507854"/>
            <a:chExt cx="5256584" cy="415497"/>
          </a:xfrm>
        </p:grpSpPr>
        <p:sp>
          <p:nvSpPr>
            <p:cNvPr id="8" name="文本框 1"/>
            <p:cNvSpPr txBox="1"/>
            <p:nvPr/>
          </p:nvSpPr>
          <p:spPr>
            <a:xfrm>
              <a:off x="2843808" y="3507854"/>
              <a:ext cx="4680520" cy="415497"/>
            </a:xfrm>
            <a:prstGeom prst="rect">
              <a:avLst/>
            </a:prstGeom>
            <a:noFill/>
            <a:ln w="19050">
              <a:solidFill>
                <a:srgbClr val="FF0000"/>
              </a:solidFill>
            </a:ln>
          </p:spPr>
          <p:txBody>
            <a:bodyPr wrap="square" rtlCol="0">
              <a:spAutoFit/>
            </a:bodyPr>
            <a:lstStyle/>
            <a:p>
              <a:pPr>
                <a:lnSpc>
                  <a:spcPct val="150000"/>
                </a:lnSpc>
              </a:pPr>
              <a:r>
                <a:rPr lang="en-US" altLang="zh-CN" sz="1400" dirty="0">
                  <a:latin typeface="微软雅黑" pitchFamily="34" charset="-122"/>
                  <a:ea typeface="微软雅黑" pitchFamily="34" charset="-122"/>
                </a:rPr>
                <a:t>2.</a:t>
              </a:r>
              <a:r>
                <a:rPr lang="zh-CN" altLang="en-US" sz="1400" dirty="0">
                  <a:latin typeface="微软雅黑" pitchFamily="34" charset="-122"/>
                  <a:ea typeface="微软雅黑" pitchFamily="34" charset="-122"/>
                </a:rPr>
                <a:t>再次检查数据，</a:t>
              </a:r>
              <a:r>
                <a:rPr lang="zh-CN" altLang="en-US" sz="1400" dirty="0">
                  <a:solidFill>
                    <a:srgbClr val="FF0000"/>
                  </a:solidFill>
                  <a:latin typeface="微软雅黑" pitchFamily="34" charset="-122"/>
                  <a:ea typeface="微软雅黑" pitchFamily="34" charset="-122"/>
                </a:rPr>
                <a:t>确认无误后“提交业务“（最后一步）</a:t>
              </a:r>
              <a:endParaRPr lang="en-US" altLang="zh-CN" sz="1400" dirty="0">
                <a:solidFill>
                  <a:srgbClr val="FF0000"/>
                </a:solidFill>
                <a:latin typeface="微软雅黑" pitchFamily="34" charset="-122"/>
                <a:ea typeface="微软雅黑" pitchFamily="34" charset="-122"/>
              </a:endParaRPr>
            </a:p>
          </p:txBody>
        </p:sp>
        <p:cxnSp>
          <p:nvCxnSpPr>
            <p:cNvPr id="23" name="直接箭头连接符 22">
              <a:extLst>
                <a:ext uri="{FF2B5EF4-FFF2-40B4-BE49-F238E27FC236}">
                  <a16:creationId xmlns="" xmlns:a16="http://schemas.microsoft.com/office/drawing/2014/main" id="{8D0D7B3C-7CD2-4A9C-9C3C-6D8C5C9D2B45}"/>
                </a:ext>
              </a:extLst>
            </p:cNvPr>
            <p:cNvCxnSpPr>
              <a:cxnSpLocks/>
            </p:cNvCxnSpPr>
            <p:nvPr/>
          </p:nvCxnSpPr>
          <p:spPr bwMode="auto">
            <a:xfrm flipH="1">
              <a:off x="2267744" y="3723878"/>
              <a:ext cx="576064" cy="0"/>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sp>
        <p:nvSpPr>
          <p:cNvPr id="20"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27"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60</a:t>
            </a:fld>
            <a:endParaRPr lang="en-US" altLang="zh-CN" dirty="0"/>
          </a:p>
        </p:txBody>
      </p:sp>
    </p:spTree>
    <p:extLst>
      <p:ext uri="{BB962C8B-B14F-4D97-AF65-F5344CB8AC3E}">
        <p14:creationId xmlns="" xmlns:p14="http://schemas.microsoft.com/office/powerpoint/2010/main" val="155557561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示 15"/>
          <p:cNvGraphicFramePr/>
          <p:nvPr>
            <p:extLst>
              <p:ext uri="{D42A27DB-BD31-4B8C-83A1-F6EECF244321}">
                <p14:modId xmlns="" xmlns:p14="http://schemas.microsoft.com/office/powerpoint/2010/main" val="1502744750"/>
              </p:ext>
            </p:extLst>
          </p:nvPr>
        </p:nvGraphicFramePr>
        <p:xfrm>
          <a:off x="467544" y="2002319"/>
          <a:ext cx="8280920" cy="1556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TextBox 29"/>
          <p:cNvSpPr txBox="1"/>
          <p:nvPr/>
        </p:nvSpPr>
        <p:spPr>
          <a:xfrm>
            <a:off x="834516" y="1747726"/>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p:cNvSpPr txBox="1"/>
          <p:nvPr/>
        </p:nvSpPr>
        <p:spPr>
          <a:xfrm>
            <a:off x="1815252" y="1707655"/>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p:cNvSpPr txBox="1"/>
          <p:nvPr/>
        </p:nvSpPr>
        <p:spPr>
          <a:xfrm>
            <a:off x="2952950" y="1707655"/>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p:cNvSpPr txBox="1"/>
          <p:nvPr/>
        </p:nvSpPr>
        <p:spPr>
          <a:xfrm>
            <a:off x="4139954" y="1707655"/>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p:cNvSpPr txBox="1"/>
          <p:nvPr/>
        </p:nvSpPr>
        <p:spPr>
          <a:xfrm>
            <a:off x="484376" y="3079873"/>
            <a:ext cx="1176925" cy="646331"/>
          </a:xfrm>
          <a:prstGeom prst="rect">
            <a:avLst/>
          </a:prstGeom>
          <a:noFill/>
        </p:spPr>
        <p:txBody>
          <a:bodyPr wrap="none" rtlCol="0">
            <a:spAutoFit/>
          </a:bodyPr>
          <a:lstStyle/>
          <a:p>
            <a:pPr lvl="0" algn="ct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 提交申请</a:t>
            </a:r>
            <a:endParaRPr lang="zh-CN" altLang="en-US" dirty="0">
              <a:latin typeface="微软雅黑" pitchFamily="34" charset="-122"/>
              <a:ea typeface="微软雅黑" pitchFamily="34" charset="-122"/>
            </a:endParaRPr>
          </a:p>
        </p:txBody>
      </p:sp>
      <p:sp>
        <p:nvSpPr>
          <p:cNvPr id="35" name="矩形 34"/>
          <p:cNvSpPr/>
          <p:nvPr/>
        </p:nvSpPr>
        <p:spPr>
          <a:xfrm>
            <a:off x="2212838" y="3079872"/>
            <a:ext cx="2143141"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确认信息</a:t>
            </a:r>
            <a:endParaRPr lang="en-US" altLang="zh-CN" dirty="0">
              <a:latin typeface="微软雅黑" pitchFamily="34" charset="-122"/>
              <a:ea typeface="微软雅黑" pitchFamily="34" charset="-122"/>
            </a:endParaRPr>
          </a:p>
        </p:txBody>
      </p:sp>
      <p:sp>
        <p:nvSpPr>
          <p:cNvPr id="37" name="矩形 36"/>
          <p:cNvSpPr/>
          <p:nvPr/>
        </p:nvSpPr>
        <p:spPr>
          <a:xfrm>
            <a:off x="6042972" y="3057804"/>
            <a:ext cx="3857620"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查看</a:t>
            </a:r>
            <a:r>
              <a:rPr lang="zh-CN" altLang="en-US" dirty="0">
                <a:latin typeface="微软雅黑" pitchFamily="34" charset="-122"/>
                <a:ea typeface="微软雅黑" pitchFamily="34" charset="-122"/>
              </a:rPr>
              <a:t>结果</a:t>
            </a:r>
            <a:endParaRPr lang="en-US" altLang="zh-CN" dirty="0">
              <a:latin typeface="微软雅黑" pitchFamily="34" charset="-122"/>
              <a:ea typeface="微软雅黑" pitchFamily="34" charset="-122"/>
            </a:endParaRPr>
          </a:p>
        </p:txBody>
      </p:sp>
      <p:sp>
        <p:nvSpPr>
          <p:cNvPr id="17" name="矩形 16"/>
          <p:cNvSpPr/>
          <p:nvPr/>
        </p:nvSpPr>
        <p:spPr>
          <a:xfrm>
            <a:off x="4427984" y="3057804"/>
            <a:ext cx="2448272" cy="1117229"/>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提交确认</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8" name="TextBox 17"/>
          <p:cNvSpPr txBox="1"/>
          <p:nvPr/>
        </p:nvSpPr>
        <p:spPr>
          <a:xfrm>
            <a:off x="5364090" y="1707655"/>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9" name="TextBox 18"/>
          <p:cNvSpPr txBox="1"/>
          <p:nvPr/>
        </p:nvSpPr>
        <p:spPr>
          <a:xfrm>
            <a:off x="7344501" y="149163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22" name="TextBox 21"/>
          <p:cNvSpPr txBox="1"/>
          <p:nvPr/>
        </p:nvSpPr>
        <p:spPr>
          <a:xfrm>
            <a:off x="5211815" y="149163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24" name="TextBox 23"/>
          <p:cNvSpPr txBox="1"/>
          <p:nvPr/>
        </p:nvSpPr>
        <p:spPr>
          <a:xfrm>
            <a:off x="6372201" y="1707655"/>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26" name="TextBox 25"/>
          <p:cNvSpPr txBox="1"/>
          <p:nvPr/>
        </p:nvSpPr>
        <p:spPr>
          <a:xfrm>
            <a:off x="7596338" y="1701991"/>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27" name="TextBox 26"/>
          <p:cNvSpPr txBox="1"/>
          <p:nvPr/>
        </p:nvSpPr>
        <p:spPr>
          <a:xfrm>
            <a:off x="1331641" y="3057805"/>
            <a:ext cx="1734129" cy="1015663"/>
          </a:xfrm>
          <a:prstGeom prst="rect">
            <a:avLst/>
          </a:prstGeom>
          <a:noFill/>
        </p:spPr>
        <p:txBody>
          <a:bodyPr wrap="square" rtlCol="0">
            <a:spAutoFit/>
          </a:bodyPr>
          <a:lstStyle/>
          <a:p>
            <a:pPr lvl="0" algn="ctr"/>
            <a:r>
              <a:rPr lang="zh-CN" altLang="en-US" dirty="0">
                <a:solidFill>
                  <a:srgbClr val="00339A"/>
                </a:solidFill>
                <a:latin typeface="微软雅黑" pitchFamily="34" charset="-122"/>
                <a:ea typeface="微软雅黑" pitchFamily="34" charset="-122"/>
              </a:rPr>
              <a:t>主办券商</a:t>
            </a:r>
            <a:endParaRPr lang="en-US" altLang="zh-CN" dirty="0">
              <a:solidFill>
                <a:srgbClr val="00339A"/>
              </a:solidFill>
              <a:latin typeface="微软雅黑" pitchFamily="34" charset="-122"/>
              <a:ea typeface="微软雅黑" pitchFamily="34" charset="-122"/>
            </a:endParaRPr>
          </a:p>
          <a:p>
            <a:pPr lvl="0" algn="ctr"/>
            <a:r>
              <a:rPr lang="zh-CN" altLang="en-US"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28" name="TextBox 27"/>
          <p:cNvSpPr txBox="1"/>
          <p:nvPr/>
        </p:nvSpPr>
        <p:spPr>
          <a:xfrm>
            <a:off x="3707905" y="3057805"/>
            <a:ext cx="1734129" cy="1015663"/>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29" name="TextBox 28"/>
          <p:cNvSpPr txBox="1"/>
          <p:nvPr/>
        </p:nvSpPr>
        <p:spPr>
          <a:xfrm>
            <a:off x="5868145" y="3057805"/>
            <a:ext cx="1734129" cy="646331"/>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sz="2000" dirty="0">
              <a:solidFill>
                <a:srgbClr val="FF0000"/>
              </a:solidFill>
            </a:endParaRPr>
          </a:p>
        </p:txBody>
      </p:sp>
      <p:sp>
        <p:nvSpPr>
          <p:cNvPr id="36" name="矩形 35"/>
          <p:cNvSpPr/>
          <p:nvPr/>
        </p:nvSpPr>
        <p:spPr bwMode="gray">
          <a:xfrm>
            <a:off x="7308304" y="1437624"/>
            <a:ext cx="1763688" cy="2571768"/>
          </a:xfrm>
          <a:prstGeom prst="rect">
            <a:avLst/>
          </a:prstGeom>
          <a:noFill/>
          <a:ln w="571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业务流程</a:t>
            </a:r>
            <a:endParaRPr kumimoji="1" lang="zh-CN" altLang="en-US" sz="2800" b="1" dirty="0">
              <a:solidFill>
                <a:schemeClr val="bg1"/>
              </a:solidFill>
              <a:latin typeface="微软雅黑" pitchFamily="34" charset="-122"/>
              <a:ea typeface="微软雅黑" pitchFamily="34" charset="-122"/>
            </a:endParaRPr>
          </a:p>
        </p:txBody>
      </p:sp>
      <p:sp>
        <p:nvSpPr>
          <p:cNvPr id="4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61</a:t>
            </a:fld>
            <a:endParaRPr lang="en-US" altLang="zh-CN" dirty="0"/>
          </a:p>
        </p:txBody>
      </p:sp>
    </p:spTree>
    <p:extLst>
      <p:ext uri="{BB962C8B-B14F-4D97-AF65-F5344CB8AC3E}">
        <p14:creationId xmlns="" xmlns:p14="http://schemas.microsoft.com/office/powerpoint/2010/main" val="10107764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1600" y="699542"/>
            <a:ext cx="7962678" cy="646331"/>
          </a:xfrm>
          <a:prstGeom prst="rect">
            <a:avLst/>
          </a:prstGeom>
        </p:spPr>
        <p:txBody>
          <a:bodyPr wrap="square">
            <a:spAutoFit/>
          </a:bodyPr>
          <a:lstStyle/>
          <a:p>
            <a:pPr algn="just"/>
            <a:r>
              <a:rPr lang="zh-CN" altLang="en-US" dirty="0">
                <a:latin typeface="微软雅黑" pitchFamily="34" charset="-122"/>
                <a:ea typeface="微软雅黑" pitchFamily="34" charset="-122"/>
              </a:rPr>
              <a:t>每一笔质押都会产生唯一的</a:t>
            </a:r>
            <a:r>
              <a:rPr lang="zh-CN" altLang="zh-CN" dirty="0">
                <a:latin typeface="微软雅黑" pitchFamily="34" charset="-122"/>
                <a:ea typeface="微软雅黑" pitchFamily="34" charset="-122"/>
              </a:rPr>
              <a:t>质押序列号。</a:t>
            </a:r>
            <a:r>
              <a:rPr lang="zh-CN" altLang="en-US" dirty="0">
                <a:latin typeface="微软雅黑" pitchFamily="34" charset="-122"/>
                <a:ea typeface="微软雅黑" pitchFamily="34" charset="-122"/>
              </a:rPr>
              <a:t>所以我们填报数据时</a:t>
            </a:r>
            <a:r>
              <a:rPr lang="zh-CN" altLang="zh-CN" dirty="0">
                <a:latin typeface="微软雅黑" pitchFamily="34" charset="-122"/>
                <a:ea typeface="微软雅黑" pitchFamily="34" charset="-122"/>
              </a:rPr>
              <a:t>，</a:t>
            </a:r>
            <a:r>
              <a:rPr lang="zh-CN" altLang="zh-CN" dirty="0">
                <a:solidFill>
                  <a:srgbClr val="FF0000"/>
                </a:solidFill>
                <a:latin typeface="微软雅黑" pitchFamily="34" charset="-122"/>
                <a:ea typeface="微软雅黑" pitchFamily="34" charset="-122"/>
              </a:rPr>
              <a:t>一个质押序列号</a:t>
            </a:r>
            <a:r>
              <a:rPr lang="zh-CN" altLang="en-US" dirty="0">
                <a:solidFill>
                  <a:srgbClr val="FF0000"/>
                </a:solidFill>
                <a:latin typeface="微软雅黑" pitchFamily="34" charset="-122"/>
                <a:ea typeface="微软雅黑" pitchFamily="34" charset="-122"/>
              </a:rPr>
              <a:t>下的股票</a:t>
            </a:r>
            <a:r>
              <a:rPr lang="zh-CN" altLang="zh-CN" dirty="0">
                <a:latin typeface="微软雅黑" pitchFamily="34" charset="-122"/>
                <a:ea typeface="微软雅黑" pitchFamily="34" charset="-122"/>
              </a:rPr>
              <a:t>只能作为</a:t>
            </a:r>
            <a:r>
              <a:rPr lang="zh-CN" altLang="zh-CN" dirty="0">
                <a:solidFill>
                  <a:srgbClr val="FF0000"/>
                </a:solidFill>
                <a:latin typeface="微软雅黑" pitchFamily="34" charset="-122"/>
                <a:ea typeface="微软雅黑" pitchFamily="34" charset="-122"/>
              </a:rPr>
              <a:t>一个整体</a:t>
            </a:r>
            <a:r>
              <a:rPr lang="zh-CN" altLang="zh-CN" dirty="0">
                <a:latin typeface="微软雅黑" pitchFamily="34" charset="-122"/>
                <a:ea typeface="微软雅黑" pitchFamily="34" charset="-122"/>
              </a:rPr>
              <a:t>解除限售</a:t>
            </a:r>
            <a:r>
              <a:rPr lang="zh-CN" altLang="en-US" dirty="0">
                <a:latin typeface="微软雅黑" pitchFamily="34" charset="-122"/>
                <a:ea typeface="微软雅黑" pitchFamily="34" charset="-122"/>
              </a:rPr>
              <a:t>，不支持部分质押股解除限售。</a:t>
            </a:r>
            <a:endParaRPr lang="zh-CN" altLang="en-US" b="1" dirty="0">
              <a:latin typeface="微软雅黑" pitchFamily="34" charset="-122"/>
              <a:ea typeface="微软雅黑" pitchFamily="34" charset="-122"/>
            </a:endParaRPr>
          </a:p>
        </p:txBody>
      </p:sp>
      <p:sp>
        <p:nvSpPr>
          <p:cNvPr id="9" name="五角星 8"/>
          <p:cNvSpPr/>
          <p:nvPr/>
        </p:nvSpPr>
        <p:spPr bwMode="gray">
          <a:xfrm>
            <a:off x="541832" y="917276"/>
            <a:ext cx="285752" cy="214314"/>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矩形 37"/>
          <p:cNvSpPr/>
          <p:nvPr/>
        </p:nvSpPr>
        <p:spPr>
          <a:xfrm>
            <a:off x="467544" y="1419622"/>
            <a:ext cx="8424936" cy="3323987"/>
          </a:xfrm>
          <a:prstGeom prst="rect">
            <a:avLst/>
          </a:prstGeom>
        </p:spPr>
        <p:txBody>
          <a:bodyPr wrap="square">
            <a:spAutoFit/>
          </a:bodyPr>
          <a:lstStyle/>
          <a:p>
            <a:r>
              <a:rPr lang="zh-CN" altLang="en-US" sz="2400" b="1" dirty="0" smtClean="0">
                <a:solidFill>
                  <a:srgbClr val="000000"/>
                </a:solidFill>
                <a:latin typeface="Times New Roman" pitchFamily="18" charset="0"/>
                <a:cs typeface="Times New Roman" pitchFamily="18" charset="0"/>
              </a:rPr>
              <a:t>例</a:t>
            </a:r>
            <a:r>
              <a:rPr lang="en-US" altLang="zh-CN" sz="2400" b="1" dirty="0">
                <a:solidFill>
                  <a:srgbClr val="000000"/>
                </a:solidFill>
                <a:latin typeface="Times New Roman" pitchFamily="18" charset="0"/>
                <a:cs typeface="Times New Roman" pitchFamily="18" charset="0"/>
              </a:rPr>
              <a:t>1</a:t>
            </a:r>
            <a:r>
              <a:rPr lang="zh-CN" altLang="en-US" sz="2400" b="1" dirty="0">
                <a:solidFill>
                  <a:srgbClr val="000000"/>
                </a:solidFill>
                <a:latin typeface="Times New Roman" pitchFamily="18" charset="0"/>
                <a:cs typeface="Times New Roman" pitchFamily="18" charset="0"/>
              </a:rPr>
              <a:t>：</a:t>
            </a:r>
            <a:r>
              <a:rPr lang="zh-CN" altLang="en-US" dirty="0"/>
              <a:t>甲</a:t>
            </a:r>
            <a:r>
              <a:rPr lang="zh-CN" altLang="zh-CN" dirty="0"/>
              <a:t>股东持有限售股</a:t>
            </a:r>
            <a:r>
              <a:rPr lang="en-US" altLang="zh-CN" dirty="0"/>
              <a:t>68</a:t>
            </a:r>
            <a:r>
              <a:rPr lang="zh-CN" altLang="zh-CN" dirty="0"/>
              <a:t>股，</a:t>
            </a:r>
            <a:r>
              <a:rPr lang="zh-CN" altLang="en-US" dirty="0"/>
              <a:t>其中</a:t>
            </a:r>
            <a:r>
              <a:rPr lang="zh-CN" altLang="zh-CN" dirty="0"/>
              <a:t>质押股份</a:t>
            </a:r>
            <a:r>
              <a:rPr lang="zh-CN" altLang="en-US" dirty="0"/>
              <a:t>为</a:t>
            </a:r>
            <a:r>
              <a:rPr lang="en-US" altLang="zh-CN" dirty="0"/>
              <a:t>50</a:t>
            </a:r>
            <a:r>
              <a:rPr lang="zh-CN" altLang="zh-CN" dirty="0"/>
              <a:t>股，未质押股份为</a:t>
            </a:r>
            <a:r>
              <a:rPr lang="en-US" altLang="zh-CN" dirty="0"/>
              <a:t>18</a:t>
            </a:r>
            <a:r>
              <a:rPr lang="zh-CN" altLang="zh-CN" dirty="0"/>
              <a:t>股。质押</a:t>
            </a:r>
            <a:r>
              <a:rPr lang="zh-CN" altLang="en-US" dirty="0"/>
              <a:t>的</a:t>
            </a:r>
            <a:r>
              <a:rPr lang="en-US" altLang="zh-CN" dirty="0"/>
              <a:t>50</a:t>
            </a:r>
            <a:r>
              <a:rPr lang="zh-CN" altLang="zh-CN" dirty="0"/>
              <a:t>股份分两</a:t>
            </a:r>
            <a:r>
              <a:rPr lang="zh-CN" altLang="en-US" dirty="0"/>
              <a:t>笔办理</a:t>
            </a:r>
            <a:r>
              <a:rPr lang="zh-CN" altLang="zh-CN" dirty="0"/>
              <a:t>：第一笔</a:t>
            </a:r>
            <a:r>
              <a:rPr lang="en-US" altLang="zh-CN" dirty="0"/>
              <a:t>20</a:t>
            </a:r>
            <a:r>
              <a:rPr lang="zh-CN" altLang="zh-CN" dirty="0"/>
              <a:t>股，质押序列号为</a:t>
            </a:r>
            <a:r>
              <a:rPr lang="en-US" altLang="zh-CN" dirty="0"/>
              <a:t>a</a:t>
            </a:r>
            <a:r>
              <a:rPr lang="zh-CN" altLang="zh-CN" dirty="0"/>
              <a:t>；第二笔为</a:t>
            </a:r>
            <a:r>
              <a:rPr lang="en-US" altLang="zh-CN" dirty="0"/>
              <a:t>30</a:t>
            </a:r>
            <a:r>
              <a:rPr lang="zh-CN" altLang="zh-CN" dirty="0"/>
              <a:t>股，质押序列号为</a:t>
            </a:r>
            <a:r>
              <a:rPr lang="en-US" altLang="zh-CN" dirty="0"/>
              <a:t>b</a:t>
            </a:r>
            <a:r>
              <a:rPr lang="zh-CN" altLang="zh-CN" dirty="0"/>
              <a:t>。</a:t>
            </a:r>
            <a:r>
              <a:rPr lang="zh-CN" altLang="en-US" dirty="0">
                <a:solidFill>
                  <a:srgbClr val="FF0000"/>
                </a:solidFill>
              </a:rPr>
              <a:t>（</a:t>
            </a:r>
            <a:r>
              <a:rPr lang="en-US" altLang="zh-CN" dirty="0">
                <a:solidFill>
                  <a:srgbClr val="FF0000"/>
                </a:solidFill>
              </a:rPr>
              <a:t>20</a:t>
            </a:r>
            <a:r>
              <a:rPr lang="zh-CN" altLang="en-US" dirty="0">
                <a:solidFill>
                  <a:srgbClr val="FF0000"/>
                </a:solidFill>
              </a:rPr>
              <a:t>质押</a:t>
            </a:r>
            <a:r>
              <a:rPr lang="en-US" altLang="zh-CN" dirty="0">
                <a:solidFill>
                  <a:srgbClr val="FF0000"/>
                </a:solidFill>
              </a:rPr>
              <a:t>+30</a:t>
            </a:r>
            <a:r>
              <a:rPr lang="zh-CN" altLang="en-US" dirty="0">
                <a:solidFill>
                  <a:srgbClr val="FF0000"/>
                </a:solidFill>
              </a:rPr>
              <a:t>质押</a:t>
            </a:r>
            <a:r>
              <a:rPr lang="en-US" altLang="zh-CN" dirty="0">
                <a:solidFill>
                  <a:srgbClr val="FF0000"/>
                </a:solidFill>
              </a:rPr>
              <a:t>+18</a:t>
            </a:r>
            <a:r>
              <a:rPr lang="zh-CN" altLang="en-US" dirty="0">
                <a:solidFill>
                  <a:srgbClr val="FF0000"/>
                </a:solidFill>
              </a:rPr>
              <a:t>）股</a:t>
            </a:r>
            <a:endParaRPr lang="zh-CN" altLang="zh-CN" dirty="0">
              <a:solidFill>
                <a:srgbClr val="FF0000"/>
              </a:solidFill>
            </a:endParaRPr>
          </a:p>
          <a:p>
            <a:r>
              <a:rPr lang="zh-CN" altLang="zh-CN" dirty="0"/>
              <a:t>（</a:t>
            </a:r>
            <a:r>
              <a:rPr lang="en-US" altLang="zh-CN" dirty="0"/>
              <a:t>1</a:t>
            </a:r>
            <a:r>
              <a:rPr lang="zh-CN" altLang="zh-CN" dirty="0"/>
              <a:t>）如要解除限售</a:t>
            </a:r>
            <a:r>
              <a:rPr lang="en-US" altLang="zh-CN" dirty="0"/>
              <a:t>60</a:t>
            </a:r>
            <a:r>
              <a:rPr lang="zh-CN" altLang="zh-CN" dirty="0"/>
              <a:t>股，需选择序列号</a:t>
            </a:r>
            <a:r>
              <a:rPr lang="en-US" altLang="zh-CN" dirty="0"/>
              <a:t>a</a:t>
            </a:r>
            <a:r>
              <a:rPr lang="zh-CN" altLang="zh-CN" dirty="0"/>
              <a:t>下</a:t>
            </a:r>
            <a:r>
              <a:rPr lang="en-US" altLang="zh-CN" dirty="0"/>
              <a:t>20</a:t>
            </a:r>
            <a:r>
              <a:rPr lang="zh-CN" altLang="zh-CN" dirty="0"/>
              <a:t>股，序列号</a:t>
            </a:r>
            <a:r>
              <a:rPr lang="en-US" altLang="zh-CN" dirty="0"/>
              <a:t>b</a:t>
            </a:r>
            <a:r>
              <a:rPr lang="zh-CN" altLang="zh-CN" dirty="0"/>
              <a:t>下</a:t>
            </a:r>
            <a:r>
              <a:rPr lang="en-US" altLang="zh-CN" dirty="0"/>
              <a:t>30</a:t>
            </a:r>
            <a:r>
              <a:rPr lang="zh-CN" altLang="zh-CN" dirty="0"/>
              <a:t>股，另从未质押股份中选择</a:t>
            </a:r>
            <a:r>
              <a:rPr lang="en-US" altLang="zh-CN" dirty="0"/>
              <a:t>10</a:t>
            </a:r>
            <a:r>
              <a:rPr lang="zh-CN" altLang="zh-CN" dirty="0"/>
              <a:t>股；</a:t>
            </a:r>
          </a:p>
          <a:p>
            <a:r>
              <a:rPr lang="zh-CN" altLang="zh-CN" dirty="0"/>
              <a:t>（</a:t>
            </a:r>
            <a:r>
              <a:rPr lang="en-US" altLang="zh-CN" dirty="0"/>
              <a:t>2</a:t>
            </a:r>
            <a:r>
              <a:rPr lang="zh-CN" altLang="zh-CN" dirty="0"/>
              <a:t>）如要解除限售</a:t>
            </a:r>
            <a:r>
              <a:rPr lang="en-US" altLang="zh-CN" dirty="0"/>
              <a:t>25</a:t>
            </a:r>
            <a:r>
              <a:rPr lang="zh-CN" altLang="zh-CN" dirty="0"/>
              <a:t>股，需选择序列号</a:t>
            </a:r>
            <a:r>
              <a:rPr lang="en-US" altLang="zh-CN" dirty="0"/>
              <a:t>a</a:t>
            </a:r>
            <a:r>
              <a:rPr lang="zh-CN" altLang="zh-CN" dirty="0"/>
              <a:t>下</a:t>
            </a:r>
            <a:r>
              <a:rPr lang="en-US" altLang="zh-CN" dirty="0"/>
              <a:t>20</a:t>
            </a:r>
            <a:r>
              <a:rPr lang="zh-CN" altLang="zh-CN" dirty="0"/>
              <a:t>股，另从未质押股份中选择</a:t>
            </a:r>
            <a:r>
              <a:rPr lang="en-US" altLang="zh-CN" dirty="0"/>
              <a:t>5</a:t>
            </a:r>
            <a:r>
              <a:rPr lang="zh-CN" altLang="zh-CN" dirty="0"/>
              <a:t>股；</a:t>
            </a:r>
          </a:p>
          <a:p>
            <a:r>
              <a:rPr lang="zh-CN" altLang="zh-CN" dirty="0"/>
              <a:t>（</a:t>
            </a:r>
            <a:r>
              <a:rPr lang="en-US" altLang="zh-CN" dirty="0"/>
              <a:t>3</a:t>
            </a:r>
            <a:r>
              <a:rPr lang="zh-CN" altLang="zh-CN" dirty="0"/>
              <a:t>）如要解除限售</a:t>
            </a:r>
            <a:r>
              <a:rPr lang="en-US" altLang="zh-CN" dirty="0"/>
              <a:t>15</a:t>
            </a:r>
            <a:r>
              <a:rPr lang="zh-CN" altLang="zh-CN" dirty="0"/>
              <a:t>股，则可以从未质押股份中直接选择</a:t>
            </a:r>
            <a:r>
              <a:rPr lang="en-US" altLang="zh-CN" dirty="0"/>
              <a:t>15</a:t>
            </a:r>
            <a:r>
              <a:rPr lang="zh-CN" altLang="zh-CN" dirty="0"/>
              <a:t>股。</a:t>
            </a:r>
            <a:endParaRPr lang="en-US" altLang="zh-CN" dirty="0"/>
          </a:p>
          <a:p>
            <a:r>
              <a:rPr lang="en-US" altLang="zh-CN" b="1" dirty="0"/>
              <a:t>     </a:t>
            </a:r>
            <a:endParaRPr lang="en-US" altLang="zh-CN" b="1" dirty="0" smtClean="0"/>
          </a:p>
          <a:p>
            <a:r>
              <a:rPr lang="zh-CN" altLang="zh-CN" sz="2400" b="1" dirty="0" smtClean="0"/>
              <a:t>例</a:t>
            </a:r>
            <a:r>
              <a:rPr lang="en-US" altLang="zh-CN" sz="2400" b="1" dirty="0"/>
              <a:t>2</a:t>
            </a:r>
            <a:r>
              <a:rPr lang="zh-CN" altLang="zh-CN" sz="2400" b="1" dirty="0"/>
              <a:t>：</a:t>
            </a:r>
            <a:r>
              <a:rPr lang="zh-CN" altLang="en-US" dirty="0"/>
              <a:t>乙</a:t>
            </a:r>
            <a:r>
              <a:rPr lang="zh-CN" altLang="zh-CN" dirty="0"/>
              <a:t>股东持有限售股</a:t>
            </a:r>
            <a:r>
              <a:rPr lang="en-US" altLang="zh-CN" dirty="0"/>
              <a:t>68</a:t>
            </a:r>
            <a:r>
              <a:rPr lang="zh-CN" altLang="zh-CN" dirty="0"/>
              <a:t>股，</a:t>
            </a:r>
            <a:r>
              <a:rPr lang="zh-CN" altLang="en-US" dirty="0"/>
              <a:t>全部为一笔</a:t>
            </a:r>
            <a:r>
              <a:rPr lang="zh-CN" altLang="zh-CN" dirty="0"/>
              <a:t>质押，质押序列号为</a:t>
            </a:r>
            <a:r>
              <a:rPr lang="en-US" altLang="zh-CN" dirty="0"/>
              <a:t>c</a:t>
            </a:r>
            <a:r>
              <a:rPr lang="zh-CN" altLang="zh-CN" dirty="0"/>
              <a:t>。</a:t>
            </a:r>
            <a:endParaRPr lang="zh-CN" altLang="zh-CN" dirty="0">
              <a:solidFill>
                <a:srgbClr val="FF0000"/>
              </a:solidFill>
            </a:endParaRPr>
          </a:p>
          <a:p>
            <a:r>
              <a:rPr lang="zh-CN" altLang="zh-CN" dirty="0"/>
              <a:t>（</a:t>
            </a:r>
            <a:r>
              <a:rPr lang="en-US" altLang="zh-CN" dirty="0"/>
              <a:t>1</a:t>
            </a:r>
            <a:r>
              <a:rPr lang="zh-CN" altLang="zh-CN" dirty="0"/>
              <a:t>）如要解除限售</a:t>
            </a:r>
            <a:r>
              <a:rPr lang="en-US" altLang="zh-CN" dirty="0"/>
              <a:t>68</a:t>
            </a:r>
            <a:r>
              <a:rPr lang="zh-CN" altLang="zh-CN" dirty="0"/>
              <a:t>股，可全部选择；</a:t>
            </a:r>
          </a:p>
          <a:p>
            <a:r>
              <a:rPr lang="zh-CN" altLang="zh-CN" dirty="0"/>
              <a:t>（</a:t>
            </a:r>
            <a:r>
              <a:rPr lang="en-US" altLang="zh-CN" dirty="0"/>
              <a:t>2</a:t>
            </a:r>
            <a:r>
              <a:rPr lang="zh-CN" altLang="zh-CN" dirty="0"/>
              <a:t>）如要解除限售</a:t>
            </a:r>
            <a:r>
              <a:rPr lang="en-US" altLang="zh-CN" dirty="0"/>
              <a:t>68</a:t>
            </a:r>
            <a:r>
              <a:rPr lang="zh-CN" altLang="zh-CN" dirty="0"/>
              <a:t>股以下股份数量，则本次无法办理。</a:t>
            </a:r>
            <a:endParaRPr lang="zh-CN" altLang="en-US" dirty="0"/>
          </a:p>
        </p:txBody>
      </p:sp>
      <p:sp>
        <p:nvSpPr>
          <p:cNvPr id="10"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股份解除限售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质押</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冻结</a:t>
            </a:r>
            <a:endParaRPr kumimoji="1" lang="zh-CN" altLang="en-US" sz="2800" b="1" dirty="0">
              <a:solidFill>
                <a:schemeClr val="bg1"/>
              </a:solidFill>
              <a:latin typeface="微软雅黑" pitchFamily="34" charset="-122"/>
              <a:ea typeface="微软雅黑" pitchFamily="34" charset="-122"/>
            </a:endParaRPr>
          </a:p>
        </p:txBody>
      </p:sp>
      <p:sp>
        <p:nvSpPr>
          <p:cNvPr id="14"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62</a:t>
            </a:fld>
            <a:endParaRPr lang="en-US" altLang="zh-CN" dirty="0"/>
          </a:p>
        </p:txBody>
      </p:sp>
    </p:spTree>
    <p:extLst>
      <p:ext uri="{BB962C8B-B14F-4D97-AF65-F5344CB8AC3E}">
        <p14:creationId xmlns="" xmlns:p14="http://schemas.microsoft.com/office/powerpoint/2010/main" val="7172700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89552"/>
            <a:ext cx="9144000"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第三章  股份登记业务介绍</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383620"/>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 name="TextBox 16">
            <a:extLst>
              <a:ext uri="{FF2B5EF4-FFF2-40B4-BE49-F238E27FC236}">
                <a16:creationId xmlns="" xmlns:a16="http://schemas.microsoft.com/office/drawing/2014/main" id="{53F3E0D6-5320-4E79-A301-705791A20EC6}"/>
              </a:ext>
            </a:extLst>
          </p:cNvPr>
          <p:cNvSpPr txBox="1"/>
          <p:nvPr/>
        </p:nvSpPr>
        <p:spPr>
          <a:xfrm>
            <a:off x="1691680" y="1630654"/>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   第一节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新增股份登记</a:t>
            </a:r>
            <a:endParaRPr lang="en-US" altLang="zh-CN" sz="2400" b="1" dirty="0">
              <a:solidFill>
                <a:srgbClr val="002060"/>
              </a:solidFill>
              <a:latin typeface="微软雅黑" pitchFamily="34" charset="-122"/>
              <a:ea typeface="微软雅黑" pitchFamily="34" charset="-122"/>
            </a:endParaRPr>
          </a:p>
        </p:txBody>
      </p:sp>
      <p:sp>
        <p:nvSpPr>
          <p:cNvPr id="11" name="TextBox 16">
            <a:extLst>
              <a:ext uri="{FF2B5EF4-FFF2-40B4-BE49-F238E27FC236}">
                <a16:creationId xmlns="" xmlns:a16="http://schemas.microsoft.com/office/drawing/2014/main" id="{D7BABB7C-3E9C-489F-93EE-544ACC36B916}"/>
              </a:ext>
            </a:extLst>
          </p:cNvPr>
          <p:cNvSpPr txBox="1"/>
          <p:nvPr/>
        </p:nvSpPr>
        <p:spPr>
          <a:xfrm>
            <a:off x="1691680" y="2499743"/>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   第二节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股份解除限售</a:t>
            </a:r>
            <a:endParaRPr lang="en-US" altLang="zh-CN" sz="2400" b="1" dirty="0">
              <a:solidFill>
                <a:srgbClr val="CC0018"/>
              </a:solidFill>
              <a:latin typeface="微软雅黑" pitchFamily="34" charset="-122"/>
              <a:ea typeface="微软雅黑" pitchFamily="34" charset="-122"/>
            </a:endParaRPr>
          </a:p>
        </p:txBody>
      </p:sp>
      <p:sp>
        <p:nvSpPr>
          <p:cNvPr id="12" name="TextBox 16">
            <a:extLst>
              <a:ext uri="{FF2B5EF4-FFF2-40B4-BE49-F238E27FC236}">
                <a16:creationId xmlns="" xmlns:a16="http://schemas.microsoft.com/office/drawing/2014/main" id="{2395B0EB-5B30-4C7C-8FA9-97084DC2B8CC}"/>
              </a:ext>
            </a:extLst>
          </p:cNvPr>
          <p:cNvSpPr txBox="1"/>
          <p:nvPr/>
        </p:nvSpPr>
        <p:spPr>
          <a:xfrm>
            <a:off x="1691680" y="3358846"/>
            <a:ext cx="5184576" cy="646331"/>
          </a:xfrm>
          <a:prstGeom prst="rect">
            <a:avLst/>
          </a:prstGeom>
          <a:noFill/>
          <a:ln>
            <a:noFill/>
          </a:ln>
        </p:spPr>
        <p:txBody>
          <a:bodyPr wrap="square" rtlCol="0">
            <a:spAutoFit/>
          </a:bodyPr>
          <a:lstStyle/>
          <a:p>
            <a:pPr lvl="2">
              <a:lnSpc>
                <a:spcPct val="150000"/>
              </a:lnSpc>
              <a:buClr>
                <a:srgbClr val="002060"/>
              </a:buClr>
              <a:buFont typeface="Wingdings" pitchFamily="2" charset="2"/>
              <a:buChar char="Ø"/>
            </a:pPr>
            <a:r>
              <a:rPr lang="zh-CN" altLang="en-US" sz="2400" b="1" dirty="0">
                <a:solidFill>
                  <a:srgbClr val="CC0018"/>
                </a:solidFill>
                <a:latin typeface="微软雅黑" pitchFamily="34" charset="-122"/>
                <a:ea typeface="微软雅黑" pitchFamily="34" charset="-122"/>
              </a:rPr>
              <a:t>第三节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股份限售</a:t>
            </a:r>
            <a:endParaRPr lang="en-US" altLang="zh-CN" sz="2400" b="1" dirty="0">
              <a:solidFill>
                <a:srgbClr val="CC0018"/>
              </a:solidFill>
              <a:latin typeface="微软雅黑" pitchFamily="34" charset="-122"/>
              <a:ea typeface="微软雅黑" pitchFamily="34" charset="-122"/>
            </a:endParaRPr>
          </a:p>
        </p:txBody>
      </p:sp>
      <p:sp>
        <p:nvSpPr>
          <p:cNvPr id="14"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63</a:t>
            </a:fld>
            <a:endParaRPr lang="en-US" altLang="zh-CN" dirty="0"/>
          </a:p>
        </p:txBody>
      </p:sp>
    </p:spTree>
    <p:extLst>
      <p:ext uri="{BB962C8B-B14F-4D97-AF65-F5344CB8AC3E}">
        <p14:creationId xmlns="" xmlns:p14="http://schemas.microsoft.com/office/powerpoint/2010/main" val="332994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示 25">
            <a:extLst>
              <a:ext uri="{FF2B5EF4-FFF2-40B4-BE49-F238E27FC236}">
                <a16:creationId xmlns="" xmlns:a16="http://schemas.microsoft.com/office/drawing/2014/main" id="{1D3C03C2-5105-4269-A0A2-ABDC0EBE9F85}"/>
              </a:ext>
            </a:extLst>
          </p:cNvPr>
          <p:cNvGraphicFramePr/>
          <p:nvPr>
            <p:extLst>
              <p:ext uri="{D42A27DB-BD31-4B8C-83A1-F6EECF244321}">
                <p14:modId xmlns="" xmlns:p14="http://schemas.microsoft.com/office/powerpoint/2010/main" val="3809022013"/>
              </p:ext>
            </p:extLst>
          </p:nvPr>
        </p:nvGraphicFramePr>
        <p:xfrm>
          <a:off x="251518" y="1818233"/>
          <a:ext cx="8280920" cy="1556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9" name="TextBox 29">
            <a:extLst>
              <a:ext uri="{FF2B5EF4-FFF2-40B4-BE49-F238E27FC236}">
                <a16:creationId xmlns="" xmlns:a16="http://schemas.microsoft.com/office/drawing/2014/main" id="{FF76BB4B-E86B-40BC-A4A3-8657215B9A54}"/>
              </a:ext>
            </a:extLst>
          </p:cNvPr>
          <p:cNvSpPr txBox="1"/>
          <p:nvPr/>
        </p:nvSpPr>
        <p:spPr>
          <a:xfrm>
            <a:off x="618490" y="1563639"/>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a:extLst>
              <a:ext uri="{FF2B5EF4-FFF2-40B4-BE49-F238E27FC236}">
                <a16:creationId xmlns="" xmlns:a16="http://schemas.microsoft.com/office/drawing/2014/main" id="{FC4F25F5-DD8B-4FE6-8898-CAE9E836AEB5}"/>
              </a:ext>
            </a:extLst>
          </p:cNvPr>
          <p:cNvSpPr txBox="1"/>
          <p:nvPr/>
        </p:nvSpPr>
        <p:spPr>
          <a:xfrm>
            <a:off x="1619673" y="1545637"/>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a:extLst>
              <a:ext uri="{FF2B5EF4-FFF2-40B4-BE49-F238E27FC236}">
                <a16:creationId xmlns="" xmlns:a16="http://schemas.microsoft.com/office/drawing/2014/main" id="{85F03381-8F9F-4F4F-B63A-4B871EDFC6B9}"/>
              </a:ext>
            </a:extLst>
          </p:cNvPr>
          <p:cNvSpPr txBox="1"/>
          <p:nvPr/>
        </p:nvSpPr>
        <p:spPr>
          <a:xfrm>
            <a:off x="2736924" y="1539973"/>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a:extLst>
              <a:ext uri="{FF2B5EF4-FFF2-40B4-BE49-F238E27FC236}">
                <a16:creationId xmlns="" xmlns:a16="http://schemas.microsoft.com/office/drawing/2014/main" id="{A64C6892-2A48-45AB-9FE6-8FC910F34E76}"/>
              </a:ext>
            </a:extLst>
          </p:cNvPr>
          <p:cNvSpPr txBox="1"/>
          <p:nvPr/>
        </p:nvSpPr>
        <p:spPr>
          <a:xfrm>
            <a:off x="3923928" y="1539973"/>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a:extLst>
              <a:ext uri="{FF2B5EF4-FFF2-40B4-BE49-F238E27FC236}">
                <a16:creationId xmlns="" xmlns:a16="http://schemas.microsoft.com/office/drawing/2014/main" id="{C88020CB-8CC0-44F5-AB03-2CD32EBA9DD2}"/>
              </a:ext>
            </a:extLst>
          </p:cNvPr>
          <p:cNvSpPr txBox="1"/>
          <p:nvPr/>
        </p:nvSpPr>
        <p:spPr>
          <a:xfrm>
            <a:off x="268350" y="2895787"/>
            <a:ext cx="1176925" cy="646331"/>
          </a:xfrm>
          <a:prstGeom prst="rect">
            <a:avLst/>
          </a:prstGeom>
          <a:noFill/>
        </p:spPr>
        <p:txBody>
          <a:bodyPr wrap="none" rtlCol="0">
            <a:spAutoFit/>
          </a:bodyPr>
          <a:lstStyle/>
          <a:p>
            <a:pPr lvl="0" algn="ct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 提交申请</a:t>
            </a:r>
            <a:endParaRPr lang="zh-CN" altLang="en-US" dirty="0">
              <a:latin typeface="微软雅黑" pitchFamily="34" charset="-122"/>
              <a:ea typeface="微软雅黑" pitchFamily="34" charset="-122"/>
            </a:endParaRPr>
          </a:p>
        </p:txBody>
      </p:sp>
      <p:sp>
        <p:nvSpPr>
          <p:cNvPr id="35" name="矩形 34">
            <a:extLst>
              <a:ext uri="{FF2B5EF4-FFF2-40B4-BE49-F238E27FC236}">
                <a16:creationId xmlns="" xmlns:a16="http://schemas.microsoft.com/office/drawing/2014/main" id="{62B8B43E-E4F0-44B7-B442-C0C58232CD01}"/>
              </a:ext>
            </a:extLst>
          </p:cNvPr>
          <p:cNvSpPr/>
          <p:nvPr/>
        </p:nvSpPr>
        <p:spPr>
          <a:xfrm>
            <a:off x="1996812" y="2895786"/>
            <a:ext cx="2143141"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确认信息</a:t>
            </a:r>
            <a:endParaRPr lang="en-US" altLang="zh-CN" dirty="0">
              <a:latin typeface="微软雅黑" pitchFamily="34" charset="-122"/>
              <a:ea typeface="微软雅黑" pitchFamily="34" charset="-122"/>
            </a:endParaRPr>
          </a:p>
        </p:txBody>
      </p:sp>
      <p:sp>
        <p:nvSpPr>
          <p:cNvPr id="36" name="矩形 35">
            <a:extLst>
              <a:ext uri="{FF2B5EF4-FFF2-40B4-BE49-F238E27FC236}">
                <a16:creationId xmlns="" xmlns:a16="http://schemas.microsoft.com/office/drawing/2014/main" id="{55936947-31B7-4FB2-A134-2DDBB6CC3628}"/>
              </a:ext>
            </a:extLst>
          </p:cNvPr>
          <p:cNvSpPr/>
          <p:nvPr/>
        </p:nvSpPr>
        <p:spPr>
          <a:xfrm>
            <a:off x="4211958" y="2895786"/>
            <a:ext cx="2448272"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确认提交</a:t>
            </a:r>
            <a:endParaRPr lang="en-US" altLang="zh-CN" dirty="0">
              <a:latin typeface="微软雅黑" pitchFamily="34" charset="-122"/>
              <a:ea typeface="微软雅黑" pitchFamily="34" charset="-122"/>
            </a:endParaRPr>
          </a:p>
        </p:txBody>
      </p:sp>
      <p:sp>
        <p:nvSpPr>
          <p:cNvPr id="37" name="TextBox 17">
            <a:extLst>
              <a:ext uri="{FF2B5EF4-FFF2-40B4-BE49-F238E27FC236}">
                <a16:creationId xmlns="" xmlns:a16="http://schemas.microsoft.com/office/drawing/2014/main" id="{F8D5A6BC-6798-477C-A4D4-29D29669F663}"/>
              </a:ext>
            </a:extLst>
          </p:cNvPr>
          <p:cNvSpPr txBox="1"/>
          <p:nvPr/>
        </p:nvSpPr>
        <p:spPr>
          <a:xfrm>
            <a:off x="5148064" y="1539973"/>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39" name="TextBox 23">
            <a:extLst>
              <a:ext uri="{FF2B5EF4-FFF2-40B4-BE49-F238E27FC236}">
                <a16:creationId xmlns="" xmlns:a16="http://schemas.microsoft.com/office/drawing/2014/main" id="{1A577659-6281-42ED-B693-9E63C776A514}"/>
              </a:ext>
            </a:extLst>
          </p:cNvPr>
          <p:cNvSpPr txBox="1"/>
          <p:nvPr/>
        </p:nvSpPr>
        <p:spPr>
          <a:xfrm>
            <a:off x="6300192" y="1539973"/>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40" name="TextBox 25">
            <a:extLst>
              <a:ext uri="{FF2B5EF4-FFF2-40B4-BE49-F238E27FC236}">
                <a16:creationId xmlns="" xmlns:a16="http://schemas.microsoft.com/office/drawing/2014/main" id="{2B97DD19-69F0-4309-968D-9B6B7F7483DB}"/>
              </a:ext>
            </a:extLst>
          </p:cNvPr>
          <p:cNvSpPr txBox="1"/>
          <p:nvPr/>
        </p:nvSpPr>
        <p:spPr>
          <a:xfrm>
            <a:off x="7380312" y="1563639"/>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41" name="TextBox 26">
            <a:extLst>
              <a:ext uri="{FF2B5EF4-FFF2-40B4-BE49-F238E27FC236}">
                <a16:creationId xmlns="" xmlns:a16="http://schemas.microsoft.com/office/drawing/2014/main" id="{D9EF1ED2-7BB2-4387-8A6B-BB826D292342}"/>
              </a:ext>
            </a:extLst>
          </p:cNvPr>
          <p:cNvSpPr txBox="1"/>
          <p:nvPr/>
        </p:nvSpPr>
        <p:spPr>
          <a:xfrm>
            <a:off x="1187625" y="2895787"/>
            <a:ext cx="1734129" cy="954107"/>
          </a:xfrm>
          <a:prstGeom prst="rect">
            <a:avLst/>
          </a:prstGeom>
          <a:noFill/>
        </p:spPr>
        <p:txBody>
          <a:bodyPr wrap="square" rtlCol="0">
            <a:spAutoFit/>
          </a:bodyPr>
          <a:lstStyle/>
          <a:p>
            <a:pPr lvl="0" algn="ctr"/>
            <a:r>
              <a:rPr lang="zh-CN" altLang="en-US" dirty="0">
                <a:solidFill>
                  <a:srgbClr val="00339A"/>
                </a:solidFill>
                <a:latin typeface="微软雅黑" pitchFamily="34" charset="-122"/>
                <a:ea typeface="微软雅黑" pitchFamily="34" charset="-122"/>
              </a:rPr>
              <a:t>主办券商</a:t>
            </a:r>
            <a:endParaRPr lang="en-US" altLang="zh-CN" dirty="0">
              <a:solidFill>
                <a:srgbClr val="00339A"/>
              </a:solidFill>
              <a:latin typeface="微软雅黑" pitchFamily="34" charset="-122"/>
              <a:ea typeface="微软雅黑" pitchFamily="34" charset="-122"/>
            </a:endParaRPr>
          </a:p>
          <a:p>
            <a:pPr lvl="0" algn="ctr"/>
            <a:r>
              <a:rPr lang="zh-CN" altLang="en-US" dirty="0">
                <a:solidFill>
                  <a:srgbClr val="00339A"/>
                </a:solidFill>
                <a:latin typeface="微软雅黑" pitchFamily="34" charset="-122"/>
                <a:ea typeface="微软雅黑" pitchFamily="34" charset="-122"/>
              </a:rPr>
              <a:t>填写明细</a:t>
            </a:r>
          </a:p>
          <a:p>
            <a:endParaRPr lang="zh-CN" altLang="en-US" sz="2000" dirty="0">
              <a:solidFill>
                <a:srgbClr val="00339A"/>
              </a:solidFill>
            </a:endParaRPr>
          </a:p>
        </p:txBody>
      </p:sp>
      <p:sp>
        <p:nvSpPr>
          <p:cNvPr id="42" name="TextBox 27">
            <a:extLst>
              <a:ext uri="{FF2B5EF4-FFF2-40B4-BE49-F238E27FC236}">
                <a16:creationId xmlns="" xmlns:a16="http://schemas.microsoft.com/office/drawing/2014/main" id="{B93D13E0-4735-4F9E-983D-EBE8FBC3C304}"/>
              </a:ext>
            </a:extLst>
          </p:cNvPr>
          <p:cNvSpPr txBox="1"/>
          <p:nvPr/>
        </p:nvSpPr>
        <p:spPr>
          <a:xfrm>
            <a:off x="3419873" y="2895787"/>
            <a:ext cx="1734129" cy="954107"/>
          </a:xfrm>
          <a:prstGeom prst="rect">
            <a:avLst/>
          </a:prstGeom>
          <a:noFill/>
        </p:spPr>
        <p:txBody>
          <a:bodyPr wrap="square" rtlCol="0">
            <a:spAutoFit/>
          </a:bodyPr>
          <a:lstStyle/>
          <a:p>
            <a:pPr lvl="0" algn="ctr"/>
            <a:r>
              <a:rPr lang="zh-CN" altLang="en-US" dirty="0" smtClean="0">
                <a:solidFill>
                  <a:srgbClr val="FF0000"/>
                </a:solidFill>
                <a:latin typeface="微软雅黑" pitchFamily="34" charset="-122"/>
                <a:ea typeface="微软雅黑" pitchFamily="34" charset="-122"/>
              </a:rPr>
              <a:t>中国结算</a:t>
            </a:r>
            <a:endParaRPr lang="en-US" altLang="zh-CN" dirty="0" smtClean="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审核</a:t>
            </a:r>
            <a:endParaRPr lang="zh-CN" altLang="en-US" dirty="0">
              <a:solidFill>
                <a:srgbClr val="FF0000"/>
              </a:solidFill>
              <a:latin typeface="微软雅黑" pitchFamily="34" charset="-122"/>
              <a:ea typeface="微软雅黑" pitchFamily="34" charset="-122"/>
            </a:endParaRPr>
          </a:p>
          <a:p>
            <a:endParaRPr lang="zh-CN" altLang="en-US" sz="2000" dirty="0">
              <a:solidFill>
                <a:srgbClr val="FF0000"/>
              </a:solidFill>
            </a:endParaRPr>
          </a:p>
        </p:txBody>
      </p:sp>
      <p:sp>
        <p:nvSpPr>
          <p:cNvPr id="43" name="TextBox 28">
            <a:extLst>
              <a:ext uri="{FF2B5EF4-FFF2-40B4-BE49-F238E27FC236}">
                <a16:creationId xmlns="" xmlns:a16="http://schemas.microsoft.com/office/drawing/2014/main" id="{D8203FBC-ACCA-4831-A94B-B540E9976C0C}"/>
              </a:ext>
            </a:extLst>
          </p:cNvPr>
          <p:cNvSpPr txBox="1"/>
          <p:nvPr/>
        </p:nvSpPr>
        <p:spPr>
          <a:xfrm>
            <a:off x="5796137" y="2895787"/>
            <a:ext cx="1734129" cy="954107"/>
          </a:xfrm>
          <a:prstGeom prst="rect">
            <a:avLst/>
          </a:prstGeom>
          <a:noFill/>
        </p:spPr>
        <p:txBody>
          <a:bodyPr wrap="square" rtlCol="0">
            <a:spAutoFit/>
          </a:bodyPr>
          <a:lstStyle/>
          <a:p>
            <a:pPr lvl="0" algn="ctr"/>
            <a:r>
              <a:rPr lang="zh-CN" altLang="en-US" dirty="0">
                <a:solidFill>
                  <a:srgbClr val="FF0000"/>
                </a:solidFill>
                <a:latin typeface="微软雅黑" pitchFamily="34" charset="-122"/>
                <a:ea typeface="微软雅黑" pitchFamily="34" charset="-122"/>
              </a:rPr>
              <a:t>结算公司</a:t>
            </a:r>
            <a:endParaRPr lang="en-US" altLang="zh-CN" dirty="0">
              <a:solidFill>
                <a:srgbClr val="FF0000"/>
              </a:solidFill>
              <a:latin typeface="微软雅黑" pitchFamily="34" charset="-122"/>
              <a:ea typeface="微软雅黑" pitchFamily="34" charset="-122"/>
            </a:endParaRPr>
          </a:p>
          <a:p>
            <a:pPr lvl="0" algn="ctr"/>
            <a:r>
              <a:rPr lang="zh-CN" altLang="en-US" dirty="0" smtClean="0">
                <a:solidFill>
                  <a:srgbClr val="FF0000"/>
                </a:solidFill>
                <a:latin typeface="微软雅黑" pitchFamily="34" charset="-122"/>
                <a:ea typeface="微软雅黑" pitchFamily="34" charset="-122"/>
              </a:rPr>
              <a:t>办理</a:t>
            </a:r>
            <a:endParaRPr lang="zh-CN" altLang="en-US" dirty="0">
              <a:solidFill>
                <a:srgbClr val="FF0000"/>
              </a:solidFill>
              <a:latin typeface="微软雅黑" pitchFamily="34" charset="-122"/>
              <a:ea typeface="微软雅黑" pitchFamily="34" charset="-122"/>
            </a:endParaRPr>
          </a:p>
          <a:p>
            <a:endParaRPr lang="zh-CN" altLang="en-US" sz="2000" dirty="0">
              <a:solidFill>
                <a:srgbClr val="FF0000"/>
              </a:solidFill>
            </a:endParaRPr>
          </a:p>
        </p:txBody>
      </p:sp>
      <p:sp>
        <p:nvSpPr>
          <p:cNvPr id="44" name="矩形 43">
            <a:extLst>
              <a:ext uri="{FF2B5EF4-FFF2-40B4-BE49-F238E27FC236}">
                <a16:creationId xmlns="" xmlns:a16="http://schemas.microsoft.com/office/drawing/2014/main" id="{FB3EA0D8-78E9-4F2A-B276-5767535ED5A5}"/>
              </a:ext>
            </a:extLst>
          </p:cNvPr>
          <p:cNvSpPr/>
          <p:nvPr/>
        </p:nvSpPr>
        <p:spPr>
          <a:xfrm>
            <a:off x="5682930" y="2895786"/>
            <a:ext cx="3857620" cy="743280"/>
          </a:xfrm>
          <a:prstGeom prst="rect">
            <a:avLst/>
          </a:prstGeom>
        </p:spPr>
        <p:txBody>
          <a:bodyPr wrap="square">
            <a:spAutoFit/>
          </a:bodyPr>
          <a:lstStyle/>
          <a:p>
            <a:pPr lvl="0" algn="ctr" defTabSz="1066800">
              <a:spcAft>
                <a:spcPct val="35000"/>
              </a:spcAft>
            </a:pPr>
            <a:r>
              <a:rPr lang="zh-CN" altLang="en-US" dirty="0" smtClean="0">
                <a:latin typeface="微软雅黑" pitchFamily="34" charset="-122"/>
                <a:ea typeface="微软雅黑" pitchFamily="34" charset="-122"/>
              </a:rPr>
              <a:t>挂牌公司</a:t>
            </a:r>
            <a:endParaRPr lang="en-US" altLang="zh-CN" dirty="0" smtClean="0">
              <a:latin typeface="微软雅黑" pitchFamily="34" charset="-122"/>
              <a:ea typeface="微软雅黑" pitchFamily="34" charset="-122"/>
            </a:endParaRPr>
          </a:p>
          <a:p>
            <a:pPr lvl="0" algn="ctr" defTabSz="1066800">
              <a:spcAft>
                <a:spcPct val="35000"/>
              </a:spcAft>
            </a:pPr>
            <a:r>
              <a:rPr lang="zh-CN" altLang="en-US" dirty="0" smtClean="0">
                <a:latin typeface="微软雅黑" pitchFamily="34" charset="-122"/>
                <a:ea typeface="微软雅黑" pitchFamily="34" charset="-122"/>
              </a:rPr>
              <a:t>查看</a:t>
            </a:r>
            <a:r>
              <a:rPr lang="zh-CN" altLang="en-US" dirty="0">
                <a:latin typeface="微软雅黑" pitchFamily="34" charset="-122"/>
                <a:ea typeface="微软雅黑" pitchFamily="34" charset="-122"/>
              </a:rPr>
              <a:t>结果</a:t>
            </a:r>
            <a:endParaRPr lang="en-US" altLang="zh-CN" dirty="0">
              <a:latin typeface="微软雅黑" pitchFamily="34" charset="-122"/>
              <a:ea typeface="微软雅黑" pitchFamily="34" charset="-122"/>
            </a:endParaRPr>
          </a:p>
        </p:txBody>
      </p:sp>
      <p:sp>
        <p:nvSpPr>
          <p:cNvPr id="23"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第三节   股份限售</a:t>
            </a:r>
            <a:endParaRPr kumimoji="1" lang="zh-CN" altLang="en-US" sz="2800" b="1" dirty="0">
              <a:solidFill>
                <a:schemeClr val="bg1"/>
              </a:solidFill>
              <a:latin typeface="微软雅黑" pitchFamily="34" charset="-122"/>
              <a:ea typeface="微软雅黑" pitchFamily="34" charset="-122"/>
            </a:endParaRPr>
          </a:p>
        </p:txBody>
      </p:sp>
      <p:sp>
        <p:nvSpPr>
          <p:cNvPr id="27"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64</a:t>
            </a:fld>
            <a:endParaRPr lang="en-US" altLang="zh-CN" dirty="0"/>
          </a:p>
        </p:txBody>
      </p:sp>
    </p:spTree>
    <p:extLst>
      <p:ext uri="{BB962C8B-B14F-4D97-AF65-F5344CB8AC3E}">
        <p14:creationId xmlns="" xmlns:p14="http://schemas.microsoft.com/office/powerpoint/2010/main" val="42676907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示 13">
            <a:extLst>
              <a:ext uri="{FF2B5EF4-FFF2-40B4-BE49-F238E27FC236}">
                <a16:creationId xmlns="" xmlns:a16="http://schemas.microsoft.com/office/drawing/2014/main" id="{330002B4-B1A0-437E-8DBC-6EEFFB9B1947}"/>
              </a:ext>
            </a:extLst>
          </p:cNvPr>
          <p:cNvGraphicFramePr/>
          <p:nvPr>
            <p:extLst>
              <p:ext uri="{D42A27DB-BD31-4B8C-83A1-F6EECF244321}">
                <p14:modId xmlns="" xmlns:p14="http://schemas.microsoft.com/office/powerpoint/2010/main" val="2551111232"/>
              </p:ext>
            </p:extLst>
          </p:nvPr>
        </p:nvGraphicFramePr>
        <p:xfrm>
          <a:off x="539552" y="667990"/>
          <a:ext cx="813690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20"/>
          <p:cNvGrpSpPr/>
          <p:nvPr/>
        </p:nvGrpSpPr>
        <p:grpSpPr>
          <a:xfrm>
            <a:off x="2771800" y="1739448"/>
            <a:ext cx="3528392" cy="1996045"/>
            <a:chOff x="2771800" y="1739447"/>
            <a:chExt cx="3528392" cy="1996045"/>
          </a:xfrm>
        </p:grpSpPr>
        <p:sp>
          <p:nvSpPr>
            <p:cNvPr id="11" name="TextBox 3"/>
            <p:cNvSpPr txBox="1"/>
            <p:nvPr/>
          </p:nvSpPr>
          <p:spPr>
            <a:xfrm>
              <a:off x="2771800" y="1739447"/>
              <a:ext cx="50405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是</a:t>
              </a:r>
              <a:endParaRPr lang="en-US" altLang="zh-CN" sz="2400" b="1" dirty="0">
                <a:latin typeface="微软雅黑" pitchFamily="34" charset="-122"/>
                <a:ea typeface="微软雅黑" pitchFamily="34" charset="-122"/>
              </a:endParaRPr>
            </a:p>
          </p:txBody>
        </p:sp>
        <p:sp>
          <p:nvSpPr>
            <p:cNvPr id="12" name="TextBox 3"/>
            <p:cNvSpPr txBox="1"/>
            <p:nvPr/>
          </p:nvSpPr>
          <p:spPr>
            <a:xfrm>
              <a:off x="2771800" y="2841779"/>
              <a:ext cx="50405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否</a:t>
              </a:r>
              <a:endParaRPr lang="en-US" altLang="zh-CN" sz="2400" b="1" dirty="0">
                <a:latin typeface="微软雅黑" pitchFamily="34" charset="-122"/>
                <a:ea typeface="微软雅黑" pitchFamily="34" charset="-122"/>
              </a:endParaRPr>
            </a:p>
          </p:txBody>
        </p:sp>
        <p:sp>
          <p:nvSpPr>
            <p:cNvPr id="16" name="TextBox 3"/>
            <p:cNvSpPr txBox="1"/>
            <p:nvPr/>
          </p:nvSpPr>
          <p:spPr>
            <a:xfrm>
              <a:off x="5796136" y="2247713"/>
              <a:ext cx="50405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是</a:t>
              </a:r>
              <a:endParaRPr lang="en-US" altLang="zh-CN" sz="2400" b="1" dirty="0">
                <a:latin typeface="微软雅黑" pitchFamily="34" charset="-122"/>
                <a:ea typeface="微软雅黑" pitchFamily="34" charset="-122"/>
              </a:endParaRPr>
            </a:p>
          </p:txBody>
        </p:sp>
        <p:sp>
          <p:nvSpPr>
            <p:cNvPr id="17" name="TextBox 3"/>
            <p:cNvSpPr txBox="1"/>
            <p:nvPr/>
          </p:nvSpPr>
          <p:spPr>
            <a:xfrm>
              <a:off x="5796136" y="3273827"/>
              <a:ext cx="50405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否</a:t>
              </a:r>
              <a:endParaRPr lang="en-US" altLang="zh-CN" sz="2400" b="1" dirty="0">
                <a:latin typeface="微软雅黑" pitchFamily="34" charset="-122"/>
                <a:ea typeface="微软雅黑" pitchFamily="34" charset="-122"/>
              </a:endParaRPr>
            </a:p>
          </p:txBody>
        </p:sp>
      </p:grpSp>
      <p:sp>
        <p:nvSpPr>
          <p:cNvPr id="22" name="Oval 2"/>
          <p:cNvSpPr>
            <a:spLocks noChangeArrowheads="1"/>
          </p:cNvSpPr>
          <p:nvPr/>
        </p:nvSpPr>
        <p:spPr bwMode="auto">
          <a:xfrm>
            <a:off x="6660232" y="2139702"/>
            <a:ext cx="1944216" cy="504056"/>
          </a:xfrm>
          <a:prstGeom prst="ellipse">
            <a:avLst/>
          </a:prstGeom>
          <a:noFill/>
          <a:ln w="38100">
            <a:solidFill>
              <a:srgbClr val="C00000"/>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FF0000"/>
              </a:solidFill>
            </a:endParaRPr>
          </a:p>
        </p:txBody>
      </p:sp>
      <p:sp>
        <p:nvSpPr>
          <p:cNvPr id="23" name="Oval 2"/>
          <p:cNvSpPr>
            <a:spLocks noChangeArrowheads="1"/>
          </p:cNvSpPr>
          <p:nvPr/>
        </p:nvSpPr>
        <p:spPr bwMode="auto">
          <a:xfrm>
            <a:off x="3563888" y="1563638"/>
            <a:ext cx="1944216" cy="432048"/>
          </a:xfrm>
          <a:prstGeom prst="ellipse">
            <a:avLst/>
          </a:prstGeom>
          <a:noFill/>
          <a:ln w="38100">
            <a:solidFill>
              <a:srgbClr val="C00000"/>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FF0000"/>
              </a:solidFill>
            </a:endParaRPr>
          </a:p>
        </p:txBody>
      </p:sp>
      <p:sp>
        <p:nvSpPr>
          <p:cNvPr id="19" name="TextBox 4">
            <a:extLst>
              <a:ext uri="{FF2B5EF4-FFF2-40B4-BE49-F238E27FC236}">
                <a16:creationId xmlns="" xmlns:a16="http://schemas.microsoft.com/office/drawing/2014/main" id="{2B078BB5-E190-41AF-9CAD-231F363389DF}"/>
              </a:ext>
            </a:extLst>
          </p:cNvPr>
          <p:cNvSpPr txBox="1"/>
          <p:nvPr/>
        </p:nvSpPr>
        <p:spPr>
          <a:xfrm>
            <a:off x="611560" y="4299943"/>
            <a:ext cx="5688632" cy="584775"/>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根据</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公司法</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第一百四十一条，董监高离职半年内不可转让，因此需要继续限售。</a:t>
            </a:r>
            <a:endParaRPr lang="en-US" altLang="zh-CN" sz="1600" dirty="0">
              <a:latin typeface="微软雅黑" pitchFamily="34" charset="-122"/>
              <a:ea typeface="微软雅黑" pitchFamily="34" charset="-122"/>
            </a:endParaRPr>
          </a:p>
        </p:txBody>
      </p:sp>
      <p:grpSp>
        <p:nvGrpSpPr>
          <p:cNvPr id="4" name="组合 1">
            <a:extLst>
              <a:ext uri="{FF2B5EF4-FFF2-40B4-BE49-F238E27FC236}">
                <a16:creationId xmlns="" xmlns:a16="http://schemas.microsoft.com/office/drawing/2014/main" id="{90F0D02D-4DA9-4C3F-AF0A-B054BD8DFB94}"/>
              </a:ext>
            </a:extLst>
          </p:cNvPr>
          <p:cNvGrpSpPr/>
          <p:nvPr/>
        </p:nvGrpSpPr>
        <p:grpSpPr>
          <a:xfrm>
            <a:off x="467544" y="3961382"/>
            <a:ext cx="6120680" cy="369332"/>
            <a:chOff x="611032" y="4029040"/>
            <a:chExt cx="5256584" cy="369333"/>
          </a:xfrm>
        </p:grpSpPr>
        <p:sp>
          <p:nvSpPr>
            <p:cNvPr id="20" name="TextBox 4">
              <a:extLst>
                <a:ext uri="{FF2B5EF4-FFF2-40B4-BE49-F238E27FC236}">
                  <a16:creationId xmlns="" xmlns:a16="http://schemas.microsoft.com/office/drawing/2014/main" id="{5AFAF614-2B19-463C-A2CF-02D0D71B3ACA}"/>
                </a:ext>
              </a:extLst>
            </p:cNvPr>
            <p:cNvSpPr txBox="1"/>
            <p:nvPr/>
          </p:nvSpPr>
          <p:spPr>
            <a:xfrm>
              <a:off x="755576" y="4029040"/>
              <a:ext cx="5112040" cy="369333"/>
            </a:xfrm>
            <a:prstGeom prst="rect">
              <a:avLst/>
            </a:prstGeom>
            <a:noFill/>
          </p:spPr>
          <p:txBody>
            <a:bodyPr wrap="square" rtlCol="0">
              <a:spAutoFit/>
            </a:bodyPr>
            <a:lstStyle/>
            <a:p>
              <a:r>
                <a:rPr lang="zh-CN" altLang="en-US" dirty="0">
                  <a:latin typeface="微软雅黑" pitchFamily="34" charset="-122"/>
                  <a:ea typeface="微软雅黑" pitchFamily="34" charset="-122"/>
                </a:rPr>
                <a:t>董监高都离职了，</a:t>
              </a:r>
              <a:r>
                <a:rPr lang="zh-CN" altLang="en-US" dirty="0" smtClean="0">
                  <a:latin typeface="微软雅黑" pitchFamily="34" charset="-122"/>
                  <a:ea typeface="微软雅黑" pitchFamily="34" charset="-122"/>
                </a:rPr>
                <a:t>为什么还要继续限售为高</a:t>
              </a:r>
              <a:r>
                <a:rPr lang="zh-CN" altLang="en-US" dirty="0">
                  <a:latin typeface="微软雅黑" pitchFamily="34" charset="-122"/>
                  <a:ea typeface="微软雅黑" pitchFamily="34" charset="-122"/>
                </a:rPr>
                <a:t>管锁定股呢？</a:t>
              </a:r>
              <a:endParaRPr lang="en-US" altLang="zh-CN" dirty="0">
                <a:latin typeface="微软雅黑" pitchFamily="34" charset="-122"/>
                <a:ea typeface="微软雅黑" pitchFamily="34" charset="-122"/>
              </a:endParaRPr>
            </a:p>
          </p:txBody>
        </p:sp>
        <p:pic>
          <p:nvPicPr>
            <p:cNvPr id="25" name="图片 24">
              <a:extLst>
                <a:ext uri="{FF2B5EF4-FFF2-40B4-BE49-F238E27FC236}">
                  <a16:creationId xmlns="" xmlns:a16="http://schemas.microsoft.com/office/drawing/2014/main" id="{9C9036D5-6B17-48E5-96A1-50ACA4C0EBEF}"/>
                </a:ext>
              </a:extLst>
            </p:cNvPr>
            <p:cNvPicPr>
              <a:picLocks noChangeAspect="1"/>
            </p:cNvPicPr>
            <p:nvPr/>
          </p:nvPicPr>
          <p:blipFill>
            <a:blip r:embed="rId7" cstate="print"/>
            <a:stretch>
              <a:fillRect/>
            </a:stretch>
          </p:blipFill>
          <p:spPr>
            <a:xfrm>
              <a:off x="611032" y="4043563"/>
              <a:ext cx="230667" cy="175983"/>
            </a:xfrm>
            <a:prstGeom prst="rect">
              <a:avLst/>
            </a:prstGeom>
          </p:spPr>
        </p:pic>
      </p:grpSp>
      <p:sp>
        <p:nvSpPr>
          <p:cNvPr id="27" name="TextBox 10">
            <a:extLst>
              <a:ext uri="{FF2B5EF4-FFF2-40B4-BE49-F238E27FC236}">
                <a16:creationId xmlns="" xmlns:a16="http://schemas.microsoft.com/office/drawing/2014/main" id="{EE20C8E9-440C-4BC7-ACE7-38E5A9C10607}"/>
              </a:ext>
            </a:extLst>
          </p:cNvPr>
          <p:cNvSpPr txBox="1"/>
          <p:nvPr/>
        </p:nvSpPr>
        <p:spPr>
          <a:xfrm>
            <a:off x="467544" y="951570"/>
            <a:ext cx="648072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是否应该申报为高管锁定股</a:t>
            </a:r>
            <a:endParaRPr lang="zh-CN" altLang="en-US" sz="2000" b="1" dirty="0">
              <a:latin typeface="微软雅黑" pitchFamily="34" charset="-122"/>
              <a:ea typeface="微软雅黑" pitchFamily="34" charset="-122"/>
            </a:endParaRPr>
          </a:p>
        </p:txBody>
      </p:sp>
      <p:sp>
        <p:nvSpPr>
          <p:cNvPr id="18"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第三节   股份限售</a:t>
            </a:r>
            <a:r>
              <a:rPr kumimoji="1" lang="en-US" altLang="zh-CN" sz="2800" b="1" dirty="0" smtClean="0">
                <a:solidFill>
                  <a:schemeClr val="bg1"/>
                </a:solidFill>
                <a:latin typeface="微软雅黑" pitchFamily="34" charset="-122"/>
                <a:ea typeface="微软雅黑" pitchFamily="34" charset="-122"/>
              </a:rPr>
              <a:t>-</a:t>
            </a:r>
            <a:r>
              <a:rPr kumimoji="1" lang="zh-CN" altLang="en-US" sz="2800" b="1" dirty="0" smtClean="0">
                <a:solidFill>
                  <a:schemeClr val="bg1"/>
                </a:solidFill>
                <a:latin typeface="微软雅黑" pitchFamily="34" charset="-122"/>
                <a:ea typeface="微软雅黑" pitchFamily="34" charset="-122"/>
              </a:rPr>
              <a:t>业务细节</a:t>
            </a:r>
            <a:endParaRPr kumimoji="1" lang="zh-CN" altLang="en-US" sz="2800" b="1" dirty="0">
              <a:solidFill>
                <a:schemeClr val="bg1"/>
              </a:solidFill>
              <a:latin typeface="微软雅黑" pitchFamily="34" charset="-122"/>
              <a:ea typeface="微软雅黑" pitchFamily="34" charset="-122"/>
            </a:endParaRPr>
          </a:p>
        </p:txBody>
      </p:sp>
      <p:sp>
        <p:nvSpPr>
          <p:cNvPr id="2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65</a:t>
            </a:fld>
            <a:endParaRPr lang="en-US" altLang="zh-CN" dirty="0"/>
          </a:p>
        </p:txBody>
      </p:sp>
    </p:spTree>
    <p:extLst>
      <p:ext uri="{BB962C8B-B14F-4D97-AF65-F5344CB8AC3E}">
        <p14:creationId xmlns="" xmlns:p14="http://schemas.microsoft.com/office/powerpoint/2010/main" val="115214099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26876" y="1401370"/>
            <a:ext cx="3016250" cy="2044303"/>
          </a:xfrm>
        </p:spPr>
      </p:pic>
      <p:sp>
        <p:nvSpPr>
          <p:cNvPr id="12294" name="标题 3"/>
          <p:cNvSpPr>
            <a:spLocks noGrp="1"/>
          </p:cNvSpPr>
          <p:nvPr>
            <p:ph type="title"/>
          </p:nvPr>
        </p:nvSpPr>
        <p:spPr>
          <a:xfrm>
            <a:off x="3071819" y="1339449"/>
            <a:ext cx="6072187" cy="2035969"/>
          </a:xfrm>
        </p:spPr>
        <p:txBody>
          <a:bodyPr>
            <a:normAutofit/>
          </a:bodyPr>
          <a:lstStyle/>
          <a:p>
            <a:pPr lvl="2"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cs typeface="+mj-cs"/>
              </a:rPr>
              <a:t>第四章  信息查询业务介绍</a:t>
            </a:r>
            <a:endParaRPr lang="zh-CN" altLang="en-US" sz="3200" b="1" dirty="0">
              <a:solidFill>
                <a:srgbClr val="FFFFFF"/>
              </a:solidFill>
              <a:latin typeface="微软雅黑" panose="020B0503020204020204" pitchFamily="34" charset="-122"/>
              <a:ea typeface="微软雅黑" panose="020B0503020204020204" pitchFamily="34" charset="-122"/>
              <a:cs typeface="+mj-cs"/>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5"/>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89552"/>
            <a:ext cx="9144000"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第四章  信息查询业务介绍</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383620"/>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67</a:t>
            </a:fld>
            <a:endParaRPr lang="en-US" altLang="zh-CN" dirty="0"/>
          </a:p>
        </p:txBody>
      </p:sp>
      <p:sp>
        <p:nvSpPr>
          <p:cNvPr id="11" name="TextBox 10"/>
          <p:cNvSpPr txBox="1"/>
          <p:nvPr/>
        </p:nvSpPr>
        <p:spPr>
          <a:xfrm>
            <a:off x="1475656" y="1707654"/>
            <a:ext cx="6923990" cy="2570534"/>
          </a:xfrm>
          <a:prstGeom prst="rect">
            <a:avLst/>
          </a:prstGeom>
          <a:noFill/>
          <a:ln>
            <a:solidFill>
              <a:schemeClr val="bg1"/>
            </a:solidFill>
          </a:ln>
        </p:spPr>
        <p:txBody>
          <a:bodyPr wrap="square" lIns="107275" tIns="53637" rIns="107275" bIns="53637" rtlCol="0">
            <a:spAutoFit/>
          </a:bodyPr>
          <a:lstStyle/>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发行人信息查询业务概述</a:t>
            </a:r>
            <a:endParaRPr lang="en-US" altLang="zh-CN" sz="2000" dirty="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申请查询类介绍</a:t>
            </a:r>
            <a:endParaRPr lang="en-US" altLang="zh-CN" sz="2000" dirty="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主动下发类查询介绍</a:t>
            </a:r>
            <a:endParaRPr lang="en-US" altLang="zh-CN" sz="2000" dirty="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信息披露义务人持股及股份变更情况查询</a:t>
            </a:r>
          </a:p>
        </p:txBody>
      </p:sp>
    </p:spTree>
    <p:extLst>
      <p:ext uri="{BB962C8B-B14F-4D97-AF65-F5344CB8AC3E}">
        <p14:creationId xmlns="" xmlns:p14="http://schemas.microsoft.com/office/powerpoint/2010/main" val="410494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calcmode="lin" valueType="num">
                                      <p:cBhvr additive="base">
                                        <p:cTn id="12"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 calcmode="lin" valueType="num">
                                      <p:cBhvr additive="base">
                                        <p:cTn id="17"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 calcmode="lin" valueType="num">
                                      <p:cBhvr additive="base">
                                        <p:cTn id="22"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右箭头 26"/>
          <p:cNvSpPr/>
          <p:nvPr/>
        </p:nvSpPr>
        <p:spPr>
          <a:xfrm>
            <a:off x="2170426" y="1334488"/>
            <a:ext cx="1655708" cy="1598294"/>
          </a:xfrm>
          <a:prstGeom prst="rightArrow">
            <a:avLst>
              <a:gd name="adj1" fmla="val 29552"/>
              <a:gd name="adj2" fmla="val 60899"/>
            </a:avLst>
          </a:prstGeom>
          <a:solidFill>
            <a:srgbClr val="2EBBB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solidFill>
                <a:srgbClr val="FFFFFF"/>
              </a:solidFill>
            </a:endParaRPr>
          </a:p>
        </p:txBody>
      </p:sp>
      <p:sp>
        <p:nvSpPr>
          <p:cNvPr id="28" name="右箭头 27"/>
          <p:cNvSpPr/>
          <p:nvPr/>
        </p:nvSpPr>
        <p:spPr>
          <a:xfrm>
            <a:off x="4780986" y="1334487"/>
            <a:ext cx="1739905" cy="1530761"/>
          </a:xfrm>
          <a:prstGeom prst="rightArrow">
            <a:avLst>
              <a:gd name="adj1" fmla="val 29552"/>
              <a:gd name="adj2" fmla="val 60899"/>
            </a:avLst>
          </a:prstGeom>
          <a:solidFill>
            <a:srgbClr val="FBB14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solidFill>
                <a:srgbClr val="FFFFFF"/>
              </a:solidFill>
            </a:endParaRPr>
          </a:p>
        </p:txBody>
      </p:sp>
      <p:grpSp>
        <p:nvGrpSpPr>
          <p:cNvPr id="2" name="组合 12"/>
          <p:cNvGrpSpPr/>
          <p:nvPr/>
        </p:nvGrpSpPr>
        <p:grpSpPr>
          <a:xfrm>
            <a:off x="1275941" y="1654665"/>
            <a:ext cx="957942" cy="957943"/>
            <a:chOff x="1701254" y="2206217"/>
            <a:chExt cx="1277257" cy="1277257"/>
          </a:xfrm>
        </p:grpSpPr>
        <p:sp>
          <p:nvSpPr>
            <p:cNvPr id="12" name="椭圆 11"/>
            <p:cNvSpPr/>
            <p:nvPr/>
          </p:nvSpPr>
          <p:spPr>
            <a:xfrm>
              <a:off x="1701254" y="2206217"/>
              <a:ext cx="1277257" cy="1277257"/>
            </a:xfrm>
            <a:prstGeom prst="ellipse">
              <a:avLst/>
            </a:prstGeom>
            <a:solidFill>
              <a:srgbClr val="2E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13"/>
            <p:cNvSpPr>
              <a:spLocks noEditPoints="1"/>
            </p:cNvSpPr>
            <p:nvPr/>
          </p:nvSpPr>
          <p:spPr bwMode="auto">
            <a:xfrm>
              <a:off x="2022803" y="2480482"/>
              <a:ext cx="634159" cy="728727"/>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8"/>
          <p:cNvGrpSpPr/>
          <p:nvPr/>
        </p:nvGrpSpPr>
        <p:grpSpPr>
          <a:xfrm>
            <a:off x="3906687" y="1654665"/>
            <a:ext cx="957942" cy="957943"/>
            <a:chOff x="4853115" y="2571977"/>
            <a:chExt cx="1277257" cy="1277257"/>
          </a:xfrm>
        </p:grpSpPr>
        <p:sp>
          <p:nvSpPr>
            <p:cNvPr id="22" name="椭圆 21"/>
            <p:cNvSpPr/>
            <p:nvPr/>
          </p:nvSpPr>
          <p:spPr>
            <a:xfrm>
              <a:off x="4853115" y="2571977"/>
              <a:ext cx="1277257" cy="1277257"/>
            </a:xfrm>
            <a:prstGeom prst="ellipse">
              <a:avLst/>
            </a:prstGeom>
            <a:solidFill>
              <a:srgbClr val="FBB1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4" name="组合 20"/>
            <p:cNvGrpSpPr/>
            <p:nvPr/>
          </p:nvGrpSpPr>
          <p:grpSpPr>
            <a:xfrm>
              <a:off x="5185752" y="2880911"/>
              <a:ext cx="688182" cy="692552"/>
              <a:chOff x="5000626" y="3514725"/>
              <a:chExt cx="500063" cy="503238"/>
            </a:xfrm>
            <a:solidFill>
              <a:schemeClr val="bg1"/>
            </a:solidFill>
          </p:grpSpPr>
          <p:sp>
            <p:nvSpPr>
              <p:cNvPr id="17" name="Freeform 5"/>
              <p:cNvSpPr>
                <a:spLocks noEditPoints="1"/>
              </p:cNvSpPr>
              <p:nvPr/>
            </p:nvSpPr>
            <p:spPr bwMode="auto">
              <a:xfrm>
                <a:off x="5000626" y="3514725"/>
                <a:ext cx="396875" cy="384175"/>
              </a:xfrm>
              <a:custGeom>
                <a:avLst/>
                <a:gdLst>
                  <a:gd name="T0" fmla="*/ 103 w 103"/>
                  <a:gd name="T1" fmla="*/ 28 h 100"/>
                  <a:gd name="T2" fmla="*/ 67 w 103"/>
                  <a:gd name="T3" fmla="*/ 3 h 100"/>
                  <a:gd name="T4" fmla="*/ 8 w 103"/>
                  <a:gd name="T5" fmla="*/ 50 h 100"/>
                  <a:gd name="T6" fmla="*/ 27 w 103"/>
                  <a:gd name="T7" fmla="*/ 100 h 100"/>
                  <a:gd name="T8" fmla="*/ 39 w 103"/>
                  <a:gd name="T9" fmla="*/ 93 h 100"/>
                  <a:gd name="T10" fmla="*/ 103 w 103"/>
                  <a:gd name="T11" fmla="*/ 28 h 100"/>
                  <a:gd name="T12" fmla="*/ 51 w 103"/>
                  <a:gd name="T13" fmla="*/ 25 h 100"/>
                  <a:gd name="T14" fmla="*/ 65 w 103"/>
                  <a:gd name="T15" fmla="*/ 15 h 100"/>
                  <a:gd name="T16" fmla="*/ 76 w 103"/>
                  <a:gd name="T17" fmla="*/ 29 h 100"/>
                  <a:gd name="T18" fmla="*/ 62 w 103"/>
                  <a:gd name="T19" fmla="*/ 40 h 100"/>
                  <a:gd name="T20" fmla="*/ 51 w 103"/>
                  <a:gd name="T21" fmla="*/ 25 h 100"/>
                  <a:gd name="T22" fmla="*/ 25 w 103"/>
                  <a:gd name="T23" fmla="*/ 39 h 100"/>
                  <a:gd name="T24" fmla="*/ 35 w 103"/>
                  <a:gd name="T25" fmla="*/ 31 h 100"/>
                  <a:gd name="T26" fmla="*/ 43 w 103"/>
                  <a:gd name="T27" fmla="*/ 42 h 100"/>
                  <a:gd name="T28" fmla="*/ 33 w 103"/>
                  <a:gd name="T29" fmla="*/ 50 h 100"/>
                  <a:gd name="T30" fmla="*/ 25 w 103"/>
                  <a:gd name="T31" fmla="*/ 39 h 100"/>
                  <a:gd name="T32" fmla="*/ 27 w 103"/>
                  <a:gd name="T33" fmla="*/ 81 h 100"/>
                  <a:gd name="T34" fmla="*/ 19 w 103"/>
                  <a:gd name="T35" fmla="*/ 71 h 100"/>
                  <a:gd name="T36" fmla="*/ 30 w 103"/>
                  <a:gd name="T37" fmla="*/ 63 h 100"/>
                  <a:gd name="T38" fmla="*/ 38 w 103"/>
                  <a:gd name="T39" fmla="*/ 73 h 100"/>
                  <a:gd name="T40" fmla="*/ 27 w 103"/>
                  <a:gd name="T41"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0">
                    <a:moveTo>
                      <a:pt x="103" y="28"/>
                    </a:moveTo>
                    <a:cubicBezTo>
                      <a:pt x="96" y="15"/>
                      <a:pt x="83" y="6"/>
                      <a:pt x="67" y="3"/>
                    </a:cubicBezTo>
                    <a:cubicBezTo>
                      <a:pt x="38" y="0"/>
                      <a:pt x="15" y="21"/>
                      <a:pt x="8" y="50"/>
                    </a:cubicBezTo>
                    <a:cubicBezTo>
                      <a:pt x="0" y="87"/>
                      <a:pt x="9" y="99"/>
                      <a:pt x="27" y="100"/>
                    </a:cubicBezTo>
                    <a:cubicBezTo>
                      <a:pt x="30" y="97"/>
                      <a:pt x="34" y="95"/>
                      <a:pt x="39" y="93"/>
                    </a:cubicBezTo>
                    <a:lnTo>
                      <a:pt x="103" y="28"/>
                    </a:lnTo>
                    <a:close/>
                    <a:moveTo>
                      <a:pt x="51" y="25"/>
                    </a:moveTo>
                    <a:cubicBezTo>
                      <a:pt x="52" y="18"/>
                      <a:pt x="58" y="14"/>
                      <a:pt x="65" y="15"/>
                    </a:cubicBezTo>
                    <a:cubicBezTo>
                      <a:pt x="72" y="16"/>
                      <a:pt x="77" y="22"/>
                      <a:pt x="76" y="29"/>
                    </a:cubicBezTo>
                    <a:cubicBezTo>
                      <a:pt x="75" y="36"/>
                      <a:pt x="69" y="41"/>
                      <a:pt x="62" y="40"/>
                    </a:cubicBezTo>
                    <a:cubicBezTo>
                      <a:pt x="55" y="39"/>
                      <a:pt x="50" y="32"/>
                      <a:pt x="51" y="25"/>
                    </a:cubicBezTo>
                    <a:close/>
                    <a:moveTo>
                      <a:pt x="25" y="39"/>
                    </a:moveTo>
                    <a:cubicBezTo>
                      <a:pt x="25" y="34"/>
                      <a:pt x="30" y="30"/>
                      <a:pt x="35" y="31"/>
                    </a:cubicBezTo>
                    <a:cubicBezTo>
                      <a:pt x="40" y="32"/>
                      <a:pt x="44" y="37"/>
                      <a:pt x="43" y="42"/>
                    </a:cubicBezTo>
                    <a:cubicBezTo>
                      <a:pt x="43" y="47"/>
                      <a:pt x="38" y="51"/>
                      <a:pt x="33" y="50"/>
                    </a:cubicBezTo>
                    <a:cubicBezTo>
                      <a:pt x="28" y="49"/>
                      <a:pt x="24" y="44"/>
                      <a:pt x="25" y="39"/>
                    </a:cubicBezTo>
                    <a:close/>
                    <a:moveTo>
                      <a:pt x="27" y="81"/>
                    </a:moveTo>
                    <a:cubicBezTo>
                      <a:pt x="22" y="81"/>
                      <a:pt x="19" y="76"/>
                      <a:pt x="19" y="71"/>
                    </a:cubicBezTo>
                    <a:cubicBezTo>
                      <a:pt x="20" y="66"/>
                      <a:pt x="25" y="62"/>
                      <a:pt x="30" y="63"/>
                    </a:cubicBezTo>
                    <a:cubicBezTo>
                      <a:pt x="35" y="63"/>
                      <a:pt x="39" y="68"/>
                      <a:pt x="38" y="73"/>
                    </a:cubicBezTo>
                    <a:cubicBezTo>
                      <a:pt x="37" y="79"/>
                      <a:pt x="33" y="82"/>
                      <a:pt x="27" y="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6"/>
              <p:cNvSpPr>
                <a:spLocks/>
              </p:cNvSpPr>
              <p:nvPr/>
            </p:nvSpPr>
            <p:spPr bwMode="auto">
              <a:xfrm>
                <a:off x="5251451" y="3581400"/>
                <a:ext cx="249238" cy="271463"/>
              </a:xfrm>
              <a:custGeom>
                <a:avLst/>
                <a:gdLst>
                  <a:gd name="T0" fmla="*/ 16 w 65"/>
                  <a:gd name="T1" fmla="*/ 71 h 71"/>
                  <a:gd name="T2" fmla="*/ 17 w 65"/>
                  <a:gd name="T3" fmla="*/ 70 h 71"/>
                  <a:gd name="T4" fmla="*/ 65 w 65"/>
                  <a:gd name="T5" fmla="*/ 7 h 71"/>
                  <a:gd name="T6" fmla="*/ 63 w 65"/>
                  <a:gd name="T7" fmla="*/ 3 h 71"/>
                  <a:gd name="T8" fmla="*/ 57 w 65"/>
                  <a:gd name="T9" fmla="*/ 2 h 71"/>
                  <a:gd name="T10" fmla="*/ 1 w 65"/>
                  <a:gd name="T11" fmla="*/ 55 h 71"/>
                  <a:gd name="T12" fmla="*/ 0 w 65"/>
                  <a:gd name="T13" fmla="*/ 57 h 71"/>
                  <a:gd name="T14" fmla="*/ 16 w 65"/>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1">
                    <a:moveTo>
                      <a:pt x="16" y="71"/>
                    </a:moveTo>
                    <a:cubicBezTo>
                      <a:pt x="17" y="70"/>
                      <a:pt x="17" y="70"/>
                      <a:pt x="17" y="70"/>
                    </a:cubicBezTo>
                    <a:cubicBezTo>
                      <a:pt x="65" y="7"/>
                      <a:pt x="65" y="7"/>
                      <a:pt x="65" y="7"/>
                    </a:cubicBezTo>
                    <a:cubicBezTo>
                      <a:pt x="65" y="6"/>
                      <a:pt x="64" y="5"/>
                      <a:pt x="63" y="3"/>
                    </a:cubicBezTo>
                    <a:cubicBezTo>
                      <a:pt x="59" y="0"/>
                      <a:pt x="57" y="2"/>
                      <a:pt x="57" y="2"/>
                    </a:cubicBezTo>
                    <a:cubicBezTo>
                      <a:pt x="1" y="55"/>
                      <a:pt x="1" y="55"/>
                      <a:pt x="1" y="55"/>
                    </a:cubicBezTo>
                    <a:cubicBezTo>
                      <a:pt x="0" y="57"/>
                      <a:pt x="0" y="57"/>
                      <a:pt x="0" y="57"/>
                    </a:cubicBezTo>
                    <a:lnTo>
                      <a:pt x="16" y="7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7"/>
              <p:cNvSpPr>
                <a:spLocks noEditPoints="1"/>
              </p:cNvSpPr>
              <p:nvPr/>
            </p:nvSpPr>
            <p:spPr bwMode="auto">
              <a:xfrm>
                <a:off x="5178426" y="3811588"/>
                <a:ext cx="122238" cy="127000"/>
              </a:xfrm>
              <a:custGeom>
                <a:avLst/>
                <a:gdLst>
                  <a:gd name="T0" fmla="*/ 16 w 32"/>
                  <a:gd name="T1" fmla="*/ 33 h 33"/>
                  <a:gd name="T2" fmla="*/ 17 w 32"/>
                  <a:gd name="T3" fmla="*/ 31 h 33"/>
                  <a:gd name="T4" fmla="*/ 32 w 32"/>
                  <a:gd name="T5" fmla="*/ 14 h 33"/>
                  <a:gd name="T6" fmla="*/ 16 w 32"/>
                  <a:gd name="T7" fmla="*/ 0 h 33"/>
                  <a:gd name="T8" fmla="*/ 1 w 32"/>
                  <a:gd name="T9" fmla="*/ 16 h 33"/>
                  <a:gd name="T10" fmla="*/ 0 w 32"/>
                  <a:gd name="T11" fmla="*/ 18 h 33"/>
                  <a:gd name="T12" fmla="*/ 16 w 32"/>
                  <a:gd name="T13" fmla="*/ 33 h 33"/>
                  <a:gd name="T14" fmla="*/ 7 w 32"/>
                  <a:gd name="T15" fmla="*/ 16 h 33"/>
                  <a:gd name="T16" fmla="*/ 14 w 32"/>
                  <a:gd name="T17" fmla="*/ 7 h 33"/>
                  <a:gd name="T18" fmla="*/ 17 w 32"/>
                  <a:gd name="T19" fmla="*/ 7 h 33"/>
                  <a:gd name="T20" fmla="*/ 18 w 32"/>
                  <a:gd name="T21" fmla="*/ 8 h 33"/>
                  <a:gd name="T22" fmla="*/ 19 w 32"/>
                  <a:gd name="T23" fmla="*/ 9 h 33"/>
                  <a:gd name="T24" fmla="*/ 18 w 32"/>
                  <a:gd name="T25" fmla="*/ 10 h 33"/>
                  <a:gd name="T26" fmla="*/ 11 w 32"/>
                  <a:gd name="T27" fmla="*/ 19 h 33"/>
                  <a:gd name="T28" fmla="*/ 8 w 32"/>
                  <a:gd name="T29" fmla="*/ 19 h 33"/>
                  <a:gd name="T30" fmla="*/ 7 w 32"/>
                  <a:gd name="T31" fmla="*/ 18 h 33"/>
                  <a:gd name="T32" fmla="*/ 7 w 32"/>
                  <a:gd name="T33" fmla="*/ 17 h 33"/>
                  <a:gd name="T34" fmla="*/ 7 w 32"/>
                  <a:gd name="T35"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3">
                    <a:moveTo>
                      <a:pt x="16" y="33"/>
                    </a:moveTo>
                    <a:cubicBezTo>
                      <a:pt x="17" y="31"/>
                      <a:pt x="17" y="31"/>
                      <a:pt x="17" y="31"/>
                    </a:cubicBezTo>
                    <a:cubicBezTo>
                      <a:pt x="32" y="14"/>
                      <a:pt x="32" y="14"/>
                      <a:pt x="32" y="14"/>
                    </a:cubicBezTo>
                    <a:cubicBezTo>
                      <a:pt x="16" y="0"/>
                      <a:pt x="16" y="0"/>
                      <a:pt x="16" y="0"/>
                    </a:cubicBezTo>
                    <a:cubicBezTo>
                      <a:pt x="1" y="16"/>
                      <a:pt x="1" y="16"/>
                      <a:pt x="1" y="16"/>
                    </a:cubicBezTo>
                    <a:cubicBezTo>
                      <a:pt x="0" y="18"/>
                      <a:pt x="0" y="18"/>
                      <a:pt x="0" y="18"/>
                    </a:cubicBezTo>
                    <a:lnTo>
                      <a:pt x="16" y="33"/>
                    </a:lnTo>
                    <a:close/>
                    <a:moveTo>
                      <a:pt x="7" y="16"/>
                    </a:moveTo>
                    <a:cubicBezTo>
                      <a:pt x="14" y="7"/>
                      <a:pt x="14" y="7"/>
                      <a:pt x="14" y="7"/>
                    </a:cubicBezTo>
                    <a:cubicBezTo>
                      <a:pt x="15" y="6"/>
                      <a:pt x="16" y="6"/>
                      <a:pt x="17" y="7"/>
                    </a:cubicBezTo>
                    <a:cubicBezTo>
                      <a:pt x="18" y="8"/>
                      <a:pt x="18" y="8"/>
                      <a:pt x="18" y="8"/>
                    </a:cubicBezTo>
                    <a:cubicBezTo>
                      <a:pt x="18" y="8"/>
                      <a:pt x="19" y="9"/>
                      <a:pt x="19" y="9"/>
                    </a:cubicBezTo>
                    <a:cubicBezTo>
                      <a:pt x="19" y="10"/>
                      <a:pt x="19" y="10"/>
                      <a:pt x="18" y="10"/>
                    </a:cubicBezTo>
                    <a:cubicBezTo>
                      <a:pt x="11" y="19"/>
                      <a:pt x="11" y="19"/>
                      <a:pt x="11" y="19"/>
                    </a:cubicBezTo>
                    <a:cubicBezTo>
                      <a:pt x="10" y="20"/>
                      <a:pt x="9" y="20"/>
                      <a:pt x="8" y="19"/>
                    </a:cubicBezTo>
                    <a:cubicBezTo>
                      <a:pt x="7" y="18"/>
                      <a:pt x="7" y="18"/>
                      <a:pt x="7" y="18"/>
                    </a:cubicBezTo>
                    <a:cubicBezTo>
                      <a:pt x="7" y="18"/>
                      <a:pt x="7" y="17"/>
                      <a:pt x="7" y="17"/>
                    </a:cubicBezTo>
                    <a:cubicBezTo>
                      <a:pt x="6" y="16"/>
                      <a:pt x="7" y="16"/>
                      <a:pt x="7"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8"/>
              <p:cNvSpPr>
                <a:spLocks noEditPoints="1"/>
              </p:cNvSpPr>
              <p:nvPr/>
            </p:nvSpPr>
            <p:spPr bwMode="auto">
              <a:xfrm>
                <a:off x="5070476" y="3895725"/>
                <a:ext cx="157163" cy="122238"/>
              </a:xfrm>
              <a:custGeom>
                <a:avLst/>
                <a:gdLst>
                  <a:gd name="T0" fmla="*/ 40 w 41"/>
                  <a:gd name="T1" fmla="*/ 15 h 32"/>
                  <a:gd name="T2" fmla="*/ 40 w 41"/>
                  <a:gd name="T3" fmla="*/ 15 h 32"/>
                  <a:gd name="T4" fmla="*/ 41 w 41"/>
                  <a:gd name="T5" fmla="*/ 13 h 32"/>
                  <a:gd name="T6" fmla="*/ 25 w 41"/>
                  <a:gd name="T7" fmla="*/ 0 h 32"/>
                  <a:gd name="T8" fmla="*/ 24 w 41"/>
                  <a:gd name="T9" fmla="*/ 0 h 32"/>
                  <a:gd name="T10" fmla="*/ 24 w 41"/>
                  <a:gd name="T11" fmla="*/ 0 h 32"/>
                  <a:gd name="T12" fmla="*/ 12 w 41"/>
                  <a:gd name="T13" fmla="*/ 31 h 32"/>
                  <a:gd name="T14" fmla="*/ 14 w 41"/>
                  <a:gd name="T15" fmla="*/ 31 h 32"/>
                  <a:gd name="T16" fmla="*/ 16 w 41"/>
                  <a:gd name="T17" fmla="*/ 30 h 32"/>
                  <a:gd name="T18" fmla="*/ 19 w 41"/>
                  <a:gd name="T19" fmla="*/ 24 h 32"/>
                  <a:gd name="T20" fmla="*/ 40 w 41"/>
                  <a:gd name="T21" fmla="*/ 15 h 32"/>
                  <a:gd name="T22" fmla="*/ 25 w 41"/>
                  <a:gd name="T23" fmla="*/ 19 h 32"/>
                  <a:gd name="T24" fmla="*/ 16 w 41"/>
                  <a:gd name="T25" fmla="*/ 21 h 32"/>
                  <a:gd name="T26" fmla="*/ 15 w 41"/>
                  <a:gd name="T27" fmla="*/ 23 h 32"/>
                  <a:gd name="T28" fmla="*/ 13 w 41"/>
                  <a:gd name="T29" fmla="*/ 23 h 32"/>
                  <a:gd name="T30" fmla="*/ 12 w 41"/>
                  <a:gd name="T31" fmla="*/ 22 h 32"/>
                  <a:gd name="T32" fmla="*/ 11 w 41"/>
                  <a:gd name="T33" fmla="*/ 15 h 32"/>
                  <a:gd name="T34" fmla="*/ 13 w 41"/>
                  <a:gd name="T35" fmla="*/ 12 h 32"/>
                  <a:gd name="T36" fmla="*/ 24 w 41"/>
                  <a:gd name="T37" fmla="*/ 16 h 32"/>
                  <a:gd name="T38" fmla="*/ 33 w 41"/>
                  <a:gd name="T39" fmla="*/ 17 h 32"/>
                  <a:gd name="T40" fmla="*/ 25 w 41"/>
                  <a:gd name="T41"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2">
                    <a:moveTo>
                      <a:pt x="40" y="15"/>
                    </a:moveTo>
                    <a:cubicBezTo>
                      <a:pt x="40" y="15"/>
                      <a:pt x="40" y="15"/>
                      <a:pt x="40" y="15"/>
                    </a:cubicBezTo>
                    <a:cubicBezTo>
                      <a:pt x="40" y="15"/>
                      <a:pt x="40" y="14"/>
                      <a:pt x="41" y="13"/>
                    </a:cubicBezTo>
                    <a:cubicBezTo>
                      <a:pt x="25" y="0"/>
                      <a:pt x="25" y="0"/>
                      <a:pt x="25" y="0"/>
                    </a:cubicBezTo>
                    <a:cubicBezTo>
                      <a:pt x="25" y="0"/>
                      <a:pt x="25" y="0"/>
                      <a:pt x="24" y="0"/>
                    </a:cubicBezTo>
                    <a:cubicBezTo>
                      <a:pt x="24" y="0"/>
                      <a:pt x="24" y="0"/>
                      <a:pt x="24" y="0"/>
                    </a:cubicBezTo>
                    <a:cubicBezTo>
                      <a:pt x="12" y="3"/>
                      <a:pt x="0" y="16"/>
                      <a:pt x="12" y="31"/>
                    </a:cubicBezTo>
                    <a:cubicBezTo>
                      <a:pt x="13" y="31"/>
                      <a:pt x="14" y="32"/>
                      <a:pt x="14" y="31"/>
                    </a:cubicBezTo>
                    <a:cubicBezTo>
                      <a:pt x="15" y="31"/>
                      <a:pt x="16" y="30"/>
                      <a:pt x="16" y="30"/>
                    </a:cubicBezTo>
                    <a:cubicBezTo>
                      <a:pt x="16" y="28"/>
                      <a:pt x="17" y="26"/>
                      <a:pt x="19" y="24"/>
                    </a:cubicBezTo>
                    <a:cubicBezTo>
                      <a:pt x="22" y="20"/>
                      <a:pt x="33" y="26"/>
                      <a:pt x="40" y="15"/>
                    </a:cubicBezTo>
                    <a:close/>
                    <a:moveTo>
                      <a:pt x="25" y="19"/>
                    </a:moveTo>
                    <a:cubicBezTo>
                      <a:pt x="22" y="19"/>
                      <a:pt x="19" y="19"/>
                      <a:pt x="16" y="21"/>
                    </a:cubicBezTo>
                    <a:cubicBezTo>
                      <a:pt x="16" y="22"/>
                      <a:pt x="15" y="22"/>
                      <a:pt x="15" y="23"/>
                    </a:cubicBezTo>
                    <a:cubicBezTo>
                      <a:pt x="14" y="23"/>
                      <a:pt x="14" y="23"/>
                      <a:pt x="13" y="23"/>
                    </a:cubicBezTo>
                    <a:cubicBezTo>
                      <a:pt x="12" y="23"/>
                      <a:pt x="12" y="23"/>
                      <a:pt x="12" y="22"/>
                    </a:cubicBezTo>
                    <a:cubicBezTo>
                      <a:pt x="11" y="20"/>
                      <a:pt x="11" y="18"/>
                      <a:pt x="11" y="15"/>
                    </a:cubicBezTo>
                    <a:cubicBezTo>
                      <a:pt x="12" y="14"/>
                      <a:pt x="12" y="13"/>
                      <a:pt x="13" y="12"/>
                    </a:cubicBezTo>
                    <a:cubicBezTo>
                      <a:pt x="16" y="15"/>
                      <a:pt x="19" y="17"/>
                      <a:pt x="24" y="16"/>
                    </a:cubicBezTo>
                    <a:cubicBezTo>
                      <a:pt x="27" y="16"/>
                      <a:pt x="30" y="16"/>
                      <a:pt x="33" y="17"/>
                    </a:cubicBezTo>
                    <a:cubicBezTo>
                      <a:pt x="30" y="18"/>
                      <a:pt x="27" y="19"/>
                      <a:pt x="25"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5" name="组合 29"/>
          <p:cNvGrpSpPr/>
          <p:nvPr/>
        </p:nvGrpSpPr>
        <p:grpSpPr>
          <a:xfrm>
            <a:off x="6566611" y="1605655"/>
            <a:ext cx="957942" cy="957943"/>
            <a:chOff x="8694520" y="2506631"/>
            <a:chExt cx="1277257" cy="1277257"/>
          </a:xfrm>
        </p:grpSpPr>
        <p:sp>
          <p:nvSpPr>
            <p:cNvPr id="25" name="椭圆 24"/>
            <p:cNvSpPr/>
            <p:nvPr/>
          </p:nvSpPr>
          <p:spPr>
            <a:xfrm>
              <a:off x="8694520" y="2506631"/>
              <a:ext cx="1277257" cy="1277257"/>
            </a:xfrm>
            <a:prstGeom prst="ellipse">
              <a:avLst/>
            </a:prstGeom>
            <a:solidFill>
              <a:srgbClr val="534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3"/>
            <p:cNvSpPr>
              <a:spLocks noEditPoints="1"/>
            </p:cNvSpPr>
            <p:nvPr/>
          </p:nvSpPr>
          <p:spPr bwMode="auto">
            <a:xfrm>
              <a:off x="8971681" y="2819873"/>
              <a:ext cx="722933" cy="593971"/>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1" name="文本框 30"/>
          <p:cNvSpPr txBox="1"/>
          <p:nvPr/>
        </p:nvSpPr>
        <p:spPr>
          <a:xfrm>
            <a:off x="1051560" y="3080973"/>
            <a:ext cx="1623059" cy="448019"/>
          </a:xfrm>
          <a:prstGeom prst="rect">
            <a:avLst/>
          </a:prstGeom>
          <a:noFill/>
        </p:spPr>
        <p:txBody>
          <a:bodyPr wrap="square" lIns="77925" tIns="38963" rIns="77925" bIns="38963" rtlCol="0">
            <a:spAutoFit/>
          </a:bodyPr>
          <a:lstStyle/>
          <a:p>
            <a:r>
              <a:rPr lang="zh-CN" altLang="en-US" sz="2400" dirty="0">
                <a:solidFill>
                  <a:srgbClr val="000000">
                    <a:lumMod val="75000"/>
                    <a:lumOff val="25000"/>
                  </a:srgbClr>
                </a:solidFill>
                <a:latin typeface="微软雅黑" pitchFamily="34" charset="-122"/>
                <a:ea typeface="微软雅黑" pitchFamily="34" charset="-122"/>
              </a:rPr>
              <a:t>法律法规</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2" name="文本框 31"/>
          <p:cNvSpPr txBox="1"/>
          <p:nvPr/>
        </p:nvSpPr>
        <p:spPr>
          <a:xfrm>
            <a:off x="785788" y="3571882"/>
            <a:ext cx="2198093" cy="509574"/>
          </a:xfrm>
          <a:prstGeom prst="rect">
            <a:avLst/>
          </a:prstGeom>
          <a:noFill/>
        </p:spPr>
        <p:txBody>
          <a:bodyPr wrap="square" lIns="77925" tIns="38963" rIns="77925" bIns="38963" rtlCol="0">
            <a:spAutoFit/>
          </a:bodyPr>
          <a:lstStyle/>
          <a:p>
            <a:pPr algn="ct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证券法</a:t>
            </a:r>
            <a:r>
              <a:rPr lang="en-US" altLang="zh-CN" sz="1400" dirty="0">
                <a:latin typeface="微软雅黑" pitchFamily="34" charset="-122"/>
                <a:ea typeface="微软雅黑" pitchFamily="34" charset="-122"/>
              </a:rPr>
              <a:t>》</a:t>
            </a:r>
          </a:p>
          <a:p>
            <a:pPr algn="ct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证券登记结算管理办法</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35" name="文本框 34"/>
          <p:cNvSpPr txBox="1"/>
          <p:nvPr/>
        </p:nvSpPr>
        <p:spPr>
          <a:xfrm>
            <a:off x="3648803" y="3067119"/>
            <a:ext cx="1623059" cy="448019"/>
          </a:xfrm>
          <a:prstGeom prst="rect">
            <a:avLst/>
          </a:prstGeom>
          <a:noFill/>
        </p:spPr>
        <p:txBody>
          <a:bodyPr wrap="square" lIns="77925" tIns="38963" rIns="77925" bIns="38963" rtlCol="0">
            <a:spAutoFit/>
          </a:bodyPr>
          <a:lstStyle/>
          <a:p>
            <a:r>
              <a:rPr lang="zh-CN" altLang="en-US" sz="2400" dirty="0">
                <a:solidFill>
                  <a:srgbClr val="000000">
                    <a:lumMod val="75000"/>
                    <a:lumOff val="25000"/>
                  </a:srgbClr>
                </a:solidFill>
                <a:latin typeface="微软雅黑" pitchFamily="34" charset="-122"/>
                <a:ea typeface="微软雅黑" pitchFamily="34" charset="-122"/>
              </a:rPr>
              <a:t>业务规则</a:t>
            </a:r>
            <a:r>
              <a:rPr lang="en-US" altLang="zh-CN" sz="2400" dirty="0">
                <a:solidFill>
                  <a:srgbClr val="000000">
                    <a:lumMod val="75000"/>
                    <a:lumOff val="25000"/>
                  </a:srgbClr>
                </a:solidFill>
                <a:latin typeface="微软雅黑" pitchFamily="34" charset="-122"/>
                <a:ea typeface="微软雅黑" pitchFamily="34" charset="-122"/>
              </a:rPr>
              <a:t> </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6" name="文本框 35"/>
          <p:cNvSpPr txBox="1"/>
          <p:nvPr/>
        </p:nvSpPr>
        <p:spPr>
          <a:xfrm>
            <a:off x="3582860" y="3561566"/>
            <a:ext cx="1846397" cy="355686"/>
          </a:xfrm>
          <a:prstGeom prst="rect">
            <a:avLst/>
          </a:prstGeom>
          <a:noFill/>
        </p:spPr>
        <p:txBody>
          <a:bodyPr wrap="square" lIns="77925" tIns="38963" rIns="77925" bIns="38963" rtlCol="0">
            <a:spAutoFit/>
          </a:bodyPr>
          <a:lstStyle/>
          <a:p>
            <a:pPr algn="ct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证券登记规则</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38" name="文本框 37"/>
          <p:cNvSpPr txBox="1"/>
          <p:nvPr/>
        </p:nvSpPr>
        <p:spPr>
          <a:xfrm>
            <a:off x="6439779" y="3063366"/>
            <a:ext cx="1956902" cy="448019"/>
          </a:xfrm>
          <a:prstGeom prst="rect">
            <a:avLst/>
          </a:prstGeom>
          <a:noFill/>
        </p:spPr>
        <p:txBody>
          <a:bodyPr wrap="square" lIns="77925" tIns="38963" rIns="77925" bIns="38963" rtlCol="0">
            <a:spAutoFit/>
          </a:bodyPr>
          <a:lstStyle/>
          <a:p>
            <a:r>
              <a:rPr lang="zh-CN" altLang="en-US" sz="2400" dirty="0">
                <a:solidFill>
                  <a:srgbClr val="000000">
                    <a:lumMod val="75000"/>
                    <a:lumOff val="25000"/>
                  </a:srgbClr>
                </a:solidFill>
                <a:latin typeface="微软雅黑" pitchFamily="34" charset="-122"/>
                <a:ea typeface="微软雅黑" pitchFamily="34" charset="-122"/>
              </a:rPr>
              <a:t>业务指南</a:t>
            </a:r>
            <a:r>
              <a:rPr lang="en-US" altLang="zh-CN" sz="2400" dirty="0">
                <a:solidFill>
                  <a:srgbClr val="000000">
                    <a:lumMod val="75000"/>
                    <a:lumOff val="25000"/>
                  </a:srgbClr>
                </a:solidFill>
                <a:latin typeface="微软雅黑" pitchFamily="34" charset="-122"/>
                <a:ea typeface="微软雅黑" pitchFamily="34" charset="-122"/>
              </a:rPr>
              <a:t> </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9" name="文本框 38"/>
          <p:cNvSpPr txBox="1"/>
          <p:nvPr/>
        </p:nvSpPr>
        <p:spPr>
          <a:xfrm>
            <a:off x="6000760" y="3540987"/>
            <a:ext cx="2786082" cy="725018"/>
          </a:xfrm>
          <a:prstGeom prst="rect">
            <a:avLst/>
          </a:prstGeom>
          <a:noFill/>
        </p:spPr>
        <p:txBody>
          <a:bodyPr wrap="square" lIns="77925" tIns="38963" rIns="77925" bIns="38963" rtlCol="0">
            <a:spAutoFit/>
          </a:bodyPr>
          <a:lstStyle/>
          <a:p>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证券持有人名册服务业务指引</a:t>
            </a:r>
            <a:r>
              <a:rPr lang="en-US" altLang="zh-CN" sz="1400" dirty="0">
                <a:latin typeface="微软雅黑" pitchFamily="34" charset="-122"/>
                <a:ea typeface="微软雅黑" pitchFamily="34" charset="-122"/>
              </a:rPr>
              <a:t>》</a:t>
            </a:r>
          </a:p>
          <a:p>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中国结算北京分公司发行人业务指南</a:t>
            </a:r>
            <a:r>
              <a:rPr lang="en-US" altLang="zh-CN" sz="1400" dirty="0">
                <a:latin typeface="微软雅黑" pitchFamily="34" charset="-122"/>
                <a:ea typeface="微软雅黑" pitchFamily="34" charset="-122"/>
              </a:rPr>
              <a:t>》</a:t>
            </a:r>
          </a:p>
        </p:txBody>
      </p:sp>
      <p:sp>
        <p:nvSpPr>
          <p:cNvPr id="34" name="Rectangle 32"/>
          <p:cNvSpPr>
            <a:spLocks noChangeArrowheads="1"/>
          </p:cNvSpPr>
          <p:nvPr/>
        </p:nvSpPr>
        <p:spPr bwMode="auto">
          <a:xfrm>
            <a:off x="500034"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名册服务适用的规则</a:t>
            </a:r>
          </a:p>
        </p:txBody>
      </p:sp>
      <p:pic>
        <p:nvPicPr>
          <p:cNvPr id="37" name="Picture 2" descr="http://www.indexedu.net/data/uploads/2013-01/20130105164143.jpg"/>
          <p:cNvPicPr>
            <a:picLocks noChangeAspect="1" noChangeArrowheads="1"/>
          </p:cNvPicPr>
          <p:nvPr/>
        </p:nvPicPr>
        <p:blipFill>
          <a:blip r:embed="rId2" cstate="print"/>
          <a:srcRect/>
          <a:stretch>
            <a:fillRect/>
          </a:stretch>
        </p:blipFill>
        <p:spPr bwMode="auto">
          <a:xfrm>
            <a:off x="60448" y="624910"/>
            <a:ext cx="1868346" cy="1089584"/>
          </a:xfrm>
          <a:prstGeom prst="rect">
            <a:avLst/>
          </a:prstGeom>
          <a:ln>
            <a:noFill/>
          </a:ln>
          <a:effectLst>
            <a:softEdge rad="112500"/>
          </a:effectLst>
        </p:spPr>
      </p:pic>
      <p:sp>
        <p:nvSpPr>
          <p:cNvPr id="2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68</a:t>
            </a:fld>
            <a:endParaRPr lang="en-US" altLang="zh-CN" dirty="0"/>
          </a:p>
        </p:txBody>
      </p:sp>
    </p:spTree>
    <p:extLst>
      <p:ext uri="{BB962C8B-B14F-4D97-AF65-F5344CB8AC3E}">
        <p14:creationId xmlns:p14="http://schemas.microsoft.com/office/powerpoint/2010/main" xmlns="" val="409403949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in)">
                                      <p:cBhvr>
                                        <p:cTn id="7" dur="500"/>
                                        <p:tgtEl>
                                          <p:spTgt spid="3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ox(in)">
                                      <p:cBhvr>
                                        <p:cTn id="17" dur="500"/>
                                        <p:tgtEl>
                                          <p:spTgt spid="35"/>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ox(in)">
                                      <p:cBhvr>
                                        <p:cTn id="27" dur="500"/>
                                        <p:tgtEl>
                                          <p:spTgt spid="38"/>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5" grpId="0"/>
      <p:bldP spid="36" grpId="0"/>
      <p:bldP spid="38" grpId="0"/>
      <p:bldP spid="3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85786" y="857238"/>
          <a:ext cx="7715304" cy="3634655"/>
        </p:xfrm>
        <a:graphic>
          <a:graphicData uri="http://schemas.openxmlformats.org/drawingml/2006/table">
            <a:tbl>
              <a:tblPr firstRow="1" bandRow="1">
                <a:tableStyleId>{5C22544A-7EE6-4342-B048-85BDC9FD1C3A}</a:tableStyleId>
              </a:tblPr>
              <a:tblGrid>
                <a:gridCol w="857256"/>
                <a:gridCol w="1571635"/>
                <a:gridCol w="2571769"/>
                <a:gridCol w="2714644"/>
              </a:tblGrid>
              <a:tr h="448619">
                <a:tc>
                  <a:txBody>
                    <a:bodyPr/>
                    <a:lstStyle/>
                    <a:p>
                      <a:pPr algn="ctr"/>
                      <a:r>
                        <a:rPr lang="zh-CN" altLang="en-US" sz="1400" dirty="0" smtClean="0">
                          <a:solidFill>
                            <a:schemeClr val="tx1"/>
                          </a:solidFill>
                          <a:latin typeface="微软雅黑" pitchFamily="34" charset="-122"/>
                          <a:ea typeface="微软雅黑" pitchFamily="34" charset="-122"/>
                        </a:rPr>
                        <a:t>序号</a:t>
                      </a:r>
                      <a:endParaRPr lang="zh-CN" altLang="en-US" sz="1400" dirty="0">
                        <a:solidFill>
                          <a:schemeClr val="tx1"/>
                        </a:solidFill>
                        <a:latin typeface="微软雅黑" pitchFamily="34" charset="-122"/>
                        <a:ea typeface="微软雅黑" pitchFamily="34" charset="-122"/>
                      </a:endParaRPr>
                    </a:p>
                  </a:txBody>
                  <a:tcPr marT="34290" marB="34290" anchor="ctr"/>
                </a:tc>
                <a:tc>
                  <a:txBody>
                    <a:bodyPr/>
                    <a:lstStyle/>
                    <a:p>
                      <a:pPr algn="ctr"/>
                      <a:r>
                        <a:rPr lang="zh-CN" altLang="en-US" sz="1400" dirty="0" smtClean="0">
                          <a:solidFill>
                            <a:schemeClr val="tx1"/>
                          </a:solidFill>
                          <a:latin typeface="微软雅黑" pitchFamily="34" charset="-122"/>
                          <a:ea typeface="微软雅黑" pitchFamily="34" charset="-122"/>
                        </a:rPr>
                        <a:t>下发方式</a:t>
                      </a:r>
                      <a:endParaRPr lang="zh-CN" altLang="en-US" sz="1400" dirty="0">
                        <a:solidFill>
                          <a:schemeClr val="tx1"/>
                        </a:solidFill>
                        <a:latin typeface="微软雅黑" pitchFamily="34" charset="-122"/>
                        <a:ea typeface="微软雅黑" pitchFamily="34" charset="-122"/>
                      </a:endParaRPr>
                    </a:p>
                  </a:txBody>
                  <a:tcPr marT="34290" marB="34290" anchor="ctr"/>
                </a:tc>
                <a:tc>
                  <a:txBody>
                    <a:bodyPr/>
                    <a:lstStyle/>
                    <a:p>
                      <a:pPr algn="ctr"/>
                      <a:r>
                        <a:rPr lang="zh-CN" altLang="en-US" sz="1400" dirty="0" smtClean="0">
                          <a:solidFill>
                            <a:schemeClr val="tx1"/>
                          </a:solidFill>
                          <a:latin typeface="微软雅黑" pitchFamily="34" charset="-122"/>
                          <a:ea typeface="微软雅黑" pitchFamily="34" charset="-122"/>
                        </a:rPr>
                        <a:t>查询项目</a:t>
                      </a:r>
                      <a:endParaRPr lang="zh-CN" altLang="en-US" sz="1400" dirty="0">
                        <a:solidFill>
                          <a:schemeClr val="tx1"/>
                        </a:solidFill>
                        <a:latin typeface="微软雅黑" pitchFamily="34" charset="-122"/>
                        <a:ea typeface="微软雅黑" pitchFamily="34" charset="-122"/>
                      </a:endParaRPr>
                    </a:p>
                  </a:txBody>
                  <a:tcPr marT="34290" marB="34290" anchor="ctr"/>
                </a:tc>
                <a:tc>
                  <a:txBody>
                    <a:bodyPr/>
                    <a:lstStyle/>
                    <a:p>
                      <a:pPr algn="ctr"/>
                      <a:r>
                        <a:rPr lang="zh-CN" altLang="en-US" sz="1400" dirty="0" smtClean="0">
                          <a:solidFill>
                            <a:schemeClr val="tx1"/>
                          </a:solidFill>
                          <a:latin typeface="微软雅黑" pitchFamily="34" charset="-122"/>
                          <a:ea typeface="微软雅黑" pitchFamily="34" charset="-122"/>
                        </a:rPr>
                        <a:t>注意事项</a:t>
                      </a:r>
                      <a:endParaRPr lang="zh-CN" altLang="en-US" sz="1400" dirty="0">
                        <a:solidFill>
                          <a:schemeClr val="tx1"/>
                        </a:solidFill>
                        <a:latin typeface="微软雅黑" pitchFamily="34" charset="-122"/>
                        <a:ea typeface="微软雅黑" pitchFamily="34" charset="-122"/>
                      </a:endParaRPr>
                    </a:p>
                  </a:txBody>
                  <a:tcPr marT="34290" marB="34290" anchor="ctr"/>
                </a:tc>
              </a:tr>
              <a:tr h="382648">
                <a:tc>
                  <a:txBody>
                    <a:bodyPr/>
                    <a:lstStyle/>
                    <a:p>
                      <a:pPr algn="ctr"/>
                      <a:r>
                        <a:rPr lang="en-US" altLang="zh-CN" sz="1100" dirty="0" smtClean="0"/>
                        <a:t>1</a:t>
                      </a:r>
                      <a:endParaRPr lang="zh-CN" altLang="en-US" sz="1100" dirty="0"/>
                    </a:p>
                  </a:txBody>
                  <a:tcPr marT="34290" marB="34290" anchor="ctr"/>
                </a:tc>
                <a:tc rowSpan="3">
                  <a:txBody>
                    <a:bodyPr/>
                    <a:lstStyle/>
                    <a:p>
                      <a:pPr algn="l">
                        <a:spcAft>
                          <a:spcPts val="0"/>
                        </a:spcAft>
                      </a:pPr>
                      <a:r>
                        <a:rPr lang="zh-CN" altLang="en-US" sz="1100" kern="100" dirty="0" smtClean="0">
                          <a:latin typeface="微软雅黑" pitchFamily="34" charset="-122"/>
                          <a:ea typeface="微软雅黑" pitchFamily="34" charset="-122"/>
                          <a:cs typeface="Times New Roman"/>
                        </a:rPr>
                        <a:t>申请查询类</a:t>
                      </a:r>
                      <a:endParaRPr lang="zh-CN" sz="1100" kern="100" dirty="0">
                        <a:latin typeface="微软雅黑" pitchFamily="34" charset="-122"/>
                        <a:ea typeface="微软雅黑" pitchFamily="34" charset="-122"/>
                        <a:cs typeface="Times New Roman"/>
                      </a:endParaRPr>
                    </a:p>
                  </a:txBody>
                  <a:tcPr marL="68580" marR="68580" marT="0" marB="0" anchor="ctr">
                    <a:solidFill>
                      <a:srgbClr val="BAE18F"/>
                    </a:solidFill>
                  </a:tcPr>
                </a:tc>
                <a:tc>
                  <a:txBody>
                    <a:bodyPr/>
                    <a:lstStyle/>
                    <a:p>
                      <a:pPr algn="l">
                        <a:spcAft>
                          <a:spcPts val="0"/>
                        </a:spcAft>
                      </a:pPr>
                      <a:r>
                        <a:rPr lang="zh-CN" sz="1100" kern="100" dirty="0" smtClean="0">
                          <a:latin typeface="微软雅黑" pitchFamily="34" charset="-122"/>
                          <a:ea typeface="微软雅黑" pitchFamily="34" charset="-122"/>
                          <a:cs typeface="Times New Roman"/>
                        </a:rPr>
                        <a:t>持有</a:t>
                      </a:r>
                      <a:r>
                        <a:rPr lang="zh-CN" sz="1100" kern="100" dirty="0">
                          <a:latin typeface="微软雅黑" pitchFamily="34" charset="-122"/>
                          <a:ea typeface="微软雅黑" pitchFamily="34" charset="-122"/>
                          <a:cs typeface="Times New Roman"/>
                        </a:rPr>
                        <a:t>人名册</a:t>
                      </a:r>
                      <a:r>
                        <a:rPr lang="zh-CN" sz="1100" kern="100" dirty="0" smtClean="0">
                          <a:latin typeface="微软雅黑" pitchFamily="34" charset="-122"/>
                          <a:ea typeface="微软雅黑" pitchFamily="34" charset="-122"/>
                          <a:cs typeface="Times New Roman"/>
                        </a:rPr>
                        <a:t>查询</a:t>
                      </a:r>
                      <a:r>
                        <a:rPr lang="zh-CN" altLang="en-US" sz="1100" kern="100" dirty="0" smtClean="0">
                          <a:latin typeface="微软雅黑" pitchFamily="34" charset="-122"/>
                          <a:ea typeface="微软雅黑" pitchFamily="34" charset="-122"/>
                          <a:cs typeface="Times New Roman"/>
                        </a:rPr>
                        <a:t>（不定期）</a:t>
                      </a:r>
                      <a:endParaRPr lang="zh-CN" sz="1100" kern="100" dirty="0">
                        <a:latin typeface="微软雅黑" pitchFamily="34" charset="-122"/>
                        <a:ea typeface="微软雅黑" pitchFamily="34" charset="-122"/>
                        <a:cs typeface="Times New Roman"/>
                      </a:endParaRPr>
                    </a:p>
                  </a:txBody>
                  <a:tcPr marL="68580" marR="68580" marT="0" marB="0" anchor="ctr">
                    <a:solidFill>
                      <a:srgbClr val="BAE18F"/>
                    </a:solidFill>
                  </a:tcPr>
                </a:tc>
                <a:tc>
                  <a:txBody>
                    <a:bodyPr/>
                    <a:lstStyle/>
                    <a:p>
                      <a:r>
                        <a:rPr lang="zh-CN" altLang="en-US" sz="1100" dirty="0" smtClean="0">
                          <a:latin typeface="微软雅黑" pitchFamily="34" charset="-122"/>
                          <a:ea typeface="微软雅黑" pitchFamily="34" charset="-122"/>
                        </a:rPr>
                        <a:t>需经审核后下发</a:t>
                      </a:r>
                      <a:endParaRPr lang="zh-CN" altLang="en-US" sz="1100" dirty="0">
                        <a:latin typeface="微软雅黑" pitchFamily="34" charset="-122"/>
                        <a:ea typeface="微软雅黑" pitchFamily="34" charset="-122"/>
                      </a:endParaRPr>
                    </a:p>
                  </a:txBody>
                  <a:tcPr marT="34290" marB="34290" anchor="ctr">
                    <a:solidFill>
                      <a:srgbClr val="BAE18F"/>
                    </a:solidFill>
                  </a:tcPr>
                </a:tc>
              </a:tr>
              <a:tr h="356258">
                <a:tc>
                  <a:txBody>
                    <a:bodyPr/>
                    <a:lstStyle/>
                    <a:p>
                      <a:pPr algn="ctr"/>
                      <a:r>
                        <a:rPr lang="en-US" altLang="zh-CN" sz="1100" dirty="0" smtClean="0"/>
                        <a:t>2</a:t>
                      </a:r>
                      <a:endParaRPr lang="zh-CN" altLang="en-US" sz="1100" dirty="0"/>
                    </a:p>
                  </a:txBody>
                  <a:tcPr marT="34290" marB="34290" anchor="ctr"/>
                </a:tc>
                <a:tc vMerge="1">
                  <a:txBody>
                    <a:bodyPr/>
                    <a:lstStyle/>
                    <a:p>
                      <a:pPr algn="l">
                        <a:spcAft>
                          <a:spcPts val="0"/>
                        </a:spcAft>
                      </a:pP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algn="l">
                        <a:spcAft>
                          <a:spcPts val="0"/>
                        </a:spcAft>
                      </a:pPr>
                      <a:r>
                        <a:rPr lang="zh-CN" sz="1100" kern="100" dirty="0">
                          <a:latin typeface="微软雅黑" pitchFamily="34" charset="-122"/>
                          <a:ea typeface="微软雅黑" pitchFamily="34" charset="-122"/>
                          <a:cs typeface="Times New Roman"/>
                        </a:rPr>
                        <a:t>股本结构查询</a:t>
                      </a:r>
                    </a:p>
                  </a:txBody>
                  <a:tcPr marL="68580" marR="68580" marT="0" marB="0" anchor="ctr">
                    <a:solidFill>
                      <a:srgbClr val="BAE18F"/>
                    </a:solidFill>
                  </a:tcPr>
                </a:tc>
                <a:tc>
                  <a:txBody>
                    <a:bodyPr/>
                    <a:lstStyle/>
                    <a:p>
                      <a:r>
                        <a:rPr lang="zh-CN" altLang="en-US" sz="1100" dirty="0" smtClean="0">
                          <a:latin typeface="微软雅黑" pitchFamily="34" charset="-122"/>
                          <a:ea typeface="微软雅黑" pitchFamily="34" charset="-122"/>
                        </a:rPr>
                        <a:t>申请后无需审核即可下发</a:t>
                      </a:r>
                      <a:endParaRPr lang="zh-CN" altLang="en-US" sz="1100" dirty="0">
                        <a:latin typeface="微软雅黑" pitchFamily="34" charset="-122"/>
                        <a:ea typeface="微软雅黑" pitchFamily="34" charset="-122"/>
                      </a:endParaRPr>
                    </a:p>
                  </a:txBody>
                  <a:tcPr marT="34290" marB="34290" anchor="ctr">
                    <a:solidFill>
                      <a:srgbClr val="BAE18F"/>
                    </a:solidFill>
                  </a:tcPr>
                </a:tc>
              </a:tr>
              <a:tr h="356258">
                <a:tc>
                  <a:txBody>
                    <a:bodyPr/>
                    <a:lstStyle/>
                    <a:p>
                      <a:pPr algn="ctr"/>
                      <a:r>
                        <a:rPr lang="en-US" altLang="zh-CN" sz="1100" dirty="0" smtClean="0"/>
                        <a:t>3</a:t>
                      </a:r>
                      <a:endParaRPr lang="zh-CN" altLang="en-US" sz="1100" dirty="0"/>
                    </a:p>
                  </a:txBody>
                  <a:tcPr marT="34290" marB="34290" anchor="ctr"/>
                </a:tc>
                <a:tc vMerge="1">
                  <a:txBody>
                    <a:bodyPr/>
                    <a:lstStyle/>
                    <a:p>
                      <a:pPr algn="l">
                        <a:spcAft>
                          <a:spcPts val="0"/>
                        </a:spcAft>
                      </a:pP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algn="l">
                        <a:spcAft>
                          <a:spcPts val="0"/>
                        </a:spcAft>
                      </a:pPr>
                      <a:r>
                        <a:rPr lang="zh-CN" sz="1100" kern="100" dirty="0">
                          <a:latin typeface="微软雅黑" pitchFamily="34" charset="-122"/>
                          <a:ea typeface="微软雅黑" pitchFamily="34" charset="-122"/>
                          <a:cs typeface="Times New Roman"/>
                        </a:rPr>
                        <a:t>股份冻结数据查询</a:t>
                      </a:r>
                    </a:p>
                  </a:txBody>
                  <a:tcPr marL="68580" marR="68580" marT="0" marB="0" anchor="ctr">
                    <a:solidFill>
                      <a:srgbClr val="BAE18F"/>
                    </a:solidFill>
                  </a:tcPr>
                </a:tc>
                <a:tc>
                  <a:txBody>
                    <a:bodyPr/>
                    <a:lstStyle/>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100" dirty="0" smtClean="0">
                          <a:latin typeface="微软雅黑" pitchFamily="34" charset="-122"/>
                          <a:ea typeface="微软雅黑" pitchFamily="34" charset="-122"/>
                        </a:rPr>
                        <a:t>申请后无需审核即可下发</a:t>
                      </a:r>
                    </a:p>
                  </a:txBody>
                  <a:tcPr marT="34290" marB="34290" anchor="ctr">
                    <a:solidFill>
                      <a:srgbClr val="BAE18F"/>
                    </a:solidFill>
                  </a:tcPr>
                </a:tc>
              </a:tr>
              <a:tr h="388620">
                <a:tc>
                  <a:txBody>
                    <a:bodyPr/>
                    <a:lstStyle/>
                    <a:p>
                      <a:pPr algn="ctr"/>
                      <a:r>
                        <a:rPr lang="en-US" altLang="zh-CN" sz="1100" dirty="0" smtClean="0"/>
                        <a:t>4</a:t>
                      </a:r>
                      <a:endParaRPr lang="zh-CN" altLang="en-US" sz="1100" dirty="0"/>
                    </a:p>
                  </a:txBody>
                  <a:tcPr marT="34290" marB="34290" anchor="ctr"/>
                </a:tc>
                <a:tc rowSpan="4">
                  <a:txBody>
                    <a:bodyPr/>
                    <a:lstStyle/>
                    <a:p>
                      <a:pPr algn="l">
                        <a:spcAft>
                          <a:spcPts val="0"/>
                        </a:spcAft>
                      </a:pPr>
                      <a:r>
                        <a:rPr lang="zh-CN" altLang="en-US" sz="1100" kern="100" dirty="0" smtClean="0">
                          <a:latin typeface="微软雅黑" pitchFamily="34" charset="-122"/>
                          <a:ea typeface="微软雅黑" pitchFamily="34" charset="-122"/>
                          <a:cs typeface="Times New Roman"/>
                        </a:rPr>
                        <a:t>主动下发类</a:t>
                      </a:r>
                      <a:endParaRPr lang="zh-CN" sz="1100" kern="100" dirty="0">
                        <a:latin typeface="微软雅黑" pitchFamily="34" charset="-122"/>
                        <a:ea typeface="微软雅黑" pitchFamily="34" charset="-122"/>
                        <a:cs typeface="Times New Roman"/>
                      </a:endParaRPr>
                    </a:p>
                  </a:txBody>
                  <a:tcPr marL="68580" marR="68580" marT="0" marB="0" anchor="ctr">
                    <a:solidFill>
                      <a:srgbClr val="FFFF99"/>
                    </a:solidFill>
                  </a:tcPr>
                </a:tc>
                <a:tc>
                  <a:txBody>
                    <a:bodyPr/>
                    <a:lstStyle/>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100" kern="100" dirty="0" smtClean="0">
                          <a:latin typeface="微软雅黑" pitchFamily="34" charset="-122"/>
                          <a:ea typeface="微软雅黑" pitchFamily="34" charset="-122"/>
                          <a:cs typeface="Times New Roman"/>
                        </a:rPr>
                        <a:t>持有人名册查询（定期）</a:t>
                      </a:r>
                    </a:p>
                  </a:txBody>
                  <a:tcPr marL="68580" marR="68580" marT="0" marB="0" anchor="ctr">
                    <a:solidFill>
                      <a:srgbClr val="FFFF99"/>
                    </a:solidFill>
                  </a:tcPr>
                </a:tc>
                <a:tc>
                  <a:txBody>
                    <a:bodyPr/>
                    <a:lstStyle/>
                    <a:p>
                      <a:r>
                        <a:rPr lang="zh-CN" altLang="en-US" sz="1100" dirty="0" smtClean="0">
                          <a:latin typeface="微软雅黑" pitchFamily="34" charset="-122"/>
                          <a:ea typeface="微软雅黑" pitchFamily="34" charset="-122"/>
                        </a:rPr>
                        <a:t>主动下发名册在系统中仅可保留六个月，需及时下载</a:t>
                      </a:r>
                      <a:endParaRPr lang="zh-CN" altLang="en-US" sz="1100" dirty="0">
                        <a:latin typeface="微软雅黑" pitchFamily="34" charset="-122"/>
                        <a:ea typeface="微软雅黑" pitchFamily="34" charset="-122"/>
                      </a:endParaRPr>
                    </a:p>
                  </a:txBody>
                  <a:tcPr marT="34290" marB="34290" anchor="ctr">
                    <a:solidFill>
                      <a:srgbClr val="FFFF99"/>
                    </a:solidFill>
                  </a:tcPr>
                </a:tc>
              </a:tr>
              <a:tr h="388620">
                <a:tc>
                  <a:txBody>
                    <a:bodyPr/>
                    <a:lstStyle/>
                    <a:p>
                      <a:pPr algn="ctr"/>
                      <a:r>
                        <a:rPr lang="en-US" altLang="zh-CN" sz="1100" dirty="0" smtClean="0"/>
                        <a:t>5</a:t>
                      </a:r>
                      <a:endParaRPr lang="zh-CN" altLang="en-US" sz="1100" dirty="0"/>
                    </a:p>
                  </a:txBody>
                  <a:tcPr marT="34290" marB="34290" anchor="ctr"/>
                </a:tc>
                <a:tc vMerge="1">
                  <a:txBody>
                    <a:bodyPr/>
                    <a:lstStyle/>
                    <a:p>
                      <a:pPr algn="l">
                        <a:spcAft>
                          <a:spcPts val="0"/>
                        </a:spcAft>
                      </a:pP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algn="l">
                        <a:spcAft>
                          <a:spcPts val="0"/>
                        </a:spcAft>
                      </a:pPr>
                      <a:r>
                        <a:rPr lang="zh-CN" sz="1100" kern="100" dirty="0">
                          <a:latin typeface="微软雅黑" pitchFamily="34" charset="-122"/>
                          <a:ea typeface="微软雅黑" pitchFamily="34" charset="-122"/>
                          <a:cs typeface="Times New Roman"/>
                        </a:rPr>
                        <a:t>限售股份明细数据查询</a:t>
                      </a:r>
                    </a:p>
                  </a:txBody>
                  <a:tcPr marL="68580" marR="68580" marT="0" marB="0" anchor="ctr">
                    <a:solidFill>
                      <a:srgbClr val="FFFF99"/>
                    </a:solidFill>
                  </a:tcPr>
                </a:tc>
                <a:tc>
                  <a:txBody>
                    <a:bodyPr/>
                    <a:lstStyle/>
                    <a:p>
                      <a:r>
                        <a:rPr lang="zh-CN" altLang="en-US" sz="1100" dirty="0" smtClean="0">
                          <a:latin typeface="微软雅黑" pitchFamily="34" charset="-122"/>
                          <a:ea typeface="微软雅黑" pitchFamily="34" charset="-122"/>
                        </a:rPr>
                        <a:t>未来将改为“申请查询类”，申请后无需审核即可下发</a:t>
                      </a:r>
                      <a:endParaRPr lang="zh-CN" altLang="en-US" sz="1100" dirty="0">
                        <a:latin typeface="微软雅黑" pitchFamily="34" charset="-122"/>
                        <a:ea typeface="微软雅黑" pitchFamily="34" charset="-122"/>
                      </a:endParaRPr>
                    </a:p>
                  </a:txBody>
                  <a:tcPr marT="34290" marB="34290" anchor="ctr">
                    <a:solidFill>
                      <a:srgbClr val="FFFF99"/>
                    </a:solidFill>
                  </a:tcPr>
                </a:tc>
              </a:tr>
              <a:tr h="430673">
                <a:tc>
                  <a:txBody>
                    <a:bodyPr/>
                    <a:lstStyle/>
                    <a:p>
                      <a:pPr algn="ctr"/>
                      <a:r>
                        <a:rPr lang="en-US" altLang="zh-CN" sz="1100" smtClean="0"/>
                        <a:t>6</a:t>
                      </a:r>
                      <a:endParaRPr lang="zh-CN" altLang="en-US" sz="1100" dirty="0"/>
                    </a:p>
                  </a:txBody>
                  <a:tcPr marT="34290" marB="34290" anchor="ctr"/>
                </a:tc>
                <a:tc vMerge="1">
                  <a:txBody>
                    <a:bodyPr/>
                    <a:lstStyle/>
                    <a:p>
                      <a:pPr algn="l">
                        <a:spcAft>
                          <a:spcPts val="0"/>
                        </a:spcAft>
                      </a:pP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algn="l">
                        <a:spcAft>
                          <a:spcPts val="0"/>
                        </a:spcAft>
                      </a:pPr>
                      <a:r>
                        <a:rPr lang="zh-CN" sz="1100" kern="100" dirty="0">
                          <a:latin typeface="微软雅黑" pitchFamily="34" charset="-122"/>
                          <a:ea typeface="微软雅黑" pitchFamily="34" charset="-122"/>
                          <a:cs typeface="Times New Roman"/>
                        </a:rPr>
                        <a:t>股息红利差异化征税明细查询</a:t>
                      </a:r>
                    </a:p>
                  </a:txBody>
                  <a:tcPr marL="68580" marR="68580" marT="0" marB="0" anchor="ctr">
                    <a:solidFill>
                      <a:srgbClr val="FFFF99"/>
                    </a:solidFill>
                  </a:tcPr>
                </a:tc>
                <a:tc>
                  <a:txBody>
                    <a:bodyPr/>
                    <a:lstStyle/>
                    <a:p>
                      <a:r>
                        <a:rPr lang="zh-CN" altLang="en-US" sz="1100" dirty="0" smtClean="0">
                          <a:latin typeface="微软雅黑" pitchFamily="34" charset="-122"/>
                          <a:ea typeface="微软雅黑" pitchFamily="34" charset="-122"/>
                        </a:rPr>
                        <a:t>仅在公司进行权益分派后，股东发生交易行为，产生税款后下发</a:t>
                      </a:r>
                      <a:endParaRPr lang="zh-CN" altLang="en-US" sz="1100" dirty="0">
                        <a:latin typeface="微软雅黑" pitchFamily="34" charset="-122"/>
                        <a:ea typeface="微软雅黑" pitchFamily="34" charset="-122"/>
                      </a:endParaRPr>
                    </a:p>
                  </a:txBody>
                  <a:tcPr marT="34290" marB="34290" anchor="ctr">
                    <a:solidFill>
                      <a:srgbClr val="FFFF99"/>
                    </a:solidFill>
                  </a:tcPr>
                </a:tc>
              </a:tr>
              <a:tr h="400595">
                <a:tc>
                  <a:txBody>
                    <a:bodyPr/>
                    <a:lstStyle/>
                    <a:p>
                      <a:pPr algn="ctr"/>
                      <a:r>
                        <a:rPr lang="en-US" altLang="zh-CN" sz="1100" dirty="0" smtClean="0"/>
                        <a:t>7</a:t>
                      </a:r>
                      <a:endParaRPr lang="zh-CN" altLang="en-US" sz="1100" dirty="0"/>
                    </a:p>
                  </a:txBody>
                  <a:tcPr marT="34290" marB="34290" anchor="ctr"/>
                </a:tc>
                <a:tc vMerge="1">
                  <a:txBody>
                    <a:bodyPr/>
                    <a:lstStyle/>
                    <a:p>
                      <a:endParaRPr lang="zh-CN" altLang="en-US" sz="1400" dirty="0">
                        <a:solidFill>
                          <a:schemeClr val="tx1"/>
                        </a:solidFill>
                        <a:latin typeface="微软雅黑" pitchFamily="34" charset="-122"/>
                        <a:ea typeface="微软雅黑" pitchFamily="34" charset="-122"/>
                      </a:endParaRPr>
                    </a:p>
                  </a:txBody>
                  <a:tcPr marL="68580" marR="68580" marT="0" marB="0" anchor="ctr"/>
                </a:tc>
                <a:tc>
                  <a:txBody>
                    <a:bodyPr/>
                    <a:lstStyle/>
                    <a:p>
                      <a:r>
                        <a:rPr lang="zh-CN" altLang="en-US" sz="1100" dirty="0" smtClean="0">
                          <a:solidFill>
                            <a:schemeClr val="tx1"/>
                          </a:solidFill>
                          <a:latin typeface="微软雅黑" pitchFamily="34" charset="-122"/>
                          <a:ea typeface="微软雅黑" pitchFamily="34" charset="-122"/>
                        </a:rPr>
                        <a:t>持股</a:t>
                      </a:r>
                      <a:r>
                        <a:rPr lang="en-US" altLang="zh-CN" sz="1100" dirty="0" smtClean="0">
                          <a:solidFill>
                            <a:schemeClr val="tx1"/>
                          </a:solidFill>
                          <a:latin typeface="微软雅黑" pitchFamily="34" charset="-122"/>
                          <a:ea typeface="微软雅黑" pitchFamily="34" charset="-122"/>
                        </a:rPr>
                        <a:t>5%</a:t>
                      </a:r>
                      <a:r>
                        <a:rPr lang="zh-CN" altLang="en-US" sz="1100" dirty="0" smtClean="0">
                          <a:solidFill>
                            <a:schemeClr val="tx1"/>
                          </a:solidFill>
                          <a:latin typeface="微软雅黑" pitchFamily="34" charset="-122"/>
                          <a:ea typeface="微软雅黑" pitchFamily="34" charset="-122"/>
                        </a:rPr>
                        <a:t>以上股东股份变动</a:t>
                      </a:r>
                      <a:endParaRPr lang="zh-CN" altLang="en-US" sz="1100" dirty="0">
                        <a:solidFill>
                          <a:schemeClr val="tx1"/>
                        </a:solidFill>
                        <a:latin typeface="微软雅黑" pitchFamily="34" charset="-122"/>
                        <a:ea typeface="微软雅黑" pitchFamily="34" charset="-122"/>
                      </a:endParaRPr>
                    </a:p>
                  </a:txBody>
                  <a:tcPr marL="68580" marR="68580" marT="0" marB="0" anchor="ctr">
                    <a:solidFill>
                      <a:srgbClr val="FFFF99"/>
                    </a:solidFill>
                  </a:tcPr>
                </a:tc>
                <a:tc>
                  <a:txBody>
                    <a:bodyPr/>
                    <a:lstStyle/>
                    <a:p>
                      <a:r>
                        <a:rPr lang="zh-CN" altLang="en-US" sz="1100" dirty="0" smtClean="0">
                          <a:latin typeface="微软雅黑" pitchFamily="34" charset="-122"/>
                          <a:ea typeface="微软雅黑" pitchFamily="34" charset="-122"/>
                        </a:rPr>
                        <a:t>股份变动</a:t>
                      </a:r>
                      <a:r>
                        <a:rPr lang="zh-CN" altLang="en-US" sz="1100" dirty="0" smtClean="0">
                          <a:solidFill>
                            <a:srgbClr val="3333FF"/>
                          </a:solidFill>
                          <a:latin typeface="微软雅黑" pitchFamily="34" charset="-122"/>
                          <a:ea typeface="微软雅黑" pitchFamily="34" charset="-122"/>
                        </a:rPr>
                        <a:t>不限于</a:t>
                      </a:r>
                      <a:r>
                        <a:rPr lang="zh-CN" altLang="en-US" sz="1100" dirty="0" smtClean="0">
                          <a:latin typeface="微软雅黑" pitchFamily="34" charset="-122"/>
                          <a:ea typeface="微软雅黑" pitchFamily="34" charset="-122"/>
                        </a:rPr>
                        <a:t>数量变动，包括股东信息变动及股份状态等等</a:t>
                      </a:r>
                      <a:endParaRPr lang="zh-CN" altLang="en-US" sz="1100" dirty="0">
                        <a:latin typeface="微软雅黑" pitchFamily="34" charset="-122"/>
                        <a:ea typeface="微软雅黑" pitchFamily="34" charset="-122"/>
                      </a:endParaRPr>
                    </a:p>
                  </a:txBody>
                  <a:tcPr marT="34290" marB="34290" anchor="ctr">
                    <a:solidFill>
                      <a:srgbClr val="FFFF99"/>
                    </a:solidFill>
                  </a:tcPr>
                </a:tc>
              </a:tr>
              <a:tr h="448619">
                <a:tc>
                  <a:txBody>
                    <a:bodyPr/>
                    <a:lstStyle/>
                    <a:p>
                      <a:pPr algn="ctr"/>
                      <a:r>
                        <a:rPr lang="en-US" altLang="zh-CN" sz="1100" dirty="0" smtClean="0"/>
                        <a:t>8</a:t>
                      </a:r>
                      <a:endParaRPr lang="zh-CN" altLang="en-US" sz="1100" dirty="0"/>
                    </a:p>
                  </a:txBody>
                  <a:tcPr marT="34290" marB="34290" anchor="ctr"/>
                </a:tc>
                <a:tc>
                  <a:txBody>
                    <a:bodyPr/>
                    <a:lstStyle/>
                    <a:p>
                      <a:pPr marL="0" algn="l" defTabSz="914400" rtl="0" eaLnBrk="1" latinLnBrk="0" hangingPunct="1">
                        <a:spcAft>
                          <a:spcPts val="0"/>
                        </a:spcAft>
                      </a:pPr>
                      <a:r>
                        <a:rPr lang="zh-CN" altLang="en-US" sz="1100" kern="100" dirty="0" smtClean="0">
                          <a:solidFill>
                            <a:schemeClr val="tx1"/>
                          </a:solidFill>
                          <a:latin typeface="微软雅黑" pitchFamily="34" charset="-122"/>
                          <a:ea typeface="微软雅黑" pitchFamily="34" charset="-122"/>
                          <a:cs typeface="Times New Roman"/>
                        </a:rPr>
                        <a:t>线下办理类</a:t>
                      </a:r>
                      <a:endParaRPr lang="zh-CN" sz="1100" kern="100" dirty="0">
                        <a:solidFill>
                          <a:schemeClr val="tx1"/>
                        </a:solidFill>
                        <a:latin typeface="微软雅黑" pitchFamily="34" charset="-122"/>
                        <a:ea typeface="微软雅黑" pitchFamily="34" charset="-122"/>
                        <a:cs typeface="Times New Roman"/>
                      </a:endParaRPr>
                    </a:p>
                  </a:txBody>
                  <a:tcPr marL="68580" marR="68580" marT="0" marB="0" anchor="ctr">
                    <a:solidFill>
                      <a:srgbClr val="FF5050"/>
                    </a:solidFill>
                  </a:tcPr>
                </a:tc>
                <a:tc>
                  <a:txBody>
                    <a:bodyPr/>
                    <a:lstStyle/>
                    <a:p>
                      <a:pPr marL="0" algn="l" defTabSz="914400" rtl="0" eaLnBrk="1" latinLnBrk="0" hangingPunct="1">
                        <a:spcAft>
                          <a:spcPts val="0"/>
                        </a:spcAft>
                      </a:pPr>
                      <a:r>
                        <a:rPr lang="zh-CN" altLang="en-US" sz="1100" kern="100" dirty="0">
                          <a:solidFill>
                            <a:schemeClr val="tx1"/>
                          </a:solidFill>
                          <a:latin typeface="微软雅黑" pitchFamily="34" charset="-122"/>
                          <a:ea typeface="微软雅黑" pitchFamily="34" charset="-122"/>
                          <a:cs typeface="Times New Roman"/>
                        </a:rPr>
                        <a:t>信息披露义务人持股及股份变更情况查询</a:t>
                      </a:r>
                      <a:endParaRPr lang="zh-CN" sz="1100" kern="100" dirty="0">
                        <a:solidFill>
                          <a:schemeClr val="tx1"/>
                        </a:solidFill>
                        <a:latin typeface="微软雅黑" pitchFamily="34" charset="-122"/>
                        <a:ea typeface="微软雅黑" pitchFamily="34" charset="-122"/>
                        <a:cs typeface="Times New Roman"/>
                      </a:endParaRPr>
                    </a:p>
                  </a:txBody>
                  <a:tcPr marL="68580" marR="68580" marT="0" marB="0" anchor="ctr">
                    <a:solidFill>
                      <a:srgbClr val="FF5050"/>
                    </a:solidFill>
                  </a:tcPr>
                </a:tc>
                <a:tc>
                  <a:txBody>
                    <a:bodyPr/>
                    <a:lstStyle/>
                    <a:p>
                      <a:r>
                        <a:rPr lang="zh-CN" altLang="en-US" sz="1100" dirty="0" smtClean="0">
                          <a:latin typeface="微软雅黑" pitchFamily="34" charset="-122"/>
                          <a:ea typeface="微软雅黑" pitchFamily="34" charset="-122"/>
                        </a:rPr>
                        <a:t>公司发生收购、重大资产重组时，查询内幕知情人交易情况</a:t>
                      </a:r>
                      <a:endParaRPr lang="zh-CN" altLang="en-US" sz="1100" dirty="0">
                        <a:latin typeface="微软雅黑" pitchFamily="34" charset="-122"/>
                        <a:ea typeface="微软雅黑" pitchFamily="34" charset="-122"/>
                      </a:endParaRPr>
                    </a:p>
                  </a:txBody>
                  <a:tcPr marT="34290" marB="34290" anchor="ctr">
                    <a:solidFill>
                      <a:srgbClr val="FF5050"/>
                    </a:solidFill>
                  </a:tcPr>
                </a:tc>
              </a:tr>
            </a:tbl>
          </a:graphicData>
        </a:graphic>
      </p:graphicFrame>
      <p:sp>
        <p:nvSpPr>
          <p:cNvPr id="4" name="Rectangle 32"/>
          <p:cNvSpPr>
            <a:spLocks noChangeArrowheads="1"/>
          </p:cNvSpPr>
          <p:nvPr/>
        </p:nvSpPr>
        <p:spPr bwMode="auto">
          <a:xfrm>
            <a:off x="496918" y="107139"/>
            <a:ext cx="8432800"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发行人信息查询业务概述</a:t>
            </a:r>
            <a:endParaRPr lang="zh-CN" altLang="en-US" sz="2700" dirty="0">
              <a:solidFill>
                <a:schemeClr val="bg1"/>
              </a:solidFill>
              <a:latin typeface="黑体" pitchFamily="49" charset="-122"/>
              <a:ea typeface="黑体" pitchFamily="49" charset="-122"/>
            </a:endParaRPr>
          </a:p>
        </p:txBody>
      </p:sp>
      <p:sp>
        <p:nvSpPr>
          <p:cNvPr id="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69</a:t>
            </a:fld>
            <a:endParaRPr lang="en-US" altLang="zh-CN"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67"/>
            <a:ext cx="3016250" cy="2044303"/>
          </a:xfrm>
        </p:spPr>
      </p:pic>
      <p:sp>
        <p:nvSpPr>
          <p:cNvPr id="12294" name="标题 3"/>
          <p:cNvSpPr>
            <a:spLocks noGrp="1"/>
          </p:cNvSpPr>
          <p:nvPr>
            <p:ph type="title"/>
          </p:nvPr>
        </p:nvSpPr>
        <p:spPr>
          <a:xfrm>
            <a:off x="3071816" y="1339446"/>
            <a:ext cx="6072187" cy="2035969"/>
          </a:xfrm>
        </p:spPr>
        <p:txBody>
          <a:bodyPr>
            <a:normAutofit/>
          </a:bodyPr>
          <a:lstStyle/>
          <a:p>
            <a:pPr algn="ctr" eaLnBrk="1" hangingPunct="1"/>
            <a:r>
              <a:rPr lang="en-US" altLang="zh-CN" sz="3200" b="1" dirty="0">
                <a:solidFill>
                  <a:srgbClr val="FFFFFF"/>
                </a:solidFill>
                <a:latin typeface="微软雅黑" panose="020B0503020204020204" pitchFamily="34" charset="-122"/>
                <a:ea typeface="微软雅黑" panose="020B0503020204020204" pitchFamily="34" charset="-122"/>
              </a:rPr>
              <a:t/>
            </a:r>
            <a:br>
              <a:rPr lang="en-US" altLang="zh-CN" sz="3200" b="1" dirty="0">
                <a:solidFill>
                  <a:srgbClr val="FFFFFF"/>
                </a:solidFill>
                <a:latin typeface="微软雅黑" panose="020B0503020204020204" pitchFamily="34" charset="-122"/>
                <a:ea typeface="微软雅黑" panose="020B0503020204020204"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rPr>
              <a:t>第二章</a:t>
            </a:r>
            <a:r>
              <a:rPr lang="en-US" altLang="zh-CN" sz="3200" b="1" dirty="0" smtClean="0">
                <a:solidFill>
                  <a:srgbClr val="FFFFFF"/>
                </a:solidFill>
                <a:latin typeface="微软雅黑" panose="020B0503020204020204" pitchFamily="34" charset="-122"/>
                <a:ea typeface="微软雅黑" panose="020B0503020204020204" pitchFamily="34" charset="-122"/>
              </a:rPr>
              <a:t> </a:t>
            </a:r>
            <a:r>
              <a:rPr lang="zh-CN" altLang="en-US" sz="3200" b="1" dirty="0">
                <a:solidFill>
                  <a:srgbClr val="FFFFFF"/>
                </a:solidFill>
                <a:latin typeface="微软雅黑" panose="020B0503020204020204" pitchFamily="34" charset="-122"/>
                <a:ea typeface="微软雅黑" panose="020B0503020204020204" pitchFamily="34" charset="-122"/>
              </a:rPr>
              <a:t>股份</a:t>
            </a:r>
            <a:r>
              <a:rPr lang="zh-CN" altLang="en-US" sz="3200" b="1" dirty="0" smtClean="0">
                <a:solidFill>
                  <a:srgbClr val="FFFFFF"/>
                </a:solidFill>
                <a:latin typeface="微软雅黑" panose="020B0503020204020204" pitchFamily="34" charset="-122"/>
                <a:ea typeface="微软雅黑" panose="020B0503020204020204" pitchFamily="34" charset="-122"/>
              </a:rPr>
              <a:t>登记概述</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spTree>
    <p:extLst>
      <p:ext uri="{BB962C8B-B14F-4D97-AF65-F5344CB8AC3E}">
        <p14:creationId xmlns="" xmlns:p14="http://schemas.microsoft.com/office/powerpoint/2010/main" val="27053822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2" cstate="print"/>
          <a:srcRect/>
          <a:stretch>
            <a:fillRect/>
          </a:stretch>
        </p:blipFill>
        <p:spPr bwMode="auto">
          <a:xfrm>
            <a:off x="0" y="642925"/>
            <a:ext cx="9144000" cy="3857651"/>
          </a:xfrm>
          <a:prstGeom prst="rect">
            <a:avLst/>
          </a:prstGeom>
          <a:noFill/>
        </p:spPr>
      </p:pic>
      <p:sp>
        <p:nvSpPr>
          <p:cNvPr id="3" name="Rectangle 32"/>
          <p:cNvSpPr>
            <a:spLocks noChangeArrowheads="1"/>
          </p:cNvSpPr>
          <p:nvPr/>
        </p:nvSpPr>
        <p:spPr bwMode="auto">
          <a:xfrm>
            <a:off x="496918" y="-18"/>
            <a:ext cx="8432800"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1"/>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noFill/>
              <a:effectLst/>
              <a:latin typeface="Arial" pitchFamily="34" charset="0"/>
              <a:ea typeface="宋体" pitchFamily="2" charset="-122"/>
            </a:endParaRPr>
          </a:p>
        </p:txBody>
      </p:sp>
      <p:sp>
        <p:nvSpPr>
          <p:cNvPr id="5" name="TextBox 4"/>
          <p:cNvSpPr txBox="1"/>
          <p:nvPr/>
        </p:nvSpPr>
        <p:spPr>
          <a:xfrm>
            <a:off x="3059832" y="3435846"/>
            <a:ext cx="5143536" cy="662319"/>
          </a:xfrm>
          <a:prstGeom prst="rect">
            <a:avLst/>
          </a:prstGeom>
          <a:noFill/>
        </p:spPr>
        <p:txBody>
          <a:bodyPr wrap="square" lIns="107275" tIns="53637" rIns="107275" bIns="53637" rtlCol="0">
            <a:spAutoFit/>
          </a:bodyPr>
          <a:lstStyle/>
          <a:p>
            <a:r>
              <a:rPr lang="zh-CN" altLang="en-US" b="1" dirty="0">
                <a:solidFill>
                  <a:srgbClr val="C00000"/>
                </a:solidFill>
                <a:latin typeface="微软雅黑" pitchFamily="34" charset="-122"/>
                <a:ea typeface="微软雅黑" pitchFamily="34" charset="-122"/>
              </a:rPr>
              <a:t>登录本公司平台，点击发行人业务→数据查询业务→申请查询类→不定期持有人名册查询</a:t>
            </a:r>
          </a:p>
        </p:txBody>
      </p:sp>
      <p:sp>
        <p:nvSpPr>
          <p:cNvPr id="6" name="左箭头 5"/>
          <p:cNvSpPr/>
          <p:nvPr/>
        </p:nvSpPr>
        <p:spPr bwMode="auto">
          <a:xfrm>
            <a:off x="2339752" y="3579862"/>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3" name="矩形 12"/>
          <p:cNvSpPr/>
          <p:nvPr/>
        </p:nvSpPr>
        <p:spPr bwMode="gray">
          <a:xfrm>
            <a:off x="500034" y="3507854"/>
            <a:ext cx="1714512" cy="349781"/>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灯片编号占位符 8"/>
          <p:cNvSpPr>
            <a:spLocks noGrp="1"/>
          </p:cNvSpPr>
          <p:nvPr>
            <p:ph type="sldNum" sz="quarter" idx="12"/>
          </p:nvPr>
        </p:nvSpPr>
        <p:spPr>
          <a:xfrm>
            <a:off x="3581408" y="4698838"/>
            <a:ext cx="2133600" cy="357188"/>
          </a:xfrm>
        </p:spPr>
        <p:txBody>
          <a:bodyPr/>
          <a:lstStyle/>
          <a:p>
            <a:pPr algn="ctr">
              <a:defRPr/>
            </a:pPr>
            <a:fld id="{EEE598E4-D949-46A6-A5D1-2760F8946FD5}" type="slidenum">
              <a:rPr lang="en-US" altLang="zh-CN" smtClean="0"/>
              <a:pPr algn="ctr">
                <a:defRPr/>
              </a:pPr>
              <a:t>70</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JPG"/>
          <p:cNvPicPr>
            <a:picLocks noChangeAspect="1"/>
          </p:cNvPicPr>
          <p:nvPr/>
        </p:nvPicPr>
        <p:blipFill>
          <a:blip r:embed="rId2" cstate="print"/>
          <a:stretch>
            <a:fillRect/>
          </a:stretch>
        </p:blipFill>
        <p:spPr>
          <a:xfrm>
            <a:off x="20564" y="928677"/>
            <a:ext cx="9123436" cy="3357586"/>
          </a:xfrm>
          <a:prstGeom prst="rect">
            <a:avLst/>
          </a:prstGeom>
        </p:spPr>
      </p:pic>
      <p:sp>
        <p:nvSpPr>
          <p:cNvPr id="4" name="Rectangle 32"/>
          <p:cNvSpPr>
            <a:spLocks noChangeArrowheads="1"/>
          </p:cNvSpPr>
          <p:nvPr/>
        </p:nvSpPr>
        <p:spPr bwMode="auto">
          <a:xfrm>
            <a:off x="496918" y="-18"/>
            <a:ext cx="8432800"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5" name="圆角矩形 4"/>
          <p:cNvSpPr/>
          <p:nvPr/>
        </p:nvSpPr>
        <p:spPr bwMode="auto">
          <a:xfrm>
            <a:off x="1857356" y="2946800"/>
            <a:ext cx="857256" cy="267893"/>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rgbClr val="FF0000"/>
              </a:solidFill>
              <a:latin typeface="Arial" pitchFamily="34" charset="0"/>
              <a:ea typeface="宋体" pitchFamily="2" charset="-122"/>
            </a:endParaRPr>
          </a:p>
        </p:txBody>
      </p:sp>
      <p:cxnSp>
        <p:nvCxnSpPr>
          <p:cNvPr id="7" name="直接连接符 6"/>
          <p:cNvCxnSpPr/>
          <p:nvPr/>
        </p:nvCxnSpPr>
        <p:spPr bwMode="auto">
          <a:xfrm>
            <a:off x="3571868" y="3429008"/>
            <a:ext cx="5000660"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9" name="圆角矩形标注 8"/>
          <p:cNvSpPr/>
          <p:nvPr/>
        </p:nvSpPr>
        <p:spPr>
          <a:xfrm>
            <a:off x="6000760" y="2786065"/>
            <a:ext cx="2143140" cy="696517"/>
          </a:xfrm>
          <a:prstGeom prst="wedgeRoundRectCallout">
            <a:avLst>
              <a:gd name="adj1" fmla="val -77799"/>
              <a:gd name="adj2" fmla="val 73077"/>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7275" tIns="53637" rIns="107275" bIns="53637" anchor="ctr"/>
          <a:lstStyle/>
          <a:p>
            <a:pPr algn="ctr">
              <a:defRPr/>
            </a:pPr>
            <a:r>
              <a:rPr lang="zh-CN" altLang="en-US" b="1" dirty="0">
                <a:solidFill>
                  <a:schemeClr val="tx1"/>
                </a:solidFill>
                <a:latin typeface="微软雅黑" pitchFamily="34" charset="-122"/>
                <a:ea typeface="微软雅黑" pitchFamily="34" charset="-122"/>
              </a:rPr>
              <a:t>特殊原因请务必在文本框中准确填写</a:t>
            </a:r>
            <a:endParaRPr lang="en-US" altLang="zh-CN" b="1" dirty="0">
              <a:solidFill>
                <a:schemeClr val="tx1"/>
              </a:solidFill>
              <a:latin typeface="微软雅黑" pitchFamily="34" charset="-122"/>
              <a:ea typeface="微软雅黑" pitchFamily="34" charset="-122"/>
            </a:endParaRPr>
          </a:p>
        </p:txBody>
      </p:sp>
      <p:sp>
        <p:nvSpPr>
          <p:cNvPr id="8" name="圆角矩形 7"/>
          <p:cNvSpPr/>
          <p:nvPr/>
        </p:nvSpPr>
        <p:spPr bwMode="auto">
          <a:xfrm>
            <a:off x="1928794" y="2143123"/>
            <a:ext cx="3286148" cy="267893"/>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rgbClr val="FF0000"/>
              </a:solidFill>
              <a:latin typeface="Arial" pitchFamily="34" charset="0"/>
              <a:ea typeface="宋体" pitchFamily="2" charset="-122"/>
            </a:endParaRPr>
          </a:p>
        </p:txBody>
      </p:sp>
      <p:sp>
        <p:nvSpPr>
          <p:cNvPr id="10" name="圆角矩形标注 9"/>
          <p:cNvSpPr/>
          <p:nvPr/>
        </p:nvSpPr>
        <p:spPr>
          <a:xfrm>
            <a:off x="5786446" y="1446602"/>
            <a:ext cx="1785950" cy="696517"/>
          </a:xfrm>
          <a:prstGeom prst="wedgeRoundRectCallout">
            <a:avLst>
              <a:gd name="adj1" fmla="val -77799"/>
              <a:gd name="adj2" fmla="val 73077"/>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7275" tIns="53637" rIns="107275" bIns="53637" anchor="ctr"/>
          <a:lstStyle/>
          <a:p>
            <a:pPr algn="ctr">
              <a:defRPr/>
            </a:pPr>
            <a:r>
              <a:rPr lang="zh-CN" altLang="en-US" b="1" dirty="0" smtClean="0">
                <a:solidFill>
                  <a:schemeClr val="tx1"/>
                </a:solidFill>
                <a:latin typeface="微软雅黑" pitchFamily="34" charset="-122"/>
                <a:ea typeface="微软雅黑" pitchFamily="34" charset="-122"/>
              </a:rPr>
              <a:t>确定申请哪一天的名册</a:t>
            </a:r>
            <a:endParaRPr lang="en-US" altLang="zh-CN" b="1" dirty="0">
              <a:solidFill>
                <a:schemeClr val="tx1"/>
              </a:solidFill>
              <a:latin typeface="微软雅黑" pitchFamily="34" charset="-122"/>
              <a:ea typeface="微软雅黑" pitchFamily="34" charset="-122"/>
            </a:endParaRPr>
          </a:p>
        </p:txBody>
      </p:sp>
      <p:sp>
        <p:nvSpPr>
          <p:cNvPr id="1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71</a:t>
            </a:fld>
            <a:endParaRPr lang="en-US" altLang="zh-CN"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2"/>
          <p:cNvSpPr>
            <a:spLocks noChangeArrowheads="1"/>
          </p:cNvSpPr>
          <p:nvPr/>
        </p:nvSpPr>
        <p:spPr bwMode="auto">
          <a:xfrm>
            <a:off x="496918" y="53561"/>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243055"/>
            <a:ext cx="4857784" cy="2324313"/>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根据名册查询原因，需要发行人提供以下相应证明文件：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（一）召开股东大会或临时股东大会的，需提交已披露的</a:t>
            </a:r>
            <a:r>
              <a:rPr lang="zh-CN" altLang="en-US" dirty="0">
                <a:solidFill>
                  <a:srgbClr val="C00000"/>
                </a:solidFill>
                <a:latin typeface="微软雅黑" pitchFamily="34" charset="-122"/>
                <a:ea typeface="微软雅黑" pitchFamily="34" charset="-122"/>
              </a:rPr>
              <a:t>关于召开股东大会或临时股东大会的通知公告</a:t>
            </a:r>
            <a:r>
              <a:rPr lang="zh-CN" altLang="en-US" dirty="0">
                <a:latin typeface="微软雅黑" pitchFamily="34" charset="-122"/>
                <a:ea typeface="微软雅黑" pitchFamily="34" charset="-122"/>
              </a:rPr>
              <a:t>（加盖发行人公章）。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p:txBody>
      </p:sp>
      <p:sp>
        <p:nvSpPr>
          <p:cNvPr id="9" name="TextBox 8"/>
          <p:cNvSpPr txBox="1"/>
          <p:nvPr/>
        </p:nvSpPr>
        <p:spPr>
          <a:xfrm>
            <a:off x="500034" y="1000114"/>
            <a:ext cx="2500330" cy="260131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75" tIns="53637" rIns="107275" bIns="53637" rtlCol="0">
            <a:spAutoFit/>
          </a:bodyPr>
          <a:lstStyle/>
          <a:p>
            <a:pPr>
              <a:lnSpc>
                <a:spcPct val="150000"/>
              </a:lnSpc>
            </a:pPr>
            <a:r>
              <a:rPr lang="zh-CN" altLang="en-US" dirty="0">
                <a:latin typeface="微软雅黑" pitchFamily="34" charset="-122"/>
                <a:ea typeface="微软雅黑" pitchFamily="34" charset="-122"/>
              </a:rPr>
              <a:t>因召开股东大会查询名册的，如果</a:t>
            </a:r>
            <a:r>
              <a:rPr lang="en-US" dirty="0">
                <a:latin typeface="微软雅黑" pitchFamily="34" charset="-122"/>
                <a:ea typeface="微软雅黑" pitchFamily="34" charset="-122"/>
              </a:rPr>
              <a:t>T</a:t>
            </a:r>
            <a:r>
              <a:rPr lang="zh-CN" altLang="en-US" dirty="0">
                <a:latin typeface="微软雅黑" pitchFamily="34" charset="-122"/>
                <a:ea typeface="微软雅黑" pitchFamily="34" charset="-122"/>
              </a:rPr>
              <a:t>日为股东大会召开日，参照上市公司，股东大会的股权登记日最好定于</a:t>
            </a:r>
            <a:r>
              <a:rPr lang="en-US" dirty="0">
                <a:solidFill>
                  <a:srgbClr val="C00000"/>
                </a:solidFill>
                <a:latin typeface="微软雅黑" pitchFamily="34" charset="-122"/>
                <a:ea typeface="微软雅黑" pitchFamily="34" charset="-122"/>
              </a:rPr>
              <a:t>T-7</a:t>
            </a:r>
            <a:r>
              <a:rPr lang="zh-CN" altLang="en-US" dirty="0">
                <a:solidFill>
                  <a:srgbClr val="C00000"/>
                </a:solidFill>
                <a:latin typeface="微软雅黑" pitchFamily="34" charset="-122"/>
                <a:ea typeface="微软雅黑" pitchFamily="34" charset="-122"/>
              </a:rPr>
              <a:t>日至</a:t>
            </a:r>
            <a:r>
              <a:rPr lang="en-US" dirty="0">
                <a:solidFill>
                  <a:srgbClr val="C00000"/>
                </a:solidFill>
                <a:latin typeface="微软雅黑" pitchFamily="34" charset="-122"/>
                <a:ea typeface="微软雅黑" pitchFamily="34" charset="-122"/>
              </a:rPr>
              <a:t>T-3</a:t>
            </a:r>
            <a:r>
              <a:rPr lang="zh-CN" altLang="en-US" dirty="0">
                <a:solidFill>
                  <a:srgbClr val="C00000"/>
                </a:solidFill>
                <a:latin typeface="微软雅黑" pitchFamily="34" charset="-122"/>
                <a:ea typeface="微软雅黑" pitchFamily="34" charset="-122"/>
              </a:rPr>
              <a:t>日间</a:t>
            </a:r>
            <a:r>
              <a:rPr lang="zh-CN" altLang="en-US" dirty="0">
                <a:latin typeface="微软雅黑" pitchFamily="34" charset="-122"/>
                <a:ea typeface="微软雅黑" pitchFamily="34" charset="-122"/>
              </a:rPr>
              <a:t>。</a:t>
            </a:r>
          </a:p>
        </p:txBody>
      </p:sp>
      <p:sp>
        <p:nvSpPr>
          <p:cNvPr id="10" name="左箭头 9"/>
          <p:cNvSpPr/>
          <p:nvPr/>
        </p:nvSpPr>
        <p:spPr bwMode="auto">
          <a:xfrm>
            <a:off x="3143240" y="2214560"/>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1" name="TextBox 10"/>
          <p:cNvSpPr txBox="1"/>
          <p:nvPr/>
        </p:nvSpPr>
        <p:spPr>
          <a:xfrm>
            <a:off x="4071934" y="3500445"/>
            <a:ext cx="4214842" cy="646331"/>
          </a:xfrm>
          <a:prstGeom prst="rect">
            <a:avLst/>
          </a:prstGeom>
          <a:noFill/>
        </p:spPr>
        <p:txBody>
          <a:bodyPr wrap="square" rtlCol="0">
            <a:spAutoFit/>
          </a:bodyPr>
          <a:lstStyle/>
          <a:p>
            <a:r>
              <a:rPr lang="zh-CN" altLang="en-US" b="1" dirty="0">
                <a:solidFill>
                  <a:srgbClr val="C00000"/>
                </a:solidFill>
                <a:latin typeface="微软雅黑" pitchFamily="34" charset="-122"/>
                <a:ea typeface="微软雅黑" pitchFamily="34" charset="-122"/>
              </a:rPr>
              <a:t>备注：</a:t>
            </a:r>
            <a:r>
              <a:rPr lang="en-US" altLang="zh-CN" b="1" dirty="0">
                <a:solidFill>
                  <a:srgbClr val="C00000"/>
                </a:solidFill>
                <a:latin typeface="微软雅黑" pitchFamily="34" charset="-122"/>
                <a:ea typeface="微软雅黑" pitchFamily="34" charset="-122"/>
              </a:rPr>
              <a:t>T</a:t>
            </a:r>
            <a:r>
              <a:rPr lang="zh-CN" altLang="en-US" b="1" dirty="0">
                <a:solidFill>
                  <a:srgbClr val="C00000"/>
                </a:solidFill>
                <a:latin typeface="微软雅黑" pitchFamily="34" charset="-122"/>
                <a:ea typeface="微软雅黑" pitchFamily="34" charset="-122"/>
              </a:rPr>
              <a:t>日、</a:t>
            </a:r>
            <a:r>
              <a:rPr lang="en-US" altLang="zh-CN" b="1" dirty="0">
                <a:solidFill>
                  <a:srgbClr val="C00000"/>
                </a:solidFill>
                <a:latin typeface="微软雅黑" pitchFamily="34" charset="-122"/>
                <a:ea typeface="微软雅黑" pitchFamily="34" charset="-122"/>
              </a:rPr>
              <a:t>T-3</a:t>
            </a:r>
            <a:r>
              <a:rPr lang="zh-CN" altLang="en-US" b="1" dirty="0">
                <a:solidFill>
                  <a:srgbClr val="C00000"/>
                </a:solidFill>
                <a:latin typeface="微软雅黑" pitchFamily="34" charset="-122"/>
                <a:ea typeface="微软雅黑" pitchFamily="34" charset="-122"/>
              </a:rPr>
              <a:t>日、</a:t>
            </a:r>
            <a:r>
              <a:rPr lang="en-US" altLang="zh-CN" b="1" dirty="0">
                <a:solidFill>
                  <a:srgbClr val="C00000"/>
                </a:solidFill>
                <a:latin typeface="微软雅黑" pitchFamily="34" charset="-122"/>
                <a:ea typeface="微软雅黑" pitchFamily="34" charset="-122"/>
              </a:rPr>
              <a:t>T-7</a:t>
            </a:r>
            <a:r>
              <a:rPr lang="zh-CN" altLang="en-US" b="1" dirty="0">
                <a:solidFill>
                  <a:srgbClr val="C00000"/>
                </a:solidFill>
                <a:latin typeface="微软雅黑" pitchFamily="34" charset="-122"/>
                <a:ea typeface="微软雅黑" pitchFamily="34" charset="-122"/>
              </a:rPr>
              <a:t>日均为交易日</a:t>
            </a:r>
            <a:r>
              <a:rPr lang="zh-CN" altLang="en-US" dirty="0">
                <a:latin typeface="微软雅黑" pitchFamily="34" charset="-122"/>
                <a:ea typeface="微软雅黑" pitchFamily="34" charset="-122"/>
              </a:rPr>
              <a:t>，不包含节假日及非交易日</a:t>
            </a:r>
          </a:p>
        </p:txBody>
      </p:sp>
      <p:pic>
        <p:nvPicPr>
          <p:cNvPr id="12" name="图片 11" descr="4.JPG"/>
          <p:cNvPicPr>
            <a:picLocks noChangeAspect="1"/>
          </p:cNvPicPr>
          <p:nvPr/>
        </p:nvPicPr>
        <p:blipFill>
          <a:blip r:embed="rId3" cstate="print"/>
          <a:stretch>
            <a:fillRect/>
          </a:stretch>
        </p:blipFill>
        <p:spPr>
          <a:xfrm>
            <a:off x="285722" y="3714759"/>
            <a:ext cx="3275719" cy="870302"/>
          </a:xfrm>
          <a:prstGeom prst="rect">
            <a:avLst/>
          </a:prstGeom>
        </p:spPr>
      </p:pic>
      <p:sp>
        <p:nvSpPr>
          <p:cNvPr id="1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72</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4.JPG"/>
          <p:cNvPicPr>
            <a:picLocks noChangeAspect="1"/>
          </p:cNvPicPr>
          <p:nvPr/>
        </p:nvPicPr>
        <p:blipFill>
          <a:blip r:embed="rId3" cstate="print"/>
          <a:stretch>
            <a:fillRect/>
          </a:stretch>
        </p:blipFill>
        <p:spPr>
          <a:xfrm>
            <a:off x="142848" y="2000247"/>
            <a:ext cx="3275719" cy="870302"/>
          </a:xfrm>
          <a:prstGeom prst="rect">
            <a:avLst/>
          </a:prstGeom>
        </p:spPr>
      </p:pic>
      <p:sp>
        <p:nvSpPr>
          <p:cNvPr id="7" name="Rectangle 32"/>
          <p:cNvSpPr>
            <a:spLocks noChangeArrowheads="1"/>
          </p:cNvSpPr>
          <p:nvPr/>
        </p:nvSpPr>
        <p:spPr bwMode="auto">
          <a:xfrm>
            <a:off x="496918" y="107139"/>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000115"/>
            <a:ext cx="4857784" cy="2878311"/>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根据名册查询原因，需要发行人提供以下相应证明文件：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（二）自行派发现金红利的，需提交</a:t>
            </a:r>
            <a:r>
              <a:rPr lang="zh-CN" altLang="en-US" b="1" dirty="0">
                <a:solidFill>
                  <a:srgbClr val="C00000"/>
                </a:solidFill>
                <a:latin typeface="微软雅黑" pitchFamily="34" charset="-122"/>
                <a:ea typeface="微软雅黑" pitchFamily="34" charset="-122"/>
              </a:rPr>
              <a:t>权益分派实施公告</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（三）发生新增股份登记的，需提交</a:t>
            </a:r>
            <a:r>
              <a:rPr lang="zh-CN" altLang="en-US" b="1" dirty="0">
                <a:solidFill>
                  <a:srgbClr val="C00000"/>
                </a:solidFill>
                <a:latin typeface="微软雅黑" pitchFamily="34" charset="-122"/>
                <a:ea typeface="微软雅黑" pitchFamily="34" charset="-122"/>
              </a:rPr>
              <a:t>股票发行认购公告</a:t>
            </a:r>
            <a:r>
              <a:rPr lang="zh-CN" altLang="en-US" dirty="0">
                <a:latin typeface="微软雅黑" pitchFamily="34" charset="-122"/>
                <a:ea typeface="微软雅黑" pitchFamily="34" charset="-122"/>
              </a:rPr>
              <a:t>或</a:t>
            </a:r>
            <a:r>
              <a:rPr lang="zh-CN" altLang="en-US" b="1" dirty="0">
                <a:solidFill>
                  <a:srgbClr val="C00000"/>
                </a:solidFill>
                <a:latin typeface="微软雅黑" pitchFamily="34" charset="-122"/>
                <a:ea typeface="微软雅黑" pitchFamily="34" charset="-122"/>
              </a:rPr>
              <a:t>股票发行新增股份可转让的公告</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p:txBody>
      </p:sp>
      <p:sp>
        <p:nvSpPr>
          <p:cNvPr id="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73</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20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fade">
                                      <p:cBhvr>
                                        <p:cTn id="12" dur="20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496918" y="107139"/>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800" b="1" dirty="0">
                <a:solidFill>
                  <a:srgbClr val="FFFFFF"/>
                </a:solidFill>
                <a:latin typeface="微软雅黑" pitchFamily="34" charset="-122"/>
                <a:ea typeface="微软雅黑" pitchFamily="34" charset="-122"/>
              </a:rPr>
              <a:t>申请查询类</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不定期持有人名册</a:t>
            </a:r>
            <a:endParaRPr lang="zh-CN" altLang="en-US" sz="2800" dirty="0">
              <a:solidFill>
                <a:schemeClr val="bg1"/>
              </a:solidFill>
              <a:latin typeface="黑体" pitchFamily="49" charset="-122"/>
              <a:ea typeface="黑体" pitchFamily="49" charset="-122"/>
            </a:endParaRPr>
          </a:p>
        </p:txBody>
      </p:sp>
      <p:sp>
        <p:nvSpPr>
          <p:cNvPr id="5" name="TextBox 4"/>
          <p:cNvSpPr txBox="1"/>
          <p:nvPr/>
        </p:nvSpPr>
        <p:spPr>
          <a:xfrm>
            <a:off x="4071934" y="1071552"/>
            <a:ext cx="4786346" cy="3155310"/>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根据名册查询原因，需要发行人提供以下相应证明文件：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（四）发生股转公司规定的</a:t>
            </a:r>
            <a:r>
              <a:rPr lang="zh-CN" altLang="en-US" b="1" dirty="0">
                <a:solidFill>
                  <a:srgbClr val="C00000"/>
                </a:solidFill>
                <a:latin typeface="微软雅黑" pitchFamily="34" charset="-122"/>
                <a:ea typeface="微软雅黑" pitchFamily="34" charset="-122"/>
              </a:rPr>
              <a:t>交易异常波动</a:t>
            </a:r>
            <a:r>
              <a:rPr lang="zh-CN" altLang="en-US" dirty="0">
                <a:latin typeface="微软雅黑" pitchFamily="34" charset="-122"/>
                <a:ea typeface="微软雅黑" pitchFamily="34" charset="-122"/>
              </a:rPr>
              <a:t>情况需要进行信息披露的，需提供异常波动情况说明并附相关证明文件。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（五）监管部门要求发行人核查持有人名册的，需提交监管部门要求核查的情况说明并附相关证明文件。</a:t>
            </a:r>
          </a:p>
        </p:txBody>
      </p:sp>
      <p:sp>
        <p:nvSpPr>
          <p:cNvPr id="6" name="TextBox 5"/>
          <p:cNvSpPr txBox="1"/>
          <p:nvPr/>
        </p:nvSpPr>
        <p:spPr>
          <a:xfrm>
            <a:off x="214282" y="934146"/>
            <a:ext cx="3214710" cy="3709307"/>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75" tIns="53637" rIns="107275" bIns="53637" rtlCol="0">
            <a:spAutoFit/>
          </a:bodyPr>
          <a:lstStyle/>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全国中小企业股份转让系统股票异常转让实时监控指引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第四条：</a:t>
            </a:r>
            <a:endParaRPr lang="en-US" altLang="zh-CN" dirty="0">
              <a:latin typeface="微软雅黑" pitchFamily="34" charset="-122"/>
              <a:ea typeface="微软雅黑" pitchFamily="34" charset="-122"/>
            </a:endParaRPr>
          </a:p>
          <a:p>
            <a:pPr marL="402279" indent="-402279">
              <a:lnSpc>
                <a:spcPct val="150000"/>
              </a:lnSpc>
              <a:buFont typeface="+mj-lt"/>
              <a:buAutoNum type="arabicPeriod"/>
            </a:pPr>
            <a:r>
              <a:rPr lang="zh-CN" altLang="en-US" dirty="0">
                <a:solidFill>
                  <a:srgbClr val="C00000"/>
                </a:solidFill>
                <a:latin typeface="微软雅黑" pitchFamily="34" charset="-122"/>
                <a:ea typeface="微软雅黑" pitchFamily="34" charset="-122"/>
              </a:rPr>
              <a:t>协议转让</a:t>
            </a:r>
            <a:r>
              <a:rPr lang="zh-CN" altLang="en-US" dirty="0">
                <a:latin typeface="微软雅黑" pitchFamily="34" charset="-122"/>
                <a:ea typeface="微软雅黑" pitchFamily="34" charset="-122"/>
              </a:rPr>
              <a:t>股票当日换手率超</a:t>
            </a:r>
            <a:r>
              <a:rPr lang="en-US" altLang="zh-CN" dirty="0">
                <a:latin typeface="微软雅黑" pitchFamily="34" charset="-122"/>
                <a:ea typeface="微软雅黑" pitchFamily="34" charset="-122"/>
              </a:rPr>
              <a:t>10%</a:t>
            </a:r>
            <a:r>
              <a:rPr lang="zh-CN" altLang="en-US" dirty="0">
                <a:latin typeface="微软雅黑" pitchFamily="34" charset="-122"/>
                <a:ea typeface="微软雅黑" pitchFamily="34" charset="-122"/>
              </a:rPr>
              <a:t>，或连续三个转让日换手率累计超过</a:t>
            </a:r>
            <a:r>
              <a:rPr lang="en-US" altLang="zh-CN" dirty="0">
                <a:latin typeface="微软雅黑" pitchFamily="34" charset="-122"/>
                <a:ea typeface="微软雅黑" pitchFamily="34" charset="-122"/>
              </a:rPr>
              <a:t>20%</a:t>
            </a:r>
          </a:p>
          <a:p>
            <a:pPr marL="402279" indent="-402279">
              <a:lnSpc>
                <a:spcPct val="150000"/>
              </a:lnSpc>
              <a:buFont typeface="+mj-lt"/>
              <a:buAutoNum type="arabicPeriod"/>
            </a:pPr>
            <a:r>
              <a:rPr lang="zh-CN" altLang="en-US" dirty="0">
                <a:solidFill>
                  <a:srgbClr val="C00000"/>
                </a:solidFill>
                <a:latin typeface="微软雅黑" pitchFamily="34" charset="-122"/>
                <a:ea typeface="微软雅黑" pitchFamily="34" charset="-122"/>
              </a:rPr>
              <a:t>做市转让</a:t>
            </a:r>
            <a:r>
              <a:rPr lang="zh-CN" altLang="en-US" dirty="0">
                <a:latin typeface="微软雅黑" pitchFamily="34" charset="-122"/>
                <a:ea typeface="微软雅黑" pitchFamily="34" charset="-122"/>
              </a:rPr>
              <a:t>股票连续三个转让日涨跌幅累计超过</a:t>
            </a:r>
            <a:r>
              <a:rPr lang="en-US" altLang="zh-CN" dirty="0">
                <a:latin typeface="微软雅黑" pitchFamily="34" charset="-122"/>
                <a:ea typeface="微软雅黑" pitchFamily="34" charset="-122"/>
              </a:rPr>
              <a:t>50%</a:t>
            </a:r>
            <a:endParaRPr lang="zh-CN" altLang="en-US" dirty="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
        <p:nvSpPr>
          <p:cNvPr id="7" name="左箭头 6"/>
          <p:cNvSpPr/>
          <p:nvPr/>
        </p:nvSpPr>
        <p:spPr bwMode="auto">
          <a:xfrm>
            <a:off x="3500430" y="1964528"/>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74</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5" end="5"/>
                                            </p:txEl>
                                          </p:spTgt>
                                        </p:tgtEl>
                                        <p:attrNameLst>
                                          <p:attrName>style.visibility</p:attrName>
                                        </p:attrNameLst>
                                      </p:cBhvr>
                                      <p:to>
                                        <p:strVal val="visible"/>
                                      </p:to>
                                    </p:set>
                                    <p:animEffect transition="in" filter="fade">
                                      <p:cBhvr>
                                        <p:cTn id="20"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graphicFrame>
        <p:nvGraphicFramePr>
          <p:cNvPr id="5" name="图示 4"/>
          <p:cNvGraphicFramePr/>
          <p:nvPr/>
        </p:nvGraphicFramePr>
        <p:xfrm>
          <a:off x="714348" y="964395"/>
          <a:ext cx="7929618" cy="3643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75</a:t>
            </a:fld>
            <a:endParaRPr lang="en-US" altLang="zh-CN"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cstate="print"/>
          <a:srcRect/>
          <a:stretch>
            <a:fillRect/>
          </a:stretch>
        </p:blipFill>
        <p:spPr bwMode="auto">
          <a:xfrm>
            <a:off x="0" y="642925"/>
            <a:ext cx="9144000" cy="3857651"/>
          </a:xfrm>
          <a:prstGeom prst="rect">
            <a:avLst/>
          </a:prstGeom>
          <a:noFill/>
        </p:spPr>
      </p:pic>
      <p:sp>
        <p:nvSpPr>
          <p:cNvPr id="3" name="Rectangle 32"/>
          <p:cNvSpPr>
            <a:spLocks noChangeArrowheads="1"/>
          </p:cNvSpPr>
          <p:nvPr/>
        </p:nvSpPr>
        <p:spPr bwMode="auto">
          <a:xfrm>
            <a:off x="496918" y="0"/>
            <a:ext cx="8647082"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1"/>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noFill/>
              <a:effectLst/>
              <a:latin typeface="Arial" pitchFamily="34" charset="0"/>
              <a:ea typeface="宋体" pitchFamily="2" charset="-122"/>
            </a:endParaRPr>
          </a:p>
        </p:txBody>
      </p:sp>
      <p:sp>
        <p:nvSpPr>
          <p:cNvPr id="5" name="TextBox 4"/>
          <p:cNvSpPr txBox="1"/>
          <p:nvPr/>
        </p:nvSpPr>
        <p:spPr>
          <a:xfrm>
            <a:off x="3071802" y="3643321"/>
            <a:ext cx="4786346" cy="662319"/>
          </a:xfrm>
          <a:prstGeom prst="rect">
            <a:avLst/>
          </a:prstGeom>
          <a:noFill/>
        </p:spPr>
        <p:txBody>
          <a:bodyPr wrap="square" lIns="107275" tIns="53637" rIns="107275" bIns="53637" rtlCol="0">
            <a:spAutoFit/>
          </a:bodyPr>
          <a:lstStyle/>
          <a:p>
            <a:r>
              <a:rPr lang="zh-CN" altLang="en-US" b="1" dirty="0">
                <a:solidFill>
                  <a:srgbClr val="C00000"/>
                </a:solidFill>
                <a:latin typeface="微软雅黑" pitchFamily="34" charset="-122"/>
                <a:ea typeface="微软雅黑" pitchFamily="34" charset="-122"/>
              </a:rPr>
              <a:t>登录本公司平台，点击发行人业务→数据查询业务→申请查询类→股本结构查询。 </a:t>
            </a:r>
          </a:p>
        </p:txBody>
      </p:sp>
      <p:sp>
        <p:nvSpPr>
          <p:cNvPr id="6" name="左箭头 5"/>
          <p:cNvSpPr/>
          <p:nvPr/>
        </p:nvSpPr>
        <p:spPr bwMode="auto">
          <a:xfrm>
            <a:off x="2357422" y="378619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3" name="矩形 12"/>
          <p:cNvSpPr/>
          <p:nvPr/>
        </p:nvSpPr>
        <p:spPr bwMode="gray">
          <a:xfrm>
            <a:off x="571472" y="3786196"/>
            <a:ext cx="1500198" cy="285752"/>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76</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928662" y="1630372"/>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890" y="407716"/>
              <a:ext cx="507937" cy="50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16"/>
          <p:cNvGrpSpPr>
            <a:grpSpLocks/>
          </p:cNvGrpSpPr>
          <p:nvPr/>
        </p:nvGrpSpPr>
        <p:grpSpPr bwMode="auto">
          <a:xfrm>
            <a:off x="2203426" y="1982797"/>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17"/>
          <p:cNvGrpSpPr>
            <a:grpSpLocks/>
          </p:cNvGrpSpPr>
          <p:nvPr/>
        </p:nvGrpSpPr>
        <p:grpSpPr bwMode="auto">
          <a:xfrm>
            <a:off x="1652565" y="2816234"/>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224" name="六边形 22"/>
          <p:cNvSpPr>
            <a:spLocks noChangeArrowheads="1"/>
          </p:cNvSpPr>
          <p:nvPr/>
        </p:nvSpPr>
        <p:spPr bwMode="auto">
          <a:xfrm rot="5400000">
            <a:off x="4394779" y="1141616"/>
            <a:ext cx="321472" cy="395657"/>
          </a:xfrm>
          <a:prstGeom prst="hexagon">
            <a:avLst>
              <a:gd name="adj" fmla="val 24974"/>
              <a:gd name="vf" fmla="val 115470"/>
            </a:avLst>
          </a:prstGeom>
          <a:solidFill>
            <a:srgbClr val="FF6600"/>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357554" y="1775776"/>
            <a:ext cx="5500726" cy="2357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pPr>
            <a:r>
              <a:rPr lang="zh-CN" altLang="en-US" sz="1600" dirty="0">
                <a:latin typeface="微软雅黑" pitchFamily="34" charset="-122"/>
                <a:ea typeface="微软雅黑" pitchFamily="34" charset="-122"/>
              </a:rPr>
              <a:t>当存在证券</a:t>
            </a:r>
            <a:r>
              <a:rPr lang="zh-CN" altLang="en-US" sz="1600" b="1" dirty="0">
                <a:solidFill>
                  <a:srgbClr val="C00000"/>
                </a:solidFill>
                <a:latin typeface="微软雅黑" pitchFamily="34" charset="-122"/>
                <a:ea typeface="微软雅黑" pitchFamily="34" charset="-122"/>
              </a:rPr>
              <a:t>质押</a:t>
            </a:r>
            <a:r>
              <a:rPr lang="zh-CN" altLang="en-US" sz="1600" b="1" dirty="0">
                <a:latin typeface="微软雅黑" pitchFamily="34" charset="-122"/>
                <a:ea typeface="微软雅黑" pitchFamily="34" charset="-122"/>
              </a:rPr>
              <a:t>、</a:t>
            </a:r>
            <a:r>
              <a:rPr lang="zh-CN" altLang="en-US" sz="1600" b="1" dirty="0">
                <a:solidFill>
                  <a:srgbClr val="C00000"/>
                </a:solidFill>
                <a:latin typeface="微软雅黑" pitchFamily="34" charset="-122"/>
                <a:ea typeface="微软雅黑" pitchFamily="34" charset="-122"/>
              </a:rPr>
              <a:t>司法冻结</a:t>
            </a:r>
            <a:r>
              <a:rPr lang="zh-CN" altLang="en-US" sz="1600" dirty="0">
                <a:latin typeface="微软雅黑" pitchFamily="34" charset="-122"/>
                <a:ea typeface="微软雅黑" pitchFamily="34" charset="-122"/>
              </a:rPr>
              <a:t>和</a:t>
            </a:r>
            <a:r>
              <a:rPr lang="zh-CN" altLang="en-US" sz="1600" b="1" dirty="0">
                <a:solidFill>
                  <a:srgbClr val="C00000"/>
                </a:solidFill>
                <a:latin typeface="微软雅黑" pitchFamily="34" charset="-122"/>
                <a:ea typeface="微软雅黑" pitchFamily="34" charset="-122"/>
              </a:rPr>
              <a:t>司法轮候冻结</a:t>
            </a:r>
            <a:r>
              <a:rPr lang="zh-CN" altLang="en-US" sz="1600" dirty="0">
                <a:latin typeface="微软雅黑" pitchFamily="34" charset="-122"/>
                <a:ea typeface="微软雅黑" pitchFamily="34" charset="-122"/>
              </a:rPr>
              <a:t>时，发行人可以查询并下载股份冻结和轮候冻结数据。</a:t>
            </a:r>
          </a:p>
          <a:p>
            <a:pPr>
              <a:lnSpc>
                <a:spcPct val="150000"/>
              </a:lnSpc>
            </a:pPr>
            <a:r>
              <a:rPr lang="zh-CN" altLang="en-US" sz="1600" b="1" dirty="0">
                <a:solidFill>
                  <a:srgbClr val="C00000"/>
                </a:solidFill>
                <a:latin typeface="微软雅黑" pitchFamily="34" charset="-122"/>
                <a:ea typeface="微软雅黑" pitchFamily="34" charset="-122"/>
              </a:rPr>
              <a:t>信息披露义务</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全国中小企业股份转让系统挂牌公司信息披露细则</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第四十六条中规定：任一股东所持公司</a:t>
            </a:r>
            <a:r>
              <a:rPr lang="en-US" altLang="zh-CN" sz="1600" b="1" dirty="0">
                <a:solidFill>
                  <a:srgbClr val="C00000"/>
                </a:solidFill>
                <a:latin typeface="微软雅黑" pitchFamily="34" charset="-122"/>
                <a:ea typeface="微软雅黑" pitchFamily="34" charset="-122"/>
              </a:rPr>
              <a:t>5%</a:t>
            </a:r>
            <a:r>
              <a:rPr lang="zh-CN" altLang="en-US" sz="1600" b="1" dirty="0">
                <a:solidFill>
                  <a:srgbClr val="C00000"/>
                </a:solidFill>
                <a:latin typeface="微软雅黑" pitchFamily="34" charset="-122"/>
                <a:ea typeface="微软雅黑" pitchFamily="34" charset="-122"/>
              </a:rPr>
              <a:t>以上股份被质押、冻结</a:t>
            </a:r>
            <a:r>
              <a:rPr lang="zh-CN" altLang="en-US" sz="1600" dirty="0">
                <a:latin typeface="微软雅黑" pitchFamily="34" charset="-122"/>
                <a:ea typeface="微软雅黑" pitchFamily="34" charset="-122"/>
              </a:rPr>
              <a:t>、司法拍卖、托管、设定信托或者被依法限制表决权，应当自事实发生之日起</a:t>
            </a:r>
            <a:r>
              <a:rPr lang="zh-CN" altLang="en-US" sz="1600" b="1" dirty="0">
                <a:solidFill>
                  <a:srgbClr val="C00000"/>
                </a:solidFill>
                <a:latin typeface="微软雅黑" pitchFamily="34" charset="-122"/>
                <a:ea typeface="微软雅黑" pitchFamily="34" charset="-122"/>
              </a:rPr>
              <a:t>两个转让日内</a:t>
            </a:r>
            <a:r>
              <a:rPr lang="zh-CN" altLang="en-US" sz="1600" dirty="0">
                <a:latin typeface="微软雅黑" pitchFamily="34" charset="-122"/>
                <a:ea typeface="微软雅黑" pitchFamily="34" charset="-122"/>
              </a:rPr>
              <a:t>披露。</a:t>
            </a:r>
          </a:p>
        </p:txBody>
      </p:sp>
      <p:sp>
        <p:nvSpPr>
          <p:cNvPr id="9228" name="TextBox 26"/>
          <p:cNvSpPr>
            <a:spLocks noChangeArrowheads="1"/>
          </p:cNvSpPr>
          <p:nvPr/>
        </p:nvSpPr>
        <p:spPr bwMode="auto">
          <a:xfrm>
            <a:off x="5000628" y="1142992"/>
            <a:ext cx="2750552"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400" b="1"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股份冻结数据查询</a:t>
            </a:r>
          </a:p>
        </p:txBody>
      </p:sp>
      <p:sp>
        <p:nvSpPr>
          <p:cNvPr id="29"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股份冻结数据</a:t>
            </a:r>
          </a:p>
        </p:txBody>
      </p:sp>
      <p:sp>
        <p:nvSpPr>
          <p:cNvPr id="2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77</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cstate="print"/>
          <a:srcRect/>
          <a:stretch>
            <a:fillRect/>
          </a:stretch>
        </p:blipFill>
        <p:spPr bwMode="auto">
          <a:xfrm>
            <a:off x="0" y="642925"/>
            <a:ext cx="9144000" cy="3857651"/>
          </a:xfrm>
          <a:prstGeom prst="rect">
            <a:avLst/>
          </a:prstGeom>
          <a:noFill/>
        </p:spPr>
      </p:pic>
      <p:sp>
        <p:nvSpPr>
          <p:cNvPr id="3" name="Rectangle 32"/>
          <p:cNvSpPr>
            <a:spLocks noChangeArrowheads="1"/>
          </p:cNvSpPr>
          <p:nvPr/>
        </p:nvSpPr>
        <p:spPr bwMode="auto">
          <a:xfrm>
            <a:off x="496918" y="-18"/>
            <a:ext cx="8647082"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股份冻结数据</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1"/>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noFill/>
              <a:effectLst/>
              <a:latin typeface="Arial" pitchFamily="34" charset="0"/>
              <a:ea typeface="宋体" pitchFamily="2" charset="-122"/>
            </a:endParaRPr>
          </a:p>
        </p:txBody>
      </p:sp>
      <p:sp>
        <p:nvSpPr>
          <p:cNvPr id="5" name="TextBox 4"/>
          <p:cNvSpPr txBox="1"/>
          <p:nvPr/>
        </p:nvSpPr>
        <p:spPr>
          <a:xfrm>
            <a:off x="3071802" y="3643321"/>
            <a:ext cx="4786346" cy="662319"/>
          </a:xfrm>
          <a:prstGeom prst="rect">
            <a:avLst/>
          </a:prstGeom>
          <a:noFill/>
        </p:spPr>
        <p:txBody>
          <a:bodyPr wrap="square" lIns="107275" tIns="53637" rIns="107275" bIns="53637" rtlCol="0">
            <a:spAutoFit/>
          </a:bodyPr>
          <a:lstStyle/>
          <a:p>
            <a:r>
              <a:rPr lang="zh-CN" altLang="en-US" b="1" dirty="0">
                <a:solidFill>
                  <a:srgbClr val="C00000"/>
                </a:solidFill>
                <a:latin typeface="微软雅黑" pitchFamily="34" charset="-122"/>
                <a:ea typeface="微软雅黑" pitchFamily="34" charset="-122"/>
              </a:rPr>
              <a:t>登录本公司平台，点击发行人业务→数据查询业务→申请查询类→股份冻结数据查询 </a:t>
            </a:r>
          </a:p>
        </p:txBody>
      </p:sp>
      <p:sp>
        <p:nvSpPr>
          <p:cNvPr id="6" name="左箭头 5"/>
          <p:cNvSpPr/>
          <p:nvPr/>
        </p:nvSpPr>
        <p:spPr bwMode="auto">
          <a:xfrm>
            <a:off x="2357422" y="378619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3" name="矩形 12"/>
          <p:cNvSpPr/>
          <p:nvPr/>
        </p:nvSpPr>
        <p:spPr bwMode="gray">
          <a:xfrm>
            <a:off x="428596" y="4000510"/>
            <a:ext cx="1714512" cy="285752"/>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78</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截图\4.png"/>
          <p:cNvPicPr>
            <a:picLocks noChangeAspect="1" noChangeArrowheads="1"/>
          </p:cNvPicPr>
          <p:nvPr/>
        </p:nvPicPr>
        <p:blipFill>
          <a:blip r:embed="rId3" cstate="print"/>
          <a:srcRect/>
          <a:stretch>
            <a:fillRect/>
          </a:stretch>
        </p:blipFill>
        <p:spPr bwMode="auto">
          <a:xfrm>
            <a:off x="71438" y="642925"/>
            <a:ext cx="9001156" cy="4357718"/>
          </a:xfrm>
          <a:prstGeom prst="rect">
            <a:avLst/>
          </a:prstGeom>
          <a:noFill/>
        </p:spPr>
      </p:pic>
      <p:sp>
        <p:nvSpPr>
          <p:cNvPr id="6" name="Rectangle 32"/>
          <p:cNvSpPr>
            <a:spLocks noChangeArrowheads="1"/>
          </p:cNvSpPr>
          <p:nvPr/>
        </p:nvSpPr>
        <p:spPr bwMode="auto">
          <a:xfrm>
            <a:off x="496918" y="53561"/>
            <a:ext cx="8647082"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主动下发类</a:t>
            </a:r>
            <a:endParaRPr lang="zh-CN" altLang="en-US" sz="2700" dirty="0">
              <a:solidFill>
                <a:schemeClr val="bg1"/>
              </a:solidFill>
              <a:latin typeface="黑体" pitchFamily="49" charset="-122"/>
              <a:ea typeface="黑体" pitchFamily="49" charset="-122"/>
            </a:endParaRPr>
          </a:p>
        </p:txBody>
      </p:sp>
      <p:sp>
        <p:nvSpPr>
          <p:cNvPr id="7" name="TextBox 6"/>
          <p:cNvSpPr txBox="1"/>
          <p:nvPr/>
        </p:nvSpPr>
        <p:spPr>
          <a:xfrm>
            <a:off x="3059832" y="4083918"/>
            <a:ext cx="5748670" cy="662319"/>
          </a:xfrm>
          <a:prstGeom prst="rect">
            <a:avLst/>
          </a:prstGeom>
          <a:noFill/>
        </p:spPr>
        <p:txBody>
          <a:bodyPr wrap="square" lIns="107275" tIns="53637" rIns="107275" bIns="53637" rtlCol="0">
            <a:spAutoFit/>
          </a:bodyPr>
          <a:lstStyle/>
          <a:p>
            <a:r>
              <a:rPr lang="zh-CN" altLang="en-US" dirty="0">
                <a:solidFill>
                  <a:srgbClr val="C00000"/>
                </a:solidFill>
                <a:latin typeface="微软雅黑" pitchFamily="34" charset="-122"/>
                <a:ea typeface="微软雅黑" pitchFamily="34" charset="-122"/>
              </a:rPr>
              <a:t>注意</a:t>
            </a:r>
            <a:r>
              <a:rPr lang="zh-CN" altLang="en-US" dirty="0" smtClean="0">
                <a:solidFill>
                  <a:srgbClr val="C00000"/>
                </a:solidFill>
                <a:latin typeface="微软雅黑" pitchFamily="34" charset="-122"/>
                <a:ea typeface="微软雅黑" pitchFamily="34" charset="-122"/>
              </a:rPr>
              <a:t>：除股息红利差异化征税明细查询外，主动</a:t>
            </a:r>
            <a:r>
              <a:rPr lang="zh-CN" altLang="en-US" dirty="0">
                <a:solidFill>
                  <a:srgbClr val="C00000"/>
                </a:solidFill>
                <a:latin typeface="微软雅黑" pitchFamily="34" charset="-122"/>
                <a:ea typeface="微软雅黑" pitchFamily="34" charset="-122"/>
              </a:rPr>
              <a:t>下发类数据系统仅保存近</a:t>
            </a:r>
            <a:r>
              <a:rPr lang="en-US" altLang="zh-CN" dirty="0">
                <a:solidFill>
                  <a:srgbClr val="C00000"/>
                </a:solidFill>
                <a:latin typeface="微软雅黑" pitchFamily="34" charset="-122"/>
                <a:ea typeface="微软雅黑" pitchFamily="34" charset="-122"/>
              </a:rPr>
              <a:t>6</a:t>
            </a:r>
            <a:r>
              <a:rPr lang="zh-CN" altLang="en-US" dirty="0">
                <a:solidFill>
                  <a:srgbClr val="C00000"/>
                </a:solidFill>
                <a:latin typeface="微软雅黑" pitchFamily="34" charset="-122"/>
                <a:ea typeface="微软雅黑" pitchFamily="34" charset="-122"/>
              </a:rPr>
              <a:t>个月的数据，请及时下载并保存！</a:t>
            </a:r>
          </a:p>
        </p:txBody>
      </p:sp>
      <p:sp>
        <p:nvSpPr>
          <p:cNvPr id="11" name="矩形 10"/>
          <p:cNvSpPr/>
          <p:nvPr/>
        </p:nvSpPr>
        <p:spPr bwMode="auto">
          <a:xfrm>
            <a:off x="2500298" y="3214693"/>
            <a:ext cx="6429420" cy="71438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 name="TextBox 3"/>
          <p:cNvSpPr txBox="1"/>
          <p:nvPr/>
        </p:nvSpPr>
        <p:spPr>
          <a:xfrm>
            <a:off x="3714744" y="3409630"/>
            <a:ext cx="5143536" cy="662319"/>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登录本公司平台，点击发行人业务→数据查询业务→主动下发类→定期持有人名册查询等服务。 </a:t>
            </a:r>
          </a:p>
        </p:txBody>
      </p:sp>
      <p:sp>
        <p:nvSpPr>
          <p:cNvPr id="5" name="左箭头 4"/>
          <p:cNvSpPr/>
          <p:nvPr/>
        </p:nvSpPr>
        <p:spPr bwMode="auto">
          <a:xfrm>
            <a:off x="3000364" y="3536164"/>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2" name="圆角矩形 11"/>
          <p:cNvSpPr/>
          <p:nvPr/>
        </p:nvSpPr>
        <p:spPr bwMode="auto">
          <a:xfrm>
            <a:off x="571473" y="3643321"/>
            <a:ext cx="2000265" cy="1125149"/>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rgbClr val="FF0000"/>
              </a:solidFill>
              <a:latin typeface="Arial" pitchFamily="34" charset="0"/>
              <a:ea typeface="宋体" pitchFamily="2" charset="-122"/>
            </a:endParaRPr>
          </a:p>
        </p:txBody>
      </p:sp>
      <p:sp>
        <p:nvSpPr>
          <p:cNvPr id="10"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79</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907704" y="2085696"/>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第一节  </a:t>
            </a:r>
            <a:r>
              <a:rPr lang="zh-CN" altLang="en-US" sz="2400" b="1" dirty="0">
                <a:solidFill>
                  <a:srgbClr val="CC0018"/>
                </a:solidFill>
                <a:latin typeface="微软雅黑" pitchFamily="34" charset="-122"/>
                <a:ea typeface="微软雅黑" pitchFamily="34" charset="-122"/>
              </a:rPr>
              <a:t>股份</a:t>
            </a:r>
            <a:r>
              <a:rPr lang="zh-CN" altLang="en-US" sz="2400" b="1" dirty="0" smtClean="0">
                <a:solidFill>
                  <a:srgbClr val="CC0018"/>
                </a:solidFill>
                <a:latin typeface="微软雅黑" pitchFamily="34" charset="-122"/>
                <a:ea typeface="微软雅黑" pitchFamily="34" charset="-122"/>
              </a:rPr>
              <a:t>登记的概念</a:t>
            </a:r>
            <a:endParaRPr lang="en-US" altLang="zh-CN" sz="2400" b="1" dirty="0">
              <a:solidFill>
                <a:srgbClr val="002060"/>
              </a:solidFill>
              <a:latin typeface="微软雅黑" pitchFamily="34" charset="-122"/>
              <a:ea typeface="微软雅黑" pitchFamily="34" charset="-122"/>
            </a:endParaRPr>
          </a:p>
        </p:txBody>
      </p:sp>
      <p:sp>
        <p:nvSpPr>
          <p:cNvPr id="8" name="TextBox 7"/>
          <p:cNvSpPr txBox="1"/>
          <p:nvPr/>
        </p:nvSpPr>
        <p:spPr>
          <a:xfrm>
            <a:off x="2411760" y="843559"/>
            <a:ext cx="4612160" cy="646331"/>
          </a:xfrm>
          <a:prstGeom prst="rect">
            <a:avLst/>
          </a:prstGeom>
          <a:noFill/>
        </p:spPr>
        <p:txBody>
          <a:bodyPr wrap="none" rtlCol="0">
            <a:spAutoFit/>
          </a:bodyPr>
          <a:lstStyle/>
          <a:p>
            <a:r>
              <a:rPr lang="zh-CN" altLang="en-US" sz="3600" dirty="0" smtClean="0">
                <a:latin typeface="微软雅黑" pitchFamily="34" charset="-122"/>
                <a:ea typeface="微软雅黑" pitchFamily="34" charset="-122"/>
              </a:rPr>
              <a:t>第二章  股份登记概述</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383620"/>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8" name="TextBox 16"/>
          <p:cNvSpPr txBox="1"/>
          <p:nvPr/>
        </p:nvSpPr>
        <p:spPr>
          <a:xfrm>
            <a:off x="1907704" y="2805777"/>
            <a:ext cx="5544616" cy="646331"/>
          </a:xfrm>
          <a:prstGeom prst="rect">
            <a:avLst/>
          </a:prstGeom>
          <a:noFill/>
          <a:ln>
            <a:noFill/>
          </a:ln>
        </p:spPr>
        <p:txBody>
          <a:bodyPr wrap="square" rtlCol="0">
            <a:spAutoFit/>
          </a:bodyPr>
          <a:lstStyle/>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第二节</a:t>
            </a:r>
            <a:r>
              <a:rPr lang="en-US" altLang="zh-CN" sz="2400" b="1" dirty="0" smtClean="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a:t>
            </a:r>
            <a:r>
              <a:rPr lang="zh-CN" altLang="en-US" sz="2400" b="1" dirty="0" smtClean="0">
                <a:solidFill>
                  <a:srgbClr val="CC0018"/>
                </a:solidFill>
                <a:latin typeface="微软雅黑" pitchFamily="34" charset="-122"/>
                <a:ea typeface="微软雅黑" pitchFamily="34" charset="-122"/>
              </a:rPr>
              <a:t>登记八要素</a:t>
            </a:r>
            <a:endParaRPr lang="en-US" altLang="zh-CN" sz="2400" b="1" dirty="0">
              <a:solidFill>
                <a:srgbClr val="CC0018"/>
              </a:solidFill>
              <a:latin typeface="微软雅黑" pitchFamily="34" charset="-122"/>
              <a:ea typeface="微软雅黑" pitchFamily="34" charset="-122"/>
            </a:endParaRPr>
          </a:p>
        </p:txBody>
      </p:sp>
      <p:sp>
        <p:nvSpPr>
          <p:cNvPr id="1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a:t>
            </a:fld>
            <a:endParaRPr lang="en-US" altLang="zh-CN" dirty="0"/>
          </a:p>
        </p:txBody>
      </p:sp>
    </p:spTree>
    <p:extLst>
      <p:ext uri="{BB962C8B-B14F-4D97-AF65-F5344CB8AC3E}">
        <p14:creationId xmlns="" xmlns:p14="http://schemas.microsoft.com/office/powerpoint/2010/main" val="100832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1"/>
          <p:cNvGrpSpPr/>
          <p:nvPr/>
        </p:nvGrpSpPr>
        <p:grpSpPr>
          <a:xfrm>
            <a:off x="755576" y="1761660"/>
            <a:ext cx="7632848" cy="3114346"/>
            <a:chOff x="1547664" y="1556792"/>
            <a:chExt cx="6408712" cy="3528392"/>
          </a:xfrm>
        </p:grpSpPr>
        <p:sp>
          <p:nvSpPr>
            <p:cNvPr id="23" name="矩形 4"/>
            <p:cNvSpPr/>
            <p:nvPr/>
          </p:nvSpPr>
          <p:spPr>
            <a:xfrm>
              <a:off x="1698812" y="2348880"/>
              <a:ext cx="6120680" cy="2736304"/>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 fmla="*/ 0 w 6120680"/>
                <a:gd name="connsiteY0" fmla="*/ 0 h 2736304"/>
                <a:gd name="connsiteX1" fmla="*/ 6120680 w 6120680"/>
                <a:gd name="connsiteY1" fmla="*/ 0 h 2736304"/>
                <a:gd name="connsiteX2" fmla="*/ 6120680 w 6120680"/>
                <a:gd name="connsiteY2" fmla="*/ 2736304 h 2736304"/>
                <a:gd name="connsiteX3" fmla="*/ 3137883 w 6120680"/>
                <a:gd name="connsiteY3" fmla="*/ 2729535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49915 w 6120680"/>
                <a:gd name="connsiteY3" fmla="*/ 2152019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236240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320461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2957410 w 6120680"/>
                <a:gd name="connsiteY3" fmla="*/ 2320461 h 2736304"/>
                <a:gd name="connsiteX4" fmla="*/ 0 w 6120680"/>
                <a:gd name="connsiteY4" fmla="*/ 2736304 h 2736304"/>
                <a:gd name="connsiteX5" fmla="*/ 0 w 6120680"/>
                <a:gd name="connsiteY5"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0680" h="2736304">
                  <a:moveTo>
                    <a:pt x="0" y="0"/>
                  </a:moveTo>
                  <a:lnTo>
                    <a:pt x="6120680" y="0"/>
                  </a:lnTo>
                  <a:lnTo>
                    <a:pt x="6120680" y="2736304"/>
                  </a:lnTo>
                  <a:lnTo>
                    <a:pt x="2957410" y="2320461"/>
                  </a:lnTo>
                  <a:lnTo>
                    <a:pt x="0" y="2736304"/>
                  </a:lnTo>
                  <a:lnTo>
                    <a:pt x="0" y="0"/>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矩形 23"/>
            <p:cNvSpPr/>
            <p:nvPr/>
          </p:nvSpPr>
          <p:spPr>
            <a:xfrm>
              <a:off x="1547664" y="1556792"/>
              <a:ext cx="6408712" cy="3024336"/>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矩形 24"/>
            <p:cNvSpPr/>
            <p:nvPr/>
          </p:nvSpPr>
          <p:spPr>
            <a:xfrm>
              <a:off x="1674748" y="1664712"/>
              <a:ext cx="6144744" cy="2808000"/>
            </a:xfrm>
            <a:prstGeom prst="rect">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cxnSp>
        <p:nvCxnSpPr>
          <p:cNvPr id="26" name="直接连接符 25"/>
          <p:cNvCxnSpPr/>
          <p:nvPr/>
        </p:nvCxnSpPr>
        <p:spPr>
          <a:xfrm>
            <a:off x="2178876" y="594066"/>
            <a:ext cx="0" cy="681540"/>
          </a:xfrm>
          <a:prstGeom prst="line">
            <a:avLst/>
          </a:prstGeom>
          <a:noFill/>
          <a:ln w="28575" cap="flat" cmpd="sng" algn="ctr">
            <a:solidFill>
              <a:sysClr val="windowText" lastClr="000000">
                <a:lumMod val="75000"/>
                <a:lumOff val="25000"/>
              </a:sysClr>
            </a:solidFill>
            <a:prstDash val="sysDot"/>
          </a:ln>
          <a:effectLst/>
        </p:spPr>
      </p:cxnSp>
      <p:sp>
        <p:nvSpPr>
          <p:cNvPr id="27" name="泪滴形 7"/>
          <p:cNvSpPr/>
          <p:nvPr/>
        </p:nvSpPr>
        <p:spPr>
          <a:xfrm rot="18998822">
            <a:off x="1467004" y="1527956"/>
            <a:ext cx="1350868" cy="101315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8" name="直接连接符 27"/>
          <p:cNvCxnSpPr/>
          <p:nvPr/>
        </p:nvCxnSpPr>
        <p:spPr>
          <a:xfrm rot="5400000">
            <a:off x="4138276" y="956355"/>
            <a:ext cx="745378" cy="20803"/>
          </a:xfrm>
          <a:prstGeom prst="line">
            <a:avLst/>
          </a:prstGeom>
          <a:noFill/>
          <a:ln w="28575" cap="flat" cmpd="sng" algn="ctr">
            <a:solidFill>
              <a:srgbClr val="D38951"/>
            </a:solidFill>
            <a:prstDash val="sysDot"/>
          </a:ln>
          <a:effectLst/>
        </p:spPr>
      </p:cxnSp>
      <p:sp>
        <p:nvSpPr>
          <p:cNvPr id="29" name="泪滴形 7"/>
          <p:cNvSpPr/>
          <p:nvPr/>
        </p:nvSpPr>
        <p:spPr>
          <a:xfrm rot="18998822">
            <a:off x="3809491" y="1548980"/>
            <a:ext cx="1350868" cy="101315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0" name="直接连接符 29"/>
          <p:cNvCxnSpPr/>
          <p:nvPr/>
        </p:nvCxnSpPr>
        <p:spPr>
          <a:xfrm rot="5400000">
            <a:off x="6387304" y="993342"/>
            <a:ext cx="798956" cy="406"/>
          </a:xfrm>
          <a:prstGeom prst="line">
            <a:avLst/>
          </a:prstGeom>
          <a:noFill/>
          <a:ln w="28575" cap="flat" cmpd="sng" algn="ctr">
            <a:solidFill>
              <a:srgbClr val="C1C35D"/>
            </a:solidFill>
            <a:prstDash val="sysDot"/>
          </a:ln>
          <a:effectLst/>
        </p:spPr>
      </p:cxnSp>
      <p:sp>
        <p:nvSpPr>
          <p:cNvPr id="31" name="泪滴形 7"/>
          <p:cNvSpPr/>
          <p:nvPr/>
        </p:nvSpPr>
        <p:spPr>
          <a:xfrm rot="18998822">
            <a:off x="6085024" y="1495401"/>
            <a:ext cx="1350868" cy="101315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Box 31"/>
          <p:cNvSpPr txBox="1"/>
          <p:nvPr/>
        </p:nvSpPr>
        <p:spPr>
          <a:xfrm>
            <a:off x="935595" y="2753692"/>
            <a:ext cx="2282885" cy="1269578"/>
          </a:xfrm>
          <a:prstGeom prst="rect">
            <a:avLst/>
          </a:prstGeom>
          <a:noFill/>
        </p:spPr>
        <p:txBody>
          <a:bodyPr wrap="square" rtlCol="0">
            <a:spAutoFit/>
          </a:bodyPr>
          <a:lstStyle/>
          <a:p>
            <a:pPr marL="285750" lvl="0" indent="-285750">
              <a:lnSpc>
                <a:spcPct val="150000"/>
              </a:lnSpc>
              <a:buFont typeface="Wingdings" panose="05000000000000000000" pitchFamily="2" charset="2"/>
              <a:buChar char="n"/>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全体持有人名册</a:t>
            </a:r>
            <a:endPar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endPar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限售股东名册</a:t>
            </a:r>
            <a:endPar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a:xfrm>
            <a:off x="6143636" y="1821651"/>
            <a:ext cx="1213604" cy="683264"/>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下发</a:t>
            </a:r>
            <a:endParaRPr lang="en-US" altLang="zh-CN" sz="2400" b="1" kern="0" dirty="0" smtClean="0">
              <a:solidFill>
                <a:sysClr val="window" lastClr="FFFFFF"/>
              </a:solidFill>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次数</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5" name="TextBox 34"/>
          <p:cNvSpPr txBox="1"/>
          <p:nvPr/>
        </p:nvSpPr>
        <p:spPr>
          <a:xfrm>
            <a:off x="3857620" y="1875230"/>
            <a:ext cx="1213604" cy="683264"/>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下发</a:t>
            </a:r>
            <a:endParaRPr lang="en-US" altLang="zh-CN" sz="2400" b="1" kern="0" dirty="0" smtClean="0">
              <a:solidFill>
                <a:sysClr val="window" lastClr="FFFFFF"/>
              </a:solidFill>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时间</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7" name="TextBox 36"/>
          <p:cNvSpPr txBox="1"/>
          <p:nvPr/>
        </p:nvSpPr>
        <p:spPr>
          <a:xfrm>
            <a:off x="1500166" y="1768073"/>
            <a:ext cx="1213604" cy="830997"/>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名册</a:t>
            </a:r>
            <a:endParaRPr lang="en-US" altLang="zh-CN"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类型</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44"/>
          <p:cNvSpPr txBox="1"/>
          <p:nvPr/>
        </p:nvSpPr>
        <p:spPr>
          <a:xfrm>
            <a:off x="3432125" y="2744715"/>
            <a:ext cx="2219996" cy="1661993"/>
          </a:xfrm>
          <a:prstGeom prst="rect">
            <a:avLst/>
          </a:prstGeom>
          <a:noFill/>
        </p:spPr>
        <p:txBody>
          <a:bodyPr wrap="square" rtlCol="0">
            <a:spAutoFit/>
          </a:bodyPr>
          <a:lstStyle/>
          <a:p>
            <a:pPr marL="285750" lvl="0" indent="-285750">
              <a:lnSpc>
                <a:spcPct val="150000"/>
              </a:lnSpc>
              <a:buFont typeface="Wingdings" panose="05000000000000000000" pitchFamily="2" charset="2"/>
              <a:buChar char="n"/>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每月</a:t>
            </a:r>
            <a:r>
              <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号</a:t>
            </a:r>
            <a:r>
              <a:rPr lang="zh-CN" altLang="en-US" sz="1700" b="1" dirty="0" smtClean="0">
                <a:solidFill>
                  <a:srgbClr val="FF9933"/>
                </a:solidFill>
                <a:latin typeface="微软雅黑" panose="020B0503020204020204" pitchFamily="34" charset="-122"/>
                <a:ea typeface="微软雅黑" panose="020B0503020204020204" pitchFamily="34" charset="-122"/>
                <a:sym typeface="微软雅黑" panose="020B0503020204020204" pitchFamily="34" charset="-122"/>
              </a:rPr>
              <a:t>左右</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下发</a:t>
            </a:r>
            <a:endPar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每月</a:t>
            </a:r>
            <a:r>
              <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号</a:t>
            </a:r>
            <a:r>
              <a:rPr lang="zh-CN" altLang="en-US" sz="1700" b="1" dirty="0" smtClean="0">
                <a:solidFill>
                  <a:srgbClr val="FF9933"/>
                </a:solidFill>
                <a:latin typeface="微软雅黑" panose="020B0503020204020204" pitchFamily="34" charset="-122"/>
                <a:ea typeface="微软雅黑" panose="020B0503020204020204" pitchFamily="34" charset="-122"/>
                <a:sym typeface="微软雅黑" panose="020B0503020204020204" pitchFamily="34" charset="-122"/>
              </a:rPr>
              <a:t>左右</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下发</a:t>
            </a:r>
            <a:endPar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a:xfrm>
            <a:off x="5932454" y="2732485"/>
            <a:ext cx="2282885" cy="1269578"/>
          </a:xfrm>
          <a:prstGeom prst="rect">
            <a:avLst/>
          </a:prstGeom>
          <a:noFill/>
        </p:spPr>
        <p:txBody>
          <a:bodyPr wrap="square" rtlCol="0">
            <a:spAutoFit/>
          </a:bodyPr>
          <a:lstStyle/>
          <a:p>
            <a:pPr marL="285750" lvl="0" indent="-285750">
              <a:lnSpc>
                <a:spcPct val="150000"/>
              </a:lnSpc>
              <a:buFont typeface="Wingdings" panose="05000000000000000000" pitchFamily="2" charset="2"/>
              <a:buChar char="n"/>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每月三次</a:t>
            </a:r>
            <a:endPar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endParaRPr lang="en-US" altLang="zh-CN"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每月两次</a:t>
            </a:r>
            <a:endPar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32"/>
          <p:cNvSpPr>
            <a:spLocks noChangeArrowheads="1"/>
          </p:cNvSpPr>
          <p:nvPr/>
        </p:nvSpPr>
        <p:spPr bwMode="auto">
          <a:xfrm>
            <a:off x="496918" y="53561"/>
            <a:ext cx="8647082"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a:t>
            </a:r>
            <a:r>
              <a:rPr lang="zh-CN" altLang="en-US" sz="2700" b="1" dirty="0" smtClean="0">
                <a:solidFill>
                  <a:srgbClr val="FFFFFF"/>
                </a:solidFill>
                <a:latin typeface="微软雅黑" pitchFamily="34" charset="-122"/>
                <a:ea typeface="微软雅黑" pitchFamily="34" charset="-122"/>
              </a:rPr>
              <a:t>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持有人名册</a:t>
            </a:r>
            <a:endParaRPr lang="zh-CN" altLang="en-US" sz="2700" dirty="0">
              <a:solidFill>
                <a:schemeClr val="bg1"/>
              </a:solidFill>
              <a:latin typeface="黑体" pitchFamily="49" charset="-122"/>
              <a:ea typeface="黑体" pitchFamily="49" charset="-122"/>
            </a:endParaRPr>
          </a:p>
        </p:txBody>
      </p:sp>
      <p:sp>
        <p:nvSpPr>
          <p:cNvPr id="2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80</a:t>
            </a:fld>
            <a:endParaRPr lang="en-US" altLang="zh-CN" dirty="0"/>
          </a:p>
        </p:txBody>
      </p:sp>
    </p:spTree>
    <p:extLst>
      <p:ext uri="{BB962C8B-B14F-4D97-AF65-F5344CB8AC3E}">
        <p14:creationId xmlns:p14="http://schemas.microsoft.com/office/powerpoint/2010/main" xmlns="" val="108002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2" grpId="0"/>
      <p:bldP spid="33" grpId="0"/>
      <p:bldP spid="35" grpId="0"/>
      <p:bldP spid="37" grpId="0"/>
      <p:bldP spid="45" grpId="0"/>
      <p:bldP spid="4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428596" y="1773248"/>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890" y="407716"/>
              <a:ext cx="507937" cy="50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16"/>
          <p:cNvGrpSpPr>
            <a:grpSpLocks/>
          </p:cNvGrpSpPr>
          <p:nvPr/>
        </p:nvGrpSpPr>
        <p:grpSpPr bwMode="auto">
          <a:xfrm>
            <a:off x="1703360" y="2125673"/>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17"/>
          <p:cNvGrpSpPr>
            <a:grpSpLocks/>
          </p:cNvGrpSpPr>
          <p:nvPr/>
        </p:nvGrpSpPr>
        <p:grpSpPr bwMode="auto">
          <a:xfrm>
            <a:off x="1152499" y="2959110"/>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224" name="六边形 22"/>
          <p:cNvSpPr>
            <a:spLocks noChangeArrowheads="1"/>
          </p:cNvSpPr>
          <p:nvPr/>
        </p:nvSpPr>
        <p:spPr bwMode="auto">
          <a:xfrm rot="5400000">
            <a:off x="3394647" y="820147"/>
            <a:ext cx="321472" cy="395657"/>
          </a:xfrm>
          <a:prstGeom prst="hexagon">
            <a:avLst>
              <a:gd name="adj" fmla="val 24974"/>
              <a:gd name="vf" fmla="val 115470"/>
            </a:avLst>
          </a:prstGeom>
          <a:solidFill>
            <a:srgbClr val="FF6600"/>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071802" y="1390097"/>
            <a:ext cx="5572164" cy="318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150000"/>
              </a:lnSpc>
              <a:buNone/>
            </a:pPr>
            <a:r>
              <a:rPr lang="zh-CN" altLang="zh-CN" sz="1500" dirty="0">
                <a:latin typeface="微软雅黑" pitchFamily="34" charset="-122"/>
                <a:ea typeface="微软雅黑" pitchFamily="34" charset="-122"/>
              </a:rPr>
              <a:t>持股</a:t>
            </a:r>
            <a:r>
              <a:rPr lang="en-US" altLang="zh-CN" sz="1500" b="1" dirty="0">
                <a:solidFill>
                  <a:srgbClr val="C00000"/>
                </a:solidFill>
                <a:latin typeface="微软雅黑" pitchFamily="34" charset="-122"/>
                <a:ea typeface="微软雅黑" pitchFamily="34" charset="-122"/>
              </a:rPr>
              <a:t>5%</a:t>
            </a:r>
            <a:r>
              <a:rPr lang="zh-CN" altLang="zh-CN" sz="1500" b="1" dirty="0">
                <a:solidFill>
                  <a:srgbClr val="C00000"/>
                </a:solidFill>
                <a:latin typeface="微软雅黑" pitchFamily="34" charset="-122"/>
                <a:ea typeface="微软雅黑" pitchFamily="34" charset="-122"/>
              </a:rPr>
              <a:t>以上（含</a:t>
            </a:r>
            <a:r>
              <a:rPr lang="en-US" altLang="zh-CN" sz="1500" b="1" dirty="0">
                <a:solidFill>
                  <a:srgbClr val="C00000"/>
                </a:solidFill>
                <a:latin typeface="微软雅黑" pitchFamily="34" charset="-122"/>
                <a:ea typeface="微软雅黑" pitchFamily="34" charset="-122"/>
              </a:rPr>
              <a:t>5%</a:t>
            </a:r>
            <a:r>
              <a:rPr lang="zh-CN" altLang="zh-CN" sz="1500" b="1" dirty="0">
                <a:solidFill>
                  <a:srgbClr val="C00000"/>
                </a:solidFill>
                <a:latin typeface="微软雅黑" pitchFamily="34" charset="-122"/>
                <a:ea typeface="微软雅黑" pitchFamily="34" charset="-122"/>
              </a:rPr>
              <a:t>）股东</a:t>
            </a:r>
            <a:r>
              <a:rPr lang="zh-CN" altLang="zh-CN" sz="1500" dirty="0">
                <a:latin typeface="微软雅黑" pitchFamily="34" charset="-122"/>
                <a:ea typeface="微软雅黑" pitchFamily="34" charset="-122"/>
              </a:rPr>
              <a:t>所持股份发生</a:t>
            </a:r>
            <a:r>
              <a:rPr lang="zh-CN" altLang="zh-CN" sz="1500" b="1" dirty="0">
                <a:solidFill>
                  <a:srgbClr val="C00000"/>
                </a:solidFill>
                <a:latin typeface="微软雅黑" pitchFamily="34" charset="-122"/>
                <a:ea typeface="微软雅黑" pitchFamily="34" charset="-122"/>
              </a:rPr>
              <a:t>交易与非交易变更</a:t>
            </a:r>
            <a:r>
              <a:rPr lang="zh-CN" altLang="zh-CN" sz="1500" dirty="0">
                <a:solidFill>
                  <a:srgbClr val="FF9933"/>
                </a:solidFill>
                <a:latin typeface="微软雅黑" pitchFamily="34" charset="-122"/>
                <a:ea typeface="微软雅黑" pitchFamily="34" charset="-122"/>
              </a:rPr>
              <a:t>、</a:t>
            </a:r>
            <a:r>
              <a:rPr lang="zh-CN" altLang="zh-CN" sz="1500" dirty="0">
                <a:latin typeface="微软雅黑" pitchFamily="34" charset="-122"/>
                <a:ea typeface="微软雅黑" pitchFamily="34" charset="-122"/>
              </a:rPr>
              <a:t>股票状态变动（如</a:t>
            </a:r>
            <a:r>
              <a:rPr lang="zh-CN" altLang="zh-CN" sz="1500" b="1" dirty="0">
                <a:solidFill>
                  <a:srgbClr val="C00000"/>
                </a:solidFill>
                <a:latin typeface="微软雅黑" pitchFamily="34" charset="-122"/>
                <a:ea typeface="微软雅黑" pitchFamily="34" charset="-122"/>
              </a:rPr>
              <a:t>质押、司法冻结</a:t>
            </a:r>
            <a:r>
              <a:rPr lang="zh-CN" altLang="zh-CN" sz="1500" dirty="0">
                <a:latin typeface="微软雅黑" pitchFamily="34" charset="-122"/>
                <a:ea typeface="微软雅黑" pitchFamily="34" charset="-122"/>
              </a:rPr>
              <a:t>）等情形时，发行人</a:t>
            </a:r>
            <a:r>
              <a:rPr lang="zh-CN" altLang="en-US" sz="1500" dirty="0">
                <a:latin typeface="微软雅黑" pitchFamily="34" charset="-122"/>
                <a:ea typeface="微软雅黑" pitchFamily="34" charset="-122"/>
              </a:rPr>
              <a:t>可网上查询变动</a:t>
            </a:r>
            <a:r>
              <a:rPr lang="zh-CN" altLang="en-US" sz="1500" b="1" dirty="0">
                <a:latin typeface="微软雅黑" pitchFamily="34" charset="-122"/>
                <a:ea typeface="微软雅黑" pitchFamily="34" charset="-122"/>
              </a:rPr>
              <a:t>名单</a:t>
            </a:r>
            <a:r>
              <a:rPr lang="zh-CN" altLang="en-US" sz="1500" dirty="0">
                <a:latin typeface="微软雅黑" pitchFamily="34" charset="-122"/>
                <a:ea typeface="微软雅黑" pitchFamily="34" charset="-122"/>
              </a:rPr>
              <a:t>以及</a:t>
            </a:r>
            <a:r>
              <a:rPr lang="zh-CN" altLang="en-US" sz="1500" b="1" dirty="0">
                <a:latin typeface="微软雅黑" pitchFamily="34" charset="-122"/>
                <a:ea typeface="微软雅黑" pitchFamily="34" charset="-122"/>
              </a:rPr>
              <a:t>变动明细</a:t>
            </a:r>
            <a:r>
              <a:rPr lang="zh-CN" altLang="en-US" sz="1500" dirty="0">
                <a:latin typeface="微软雅黑" pitchFamily="34" charset="-122"/>
                <a:ea typeface="微软雅黑" pitchFamily="34" charset="-122"/>
              </a:rPr>
              <a:t>清单</a:t>
            </a:r>
            <a:r>
              <a:rPr lang="zh-CN" altLang="zh-CN" sz="1500" dirty="0">
                <a:latin typeface="微软雅黑" pitchFamily="34" charset="-122"/>
                <a:ea typeface="微软雅黑" pitchFamily="34" charset="-122"/>
              </a:rPr>
              <a:t>。</a:t>
            </a:r>
            <a:endParaRPr lang="en-US" altLang="zh-CN" sz="1500" dirty="0">
              <a:latin typeface="微软雅黑" pitchFamily="34" charset="-122"/>
              <a:ea typeface="微软雅黑" pitchFamily="34" charset="-122"/>
            </a:endParaRPr>
          </a:p>
          <a:p>
            <a:pPr lvl="0">
              <a:lnSpc>
                <a:spcPct val="150000"/>
              </a:lnSpc>
              <a:buNone/>
            </a:pPr>
            <a:endParaRPr lang="en-US" altLang="zh-CN" sz="1500" dirty="0">
              <a:latin typeface="微软雅黑" pitchFamily="34" charset="-122"/>
              <a:ea typeface="微软雅黑" pitchFamily="34" charset="-122"/>
            </a:endParaRPr>
          </a:p>
          <a:p>
            <a:pPr>
              <a:lnSpc>
                <a:spcPct val="150000"/>
              </a:lnSpc>
              <a:buNone/>
            </a:pPr>
            <a:r>
              <a:rPr lang="zh-CN" altLang="en-US" sz="1400" b="1" dirty="0">
                <a:solidFill>
                  <a:srgbClr val="C00000"/>
                </a:solidFill>
                <a:latin typeface="微软雅黑" pitchFamily="34" charset="-122"/>
                <a:ea typeface="微软雅黑" pitchFamily="34" charset="-122"/>
              </a:rPr>
              <a:t>信息披露义务</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全国中小企业股份转让系统挂牌公司信息披露细则</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第四十三条规定：在挂牌公司中拥有权益的股份达到该公司</a:t>
            </a:r>
            <a:r>
              <a:rPr lang="zh-CN" altLang="en-US" sz="1400" b="1" dirty="0">
                <a:solidFill>
                  <a:srgbClr val="C00000"/>
                </a:solidFill>
                <a:latin typeface="微软雅黑" pitchFamily="34" charset="-122"/>
                <a:ea typeface="微软雅黑" pitchFamily="34" charset="-122"/>
              </a:rPr>
              <a:t>总股本</a:t>
            </a:r>
            <a:r>
              <a:rPr lang="en-US" altLang="zh-CN" sz="1400" b="1" dirty="0">
                <a:solidFill>
                  <a:srgbClr val="C00000"/>
                </a:solidFill>
                <a:latin typeface="微软雅黑" pitchFamily="34" charset="-122"/>
                <a:ea typeface="微软雅黑" pitchFamily="34" charset="-122"/>
              </a:rPr>
              <a:t>5%</a:t>
            </a:r>
            <a:r>
              <a:rPr lang="zh-CN" altLang="en-US" sz="1400" b="1" dirty="0">
                <a:solidFill>
                  <a:srgbClr val="C00000"/>
                </a:solidFill>
                <a:latin typeface="微软雅黑" pitchFamily="34" charset="-122"/>
                <a:ea typeface="微软雅黑" pitchFamily="34" charset="-122"/>
              </a:rPr>
              <a:t>的股东及其实际控制人</a:t>
            </a:r>
            <a:r>
              <a:rPr lang="zh-CN" altLang="en-US" sz="1400" dirty="0">
                <a:latin typeface="微软雅黑" pitchFamily="34" charset="-122"/>
                <a:ea typeface="微软雅黑" pitchFamily="34" charset="-122"/>
              </a:rPr>
              <a:t>，其拥有权益的股份变动达到全国股份转让系统公司规定的标准的，应当按照要求及时通知挂牌公司并披露权益变动公告。</a:t>
            </a:r>
          </a:p>
        </p:txBody>
      </p:sp>
      <p:sp>
        <p:nvSpPr>
          <p:cNvPr id="9228" name="TextBox 26"/>
          <p:cNvSpPr>
            <a:spLocks noChangeArrowheads="1"/>
          </p:cNvSpPr>
          <p:nvPr/>
        </p:nvSpPr>
        <p:spPr bwMode="auto">
          <a:xfrm>
            <a:off x="3929060" y="857239"/>
            <a:ext cx="4643469" cy="400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zh-CN" sz="2000" b="1" dirty="0">
                <a:solidFill>
                  <a:srgbClr val="FF6600"/>
                </a:solidFill>
                <a:latin typeface="微软雅黑" pitchFamily="34" charset="-122"/>
                <a:ea typeface="微软雅黑" pitchFamily="34" charset="-122"/>
              </a:rPr>
              <a:t>持股</a:t>
            </a:r>
            <a:r>
              <a:rPr lang="en-US" altLang="zh-CN" sz="2000" b="1" dirty="0">
                <a:solidFill>
                  <a:srgbClr val="FF6600"/>
                </a:solidFill>
                <a:latin typeface="微软雅黑" pitchFamily="34" charset="-122"/>
                <a:ea typeface="微软雅黑" pitchFamily="34" charset="-122"/>
              </a:rPr>
              <a:t>5%</a:t>
            </a:r>
            <a:r>
              <a:rPr lang="zh-CN" altLang="zh-CN" sz="2000" b="1" dirty="0">
                <a:solidFill>
                  <a:srgbClr val="FF6600"/>
                </a:solidFill>
                <a:latin typeface="微软雅黑" pitchFamily="34" charset="-122"/>
                <a:ea typeface="微软雅黑" pitchFamily="34" charset="-122"/>
              </a:rPr>
              <a:t>以上股东股份变动信息提醒服务</a:t>
            </a:r>
            <a:endParaRPr lang="zh-CN" altLang="en-US" sz="2000" b="1"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568356"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持股</a:t>
            </a:r>
            <a:r>
              <a:rPr lang="en-US" altLang="zh-CN" sz="2700" b="1" dirty="0">
                <a:solidFill>
                  <a:srgbClr val="FFFFFF"/>
                </a:solidFill>
                <a:latin typeface="微软雅黑" pitchFamily="34" charset="-122"/>
                <a:ea typeface="微软雅黑" pitchFamily="34" charset="-122"/>
              </a:rPr>
              <a:t>5%</a:t>
            </a:r>
            <a:r>
              <a:rPr lang="zh-CN" altLang="en-US" sz="2700" b="1" dirty="0">
                <a:solidFill>
                  <a:srgbClr val="FFFFFF"/>
                </a:solidFill>
                <a:latin typeface="微软雅黑" pitchFamily="34" charset="-122"/>
                <a:ea typeface="微软雅黑" pitchFamily="34" charset="-122"/>
              </a:rPr>
              <a:t>以上股东股份变动信息提醒服务</a:t>
            </a:r>
          </a:p>
        </p:txBody>
      </p:sp>
      <p:sp>
        <p:nvSpPr>
          <p:cNvPr id="2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81</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2" end="2"/>
                                            </p:txEl>
                                          </p:spTgt>
                                        </p:tgtEl>
                                        <p:attrNameLst>
                                          <p:attrName>style.visibility</p:attrName>
                                        </p:attrNameLst>
                                      </p:cBhvr>
                                      <p:to>
                                        <p:strVal val="visible"/>
                                      </p:to>
                                    </p:set>
                                    <p:animEffect transition="in" filter="fade">
                                      <p:cBhvr>
                                        <p:cTn id="12" dur="1000"/>
                                        <p:tgtEl>
                                          <p:spTgt spid="9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512748" y="1773248"/>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890" y="407716"/>
              <a:ext cx="507937" cy="50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16"/>
          <p:cNvGrpSpPr>
            <a:grpSpLocks/>
          </p:cNvGrpSpPr>
          <p:nvPr/>
        </p:nvGrpSpPr>
        <p:grpSpPr bwMode="auto">
          <a:xfrm>
            <a:off x="1787512" y="2125673"/>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17"/>
          <p:cNvGrpSpPr>
            <a:grpSpLocks/>
          </p:cNvGrpSpPr>
          <p:nvPr/>
        </p:nvGrpSpPr>
        <p:grpSpPr bwMode="auto">
          <a:xfrm>
            <a:off x="1236651" y="2959110"/>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224" name="六边形 22"/>
          <p:cNvSpPr>
            <a:spLocks noChangeArrowheads="1"/>
          </p:cNvSpPr>
          <p:nvPr/>
        </p:nvSpPr>
        <p:spPr bwMode="auto">
          <a:xfrm rot="5400000">
            <a:off x="3394647" y="998740"/>
            <a:ext cx="321472" cy="395657"/>
          </a:xfrm>
          <a:prstGeom prst="hexagon">
            <a:avLst>
              <a:gd name="adj" fmla="val 24974"/>
              <a:gd name="vf" fmla="val 115470"/>
            </a:avLst>
          </a:prstGeom>
          <a:solidFill>
            <a:srgbClr val="FF6600"/>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214678" y="1643057"/>
            <a:ext cx="5429288" cy="2608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150000"/>
              </a:lnSpc>
              <a:buNone/>
            </a:pPr>
            <a:r>
              <a:rPr lang="zh-CN" altLang="en-US" sz="1500" b="1" dirty="0">
                <a:solidFill>
                  <a:srgbClr val="C00000"/>
                </a:solidFill>
                <a:latin typeface="微软雅黑" pitchFamily="34" charset="-122"/>
                <a:ea typeface="微软雅黑" pitchFamily="34" charset="-122"/>
              </a:rPr>
              <a:t>个人股东、证券投资基金股东</a:t>
            </a:r>
            <a:r>
              <a:rPr lang="zh-CN" altLang="en-US" sz="1500" dirty="0">
                <a:latin typeface="微软雅黑" pitchFamily="34" charset="-122"/>
                <a:ea typeface="微软雅黑" pitchFamily="34" charset="-122"/>
              </a:rPr>
              <a:t>因权益分派获得股息红利的，在权益分派后发生股票转让时，本公司根据税务部门相关规定代扣上述股东股息红利差别化个人所得税。 </a:t>
            </a:r>
            <a:endParaRPr lang="en-US" altLang="zh-CN" sz="1500" dirty="0">
              <a:latin typeface="微软雅黑" pitchFamily="34" charset="-122"/>
              <a:ea typeface="微软雅黑" pitchFamily="34" charset="-122"/>
            </a:endParaRPr>
          </a:p>
          <a:p>
            <a:pPr>
              <a:lnSpc>
                <a:spcPct val="150000"/>
              </a:lnSpc>
              <a:buNone/>
            </a:pPr>
            <a:r>
              <a:rPr lang="zh-CN" altLang="en-US" sz="1500" b="1" dirty="0">
                <a:solidFill>
                  <a:srgbClr val="C00000"/>
                </a:solidFill>
                <a:latin typeface="微软雅黑" pitchFamily="34" charset="-122"/>
                <a:ea typeface="微软雅黑" pitchFamily="34" charset="-122"/>
              </a:rPr>
              <a:t>每月初五个工作日内</a:t>
            </a:r>
            <a:r>
              <a:rPr lang="zh-CN" altLang="en-US" sz="1500" dirty="0">
                <a:latin typeface="微软雅黑" pitchFamily="34" charset="-122"/>
                <a:ea typeface="微软雅黑" pitchFamily="34" charset="-122"/>
              </a:rPr>
              <a:t>，本公司推送挂牌公司前一月股息红利税扣税明细报表。</a:t>
            </a:r>
            <a:endParaRPr lang="en-US" altLang="zh-CN" sz="1500" dirty="0">
              <a:latin typeface="微软雅黑" pitchFamily="34" charset="-122"/>
              <a:ea typeface="微软雅黑" pitchFamily="34" charset="-122"/>
            </a:endParaRPr>
          </a:p>
          <a:p>
            <a:pPr>
              <a:lnSpc>
                <a:spcPct val="150000"/>
              </a:lnSpc>
              <a:buNone/>
            </a:pPr>
            <a:r>
              <a:rPr lang="zh-CN" altLang="en-US" sz="1500" dirty="0">
                <a:latin typeface="微软雅黑" pitchFamily="34" charset="-122"/>
                <a:ea typeface="微软雅黑" pitchFamily="34" charset="-122"/>
              </a:rPr>
              <a:t>挂牌公司应在收到税款当月的</a:t>
            </a:r>
            <a:r>
              <a:rPr lang="zh-CN" altLang="en-US" sz="1500" b="1" dirty="0">
                <a:solidFill>
                  <a:srgbClr val="C00000"/>
                </a:solidFill>
                <a:latin typeface="微软雅黑" pitchFamily="34" charset="-122"/>
                <a:ea typeface="微软雅黑" pitchFamily="34" charset="-122"/>
              </a:rPr>
              <a:t>法定申报期</a:t>
            </a:r>
            <a:r>
              <a:rPr lang="zh-CN" altLang="en-US" sz="1500" dirty="0">
                <a:latin typeface="微软雅黑" pitchFamily="34" charset="-122"/>
                <a:ea typeface="微软雅黑" pitchFamily="34" charset="-122"/>
              </a:rPr>
              <a:t>内向主管税务机关</a:t>
            </a:r>
            <a:r>
              <a:rPr lang="zh-CN" altLang="en-US" sz="1500" b="1" dirty="0">
                <a:solidFill>
                  <a:srgbClr val="C00000"/>
                </a:solidFill>
                <a:latin typeface="微软雅黑" pitchFamily="34" charset="-122"/>
                <a:ea typeface="微软雅黑" pitchFamily="34" charset="-122"/>
              </a:rPr>
              <a:t>申报缴纳</a:t>
            </a:r>
            <a:r>
              <a:rPr lang="zh-CN" altLang="en-US" sz="1500" dirty="0">
                <a:latin typeface="微软雅黑" pitchFamily="34" charset="-122"/>
                <a:ea typeface="微软雅黑" pitchFamily="34" charset="-122"/>
              </a:rPr>
              <a:t>。</a:t>
            </a:r>
            <a:endParaRPr lang="en-US" altLang="zh-CN" sz="1500" dirty="0">
              <a:latin typeface="微软雅黑" pitchFamily="34" charset="-122"/>
              <a:ea typeface="微软雅黑" pitchFamily="34" charset="-122"/>
            </a:endParaRPr>
          </a:p>
        </p:txBody>
      </p:sp>
      <p:sp>
        <p:nvSpPr>
          <p:cNvPr id="9228" name="TextBox 26"/>
          <p:cNvSpPr>
            <a:spLocks noChangeArrowheads="1"/>
          </p:cNvSpPr>
          <p:nvPr/>
        </p:nvSpPr>
        <p:spPr bwMode="auto">
          <a:xfrm>
            <a:off x="3929060" y="1000115"/>
            <a:ext cx="4500595"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400" b="1"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股息红利差异化征税明细查询</a:t>
            </a:r>
          </a:p>
        </p:txBody>
      </p:sp>
      <p:sp>
        <p:nvSpPr>
          <p:cNvPr id="29" name="Rectangle 32"/>
          <p:cNvSpPr>
            <a:spLocks noChangeArrowheads="1"/>
          </p:cNvSpPr>
          <p:nvPr/>
        </p:nvSpPr>
        <p:spPr bwMode="auto">
          <a:xfrm>
            <a:off x="496918" y="53561"/>
            <a:ext cx="8432800"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股息红利差异化征税明细查询</a:t>
            </a:r>
          </a:p>
        </p:txBody>
      </p:sp>
      <p:sp>
        <p:nvSpPr>
          <p:cNvPr id="2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82</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27">
                                            <p:txEl>
                                              <p:pRg st="2" end="2"/>
                                            </p:txEl>
                                          </p:spTgt>
                                        </p:tgtEl>
                                        <p:attrNameLst>
                                          <p:attrName>style.visibility</p:attrName>
                                        </p:attrNameLst>
                                      </p:cBhvr>
                                      <p:to>
                                        <p:strVal val="visible"/>
                                      </p:to>
                                    </p:set>
                                    <p:animEffect transition="in" filter="fade">
                                      <p:cBhvr>
                                        <p:cTn id="17" dur="1000"/>
                                        <p:tgtEl>
                                          <p:spTgt spid="9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17"/>
            <a:ext cx="8647082" cy="489347"/>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83</a:t>
            </a:fld>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496918" y="107139"/>
            <a:ext cx="8647082"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表格 3"/>
          <p:cNvGraphicFramePr>
            <a:graphicFrameLocks noGrp="1"/>
          </p:cNvGraphicFramePr>
          <p:nvPr/>
        </p:nvGraphicFramePr>
        <p:xfrm>
          <a:off x="642911" y="910817"/>
          <a:ext cx="7929619" cy="3640062"/>
        </p:xfrm>
        <a:graphic>
          <a:graphicData uri="http://schemas.openxmlformats.org/drawingml/2006/table">
            <a:tbl>
              <a:tblPr firstRow="1" bandRow="1">
                <a:tableStyleId>{5C22544A-7EE6-4342-B048-85BDC9FD1C3A}</a:tableStyleId>
              </a:tblPr>
              <a:tblGrid>
                <a:gridCol w="785818"/>
                <a:gridCol w="3857652"/>
                <a:gridCol w="3286149"/>
              </a:tblGrid>
              <a:tr h="566541">
                <a:tc>
                  <a:txBody>
                    <a:bodyPr/>
                    <a:lstStyle/>
                    <a:p>
                      <a:pPr algn="ctr"/>
                      <a:r>
                        <a:rPr lang="zh-CN" altLang="en-US" sz="1400" dirty="0" smtClean="0">
                          <a:solidFill>
                            <a:schemeClr val="tx1"/>
                          </a:solidFill>
                          <a:latin typeface="微软雅黑" pitchFamily="34" charset="-122"/>
                          <a:ea typeface="微软雅黑" pitchFamily="34" charset="-122"/>
                        </a:rPr>
                        <a:t>序号</a:t>
                      </a:r>
                      <a:endParaRPr lang="zh-CN" altLang="en-US" sz="1400" dirty="0">
                        <a:solidFill>
                          <a:schemeClr val="tx1"/>
                        </a:solidFill>
                        <a:latin typeface="微软雅黑" pitchFamily="34" charset="-122"/>
                        <a:ea typeface="微软雅黑" pitchFamily="34" charset="-122"/>
                      </a:endParaRPr>
                    </a:p>
                  </a:txBody>
                  <a:tcPr marT="34290" marB="34290" anchor="ctr"/>
                </a:tc>
                <a:tc>
                  <a:txBody>
                    <a:bodyPr/>
                    <a:lstStyle/>
                    <a:p>
                      <a:pPr algn="ctr"/>
                      <a:r>
                        <a:rPr lang="zh-CN" altLang="en-US" sz="1400" dirty="0" smtClean="0">
                          <a:solidFill>
                            <a:schemeClr val="tx1"/>
                          </a:solidFill>
                          <a:latin typeface="微软雅黑" pitchFamily="34" charset="-122"/>
                          <a:ea typeface="微软雅黑" pitchFamily="34" charset="-122"/>
                        </a:rPr>
                        <a:t>所需材料</a:t>
                      </a:r>
                      <a:endParaRPr lang="zh-CN" altLang="en-US" sz="1400" dirty="0">
                        <a:solidFill>
                          <a:schemeClr val="tx1"/>
                        </a:solidFill>
                        <a:latin typeface="微软雅黑" pitchFamily="34" charset="-122"/>
                        <a:ea typeface="微软雅黑" pitchFamily="34" charset="-122"/>
                      </a:endParaRPr>
                    </a:p>
                  </a:txBody>
                  <a:tcPr marT="34290" marB="34290" anchor="ctr"/>
                </a:tc>
                <a:tc>
                  <a:txBody>
                    <a:bodyPr/>
                    <a:lstStyle/>
                    <a:p>
                      <a:pPr algn="ctr"/>
                      <a:r>
                        <a:rPr lang="zh-CN" altLang="en-US" sz="1400" dirty="0" smtClean="0">
                          <a:solidFill>
                            <a:schemeClr val="tx1"/>
                          </a:solidFill>
                          <a:latin typeface="微软雅黑" pitchFamily="34" charset="-122"/>
                          <a:ea typeface="微软雅黑" pitchFamily="34" charset="-122"/>
                        </a:rPr>
                        <a:t>注意事项</a:t>
                      </a:r>
                      <a:endParaRPr lang="zh-CN" altLang="en-US" sz="1400" dirty="0">
                        <a:solidFill>
                          <a:schemeClr val="tx1"/>
                        </a:solidFill>
                        <a:latin typeface="微软雅黑" pitchFamily="34" charset="-122"/>
                        <a:ea typeface="微软雅黑" pitchFamily="34" charset="-122"/>
                      </a:endParaRPr>
                    </a:p>
                  </a:txBody>
                  <a:tcPr marT="34290" marB="34290" anchor="ctr"/>
                </a:tc>
              </a:tr>
              <a:tr h="566541">
                <a:tc>
                  <a:txBody>
                    <a:bodyPr/>
                    <a:lstStyle/>
                    <a:p>
                      <a:pPr algn="ctr"/>
                      <a:r>
                        <a:rPr lang="en-US" altLang="zh-CN" sz="1200" dirty="0" smtClean="0">
                          <a:solidFill>
                            <a:schemeClr val="tx1"/>
                          </a:solidFill>
                          <a:latin typeface="微软雅黑" pitchFamily="34" charset="-122"/>
                          <a:ea typeface="微软雅黑" pitchFamily="34" charset="-122"/>
                        </a:rPr>
                        <a:t>1</a:t>
                      </a:r>
                      <a:endParaRPr lang="zh-CN" altLang="en-US" sz="1200" dirty="0">
                        <a:solidFill>
                          <a:schemeClr val="tx1"/>
                        </a:solidFill>
                        <a:latin typeface="微软雅黑" pitchFamily="34" charset="-122"/>
                        <a:ea typeface="微软雅黑" pitchFamily="34" charset="-122"/>
                      </a:endParaRPr>
                    </a:p>
                  </a:txBody>
                  <a:tcPr marT="34290" marB="34290" anchor="ctr"/>
                </a:tc>
                <a:tc>
                  <a:txBody>
                    <a:bodyPr/>
                    <a:lstStyle/>
                    <a:p>
                      <a:pPr marL="0" marR="0" lvl="0" indent="0" algn="l" defTabSz="1072744" rtl="0" eaLnBrk="1" fontAlgn="auto" latinLnBrk="0" hangingPunct="1">
                        <a:lnSpc>
                          <a:spcPct val="100000"/>
                        </a:lnSpc>
                        <a:spcBef>
                          <a:spcPts val="0"/>
                        </a:spcBef>
                        <a:spcAft>
                          <a:spcPts val="0"/>
                        </a:spcAft>
                        <a:buClrTx/>
                        <a:buSzTx/>
                        <a:buFontTx/>
                        <a:buNone/>
                        <a:tabLst/>
                        <a:defRPr/>
                      </a:pPr>
                      <a:r>
                        <a:rPr lang="en-US" altLang="en-US"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查询信息披露义务人持股及股份变更情况的申请</a:t>
                      </a:r>
                      <a:r>
                        <a:rPr lang="en-US" altLang="en-US" sz="1200" dirty="0" smtClean="0">
                          <a:latin typeface="微软雅黑" pitchFamily="34" charset="-122"/>
                          <a:ea typeface="微软雅黑" pitchFamily="34" charset="-122"/>
                        </a:rPr>
                        <a:t>》</a:t>
                      </a:r>
                      <a:endParaRPr lang="zh-CN" altLang="en-US" sz="1200" dirty="0" smtClean="0"/>
                    </a:p>
                  </a:txBody>
                  <a:tcPr marT="34290" marB="34290" anchor="ctr"/>
                </a:tc>
                <a:tc>
                  <a:txBody>
                    <a:bodyPr/>
                    <a:lstStyle/>
                    <a:p>
                      <a:r>
                        <a:rPr lang="zh-CN" altLang="en-US" sz="1200" dirty="0" smtClean="0">
                          <a:solidFill>
                            <a:schemeClr val="tx1"/>
                          </a:solidFill>
                          <a:latin typeface="微软雅黑" pitchFamily="34" charset="-122"/>
                          <a:ea typeface="微软雅黑" pitchFamily="34" charset="-122"/>
                        </a:rPr>
                        <a:t>具体格式见</a:t>
                      </a:r>
                      <a:r>
                        <a:rPr lang="en-US" altLang="zh-CN" sz="1200" dirty="0" smtClean="0">
                          <a:solidFill>
                            <a:schemeClr val="tx1"/>
                          </a:solidFill>
                          <a:latin typeface="微软雅黑" pitchFamily="34" charset="-122"/>
                          <a:ea typeface="微软雅黑" pitchFamily="34" charset="-122"/>
                        </a:rPr>
                        <a:t>《</a:t>
                      </a:r>
                      <a:r>
                        <a:rPr lang="zh-CN" altLang="en-US" sz="1200" dirty="0" smtClean="0">
                          <a:solidFill>
                            <a:schemeClr val="tx1"/>
                          </a:solidFill>
                          <a:latin typeface="微软雅黑" pitchFamily="34" charset="-122"/>
                          <a:ea typeface="微软雅黑" pitchFamily="34" charset="-122"/>
                        </a:rPr>
                        <a:t>发行人业务指南</a:t>
                      </a:r>
                      <a:r>
                        <a:rPr lang="en-US" altLang="zh-CN" sz="1200" dirty="0" smtClean="0">
                          <a:solidFill>
                            <a:schemeClr val="tx1"/>
                          </a:solidFill>
                          <a:latin typeface="微软雅黑" pitchFamily="34" charset="-122"/>
                          <a:ea typeface="微软雅黑" pitchFamily="34" charset="-122"/>
                        </a:rPr>
                        <a:t>》</a:t>
                      </a:r>
                      <a:endParaRPr lang="zh-CN" altLang="en-US" sz="1200" dirty="0">
                        <a:solidFill>
                          <a:schemeClr val="tx1"/>
                        </a:solidFill>
                        <a:latin typeface="微软雅黑" pitchFamily="34" charset="-122"/>
                        <a:ea typeface="微软雅黑" pitchFamily="34" charset="-122"/>
                      </a:endParaRPr>
                    </a:p>
                  </a:txBody>
                  <a:tcPr marT="34290" marB="34290" anchor="ctr"/>
                </a:tc>
              </a:tr>
              <a:tr h="390918">
                <a:tc>
                  <a:txBody>
                    <a:bodyPr/>
                    <a:lstStyle/>
                    <a:p>
                      <a:pPr algn="ctr"/>
                      <a:r>
                        <a:rPr lang="en-US" altLang="zh-CN" sz="1200" dirty="0" smtClean="0">
                          <a:solidFill>
                            <a:schemeClr val="tx1"/>
                          </a:solidFill>
                          <a:latin typeface="微软雅黑" pitchFamily="34" charset="-122"/>
                          <a:ea typeface="微软雅黑" pitchFamily="34" charset="-122"/>
                        </a:rPr>
                        <a:t>2</a:t>
                      </a:r>
                      <a:endParaRPr lang="zh-CN" altLang="en-US" sz="1200" dirty="0">
                        <a:solidFill>
                          <a:schemeClr val="tx1"/>
                        </a:solidFill>
                        <a:latin typeface="微软雅黑" pitchFamily="34" charset="-122"/>
                        <a:ea typeface="微软雅黑" pitchFamily="34" charset="-122"/>
                      </a:endParaRPr>
                    </a:p>
                  </a:txBody>
                  <a:tcPr marT="34290" marB="34290" anchor="ctr"/>
                </a:tc>
                <a:tc>
                  <a:txBody>
                    <a:bodyPr/>
                    <a:lstStyle/>
                    <a:p>
                      <a:pPr marL="0" marR="0" lvl="0" indent="0" algn="l" defTabSz="1072744"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相关收购、重组公告扫描件</a:t>
                      </a:r>
                      <a:endParaRPr lang="zh-CN" altLang="en-US" sz="1200" dirty="0" smtClean="0"/>
                    </a:p>
                  </a:txBody>
                  <a:tcPr marT="34290" marB="34290" anchor="ctr"/>
                </a:tc>
                <a:tc>
                  <a:txBody>
                    <a:bodyPr/>
                    <a:lstStyle/>
                    <a:p>
                      <a:r>
                        <a:rPr lang="zh-CN" altLang="en-US" sz="1200" dirty="0" smtClean="0">
                          <a:solidFill>
                            <a:schemeClr val="tx1"/>
                          </a:solidFill>
                          <a:latin typeface="微软雅黑" pitchFamily="34" charset="-122"/>
                          <a:ea typeface="微软雅黑" pitchFamily="34" charset="-122"/>
                        </a:rPr>
                        <a:t>应提供已在股转公司披露的版本</a:t>
                      </a:r>
                      <a:endParaRPr lang="zh-CN" altLang="en-US" sz="1200" dirty="0">
                        <a:solidFill>
                          <a:schemeClr val="tx1"/>
                        </a:solidFill>
                        <a:latin typeface="微软雅黑" pitchFamily="34" charset="-122"/>
                        <a:ea typeface="微软雅黑" pitchFamily="34" charset="-122"/>
                      </a:endParaRPr>
                    </a:p>
                  </a:txBody>
                  <a:tcPr marT="34290" marB="34290" anchor="ctr"/>
                </a:tc>
              </a:tr>
              <a:tr h="982980">
                <a:tc>
                  <a:txBody>
                    <a:bodyPr/>
                    <a:lstStyle/>
                    <a:p>
                      <a:pPr algn="ctr"/>
                      <a:r>
                        <a:rPr lang="en-US" altLang="zh-CN" sz="1200" dirty="0" smtClean="0">
                          <a:solidFill>
                            <a:schemeClr val="tx1"/>
                          </a:solidFill>
                          <a:latin typeface="微软雅黑" pitchFamily="34" charset="-122"/>
                          <a:ea typeface="微软雅黑" pitchFamily="34" charset="-122"/>
                        </a:rPr>
                        <a:t>3</a:t>
                      </a:r>
                      <a:endParaRPr lang="zh-CN" altLang="en-US" sz="1200" dirty="0">
                        <a:solidFill>
                          <a:schemeClr val="tx1"/>
                        </a:solidFill>
                        <a:latin typeface="微软雅黑" pitchFamily="34" charset="-122"/>
                        <a:ea typeface="微软雅黑" pitchFamily="34" charset="-122"/>
                      </a:endParaRPr>
                    </a:p>
                  </a:txBody>
                  <a:tcPr marT="34290" marB="34290" anchor="ctr"/>
                </a:tc>
                <a:tc>
                  <a:txBody>
                    <a:bodyPr/>
                    <a:lstStyle/>
                    <a:p>
                      <a:pPr marL="0" marR="0" lvl="0" indent="0" algn="l" defTabSz="1072744"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信息披露义务人持股及股份变更情况电子数据文件</a:t>
                      </a:r>
                      <a:endParaRPr lang="zh-CN" altLang="en-US" sz="1200" dirty="0" smtClean="0"/>
                    </a:p>
                  </a:txBody>
                  <a:tcPr marT="34290" marB="34290" anchor="ctr"/>
                </a:tc>
                <a:tc>
                  <a:txBody>
                    <a:bodyPr/>
                    <a:lstStyle/>
                    <a:p>
                      <a:pPr marL="0" marR="0" lvl="0" indent="0" algn="l" defTabSz="1072744"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以</a:t>
                      </a:r>
                      <a:r>
                        <a:rPr lang="en-US" altLang="en-US" sz="1200" dirty="0" smtClean="0">
                          <a:latin typeface="微软雅黑" pitchFamily="34" charset="-122"/>
                          <a:ea typeface="微软雅黑" pitchFamily="34" charset="-122"/>
                        </a:rPr>
                        <a:t>EXCEL</a:t>
                      </a:r>
                      <a:r>
                        <a:rPr lang="zh-CN" altLang="en-US" sz="1200" dirty="0" smtClean="0">
                          <a:latin typeface="微软雅黑" pitchFamily="34" charset="-122"/>
                          <a:ea typeface="微软雅黑" pitchFamily="34" charset="-122"/>
                        </a:rPr>
                        <a:t>表格形式提交，数据文件模板见</a:t>
                      </a:r>
                      <a:r>
                        <a:rPr lang="en-US" altLang="en-US" sz="1200" dirty="0" smtClean="0">
                          <a:latin typeface="微软雅黑" pitchFamily="34" charset="-122"/>
                          <a:ea typeface="微软雅黑" pitchFamily="34" charset="-122"/>
                        </a:rPr>
                        <a:t>www.chinaclear.cn—</a:t>
                      </a:r>
                      <a:r>
                        <a:rPr lang="zh-CN" altLang="en-US" sz="1200" dirty="0" smtClean="0">
                          <a:latin typeface="微软雅黑" pitchFamily="34" charset="-122"/>
                          <a:ea typeface="微软雅黑" pitchFamily="34" charset="-122"/>
                        </a:rPr>
                        <a:t>服务支持</a:t>
                      </a:r>
                      <a:r>
                        <a:rPr lang="en-US" altLang="en-US"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业务资料</a:t>
                      </a:r>
                      <a:r>
                        <a:rPr lang="en-US" altLang="en-US"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接口规范</a:t>
                      </a:r>
                      <a:r>
                        <a:rPr lang="en-US" altLang="en-US"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全国股份转让系统</a:t>
                      </a:r>
                      <a:r>
                        <a:rPr lang="en-US" altLang="en-US"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查询信息披露义务人持股及股份变更情况数据接口</a:t>
                      </a:r>
                      <a:endParaRPr lang="zh-CN" altLang="en-US" sz="1200" dirty="0" smtClean="0"/>
                    </a:p>
                  </a:txBody>
                  <a:tcPr marT="34290" marB="34290" anchor="ctr"/>
                </a:tc>
              </a:tr>
              <a:tr h="566541">
                <a:tc>
                  <a:txBody>
                    <a:bodyPr/>
                    <a:lstStyle/>
                    <a:p>
                      <a:pPr algn="ctr"/>
                      <a:r>
                        <a:rPr lang="en-US" altLang="zh-CN" sz="1200" dirty="0" smtClean="0">
                          <a:solidFill>
                            <a:schemeClr val="tx1"/>
                          </a:solidFill>
                          <a:latin typeface="微软雅黑" pitchFamily="34" charset="-122"/>
                          <a:ea typeface="微软雅黑" pitchFamily="34" charset="-122"/>
                        </a:rPr>
                        <a:t>4</a:t>
                      </a:r>
                      <a:endParaRPr lang="zh-CN" altLang="en-US" sz="1200" dirty="0">
                        <a:solidFill>
                          <a:schemeClr val="tx1"/>
                        </a:solidFill>
                        <a:latin typeface="微软雅黑" pitchFamily="34" charset="-122"/>
                        <a:ea typeface="微软雅黑" pitchFamily="34" charset="-122"/>
                      </a:endParaRPr>
                    </a:p>
                  </a:txBody>
                  <a:tcPr marT="34290" marB="34290" anchor="ctr"/>
                </a:tc>
                <a:tc>
                  <a:txBody>
                    <a:bodyPr/>
                    <a:lstStyle/>
                    <a:p>
                      <a:pPr marL="0" marR="0" lvl="0" indent="0" algn="l" defTabSz="1072744"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法定代表人证明书及法定代表</a:t>
                      </a:r>
                      <a:r>
                        <a:rPr lang="zh-CN" altLang="en-US" sz="1200" dirty="0" smtClean="0">
                          <a:solidFill>
                            <a:schemeClr val="tx1"/>
                          </a:solidFill>
                          <a:latin typeface="微软雅黑" pitchFamily="34" charset="-122"/>
                          <a:ea typeface="微软雅黑" pitchFamily="34" charset="-122"/>
                        </a:rPr>
                        <a:t>人授权委托书</a:t>
                      </a:r>
                      <a:endParaRPr lang="zh-CN" altLang="en-US" sz="1200" dirty="0" smtClean="0">
                        <a:solidFill>
                          <a:schemeClr val="tx1"/>
                        </a:solidFill>
                      </a:endParaRPr>
                    </a:p>
                  </a:txBody>
                  <a:tcPr marT="34290" marB="34290" anchor="ctr"/>
                </a:tc>
                <a:tc>
                  <a:txBody>
                    <a:bodyPr/>
                    <a:lstStyle/>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授权事项应为信息披露义务人持股及股份变更情况查询</a:t>
                      </a:r>
                    </a:p>
                  </a:txBody>
                  <a:tcPr marT="34290" marB="34290" anchor="ctr"/>
                </a:tc>
              </a:tr>
              <a:tr h="566541">
                <a:tc>
                  <a:txBody>
                    <a:bodyPr/>
                    <a:lstStyle/>
                    <a:p>
                      <a:pPr algn="ctr"/>
                      <a:r>
                        <a:rPr lang="en-US" altLang="zh-CN" sz="1200" dirty="0" smtClean="0">
                          <a:solidFill>
                            <a:schemeClr val="tx1"/>
                          </a:solidFill>
                          <a:latin typeface="微软雅黑" pitchFamily="34" charset="-122"/>
                          <a:ea typeface="微软雅黑" pitchFamily="34" charset="-122"/>
                        </a:rPr>
                        <a:t>5</a:t>
                      </a:r>
                      <a:endParaRPr lang="zh-CN" altLang="en-US" sz="1200" dirty="0">
                        <a:solidFill>
                          <a:schemeClr val="tx1"/>
                        </a:solidFill>
                        <a:latin typeface="微软雅黑" pitchFamily="34" charset="-122"/>
                        <a:ea typeface="微软雅黑" pitchFamily="34" charset="-122"/>
                      </a:endParaRPr>
                    </a:p>
                  </a:txBody>
                  <a:tcPr marT="34290" marB="34290" anchor="ctr"/>
                </a:tc>
                <a:tc>
                  <a:txBody>
                    <a:bodyPr/>
                    <a:lstStyle/>
                    <a:p>
                      <a:pPr marL="0" marR="0" lvl="0" indent="0" algn="l" defTabSz="1072744"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法定代表人及经办人身份证明文件</a:t>
                      </a:r>
                      <a:endParaRPr lang="zh-CN" altLang="en-US" sz="1200" dirty="0" smtClean="0"/>
                    </a:p>
                  </a:txBody>
                  <a:tcPr marT="34290" marB="34290" anchor="ctr"/>
                </a:tc>
                <a:tc>
                  <a:txBody>
                    <a:bodyPr/>
                    <a:lstStyle/>
                    <a:p>
                      <a:r>
                        <a:rPr lang="zh-CN" altLang="en-US" sz="1200" dirty="0" smtClean="0">
                          <a:solidFill>
                            <a:schemeClr val="tx1"/>
                          </a:solidFill>
                          <a:latin typeface="微软雅黑" pitchFamily="34" charset="-122"/>
                          <a:ea typeface="微软雅黑" pitchFamily="34" charset="-122"/>
                        </a:rPr>
                        <a:t>原则上为身份证复印件</a:t>
                      </a:r>
                      <a:endParaRPr lang="zh-CN" altLang="en-US" sz="1200" dirty="0">
                        <a:solidFill>
                          <a:schemeClr val="tx1"/>
                        </a:solidFill>
                        <a:latin typeface="微软雅黑" pitchFamily="34" charset="-122"/>
                        <a:ea typeface="微软雅黑" pitchFamily="34" charset="-122"/>
                      </a:endParaRPr>
                    </a:p>
                  </a:txBody>
                  <a:tcPr marT="34290" marB="34290" anchor="ctr"/>
                </a:tc>
              </a:tr>
            </a:tbl>
          </a:graphicData>
        </a:graphic>
      </p:graphicFrame>
      <p:sp>
        <p:nvSpPr>
          <p:cNvPr id="5"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84</a:t>
            </a:fld>
            <a:endParaRPr lang="en-US" altLang="zh-CN"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82139"/>
            <a:ext cx="8647082" cy="40005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910818"/>
          <a:ext cx="8429684" cy="35897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85</a:t>
            </a:fld>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67"/>
            <a:ext cx="3016250" cy="2044303"/>
          </a:xfrm>
        </p:spPr>
      </p:pic>
      <p:sp>
        <p:nvSpPr>
          <p:cNvPr id="12294" name="标题 3"/>
          <p:cNvSpPr>
            <a:spLocks noGrp="1"/>
          </p:cNvSpPr>
          <p:nvPr>
            <p:ph type="title"/>
          </p:nvPr>
        </p:nvSpPr>
        <p:spPr>
          <a:xfrm>
            <a:off x="3252343" y="1339446"/>
            <a:ext cx="6072187" cy="2035969"/>
          </a:xfrm>
        </p:spPr>
        <p:txBody>
          <a:bodyPr>
            <a:normAutofit/>
          </a:bodyPr>
          <a:lstStyle/>
          <a:p>
            <a:pPr algn="ctr" eaLnBrk="1" hangingPunct="1"/>
            <a:r>
              <a:rPr lang="en-US" altLang="zh-CN" sz="3200" b="1" dirty="0">
                <a:solidFill>
                  <a:srgbClr val="FFFFFF"/>
                </a:solidFill>
                <a:latin typeface="微软雅黑" panose="020B0503020204020204" pitchFamily="34" charset="-122"/>
                <a:ea typeface="微软雅黑" panose="020B0503020204020204" pitchFamily="34" charset="-122"/>
              </a:rPr>
              <a:t/>
            </a:r>
            <a:br>
              <a:rPr lang="en-US" altLang="zh-CN" sz="3200" b="1" dirty="0">
                <a:solidFill>
                  <a:srgbClr val="FFFFFF"/>
                </a:solidFill>
                <a:latin typeface="微软雅黑" panose="020B0503020204020204" pitchFamily="34" charset="-122"/>
                <a:ea typeface="微软雅黑" panose="020B0503020204020204" pitchFamily="34" charset="-122"/>
              </a:rPr>
            </a:br>
            <a:r>
              <a:rPr lang="zh-CN" altLang="en-US" sz="3200" b="1" dirty="0" smtClean="0">
                <a:solidFill>
                  <a:srgbClr val="FFFFFF"/>
                </a:solidFill>
                <a:latin typeface="微软雅黑" panose="020B0503020204020204" pitchFamily="34" charset="-122"/>
                <a:ea typeface="微软雅黑" panose="020B0503020204020204" pitchFamily="34" charset="-122"/>
              </a:rPr>
              <a:t>第五章 </a:t>
            </a:r>
            <a:r>
              <a:rPr lang="zh-CN" altLang="en-US" sz="3200" b="1" dirty="0">
                <a:solidFill>
                  <a:srgbClr val="FFFFFF"/>
                </a:solidFill>
                <a:latin typeface="微软雅黑" panose="020B0503020204020204" pitchFamily="34" charset="-122"/>
                <a:ea typeface="微软雅黑" panose="020B0503020204020204" pitchFamily="34" charset="-122"/>
              </a:rPr>
              <a:t>常见问题汇总</a:t>
            </a:r>
          </a:p>
        </p:txBody>
      </p:sp>
      <p:sp>
        <p:nvSpPr>
          <p:cNvPr id="5" name="文本占位符 4"/>
          <p:cNvSpPr>
            <a:spLocks noGrp="1"/>
          </p:cNvSpPr>
          <p:nvPr>
            <p:ph type="body" idx="1"/>
          </p:nvPr>
        </p:nvSpPr>
        <p:spPr/>
        <p:txBody>
          <a:bodyPr/>
          <a:lstStyle/>
          <a:p>
            <a:r>
              <a:rPr lang="en-US" altLang="zh-CN" dirty="0"/>
              <a:t> </a:t>
            </a:r>
            <a:endParaRPr lang="zh-CN" altLang="en-US" dirty="0"/>
          </a:p>
        </p:txBody>
      </p:sp>
    </p:spTree>
    <p:extLst>
      <p:ext uri="{BB962C8B-B14F-4D97-AF65-F5344CB8AC3E}">
        <p14:creationId xmlns="" xmlns:p14="http://schemas.microsoft.com/office/powerpoint/2010/main" val="354446937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cstate="print"/>
          <a:srcRect/>
          <a:stretch>
            <a:fillRect/>
          </a:stretch>
        </p:blipFill>
        <p:spPr bwMode="auto">
          <a:xfrm>
            <a:off x="875834" y="1617644"/>
            <a:ext cx="4992310" cy="2538282"/>
          </a:xfrm>
          <a:prstGeom prst="rect">
            <a:avLst/>
          </a:prstGeom>
          <a:noFill/>
          <a:ln w="9525">
            <a:noFill/>
            <a:miter lim="800000"/>
            <a:headEnd/>
            <a:tailEnd/>
          </a:ln>
        </p:spPr>
      </p:pic>
      <p:sp>
        <p:nvSpPr>
          <p:cNvPr id="13" name="TextBox 12"/>
          <p:cNvSpPr txBox="1"/>
          <p:nvPr/>
        </p:nvSpPr>
        <p:spPr>
          <a:xfrm>
            <a:off x="6156176" y="4083918"/>
            <a:ext cx="2064260" cy="338554"/>
          </a:xfrm>
          <a:prstGeom prst="rect">
            <a:avLst/>
          </a:prstGeom>
          <a:noFill/>
        </p:spPr>
        <p:txBody>
          <a:bodyPr wrap="square" rtlCol="0">
            <a:spAutoFit/>
          </a:bodyPr>
          <a:lstStyle/>
          <a:p>
            <a:r>
              <a:rPr lang="zh-CN" altLang="en-US" sz="1600" b="1" dirty="0">
                <a:solidFill>
                  <a:srgbClr val="C00000"/>
                </a:solidFill>
                <a:latin typeface="微软雅黑" pitchFamily="34" charset="-122"/>
                <a:ea typeface="微软雅黑" pitchFamily="34" charset="-122"/>
              </a:rPr>
              <a:t>发布日期：</a:t>
            </a:r>
            <a:r>
              <a:rPr lang="en-US" altLang="zh-CN" sz="1600" b="1" dirty="0" smtClean="0">
                <a:solidFill>
                  <a:srgbClr val="C00000"/>
                </a:solidFill>
                <a:latin typeface="微软雅黑" pitchFamily="34" charset="-122"/>
                <a:ea typeface="微软雅黑" pitchFamily="34" charset="-122"/>
              </a:rPr>
              <a:t>2018.12</a:t>
            </a:r>
            <a:endParaRPr lang="en-US" altLang="zh-CN" sz="1600" b="1" dirty="0">
              <a:solidFill>
                <a:srgbClr val="C00000"/>
              </a:solidFill>
              <a:latin typeface="微软雅黑" pitchFamily="34" charset="-122"/>
              <a:ea typeface="微软雅黑" pitchFamily="34" charset="-122"/>
            </a:endParaRPr>
          </a:p>
        </p:txBody>
      </p:sp>
      <p:sp>
        <p:nvSpPr>
          <p:cNvPr id="14" name="矩形 13"/>
          <p:cNvSpPr/>
          <p:nvPr/>
        </p:nvSpPr>
        <p:spPr>
          <a:xfrm>
            <a:off x="755576" y="897564"/>
            <a:ext cx="7272808" cy="400110"/>
          </a:xfrm>
          <a:prstGeom prst="rect">
            <a:avLst/>
          </a:prstGeom>
        </p:spPr>
        <p:txBody>
          <a:bodyPr wrap="square">
            <a:spAutoFit/>
          </a:body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一、不</a:t>
            </a:r>
            <a:r>
              <a:rPr lang="zh-CN" altLang="en-US" sz="2000" b="1" dirty="0">
                <a:latin typeface="黑体" panose="02010609060101010101" pitchFamily="49" charset="-122"/>
                <a:ea typeface="黑体" panose="02010609060101010101" pitchFamily="49" charset="-122"/>
                <a:sym typeface="Calibri" panose="020F0502020204030204" pitchFamily="34" charset="0"/>
              </a:rPr>
              <a:t>明白如何办理业务怎么办，是否有业务资料可以参考？</a:t>
            </a:r>
            <a:endParaRPr lang="zh-CN" altLang="en-US" sz="2000" b="1" dirty="0">
              <a:latin typeface="黑体" panose="02010609060101010101" pitchFamily="49" charset="-122"/>
              <a:ea typeface="黑体" panose="02010609060101010101" pitchFamily="49" charset="-122"/>
            </a:endParaRPr>
          </a:p>
        </p:txBody>
      </p:sp>
      <p:sp>
        <p:nvSpPr>
          <p:cNvPr id="18" name="矩形 17">
            <a:extLst>
              <a:ext uri="{FF2B5EF4-FFF2-40B4-BE49-F238E27FC236}">
                <a16:creationId xmlns="" xmlns:a16="http://schemas.microsoft.com/office/drawing/2014/main" id="{441F7243-F1DC-46AC-A3FF-0AD6BA44069D}"/>
              </a:ext>
            </a:extLst>
          </p:cNvPr>
          <p:cNvSpPr/>
          <p:nvPr/>
        </p:nvSpPr>
        <p:spPr bwMode="gray">
          <a:xfrm>
            <a:off x="898452" y="2139702"/>
            <a:ext cx="3530672" cy="216024"/>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2">
            <a:extLst>
              <a:ext uri="{FF2B5EF4-FFF2-40B4-BE49-F238E27FC236}">
                <a16:creationId xmlns="" xmlns:a16="http://schemas.microsoft.com/office/drawing/2014/main" id="{D2950D00-59B9-4272-8DE0-9C3B03982FAC}"/>
              </a:ext>
            </a:extLst>
          </p:cNvPr>
          <p:cNvGrpSpPr/>
          <p:nvPr/>
        </p:nvGrpSpPr>
        <p:grpSpPr>
          <a:xfrm>
            <a:off x="5868144" y="1347615"/>
            <a:ext cx="3096344" cy="2592288"/>
            <a:chOff x="5868142" y="1347614"/>
            <a:chExt cx="3096344" cy="2592288"/>
          </a:xfrm>
        </p:grpSpPr>
        <p:sp>
          <p:nvSpPr>
            <p:cNvPr id="11" name="下箭头 10"/>
            <p:cNvSpPr/>
            <p:nvPr/>
          </p:nvSpPr>
          <p:spPr bwMode="auto">
            <a:xfrm>
              <a:off x="7020272" y="2066856"/>
              <a:ext cx="144016" cy="348020"/>
            </a:xfrm>
            <a:prstGeom prst="downArrow">
              <a:avLst/>
            </a:prstGeom>
            <a:solidFill>
              <a:srgbClr val="C0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solidFill>
                  <a:srgbClr val="FF0000"/>
                </a:solidFill>
                <a:latin typeface="隶书" pitchFamily="49" charset="-122"/>
                <a:ea typeface="隶书" pitchFamily="49" charset="-122"/>
              </a:endParaRPr>
            </a:p>
          </p:txBody>
        </p:sp>
        <p:sp>
          <p:nvSpPr>
            <p:cNvPr id="19" name="矩形 18"/>
            <p:cNvSpPr/>
            <p:nvPr/>
          </p:nvSpPr>
          <p:spPr>
            <a:xfrm>
              <a:off x="6147235" y="1347614"/>
              <a:ext cx="1953157" cy="338554"/>
            </a:xfrm>
            <a:prstGeom prst="rect">
              <a:avLst/>
            </a:prstGeom>
          </p:spPr>
          <p:txBody>
            <a:bodyPr wrap="square">
              <a:spAutoFit/>
            </a:bodyPr>
            <a:lstStyle/>
            <a:p>
              <a:r>
                <a:rPr lang="en-US" altLang="zh-CN" sz="1600" dirty="0">
                  <a:latin typeface="+mn-lt"/>
                  <a:ea typeface="隶书" pitchFamily="49" charset="-122"/>
                </a:rPr>
                <a:t>www.chinaclear.cn </a:t>
              </a:r>
              <a:endParaRPr lang="zh-CN" altLang="en-US" sz="1600" dirty="0">
                <a:latin typeface="+mn-lt"/>
                <a:ea typeface="隶书" pitchFamily="49" charset="-122"/>
              </a:endParaRPr>
            </a:p>
          </p:txBody>
        </p:sp>
        <p:sp>
          <p:nvSpPr>
            <p:cNvPr id="21" name="矩形 20"/>
            <p:cNvSpPr/>
            <p:nvPr/>
          </p:nvSpPr>
          <p:spPr>
            <a:xfrm>
              <a:off x="6588224" y="1766804"/>
              <a:ext cx="1010027" cy="338554"/>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法律规则</a:t>
              </a:r>
            </a:p>
          </p:txBody>
        </p:sp>
        <p:sp>
          <p:nvSpPr>
            <p:cNvPr id="22" name="矩形 21"/>
            <p:cNvSpPr/>
            <p:nvPr/>
          </p:nvSpPr>
          <p:spPr>
            <a:xfrm>
              <a:off x="6523415" y="2355726"/>
              <a:ext cx="1576977" cy="338554"/>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登记与存管</a:t>
              </a:r>
            </a:p>
          </p:txBody>
        </p:sp>
        <p:sp>
          <p:nvSpPr>
            <p:cNvPr id="23" name="矩形 22"/>
            <p:cNvSpPr/>
            <p:nvPr/>
          </p:nvSpPr>
          <p:spPr>
            <a:xfrm>
              <a:off x="6156176" y="2953276"/>
              <a:ext cx="2088232" cy="338554"/>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全国股份转让系统</a:t>
              </a:r>
            </a:p>
          </p:txBody>
        </p:sp>
        <p:sp>
          <p:nvSpPr>
            <p:cNvPr id="24" name="矩形 23"/>
            <p:cNvSpPr/>
            <p:nvPr/>
          </p:nvSpPr>
          <p:spPr>
            <a:xfrm>
              <a:off x="5868142" y="3601348"/>
              <a:ext cx="3096344" cy="33855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北京分公司证券发行人业务</a:t>
              </a:r>
              <a:r>
                <a:rPr lang="zh-CN" altLang="en-US" sz="1600" dirty="0">
                  <a:latin typeface="微软雅黑" panose="020B0503020204020204" pitchFamily="34" charset="-122"/>
                  <a:ea typeface="微软雅黑" panose="020B0503020204020204" pitchFamily="34" charset="-122"/>
                </a:rPr>
                <a:t>指南</a:t>
              </a:r>
            </a:p>
          </p:txBody>
        </p:sp>
        <p:sp>
          <p:nvSpPr>
            <p:cNvPr id="28" name="下箭头 10">
              <a:extLst>
                <a:ext uri="{FF2B5EF4-FFF2-40B4-BE49-F238E27FC236}">
                  <a16:creationId xmlns="" xmlns:a16="http://schemas.microsoft.com/office/drawing/2014/main" id="{DE7B7496-39B0-4E15-AA59-0B8EE43542C8}"/>
                </a:ext>
              </a:extLst>
            </p:cNvPr>
            <p:cNvSpPr/>
            <p:nvPr/>
          </p:nvSpPr>
          <p:spPr bwMode="auto">
            <a:xfrm>
              <a:off x="7020272" y="2655778"/>
              <a:ext cx="144016" cy="348020"/>
            </a:xfrm>
            <a:prstGeom prst="downArrow">
              <a:avLst/>
            </a:prstGeom>
            <a:solidFill>
              <a:srgbClr val="C0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solidFill>
                  <a:srgbClr val="FF0000"/>
                </a:solidFill>
                <a:latin typeface="隶书" pitchFamily="49" charset="-122"/>
                <a:ea typeface="隶书" pitchFamily="49" charset="-122"/>
              </a:endParaRPr>
            </a:p>
          </p:txBody>
        </p:sp>
        <p:sp>
          <p:nvSpPr>
            <p:cNvPr id="29" name="下箭头 10">
              <a:extLst>
                <a:ext uri="{FF2B5EF4-FFF2-40B4-BE49-F238E27FC236}">
                  <a16:creationId xmlns="" xmlns:a16="http://schemas.microsoft.com/office/drawing/2014/main" id="{86E41723-131E-4235-A014-9B63D6F32553}"/>
                </a:ext>
              </a:extLst>
            </p:cNvPr>
            <p:cNvSpPr/>
            <p:nvPr/>
          </p:nvSpPr>
          <p:spPr bwMode="auto">
            <a:xfrm>
              <a:off x="7020272" y="3303850"/>
              <a:ext cx="144016" cy="348020"/>
            </a:xfrm>
            <a:prstGeom prst="downArrow">
              <a:avLst/>
            </a:prstGeom>
            <a:solidFill>
              <a:srgbClr val="C0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solidFill>
                  <a:srgbClr val="FF0000"/>
                </a:solidFill>
                <a:latin typeface="隶书" pitchFamily="49" charset="-122"/>
                <a:ea typeface="隶书" pitchFamily="49" charset="-122"/>
              </a:endParaRPr>
            </a:p>
          </p:txBody>
        </p:sp>
      </p:grpSp>
      <p:grpSp>
        <p:nvGrpSpPr>
          <p:cNvPr id="3" name="组合 1">
            <a:extLst>
              <a:ext uri="{FF2B5EF4-FFF2-40B4-BE49-F238E27FC236}">
                <a16:creationId xmlns="" xmlns:a16="http://schemas.microsoft.com/office/drawing/2014/main" id="{DB3B74F9-CDA5-4119-BF7C-93A0E29A6440}"/>
              </a:ext>
            </a:extLst>
          </p:cNvPr>
          <p:cNvGrpSpPr/>
          <p:nvPr/>
        </p:nvGrpSpPr>
        <p:grpSpPr>
          <a:xfrm>
            <a:off x="2771800" y="4011911"/>
            <a:ext cx="2376264" cy="144016"/>
            <a:chOff x="2771800" y="4011910"/>
            <a:chExt cx="2376264" cy="144016"/>
          </a:xfrm>
        </p:grpSpPr>
        <p:sp>
          <p:nvSpPr>
            <p:cNvPr id="35" name="矩形 34"/>
            <p:cNvSpPr/>
            <p:nvPr/>
          </p:nvSpPr>
          <p:spPr bwMode="gray">
            <a:xfrm>
              <a:off x="2986684" y="4011910"/>
              <a:ext cx="2161380" cy="144016"/>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 name="图片 29">
              <a:extLst>
                <a:ext uri="{FF2B5EF4-FFF2-40B4-BE49-F238E27FC236}">
                  <a16:creationId xmlns="" xmlns:a16="http://schemas.microsoft.com/office/drawing/2014/main" id="{24287468-ABD6-4AFD-A630-872F2881114C}"/>
                </a:ext>
              </a:extLst>
            </p:cNvPr>
            <p:cNvPicPr>
              <a:picLocks noChangeAspect="1"/>
            </p:cNvPicPr>
            <p:nvPr/>
          </p:nvPicPr>
          <p:blipFill>
            <a:blip r:embed="rId4" cstate="print"/>
            <a:stretch>
              <a:fillRect/>
            </a:stretch>
          </p:blipFill>
          <p:spPr>
            <a:xfrm>
              <a:off x="2771800" y="4011910"/>
              <a:ext cx="186122" cy="141998"/>
            </a:xfrm>
            <a:prstGeom prst="rect">
              <a:avLst/>
            </a:prstGeom>
          </p:spPr>
        </p:pic>
      </p:grpSp>
      <p:sp>
        <p:nvSpPr>
          <p:cNvPr id="2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3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87</a:t>
            </a:fld>
            <a:endParaRPr lang="en-US" altLang="zh-CN" dirty="0"/>
          </a:p>
        </p:txBody>
      </p:sp>
    </p:spTree>
    <p:extLst>
      <p:ext uri="{BB962C8B-B14F-4D97-AF65-F5344CB8AC3E}">
        <p14:creationId xmlns="" xmlns:p14="http://schemas.microsoft.com/office/powerpoint/2010/main" val="272658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557809" y="1094345"/>
            <a:ext cx="8028383" cy="817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1</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：挂牌公司名称</a:t>
            </a:r>
            <a:r>
              <a:rPr lang="zh-CN" altLang="en-US" sz="2400" dirty="0">
                <a:solidFill>
                  <a:srgbClr val="C00000"/>
                </a:solidFill>
                <a:latin typeface="黑体" panose="02010609060101010101" pitchFamily="49" charset="-122"/>
                <a:ea typeface="黑体" panose="02010609060101010101" pitchFamily="49" charset="-122"/>
                <a:sym typeface="Calibri" panose="020F0502020204030204" pitchFamily="34" charset="0"/>
              </a:rPr>
              <a:t>、</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法定代表人、经办人及其联系方式发生变化后怎样办？</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755650" y="2139702"/>
            <a:ext cx="7776790" cy="1754326"/>
          </a:xfrm>
          <a:prstGeom prst="rect">
            <a:avLst/>
          </a:prstGeom>
        </p:spPr>
        <p:txBody>
          <a:bodyPr wrap="square">
            <a:spAutoFit/>
          </a:bodyPr>
          <a:lstStyle/>
          <a:p>
            <a:pPr algn="just">
              <a:lnSpc>
                <a:spcPct val="150000"/>
              </a:lnSpc>
            </a:pPr>
            <a:r>
              <a:rPr lang="zh-CN" altLang="en-US" sz="2400" b="1" dirty="0" smtClean="0">
                <a:latin typeface="华文楷体" panose="02010600040101010101" pitchFamily="2" charset="-122"/>
                <a:ea typeface="华文楷体" panose="02010600040101010101" pitchFamily="2" charset="-122"/>
              </a:rPr>
              <a:t>答：为保证挂牌公司发行人业务的正常办理，以及能够及时收到我们下发的通知，挂牌公司以上相关信息发生变化后，及时到中国结算网上业务平台进行更新。</a:t>
            </a:r>
            <a:endParaRPr lang="en-US" altLang="zh-CN" sz="2400" b="1" dirty="0" smtClean="0">
              <a:latin typeface="华文楷体" panose="02010600040101010101" pitchFamily="2" charset="-122"/>
              <a:ea typeface="华文楷体" panose="02010600040101010101" pitchFamily="2" charset="-122"/>
            </a:endParaRPr>
          </a:p>
        </p:txBody>
      </p:sp>
      <p:sp>
        <p:nvSpPr>
          <p:cNvPr id="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1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88</a:t>
            </a:fld>
            <a:endParaRPr lang="en-US" altLang="zh-CN" dirty="0"/>
          </a:p>
        </p:txBody>
      </p:sp>
    </p:spTree>
    <p:extLst>
      <p:ext uri="{BB962C8B-B14F-4D97-AF65-F5344CB8AC3E}">
        <p14:creationId xmlns="" xmlns:p14="http://schemas.microsoft.com/office/powerpoint/2010/main" val="64603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85720" y="1059582"/>
            <a:ext cx="8516728" cy="3869604"/>
          </a:xfrm>
          <a:prstGeom prst="rect">
            <a:avLst/>
          </a:prstGeom>
          <a:noFill/>
          <a:ln w="9525">
            <a:solidFill>
              <a:schemeClr val="tx1"/>
            </a:solidFill>
            <a:miter lim="800000"/>
            <a:headEnd/>
            <a:tailEnd/>
          </a:ln>
          <a:effectLst/>
        </p:spPr>
      </p:pic>
      <p:sp>
        <p:nvSpPr>
          <p:cNvPr id="15" name="椭圆 14"/>
          <p:cNvSpPr/>
          <p:nvPr/>
        </p:nvSpPr>
        <p:spPr bwMode="gray">
          <a:xfrm>
            <a:off x="7524328" y="1059582"/>
            <a:ext cx="792088" cy="270030"/>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8" name="Picture 4"/>
          <p:cNvPicPr>
            <a:picLocks noChangeAspect="1" noChangeArrowheads="1"/>
          </p:cNvPicPr>
          <p:nvPr/>
        </p:nvPicPr>
        <p:blipFill>
          <a:blip r:embed="rId4" cstate="print"/>
          <a:srcRect/>
          <a:stretch>
            <a:fillRect/>
          </a:stretch>
        </p:blipFill>
        <p:spPr bwMode="auto">
          <a:xfrm>
            <a:off x="323528" y="1545636"/>
            <a:ext cx="2382804" cy="3370139"/>
          </a:xfrm>
          <a:prstGeom prst="rect">
            <a:avLst/>
          </a:prstGeom>
          <a:noFill/>
          <a:ln w="9525">
            <a:noFill/>
            <a:miter lim="800000"/>
            <a:headEnd/>
            <a:tailEnd/>
          </a:ln>
        </p:spPr>
      </p:pic>
      <p:sp>
        <p:nvSpPr>
          <p:cNvPr id="19" name="下箭头 18"/>
          <p:cNvSpPr/>
          <p:nvPr/>
        </p:nvSpPr>
        <p:spPr bwMode="gray">
          <a:xfrm>
            <a:off x="7884368" y="1383618"/>
            <a:ext cx="144016" cy="324036"/>
          </a:xfrm>
          <a:prstGeom prst="down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TextBox 19"/>
          <p:cNvSpPr txBox="1"/>
          <p:nvPr/>
        </p:nvSpPr>
        <p:spPr>
          <a:xfrm>
            <a:off x="7164288" y="1761660"/>
            <a:ext cx="1569660" cy="369332"/>
          </a:xfrm>
          <a:prstGeom prst="rect">
            <a:avLst/>
          </a:prstGeom>
          <a:solidFill>
            <a:schemeClr val="bg1"/>
          </a:solidFill>
        </p:spPr>
        <p:txBody>
          <a:bodyPr wrap="none" rtlCol="0">
            <a:spAutoFit/>
          </a:bodyPr>
          <a:lstStyle/>
          <a:p>
            <a:pPr marL="342900" indent="-342900"/>
            <a:r>
              <a:rPr lang="zh-CN" altLang="en-US" b="1" dirty="0" smtClean="0">
                <a:latin typeface="微软雅黑" pitchFamily="34" charset="-122"/>
                <a:ea typeface="微软雅黑" pitchFamily="34" charset="-122"/>
              </a:rPr>
              <a:t>修改登录密码</a:t>
            </a:r>
          </a:p>
        </p:txBody>
      </p:sp>
      <p:pic>
        <p:nvPicPr>
          <p:cNvPr id="21" name="Picture 9" descr="D:\2015.1.23\中国结算VI系统(2015.3)\主标-透明背景.png"/>
          <p:cNvPicPr>
            <a:picLocks noChangeAspect="1" noChangeArrowheads="1"/>
          </p:cNvPicPr>
          <p:nvPr/>
        </p:nvPicPr>
        <p:blipFill>
          <a:blip r:embed="rId5" cstate="print"/>
          <a:srcRect/>
          <a:stretch>
            <a:fillRect/>
          </a:stretch>
        </p:blipFill>
        <p:spPr bwMode="auto">
          <a:xfrm>
            <a:off x="7524328" y="4569972"/>
            <a:ext cx="1475656" cy="496564"/>
          </a:xfrm>
          <a:prstGeom prst="rect">
            <a:avLst/>
          </a:prstGeom>
          <a:solidFill>
            <a:schemeClr val="bg1"/>
          </a:solidFill>
          <a:ln w="9525">
            <a:noFill/>
            <a:miter lim="800000"/>
            <a:headEnd/>
            <a:tailEnd/>
          </a:ln>
        </p:spPr>
      </p:pic>
      <p:sp>
        <p:nvSpPr>
          <p:cNvPr id="23" name="矩形 22"/>
          <p:cNvSpPr/>
          <p:nvPr/>
        </p:nvSpPr>
        <p:spPr bwMode="gray">
          <a:xfrm>
            <a:off x="323528" y="3003798"/>
            <a:ext cx="2304256" cy="270030"/>
          </a:xfrm>
          <a:prstGeom prst="rect">
            <a:avLst/>
          </a:prstGeom>
          <a:noFill/>
          <a:ln w="57150">
            <a:solidFill>
              <a:srgbClr val="C00000"/>
            </a:solidFill>
            <a:round/>
            <a:headEnd/>
            <a:tailEnd/>
          </a:ln>
        </p:spPr>
        <p:txBody>
          <a:bodyPr wrap="none" rtlCol="0" anchor="ctr"/>
          <a:lstStyle/>
          <a:p>
            <a:pPr algn="ctr"/>
            <a:endParaRPr lang="zh-CN" alt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24" name="右箭头 23"/>
          <p:cNvSpPr/>
          <p:nvPr/>
        </p:nvSpPr>
        <p:spPr bwMode="gray">
          <a:xfrm>
            <a:off x="2627784" y="3076519"/>
            <a:ext cx="610796" cy="89297"/>
          </a:xfrm>
          <a:prstGeom prst="rightArrow">
            <a:avLst/>
          </a:prstGeom>
          <a:solidFill>
            <a:srgbClr val="CC0000"/>
          </a:solidFill>
          <a:ln w="9525">
            <a:noFill/>
            <a:round/>
            <a:headEnd/>
            <a:tailEnd/>
          </a:ln>
        </p:spPr>
        <p:txBody>
          <a:bodyPr wrap="none" rtlCol="0" anchor="ctr"/>
          <a:lstStyle/>
          <a:p>
            <a:pPr algn="ctr"/>
            <a:endParaRPr lang="zh-CN" altLang="en-US" sz="12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25" name="矩形 24"/>
          <p:cNvSpPr/>
          <p:nvPr/>
        </p:nvSpPr>
        <p:spPr bwMode="gray">
          <a:xfrm>
            <a:off x="323528" y="2139702"/>
            <a:ext cx="2304256" cy="270030"/>
          </a:xfrm>
          <a:prstGeom prst="rect">
            <a:avLst/>
          </a:prstGeom>
          <a:noFill/>
          <a:ln w="57150">
            <a:solidFill>
              <a:srgbClr val="C00000"/>
            </a:solidFill>
            <a:round/>
            <a:headEnd/>
            <a:tailEnd/>
          </a:ln>
        </p:spPr>
        <p:txBody>
          <a:bodyPr wrap="none" rtlCol="0" anchor="ctr"/>
          <a:lstStyle/>
          <a:p>
            <a:pPr algn="ctr"/>
            <a:endParaRPr lang="zh-CN" alt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27" name="右箭头 26"/>
          <p:cNvSpPr/>
          <p:nvPr/>
        </p:nvSpPr>
        <p:spPr bwMode="gray">
          <a:xfrm>
            <a:off x="2627784" y="2212423"/>
            <a:ext cx="610796" cy="89297"/>
          </a:xfrm>
          <a:prstGeom prst="rightArrow">
            <a:avLst/>
          </a:prstGeom>
          <a:solidFill>
            <a:srgbClr val="CC0000"/>
          </a:solidFill>
          <a:ln w="9525">
            <a:noFill/>
            <a:round/>
            <a:headEnd/>
            <a:tailEnd/>
          </a:ln>
        </p:spPr>
        <p:txBody>
          <a:bodyPr wrap="none" rtlCol="0" anchor="ctr"/>
          <a:lstStyle/>
          <a:p>
            <a:pPr algn="ctr"/>
            <a:endParaRPr lang="zh-CN" altLang="en-US" sz="12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30" name="矩形 29"/>
          <p:cNvSpPr/>
          <p:nvPr/>
        </p:nvSpPr>
        <p:spPr bwMode="gray">
          <a:xfrm>
            <a:off x="323528" y="3273828"/>
            <a:ext cx="2304256" cy="270030"/>
          </a:xfrm>
          <a:prstGeom prst="rect">
            <a:avLst/>
          </a:prstGeom>
          <a:noFill/>
          <a:ln w="57150">
            <a:solidFill>
              <a:srgbClr val="C00000"/>
            </a:solidFill>
            <a:round/>
            <a:headEnd/>
            <a:tailEnd/>
          </a:ln>
        </p:spPr>
        <p:txBody>
          <a:bodyPr wrap="none" rtlCol="0" anchor="ctr"/>
          <a:lstStyle/>
          <a:p>
            <a:pPr algn="ctr"/>
            <a:endParaRPr lang="zh-CN" alt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31" name="右箭头 30"/>
          <p:cNvSpPr/>
          <p:nvPr/>
        </p:nvSpPr>
        <p:spPr bwMode="gray">
          <a:xfrm>
            <a:off x="2627784" y="3346549"/>
            <a:ext cx="610796" cy="89297"/>
          </a:xfrm>
          <a:prstGeom prst="rightArrow">
            <a:avLst/>
          </a:prstGeom>
          <a:solidFill>
            <a:srgbClr val="CC0000"/>
          </a:solidFill>
          <a:ln w="9525">
            <a:noFill/>
            <a:round/>
            <a:headEnd/>
            <a:tailEnd/>
          </a:ln>
        </p:spPr>
        <p:txBody>
          <a:bodyPr wrap="none" rtlCol="0" anchor="ctr"/>
          <a:lstStyle/>
          <a:p>
            <a:pPr algn="ctr"/>
            <a:endParaRPr lang="zh-CN" altLang="en-US" sz="12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34" name="矩形 33"/>
          <p:cNvSpPr/>
          <p:nvPr/>
        </p:nvSpPr>
        <p:spPr bwMode="gray">
          <a:xfrm>
            <a:off x="323528" y="4191930"/>
            <a:ext cx="2304256" cy="270030"/>
          </a:xfrm>
          <a:prstGeom prst="rect">
            <a:avLst/>
          </a:prstGeom>
          <a:noFill/>
          <a:ln w="57150">
            <a:solidFill>
              <a:srgbClr val="C00000"/>
            </a:solidFill>
            <a:round/>
            <a:headEnd/>
            <a:tailEnd/>
          </a:ln>
        </p:spPr>
        <p:txBody>
          <a:bodyPr wrap="none" rtlCol="0" anchor="ctr"/>
          <a:lstStyle/>
          <a:p>
            <a:pPr algn="ctr"/>
            <a:endParaRPr lang="zh-CN" alt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35" name="右箭头 34"/>
          <p:cNvSpPr/>
          <p:nvPr/>
        </p:nvSpPr>
        <p:spPr bwMode="gray">
          <a:xfrm>
            <a:off x="2627784" y="4264651"/>
            <a:ext cx="610796" cy="89297"/>
          </a:xfrm>
          <a:prstGeom prst="rightArrow">
            <a:avLst/>
          </a:prstGeom>
          <a:solidFill>
            <a:srgbClr val="CC0000"/>
          </a:solidFill>
          <a:ln w="9525">
            <a:noFill/>
            <a:round/>
            <a:headEnd/>
            <a:tailEnd/>
          </a:ln>
        </p:spPr>
        <p:txBody>
          <a:bodyPr wrap="none" rtlCol="0" anchor="ctr"/>
          <a:lstStyle/>
          <a:p>
            <a:pPr algn="ctr"/>
            <a:endParaRPr lang="zh-CN" altLang="en-US" sz="12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
        <p:nvSpPr>
          <p:cNvPr id="36" name="TextBox 35"/>
          <p:cNvSpPr txBox="1"/>
          <p:nvPr/>
        </p:nvSpPr>
        <p:spPr>
          <a:xfrm>
            <a:off x="3276426" y="2996829"/>
            <a:ext cx="5001230"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修改公司名称、营业执照等相关信息</a:t>
            </a:r>
          </a:p>
        </p:txBody>
      </p:sp>
      <p:sp>
        <p:nvSpPr>
          <p:cNvPr id="37" name="TextBox 36"/>
          <p:cNvSpPr txBox="1"/>
          <p:nvPr/>
        </p:nvSpPr>
        <p:spPr>
          <a:xfrm>
            <a:off x="3276996" y="3273828"/>
            <a:ext cx="2262158"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修改经办人联系方式</a:t>
            </a:r>
          </a:p>
        </p:txBody>
      </p:sp>
      <p:sp>
        <p:nvSpPr>
          <p:cNvPr id="38" name="TextBox 37"/>
          <p:cNvSpPr txBox="1"/>
          <p:nvPr/>
        </p:nvSpPr>
        <p:spPr>
          <a:xfrm>
            <a:off x="3275856" y="4184961"/>
            <a:ext cx="4300526" cy="369332"/>
          </a:xfrm>
          <a:prstGeom prst="rect">
            <a:avLst/>
          </a:prstGeom>
          <a:solidFill>
            <a:schemeClr val="bg1"/>
          </a:solidFill>
        </p:spPr>
        <p:txBody>
          <a:bodyPr wrap="square" rtlCol="0">
            <a:spAutoFit/>
          </a:bodyPr>
          <a:lstStyle/>
          <a:p>
            <a:r>
              <a:rPr lang="zh-CN" altLang="en-US" b="1" dirty="0" smtClean="0">
                <a:latin typeface="微软雅黑" pitchFamily="34" charset="-122"/>
                <a:ea typeface="微软雅黑" pitchFamily="34" charset="-122"/>
              </a:rPr>
              <a:t>及时维护增值税发票信息</a:t>
            </a:r>
          </a:p>
        </p:txBody>
      </p:sp>
      <p:sp>
        <p:nvSpPr>
          <p:cNvPr id="39" name="TextBox 38"/>
          <p:cNvSpPr txBox="1"/>
          <p:nvPr/>
        </p:nvSpPr>
        <p:spPr>
          <a:xfrm>
            <a:off x="3347864" y="2139702"/>
            <a:ext cx="5001230"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查看机构信息维护等业务办理进度</a:t>
            </a:r>
          </a:p>
        </p:txBody>
      </p:sp>
      <p:sp>
        <p:nvSpPr>
          <p:cNvPr id="40"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43"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89</a:t>
            </a:fld>
            <a:endParaRPr lang="en-US" altLang="zh-CN" dirty="0"/>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9672" y="104314"/>
            <a:ext cx="859432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股份</a:t>
            </a:r>
            <a:r>
              <a:rPr kumimoji="1" lang="zh-CN" altLang="en-US" sz="2800" b="1" dirty="0">
                <a:solidFill>
                  <a:schemeClr val="bg1"/>
                </a:solidFill>
                <a:latin typeface="微软雅黑" pitchFamily="34" charset="-122"/>
                <a:ea typeface="微软雅黑" pitchFamily="34" charset="-122"/>
              </a:rPr>
              <a:t>登记</a:t>
            </a:r>
            <a:r>
              <a:rPr kumimoji="1" lang="zh-CN" altLang="en-US" sz="2800" b="1" dirty="0" smtClean="0">
                <a:solidFill>
                  <a:schemeClr val="bg1"/>
                </a:solidFill>
                <a:latin typeface="微软雅黑" pitchFamily="34" charset="-122"/>
                <a:ea typeface="微软雅黑" pitchFamily="34" charset="-122"/>
              </a:rPr>
              <a:t>的概念</a:t>
            </a:r>
            <a:endParaRPr kumimoji="1" lang="en-US" altLang="zh-CN" sz="2800" b="1" dirty="0">
              <a:solidFill>
                <a:schemeClr val="bg1"/>
              </a:solidFill>
              <a:latin typeface="微软雅黑" pitchFamily="34" charset="-122"/>
              <a:ea typeface="微软雅黑" pitchFamily="34" charset="-122"/>
            </a:endParaRPr>
          </a:p>
        </p:txBody>
      </p:sp>
      <p:sp>
        <p:nvSpPr>
          <p:cNvPr id="6" name="矩形 5"/>
          <p:cNvSpPr/>
          <p:nvPr/>
        </p:nvSpPr>
        <p:spPr>
          <a:xfrm>
            <a:off x="827584" y="1113588"/>
            <a:ext cx="7776216" cy="923330"/>
          </a:xfrm>
          <a:prstGeom prst="rect">
            <a:avLst/>
          </a:prstGeom>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股份</a:t>
            </a:r>
            <a:r>
              <a:rPr lang="zh-CN" altLang="en-US" sz="1600" b="1" dirty="0" smtClean="0">
                <a:latin typeface="微软雅黑" panose="020B0503020204020204" pitchFamily="34" charset="-122"/>
                <a:ea typeface="微软雅黑" panose="020B0503020204020204" pitchFamily="34" charset="-122"/>
              </a:rPr>
              <a:t>登记</a:t>
            </a:r>
            <a:r>
              <a:rPr lang="zh-CN" altLang="en-US" sz="1600" dirty="0" smtClean="0">
                <a:latin typeface="微软雅黑" panose="020B0503020204020204" pitchFamily="34" charset="-122"/>
                <a:ea typeface="微软雅黑" panose="020B0503020204020204" pitchFamily="34" charset="-122"/>
              </a:rPr>
              <a:t>：指</a:t>
            </a:r>
            <a:r>
              <a:rPr lang="zh-CN" altLang="en-US" sz="1600" dirty="0">
                <a:solidFill>
                  <a:srgbClr val="FF0000"/>
                </a:solidFill>
                <a:latin typeface="微软雅黑" panose="020B0503020204020204" pitchFamily="34" charset="-122"/>
                <a:ea typeface="微软雅黑" panose="020B0503020204020204" pitchFamily="34" charset="-122"/>
              </a:rPr>
              <a:t>证券登记结算机构</a:t>
            </a:r>
            <a:r>
              <a:rPr lang="zh-CN" altLang="en-US" sz="1600" dirty="0">
                <a:latin typeface="微软雅黑" panose="020B0503020204020204" pitchFamily="34" charset="-122"/>
                <a:ea typeface="微软雅黑" panose="020B0503020204020204" pitchFamily="34" charset="-122"/>
              </a:rPr>
              <a:t>接受证券</a:t>
            </a:r>
            <a:r>
              <a:rPr lang="zh-CN" altLang="en-US" sz="1600" dirty="0">
                <a:solidFill>
                  <a:srgbClr val="FF0000"/>
                </a:solidFill>
                <a:latin typeface="微软雅黑" panose="020B0503020204020204" pitchFamily="34" charset="-122"/>
                <a:ea typeface="微软雅黑" panose="020B0503020204020204" pitchFamily="34" charset="-122"/>
              </a:rPr>
              <a:t>发行人</a:t>
            </a:r>
            <a:r>
              <a:rPr lang="zh-CN" altLang="en-US" sz="1600" dirty="0">
                <a:latin typeface="微软雅黑" panose="020B0503020204020204" pitchFamily="34" charset="-122"/>
                <a:ea typeface="微软雅黑" panose="020B0503020204020204" pitchFamily="34" charset="-122"/>
              </a:rPr>
              <a:t>的</a:t>
            </a:r>
            <a:r>
              <a:rPr lang="zh-CN" altLang="en-US" sz="1600" dirty="0">
                <a:solidFill>
                  <a:srgbClr val="00339A"/>
                </a:solidFill>
                <a:latin typeface="微软雅黑" panose="020B0503020204020204" pitchFamily="34" charset="-122"/>
                <a:ea typeface="微软雅黑" panose="020B0503020204020204" pitchFamily="34" charset="-122"/>
              </a:rPr>
              <a:t>委托</a:t>
            </a:r>
            <a:r>
              <a:rPr lang="zh-CN" altLang="en-US" sz="1600" dirty="0">
                <a:latin typeface="微软雅黑" panose="020B0503020204020204" pitchFamily="34" charset="-122"/>
                <a:ea typeface="微软雅黑" panose="020B0503020204020204" pitchFamily="34" charset="-122"/>
              </a:rPr>
              <a:t>，通过设立和维护证券持有人名册确认证券持有人</a:t>
            </a:r>
            <a:r>
              <a:rPr lang="zh-CN" altLang="en-US" sz="1600" dirty="0">
                <a:solidFill>
                  <a:srgbClr val="00B050"/>
                </a:solidFill>
                <a:latin typeface="微软雅黑" panose="020B0503020204020204" pitchFamily="34" charset="-122"/>
                <a:ea typeface="微软雅黑" panose="020B0503020204020204" pitchFamily="34" charset="-122"/>
              </a:rPr>
              <a:t>持有证券事实</a:t>
            </a:r>
            <a:r>
              <a:rPr lang="zh-CN" altLang="en-US" sz="1600" dirty="0">
                <a:latin typeface="微软雅黑" panose="020B0503020204020204" pitchFamily="34" charset="-122"/>
                <a:ea typeface="微软雅黑" panose="020B0503020204020204" pitchFamily="34" charset="-122"/>
              </a:rPr>
              <a:t>的行为</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7" name="文本框 4"/>
          <p:cNvSpPr txBox="1"/>
          <p:nvPr/>
        </p:nvSpPr>
        <p:spPr>
          <a:xfrm>
            <a:off x="3635896" y="1995686"/>
            <a:ext cx="4824536" cy="338554"/>
          </a:xfrm>
          <a:prstGeom prst="rect">
            <a:avLst/>
          </a:prstGeom>
          <a:noFill/>
        </p:spPr>
        <p:txBody>
          <a:bodyPr wrap="square" rtlCol="0">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证券登记结算管理办法</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（证监会令第</a:t>
            </a:r>
            <a:r>
              <a:rPr lang="en-US" altLang="zh-CN" sz="1600" dirty="0" smtClean="0">
                <a:latin typeface="微软雅黑" panose="020B0503020204020204" pitchFamily="34" charset="-122"/>
                <a:ea typeface="微软雅黑" panose="020B0503020204020204" pitchFamily="34" charset="-122"/>
              </a:rPr>
              <a:t>65</a:t>
            </a:r>
            <a:r>
              <a:rPr lang="zh-CN" altLang="en-US" sz="1600" dirty="0" smtClean="0">
                <a:latin typeface="微软雅黑" panose="020B0503020204020204" pitchFamily="34" charset="-122"/>
                <a:ea typeface="微软雅黑" panose="020B0503020204020204" pitchFamily="34" charset="-122"/>
              </a:rPr>
              <a:t>号）</a:t>
            </a:r>
            <a:endParaRPr lang="zh-CN" altLang="en-US" sz="1600" dirty="0">
              <a:latin typeface="微软雅黑" panose="020B0503020204020204" pitchFamily="34" charset="-122"/>
              <a:ea typeface="微软雅黑" panose="020B0503020204020204" pitchFamily="34" charset="-122"/>
            </a:endParaRPr>
          </a:p>
        </p:txBody>
      </p:sp>
      <p:pic>
        <p:nvPicPr>
          <p:cNvPr id="1029" name="Picture 5" descr="C:\Users\twwang\Desktop\名册截图.PNG"/>
          <p:cNvPicPr>
            <a:picLocks noChangeAspect="1" noChangeArrowheads="1"/>
          </p:cNvPicPr>
          <p:nvPr/>
        </p:nvPicPr>
        <p:blipFill>
          <a:blip r:embed="rId2" cstate="print"/>
          <a:srcRect/>
          <a:stretch>
            <a:fillRect/>
          </a:stretch>
        </p:blipFill>
        <p:spPr bwMode="auto">
          <a:xfrm>
            <a:off x="971600" y="2409732"/>
            <a:ext cx="7041250" cy="1752082"/>
          </a:xfrm>
          <a:prstGeom prst="rect">
            <a:avLst/>
          </a:prstGeom>
          <a:noFill/>
        </p:spPr>
      </p:pic>
      <p:sp>
        <p:nvSpPr>
          <p:cNvPr id="9" name="文本框 4">
            <a:extLst>
              <a:ext uri="{FF2B5EF4-FFF2-40B4-BE49-F238E27FC236}">
                <a16:creationId xmlns="" xmlns:a16="http://schemas.microsoft.com/office/drawing/2014/main" id="{C97019FA-A855-4818-BEC6-15A07079505E}"/>
              </a:ext>
            </a:extLst>
          </p:cNvPr>
          <p:cNvSpPr txBox="1"/>
          <p:nvPr/>
        </p:nvSpPr>
        <p:spPr>
          <a:xfrm>
            <a:off x="2483769" y="4191930"/>
            <a:ext cx="3877985" cy="338554"/>
          </a:xfrm>
          <a:prstGeom prst="rect">
            <a:avLst/>
          </a:prstGeom>
          <a:noFill/>
        </p:spPr>
        <p:txBody>
          <a:bodyPr wrap="none" rtlCol="0">
            <a:spAutoFit/>
          </a:bodyPr>
          <a:lstStyle/>
          <a:p>
            <a:r>
              <a:rPr lang="zh-CN" altLang="en-US" sz="1600" dirty="0">
                <a:solidFill>
                  <a:srgbClr val="FF0000"/>
                </a:solidFill>
                <a:latin typeface="微软雅黑" panose="020B0503020204020204" pitchFamily="34" charset="-122"/>
                <a:ea typeface="微软雅黑" panose="020B0503020204020204" pitchFamily="34" charset="-122"/>
              </a:rPr>
              <a:t>两个主体</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00339A"/>
                </a:solidFill>
                <a:latin typeface="微软雅黑" panose="020B0503020204020204" pitchFamily="34" charset="-122"/>
                <a:ea typeface="微软雅黑" panose="020B0503020204020204" pitchFamily="34" charset="-122"/>
              </a:rPr>
              <a:t>委托关系</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00B050"/>
                </a:solidFill>
                <a:latin typeface="微软雅黑" panose="020B0503020204020204" pitchFamily="34" charset="-122"/>
                <a:ea typeface="微软雅黑" panose="020B0503020204020204" pitchFamily="34" charset="-122"/>
              </a:rPr>
              <a:t>确认持有证券事实</a:t>
            </a:r>
          </a:p>
        </p:txBody>
      </p:sp>
      <p:sp>
        <p:nvSpPr>
          <p:cNvPr id="8" name="矩形 7"/>
          <p:cNvSpPr/>
          <p:nvPr/>
        </p:nvSpPr>
        <p:spPr>
          <a:xfrm>
            <a:off x="611560" y="735546"/>
            <a:ext cx="2236510"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什么是股份登记？</a:t>
            </a:r>
            <a:endParaRPr lang="zh-CN" altLang="en-US" sz="2000" b="1" dirty="0">
              <a:latin typeface="华文楷体" pitchFamily="2" charset="-122"/>
              <a:ea typeface="华文楷体" pitchFamily="2" charset="-122"/>
            </a:endParaRPr>
          </a:p>
        </p:txBody>
      </p:sp>
      <p:sp>
        <p:nvSpPr>
          <p:cNvPr id="1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9</a:t>
            </a:fld>
            <a:endParaRPr lang="en-US" altLang="zh-CN" dirty="0"/>
          </a:p>
        </p:txBody>
      </p:sp>
    </p:spTree>
    <p:extLst>
      <p:ext uri="{BB962C8B-B14F-4D97-AF65-F5344CB8AC3E}">
        <p14:creationId xmlns="" xmlns:p14="http://schemas.microsoft.com/office/powerpoint/2010/main" val="258067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029"/>
                                        </p:tgtEl>
                                        <p:attrNameLst>
                                          <p:attrName>style.visibility</p:attrName>
                                        </p:attrNameLst>
                                      </p:cBhvr>
                                      <p:to>
                                        <p:strVal val="visible"/>
                                      </p:to>
                                    </p:set>
                                    <p:anim calcmode="lin" valueType="num">
                                      <p:cBhvr additive="base">
                                        <p:cTn id="20" dur="500" fill="hold"/>
                                        <p:tgtEl>
                                          <p:spTgt spid="1029"/>
                                        </p:tgtEl>
                                        <p:attrNameLst>
                                          <p:attrName>ppt_x</p:attrName>
                                        </p:attrNameLst>
                                      </p:cBhvr>
                                      <p:tavLst>
                                        <p:tav tm="0">
                                          <p:val>
                                            <p:strVal val="#ppt_x"/>
                                          </p:val>
                                        </p:tav>
                                        <p:tav tm="100000">
                                          <p:val>
                                            <p:strVal val="#ppt_x"/>
                                          </p:val>
                                        </p:tav>
                                      </p:tavLst>
                                    </p:anim>
                                    <p:anim calcmode="lin" valueType="num">
                                      <p:cBhvr additive="base">
                                        <p:cTn id="21"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1043608" y="1203599"/>
            <a:ext cx="6827510" cy="507831"/>
          </a:xfrm>
          <a:prstGeom prst="rect">
            <a:avLst/>
          </a:prstGeom>
          <a:noFill/>
        </p:spPr>
        <p:txBody>
          <a:bodyPr wrap="none" rtlCol="0">
            <a:spAutoFit/>
          </a:bodyPr>
          <a:lstStyle/>
          <a:p>
            <a:pPr>
              <a:lnSpc>
                <a:spcPct val="150000"/>
              </a:lnSpc>
            </a:pPr>
            <a:r>
              <a:rPr lang="zh-CN" altLang="en-US" dirty="0">
                <a:solidFill>
                  <a:srgbClr val="00339A"/>
                </a:solidFill>
                <a:latin typeface="微软雅黑" pitchFamily="34" charset="-122"/>
                <a:ea typeface="微软雅黑" pitchFamily="34" charset="-122"/>
              </a:rPr>
              <a:t>业务平台登录不上 </a:t>
            </a:r>
            <a:r>
              <a:rPr lang="en-US" altLang="zh-CN" dirty="0">
                <a:solidFill>
                  <a:srgbClr val="00339A"/>
                </a:solidFill>
                <a:latin typeface="微软雅黑" pitchFamily="34" charset="-122"/>
                <a:ea typeface="微软雅黑" pitchFamily="34" charset="-122"/>
              </a:rPr>
              <a:t>       </a:t>
            </a:r>
            <a:r>
              <a:rPr lang="zh-CN" altLang="en-US" dirty="0">
                <a:solidFill>
                  <a:srgbClr val="00339A"/>
                </a:solidFill>
                <a:latin typeface="微软雅黑" pitchFamily="34" charset="-122"/>
                <a:ea typeface="微软雅黑" pitchFamily="34" charset="-122"/>
              </a:rPr>
              <a:t>登陆上点击选项无反应</a:t>
            </a:r>
            <a:r>
              <a:rPr lang="en-US" altLang="zh-CN" dirty="0">
                <a:solidFill>
                  <a:srgbClr val="00339A"/>
                </a:solidFill>
                <a:latin typeface="微软雅黑" pitchFamily="34" charset="-122"/>
                <a:ea typeface="微软雅黑" pitchFamily="34" charset="-122"/>
              </a:rPr>
              <a:t>       </a:t>
            </a:r>
            <a:r>
              <a:rPr lang="zh-CN" altLang="en-US" dirty="0">
                <a:solidFill>
                  <a:srgbClr val="00339A"/>
                </a:solidFill>
                <a:latin typeface="微软雅黑" pitchFamily="34" charset="-122"/>
                <a:ea typeface="微软雅黑" pitchFamily="34" charset="-122"/>
              </a:rPr>
              <a:t>附件无法上传 </a:t>
            </a:r>
            <a:endParaRPr lang="en-US" altLang="zh-CN" dirty="0">
              <a:solidFill>
                <a:srgbClr val="00339A"/>
              </a:solidFill>
              <a:latin typeface="微软雅黑" pitchFamily="34" charset="-122"/>
              <a:ea typeface="微软雅黑" pitchFamily="34" charset="-122"/>
            </a:endParaRPr>
          </a:p>
        </p:txBody>
      </p:sp>
      <p:sp>
        <p:nvSpPr>
          <p:cNvPr id="35" name="矩形 1"/>
          <p:cNvSpPr>
            <a:spLocks noChangeArrowheads="1"/>
          </p:cNvSpPr>
          <p:nvPr/>
        </p:nvSpPr>
        <p:spPr bwMode="auto">
          <a:xfrm>
            <a:off x="539555" y="789552"/>
            <a:ext cx="8028383" cy="386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三、</a:t>
            </a:r>
            <a:r>
              <a:rPr lang="en-US" altLang="zh-CN" sz="2000" b="1" dirty="0" smtClean="0">
                <a:latin typeface="黑体" panose="02010609060101010101" pitchFamily="49" charset="-122"/>
                <a:ea typeface="黑体" panose="02010609060101010101" pitchFamily="49" charset="-122"/>
                <a:sym typeface="Calibri" panose="020F0502020204030204" pitchFamily="34" charset="0"/>
              </a:rPr>
              <a:t>u-key</a:t>
            </a:r>
            <a:r>
              <a:rPr lang="zh-CN" altLang="en-US" sz="2000" b="1" dirty="0">
                <a:latin typeface="黑体" panose="02010609060101010101" pitchFamily="49" charset="-122"/>
                <a:ea typeface="黑体" panose="02010609060101010101" pitchFamily="49" charset="-122"/>
                <a:sym typeface="Calibri" panose="020F0502020204030204" pitchFamily="34" charset="0"/>
              </a:rPr>
              <a:t>使用过程中出现问题怎么办？</a:t>
            </a:r>
          </a:p>
        </p:txBody>
      </p:sp>
      <p:sp>
        <p:nvSpPr>
          <p:cNvPr id="36" name="矩形 35"/>
          <p:cNvSpPr/>
          <p:nvPr/>
        </p:nvSpPr>
        <p:spPr>
          <a:xfrm>
            <a:off x="899592" y="1635647"/>
            <a:ext cx="2952328" cy="3046988"/>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采用以下措施：</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、下载并使用中国结算安全助手，检测并修复。</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、调整浏览器兼容性视图（按照</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指南</a:t>
            </a:r>
            <a:r>
              <a:rPr lang="en-US" altLang="zh-CN" sz="1600" dirty="0" smtClean="0">
                <a:latin typeface="微软雅黑" panose="020B0503020204020204" pitchFamily="34" charset="-122"/>
                <a:ea typeface="微软雅黑" panose="020B0503020204020204" pitchFamily="34" charset="-122"/>
              </a:rPr>
              <a:t>》30-33</a:t>
            </a:r>
            <a:r>
              <a:rPr lang="zh-CN" altLang="en-US" sz="1600" dirty="0" smtClean="0">
                <a:latin typeface="微软雅黑" panose="020B0503020204020204" pitchFamily="34" charset="-122"/>
                <a:ea typeface="微软雅黑" panose="020B0503020204020204" pitchFamily="34" charset="-122"/>
              </a:rPr>
              <a:t>页</a:t>
            </a:r>
            <a:r>
              <a:rPr lang="zh-CN" altLang="en-US" sz="1600" dirty="0">
                <a:latin typeface="微软雅黑" panose="020B0503020204020204" pitchFamily="34" charset="-122"/>
                <a:ea typeface="微软雅黑" panose="020B0503020204020204" pitchFamily="34" charset="-122"/>
              </a:rPr>
              <a:t>提示操作）。</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、如电脑存在升级系统情况，则设置及修复均需重新进行。</a:t>
            </a:r>
          </a:p>
        </p:txBody>
      </p:sp>
      <p:sp>
        <p:nvSpPr>
          <p:cNvPr id="37" name="矩形标注 36"/>
          <p:cNvSpPr/>
          <p:nvPr/>
        </p:nvSpPr>
        <p:spPr bwMode="gray">
          <a:xfrm>
            <a:off x="467544" y="1221600"/>
            <a:ext cx="5976664" cy="2808312"/>
          </a:xfrm>
          <a:prstGeom prst="wedgeRect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五角星 37"/>
          <p:cNvSpPr/>
          <p:nvPr/>
        </p:nvSpPr>
        <p:spPr bwMode="gray">
          <a:xfrm>
            <a:off x="827584" y="1275606"/>
            <a:ext cx="288032" cy="212604"/>
          </a:xfrm>
          <a:prstGeom prst="star5">
            <a:avLst/>
          </a:prstGeom>
          <a:solidFill>
            <a:srgbClr val="C00000"/>
          </a:solidFill>
          <a:ln w="9525">
            <a:noFill/>
            <a:round/>
            <a:headEnd/>
            <a:tailEnd/>
          </a:ln>
        </p:spPr>
        <p:txBody>
          <a:bodyPr wrap="none" rtlCol="0" anchor="ctr"/>
          <a:lstStyle/>
          <a:p>
            <a:pPr algn="ctr"/>
            <a:endParaRPr lang="zh-CN" altLang="en-US" sz="1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38"/>
          <p:cNvGrpSpPr/>
          <p:nvPr/>
        </p:nvGrpSpPr>
        <p:grpSpPr>
          <a:xfrm>
            <a:off x="3851922" y="1995686"/>
            <a:ext cx="4536503" cy="2376264"/>
            <a:chOff x="2285984" y="3377687"/>
            <a:chExt cx="4593836" cy="2643206"/>
          </a:xfrm>
        </p:grpSpPr>
        <p:pic>
          <p:nvPicPr>
            <p:cNvPr id="40" name="Picture 2" descr="C:\Users\chinaclear\Desktop\捕获.JPG"/>
            <p:cNvPicPr>
              <a:picLocks noChangeAspect="1" noChangeArrowheads="1"/>
            </p:cNvPicPr>
            <p:nvPr/>
          </p:nvPicPr>
          <p:blipFill>
            <a:blip r:embed="rId3" cstate="print"/>
            <a:srcRect l="7214" t="11905"/>
            <a:stretch>
              <a:fillRect/>
            </a:stretch>
          </p:blipFill>
          <p:spPr bwMode="auto">
            <a:xfrm>
              <a:off x="2285984" y="3377687"/>
              <a:ext cx="4593836" cy="2643206"/>
            </a:xfrm>
            <a:prstGeom prst="rect">
              <a:avLst/>
            </a:prstGeom>
            <a:noFill/>
          </p:spPr>
        </p:pic>
        <p:sp>
          <p:nvSpPr>
            <p:cNvPr id="41" name="矩形 40"/>
            <p:cNvSpPr/>
            <p:nvPr/>
          </p:nvSpPr>
          <p:spPr bwMode="gray">
            <a:xfrm>
              <a:off x="5386882" y="5046792"/>
              <a:ext cx="785818" cy="642942"/>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5" name="五角星 14"/>
          <p:cNvSpPr/>
          <p:nvPr/>
        </p:nvSpPr>
        <p:spPr bwMode="gray">
          <a:xfrm>
            <a:off x="3203848" y="1275606"/>
            <a:ext cx="288032" cy="212604"/>
          </a:xfrm>
          <a:prstGeom prst="star5">
            <a:avLst/>
          </a:prstGeom>
          <a:solidFill>
            <a:srgbClr val="C00000"/>
          </a:solidFill>
          <a:ln w="9525">
            <a:noFill/>
            <a:round/>
            <a:headEnd/>
            <a:tailEnd/>
          </a:ln>
        </p:spPr>
        <p:txBody>
          <a:bodyPr wrap="none" rtlCol="0" anchor="ctr"/>
          <a:lstStyle/>
          <a:p>
            <a:pPr algn="ctr"/>
            <a:endParaRPr lang="zh-CN" altLang="en-US" sz="1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五角星 15"/>
          <p:cNvSpPr/>
          <p:nvPr/>
        </p:nvSpPr>
        <p:spPr bwMode="gray">
          <a:xfrm>
            <a:off x="5940152" y="1275606"/>
            <a:ext cx="288032" cy="212604"/>
          </a:xfrm>
          <a:prstGeom prst="star5">
            <a:avLst/>
          </a:prstGeom>
          <a:solidFill>
            <a:srgbClr val="C00000"/>
          </a:solidFill>
          <a:ln w="9525">
            <a:noFill/>
            <a:round/>
            <a:headEnd/>
            <a:tailEnd/>
          </a:ln>
        </p:spPr>
        <p:txBody>
          <a:bodyPr wrap="none" rtlCol="0" anchor="ctr"/>
          <a:lstStyle/>
          <a:p>
            <a:pPr algn="ctr"/>
            <a:endParaRPr lang="zh-CN" altLang="en-US" sz="1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19"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90</a:t>
            </a:fld>
            <a:endParaRPr lang="en-US" altLang="zh-CN" dirty="0"/>
          </a:p>
        </p:txBody>
      </p:sp>
    </p:spTree>
    <p:extLst>
      <p:ext uri="{BB962C8B-B14F-4D97-AF65-F5344CB8AC3E}">
        <p14:creationId xmlns="" xmlns:p14="http://schemas.microsoft.com/office/powerpoint/2010/main" val="269370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 xmlns:p14="http://schemas.microsoft.com/office/powerpoint/2010/main" val="2840059739"/>
              </p:ext>
            </p:extLst>
          </p:nvPr>
        </p:nvGraphicFramePr>
        <p:xfrm>
          <a:off x="1043608" y="1419622"/>
          <a:ext cx="6768752" cy="1998223"/>
        </p:xfrm>
        <a:graphic>
          <a:graphicData uri="http://schemas.openxmlformats.org/drawingml/2006/table">
            <a:tbl>
              <a:tblPr firstRow="1" bandRow="1">
                <a:tableStyleId>{5C22544A-7EE6-4342-B048-85BDC9FD1C3A}</a:tableStyleId>
              </a:tblPr>
              <a:tblGrid>
                <a:gridCol w="2016224">
                  <a:extLst>
                    <a:ext uri="{9D8B030D-6E8A-4147-A177-3AD203B41FA5}">
                      <a16:colId xmlns="" xmlns:a16="http://schemas.microsoft.com/office/drawing/2014/main" val="20000"/>
                    </a:ext>
                  </a:extLst>
                </a:gridCol>
                <a:gridCol w="2088232">
                  <a:extLst>
                    <a:ext uri="{9D8B030D-6E8A-4147-A177-3AD203B41FA5}">
                      <a16:colId xmlns="" xmlns:a16="http://schemas.microsoft.com/office/drawing/2014/main" val="20001"/>
                    </a:ext>
                  </a:extLst>
                </a:gridCol>
                <a:gridCol w="2664296">
                  <a:extLst>
                    <a:ext uri="{9D8B030D-6E8A-4147-A177-3AD203B41FA5}">
                      <a16:colId xmlns="" xmlns:a16="http://schemas.microsoft.com/office/drawing/2014/main" val="20002"/>
                    </a:ext>
                  </a:extLst>
                </a:gridCol>
              </a:tblGrid>
              <a:tr h="494612">
                <a:tc>
                  <a:txBody>
                    <a:bodyPr/>
                    <a:lstStyle/>
                    <a:p>
                      <a:pPr algn="ctr"/>
                      <a:r>
                        <a:rPr lang="zh-CN" altLang="en-US" sz="1600" b="0" dirty="0">
                          <a:solidFill>
                            <a:schemeClr val="tx1"/>
                          </a:solidFill>
                          <a:latin typeface="微软雅黑" pitchFamily="34" charset="-122"/>
                          <a:ea typeface="微软雅黑" pitchFamily="34" charset="-122"/>
                        </a:rPr>
                        <a:t>业务类型</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600" b="0" dirty="0">
                          <a:solidFill>
                            <a:schemeClr val="tx1"/>
                          </a:solidFill>
                          <a:latin typeface="微软雅黑" pitchFamily="34" charset="-122"/>
                          <a:ea typeface="微软雅黑" pitchFamily="34" charset="-122"/>
                        </a:rPr>
                        <a:t>业务处理时间</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a:solidFill>
                            <a:srgbClr val="C00000"/>
                          </a:solidFill>
                          <a:latin typeface="微软雅黑" pitchFamily="34" charset="-122"/>
                          <a:ea typeface="微软雅黑" pitchFamily="34" charset="-122"/>
                        </a:rPr>
                        <a:t>最快</a:t>
                      </a:r>
                      <a:r>
                        <a:rPr lang="zh-CN" altLang="en-US" sz="1600" b="0" dirty="0">
                          <a:solidFill>
                            <a:schemeClr val="tx1"/>
                          </a:solidFill>
                          <a:latin typeface="微软雅黑" pitchFamily="34" charset="-122"/>
                          <a:ea typeface="微软雅黑" pitchFamily="34" charset="-122"/>
                        </a:rPr>
                        <a:t>办理周期</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94612">
                <a:tc>
                  <a:txBody>
                    <a:bodyPr/>
                    <a:lstStyle/>
                    <a:p>
                      <a:pPr algn="ctr"/>
                      <a:r>
                        <a:rPr lang="zh-CN" altLang="en-US" sz="1600" b="0" dirty="0">
                          <a:latin typeface="微软雅黑" pitchFamily="34" charset="-122"/>
                          <a:ea typeface="微软雅黑" pitchFamily="34" charset="-122"/>
                        </a:rPr>
                        <a:t>新增股份登记</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tab pos="2157413" algn="l"/>
                        </a:tabLst>
                        <a:defRPr/>
                      </a:pPr>
                      <a:endParaRPr lang="en-US" sz="1600" b="0" kern="100" dirty="0">
                        <a:solidFill>
                          <a:srgbClr val="C00000"/>
                        </a:solidFill>
                        <a:latin typeface="微软雅黑" pitchFamily="34" charset="-122"/>
                        <a:ea typeface="微软雅黑" pitchFamily="34" charset="-122"/>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tab pos="2157413" algn="l"/>
                        </a:tabLst>
                        <a:defRPr/>
                      </a:pPr>
                      <a:endParaRPr lang="en-US" sz="1600" b="0" kern="100" dirty="0">
                        <a:solidFill>
                          <a:srgbClr val="C00000"/>
                        </a:solidFill>
                        <a:latin typeface="微软雅黑" pitchFamily="34" charset="-122"/>
                        <a:ea typeface="微软雅黑" pitchFamily="34" charset="-122"/>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tab pos="2157413" algn="l"/>
                        </a:tabLst>
                        <a:defRPr/>
                      </a:pPr>
                      <a:r>
                        <a:rPr lang="en-US" sz="1600" b="0" kern="100" dirty="0">
                          <a:solidFill>
                            <a:srgbClr val="C00000"/>
                          </a:solidFill>
                          <a:latin typeface="微软雅黑" pitchFamily="34" charset="-122"/>
                          <a:ea typeface="微软雅黑" pitchFamily="34" charset="-122"/>
                          <a:cs typeface="Times New Roman"/>
                        </a:rPr>
                        <a:t>8:30</a:t>
                      </a:r>
                      <a:r>
                        <a:rPr lang="en-US" altLang="zh-CN" sz="1600" b="0" kern="100" dirty="0">
                          <a:solidFill>
                            <a:srgbClr val="C00000"/>
                          </a:solidFill>
                          <a:latin typeface="微软雅黑" pitchFamily="34" charset="-122"/>
                          <a:ea typeface="微软雅黑" pitchFamily="34" charset="-122"/>
                          <a:cs typeface="Times New Roman"/>
                        </a:rPr>
                        <a:t>—</a:t>
                      </a:r>
                      <a:r>
                        <a:rPr lang="en-US" sz="1600" b="0" kern="100" dirty="0">
                          <a:solidFill>
                            <a:srgbClr val="C00000"/>
                          </a:solidFill>
                          <a:latin typeface="微软雅黑" pitchFamily="34" charset="-122"/>
                          <a:ea typeface="微软雅黑" pitchFamily="34" charset="-122"/>
                          <a:cs typeface="Times New Roman"/>
                        </a:rPr>
                        <a:t>15:00</a:t>
                      </a:r>
                      <a:endParaRPr lang="zh-CN" altLang="en-US" sz="1600" b="0" dirty="0">
                        <a:solidFill>
                          <a:srgbClr val="C00000"/>
                        </a:solidFill>
                        <a:latin typeface="微软雅黑" pitchFamily="34" charset="-122"/>
                        <a:ea typeface="微软雅黑" pitchFamily="34" charset="-122"/>
                        <a:cs typeface="宋体"/>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zh-CN" sz="1600" b="0" kern="100" dirty="0">
                          <a:latin typeface="微软雅黑" pitchFamily="34" charset="-122"/>
                          <a:ea typeface="微软雅黑" pitchFamily="34" charset="-122"/>
                          <a:cs typeface="Times New Roman"/>
                        </a:rPr>
                        <a:t>4</a:t>
                      </a:r>
                      <a:r>
                        <a:rPr lang="zh-CN" sz="1600" b="0" kern="100" dirty="0">
                          <a:latin typeface="微软雅黑" pitchFamily="34" charset="-122"/>
                          <a:ea typeface="微软雅黑" pitchFamily="34" charset="-122"/>
                          <a:cs typeface="Times New Roman"/>
                        </a:rPr>
                        <a:t>个工作日</a:t>
                      </a:r>
                      <a:endParaRPr lang="zh-CN" sz="1600" b="0" dirty="0">
                        <a:latin typeface="微软雅黑" pitchFamily="34" charset="-122"/>
                        <a:ea typeface="微软雅黑" pitchFamily="34" charset="-122"/>
                        <a:cs typeface="宋体"/>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94612">
                <a:tc>
                  <a:txBody>
                    <a:bodyPr/>
                    <a:lstStyle/>
                    <a:p>
                      <a:pPr algn="ctr"/>
                      <a:r>
                        <a:rPr lang="zh-CN" altLang="en-US" sz="1600" b="0" dirty="0">
                          <a:latin typeface="微软雅黑" pitchFamily="34" charset="-122"/>
                          <a:ea typeface="微软雅黑" pitchFamily="34" charset="-122"/>
                        </a:rPr>
                        <a:t>限售登记</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spcAft>
                          <a:spcPts val="0"/>
                        </a:spcAft>
                      </a:pPr>
                      <a:endParaRPr lang="zh-CN" altLang="en-US" sz="1800" kern="100" dirty="0">
                        <a:solidFill>
                          <a:schemeClr val="tx1"/>
                        </a:solidFill>
                        <a:latin typeface="微软雅黑" pitchFamily="34" charset="-122"/>
                        <a:ea typeface="微软雅黑" pitchFamily="34" charset="-122"/>
                        <a:cs typeface="Times New Roman"/>
                      </a:endParaRPr>
                    </a:p>
                  </a:txBody>
                  <a:tcPr/>
                </a:tc>
                <a:tc>
                  <a:txBody>
                    <a:bodyPr/>
                    <a:lstStyle/>
                    <a:p>
                      <a:pPr algn="ctr">
                        <a:spcAft>
                          <a:spcPts val="0"/>
                        </a:spcAft>
                      </a:pPr>
                      <a:r>
                        <a:rPr lang="en-US" altLang="zh-CN" sz="1600" b="0" kern="100" dirty="0">
                          <a:solidFill>
                            <a:schemeClr val="tx1"/>
                          </a:solidFill>
                          <a:latin typeface="微软雅黑" pitchFamily="34" charset="-122"/>
                          <a:ea typeface="微软雅黑" pitchFamily="34" charset="-122"/>
                          <a:cs typeface="Times New Roman"/>
                        </a:rPr>
                        <a:t>2</a:t>
                      </a:r>
                      <a:r>
                        <a:rPr lang="zh-CN" sz="1600" b="0" kern="100" dirty="0">
                          <a:solidFill>
                            <a:schemeClr val="tx1"/>
                          </a:solidFill>
                          <a:latin typeface="微软雅黑" pitchFamily="34" charset="-122"/>
                          <a:ea typeface="微软雅黑" pitchFamily="34" charset="-122"/>
                          <a:cs typeface="Times New Roman"/>
                        </a:rPr>
                        <a:t>个工作日</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14387">
                <a:tc>
                  <a:txBody>
                    <a:bodyPr/>
                    <a:lstStyle/>
                    <a:p>
                      <a:pPr algn="ctr"/>
                      <a:r>
                        <a:rPr lang="zh-CN" altLang="en-US" sz="1600" b="0" dirty="0">
                          <a:latin typeface="微软雅黑" pitchFamily="34" charset="-122"/>
                          <a:ea typeface="微软雅黑" pitchFamily="34" charset="-122"/>
                        </a:rPr>
                        <a:t>解除限售登记</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spcAft>
                          <a:spcPts val="0"/>
                        </a:spcAft>
                      </a:pPr>
                      <a:endParaRPr lang="zh-CN" sz="1800" kern="100" dirty="0">
                        <a:solidFill>
                          <a:schemeClr val="tx1"/>
                        </a:solidFill>
                        <a:latin typeface="微软雅黑" pitchFamily="34" charset="-122"/>
                        <a:ea typeface="微软雅黑" pitchFamily="34" charset="-122"/>
                        <a:cs typeface="Times New Roman"/>
                      </a:endParaRPr>
                    </a:p>
                  </a:txBody>
                  <a:tcPr/>
                </a:tc>
                <a:tc>
                  <a:txBody>
                    <a:bodyPr/>
                    <a:lstStyle/>
                    <a:p>
                      <a:pPr algn="ctr">
                        <a:spcAft>
                          <a:spcPts val="0"/>
                        </a:spcAft>
                      </a:pPr>
                      <a:r>
                        <a:rPr lang="en-US" altLang="zh-CN" sz="1600" b="0" kern="100" dirty="0">
                          <a:solidFill>
                            <a:schemeClr val="tx1"/>
                          </a:solidFill>
                          <a:latin typeface="微软雅黑" pitchFamily="34" charset="-122"/>
                          <a:ea typeface="微软雅黑" pitchFamily="34" charset="-122"/>
                          <a:cs typeface="Times New Roman"/>
                        </a:rPr>
                        <a:t>4</a:t>
                      </a:r>
                      <a:r>
                        <a:rPr lang="zh-CN" sz="1600" b="0" kern="100" dirty="0">
                          <a:solidFill>
                            <a:schemeClr val="tx1"/>
                          </a:solidFill>
                          <a:latin typeface="微软雅黑" pitchFamily="34" charset="-122"/>
                          <a:ea typeface="微软雅黑" pitchFamily="34" charset="-122"/>
                          <a:cs typeface="Times New Roman"/>
                        </a:rPr>
                        <a:t>个工作日</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6" name="矩形 1"/>
          <p:cNvSpPr>
            <a:spLocks noChangeArrowheads="1"/>
          </p:cNvSpPr>
          <p:nvPr/>
        </p:nvSpPr>
        <p:spPr bwMode="auto">
          <a:xfrm>
            <a:off x="467544" y="699542"/>
            <a:ext cx="8195907" cy="694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四、业务</a:t>
            </a:r>
            <a:r>
              <a:rPr lang="zh-CN" altLang="en-US" sz="2000" b="1" dirty="0">
                <a:latin typeface="黑体" panose="02010609060101010101" pitchFamily="49" charset="-122"/>
                <a:ea typeface="黑体" panose="02010609060101010101" pitchFamily="49" charset="-122"/>
                <a:sym typeface="Calibri" panose="020F0502020204030204" pitchFamily="34" charset="0"/>
              </a:rPr>
              <a:t>提交到中国结算后，多久可以办完？为什么我</a:t>
            </a:r>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公司无法发起业务申请？</a:t>
            </a:r>
            <a:endParaRPr lang="zh-CN" altLang="en-US" sz="2000" b="1" dirty="0">
              <a:latin typeface="黑体" panose="02010609060101010101" pitchFamily="49" charset="-122"/>
              <a:ea typeface="黑体" panose="02010609060101010101" pitchFamily="49" charset="-122"/>
            </a:endParaRPr>
          </a:p>
        </p:txBody>
      </p:sp>
      <p:sp>
        <p:nvSpPr>
          <p:cNvPr id="7"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12"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91</a:t>
            </a:fld>
            <a:endParaRPr lang="en-US" altLang="zh-CN" dirty="0"/>
          </a:p>
        </p:txBody>
      </p:sp>
      <p:sp>
        <p:nvSpPr>
          <p:cNvPr id="10" name="TextBox 9">
            <a:extLst>
              <a:ext uri="{FF2B5EF4-FFF2-40B4-BE49-F238E27FC236}">
                <a16:creationId xmlns="" xmlns:a16="http://schemas.microsoft.com/office/drawing/2014/main" id="{509E59F6-2862-4033-B597-207024A9B33D}"/>
              </a:ext>
            </a:extLst>
          </p:cNvPr>
          <p:cNvSpPr txBox="1"/>
          <p:nvPr/>
        </p:nvSpPr>
        <p:spPr>
          <a:xfrm>
            <a:off x="467544" y="3435846"/>
            <a:ext cx="8355396" cy="1631216"/>
          </a:xfrm>
          <a:prstGeom prst="rect">
            <a:avLst/>
          </a:prstGeom>
          <a:noFill/>
        </p:spPr>
        <p:txBody>
          <a:bodyPr wrap="square" rtlCol="0">
            <a:spAutoFit/>
          </a:bodyPr>
          <a:lstStyle/>
          <a:p>
            <a:pPr>
              <a:lnSpc>
                <a:spcPts val="2400"/>
              </a:lnSpc>
            </a:pPr>
            <a:r>
              <a:rPr lang="zh-CN" altLang="en-US" sz="1600" dirty="0" smtClean="0">
                <a:latin typeface="微软雅黑" pitchFamily="34" charset="-122"/>
                <a:ea typeface="微软雅黑" pitchFamily="34" charset="-122"/>
                <a:sym typeface="楷体_GB2312" pitchFamily="49" charset="-122"/>
              </a:rPr>
              <a:t>注意：新增股份登记和解除限售登记需我公司收到股转公司的相关文件后，发行人方能在</a:t>
            </a:r>
            <a:r>
              <a:rPr lang="en-US" altLang="zh-CN" sz="1600" dirty="0" smtClean="0">
                <a:latin typeface="微软雅黑" pitchFamily="34" charset="-122"/>
                <a:ea typeface="微软雅黑" pitchFamily="34" charset="-122"/>
                <a:sym typeface="楷体_GB2312" pitchFamily="49" charset="-122"/>
              </a:rPr>
              <a:t>BPM</a:t>
            </a:r>
            <a:r>
              <a:rPr lang="zh-CN" altLang="en-US" sz="1600" dirty="0" smtClean="0">
                <a:latin typeface="微软雅黑" pitchFamily="34" charset="-122"/>
                <a:ea typeface="微软雅黑" pitchFamily="34" charset="-122"/>
                <a:sym typeface="楷体_GB2312" pitchFamily="49" charset="-122"/>
              </a:rPr>
              <a:t>系统发起申请，标志为：</a:t>
            </a:r>
            <a:endParaRPr lang="en-US" altLang="zh-CN" sz="1600" dirty="0" smtClean="0">
              <a:latin typeface="微软雅黑" pitchFamily="34" charset="-122"/>
              <a:ea typeface="微软雅黑" pitchFamily="34" charset="-122"/>
              <a:sym typeface="楷体_GB2312" pitchFamily="49" charset="-122"/>
            </a:endParaRPr>
          </a:p>
          <a:p>
            <a:pPr>
              <a:lnSpc>
                <a:spcPts val="2400"/>
              </a:lnSpc>
            </a:pPr>
            <a:r>
              <a:rPr lang="zh-CN" altLang="en-US" sz="1600" dirty="0" smtClean="0">
                <a:latin typeface="微软雅黑" pitchFamily="34" charset="-122"/>
                <a:ea typeface="微软雅黑" pitchFamily="34" charset="-122"/>
                <a:sym typeface="楷体_GB2312" pitchFamily="49" charset="-122"/>
              </a:rPr>
              <a:t>新增股份登记：发行人在取得</a:t>
            </a:r>
            <a:r>
              <a:rPr lang="zh-CN" altLang="en-US" sz="1600" dirty="0" smtClean="0">
                <a:solidFill>
                  <a:srgbClr val="FF0000"/>
                </a:solidFill>
                <a:latin typeface="微软雅黑" pitchFamily="34" charset="-122"/>
                <a:ea typeface="微软雅黑" pitchFamily="34" charset="-122"/>
                <a:sym typeface="楷体_GB2312" pitchFamily="49" charset="-122"/>
              </a:rPr>
              <a:t>股转公司出具的股份登记电子函</a:t>
            </a:r>
            <a:endParaRPr lang="en-US" altLang="zh-CN" sz="1600" dirty="0" smtClean="0">
              <a:solidFill>
                <a:srgbClr val="FF0000"/>
              </a:solidFill>
              <a:latin typeface="微软雅黑" pitchFamily="34" charset="-122"/>
              <a:ea typeface="微软雅黑" pitchFamily="34" charset="-122"/>
              <a:sym typeface="楷体_GB2312" pitchFamily="49" charset="-122"/>
            </a:endParaRPr>
          </a:p>
          <a:p>
            <a:pPr>
              <a:lnSpc>
                <a:spcPts val="2400"/>
              </a:lnSpc>
            </a:pPr>
            <a:r>
              <a:rPr lang="zh-CN" altLang="en-US" sz="1600" dirty="0" smtClean="0">
                <a:latin typeface="微软雅黑" pitchFamily="34" charset="-122"/>
                <a:ea typeface="微软雅黑" pitchFamily="34" charset="-122"/>
                <a:sym typeface="楷体_GB2312" pitchFamily="49" charset="-122"/>
              </a:rPr>
              <a:t>解除限售登记：主办</a:t>
            </a:r>
            <a:r>
              <a:rPr lang="zh-CN" altLang="en-US" sz="1600" dirty="0">
                <a:latin typeface="微软雅黑" pitchFamily="34" charset="-122"/>
                <a:ea typeface="微软雅黑" pitchFamily="34" charset="-122"/>
                <a:sym typeface="楷体_GB2312" pitchFamily="49" charset="-122"/>
              </a:rPr>
              <a:t>券商在股转公司业务系统中查询业务状态为</a:t>
            </a:r>
            <a:r>
              <a:rPr lang="zh-CN" altLang="en-US" sz="1600" dirty="0" smtClean="0">
                <a:latin typeface="微软雅黑" pitchFamily="34" charset="-122"/>
                <a:ea typeface="微软雅黑" pitchFamily="34" charset="-122"/>
                <a:sym typeface="楷体_GB2312" pitchFamily="49" charset="-122"/>
              </a:rPr>
              <a:t>“</a:t>
            </a:r>
            <a:r>
              <a:rPr lang="zh-CN" altLang="en-US" sz="1600" dirty="0" smtClean="0">
                <a:solidFill>
                  <a:srgbClr val="FF0000"/>
                </a:solidFill>
                <a:latin typeface="微软雅黑" pitchFamily="34" charset="-122"/>
                <a:ea typeface="微软雅黑" pitchFamily="34" charset="-122"/>
                <a:sym typeface="楷体_GB2312" pitchFamily="49" charset="-122"/>
              </a:rPr>
              <a:t>待结算处理”</a:t>
            </a:r>
            <a:endParaRPr lang="en-US" altLang="zh-CN" sz="1600" dirty="0" smtClean="0">
              <a:solidFill>
                <a:srgbClr val="FF0000"/>
              </a:solidFill>
              <a:latin typeface="微软雅黑" pitchFamily="34" charset="-122"/>
              <a:ea typeface="微软雅黑" pitchFamily="34" charset="-122"/>
              <a:sym typeface="楷体_GB2312" pitchFamily="49" charset="-122"/>
            </a:endParaRPr>
          </a:p>
          <a:p>
            <a:pPr>
              <a:lnSpc>
                <a:spcPts val="2400"/>
              </a:lnSpc>
            </a:pPr>
            <a:endParaRPr lang="en-US" altLang="zh-CN" sz="1600" dirty="0">
              <a:latin typeface="微软雅黑" pitchFamily="34" charset="-122"/>
              <a:ea typeface="微软雅黑" pitchFamily="34" charset="-122"/>
              <a:sym typeface="楷体_GB2312" pitchFamily="49" charset="-122"/>
            </a:endParaRPr>
          </a:p>
        </p:txBody>
      </p:sp>
    </p:spTree>
    <p:extLst>
      <p:ext uri="{BB962C8B-B14F-4D97-AF65-F5344CB8AC3E}">
        <p14:creationId xmlns="" xmlns:p14="http://schemas.microsoft.com/office/powerpoint/2010/main" val="264618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557809" y="1005576"/>
            <a:ext cx="8028383" cy="817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4</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：办理股份解限或限售，是否拿到股转公司同意函后，就自动解限或限售了？</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755650" y="2139702"/>
            <a:ext cx="7776790" cy="2308324"/>
          </a:xfrm>
          <a:prstGeom prst="rect">
            <a:avLst/>
          </a:prstGeom>
        </p:spPr>
        <p:txBody>
          <a:bodyPr wrap="square">
            <a:spAutoFit/>
          </a:bodyPr>
          <a:lstStyle/>
          <a:p>
            <a:pPr algn="just">
              <a:lnSpc>
                <a:spcPct val="150000"/>
              </a:lnSpc>
            </a:pPr>
            <a:r>
              <a:rPr lang="zh-CN" altLang="en-US" sz="2400" b="1" dirty="0">
                <a:latin typeface="华文楷体" panose="02010600040101010101" pitchFamily="2" charset="-122"/>
                <a:ea typeface="华文楷体" panose="02010600040101010101" pitchFamily="2" charset="-122"/>
              </a:rPr>
              <a:t>答：不是</a:t>
            </a:r>
            <a:r>
              <a:rPr lang="zh-CN" altLang="en-US" sz="2400" b="1" dirty="0" smtClean="0">
                <a:latin typeface="华文楷体" panose="02010600040101010101" pitchFamily="2" charset="-122"/>
                <a:ea typeface="华文楷体" panose="02010600040101010101" pitchFamily="2" charset="-122"/>
              </a:rPr>
              <a:t>。挂牌</a:t>
            </a:r>
            <a:r>
              <a:rPr lang="zh-CN" altLang="en-US" sz="2400" b="1" dirty="0">
                <a:latin typeface="华文楷体" panose="02010600040101010101" pitchFamily="2" charset="-122"/>
                <a:ea typeface="华文楷体" panose="02010600040101010101" pitchFamily="2" charset="-122"/>
              </a:rPr>
              <a:t>公司拿到股转</a:t>
            </a:r>
            <a:r>
              <a:rPr lang="zh-CN" altLang="en-US" sz="2400" b="1" dirty="0" smtClean="0">
                <a:latin typeface="华文楷体" panose="02010600040101010101" pitchFamily="2" charset="-122"/>
                <a:ea typeface="华文楷体" panose="02010600040101010101" pitchFamily="2" charset="-122"/>
              </a:rPr>
              <a:t>公司解限函（或限售函）和</a:t>
            </a:r>
            <a:r>
              <a:rPr lang="zh-CN" altLang="en-US" sz="2400" b="1" dirty="0">
                <a:latin typeface="华文楷体" panose="02010600040101010101" pitchFamily="2" charset="-122"/>
                <a:ea typeface="华文楷体" panose="02010600040101010101" pitchFamily="2" charset="-122"/>
              </a:rPr>
              <a:t>明细表后，及时到中国结算网上业务平台</a:t>
            </a:r>
            <a:r>
              <a:rPr lang="zh-CN" altLang="en-US" sz="2400" b="1" dirty="0" smtClean="0">
                <a:latin typeface="华文楷体" panose="02010600040101010101" pitchFamily="2" charset="-122"/>
                <a:ea typeface="华文楷体" panose="02010600040101010101" pitchFamily="2" charset="-122"/>
              </a:rPr>
              <a:t>办理解限（或限售）登记</a:t>
            </a:r>
            <a:r>
              <a:rPr lang="zh-CN" altLang="en-US" sz="2400" b="1" dirty="0">
                <a:latin typeface="华文楷体" panose="02010600040101010101" pitchFamily="2" charset="-122"/>
                <a:ea typeface="华文楷体" panose="02010600040101010101" pitchFamily="2" charset="-122"/>
              </a:rPr>
              <a:t>业务，以防因未及时办理而出现</a:t>
            </a:r>
            <a:r>
              <a:rPr lang="zh-CN" altLang="en-US" sz="2400" b="1" dirty="0" smtClean="0">
                <a:latin typeface="华文楷体" panose="02010600040101010101" pitchFamily="2" charset="-122"/>
                <a:ea typeface="华文楷体" panose="02010600040101010101" pitchFamily="2" charset="-122"/>
              </a:rPr>
              <a:t>股东无法卖出股份或擅自</a:t>
            </a:r>
            <a:r>
              <a:rPr lang="zh-CN" altLang="en-US" sz="2400" b="1" dirty="0">
                <a:latin typeface="华文楷体" panose="02010600040101010101" pitchFamily="2" charset="-122"/>
                <a:ea typeface="华文楷体" panose="02010600040101010101" pitchFamily="2" charset="-122"/>
              </a:rPr>
              <a:t>转让股份</a:t>
            </a:r>
            <a:r>
              <a:rPr lang="zh-CN" altLang="en-US" sz="2400" b="1" dirty="0" smtClean="0">
                <a:latin typeface="华文楷体" panose="02010600040101010101" pitchFamily="2" charset="-122"/>
                <a:ea typeface="华文楷体" panose="02010600040101010101" pitchFamily="2" charset="-122"/>
              </a:rPr>
              <a:t>的违规行为</a:t>
            </a:r>
            <a:r>
              <a:rPr lang="zh-CN" altLang="en-US" sz="2400" b="1" dirty="0">
                <a:latin typeface="华文楷体" panose="02010600040101010101" pitchFamily="2" charset="-122"/>
                <a:ea typeface="华文楷体" panose="02010600040101010101" pitchFamily="2" charset="-122"/>
              </a:rPr>
              <a:t>。</a:t>
            </a:r>
          </a:p>
        </p:txBody>
      </p:sp>
      <p:sp>
        <p:nvSpPr>
          <p:cNvPr id="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1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92</a:t>
            </a:fld>
            <a:endParaRPr lang="en-US" altLang="zh-CN" dirty="0"/>
          </a:p>
        </p:txBody>
      </p:sp>
    </p:spTree>
    <p:extLst>
      <p:ext uri="{BB962C8B-B14F-4D97-AF65-F5344CB8AC3E}">
        <p14:creationId xmlns="" xmlns:p14="http://schemas.microsoft.com/office/powerpoint/2010/main" val="600851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557809" y="1094345"/>
            <a:ext cx="8028383" cy="4480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问</a:t>
            </a:r>
            <a:r>
              <a:rPr lang="en-US" altLang="zh-CN"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5</a:t>
            </a:r>
            <a:r>
              <a:rPr lang="zh-CN" altLang="en-US" sz="2400" dirty="0" smtClean="0">
                <a:solidFill>
                  <a:srgbClr val="C00000"/>
                </a:solidFill>
                <a:latin typeface="黑体" panose="02010609060101010101" pitchFamily="49" charset="-122"/>
                <a:ea typeface="黑体" panose="02010609060101010101" pitchFamily="49" charset="-122"/>
                <a:sym typeface="Calibri" panose="020F0502020204030204" pitchFamily="34" charset="0"/>
              </a:rPr>
              <a:t>：股份登记完成后，股东查不到股份是怎么回事？</a:t>
            </a:r>
            <a:endParaRPr lang="zh-CN" altLang="en-US" sz="2400" dirty="0">
              <a:solidFill>
                <a:srgbClr val="C00000"/>
              </a:solidFill>
              <a:latin typeface="黑体" panose="02010609060101010101" pitchFamily="49" charset="-122"/>
              <a:ea typeface="黑体" panose="02010609060101010101" pitchFamily="49" charset="-122"/>
              <a:sym typeface="Calibri" panose="020F0502020204030204" pitchFamily="34" charset="0"/>
            </a:endParaRPr>
          </a:p>
        </p:txBody>
      </p:sp>
      <p:sp>
        <p:nvSpPr>
          <p:cNvPr id="3" name="矩形 2"/>
          <p:cNvSpPr/>
          <p:nvPr/>
        </p:nvSpPr>
        <p:spPr>
          <a:xfrm>
            <a:off x="755650" y="2082645"/>
            <a:ext cx="7848872" cy="1754326"/>
          </a:xfrm>
          <a:prstGeom prst="rect">
            <a:avLst/>
          </a:prstGeom>
        </p:spPr>
        <p:txBody>
          <a:bodyPr wrap="square">
            <a:spAutoFit/>
          </a:bodyPr>
          <a:lstStyle/>
          <a:p>
            <a:pPr algn="just">
              <a:lnSpc>
                <a:spcPct val="150000"/>
              </a:lnSpc>
            </a:pPr>
            <a:r>
              <a:rPr lang="zh-CN" altLang="en-US" sz="2400" b="1" dirty="0">
                <a:latin typeface="华文楷体" panose="02010600040101010101" pitchFamily="2" charset="-122"/>
                <a:ea typeface="华文楷体" panose="02010600040101010101" pitchFamily="2" charset="-122"/>
              </a:rPr>
              <a:t> 答</a:t>
            </a:r>
            <a:r>
              <a:rPr lang="zh-CN" altLang="en-US" sz="2400" b="1" dirty="0" smtClean="0">
                <a:latin typeface="华文楷体" panose="02010600040101010101" pitchFamily="2" charset="-122"/>
                <a:ea typeface="华文楷体" panose="02010600040101010101" pitchFamily="2" charset="-122"/>
              </a:rPr>
              <a:t>：</a:t>
            </a:r>
            <a:r>
              <a:rPr lang="en-US" altLang="zh-CN" sz="2400" b="1" dirty="0" smtClean="0">
                <a:latin typeface="华文楷体" panose="02010600040101010101" pitchFamily="2" charset="-122"/>
                <a:ea typeface="华文楷体" panose="02010600040101010101" pitchFamily="2" charset="-122"/>
              </a:rPr>
              <a:t> 1</a:t>
            </a:r>
            <a:r>
              <a:rPr lang="zh-CN" altLang="en-US" sz="2400" b="1" dirty="0" smtClean="0">
                <a:latin typeface="华文楷体" panose="02010600040101010101" pitchFamily="2" charset="-122"/>
                <a:ea typeface="华文楷体" panose="02010600040101010101" pitchFamily="2" charset="-122"/>
              </a:rPr>
              <a:t>、股东所持股份是限售股</a:t>
            </a:r>
            <a:endParaRPr lang="zh-CN" altLang="en-US" sz="2400" b="1" dirty="0">
              <a:latin typeface="华文楷体" panose="02010600040101010101" pitchFamily="2" charset="-122"/>
              <a:ea typeface="华文楷体" panose="02010600040101010101" pitchFamily="2" charset="-122"/>
            </a:endParaRPr>
          </a:p>
          <a:p>
            <a:pPr algn="just">
              <a:lnSpc>
                <a:spcPct val="150000"/>
              </a:lnSpc>
            </a:pPr>
            <a:r>
              <a:rPr lang="en-US" altLang="zh-CN" sz="2400" b="1" dirty="0" smtClean="0">
                <a:latin typeface="华文楷体" panose="02010600040101010101" pitchFamily="2" charset="-122"/>
                <a:ea typeface="华文楷体" panose="02010600040101010101" pitchFamily="2" charset="-122"/>
              </a:rPr>
              <a:t>          2</a:t>
            </a:r>
            <a:r>
              <a:rPr lang="zh-CN" altLang="en-US" sz="2400" b="1" dirty="0" smtClean="0">
                <a:latin typeface="华文楷体" panose="02010600040101010101" pitchFamily="2" charset="-122"/>
                <a:ea typeface="华文楷体" panose="02010600040101010101" pitchFamily="2" charset="-122"/>
              </a:rPr>
              <a:t>、股份托管在</a:t>
            </a:r>
            <a:r>
              <a:rPr lang="en-US" altLang="zh-CN" sz="2400" b="1" dirty="0" smtClean="0">
                <a:latin typeface="华文楷体" panose="02010600040101010101" pitchFamily="2" charset="-122"/>
                <a:ea typeface="华文楷体" panose="02010600040101010101" pitchFamily="2" charset="-122"/>
              </a:rPr>
              <a:t>A</a:t>
            </a:r>
            <a:r>
              <a:rPr lang="zh-CN" altLang="en-US" sz="2400" b="1" dirty="0" smtClean="0">
                <a:latin typeface="华文楷体" panose="02010600040101010101" pitchFamily="2" charset="-122"/>
                <a:ea typeface="华文楷体" panose="02010600040101010101" pitchFamily="2" charset="-122"/>
              </a:rPr>
              <a:t>券商，股东在</a:t>
            </a:r>
            <a:r>
              <a:rPr lang="en-US" altLang="zh-CN" sz="2400" b="1" dirty="0" smtClean="0">
                <a:latin typeface="华文楷体" panose="02010600040101010101" pitchFamily="2" charset="-122"/>
                <a:ea typeface="华文楷体" panose="02010600040101010101" pitchFamily="2" charset="-122"/>
              </a:rPr>
              <a:t>B</a:t>
            </a:r>
            <a:r>
              <a:rPr lang="zh-CN" altLang="en-US" sz="2400" b="1" dirty="0" smtClean="0">
                <a:latin typeface="华文楷体" panose="02010600040101010101" pitchFamily="2" charset="-122"/>
                <a:ea typeface="华文楷体" panose="02010600040101010101" pitchFamily="2" charset="-122"/>
              </a:rPr>
              <a:t>券商处查询</a:t>
            </a:r>
            <a:endParaRPr lang="zh-CN" altLang="en-US" sz="2400" b="1" dirty="0">
              <a:latin typeface="华文楷体" panose="02010600040101010101" pitchFamily="2" charset="-122"/>
              <a:ea typeface="华文楷体" panose="02010600040101010101" pitchFamily="2" charset="-122"/>
            </a:endParaRPr>
          </a:p>
          <a:p>
            <a:pPr algn="just">
              <a:lnSpc>
                <a:spcPct val="150000"/>
              </a:lnSpc>
            </a:pPr>
            <a:r>
              <a:rPr lang="en-US" altLang="zh-CN" sz="2400" b="1" dirty="0" smtClean="0">
                <a:latin typeface="华文楷体" panose="02010600040101010101" pitchFamily="2" charset="-122"/>
                <a:ea typeface="华文楷体" panose="02010600040101010101" pitchFamily="2" charset="-122"/>
              </a:rPr>
              <a:t>          3</a:t>
            </a:r>
            <a:r>
              <a:rPr lang="zh-CN" altLang="en-US" sz="2400" b="1" dirty="0" smtClean="0">
                <a:latin typeface="华文楷体" panose="02010600040101010101" pitchFamily="2" charset="-122"/>
                <a:ea typeface="华文楷体" panose="02010600040101010101" pitchFamily="2" charset="-122"/>
              </a:rPr>
              <a:t>、股东</a:t>
            </a:r>
            <a:r>
              <a:rPr lang="zh-CN" altLang="en-US" sz="2400" b="1" dirty="0">
                <a:latin typeface="华文楷体" panose="02010600040101010101" pitchFamily="2" charset="-122"/>
                <a:ea typeface="华文楷体" panose="02010600040101010101" pitchFamily="2" charset="-122"/>
              </a:rPr>
              <a:t>证券账户未开通新三板</a:t>
            </a:r>
            <a:r>
              <a:rPr lang="zh-CN" altLang="en-US" sz="2400" b="1" dirty="0" smtClean="0">
                <a:latin typeface="华文楷体" panose="02010600040101010101" pitchFamily="2" charset="-122"/>
                <a:ea typeface="华文楷体" panose="02010600040101010101" pitchFamily="2" charset="-122"/>
              </a:rPr>
              <a:t>权限</a:t>
            </a:r>
            <a:endParaRPr lang="zh-CN" altLang="en-US" sz="2400" b="1" dirty="0">
              <a:latin typeface="华文楷体" panose="02010600040101010101" pitchFamily="2" charset="-122"/>
              <a:ea typeface="华文楷体" panose="02010600040101010101" pitchFamily="2" charset="-122"/>
            </a:endParaRPr>
          </a:p>
        </p:txBody>
      </p:sp>
      <p:sp>
        <p:nvSpPr>
          <p:cNvPr id="6" name="文本框 1">
            <a:extLst>
              <a:ext uri="{FF2B5EF4-FFF2-40B4-BE49-F238E27FC236}">
                <a16:creationId xmlns="" xmlns:a16="http://schemas.microsoft.com/office/drawing/2014/main" id="{B96C2172-62DC-4E62-866A-64A79F2213B4}"/>
              </a:ext>
            </a:extLst>
          </p:cNvPr>
          <p:cNvSpPr txBox="1"/>
          <p:nvPr/>
        </p:nvSpPr>
        <p:spPr>
          <a:xfrm>
            <a:off x="539552" y="104314"/>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常见问题汇总</a:t>
            </a:r>
            <a:endParaRPr kumimoji="1" lang="zh-CN" altLang="en-US" sz="2800" b="1" dirty="0">
              <a:solidFill>
                <a:schemeClr val="bg1"/>
              </a:solidFill>
              <a:latin typeface="微软雅黑" pitchFamily="34" charset="-122"/>
              <a:ea typeface="微软雅黑" pitchFamily="34" charset="-122"/>
            </a:endParaRPr>
          </a:p>
        </p:txBody>
      </p:sp>
      <p:sp>
        <p:nvSpPr>
          <p:cNvPr id="11"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93</a:t>
            </a:fld>
            <a:endParaRPr lang="en-US" altLang="zh-CN" dirty="0"/>
          </a:p>
        </p:txBody>
      </p:sp>
    </p:spTree>
    <p:extLst>
      <p:ext uri="{BB962C8B-B14F-4D97-AF65-F5344CB8AC3E}">
        <p14:creationId xmlns="" xmlns:p14="http://schemas.microsoft.com/office/powerpoint/2010/main" val="3716700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437085"/>
            <a:ext cx="9144000" cy="858440"/>
          </a:xfrm>
          <a:prstGeom prst="rect">
            <a:avLst/>
          </a:prstGeom>
          <a:noFill/>
          <a:ln w="9525">
            <a:noFill/>
            <a:miter lim="800000"/>
            <a:headEnd/>
            <a:tailEnd/>
          </a:ln>
        </p:spPr>
      </p:pic>
      <p:sp>
        <p:nvSpPr>
          <p:cNvPr id="46086" name="Text Box 6"/>
          <p:cNvSpPr txBox="1">
            <a:spLocks noChangeArrowheads="1"/>
          </p:cNvSpPr>
          <p:nvPr/>
        </p:nvSpPr>
        <p:spPr bwMode="auto">
          <a:xfrm>
            <a:off x="989012" y="2551912"/>
            <a:ext cx="6357938" cy="1588127"/>
          </a:xfrm>
          <a:prstGeom prst="rect">
            <a:avLst/>
          </a:prstGeom>
          <a:noFill/>
          <a:ln w="9525">
            <a:noFill/>
            <a:miter lim="800000"/>
            <a:headEnd/>
            <a:tailEnd/>
          </a:ln>
        </p:spPr>
        <p:txBody>
          <a:bodyPr>
            <a:spAutoFit/>
          </a:bodyPr>
          <a:lstStyle/>
          <a:p>
            <a:pPr algn="l" rtl="0" fontAlgn="base">
              <a:lnSpc>
                <a:spcPct val="120000"/>
              </a:lnSpc>
              <a:spcBef>
                <a:spcPct val="0"/>
              </a:spcBef>
              <a:spcAft>
                <a:spcPct val="0"/>
              </a:spcAft>
            </a:pPr>
            <a:r>
              <a:rPr lang="zh-CN" altLang="en-US" kern="1200" dirty="0">
                <a:latin typeface="黑体" pitchFamily="49" charset="-122"/>
                <a:ea typeface="黑体" pitchFamily="49" charset="-122"/>
                <a:cs typeface="方正兰亭黑简体"/>
              </a:rPr>
              <a:t>中国证券登记结算有限责任公司北京分公司</a:t>
            </a:r>
            <a:endParaRPr lang="en-US" altLang="zh-CN" kern="1200" dirty="0">
              <a:latin typeface="黑体" pitchFamily="49" charset="-122"/>
              <a:ea typeface="黑体" pitchFamily="49" charset="-122"/>
              <a:cs typeface="方正兰亭黑简体"/>
            </a:endParaRPr>
          </a:p>
          <a:p>
            <a:pPr algn="l" rtl="0" fontAlgn="base">
              <a:lnSpc>
                <a:spcPct val="150000"/>
              </a:lnSpc>
              <a:spcBef>
                <a:spcPct val="0"/>
              </a:spcBef>
              <a:spcAft>
                <a:spcPct val="0"/>
              </a:spcAft>
            </a:pPr>
            <a:r>
              <a:rPr lang="zh-CN" altLang="en-US" kern="1200" dirty="0">
                <a:latin typeface="黑体" pitchFamily="49" charset="-122"/>
                <a:ea typeface="黑体" pitchFamily="49" charset="-122"/>
                <a:cs typeface="方正兰亭黑简体"/>
              </a:rPr>
              <a:t>北京分公司地址：北京市西城区金融大街</a:t>
            </a:r>
            <a:r>
              <a:rPr lang="en-US" altLang="zh-CN" kern="1200" dirty="0">
                <a:latin typeface="黑体" pitchFamily="49" charset="-122"/>
                <a:ea typeface="黑体" pitchFamily="49" charset="-122"/>
                <a:cs typeface="方正兰亭黑简体"/>
              </a:rPr>
              <a:t>26</a:t>
            </a:r>
            <a:r>
              <a:rPr lang="zh-CN" altLang="en-US" kern="1200" dirty="0">
                <a:latin typeface="黑体" pitchFamily="49" charset="-122"/>
                <a:ea typeface="黑体" pitchFamily="49" charset="-122"/>
                <a:cs typeface="方正兰亭黑简体"/>
              </a:rPr>
              <a:t>号金阳大厦</a:t>
            </a:r>
            <a:r>
              <a:rPr lang="en-US" altLang="zh-CN" kern="1200" dirty="0">
                <a:latin typeface="黑体" pitchFamily="49" charset="-122"/>
                <a:ea typeface="黑体" pitchFamily="49" charset="-122"/>
                <a:cs typeface="方正兰亭黑简体"/>
              </a:rPr>
              <a:t>5</a:t>
            </a:r>
            <a:r>
              <a:rPr lang="zh-CN" altLang="en-US" kern="1200" dirty="0" smtClean="0">
                <a:latin typeface="黑体" pitchFamily="49" charset="-122"/>
                <a:ea typeface="黑体" pitchFamily="49" charset="-122"/>
                <a:cs typeface="方正兰亭黑简体"/>
              </a:rPr>
              <a:t>层</a:t>
            </a:r>
            <a:endParaRPr lang="en-US" altLang="zh-CN" kern="1200" dirty="0" smtClean="0">
              <a:latin typeface="黑体" pitchFamily="49" charset="-122"/>
              <a:ea typeface="黑体" pitchFamily="49" charset="-122"/>
              <a:cs typeface="方正兰亭黑简体"/>
            </a:endParaRPr>
          </a:p>
          <a:p>
            <a:pPr algn="l" rtl="0" fontAlgn="base">
              <a:lnSpc>
                <a:spcPct val="150000"/>
              </a:lnSpc>
              <a:spcBef>
                <a:spcPct val="0"/>
              </a:spcBef>
              <a:spcAft>
                <a:spcPct val="0"/>
              </a:spcAft>
            </a:pPr>
            <a:r>
              <a:rPr lang="zh-CN" altLang="en-US" dirty="0" smtClean="0">
                <a:latin typeface="黑体" pitchFamily="49" charset="-122"/>
                <a:ea typeface="黑体" pitchFamily="49" charset="-122"/>
                <a:cs typeface="方正兰亭黑简体"/>
              </a:rPr>
              <a:t>北京分公司营业厅：金融大街</a:t>
            </a:r>
            <a:r>
              <a:rPr lang="en-US" altLang="zh-CN" dirty="0" smtClean="0">
                <a:latin typeface="黑体" pitchFamily="49" charset="-122"/>
                <a:ea typeface="黑体" pitchFamily="49" charset="-122"/>
                <a:cs typeface="方正兰亭黑简体"/>
              </a:rPr>
              <a:t>27</a:t>
            </a:r>
            <a:r>
              <a:rPr lang="zh-CN" altLang="en-US" dirty="0" smtClean="0">
                <a:latin typeface="黑体" pitchFamily="49" charset="-122"/>
                <a:ea typeface="黑体" pitchFamily="49" charset="-122"/>
                <a:cs typeface="方正兰亭黑简体"/>
              </a:rPr>
              <a:t>号投资广场</a:t>
            </a:r>
            <a:r>
              <a:rPr lang="en-US" altLang="zh-CN" dirty="0" smtClean="0">
                <a:latin typeface="黑体" pitchFamily="49" charset="-122"/>
                <a:ea typeface="黑体" pitchFamily="49" charset="-122"/>
                <a:cs typeface="方正兰亭黑简体"/>
              </a:rPr>
              <a:t>B</a:t>
            </a:r>
            <a:r>
              <a:rPr lang="zh-CN" altLang="en-US" dirty="0" smtClean="0">
                <a:latin typeface="黑体" pitchFamily="49" charset="-122"/>
                <a:ea typeface="黑体" pitchFamily="49" charset="-122"/>
                <a:cs typeface="方正兰亭黑简体"/>
              </a:rPr>
              <a:t>座</a:t>
            </a:r>
            <a:r>
              <a:rPr lang="en-US" altLang="zh-CN" dirty="0" smtClean="0">
                <a:latin typeface="黑体" pitchFamily="49" charset="-122"/>
                <a:ea typeface="黑体" pitchFamily="49" charset="-122"/>
                <a:cs typeface="方正兰亭黑简体"/>
              </a:rPr>
              <a:t>23</a:t>
            </a:r>
            <a:r>
              <a:rPr lang="zh-CN" altLang="en-US" dirty="0" smtClean="0">
                <a:latin typeface="黑体" pitchFamily="49" charset="-122"/>
                <a:ea typeface="黑体" pitchFamily="49" charset="-122"/>
                <a:cs typeface="方正兰亭黑简体"/>
              </a:rPr>
              <a:t>层</a:t>
            </a:r>
            <a:endParaRPr lang="zh-CN" altLang="en-US" kern="1200" dirty="0">
              <a:latin typeface="黑体" pitchFamily="49" charset="-122"/>
              <a:ea typeface="黑体" pitchFamily="49" charset="-122"/>
              <a:cs typeface="方正兰亭黑简体"/>
            </a:endParaRPr>
          </a:p>
          <a:p>
            <a:pPr algn="l" rtl="0" fontAlgn="base">
              <a:lnSpc>
                <a:spcPct val="120000"/>
              </a:lnSpc>
              <a:spcBef>
                <a:spcPct val="0"/>
              </a:spcBef>
              <a:spcAft>
                <a:spcPct val="0"/>
              </a:spcAft>
            </a:pPr>
            <a:r>
              <a:rPr lang="zh-CN" altLang="en-US" kern="1200" dirty="0">
                <a:latin typeface="黑体" pitchFamily="49" charset="-122"/>
                <a:ea typeface="黑体" pitchFamily="49" charset="-122"/>
                <a:cs typeface="方正兰亭黑简体"/>
              </a:rPr>
              <a:t>服务热线：</a:t>
            </a:r>
            <a:r>
              <a:rPr lang="en-US" altLang="zh-CN" kern="1200" dirty="0">
                <a:latin typeface="黑体" pitchFamily="49" charset="-122"/>
                <a:ea typeface="黑体" pitchFamily="49" charset="-122"/>
                <a:cs typeface="方正兰亭黑简体"/>
              </a:rPr>
              <a:t>4008-058-058</a:t>
            </a:r>
          </a:p>
        </p:txBody>
      </p:sp>
    </p:spTree>
    <p:extLst>
      <p:ext uri="{BB962C8B-B14F-4D97-AF65-F5344CB8AC3E}">
        <p14:creationId xmlns="" xmlns:p14="http://schemas.microsoft.com/office/powerpoint/2010/main" val="364335962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5087</TotalTime>
  <Words>5831</Words>
  <Application>Microsoft Office PowerPoint</Application>
  <PresentationFormat>全屏显示(16:9)</PresentationFormat>
  <Paragraphs>943</Paragraphs>
  <Slides>94</Slides>
  <Notes>40</Notes>
  <HiddenSlides>0</HiddenSlides>
  <MMClips>0</MMClips>
  <ScaleCrop>false</ScaleCrop>
  <HeadingPairs>
    <vt:vector size="4" baseType="variant">
      <vt:variant>
        <vt:lpstr>主题</vt:lpstr>
      </vt:variant>
      <vt:variant>
        <vt:i4>2</vt:i4>
      </vt:variant>
      <vt:variant>
        <vt:lpstr>幻灯片标题</vt:lpstr>
      </vt:variant>
      <vt:variant>
        <vt:i4>94</vt:i4>
      </vt:variant>
    </vt:vector>
  </HeadingPairs>
  <TitlesOfParts>
    <vt:vector size="96" baseType="lpstr">
      <vt:lpstr>默认设计模板</vt:lpstr>
      <vt:lpstr>1_默认设计模板</vt:lpstr>
      <vt:lpstr>幻灯片 1</vt:lpstr>
      <vt:lpstr>幻灯片 2</vt:lpstr>
      <vt:lpstr> 中国证券登记结算公司介绍</vt:lpstr>
      <vt:lpstr>幻灯片 4</vt:lpstr>
      <vt:lpstr>幻灯片 5</vt:lpstr>
      <vt:lpstr>幻灯片 6</vt:lpstr>
      <vt:lpstr> 第二章 股份登记概述</vt:lpstr>
      <vt:lpstr>幻灯片 8</vt:lpstr>
      <vt:lpstr>幻灯片 9</vt:lpstr>
      <vt:lpstr>幻灯片 10</vt:lpstr>
      <vt:lpstr>幻灯片 11</vt:lpstr>
      <vt:lpstr> 第三章 股份登记业务介绍</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 第四章  信息查询业务介绍</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 第五章 常见问题汇总</vt:lpstr>
      <vt:lpstr>幻灯片 87</vt:lpstr>
      <vt:lpstr>幻灯片 88</vt:lpstr>
      <vt:lpstr>幻灯片 89</vt:lpstr>
      <vt:lpstr>幻灯片 90</vt:lpstr>
      <vt:lpstr>幻灯片 91</vt:lpstr>
      <vt:lpstr>幻灯片 92</vt:lpstr>
      <vt:lpstr>幻灯片 93</vt:lpstr>
      <vt:lpstr>幻灯片 94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CN=潘挺强/OU=发行人业务部/OU=北京分公司/O=ChinaClear</dc:creator>
  <cp:lastModifiedBy>kefu</cp:lastModifiedBy>
  <cp:revision>246</cp:revision>
  <dcterms:created xsi:type="dcterms:W3CDTF">2018-05-24T11:49:25Z</dcterms:created>
  <dcterms:modified xsi:type="dcterms:W3CDTF">2019-05-21T00:04:32Z</dcterms:modified>
</cp:coreProperties>
</file>