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harts/chart8.xml" ContentType="application/vnd.openxmlformats-officedocument.drawingml.char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20.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charts/chart5.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43"/>
  </p:notesMasterIdLst>
  <p:handoutMasterIdLst>
    <p:handoutMasterId r:id="rId44"/>
  </p:handoutMasterIdLst>
  <p:sldIdLst>
    <p:sldId id="365" r:id="rId2"/>
    <p:sldId id="352" r:id="rId3"/>
    <p:sldId id="267" r:id="rId4"/>
    <p:sldId id="417" r:id="rId5"/>
    <p:sldId id="366" r:id="rId6"/>
    <p:sldId id="324" r:id="rId7"/>
    <p:sldId id="400" r:id="rId8"/>
    <p:sldId id="404" r:id="rId9"/>
    <p:sldId id="420" r:id="rId10"/>
    <p:sldId id="406" r:id="rId11"/>
    <p:sldId id="376" r:id="rId12"/>
    <p:sldId id="377" r:id="rId13"/>
    <p:sldId id="378" r:id="rId14"/>
    <p:sldId id="439" r:id="rId15"/>
    <p:sldId id="437" r:id="rId16"/>
    <p:sldId id="436" r:id="rId17"/>
    <p:sldId id="440" r:id="rId18"/>
    <p:sldId id="435" r:id="rId19"/>
    <p:sldId id="441" r:id="rId20"/>
    <p:sldId id="442" r:id="rId21"/>
    <p:sldId id="443" r:id="rId22"/>
    <p:sldId id="444" r:id="rId23"/>
    <p:sldId id="445" r:id="rId24"/>
    <p:sldId id="446" r:id="rId25"/>
    <p:sldId id="447" r:id="rId26"/>
    <p:sldId id="448" r:id="rId27"/>
    <p:sldId id="451" r:id="rId28"/>
    <p:sldId id="450" r:id="rId29"/>
    <p:sldId id="393" r:id="rId30"/>
    <p:sldId id="423" r:id="rId31"/>
    <p:sldId id="424" r:id="rId32"/>
    <p:sldId id="425" r:id="rId33"/>
    <p:sldId id="426" r:id="rId34"/>
    <p:sldId id="427" r:id="rId35"/>
    <p:sldId id="428" r:id="rId36"/>
    <p:sldId id="429" r:id="rId37"/>
    <p:sldId id="430" r:id="rId38"/>
    <p:sldId id="431" r:id="rId39"/>
    <p:sldId id="432" r:id="rId40"/>
    <p:sldId id="433" r:id="rId41"/>
    <p:sldId id="395" r:id="rId42"/>
  </p:sldIdLst>
  <p:sldSz cx="9144000" cy="5143500" type="screen16x9"/>
  <p:notesSz cx="9931400" cy="67945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8F8F8"/>
    <a:srgbClr val="990000"/>
    <a:srgbClr val="000000"/>
    <a:srgbClr val="333399"/>
    <a:srgbClr val="0033CC"/>
    <a:srgbClr val="0066FF"/>
    <a:srgbClr val="6699FF"/>
    <a:srgbClr val="3399FF"/>
    <a:srgbClr val="99CCFF"/>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93" autoAdjust="0"/>
    <p:restoredTop sz="94242" autoAdjust="0"/>
  </p:normalViewPr>
  <p:slideViewPr>
    <p:cSldViewPr>
      <p:cViewPr varScale="1">
        <p:scale>
          <a:sx n="143" d="100"/>
          <a:sy n="143" d="100"/>
        </p:scale>
        <p:origin x="-792"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chinaclear\Desktop\&#25351;&#25968;&#34892;&#24773;&#24207;&#2101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tx>
            <c:strRef>
              <c:f>万得!$C$2</c:f>
              <c:strCache>
                <c:ptCount val="1"/>
                <c:pt idx="0">
                  <c:v>三板成指</c:v>
                </c:pt>
              </c:strCache>
            </c:strRef>
          </c:tx>
          <c:cat>
            <c:numRef>
              <c:f>万得!$A$3:$A$247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万得!$C$3:$C$247</c:f>
              <c:numCache>
                <c:formatCode>General</c:formatCode>
                <c:ptCount val="86"/>
                <c:pt idx="0">
                  <c:v>0.36970000000000008</c:v>
                </c:pt>
                <c:pt idx="1">
                  <c:v>0.37510000000000032</c:v>
                </c:pt>
                <c:pt idx="2">
                  <c:v>0.38570000000000032</c:v>
                </c:pt>
                <c:pt idx="3">
                  <c:v>0.46250000000000002</c:v>
                </c:pt>
                <c:pt idx="4">
                  <c:v>0.43200000000000038</c:v>
                </c:pt>
                <c:pt idx="5">
                  <c:v>0.38990000000000075</c:v>
                </c:pt>
                <c:pt idx="6">
                  <c:v>0.84070000000000122</c:v>
                </c:pt>
                <c:pt idx="7">
                  <c:v>0.39720000000000055</c:v>
                </c:pt>
                <c:pt idx="8">
                  <c:v>0.51990000000000003</c:v>
                </c:pt>
                <c:pt idx="9">
                  <c:v>0.32180000000000086</c:v>
                </c:pt>
                <c:pt idx="10">
                  <c:v>0.5125999999999995</c:v>
                </c:pt>
                <c:pt idx="11">
                  <c:v>0.42390000000000055</c:v>
                </c:pt>
                <c:pt idx="12">
                  <c:v>0.50090000000000001</c:v>
                </c:pt>
                <c:pt idx="13">
                  <c:v>0.42980000000000074</c:v>
                </c:pt>
                <c:pt idx="14">
                  <c:v>0.42210000000000031</c:v>
                </c:pt>
                <c:pt idx="15">
                  <c:v>0.39260000000000062</c:v>
                </c:pt>
                <c:pt idx="16">
                  <c:v>0.49020000000000002</c:v>
                </c:pt>
                <c:pt idx="17">
                  <c:v>0.31220000000000031</c:v>
                </c:pt>
                <c:pt idx="18">
                  <c:v>0.63859999999999995</c:v>
                </c:pt>
                <c:pt idx="19">
                  <c:v>0.59900000000000009</c:v>
                </c:pt>
                <c:pt idx="20">
                  <c:v>0.47760000000000002</c:v>
                </c:pt>
                <c:pt idx="21">
                  <c:v>0.58649999999999958</c:v>
                </c:pt>
                <c:pt idx="22">
                  <c:v>0.60020000000000062</c:v>
                </c:pt>
                <c:pt idx="23">
                  <c:v>0.81220000000000003</c:v>
                </c:pt>
                <c:pt idx="24">
                  <c:v>1.0709</c:v>
                </c:pt>
                <c:pt idx="25">
                  <c:v>0.99390000000000001</c:v>
                </c:pt>
                <c:pt idx="26">
                  <c:v>0.53979999999999995</c:v>
                </c:pt>
                <c:pt idx="27">
                  <c:v>0.58139999999999958</c:v>
                </c:pt>
                <c:pt idx="28">
                  <c:v>0.95150000000000001</c:v>
                </c:pt>
                <c:pt idx="29">
                  <c:v>0.70430000000000004</c:v>
                </c:pt>
                <c:pt idx="30">
                  <c:v>0.57890000000000064</c:v>
                </c:pt>
                <c:pt idx="31">
                  <c:v>0.56490000000000062</c:v>
                </c:pt>
                <c:pt idx="32">
                  <c:v>0.83030000000000004</c:v>
                </c:pt>
                <c:pt idx="33">
                  <c:v>0.8650000000000011</c:v>
                </c:pt>
                <c:pt idx="34">
                  <c:v>0.56740000000000002</c:v>
                </c:pt>
                <c:pt idx="35">
                  <c:v>2.0493999999999999</c:v>
                </c:pt>
                <c:pt idx="36">
                  <c:v>0.66330000000000122</c:v>
                </c:pt>
                <c:pt idx="37">
                  <c:v>0.73620000000000063</c:v>
                </c:pt>
                <c:pt idx="38">
                  <c:v>0.6795000000000011</c:v>
                </c:pt>
                <c:pt idx="39">
                  <c:v>0.71930000000000005</c:v>
                </c:pt>
                <c:pt idx="40">
                  <c:v>1.1296999999999977</c:v>
                </c:pt>
                <c:pt idx="41">
                  <c:v>1.1831</c:v>
                </c:pt>
                <c:pt idx="42">
                  <c:v>0.68860000000000021</c:v>
                </c:pt>
                <c:pt idx="43">
                  <c:v>0.72390000000000065</c:v>
                </c:pt>
                <c:pt idx="44">
                  <c:v>0.81399999999999995</c:v>
                </c:pt>
                <c:pt idx="45">
                  <c:v>1.0696999999999974</c:v>
                </c:pt>
                <c:pt idx="46">
                  <c:v>2.028</c:v>
                </c:pt>
                <c:pt idx="47">
                  <c:v>1.2127999999999974</c:v>
                </c:pt>
                <c:pt idx="48">
                  <c:v>1.407999999999995</c:v>
                </c:pt>
                <c:pt idx="49">
                  <c:v>1.1997</c:v>
                </c:pt>
                <c:pt idx="50">
                  <c:v>1.0851</c:v>
                </c:pt>
                <c:pt idx="51">
                  <c:v>1.6215999999999977</c:v>
                </c:pt>
                <c:pt idx="52">
                  <c:v>1.1841999999999999</c:v>
                </c:pt>
                <c:pt idx="53">
                  <c:v>1.3058999999999974</c:v>
                </c:pt>
                <c:pt idx="54">
                  <c:v>0.9903999999999995</c:v>
                </c:pt>
                <c:pt idx="55">
                  <c:v>2.2667999999999999</c:v>
                </c:pt>
                <c:pt idx="56">
                  <c:v>1.8513999999999977</c:v>
                </c:pt>
                <c:pt idx="57">
                  <c:v>1.6153999999999977</c:v>
                </c:pt>
                <c:pt idx="58">
                  <c:v>2.194</c:v>
                </c:pt>
                <c:pt idx="59">
                  <c:v>1.9549999999999998</c:v>
                </c:pt>
                <c:pt idx="60">
                  <c:v>1.6566000000000001</c:v>
                </c:pt>
                <c:pt idx="61">
                  <c:v>1.0609999999999977</c:v>
                </c:pt>
                <c:pt idx="62">
                  <c:v>1.0825</c:v>
                </c:pt>
                <c:pt idx="63">
                  <c:v>1.0369999999999975</c:v>
                </c:pt>
                <c:pt idx="64">
                  <c:v>1.1924999999999999</c:v>
                </c:pt>
                <c:pt idx="65">
                  <c:v>1.4909999999999974</c:v>
                </c:pt>
                <c:pt idx="66">
                  <c:v>1.0969</c:v>
                </c:pt>
                <c:pt idx="67">
                  <c:v>1.2986</c:v>
                </c:pt>
                <c:pt idx="68">
                  <c:v>1.3070999999999977</c:v>
                </c:pt>
                <c:pt idx="69">
                  <c:v>1.0913999999999975</c:v>
                </c:pt>
                <c:pt idx="70">
                  <c:v>1.0457999999999974</c:v>
                </c:pt>
                <c:pt idx="71">
                  <c:v>0.92770000000000064</c:v>
                </c:pt>
                <c:pt idx="72">
                  <c:v>0.80370000000000064</c:v>
                </c:pt>
                <c:pt idx="73">
                  <c:v>0.80910000000000004</c:v>
                </c:pt>
                <c:pt idx="74">
                  <c:v>1.0073999999999974</c:v>
                </c:pt>
                <c:pt idx="75">
                  <c:v>1.0455999999999974</c:v>
                </c:pt>
                <c:pt idx="76">
                  <c:v>0.77990000000000126</c:v>
                </c:pt>
                <c:pt idx="77">
                  <c:v>1.1171</c:v>
                </c:pt>
                <c:pt idx="78">
                  <c:v>0.84960000000000124</c:v>
                </c:pt>
                <c:pt idx="79">
                  <c:v>0.90300000000000002</c:v>
                </c:pt>
                <c:pt idx="80">
                  <c:v>0.96430000000000005</c:v>
                </c:pt>
                <c:pt idx="81">
                  <c:v>1.0833999999999975</c:v>
                </c:pt>
                <c:pt idx="82">
                  <c:v>0.76640000000000064</c:v>
                </c:pt>
                <c:pt idx="83">
                  <c:v>0.91620000000000001</c:v>
                </c:pt>
                <c:pt idx="84">
                  <c:v>0.93740000000000001</c:v>
                </c:pt>
                <c:pt idx="85">
                  <c:v>0</c:v>
                </c:pt>
              </c:numCache>
            </c:numRef>
          </c:val>
        </c:ser>
        <c:gapWidth val="100"/>
        <c:axId val="77886592"/>
        <c:axId val="77864320"/>
      </c:barChart>
      <c:lineChart>
        <c:grouping val="standard"/>
        <c:ser>
          <c:idx val="0"/>
          <c:order val="0"/>
          <c:tx>
            <c:strRef>
              <c:f>万得!$B$2</c:f>
              <c:strCache>
                <c:ptCount val="1"/>
                <c:pt idx="0">
                  <c:v>三板成指</c:v>
                </c:pt>
              </c:strCache>
            </c:strRef>
          </c:tx>
          <c:marker>
            <c:symbol val="none"/>
          </c:marker>
          <c:cat>
            <c:numRef>
              <c:f>万得!$A$3:$A$247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万得!$B$3:$B$247</c:f>
              <c:numCache>
                <c:formatCode>General</c:formatCode>
                <c:ptCount val="86"/>
                <c:pt idx="0">
                  <c:v>961.89859999999999</c:v>
                </c:pt>
                <c:pt idx="1">
                  <c:v>959.68880000000127</c:v>
                </c:pt>
                <c:pt idx="2">
                  <c:v>960.19730000000004</c:v>
                </c:pt>
                <c:pt idx="3">
                  <c:v>959.23820000000001</c:v>
                </c:pt>
                <c:pt idx="4">
                  <c:v>953.80549999999948</c:v>
                </c:pt>
                <c:pt idx="5">
                  <c:v>955.02890000000002</c:v>
                </c:pt>
                <c:pt idx="6">
                  <c:v>954.80470000000003</c:v>
                </c:pt>
                <c:pt idx="7">
                  <c:v>955.97299999999996</c:v>
                </c:pt>
                <c:pt idx="8">
                  <c:v>953.63990000000001</c:v>
                </c:pt>
                <c:pt idx="9">
                  <c:v>955.19529999999997</c:v>
                </c:pt>
                <c:pt idx="10">
                  <c:v>953.21969999999999</c:v>
                </c:pt>
                <c:pt idx="11">
                  <c:v>953.25789999999949</c:v>
                </c:pt>
                <c:pt idx="12">
                  <c:v>952.78310000000113</c:v>
                </c:pt>
                <c:pt idx="13">
                  <c:v>950.36619999999789</c:v>
                </c:pt>
                <c:pt idx="14">
                  <c:v>950.34529999999802</c:v>
                </c:pt>
                <c:pt idx="15">
                  <c:v>949.53659999999888</c:v>
                </c:pt>
                <c:pt idx="16">
                  <c:v>948.68570000000113</c:v>
                </c:pt>
                <c:pt idx="17">
                  <c:v>947.37289999999996</c:v>
                </c:pt>
                <c:pt idx="18">
                  <c:v>947.8999</c:v>
                </c:pt>
                <c:pt idx="19">
                  <c:v>944.62519999999938</c:v>
                </c:pt>
                <c:pt idx="20">
                  <c:v>944.48270000000002</c:v>
                </c:pt>
                <c:pt idx="21">
                  <c:v>944.26789999999949</c:v>
                </c:pt>
                <c:pt idx="22">
                  <c:v>942.79840000000127</c:v>
                </c:pt>
                <c:pt idx="23">
                  <c:v>940.53470000000004</c:v>
                </c:pt>
                <c:pt idx="24">
                  <c:v>940.4932</c:v>
                </c:pt>
                <c:pt idx="25">
                  <c:v>940.22540000000004</c:v>
                </c:pt>
                <c:pt idx="26">
                  <c:v>939.47280000000001</c:v>
                </c:pt>
                <c:pt idx="27">
                  <c:v>940.83459999999889</c:v>
                </c:pt>
                <c:pt idx="28">
                  <c:v>942.38900000000001</c:v>
                </c:pt>
                <c:pt idx="29">
                  <c:v>946.44519999999875</c:v>
                </c:pt>
                <c:pt idx="30">
                  <c:v>947.98109999999997</c:v>
                </c:pt>
                <c:pt idx="31">
                  <c:v>947.81059999999889</c:v>
                </c:pt>
                <c:pt idx="32">
                  <c:v>950.05319999999949</c:v>
                </c:pt>
                <c:pt idx="33">
                  <c:v>950.46019999999862</c:v>
                </c:pt>
                <c:pt idx="34">
                  <c:v>950.55539999999996</c:v>
                </c:pt>
                <c:pt idx="35">
                  <c:v>948.69690000000003</c:v>
                </c:pt>
                <c:pt idx="36">
                  <c:v>947.89930000000004</c:v>
                </c:pt>
                <c:pt idx="37">
                  <c:v>947.31679999999949</c:v>
                </c:pt>
                <c:pt idx="38">
                  <c:v>947.45269999999812</c:v>
                </c:pt>
                <c:pt idx="39">
                  <c:v>948.25670000000002</c:v>
                </c:pt>
                <c:pt idx="40">
                  <c:v>948.73580000000004</c:v>
                </c:pt>
                <c:pt idx="41">
                  <c:v>948.07709999999997</c:v>
                </c:pt>
                <c:pt idx="42">
                  <c:v>948.00630000000001</c:v>
                </c:pt>
                <c:pt idx="43">
                  <c:v>949.76390000000004</c:v>
                </c:pt>
                <c:pt idx="44">
                  <c:v>949.45079999999996</c:v>
                </c:pt>
                <c:pt idx="45">
                  <c:v>950.16209999999876</c:v>
                </c:pt>
                <c:pt idx="46">
                  <c:v>951.84169999999813</c:v>
                </c:pt>
                <c:pt idx="47">
                  <c:v>955.1173</c:v>
                </c:pt>
                <c:pt idx="48">
                  <c:v>957.58450000000005</c:v>
                </c:pt>
                <c:pt idx="49">
                  <c:v>957.92249999999888</c:v>
                </c:pt>
                <c:pt idx="50">
                  <c:v>959.08830000000125</c:v>
                </c:pt>
                <c:pt idx="51">
                  <c:v>961.34229999999786</c:v>
                </c:pt>
                <c:pt idx="52">
                  <c:v>962.84519999999827</c:v>
                </c:pt>
                <c:pt idx="53">
                  <c:v>961.07510000000002</c:v>
                </c:pt>
                <c:pt idx="54">
                  <c:v>961.0942</c:v>
                </c:pt>
                <c:pt idx="55">
                  <c:v>962.44679999999948</c:v>
                </c:pt>
                <c:pt idx="56">
                  <c:v>965.38419999999996</c:v>
                </c:pt>
                <c:pt idx="57">
                  <c:v>961.89499999999998</c:v>
                </c:pt>
                <c:pt idx="58">
                  <c:v>966.95859999999948</c:v>
                </c:pt>
                <c:pt idx="59">
                  <c:v>968.3537</c:v>
                </c:pt>
                <c:pt idx="60">
                  <c:v>966.55439999999999</c:v>
                </c:pt>
                <c:pt idx="61">
                  <c:v>967.69550000000004</c:v>
                </c:pt>
                <c:pt idx="62">
                  <c:v>967.90449999999998</c:v>
                </c:pt>
                <c:pt idx="63">
                  <c:v>967.66519999999946</c:v>
                </c:pt>
                <c:pt idx="64">
                  <c:v>966.94769999999835</c:v>
                </c:pt>
                <c:pt idx="65">
                  <c:v>967.66269999999838</c:v>
                </c:pt>
                <c:pt idx="66">
                  <c:v>968.73389999999995</c:v>
                </c:pt>
                <c:pt idx="67">
                  <c:v>966.41690000000006</c:v>
                </c:pt>
                <c:pt idx="68">
                  <c:v>966.36669999999799</c:v>
                </c:pt>
                <c:pt idx="69">
                  <c:v>962.85499999999888</c:v>
                </c:pt>
                <c:pt idx="70">
                  <c:v>966.09</c:v>
                </c:pt>
                <c:pt idx="71">
                  <c:v>964.596</c:v>
                </c:pt>
                <c:pt idx="72">
                  <c:v>966.17499999999995</c:v>
                </c:pt>
                <c:pt idx="73">
                  <c:v>965.40470000000005</c:v>
                </c:pt>
                <c:pt idx="74">
                  <c:v>963.84399999999948</c:v>
                </c:pt>
                <c:pt idx="75">
                  <c:v>964.42199999999946</c:v>
                </c:pt>
                <c:pt idx="76">
                  <c:v>965.05399999999997</c:v>
                </c:pt>
                <c:pt idx="77">
                  <c:v>961.48</c:v>
                </c:pt>
                <c:pt idx="78">
                  <c:v>963.61300000000051</c:v>
                </c:pt>
                <c:pt idx="79">
                  <c:v>964.10799999999949</c:v>
                </c:pt>
                <c:pt idx="80">
                  <c:v>966.005</c:v>
                </c:pt>
                <c:pt idx="81">
                  <c:v>963.303</c:v>
                </c:pt>
                <c:pt idx="82">
                  <c:v>958.44499999999948</c:v>
                </c:pt>
                <c:pt idx="83">
                  <c:v>956.43499999999949</c:v>
                </c:pt>
                <c:pt idx="84">
                  <c:v>955.36699999999826</c:v>
                </c:pt>
                <c:pt idx="85">
                  <c:v>955.36699999999826</c:v>
                </c:pt>
              </c:numCache>
            </c:numRef>
          </c:val>
        </c:ser>
        <c:marker val="1"/>
        <c:axId val="77861248"/>
        <c:axId val="77862784"/>
      </c:lineChart>
      <c:catAx>
        <c:axId val="77861248"/>
        <c:scaling>
          <c:orientation val="minMax"/>
        </c:scaling>
        <c:axPos val="b"/>
        <c:numFmt formatCode="yyyy\-m\-d;@" sourceLinked="1"/>
        <c:tickLblPos val="nextTo"/>
        <c:txPr>
          <a:bodyPr/>
          <a:lstStyle/>
          <a:p>
            <a:pPr>
              <a:defRPr sz="800"/>
            </a:pPr>
            <a:endParaRPr lang="zh-CN"/>
          </a:p>
        </c:txPr>
        <c:crossAx val="77862784"/>
        <c:crosses val="autoZero"/>
        <c:lblAlgn val="ctr"/>
        <c:lblOffset val="100"/>
        <c:tickLblSkip val="10"/>
      </c:catAx>
      <c:valAx>
        <c:axId val="77862784"/>
        <c:scaling>
          <c:orientation val="minMax"/>
        </c:scaling>
        <c:axPos val="l"/>
        <c:majorGridlines/>
        <c:numFmt formatCode="General" sourceLinked="1"/>
        <c:tickLblPos val="nextTo"/>
        <c:txPr>
          <a:bodyPr/>
          <a:lstStyle/>
          <a:p>
            <a:pPr>
              <a:defRPr sz="900"/>
            </a:pPr>
            <a:endParaRPr lang="zh-CN"/>
          </a:p>
        </c:txPr>
        <c:crossAx val="77861248"/>
        <c:crosses val="autoZero"/>
        <c:crossBetween val="between"/>
      </c:valAx>
      <c:valAx>
        <c:axId val="77864320"/>
        <c:scaling>
          <c:orientation val="minMax"/>
        </c:scaling>
        <c:axPos val="r"/>
        <c:numFmt formatCode="General" sourceLinked="1"/>
        <c:tickLblPos val="nextTo"/>
        <c:txPr>
          <a:bodyPr/>
          <a:lstStyle/>
          <a:p>
            <a:pPr>
              <a:defRPr sz="900"/>
            </a:pPr>
            <a:endParaRPr lang="zh-CN"/>
          </a:p>
        </c:txPr>
        <c:crossAx val="77886592"/>
        <c:crosses val="max"/>
        <c:crossBetween val="between"/>
      </c:valAx>
      <c:dateAx>
        <c:axId val="77886592"/>
        <c:scaling>
          <c:orientation val="minMax"/>
        </c:scaling>
        <c:delete val="1"/>
        <c:axPos val="b"/>
        <c:numFmt formatCode="yyyy\-m\-d;@" sourceLinked="1"/>
        <c:tickLblPos val="none"/>
        <c:crossAx val="77864320"/>
        <c:crosses val="autoZero"/>
        <c:auto val="1"/>
        <c:lblOffset val="100"/>
      </c:dateAx>
    </c:plotArea>
    <c:plotVisOnly val="1"/>
    <c:dispBlanksAs val="gap"/>
  </c:chart>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万得!$U$162:$U$247</c:f>
              <c:numCache>
                <c:formatCode>General</c:formatCode>
                <c:ptCount val="86"/>
                <c:pt idx="0">
                  <c:v>0.1797000000000003</c:v>
                </c:pt>
                <c:pt idx="1">
                  <c:v>0.10560000000000012</c:v>
                </c:pt>
                <c:pt idx="2">
                  <c:v>0.12839999999999999</c:v>
                </c:pt>
                <c:pt idx="3">
                  <c:v>0.10370000000000014</c:v>
                </c:pt>
                <c:pt idx="4">
                  <c:v>0.12239999999999998</c:v>
                </c:pt>
                <c:pt idx="5">
                  <c:v>0.1125</c:v>
                </c:pt>
                <c:pt idx="6">
                  <c:v>0.38430000000000086</c:v>
                </c:pt>
                <c:pt idx="7">
                  <c:v>0.126</c:v>
                </c:pt>
                <c:pt idx="8">
                  <c:v>0.1313</c:v>
                </c:pt>
                <c:pt idx="9">
                  <c:v>0.1008</c:v>
                </c:pt>
                <c:pt idx="10">
                  <c:v>0.1605</c:v>
                </c:pt>
                <c:pt idx="11">
                  <c:v>0.10349999999999998</c:v>
                </c:pt>
                <c:pt idx="12">
                  <c:v>0.21220000000000031</c:v>
                </c:pt>
                <c:pt idx="13">
                  <c:v>0.23300000000000001</c:v>
                </c:pt>
                <c:pt idx="14">
                  <c:v>0.20480000000000001</c:v>
                </c:pt>
                <c:pt idx="15">
                  <c:v>0.1744000000000003</c:v>
                </c:pt>
                <c:pt idx="16">
                  <c:v>0.20290000000000027</c:v>
                </c:pt>
                <c:pt idx="17">
                  <c:v>0.14830000000000004</c:v>
                </c:pt>
                <c:pt idx="18">
                  <c:v>0.34900000000000031</c:v>
                </c:pt>
                <c:pt idx="19">
                  <c:v>0.37650000000000056</c:v>
                </c:pt>
                <c:pt idx="20">
                  <c:v>0.25979999999999998</c:v>
                </c:pt>
                <c:pt idx="21">
                  <c:v>0.29810000000000031</c:v>
                </c:pt>
                <c:pt idx="22">
                  <c:v>0.32940000000000091</c:v>
                </c:pt>
                <c:pt idx="23">
                  <c:v>0.6029000000000011</c:v>
                </c:pt>
                <c:pt idx="24">
                  <c:v>0.82630000000000003</c:v>
                </c:pt>
                <c:pt idx="25">
                  <c:v>0.5972999999999995</c:v>
                </c:pt>
                <c:pt idx="26">
                  <c:v>0.29770000000000002</c:v>
                </c:pt>
                <c:pt idx="27">
                  <c:v>0.38220000000000032</c:v>
                </c:pt>
                <c:pt idx="28">
                  <c:v>0.69720000000000004</c:v>
                </c:pt>
                <c:pt idx="29">
                  <c:v>0.44670000000000004</c:v>
                </c:pt>
                <c:pt idx="30">
                  <c:v>0.4622</c:v>
                </c:pt>
                <c:pt idx="31">
                  <c:v>0.34780000000000055</c:v>
                </c:pt>
                <c:pt idx="32">
                  <c:v>0.53749999999999998</c:v>
                </c:pt>
                <c:pt idx="33">
                  <c:v>0.56430000000000002</c:v>
                </c:pt>
                <c:pt idx="34">
                  <c:v>0.251</c:v>
                </c:pt>
                <c:pt idx="35">
                  <c:v>0.77740000000000065</c:v>
                </c:pt>
                <c:pt idx="36">
                  <c:v>0.38640000000000074</c:v>
                </c:pt>
                <c:pt idx="37">
                  <c:v>0.38320000000000032</c:v>
                </c:pt>
                <c:pt idx="38">
                  <c:v>0.33600000000000074</c:v>
                </c:pt>
                <c:pt idx="39">
                  <c:v>0.38010000000000038</c:v>
                </c:pt>
                <c:pt idx="40">
                  <c:v>0.58799999999999997</c:v>
                </c:pt>
                <c:pt idx="41">
                  <c:v>0.72610000000000063</c:v>
                </c:pt>
                <c:pt idx="42">
                  <c:v>0.38180000000000086</c:v>
                </c:pt>
                <c:pt idx="43">
                  <c:v>0.39820000000000055</c:v>
                </c:pt>
                <c:pt idx="44">
                  <c:v>0.32290000000000074</c:v>
                </c:pt>
                <c:pt idx="45">
                  <c:v>0.64359999999999995</c:v>
                </c:pt>
                <c:pt idx="46">
                  <c:v>1.4941</c:v>
                </c:pt>
                <c:pt idx="47">
                  <c:v>0.77159999999999995</c:v>
                </c:pt>
                <c:pt idx="48">
                  <c:v>0.95940000000000003</c:v>
                </c:pt>
                <c:pt idx="49">
                  <c:v>0.7390000000000011</c:v>
                </c:pt>
                <c:pt idx="50">
                  <c:v>0.92930000000000001</c:v>
                </c:pt>
                <c:pt idx="51">
                  <c:v>1.161</c:v>
                </c:pt>
                <c:pt idx="52">
                  <c:v>0.6508000000000016</c:v>
                </c:pt>
                <c:pt idx="53">
                  <c:v>0.93359999999999999</c:v>
                </c:pt>
                <c:pt idx="54">
                  <c:v>0.66130000000000111</c:v>
                </c:pt>
                <c:pt idx="55">
                  <c:v>1.871</c:v>
                </c:pt>
                <c:pt idx="56">
                  <c:v>1.2789999999999975</c:v>
                </c:pt>
                <c:pt idx="57">
                  <c:v>1.1448</c:v>
                </c:pt>
                <c:pt idx="58">
                  <c:v>1.2890999999999975</c:v>
                </c:pt>
                <c:pt idx="59">
                  <c:v>1.288</c:v>
                </c:pt>
                <c:pt idx="60">
                  <c:v>1.0237999999999972</c:v>
                </c:pt>
                <c:pt idx="61">
                  <c:v>0.5034999999999995</c:v>
                </c:pt>
                <c:pt idx="62">
                  <c:v>0.55320000000000003</c:v>
                </c:pt>
                <c:pt idx="63">
                  <c:v>0.59939999999999949</c:v>
                </c:pt>
                <c:pt idx="64">
                  <c:v>0.60980000000000123</c:v>
                </c:pt>
                <c:pt idx="65">
                  <c:v>0.92759999999999998</c:v>
                </c:pt>
                <c:pt idx="66">
                  <c:v>0.71960000000000124</c:v>
                </c:pt>
                <c:pt idx="67">
                  <c:v>0.85629999999999995</c:v>
                </c:pt>
                <c:pt idx="68">
                  <c:v>0.71740000000000004</c:v>
                </c:pt>
                <c:pt idx="69">
                  <c:v>0.67500000000000149</c:v>
                </c:pt>
                <c:pt idx="70">
                  <c:v>0.50829999999999997</c:v>
                </c:pt>
                <c:pt idx="71">
                  <c:v>0.48120000000000002</c:v>
                </c:pt>
                <c:pt idx="72">
                  <c:v>0.42250000000000032</c:v>
                </c:pt>
                <c:pt idx="73">
                  <c:v>0.50629999999999997</c:v>
                </c:pt>
                <c:pt idx="74">
                  <c:v>0.66420000000000123</c:v>
                </c:pt>
                <c:pt idx="75">
                  <c:v>0.66280000000000161</c:v>
                </c:pt>
                <c:pt idx="76">
                  <c:v>0.40570000000000001</c:v>
                </c:pt>
                <c:pt idx="77">
                  <c:v>0.64340000000000064</c:v>
                </c:pt>
                <c:pt idx="78">
                  <c:v>0.52500000000000002</c:v>
                </c:pt>
                <c:pt idx="79">
                  <c:v>0.60220000000000062</c:v>
                </c:pt>
                <c:pt idx="80">
                  <c:v>0.51519999999999999</c:v>
                </c:pt>
                <c:pt idx="81">
                  <c:v>0.68980000000000063</c:v>
                </c:pt>
                <c:pt idx="82">
                  <c:v>0.32630000000000087</c:v>
                </c:pt>
                <c:pt idx="83">
                  <c:v>0.46730000000000038</c:v>
                </c:pt>
                <c:pt idx="84">
                  <c:v>0.45940000000000031</c:v>
                </c:pt>
                <c:pt idx="85">
                  <c:v>0</c:v>
                </c:pt>
              </c:numCache>
            </c:numRef>
          </c:val>
        </c:ser>
        <c:gapWidth val="100"/>
        <c:axId val="87939712"/>
        <c:axId val="87938176"/>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万得!$T$162:$T$247</c:f>
              <c:numCache>
                <c:formatCode>General</c:formatCode>
                <c:ptCount val="86"/>
                <c:pt idx="0">
                  <c:v>1000</c:v>
                </c:pt>
                <c:pt idx="1">
                  <c:v>1001.3978</c:v>
                </c:pt>
                <c:pt idx="2">
                  <c:v>1010.4120999999989</c:v>
                </c:pt>
                <c:pt idx="3">
                  <c:v>1004.8630000000001</c:v>
                </c:pt>
                <c:pt idx="4">
                  <c:v>1004.3934</c:v>
                </c:pt>
                <c:pt idx="5">
                  <c:v>1005.3647</c:v>
                </c:pt>
                <c:pt idx="6">
                  <c:v>1015.8199</c:v>
                </c:pt>
                <c:pt idx="7">
                  <c:v>1009.2271</c:v>
                </c:pt>
                <c:pt idx="8">
                  <c:v>1004.929</c:v>
                </c:pt>
                <c:pt idx="9">
                  <c:v>1007.3865999999994</c:v>
                </c:pt>
                <c:pt idx="10">
                  <c:v>1004.9792</c:v>
                </c:pt>
                <c:pt idx="11">
                  <c:v>1007.7335</c:v>
                </c:pt>
                <c:pt idx="12">
                  <c:v>1007.0805</c:v>
                </c:pt>
                <c:pt idx="13">
                  <c:v>1001.9644</c:v>
                </c:pt>
                <c:pt idx="14">
                  <c:v>1006.4627999999989</c:v>
                </c:pt>
                <c:pt idx="15">
                  <c:v>1004.9743999999999</c:v>
                </c:pt>
                <c:pt idx="16">
                  <c:v>1003.7363</c:v>
                </c:pt>
                <c:pt idx="17">
                  <c:v>1006.4827</c:v>
                </c:pt>
                <c:pt idx="18">
                  <c:v>1011.2171999999994</c:v>
                </c:pt>
                <c:pt idx="19">
                  <c:v>1011.0977</c:v>
                </c:pt>
                <c:pt idx="20">
                  <c:v>1013.3751</c:v>
                </c:pt>
                <c:pt idx="21">
                  <c:v>1015.7718000000011</c:v>
                </c:pt>
                <c:pt idx="22">
                  <c:v>1015.8181</c:v>
                </c:pt>
                <c:pt idx="23">
                  <c:v>1022.8410999999986</c:v>
                </c:pt>
                <c:pt idx="24">
                  <c:v>1036.2687000000001</c:v>
                </c:pt>
                <c:pt idx="25">
                  <c:v>1032.3340999999998</c:v>
                </c:pt>
                <c:pt idx="26">
                  <c:v>1030.2982999999999</c:v>
                </c:pt>
                <c:pt idx="27">
                  <c:v>1029.8402999999998</c:v>
                </c:pt>
                <c:pt idx="28">
                  <c:v>1042.1415999999999</c:v>
                </c:pt>
                <c:pt idx="29">
                  <c:v>1055.6475</c:v>
                </c:pt>
                <c:pt idx="30">
                  <c:v>1058.9572000000001</c:v>
                </c:pt>
                <c:pt idx="31">
                  <c:v>1055.9297000000001</c:v>
                </c:pt>
                <c:pt idx="32">
                  <c:v>1064.9398000000001</c:v>
                </c:pt>
                <c:pt idx="33">
                  <c:v>1070.2638999999999</c:v>
                </c:pt>
                <c:pt idx="34">
                  <c:v>1075.0229999999999</c:v>
                </c:pt>
                <c:pt idx="35">
                  <c:v>1078.2106000000001</c:v>
                </c:pt>
                <c:pt idx="36">
                  <c:v>1078.6251999999999</c:v>
                </c:pt>
                <c:pt idx="37">
                  <c:v>1073.8299</c:v>
                </c:pt>
                <c:pt idx="38">
                  <c:v>1073.0355000000011</c:v>
                </c:pt>
                <c:pt idx="39">
                  <c:v>1075.6247999999998</c:v>
                </c:pt>
                <c:pt idx="40">
                  <c:v>1078.0462</c:v>
                </c:pt>
                <c:pt idx="41">
                  <c:v>1083.8976</c:v>
                </c:pt>
                <c:pt idx="42">
                  <c:v>1088.3066000000001</c:v>
                </c:pt>
                <c:pt idx="43">
                  <c:v>1092.8128999999999</c:v>
                </c:pt>
                <c:pt idx="44">
                  <c:v>1092.6552999999999</c:v>
                </c:pt>
                <c:pt idx="45">
                  <c:v>1098.117</c:v>
                </c:pt>
                <c:pt idx="46">
                  <c:v>1106.9842999999998</c:v>
                </c:pt>
                <c:pt idx="47">
                  <c:v>1124.1762999999999</c:v>
                </c:pt>
                <c:pt idx="48">
                  <c:v>1132.2026000000001</c:v>
                </c:pt>
                <c:pt idx="49">
                  <c:v>1137.0058000000001</c:v>
                </c:pt>
                <c:pt idx="50">
                  <c:v>1156.6507999999999</c:v>
                </c:pt>
                <c:pt idx="51">
                  <c:v>1166.3668</c:v>
                </c:pt>
                <c:pt idx="52">
                  <c:v>1164.7792999999999</c:v>
                </c:pt>
                <c:pt idx="53">
                  <c:v>1153.7637</c:v>
                </c:pt>
                <c:pt idx="54">
                  <c:v>1159.0431999999998</c:v>
                </c:pt>
                <c:pt idx="55">
                  <c:v>1177.9888000000001</c:v>
                </c:pt>
                <c:pt idx="56">
                  <c:v>1184.3410999999999</c:v>
                </c:pt>
                <c:pt idx="57">
                  <c:v>1188.7574</c:v>
                </c:pt>
                <c:pt idx="58">
                  <c:v>1209.0196000000001</c:v>
                </c:pt>
                <c:pt idx="59">
                  <c:v>1212.3401999999999</c:v>
                </c:pt>
                <c:pt idx="60">
                  <c:v>1203.8618999999999</c:v>
                </c:pt>
                <c:pt idx="61">
                  <c:v>1202.6448999999998</c:v>
                </c:pt>
                <c:pt idx="62">
                  <c:v>1202.712</c:v>
                </c:pt>
                <c:pt idx="63">
                  <c:v>1199.9232999999999</c:v>
                </c:pt>
                <c:pt idx="64">
                  <c:v>1205.2587000000001</c:v>
                </c:pt>
                <c:pt idx="65">
                  <c:v>1207.3821999999998</c:v>
                </c:pt>
                <c:pt idx="66">
                  <c:v>1222.1206</c:v>
                </c:pt>
                <c:pt idx="67">
                  <c:v>1229.0152</c:v>
                </c:pt>
                <c:pt idx="68">
                  <c:v>1228.3507</c:v>
                </c:pt>
                <c:pt idx="69">
                  <c:v>1211.5364</c:v>
                </c:pt>
                <c:pt idx="70">
                  <c:v>1212.9151000000011</c:v>
                </c:pt>
                <c:pt idx="71">
                  <c:v>1211.3032999999998</c:v>
                </c:pt>
                <c:pt idx="72">
                  <c:v>1215.9178000000011</c:v>
                </c:pt>
                <c:pt idx="73">
                  <c:v>1212.1111999999998</c:v>
                </c:pt>
                <c:pt idx="74">
                  <c:v>1217.0939999999998</c:v>
                </c:pt>
                <c:pt idx="75">
                  <c:v>1219.2193</c:v>
                </c:pt>
                <c:pt idx="76">
                  <c:v>1217.4457000000011</c:v>
                </c:pt>
                <c:pt idx="77">
                  <c:v>1213.1851999999999</c:v>
                </c:pt>
                <c:pt idx="78">
                  <c:v>1216.0725</c:v>
                </c:pt>
                <c:pt idx="79">
                  <c:v>1218.5752</c:v>
                </c:pt>
                <c:pt idx="80">
                  <c:v>1224.8502999999998</c:v>
                </c:pt>
                <c:pt idx="81">
                  <c:v>1229.4649999999999</c:v>
                </c:pt>
                <c:pt idx="82">
                  <c:v>1223.827</c:v>
                </c:pt>
                <c:pt idx="83">
                  <c:v>1214.0129999999999</c:v>
                </c:pt>
                <c:pt idx="84">
                  <c:v>1204.8419999999999</c:v>
                </c:pt>
                <c:pt idx="85">
                  <c:v>1204.8419999999999</c:v>
                </c:pt>
              </c:numCache>
            </c:numRef>
          </c:val>
        </c:ser>
        <c:marker val="1"/>
        <c:axId val="87930752"/>
        <c:axId val="87932288"/>
      </c:lineChart>
      <c:catAx>
        <c:axId val="87930752"/>
        <c:scaling>
          <c:orientation val="minMax"/>
        </c:scaling>
        <c:axPos val="b"/>
        <c:numFmt formatCode="yyyy\-m\-d;@" sourceLinked="1"/>
        <c:tickLblPos val="nextTo"/>
        <c:txPr>
          <a:bodyPr/>
          <a:lstStyle/>
          <a:p>
            <a:pPr>
              <a:defRPr sz="600"/>
            </a:pPr>
            <a:endParaRPr lang="zh-CN"/>
          </a:p>
        </c:txPr>
        <c:crossAx val="87932288"/>
        <c:crosses val="autoZero"/>
        <c:lblAlgn val="ctr"/>
        <c:lblOffset val="100"/>
        <c:tickLblSkip val="10"/>
      </c:catAx>
      <c:valAx>
        <c:axId val="87932288"/>
        <c:scaling>
          <c:orientation val="minMax"/>
          <c:min val="900"/>
        </c:scaling>
        <c:axPos val="l"/>
        <c:majorGridlines/>
        <c:numFmt formatCode="General" sourceLinked="1"/>
        <c:tickLblPos val="nextTo"/>
        <c:txPr>
          <a:bodyPr/>
          <a:lstStyle/>
          <a:p>
            <a:pPr>
              <a:defRPr sz="700"/>
            </a:pPr>
            <a:endParaRPr lang="zh-CN"/>
          </a:p>
        </c:txPr>
        <c:crossAx val="87930752"/>
        <c:crosses val="autoZero"/>
        <c:crossBetween val="between"/>
      </c:valAx>
      <c:valAx>
        <c:axId val="87938176"/>
        <c:scaling>
          <c:orientation val="minMax"/>
        </c:scaling>
        <c:axPos val="r"/>
        <c:numFmt formatCode="General" sourceLinked="1"/>
        <c:tickLblPos val="nextTo"/>
        <c:txPr>
          <a:bodyPr/>
          <a:lstStyle/>
          <a:p>
            <a:pPr>
              <a:defRPr sz="700"/>
            </a:pPr>
            <a:endParaRPr lang="zh-CN"/>
          </a:p>
        </c:txPr>
        <c:crossAx val="87939712"/>
        <c:crosses val="max"/>
        <c:crossBetween val="between"/>
      </c:valAx>
      <c:dateAx>
        <c:axId val="87939712"/>
        <c:scaling>
          <c:orientation val="minMax"/>
        </c:scaling>
        <c:delete val="1"/>
        <c:axPos val="b"/>
        <c:numFmt formatCode="yyyy\-m\-d;@" sourceLinked="1"/>
        <c:tickLblPos val="none"/>
        <c:crossAx val="87938176"/>
        <c:crosses val="autoZero"/>
        <c:auto val="1"/>
        <c:lblOffset val="100"/>
      </c:date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万得!$E$162:$E$247</c:f>
              <c:numCache>
                <c:formatCode>General</c:formatCode>
                <c:ptCount val="86"/>
                <c:pt idx="0">
                  <c:v>0.25929999999999997</c:v>
                </c:pt>
                <c:pt idx="1">
                  <c:v>0.24650000000000027</c:v>
                </c:pt>
                <c:pt idx="2">
                  <c:v>0.21700000000000028</c:v>
                </c:pt>
                <c:pt idx="3">
                  <c:v>0.23119999999999999</c:v>
                </c:pt>
                <c:pt idx="4">
                  <c:v>0.22170000000000001</c:v>
                </c:pt>
                <c:pt idx="5">
                  <c:v>0.25750000000000001</c:v>
                </c:pt>
                <c:pt idx="6">
                  <c:v>0.50539999999999996</c:v>
                </c:pt>
                <c:pt idx="7">
                  <c:v>0.2175000000000003</c:v>
                </c:pt>
                <c:pt idx="8">
                  <c:v>0.20770000000000027</c:v>
                </c:pt>
                <c:pt idx="9">
                  <c:v>0.18840000000000043</c:v>
                </c:pt>
                <c:pt idx="10">
                  <c:v>0.23680000000000001</c:v>
                </c:pt>
                <c:pt idx="11">
                  <c:v>0.27050000000000002</c:v>
                </c:pt>
                <c:pt idx="12">
                  <c:v>0.30840000000000062</c:v>
                </c:pt>
                <c:pt idx="13">
                  <c:v>0.28390000000000032</c:v>
                </c:pt>
                <c:pt idx="14">
                  <c:v>0.27640000000000031</c:v>
                </c:pt>
                <c:pt idx="15">
                  <c:v>0.2772</c:v>
                </c:pt>
                <c:pt idx="16">
                  <c:v>0.28240000000000032</c:v>
                </c:pt>
                <c:pt idx="17">
                  <c:v>0.19639999999999999</c:v>
                </c:pt>
                <c:pt idx="18">
                  <c:v>0.38420000000000032</c:v>
                </c:pt>
                <c:pt idx="19">
                  <c:v>0.46240000000000031</c:v>
                </c:pt>
                <c:pt idx="20">
                  <c:v>0.35690000000000038</c:v>
                </c:pt>
                <c:pt idx="21">
                  <c:v>0.39350000000000074</c:v>
                </c:pt>
                <c:pt idx="22">
                  <c:v>0.45090000000000002</c:v>
                </c:pt>
                <c:pt idx="23">
                  <c:v>0.69550000000000001</c:v>
                </c:pt>
                <c:pt idx="24">
                  <c:v>0.8761000000000011</c:v>
                </c:pt>
                <c:pt idx="25">
                  <c:v>0.68189999999999995</c:v>
                </c:pt>
                <c:pt idx="26">
                  <c:v>0.43100000000000038</c:v>
                </c:pt>
                <c:pt idx="27">
                  <c:v>0.48080000000000062</c:v>
                </c:pt>
                <c:pt idx="28">
                  <c:v>0.83409999999999995</c:v>
                </c:pt>
                <c:pt idx="29">
                  <c:v>0.5831999999999995</c:v>
                </c:pt>
                <c:pt idx="30">
                  <c:v>0.53939999999999999</c:v>
                </c:pt>
                <c:pt idx="31">
                  <c:v>0.47330000000000055</c:v>
                </c:pt>
                <c:pt idx="32">
                  <c:v>0.76500000000000123</c:v>
                </c:pt>
                <c:pt idx="33">
                  <c:v>0.70530000000000004</c:v>
                </c:pt>
                <c:pt idx="34">
                  <c:v>0.48450000000000032</c:v>
                </c:pt>
                <c:pt idx="35">
                  <c:v>1.016</c:v>
                </c:pt>
                <c:pt idx="36">
                  <c:v>0.52539999999999998</c:v>
                </c:pt>
                <c:pt idx="37">
                  <c:v>0.63120000000000065</c:v>
                </c:pt>
                <c:pt idx="38">
                  <c:v>0.57360000000000111</c:v>
                </c:pt>
                <c:pt idx="39">
                  <c:v>0.56820000000000004</c:v>
                </c:pt>
                <c:pt idx="40">
                  <c:v>1.0009999999999974</c:v>
                </c:pt>
                <c:pt idx="41">
                  <c:v>1.0732999999999975</c:v>
                </c:pt>
                <c:pt idx="42">
                  <c:v>0.56359999999999999</c:v>
                </c:pt>
                <c:pt idx="43">
                  <c:v>0.55670000000000064</c:v>
                </c:pt>
                <c:pt idx="44">
                  <c:v>0.57110000000000005</c:v>
                </c:pt>
                <c:pt idx="45">
                  <c:v>0.96490000000000065</c:v>
                </c:pt>
                <c:pt idx="46">
                  <c:v>1.8693</c:v>
                </c:pt>
                <c:pt idx="47">
                  <c:v>1.0205</c:v>
                </c:pt>
                <c:pt idx="48">
                  <c:v>1.2522</c:v>
                </c:pt>
                <c:pt idx="49">
                  <c:v>0.97960000000000136</c:v>
                </c:pt>
                <c:pt idx="50">
                  <c:v>0.94650000000000001</c:v>
                </c:pt>
                <c:pt idx="51">
                  <c:v>1.4283999999999974</c:v>
                </c:pt>
                <c:pt idx="52">
                  <c:v>0.88519999999999999</c:v>
                </c:pt>
                <c:pt idx="53">
                  <c:v>1.0843</c:v>
                </c:pt>
                <c:pt idx="54">
                  <c:v>0.83250000000000002</c:v>
                </c:pt>
                <c:pt idx="55">
                  <c:v>2.0809000000000002</c:v>
                </c:pt>
                <c:pt idx="56">
                  <c:v>1.5880000000000001</c:v>
                </c:pt>
                <c:pt idx="57">
                  <c:v>1.4260999999999975</c:v>
                </c:pt>
                <c:pt idx="58">
                  <c:v>1.9357</c:v>
                </c:pt>
                <c:pt idx="59">
                  <c:v>1.7408999999999974</c:v>
                </c:pt>
                <c:pt idx="60">
                  <c:v>1.4271999999999971</c:v>
                </c:pt>
                <c:pt idx="61">
                  <c:v>0.81830000000000003</c:v>
                </c:pt>
                <c:pt idx="62">
                  <c:v>0.77120000000000111</c:v>
                </c:pt>
                <c:pt idx="63">
                  <c:v>0.89839999999999998</c:v>
                </c:pt>
                <c:pt idx="64">
                  <c:v>1.0201</c:v>
                </c:pt>
                <c:pt idx="65">
                  <c:v>1.2514999999999972</c:v>
                </c:pt>
                <c:pt idx="66">
                  <c:v>0.92500000000000004</c:v>
                </c:pt>
                <c:pt idx="67">
                  <c:v>1.1201000000000001</c:v>
                </c:pt>
                <c:pt idx="68">
                  <c:v>1.0772999999999975</c:v>
                </c:pt>
                <c:pt idx="69">
                  <c:v>0.89319999999999999</c:v>
                </c:pt>
                <c:pt idx="70">
                  <c:v>0.77940000000000065</c:v>
                </c:pt>
                <c:pt idx="71">
                  <c:v>0.7400000000000011</c:v>
                </c:pt>
                <c:pt idx="72">
                  <c:v>0.58699999999999997</c:v>
                </c:pt>
                <c:pt idx="73">
                  <c:v>0.6790000000000016</c:v>
                </c:pt>
                <c:pt idx="74">
                  <c:v>0.85410000000000064</c:v>
                </c:pt>
                <c:pt idx="75">
                  <c:v>0.84450000000000003</c:v>
                </c:pt>
                <c:pt idx="76">
                  <c:v>0.59460000000000002</c:v>
                </c:pt>
                <c:pt idx="77">
                  <c:v>0.96190000000000064</c:v>
                </c:pt>
                <c:pt idx="78">
                  <c:v>0.68</c:v>
                </c:pt>
                <c:pt idx="79">
                  <c:v>0.77330000000000065</c:v>
                </c:pt>
                <c:pt idx="80">
                  <c:v>0.7984</c:v>
                </c:pt>
                <c:pt idx="81">
                  <c:v>0.95670000000000111</c:v>
                </c:pt>
                <c:pt idx="82">
                  <c:v>0.5575</c:v>
                </c:pt>
                <c:pt idx="83">
                  <c:v>0.70050000000000001</c:v>
                </c:pt>
                <c:pt idx="84">
                  <c:v>0.73660000000000136</c:v>
                </c:pt>
                <c:pt idx="85">
                  <c:v>0</c:v>
                </c:pt>
              </c:numCache>
            </c:numRef>
          </c:val>
        </c:ser>
        <c:gapWidth val="100"/>
        <c:axId val="77975936"/>
        <c:axId val="77933184"/>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万得!$D$162:$D$247</c:f>
              <c:numCache>
                <c:formatCode>General</c:formatCode>
                <c:ptCount val="86"/>
                <c:pt idx="0">
                  <c:v>721.60320000000002</c:v>
                </c:pt>
                <c:pt idx="1">
                  <c:v>719.88259999999946</c:v>
                </c:pt>
                <c:pt idx="2">
                  <c:v>718.72919999999999</c:v>
                </c:pt>
                <c:pt idx="3">
                  <c:v>715.73249999999996</c:v>
                </c:pt>
                <c:pt idx="4">
                  <c:v>714.78050000000053</c:v>
                </c:pt>
                <c:pt idx="5">
                  <c:v>715.12739999999997</c:v>
                </c:pt>
                <c:pt idx="6">
                  <c:v>718.94189999999946</c:v>
                </c:pt>
                <c:pt idx="7">
                  <c:v>715.07539999999995</c:v>
                </c:pt>
                <c:pt idx="8">
                  <c:v>712.25789999999949</c:v>
                </c:pt>
                <c:pt idx="9">
                  <c:v>713.51959999999997</c:v>
                </c:pt>
                <c:pt idx="10">
                  <c:v>711.78219999999999</c:v>
                </c:pt>
                <c:pt idx="11">
                  <c:v>711.51829999999939</c:v>
                </c:pt>
                <c:pt idx="12">
                  <c:v>711.37480000000005</c:v>
                </c:pt>
                <c:pt idx="13">
                  <c:v>708.97159999999997</c:v>
                </c:pt>
                <c:pt idx="14">
                  <c:v>710.84129999999811</c:v>
                </c:pt>
                <c:pt idx="15">
                  <c:v>709.39159999999947</c:v>
                </c:pt>
                <c:pt idx="16">
                  <c:v>707.80249999999876</c:v>
                </c:pt>
                <c:pt idx="17">
                  <c:v>708.39940000000001</c:v>
                </c:pt>
                <c:pt idx="18">
                  <c:v>709.85609999999838</c:v>
                </c:pt>
                <c:pt idx="19">
                  <c:v>709.54349999999999</c:v>
                </c:pt>
                <c:pt idx="20">
                  <c:v>709.94880000000001</c:v>
                </c:pt>
                <c:pt idx="21">
                  <c:v>710.00509999999997</c:v>
                </c:pt>
                <c:pt idx="22">
                  <c:v>708.82259999999837</c:v>
                </c:pt>
                <c:pt idx="23">
                  <c:v>709.79269999999997</c:v>
                </c:pt>
                <c:pt idx="24">
                  <c:v>714.42880000000002</c:v>
                </c:pt>
                <c:pt idx="25">
                  <c:v>712.91570000000002</c:v>
                </c:pt>
                <c:pt idx="26">
                  <c:v>711.12239999999997</c:v>
                </c:pt>
                <c:pt idx="27">
                  <c:v>710.9153</c:v>
                </c:pt>
                <c:pt idx="28">
                  <c:v>715.81330000000003</c:v>
                </c:pt>
                <c:pt idx="29">
                  <c:v>721.77850000000126</c:v>
                </c:pt>
                <c:pt idx="30">
                  <c:v>723.84489999999948</c:v>
                </c:pt>
                <c:pt idx="31">
                  <c:v>723.75329999999997</c:v>
                </c:pt>
                <c:pt idx="32">
                  <c:v>729.43269999999802</c:v>
                </c:pt>
                <c:pt idx="33">
                  <c:v>733.01580000000001</c:v>
                </c:pt>
                <c:pt idx="34">
                  <c:v>735.42059999999947</c:v>
                </c:pt>
                <c:pt idx="35">
                  <c:v>738.25</c:v>
                </c:pt>
                <c:pt idx="36">
                  <c:v>737.31380000000001</c:v>
                </c:pt>
                <c:pt idx="37">
                  <c:v>735.04659999999888</c:v>
                </c:pt>
                <c:pt idx="38">
                  <c:v>734.55509999999947</c:v>
                </c:pt>
                <c:pt idx="39">
                  <c:v>735.14869999999996</c:v>
                </c:pt>
                <c:pt idx="40">
                  <c:v>737.32939999999996</c:v>
                </c:pt>
                <c:pt idx="41">
                  <c:v>739.74959999999999</c:v>
                </c:pt>
                <c:pt idx="42">
                  <c:v>739.73689999999999</c:v>
                </c:pt>
                <c:pt idx="43">
                  <c:v>742.29740000000004</c:v>
                </c:pt>
                <c:pt idx="44">
                  <c:v>741.55919999999946</c:v>
                </c:pt>
                <c:pt idx="45">
                  <c:v>744.94079999999997</c:v>
                </c:pt>
                <c:pt idx="46">
                  <c:v>749.68850000000054</c:v>
                </c:pt>
                <c:pt idx="47">
                  <c:v>758.63249999999948</c:v>
                </c:pt>
                <c:pt idx="48">
                  <c:v>762.37719999999888</c:v>
                </c:pt>
                <c:pt idx="49">
                  <c:v>765.50350000000003</c:v>
                </c:pt>
                <c:pt idx="50">
                  <c:v>772.23900000000003</c:v>
                </c:pt>
                <c:pt idx="51">
                  <c:v>771.44899999999996</c:v>
                </c:pt>
                <c:pt idx="52">
                  <c:v>769.38049999999998</c:v>
                </c:pt>
                <c:pt idx="53">
                  <c:v>765.48350000000005</c:v>
                </c:pt>
                <c:pt idx="54">
                  <c:v>767.6721</c:v>
                </c:pt>
                <c:pt idx="55">
                  <c:v>777.63869999999997</c:v>
                </c:pt>
                <c:pt idx="56">
                  <c:v>781.88800000000003</c:v>
                </c:pt>
                <c:pt idx="57">
                  <c:v>784.01859999999999</c:v>
                </c:pt>
                <c:pt idx="58">
                  <c:v>792.76670000000001</c:v>
                </c:pt>
                <c:pt idx="59">
                  <c:v>798.83889999999997</c:v>
                </c:pt>
                <c:pt idx="60">
                  <c:v>797.73779999999999</c:v>
                </c:pt>
                <c:pt idx="61">
                  <c:v>795.44479999999999</c:v>
                </c:pt>
                <c:pt idx="62">
                  <c:v>794.62659999999948</c:v>
                </c:pt>
                <c:pt idx="63">
                  <c:v>791.74059999999997</c:v>
                </c:pt>
                <c:pt idx="64">
                  <c:v>794.64049999999997</c:v>
                </c:pt>
                <c:pt idx="65">
                  <c:v>796.20150000000001</c:v>
                </c:pt>
                <c:pt idx="66">
                  <c:v>799.21749999999997</c:v>
                </c:pt>
                <c:pt idx="67">
                  <c:v>802.90589999999997</c:v>
                </c:pt>
                <c:pt idx="68">
                  <c:v>805.13840000000005</c:v>
                </c:pt>
                <c:pt idx="69">
                  <c:v>795.67590000000052</c:v>
                </c:pt>
                <c:pt idx="70">
                  <c:v>796.59960000000001</c:v>
                </c:pt>
                <c:pt idx="71">
                  <c:v>795.94870000000003</c:v>
                </c:pt>
                <c:pt idx="72">
                  <c:v>794.50509999999997</c:v>
                </c:pt>
                <c:pt idx="73">
                  <c:v>793.5761</c:v>
                </c:pt>
                <c:pt idx="74">
                  <c:v>795.48170000000005</c:v>
                </c:pt>
                <c:pt idx="75">
                  <c:v>796.07249999999999</c:v>
                </c:pt>
                <c:pt idx="76">
                  <c:v>797.1875</c:v>
                </c:pt>
                <c:pt idx="77">
                  <c:v>794.39670000000001</c:v>
                </c:pt>
                <c:pt idx="78">
                  <c:v>798.04399999999998</c:v>
                </c:pt>
                <c:pt idx="79">
                  <c:v>798.51859999999999</c:v>
                </c:pt>
                <c:pt idx="80">
                  <c:v>801.96359999999947</c:v>
                </c:pt>
                <c:pt idx="81">
                  <c:v>804.14709999999889</c:v>
                </c:pt>
                <c:pt idx="82">
                  <c:v>800.15880000000004</c:v>
                </c:pt>
                <c:pt idx="83">
                  <c:v>797.18259999999998</c:v>
                </c:pt>
                <c:pt idx="84">
                  <c:v>791.85269999999798</c:v>
                </c:pt>
                <c:pt idx="85">
                  <c:v>791.85269999999798</c:v>
                </c:pt>
              </c:numCache>
            </c:numRef>
          </c:val>
        </c:ser>
        <c:marker val="1"/>
        <c:axId val="77913472"/>
        <c:axId val="77931648"/>
      </c:lineChart>
      <c:catAx>
        <c:axId val="77913472"/>
        <c:scaling>
          <c:orientation val="minMax"/>
        </c:scaling>
        <c:axPos val="b"/>
        <c:numFmt formatCode="yyyy\-m\-d;@" sourceLinked="1"/>
        <c:tickLblPos val="nextTo"/>
        <c:txPr>
          <a:bodyPr/>
          <a:lstStyle/>
          <a:p>
            <a:pPr>
              <a:defRPr sz="800"/>
            </a:pPr>
            <a:endParaRPr lang="zh-CN"/>
          </a:p>
        </c:txPr>
        <c:crossAx val="77931648"/>
        <c:crosses val="autoZero"/>
        <c:lblAlgn val="ctr"/>
        <c:lblOffset val="100"/>
        <c:tickLblSkip val="10"/>
      </c:catAx>
      <c:valAx>
        <c:axId val="77931648"/>
        <c:scaling>
          <c:orientation val="minMax"/>
        </c:scaling>
        <c:axPos val="l"/>
        <c:majorGridlines/>
        <c:numFmt formatCode="General" sourceLinked="1"/>
        <c:tickLblPos val="nextTo"/>
        <c:txPr>
          <a:bodyPr/>
          <a:lstStyle/>
          <a:p>
            <a:pPr>
              <a:defRPr sz="900"/>
            </a:pPr>
            <a:endParaRPr lang="zh-CN"/>
          </a:p>
        </c:txPr>
        <c:crossAx val="77913472"/>
        <c:crosses val="autoZero"/>
        <c:crossBetween val="between"/>
      </c:valAx>
      <c:valAx>
        <c:axId val="77933184"/>
        <c:scaling>
          <c:orientation val="minMax"/>
        </c:scaling>
        <c:axPos val="r"/>
        <c:numFmt formatCode="General" sourceLinked="1"/>
        <c:tickLblPos val="nextTo"/>
        <c:txPr>
          <a:bodyPr/>
          <a:lstStyle/>
          <a:p>
            <a:pPr>
              <a:defRPr sz="900"/>
            </a:pPr>
            <a:endParaRPr lang="zh-CN"/>
          </a:p>
        </c:txPr>
        <c:crossAx val="77975936"/>
        <c:crosses val="max"/>
        <c:crossBetween val="between"/>
      </c:valAx>
      <c:dateAx>
        <c:axId val="77975936"/>
        <c:scaling>
          <c:orientation val="minMax"/>
        </c:scaling>
        <c:delete val="1"/>
        <c:axPos val="b"/>
        <c:numFmt formatCode="yyyy\-m\-d;@" sourceLinked="1"/>
        <c:tickLblPos val="none"/>
        <c:crossAx val="77933184"/>
        <c:crosses val="autoZero"/>
        <c:auto val="1"/>
        <c:lblOffset val="100"/>
      </c:dateAx>
    </c:plotArea>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万得!$I$162:$I$247</c:f>
              <c:numCache>
                <c:formatCode>General</c:formatCode>
                <c:ptCount val="86"/>
                <c:pt idx="0">
                  <c:v>1.0800000000000021E-2</c:v>
                </c:pt>
                <c:pt idx="1">
                  <c:v>1.9400000000000046E-2</c:v>
                </c:pt>
                <c:pt idx="2">
                  <c:v>7.7000000000000133E-3</c:v>
                </c:pt>
                <c:pt idx="3">
                  <c:v>1.3299999999999998E-2</c:v>
                </c:pt>
                <c:pt idx="4">
                  <c:v>1.0800000000000021E-2</c:v>
                </c:pt>
                <c:pt idx="5">
                  <c:v>1.43E-2</c:v>
                </c:pt>
                <c:pt idx="6">
                  <c:v>1.3299999999999998E-2</c:v>
                </c:pt>
                <c:pt idx="7">
                  <c:v>1.3500000000000024E-2</c:v>
                </c:pt>
                <c:pt idx="8">
                  <c:v>1.7800000000000003E-2</c:v>
                </c:pt>
                <c:pt idx="9">
                  <c:v>2.0900000000000002E-2</c:v>
                </c:pt>
                <c:pt idx="10">
                  <c:v>2.7500000000000011E-2</c:v>
                </c:pt>
                <c:pt idx="11">
                  <c:v>9.5200000000000007E-2</c:v>
                </c:pt>
                <c:pt idx="12">
                  <c:v>2.2300000000000011E-2</c:v>
                </c:pt>
                <c:pt idx="13">
                  <c:v>2.63E-2</c:v>
                </c:pt>
                <c:pt idx="14">
                  <c:v>8.3800000000000208E-2</c:v>
                </c:pt>
                <c:pt idx="15">
                  <c:v>2.0000000000000011E-2</c:v>
                </c:pt>
                <c:pt idx="16">
                  <c:v>2.4199999999999989E-2</c:v>
                </c:pt>
                <c:pt idx="17">
                  <c:v>2.3800000000000002E-2</c:v>
                </c:pt>
                <c:pt idx="18">
                  <c:v>1.5599999999999998E-2</c:v>
                </c:pt>
                <c:pt idx="19">
                  <c:v>5.6099999999999997E-2</c:v>
                </c:pt>
                <c:pt idx="20">
                  <c:v>7.5500000000000012E-2</c:v>
                </c:pt>
                <c:pt idx="21">
                  <c:v>3.2199999999999999E-2</c:v>
                </c:pt>
                <c:pt idx="22">
                  <c:v>1.7500000000000005E-2</c:v>
                </c:pt>
                <c:pt idx="23">
                  <c:v>4.2500000000000003E-2</c:v>
                </c:pt>
                <c:pt idx="24">
                  <c:v>2.7200000000000012E-2</c:v>
                </c:pt>
                <c:pt idx="25">
                  <c:v>2.8000000000000001E-2</c:v>
                </c:pt>
                <c:pt idx="26">
                  <c:v>2.8299999999999999E-2</c:v>
                </c:pt>
                <c:pt idx="27">
                  <c:v>1.6600000000000038E-2</c:v>
                </c:pt>
                <c:pt idx="28">
                  <c:v>6.3899999999999998E-2</c:v>
                </c:pt>
                <c:pt idx="29">
                  <c:v>0.11020000000000002</c:v>
                </c:pt>
                <c:pt idx="30">
                  <c:v>0.13800000000000001</c:v>
                </c:pt>
                <c:pt idx="31">
                  <c:v>7.920000000000002E-2</c:v>
                </c:pt>
                <c:pt idx="32">
                  <c:v>5.8700000000000023E-2</c:v>
                </c:pt>
                <c:pt idx="33">
                  <c:v>5.2200000000000003E-2</c:v>
                </c:pt>
                <c:pt idx="34">
                  <c:v>7.0999999999999994E-2</c:v>
                </c:pt>
                <c:pt idx="35">
                  <c:v>0.19570000000000001</c:v>
                </c:pt>
                <c:pt idx="36">
                  <c:v>4.5800000000000014E-2</c:v>
                </c:pt>
                <c:pt idx="37">
                  <c:v>3.3399999999999999E-2</c:v>
                </c:pt>
                <c:pt idx="38">
                  <c:v>0.12440000000000002</c:v>
                </c:pt>
                <c:pt idx="39">
                  <c:v>2.81E-2</c:v>
                </c:pt>
                <c:pt idx="40">
                  <c:v>0.21960000000000021</c:v>
                </c:pt>
                <c:pt idx="41">
                  <c:v>0.24280000000000004</c:v>
                </c:pt>
                <c:pt idx="42">
                  <c:v>8.6500000000000007E-2</c:v>
                </c:pt>
                <c:pt idx="43">
                  <c:v>7.9100000000000004E-2</c:v>
                </c:pt>
                <c:pt idx="44">
                  <c:v>5.8800000000000012E-2</c:v>
                </c:pt>
                <c:pt idx="45">
                  <c:v>0.14350000000000004</c:v>
                </c:pt>
                <c:pt idx="46">
                  <c:v>9.6700000000000022E-2</c:v>
                </c:pt>
                <c:pt idx="47">
                  <c:v>0.14510000000000001</c:v>
                </c:pt>
                <c:pt idx="48">
                  <c:v>0.13519999999999999</c:v>
                </c:pt>
                <c:pt idx="49">
                  <c:v>0.14450000000000021</c:v>
                </c:pt>
                <c:pt idx="50">
                  <c:v>8.2700000000000023E-2</c:v>
                </c:pt>
                <c:pt idx="51">
                  <c:v>8.5500000000000048E-2</c:v>
                </c:pt>
                <c:pt idx="52">
                  <c:v>4.0700000000000014E-2</c:v>
                </c:pt>
                <c:pt idx="53">
                  <c:v>3.9199999999999999E-2</c:v>
                </c:pt>
                <c:pt idx="54">
                  <c:v>4.4900000000000023E-2</c:v>
                </c:pt>
                <c:pt idx="55">
                  <c:v>5.8800000000000012E-2</c:v>
                </c:pt>
                <c:pt idx="56">
                  <c:v>5.8500000000000003E-2</c:v>
                </c:pt>
                <c:pt idx="57">
                  <c:v>7.7500000000000013E-2</c:v>
                </c:pt>
                <c:pt idx="58">
                  <c:v>8.1800000000000025E-2</c:v>
                </c:pt>
                <c:pt idx="59">
                  <c:v>5.7900000000000014E-2</c:v>
                </c:pt>
                <c:pt idx="60">
                  <c:v>6.4199999999999993E-2</c:v>
                </c:pt>
                <c:pt idx="61">
                  <c:v>6.4600000000000019E-2</c:v>
                </c:pt>
                <c:pt idx="62">
                  <c:v>2.6200000000000011E-2</c:v>
                </c:pt>
                <c:pt idx="63">
                  <c:v>0.12400000000000012</c:v>
                </c:pt>
                <c:pt idx="64">
                  <c:v>2.5600000000000012E-2</c:v>
                </c:pt>
                <c:pt idx="65">
                  <c:v>4.6400000000000004E-2</c:v>
                </c:pt>
                <c:pt idx="66">
                  <c:v>4.5200000000000004E-2</c:v>
                </c:pt>
                <c:pt idx="67">
                  <c:v>8.4700000000000067E-2</c:v>
                </c:pt>
                <c:pt idx="68">
                  <c:v>0.17810000000000001</c:v>
                </c:pt>
                <c:pt idx="69">
                  <c:v>0.13600000000000001</c:v>
                </c:pt>
                <c:pt idx="70">
                  <c:v>5.9500000000000032E-2</c:v>
                </c:pt>
                <c:pt idx="71">
                  <c:v>6.4000000000000116E-3</c:v>
                </c:pt>
                <c:pt idx="72">
                  <c:v>2.5200000000000011E-2</c:v>
                </c:pt>
                <c:pt idx="73">
                  <c:v>2.5900000000000006E-2</c:v>
                </c:pt>
                <c:pt idx="74">
                  <c:v>2.4799999999999999E-2</c:v>
                </c:pt>
                <c:pt idx="75">
                  <c:v>1.1700000000000032E-2</c:v>
                </c:pt>
                <c:pt idx="76">
                  <c:v>1.5800000000000036E-2</c:v>
                </c:pt>
                <c:pt idx="77">
                  <c:v>4.1000000000000002E-2</c:v>
                </c:pt>
                <c:pt idx="78">
                  <c:v>6.5600000000000006E-2</c:v>
                </c:pt>
                <c:pt idx="79">
                  <c:v>2.5600000000000012E-2</c:v>
                </c:pt>
                <c:pt idx="80">
                  <c:v>1.5500000000000024E-2</c:v>
                </c:pt>
                <c:pt idx="81">
                  <c:v>5.5000000000000014E-3</c:v>
                </c:pt>
                <c:pt idx="82">
                  <c:v>2.3599999999999993E-2</c:v>
                </c:pt>
                <c:pt idx="83">
                  <c:v>2.1900000000000006E-2</c:v>
                </c:pt>
                <c:pt idx="84">
                  <c:v>2.4900000000000002E-2</c:v>
                </c:pt>
                <c:pt idx="85">
                  <c:v>1.3599999999999998E-2</c:v>
                </c:pt>
              </c:numCache>
            </c:numRef>
          </c:val>
        </c:ser>
        <c:gapWidth val="80"/>
        <c:axId val="85698048"/>
        <c:axId val="85696512"/>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万得!$H$162:$H$247</c:f>
              <c:numCache>
                <c:formatCode>General</c:formatCode>
                <c:ptCount val="86"/>
                <c:pt idx="0">
                  <c:v>1000</c:v>
                </c:pt>
                <c:pt idx="1">
                  <c:v>998.19209999999998</c:v>
                </c:pt>
                <c:pt idx="2">
                  <c:v>999.55699999999888</c:v>
                </c:pt>
                <c:pt idx="3">
                  <c:v>998.6404</c:v>
                </c:pt>
                <c:pt idx="4">
                  <c:v>998.99609999999996</c:v>
                </c:pt>
                <c:pt idx="5">
                  <c:v>997.19640000000004</c:v>
                </c:pt>
                <c:pt idx="6">
                  <c:v>993.03880000000004</c:v>
                </c:pt>
                <c:pt idx="7">
                  <c:v>990.63559999999939</c:v>
                </c:pt>
                <c:pt idx="8">
                  <c:v>985.69590000000005</c:v>
                </c:pt>
                <c:pt idx="9">
                  <c:v>985.20039999999995</c:v>
                </c:pt>
                <c:pt idx="10">
                  <c:v>983.84619999999802</c:v>
                </c:pt>
                <c:pt idx="11">
                  <c:v>978.46969999999862</c:v>
                </c:pt>
                <c:pt idx="12">
                  <c:v>979.20119999999997</c:v>
                </c:pt>
                <c:pt idx="13">
                  <c:v>977.88229999999862</c:v>
                </c:pt>
                <c:pt idx="14">
                  <c:v>1031.0101</c:v>
                </c:pt>
                <c:pt idx="15">
                  <c:v>1031.7473</c:v>
                </c:pt>
                <c:pt idx="16">
                  <c:v>1034.3987999999999</c:v>
                </c:pt>
                <c:pt idx="17">
                  <c:v>1029.8545999999999</c:v>
                </c:pt>
                <c:pt idx="18">
                  <c:v>1029.3315</c:v>
                </c:pt>
                <c:pt idx="19">
                  <c:v>1030.7001</c:v>
                </c:pt>
                <c:pt idx="20">
                  <c:v>1029.6568</c:v>
                </c:pt>
                <c:pt idx="21">
                  <c:v>999.12990000000002</c:v>
                </c:pt>
                <c:pt idx="22">
                  <c:v>1001.6173</c:v>
                </c:pt>
                <c:pt idx="23">
                  <c:v>1002.967199999998</c:v>
                </c:pt>
                <c:pt idx="24">
                  <c:v>1007.1956</c:v>
                </c:pt>
                <c:pt idx="25">
                  <c:v>1005.4317</c:v>
                </c:pt>
                <c:pt idx="26">
                  <c:v>1003.5956</c:v>
                </c:pt>
                <c:pt idx="27">
                  <c:v>1005.8650999999986</c:v>
                </c:pt>
                <c:pt idx="28">
                  <c:v>1011.9410999999989</c:v>
                </c:pt>
                <c:pt idx="29">
                  <c:v>1015.8848</c:v>
                </c:pt>
                <c:pt idx="30">
                  <c:v>1018.4245</c:v>
                </c:pt>
                <c:pt idx="31">
                  <c:v>1019.8729</c:v>
                </c:pt>
                <c:pt idx="32">
                  <c:v>1024.5880999999999</c:v>
                </c:pt>
                <c:pt idx="33">
                  <c:v>1031.7672</c:v>
                </c:pt>
                <c:pt idx="34">
                  <c:v>1032.2764999999999</c:v>
                </c:pt>
                <c:pt idx="35">
                  <c:v>1038.6523999999974</c:v>
                </c:pt>
                <c:pt idx="36">
                  <c:v>996.36089999999888</c:v>
                </c:pt>
                <c:pt idx="37">
                  <c:v>992.41279999999949</c:v>
                </c:pt>
                <c:pt idx="38">
                  <c:v>992.72749999999996</c:v>
                </c:pt>
                <c:pt idx="39">
                  <c:v>1015.665</c:v>
                </c:pt>
                <c:pt idx="40">
                  <c:v>1021.6894000000005</c:v>
                </c:pt>
                <c:pt idx="41">
                  <c:v>1014.4092000000001</c:v>
                </c:pt>
                <c:pt idx="42">
                  <c:v>1017.3293</c:v>
                </c:pt>
                <c:pt idx="43">
                  <c:v>1029.0820999999999</c:v>
                </c:pt>
                <c:pt idx="44">
                  <c:v>1028.9625000000001</c:v>
                </c:pt>
                <c:pt idx="45">
                  <c:v>1020.2449</c:v>
                </c:pt>
                <c:pt idx="46">
                  <c:v>1015.8325999999983</c:v>
                </c:pt>
                <c:pt idx="47">
                  <c:v>1029.0011999999999</c:v>
                </c:pt>
                <c:pt idx="48">
                  <c:v>1030.6243999999974</c:v>
                </c:pt>
                <c:pt idx="49">
                  <c:v>1039.4298000000001</c:v>
                </c:pt>
                <c:pt idx="50">
                  <c:v>1039.3325</c:v>
                </c:pt>
                <c:pt idx="51">
                  <c:v>1037.7206000000001</c:v>
                </c:pt>
                <c:pt idx="52">
                  <c:v>1036.3896</c:v>
                </c:pt>
                <c:pt idx="53">
                  <c:v>1035.6267</c:v>
                </c:pt>
                <c:pt idx="54">
                  <c:v>1040.8597</c:v>
                </c:pt>
                <c:pt idx="55">
                  <c:v>1039.8665000000001</c:v>
                </c:pt>
                <c:pt idx="56">
                  <c:v>1039.9161000000001</c:v>
                </c:pt>
                <c:pt idx="57">
                  <c:v>1038.4395000000011</c:v>
                </c:pt>
                <c:pt idx="58">
                  <c:v>1041.1408999999999</c:v>
                </c:pt>
                <c:pt idx="59">
                  <c:v>1040.9276000000011</c:v>
                </c:pt>
                <c:pt idx="60">
                  <c:v>1040.8706999999999</c:v>
                </c:pt>
                <c:pt idx="61">
                  <c:v>1044.0715</c:v>
                </c:pt>
                <c:pt idx="62">
                  <c:v>1045.0968</c:v>
                </c:pt>
                <c:pt idx="63">
                  <c:v>1042.5026</c:v>
                </c:pt>
                <c:pt idx="64">
                  <c:v>1044.9974999999999</c:v>
                </c:pt>
                <c:pt idx="65">
                  <c:v>1041.5808999999999</c:v>
                </c:pt>
                <c:pt idx="66">
                  <c:v>1042.8418999999999</c:v>
                </c:pt>
                <c:pt idx="67">
                  <c:v>1044.0756000000001</c:v>
                </c:pt>
                <c:pt idx="68">
                  <c:v>1043.6757</c:v>
                </c:pt>
                <c:pt idx="69">
                  <c:v>1038.6499999999999</c:v>
                </c:pt>
                <c:pt idx="70">
                  <c:v>1034.0119999999999</c:v>
                </c:pt>
                <c:pt idx="71">
                  <c:v>1036.2049999999999</c:v>
                </c:pt>
                <c:pt idx="72">
                  <c:v>1042.0150000000001</c:v>
                </c:pt>
                <c:pt idx="73">
                  <c:v>1042.1379999999999</c:v>
                </c:pt>
                <c:pt idx="74">
                  <c:v>1041.126</c:v>
                </c:pt>
                <c:pt idx="75">
                  <c:v>1044.377</c:v>
                </c:pt>
                <c:pt idx="76">
                  <c:v>1046.1499999999999</c:v>
                </c:pt>
                <c:pt idx="77">
                  <c:v>1045.077</c:v>
                </c:pt>
                <c:pt idx="78">
                  <c:v>1054.0539999999999</c:v>
                </c:pt>
                <c:pt idx="79">
                  <c:v>1046.3619999999999</c:v>
                </c:pt>
                <c:pt idx="80">
                  <c:v>1042.259</c:v>
                </c:pt>
                <c:pt idx="81">
                  <c:v>1042.7149999999999</c:v>
                </c:pt>
                <c:pt idx="82">
                  <c:v>1036.1239999999998</c:v>
                </c:pt>
                <c:pt idx="83">
                  <c:v>1037.6689999999999</c:v>
                </c:pt>
                <c:pt idx="84">
                  <c:v>1038.25</c:v>
                </c:pt>
                <c:pt idx="85">
                  <c:v>1041.722</c:v>
                </c:pt>
              </c:numCache>
            </c:numRef>
          </c:val>
        </c:ser>
        <c:marker val="1"/>
        <c:axId val="85689088"/>
        <c:axId val="85690624"/>
      </c:lineChart>
      <c:catAx>
        <c:axId val="85689088"/>
        <c:scaling>
          <c:orientation val="minMax"/>
        </c:scaling>
        <c:axPos val="b"/>
        <c:numFmt formatCode="yyyy\-m\-d;@" sourceLinked="1"/>
        <c:tickLblPos val="nextTo"/>
        <c:txPr>
          <a:bodyPr/>
          <a:lstStyle/>
          <a:p>
            <a:pPr>
              <a:defRPr sz="600"/>
            </a:pPr>
            <a:endParaRPr lang="zh-CN"/>
          </a:p>
        </c:txPr>
        <c:crossAx val="85690624"/>
        <c:crosses val="autoZero"/>
        <c:lblAlgn val="ctr"/>
        <c:lblOffset val="100"/>
        <c:tickLblSkip val="10"/>
      </c:catAx>
      <c:valAx>
        <c:axId val="85690624"/>
        <c:scaling>
          <c:orientation val="minMax"/>
          <c:min val="900"/>
        </c:scaling>
        <c:axPos val="l"/>
        <c:majorGridlines/>
        <c:numFmt formatCode="General" sourceLinked="1"/>
        <c:tickLblPos val="nextTo"/>
        <c:txPr>
          <a:bodyPr/>
          <a:lstStyle/>
          <a:p>
            <a:pPr>
              <a:defRPr sz="700"/>
            </a:pPr>
            <a:endParaRPr lang="zh-CN"/>
          </a:p>
        </c:txPr>
        <c:crossAx val="85689088"/>
        <c:crosses val="autoZero"/>
        <c:crossBetween val="between"/>
      </c:valAx>
      <c:valAx>
        <c:axId val="85696512"/>
        <c:scaling>
          <c:orientation val="minMax"/>
        </c:scaling>
        <c:axPos val="r"/>
        <c:numFmt formatCode="General" sourceLinked="1"/>
        <c:tickLblPos val="nextTo"/>
        <c:txPr>
          <a:bodyPr/>
          <a:lstStyle/>
          <a:p>
            <a:pPr>
              <a:defRPr sz="700"/>
            </a:pPr>
            <a:endParaRPr lang="zh-CN"/>
          </a:p>
        </c:txPr>
        <c:crossAx val="85698048"/>
        <c:crosses val="max"/>
        <c:crossBetween val="between"/>
      </c:valAx>
      <c:dateAx>
        <c:axId val="85698048"/>
        <c:scaling>
          <c:orientation val="minMax"/>
        </c:scaling>
        <c:delete val="1"/>
        <c:axPos val="b"/>
        <c:numFmt formatCode="yyyy\-m\-d;@" sourceLinked="1"/>
        <c:tickLblPos val="none"/>
        <c:crossAx val="85696512"/>
        <c:crosses val="autoZero"/>
        <c:auto val="1"/>
        <c:lblOffset val="100"/>
      </c:dateAx>
    </c:plotArea>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万得!$G$162:$G$247</c:f>
              <c:numCache>
                <c:formatCode>General</c:formatCode>
                <c:ptCount val="86"/>
                <c:pt idx="0">
                  <c:v>0.27400000000000002</c:v>
                </c:pt>
                <c:pt idx="1">
                  <c:v>0.27900000000000008</c:v>
                </c:pt>
                <c:pt idx="2">
                  <c:v>0.26779999999999998</c:v>
                </c:pt>
                <c:pt idx="3">
                  <c:v>0.29430000000000062</c:v>
                </c:pt>
                <c:pt idx="4">
                  <c:v>0.2661</c:v>
                </c:pt>
                <c:pt idx="5">
                  <c:v>0.191</c:v>
                </c:pt>
                <c:pt idx="6">
                  <c:v>0.68540000000000001</c:v>
                </c:pt>
                <c:pt idx="7">
                  <c:v>0.2213</c:v>
                </c:pt>
                <c:pt idx="8">
                  <c:v>0.22370000000000001</c:v>
                </c:pt>
                <c:pt idx="9">
                  <c:v>0.22439999999999999</c:v>
                </c:pt>
                <c:pt idx="10">
                  <c:v>0.24550000000000027</c:v>
                </c:pt>
                <c:pt idx="11">
                  <c:v>0.26329999999999998</c:v>
                </c:pt>
                <c:pt idx="12">
                  <c:v>0.30810000000000032</c:v>
                </c:pt>
                <c:pt idx="13">
                  <c:v>0.29540000000000038</c:v>
                </c:pt>
                <c:pt idx="14">
                  <c:v>0.29670000000000002</c:v>
                </c:pt>
                <c:pt idx="15">
                  <c:v>0.23760000000000001</c:v>
                </c:pt>
                <c:pt idx="16">
                  <c:v>0.27700000000000002</c:v>
                </c:pt>
                <c:pt idx="17">
                  <c:v>0.193</c:v>
                </c:pt>
                <c:pt idx="18">
                  <c:v>0.39120000000000038</c:v>
                </c:pt>
                <c:pt idx="19">
                  <c:v>0.37360000000000032</c:v>
                </c:pt>
                <c:pt idx="20">
                  <c:v>0.30710000000000032</c:v>
                </c:pt>
                <c:pt idx="21">
                  <c:v>0.37570000000000031</c:v>
                </c:pt>
                <c:pt idx="22">
                  <c:v>0.31800000000000062</c:v>
                </c:pt>
                <c:pt idx="23">
                  <c:v>0.63660000000000161</c:v>
                </c:pt>
                <c:pt idx="24">
                  <c:v>0.82380000000000064</c:v>
                </c:pt>
                <c:pt idx="25">
                  <c:v>0.71440000000000003</c:v>
                </c:pt>
                <c:pt idx="26">
                  <c:v>0.41930000000000062</c:v>
                </c:pt>
                <c:pt idx="27">
                  <c:v>0.20640000000000031</c:v>
                </c:pt>
                <c:pt idx="28">
                  <c:v>0.82270000000000065</c:v>
                </c:pt>
                <c:pt idx="29">
                  <c:v>0.62090000000000123</c:v>
                </c:pt>
                <c:pt idx="30">
                  <c:v>0.53959999999999997</c:v>
                </c:pt>
                <c:pt idx="31">
                  <c:v>0.48170000000000002</c:v>
                </c:pt>
                <c:pt idx="32">
                  <c:v>0.76000000000000123</c:v>
                </c:pt>
                <c:pt idx="33">
                  <c:v>0.77520000000000122</c:v>
                </c:pt>
                <c:pt idx="34">
                  <c:v>0.44790000000000002</c:v>
                </c:pt>
                <c:pt idx="35">
                  <c:v>1.9583999999999999</c:v>
                </c:pt>
                <c:pt idx="36">
                  <c:v>0.59199999999999997</c:v>
                </c:pt>
                <c:pt idx="37">
                  <c:v>0.56170000000000064</c:v>
                </c:pt>
                <c:pt idx="38">
                  <c:v>0.48560000000000031</c:v>
                </c:pt>
                <c:pt idx="39">
                  <c:v>0.5992999999999995</c:v>
                </c:pt>
                <c:pt idx="40">
                  <c:v>1.0338999999999972</c:v>
                </c:pt>
                <c:pt idx="41">
                  <c:v>1.0653999999999975</c:v>
                </c:pt>
                <c:pt idx="42">
                  <c:v>0.54049999999999998</c:v>
                </c:pt>
                <c:pt idx="43">
                  <c:v>0.5222</c:v>
                </c:pt>
                <c:pt idx="44">
                  <c:v>0.57630000000000003</c:v>
                </c:pt>
                <c:pt idx="45">
                  <c:v>0.96350000000000002</c:v>
                </c:pt>
                <c:pt idx="46">
                  <c:v>1.8667</c:v>
                </c:pt>
                <c:pt idx="47">
                  <c:v>1.0281</c:v>
                </c:pt>
                <c:pt idx="48">
                  <c:v>1.2561</c:v>
                </c:pt>
                <c:pt idx="49">
                  <c:v>1.0249999999999975</c:v>
                </c:pt>
                <c:pt idx="50">
                  <c:v>1.0447</c:v>
                </c:pt>
                <c:pt idx="51">
                  <c:v>1.3347</c:v>
                </c:pt>
                <c:pt idx="52">
                  <c:v>0.83200000000000063</c:v>
                </c:pt>
                <c:pt idx="53">
                  <c:v>1.0106999999999977</c:v>
                </c:pt>
                <c:pt idx="54">
                  <c:v>0.86000000000000065</c:v>
                </c:pt>
                <c:pt idx="55">
                  <c:v>1.7962</c:v>
                </c:pt>
                <c:pt idx="56">
                  <c:v>1.4678999999999962</c:v>
                </c:pt>
                <c:pt idx="57">
                  <c:v>1.1927000000000001</c:v>
                </c:pt>
                <c:pt idx="58">
                  <c:v>1.7289999999999974</c:v>
                </c:pt>
                <c:pt idx="59">
                  <c:v>1.2751999999999974</c:v>
                </c:pt>
                <c:pt idx="60">
                  <c:v>1.3146</c:v>
                </c:pt>
                <c:pt idx="61">
                  <c:v>0.7138000000000011</c:v>
                </c:pt>
                <c:pt idx="62">
                  <c:v>0.71670000000000122</c:v>
                </c:pt>
                <c:pt idx="63">
                  <c:v>0.82420000000000004</c:v>
                </c:pt>
                <c:pt idx="64">
                  <c:v>0.74120000000000064</c:v>
                </c:pt>
                <c:pt idx="65">
                  <c:v>0.97490000000000065</c:v>
                </c:pt>
                <c:pt idx="66">
                  <c:v>0.69790000000000063</c:v>
                </c:pt>
                <c:pt idx="67">
                  <c:v>1.0871999999999977</c:v>
                </c:pt>
                <c:pt idx="68">
                  <c:v>1.0065</c:v>
                </c:pt>
                <c:pt idx="69">
                  <c:v>0.79010000000000002</c:v>
                </c:pt>
                <c:pt idx="70">
                  <c:v>0.63340000000000063</c:v>
                </c:pt>
                <c:pt idx="71">
                  <c:v>0.58660000000000001</c:v>
                </c:pt>
                <c:pt idx="72">
                  <c:v>0.52010000000000001</c:v>
                </c:pt>
                <c:pt idx="73">
                  <c:v>0.40100000000000002</c:v>
                </c:pt>
                <c:pt idx="74">
                  <c:v>0.69810000000000005</c:v>
                </c:pt>
                <c:pt idx="75">
                  <c:v>0.67300000000000149</c:v>
                </c:pt>
                <c:pt idx="76">
                  <c:v>0.53870000000000062</c:v>
                </c:pt>
                <c:pt idx="77">
                  <c:v>0.69580000000000064</c:v>
                </c:pt>
                <c:pt idx="78">
                  <c:v>0.52210000000000001</c:v>
                </c:pt>
                <c:pt idx="79">
                  <c:v>0.60040000000000004</c:v>
                </c:pt>
                <c:pt idx="80">
                  <c:v>0.59819999999999951</c:v>
                </c:pt>
                <c:pt idx="81">
                  <c:v>0.76030000000000064</c:v>
                </c:pt>
                <c:pt idx="82">
                  <c:v>0.51600000000000001</c:v>
                </c:pt>
                <c:pt idx="83">
                  <c:v>0.59960000000000002</c:v>
                </c:pt>
                <c:pt idx="84">
                  <c:v>0.59109999999999996</c:v>
                </c:pt>
                <c:pt idx="85">
                  <c:v>0</c:v>
                </c:pt>
              </c:numCache>
            </c:numRef>
          </c:val>
        </c:ser>
        <c:gapWidth val="80"/>
        <c:axId val="86006400"/>
        <c:axId val="86004864"/>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万得!$F$162:$F$247</c:f>
              <c:numCache>
                <c:formatCode>General</c:formatCode>
                <c:ptCount val="86"/>
                <c:pt idx="0">
                  <c:v>1000</c:v>
                </c:pt>
                <c:pt idx="1">
                  <c:v>997.17259999999999</c:v>
                </c:pt>
                <c:pt idx="2">
                  <c:v>999.29459999999995</c:v>
                </c:pt>
                <c:pt idx="3">
                  <c:v>996.39329999999939</c:v>
                </c:pt>
                <c:pt idx="4">
                  <c:v>993.12380000000053</c:v>
                </c:pt>
                <c:pt idx="5">
                  <c:v>993.01219999999876</c:v>
                </c:pt>
                <c:pt idx="6">
                  <c:v>993.07850000000053</c:v>
                </c:pt>
                <c:pt idx="7">
                  <c:v>993.45569999999839</c:v>
                </c:pt>
                <c:pt idx="8">
                  <c:v>988.95859999999948</c:v>
                </c:pt>
                <c:pt idx="9">
                  <c:v>988.84539999999947</c:v>
                </c:pt>
                <c:pt idx="10">
                  <c:v>989.02570000000003</c:v>
                </c:pt>
                <c:pt idx="11">
                  <c:v>984.42930000000001</c:v>
                </c:pt>
                <c:pt idx="12">
                  <c:v>981.76030000000003</c:v>
                </c:pt>
                <c:pt idx="13">
                  <c:v>979.16759999999874</c:v>
                </c:pt>
                <c:pt idx="14">
                  <c:v>980.05779999999947</c:v>
                </c:pt>
                <c:pt idx="15">
                  <c:v>980.46469999999874</c:v>
                </c:pt>
                <c:pt idx="16">
                  <c:v>980.13130000000001</c:v>
                </c:pt>
                <c:pt idx="17">
                  <c:v>979.7165</c:v>
                </c:pt>
                <c:pt idx="18">
                  <c:v>980.19240000000002</c:v>
                </c:pt>
                <c:pt idx="19">
                  <c:v>970.20090000000005</c:v>
                </c:pt>
                <c:pt idx="20">
                  <c:v>971.2124</c:v>
                </c:pt>
                <c:pt idx="21">
                  <c:v>969.71429999999998</c:v>
                </c:pt>
                <c:pt idx="22">
                  <c:v>967.14679999999998</c:v>
                </c:pt>
                <c:pt idx="23">
                  <c:v>968.73109999999997</c:v>
                </c:pt>
                <c:pt idx="24">
                  <c:v>971.93509999999947</c:v>
                </c:pt>
                <c:pt idx="25">
                  <c:v>974.43289999999888</c:v>
                </c:pt>
                <c:pt idx="26">
                  <c:v>974.25259999999946</c:v>
                </c:pt>
                <c:pt idx="27">
                  <c:v>974.15880000000004</c:v>
                </c:pt>
                <c:pt idx="28">
                  <c:v>977.70669999999996</c:v>
                </c:pt>
                <c:pt idx="29">
                  <c:v>987.04470000000003</c:v>
                </c:pt>
                <c:pt idx="30">
                  <c:v>990.74719999999888</c:v>
                </c:pt>
                <c:pt idx="31">
                  <c:v>990.25919999999996</c:v>
                </c:pt>
                <c:pt idx="32">
                  <c:v>993.23649999999998</c:v>
                </c:pt>
                <c:pt idx="33">
                  <c:v>994.82999999999947</c:v>
                </c:pt>
                <c:pt idx="34">
                  <c:v>995.65519999999947</c:v>
                </c:pt>
                <c:pt idx="35">
                  <c:v>997.95919999999887</c:v>
                </c:pt>
                <c:pt idx="36">
                  <c:v>997.51030000000003</c:v>
                </c:pt>
                <c:pt idx="37">
                  <c:v>996.72870000000125</c:v>
                </c:pt>
                <c:pt idx="38">
                  <c:v>995.71349999999995</c:v>
                </c:pt>
                <c:pt idx="39">
                  <c:v>997.25369999999998</c:v>
                </c:pt>
                <c:pt idx="40">
                  <c:v>1000.8453</c:v>
                </c:pt>
                <c:pt idx="41">
                  <c:v>1002.8614999999986</c:v>
                </c:pt>
                <c:pt idx="42">
                  <c:v>1005.866199999998</c:v>
                </c:pt>
                <c:pt idx="43">
                  <c:v>1008.8508999999989</c:v>
                </c:pt>
                <c:pt idx="44">
                  <c:v>1008.6902</c:v>
                </c:pt>
                <c:pt idx="45">
                  <c:v>1016.2758000000011</c:v>
                </c:pt>
                <c:pt idx="46">
                  <c:v>1022.4649999999989</c:v>
                </c:pt>
                <c:pt idx="47">
                  <c:v>1031.5879</c:v>
                </c:pt>
                <c:pt idx="48">
                  <c:v>1034.1769999999999</c:v>
                </c:pt>
                <c:pt idx="49">
                  <c:v>1036.6051</c:v>
                </c:pt>
                <c:pt idx="50">
                  <c:v>1042.473</c:v>
                </c:pt>
                <c:pt idx="51">
                  <c:v>1044.1858999999999</c:v>
                </c:pt>
                <c:pt idx="52">
                  <c:v>1047.9273000000001</c:v>
                </c:pt>
                <c:pt idx="53">
                  <c:v>1041.7027</c:v>
                </c:pt>
                <c:pt idx="54">
                  <c:v>1044.1053999999999</c:v>
                </c:pt>
                <c:pt idx="55">
                  <c:v>1050.5969</c:v>
                </c:pt>
                <c:pt idx="56">
                  <c:v>1061.8368</c:v>
                </c:pt>
                <c:pt idx="57">
                  <c:v>1064.4825000000001</c:v>
                </c:pt>
                <c:pt idx="58">
                  <c:v>1072.28</c:v>
                </c:pt>
                <c:pt idx="59">
                  <c:v>1075.6167</c:v>
                </c:pt>
                <c:pt idx="60">
                  <c:v>1071.5392999999999</c:v>
                </c:pt>
                <c:pt idx="61">
                  <c:v>1069.6939999999975</c:v>
                </c:pt>
                <c:pt idx="62">
                  <c:v>1068.2191</c:v>
                </c:pt>
                <c:pt idx="63">
                  <c:v>1067.5422999999998</c:v>
                </c:pt>
                <c:pt idx="64">
                  <c:v>1068.5648999999999</c:v>
                </c:pt>
                <c:pt idx="65">
                  <c:v>1070.0417</c:v>
                </c:pt>
                <c:pt idx="66">
                  <c:v>1073.4231</c:v>
                </c:pt>
                <c:pt idx="67">
                  <c:v>1076.8446999999999</c:v>
                </c:pt>
                <c:pt idx="68">
                  <c:v>1077.3791999999999</c:v>
                </c:pt>
                <c:pt idx="69">
                  <c:v>1070.8309999999999</c:v>
                </c:pt>
                <c:pt idx="70">
                  <c:v>1070.8709999999999</c:v>
                </c:pt>
                <c:pt idx="71">
                  <c:v>1069.9290000000001</c:v>
                </c:pt>
                <c:pt idx="72">
                  <c:v>1074.201</c:v>
                </c:pt>
                <c:pt idx="73">
                  <c:v>1073.9532999999999</c:v>
                </c:pt>
                <c:pt idx="74">
                  <c:v>1078.2280000000001</c:v>
                </c:pt>
                <c:pt idx="75">
                  <c:v>1078.547</c:v>
                </c:pt>
                <c:pt idx="76">
                  <c:v>1078.317</c:v>
                </c:pt>
                <c:pt idx="77">
                  <c:v>1077.0429999999999</c:v>
                </c:pt>
                <c:pt idx="78">
                  <c:v>1076.1209999999999</c:v>
                </c:pt>
                <c:pt idx="79">
                  <c:v>1077.2260000000001</c:v>
                </c:pt>
                <c:pt idx="80">
                  <c:v>1076.7750000000001</c:v>
                </c:pt>
                <c:pt idx="81">
                  <c:v>1073.9939999999999</c:v>
                </c:pt>
                <c:pt idx="82">
                  <c:v>1063.596</c:v>
                </c:pt>
                <c:pt idx="83">
                  <c:v>1058.1959999999999</c:v>
                </c:pt>
                <c:pt idx="84">
                  <c:v>1057.5519999999999</c:v>
                </c:pt>
                <c:pt idx="85">
                  <c:v>1057.5519999999999</c:v>
                </c:pt>
              </c:numCache>
            </c:numRef>
          </c:val>
        </c:ser>
        <c:marker val="1"/>
        <c:axId val="85997440"/>
        <c:axId val="85998976"/>
      </c:lineChart>
      <c:catAx>
        <c:axId val="85997440"/>
        <c:scaling>
          <c:orientation val="minMax"/>
        </c:scaling>
        <c:axPos val="b"/>
        <c:numFmt formatCode="yyyy\-m\-d;@" sourceLinked="1"/>
        <c:tickLblPos val="nextTo"/>
        <c:txPr>
          <a:bodyPr/>
          <a:lstStyle/>
          <a:p>
            <a:pPr>
              <a:defRPr sz="600"/>
            </a:pPr>
            <a:endParaRPr lang="zh-CN"/>
          </a:p>
        </c:txPr>
        <c:crossAx val="85998976"/>
        <c:crosses val="autoZero"/>
        <c:lblAlgn val="ctr"/>
        <c:lblOffset val="100"/>
        <c:tickLblSkip val="10"/>
      </c:catAx>
      <c:valAx>
        <c:axId val="85998976"/>
        <c:scaling>
          <c:orientation val="minMax"/>
        </c:scaling>
        <c:axPos val="l"/>
        <c:majorGridlines/>
        <c:numFmt formatCode="General" sourceLinked="1"/>
        <c:tickLblPos val="nextTo"/>
        <c:txPr>
          <a:bodyPr/>
          <a:lstStyle/>
          <a:p>
            <a:pPr>
              <a:defRPr sz="700"/>
            </a:pPr>
            <a:endParaRPr lang="zh-CN"/>
          </a:p>
        </c:txPr>
        <c:crossAx val="85997440"/>
        <c:crosses val="autoZero"/>
        <c:crossBetween val="between"/>
      </c:valAx>
      <c:valAx>
        <c:axId val="86004864"/>
        <c:scaling>
          <c:orientation val="minMax"/>
        </c:scaling>
        <c:axPos val="r"/>
        <c:numFmt formatCode="General" sourceLinked="1"/>
        <c:tickLblPos val="nextTo"/>
        <c:txPr>
          <a:bodyPr/>
          <a:lstStyle/>
          <a:p>
            <a:pPr>
              <a:defRPr sz="700"/>
            </a:pPr>
            <a:endParaRPr lang="zh-CN"/>
          </a:p>
        </c:txPr>
        <c:crossAx val="86006400"/>
        <c:crosses val="max"/>
        <c:crossBetween val="between"/>
      </c:valAx>
      <c:dateAx>
        <c:axId val="86006400"/>
        <c:scaling>
          <c:orientation val="minMax"/>
        </c:scaling>
        <c:delete val="1"/>
        <c:axPos val="b"/>
        <c:numFmt formatCode="yyyy\-m\-d;@" sourceLinked="1"/>
        <c:tickLblPos val="none"/>
        <c:crossAx val="86004864"/>
        <c:crosses val="autoZero"/>
        <c:auto val="1"/>
        <c:lblOffset val="100"/>
      </c:dateAx>
    </c:plotArea>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万得!$K$162:$K$247</c:f>
              <c:numCache>
                <c:formatCode>General</c:formatCode>
                <c:ptCount val="86"/>
                <c:pt idx="0">
                  <c:v>9.4000000000000177E-3</c:v>
                </c:pt>
                <c:pt idx="1">
                  <c:v>2.9899999999999999E-2</c:v>
                </c:pt>
                <c:pt idx="2">
                  <c:v>6.6699999999999995E-2</c:v>
                </c:pt>
                <c:pt idx="3">
                  <c:v>4.5800000000000014E-2</c:v>
                </c:pt>
                <c:pt idx="4">
                  <c:v>2.3599999999999993E-2</c:v>
                </c:pt>
                <c:pt idx="5">
                  <c:v>4.1199999999999987E-2</c:v>
                </c:pt>
                <c:pt idx="6">
                  <c:v>3.5500000000000004E-2</c:v>
                </c:pt>
                <c:pt idx="7">
                  <c:v>1.6400000000000001E-2</c:v>
                </c:pt>
                <c:pt idx="8">
                  <c:v>3.1300000000000001E-2</c:v>
                </c:pt>
                <c:pt idx="9">
                  <c:v>4.2600000000000013E-2</c:v>
                </c:pt>
                <c:pt idx="10">
                  <c:v>1.6600000000000038E-2</c:v>
                </c:pt>
                <c:pt idx="11">
                  <c:v>3.32E-2</c:v>
                </c:pt>
                <c:pt idx="12">
                  <c:v>2.1200000000000042E-2</c:v>
                </c:pt>
                <c:pt idx="13">
                  <c:v>1.72E-2</c:v>
                </c:pt>
                <c:pt idx="14">
                  <c:v>3.4700000000000002E-2</c:v>
                </c:pt>
                <c:pt idx="15">
                  <c:v>2.9000000000000001E-2</c:v>
                </c:pt>
                <c:pt idx="16">
                  <c:v>1.3100000000000021E-2</c:v>
                </c:pt>
                <c:pt idx="17">
                  <c:v>1.3200000000000024E-2</c:v>
                </c:pt>
                <c:pt idx="18">
                  <c:v>3.0599999999999999E-2</c:v>
                </c:pt>
                <c:pt idx="19">
                  <c:v>3.4200000000000001E-2</c:v>
                </c:pt>
                <c:pt idx="20">
                  <c:v>2.3800000000000002E-2</c:v>
                </c:pt>
                <c:pt idx="21">
                  <c:v>3.570000000000001E-2</c:v>
                </c:pt>
                <c:pt idx="22">
                  <c:v>2.2700000000000001E-2</c:v>
                </c:pt>
                <c:pt idx="23">
                  <c:v>2.2600000000000012E-2</c:v>
                </c:pt>
                <c:pt idx="24">
                  <c:v>1.4500000000000001E-2</c:v>
                </c:pt>
                <c:pt idx="25">
                  <c:v>2.2900000000000011E-2</c:v>
                </c:pt>
                <c:pt idx="26">
                  <c:v>4.2000000000000023E-2</c:v>
                </c:pt>
                <c:pt idx="27">
                  <c:v>6.1400000000000003E-2</c:v>
                </c:pt>
                <c:pt idx="28">
                  <c:v>4.6800000000000001E-2</c:v>
                </c:pt>
                <c:pt idx="29">
                  <c:v>4.7000000000000014E-2</c:v>
                </c:pt>
                <c:pt idx="30">
                  <c:v>1.2999999999999998E-2</c:v>
                </c:pt>
                <c:pt idx="31">
                  <c:v>1.5699999999999999E-2</c:v>
                </c:pt>
                <c:pt idx="32">
                  <c:v>4.02E-2</c:v>
                </c:pt>
                <c:pt idx="33">
                  <c:v>7.3700000000000029E-2</c:v>
                </c:pt>
                <c:pt idx="34">
                  <c:v>4.7500000000000014E-2</c:v>
                </c:pt>
                <c:pt idx="35">
                  <c:v>6.1400000000000003E-2</c:v>
                </c:pt>
                <c:pt idx="36">
                  <c:v>4.5999999999999999E-2</c:v>
                </c:pt>
                <c:pt idx="37">
                  <c:v>4.2600000000000013E-2</c:v>
                </c:pt>
                <c:pt idx="38">
                  <c:v>9.7200000000000022E-2</c:v>
                </c:pt>
                <c:pt idx="39">
                  <c:v>0.1376</c:v>
                </c:pt>
                <c:pt idx="40">
                  <c:v>9.8200000000000065E-2</c:v>
                </c:pt>
                <c:pt idx="41">
                  <c:v>7.4600000000000014E-2</c:v>
                </c:pt>
                <c:pt idx="42">
                  <c:v>3.95E-2</c:v>
                </c:pt>
                <c:pt idx="43">
                  <c:v>0.10770000000000016</c:v>
                </c:pt>
                <c:pt idx="44">
                  <c:v>2.4199999999999989E-2</c:v>
                </c:pt>
                <c:pt idx="45">
                  <c:v>0.10520000000000014</c:v>
                </c:pt>
                <c:pt idx="46">
                  <c:v>6.8599999999999994E-2</c:v>
                </c:pt>
                <c:pt idx="47">
                  <c:v>0.1258</c:v>
                </c:pt>
                <c:pt idx="48">
                  <c:v>9.1600000000000042E-2</c:v>
                </c:pt>
                <c:pt idx="49">
                  <c:v>8.6100000000000024E-2</c:v>
                </c:pt>
                <c:pt idx="50">
                  <c:v>0.10009999999999998</c:v>
                </c:pt>
                <c:pt idx="51">
                  <c:v>8.4700000000000067E-2</c:v>
                </c:pt>
                <c:pt idx="52">
                  <c:v>8.6500000000000007E-2</c:v>
                </c:pt>
                <c:pt idx="53">
                  <c:v>8.9800000000000046E-2</c:v>
                </c:pt>
                <c:pt idx="54">
                  <c:v>0.35450000000000031</c:v>
                </c:pt>
                <c:pt idx="55">
                  <c:v>0.35510000000000008</c:v>
                </c:pt>
                <c:pt idx="56">
                  <c:v>0.23130000000000001</c:v>
                </c:pt>
                <c:pt idx="57">
                  <c:v>0.23390000000000027</c:v>
                </c:pt>
                <c:pt idx="58">
                  <c:v>0.14100000000000001</c:v>
                </c:pt>
                <c:pt idx="59">
                  <c:v>0.38440000000000074</c:v>
                </c:pt>
                <c:pt idx="60">
                  <c:v>5.9800000000000117E-2</c:v>
                </c:pt>
                <c:pt idx="61">
                  <c:v>7.5700000000000031E-2</c:v>
                </c:pt>
                <c:pt idx="62">
                  <c:v>9.5800000000000024E-2</c:v>
                </c:pt>
                <c:pt idx="63">
                  <c:v>6.8500000000000019E-2</c:v>
                </c:pt>
                <c:pt idx="64">
                  <c:v>0.20870000000000027</c:v>
                </c:pt>
                <c:pt idx="65">
                  <c:v>0.2263</c:v>
                </c:pt>
                <c:pt idx="66">
                  <c:v>0.23369999999999999</c:v>
                </c:pt>
                <c:pt idx="67">
                  <c:v>8.2500000000000004E-2</c:v>
                </c:pt>
                <c:pt idx="68">
                  <c:v>6.5199999999999994E-2</c:v>
                </c:pt>
                <c:pt idx="69">
                  <c:v>7.3800000000000004E-2</c:v>
                </c:pt>
                <c:pt idx="70">
                  <c:v>0.16</c:v>
                </c:pt>
                <c:pt idx="71">
                  <c:v>0.15810000000000021</c:v>
                </c:pt>
                <c:pt idx="72">
                  <c:v>0.12470000000000017</c:v>
                </c:pt>
                <c:pt idx="73">
                  <c:v>0.2311</c:v>
                </c:pt>
                <c:pt idx="74">
                  <c:v>0.17469999999999999</c:v>
                </c:pt>
                <c:pt idx="75">
                  <c:v>0.24410000000000001</c:v>
                </c:pt>
                <c:pt idx="76">
                  <c:v>0.13550000000000001</c:v>
                </c:pt>
                <c:pt idx="77">
                  <c:v>0.21820000000000034</c:v>
                </c:pt>
                <c:pt idx="78">
                  <c:v>0.19170000000000001</c:v>
                </c:pt>
                <c:pt idx="79">
                  <c:v>0.1653</c:v>
                </c:pt>
                <c:pt idx="80">
                  <c:v>0.30430000000000074</c:v>
                </c:pt>
                <c:pt idx="81">
                  <c:v>0.18990000000000043</c:v>
                </c:pt>
                <c:pt idx="82">
                  <c:v>6.3600000000000004E-2</c:v>
                </c:pt>
                <c:pt idx="83">
                  <c:v>0.10370000000000014</c:v>
                </c:pt>
                <c:pt idx="84">
                  <c:v>0.11509999999999998</c:v>
                </c:pt>
                <c:pt idx="85">
                  <c:v>0</c:v>
                </c:pt>
              </c:numCache>
            </c:numRef>
          </c:val>
        </c:ser>
        <c:gapWidth val="100"/>
        <c:axId val="86055168"/>
        <c:axId val="86053632"/>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万得!$J$162:$J$247</c:f>
              <c:numCache>
                <c:formatCode>General</c:formatCode>
                <c:ptCount val="86"/>
                <c:pt idx="0">
                  <c:v>1000</c:v>
                </c:pt>
                <c:pt idx="1">
                  <c:v>999.32019999999875</c:v>
                </c:pt>
                <c:pt idx="2">
                  <c:v>993.27210000000002</c:v>
                </c:pt>
                <c:pt idx="3">
                  <c:v>987.14279999999997</c:v>
                </c:pt>
                <c:pt idx="4">
                  <c:v>989.28779999999995</c:v>
                </c:pt>
                <c:pt idx="5">
                  <c:v>994.13959999999997</c:v>
                </c:pt>
                <c:pt idx="6">
                  <c:v>1002.9862000000001</c:v>
                </c:pt>
                <c:pt idx="7">
                  <c:v>995.00040000000001</c:v>
                </c:pt>
                <c:pt idx="8">
                  <c:v>993.86099999999863</c:v>
                </c:pt>
                <c:pt idx="9">
                  <c:v>998.89279999999997</c:v>
                </c:pt>
                <c:pt idx="10">
                  <c:v>1002.7507000000005</c:v>
                </c:pt>
                <c:pt idx="11">
                  <c:v>1000.7399</c:v>
                </c:pt>
                <c:pt idx="12">
                  <c:v>1002.3961999999989</c:v>
                </c:pt>
                <c:pt idx="13">
                  <c:v>1003.3853</c:v>
                </c:pt>
                <c:pt idx="14">
                  <c:v>1005.7487000000011</c:v>
                </c:pt>
                <c:pt idx="15">
                  <c:v>1004.759</c:v>
                </c:pt>
                <c:pt idx="16">
                  <c:v>995.80079999999998</c:v>
                </c:pt>
                <c:pt idx="17">
                  <c:v>995.50119999999947</c:v>
                </c:pt>
                <c:pt idx="18">
                  <c:v>991.6413</c:v>
                </c:pt>
                <c:pt idx="19">
                  <c:v>990.59040000000005</c:v>
                </c:pt>
                <c:pt idx="20">
                  <c:v>995.14109999999948</c:v>
                </c:pt>
                <c:pt idx="21">
                  <c:v>994.17450000000053</c:v>
                </c:pt>
                <c:pt idx="22">
                  <c:v>1002.3504999999989</c:v>
                </c:pt>
                <c:pt idx="23">
                  <c:v>1001.7271</c:v>
                </c:pt>
                <c:pt idx="24">
                  <c:v>995.43249999999875</c:v>
                </c:pt>
                <c:pt idx="25">
                  <c:v>1000.0826</c:v>
                </c:pt>
                <c:pt idx="26">
                  <c:v>1007.4397</c:v>
                </c:pt>
                <c:pt idx="27">
                  <c:v>1008.3227000000001</c:v>
                </c:pt>
                <c:pt idx="28">
                  <c:v>1024.3562999999999</c:v>
                </c:pt>
                <c:pt idx="29">
                  <c:v>1021.4437</c:v>
                </c:pt>
                <c:pt idx="30">
                  <c:v>1024.0744999999974</c:v>
                </c:pt>
                <c:pt idx="31">
                  <c:v>1028.3806</c:v>
                </c:pt>
                <c:pt idx="32">
                  <c:v>1027.4730999999999</c:v>
                </c:pt>
                <c:pt idx="33">
                  <c:v>1031.3268</c:v>
                </c:pt>
                <c:pt idx="34">
                  <c:v>1034.5495000000001</c:v>
                </c:pt>
                <c:pt idx="35">
                  <c:v>1030.0916999999999</c:v>
                </c:pt>
                <c:pt idx="36">
                  <c:v>1030.2319</c:v>
                </c:pt>
                <c:pt idx="37">
                  <c:v>1029.739</c:v>
                </c:pt>
                <c:pt idx="38">
                  <c:v>1030.8935999999999</c:v>
                </c:pt>
                <c:pt idx="39">
                  <c:v>1027.3795</c:v>
                </c:pt>
                <c:pt idx="40">
                  <c:v>1027.1908999999998</c:v>
                </c:pt>
                <c:pt idx="41">
                  <c:v>1028.7098000000001</c:v>
                </c:pt>
                <c:pt idx="42">
                  <c:v>1028.6352999999999</c:v>
                </c:pt>
                <c:pt idx="43">
                  <c:v>1035.8492999999999</c:v>
                </c:pt>
                <c:pt idx="44">
                  <c:v>1039.4999</c:v>
                </c:pt>
                <c:pt idx="45">
                  <c:v>1041.4948999999999</c:v>
                </c:pt>
                <c:pt idx="46">
                  <c:v>1036.875</c:v>
                </c:pt>
                <c:pt idx="47">
                  <c:v>1048.008</c:v>
                </c:pt>
                <c:pt idx="48">
                  <c:v>1057.8186000000001</c:v>
                </c:pt>
                <c:pt idx="49">
                  <c:v>1051.9478000000001</c:v>
                </c:pt>
                <c:pt idx="50">
                  <c:v>1063.7677000000001</c:v>
                </c:pt>
                <c:pt idx="51">
                  <c:v>1064.6842999999972</c:v>
                </c:pt>
                <c:pt idx="52">
                  <c:v>1064.6181999999999</c:v>
                </c:pt>
                <c:pt idx="53">
                  <c:v>1062.1458</c:v>
                </c:pt>
                <c:pt idx="54">
                  <c:v>1080.8362999999999</c:v>
                </c:pt>
                <c:pt idx="55">
                  <c:v>1086.0926999999999</c:v>
                </c:pt>
                <c:pt idx="56">
                  <c:v>1088.3359</c:v>
                </c:pt>
                <c:pt idx="57">
                  <c:v>1089.4221</c:v>
                </c:pt>
                <c:pt idx="58">
                  <c:v>1094.2349999999999</c:v>
                </c:pt>
                <c:pt idx="59">
                  <c:v>1095.3623999999998</c:v>
                </c:pt>
                <c:pt idx="60">
                  <c:v>1093.4226000000001</c:v>
                </c:pt>
                <c:pt idx="61">
                  <c:v>1093.9335000000001</c:v>
                </c:pt>
                <c:pt idx="62">
                  <c:v>1104.8368</c:v>
                </c:pt>
                <c:pt idx="63">
                  <c:v>1108.2476000000001</c:v>
                </c:pt>
                <c:pt idx="64">
                  <c:v>1116.0502999999999</c:v>
                </c:pt>
                <c:pt idx="65">
                  <c:v>1117.3853999999999</c:v>
                </c:pt>
                <c:pt idx="66">
                  <c:v>1116.6127999999999</c:v>
                </c:pt>
                <c:pt idx="67">
                  <c:v>1124.7197000000001</c:v>
                </c:pt>
                <c:pt idx="68">
                  <c:v>1124.4292</c:v>
                </c:pt>
                <c:pt idx="69">
                  <c:v>1134.444</c:v>
                </c:pt>
                <c:pt idx="70">
                  <c:v>1136.704</c:v>
                </c:pt>
                <c:pt idx="71">
                  <c:v>1138.7719999999999</c:v>
                </c:pt>
                <c:pt idx="72">
                  <c:v>1143.73</c:v>
                </c:pt>
                <c:pt idx="73">
                  <c:v>1140.8636999999999</c:v>
                </c:pt>
                <c:pt idx="74">
                  <c:v>1140.3309999999999</c:v>
                </c:pt>
                <c:pt idx="75">
                  <c:v>1142.9870000000001</c:v>
                </c:pt>
                <c:pt idx="76">
                  <c:v>1171.0819999999999</c:v>
                </c:pt>
                <c:pt idx="77">
                  <c:v>1169.55</c:v>
                </c:pt>
                <c:pt idx="78">
                  <c:v>1163.9829999999999</c:v>
                </c:pt>
                <c:pt idx="79">
                  <c:v>1160.877</c:v>
                </c:pt>
                <c:pt idx="80">
                  <c:v>1165.155</c:v>
                </c:pt>
                <c:pt idx="81">
                  <c:v>1168.83</c:v>
                </c:pt>
                <c:pt idx="82">
                  <c:v>1149.5739999999998</c:v>
                </c:pt>
                <c:pt idx="83">
                  <c:v>1115.9960000000001</c:v>
                </c:pt>
                <c:pt idx="84">
                  <c:v>1128.6699999999998</c:v>
                </c:pt>
                <c:pt idx="85">
                  <c:v>1128.6699999999998</c:v>
                </c:pt>
              </c:numCache>
            </c:numRef>
          </c:val>
        </c:ser>
        <c:marker val="1"/>
        <c:axId val="86038016"/>
        <c:axId val="86039552"/>
      </c:lineChart>
      <c:catAx>
        <c:axId val="86038016"/>
        <c:scaling>
          <c:orientation val="minMax"/>
        </c:scaling>
        <c:axPos val="b"/>
        <c:numFmt formatCode="yyyy\-m\-d;@" sourceLinked="1"/>
        <c:tickLblPos val="nextTo"/>
        <c:txPr>
          <a:bodyPr/>
          <a:lstStyle/>
          <a:p>
            <a:pPr>
              <a:defRPr sz="600"/>
            </a:pPr>
            <a:endParaRPr lang="zh-CN"/>
          </a:p>
        </c:txPr>
        <c:crossAx val="86039552"/>
        <c:crosses val="autoZero"/>
        <c:lblAlgn val="ctr"/>
        <c:lblOffset val="100"/>
        <c:tickLblSkip val="10"/>
      </c:catAx>
      <c:valAx>
        <c:axId val="86039552"/>
        <c:scaling>
          <c:orientation val="minMax"/>
          <c:min val="900"/>
        </c:scaling>
        <c:axPos val="l"/>
        <c:majorGridlines/>
        <c:numFmt formatCode="General" sourceLinked="1"/>
        <c:tickLblPos val="nextTo"/>
        <c:txPr>
          <a:bodyPr/>
          <a:lstStyle/>
          <a:p>
            <a:pPr>
              <a:defRPr sz="700"/>
            </a:pPr>
            <a:endParaRPr lang="zh-CN"/>
          </a:p>
        </c:txPr>
        <c:crossAx val="86038016"/>
        <c:crosses val="autoZero"/>
        <c:crossBetween val="between"/>
      </c:valAx>
      <c:valAx>
        <c:axId val="86053632"/>
        <c:scaling>
          <c:orientation val="minMax"/>
        </c:scaling>
        <c:axPos val="r"/>
        <c:numFmt formatCode="General" sourceLinked="1"/>
        <c:tickLblPos val="nextTo"/>
        <c:txPr>
          <a:bodyPr/>
          <a:lstStyle/>
          <a:p>
            <a:pPr>
              <a:defRPr sz="700"/>
            </a:pPr>
            <a:endParaRPr lang="zh-CN"/>
          </a:p>
        </c:txPr>
        <c:crossAx val="86055168"/>
        <c:crosses val="max"/>
        <c:crossBetween val="between"/>
      </c:valAx>
      <c:dateAx>
        <c:axId val="86055168"/>
        <c:scaling>
          <c:orientation val="minMax"/>
        </c:scaling>
        <c:delete val="1"/>
        <c:axPos val="b"/>
        <c:numFmt formatCode="yyyy\-m\-d;@" sourceLinked="1"/>
        <c:tickLblPos val="none"/>
        <c:crossAx val="86053632"/>
        <c:crosses val="autoZero"/>
        <c:auto val="1"/>
        <c:lblOffset val="100"/>
      </c:dateAx>
    </c:plotArea>
    <c:plotVisOnly val="1"/>
    <c:dispBlanksAs val="gap"/>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万得!$M$162:$M$247</c:f>
              <c:numCache>
                <c:formatCode>General</c:formatCode>
                <c:ptCount val="86"/>
                <c:pt idx="0">
                  <c:v>8.4200000000000025E-2</c:v>
                </c:pt>
                <c:pt idx="1">
                  <c:v>3.9800000000000002E-2</c:v>
                </c:pt>
                <c:pt idx="2">
                  <c:v>4.5200000000000004E-2</c:v>
                </c:pt>
                <c:pt idx="3">
                  <c:v>0.13919999999999999</c:v>
                </c:pt>
                <c:pt idx="4">
                  <c:v>2.9800000000000011E-2</c:v>
                </c:pt>
                <c:pt idx="5">
                  <c:v>4.3800000000000013E-2</c:v>
                </c:pt>
                <c:pt idx="6">
                  <c:v>0.19320000000000001</c:v>
                </c:pt>
                <c:pt idx="7">
                  <c:v>4.9600000000000012E-2</c:v>
                </c:pt>
                <c:pt idx="8">
                  <c:v>8.6700000000000041E-2</c:v>
                </c:pt>
                <c:pt idx="9">
                  <c:v>5.4700000000000117E-2</c:v>
                </c:pt>
                <c:pt idx="10">
                  <c:v>4.4800000000000034E-2</c:v>
                </c:pt>
                <c:pt idx="11">
                  <c:v>4.0000000000000022E-2</c:v>
                </c:pt>
                <c:pt idx="12">
                  <c:v>4.9700000000000119E-2</c:v>
                </c:pt>
                <c:pt idx="13">
                  <c:v>2.9700000000000001E-2</c:v>
                </c:pt>
                <c:pt idx="14">
                  <c:v>2.8299999999999999E-2</c:v>
                </c:pt>
                <c:pt idx="15">
                  <c:v>4.8500000000000001E-2</c:v>
                </c:pt>
                <c:pt idx="16">
                  <c:v>2.5600000000000012E-2</c:v>
                </c:pt>
                <c:pt idx="17">
                  <c:v>3.2300000000000002E-2</c:v>
                </c:pt>
                <c:pt idx="18">
                  <c:v>2.9899999999999999E-2</c:v>
                </c:pt>
                <c:pt idx="19">
                  <c:v>0.15180000000000021</c:v>
                </c:pt>
                <c:pt idx="20">
                  <c:v>0.16139999999999999</c:v>
                </c:pt>
                <c:pt idx="21">
                  <c:v>0.1295</c:v>
                </c:pt>
                <c:pt idx="22">
                  <c:v>7.9400000000000123E-2</c:v>
                </c:pt>
                <c:pt idx="23">
                  <c:v>0.11219999999999998</c:v>
                </c:pt>
                <c:pt idx="24">
                  <c:v>7.7100000000000002E-2</c:v>
                </c:pt>
                <c:pt idx="25">
                  <c:v>5.7400000000000034E-2</c:v>
                </c:pt>
                <c:pt idx="26">
                  <c:v>0.10790000000000002</c:v>
                </c:pt>
                <c:pt idx="27">
                  <c:v>4.7600000000000003E-2</c:v>
                </c:pt>
                <c:pt idx="28">
                  <c:v>8.4800000000000028E-2</c:v>
                </c:pt>
                <c:pt idx="29">
                  <c:v>7.7100000000000002E-2</c:v>
                </c:pt>
                <c:pt idx="30">
                  <c:v>4.8800000000000003E-2</c:v>
                </c:pt>
                <c:pt idx="31">
                  <c:v>9.9200000000000024E-2</c:v>
                </c:pt>
                <c:pt idx="32">
                  <c:v>0.10770000000000016</c:v>
                </c:pt>
                <c:pt idx="33">
                  <c:v>0.1143</c:v>
                </c:pt>
                <c:pt idx="34">
                  <c:v>5.4200000000000012E-2</c:v>
                </c:pt>
                <c:pt idx="35">
                  <c:v>0.1603</c:v>
                </c:pt>
                <c:pt idx="36">
                  <c:v>0.1416</c:v>
                </c:pt>
                <c:pt idx="37">
                  <c:v>0.13109999999999999</c:v>
                </c:pt>
                <c:pt idx="38">
                  <c:v>6.1600000000000002E-2</c:v>
                </c:pt>
                <c:pt idx="39">
                  <c:v>0.11459999999999998</c:v>
                </c:pt>
                <c:pt idx="40">
                  <c:v>0.19939999999999999</c:v>
                </c:pt>
                <c:pt idx="41">
                  <c:v>0.1143</c:v>
                </c:pt>
                <c:pt idx="42">
                  <c:v>0.1053</c:v>
                </c:pt>
                <c:pt idx="43">
                  <c:v>8.8200000000000028E-2</c:v>
                </c:pt>
                <c:pt idx="44">
                  <c:v>9.4700000000000048E-2</c:v>
                </c:pt>
                <c:pt idx="45">
                  <c:v>0.16800000000000001</c:v>
                </c:pt>
                <c:pt idx="46">
                  <c:v>0.26800000000000002</c:v>
                </c:pt>
                <c:pt idx="47">
                  <c:v>0.48340000000000038</c:v>
                </c:pt>
                <c:pt idx="48">
                  <c:v>0.35720000000000002</c:v>
                </c:pt>
                <c:pt idx="49">
                  <c:v>0.10620000000000014</c:v>
                </c:pt>
                <c:pt idx="50">
                  <c:v>0.25260000000000005</c:v>
                </c:pt>
                <c:pt idx="51">
                  <c:v>0.1673</c:v>
                </c:pt>
                <c:pt idx="52">
                  <c:v>0.15680000000000024</c:v>
                </c:pt>
                <c:pt idx="53">
                  <c:v>0.28340000000000032</c:v>
                </c:pt>
                <c:pt idx="54">
                  <c:v>0.1736</c:v>
                </c:pt>
                <c:pt idx="55">
                  <c:v>0.69750000000000001</c:v>
                </c:pt>
                <c:pt idx="56">
                  <c:v>0.62380000000000124</c:v>
                </c:pt>
                <c:pt idx="57">
                  <c:v>0.52459999999999996</c:v>
                </c:pt>
                <c:pt idx="58">
                  <c:v>0.67980000000000174</c:v>
                </c:pt>
                <c:pt idx="59">
                  <c:v>0.55070000000000063</c:v>
                </c:pt>
                <c:pt idx="60">
                  <c:v>0.37500000000000056</c:v>
                </c:pt>
                <c:pt idx="61">
                  <c:v>0.13420000000000001</c:v>
                </c:pt>
                <c:pt idx="62">
                  <c:v>0.21480000000000021</c:v>
                </c:pt>
                <c:pt idx="63">
                  <c:v>0.1963</c:v>
                </c:pt>
                <c:pt idx="64">
                  <c:v>0.161</c:v>
                </c:pt>
                <c:pt idx="65">
                  <c:v>0.12060000000000012</c:v>
                </c:pt>
                <c:pt idx="66">
                  <c:v>0.17030000000000001</c:v>
                </c:pt>
                <c:pt idx="67">
                  <c:v>0.45170000000000005</c:v>
                </c:pt>
                <c:pt idx="68">
                  <c:v>0.17790000000000031</c:v>
                </c:pt>
                <c:pt idx="69">
                  <c:v>0.14219999999999999</c:v>
                </c:pt>
                <c:pt idx="70">
                  <c:v>0.10850000000000012</c:v>
                </c:pt>
                <c:pt idx="71">
                  <c:v>0.1555000000000003</c:v>
                </c:pt>
                <c:pt idx="72">
                  <c:v>2.5399999999999999E-2</c:v>
                </c:pt>
                <c:pt idx="73">
                  <c:v>7.7100000000000002E-2</c:v>
                </c:pt>
                <c:pt idx="74">
                  <c:v>9.0200000000000002E-2</c:v>
                </c:pt>
                <c:pt idx="75">
                  <c:v>7.640000000000001E-2</c:v>
                </c:pt>
                <c:pt idx="76">
                  <c:v>6.6699999999999995E-2</c:v>
                </c:pt>
                <c:pt idx="77">
                  <c:v>8.8500000000000231E-2</c:v>
                </c:pt>
                <c:pt idx="78">
                  <c:v>2.9100000000000001E-2</c:v>
                </c:pt>
                <c:pt idx="79">
                  <c:v>4.7900000000000012E-2</c:v>
                </c:pt>
                <c:pt idx="80">
                  <c:v>5.1400000000000001E-2</c:v>
                </c:pt>
                <c:pt idx="81">
                  <c:v>4.9000000000000092E-2</c:v>
                </c:pt>
                <c:pt idx="82">
                  <c:v>4.0599999999999997E-2</c:v>
                </c:pt>
                <c:pt idx="83">
                  <c:v>4.7000000000000014E-2</c:v>
                </c:pt>
                <c:pt idx="84">
                  <c:v>6.8900000000000003E-2</c:v>
                </c:pt>
                <c:pt idx="85">
                  <c:v>0</c:v>
                </c:pt>
              </c:numCache>
            </c:numRef>
          </c:val>
        </c:ser>
        <c:gapWidth val="100"/>
        <c:axId val="86095360"/>
        <c:axId val="86093824"/>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万得!$L$162:$L$247</c:f>
              <c:numCache>
                <c:formatCode>General</c:formatCode>
                <c:ptCount val="86"/>
                <c:pt idx="0">
                  <c:v>1000</c:v>
                </c:pt>
                <c:pt idx="1">
                  <c:v>998.39699999999948</c:v>
                </c:pt>
                <c:pt idx="2">
                  <c:v>1003.6171000000001</c:v>
                </c:pt>
                <c:pt idx="3">
                  <c:v>1017.4690000000001</c:v>
                </c:pt>
                <c:pt idx="4">
                  <c:v>1008.1092</c:v>
                </c:pt>
                <c:pt idx="5">
                  <c:v>997.55880000000002</c:v>
                </c:pt>
                <c:pt idx="6">
                  <c:v>1016.9805</c:v>
                </c:pt>
                <c:pt idx="7">
                  <c:v>1012.7657</c:v>
                </c:pt>
                <c:pt idx="8">
                  <c:v>1007.2766</c:v>
                </c:pt>
                <c:pt idx="9">
                  <c:v>999.64409999999998</c:v>
                </c:pt>
                <c:pt idx="10">
                  <c:v>1010.9580999999994</c:v>
                </c:pt>
                <c:pt idx="11">
                  <c:v>998.95139999999947</c:v>
                </c:pt>
                <c:pt idx="12">
                  <c:v>998.18190000000004</c:v>
                </c:pt>
                <c:pt idx="13">
                  <c:v>989.89480000000003</c:v>
                </c:pt>
                <c:pt idx="14">
                  <c:v>990.81129999999825</c:v>
                </c:pt>
                <c:pt idx="15">
                  <c:v>1001.5025000000001</c:v>
                </c:pt>
                <c:pt idx="16">
                  <c:v>996.99019999999996</c:v>
                </c:pt>
                <c:pt idx="17">
                  <c:v>993.39519999999948</c:v>
                </c:pt>
                <c:pt idx="18">
                  <c:v>1001.8084</c:v>
                </c:pt>
                <c:pt idx="19">
                  <c:v>990.75099999999998</c:v>
                </c:pt>
                <c:pt idx="20">
                  <c:v>989.42439999999999</c:v>
                </c:pt>
                <c:pt idx="21">
                  <c:v>989.83870000000002</c:v>
                </c:pt>
                <c:pt idx="22">
                  <c:v>977.78800000000126</c:v>
                </c:pt>
                <c:pt idx="23">
                  <c:v>978.64699999999948</c:v>
                </c:pt>
                <c:pt idx="24">
                  <c:v>983.02070000000003</c:v>
                </c:pt>
                <c:pt idx="25">
                  <c:v>983.07629999999949</c:v>
                </c:pt>
                <c:pt idx="26">
                  <c:v>981.2722</c:v>
                </c:pt>
                <c:pt idx="27">
                  <c:v>982.49400000000003</c:v>
                </c:pt>
                <c:pt idx="28">
                  <c:v>977.95709999999838</c:v>
                </c:pt>
                <c:pt idx="29">
                  <c:v>980.68299999999999</c:v>
                </c:pt>
                <c:pt idx="30">
                  <c:v>979.66359999999997</c:v>
                </c:pt>
                <c:pt idx="31">
                  <c:v>981.11980000000005</c:v>
                </c:pt>
                <c:pt idx="32">
                  <c:v>980.21190000000001</c:v>
                </c:pt>
                <c:pt idx="33">
                  <c:v>981.95119999999838</c:v>
                </c:pt>
                <c:pt idx="34">
                  <c:v>981.69970000000126</c:v>
                </c:pt>
                <c:pt idx="35">
                  <c:v>963.17980000000114</c:v>
                </c:pt>
                <c:pt idx="36">
                  <c:v>965.02269999999862</c:v>
                </c:pt>
                <c:pt idx="37">
                  <c:v>964.63890000000004</c:v>
                </c:pt>
                <c:pt idx="38">
                  <c:v>963.88300000000004</c:v>
                </c:pt>
                <c:pt idx="39">
                  <c:v>963.649</c:v>
                </c:pt>
                <c:pt idx="40">
                  <c:v>960.40909999999997</c:v>
                </c:pt>
                <c:pt idx="41">
                  <c:v>962.68380000000138</c:v>
                </c:pt>
                <c:pt idx="42">
                  <c:v>962.36739999999827</c:v>
                </c:pt>
                <c:pt idx="43">
                  <c:v>962.41539999999998</c:v>
                </c:pt>
                <c:pt idx="44">
                  <c:v>967.04330000000004</c:v>
                </c:pt>
                <c:pt idx="45">
                  <c:v>973.90940000000001</c:v>
                </c:pt>
                <c:pt idx="46">
                  <c:v>988.3338</c:v>
                </c:pt>
                <c:pt idx="47">
                  <c:v>996.87419999999997</c:v>
                </c:pt>
                <c:pt idx="48">
                  <c:v>999.86389999999949</c:v>
                </c:pt>
                <c:pt idx="49">
                  <c:v>999.32429999999874</c:v>
                </c:pt>
                <c:pt idx="50">
                  <c:v>1003.7877999999999</c:v>
                </c:pt>
                <c:pt idx="51">
                  <c:v>1004.1492</c:v>
                </c:pt>
                <c:pt idx="52">
                  <c:v>1003.7749000000011</c:v>
                </c:pt>
                <c:pt idx="53">
                  <c:v>1001.3607</c:v>
                </c:pt>
                <c:pt idx="54">
                  <c:v>1001.0898000000005</c:v>
                </c:pt>
                <c:pt idx="55">
                  <c:v>1008.7423</c:v>
                </c:pt>
                <c:pt idx="56">
                  <c:v>993.32009999999946</c:v>
                </c:pt>
                <c:pt idx="57">
                  <c:v>997.33259999999825</c:v>
                </c:pt>
                <c:pt idx="58">
                  <c:v>999.76289999999949</c:v>
                </c:pt>
                <c:pt idx="59">
                  <c:v>1009.5069</c:v>
                </c:pt>
                <c:pt idx="60">
                  <c:v>1006.5868</c:v>
                </c:pt>
                <c:pt idx="61">
                  <c:v>1001.0654</c:v>
                </c:pt>
                <c:pt idx="62">
                  <c:v>1000.258</c:v>
                </c:pt>
                <c:pt idx="63">
                  <c:v>1000.0489</c:v>
                </c:pt>
                <c:pt idx="64">
                  <c:v>1010.9111999999989</c:v>
                </c:pt>
                <c:pt idx="65">
                  <c:v>1013.1323</c:v>
                </c:pt>
                <c:pt idx="66">
                  <c:v>1014.5783000000013</c:v>
                </c:pt>
                <c:pt idx="67">
                  <c:v>1008.0723</c:v>
                </c:pt>
                <c:pt idx="68">
                  <c:v>1012.0454</c:v>
                </c:pt>
                <c:pt idx="69">
                  <c:v>1009.092</c:v>
                </c:pt>
                <c:pt idx="70">
                  <c:v>1008.4469999999988</c:v>
                </c:pt>
                <c:pt idx="71">
                  <c:v>1007.725</c:v>
                </c:pt>
                <c:pt idx="72">
                  <c:v>1009.9730000000005</c:v>
                </c:pt>
                <c:pt idx="73">
                  <c:v>1009.8383</c:v>
                </c:pt>
                <c:pt idx="74">
                  <c:v>1007.509</c:v>
                </c:pt>
                <c:pt idx="75">
                  <c:v>1007.232</c:v>
                </c:pt>
                <c:pt idx="76">
                  <c:v>1005.424</c:v>
                </c:pt>
                <c:pt idx="77">
                  <c:v>1006.002</c:v>
                </c:pt>
                <c:pt idx="78">
                  <c:v>997.81799999999862</c:v>
                </c:pt>
                <c:pt idx="79">
                  <c:v>999.37599999999998</c:v>
                </c:pt>
                <c:pt idx="80">
                  <c:v>998.01800000000003</c:v>
                </c:pt>
                <c:pt idx="81">
                  <c:v>999.12199999999996</c:v>
                </c:pt>
                <c:pt idx="82">
                  <c:v>991.13199999999949</c:v>
                </c:pt>
                <c:pt idx="83">
                  <c:v>987.33699999999862</c:v>
                </c:pt>
                <c:pt idx="84">
                  <c:v>986.75900000000001</c:v>
                </c:pt>
                <c:pt idx="85">
                  <c:v>986.75900000000001</c:v>
                </c:pt>
              </c:numCache>
            </c:numRef>
          </c:val>
        </c:ser>
        <c:marker val="1"/>
        <c:axId val="86086400"/>
        <c:axId val="86087936"/>
      </c:lineChart>
      <c:catAx>
        <c:axId val="86086400"/>
        <c:scaling>
          <c:orientation val="minMax"/>
        </c:scaling>
        <c:axPos val="b"/>
        <c:numFmt formatCode="yyyy\-m\-d;@" sourceLinked="1"/>
        <c:tickLblPos val="nextTo"/>
        <c:txPr>
          <a:bodyPr/>
          <a:lstStyle/>
          <a:p>
            <a:pPr>
              <a:defRPr sz="600"/>
            </a:pPr>
            <a:endParaRPr lang="zh-CN"/>
          </a:p>
        </c:txPr>
        <c:crossAx val="86087936"/>
        <c:crosses val="autoZero"/>
        <c:lblAlgn val="ctr"/>
        <c:lblOffset val="100"/>
        <c:tickLblSkip val="10"/>
      </c:catAx>
      <c:valAx>
        <c:axId val="86087936"/>
        <c:scaling>
          <c:orientation val="minMax"/>
        </c:scaling>
        <c:axPos val="l"/>
        <c:majorGridlines/>
        <c:numFmt formatCode="General" sourceLinked="1"/>
        <c:tickLblPos val="nextTo"/>
        <c:txPr>
          <a:bodyPr/>
          <a:lstStyle/>
          <a:p>
            <a:pPr>
              <a:defRPr sz="700"/>
            </a:pPr>
            <a:endParaRPr lang="zh-CN"/>
          </a:p>
        </c:txPr>
        <c:crossAx val="86086400"/>
        <c:crosses val="autoZero"/>
        <c:crossBetween val="between"/>
      </c:valAx>
      <c:valAx>
        <c:axId val="86093824"/>
        <c:scaling>
          <c:orientation val="minMax"/>
        </c:scaling>
        <c:axPos val="r"/>
        <c:numFmt formatCode="General" sourceLinked="1"/>
        <c:tickLblPos val="nextTo"/>
        <c:txPr>
          <a:bodyPr/>
          <a:lstStyle/>
          <a:p>
            <a:pPr>
              <a:defRPr sz="700"/>
            </a:pPr>
            <a:endParaRPr lang="zh-CN"/>
          </a:p>
        </c:txPr>
        <c:crossAx val="86095360"/>
        <c:crosses val="max"/>
        <c:crossBetween val="between"/>
      </c:valAx>
      <c:dateAx>
        <c:axId val="86095360"/>
        <c:scaling>
          <c:orientation val="minMax"/>
        </c:scaling>
        <c:delete val="1"/>
        <c:axPos val="b"/>
        <c:numFmt formatCode="yyyy\-m\-d;@" sourceLinked="1"/>
        <c:tickLblPos val="none"/>
        <c:crossAx val="86093824"/>
        <c:crosses val="autoZero"/>
        <c:auto val="1"/>
        <c:lblOffset val="100"/>
      </c:dateAx>
    </c:plotArea>
    <c:plotVisOnly val="1"/>
    <c:dispBlanksAs val="gap"/>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万得!$O$162:$O$247</c:f>
              <c:numCache>
                <c:formatCode>General</c:formatCode>
                <c:ptCount val="86"/>
                <c:pt idx="0">
                  <c:v>6.6000000000000034E-3</c:v>
                </c:pt>
                <c:pt idx="1">
                  <c:v>3.2000000000000058E-3</c:v>
                </c:pt>
                <c:pt idx="2">
                  <c:v>6.0800000000000014E-2</c:v>
                </c:pt>
                <c:pt idx="3">
                  <c:v>1.7100000000000001E-2</c:v>
                </c:pt>
                <c:pt idx="4">
                  <c:v>7.8000000000000109E-3</c:v>
                </c:pt>
                <c:pt idx="5">
                  <c:v>1.1800000000000031E-2</c:v>
                </c:pt>
                <c:pt idx="6">
                  <c:v>2.3900000000000001E-2</c:v>
                </c:pt>
                <c:pt idx="7">
                  <c:v>8.2000000000000007E-3</c:v>
                </c:pt>
                <c:pt idx="8">
                  <c:v>2.7900000000000012E-2</c:v>
                </c:pt>
                <c:pt idx="9">
                  <c:v>2.7900000000000012E-2</c:v>
                </c:pt>
                <c:pt idx="10">
                  <c:v>2.0400000000000001E-2</c:v>
                </c:pt>
                <c:pt idx="11">
                  <c:v>2.8299999999999999E-2</c:v>
                </c:pt>
                <c:pt idx="12">
                  <c:v>1.4900000000000005E-2</c:v>
                </c:pt>
                <c:pt idx="13">
                  <c:v>7.1000000000000004E-3</c:v>
                </c:pt>
                <c:pt idx="14">
                  <c:v>2.1800000000000049E-2</c:v>
                </c:pt>
                <c:pt idx="15">
                  <c:v>1.43E-2</c:v>
                </c:pt>
                <c:pt idx="16">
                  <c:v>8.6000000000000191E-3</c:v>
                </c:pt>
                <c:pt idx="17">
                  <c:v>8.1000000000000048E-3</c:v>
                </c:pt>
                <c:pt idx="18">
                  <c:v>1.2400000000000001E-2</c:v>
                </c:pt>
                <c:pt idx="19">
                  <c:v>2.0799999999999999E-2</c:v>
                </c:pt>
                <c:pt idx="20">
                  <c:v>1.4100000000000001E-2</c:v>
                </c:pt>
                <c:pt idx="21">
                  <c:v>9.8000000000000274E-3</c:v>
                </c:pt>
                <c:pt idx="22">
                  <c:v>1.3599999999999998E-2</c:v>
                </c:pt>
                <c:pt idx="23">
                  <c:v>1.370000000000003E-2</c:v>
                </c:pt>
                <c:pt idx="24">
                  <c:v>8.8000000000000213E-3</c:v>
                </c:pt>
                <c:pt idx="25">
                  <c:v>9.4000000000000177E-3</c:v>
                </c:pt>
                <c:pt idx="26">
                  <c:v>1.2999999999999998E-2</c:v>
                </c:pt>
                <c:pt idx="27">
                  <c:v>3.1000000000000048E-2</c:v>
                </c:pt>
                <c:pt idx="28">
                  <c:v>2.5800000000000045E-2</c:v>
                </c:pt>
                <c:pt idx="29">
                  <c:v>2.2900000000000011E-2</c:v>
                </c:pt>
                <c:pt idx="30">
                  <c:v>9.8000000000000274E-3</c:v>
                </c:pt>
                <c:pt idx="31">
                  <c:v>1.0100000000000001E-2</c:v>
                </c:pt>
                <c:pt idx="32">
                  <c:v>3.3300000000000003E-2</c:v>
                </c:pt>
                <c:pt idx="33">
                  <c:v>6.2900000000000011E-2</c:v>
                </c:pt>
                <c:pt idx="34">
                  <c:v>4.7100000000000003E-2</c:v>
                </c:pt>
                <c:pt idx="35">
                  <c:v>0.29070000000000001</c:v>
                </c:pt>
                <c:pt idx="36">
                  <c:v>2.7200000000000012E-2</c:v>
                </c:pt>
                <c:pt idx="37">
                  <c:v>3.2399999999999998E-2</c:v>
                </c:pt>
                <c:pt idx="38">
                  <c:v>7.51E-2</c:v>
                </c:pt>
                <c:pt idx="39">
                  <c:v>0.12479999999999999</c:v>
                </c:pt>
                <c:pt idx="40">
                  <c:v>8.4000000000000047E-2</c:v>
                </c:pt>
                <c:pt idx="41">
                  <c:v>9.8400000000000043E-2</c:v>
                </c:pt>
                <c:pt idx="42">
                  <c:v>5.7700000000000105E-2</c:v>
                </c:pt>
                <c:pt idx="43">
                  <c:v>0.1429000000000003</c:v>
                </c:pt>
                <c:pt idx="44">
                  <c:v>7.0300000000000112E-2</c:v>
                </c:pt>
                <c:pt idx="45">
                  <c:v>0.14600000000000021</c:v>
                </c:pt>
                <c:pt idx="46">
                  <c:v>0.90449999999999997</c:v>
                </c:pt>
                <c:pt idx="47">
                  <c:v>0.11370000000000002</c:v>
                </c:pt>
                <c:pt idx="48">
                  <c:v>6.1400000000000003E-2</c:v>
                </c:pt>
                <c:pt idx="49">
                  <c:v>5.5000000000000014E-2</c:v>
                </c:pt>
                <c:pt idx="50">
                  <c:v>8.0000000000000043E-2</c:v>
                </c:pt>
                <c:pt idx="51">
                  <c:v>7.0800000000000002E-2</c:v>
                </c:pt>
                <c:pt idx="52">
                  <c:v>4.8000000000000001E-2</c:v>
                </c:pt>
                <c:pt idx="53">
                  <c:v>9.4800000000000065E-2</c:v>
                </c:pt>
                <c:pt idx="54">
                  <c:v>0.13</c:v>
                </c:pt>
                <c:pt idx="55">
                  <c:v>0.26950000000000002</c:v>
                </c:pt>
                <c:pt idx="56">
                  <c:v>0.18400000000000027</c:v>
                </c:pt>
                <c:pt idx="57">
                  <c:v>0.17510000000000001</c:v>
                </c:pt>
                <c:pt idx="58">
                  <c:v>4.5900000000000003E-2</c:v>
                </c:pt>
                <c:pt idx="59">
                  <c:v>0.44540000000000002</c:v>
                </c:pt>
                <c:pt idx="60">
                  <c:v>9.1500000000000026E-2</c:v>
                </c:pt>
                <c:pt idx="61">
                  <c:v>9.4000000000000028E-2</c:v>
                </c:pt>
                <c:pt idx="62">
                  <c:v>8.6800000000000002E-2</c:v>
                </c:pt>
                <c:pt idx="63">
                  <c:v>6.5800000000000011E-2</c:v>
                </c:pt>
                <c:pt idx="64">
                  <c:v>0.21060000000000001</c:v>
                </c:pt>
                <c:pt idx="65">
                  <c:v>0.22189999999999999</c:v>
                </c:pt>
                <c:pt idx="66">
                  <c:v>0.19789999999999999</c:v>
                </c:pt>
                <c:pt idx="67">
                  <c:v>5.7700000000000105E-2</c:v>
                </c:pt>
                <c:pt idx="68">
                  <c:v>4.6100000000000002E-2</c:v>
                </c:pt>
                <c:pt idx="69">
                  <c:v>6.9800000000000112E-2</c:v>
                </c:pt>
                <c:pt idx="70">
                  <c:v>0.17100000000000001</c:v>
                </c:pt>
                <c:pt idx="71">
                  <c:v>0.14750000000000021</c:v>
                </c:pt>
                <c:pt idx="72">
                  <c:v>0.12540000000000001</c:v>
                </c:pt>
                <c:pt idx="73">
                  <c:v>0.23340000000000027</c:v>
                </c:pt>
                <c:pt idx="74">
                  <c:v>0.29930000000000062</c:v>
                </c:pt>
                <c:pt idx="75">
                  <c:v>0.24490000000000034</c:v>
                </c:pt>
                <c:pt idx="76">
                  <c:v>8.8100000000000067E-2</c:v>
                </c:pt>
                <c:pt idx="77">
                  <c:v>0.2041</c:v>
                </c:pt>
                <c:pt idx="78">
                  <c:v>0.17940000000000031</c:v>
                </c:pt>
                <c:pt idx="79">
                  <c:v>0.14750000000000021</c:v>
                </c:pt>
                <c:pt idx="80">
                  <c:v>0.23430000000000001</c:v>
                </c:pt>
                <c:pt idx="81">
                  <c:v>0.15050000000000024</c:v>
                </c:pt>
                <c:pt idx="82">
                  <c:v>5.5900000000000012E-2</c:v>
                </c:pt>
                <c:pt idx="83">
                  <c:v>8.1500000000000045E-2</c:v>
                </c:pt>
                <c:pt idx="84">
                  <c:v>0.1023</c:v>
                </c:pt>
                <c:pt idx="85">
                  <c:v>0</c:v>
                </c:pt>
              </c:numCache>
            </c:numRef>
          </c:val>
        </c:ser>
        <c:gapWidth val="100"/>
        <c:axId val="86180992"/>
        <c:axId val="86175104"/>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万得!$N$162:$N$247</c:f>
              <c:numCache>
                <c:formatCode>General</c:formatCode>
                <c:ptCount val="86"/>
                <c:pt idx="0">
                  <c:v>1000</c:v>
                </c:pt>
                <c:pt idx="1">
                  <c:v>998.77700000000004</c:v>
                </c:pt>
                <c:pt idx="2">
                  <c:v>994.61890000000005</c:v>
                </c:pt>
                <c:pt idx="3">
                  <c:v>992.42330000000004</c:v>
                </c:pt>
                <c:pt idx="4">
                  <c:v>992.29750000000001</c:v>
                </c:pt>
                <c:pt idx="5">
                  <c:v>993.05279999999948</c:v>
                </c:pt>
                <c:pt idx="6">
                  <c:v>992.93549999999948</c:v>
                </c:pt>
                <c:pt idx="7">
                  <c:v>987.245</c:v>
                </c:pt>
                <c:pt idx="8">
                  <c:v>980.25139999999999</c:v>
                </c:pt>
                <c:pt idx="9">
                  <c:v>980.58690000000001</c:v>
                </c:pt>
                <c:pt idx="10">
                  <c:v>980.50570000000005</c:v>
                </c:pt>
                <c:pt idx="11">
                  <c:v>979.49950000000001</c:v>
                </c:pt>
                <c:pt idx="12">
                  <c:v>975.11689999999999</c:v>
                </c:pt>
                <c:pt idx="13">
                  <c:v>979.59950000000003</c:v>
                </c:pt>
                <c:pt idx="14">
                  <c:v>975.68209999999999</c:v>
                </c:pt>
                <c:pt idx="15">
                  <c:v>977.01930000000004</c:v>
                </c:pt>
                <c:pt idx="16">
                  <c:v>971.81779999999947</c:v>
                </c:pt>
                <c:pt idx="17">
                  <c:v>975.04629999999827</c:v>
                </c:pt>
                <c:pt idx="18">
                  <c:v>976.26430000000005</c:v>
                </c:pt>
                <c:pt idx="19">
                  <c:v>975.72069999999997</c:v>
                </c:pt>
                <c:pt idx="20">
                  <c:v>978.54309999999998</c:v>
                </c:pt>
                <c:pt idx="21">
                  <c:v>981.12380000000053</c:v>
                </c:pt>
                <c:pt idx="22">
                  <c:v>980.09900000000005</c:v>
                </c:pt>
                <c:pt idx="23">
                  <c:v>981.39970000000005</c:v>
                </c:pt>
                <c:pt idx="24">
                  <c:v>974.80639999999948</c:v>
                </c:pt>
                <c:pt idx="25">
                  <c:v>972.73590000000002</c:v>
                </c:pt>
                <c:pt idx="26">
                  <c:v>968.93809999999996</c:v>
                </c:pt>
                <c:pt idx="27">
                  <c:v>966.44149999999888</c:v>
                </c:pt>
                <c:pt idx="28">
                  <c:v>970.50030000000004</c:v>
                </c:pt>
                <c:pt idx="29">
                  <c:v>972.27509999999995</c:v>
                </c:pt>
                <c:pt idx="30">
                  <c:v>972.83359999999948</c:v>
                </c:pt>
                <c:pt idx="31">
                  <c:v>992.05799999999874</c:v>
                </c:pt>
                <c:pt idx="32">
                  <c:v>986.68380000000138</c:v>
                </c:pt>
                <c:pt idx="33">
                  <c:v>990.47609999999997</c:v>
                </c:pt>
                <c:pt idx="34">
                  <c:v>990.98649999999998</c:v>
                </c:pt>
                <c:pt idx="35">
                  <c:v>988.23360000000002</c:v>
                </c:pt>
                <c:pt idx="36">
                  <c:v>988.15599999999949</c:v>
                </c:pt>
                <c:pt idx="37">
                  <c:v>991.51829999999939</c:v>
                </c:pt>
                <c:pt idx="38">
                  <c:v>990.46589999999946</c:v>
                </c:pt>
                <c:pt idx="39">
                  <c:v>968.83209999999838</c:v>
                </c:pt>
                <c:pt idx="40">
                  <c:v>976.06349999999998</c:v>
                </c:pt>
                <c:pt idx="41">
                  <c:v>978.06239999999946</c:v>
                </c:pt>
                <c:pt idx="42">
                  <c:v>982.65709999999888</c:v>
                </c:pt>
                <c:pt idx="43">
                  <c:v>993.06729999999811</c:v>
                </c:pt>
                <c:pt idx="44">
                  <c:v>986.31799999999862</c:v>
                </c:pt>
                <c:pt idx="45">
                  <c:v>993.30599999999947</c:v>
                </c:pt>
                <c:pt idx="46">
                  <c:v>987.03659999999888</c:v>
                </c:pt>
                <c:pt idx="47">
                  <c:v>993.42319999999938</c:v>
                </c:pt>
                <c:pt idx="48">
                  <c:v>996.12339999999995</c:v>
                </c:pt>
                <c:pt idx="49">
                  <c:v>995.34259999999824</c:v>
                </c:pt>
                <c:pt idx="50">
                  <c:v>1008.1625999999987</c:v>
                </c:pt>
                <c:pt idx="51">
                  <c:v>1011.9015000000001</c:v>
                </c:pt>
                <c:pt idx="52">
                  <c:v>1010.8693999999994</c:v>
                </c:pt>
                <c:pt idx="53">
                  <c:v>1011.4575999999983</c:v>
                </c:pt>
                <c:pt idx="54">
                  <c:v>1012.2378</c:v>
                </c:pt>
                <c:pt idx="55">
                  <c:v>1022.895</c:v>
                </c:pt>
                <c:pt idx="56">
                  <c:v>1020.6644</c:v>
                </c:pt>
                <c:pt idx="57">
                  <c:v>1017.5478000000001</c:v>
                </c:pt>
                <c:pt idx="58">
                  <c:v>1021.3368999999989</c:v>
                </c:pt>
                <c:pt idx="59">
                  <c:v>1034.2933999999998</c:v>
                </c:pt>
                <c:pt idx="60">
                  <c:v>1034.0141999999998</c:v>
                </c:pt>
                <c:pt idx="61">
                  <c:v>1027.9742999999999</c:v>
                </c:pt>
                <c:pt idx="62">
                  <c:v>1035.7311</c:v>
                </c:pt>
                <c:pt idx="63">
                  <c:v>1036.8405</c:v>
                </c:pt>
                <c:pt idx="64">
                  <c:v>1034.3715999999999</c:v>
                </c:pt>
                <c:pt idx="65">
                  <c:v>1033.7816</c:v>
                </c:pt>
                <c:pt idx="66">
                  <c:v>1027.1606999999999</c:v>
                </c:pt>
                <c:pt idx="67">
                  <c:v>1033.5203999999999</c:v>
                </c:pt>
                <c:pt idx="68">
                  <c:v>1039.7722999999999</c:v>
                </c:pt>
                <c:pt idx="69">
                  <c:v>1037.096</c:v>
                </c:pt>
                <c:pt idx="70">
                  <c:v>1036.287</c:v>
                </c:pt>
                <c:pt idx="71">
                  <c:v>1034.1659999999999</c:v>
                </c:pt>
                <c:pt idx="72">
                  <c:v>1050.6469999999999</c:v>
                </c:pt>
                <c:pt idx="73">
                  <c:v>1048.9554000000001</c:v>
                </c:pt>
                <c:pt idx="74">
                  <c:v>1052.27</c:v>
                </c:pt>
                <c:pt idx="75">
                  <c:v>1056.414</c:v>
                </c:pt>
                <c:pt idx="76">
                  <c:v>1065.8809999999999</c:v>
                </c:pt>
                <c:pt idx="77">
                  <c:v>1066.8969999999999</c:v>
                </c:pt>
                <c:pt idx="78">
                  <c:v>1081.4480000000001</c:v>
                </c:pt>
                <c:pt idx="79">
                  <c:v>1095.0039999999999</c:v>
                </c:pt>
                <c:pt idx="80">
                  <c:v>1099.107</c:v>
                </c:pt>
                <c:pt idx="81">
                  <c:v>1113.1489999999999</c:v>
                </c:pt>
                <c:pt idx="82">
                  <c:v>1106.914</c:v>
                </c:pt>
                <c:pt idx="83">
                  <c:v>1094.357</c:v>
                </c:pt>
                <c:pt idx="84">
                  <c:v>1108.46</c:v>
                </c:pt>
                <c:pt idx="85">
                  <c:v>1108.46</c:v>
                </c:pt>
              </c:numCache>
            </c:numRef>
          </c:val>
        </c:ser>
        <c:marker val="1"/>
        <c:axId val="86172032"/>
        <c:axId val="86173568"/>
      </c:lineChart>
      <c:catAx>
        <c:axId val="86172032"/>
        <c:scaling>
          <c:orientation val="minMax"/>
        </c:scaling>
        <c:axPos val="b"/>
        <c:numFmt formatCode="yyyy\-m\-d;@" sourceLinked="1"/>
        <c:tickLblPos val="nextTo"/>
        <c:txPr>
          <a:bodyPr/>
          <a:lstStyle/>
          <a:p>
            <a:pPr>
              <a:defRPr sz="600"/>
            </a:pPr>
            <a:endParaRPr lang="zh-CN"/>
          </a:p>
        </c:txPr>
        <c:crossAx val="86173568"/>
        <c:crosses val="autoZero"/>
        <c:lblAlgn val="ctr"/>
        <c:lblOffset val="100"/>
        <c:tickLblSkip val="10"/>
      </c:catAx>
      <c:valAx>
        <c:axId val="86173568"/>
        <c:scaling>
          <c:orientation val="minMax"/>
        </c:scaling>
        <c:axPos val="l"/>
        <c:majorGridlines/>
        <c:numFmt formatCode="General" sourceLinked="1"/>
        <c:tickLblPos val="nextTo"/>
        <c:txPr>
          <a:bodyPr/>
          <a:lstStyle/>
          <a:p>
            <a:pPr>
              <a:defRPr sz="700"/>
            </a:pPr>
            <a:endParaRPr lang="zh-CN"/>
          </a:p>
        </c:txPr>
        <c:crossAx val="86172032"/>
        <c:crosses val="autoZero"/>
        <c:crossBetween val="between"/>
      </c:valAx>
      <c:valAx>
        <c:axId val="86175104"/>
        <c:scaling>
          <c:orientation val="minMax"/>
        </c:scaling>
        <c:axPos val="r"/>
        <c:numFmt formatCode="General" sourceLinked="1"/>
        <c:tickLblPos val="nextTo"/>
        <c:txPr>
          <a:bodyPr/>
          <a:lstStyle/>
          <a:p>
            <a:pPr>
              <a:defRPr sz="700"/>
            </a:pPr>
            <a:endParaRPr lang="zh-CN"/>
          </a:p>
        </c:txPr>
        <c:crossAx val="86180992"/>
        <c:crosses val="max"/>
        <c:crossBetween val="between"/>
      </c:valAx>
      <c:dateAx>
        <c:axId val="86180992"/>
        <c:scaling>
          <c:orientation val="minMax"/>
        </c:scaling>
        <c:delete val="1"/>
        <c:axPos val="b"/>
        <c:numFmt formatCode="yyyy\-m\-d;@" sourceLinked="1"/>
        <c:tickLblPos val="none"/>
        <c:crossAx val="86175104"/>
        <c:crosses val="autoZero"/>
        <c:auto val="1"/>
        <c:lblOffset val="100"/>
      </c:dateAx>
    </c:plotArea>
    <c:plotVisOnly val="1"/>
    <c:dispBlanksAs val="gap"/>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万得!$Q$162:$Q$247</c:f>
              <c:numCache>
                <c:formatCode>General</c:formatCode>
                <c:ptCount val="86"/>
                <c:pt idx="0">
                  <c:v>1.3800000000000031E-2</c:v>
                </c:pt>
                <c:pt idx="1">
                  <c:v>1.4600000000000005E-2</c:v>
                </c:pt>
                <c:pt idx="2">
                  <c:v>1.6299999999999999E-2</c:v>
                </c:pt>
                <c:pt idx="3">
                  <c:v>2.41E-2</c:v>
                </c:pt>
                <c:pt idx="4">
                  <c:v>5.4200000000000012E-2</c:v>
                </c:pt>
                <c:pt idx="5">
                  <c:v>1.4500000000000001E-2</c:v>
                </c:pt>
                <c:pt idx="6">
                  <c:v>2.9200000000000011E-2</c:v>
                </c:pt>
                <c:pt idx="7">
                  <c:v>1.4500000000000001E-2</c:v>
                </c:pt>
                <c:pt idx="8">
                  <c:v>2.01E-2</c:v>
                </c:pt>
                <c:pt idx="9">
                  <c:v>1.4E-2</c:v>
                </c:pt>
                <c:pt idx="10">
                  <c:v>1.9599999999999999E-2</c:v>
                </c:pt>
                <c:pt idx="11">
                  <c:v>1.2200000000000001E-2</c:v>
                </c:pt>
                <c:pt idx="12">
                  <c:v>1.6000000000000021E-2</c:v>
                </c:pt>
                <c:pt idx="13">
                  <c:v>2.3599999999999993E-2</c:v>
                </c:pt>
                <c:pt idx="14">
                  <c:v>1.5500000000000024E-2</c:v>
                </c:pt>
                <c:pt idx="15">
                  <c:v>1.6100000000000034E-2</c:v>
                </c:pt>
                <c:pt idx="16">
                  <c:v>4.1800000000000004E-2</c:v>
                </c:pt>
                <c:pt idx="17">
                  <c:v>1.1400000000000026E-2</c:v>
                </c:pt>
                <c:pt idx="18">
                  <c:v>6.6000000000000034E-3</c:v>
                </c:pt>
                <c:pt idx="19">
                  <c:v>3.2000000000000058E-3</c:v>
                </c:pt>
                <c:pt idx="20">
                  <c:v>5.9000000000000129E-3</c:v>
                </c:pt>
                <c:pt idx="21">
                  <c:v>1.72E-2</c:v>
                </c:pt>
                <c:pt idx="22">
                  <c:v>9.9000000000000216E-3</c:v>
                </c:pt>
                <c:pt idx="23">
                  <c:v>1.5100000000000021E-2</c:v>
                </c:pt>
                <c:pt idx="24">
                  <c:v>1.1400000000000026E-2</c:v>
                </c:pt>
                <c:pt idx="25">
                  <c:v>0.1154</c:v>
                </c:pt>
                <c:pt idx="26">
                  <c:v>3.7200000000000052E-2</c:v>
                </c:pt>
                <c:pt idx="27">
                  <c:v>1.3400000000000025E-2</c:v>
                </c:pt>
                <c:pt idx="28">
                  <c:v>2.8299999999999999E-2</c:v>
                </c:pt>
                <c:pt idx="29">
                  <c:v>5.5600000000000004E-2</c:v>
                </c:pt>
                <c:pt idx="30">
                  <c:v>1.6000000000000021E-2</c:v>
                </c:pt>
                <c:pt idx="31">
                  <c:v>3.5099999999999999E-2</c:v>
                </c:pt>
                <c:pt idx="32">
                  <c:v>4.2600000000000013E-2</c:v>
                </c:pt>
                <c:pt idx="33">
                  <c:v>1.9199999999999998E-2</c:v>
                </c:pt>
                <c:pt idx="34">
                  <c:v>3.0599999999999999E-2</c:v>
                </c:pt>
                <c:pt idx="35">
                  <c:v>3.0700000000000002E-2</c:v>
                </c:pt>
                <c:pt idx="36">
                  <c:v>2.7600000000000059E-2</c:v>
                </c:pt>
                <c:pt idx="37">
                  <c:v>2.2800000000000049E-2</c:v>
                </c:pt>
                <c:pt idx="38">
                  <c:v>2.86E-2</c:v>
                </c:pt>
                <c:pt idx="39">
                  <c:v>1.8300000000000021E-2</c:v>
                </c:pt>
                <c:pt idx="40">
                  <c:v>5.0500000000000003E-2</c:v>
                </c:pt>
                <c:pt idx="41">
                  <c:v>2.4199999999999989E-2</c:v>
                </c:pt>
                <c:pt idx="42">
                  <c:v>3.4300000000000004E-2</c:v>
                </c:pt>
                <c:pt idx="43">
                  <c:v>4.0599999999999997E-2</c:v>
                </c:pt>
                <c:pt idx="44">
                  <c:v>4.9300000000000101E-2</c:v>
                </c:pt>
                <c:pt idx="45">
                  <c:v>7.1800000000000003E-2</c:v>
                </c:pt>
                <c:pt idx="46">
                  <c:v>7.900000000000014E-2</c:v>
                </c:pt>
                <c:pt idx="47">
                  <c:v>7.1599999999999997E-2</c:v>
                </c:pt>
                <c:pt idx="48">
                  <c:v>0.111</c:v>
                </c:pt>
                <c:pt idx="49">
                  <c:v>9.5300000000000024E-2</c:v>
                </c:pt>
                <c:pt idx="50">
                  <c:v>6.5800000000000011E-2</c:v>
                </c:pt>
                <c:pt idx="51">
                  <c:v>9.8800000000000068E-2</c:v>
                </c:pt>
                <c:pt idx="52">
                  <c:v>4.4500000000000033E-2</c:v>
                </c:pt>
                <c:pt idx="53">
                  <c:v>3.49E-2</c:v>
                </c:pt>
                <c:pt idx="54">
                  <c:v>3.5900000000000001E-2</c:v>
                </c:pt>
                <c:pt idx="55">
                  <c:v>5.7800000000000094E-2</c:v>
                </c:pt>
                <c:pt idx="56">
                  <c:v>4.3500000000000004E-2</c:v>
                </c:pt>
                <c:pt idx="57">
                  <c:v>5.6400000000000013E-2</c:v>
                </c:pt>
                <c:pt idx="58">
                  <c:v>7.3200000000000001E-2</c:v>
                </c:pt>
                <c:pt idx="59">
                  <c:v>6.0500000000000012E-2</c:v>
                </c:pt>
                <c:pt idx="60">
                  <c:v>8.9700000000000182E-2</c:v>
                </c:pt>
                <c:pt idx="61">
                  <c:v>9.8600000000000243E-2</c:v>
                </c:pt>
                <c:pt idx="62">
                  <c:v>5.5600000000000004E-2</c:v>
                </c:pt>
                <c:pt idx="63">
                  <c:v>0.12740000000000001</c:v>
                </c:pt>
                <c:pt idx="64">
                  <c:v>5.3900000000000003E-2</c:v>
                </c:pt>
                <c:pt idx="65">
                  <c:v>0.1153</c:v>
                </c:pt>
                <c:pt idx="66">
                  <c:v>9.3900000000000067E-2</c:v>
                </c:pt>
                <c:pt idx="67">
                  <c:v>6.4100000000000004E-2</c:v>
                </c:pt>
                <c:pt idx="68">
                  <c:v>0.17750000000000021</c:v>
                </c:pt>
                <c:pt idx="69">
                  <c:v>0.16880000000000001</c:v>
                </c:pt>
                <c:pt idx="70">
                  <c:v>8.4000000000000047E-2</c:v>
                </c:pt>
                <c:pt idx="71">
                  <c:v>1.4600000000000005E-2</c:v>
                </c:pt>
                <c:pt idx="72">
                  <c:v>1.9599999999999999E-2</c:v>
                </c:pt>
                <c:pt idx="73">
                  <c:v>4.3400000000000001E-2</c:v>
                </c:pt>
                <c:pt idx="74">
                  <c:v>2.86E-2</c:v>
                </c:pt>
                <c:pt idx="75">
                  <c:v>5.3900000000000003E-2</c:v>
                </c:pt>
                <c:pt idx="76">
                  <c:v>5.5700000000000034E-2</c:v>
                </c:pt>
                <c:pt idx="77">
                  <c:v>3.44E-2</c:v>
                </c:pt>
                <c:pt idx="78">
                  <c:v>5.0900000000000001E-2</c:v>
                </c:pt>
                <c:pt idx="79">
                  <c:v>1.5599999999999998E-2</c:v>
                </c:pt>
                <c:pt idx="80">
                  <c:v>4.4200000000000003E-2</c:v>
                </c:pt>
                <c:pt idx="81">
                  <c:v>1.0300000000000005E-2</c:v>
                </c:pt>
                <c:pt idx="82">
                  <c:v>1.9699999999999999E-2</c:v>
                </c:pt>
                <c:pt idx="83">
                  <c:v>2.0799999999999999E-2</c:v>
                </c:pt>
                <c:pt idx="84">
                  <c:v>2.8299999999999999E-2</c:v>
                </c:pt>
                <c:pt idx="85">
                  <c:v>0</c:v>
                </c:pt>
              </c:numCache>
            </c:numRef>
          </c:val>
        </c:ser>
        <c:gapWidth val="100"/>
        <c:axId val="86208896"/>
        <c:axId val="86207104"/>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万得!$P$162:$P$247</c:f>
              <c:numCache>
                <c:formatCode>General</c:formatCode>
                <c:ptCount val="86"/>
                <c:pt idx="0">
                  <c:v>1000</c:v>
                </c:pt>
                <c:pt idx="1">
                  <c:v>999.83859999999947</c:v>
                </c:pt>
                <c:pt idx="2">
                  <c:v>998.54930000000002</c:v>
                </c:pt>
                <c:pt idx="3">
                  <c:v>999.29650000000004</c:v>
                </c:pt>
                <c:pt idx="4">
                  <c:v>998.42229999999802</c:v>
                </c:pt>
                <c:pt idx="5">
                  <c:v>998.37919999999997</c:v>
                </c:pt>
                <c:pt idx="6">
                  <c:v>986.60329999999999</c:v>
                </c:pt>
                <c:pt idx="7">
                  <c:v>985.46239999999875</c:v>
                </c:pt>
                <c:pt idx="8">
                  <c:v>984.5779</c:v>
                </c:pt>
                <c:pt idx="9">
                  <c:v>988.60860000000002</c:v>
                </c:pt>
                <c:pt idx="10">
                  <c:v>987.82839999999999</c:v>
                </c:pt>
                <c:pt idx="11">
                  <c:v>987.41830000000004</c:v>
                </c:pt>
                <c:pt idx="12">
                  <c:v>985.17680000000053</c:v>
                </c:pt>
                <c:pt idx="13">
                  <c:v>984.14719999999875</c:v>
                </c:pt>
                <c:pt idx="14">
                  <c:v>980.79570000000126</c:v>
                </c:pt>
                <c:pt idx="15">
                  <c:v>980.65909999999997</c:v>
                </c:pt>
                <c:pt idx="16">
                  <c:v>958.63940000000002</c:v>
                </c:pt>
                <c:pt idx="17">
                  <c:v>959.02159999999947</c:v>
                </c:pt>
                <c:pt idx="18">
                  <c:v>954.68310000000054</c:v>
                </c:pt>
                <c:pt idx="19">
                  <c:v>955.37180000000001</c:v>
                </c:pt>
                <c:pt idx="20">
                  <c:v>956.71579999999994</c:v>
                </c:pt>
                <c:pt idx="21">
                  <c:v>945.495</c:v>
                </c:pt>
                <c:pt idx="22">
                  <c:v>946.40059999999949</c:v>
                </c:pt>
                <c:pt idx="23">
                  <c:v>945.35879999999997</c:v>
                </c:pt>
                <c:pt idx="24">
                  <c:v>945.28050000000053</c:v>
                </c:pt>
                <c:pt idx="25">
                  <c:v>945.46849999999949</c:v>
                </c:pt>
                <c:pt idx="26">
                  <c:v>947.34639999999888</c:v>
                </c:pt>
                <c:pt idx="27">
                  <c:v>947.2423</c:v>
                </c:pt>
                <c:pt idx="28">
                  <c:v>949.13530000000003</c:v>
                </c:pt>
                <c:pt idx="29">
                  <c:v>956.19190000000003</c:v>
                </c:pt>
                <c:pt idx="30">
                  <c:v>954.86649999999827</c:v>
                </c:pt>
                <c:pt idx="31">
                  <c:v>958.09180000000003</c:v>
                </c:pt>
                <c:pt idx="32">
                  <c:v>961.7242</c:v>
                </c:pt>
                <c:pt idx="33">
                  <c:v>964.68290000000002</c:v>
                </c:pt>
                <c:pt idx="34">
                  <c:v>964.35519999999838</c:v>
                </c:pt>
                <c:pt idx="35">
                  <c:v>968.89890000000003</c:v>
                </c:pt>
                <c:pt idx="36">
                  <c:v>968.35909999999888</c:v>
                </c:pt>
                <c:pt idx="37">
                  <c:v>967.74490000000003</c:v>
                </c:pt>
                <c:pt idx="38">
                  <c:v>969.30769999999802</c:v>
                </c:pt>
                <c:pt idx="39">
                  <c:v>967.80359999999996</c:v>
                </c:pt>
                <c:pt idx="40">
                  <c:v>970.44199999999876</c:v>
                </c:pt>
                <c:pt idx="41">
                  <c:v>970.43099999999947</c:v>
                </c:pt>
                <c:pt idx="42">
                  <c:v>971.01469999999949</c:v>
                </c:pt>
                <c:pt idx="43">
                  <c:v>971.73340000000053</c:v>
                </c:pt>
                <c:pt idx="44">
                  <c:v>970.32009999999946</c:v>
                </c:pt>
                <c:pt idx="45">
                  <c:v>966.73919999999998</c:v>
                </c:pt>
                <c:pt idx="46">
                  <c:v>962.11469999999997</c:v>
                </c:pt>
                <c:pt idx="47">
                  <c:v>963.02350000000001</c:v>
                </c:pt>
                <c:pt idx="48">
                  <c:v>978.73090000000002</c:v>
                </c:pt>
                <c:pt idx="49">
                  <c:v>985.26549999999997</c:v>
                </c:pt>
                <c:pt idx="50">
                  <c:v>981.38689999999997</c:v>
                </c:pt>
                <c:pt idx="51">
                  <c:v>975.86129999999798</c:v>
                </c:pt>
                <c:pt idx="52">
                  <c:v>974.56830000000002</c:v>
                </c:pt>
                <c:pt idx="53">
                  <c:v>971.57940000000053</c:v>
                </c:pt>
                <c:pt idx="54">
                  <c:v>972.80759999999839</c:v>
                </c:pt>
                <c:pt idx="55">
                  <c:v>972.41149999999948</c:v>
                </c:pt>
                <c:pt idx="56">
                  <c:v>973.50879999999995</c:v>
                </c:pt>
                <c:pt idx="57">
                  <c:v>972.98270000000002</c:v>
                </c:pt>
                <c:pt idx="58">
                  <c:v>976.16589999999997</c:v>
                </c:pt>
                <c:pt idx="59">
                  <c:v>977.92899999999997</c:v>
                </c:pt>
                <c:pt idx="60">
                  <c:v>974.7405</c:v>
                </c:pt>
                <c:pt idx="61">
                  <c:v>977.44909999999948</c:v>
                </c:pt>
                <c:pt idx="62">
                  <c:v>979.25759999999946</c:v>
                </c:pt>
                <c:pt idx="63">
                  <c:v>976.45409999999947</c:v>
                </c:pt>
                <c:pt idx="64">
                  <c:v>970.55309999999997</c:v>
                </c:pt>
                <c:pt idx="65">
                  <c:v>971.37049999999999</c:v>
                </c:pt>
                <c:pt idx="66">
                  <c:v>970.38739999999996</c:v>
                </c:pt>
                <c:pt idx="67">
                  <c:v>970.76329999999996</c:v>
                </c:pt>
                <c:pt idx="68">
                  <c:v>969.87609999999938</c:v>
                </c:pt>
                <c:pt idx="69">
                  <c:v>966.17870000000175</c:v>
                </c:pt>
                <c:pt idx="70">
                  <c:v>964.57410000000004</c:v>
                </c:pt>
                <c:pt idx="71">
                  <c:v>964.83919999999875</c:v>
                </c:pt>
                <c:pt idx="72">
                  <c:v>967.95259999999826</c:v>
                </c:pt>
                <c:pt idx="73">
                  <c:v>968.09480000000053</c:v>
                </c:pt>
                <c:pt idx="74">
                  <c:v>967.28009999999995</c:v>
                </c:pt>
                <c:pt idx="75">
                  <c:v>967.01009999999997</c:v>
                </c:pt>
                <c:pt idx="76">
                  <c:v>967.09380000000112</c:v>
                </c:pt>
                <c:pt idx="77">
                  <c:v>966.83349999999996</c:v>
                </c:pt>
                <c:pt idx="78">
                  <c:v>969.79350000000113</c:v>
                </c:pt>
                <c:pt idx="79">
                  <c:v>969.06399999999996</c:v>
                </c:pt>
                <c:pt idx="80">
                  <c:v>970.35399999999947</c:v>
                </c:pt>
                <c:pt idx="81">
                  <c:v>972.27050000000054</c:v>
                </c:pt>
                <c:pt idx="82">
                  <c:v>974.03499999999997</c:v>
                </c:pt>
                <c:pt idx="83">
                  <c:v>950.53599999999949</c:v>
                </c:pt>
                <c:pt idx="84">
                  <c:v>947.37400000000002</c:v>
                </c:pt>
                <c:pt idx="85">
                  <c:v>947.37400000000002</c:v>
                </c:pt>
              </c:numCache>
            </c:numRef>
          </c:val>
        </c:ser>
        <c:marker val="1"/>
        <c:axId val="86199680"/>
        <c:axId val="86205568"/>
      </c:lineChart>
      <c:catAx>
        <c:axId val="86199680"/>
        <c:scaling>
          <c:orientation val="minMax"/>
        </c:scaling>
        <c:axPos val="b"/>
        <c:numFmt formatCode="yyyy\-m\-d;@" sourceLinked="1"/>
        <c:tickLblPos val="nextTo"/>
        <c:txPr>
          <a:bodyPr/>
          <a:lstStyle/>
          <a:p>
            <a:pPr>
              <a:defRPr sz="600"/>
            </a:pPr>
            <a:endParaRPr lang="zh-CN"/>
          </a:p>
        </c:txPr>
        <c:crossAx val="86205568"/>
        <c:crosses val="autoZero"/>
        <c:lblAlgn val="ctr"/>
        <c:lblOffset val="100"/>
        <c:tickLblSkip val="10"/>
      </c:catAx>
      <c:valAx>
        <c:axId val="86205568"/>
        <c:scaling>
          <c:orientation val="minMax"/>
        </c:scaling>
        <c:axPos val="l"/>
        <c:majorGridlines/>
        <c:numFmt formatCode="General" sourceLinked="1"/>
        <c:tickLblPos val="nextTo"/>
        <c:txPr>
          <a:bodyPr/>
          <a:lstStyle/>
          <a:p>
            <a:pPr>
              <a:defRPr sz="700"/>
            </a:pPr>
            <a:endParaRPr lang="zh-CN"/>
          </a:p>
        </c:txPr>
        <c:crossAx val="86199680"/>
        <c:crosses val="autoZero"/>
        <c:crossBetween val="between"/>
      </c:valAx>
      <c:valAx>
        <c:axId val="86207104"/>
        <c:scaling>
          <c:orientation val="minMax"/>
        </c:scaling>
        <c:axPos val="r"/>
        <c:numFmt formatCode="General" sourceLinked="1"/>
        <c:tickLblPos val="nextTo"/>
        <c:txPr>
          <a:bodyPr/>
          <a:lstStyle/>
          <a:p>
            <a:pPr>
              <a:defRPr sz="700"/>
            </a:pPr>
            <a:endParaRPr lang="zh-CN"/>
          </a:p>
        </c:txPr>
        <c:crossAx val="86208896"/>
        <c:crosses val="max"/>
        <c:crossBetween val="between"/>
      </c:valAx>
      <c:dateAx>
        <c:axId val="86208896"/>
        <c:scaling>
          <c:orientation val="minMax"/>
        </c:scaling>
        <c:delete val="1"/>
        <c:axPos val="b"/>
        <c:numFmt formatCode="yyyy\-m\-d;@" sourceLinked="1"/>
        <c:tickLblPos val="none"/>
        <c:crossAx val="86207104"/>
        <c:crosses val="autoZero"/>
        <c:auto val="1"/>
        <c:lblOffset val="100"/>
      </c:dateAx>
    </c:plotArea>
    <c:plotVisOnly val="1"/>
    <c:dispBlanksAs val="gap"/>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万得!$S$162:$S$247</c:f>
              <c:numCache>
                <c:formatCode>General</c:formatCode>
                <c:ptCount val="86"/>
                <c:pt idx="0">
                  <c:v>0.12100000000000002</c:v>
                </c:pt>
                <c:pt idx="1">
                  <c:v>8.4700000000000067E-2</c:v>
                </c:pt>
                <c:pt idx="2">
                  <c:v>0.16270000000000001</c:v>
                </c:pt>
                <c:pt idx="3">
                  <c:v>0.10560000000000012</c:v>
                </c:pt>
                <c:pt idx="4">
                  <c:v>0.11070000000000002</c:v>
                </c:pt>
                <c:pt idx="5">
                  <c:v>8.6700000000000041E-2</c:v>
                </c:pt>
                <c:pt idx="6">
                  <c:v>0.17740000000000031</c:v>
                </c:pt>
                <c:pt idx="7">
                  <c:v>9.9600000000000216E-2</c:v>
                </c:pt>
                <c:pt idx="8">
                  <c:v>0.11770000000000012</c:v>
                </c:pt>
                <c:pt idx="9">
                  <c:v>0.1174</c:v>
                </c:pt>
                <c:pt idx="10">
                  <c:v>0.129</c:v>
                </c:pt>
                <c:pt idx="11">
                  <c:v>9.0000000000000024E-2</c:v>
                </c:pt>
                <c:pt idx="12">
                  <c:v>0.17290000000000028</c:v>
                </c:pt>
                <c:pt idx="13">
                  <c:v>0.1968</c:v>
                </c:pt>
                <c:pt idx="14">
                  <c:v>0.1346</c:v>
                </c:pt>
                <c:pt idx="15">
                  <c:v>0.14050000000000001</c:v>
                </c:pt>
                <c:pt idx="16">
                  <c:v>9.8400000000000043E-2</c:v>
                </c:pt>
                <c:pt idx="17">
                  <c:v>9.0800000000000006E-2</c:v>
                </c:pt>
                <c:pt idx="18">
                  <c:v>0.28340000000000032</c:v>
                </c:pt>
                <c:pt idx="19">
                  <c:v>0.33550000000000074</c:v>
                </c:pt>
                <c:pt idx="20">
                  <c:v>0.20019999999999999</c:v>
                </c:pt>
                <c:pt idx="21">
                  <c:v>0.19839999999999999</c:v>
                </c:pt>
                <c:pt idx="22">
                  <c:v>0.30070000000000002</c:v>
                </c:pt>
                <c:pt idx="23">
                  <c:v>0.33700000000000074</c:v>
                </c:pt>
                <c:pt idx="24">
                  <c:v>0.48840000000000056</c:v>
                </c:pt>
                <c:pt idx="25">
                  <c:v>0.38840000000000074</c:v>
                </c:pt>
                <c:pt idx="26">
                  <c:v>0.28100000000000008</c:v>
                </c:pt>
                <c:pt idx="27">
                  <c:v>0.39150000000000074</c:v>
                </c:pt>
                <c:pt idx="28">
                  <c:v>0.21860000000000004</c:v>
                </c:pt>
                <c:pt idx="29">
                  <c:v>0.2235</c:v>
                </c:pt>
                <c:pt idx="30">
                  <c:v>0.14400000000000004</c:v>
                </c:pt>
                <c:pt idx="31">
                  <c:v>0.1711</c:v>
                </c:pt>
                <c:pt idx="32">
                  <c:v>0.35550000000000032</c:v>
                </c:pt>
                <c:pt idx="33">
                  <c:v>0.34090000000000031</c:v>
                </c:pt>
                <c:pt idx="34">
                  <c:v>0.1956</c:v>
                </c:pt>
                <c:pt idx="35">
                  <c:v>0.59179999999999999</c:v>
                </c:pt>
                <c:pt idx="36">
                  <c:v>0.38220000000000032</c:v>
                </c:pt>
                <c:pt idx="37">
                  <c:v>0.33650000000000074</c:v>
                </c:pt>
                <c:pt idx="38">
                  <c:v>0.26650000000000001</c:v>
                </c:pt>
                <c:pt idx="39">
                  <c:v>0.38440000000000074</c:v>
                </c:pt>
                <c:pt idx="40">
                  <c:v>0.45129999999999998</c:v>
                </c:pt>
                <c:pt idx="41">
                  <c:v>0.47700000000000031</c:v>
                </c:pt>
                <c:pt idx="42">
                  <c:v>0.32870000000000038</c:v>
                </c:pt>
                <c:pt idx="43">
                  <c:v>0.38850000000000062</c:v>
                </c:pt>
                <c:pt idx="44">
                  <c:v>0.24930000000000024</c:v>
                </c:pt>
                <c:pt idx="45">
                  <c:v>0.62749999999999995</c:v>
                </c:pt>
                <c:pt idx="46">
                  <c:v>1.4361999999999975</c:v>
                </c:pt>
                <c:pt idx="47">
                  <c:v>0.66360000000000186</c:v>
                </c:pt>
                <c:pt idx="48">
                  <c:v>0.82560000000000122</c:v>
                </c:pt>
                <c:pt idx="49">
                  <c:v>0.66970000000000174</c:v>
                </c:pt>
                <c:pt idx="50">
                  <c:v>0.82560000000000122</c:v>
                </c:pt>
                <c:pt idx="51">
                  <c:v>0.90259999999999996</c:v>
                </c:pt>
                <c:pt idx="52">
                  <c:v>0.56990000000000063</c:v>
                </c:pt>
                <c:pt idx="53">
                  <c:v>0.80840000000000001</c:v>
                </c:pt>
                <c:pt idx="54">
                  <c:v>0.81380000000000063</c:v>
                </c:pt>
                <c:pt idx="55">
                  <c:v>1.76</c:v>
                </c:pt>
                <c:pt idx="56">
                  <c:v>1.135</c:v>
                </c:pt>
                <c:pt idx="57">
                  <c:v>1.0427999999999977</c:v>
                </c:pt>
                <c:pt idx="58">
                  <c:v>1.0231999999999977</c:v>
                </c:pt>
                <c:pt idx="59">
                  <c:v>1.1860999999999999</c:v>
                </c:pt>
                <c:pt idx="60">
                  <c:v>0.73180000000000123</c:v>
                </c:pt>
                <c:pt idx="61">
                  <c:v>0.4415</c:v>
                </c:pt>
                <c:pt idx="62">
                  <c:v>0.44720000000000004</c:v>
                </c:pt>
                <c:pt idx="63">
                  <c:v>0.56870000000000065</c:v>
                </c:pt>
                <c:pt idx="64">
                  <c:v>0.49490000000000062</c:v>
                </c:pt>
                <c:pt idx="65">
                  <c:v>0.71790000000000065</c:v>
                </c:pt>
                <c:pt idx="66">
                  <c:v>0.58949999999999958</c:v>
                </c:pt>
                <c:pt idx="67">
                  <c:v>0.76310000000000122</c:v>
                </c:pt>
                <c:pt idx="68">
                  <c:v>0.64580000000000148</c:v>
                </c:pt>
                <c:pt idx="69">
                  <c:v>0.58260000000000001</c:v>
                </c:pt>
                <c:pt idx="70">
                  <c:v>0.42890000000000061</c:v>
                </c:pt>
                <c:pt idx="71">
                  <c:v>0.33650000000000074</c:v>
                </c:pt>
                <c:pt idx="72">
                  <c:v>0.32630000000000087</c:v>
                </c:pt>
                <c:pt idx="73">
                  <c:v>0.37660000000000032</c:v>
                </c:pt>
                <c:pt idx="74">
                  <c:v>0.43180000000000074</c:v>
                </c:pt>
                <c:pt idx="75">
                  <c:v>0.53720000000000001</c:v>
                </c:pt>
                <c:pt idx="76">
                  <c:v>0.30460000000000031</c:v>
                </c:pt>
                <c:pt idx="77">
                  <c:v>0.53420000000000001</c:v>
                </c:pt>
                <c:pt idx="78">
                  <c:v>0.48120000000000002</c:v>
                </c:pt>
                <c:pt idx="79">
                  <c:v>0.55970000000000064</c:v>
                </c:pt>
                <c:pt idx="80">
                  <c:v>0.50729999999999997</c:v>
                </c:pt>
                <c:pt idx="81">
                  <c:v>0.63510000000000111</c:v>
                </c:pt>
                <c:pt idx="82">
                  <c:v>0.24680000000000021</c:v>
                </c:pt>
                <c:pt idx="83">
                  <c:v>0.39340000000000092</c:v>
                </c:pt>
                <c:pt idx="84">
                  <c:v>0.34820000000000001</c:v>
                </c:pt>
                <c:pt idx="85">
                  <c:v>0</c:v>
                </c:pt>
              </c:numCache>
            </c:numRef>
          </c:val>
        </c:ser>
        <c:gapWidth val="100"/>
        <c:axId val="87895424"/>
        <c:axId val="87893888"/>
      </c:barChart>
      <c:lineChart>
        <c:grouping val="standard"/>
        <c:ser>
          <c:idx val="0"/>
          <c:order val="0"/>
          <c:marker>
            <c:symbol val="none"/>
          </c:marker>
          <c:cat>
            <c:numRef>
              <c:f>万得!$A$162:$A$247</c:f>
              <c:numCache>
                <c:formatCode>yyyy\-m\-d;@</c:formatCode>
                <c:ptCount val="86"/>
                <c:pt idx="0">
                  <c:v>43454</c:v>
                </c:pt>
                <c:pt idx="1">
                  <c:v>43455</c:v>
                </c:pt>
                <c:pt idx="2">
                  <c:v>43458</c:v>
                </c:pt>
                <c:pt idx="3">
                  <c:v>43459</c:v>
                </c:pt>
                <c:pt idx="4">
                  <c:v>43460</c:v>
                </c:pt>
                <c:pt idx="5">
                  <c:v>43461</c:v>
                </c:pt>
                <c:pt idx="6">
                  <c:v>43462</c:v>
                </c:pt>
                <c:pt idx="7">
                  <c:v>43467</c:v>
                </c:pt>
                <c:pt idx="8">
                  <c:v>43468</c:v>
                </c:pt>
                <c:pt idx="9">
                  <c:v>43469</c:v>
                </c:pt>
                <c:pt idx="10">
                  <c:v>43472</c:v>
                </c:pt>
                <c:pt idx="11">
                  <c:v>43473</c:v>
                </c:pt>
                <c:pt idx="12">
                  <c:v>43474</c:v>
                </c:pt>
                <c:pt idx="13">
                  <c:v>43475</c:v>
                </c:pt>
                <c:pt idx="14">
                  <c:v>43476</c:v>
                </c:pt>
                <c:pt idx="15">
                  <c:v>43479</c:v>
                </c:pt>
                <c:pt idx="16">
                  <c:v>43480</c:v>
                </c:pt>
                <c:pt idx="17">
                  <c:v>43481</c:v>
                </c:pt>
                <c:pt idx="18">
                  <c:v>43482</c:v>
                </c:pt>
                <c:pt idx="19">
                  <c:v>43483</c:v>
                </c:pt>
                <c:pt idx="20">
                  <c:v>43486</c:v>
                </c:pt>
                <c:pt idx="21">
                  <c:v>43487</c:v>
                </c:pt>
                <c:pt idx="22">
                  <c:v>43488</c:v>
                </c:pt>
                <c:pt idx="23">
                  <c:v>43489</c:v>
                </c:pt>
                <c:pt idx="24">
                  <c:v>43490</c:v>
                </c:pt>
                <c:pt idx="25">
                  <c:v>43493</c:v>
                </c:pt>
                <c:pt idx="26">
                  <c:v>43494</c:v>
                </c:pt>
                <c:pt idx="27">
                  <c:v>43495</c:v>
                </c:pt>
                <c:pt idx="28">
                  <c:v>43496</c:v>
                </c:pt>
                <c:pt idx="29">
                  <c:v>43497</c:v>
                </c:pt>
                <c:pt idx="30">
                  <c:v>43507</c:v>
                </c:pt>
                <c:pt idx="31">
                  <c:v>43508</c:v>
                </c:pt>
                <c:pt idx="32">
                  <c:v>43509</c:v>
                </c:pt>
                <c:pt idx="33">
                  <c:v>43510</c:v>
                </c:pt>
                <c:pt idx="34">
                  <c:v>43511</c:v>
                </c:pt>
                <c:pt idx="35">
                  <c:v>43514</c:v>
                </c:pt>
                <c:pt idx="36">
                  <c:v>43515</c:v>
                </c:pt>
                <c:pt idx="37">
                  <c:v>43516</c:v>
                </c:pt>
                <c:pt idx="38">
                  <c:v>43517</c:v>
                </c:pt>
                <c:pt idx="39">
                  <c:v>43518</c:v>
                </c:pt>
                <c:pt idx="40">
                  <c:v>43521</c:v>
                </c:pt>
                <c:pt idx="41">
                  <c:v>43522</c:v>
                </c:pt>
                <c:pt idx="42">
                  <c:v>43523</c:v>
                </c:pt>
                <c:pt idx="43">
                  <c:v>43524</c:v>
                </c:pt>
                <c:pt idx="44">
                  <c:v>43525</c:v>
                </c:pt>
                <c:pt idx="45">
                  <c:v>43528</c:v>
                </c:pt>
                <c:pt idx="46">
                  <c:v>43529</c:v>
                </c:pt>
                <c:pt idx="47">
                  <c:v>43530</c:v>
                </c:pt>
                <c:pt idx="48">
                  <c:v>43531</c:v>
                </c:pt>
                <c:pt idx="49">
                  <c:v>43532</c:v>
                </c:pt>
                <c:pt idx="50">
                  <c:v>43535</c:v>
                </c:pt>
                <c:pt idx="51">
                  <c:v>43536</c:v>
                </c:pt>
                <c:pt idx="52">
                  <c:v>43537</c:v>
                </c:pt>
                <c:pt idx="53">
                  <c:v>43538</c:v>
                </c:pt>
                <c:pt idx="54">
                  <c:v>43539</c:v>
                </c:pt>
                <c:pt idx="55">
                  <c:v>43542</c:v>
                </c:pt>
                <c:pt idx="56">
                  <c:v>43543</c:v>
                </c:pt>
                <c:pt idx="57">
                  <c:v>43544</c:v>
                </c:pt>
                <c:pt idx="58">
                  <c:v>43545</c:v>
                </c:pt>
                <c:pt idx="59">
                  <c:v>43546</c:v>
                </c:pt>
                <c:pt idx="60">
                  <c:v>43549</c:v>
                </c:pt>
                <c:pt idx="61">
                  <c:v>43550</c:v>
                </c:pt>
                <c:pt idx="62">
                  <c:v>43551</c:v>
                </c:pt>
                <c:pt idx="63">
                  <c:v>43552</c:v>
                </c:pt>
                <c:pt idx="64">
                  <c:v>43553</c:v>
                </c:pt>
                <c:pt idx="65">
                  <c:v>43556</c:v>
                </c:pt>
                <c:pt idx="66">
                  <c:v>43557</c:v>
                </c:pt>
                <c:pt idx="67">
                  <c:v>43558</c:v>
                </c:pt>
                <c:pt idx="68">
                  <c:v>43559</c:v>
                </c:pt>
                <c:pt idx="69">
                  <c:v>43563</c:v>
                </c:pt>
                <c:pt idx="70">
                  <c:v>43564</c:v>
                </c:pt>
                <c:pt idx="71">
                  <c:v>43565</c:v>
                </c:pt>
                <c:pt idx="72">
                  <c:v>43566</c:v>
                </c:pt>
                <c:pt idx="73">
                  <c:v>43567</c:v>
                </c:pt>
                <c:pt idx="74">
                  <c:v>43570</c:v>
                </c:pt>
                <c:pt idx="75">
                  <c:v>43571</c:v>
                </c:pt>
                <c:pt idx="76">
                  <c:v>43572</c:v>
                </c:pt>
                <c:pt idx="77">
                  <c:v>43573</c:v>
                </c:pt>
                <c:pt idx="78">
                  <c:v>43574</c:v>
                </c:pt>
                <c:pt idx="79">
                  <c:v>43577</c:v>
                </c:pt>
                <c:pt idx="80">
                  <c:v>43578</c:v>
                </c:pt>
                <c:pt idx="81">
                  <c:v>43579</c:v>
                </c:pt>
                <c:pt idx="82">
                  <c:v>43580</c:v>
                </c:pt>
                <c:pt idx="83">
                  <c:v>43581</c:v>
                </c:pt>
                <c:pt idx="84">
                  <c:v>43584</c:v>
                </c:pt>
                <c:pt idx="85">
                  <c:v>43585</c:v>
                </c:pt>
              </c:numCache>
            </c:numRef>
          </c:cat>
          <c:val>
            <c:numRef>
              <c:f>万得!$R$162:$R$247</c:f>
              <c:numCache>
                <c:formatCode>General</c:formatCode>
                <c:ptCount val="86"/>
                <c:pt idx="0">
                  <c:v>1000</c:v>
                </c:pt>
                <c:pt idx="1">
                  <c:v>998.94249999999874</c:v>
                </c:pt>
                <c:pt idx="2">
                  <c:v>1012.6461999999989</c:v>
                </c:pt>
                <c:pt idx="3">
                  <c:v>1016.8508999999989</c:v>
                </c:pt>
                <c:pt idx="4">
                  <c:v>1014.7032</c:v>
                </c:pt>
                <c:pt idx="5">
                  <c:v>1015.8338</c:v>
                </c:pt>
                <c:pt idx="6">
                  <c:v>1010.1577</c:v>
                </c:pt>
                <c:pt idx="7">
                  <c:v>1004.6585</c:v>
                </c:pt>
                <c:pt idx="8">
                  <c:v>1006.0055</c:v>
                </c:pt>
                <c:pt idx="9">
                  <c:v>1005.3404999999989</c:v>
                </c:pt>
                <c:pt idx="10">
                  <c:v>1007.3107</c:v>
                </c:pt>
                <c:pt idx="11">
                  <c:v>1003.3040999999994</c:v>
                </c:pt>
                <c:pt idx="12">
                  <c:v>1004.2948000000013</c:v>
                </c:pt>
                <c:pt idx="13">
                  <c:v>1001.752</c:v>
                </c:pt>
                <c:pt idx="14">
                  <c:v>1003.8707000000005</c:v>
                </c:pt>
                <c:pt idx="15">
                  <c:v>1002.7083000000011</c:v>
                </c:pt>
                <c:pt idx="16">
                  <c:v>1004.4560999999987</c:v>
                </c:pt>
                <c:pt idx="17">
                  <c:v>1005.9905</c:v>
                </c:pt>
                <c:pt idx="18">
                  <c:v>1013.2456</c:v>
                </c:pt>
                <c:pt idx="19">
                  <c:v>1013.3588999999994</c:v>
                </c:pt>
                <c:pt idx="20">
                  <c:v>1011.9730000000005</c:v>
                </c:pt>
                <c:pt idx="21">
                  <c:v>1010.3913</c:v>
                </c:pt>
                <c:pt idx="22">
                  <c:v>1004.4463999999994</c:v>
                </c:pt>
                <c:pt idx="23">
                  <c:v>1005.9883000000005</c:v>
                </c:pt>
                <c:pt idx="24">
                  <c:v>1013.9712</c:v>
                </c:pt>
                <c:pt idx="25">
                  <c:v>1011.8845</c:v>
                </c:pt>
                <c:pt idx="26">
                  <c:v>1009.6346</c:v>
                </c:pt>
                <c:pt idx="27">
                  <c:v>1012.4852</c:v>
                </c:pt>
                <c:pt idx="28">
                  <c:v>1017.9110999999994</c:v>
                </c:pt>
                <c:pt idx="29">
                  <c:v>1024.4937</c:v>
                </c:pt>
                <c:pt idx="30">
                  <c:v>1029.1653999999999</c:v>
                </c:pt>
                <c:pt idx="31">
                  <c:v>1030.3497</c:v>
                </c:pt>
                <c:pt idx="32">
                  <c:v>1033.7697000000001</c:v>
                </c:pt>
                <c:pt idx="33">
                  <c:v>1036.7311</c:v>
                </c:pt>
                <c:pt idx="34">
                  <c:v>1040.2612999999999</c:v>
                </c:pt>
                <c:pt idx="35">
                  <c:v>1032.0247999999999</c:v>
                </c:pt>
                <c:pt idx="36">
                  <c:v>1031.3953999999999</c:v>
                </c:pt>
                <c:pt idx="37">
                  <c:v>1028.7829999999999</c:v>
                </c:pt>
                <c:pt idx="38">
                  <c:v>1028.5939999999998</c:v>
                </c:pt>
                <c:pt idx="39">
                  <c:v>1027.8496</c:v>
                </c:pt>
                <c:pt idx="40">
                  <c:v>1030.8865000000001</c:v>
                </c:pt>
                <c:pt idx="41">
                  <c:v>1028.6309999999999</c:v>
                </c:pt>
                <c:pt idx="42">
                  <c:v>1033.0435</c:v>
                </c:pt>
                <c:pt idx="43">
                  <c:v>1039.9773</c:v>
                </c:pt>
                <c:pt idx="44">
                  <c:v>1046.3733999999974</c:v>
                </c:pt>
                <c:pt idx="45">
                  <c:v>1058.2029</c:v>
                </c:pt>
                <c:pt idx="46">
                  <c:v>1070.2318</c:v>
                </c:pt>
                <c:pt idx="47">
                  <c:v>1084.1299999999999</c:v>
                </c:pt>
                <c:pt idx="48">
                  <c:v>1092.2072000000001</c:v>
                </c:pt>
                <c:pt idx="49">
                  <c:v>1099.6182999999999</c:v>
                </c:pt>
                <c:pt idx="50">
                  <c:v>1118.5070000000001</c:v>
                </c:pt>
                <c:pt idx="51">
                  <c:v>1120.2440999999999</c:v>
                </c:pt>
                <c:pt idx="52">
                  <c:v>1127.1480999999999</c:v>
                </c:pt>
                <c:pt idx="53">
                  <c:v>1115.6822999999974</c:v>
                </c:pt>
                <c:pt idx="54">
                  <c:v>1116.3025</c:v>
                </c:pt>
                <c:pt idx="55">
                  <c:v>1128.9945</c:v>
                </c:pt>
                <c:pt idx="56">
                  <c:v>1126.2442999999998</c:v>
                </c:pt>
                <c:pt idx="57">
                  <c:v>1128.4253000000001</c:v>
                </c:pt>
                <c:pt idx="58">
                  <c:v>1150.2382</c:v>
                </c:pt>
                <c:pt idx="59">
                  <c:v>1162.9586000000011</c:v>
                </c:pt>
                <c:pt idx="60">
                  <c:v>1157.7813999999998</c:v>
                </c:pt>
                <c:pt idx="61">
                  <c:v>1154.8187</c:v>
                </c:pt>
                <c:pt idx="62">
                  <c:v>1152.8425</c:v>
                </c:pt>
                <c:pt idx="63">
                  <c:v>1153.2767000000001</c:v>
                </c:pt>
                <c:pt idx="64">
                  <c:v>1160.1529999999998</c:v>
                </c:pt>
                <c:pt idx="65">
                  <c:v>1167.3862999999999</c:v>
                </c:pt>
                <c:pt idx="66">
                  <c:v>1169.2547999999999</c:v>
                </c:pt>
                <c:pt idx="67">
                  <c:v>1173.7203</c:v>
                </c:pt>
                <c:pt idx="68">
                  <c:v>1175.4399000000001</c:v>
                </c:pt>
                <c:pt idx="69">
                  <c:v>1163.5542999999998</c:v>
                </c:pt>
                <c:pt idx="70">
                  <c:v>1165.7423999999999</c:v>
                </c:pt>
                <c:pt idx="71">
                  <c:v>1165.2741999999998</c:v>
                </c:pt>
                <c:pt idx="72">
                  <c:v>1172.8719999999998</c:v>
                </c:pt>
                <c:pt idx="73">
                  <c:v>1171.0896</c:v>
                </c:pt>
                <c:pt idx="74">
                  <c:v>1174.6953999999998</c:v>
                </c:pt>
                <c:pt idx="75">
                  <c:v>1177.1480999999999</c:v>
                </c:pt>
                <c:pt idx="76">
                  <c:v>1176.9655000000023</c:v>
                </c:pt>
                <c:pt idx="77">
                  <c:v>1172.8653999999999</c:v>
                </c:pt>
                <c:pt idx="78">
                  <c:v>1173.45</c:v>
                </c:pt>
                <c:pt idx="79">
                  <c:v>1176.2408</c:v>
                </c:pt>
                <c:pt idx="80">
                  <c:v>1180.3616999999999</c:v>
                </c:pt>
                <c:pt idx="81">
                  <c:v>1183.5720999999999</c:v>
                </c:pt>
                <c:pt idx="82">
                  <c:v>1179.9180000000001</c:v>
                </c:pt>
                <c:pt idx="83">
                  <c:v>1163.7449999999999</c:v>
                </c:pt>
                <c:pt idx="84">
                  <c:v>1154.2360000000001</c:v>
                </c:pt>
                <c:pt idx="85">
                  <c:v>1154.2360000000001</c:v>
                </c:pt>
              </c:numCache>
            </c:numRef>
          </c:val>
        </c:ser>
        <c:marker val="1"/>
        <c:axId val="86235776"/>
        <c:axId val="87892352"/>
      </c:lineChart>
      <c:catAx>
        <c:axId val="86235776"/>
        <c:scaling>
          <c:orientation val="minMax"/>
        </c:scaling>
        <c:axPos val="b"/>
        <c:numFmt formatCode="yyyy\-m\-d;@" sourceLinked="1"/>
        <c:tickLblPos val="nextTo"/>
        <c:txPr>
          <a:bodyPr/>
          <a:lstStyle/>
          <a:p>
            <a:pPr>
              <a:defRPr sz="600"/>
            </a:pPr>
            <a:endParaRPr lang="zh-CN"/>
          </a:p>
        </c:txPr>
        <c:crossAx val="87892352"/>
        <c:crosses val="autoZero"/>
        <c:lblAlgn val="ctr"/>
        <c:lblOffset val="100"/>
        <c:tickLblSkip val="10"/>
      </c:catAx>
      <c:valAx>
        <c:axId val="87892352"/>
        <c:scaling>
          <c:orientation val="minMax"/>
        </c:scaling>
        <c:axPos val="l"/>
        <c:majorGridlines/>
        <c:numFmt formatCode="General" sourceLinked="1"/>
        <c:tickLblPos val="nextTo"/>
        <c:txPr>
          <a:bodyPr/>
          <a:lstStyle/>
          <a:p>
            <a:pPr>
              <a:defRPr sz="700"/>
            </a:pPr>
            <a:endParaRPr lang="zh-CN"/>
          </a:p>
        </c:txPr>
        <c:crossAx val="86235776"/>
        <c:crosses val="autoZero"/>
        <c:crossBetween val="between"/>
      </c:valAx>
      <c:valAx>
        <c:axId val="87893888"/>
        <c:scaling>
          <c:orientation val="minMax"/>
        </c:scaling>
        <c:axPos val="r"/>
        <c:numFmt formatCode="General" sourceLinked="1"/>
        <c:tickLblPos val="nextTo"/>
        <c:txPr>
          <a:bodyPr/>
          <a:lstStyle/>
          <a:p>
            <a:pPr>
              <a:defRPr sz="700"/>
            </a:pPr>
            <a:endParaRPr lang="zh-CN"/>
          </a:p>
        </c:txPr>
        <c:crossAx val="87895424"/>
        <c:crosses val="max"/>
        <c:crossBetween val="between"/>
      </c:valAx>
      <c:dateAx>
        <c:axId val="87895424"/>
        <c:scaling>
          <c:orientation val="minMax"/>
        </c:scaling>
        <c:delete val="1"/>
        <c:axPos val="b"/>
        <c:numFmt formatCode="yyyy\-m\-d;@" sourceLinked="1"/>
        <c:tickLblPos val="none"/>
        <c:crossAx val="87893888"/>
        <c:crosses val="autoZero"/>
        <c:auto val="1"/>
        <c:lblOffset val="100"/>
      </c:date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30DF25-624A-4911-97F8-90A3C95CFFF9}" type="doc">
      <dgm:prSet loTypeId="urn:microsoft.com/office/officeart/2005/8/layout/pyramid1" loCatId="pyramid" qsTypeId="urn:microsoft.com/office/officeart/2005/8/quickstyle/simple1" qsCatId="simple" csTypeId="urn:microsoft.com/office/officeart/2005/8/colors/accent5_3" csCatId="accent5" phldr="1"/>
      <dgm:spPr/>
    </dgm:pt>
    <dgm:pt modelId="{BB39E349-E01C-44CB-893B-B1CF24AC34E5}">
      <dgm:prSet phldrT="[文本]" custT="1"/>
      <dgm:spPr/>
      <dgm:t>
        <a:bodyPr/>
        <a:lstStyle/>
        <a:p>
          <a:r>
            <a:rPr lang="zh-CN" altLang="en-US" sz="2000" b="1" dirty="0" smtClean="0">
              <a:latin typeface="楷体" pitchFamily="49" charset="-122"/>
              <a:ea typeface="楷体" pitchFamily="49" charset="-122"/>
            </a:rPr>
            <a:t>主板</a:t>
          </a:r>
          <a:endParaRPr lang="zh-CN" altLang="en-US" sz="2000" b="1" dirty="0">
            <a:latin typeface="楷体" pitchFamily="49" charset="-122"/>
            <a:ea typeface="楷体" pitchFamily="49" charset="-122"/>
          </a:endParaRPr>
        </a:p>
      </dgm:t>
    </dgm:pt>
    <dgm:pt modelId="{82C90D9A-5A82-4F1A-9617-F2F942CD2600}" type="parTrans" cxnId="{974197A0-9F02-4D9C-84F3-5B375AA07528}">
      <dgm:prSet/>
      <dgm:spPr/>
      <dgm:t>
        <a:bodyPr/>
        <a:lstStyle/>
        <a:p>
          <a:endParaRPr lang="zh-CN" altLang="en-US">
            <a:latin typeface="楷体" pitchFamily="49" charset="-122"/>
            <a:ea typeface="楷体" pitchFamily="49" charset="-122"/>
          </a:endParaRPr>
        </a:p>
      </dgm:t>
    </dgm:pt>
    <dgm:pt modelId="{751B66E6-EC1B-4B6C-9628-CF550295E13E}" type="sibTrans" cxnId="{974197A0-9F02-4D9C-84F3-5B375AA07528}">
      <dgm:prSet/>
      <dgm:spPr/>
      <dgm:t>
        <a:bodyPr/>
        <a:lstStyle/>
        <a:p>
          <a:endParaRPr lang="zh-CN" altLang="en-US">
            <a:latin typeface="楷体" pitchFamily="49" charset="-122"/>
            <a:ea typeface="楷体" pitchFamily="49" charset="-122"/>
          </a:endParaRPr>
        </a:p>
      </dgm:t>
    </dgm:pt>
    <dgm:pt modelId="{43CCE1CA-2725-498A-BE43-E3AF1951DBB7}">
      <dgm:prSet phldrT="[文本]" custT="1"/>
      <dgm:spPr/>
      <dgm:t>
        <a:bodyPr/>
        <a:lstStyle/>
        <a:p>
          <a:r>
            <a:rPr lang="zh-CN" altLang="en-US" sz="2000" b="1" dirty="0" smtClean="0">
              <a:latin typeface="楷体" pitchFamily="49" charset="-122"/>
              <a:ea typeface="楷体" pitchFamily="49" charset="-122"/>
            </a:rPr>
            <a:t>中小板</a:t>
          </a:r>
          <a:endParaRPr lang="zh-CN" altLang="en-US" sz="2000" b="1" dirty="0">
            <a:latin typeface="楷体" pitchFamily="49" charset="-122"/>
            <a:ea typeface="楷体" pitchFamily="49" charset="-122"/>
          </a:endParaRPr>
        </a:p>
      </dgm:t>
    </dgm:pt>
    <dgm:pt modelId="{69954CAC-966C-48EE-8BAE-206C81C7A96E}" type="parTrans" cxnId="{6E51D3A1-E311-4BC2-9D3C-F2AE3957B468}">
      <dgm:prSet/>
      <dgm:spPr/>
      <dgm:t>
        <a:bodyPr/>
        <a:lstStyle/>
        <a:p>
          <a:endParaRPr lang="zh-CN" altLang="en-US">
            <a:latin typeface="楷体" pitchFamily="49" charset="-122"/>
            <a:ea typeface="楷体" pitchFamily="49" charset="-122"/>
          </a:endParaRPr>
        </a:p>
      </dgm:t>
    </dgm:pt>
    <dgm:pt modelId="{ACF24136-08D1-4474-9D19-62FB48F84E77}" type="sibTrans" cxnId="{6E51D3A1-E311-4BC2-9D3C-F2AE3957B468}">
      <dgm:prSet/>
      <dgm:spPr/>
      <dgm:t>
        <a:bodyPr/>
        <a:lstStyle/>
        <a:p>
          <a:endParaRPr lang="zh-CN" altLang="en-US">
            <a:latin typeface="楷体" pitchFamily="49" charset="-122"/>
            <a:ea typeface="楷体" pitchFamily="49" charset="-122"/>
          </a:endParaRPr>
        </a:p>
      </dgm:t>
    </dgm:pt>
    <dgm:pt modelId="{B4A24246-4E1F-4643-B70C-717BFF453883}">
      <dgm:prSet phldrT="[文本]" custT="1"/>
      <dgm:spPr/>
      <dgm:t>
        <a:bodyPr/>
        <a:lstStyle/>
        <a:p>
          <a:r>
            <a:rPr lang="zh-CN" altLang="en-US" sz="2000" b="1" dirty="0" smtClean="0">
              <a:latin typeface="楷体" pitchFamily="49" charset="-122"/>
              <a:ea typeface="楷体" pitchFamily="49" charset="-122"/>
            </a:rPr>
            <a:t>创业板</a:t>
          </a:r>
          <a:endParaRPr lang="zh-CN" altLang="en-US" sz="2000" b="1" dirty="0">
            <a:latin typeface="楷体" pitchFamily="49" charset="-122"/>
            <a:ea typeface="楷体" pitchFamily="49" charset="-122"/>
          </a:endParaRPr>
        </a:p>
      </dgm:t>
    </dgm:pt>
    <dgm:pt modelId="{C751566D-3E65-42F1-B484-83F58739DB1B}" type="parTrans" cxnId="{1898700F-F33E-4FF1-AD83-168AFC6180FC}">
      <dgm:prSet/>
      <dgm:spPr/>
      <dgm:t>
        <a:bodyPr/>
        <a:lstStyle/>
        <a:p>
          <a:endParaRPr lang="zh-CN" altLang="en-US">
            <a:latin typeface="楷体" pitchFamily="49" charset="-122"/>
            <a:ea typeface="楷体" pitchFamily="49" charset="-122"/>
          </a:endParaRPr>
        </a:p>
      </dgm:t>
    </dgm:pt>
    <dgm:pt modelId="{8ABEE3DA-D0DD-4E01-BC4A-A4B9AAB57181}" type="sibTrans" cxnId="{1898700F-F33E-4FF1-AD83-168AFC6180FC}">
      <dgm:prSet/>
      <dgm:spPr/>
      <dgm:t>
        <a:bodyPr/>
        <a:lstStyle/>
        <a:p>
          <a:endParaRPr lang="zh-CN" altLang="en-US">
            <a:latin typeface="楷体" pitchFamily="49" charset="-122"/>
            <a:ea typeface="楷体" pitchFamily="49" charset="-122"/>
          </a:endParaRPr>
        </a:p>
      </dgm:t>
    </dgm:pt>
    <dgm:pt modelId="{06B9F6E3-6D84-4036-9C9F-B78678D64BCA}">
      <dgm:prSet phldrT="[文本]" custT="1"/>
      <dgm:spPr/>
      <dgm:t>
        <a:bodyPr/>
        <a:lstStyle/>
        <a:p>
          <a:r>
            <a:rPr lang="zh-CN" altLang="en-US" sz="2000" b="1" dirty="0" smtClean="0">
              <a:latin typeface="楷体" pitchFamily="49" charset="-122"/>
              <a:ea typeface="楷体" pitchFamily="49" charset="-122"/>
            </a:rPr>
            <a:t>新三板</a:t>
          </a:r>
          <a:endParaRPr lang="zh-CN" altLang="en-US" sz="2000" b="1" dirty="0">
            <a:latin typeface="楷体" pitchFamily="49" charset="-122"/>
            <a:ea typeface="楷体" pitchFamily="49" charset="-122"/>
          </a:endParaRPr>
        </a:p>
      </dgm:t>
    </dgm:pt>
    <dgm:pt modelId="{F15DC499-C0F9-4003-B1B3-A43AF55EE014}" type="parTrans" cxnId="{95F12761-425D-4053-BDAA-84A2712BDC4E}">
      <dgm:prSet/>
      <dgm:spPr/>
      <dgm:t>
        <a:bodyPr/>
        <a:lstStyle/>
        <a:p>
          <a:endParaRPr lang="zh-CN" altLang="en-US">
            <a:latin typeface="楷体" pitchFamily="49" charset="-122"/>
            <a:ea typeface="楷体" pitchFamily="49" charset="-122"/>
          </a:endParaRPr>
        </a:p>
      </dgm:t>
    </dgm:pt>
    <dgm:pt modelId="{EFDD286C-FC19-48DA-AF42-EBBAD1C9DACB}" type="sibTrans" cxnId="{95F12761-425D-4053-BDAA-84A2712BDC4E}">
      <dgm:prSet/>
      <dgm:spPr/>
      <dgm:t>
        <a:bodyPr/>
        <a:lstStyle/>
        <a:p>
          <a:endParaRPr lang="zh-CN" altLang="en-US">
            <a:latin typeface="楷体" pitchFamily="49" charset="-122"/>
            <a:ea typeface="楷体" pitchFamily="49" charset="-122"/>
          </a:endParaRPr>
        </a:p>
      </dgm:t>
    </dgm:pt>
    <dgm:pt modelId="{FD1E3A11-AB88-4312-81E7-951E4AB52445}">
      <dgm:prSet phldrT="[文本]" custT="1"/>
      <dgm:spPr/>
      <dgm:t>
        <a:bodyPr/>
        <a:lstStyle/>
        <a:p>
          <a:r>
            <a:rPr lang="zh-CN" altLang="en-US" sz="2000" b="1" dirty="0" smtClean="0">
              <a:latin typeface="楷体" pitchFamily="49" charset="-122"/>
              <a:ea typeface="楷体" pitchFamily="49" charset="-122"/>
            </a:rPr>
            <a:t>区域性股权转让市场</a:t>
          </a:r>
          <a:endParaRPr lang="zh-CN" altLang="en-US" sz="2000" b="1" dirty="0">
            <a:latin typeface="楷体" pitchFamily="49" charset="-122"/>
            <a:ea typeface="楷体" pitchFamily="49" charset="-122"/>
          </a:endParaRPr>
        </a:p>
      </dgm:t>
    </dgm:pt>
    <dgm:pt modelId="{534E18CE-EBDE-4939-AE31-703A53F3F0D2}" type="parTrans" cxnId="{7D2AF814-96E6-40A4-913D-1BE3C45A6582}">
      <dgm:prSet/>
      <dgm:spPr/>
      <dgm:t>
        <a:bodyPr/>
        <a:lstStyle/>
        <a:p>
          <a:endParaRPr lang="zh-CN" altLang="en-US">
            <a:latin typeface="楷体" pitchFamily="49" charset="-122"/>
            <a:ea typeface="楷体" pitchFamily="49" charset="-122"/>
          </a:endParaRPr>
        </a:p>
      </dgm:t>
    </dgm:pt>
    <dgm:pt modelId="{885866E5-044D-4F37-9489-8482081170EB}" type="sibTrans" cxnId="{7D2AF814-96E6-40A4-913D-1BE3C45A6582}">
      <dgm:prSet/>
      <dgm:spPr/>
      <dgm:t>
        <a:bodyPr/>
        <a:lstStyle/>
        <a:p>
          <a:endParaRPr lang="zh-CN" altLang="en-US">
            <a:latin typeface="楷体" pitchFamily="49" charset="-122"/>
            <a:ea typeface="楷体" pitchFamily="49" charset="-122"/>
          </a:endParaRPr>
        </a:p>
      </dgm:t>
    </dgm:pt>
    <dgm:pt modelId="{DBF49E4C-BCF8-4FA8-95C0-B195A173DC07}" type="pres">
      <dgm:prSet presAssocID="{B030DF25-624A-4911-97F8-90A3C95CFFF9}" presName="Name0" presStyleCnt="0">
        <dgm:presLayoutVars>
          <dgm:dir/>
          <dgm:animLvl val="lvl"/>
          <dgm:resizeHandles val="exact"/>
        </dgm:presLayoutVars>
      </dgm:prSet>
      <dgm:spPr/>
    </dgm:pt>
    <dgm:pt modelId="{851336E7-C8FB-458A-BEE1-BD2B7F21982C}" type="pres">
      <dgm:prSet presAssocID="{BB39E349-E01C-44CB-893B-B1CF24AC34E5}" presName="Name8" presStyleCnt="0"/>
      <dgm:spPr/>
    </dgm:pt>
    <dgm:pt modelId="{DD7731B9-C11E-4B62-AC0F-4C64E301B452}" type="pres">
      <dgm:prSet presAssocID="{BB39E349-E01C-44CB-893B-B1CF24AC34E5}" presName="level" presStyleLbl="node1" presStyleIdx="0" presStyleCnt="5" custScaleX="108529" custScaleY="104000" custLinFactNeighborX="-1654" custLinFactNeighborY="-7071">
        <dgm:presLayoutVars>
          <dgm:chMax val="1"/>
          <dgm:bulletEnabled val="1"/>
        </dgm:presLayoutVars>
      </dgm:prSet>
      <dgm:spPr/>
      <dgm:t>
        <a:bodyPr/>
        <a:lstStyle/>
        <a:p>
          <a:endParaRPr lang="zh-CN" altLang="en-US"/>
        </a:p>
      </dgm:t>
    </dgm:pt>
    <dgm:pt modelId="{4A7F79E7-5CC8-4239-8035-0FF1712E2CDB}" type="pres">
      <dgm:prSet presAssocID="{BB39E349-E01C-44CB-893B-B1CF24AC34E5}" presName="levelTx" presStyleLbl="revTx" presStyleIdx="0" presStyleCnt="0">
        <dgm:presLayoutVars>
          <dgm:chMax val="1"/>
          <dgm:bulletEnabled val="1"/>
        </dgm:presLayoutVars>
      </dgm:prSet>
      <dgm:spPr/>
      <dgm:t>
        <a:bodyPr/>
        <a:lstStyle/>
        <a:p>
          <a:endParaRPr lang="zh-CN" altLang="en-US"/>
        </a:p>
      </dgm:t>
    </dgm:pt>
    <dgm:pt modelId="{9D955707-FB8D-4091-9BD2-67E67AE2D691}" type="pres">
      <dgm:prSet presAssocID="{43CCE1CA-2725-498A-BE43-E3AF1951DBB7}" presName="Name8" presStyleCnt="0"/>
      <dgm:spPr/>
    </dgm:pt>
    <dgm:pt modelId="{4A8BE5D1-976E-4254-94AC-710262930764}" type="pres">
      <dgm:prSet presAssocID="{43CCE1CA-2725-498A-BE43-E3AF1951DBB7}" presName="level" presStyleLbl="node1" presStyleIdx="1" presStyleCnt="5" custLinFactNeighborX="-285" custLinFactNeighborY="-7468">
        <dgm:presLayoutVars>
          <dgm:chMax val="1"/>
          <dgm:bulletEnabled val="1"/>
        </dgm:presLayoutVars>
      </dgm:prSet>
      <dgm:spPr/>
      <dgm:t>
        <a:bodyPr/>
        <a:lstStyle/>
        <a:p>
          <a:endParaRPr lang="zh-CN" altLang="en-US"/>
        </a:p>
      </dgm:t>
    </dgm:pt>
    <dgm:pt modelId="{C51B5B4E-43BF-4550-B67A-92EF9B9DD635}" type="pres">
      <dgm:prSet presAssocID="{43CCE1CA-2725-498A-BE43-E3AF1951DBB7}" presName="levelTx" presStyleLbl="revTx" presStyleIdx="0" presStyleCnt="0">
        <dgm:presLayoutVars>
          <dgm:chMax val="1"/>
          <dgm:bulletEnabled val="1"/>
        </dgm:presLayoutVars>
      </dgm:prSet>
      <dgm:spPr/>
      <dgm:t>
        <a:bodyPr/>
        <a:lstStyle/>
        <a:p>
          <a:endParaRPr lang="zh-CN" altLang="en-US"/>
        </a:p>
      </dgm:t>
    </dgm:pt>
    <dgm:pt modelId="{E00725E5-F95B-4E63-97D5-BADCD5196B9C}" type="pres">
      <dgm:prSet presAssocID="{B4A24246-4E1F-4643-B70C-717BFF453883}" presName="Name8" presStyleCnt="0"/>
      <dgm:spPr/>
    </dgm:pt>
    <dgm:pt modelId="{C4E35F5C-983E-48AB-A440-AE291ACD1922}" type="pres">
      <dgm:prSet presAssocID="{B4A24246-4E1F-4643-B70C-717BFF453883}" presName="level" presStyleLbl="node1" presStyleIdx="2" presStyleCnt="5" custLinFactNeighborX="433" custLinFactNeighborY="-10327">
        <dgm:presLayoutVars>
          <dgm:chMax val="1"/>
          <dgm:bulletEnabled val="1"/>
        </dgm:presLayoutVars>
      </dgm:prSet>
      <dgm:spPr/>
      <dgm:t>
        <a:bodyPr/>
        <a:lstStyle/>
        <a:p>
          <a:endParaRPr lang="zh-CN" altLang="en-US"/>
        </a:p>
      </dgm:t>
    </dgm:pt>
    <dgm:pt modelId="{72AD1520-E221-4613-91AB-C252671A8BD9}" type="pres">
      <dgm:prSet presAssocID="{B4A24246-4E1F-4643-B70C-717BFF453883}" presName="levelTx" presStyleLbl="revTx" presStyleIdx="0" presStyleCnt="0">
        <dgm:presLayoutVars>
          <dgm:chMax val="1"/>
          <dgm:bulletEnabled val="1"/>
        </dgm:presLayoutVars>
      </dgm:prSet>
      <dgm:spPr/>
      <dgm:t>
        <a:bodyPr/>
        <a:lstStyle/>
        <a:p>
          <a:endParaRPr lang="zh-CN" altLang="en-US"/>
        </a:p>
      </dgm:t>
    </dgm:pt>
    <dgm:pt modelId="{E95798A8-6BCF-4883-BEA9-365C28270391}" type="pres">
      <dgm:prSet presAssocID="{06B9F6E3-6D84-4036-9C9F-B78678D64BCA}" presName="Name8" presStyleCnt="0"/>
      <dgm:spPr/>
    </dgm:pt>
    <dgm:pt modelId="{86E0C83B-A270-4D3B-BFCD-7A163FC0A55C}" type="pres">
      <dgm:prSet presAssocID="{06B9F6E3-6D84-4036-9C9F-B78678D64BCA}" presName="level" presStyleLbl="node1" presStyleIdx="3" presStyleCnt="5" custScaleX="99300" custScaleY="101001" custLinFactNeighborX="497" custLinFactNeighborY="-19055">
        <dgm:presLayoutVars>
          <dgm:chMax val="1"/>
          <dgm:bulletEnabled val="1"/>
        </dgm:presLayoutVars>
      </dgm:prSet>
      <dgm:spPr/>
      <dgm:t>
        <a:bodyPr/>
        <a:lstStyle/>
        <a:p>
          <a:endParaRPr lang="zh-CN" altLang="en-US"/>
        </a:p>
      </dgm:t>
    </dgm:pt>
    <dgm:pt modelId="{D88C84B2-2B6D-4DE7-8574-CE300D02EFD4}" type="pres">
      <dgm:prSet presAssocID="{06B9F6E3-6D84-4036-9C9F-B78678D64BCA}" presName="levelTx" presStyleLbl="revTx" presStyleIdx="0" presStyleCnt="0">
        <dgm:presLayoutVars>
          <dgm:chMax val="1"/>
          <dgm:bulletEnabled val="1"/>
        </dgm:presLayoutVars>
      </dgm:prSet>
      <dgm:spPr/>
      <dgm:t>
        <a:bodyPr/>
        <a:lstStyle/>
        <a:p>
          <a:endParaRPr lang="zh-CN" altLang="en-US"/>
        </a:p>
      </dgm:t>
    </dgm:pt>
    <dgm:pt modelId="{CF2D2036-2967-433E-A2BA-1C4C5FC9B1B6}" type="pres">
      <dgm:prSet presAssocID="{FD1E3A11-AB88-4312-81E7-951E4AB52445}" presName="Name8" presStyleCnt="0"/>
      <dgm:spPr/>
    </dgm:pt>
    <dgm:pt modelId="{8F5A6BB8-FA4F-487D-8AFE-D2ACA669D133}" type="pres">
      <dgm:prSet presAssocID="{FD1E3A11-AB88-4312-81E7-951E4AB52445}" presName="level" presStyleLbl="node1" presStyleIdx="4" presStyleCnt="5" custLinFactNeighborX="536" custLinFactNeighborY="8727">
        <dgm:presLayoutVars>
          <dgm:chMax val="1"/>
          <dgm:bulletEnabled val="1"/>
        </dgm:presLayoutVars>
      </dgm:prSet>
      <dgm:spPr/>
      <dgm:t>
        <a:bodyPr/>
        <a:lstStyle/>
        <a:p>
          <a:endParaRPr lang="zh-CN" altLang="en-US"/>
        </a:p>
      </dgm:t>
    </dgm:pt>
    <dgm:pt modelId="{EDB444E0-837E-4763-9551-FAF40178637E}" type="pres">
      <dgm:prSet presAssocID="{FD1E3A11-AB88-4312-81E7-951E4AB52445}" presName="levelTx" presStyleLbl="revTx" presStyleIdx="0" presStyleCnt="0">
        <dgm:presLayoutVars>
          <dgm:chMax val="1"/>
          <dgm:bulletEnabled val="1"/>
        </dgm:presLayoutVars>
      </dgm:prSet>
      <dgm:spPr/>
      <dgm:t>
        <a:bodyPr/>
        <a:lstStyle/>
        <a:p>
          <a:endParaRPr lang="zh-CN" altLang="en-US"/>
        </a:p>
      </dgm:t>
    </dgm:pt>
  </dgm:ptLst>
  <dgm:cxnLst>
    <dgm:cxn modelId="{5A08D116-CF54-43D4-8ADC-7A4AD92EE4DF}" type="presOf" srcId="{BB39E349-E01C-44CB-893B-B1CF24AC34E5}" destId="{4A7F79E7-5CC8-4239-8035-0FF1712E2CDB}" srcOrd="1" destOrd="0" presId="urn:microsoft.com/office/officeart/2005/8/layout/pyramid1"/>
    <dgm:cxn modelId="{974197A0-9F02-4D9C-84F3-5B375AA07528}" srcId="{B030DF25-624A-4911-97F8-90A3C95CFFF9}" destId="{BB39E349-E01C-44CB-893B-B1CF24AC34E5}" srcOrd="0" destOrd="0" parTransId="{82C90D9A-5A82-4F1A-9617-F2F942CD2600}" sibTransId="{751B66E6-EC1B-4B6C-9628-CF550295E13E}"/>
    <dgm:cxn modelId="{F014077D-C06F-46FE-AA8B-78BBC477BD99}" type="presOf" srcId="{06B9F6E3-6D84-4036-9C9F-B78678D64BCA}" destId="{86E0C83B-A270-4D3B-BFCD-7A163FC0A55C}" srcOrd="0" destOrd="0" presId="urn:microsoft.com/office/officeart/2005/8/layout/pyramid1"/>
    <dgm:cxn modelId="{7D2AF814-96E6-40A4-913D-1BE3C45A6582}" srcId="{B030DF25-624A-4911-97F8-90A3C95CFFF9}" destId="{FD1E3A11-AB88-4312-81E7-951E4AB52445}" srcOrd="4" destOrd="0" parTransId="{534E18CE-EBDE-4939-AE31-703A53F3F0D2}" sibTransId="{885866E5-044D-4F37-9489-8482081170EB}"/>
    <dgm:cxn modelId="{E9951576-7BB8-4D07-A201-EC4FEFAA91C2}" type="presOf" srcId="{BB39E349-E01C-44CB-893B-B1CF24AC34E5}" destId="{DD7731B9-C11E-4B62-AC0F-4C64E301B452}" srcOrd="0" destOrd="0" presId="urn:microsoft.com/office/officeart/2005/8/layout/pyramid1"/>
    <dgm:cxn modelId="{5BC7146F-DCA8-4874-A3D2-9DB392CA6E14}" type="presOf" srcId="{B4A24246-4E1F-4643-B70C-717BFF453883}" destId="{72AD1520-E221-4613-91AB-C252671A8BD9}" srcOrd="1" destOrd="0" presId="urn:microsoft.com/office/officeart/2005/8/layout/pyramid1"/>
    <dgm:cxn modelId="{865261BA-1A0B-4941-9D3C-ADD4B95574BC}" type="presOf" srcId="{FD1E3A11-AB88-4312-81E7-951E4AB52445}" destId="{8F5A6BB8-FA4F-487D-8AFE-D2ACA669D133}" srcOrd="0" destOrd="0" presId="urn:microsoft.com/office/officeart/2005/8/layout/pyramid1"/>
    <dgm:cxn modelId="{734821A3-979F-4991-BBB1-8229658E4C32}" type="presOf" srcId="{43CCE1CA-2725-498A-BE43-E3AF1951DBB7}" destId="{4A8BE5D1-976E-4254-94AC-710262930764}" srcOrd="0" destOrd="0" presId="urn:microsoft.com/office/officeart/2005/8/layout/pyramid1"/>
    <dgm:cxn modelId="{007E91C8-4C5A-4E8B-BFC6-8B0C224A0C67}" type="presOf" srcId="{FD1E3A11-AB88-4312-81E7-951E4AB52445}" destId="{EDB444E0-837E-4763-9551-FAF40178637E}" srcOrd="1" destOrd="0" presId="urn:microsoft.com/office/officeart/2005/8/layout/pyramid1"/>
    <dgm:cxn modelId="{7AB1EAD8-4F96-4C46-8C42-B5BAF276EE5F}" type="presOf" srcId="{43CCE1CA-2725-498A-BE43-E3AF1951DBB7}" destId="{C51B5B4E-43BF-4550-B67A-92EF9B9DD635}" srcOrd="1" destOrd="0" presId="urn:microsoft.com/office/officeart/2005/8/layout/pyramid1"/>
    <dgm:cxn modelId="{61E7349A-1833-45E8-B4A4-4D8E811FF66C}" type="presOf" srcId="{B030DF25-624A-4911-97F8-90A3C95CFFF9}" destId="{DBF49E4C-BCF8-4FA8-95C0-B195A173DC07}" srcOrd="0" destOrd="0" presId="urn:microsoft.com/office/officeart/2005/8/layout/pyramid1"/>
    <dgm:cxn modelId="{1898700F-F33E-4FF1-AD83-168AFC6180FC}" srcId="{B030DF25-624A-4911-97F8-90A3C95CFFF9}" destId="{B4A24246-4E1F-4643-B70C-717BFF453883}" srcOrd="2" destOrd="0" parTransId="{C751566D-3E65-42F1-B484-83F58739DB1B}" sibTransId="{8ABEE3DA-D0DD-4E01-BC4A-A4B9AAB57181}"/>
    <dgm:cxn modelId="{A85C90C2-3163-433C-AAFE-04622412B0ED}" type="presOf" srcId="{B4A24246-4E1F-4643-B70C-717BFF453883}" destId="{C4E35F5C-983E-48AB-A440-AE291ACD1922}" srcOrd="0" destOrd="0" presId="urn:microsoft.com/office/officeart/2005/8/layout/pyramid1"/>
    <dgm:cxn modelId="{468ABEE4-63F9-451F-AA57-F84EDB9783E5}" type="presOf" srcId="{06B9F6E3-6D84-4036-9C9F-B78678D64BCA}" destId="{D88C84B2-2B6D-4DE7-8574-CE300D02EFD4}" srcOrd="1" destOrd="0" presId="urn:microsoft.com/office/officeart/2005/8/layout/pyramid1"/>
    <dgm:cxn modelId="{95F12761-425D-4053-BDAA-84A2712BDC4E}" srcId="{B030DF25-624A-4911-97F8-90A3C95CFFF9}" destId="{06B9F6E3-6D84-4036-9C9F-B78678D64BCA}" srcOrd="3" destOrd="0" parTransId="{F15DC499-C0F9-4003-B1B3-A43AF55EE014}" sibTransId="{EFDD286C-FC19-48DA-AF42-EBBAD1C9DACB}"/>
    <dgm:cxn modelId="{6E51D3A1-E311-4BC2-9D3C-F2AE3957B468}" srcId="{B030DF25-624A-4911-97F8-90A3C95CFFF9}" destId="{43CCE1CA-2725-498A-BE43-E3AF1951DBB7}" srcOrd="1" destOrd="0" parTransId="{69954CAC-966C-48EE-8BAE-206C81C7A96E}" sibTransId="{ACF24136-08D1-4474-9D19-62FB48F84E77}"/>
    <dgm:cxn modelId="{A056C60A-D978-43D2-91B7-4793A3375E92}" type="presParOf" srcId="{DBF49E4C-BCF8-4FA8-95C0-B195A173DC07}" destId="{851336E7-C8FB-458A-BEE1-BD2B7F21982C}" srcOrd="0" destOrd="0" presId="urn:microsoft.com/office/officeart/2005/8/layout/pyramid1"/>
    <dgm:cxn modelId="{F39E4BB6-3C07-46C1-B7E0-B483FABC3FC7}" type="presParOf" srcId="{851336E7-C8FB-458A-BEE1-BD2B7F21982C}" destId="{DD7731B9-C11E-4B62-AC0F-4C64E301B452}" srcOrd="0" destOrd="0" presId="urn:microsoft.com/office/officeart/2005/8/layout/pyramid1"/>
    <dgm:cxn modelId="{A1EBE6D0-35B5-4C5B-81A3-0F50FD0A5CEB}" type="presParOf" srcId="{851336E7-C8FB-458A-BEE1-BD2B7F21982C}" destId="{4A7F79E7-5CC8-4239-8035-0FF1712E2CDB}" srcOrd="1" destOrd="0" presId="urn:microsoft.com/office/officeart/2005/8/layout/pyramid1"/>
    <dgm:cxn modelId="{F7EB1C5D-2375-4F94-94B2-3E33E4AE7074}" type="presParOf" srcId="{DBF49E4C-BCF8-4FA8-95C0-B195A173DC07}" destId="{9D955707-FB8D-4091-9BD2-67E67AE2D691}" srcOrd="1" destOrd="0" presId="urn:microsoft.com/office/officeart/2005/8/layout/pyramid1"/>
    <dgm:cxn modelId="{BFBBC06D-A571-4D84-84DC-1724E2A8B7BE}" type="presParOf" srcId="{9D955707-FB8D-4091-9BD2-67E67AE2D691}" destId="{4A8BE5D1-976E-4254-94AC-710262930764}" srcOrd="0" destOrd="0" presId="urn:microsoft.com/office/officeart/2005/8/layout/pyramid1"/>
    <dgm:cxn modelId="{CB4E6EBB-41DD-48B7-AFA5-EF0B8E596D45}" type="presParOf" srcId="{9D955707-FB8D-4091-9BD2-67E67AE2D691}" destId="{C51B5B4E-43BF-4550-B67A-92EF9B9DD635}" srcOrd="1" destOrd="0" presId="urn:microsoft.com/office/officeart/2005/8/layout/pyramid1"/>
    <dgm:cxn modelId="{FA999BCC-FEF8-4A7E-8803-855E425A7D3D}" type="presParOf" srcId="{DBF49E4C-BCF8-4FA8-95C0-B195A173DC07}" destId="{E00725E5-F95B-4E63-97D5-BADCD5196B9C}" srcOrd="2" destOrd="0" presId="urn:microsoft.com/office/officeart/2005/8/layout/pyramid1"/>
    <dgm:cxn modelId="{47516942-5977-4C93-9A3C-A2F1A710B797}" type="presParOf" srcId="{E00725E5-F95B-4E63-97D5-BADCD5196B9C}" destId="{C4E35F5C-983E-48AB-A440-AE291ACD1922}" srcOrd="0" destOrd="0" presId="urn:microsoft.com/office/officeart/2005/8/layout/pyramid1"/>
    <dgm:cxn modelId="{2E47A0A1-3C42-4635-B234-99A130A77308}" type="presParOf" srcId="{E00725E5-F95B-4E63-97D5-BADCD5196B9C}" destId="{72AD1520-E221-4613-91AB-C252671A8BD9}" srcOrd="1" destOrd="0" presId="urn:microsoft.com/office/officeart/2005/8/layout/pyramid1"/>
    <dgm:cxn modelId="{C6711E74-1410-4CDF-B983-F2C004C5C454}" type="presParOf" srcId="{DBF49E4C-BCF8-4FA8-95C0-B195A173DC07}" destId="{E95798A8-6BCF-4883-BEA9-365C28270391}" srcOrd="3" destOrd="0" presId="urn:microsoft.com/office/officeart/2005/8/layout/pyramid1"/>
    <dgm:cxn modelId="{2EF9AFB3-1971-4985-B018-54021A3C6A6B}" type="presParOf" srcId="{E95798A8-6BCF-4883-BEA9-365C28270391}" destId="{86E0C83B-A270-4D3B-BFCD-7A163FC0A55C}" srcOrd="0" destOrd="0" presId="urn:microsoft.com/office/officeart/2005/8/layout/pyramid1"/>
    <dgm:cxn modelId="{0AFEC597-CC86-4041-92A9-D91810BD5E60}" type="presParOf" srcId="{E95798A8-6BCF-4883-BEA9-365C28270391}" destId="{D88C84B2-2B6D-4DE7-8574-CE300D02EFD4}" srcOrd="1" destOrd="0" presId="urn:microsoft.com/office/officeart/2005/8/layout/pyramid1"/>
    <dgm:cxn modelId="{B6E442B6-DE7B-4707-816B-2F9BC2C3D313}" type="presParOf" srcId="{DBF49E4C-BCF8-4FA8-95C0-B195A173DC07}" destId="{CF2D2036-2967-433E-A2BA-1C4C5FC9B1B6}" srcOrd="4" destOrd="0" presId="urn:microsoft.com/office/officeart/2005/8/layout/pyramid1"/>
    <dgm:cxn modelId="{7B43EA67-27A0-4AA8-9BE6-4800E29436F7}" type="presParOf" srcId="{CF2D2036-2967-433E-A2BA-1C4C5FC9B1B6}" destId="{8F5A6BB8-FA4F-487D-8AFE-D2ACA669D133}" srcOrd="0" destOrd="0" presId="urn:microsoft.com/office/officeart/2005/8/layout/pyramid1"/>
    <dgm:cxn modelId="{7BFB2A9D-345D-41EC-8F9C-8DDFF596277A}" type="presParOf" srcId="{CF2D2036-2967-433E-A2BA-1C4C5FC9B1B6}" destId="{EDB444E0-837E-4763-9551-FAF40178637E}" srcOrd="1" destOrd="0" presId="urn:microsoft.com/office/officeart/2005/8/layout/pyramid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DB1BE7-9939-4BE3-92EF-5E3C6A024158}" type="doc">
      <dgm:prSet loTypeId="urn:microsoft.com/office/officeart/2005/8/layout/funnel1" loCatId="relationship" qsTypeId="urn:microsoft.com/office/officeart/2005/8/quickstyle/simple1" qsCatId="simple" csTypeId="urn:microsoft.com/office/officeart/2005/8/colors/accent2_2" csCatId="accent2" phldr="1"/>
      <dgm:spPr/>
      <dgm:t>
        <a:bodyPr/>
        <a:lstStyle/>
        <a:p>
          <a:endParaRPr lang="zh-CN" altLang="en-US"/>
        </a:p>
      </dgm:t>
    </dgm:pt>
    <dgm:pt modelId="{E62E0F54-B896-4A7E-A2B7-83230EF62D58}">
      <dgm:prSet phldrT="[文本]" custT="1"/>
      <dgm:spPr/>
      <dgm:t>
        <a:bodyPr/>
        <a:lstStyle/>
        <a:p>
          <a:r>
            <a:rPr lang="zh-CN" altLang="en-US" sz="1400" b="1" dirty="0" smtClean="0">
              <a:latin typeface="楷体" pitchFamily="49" charset="-122"/>
              <a:ea typeface="楷体" pitchFamily="49" charset="-122"/>
            </a:rPr>
            <a:t>无限售条件</a:t>
          </a:r>
          <a:endParaRPr lang="en-US" altLang="zh-CN" sz="1400" b="1" dirty="0" smtClean="0">
            <a:latin typeface="楷体" pitchFamily="49" charset="-122"/>
            <a:ea typeface="楷体" pitchFamily="49" charset="-122"/>
          </a:endParaRPr>
        </a:p>
        <a:p>
          <a:r>
            <a:rPr lang="zh-CN" altLang="en-US" sz="1400" b="1" dirty="0" smtClean="0">
              <a:latin typeface="楷体" pitchFamily="49" charset="-122"/>
              <a:ea typeface="楷体" pitchFamily="49" charset="-122"/>
            </a:rPr>
            <a:t>流通股</a:t>
          </a:r>
          <a:endParaRPr lang="zh-CN" altLang="en-US" sz="1400" b="1" dirty="0">
            <a:latin typeface="楷体" pitchFamily="49" charset="-122"/>
            <a:ea typeface="楷体" pitchFamily="49" charset="-122"/>
          </a:endParaRPr>
        </a:p>
      </dgm:t>
    </dgm:pt>
    <dgm:pt modelId="{B5ED2243-F17A-418B-8C24-9B8BA2C01D40}" type="parTrans" cxnId="{76C9C269-6229-4A94-8D60-6CAECBDE76DA}">
      <dgm:prSet/>
      <dgm:spPr/>
      <dgm:t>
        <a:bodyPr/>
        <a:lstStyle/>
        <a:p>
          <a:endParaRPr lang="zh-CN" altLang="en-US" sz="1600" b="1">
            <a:solidFill>
              <a:schemeClr val="bg1"/>
            </a:solidFill>
            <a:latin typeface="楷体" pitchFamily="49" charset="-122"/>
            <a:ea typeface="楷体" pitchFamily="49" charset="-122"/>
          </a:endParaRPr>
        </a:p>
      </dgm:t>
    </dgm:pt>
    <dgm:pt modelId="{024EDED9-5AE3-4221-ACE5-C581F4891A0D}" type="sibTrans" cxnId="{76C9C269-6229-4A94-8D60-6CAECBDE76DA}">
      <dgm:prSet/>
      <dgm:spPr/>
      <dgm:t>
        <a:bodyPr/>
        <a:lstStyle/>
        <a:p>
          <a:endParaRPr lang="zh-CN" altLang="en-US" sz="1600" b="1">
            <a:solidFill>
              <a:schemeClr val="bg1"/>
            </a:solidFill>
            <a:latin typeface="楷体" pitchFamily="49" charset="-122"/>
            <a:ea typeface="楷体" pitchFamily="49" charset="-122"/>
          </a:endParaRPr>
        </a:p>
      </dgm:t>
    </dgm:pt>
    <dgm:pt modelId="{FDE91F98-989A-4EAB-996B-29C57A19C1FE}">
      <dgm:prSet phldrT="[文本]" custT="1"/>
      <dgm:spPr/>
      <dgm:t>
        <a:bodyPr/>
        <a:lstStyle/>
        <a:p>
          <a:r>
            <a:rPr lang="zh-CN" altLang="en-US" sz="1400" b="1" dirty="0" smtClean="0">
              <a:latin typeface="楷体" pitchFamily="49" charset="-122"/>
              <a:ea typeface="楷体" pitchFamily="49" charset="-122"/>
            </a:rPr>
            <a:t>限售股</a:t>
          </a:r>
          <a:endParaRPr lang="zh-CN" altLang="en-US" sz="1400" b="1" dirty="0">
            <a:latin typeface="楷体" pitchFamily="49" charset="-122"/>
            <a:ea typeface="楷体" pitchFamily="49" charset="-122"/>
          </a:endParaRPr>
        </a:p>
      </dgm:t>
    </dgm:pt>
    <dgm:pt modelId="{FDE26D7F-C7AC-44E5-9AA6-48DDD545A79C}" type="sibTrans" cxnId="{5828EEA9-CDAC-4A70-A20B-BB042FBE6A5A}">
      <dgm:prSet/>
      <dgm:spPr/>
      <dgm:t>
        <a:bodyPr/>
        <a:lstStyle/>
        <a:p>
          <a:endParaRPr lang="zh-CN" altLang="en-US" sz="1600" b="1">
            <a:solidFill>
              <a:schemeClr val="bg1"/>
            </a:solidFill>
            <a:latin typeface="楷体" pitchFamily="49" charset="-122"/>
            <a:ea typeface="楷体" pitchFamily="49" charset="-122"/>
          </a:endParaRPr>
        </a:p>
      </dgm:t>
    </dgm:pt>
    <dgm:pt modelId="{B485CBF6-4ADF-45FA-B3A7-142738705CAE}" type="parTrans" cxnId="{5828EEA9-CDAC-4A70-A20B-BB042FBE6A5A}">
      <dgm:prSet/>
      <dgm:spPr/>
      <dgm:t>
        <a:bodyPr/>
        <a:lstStyle/>
        <a:p>
          <a:endParaRPr lang="zh-CN" altLang="en-US" sz="1600" b="1">
            <a:solidFill>
              <a:schemeClr val="bg1"/>
            </a:solidFill>
            <a:latin typeface="楷体" pitchFamily="49" charset="-122"/>
            <a:ea typeface="楷体" pitchFamily="49" charset="-122"/>
          </a:endParaRPr>
        </a:p>
      </dgm:t>
    </dgm:pt>
    <dgm:pt modelId="{3F81CFCA-DE93-4AA6-ABF5-1BEBBA4D0DE9}">
      <dgm:prSet phldrT="[文本]" custT="1"/>
      <dgm:spPr/>
      <dgm:t>
        <a:bodyPr/>
        <a:lstStyle/>
        <a:p>
          <a:r>
            <a:rPr lang="zh-CN" altLang="en-US" sz="1400" b="1" dirty="0" smtClean="0">
              <a:latin typeface="楷体" pitchFamily="49" charset="-122"/>
              <a:ea typeface="楷体" pitchFamily="49" charset="-122"/>
            </a:rPr>
            <a:t>优先股等其他</a:t>
          </a:r>
          <a:endParaRPr lang="zh-CN" altLang="en-US" sz="1400" b="1" dirty="0">
            <a:latin typeface="楷体" pitchFamily="49" charset="-122"/>
            <a:ea typeface="楷体" pitchFamily="49" charset="-122"/>
          </a:endParaRPr>
        </a:p>
      </dgm:t>
    </dgm:pt>
    <dgm:pt modelId="{1A7D9510-AD92-4BAF-AC9A-D648E25BB1EF}" type="sibTrans" cxnId="{65BB886C-3A7F-4A76-81C3-6200C1FEFFB9}">
      <dgm:prSet/>
      <dgm:spPr/>
      <dgm:t>
        <a:bodyPr/>
        <a:lstStyle/>
        <a:p>
          <a:endParaRPr lang="zh-CN" altLang="en-US" sz="1600" b="1">
            <a:solidFill>
              <a:schemeClr val="bg1"/>
            </a:solidFill>
            <a:latin typeface="楷体" pitchFamily="49" charset="-122"/>
            <a:ea typeface="楷体" pitchFamily="49" charset="-122"/>
          </a:endParaRPr>
        </a:p>
      </dgm:t>
    </dgm:pt>
    <dgm:pt modelId="{C396B4CE-596E-4627-9CAA-03DA4CB74EFF}" type="parTrans" cxnId="{65BB886C-3A7F-4A76-81C3-6200C1FEFFB9}">
      <dgm:prSet/>
      <dgm:spPr/>
      <dgm:t>
        <a:bodyPr/>
        <a:lstStyle/>
        <a:p>
          <a:endParaRPr lang="zh-CN" altLang="en-US" sz="1600" b="1">
            <a:solidFill>
              <a:schemeClr val="bg1"/>
            </a:solidFill>
            <a:latin typeface="楷体" pitchFamily="49" charset="-122"/>
            <a:ea typeface="楷体" pitchFamily="49" charset="-122"/>
          </a:endParaRPr>
        </a:p>
      </dgm:t>
    </dgm:pt>
    <dgm:pt modelId="{6EE9C69D-1B9F-4180-9FF4-804FA345F1FF}">
      <dgm:prSet phldrT="[文本]" custT="1"/>
      <dgm:spPr/>
      <dgm:t>
        <a:bodyPr/>
        <a:lstStyle/>
        <a:p>
          <a:endParaRPr lang="en-US" altLang="zh-CN" sz="1600" b="1" dirty="0" smtClean="0">
            <a:solidFill>
              <a:srgbClr val="C00000"/>
            </a:solidFill>
            <a:latin typeface="楷体" pitchFamily="49" charset="-122"/>
            <a:ea typeface="楷体" pitchFamily="49" charset="-122"/>
          </a:endParaRPr>
        </a:p>
        <a:p>
          <a:endParaRPr lang="en-US" altLang="zh-CN" sz="1600" b="1" dirty="0" smtClean="0">
            <a:solidFill>
              <a:srgbClr val="C00000"/>
            </a:solidFill>
            <a:latin typeface="楷体" pitchFamily="49" charset="-122"/>
            <a:ea typeface="楷体" pitchFamily="49" charset="-122"/>
          </a:endParaRPr>
        </a:p>
        <a:p>
          <a:r>
            <a:rPr lang="zh-CN" altLang="en-US" sz="1600" b="1" dirty="0" smtClean="0">
              <a:solidFill>
                <a:srgbClr val="C00000"/>
              </a:solidFill>
              <a:latin typeface="楷体" pitchFamily="49" charset="-122"/>
              <a:ea typeface="楷体" pitchFamily="49" charset="-122"/>
            </a:rPr>
            <a:t>新三板市场</a:t>
          </a:r>
          <a:endParaRPr lang="en-US" altLang="zh-CN" sz="1600" b="1" dirty="0" smtClean="0">
            <a:solidFill>
              <a:srgbClr val="C00000"/>
            </a:solidFill>
            <a:latin typeface="楷体" pitchFamily="49" charset="-122"/>
            <a:ea typeface="楷体" pitchFamily="49" charset="-122"/>
          </a:endParaRPr>
        </a:p>
        <a:p>
          <a:r>
            <a:rPr lang="zh-CN" altLang="en-US" sz="1600" b="1" dirty="0" smtClean="0">
              <a:solidFill>
                <a:srgbClr val="C00000"/>
              </a:solidFill>
              <a:latin typeface="楷体" pitchFamily="49" charset="-122"/>
              <a:ea typeface="楷体" pitchFamily="49" charset="-122"/>
            </a:rPr>
            <a:t>证券品种</a:t>
          </a:r>
          <a:endParaRPr lang="zh-CN" altLang="en-US" sz="1600" b="1" dirty="0">
            <a:solidFill>
              <a:srgbClr val="C00000"/>
            </a:solidFill>
            <a:latin typeface="楷体" pitchFamily="49" charset="-122"/>
            <a:ea typeface="楷体" pitchFamily="49" charset="-122"/>
          </a:endParaRPr>
        </a:p>
      </dgm:t>
    </dgm:pt>
    <dgm:pt modelId="{02A287DB-C2CB-4092-A3B8-8C0FEE75F881}" type="sibTrans" cxnId="{A631B228-BDD1-4242-B5CA-4912B5E98F8A}">
      <dgm:prSet/>
      <dgm:spPr/>
      <dgm:t>
        <a:bodyPr/>
        <a:lstStyle/>
        <a:p>
          <a:endParaRPr lang="zh-CN" altLang="en-US" sz="1600" b="1">
            <a:solidFill>
              <a:schemeClr val="bg1"/>
            </a:solidFill>
            <a:latin typeface="楷体" pitchFamily="49" charset="-122"/>
            <a:ea typeface="楷体" pitchFamily="49" charset="-122"/>
          </a:endParaRPr>
        </a:p>
      </dgm:t>
    </dgm:pt>
    <dgm:pt modelId="{8AE14D5E-AEF6-4B6F-8C32-495FF69E96E7}" type="parTrans" cxnId="{A631B228-BDD1-4242-B5CA-4912B5E98F8A}">
      <dgm:prSet/>
      <dgm:spPr/>
      <dgm:t>
        <a:bodyPr/>
        <a:lstStyle/>
        <a:p>
          <a:endParaRPr lang="zh-CN" altLang="en-US" sz="1600" b="1">
            <a:solidFill>
              <a:schemeClr val="bg1"/>
            </a:solidFill>
            <a:latin typeface="楷体" pitchFamily="49" charset="-122"/>
            <a:ea typeface="楷体" pitchFamily="49" charset="-122"/>
          </a:endParaRPr>
        </a:p>
      </dgm:t>
    </dgm:pt>
    <dgm:pt modelId="{D33E552C-CE18-4D0B-AD41-2B80CEA86E87}" type="pres">
      <dgm:prSet presAssocID="{1ADB1BE7-9939-4BE3-92EF-5E3C6A024158}" presName="Name0" presStyleCnt="0">
        <dgm:presLayoutVars>
          <dgm:chMax val="4"/>
          <dgm:resizeHandles val="exact"/>
        </dgm:presLayoutVars>
      </dgm:prSet>
      <dgm:spPr/>
      <dgm:t>
        <a:bodyPr/>
        <a:lstStyle/>
        <a:p>
          <a:endParaRPr lang="zh-CN" altLang="en-US"/>
        </a:p>
      </dgm:t>
    </dgm:pt>
    <dgm:pt modelId="{7584324D-E2A1-4CE9-960A-C227A72AC3B5}" type="pres">
      <dgm:prSet presAssocID="{1ADB1BE7-9939-4BE3-92EF-5E3C6A024158}" presName="ellipse" presStyleLbl="trBgShp" presStyleIdx="0" presStyleCnt="1"/>
      <dgm:spPr/>
    </dgm:pt>
    <dgm:pt modelId="{D7BDA36E-DC7D-4CF6-9E12-C831C9D56C8A}" type="pres">
      <dgm:prSet presAssocID="{1ADB1BE7-9939-4BE3-92EF-5E3C6A024158}" presName="arrow1" presStyleLbl="fgShp" presStyleIdx="0" presStyleCnt="1" custLinFactNeighborX="-196" custLinFactNeighborY="-760"/>
      <dgm:spPr/>
    </dgm:pt>
    <dgm:pt modelId="{3D9F6B58-6568-4201-84F4-3C3B0CE56371}" type="pres">
      <dgm:prSet presAssocID="{1ADB1BE7-9939-4BE3-92EF-5E3C6A024158}" presName="rectangle" presStyleLbl="revTx" presStyleIdx="0" presStyleCnt="1">
        <dgm:presLayoutVars>
          <dgm:bulletEnabled val="1"/>
        </dgm:presLayoutVars>
      </dgm:prSet>
      <dgm:spPr/>
      <dgm:t>
        <a:bodyPr/>
        <a:lstStyle/>
        <a:p>
          <a:endParaRPr lang="zh-CN" altLang="en-US"/>
        </a:p>
      </dgm:t>
    </dgm:pt>
    <dgm:pt modelId="{A2D01192-F6EA-43A4-B9B1-331B9149955B}" type="pres">
      <dgm:prSet presAssocID="{FDE91F98-989A-4EAB-996B-29C57A19C1FE}" presName="item1" presStyleLbl="node1" presStyleIdx="0" presStyleCnt="3" custScaleX="82035" custScaleY="81389">
        <dgm:presLayoutVars>
          <dgm:bulletEnabled val="1"/>
        </dgm:presLayoutVars>
      </dgm:prSet>
      <dgm:spPr/>
      <dgm:t>
        <a:bodyPr/>
        <a:lstStyle/>
        <a:p>
          <a:endParaRPr lang="zh-CN" altLang="en-US"/>
        </a:p>
      </dgm:t>
    </dgm:pt>
    <dgm:pt modelId="{DD92AFD6-52DF-4584-B04F-FB46D0147DE4}" type="pres">
      <dgm:prSet presAssocID="{3F81CFCA-DE93-4AA6-ABF5-1BEBBA4D0DE9}" presName="item2" presStyleLbl="node1" presStyleIdx="1" presStyleCnt="3" custLinFactNeighborX="3509" custLinFactNeighborY="18831">
        <dgm:presLayoutVars>
          <dgm:bulletEnabled val="1"/>
        </dgm:presLayoutVars>
      </dgm:prSet>
      <dgm:spPr/>
      <dgm:t>
        <a:bodyPr/>
        <a:lstStyle/>
        <a:p>
          <a:endParaRPr lang="zh-CN" altLang="en-US"/>
        </a:p>
      </dgm:t>
    </dgm:pt>
    <dgm:pt modelId="{15397C5A-9FFF-42ED-A874-BE7D9D246A24}" type="pres">
      <dgm:prSet presAssocID="{6EE9C69D-1B9F-4180-9FF4-804FA345F1FF}" presName="item3" presStyleLbl="node1" presStyleIdx="2" presStyleCnt="3" custScaleX="132983" custScaleY="126264">
        <dgm:presLayoutVars>
          <dgm:bulletEnabled val="1"/>
        </dgm:presLayoutVars>
      </dgm:prSet>
      <dgm:spPr/>
      <dgm:t>
        <a:bodyPr/>
        <a:lstStyle/>
        <a:p>
          <a:endParaRPr lang="zh-CN" altLang="en-US"/>
        </a:p>
      </dgm:t>
    </dgm:pt>
    <dgm:pt modelId="{4DDFB94E-5CB7-4FF0-932E-6EA0AF234978}" type="pres">
      <dgm:prSet presAssocID="{1ADB1BE7-9939-4BE3-92EF-5E3C6A024158}" presName="funnel" presStyleLbl="trAlignAcc1" presStyleIdx="0" presStyleCnt="1" custLinFactNeighborX="376" custLinFactNeighborY="-893"/>
      <dgm:spPr/>
    </dgm:pt>
  </dgm:ptLst>
  <dgm:cxnLst>
    <dgm:cxn modelId="{A631B228-BDD1-4242-B5CA-4912B5E98F8A}" srcId="{1ADB1BE7-9939-4BE3-92EF-5E3C6A024158}" destId="{6EE9C69D-1B9F-4180-9FF4-804FA345F1FF}" srcOrd="3" destOrd="0" parTransId="{8AE14D5E-AEF6-4B6F-8C32-495FF69E96E7}" sibTransId="{02A287DB-C2CB-4092-A3B8-8C0FEE75F881}"/>
    <dgm:cxn modelId="{76C9C269-6229-4A94-8D60-6CAECBDE76DA}" srcId="{1ADB1BE7-9939-4BE3-92EF-5E3C6A024158}" destId="{E62E0F54-B896-4A7E-A2B7-83230EF62D58}" srcOrd="0" destOrd="0" parTransId="{B5ED2243-F17A-418B-8C24-9B8BA2C01D40}" sibTransId="{024EDED9-5AE3-4221-ACE5-C581F4891A0D}"/>
    <dgm:cxn modelId="{65BB886C-3A7F-4A76-81C3-6200C1FEFFB9}" srcId="{1ADB1BE7-9939-4BE3-92EF-5E3C6A024158}" destId="{3F81CFCA-DE93-4AA6-ABF5-1BEBBA4D0DE9}" srcOrd="2" destOrd="0" parTransId="{C396B4CE-596E-4627-9CAA-03DA4CB74EFF}" sibTransId="{1A7D9510-AD92-4BAF-AC9A-D648E25BB1EF}"/>
    <dgm:cxn modelId="{5828EEA9-CDAC-4A70-A20B-BB042FBE6A5A}" srcId="{1ADB1BE7-9939-4BE3-92EF-5E3C6A024158}" destId="{FDE91F98-989A-4EAB-996B-29C57A19C1FE}" srcOrd="1" destOrd="0" parTransId="{B485CBF6-4ADF-45FA-B3A7-142738705CAE}" sibTransId="{FDE26D7F-C7AC-44E5-9AA6-48DDD545A79C}"/>
    <dgm:cxn modelId="{B0BD935A-2390-4D8D-A1B2-7BFEEAA7C9F4}" type="presOf" srcId="{FDE91F98-989A-4EAB-996B-29C57A19C1FE}" destId="{DD92AFD6-52DF-4584-B04F-FB46D0147DE4}" srcOrd="0" destOrd="0" presId="urn:microsoft.com/office/officeart/2005/8/layout/funnel1"/>
    <dgm:cxn modelId="{8B10838F-EACF-48FD-99E3-73D8FE519576}" type="presOf" srcId="{6EE9C69D-1B9F-4180-9FF4-804FA345F1FF}" destId="{3D9F6B58-6568-4201-84F4-3C3B0CE56371}" srcOrd="0" destOrd="0" presId="urn:microsoft.com/office/officeart/2005/8/layout/funnel1"/>
    <dgm:cxn modelId="{3839E640-4CA7-42ED-AFA1-9287F5940807}" type="presOf" srcId="{1ADB1BE7-9939-4BE3-92EF-5E3C6A024158}" destId="{D33E552C-CE18-4D0B-AD41-2B80CEA86E87}" srcOrd="0" destOrd="0" presId="urn:microsoft.com/office/officeart/2005/8/layout/funnel1"/>
    <dgm:cxn modelId="{9EF67444-7761-4AF7-9026-42D5A8E9B9A0}" type="presOf" srcId="{3F81CFCA-DE93-4AA6-ABF5-1BEBBA4D0DE9}" destId="{A2D01192-F6EA-43A4-B9B1-331B9149955B}" srcOrd="0" destOrd="0" presId="urn:microsoft.com/office/officeart/2005/8/layout/funnel1"/>
    <dgm:cxn modelId="{E995202C-25B6-47E9-819E-78FA02AFB893}" type="presOf" srcId="{E62E0F54-B896-4A7E-A2B7-83230EF62D58}" destId="{15397C5A-9FFF-42ED-A874-BE7D9D246A24}" srcOrd="0" destOrd="0" presId="urn:microsoft.com/office/officeart/2005/8/layout/funnel1"/>
    <dgm:cxn modelId="{530F513F-7FBF-46D5-A923-DDE3FB101E21}" type="presParOf" srcId="{D33E552C-CE18-4D0B-AD41-2B80CEA86E87}" destId="{7584324D-E2A1-4CE9-960A-C227A72AC3B5}" srcOrd="0" destOrd="0" presId="urn:microsoft.com/office/officeart/2005/8/layout/funnel1"/>
    <dgm:cxn modelId="{01AEC134-D0AF-4A4B-923A-6E3B034512FC}" type="presParOf" srcId="{D33E552C-CE18-4D0B-AD41-2B80CEA86E87}" destId="{D7BDA36E-DC7D-4CF6-9E12-C831C9D56C8A}" srcOrd="1" destOrd="0" presId="urn:microsoft.com/office/officeart/2005/8/layout/funnel1"/>
    <dgm:cxn modelId="{E4421438-ED46-44AF-84CB-B0D235F2F650}" type="presParOf" srcId="{D33E552C-CE18-4D0B-AD41-2B80CEA86E87}" destId="{3D9F6B58-6568-4201-84F4-3C3B0CE56371}" srcOrd="2" destOrd="0" presId="urn:microsoft.com/office/officeart/2005/8/layout/funnel1"/>
    <dgm:cxn modelId="{A79F07F9-8938-4BFA-8D4E-87C3E5C008FA}" type="presParOf" srcId="{D33E552C-CE18-4D0B-AD41-2B80CEA86E87}" destId="{A2D01192-F6EA-43A4-B9B1-331B9149955B}" srcOrd="3" destOrd="0" presId="urn:microsoft.com/office/officeart/2005/8/layout/funnel1"/>
    <dgm:cxn modelId="{86883CD7-9665-4487-A6B2-F01510F5DDBF}" type="presParOf" srcId="{D33E552C-CE18-4D0B-AD41-2B80CEA86E87}" destId="{DD92AFD6-52DF-4584-B04F-FB46D0147DE4}" srcOrd="4" destOrd="0" presId="urn:microsoft.com/office/officeart/2005/8/layout/funnel1"/>
    <dgm:cxn modelId="{A49F50FF-E0ED-4275-A209-6DDDE8103359}" type="presParOf" srcId="{D33E552C-CE18-4D0B-AD41-2B80CEA86E87}" destId="{15397C5A-9FFF-42ED-A874-BE7D9D246A24}" srcOrd="5" destOrd="0" presId="urn:microsoft.com/office/officeart/2005/8/layout/funnel1"/>
    <dgm:cxn modelId="{FADED7AA-C015-4C95-9698-C5956438D2D2}" type="presParOf" srcId="{D33E552C-CE18-4D0B-AD41-2B80CEA86E87}" destId="{4DDFB94E-5CB7-4FF0-932E-6EA0AF234978}" srcOrd="6" destOrd="0" presId="urn:microsoft.com/office/officeart/2005/8/layout/funne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A571F9-D49A-4C9C-A45B-B63C26D622B0}" type="doc">
      <dgm:prSet loTypeId="urn:microsoft.com/office/officeart/2005/8/layout/radial2" loCatId="relationship" qsTypeId="urn:microsoft.com/office/officeart/2005/8/quickstyle/simple1" qsCatId="simple" csTypeId="urn:microsoft.com/office/officeart/2005/8/colors/accent1_1" csCatId="accent1" phldr="1"/>
      <dgm:spPr/>
      <dgm:t>
        <a:bodyPr/>
        <a:lstStyle/>
        <a:p>
          <a:endParaRPr lang="zh-CN" altLang="en-US"/>
        </a:p>
      </dgm:t>
    </dgm:pt>
    <dgm:pt modelId="{FB65FB3C-1F75-4852-8390-58E2C71ED0CA}">
      <dgm:prSet phldrT="[文本]" custT="1"/>
      <dgm:spPr/>
      <dgm:t>
        <a:bodyPr/>
        <a:lstStyle/>
        <a:p>
          <a:r>
            <a:rPr lang="zh-CN" altLang="en-US" sz="1400" b="1" dirty="0" smtClean="0">
              <a:latin typeface="楷体" pitchFamily="49" charset="-122"/>
              <a:ea typeface="楷体" pitchFamily="49" charset="-122"/>
            </a:rPr>
            <a:t>分层</a:t>
          </a:r>
          <a:endParaRPr lang="zh-CN" altLang="en-US" sz="1400" b="1" dirty="0">
            <a:latin typeface="楷体" pitchFamily="49" charset="-122"/>
            <a:ea typeface="楷体" pitchFamily="49" charset="-122"/>
          </a:endParaRPr>
        </a:p>
      </dgm:t>
    </dgm:pt>
    <dgm:pt modelId="{93E9012C-B247-4F8F-922C-592024022B79}" type="parTrans" cxnId="{A256C2A7-55F6-4668-AF90-D3A8D3EB08E6}">
      <dgm:prSet/>
      <dgm:spPr/>
      <dgm:t>
        <a:bodyPr/>
        <a:lstStyle/>
        <a:p>
          <a:endParaRPr lang="zh-CN" altLang="en-US" sz="1400"/>
        </a:p>
      </dgm:t>
    </dgm:pt>
    <dgm:pt modelId="{A9E3291D-6BD8-423B-916D-5D5B27A09F5C}" type="sibTrans" cxnId="{A256C2A7-55F6-4668-AF90-D3A8D3EB08E6}">
      <dgm:prSet/>
      <dgm:spPr/>
      <dgm:t>
        <a:bodyPr/>
        <a:lstStyle/>
        <a:p>
          <a:endParaRPr lang="zh-CN" altLang="en-US" sz="1400"/>
        </a:p>
      </dgm:t>
    </dgm:pt>
    <dgm:pt modelId="{974FAAA5-53CE-4DD4-809C-CCD40F563B66}">
      <dgm:prSet phldrT="[文本]" custT="1"/>
      <dgm:spPr/>
      <dgm:t>
        <a:bodyPr/>
        <a:lstStyle/>
        <a:p>
          <a:r>
            <a:rPr lang="zh-CN" altLang="en-US" sz="1400" dirty="0" smtClean="0">
              <a:latin typeface="楷体" pitchFamily="49" charset="-122"/>
              <a:ea typeface="楷体" pitchFamily="49" charset="-122"/>
            </a:rPr>
            <a:t>创新层</a:t>
          </a:r>
          <a:endParaRPr lang="zh-CN" altLang="en-US" sz="1400" dirty="0">
            <a:latin typeface="楷体" pitchFamily="49" charset="-122"/>
            <a:ea typeface="楷体" pitchFamily="49" charset="-122"/>
          </a:endParaRPr>
        </a:p>
      </dgm:t>
    </dgm:pt>
    <dgm:pt modelId="{130F41AB-777C-4142-9058-A94A43A37F9F}" type="parTrans" cxnId="{82FCDF07-FB09-44DD-AB4F-C21C1F4E6FA9}">
      <dgm:prSet/>
      <dgm:spPr/>
      <dgm:t>
        <a:bodyPr/>
        <a:lstStyle/>
        <a:p>
          <a:endParaRPr lang="zh-CN" altLang="en-US" sz="1400"/>
        </a:p>
      </dgm:t>
    </dgm:pt>
    <dgm:pt modelId="{DD8F3151-9732-4909-B3C3-4FE3D3A84E8A}" type="sibTrans" cxnId="{82FCDF07-FB09-44DD-AB4F-C21C1F4E6FA9}">
      <dgm:prSet/>
      <dgm:spPr/>
      <dgm:t>
        <a:bodyPr/>
        <a:lstStyle/>
        <a:p>
          <a:endParaRPr lang="zh-CN" altLang="en-US" sz="1400"/>
        </a:p>
      </dgm:t>
    </dgm:pt>
    <dgm:pt modelId="{0D0C1518-DF26-47DA-AEC3-62756EFE846C}">
      <dgm:prSet phldrT="[文本]" custT="1"/>
      <dgm:spPr/>
      <dgm:t>
        <a:bodyPr/>
        <a:lstStyle/>
        <a:p>
          <a:r>
            <a:rPr lang="zh-CN" altLang="en-US" sz="1400" dirty="0" smtClean="0">
              <a:latin typeface="楷体" pitchFamily="49" charset="-122"/>
              <a:ea typeface="楷体" pitchFamily="49" charset="-122"/>
            </a:rPr>
            <a:t>基础层</a:t>
          </a:r>
          <a:endParaRPr lang="zh-CN" altLang="en-US" sz="1400" dirty="0">
            <a:latin typeface="楷体" pitchFamily="49" charset="-122"/>
            <a:ea typeface="楷体" pitchFamily="49" charset="-122"/>
          </a:endParaRPr>
        </a:p>
      </dgm:t>
    </dgm:pt>
    <dgm:pt modelId="{0C6DCC62-0460-419D-92C8-246A7F420C08}" type="parTrans" cxnId="{DFE908B8-3707-48A7-9247-6489EE743AE4}">
      <dgm:prSet/>
      <dgm:spPr/>
      <dgm:t>
        <a:bodyPr/>
        <a:lstStyle/>
        <a:p>
          <a:endParaRPr lang="zh-CN" altLang="en-US" sz="1400"/>
        </a:p>
      </dgm:t>
    </dgm:pt>
    <dgm:pt modelId="{81F146DA-CA53-471B-A29C-10805605EC9B}" type="sibTrans" cxnId="{DFE908B8-3707-48A7-9247-6489EE743AE4}">
      <dgm:prSet/>
      <dgm:spPr/>
      <dgm:t>
        <a:bodyPr/>
        <a:lstStyle/>
        <a:p>
          <a:endParaRPr lang="zh-CN" altLang="en-US" sz="1400"/>
        </a:p>
      </dgm:t>
    </dgm:pt>
    <dgm:pt modelId="{597AEA68-7A4D-4AB2-A9C4-09927B256331}">
      <dgm:prSet phldrT="[文本]" custT="1"/>
      <dgm:spPr/>
      <dgm:t>
        <a:bodyPr/>
        <a:lstStyle/>
        <a:p>
          <a:r>
            <a:rPr lang="zh-CN" altLang="en-US" sz="1400" b="1" dirty="0" smtClean="0">
              <a:latin typeface="楷体" pitchFamily="49" charset="-122"/>
              <a:ea typeface="楷体" pitchFamily="49" charset="-122"/>
            </a:rPr>
            <a:t>转让方式</a:t>
          </a:r>
          <a:endParaRPr lang="zh-CN" altLang="en-US" sz="1400" b="1" dirty="0">
            <a:latin typeface="楷体" pitchFamily="49" charset="-122"/>
            <a:ea typeface="楷体" pitchFamily="49" charset="-122"/>
          </a:endParaRPr>
        </a:p>
      </dgm:t>
    </dgm:pt>
    <dgm:pt modelId="{95503DC1-6852-46D6-914A-936AC13AE52E}" type="parTrans" cxnId="{DB69F7B9-9C4A-499D-82A1-E3E4AF1F41A9}">
      <dgm:prSet/>
      <dgm:spPr/>
      <dgm:t>
        <a:bodyPr/>
        <a:lstStyle/>
        <a:p>
          <a:endParaRPr lang="zh-CN" altLang="en-US" sz="1400"/>
        </a:p>
      </dgm:t>
    </dgm:pt>
    <dgm:pt modelId="{2751EED4-81BB-482F-ADC2-B64BA09D47E3}" type="sibTrans" cxnId="{DB69F7B9-9C4A-499D-82A1-E3E4AF1F41A9}">
      <dgm:prSet/>
      <dgm:spPr/>
      <dgm:t>
        <a:bodyPr/>
        <a:lstStyle/>
        <a:p>
          <a:endParaRPr lang="zh-CN" altLang="en-US" sz="1400"/>
        </a:p>
      </dgm:t>
    </dgm:pt>
    <dgm:pt modelId="{313186D0-FD65-424E-9257-CDAB8A6F25D6}">
      <dgm:prSet phldrT="[文本]" custT="1"/>
      <dgm:spPr/>
      <dgm:t>
        <a:bodyPr/>
        <a:lstStyle/>
        <a:p>
          <a:r>
            <a:rPr lang="zh-CN" altLang="en-US" sz="1400" dirty="0" smtClean="0">
              <a:latin typeface="楷体" pitchFamily="49" charset="-122"/>
              <a:ea typeface="楷体" pitchFamily="49" charset="-122"/>
            </a:rPr>
            <a:t>集合竞价</a:t>
          </a:r>
          <a:endParaRPr lang="zh-CN" altLang="en-US" sz="1400" dirty="0">
            <a:latin typeface="楷体" pitchFamily="49" charset="-122"/>
            <a:ea typeface="楷体" pitchFamily="49" charset="-122"/>
          </a:endParaRPr>
        </a:p>
      </dgm:t>
    </dgm:pt>
    <dgm:pt modelId="{70DA7895-C9A6-4CDF-89E8-F86B486C1FF7}" type="parTrans" cxnId="{99208C94-FF62-4886-A4F6-D7A9847D5E4B}">
      <dgm:prSet/>
      <dgm:spPr/>
      <dgm:t>
        <a:bodyPr/>
        <a:lstStyle/>
        <a:p>
          <a:endParaRPr lang="zh-CN" altLang="en-US" sz="1400"/>
        </a:p>
      </dgm:t>
    </dgm:pt>
    <dgm:pt modelId="{2267A3E2-B6A1-4E73-8FBF-C01668FEC4AA}" type="sibTrans" cxnId="{99208C94-FF62-4886-A4F6-D7A9847D5E4B}">
      <dgm:prSet/>
      <dgm:spPr/>
      <dgm:t>
        <a:bodyPr/>
        <a:lstStyle/>
        <a:p>
          <a:endParaRPr lang="zh-CN" altLang="en-US" sz="1400"/>
        </a:p>
      </dgm:t>
    </dgm:pt>
    <dgm:pt modelId="{FB07EA20-B733-481F-8816-3E5B7C1A1741}">
      <dgm:prSet phldrT="[文本]" custT="1"/>
      <dgm:spPr/>
      <dgm:t>
        <a:bodyPr/>
        <a:lstStyle/>
        <a:p>
          <a:r>
            <a:rPr lang="zh-CN" altLang="en-US" sz="1400" dirty="0" smtClean="0">
              <a:latin typeface="楷体" pitchFamily="49" charset="-122"/>
              <a:ea typeface="楷体" pitchFamily="49" charset="-122"/>
            </a:rPr>
            <a:t>做市转让</a:t>
          </a:r>
          <a:endParaRPr lang="zh-CN" altLang="en-US" sz="1400" dirty="0">
            <a:latin typeface="楷体" pitchFamily="49" charset="-122"/>
            <a:ea typeface="楷体" pitchFamily="49" charset="-122"/>
          </a:endParaRPr>
        </a:p>
      </dgm:t>
    </dgm:pt>
    <dgm:pt modelId="{D22B14E6-D9F9-4A5E-B438-76866E25585A}" type="parTrans" cxnId="{F3247BAE-6EFF-4CB2-B840-7E4F300D4446}">
      <dgm:prSet/>
      <dgm:spPr/>
      <dgm:t>
        <a:bodyPr/>
        <a:lstStyle/>
        <a:p>
          <a:endParaRPr lang="zh-CN" altLang="en-US" sz="1400"/>
        </a:p>
      </dgm:t>
    </dgm:pt>
    <dgm:pt modelId="{26A0A54D-1EB5-4CD3-BA33-7DC4E7271FE3}" type="sibTrans" cxnId="{F3247BAE-6EFF-4CB2-B840-7E4F300D4446}">
      <dgm:prSet/>
      <dgm:spPr/>
      <dgm:t>
        <a:bodyPr/>
        <a:lstStyle/>
        <a:p>
          <a:endParaRPr lang="zh-CN" altLang="en-US" sz="1400"/>
        </a:p>
      </dgm:t>
    </dgm:pt>
    <dgm:pt modelId="{C7A6D3B3-0172-44B7-ACC9-214CA870FFB8}">
      <dgm:prSet phldrT="[文本]" custT="1"/>
      <dgm:spPr/>
      <dgm:t>
        <a:bodyPr/>
        <a:lstStyle/>
        <a:p>
          <a:r>
            <a:rPr lang="zh-CN" altLang="en-US" sz="1400" b="1" dirty="0" smtClean="0">
              <a:latin typeface="楷体" pitchFamily="49" charset="-122"/>
              <a:ea typeface="楷体" pitchFamily="49" charset="-122"/>
            </a:rPr>
            <a:t>其他</a:t>
          </a:r>
          <a:endParaRPr lang="zh-CN" altLang="en-US" sz="1400" b="1" dirty="0">
            <a:latin typeface="楷体" pitchFamily="49" charset="-122"/>
            <a:ea typeface="楷体" pitchFamily="49" charset="-122"/>
          </a:endParaRPr>
        </a:p>
      </dgm:t>
    </dgm:pt>
    <dgm:pt modelId="{CA72929D-3C3B-47C8-8AD4-505589BD0ECC}" type="parTrans" cxnId="{316F3ADE-AF47-4135-A77D-780B1CDEC163}">
      <dgm:prSet/>
      <dgm:spPr/>
      <dgm:t>
        <a:bodyPr/>
        <a:lstStyle/>
        <a:p>
          <a:endParaRPr lang="zh-CN" altLang="en-US" sz="1400"/>
        </a:p>
      </dgm:t>
    </dgm:pt>
    <dgm:pt modelId="{3AC6B0E9-F031-41B8-B864-7F23C79CACE7}" type="sibTrans" cxnId="{316F3ADE-AF47-4135-A77D-780B1CDEC163}">
      <dgm:prSet/>
      <dgm:spPr/>
      <dgm:t>
        <a:bodyPr/>
        <a:lstStyle/>
        <a:p>
          <a:endParaRPr lang="zh-CN" altLang="en-US" sz="1400"/>
        </a:p>
      </dgm:t>
    </dgm:pt>
    <dgm:pt modelId="{3FFE425B-1F98-42D9-B8A7-4CDB781A5AD2}">
      <dgm:prSet phldrT="[文本]" custT="1"/>
      <dgm:spPr/>
      <dgm:t>
        <a:bodyPr/>
        <a:lstStyle/>
        <a:p>
          <a:r>
            <a:rPr lang="zh-CN" altLang="en-US" sz="1400" dirty="0" smtClean="0">
              <a:latin typeface="楷体" pitchFamily="49" charset="-122"/>
              <a:ea typeface="楷体" pitchFamily="49" charset="-122"/>
            </a:rPr>
            <a:t>所在地区</a:t>
          </a:r>
          <a:endParaRPr lang="zh-CN" altLang="en-US" sz="1400" dirty="0">
            <a:latin typeface="楷体" pitchFamily="49" charset="-122"/>
            <a:ea typeface="楷体" pitchFamily="49" charset="-122"/>
          </a:endParaRPr>
        </a:p>
      </dgm:t>
    </dgm:pt>
    <dgm:pt modelId="{808C2A7B-364D-4FB3-A9C4-9273C3323D3B}" type="parTrans" cxnId="{7AA57065-28CD-4026-8E85-04D2A0D59CFC}">
      <dgm:prSet/>
      <dgm:spPr/>
      <dgm:t>
        <a:bodyPr/>
        <a:lstStyle/>
        <a:p>
          <a:endParaRPr lang="zh-CN" altLang="en-US" sz="1400"/>
        </a:p>
      </dgm:t>
    </dgm:pt>
    <dgm:pt modelId="{E483EBA4-D2F2-4CE3-8487-80FC1D4590F6}" type="sibTrans" cxnId="{7AA57065-28CD-4026-8E85-04D2A0D59CFC}">
      <dgm:prSet/>
      <dgm:spPr/>
      <dgm:t>
        <a:bodyPr/>
        <a:lstStyle/>
        <a:p>
          <a:endParaRPr lang="zh-CN" altLang="en-US" sz="1400"/>
        </a:p>
      </dgm:t>
    </dgm:pt>
    <dgm:pt modelId="{A803B303-AE5A-42AE-9292-D4BDA7591FF7}">
      <dgm:prSet phldrT="[文本]" custT="1"/>
      <dgm:spPr/>
      <dgm:t>
        <a:bodyPr/>
        <a:lstStyle/>
        <a:p>
          <a:r>
            <a:rPr lang="zh-CN" altLang="en-US" sz="1400" dirty="0" smtClean="0">
              <a:latin typeface="楷体" pitchFamily="49" charset="-122"/>
              <a:ea typeface="楷体" pitchFamily="49" charset="-122"/>
            </a:rPr>
            <a:t>所属行业</a:t>
          </a:r>
          <a:endParaRPr lang="zh-CN" altLang="en-US" sz="1400" dirty="0">
            <a:latin typeface="楷体" pitchFamily="49" charset="-122"/>
            <a:ea typeface="楷体" pitchFamily="49" charset="-122"/>
          </a:endParaRPr>
        </a:p>
      </dgm:t>
    </dgm:pt>
    <dgm:pt modelId="{B8D463FA-2841-4EA6-B174-5A10EAF192FD}" type="parTrans" cxnId="{02E7B44B-F26C-42C3-921C-BBDC6FEA1022}">
      <dgm:prSet/>
      <dgm:spPr/>
      <dgm:t>
        <a:bodyPr/>
        <a:lstStyle/>
        <a:p>
          <a:endParaRPr lang="zh-CN" altLang="en-US" sz="1400"/>
        </a:p>
      </dgm:t>
    </dgm:pt>
    <dgm:pt modelId="{1F97F820-327E-4C1C-B75C-95D7D1FBBE57}" type="sibTrans" cxnId="{02E7B44B-F26C-42C3-921C-BBDC6FEA1022}">
      <dgm:prSet/>
      <dgm:spPr/>
      <dgm:t>
        <a:bodyPr/>
        <a:lstStyle/>
        <a:p>
          <a:endParaRPr lang="zh-CN" altLang="en-US" sz="1400"/>
        </a:p>
      </dgm:t>
    </dgm:pt>
    <dgm:pt modelId="{756A531E-F2FC-4BF1-B973-95B1763DF60C}">
      <dgm:prSet phldrT="[文本]" custT="1"/>
      <dgm:spPr/>
      <dgm:t>
        <a:bodyPr/>
        <a:lstStyle/>
        <a:p>
          <a:r>
            <a:rPr lang="zh-CN" altLang="en-US" sz="1400" dirty="0" smtClean="0">
              <a:latin typeface="楷体" pitchFamily="49" charset="-122"/>
              <a:ea typeface="楷体" pitchFamily="49" charset="-122"/>
            </a:rPr>
            <a:t>企业规模</a:t>
          </a:r>
          <a:endParaRPr lang="zh-CN" altLang="en-US" sz="1400" dirty="0">
            <a:latin typeface="楷体" pitchFamily="49" charset="-122"/>
            <a:ea typeface="楷体" pitchFamily="49" charset="-122"/>
          </a:endParaRPr>
        </a:p>
      </dgm:t>
    </dgm:pt>
    <dgm:pt modelId="{6892CB2A-ED90-4118-90BA-315F51756F34}" type="parTrans" cxnId="{14C7C35B-9DE1-4D5C-B6F6-4E7480EC25CD}">
      <dgm:prSet/>
      <dgm:spPr/>
      <dgm:t>
        <a:bodyPr/>
        <a:lstStyle/>
        <a:p>
          <a:endParaRPr lang="zh-CN" altLang="en-US" sz="1400"/>
        </a:p>
      </dgm:t>
    </dgm:pt>
    <dgm:pt modelId="{122222E0-980E-4D54-8C93-DC47A56A082E}" type="sibTrans" cxnId="{14C7C35B-9DE1-4D5C-B6F6-4E7480EC25CD}">
      <dgm:prSet/>
      <dgm:spPr/>
      <dgm:t>
        <a:bodyPr/>
        <a:lstStyle/>
        <a:p>
          <a:endParaRPr lang="zh-CN" altLang="en-US" sz="1400"/>
        </a:p>
      </dgm:t>
    </dgm:pt>
    <dgm:pt modelId="{31DB9620-4C9F-4C11-8CCF-0F5FAC0F6E8A}" type="pres">
      <dgm:prSet presAssocID="{CBA571F9-D49A-4C9C-A45B-B63C26D622B0}" presName="composite" presStyleCnt="0">
        <dgm:presLayoutVars>
          <dgm:chMax val="5"/>
          <dgm:dir/>
          <dgm:animLvl val="ctr"/>
          <dgm:resizeHandles val="exact"/>
        </dgm:presLayoutVars>
      </dgm:prSet>
      <dgm:spPr/>
      <dgm:t>
        <a:bodyPr/>
        <a:lstStyle/>
        <a:p>
          <a:endParaRPr lang="zh-CN" altLang="en-US"/>
        </a:p>
      </dgm:t>
    </dgm:pt>
    <dgm:pt modelId="{51600ABE-03CD-4CE7-B603-EACD1916BC83}" type="pres">
      <dgm:prSet presAssocID="{CBA571F9-D49A-4C9C-A45B-B63C26D622B0}" presName="cycle" presStyleCnt="0"/>
      <dgm:spPr/>
    </dgm:pt>
    <dgm:pt modelId="{E9EC0067-14B8-412F-95EA-3EFAAD3141CB}" type="pres">
      <dgm:prSet presAssocID="{CBA571F9-D49A-4C9C-A45B-B63C26D622B0}" presName="centerShape" presStyleCnt="0"/>
      <dgm:spPr/>
    </dgm:pt>
    <dgm:pt modelId="{CABA57DD-C7BF-401E-8E11-161987916B4C}" type="pres">
      <dgm:prSet presAssocID="{CBA571F9-D49A-4C9C-A45B-B63C26D622B0}" presName="connSite" presStyleLbl="node1" presStyleIdx="0" presStyleCnt="4"/>
      <dgm:spPr/>
    </dgm:pt>
    <dgm:pt modelId="{39F6C040-1963-48F8-9332-89421953C853}" type="pres">
      <dgm:prSet presAssocID="{CBA571F9-D49A-4C9C-A45B-B63C26D622B0}" presName="visible" presStyleLbl="node1" presStyleIdx="0" presStyleCnt="4" custScaleX="102731" custScaleY="102336"/>
      <dgm:spPr/>
    </dgm:pt>
    <dgm:pt modelId="{A748475E-4DF8-45BE-960A-519C3229FF86}" type="pres">
      <dgm:prSet presAssocID="{93E9012C-B247-4F8F-922C-592024022B79}" presName="Name25" presStyleLbl="parChTrans1D1" presStyleIdx="0" presStyleCnt="3"/>
      <dgm:spPr/>
      <dgm:t>
        <a:bodyPr/>
        <a:lstStyle/>
        <a:p>
          <a:endParaRPr lang="zh-CN" altLang="en-US"/>
        </a:p>
      </dgm:t>
    </dgm:pt>
    <dgm:pt modelId="{B8546C76-8AA8-48B8-8A92-57349B0E1EA9}" type="pres">
      <dgm:prSet presAssocID="{FB65FB3C-1F75-4852-8390-58E2C71ED0CA}" presName="node" presStyleCnt="0"/>
      <dgm:spPr/>
    </dgm:pt>
    <dgm:pt modelId="{E5AC400A-A830-4CD8-AC78-625A733EA553}" type="pres">
      <dgm:prSet presAssocID="{FB65FB3C-1F75-4852-8390-58E2C71ED0CA}" presName="parentNode" presStyleLbl="node1" presStyleIdx="1" presStyleCnt="4">
        <dgm:presLayoutVars>
          <dgm:chMax val="1"/>
          <dgm:bulletEnabled val="1"/>
        </dgm:presLayoutVars>
      </dgm:prSet>
      <dgm:spPr/>
      <dgm:t>
        <a:bodyPr/>
        <a:lstStyle/>
        <a:p>
          <a:endParaRPr lang="zh-CN" altLang="en-US"/>
        </a:p>
      </dgm:t>
    </dgm:pt>
    <dgm:pt modelId="{AA5ED20A-6655-408E-9009-627D7BC6DDEB}" type="pres">
      <dgm:prSet presAssocID="{FB65FB3C-1F75-4852-8390-58E2C71ED0CA}" presName="childNode" presStyleLbl="revTx" presStyleIdx="0" presStyleCnt="3">
        <dgm:presLayoutVars>
          <dgm:bulletEnabled val="1"/>
        </dgm:presLayoutVars>
      </dgm:prSet>
      <dgm:spPr/>
      <dgm:t>
        <a:bodyPr/>
        <a:lstStyle/>
        <a:p>
          <a:endParaRPr lang="zh-CN" altLang="en-US"/>
        </a:p>
      </dgm:t>
    </dgm:pt>
    <dgm:pt modelId="{3201AF48-C582-447C-B5DE-2CCED1B86CE0}" type="pres">
      <dgm:prSet presAssocID="{95503DC1-6852-46D6-914A-936AC13AE52E}" presName="Name25" presStyleLbl="parChTrans1D1" presStyleIdx="1" presStyleCnt="3"/>
      <dgm:spPr/>
      <dgm:t>
        <a:bodyPr/>
        <a:lstStyle/>
        <a:p>
          <a:endParaRPr lang="zh-CN" altLang="en-US"/>
        </a:p>
      </dgm:t>
    </dgm:pt>
    <dgm:pt modelId="{EA7644BC-387D-42CF-8224-3E6EEBDC784D}" type="pres">
      <dgm:prSet presAssocID="{597AEA68-7A4D-4AB2-A9C4-09927B256331}" presName="node" presStyleCnt="0"/>
      <dgm:spPr/>
    </dgm:pt>
    <dgm:pt modelId="{375F6DCB-6D37-4369-8EBD-042C07F45CED}" type="pres">
      <dgm:prSet presAssocID="{597AEA68-7A4D-4AB2-A9C4-09927B256331}" presName="parentNode" presStyleLbl="node1" presStyleIdx="2" presStyleCnt="4">
        <dgm:presLayoutVars>
          <dgm:chMax val="1"/>
          <dgm:bulletEnabled val="1"/>
        </dgm:presLayoutVars>
      </dgm:prSet>
      <dgm:spPr/>
      <dgm:t>
        <a:bodyPr/>
        <a:lstStyle/>
        <a:p>
          <a:endParaRPr lang="zh-CN" altLang="en-US"/>
        </a:p>
      </dgm:t>
    </dgm:pt>
    <dgm:pt modelId="{C9DF26D4-3761-4F99-913F-74D8604592CC}" type="pres">
      <dgm:prSet presAssocID="{597AEA68-7A4D-4AB2-A9C4-09927B256331}" presName="childNode" presStyleLbl="revTx" presStyleIdx="1" presStyleCnt="3">
        <dgm:presLayoutVars>
          <dgm:bulletEnabled val="1"/>
        </dgm:presLayoutVars>
      </dgm:prSet>
      <dgm:spPr/>
      <dgm:t>
        <a:bodyPr/>
        <a:lstStyle/>
        <a:p>
          <a:endParaRPr lang="zh-CN" altLang="en-US"/>
        </a:p>
      </dgm:t>
    </dgm:pt>
    <dgm:pt modelId="{876964B7-976D-4FF8-8028-37318798D102}" type="pres">
      <dgm:prSet presAssocID="{CA72929D-3C3B-47C8-8AD4-505589BD0ECC}" presName="Name25" presStyleLbl="parChTrans1D1" presStyleIdx="2" presStyleCnt="3"/>
      <dgm:spPr/>
      <dgm:t>
        <a:bodyPr/>
        <a:lstStyle/>
        <a:p>
          <a:endParaRPr lang="zh-CN" altLang="en-US"/>
        </a:p>
      </dgm:t>
    </dgm:pt>
    <dgm:pt modelId="{9D5F3747-D030-4195-ADFC-80B351F690A8}" type="pres">
      <dgm:prSet presAssocID="{C7A6D3B3-0172-44B7-ACC9-214CA870FFB8}" presName="node" presStyleCnt="0"/>
      <dgm:spPr/>
    </dgm:pt>
    <dgm:pt modelId="{2BE30B48-0201-4338-8C7A-40D402DF654D}" type="pres">
      <dgm:prSet presAssocID="{C7A6D3B3-0172-44B7-ACC9-214CA870FFB8}" presName="parentNode" presStyleLbl="node1" presStyleIdx="3" presStyleCnt="4">
        <dgm:presLayoutVars>
          <dgm:chMax val="1"/>
          <dgm:bulletEnabled val="1"/>
        </dgm:presLayoutVars>
      </dgm:prSet>
      <dgm:spPr/>
      <dgm:t>
        <a:bodyPr/>
        <a:lstStyle/>
        <a:p>
          <a:endParaRPr lang="zh-CN" altLang="en-US"/>
        </a:p>
      </dgm:t>
    </dgm:pt>
    <dgm:pt modelId="{858327C0-DF68-4CE4-B9AD-46FD11DD9CE7}" type="pres">
      <dgm:prSet presAssocID="{C7A6D3B3-0172-44B7-ACC9-214CA870FFB8}" presName="childNode" presStyleLbl="revTx" presStyleIdx="2" presStyleCnt="3">
        <dgm:presLayoutVars>
          <dgm:bulletEnabled val="1"/>
        </dgm:presLayoutVars>
      </dgm:prSet>
      <dgm:spPr/>
      <dgm:t>
        <a:bodyPr/>
        <a:lstStyle/>
        <a:p>
          <a:endParaRPr lang="zh-CN" altLang="en-US"/>
        </a:p>
      </dgm:t>
    </dgm:pt>
  </dgm:ptLst>
  <dgm:cxnLst>
    <dgm:cxn modelId="{FC4407FE-FEBE-41C1-8EA8-709100CB7895}" type="presOf" srcId="{597AEA68-7A4D-4AB2-A9C4-09927B256331}" destId="{375F6DCB-6D37-4369-8EBD-042C07F45CED}" srcOrd="0" destOrd="0" presId="urn:microsoft.com/office/officeart/2005/8/layout/radial2"/>
    <dgm:cxn modelId="{7EBB98EF-AB36-4E14-B490-2048F872EB82}" type="presOf" srcId="{313186D0-FD65-424E-9257-CDAB8A6F25D6}" destId="{C9DF26D4-3761-4F99-913F-74D8604592CC}" srcOrd="0" destOrd="0" presId="urn:microsoft.com/office/officeart/2005/8/layout/radial2"/>
    <dgm:cxn modelId="{40CA93C0-DEBF-4EDB-8A7A-8789E4A0A957}" type="presOf" srcId="{C7A6D3B3-0172-44B7-ACC9-214CA870FFB8}" destId="{2BE30B48-0201-4338-8C7A-40D402DF654D}" srcOrd="0" destOrd="0" presId="urn:microsoft.com/office/officeart/2005/8/layout/radial2"/>
    <dgm:cxn modelId="{868100B3-4CDA-49AF-B3A4-9CA7520F6A04}" type="presOf" srcId="{93E9012C-B247-4F8F-922C-592024022B79}" destId="{A748475E-4DF8-45BE-960A-519C3229FF86}" srcOrd="0" destOrd="0" presId="urn:microsoft.com/office/officeart/2005/8/layout/radial2"/>
    <dgm:cxn modelId="{BF4EC470-502A-405F-9015-098F65AC7A14}" type="presOf" srcId="{FB07EA20-B733-481F-8816-3E5B7C1A1741}" destId="{C9DF26D4-3761-4F99-913F-74D8604592CC}" srcOrd="0" destOrd="1" presId="urn:microsoft.com/office/officeart/2005/8/layout/radial2"/>
    <dgm:cxn modelId="{DB69F7B9-9C4A-499D-82A1-E3E4AF1F41A9}" srcId="{CBA571F9-D49A-4C9C-A45B-B63C26D622B0}" destId="{597AEA68-7A4D-4AB2-A9C4-09927B256331}" srcOrd="1" destOrd="0" parTransId="{95503DC1-6852-46D6-914A-936AC13AE52E}" sibTransId="{2751EED4-81BB-482F-ADC2-B64BA09D47E3}"/>
    <dgm:cxn modelId="{A256C2A7-55F6-4668-AF90-D3A8D3EB08E6}" srcId="{CBA571F9-D49A-4C9C-A45B-B63C26D622B0}" destId="{FB65FB3C-1F75-4852-8390-58E2C71ED0CA}" srcOrd="0" destOrd="0" parTransId="{93E9012C-B247-4F8F-922C-592024022B79}" sibTransId="{A9E3291D-6BD8-423B-916D-5D5B27A09F5C}"/>
    <dgm:cxn modelId="{316F3ADE-AF47-4135-A77D-780B1CDEC163}" srcId="{CBA571F9-D49A-4C9C-A45B-B63C26D622B0}" destId="{C7A6D3B3-0172-44B7-ACC9-214CA870FFB8}" srcOrd="2" destOrd="0" parTransId="{CA72929D-3C3B-47C8-8AD4-505589BD0ECC}" sibTransId="{3AC6B0E9-F031-41B8-B864-7F23C79CACE7}"/>
    <dgm:cxn modelId="{C448B986-F911-4EDB-ACCD-39801966D9FE}" type="presOf" srcId="{A803B303-AE5A-42AE-9292-D4BDA7591FF7}" destId="{858327C0-DF68-4CE4-B9AD-46FD11DD9CE7}" srcOrd="0" destOrd="1" presId="urn:microsoft.com/office/officeart/2005/8/layout/radial2"/>
    <dgm:cxn modelId="{B3122E90-47C6-4B43-A365-97BE80564351}" type="presOf" srcId="{0D0C1518-DF26-47DA-AEC3-62756EFE846C}" destId="{AA5ED20A-6655-408E-9009-627D7BC6DDEB}" srcOrd="0" destOrd="1" presId="urn:microsoft.com/office/officeart/2005/8/layout/radial2"/>
    <dgm:cxn modelId="{99208C94-FF62-4886-A4F6-D7A9847D5E4B}" srcId="{597AEA68-7A4D-4AB2-A9C4-09927B256331}" destId="{313186D0-FD65-424E-9257-CDAB8A6F25D6}" srcOrd="0" destOrd="0" parTransId="{70DA7895-C9A6-4CDF-89E8-F86B486C1FF7}" sibTransId="{2267A3E2-B6A1-4E73-8FBF-C01668FEC4AA}"/>
    <dgm:cxn modelId="{5BC83D88-6218-401C-A266-28B556DA7E37}" type="presOf" srcId="{CBA571F9-D49A-4C9C-A45B-B63C26D622B0}" destId="{31DB9620-4C9F-4C11-8CCF-0F5FAC0F6E8A}" srcOrd="0" destOrd="0" presId="urn:microsoft.com/office/officeart/2005/8/layout/radial2"/>
    <dgm:cxn modelId="{1CC80D6F-E90D-4EE9-9540-10F337BD3C20}" type="presOf" srcId="{974FAAA5-53CE-4DD4-809C-CCD40F563B66}" destId="{AA5ED20A-6655-408E-9009-627D7BC6DDEB}" srcOrd="0" destOrd="0" presId="urn:microsoft.com/office/officeart/2005/8/layout/radial2"/>
    <dgm:cxn modelId="{76DEAC32-10CD-4B38-ACF6-71A32AE23841}" type="presOf" srcId="{3FFE425B-1F98-42D9-B8A7-4CDB781A5AD2}" destId="{858327C0-DF68-4CE4-B9AD-46FD11DD9CE7}" srcOrd="0" destOrd="0" presId="urn:microsoft.com/office/officeart/2005/8/layout/radial2"/>
    <dgm:cxn modelId="{3760CEF1-7469-4F78-8EF7-169EBB02651B}" type="presOf" srcId="{FB65FB3C-1F75-4852-8390-58E2C71ED0CA}" destId="{E5AC400A-A830-4CD8-AC78-625A733EA553}" srcOrd="0" destOrd="0" presId="urn:microsoft.com/office/officeart/2005/8/layout/radial2"/>
    <dgm:cxn modelId="{DFE908B8-3707-48A7-9247-6489EE743AE4}" srcId="{FB65FB3C-1F75-4852-8390-58E2C71ED0CA}" destId="{0D0C1518-DF26-47DA-AEC3-62756EFE846C}" srcOrd="1" destOrd="0" parTransId="{0C6DCC62-0460-419D-92C8-246A7F420C08}" sibTransId="{81F146DA-CA53-471B-A29C-10805605EC9B}"/>
    <dgm:cxn modelId="{7AA57065-28CD-4026-8E85-04D2A0D59CFC}" srcId="{C7A6D3B3-0172-44B7-ACC9-214CA870FFB8}" destId="{3FFE425B-1F98-42D9-B8A7-4CDB781A5AD2}" srcOrd="0" destOrd="0" parTransId="{808C2A7B-364D-4FB3-A9C4-9273C3323D3B}" sibTransId="{E483EBA4-D2F2-4CE3-8487-80FC1D4590F6}"/>
    <dgm:cxn modelId="{F3247BAE-6EFF-4CB2-B840-7E4F300D4446}" srcId="{597AEA68-7A4D-4AB2-A9C4-09927B256331}" destId="{FB07EA20-B733-481F-8816-3E5B7C1A1741}" srcOrd="1" destOrd="0" parTransId="{D22B14E6-D9F9-4A5E-B438-76866E25585A}" sibTransId="{26A0A54D-1EB5-4CD3-BA33-7DC4E7271FE3}"/>
    <dgm:cxn modelId="{C13547CD-D732-4209-8EE5-C7F3F3758E56}" type="presOf" srcId="{756A531E-F2FC-4BF1-B973-95B1763DF60C}" destId="{858327C0-DF68-4CE4-B9AD-46FD11DD9CE7}" srcOrd="0" destOrd="2" presId="urn:microsoft.com/office/officeart/2005/8/layout/radial2"/>
    <dgm:cxn modelId="{127BF5D3-997D-43DD-A377-C6507567CFC7}" type="presOf" srcId="{95503DC1-6852-46D6-914A-936AC13AE52E}" destId="{3201AF48-C582-447C-B5DE-2CCED1B86CE0}" srcOrd="0" destOrd="0" presId="urn:microsoft.com/office/officeart/2005/8/layout/radial2"/>
    <dgm:cxn modelId="{82FCDF07-FB09-44DD-AB4F-C21C1F4E6FA9}" srcId="{FB65FB3C-1F75-4852-8390-58E2C71ED0CA}" destId="{974FAAA5-53CE-4DD4-809C-CCD40F563B66}" srcOrd="0" destOrd="0" parTransId="{130F41AB-777C-4142-9058-A94A43A37F9F}" sibTransId="{DD8F3151-9732-4909-B3C3-4FE3D3A84E8A}"/>
    <dgm:cxn modelId="{02E7B44B-F26C-42C3-921C-BBDC6FEA1022}" srcId="{C7A6D3B3-0172-44B7-ACC9-214CA870FFB8}" destId="{A803B303-AE5A-42AE-9292-D4BDA7591FF7}" srcOrd="1" destOrd="0" parTransId="{B8D463FA-2841-4EA6-B174-5A10EAF192FD}" sibTransId="{1F97F820-327E-4C1C-B75C-95D7D1FBBE57}"/>
    <dgm:cxn modelId="{14C7C35B-9DE1-4D5C-B6F6-4E7480EC25CD}" srcId="{C7A6D3B3-0172-44B7-ACC9-214CA870FFB8}" destId="{756A531E-F2FC-4BF1-B973-95B1763DF60C}" srcOrd="2" destOrd="0" parTransId="{6892CB2A-ED90-4118-90BA-315F51756F34}" sibTransId="{122222E0-980E-4D54-8C93-DC47A56A082E}"/>
    <dgm:cxn modelId="{3DE4BFB8-AAAE-4ED0-9395-1D1FC996BA32}" type="presOf" srcId="{CA72929D-3C3B-47C8-8AD4-505589BD0ECC}" destId="{876964B7-976D-4FF8-8028-37318798D102}" srcOrd="0" destOrd="0" presId="urn:microsoft.com/office/officeart/2005/8/layout/radial2"/>
    <dgm:cxn modelId="{44BF2DE5-F65F-4D65-881F-D44C545A17C0}" type="presParOf" srcId="{31DB9620-4C9F-4C11-8CCF-0F5FAC0F6E8A}" destId="{51600ABE-03CD-4CE7-B603-EACD1916BC83}" srcOrd="0" destOrd="0" presId="urn:microsoft.com/office/officeart/2005/8/layout/radial2"/>
    <dgm:cxn modelId="{5FE704CB-1FA7-4664-A563-A281DE51F388}" type="presParOf" srcId="{51600ABE-03CD-4CE7-B603-EACD1916BC83}" destId="{E9EC0067-14B8-412F-95EA-3EFAAD3141CB}" srcOrd="0" destOrd="0" presId="urn:microsoft.com/office/officeart/2005/8/layout/radial2"/>
    <dgm:cxn modelId="{8FF41F42-1FA5-43BB-86CD-43EC1094D644}" type="presParOf" srcId="{E9EC0067-14B8-412F-95EA-3EFAAD3141CB}" destId="{CABA57DD-C7BF-401E-8E11-161987916B4C}" srcOrd="0" destOrd="0" presId="urn:microsoft.com/office/officeart/2005/8/layout/radial2"/>
    <dgm:cxn modelId="{6AF2C2D2-AE34-4033-9534-3F7A9763AD29}" type="presParOf" srcId="{E9EC0067-14B8-412F-95EA-3EFAAD3141CB}" destId="{39F6C040-1963-48F8-9332-89421953C853}" srcOrd="1" destOrd="0" presId="urn:microsoft.com/office/officeart/2005/8/layout/radial2"/>
    <dgm:cxn modelId="{9FDD06D2-3420-483E-870D-0059AE1881F4}" type="presParOf" srcId="{51600ABE-03CD-4CE7-B603-EACD1916BC83}" destId="{A748475E-4DF8-45BE-960A-519C3229FF86}" srcOrd="1" destOrd="0" presId="urn:microsoft.com/office/officeart/2005/8/layout/radial2"/>
    <dgm:cxn modelId="{DFE584F2-8571-41F4-8848-AE0D3D18E12F}" type="presParOf" srcId="{51600ABE-03CD-4CE7-B603-EACD1916BC83}" destId="{B8546C76-8AA8-48B8-8A92-57349B0E1EA9}" srcOrd="2" destOrd="0" presId="urn:microsoft.com/office/officeart/2005/8/layout/radial2"/>
    <dgm:cxn modelId="{7D175090-953B-4BE3-B2D0-841456DBEB02}" type="presParOf" srcId="{B8546C76-8AA8-48B8-8A92-57349B0E1EA9}" destId="{E5AC400A-A830-4CD8-AC78-625A733EA553}" srcOrd="0" destOrd="0" presId="urn:microsoft.com/office/officeart/2005/8/layout/radial2"/>
    <dgm:cxn modelId="{0A2DD1D6-B960-486B-8548-EDF39C9C3A14}" type="presParOf" srcId="{B8546C76-8AA8-48B8-8A92-57349B0E1EA9}" destId="{AA5ED20A-6655-408E-9009-627D7BC6DDEB}" srcOrd="1" destOrd="0" presId="urn:microsoft.com/office/officeart/2005/8/layout/radial2"/>
    <dgm:cxn modelId="{1AD3DB5D-45BF-4258-AE05-6AC15D4C3587}" type="presParOf" srcId="{51600ABE-03CD-4CE7-B603-EACD1916BC83}" destId="{3201AF48-C582-447C-B5DE-2CCED1B86CE0}" srcOrd="3" destOrd="0" presId="urn:microsoft.com/office/officeart/2005/8/layout/radial2"/>
    <dgm:cxn modelId="{F3A0B7AB-9DB3-47AC-9566-4DB68609A654}" type="presParOf" srcId="{51600ABE-03CD-4CE7-B603-EACD1916BC83}" destId="{EA7644BC-387D-42CF-8224-3E6EEBDC784D}" srcOrd="4" destOrd="0" presId="urn:microsoft.com/office/officeart/2005/8/layout/radial2"/>
    <dgm:cxn modelId="{EEC1BD94-74F2-4873-9143-E28B5A1FEF12}" type="presParOf" srcId="{EA7644BC-387D-42CF-8224-3E6EEBDC784D}" destId="{375F6DCB-6D37-4369-8EBD-042C07F45CED}" srcOrd="0" destOrd="0" presId="urn:microsoft.com/office/officeart/2005/8/layout/radial2"/>
    <dgm:cxn modelId="{B9906179-9674-495B-9ABB-B33F4D92413D}" type="presParOf" srcId="{EA7644BC-387D-42CF-8224-3E6EEBDC784D}" destId="{C9DF26D4-3761-4F99-913F-74D8604592CC}" srcOrd="1" destOrd="0" presId="urn:microsoft.com/office/officeart/2005/8/layout/radial2"/>
    <dgm:cxn modelId="{EB62840C-285E-4B5C-A122-56CBAA5FBF6B}" type="presParOf" srcId="{51600ABE-03CD-4CE7-B603-EACD1916BC83}" destId="{876964B7-976D-4FF8-8028-37318798D102}" srcOrd="5" destOrd="0" presId="urn:microsoft.com/office/officeart/2005/8/layout/radial2"/>
    <dgm:cxn modelId="{E373CCD8-B200-4B1C-A0EB-E0A635BC55F2}" type="presParOf" srcId="{51600ABE-03CD-4CE7-B603-EACD1916BC83}" destId="{9D5F3747-D030-4195-ADFC-80B351F690A8}" srcOrd="6" destOrd="0" presId="urn:microsoft.com/office/officeart/2005/8/layout/radial2"/>
    <dgm:cxn modelId="{653E2EF9-E588-4732-B8BE-122A7459924E}" type="presParOf" srcId="{9D5F3747-D030-4195-ADFC-80B351F690A8}" destId="{2BE30B48-0201-4338-8C7A-40D402DF654D}" srcOrd="0" destOrd="0" presId="urn:microsoft.com/office/officeart/2005/8/layout/radial2"/>
    <dgm:cxn modelId="{33FC61A0-F66C-4455-98C1-BD94C7C339D8}" type="presParOf" srcId="{9D5F3747-D030-4195-ADFC-80B351F690A8}" destId="{858327C0-DF68-4CE4-B9AD-46FD11DD9CE7}" srcOrd="1" destOrd="0" presId="urn:microsoft.com/office/officeart/2005/8/layout/radial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F47C915-8108-4B88-9DE2-58094C579C28}" type="doc">
      <dgm:prSet loTypeId="urn:microsoft.com/office/officeart/2005/8/layout/equation2" loCatId="relationship" qsTypeId="urn:microsoft.com/office/officeart/2005/8/quickstyle/simple1" qsCatId="simple" csTypeId="urn:microsoft.com/office/officeart/2005/8/colors/accent1_1" csCatId="accent1" phldr="1"/>
      <dgm:spPr/>
    </dgm:pt>
    <dgm:pt modelId="{32B3E001-1C06-4479-BB70-1DD59FB834D5}">
      <dgm:prSet phldrT="[文本]" custT="1"/>
      <dgm:spPr/>
      <dgm:t>
        <a:bodyPr/>
        <a:lstStyle/>
        <a:p>
          <a:r>
            <a:rPr lang="zh-CN" altLang="en-US" sz="1400" b="1" dirty="0" smtClean="0">
              <a:latin typeface="楷体" pitchFamily="49" charset="-122"/>
              <a:ea typeface="楷体" pitchFamily="49" charset="-122"/>
            </a:rPr>
            <a:t>机构</a:t>
          </a:r>
          <a:endParaRPr lang="en-US" altLang="zh-CN" sz="1400" b="1" dirty="0" smtClean="0">
            <a:latin typeface="楷体" pitchFamily="49" charset="-122"/>
            <a:ea typeface="楷体" pitchFamily="49" charset="-122"/>
          </a:endParaRPr>
        </a:p>
        <a:p>
          <a:r>
            <a:rPr lang="zh-CN" altLang="en-US" sz="1400" b="1" dirty="0" smtClean="0">
              <a:latin typeface="楷体" pitchFamily="49" charset="-122"/>
              <a:ea typeface="楷体" pitchFamily="49" charset="-122"/>
            </a:rPr>
            <a:t>投资者</a:t>
          </a:r>
          <a:endParaRPr lang="zh-CN" altLang="en-US" sz="1400" b="1" dirty="0">
            <a:latin typeface="楷体" pitchFamily="49" charset="-122"/>
            <a:ea typeface="楷体" pitchFamily="49" charset="-122"/>
          </a:endParaRPr>
        </a:p>
      </dgm:t>
    </dgm:pt>
    <dgm:pt modelId="{DD6A4AFA-9D54-46DA-9361-D4DAB13729C4}" type="parTrans" cxnId="{CB8977B6-38C3-42E0-8C1F-78C4E3F0F2CD}">
      <dgm:prSet/>
      <dgm:spPr/>
      <dgm:t>
        <a:bodyPr/>
        <a:lstStyle/>
        <a:p>
          <a:endParaRPr lang="zh-CN" altLang="en-US" sz="1600" b="1">
            <a:solidFill>
              <a:schemeClr val="tx1"/>
            </a:solidFill>
            <a:latin typeface="楷体" pitchFamily="49" charset="-122"/>
            <a:ea typeface="楷体" pitchFamily="49" charset="-122"/>
          </a:endParaRPr>
        </a:p>
      </dgm:t>
    </dgm:pt>
    <dgm:pt modelId="{AAD65FEE-0C04-4DB8-ADF3-E48D1FF6E11B}" type="sibTrans" cxnId="{CB8977B6-38C3-42E0-8C1F-78C4E3F0F2CD}">
      <dgm:prSet custT="1"/>
      <dgm:spPr/>
      <dgm:t>
        <a:bodyPr/>
        <a:lstStyle/>
        <a:p>
          <a:endParaRPr lang="zh-CN" altLang="en-US" sz="1600" b="1">
            <a:solidFill>
              <a:schemeClr val="tx1"/>
            </a:solidFill>
            <a:latin typeface="楷体" pitchFamily="49" charset="-122"/>
            <a:ea typeface="楷体" pitchFamily="49" charset="-122"/>
          </a:endParaRPr>
        </a:p>
      </dgm:t>
    </dgm:pt>
    <dgm:pt modelId="{81076BE4-5639-4214-9A56-7B4B4601A7E4}">
      <dgm:prSet phldrT="[文本]" custT="1"/>
      <dgm:spPr/>
      <dgm:t>
        <a:bodyPr/>
        <a:lstStyle/>
        <a:p>
          <a:r>
            <a:rPr lang="zh-CN" altLang="en-US" sz="1400" b="1" dirty="0" smtClean="0">
              <a:latin typeface="楷体" pitchFamily="49" charset="-122"/>
              <a:ea typeface="楷体" pitchFamily="49" charset="-122"/>
            </a:rPr>
            <a:t>自然人</a:t>
          </a:r>
          <a:endParaRPr lang="en-US" altLang="zh-CN" sz="1400" b="1" dirty="0" smtClean="0">
            <a:latin typeface="楷体" pitchFamily="49" charset="-122"/>
            <a:ea typeface="楷体" pitchFamily="49" charset="-122"/>
          </a:endParaRPr>
        </a:p>
        <a:p>
          <a:r>
            <a:rPr lang="zh-CN" altLang="en-US" sz="1400" b="1" dirty="0" smtClean="0">
              <a:latin typeface="楷体" pitchFamily="49" charset="-122"/>
              <a:ea typeface="楷体" pitchFamily="49" charset="-122"/>
            </a:rPr>
            <a:t>投资者</a:t>
          </a:r>
          <a:endParaRPr lang="zh-CN" altLang="en-US" sz="1400" b="1" dirty="0">
            <a:latin typeface="楷体" pitchFamily="49" charset="-122"/>
            <a:ea typeface="楷体" pitchFamily="49" charset="-122"/>
          </a:endParaRPr>
        </a:p>
      </dgm:t>
    </dgm:pt>
    <dgm:pt modelId="{E2EC9BA9-687B-4F2D-9F04-017D4FB87063}" type="parTrans" cxnId="{ABA98622-CB0F-40BD-A56F-A9B46C90A58B}">
      <dgm:prSet/>
      <dgm:spPr/>
      <dgm:t>
        <a:bodyPr/>
        <a:lstStyle/>
        <a:p>
          <a:endParaRPr lang="zh-CN" altLang="en-US" sz="1600" b="1">
            <a:solidFill>
              <a:schemeClr val="tx1"/>
            </a:solidFill>
            <a:latin typeface="楷体" pitchFamily="49" charset="-122"/>
            <a:ea typeface="楷体" pitchFamily="49" charset="-122"/>
          </a:endParaRPr>
        </a:p>
      </dgm:t>
    </dgm:pt>
    <dgm:pt modelId="{C8053036-EE23-456F-94AD-53DDF8501907}" type="sibTrans" cxnId="{ABA98622-CB0F-40BD-A56F-A9B46C90A58B}">
      <dgm:prSet custT="1"/>
      <dgm:spPr/>
      <dgm:t>
        <a:bodyPr/>
        <a:lstStyle/>
        <a:p>
          <a:endParaRPr lang="zh-CN" altLang="en-US" sz="1600" b="1">
            <a:solidFill>
              <a:schemeClr val="tx1"/>
            </a:solidFill>
            <a:latin typeface="楷体" pitchFamily="49" charset="-122"/>
            <a:ea typeface="楷体" pitchFamily="49" charset="-122"/>
          </a:endParaRPr>
        </a:p>
      </dgm:t>
    </dgm:pt>
    <dgm:pt modelId="{ADF7E2AA-B924-4A79-82B0-59DBE8E93033}">
      <dgm:prSet phldrT="[文本]" custT="1"/>
      <dgm:spPr/>
      <dgm:t>
        <a:bodyPr/>
        <a:lstStyle/>
        <a:p>
          <a:r>
            <a:rPr lang="zh-CN" altLang="en-US" sz="1600" b="1" dirty="0" smtClean="0">
              <a:solidFill>
                <a:schemeClr val="accent1">
                  <a:lumMod val="75000"/>
                </a:schemeClr>
              </a:solidFill>
              <a:latin typeface="楷体" pitchFamily="49" charset="-122"/>
              <a:ea typeface="楷体" pitchFamily="49" charset="-122"/>
            </a:rPr>
            <a:t>投资者</a:t>
          </a:r>
          <a:endParaRPr lang="zh-CN" altLang="en-US" sz="1600" b="1" dirty="0">
            <a:solidFill>
              <a:schemeClr val="accent1">
                <a:lumMod val="75000"/>
              </a:schemeClr>
            </a:solidFill>
            <a:latin typeface="楷体" pitchFamily="49" charset="-122"/>
            <a:ea typeface="楷体" pitchFamily="49" charset="-122"/>
          </a:endParaRPr>
        </a:p>
      </dgm:t>
    </dgm:pt>
    <dgm:pt modelId="{962C98E3-7213-4B8C-A014-7D84BA1E4B95}" type="parTrans" cxnId="{9F3933ED-E2BA-46DE-A8F1-E700A1759B8A}">
      <dgm:prSet/>
      <dgm:spPr/>
      <dgm:t>
        <a:bodyPr/>
        <a:lstStyle/>
        <a:p>
          <a:endParaRPr lang="zh-CN" altLang="en-US" sz="1600" b="1">
            <a:solidFill>
              <a:schemeClr val="tx1"/>
            </a:solidFill>
            <a:latin typeface="楷体" pitchFamily="49" charset="-122"/>
            <a:ea typeface="楷体" pitchFamily="49" charset="-122"/>
          </a:endParaRPr>
        </a:p>
      </dgm:t>
    </dgm:pt>
    <dgm:pt modelId="{04927C21-D751-4213-9E95-9DA9F86E1C2F}" type="sibTrans" cxnId="{9F3933ED-E2BA-46DE-A8F1-E700A1759B8A}">
      <dgm:prSet/>
      <dgm:spPr/>
      <dgm:t>
        <a:bodyPr/>
        <a:lstStyle/>
        <a:p>
          <a:endParaRPr lang="zh-CN" altLang="en-US" sz="1600" b="1">
            <a:solidFill>
              <a:schemeClr val="tx1"/>
            </a:solidFill>
            <a:latin typeface="楷体" pitchFamily="49" charset="-122"/>
            <a:ea typeface="楷体" pitchFamily="49" charset="-122"/>
          </a:endParaRPr>
        </a:p>
      </dgm:t>
    </dgm:pt>
    <dgm:pt modelId="{94846426-6505-4806-9616-55BE0C536BC2}" type="pres">
      <dgm:prSet presAssocID="{5F47C915-8108-4B88-9DE2-58094C579C28}" presName="Name0" presStyleCnt="0">
        <dgm:presLayoutVars>
          <dgm:dir/>
          <dgm:resizeHandles val="exact"/>
        </dgm:presLayoutVars>
      </dgm:prSet>
      <dgm:spPr/>
    </dgm:pt>
    <dgm:pt modelId="{E5467E82-BA98-4C4C-875D-CA66E3E4637C}" type="pres">
      <dgm:prSet presAssocID="{5F47C915-8108-4B88-9DE2-58094C579C28}" presName="vNodes" presStyleCnt="0"/>
      <dgm:spPr/>
    </dgm:pt>
    <dgm:pt modelId="{ABDBAD78-C97B-457D-91CC-15F758FB71D6}" type="pres">
      <dgm:prSet presAssocID="{32B3E001-1C06-4479-BB70-1DD59FB834D5}" presName="node" presStyleLbl="node1" presStyleIdx="0" presStyleCnt="3">
        <dgm:presLayoutVars>
          <dgm:bulletEnabled val="1"/>
        </dgm:presLayoutVars>
      </dgm:prSet>
      <dgm:spPr/>
      <dgm:t>
        <a:bodyPr/>
        <a:lstStyle/>
        <a:p>
          <a:endParaRPr lang="zh-CN" altLang="en-US"/>
        </a:p>
      </dgm:t>
    </dgm:pt>
    <dgm:pt modelId="{DBD7BA12-C0E7-47D5-A44D-9D95C7BE2ABE}" type="pres">
      <dgm:prSet presAssocID="{AAD65FEE-0C04-4DB8-ADF3-E48D1FF6E11B}" presName="spacerT" presStyleCnt="0"/>
      <dgm:spPr/>
    </dgm:pt>
    <dgm:pt modelId="{4FB27DCE-DD70-42D4-A4B1-E8CB0F4B0989}" type="pres">
      <dgm:prSet presAssocID="{AAD65FEE-0C04-4DB8-ADF3-E48D1FF6E11B}" presName="sibTrans" presStyleLbl="sibTrans2D1" presStyleIdx="0" presStyleCnt="2"/>
      <dgm:spPr/>
      <dgm:t>
        <a:bodyPr/>
        <a:lstStyle/>
        <a:p>
          <a:endParaRPr lang="zh-CN" altLang="en-US"/>
        </a:p>
      </dgm:t>
    </dgm:pt>
    <dgm:pt modelId="{90B3CBBA-9A9E-4B29-97AE-1528C7B8DD1E}" type="pres">
      <dgm:prSet presAssocID="{AAD65FEE-0C04-4DB8-ADF3-E48D1FF6E11B}" presName="spacerB" presStyleCnt="0"/>
      <dgm:spPr/>
    </dgm:pt>
    <dgm:pt modelId="{6BA55BEC-9DC1-46DF-A5FA-86846F0EB4A1}" type="pres">
      <dgm:prSet presAssocID="{81076BE4-5639-4214-9A56-7B4B4601A7E4}" presName="node" presStyleLbl="node1" presStyleIdx="1" presStyleCnt="3">
        <dgm:presLayoutVars>
          <dgm:bulletEnabled val="1"/>
        </dgm:presLayoutVars>
      </dgm:prSet>
      <dgm:spPr/>
      <dgm:t>
        <a:bodyPr/>
        <a:lstStyle/>
        <a:p>
          <a:endParaRPr lang="zh-CN" altLang="en-US"/>
        </a:p>
      </dgm:t>
    </dgm:pt>
    <dgm:pt modelId="{72FCDF8E-8F40-4C64-A2BB-C74141CAEE78}" type="pres">
      <dgm:prSet presAssocID="{5F47C915-8108-4B88-9DE2-58094C579C28}" presName="sibTransLast" presStyleLbl="sibTrans2D1" presStyleIdx="1" presStyleCnt="2"/>
      <dgm:spPr/>
      <dgm:t>
        <a:bodyPr/>
        <a:lstStyle/>
        <a:p>
          <a:endParaRPr lang="zh-CN" altLang="en-US"/>
        </a:p>
      </dgm:t>
    </dgm:pt>
    <dgm:pt modelId="{C9BA9F14-EE4F-465F-AFE9-0EA404F58C23}" type="pres">
      <dgm:prSet presAssocID="{5F47C915-8108-4B88-9DE2-58094C579C28}" presName="connectorText" presStyleLbl="sibTrans2D1" presStyleIdx="1" presStyleCnt="2"/>
      <dgm:spPr/>
      <dgm:t>
        <a:bodyPr/>
        <a:lstStyle/>
        <a:p>
          <a:endParaRPr lang="zh-CN" altLang="en-US"/>
        </a:p>
      </dgm:t>
    </dgm:pt>
    <dgm:pt modelId="{4A966F04-CEBF-4078-BAF1-914710D1D9B5}" type="pres">
      <dgm:prSet presAssocID="{5F47C915-8108-4B88-9DE2-58094C579C28}" presName="lastNode" presStyleLbl="node1" presStyleIdx="2" presStyleCnt="3" custScaleX="72819" custScaleY="70838" custLinFactNeighborY="-879">
        <dgm:presLayoutVars>
          <dgm:bulletEnabled val="1"/>
        </dgm:presLayoutVars>
      </dgm:prSet>
      <dgm:spPr/>
      <dgm:t>
        <a:bodyPr/>
        <a:lstStyle/>
        <a:p>
          <a:endParaRPr lang="zh-CN" altLang="en-US"/>
        </a:p>
      </dgm:t>
    </dgm:pt>
  </dgm:ptLst>
  <dgm:cxnLst>
    <dgm:cxn modelId="{BD6AEABF-ED0F-494A-91AF-B6BF72D0201A}" type="presOf" srcId="{32B3E001-1C06-4479-BB70-1DD59FB834D5}" destId="{ABDBAD78-C97B-457D-91CC-15F758FB71D6}" srcOrd="0" destOrd="0" presId="urn:microsoft.com/office/officeart/2005/8/layout/equation2"/>
    <dgm:cxn modelId="{CB8977B6-38C3-42E0-8C1F-78C4E3F0F2CD}" srcId="{5F47C915-8108-4B88-9DE2-58094C579C28}" destId="{32B3E001-1C06-4479-BB70-1DD59FB834D5}" srcOrd="0" destOrd="0" parTransId="{DD6A4AFA-9D54-46DA-9361-D4DAB13729C4}" sibTransId="{AAD65FEE-0C04-4DB8-ADF3-E48D1FF6E11B}"/>
    <dgm:cxn modelId="{56A98C8D-D5BB-4869-9278-FE97F40BD1C0}" type="presOf" srcId="{81076BE4-5639-4214-9A56-7B4B4601A7E4}" destId="{6BA55BEC-9DC1-46DF-A5FA-86846F0EB4A1}" srcOrd="0" destOrd="0" presId="urn:microsoft.com/office/officeart/2005/8/layout/equation2"/>
    <dgm:cxn modelId="{8DF77FB2-DCE9-4656-8DBB-81F932F101CB}" type="presOf" srcId="{5F47C915-8108-4B88-9DE2-58094C579C28}" destId="{94846426-6505-4806-9616-55BE0C536BC2}" srcOrd="0" destOrd="0" presId="urn:microsoft.com/office/officeart/2005/8/layout/equation2"/>
    <dgm:cxn modelId="{3EE7C2D4-0B80-4204-AF44-277F9C71DE9A}" type="presOf" srcId="{AAD65FEE-0C04-4DB8-ADF3-E48D1FF6E11B}" destId="{4FB27DCE-DD70-42D4-A4B1-E8CB0F4B0989}" srcOrd="0" destOrd="0" presId="urn:microsoft.com/office/officeart/2005/8/layout/equation2"/>
    <dgm:cxn modelId="{ABA98622-CB0F-40BD-A56F-A9B46C90A58B}" srcId="{5F47C915-8108-4B88-9DE2-58094C579C28}" destId="{81076BE4-5639-4214-9A56-7B4B4601A7E4}" srcOrd="1" destOrd="0" parTransId="{E2EC9BA9-687B-4F2D-9F04-017D4FB87063}" sibTransId="{C8053036-EE23-456F-94AD-53DDF8501907}"/>
    <dgm:cxn modelId="{4A23D312-2303-477B-BD3D-C8AA9B46F65E}" type="presOf" srcId="{ADF7E2AA-B924-4A79-82B0-59DBE8E93033}" destId="{4A966F04-CEBF-4078-BAF1-914710D1D9B5}" srcOrd="0" destOrd="0" presId="urn:microsoft.com/office/officeart/2005/8/layout/equation2"/>
    <dgm:cxn modelId="{9F3933ED-E2BA-46DE-A8F1-E700A1759B8A}" srcId="{5F47C915-8108-4B88-9DE2-58094C579C28}" destId="{ADF7E2AA-B924-4A79-82B0-59DBE8E93033}" srcOrd="2" destOrd="0" parTransId="{962C98E3-7213-4B8C-A014-7D84BA1E4B95}" sibTransId="{04927C21-D751-4213-9E95-9DA9F86E1C2F}"/>
    <dgm:cxn modelId="{BC159061-1A9F-46B7-9D08-FC8FDA09631B}" type="presOf" srcId="{C8053036-EE23-456F-94AD-53DDF8501907}" destId="{72FCDF8E-8F40-4C64-A2BB-C74141CAEE78}" srcOrd="0" destOrd="0" presId="urn:microsoft.com/office/officeart/2005/8/layout/equation2"/>
    <dgm:cxn modelId="{CDA7A4DC-0071-494E-9ED4-D287547DB761}" type="presOf" srcId="{C8053036-EE23-456F-94AD-53DDF8501907}" destId="{C9BA9F14-EE4F-465F-AFE9-0EA404F58C23}" srcOrd="1" destOrd="0" presId="urn:microsoft.com/office/officeart/2005/8/layout/equation2"/>
    <dgm:cxn modelId="{D3503BAB-8842-4D76-B7A0-2CE9D59EC2BE}" type="presParOf" srcId="{94846426-6505-4806-9616-55BE0C536BC2}" destId="{E5467E82-BA98-4C4C-875D-CA66E3E4637C}" srcOrd="0" destOrd="0" presId="urn:microsoft.com/office/officeart/2005/8/layout/equation2"/>
    <dgm:cxn modelId="{378CD413-4547-4B2B-826C-DA80C42F67AE}" type="presParOf" srcId="{E5467E82-BA98-4C4C-875D-CA66E3E4637C}" destId="{ABDBAD78-C97B-457D-91CC-15F758FB71D6}" srcOrd="0" destOrd="0" presId="urn:microsoft.com/office/officeart/2005/8/layout/equation2"/>
    <dgm:cxn modelId="{1818AEF5-B35E-41C7-A39A-796B4F8C6534}" type="presParOf" srcId="{E5467E82-BA98-4C4C-875D-CA66E3E4637C}" destId="{DBD7BA12-C0E7-47D5-A44D-9D95C7BE2ABE}" srcOrd="1" destOrd="0" presId="urn:microsoft.com/office/officeart/2005/8/layout/equation2"/>
    <dgm:cxn modelId="{206EF68A-7B6E-4FF5-A31C-DE4E13A9DC87}" type="presParOf" srcId="{E5467E82-BA98-4C4C-875D-CA66E3E4637C}" destId="{4FB27DCE-DD70-42D4-A4B1-E8CB0F4B0989}" srcOrd="2" destOrd="0" presId="urn:microsoft.com/office/officeart/2005/8/layout/equation2"/>
    <dgm:cxn modelId="{F4B03453-4A2E-4EA9-906A-6219FCCA1355}" type="presParOf" srcId="{E5467E82-BA98-4C4C-875D-CA66E3E4637C}" destId="{90B3CBBA-9A9E-4B29-97AE-1528C7B8DD1E}" srcOrd="3" destOrd="0" presId="urn:microsoft.com/office/officeart/2005/8/layout/equation2"/>
    <dgm:cxn modelId="{3FC1347F-8B42-480B-8C9C-87F3717FCE21}" type="presParOf" srcId="{E5467E82-BA98-4C4C-875D-CA66E3E4637C}" destId="{6BA55BEC-9DC1-46DF-A5FA-86846F0EB4A1}" srcOrd="4" destOrd="0" presId="urn:microsoft.com/office/officeart/2005/8/layout/equation2"/>
    <dgm:cxn modelId="{24968398-4198-4767-89FF-EAB3380E453D}" type="presParOf" srcId="{94846426-6505-4806-9616-55BE0C536BC2}" destId="{72FCDF8E-8F40-4C64-A2BB-C74141CAEE78}" srcOrd="1" destOrd="0" presId="urn:microsoft.com/office/officeart/2005/8/layout/equation2"/>
    <dgm:cxn modelId="{4435BB82-E331-4B39-9674-20098D471234}" type="presParOf" srcId="{72FCDF8E-8F40-4C64-A2BB-C74141CAEE78}" destId="{C9BA9F14-EE4F-465F-AFE9-0EA404F58C23}" srcOrd="0" destOrd="0" presId="urn:microsoft.com/office/officeart/2005/8/layout/equation2"/>
    <dgm:cxn modelId="{A3D83333-E22B-4E0D-B743-425E5FA90782}" type="presParOf" srcId="{94846426-6505-4806-9616-55BE0C536BC2}" destId="{4A966F04-CEBF-4078-BAF1-914710D1D9B5}" srcOrd="2" destOrd="0" presId="urn:microsoft.com/office/officeart/2005/8/layout/equation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2342667-EEFE-4FD8-81C7-0B923D9D12BE}" type="doc">
      <dgm:prSet loTypeId="urn:microsoft.com/office/officeart/2005/8/layout/gear1" loCatId="process" qsTypeId="urn:microsoft.com/office/officeart/2005/8/quickstyle/simple1" qsCatId="simple" csTypeId="urn:microsoft.com/office/officeart/2005/8/colors/accent5_2" csCatId="accent5" phldr="1"/>
      <dgm:spPr/>
      <dgm:t>
        <a:bodyPr/>
        <a:lstStyle/>
        <a:p>
          <a:endParaRPr lang="zh-CN" altLang="en-US"/>
        </a:p>
      </dgm:t>
    </dgm:pt>
    <dgm:pt modelId="{B2B414ED-FE78-4689-9FBA-C4E9E6BEA9F3}">
      <dgm:prSet phldrT="[文本]" custT="1"/>
      <dgm:spPr/>
      <dgm:t>
        <a:bodyPr/>
        <a:lstStyle/>
        <a:p>
          <a:r>
            <a:rPr lang="zh-CN" altLang="en-US" sz="1800" b="1" dirty="0" smtClean="0">
              <a:solidFill>
                <a:schemeClr val="tx1"/>
              </a:solidFill>
              <a:latin typeface="楷体" pitchFamily="49" charset="-122"/>
              <a:ea typeface="楷体" pitchFamily="49" charset="-122"/>
            </a:rPr>
            <a:t>持续监管</a:t>
          </a:r>
          <a:endParaRPr lang="zh-CN" altLang="en-US" sz="1800" b="1" dirty="0">
            <a:solidFill>
              <a:schemeClr val="tx1"/>
            </a:solidFill>
            <a:latin typeface="楷体" pitchFamily="49" charset="-122"/>
            <a:ea typeface="楷体" pitchFamily="49" charset="-122"/>
          </a:endParaRPr>
        </a:p>
      </dgm:t>
    </dgm:pt>
    <dgm:pt modelId="{682BBA10-41D3-48D5-8BFF-9CB61524552C}" type="parTrans" cxnId="{1B85A41E-DF2E-442F-93BD-5CFA4BB3DFEC}">
      <dgm:prSet/>
      <dgm:spPr/>
      <dgm:t>
        <a:bodyPr/>
        <a:lstStyle/>
        <a:p>
          <a:endParaRPr lang="zh-CN" altLang="en-US" sz="1800" b="1">
            <a:solidFill>
              <a:schemeClr val="tx1"/>
            </a:solidFill>
            <a:latin typeface="楷体" pitchFamily="49" charset="-122"/>
            <a:ea typeface="楷体" pitchFamily="49" charset="-122"/>
          </a:endParaRPr>
        </a:p>
      </dgm:t>
    </dgm:pt>
    <dgm:pt modelId="{8079A2C1-A242-46C1-93F5-3B649AB90736}" type="sibTrans" cxnId="{1B85A41E-DF2E-442F-93BD-5CFA4BB3DFEC}">
      <dgm:prSet/>
      <dgm:spPr/>
      <dgm:t>
        <a:bodyPr/>
        <a:lstStyle/>
        <a:p>
          <a:endParaRPr lang="zh-CN" altLang="en-US" sz="1800" b="1">
            <a:solidFill>
              <a:schemeClr val="tx1"/>
            </a:solidFill>
            <a:latin typeface="楷体" pitchFamily="49" charset="-122"/>
            <a:ea typeface="楷体" pitchFamily="49" charset="-122"/>
          </a:endParaRPr>
        </a:p>
      </dgm:t>
    </dgm:pt>
    <dgm:pt modelId="{85321FF1-C2E2-4063-8E97-C3CBE2B89767}">
      <dgm:prSet phldrT="[文本]" custT="1"/>
      <dgm:spPr/>
      <dgm:t>
        <a:bodyPr/>
        <a:lstStyle/>
        <a:p>
          <a:r>
            <a:rPr lang="zh-CN" altLang="en-US" sz="1800" b="1" dirty="0" smtClean="0">
              <a:solidFill>
                <a:schemeClr val="tx1"/>
              </a:solidFill>
              <a:latin typeface="楷体" pitchFamily="49" charset="-122"/>
              <a:ea typeface="楷体" pitchFamily="49" charset="-122"/>
            </a:rPr>
            <a:t>交易机制</a:t>
          </a:r>
          <a:endParaRPr lang="zh-CN" altLang="en-US" sz="1800" b="1" dirty="0">
            <a:solidFill>
              <a:schemeClr val="tx1"/>
            </a:solidFill>
            <a:latin typeface="楷体" pitchFamily="49" charset="-122"/>
            <a:ea typeface="楷体" pitchFamily="49" charset="-122"/>
          </a:endParaRPr>
        </a:p>
      </dgm:t>
    </dgm:pt>
    <dgm:pt modelId="{D9BB3FE6-2A0D-44B0-978D-E2DAD054E2A5}" type="parTrans" cxnId="{CC60AD44-6A49-418F-A0D8-F143FF272086}">
      <dgm:prSet/>
      <dgm:spPr/>
      <dgm:t>
        <a:bodyPr/>
        <a:lstStyle/>
        <a:p>
          <a:endParaRPr lang="zh-CN" altLang="en-US" sz="1800" b="1">
            <a:solidFill>
              <a:schemeClr val="tx1"/>
            </a:solidFill>
            <a:latin typeface="楷体" pitchFamily="49" charset="-122"/>
            <a:ea typeface="楷体" pitchFamily="49" charset="-122"/>
          </a:endParaRPr>
        </a:p>
      </dgm:t>
    </dgm:pt>
    <dgm:pt modelId="{A892C853-86EE-4C93-B27B-BE6447D40C1E}" type="sibTrans" cxnId="{CC60AD44-6A49-418F-A0D8-F143FF272086}">
      <dgm:prSet/>
      <dgm:spPr/>
      <dgm:t>
        <a:bodyPr/>
        <a:lstStyle/>
        <a:p>
          <a:endParaRPr lang="zh-CN" altLang="en-US" sz="1800" b="1">
            <a:solidFill>
              <a:schemeClr val="tx1"/>
            </a:solidFill>
            <a:latin typeface="楷体" pitchFamily="49" charset="-122"/>
            <a:ea typeface="楷体" pitchFamily="49" charset="-122"/>
          </a:endParaRPr>
        </a:p>
      </dgm:t>
    </dgm:pt>
    <dgm:pt modelId="{FE7C7B4F-AB32-4C92-94C6-6D89FB28391B}">
      <dgm:prSet phldrT="[文本]" custT="1"/>
      <dgm:spPr/>
      <dgm:t>
        <a:bodyPr/>
        <a:lstStyle/>
        <a:p>
          <a:r>
            <a:rPr lang="zh-CN" altLang="en-US" sz="1800" b="1" dirty="0" smtClean="0">
              <a:solidFill>
                <a:schemeClr val="tx1"/>
              </a:solidFill>
              <a:latin typeface="楷体" pitchFamily="49" charset="-122"/>
              <a:ea typeface="楷体" pitchFamily="49" charset="-122"/>
            </a:rPr>
            <a:t>定价机制</a:t>
          </a:r>
          <a:endParaRPr lang="zh-CN" altLang="en-US" sz="1800" b="1" dirty="0">
            <a:solidFill>
              <a:schemeClr val="tx1"/>
            </a:solidFill>
            <a:latin typeface="楷体" pitchFamily="49" charset="-122"/>
            <a:ea typeface="楷体" pitchFamily="49" charset="-122"/>
          </a:endParaRPr>
        </a:p>
      </dgm:t>
    </dgm:pt>
    <dgm:pt modelId="{46C4F14F-8253-4FB1-82EF-D6E02C053783}" type="parTrans" cxnId="{FF184B90-CBE7-4A71-B437-B63D49698EEC}">
      <dgm:prSet/>
      <dgm:spPr/>
      <dgm:t>
        <a:bodyPr/>
        <a:lstStyle/>
        <a:p>
          <a:endParaRPr lang="zh-CN" altLang="en-US" sz="1800" b="1">
            <a:solidFill>
              <a:schemeClr val="tx1"/>
            </a:solidFill>
            <a:latin typeface="楷体" pitchFamily="49" charset="-122"/>
            <a:ea typeface="楷体" pitchFamily="49" charset="-122"/>
          </a:endParaRPr>
        </a:p>
      </dgm:t>
    </dgm:pt>
    <dgm:pt modelId="{92018AA0-6ACA-4060-983B-B93EDA3255DC}" type="sibTrans" cxnId="{FF184B90-CBE7-4A71-B437-B63D49698EEC}">
      <dgm:prSet/>
      <dgm:spPr/>
      <dgm:t>
        <a:bodyPr/>
        <a:lstStyle/>
        <a:p>
          <a:endParaRPr lang="zh-CN" altLang="en-US" sz="1800" b="1">
            <a:solidFill>
              <a:schemeClr val="tx1"/>
            </a:solidFill>
            <a:latin typeface="楷体" pitchFamily="49" charset="-122"/>
            <a:ea typeface="楷体" pitchFamily="49" charset="-122"/>
          </a:endParaRPr>
        </a:p>
      </dgm:t>
    </dgm:pt>
    <dgm:pt modelId="{A9478EE3-6E01-49F5-BA18-E1AD1CB2CD82}" type="pres">
      <dgm:prSet presAssocID="{C2342667-EEFE-4FD8-81C7-0B923D9D12BE}" presName="composite" presStyleCnt="0">
        <dgm:presLayoutVars>
          <dgm:chMax val="3"/>
          <dgm:animLvl val="lvl"/>
          <dgm:resizeHandles val="exact"/>
        </dgm:presLayoutVars>
      </dgm:prSet>
      <dgm:spPr/>
      <dgm:t>
        <a:bodyPr/>
        <a:lstStyle/>
        <a:p>
          <a:endParaRPr lang="zh-CN" altLang="en-US"/>
        </a:p>
      </dgm:t>
    </dgm:pt>
    <dgm:pt modelId="{15C7E825-0AD7-4E50-AFC5-359CA0D1B362}" type="pres">
      <dgm:prSet presAssocID="{B2B414ED-FE78-4689-9FBA-C4E9E6BEA9F3}" presName="gear1" presStyleLbl="node1" presStyleIdx="0" presStyleCnt="3">
        <dgm:presLayoutVars>
          <dgm:chMax val="1"/>
          <dgm:bulletEnabled val="1"/>
        </dgm:presLayoutVars>
      </dgm:prSet>
      <dgm:spPr/>
      <dgm:t>
        <a:bodyPr/>
        <a:lstStyle/>
        <a:p>
          <a:endParaRPr lang="zh-CN" altLang="en-US"/>
        </a:p>
      </dgm:t>
    </dgm:pt>
    <dgm:pt modelId="{7960FA7A-4070-4F5F-AA69-F7762646C987}" type="pres">
      <dgm:prSet presAssocID="{B2B414ED-FE78-4689-9FBA-C4E9E6BEA9F3}" presName="gear1srcNode" presStyleLbl="node1" presStyleIdx="0" presStyleCnt="3"/>
      <dgm:spPr/>
      <dgm:t>
        <a:bodyPr/>
        <a:lstStyle/>
        <a:p>
          <a:endParaRPr lang="zh-CN" altLang="en-US"/>
        </a:p>
      </dgm:t>
    </dgm:pt>
    <dgm:pt modelId="{D2F5C254-7610-4DDB-9C0C-3943EC24572C}" type="pres">
      <dgm:prSet presAssocID="{B2B414ED-FE78-4689-9FBA-C4E9E6BEA9F3}" presName="gear1dstNode" presStyleLbl="node1" presStyleIdx="0" presStyleCnt="3"/>
      <dgm:spPr/>
      <dgm:t>
        <a:bodyPr/>
        <a:lstStyle/>
        <a:p>
          <a:endParaRPr lang="zh-CN" altLang="en-US"/>
        </a:p>
      </dgm:t>
    </dgm:pt>
    <dgm:pt modelId="{3A6D0DB5-166F-4743-A19A-C590F3E09BFE}" type="pres">
      <dgm:prSet presAssocID="{85321FF1-C2E2-4063-8E97-C3CBE2B89767}" presName="gear2" presStyleLbl="node1" presStyleIdx="1" presStyleCnt="3">
        <dgm:presLayoutVars>
          <dgm:chMax val="1"/>
          <dgm:bulletEnabled val="1"/>
        </dgm:presLayoutVars>
      </dgm:prSet>
      <dgm:spPr/>
      <dgm:t>
        <a:bodyPr/>
        <a:lstStyle/>
        <a:p>
          <a:endParaRPr lang="zh-CN" altLang="en-US"/>
        </a:p>
      </dgm:t>
    </dgm:pt>
    <dgm:pt modelId="{146010BF-94A8-4DC4-8026-6BE9875C29AB}" type="pres">
      <dgm:prSet presAssocID="{85321FF1-C2E2-4063-8E97-C3CBE2B89767}" presName="gear2srcNode" presStyleLbl="node1" presStyleIdx="1" presStyleCnt="3"/>
      <dgm:spPr/>
      <dgm:t>
        <a:bodyPr/>
        <a:lstStyle/>
        <a:p>
          <a:endParaRPr lang="zh-CN" altLang="en-US"/>
        </a:p>
      </dgm:t>
    </dgm:pt>
    <dgm:pt modelId="{633198A7-085B-4743-87FA-20BAB175608A}" type="pres">
      <dgm:prSet presAssocID="{85321FF1-C2E2-4063-8E97-C3CBE2B89767}" presName="gear2dstNode" presStyleLbl="node1" presStyleIdx="1" presStyleCnt="3"/>
      <dgm:spPr/>
      <dgm:t>
        <a:bodyPr/>
        <a:lstStyle/>
        <a:p>
          <a:endParaRPr lang="zh-CN" altLang="en-US"/>
        </a:p>
      </dgm:t>
    </dgm:pt>
    <dgm:pt modelId="{999639B8-F695-4413-B7FB-9D376BB0BA7A}" type="pres">
      <dgm:prSet presAssocID="{FE7C7B4F-AB32-4C92-94C6-6D89FB28391B}" presName="gear3" presStyleLbl="node1" presStyleIdx="2" presStyleCnt="3"/>
      <dgm:spPr/>
      <dgm:t>
        <a:bodyPr/>
        <a:lstStyle/>
        <a:p>
          <a:endParaRPr lang="zh-CN" altLang="en-US"/>
        </a:p>
      </dgm:t>
    </dgm:pt>
    <dgm:pt modelId="{13900092-8910-4A73-A266-7756206F949E}" type="pres">
      <dgm:prSet presAssocID="{FE7C7B4F-AB32-4C92-94C6-6D89FB28391B}" presName="gear3tx" presStyleLbl="node1" presStyleIdx="2" presStyleCnt="3">
        <dgm:presLayoutVars>
          <dgm:chMax val="1"/>
          <dgm:bulletEnabled val="1"/>
        </dgm:presLayoutVars>
      </dgm:prSet>
      <dgm:spPr/>
      <dgm:t>
        <a:bodyPr/>
        <a:lstStyle/>
        <a:p>
          <a:endParaRPr lang="zh-CN" altLang="en-US"/>
        </a:p>
      </dgm:t>
    </dgm:pt>
    <dgm:pt modelId="{17958522-4DC2-44C4-B812-91CE87D4A00C}" type="pres">
      <dgm:prSet presAssocID="{FE7C7B4F-AB32-4C92-94C6-6D89FB28391B}" presName="gear3srcNode" presStyleLbl="node1" presStyleIdx="2" presStyleCnt="3"/>
      <dgm:spPr/>
      <dgm:t>
        <a:bodyPr/>
        <a:lstStyle/>
        <a:p>
          <a:endParaRPr lang="zh-CN" altLang="en-US"/>
        </a:p>
      </dgm:t>
    </dgm:pt>
    <dgm:pt modelId="{225A52E9-47C6-4883-8D4D-7DB0596A4D9A}" type="pres">
      <dgm:prSet presAssocID="{FE7C7B4F-AB32-4C92-94C6-6D89FB28391B}" presName="gear3dstNode" presStyleLbl="node1" presStyleIdx="2" presStyleCnt="3"/>
      <dgm:spPr/>
      <dgm:t>
        <a:bodyPr/>
        <a:lstStyle/>
        <a:p>
          <a:endParaRPr lang="zh-CN" altLang="en-US"/>
        </a:p>
      </dgm:t>
    </dgm:pt>
    <dgm:pt modelId="{01CECC68-5987-4F18-B2DC-CFC1BC258403}" type="pres">
      <dgm:prSet presAssocID="{8079A2C1-A242-46C1-93F5-3B649AB90736}" presName="connector1" presStyleLbl="sibTrans2D1" presStyleIdx="0" presStyleCnt="3"/>
      <dgm:spPr/>
      <dgm:t>
        <a:bodyPr/>
        <a:lstStyle/>
        <a:p>
          <a:endParaRPr lang="zh-CN" altLang="en-US"/>
        </a:p>
      </dgm:t>
    </dgm:pt>
    <dgm:pt modelId="{EBFF01F1-B911-44A4-B4F2-0911121947F6}" type="pres">
      <dgm:prSet presAssocID="{A892C853-86EE-4C93-B27B-BE6447D40C1E}" presName="connector2" presStyleLbl="sibTrans2D1" presStyleIdx="1" presStyleCnt="3"/>
      <dgm:spPr/>
      <dgm:t>
        <a:bodyPr/>
        <a:lstStyle/>
        <a:p>
          <a:endParaRPr lang="zh-CN" altLang="en-US"/>
        </a:p>
      </dgm:t>
    </dgm:pt>
    <dgm:pt modelId="{483DF4B6-FCCD-4174-BFC0-D881AABDC64C}" type="pres">
      <dgm:prSet presAssocID="{92018AA0-6ACA-4060-983B-B93EDA3255DC}" presName="connector3" presStyleLbl="sibTrans2D1" presStyleIdx="2" presStyleCnt="3"/>
      <dgm:spPr/>
      <dgm:t>
        <a:bodyPr/>
        <a:lstStyle/>
        <a:p>
          <a:endParaRPr lang="zh-CN" altLang="en-US"/>
        </a:p>
      </dgm:t>
    </dgm:pt>
  </dgm:ptLst>
  <dgm:cxnLst>
    <dgm:cxn modelId="{5E3056DB-2F70-416F-B7DB-F9C5ECB77BC6}" type="presOf" srcId="{B2B414ED-FE78-4689-9FBA-C4E9E6BEA9F3}" destId="{7960FA7A-4070-4F5F-AA69-F7762646C987}" srcOrd="1" destOrd="0" presId="urn:microsoft.com/office/officeart/2005/8/layout/gear1"/>
    <dgm:cxn modelId="{D8C1AF39-FB12-44BE-A0E7-68B621D78CCF}" type="presOf" srcId="{FE7C7B4F-AB32-4C92-94C6-6D89FB28391B}" destId="{17958522-4DC2-44C4-B812-91CE87D4A00C}" srcOrd="2" destOrd="0" presId="urn:microsoft.com/office/officeart/2005/8/layout/gear1"/>
    <dgm:cxn modelId="{692A4806-11F3-4962-A60B-87868F29E829}" type="presOf" srcId="{B2B414ED-FE78-4689-9FBA-C4E9E6BEA9F3}" destId="{D2F5C254-7610-4DDB-9C0C-3943EC24572C}" srcOrd="2" destOrd="0" presId="urn:microsoft.com/office/officeart/2005/8/layout/gear1"/>
    <dgm:cxn modelId="{9F63AC1C-6EF9-4DFE-9241-E9A3D13A29AB}" type="presOf" srcId="{A892C853-86EE-4C93-B27B-BE6447D40C1E}" destId="{EBFF01F1-B911-44A4-B4F2-0911121947F6}" srcOrd="0" destOrd="0" presId="urn:microsoft.com/office/officeart/2005/8/layout/gear1"/>
    <dgm:cxn modelId="{9EC50CA8-73E2-4EE3-9665-0A454F918035}" type="presOf" srcId="{FE7C7B4F-AB32-4C92-94C6-6D89FB28391B}" destId="{225A52E9-47C6-4883-8D4D-7DB0596A4D9A}" srcOrd="3" destOrd="0" presId="urn:microsoft.com/office/officeart/2005/8/layout/gear1"/>
    <dgm:cxn modelId="{B3C03223-0552-41EE-93EF-E8B057252F8F}" type="presOf" srcId="{8079A2C1-A242-46C1-93F5-3B649AB90736}" destId="{01CECC68-5987-4F18-B2DC-CFC1BC258403}" srcOrd="0" destOrd="0" presId="urn:microsoft.com/office/officeart/2005/8/layout/gear1"/>
    <dgm:cxn modelId="{CA0CE187-9C60-461D-BBB7-E1DE8C72616E}" type="presOf" srcId="{92018AA0-6ACA-4060-983B-B93EDA3255DC}" destId="{483DF4B6-FCCD-4174-BFC0-D881AABDC64C}" srcOrd="0" destOrd="0" presId="urn:microsoft.com/office/officeart/2005/8/layout/gear1"/>
    <dgm:cxn modelId="{D4B2C5B4-DE98-4414-911D-C68556AB512A}" type="presOf" srcId="{85321FF1-C2E2-4063-8E97-C3CBE2B89767}" destId="{3A6D0DB5-166F-4743-A19A-C590F3E09BFE}" srcOrd="0" destOrd="0" presId="urn:microsoft.com/office/officeart/2005/8/layout/gear1"/>
    <dgm:cxn modelId="{B0E4C8EC-2784-4924-A4AC-BF94778E7843}" type="presOf" srcId="{85321FF1-C2E2-4063-8E97-C3CBE2B89767}" destId="{146010BF-94A8-4DC4-8026-6BE9875C29AB}" srcOrd="1" destOrd="0" presId="urn:microsoft.com/office/officeart/2005/8/layout/gear1"/>
    <dgm:cxn modelId="{E3719E98-9178-41BE-9B55-17243F55AE21}" type="presOf" srcId="{B2B414ED-FE78-4689-9FBA-C4E9E6BEA9F3}" destId="{15C7E825-0AD7-4E50-AFC5-359CA0D1B362}" srcOrd="0" destOrd="0" presId="urn:microsoft.com/office/officeart/2005/8/layout/gear1"/>
    <dgm:cxn modelId="{F508D58D-329F-479B-8308-8A3868BF9F73}" type="presOf" srcId="{FE7C7B4F-AB32-4C92-94C6-6D89FB28391B}" destId="{999639B8-F695-4413-B7FB-9D376BB0BA7A}" srcOrd="0" destOrd="0" presId="urn:microsoft.com/office/officeart/2005/8/layout/gear1"/>
    <dgm:cxn modelId="{CC60AD44-6A49-418F-A0D8-F143FF272086}" srcId="{C2342667-EEFE-4FD8-81C7-0B923D9D12BE}" destId="{85321FF1-C2E2-4063-8E97-C3CBE2B89767}" srcOrd="1" destOrd="0" parTransId="{D9BB3FE6-2A0D-44B0-978D-E2DAD054E2A5}" sibTransId="{A892C853-86EE-4C93-B27B-BE6447D40C1E}"/>
    <dgm:cxn modelId="{1B85A41E-DF2E-442F-93BD-5CFA4BB3DFEC}" srcId="{C2342667-EEFE-4FD8-81C7-0B923D9D12BE}" destId="{B2B414ED-FE78-4689-9FBA-C4E9E6BEA9F3}" srcOrd="0" destOrd="0" parTransId="{682BBA10-41D3-48D5-8BFF-9CB61524552C}" sibTransId="{8079A2C1-A242-46C1-93F5-3B649AB90736}"/>
    <dgm:cxn modelId="{5C0AC6AA-4F23-4B6B-B32A-653BCE93DC6F}" type="presOf" srcId="{C2342667-EEFE-4FD8-81C7-0B923D9D12BE}" destId="{A9478EE3-6E01-49F5-BA18-E1AD1CB2CD82}" srcOrd="0" destOrd="0" presId="urn:microsoft.com/office/officeart/2005/8/layout/gear1"/>
    <dgm:cxn modelId="{FF184B90-CBE7-4A71-B437-B63D49698EEC}" srcId="{C2342667-EEFE-4FD8-81C7-0B923D9D12BE}" destId="{FE7C7B4F-AB32-4C92-94C6-6D89FB28391B}" srcOrd="2" destOrd="0" parTransId="{46C4F14F-8253-4FB1-82EF-D6E02C053783}" sibTransId="{92018AA0-6ACA-4060-983B-B93EDA3255DC}"/>
    <dgm:cxn modelId="{A31F2E8E-B9A6-43E9-9D8E-932F8DA73BC8}" type="presOf" srcId="{FE7C7B4F-AB32-4C92-94C6-6D89FB28391B}" destId="{13900092-8910-4A73-A266-7756206F949E}" srcOrd="1" destOrd="0" presId="urn:microsoft.com/office/officeart/2005/8/layout/gear1"/>
    <dgm:cxn modelId="{3EE20EF9-E35F-4EAD-8499-757EF71E3BAA}" type="presOf" srcId="{85321FF1-C2E2-4063-8E97-C3CBE2B89767}" destId="{633198A7-085B-4743-87FA-20BAB175608A}" srcOrd="2" destOrd="0" presId="urn:microsoft.com/office/officeart/2005/8/layout/gear1"/>
    <dgm:cxn modelId="{B231F4C0-BDC6-4837-9D04-5E3EAF3BEB88}" type="presParOf" srcId="{A9478EE3-6E01-49F5-BA18-E1AD1CB2CD82}" destId="{15C7E825-0AD7-4E50-AFC5-359CA0D1B362}" srcOrd="0" destOrd="0" presId="urn:microsoft.com/office/officeart/2005/8/layout/gear1"/>
    <dgm:cxn modelId="{4E257DFF-9816-479B-8D3E-30FC487A13AC}" type="presParOf" srcId="{A9478EE3-6E01-49F5-BA18-E1AD1CB2CD82}" destId="{7960FA7A-4070-4F5F-AA69-F7762646C987}" srcOrd="1" destOrd="0" presId="urn:microsoft.com/office/officeart/2005/8/layout/gear1"/>
    <dgm:cxn modelId="{56FA0035-E683-4C2E-B64C-7FACEF3B48BE}" type="presParOf" srcId="{A9478EE3-6E01-49F5-BA18-E1AD1CB2CD82}" destId="{D2F5C254-7610-4DDB-9C0C-3943EC24572C}" srcOrd="2" destOrd="0" presId="urn:microsoft.com/office/officeart/2005/8/layout/gear1"/>
    <dgm:cxn modelId="{1E4630EE-F2FA-4024-AA73-E1CBA1738025}" type="presParOf" srcId="{A9478EE3-6E01-49F5-BA18-E1AD1CB2CD82}" destId="{3A6D0DB5-166F-4743-A19A-C590F3E09BFE}" srcOrd="3" destOrd="0" presId="urn:microsoft.com/office/officeart/2005/8/layout/gear1"/>
    <dgm:cxn modelId="{F9BFAF33-0DCF-44EB-A148-58C8E2AFD01D}" type="presParOf" srcId="{A9478EE3-6E01-49F5-BA18-E1AD1CB2CD82}" destId="{146010BF-94A8-4DC4-8026-6BE9875C29AB}" srcOrd="4" destOrd="0" presId="urn:microsoft.com/office/officeart/2005/8/layout/gear1"/>
    <dgm:cxn modelId="{F03F0234-38D0-4560-BA76-38A949C3255A}" type="presParOf" srcId="{A9478EE3-6E01-49F5-BA18-E1AD1CB2CD82}" destId="{633198A7-085B-4743-87FA-20BAB175608A}" srcOrd="5" destOrd="0" presId="urn:microsoft.com/office/officeart/2005/8/layout/gear1"/>
    <dgm:cxn modelId="{DD10A403-3525-4493-91B0-6BA6CEBADB21}" type="presParOf" srcId="{A9478EE3-6E01-49F5-BA18-E1AD1CB2CD82}" destId="{999639B8-F695-4413-B7FB-9D376BB0BA7A}" srcOrd="6" destOrd="0" presId="urn:microsoft.com/office/officeart/2005/8/layout/gear1"/>
    <dgm:cxn modelId="{26507E5A-CB6A-48A3-9D4F-1FB3A20A304A}" type="presParOf" srcId="{A9478EE3-6E01-49F5-BA18-E1AD1CB2CD82}" destId="{13900092-8910-4A73-A266-7756206F949E}" srcOrd="7" destOrd="0" presId="urn:microsoft.com/office/officeart/2005/8/layout/gear1"/>
    <dgm:cxn modelId="{C1781E8A-2AFB-4E35-8118-BE58916AF567}" type="presParOf" srcId="{A9478EE3-6E01-49F5-BA18-E1AD1CB2CD82}" destId="{17958522-4DC2-44C4-B812-91CE87D4A00C}" srcOrd="8" destOrd="0" presId="urn:microsoft.com/office/officeart/2005/8/layout/gear1"/>
    <dgm:cxn modelId="{5F4790A7-C332-4E5C-A045-6FEF7593CF7A}" type="presParOf" srcId="{A9478EE3-6E01-49F5-BA18-E1AD1CB2CD82}" destId="{225A52E9-47C6-4883-8D4D-7DB0596A4D9A}" srcOrd="9" destOrd="0" presId="urn:microsoft.com/office/officeart/2005/8/layout/gear1"/>
    <dgm:cxn modelId="{AF0CBBEC-BAA8-4387-AF0D-F91D71CB0759}" type="presParOf" srcId="{A9478EE3-6E01-49F5-BA18-E1AD1CB2CD82}" destId="{01CECC68-5987-4F18-B2DC-CFC1BC258403}" srcOrd="10" destOrd="0" presId="urn:microsoft.com/office/officeart/2005/8/layout/gear1"/>
    <dgm:cxn modelId="{E84CE3F0-873F-4012-9688-3978BDB97229}" type="presParOf" srcId="{A9478EE3-6E01-49F5-BA18-E1AD1CB2CD82}" destId="{EBFF01F1-B911-44A4-B4F2-0911121947F6}" srcOrd="11" destOrd="0" presId="urn:microsoft.com/office/officeart/2005/8/layout/gear1"/>
    <dgm:cxn modelId="{CD57ED7E-2C47-4285-A1AF-3B2EC4519BCC}" type="presParOf" srcId="{A9478EE3-6E01-49F5-BA18-E1AD1CB2CD82}" destId="{483DF4B6-FCCD-4174-BFC0-D881AABDC64C}"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F1F1C9-D64B-4B9F-8AA8-22BDD302E852}" type="doc">
      <dgm:prSet loTypeId="urn:microsoft.com/office/officeart/2005/8/layout/radial4" loCatId="relationship" qsTypeId="urn:microsoft.com/office/officeart/2005/8/quickstyle/simple1" qsCatId="simple" csTypeId="urn:microsoft.com/office/officeart/2005/8/colors/accent5_3" csCatId="accent5" phldr="1"/>
      <dgm:spPr/>
      <dgm:t>
        <a:bodyPr/>
        <a:lstStyle/>
        <a:p>
          <a:endParaRPr lang="zh-CN" altLang="en-US"/>
        </a:p>
      </dgm:t>
    </dgm:pt>
    <dgm:pt modelId="{DD22E490-9CFF-4BB0-9BBA-02CE58F74439}">
      <dgm:prSet phldrT="[文本]" custT="1"/>
      <dgm:spPr>
        <a:ln>
          <a:solidFill>
            <a:schemeClr val="bg1"/>
          </a:solidFill>
        </a:ln>
      </dgm:spPr>
      <dgm:t>
        <a:bodyPr/>
        <a:lstStyle/>
        <a:p>
          <a:r>
            <a:rPr lang="zh-CN" altLang="en-US" sz="2000" b="1" dirty="0" smtClean="0">
              <a:solidFill>
                <a:schemeClr val="tx1"/>
              </a:solidFill>
              <a:latin typeface="楷体" pitchFamily="49" charset="-122"/>
              <a:ea typeface="楷体" pitchFamily="49" charset="-122"/>
            </a:rPr>
            <a:t>科创板</a:t>
          </a:r>
          <a:endParaRPr lang="zh-CN" altLang="en-US" sz="2000" b="1" dirty="0">
            <a:solidFill>
              <a:schemeClr val="tx1"/>
            </a:solidFill>
            <a:latin typeface="楷体" pitchFamily="49" charset="-122"/>
            <a:ea typeface="楷体" pitchFamily="49" charset="-122"/>
          </a:endParaRPr>
        </a:p>
      </dgm:t>
    </dgm:pt>
    <dgm:pt modelId="{12A6B598-4DDA-4658-BBF7-9CB038A5FCB3}" type="parTrans" cxnId="{9146B8DC-A422-4B3E-B999-53A95E24FE77}">
      <dgm:prSet/>
      <dgm:spPr/>
      <dgm:t>
        <a:bodyPr/>
        <a:lstStyle/>
        <a:p>
          <a:endParaRPr lang="zh-CN" altLang="en-US" sz="1600">
            <a:solidFill>
              <a:schemeClr val="tx1"/>
            </a:solidFill>
            <a:latin typeface="楷体" pitchFamily="49" charset="-122"/>
            <a:ea typeface="楷体" pitchFamily="49" charset="-122"/>
          </a:endParaRPr>
        </a:p>
      </dgm:t>
    </dgm:pt>
    <dgm:pt modelId="{BFD3635C-2953-456E-BDF5-5D4503A3C7BC}" type="sibTrans" cxnId="{9146B8DC-A422-4B3E-B999-53A95E24FE77}">
      <dgm:prSet/>
      <dgm:spPr/>
      <dgm:t>
        <a:bodyPr/>
        <a:lstStyle/>
        <a:p>
          <a:endParaRPr lang="zh-CN" altLang="en-US" sz="1600">
            <a:solidFill>
              <a:schemeClr val="tx1"/>
            </a:solidFill>
            <a:latin typeface="楷体" pitchFamily="49" charset="-122"/>
            <a:ea typeface="楷体" pitchFamily="49" charset="-122"/>
          </a:endParaRPr>
        </a:p>
      </dgm:t>
    </dgm:pt>
    <dgm:pt modelId="{CE7E13A9-953F-4CC7-AD5E-C5C41C8CF526}">
      <dgm:prSet phldrT="[文本]" custT="1"/>
      <dgm:spPr/>
      <dgm:t>
        <a:bodyPr/>
        <a:lstStyle/>
        <a:p>
          <a:r>
            <a:rPr lang="zh-CN" altLang="en-US" sz="1600" dirty="0" smtClean="0">
              <a:solidFill>
                <a:schemeClr val="tx1"/>
              </a:solidFill>
              <a:latin typeface="楷体" pitchFamily="49" charset="-122"/>
              <a:ea typeface="楷体" pitchFamily="49" charset="-122"/>
            </a:rPr>
            <a:t>已受理企业整体情况</a:t>
          </a:r>
          <a:endParaRPr lang="zh-CN" altLang="en-US" sz="1600" dirty="0">
            <a:solidFill>
              <a:schemeClr val="tx1"/>
            </a:solidFill>
            <a:latin typeface="楷体" pitchFamily="49" charset="-122"/>
            <a:ea typeface="楷体" pitchFamily="49" charset="-122"/>
          </a:endParaRPr>
        </a:p>
      </dgm:t>
    </dgm:pt>
    <dgm:pt modelId="{01222E0D-CE73-407E-97A1-25A40B4CA40A}" type="parTrans" cxnId="{12BECA83-7E1C-4AAA-A0CC-58B8521DDE98}">
      <dgm:prSet/>
      <dgm:spPr/>
      <dgm:t>
        <a:bodyPr/>
        <a:lstStyle/>
        <a:p>
          <a:endParaRPr lang="zh-CN" altLang="en-US" sz="1600">
            <a:solidFill>
              <a:schemeClr val="tx1"/>
            </a:solidFill>
            <a:latin typeface="楷体" pitchFamily="49" charset="-122"/>
            <a:ea typeface="楷体" pitchFamily="49" charset="-122"/>
          </a:endParaRPr>
        </a:p>
      </dgm:t>
    </dgm:pt>
    <dgm:pt modelId="{E724824F-C165-427F-A053-914926C1C099}" type="sibTrans" cxnId="{12BECA83-7E1C-4AAA-A0CC-58B8521DDE98}">
      <dgm:prSet/>
      <dgm:spPr/>
      <dgm:t>
        <a:bodyPr/>
        <a:lstStyle/>
        <a:p>
          <a:endParaRPr lang="zh-CN" altLang="en-US" sz="1600">
            <a:solidFill>
              <a:schemeClr val="tx1"/>
            </a:solidFill>
            <a:latin typeface="楷体" pitchFamily="49" charset="-122"/>
            <a:ea typeface="楷体" pitchFamily="49" charset="-122"/>
          </a:endParaRPr>
        </a:p>
      </dgm:t>
    </dgm:pt>
    <dgm:pt modelId="{43429435-BAF0-4F75-A180-CAF41CE4D419}">
      <dgm:prSet phldrT="[文本]" custT="1"/>
      <dgm:spPr/>
      <dgm:t>
        <a:bodyPr/>
        <a:lstStyle/>
        <a:p>
          <a:r>
            <a:rPr lang="zh-CN" altLang="en-US" sz="1600" b="1" dirty="0" smtClean="0">
              <a:solidFill>
                <a:srgbClr val="C00000"/>
              </a:solidFill>
              <a:latin typeface="楷体" pitchFamily="49" charset="-122"/>
              <a:ea typeface="楷体" pitchFamily="49" charset="-122"/>
            </a:rPr>
            <a:t>已受理新三板相关企业特征</a:t>
          </a:r>
          <a:endParaRPr lang="zh-CN" altLang="en-US" sz="1600" b="1" dirty="0">
            <a:solidFill>
              <a:srgbClr val="C00000"/>
            </a:solidFill>
            <a:latin typeface="楷体" pitchFamily="49" charset="-122"/>
            <a:ea typeface="楷体" pitchFamily="49" charset="-122"/>
          </a:endParaRPr>
        </a:p>
      </dgm:t>
    </dgm:pt>
    <dgm:pt modelId="{CE767497-BCD3-4F32-9558-A530804455BA}" type="parTrans" cxnId="{D989D0FA-D803-44C2-A208-A6900F20F0C1}">
      <dgm:prSet/>
      <dgm:spPr/>
      <dgm:t>
        <a:bodyPr/>
        <a:lstStyle/>
        <a:p>
          <a:endParaRPr lang="zh-CN" altLang="en-US" sz="1600">
            <a:solidFill>
              <a:schemeClr val="tx1"/>
            </a:solidFill>
            <a:latin typeface="楷体" pitchFamily="49" charset="-122"/>
            <a:ea typeface="楷体" pitchFamily="49" charset="-122"/>
          </a:endParaRPr>
        </a:p>
      </dgm:t>
    </dgm:pt>
    <dgm:pt modelId="{6F094BCD-1AD5-4216-8722-7FD2B0441095}" type="sibTrans" cxnId="{D989D0FA-D803-44C2-A208-A6900F20F0C1}">
      <dgm:prSet/>
      <dgm:spPr/>
      <dgm:t>
        <a:bodyPr/>
        <a:lstStyle/>
        <a:p>
          <a:endParaRPr lang="zh-CN" altLang="en-US" sz="1600">
            <a:solidFill>
              <a:schemeClr val="tx1"/>
            </a:solidFill>
            <a:latin typeface="楷体" pitchFamily="49" charset="-122"/>
            <a:ea typeface="楷体" pitchFamily="49" charset="-122"/>
          </a:endParaRPr>
        </a:p>
      </dgm:t>
    </dgm:pt>
    <dgm:pt modelId="{38EC8EE2-EFD8-40C9-B4A5-64A0296BD4AD}">
      <dgm:prSet phldrT="[文本]" custT="1"/>
      <dgm:spPr/>
      <dgm:t>
        <a:bodyPr/>
        <a:lstStyle/>
        <a:p>
          <a:r>
            <a:rPr lang="zh-CN" altLang="en-US" sz="1600" dirty="0" smtClean="0">
              <a:solidFill>
                <a:schemeClr val="tx1"/>
              </a:solidFill>
              <a:latin typeface="楷体" pitchFamily="49" charset="-122"/>
              <a:ea typeface="楷体" pitchFamily="49" charset="-122"/>
            </a:rPr>
            <a:t>“官宣”申报科创板挂牌公司分析</a:t>
          </a:r>
          <a:endParaRPr lang="zh-CN" altLang="en-US" sz="1600" dirty="0">
            <a:solidFill>
              <a:schemeClr val="tx1"/>
            </a:solidFill>
            <a:latin typeface="楷体" pitchFamily="49" charset="-122"/>
            <a:ea typeface="楷体" pitchFamily="49" charset="-122"/>
          </a:endParaRPr>
        </a:p>
      </dgm:t>
    </dgm:pt>
    <dgm:pt modelId="{90833805-E800-495E-9295-D1CB9C1EBF45}" type="parTrans" cxnId="{E396F8A1-6AF6-4F72-979B-D6942ADBE3E8}">
      <dgm:prSet/>
      <dgm:spPr/>
      <dgm:t>
        <a:bodyPr/>
        <a:lstStyle/>
        <a:p>
          <a:endParaRPr lang="zh-CN" altLang="en-US" sz="1600">
            <a:solidFill>
              <a:schemeClr val="tx1"/>
            </a:solidFill>
            <a:latin typeface="楷体" pitchFamily="49" charset="-122"/>
            <a:ea typeface="楷体" pitchFamily="49" charset="-122"/>
          </a:endParaRPr>
        </a:p>
      </dgm:t>
    </dgm:pt>
    <dgm:pt modelId="{37984ED7-90DA-4B25-86AE-DC4640DB1811}" type="sibTrans" cxnId="{E396F8A1-6AF6-4F72-979B-D6942ADBE3E8}">
      <dgm:prSet/>
      <dgm:spPr/>
      <dgm:t>
        <a:bodyPr/>
        <a:lstStyle/>
        <a:p>
          <a:endParaRPr lang="zh-CN" altLang="en-US" sz="1600">
            <a:solidFill>
              <a:schemeClr val="tx1"/>
            </a:solidFill>
            <a:latin typeface="楷体" pitchFamily="49" charset="-122"/>
            <a:ea typeface="楷体" pitchFamily="49" charset="-122"/>
          </a:endParaRPr>
        </a:p>
      </dgm:t>
    </dgm:pt>
    <dgm:pt modelId="{68EDCDF7-1284-4F8B-922C-6D7DB6AB200E}" type="pres">
      <dgm:prSet presAssocID="{8BF1F1C9-D64B-4B9F-8AA8-22BDD302E852}" presName="cycle" presStyleCnt="0">
        <dgm:presLayoutVars>
          <dgm:chMax val="1"/>
          <dgm:dir/>
          <dgm:animLvl val="ctr"/>
          <dgm:resizeHandles val="exact"/>
        </dgm:presLayoutVars>
      </dgm:prSet>
      <dgm:spPr/>
      <dgm:t>
        <a:bodyPr/>
        <a:lstStyle/>
        <a:p>
          <a:endParaRPr lang="zh-CN" altLang="en-US"/>
        </a:p>
      </dgm:t>
    </dgm:pt>
    <dgm:pt modelId="{848A740C-B536-43A6-BDFF-83E368FCAE90}" type="pres">
      <dgm:prSet presAssocID="{DD22E490-9CFF-4BB0-9BBA-02CE58F74439}" presName="centerShape" presStyleLbl="node0" presStyleIdx="0" presStyleCnt="1" custScaleX="130365" custScaleY="125332" custLinFactNeighborX="1895"/>
      <dgm:spPr/>
      <dgm:t>
        <a:bodyPr/>
        <a:lstStyle/>
        <a:p>
          <a:endParaRPr lang="zh-CN" altLang="en-US"/>
        </a:p>
      </dgm:t>
    </dgm:pt>
    <dgm:pt modelId="{A1DCC964-4F3B-4661-805F-5B33FC440FED}" type="pres">
      <dgm:prSet presAssocID="{01222E0D-CE73-407E-97A1-25A40B4CA40A}" presName="parTrans" presStyleLbl="bgSibTrans2D1" presStyleIdx="0" presStyleCnt="3"/>
      <dgm:spPr/>
      <dgm:t>
        <a:bodyPr/>
        <a:lstStyle/>
        <a:p>
          <a:endParaRPr lang="zh-CN" altLang="en-US"/>
        </a:p>
      </dgm:t>
    </dgm:pt>
    <dgm:pt modelId="{184A450B-5A61-485C-9B0C-18A4BA1A336A}" type="pres">
      <dgm:prSet presAssocID="{CE7E13A9-953F-4CC7-AD5E-C5C41C8CF526}" presName="node" presStyleLbl="node1" presStyleIdx="0" presStyleCnt="3" custScaleX="137332" custRadScaleRad="158717" custRadScaleInc="-58084">
        <dgm:presLayoutVars>
          <dgm:bulletEnabled val="1"/>
        </dgm:presLayoutVars>
      </dgm:prSet>
      <dgm:spPr/>
      <dgm:t>
        <a:bodyPr/>
        <a:lstStyle/>
        <a:p>
          <a:endParaRPr lang="zh-CN" altLang="en-US"/>
        </a:p>
      </dgm:t>
    </dgm:pt>
    <dgm:pt modelId="{BF829EFA-B8DA-45AE-A09B-923623F4E464}" type="pres">
      <dgm:prSet presAssocID="{CE767497-BCD3-4F32-9558-A530804455BA}" presName="parTrans" presStyleLbl="bgSibTrans2D1" presStyleIdx="1" presStyleCnt="3"/>
      <dgm:spPr/>
      <dgm:t>
        <a:bodyPr/>
        <a:lstStyle/>
        <a:p>
          <a:endParaRPr lang="zh-CN" altLang="en-US"/>
        </a:p>
      </dgm:t>
    </dgm:pt>
    <dgm:pt modelId="{1379C5B0-23E1-421F-AD04-5F0FC739097C}" type="pres">
      <dgm:prSet presAssocID="{43429435-BAF0-4F75-A180-CAF41CE4D419}" presName="node" presStyleLbl="node1" presStyleIdx="1" presStyleCnt="3" custScaleX="162405" custRadScaleRad="99771" custRadScaleInc="3629">
        <dgm:presLayoutVars>
          <dgm:bulletEnabled val="1"/>
        </dgm:presLayoutVars>
      </dgm:prSet>
      <dgm:spPr/>
      <dgm:t>
        <a:bodyPr/>
        <a:lstStyle/>
        <a:p>
          <a:endParaRPr lang="zh-CN" altLang="en-US"/>
        </a:p>
      </dgm:t>
    </dgm:pt>
    <dgm:pt modelId="{264A18C6-AB54-4CB3-8469-6C69227A892D}" type="pres">
      <dgm:prSet presAssocID="{90833805-E800-495E-9295-D1CB9C1EBF45}" presName="parTrans" presStyleLbl="bgSibTrans2D1" presStyleIdx="2" presStyleCnt="3"/>
      <dgm:spPr/>
      <dgm:t>
        <a:bodyPr/>
        <a:lstStyle/>
        <a:p>
          <a:endParaRPr lang="zh-CN" altLang="en-US"/>
        </a:p>
      </dgm:t>
    </dgm:pt>
    <dgm:pt modelId="{1AC7CB3F-77B5-4223-846A-24CC063A4DAD}" type="pres">
      <dgm:prSet presAssocID="{38EC8EE2-EFD8-40C9-B4A5-64A0296BD4AD}" presName="node" presStyleLbl="node1" presStyleIdx="2" presStyleCnt="3" custScaleX="133124" custRadScaleRad="176768" custRadScaleInc="58559">
        <dgm:presLayoutVars>
          <dgm:bulletEnabled val="1"/>
        </dgm:presLayoutVars>
      </dgm:prSet>
      <dgm:spPr/>
      <dgm:t>
        <a:bodyPr/>
        <a:lstStyle/>
        <a:p>
          <a:endParaRPr lang="zh-CN" altLang="en-US"/>
        </a:p>
      </dgm:t>
    </dgm:pt>
  </dgm:ptLst>
  <dgm:cxnLst>
    <dgm:cxn modelId="{DAA5652A-AAF1-4DB4-B731-E5C128C7D040}" type="presOf" srcId="{8BF1F1C9-D64B-4B9F-8AA8-22BDD302E852}" destId="{68EDCDF7-1284-4F8B-922C-6D7DB6AB200E}" srcOrd="0" destOrd="0" presId="urn:microsoft.com/office/officeart/2005/8/layout/radial4"/>
    <dgm:cxn modelId="{067882BA-1DDB-418A-B797-76F413681558}" type="presOf" srcId="{90833805-E800-495E-9295-D1CB9C1EBF45}" destId="{264A18C6-AB54-4CB3-8469-6C69227A892D}" srcOrd="0" destOrd="0" presId="urn:microsoft.com/office/officeart/2005/8/layout/radial4"/>
    <dgm:cxn modelId="{0BEDA5EA-FD04-408D-AA1F-839DEF544632}" type="presOf" srcId="{CE7E13A9-953F-4CC7-AD5E-C5C41C8CF526}" destId="{184A450B-5A61-485C-9B0C-18A4BA1A336A}" srcOrd="0" destOrd="0" presId="urn:microsoft.com/office/officeart/2005/8/layout/radial4"/>
    <dgm:cxn modelId="{51B195C5-C4D8-49C8-A096-07A5FE0094EF}" type="presOf" srcId="{43429435-BAF0-4F75-A180-CAF41CE4D419}" destId="{1379C5B0-23E1-421F-AD04-5F0FC739097C}" srcOrd="0" destOrd="0" presId="urn:microsoft.com/office/officeart/2005/8/layout/radial4"/>
    <dgm:cxn modelId="{9146B8DC-A422-4B3E-B999-53A95E24FE77}" srcId="{8BF1F1C9-D64B-4B9F-8AA8-22BDD302E852}" destId="{DD22E490-9CFF-4BB0-9BBA-02CE58F74439}" srcOrd="0" destOrd="0" parTransId="{12A6B598-4DDA-4658-BBF7-9CB038A5FCB3}" sibTransId="{BFD3635C-2953-456E-BDF5-5D4503A3C7BC}"/>
    <dgm:cxn modelId="{D989D0FA-D803-44C2-A208-A6900F20F0C1}" srcId="{DD22E490-9CFF-4BB0-9BBA-02CE58F74439}" destId="{43429435-BAF0-4F75-A180-CAF41CE4D419}" srcOrd="1" destOrd="0" parTransId="{CE767497-BCD3-4F32-9558-A530804455BA}" sibTransId="{6F094BCD-1AD5-4216-8722-7FD2B0441095}"/>
    <dgm:cxn modelId="{0BB31A8E-B18E-43C4-AB60-8E9DE4548B79}" type="presOf" srcId="{38EC8EE2-EFD8-40C9-B4A5-64A0296BD4AD}" destId="{1AC7CB3F-77B5-4223-846A-24CC063A4DAD}" srcOrd="0" destOrd="0" presId="urn:microsoft.com/office/officeart/2005/8/layout/radial4"/>
    <dgm:cxn modelId="{1A05B201-D885-4C40-8D06-654EBF974513}" type="presOf" srcId="{CE767497-BCD3-4F32-9558-A530804455BA}" destId="{BF829EFA-B8DA-45AE-A09B-923623F4E464}" srcOrd="0" destOrd="0" presId="urn:microsoft.com/office/officeart/2005/8/layout/radial4"/>
    <dgm:cxn modelId="{0C43EAE6-DF9B-47D0-9871-B201B51C084E}" type="presOf" srcId="{DD22E490-9CFF-4BB0-9BBA-02CE58F74439}" destId="{848A740C-B536-43A6-BDFF-83E368FCAE90}" srcOrd="0" destOrd="0" presId="urn:microsoft.com/office/officeart/2005/8/layout/radial4"/>
    <dgm:cxn modelId="{E396F8A1-6AF6-4F72-979B-D6942ADBE3E8}" srcId="{DD22E490-9CFF-4BB0-9BBA-02CE58F74439}" destId="{38EC8EE2-EFD8-40C9-B4A5-64A0296BD4AD}" srcOrd="2" destOrd="0" parTransId="{90833805-E800-495E-9295-D1CB9C1EBF45}" sibTransId="{37984ED7-90DA-4B25-86AE-DC4640DB1811}"/>
    <dgm:cxn modelId="{ADFB6702-5717-474F-8606-A2748C81B4D2}" type="presOf" srcId="{01222E0D-CE73-407E-97A1-25A40B4CA40A}" destId="{A1DCC964-4F3B-4661-805F-5B33FC440FED}" srcOrd="0" destOrd="0" presId="urn:microsoft.com/office/officeart/2005/8/layout/radial4"/>
    <dgm:cxn modelId="{12BECA83-7E1C-4AAA-A0CC-58B8521DDE98}" srcId="{DD22E490-9CFF-4BB0-9BBA-02CE58F74439}" destId="{CE7E13A9-953F-4CC7-AD5E-C5C41C8CF526}" srcOrd="0" destOrd="0" parTransId="{01222E0D-CE73-407E-97A1-25A40B4CA40A}" sibTransId="{E724824F-C165-427F-A053-914926C1C099}"/>
    <dgm:cxn modelId="{4A29FF15-BDE1-4121-BBCC-F84807B177A0}" type="presParOf" srcId="{68EDCDF7-1284-4F8B-922C-6D7DB6AB200E}" destId="{848A740C-B536-43A6-BDFF-83E368FCAE90}" srcOrd="0" destOrd="0" presId="urn:microsoft.com/office/officeart/2005/8/layout/radial4"/>
    <dgm:cxn modelId="{3397E8ED-CE16-4E63-B678-05A60DC3D05A}" type="presParOf" srcId="{68EDCDF7-1284-4F8B-922C-6D7DB6AB200E}" destId="{A1DCC964-4F3B-4661-805F-5B33FC440FED}" srcOrd="1" destOrd="0" presId="urn:microsoft.com/office/officeart/2005/8/layout/radial4"/>
    <dgm:cxn modelId="{325A5B4B-63C6-49F0-A9A1-C963EB324339}" type="presParOf" srcId="{68EDCDF7-1284-4F8B-922C-6D7DB6AB200E}" destId="{184A450B-5A61-485C-9B0C-18A4BA1A336A}" srcOrd="2" destOrd="0" presId="urn:microsoft.com/office/officeart/2005/8/layout/radial4"/>
    <dgm:cxn modelId="{7F06C35B-D566-480F-B91F-1DA32C2E0948}" type="presParOf" srcId="{68EDCDF7-1284-4F8B-922C-6D7DB6AB200E}" destId="{BF829EFA-B8DA-45AE-A09B-923623F4E464}" srcOrd="3" destOrd="0" presId="urn:microsoft.com/office/officeart/2005/8/layout/radial4"/>
    <dgm:cxn modelId="{A1E75946-401E-4093-862D-8C72A1EF91DD}" type="presParOf" srcId="{68EDCDF7-1284-4F8B-922C-6D7DB6AB200E}" destId="{1379C5B0-23E1-421F-AD04-5F0FC739097C}" srcOrd="4" destOrd="0" presId="urn:microsoft.com/office/officeart/2005/8/layout/radial4"/>
    <dgm:cxn modelId="{F29F93A1-BDB6-4ADC-9380-9FF51D0FD4DB}" type="presParOf" srcId="{68EDCDF7-1284-4F8B-922C-6D7DB6AB200E}" destId="{264A18C6-AB54-4CB3-8469-6C69227A892D}" srcOrd="5" destOrd="0" presId="urn:microsoft.com/office/officeart/2005/8/layout/radial4"/>
    <dgm:cxn modelId="{0902509B-D77A-4982-A0EB-BA3FD2B50C80}" type="presParOf" srcId="{68EDCDF7-1284-4F8B-922C-6D7DB6AB200E}" destId="{1AC7CB3F-77B5-4223-846A-24CC063A4DAD}"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7731B9-C11E-4B62-AC0F-4C64E301B452}">
      <dsp:nvSpPr>
        <dsp:cNvPr id="0" name=""/>
        <dsp:cNvSpPr/>
      </dsp:nvSpPr>
      <dsp:spPr>
        <a:xfrm>
          <a:off x="1730418" y="0"/>
          <a:ext cx="1004977" cy="669757"/>
        </a:xfrm>
        <a:prstGeom prst="trapezoid">
          <a:avLst>
            <a:gd name="adj" fmla="val 69129"/>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itchFamily="49" charset="-122"/>
              <a:ea typeface="楷体" pitchFamily="49" charset="-122"/>
            </a:rPr>
            <a:t>主板</a:t>
          </a:r>
          <a:endParaRPr lang="zh-CN" altLang="en-US" sz="2000" b="1" kern="1200" dirty="0">
            <a:latin typeface="楷体" pitchFamily="49" charset="-122"/>
            <a:ea typeface="楷体" pitchFamily="49" charset="-122"/>
          </a:endParaRPr>
        </a:p>
      </dsp:txBody>
      <dsp:txXfrm>
        <a:off x="1730418" y="0"/>
        <a:ext cx="1004977" cy="669757"/>
      </dsp:txXfrm>
    </dsp:sp>
    <dsp:sp modelId="{4A8BE5D1-976E-4254-94AC-710262930764}">
      <dsp:nvSpPr>
        <dsp:cNvPr id="0" name=""/>
        <dsp:cNvSpPr/>
      </dsp:nvSpPr>
      <dsp:spPr>
        <a:xfrm>
          <a:off x="1334855" y="621663"/>
          <a:ext cx="1816382" cy="643997"/>
        </a:xfrm>
        <a:prstGeom prst="trapezoid">
          <a:avLst>
            <a:gd name="adj" fmla="val 69129"/>
          </a:avLst>
        </a:prstGeom>
        <a:solidFill>
          <a:schemeClr val="accent5">
            <a:shade val="80000"/>
            <a:hueOff val="1625"/>
            <a:satOff val="4719"/>
            <a:lumOff val="29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itchFamily="49" charset="-122"/>
              <a:ea typeface="楷体" pitchFamily="49" charset="-122"/>
            </a:rPr>
            <a:t>中小板</a:t>
          </a:r>
          <a:endParaRPr lang="zh-CN" altLang="en-US" sz="2000" b="1" kern="1200" dirty="0">
            <a:latin typeface="楷体" pitchFamily="49" charset="-122"/>
            <a:ea typeface="楷体" pitchFamily="49" charset="-122"/>
          </a:endParaRPr>
        </a:p>
      </dsp:txBody>
      <dsp:txXfrm>
        <a:off x="1652721" y="621663"/>
        <a:ext cx="1180648" cy="643997"/>
      </dsp:txXfrm>
    </dsp:sp>
    <dsp:sp modelId="{C4E35F5C-983E-48AB-A440-AE291ACD1922}">
      <dsp:nvSpPr>
        <dsp:cNvPr id="0" name=""/>
        <dsp:cNvSpPr/>
      </dsp:nvSpPr>
      <dsp:spPr>
        <a:xfrm>
          <a:off x="906560" y="1247248"/>
          <a:ext cx="2706766" cy="643997"/>
        </a:xfrm>
        <a:prstGeom prst="trapezoid">
          <a:avLst>
            <a:gd name="adj" fmla="val 69129"/>
          </a:avLst>
        </a:prstGeom>
        <a:solidFill>
          <a:schemeClr val="accent5">
            <a:shade val="80000"/>
            <a:hueOff val="3249"/>
            <a:satOff val="9438"/>
            <a:lumOff val="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itchFamily="49" charset="-122"/>
              <a:ea typeface="楷体" pitchFamily="49" charset="-122"/>
            </a:rPr>
            <a:t>创业板</a:t>
          </a:r>
          <a:endParaRPr lang="zh-CN" altLang="en-US" sz="2000" b="1" kern="1200" dirty="0">
            <a:latin typeface="楷体" pitchFamily="49" charset="-122"/>
            <a:ea typeface="楷体" pitchFamily="49" charset="-122"/>
          </a:endParaRPr>
        </a:p>
      </dsp:txBody>
      <dsp:txXfrm>
        <a:off x="1380244" y="1247248"/>
        <a:ext cx="1759397" cy="643997"/>
      </dsp:txXfrm>
    </dsp:sp>
    <dsp:sp modelId="{86E0C83B-A270-4D3B-BFCD-7A163FC0A55C}">
      <dsp:nvSpPr>
        <dsp:cNvPr id="0" name=""/>
        <dsp:cNvSpPr/>
      </dsp:nvSpPr>
      <dsp:spPr>
        <a:xfrm>
          <a:off x="475735" y="1835037"/>
          <a:ext cx="3580819" cy="650443"/>
        </a:xfrm>
        <a:prstGeom prst="trapezoid">
          <a:avLst>
            <a:gd name="adj" fmla="val 69129"/>
          </a:avLst>
        </a:prstGeom>
        <a:solidFill>
          <a:schemeClr val="accent5">
            <a:shade val="80000"/>
            <a:hueOff val="4874"/>
            <a:satOff val="14158"/>
            <a:lumOff val="88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itchFamily="49" charset="-122"/>
              <a:ea typeface="楷体" pitchFamily="49" charset="-122"/>
            </a:rPr>
            <a:t>新三板</a:t>
          </a:r>
          <a:endParaRPr lang="zh-CN" altLang="en-US" sz="2000" b="1" kern="1200" dirty="0">
            <a:latin typeface="楷体" pitchFamily="49" charset="-122"/>
            <a:ea typeface="楷体" pitchFamily="49" charset="-122"/>
          </a:endParaRPr>
        </a:p>
      </dsp:txBody>
      <dsp:txXfrm>
        <a:off x="1102378" y="1835037"/>
        <a:ext cx="2327532" cy="650443"/>
      </dsp:txXfrm>
    </dsp:sp>
    <dsp:sp modelId="{8F5A6BB8-FA4F-487D-8AFE-D2ACA669D133}">
      <dsp:nvSpPr>
        <dsp:cNvPr id="0" name=""/>
        <dsp:cNvSpPr/>
      </dsp:nvSpPr>
      <dsp:spPr>
        <a:xfrm>
          <a:off x="0" y="2608194"/>
          <a:ext cx="4496446" cy="643997"/>
        </a:xfrm>
        <a:prstGeom prst="trapezoid">
          <a:avLst>
            <a:gd name="adj" fmla="val 69129"/>
          </a:avLst>
        </a:prstGeom>
        <a:solidFill>
          <a:schemeClr val="accent5">
            <a:shade val="80000"/>
            <a:hueOff val="6498"/>
            <a:satOff val="18877"/>
            <a:lumOff val="117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楷体" pitchFamily="49" charset="-122"/>
              <a:ea typeface="楷体" pitchFamily="49" charset="-122"/>
            </a:rPr>
            <a:t>区域性股权转让市场</a:t>
          </a:r>
          <a:endParaRPr lang="zh-CN" altLang="en-US" sz="2000" b="1" kern="1200" dirty="0">
            <a:latin typeface="楷体" pitchFamily="49" charset="-122"/>
            <a:ea typeface="楷体" pitchFamily="49" charset="-122"/>
          </a:endParaRPr>
        </a:p>
      </dsp:txBody>
      <dsp:txXfrm>
        <a:off x="786878" y="2608194"/>
        <a:ext cx="2922689" cy="64399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584324D-E2A1-4CE9-960A-C227A72AC3B5}">
      <dsp:nvSpPr>
        <dsp:cNvPr id="0" name=""/>
        <dsp:cNvSpPr/>
      </dsp:nvSpPr>
      <dsp:spPr>
        <a:xfrm>
          <a:off x="1082865" y="108237"/>
          <a:ext cx="2148088" cy="746002"/>
        </a:xfrm>
        <a:prstGeom prst="ellipse">
          <a:avLst/>
        </a:prstGeom>
        <a:solidFill>
          <a:schemeClr val="accent2">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BDA36E-DC7D-4CF6-9E12-C831C9D56C8A}">
      <dsp:nvSpPr>
        <dsp:cNvPr id="0" name=""/>
        <dsp:cNvSpPr/>
      </dsp:nvSpPr>
      <dsp:spPr>
        <a:xfrm>
          <a:off x="1951275" y="1932920"/>
          <a:ext cx="416296" cy="266429"/>
        </a:xfrm>
        <a:prstGeom prst="downArrow">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9F6B58-6568-4201-84F4-3C3B0CE56371}">
      <dsp:nvSpPr>
        <dsp:cNvPr id="0" name=""/>
        <dsp:cNvSpPr/>
      </dsp:nvSpPr>
      <dsp:spPr>
        <a:xfrm>
          <a:off x="1161129" y="2148088"/>
          <a:ext cx="1998222" cy="4995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endParaRPr lang="en-US" altLang="zh-CN" sz="1600" b="1" kern="1200" dirty="0" smtClean="0">
            <a:solidFill>
              <a:srgbClr val="C00000"/>
            </a:solidFill>
            <a:latin typeface="楷体" pitchFamily="49" charset="-122"/>
            <a:ea typeface="楷体" pitchFamily="49" charset="-122"/>
          </a:endParaRPr>
        </a:p>
        <a:p>
          <a:pPr lvl="0" algn="ctr" defTabSz="711200">
            <a:lnSpc>
              <a:spcPct val="90000"/>
            </a:lnSpc>
            <a:spcBef>
              <a:spcPct val="0"/>
            </a:spcBef>
            <a:spcAft>
              <a:spcPct val="35000"/>
            </a:spcAft>
          </a:pPr>
          <a:endParaRPr lang="en-US" altLang="zh-CN" sz="1600" b="1" kern="1200" dirty="0" smtClean="0">
            <a:solidFill>
              <a:srgbClr val="C00000"/>
            </a:solidFill>
            <a:latin typeface="楷体" pitchFamily="49" charset="-122"/>
            <a:ea typeface="楷体" pitchFamily="49" charset="-122"/>
          </a:endParaRPr>
        </a:p>
        <a:p>
          <a:pPr lvl="0" algn="ctr" defTabSz="711200">
            <a:lnSpc>
              <a:spcPct val="90000"/>
            </a:lnSpc>
            <a:spcBef>
              <a:spcPct val="0"/>
            </a:spcBef>
            <a:spcAft>
              <a:spcPct val="35000"/>
            </a:spcAft>
          </a:pPr>
          <a:r>
            <a:rPr lang="zh-CN" altLang="en-US" sz="1600" b="1" kern="1200" dirty="0" smtClean="0">
              <a:solidFill>
                <a:srgbClr val="C00000"/>
              </a:solidFill>
              <a:latin typeface="楷体" pitchFamily="49" charset="-122"/>
              <a:ea typeface="楷体" pitchFamily="49" charset="-122"/>
            </a:rPr>
            <a:t>新三板市场</a:t>
          </a:r>
          <a:endParaRPr lang="en-US" altLang="zh-CN" sz="1600" b="1" kern="1200" dirty="0" smtClean="0">
            <a:solidFill>
              <a:srgbClr val="C00000"/>
            </a:solidFill>
            <a:latin typeface="楷体" pitchFamily="49" charset="-122"/>
            <a:ea typeface="楷体" pitchFamily="49" charset="-122"/>
          </a:endParaRPr>
        </a:p>
        <a:p>
          <a:pPr lvl="0" algn="ctr" defTabSz="711200">
            <a:lnSpc>
              <a:spcPct val="90000"/>
            </a:lnSpc>
            <a:spcBef>
              <a:spcPct val="0"/>
            </a:spcBef>
            <a:spcAft>
              <a:spcPct val="35000"/>
            </a:spcAft>
          </a:pPr>
          <a:r>
            <a:rPr lang="zh-CN" altLang="en-US" sz="1600" b="1" kern="1200" dirty="0" smtClean="0">
              <a:solidFill>
                <a:srgbClr val="C00000"/>
              </a:solidFill>
              <a:latin typeface="楷体" pitchFamily="49" charset="-122"/>
              <a:ea typeface="楷体" pitchFamily="49" charset="-122"/>
            </a:rPr>
            <a:t>证券品种</a:t>
          </a:r>
          <a:endParaRPr lang="zh-CN" altLang="en-US" sz="1600" b="1" kern="1200" dirty="0">
            <a:solidFill>
              <a:srgbClr val="C00000"/>
            </a:solidFill>
            <a:latin typeface="楷体" pitchFamily="49" charset="-122"/>
            <a:ea typeface="楷体" pitchFamily="49" charset="-122"/>
          </a:endParaRPr>
        </a:p>
      </dsp:txBody>
      <dsp:txXfrm>
        <a:off x="1161129" y="2148088"/>
        <a:ext cx="1998222" cy="499555"/>
      </dsp:txXfrm>
    </dsp:sp>
    <dsp:sp modelId="{A2D01192-F6EA-43A4-B9B1-331B9149955B}">
      <dsp:nvSpPr>
        <dsp:cNvPr id="0" name=""/>
        <dsp:cNvSpPr/>
      </dsp:nvSpPr>
      <dsp:spPr>
        <a:xfrm>
          <a:off x="1931145" y="981584"/>
          <a:ext cx="614715" cy="60987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优先股等其他</a:t>
          </a:r>
          <a:endParaRPr lang="zh-CN" altLang="en-US" sz="1400" b="1" kern="1200" dirty="0">
            <a:latin typeface="楷体" pitchFamily="49" charset="-122"/>
            <a:ea typeface="楷体" pitchFamily="49" charset="-122"/>
          </a:endParaRPr>
        </a:p>
      </dsp:txBody>
      <dsp:txXfrm>
        <a:off x="1931145" y="981584"/>
        <a:ext cx="614715" cy="609874"/>
      </dsp:txXfrm>
    </dsp:sp>
    <dsp:sp modelId="{DD92AFD6-52DF-4584-B04F-FB46D0147DE4}">
      <dsp:nvSpPr>
        <dsp:cNvPr id="0" name=""/>
        <dsp:cNvSpPr/>
      </dsp:nvSpPr>
      <dsp:spPr>
        <a:xfrm>
          <a:off x="1353941" y="490795"/>
          <a:ext cx="749333" cy="74933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限售股</a:t>
          </a:r>
          <a:endParaRPr lang="zh-CN" altLang="en-US" sz="1400" b="1" kern="1200" dirty="0">
            <a:latin typeface="楷体" pitchFamily="49" charset="-122"/>
            <a:ea typeface="楷体" pitchFamily="49" charset="-122"/>
          </a:endParaRPr>
        </a:p>
      </dsp:txBody>
      <dsp:txXfrm>
        <a:off x="1353941" y="490795"/>
        <a:ext cx="749333" cy="749333"/>
      </dsp:txXfrm>
    </dsp:sp>
    <dsp:sp modelId="{15397C5A-9FFF-42ED-A874-BE7D9D246A24}">
      <dsp:nvSpPr>
        <dsp:cNvPr id="0" name=""/>
        <dsp:cNvSpPr/>
      </dsp:nvSpPr>
      <dsp:spPr>
        <a:xfrm>
          <a:off x="1970056" y="70114"/>
          <a:ext cx="996485" cy="946138"/>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无限售条件</a:t>
          </a:r>
          <a:endParaRPr lang="en-US" altLang="zh-CN" sz="1400" b="1" kern="1200" dirty="0" smtClean="0">
            <a:latin typeface="楷体" pitchFamily="49" charset="-122"/>
            <a:ea typeface="楷体" pitchFamily="49" charset="-122"/>
          </a:endParaRPr>
        </a:p>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流通股</a:t>
          </a:r>
          <a:endParaRPr lang="zh-CN" altLang="en-US" sz="1400" b="1" kern="1200" dirty="0">
            <a:latin typeface="楷体" pitchFamily="49" charset="-122"/>
            <a:ea typeface="楷体" pitchFamily="49" charset="-122"/>
          </a:endParaRPr>
        </a:p>
      </dsp:txBody>
      <dsp:txXfrm>
        <a:off x="1970056" y="70114"/>
        <a:ext cx="996485" cy="946138"/>
      </dsp:txXfrm>
    </dsp:sp>
    <dsp:sp modelId="{4DDFB94E-5CB7-4FF0-932E-6EA0AF234978}">
      <dsp:nvSpPr>
        <dsp:cNvPr id="0" name=""/>
        <dsp:cNvSpPr/>
      </dsp:nvSpPr>
      <dsp:spPr>
        <a:xfrm>
          <a:off x="1003376" y="0"/>
          <a:ext cx="2331259" cy="1865007"/>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6964B7-976D-4FF8-8028-37318798D102}">
      <dsp:nvSpPr>
        <dsp:cNvPr id="0" name=""/>
        <dsp:cNvSpPr/>
      </dsp:nvSpPr>
      <dsp:spPr>
        <a:xfrm rot="2561861">
          <a:off x="1906195" y="1515809"/>
          <a:ext cx="329305" cy="37617"/>
        </a:xfrm>
        <a:custGeom>
          <a:avLst/>
          <a:gdLst/>
          <a:ahLst/>
          <a:cxnLst/>
          <a:rect l="0" t="0" r="0" b="0"/>
          <a:pathLst>
            <a:path>
              <a:moveTo>
                <a:pt x="0" y="18808"/>
              </a:moveTo>
              <a:lnTo>
                <a:pt x="329305" y="188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01AF48-C582-447C-B5DE-2CCED1B86CE0}">
      <dsp:nvSpPr>
        <dsp:cNvPr id="0" name=""/>
        <dsp:cNvSpPr/>
      </dsp:nvSpPr>
      <dsp:spPr>
        <a:xfrm>
          <a:off x="1949837" y="1067227"/>
          <a:ext cx="366047" cy="37617"/>
        </a:xfrm>
        <a:custGeom>
          <a:avLst/>
          <a:gdLst/>
          <a:ahLst/>
          <a:cxnLst/>
          <a:rect l="0" t="0" r="0" b="0"/>
          <a:pathLst>
            <a:path>
              <a:moveTo>
                <a:pt x="0" y="18808"/>
              </a:moveTo>
              <a:lnTo>
                <a:pt x="366047" y="188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48475E-4DF8-45BE-960A-519C3229FF86}">
      <dsp:nvSpPr>
        <dsp:cNvPr id="0" name=""/>
        <dsp:cNvSpPr/>
      </dsp:nvSpPr>
      <dsp:spPr>
        <a:xfrm rot="19038139">
          <a:off x="1906195" y="618644"/>
          <a:ext cx="329305" cy="37617"/>
        </a:xfrm>
        <a:custGeom>
          <a:avLst/>
          <a:gdLst/>
          <a:ahLst/>
          <a:cxnLst/>
          <a:rect l="0" t="0" r="0" b="0"/>
          <a:pathLst>
            <a:path>
              <a:moveTo>
                <a:pt x="0" y="18808"/>
              </a:moveTo>
              <a:lnTo>
                <a:pt x="329305" y="188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F6C040-1963-48F8-9332-89421953C853}">
      <dsp:nvSpPr>
        <dsp:cNvPr id="0" name=""/>
        <dsp:cNvSpPr/>
      </dsp:nvSpPr>
      <dsp:spPr>
        <a:xfrm>
          <a:off x="1048790" y="552202"/>
          <a:ext cx="1071787" cy="1067666"/>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AC400A-A830-4CD8-AC78-625A733EA553}">
      <dsp:nvSpPr>
        <dsp:cNvPr id="0" name=""/>
        <dsp:cNvSpPr/>
      </dsp:nvSpPr>
      <dsp:spPr>
        <a:xfrm>
          <a:off x="2108898" y="562"/>
          <a:ext cx="625977" cy="62597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分层</a:t>
          </a:r>
          <a:endParaRPr lang="zh-CN" altLang="en-US" sz="1400" b="1" kern="1200" dirty="0">
            <a:latin typeface="楷体" pitchFamily="49" charset="-122"/>
            <a:ea typeface="楷体" pitchFamily="49" charset="-122"/>
          </a:endParaRPr>
        </a:p>
      </dsp:txBody>
      <dsp:txXfrm>
        <a:off x="2108898" y="562"/>
        <a:ext cx="625977" cy="625977"/>
      </dsp:txXfrm>
    </dsp:sp>
    <dsp:sp modelId="{AA5ED20A-6655-408E-9009-627D7BC6DDEB}">
      <dsp:nvSpPr>
        <dsp:cNvPr id="0" name=""/>
        <dsp:cNvSpPr/>
      </dsp:nvSpPr>
      <dsp:spPr>
        <a:xfrm>
          <a:off x="2797472" y="562"/>
          <a:ext cx="938965" cy="62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创新层</a:t>
          </a:r>
          <a:endParaRPr lang="zh-CN" altLang="en-US" sz="1400" kern="1200" dirty="0">
            <a:latin typeface="楷体" pitchFamily="49" charset="-122"/>
            <a:ea typeface="楷体" pitchFamily="49" charset="-122"/>
          </a:endParaRPr>
        </a:p>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基础层</a:t>
          </a:r>
          <a:endParaRPr lang="zh-CN" altLang="en-US" sz="1400" kern="1200" dirty="0">
            <a:latin typeface="楷体" pitchFamily="49" charset="-122"/>
            <a:ea typeface="楷体" pitchFamily="49" charset="-122"/>
          </a:endParaRPr>
        </a:p>
      </dsp:txBody>
      <dsp:txXfrm>
        <a:off x="2797472" y="562"/>
        <a:ext cx="938965" cy="625977"/>
      </dsp:txXfrm>
    </dsp:sp>
    <dsp:sp modelId="{375F6DCB-6D37-4369-8EBD-042C07F45CED}">
      <dsp:nvSpPr>
        <dsp:cNvPr id="0" name=""/>
        <dsp:cNvSpPr/>
      </dsp:nvSpPr>
      <dsp:spPr>
        <a:xfrm>
          <a:off x="2315884" y="773047"/>
          <a:ext cx="625977" cy="62597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转让方式</a:t>
          </a:r>
          <a:endParaRPr lang="zh-CN" altLang="en-US" sz="1400" b="1" kern="1200" dirty="0">
            <a:latin typeface="楷体" pitchFamily="49" charset="-122"/>
            <a:ea typeface="楷体" pitchFamily="49" charset="-122"/>
          </a:endParaRPr>
        </a:p>
      </dsp:txBody>
      <dsp:txXfrm>
        <a:off x="2315884" y="773047"/>
        <a:ext cx="625977" cy="625977"/>
      </dsp:txXfrm>
    </dsp:sp>
    <dsp:sp modelId="{C9DF26D4-3761-4F99-913F-74D8604592CC}">
      <dsp:nvSpPr>
        <dsp:cNvPr id="0" name=""/>
        <dsp:cNvSpPr/>
      </dsp:nvSpPr>
      <dsp:spPr>
        <a:xfrm>
          <a:off x="3004459" y="773047"/>
          <a:ext cx="938965" cy="62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集合竞价</a:t>
          </a:r>
          <a:endParaRPr lang="zh-CN" altLang="en-US" sz="1400" kern="1200" dirty="0">
            <a:latin typeface="楷体" pitchFamily="49" charset="-122"/>
            <a:ea typeface="楷体" pitchFamily="49" charset="-122"/>
          </a:endParaRPr>
        </a:p>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做市转让</a:t>
          </a:r>
          <a:endParaRPr lang="zh-CN" altLang="en-US" sz="1400" kern="1200" dirty="0">
            <a:latin typeface="楷体" pitchFamily="49" charset="-122"/>
            <a:ea typeface="楷体" pitchFamily="49" charset="-122"/>
          </a:endParaRPr>
        </a:p>
      </dsp:txBody>
      <dsp:txXfrm>
        <a:off x="3004459" y="773047"/>
        <a:ext cx="938965" cy="625977"/>
      </dsp:txXfrm>
    </dsp:sp>
    <dsp:sp modelId="{2BE30B48-0201-4338-8C7A-40D402DF654D}">
      <dsp:nvSpPr>
        <dsp:cNvPr id="0" name=""/>
        <dsp:cNvSpPr/>
      </dsp:nvSpPr>
      <dsp:spPr>
        <a:xfrm>
          <a:off x="2108898" y="1545532"/>
          <a:ext cx="625977" cy="62597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其他</a:t>
          </a:r>
          <a:endParaRPr lang="zh-CN" altLang="en-US" sz="1400" b="1" kern="1200" dirty="0">
            <a:latin typeface="楷体" pitchFamily="49" charset="-122"/>
            <a:ea typeface="楷体" pitchFamily="49" charset="-122"/>
          </a:endParaRPr>
        </a:p>
      </dsp:txBody>
      <dsp:txXfrm>
        <a:off x="2108898" y="1545532"/>
        <a:ext cx="625977" cy="625977"/>
      </dsp:txXfrm>
    </dsp:sp>
    <dsp:sp modelId="{858327C0-DF68-4CE4-B9AD-46FD11DD9CE7}">
      <dsp:nvSpPr>
        <dsp:cNvPr id="0" name=""/>
        <dsp:cNvSpPr/>
      </dsp:nvSpPr>
      <dsp:spPr>
        <a:xfrm>
          <a:off x="2797472" y="1545532"/>
          <a:ext cx="938965" cy="62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所在地区</a:t>
          </a:r>
          <a:endParaRPr lang="zh-CN" altLang="en-US" sz="1400" kern="1200" dirty="0">
            <a:latin typeface="楷体" pitchFamily="49" charset="-122"/>
            <a:ea typeface="楷体" pitchFamily="49" charset="-122"/>
          </a:endParaRPr>
        </a:p>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所属行业</a:t>
          </a:r>
          <a:endParaRPr lang="zh-CN" altLang="en-US" sz="1400" kern="1200" dirty="0">
            <a:latin typeface="楷体" pitchFamily="49" charset="-122"/>
            <a:ea typeface="楷体" pitchFamily="49" charset="-122"/>
          </a:endParaRPr>
        </a:p>
        <a:p>
          <a:pPr marL="114300" lvl="1" indent="-114300" algn="l" defTabSz="622300">
            <a:lnSpc>
              <a:spcPct val="90000"/>
            </a:lnSpc>
            <a:spcBef>
              <a:spcPct val="0"/>
            </a:spcBef>
            <a:spcAft>
              <a:spcPct val="15000"/>
            </a:spcAft>
            <a:buChar char="••"/>
          </a:pPr>
          <a:r>
            <a:rPr lang="zh-CN" altLang="en-US" sz="1400" kern="1200" dirty="0" smtClean="0">
              <a:latin typeface="楷体" pitchFamily="49" charset="-122"/>
              <a:ea typeface="楷体" pitchFamily="49" charset="-122"/>
            </a:rPr>
            <a:t>企业规模</a:t>
          </a:r>
          <a:endParaRPr lang="zh-CN" altLang="en-US" sz="1400" kern="1200" dirty="0">
            <a:latin typeface="楷体" pitchFamily="49" charset="-122"/>
            <a:ea typeface="楷体" pitchFamily="49" charset="-122"/>
          </a:endParaRPr>
        </a:p>
      </dsp:txBody>
      <dsp:txXfrm>
        <a:off x="2797472" y="1545532"/>
        <a:ext cx="938965" cy="62597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DBAD78-C97B-457D-91CC-15F758FB71D6}">
      <dsp:nvSpPr>
        <dsp:cNvPr id="0" name=""/>
        <dsp:cNvSpPr/>
      </dsp:nvSpPr>
      <dsp:spPr>
        <a:xfrm>
          <a:off x="534672" y="682"/>
          <a:ext cx="839735" cy="839735"/>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机构</a:t>
          </a:r>
          <a:endParaRPr lang="en-US" altLang="zh-CN" sz="1400" b="1" kern="1200" dirty="0" smtClean="0">
            <a:latin typeface="楷体" pitchFamily="49" charset="-122"/>
            <a:ea typeface="楷体" pitchFamily="49" charset="-122"/>
          </a:endParaRPr>
        </a:p>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投资者</a:t>
          </a:r>
          <a:endParaRPr lang="zh-CN" altLang="en-US" sz="1400" b="1" kern="1200" dirty="0">
            <a:latin typeface="楷体" pitchFamily="49" charset="-122"/>
            <a:ea typeface="楷体" pitchFamily="49" charset="-122"/>
          </a:endParaRPr>
        </a:p>
      </dsp:txBody>
      <dsp:txXfrm>
        <a:off x="534672" y="682"/>
        <a:ext cx="839735" cy="839735"/>
      </dsp:txXfrm>
    </dsp:sp>
    <dsp:sp modelId="{4FB27DCE-DD70-42D4-A4B1-E8CB0F4B0989}">
      <dsp:nvSpPr>
        <dsp:cNvPr id="0" name=""/>
        <dsp:cNvSpPr/>
      </dsp:nvSpPr>
      <dsp:spPr>
        <a:xfrm>
          <a:off x="711016" y="908604"/>
          <a:ext cx="487046" cy="487046"/>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b="1" kern="1200">
            <a:solidFill>
              <a:schemeClr val="tx1"/>
            </a:solidFill>
            <a:latin typeface="楷体" pitchFamily="49" charset="-122"/>
            <a:ea typeface="楷体" pitchFamily="49" charset="-122"/>
          </a:endParaRPr>
        </a:p>
      </dsp:txBody>
      <dsp:txXfrm>
        <a:off x="711016" y="908604"/>
        <a:ext cx="487046" cy="487046"/>
      </dsp:txXfrm>
    </dsp:sp>
    <dsp:sp modelId="{6BA55BEC-9DC1-46DF-A5FA-86846F0EB4A1}">
      <dsp:nvSpPr>
        <dsp:cNvPr id="0" name=""/>
        <dsp:cNvSpPr/>
      </dsp:nvSpPr>
      <dsp:spPr>
        <a:xfrm>
          <a:off x="534672" y="1463837"/>
          <a:ext cx="839735" cy="839735"/>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自然人</a:t>
          </a:r>
          <a:endParaRPr lang="en-US" altLang="zh-CN" sz="1400" b="1" kern="1200" dirty="0" smtClean="0">
            <a:latin typeface="楷体" pitchFamily="49" charset="-122"/>
            <a:ea typeface="楷体" pitchFamily="49" charset="-122"/>
          </a:endParaRPr>
        </a:p>
        <a:p>
          <a:pPr lvl="0" algn="ctr" defTabSz="622300">
            <a:lnSpc>
              <a:spcPct val="90000"/>
            </a:lnSpc>
            <a:spcBef>
              <a:spcPct val="0"/>
            </a:spcBef>
            <a:spcAft>
              <a:spcPct val="35000"/>
            </a:spcAft>
          </a:pPr>
          <a:r>
            <a:rPr lang="zh-CN" altLang="en-US" sz="1400" b="1" kern="1200" dirty="0" smtClean="0">
              <a:latin typeface="楷体" pitchFamily="49" charset="-122"/>
              <a:ea typeface="楷体" pitchFamily="49" charset="-122"/>
            </a:rPr>
            <a:t>投资者</a:t>
          </a:r>
          <a:endParaRPr lang="zh-CN" altLang="en-US" sz="1400" b="1" kern="1200" dirty="0">
            <a:latin typeface="楷体" pitchFamily="49" charset="-122"/>
            <a:ea typeface="楷体" pitchFamily="49" charset="-122"/>
          </a:endParaRPr>
        </a:p>
      </dsp:txBody>
      <dsp:txXfrm>
        <a:off x="534672" y="1463837"/>
        <a:ext cx="839735" cy="839735"/>
      </dsp:txXfrm>
    </dsp:sp>
    <dsp:sp modelId="{72FCDF8E-8F40-4C64-A2BB-C74141CAEE78}">
      <dsp:nvSpPr>
        <dsp:cNvPr id="0" name=""/>
        <dsp:cNvSpPr/>
      </dsp:nvSpPr>
      <dsp:spPr>
        <a:xfrm rot="21566943">
          <a:off x="1500369" y="989404"/>
          <a:ext cx="267064" cy="3123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b="1" kern="1200">
            <a:solidFill>
              <a:schemeClr val="tx1"/>
            </a:solidFill>
            <a:latin typeface="楷体" pitchFamily="49" charset="-122"/>
            <a:ea typeface="楷体" pitchFamily="49" charset="-122"/>
          </a:endParaRPr>
        </a:p>
      </dsp:txBody>
      <dsp:txXfrm rot="21566943">
        <a:off x="1500369" y="989404"/>
        <a:ext cx="267064" cy="312381"/>
      </dsp:txXfrm>
    </dsp:sp>
    <dsp:sp modelId="{4A966F04-CEBF-4078-BAF1-914710D1D9B5}">
      <dsp:nvSpPr>
        <dsp:cNvPr id="0" name=""/>
        <dsp:cNvSpPr/>
      </dsp:nvSpPr>
      <dsp:spPr>
        <a:xfrm>
          <a:off x="1878249" y="542513"/>
          <a:ext cx="1222974" cy="1189704"/>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chemeClr val="accent1">
                  <a:lumMod val="75000"/>
                </a:schemeClr>
              </a:solidFill>
              <a:latin typeface="楷体" pitchFamily="49" charset="-122"/>
              <a:ea typeface="楷体" pitchFamily="49" charset="-122"/>
            </a:rPr>
            <a:t>投资者</a:t>
          </a:r>
          <a:endParaRPr lang="zh-CN" altLang="en-US" sz="1600" b="1" kern="1200" dirty="0">
            <a:solidFill>
              <a:schemeClr val="accent1">
                <a:lumMod val="75000"/>
              </a:schemeClr>
            </a:solidFill>
            <a:latin typeface="楷体" pitchFamily="49" charset="-122"/>
            <a:ea typeface="楷体" pitchFamily="49" charset="-122"/>
          </a:endParaRPr>
        </a:p>
      </dsp:txBody>
      <dsp:txXfrm>
        <a:off x="1878249" y="542513"/>
        <a:ext cx="1222974" cy="1189704"/>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C7E825-0AD7-4E50-AFC5-359CA0D1B362}">
      <dsp:nvSpPr>
        <dsp:cNvPr id="0" name=""/>
        <dsp:cNvSpPr/>
      </dsp:nvSpPr>
      <dsp:spPr>
        <a:xfrm>
          <a:off x="1541213" y="1465261"/>
          <a:ext cx="1790874" cy="1790874"/>
        </a:xfrm>
        <a:prstGeom prst="gear9">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tx1"/>
              </a:solidFill>
              <a:latin typeface="楷体" pitchFamily="49" charset="-122"/>
              <a:ea typeface="楷体" pitchFamily="49" charset="-122"/>
            </a:rPr>
            <a:t>持续监管</a:t>
          </a:r>
          <a:endParaRPr lang="zh-CN" altLang="en-US" sz="1800" b="1" kern="1200" dirty="0">
            <a:solidFill>
              <a:schemeClr val="tx1"/>
            </a:solidFill>
            <a:latin typeface="楷体" pitchFamily="49" charset="-122"/>
            <a:ea typeface="楷体" pitchFamily="49" charset="-122"/>
          </a:endParaRPr>
        </a:p>
      </dsp:txBody>
      <dsp:txXfrm>
        <a:off x="1541213" y="1465261"/>
        <a:ext cx="1790874" cy="1790874"/>
      </dsp:txXfrm>
    </dsp:sp>
    <dsp:sp modelId="{3A6D0DB5-166F-4743-A19A-C590F3E09BFE}">
      <dsp:nvSpPr>
        <dsp:cNvPr id="0" name=""/>
        <dsp:cNvSpPr/>
      </dsp:nvSpPr>
      <dsp:spPr>
        <a:xfrm>
          <a:off x="499249" y="1041963"/>
          <a:ext cx="1302454" cy="1302454"/>
        </a:xfrm>
        <a:prstGeom prst="gear6">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tx1"/>
              </a:solidFill>
              <a:latin typeface="楷体" pitchFamily="49" charset="-122"/>
              <a:ea typeface="楷体" pitchFamily="49" charset="-122"/>
            </a:rPr>
            <a:t>交易机制</a:t>
          </a:r>
          <a:endParaRPr lang="zh-CN" altLang="en-US" sz="1800" b="1" kern="1200" dirty="0">
            <a:solidFill>
              <a:schemeClr val="tx1"/>
            </a:solidFill>
            <a:latin typeface="楷体" pitchFamily="49" charset="-122"/>
            <a:ea typeface="楷体" pitchFamily="49" charset="-122"/>
          </a:endParaRPr>
        </a:p>
      </dsp:txBody>
      <dsp:txXfrm>
        <a:off x="499249" y="1041963"/>
        <a:ext cx="1302454" cy="1302454"/>
      </dsp:txXfrm>
    </dsp:sp>
    <dsp:sp modelId="{999639B8-F695-4413-B7FB-9D376BB0BA7A}">
      <dsp:nvSpPr>
        <dsp:cNvPr id="0" name=""/>
        <dsp:cNvSpPr/>
      </dsp:nvSpPr>
      <dsp:spPr>
        <a:xfrm rot="20700000">
          <a:off x="1228757" y="143402"/>
          <a:ext cx="1276139" cy="1276139"/>
        </a:xfrm>
        <a:prstGeom prst="gear6">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tx1"/>
              </a:solidFill>
              <a:latin typeface="楷体" pitchFamily="49" charset="-122"/>
              <a:ea typeface="楷体" pitchFamily="49" charset="-122"/>
            </a:rPr>
            <a:t>定价机制</a:t>
          </a:r>
          <a:endParaRPr lang="zh-CN" altLang="en-US" sz="1800" b="1" kern="1200" dirty="0">
            <a:solidFill>
              <a:schemeClr val="tx1"/>
            </a:solidFill>
            <a:latin typeface="楷体" pitchFamily="49" charset="-122"/>
            <a:ea typeface="楷体" pitchFamily="49" charset="-122"/>
          </a:endParaRPr>
        </a:p>
      </dsp:txBody>
      <dsp:txXfrm>
        <a:off x="1508651" y="423297"/>
        <a:ext cx="716349" cy="716349"/>
      </dsp:txXfrm>
    </dsp:sp>
    <dsp:sp modelId="{01CECC68-5987-4F18-B2DC-CFC1BC258403}">
      <dsp:nvSpPr>
        <dsp:cNvPr id="0" name=""/>
        <dsp:cNvSpPr/>
      </dsp:nvSpPr>
      <dsp:spPr>
        <a:xfrm>
          <a:off x="1393483" y="1200674"/>
          <a:ext cx="2292319" cy="2292319"/>
        </a:xfrm>
        <a:prstGeom prst="circularArrow">
          <a:avLst>
            <a:gd name="adj1" fmla="val 4688"/>
            <a:gd name="adj2" fmla="val 299029"/>
            <a:gd name="adj3" fmla="val 2488731"/>
            <a:gd name="adj4" fmla="val 15921694"/>
            <a:gd name="adj5" fmla="val 5469"/>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FF01F1-B911-44A4-B4F2-0911121947F6}">
      <dsp:nvSpPr>
        <dsp:cNvPr id="0" name=""/>
        <dsp:cNvSpPr/>
      </dsp:nvSpPr>
      <dsp:spPr>
        <a:xfrm>
          <a:off x="268587" y="757805"/>
          <a:ext cx="1665513" cy="1665513"/>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3DF4B6-FCCD-4174-BFC0-D881AABDC64C}">
      <dsp:nvSpPr>
        <dsp:cNvPr id="0" name=""/>
        <dsp:cNvSpPr/>
      </dsp:nvSpPr>
      <dsp:spPr>
        <a:xfrm>
          <a:off x="933572" y="-132093"/>
          <a:ext cx="1795759" cy="1795759"/>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48A740C-B536-43A6-BDFF-83E368FCAE90}">
      <dsp:nvSpPr>
        <dsp:cNvPr id="0" name=""/>
        <dsp:cNvSpPr/>
      </dsp:nvSpPr>
      <dsp:spPr>
        <a:xfrm>
          <a:off x="3385577" y="1219245"/>
          <a:ext cx="1582972" cy="1521858"/>
        </a:xfrm>
        <a:prstGeom prst="ellipse">
          <a:avLst/>
        </a:prstGeom>
        <a:solidFill>
          <a:schemeClr val="accent5">
            <a:shade val="80000"/>
            <a:hueOff val="0"/>
            <a:satOff val="0"/>
            <a:lumOff val="0"/>
            <a:alphaOff val="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tx1"/>
              </a:solidFill>
              <a:latin typeface="楷体" pitchFamily="49" charset="-122"/>
              <a:ea typeface="楷体" pitchFamily="49" charset="-122"/>
            </a:rPr>
            <a:t>科创板</a:t>
          </a:r>
          <a:endParaRPr lang="zh-CN" altLang="en-US" sz="2000" b="1" kern="1200" dirty="0">
            <a:solidFill>
              <a:schemeClr val="tx1"/>
            </a:solidFill>
            <a:latin typeface="楷体" pitchFamily="49" charset="-122"/>
            <a:ea typeface="楷体" pitchFamily="49" charset="-122"/>
          </a:endParaRPr>
        </a:p>
      </dsp:txBody>
      <dsp:txXfrm>
        <a:off x="3385577" y="1219245"/>
        <a:ext cx="1582972" cy="1521858"/>
      </dsp:txXfrm>
    </dsp:sp>
    <dsp:sp modelId="{A1DCC964-4F3B-4661-805F-5B33FC440FED}">
      <dsp:nvSpPr>
        <dsp:cNvPr id="0" name=""/>
        <dsp:cNvSpPr/>
      </dsp:nvSpPr>
      <dsp:spPr>
        <a:xfrm rot="10808767">
          <a:off x="1584168" y="1802700"/>
          <a:ext cx="1702336" cy="346064"/>
        </a:xfrm>
        <a:prstGeom prst="leftArrow">
          <a:avLst>
            <a:gd name="adj1" fmla="val 60000"/>
            <a:gd name="adj2" fmla="val 50000"/>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4A450B-5A61-485C-9B0C-18A4BA1A336A}">
      <dsp:nvSpPr>
        <dsp:cNvPr id="0" name=""/>
        <dsp:cNvSpPr/>
      </dsp:nvSpPr>
      <dsp:spPr>
        <a:xfrm>
          <a:off x="792075" y="1512142"/>
          <a:ext cx="1584191" cy="922838"/>
        </a:xfrm>
        <a:prstGeom prst="roundRect">
          <a:avLst>
            <a:gd name="adj" fmla="val 10000"/>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kern="1200" dirty="0" smtClean="0">
              <a:solidFill>
                <a:schemeClr val="tx1"/>
              </a:solidFill>
              <a:latin typeface="楷体" pitchFamily="49" charset="-122"/>
              <a:ea typeface="楷体" pitchFamily="49" charset="-122"/>
            </a:rPr>
            <a:t>已受理企业整体情况</a:t>
          </a:r>
          <a:endParaRPr lang="zh-CN" altLang="en-US" sz="1600" kern="1200" dirty="0">
            <a:solidFill>
              <a:schemeClr val="tx1"/>
            </a:solidFill>
            <a:latin typeface="楷体" pitchFamily="49" charset="-122"/>
            <a:ea typeface="楷体" pitchFamily="49" charset="-122"/>
          </a:endParaRPr>
        </a:p>
      </dsp:txBody>
      <dsp:txXfrm>
        <a:off x="792075" y="1512142"/>
        <a:ext cx="1584191" cy="922838"/>
      </dsp:txXfrm>
    </dsp:sp>
    <dsp:sp modelId="{BF829EFA-B8DA-45AE-A09B-923623F4E464}">
      <dsp:nvSpPr>
        <dsp:cNvPr id="0" name=""/>
        <dsp:cNvSpPr/>
      </dsp:nvSpPr>
      <dsp:spPr>
        <a:xfrm rot="16200023">
          <a:off x="3784976" y="608477"/>
          <a:ext cx="784189" cy="346064"/>
        </a:xfrm>
        <a:prstGeom prst="leftArrow">
          <a:avLst>
            <a:gd name="adj1" fmla="val 60000"/>
            <a:gd name="adj2" fmla="val 50000"/>
          </a:avLst>
        </a:prstGeom>
        <a:solidFill>
          <a:schemeClr val="accent5">
            <a:shade val="90000"/>
            <a:hueOff val="3226"/>
            <a:satOff val="5788"/>
            <a:lumOff val="369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79C5B0-23E1-421F-AD04-5F0FC739097C}">
      <dsp:nvSpPr>
        <dsp:cNvPr id="0" name=""/>
        <dsp:cNvSpPr/>
      </dsp:nvSpPr>
      <dsp:spPr>
        <a:xfrm>
          <a:off x="3240363" y="-72004"/>
          <a:ext cx="1873420" cy="922838"/>
        </a:xfrm>
        <a:prstGeom prst="roundRect">
          <a:avLst>
            <a:gd name="adj" fmla="val 10000"/>
          </a:avLst>
        </a:prstGeom>
        <a:solidFill>
          <a:schemeClr val="accent5">
            <a:shade val="80000"/>
            <a:hueOff val="3249"/>
            <a:satOff val="9438"/>
            <a:lumOff val="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rgbClr val="C00000"/>
              </a:solidFill>
              <a:latin typeface="楷体" pitchFamily="49" charset="-122"/>
              <a:ea typeface="楷体" pitchFamily="49" charset="-122"/>
            </a:rPr>
            <a:t>已受理新三板相关企业特征</a:t>
          </a:r>
          <a:endParaRPr lang="zh-CN" altLang="en-US" sz="1600" b="1" kern="1200" dirty="0">
            <a:solidFill>
              <a:srgbClr val="C00000"/>
            </a:solidFill>
            <a:latin typeface="楷体" pitchFamily="49" charset="-122"/>
            <a:ea typeface="楷体" pitchFamily="49" charset="-122"/>
          </a:endParaRPr>
        </a:p>
      </dsp:txBody>
      <dsp:txXfrm>
        <a:off x="3240363" y="-72004"/>
        <a:ext cx="1873420" cy="922838"/>
      </dsp:txXfrm>
    </dsp:sp>
    <dsp:sp modelId="{264A18C6-AB54-4CB3-8469-6C69227A892D}">
      <dsp:nvSpPr>
        <dsp:cNvPr id="0" name=""/>
        <dsp:cNvSpPr/>
      </dsp:nvSpPr>
      <dsp:spPr>
        <a:xfrm rot="8302">
          <a:off x="5076810" y="1811561"/>
          <a:ext cx="1860219" cy="346064"/>
        </a:xfrm>
        <a:prstGeom prst="leftArrow">
          <a:avLst>
            <a:gd name="adj1" fmla="val 60000"/>
            <a:gd name="adj2" fmla="val 50000"/>
          </a:avLst>
        </a:prstGeom>
        <a:solidFill>
          <a:schemeClr val="accent5">
            <a:shade val="90000"/>
            <a:hueOff val="6452"/>
            <a:satOff val="11576"/>
            <a:lumOff val="739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C7CB3F-77B5-4223-846A-24CC063A4DAD}">
      <dsp:nvSpPr>
        <dsp:cNvPr id="0" name=""/>
        <dsp:cNvSpPr/>
      </dsp:nvSpPr>
      <dsp:spPr>
        <a:xfrm>
          <a:off x="6169202" y="1525420"/>
          <a:ext cx="1535649" cy="922838"/>
        </a:xfrm>
        <a:prstGeom prst="roundRect">
          <a:avLst>
            <a:gd name="adj" fmla="val 10000"/>
          </a:avLst>
        </a:prstGeom>
        <a:solidFill>
          <a:schemeClr val="accent5">
            <a:shade val="80000"/>
            <a:hueOff val="6498"/>
            <a:satOff val="18877"/>
            <a:lumOff val="117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kern="1200" dirty="0" smtClean="0">
              <a:solidFill>
                <a:schemeClr val="tx1"/>
              </a:solidFill>
              <a:latin typeface="楷体" pitchFamily="49" charset="-122"/>
              <a:ea typeface="楷体" pitchFamily="49" charset="-122"/>
            </a:rPr>
            <a:t>“官宣”申报科创板挂牌公司分析</a:t>
          </a:r>
          <a:endParaRPr lang="zh-CN" altLang="en-US" sz="1600" kern="1200" dirty="0">
            <a:solidFill>
              <a:schemeClr val="tx1"/>
            </a:solidFill>
            <a:latin typeface="楷体" pitchFamily="49" charset="-122"/>
            <a:ea typeface="楷体" pitchFamily="49" charset="-122"/>
          </a:endParaRPr>
        </a:p>
      </dsp:txBody>
      <dsp:txXfrm>
        <a:off x="6169202" y="1525420"/>
        <a:ext cx="1535649" cy="922838"/>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3" y="2"/>
            <a:ext cx="4304689" cy="339726"/>
          </a:xfrm>
          <a:prstGeom prst="rect">
            <a:avLst/>
          </a:prstGeom>
        </p:spPr>
        <p:txBody>
          <a:bodyPr vert="horz" lIns="92144" tIns="46072" rIns="92144" bIns="46072" rtlCol="0"/>
          <a:lstStyle>
            <a:lvl1pPr algn="l">
              <a:defRPr sz="1200"/>
            </a:lvl1pPr>
          </a:lstStyle>
          <a:p>
            <a:endParaRPr lang="zh-CN" altLang="en-US"/>
          </a:p>
        </p:txBody>
      </p:sp>
      <p:sp>
        <p:nvSpPr>
          <p:cNvPr id="3" name="日期占位符 2"/>
          <p:cNvSpPr>
            <a:spLocks noGrp="1"/>
          </p:cNvSpPr>
          <p:nvPr>
            <p:ph type="dt" sz="quarter" idx="1"/>
          </p:nvPr>
        </p:nvSpPr>
        <p:spPr>
          <a:xfrm>
            <a:off x="5624395" y="2"/>
            <a:ext cx="4304689" cy="339726"/>
          </a:xfrm>
          <a:prstGeom prst="rect">
            <a:avLst/>
          </a:prstGeom>
        </p:spPr>
        <p:txBody>
          <a:bodyPr vert="horz" lIns="92144" tIns="46072" rIns="92144" bIns="46072" rtlCol="0"/>
          <a:lstStyle>
            <a:lvl1pPr algn="r">
              <a:defRPr sz="1200"/>
            </a:lvl1pPr>
          </a:lstStyle>
          <a:p>
            <a:fld id="{FA3153E7-8240-499A-99B4-8EC7B436006F}" type="datetimeFigureOut">
              <a:rPr lang="zh-CN" altLang="en-US" smtClean="0"/>
              <a:pPr/>
              <a:t>2019/5/9</a:t>
            </a:fld>
            <a:endParaRPr lang="zh-CN" altLang="en-US"/>
          </a:p>
        </p:txBody>
      </p:sp>
      <p:sp>
        <p:nvSpPr>
          <p:cNvPr id="4" name="页脚占位符 3"/>
          <p:cNvSpPr>
            <a:spLocks noGrp="1"/>
          </p:cNvSpPr>
          <p:nvPr>
            <p:ph type="ftr" sz="quarter" idx="2"/>
          </p:nvPr>
        </p:nvSpPr>
        <p:spPr>
          <a:xfrm>
            <a:off x="3" y="6453685"/>
            <a:ext cx="4304689" cy="339726"/>
          </a:xfrm>
          <a:prstGeom prst="rect">
            <a:avLst/>
          </a:prstGeom>
        </p:spPr>
        <p:txBody>
          <a:bodyPr vert="horz" lIns="92144" tIns="46072" rIns="92144" bIns="46072"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24395" y="6453685"/>
            <a:ext cx="4304689" cy="339726"/>
          </a:xfrm>
          <a:prstGeom prst="rect">
            <a:avLst/>
          </a:prstGeom>
        </p:spPr>
        <p:txBody>
          <a:bodyPr vert="horz" lIns="92144" tIns="46072" rIns="92144" bIns="46072" rtlCol="0" anchor="b"/>
          <a:lstStyle>
            <a:lvl1pPr algn="r">
              <a:defRPr sz="1200"/>
            </a:lvl1pPr>
          </a:lstStyle>
          <a:p>
            <a:fld id="{BF1FA971-5305-49AC-ADBC-CC42979D8B04}" type="slidenum">
              <a:rPr lang="zh-CN" altLang="en-US" smtClean="0"/>
              <a:pPr/>
              <a:t>‹#›</a:t>
            </a:fld>
            <a:endParaRPr lang="zh-CN" altLang="en-US"/>
          </a:p>
        </p:txBody>
      </p:sp>
    </p:spTree>
    <p:extLst>
      <p:ext uri="{BB962C8B-B14F-4D97-AF65-F5344CB8AC3E}">
        <p14:creationId xmlns:p14="http://schemas.microsoft.com/office/powerpoint/2010/main" xmlns="" val="9642332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3607" cy="339725"/>
          </a:xfrm>
          <a:prstGeom prst="rect">
            <a:avLst/>
          </a:prstGeom>
        </p:spPr>
        <p:txBody>
          <a:bodyPr vert="horz" lIns="92144" tIns="46072" rIns="92144" bIns="46072"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5625496" y="1"/>
            <a:ext cx="4303607" cy="339725"/>
          </a:xfrm>
          <a:prstGeom prst="rect">
            <a:avLst/>
          </a:prstGeom>
        </p:spPr>
        <p:txBody>
          <a:bodyPr vert="horz" lIns="92144" tIns="46072" rIns="92144" bIns="46072" rtlCol="0"/>
          <a:lstStyle>
            <a:lvl1pPr algn="r">
              <a:defRPr sz="1200">
                <a:latin typeface="Arial" pitchFamily="34" charset="0"/>
              </a:defRPr>
            </a:lvl1pPr>
          </a:lstStyle>
          <a:p>
            <a:pPr>
              <a:defRPr/>
            </a:pPr>
            <a:fld id="{29C7693B-D332-4720-AB9F-200A9387CB5B}" type="datetimeFigureOut">
              <a:rPr lang="zh-CN" altLang="en-US"/>
              <a:pPr>
                <a:defRPr/>
              </a:pPr>
              <a:t>2019/5/9</a:t>
            </a:fld>
            <a:endParaRPr lang="zh-CN" altLang="en-US"/>
          </a:p>
        </p:txBody>
      </p:sp>
      <p:sp>
        <p:nvSpPr>
          <p:cNvPr id="4" name="幻灯片图像占位符 3"/>
          <p:cNvSpPr>
            <a:spLocks noGrp="1" noRot="1" noChangeAspect="1"/>
          </p:cNvSpPr>
          <p:nvPr>
            <p:ph type="sldImg" idx="2"/>
          </p:nvPr>
        </p:nvSpPr>
        <p:spPr>
          <a:xfrm>
            <a:off x="2701925" y="509588"/>
            <a:ext cx="4527550" cy="2547937"/>
          </a:xfrm>
          <a:prstGeom prst="rect">
            <a:avLst/>
          </a:prstGeom>
          <a:noFill/>
          <a:ln w="12700">
            <a:solidFill>
              <a:prstClr val="black"/>
            </a:solidFill>
          </a:ln>
        </p:spPr>
        <p:txBody>
          <a:bodyPr vert="horz" lIns="92144" tIns="46072" rIns="92144" bIns="46072" rtlCol="0" anchor="ctr"/>
          <a:lstStyle/>
          <a:p>
            <a:pPr lvl="0"/>
            <a:endParaRPr lang="zh-CN" altLang="en-US" noProof="0"/>
          </a:p>
        </p:txBody>
      </p:sp>
      <p:sp>
        <p:nvSpPr>
          <p:cNvPr id="5" name="备注占位符 4"/>
          <p:cNvSpPr>
            <a:spLocks noGrp="1"/>
          </p:cNvSpPr>
          <p:nvPr>
            <p:ph type="body" sz="quarter" idx="3"/>
          </p:nvPr>
        </p:nvSpPr>
        <p:spPr>
          <a:xfrm>
            <a:off x="993142" y="3227389"/>
            <a:ext cx="7945119" cy="3057524"/>
          </a:xfrm>
          <a:prstGeom prst="rect">
            <a:avLst/>
          </a:prstGeom>
        </p:spPr>
        <p:txBody>
          <a:bodyPr vert="horz" lIns="92144" tIns="46072" rIns="92144" bIns="46072"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6453598"/>
            <a:ext cx="4303607" cy="339725"/>
          </a:xfrm>
          <a:prstGeom prst="rect">
            <a:avLst/>
          </a:prstGeom>
        </p:spPr>
        <p:txBody>
          <a:bodyPr vert="horz" lIns="92144" tIns="46072" rIns="92144" bIns="46072" rtlCol="0" anchor="b"/>
          <a:lstStyle>
            <a:lvl1pPr algn="l">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5625496" y="6453598"/>
            <a:ext cx="4303607" cy="339725"/>
          </a:xfrm>
          <a:prstGeom prst="rect">
            <a:avLst/>
          </a:prstGeom>
        </p:spPr>
        <p:txBody>
          <a:bodyPr vert="horz" lIns="92144" tIns="46072" rIns="92144" bIns="46072" rtlCol="0" anchor="b"/>
          <a:lstStyle>
            <a:lvl1pPr algn="r">
              <a:defRPr sz="1200">
                <a:latin typeface="Arial" pitchFamily="34" charset="0"/>
              </a:defRPr>
            </a:lvl1pPr>
          </a:lstStyle>
          <a:p>
            <a:pPr>
              <a:defRPr/>
            </a:pPr>
            <a:fld id="{21A34F52-2198-4B33-AC81-1CF5CB57D07D}" type="slidenum">
              <a:rPr lang="zh-CN" altLang="en-US"/>
              <a:pPr>
                <a:defRPr/>
              </a:pPr>
              <a:t>‹#›</a:t>
            </a:fld>
            <a:endParaRPr lang="zh-CN" altLang="en-US"/>
          </a:p>
        </p:txBody>
      </p:sp>
    </p:spTree>
    <p:extLst>
      <p:ext uri="{BB962C8B-B14F-4D97-AF65-F5344CB8AC3E}">
        <p14:creationId xmlns:p14="http://schemas.microsoft.com/office/powerpoint/2010/main" xmlns="" val="31391451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8" Type="http://schemas.openxmlformats.org/officeDocument/2006/relationships/hyperlink" Target="https://wiki.mbalib.com/wiki/%E8%82%A1%E7%A5%A8%E5%88%86%E5%89%B2" TargetMode="External"/><Relationship Id="rId13" Type="http://schemas.openxmlformats.org/officeDocument/2006/relationships/hyperlink" Target="https://wiki.mbalib.com/wiki/%E7%BA%BD%E7%BA%A6%E6%97%B6%E6%8A%A5" TargetMode="External"/><Relationship Id="rId18" Type="http://schemas.openxmlformats.org/officeDocument/2006/relationships/hyperlink" Target="https://wiki.mbalib.com/wiki/%E6%8B%89%E6%96%AF%E6%8B%9C%E5%B0%94%E6%8C%87%E6%95%B0" TargetMode="External"/><Relationship Id="rId3" Type="http://schemas.openxmlformats.org/officeDocument/2006/relationships/hyperlink" Target="http://edu.sse.com.cn/college/required/basicinfo/" TargetMode="External"/><Relationship Id="rId7" Type="http://schemas.openxmlformats.org/officeDocument/2006/relationships/hyperlink" Target="https://wiki.mbalib.com/wiki/%E8%82%A1%E7%A5%A8" TargetMode="External"/><Relationship Id="rId12" Type="http://schemas.openxmlformats.org/officeDocument/2006/relationships/hyperlink" Target="https://wiki.mbalib.com/wiki/%E9%99%A4%E6%95%B0%E4%BF%AE%E6%AD%A3%E6%B3%95" TargetMode="External"/><Relationship Id="rId17" Type="http://schemas.openxmlformats.org/officeDocument/2006/relationships/hyperlink" Target="https://wiki.mbalib.com/wiki/%E4%BA%A4%E6%98%93%E9%87%8F" TargetMode="External"/><Relationship Id="rId2" Type="http://schemas.openxmlformats.org/officeDocument/2006/relationships/slide" Target="../slides/slide21.xml"/><Relationship Id="rId16" Type="http://schemas.openxmlformats.org/officeDocument/2006/relationships/hyperlink" Target="https://wiki.mbalib.com/wiki/%E7%BB%8F%E6%B5%8E%E5%AD%A6%E4%BA%BA" TargetMode="External"/><Relationship Id="rId1" Type="http://schemas.openxmlformats.org/officeDocument/2006/relationships/notesMaster" Target="../notesMasters/notesMaster1.xml"/><Relationship Id="rId6" Type="http://schemas.openxmlformats.org/officeDocument/2006/relationships/hyperlink" Target="https://wiki.mbalib.com/wiki/%E7%AE%80%E5%8D%95%E7%AE%97%E6%9C%AF%E5%B9%B3%E5%9D%87%E6%B3%95" TargetMode="External"/><Relationship Id="rId11" Type="http://schemas.openxmlformats.org/officeDocument/2006/relationships/hyperlink" Target="https://wiki.mbalib.com/wiki/%E6%97%B6%E9%97%B4%E5%BA%8F%E5%88%97" TargetMode="External"/><Relationship Id="rId5" Type="http://schemas.openxmlformats.org/officeDocument/2006/relationships/hyperlink" Target="https://wiki.mbalib.com/wiki/%E9%81%93%E7%90%BC%E6%96%AF%E5%85%AC%E5%8F%B8" TargetMode="External"/><Relationship Id="rId15" Type="http://schemas.openxmlformats.org/officeDocument/2006/relationships/hyperlink" Target="https://wiki.mbalib.com/wiki/%E7%BB%BC%E5%90%88%E6%B3%95" TargetMode="External"/><Relationship Id="rId10" Type="http://schemas.openxmlformats.org/officeDocument/2006/relationships/hyperlink" Target="https://wiki.mbalib.com/wiki/%E5%A2%9E%E8%B5%84" TargetMode="External"/><Relationship Id="rId19" Type="http://schemas.openxmlformats.org/officeDocument/2006/relationships/hyperlink" Target="https://wiki.mbalib.com/wiki/%E6%B4%BE%E8%AE%B8%E6%8C%87%E6%95%B0" TargetMode="External"/><Relationship Id="rId4" Type="http://schemas.openxmlformats.org/officeDocument/2006/relationships/hyperlink" Target="https://wiki.mbalib.com/wiki/%E8%82%A1%E7%A5%A8%E4%BB%B7%E6%A0%BC%E6%8C%87%E6%95%B0" TargetMode="External"/><Relationship Id="rId9" Type="http://schemas.openxmlformats.org/officeDocument/2006/relationships/hyperlink" Target="https://wiki.mbalib.com/wiki/%E7%BA%A2%E8%82%A1" TargetMode="External"/><Relationship Id="rId14" Type="http://schemas.openxmlformats.org/officeDocument/2006/relationships/hyperlink" Target="https://wiki.mbalib.com/w/index.php?title=%E8%82%A1%E7%A5%A8%E4%BB%B7%E6%A0%BC%E6%8C%87%E6%95%B0&amp;action=edit&amp;section=4"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p:spPr>
      </p:sp>
      <p:sp>
        <p:nvSpPr>
          <p:cNvPr id="14339" name="备注占位符 2"/>
          <p:cNvSpPr>
            <a:spLocks noGrp="1"/>
          </p:cNvSpPr>
          <p:nvPr>
            <p:ph type="body" idx="1"/>
          </p:nvPr>
        </p:nvSpPr>
        <p:spPr bwMode="auto">
          <a:noFill/>
        </p:spPr>
        <p:txBody>
          <a:bodyPr/>
          <a:lstStyle/>
          <a:p>
            <a:pPr eaLnBrk="1" hangingPunct="1">
              <a:spcBef>
                <a:spcPct val="0"/>
              </a:spcBef>
            </a:pPr>
            <a:endParaRPr lang="zh-CN" altLang="en-US" smtClean="0"/>
          </a:p>
        </p:txBody>
      </p:sp>
      <p:sp>
        <p:nvSpPr>
          <p:cNvPr id="14340" name="灯片编号占位符 3"/>
          <p:cNvSpPr>
            <a:spLocks noGrp="1"/>
          </p:cNvSpPr>
          <p:nvPr>
            <p:ph type="sldNum" sz="quarter" idx="5"/>
          </p:nvPr>
        </p:nvSpPr>
        <p:spPr bwMode="auto">
          <a:noFill/>
          <a:ln>
            <a:miter lim="800000"/>
            <a:headEnd/>
            <a:tailEnd/>
          </a:ln>
        </p:spPr>
        <p:txBody>
          <a:bodyPr/>
          <a:lstStyle/>
          <a:p>
            <a:fld id="{FB708488-B629-497D-8516-A9E5720BA51D}" type="slidenum">
              <a:rPr lang="zh-CN" altLang="en-US" smtClean="0"/>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r>
              <a:rPr lang="en-US" altLang="zh-CN" sz="1200" b="0" i="0" kern="1200" dirty="0" smtClean="0">
                <a:solidFill>
                  <a:schemeClr val="tx1"/>
                </a:solidFill>
                <a:latin typeface="+mn-lt"/>
                <a:ea typeface="+mn-ea"/>
                <a:cs typeface="+mn-cs"/>
              </a:rPr>
              <a:t>【11</a:t>
            </a:r>
            <a:r>
              <a:rPr lang="zh-CN" altLang="en-US" sz="1200" b="0" i="0" kern="1200" dirty="0" smtClean="0">
                <a:solidFill>
                  <a:schemeClr val="tx1"/>
                </a:solidFill>
                <a:latin typeface="+mn-lt"/>
                <a:ea typeface="+mn-ea"/>
                <a:cs typeface="+mn-cs"/>
              </a:rPr>
              <a:t>月</a:t>
            </a:r>
            <a:r>
              <a:rPr lang="en-US" altLang="zh-CN" sz="1200" b="0" i="0" kern="1200" dirty="0" smtClean="0">
                <a:solidFill>
                  <a:schemeClr val="tx1"/>
                </a:solidFill>
                <a:latin typeface="+mn-lt"/>
                <a:ea typeface="+mn-ea"/>
                <a:cs typeface="+mn-cs"/>
              </a:rPr>
              <a:t>23</a:t>
            </a:r>
            <a:r>
              <a:rPr lang="zh-CN" altLang="en-US" sz="1200" b="0" i="0" kern="1200" dirty="0" smtClean="0">
                <a:solidFill>
                  <a:schemeClr val="tx1"/>
                </a:solidFill>
                <a:latin typeface="+mn-lt"/>
                <a:ea typeface="+mn-ea"/>
                <a:cs typeface="+mn-cs"/>
              </a:rPr>
              <a:t>日新闻发布会</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全国股转公司编制新三板引领指数系列方案 进一步丰富和完善市场指数体系</a:t>
            </a:r>
          </a:p>
          <a:p>
            <a:pPr latinLnBrk="1"/>
            <a:r>
              <a:rPr lang="zh-CN" altLang="en-US" sz="1200" b="0" i="0" u="none" strike="noStrike" kern="1200" dirty="0" smtClean="0">
                <a:solidFill>
                  <a:schemeClr val="tx1"/>
                </a:solidFill>
                <a:latin typeface="+mn-lt"/>
                <a:ea typeface="+mn-ea"/>
                <a:cs typeface="+mn-cs"/>
              </a:rPr>
              <a:t>全国股转系统</a:t>
            </a:r>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2018-11-23</a:t>
            </a:r>
          </a:p>
          <a:p>
            <a:r>
              <a:rPr lang="zh-CN" altLang="en-US" sz="1200" b="0" i="0" kern="1200" dirty="0" smtClean="0">
                <a:solidFill>
                  <a:schemeClr val="tx1"/>
                </a:solidFill>
                <a:latin typeface="+mn-lt"/>
                <a:ea typeface="+mn-ea"/>
                <a:cs typeface="+mn-cs"/>
              </a:rPr>
              <a:t>为进一步丰富和完善市场指数体系，有效表征新三板市场的企业特征，满足市场多元化的投资需求，近期，全国股转公司在充分研究论证和测算的基础上，编制完成了新三板引领指数系列方案，后续将根据市场需求和外部条件稳步推出。</a:t>
            </a:r>
          </a:p>
          <a:p>
            <a:r>
              <a:rPr lang="zh-CN" altLang="en-US" sz="1200" b="0" i="0" kern="1200" dirty="0" smtClean="0">
                <a:solidFill>
                  <a:schemeClr val="tx1"/>
                </a:solidFill>
                <a:latin typeface="+mn-lt"/>
                <a:ea typeface="+mn-ea"/>
                <a:cs typeface="+mn-cs"/>
              </a:rPr>
              <a:t>经过近六年的发展，新三板挂牌公司存量已逾万家。市场普遍认为，相对于内部结构丰富、差异化特征明显的市场，现有新三板指数较为单一，难以有效反映挂牌公司差异化特征。此次编制的新三板引领指数系列方案，重在聚焦具有新三板市场特色的头部企业，多维度表征挂牌公司特点。该指数系列将从市场层次、投资者认可度、产业特色、创新能力等方面，多维度构建指数系列，以降低投资人信息搜集成本，提高企业辨识度，为投资者提供更丰富的指数投资标的和更有效的决策参考。此次指数体系的丰富，将对提升市场关注程度、引导挂牌公司规范运作和健康发展、吸引投资者参与等方面产生积极作用和深远影响。</a:t>
            </a:r>
          </a:p>
          <a:p>
            <a:r>
              <a:rPr lang="zh-CN" altLang="en-US" sz="1200" b="0" i="0" kern="1200" dirty="0" smtClean="0">
                <a:solidFill>
                  <a:schemeClr val="tx1"/>
                </a:solidFill>
                <a:latin typeface="+mn-lt"/>
                <a:ea typeface="+mn-ea"/>
                <a:cs typeface="+mn-cs"/>
              </a:rPr>
              <a:t>从前期研究成果看，新三板挂牌公司存在几大特色：一是层次特征明显，创新层已聚集了一批兼具规模与成长潜力的优质公司。创新层营收过亿的企业占比</a:t>
            </a:r>
            <a:r>
              <a:rPr lang="en-US" altLang="zh-CN" sz="1200" b="0" i="0" kern="1200" dirty="0" smtClean="0">
                <a:solidFill>
                  <a:schemeClr val="tx1"/>
                </a:solidFill>
                <a:latin typeface="+mn-lt"/>
                <a:ea typeface="+mn-ea"/>
                <a:cs typeface="+mn-cs"/>
              </a:rPr>
              <a:t>78.39%</a:t>
            </a:r>
            <a:r>
              <a:rPr lang="zh-CN" altLang="en-US" sz="1200" b="0" i="0" kern="1200" dirty="0" smtClean="0">
                <a:solidFill>
                  <a:schemeClr val="tx1"/>
                </a:solidFill>
                <a:latin typeface="+mn-lt"/>
                <a:ea typeface="+mn-ea"/>
                <a:cs typeface="+mn-cs"/>
              </a:rPr>
              <a:t>，净利润</a:t>
            </a:r>
            <a:r>
              <a:rPr lang="en-US" altLang="zh-CN" sz="1200" b="0" i="0" kern="1200" dirty="0" smtClean="0">
                <a:solidFill>
                  <a:schemeClr val="tx1"/>
                </a:solidFill>
                <a:latin typeface="+mn-lt"/>
                <a:ea typeface="+mn-ea"/>
                <a:cs typeface="+mn-cs"/>
              </a:rPr>
              <a:t>3000</a:t>
            </a:r>
            <a:r>
              <a:rPr lang="zh-CN" altLang="en-US" sz="1200" b="0" i="0" kern="1200" dirty="0" smtClean="0">
                <a:solidFill>
                  <a:schemeClr val="tx1"/>
                </a:solidFill>
                <a:latin typeface="+mn-lt"/>
                <a:ea typeface="+mn-ea"/>
                <a:cs typeface="+mn-cs"/>
              </a:rPr>
              <a:t>万元以上的企业占比</a:t>
            </a:r>
            <a:r>
              <a:rPr lang="en-US" altLang="zh-CN" sz="1200" b="0" i="0" kern="1200" dirty="0" smtClean="0">
                <a:solidFill>
                  <a:schemeClr val="tx1"/>
                </a:solidFill>
                <a:latin typeface="+mn-lt"/>
                <a:ea typeface="+mn-ea"/>
                <a:cs typeface="+mn-cs"/>
              </a:rPr>
              <a:t>33.55%</a:t>
            </a:r>
            <a:r>
              <a:rPr lang="zh-CN" altLang="en-US" sz="1200" b="0" i="0" kern="1200" dirty="0" smtClean="0">
                <a:solidFill>
                  <a:schemeClr val="tx1"/>
                </a:solidFill>
                <a:latin typeface="+mn-lt"/>
                <a:ea typeface="+mn-ea"/>
                <a:cs typeface="+mn-cs"/>
              </a:rPr>
              <a:t>。二是优质企业得到市场认可，</a:t>
            </a:r>
            <a:r>
              <a:rPr lang="en-US" altLang="zh-CN" sz="1200" b="0" i="0" kern="1200" dirty="0" smtClean="0">
                <a:solidFill>
                  <a:schemeClr val="tx1"/>
                </a:solidFill>
                <a:latin typeface="+mn-lt"/>
                <a:ea typeface="+mn-ea"/>
                <a:cs typeface="+mn-cs"/>
              </a:rPr>
              <a:t>964</a:t>
            </a:r>
            <a:r>
              <a:rPr lang="zh-CN" altLang="en-US" sz="1200" b="0" i="0" kern="1200" dirty="0" smtClean="0">
                <a:solidFill>
                  <a:schemeClr val="tx1"/>
                </a:solidFill>
                <a:latin typeface="+mn-lt"/>
                <a:ea typeface="+mn-ea"/>
                <a:cs typeface="+mn-cs"/>
              </a:rPr>
              <a:t>家企业在新三板融资过亿元，</a:t>
            </a:r>
            <a:r>
              <a:rPr lang="en-US" altLang="zh-CN" sz="1200" b="0" i="0" kern="1200" dirty="0" smtClean="0">
                <a:solidFill>
                  <a:schemeClr val="tx1"/>
                </a:solidFill>
                <a:latin typeface="+mn-lt"/>
                <a:ea typeface="+mn-ea"/>
                <a:cs typeface="+mn-cs"/>
              </a:rPr>
              <a:t>452</a:t>
            </a:r>
            <a:r>
              <a:rPr lang="zh-CN" altLang="en-US" sz="1200" b="0" i="0" kern="1200" dirty="0" smtClean="0">
                <a:solidFill>
                  <a:schemeClr val="tx1"/>
                </a:solidFill>
                <a:latin typeface="+mn-lt"/>
                <a:ea typeface="+mn-ea"/>
                <a:cs typeface="+mn-cs"/>
              </a:rPr>
              <a:t>家企业市值在</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亿元以上，有</a:t>
            </a:r>
            <a:r>
              <a:rPr lang="en-US" altLang="zh-CN" sz="1200" b="0" i="0" kern="1200" dirty="0" smtClean="0">
                <a:solidFill>
                  <a:schemeClr val="tx1"/>
                </a:solidFill>
                <a:latin typeface="+mn-lt"/>
                <a:ea typeface="+mn-ea"/>
                <a:cs typeface="+mn-cs"/>
              </a:rPr>
              <a:t>1431</a:t>
            </a:r>
            <a:r>
              <a:rPr lang="zh-CN" altLang="en-US" sz="1200" b="0" i="0" kern="1200" dirty="0" smtClean="0">
                <a:solidFill>
                  <a:schemeClr val="tx1"/>
                </a:solidFill>
                <a:latin typeface="+mn-lt"/>
                <a:ea typeface="+mn-ea"/>
                <a:cs typeface="+mn-cs"/>
              </a:rPr>
              <a:t>家处在研发投入阶段尚未形成利润的企业获取了融资。三是产业结构性特征明显，多维度反映我国经济高质量发展的方向和潜力。高技术制造业和高技术服务业合计占比近</a:t>
            </a:r>
            <a:r>
              <a:rPr lang="en-US" altLang="zh-CN" sz="1200" b="0" i="0" kern="1200" dirty="0" smtClean="0">
                <a:solidFill>
                  <a:schemeClr val="tx1"/>
                </a:solidFill>
                <a:latin typeface="+mn-lt"/>
                <a:ea typeface="+mn-ea"/>
                <a:cs typeface="+mn-cs"/>
              </a:rPr>
              <a:t>40%</a:t>
            </a:r>
            <a:r>
              <a:rPr lang="zh-CN" altLang="en-US" sz="1200" b="0" i="0" kern="1200" dirty="0" smtClean="0">
                <a:solidFill>
                  <a:schemeClr val="tx1"/>
                </a:solidFill>
                <a:latin typeface="+mn-lt"/>
                <a:ea typeface="+mn-ea"/>
                <a:cs typeface="+mn-cs"/>
              </a:rPr>
              <a:t>，坚持自主创新提升产业价值链；消费产业新业态新模式加快发展，培育经济新增长点。具体看，新三板已聚集了一批细分行业的国内龙头企业，</a:t>
            </a:r>
            <a:r>
              <a:rPr lang="en-US" altLang="zh-CN" sz="1200" b="0" i="0" kern="1200" dirty="0" smtClean="0">
                <a:solidFill>
                  <a:schemeClr val="tx1"/>
                </a:solidFill>
                <a:latin typeface="+mn-lt"/>
                <a:ea typeface="+mn-ea"/>
                <a:cs typeface="+mn-cs"/>
              </a:rPr>
              <a:t>24</a:t>
            </a:r>
            <a:r>
              <a:rPr lang="zh-CN" altLang="en-US" sz="1200" b="0" i="0" kern="1200" dirty="0" smtClean="0">
                <a:solidFill>
                  <a:schemeClr val="tx1"/>
                </a:solidFill>
                <a:latin typeface="+mn-lt"/>
                <a:ea typeface="+mn-ea"/>
                <a:cs typeface="+mn-cs"/>
              </a:rPr>
              <a:t>家挂牌公司获</a:t>
            </a:r>
            <a:r>
              <a:rPr lang="en-US" altLang="zh-CN" sz="1200" b="0" i="0" kern="1200" dirty="0" smtClean="0">
                <a:solidFill>
                  <a:schemeClr val="tx1"/>
                </a:solidFill>
                <a:latin typeface="+mn-lt"/>
                <a:ea typeface="+mn-ea"/>
                <a:cs typeface="+mn-cs"/>
              </a:rPr>
              <a:t>2017</a:t>
            </a:r>
            <a:r>
              <a:rPr lang="zh-CN" altLang="en-US" sz="1200" b="0" i="0" kern="1200" dirty="0" smtClean="0">
                <a:solidFill>
                  <a:schemeClr val="tx1"/>
                </a:solidFill>
                <a:latin typeface="+mn-lt"/>
                <a:ea typeface="+mn-ea"/>
                <a:cs typeface="+mn-cs"/>
              </a:rPr>
              <a:t>年国家科学技术奖，</a:t>
            </a:r>
            <a:r>
              <a:rPr lang="en-US" altLang="zh-CN" sz="1200" b="0" i="0" kern="1200" dirty="0" smtClean="0">
                <a:solidFill>
                  <a:schemeClr val="tx1"/>
                </a:solidFill>
                <a:latin typeface="+mn-lt"/>
                <a:ea typeface="+mn-ea"/>
                <a:cs typeface="+mn-cs"/>
              </a:rPr>
              <a:t>8</a:t>
            </a:r>
            <a:r>
              <a:rPr lang="zh-CN" altLang="en-US" sz="1200" b="0" i="0" kern="1200" dirty="0" smtClean="0">
                <a:solidFill>
                  <a:schemeClr val="tx1"/>
                </a:solidFill>
                <a:latin typeface="+mn-lt"/>
                <a:ea typeface="+mn-ea"/>
                <a:cs typeface="+mn-cs"/>
              </a:rPr>
              <a:t>家挂牌公司进入工信部发布的制造业单项冠军名单。四是创新驱动特征显著，挂牌公司研发投入大、高学历人才占比高，有</a:t>
            </a:r>
            <a:r>
              <a:rPr lang="en-US" altLang="zh-CN" sz="1200" b="0" i="0" kern="1200" dirty="0" smtClean="0">
                <a:solidFill>
                  <a:schemeClr val="tx1"/>
                </a:solidFill>
                <a:latin typeface="+mn-lt"/>
                <a:ea typeface="+mn-ea"/>
                <a:cs typeface="+mn-cs"/>
              </a:rPr>
              <a:t>35.24%</a:t>
            </a:r>
            <a:r>
              <a:rPr lang="zh-CN" altLang="en-US" sz="1200" b="0" i="0" kern="1200" dirty="0" smtClean="0">
                <a:solidFill>
                  <a:schemeClr val="tx1"/>
                </a:solidFill>
                <a:latin typeface="+mn-lt"/>
                <a:ea typeface="+mn-ea"/>
                <a:cs typeface="+mn-cs"/>
              </a:rPr>
              <a:t>的企业连续</a:t>
            </a:r>
            <a:r>
              <a:rPr lang="en-US" altLang="zh-CN" sz="1200" b="0" i="0" kern="1200" dirty="0" smtClean="0">
                <a:solidFill>
                  <a:schemeClr val="tx1"/>
                </a:solidFill>
                <a:latin typeface="+mn-lt"/>
                <a:ea typeface="+mn-ea"/>
                <a:cs typeface="+mn-cs"/>
              </a:rPr>
              <a:t>3</a:t>
            </a:r>
            <a:r>
              <a:rPr lang="zh-CN" altLang="en-US" sz="1200" b="0" i="0" kern="1200" dirty="0" smtClean="0">
                <a:solidFill>
                  <a:schemeClr val="tx1"/>
                </a:solidFill>
                <a:latin typeface="+mn-lt"/>
                <a:ea typeface="+mn-ea"/>
                <a:cs typeface="+mn-cs"/>
              </a:rPr>
              <a:t>年研发投入过千万或研发强度在</a:t>
            </a:r>
            <a:r>
              <a:rPr lang="en-US" altLang="zh-CN" sz="1200" b="0" i="0" kern="1200" dirty="0" smtClean="0">
                <a:solidFill>
                  <a:schemeClr val="tx1"/>
                </a:solidFill>
                <a:latin typeface="+mn-lt"/>
                <a:ea typeface="+mn-ea"/>
                <a:cs typeface="+mn-cs"/>
              </a:rPr>
              <a:t>5%</a:t>
            </a:r>
            <a:r>
              <a:rPr lang="zh-CN" altLang="en-US" sz="1200" b="0" i="0" kern="1200" dirty="0" smtClean="0">
                <a:solidFill>
                  <a:schemeClr val="tx1"/>
                </a:solidFill>
                <a:latin typeface="+mn-lt"/>
                <a:ea typeface="+mn-ea"/>
                <a:cs typeface="+mn-cs"/>
              </a:rPr>
              <a:t>以上，部分企业拥有具有国际竞争力的自主创新能力和专利技术。</a:t>
            </a:r>
          </a:p>
          <a:p>
            <a:r>
              <a:rPr lang="zh-CN" altLang="en-US" sz="1200" b="0" i="0" kern="1200" dirty="0" smtClean="0">
                <a:solidFill>
                  <a:schemeClr val="tx1"/>
                </a:solidFill>
                <a:latin typeface="+mn-lt"/>
                <a:ea typeface="+mn-ea"/>
                <a:cs typeface="+mn-cs"/>
              </a:rPr>
              <a:t>从具有新三板市场特色的角度出发构建指数，既有利于表征新三板市场的企业特征，也有利于满足不同偏好投资者的资金配置需求。全国股转公司将积极推进多维度新三板指数体系的构建，成熟一批推出一批，进一步满足市场对挂牌企业的多元化投资需求</a:t>
            </a:r>
            <a:endParaRPr lang="en-US" altLang="zh-CN" sz="1200" b="0" i="0" kern="1200" dirty="0" smtClean="0">
              <a:solidFill>
                <a:schemeClr val="tx1"/>
              </a:solidFill>
              <a:latin typeface="+mn-lt"/>
              <a:ea typeface="+mn-ea"/>
              <a:cs typeface="+mn-cs"/>
            </a:endParaRPr>
          </a:p>
          <a:p>
            <a:endParaRPr lang="en-US" altLang="zh-CN"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全国股转公司发布三板消费、三板研发 和三板活跃等三只指数编制方案</a:t>
            </a:r>
          </a:p>
          <a:p>
            <a:pPr latinLnBrk="1"/>
            <a:r>
              <a:rPr lang="zh-CN" altLang="en-US" sz="1200" b="0" i="0" u="none" strike="noStrike" kern="1200" dirty="0" smtClean="0">
                <a:solidFill>
                  <a:schemeClr val="tx1"/>
                </a:solidFill>
                <a:latin typeface="+mn-lt"/>
                <a:ea typeface="+mn-ea"/>
                <a:cs typeface="+mn-cs"/>
              </a:rPr>
              <a:t>全国股转系统</a:t>
            </a:r>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3</a:t>
            </a:r>
            <a:r>
              <a:rPr lang="zh-CN" altLang="en-US" sz="1200" b="0" i="0" kern="1200" dirty="0" smtClean="0">
                <a:solidFill>
                  <a:schemeClr val="tx1"/>
                </a:solidFill>
                <a:latin typeface="+mn-lt"/>
                <a:ea typeface="+mn-ea"/>
                <a:cs typeface="+mn-cs"/>
              </a:rPr>
              <a:t>月</a:t>
            </a:r>
            <a:r>
              <a:rPr lang="en-US" altLang="zh-CN" sz="1200" b="0" i="0" kern="1200" dirty="0" smtClean="0">
                <a:solidFill>
                  <a:schemeClr val="tx1"/>
                </a:solidFill>
                <a:latin typeface="+mn-lt"/>
                <a:ea typeface="+mn-ea"/>
                <a:cs typeface="+mn-cs"/>
              </a:rPr>
              <a:t>29</a:t>
            </a:r>
            <a:r>
              <a:rPr lang="zh-CN" altLang="en-US" sz="1200" b="0" i="0" kern="1200" dirty="0" smtClean="0">
                <a:solidFill>
                  <a:schemeClr val="tx1"/>
                </a:solidFill>
                <a:latin typeface="+mn-lt"/>
                <a:ea typeface="+mn-ea"/>
                <a:cs typeface="+mn-cs"/>
              </a:rPr>
              <a:t>日</a:t>
            </a:r>
          </a:p>
          <a:p>
            <a:r>
              <a:rPr lang="zh-CN" altLang="en-US" sz="1200" b="0" i="0" kern="1200" dirty="0" smtClean="0">
                <a:solidFill>
                  <a:schemeClr val="tx1"/>
                </a:solidFill>
                <a:latin typeface="+mn-lt"/>
                <a:ea typeface="+mn-ea"/>
                <a:cs typeface="+mn-cs"/>
              </a:rPr>
              <a:t>为进一步提升市场投融资对接功能，发挥新三板市场效应，提高创新驱动性强、产业附加值高、交投活跃股票的市场关注度，在深入分析总结经验的基础上，经全国股转系统指数专家委员会审议，全国股转公司联合中证指数公司共同发布三板消费（</a:t>
            </a:r>
            <a:r>
              <a:rPr lang="en-US" altLang="zh-CN" sz="1200" b="0" i="0" kern="1200" dirty="0" smtClean="0">
                <a:solidFill>
                  <a:schemeClr val="tx1"/>
                </a:solidFill>
                <a:latin typeface="+mn-lt"/>
                <a:ea typeface="+mn-ea"/>
                <a:cs typeface="+mn-cs"/>
              </a:rPr>
              <a:t>899305</a:t>
            </a:r>
            <a:r>
              <a:rPr lang="zh-CN" altLang="en-US" sz="1200" b="0" i="0" kern="1200" dirty="0" smtClean="0">
                <a:solidFill>
                  <a:schemeClr val="tx1"/>
                </a:solidFill>
                <a:latin typeface="+mn-lt"/>
                <a:ea typeface="+mn-ea"/>
                <a:cs typeface="+mn-cs"/>
              </a:rPr>
              <a:t>）、三板研发（</a:t>
            </a:r>
            <a:r>
              <a:rPr lang="en-US" altLang="zh-CN" sz="1200" b="0" i="0" kern="1200" dirty="0" smtClean="0">
                <a:solidFill>
                  <a:schemeClr val="tx1"/>
                </a:solidFill>
                <a:latin typeface="+mn-lt"/>
                <a:ea typeface="+mn-ea"/>
                <a:cs typeface="+mn-cs"/>
              </a:rPr>
              <a:t>899306</a:t>
            </a:r>
            <a:r>
              <a:rPr lang="zh-CN" altLang="en-US" sz="1200" b="0" i="0" kern="1200" dirty="0" smtClean="0">
                <a:solidFill>
                  <a:schemeClr val="tx1"/>
                </a:solidFill>
                <a:latin typeface="+mn-lt"/>
                <a:ea typeface="+mn-ea"/>
                <a:cs typeface="+mn-cs"/>
              </a:rPr>
              <a:t>）和三板活跃（</a:t>
            </a:r>
            <a:r>
              <a:rPr lang="en-US" altLang="zh-CN" sz="1200" b="0" i="0" kern="1200" dirty="0" smtClean="0">
                <a:solidFill>
                  <a:schemeClr val="tx1"/>
                </a:solidFill>
                <a:latin typeface="+mn-lt"/>
                <a:ea typeface="+mn-ea"/>
                <a:cs typeface="+mn-cs"/>
              </a:rPr>
              <a:t>899307</a:t>
            </a:r>
            <a:r>
              <a:rPr lang="zh-CN" altLang="en-US" sz="1200" b="0" i="0" kern="1200" dirty="0" smtClean="0">
                <a:solidFill>
                  <a:schemeClr val="tx1"/>
                </a:solidFill>
                <a:latin typeface="+mn-lt"/>
                <a:ea typeface="+mn-ea"/>
                <a:cs typeface="+mn-cs"/>
              </a:rPr>
              <a:t>）共三只指数编制方案。</a:t>
            </a:r>
          </a:p>
          <a:p>
            <a:r>
              <a:rPr lang="zh-CN" altLang="en-US" sz="1200" b="0" i="0" kern="1200" dirty="0" smtClean="0">
                <a:solidFill>
                  <a:schemeClr val="tx1"/>
                </a:solidFill>
                <a:latin typeface="+mn-lt"/>
                <a:ea typeface="+mn-ea"/>
                <a:cs typeface="+mn-cs"/>
              </a:rPr>
              <a:t>三板消费是新三板民营产业系列指数的进一步拓展，以消费行业为样本空间，从毛利率排名前</a:t>
            </a:r>
            <a:r>
              <a:rPr lang="en-US" altLang="zh-CN" sz="1200" b="0" i="0" kern="1200" dirty="0" smtClean="0">
                <a:solidFill>
                  <a:schemeClr val="tx1"/>
                </a:solidFill>
                <a:latin typeface="+mn-lt"/>
                <a:ea typeface="+mn-ea"/>
                <a:cs typeface="+mn-cs"/>
              </a:rPr>
              <a:t>50%</a:t>
            </a:r>
            <a:r>
              <a:rPr lang="zh-CN" altLang="en-US" sz="1200" b="0" i="0" kern="1200" dirty="0" smtClean="0">
                <a:solidFill>
                  <a:schemeClr val="tx1"/>
                </a:solidFill>
                <a:latin typeface="+mn-lt"/>
                <a:ea typeface="+mn-ea"/>
                <a:cs typeface="+mn-cs"/>
              </a:rPr>
              <a:t>的股票中选取营业收入排名靠前的</a:t>
            </a:r>
            <a:r>
              <a:rPr lang="en-US" altLang="zh-CN" sz="1200" b="0" i="0" kern="1200" dirty="0" smtClean="0">
                <a:solidFill>
                  <a:schemeClr val="tx1"/>
                </a:solidFill>
                <a:latin typeface="+mn-lt"/>
                <a:ea typeface="+mn-ea"/>
                <a:cs typeface="+mn-cs"/>
              </a:rPr>
              <a:t>200</a:t>
            </a:r>
            <a:r>
              <a:rPr lang="zh-CN" altLang="en-US" sz="1200" b="0" i="0" kern="1200" dirty="0" smtClean="0">
                <a:solidFill>
                  <a:schemeClr val="tx1"/>
                </a:solidFill>
                <a:latin typeface="+mn-lt"/>
                <a:ea typeface="+mn-ea"/>
                <a:cs typeface="+mn-cs"/>
              </a:rPr>
              <a:t>只。三板研发以表征市场非金融行业高研发投入股票为目标，在剔除研发费用与营业收入比值小于</a:t>
            </a:r>
            <a:r>
              <a:rPr lang="en-US" altLang="zh-CN" sz="1200" b="0" i="0" kern="1200" dirty="0" smtClean="0">
                <a:solidFill>
                  <a:schemeClr val="tx1"/>
                </a:solidFill>
                <a:latin typeface="+mn-lt"/>
                <a:ea typeface="+mn-ea"/>
                <a:cs typeface="+mn-cs"/>
              </a:rPr>
              <a:t>3%</a:t>
            </a:r>
            <a:r>
              <a:rPr lang="zh-CN" altLang="en-US" sz="1200" b="0" i="0" kern="1200" dirty="0" smtClean="0">
                <a:solidFill>
                  <a:schemeClr val="tx1"/>
                </a:solidFill>
                <a:latin typeface="+mn-lt"/>
                <a:ea typeface="+mn-ea"/>
                <a:cs typeface="+mn-cs"/>
              </a:rPr>
              <a:t>的股票后，选取研发费用排名靠前的</a:t>
            </a:r>
            <a:r>
              <a:rPr lang="en-US" altLang="zh-CN" sz="1200" b="0" i="0" kern="1200" dirty="0" smtClean="0">
                <a:solidFill>
                  <a:schemeClr val="tx1"/>
                </a:solidFill>
                <a:latin typeface="+mn-lt"/>
                <a:ea typeface="+mn-ea"/>
                <a:cs typeface="+mn-cs"/>
              </a:rPr>
              <a:t>100</a:t>
            </a:r>
            <a:r>
              <a:rPr lang="zh-CN" altLang="en-US" sz="1200" b="0" i="0" kern="1200" dirty="0" smtClean="0">
                <a:solidFill>
                  <a:schemeClr val="tx1"/>
                </a:solidFill>
                <a:latin typeface="+mn-lt"/>
                <a:ea typeface="+mn-ea"/>
                <a:cs typeface="+mn-cs"/>
              </a:rPr>
              <a:t>只。三板活跃则强化流动性指标设置，以非金融行业股票的成交和市值综合排序为选样标准，突出展示具备一定市值规模、交易活跃的</a:t>
            </a:r>
            <a:r>
              <a:rPr lang="en-US" altLang="zh-CN" sz="1200" b="0" i="0" kern="1200" dirty="0" smtClean="0">
                <a:solidFill>
                  <a:schemeClr val="tx1"/>
                </a:solidFill>
                <a:latin typeface="+mn-lt"/>
                <a:ea typeface="+mn-ea"/>
                <a:cs typeface="+mn-cs"/>
              </a:rPr>
              <a:t>50</a:t>
            </a:r>
            <a:r>
              <a:rPr lang="zh-CN" altLang="en-US" sz="1200" b="0" i="0" kern="1200" dirty="0" smtClean="0">
                <a:solidFill>
                  <a:schemeClr val="tx1"/>
                </a:solidFill>
                <a:latin typeface="+mn-lt"/>
                <a:ea typeface="+mn-ea"/>
                <a:cs typeface="+mn-cs"/>
              </a:rPr>
              <a:t>只股票。</a:t>
            </a:r>
          </a:p>
          <a:p>
            <a:r>
              <a:rPr lang="zh-CN" altLang="en-US" sz="1200" b="0" i="0" kern="1200" dirty="0" smtClean="0">
                <a:solidFill>
                  <a:schemeClr val="tx1"/>
                </a:solidFill>
                <a:latin typeface="+mn-lt"/>
                <a:ea typeface="+mn-ea"/>
                <a:cs typeface="+mn-cs"/>
              </a:rPr>
              <a:t>在具体的指数编制方法中，三板消费和三板研发的样本空间中未设置“挂牌以来有成交”的条件，旨在将部分尚未被投资者关注但在消费领域和研发能力上处于领先水平的挂牌公司纳入样本，以促进和引领市场投资。此种设置延续了首批民营产业系列指数的编制方法，即无成交股票可进入样本股展示但不纳入指数计算，当股票出现成交形成收盘价之后再按相关规定纳入指数计算。</a:t>
            </a:r>
          </a:p>
          <a:p>
            <a:r>
              <a:rPr lang="zh-CN" altLang="en-US" sz="1200" b="0" i="0" kern="1200" dirty="0" smtClean="0">
                <a:solidFill>
                  <a:schemeClr val="tx1"/>
                </a:solidFill>
                <a:latin typeface="+mn-lt"/>
                <a:ea typeface="+mn-ea"/>
                <a:cs typeface="+mn-cs"/>
              </a:rPr>
              <a:t>下一步，全国股转公司将继续坚持服务民营经济和中小微企业的初心，加快推进深化市场改革的各项举措落地，根据市场改革需求，及时扩充和丰富指数体系，提升市场流动性，切实改善民营经济和中小微企业的融资发展环境。</a:t>
            </a:r>
          </a:p>
          <a:p>
            <a:endParaRPr lang="zh-CN" altLang="en-US" sz="1200" b="0" i="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r>
              <a:rPr lang="en-US" altLang="zh-CN" dirty="0" smtClean="0"/>
              <a:t>-----------------------------------------------------------------------</a:t>
            </a:r>
          </a:p>
          <a:p>
            <a:r>
              <a:rPr lang="zh-CN" altLang="en-US" dirty="0" smtClean="0"/>
              <a:t>参考上交所投资者教育课程：证券价格指数与股指期货</a:t>
            </a:r>
            <a:r>
              <a:rPr lang="en-US" altLang="zh-CN" dirty="0" smtClean="0"/>
              <a:t>_1</a:t>
            </a:r>
          </a:p>
          <a:p>
            <a:r>
              <a:rPr lang="en-US" dirty="0" smtClean="0">
                <a:hlinkClick r:id="rId3"/>
              </a:rPr>
              <a:t>http://edu.sse.com.cn/college/required/basicinfo/</a:t>
            </a:r>
            <a:endParaRPr lang="en-US" dirty="0" smtClean="0"/>
          </a:p>
          <a:p>
            <a:r>
              <a:rPr lang="zh-CN" altLang="en-US" sz="1200" kern="1200" dirty="0" smtClean="0">
                <a:solidFill>
                  <a:schemeClr val="tx1"/>
                </a:solidFill>
                <a:latin typeface="+mn-lt"/>
                <a:ea typeface="+mn-ea"/>
                <a:cs typeface="+mn-cs"/>
              </a:rPr>
              <a:t>股票价格指数，是由证券交易所或金融服务机构编制的一种表明股票行市变动的、一种供参考的指示性数字，描述股票市场总的价格水平变化的指标。</a:t>
            </a:r>
          </a:p>
          <a:p>
            <a:r>
              <a:rPr lang="zh-CN" altLang="en-US" sz="1200" kern="1200" dirty="0" smtClean="0">
                <a:solidFill>
                  <a:schemeClr val="tx1"/>
                </a:solidFill>
                <a:latin typeface="+mn-lt"/>
                <a:ea typeface="+mn-ea"/>
                <a:cs typeface="+mn-cs"/>
              </a:rPr>
              <a:t>编制股票价格指数的作用在于综合考虑股票市场的动态变化过程，反映股票市场的价格水平，为社会公众提供股票投资合法的股票增值活动的参考依据。为了帮助投资者实现投资目的，建立规范的投资环境，客观上需要一种能够综合反映股票市场变化发展的市场水平的指标作为决策的依据。股票价格指数就是这样一种具有决策功能的指标。</a:t>
            </a: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种类</a:t>
            </a:r>
          </a:p>
          <a:p>
            <a:r>
              <a:rPr lang="zh-CN" altLang="en-US" sz="1200" kern="1200" dirty="0" smtClean="0">
                <a:solidFill>
                  <a:schemeClr val="tx1"/>
                </a:solidFill>
                <a:latin typeface="+mn-lt"/>
                <a:ea typeface="+mn-ea"/>
                <a:cs typeface="+mn-cs"/>
              </a:rPr>
              <a:t>综合指数</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成份股指数</a:t>
            </a:r>
          </a:p>
          <a:p>
            <a:r>
              <a:rPr lang="zh-CN" altLang="en-US" sz="1200" kern="1200" dirty="0" smtClean="0">
                <a:solidFill>
                  <a:schemeClr val="tx1"/>
                </a:solidFill>
                <a:latin typeface="+mn-lt"/>
                <a:ea typeface="+mn-ea"/>
                <a:cs typeface="+mn-cs"/>
              </a:rPr>
              <a:t>按照编制股票价格指数时纳入指数计算范围的股票样本数量</a:t>
            </a:r>
          </a:p>
          <a:p>
            <a:r>
              <a:rPr lang="zh-CN" altLang="en-US" sz="1200" kern="1200" dirty="0" smtClean="0">
                <a:solidFill>
                  <a:schemeClr val="tx1"/>
                </a:solidFill>
                <a:latin typeface="+mn-lt"/>
                <a:ea typeface="+mn-ea"/>
                <a:cs typeface="+mn-cs"/>
              </a:rPr>
              <a:t>综合指数：上证综指</a:t>
            </a:r>
            <a:r>
              <a:rPr lang="en-US" altLang="zh-CN" sz="1200" kern="1200" dirty="0" smtClean="0">
                <a:solidFill>
                  <a:schemeClr val="tx1"/>
                </a:solidFill>
                <a:latin typeface="+mn-lt"/>
                <a:ea typeface="+mn-ea"/>
                <a:cs typeface="+mn-cs"/>
              </a:rPr>
              <a:t>……</a:t>
            </a:r>
          </a:p>
          <a:p>
            <a:r>
              <a:rPr lang="zh-CN" altLang="en-US" sz="1200" kern="1200" dirty="0" smtClean="0">
                <a:solidFill>
                  <a:schemeClr val="tx1"/>
                </a:solidFill>
                <a:latin typeface="+mn-lt"/>
                <a:ea typeface="+mn-ea"/>
                <a:cs typeface="+mn-cs"/>
              </a:rPr>
              <a:t>成份股指数：选取一部分较有代表性的 深证成指</a:t>
            </a: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股票价格指数的基本要素：</a:t>
            </a:r>
          </a:p>
          <a:p>
            <a:r>
              <a:rPr lang="zh-CN" altLang="en-US"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）抽样，在众多股票中抽取少数具有代表性的成份股</a:t>
            </a:r>
          </a:p>
          <a:p>
            <a:r>
              <a:rPr lang="zh-CN" altLang="en-US"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）加权，按单价或总值加权平均，或不加权平均</a:t>
            </a:r>
          </a:p>
          <a:p>
            <a:r>
              <a:rPr lang="zh-CN" altLang="en-US"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）计算程序，计算算术平均数、几何平均数，或兼顾价格与总值</a:t>
            </a: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计算方法</a:t>
            </a:r>
          </a:p>
          <a:p>
            <a:r>
              <a:rPr lang="zh-CN" altLang="en-US"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）股票价格平均数</a:t>
            </a:r>
          </a:p>
          <a:p>
            <a:r>
              <a:rPr lang="zh-CN" altLang="en-US" sz="1200" kern="1200" dirty="0" smtClean="0">
                <a:solidFill>
                  <a:schemeClr val="tx1"/>
                </a:solidFill>
                <a:latin typeface="+mn-lt"/>
                <a:ea typeface="+mn-ea"/>
                <a:cs typeface="+mn-cs"/>
              </a:rPr>
              <a:t>基期</a:t>
            </a:r>
          </a:p>
          <a:p>
            <a:r>
              <a:rPr lang="zh-CN" altLang="en-US" sz="1200" kern="1200" dirty="0" smtClean="0">
                <a:solidFill>
                  <a:schemeClr val="tx1"/>
                </a:solidFill>
                <a:latin typeface="+mn-lt"/>
                <a:ea typeface="+mn-ea"/>
                <a:cs typeface="+mn-cs"/>
              </a:rPr>
              <a:t>相对法，综合法，加权法</a:t>
            </a: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我国主要的股票价格指数：上证综合指数（全部股票为样本，以股票发行量为权数，按加权平均法计算，</a:t>
            </a:r>
            <a:r>
              <a:rPr lang="en-US" sz="1200" kern="1200" dirty="0" smtClean="0">
                <a:solidFill>
                  <a:schemeClr val="tx1"/>
                </a:solidFill>
                <a:latin typeface="+mn-lt"/>
                <a:ea typeface="+mn-ea"/>
                <a:cs typeface="+mn-cs"/>
              </a:rPr>
              <a:t>1990.12.19</a:t>
            </a:r>
            <a:r>
              <a:rPr lang="zh-CN" altLang="en-US" sz="1200" kern="1200" dirty="0" smtClean="0">
                <a:solidFill>
                  <a:schemeClr val="tx1"/>
                </a:solidFill>
                <a:latin typeface="+mn-lt"/>
                <a:ea typeface="+mn-ea"/>
                <a:cs typeface="+mn-cs"/>
              </a:rPr>
              <a:t>基期，基期指数</a:t>
            </a:r>
            <a:r>
              <a:rPr lang="en-US" sz="1200" kern="1200" dirty="0" smtClean="0">
                <a:solidFill>
                  <a:schemeClr val="tx1"/>
                </a:solidFill>
                <a:latin typeface="+mn-lt"/>
                <a:ea typeface="+mn-ea"/>
                <a:cs typeface="+mn-cs"/>
              </a:rPr>
              <a:t>100</a:t>
            </a:r>
            <a:r>
              <a:rPr lang="zh-CN" altLang="en-US" sz="1200" kern="1200" dirty="0" smtClean="0">
                <a:solidFill>
                  <a:schemeClr val="tx1"/>
                </a:solidFill>
                <a:latin typeface="+mn-lt"/>
                <a:ea typeface="+mn-ea"/>
                <a:cs typeface="+mn-cs"/>
              </a:rPr>
              <a:t>点），深圳综合指数，上证</a:t>
            </a:r>
            <a:r>
              <a:rPr lang="en-US" sz="1200" kern="1200" dirty="0" smtClean="0">
                <a:solidFill>
                  <a:schemeClr val="tx1"/>
                </a:solidFill>
                <a:latin typeface="+mn-lt"/>
                <a:ea typeface="+mn-ea"/>
                <a:cs typeface="+mn-cs"/>
              </a:rPr>
              <a:t>180</a:t>
            </a:r>
            <a:r>
              <a:rPr lang="zh-CN" altLang="en-US" sz="1200" kern="1200" dirty="0" smtClean="0">
                <a:solidFill>
                  <a:schemeClr val="tx1"/>
                </a:solidFill>
                <a:latin typeface="+mn-lt"/>
                <a:ea typeface="+mn-ea"/>
                <a:cs typeface="+mn-cs"/>
              </a:rPr>
              <a:t>指数，深圳成份股指数（选出</a:t>
            </a:r>
            <a:r>
              <a:rPr lang="en-US" sz="1200" kern="1200" dirty="0" smtClean="0">
                <a:solidFill>
                  <a:schemeClr val="tx1"/>
                </a:solidFill>
                <a:latin typeface="+mn-lt"/>
                <a:ea typeface="+mn-ea"/>
                <a:cs typeface="+mn-cs"/>
              </a:rPr>
              <a:t>40</a:t>
            </a:r>
            <a:r>
              <a:rPr lang="zh-CN" altLang="en-US" sz="1200" kern="1200" dirty="0" smtClean="0">
                <a:solidFill>
                  <a:schemeClr val="tx1"/>
                </a:solidFill>
                <a:latin typeface="+mn-lt"/>
                <a:ea typeface="+mn-ea"/>
                <a:cs typeface="+mn-cs"/>
              </a:rPr>
              <a:t>家有代表性的公司，以成份股的可流通股数为权数，加权平均），沪深</a:t>
            </a:r>
            <a:r>
              <a:rPr lang="en-US" sz="1200" kern="1200" dirty="0" smtClean="0">
                <a:solidFill>
                  <a:schemeClr val="tx1"/>
                </a:solidFill>
                <a:latin typeface="+mn-lt"/>
                <a:ea typeface="+mn-ea"/>
                <a:cs typeface="+mn-cs"/>
              </a:rPr>
              <a:t>300</a:t>
            </a:r>
            <a:r>
              <a:rPr lang="zh-CN" altLang="en-US" sz="1200" kern="1200" dirty="0" smtClean="0">
                <a:solidFill>
                  <a:schemeClr val="tx1"/>
                </a:solidFill>
                <a:latin typeface="+mn-lt"/>
                <a:ea typeface="+mn-ea"/>
                <a:cs typeface="+mn-cs"/>
              </a:rPr>
              <a:t>指数（沪深选出</a:t>
            </a:r>
            <a:r>
              <a:rPr lang="en-US" sz="1200" kern="1200" dirty="0" smtClean="0">
                <a:solidFill>
                  <a:schemeClr val="tx1"/>
                </a:solidFill>
                <a:latin typeface="+mn-lt"/>
                <a:ea typeface="+mn-ea"/>
                <a:cs typeface="+mn-cs"/>
              </a:rPr>
              <a:t>300</a:t>
            </a:r>
            <a:r>
              <a:rPr lang="zh-CN" altLang="en-US" sz="1200" kern="1200" dirty="0" smtClean="0">
                <a:solidFill>
                  <a:schemeClr val="tx1"/>
                </a:solidFill>
                <a:latin typeface="+mn-lt"/>
                <a:ea typeface="+mn-ea"/>
                <a:cs typeface="+mn-cs"/>
              </a:rPr>
              <a:t>只规模大，流动性好的股票，覆盖了六成左右的市值，具有良好的市场代表性）</a:t>
            </a:r>
          </a:p>
          <a:p>
            <a:endParaRPr lang="en-US" altLang="zh-CN" dirty="0" smtClean="0"/>
          </a:p>
          <a:p>
            <a:r>
              <a:rPr lang="en-US" altLang="zh-CN" dirty="0" smtClean="0"/>
              <a:t>----------------------------------------------------------------------------------------------</a:t>
            </a:r>
          </a:p>
          <a:p>
            <a:r>
              <a:rPr lang="en-US" dirty="0" smtClean="0">
                <a:hlinkClick r:id="rId4"/>
              </a:rPr>
              <a:t>https://wiki.mbalib.com/wiki/%E8%82%A1%E7%A5%A8%E4%BB%B7%E6%A0%BC%E6%8C%87%E6%95%B0#.E8.82.A1.E4.BB.B7.E6.8C.87.E6.95.B0.E7.9A.84.E7.BC.96.E5.88.B6.E6.AD.A5.E9.AA.A4</a:t>
            </a:r>
            <a:endParaRPr lang="en-US" altLang="zh-CN" dirty="0" smtClean="0"/>
          </a:p>
          <a:p>
            <a:r>
              <a:rPr lang="zh-CN" altLang="en-US" sz="1200" b="1" i="0" kern="1200" dirty="0" smtClean="0">
                <a:solidFill>
                  <a:schemeClr val="tx1"/>
                </a:solidFill>
                <a:latin typeface="+mn-lt"/>
                <a:ea typeface="+mn-ea"/>
                <a:cs typeface="+mn-cs"/>
              </a:rPr>
              <a:t>股价平均数的计算</a:t>
            </a:r>
          </a:p>
          <a:p>
            <a:r>
              <a:rPr lang="zh-CN" altLang="en-US" sz="1200" b="0" i="0" kern="1200" dirty="0" smtClean="0">
                <a:solidFill>
                  <a:schemeClr val="tx1"/>
                </a:solidFill>
                <a:latin typeface="+mn-lt"/>
                <a:ea typeface="+mn-ea"/>
                <a:cs typeface="+mn-cs"/>
              </a:rPr>
              <a:t>　　股票价格平均数反映一定时点上市股票价格的绝对水平，它可分为简单算术股价平均数、修正的股价平均数、加权股价平均数三类。人们通过对不同时点股价平均数的比较，可以看出股票价格的变动情况及趋势。</a:t>
            </a:r>
          </a:p>
          <a:p>
            <a:r>
              <a:rPr lang="zh-CN" altLang="en-US" sz="1200" b="0" i="0" kern="1200" dirty="0" smtClean="0">
                <a:solidFill>
                  <a:schemeClr val="tx1"/>
                </a:solidFill>
                <a:latin typeface="+mn-lt"/>
                <a:ea typeface="+mn-ea"/>
                <a:cs typeface="+mn-cs"/>
              </a:rPr>
              <a:t>　　</a:t>
            </a:r>
            <a:r>
              <a:rPr lang="en-US" altLang="zh-CN" sz="1200" b="1" i="0" kern="1200" dirty="0" smtClean="0">
                <a:solidFill>
                  <a:schemeClr val="tx1"/>
                </a:solidFill>
                <a:latin typeface="+mn-lt"/>
                <a:ea typeface="+mn-ea"/>
                <a:cs typeface="+mn-cs"/>
              </a:rPr>
              <a:t>(1)</a:t>
            </a:r>
            <a:r>
              <a:rPr lang="zh-CN" altLang="en-US" sz="1200" b="1" i="0" kern="1200" dirty="0" smtClean="0">
                <a:solidFill>
                  <a:schemeClr val="tx1"/>
                </a:solidFill>
                <a:latin typeface="+mn-lt"/>
                <a:ea typeface="+mn-ea"/>
                <a:cs typeface="+mn-cs"/>
              </a:rPr>
              <a:t>简单算术股价平均数</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　　简单算术股价平均数是将样本股票每日收盘价之和除以样本数得出的，即：</a:t>
            </a:r>
          </a:p>
          <a:p>
            <a:r>
              <a:rPr lang="zh-CN" altLang="en-US" sz="1200" b="0" i="0" kern="1200" dirty="0" smtClean="0">
                <a:solidFill>
                  <a:schemeClr val="tx1"/>
                </a:solidFill>
                <a:latin typeface="+mn-lt"/>
                <a:ea typeface="+mn-ea"/>
                <a:cs typeface="+mn-cs"/>
              </a:rPr>
              <a:t>　　简单算术股价平均数＝</a:t>
            </a:r>
            <a:r>
              <a:rPr lang="en-US" altLang="zh-CN" sz="1200" b="0" i="0" kern="1200" dirty="0" smtClean="0">
                <a:solidFill>
                  <a:schemeClr val="tx1"/>
                </a:solidFill>
                <a:latin typeface="+mn-lt"/>
                <a:ea typeface="+mn-ea"/>
                <a:cs typeface="+mn-cs"/>
              </a:rPr>
              <a:t>(P1</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P2</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P3</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 </a:t>
            </a:r>
            <a:r>
              <a:rPr lang="en-US" altLang="zh-CN" sz="1200" b="0" i="0" kern="1200" dirty="0" err="1" smtClean="0">
                <a:solidFill>
                  <a:schemeClr val="tx1"/>
                </a:solidFill>
                <a:latin typeface="+mn-lt"/>
                <a:ea typeface="+mn-ea"/>
                <a:cs typeface="+mn-cs"/>
              </a:rPr>
              <a:t>Pn</a:t>
            </a:r>
            <a:r>
              <a:rPr lang="en-US" altLang="zh-CN" sz="1200" b="0" i="0" kern="1200" dirty="0" smtClean="0">
                <a:solidFill>
                  <a:schemeClr val="tx1"/>
                </a:solidFill>
                <a:latin typeface="+mn-lt"/>
                <a:ea typeface="+mn-ea"/>
                <a:cs typeface="+mn-cs"/>
              </a:rPr>
              <a:t>)/n</a:t>
            </a:r>
          </a:p>
          <a:p>
            <a:r>
              <a:rPr lang="zh-CN" altLang="en-US" sz="1200" b="0" i="0" kern="1200" dirty="0" smtClean="0">
                <a:solidFill>
                  <a:schemeClr val="tx1"/>
                </a:solidFill>
                <a:latin typeface="+mn-lt"/>
                <a:ea typeface="+mn-ea"/>
                <a:cs typeface="+mn-cs"/>
              </a:rPr>
              <a:t>　　世界上第一个股票价格平均──</a:t>
            </a:r>
            <a:r>
              <a:rPr lang="zh-CN" altLang="en-US" sz="1200" b="0" i="0" u="none" strike="noStrike" kern="1200" dirty="0" smtClean="0">
                <a:solidFill>
                  <a:schemeClr val="tx1"/>
                </a:solidFill>
                <a:latin typeface="+mn-lt"/>
                <a:ea typeface="+mn-ea"/>
                <a:cs typeface="+mn-cs"/>
                <a:hlinkClick r:id="rId5" tooltip="道琼斯公司"/>
              </a:rPr>
              <a:t>道</a:t>
            </a:r>
            <a:r>
              <a:rPr lang="en-US" altLang="zh-CN" sz="1200" b="0" i="0" u="none" strike="noStrike" kern="1200" dirty="0" smtClean="0">
                <a:solidFill>
                  <a:schemeClr val="tx1"/>
                </a:solidFill>
                <a:latin typeface="+mn-lt"/>
                <a:ea typeface="+mn-ea"/>
                <a:cs typeface="+mn-cs"/>
                <a:hlinkClick r:id="rId5" tooltip="道琼斯公司"/>
              </a:rPr>
              <a:t>·</a:t>
            </a:r>
            <a:r>
              <a:rPr lang="zh-CN" altLang="en-US" sz="1200" b="0" i="0" u="none" strike="noStrike" kern="1200" dirty="0" smtClean="0">
                <a:solidFill>
                  <a:schemeClr val="tx1"/>
                </a:solidFill>
                <a:latin typeface="+mn-lt"/>
                <a:ea typeface="+mn-ea"/>
                <a:cs typeface="+mn-cs"/>
                <a:hlinkClick r:id="rId5" tooltip="道琼斯公司"/>
              </a:rPr>
              <a:t>琼斯</a:t>
            </a:r>
            <a:r>
              <a:rPr lang="zh-CN" altLang="en-US" sz="1200" b="0" i="0" kern="1200" dirty="0" smtClean="0">
                <a:solidFill>
                  <a:schemeClr val="tx1"/>
                </a:solidFill>
                <a:latin typeface="+mn-lt"/>
                <a:ea typeface="+mn-ea"/>
                <a:cs typeface="+mn-cs"/>
              </a:rPr>
              <a:t>股价平均数在</a:t>
            </a:r>
            <a:r>
              <a:rPr lang="en-US" altLang="zh-CN" sz="1200" b="0" i="0" kern="1200" dirty="0" smtClean="0">
                <a:solidFill>
                  <a:schemeClr val="tx1"/>
                </a:solidFill>
                <a:latin typeface="+mn-lt"/>
                <a:ea typeface="+mn-ea"/>
                <a:cs typeface="+mn-cs"/>
              </a:rPr>
              <a:t>1928</a:t>
            </a:r>
            <a:r>
              <a:rPr lang="zh-CN" altLang="en-US" sz="1200" b="0" i="0" kern="1200" dirty="0" smtClean="0">
                <a:solidFill>
                  <a:schemeClr val="tx1"/>
                </a:solidFill>
                <a:latin typeface="+mn-lt"/>
                <a:ea typeface="+mn-ea"/>
                <a:cs typeface="+mn-cs"/>
              </a:rPr>
              <a:t>年</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月</a:t>
            </a:r>
            <a:r>
              <a:rPr lang="en-US" altLang="zh-CN" sz="1200" b="0" i="0" kern="1200" dirty="0" smtClean="0">
                <a:solidFill>
                  <a:schemeClr val="tx1"/>
                </a:solidFill>
                <a:latin typeface="+mn-lt"/>
                <a:ea typeface="+mn-ea"/>
                <a:cs typeface="+mn-cs"/>
              </a:rPr>
              <a:t>1</a:t>
            </a:r>
            <a:r>
              <a:rPr lang="zh-CN" altLang="en-US" sz="1200" b="0" i="0" kern="1200" dirty="0" smtClean="0">
                <a:solidFill>
                  <a:schemeClr val="tx1"/>
                </a:solidFill>
                <a:latin typeface="+mn-lt"/>
                <a:ea typeface="+mn-ea"/>
                <a:cs typeface="+mn-cs"/>
              </a:rPr>
              <a:t>日前就是使用</a:t>
            </a:r>
            <a:r>
              <a:rPr lang="zh-CN" altLang="en-US" sz="1200" b="0" i="0" u="none" strike="noStrike" kern="1200" dirty="0" smtClean="0">
                <a:solidFill>
                  <a:schemeClr val="tx1"/>
                </a:solidFill>
                <a:latin typeface="+mn-lt"/>
                <a:ea typeface="+mn-ea"/>
                <a:cs typeface="+mn-cs"/>
                <a:hlinkClick r:id="rId6" tooltip="简单算术平均法"/>
              </a:rPr>
              <a:t>简单算术平均法</a:t>
            </a:r>
            <a:r>
              <a:rPr lang="zh-CN" altLang="en-US" sz="1200" b="0" i="0" kern="1200" dirty="0" smtClean="0">
                <a:solidFill>
                  <a:schemeClr val="tx1"/>
                </a:solidFill>
                <a:latin typeface="+mn-lt"/>
                <a:ea typeface="+mn-ea"/>
                <a:cs typeface="+mn-cs"/>
              </a:rPr>
              <a:t>计算的。</a:t>
            </a:r>
          </a:p>
          <a:p>
            <a:r>
              <a:rPr lang="zh-CN" altLang="en-US" sz="1200" b="0" i="0" kern="1200" dirty="0" smtClean="0">
                <a:solidFill>
                  <a:schemeClr val="tx1"/>
                </a:solidFill>
                <a:latin typeface="+mn-lt"/>
                <a:ea typeface="+mn-ea"/>
                <a:cs typeface="+mn-cs"/>
              </a:rPr>
              <a:t>　　现假设从某一股市采样的</a:t>
            </a:r>
            <a:r>
              <a:rPr lang="zh-CN" altLang="en-US" sz="1200" b="0" i="0" u="none" strike="noStrike" kern="1200" dirty="0" smtClean="0">
                <a:solidFill>
                  <a:schemeClr val="tx1"/>
                </a:solidFill>
                <a:latin typeface="+mn-lt"/>
                <a:ea typeface="+mn-ea"/>
                <a:cs typeface="+mn-cs"/>
                <a:hlinkClick r:id="rId7" tooltip="股票"/>
              </a:rPr>
              <a:t>股票</a:t>
            </a:r>
            <a:r>
              <a:rPr lang="zh-CN" altLang="en-US" sz="1200" b="0" i="0" kern="1200" dirty="0" smtClean="0">
                <a:solidFill>
                  <a:schemeClr val="tx1"/>
                </a:solidFill>
                <a:latin typeface="+mn-lt"/>
                <a:ea typeface="+mn-ea"/>
                <a:cs typeface="+mn-cs"/>
              </a:rPr>
              <a:t>为Ａ、Ｂ、Ｃ、Ｄ四种，在某一交易日的收盘价分别为</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元、</a:t>
            </a:r>
            <a:r>
              <a:rPr lang="en-US" altLang="zh-CN" sz="1200" b="0" i="0" kern="1200" dirty="0" smtClean="0">
                <a:solidFill>
                  <a:schemeClr val="tx1"/>
                </a:solidFill>
                <a:latin typeface="+mn-lt"/>
                <a:ea typeface="+mn-ea"/>
                <a:cs typeface="+mn-cs"/>
              </a:rPr>
              <a:t>16</a:t>
            </a:r>
            <a:r>
              <a:rPr lang="zh-CN" altLang="en-US" sz="1200" b="0" i="0" kern="1200" dirty="0" smtClean="0">
                <a:solidFill>
                  <a:schemeClr val="tx1"/>
                </a:solidFill>
                <a:latin typeface="+mn-lt"/>
                <a:ea typeface="+mn-ea"/>
                <a:cs typeface="+mn-cs"/>
              </a:rPr>
              <a:t>元、</a:t>
            </a:r>
            <a:r>
              <a:rPr lang="en-US" altLang="zh-CN" sz="1200" b="0" i="0" kern="1200" dirty="0" smtClean="0">
                <a:solidFill>
                  <a:schemeClr val="tx1"/>
                </a:solidFill>
                <a:latin typeface="+mn-lt"/>
                <a:ea typeface="+mn-ea"/>
                <a:cs typeface="+mn-cs"/>
              </a:rPr>
              <a:t>24</a:t>
            </a:r>
            <a:r>
              <a:rPr lang="zh-CN" altLang="en-US" sz="1200" b="0" i="0" kern="1200" dirty="0" smtClean="0">
                <a:solidFill>
                  <a:schemeClr val="tx1"/>
                </a:solidFill>
                <a:latin typeface="+mn-lt"/>
                <a:ea typeface="+mn-ea"/>
                <a:cs typeface="+mn-cs"/>
              </a:rPr>
              <a:t>元和</a:t>
            </a:r>
            <a:r>
              <a:rPr lang="en-US" altLang="zh-CN" sz="1200" b="0" i="0" kern="1200" dirty="0" smtClean="0">
                <a:solidFill>
                  <a:schemeClr val="tx1"/>
                </a:solidFill>
                <a:latin typeface="+mn-lt"/>
                <a:ea typeface="+mn-ea"/>
                <a:cs typeface="+mn-cs"/>
              </a:rPr>
              <a:t>30</a:t>
            </a:r>
            <a:r>
              <a:rPr lang="zh-CN" altLang="en-US" sz="1200" b="0" i="0" kern="1200" dirty="0" smtClean="0">
                <a:solidFill>
                  <a:schemeClr val="tx1"/>
                </a:solidFill>
                <a:latin typeface="+mn-lt"/>
                <a:ea typeface="+mn-ea"/>
                <a:cs typeface="+mn-cs"/>
              </a:rPr>
              <a:t>元，计算该市场股价平均数。将上述数置入公式中，即得：</a:t>
            </a:r>
          </a:p>
          <a:p>
            <a:r>
              <a:rPr lang="zh-CN" altLang="en-US" sz="1200" b="0" i="0" kern="1200" dirty="0" smtClean="0">
                <a:solidFill>
                  <a:schemeClr val="tx1"/>
                </a:solidFill>
                <a:latin typeface="+mn-lt"/>
                <a:ea typeface="+mn-ea"/>
                <a:cs typeface="+mn-cs"/>
              </a:rPr>
              <a:t>　　股价平均数＝</a:t>
            </a:r>
            <a:r>
              <a:rPr lang="en-US" altLang="zh-CN" sz="1200" b="0" i="0" kern="1200" dirty="0" smtClean="0">
                <a:solidFill>
                  <a:schemeClr val="tx1"/>
                </a:solidFill>
                <a:latin typeface="+mn-lt"/>
                <a:ea typeface="+mn-ea"/>
                <a:cs typeface="+mn-cs"/>
              </a:rPr>
              <a:t>(P1</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P2</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P3</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P4)/n</a:t>
            </a:r>
          </a:p>
          <a:p>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16</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24</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30)/4</a:t>
            </a:r>
          </a:p>
          <a:p>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20(</a:t>
            </a:r>
            <a:r>
              <a:rPr lang="zh-CN" altLang="en-US" sz="1200" b="0" i="0" kern="1200" dirty="0" smtClean="0">
                <a:solidFill>
                  <a:schemeClr val="tx1"/>
                </a:solidFill>
                <a:latin typeface="+mn-lt"/>
                <a:ea typeface="+mn-ea"/>
                <a:cs typeface="+mn-cs"/>
              </a:rPr>
              <a:t>元</a:t>
            </a:r>
            <a:r>
              <a:rPr lang="en-US" altLang="zh-CN" sz="1200" b="0" i="0" kern="1200" dirty="0" smtClean="0">
                <a:solidFill>
                  <a:schemeClr val="tx1"/>
                </a:solidFill>
                <a:latin typeface="+mn-lt"/>
                <a:ea typeface="+mn-ea"/>
                <a:cs typeface="+mn-cs"/>
              </a:rPr>
              <a:t>)</a:t>
            </a:r>
          </a:p>
          <a:p>
            <a:r>
              <a:rPr lang="zh-CN" altLang="en-US" sz="1200" b="0" i="0" kern="1200" dirty="0" smtClean="0">
                <a:solidFill>
                  <a:schemeClr val="tx1"/>
                </a:solidFill>
                <a:latin typeface="+mn-lt"/>
                <a:ea typeface="+mn-ea"/>
                <a:cs typeface="+mn-cs"/>
              </a:rPr>
              <a:t>　　简单算术股价平均数虽然计算较简便，但它有两个缺点：一是它未考虑各种样本股票的权数，从而不能区分重要性不同的样本股票对股价平均数的不同影响。二是当样本股票发生</a:t>
            </a:r>
            <a:r>
              <a:rPr lang="zh-CN" altLang="en-US" sz="1200" b="0" i="0" u="none" strike="noStrike" kern="1200" dirty="0" smtClean="0">
                <a:solidFill>
                  <a:schemeClr val="tx1"/>
                </a:solidFill>
                <a:latin typeface="+mn-lt"/>
                <a:ea typeface="+mn-ea"/>
                <a:cs typeface="+mn-cs"/>
                <a:hlinkClick r:id="rId8" tooltip="股票分割"/>
              </a:rPr>
              <a:t>股票分割</a:t>
            </a:r>
            <a:r>
              <a:rPr lang="zh-CN" altLang="en-US" sz="1200" b="0" i="0" kern="1200" dirty="0" smtClean="0">
                <a:solidFill>
                  <a:schemeClr val="tx1"/>
                </a:solidFill>
                <a:latin typeface="+mn-lt"/>
                <a:ea typeface="+mn-ea"/>
                <a:cs typeface="+mn-cs"/>
              </a:rPr>
              <a:t>派发</a:t>
            </a:r>
            <a:r>
              <a:rPr lang="zh-CN" altLang="en-US" sz="1200" b="0" i="0" u="none" strike="noStrike" kern="1200" dirty="0" smtClean="0">
                <a:solidFill>
                  <a:schemeClr val="tx1"/>
                </a:solidFill>
                <a:latin typeface="+mn-lt"/>
                <a:ea typeface="+mn-ea"/>
                <a:cs typeface="+mn-cs"/>
                <a:hlinkClick r:id="rId9" tooltip="红股"/>
              </a:rPr>
              <a:t>红股</a:t>
            </a:r>
            <a:r>
              <a:rPr lang="zh-CN" altLang="en-US" sz="1200" b="0" i="0"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hlinkClick r:id="rId10" tooltip="增资"/>
              </a:rPr>
              <a:t>增资</a:t>
            </a:r>
            <a:r>
              <a:rPr lang="zh-CN" altLang="en-US" sz="1200" b="0" i="0" kern="1200" dirty="0" smtClean="0">
                <a:solidFill>
                  <a:schemeClr val="tx1"/>
                </a:solidFill>
                <a:latin typeface="+mn-lt"/>
                <a:ea typeface="+mn-ea"/>
                <a:cs typeface="+mn-cs"/>
              </a:rPr>
              <a:t>等情况时，股价平均数会产生断层而失去连续性，使</a:t>
            </a:r>
            <a:r>
              <a:rPr lang="zh-CN" altLang="en-US" sz="1200" b="0" i="0" u="none" strike="noStrike" kern="1200" dirty="0" smtClean="0">
                <a:solidFill>
                  <a:schemeClr val="tx1"/>
                </a:solidFill>
                <a:latin typeface="+mn-lt"/>
                <a:ea typeface="+mn-ea"/>
                <a:cs typeface="+mn-cs"/>
                <a:hlinkClick r:id="rId11" tooltip="时间序列"/>
              </a:rPr>
              <a:t>时间序列</a:t>
            </a:r>
            <a:r>
              <a:rPr lang="zh-CN" altLang="en-US" sz="1200" b="0" i="0" kern="1200" dirty="0" smtClean="0">
                <a:solidFill>
                  <a:schemeClr val="tx1"/>
                </a:solidFill>
                <a:latin typeface="+mn-lt"/>
                <a:ea typeface="+mn-ea"/>
                <a:cs typeface="+mn-cs"/>
              </a:rPr>
              <a:t>前后的比较发生困难。例如，上述Ｄ股票发生以</a:t>
            </a:r>
            <a:r>
              <a:rPr lang="en-US" altLang="zh-CN" sz="1200" b="0" i="0" kern="1200" dirty="0" smtClean="0">
                <a:solidFill>
                  <a:schemeClr val="tx1"/>
                </a:solidFill>
                <a:latin typeface="+mn-lt"/>
                <a:ea typeface="+mn-ea"/>
                <a:cs typeface="+mn-cs"/>
              </a:rPr>
              <a:t>1</a:t>
            </a:r>
            <a:r>
              <a:rPr lang="zh-CN" altLang="en-US" sz="1200" b="0" i="0" kern="1200" dirty="0" smtClean="0">
                <a:solidFill>
                  <a:schemeClr val="tx1"/>
                </a:solidFill>
                <a:latin typeface="+mn-lt"/>
                <a:ea typeface="+mn-ea"/>
                <a:cs typeface="+mn-cs"/>
              </a:rPr>
              <a:t>股分割为</a:t>
            </a:r>
            <a:r>
              <a:rPr lang="en-US" altLang="zh-CN" sz="1200" b="0" i="0" kern="1200" dirty="0" smtClean="0">
                <a:solidFill>
                  <a:schemeClr val="tx1"/>
                </a:solidFill>
                <a:latin typeface="+mn-lt"/>
                <a:ea typeface="+mn-ea"/>
                <a:cs typeface="+mn-cs"/>
              </a:rPr>
              <a:t>3</a:t>
            </a:r>
            <a:r>
              <a:rPr lang="zh-CN" altLang="en-US" sz="1200" b="0" i="0" kern="1200" dirty="0" smtClean="0">
                <a:solidFill>
                  <a:schemeClr val="tx1"/>
                </a:solidFill>
                <a:latin typeface="+mn-lt"/>
                <a:ea typeface="+mn-ea"/>
                <a:cs typeface="+mn-cs"/>
              </a:rPr>
              <a:t>股时，股价势必从</a:t>
            </a:r>
            <a:r>
              <a:rPr lang="en-US" altLang="zh-CN" sz="1200" b="0" i="0" kern="1200" dirty="0" smtClean="0">
                <a:solidFill>
                  <a:schemeClr val="tx1"/>
                </a:solidFill>
                <a:latin typeface="+mn-lt"/>
                <a:ea typeface="+mn-ea"/>
                <a:cs typeface="+mn-cs"/>
              </a:rPr>
              <a:t>30</a:t>
            </a:r>
            <a:r>
              <a:rPr lang="zh-CN" altLang="en-US" sz="1200" b="0" i="0" kern="1200" dirty="0" smtClean="0">
                <a:solidFill>
                  <a:schemeClr val="tx1"/>
                </a:solidFill>
                <a:latin typeface="+mn-lt"/>
                <a:ea typeface="+mn-ea"/>
                <a:cs typeface="+mn-cs"/>
              </a:rPr>
              <a:t>元下调为</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元， 这时平均数就不是按上面计算得出的</a:t>
            </a:r>
            <a:r>
              <a:rPr lang="en-US" altLang="zh-CN" sz="1200" b="0" i="0" kern="1200" dirty="0" smtClean="0">
                <a:solidFill>
                  <a:schemeClr val="tx1"/>
                </a:solidFill>
                <a:latin typeface="+mn-lt"/>
                <a:ea typeface="+mn-ea"/>
                <a:cs typeface="+mn-cs"/>
              </a:rPr>
              <a:t>20</a:t>
            </a:r>
            <a:r>
              <a:rPr lang="zh-CN" altLang="en-US" sz="1200" b="0" i="0" kern="1200" dirty="0" smtClean="0">
                <a:solidFill>
                  <a:schemeClr val="tx1"/>
                </a:solidFill>
                <a:latin typeface="+mn-lt"/>
                <a:ea typeface="+mn-ea"/>
                <a:cs typeface="+mn-cs"/>
              </a:rPr>
              <a:t>元，而是</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16</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24</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10)/4</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15(</a:t>
            </a:r>
            <a:r>
              <a:rPr lang="zh-CN" altLang="en-US" sz="1200" b="0" i="0" kern="1200" dirty="0" smtClean="0">
                <a:solidFill>
                  <a:schemeClr val="tx1"/>
                </a:solidFill>
                <a:latin typeface="+mn-lt"/>
                <a:ea typeface="+mn-ea"/>
                <a:cs typeface="+mn-cs"/>
              </a:rPr>
              <a:t>元</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。这就是说，由于Ｄ股分割技术上的变化，导致股价平均数从</a:t>
            </a:r>
            <a:r>
              <a:rPr lang="en-US" altLang="zh-CN" sz="1200" b="0" i="0" kern="1200" dirty="0" smtClean="0">
                <a:solidFill>
                  <a:schemeClr val="tx1"/>
                </a:solidFill>
                <a:latin typeface="+mn-lt"/>
                <a:ea typeface="+mn-ea"/>
                <a:cs typeface="+mn-cs"/>
              </a:rPr>
              <a:t>20</a:t>
            </a:r>
            <a:r>
              <a:rPr lang="zh-CN" altLang="en-US" sz="1200" b="0" i="0" kern="1200" dirty="0" smtClean="0">
                <a:solidFill>
                  <a:schemeClr val="tx1"/>
                </a:solidFill>
                <a:latin typeface="+mn-lt"/>
                <a:ea typeface="+mn-ea"/>
                <a:cs typeface="+mn-cs"/>
              </a:rPr>
              <a:t>元下跌为</a:t>
            </a:r>
            <a:r>
              <a:rPr lang="en-US" altLang="zh-CN" sz="1200" b="0" i="0" kern="1200" dirty="0" smtClean="0">
                <a:solidFill>
                  <a:schemeClr val="tx1"/>
                </a:solidFill>
                <a:latin typeface="+mn-lt"/>
                <a:ea typeface="+mn-ea"/>
                <a:cs typeface="+mn-cs"/>
              </a:rPr>
              <a:t>15</a:t>
            </a:r>
            <a:r>
              <a:rPr lang="zh-CN" altLang="en-US" sz="1200" b="0" i="0" kern="1200" dirty="0" smtClean="0">
                <a:solidFill>
                  <a:schemeClr val="tx1"/>
                </a:solidFill>
                <a:latin typeface="+mn-lt"/>
                <a:ea typeface="+mn-ea"/>
                <a:cs typeface="+mn-cs"/>
              </a:rPr>
              <a:t>元</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这还未考虑其他影响股价变动的因素</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，显然不符合平均数作为反映股价变动指标的要求。</a:t>
            </a:r>
          </a:p>
          <a:p>
            <a:r>
              <a:rPr lang="zh-CN" altLang="en-US" sz="1200" b="0" i="0" kern="1200" dirty="0" smtClean="0">
                <a:solidFill>
                  <a:schemeClr val="tx1"/>
                </a:solidFill>
                <a:latin typeface="+mn-lt"/>
                <a:ea typeface="+mn-ea"/>
                <a:cs typeface="+mn-cs"/>
              </a:rPr>
              <a:t>　　</a:t>
            </a:r>
            <a:r>
              <a:rPr lang="en-US" altLang="zh-CN" sz="1200" b="1" i="0" kern="1200" dirty="0" smtClean="0">
                <a:solidFill>
                  <a:schemeClr val="tx1"/>
                </a:solidFill>
                <a:latin typeface="+mn-lt"/>
                <a:ea typeface="+mn-ea"/>
                <a:cs typeface="+mn-cs"/>
              </a:rPr>
              <a:t>(2)</a:t>
            </a:r>
            <a:r>
              <a:rPr lang="zh-CN" altLang="en-US" sz="1200" b="1" i="0" kern="1200" dirty="0" smtClean="0">
                <a:solidFill>
                  <a:schemeClr val="tx1"/>
                </a:solidFill>
                <a:latin typeface="+mn-lt"/>
                <a:ea typeface="+mn-ea"/>
                <a:cs typeface="+mn-cs"/>
              </a:rPr>
              <a:t>修正的股份平均数</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　　修正的股价平均数有两种：</a:t>
            </a:r>
          </a:p>
          <a:p>
            <a:r>
              <a:rPr lang="zh-CN" altLang="en-US" sz="1200" b="0" i="0" kern="1200" dirty="0" smtClean="0">
                <a:solidFill>
                  <a:schemeClr val="tx1"/>
                </a:solidFill>
                <a:latin typeface="+mn-lt"/>
                <a:ea typeface="+mn-ea"/>
                <a:cs typeface="+mn-cs"/>
              </a:rPr>
              <a:t>　　一是</a:t>
            </a:r>
            <a:r>
              <a:rPr lang="zh-CN" altLang="en-US" sz="1200" b="0" i="0" u="none" strike="noStrike" kern="1200" dirty="0" smtClean="0">
                <a:solidFill>
                  <a:schemeClr val="tx1"/>
                </a:solidFill>
                <a:latin typeface="+mn-lt"/>
                <a:ea typeface="+mn-ea"/>
                <a:cs typeface="+mn-cs"/>
                <a:hlinkClick r:id="rId12" tooltip="除数修正法"/>
              </a:rPr>
              <a:t>除数修正法</a:t>
            </a:r>
            <a:r>
              <a:rPr lang="zh-CN" altLang="en-US" sz="1200" b="0" i="0" kern="1200" dirty="0" smtClean="0">
                <a:solidFill>
                  <a:schemeClr val="tx1"/>
                </a:solidFill>
                <a:latin typeface="+mn-lt"/>
                <a:ea typeface="+mn-ea"/>
                <a:cs typeface="+mn-cs"/>
              </a:rPr>
              <a:t>，又称道式修正法。这是美国</a:t>
            </a:r>
            <a:r>
              <a:rPr lang="zh-CN" altLang="en-US" sz="1200" b="0" i="0" u="none" strike="noStrike" kern="1200" dirty="0" smtClean="0">
                <a:solidFill>
                  <a:schemeClr val="tx1"/>
                </a:solidFill>
                <a:latin typeface="+mn-lt"/>
                <a:ea typeface="+mn-ea"/>
                <a:cs typeface="+mn-cs"/>
                <a:hlinkClick r:id="rId5" tooltip="道琼斯公司"/>
              </a:rPr>
              <a:t>道</a:t>
            </a:r>
            <a:r>
              <a:rPr lang="en-US" altLang="zh-CN" sz="1200" b="0" i="0" u="none" strike="noStrike" kern="1200" dirty="0" smtClean="0">
                <a:solidFill>
                  <a:schemeClr val="tx1"/>
                </a:solidFill>
                <a:latin typeface="+mn-lt"/>
                <a:ea typeface="+mn-ea"/>
                <a:cs typeface="+mn-cs"/>
                <a:hlinkClick r:id="rId5" tooltip="道琼斯公司"/>
              </a:rPr>
              <a:t>·</a:t>
            </a:r>
            <a:r>
              <a:rPr lang="zh-CN" altLang="en-US" sz="1200" b="0" i="0" u="none" strike="noStrike" kern="1200" dirty="0" smtClean="0">
                <a:solidFill>
                  <a:schemeClr val="tx1"/>
                </a:solidFill>
                <a:latin typeface="+mn-lt"/>
                <a:ea typeface="+mn-ea"/>
                <a:cs typeface="+mn-cs"/>
                <a:hlinkClick r:id="rId5" tooltip="道琼斯公司"/>
              </a:rPr>
              <a:t>琼斯</a:t>
            </a:r>
            <a:r>
              <a:rPr lang="zh-CN" altLang="en-US" sz="1200" b="0" i="0" kern="1200" dirty="0" smtClean="0">
                <a:solidFill>
                  <a:schemeClr val="tx1"/>
                </a:solidFill>
                <a:latin typeface="+mn-lt"/>
                <a:ea typeface="+mn-ea"/>
                <a:cs typeface="+mn-cs"/>
              </a:rPr>
              <a:t>在</a:t>
            </a:r>
            <a:r>
              <a:rPr lang="en-US" altLang="zh-CN" sz="1200" b="0" i="0" kern="1200" dirty="0" smtClean="0">
                <a:solidFill>
                  <a:schemeClr val="tx1"/>
                </a:solidFill>
                <a:latin typeface="+mn-lt"/>
                <a:ea typeface="+mn-ea"/>
                <a:cs typeface="+mn-cs"/>
              </a:rPr>
              <a:t>1928</a:t>
            </a:r>
            <a:r>
              <a:rPr lang="zh-CN" altLang="en-US" sz="1200" b="0" i="0" kern="1200" dirty="0" smtClean="0">
                <a:solidFill>
                  <a:schemeClr val="tx1"/>
                </a:solidFill>
                <a:latin typeface="+mn-lt"/>
                <a:ea typeface="+mn-ea"/>
                <a:cs typeface="+mn-cs"/>
              </a:rPr>
              <a:t>年创造的一种计算股价平均数的方法。该法的核心是求出一个常数除数，以修正因股票分割、增资、发放红股等因素造成股价平均数的变化，以保持股份平均数的连续性和可比性。具体作法是以新股价总额除以旧股价平均数，求出新的除数，再以计算期的股价总额除以新除数，这就得出修正的股价平均数。即：</a:t>
            </a:r>
          </a:p>
          <a:p>
            <a:r>
              <a:rPr lang="zh-CN" altLang="en-US" dirty="0" smtClean="0"/>
              <a:t>新除数＝变动后的新股价总额</a:t>
            </a:r>
            <a:r>
              <a:rPr lang="en-US" altLang="zh-CN" dirty="0" smtClean="0"/>
              <a:t>/</a:t>
            </a:r>
            <a:r>
              <a:rPr lang="zh-CN" altLang="en-US" dirty="0" smtClean="0"/>
              <a:t>旧的股价平均数修正的股价平均数＝报告期股价总额</a:t>
            </a:r>
            <a:r>
              <a:rPr lang="en-US" altLang="zh-CN" dirty="0" smtClean="0"/>
              <a:t>/</a:t>
            </a:r>
            <a:r>
              <a:rPr lang="zh-CN" altLang="en-US" dirty="0" smtClean="0"/>
              <a:t>新除数</a:t>
            </a:r>
            <a:r>
              <a:rPr lang="zh-CN" altLang="en-US" sz="1200" b="0" i="0" kern="1200" dirty="0" smtClean="0">
                <a:solidFill>
                  <a:schemeClr val="tx1"/>
                </a:solidFill>
                <a:latin typeface="+mn-lt"/>
                <a:ea typeface="+mn-ea"/>
                <a:cs typeface="+mn-cs"/>
              </a:rPr>
              <a:t>　　在前面的例子除数是</a:t>
            </a:r>
            <a:r>
              <a:rPr lang="en-US" altLang="zh-CN" sz="1200" b="0" i="0" kern="1200" dirty="0" smtClean="0">
                <a:solidFill>
                  <a:schemeClr val="tx1"/>
                </a:solidFill>
                <a:latin typeface="+mn-lt"/>
                <a:ea typeface="+mn-ea"/>
                <a:cs typeface="+mn-cs"/>
              </a:rPr>
              <a:t>4</a:t>
            </a:r>
            <a:r>
              <a:rPr lang="zh-CN" altLang="en-US" sz="1200" b="0" i="0" kern="1200" dirty="0" smtClean="0">
                <a:solidFill>
                  <a:schemeClr val="tx1"/>
                </a:solidFill>
                <a:latin typeface="+mn-lt"/>
                <a:ea typeface="+mn-ea"/>
                <a:cs typeface="+mn-cs"/>
              </a:rPr>
              <a:t>，经调整后的新的除数应是：</a:t>
            </a:r>
          </a:p>
          <a:p>
            <a:r>
              <a:rPr lang="zh-CN" altLang="en-US" sz="1200" b="0" i="0" kern="1200" dirty="0" smtClean="0">
                <a:solidFill>
                  <a:schemeClr val="tx1"/>
                </a:solidFill>
                <a:latin typeface="+mn-lt"/>
                <a:ea typeface="+mn-ea"/>
                <a:cs typeface="+mn-cs"/>
              </a:rPr>
              <a:t>　　新的除数＝</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16</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24</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10)/20</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3</a:t>
            </a:r>
            <a:r>
              <a:rPr lang="zh-CN" altLang="en-US" sz="1200" b="0" i="0" kern="1200" dirty="0" smtClean="0">
                <a:solidFill>
                  <a:schemeClr val="tx1"/>
                </a:solidFill>
                <a:latin typeface="+mn-lt"/>
                <a:ea typeface="+mn-ea"/>
                <a:cs typeface="+mn-cs"/>
              </a:rPr>
              <a:t>，将新的除数代入下列式中，则：</a:t>
            </a:r>
          </a:p>
          <a:p>
            <a:r>
              <a:rPr lang="zh-CN" altLang="en-US" sz="1200" b="0" i="0" kern="1200" dirty="0" smtClean="0">
                <a:solidFill>
                  <a:schemeClr val="tx1"/>
                </a:solidFill>
                <a:latin typeface="+mn-lt"/>
                <a:ea typeface="+mn-ea"/>
                <a:cs typeface="+mn-cs"/>
              </a:rPr>
              <a:t>　　修正的股价平均数＝</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16</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24</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10)/3</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20(</a:t>
            </a:r>
            <a:r>
              <a:rPr lang="zh-CN" altLang="en-US" sz="1200" b="0" i="0" kern="1200" dirty="0" smtClean="0">
                <a:solidFill>
                  <a:schemeClr val="tx1"/>
                </a:solidFill>
                <a:latin typeface="+mn-lt"/>
                <a:ea typeface="+mn-ea"/>
                <a:cs typeface="+mn-cs"/>
              </a:rPr>
              <a:t>元</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得出的平均数与未分割时计算的一样，股价水平也不会因股票分割而变动。</a:t>
            </a:r>
          </a:p>
          <a:p>
            <a:r>
              <a:rPr lang="zh-CN" altLang="en-US" sz="1200" b="0" i="0" kern="1200" dirty="0" smtClean="0">
                <a:solidFill>
                  <a:schemeClr val="tx1"/>
                </a:solidFill>
                <a:latin typeface="+mn-lt"/>
                <a:ea typeface="+mn-ea"/>
                <a:cs typeface="+mn-cs"/>
              </a:rPr>
              <a:t>　　二是股价修正法。股价修正法就是将股票分割等，变动后的股价还原为变动前的股价，使股价平均数不会因此变动。美国</a:t>
            </a:r>
            <a:r>
              <a:rPr lang="en-US" altLang="zh-CN" sz="1200" b="0" i="0"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hlinkClick r:id="rId13" tooltip="纽约时报"/>
              </a:rPr>
              <a:t>纽约时报</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编制的</a:t>
            </a:r>
            <a:r>
              <a:rPr lang="en-US" altLang="zh-CN" sz="1200" b="0" i="0" kern="1200" dirty="0" smtClean="0">
                <a:solidFill>
                  <a:schemeClr val="tx1"/>
                </a:solidFill>
                <a:latin typeface="+mn-lt"/>
                <a:ea typeface="+mn-ea"/>
                <a:cs typeface="+mn-cs"/>
              </a:rPr>
              <a:t>500</a:t>
            </a:r>
            <a:r>
              <a:rPr lang="zh-CN" altLang="en-US" sz="1200" b="0" i="0" kern="1200" dirty="0" smtClean="0">
                <a:solidFill>
                  <a:schemeClr val="tx1"/>
                </a:solidFill>
                <a:latin typeface="+mn-lt"/>
                <a:ea typeface="+mn-ea"/>
                <a:cs typeface="+mn-cs"/>
              </a:rPr>
              <a:t>种股价平均数就采用股价修正法来计算股价平均数。</a:t>
            </a:r>
          </a:p>
          <a:p>
            <a:r>
              <a:rPr lang="zh-CN" altLang="en-US" sz="1200" b="0" i="0" kern="1200" dirty="0" smtClean="0">
                <a:solidFill>
                  <a:schemeClr val="tx1"/>
                </a:solidFill>
                <a:latin typeface="+mn-lt"/>
                <a:ea typeface="+mn-ea"/>
                <a:cs typeface="+mn-cs"/>
              </a:rPr>
              <a:t>　　</a:t>
            </a:r>
            <a:r>
              <a:rPr lang="en-US" altLang="zh-CN" sz="1200" b="1" i="0" kern="1200" dirty="0" smtClean="0">
                <a:solidFill>
                  <a:schemeClr val="tx1"/>
                </a:solidFill>
                <a:latin typeface="+mn-lt"/>
                <a:ea typeface="+mn-ea"/>
                <a:cs typeface="+mn-cs"/>
              </a:rPr>
              <a:t>(3)</a:t>
            </a:r>
            <a:r>
              <a:rPr lang="zh-CN" altLang="en-US" sz="1200" b="1" i="0" kern="1200" dirty="0" smtClean="0">
                <a:solidFill>
                  <a:schemeClr val="tx1"/>
                </a:solidFill>
                <a:latin typeface="+mn-lt"/>
                <a:ea typeface="+mn-ea"/>
                <a:cs typeface="+mn-cs"/>
              </a:rPr>
              <a:t>加权股价平均数</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　　加权股价平均数是根据各种样本股票的相对重要性进行加权平均计算的股价平均数，其权数</a:t>
            </a:r>
            <a:r>
              <a:rPr lang="en-US" altLang="zh-CN" sz="1200" b="0" i="0" kern="1200" dirty="0" smtClean="0">
                <a:solidFill>
                  <a:schemeClr val="tx1"/>
                </a:solidFill>
                <a:latin typeface="+mn-lt"/>
                <a:ea typeface="+mn-ea"/>
                <a:cs typeface="+mn-cs"/>
              </a:rPr>
              <a:t>(Q) </a:t>
            </a:r>
            <a:r>
              <a:rPr lang="zh-CN" altLang="en-US" sz="1200" b="0" i="0" kern="1200" dirty="0" smtClean="0">
                <a:solidFill>
                  <a:schemeClr val="tx1"/>
                </a:solidFill>
                <a:latin typeface="+mn-lt"/>
                <a:ea typeface="+mn-ea"/>
                <a:cs typeface="+mn-cs"/>
              </a:rPr>
              <a:t>可以是成交股数、股票总市值、股票发行量等。</a:t>
            </a:r>
          </a:p>
          <a:p>
            <a:r>
              <a:rPr lang="en-US" altLang="zh-CN" sz="1200" b="0" i="0"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hlinkClick r:id="rId14" tooltip="编辑段落: 股票指数的计算"/>
              </a:rPr>
              <a:t>编辑</a:t>
            </a:r>
            <a:r>
              <a:rPr lang="en-US" altLang="zh-CN" sz="1200" b="0" i="0" kern="1200" dirty="0" smtClean="0">
                <a:solidFill>
                  <a:schemeClr val="tx1"/>
                </a:solidFill>
                <a:latin typeface="+mn-lt"/>
                <a:ea typeface="+mn-ea"/>
                <a:cs typeface="+mn-cs"/>
              </a:rPr>
              <a:t>]</a:t>
            </a:r>
          </a:p>
          <a:p>
            <a:r>
              <a:rPr lang="zh-CN" altLang="en-US" sz="1200" b="1" i="0" kern="1200" dirty="0" smtClean="0">
                <a:solidFill>
                  <a:schemeClr val="tx1"/>
                </a:solidFill>
                <a:latin typeface="+mn-lt"/>
                <a:ea typeface="+mn-ea"/>
                <a:cs typeface="+mn-cs"/>
              </a:rPr>
              <a:t>股票指数的计算</a:t>
            </a:r>
          </a:p>
          <a:p>
            <a:r>
              <a:rPr lang="zh-CN" altLang="en-US" sz="1200" b="0" i="0" kern="1200" dirty="0" smtClean="0">
                <a:solidFill>
                  <a:schemeClr val="tx1"/>
                </a:solidFill>
                <a:latin typeface="+mn-lt"/>
                <a:ea typeface="+mn-ea"/>
                <a:cs typeface="+mn-cs"/>
              </a:rPr>
              <a:t>　　股票指数是反映不同时点上股价变动情况的相对指标。通常是将报告期的股票价格与定的基期价格相比，并将两者的比值乘以基期的指数值，即为该报告期的股票指数。股票指数的计算方法有三种：一是相对法，二是</a:t>
            </a:r>
            <a:r>
              <a:rPr lang="zh-CN" altLang="en-US" sz="1200" b="0" i="0" u="none" strike="noStrike" kern="1200" dirty="0" smtClean="0">
                <a:solidFill>
                  <a:schemeClr val="tx1"/>
                </a:solidFill>
                <a:latin typeface="+mn-lt"/>
                <a:ea typeface="+mn-ea"/>
                <a:cs typeface="+mn-cs"/>
                <a:hlinkClick r:id="rId15" tooltip="综合法"/>
              </a:rPr>
              <a:t>综合法</a:t>
            </a:r>
            <a:r>
              <a:rPr lang="zh-CN" altLang="en-US" sz="1200" b="0" i="0" kern="1200" dirty="0" smtClean="0">
                <a:solidFill>
                  <a:schemeClr val="tx1"/>
                </a:solidFill>
                <a:latin typeface="+mn-lt"/>
                <a:ea typeface="+mn-ea"/>
                <a:cs typeface="+mn-cs"/>
              </a:rPr>
              <a:t>，三是加权法。</a:t>
            </a:r>
          </a:p>
          <a:p>
            <a:r>
              <a:rPr lang="zh-CN" altLang="en-US" sz="1200" b="0" i="0" kern="1200" dirty="0" smtClean="0">
                <a:solidFill>
                  <a:schemeClr val="tx1"/>
                </a:solidFill>
                <a:latin typeface="+mn-lt"/>
                <a:ea typeface="+mn-ea"/>
                <a:cs typeface="+mn-cs"/>
              </a:rPr>
              <a:t>　　</a:t>
            </a:r>
            <a:r>
              <a:rPr lang="en-US" altLang="zh-CN" sz="1200" b="1" i="0" kern="1200" dirty="0" smtClean="0">
                <a:solidFill>
                  <a:schemeClr val="tx1"/>
                </a:solidFill>
                <a:latin typeface="+mn-lt"/>
                <a:ea typeface="+mn-ea"/>
                <a:cs typeface="+mn-cs"/>
              </a:rPr>
              <a:t>(1)</a:t>
            </a:r>
            <a:r>
              <a:rPr lang="zh-CN" altLang="en-US" sz="1200" b="1" i="0" kern="1200" dirty="0" smtClean="0">
                <a:solidFill>
                  <a:schemeClr val="tx1"/>
                </a:solidFill>
                <a:latin typeface="+mn-lt"/>
                <a:ea typeface="+mn-ea"/>
                <a:cs typeface="+mn-cs"/>
              </a:rPr>
              <a:t>相对法</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　　相对法又称平均法，就是先计算各样本股票指数。再加总求总的算术平均数。其计算公式为：</a:t>
            </a:r>
          </a:p>
          <a:p>
            <a:r>
              <a:rPr lang="zh-CN" altLang="en-US" sz="1200" b="0" i="0" kern="1200" dirty="0" smtClean="0">
                <a:solidFill>
                  <a:schemeClr val="tx1"/>
                </a:solidFill>
                <a:latin typeface="+mn-lt"/>
                <a:ea typeface="+mn-ea"/>
                <a:cs typeface="+mn-cs"/>
              </a:rPr>
              <a:t>　　股票指数＝</a:t>
            </a:r>
            <a:r>
              <a:rPr lang="en-US" altLang="zh-CN" sz="1200" b="0" i="0" kern="1200" dirty="0" smtClean="0">
                <a:solidFill>
                  <a:schemeClr val="tx1"/>
                </a:solidFill>
                <a:latin typeface="+mn-lt"/>
                <a:ea typeface="+mn-ea"/>
                <a:cs typeface="+mn-cs"/>
              </a:rPr>
              <a:t>n</a:t>
            </a:r>
            <a:r>
              <a:rPr lang="zh-CN" altLang="en-US" sz="1200" b="0" i="0" kern="1200" dirty="0" smtClean="0">
                <a:solidFill>
                  <a:schemeClr val="tx1"/>
                </a:solidFill>
                <a:latin typeface="+mn-lt"/>
                <a:ea typeface="+mn-ea"/>
                <a:cs typeface="+mn-cs"/>
              </a:rPr>
              <a:t>个样本股票指数之和</a:t>
            </a:r>
            <a:r>
              <a:rPr lang="en-US" altLang="zh-CN" sz="1200" b="0" i="0" kern="1200" dirty="0" smtClean="0">
                <a:solidFill>
                  <a:schemeClr val="tx1"/>
                </a:solidFill>
                <a:latin typeface="+mn-lt"/>
                <a:ea typeface="+mn-ea"/>
                <a:cs typeface="+mn-cs"/>
              </a:rPr>
              <a:t>/n </a:t>
            </a:r>
            <a:r>
              <a:rPr lang="zh-CN" altLang="en-US" sz="1200" b="0" i="0" kern="1200" dirty="0" smtClean="0">
                <a:solidFill>
                  <a:schemeClr val="tx1"/>
                </a:solidFill>
                <a:latin typeface="+mn-lt"/>
                <a:ea typeface="+mn-ea"/>
                <a:cs typeface="+mn-cs"/>
              </a:rPr>
              <a:t>　　英国的</a:t>
            </a:r>
            <a:r>
              <a:rPr lang="en-US" altLang="zh-CN" sz="1200" b="0" i="0"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hlinkClick r:id="rId16" tooltip="经济学人"/>
              </a:rPr>
              <a:t>经济学人</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普通股票指数就使用这种计算法。</a:t>
            </a:r>
          </a:p>
          <a:p>
            <a:r>
              <a:rPr lang="zh-CN" altLang="en-US" sz="1200" b="0" i="0" kern="1200" dirty="0" smtClean="0">
                <a:solidFill>
                  <a:schemeClr val="tx1"/>
                </a:solidFill>
                <a:latin typeface="+mn-lt"/>
                <a:ea typeface="+mn-ea"/>
                <a:cs typeface="+mn-cs"/>
              </a:rPr>
              <a:t>　　</a:t>
            </a:r>
            <a:r>
              <a:rPr lang="en-US" altLang="zh-CN" sz="1200" b="1" i="0" kern="1200" dirty="0" smtClean="0">
                <a:solidFill>
                  <a:schemeClr val="tx1"/>
                </a:solidFill>
                <a:latin typeface="+mn-lt"/>
                <a:ea typeface="+mn-ea"/>
                <a:cs typeface="+mn-cs"/>
              </a:rPr>
              <a:t>(2)</a:t>
            </a:r>
            <a:r>
              <a:rPr lang="zh-CN" altLang="en-US" sz="1200" b="1" i="0" kern="1200" dirty="0" smtClean="0">
                <a:solidFill>
                  <a:schemeClr val="tx1"/>
                </a:solidFill>
                <a:latin typeface="+mn-lt"/>
                <a:ea typeface="+mn-ea"/>
                <a:cs typeface="+mn-cs"/>
              </a:rPr>
              <a:t>综合法</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　　综合法是先将样本股票的基期和报告期价格分别加总，然后相比求出股票指数。即：</a:t>
            </a:r>
          </a:p>
          <a:p>
            <a:r>
              <a:rPr lang="zh-CN" altLang="en-US" sz="1200" b="0" i="0" kern="1200" dirty="0" smtClean="0">
                <a:solidFill>
                  <a:schemeClr val="tx1"/>
                </a:solidFill>
                <a:latin typeface="+mn-lt"/>
                <a:ea typeface="+mn-ea"/>
                <a:cs typeface="+mn-cs"/>
              </a:rPr>
              <a:t>　　股票指数＝报告期股价之和</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基期股价之和</a:t>
            </a:r>
          </a:p>
          <a:p>
            <a:r>
              <a:rPr lang="zh-CN" altLang="en-US" sz="1200" b="0" i="0" kern="1200" dirty="0" smtClean="0">
                <a:solidFill>
                  <a:schemeClr val="tx1"/>
                </a:solidFill>
                <a:latin typeface="+mn-lt"/>
                <a:ea typeface="+mn-ea"/>
                <a:cs typeface="+mn-cs"/>
              </a:rPr>
              <a:t>　　代入数字得：</a:t>
            </a:r>
          </a:p>
          <a:p>
            <a:r>
              <a:rPr lang="zh-CN" altLang="en-US" sz="1200" b="0" i="0" kern="1200" dirty="0" smtClean="0">
                <a:solidFill>
                  <a:schemeClr val="tx1"/>
                </a:solidFill>
                <a:latin typeface="+mn-lt"/>
                <a:ea typeface="+mn-ea"/>
                <a:cs typeface="+mn-cs"/>
              </a:rPr>
              <a:t>　　股价指数＝</a:t>
            </a:r>
            <a:r>
              <a:rPr lang="en-US" altLang="zh-CN" sz="1200" b="0" i="0" kern="1200" dirty="0" smtClean="0">
                <a:solidFill>
                  <a:schemeClr val="tx1"/>
                </a:solidFill>
                <a:latin typeface="+mn-lt"/>
                <a:ea typeface="+mn-ea"/>
                <a:cs typeface="+mn-cs"/>
              </a:rPr>
              <a:t>(8</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12</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14</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18)/(5</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8</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10</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15) </a:t>
            </a:r>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52/38</a:t>
            </a:r>
            <a:r>
              <a:rPr lang="zh-CN" altLang="en-US" sz="1200" b="0" i="0" kern="1200" dirty="0" smtClean="0">
                <a:solidFill>
                  <a:schemeClr val="tx1"/>
                </a:solidFill>
                <a:latin typeface="+mn-lt"/>
                <a:ea typeface="+mn-ea"/>
                <a:cs typeface="+mn-cs"/>
              </a:rPr>
              <a:t>＝</a:t>
            </a:r>
            <a:r>
              <a:rPr lang="en-US" altLang="zh-CN" sz="1200" b="0" i="0" kern="1200" dirty="0" smtClean="0">
                <a:solidFill>
                  <a:schemeClr val="tx1"/>
                </a:solidFill>
                <a:latin typeface="+mn-lt"/>
                <a:ea typeface="+mn-ea"/>
                <a:cs typeface="+mn-cs"/>
              </a:rPr>
              <a:t>136.8%</a:t>
            </a:r>
          </a:p>
          <a:p>
            <a:r>
              <a:rPr lang="zh-CN" altLang="en-US" sz="1200" b="0" i="0" kern="1200" dirty="0" smtClean="0">
                <a:solidFill>
                  <a:schemeClr val="tx1"/>
                </a:solidFill>
                <a:latin typeface="+mn-lt"/>
                <a:ea typeface="+mn-ea"/>
                <a:cs typeface="+mn-cs"/>
              </a:rPr>
              <a:t>　　即报告期的股价比基期上升了</a:t>
            </a:r>
            <a:r>
              <a:rPr lang="en-US" altLang="zh-CN" sz="1200" b="0" i="0" kern="1200" dirty="0" smtClean="0">
                <a:solidFill>
                  <a:schemeClr val="tx1"/>
                </a:solidFill>
                <a:latin typeface="+mn-lt"/>
                <a:ea typeface="+mn-ea"/>
                <a:cs typeface="+mn-cs"/>
              </a:rPr>
              <a:t>36.8%</a:t>
            </a:r>
            <a:r>
              <a:rPr lang="zh-CN" altLang="en-US" sz="1200" b="0" i="0" kern="1200" dirty="0" smtClean="0">
                <a:solidFill>
                  <a:schemeClr val="tx1"/>
                </a:solidFill>
                <a:latin typeface="+mn-lt"/>
                <a:ea typeface="+mn-ea"/>
                <a:cs typeface="+mn-cs"/>
              </a:rPr>
              <a:t>。</a:t>
            </a:r>
          </a:p>
          <a:p>
            <a:r>
              <a:rPr lang="zh-CN" altLang="en-US" sz="1200" b="0" i="0" kern="1200" dirty="0" smtClean="0">
                <a:solidFill>
                  <a:schemeClr val="tx1"/>
                </a:solidFill>
                <a:latin typeface="+mn-lt"/>
                <a:ea typeface="+mn-ea"/>
                <a:cs typeface="+mn-cs"/>
              </a:rPr>
              <a:t>　　从平均法和综合法计算股票指数来看，两者都未考虑到由各种采样股票的发行量和</a:t>
            </a:r>
            <a:r>
              <a:rPr lang="zh-CN" altLang="en-US" sz="1200" b="0" i="0" u="none" strike="noStrike" kern="1200" dirty="0" smtClean="0">
                <a:solidFill>
                  <a:schemeClr val="tx1"/>
                </a:solidFill>
                <a:latin typeface="+mn-lt"/>
                <a:ea typeface="+mn-ea"/>
                <a:cs typeface="+mn-cs"/>
                <a:hlinkClick r:id="rId17" tooltip="交易量"/>
              </a:rPr>
              <a:t>交易量</a:t>
            </a:r>
            <a:r>
              <a:rPr lang="zh-CN" altLang="en-US" sz="1200" b="0" i="0" kern="1200" dirty="0" smtClean="0">
                <a:solidFill>
                  <a:schemeClr val="tx1"/>
                </a:solidFill>
                <a:latin typeface="+mn-lt"/>
                <a:ea typeface="+mn-ea"/>
                <a:cs typeface="+mn-cs"/>
              </a:rPr>
              <a:t>的不相同，而对整个股市股价的影响不一样等因素，因此，计算出来的指数亦不够准确。为使股票指数计算精确，则需要加入权数，这个权数可以是交易量，亦可以是发行量。</a:t>
            </a:r>
          </a:p>
          <a:p>
            <a:r>
              <a:rPr lang="zh-CN" altLang="en-US" sz="1200" b="0" i="0" kern="1200" dirty="0" smtClean="0">
                <a:solidFill>
                  <a:schemeClr val="tx1"/>
                </a:solidFill>
                <a:latin typeface="+mn-lt"/>
                <a:ea typeface="+mn-ea"/>
                <a:cs typeface="+mn-cs"/>
              </a:rPr>
              <a:t>　　</a:t>
            </a:r>
            <a:r>
              <a:rPr lang="en-US" altLang="zh-CN" sz="1200" b="1" i="0" kern="1200" dirty="0" smtClean="0">
                <a:solidFill>
                  <a:schemeClr val="tx1"/>
                </a:solidFill>
                <a:latin typeface="+mn-lt"/>
                <a:ea typeface="+mn-ea"/>
                <a:cs typeface="+mn-cs"/>
              </a:rPr>
              <a:t>(3)</a:t>
            </a:r>
            <a:r>
              <a:rPr lang="zh-CN" altLang="en-US" sz="1200" b="1" i="0" kern="1200" dirty="0" smtClean="0">
                <a:solidFill>
                  <a:schemeClr val="tx1"/>
                </a:solidFill>
                <a:latin typeface="+mn-lt"/>
                <a:ea typeface="+mn-ea"/>
                <a:cs typeface="+mn-cs"/>
              </a:rPr>
              <a:t>加权法</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　　加权股票指数是根据各期样本股票的相对重要性予以加权，其权数可以是成交股数、股票发行量等。按时间划分，权数可以是基期权数，也可以是报告期权数。以基期成交股数</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或发行量</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为权数的指数称为</a:t>
            </a:r>
            <a:r>
              <a:rPr lang="zh-CN" altLang="en-US" sz="1200" b="0" i="0" u="none" strike="noStrike" kern="1200" dirty="0" smtClean="0">
                <a:solidFill>
                  <a:schemeClr val="tx1"/>
                </a:solidFill>
                <a:latin typeface="+mn-lt"/>
                <a:ea typeface="+mn-ea"/>
                <a:cs typeface="+mn-cs"/>
                <a:hlinkClick r:id="rId18" tooltip="拉斯拜尔指数"/>
              </a:rPr>
              <a:t>拉斯拜尔指数</a:t>
            </a:r>
            <a:r>
              <a:rPr lang="zh-CN" altLang="en-US" sz="1200" b="0" i="0" kern="1200" dirty="0" smtClean="0">
                <a:solidFill>
                  <a:schemeClr val="tx1"/>
                </a:solidFill>
                <a:latin typeface="+mn-lt"/>
                <a:ea typeface="+mn-ea"/>
                <a:cs typeface="+mn-cs"/>
              </a:rPr>
              <a:t>；以报告期成交股数</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或发行量</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为权数的指数称为</a:t>
            </a:r>
            <a:r>
              <a:rPr lang="zh-CN" altLang="en-US" sz="1200" b="0" i="0" u="none" strike="noStrike" kern="1200" dirty="0" smtClean="0">
                <a:solidFill>
                  <a:schemeClr val="tx1"/>
                </a:solidFill>
                <a:latin typeface="+mn-lt"/>
                <a:ea typeface="+mn-ea"/>
                <a:cs typeface="+mn-cs"/>
                <a:hlinkClick r:id="rId19" tooltip="派许指数"/>
              </a:rPr>
              <a:t>派许指数</a:t>
            </a:r>
            <a:r>
              <a:rPr lang="zh-CN" altLang="en-US" sz="1200" b="0" i="0" kern="1200" dirty="0" smtClean="0">
                <a:solidFill>
                  <a:schemeClr val="tx1"/>
                </a:solidFill>
                <a:latin typeface="+mn-lt"/>
                <a:ea typeface="+mn-ea"/>
                <a:cs typeface="+mn-cs"/>
              </a:rPr>
              <a:t>。</a:t>
            </a:r>
          </a:p>
          <a:p>
            <a:r>
              <a:rPr lang="zh-CN" altLang="en-US" sz="1200" b="0" i="0" kern="1200" dirty="0" smtClean="0">
                <a:solidFill>
                  <a:schemeClr val="tx1"/>
                </a:solidFill>
                <a:latin typeface="+mn-lt"/>
                <a:ea typeface="+mn-ea"/>
                <a:cs typeface="+mn-cs"/>
              </a:rPr>
              <a:t>　　</a:t>
            </a:r>
            <a:r>
              <a:rPr lang="zh-CN" altLang="en-US" sz="1200" b="0" i="0" u="none" strike="noStrike" kern="1200" dirty="0" smtClean="0">
                <a:solidFill>
                  <a:schemeClr val="tx1"/>
                </a:solidFill>
                <a:latin typeface="+mn-lt"/>
                <a:ea typeface="+mn-ea"/>
                <a:cs typeface="+mn-cs"/>
                <a:hlinkClick r:id="rId18" tooltip="拉斯拜尔指数"/>
              </a:rPr>
              <a:t>拉斯拜尔指数</a:t>
            </a:r>
            <a:r>
              <a:rPr lang="zh-CN" altLang="en-US" sz="1200" b="0" i="0" kern="1200" dirty="0" smtClean="0">
                <a:solidFill>
                  <a:schemeClr val="tx1"/>
                </a:solidFill>
                <a:latin typeface="+mn-lt"/>
                <a:ea typeface="+mn-ea"/>
                <a:cs typeface="+mn-cs"/>
              </a:rPr>
              <a:t>偏重基期成交股数</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或发行量</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，而派许指数则偏重报告期的成交股数</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或发行量</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。目前世界上大多数股票指数都是</a:t>
            </a:r>
            <a:r>
              <a:rPr lang="zh-CN" altLang="en-US" sz="1200" b="0" i="0" u="sng" kern="1200" dirty="0" smtClean="0">
                <a:solidFill>
                  <a:schemeClr val="tx1"/>
                </a:solidFill>
                <a:latin typeface="+mn-lt"/>
                <a:ea typeface="+mn-ea"/>
                <a:cs typeface="+mn-cs"/>
                <a:hlinkClick r:id="rId19" tooltip="派许指数"/>
              </a:rPr>
              <a:t>派许指数</a:t>
            </a:r>
            <a:r>
              <a:rPr lang="zh-CN" altLang="en-US" sz="1200" b="0" i="0" kern="1200" dirty="0" smtClean="0">
                <a:solidFill>
                  <a:schemeClr val="tx1"/>
                </a:solidFill>
                <a:latin typeface="+mn-lt"/>
                <a:ea typeface="+mn-ea"/>
                <a:cs typeface="+mn-cs"/>
              </a:rPr>
              <a:t>。</a:t>
            </a:r>
          </a:p>
          <a:p>
            <a:endParaRPr lang="en-US" altLang="zh-CN" dirty="0" smtClean="0"/>
          </a:p>
          <a:p>
            <a:r>
              <a:rPr lang="en-US" altLang="zh-CN" dirty="0" smtClean="0"/>
              <a:t>--------------------------------------------------------------------------------</a:t>
            </a:r>
          </a:p>
          <a:p>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股票指数小知识</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股票指数样本数量确定方法简介</a:t>
            </a:r>
          </a:p>
          <a:p>
            <a:pPr latinLnBrk="1"/>
            <a:r>
              <a:rPr lang="zh-CN" altLang="en-US" sz="1200" b="0" i="0" u="none" strike="noStrike" kern="1200" dirty="0" smtClean="0">
                <a:solidFill>
                  <a:schemeClr val="tx1"/>
                </a:solidFill>
                <a:latin typeface="+mn-lt"/>
                <a:ea typeface="+mn-ea"/>
                <a:cs typeface="+mn-cs"/>
              </a:rPr>
              <a:t>全国股转系统</a:t>
            </a:r>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1</a:t>
            </a:r>
            <a:r>
              <a:rPr lang="zh-CN" altLang="en-US" sz="1200" b="0" i="0" kern="1200" dirty="0" smtClean="0">
                <a:solidFill>
                  <a:schemeClr val="tx1"/>
                </a:solidFill>
                <a:latin typeface="+mn-lt"/>
                <a:ea typeface="+mn-ea"/>
                <a:cs typeface="+mn-cs"/>
              </a:rPr>
              <a:t>月</a:t>
            </a:r>
            <a:r>
              <a:rPr lang="en-US" altLang="zh-CN" sz="1200" b="0" i="0" kern="1200" dirty="0" smtClean="0">
                <a:solidFill>
                  <a:schemeClr val="tx1"/>
                </a:solidFill>
                <a:latin typeface="+mn-lt"/>
                <a:ea typeface="+mn-ea"/>
                <a:cs typeface="+mn-cs"/>
              </a:rPr>
              <a:t>2</a:t>
            </a:r>
            <a:r>
              <a:rPr lang="zh-CN" altLang="en-US" sz="1200" b="0" i="0" kern="1200" dirty="0" smtClean="0">
                <a:solidFill>
                  <a:schemeClr val="tx1"/>
                </a:solidFill>
                <a:latin typeface="+mn-lt"/>
                <a:ea typeface="+mn-ea"/>
                <a:cs typeface="+mn-cs"/>
              </a:rPr>
              <a:t>日</a:t>
            </a:r>
          </a:p>
          <a:p>
            <a:r>
              <a:rPr lang="zh-CN" altLang="en-US" sz="1200" b="1" i="0" kern="1200" dirty="0" smtClean="0">
                <a:solidFill>
                  <a:schemeClr val="tx1"/>
                </a:solidFill>
                <a:latin typeface="+mn-lt"/>
                <a:ea typeface="+mn-ea"/>
                <a:cs typeface="+mn-cs"/>
              </a:rPr>
              <a:t>股票指数小知识</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编者按</a:t>
            </a:r>
          </a:p>
          <a:p>
            <a:r>
              <a:rPr lang="zh-CN" altLang="en-US" sz="1200" b="0" i="0" kern="1200" dirty="0" smtClean="0">
                <a:solidFill>
                  <a:schemeClr val="tx1"/>
                </a:solidFill>
                <a:latin typeface="+mn-lt"/>
                <a:ea typeface="+mn-ea"/>
                <a:cs typeface="+mn-cs"/>
              </a:rPr>
              <a:t>为进一步丰富和完善市场指数体系，有效表征新三板市场的企业特征，满足市场多元化的投资需求，全国股转公司编制完成了新三板引领指数系列。近期，全国股转公司将陆续刊发</a:t>
            </a:r>
            <a:r>
              <a:rPr lang="zh-CN" altLang="en-US" sz="1200" b="1" i="0" kern="1200" dirty="0" smtClean="0">
                <a:solidFill>
                  <a:schemeClr val="tx1"/>
                </a:solidFill>
                <a:latin typeface="+mn-lt"/>
                <a:ea typeface="+mn-ea"/>
                <a:cs typeface="+mn-cs"/>
              </a:rPr>
              <a:t>“股票指数小知识”</a:t>
            </a:r>
            <a:r>
              <a:rPr lang="zh-CN" altLang="en-US" sz="1200" b="0" i="0" kern="1200" dirty="0" smtClean="0">
                <a:solidFill>
                  <a:schemeClr val="tx1"/>
                </a:solidFill>
                <a:latin typeface="+mn-lt"/>
                <a:ea typeface="+mn-ea"/>
                <a:cs typeface="+mn-cs"/>
              </a:rPr>
              <a:t>文章，从多个角度向市场介绍编制股票价格指数的基本思路和通行做法，以加深市场对指数编制的理解。本文聚焦于聚焦于股票指数样本数量确定方法。</a:t>
            </a:r>
          </a:p>
          <a:p>
            <a:r>
              <a:rPr lang="zh-CN" altLang="en-US" sz="1200" b="0" i="0" kern="1200" dirty="0" smtClean="0">
                <a:solidFill>
                  <a:schemeClr val="tx1"/>
                </a:solidFill>
                <a:latin typeface="+mn-lt"/>
                <a:ea typeface="+mn-ea"/>
                <a:cs typeface="+mn-cs"/>
              </a:rPr>
              <a:t>从样本数量确定的角度来看，指数编制主要有两种方法：一种是固定样本数量法，另一种是开放式（不固定）样本数量法。其中，开放式样本数量法主要包括全样本法和市值覆盖法。</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固定样本数量法</a:t>
            </a:r>
            <a:r>
              <a:rPr lang="zh-CN" altLang="en-US" sz="1200" b="0" i="0" kern="1200" dirty="0" smtClean="0">
                <a:solidFill>
                  <a:schemeClr val="tx1"/>
                </a:solidFill>
                <a:latin typeface="+mn-lt"/>
                <a:ea typeface="+mn-ea"/>
                <a:cs typeface="+mn-cs"/>
              </a:rPr>
              <a:t>主要运用于成份指数，它是依据代表性原则选取样本空间内的部分固定数量股票为样本。该方法的特点是指数样本数相对稳定，无论采取定期还是非定期的调整方式，其调样频率和样本周转率相对较低。典型的采用固定样本数量方法的指数包括标普</a:t>
            </a:r>
            <a:r>
              <a:rPr lang="en-US" altLang="zh-CN" sz="1200" b="0" i="0" kern="1200" dirty="0" smtClean="0">
                <a:solidFill>
                  <a:schemeClr val="tx1"/>
                </a:solidFill>
                <a:latin typeface="+mn-lt"/>
                <a:ea typeface="+mn-ea"/>
                <a:cs typeface="+mn-cs"/>
              </a:rPr>
              <a:t>500</a:t>
            </a:r>
            <a:r>
              <a:rPr lang="zh-CN" altLang="en-US" sz="1200" b="0" i="0" kern="1200" dirty="0" smtClean="0">
                <a:solidFill>
                  <a:schemeClr val="tx1"/>
                </a:solidFill>
                <a:latin typeface="+mn-lt"/>
                <a:ea typeface="+mn-ea"/>
                <a:cs typeface="+mn-cs"/>
              </a:rPr>
              <a:t>、沪深</a:t>
            </a:r>
            <a:r>
              <a:rPr lang="en-US" altLang="zh-CN" sz="1200" b="0" i="0" kern="1200" dirty="0" smtClean="0">
                <a:solidFill>
                  <a:schemeClr val="tx1"/>
                </a:solidFill>
                <a:latin typeface="+mn-lt"/>
                <a:ea typeface="+mn-ea"/>
                <a:cs typeface="+mn-cs"/>
              </a:rPr>
              <a:t>300</a:t>
            </a:r>
            <a:r>
              <a:rPr lang="zh-CN" altLang="en-US" sz="1200" b="0" i="0" kern="1200" dirty="0" smtClean="0">
                <a:solidFill>
                  <a:schemeClr val="tx1"/>
                </a:solidFill>
                <a:latin typeface="+mn-lt"/>
                <a:ea typeface="+mn-ea"/>
                <a:cs typeface="+mn-cs"/>
              </a:rPr>
              <a:t>等成份指数。</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开放式样本数量法</a:t>
            </a:r>
            <a:r>
              <a:rPr lang="zh-CN" altLang="en-US" sz="1200" b="0" i="0" kern="1200" dirty="0" smtClean="0">
                <a:solidFill>
                  <a:schemeClr val="tx1"/>
                </a:solidFill>
                <a:latin typeface="+mn-lt"/>
                <a:ea typeface="+mn-ea"/>
                <a:cs typeface="+mn-cs"/>
              </a:rPr>
              <a:t>主要运用于综合指数，相比固定样本更具有全面性，同时样本分布更均衡，但也面临调样频率和样本周转率高等问题。开放式样本数量法主要包含两类：一是全样本方法，例如上证综指；二是市值覆盖标准方法，目前三板成指和三板做市两只指数均采取市值覆盖</a:t>
            </a:r>
            <a:r>
              <a:rPr lang="en-US" altLang="zh-CN" sz="1200" b="0" i="0" kern="1200" dirty="0" smtClean="0">
                <a:solidFill>
                  <a:schemeClr val="tx1"/>
                </a:solidFill>
                <a:latin typeface="+mn-lt"/>
                <a:ea typeface="+mn-ea"/>
                <a:cs typeface="+mn-cs"/>
              </a:rPr>
              <a:t>85%</a:t>
            </a:r>
            <a:r>
              <a:rPr lang="zh-CN" altLang="en-US" sz="1200" b="0" i="0" kern="1200" dirty="0" smtClean="0">
                <a:solidFill>
                  <a:schemeClr val="tx1"/>
                </a:solidFill>
                <a:latin typeface="+mn-lt"/>
                <a:ea typeface="+mn-ea"/>
                <a:cs typeface="+mn-cs"/>
              </a:rPr>
              <a:t>的方法进行选样。</a:t>
            </a:r>
            <a:endParaRPr lang="en-US" altLang="zh-CN" sz="1200" b="0" i="0" kern="1200" dirty="0" smtClean="0">
              <a:solidFill>
                <a:schemeClr val="tx1"/>
              </a:solidFill>
              <a:latin typeface="+mn-lt"/>
              <a:ea typeface="+mn-ea"/>
              <a:cs typeface="+mn-cs"/>
            </a:endParaRPr>
          </a:p>
          <a:p>
            <a:endParaRPr lang="en-US" altLang="zh-CN" sz="1200" b="0" i="0" kern="1200" dirty="0" smtClean="0">
              <a:solidFill>
                <a:schemeClr val="tx1"/>
              </a:solidFill>
              <a:latin typeface="+mn-lt"/>
              <a:ea typeface="+mn-ea"/>
              <a:cs typeface="+mn-cs"/>
            </a:endParaRPr>
          </a:p>
          <a:p>
            <a:r>
              <a:rPr lang="en-US" altLang="zh-CN" sz="1200" b="0" i="0" kern="1200" dirty="0" smtClean="0">
                <a:solidFill>
                  <a:schemeClr val="tx1"/>
                </a:solidFill>
                <a:latin typeface="+mn-lt"/>
                <a:ea typeface="+mn-ea"/>
                <a:cs typeface="+mn-cs"/>
              </a:rPr>
              <a:t>---------------------------------------------------------------</a:t>
            </a:r>
            <a:endParaRPr lang="zh-CN" altLang="en-US" sz="1200" b="0" i="0" kern="1200" dirty="0" smtClean="0">
              <a:solidFill>
                <a:schemeClr val="tx1"/>
              </a:solidFill>
              <a:latin typeface="+mn-lt"/>
              <a:ea typeface="+mn-ea"/>
              <a:cs typeface="+mn-cs"/>
            </a:endParaRPr>
          </a:p>
          <a:p>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股票指数小知识</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股票指数主要加权方法简介</a:t>
            </a:r>
          </a:p>
          <a:p>
            <a:pPr latinLnBrk="1"/>
            <a:r>
              <a:rPr lang="zh-CN" altLang="en-US" sz="1200" b="0" i="0" u="none" strike="noStrike" kern="1200" dirty="0" smtClean="0">
                <a:solidFill>
                  <a:schemeClr val="tx1"/>
                </a:solidFill>
                <a:latin typeface="+mn-lt"/>
                <a:ea typeface="+mn-ea"/>
                <a:cs typeface="+mn-cs"/>
              </a:rPr>
              <a:t>全国股转系统</a:t>
            </a:r>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2018-12-19</a:t>
            </a:r>
          </a:p>
          <a:p>
            <a:r>
              <a:rPr lang="zh-CN" altLang="en-US" sz="1200" b="1" i="0" kern="1200" dirty="0" smtClean="0">
                <a:solidFill>
                  <a:schemeClr val="tx1"/>
                </a:solidFill>
                <a:latin typeface="+mn-lt"/>
                <a:ea typeface="+mn-ea"/>
                <a:cs typeface="+mn-cs"/>
              </a:rPr>
              <a:t>股票指数小知识</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编者按</a:t>
            </a:r>
          </a:p>
          <a:p>
            <a:r>
              <a:rPr lang="zh-CN" altLang="en-US" sz="1200" b="0" i="0" kern="1200" dirty="0" smtClean="0">
                <a:solidFill>
                  <a:schemeClr val="tx1"/>
                </a:solidFill>
                <a:latin typeface="+mn-lt"/>
                <a:ea typeface="+mn-ea"/>
                <a:cs typeface="+mn-cs"/>
              </a:rPr>
              <a:t>为进一步丰富和完善市场指数体系，有效表征新三板市场的企业特征，满足市场多元化的投资需求，全国股转公司编制完成了新三板引领指数系列。近期，全国股转公司将陆续刊发</a:t>
            </a:r>
            <a:r>
              <a:rPr lang="zh-CN" altLang="en-US" sz="1200" b="1" i="0" kern="1200" dirty="0" smtClean="0">
                <a:solidFill>
                  <a:schemeClr val="tx1"/>
                </a:solidFill>
                <a:latin typeface="+mn-lt"/>
                <a:ea typeface="+mn-ea"/>
                <a:cs typeface="+mn-cs"/>
              </a:rPr>
              <a:t>“股票指数小知识”</a:t>
            </a:r>
            <a:r>
              <a:rPr lang="zh-CN" altLang="en-US" sz="1200" b="0" i="0" kern="1200" dirty="0" smtClean="0">
                <a:solidFill>
                  <a:schemeClr val="tx1"/>
                </a:solidFill>
                <a:latin typeface="+mn-lt"/>
                <a:ea typeface="+mn-ea"/>
                <a:cs typeface="+mn-cs"/>
              </a:rPr>
              <a:t>文章，从多个角度向市场介绍编制股票价格指数的基本思路和通行做法，以加深市场对指数编制的理解。本文聚焦于股票指数编制中的加权方法。</a:t>
            </a:r>
          </a:p>
          <a:p>
            <a:r>
              <a:rPr lang="zh-CN" altLang="en-US" sz="1200" b="0" i="0" kern="1200" dirty="0" smtClean="0">
                <a:solidFill>
                  <a:schemeClr val="tx1"/>
                </a:solidFill>
                <a:latin typeface="+mn-lt"/>
                <a:ea typeface="+mn-ea"/>
                <a:cs typeface="+mn-cs"/>
              </a:rPr>
              <a:t>目前股票指数中计算成份股权重的方法包括总市值加权、流通市值加权、等权重加权等。其中流通市值加权是被广泛采用的方法，总市值加权、等权重加权等方法使用范围较小。</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总市值加权</a:t>
            </a:r>
            <a:r>
              <a:rPr lang="zh-CN" altLang="en-US" sz="1200" b="0" i="0" kern="1200" dirty="0" smtClean="0">
                <a:solidFill>
                  <a:schemeClr val="tx1"/>
                </a:solidFill>
                <a:latin typeface="+mn-lt"/>
                <a:ea typeface="+mn-ea"/>
                <a:cs typeface="+mn-cs"/>
              </a:rPr>
              <a:t>是以指数成份股总市值计算权重的方法。其好处在于可以完整反映成份股的市场价值，有助于研究公司整体估值状况，但由于其可能包括一部分不能上市交易的股份，所以依据此方法设立的指数基金不能精确地反映标的可交易股份的特征，同时用于衡量基金经理的业绩时也有失偏颇。目前该方法使用范围不大，我国上证综指、深证综指是采用此种方法进行加权。</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流通市值加权</a:t>
            </a:r>
            <a:r>
              <a:rPr lang="zh-CN" altLang="en-US" sz="1200" b="0" i="0" kern="1200" dirty="0" smtClean="0">
                <a:solidFill>
                  <a:schemeClr val="tx1"/>
                </a:solidFill>
                <a:latin typeface="+mn-lt"/>
                <a:ea typeface="+mn-ea"/>
                <a:cs typeface="+mn-cs"/>
              </a:rPr>
              <a:t>是以指数成份股流通市值计算权重的方法。该方法仅考虑可交易股份的市值，进而准确地衡量了可投资股票的市值，且容易复制、便于追踪管理、追踪误差小，因此成为衡量可投资股票业绩表现和投资机会的优良标的，也成为衡量基金经理业绩的基准指标。流通市值加权方法中最重要的是自由流通市值加权，计算自由流通市值时需要剔除特定股东持有的股份，特定股东一般指董监高及其关联人、员工持股计划等。目前该方法被世界主要股票指数广泛采用。</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等权重加权</a:t>
            </a:r>
            <a:r>
              <a:rPr lang="zh-CN" altLang="en-US" sz="1200" b="0" i="0" kern="1200" dirty="0" smtClean="0">
                <a:solidFill>
                  <a:schemeClr val="tx1"/>
                </a:solidFill>
                <a:latin typeface="+mn-lt"/>
                <a:ea typeface="+mn-ea"/>
                <a:cs typeface="+mn-cs"/>
              </a:rPr>
              <a:t>是赋予每个指数成份股相同权重的加权方法。其好处在于可规避市值加权指数受到大市值股票走势左右的现象，更好地反应中小市值股票的趋势。目前该方法主要被一些指数基金产品采用，例如银华中证等权重</a:t>
            </a:r>
            <a:r>
              <a:rPr lang="en-US" altLang="zh-CN" sz="1200" b="0" i="0" kern="1200" dirty="0" smtClean="0">
                <a:solidFill>
                  <a:schemeClr val="tx1"/>
                </a:solidFill>
                <a:latin typeface="+mn-lt"/>
                <a:ea typeface="+mn-ea"/>
                <a:cs typeface="+mn-cs"/>
              </a:rPr>
              <a:t>90</a:t>
            </a:r>
            <a:r>
              <a:rPr lang="zh-CN" altLang="en-US" sz="1200" b="0" i="0" kern="1200" dirty="0" smtClean="0">
                <a:solidFill>
                  <a:schemeClr val="tx1"/>
                </a:solidFill>
                <a:latin typeface="+mn-lt"/>
                <a:ea typeface="+mn-ea"/>
                <a:cs typeface="+mn-cs"/>
              </a:rPr>
              <a:t>指数分级基金、大成标普</a:t>
            </a:r>
            <a:r>
              <a:rPr lang="en-US" altLang="zh-CN" sz="1200" b="0" i="0" kern="1200" dirty="0" smtClean="0">
                <a:solidFill>
                  <a:schemeClr val="tx1"/>
                </a:solidFill>
                <a:latin typeface="+mn-lt"/>
                <a:ea typeface="+mn-ea"/>
                <a:cs typeface="+mn-cs"/>
              </a:rPr>
              <a:t>500</a:t>
            </a:r>
            <a:r>
              <a:rPr lang="zh-CN" altLang="en-US" sz="1200" b="0" i="0" kern="1200" dirty="0" smtClean="0">
                <a:solidFill>
                  <a:schemeClr val="tx1"/>
                </a:solidFill>
                <a:latin typeface="+mn-lt"/>
                <a:ea typeface="+mn-ea"/>
                <a:cs typeface="+mn-cs"/>
              </a:rPr>
              <a:t>等权重基金等。</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除以上三种方法外，指数编制还有基本面加权、</a:t>
            </a:r>
            <a:r>
              <a:rPr lang="en-US" altLang="zh-CN" sz="1200" b="0" i="0" kern="1200" dirty="0" smtClean="0">
                <a:solidFill>
                  <a:schemeClr val="tx1"/>
                </a:solidFill>
                <a:latin typeface="+mn-lt"/>
                <a:ea typeface="+mn-ea"/>
                <a:cs typeface="+mn-cs"/>
              </a:rPr>
              <a:t>GDP</a:t>
            </a:r>
            <a:r>
              <a:rPr lang="zh-CN" altLang="en-US" sz="1200" b="0" i="0" kern="1200" dirty="0" smtClean="0">
                <a:solidFill>
                  <a:schemeClr val="tx1"/>
                </a:solidFill>
                <a:latin typeface="+mn-lt"/>
                <a:ea typeface="+mn-ea"/>
                <a:cs typeface="+mn-cs"/>
              </a:rPr>
              <a:t>加权和波动率加权等方法。</a:t>
            </a:r>
            <a:r>
              <a:rPr lang="zh-CN" altLang="en-US" sz="1200" b="1" i="0" kern="1200" dirty="0" smtClean="0">
                <a:solidFill>
                  <a:schemeClr val="tx1"/>
                </a:solidFill>
                <a:latin typeface="+mn-lt"/>
                <a:ea typeface="+mn-ea"/>
                <a:cs typeface="+mn-cs"/>
              </a:rPr>
              <a:t>基本面加权</a:t>
            </a:r>
            <a:r>
              <a:rPr lang="zh-CN" altLang="en-US" sz="1200" b="0" i="0" kern="1200" dirty="0" smtClean="0">
                <a:solidFill>
                  <a:schemeClr val="tx1"/>
                </a:solidFill>
                <a:latin typeface="+mn-lt"/>
                <a:ea typeface="+mn-ea"/>
                <a:cs typeface="+mn-cs"/>
              </a:rPr>
              <a:t>即根据股票公司的营业收入、现金流、净资产、分红等基本面指标计算股票权重，如中证锐联基本面</a:t>
            </a:r>
            <a:r>
              <a:rPr lang="en-US" altLang="zh-CN" sz="1200" b="0" i="0" kern="1200" dirty="0" smtClean="0">
                <a:solidFill>
                  <a:schemeClr val="tx1"/>
                </a:solidFill>
                <a:latin typeface="+mn-lt"/>
                <a:ea typeface="+mn-ea"/>
                <a:cs typeface="+mn-cs"/>
              </a:rPr>
              <a:t>50</a:t>
            </a:r>
            <a:r>
              <a:rPr lang="zh-CN" altLang="en-US" sz="1200" b="0" i="0" kern="1200" dirty="0" smtClean="0">
                <a:solidFill>
                  <a:schemeClr val="tx1"/>
                </a:solidFill>
                <a:latin typeface="+mn-lt"/>
                <a:ea typeface="+mn-ea"/>
                <a:cs typeface="+mn-cs"/>
              </a:rPr>
              <a:t>指数；</a:t>
            </a:r>
            <a:r>
              <a:rPr lang="en-US" altLang="zh-CN" sz="1200" b="1" i="0" kern="1200" dirty="0" smtClean="0">
                <a:solidFill>
                  <a:schemeClr val="tx1"/>
                </a:solidFill>
                <a:latin typeface="+mn-lt"/>
                <a:ea typeface="+mn-ea"/>
                <a:cs typeface="+mn-cs"/>
              </a:rPr>
              <a:t>GDP</a:t>
            </a:r>
            <a:r>
              <a:rPr lang="zh-CN" altLang="en-US" sz="1200" b="1" i="0" kern="1200" dirty="0" smtClean="0">
                <a:solidFill>
                  <a:schemeClr val="tx1"/>
                </a:solidFill>
                <a:latin typeface="+mn-lt"/>
                <a:ea typeface="+mn-ea"/>
                <a:cs typeface="+mn-cs"/>
              </a:rPr>
              <a:t>加权</a:t>
            </a:r>
            <a:r>
              <a:rPr lang="zh-CN" altLang="en-US" sz="1200" b="0" i="0" kern="1200" dirty="0" smtClean="0">
                <a:solidFill>
                  <a:schemeClr val="tx1"/>
                </a:solidFill>
                <a:latin typeface="+mn-lt"/>
                <a:ea typeface="+mn-ea"/>
                <a:cs typeface="+mn-cs"/>
              </a:rPr>
              <a:t>即根据成份股所属国家</a:t>
            </a:r>
            <a:r>
              <a:rPr lang="en-US" altLang="zh-CN" sz="1200" b="0" i="0" kern="1200" dirty="0" smtClean="0">
                <a:solidFill>
                  <a:schemeClr val="tx1"/>
                </a:solidFill>
                <a:latin typeface="+mn-lt"/>
                <a:ea typeface="+mn-ea"/>
                <a:cs typeface="+mn-cs"/>
              </a:rPr>
              <a:t>GDP</a:t>
            </a:r>
            <a:r>
              <a:rPr lang="zh-CN" altLang="en-US" sz="1200" b="0" i="0" kern="1200" dirty="0" smtClean="0">
                <a:solidFill>
                  <a:schemeClr val="tx1"/>
                </a:solidFill>
                <a:latin typeface="+mn-lt"/>
                <a:ea typeface="+mn-ea"/>
                <a:cs typeface="+mn-cs"/>
              </a:rPr>
              <a:t>计算成份股权重，主要用于国际指数；</a:t>
            </a:r>
            <a:r>
              <a:rPr lang="zh-CN" altLang="en-US" sz="1200" b="1" i="0" kern="1200" dirty="0" smtClean="0">
                <a:solidFill>
                  <a:schemeClr val="tx1"/>
                </a:solidFill>
                <a:latin typeface="+mn-lt"/>
                <a:ea typeface="+mn-ea"/>
                <a:cs typeface="+mn-cs"/>
              </a:rPr>
              <a:t>波动率加权</a:t>
            </a:r>
            <a:r>
              <a:rPr lang="zh-CN" altLang="en-US" sz="1200" b="0" i="0" kern="1200" dirty="0" smtClean="0">
                <a:solidFill>
                  <a:schemeClr val="tx1"/>
                </a:solidFill>
                <a:latin typeface="+mn-lt"/>
                <a:ea typeface="+mn-ea"/>
                <a:cs typeface="+mn-cs"/>
              </a:rPr>
              <a:t>即根据成份股的历史波动率计算权重，如标普</a:t>
            </a:r>
            <a:r>
              <a:rPr lang="en-US" altLang="zh-CN" sz="1200" b="0" i="0" kern="1200" dirty="0" smtClean="0">
                <a:solidFill>
                  <a:schemeClr val="tx1"/>
                </a:solidFill>
                <a:latin typeface="+mn-lt"/>
                <a:ea typeface="+mn-ea"/>
                <a:cs typeface="+mn-cs"/>
              </a:rPr>
              <a:t>500</a:t>
            </a:r>
            <a:r>
              <a:rPr lang="zh-CN" altLang="en-US" sz="1200" b="0" i="0" kern="1200" dirty="0" smtClean="0">
                <a:solidFill>
                  <a:schemeClr val="tx1"/>
                </a:solidFill>
                <a:latin typeface="+mn-lt"/>
                <a:ea typeface="+mn-ea"/>
                <a:cs typeface="+mn-cs"/>
              </a:rPr>
              <a:t>低波动率指数。</a:t>
            </a:r>
          </a:p>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p:spPr>
      </p:sp>
      <p:sp>
        <p:nvSpPr>
          <p:cNvPr id="153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53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3DE0AB-A83E-4D72-9F41-DC2209C7CA32}" type="slidenum">
              <a:rPr lang="zh-CN" altLang="en-US" smtClean="0">
                <a:latin typeface="Arial" charset="0"/>
              </a:rPr>
              <a:pPr/>
              <a:t>2</a:t>
            </a:fld>
            <a:endParaRPr lang="zh-CN" altLang="en-US">
              <a:latin typeface="Arial" charset="0"/>
            </a:endParaRPr>
          </a:p>
        </p:txBody>
      </p:sp>
    </p:spTree>
    <p:extLst>
      <p:ext uri="{BB962C8B-B14F-4D97-AF65-F5344CB8AC3E}">
        <p14:creationId xmlns:p14="http://schemas.microsoft.com/office/powerpoint/2010/main" xmlns="" val="1014556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三板活跃除了要求挂牌以来有成交，还要求审核区间内盘中交易天数不少于可交易天数的三分之一</a:t>
            </a:r>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股票指数小知识</a:t>
            </a:r>
            <a:r>
              <a:rPr lang="en-US" altLang="zh-CN" sz="1200" b="0" i="0" kern="1200" dirty="0" smtClean="0">
                <a:solidFill>
                  <a:schemeClr val="tx1"/>
                </a:solidFill>
                <a:latin typeface="+mn-lt"/>
                <a:ea typeface="+mn-ea"/>
                <a:cs typeface="+mn-cs"/>
              </a:rPr>
              <a:t>】</a:t>
            </a:r>
            <a:r>
              <a:rPr lang="zh-CN" altLang="en-US" sz="1200" b="0" i="0" kern="1200" dirty="0" smtClean="0">
                <a:solidFill>
                  <a:schemeClr val="tx1"/>
                </a:solidFill>
                <a:latin typeface="+mn-lt"/>
                <a:ea typeface="+mn-ea"/>
                <a:cs typeface="+mn-cs"/>
              </a:rPr>
              <a:t>股票指数的重要性</a:t>
            </a:r>
          </a:p>
          <a:p>
            <a:pPr latinLnBrk="1"/>
            <a:r>
              <a:rPr lang="zh-CN" altLang="en-US" sz="1200" b="0" i="0" u="none" strike="noStrike" kern="1200" dirty="0" smtClean="0">
                <a:solidFill>
                  <a:schemeClr val="tx1"/>
                </a:solidFill>
                <a:latin typeface="+mn-lt"/>
                <a:ea typeface="+mn-ea"/>
                <a:cs typeface="+mn-cs"/>
              </a:rPr>
              <a:t>全国股转系统</a:t>
            </a:r>
            <a:r>
              <a:rPr lang="zh-CN" altLang="en-US" sz="1200" b="0" i="0" kern="120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2018-12-12</a:t>
            </a:r>
          </a:p>
          <a:p>
            <a:r>
              <a:rPr lang="zh-CN" altLang="en-US" sz="1200" b="1" i="0" kern="1200" dirty="0" smtClean="0">
                <a:solidFill>
                  <a:schemeClr val="tx1"/>
                </a:solidFill>
                <a:latin typeface="+mn-lt"/>
                <a:ea typeface="+mn-ea"/>
                <a:cs typeface="+mn-cs"/>
              </a:rPr>
              <a:t>股票指数小知识</a:t>
            </a:r>
            <a:endParaRPr lang="zh-CN" altLang="en-US" sz="1200" b="0" i="0" kern="1200" dirty="0" smtClean="0">
              <a:solidFill>
                <a:schemeClr val="tx1"/>
              </a:solidFill>
              <a:latin typeface="+mn-lt"/>
              <a:ea typeface="+mn-ea"/>
              <a:cs typeface="+mn-cs"/>
            </a:endParaRPr>
          </a:p>
          <a:p>
            <a:r>
              <a:rPr lang="zh-CN" altLang="en-US" sz="1200" b="0" i="0" kern="1200" dirty="0" smtClean="0">
                <a:solidFill>
                  <a:schemeClr val="tx1"/>
                </a:solidFill>
                <a:latin typeface="+mn-lt"/>
                <a:ea typeface="+mn-ea"/>
                <a:cs typeface="+mn-cs"/>
              </a:rPr>
              <a:t>编者按</a:t>
            </a:r>
          </a:p>
          <a:p>
            <a:r>
              <a:rPr lang="zh-CN" altLang="en-US" sz="1200" b="0" i="0" kern="1200" dirty="0" smtClean="0">
                <a:solidFill>
                  <a:schemeClr val="tx1"/>
                </a:solidFill>
                <a:latin typeface="+mn-lt"/>
                <a:ea typeface="+mn-ea"/>
                <a:cs typeface="+mn-cs"/>
              </a:rPr>
              <a:t>为进一步丰富和完善市场指数体系，有效表征新三板市场的企业特征，满足市场多元化的投资需求，全国股转公司编制完成了新三板引领指数系列。近期，全国股转公司将陆续刊发</a:t>
            </a:r>
            <a:r>
              <a:rPr lang="zh-CN" altLang="en-US" sz="1200" b="1" i="0" kern="1200" dirty="0" smtClean="0">
                <a:solidFill>
                  <a:schemeClr val="tx1"/>
                </a:solidFill>
                <a:latin typeface="+mn-lt"/>
                <a:ea typeface="+mn-ea"/>
                <a:cs typeface="+mn-cs"/>
              </a:rPr>
              <a:t>“股票指数小知识”</a:t>
            </a:r>
            <a:r>
              <a:rPr lang="zh-CN" altLang="en-US" sz="1200" b="0" i="0" kern="1200" dirty="0" smtClean="0">
                <a:solidFill>
                  <a:schemeClr val="tx1"/>
                </a:solidFill>
                <a:latin typeface="+mn-lt"/>
                <a:ea typeface="+mn-ea"/>
                <a:cs typeface="+mn-cs"/>
              </a:rPr>
              <a:t>文章，从多个角度向市场介绍编制股票价格指数的基本思路和通行做法，以加深市场对指数编制的理解。本文聚焦于编制股票指数的重要性。</a:t>
            </a:r>
          </a:p>
          <a:p>
            <a:r>
              <a:rPr lang="zh-CN" altLang="en-US" sz="1200" b="0" i="0" kern="1200" dirty="0" smtClean="0">
                <a:solidFill>
                  <a:schemeClr val="tx1"/>
                </a:solidFill>
                <a:latin typeface="+mn-lt"/>
                <a:ea typeface="+mn-ea"/>
                <a:cs typeface="+mn-cs"/>
              </a:rPr>
              <a:t>从全球范围看，编制股票指数是各资本市场通行的做法，具有重要意义。股票指数是反映经济发展的“晴雨表”，能够表征股票市场整体运行状况和典型公司特征，可引导市场投资和金融产品创新。具体如下：</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一是经济发展的“晴雨表”。</a:t>
            </a:r>
            <a:r>
              <a:rPr lang="zh-CN" altLang="en-US" sz="1200" b="0" i="0" kern="1200" dirty="0" smtClean="0">
                <a:solidFill>
                  <a:schemeClr val="tx1"/>
                </a:solidFill>
                <a:latin typeface="+mn-lt"/>
                <a:ea typeface="+mn-ea"/>
                <a:cs typeface="+mn-cs"/>
              </a:rPr>
              <a:t>股票指数编制的最初目的是为反映整个股票市场的价格总体变化情况和趋势，一定程度上能够代表企业、行业、宏观经济的发展状况，对整个经济发展状况具有指导和表征作用，是国民经济的“晴雨表”。</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二是反映具有共同典型特征企业的价值。</a:t>
            </a:r>
            <a:r>
              <a:rPr lang="zh-CN" altLang="en-US" sz="1200" b="0" i="0" kern="1200" dirty="0" smtClean="0">
                <a:solidFill>
                  <a:schemeClr val="tx1"/>
                </a:solidFill>
                <a:latin typeface="+mn-lt"/>
                <a:ea typeface="+mn-ea"/>
                <a:cs typeface="+mn-cs"/>
              </a:rPr>
              <a:t>通过不同的选样与编制方法，股票指数能够将一些具备共同典型特征的企业筛选出来，以期该指数的走势能够反映具备这种典型特征企业的整体发展状况，例如规模指数、行业指数、风格指数、主题指数、策略指数等。</a:t>
            </a:r>
          </a:p>
          <a:p>
            <a:r>
              <a:rPr lang="zh-CN" altLang="en-US" sz="1200" b="0" i="0" kern="1200" dirty="0" smtClean="0">
                <a:solidFill>
                  <a:schemeClr val="tx1"/>
                </a:solidFill>
                <a:latin typeface="+mn-lt"/>
                <a:ea typeface="+mn-ea"/>
                <a:cs typeface="+mn-cs"/>
              </a:rPr>
              <a:t/>
            </a:r>
            <a:br>
              <a:rPr lang="zh-CN" altLang="en-US" sz="1200" b="0" i="0" kern="1200" dirty="0" smtClean="0">
                <a:solidFill>
                  <a:schemeClr val="tx1"/>
                </a:solidFill>
                <a:latin typeface="+mn-lt"/>
                <a:ea typeface="+mn-ea"/>
                <a:cs typeface="+mn-cs"/>
              </a:rPr>
            </a:br>
            <a:endParaRPr lang="zh-CN" altLang="en-US" sz="1200" b="0" i="0" kern="1200" dirty="0" smtClean="0">
              <a:solidFill>
                <a:schemeClr val="tx1"/>
              </a:solidFill>
              <a:latin typeface="+mn-lt"/>
              <a:ea typeface="+mn-ea"/>
              <a:cs typeface="+mn-cs"/>
            </a:endParaRPr>
          </a:p>
          <a:p>
            <a:r>
              <a:rPr lang="zh-CN" altLang="en-US" sz="1200" b="1" i="0" kern="1200" dirty="0" smtClean="0">
                <a:solidFill>
                  <a:schemeClr val="tx1"/>
                </a:solidFill>
                <a:latin typeface="+mn-lt"/>
                <a:ea typeface="+mn-ea"/>
                <a:cs typeface="+mn-cs"/>
              </a:rPr>
              <a:t>三是引导市场投资和产品创新。</a:t>
            </a:r>
            <a:r>
              <a:rPr lang="zh-CN" altLang="en-US" sz="1200" b="0" i="0" kern="1200" dirty="0" smtClean="0">
                <a:solidFill>
                  <a:schemeClr val="tx1"/>
                </a:solidFill>
                <a:latin typeface="+mn-lt"/>
                <a:ea typeface="+mn-ea"/>
                <a:cs typeface="+mn-cs"/>
              </a:rPr>
              <a:t>股票指数可用不同维度的标准筛选出市场优质企业，不仅便于投资者追踪、复制和分散化投资，同时降低了投资者信息搜集成本，可引导投资者进行价值投资。另外，基于股票指数可开发指数产品及相应的衍生品，可进一步丰富市场产品，满足投资者差异化投资需求。</a:t>
            </a:r>
          </a:p>
          <a:p>
            <a:r>
              <a:rPr lang="zh-CN" altLang="en-US" dirty="0" smtClean="0"/>
              <a:t/>
            </a:r>
            <a:br>
              <a:rPr lang="zh-CN" altLang="en-US" dirty="0" smtClean="0"/>
            </a:br>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28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p:spPr>
      </p:sp>
      <p:sp>
        <p:nvSpPr>
          <p:cNvPr id="153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53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3DE0AB-A83E-4D72-9F41-DC2209C7CA32}" type="slidenum">
              <a:rPr lang="zh-CN" altLang="en-US" smtClean="0">
                <a:latin typeface="Arial" charset="0"/>
              </a:rPr>
              <a:pPr/>
              <a:t>29</a:t>
            </a:fld>
            <a:endParaRPr lang="zh-CN" altLang="en-US">
              <a:latin typeface="Arial" charset="0"/>
            </a:endParaRPr>
          </a:p>
        </p:txBody>
      </p:sp>
    </p:spTree>
    <p:extLst>
      <p:ext uri="{BB962C8B-B14F-4D97-AF65-F5344CB8AC3E}">
        <p14:creationId xmlns:p14="http://schemas.microsoft.com/office/powerpoint/2010/main" xmlns="" val="10145566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30</a:t>
            </a:fld>
            <a:endParaRPr lang="zh-CN" altLang="en-US"/>
          </a:p>
        </p:txBody>
      </p:sp>
    </p:spTree>
    <p:extLst>
      <p:ext uri="{BB962C8B-B14F-4D97-AF65-F5344CB8AC3E}">
        <p14:creationId xmlns:p14="http://schemas.microsoft.com/office/powerpoint/2010/main" xmlns="" val="4237422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E180530B-FC26-4161-8C65-3685F3F3D31B}" type="slidenum">
              <a:rPr lang="zh-CN" altLang="en-US" smtClean="0"/>
              <a:pPr eaLnBrk="1" hangingPunct="1"/>
              <a:t>32</a:t>
            </a:fld>
            <a:endParaRPr lang="zh-CN" altLang="en-US" smtClean="0"/>
          </a:p>
        </p:txBody>
      </p:sp>
    </p:spTree>
    <p:extLst>
      <p:ext uri="{BB962C8B-B14F-4D97-AF65-F5344CB8AC3E}">
        <p14:creationId xmlns:p14="http://schemas.microsoft.com/office/powerpoint/2010/main" xmlns="" val="1201897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p:spPr>
      </p:sp>
      <p:sp>
        <p:nvSpPr>
          <p:cNvPr id="153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53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3DE0AB-A83E-4D72-9F41-DC2209C7CA32}" type="slidenum">
              <a:rPr lang="zh-CN" altLang="en-US" smtClean="0">
                <a:latin typeface="Arial" charset="0"/>
              </a:rPr>
              <a:pPr/>
              <a:t>3</a:t>
            </a:fld>
            <a:endParaRPr lang="zh-CN" altLang="en-US">
              <a:latin typeface="Arial" charset="0"/>
            </a:endParaRPr>
          </a:p>
        </p:txBody>
      </p:sp>
    </p:spTree>
    <p:extLst>
      <p:ext uri="{BB962C8B-B14F-4D97-AF65-F5344CB8AC3E}">
        <p14:creationId xmlns:p14="http://schemas.microsoft.com/office/powerpoint/2010/main" xmlns="" val="1014556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4AD5CF89-DEBF-4F04-A6EA-2CB537BF2EB2}" type="slidenum">
              <a:rPr lang="zh-CN" altLang="en-US" smtClean="0"/>
              <a:pPr eaLnBrk="1" hangingPunct="1"/>
              <a:t>41</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p:spPr>
      </p:sp>
      <p:sp>
        <p:nvSpPr>
          <p:cNvPr id="153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53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3DE0AB-A83E-4D72-9F41-DC2209C7CA32}" type="slidenum">
              <a:rPr lang="zh-CN" altLang="en-US" smtClean="0">
                <a:latin typeface="Arial" charset="0"/>
              </a:rPr>
              <a:pPr/>
              <a:t>5</a:t>
            </a:fld>
            <a:endParaRPr lang="zh-CN" altLang="en-US">
              <a:latin typeface="Arial" charset="0"/>
            </a:endParaRPr>
          </a:p>
        </p:txBody>
      </p:sp>
    </p:spTree>
    <p:extLst>
      <p:ext uri="{BB962C8B-B14F-4D97-AF65-F5344CB8AC3E}">
        <p14:creationId xmlns:p14="http://schemas.microsoft.com/office/powerpoint/2010/main" xmlns="" val="1014556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A34F52-2198-4B33-AC81-1CF5CB57D07D}" type="slidenum">
              <a:rPr lang="zh-CN" altLang="en-US" smtClean="0"/>
              <a:pPr>
                <a:defRPr/>
              </a:pPr>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701925" y="509588"/>
            <a:ext cx="4527550" cy="2547937"/>
          </a:xfrm>
        </p:spPr>
      </p:sp>
      <p:sp>
        <p:nvSpPr>
          <p:cNvPr id="3" name="备注占位符 2"/>
          <p:cNvSpPr>
            <a:spLocks noGrp="1"/>
          </p:cNvSpPr>
          <p:nvPr>
            <p:ph type="body" idx="1"/>
          </p:nvPr>
        </p:nvSpPr>
        <p:spPr/>
        <p:txBody>
          <a:bodyPr/>
          <a:lstStyle/>
          <a:p>
            <a:r>
              <a:rPr lang="zh-CN" altLang="en-US" dirty="0" smtClean="0"/>
              <a:t>接下来，为大家介绍一下全国股转系统的转让方式总体框架。</a:t>
            </a:r>
            <a:endParaRPr lang="en-US" altLang="zh-CN" dirty="0" smtClean="0"/>
          </a:p>
          <a:p>
            <a:r>
              <a:rPr lang="zh-CN" altLang="en-US" dirty="0" smtClean="0"/>
              <a:t>全国股转系统的股票交易采用电子化的集中交易方式，也即交易系统内交易。对于盘中交易方式，全国股转系统提供集合竞价和做市转让两种转让方式，挂牌公司可在两种转让方式中二选一作为盘中主交易方式。对于盘后交易，全国股转公司为所有挂牌公司配套提供协议转让方式。</a:t>
            </a:r>
            <a:endParaRPr lang="en-US" altLang="zh-CN" dirty="0" smtClean="0"/>
          </a:p>
          <a:p>
            <a:r>
              <a:rPr lang="zh-CN" altLang="en-US" dirty="0" smtClean="0"/>
              <a:t>同时，对于涉及收购、股份权益变动、引进外国战略投资者等具有特殊需求的股份转让，全国股转系统配套提供线下特定事项协议转让制度安排。对于满足条件的转让需求，转让双方可申请办理特定事项协议转让。关于特定事项协议转让的规则正在制定当中。</a:t>
            </a:r>
            <a:endParaRPr lang="zh-CN" altLang="en-US" dirty="0"/>
          </a:p>
        </p:txBody>
      </p:sp>
      <p:sp>
        <p:nvSpPr>
          <p:cNvPr id="4" name="灯片编号占位符 3"/>
          <p:cNvSpPr>
            <a:spLocks noGrp="1"/>
          </p:cNvSpPr>
          <p:nvPr>
            <p:ph type="sldNum" sz="quarter" idx="10"/>
          </p:nvPr>
        </p:nvSpPr>
        <p:spPr/>
        <p:txBody>
          <a:bodyPr/>
          <a:lstStyle/>
          <a:p>
            <a:fld id="{ED787E62-448C-46EE-B6A6-E723943AD96D}" type="slidenum">
              <a:rPr lang="zh-CN" altLang="en-US" smtClean="0"/>
              <a:pPr/>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xfrm>
            <a:off x="2701925" y="509588"/>
            <a:ext cx="4527550" cy="2547937"/>
          </a:xfrm>
          <a:noFill/>
          <a:ln>
            <a:solidFill>
              <a:srgbClr val="000000"/>
            </a:solidFill>
            <a:miter lim="800000"/>
            <a:headEnd/>
            <a:tailEnd/>
          </a:ln>
        </p:spPr>
      </p:sp>
      <p:sp>
        <p:nvSpPr>
          <p:cNvPr id="153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53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3DE0AB-A83E-4D72-9F41-DC2209C7CA32}" type="slidenum">
              <a:rPr lang="zh-CN" altLang="en-US" smtClean="0">
                <a:latin typeface="Arial" charset="0"/>
              </a:rPr>
              <a:pPr/>
              <a:t>11</a:t>
            </a:fld>
            <a:endParaRPr lang="zh-CN" altLang="en-US">
              <a:latin typeface="Arial" charset="0"/>
            </a:endParaRPr>
          </a:p>
        </p:txBody>
      </p:sp>
    </p:spTree>
    <p:extLst>
      <p:ext uri="{BB962C8B-B14F-4D97-AF65-F5344CB8AC3E}">
        <p14:creationId xmlns:p14="http://schemas.microsoft.com/office/powerpoint/2010/main" xmlns="" val="1014556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01A9598-1954-4906-8599-5D8440F57712}"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2FEB76A-416C-42C3-A4B8-0A4C2564666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2B1DF17-2B64-4DBD-AF74-150AF45CC045}"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F6B561E-10F1-4606-BC02-6DDCCEBBFA30}"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DFC52D2-14E0-4A45-B794-C3169CF1DB41}"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9951CD9-11AD-4629-89D7-023C439AAD52}"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97A1D90B-31A9-4DF6-A13A-CDCB48C77EB8}"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89DDD7A-3A65-4274-AF53-736C7496AEBA}"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ECEAD1FB-0249-4071-B000-5D78FC0B32AF}"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DA2BC82-8B9E-4AFC-9A84-C3A872E7E8A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36D5998-74D3-43F4-B476-2AA9B7A79298}"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8"/>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9D6149FE-ECB6-41D1-B23D-2A702879979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2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3.jpeg"/><Relationship Id="rId4" Type="http://schemas.openxmlformats.org/officeDocument/2006/relationships/image" Target="../media/image12.jpeg"/></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3.jpeg"/><Relationship Id="rId4" Type="http://schemas.openxmlformats.org/officeDocument/2006/relationships/image" Target="../media/image12.jpeg"/></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3.jpeg"/><Relationship Id="rId4" Type="http://schemas.openxmlformats.org/officeDocument/2006/relationships/image" Target="../media/image12.jpeg"/></Relationships>
</file>

<file path=ppt/slides/_rels/slide3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png"/></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Layout" Target="../diagrams/layout4.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diagramData" Target="../diagrams/data4.xml"/><Relationship Id="rId2" Type="http://schemas.openxmlformats.org/officeDocument/2006/relationships/diagramData" Target="../diagrams/data2.xml"/><Relationship Id="rId16" Type="http://schemas.microsoft.com/office/2007/relationships/diagramDrawing" Target="../diagrams/drawing4.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5" Type="http://schemas.openxmlformats.org/officeDocument/2006/relationships/diagramColors" Target="../diagrams/colors4.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8" descr="C:\Users\cchen\Desktop\图片1.jpg"/>
          <p:cNvPicPr>
            <a:picLocks noChangeAspect="1" noChangeArrowheads="1"/>
          </p:cNvPicPr>
          <p:nvPr/>
        </p:nvPicPr>
        <p:blipFill>
          <a:blip r:embed="rId3" cstate="print"/>
          <a:srcRect/>
          <a:stretch>
            <a:fillRect/>
          </a:stretch>
        </p:blipFill>
        <p:spPr bwMode="auto">
          <a:xfrm>
            <a:off x="463550" y="2139553"/>
            <a:ext cx="8680450" cy="2633663"/>
          </a:xfrm>
          <a:prstGeom prst="rect">
            <a:avLst/>
          </a:prstGeom>
          <a:noFill/>
          <a:ln w="9525">
            <a:noFill/>
            <a:miter lim="800000"/>
            <a:headEnd/>
            <a:tailEnd/>
          </a:ln>
        </p:spPr>
      </p:pic>
      <p:sp>
        <p:nvSpPr>
          <p:cNvPr id="3075" name="Text Box 4"/>
          <p:cNvSpPr txBox="1">
            <a:spLocks noChangeArrowheads="1"/>
          </p:cNvSpPr>
          <p:nvPr/>
        </p:nvSpPr>
        <p:spPr bwMode="auto">
          <a:xfrm>
            <a:off x="774700" y="2331244"/>
            <a:ext cx="5329238" cy="1126462"/>
          </a:xfrm>
          <a:prstGeom prst="rect">
            <a:avLst/>
          </a:prstGeom>
          <a:noFill/>
          <a:ln w="9525">
            <a:noFill/>
            <a:miter lim="800000"/>
            <a:headEnd/>
            <a:tailEnd/>
          </a:ln>
        </p:spPr>
        <p:txBody>
          <a:bodyPr>
            <a:spAutoFit/>
          </a:bodyPr>
          <a:lstStyle/>
          <a:p>
            <a:pPr>
              <a:lnSpc>
                <a:spcPct val="120000"/>
              </a:lnSpc>
            </a:pPr>
            <a:r>
              <a:rPr lang="zh-CN" altLang="en-US" sz="2800" b="1" dirty="0" smtClean="0">
                <a:solidFill>
                  <a:srgbClr val="4D4D4D"/>
                </a:solidFill>
                <a:latin typeface="微软雅黑" pitchFamily="34" charset="-122"/>
                <a:ea typeface="微软雅黑" pitchFamily="34" charset="-122"/>
              </a:rPr>
              <a:t>新三板市场动态分析</a:t>
            </a:r>
          </a:p>
          <a:p>
            <a:pPr>
              <a:lnSpc>
                <a:spcPct val="120000"/>
              </a:lnSpc>
            </a:pPr>
            <a:endParaRPr lang="zh-CN" altLang="en-US" sz="2800" b="1" dirty="0">
              <a:latin typeface="楷体" pitchFamily="49" charset="-122"/>
              <a:ea typeface="楷体" pitchFamily="49" charset="-122"/>
            </a:endParaRPr>
          </a:p>
        </p:txBody>
      </p:sp>
      <p:pic>
        <p:nvPicPr>
          <p:cNvPr id="3078" name="Picture 8"/>
          <p:cNvPicPr>
            <a:picLocks noChangeAspect="1" noChangeArrowheads="1"/>
          </p:cNvPicPr>
          <p:nvPr/>
        </p:nvPicPr>
        <p:blipFill>
          <a:blip r:embed="rId4" cstate="print"/>
          <a:srcRect/>
          <a:stretch>
            <a:fillRect/>
          </a:stretch>
        </p:blipFill>
        <p:spPr bwMode="auto">
          <a:xfrm>
            <a:off x="0" y="1112044"/>
            <a:ext cx="9144000" cy="1027510"/>
          </a:xfrm>
          <a:prstGeom prst="rect">
            <a:avLst/>
          </a:prstGeom>
          <a:noFill/>
          <a:ln w="9525">
            <a:noFill/>
            <a:miter lim="800000"/>
            <a:headEnd/>
            <a:tailEnd/>
          </a:ln>
        </p:spPr>
      </p:pic>
      <p:sp>
        <p:nvSpPr>
          <p:cNvPr id="3079" name="Text Box 9"/>
          <p:cNvSpPr txBox="1">
            <a:spLocks noChangeArrowheads="1"/>
          </p:cNvSpPr>
          <p:nvPr/>
        </p:nvSpPr>
        <p:spPr bwMode="auto">
          <a:xfrm>
            <a:off x="755650" y="1545431"/>
            <a:ext cx="6265863" cy="646331"/>
          </a:xfrm>
          <a:prstGeom prst="rect">
            <a:avLst/>
          </a:prstGeom>
          <a:noFill/>
          <a:ln w="9525">
            <a:noFill/>
            <a:miter lim="800000"/>
            <a:headEnd/>
            <a:tailEnd/>
          </a:ln>
        </p:spPr>
        <p:txBody>
          <a:bodyPr>
            <a:spAutoFit/>
          </a:bodyPr>
          <a:lstStyle/>
          <a:p>
            <a:r>
              <a:rPr lang="en-US" altLang="zh-CN">
                <a:solidFill>
                  <a:schemeClr val="bg1"/>
                </a:solidFill>
              </a:rPr>
              <a:t>China Securities Depository </a:t>
            </a:r>
          </a:p>
          <a:p>
            <a:r>
              <a:rPr lang="en-US" altLang="zh-CN">
                <a:solidFill>
                  <a:schemeClr val="bg1"/>
                </a:solidFill>
              </a:rPr>
              <a:t>and Clearing Corporation Limited</a:t>
            </a:r>
          </a:p>
        </p:txBody>
      </p:sp>
      <p:pic>
        <p:nvPicPr>
          <p:cNvPr id="3080" name="Picture 9" descr="D:\2015.1.23\中国结算VI系统(2015.3)\主标-透明背景.png"/>
          <p:cNvPicPr>
            <a:picLocks noChangeAspect="1" noChangeArrowheads="1"/>
          </p:cNvPicPr>
          <p:nvPr/>
        </p:nvPicPr>
        <p:blipFill>
          <a:blip r:embed="rId5" cstate="print"/>
          <a:srcRect/>
          <a:stretch>
            <a:fillRect/>
          </a:stretch>
        </p:blipFill>
        <p:spPr bwMode="auto">
          <a:xfrm>
            <a:off x="6264275" y="250032"/>
            <a:ext cx="2628900" cy="884635"/>
          </a:xfrm>
          <a:prstGeom prst="rect">
            <a:avLst/>
          </a:prstGeom>
          <a:noFill/>
          <a:ln w="9525">
            <a:noFill/>
            <a:miter lim="800000"/>
            <a:headEnd/>
            <a:tailEnd/>
          </a:ln>
        </p:spPr>
      </p:pic>
      <p:sp>
        <p:nvSpPr>
          <p:cNvPr id="9" name="Text Box 5"/>
          <p:cNvSpPr txBox="1">
            <a:spLocks noChangeArrowheads="1"/>
          </p:cNvSpPr>
          <p:nvPr/>
        </p:nvSpPr>
        <p:spPr bwMode="auto">
          <a:xfrm>
            <a:off x="827585" y="4461961"/>
            <a:ext cx="2016125" cy="246221"/>
          </a:xfrm>
          <a:prstGeom prst="rect">
            <a:avLst/>
          </a:prstGeom>
          <a:noFill/>
          <a:ln w="9525">
            <a:noFill/>
            <a:miter lim="800000"/>
            <a:headEnd/>
            <a:tailEnd/>
          </a:ln>
        </p:spPr>
        <p:txBody>
          <a:bodyPr>
            <a:spAutoFit/>
          </a:bodyPr>
          <a:lstStyle/>
          <a:p>
            <a:pPr>
              <a:spcBef>
                <a:spcPct val="50000"/>
              </a:spcBef>
            </a:pPr>
            <a:r>
              <a:rPr lang="en-US" altLang="zh-CN" sz="1000" b="1" dirty="0">
                <a:solidFill>
                  <a:srgbClr val="4D4D4D"/>
                </a:solidFill>
              </a:rPr>
              <a:t>www.chinaclear.cn </a:t>
            </a:r>
          </a:p>
        </p:txBody>
      </p:sp>
      <p:sp>
        <p:nvSpPr>
          <p:cNvPr id="10" name="Text Box 6">
            <a:extLst>
              <a:ext uri="{FF2B5EF4-FFF2-40B4-BE49-F238E27FC236}">
                <a16:creationId xmlns:a16="http://schemas.microsoft.com/office/drawing/2014/main" xmlns="" id="{BFC154C4-E787-4AC5-84F8-5A3750895DC7}"/>
              </a:ext>
            </a:extLst>
          </p:cNvPr>
          <p:cNvSpPr txBox="1">
            <a:spLocks noChangeArrowheads="1"/>
          </p:cNvSpPr>
          <p:nvPr/>
        </p:nvSpPr>
        <p:spPr bwMode="auto">
          <a:xfrm>
            <a:off x="785465" y="3775997"/>
            <a:ext cx="59467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400" b="1" dirty="0" smtClean="0">
                <a:solidFill>
                  <a:srgbClr val="5F5F5F"/>
                </a:solidFill>
                <a:latin typeface="楷体" pitchFamily="49" charset="-122"/>
                <a:ea typeface="楷体" pitchFamily="49" charset="-122"/>
              </a:rPr>
              <a:t>中国结算北京分公司信息服务部 丁蕊</a:t>
            </a:r>
            <a:endParaRPr lang="zh-CN" altLang="en-US" sz="1400" b="1" dirty="0">
              <a:solidFill>
                <a:srgbClr val="5F5F5F"/>
              </a:solidFill>
              <a:latin typeface="楷体" pitchFamily="49" charset="-122"/>
              <a:ea typeface="楷体" pitchFamily="49" charset="-122"/>
            </a:endParaRPr>
          </a:p>
        </p:txBody>
      </p:sp>
      <p:sp>
        <p:nvSpPr>
          <p:cNvPr id="11" name="Text Box 6">
            <a:extLst>
              <a:ext uri="{FF2B5EF4-FFF2-40B4-BE49-F238E27FC236}">
                <a16:creationId xmlns:a16="http://schemas.microsoft.com/office/drawing/2014/main" xmlns="" id="{57CDBF7C-1EE9-47A8-B079-72B033C5294C}"/>
              </a:ext>
            </a:extLst>
          </p:cNvPr>
          <p:cNvSpPr txBox="1">
            <a:spLocks noChangeArrowheads="1"/>
          </p:cNvSpPr>
          <p:nvPr/>
        </p:nvSpPr>
        <p:spPr bwMode="auto">
          <a:xfrm>
            <a:off x="827584" y="4083918"/>
            <a:ext cx="59467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400" b="1" dirty="0" smtClean="0">
                <a:solidFill>
                  <a:srgbClr val="5F5F5F"/>
                </a:solidFill>
                <a:latin typeface="楷体" panose="02010609060101010101" pitchFamily="49" charset="-122"/>
                <a:ea typeface="楷体" panose="02010609060101010101" pitchFamily="49" charset="-122"/>
              </a:rPr>
              <a:t>2019</a:t>
            </a:r>
            <a:r>
              <a:rPr lang="zh-CN" altLang="en-US" sz="1400" b="1" dirty="0" smtClean="0">
                <a:solidFill>
                  <a:srgbClr val="5F5F5F"/>
                </a:solidFill>
                <a:latin typeface="楷体" panose="02010609060101010101" pitchFamily="49" charset="-122"/>
                <a:ea typeface="楷体" panose="02010609060101010101" pitchFamily="49" charset="-122"/>
              </a:rPr>
              <a:t>年</a:t>
            </a:r>
            <a:r>
              <a:rPr lang="en-US" altLang="zh-CN" sz="1400" b="1" dirty="0" smtClean="0">
                <a:solidFill>
                  <a:srgbClr val="5F5F5F"/>
                </a:solidFill>
                <a:latin typeface="楷体" panose="02010609060101010101" pitchFamily="49" charset="-122"/>
                <a:ea typeface="楷体" panose="02010609060101010101" pitchFamily="49" charset="-122"/>
              </a:rPr>
              <a:t>5</a:t>
            </a:r>
            <a:r>
              <a:rPr lang="zh-CN" altLang="en-US" sz="1400" b="1" dirty="0" smtClean="0">
                <a:solidFill>
                  <a:srgbClr val="5F5F5F"/>
                </a:solidFill>
                <a:latin typeface="楷体" panose="02010609060101010101" pitchFamily="49" charset="-122"/>
                <a:ea typeface="楷体" panose="02010609060101010101" pitchFamily="49" charset="-122"/>
              </a:rPr>
              <a:t>月</a:t>
            </a:r>
            <a:r>
              <a:rPr lang="en-US" altLang="zh-CN" sz="1400" b="1" dirty="0" smtClean="0">
                <a:solidFill>
                  <a:srgbClr val="5F5F5F"/>
                </a:solidFill>
                <a:latin typeface="楷体" panose="02010609060101010101" pitchFamily="49" charset="-122"/>
                <a:ea typeface="楷体" panose="02010609060101010101" pitchFamily="49" charset="-122"/>
              </a:rPr>
              <a:t>·</a:t>
            </a:r>
            <a:r>
              <a:rPr lang="zh-CN" altLang="en-US" sz="1400" b="1" dirty="0" smtClean="0">
                <a:solidFill>
                  <a:srgbClr val="5F5F5F"/>
                </a:solidFill>
                <a:latin typeface="楷体" panose="02010609060101010101" pitchFamily="49" charset="-122"/>
                <a:ea typeface="楷体" panose="02010609060101010101" pitchFamily="49" charset="-122"/>
              </a:rPr>
              <a:t>深圳</a:t>
            </a:r>
            <a:endParaRPr lang="zh-CN" altLang="en-US" sz="1400" b="1" dirty="0">
              <a:solidFill>
                <a:srgbClr val="5F5F5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951570"/>
            <a:ext cx="4680520" cy="216024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latin typeface="楷体" pitchFamily="49" charset="-122"/>
              <a:ea typeface="楷体" pitchFamily="49" charset="-122"/>
            </a:endParaRPr>
          </a:p>
        </p:txBody>
      </p:sp>
      <p:sp>
        <p:nvSpPr>
          <p:cNvPr id="4" name="矩形 3"/>
          <p:cNvSpPr/>
          <p:nvPr/>
        </p:nvSpPr>
        <p:spPr>
          <a:xfrm>
            <a:off x="539552" y="1653648"/>
            <a:ext cx="2160240" cy="81009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itchFamily="49" charset="-122"/>
                <a:ea typeface="楷体" pitchFamily="49" charset="-122"/>
              </a:rPr>
              <a:t>集合竞价</a:t>
            </a:r>
            <a:endParaRPr lang="en-US" altLang="zh-CN" sz="2000" b="1" dirty="0" smtClean="0">
              <a:solidFill>
                <a:schemeClr val="tx1"/>
              </a:solidFill>
              <a:latin typeface="楷体" pitchFamily="49" charset="-122"/>
              <a:ea typeface="楷体" pitchFamily="49" charset="-122"/>
            </a:endParaRPr>
          </a:p>
          <a:p>
            <a:pPr algn="ctr"/>
            <a:r>
              <a:rPr lang="zh-CN" altLang="en-US" sz="1600" b="1" dirty="0" smtClean="0">
                <a:solidFill>
                  <a:schemeClr val="tx1"/>
                </a:solidFill>
                <a:latin typeface="楷体" pitchFamily="49" charset="-122"/>
                <a:ea typeface="楷体" pitchFamily="49" charset="-122"/>
              </a:rPr>
              <a:t>创新层：</a:t>
            </a:r>
            <a:r>
              <a:rPr lang="en-US" altLang="zh-CN" sz="1600" b="1" dirty="0" smtClean="0">
                <a:solidFill>
                  <a:schemeClr val="tx1"/>
                </a:solidFill>
                <a:latin typeface="楷体" pitchFamily="49" charset="-122"/>
                <a:ea typeface="楷体" pitchFamily="49" charset="-122"/>
              </a:rPr>
              <a:t>5</a:t>
            </a:r>
            <a:r>
              <a:rPr lang="zh-CN" altLang="en-US" sz="1600" b="1" dirty="0" smtClean="0">
                <a:solidFill>
                  <a:schemeClr val="tx1"/>
                </a:solidFill>
                <a:latin typeface="楷体" pitchFamily="49" charset="-122"/>
                <a:ea typeface="楷体" pitchFamily="49" charset="-122"/>
              </a:rPr>
              <a:t>次集合竞价基础层：</a:t>
            </a:r>
            <a:r>
              <a:rPr lang="en-US" altLang="zh-CN" sz="1600" b="1" dirty="0" smtClean="0">
                <a:solidFill>
                  <a:schemeClr val="tx1"/>
                </a:solidFill>
                <a:latin typeface="楷体" pitchFamily="49" charset="-122"/>
                <a:ea typeface="楷体" pitchFamily="49" charset="-122"/>
              </a:rPr>
              <a:t>1</a:t>
            </a:r>
            <a:r>
              <a:rPr lang="zh-CN" altLang="en-US" sz="1600" b="1" dirty="0" smtClean="0">
                <a:solidFill>
                  <a:schemeClr val="tx1"/>
                </a:solidFill>
                <a:latin typeface="楷体" pitchFamily="49" charset="-122"/>
                <a:ea typeface="楷体" pitchFamily="49" charset="-122"/>
              </a:rPr>
              <a:t>次集合竞价</a:t>
            </a:r>
            <a:endParaRPr lang="en-US" altLang="zh-CN" sz="1600" b="1" dirty="0" smtClean="0">
              <a:solidFill>
                <a:schemeClr val="tx1"/>
              </a:solidFill>
              <a:latin typeface="楷体" pitchFamily="49" charset="-122"/>
              <a:ea typeface="楷体" pitchFamily="49" charset="-122"/>
            </a:endParaRPr>
          </a:p>
        </p:txBody>
      </p:sp>
      <p:sp>
        <p:nvSpPr>
          <p:cNvPr id="25" name="矩形 24"/>
          <p:cNvSpPr/>
          <p:nvPr/>
        </p:nvSpPr>
        <p:spPr>
          <a:xfrm>
            <a:off x="467545" y="4233789"/>
            <a:ext cx="4680520" cy="4982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itchFamily="49" charset="-122"/>
                <a:ea typeface="楷体" pitchFamily="49" charset="-122"/>
              </a:rPr>
              <a:t>特定事项协议转让（线下）</a:t>
            </a:r>
            <a:endParaRPr lang="zh-CN" altLang="en-US" sz="2000" b="1" dirty="0">
              <a:solidFill>
                <a:schemeClr val="tx1"/>
              </a:solidFill>
              <a:latin typeface="楷体" pitchFamily="49" charset="-122"/>
              <a:ea typeface="楷体" pitchFamily="49" charset="-122"/>
            </a:endParaRPr>
          </a:p>
        </p:txBody>
      </p:sp>
      <p:sp>
        <p:nvSpPr>
          <p:cNvPr id="27" name="文本框 26"/>
          <p:cNvSpPr txBox="1"/>
          <p:nvPr/>
        </p:nvSpPr>
        <p:spPr>
          <a:xfrm>
            <a:off x="2434214" y="1091520"/>
            <a:ext cx="697627" cy="400110"/>
          </a:xfrm>
          <a:prstGeom prst="rect">
            <a:avLst/>
          </a:prstGeom>
          <a:noFill/>
        </p:spPr>
        <p:txBody>
          <a:bodyPr wrap="none" rtlCol="0">
            <a:spAutoFit/>
          </a:bodyPr>
          <a:lstStyle/>
          <a:p>
            <a:r>
              <a:rPr lang="zh-CN" altLang="en-US" sz="2000" b="1" dirty="0">
                <a:solidFill>
                  <a:srgbClr val="C00000"/>
                </a:solidFill>
                <a:latin typeface="微软雅黑" pitchFamily="34" charset="-122"/>
                <a:ea typeface="微软雅黑" pitchFamily="34" charset="-122"/>
              </a:rPr>
              <a:t>盘中</a:t>
            </a:r>
          </a:p>
        </p:txBody>
      </p:sp>
      <p:cxnSp>
        <p:nvCxnSpPr>
          <p:cNvPr id="17" name="直接连接符 16"/>
          <p:cNvCxnSpPr/>
          <p:nvPr/>
        </p:nvCxnSpPr>
        <p:spPr>
          <a:xfrm>
            <a:off x="2793472" y="1586057"/>
            <a:ext cx="7793" cy="108000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2478255" y="2726355"/>
            <a:ext cx="877163" cy="369332"/>
          </a:xfrm>
          <a:prstGeom prst="rect">
            <a:avLst/>
          </a:prstGeom>
          <a:noFill/>
        </p:spPr>
        <p:txBody>
          <a:bodyPr wrap="none" rtlCol="0">
            <a:spAutoFit/>
          </a:bodyPr>
          <a:lstStyle/>
          <a:p>
            <a:r>
              <a:rPr lang="zh-CN" altLang="en-US" b="1" dirty="0">
                <a:solidFill>
                  <a:srgbClr val="C00000"/>
                </a:solidFill>
                <a:latin typeface="华文楷体" panose="02010600040101010101" pitchFamily="2" charset="-122"/>
                <a:ea typeface="华文楷体" panose="02010600040101010101" pitchFamily="2" charset="-122"/>
              </a:rPr>
              <a:t>二选一</a:t>
            </a:r>
          </a:p>
        </p:txBody>
      </p:sp>
      <p:sp>
        <p:nvSpPr>
          <p:cNvPr id="21" name="矩形 20"/>
          <p:cNvSpPr/>
          <p:nvPr/>
        </p:nvSpPr>
        <p:spPr>
          <a:xfrm>
            <a:off x="2915816" y="1653648"/>
            <a:ext cx="2160240" cy="81009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itchFamily="49" charset="-122"/>
                <a:ea typeface="楷体" pitchFamily="49" charset="-122"/>
              </a:rPr>
              <a:t>做市转让</a:t>
            </a:r>
            <a:endParaRPr lang="en-US" altLang="zh-CN" sz="2000" b="1" dirty="0" smtClean="0">
              <a:solidFill>
                <a:schemeClr val="tx1"/>
              </a:solidFill>
              <a:latin typeface="楷体" pitchFamily="49" charset="-122"/>
              <a:ea typeface="楷体" pitchFamily="49" charset="-122"/>
            </a:endParaRPr>
          </a:p>
        </p:txBody>
      </p:sp>
      <p:sp>
        <p:nvSpPr>
          <p:cNvPr id="22"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2.3 </a:t>
            </a:r>
            <a:r>
              <a:rPr lang="zh-CN" altLang="en-US" sz="2600" b="1" dirty="0" smtClean="0">
                <a:solidFill>
                  <a:schemeClr val="bg1"/>
                </a:solidFill>
                <a:latin typeface="微软雅黑" pitchFamily="34" charset="-122"/>
                <a:ea typeface="微软雅黑" pitchFamily="34" charset="-122"/>
              </a:rPr>
              <a:t>市场运行（续）</a:t>
            </a:r>
            <a:endParaRPr lang="en-GB" altLang="en-GB" sz="2600" b="1" dirty="0">
              <a:solidFill>
                <a:schemeClr val="bg1"/>
              </a:solidFill>
              <a:latin typeface="微软雅黑" pitchFamily="34" charset="-122"/>
              <a:ea typeface="微软雅黑" pitchFamily="34" charset="-122"/>
            </a:endParaRPr>
          </a:p>
        </p:txBody>
      </p:sp>
      <p:sp>
        <p:nvSpPr>
          <p:cNvPr id="24" name="矩形 23"/>
          <p:cNvSpPr/>
          <p:nvPr/>
        </p:nvSpPr>
        <p:spPr>
          <a:xfrm>
            <a:off x="467544" y="3327834"/>
            <a:ext cx="4680520" cy="864096"/>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latin typeface="楷体" pitchFamily="49" charset="-122"/>
              <a:ea typeface="楷体" pitchFamily="49" charset="-122"/>
            </a:endParaRPr>
          </a:p>
        </p:txBody>
      </p:sp>
      <p:sp>
        <p:nvSpPr>
          <p:cNvPr id="29" name="文本框 26"/>
          <p:cNvSpPr txBox="1"/>
          <p:nvPr/>
        </p:nvSpPr>
        <p:spPr>
          <a:xfrm>
            <a:off x="2434214" y="3363838"/>
            <a:ext cx="697627" cy="400110"/>
          </a:xfrm>
          <a:prstGeom prst="rect">
            <a:avLst/>
          </a:prstGeom>
          <a:noFill/>
        </p:spPr>
        <p:txBody>
          <a:bodyPr wrap="none" rtlCol="0">
            <a:spAutoFit/>
          </a:bodyPr>
          <a:lstStyle/>
          <a:p>
            <a:r>
              <a:rPr lang="zh-CN" altLang="en-US" sz="2000" b="1" dirty="0" smtClean="0">
                <a:solidFill>
                  <a:srgbClr val="C00000"/>
                </a:solidFill>
                <a:latin typeface="微软雅黑" pitchFamily="34" charset="-122"/>
                <a:ea typeface="微软雅黑" pitchFamily="34" charset="-122"/>
              </a:rPr>
              <a:t>盘后</a:t>
            </a:r>
            <a:endParaRPr lang="zh-CN" altLang="en-US" sz="2000" b="1" dirty="0">
              <a:solidFill>
                <a:srgbClr val="C00000"/>
              </a:solidFill>
              <a:latin typeface="微软雅黑" pitchFamily="34" charset="-122"/>
              <a:ea typeface="微软雅黑" pitchFamily="34" charset="-122"/>
            </a:endParaRPr>
          </a:p>
        </p:txBody>
      </p:sp>
      <p:sp>
        <p:nvSpPr>
          <p:cNvPr id="30" name="矩形 29"/>
          <p:cNvSpPr/>
          <p:nvPr/>
        </p:nvSpPr>
        <p:spPr>
          <a:xfrm>
            <a:off x="1979712" y="3759882"/>
            <a:ext cx="1656184" cy="378042"/>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itchFamily="49" charset="-122"/>
                <a:ea typeface="楷体" pitchFamily="49" charset="-122"/>
              </a:rPr>
              <a:t>协议转让</a:t>
            </a:r>
            <a:endParaRPr lang="en-US" altLang="zh-CN" sz="2000" b="1" dirty="0" smtClean="0">
              <a:solidFill>
                <a:schemeClr val="tx1"/>
              </a:solidFill>
              <a:latin typeface="楷体" pitchFamily="49" charset="-122"/>
              <a:ea typeface="楷体" pitchFamily="49" charset="-122"/>
            </a:endParaRPr>
          </a:p>
        </p:txBody>
      </p:sp>
      <p:sp>
        <p:nvSpPr>
          <p:cNvPr id="31" name="圆角矩形 30"/>
          <p:cNvSpPr/>
          <p:nvPr/>
        </p:nvSpPr>
        <p:spPr bwMode="auto">
          <a:xfrm>
            <a:off x="467544" y="951570"/>
            <a:ext cx="4680520" cy="3240360"/>
          </a:xfrm>
          <a:prstGeom prst="roundRect">
            <a:avLst/>
          </a:prstGeom>
          <a:noFill/>
          <a:ln w="28575">
            <a:solidFill>
              <a:schemeClr val="accent5">
                <a:lumMod val="75000"/>
              </a:schemeClr>
            </a:solidFill>
            <a:prstDash val="dash"/>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2" name="矩形 31"/>
          <p:cNvSpPr/>
          <p:nvPr/>
        </p:nvSpPr>
        <p:spPr>
          <a:xfrm>
            <a:off x="5292080" y="951571"/>
            <a:ext cx="3600400" cy="3416320"/>
          </a:xfrm>
          <a:prstGeom prst="rect">
            <a:avLst/>
          </a:prstGeom>
        </p:spPr>
        <p:txBody>
          <a:bodyPr wrap="square">
            <a:spAutoFit/>
          </a:bodyPr>
          <a:lstStyle/>
          <a:p>
            <a:pPr>
              <a:lnSpc>
                <a:spcPct val="150000"/>
              </a:lnSpc>
              <a:buFont typeface="Wingdings" pitchFamily="2" charset="2"/>
              <a:buChar char="p"/>
            </a:pPr>
            <a:r>
              <a:rPr lang="zh-CN" altLang="en-US" sz="1600" b="1" dirty="0" smtClean="0">
                <a:latin typeface="楷体" pitchFamily="49" charset="-122"/>
                <a:ea typeface="楷体" pitchFamily="49" charset="-122"/>
              </a:rPr>
              <a:t> 引入</a:t>
            </a:r>
            <a:r>
              <a:rPr lang="zh-CN" altLang="en-US" sz="1600" b="1" dirty="0" smtClean="0">
                <a:latin typeface="楷体" pitchFamily="49" charset="-122"/>
                <a:ea typeface="楷体" pitchFamily="49" charset="-122"/>
              </a:rPr>
              <a:t>集合竞价</a:t>
            </a:r>
            <a:r>
              <a:rPr lang="en-US" altLang="zh-CN" sz="1600" b="1" dirty="0" smtClean="0">
                <a:latin typeface="楷体" pitchFamily="49" charset="-122"/>
                <a:ea typeface="楷体" pitchFamily="49" charset="-122"/>
              </a:rPr>
              <a:t>——</a:t>
            </a:r>
            <a:r>
              <a:rPr lang="zh-CN" altLang="en-US" sz="1600" dirty="0" smtClean="0">
                <a:latin typeface="楷体" pitchFamily="49" charset="-122"/>
                <a:ea typeface="楷体" pitchFamily="49" charset="-122"/>
              </a:rPr>
              <a:t>对一段时间内接受的买卖申报进行一次性集中撮合的竞价方式</a:t>
            </a:r>
            <a:endParaRPr lang="en-US" altLang="zh-CN" sz="1600" dirty="0" smtClean="0">
              <a:latin typeface="楷体" pitchFamily="49" charset="-122"/>
              <a:ea typeface="楷体" pitchFamily="49" charset="-122"/>
            </a:endParaRPr>
          </a:p>
          <a:p>
            <a:pPr>
              <a:lnSpc>
                <a:spcPct val="150000"/>
              </a:lnSpc>
              <a:buFont typeface="Wingdings" pitchFamily="2" charset="2"/>
              <a:buChar char="p"/>
            </a:pPr>
            <a:endParaRPr lang="en-US" altLang="zh-CN" sz="1600" dirty="0" smtClean="0">
              <a:latin typeface="楷体" pitchFamily="49" charset="-122"/>
              <a:ea typeface="楷体" pitchFamily="49" charset="-122"/>
            </a:endParaRPr>
          </a:p>
          <a:p>
            <a:pPr>
              <a:lnSpc>
                <a:spcPct val="150000"/>
              </a:lnSpc>
              <a:buFont typeface="Wingdings" pitchFamily="2" charset="2"/>
              <a:buChar char="p"/>
            </a:pPr>
            <a:r>
              <a:rPr lang="en-US" altLang="zh-CN" sz="1600" b="1" dirty="0" smtClean="0">
                <a:latin typeface="楷体" pitchFamily="49" charset="-122"/>
                <a:ea typeface="楷体" pitchFamily="49" charset="-122"/>
              </a:rPr>
              <a:t> </a:t>
            </a:r>
            <a:r>
              <a:rPr lang="zh-CN" altLang="en-US" sz="1600" b="1" dirty="0" smtClean="0">
                <a:latin typeface="楷体" pitchFamily="49" charset="-122"/>
                <a:ea typeface="楷体" pitchFamily="49" charset="-122"/>
              </a:rPr>
              <a:t>优化协议转让</a:t>
            </a:r>
            <a:r>
              <a:rPr lang="en-US" altLang="zh-CN" sz="1600" b="1" dirty="0" smtClean="0">
                <a:latin typeface="楷体" pitchFamily="49" charset="-122"/>
                <a:ea typeface="楷体" pitchFamily="49" charset="-122"/>
              </a:rPr>
              <a:t>——</a:t>
            </a:r>
            <a:r>
              <a:rPr lang="zh-CN" altLang="en-US" sz="1600" dirty="0" smtClean="0">
                <a:latin typeface="楷体" panose="02010609060101010101" pitchFamily="49" charset="-122"/>
                <a:ea typeface="楷体" panose="02010609060101010101" pitchFamily="49" charset="-122"/>
              </a:rPr>
              <a:t>分类纾解，调整为盘后协议转让、特定事项协议转让</a:t>
            </a:r>
            <a:endParaRPr lang="en-US" altLang="zh-CN" sz="1600" dirty="0" smtClean="0">
              <a:latin typeface="楷体" panose="02010609060101010101" pitchFamily="49" charset="-122"/>
              <a:ea typeface="楷体" panose="02010609060101010101" pitchFamily="49" charset="-122"/>
            </a:endParaRPr>
          </a:p>
          <a:p>
            <a:pPr>
              <a:lnSpc>
                <a:spcPct val="150000"/>
              </a:lnSpc>
              <a:buFont typeface="Wingdings" pitchFamily="2" charset="2"/>
              <a:buChar char="p"/>
            </a:pPr>
            <a:endParaRPr lang="en-US" altLang="zh-CN" sz="1600" dirty="0" smtClean="0">
              <a:latin typeface="楷体" panose="02010609060101010101" pitchFamily="49" charset="-122"/>
              <a:ea typeface="楷体" panose="02010609060101010101" pitchFamily="49" charset="-122"/>
            </a:endParaRPr>
          </a:p>
          <a:p>
            <a:pPr>
              <a:lnSpc>
                <a:spcPct val="150000"/>
              </a:lnSpc>
              <a:buFont typeface="Wingdings" pitchFamily="2" charset="2"/>
              <a:buChar char="p"/>
            </a:pPr>
            <a:r>
              <a:rPr lang="en-US" altLang="zh-CN" sz="1600" b="1" dirty="0" smtClean="0">
                <a:latin typeface="楷体" panose="02010609060101010101" pitchFamily="49" charset="-122"/>
                <a:ea typeface="楷体" panose="02010609060101010101" pitchFamily="49" charset="-122"/>
              </a:rPr>
              <a:t> </a:t>
            </a:r>
            <a:r>
              <a:rPr lang="zh-CN" altLang="en-US" sz="1600" b="1" dirty="0" smtClean="0">
                <a:latin typeface="楷体" pitchFamily="49" charset="-122"/>
                <a:ea typeface="楷体" pitchFamily="49" charset="-122"/>
              </a:rPr>
              <a:t>巩固做市转让</a:t>
            </a:r>
            <a:r>
              <a:rPr lang="en-US" altLang="zh-CN" sz="1600" b="1" dirty="0" smtClean="0">
                <a:latin typeface="楷体" pitchFamily="49" charset="-122"/>
                <a:ea typeface="楷体" pitchFamily="49" charset="-122"/>
              </a:rPr>
              <a:t>——</a:t>
            </a:r>
            <a:r>
              <a:rPr lang="zh-CN" altLang="en-US" sz="1600" dirty="0" smtClean="0">
                <a:latin typeface="楷体" pitchFamily="49" charset="-122"/>
                <a:ea typeface="楷体" pitchFamily="49" charset="-122"/>
              </a:rPr>
              <a:t>配套盘后协议成交安排，完善收盘价确定机制</a:t>
            </a:r>
            <a:endParaRPr lang="en-US" altLang="zh-CN" sz="1600" dirty="0" smtClean="0">
              <a:latin typeface="楷体" pitchFamily="49" charset="-122"/>
              <a:ea typeface="楷体" pitchFamily="49" charset="-122"/>
            </a:endParaRPr>
          </a:p>
        </p:txBody>
      </p:sp>
      <p:sp>
        <p:nvSpPr>
          <p:cNvPr id="33" name="灯片编号占位符 1"/>
          <p:cNvSpPr>
            <a:spLocks noGrp="1"/>
          </p:cNvSpPr>
          <p:nvPr>
            <p:ph type="sldNum" sz="quarter" idx="12"/>
          </p:nvPr>
        </p:nvSpPr>
        <p:spPr>
          <a:xfrm>
            <a:off x="3491880" y="4878858"/>
            <a:ext cx="2133600" cy="357188"/>
          </a:xfrm>
        </p:spPr>
        <p:txBody>
          <a:bodyPr/>
          <a:lstStyle/>
          <a:p>
            <a:pPr algn="ctr">
              <a:defRPr/>
            </a:pPr>
            <a:fld id="{ECEAD1FB-0249-4071-B000-5D78FC0B32AF}" type="slidenum">
              <a:rPr lang="en-US" altLang="zh-CN" sz="1000" smtClean="0">
                <a:solidFill>
                  <a:schemeClr val="bg2"/>
                </a:solidFill>
              </a:rPr>
              <a:pPr algn="ctr">
                <a:defRPr/>
              </a:pPr>
              <a:t>10</a:t>
            </a:fld>
            <a:endParaRPr lang="en-US" altLang="zh-CN" sz="1000" dirty="0">
              <a:solidFill>
                <a:schemeClr val="bg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bwMode="auto">
          <a:xfrm rot="16200000" flipH="1">
            <a:off x="-4590" y="2668500"/>
            <a:ext cx="3456384" cy="22524"/>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cxnSp>
        <p:nvCxnSpPr>
          <p:cNvPr id="19" name="直接连接符 18"/>
          <p:cNvCxnSpPr/>
          <p:nvPr/>
        </p:nvCxnSpPr>
        <p:spPr bwMode="auto">
          <a:xfrm>
            <a:off x="470916" y="1499325"/>
            <a:ext cx="863758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文本框 7"/>
          <p:cNvSpPr txBox="1">
            <a:spLocks noChangeArrowheads="1"/>
          </p:cNvSpPr>
          <p:nvPr/>
        </p:nvSpPr>
        <p:spPr bwMode="auto">
          <a:xfrm>
            <a:off x="1212276" y="963541"/>
            <a:ext cx="3119437" cy="584775"/>
          </a:xfrm>
          <a:prstGeom prst="rect">
            <a:avLst/>
          </a:prstGeom>
          <a:noFill/>
          <a:ln w="9525">
            <a:noFill/>
            <a:miter lim="800000"/>
            <a:headEnd/>
            <a:tailEnd/>
          </a:ln>
        </p:spPr>
        <p:txBody>
          <a:bodyPr wrap="square">
            <a:spAutoFit/>
          </a:bodyPr>
          <a:lstStyle/>
          <a:p>
            <a:pPr algn="ctr"/>
            <a:r>
              <a:rPr lang="zh-CN" altLang="en-US" sz="3200" b="1" dirty="0">
                <a:solidFill>
                  <a:srgbClr val="990000"/>
                </a:solidFill>
                <a:latin typeface="微软雅黑" pitchFamily="34" charset="-122"/>
                <a:ea typeface="微软雅黑" pitchFamily="34" charset="-122"/>
              </a:rPr>
              <a:t>目 </a:t>
            </a:r>
            <a:r>
              <a:rPr lang="zh-CN" altLang="en-US" sz="3200" b="1" dirty="0" smtClean="0">
                <a:solidFill>
                  <a:srgbClr val="990000"/>
                </a:solidFill>
                <a:latin typeface="微软雅黑" pitchFamily="34" charset="-122"/>
                <a:ea typeface="微软雅黑" pitchFamily="34" charset="-122"/>
              </a:rPr>
              <a:t>录 页</a:t>
            </a:r>
            <a:endParaRPr lang="zh-CN" altLang="en-US" sz="3200" b="1" dirty="0">
              <a:solidFill>
                <a:srgbClr val="990000"/>
              </a:solidFill>
              <a:latin typeface="微软雅黑" pitchFamily="34" charset="-122"/>
              <a:ea typeface="微软雅黑" pitchFamily="34" charset="-122"/>
            </a:endParaRPr>
          </a:p>
        </p:txBody>
      </p:sp>
      <p:sp>
        <p:nvSpPr>
          <p:cNvPr id="22" name="TextBox 21"/>
          <p:cNvSpPr txBox="1"/>
          <p:nvPr/>
        </p:nvSpPr>
        <p:spPr>
          <a:xfrm>
            <a:off x="2083688" y="2924792"/>
            <a:ext cx="720080" cy="393204"/>
          </a:xfrm>
          <a:prstGeom prst="rect">
            <a:avLst/>
          </a:prstGeom>
          <a:noFill/>
        </p:spPr>
        <p:txBody>
          <a:bodyPr wrap="square" lIns="0" tIns="0" rIns="0" bIns="0" rtlCol="0" anchor="ctr">
            <a:noAutofit/>
          </a:bodyPr>
          <a:lstStyle/>
          <a:p>
            <a:pPr>
              <a:spcAft>
                <a:spcPts val="900"/>
              </a:spcAft>
            </a:pPr>
            <a:r>
              <a:rPr lang="en-US" altLang="zh-CN" sz="4000" b="1" i="1" dirty="0">
                <a:solidFill>
                  <a:srgbClr val="990000"/>
                </a:solidFill>
                <a:latin typeface="Georgia" pitchFamily="18" charset="0"/>
              </a:rPr>
              <a:t>03</a:t>
            </a:r>
            <a:endParaRPr lang="zh-CN" altLang="en-US" sz="4000" b="1" i="1" dirty="0" err="1">
              <a:solidFill>
                <a:srgbClr val="990000"/>
              </a:solidFill>
              <a:latin typeface="Georgia" pitchFamily="18" charset="0"/>
            </a:endParaRPr>
          </a:p>
        </p:txBody>
      </p:sp>
      <p:sp>
        <p:nvSpPr>
          <p:cNvPr id="23" name="Pentagon 19"/>
          <p:cNvSpPr/>
          <p:nvPr/>
        </p:nvSpPr>
        <p:spPr bwMode="ltGray">
          <a:xfrm>
            <a:off x="3218347" y="2988636"/>
            <a:ext cx="5386101" cy="339198"/>
          </a:xfrm>
          <a:prstGeom prst="homePlate">
            <a:avLst>
              <a:gd name="adj" fmla="val 75701"/>
            </a:avLst>
          </a:prstGeom>
          <a:solidFill>
            <a:srgbClr val="A3202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i="1" dirty="0" smtClean="0">
                <a:solidFill>
                  <a:schemeClr val="bg1"/>
                </a:solidFill>
                <a:latin typeface="微软雅黑" pitchFamily="34" charset="-122"/>
                <a:ea typeface="微软雅黑" pitchFamily="34" charset="-122"/>
              </a:rPr>
              <a:t>动态分析：科创板热点</a:t>
            </a:r>
            <a:r>
              <a:rPr lang="en-US" altLang="zh-CN" sz="2400" b="1" i="1" dirty="0" smtClean="0">
                <a:solidFill>
                  <a:schemeClr val="bg1"/>
                </a:solidFill>
                <a:latin typeface="微软雅黑" pitchFamily="34" charset="-122"/>
                <a:ea typeface="微软雅黑" pitchFamily="34" charset="-122"/>
              </a:rPr>
              <a:t>/</a:t>
            </a:r>
            <a:r>
              <a:rPr lang="zh-CN" altLang="en-US" sz="2400" b="1" i="1" dirty="0" smtClean="0">
                <a:solidFill>
                  <a:schemeClr val="bg1"/>
                </a:solidFill>
                <a:latin typeface="微软雅黑" pitchFamily="34" charset="-122"/>
                <a:ea typeface="微软雅黑" pitchFamily="34" charset="-122"/>
              </a:rPr>
              <a:t>新三板指数</a:t>
            </a:r>
            <a:endParaRPr lang="zh-CN" altLang="en-US" sz="2400" b="1" i="1" dirty="0">
              <a:solidFill>
                <a:schemeClr val="bg1"/>
              </a:solidFill>
              <a:latin typeface="微软雅黑" pitchFamily="34" charset="-122"/>
              <a:ea typeface="微软雅黑" pitchFamily="34" charset="-122"/>
            </a:endParaRPr>
          </a:p>
        </p:txBody>
      </p:sp>
      <p:cxnSp>
        <p:nvCxnSpPr>
          <p:cNvPr id="24" name="Straight Arrow Connector 20"/>
          <p:cNvCxnSpPr/>
          <p:nvPr/>
        </p:nvCxnSpPr>
        <p:spPr>
          <a:xfrm>
            <a:off x="2807917" y="3165816"/>
            <a:ext cx="322771" cy="0"/>
          </a:xfrm>
          <a:prstGeom prst="straightConnector1">
            <a:avLst/>
          </a:prstGeom>
          <a:ln w="12700">
            <a:solidFill>
              <a:srgbClr val="990000"/>
            </a:solidFill>
            <a:tailEnd type="triangle"/>
          </a:ln>
        </p:spPr>
        <p:style>
          <a:lnRef idx="1">
            <a:schemeClr val="accent1"/>
          </a:lnRef>
          <a:fillRef idx="0">
            <a:schemeClr val="accent1"/>
          </a:fillRef>
          <a:effectRef idx="0">
            <a:schemeClr val="accent1"/>
          </a:effectRef>
          <a:fontRef idx="minor">
            <a:schemeClr val="tx1"/>
          </a:fontRef>
        </p:style>
      </p:cxnSp>
      <p:grpSp>
        <p:nvGrpSpPr>
          <p:cNvPr id="25" name="Group 3"/>
          <p:cNvGrpSpPr/>
          <p:nvPr/>
        </p:nvGrpSpPr>
        <p:grpSpPr>
          <a:xfrm>
            <a:off x="2083688" y="1874375"/>
            <a:ext cx="4702094" cy="394173"/>
            <a:chOff x="535404" y="1680592"/>
            <a:chExt cx="4702094" cy="525564"/>
          </a:xfrm>
        </p:grpSpPr>
        <p:sp>
          <p:nvSpPr>
            <p:cNvPr id="35" name="Pentagon 6"/>
            <p:cNvSpPr/>
            <p:nvPr/>
          </p:nvSpPr>
          <p:spPr bwMode="ltGray">
            <a:xfrm>
              <a:off x="1273654" y="1753892"/>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课程介绍</a:t>
              </a:r>
              <a:endParaRPr lang="en-GB" altLang="zh-CN" b="1" dirty="0">
                <a:solidFill>
                  <a:schemeClr val="bg1"/>
                </a:solidFill>
                <a:latin typeface="微软雅黑" pitchFamily="34" charset="-122"/>
                <a:ea typeface="微软雅黑" pitchFamily="34" charset="-122"/>
              </a:endParaRPr>
            </a:p>
          </p:txBody>
        </p:sp>
        <p:sp>
          <p:nvSpPr>
            <p:cNvPr id="36" name="TextBox 35"/>
            <p:cNvSpPr txBox="1"/>
            <p:nvPr/>
          </p:nvSpPr>
          <p:spPr>
            <a:xfrm>
              <a:off x="535404" y="1680592"/>
              <a:ext cx="720080" cy="524272"/>
            </a:xfrm>
            <a:prstGeom prst="rect">
              <a:avLst/>
            </a:prstGeom>
            <a:noFill/>
          </p:spPr>
          <p:txBody>
            <a:bodyPr wrap="square" lIns="0" tIns="0" rIns="0" bIns="0" rtlCol="0" anchor="ctr">
              <a:noAutofit/>
            </a:bodyPr>
            <a:lstStyle>
              <a:defPPr>
                <a:defRPr lang="en-US"/>
              </a:defPPr>
              <a:lvl1pPr>
                <a:spcAft>
                  <a:spcPts val="900"/>
                </a:spcAft>
                <a:defRPr sz="2800" b="1" i="1">
                  <a:solidFill>
                    <a:schemeClr val="bg1">
                      <a:lumMod val="85000"/>
                    </a:schemeClr>
                  </a:solidFill>
                  <a:latin typeface="Georgia" pitchFamily="18" charset="0"/>
                </a:defRPr>
              </a:lvl1pPr>
            </a:lstStyle>
            <a:p>
              <a:r>
                <a:rPr lang="en-US" altLang="zh-CN" dirty="0"/>
                <a:t>01</a:t>
              </a:r>
              <a:endParaRPr lang="zh-CN" altLang="en-US" dirty="0" err="1"/>
            </a:p>
          </p:txBody>
        </p:sp>
      </p:grpSp>
      <p:grpSp>
        <p:nvGrpSpPr>
          <p:cNvPr id="26" name="Group 7"/>
          <p:cNvGrpSpPr/>
          <p:nvPr/>
        </p:nvGrpSpPr>
        <p:grpSpPr>
          <a:xfrm>
            <a:off x="2083688" y="3474690"/>
            <a:ext cx="4688072" cy="393204"/>
            <a:chOff x="535404" y="3429000"/>
            <a:chExt cx="4688072" cy="524272"/>
          </a:xfrm>
        </p:grpSpPr>
        <p:sp>
          <p:nvSpPr>
            <p:cNvPr id="33" name="Pentagon 8"/>
            <p:cNvSpPr/>
            <p:nvPr/>
          </p:nvSpPr>
          <p:spPr bwMode="ltGray">
            <a:xfrm>
              <a:off x="1259632" y="3501008"/>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中国</a:t>
              </a:r>
              <a:r>
                <a:rPr lang="zh-CN" altLang="en-US" b="1" dirty="0" smtClean="0">
                  <a:solidFill>
                    <a:schemeClr val="bg1"/>
                  </a:solidFill>
                  <a:latin typeface="微软雅黑" pitchFamily="34" charset="-122"/>
                  <a:ea typeface="微软雅黑" pitchFamily="34" charset="-122"/>
                </a:rPr>
                <a:t>结算</a:t>
              </a:r>
              <a:r>
                <a:rPr lang="en-US" altLang="zh-CN" b="1" dirty="0" smtClean="0">
                  <a:solidFill>
                    <a:schemeClr val="bg1"/>
                  </a:solidFill>
                  <a:latin typeface="微软雅黑" pitchFamily="34" charset="-122"/>
                  <a:ea typeface="微软雅黑" pitchFamily="34" charset="-122"/>
                </a:rPr>
                <a:t>APP</a:t>
              </a:r>
              <a:r>
                <a:rPr lang="zh-CN" altLang="en-US" b="1" dirty="0">
                  <a:solidFill>
                    <a:schemeClr val="bg1"/>
                  </a:solidFill>
                  <a:latin typeface="微软雅黑" pitchFamily="34" charset="-122"/>
                  <a:ea typeface="微软雅黑" pitchFamily="34" charset="-122"/>
                </a:rPr>
                <a:t>功能模块推介</a:t>
              </a:r>
              <a:endParaRPr lang="en-GB" altLang="zh-CN" b="1" dirty="0">
                <a:solidFill>
                  <a:schemeClr val="bg1"/>
                </a:solidFill>
                <a:latin typeface="微软雅黑" pitchFamily="34" charset="-122"/>
                <a:ea typeface="微软雅黑" pitchFamily="34" charset="-122"/>
              </a:endParaRPr>
            </a:p>
          </p:txBody>
        </p:sp>
        <p:sp>
          <p:nvSpPr>
            <p:cNvPr id="34" name="TextBox 33"/>
            <p:cNvSpPr txBox="1"/>
            <p:nvPr/>
          </p:nvSpPr>
          <p:spPr>
            <a:xfrm>
              <a:off x="535404" y="3429000"/>
              <a:ext cx="720080" cy="524272"/>
            </a:xfrm>
            <a:prstGeom prst="rect">
              <a:avLst/>
            </a:prstGeom>
            <a:noFill/>
          </p:spPr>
          <p:txBody>
            <a:bodyPr wrap="square" lIns="0" tIns="0" rIns="0" bIns="0" rtlCol="0" anchor="ctr">
              <a:noAutofit/>
            </a:bodyPr>
            <a:lstStyle/>
            <a:p>
              <a:pPr>
                <a:spcAft>
                  <a:spcPts val="900"/>
                </a:spcAft>
              </a:pPr>
              <a:r>
                <a:rPr lang="en-US" altLang="zh-CN" sz="2800" b="1" i="1" dirty="0" smtClean="0">
                  <a:solidFill>
                    <a:schemeClr val="bg1">
                      <a:lumMod val="85000"/>
                    </a:schemeClr>
                  </a:solidFill>
                  <a:latin typeface="Georgia" pitchFamily="18" charset="0"/>
                </a:rPr>
                <a:t>04</a:t>
              </a:r>
              <a:endParaRPr lang="zh-CN" altLang="en-US" sz="2800" b="1" i="1" dirty="0" err="1" smtClean="0">
                <a:solidFill>
                  <a:schemeClr val="bg1">
                    <a:lumMod val="85000"/>
                  </a:schemeClr>
                </a:solidFill>
                <a:latin typeface="Georgia" pitchFamily="18" charset="0"/>
              </a:endParaRPr>
            </a:p>
          </p:txBody>
        </p:sp>
      </p:grpSp>
      <p:grpSp>
        <p:nvGrpSpPr>
          <p:cNvPr id="28" name="Group 5"/>
          <p:cNvGrpSpPr/>
          <p:nvPr/>
        </p:nvGrpSpPr>
        <p:grpSpPr>
          <a:xfrm>
            <a:off x="2083689" y="2409732"/>
            <a:ext cx="4691411" cy="393204"/>
            <a:chOff x="535404" y="2276872"/>
            <a:chExt cx="4691411" cy="524272"/>
          </a:xfrm>
        </p:grpSpPr>
        <p:sp>
          <p:nvSpPr>
            <p:cNvPr id="29" name="TextBox 28"/>
            <p:cNvSpPr txBox="1"/>
            <p:nvPr/>
          </p:nvSpPr>
          <p:spPr>
            <a:xfrm>
              <a:off x="535404" y="2276872"/>
              <a:ext cx="720080" cy="524272"/>
            </a:xfrm>
            <a:prstGeom prst="rect">
              <a:avLst/>
            </a:prstGeom>
            <a:noFill/>
          </p:spPr>
          <p:txBody>
            <a:bodyPr wrap="square" lIns="0" tIns="0" rIns="0" bIns="0" rtlCol="0" anchor="ctr">
              <a:noAutofit/>
            </a:bodyPr>
            <a:lstStyle/>
            <a:p>
              <a:pPr>
                <a:spcAft>
                  <a:spcPts val="900"/>
                </a:spcAft>
              </a:pPr>
              <a:r>
                <a:rPr lang="en-US" altLang="zh-CN" sz="2800" b="1" i="1" dirty="0">
                  <a:solidFill>
                    <a:schemeClr val="bg1">
                      <a:lumMod val="85000"/>
                    </a:schemeClr>
                  </a:solidFill>
                  <a:latin typeface="Georgia" pitchFamily="18" charset="0"/>
                </a:rPr>
                <a:t>02</a:t>
              </a:r>
              <a:endParaRPr lang="zh-CN" altLang="en-US" sz="2800" b="1" i="1" dirty="0" err="1">
                <a:solidFill>
                  <a:schemeClr val="bg1">
                    <a:lumMod val="85000"/>
                  </a:schemeClr>
                </a:solidFill>
                <a:latin typeface="Georgia" pitchFamily="18" charset="0"/>
              </a:endParaRPr>
            </a:p>
          </p:txBody>
        </p:sp>
        <p:sp>
          <p:nvSpPr>
            <p:cNvPr id="30" name="Pentagon 21"/>
            <p:cNvSpPr/>
            <p:nvPr/>
          </p:nvSpPr>
          <p:spPr bwMode="ltGray">
            <a:xfrm>
              <a:off x="1262971" y="2348880"/>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数据</a:t>
              </a:r>
              <a:r>
                <a:rPr lang="zh-CN" altLang="en-US" b="1" dirty="0">
                  <a:solidFill>
                    <a:schemeClr val="bg1"/>
                  </a:solidFill>
                  <a:latin typeface="微软雅黑" pitchFamily="34" charset="-122"/>
                  <a:ea typeface="微软雅黑" pitchFamily="34" charset="-122"/>
                </a:rPr>
                <a:t>概览：融资、交易与</a:t>
              </a:r>
              <a:r>
                <a:rPr lang="zh-CN" altLang="en-US" b="1" dirty="0" smtClean="0">
                  <a:solidFill>
                    <a:schemeClr val="bg1"/>
                  </a:solidFill>
                  <a:latin typeface="微软雅黑" pitchFamily="34" charset="-122"/>
                  <a:ea typeface="微软雅黑" pitchFamily="34" charset="-122"/>
                </a:rPr>
                <a:t>行情</a:t>
              </a:r>
              <a:endParaRPr lang="en-GB" altLang="zh-CN" b="1" dirty="0">
                <a:solidFill>
                  <a:schemeClr val="bg1"/>
                </a:solidFill>
                <a:latin typeface="微软雅黑" pitchFamily="34" charset="-122"/>
                <a:ea typeface="微软雅黑" pitchFamily="34" charset="-122"/>
              </a:endParaRPr>
            </a:p>
          </p:txBody>
        </p:sp>
      </p:grpSp>
      <p:sp>
        <p:nvSpPr>
          <p:cNvPr id="2" name="灯片编号占位符 1"/>
          <p:cNvSpPr>
            <a:spLocks noGrp="1"/>
          </p:cNvSpPr>
          <p:nvPr>
            <p:ph type="sldNum" sz="quarter" idx="12"/>
          </p:nvPr>
        </p:nvSpPr>
        <p:spPr>
          <a:xfrm>
            <a:off x="3518520" y="4803998"/>
            <a:ext cx="2133600" cy="357188"/>
          </a:xfrm>
        </p:spPr>
        <p:txBody>
          <a:bodyPr/>
          <a:lstStyle/>
          <a:p>
            <a:pPr algn="ctr">
              <a:defRPr/>
            </a:pPr>
            <a:fld id="{ECEAD1FB-0249-4071-B000-5D78FC0B32AF}" type="slidenum">
              <a:rPr lang="en-US" altLang="zh-CN" sz="1000" smtClean="0">
                <a:solidFill>
                  <a:schemeClr val="bg2"/>
                </a:solidFill>
              </a:rPr>
              <a:pPr algn="ctr">
                <a:defRPr/>
              </a:pPr>
              <a:t>11</a:t>
            </a:fld>
            <a:endParaRPr lang="en-US" altLang="zh-CN" sz="1000" dirty="0">
              <a:solidFill>
                <a:schemeClr val="bg2"/>
              </a:solidFill>
            </a:endParaRPr>
          </a:p>
        </p:txBody>
      </p:sp>
    </p:spTree>
    <p:extLst>
      <p:ext uri="{BB962C8B-B14F-4D97-AF65-F5344CB8AC3E}">
        <p14:creationId xmlns:p14="http://schemas.microsoft.com/office/powerpoint/2010/main" xmlns="" val="10403059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5">
            <a:extLst>
              <a:ext uri="{FF2B5EF4-FFF2-40B4-BE49-F238E27FC236}"/>
            </a:extLst>
          </p:cNvPr>
          <p:cNvSpPr>
            <a:spLocks/>
          </p:cNvSpPr>
          <p:nvPr/>
        </p:nvSpPr>
        <p:spPr bwMode="auto">
          <a:xfrm rot="10800000">
            <a:off x="5242576" y="1491628"/>
            <a:ext cx="2569784" cy="2880322"/>
          </a:xfrm>
          <a:prstGeom prst="snip2DiagRect">
            <a:avLst/>
          </a:pr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a:t>
            </a:r>
            <a:r>
              <a:rPr lang="zh-CN" altLang="en-US" sz="2600" b="1" dirty="0">
                <a:solidFill>
                  <a:schemeClr val="bg1"/>
                </a:solidFill>
                <a:latin typeface="微软雅黑" pitchFamily="34" charset="-122"/>
                <a:ea typeface="微软雅黑" pitchFamily="34" charset="-122"/>
              </a:rPr>
              <a:t>第三</a:t>
            </a:r>
            <a:r>
              <a:rPr lang="zh-CN" altLang="en-US" sz="2600" b="1" dirty="0" smtClean="0">
                <a:solidFill>
                  <a:schemeClr val="bg1"/>
                </a:solidFill>
                <a:latin typeface="微软雅黑" pitchFamily="34" charset="-122"/>
                <a:ea typeface="微软雅黑" pitchFamily="34" charset="-122"/>
              </a:rPr>
              <a:t>章 动态分析：科创板热点</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新三板指数</a:t>
            </a:r>
            <a:endParaRPr lang="zh-CN" altLang="en-US" sz="2600" b="1" dirty="0">
              <a:solidFill>
                <a:schemeClr val="bg1"/>
              </a:solidFill>
              <a:latin typeface="微软雅黑" pitchFamily="34" charset="-122"/>
              <a:ea typeface="微软雅黑" pitchFamily="34" charset="-122"/>
            </a:endParaRPr>
          </a:p>
        </p:txBody>
      </p:sp>
      <p:sp>
        <p:nvSpPr>
          <p:cNvPr id="6"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本章框架</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13" name="Freeform 25">
            <a:extLst>
              <a:ext uri="{FF2B5EF4-FFF2-40B4-BE49-F238E27FC236}"/>
            </a:extLst>
          </p:cNvPr>
          <p:cNvSpPr>
            <a:spLocks/>
          </p:cNvSpPr>
          <p:nvPr/>
        </p:nvSpPr>
        <p:spPr bwMode="auto">
          <a:xfrm>
            <a:off x="5244506" y="1491631"/>
            <a:ext cx="434975" cy="504056"/>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lumMod val="50000"/>
            </a:schemeClr>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14" name="矩形 14"/>
          <p:cNvSpPr>
            <a:spLocks noChangeArrowheads="1"/>
          </p:cNvSpPr>
          <p:nvPr/>
        </p:nvSpPr>
        <p:spPr bwMode="auto">
          <a:xfrm>
            <a:off x="5220072" y="1601170"/>
            <a:ext cx="463550" cy="307777"/>
          </a:xfrm>
          <a:prstGeom prst="rect">
            <a:avLst/>
          </a:prstGeom>
          <a:noFill/>
          <a:ln w="9525">
            <a:noFill/>
            <a:miter lim="800000"/>
            <a:headEnd/>
            <a:tailEnd/>
          </a:ln>
        </p:spPr>
        <p:txBody>
          <a:bodyPr lIns="0" tIns="0" rIns="0" bIns="0">
            <a:spAutoFit/>
          </a:bodyPr>
          <a:lstStyle/>
          <a:p>
            <a:pPr algn="ctr" defTabSz="912813"/>
            <a:r>
              <a:rPr lang="en-US" altLang="zh-CN" sz="2000" dirty="0">
                <a:latin typeface="楷体" pitchFamily="49" charset="-122"/>
                <a:ea typeface="楷体" pitchFamily="49" charset="-122"/>
              </a:rPr>
              <a:t>3</a:t>
            </a:r>
            <a:r>
              <a:rPr lang="en-US" altLang="zh-CN" sz="2000" dirty="0" smtClean="0">
                <a:latin typeface="楷体" pitchFamily="49" charset="-122"/>
                <a:ea typeface="楷体" pitchFamily="49" charset="-122"/>
              </a:rPr>
              <a:t>.2</a:t>
            </a:r>
            <a:endParaRPr lang="zh-CN" altLang="en-US" sz="2000" dirty="0">
              <a:latin typeface="楷体" pitchFamily="49" charset="-122"/>
              <a:ea typeface="楷体" pitchFamily="49" charset="-122"/>
            </a:endParaRPr>
          </a:p>
        </p:txBody>
      </p:sp>
      <p:sp>
        <p:nvSpPr>
          <p:cNvPr id="16" name="TextBox 54"/>
          <p:cNvSpPr txBox="1">
            <a:spLocks noChangeArrowheads="1"/>
          </p:cNvSpPr>
          <p:nvPr/>
        </p:nvSpPr>
        <p:spPr bwMode="auto">
          <a:xfrm>
            <a:off x="5626766" y="1535647"/>
            <a:ext cx="2041579" cy="430885"/>
          </a:xfrm>
          <a:prstGeom prst="rect">
            <a:avLst/>
          </a:prstGeom>
          <a:noFill/>
          <a:ln w="9525">
            <a:noFill/>
            <a:miter lim="800000"/>
            <a:headEnd/>
            <a:tailEnd/>
          </a:ln>
        </p:spPr>
        <p:txBody>
          <a:bodyPr wrap="none" lIns="121917" tIns="60959" rIns="121917" bIns="60959">
            <a:spAutoFit/>
          </a:bodyPr>
          <a:lstStyle/>
          <a:p>
            <a:pPr algn="ctr" defTabSz="912813"/>
            <a:r>
              <a:rPr lang="zh-CN" altLang="en-US" sz="2000" dirty="0" smtClean="0">
                <a:latin typeface="楷体" pitchFamily="49" charset="-122"/>
                <a:ea typeface="楷体" pitchFamily="49" charset="-122"/>
                <a:cs typeface="方正兰亭准黑_GBK"/>
              </a:rPr>
              <a:t>新三板指数体系</a:t>
            </a:r>
            <a:endParaRPr lang="zh-CN" altLang="en-US" sz="2000" dirty="0">
              <a:latin typeface="楷体" pitchFamily="49" charset="-122"/>
              <a:ea typeface="楷体" pitchFamily="49" charset="-122"/>
              <a:cs typeface="方正兰亭准黑_GBK"/>
            </a:endParaRPr>
          </a:p>
        </p:txBody>
      </p:sp>
      <p:sp>
        <p:nvSpPr>
          <p:cNvPr id="2" name="灯片编号占位符 1"/>
          <p:cNvSpPr>
            <a:spLocks noGrp="1"/>
          </p:cNvSpPr>
          <p:nvPr>
            <p:ph type="sldNum" sz="quarter" idx="12"/>
          </p:nvPr>
        </p:nvSpPr>
        <p:spPr>
          <a:xfrm>
            <a:off x="3518520" y="4803998"/>
            <a:ext cx="2133600" cy="357188"/>
          </a:xfrm>
        </p:spPr>
        <p:txBody>
          <a:bodyPr/>
          <a:lstStyle/>
          <a:p>
            <a:pPr algn="ctr">
              <a:defRPr/>
            </a:pPr>
            <a:fld id="{ECEAD1FB-0249-4071-B000-5D78FC0B32AF}" type="slidenum">
              <a:rPr lang="en-US" altLang="zh-CN" sz="1000" smtClean="0">
                <a:solidFill>
                  <a:schemeClr val="bg2"/>
                </a:solidFill>
              </a:rPr>
              <a:pPr algn="ctr">
                <a:defRPr/>
              </a:pPr>
              <a:t>12</a:t>
            </a:fld>
            <a:endParaRPr lang="en-US" altLang="zh-CN" sz="1000" dirty="0">
              <a:solidFill>
                <a:schemeClr val="bg2"/>
              </a:solidFill>
            </a:endParaRPr>
          </a:p>
        </p:txBody>
      </p:sp>
      <p:sp>
        <p:nvSpPr>
          <p:cNvPr id="22" name="TextBox 48"/>
          <p:cNvSpPr txBox="1">
            <a:spLocks noChangeArrowheads="1"/>
          </p:cNvSpPr>
          <p:nvPr/>
        </p:nvSpPr>
        <p:spPr bwMode="auto">
          <a:xfrm>
            <a:off x="5652120" y="2067695"/>
            <a:ext cx="2088232" cy="1867176"/>
          </a:xfrm>
          <a:prstGeom prst="rect">
            <a:avLst/>
          </a:prstGeom>
          <a:noFill/>
          <a:ln w="9525">
            <a:noFill/>
            <a:miter lim="800000"/>
            <a:headEnd/>
            <a:tailEnd/>
          </a:ln>
        </p:spPr>
        <p:txBody>
          <a:bodyPr wrap="square" lIns="121917" tIns="60959" rIns="121917" bIns="60959">
            <a:spAutoFit/>
          </a:bodyPr>
          <a:lstStyle/>
          <a:p>
            <a:pPr algn="just" defTabSz="912813">
              <a:lnSpc>
                <a:spcPts val="1738"/>
              </a:lnSpc>
            </a:pPr>
            <a:r>
              <a:rPr lang="zh-CN" altLang="en-US" sz="1600" b="1" dirty="0" smtClean="0">
                <a:latin typeface="楷体" pitchFamily="49" charset="-122"/>
                <a:ea typeface="楷体" pitchFamily="49" charset="-122"/>
                <a:cs typeface="方正兰亭纤黑简体"/>
              </a:rPr>
              <a:t>概况</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指数编制</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指数行情</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构建意义</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p:txBody>
      </p:sp>
      <p:sp>
        <p:nvSpPr>
          <p:cNvPr id="25" name="Freeform 5">
            <a:extLst>
              <a:ext uri="{FF2B5EF4-FFF2-40B4-BE49-F238E27FC236}"/>
            </a:extLst>
          </p:cNvPr>
          <p:cNvSpPr>
            <a:spLocks/>
          </p:cNvSpPr>
          <p:nvPr/>
        </p:nvSpPr>
        <p:spPr bwMode="auto">
          <a:xfrm rot="10800000">
            <a:off x="1282136" y="1491628"/>
            <a:ext cx="2569784" cy="2880322"/>
          </a:xfrm>
          <a:prstGeom prst="snip2DiagRect">
            <a:avLst/>
          </a:pr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26" name="Freeform 25">
            <a:extLst>
              <a:ext uri="{FF2B5EF4-FFF2-40B4-BE49-F238E27FC236}"/>
            </a:extLst>
          </p:cNvPr>
          <p:cNvSpPr>
            <a:spLocks/>
          </p:cNvSpPr>
          <p:nvPr/>
        </p:nvSpPr>
        <p:spPr bwMode="auto">
          <a:xfrm>
            <a:off x="1284066" y="1491631"/>
            <a:ext cx="434975" cy="504056"/>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lumMod val="50000"/>
            </a:schemeClr>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27" name="矩形 14"/>
          <p:cNvSpPr>
            <a:spLocks noChangeArrowheads="1"/>
          </p:cNvSpPr>
          <p:nvPr/>
        </p:nvSpPr>
        <p:spPr bwMode="auto">
          <a:xfrm>
            <a:off x="1259632" y="1601170"/>
            <a:ext cx="463550" cy="307777"/>
          </a:xfrm>
          <a:prstGeom prst="rect">
            <a:avLst/>
          </a:prstGeom>
          <a:noFill/>
          <a:ln w="9525">
            <a:noFill/>
            <a:miter lim="800000"/>
            <a:headEnd/>
            <a:tailEnd/>
          </a:ln>
        </p:spPr>
        <p:txBody>
          <a:bodyPr lIns="0" tIns="0" rIns="0" bIns="0">
            <a:spAutoFit/>
          </a:bodyPr>
          <a:lstStyle/>
          <a:p>
            <a:pPr algn="ctr" defTabSz="912813"/>
            <a:r>
              <a:rPr lang="en-US" altLang="zh-CN" sz="2000" dirty="0" smtClean="0">
                <a:latin typeface="楷体" pitchFamily="49" charset="-122"/>
                <a:ea typeface="楷体" pitchFamily="49" charset="-122"/>
              </a:rPr>
              <a:t>3.1</a:t>
            </a:r>
            <a:endParaRPr lang="zh-CN" altLang="en-US" sz="2000" dirty="0">
              <a:latin typeface="楷体" pitchFamily="49" charset="-122"/>
              <a:ea typeface="楷体" pitchFamily="49" charset="-122"/>
            </a:endParaRPr>
          </a:p>
        </p:txBody>
      </p:sp>
      <p:sp>
        <p:nvSpPr>
          <p:cNvPr id="28" name="TextBox 54"/>
          <p:cNvSpPr txBox="1">
            <a:spLocks noChangeArrowheads="1"/>
          </p:cNvSpPr>
          <p:nvPr/>
        </p:nvSpPr>
        <p:spPr bwMode="auto">
          <a:xfrm>
            <a:off x="1666324" y="1535647"/>
            <a:ext cx="2041578" cy="430885"/>
          </a:xfrm>
          <a:prstGeom prst="rect">
            <a:avLst/>
          </a:prstGeom>
          <a:noFill/>
          <a:ln w="9525">
            <a:noFill/>
            <a:miter lim="800000"/>
            <a:headEnd/>
            <a:tailEnd/>
          </a:ln>
        </p:spPr>
        <p:txBody>
          <a:bodyPr wrap="none" lIns="121917" tIns="60959" rIns="121917" bIns="60959">
            <a:spAutoFit/>
          </a:bodyPr>
          <a:lstStyle/>
          <a:p>
            <a:pPr algn="ctr" defTabSz="912813"/>
            <a:r>
              <a:rPr lang="zh-CN" altLang="en-US" sz="2000" dirty="0" smtClean="0">
                <a:latin typeface="楷体" pitchFamily="49" charset="-122"/>
                <a:ea typeface="楷体" pitchFamily="49" charset="-122"/>
                <a:cs typeface="方正兰亭准黑_GBK"/>
              </a:rPr>
              <a:t>科创板与注册制</a:t>
            </a:r>
            <a:endParaRPr lang="zh-CN" altLang="en-US" sz="2000" dirty="0">
              <a:latin typeface="楷体" pitchFamily="49" charset="-122"/>
              <a:ea typeface="楷体" pitchFamily="49" charset="-122"/>
              <a:cs typeface="方正兰亭准黑_GBK"/>
            </a:endParaRPr>
          </a:p>
        </p:txBody>
      </p:sp>
      <p:sp>
        <p:nvSpPr>
          <p:cNvPr id="29" name="TextBox 48"/>
          <p:cNvSpPr txBox="1">
            <a:spLocks noChangeArrowheads="1"/>
          </p:cNvSpPr>
          <p:nvPr/>
        </p:nvSpPr>
        <p:spPr bwMode="auto">
          <a:xfrm>
            <a:off x="1691680" y="2067695"/>
            <a:ext cx="1944216" cy="1867176"/>
          </a:xfrm>
          <a:prstGeom prst="rect">
            <a:avLst/>
          </a:prstGeom>
          <a:noFill/>
          <a:ln w="9525">
            <a:noFill/>
            <a:miter lim="800000"/>
            <a:headEnd/>
            <a:tailEnd/>
          </a:ln>
        </p:spPr>
        <p:txBody>
          <a:bodyPr wrap="square" lIns="121917" tIns="60959" rIns="121917" bIns="60959">
            <a:spAutoFit/>
          </a:bodyPr>
          <a:lstStyle/>
          <a:p>
            <a:pPr algn="just" defTabSz="912813">
              <a:lnSpc>
                <a:spcPts val="1738"/>
              </a:lnSpc>
            </a:pPr>
            <a:r>
              <a:rPr lang="zh-CN" altLang="en-US" sz="1600" b="1" dirty="0" smtClean="0">
                <a:latin typeface="楷体" pitchFamily="49" charset="-122"/>
                <a:ea typeface="楷体" pitchFamily="49" charset="-122"/>
                <a:cs typeface="方正兰亭纤黑简体"/>
              </a:rPr>
              <a:t>设立背景</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科创板定位</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主要制度安排</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已受理企业分析</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p:txBody>
      </p:sp>
    </p:spTree>
    <p:extLst>
      <p:ext uri="{BB962C8B-B14F-4D97-AF65-F5344CB8AC3E}">
        <p14:creationId xmlns:p14="http://schemas.microsoft.com/office/powerpoint/2010/main" xmlns="" val="161750795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3.1.1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设立背景</a:t>
            </a:r>
            <a:endParaRPr lang="en-GB" altLang="en-GB" sz="2600" b="1" dirty="0">
              <a:solidFill>
                <a:schemeClr val="bg1"/>
              </a:solidFill>
              <a:latin typeface="微软雅黑" pitchFamily="34" charset="-122"/>
              <a:ea typeface="微软雅黑" pitchFamily="34" charset="-122"/>
            </a:endParaRPr>
          </a:p>
        </p:txBody>
      </p:sp>
      <p:sp>
        <p:nvSpPr>
          <p:cNvPr id="46" name="Pentagon 76"/>
          <p:cNvSpPr/>
          <p:nvPr/>
        </p:nvSpPr>
        <p:spPr bwMode="ltGray">
          <a:xfrm>
            <a:off x="486380" y="789552"/>
            <a:ext cx="192538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科创板大事记</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2" name="灯片编号占位符 1"/>
          <p:cNvSpPr>
            <a:spLocks noGrp="1"/>
          </p:cNvSpPr>
          <p:nvPr>
            <p:ph type="sldNum" sz="quarter" idx="12"/>
          </p:nvPr>
        </p:nvSpPr>
        <p:spPr>
          <a:xfrm>
            <a:off x="3491880" y="4876006"/>
            <a:ext cx="2133600" cy="357188"/>
          </a:xfrm>
        </p:spPr>
        <p:txBody>
          <a:bodyPr/>
          <a:lstStyle/>
          <a:p>
            <a:pPr algn="ctr">
              <a:defRPr/>
            </a:pPr>
            <a:fld id="{ECEAD1FB-0249-4071-B000-5D78FC0B32AF}" type="slidenum">
              <a:rPr lang="en-US" altLang="zh-CN" sz="1000" smtClean="0">
                <a:solidFill>
                  <a:schemeClr val="bg2"/>
                </a:solidFill>
              </a:rPr>
              <a:pPr algn="ctr">
                <a:defRPr/>
              </a:pPr>
              <a:t>13</a:t>
            </a:fld>
            <a:endParaRPr lang="en-US" altLang="zh-CN" sz="1000" dirty="0">
              <a:solidFill>
                <a:schemeClr val="bg2"/>
              </a:solidFill>
            </a:endParaRPr>
          </a:p>
        </p:txBody>
      </p:sp>
      <p:grpSp>
        <p:nvGrpSpPr>
          <p:cNvPr id="20" name="组合 19"/>
          <p:cNvGrpSpPr/>
          <p:nvPr/>
        </p:nvGrpSpPr>
        <p:grpSpPr>
          <a:xfrm>
            <a:off x="539552" y="2741531"/>
            <a:ext cx="7992888" cy="432048"/>
            <a:chOff x="539552" y="2741531"/>
            <a:chExt cx="7992888" cy="432048"/>
          </a:xfrm>
        </p:grpSpPr>
        <p:sp>
          <p:nvSpPr>
            <p:cNvPr id="12" name="右箭头 11"/>
            <p:cNvSpPr/>
            <p:nvPr/>
          </p:nvSpPr>
          <p:spPr bwMode="auto">
            <a:xfrm>
              <a:off x="539552" y="2741531"/>
              <a:ext cx="7992888" cy="432048"/>
            </a:xfrm>
            <a:prstGeom prst="rightArrow">
              <a:avLst/>
            </a:prstGeom>
            <a:solidFill>
              <a:schemeClr val="accent5"/>
            </a:solidFill>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椭圆 14"/>
            <p:cNvSpPr/>
            <p:nvPr/>
          </p:nvSpPr>
          <p:spPr bwMode="auto">
            <a:xfrm>
              <a:off x="1331640" y="2885547"/>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椭圆 15"/>
            <p:cNvSpPr/>
            <p:nvPr/>
          </p:nvSpPr>
          <p:spPr bwMode="auto">
            <a:xfrm>
              <a:off x="2699792" y="2885547"/>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椭圆 16"/>
            <p:cNvSpPr/>
            <p:nvPr/>
          </p:nvSpPr>
          <p:spPr bwMode="auto">
            <a:xfrm>
              <a:off x="4139952" y="2885547"/>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椭圆 17"/>
            <p:cNvSpPr/>
            <p:nvPr/>
          </p:nvSpPr>
          <p:spPr bwMode="auto">
            <a:xfrm>
              <a:off x="5580112" y="2885547"/>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椭圆 18"/>
            <p:cNvSpPr/>
            <p:nvPr/>
          </p:nvSpPr>
          <p:spPr bwMode="auto">
            <a:xfrm>
              <a:off x="7020272" y="2885547"/>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21" name="TextBox 20"/>
          <p:cNvSpPr txBox="1"/>
          <p:nvPr/>
        </p:nvSpPr>
        <p:spPr>
          <a:xfrm>
            <a:off x="395536" y="1131590"/>
            <a:ext cx="1872208" cy="1569660"/>
          </a:xfrm>
          <a:prstGeom prst="rect">
            <a:avLst/>
          </a:prstGeom>
          <a:noFill/>
        </p:spPr>
        <p:txBody>
          <a:bodyPr wrap="square" rtlCol="0">
            <a:spAutoFit/>
          </a:bodyPr>
          <a:lstStyle/>
          <a:p>
            <a:pPr algn="ctr">
              <a:lnSpc>
                <a:spcPct val="150000"/>
              </a:lnSpc>
            </a:pPr>
            <a:r>
              <a:rPr lang="en-US" altLang="zh-CN" sz="1200" dirty="0" smtClean="0">
                <a:latin typeface="楷体" pitchFamily="49" charset="-122"/>
                <a:ea typeface="楷体" pitchFamily="49" charset="-122"/>
              </a:rPr>
              <a:t>2018/11/05</a:t>
            </a:r>
          </a:p>
          <a:p>
            <a:pPr>
              <a:lnSpc>
                <a:spcPct val="150000"/>
              </a:lnSpc>
              <a:buFont typeface="Wingdings" pitchFamily="2" charset="2"/>
              <a:buChar char="l"/>
            </a:pPr>
            <a:r>
              <a:rPr lang="zh-CN" altLang="en-US" sz="1200" dirty="0" smtClean="0">
                <a:latin typeface="楷体" pitchFamily="49" charset="-122"/>
                <a:ea typeface="楷体" pitchFamily="49" charset="-122"/>
              </a:rPr>
              <a:t>习近平主席提出将在上海证券交易所设立科创板并试点注册制</a:t>
            </a:r>
          </a:p>
          <a:p>
            <a:pPr>
              <a:lnSpc>
                <a:spcPct val="150000"/>
              </a:lnSpc>
              <a:buFont typeface="Wingdings" pitchFamily="2" charset="2"/>
              <a:buChar char="p"/>
            </a:pPr>
            <a:endParaRPr lang="en-US" altLang="zh-CN" sz="1600" b="1" dirty="0" smtClean="0">
              <a:solidFill>
                <a:srgbClr val="FF0000"/>
              </a:solidFill>
              <a:latin typeface="楷体" pitchFamily="49" charset="-122"/>
              <a:ea typeface="楷体" pitchFamily="49" charset="-122"/>
            </a:endParaRPr>
          </a:p>
        </p:txBody>
      </p:sp>
      <p:sp>
        <p:nvSpPr>
          <p:cNvPr id="23" name="TextBox 22"/>
          <p:cNvSpPr txBox="1"/>
          <p:nvPr/>
        </p:nvSpPr>
        <p:spPr>
          <a:xfrm>
            <a:off x="1259632" y="3184396"/>
            <a:ext cx="3024336" cy="2123658"/>
          </a:xfrm>
          <a:prstGeom prst="rect">
            <a:avLst/>
          </a:prstGeom>
          <a:noFill/>
        </p:spPr>
        <p:txBody>
          <a:bodyPr wrap="square" rtlCol="0">
            <a:spAutoFit/>
          </a:bodyPr>
          <a:lstStyle/>
          <a:p>
            <a:pPr algn="ctr">
              <a:lnSpc>
                <a:spcPct val="150000"/>
              </a:lnSpc>
            </a:pPr>
            <a:r>
              <a:rPr lang="en-US" altLang="zh-CN" sz="1200" dirty="0" smtClean="0">
                <a:latin typeface="楷体" pitchFamily="49" charset="-122"/>
                <a:ea typeface="楷体" pitchFamily="49" charset="-122"/>
              </a:rPr>
              <a:t>2019/01/23</a:t>
            </a:r>
          </a:p>
          <a:p>
            <a:pPr>
              <a:lnSpc>
                <a:spcPct val="150000"/>
              </a:lnSpc>
              <a:buFont typeface="Wingdings" pitchFamily="2" charset="2"/>
              <a:buChar char="l"/>
            </a:pPr>
            <a:r>
              <a:rPr lang="zh-CN" altLang="en-US" sz="1200" dirty="0" smtClean="0">
                <a:latin typeface="楷体" pitchFamily="49" charset="-122"/>
                <a:ea typeface="楷体" pitchFamily="49" charset="-122"/>
              </a:rPr>
              <a:t>中央全面深化改革委员会第六次会议：通过</a:t>
            </a:r>
            <a:r>
              <a:rPr lang="en-US" altLang="zh-CN" sz="1200" dirty="0" smtClean="0">
                <a:latin typeface="楷体" pitchFamily="49" charset="-122"/>
                <a:ea typeface="楷体" pitchFamily="49" charset="-122"/>
              </a:rPr>
              <a:t>《</a:t>
            </a:r>
            <a:r>
              <a:rPr lang="zh-CN" altLang="en-US" sz="1200" dirty="0" smtClean="0">
                <a:latin typeface="楷体" pitchFamily="49" charset="-122"/>
                <a:ea typeface="楷体" pitchFamily="49" charset="-122"/>
              </a:rPr>
              <a:t>在上海证券交易所设立科创板并试点注册制总体实施方案</a:t>
            </a:r>
            <a:r>
              <a:rPr lang="en-US" altLang="zh-CN" sz="1200" dirty="0" smtClean="0">
                <a:latin typeface="楷体" pitchFamily="49" charset="-122"/>
                <a:ea typeface="楷体" pitchFamily="49" charset="-122"/>
              </a:rPr>
              <a:t>》</a:t>
            </a:r>
            <a:r>
              <a:rPr lang="en-US" altLang="zh-CN" sz="1200" dirty="0" smtClean="0">
                <a:solidFill>
                  <a:srgbClr val="C00000"/>
                </a:solidFill>
                <a:latin typeface="楷体" pitchFamily="49" charset="-122"/>
                <a:ea typeface="楷体" pitchFamily="49" charset="-122"/>
              </a:rPr>
              <a:t>《</a:t>
            </a:r>
            <a:r>
              <a:rPr lang="zh-CN" altLang="en-US" sz="1200" dirty="0" smtClean="0">
                <a:solidFill>
                  <a:srgbClr val="C00000"/>
                </a:solidFill>
                <a:latin typeface="楷体" pitchFamily="49" charset="-122"/>
                <a:ea typeface="楷体" pitchFamily="49" charset="-122"/>
              </a:rPr>
              <a:t>关于在上海证券交易所设立科创板并试点注册制的实施意见</a:t>
            </a:r>
            <a:r>
              <a:rPr lang="en-US" altLang="zh-CN" sz="1200" dirty="0" smtClean="0">
                <a:solidFill>
                  <a:srgbClr val="C00000"/>
                </a:solidFill>
                <a:latin typeface="楷体" pitchFamily="49" charset="-122"/>
                <a:ea typeface="楷体" pitchFamily="49" charset="-122"/>
              </a:rPr>
              <a:t>》</a:t>
            </a:r>
            <a:r>
              <a:rPr lang="zh-CN" altLang="en-US" sz="1200" dirty="0" smtClean="0">
                <a:latin typeface="楷体" pitchFamily="49" charset="-122"/>
                <a:ea typeface="楷体" pitchFamily="49" charset="-122"/>
              </a:rPr>
              <a:t>等重要文件</a:t>
            </a:r>
          </a:p>
          <a:p>
            <a:pPr>
              <a:lnSpc>
                <a:spcPct val="150000"/>
              </a:lnSpc>
              <a:buFont typeface="Wingdings" pitchFamily="2" charset="2"/>
              <a:buChar char="p"/>
            </a:pPr>
            <a:endParaRPr lang="en-US" altLang="zh-CN" sz="1600" b="1" dirty="0" smtClean="0">
              <a:solidFill>
                <a:srgbClr val="FF0000"/>
              </a:solidFill>
              <a:latin typeface="楷体" pitchFamily="49" charset="-122"/>
              <a:ea typeface="楷体" pitchFamily="49" charset="-122"/>
            </a:endParaRPr>
          </a:p>
        </p:txBody>
      </p:sp>
      <p:sp>
        <p:nvSpPr>
          <p:cNvPr id="24" name="TextBox 23"/>
          <p:cNvSpPr txBox="1"/>
          <p:nvPr/>
        </p:nvSpPr>
        <p:spPr>
          <a:xfrm>
            <a:off x="2699792" y="1131590"/>
            <a:ext cx="3024336" cy="2400657"/>
          </a:xfrm>
          <a:prstGeom prst="rect">
            <a:avLst/>
          </a:prstGeom>
          <a:noFill/>
        </p:spPr>
        <p:txBody>
          <a:bodyPr wrap="square" rtlCol="0">
            <a:spAutoFit/>
          </a:bodyPr>
          <a:lstStyle/>
          <a:p>
            <a:pPr algn="ctr">
              <a:lnSpc>
                <a:spcPct val="150000"/>
              </a:lnSpc>
            </a:pPr>
            <a:r>
              <a:rPr lang="en-US" altLang="zh-CN" sz="1200" dirty="0" smtClean="0">
                <a:latin typeface="楷体" pitchFamily="49" charset="-122"/>
                <a:ea typeface="楷体" pitchFamily="49" charset="-122"/>
              </a:rPr>
              <a:t>2019/01/30</a:t>
            </a:r>
          </a:p>
          <a:p>
            <a:pPr>
              <a:lnSpc>
                <a:spcPct val="150000"/>
              </a:lnSpc>
              <a:buFont typeface="Wingdings" pitchFamily="2" charset="2"/>
              <a:buChar char="l"/>
            </a:pPr>
            <a:r>
              <a:rPr lang="zh-CN" altLang="en-US" sz="1200" dirty="0" smtClean="0">
                <a:latin typeface="楷体" pitchFamily="49" charset="-122"/>
                <a:ea typeface="楷体" pitchFamily="49" charset="-122"/>
              </a:rPr>
              <a:t>证监会：</a:t>
            </a:r>
            <a:r>
              <a:rPr lang="en-US" altLang="zh-CN" sz="1200" dirty="0" smtClean="0">
                <a:latin typeface="楷体" pitchFamily="49" charset="-122"/>
                <a:ea typeface="楷体" pitchFamily="49" charset="-122"/>
              </a:rPr>
              <a:t>《</a:t>
            </a:r>
            <a:r>
              <a:rPr lang="zh-CN" altLang="en-US" sz="1200" dirty="0" smtClean="0">
                <a:latin typeface="楷体" pitchFamily="49" charset="-122"/>
                <a:ea typeface="楷体" pitchFamily="49" charset="-122"/>
              </a:rPr>
              <a:t>科创板首次公开发行股票注册管理办法（试行）</a:t>
            </a:r>
            <a:r>
              <a:rPr lang="en-US" altLang="zh-CN" sz="1200" dirty="0" smtClean="0">
                <a:latin typeface="楷体" pitchFamily="49" charset="-122"/>
                <a:ea typeface="楷体" pitchFamily="49" charset="-122"/>
              </a:rPr>
              <a:t>》《</a:t>
            </a:r>
            <a:r>
              <a:rPr lang="zh-CN" altLang="en-US" sz="1200" dirty="0" smtClean="0">
                <a:latin typeface="楷体" pitchFamily="49" charset="-122"/>
                <a:ea typeface="楷体" pitchFamily="49" charset="-122"/>
              </a:rPr>
              <a:t>科创板上市公司持续监管办法（试行）</a:t>
            </a:r>
            <a:r>
              <a:rPr lang="en-US" altLang="zh-CN" sz="1200" dirty="0" smtClean="0">
                <a:latin typeface="楷体" pitchFamily="49" charset="-122"/>
                <a:ea typeface="楷体" pitchFamily="49" charset="-122"/>
              </a:rPr>
              <a:t>》</a:t>
            </a:r>
            <a:r>
              <a:rPr lang="zh-CN" altLang="en-US" sz="1200" dirty="0" smtClean="0">
                <a:latin typeface="楷体" pitchFamily="49" charset="-122"/>
                <a:ea typeface="楷体" pitchFamily="49" charset="-122"/>
              </a:rPr>
              <a:t>的征求意见稿</a:t>
            </a:r>
            <a:endParaRPr lang="en-US" altLang="zh-CN" sz="1200" dirty="0" smtClean="0">
              <a:latin typeface="楷体" pitchFamily="49" charset="-122"/>
              <a:ea typeface="楷体" pitchFamily="49" charset="-122"/>
            </a:endParaRPr>
          </a:p>
          <a:p>
            <a:pPr>
              <a:lnSpc>
                <a:spcPct val="150000"/>
              </a:lnSpc>
              <a:buFont typeface="Wingdings" pitchFamily="2" charset="2"/>
              <a:buChar char="l"/>
            </a:pPr>
            <a:r>
              <a:rPr lang="zh-CN" altLang="en-US" sz="1200" dirty="0" smtClean="0">
                <a:latin typeface="楷体" pitchFamily="49" charset="-122"/>
                <a:ea typeface="楷体" pitchFamily="49" charset="-122"/>
              </a:rPr>
              <a:t>上交所：</a:t>
            </a:r>
            <a:r>
              <a:rPr lang="en-US" altLang="zh-CN" sz="1200" dirty="0" smtClean="0">
                <a:latin typeface="楷体" pitchFamily="49" charset="-122"/>
                <a:ea typeface="楷体" pitchFamily="49" charset="-122"/>
              </a:rPr>
              <a:t>《</a:t>
            </a:r>
            <a:r>
              <a:rPr lang="zh-CN" altLang="en-US" sz="1200" dirty="0" smtClean="0">
                <a:latin typeface="楷体" pitchFamily="49" charset="-122"/>
                <a:ea typeface="楷体" pitchFamily="49" charset="-122"/>
              </a:rPr>
              <a:t>上海证券交易所科创板股票发行上市审核规则</a:t>
            </a:r>
            <a:r>
              <a:rPr lang="en-US" altLang="zh-CN" sz="1200" dirty="0" smtClean="0">
                <a:latin typeface="楷体" pitchFamily="49" charset="-122"/>
                <a:ea typeface="楷体" pitchFamily="49" charset="-122"/>
              </a:rPr>
              <a:t>》</a:t>
            </a:r>
            <a:r>
              <a:rPr lang="zh-CN" altLang="en-US" sz="1200" dirty="0" smtClean="0">
                <a:latin typeface="楷体" pitchFamily="49" charset="-122"/>
                <a:ea typeface="楷体" pitchFamily="49" charset="-122"/>
              </a:rPr>
              <a:t>等细则征求意见稿</a:t>
            </a:r>
            <a:endParaRPr lang="en-US" altLang="zh-CN" sz="1200" dirty="0" smtClean="0">
              <a:latin typeface="楷体" pitchFamily="49" charset="-122"/>
              <a:ea typeface="楷体" pitchFamily="49" charset="-122"/>
            </a:endParaRPr>
          </a:p>
          <a:p>
            <a:pPr>
              <a:lnSpc>
                <a:spcPct val="150000"/>
              </a:lnSpc>
              <a:buFont typeface="Wingdings" pitchFamily="2" charset="2"/>
              <a:buChar char="l"/>
            </a:pPr>
            <a:endParaRPr lang="zh-CN" altLang="en-US" sz="1200" dirty="0" smtClean="0">
              <a:latin typeface="楷体" pitchFamily="49" charset="-122"/>
              <a:ea typeface="楷体" pitchFamily="49" charset="-122"/>
            </a:endParaRPr>
          </a:p>
          <a:p>
            <a:pPr>
              <a:lnSpc>
                <a:spcPct val="150000"/>
              </a:lnSpc>
              <a:buFont typeface="Wingdings" pitchFamily="2" charset="2"/>
              <a:buChar char="p"/>
            </a:pPr>
            <a:endParaRPr lang="en-US" altLang="zh-CN" sz="1600" b="1" dirty="0" smtClean="0">
              <a:solidFill>
                <a:srgbClr val="FF0000"/>
              </a:solidFill>
              <a:latin typeface="楷体" pitchFamily="49" charset="-122"/>
              <a:ea typeface="楷体" pitchFamily="49" charset="-122"/>
            </a:endParaRPr>
          </a:p>
        </p:txBody>
      </p:sp>
      <p:sp>
        <p:nvSpPr>
          <p:cNvPr id="25" name="TextBox 24"/>
          <p:cNvSpPr txBox="1"/>
          <p:nvPr/>
        </p:nvSpPr>
        <p:spPr>
          <a:xfrm>
            <a:off x="4716016" y="3184396"/>
            <a:ext cx="1872208" cy="1846659"/>
          </a:xfrm>
          <a:prstGeom prst="rect">
            <a:avLst/>
          </a:prstGeom>
          <a:noFill/>
        </p:spPr>
        <p:txBody>
          <a:bodyPr wrap="square" rtlCol="0">
            <a:spAutoFit/>
          </a:bodyPr>
          <a:lstStyle/>
          <a:p>
            <a:pPr algn="ctr">
              <a:lnSpc>
                <a:spcPct val="150000"/>
              </a:lnSpc>
            </a:pPr>
            <a:r>
              <a:rPr lang="en-US" altLang="zh-CN" sz="1200" dirty="0" smtClean="0">
                <a:latin typeface="楷体" pitchFamily="49" charset="-122"/>
                <a:ea typeface="楷体" pitchFamily="49" charset="-122"/>
              </a:rPr>
              <a:t>2019/03/02</a:t>
            </a:r>
          </a:p>
          <a:p>
            <a:pPr>
              <a:lnSpc>
                <a:spcPct val="150000"/>
              </a:lnSpc>
              <a:buFont typeface="Wingdings" pitchFamily="2" charset="2"/>
              <a:buChar char="l"/>
            </a:pPr>
            <a:r>
              <a:rPr lang="zh-CN" altLang="en-US" sz="1200" dirty="0" smtClean="0">
                <a:latin typeface="楷体" pitchFamily="49" charset="-122"/>
                <a:ea typeface="楷体" pitchFamily="49" charset="-122"/>
              </a:rPr>
              <a:t>证监会、上交所：前述“</a:t>
            </a:r>
            <a:r>
              <a:rPr lang="en-US" altLang="zh-CN" sz="1200" dirty="0" smtClean="0">
                <a:latin typeface="楷体" pitchFamily="49" charset="-122"/>
                <a:ea typeface="楷体" pitchFamily="49" charset="-122"/>
              </a:rPr>
              <a:t>2+6</a:t>
            </a:r>
            <a:r>
              <a:rPr lang="zh-CN" altLang="en-US" sz="1200" dirty="0" smtClean="0">
                <a:latin typeface="楷体" pitchFamily="49" charset="-122"/>
                <a:ea typeface="楷体" pitchFamily="49" charset="-122"/>
              </a:rPr>
              <a:t>”规则体系征求意见期限</a:t>
            </a:r>
            <a:r>
              <a:rPr lang="zh-CN" altLang="en-US" sz="1200" dirty="0" smtClean="0">
                <a:latin typeface="楷体" pitchFamily="49" charset="-122"/>
                <a:ea typeface="楷体" pitchFamily="49" charset="-122"/>
              </a:rPr>
              <a:t>截止后</a:t>
            </a:r>
            <a:r>
              <a:rPr lang="zh-CN" altLang="en-US" sz="1200" dirty="0" smtClean="0">
                <a:latin typeface="楷体" pitchFamily="49" charset="-122"/>
                <a:ea typeface="楷体" pitchFamily="49" charset="-122"/>
              </a:rPr>
              <a:t>，立即发布正式版本</a:t>
            </a:r>
            <a:endParaRPr lang="en-US" altLang="zh-CN" sz="1200" dirty="0" smtClean="0">
              <a:latin typeface="楷体" pitchFamily="49" charset="-122"/>
              <a:ea typeface="楷体" pitchFamily="49" charset="-122"/>
            </a:endParaRPr>
          </a:p>
          <a:p>
            <a:pPr>
              <a:lnSpc>
                <a:spcPct val="150000"/>
              </a:lnSpc>
              <a:buFont typeface="Wingdings" pitchFamily="2" charset="2"/>
              <a:buChar char="p"/>
            </a:pPr>
            <a:endParaRPr lang="en-US" altLang="zh-CN" sz="1600" b="1" dirty="0" smtClean="0">
              <a:solidFill>
                <a:srgbClr val="FF0000"/>
              </a:solidFill>
              <a:latin typeface="楷体" pitchFamily="49" charset="-122"/>
              <a:ea typeface="楷体" pitchFamily="49" charset="-122"/>
            </a:endParaRPr>
          </a:p>
        </p:txBody>
      </p:sp>
      <p:sp>
        <p:nvSpPr>
          <p:cNvPr id="27" name="TextBox 26"/>
          <p:cNvSpPr txBox="1"/>
          <p:nvPr/>
        </p:nvSpPr>
        <p:spPr>
          <a:xfrm>
            <a:off x="6084168" y="1131590"/>
            <a:ext cx="2016224" cy="1846659"/>
          </a:xfrm>
          <a:prstGeom prst="rect">
            <a:avLst/>
          </a:prstGeom>
          <a:noFill/>
        </p:spPr>
        <p:txBody>
          <a:bodyPr wrap="square" rtlCol="0">
            <a:spAutoFit/>
          </a:bodyPr>
          <a:lstStyle/>
          <a:p>
            <a:pPr algn="ctr">
              <a:lnSpc>
                <a:spcPct val="150000"/>
              </a:lnSpc>
            </a:pPr>
            <a:r>
              <a:rPr lang="en-US" altLang="zh-CN" sz="1200" dirty="0" smtClean="0">
                <a:latin typeface="楷体" pitchFamily="49" charset="-122"/>
                <a:ea typeface="楷体" pitchFamily="49" charset="-122"/>
              </a:rPr>
              <a:t>2019/03/22</a:t>
            </a:r>
          </a:p>
          <a:p>
            <a:pPr>
              <a:lnSpc>
                <a:spcPct val="150000"/>
              </a:lnSpc>
              <a:buFont typeface="Wingdings" pitchFamily="2" charset="2"/>
              <a:buChar char="l"/>
            </a:pPr>
            <a:r>
              <a:rPr lang="zh-CN" altLang="en-US" sz="1200" dirty="0" smtClean="0">
                <a:latin typeface="楷体" pitchFamily="49" charset="-122"/>
                <a:ea typeface="楷体" pitchFamily="49" charset="-122"/>
              </a:rPr>
              <a:t>上交所：公布了首批受理的</a:t>
            </a:r>
            <a:r>
              <a:rPr lang="en-US" altLang="zh-CN" sz="1200" dirty="0" smtClean="0">
                <a:latin typeface="楷体" pitchFamily="49" charset="-122"/>
                <a:ea typeface="楷体" pitchFamily="49" charset="-122"/>
              </a:rPr>
              <a:t>9</a:t>
            </a:r>
            <a:r>
              <a:rPr lang="zh-CN" altLang="en-US" sz="1200" dirty="0" smtClean="0">
                <a:latin typeface="楷体" pitchFamily="49" charset="-122"/>
                <a:ea typeface="楷体" pitchFamily="49" charset="-122"/>
              </a:rPr>
              <a:t>家科创板企业并披露了招股说明书，科创板发行人申报将逐渐进入常态化</a:t>
            </a:r>
            <a:endParaRPr lang="en-US" altLang="zh-CN" sz="1200" dirty="0" smtClean="0">
              <a:latin typeface="楷体" pitchFamily="49" charset="-122"/>
              <a:ea typeface="楷体" pitchFamily="49" charset="-122"/>
            </a:endParaRPr>
          </a:p>
          <a:p>
            <a:pPr>
              <a:lnSpc>
                <a:spcPct val="150000"/>
              </a:lnSpc>
              <a:buFont typeface="Wingdings" pitchFamily="2" charset="2"/>
              <a:buChar char="p"/>
            </a:pPr>
            <a:endParaRPr lang="en-US" altLang="zh-CN" sz="1600" b="1" dirty="0" smtClean="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3.1.1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市场定位</a:t>
            </a:r>
            <a:endParaRPr lang="en-GB" altLang="en-GB" sz="2600" b="1" dirty="0">
              <a:solidFill>
                <a:schemeClr val="bg1"/>
              </a:solidFill>
              <a:latin typeface="微软雅黑" pitchFamily="34" charset="-122"/>
              <a:ea typeface="微软雅黑" pitchFamily="34" charset="-122"/>
            </a:endParaRPr>
          </a:p>
        </p:txBody>
      </p:sp>
      <p:sp>
        <p:nvSpPr>
          <p:cNvPr id="46"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设立意义</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2" name="灯片编号占位符 1"/>
          <p:cNvSpPr>
            <a:spLocks noGrp="1"/>
          </p:cNvSpPr>
          <p:nvPr>
            <p:ph type="sldNum" sz="quarter" idx="12"/>
          </p:nvPr>
        </p:nvSpPr>
        <p:spPr>
          <a:xfrm>
            <a:off x="3491880" y="4876006"/>
            <a:ext cx="2133600" cy="357188"/>
          </a:xfrm>
        </p:spPr>
        <p:txBody>
          <a:bodyPr/>
          <a:lstStyle/>
          <a:p>
            <a:pPr algn="ctr">
              <a:defRPr/>
            </a:pPr>
            <a:fld id="{ECEAD1FB-0249-4071-B000-5D78FC0B32AF}" type="slidenum">
              <a:rPr lang="en-US" altLang="zh-CN" sz="1000" smtClean="0">
                <a:solidFill>
                  <a:schemeClr val="bg2"/>
                </a:solidFill>
              </a:rPr>
              <a:pPr algn="ctr">
                <a:defRPr/>
              </a:pPr>
              <a:t>14</a:t>
            </a:fld>
            <a:endParaRPr lang="en-US" altLang="zh-CN" sz="1000" dirty="0">
              <a:solidFill>
                <a:schemeClr val="bg2"/>
              </a:solidFill>
            </a:endParaRPr>
          </a:p>
        </p:txBody>
      </p:sp>
      <p:sp>
        <p:nvSpPr>
          <p:cNvPr id="22" name="TextBox 21"/>
          <p:cNvSpPr txBox="1"/>
          <p:nvPr/>
        </p:nvSpPr>
        <p:spPr>
          <a:xfrm>
            <a:off x="395536" y="1059582"/>
            <a:ext cx="8856984" cy="1107996"/>
          </a:xfrm>
          <a:prstGeom prst="rect">
            <a:avLst/>
          </a:prstGeom>
          <a:noFill/>
        </p:spPr>
        <p:txBody>
          <a:bodyPr wrap="square" rtlCol="0">
            <a:spAutoFit/>
          </a:bodyPr>
          <a:lstStyle/>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实施创新驱动发展战略、深化资本市场改革的重要举措</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稳步试点注册制</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统筹推进发行、上市、信息披露、交易、退市等基础制度改革</a:t>
            </a:r>
          </a:p>
        </p:txBody>
      </p:sp>
      <p:sp>
        <p:nvSpPr>
          <p:cNvPr id="29" name="TextBox 28"/>
          <p:cNvSpPr txBox="1"/>
          <p:nvPr/>
        </p:nvSpPr>
        <p:spPr>
          <a:xfrm>
            <a:off x="395536" y="2562165"/>
            <a:ext cx="8856984" cy="2169825"/>
          </a:xfrm>
          <a:prstGeom prst="rect">
            <a:avLst/>
          </a:prstGeom>
          <a:noFill/>
        </p:spPr>
        <p:txBody>
          <a:bodyPr wrap="square" rtlCol="0">
            <a:spAutoFit/>
          </a:bodyPr>
          <a:lstStyle/>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主要服务科技创新企业</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符合国家战略、拥有关键核心技术、市场认可度高</a:t>
            </a:r>
          </a:p>
          <a:p>
            <a:pPr>
              <a:lnSpc>
                <a:spcPct val="150000"/>
              </a:lnSpc>
              <a:buFont typeface="Wingdings" pitchFamily="2" charset="2"/>
              <a:buChar char="p"/>
            </a:pPr>
            <a:r>
              <a:rPr lang="en-US" altLang="zh-CN" sz="1600" b="1" dirty="0" smtClean="0">
                <a:solidFill>
                  <a:schemeClr val="accent5">
                    <a:lumMod val="75000"/>
                  </a:schemeClr>
                </a:solidFill>
                <a:latin typeface="楷体" pitchFamily="49" charset="-122"/>
                <a:ea typeface="楷体" pitchFamily="49" charset="-122"/>
              </a:rPr>
              <a:t> </a:t>
            </a:r>
            <a:r>
              <a:rPr lang="zh-CN" altLang="en-US" sz="1600" b="1" dirty="0" smtClean="0">
                <a:solidFill>
                  <a:schemeClr val="accent5">
                    <a:lumMod val="75000"/>
                  </a:schemeClr>
                </a:solidFill>
                <a:latin typeface="楷体" pitchFamily="49" charset="-122"/>
                <a:ea typeface="楷体" pitchFamily="49" charset="-122"/>
              </a:rPr>
              <a:t>重点支持的行业范围</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新一代技术、高端装备、新材料、新能源、节能环保以及生物医药等高新技术产业和战略性新兴产业</a:t>
            </a:r>
            <a:endParaRPr lang="en-US" altLang="zh-CN" sz="1400" b="1" dirty="0" smtClean="0">
              <a:latin typeface="楷体" pitchFamily="49" charset="-122"/>
              <a:ea typeface="楷体" pitchFamily="49" charset="-122"/>
            </a:endParaRPr>
          </a:p>
          <a:p>
            <a:pPr>
              <a:lnSpc>
                <a:spcPct val="150000"/>
              </a:lnSpc>
              <a:buFont typeface="Wingdings" pitchFamily="2" charset="2"/>
              <a:buChar char="p"/>
            </a:pPr>
            <a:r>
              <a:rPr lang="en-US" altLang="zh-CN" sz="1600" b="1" dirty="0" smtClean="0">
                <a:solidFill>
                  <a:schemeClr val="accent5">
                    <a:lumMod val="75000"/>
                  </a:schemeClr>
                </a:solidFill>
                <a:latin typeface="楷体" pitchFamily="49" charset="-122"/>
                <a:ea typeface="楷体" pitchFamily="49" charset="-122"/>
              </a:rPr>
              <a:t> </a:t>
            </a:r>
            <a:r>
              <a:rPr lang="zh-CN" altLang="en-US" sz="1600" b="1" dirty="0" smtClean="0">
                <a:solidFill>
                  <a:schemeClr val="accent5">
                    <a:lumMod val="75000"/>
                  </a:schemeClr>
                </a:solidFill>
                <a:latin typeface="楷体" pitchFamily="49" charset="-122"/>
                <a:ea typeface="楷体" pitchFamily="49" charset="-122"/>
              </a:rPr>
              <a:t>科创板定位的包容性</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既要优先支持新技术、新产业企业发展，也要兼顾市场认可度高的新模式、新业态优质企业发展</a:t>
            </a:r>
            <a:endParaRPr lang="en-US" altLang="zh-CN" sz="1400" b="1" dirty="0" smtClean="0">
              <a:latin typeface="楷体" pitchFamily="49" charset="-122"/>
              <a:ea typeface="楷体" pitchFamily="49" charset="-122"/>
            </a:endParaRPr>
          </a:p>
        </p:txBody>
      </p:sp>
      <p:sp>
        <p:nvSpPr>
          <p:cNvPr id="30" name="Pentagon 76"/>
          <p:cNvSpPr/>
          <p:nvPr/>
        </p:nvSpPr>
        <p:spPr bwMode="ltGray">
          <a:xfrm>
            <a:off x="486380" y="2283718"/>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市场定位</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3.1.3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主要制度安排</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15</a:t>
            </a:fld>
            <a:endParaRPr lang="en-US" altLang="zh-CN" sz="1000" dirty="0">
              <a:solidFill>
                <a:schemeClr val="bg2"/>
              </a:solidFill>
            </a:endParaRPr>
          </a:p>
        </p:txBody>
      </p:sp>
      <p:sp>
        <p:nvSpPr>
          <p:cNvPr id="7" name="Pentagon 76"/>
          <p:cNvSpPr/>
          <p:nvPr/>
        </p:nvSpPr>
        <p:spPr bwMode="ltGray">
          <a:xfrm>
            <a:off x="486380" y="789552"/>
            <a:ext cx="192538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发行上市条件</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graphicFrame>
        <p:nvGraphicFramePr>
          <p:cNvPr id="9" name="表格 8"/>
          <p:cNvGraphicFramePr>
            <a:graphicFrameLocks noGrp="1"/>
          </p:cNvGraphicFramePr>
          <p:nvPr/>
        </p:nvGraphicFramePr>
        <p:xfrm>
          <a:off x="611562" y="1275606"/>
          <a:ext cx="7920878" cy="2743200"/>
        </p:xfrm>
        <a:graphic>
          <a:graphicData uri="http://schemas.openxmlformats.org/drawingml/2006/table">
            <a:tbl>
              <a:tblPr>
                <a:tableStyleId>{22838BEF-8BB2-4498-84A7-C5851F593DF1}</a:tableStyleId>
              </a:tblPr>
              <a:tblGrid>
                <a:gridCol w="792088"/>
                <a:gridCol w="936104"/>
                <a:gridCol w="4104454"/>
                <a:gridCol w="288032"/>
                <a:gridCol w="504056"/>
                <a:gridCol w="504056"/>
                <a:gridCol w="504056"/>
                <a:gridCol w="288032"/>
              </a:tblGrid>
              <a:tr h="145270">
                <a:tc rowSpan="2">
                  <a:txBody>
                    <a:bodyPr/>
                    <a:lstStyle/>
                    <a:p>
                      <a:pPr algn="ctr">
                        <a:spcAft>
                          <a:spcPts val="0"/>
                        </a:spcAft>
                      </a:pPr>
                      <a:r>
                        <a:rPr lang="zh-CN" sz="1200" b="1" kern="0" dirty="0" smtClean="0">
                          <a:latin typeface="楷体" pitchFamily="49" charset="-122"/>
                          <a:ea typeface="楷体" pitchFamily="49" charset="-122"/>
                        </a:rPr>
                        <a:t>上市标准</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rowSpan="2">
                  <a:txBody>
                    <a:bodyPr/>
                    <a:lstStyle/>
                    <a:p>
                      <a:pPr algn="ctr">
                        <a:spcAft>
                          <a:spcPts val="0"/>
                        </a:spcAft>
                      </a:pPr>
                      <a:r>
                        <a:rPr lang="zh-CN" sz="1200" b="1" kern="0" dirty="0">
                          <a:latin typeface="楷体" pitchFamily="49" charset="-122"/>
                          <a:ea typeface="楷体" pitchFamily="49" charset="-122"/>
                        </a:rPr>
                        <a:t>预计市值</a:t>
                      </a:r>
                      <a:r>
                        <a:rPr lang="en-US" sz="1200" b="1" kern="0" dirty="0">
                          <a:latin typeface="楷体" pitchFamily="49" charset="-122"/>
                          <a:ea typeface="楷体" pitchFamily="49" charset="-122"/>
                        </a:rPr>
                        <a:t/>
                      </a:r>
                      <a:br>
                        <a:rPr lang="en-US" sz="1200" b="1" kern="0" dirty="0">
                          <a:latin typeface="楷体" pitchFamily="49" charset="-122"/>
                          <a:ea typeface="楷体" pitchFamily="49" charset="-122"/>
                        </a:rPr>
                      </a:br>
                      <a:r>
                        <a:rPr lang="zh-CN" sz="1200" b="1" kern="0" dirty="0">
                          <a:latin typeface="楷体" pitchFamily="49" charset="-122"/>
                          <a:ea typeface="楷体" pitchFamily="49" charset="-122"/>
                        </a:rPr>
                        <a:t>（人民币）</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rowSpan="2">
                  <a:txBody>
                    <a:bodyPr/>
                    <a:lstStyle/>
                    <a:p>
                      <a:pPr algn="ctr">
                        <a:spcAft>
                          <a:spcPts val="0"/>
                        </a:spcAft>
                      </a:pPr>
                      <a:r>
                        <a:rPr lang="zh-CN" sz="1200" b="1" kern="0" dirty="0">
                          <a:latin typeface="楷体" pitchFamily="49" charset="-122"/>
                          <a:ea typeface="楷体" pitchFamily="49" charset="-122"/>
                        </a:rPr>
                        <a:t>财务等指标要求</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gridSpan="5">
                  <a:txBody>
                    <a:bodyPr/>
                    <a:lstStyle/>
                    <a:p>
                      <a:pPr algn="ctr">
                        <a:spcAft>
                          <a:spcPts val="0"/>
                        </a:spcAft>
                      </a:pPr>
                      <a:r>
                        <a:rPr lang="zh-CN" sz="1200" b="1" kern="0" dirty="0">
                          <a:latin typeface="楷体" pitchFamily="49" charset="-122"/>
                          <a:ea typeface="楷体" pitchFamily="49" charset="-122"/>
                        </a:rPr>
                        <a:t>指标维度</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5825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200" b="1" kern="0" dirty="0">
                          <a:latin typeface="楷体" pitchFamily="49" charset="-122"/>
                          <a:ea typeface="楷体" pitchFamily="49" charset="-122"/>
                        </a:rPr>
                        <a:t>利润</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a:txBody>
                    <a:bodyPr/>
                    <a:lstStyle/>
                    <a:p>
                      <a:pPr algn="ctr">
                        <a:spcAft>
                          <a:spcPts val="0"/>
                        </a:spcAft>
                      </a:pPr>
                      <a:r>
                        <a:rPr lang="zh-CN" sz="1200" b="1" kern="0" dirty="0">
                          <a:latin typeface="楷体" pitchFamily="49" charset="-122"/>
                          <a:ea typeface="楷体" pitchFamily="49" charset="-122"/>
                        </a:rPr>
                        <a:t>营业</a:t>
                      </a:r>
                      <a:endParaRPr lang="zh-CN" sz="1200" b="1" kern="100" dirty="0">
                        <a:latin typeface="楷体" pitchFamily="49" charset="-122"/>
                        <a:ea typeface="楷体" pitchFamily="49" charset="-122"/>
                      </a:endParaRPr>
                    </a:p>
                    <a:p>
                      <a:pPr algn="ctr">
                        <a:spcAft>
                          <a:spcPts val="0"/>
                        </a:spcAft>
                      </a:pPr>
                      <a:r>
                        <a:rPr lang="zh-CN" sz="1200" b="1" kern="0" dirty="0">
                          <a:latin typeface="楷体" pitchFamily="49" charset="-122"/>
                          <a:ea typeface="楷体" pitchFamily="49" charset="-122"/>
                        </a:rPr>
                        <a:t>收入</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a:txBody>
                    <a:bodyPr/>
                    <a:lstStyle/>
                    <a:p>
                      <a:pPr algn="ctr">
                        <a:spcAft>
                          <a:spcPts val="0"/>
                        </a:spcAft>
                      </a:pPr>
                      <a:r>
                        <a:rPr lang="zh-CN" sz="1200" b="1" kern="0" dirty="0">
                          <a:latin typeface="楷体" pitchFamily="49" charset="-122"/>
                          <a:ea typeface="楷体" pitchFamily="49" charset="-122"/>
                        </a:rPr>
                        <a:t>现金</a:t>
                      </a:r>
                      <a:endParaRPr lang="zh-CN" sz="1200" b="1" kern="100" dirty="0">
                        <a:latin typeface="楷体" pitchFamily="49" charset="-122"/>
                        <a:ea typeface="楷体" pitchFamily="49" charset="-122"/>
                      </a:endParaRPr>
                    </a:p>
                    <a:p>
                      <a:pPr algn="ctr">
                        <a:spcAft>
                          <a:spcPts val="0"/>
                        </a:spcAft>
                      </a:pPr>
                      <a:r>
                        <a:rPr lang="zh-CN" sz="1200" b="1" kern="0" dirty="0">
                          <a:latin typeface="楷体" pitchFamily="49" charset="-122"/>
                          <a:ea typeface="楷体" pitchFamily="49" charset="-122"/>
                        </a:rPr>
                        <a:t>流</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a:txBody>
                    <a:bodyPr/>
                    <a:lstStyle/>
                    <a:p>
                      <a:pPr algn="ctr">
                        <a:spcAft>
                          <a:spcPts val="0"/>
                        </a:spcAft>
                      </a:pPr>
                      <a:r>
                        <a:rPr lang="zh-CN" sz="1200" b="1" kern="0" dirty="0" smtClean="0">
                          <a:latin typeface="楷体" pitchFamily="49" charset="-122"/>
                          <a:ea typeface="楷体" pitchFamily="49" charset="-122"/>
                        </a:rPr>
                        <a:t>研发投入</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c>
                  <a:txBody>
                    <a:bodyPr/>
                    <a:lstStyle/>
                    <a:p>
                      <a:pPr algn="ctr">
                        <a:spcAft>
                          <a:spcPts val="0"/>
                        </a:spcAft>
                      </a:pPr>
                      <a:r>
                        <a:rPr lang="zh-CN" sz="1200" b="1" kern="0" dirty="0">
                          <a:latin typeface="楷体" pitchFamily="49" charset="-122"/>
                          <a:ea typeface="楷体" pitchFamily="49" charset="-122"/>
                        </a:rPr>
                        <a:t>产品</a:t>
                      </a:r>
                      <a:endParaRPr lang="zh-CN" sz="1200" b="1" kern="100" dirty="0">
                        <a:latin typeface="楷体" pitchFamily="49" charset="-122"/>
                        <a:ea typeface="楷体" pitchFamily="49" charset="-122"/>
                        <a:cs typeface="Times New Roman"/>
                      </a:endParaRPr>
                    </a:p>
                  </a:txBody>
                  <a:tcPr marL="58108" marR="58108" marT="0" marB="0" anchor="ctr">
                    <a:solidFill>
                      <a:schemeClr val="accent5">
                        <a:lumMod val="90000"/>
                      </a:schemeClr>
                    </a:solidFill>
                  </a:tcPr>
                </a:tc>
              </a:tr>
              <a:tr h="258258">
                <a:tc>
                  <a:txBody>
                    <a:bodyPr/>
                    <a:lstStyle/>
                    <a:p>
                      <a:pPr algn="ctr">
                        <a:spcAft>
                          <a:spcPts val="0"/>
                        </a:spcAft>
                      </a:pPr>
                      <a:r>
                        <a:rPr lang="zh-CN" sz="1200" kern="0" dirty="0">
                          <a:latin typeface="楷体" pitchFamily="49" charset="-122"/>
                          <a:ea typeface="楷体" pitchFamily="49" charset="-122"/>
                        </a:rPr>
                        <a:t>标准一</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dirty="0">
                          <a:latin typeface="楷体" pitchFamily="49" charset="-122"/>
                          <a:ea typeface="楷体" pitchFamily="49" charset="-122"/>
                        </a:rPr>
                        <a:t>不低于</a:t>
                      </a:r>
                      <a:endParaRPr lang="zh-CN" sz="1200" kern="100" dirty="0">
                        <a:latin typeface="楷体" pitchFamily="49" charset="-122"/>
                        <a:ea typeface="楷体" pitchFamily="49" charset="-122"/>
                      </a:endParaRPr>
                    </a:p>
                    <a:p>
                      <a:pPr algn="ctr">
                        <a:spcAft>
                          <a:spcPts val="0"/>
                        </a:spcAft>
                      </a:pPr>
                      <a:r>
                        <a:rPr lang="en-US" sz="1200" kern="0" dirty="0">
                          <a:latin typeface="楷体" pitchFamily="49" charset="-122"/>
                          <a:ea typeface="楷体" pitchFamily="49" charset="-122"/>
                        </a:rPr>
                        <a:t>10</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最近两年净利润均为正且累计不低于人民币</a:t>
                      </a:r>
                      <a:r>
                        <a:rPr lang="en-US" sz="1200" kern="0" dirty="0">
                          <a:latin typeface="楷体" pitchFamily="49" charset="-122"/>
                          <a:ea typeface="楷体" pitchFamily="49" charset="-122"/>
                        </a:rPr>
                        <a:t>5000</a:t>
                      </a:r>
                      <a:r>
                        <a:rPr lang="zh-CN" sz="1200" kern="0" dirty="0">
                          <a:latin typeface="楷体" pitchFamily="49" charset="-122"/>
                          <a:ea typeface="楷体" pitchFamily="49" charset="-122"/>
                        </a:rPr>
                        <a:t>万元；或者最近一年净利润为正且营业收入不低于人民币</a:t>
                      </a:r>
                      <a:r>
                        <a:rPr lang="en-US" sz="1200" kern="0" dirty="0">
                          <a:latin typeface="楷体" pitchFamily="49" charset="-122"/>
                          <a:ea typeface="楷体" pitchFamily="49" charset="-122"/>
                        </a:rPr>
                        <a:t>1</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dirty="0">
                          <a:latin typeface="楷体" pitchFamily="49" charset="-122"/>
                          <a:ea typeface="楷体" pitchFamily="49" charset="-122"/>
                        </a:rPr>
                        <a:t>√</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dirty="0">
                          <a:latin typeface="楷体" pitchFamily="49" charset="-122"/>
                          <a:ea typeface="楷体" pitchFamily="49" charset="-122"/>
                        </a:rPr>
                        <a:t>√</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r>
              <a:tr h="258258">
                <a:tc>
                  <a:txBody>
                    <a:bodyPr/>
                    <a:lstStyle/>
                    <a:p>
                      <a:pPr algn="ctr">
                        <a:spcAft>
                          <a:spcPts val="0"/>
                        </a:spcAft>
                      </a:pPr>
                      <a:r>
                        <a:rPr lang="zh-CN" sz="1200" kern="0" dirty="0">
                          <a:latin typeface="楷体" pitchFamily="49" charset="-122"/>
                          <a:ea typeface="楷体" pitchFamily="49" charset="-122"/>
                        </a:rPr>
                        <a:t>标准二</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ctr">
                        <a:spcAft>
                          <a:spcPts val="0"/>
                        </a:spcAft>
                      </a:pPr>
                      <a:r>
                        <a:rPr lang="zh-CN" sz="1200" kern="0" dirty="0">
                          <a:latin typeface="楷体" pitchFamily="49" charset="-122"/>
                          <a:ea typeface="楷体" pitchFamily="49" charset="-122"/>
                        </a:rPr>
                        <a:t>不低于</a:t>
                      </a:r>
                      <a:r>
                        <a:rPr lang="en-US" sz="1200" kern="0" dirty="0">
                          <a:latin typeface="楷体" pitchFamily="49" charset="-122"/>
                          <a:ea typeface="楷体" pitchFamily="49" charset="-122"/>
                        </a:rPr>
                        <a:t/>
                      </a:r>
                      <a:br>
                        <a:rPr lang="en-US" sz="1200" kern="0" dirty="0">
                          <a:latin typeface="楷体" pitchFamily="49" charset="-122"/>
                          <a:ea typeface="楷体" pitchFamily="49" charset="-122"/>
                        </a:rPr>
                      </a:br>
                      <a:r>
                        <a:rPr lang="en-US" sz="1200" kern="0" dirty="0">
                          <a:latin typeface="楷体" pitchFamily="49" charset="-122"/>
                          <a:ea typeface="楷体" pitchFamily="49" charset="-122"/>
                        </a:rPr>
                        <a:t>15</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最近一年营业收入不低于人民币</a:t>
                      </a:r>
                      <a:r>
                        <a:rPr lang="en-US" sz="1200" kern="0" dirty="0">
                          <a:latin typeface="楷体" pitchFamily="49" charset="-122"/>
                          <a:ea typeface="楷体" pitchFamily="49" charset="-122"/>
                        </a:rPr>
                        <a:t>2</a:t>
                      </a:r>
                      <a:r>
                        <a:rPr lang="zh-CN" sz="1200" kern="0" dirty="0">
                          <a:latin typeface="楷体" pitchFamily="49" charset="-122"/>
                          <a:ea typeface="楷体" pitchFamily="49" charset="-122"/>
                        </a:rPr>
                        <a:t>亿元，且最近三年累计研发投入合计占最近三年累计营业收入的比例不低于</a:t>
                      </a:r>
                      <a:r>
                        <a:rPr lang="en-US" sz="1200" kern="0" dirty="0">
                          <a:latin typeface="楷体" pitchFamily="49" charset="-122"/>
                          <a:ea typeface="楷体" pitchFamily="49" charset="-122"/>
                        </a:rPr>
                        <a:t>15%</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ctr">
                        <a:spcAft>
                          <a:spcPts val="0"/>
                        </a:spcAft>
                      </a:pPr>
                      <a:r>
                        <a:rPr lang="zh-CN" sz="1200" kern="0" dirty="0">
                          <a:latin typeface="楷体" pitchFamily="49" charset="-122"/>
                          <a:ea typeface="楷体" pitchFamily="49" charset="-122"/>
                        </a:rPr>
                        <a:t>√</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ctr">
                        <a:spcAft>
                          <a:spcPts val="0"/>
                        </a:spcAft>
                      </a:pPr>
                      <a:r>
                        <a:rPr lang="zh-CN" sz="1200" kern="0" dirty="0">
                          <a:latin typeface="楷体" pitchFamily="49" charset="-122"/>
                          <a:ea typeface="楷体" pitchFamily="49" charset="-122"/>
                        </a:rPr>
                        <a:t>√</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r>
              <a:tr h="258258">
                <a:tc>
                  <a:txBody>
                    <a:bodyPr/>
                    <a:lstStyle/>
                    <a:p>
                      <a:pPr algn="ctr">
                        <a:spcAft>
                          <a:spcPts val="0"/>
                        </a:spcAft>
                      </a:pPr>
                      <a:r>
                        <a:rPr lang="zh-CN" sz="1200" kern="0">
                          <a:latin typeface="楷体" pitchFamily="49" charset="-122"/>
                          <a:ea typeface="楷体" pitchFamily="49" charset="-122"/>
                        </a:rPr>
                        <a:t>标准三</a:t>
                      </a:r>
                      <a:endParaRPr lang="zh-CN" sz="1200" kern="10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a:latin typeface="楷体" pitchFamily="49" charset="-122"/>
                          <a:ea typeface="楷体" pitchFamily="49" charset="-122"/>
                        </a:rPr>
                        <a:t>不低于</a:t>
                      </a:r>
                      <a:endParaRPr lang="zh-CN" sz="1200" kern="100">
                        <a:latin typeface="楷体" pitchFamily="49" charset="-122"/>
                        <a:ea typeface="楷体" pitchFamily="49" charset="-122"/>
                      </a:endParaRPr>
                    </a:p>
                    <a:p>
                      <a:pPr algn="ctr">
                        <a:spcAft>
                          <a:spcPts val="0"/>
                        </a:spcAft>
                      </a:pPr>
                      <a:r>
                        <a:rPr lang="en-US" sz="1200" kern="0">
                          <a:latin typeface="楷体" pitchFamily="49" charset="-122"/>
                          <a:ea typeface="楷体" pitchFamily="49" charset="-122"/>
                        </a:rPr>
                        <a:t>20</a:t>
                      </a:r>
                      <a:r>
                        <a:rPr lang="zh-CN" sz="1200" kern="0">
                          <a:latin typeface="楷体" pitchFamily="49" charset="-122"/>
                          <a:ea typeface="楷体" pitchFamily="49" charset="-122"/>
                        </a:rPr>
                        <a:t>亿元</a:t>
                      </a:r>
                      <a:endParaRPr lang="zh-CN" sz="1200" kern="10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最近一年营业收入不低于人民币</a:t>
                      </a:r>
                      <a:r>
                        <a:rPr lang="en-US" sz="1200" kern="0" dirty="0">
                          <a:latin typeface="楷体" pitchFamily="49" charset="-122"/>
                          <a:ea typeface="楷体" pitchFamily="49" charset="-122"/>
                        </a:rPr>
                        <a:t>3</a:t>
                      </a:r>
                      <a:r>
                        <a:rPr lang="zh-CN" sz="1200" kern="0" dirty="0">
                          <a:latin typeface="楷体" pitchFamily="49" charset="-122"/>
                          <a:ea typeface="楷体" pitchFamily="49" charset="-122"/>
                        </a:rPr>
                        <a:t>亿元，且最近三年经营活动产生的现金流量净额累计不低于人民币</a:t>
                      </a:r>
                      <a:r>
                        <a:rPr lang="en-US" sz="1200" kern="0" dirty="0">
                          <a:latin typeface="楷体" pitchFamily="49" charset="-122"/>
                          <a:ea typeface="楷体" pitchFamily="49" charset="-122"/>
                        </a:rPr>
                        <a:t>1</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a:latin typeface="楷体" pitchFamily="49" charset="-122"/>
                          <a:ea typeface="楷体" pitchFamily="49" charset="-122"/>
                        </a:rPr>
                        <a:t>　</a:t>
                      </a:r>
                      <a:endParaRPr lang="zh-CN" sz="1200" kern="10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a:latin typeface="楷体" pitchFamily="49" charset="-122"/>
                          <a:ea typeface="楷体" pitchFamily="49" charset="-122"/>
                        </a:rPr>
                        <a:t>√</a:t>
                      </a:r>
                      <a:endParaRPr lang="zh-CN" sz="1200" kern="10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a:latin typeface="楷体" pitchFamily="49" charset="-122"/>
                          <a:ea typeface="楷体" pitchFamily="49" charset="-122"/>
                        </a:rPr>
                        <a:t>√</a:t>
                      </a:r>
                      <a:endParaRPr lang="zh-CN" sz="1200" kern="10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a:latin typeface="楷体" pitchFamily="49" charset="-122"/>
                          <a:ea typeface="楷体" pitchFamily="49" charset="-122"/>
                        </a:rPr>
                        <a:t>　</a:t>
                      </a:r>
                      <a:endParaRPr lang="zh-CN" sz="1200" kern="100">
                        <a:latin typeface="楷体" pitchFamily="49" charset="-122"/>
                        <a:ea typeface="楷体" pitchFamily="49" charset="-122"/>
                        <a:cs typeface="Times New Roman"/>
                      </a:endParaRPr>
                    </a:p>
                  </a:txBody>
                  <a:tcPr marL="58108" marR="58108" marT="0" marB="0" anchor="ctr"/>
                </a:tc>
              </a:tr>
              <a:tr h="258258">
                <a:tc>
                  <a:txBody>
                    <a:bodyPr/>
                    <a:lstStyle/>
                    <a:p>
                      <a:pPr algn="ctr">
                        <a:spcAft>
                          <a:spcPts val="0"/>
                        </a:spcAft>
                      </a:pPr>
                      <a:r>
                        <a:rPr lang="zh-CN" sz="1200" kern="0" dirty="0">
                          <a:latin typeface="楷体" pitchFamily="49" charset="-122"/>
                          <a:ea typeface="楷体" pitchFamily="49" charset="-122"/>
                        </a:rPr>
                        <a:t>标准四</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ctr">
                        <a:spcAft>
                          <a:spcPts val="0"/>
                        </a:spcAft>
                      </a:pPr>
                      <a:r>
                        <a:rPr lang="zh-CN" sz="1200" kern="0" dirty="0">
                          <a:latin typeface="楷体" pitchFamily="49" charset="-122"/>
                          <a:ea typeface="楷体" pitchFamily="49" charset="-122"/>
                        </a:rPr>
                        <a:t>不低于</a:t>
                      </a:r>
                      <a:endParaRPr lang="zh-CN" sz="1200" kern="100" dirty="0">
                        <a:latin typeface="楷体" pitchFamily="49" charset="-122"/>
                        <a:ea typeface="楷体" pitchFamily="49" charset="-122"/>
                      </a:endParaRPr>
                    </a:p>
                    <a:p>
                      <a:pPr algn="ctr">
                        <a:spcAft>
                          <a:spcPts val="0"/>
                        </a:spcAft>
                      </a:pPr>
                      <a:r>
                        <a:rPr lang="en-US" sz="1200" kern="0" dirty="0">
                          <a:latin typeface="楷体" pitchFamily="49" charset="-122"/>
                          <a:ea typeface="楷体" pitchFamily="49" charset="-122"/>
                        </a:rPr>
                        <a:t>30</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最近一年营业收入不低于人民币</a:t>
                      </a:r>
                      <a:r>
                        <a:rPr lang="en-US" sz="1200" kern="0" dirty="0">
                          <a:latin typeface="楷体" pitchFamily="49" charset="-122"/>
                          <a:ea typeface="楷体" pitchFamily="49" charset="-122"/>
                        </a:rPr>
                        <a:t>3</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ctr">
                        <a:spcAft>
                          <a:spcPts val="0"/>
                        </a:spcAft>
                      </a:pPr>
                      <a:r>
                        <a:rPr lang="zh-CN" sz="1200" kern="0" dirty="0">
                          <a:latin typeface="楷体" pitchFamily="49" charset="-122"/>
                          <a:ea typeface="楷体" pitchFamily="49" charset="-122"/>
                        </a:rPr>
                        <a:t>√</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noFill/>
                  </a:tcPr>
                </a:tc>
              </a:tr>
              <a:tr h="516515">
                <a:tc>
                  <a:txBody>
                    <a:bodyPr/>
                    <a:lstStyle/>
                    <a:p>
                      <a:pPr algn="ctr">
                        <a:spcAft>
                          <a:spcPts val="0"/>
                        </a:spcAft>
                      </a:pPr>
                      <a:r>
                        <a:rPr lang="zh-CN" sz="1200" kern="0">
                          <a:latin typeface="楷体" pitchFamily="49" charset="-122"/>
                          <a:ea typeface="楷体" pitchFamily="49" charset="-122"/>
                        </a:rPr>
                        <a:t>标准五</a:t>
                      </a:r>
                      <a:endParaRPr lang="zh-CN" sz="1200" kern="10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dirty="0">
                          <a:latin typeface="楷体" pitchFamily="49" charset="-122"/>
                          <a:ea typeface="楷体" pitchFamily="49" charset="-122"/>
                        </a:rPr>
                        <a:t>不低于</a:t>
                      </a:r>
                      <a:endParaRPr lang="zh-CN" sz="1200" kern="100" dirty="0">
                        <a:latin typeface="楷体" pitchFamily="49" charset="-122"/>
                        <a:ea typeface="楷体" pitchFamily="49" charset="-122"/>
                      </a:endParaRPr>
                    </a:p>
                    <a:p>
                      <a:pPr algn="ctr">
                        <a:spcAft>
                          <a:spcPts val="0"/>
                        </a:spcAft>
                      </a:pPr>
                      <a:r>
                        <a:rPr lang="en-US" sz="1200" kern="0" dirty="0">
                          <a:latin typeface="楷体" pitchFamily="49" charset="-122"/>
                          <a:ea typeface="楷体" pitchFamily="49" charset="-122"/>
                        </a:rPr>
                        <a:t>40</a:t>
                      </a:r>
                      <a:r>
                        <a:rPr lang="zh-CN" sz="1200" kern="0" dirty="0">
                          <a:latin typeface="楷体" pitchFamily="49" charset="-122"/>
                          <a:ea typeface="楷体" pitchFamily="49" charset="-122"/>
                        </a:rPr>
                        <a:t>亿元</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主要业务或产品需经国家有关部门批准，市场空间大，目前已取得阶段性成果；医药行业企业需至少有一项核心产品获准开展二期临床试验；其他符合科创板定位的企业需具备</a:t>
                      </a:r>
                      <a:r>
                        <a:rPr lang="zh-CN" sz="1200" kern="0" dirty="0" smtClean="0">
                          <a:latin typeface="楷体" pitchFamily="49" charset="-122"/>
                          <a:ea typeface="楷体" pitchFamily="49" charset="-122"/>
                        </a:rPr>
                        <a:t>明显的</a:t>
                      </a:r>
                      <a:r>
                        <a:rPr lang="zh-CN" sz="1200" kern="0" dirty="0">
                          <a:latin typeface="楷体" pitchFamily="49" charset="-122"/>
                          <a:ea typeface="楷体" pitchFamily="49" charset="-122"/>
                        </a:rPr>
                        <a:t>技术优势并满足相应条件</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l">
                        <a:spcAft>
                          <a:spcPts val="0"/>
                        </a:spcAft>
                      </a:pPr>
                      <a:r>
                        <a:rPr lang="zh-CN" sz="1200" kern="0" dirty="0">
                          <a:latin typeface="楷体" pitchFamily="49" charset="-122"/>
                          <a:ea typeface="楷体" pitchFamily="49" charset="-122"/>
                        </a:rPr>
                        <a:t>　</a:t>
                      </a:r>
                      <a:endParaRPr lang="zh-CN" sz="1200" kern="100" dirty="0">
                        <a:latin typeface="楷体" pitchFamily="49" charset="-122"/>
                        <a:ea typeface="楷体" pitchFamily="49" charset="-122"/>
                        <a:cs typeface="Times New Roman"/>
                      </a:endParaRPr>
                    </a:p>
                  </a:txBody>
                  <a:tcPr marL="58108" marR="58108" marT="0" marB="0" anchor="ctr"/>
                </a:tc>
                <a:tc>
                  <a:txBody>
                    <a:bodyPr/>
                    <a:lstStyle/>
                    <a:p>
                      <a:pPr algn="ctr">
                        <a:spcAft>
                          <a:spcPts val="0"/>
                        </a:spcAft>
                      </a:pPr>
                      <a:r>
                        <a:rPr lang="zh-CN" sz="1200" kern="0" dirty="0">
                          <a:latin typeface="楷体" pitchFamily="49" charset="-122"/>
                          <a:ea typeface="楷体" pitchFamily="49" charset="-122"/>
                        </a:rPr>
                        <a:t>√</a:t>
                      </a:r>
                      <a:endParaRPr lang="zh-CN" sz="1200" kern="100" dirty="0">
                        <a:latin typeface="楷体" pitchFamily="49" charset="-122"/>
                        <a:ea typeface="楷体" pitchFamily="49" charset="-122"/>
                        <a:cs typeface="Times New Roman"/>
                      </a:endParaRPr>
                    </a:p>
                  </a:txBody>
                  <a:tcPr marL="58108" marR="58108" marT="0" marB="0" anchor="ctr"/>
                </a:tc>
              </a:tr>
            </a:tbl>
          </a:graphicData>
        </a:graphic>
      </p:graphicFrame>
      <p:sp>
        <p:nvSpPr>
          <p:cNvPr id="11" name="上下箭头 10"/>
          <p:cNvSpPr/>
          <p:nvPr/>
        </p:nvSpPr>
        <p:spPr bwMode="auto">
          <a:xfrm>
            <a:off x="4427984" y="4155926"/>
            <a:ext cx="288032" cy="432048"/>
          </a:xfrm>
          <a:prstGeom prst="upDownArrow">
            <a:avLst/>
          </a:prstGeom>
          <a:solidFill>
            <a:schemeClr val="accent5"/>
          </a:solidFill>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395536" y="4578682"/>
            <a:ext cx="7272808" cy="365036"/>
          </a:xfrm>
          <a:prstGeom prst="rect">
            <a:avLst/>
          </a:prstGeom>
          <a:noFill/>
        </p:spPr>
        <p:txBody>
          <a:bodyPr wrap="square" rtlCol="0">
            <a:spAutoFit/>
          </a:bodyPr>
          <a:lstStyle/>
          <a:p>
            <a:pPr algn="ctr">
              <a:lnSpc>
                <a:spcPct val="150000"/>
              </a:lnSpc>
              <a:buFont typeface="Wingdings" pitchFamily="2" charset="2"/>
              <a:buChar char="ü"/>
            </a:pPr>
            <a:r>
              <a:rPr lang="zh-CN" altLang="en-US" sz="1400" b="1" dirty="0" smtClean="0">
                <a:solidFill>
                  <a:srgbClr val="C00000"/>
                </a:solidFill>
                <a:latin typeface="楷体" pitchFamily="49" charset="-122"/>
                <a:ea typeface="楷体" pitchFamily="49" charset="-122"/>
                <a:cs typeface="Times New Roman" pitchFamily="18" charset="0"/>
              </a:rPr>
              <a:t> </a:t>
            </a:r>
            <a:r>
              <a:rPr lang="zh-CN" altLang="en-US" sz="1400" b="1" dirty="0" smtClean="0">
                <a:solidFill>
                  <a:srgbClr val="C00000"/>
                </a:solidFill>
                <a:latin typeface="楷体" pitchFamily="49" charset="-122"/>
                <a:ea typeface="楷体" pitchFamily="49" charset="-122"/>
                <a:cs typeface="Times New Roman" pitchFamily="18" charset="0"/>
              </a:rPr>
              <a:t>新</a:t>
            </a:r>
            <a:r>
              <a:rPr lang="zh-CN" altLang="en-US" sz="1400" b="1" dirty="0" smtClean="0">
                <a:solidFill>
                  <a:srgbClr val="C00000"/>
                </a:solidFill>
                <a:latin typeface="楷体" pitchFamily="49" charset="-122"/>
                <a:ea typeface="楷体" pitchFamily="49" charset="-122"/>
                <a:cs typeface="Times New Roman" pitchFamily="18" charset="0"/>
              </a:rPr>
              <a:t>三板挂牌条件：依法设立且存续满两年；业务明确，具有持续经营能力等定性条件</a:t>
            </a: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3.1.3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主要制度安排（续）</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16</a:t>
            </a:fld>
            <a:endParaRPr lang="en-US" altLang="zh-CN" sz="1000" dirty="0">
              <a:solidFill>
                <a:schemeClr val="bg2"/>
              </a:solidFill>
            </a:endParaRPr>
          </a:p>
        </p:txBody>
      </p:sp>
      <p:sp>
        <p:nvSpPr>
          <p:cNvPr id="9" name="TextBox 8"/>
          <p:cNvSpPr txBox="1"/>
          <p:nvPr/>
        </p:nvSpPr>
        <p:spPr>
          <a:xfrm>
            <a:off x="395536" y="1059582"/>
            <a:ext cx="8856984" cy="3854901"/>
          </a:xfrm>
          <a:prstGeom prst="rect">
            <a:avLst/>
          </a:prstGeom>
          <a:noFill/>
        </p:spPr>
        <p:txBody>
          <a:bodyPr wrap="square" rtlCol="0">
            <a:spAutoFit/>
          </a:bodyPr>
          <a:lstStyle/>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财务指标所反映的经营确定性越强，对估值的要求就越低</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p"/>
            </a:pPr>
            <a:endParaRPr lang="en-US" altLang="zh-CN" sz="9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p"/>
            </a:pPr>
            <a:r>
              <a:rPr lang="en-US" altLang="zh-CN" sz="1600" b="1" dirty="0" smtClean="0">
                <a:solidFill>
                  <a:schemeClr val="accent5">
                    <a:lumMod val="75000"/>
                  </a:schemeClr>
                </a:solidFill>
                <a:latin typeface="楷体" pitchFamily="49" charset="-122"/>
                <a:ea typeface="楷体" pitchFamily="49" charset="-122"/>
              </a:rPr>
              <a:t> </a:t>
            </a:r>
            <a:r>
              <a:rPr lang="zh-CN" altLang="zh-CN" sz="1600" b="1" dirty="0" smtClean="0">
                <a:solidFill>
                  <a:schemeClr val="accent5">
                    <a:lumMod val="75000"/>
                  </a:schemeClr>
                </a:solidFill>
                <a:latin typeface="楷体" pitchFamily="49" charset="-122"/>
                <a:ea typeface="楷体" pitchFamily="49" charset="-122"/>
              </a:rPr>
              <a:t>多元化的上市标准突出体现了科创板包容性</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第五套市值标准仅对预计市值提出定量要求</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正式稿较征求意见稿不再要求曾获知名投资机构投资</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医药行业企业产品研发标准也有所降低</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endParaRPr lang="zh-CN" altLang="en-US" sz="800" b="1" dirty="0" smtClean="0">
              <a:latin typeface="楷体" pitchFamily="49" charset="-122"/>
              <a:ea typeface="楷体" pitchFamily="49" charset="-122"/>
            </a:endParaRPr>
          </a:p>
          <a:p>
            <a:pPr>
              <a:lnSpc>
                <a:spcPct val="150000"/>
              </a:lnSpc>
              <a:buFont typeface="Wingdings" pitchFamily="2" charset="2"/>
              <a:buChar char="p"/>
            </a:pPr>
            <a:r>
              <a:rPr lang="en-US" altLang="zh-CN" sz="1600" b="1" dirty="0" smtClean="0">
                <a:solidFill>
                  <a:schemeClr val="accent5">
                    <a:lumMod val="75000"/>
                  </a:schemeClr>
                </a:solidFill>
                <a:latin typeface="楷体" pitchFamily="49" charset="-122"/>
                <a:ea typeface="楷体" pitchFamily="49" charset="-122"/>
              </a:rPr>
              <a:t> </a:t>
            </a:r>
            <a:r>
              <a:rPr lang="zh-CN" altLang="en-US" sz="1600" b="1" dirty="0" smtClean="0">
                <a:solidFill>
                  <a:schemeClr val="accent5">
                    <a:lumMod val="75000"/>
                  </a:schemeClr>
                </a:solidFill>
                <a:latin typeface="楷体" pitchFamily="49" charset="-122"/>
                <a:ea typeface="楷体" pitchFamily="49" charset="-122"/>
              </a:rPr>
              <a:t>允许符合市场定位、尚未盈利或存在未弥补亏损的企业在科创板上市</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具体标准未</a:t>
            </a:r>
            <a:r>
              <a:rPr lang="zh-CN" altLang="en-US" sz="1400" b="1" dirty="0" smtClean="0">
                <a:latin typeface="楷体" pitchFamily="49" charset="-122"/>
                <a:ea typeface="楷体" pitchFamily="49" charset="-122"/>
              </a:rPr>
              <a:t>明显低于主板或创业板要求</a:t>
            </a:r>
            <a:endParaRPr lang="en-US" altLang="zh-CN" sz="1400" b="1" dirty="0" smtClean="0">
              <a:latin typeface="楷体" pitchFamily="49" charset="-122"/>
              <a:ea typeface="楷体" pitchFamily="49" charset="-122"/>
            </a:endParaRPr>
          </a:p>
          <a:p>
            <a:pPr>
              <a:lnSpc>
                <a:spcPct val="150000"/>
              </a:lnSpc>
            </a:pPr>
            <a:endParaRPr lang="en-US" altLang="zh-CN" sz="800" b="1" dirty="0" smtClean="0">
              <a:latin typeface="楷体" pitchFamily="49" charset="-122"/>
              <a:ea typeface="楷体" pitchFamily="49" charset="-122"/>
            </a:endParaRPr>
          </a:p>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分别规定了适用于尚未在境外上市红筹企业、特殊股权结构企业的两套上市标准</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低于前期发布</a:t>
            </a:r>
            <a:r>
              <a:rPr lang="zh-CN" altLang="en-US" sz="1400" b="1" dirty="0" smtClean="0">
                <a:latin typeface="楷体" pitchFamily="49" charset="-122"/>
                <a:ea typeface="楷体" pitchFamily="49" charset="-122"/>
              </a:rPr>
              <a:t>的新经济企业境内</a:t>
            </a:r>
            <a:r>
              <a:rPr lang="en-US" altLang="zh-CN" sz="1400" b="1" dirty="0" smtClean="0">
                <a:latin typeface="楷体" pitchFamily="49" charset="-122"/>
                <a:ea typeface="楷体" pitchFamily="49" charset="-122"/>
              </a:rPr>
              <a:t>IPO</a:t>
            </a:r>
            <a:r>
              <a:rPr lang="zh-CN" altLang="en-US" sz="1400" b="1" dirty="0" smtClean="0">
                <a:latin typeface="楷体" pitchFamily="49" charset="-122"/>
                <a:ea typeface="楷体" pitchFamily="49" charset="-122"/>
              </a:rPr>
              <a:t>、</a:t>
            </a:r>
            <a:r>
              <a:rPr lang="en-US" altLang="zh-CN" sz="1400" b="1" dirty="0" smtClean="0">
                <a:latin typeface="楷体" pitchFamily="49" charset="-122"/>
                <a:ea typeface="楷体" pitchFamily="49" charset="-122"/>
              </a:rPr>
              <a:t>CDR</a:t>
            </a:r>
            <a:r>
              <a:rPr lang="zh-CN" altLang="en-US" sz="1400" b="1" dirty="0" smtClean="0">
                <a:latin typeface="楷体" pitchFamily="49" charset="-122"/>
                <a:ea typeface="楷体" pitchFamily="49" charset="-122"/>
              </a:rPr>
              <a:t>试点</a:t>
            </a:r>
            <a:r>
              <a:rPr lang="en-US" altLang="zh-CN" sz="1400" b="1" dirty="0" smtClean="0">
                <a:latin typeface="楷体" pitchFamily="49" charset="-122"/>
                <a:ea typeface="楷体" pitchFamily="49" charset="-122"/>
              </a:rPr>
              <a:t>200</a:t>
            </a:r>
            <a:r>
              <a:rPr lang="zh-CN" altLang="en-US" sz="1400" b="1" dirty="0" smtClean="0">
                <a:latin typeface="楷体" pitchFamily="49" charset="-122"/>
                <a:ea typeface="楷体" pitchFamily="49" charset="-122"/>
              </a:rPr>
              <a:t>亿元估值门槛</a:t>
            </a:r>
            <a:endParaRPr lang="en-US" altLang="zh-CN" sz="1400" b="1" dirty="0" smtClean="0">
              <a:latin typeface="楷体" pitchFamily="49" charset="-122"/>
              <a:ea typeface="楷体" pitchFamily="49" charset="-122"/>
            </a:endParaRPr>
          </a:p>
        </p:txBody>
      </p:sp>
      <p:sp>
        <p:nvSpPr>
          <p:cNvPr id="10" name="Pentagon 76"/>
          <p:cNvSpPr/>
          <p:nvPr/>
        </p:nvSpPr>
        <p:spPr bwMode="ltGray">
          <a:xfrm>
            <a:off x="486380" y="789552"/>
            <a:ext cx="192538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发行上市条件</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3.1.3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主要制度安排（续）</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17</a:t>
            </a:fld>
            <a:endParaRPr lang="en-US" altLang="zh-CN" sz="1000" dirty="0">
              <a:solidFill>
                <a:schemeClr val="bg2"/>
              </a:solidFill>
            </a:endParaRPr>
          </a:p>
        </p:txBody>
      </p:sp>
      <p:pic>
        <p:nvPicPr>
          <p:cNvPr id="2050" name="Picture 2" descr="http://kcb.sse.com.cn/aboutus/auditprocess/a/20190311/5c42c8130c7ee7eddfbc8da7d8ae6df2.png;wab62dd7d52beae334"/>
          <p:cNvPicPr>
            <a:picLocks noChangeAspect="1" noChangeArrowheads="1"/>
          </p:cNvPicPr>
          <p:nvPr/>
        </p:nvPicPr>
        <p:blipFill>
          <a:blip r:embed="rId3" cstate="print"/>
          <a:srcRect/>
          <a:stretch>
            <a:fillRect/>
          </a:stretch>
        </p:blipFill>
        <p:spPr bwMode="auto">
          <a:xfrm>
            <a:off x="797934" y="1419622"/>
            <a:ext cx="7590490" cy="2592288"/>
          </a:xfrm>
          <a:prstGeom prst="rect">
            <a:avLst/>
          </a:prstGeom>
          <a:noFill/>
        </p:spPr>
      </p:pic>
      <p:sp>
        <p:nvSpPr>
          <p:cNvPr id="7" name="Pentagon 76"/>
          <p:cNvSpPr/>
          <p:nvPr/>
        </p:nvSpPr>
        <p:spPr bwMode="ltGray">
          <a:xfrm>
            <a:off x="486380" y="789552"/>
            <a:ext cx="192538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注册审核流程</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8" name="TextBox 7"/>
          <p:cNvSpPr txBox="1"/>
          <p:nvPr/>
        </p:nvSpPr>
        <p:spPr>
          <a:xfrm>
            <a:off x="899592" y="4266790"/>
            <a:ext cx="7848872" cy="707886"/>
          </a:xfrm>
          <a:prstGeom prst="rect">
            <a:avLst/>
          </a:prstGeom>
          <a:noFill/>
        </p:spPr>
        <p:txBody>
          <a:bodyPr wrap="square" rtlCol="0">
            <a:spAutoFit/>
          </a:bodyPr>
          <a:lstStyle/>
          <a:p>
            <a:pPr>
              <a:lnSpc>
                <a:spcPct val="150000"/>
              </a:lnSpc>
              <a:buFont typeface="Wingdings" pitchFamily="2" charset="2"/>
              <a:buChar char="p"/>
            </a:pPr>
            <a:r>
              <a:rPr lang="zh-CN" altLang="en-US" sz="1600" b="1" dirty="0" smtClean="0">
                <a:latin typeface="楷体" pitchFamily="49" charset="-122"/>
                <a:ea typeface="楷体" pitchFamily="49" charset="-122"/>
              </a:rPr>
              <a:t> 审核内容：发行条件、上市条件、</a:t>
            </a:r>
            <a:r>
              <a:rPr lang="zh-CN" altLang="en-US" sz="1600" b="1" dirty="0" smtClean="0">
                <a:solidFill>
                  <a:srgbClr val="C00000"/>
                </a:solidFill>
                <a:latin typeface="楷体" pitchFamily="49" charset="-122"/>
                <a:ea typeface="楷体" pitchFamily="49" charset="-122"/>
              </a:rPr>
              <a:t>信息披露</a:t>
            </a:r>
            <a:r>
              <a:rPr lang="zh-CN" altLang="en-US" sz="1600" b="1" dirty="0" smtClean="0">
                <a:latin typeface="楷体" pitchFamily="49" charset="-122"/>
                <a:ea typeface="楷体" pitchFamily="49" charset="-122"/>
              </a:rPr>
              <a:t>；审核方式：电子化、问询式、分行业</a:t>
            </a:r>
            <a:endParaRPr lang="en-US" altLang="zh-CN" sz="1600" b="1" dirty="0" smtClean="0">
              <a:latin typeface="楷体" pitchFamily="49" charset="-122"/>
              <a:ea typeface="楷体" pitchFamily="49" charset="-122"/>
            </a:endParaRPr>
          </a:p>
          <a:p>
            <a:pPr>
              <a:buFont typeface="Wingdings" pitchFamily="2" charset="2"/>
              <a:buChar char="p"/>
            </a:pPr>
            <a:r>
              <a:rPr lang="en-US" altLang="zh-CN" sz="1600" b="1" dirty="0" smtClean="0">
                <a:latin typeface="楷体" pitchFamily="49" charset="-122"/>
                <a:ea typeface="楷体" pitchFamily="49" charset="-122"/>
              </a:rPr>
              <a:t> </a:t>
            </a:r>
            <a:r>
              <a:rPr lang="zh-CN" altLang="en-US" sz="1600" b="1" dirty="0" smtClean="0">
                <a:latin typeface="楷体" pitchFamily="49" charset="-122"/>
                <a:ea typeface="楷体" pitchFamily="49" charset="-122"/>
              </a:rPr>
              <a:t>审核时限：上交所自受理申请文件之日起</a:t>
            </a:r>
            <a:r>
              <a:rPr lang="en-US" altLang="zh-CN" sz="1600" b="1" dirty="0" smtClean="0">
                <a:latin typeface="楷体" pitchFamily="49" charset="-122"/>
                <a:ea typeface="楷体" pitchFamily="49" charset="-122"/>
              </a:rPr>
              <a:t>3</a:t>
            </a:r>
            <a:r>
              <a:rPr lang="zh-CN" altLang="en-US" sz="1600" b="1" dirty="0" smtClean="0">
                <a:latin typeface="楷体" pitchFamily="49" charset="-122"/>
                <a:ea typeface="楷体" pitchFamily="49" charset="-122"/>
              </a:rPr>
              <a:t>个月内形成审核意见</a:t>
            </a:r>
            <a:endParaRPr lang="en-US" altLang="zh-CN" sz="1600" b="1" dirty="0" smtClean="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3.1.3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主要制度安排（续）</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18</a:t>
            </a:fld>
            <a:endParaRPr lang="en-US" altLang="zh-CN" sz="1000" dirty="0">
              <a:solidFill>
                <a:schemeClr val="bg2"/>
              </a:solidFill>
            </a:endParaRPr>
          </a:p>
        </p:txBody>
      </p:sp>
      <p:sp>
        <p:nvSpPr>
          <p:cNvPr id="7" name="Pentagon 76"/>
          <p:cNvSpPr/>
          <p:nvPr/>
        </p:nvSpPr>
        <p:spPr bwMode="ltGray">
          <a:xfrm>
            <a:off x="486380" y="789552"/>
            <a:ext cx="192538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其他制度安排</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graphicFrame>
        <p:nvGraphicFramePr>
          <p:cNvPr id="8" name="图示 7"/>
          <p:cNvGraphicFramePr/>
          <p:nvPr/>
        </p:nvGraphicFramePr>
        <p:xfrm>
          <a:off x="2555776" y="1275606"/>
          <a:ext cx="3408040" cy="3256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5148064" y="1635646"/>
            <a:ext cx="3528392" cy="688202"/>
          </a:xfrm>
          <a:prstGeom prst="rect">
            <a:avLst/>
          </a:prstGeom>
          <a:noFill/>
        </p:spPr>
        <p:txBody>
          <a:bodyPr wrap="square" rtlCol="0">
            <a:spAutoFit/>
          </a:bodyPr>
          <a:lstStyle/>
          <a:p>
            <a:pPr>
              <a:lnSpc>
                <a:spcPct val="150000"/>
              </a:lnSpc>
              <a:buFont typeface="Arial" pitchFamily="34" charset="0"/>
              <a:buChar char="•"/>
            </a:pPr>
            <a:r>
              <a:rPr lang="en-US" altLang="zh-CN" sz="1400" dirty="0" smtClean="0">
                <a:latin typeface="楷体" pitchFamily="49" charset="-122"/>
                <a:ea typeface="楷体" pitchFamily="49" charset="-122"/>
              </a:rPr>
              <a:t> </a:t>
            </a:r>
            <a:r>
              <a:rPr lang="zh-CN" altLang="en-US" sz="1400" dirty="0" smtClean="0">
                <a:latin typeface="楷体" pitchFamily="49" charset="-122"/>
                <a:ea typeface="楷体" pitchFamily="49" charset="-122"/>
              </a:rPr>
              <a:t>取消直接定价方式</a:t>
            </a:r>
            <a:endParaRPr lang="en-US" altLang="zh-CN" sz="1400" dirty="0" smtClean="0">
              <a:latin typeface="楷体" pitchFamily="49" charset="-122"/>
              <a:ea typeface="楷体" pitchFamily="49" charset="-122"/>
            </a:endParaRPr>
          </a:p>
          <a:p>
            <a:pPr>
              <a:lnSpc>
                <a:spcPct val="150000"/>
              </a:lnSpc>
              <a:buFont typeface="Arial" pitchFamily="34" charset="0"/>
              <a:buChar char="•"/>
            </a:pPr>
            <a:r>
              <a:rPr lang="zh-CN" altLang="en-US" sz="1400" dirty="0" smtClean="0">
                <a:latin typeface="楷体" pitchFamily="49" charset="-122"/>
                <a:ea typeface="楷体" pitchFamily="49" charset="-122"/>
              </a:rPr>
              <a:t> 全面采用市场化的询价定价方式</a:t>
            </a:r>
          </a:p>
        </p:txBody>
      </p:sp>
      <p:sp>
        <p:nvSpPr>
          <p:cNvPr id="10" name="TextBox 9"/>
          <p:cNvSpPr txBox="1"/>
          <p:nvPr/>
        </p:nvSpPr>
        <p:spPr>
          <a:xfrm>
            <a:off x="251520" y="2571750"/>
            <a:ext cx="3528392" cy="688202"/>
          </a:xfrm>
          <a:prstGeom prst="rect">
            <a:avLst/>
          </a:prstGeom>
          <a:noFill/>
        </p:spPr>
        <p:txBody>
          <a:bodyPr wrap="square" rtlCol="0">
            <a:spAutoFit/>
          </a:bodyPr>
          <a:lstStyle/>
          <a:p>
            <a:pPr>
              <a:lnSpc>
                <a:spcPct val="150000"/>
              </a:lnSpc>
              <a:buFont typeface="Arial" pitchFamily="34" charset="0"/>
              <a:buChar char="•"/>
            </a:pPr>
            <a:r>
              <a:rPr lang="en-US" altLang="zh-CN" sz="1400" dirty="0" smtClean="0">
                <a:latin typeface="楷体" pitchFamily="49" charset="-122"/>
                <a:ea typeface="楷体" pitchFamily="49" charset="-122"/>
              </a:rPr>
              <a:t> </a:t>
            </a:r>
            <a:r>
              <a:rPr lang="zh-CN" altLang="en-US" sz="1400" dirty="0" smtClean="0">
                <a:latin typeface="楷体" pitchFamily="49" charset="-122"/>
                <a:ea typeface="楷体" pitchFamily="49" charset="-122"/>
              </a:rPr>
              <a:t>涨跌幅限制放宽至</a:t>
            </a:r>
            <a:r>
              <a:rPr lang="en-US" altLang="zh-CN" sz="1400" dirty="0" smtClean="0">
                <a:latin typeface="楷体" pitchFamily="49" charset="-122"/>
                <a:ea typeface="楷体" pitchFamily="49" charset="-122"/>
              </a:rPr>
              <a:t>20%</a:t>
            </a:r>
          </a:p>
          <a:p>
            <a:pPr>
              <a:lnSpc>
                <a:spcPct val="150000"/>
              </a:lnSpc>
              <a:buFont typeface="Arial" pitchFamily="34" charset="0"/>
              <a:buChar char="•"/>
            </a:pPr>
            <a:r>
              <a:rPr lang="zh-CN" altLang="en-US" sz="1400" dirty="0" smtClean="0">
                <a:latin typeface="楷体" pitchFamily="49" charset="-122"/>
                <a:ea typeface="楷体" pitchFamily="49" charset="-122"/>
              </a:rPr>
              <a:t> 新股上市后前</a:t>
            </a:r>
            <a:r>
              <a:rPr lang="en-US" altLang="zh-CN" sz="1400" dirty="0" smtClean="0">
                <a:latin typeface="楷体" pitchFamily="49" charset="-122"/>
                <a:ea typeface="楷体" pitchFamily="49" charset="-122"/>
              </a:rPr>
              <a:t>5</a:t>
            </a:r>
            <a:r>
              <a:rPr lang="zh-CN" altLang="en-US" sz="1400" dirty="0" smtClean="0">
                <a:latin typeface="楷体" pitchFamily="49" charset="-122"/>
                <a:ea typeface="楷体" pitchFamily="49" charset="-122"/>
              </a:rPr>
              <a:t>日不设涨跌幅限制</a:t>
            </a:r>
          </a:p>
        </p:txBody>
      </p:sp>
      <p:sp>
        <p:nvSpPr>
          <p:cNvPr id="11" name="TextBox 10"/>
          <p:cNvSpPr txBox="1"/>
          <p:nvPr/>
        </p:nvSpPr>
        <p:spPr>
          <a:xfrm>
            <a:off x="6300192" y="3000543"/>
            <a:ext cx="2520280" cy="1061829"/>
          </a:xfrm>
          <a:prstGeom prst="rect">
            <a:avLst/>
          </a:prstGeom>
          <a:noFill/>
        </p:spPr>
        <p:txBody>
          <a:bodyPr wrap="square" rtlCol="0">
            <a:spAutoFit/>
          </a:bodyPr>
          <a:lstStyle/>
          <a:p>
            <a:pPr>
              <a:lnSpc>
                <a:spcPct val="150000"/>
              </a:lnSpc>
              <a:buFont typeface="Arial" pitchFamily="34" charset="0"/>
              <a:buChar char="•"/>
            </a:pPr>
            <a:r>
              <a:rPr lang="en-US" altLang="zh-CN" sz="1400" dirty="0" smtClean="0">
                <a:latin typeface="楷体" pitchFamily="49" charset="-122"/>
                <a:ea typeface="楷体" pitchFamily="49" charset="-122"/>
              </a:rPr>
              <a:t> </a:t>
            </a:r>
            <a:r>
              <a:rPr lang="zh-CN" altLang="en-US" sz="1400" dirty="0" smtClean="0">
                <a:latin typeface="楷体" pitchFamily="49" charset="-122"/>
                <a:ea typeface="楷体" pitchFamily="49" charset="-122"/>
              </a:rPr>
              <a:t>减持及股权激励制度创新</a:t>
            </a:r>
            <a:endParaRPr lang="en-US" altLang="zh-CN" sz="1400" dirty="0" smtClean="0">
              <a:latin typeface="楷体" pitchFamily="49" charset="-122"/>
              <a:ea typeface="楷体" pitchFamily="49" charset="-122"/>
            </a:endParaRPr>
          </a:p>
          <a:p>
            <a:pPr>
              <a:lnSpc>
                <a:spcPct val="150000"/>
              </a:lnSpc>
              <a:buFont typeface="Arial" pitchFamily="34" charset="0"/>
              <a:buChar char="•"/>
            </a:pPr>
            <a:r>
              <a:rPr lang="zh-CN" altLang="en-US" sz="1400" dirty="0" smtClean="0">
                <a:latin typeface="楷体" pitchFamily="49" charset="-122"/>
                <a:ea typeface="楷体" pitchFamily="49" charset="-122"/>
              </a:rPr>
              <a:t> 重组及再融资实行注册制</a:t>
            </a:r>
            <a:endParaRPr lang="en-US" altLang="zh-CN" sz="1400" dirty="0" smtClean="0">
              <a:latin typeface="楷体" pitchFamily="49" charset="-122"/>
              <a:ea typeface="楷体" pitchFamily="49" charset="-122"/>
            </a:endParaRPr>
          </a:p>
          <a:p>
            <a:pPr>
              <a:lnSpc>
                <a:spcPct val="150000"/>
              </a:lnSpc>
              <a:buFont typeface="Arial" pitchFamily="34" charset="0"/>
              <a:buChar char="•"/>
            </a:pPr>
            <a:r>
              <a:rPr lang="zh-CN" altLang="en-US" sz="1400" dirty="0" smtClean="0">
                <a:latin typeface="楷体" pitchFamily="49" charset="-122"/>
                <a:ea typeface="楷体" pitchFamily="49" charset="-122"/>
              </a:rPr>
              <a:t> 退市制度更加严格</a:t>
            </a: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3.1.4 </a:t>
            </a:r>
            <a:r>
              <a:rPr lang="zh-CN" altLang="en-US" sz="2600" b="1" dirty="0" smtClean="0">
                <a:solidFill>
                  <a:schemeClr val="bg1"/>
                </a:solidFill>
                <a:latin typeface="微软雅黑" pitchFamily="34" charset="-122"/>
                <a:ea typeface="微软雅黑" pitchFamily="34" charset="-122"/>
              </a:rPr>
              <a:t>科创板与注册制</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已受理企业分析</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19</a:t>
            </a:fld>
            <a:endParaRPr lang="en-US" altLang="zh-CN" sz="1000" dirty="0">
              <a:solidFill>
                <a:schemeClr val="bg2"/>
              </a:solidFill>
            </a:endParaRPr>
          </a:p>
        </p:txBody>
      </p:sp>
      <p:graphicFrame>
        <p:nvGraphicFramePr>
          <p:cNvPr id="5" name="图示 4"/>
          <p:cNvGraphicFramePr/>
          <p:nvPr/>
        </p:nvGraphicFramePr>
        <p:xfrm>
          <a:off x="395536" y="1419622"/>
          <a:ext cx="8208912" cy="2664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分类视角</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Tree>
    <p:extLst>
      <p:ext uri="{BB962C8B-B14F-4D97-AF65-F5344CB8AC3E}">
        <p14:creationId xmlns:p14="http://schemas.microsoft.com/office/powerpoint/2010/main" xmlns="" val="343375536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bwMode="auto">
          <a:xfrm rot="16200000" flipH="1">
            <a:off x="-7962" y="2668500"/>
            <a:ext cx="3456384" cy="22524"/>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bwMode="auto">
          <a:xfrm flipV="1">
            <a:off x="467544" y="1491630"/>
            <a:ext cx="8676456" cy="769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a:spLocks noChangeArrowheads="1"/>
          </p:cNvSpPr>
          <p:nvPr/>
        </p:nvSpPr>
        <p:spPr bwMode="auto">
          <a:xfrm>
            <a:off x="1208904" y="963541"/>
            <a:ext cx="3119437" cy="584775"/>
          </a:xfrm>
          <a:prstGeom prst="rect">
            <a:avLst/>
          </a:prstGeom>
          <a:noFill/>
          <a:ln w="9525">
            <a:noFill/>
            <a:miter lim="800000"/>
            <a:headEnd/>
            <a:tailEnd/>
          </a:ln>
        </p:spPr>
        <p:txBody>
          <a:bodyPr wrap="square">
            <a:spAutoFit/>
          </a:bodyPr>
          <a:lstStyle/>
          <a:p>
            <a:pPr algn="ctr"/>
            <a:r>
              <a:rPr lang="zh-CN" altLang="en-US" sz="3200" b="1" dirty="0">
                <a:solidFill>
                  <a:srgbClr val="990000"/>
                </a:solidFill>
                <a:latin typeface="微软雅黑" pitchFamily="34" charset="-122"/>
                <a:ea typeface="微软雅黑" pitchFamily="34" charset="-122"/>
              </a:rPr>
              <a:t>目 </a:t>
            </a:r>
            <a:r>
              <a:rPr lang="zh-CN" altLang="en-US" sz="3200" b="1" dirty="0" smtClean="0">
                <a:solidFill>
                  <a:srgbClr val="990000"/>
                </a:solidFill>
                <a:latin typeface="微软雅黑" pitchFamily="34" charset="-122"/>
                <a:ea typeface="微软雅黑" pitchFamily="34" charset="-122"/>
              </a:rPr>
              <a:t>录 页</a:t>
            </a:r>
            <a:endParaRPr lang="zh-CN" altLang="en-US" sz="3200" b="1" dirty="0">
              <a:solidFill>
                <a:srgbClr val="990000"/>
              </a:solidFill>
              <a:latin typeface="微软雅黑" pitchFamily="34" charset="-122"/>
              <a:ea typeface="微软雅黑" pitchFamily="34" charset="-122"/>
            </a:endParaRPr>
          </a:p>
        </p:txBody>
      </p:sp>
      <p:sp>
        <p:nvSpPr>
          <p:cNvPr id="10" name="TextBox 9"/>
          <p:cNvSpPr txBox="1"/>
          <p:nvPr/>
        </p:nvSpPr>
        <p:spPr>
          <a:xfrm>
            <a:off x="2113762" y="1874375"/>
            <a:ext cx="720080" cy="393204"/>
          </a:xfrm>
          <a:prstGeom prst="rect">
            <a:avLst/>
          </a:prstGeom>
          <a:noFill/>
        </p:spPr>
        <p:txBody>
          <a:bodyPr wrap="square" lIns="0" tIns="0" rIns="0" bIns="0" rtlCol="0" anchor="ctr">
            <a:noAutofit/>
          </a:bodyPr>
          <a:lstStyle/>
          <a:p>
            <a:pPr>
              <a:spcAft>
                <a:spcPts val="900"/>
              </a:spcAft>
            </a:pPr>
            <a:r>
              <a:rPr lang="en-US" altLang="zh-CN" sz="4000" b="1" i="1" dirty="0" smtClean="0">
                <a:solidFill>
                  <a:srgbClr val="990000"/>
                </a:solidFill>
                <a:latin typeface="Georgia" pitchFamily="18" charset="0"/>
              </a:rPr>
              <a:t>01</a:t>
            </a:r>
            <a:endParaRPr lang="zh-CN" altLang="en-US" sz="4000" b="1" i="1" dirty="0" err="1" smtClean="0">
              <a:solidFill>
                <a:srgbClr val="990000"/>
              </a:solidFill>
              <a:latin typeface="Georgia" pitchFamily="18" charset="0"/>
            </a:endParaRPr>
          </a:p>
        </p:txBody>
      </p:sp>
      <p:grpSp>
        <p:nvGrpSpPr>
          <p:cNvPr id="21" name="组合 20"/>
          <p:cNvGrpSpPr/>
          <p:nvPr/>
        </p:nvGrpSpPr>
        <p:grpSpPr>
          <a:xfrm>
            <a:off x="2113762" y="2394570"/>
            <a:ext cx="4688072" cy="393204"/>
            <a:chOff x="2113762" y="3095446"/>
            <a:chExt cx="4688072" cy="524272"/>
          </a:xfrm>
        </p:grpSpPr>
        <p:sp>
          <p:nvSpPr>
            <p:cNvPr id="9" name="Pentagon 6"/>
            <p:cNvSpPr/>
            <p:nvPr/>
          </p:nvSpPr>
          <p:spPr bwMode="ltGray">
            <a:xfrm>
              <a:off x="2837990" y="3167454"/>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数据概览：融资、交易与行情</a:t>
              </a:r>
              <a:endParaRPr lang="en-GB" b="1" dirty="0">
                <a:solidFill>
                  <a:schemeClr val="bg1"/>
                </a:solidFill>
                <a:latin typeface="微软雅黑" pitchFamily="34" charset="-122"/>
                <a:ea typeface="微软雅黑" pitchFamily="34" charset="-122"/>
              </a:endParaRPr>
            </a:p>
          </p:txBody>
        </p:sp>
        <p:sp>
          <p:nvSpPr>
            <p:cNvPr id="11" name="TextBox 10"/>
            <p:cNvSpPr txBox="1"/>
            <p:nvPr/>
          </p:nvSpPr>
          <p:spPr>
            <a:xfrm>
              <a:off x="2113762" y="3095446"/>
              <a:ext cx="720080" cy="524272"/>
            </a:xfrm>
            <a:prstGeom prst="rect">
              <a:avLst/>
            </a:prstGeom>
            <a:noFill/>
          </p:spPr>
          <p:txBody>
            <a:bodyPr wrap="square" lIns="0" tIns="0" rIns="0" bIns="0" rtlCol="0" anchor="ctr">
              <a:noAutofit/>
            </a:bodyPr>
            <a:lstStyle/>
            <a:p>
              <a:pPr>
                <a:spcAft>
                  <a:spcPts val="900"/>
                </a:spcAft>
              </a:pPr>
              <a:r>
                <a:rPr lang="en-US" altLang="zh-CN" sz="2800" b="1" i="1" dirty="0" smtClean="0">
                  <a:solidFill>
                    <a:schemeClr val="bg1">
                      <a:lumMod val="85000"/>
                    </a:schemeClr>
                  </a:solidFill>
                  <a:latin typeface="Georgia" pitchFamily="18" charset="0"/>
                </a:rPr>
                <a:t>02</a:t>
              </a:r>
              <a:endParaRPr lang="zh-CN" altLang="en-US" sz="2800" b="1" i="1" dirty="0" err="1" smtClean="0">
                <a:solidFill>
                  <a:schemeClr val="bg1">
                    <a:lumMod val="85000"/>
                  </a:schemeClr>
                </a:solidFill>
                <a:latin typeface="Georgia" pitchFamily="18" charset="0"/>
              </a:endParaRPr>
            </a:p>
          </p:txBody>
        </p:sp>
      </p:grpSp>
      <p:grpSp>
        <p:nvGrpSpPr>
          <p:cNvPr id="12" name="Group 3"/>
          <p:cNvGrpSpPr/>
          <p:nvPr/>
        </p:nvGrpSpPr>
        <p:grpSpPr>
          <a:xfrm>
            <a:off x="2113762" y="2919468"/>
            <a:ext cx="4688072" cy="408366"/>
            <a:chOff x="535404" y="2832720"/>
            <a:chExt cx="4688072" cy="544488"/>
          </a:xfrm>
        </p:grpSpPr>
        <p:sp>
          <p:nvSpPr>
            <p:cNvPr id="18" name="Pentagon 7"/>
            <p:cNvSpPr/>
            <p:nvPr/>
          </p:nvSpPr>
          <p:spPr bwMode="ltGray">
            <a:xfrm>
              <a:off x="1259632" y="2924944"/>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动态分析：科创板热点</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新三板指数</a:t>
              </a:r>
            </a:p>
          </p:txBody>
        </p:sp>
        <p:sp>
          <p:nvSpPr>
            <p:cNvPr id="19" name="TextBox 18"/>
            <p:cNvSpPr txBox="1"/>
            <p:nvPr/>
          </p:nvSpPr>
          <p:spPr>
            <a:xfrm>
              <a:off x="535404" y="2832720"/>
              <a:ext cx="720080" cy="524272"/>
            </a:xfrm>
            <a:prstGeom prst="rect">
              <a:avLst/>
            </a:prstGeom>
            <a:noFill/>
          </p:spPr>
          <p:txBody>
            <a:bodyPr wrap="square" lIns="0" tIns="0" rIns="0" bIns="0" rtlCol="0" anchor="ctr">
              <a:noAutofit/>
            </a:bodyPr>
            <a:lstStyle/>
            <a:p>
              <a:pPr>
                <a:spcAft>
                  <a:spcPts val="900"/>
                </a:spcAft>
              </a:pPr>
              <a:r>
                <a:rPr lang="en-US" altLang="zh-CN" sz="2800" b="1" i="1" dirty="0" smtClean="0">
                  <a:solidFill>
                    <a:schemeClr val="bg1">
                      <a:lumMod val="85000"/>
                    </a:schemeClr>
                  </a:solidFill>
                  <a:latin typeface="Georgia" pitchFamily="18" charset="0"/>
                </a:rPr>
                <a:t>03</a:t>
              </a:r>
              <a:endParaRPr lang="zh-CN" altLang="en-US" sz="2800" b="1" i="1" dirty="0" err="1" smtClean="0">
                <a:solidFill>
                  <a:schemeClr val="bg1">
                    <a:lumMod val="85000"/>
                  </a:schemeClr>
                </a:solidFill>
                <a:latin typeface="Georgia" pitchFamily="18" charset="0"/>
              </a:endParaRPr>
            </a:p>
          </p:txBody>
        </p:sp>
      </p:grpSp>
      <p:grpSp>
        <p:nvGrpSpPr>
          <p:cNvPr id="13" name="Group 17"/>
          <p:cNvGrpSpPr/>
          <p:nvPr/>
        </p:nvGrpSpPr>
        <p:grpSpPr>
          <a:xfrm>
            <a:off x="2113762" y="3474690"/>
            <a:ext cx="4688072" cy="393204"/>
            <a:chOff x="535404" y="3429000"/>
            <a:chExt cx="4688072" cy="524272"/>
          </a:xfrm>
        </p:grpSpPr>
        <p:sp>
          <p:nvSpPr>
            <p:cNvPr id="16" name="Pentagon 8"/>
            <p:cNvSpPr/>
            <p:nvPr/>
          </p:nvSpPr>
          <p:spPr bwMode="ltGray">
            <a:xfrm>
              <a:off x="1259632" y="3501008"/>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中国结算</a:t>
              </a:r>
              <a:r>
                <a:rPr lang="en-US" altLang="zh-CN" b="1" dirty="0" smtClean="0">
                  <a:solidFill>
                    <a:schemeClr val="bg1"/>
                  </a:solidFill>
                  <a:latin typeface="微软雅黑" pitchFamily="34" charset="-122"/>
                  <a:ea typeface="微软雅黑" pitchFamily="34" charset="-122"/>
                </a:rPr>
                <a:t>APP</a:t>
              </a:r>
              <a:r>
                <a:rPr lang="zh-CN" altLang="en-US" b="1" dirty="0" smtClean="0">
                  <a:solidFill>
                    <a:schemeClr val="bg1"/>
                  </a:solidFill>
                  <a:latin typeface="微软雅黑" pitchFamily="34" charset="-122"/>
                  <a:ea typeface="微软雅黑" pitchFamily="34" charset="-122"/>
                </a:rPr>
                <a:t>功能模块推介</a:t>
              </a:r>
              <a:endParaRPr lang="en-GB" b="1" dirty="0">
                <a:solidFill>
                  <a:schemeClr val="bg1"/>
                </a:solidFill>
                <a:latin typeface="微软雅黑" pitchFamily="34" charset="-122"/>
                <a:ea typeface="微软雅黑" pitchFamily="34" charset="-122"/>
              </a:endParaRPr>
            </a:p>
          </p:txBody>
        </p:sp>
        <p:sp>
          <p:nvSpPr>
            <p:cNvPr id="17" name="TextBox 16"/>
            <p:cNvSpPr txBox="1"/>
            <p:nvPr/>
          </p:nvSpPr>
          <p:spPr>
            <a:xfrm>
              <a:off x="535404" y="3429000"/>
              <a:ext cx="720080" cy="524272"/>
            </a:xfrm>
            <a:prstGeom prst="rect">
              <a:avLst/>
            </a:prstGeom>
            <a:noFill/>
          </p:spPr>
          <p:txBody>
            <a:bodyPr wrap="square" lIns="0" tIns="0" rIns="0" bIns="0" rtlCol="0" anchor="ctr">
              <a:noAutofit/>
            </a:bodyPr>
            <a:lstStyle/>
            <a:p>
              <a:pPr>
                <a:spcAft>
                  <a:spcPts val="900"/>
                </a:spcAft>
              </a:pPr>
              <a:r>
                <a:rPr lang="en-US" altLang="zh-CN" sz="2800" b="1" i="1" smtClean="0">
                  <a:solidFill>
                    <a:schemeClr val="bg1">
                      <a:lumMod val="85000"/>
                    </a:schemeClr>
                  </a:solidFill>
                  <a:latin typeface="Georgia" pitchFamily="18" charset="0"/>
                </a:rPr>
                <a:t>04</a:t>
              </a:r>
              <a:endParaRPr lang="zh-CN" altLang="en-US" sz="2800" b="1" i="1" dirty="0" err="1" smtClean="0">
                <a:solidFill>
                  <a:schemeClr val="bg1">
                    <a:lumMod val="85000"/>
                  </a:schemeClr>
                </a:solidFill>
                <a:latin typeface="Georgia" pitchFamily="18" charset="0"/>
              </a:endParaRPr>
            </a:p>
          </p:txBody>
        </p:sp>
      </p:grpSp>
      <p:sp>
        <p:nvSpPr>
          <p:cNvPr id="14" name="Pentagon 5"/>
          <p:cNvSpPr/>
          <p:nvPr/>
        </p:nvSpPr>
        <p:spPr bwMode="ltGray">
          <a:xfrm>
            <a:off x="3262443" y="1928381"/>
            <a:ext cx="4328075" cy="339198"/>
          </a:xfrm>
          <a:prstGeom prst="homePlate">
            <a:avLst>
              <a:gd name="adj" fmla="val 75701"/>
            </a:avLst>
          </a:prstGeom>
          <a:solidFill>
            <a:srgbClr val="A3202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i="1" dirty="0" smtClean="0">
                <a:solidFill>
                  <a:schemeClr val="bg1"/>
                </a:solidFill>
                <a:latin typeface="微软雅黑" pitchFamily="34" charset="-122"/>
                <a:ea typeface="微软雅黑" pitchFamily="34" charset="-122"/>
              </a:rPr>
              <a:t>课程介绍</a:t>
            </a:r>
            <a:endParaRPr lang="en-GB" sz="2400" b="1" i="1" dirty="0" smtClean="0">
              <a:solidFill>
                <a:schemeClr val="bg1"/>
              </a:solidFill>
              <a:latin typeface="微软雅黑" pitchFamily="34" charset="-122"/>
              <a:ea typeface="微软雅黑" pitchFamily="34" charset="-122"/>
            </a:endParaRPr>
          </a:p>
        </p:txBody>
      </p:sp>
      <p:cxnSp>
        <p:nvCxnSpPr>
          <p:cNvPr id="15" name="Straight Arrow Connector 18"/>
          <p:cNvCxnSpPr/>
          <p:nvPr/>
        </p:nvCxnSpPr>
        <p:spPr>
          <a:xfrm>
            <a:off x="2852013" y="2105561"/>
            <a:ext cx="322771" cy="0"/>
          </a:xfrm>
          <a:prstGeom prst="straightConnector1">
            <a:avLst/>
          </a:prstGeom>
          <a:ln w="12700">
            <a:solidFill>
              <a:srgbClr val="990000"/>
            </a:solidFill>
            <a:tailEnd type="triangle"/>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3518520" y="4683919"/>
            <a:ext cx="2133600" cy="357188"/>
          </a:xfrm>
        </p:spPr>
        <p:txBody>
          <a:bodyPr/>
          <a:lstStyle/>
          <a:p>
            <a:pPr algn="ctr">
              <a:defRPr/>
            </a:pPr>
            <a:fld id="{ECEAD1FB-0249-4071-B000-5D78FC0B32AF}" type="slidenum">
              <a:rPr lang="en-US" altLang="zh-CN" sz="1000" smtClean="0">
                <a:solidFill>
                  <a:schemeClr val="bg2"/>
                </a:solidFill>
              </a:rPr>
              <a:pPr algn="ctr">
                <a:defRPr/>
              </a:pPr>
              <a:t>2</a:t>
            </a:fld>
            <a:endParaRPr lang="en-US" altLang="zh-CN" sz="1000" dirty="0">
              <a:solidFill>
                <a:schemeClr val="bg2"/>
              </a:solidFill>
            </a:endParaRPr>
          </a:p>
        </p:txBody>
      </p:sp>
    </p:spTree>
    <p:extLst>
      <p:ext uri="{BB962C8B-B14F-4D97-AF65-F5344CB8AC3E}">
        <p14:creationId xmlns:p14="http://schemas.microsoft.com/office/powerpoint/2010/main" xmlns="" val="41554446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3.2.1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概况</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latin typeface="楷体" pitchFamily="49" charset="-122"/>
                <a:ea typeface="楷体" pitchFamily="49" charset="-122"/>
              </a:rPr>
              <a:pPr algn="ctr">
                <a:defRPr/>
              </a:pPr>
              <a:t>20</a:t>
            </a:fld>
            <a:endParaRPr lang="en-US" altLang="zh-CN" sz="1000" dirty="0">
              <a:solidFill>
                <a:schemeClr val="bg2"/>
              </a:solidFill>
              <a:latin typeface="楷体" pitchFamily="49" charset="-122"/>
              <a:ea typeface="楷体" pitchFamily="49" charset="-122"/>
            </a:endParaRPr>
          </a:p>
        </p:txBody>
      </p:sp>
      <p:sp>
        <p:nvSpPr>
          <p:cNvPr id="25" name="文本框 20"/>
          <p:cNvSpPr txBox="1"/>
          <p:nvPr/>
        </p:nvSpPr>
        <p:spPr>
          <a:xfrm>
            <a:off x="4860032" y="1260575"/>
            <a:ext cx="2804160" cy="369332"/>
          </a:xfrm>
          <a:prstGeom prst="rect">
            <a:avLst/>
          </a:prstGeom>
          <a:noFill/>
        </p:spPr>
        <p:txBody>
          <a:bodyPr wrap="square" rtlCol="0">
            <a:spAutoFit/>
          </a:bodyPr>
          <a:lstStyle/>
          <a:p>
            <a:r>
              <a:rPr lang="zh-CN" altLang="en-US" dirty="0" smtClean="0">
                <a:solidFill>
                  <a:srgbClr val="595959"/>
                </a:solidFill>
                <a:latin typeface="楷体" pitchFamily="49" charset="-122"/>
                <a:ea typeface="楷体" pitchFamily="49" charset="-122"/>
              </a:rPr>
              <a:t>三板成指、三板做市</a:t>
            </a:r>
            <a:endParaRPr lang="zh-CN" altLang="en-US" dirty="0">
              <a:solidFill>
                <a:srgbClr val="595959"/>
              </a:solidFill>
              <a:latin typeface="楷体" pitchFamily="49" charset="-122"/>
              <a:ea typeface="楷体" pitchFamily="49" charset="-122"/>
            </a:endParaRPr>
          </a:p>
        </p:txBody>
      </p:sp>
      <p:sp>
        <p:nvSpPr>
          <p:cNvPr id="28" name="文本框 23"/>
          <p:cNvSpPr txBox="1"/>
          <p:nvPr/>
        </p:nvSpPr>
        <p:spPr>
          <a:xfrm>
            <a:off x="4860032" y="2931790"/>
            <a:ext cx="3744416" cy="369332"/>
          </a:xfrm>
          <a:prstGeom prst="rect">
            <a:avLst/>
          </a:prstGeom>
          <a:noFill/>
        </p:spPr>
        <p:txBody>
          <a:bodyPr wrap="square" rtlCol="0">
            <a:spAutoFit/>
          </a:bodyPr>
          <a:lstStyle/>
          <a:p>
            <a:r>
              <a:rPr lang="zh-CN" altLang="en-US" dirty="0" smtClean="0">
                <a:solidFill>
                  <a:srgbClr val="595959"/>
                </a:solidFill>
                <a:latin typeface="楷体" pitchFamily="49" charset="-122"/>
                <a:ea typeface="楷体" pitchFamily="49" charset="-122"/>
              </a:rPr>
              <a:t>三板消费、三板研发、三板活跃</a:t>
            </a:r>
            <a:endParaRPr lang="zh-CN" altLang="en-US" dirty="0">
              <a:solidFill>
                <a:srgbClr val="595959"/>
              </a:solidFill>
              <a:latin typeface="楷体" pitchFamily="49" charset="-122"/>
              <a:ea typeface="楷体" pitchFamily="49" charset="-122"/>
            </a:endParaRPr>
          </a:p>
        </p:txBody>
      </p:sp>
      <p:sp>
        <p:nvSpPr>
          <p:cNvPr id="30" name="文本框 25"/>
          <p:cNvSpPr txBox="1"/>
          <p:nvPr/>
        </p:nvSpPr>
        <p:spPr>
          <a:xfrm>
            <a:off x="643480" y="1997427"/>
            <a:ext cx="4000528" cy="646331"/>
          </a:xfrm>
          <a:prstGeom prst="rect">
            <a:avLst/>
          </a:prstGeom>
          <a:noFill/>
        </p:spPr>
        <p:txBody>
          <a:bodyPr wrap="square" rtlCol="0">
            <a:spAutoFit/>
          </a:bodyPr>
          <a:lstStyle/>
          <a:p>
            <a:pPr algn="ctr"/>
            <a:r>
              <a:rPr lang="zh-CN" altLang="en-US" dirty="0" smtClean="0">
                <a:solidFill>
                  <a:srgbClr val="595959"/>
                </a:solidFill>
                <a:latin typeface="楷体" pitchFamily="49" charset="-122"/>
                <a:ea typeface="楷体" pitchFamily="49" charset="-122"/>
              </a:rPr>
              <a:t>创新成指、三板龙头、</a:t>
            </a:r>
            <a:r>
              <a:rPr lang="en-US" altLang="zh-CN" dirty="0" smtClean="0">
                <a:solidFill>
                  <a:srgbClr val="595959"/>
                </a:solidFill>
                <a:latin typeface="楷体" pitchFamily="49" charset="-122"/>
                <a:ea typeface="楷体" pitchFamily="49" charset="-122"/>
              </a:rPr>
              <a:t/>
            </a:r>
            <a:br>
              <a:rPr lang="en-US" altLang="zh-CN" dirty="0" smtClean="0">
                <a:solidFill>
                  <a:srgbClr val="595959"/>
                </a:solidFill>
                <a:latin typeface="楷体" pitchFamily="49" charset="-122"/>
                <a:ea typeface="楷体" pitchFamily="49" charset="-122"/>
              </a:rPr>
            </a:br>
            <a:r>
              <a:rPr lang="zh-CN" altLang="en-US" dirty="0" smtClean="0">
                <a:solidFill>
                  <a:srgbClr val="595959"/>
                </a:solidFill>
                <a:latin typeface="楷体" pitchFamily="49" charset="-122"/>
                <a:ea typeface="楷体" pitchFamily="49" charset="-122"/>
              </a:rPr>
              <a:t>三板制造、三板服务、三板医药</a:t>
            </a:r>
            <a:endParaRPr lang="zh-CN" altLang="en-US" dirty="0">
              <a:solidFill>
                <a:srgbClr val="595959"/>
              </a:solidFill>
              <a:latin typeface="楷体" pitchFamily="49" charset="-122"/>
              <a:ea typeface="楷体" pitchFamily="49" charset="-122"/>
            </a:endParaRPr>
          </a:p>
        </p:txBody>
      </p:sp>
      <p:grpSp>
        <p:nvGrpSpPr>
          <p:cNvPr id="3" name="组合 36"/>
          <p:cNvGrpSpPr/>
          <p:nvPr/>
        </p:nvGrpSpPr>
        <p:grpSpPr>
          <a:xfrm rot="5400000">
            <a:off x="3220999" y="530286"/>
            <a:ext cx="461665" cy="1808289"/>
            <a:chOff x="1357717" y="3393598"/>
            <a:chExt cx="461665" cy="975360"/>
          </a:xfrm>
        </p:grpSpPr>
        <p:sp>
          <p:nvSpPr>
            <p:cNvPr id="38" name="五边形 37"/>
            <p:cNvSpPr/>
            <p:nvPr/>
          </p:nvSpPr>
          <p:spPr>
            <a:xfrm rot="16200000">
              <a:off x="1148183" y="3729699"/>
              <a:ext cx="888956" cy="38084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itchFamily="49" charset="-122"/>
                <a:ea typeface="楷体" pitchFamily="49" charset="-122"/>
              </a:endParaRPr>
            </a:p>
          </p:txBody>
        </p:sp>
        <p:sp>
          <p:nvSpPr>
            <p:cNvPr id="39" name="文本框 34"/>
            <p:cNvSpPr txBox="1"/>
            <p:nvPr/>
          </p:nvSpPr>
          <p:spPr>
            <a:xfrm rot="10800000">
              <a:off x="1357717" y="3393598"/>
              <a:ext cx="461665" cy="975360"/>
            </a:xfrm>
            <a:prstGeom prst="rect">
              <a:avLst/>
            </a:prstGeom>
            <a:noFill/>
          </p:spPr>
          <p:txBody>
            <a:bodyPr vert="eaVert" wrap="square" rtlCol="0">
              <a:spAutoFit/>
            </a:bodyPr>
            <a:lstStyle/>
            <a:p>
              <a:r>
                <a:rPr lang="en-US" altLang="zh-CN" dirty="0" smtClean="0">
                  <a:latin typeface="楷体" pitchFamily="49" charset="-122"/>
                  <a:ea typeface="楷体" pitchFamily="49" charset="-122"/>
                </a:rPr>
                <a:t>2015/03/18</a:t>
              </a:r>
              <a:endParaRPr lang="zh-CN" altLang="en-US" dirty="0">
                <a:latin typeface="楷体" pitchFamily="49" charset="-122"/>
                <a:ea typeface="楷体" pitchFamily="49" charset="-122"/>
              </a:endParaRPr>
            </a:p>
          </p:txBody>
        </p:sp>
      </p:grpSp>
      <p:grpSp>
        <p:nvGrpSpPr>
          <p:cNvPr id="4" name="组合 39"/>
          <p:cNvGrpSpPr/>
          <p:nvPr/>
        </p:nvGrpSpPr>
        <p:grpSpPr>
          <a:xfrm rot="16200000">
            <a:off x="5784877" y="1221957"/>
            <a:ext cx="461665" cy="2153140"/>
            <a:chOff x="1354272" y="3588702"/>
            <a:chExt cx="461665" cy="1125128"/>
          </a:xfrm>
        </p:grpSpPr>
        <p:sp>
          <p:nvSpPr>
            <p:cNvPr id="41" name="五边形 40"/>
            <p:cNvSpPr/>
            <p:nvPr/>
          </p:nvSpPr>
          <p:spPr>
            <a:xfrm rot="16200000">
              <a:off x="1159939" y="3831003"/>
              <a:ext cx="865442" cy="38084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itchFamily="49" charset="-122"/>
                <a:ea typeface="楷体" pitchFamily="49" charset="-122"/>
              </a:endParaRPr>
            </a:p>
          </p:txBody>
        </p:sp>
        <p:sp>
          <p:nvSpPr>
            <p:cNvPr id="42" name="文本框 48"/>
            <p:cNvSpPr txBox="1"/>
            <p:nvPr/>
          </p:nvSpPr>
          <p:spPr>
            <a:xfrm>
              <a:off x="1354272" y="3738470"/>
              <a:ext cx="461665" cy="975360"/>
            </a:xfrm>
            <a:prstGeom prst="rect">
              <a:avLst/>
            </a:prstGeom>
            <a:noFill/>
          </p:spPr>
          <p:txBody>
            <a:bodyPr vert="eaVert" wrap="square" rtlCol="0">
              <a:spAutoFit/>
            </a:bodyPr>
            <a:lstStyle/>
            <a:p>
              <a:r>
                <a:rPr lang="en-US" altLang="zh-CN" dirty="0" smtClean="0">
                  <a:latin typeface="楷体" pitchFamily="49" charset="-122"/>
                  <a:ea typeface="楷体" pitchFamily="49" charset="-122"/>
                </a:rPr>
                <a:t>2019/01/14</a:t>
              </a:r>
              <a:endParaRPr lang="zh-CN" altLang="en-US" dirty="0">
                <a:latin typeface="楷体" pitchFamily="49" charset="-122"/>
                <a:ea typeface="楷体" pitchFamily="49" charset="-122"/>
              </a:endParaRPr>
            </a:p>
          </p:txBody>
        </p:sp>
      </p:grpSp>
      <p:sp>
        <p:nvSpPr>
          <p:cNvPr id="59" name="文本框 23"/>
          <p:cNvSpPr txBox="1"/>
          <p:nvPr/>
        </p:nvSpPr>
        <p:spPr>
          <a:xfrm>
            <a:off x="1331640" y="3795886"/>
            <a:ext cx="2952328" cy="646331"/>
          </a:xfrm>
          <a:prstGeom prst="rect">
            <a:avLst/>
          </a:prstGeom>
          <a:noFill/>
        </p:spPr>
        <p:txBody>
          <a:bodyPr wrap="square" rtlCol="0">
            <a:spAutoFit/>
          </a:bodyPr>
          <a:lstStyle/>
          <a:p>
            <a:pPr algn="ctr"/>
            <a:r>
              <a:rPr lang="zh-CN" altLang="en-US" dirty="0" smtClean="0">
                <a:solidFill>
                  <a:srgbClr val="C00000"/>
                </a:solidFill>
                <a:latin typeface="楷体" pitchFamily="49" charset="-122"/>
                <a:ea typeface="楷体" pitchFamily="49" charset="-122"/>
              </a:rPr>
              <a:t>构建多维度新三板指数体系，成熟一批推出一批</a:t>
            </a:r>
            <a:endParaRPr lang="en-US" altLang="zh-CN" dirty="0" smtClean="0">
              <a:solidFill>
                <a:srgbClr val="C00000"/>
              </a:solidFill>
              <a:latin typeface="楷体" pitchFamily="49" charset="-122"/>
              <a:ea typeface="楷体" pitchFamily="49" charset="-122"/>
            </a:endParaRPr>
          </a:p>
        </p:txBody>
      </p:sp>
      <p:sp>
        <p:nvSpPr>
          <p:cNvPr id="60"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历史沿革</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29" name="右箭头 28"/>
          <p:cNvSpPr/>
          <p:nvPr/>
        </p:nvSpPr>
        <p:spPr bwMode="auto">
          <a:xfrm rot="5400000">
            <a:off x="2848928" y="2648878"/>
            <a:ext cx="3446143" cy="432048"/>
          </a:xfrm>
          <a:prstGeom prst="rightArrow">
            <a:avLst/>
          </a:prstGeom>
          <a:solidFill>
            <a:schemeClr val="accent5"/>
          </a:solidFill>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smtClean="0">
              <a:ln>
                <a:noFill/>
              </a:ln>
              <a:solidFill>
                <a:schemeClr val="tx1"/>
              </a:solidFill>
              <a:effectLst/>
              <a:latin typeface="Arial" pitchFamily="34" charset="0"/>
              <a:ea typeface="宋体" pitchFamily="2" charset="-122"/>
            </a:endParaRPr>
          </a:p>
        </p:txBody>
      </p:sp>
      <p:sp>
        <p:nvSpPr>
          <p:cNvPr id="32" name="椭圆 31"/>
          <p:cNvSpPr/>
          <p:nvPr/>
        </p:nvSpPr>
        <p:spPr bwMode="auto">
          <a:xfrm rot="5400000">
            <a:off x="4499992" y="1347614"/>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smtClean="0">
              <a:ln>
                <a:noFill/>
              </a:ln>
              <a:solidFill>
                <a:schemeClr val="tx1"/>
              </a:solidFill>
              <a:effectLst/>
              <a:latin typeface="Arial" pitchFamily="34" charset="0"/>
              <a:ea typeface="宋体" pitchFamily="2" charset="-122"/>
            </a:endParaRPr>
          </a:p>
        </p:txBody>
      </p:sp>
      <p:sp>
        <p:nvSpPr>
          <p:cNvPr id="34" name="椭圆 33"/>
          <p:cNvSpPr/>
          <p:nvPr/>
        </p:nvSpPr>
        <p:spPr bwMode="auto">
          <a:xfrm rot="5400000">
            <a:off x="4499992" y="2211710"/>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smtClean="0">
              <a:ln>
                <a:noFill/>
              </a:ln>
              <a:solidFill>
                <a:schemeClr val="tx1"/>
              </a:solidFill>
              <a:effectLst/>
              <a:latin typeface="Arial" pitchFamily="34" charset="0"/>
              <a:ea typeface="宋体" pitchFamily="2" charset="-122"/>
            </a:endParaRPr>
          </a:p>
        </p:txBody>
      </p:sp>
      <p:sp>
        <p:nvSpPr>
          <p:cNvPr id="35" name="椭圆 34"/>
          <p:cNvSpPr/>
          <p:nvPr/>
        </p:nvSpPr>
        <p:spPr bwMode="auto">
          <a:xfrm rot="5400000">
            <a:off x="4499992" y="3075806"/>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smtClean="0">
              <a:ln>
                <a:noFill/>
              </a:ln>
              <a:solidFill>
                <a:schemeClr val="tx1"/>
              </a:solidFill>
              <a:effectLst/>
              <a:latin typeface="Arial" pitchFamily="34" charset="0"/>
              <a:ea typeface="宋体" pitchFamily="2" charset="-122"/>
            </a:endParaRPr>
          </a:p>
        </p:txBody>
      </p:sp>
      <p:sp>
        <p:nvSpPr>
          <p:cNvPr id="46" name="五边形 45"/>
          <p:cNvSpPr/>
          <p:nvPr/>
        </p:nvSpPr>
        <p:spPr>
          <a:xfrm rot="10800000">
            <a:off x="4939139" y="3795886"/>
            <a:ext cx="1656183" cy="38084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itchFamily="49" charset="-122"/>
              <a:ea typeface="楷体" pitchFamily="49" charset="-122"/>
            </a:endParaRPr>
          </a:p>
        </p:txBody>
      </p:sp>
      <p:sp>
        <p:nvSpPr>
          <p:cNvPr id="44" name="文本框 48"/>
          <p:cNvSpPr txBox="1"/>
          <p:nvPr/>
        </p:nvSpPr>
        <p:spPr>
          <a:xfrm rot="16200000">
            <a:off x="5611887" y="3316506"/>
            <a:ext cx="461665" cy="1361191"/>
          </a:xfrm>
          <a:prstGeom prst="rect">
            <a:avLst/>
          </a:prstGeom>
          <a:noFill/>
        </p:spPr>
        <p:txBody>
          <a:bodyPr vert="eaVert" wrap="square" rtlCol="0">
            <a:spAutoFit/>
          </a:bodyPr>
          <a:lstStyle/>
          <a:p>
            <a:pPr algn="ctr"/>
            <a:r>
              <a:rPr lang="zh-CN" altLang="en-US" b="1" dirty="0" smtClean="0">
                <a:latin typeface="楷体" pitchFamily="49" charset="-122"/>
                <a:ea typeface="楷体" pitchFamily="49" charset="-122"/>
              </a:rPr>
              <a:t>未来</a:t>
            </a:r>
            <a:endParaRPr lang="en-US" altLang="zh-CN" b="1" dirty="0" smtClean="0">
              <a:latin typeface="楷体" pitchFamily="49" charset="-122"/>
              <a:ea typeface="楷体" pitchFamily="49" charset="-122"/>
            </a:endParaRPr>
          </a:p>
        </p:txBody>
      </p:sp>
      <p:grpSp>
        <p:nvGrpSpPr>
          <p:cNvPr id="47" name="组合 36"/>
          <p:cNvGrpSpPr/>
          <p:nvPr/>
        </p:nvGrpSpPr>
        <p:grpSpPr>
          <a:xfrm rot="5400000">
            <a:off x="3229088" y="2228860"/>
            <a:ext cx="461665" cy="1808289"/>
            <a:chOff x="1357717" y="3393598"/>
            <a:chExt cx="461665" cy="975360"/>
          </a:xfrm>
        </p:grpSpPr>
        <p:sp>
          <p:nvSpPr>
            <p:cNvPr id="48" name="五边形 47"/>
            <p:cNvSpPr/>
            <p:nvPr/>
          </p:nvSpPr>
          <p:spPr>
            <a:xfrm rot="16200000">
              <a:off x="1148183" y="3729699"/>
              <a:ext cx="888956" cy="38084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itchFamily="49" charset="-122"/>
                <a:ea typeface="楷体" pitchFamily="49" charset="-122"/>
              </a:endParaRPr>
            </a:p>
          </p:txBody>
        </p:sp>
        <p:sp>
          <p:nvSpPr>
            <p:cNvPr id="49" name="文本框 34"/>
            <p:cNvSpPr txBox="1"/>
            <p:nvPr/>
          </p:nvSpPr>
          <p:spPr>
            <a:xfrm rot="10800000">
              <a:off x="1357717" y="3393598"/>
              <a:ext cx="461665" cy="975360"/>
            </a:xfrm>
            <a:prstGeom prst="rect">
              <a:avLst/>
            </a:prstGeom>
            <a:noFill/>
          </p:spPr>
          <p:txBody>
            <a:bodyPr vert="eaVert" wrap="square" rtlCol="0">
              <a:spAutoFit/>
            </a:bodyPr>
            <a:lstStyle/>
            <a:p>
              <a:r>
                <a:rPr lang="en-US" altLang="zh-CN" dirty="0" smtClean="0">
                  <a:latin typeface="楷体" pitchFamily="49" charset="-122"/>
                  <a:ea typeface="楷体" pitchFamily="49" charset="-122"/>
                </a:rPr>
                <a:t>2019/04/22</a:t>
              </a:r>
              <a:endParaRPr lang="zh-CN" altLang="en-US" dirty="0">
                <a:latin typeface="楷体" pitchFamily="49" charset="-122"/>
                <a:ea typeface="楷体" pitchFamily="49" charset="-122"/>
              </a:endParaRPr>
            </a:p>
          </p:txBody>
        </p:sp>
      </p:grpSp>
      <p:sp>
        <p:nvSpPr>
          <p:cNvPr id="50" name="椭圆 49"/>
          <p:cNvSpPr/>
          <p:nvPr/>
        </p:nvSpPr>
        <p:spPr bwMode="auto">
          <a:xfrm rot="5400000">
            <a:off x="4499992" y="3939902"/>
            <a:ext cx="144016" cy="144016"/>
          </a:xfrm>
          <a:prstGeom prst="ellipse">
            <a:avLst/>
          </a:prstGeom>
          <a:solidFill>
            <a:schemeClr val="accent5">
              <a:lumMod val="75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 xmlns:p14="http://schemas.microsoft.com/office/powerpoint/2010/main" val="343375536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3.2.2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指数编制</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21</a:t>
            </a:fld>
            <a:endParaRPr lang="en-US" altLang="zh-CN" sz="1000" dirty="0">
              <a:solidFill>
                <a:schemeClr val="bg2"/>
              </a:solidFill>
            </a:endParaRPr>
          </a:p>
        </p:txBody>
      </p:sp>
      <p:sp>
        <p:nvSpPr>
          <p:cNvPr id="62" name="矩形 61"/>
          <p:cNvSpPr/>
          <p:nvPr/>
        </p:nvSpPr>
        <p:spPr>
          <a:xfrm>
            <a:off x="467544" y="3795886"/>
            <a:ext cx="5688632" cy="1107996"/>
          </a:xfrm>
          <a:prstGeom prst="rect">
            <a:avLst/>
          </a:prstGeom>
          <a:ln>
            <a:prstDash val="dash"/>
          </a:ln>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a:t>
            </a:r>
            <a:r>
              <a:rPr lang="zh-CN" altLang="en-US" sz="1600" b="1" dirty="0" smtClean="0">
                <a:solidFill>
                  <a:schemeClr val="accent5">
                    <a:lumMod val="75000"/>
                  </a:schemeClr>
                </a:solidFill>
                <a:latin typeface="楷体" pitchFamily="49" charset="-122"/>
                <a:ea typeface="楷体" pitchFamily="49" charset="-122"/>
              </a:rPr>
              <a:t>例：</a:t>
            </a:r>
            <a:r>
              <a:rPr lang="zh-CN" altLang="en-US" sz="1600" b="1" dirty="0" smtClean="0">
                <a:solidFill>
                  <a:schemeClr val="accent5">
                    <a:lumMod val="75000"/>
                  </a:schemeClr>
                </a:solidFill>
                <a:latin typeface="楷体" pitchFamily="49" charset="-122"/>
                <a:ea typeface="楷体" pitchFamily="49" charset="-122"/>
              </a:rPr>
              <a:t>上证综指</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zh-CN" altLang="en-US" sz="1400" b="1" dirty="0" smtClean="0">
                <a:solidFill>
                  <a:schemeClr val="tx1"/>
                </a:solidFill>
                <a:latin typeface="楷体" pitchFamily="49" charset="-122"/>
                <a:ea typeface="楷体" pitchFamily="49" charset="-122"/>
              </a:rPr>
              <a:t>   上交所全部股票为样本</a:t>
            </a:r>
            <a:endParaRPr lang="en-US" altLang="zh-CN" sz="1400" b="1" dirty="0" smtClean="0">
              <a:solidFill>
                <a:schemeClr val="tx1"/>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solidFill>
                  <a:schemeClr val="tx1"/>
                </a:solidFill>
                <a:latin typeface="楷体" pitchFamily="49" charset="-122"/>
                <a:ea typeface="楷体" pitchFamily="49" charset="-122"/>
              </a:rPr>
              <a:t>   </a:t>
            </a:r>
            <a:r>
              <a:rPr lang="zh-CN" altLang="en-US" sz="1400" b="1" dirty="0" smtClean="0">
                <a:solidFill>
                  <a:schemeClr val="tx1"/>
                </a:solidFill>
                <a:latin typeface="楷体" pitchFamily="49" charset="-122"/>
                <a:ea typeface="楷体" pitchFamily="49" charset="-122"/>
              </a:rPr>
              <a:t>以报告期股票发行量为权数，按加权平均法计算</a:t>
            </a:r>
            <a:endParaRPr lang="en-US" altLang="zh-CN" sz="1400" b="1" dirty="0" smtClean="0">
              <a:solidFill>
                <a:schemeClr val="tx1"/>
              </a:solidFill>
              <a:latin typeface="楷体" pitchFamily="49" charset="-122"/>
              <a:ea typeface="楷体" pitchFamily="49" charset="-122"/>
            </a:endParaRPr>
          </a:p>
        </p:txBody>
      </p:sp>
      <p:sp>
        <p:nvSpPr>
          <p:cNvPr id="22" name="TextBox 21"/>
          <p:cNvSpPr txBox="1"/>
          <p:nvPr/>
        </p:nvSpPr>
        <p:spPr>
          <a:xfrm>
            <a:off x="395536" y="1158880"/>
            <a:ext cx="8856984" cy="2492990"/>
          </a:xfrm>
          <a:prstGeom prst="rect">
            <a:avLst/>
          </a:prstGeom>
          <a:noFill/>
        </p:spPr>
        <p:txBody>
          <a:bodyPr wrap="square" rtlCol="0">
            <a:spAutoFit/>
          </a:bodyPr>
          <a:lstStyle/>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抽样</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是否抽样？抽样（成分指数）</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不抽样（综合指数）</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抽样方法？固定样本数量法</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开放式样本数量法（</a:t>
            </a:r>
            <a:r>
              <a:rPr lang="zh-CN" altLang="en-US" sz="1400" b="1" dirty="0" smtClean="0">
                <a:latin typeface="楷体" pitchFamily="49" charset="-122"/>
                <a:ea typeface="楷体" pitchFamily="49" charset="-122"/>
              </a:rPr>
              <a:t>如：市值</a:t>
            </a:r>
            <a:r>
              <a:rPr lang="zh-CN" altLang="en-US" sz="1400" b="1" dirty="0" smtClean="0">
                <a:latin typeface="楷体" pitchFamily="49" charset="-122"/>
                <a:ea typeface="楷体" pitchFamily="49" charset="-122"/>
              </a:rPr>
              <a:t>覆盖</a:t>
            </a:r>
            <a:r>
              <a:rPr lang="en-US" altLang="zh-CN" sz="1400" b="1" dirty="0" smtClean="0">
                <a:latin typeface="楷体" pitchFamily="49" charset="-122"/>
                <a:ea typeface="楷体" pitchFamily="49" charset="-122"/>
              </a:rPr>
              <a:t>85%</a:t>
            </a:r>
            <a:r>
              <a:rPr lang="zh-CN" altLang="en-US" sz="1400" b="1" dirty="0" smtClean="0">
                <a:latin typeface="楷体" pitchFamily="49" charset="-122"/>
                <a:ea typeface="楷体" pitchFamily="49" charset="-122"/>
              </a:rPr>
              <a:t>）</a:t>
            </a:r>
          </a:p>
          <a:p>
            <a:pPr>
              <a:lnSpc>
                <a:spcPct val="150000"/>
              </a:lnSpc>
              <a:buFont typeface="Wingdings" pitchFamily="2" charset="2"/>
              <a:buChar char="p"/>
            </a:pPr>
            <a:r>
              <a:rPr lang="en-US" altLang="zh-CN" sz="1600" b="1" dirty="0" smtClean="0">
                <a:solidFill>
                  <a:schemeClr val="accent5">
                    <a:lumMod val="75000"/>
                  </a:schemeClr>
                </a:solidFill>
                <a:latin typeface="楷体" pitchFamily="49" charset="-122"/>
                <a:ea typeface="楷体" pitchFamily="49" charset="-122"/>
              </a:rPr>
              <a:t> </a:t>
            </a:r>
            <a:r>
              <a:rPr lang="zh-CN" altLang="en-US" sz="1600" b="1" dirty="0" smtClean="0">
                <a:solidFill>
                  <a:schemeClr val="accent5">
                    <a:lumMod val="75000"/>
                  </a:schemeClr>
                </a:solidFill>
                <a:latin typeface="楷体" pitchFamily="49" charset="-122"/>
                <a:ea typeface="楷体" pitchFamily="49" charset="-122"/>
              </a:rPr>
              <a:t>计算</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区间处理？基准日（基期）</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当前日（报告期）</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权数选择？发行量（市值加权）</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流通股数</a:t>
            </a:r>
            <a:r>
              <a:rPr lang="zh-CN" altLang="en-US" sz="1400" b="1" dirty="0" smtClean="0">
                <a:solidFill>
                  <a:srgbClr val="C00000"/>
                </a:solidFill>
                <a:latin typeface="楷体" pitchFamily="49" charset="-122"/>
                <a:ea typeface="楷体" pitchFamily="49" charset="-122"/>
              </a:rPr>
              <a:t>（流通市值加权）</a:t>
            </a:r>
            <a:r>
              <a:rPr lang="zh-CN" altLang="en-US" sz="1400" b="1" dirty="0" smtClean="0">
                <a:latin typeface="楷体" pitchFamily="49" charset="-122"/>
                <a:ea typeface="楷体" pitchFamily="49" charset="-122"/>
              </a:rPr>
              <a:t>等</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en-US" altLang="zh-CN" sz="1400" b="1" dirty="0" smtClean="0">
                <a:latin typeface="楷体" pitchFamily="49" charset="-122"/>
                <a:ea typeface="楷体" pitchFamily="49" charset="-122"/>
              </a:rPr>
              <a:t>    </a:t>
            </a:r>
            <a:r>
              <a:rPr lang="zh-CN" altLang="en-US" sz="1400" b="1" dirty="0" smtClean="0">
                <a:latin typeface="楷体" pitchFamily="49" charset="-122"/>
                <a:ea typeface="楷体" pitchFamily="49" charset="-122"/>
              </a:rPr>
              <a:t>以基期指标为权数（拉氏指数）</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以报告区指标为权数</a:t>
            </a:r>
            <a:r>
              <a:rPr lang="zh-CN" altLang="en-US" sz="1400" b="1" dirty="0" smtClean="0">
                <a:solidFill>
                  <a:srgbClr val="C00000"/>
                </a:solidFill>
                <a:latin typeface="楷体" pitchFamily="49" charset="-122"/>
                <a:ea typeface="楷体" pitchFamily="49" charset="-122"/>
              </a:rPr>
              <a:t>（派氏指数）</a:t>
            </a:r>
            <a:endParaRPr lang="en-US" altLang="zh-CN" sz="1400" b="1" dirty="0" smtClean="0">
              <a:solidFill>
                <a:srgbClr val="C00000"/>
              </a:solidFill>
              <a:latin typeface="楷体" pitchFamily="49" charset="-122"/>
              <a:ea typeface="楷体" pitchFamily="49" charset="-122"/>
            </a:endParaRPr>
          </a:p>
        </p:txBody>
      </p:sp>
      <p:sp>
        <p:nvSpPr>
          <p:cNvPr id="23"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基本概念</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Tree>
    <p:extLst>
      <p:ext uri="{BB962C8B-B14F-4D97-AF65-F5344CB8AC3E}">
        <p14:creationId xmlns="" xmlns:p14="http://schemas.microsoft.com/office/powerpoint/2010/main" val="343375536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bwMode="auto">
          <a:xfrm>
            <a:off x="2857488" y="3916930"/>
            <a:ext cx="6179008" cy="714380"/>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楷体" pitchFamily="49" charset="-122"/>
              <a:ea typeface="楷体" pitchFamily="49" charset="-122"/>
            </a:endParaRPr>
          </a:p>
        </p:txBody>
      </p:sp>
      <p:sp>
        <p:nvSpPr>
          <p:cNvPr id="70" name="矩形 69"/>
          <p:cNvSpPr/>
          <p:nvPr/>
        </p:nvSpPr>
        <p:spPr bwMode="auto">
          <a:xfrm>
            <a:off x="214282" y="3916930"/>
            <a:ext cx="2571768" cy="714380"/>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楷体" pitchFamily="49" charset="-122"/>
              <a:ea typeface="楷体" pitchFamily="49" charset="-122"/>
            </a:endParaRPr>
          </a:p>
        </p:txBody>
      </p:sp>
      <p:sp>
        <p:nvSpPr>
          <p:cNvPr id="68" name="矩形 67"/>
          <p:cNvSpPr/>
          <p:nvPr/>
        </p:nvSpPr>
        <p:spPr bwMode="auto">
          <a:xfrm>
            <a:off x="7072362" y="2000246"/>
            <a:ext cx="1964134" cy="928694"/>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楷体" pitchFamily="49" charset="-122"/>
              <a:ea typeface="楷体" pitchFamily="49" charset="-122"/>
            </a:endParaRPr>
          </a:p>
        </p:txBody>
      </p:sp>
      <p:sp>
        <p:nvSpPr>
          <p:cNvPr id="67" name="矩形 66"/>
          <p:cNvSpPr/>
          <p:nvPr/>
        </p:nvSpPr>
        <p:spPr bwMode="auto">
          <a:xfrm>
            <a:off x="4429124" y="2000246"/>
            <a:ext cx="2500330" cy="928694"/>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楷体" pitchFamily="49" charset="-122"/>
              <a:ea typeface="楷体" pitchFamily="49" charset="-122"/>
            </a:endParaRPr>
          </a:p>
        </p:txBody>
      </p:sp>
      <p:sp>
        <p:nvSpPr>
          <p:cNvPr id="66" name="矩形 65"/>
          <p:cNvSpPr/>
          <p:nvPr/>
        </p:nvSpPr>
        <p:spPr bwMode="auto">
          <a:xfrm>
            <a:off x="214282" y="2000246"/>
            <a:ext cx="4071966" cy="928694"/>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楷体" pitchFamily="49" charset="-122"/>
              <a:ea typeface="楷体" pitchFamily="49" charset="-122"/>
            </a:endParaRPr>
          </a:p>
        </p:txBody>
      </p:sp>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22</a:t>
            </a:fld>
            <a:endParaRPr lang="en-US" altLang="zh-CN" sz="1000" dirty="0">
              <a:solidFill>
                <a:schemeClr val="bg2"/>
              </a:solidFill>
            </a:endParaRPr>
          </a:p>
        </p:txBody>
      </p:sp>
      <p:sp>
        <p:nvSpPr>
          <p:cNvPr id="22" name="TextBox 21"/>
          <p:cNvSpPr txBox="1"/>
          <p:nvPr/>
        </p:nvSpPr>
        <p:spPr>
          <a:xfrm>
            <a:off x="194140" y="3916930"/>
            <a:ext cx="2526364" cy="338554"/>
          </a:xfrm>
          <a:prstGeom prst="rect">
            <a:avLst/>
          </a:prstGeom>
          <a:noFill/>
        </p:spPr>
        <p:txBody>
          <a:bodyPr wrap="square" rtlCol="0">
            <a:spAutoFit/>
          </a:bodyPr>
          <a:lstStyle/>
          <a:p>
            <a:pPr algn="ctr"/>
            <a:r>
              <a:rPr lang="zh-CN" altLang="en-US" sz="1600" dirty="0" smtClean="0">
                <a:latin typeface="楷体" pitchFamily="49" charset="-122"/>
                <a:ea typeface="楷体" pitchFamily="49" charset="-122"/>
              </a:rPr>
              <a:t>实时计算</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三板做市</a:t>
            </a:r>
          </a:p>
        </p:txBody>
      </p:sp>
      <p:sp>
        <p:nvSpPr>
          <p:cNvPr id="23" name="矩形 22"/>
          <p:cNvSpPr/>
          <p:nvPr/>
        </p:nvSpPr>
        <p:spPr>
          <a:xfrm>
            <a:off x="214282" y="1285866"/>
            <a:ext cx="785818" cy="369332"/>
          </a:xfrm>
          <a:prstGeom prst="rect">
            <a:avLst/>
          </a:prstGeom>
          <a:solidFill>
            <a:schemeClr val="accent5"/>
          </a:solidFill>
          <a:ln>
            <a:solidFill>
              <a:schemeClr val="accent5"/>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b="1" dirty="0" smtClean="0">
                <a:solidFill>
                  <a:schemeClr val="tx1"/>
                </a:solidFill>
                <a:latin typeface="楷体" pitchFamily="49" charset="-122"/>
                <a:ea typeface="楷体" pitchFamily="49" charset="-122"/>
              </a:rPr>
              <a:t>抽 样</a:t>
            </a:r>
            <a:endParaRPr lang="zh-CN" altLang="en-US" b="1" dirty="0">
              <a:solidFill>
                <a:schemeClr val="tx1"/>
              </a:solidFill>
              <a:latin typeface="楷体" pitchFamily="49" charset="-122"/>
              <a:ea typeface="楷体" pitchFamily="49" charset="-122"/>
            </a:endParaRPr>
          </a:p>
        </p:txBody>
      </p:sp>
      <p:sp>
        <p:nvSpPr>
          <p:cNvPr id="24" name="矩形 23"/>
          <p:cNvSpPr/>
          <p:nvPr/>
        </p:nvSpPr>
        <p:spPr>
          <a:xfrm>
            <a:off x="214282" y="3003798"/>
            <a:ext cx="785818" cy="369332"/>
          </a:xfrm>
          <a:prstGeom prst="rect">
            <a:avLst/>
          </a:prstGeom>
          <a:solidFill>
            <a:schemeClr val="accent5"/>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b="1" dirty="0" smtClean="0">
                <a:solidFill>
                  <a:schemeClr val="tx1"/>
                </a:solidFill>
                <a:latin typeface="楷体" pitchFamily="49" charset="-122"/>
                <a:ea typeface="楷体" pitchFamily="49" charset="-122"/>
              </a:rPr>
              <a:t>计 算</a:t>
            </a:r>
            <a:endParaRPr lang="zh-CN" altLang="en-US" b="1" dirty="0">
              <a:solidFill>
                <a:schemeClr val="tx1"/>
              </a:solidFill>
              <a:latin typeface="楷体" pitchFamily="49" charset="-122"/>
              <a:ea typeface="楷体" pitchFamily="49" charset="-122"/>
            </a:endParaRPr>
          </a:p>
        </p:txBody>
      </p:sp>
      <p:sp>
        <p:nvSpPr>
          <p:cNvPr id="27" name="TextBox 26"/>
          <p:cNvSpPr txBox="1"/>
          <p:nvPr/>
        </p:nvSpPr>
        <p:spPr>
          <a:xfrm>
            <a:off x="106418" y="1643056"/>
            <a:ext cx="1011815" cy="338554"/>
          </a:xfrm>
          <a:prstGeom prst="rect">
            <a:avLst/>
          </a:prstGeom>
          <a:noFill/>
        </p:spPr>
        <p:txBody>
          <a:bodyPr wrap="none" rtlCol="0">
            <a:spAutoFit/>
          </a:bodyPr>
          <a:lstStyle/>
          <a:p>
            <a:r>
              <a:rPr lang="zh-CN" altLang="en-US" sz="1600" b="1" dirty="0" smtClean="0">
                <a:latin typeface="楷体" pitchFamily="49" charset="-122"/>
                <a:ea typeface="楷体" pitchFamily="49" charset="-122"/>
              </a:rPr>
              <a:t>样本条件</a:t>
            </a:r>
          </a:p>
        </p:txBody>
      </p:sp>
      <p:sp>
        <p:nvSpPr>
          <p:cNvPr id="29" name="TextBox 28"/>
          <p:cNvSpPr txBox="1"/>
          <p:nvPr/>
        </p:nvSpPr>
        <p:spPr>
          <a:xfrm>
            <a:off x="230893" y="2000246"/>
            <a:ext cx="1415772" cy="338554"/>
          </a:xfrm>
          <a:prstGeom prst="rect">
            <a:avLst/>
          </a:prstGeom>
          <a:noFill/>
        </p:spPr>
        <p:txBody>
          <a:bodyPr wrap="none" rtlCol="0">
            <a:spAutoFit/>
          </a:bodyPr>
          <a:lstStyle/>
          <a:p>
            <a:r>
              <a:rPr lang="zh-CN" altLang="en-US" sz="1600" dirty="0" smtClean="0">
                <a:solidFill>
                  <a:srgbClr val="C00000"/>
                </a:solidFill>
                <a:latin typeface="楷体" pitchFamily="49" charset="-122"/>
                <a:ea typeface="楷体" pitchFamily="49" charset="-122"/>
              </a:rPr>
              <a:t>属于民营企业</a:t>
            </a:r>
          </a:p>
        </p:txBody>
      </p:sp>
      <p:sp>
        <p:nvSpPr>
          <p:cNvPr id="31" name="矩形 30"/>
          <p:cNvSpPr/>
          <p:nvPr/>
        </p:nvSpPr>
        <p:spPr>
          <a:xfrm>
            <a:off x="214852" y="3435846"/>
            <a:ext cx="8821644" cy="33855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defRPr/>
            </a:pPr>
            <a:r>
              <a:rPr lang="zh-CN" altLang="en-US" sz="1600" dirty="0" smtClean="0">
                <a:solidFill>
                  <a:srgbClr val="C00000"/>
                </a:solidFill>
                <a:latin typeface="楷体" pitchFamily="49" charset="-122"/>
                <a:ea typeface="楷体" pitchFamily="49" charset="-122"/>
              </a:rPr>
              <a:t>流通市值加权，派氏指数，综合价格指数，非交易因素变动除数修正法修正</a:t>
            </a:r>
          </a:p>
        </p:txBody>
      </p:sp>
      <p:sp>
        <p:nvSpPr>
          <p:cNvPr id="32" name="矩形 31"/>
          <p:cNvSpPr/>
          <p:nvPr/>
        </p:nvSpPr>
        <p:spPr>
          <a:xfrm>
            <a:off x="2786050" y="3904788"/>
            <a:ext cx="6274233" cy="338554"/>
          </a:xfrm>
          <a:prstGeom prst="rect">
            <a:avLst/>
          </a:prstGeom>
        </p:spPr>
        <p:txBody>
          <a:bodyPr wrap="square">
            <a:spAutoFit/>
          </a:bodyPr>
          <a:lstStyle/>
          <a:p>
            <a:pPr algn="ctr"/>
            <a:r>
              <a:rPr lang="en-US" altLang="zh-CN" sz="1600" dirty="0" smtClean="0">
                <a:latin typeface="楷体" pitchFamily="49" charset="-122"/>
                <a:ea typeface="楷体" pitchFamily="49" charset="-122"/>
              </a:rPr>
              <a:t>2014</a:t>
            </a:r>
            <a:r>
              <a:rPr lang="zh-CN" altLang="en-US" sz="1600" dirty="0" smtClean="0">
                <a:latin typeface="楷体" pitchFamily="49" charset="-122"/>
                <a:ea typeface="楷体" pitchFamily="49" charset="-122"/>
              </a:rPr>
              <a:t>年</a:t>
            </a:r>
            <a:r>
              <a:rPr lang="en-US" altLang="zh-CN" sz="1600" dirty="0" smtClean="0">
                <a:latin typeface="楷体" pitchFamily="49" charset="-122"/>
                <a:ea typeface="楷体" pitchFamily="49" charset="-122"/>
              </a:rPr>
              <a:t>12</a:t>
            </a:r>
            <a:r>
              <a:rPr lang="zh-CN" altLang="en-US" sz="1600" dirty="0" smtClean="0">
                <a:latin typeface="楷体" pitchFamily="49" charset="-122"/>
                <a:ea typeface="楷体" pitchFamily="49" charset="-122"/>
              </a:rPr>
              <a:t>月</a:t>
            </a:r>
            <a:r>
              <a:rPr lang="en-US" altLang="zh-CN" sz="1600" dirty="0" smtClean="0">
                <a:latin typeface="楷体" pitchFamily="49" charset="-122"/>
                <a:ea typeface="楷体" pitchFamily="49" charset="-122"/>
              </a:rPr>
              <a:t>31</a:t>
            </a:r>
            <a:r>
              <a:rPr lang="zh-CN" altLang="en-US" sz="1600" dirty="0" smtClean="0">
                <a:latin typeface="楷体" pitchFamily="49" charset="-122"/>
                <a:ea typeface="楷体" pitchFamily="49" charset="-122"/>
              </a:rPr>
              <a:t>日为基期，基点</a:t>
            </a:r>
            <a:r>
              <a:rPr lang="en-US" altLang="zh-CN" sz="1600" dirty="0" smtClean="0">
                <a:latin typeface="楷体" pitchFamily="49" charset="-122"/>
                <a:ea typeface="楷体" pitchFamily="49" charset="-122"/>
              </a:rPr>
              <a:t>1000</a:t>
            </a:r>
            <a:r>
              <a:rPr lang="zh-CN" altLang="en-US" sz="1600" dirty="0" smtClean="0">
                <a:latin typeface="楷体" pitchFamily="49" charset="-122"/>
                <a:ea typeface="楷体" pitchFamily="49" charset="-122"/>
              </a:rPr>
              <a:t>点</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三板成</a:t>
            </a:r>
            <a:r>
              <a:rPr lang="zh-CN" altLang="en-US" sz="1600" dirty="0" smtClean="0">
                <a:latin typeface="楷体" pitchFamily="49" charset="-122"/>
                <a:ea typeface="楷体" pitchFamily="49" charset="-122"/>
              </a:rPr>
              <a:t>指、三板</a:t>
            </a:r>
            <a:r>
              <a:rPr lang="zh-CN" altLang="en-US" sz="1600" dirty="0" smtClean="0">
                <a:latin typeface="楷体" pitchFamily="49" charset="-122"/>
                <a:ea typeface="楷体" pitchFamily="49" charset="-122"/>
              </a:rPr>
              <a:t>做市</a:t>
            </a:r>
          </a:p>
        </p:txBody>
      </p:sp>
      <p:sp>
        <p:nvSpPr>
          <p:cNvPr id="35" name="矩形 34"/>
          <p:cNvSpPr/>
          <p:nvPr/>
        </p:nvSpPr>
        <p:spPr>
          <a:xfrm>
            <a:off x="7041269" y="2571750"/>
            <a:ext cx="1826141" cy="338554"/>
          </a:xfrm>
          <a:prstGeom prst="rect">
            <a:avLst/>
          </a:prstGeom>
        </p:spPr>
        <p:txBody>
          <a:bodyPr wrap="none">
            <a:spAutoFit/>
          </a:bodyPr>
          <a:lstStyle/>
          <a:p>
            <a:pPr>
              <a:defRPr/>
            </a:pPr>
            <a:r>
              <a:rPr lang="zh-CN" altLang="en-US" sz="1600" dirty="0" smtClean="0">
                <a:latin typeface="楷体" pitchFamily="49" charset="-122"/>
                <a:ea typeface="楷体" pitchFamily="49" charset="-122"/>
              </a:rPr>
              <a:t>开放式样本数量法</a:t>
            </a:r>
            <a:endParaRPr lang="en-US" altLang="zh-CN" sz="1600" dirty="0" smtClean="0">
              <a:latin typeface="楷体" pitchFamily="49" charset="-122"/>
              <a:ea typeface="楷体" pitchFamily="49" charset="-122"/>
            </a:endParaRPr>
          </a:p>
        </p:txBody>
      </p:sp>
      <p:sp>
        <p:nvSpPr>
          <p:cNvPr id="36" name="矩形 35"/>
          <p:cNvSpPr/>
          <p:nvPr/>
        </p:nvSpPr>
        <p:spPr>
          <a:xfrm>
            <a:off x="7138347" y="1995686"/>
            <a:ext cx="1826141" cy="830997"/>
          </a:xfrm>
          <a:prstGeom prst="rect">
            <a:avLst/>
          </a:prstGeom>
        </p:spPr>
        <p:txBody>
          <a:bodyPr wrap="none">
            <a:spAutoFit/>
          </a:bodyPr>
          <a:lstStyle/>
          <a:p>
            <a:pPr algn="ctr">
              <a:defRPr/>
            </a:pPr>
            <a:r>
              <a:rPr lang="zh-CN" altLang="en-US" sz="1600" dirty="0" smtClean="0">
                <a:solidFill>
                  <a:srgbClr val="C00000"/>
                </a:solidFill>
                <a:latin typeface="楷体" pitchFamily="49" charset="-122"/>
                <a:ea typeface="楷体" pitchFamily="49" charset="-122"/>
              </a:rPr>
              <a:t>固定式样本数量法</a:t>
            </a:r>
            <a:endParaRPr lang="en-US" altLang="zh-CN" sz="1600" dirty="0" smtClean="0">
              <a:solidFill>
                <a:srgbClr val="C00000"/>
              </a:solidFill>
              <a:latin typeface="楷体" pitchFamily="49" charset="-122"/>
              <a:ea typeface="楷体" pitchFamily="49" charset="-122"/>
            </a:endParaRPr>
          </a:p>
          <a:p>
            <a:pPr algn="ctr">
              <a:defRPr/>
            </a:pPr>
            <a:r>
              <a:rPr lang="zh-CN" altLang="en-US" sz="1600" dirty="0" smtClean="0">
                <a:solidFill>
                  <a:srgbClr val="C00000"/>
                </a:solidFill>
                <a:latin typeface="楷体" pitchFamily="49" charset="-122"/>
                <a:ea typeface="楷体" pitchFamily="49" charset="-122"/>
              </a:rPr>
              <a:t>（</a:t>
            </a:r>
            <a:r>
              <a:rPr lang="en-US" altLang="zh-CN" sz="1600" dirty="0" smtClean="0">
                <a:solidFill>
                  <a:srgbClr val="C00000"/>
                </a:solidFill>
                <a:latin typeface="楷体" pitchFamily="49" charset="-122"/>
                <a:ea typeface="楷体" pitchFamily="49" charset="-122"/>
              </a:rPr>
              <a:t>50</a:t>
            </a:r>
            <a:r>
              <a:rPr lang="zh-CN" altLang="en-US" sz="1600" dirty="0" smtClean="0">
                <a:solidFill>
                  <a:srgbClr val="C00000"/>
                </a:solidFill>
                <a:latin typeface="楷体" pitchFamily="49" charset="-122"/>
                <a:ea typeface="楷体" pitchFamily="49" charset="-122"/>
              </a:rPr>
              <a:t>只）</a:t>
            </a:r>
            <a:endParaRPr lang="en-US" altLang="zh-CN" sz="1600" dirty="0" smtClean="0">
              <a:solidFill>
                <a:srgbClr val="C00000"/>
              </a:solidFill>
              <a:latin typeface="楷体" pitchFamily="49" charset="-122"/>
              <a:ea typeface="楷体" pitchFamily="49" charset="-122"/>
            </a:endParaRPr>
          </a:p>
          <a:p>
            <a:pPr algn="ctr">
              <a:defRPr/>
            </a:pPr>
            <a:endParaRPr lang="zh-CN" altLang="en-US" sz="1600" dirty="0" smtClean="0">
              <a:solidFill>
                <a:srgbClr val="C00000"/>
              </a:solidFill>
              <a:latin typeface="楷体" pitchFamily="49" charset="-122"/>
              <a:ea typeface="楷体" pitchFamily="49" charset="-122"/>
            </a:endParaRPr>
          </a:p>
        </p:txBody>
      </p:sp>
      <p:sp>
        <p:nvSpPr>
          <p:cNvPr id="37" name="TextBox 36"/>
          <p:cNvSpPr txBox="1"/>
          <p:nvPr/>
        </p:nvSpPr>
        <p:spPr>
          <a:xfrm>
            <a:off x="142844" y="4274120"/>
            <a:ext cx="2628956" cy="338554"/>
          </a:xfrm>
          <a:prstGeom prst="rect">
            <a:avLst/>
          </a:prstGeom>
          <a:noFill/>
        </p:spPr>
        <p:txBody>
          <a:bodyPr wrap="square" rtlCol="0">
            <a:spAutoFit/>
          </a:bodyPr>
          <a:lstStyle/>
          <a:p>
            <a:pPr algn="ctr"/>
            <a:r>
              <a:rPr lang="zh-CN" altLang="en-US" sz="1600" dirty="0" smtClean="0">
                <a:solidFill>
                  <a:srgbClr val="C00000"/>
                </a:solidFill>
                <a:latin typeface="楷体" pitchFamily="49" charset="-122"/>
                <a:ea typeface="楷体" pitchFamily="49" charset="-122"/>
              </a:rPr>
              <a:t>每日收盘后计算</a:t>
            </a:r>
            <a:r>
              <a:rPr lang="en-US" altLang="zh-CN" sz="1600" dirty="0" smtClean="0">
                <a:solidFill>
                  <a:srgbClr val="C00000"/>
                </a:solidFill>
                <a:latin typeface="楷体" pitchFamily="49" charset="-122"/>
                <a:ea typeface="楷体" pitchFamily="49" charset="-122"/>
              </a:rPr>
              <a:t>——</a:t>
            </a:r>
            <a:r>
              <a:rPr lang="zh-CN" altLang="en-US" sz="1600" dirty="0" smtClean="0">
                <a:solidFill>
                  <a:srgbClr val="C00000"/>
                </a:solidFill>
                <a:latin typeface="楷体" pitchFamily="49" charset="-122"/>
                <a:ea typeface="楷体" pitchFamily="49" charset="-122"/>
              </a:rPr>
              <a:t>其他</a:t>
            </a:r>
          </a:p>
        </p:txBody>
      </p:sp>
      <p:sp>
        <p:nvSpPr>
          <p:cNvPr id="38" name="TextBox 37"/>
          <p:cNvSpPr txBox="1"/>
          <p:nvPr/>
        </p:nvSpPr>
        <p:spPr>
          <a:xfrm>
            <a:off x="4321260" y="1643056"/>
            <a:ext cx="1011815" cy="338554"/>
          </a:xfrm>
          <a:prstGeom prst="rect">
            <a:avLst/>
          </a:prstGeom>
          <a:noFill/>
        </p:spPr>
        <p:txBody>
          <a:bodyPr wrap="none" rtlCol="0">
            <a:spAutoFit/>
          </a:bodyPr>
          <a:lstStyle/>
          <a:p>
            <a:r>
              <a:rPr lang="zh-CN" altLang="en-US" sz="1600" b="1" dirty="0" smtClean="0">
                <a:latin typeface="楷体" pitchFamily="49" charset="-122"/>
                <a:ea typeface="楷体" pitchFamily="49" charset="-122"/>
              </a:rPr>
              <a:t>选样指标</a:t>
            </a:r>
          </a:p>
        </p:txBody>
      </p:sp>
      <p:sp>
        <p:nvSpPr>
          <p:cNvPr id="39" name="TextBox 38"/>
          <p:cNvSpPr txBox="1"/>
          <p:nvPr/>
        </p:nvSpPr>
        <p:spPr>
          <a:xfrm>
            <a:off x="128301" y="2285998"/>
            <a:ext cx="1620957" cy="338554"/>
          </a:xfrm>
          <a:prstGeom prst="rect">
            <a:avLst/>
          </a:prstGeom>
          <a:noFill/>
        </p:spPr>
        <p:txBody>
          <a:bodyPr wrap="none" rtlCol="0">
            <a:spAutoFit/>
          </a:bodyPr>
          <a:lstStyle/>
          <a:p>
            <a:r>
              <a:rPr lang="zh-CN" altLang="en-US" sz="1600" dirty="0" smtClean="0">
                <a:solidFill>
                  <a:srgbClr val="C00000"/>
                </a:solidFill>
                <a:latin typeface="楷体" pitchFamily="49" charset="-122"/>
                <a:ea typeface="楷体" pitchFamily="49" charset="-122"/>
              </a:rPr>
              <a:t>流通股本不为零</a:t>
            </a:r>
          </a:p>
        </p:txBody>
      </p:sp>
      <p:sp>
        <p:nvSpPr>
          <p:cNvPr id="40" name="TextBox 39"/>
          <p:cNvSpPr txBox="1"/>
          <p:nvPr/>
        </p:nvSpPr>
        <p:spPr>
          <a:xfrm>
            <a:off x="128301" y="2571750"/>
            <a:ext cx="1620957" cy="338554"/>
          </a:xfrm>
          <a:prstGeom prst="rect">
            <a:avLst/>
          </a:prstGeom>
          <a:noFill/>
        </p:spPr>
        <p:txBody>
          <a:bodyPr wrap="none" rtlCol="0">
            <a:spAutoFit/>
          </a:bodyPr>
          <a:lstStyle/>
          <a:p>
            <a:r>
              <a:rPr lang="zh-CN" altLang="en-US" sz="1600" dirty="0" smtClean="0">
                <a:latin typeface="楷体" pitchFamily="49" charset="-122"/>
                <a:ea typeface="楷体" pitchFamily="49" charset="-122"/>
              </a:rPr>
              <a:t>挂牌以来有成交</a:t>
            </a:r>
          </a:p>
        </p:txBody>
      </p:sp>
      <p:sp>
        <p:nvSpPr>
          <p:cNvPr id="41" name="TextBox 40"/>
          <p:cNvSpPr txBox="1"/>
          <p:nvPr/>
        </p:nvSpPr>
        <p:spPr>
          <a:xfrm>
            <a:off x="2463872" y="2000246"/>
            <a:ext cx="1005403" cy="338554"/>
          </a:xfrm>
          <a:prstGeom prst="rect">
            <a:avLst/>
          </a:prstGeom>
          <a:noFill/>
        </p:spPr>
        <p:txBody>
          <a:bodyPr wrap="none" rtlCol="0">
            <a:spAutoFit/>
          </a:bodyPr>
          <a:lstStyle/>
          <a:p>
            <a:r>
              <a:rPr lang="zh-CN" altLang="en-US" sz="1600" dirty="0" smtClean="0">
                <a:solidFill>
                  <a:srgbClr val="C00000"/>
                </a:solidFill>
                <a:latin typeface="楷体" pitchFamily="49" charset="-122"/>
                <a:ea typeface="楷体" pitchFamily="49" charset="-122"/>
              </a:rPr>
              <a:t>非</a:t>
            </a:r>
            <a:r>
              <a:rPr lang="en-US" altLang="zh-CN" sz="1600" dirty="0" smtClean="0">
                <a:solidFill>
                  <a:srgbClr val="C00000"/>
                </a:solidFill>
                <a:latin typeface="楷体" pitchFamily="49" charset="-122"/>
                <a:ea typeface="楷体" pitchFamily="49" charset="-122"/>
              </a:rPr>
              <a:t>ST</a:t>
            </a:r>
            <a:r>
              <a:rPr lang="zh-CN" altLang="en-US" sz="1600" dirty="0" smtClean="0">
                <a:solidFill>
                  <a:srgbClr val="C00000"/>
                </a:solidFill>
                <a:latin typeface="楷体" pitchFamily="49" charset="-122"/>
                <a:ea typeface="楷体" pitchFamily="49" charset="-122"/>
              </a:rPr>
              <a:t>股票</a:t>
            </a:r>
          </a:p>
        </p:txBody>
      </p:sp>
      <p:sp>
        <p:nvSpPr>
          <p:cNvPr id="42" name="TextBox 41"/>
          <p:cNvSpPr txBox="1"/>
          <p:nvPr/>
        </p:nvSpPr>
        <p:spPr>
          <a:xfrm>
            <a:off x="1647929" y="2285998"/>
            <a:ext cx="2852063" cy="584775"/>
          </a:xfrm>
          <a:prstGeom prst="rect">
            <a:avLst/>
          </a:prstGeom>
          <a:noFill/>
        </p:spPr>
        <p:txBody>
          <a:bodyPr wrap="none" rtlCol="0">
            <a:spAutoFit/>
          </a:bodyPr>
          <a:lstStyle/>
          <a:p>
            <a:r>
              <a:rPr lang="zh-CN" altLang="en-US" sz="1600" dirty="0" smtClean="0">
                <a:solidFill>
                  <a:srgbClr val="C00000"/>
                </a:solidFill>
                <a:latin typeface="楷体" pitchFamily="49" charset="-122"/>
                <a:ea typeface="楷体" pitchFamily="49" charset="-122"/>
              </a:rPr>
              <a:t>属于某细分行业（医药制造</a:t>
            </a:r>
            <a:r>
              <a:rPr lang="zh-CN" altLang="en-US" sz="1600" dirty="0" smtClean="0">
                <a:solidFill>
                  <a:schemeClr val="accent2"/>
                </a:solidFill>
                <a:latin typeface="楷体" pitchFamily="49" charset="-122"/>
                <a:ea typeface="楷体" pitchFamily="49" charset="-122"/>
              </a:rPr>
              <a:t>）</a:t>
            </a:r>
          </a:p>
          <a:p>
            <a:endParaRPr lang="zh-CN" altLang="en-US" sz="1600" dirty="0" smtClean="0">
              <a:latin typeface="楷体" pitchFamily="49" charset="-122"/>
              <a:ea typeface="楷体" pitchFamily="49" charset="-122"/>
            </a:endParaRPr>
          </a:p>
        </p:txBody>
      </p:sp>
      <p:sp>
        <p:nvSpPr>
          <p:cNvPr id="43" name="矩形 42"/>
          <p:cNvSpPr/>
          <p:nvPr/>
        </p:nvSpPr>
        <p:spPr>
          <a:xfrm>
            <a:off x="4357686" y="1988104"/>
            <a:ext cx="1571636" cy="338554"/>
          </a:xfrm>
          <a:prstGeom prst="rect">
            <a:avLst/>
          </a:prstGeom>
        </p:spPr>
        <p:txBody>
          <a:bodyPr wrap="square">
            <a:spAutoFit/>
          </a:bodyPr>
          <a:lstStyle/>
          <a:p>
            <a:r>
              <a:rPr lang="zh-CN" altLang="en-US" sz="1600" dirty="0" smtClean="0">
                <a:latin typeface="楷体" pitchFamily="49" charset="-122"/>
                <a:ea typeface="楷体" pitchFamily="49" charset="-122"/>
              </a:rPr>
              <a:t>日均成交金额</a:t>
            </a:r>
          </a:p>
        </p:txBody>
      </p:sp>
      <p:sp>
        <p:nvSpPr>
          <p:cNvPr id="46" name="矩形 45"/>
          <p:cNvSpPr/>
          <p:nvPr/>
        </p:nvSpPr>
        <p:spPr>
          <a:xfrm>
            <a:off x="4572000" y="2559608"/>
            <a:ext cx="1285884" cy="338554"/>
          </a:xfrm>
          <a:prstGeom prst="rect">
            <a:avLst/>
          </a:prstGeom>
        </p:spPr>
        <p:txBody>
          <a:bodyPr wrap="square">
            <a:spAutoFit/>
          </a:bodyPr>
          <a:lstStyle/>
          <a:p>
            <a:r>
              <a:rPr lang="zh-CN" altLang="en-US" sz="1600" dirty="0" smtClean="0">
                <a:solidFill>
                  <a:srgbClr val="C00000"/>
                </a:solidFill>
                <a:latin typeface="楷体" pitchFamily="49" charset="-122"/>
                <a:ea typeface="楷体" pitchFamily="49" charset="-122"/>
              </a:rPr>
              <a:t>研发费用</a:t>
            </a:r>
          </a:p>
        </p:txBody>
      </p:sp>
      <p:sp>
        <p:nvSpPr>
          <p:cNvPr id="47" name="TextBox 46"/>
          <p:cNvSpPr txBox="1"/>
          <p:nvPr/>
        </p:nvSpPr>
        <p:spPr>
          <a:xfrm>
            <a:off x="1857356" y="2571750"/>
            <a:ext cx="2236510" cy="338554"/>
          </a:xfrm>
          <a:prstGeom prst="rect">
            <a:avLst/>
          </a:prstGeom>
          <a:noFill/>
        </p:spPr>
        <p:txBody>
          <a:bodyPr wrap="none" rtlCol="0">
            <a:spAutoFit/>
          </a:bodyPr>
          <a:lstStyle/>
          <a:p>
            <a:r>
              <a:rPr lang="zh-CN" altLang="en-US" sz="1600" dirty="0" smtClean="0">
                <a:latin typeface="楷体" pitchFamily="49" charset="-122"/>
                <a:ea typeface="楷体" pitchFamily="49" charset="-122"/>
              </a:rPr>
              <a:t>属于某交易方式或分层</a:t>
            </a:r>
          </a:p>
        </p:txBody>
      </p:sp>
      <p:sp>
        <p:nvSpPr>
          <p:cNvPr id="48" name="矩形 47"/>
          <p:cNvSpPr/>
          <p:nvPr/>
        </p:nvSpPr>
        <p:spPr>
          <a:xfrm>
            <a:off x="4475078" y="2273856"/>
            <a:ext cx="1313180" cy="338554"/>
          </a:xfrm>
          <a:prstGeom prst="rect">
            <a:avLst/>
          </a:prstGeom>
        </p:spPr>
        <p:txBody>
          <a:bodyPr wrap="none">
            <a:spAutoFit/>
          </a:bodyPr>
          <a:lstStyle/>
          <a:p>
            <a:r>
              <a:rPr lang="zh-CN" altLang="en-US" sz="1600" dirty="0" smtClean="0">
                <a:latin typeface="楷体" pitchFamily="49" charset="-122"/>
                <a:ea typeface="楷体" pitchFamily="49" charset="-122"/>
              </a:rPr>
              <a:t>日均总市值 </a:t>
            </a:r>
            <a:endParaRPr lang="zh-CN" altLang="en-US" sz="1600" dirty="0">
              <a:latin typeface="楷体" pitchFamily="49" charset="-122"/>
              <a:ea typeface="楷体" pitchFamily="49" charset="-122"/>
            </a:endParaRPr>
          </a:p>
        </p:txBody>
      </p:sp>
      <p:sp>
        <p:nvSpPr>
          <p:cNvPr id="49" name="矩形 48"/>
          <p:cNvSpPr/>
          <p:nvPr/>
        </p:nvSpPr>
        <p:spPr>
          <a:xfrm>
            <a:off x="5734388" y="1988104"/>
            <a:ext cx="1285884" cy="338554"/>
          </a:xfrm>
          <a:prstGeom prst="rect">
            <a:avLst/>
          </a:prstGeom>
        </p:spPr>
        <p:txBody>
          <a:bodyPr wrap="square">
            <a:spAutoFit/>
          </a:bodyPr>
          <a:lstStyle/>
          <a:p>
            <a:pPr algn="ctr"/>
            <a:r>
              <a:rPr lang="zh-CN" altLang="en-US" sz="1600" dirty="0" smtClean="0">
                <a:latin typeface="楷体" pitchFamily="49" charset="-122"/>
                <a:ea typeface="楷体" pitchFamily="49" charset="-122"/>
              </a:rPr>
              <a:t>营业收入</a:t>
            </a:r>
          </a:p>
        </p:txBody>
      </p:sp>
      <p:sp>
        <p:nvSpPr>
          <p:cNvPr id="50" name="矩形 49"/>
          <p:cNvSpPr/>
          <p:nvPr/>
        </p:nvSpPr>
        <p:spPr>
          <a:xfrm>
            <a:off x="5734388" y="2273856"/>
            <a:ext cx="1285884" cy="338554"/>
          </a:xfrm>
          <a:prstGeom prst="rect">
            <a:avLst/>
          </a:prstGeom>
        </p:spPr>
        <p:txBody>
          <a:bodyPr wrap="square">
            <a:spAutoFit/>
          </a:bodyPr>
          <a:lstStyle/>
          <a:p>
            <a:pPr algn="ctr"/>
            <a:r>
              <a:rPr lang="zh-CN" altLang="en-US" sz="1600" dirty="0" smtClean="0">
                <a:latin typeface="楷体" pitchFamily="49" charset="-122"/>
                <a:ea typeface="楷体" pitchFamily="49" charset="-122"/>
              </a:rPr>
              <a:t>研发强度</a:t>
            </a:r>
          </a:p>
        </p:txBody>
      </p:sp>
      <p:sp>
        <p:nvSpPr>
          <p:cNvPr id="51" name="矩形 50"/>
          <p:cNvSpPr/>
          <p:nvPr/>
        </p:nvSpPr>
        <p:spPr>
          <a:xfrm>
            <a:off x="5796136" y="2559608"/>
            <a:ext cx="1213876" cy="338554"/>
          </a:xfrm>
          <a:prstGeom prst="rect">
            <a:avLst/>
          </a:prstGeom>
        </p:spPr>
        <p:txBody>
          <a:bodyPr wrap="square">
            <a:spAutoFit/>
          </a:bodyPr>
          <a:lstStyle/>
          <a:p>
            <a:pPr algn="ctr"/>
            <a:r>
              <a:rPr lang="zh-CN" altLang="en-US" sz="1600" dirty="0" smtClean="0">
                <a:latin typeface="楷体" pitchFamily="49" charset="-122"/>
                <a:ea typeface="楷体" pitchFamily="49" charset="-122"/>
              </a:rPr>
              <a:t>毛利率</a:t>
            </a:r>
          </a:p>
        </p:txBody>
      </p:sp>
      <p:sp>
        <p:nvSpPr>
          <p:cNvPr id="55" name="TextBox 54"/>
          <p:cNvSpPr txBox="1"/>
          <p:nvPr/>
        </p:nvSpPr>
        <p:spPr>
          <a:xfrm>
            <a:off x="6958054" y="1630914"/>
            <a:ext cx="1011815" cy="338554"/>
          </a:xfrm>
          <a:prstGeom prst="rect">
            <a:avLst/>
          </a:prstGeom>
          <a:noFill/>
        </p:spPr>
        <p:txBody>
          <a:bodyPr wrap="none" rtlCol="0">
            <a:spAutoFit/>
          </a:bodyPr>
          <a:lstStyle/>
          <a:p>
            <a:r>
              <a:rPr lang="zh-CN" altLang="en-US" sz="1600" b="1" dirty="0" smtClean="0">
                <a:latin typeface="楷体" pitchFamily="49" charset="-122"/>
                <a:ea typeface="楷体" pitchFamily="49" charset="-122"/>
              </a:rPr>
              <a:t>选样方法</a:t>
            </a:r>
          </a:p>
        </p:txBody>
      </p:sp>
      <p:sp>
        <p:nvSpPr>
          <p:cNvPr id="57" name="矩形 56"/>
          <p:cNvSpPr/>
          <p:nvPr/>
        </p:nvSpPr>
        <p:spPr>
          <a:xfrm>
            <a:off x="3778990" y="4274120"/>
            <a:ext cx="4288353" cy="338554"/>
          </a:xfrm>
          <a:prstGeom prst="rect">
            <a:avLst/>
          </a:prstGeom>
        </p:spPr>
        <p:txBody>
          <a:bodyPr wrap="none">
            <a:spAutoFit/>
          </a:bodyPr>
          <a:lstStyle/>
          <a:p>
            <a:pPr algn="ctr"/>
            <a:r>
              <a:rPr lang="en-US" altLang="zh-CN" sz="1600" dirty="0" smtClean="0">
                <a:solidFill>
                  <a:srgbClr val="C00000"/>
                </a:solidFill>
                <a:latin typeface="楷体" pitchFamily="49" charset="-122"/>
                <a:ea typeface="楷体" pitchFamily="49" charset="-122"/>
              </a:rPr>
              <a:t>2018</a:t>
            </a:r>
            <a:r>
              <a:rPr lang="zh-CN" altLang="en-US" sz="1600" dirty="0" smtClean="0">
                <a:solidFill>
                  <a:srgbClr val="C00000"/>
                </a:solidFill>
                <a:latin typeface="楷体" pitchFamily="49" charset="-122"/>
                <a:ea typeface="楷体" pitchFamily="49" charset="-122"/>
              </a:rPr>
              <a:t>年</a:t>
            </a:r>
            <a:r>
              <a:rPr lang="en-US" altLang="zh-CN" sz="1600" dirty="0" smtClean="0">
                <a:solidFill>
                  <a:srgbClr val="C00000"/>
                </a:solidFill>
                <a:latin typeface="楷体" pitchFamily="49" charset="-122"/>
                <a:ea typeface="楷体" pitchFamily="49" charset="-122"/>
              </a:rPr>
              <a:t>12</a:t>
            </a:r>
            <a:r>
              <a:rPr lang="zh-CN" altLang="en-US" sz="1600" dirty="0" smtClean="0">
                <a:solidFill>
                  <a:srgbClr val="C00000"/>
                </a:solidFill>
                <a:latin typeface="楷体" pitchFamily="49" charset="-122"/>
                <a:ea typeface="楷体" pitchFamily="49" charset="-122"/>
              </a:rPr>
              <a:t>月</a:t>
            </a:r>
            <a:r>
              <a:rPr lang="en-US" altLang="zh-CN" sz="1600" dirty="0" smtClean="0">
                <a:solidFill>
                  <a:srgbClr val="C00000"/>
                </a:solidFill>
                <a:latin typeface="楷体" pitchFamily="49" charset="-122"/>
                <a:ea typeface="楷体" pitchFamily="49" charset="-122"/>
              </a:rPr>
              <a:t>20</a:t>
            </a:r>
            <a:r>
              <a:rPr lang="zh-CN" altLang="en-US" sz="1600" dirty="0" smtClean="0">
                <a:solidFill>
                  <a:srgbClr val="C00000"/>
                </a:solidFill>
                <a:latin typeface="楷体" pitchFamily="49" charset="-122"/>
                <a:ea typeface="楷体" pitchFamily="49" charset="-122"/>
              </a:rPr>
              <a:t>日为基期，基点</a:t>
            </a:r>
            <a:r>
              <a:rPr lang="en-US" altLang="zh-CN" sz="1600" dirty="0" smtClean="0">
                <a:solidFill>
                  <a:srgbClr val="C00000"/>
                </a:solidFill>
                <a:latin typeface="楷体" pitchFamily="49" charset="-122"/>
                <a:ea typeface="楷体" pitchFamily="49" charset="-122"/>
              </a:rPr>
              <a:t>1000</a:t>
            </a:r>
            <a:r>
              <a:rPr lang="zh-CN" altLang="en-US" sz="1600" dirty="0" smtClean="0">
                <a:solidFill>
                  <a:srgbClr val="C00000"/>
                </a:solidFill>
                <a:latin typeface="楷体" pitchFamily="49" charset="-122"/>
                <a:ea typeface="楷体" pitchFamily="49" charset="-122"/>
              </a:rPr>
              <a:t>点</a:t>
            </a:r>
            <a:r>
              <a:rPr lang="en-US" altLang="zh-CN" sz="1600" dirty="0" smtClean="0">
                <a:solidFill>
                  <a:srgbClr val="C00000"/>
                </a:solidFill>
                <a:latin typeface="楷体" pitchFamily="49" charset="-122"/>
                <a:ea typeface="楷体" pitchFamily="49" charset="-122"/>
              </a:rPr>
              <a:t>——</a:t>
            </a:r>
            <a:r>
              <a:rPr lang="zh-CN" altLang="en-US" sz="1600" dirty="0" smtClean="0">
                <a:solidFill>
                  <a:srgbClr val="C00000"/>
                </a:solidFill>
                <a:latin typeface="楷体" pitchFamily="49" charset="-122"/>
                <a:ea typeface="楷体" pitchFamily="49" charset="-122"/>
              </a:rPr>
              <a:t>其他</a:t>
            </a:r>
          </a:p>
        </p:txBody>
      </p:sp>
      <p:sp>
        <p:nvSpPr>
          <p:cNvPr id="63" name="TextBox 62"/>
          <p:cNvSpPr txBox="1"/>
          <p:nvPr/>
        </p:nvSpPr>
        <p:spPr>
          <a:xfrm>
            <a:off x="2771800" y="762258"/>
            <a:ext cx="1569660" cy="369332"/>
          </a:xfrm>
          <a:prstGeom prst="rect">
            <a:avLst/>
          </a:prstGeom>
          <a:noFill/>
        </p:spPr>
        <p:txBody>
          <a:bodyPr wrap="none" rtlCol="0">
            <a:spAutoFit/>
          </a:bodyPr>
          <a:lstStyle/>
          <a:p>
            <a:r>
              <a:rPr lang="zh-CN" altLang="en-US" dirty="0" smtClean="0">
                <a:solidFill>
                  <a:srgbClr val="C00000"/>
                </a:solidFill>
                <a:latin typeface="楷体" pitchFamily="49" charset="-122"/>
                <a:ea typeface="楷体" pitchFamily="49" charset="-122"/>
              </a:rPr>
              <a:t>例：三板医药</a:t>
            </a:r>
          </a:p>
        </p:txBody>
      </p:sp>
      <p:sp>
        <p:nvSpPr>
          <p:cNvPr id="44" name="Pentagon 76"/>
          <p:cNvSpPr/>
          <p:nvPr/>
        </p:nvSpPr>
        <p:spPr bwMode="ltGray">
          <a:xfrm>
            <a:off x="486380" y="789552"/>
            <a:ext cx="228542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新三板指数编制</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52"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3.2.2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指数编制（续）</a:t>
            </a:r>
            <a:endParaRPr lang="en-GB" altLang="en-GB" sz="26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343375536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23</a:t>
            </a:fld>
            <a:endParaRPr lang="en-US" altLang="zh-CN" sz="1000" dirty="0">
              <a:solidFill>
                <a:schemeClr val="bg2"/>
              </a:solidFill>
            </a:endParaRPr>
          </a:p>
        </p:txBody>
      </p:sp>
      <p:graphicFrame>
        <p:nvGraphicFramePr>
          <p:cNvPr id="44" name="表格 43"/>
          <p:cNvGraphicFramePr>
            <a:graphicFrameLocks noGrp="1"/>
          </p:cNvGraphicFramePr>
          <p:nvPr>
            <p:extLst>
              <p:ext uri="{D42A27DB-BD31-4B8C-83A1-F6EECF244321}">
                <p14:modId xmlns="" xmlns:p14="http://schemas.microsoft.com/office/powerpoint/2010/main" val="1722115680"/>
              </p:ext>
            </p:extLst>
          </p:nvPr>
        </p:nvGraphicFramePr>
        <p:xfrm>
          <a:off x="1678761" y="1219214"/>
          <a:ext cx="5786478" cy="3352800"/>
        </p:xfrm>
        <a:graphic>
          <a:graphicData uri="http://schemas.openxmlformats.org/drawingml/2006/table">
            <a:tbl>
              <a:tblPr firstRow="1" bandRow="1">
                <a:tableStyleId>{FABFCF23-3B69-468F-B69F-88F6DE6A72F2}</a:tableStyleId>
              </a:tblPr>
              <a:tblGrid>
                <a:gridCol w="1357322"/>
                <a:gridCol w="4429156"/>
              </a:tblGrid>
              <a:tr h="273846">
                <a:tc>
                  <a:txBody>
                    <a:bodyPr/>
                    <a:lstStyle/>
                    <a:p>
                      <a:pPr algn="ctr"/>
                      <a:r>
                        <a:rPr lang="zh-CN" altLang="en-US" sz="1400" dirty="0" smtClean="0">
                          <a:solidFill>
                            <a:schemeClr val="tx1"/>
                          </a:solidFill>
                          <a:latin typeface="楷体" pitchFamily="49" charset="-122"/>
                          <a:ea typeface="楷体" pitchFamily="49" charset="-122"/>
                        </a:rPr>
                        <a:t>指数名称</a:t>
                      </a:r>
                      <a:endParaRPr lang="zh-CN" altLang="en-US" sz="1400" b="1" dirty="0">
                        <a:solidFill>
                          <a:schemeClr val="tx1"/>
                        </a:solidFill>
                        <a:latin typeface="楷体" pitchFamily="49" charset="-122"/>
                        <a:ea typeface="楷体" pitchFamily="49" charset="-122"/>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smtClean="0">
                          <a:solidFill>
                            <a:schemeClr val="tx1"/>
                          </a:solidFill>
                          <a:latin typeface="楷体" pitchFamily="49" charset="-122"/>
                          <a:ea typeface="楷体" pitchFamily="49" charset="-122"/>
                        </a:rPr>
                        <a:t>选样指标</a:t>
                      </a:r>
                      <a:endParaRPr lang="zh-CN" altLang="en-US" sz="1400" b="1" dirty="0">
                        <a:solidFill>
                          <a:schemeClr val="tx1"/>
                        </a:solidFill>
                        <a:latin typeface="楷体" pitchFamily="49" charset="-122"/>
                        <a:ea typeface="楷体" pitchFamily="49" charset="-122"/>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r h="273846">
                <a:tc>
                  <a:txBody>
                    <a:bodyPr/>
                    <a:lstStyle/>
                    <a:p>
                      <a:pPr algn="ctr"/>
                      <a:r>
                        <a:rPr lang="zh-CN" altLang="en-US" sz="1400" dirty="0" smtClean="0">
                          <a:solidFill>
                            <a:schemeClr val="tx1"/>
                          </a:solidFill>
                          <a:latin typeface="楷体" pitchFamily="49" charset="-122"/>
                          <a:ea typeface="楷体" pitchFamily="49" charset="-122"/>
                        </a:rPr>
                        <a:t>三板成指</a:t>
                      </a:r>
                      <a:endParaRPr lang="zh-CN" altLang="en-US" sz="1400" b="1" dirty="0">
                        <a:solidFill>
                          <a:schemeClr val="tx1"/>
                        </a:solidFill>
                        <a:latin typeface="楷体" pitchFamily="49" charset="-122"/>
                        <a:ea typeface="楷体" pitchFamily="49" charset="-122"/>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日均成交金额 </a:t>
                      </a:r>
                      <a:r>
                        <a:rPr lang="en-US" altLang="zh-CN" sz="1400" kern="1200" dirty="0" smtClean="0">
                          <a:solidFill>
                            <a:schemeClr val="tx1"/>
                          </a:solidFill>
                          <a:latin typeface="楷体" pitchFamily="49" charset="-122"/>
                          <a:ea typeface="楷体" pitchFamily="49" charset="-122"/>
                        </a:rPr>
                        <a:t>+ </a:t>
                      </a:r>
                      <a:r>
                        <a:rPr lang="zh-CN" altLang="en-US" sz="1400" kern="1200" dirty="0" smtClean="0">
                          <a:solidFill>
                            <a:schemeClr val="tx1"/>
                          </a:solidFill>
                          <a:latin typeface="楷体" pitchFamily="49" charset="-122"/>
                          <a:ea typeface="楷体" pitchFamily="49" charset="-122"/>
                        </a:rPr>
                        <a:t>日均总市值</a:t>
                      </a:r>
                      <a:endParaRPr lang="en-US" altLang="zh-CN" sz="1400" kern="1200" dirty="0" smtClean="0">
                        <a:solidFill>
                          <a:schemeClr val="tx1"/>
                        </a:solidFill>
                        <a:latin typeface="楷体" pitchFamily="49" charset="-122"/>
                        <a:ea typeface="楷体" pitchFamily="49" charset="-122"/>
                        <a:cs typeface="+mn-cs"/>
                      </a:endParaRPr>
                    </a:p>
                  </a:txBody>
                  <a:tcPr marL="9525" marR="9525" marT="9525" marB="0" anchor="ctr">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r h="273846">
                <a:tc>
                  <a:txBody>
                    <a:bodyPr/>
                    <a:lstStyle/>
                    <a:p>
                      <a:pPr algn="ctr"/>
                      <a:r>
                        <a:rPr lang="zh-CN" altLang="en-US" sz="1400" dirty="0" smtClean="0">
                          <a:solidFill>
                            <a:schemeClr val="tx1"/>
                          </a:solidFill>
                          <a:latin typeface="楷体" pitchFamily="49" charset="-122"/>
                          <a:ea typeface="楷体" pitchFamily="49" charset="-122"/>
                        </a:rPr>
                        <a:t>三板做市</a:t>
                      </a:r>
                      <a:endParaRPr lang="zh-CN" altLang="en-US" sz="1400" b="1" dirty="0">
                        <a:solidFill>
                          <a:schemeClr val="tx1"/>
                        </a:solidFill>
                        <a:latin typeface="楷体" pitchFamily="49" charset="-122"/>
                        <a:ea typeface="楷体" pitchFamily="49" charset="-122"/>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algn="ctr" defTabSz="914400" rtl="0" eaLnBrk="1" fontAlgn="ctr" latinLnBrk="0" hangingPunct="1"/>
                      <a:endParaRPr lang="en-US" altLang="zh-CN" sz="1400" kern="1200" dirty="0" smtClean="0">
                        <a:solidFill>
                          <a:schemeClr val="dk1"/>
                        </a:solidFill>
                        <a:latin typeface="+mn-lt"/>
                        <a:ea typeface="+mn-ea"/>
                        <a:cs typeface="+mn-cs"/>
                      </a:endParaRPr>
                    </a:p>
                  </a:txBody>
                  <a:tcPr marL="9525" marR="9525" marT="9525" marB="0" anchor="ctr"/>
                </a:tc>
              </a:tr>
              <a:tr h="273846">
                <a:tc>
                  <a:txBody>
                    <a:bodyPr/>
                    <a:lstStyle/>
                    <a:p>
                      <a:pPr algn="ctr"/>
                      <a:r>
                        <a:rPr lang="zh-CN" altLang="en-US" sz="1400" dirty="0" smtClean="0">
                          <a:solidFill>
                            <a:schemeClr val="tx1"/>
                          </a:solidFill>
                          <a:latin typeface="楷体" pitchFamily="49" charset="-122"/>
                          <a:ea typeface="楷体" pitchFamily="49" charset="-122"/>
                        </a:rPr>
                        <a:t>创新成指</a:t>
                      </a:r>
                      <a:endParaRPr lang="zh-CN" altLang="en-US" sz="1400" b="1" dirty="0">
                        <a:solidFill>
                          <a:schemeClr val="tx1"/>
                        </a:solidFill>
                        <a:latin typeface="楷体" pitchFamily="49" charset="-122"/>
                        <a:ea typeface="楷体" pitchFamily="49" charset="-122"/>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algn="ctr" defTabSz="914400" rtl="0" eaLnBrk="1" fontAlgn="ctr" latinLnBrk="0" hangingPunct="1"/>
                      <a:endParaRPr lang="en-US" altLang="zh-CN" sz="1400" kern="1200" dirty="0" smtClean="0">
                        <a:solidFill>
                          <a:schemeClr val="dk1"/>
                        </a:solidFill>
                        <a:latin typeface="+mn-lt"/>
                        <a:ea typeface="+mn-ea"/>
                        <a:cs typeface="+mn-cs"/>
                      </a:endParaRPr>
                    </a:p>
                  </a:txBody>
                  <a:tcPr marL="9525" marR="9525" marT="9525" marB="0" anchor="ctr"/>
                </a:tc>
              </a:tr>
              <a:tr h="273846">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三板活跃</a:t>
                      </a:r>
                      <a:endParaRPr lang="zh-CN" altLang="en-US" sz="1400" b="1" kern="1200" dirty="0">
                        <a:solidFill>
                          <a:schemeClr val="tx1"/>
                        </a:solidFill>
                        <a:latin typeface="楷体" pitchFamily="49" charset="-122"/>
                        <a:ea typeface="楷体" pitchFamily="49" charset="-122"/>
                        <a:cs typeface="+mn-cs"/>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400" kern="1200" dirty="0" smtClean="0">
                        <a:solidFill>
                          <a:schemeClr val="dk1"/>
                        </a:solidFill>
                        <a:latin typeface="+mn-lt"/>
                        <a:ea typeface="+mn-ea"/>
                        <a:cs typeface="+mn-cs"/>
                      </a:endParaRPr>
                    </a:p>
                  </a:txBody>
                  <a:tcPr marL="9525" marR="9525" marT="9525" marB="0" anchor="ctr"/>
                </a:tc>
              </a:tr>
              <a:tr h="273846">
                <a:tc>
                  <a:txBody>
                    <a:bodyPr/>
                    <a:lstStyle/>
                    <a:p>
                      <a:pPr marL="0" algn="ctr" defTabSz="914400" rtl="0" eaLnBrk="1" latinLnBrk="0" hangingPunct="1"/>
                      <a:r>
                        <a:rPr lang="zh-CN" altLang="en-US" sz="1400" kern="1200" dirty="0" smtClean="0">
                          <a:solidFill>
                            <a:schemeClr val="tx1"/>
                          </a:solidFill>
                          <a:latin typeface="楷体" pitchFamily="49" charset="-122"/>
                          <a:ea typeface="楷体" pitchFamily="49" charset="-122"/>
                        </a:rPr>
                        <a:t>三板龙头</a:t>
                      </a:r>
                      <a:endParaRPr lang="zh-CN" altLang="en-US" sz="1400" b="1" kern="1200" dirty="0">
                        <a:solidFill>
                          <a:schemeClr val="tx1"/>
                        </a:solidFill>
                        <a:latin typeface="楷体" pitchFamily="49" charset="-122"/>
                        <a:ea typeface="楷体" pitchFamily="49" charset="-122"/>
                        <a:cs typeface="+mn-cs"/>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营业收入</a:t>
                      </a:r>
                      <a:endParaRPr lang="en-US" altLang="zh-CN" sz="1400" kern="1200" dirty="0" smtClean="0">
                        <a:solidFill>
                          <a:schemeClr val="tx1"/>
                        </a:solidFill>
                        <a:latin typeface="楷体" pitchFamily="49" charset="-122"/>
                        <a:ea typeface="楷体" pitchFamily="49" charset="-122"/>
                        <a:cs typeface="+mn-cs"/>
                      </a:endParaRPr>
                    </a:p>
                  </a:txBody>
                  <a:tcPr marL="9525" marR="9525" marT="9525" marB="0" anchor="ctr">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r h="273846">
                <a:tc>
                  <a:txBody>
                    <a:bodyPr/>
                    <a:lstStyle/>
                    <a:p>
                      <a:pPr algn="ctr"/>
                      <a:r>
                        <a:rPr lang="zh-CN" altLang="en-US" sz="1400" dirty="0" smtClean="0">
                          <a:solidFill>
                            <a:schemeClr val="tx1"/>
                          </a:solidFill>
                          <a:latin typeface="楷体" pitchFamily="49" charset="-122"/>
                          <a:ea typeface="楷体" pitchFamily="49" charset="-122"/>
                        </a:rPr>
                        <a:t>三板制造</a:t>
                      </a:r>
                      <a:endParaRPr lang="zh-CN" altLang="en-US" sz="1400" b="1" dirty="0">
                        <a:solidFill>
                          <a:schemeClr val="tx1"/>
                        </a:solidFill>
                        <a:latin typeface="楷体" pitchFamily="49" charset="-122"/>
                        <a:ea typeface="楷体" pitchFamily="49" charset="-122"/>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营业收入 </a:t>
                      </a:r>
                      <a:r>
                        <a:rPr lang="en-US" altLang="zh-CN" sz="1400" kern="1200" dirty="0" smtClean="0">
                          <a:solidFill>
                            <a:schemeClr val="tx1"/>
                          </a:solidFill>
                          <a:latin typeface="楷体" pitchFamily="49" charset="-122"/>
                          <a:ea typeface="楷体" pitchFamily="49" charset="-122"/>
                        </a:rPr>
                        <a:t>+ </a:t>
                      </a:r>
                      <a:r>
                        <a:rPr lang="zh-CN" altLang="en-US" sz="1400" kern="1200" dirty="0" smtClean="0">
                          <a:solidFill>
                            <a:schemeClr val="tx1"/>
                          </a:solidFill>
                          <a:latin typeface="楷体" pitchFamily="49" charset="-122"/>
                          <a:ea typeface="楷体" pitchFamily="49" charset="-122"/>
                        </a:rPr>
                        <a:t>研发强度</a:t>
                      </a:r>
                      <a:endParaRPr lang="en-US" altLang="zh-CN" sz="1400" kern="1200" dirty="0" smtClean="0">
                        <a:solidFill>
                          <a:schemeClr val="tx1"/>
                        </a:solidFill>
                        <a:latin typeface="楷体" pitchFamily="49" charset="-122"/>
                        <a:ea typeface="楷体" pitchFamily="49" charset="-122"/>
                        <a:cs typeface="+mn-cs"/>
                      </a:endParaRPr>
                    </a:p>
                  </a:txBody>
                  <a:tcPr marL="9525" marR="9525" marT="9525" marB="0" anchor="ctr">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r h="273846">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三板服务</a:t>
                      </a:r>
                      <a:endParaRPr lang="zh-CN" altLang="en-US" sz="1400" b="1" kern="1200" dirty="0">
                        <a:solidFill>
                          <a:schemeClr val="tx1"/>
                        </a:solidFill>
                        <a:latin typeface="楷体" pitchFamily="49" charset="-122"/>
                        <a:ea typeface="楷体" pitchFamily="49" charset="-122"/>
                        <a:cs typeface="+mn-cs"/>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algn="ctr" defTabSz="914400" rtl="0" eaLnBrk="1" fontAlgn="ctr" latinLnBrk="0" hangingPunct="1"/>
                      <a:endParaRPr lang="en-US" altLang="zh-CN" sz="1400" kern="1200" dirty="0" smtClean="0">
                        <a:solidFill>
                          <a:schemeClr val="dk1"/>
                        </a:solidFill>
                        <a:latin typeface="+mn-lt"/>
                        <a:ea typeface="+mn-ea"/>
                        <a:cs typeface="+mn-cs"/>
                      </a:endParaRPr>
                    </a:p>
                  </a:txBody>
                  <a:tcPr marL="9525" marR="9525" marT="9525" marB="0" anchor="ctr"/>
                </a:tc>
              </a:tr>
              <a:tr h="273846">
                <a:tc>
                  <a:txBody>
                    <a:bodyPr/>
                    <a:lstStyle/>
                    <a:p>
                      <a:pPr marL="0" algn="ctr" defTabSz="914400" rtl="0" eaLnBrk="1" latinLnBrk="0" hangingPunct="1"/>
                      <a:r>
                        <a:rPr lang="zh-CN" altLang="en-US" sz="1400" kern="1200" dirty="0" smtClean="0">
                          <a:solidFill>
                            <a:schemeClr val="tx1"/>
                          </a:solidFill>
                          <a:latin typeface="楷体" pitchFamily="49" charset="-122"/>
                          <a:ea typeface="楷体" pitchFamily="49" charset="-122"/>
                        </a:rPr>
                        <a:t>三板医药</a:t>
                      </a:r>
                      <a:endParaRPr lang="zh-CN" altLang="en-US" sz="1400" b="1" kern="1200" dirty="0">
                        <a:solidFill>
                          <a:schemeClr val="tx1"/>
                        </a:solidFill>
                        <a:latin typeface="楷体" pitchFamily="49" charset="-122"/>
                        <a:ea typeface="楷体" pitchFamily="49" charset="-122"/>
                        <a:cs typeface="+mn-cs"/>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研发费用</a:t>
                      </a:r>
                      <a:endParaRPr lang="en-US" altLang="zh-CN" sz="1400" kern="1200" dirty="0" smtClean="0">
                        <a:solidFill>
                          <a:schemeClr val="tx1"/>
                        </a:solidFill>
                        <a:latin typeface="楷体" pitchFamily="49" charset="-122"/>
                        <a:ea typeface="楷体" pitchFamily="49" charset="-122"/>
                        <a:cs typeface="+mn-cs"/>
                      </a:endParaRPr>
                    </a:p>
                  </a:txBody>
                  <a:tcPr marL="9525" marR="9525" marT="9525" marB="0" anchor="ctr">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r h="273846">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三板消费</a:t>
                      </a:r>
                      <a:endParaRPr lang="zh-CN" altLang="en-US" sz="1400" b="1" kern="1200" dirty="0">
                        <a:solidFill>
                          <a:schemeClr val="tx1"/>
                        </a:solidFill>
                        <a:latin typeface="楷体" pitchFamily="49" charset="-122"/>
                        <a:ea typeface="楷体" pitchFamily="49" charset="-122"/>
                        <a:cs typeface="+mn-cs"/>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毛利率（用于剔除）</a:t>
                      </a:r>
                      <a:r>
                        <a:rPr lang="en-US" altLang="zh-CN" sz="1400" kern="1200" dirty="0" smtClean="0">
                          <a:solidFill>
                            <a:schemeClr val="tx1"/>
                          </a:solidFill>
                          <a:latin typeface="楷体" pitchFamily="49" charset="-122"/>
                          <a:ea typeface="楷体" pitchFamily="49" charset="-122"/>
                        </a:rPr>
                        <a:t>+ </a:t>
                      </a:r>
                      <a:r>
                        <a:rPr lang="zh-CN" altLang="en-US" sz="1400" kern="1200" dirty="0" smtClean="0">
                          <a:solidFill>
                            <a:schemeClr val="tx1"/>
                          </a:solidFill>
                          <a:latin typeface="楷体" pitchFamily="49" charset="-122"/>
                          <a:ea typeface="楷体" pitchFamily="49" charset="-122"/>
                        </a:rPr>
                        <a:t>营业收入（用于排序）</a:t>
                      </a:r>
                      <a:endParaRPr lang="en-US" altLang="zh-CN" sz="1400" kern="1200" dirty="0" smtClean="0">
                        <a:solidFill>
                          <a:schemeClr val="tx1"/>
                        </a:solidFill>
                        <a:latin typeface="楷体" pitchFamily="49" charset="-122"/>
                        <a:ea typeface="楷体" pitchFamily="49" charset="-122"/>
                        <a:cs typeface="+mn-cs"/>
                      </a:endParaRPr>
                    </a:p>
                  </a:txBody>
                  <a:tcPr marL="9525" marR="9525" marT="9525" marB="0" anchor="ctr">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r h="273846">
                <a:tc>
                  <a:txBody>
                    <a:bodyPr/>
                    <a:lstStyle/>
                    <a:p>
                      <a:pPr marL="0" algn="ctr" defTabSz="914400" rtl="0" eaLnBrk="1" latinLnBrk="0" hangingPunct="1"/>
                      <a:r>
                        <a:rPr lang="zh-CN" altLang="en-US" sz="1400" kern="1200" dirty="0" smtClean="0">
                          <a:solidFill>
                            <a:schemeClr val="tx1"/>
                          </a:solidFill>
                          <a:latin typeface="楷体" pitchFamily="49" charset="-122"/>
                          <a:ea typeface="楷体" pitchFamily="49" charset="-122"/>
                        </a:rPr>
                        <a:t>三板研发</a:t>
                      </a:r>
                      <a:endParaRPr lang="zh-CN" altLang="en-US" sz="1400" b="1" kern="1200" dirty="0">
                        <a:solidFill>
                          <a:schemeClr val="tx1"/>
                        </a:solidFill>
                        <a:latin typeface="楷体" pitchFamily="49" charset="-122"/>
                        <a:ea typeface="楷体" pitchFamily="49" charset="-122"/>
                        <a:cs typeface="+mn-cs"/>
                      </a:endParaRPr>
                    </a:p>
                  </a:txBody>
                  <a:tcPr anchor="ctr" anchorCtr="1">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ctr" latinLnBrk="0" hangingPunct="1"/>
                      <a:r>
                        <a:rPr lang="zh-CN" altLang="en-US" sz="1400" kern="1200" dirty="0" smtClean="0">
                          <a:solidFill>
                            <a:schemeClr val="tx1"/>
                          </a:solidFill>
                          <a:latin typeface="楷体" pitchFamily="49" charset="-122"/>
                          <a:ea typeface="楷体" pitchFamily="49" charset="-122"/>
                        </a:rPr>
                        <a:t>研发占比</a:t>
                      </a:r>
                      <a:r>
                        <a:rPr lang="zh-CN" altLang="en-US" sz="1200" kern="1200" baseline="30000" dirty="0" smtClean="0">
                          <a:solidFill>
                            <a:schemeClr val="tx1"/>
                          </a:solidFill>
                          <a:latin typeface="楷体" pitchFamily="49" charset="-122"/>
                          <a:ea typeface="楷体" pitchFamily="49" charset="-122"/>
                        </a:rPr>
                        <a:t>*</a:t>
                      </a:r>
                      <a:r>
                        <a:rPr lang="zh-CN" altLang="en-US" sz="1400" kern="1200" dirty="0" smtClean="0">
                          <a:solidFill>
                            <a:schemeClr val="tx1"/>
                          </a:solidFill>
                          <a:latin typeface="楷体" pitchFamily="49" charset="-122"/>
                          <a:ea typeface="楷体" pitchFamily="49" charset="-122"/>
                        </a:rPr>
                        <a:t>（用于剔除）</a:t>
                      </a:r>
                      <a:r>
                        <a:rPr lang="en-US" altLang="zh-CN" sz="1400" kern="1200" dirty="0" smtClean="0">
                          <a:solidFill>
                            <a:schemeClr val="tx1"/>
                          </a:solidFill>
                          <a:latin typeface="楷体" pitchFamily="49" charset="-122"/>
                          <a:ea typeface="楷体" pitchFamily="49" charset="-122"/>
                        </a:rPr>
                        <a:t>+ </a:t>
                      </a:r>
                      <a:r>
                        <a:rPr lang="zh-CN" altLang="en-US" sz="1400" kern="1200" dirty="0" smtClean="0">
                          <a:solidFill>
                            <a:schemeClr val="tx1"/>
                          </a:solidFill>
                          <a:latin typeface="楷体" pitchFamily="49" charset="-122"/>
                          <a:ea typeface="楷体" pitchFamily="49" charset="-122"/>
                        </a:rPr>
                        <a:t>研发费用（用于排序）</a:t>
                      </a:r>
                      <a:endParaRPr lang="en-US" altLang="zh-CN" sz="1400" kern="1200" dirty="0" smtClean="0">
                        <a:solidFill>
                          <a:schemeClr val="tx1"/>
                        </a:solidFill>
                        <a:latin typeface="楷体" pitchFamily="49" charset="-122"/>
                        <a:ea typeface="楷体" pitchFamily="49" charset="-122"/>
                        <a:cs typeface="+mn-cs"/>
                      </a:endParaRPr>
                    </a:p>
                  </a:txBody>
                  <a:tcPr marL="9525" marR="9525" marT="9525" marB="0" anchor="ctr">
                    <a:lnL w="12700" cap="flat" cmpd="sng" algn="ctr">
                      <a:solidFill>
                        <a:schemeClr val="accent5">
                          <a:lumMod val="90000"/>
                        </a:schemeClr>
                      </a:solidFill>
                      <a:prstDash val="solid"/>
                      <a:round/>
                      <a:headEnd type="none" w="med" len="med"/>
                      <a:tailEnd type="none" w="med" len="med"/>
                    </a:lnL>
                    <a:lnR w="12700" cap="flat" cmpd="sng" algn="ctr">
                      <a:solidFill>
                        <a:schemeClr val="accent5">
                          <a:lumMod val="90000"/>
                        </a:schemeClr>
                      </a:solidFill>
                      <a:prstDash val="solid"/>
                      <a:round/>
                      <a:headEnd type="none" w="med" len="med"/>
                      <a:tailEnd type="none" w="med" len="med"/>
                    </a:lnR>
                    <a:lnT w="12700" cap="flat" cmpd="sng" algn="ctr">
                      <a:solidFill>
                        <a:schemeClr val="accent5">
                          <a:lumMod val="90000"/>
                        </a:schemeClr>
                      </a:solidFill>
                      <a:prstDash val="solid"/>
                      <a:round/>
                      <a:headEnd type="none" w="med" len="med"/>
                      <a:tailEnd type="none" w="med" len="med"/>
                    </a:lnT>
                    <a:lnB w="12700" cap="flat" cmpd="sng" algn="ctr">
                      <a:solidFill>
                        <a:schemeClr val="accent5">
                          <a:lumMod val="90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2" name="TextBox 51"/>
          <p:cNvSpPr txBox="1"/>
          <p:nvPr/>
        </p:nvSpPr>
        <p:spPr>
          <a:xfrm>
            <a:off x="1643042" y="4643452"/>
            <a:ext cx="4000528" cy="276999"/>
          </a:xfrm>
          <a:prstGeom prst="rect">
            <a:avLst/>
          </a:prstGeom>
          <a:noFill/>
        </p:spPr>
        <p:txBody>
          <a:bodyPr wrap="square" rtlCol="0">
            <a:spAutoFit/>
          </a:bodyPr>
          <a:lstStyle/>
          <a:p>
            <a:r>
              <a:rPr lang="zh-CN" altLang="en-US" sz="1200" dirty="0" smtClean="0">
                <a:latin typeface="楷体" pitchFamily="49" charset="-122"/>
                <a:ea typeface="楷体" pitchFamily="49" charset="-122"/>
              </a:rPr>
              <a:t>*注：研发费用与营业收入的比值</a:t>
            </a:r>
            <a:endParaRPr lang="zh-CN" altLang="en-US" sz="1200" dirty="0">
              <a:latin typeface="楷体" pitchFamily="49" charset="-122"/>
              <a:ea typeface="楷体" pitchFamily="49" charset="-122"/>
            </a:endParaRPr>
          </a:p>
        </p:txBody>
      </p:sp>
      <p:sp>
        <p:nvSpPr>
          <p:cNvPr id="7"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选样指标</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8"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3.2.2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指数编制（续）</a:t>
            </a:r>
            <a:endParaRPr lang="en-GB" altLang="en-GB" sz="26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343375536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24</a:t>
            </a:fld>
            <a:endParaRPr lang="en-US" altLang="zh-CN" sz="1000" dirty="0">
              <a:solidFill>
                <a:schemeClr val="bg2"/>
              </a:solidFill>
            </a:endParaRPr>
          </a:p>
        </p:txBody>
      </p:sp>
      <p:sp>
        <p:nvSpPr>
          <p:cNvPr id="53" name="文本框 20"/>
          <p:cNvSpPr txBox="1"/>
          <p:nvPr/>
        </p:nvSpPr>
        <p:spPr>
          <a:xfrm>
            <a:off x="1497886" y="4214824"/>
            <a:ext cx="2138010" cy="307777"/>
          </a:xfrm>
          <a:prstGeom prst="rect">
            <a:avLst/>
          </a:prstGeom>
          <a:noFill/>
        </p:spPr>
        <p:txBody>
          <a:bodyPr wrap="square" rtlCol="0">
            <a:spAutoFit/>
          </a:bodyPr>
          <a:lstStyle/>
          <a:p>
            <a:pPr algn="ctr"/>
            <a:r>
              <a:rPr lang="zh-CN" altLang="en-US" sz="1400" dirty="0" smtClean="0">
                <a:solidFill>
                  <a:srgbClr val="595959"/>
                </a:solidFill>
                <a:latin typeface="微软雅黑" panose="020B0503020204020204" pitchFamily="34" charset="-122"/>
                <a:ea typeface="微软雅黑" panose="020B0503020204020204" pitchFamily="34" charset="-122"/>
              </a:rPr>
              <a:t>三板成指（</a:t>
            </a:r>
            <a:r>
              <a:rPr lang="en-US" altLang="zh-CN" sz="1400" dirty="0" smtClean="0">
                <a:solidFill>
                  <a:srgbClr val="595959"/>
                </a:solidFill>
                <a:latin typeface="微软雅黑" panose="020B0503020204020204" pitchFamily="34" charset="-122"/>
                <a:ea typeface="微软雅黑" panose="020B0503020204020204" pitchFamily="34" charset="-122"/>
              </a:rPr>
              <a:t>899001</a:t>
            </a:r>
            <a:r>
              <a:rPr lang="zh-CN" altLang="en-US" sz="1400" dirty="0" smtClean="0">
                <a:solidFill>
                  <a:srgbClr val="595959"/>
                </a:solidFill>
                <a:latin typeface="微软雅黑" panose="020B0503020204020204" pitchFamily="34" charset="-122"/>
                <a:ea typeface="微软雅黑" panose="020B0503020204020204" pitchFamily="34" charset="-122"/>
              </a:rPr>
              <a:t>）</a:t>
            </a:r>
            <a:endParaRPr lang="en-US" altLang="zh-CN" sz="1400" dirty="0" smtClean="0">
              <a:solidFill>
                <a:srgbClr val="595959"/>
              </a:solidFill>
              <a:latin typeface="微软雅黑" panose="020B0503020204020204" pitchFamily="34" charset="-122"/>
              <a:ea typeface="微软雅黑" panose="020B0503020204020204" pitchFamily="34" charset="-122"/>
            </a:endParaRPr>
          </a:p>
        </p:txBody>
      </p:sp>
      <p:sp>
        <p:nvSpPr>
          <p:cNvPr id="54" name="文本框 20"/>
          <p:cNvSpPr txBox="1"/>
          <p:nvPr/>
        </p:nvSpPr>
        <p:spPr>
          <a:xfrm>
            <a:off x="5868144" y="4214824"/>
            <a:ext cx="1928826" cy="307777"/>
          </a:xfrm>
          <a:prstGeom prst="rect">
            <a:avLst/>
          </a:prstGeom>
          <a:noFill/>
        </p:spPr>
        <p:txBody>
          <a:bodyPr wrap="square" rtlCol="0">
            <a:spAutoFit/>
          </a:bodyPr>
          <a:lstStyle/>
          <a:p>
            <a:r>
              <a:rPr lang="zh-CN" altLang="en-US" sz="1400" dirty="0" smtClean="0">
                <a:solidFill>
                  <a:srgbClr val="595959"/>
                </a:solidFill>
                <a:latin typeface="微软雅黑" panose="020B0503020204020204" pitchFamily="34" charset="-122"/>
                <a:ea typeface="微软雅黑" panose="020B0503020204020204" pitchFamily="34" charset="-122"/>
              </a:rPr>
              <a:t>三板做市（</a:t>
            </a:r>
            <a:r>
              <a:rPr lang="en-US" altLang="zh-CN" sz="1400" dirty="0" smtClean="0">
                <a:solidFill>
                  <a:srgbClr val="595959"/>
                </a:solidFill>
                <a:latin typeface="微软雅黑" panose="020B0503020204020204" pitchFamily="34" charset="-122"/>
                <a:ea typeface="微软雅黑" panose="020B0503020204020204" pitchFamily="34" charset="-122"/>
              </a:rPr>
              <a:t>899002</a:t>
            </a:r>
            <a:r>
              <a:rPr lang="zh-CN" altLang="en-US" sz="1400" dirty="0" smtClean="0">
                <a:solidFill>
                  <a:srgbClr val="595959"/>
                </a:solidFill>
                <a:latin typeface="微软雅黑" panose="020B0503020204020204" pitchFamily="34" charset="-122"/>
                <a:ea typeface="微软雅黑" panose="020B0503020204020204" pitchFamily="34" charset="-122"/>
              </a:rPr>
              <a:t>）</a:t>
            </a:r>
            <a:endParaRPr lang="en-US" altLang="zh-CN" sz="1400" dirty="0" smtClean="0">
              <a:solidFill>
                <a:srgbClr val="595959"/>
              </a:solidFill>
              <a:latin typeface="微软雅黑" panose="020B0503020204020204" pitchFamily="34" charset="-122"/>
              <a:ea typeface="微软雅黑" panose="020B0503020204020204" pitchFamily="34" charset="-122"/>
            </a:endParaRPr>
          </a:p>
        </p:txBody>
      </p:sp>
      <p:graphicFrame>
        <p:nvGraphicFramePr>
          <p:cNvPr id="8" name="图表 7"/>
          <p:cNvGraphicFramePr/>
          <p:nvPr/>
        </p:nvGraphicFramePr>
        <p:xfrm>
          <a:off x="357158" y="1071552"/>
          <a:ext cx="4357718" cy="30718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nvGraphicFramePr>
        <p:xfrm>
          <a:off x="4786314" y="1071553"/>
          <a:ext cx="4191010" cy="3071834"/>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20"/>
          <p:cNvSpPr txBox="1"/>
          <p:nvPr/>
        </p:nvSpPr>
        <p:spPr>
          <a:xfrm>
            <a:off x="467544" y="915566"/>
            <a:ext cx="4176464" cy="276999"/>
          </a:xfrm>
          <a:prstGeom prst="rect">
            <a:avLst/>
          </a:prstGeom>
          <a:noFill/>
        </p:spPr>
        <p:txBody>
          <a:bodyPr wrap="square" rtlCol="0">
            <a:spAutoFit/>
          </a:bodyPr>
          <a:lstStyle/>
          <a:p>
            <a:pPr algn="just"/>
            <a:r>
              <a:rPr lang="zh-CN" altLang="en-US" sz="1200" dirty="0" smtClean="0">
                <a:solidFill>
                  <a:srgbClr val="595959"/>
                </a:solidFill>
                <a:latin typeface="微软雅黑" panose="020B0503020204020204" pitchFamily="34" charset="-122"/>
                <a:ea typeface="微软雅黑" panose="020B0503020204020204" pitchFamily="34" charset="-122"/>
              </a:rPr>
              <a:t>收盘点位                                                     成交额（亿元） </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3"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3.2.3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指数行情</a:t>
            </a:r>
            <a:endParaRPr lang="en-GB" altLang="en-GB" sz="2600" b="1" dirty="0">
              <a:solidFill>
                <a:schemeClr val="bg1"/>
              </a:solidFill>
              <a:latin typeface="微软雅黑" pitchFamily="34" charset="-122"/>
              <a:ea typeface="微软雅黑" pitchFamily="34" charset="-122"/>
            </a:endParaRPr>
          </a:p>
        </p:txBody>
      </p:sp>
      <p:sp>
        <p:nvSpPr>
          <p:cNvPr id="14" name="文本框 20"/>
          <p:cNvSpPr txBox="1"/>
          <p:nvPr/>
        </p:nvSpPr>
        <p:spPr>
          <a:xfrm>
            <a:off x="4860032" y="915566"/>
            <a:ext cx="4176464" cy="276999"/>
          </a:xfrm>
          <a:prstGeom prst="rect">
            <a:avLst/>
          </a:prstGeom>
          <a:noFill/>
        </p:spPr>
        <p:txBody>
          <a:bodyPr wrap="square" rtlCol="0">
            <a:spAutoFit/>
          </a:bodyPr>
          <a:lstStyle/>
          <a:p>
            <a:pPr algn="just"/>
            <a:r>
              <a:rPr lang="zh-CN" altLang="en-US" sz="1200" dirty="0" smtClean="0">
                <a:solidFill>
                  <a:srgbClr val="595959"/>
                </a:solidFill>
                <a:latin typeface="微软雅黑" panose="020B0503020204020204" pitchFamily="34" charset="-122"/>
                <a:ea typeface="微软雅黑" panose="020B0503020204020204" pitchFamily="34" charset="-122"/>
              </a:rPr>
              <a:t>收盘点位                                                     成交额（亿元） </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0122831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表 11"/>
          <p:cNvGraphicFramePr/>
          <p:nvPr/>
        </p:nvGraphicFramePr>
        <p:xfrm>
          <a:off x="4357686" y="785800"/>
          <a:ext cx="3714776" cy="1928826"/>
        </p:xfrm>
        <a:graphic>
          <a:graphicData uri="http://schemas.openxmlformats.org/drawingml/2006/chart">
            <c:chart xmlns:c="http://schemas.openxmlformats.org/drawingml/2006/chart" xmlns:r="http://schemas.openxmlformats.org/officeDocument/2006/relationships" r:id="rId3"/>
          </a:graphicData>
        </a:graphic>
      </p:graphicFrame>
      <p:sp>
        <p:nvSpPr>
          <p:cNvPr id="51"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25</a:t>
            </a:fld>
            <a:endParaRPr lang="en-US" altLang="zh-CN" sz="1000" dirty="0">
              <a:solidFill>
                <a:schemeClr val="bg2"/>
              </a:solidFill>
            </a:endParaRPr>
          </a:p>
        </p:txBody>
      </p:sp>
      <p:graphicFrame>
        <p:nvGraphicFramePr>
          <p:cNvPr id="10" name="图表 9"/>
          <p:cNvGraphicFramePr/>
          <p:nvPr/>
        </p:nvGraphicFramePr>
        <p:xfrm>
          <a:off x="428596" y="785801"/>
          <a:ext cx="3786214" cy="1928825"/>
        </p:xfrm>
        <a:graphic>
          <a:graphicData uri="http://schemas.openxmlformats.org/drawingml/2006/chart">
            <c:chart xmlns:c="http://schemas.openxmlformats.org/drawingml/2006/chart" xmlns:r="http://schemas.openxmlformats.org/officeDocument/2006/relationships" r:id="rId4"/>
          </a:graphicData>
        </a:graphic>
      </p:graphicFrame>
      <p:sp>
        <p:nvSpPr>
          <p:cNvPr id="53" name="文本框 20"/>
          <p:cNvSpPr txBox="1"/>
          <p:nvPr/>
        </p:nvSpPr>
        <p:spPr>
          <a:xfrm>
            <a:off x="1475656" y="2582783"/>
            <a:ext cx="1928826"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创新成指（</a:t>
            </a:r>
            <a:r>
              <a:rPr lang="en-US" altLang="zh-CN" sz="1200" dirty="0" smtClean="0">
                <a:solidFill>
                  <a:srgbClr val="595959"/>
                </a:solidFill>
                <a:latin typeface="微软雅黑" panose="020B0503020204020204" pitchFamily="34" charset="-122"/>
                <a:ea typeface="微软雅黑" panose="020B0503020204020204" pitchFamily="34" charset="-122"/>
              </a:rPr>
              <a:t>899003</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1" name="文本框 20"/>
          <p:cNvSpPr txBox="1"/>
          <p:nvPr/>
        </p:nvSpPr>
        <p:spPr>
          <a:xfrm>
            <a:off x="5404176" y="2571750"/>
            <a:ext cx="1928826"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三板龙头（</a:t>
            </a:r>
            <a:r>
              <a:rPr lang="en-US" altLang="zh-CN" sz="1200" dirty="0" smtClean="0">
                <a:solidFill>
                  <a:srgbClr val="595959"/>
                </a:solidFill>
                <a:latin typeface="微软雅黑" panose="020B0503020204020204" pitchFamily="34" charset="-122"/>
                <a:ea typeface="微软雅黑" panose="020B0503020204020204" pitchFamily="34" charset="-122"/>
              </a:rPr>
              <a:t>899301</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1259632" y="4671015"/>
            <a:ext cx="2357454"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三板制造（</a:t>
            </a:r>
            <a:r>
              <a:rPr lang="en-US" altLang="zh-CN" sz="1200" dirty="0" smtClean="0">
                <a:solidFill>
                  <a:srgbClr val="595959"/>
                </a:solidFill>
                <a:latin typeface="微软雅黑" panose="020B0503020204020204" pitchFamily="34" charset="-122"/>
                <a:ea typeface="微软雅黑" panose="020B0503020204020204" pitchFamily="34" charset="-122"/>
              </a:rPr>
              <a:t>899302</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4" name="文本框 20"/>
          <p:cNvSpPr txBox="1"/>
          <p:nvPr/>
        </p:nvSpPr>
        <p:spPr>
          <a:xfrm>
            <a:off x="5364088" y="4671015"/>
            <a:ext cx="2000264"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三板服务（</a:t>
            </a:r>
            <a:r>
              <a:rPr lang="en-US" altLang="zh-CN" sz="1200" dirty="0" smtClean="0">
                <a:solidFill>
                  <a:srgbClr val="595959"/>
                </a:solidFill>
                <a:latin typeface="微软雅黑" panose="020B0503020204020204" pitchFamily="34" charset="-122"/>
                <a:ea typeface="微软雅黑" panose="020B0503020204020204" pitchFamily="34" charset="-122"/>
              </a:rPr>
              <a:t>899303</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graphicFrame>
        <p:nvGraphicFramePr>
          <p:cNvPr id="15" name="图表 14"/>
          <p:cNvGraphicFramePr/>
          <p:nvPr/>
        </p:nvGraphicFramePr>
        <p:xfrm>
          <a:off x="428596" y="3000378"/>
          <a:ext cx="3786214" cy="171451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图表 15"/>
          <p:cNvGraphicFramePr/>
          <p:nvPr/>
        </p:nvGraphicFramePr>
        <p:xfrm>
          <a:off x="4427984" y="3003798"/>
          <a:ext cx="3643338" cy="1714512"/>
        </p:xfrm>
        <a:graphic>
          <a:graphicData uri="http://schemas.openxmlformats.org/drawingml/2006/chart">
            <c:chart xmlns:c="http://schemas.openxmlformats.org/drawingml/2006/chart" xmlns:r="http://schemas.openxmlformats.org/officeDocument/2006/relationships" r:id="rId6"/>
          </a:graphicData>
        </a:graphic>
      </p:graphicFrame>
      <p:sp>
        <p:nvSpPr>
          <p:cNvPr id="17" name="文本框 20"/>
          <p:cNvSpPr txBox="1"/>
          <p:nvPr/>
        </p:nvSpPr>
        <p:spPr>
          <a:xfrm>
            <a:off x="428596" y="642924"/>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18" name="文本框 20"/>
          <p:cNvSpPr txBox="1"/>
          <p:nvPr/>
        </p:nvSpPr>
        <p:spPr>
          <a:xfrm>
            <a:off x="4429124" y="642924"/>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19" name="文本框 20"/>
          <p:cNvSpPr txBox="1"/>
          <p:nvPr/>
        </p:nvSpPr>
        <p:spPr>
          <a:xfrm>
            <a:off x="357158" y="2857502"/>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20" name="文本框 20"/>
          <p:cNvSpPr txBox="1"/>
          <p:nvPr/>
        </p:nvSpPr>
        <p:spPr>
          <a:xfrm>
            <a:off x="4357686" y="2857502"/>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21"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3.2.3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指数行情（续）</a:t>
            </a:r>
            <a:endParaRPr lang="en-GB" altLang="en-GB" sz="26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110122831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26</a:t>
            </a:fld>
            <a:endParaRPr lang="en-US" altLang="zh-CN" sz="1000" dirty="0">
              <a:solidFill>
                <a:schemeClr val="bg2"/>
              </a:solidFill>
            </a:endParaRPr>
          </a:p>
        </p:txBody>
      </p:sp>
      <p:sp>
        <p:nvSpPr>
          <p:cNvPr id="53" name="文本框 20"/>
          <p:cNvSpPr txBox="1"/>
          <p:nvPr/>
        </p:nvSpPr>
        <p:spPr>
          <a:xfrm>
            <a:off x="1475656" y="2599313"/>
            <a:ext cx="2071702"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三板医药（</a:t>
            </a:r>
            <a:r>
              <a:rPr lang="en-US" altLang="zh-CN" sz="1200" dirty="0" smtClean="0">
                <a:solidFill>
                  <a:srgbClr val="595959"/>
                </a:solidFill>
                <a:latin typeface="微软雅黑" panose="020B0503020204020204" pitchFamily="34" charset="-122"/>
                <a:ea typeface="微软雅黑" panose="020B0503020204020204" pitchFamily="34" charset="-122"/>
              </a:rPr>
              <a:t>899304</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1" name="文本框 20"/>
          <p:cNvSpPr txBox="1"/>
          <p:nvPr/>
        </p:nvSpPr>
        <p:spPr>
          <a:xfrm>
            <a:off x="5451486" y="2599313"/>
            <a:ext cx="1928826"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三板消费（</a:t>
            </a:r>
            <a:r>
              <a:rPr lang="en-US" altLang="zh-CN" sz="1200" dirty="0" smtClean="0">
                <a:solidFill>
                  <a:srgbClr val="595959"/>
                </a:solidFill>
                <a:latin typeface="微软雅黑" panose="020B0503020204020204" pitchFamily="34" charset="-122"/>
                <a:ea typeface="微软雅黑" panose="020B0503020204020204" pitchFamily="34" charset="-122"/>
              </a:rPr>
              <a:t>899305</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1420748" y="4671015"/>
            <a:ext cx="2143140"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三板研发（</a:t>
            </a:r>
            <a:r>
              <a:rPr lang="en-US" altLang="zh-CN" sz="1200" dirty="0" smtClean="0">
                <a:solidFill>
                  <a:srgbClr val="595959"/>
                </a:solidFill>
                <a:latin typeface="微软雅黑" panose="020B0503020204020204" pitchFamily="34" charset="-122"/>
                <a:ea typeface="微软雅黑" panose="020B0503020204020204" pitchFamily="34" charset="-122"/>
              </a:rPr>
              <a:t>899306</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sp>
        <p:nvSpPr>
          <p:cNvPr id="14" name="文本框 20"/>
          <p:cNvSpPr txBox="1"/>
          <p:nvPr/>
        </p:nvSpPr>
        <p:spPr>
          <a:xfrm>
            <a:off x="5364088" y="4671015"/>
            <a:ext cx="2143140" cy="276999"/>
          </a:xfrm>
          <a:prstGeom prst="rect">
            <a:avLst/>
          </a:prstGeom>
          <a:noFill/>
        </p:spPr>
        <p:txBody>
          <a:bodyPr wrap="square" rtlCol="0">
            <a:spAutoFit/>
          </a:bodyPr>
          <a:lstStyle/>
          <a:p>
            <a:pPr algn="ctr"/>
            <a:r>
              <a:rPr lang="zh-CN" altLang="en-US" sz="1200" dirty="0" smtClean="0">
                <a:solidFill>
                  <a:srgbClr val="595959"/>
                </a:solidFill>
                <a:latin typeface="微软雅黑" panose="020B0503020204020204" pitchFamily="34" charset="-122"/>
                <a:ea typeface="微软雅黑" panose="020B0503020204020204" pitchFamily="34" charset="-122"/>
              </a:rPr>
              <a:t>三板活跃（</a:t>
            </a:r>
            <a:r>
              <a:rPr lang="en-US" altLang="zh-CN" sz="1200" dirty="0" smtClean="0">
                <a:solidFill>
                  <a:srgbClr val="595959"/>
                </a:solidFill>
                <a:latin typeface="微软雅黑" panose="020B0503020204020204" pitchFamily="34" charset="-122"/>
                <a:ea typeface="微软雅黑" panose="020B0503020204020204" pitchFamily="34" charset="-122"/>
              </a:rPr>
              <a:t>899307</a:t>
            </a:r>
            <a:r>
              <a:rPr lang="zh-CN" altLang="en-US" sz="1200" dirty="0" smtClean="0">
                <a:solidFill>
                  <a:srgbClr val="595959"/>
                </a:solidFill>
                <a:latin typeface="微软雅黑" panose="020B0503020204020204" pitchFamily="34" charset="-122"/>
                <a:ea typeface="微软雅黑" panose="020B0503020204020204" pitchFamily="34" charset="-122"/>
              </a:rPr>
              <a:t>）</a:t>
            </a:r>
            <a:endParaRPr lang="en-US" altLang="zh-CN" sz="1200" dirty="0" smtClean="0">
              <a:solidFill>
                <a:srgbClr val="595959"/>
              </a:solidFill>
              <a:latin typeface="微软雅黑" panose="020B0503020204020204" pitchFamily="34" charset="-122"/>
              <a:ea typeface="微软雅黑" panose="020B0503020204020204" pitchFamily="34" charset="-122"/>
            </a:endParaRPr>
          </a:p>
        </p:txBody>
      </p:sp>
      <p:graphicFrame>
        <p:nvGraphicFramePr>
          <p:cNvPr id="17" name="图表 16"/>
          <p:cNvGraphicFramePr/>
          <p:nvPr/>
        </p:nvGraphicFramePr>
        <p:xfrm>
          <a:off x="714348" y="857238"/>
          <a:ext cx="3548068" cy="18049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图表 17"/>
          <p:cNvGraphicFramePr/>
          <p:nvPr/>
        </p:nvGraphicFramePr>
        <p:xfrm>
          <a:off x="4572000" y="785799"/>
          <a:ext cx="3571900" cy="185738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图表 18"/>
          <p:cNvGraphicFramePr/>
          <p:nvPr/>
        </p:nvGraphicFramePr>
        <p:xfrm>
          <a:off x="785786" y="3000378"/>
          <a:ext cx="3286148" cy="164307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图表 19"/>
          <p:cNvGraphicFramePr/>
          <p:nvPr/>
        </p:nvGraphicFramePr>
        <p:xfrm>
          <a:off x="4643438" y="3071816"/>
          <a:ext cx="3429024" cy="1714512"/>
        </p:xfrm>
        <a:graphic>
          <a:graphicData uri="http://schemas.openxmlformats.org/drawingml/2006/chart">
            <c:chart xmlns:c="http://schemas.openxmlformats.org/drawingml/2006/chart" xmlns:r="http://schemas.openxmlformats.org/officeDocument/2006/relationships" r:id="rId6"/>
          </a:graphicData>
        </a:graphic>
      </p:graphicFrame>
      <p:sp>
        <p:nvSpPr>
          <p:cNvPr id="21" name="文本框 20"/>
          <p:cNvSpPr txBox="1"/>
          <p:nvPr/>
        </p:nvSpPr>
        <p:spPr>
          <a:xfrm>
            <a:off x="357158" y="2857502"/>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23" name="文本框 20"/>
          <p:cNvSpPr txBox="1"/>
          <p:nvPr/>
        </p:nvSpPr>
        <p:spPr>
          <a:xfrm>
            <a:off x="428596" y="642924"/>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24" name="文本框 20"/>
          <p:cNvSpPr txBox="1"/>
          <p:nvPr/>
        </p:nvSpPr>
        <p:spPr>
          <a:xfrm>
            <a:off x="4429124" y="642924"/>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25" name="文本框 20"/>
          <p:cNvSpPr txBox="1"/>
          <p:nvPr/>
        </p:nvSpPr>
        <p:spPr>
          <a:xfrm>
            <a:off x="4357686" y="2857502"/>
            <a:ext cx="4000528" cy="253916"/>
          </a:xfrm>
          <a:prstGeom prst="rect">
            <a:avLst/>
          </a:prstGeom>
          <a:noFill/>
        </p:spPr>
        <p:txBody>
          <a:bodyPr wrap="square" rtlCol="0">
            <a:spAutoFit/>
          </a:bodyPr>
          <a:lstStyle/>
          <a:p>
            <a:r>
              <a:rPr lang="zh-CN" altLang="en-US" sz="1050" dirty="0" smtClean="0">
                <a:solidFill>
                  <a:srgbClr val="595959"/>
                </a:solidFill>
                <a:latin typeface="微软雅黑" panose="020B0503020204020204" pitchFamily="34" charset="-122"/>
                <a:ea typeface="微软雅黑" panose="020B0503020204020204" pitchFamily="34" charset="-122"/>
              </a:rPr>
              <a:t>收盘点位                                                        成交额（亿元）</a:t>
            </a:r>
            <a:endParaRPr lang="en-US" altLang="zh-CN" sz="1050" dirty="0" smtClean="0">
              <a:solidFill>
                <a:srgbClr val="595959"/>
              </a:solidFill>
              <a:latin typeface="微软雅黑" panose="020B0503020204020204" pitchFamily="34" charset="-122"/>
              <a:ea typeface="微软雅黑" panose="020B0503020204020204" pitchFamily="34" charset="-122"/>
            </a:endParaRPr>
          </a:p>
        </p:txBody>
      </p:sp>
      <p:sp>
        <p:nvSpPr>
          <p:cNvPr id="16"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3.2.3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指数行情（续）</a:t>
            </a:r>
            <a:endParaRPr lang="en-GB" altLang="en-GB" sz="26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110122831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3518520" y="4894008"/>
            <a:ext cx="2133600" cy="357188"/>
          </a:xfrm>
        </p:spPr>
        <p:txBody>
          <a:bodyPr/>
          <a:lstStyle/>
          <a:p>
            <a:pPr algn="ctr">
              <a:defRPr/>
            </a:pPr>
            <a:fld id="{ECEAD1FB-0249-4071-B000-5D78FC0B32AF}" type="slidenum">
              <a:rPr lang="en-US" altLang="zh-CN" sz="1000" smtClean="0">
                <a:solidFill>
                  <a:schemeClr val="bg2"/>
                </a:solidFill>
              </a:rPr>
              <a:pPr algn="ctr">
                <a:defRPr/>
              </a:pPr>
              <a:t>27</a:t>
            </a:fld>
            <a:endParaRPr lang="en-US" altLang="zh-CN" sz="1000" dirty="0">
              <a:solidFill>
                <a:schemeClr val="bg2"/>
              </a:solidFill>
            </a:endParaRPr>
          </a:p>
        </p:txBody>
      </p:sp>
      <p:sp>
        <p:nvSpPr>
          <p:cNvPr id="1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3.2.4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构建意义</a:t>
            </a:r>
            <a:endParaRPr lang="en-GB" altLang="en-GB" sz="2600" b="1" dirty="0">
              <a:solidFill>
                <a:schemeClr val="bg1"/>
              </a:solidFill>
              <a:latin typeface="微软雅黑" pitchFamily="34" charset="-122"/>
              <a:ea typeface="微软雅黑" pitchFamily="34" charset="-122"/>
            </a:endParaRPr>
          </a:p>
        </p:txBody>
      </p:sp>
      <p:sp>
        <p:nvSpPr>
          <p:cNvPr id="20" name="TextBox 19"/>
          <p:cNvSpPr txBox="1"/>
          <p:nvPr/>
        </p:nvSpPr>
        <p:spPr>
          <a:xfrm>
            <a:off x="395536" y="1059582"/>
            <a:ext cx="8856984" cy="3554819"/>
          </a:xfrm>
          <a:prstGeom prst="rect">
            <a:avLst/>
          </a:prstGeom>
          <a:noFill/>
        </p:spPr>
        <p:txBody>
          <a:bodyPr wrap="square" rtlCol="0">
            <a:spAutoFit/>
          </a:bodyPr>
          <a:lstStyle/>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经济发展的“晴雨表”</a:t>
            </a:r>
          </a:p>
          <a:p>
            <a:pPr>
              <a:lnSpc>
                <a:spcPct val="150000"/>
              </a:lnSpc>
              <a:buFont typeface="Wingdings" pitchFamily="2" charset="2"/>
              <a:buChar char="ü"/>
            </a:pPr>
            <a:r>
              <a:rPr lang="zh-CN" altLang="en-US" sz="1400" b="1" dirty="0" smtClean="0">
                <a:latin typeface="楷体" pitchFamily="49" charset="-122"/>
                <a:ea typeface="楷体" pitchFamily="49" charset="-122"/>
              </a:rPr>
              <a:t>    反映股票市场的价格总体变化情况和趋势</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一定程度上能够代表企业、行业、宏观经济的发展状况</a:t>
            </a:r>
          </a:p>
          <a:p>
            <a:pPr>
              <a:lnSpc>
                <a:spcPct val="150000"/>
              </a:lnSpc>
            </a:pPr>
            <a:endParaRPr lang="en-US" altLang="zh-CN" sz="9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反映具有共同典型特征企业的价值</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能够将一些具备共同典型特征的企业筛选出来，反映该类企业的整体发展状况</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endParaRPr lang="zh-CN" altLang="en-US" sz="900" b="1" dirty="0" smtClean="0">
              <a:latin typeface="楷体" pitchFamily="49" charset="-122"/>
              <a:ea typeface="楷体" pitchFamily="49" charset="-122"/>
            </a:endParaRPr>
          </a:p>
          <a:p>
            <a:pPr>
              <a:lnSpc>
                <a:spcPct val="150000"/>
              </a:lnSpc>
              <a:buFont typeface="Wingdings" pitchFamily="2" charset="2"/>
              <a:buChar char="p"/>
            </a:pPr>
            <a:r>
              <a:rPr lang="zh-CN" altLang="en-US" sz="1600" b="1" dirty="0" smtClean="0">
                <a:solidFill>
                  <a:schemeClr val="accent5">
                    <a:lumMod val="75000"/>
                  </a:schemeClr>
                </a:solidFill>
                <a:latin typeface="楷体" pitchFamily="49" charset="-122"/>
                <a:ea typeface="楷体" pitchFamily="49" charset="-122"/>
              </a:rPr>
              <a:t> 引导市场投资和产品创新</a:t>
            </a:r>
            <a:endParaRPr lang="en-US" altLang="zh-CN" sz="1600" b="1" dirty="0" smtClean="0">
              <a:solidFill>
                <a:schemeClr val="accent5">
                  <a:lumMod val="75000"/>
                </a:schemeClr>
              </a:solidFill>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用不同维度的标准筛选出市场优质企业，便于投资者追踪、复制和分散化投资</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降低投资者信息搜集成本，引导投资者进行价值投资</a:t>
            </a:r>
            <a:endParaRPr lang="en-US" altLang="zh-CN" sz="1400" b="1" dirty="0" smtClean="0">
              <a:latin typeface="楷体" pitchFamily="49" charset="-122"/>
              <a:ea typeface="楷体" pitchFamily="49" charset="-122"/>
            </a:endParaRPr>
          </a:p>
          <a:p>
            <a:pPr>
              <a:lnSpc>
                <a:spcPct val="150000"/>
              </a:lnSpc>
              <a:buFont typeface="Wingdings" pitchFamily="2" charset="2"/>
              <a:buChar char="ü"/>
            </a:pPr>
            <a:r>
              <a:rPr lang="zh-CN" altLang="en-US" sz="1400" b="1" dirty="0" smtClean="0">
                <a:latin typeface="楷体" pitchFamily="49" charset="-122"/>
                <a:ea typeface="楷体" pitchFamily="49" charset="-122"/>
              </a:rPr>
              <a:t>    基于股票指数可开发指数产品及相应的衍生品，满足投资者差异化投资需求</a:t>
            </a:r>
          </a:p>
        </p:txBody>
      </p:sp>
      <p:sp>
        <p:nvSpPr>
          <p:cNvPr id="21"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指数功能</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Tree>
    <p:extLst>
      <p:ext uri="{BB962C8B-B14F-4D97-AF65-F5344CB8AC3E}">
        <p14:creationId xmlns="" xmlns:p14="http://schemas.microsoft.com/office/powerpoint/2010/main" val="110122831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3518520" y="4894008"/>
            <a:ext cx="2133600" cy="357188"/>
          </a:xfrm>
        </p:spPr>
        <p:txBody>
          <a:bodyPr/>
          <a:lstStyle/>
          <a:p>
            <a:pPr algn="ctr">
              <a:defRPr/>
            </a:pPr>
            <a:fld id="{ECEAD1FB-0249-4071-B000-5D78FC0B32AF}" type="slidenum">
              <a:rPr lang="en-US" altLang="zh-CN" sz="1000" smtClean="0">
                <a:solidFill>
                  <a:schemeClr val="bg2"/>
                </a:solidFill>
              </a:rPr>
              <a:pPr algn="ctr">
                <a:defRPr/>
              </a:pPr>
              <a:t>28</a:t>
            </a:fld>
            <a:endParaRPr lang="en-US" altLang="zh-CN" sz="1000" dirty="0">
              <a:solidFill>
                <a:schemeClr val="bg2"/>
              </a:solidFill>
            </a:endParaRPr>
          </a:p>
        </p:txBody>
      </p:sp>
      <p:graphicFrame>
        <p:nvGraphicFramePr>
          <p:cNvPr id="11" name="表格 10"/>
          <p:cNvGraphicFramePr>
            <a:graphicFrameLocks noGrp="1"/>
          </p:cNvGraphicFramePr>
          <p:nvPr>
            <p:extLst>
              <p:ext uri="{D42A27DB-BD31-4B8C-83A1-F6EECF244321}">
                <p14:modId xmlns="" xmlns:p14="http://schemas.microsoft.com/office/powerpoint/2010/main" val="1722115680"/>
              </p:ext>
            </p:extLst>
          </p:nvPr>
        </p:nvGraphicFramePr>
        <p:xfrm>
          <a:off x="755576" y="1347614"/>
          <a:ext cx="3456384" cy="3261360"/>
        </p:xfrm>
        <a:graphic>
          <a:graphicData uri="http://schemas.openxmlformats.org/drawingml/2006/table">
            <a:tbl>
              <a:tblPr firstRow="1" bandRow="1">
                <a:tableStyleId>{7DF18680-E054-41AD-8BC1-D1AEF772440D}</a:tableStyleId>
              </a:tblPr>
              <a:tblGrid>
                <a:gridCol w="1021583"/>
                <a:gridCol w="1117497"/>
                <a:gridCol w="1317304"/>
              </a:tblGrid>
              <a:tr h="273846">
                <a:tc>
                  <a:txBody>
                    <a:bodyPr/>
                    <a:lstStyle/>
                    <a:p>
                      <a:pPr algn="ctr"/>
                      <a:r>
                        <a:rPr lang="zh-CN" altLang="en-US" sz="1400" b="1" dirty="0" smtClean="0">
                          <a:solidFill>
                            <a:schemeClr val="tx1"/>
                          </a:solidFill>
                          <a:latin typeface="楷体" pitchFamily="49" charset="-122"/>
                          <a:ea typeface="楷体" pitchFamily="49" charset="-122"/>
                        </a:rPr>
                        <a:t>指数</a:t>
                      </a:r>
                      <a:endParaRPr lang="zh-CN" altLang="en-US" sz="1400" b="1" dirty="0">
                        <a:solidFill>
                          <a:schemeClr val="tx1"/>
                        </a:solidFill>
                        <a:latin typeface="楷体" pitchFamily="49" charset="-122"/>
                        <a:ea typeface="楷体" pitchFamily="49" charset="-122"/>
                      </a:endParaRPr>
                    </a:p>
                  </a:txBody>
                  <a:tcPr anchor="ctr" anchorCtr="1"/>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dirty="0" smtClean="0">
                          <a:solidFill>
                            <a:schemeClr val="tx1"/>
                          </a:solidFill>
                          <a:latin typeface="楷体" pitchFamily="49" charset="-122"/>
                          <a:ea typeface="楷体" pitchFamily="49" charset="-122"/>
                        </a:rPr>
                        <a:t>成分股数量</a:t>
                      </a:r>
                    </a:p>
                  </a:txBody>
                  <a:tcPr marL="9525" marR="9525" marT="9525" marB="0" anchor="ctr"/>
                </a:tc>
                <a:tc>
                  <a:txBody>
                    <a:bodyPr/>
                    <a:lstStyle/>
                    <a:p>
                      <a:pPr algn="ctr"/>
                      <a:r>
                        <a:rPr lang="zh-CN" altLang="en-US" sz="1400" dirty="0" smtClean="0">
                          <a:solidFill>
                            <a:schemeClr val="tx1"/>
                          </a:solidFill>
                          <a:latin typeface="楷体" pitchFamily="49" charset="-122"/>
                          <a:ea typeface="楷体" pitchFamily="49" charset="-122"/>
                        </a:rPr>
                        <a:t>成交金额均值</a:t>
                      </a:r>
                      <a:endParaRPr lang="en-US" altLang="zh-CN" sz="1400" dirty="0" smtClean="0">
                        <a:solidFill>
                          <a:schemeClr val="tx1"/>
                        </a:solidFill>
                        <a:latin typeface="楷体" pitchFamily="49" charset="-122"/>
                        <a:ea typeface="楷体" pitchFamily="49" charset="-122"/>
                      </a:endParaRPr>
                    </a:p>
                    <a:p>
                      <a:pPr algn="ctr"/>
                      <a:r>
                        <a:rPr lang="zh-CN" altLang="en-US" sz="1400" dirty="0" smtClean="0">
                          <a:solidFill>
                            <a:schemeClr val="tx1"/>
                          </a:solidFill>
                          <a:latin typeface="楷体" pitchFamily="49" charset="-122"/>
                          <a:ea typeface="楷体" pitchFamily="49" charset="-122"/>
                        </a:rPr>
                        <a:t>（亿元）</a:t>
                      </a:r>
                      <a:endParaRPr lang="zh-CN" altLang="en-US" sz="1400" b="1" dirty="0">
                        <a:solidFill>
                          <a:schemeClr val="tx1"/>
                        </a:solidFill>
                        <a:latin typeface="楷体" pitchFamily="49" charset="-122"/>
                        <a:ea typeface="楷体" pitchFamily="49" charset="-122"/>
                      </a:endParaRPr>
                    </a:p>
                  </a:txBody>
                  <a:tcPr anchor="ctr" anchorCtr="1"/>
                </a:tc>
              </a:tr>
              <a:tr h="273846">
                <a:tc>
                  <a:txBody>
                    <a:bodyPr/>
                    <a:lstStyle/>
                    <a:p>
                      <a:pPr algn="ctr"/>
                      <a:r>
                        <a:rPr lang="zh-CN" altLang="en-US" sz="1200" dirty="0" smtClean="0">
                          <a:solidFill>
                            <a:schemeClr val="tx1"/>
                          </a:solidFill>
                          <a:latin typeface="楷体" pitchFamily="49" charset="-122"/>
                          <a:ea typeface="楷体" pitchFamily="49" charset="-122"/>
                        </a:rPr>
                        <a:t>三板成指</a:t>
                      </a:r>
                      <a:endParaRPr lang="zh-CN" altLang="en-US" sz="1200" b="1" dirty="0">
                        <a:solidFill>
                          <a:schemeClr val="tx1"/>
                        </a:solidFill>
                        <a:latin typeface="楷体" pitchFamily="49" charset="-122"/>
                        <a:ea typeface="楷体" pitchFamily="49" charset="-122"/>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2336</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0.036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algn="ctr"/>
                      <a:r>
                        <a:rPr lang="zh-CN" altLang="en-US" sz="1200" dirty="0" smtClean="0">
                          <a:solidFill>
                            <a:schemeClr val="tx1"/>
                          </a:solidFill>
                          <a:latin typeface="楷体" pitchFamily="49" charset="-122"/>
                          <a:ea typeface="楷体" pitchFamily="49" charset="-122"/>
                        </a:rPr>
                        <a:t>三板做市</a:t>
                      </a:r>
                      <a:endParaRPr lang="zh-CN" altLang="en-US" sz="1200" b="1" dirty="0">
                        <a:solidFill>
                          <a:schemeClr val="tx1"/>
                        </a:solidFill>
                        <a:latin typeface="楷体" pitchFamily="49" charset="-122"/>
                        <a:ea typeface="楷体" pitchFamily="49" charset="-122"/>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a:t>
                      </a:r>
                      <a:r>
                        <a:rPr lang="en-US" altLang="zh-CN" sz="1200" kern="1200" baseline="0" dirty="0" smtClean="0">
                          <a:solidFill>
                            <a:schemeClr val="tx1"/>
                          </a:solidFill>
                          <a:latin typeface="楷体" pitchFamily="49" charset="-122"/>
                          <a:ea typeface="楷体" pitchFamily="49" charset="-122"/>
                        </a:rPr>
                        <a:t> </a:t>
                      </a:r>
                      <a:r>
                        <a:rPr lang="en-US" altLang="zh-CN" sz="1200" kern="1200" dirty="0" smtClean="0">
                          <a:solidFill>
                            <a:schemeClr val="tx1"/>
                          </a:solidFill>
                          <a:latin typeface="楷体" pitchFamily="49" charset="-122"/>
                          <a:ea typeface="楷体" pitchFamily="49" charset="-122"/>
                        </a:rPr>
                        <a:t> 426</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0.158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algn="ctr"/>
                      <a:r>
                        <a:rPr lang="zh-CN" altLang="en-US" sz="1200" dirty="0" smtClean="0">
                          <a:solidFill>
                            <a:schemeClr val="tx1"/>
                          </a:solidFill>
                          <a:latin typeface="楷体" pitchFamily="49" charset="-122"/>
                          <a:ea typeface="楷体" pitchFamily="49" charset="-122"/>
                        </a:rPr>
                        <a:t>创新成指</a:t>
                      </a:r>
                      <a:endParaRPr lang="zh-CN" altLang="en-US" sz="1200" b="1" dirty="0">
                        <a:solidFill>
                          <a:schemeClr val="tx1"/>
                        </a:solidFill>
                        <a:latin typeface="楷体" pitchFamily="49" charset="-122"/>
                        <a:ea typeface="楷体" pitchFamily="49" charset="-122"/>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417</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0.139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marL="0" algn="ctr" defTabSz="914400" rtl="0" eaLnBrk="1" latinLnBrk="0" hangingPunct="1"/>
                      <a:r>
                        <a:rPr lang="zh-CN" altLang="en-US" sz="1200" kern="1200" dirty="0" smtClean="0">
                          <a:solidFill>
                            <a:schemeClr val="tx1"/>
                          </a:solidFill>
                          <a:latin typeface="楷体" pitchFamily="49" charset="-122"/>
                          <a:ea typeface="楷体" pitchFamily="49" charset="-122"/>
                        </a:rPr>
                        <a:t>三板龙头</a:t>
                      </a:r>
                      <a:endParaRPr lang="zh-CN" altLang="en-US" sz="1200" b="1"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51</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0.098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algn="ctr"/>
                      <a:r>
                        <a:rPr lang="zh-CN" altLang="en-US" sz="1200" dirty="0" smtClean="0">
                          <a:solidFill>
                            <a:schemeClr val="tx1"/>
                          </a:solidFill>
                          <a:latin typeface="楷体" pitchFamily="49" charset="-122"/>
                          <a:ea typeface="楷体" pitchFamily="49" charset="-122"/>
                        </a:rPr>
                        <a:t>三板制造</a:t>
                      </a:r>
                      <a:endParaRPr lang="zh-CN" altLang="en-US" sz="1200" b="1" dirty="0">
                        <a:solidFill>
                          <a:schemeClr val="tx1"/>
                        </a:solidFill>
                        <a:latin typeface="楷体" pitchFamily="49" charset="-122"/>
                        <a:ea typeface="楷体" pitchFamily="49" charset="-122"/>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90</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0.089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marL="0" algn="ctr" defTabSz="914400" rtl="0" eaLnBrk="1" fontAlgn="ctr" latinLnBrk="0" hangingPunct="1"/>
                      <a:r>
                        <a:rPr lang="zh-CN" altLang="en-US" sz="1200" kern="1200" dirty="0" smtClean="0">
                          <a:solidFill>
                            <a:schemeClr val="tx1"/>
                          </a:solidFill>
                          <a:latin typeface="楷体" pitchFamily="49" charset="-122"/>
                          <a:ea typeface="楷体" pitchFamily="49" charset="-122"/>
                        </a:rPr>
                        <a:t>三板服务</a:t>
                      </a:r>
                      <a:endParaRPr lang="zh-CN" altLang="en-US" sz="1200" b="1"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200</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0.060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marL="0" algn="ctr" defTabSz="914400" rtl="0" eaLnBrk="1" latinLnBrk="0" hangingPunct="1"/>
                      <a:r>
                        <a:rPr lang="zh-CN" altLang="en-US" sz="1200" kern="1200" dirty="0" smtClean="0">
                          <a:solidFill>
                            <a:schemeClr val="tx1"/>
                          </a:solidFill>
                          <a:latin typeface="楷体" pitchFamily="49" charset="-122"/>
                          <a:ea typeface="楷体" pitchFamily="49" charset="-122"/>
                        </a:rPr>
                        <a:t>三板医药</a:t>
                      </a:r>
                      <a:endParaRPr lang="zh-CN" altLang="en-US" sz="1200" b="1"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50</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0.163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marL="0" algn="ctr" defTabSz="914400" rtl="0" eaLnBrk="1" fontAlgn="ctr" latinLnBrk="0" hangingPunct="1"/>
                      <a:r>
                        <a:rPr lang="zh-CN" altLang="en-US" sz="1200" kern="1200" dirty="0" smtClean="0">
                          <a:solidFill>
                            <a:schemeClr val="tx1"/>
                          </a:solidFill>
                          <a:latin typeface="楷体" pitchFamily="49" charset="-122"/>
                          <a:ea typeface="楷体" pitchFamily="49" charset="-122"/>
                        </a:rPr>
                        <a:t>三板消费</a:t>
                      </a:r>
                      <a:endParaRPr lang="zh-CN" altLang="en-US" sz="1200" b="1"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200</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0.018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marL="0" algn="ctr" defTabSz="914400" rtl="0" eaLnBrk="1" latinLnBrk="0" hangingPunct="1"/>
                      <a:r>
                        <a:rPr lang="zh-CN" altLang="en-US" sz="1200" kern="1200" dirty="0" smtClean="0">
                          <a:solidFill>
                            <a:schemeClr val="tx1"/>
                          </a:solidFill>
                          <a:latin typeface="楷体" pitchFamily="49" charset="-122"/>
                          <a:ea typeface="楷体" pitchFamily="49" charset="-122"/>
                        </a:rPr>
                        <a:t>三板研发</a:t>
                      </a:r>
                      <a:endParaRPr lang="zh-CN" altLang="en-US" sz="1200" b="1"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100</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0.379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73846">
                <a:tc>
                  <a:txBody>
                    <a:bodyPr/>
                    <a:lstStyle/>
                    <a:p>
                      <a:pPr marL="0" algn="ctr" defTabSz="914400" rtl="0" eaLnBrk="1" fontAlgn="ctr" latinLnBrk="0" hangingPunct="1"/>
                      <a:r>
                        <a:rPr lang="zh-CN" altLang="en-US" sz="1200" kern="1200" dirty="0" smtClean="0">
                          <a:solidFill>
                            <a:schemeClr val="tx1"/>
                          </a:solidFill>
                          <a:latin typeface="楷体" pitchFamily="49" charset="-122"/>
                          <a:ea typeface="楷体" pitchFamily="49" charset="-122"/>
                        </a:rPr>
                        <a:t>三板活跃</a:t>
                      </a:r>
                      <a:endParaRPr lang="zh-CN" altLang="en-US" sz="1200" b="1"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latinLnBrk="0" hangingPunct="1"/>
                      <a:r>
                        <a:rPr lang="en-US" altLang="zh-CN" sz="1200" kern="1200" dirty="0" smtClean="0">
                          <a:solidFill>
                            <a:schemeClr val="tx1"/>
                          </a:solidFill>
                          <a:latin typeface="楷体" pitchFamily="49" charset="-122"/>
                          <a:ea typeface="楷体" pitchFamily="49" charset="-122"/>
                        </a:rPr>
                        <a:t>        50</a:t>
                      </a:r>
                      <a:endParaRPr lang="zh-CN" altLang="en-US" sz="1200" kern="1200" dirty="0">
                        <a:solidFill>
                          <a:schemeClr val="tx1"/>
                        </a:solidFill>
                        <a:latin typeface="楷体" pitchFamily="49" charset="-122"/>
                        <a:ea typeface="楷体" pitchFamily="49" charset="-122"/>
                        <a:cs typeface="+mn-cs"/>
                      </a:endParaRPr>
                    </a:p>
                  </a:txBody>
                  <a:tcPr anchor="ctr" anchorCtr="1"/>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0.973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bl>
          </a:graphicData>
        </a:graphic>
      </p:graphicFrame>
      <p:sp>
        <p:nvSpPr>
          <p:cNvPr id="13" name="文本框 20"/>
          <p:cNvSpPr txBox="1"/>
          <p:nvPr/>
        </p:nvSpPr>
        <p:spPr>
          <a:xfrm>
            <a:off x="4788024" y="3363838"/>
            <a:ext cx="3816424" cy="261610"/>
          </a:xfrm>
          <a:prstGeom prst="rect">
            <a:avLst/>
          </a:prstGeom>
          <a:noFill/>
        </p:spPr>
        <p:txBody>
          <a:bodyPr wrap="square" rtlCol="0">
            <a:spAutoFit/>
          </a:bodyPr>
          <a:lstStyle/>
          <a:p>
            <a:r>
              <a:rPr lang="zh-CN" altLang="en-US" sz="1050" dirty="0" smtClean="0">
                <a:solidFill>
                  <a:srgbClr val="595959"/>
                </a:solidFill>
                <a:latin typeface="楷体" pitchFamily="49" charset="-122"/>
                <a:ea typeface="楷体" pitchFamily="49" charset="-122"/>
              </a:rPr>
              <a:t>注：统计区间为</a:t>
            </a:r>
            <a:r>
              <a:rPr lang="en-US" altLang="zh-CN" sz="1050" dirty="0" smtClean="0">
                <a:solidFill>
                  <a:srgbClr val="595959"/>
                </a:solidFill>
                <a:latin typeface="楷体" pitchFamily="49" charset="-122"/>
                <a:ea typeface="楷体" pitchFamily="49" charset="-122"/>
              </a:rPr>
              <a:t>2018</a:t>
            </a:r>
            <a:r>
              <a:rPr lang="zh-CN" altLang="en-US" sz="1050" dirty="0" smtClean="0">
                <a:solidFill>
                  <a:srgbClr val="595959"/>
                </a:solidFill>
                <a:latin typeface="楷体" pitchFamily="49" charset="-122"/>
                <a:ea typeface="楷体" pitchFamily="49" charset="-122"/>
              </a:rPr>
              <a:t>年</a:t>
            </a:r>
            <a:r>
              <a:rPr lang="en-US" altLang="zh-CN" sz="1050" dirty="0" smtClean="0">
                <a:solidFill>
                  <a:srgbClr val="595959"/>
                </a:solidFill>
                <a:latin typeface="楷体" pitchFamily="49" charset="-122"/>
                <a:ea typeface="楷体" pitchFamily="49" charset="-122"/>
              </a:rPr>
              <a:t>12</a:t>
            </a:r>
            <a:r>
              <a:rPr lang="zh-CN" altLang="en-US" sz="1050" dirty="0" smtClean="0">
                <a:solidFill>
                  <a:srgbClr val="595959"/>
                </a:solidFill>
                <a:latin typeface="楷体" pitchFamily="49" charset="-122"/>
                <a:ea typeface="楷体" pitchFamily="49" charset="-122"/>
              </a:rPr>
              <a:t>月</a:t>
            </a:r>
            <a:r>
              <a:rPr lang="en-US" altLang="zh-CN" sz="1050" dirty="0" smtClean="0">
                <a:solidFill>
                  <a:srgbClr val="595959"/>
                </a:solidFill>
                <a:latin typeface="楷体" pitchFamily="49" charset="-122"/>
                <a:ea typeface="楷体" pitchFamily="49" charset="-122"/>
              </a:rPr>
              <a:t>20</a:t>
            </a:r>
            <a:r>
              <a:rPr lang="zh-CN" altLang="en-US" sz="1050" dirty="0" smtClean="0">
                <a:solidFill>
                  <a:srgbClr val="595959"/>
                </a:solidFill>
                <a:latin typeface="楷体" pitchFamily="49" charset="-122"/>
                <a:ea typeface="楷体" pitchFamily="49" charset="-122"/>
              </a:rPr>
              <a:t>日至</a:t>
            </a:r>
            <a:r>
              <a:rPr lang="en-US" altLang="zh-CN" sz="1050" dirty="0" smtClean="0">
                <a:solidFill>
                  <a:srgbClr val="595959"/>
                </a:solidFill>
                <a:latin typeface="楷体" pitchFamily="49" charset="-122"/>
                <a:ea typeface="楷体" pitchFamily="49" charset="-122"/>
              </a:rPr>
              <a:t>2019</a:t>
            </a:r>
            <a:r>
              <a:rPr lang="zh-CN" altLang="en-US" sz="1050" dirty="0" smtClean="0">
                <a:solidFill>
                  <a:srgbClr val="595959"/>
                </a:solidFill>
                <a:latin typeface="楷体" pitchFamily="49" charset="-122"/>
                <a:ea typeface="楷体" pitchFamily="49" charset="-122"/>
              </a:rPr>
              <a:t>年</a:t>
            </a:r>
            <a:r>
              <a:rPr lang="en-US" altLang="zh-CN" sz="1050" dirty="0" smtClean="0">
                <a:solidFill>
                  <a:srgbClr val="595959"/>
                </a:solidFill>
                <a:latin typeface="楷体" pitchFamily="49" charset="-122"/>
                <a:ea typeface="楷体" pitchFamily="49" charset="-122"/>
              </a:rPr>
              <a:t>4</a:t>
            </a:r>
            <a:r>
              <a:rPr lang="zh-CN" altLang="en-US" sz="1050" dirty="0" smtClean="0">
                <a:solidFill>
                  <a:srgbClr val="595959"/>
                </a:solidFill>
                <a:latin typeface="楷体" pitchFamily="49" charset="-122"/>
                <a:ea typeface="楷体" pitchFamily="49" charset="-122"/>
              </a:rPr>
              <a:t>月</a:t>
            </a:r>
            <a:r>
              <a:rPr lang="en-US" altLang="zh-CN" sz="1050" dirty="0" smtClean="0">
                <a:solidFill>
                  <a:srgbClr val="595959"/>
                </a:solidFill>
                <a:latin typeface="楷体" pitchFamily="49" charset="-122"/>
                <a:ea typeface="楷体" pitchFamily="49" charset="-122"/>
              </a:rPr>
              <a:t>30</a:t>
            </a:r>
            <a:r>
              <a:rPr lang="zh-CN" altLang="en-US" sz="1050" dirty="0" smtClean="0">
                <a:solidFill>
                  <a:srgbClr val="595959"/>
                </a:solidFill>
                <a:latin typeface="楷体" pitchFamily="49" charset="-122"/>
                <a:ea typeface="楷体" pitchFamily="49" charset="-122"/>
              </a:rPr>
              <a:t>日</a:t>
            </a:r>
            <a:endParaRPr lang="en-US" altLang="zh-CN" sz="1050" dirty="0" smtClean="0">
              <a:solidFill>
                <a:srgbClr val="595959"/>
              </a:solidFill>
              <a:latin typeface="楷体" pitchFamily="49" charset="-122"/>
              <a:ea typeface="楷体" pitchFamily="49" charset="-122"/>
            </a:endParaRPr>
          </a:p>
        </p:txBody>
      </p:sp>
      <p:graphicFrame>
        <p:nvGraphicFramePr>
          <p:cNvPr id="9" name="表格 8"/>
          <p:cNvGraphicFramePr>
            <a:graphicFrameLocks noGrp="1"/>
          </p:cNvGraphicFramePr>
          <p:nvPr>
            <p:extLst>
              <p:ext uri="{D42A27DB-BD31-4B8C-83A1-F6EECF244321}">
                <p14:modId xmlns="" xmlns:p14="http://schemas.microsoft.com/office/powerpoint/2010/main" val="1722115680"/>
              </p:ext>
            </p:extLst>
          </p:nvPr>
        </p:nvGraphicFramePr>
        <p:xfrm>
          <a:off x="4860032" y="1350866"/>
          <a:ext cx="3456384" cy="2012972"/>
        </p:xfrm>
        <a:graphic>
          <a:graphicData uri="http://schemas.openxmlformats.org/drawingml/2006/table">
            <a:tbl>
              <a:tblPr firstRow="1" bandRow="1">
                <a:tableStyleId>{7DF18680-E054-41AD-8BC1-D1AEF772440D}</a:tableStyleId>
              </a:tblPr>
              <a:tblGrid>
                <a:gridCol w="1014520"/>
                <a:gridCol w="959919"/>
                <a:gridCol w="1481945"/>
              </a:tblGrid>
              <a:tr h="518400">
                <a:tc>
                  <a:txBody>
                    <a:bodyPr/>
                    <a:lstStyle/>
                    <a:p>
                      <a:pPr algn="ctr"/>
                      <a:r>
                        <a:rPr lang="zh-CN" altLang="en-US" sz="1400" dirty="0" smtClean="0">
                          <a:solidFill>
                            <a:schemeClr val="tx1"/>
                          </a:solidFill>
                          <a:latin typeface="楷体" pitchFamily="49" charset="-122"/>
                          <a:ea typeface="楷体" pitchFamily="49" charset="-122"/>
                        </a:rPr>
                        <a:t>分类</a:t>
                      </a:r>
                      <a:endParaRPr lang="zh-CN" altLang="en-US" sz="1400" dirty="0">
                        <a:solidFill>
                          <a:schemeClr val="tx1"/>
                        </a:solidFill>
                        <a:latin typeface="楷体" pitchFamily="49" charset="-122"/>
                        <a:ea typeface="楷体" pitchFamily="49" charset="-122"/>
                      </a:endParaRPr>
                    </a:p>
                  </a:txBody>
                  <a:tcPr anchor="ctr" anchorCtr="1"/>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dirty="0" smtClean="0">
                          <a:solidFill>
                            <a:schemeClr val="tx1"/>
                          </a:solidFill>
                          <a:latin typeface="楷体" pitchFamily="49" charset="-122"/>
                          <a:ea typeface="楷体" pitchFamily="49" charset="-122"/>
                        </a:rPr>
                        <a:t>成分股数量</a:t>
                      </a:r>
                    </a:p>
                  </a:txBody>
                  <a:tcPr marL="9525" marR="9525" marT="9525" marB="0" anchor="ctr"/>
                </a:tc>
                <a:tc>
                  <a:txBody>
                    <a:bodyPr/>
                    <a:lstStyle/>
                    <a:p>
                      <a:pPr algn="ctr"/>
                      <a:r>
                        <a:rPr lang="zh-CN" altLang="en-US" sz="1400" dirty="0" smtClean="0">
                          <a:solidFill>
                            <a:schemeClr val="tx1"/>
                          </a:solidFill>
                          <a:latin typeface="楷体" pitchFamily="49" charset="-122"/>
                          <a:ea typeface="楷体" pitchFamily="49" charset="-122"/>
                        </a:rPr>
                        <a:t>成交金额均值</a:t>
                      </a:r>
                      <a:endParaRPr lang="en-US" altLang="zh-CN" sz="1400" dirty="0" smtClean="0">
                        <a:solidFill>
                          <a:schemeClr val="tx1"/>
                        </a:solidFill>
                        <a:latin typeface="楷体" pitchFamily="49" charset="-122"/>
                        <a:ea typeface="楷体" pitchFamily="49" charset="-122"/>
                      </a:endParaRPr>
                    </a:p>
                    <a:p>
                      <a:pPr algn="ctr"/>
                      <a:r>
                        <a:rPr lang="zh-CN" altLang="en-US" sz="1400" dirty="0" smtClean="0">
                          <a:solidFill>
                            <a:schemeClr val="tx1"/>
                          </a:solidFill>
                          <a:latin typeface="楷体" pitchFamily="49" charset="-122"/>
                          <a:ea typeface="楷体" pitchFamily="49" charset="-122"/>
                        </a:rPr>
                        <a:t>（亿元）</a:t>
                      </a:r>
                      <a:endParaRPr lang="zh-CN" altLang="en-US" sz="1400" b="1" dirty="0">
                        <a:solidFill>
                          <a:schemeClr val="tx1"/>
                        </a:solidFill>
                        <a:latin typeface="楷体" pitchFamily="49" charset="-122"/>
                        <a:ea typeface="楷体" pitchFamily="49" charset="-122"/>
                      </a:endParaRPr>
                    </a:p>
                  </a:txBody>
                  <a:tcPr anchor="ctr" anchorCtr="1"/>
                </a:tc>
              </a:tr>
              <a:tr h="306000">
                <a:tc>
                  <a:txBody>
                    <a:bodyPr/>
                    <a:lstStyle/>
                    <a:p>
                      <a:pPr marL="0" algn="ctr" defTabSz="914400" rtl="0" eaLnBrk="1" fontAlgn="t" latinLnBrk="0" hangingPunct="1"/>
                      <a:r>
                        <a:rPr lang="zh-CN" altLang="en-US" sz="1200" kern="1200" dirty="0" smtClean="0">
                          <a:solidFill>
                            <a:schemeClr val="tx1"/>
                          </a:solidFill>
                          <a:latin typeface="楷体" pitchFamily="49" charset="-122"/>
                          <a:ea typeface="楷体" pitchFamily="49" charset="-122"/>
                        </a:rPr>
                        <a:t>全部挂牌公司</a:t>
                      </a:r>
                      <a:endParaRPr lang="zh-CN" altLang="en-US" sz="1200" b="1"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t" latinLnBrk="0" hangingPunct="1"/>
                      <a:r>
                        <a:rPr lang="en-US" altLang="zh-CN" sz="1200" kern="1200" dirty="0" smtClean="0">
                          <a:solidFill>
                            <a:schemeClr val="tx1"/>
                          </a:solidFill>
                          <a:latin typeface="楷体" pitchFamily="49" charset="-122"/>
                          <a:ea typeface="楷体" pitchFamily="49" charset="-122"/>
                        </a:rPr>
                        <a:t>      10040</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0.009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97143">
                <a:tc>
                  <a:txBody>
                    <a:bodyPr/>
                    <a:lstStyle/>
                    <a:p>
                      <a:pPr marL="0" algn="ctr" defTabSz="914400" rtl="0" eaLnBrk="1" fontAlgn="ctr" latinLnBrk="0" hangingPunct="1"/>
                      <a:r>
                        <a:rPr lang="zh-CN" altLang="en-US" sz="1200" kern="1200" dirty="0" smtClean="0">
                          <a:solidFill>
                            <a:schemeClr val="tx1"/>
                          </a:solidFill>
                          <a:latin typeface="楷体" pitchFamily="49" charset="-122"/>
                          <a:ea typeface="楷体" pitchFamily="49" charset="-122"/>
                        </a:rPr>
                        <a:t>竞价转让</a:t>
                      </a:r>
                      <a:endParaRPr lang="en-US" altLang="zh-CN" sz="1200" b="1"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t" latinLnBrk="0" hangingPunct="1"/>
                      <a:r>
                        <a:rPr lang="en-US" altLang="zh-CN" sz="1200" kern="1200" dirty="0" smtClean="0">
                          <a:solidFill>
                            <a:schemeClr val="tx1"/>
                          </a:solidFill>
                          <a:latin typeface="楷体" pitchFamily="49" charset="-122"/>
                          <a:ea typeface="楷体" pitchFamily="49" charset="-122"/>
                        </a:rPr>
                        <a:t>       9091</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0.002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97143">
                <a:tc>
                  <a:txBody>
                    <a:bodyPr/>
                    <a:lstStyle/>
                    <a:p>
                      <a:pPr marL="0" algn="ctr" defTabSz="914400" rtl="0" eaLnBrk="1" fontAlgn="t" latinLnBrk="0" hangingPunct="1"/>
                      <a:r>
                        <a:rPr lang="zh-CN" altLang="en-US" sz="1200" kern="1200" dirty="0" smtClean="0">
                          <a:solidFill>
                            <a:schemeClr val="tx1"/>
                          </a:solidFill>
                          <a:latin typeface="楷体" pitchFamily="49" charset="-122"/>
                          <a:ea typeface="楷体" pitchFamily="49" charset="-122"/>
                        </a:rPr>
                        <a:t>做市转让</a:t>
                      </a:r>
                      <a:endParaRPr lang="en-US" altLang="zh-CN" sz="1200" b="1"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t" latinLnBrk="0" hangingPunct="1"/>
                      <a:r>
                        <a:rPr lang="en-US" altLang="zh-CN" sz="1200" kern="1200" dirty="0" smtClean="0">
                          <a:solidFill>
                            <a:schemeClr val="tx1"/>
                          </a:solidFill>
                          <a:latin typeface="楷体" pitchFamily="49" charset="-122"/>
                          <a:ea typeface="楷体" pitchFamily="49" charset="-122"/>
                        </a:rPr>
                        <a:t>        949</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0.076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97143">
                <a:tc>
                  <a:txBody>
                    <a:bodyPr/>
                    <a:lstStyle/>
                    <a:p>
                      <a:pPr marL="0" algn="ctr" defTabSz="914400" rtl="0" eaLnBrk="1" fontAlgn="ctr" latinLnBrk="0" hangingPunct="1"/>
                      <a:r>
                        <a:rPr lang="zh-CN" altLang="en-US" sz="1200" kern="1200" dirty="0" smtClean="0">
                          <a:solidFill>
                            <a:schemeClr val="tx1"/>
                          </a:solidFill>
                          <a:latin typeface="楷体" pitchFamily="49" charset="-122"/>
                          <a:ea typeface="楷体" pitchFamily="49" charset="-122"/>
                        </a:rPr>
                        <a:t>创新层</a:t>
                      </a:r>
                      <a:endParaRPr lang="en-US" altLang="zh-CN" sz="1200" b="1"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t" latinLnBrk="0" hangingPunct="1"/>
                      <a:r>
                        <a:rPr lang="en-US" altLang="zh-CN" sz="1200" kern="1200" dirty="0" smtClean="0">
                          <a:solidFill>
                            <a:schemeClr val="tx1"/>
                          </a:solidFill>
                          <a:latin typeface="楷体" pitchFamily="49" charset="-122"/>
                          <a:ea typeface="楷体" pitchFamily="49" charset="-122"/>
                        </a:rPr>
                        <a:t>        882</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0.081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r h="297143">
                <a:tc>
                  <a:txBody>
                    <a:bodyPr/>
                    <a:lstStyle/>
                    <a:p>
                      <a:pPr marL="0" algn="ctr" defTabSz="914400" rtl="0" eaLnBrk="1" fontAlgn="t" latinLnBrk="0" hangingPunct="1"/>
                      <a:r>
                        <a:rPr lang="zh-CN" altLang="en-US" sz="1200" kern="1200" dirty="0" smtClean="0">
                          <a:solidFill>
                            <a:schemeClr val="tx1"/>
                          </a:solidFill>
                          <a:latin typeface="楷体" pitchFamily="49" charset="-122"/>
                          <a:ea typeface="楷体" pitchFamily="49" charset="-122"/>
                        </a:rPr>
                        <a:t>基础层</a:t>
                      </a:r>
                      <a:endParaRPr lang="en-US" altLang="zh-CN" sz="1200" b="1"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t" latinLnBrk="0" hangingPunct="1"/>
                      <a:r>
                        <a:rPr lang="en-US" altLang="zh-CN" sz="1200" kern="1200" dirty="0" smtClean="0">
                          <a:solidFill>
                            <a:schemeClr val="tx1"/>
                          </a:solidFill>
                          <a:latin typeface="楷体" pitchFamily="49" charset="-122"/>
                          <a:ea typeface="楷体" pitchFamily="49" charset="-122"/>
                        </a:rPr>
                        <a:t>       9158</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c>
                  <a:txBody>
                    <a:bodyPr/>
                    <a:lstStyle/>
                    <a:p>
                      <a:pPr marL="0" algn="r" defTabSz="914400" rtl="0" eaLnBrk="1" fontAlgn="ctr" latinLnBrk="0" hangingPunct="1"/>
                      <a:r>
                        <a:rPr lang="en-US" altLang="zh-CN" sz="1200" kern="1200" dirty="0" smtClean="0">
                          <a:solidFill>
                            <a:schemeClr val="tx1"/>
                          </a:solidFill>
                          <a:latin typeface="楷体" pitchFamily="49" charset="-122"/>
                          <a:ea typeface="楷体" pitchFamily="49" charset="-122"/>
                        </a:rPr>
                        <a:t>0.002 </a:t>
                      </a:r>
                      <a:endParaRPr lang="en-US" altLang="zh-CN" sz="1200" kern="1200" dirty="0" smtClean="0">
                        <a:solidFill>
                          <a:schemeClr val="tx1"/>
                        </a:solidFill>
                        <a:latin typeface="楷体" pitchFamily="49" charset="-122"/>
                        <a:ea typeface="楷体" pitchFamily="49" charset="-122"/>
                        <a:cs typeface="+mn-cs"/>
                      </a:endParaRPr>
                    </a:p>
                  </a:txBody>
                  <a:tcPr marL="9525" marR="9525" marT="9525" marB="0" anchor="ctr"/>
                </a:tc>
              </a:tr>
            </a:tbl>
          </a:graphicData>
        </a:graphic>
      </p:graphicFrame>
      <p:sp>
        <p:nvSpPr>
          <p:cNvPr id="8" name="Pentagon 76"/>
          <p:cNvSpPr/>
          <p:nvPr/>
        </p:nvSpPr>
        <p:spPr bwMode="ltGray">
          <a:xfrm>
            <a:off x="486380" y="789552"/>
            <a:ext cx="192538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成分股简析</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12"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3.2.4 </a:t>
            </a:r>
            <a:r>
              <a:rPr lang="zh-CN" altLang="en-US" sz="2600" b="1" dirty="0" smtClean="0">
                <a:solidFill>
                  <a:schemeClr val="bg1"/>
                </a:solidFill>
                <a:latin typeface="微软雅黑" pitchFamily="34" charset="-122"/>
                <a:ea typeface="微软雅黑" pitchFamily="34" charset="-122"/>
              </a:rPr>
              <a:t>新三板指数体系</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构建意义（续）</a:t>
            </a:r>
            <a:endParaRPr lang="en-GB" altLang="en-GB" sz="26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1101228319"/>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bwMode="auto">
          <a:xfrm rot="16200000" flipH="1">
            <a:off x="-4590" y="2668500"/>
            <a:ext cx="3456384" cy="22524"/>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cxnSp>
        <p:nvCxnSpPr>
          <p:cNvPr id="25" name="直接连接符 24"/>
          <p:cNvCxnSpPr/>
          <p:nvPr/>
        </p:nvCxnSpPr>
        <p:spPr bwMode="auto">
          <a:xfrm>
            <a:off x="470916" y="1499325"/>
            <a:ext cx="863758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文本框 7"/>
          <p:cNvSpPr txBox="1">
            <a:spLocks noChangeArrowheads="1"/>
          </p:cNvSpPr>
          <p:nvPr/>
        </p:nvSpPr>
        <p:spPr bwMode="auto">
          <a:xfrm>
            <a:off x="1212276" y="963541"/>
            <a:ext cx="3119437" cy="584775"/>
          </a:xfrm>
          <a:prstGeom prst="rect">
            <a:avLst/>
          </a:prstGeom>
          <a:noFill/>
          <a:ln w="9525">
            <a:noFill/>
            <a:miter lim="800000"/>
            <a:headEnd/>
            <a:tailEnd/>
          </a:ln>
        </p:spPr>
        <p:txBody>
          <a:bodyPr wrap="square">
            <a:spAutoFit/>
          </a:bodyPr>
          <a:lstStyle/>
          <a:p>
            <a:pPr algn="ctr"/>
            <a:r>
              <a:rPr lang="zh-CN" altLang="en-US" sz="3200" b="1" dirty="0">
                <a:solidFill>
                  <a:srgbClr val="990000"/>
                </a:solidFill>
                <a:latin typeface="微软雅黑" pitchFamily="34" charset="-122"/>
                <a:ea typeface="微软雅黑" pitchFamily="34" charset="-122"/>
              </a:rPr>
              <a:t>目 </a:t>
            </a:r>
            <a:r>
              <a:rPr lang="zh-CN" altLang="en-US" sz="3200" b="1" dirty="0" smtClean="0">
                <a:solidFill>
                  <a:srgbClr val="990000"/>
                </a:solidFill>
                <a:latin typeface="微软雅黑" pitchFamily="34" charset="-122"/>
                <a:ea typeface="微软雅黑" pitchFamily="34" charset="-122"/>
              </a:rPr>
              <a:t>录 页</a:t>
            </a:r>
            <a:endParaRPr lang="zh-CN" altLang="en-US" sz="3200" b="1" dirty="0">
              <a:solidFill>
                <a:srgbClr val="990000"/>
              </a:solidFill>
              <a:latin typeface="微软雅黑" pitchFamily="34" charset="-122"/>
              <a:ea typeface="微软雅黑" pitchFamily="34" charset="-122"/>
            </a:endParaRPr>
          </a:p>
        </p:txBody>
      </p:sp>
      <p:grpSp>
        <p:nvGrpSpPr>
          <p:cNvPr id="27" name="Group 2"/>
          <p:cNvGrpSpPr/>
          <p:nvPr/>
        </p:nvGrpSpPr>
        <p:grpSpPr>
          <a:xfrm>
            <a:off x="2117134" y="1874375"/>
            <a:ext cx="4702094" cy="394173"/>
            <a:chOff x="535404" y="1680592"/>
            <a:chExt cx="4702094" cy="525564"/>
          </a:xfrm>
        </p:grpSpPr>
        <p:sp>
          <p:nvSpPr>
            <p:cNvPr id="46" name="Pentagon 6"/>
            <p:cNvSpPr/>
            <p:nvPr/>
          </p:nvSpPr>
          <p:spPr bwMode="ltGray">
            <a:xfrm>
              <a:off x="1273654" y="1753892"/>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课程介绍</a:t>
              </a:r>
              <a:endParaRPr lang="en-GB" b="1" dirty="0">
                <a:solidFill>
                  <a:schemeClr val="bg1"/>
                </a:solidFill>
                <a:latin typeface="Georgia" pitchFamily="18" charset="0"/>
              </a:endParaRPr>
            </a:p>
          </p:txBody>
        </p:sp>
        <p:sp>
          <p:nvSpPr>
            <p:cNvPr id="47" name="TextBox 46"/>
            <p:cNvSpPr txBox="1"/>
            <p:nvPr/>
          </p:nvSpPr>
          <p:spPr>
            <a:xfrm>
              <a:off x="535404" y="1680592"/>
              <a:ext cx="720080" cy="524272"/>
            </a:xfrm>
            <a:prstGeom prst="rect">
              <a:avLst/>
            </a:prstGeom>
            <a:noFill/>
          </p:spPr>
          <p:txBody>
            <a:bodyPr wrap="square" lIns="0" tIns="0" rIns="0" bIns="0" rtlCol="0" anchor="ctr">
              <a:noAutofit/>
            </a:bodyPr>
            <a:lstStyle>
              <a:defPPr>
                <a:defRPr lang="en-US"/>
              </a:defPPr>
              <a:lvl1pPr>
                <a:spcAft>
                  <a:spcPts val="900"/>
                </a:spcAft>
                <a:defRPr sz="2800" b="1" i="1">
                  <a:solidFill>
                    <a:schemeClr val="bg1">
                      <a:lumMod val="85000"/>
                    </a:schemeClr>
                  </a:solidFill>
                  <a:latin typeface="Georgia" pitchFamily="18" charset="0"/>
                </a:defRPr>
              </a:lvl1pPr>
            </a:lstStyle>
            <a:p>
              <a:r>
                <a:rPr lang="en-US" altLang="zh-CN"/>
                <a:t>01</a:t>
              </a:r>
              <a:endParaRPr lang="zh-CN" altLang="en-US" dirty="0" err="1"/>
            </a:p>
          </p:txBody>
        </p:sp>
      </p:grpSp>
      <p:grpSp>
        <p:nvGrpSpPr>
          <p:cNvPr id="28" name="Group 5"/>
          <p:cNvGrpSpPr/>
          <p:nvPr/>
        </p:nvGrpSpPr>
        <p:grpSpPr>
          <a:xfrm>
            <a:off x="2117134" y="2912449"/>
            <a:ext cx="4683924" cy="403043"/>
            <a:chOff x="535404" y="2832720"/>
            <a:chExt cx="4683924" cy="537390"/>
          </a:xfrm>
        </p:grpSpPr>
        <p:sp>
          <p:nvSpPr>
            <p:cNvPr id="44" name="Pentagon 8"/>
            <p:cNvSpPr/>
            <p:nvPr/>
          </p:nvSpPr>
          <p:spPr bwMode="ltGray">
            <a:xfrm>
              <a:off x="1255484" y="2917846"/>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动态分析</a:t>
              </a:r>
              <a:r>
                <a:rPr lang="zh-CN" altLang="en-US" b="1" dirty="0" smtClean="0">
                  <a:solidFill>
                    <a:schemeClr val="bg1"/>
                  </a:solidFill>
                  <a:latin typeface="微软雅黑" pitchFamily="34" charset="-122"/>
                  <a:ea typeface="微软雅黑" pitchFamily="34" charset="-122"/>
                </a:rPr>
                <a:t>：科创板热点</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新三板指数</a:t>
              </a:r>
              <a:endParaRPr lang="zh-CN" altLang="en-US" b="1" dirty="0">
                <a:solidFill>
                  <a:schemeClr val="bg1"/>
                </a:solidFill>
                <a:latin typeface="微软雅黑" pitchFamily="34" charset="-122"/>
                <a:ea typeface="微软雅黑" pitchFamily="34" charset="-122"/>
              </a:endParaRPr>
            </a:p>
          </p:txBody>
        </p:sp>
        <p:sp>
          <p:nvSpPr>
            <p:cNvPr id="45" name="TextBox 44"/>
            <p:cNvSpPr txBox="1"/>
            <p:nvPr/>
          </p:nvSpPr>
          <p:spPr>
            <a:xfrm>
              <a:off x="535404" y="2832720"/>
              <a:ext cx="720080" cy="524272"/>
            </a:xfrm>
            <a:prstGeom prst="rect">
              <a:avLst/>
            </a:prstGeom>
            <a:noFill/>
          </p:spPr>
          <p:txBody>
            <a:bodyPr wrap="square" lIns="0" tIns="0" rIns="0" bIns="0" rtlCol="0" anchor="ctr">
              <a:noAutofit/>
            </a:bodyPr>
            <a:lstStyle/>
            <a:p>
              <a:pPr>
                <a:spcAft>
                  <a:spcPts val="900"/>
                </a:spcAft>
              </a:pPr>
              <a:r>
                <a:rPr lang="en-US" altLang="zh-CN" sz="2800" b="1" i="1">
                  <a:solidFill>
                    <a:schemeClr val="bg1">
                      <a:lumMod val="85000"/>
                    </a:schemeClr>
                  </a:solidFill>
                  <a:latin typeface="Georgia" pitchFamily="18" charset="0"/>
                </a:rPr>
                <a:t>03</a:t>
              </a:r>
              <a:endParaRPr lang="zh-CN" altLang="en-US" sz="2800" b="1" i="1" dirty="0" err="1">
                <a:solidFill>
                  <a:schemeClr val="bg1">
                    <a:lumMod val="85000"/>
                  </a:schemeClr>
                </a:solidFill>
                <a:latin typeface="Georgia" pitchFamily="18" charset="0"/>
              </a:endParaRPr>
            </a:p>
          </p:txBody>
        </p:sp>
      </p:grpSp>
      <p:sp>
        <p:nvSpPr>
          <p:cNvPr id="31" name="TextBox 30"/>
          <p:cNvSpPr txBox="1"/>
          <p:nvPr/>
        </p:nvSpPr>
        <p:spPr>
          <a:xfrm>
            <a:off x="2117134" y="3467672"/>
            <a:ext cx="720080" cy="393204"/>
          </a:xfrm>
          <a:prstGeom prst="rect">
            <a:avLst/>
          </a:prstGeom>
          <a:noFill/>
        </p:spPr>
        <p:txBody>
          <a:bodyPr wrap="square" lIns="0" tIns="0" rIns="0" bIns="0" rtlCol="0" anchor="ctr">
            <a:noAutofit/>
          </a:bodyPr>
          <a:lstStyle/>
          <a:p>
            <a:pPr>
              <a:spcAft>
                <a:spcPts val="900"/>
              </a:spcAft>
            </a:pPr>
            <a:r>
              <a:rPr lang="en-US" altLang="zh-CN" sz="4000" b="1" i="1" dirty="0">
                <a:solidFill>
                  <a:srgbClr val="990000"/>
                </a:solidFill>
                <a:latin typeface="Georgia" pitchFamily="18" charset="0"/>
              </a:rPr>
              <a:t>04</a:t>
            </a:r>
            <a:endParaRPr lang="zh-CN" altLang="en-US" sz="4000" b="1" i="1" dirty="0" err="1">
              <a:solidFill>
                <a:srgbClr val="990000"/>
              </a:solidFill>
              <a:latin typeface="Georgia" pitchFamily="18" charset="0"/>
            </a:endParaRPr>
          </a:p>
        </p:txBody>
      </p:sp>
      <p:grpSp>
        <p:nvGrpSpPr>
          <p:cNvPr id="37" name="Group 3"/>
          <p:cNvGrpSpPr/>
          <p:nvPr/>
        </p:nvGrpSpPr>
        <p:grpSpPr>
          <a:xfrm>
            <a:off x="2117135" y="2387552"/>
            <a:ext cx="4691411" cy="393204"/>
            <a:chOff x="535404" y="2276872"/>
            <a:chExt cx="4691411" cy="524272"/>
          </a:xfrm>
        </p:grpSpPr>
        <p:sp>
          <p:nvSpPr>
            <p:cNvPr id="40" name="TextBox 39"/>
            <p:cNvSpPr txBox="1"/>
            <p:nvPr/>
          </p:nvSpPr>
          <p:spPr>
            <a:xfrm>
              <a:off x="535404" y="2276872"/>
              <a:ext cx="720080" cy="524272"/>
            </a:xfrm>
            <a:prstGeom prst="rect">
              <a:avLst/>
            </a:prstGeom>
            <a:noFill/>
          </p:spPr>
          <p:txBody>
            <a:bodyPr wrap="square" lIns="0" tIns="0" rIns="0" bIns="0" rtlCol="0" anchor="ctr">
              <a:noAutofit/>
            </a:bodyPr>
            <a:lstStyle/>
            <a:p>
              <a:pPr>
                <a:spcAft>
                  <a:spcPts val="900"/>
                </a:spcAft>
              </a:pPr>
              <a:r>
                <a:rPr lang="en-US" altLang="zh-CN" sz="2800" b="1" i="1">
                  <a:solidFill>
                    <a:schemeClr val="bg1">
                      <a:lumMod val="85000"/>
                    </a:schemeClr>
                  </a:solidFill>
                  <a:latin typeface="Georgia" pitchFamily="18" charset="0"/>
                </a:rPr>
                <a:t>02</a:t>
              </a:r>
              <a:endParaRPr lang="zh-CN" altLang="en-US" sz="2800" b="1" i="1" dirty="0" err="1">
                <a:solidFill>
                  <a:schemeClr val="bg1">
                    <a:lumMod val="85000"/>
                  </a:schemeClr>
                </a:solidFill>
                <a:latin typeface="Georgia" pitchFamily="18" charset="0"/>
              </a:endParaRPr>
            </a:p>
          </p:txBody>
        </p:sp>
        <p:sp>
          <p:nvSpPr>
            <p:cNvPr id="41" name="Pentagon 21"/>
            <p:cNvSpPr/>
            <p:nvPr/>
          </p:nvSpPr>
          <p:spPr bwMode="ltGray">
            <a:xfrm>
              <a:off x="1262971" y="2348880"/>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数据概览：融资、交易与行情</a:t>
              </a:r>
              <a:endParaRPr lang="en-GB" altLang="zh-CN" b="1" dirty="0">
                <a:solidFill>
                  <a:schemeClr val="bg1"/>
                </a:solidFill>
                <a:latin typeface="微软雅黑" pitchFamily="34" charset="-122"/>
                <a:ea typeface="微软雅黑" pitchFamily="34" charset="-122"/>
              </a:endParaRPr>
            </a:p>
          </p:txBody>
        </p:sp>
      </p:grpSp>
      <p:sp>
        <p:nvSpPr>
          <p:cNvPr id="38" name="Pentagon 17"/>
          <p:cNvSpPr/>
          <p:nvPr/>
        </p:nvSpPr>
        <p:spPr bwMode="ltGray">
          <a:xfrm>
            <a:off x="3251794" y="3528696"/>
            <a:ext cx="4848599" cy="339198"/>
          </a:xfrm>
          <a:prstGeom prst="homePlate">
            <a:avLst>
              <a:gd name="adj" fmla="val 75701"/>
            </a:avLst>
          </a:prstGeom>
          <a:solidFill>
            <a:srgbClr val="A3202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i="1" dirty="0">
                <a:solidFill>
                  <a:schemeClr val="bg1"/>
                </a:solidFill>
                <a:latin typeface="微软雅黑" pitchFamily="34" charset="-122"/>
                <a:ea typeface="微软雅黑" pitchFamily="34" charset="-122"/>
              </a:rPr>
              <a:t>中国</a:t>
            </a:r>
            <a:r>
              <a:rPr lang="zh-CN" altLang="en-US" sz="2400" b="1" i="1" dirty="0" smtClean="0">
                <a:solidFill>
                  <a:schemeClr val="bg1"/>
                </a:solidFill>
                <a:latin typeface="微软雅黑" pitchFamily="34" charset="-122"/>
                <a:ea typeface="微软雅黑" pitchFamily="34" charset="-122"/>
              </a:rPr>
              <a:t>结算</a:t>
            </a:r>
            <a:r>
              <a:rPr lang="en-US" altLang="zh-CN" sz="2400" b="1" i="1" dirty="0" smtClean="0">
                <a:solidFill>
                  <a:schemeClr val="bg1"/>
                </a:solidFill>
                <a:latin typeface="微软雅黑" pitchFamily="34" charset="-122"/>
                <a:ea typeface="微软雅黑" pitchFamily="34" charset="-122"/>
              </a:rPr>
              <a:t>APP</a:t>
            </a:r>
            <a:r>
              <a:rPr lang="zh-CN" altLang="en-US" sz="2400" b="1" i="1" dirty="0">
                <a:solidFill>
                  <a:schemeClr val="bg1"/>
                </a:solidFill>
                <a:latin typeface="微软雅黑" pitchFamily="34" charset="-122"/>
                <a:ea typeface="微软雅黑" pitchFamily="34" charset="-122"/>
              </a:rPr>
              <a:t>功能模块推介</a:t>
            </a:r>
          </a:p>
        </p:txBody>
      </p:sp>
      <p:cxnSp>
        <p:nvCxnSpPr>
          <p:cNvPr id="39" name="Straight Arrow Connector 18"/>
          <p:cNvCxnSpPr/>
          <p:nvPr/>
        </p:nvCxnSpPr>
        <p:spPr>
          <a:xfrm>
            <a:off x="2841363" y="3705876"/>
            <a:ext cx="322771" cy="0"/>
          </a:xfrm>
          <a:prstGeom prst="straightConnector1">
            <a:avLst/>
          </a:prstGeom>
          <a:ln w="12700">
            <a:solidFill>
              <a:srgbClr val="990000"/>
            </a:solidFill>
            <a:tailEnd type="triangle"/>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3491880" y="4803998"/>
            <a:ext cx="2133600" cy="357188"/>
          </a:xfrm>
        </p:spPr>
        <p:txBody>
          <a:bodyPr/>
          <a:lstStyle/>
          <a:p>
            <a:pPr algn="ctr">
              <a:defRPr/>
            </a:pPr>
            <a:fld id="{ECEAD1FB-0249-4071-B000-5D78FC0B32AF}" type="slidenum">
              <a:rPr lang="en-US" altLang="zh-CN" sz="1000" smtClean="0">
                <a:solidFill>
                  <a:schemeClr val="bg2"/>
                </a:solidFill>
              </a:rPr>
              <a:pPr algn="ctr">
                <a:defRPr/>
              </a:pPr>
              <a:t>29</a:t>
            </a:fld>
            <a:endParaRPr lang="en-US" altLang="zh-CN" sz="1000" dirty="0">
              <a:solidFill>
                <a:schemeClr val="bg2"/>
              </a:solidFill>
            </a:endParaRPr>
          </a:p>
        </p:txBody>
      </p:sp>
    </p:spTree>
    <p:extLst>
      <p:ext uri="{BB962C8B-B14F-4D97-AF65-F5344CB8AC3E}">
        <p14:creationId xmlns:p14="http://schemas.microsoft.com/office/powerpoint/2010/main" xmlns="" val="4573505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a:solidFill>
                  <a:schemeClr val="bg1"/>
                </a:solidFill>
                <a:latin typeface="微软雅黑" pitchFamily="34" charset="-122"/>
                <a:ea typeface="微软雅黑" pitchFamily="34" charset="-122"/>
              </a:rPr>
              <a:t> </a:t>
            </a:r>
            <a:r>
              <a:rPr lang="zh-CN" altLang="en-US" sz="2600" b="1" dirty="0" smtClean="0">
                <a:solidFill>
                  <a:schemeClr val="bg1"/>
                </a:solidFill>
                <a:latin typeface="微软雅黑" pitchFamily="34" charset="-122"/>
                <a:ea typeface="微软雅黑" pitchFamily="34" charset="-122"/>
              </a:rPr>
              <a:t>第一章</a:t>
            </a:r>
            <a:r>
              <a:rPr lang="en-US" altLang="zh-CN" sz="2600" b="1" dirty="0" smtClean="0">
                <a:solidFill>
                  <a:schemeClr val="bg1"/>
                </a:solidFill>
                <a:latin typeface="微软雅黑" pitchFamily="34" charset="-122"/>
                <a:ea typeface="微软雅黑" pitchFamily="34" charset="-122"/>
              </a:rPr>
              <a:t> 《</a:t>
            </a:r>
            <a:r>
              <a:rPr lang="zh-CN" altLang="en-US" sz="2600" b="1" dirty="0" smtClean="0">
                <a:solidFill>
                  <a:schemeClr val="bg1"/>
                </a:solidFill>
                <a:latin typeface="微软雅黑" pitchFamily="34" charset="-122"/>
                <a:ea typeface="微软雅黑" pitchFamily="34" charset="-122"/>
              </a:rPr>
              <a:t>新三板市场动态分析</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课程介绍</a:t>
            </a:r>
            <a:endParaRPr lang="en-GB" altLang="en-GB" sz="2600" b="1" dirty="0">
              <a:solidFill>
                <a:schemeClr val="bg1"/>
              </a:solidFill>
              <a:latin typeface="微软雅黑" pitchFamily="34" charset="-122"/>
              <a:ea typeface="微软雅黑" pitchFamily="34" charset="-122"/>
            </a:endParaRPr>
          </a:p>
        </p:txBody>
      </p:sp>
      <p:sp>
        <p:nvSpPr>
          <p:cNvPr id="7" name="Round Diagonal Corner Rectangle 254"/>
          <p:cNvSpPr>
            <a:spLocks/>
          </p:cNvSpPr>
          <p:nvPr/>
        </p:nvSpPr>
        <p:spPr bwMode="auto">
          <a:xfrm flipH="1">
            <a:off x="5835169" y="2848760"/>
            <a:ext cx="2980800" cy="1817505"/>
          </a:xfrm>
          <a:custGeom>
            <a:avLst/>
            <a:gdLst>
              <a:gd name="T0" fmla="*/ 2179289 w 2181709"/>
              <a:gd name="T1" fmla="*/ 952500 h 1905000"/>
              <a:gd name="T2" fmla="*/ 1089649 w 2181709"/>
              <a:gd name="T3" fmla="*/ 1905000 h 1905000"/>
              <a:gd name="T4" fmla="*/ 0 w 2181709"/>
              <a:gd name="T5" fmla="*/ 952500 h 1905000"/>
              <a:gd name="T6" fmla="*/ 1089649 w 2181709"/>
              <a:gd name="T7" fmla="*/ 0 h 1905000"/>
              <a:gd name="T8" fmla="*/ 0 60000 65536"/>
              <a:gd name="T9" fmla="*/ 5898240 60000 65536"/>
              <a:gd name="T10" fmla="*/ 11796480 60000 65536"/>
              <a:gd name="T11" fmla="*/ 17694720 60000 65536"/>
              <a:gd name="T12" fmla="*/ 92994 w 2181709"/>
              <a:gd name="T13" fmla="*/ 92994 h 1905000"/>
              <a:gd name="T14" fmla="*/ 2088715 w 2181709"/>
              <a:gd name="T15" fmla="*/ 1812006 h 1905000"/>
            </a:gdLst>
            <a:ahLst/>
            <a:cxnLst>
              <a:cxn ang="T8">
                <a:pos x="T0" y="T1"/>
              </a:cxn>
              <a:cxn ang="T9">
                <a:pos x="T2" y="T3"/>
              </a:cxn>
              <a:cxn ang="T10">
                <a:pos x="T4" y="T5"/>
              </a:cxn>
              <a:cxn ang="T11">
                <a:pos x="T6" y="T7"/>
              </a:cxn>
            </a:cxnLst>
            <a:rect l="T12" t="T13" r="T14" b="T15"/>
            <a:pathLst>
              <a:path w="2181709" h="1905000">
                <a:moveTo>
                  <a:pt x="317506" y="0"/>
                </a:moveTo>
                <a:lnTo>
                  <a:pt x="2181709" y="0"/>
                </a:lnTo>
                <a:lnTo>
                  <a:pt x="2181709" y="1587494"/>
                </a:lnTo>
                <a:cubicBezTo>
                  <a:pt x="2181709" y="1762847"/>
                  <a:pt x="2039556" y="1904999"/>
                  <a:pt x="1864203" y="1905000"/>
                </a:cubicBezTo>
                <a:lnTo>
                  <a:pt x="0" y="1905000"/>
                </a:lnTo>
                <a:lnTo>
                  <a:pt x="0" y="317506"/>
                </a:lnTo>
                <a:cubicBezTo>
                  <a:pt x="0" y="142152"/>
                  <a:pt x="142152" y="0"/>
                  <a:pt x="317506" y="0"/>
                </a:cubicBezTo>
                <a:cubicBezTo>
                  <a:pt x="317506" y="0"/>
                  <a:pt x="317506" y="0"/>
                  <a:pt x="317506" y="0"/>
                </a:cubicBezTo>
                <a:close/>
              </a:path>
            </a:pathLst>
          </a:custGeom>
          <a:solidFill>
            <a:schemeClr val="accent5"/>
          </a:solidFill>
          <a:ln w="25400" cap="flat" cmpd="sng" algn="ctr">
            <a:noFill/>
            <a:prstDash val="solid"/>
            <a:round/>
            <a:headEnd/>
            <a:tailEnd/>
          </a:ln>
        </p:spPr>
        <p:txBody>
          <a:bodyPr anchor="ctr"/>
          <a:lstStyle/>
          <a:p>
            <a:endParaRPr lang="en-GB" sz="1000">
              <a:latin typeface="+mj-lt"/>
            </a:endParaRPr>
          </a:p>
        </p:txBody>
      </p:sp>
      <p:sp>
        <p:nvSpPr>
          <p:cNvPr id="8" name="Round Diagonal Corner Rectangle 255"/>
          <p:cNvSpPr>
            <a:spLocks/>
          </p:cNvSpPr>
          <p:nvPr/>
        </p:nvSpPr>
        <p:spPr bwMode="auto">
          <a:xfrm>
            <a:off x="301064" y="2848760"/>
            <a:ext cx="2978900" cy="1817506"/>
          </a:xfrm>
          <a:custGeom>
            <a:avLst/>
            <a:gdLst>
              <a:gd name="T0" fmla="*/ 2179289 w 2181709"/>
              <a:gd name="T1" fmla="*/ 952500 h 1905000"/>
              <a:gd name="T2" fmla="*/ 1089649 w 2181709"/>
              <a:gd name="T3" fmla="*/ 1905000 h 1905000"/>
              <a:gd name="T4" fmla="*/ 0 w 2181709"/>
              <a:gd name="T5" fmla="*/ 952500 h 1905000"/>
              <a:gd name="T6" fmla="*/ 1089649 w 2181709"/>
              <a:gd name="T7" fmla="*/ 0 h 1905000"/>
              <a:gd name="T8" fmla="*/ 0 60000 65536"/>
              <a:gd name="T9" fmla="*/ 5898240 60000 65536"/>
              <a:gd name="T10" fmla="*/ 11796480 60000 65536"/>
              <a:gd name="T11" fmla="*/ 17694720 60000 65536"/>
              <a:gd name="T12" fmla="*/ 92994 w 2181709"/>
              <a:gd name="T13" fmla="*/ 92994 h 1905000"/>
              <a:gd name="T14" fmla="*/ 2088715 w 2181709"/>
              <a:gd name="T15" fmla="*/ 1812006 h 1905000"/>
            </a:gdLst>
            <a:ahLst/>
            <a:cxnLst>
              <a:cxn ang="T8">
                <a:pos x="T0" y="T1"/>
              </a:cxn>
              <a:cxn ang="T9">
                <a:pos x="T2" y="T3"/>
              </a:cxn>
              <a:cxn ang="T10">
                <a:pos x="T4" y="T5"/>
              </a:cxn>
              <a:cxn ang="T11">
                <a:pos x="T6" y="T7"/>
              </a:cxn>
            </a:cxnLst>
            <a:rect l="T12" t="T13" r="T14" b="T15"/>
            <a:pathLst>
              <a:path w="2181709" h="1905000">
                <a:moveTo>
                  <a:pt x="317506" y="0"/>
                </a:moveTo>
                <a:lnTo>
                  <a:pt x="2181709" y="0"/>
                </a:lnTo>
                <a:lnTo>
                  <a:pt x="2181709" y="1587494"/>
                </a:lnTo>
                <a:cubicBezTo>
                  <a:pt x="2181709" y="1762847"/>
                  <a:pt x="2039556" y="1904999"/>
                  <a:pt x="1864203" y="1905000"/>
                </a:cubicBezTo>
                <a:lnTo>
                  <a:pt x="0" y="1905000"/>
                </a:lnTo>
                <a:lnTo>
                  <a:pt x="0" y="317506"/>
                </a:lnTo>
                <a:cubicBezTo>
                  <a:pt x="0" y="142152"/>
                  <a:pt x="142152" y="0"/>
                  <a:pt x="317506" y="0"/>
                </a:cubicBezTo>
                <a:cubicBezTo>
                  <a:pt x="317506" y="0"/>
                  <a:pt x="317506" y="0"/>
                  <a:pt x="317506" y="0"/>
                </a:cubicBezTo>
                <a:close/>
              </a:path>
            </a:pathLst>
          </a:custGeom>
          <a:solidFill>
            <a:schemeClr val="accent5"/>
          </a:solidFill>
          <a:ln w="25400" cap="flat" cmpd="sng" algn="ctr">
            <a:noFill/>
            <a:prstDash val="solid"/>
            <a:round/>
            <a:headEnd/>
            <a:tailEnd/>
          </a:ln>
        </p:spPr>
        <p:txBody>
          <a:bodyPr anchor="ctr"/>
          <a:lstStyle/>
          <a:p>
            <a:endParaRPr lang="en-GB" sz="1000">
              <a:latin typeface="+mj-lt"/>
            </a:endParaRPr>
          </a:p>
        </p:txBody>
      </p:sp>
      <p:sp>
        <p:nvSpPr>
          <p:cNvPr id="9" name="Round Diagonal Corner Rectangle 256"/>
          <p:cNvSpPr>
            <a:spLocks/>
          </p:cNvSpPr>
          <p:nvPr/>
        </p:nvSpPr>
        <p:spPr bwMode="auto">
          <a:xfrm flipH="1">
            <a:off x="5835173" y="897564"/>
            <a:ext cx="2980800" cy="1574100"/>
          </a:xfrm>
          <a:custGeom>
            <a:avLst/>
            <a:gdLst>
              <a:gd name="T0" fmla="*/ 2179289 w 2181709"/>
              <a:gd name="T1" fmla="*/ 952500 h 1905000"/>
              <a:gd name="T2" fmla="*/ 1089649 w 2181709"/>
              <a:gd name="T3" fmla="*/ 1905000 h 1905000"/>
              <a:gd name="T4" fmla="*/ 0 w 2181709"/>
              <a:gd name="T5" fmla="*/ 952500 h 1905000"/>
              <a:gd name="T6" fmla="*/ 1089649 w 2181709"/>
              <a:gd name="T7" fmla="*/ 0 h 1905000"/>
              <a:gd name="T8" fmla="*/ 0 60000 65536"/>
              <a:gd name="T9" fmla="*/ 5898240 60000 65536"/>
              <a:gd name="T10" fmla="*/ 11796480 60000 65536"/>
              <a:gd name="T11" fmla="*/ 17694720 60000 65536"/>
              <a:gd name="T12" fmla="*/ 92994 w 2181709"/>
              <a:gd name="T13" fmla="*/ 92994 h 1905000"/>
              <a:gd name="T14" fmla="*/ 2088715 w 2181709"/>
              <a:gd name="T15" fmla="*/ 1812006 h 1905000"/>
            </a:gdLst>
            <a:ahLst/>
            <a:cxnLst>
              <a:cxn ang="T8">
                <a:pos x="T0" y="T1"/>
              </a:cxn>
              <a:cxn ang="T9">
                <a:pos x="T2" y="T3"/>
              </a:cxn>
              <a:cxn ang="T10">
                <a:pos x="T4" y="T5"/>
              </a:cxn>
              <a:cxn ang="T11">
                <a:pos x="T6" y="T7"/>
              </a:cxn>
            </a:cxnLst>
            <a:rect l="T12" t="T13" r="T14" b="T15"/>
            <a:pathLst>
              <a:path w="2181709" h="1905000">
                <a:moveTo>
                  <a:pt x="317506" y="0"/>
                </a:moveTo>
                <a:lnTo>
                  <a:pt x="2181709" y="0"/>
                </a:lnTo>
                <a:lnTo>
                  <a:pt x="2181709" y="1587494"/>
                </a:lnTo>
                <a:cubicBezTo>
                  <a:pt x="2181709" y="1762847"/>
                  <a:pt x="2039556" y="1904999"/>
                  <a:pt x="1864203" y="1905000"/>
                </a:cubicBezTo>
                <a:lnTo>
                  <a:pt x="0" y="1905000"/>
                </a:lnTo>
                <a:lnTo>
                  <a:pt x="0" y="317506"/>
                </a:lnTo>
                <a:cubicBezTo>
                  <a:pt x="0" y="142152"/>
                  <a:pt x="142152" y="0"/>
                  <a:pt x="317506" y="0"/>
                </a:cubicBezTo>
                <a:cubicBezTo>
                  <a:pt x="317506" y="0"/>
                  <a:pt x="317506" y="0"/>
                  <a:pt x="317506" y="0"/>
                </a:cubicBezTo>
                <a:close/>
              </a:path>
            </a:pathLst>
          </a:custGeom>
          <a:solidFill>
            <a:schemeClr val="accent5"/>
          </a:solidFill>
          <a:ln w="25400" cap="flat" cmpd="sng" algn="ctr">
            <a:noFill/>
            <a:prstDash val="solid"/>
            <a:round/>
            <a:headEnd/>
            <a:tailEnd/>
          </a:ln>
        </p:spPr>
        <p:txBody>
          <a:bodyPr anchor="ctr"/>
          <a:lstStyle/>
          <a:p>
            <a:endParaRPr lang="en-GB" sz="1000">
              <a:latin typeface="+mj-lt"/>
            </a:endParaRPr>
          </a:p>
        </p:txBody>
      </p:sp>
      <p:sp>
        <p:nvSpPr>
          <p:cNvPr id="10" name="Round Diagonal Corner Rectangle 257"/>
          <p:cNvSpPr>
            <a:spLocks/>
          </p:cNvSpPr>
          <p:nvPr/>
        </p:nvSpPr>
        <p:spPr bwMode="auto">
          <a:xfrm>
            <a:off x="301064" y="897564"/>
            <a:ext cx="2980800" cy="1574100"/>
          </a:xfrm>
          <a:custGeom>
            <a:avLst/>
            <a:gdLst>
              <a:gd name="T0" fmla="*/ 2179289 w 2181709"/>
              <a:gd name="T1" fmla="*/ 951706 h 1903412"/>
              <a:gd name="T2" fmla="*/ 1089649 w 2181709"/>
              <a:gd name="T3" fmla="*/ 1903412 h 1903412"/>
              <a:gd name="T4" fmla="*/ 0 w 2181709"/>
              <a:gd name="T5" fmla="*/ 951706 h 1903412"/>
              <a:gd name="T6" fmla="*/ 1089649 w 2181709"/>
              <a:gd name="T7" fmla="*/ 0 h 1903412"/>
              <a:gd name="T8" fmla="*/ 0 60000 65536"/>
              <a:gd name="T9" fmla="*/ 5898240 60000 65536"/>
              <a:gd name="T10" fmla="*/ 11796480 60000 65536"/>
              <a:gd name="T11" fmla="*/ 17694720 60000 65536"/>
              <a:gd name="T12" fmla="*/ 92917 w 2181709"/>
              <a:gd name="T13" fmla="*/ 92917 h 1903412"/>
              <a:gd name="T14" fmla="*/ 2088792 w 2181709"/>
              <a:gd name="T15" fmla="*/ 1810495 h 1903412"/>
            </a:gdLst>
            <a:ahLst/>
            <a:cxnLst>
              <a:cxn ang="T8">
                <a:pos x="T0" y="T1"/>
              </a:cxn>
              <a:cxn ang="T9">
                <a:pos x="T2" y="T3"/>
              </a:cxn>
              <a:cxn ang="T10">
                <a:pos x="T4" y="T5"/>
              </a:cxn>
              <a:cxn ang="T11">
                <a:pos x="T6" y="T7"/>
              </a:cxn>
            </a:cxnLst>
            <a:rect l="T12" t="T13" r="T14" b="T15"/>
            <a:pathLst>
              <a:path w="2181709" h="1903412">
                <a:moveTo>
                  <a:pt x="317242" y="0"/>
                </a:moveTo>
                <a:lnTo>
                  <a:pt x="2181709" y="0"/>
                </a:lnTo>
                <a:lnTo>
                  <a:pt x="2181709" y="1586170"/>
                </a:lnTo>
                <a:cubicBezTo>
                  <a:pt x="2181709" y="1761377"/>
                  <a:pt x="2039674" y="1903411"/>
                  <a:pt x="1864467" y="1903412"/>
                </a:cubicBezTo>
                <a:lnTo>
                  <a:pt x="0" y="1903412"/>
                </a:lnTo>
                <a:lnTo>
                  <a:pt x="0" y="317242"/>
                </a:lnTo>
                <a:cubicBezTo>
                  <a:pt x="0" y="142034"/>
                  <a:pt x="142034" y="0"/>
                  <a:pt x="317242" y="0"/>
                </a:cubicBezTo>
                <a:cubicBezTo>
                  <a:pt x="317242" y="0"/>
                  <a:pt x="317242" y="0"/>
                  <a:pt x="317242" y="0"/>
                </a:cubicBezTo>
                <a:close/>
              </a:path>
            </a:pathLst>
          </a:custGeom>
          <a:solidFill>
            <a:schemeClr val="accent5"/>
          </a:solidFill>
          <a:ln w="25400" cap="flat" cmpd="sng" algn="ctr">
            <a:noFill/>
            <a:prstDash val="solid"/>
            <a:round/>
            <a:headEnd/>
            <a:tailEnd/>
          </a:ln>
        </p:spPr>
        <p:txBody>
          <a:bodyPr anchor="ctr"/>
          <a:lstStyle/>
          <a:p>
            <a:endParaRPr lang="en-GB" sz="1000">
              <a:latin typeface="+mj-lt"/>
            </a:endParaRPr>
          </a:p>
        </p:txBody>
      </p:sp>
      <p:sp>
        <p:nvSpPr>
          <p:cNvPr id="14" name="Rectangle 13"/>
          <p:cNvSpPr>
            <a:spLocks noChangeArrowheads="1"/>
          </p:cNvSpPr>
          <p:nvPr/>
        </p:nvSpPr>
        <p:spPr bwMode="gray">
          <a:xfrm>
            <a:off x="475008" y="1001509"/>
            <a:ext cx="2453919" cy="1354217"/>
          </a:xfrm>
          <a:prstGeom prst="rect">
            <a:avLst/>
          </a:prstGeom>
          <a:noFill/>
          <a:ln w="6350">
            <a:noFill/>
            <a:miter lim="800000"/>
            <a:headEnd/>
            <a:tailEnd/>
          </a:ln>
        </p:spPr>
        <p:txBody>
          <a:bodyPr wrap="square" lIns="0" tIns="0" rIns="0" bIns="0">
            <a:spAutoFit/>
          </a:bodyPr>
          <a:lstStyle/>
          <a:p>
            <a:pPr marL="171450" indent="-171450" algn="just">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发行人作为融资方，是新三板市场的重要参与者</a:t>
            </a:r>
            <a:endParaRPr lang="en-US" altLang="zh-CN" sz="1600" b="1" dirty="0" smtClean="0">
              <a:solidFill>
                <a:srgbClr val="000000"/>
              </a:solidFill>
              <a:latin typeface="楷体" pitchFamily="49" charset="-122"/>
              <a:ea typeface="楷体" pitchFamily="49" charset="-122"/>
            </a:endParaRPr>
          </a:p>
          <a:p>
            <a:pPr marL="171450" indent="-171450" algn="just">
              <a:lnSpc>
                <a:spcPct val="110000"/>
              </a:lnSpc>
              <a:buFont typeface="Arial" panose="020B0604020202020204" pitchFamily="34" charset="0"/>
              <a:buChar char="•"/>
            </a:pPr>
            <a:endParaRPr lang="en-US" altLang="zh-CN" sz="1600" b="1" dirty="0" smtClean="0">
              <a:solidFill>
                <a:srgbClr val="000000"/>
              </a:solidFill>
              <a:latin typeface="楷体" pitchFamily="49" charset="-122"/>
              <a:ea typeface="楷体" pitchFamily="49" charset="-122"/>
            </a:endParaRPr>
          </a:p>
          <a:p>
            <a:pPr marL="171450" indent="-171450" algn="just">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深刻理解市场，知己知彼，才可能在资本市场常青</a:t>
            </a:r>
            <a:endParaRPr lang="zh-CN" altLang="en-US" sz="1600" b="1" dirty="0">
              <a:solidFill>
                <a:srgbClr val="000000"/>
              </a:solidFill>
              <a:latin typeface="楷体" pitchFamily="49" charset="-122"/>
              <a:ea typeface="楷体" pitchFamily="49" charset="-122"/>
            </a:endParaRPr>
          </a:p>
        </p:txBody>
      </p:sp>
      <p:sp>
        <p:nvSpPr>
          <p:cNvPr id="16" name="Text Box 16"/>
          <p:cNvSpPr txBox="1">
            <a:spLocks noChangeArrowheads="1"/>
          </p:cNvSpPr>
          <p:nvPr/>
        </p:nvSpPr>
        <p:spPr bwMode="auto">
          <a:xfrm>
            <a:off x="3276584" y="1697767"/>
            <a:ext cx="109103" cy="262927"/>
          </a:xfrm>
          <a:prstGeom prst="rect">
            <a:avLst/>
          </a:prstGeom>
          <a:noFill/>
          <a:ln w="9525">
            <a:noFill/>
            <a:miter lim="800000"/>
            <a:headEnd/>
            <a:tailEnd/>
          </a:ln>
        </p:spPr>
        <p:txBody>
          <a:bodyPr wrap="none" lIns="53992" tIns="53992" rIns="53992" bIns="53992">
            <a:spAutoFit/>
          </a:bodyPr>
          <a:lstStyle/>
          <a:p>
            <a:pPr>
              <a:spcBef>
                <a:spcPct val="0"/>
              </a:spcBef>
              <a:spcAft>
                <a:spcPct val="0"/>
              </a:spcAft>
              <a:buSzTx/>
            </a:pPr>
            <a:endParaRPr lang="en-US" sz="1000">
              <a:solidFill>
                <a:srgbClr val="B1DCEE"/>
              </a:solidFill>
              <a:latin typeface="+mj-lt"/>
            </a:endParaRPr>
          </a:p>
        </p:txBody>
      </p:sp>
      <p:cxnSp>
        <p:nvCxnSpPr>
          <p:cNvPr id="17" name="Straight Connector 268"/>
          <p:cNvCxnSpPr>
            <a:cxnSpLocks noChangeShapeType="1"/>
          </p:cNvCxnSpPr>
          <p:nvPr/>
        </p:nvCxnSpPr>
        <p:spPr bwMode="auto">
          <a:xfrm rot="16200000" flipH="1">
            <a:off x="2924837" y="2800183"/>
            <a:ext cx="3246987" cy="0"/>
          </a:xfrm>
          <a:prstGeom prst="line">
            <a:avLst/>
          </a:prstGeom>
          <a:noFill/>
          <a:ln w="82550" algn="ctr">
            <a:solidFill>
              <a:srgbClr val="FFFFFF"/>
            </a:solidFill>
            <a:round/>
            <a:headEnd/>
            <a:tailEnd/>
          </a:ln>
        </p:spPr>
      </p:cxnSp>
      <p:cxnSp>
        <p:nvCxnSpPr>
          <p:cNvPr id="18" name="Straight Connector 269"/>
          <p:cNvCxnSpPr>
            <a:cxnSpLocks noChangeShapeType="1"/>
          </p:cNvCxnSpPr>
          <p:nvPr/>
        </p:nvCxnSpPr>
        <p:spPr bwMode="auto">
          <a:xfrm flipV="1">
            <a:off x="2666823" y="2684388"/>
            <a:ext cx="3764424" cy="0"/>
          </a:xfrm>
          <a:prstGeom prst="line">
            <a:avLst/>
          </a:prstGeom>
          <a:noFill/>
          <a:ln w="82550" algn="ctr">
            <a:solidFill>
              <a:srgbClr val="FFFFFF"/>
            </a:solidFill>
            <a:round/>
            <a:headEnd/>
            <a:tailEnd/>
          </a:ln>
        </p:spPr>
      </p:cxnSp>
      <p:sp>
        <p:nvSpPr>
          <p:cNvPr id="19" name="Oval 7"/>
          <p:cNvSpPr/>
          <p:nvPr/>
        </p:nvSpPr>
        <p:spPr bwMode="auto">
          <a:xfrm>
            <a:off x="3635896" y="1635646"/>
            <a:ext cx="1872208" cy="1798749"/>
          </a:xfrm>
          <a:prstGeom prst="ellipse">
            <a:avLst/>
          </a:prstGeom>
          <a:solidFill>
            <a:schemeClr val="bg1"/>
          </a:solidFill>
          <a:ln w="762000">
            <a:solidFill>
              <a:schemeClr val="bg1">
                <a:lumMod val="65000"/>
              </a:schemeClr>
            </a:solidFill>
          </a:ln>
        </p:spPr>
        <p:style>
          <a:lnRef idx="0">
            <a:scrgbClr r="0" g="0" b="0"/>
          </a:lnRef>
          <a:fillRef idx="0">
            <a:scrgbClr r="0" g="0" b="0"/>
          </a:fillRef>
          <a:effectRef idx="0">
            <a:scrgbClr r="0" g="0" b="0"/>
          </a:effectRef>
          <a:fontRef idx="minor">
            <a:schemeClr val="lt1"/>
          </a:fontRef>
        </p:style>
        <p:txBody>
          <a:bodyPr lIns="36000" tIns="36000" rIns="36000" bIns="36000" spcCol="1270" anchor="ctr"/>
          <a:lstStyle/>
          <a:p>
            <a:pPr algn="ctr" defTabSz="850986">
              <a:lnSpc>
                <a:spcPct val="90000"/>
              </a:lnSpc>
              <a:spcBef>
                <a:spcPct val="0"/>
              </a:spcBef>
              <a:spcAft>
                <a:spcPct val="35000"/>
              </a:spcAft>
              <a:defRPr/>
            </a:pPr>
            <a:endParaRPr lang="en-GB" sz="2000" b="1" i="1" dirty="0" smtClean="0">
              <a:solidFill>
                <a:schemeClr val="tx1"/>
              </a:solidFill>
              <a:latin typeface="+mn-ea"/>
            </a:endParaRPr>
          </a:p>
        </p:txBody>
      </p:sp>
      <p:sp>
        <p:nvSpPr>
          <p:cNvPr id="20" name="TextBox 19"/>
          <p:cNvSpPr txBox="1"/>
          <p:nvPr/>
        </p:nvSpPr>
        <p:spPr>
          <a:xfrm rot="18955872">
            <a:off x="3256026" y="1909708"/>
            <a:ext cx="1954087" cy="733845"/>
          </a:xfrm>
          <a:prstGeom prst="rect">
            <a:avLst/>
          </a:prstGeom>
          <a:noFill/>
        </p:spPr>
        <p:txBody>
          <a:bodyPr wrap="square" lIns="0" tIns="0" rIns="0" bIns="0" rtlCol="0" anchor="ctr">
            <a:prstTxWarp prst="textArchUp">
              <a:avLst/>
            </a:prstTxWarp>
            <a:noAutofit/>
          </a:bodyPr>
          <a:lstStyle/>
          <a:p>
            <a:pPr algn="ctr">
              <a:spcAft>
                <a:spcPts val="900"/>
              </a:spcAft>
            </a:pPr>
            <a:r>
              <a:rPr lang="zh-CN" altLang="en-US" sz="2000" b="1" dirty="0" smtClean="0">
                <a:solidFill>
                  <a:schemeClr val="bg1"/>
                </a:solidFill>
                <a:latin typeface="微软雅黑" pitchFamily="34" charset="-122"/>
                <a:ea typeface="微软雅黑" pitchFamily="34" charset="-122"/>
              </a:rPr>
              <a:t>目标</a:t>
            </a:r>
            <a:endParaRPr lang="en-GB" sz="2000" b="1" dirty="0" smtClean="0">
              <a:solidFill>
                <a:schemeClr val="bg1"/>
              </a:solidFill>
              <a:latin typeface="微软雅黑" pitchFamily="34" charset="-122"/>
              <a:ea typeface="微软雅黑" pitchFamily="34" charset="-122"/>
            </a:endParaRPr>
          </a:p>
        </p:txBody>
      </p:sp>
      <p:sp>
        <p:nvSpPr>
          <p:cNvPr id="21" name="TextBox 20"/>
          <p:cNvSpPr txBox="1"/>
          <p:nvPr/>
        </p:nvSpPr>
        <p:spPr>
          <a:xfrm rot="2709825">
            <a:off x="3411998" y="2355854"/>
            <a:ext cx="1483843" cy="1125387"/>
          </a:xfrm>
          <a:prstGeom prst="rect">
            <a:avLst/>
          </a:prstGeom>
          <a:noFill/>
        </p:spPr>
        <p:txBody>
          <a:bodyPr wrap="square" lIns="0" tIns="0" rIns="0" bIns="0" rtlCol="0" anchor="ctr">
            <a:prstTxWarp prst="textArchDown">
              <a:avLst/>
            </a:prstTxWarp>
            <a:noAutofit/>
          </a:bodyPr>
          <a:lstStyle/>
          <a:p>
            <a:pPr algn="ctr">
              <a:spcAft>
                <a:spcPts val="900"/>
              </a:spcAft>
            </a:pPr>
            <a:r>
              <a:rPr lang="zh-CN" altLang="en-US" sz="2000" b="1" dirty="0" smtClean="0">
                <a:solidFill>
                  <a:schemeClr val="bg1"/>
                </a:solidFill>
                <a:latin typeface="微软雅黑" pitchFamily="34" charset="-122"/>
                <a:ea typeface="微软雅黑" pitchFamily="34" charset="-122"/>
              </a:rPr>
              <a:t>数据来源</a:t>
            </a:r>
            <a:endParaRPr lang="en-GB" sz="2000" b="1" dirty="0" smtClean="0">
              <a:solidFill>
                <a:schemeClr val="bg1"/>
              </a:solidFill>
              <a:latin typeface="微软雅黑" pitchFamily="34" charset="-122"/>
              <a:ea typeface="微软雅黑" pitchFamily="34" charset="-122"/>
            </a:endParaRPr>
          </a:p>
        </p:txBody>
      </p:sp>
      <p:sp>
        <p:nvSpPr>
          <p:cNvPr id="22" name="TextBox 21"/>
          <p:cNvSpPr txBox="1"/>
          <p:nvPr/>
        </p:nvSpPr>
        <p:spPr>
          <a:xfrm rot="18868870">
            <a:off x="4319348" y="2284597"/>
            <a:ext cx="1483843" cy="1125387"/>
          </a:xfrm>
          <a:prstGeom prst="rect">
            <a:avLst/>
          </a:prstGeom>
          <a:noFill/>
        </p:spPr>
        <p:txBody>
          <a:bodyPr wrap="square" lIns="0" tIns="0" rIns="0" bIns="0" rtlCol="0" anchor="ctr">
            <a:prstTxWarp prst="textArchDown">
              <a:avLst/>
            </a:prstTxWarp>
            <a:noAutofit/>
          </a:bodyPr>
          <a:lstStyle/>
          <a:p>
            <a:pPr algn="ctr">
              <a:spcAft>
                <a:spcPts val="900"/>
              </a:spcAft>
            </a:pPr>
            <a:r>
              <a:rPr lang="zh-CN" altLang="en-US" sz="2000" b="1" dirty="0" smtClean="0">
                <a:solidFill>
                  <a:schemeClr val="bg1"/>
                </a:solidFill>
                <a:latin typeface="微软雅黑" pitchFamily="34" charset="-122"/>
                <a:ea typeface="微软雅黑" pitchFamily="34" charset="-122"/>
              </a:rPr>
              <a:t>温馨提示</a:t>
            </a:r>
            <a:endParaRPr lang="en-GB" sz="2000" b="1" dirty="0" smtClean="0">
              <a:solidFill>
                <a:schemeClr val="bg1"/>
              </a:solidFill>
              <a:latin typeface="微软雅黑" pitchFamily="34" charset="-122"/>
              <a:ea typeface="微软雅黑" pitchFamily="34" charset="-122"/>
            </a:endParaRPr>
          </a:p>
        </p:txBody>
      </p:sp>
      <p:pic>
        <p:nvPicPr>
          <p:cNvPr id="24" name="图片 8" descr="客户.png">
            <a:extLst>
              <a:ext uri="{FF2B5EF4-FFF2-40B4-BE49-F238E27FC236}">
                <a16:creationId xmlns:a16="http://schemas.microsoft.com/office/drawing/2014/main" xmlns="" id="{E9DE1B0A-982C-44F1-886E-9669CE8550B6}"/>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960" y="2139702"/>
            <a:ext cx="720080" cy="6480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24"/>
          <p:cNvSpPr txBox="1"/>
          <p:nvPr/>
        </p:nvSpPr>
        <p:spPr>
          <a:xfrm rot="2634517">
            <a:off x="4426535" y="1604386"/>
            <a:ext cx="1978457" cy="495282"/>
          </a:xfrm>
          <a:prstGeom prst="rect">
            <a:avLst/>
          </a:prstGeom>
          <a:noFill/>
        </p:spPr>
        <p:txBody>
          <a:bodyPr wrap="square" lIns="0" tIns="0" rIns="0" bIns="0" rtlCol="0" anchor="ctr">
            <a:prstTxWarp prst="textArchDown">
              <a:avLst/>
            </a:prstTxWarp>
            <a:noAutofit/>
          </a:bodyPr>
          <a:lstStyle/>
          <a:p>
            <a:pPr algn="ctr">
              <a:spcAft>
                <a:spcPts val="900"/>
              </a:spcAft>
            </a:pPr>
            <a:r>
              <a:rPr lang="zh-CN" altLang="en-US" sz="2000" b="1" dirty="0" smtClean="0">
                <a:solidFill>
                  <a:schemeClr val="bg1"/>
                </a:solidFill>
                <a:latin typeface="微软雅黑" pitchFamily="34" charset="-122"/>
                <a:ea typeface="微软雅黑" pitchFamily="34" charset="-122"/>
              </a:rPr>
              <a:t>形式</a:t>
            </a:r>
            <a:endParaRPr lang="en-GB" sz="2000" b="1" dirty="0" smtClean="0">
              <a:solidFill>
                <a:schemeClr val="bg1"/>
              </a:solidFill>
              <a:latin typeface="微软雅黑" pitchFamily="34" charset="-122"/>
              <a:ea typeface="微软雅黑" pitchFamily="34" charset="-122"/>
            </a:endParaRPr>
          </a:p>
        </p:txBody>
      </p:sp>
      <p:sp>
        <p:nvSpPr>
          <p:cNvPr id="26" name="Rectangle 13"/>
          <p:cNvSpPr>
            <a:spLocks noChangeArrowheads="1"/>
          </p:cNvSpPr>
          <p:nvPr/>
        </p:nvSpPr>
        <p:spPr bwMode="gray">
          <a:xfrm>
            <a:off x="6116614" y="1001509"/>
            <a:ext cx="2559842" cy="1354217"/>
          </a:xfrm>
          <a:prstGeom prst="rect">
            <a:avLst/>
          </a:prstGeom>
          <a:noFill/>
          <a:ln w="6350">
            <a:noFill/>
            <a:miter lim="800000"/>
            <a:headEnd/>
            <a:tailEnd/>
          </a:ln>
        </p:spPr>
        <p:txBody>
          <a:bodyPr wrap="square" lIns="0" tIns="0" rIns="0" bIns="0">
            <a:spAutoFit/>
          </a:bodyPr>
          <a:lstStyle/>
          <a:p>
            <a:pPr marL="171450" indent="-171450">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对最新市场数据进行图表展示与多维解读</a:t>
            </a:r>
            <a:endParaRPr lang="en-US" altLang="zh-CN" sz="1600" b="1" dirty="0" smtClean="0">
              <a:solidFill>
                <a:srgbClr val="000000"/>
              </a:solidFill>
              <a:latin typeface="楷体" pitchFamily="49" charset="-122"/>
              <a:ea typeface="楷体" pitchFamily="49" charset="-122"/>
            </a:endParaRPr>
          </a:p>
          <a:p>
            <a:pPr marL="171450" indent="-171450">
              <a:lnSpc>
                <a:spcPct val="110000"/>
              </a:lnSpc>
              <a:buFont typeface="Arial" panose="020B0604020202020204" pitchFamily="34" charset="0"/>
              <a:buChar char="•"/>
            </a:pPr>
            <a:endParaRPr lang="en-US" altLang="zh-CN" sz="1600" b="1" dirty="0" smtClean="0">
              <a:solidFill>
                <a:srgbClr val="000000"/>
              </a:solidFill>
              <a:latin typeface="楷体" pitchFamily="49" charset="-122"/>
              <a:ea typeface="楷体" pitchFamily="49" charset="-122"/>
            </a:endParaRPr>
          </a:p>
          <a:p>
            <a:pPr marL="171450" indent="-171450">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基于发行人视角，洞察市场热点与趋势</a:t>
            </a:r>
            <a:endParaRPr lang="zh-CN" altLang="en-US" sz="1600" b="1" dirty="0">
              <a:solidFill>
                <a:srgbClr val="000000"/>
              </a:solidFill>
              <a:latin typeface="楷体" pitchFamily="49" charset="-122"/>
              <a:ea typeface="楷体" pitchFamily="49" charset="-122"/>
            </a:endParaRPr>
          </a:p>
        </p:txBody>
      </p:sp>
      <p:sp>
        <p:nvSpPr>
          <p:cNvPr id="27" name="Rectangle 13"/>
          <p:cNvSpPr>
            <a:spLocks noChangeArrowheads="1"/>
          </p:cNvSpPr>
          <p:nvPr/>
        </p:nvSpPr>
        <p:spPr bwMode="gray">
          <a:xfrm>
            <a:off x="6156176" y="3161749"/>
            <a:ext cx="2559842" cy="1354217"/>
          </a:xfrm>
          <a:prstGeom prst="rect">
            <a:avLst/>
          </a:prstGeom>
          <a:noFill/>
          <a:ln w="6350">
            <a:noFill/>
            <a:miter lim="800000"/>
            <a:headEnd/>
            <a:tailEnd/>
          </a:ln>
        </p:spPr>
        <p:txBody>
          <a:bodyPr wrap="square" lIns="0" tIns="0" rIns="0" bIns="0">
            <a:spAutoFit/>
          </a:bodyPr>
          <a:lstStyle/>
          <a:p>
            <a:pPr marL="171450" indent="-171450">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区别于业务类课程，注意构建课程学习框架</a:t>
            </a:r>
            <a:endParaRPr lang="en-US" altLang="zh-CN" sz="1600" b="1" dirty="0" smtClean="0">
              <a:solidFill>
                <a:srgbClr val="000000"/>
              </a:solidFill>
              <a:latin typeface="楷体" pitchFamily="49" charset="-122"/>
              <a:ea typeface="楷体" pitchFamily="49" charset="-122"/>
            </a:endParaRPr>
          </a:p>
          <a:p>
            <a:pPr marL="171450" indent="-171450">
              <a:lnSpc>
                <a:spcPct val="110000"/>
              </a:lnSpc>
              <a:buFont typeface="Arial" panose="020B0604020202020204" pitchFamily="34" charset="0"/>
              <a:buChar char="•"/>
            </a:pPr>
            <a:endParaRPr lang="en-US" altLang="zh-CN" sz="1600" b="1" dirty="0" smtClean="0">
              <a:solidFill>
                <a:srgbClr val="000000"/>
              </a:solidFill>
              <a:latin typeface="楷体" pitchFamily="49" charset="-122"/>
              <a:ea typeface="楷体" pitchFamily="49" charset="-122"/>
            </a:endParaRPr>
          </a:p>
          <a:p>
            <a:pPr marL="171450" indent="-171450">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结合贵司实际情况，积极总结市场分析思路</a:t>
            </a:r>
            <a:endParaRPr lang="zh-CN" altLang="en-US" sz="1600" b="1" dirty="0">
              <a:solidFill>
                <a:srgbClr val="000000"/>
              </a:solidFill>
              <a:latin typeface="楷体" pitchFamily="49" charset="-122"/>
              <a:ea typeface="楷体" pitchFamily="49" charset="-122"/>
            </a:endParaRPr>
          </a:p>
        </p:txBody>
      </p:sp>
      <p:sp>
        <p:nvSpPr>
          <p:cNvPr id="28" name="Rectangle 13"/>
          <p:cNvSpPr>
            <a:spLocks noChangeArrowheads="1"/>
          </p:cNvSpPr>
          <p:nvPr/>
        </p:nvSpPr>
        <p:spPr bwMode="gray">
          <a:xfrm>
            <a:off x="539552" y="3144560"/>
            <a:ext cx="2532250" cy="1083374"/>
          </a:xfrm>
          <a:prstGeom prst="rect">
            <a:avLst/>
          </a:prstGeom>
          <a:noFill/>
          <a:ln w="6350">
            <a:noFill/>
            <a:miter lim="800000"/>
            <a:headEnd/>
            <a:tailEnd/>
          </a:ln>
        </p:spPr>
        <p:txBody>
          <a:bodyPr wrap="square" lIns="0" tIns="0" rIns="0" bIns="0">
            <a:spAutoFit/>
          </a:bodyPr>
          <a:lstStyle/>
          <a:p>
            <a:pPr marL="171450" indent="-171450">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本课件所引数据全部来自公开市场信息</a:t>
            </a:r>
            <a:endParaRPr lang="en-US" altLang="zh-CN" sz="1600" b="1" dirty="0" smtClean="0">
              <a:solidFill>
                <a:srgbClr val="000000"/>
              </a:solidFill>
              <a:latin typeface="楷体" pitchFamily="49" charset="-122"/>
              <a:ea typeface="楷体" pitchFamily="49" charset="-122"/>
            </a:endParaRPr>
          </a:p>
          <a:p>
            <a:pPr marL="171450" indent="-171450">
              <a:lnSpc>
                <a:spcPct val="110000"/>
              </a:lnSpc>
              <a:buFont typeface="Arial" panose="020B0604020202020204" pitchFamily="34" charset="0"/>
              <a:buChar char="•"/>
            </a:pPr>
            <a:endParaRPr lang="en-US" altLang="zh-CN" sz="1600" b="1" dirty="0" smtClean="0">
              <a:solidFill>
                <a:srgbClr val="000000"/>
              </a:solidFill>
              <a:latin typeface="楷体" pitchFamily="49" charset="-122"/>
              <a:ea typeface="楷体" pitchFamily="49" charset="-122"/>
            </a:endParaRPr>
          </a:p>
          <a:p>
            <a:pPr marL="171450" indent="-171450">
              <a:lnSpc>
                <a:spcPct val="110000"/>
              </a:lnSpc>
              <a:buFont typeface="Arial" panose="020B0604020202020204" pitchFamily="34" charset="0"/>
              <a:buChar char="•"/>
            </a:pPr>
            <a:r>
              <a:rPr lang="zh-CN" altLang="en-US" sz="1600" b="1" dirty="0" smtClean="0">
                <a:solidFill>
                  <a:srgbClr val="000000"/>
                </a:solidFill>
                <a:latin typeface="楷体" pitchFamily="49" charset="-122"/>
                <a:ea typeface="楷体" pitchFamily="49" charset="-122"/>
              </a:rPr>
              <a:t>研究工作具有一定主观性</a:t>
            </a:r>
            <a:endParaRPr lang="zh-CN" altLang="en-US" sz="1600" b="1" dirty="0">
              <a:solidFill>
                <a:srgbClr val="000000"/>
              </a:solidFill>
              <a:latin typeface="楷体" pitchFamily="49" charset="-122"/>
              <a:ea typeface="楷体" pitchFamily="49" charset="-122"/>
            </a:endParaRPr>
          </a:p>
        </p:txBody>
      </p:sp>
      <p:sp>
        <p:nvSpPr>
          <p:cNvPr id="2" name="灯片编号占位符 1"/>
          <p:cNvSpPr>
            <a:spLocks noGrp="1"/>
          </p:cNvSpPr>
          <p:nvPr>
            <p:ph type="sldNum" sz="quarter" idx="12"/>
          </p:nvPr>
        </p:nvSpPr>
        <p:spPr>
          <a:xfrm>
            <a:off x="3518520" y="4803998"/>
            <a:ext cx="2133600" cy="357188"/>
          </a:xfrm>
        </p:spPr>
        <p:txBody>
          <a:bodyPr/>
          <a:lstStyle/>
          <a:p>
            <a:pPr algn="ctr">
              <a:defRPr/>
            </a:pPr>
            <a:fld id="{ECEAD1FB-0249-4071-B000-5D78FC0B32AF}" type="slidenum">
              <a:rPr lang="en-US" altLang="zh-CN" sz="1000" smtClean="0">
                <a:solidFill>
                  <a:schemeClr val="bg2"/>
                </a:solidFill>
              </a:rPr>
              <a:pPr algn="ctr">
                <a:defRPr/>
              </a:pPr>
              <a:t>3</a:t>
            </a:fld>
            <a:endParaRPr lang="en-US" altLang="zh-CN" sz="1000" dirty="0">
              <a:solidFill>
                <a:schemeClr val="bg2"/>
              </a:solidFill>
            </a:endParaRPr>
          </a:p>
        </p:txBody>
      </p:sp>
    </p:spTree>
    <p:extLst>
      <p:ext uri="{BB962C8B-B14F-4D97-AF65-F5344CB8AC3E}">
        <p14:creationId xmlns:p14="http://schemas.microsoft.com/office/powerpoint/2010/main" xmlns="" val="41554446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1"/>
          <p:cNvSpPr txBox="1"/>
          <p:nvPr/>
        </p:nvSpPr>
        <p:spPr>
          <a:xfrm>
            <a:off x="3059832" y="3003798"/>
            <a:ext cx="5940152" cy="1569660"/>
          </a:xfrm>
          <a:prstGeom prst="rect">
            <a:avLst/>
          </a:prstGeom>
          <a:noFill/>
        </p:spPr>
        <p:txBody>
          <a:bodyPr wrap="square" rtlCol="0">
            <a:spAutoFit/>
          </a:bodyPr>
          <a:lstStyle/>
          <a:p>
            <a:pPr marL="342900" indent="-342900">
              <a:buFont typeface="Wingdings" pitchFamily="2" charset="2"/>
              <a:buChar char="p"/>
            </a:pPr>
            <a:r>
              <a:rPr lang="zh-CN" altLang="en-US" sz="1600" dirty="0" smtClean="0">
                <a:latin typeface="楷体" pitchFamily="49" charset="-122"/>
                <a:ea typeface="楷体" pitchFamily="49" charset="-122"/>
              </a:rPr>
              <a:t>基于</a:t>
            </a:r>
            <a:r>
              <a:rPr lang="zh-CN" altLang="en-US" sz="1600" dirty="0">
                <a:latin typeface="楷体" pitchFamily="49" charset="-122"/>
                <a:ea typeface="楷体" pitchFamily="49" charset="-122"/>
              </a:rPr>
              <a:t>中国</a:t>
            </a:r>
            <a:r>
              <a:rPr lang="zh-CN" altLang="en-US" sz="1600" dirty="0" smtClean="0">
                <a:latin typeface="楷体" pitchFamily="49" charset="-122"/>
                <a:ea typeface="楷体" pitchFamily="49" charset="-122"/>
              </a:rPr>
              <a:t>结算相关在线业务平台的真实用户信息</a:t>
            </a:r>
            <a:endParaRPr lang="en-US" altLang="zh-CN" sz="1600" dirty="0" smtClean="0">
              <a:latin typeface="楷体" pitchFamily="49" charset="-122"/>
              <a:ea typeface="楷体" pitchFamily="49" charset="-122"/>
            </a:endParaRPr>
          </a:p>
          <a:p>
            <a:pPr marL="342900" indent="-342900">
              <a:buFont typeface="Wingdings" pitchFamily="2" charset="2"/>
              <a:buChar char="p"/>
            </a:pPr>
            <a:endParaRPr lang="en-US" altLang="zh-CN" sz="1600" dirty="0" smtClean="0">
              <a:latin typeface="楷体" pitchFamily="49" charset="-122"/>
              <a:ea typeface="楷体" pitchFamily="49" charset="-122"/>
            </a:endParaRPr>
          </a:p>
          <a:p>
            <a:pPr marL="342900" indent="-342900">
              <a:buFont typeface="Wingdings" pitchFamily="2" charset="2"/>
              <a:buChar char="p"/>
            </a:pPr>
            <a:r>
              <a:rPr lang="zh-CN" altLang="en-US" sz="1600" dirty="0" smtClean="0">
                <a:latin typeface="楷体" pitchFamily="49" charset="-122"/>
                <a:ea typeface="楷体" pitchFamily="49" charset="-122"/>
              </a:rPr>
              <a:t>以</a:t>
            </a:r>
            <a:r>
              <a:rPr lang="zh-CN" altLang="en-US" sz="1600" dirty="0">
                <a:latin typeface="楷体" pitchFamily="49" charset="-122"/>
                <a:ea typeface="楷体" pitchFamily="49" charset="-122"/>
              </a:rPr>
              <a:t>公司在线业务功能为核心，以信息服务、客户服务为</a:t>
            </a:r>
            <a:r>
              <a:rPr lang="zh-CN" altLang="en-US" sz="1600" dirty="0" smtClean="0">
                <a:latin typeface="楷体" pitchFamily="49" charset="-122"/>
                <a:ea typeface="楷体" pitchFamily="49" charset="-122"/>
              </a:rPr>
              <a:t>辅助</a:t>
            </a:r>
            <a:endParaRPr lang="en-US" altLang="zh-CN" sz="1600" dirty="0" smtClean="0">
              <a:latin typeface="楷体" pitchFamily="49" charset="-122"/>
              <a:ea typeface="楷体" pitchFamily="49" charset="-122"/>
            </a:endParaRPr>
          </a:p>
          <a:p>
            <a:pPr marL="342900" indent="-342900">
              <a:buFont typeface="Wingdings" pitchFamily="2" charset="2"/>
              <a:buChar char="p"/>
            </a:pPr>
            <a:endParaRPr lang="en-US" altLang="zh-CN" sz="1600" dirty="0" smtClean="0">
              <a:latin typeface="楷体" pitchFamily="49" charset="-122"/>
              <a:ea typeface="楷体" pitchFamily="49" charset="-122"/>
            </a:endParaRPr>
          </a:p>
          <a:p>
            <a:pPr marL="342900" indent="-342900">
              <a:buFont typeface="Wingdings" pitchFamily="2" charset="2"/>
              <a:buChar char="p"/>
            </a:pPr>
            <a:r>
              <a:rPr lang="zh-CN" altLang="en-US" sz="1600" dirty="0" smtClean="0">
                <a:latin typeface="楷体" pitchFamily="49" charset="-122"/>
                <a:ea typeface="楷体" pitchFamily="49" charset="-122"/>
              </a:rPr>
              <a:t>建立</a:t>
            </a:r>
            <a:r>
              <a:rPr lang="zh-CN" altLang="en-US" sz="1600" dirty="0">
                <a:latin typeface="楷体" pitchFamily="49" charset="-122"/>
                <a:ea typeface="楷体" pitchFamily="49" charset="-122"/>
              </a:rPr>
              <a:t>中国结算与</a:t>
            </a:r>
            <a:r>
              <a:rPr lang="zh-CN" altLang="en-US" sz="1600" dirty="0" smtClean="0">
                <a:latin typeface="楷体" pitchFamily="49" charset="-122"/>
                <a:ea typeface="楷体" pitchFamily="49" charset="-122"/>
              </a:rPr>
              <a:t>投资者、中国</a:t>
            </a:r>
            <a:r>
              <a:rPr lang="zh-CN" altLang="en-US" sz="1600" dirty="0">
                <a:latin typeface="楷体" pitchFamily="49" charset="-122"/>
                <a:ea typeface="楷体" pitchFamily="49" charset="-122"/>
              </a:rPr>
              <a:t>结算与</a:t>
            </a:r>
            <a:r>
              <a:rPr lang="zh-CN" altLang="en-US" sz="1600" dirty="0" smtClean="0">
                <a:latin typeface="楷体" pitchFamily="49" charset="-122"/>
                <a:ea typeface="楷体" pitchFamily="49" charset="-122"/>
              </a:rPr>
              <a:t>发行人、投资者</a:t>
            </a:r>
            <a:r>
              <a:rPr lang="zh-CN" altLang="en-US" sz="1600" dirty="0">
                <a:latin typeface="楷体" pitchFamily="49" charset="-122"/>
                <a:ea typeface="楷体" pitchFamily="49" charset="-122"/>
              </a:rPr>
              <a:t>与发行人的沟通交流渠道</a:t>
            </a:r>
            <a:endParaRPr lang="en-US" altLang="zh-CN" sz="1600" dirty="0">
              <a:latin typeface="楷体" pitchFamily="49" charset="-122"/>
              <a:ea typeface="楷体" pitchFamily="49" charset="-122"/>
            </a:endParaRPr>
          </a:p>
        </p:txBody>
      </p:sp>
      <p:sp>
        <p:nvSpPr>
          <p:cNvPr id="35"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rgbClr val="F8F8F8"/>
                </a:solidFill>
                <a:latin typeface="微软雅黑" pitchFamily="34" charset="-122"/>
                <a:ea typeface="微软雅黑" pitchFamily="34" charset="-122"/>
              </a:rPr>
              <a:t> APP</a:t>
            </a:r>
            <a:r>
              <a:rPr lang="zh-CN" altLang="en-US" sz="2600" b="1" dirty="0" smtClean="0">
                <a:solidFill>
                  <a:srgbClr val="F8F8F8"/>
                </a:solidFill>
                <a:latin typeface="微软雅黑" pitchFamily="34" charset="-122"/>
                <a:ea typeface="微软雅黑" pitchFamily="34" charset="-122"/>
              </a:rPr>
              <a:t>服务理念</a:t>
            </a:r>
            <a:endParaRPr lang="zh-CN" altLang="en-US" sz="2800" dirty="0" smtClean="0">
              <a:solidFill>
                <a:srgbClr val="F8F8F8"/>
              </a:solidFill>
              <a:latin typeface="华文行楷" panose="02010800040101010101" pitchFamily="2" charset="-122"/>
              <a:ea typeface="华文行楷" panose="02010800040101010101" pitchFamily="2" charset="-122"/>
            </a:endParaRPr>
          </a:p>
        </p:txBody>
      </p:sp>
      <p:sp>
        <p:nvSpPr>
          <p:cNvPr id="42" name="灯片编号占位符 1"/>
          <p:cNvSpPr txBox="1">
            <a:spLocks/>
          </p:cNvSpPr>
          <p:nvPr/>
        </p:nvSpPr>
        <p:spPr bwMode="auto">
          <a:xfrm>
            <a:off x="3518520" y="4803998"/>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ECEAD1FB-0249-4071-B000-5D78FC0B32AF}" type="slidenum">
              <a:rPr kumimoji="0" lang="en-US" altLang="zh-CN" sz="1000" b="0" i="0" u="none" strike="noStrike" kern="1200" cap="none" spc="0" normalizeH="0" baseline="0" noProof="0" smtClean="0">
                <a:ln>
                  <a:noFill/>
                </a:ln>
                <a:solidFill>
                  <a:schemeClr val="bg2"/>
                </a:solidFill>
                <a:effectLst/>
                <a:uLnTx/>
                <a:uFillTx/>
                <a:latin typeface="Arial" pitchFamily="34"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tabLst/>
                <a:defRPr/>
              </a:pPr>
              <a:t>30</a:t>
            </a:fld>
            <a:endParaRPr kumimoji="0" lang="en-US" altLang="zh-CN" sz="1000" b="0" i="0" u="none" strike="noStrike" kern="1200" cap="none" spc="0" normalizeH="0" baseline="0" noProof="0" dirty="0">
              <a:ln>
                <a:noFill/>
              </a:ln>
              <a:solidFill>
                <a:schemeClr val="bg2"/>
              </a:solidFill>
              <a:effectLst/>
              <a:uLnTx/>
              <a:uFillTx/>
              <a:latin typeface="Arial" pitchFamily="34" charset="0"/>
              <a:ea typeface="宋体" pitchFamily="2" charset="-122"/>
              <a:cs typeface="+mn-cs"/>
            </a:endParaRPr>
          </a:p>
        </p:txBody>
      </p:sp>
      <p:pic>
        <p:nvPicPr>
          <p:cNvPr id="2050" name="Picture 2"/>
          <p:cNvPicPr>
            <a:picLocks noChangeAspect="1" noChangeArrowheads="1"/>
          </p:cNvPicPr>
          <p:nvPr/>
        </p:nvPicPr>
        <p:blipFill>
          <a:blip r:embed="rId3" cstate="print"/>
          <a:srcRect/>
          <a:stretch>
            <a:fillRect/>
          </a:stretch>
        </p:blipFill>
        <p:spPr bwMode="auto">
          <a:xfrm>
            <a:off x="5076056" y="1059582"/>
            <a:ext cx="1904628" cy="1800200"/>
          </a:xfrm>
          <a:prstGeom prst="rect">
            <a:avLst/>
          </a:prstGeom>
          <a:noFill/>
          <a:ln w="9525">
            <a:noFill/>
            <a:miter lim="800000"/>
            <a:headEnd/>
            <a:tailEnd/>
          </a:ln>
        </p:spPr>
      </p:pic>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11560" y="888095"/>
            <a:ext cx="2175848" cy="390536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1167" y="877100"/>
            <a:ext cx="9067337" cy="3638866"/>
          </a:xfrm>
          <a:prstGeom prst="rect">
            <a:avLst/>
          </a:prstGeom>
          <a:noFill/>
          <a:ln w="9525">
            <a:noFill/>
            <a:miter lim="800000"/>
            <a:headEnd/>
            <a:tailEnd/>
          </a:ln>
        </p:spPr>
      </p:pic>
      <p:sp>
        <p:nvSpPr>
          <p:cNvPr id="4"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rgbClr val="F8F8F8"/>
                </a:solidFill>
                <a:latin typeface="微软雅黑" pitchFamily="34" charset="-122"/>
                <a:ea typeface="微软雅黑" pitchFamily="34" charset="-122"/>
              </a:rPr>
              <a:t> APP</a:t>
            </a:r>
            <a:r>
              <a:rPr lang="zh-CN" altLang="en-US" sz="2600" b="1" dirty="0" smtClean="0">
                <a:solidFill>
                  <a:srgbClr val="F8F8F8"/>
                </a:solidFill>
                <a:latin typeface="微软雅黑" pitchFamily="34" charset="-122"/>
                <a:ea typeface="微软雅黑" pitchFamily="34" charset="-122"/>
              </a:rPr>
              <a:t>服务框架</a:t>
            </a:r>
            <a:endParaRPr lang="zh-CN" altLang="en-US" sz="2800" dirty="0" smtClean="0">
              <a:solidFill>
                <a:srgbClr val="F8F8F8"/>
              </a:solidFill>
              <a:latin typeface="华文行楷" panose="02010800040101010101" pitchFamily="2" charset="-122"/>
              <a:ea typeface="华文行楷" panose="02010800040101010101" pitchFamily="2" charset="-122"/>
            </a:endParaRPr>
          </a:p>
        </p:txBody>
      </p:sp>
      <p:sp>
        <p:nvSpPr>
          <p:cNvPr id="5" name="灯片编号占位符 1"/>
          <p:cNvSpPr>
            <a:spLocks noGrp="1"/>
          </p:cNvSpPr>
          <p:nvPr>
            <p:ph type="sldNum" sz="quarter" idx="12"/>
          </p:nvPr>
        </p:nvSpPr>
        <p:spPr>
          <a:xfrm>
            <a:off x="3518520" y="4860856"/>
            <a:ext cx="2133600" cy="357188"/>
          </a:xfrm>
        </p:spPr>
        <p:txBody>
          <a:bodyPr/>
          <a:lstStyle/>
          <a:p>
            <a:pPr algn="ctr">
              <a:defRPr/>
            </a:pPr>
            <a:fld id="{ECEAD1FB-0249-4071-B000-5D78FC0B32AF}" type="slidenum">
              <a:rPr lang="en-US" altLang="zh-CN" sz="1000" smtClean="0">
                <a:solidFill>
                  <a:schemeClr val="bg2"/>
                </a:solidFill>
              </a:rPr>
              <a:pPr algn="ctr">
                <a:defRPr/>
              </a:pPr>
              <a:t>31</a:t>
            </a:fld>
            <a:endParaRPr lang="en-US" altLang="zh-CN" sz="1000" dirty="0">
              <a:solidFill>
                <a:schemeClr val="bg2"/>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a:extLst>
              <a:ext uri="{FF2B5EF4-FFF2-40B4-BE49-F238E27FC236}"/>
            </a:extLst>
          </p:cNvPr>
          <p:cNvSpPr>
            <a:spLocks/>
          </p:cNvSpPr>
          <p:nvPr/>
        </p:nvSpPr>
        <p:spPr bwMode="auto">
          <a:xfrm>
            <a:off x="2632583" y="1563638"/>
            <a:ext cx="1867409" cy="2934919"/>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9" name="Freeform 25">
            <a:extLst>
              <a:ext uri="{FF2B5EF4-FFF2-40B4-BE49-F238E27FC236}"/>
            </a:extLst>
          </p:cNvPr>
          <p:cNvSpPr>
            <a:spLocks/>
          </p:cNvSpPr>
          <p:nvPr/>
        </p:nvSpPr>
        <p:spPr bwMode="auto">
          <a:xfrm>
            <a:off x="2632583" y="1923678"/>
            <a:ext cx="403349" cy="47531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6152" name="矩形 9"/>
          <p:cNvSpPr>
            <a:spLocks noChangeArrowheads="1"/>
          </p:cNvSpPr>
          <p:nvPr/>
        </p:nvSpPr>
        <p:spPr bwMode="auto">
          <a:xfrm>
            <a:off x="2642145" y="1984641"/>
            <a:ext cx="40334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dirty="0" smtClean="0">
                <a:latin typeface="楷体" pitchFamily="49" charset="-122"/>
                <a:ea typeface="楷体" pitchFamily="49" charset="-122"/>
              </a:rPr>
              <a:t>4.2</a:t>
            </a:r>
            <a:endParaRPr lang="zh-CN" altLang="en-US" sz="2000" dirty="0">
              <a:latin typeface="楷体" pitchFamily="49" charset="-122"/>
              <a:ea typeface="楷体" pitchFamily="49" charset="-122"/>
            </a:endParaRPr>
          </a:p>
        </p:txBody>
      </p:sp>
      <p:sp>
        <p:nvSpPr>
          <p:cNvPr id="6153" name="TextBox 48"/>
          <p:cNvSpPr txBox="1">
            <a:spLocks noChangeArrowheads="1"/>
          </p:cNvSpPr>
          <p:nvPr/>
        </p:nvSpPr>
        <p:spPr bwMode="auto">
          <a:xfrm>
            <a:off x="2928470" y="2465454"/>
            <a:ext cx="1395529" cy="20352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dirty="0">
                <a:latin typeface="楷体" pitchFamily="49" charset="-122"/>
                <a:ea typeface="楷体" pitchFamily="49" charset="-122"/>
                <a:cs typeface="方正兰亭纤黑简体"/>
              </a:rPr>
              <a:t>持有人信息</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a:latin typeface="楷体" pitchFamily="49" charset="-122"/>
                <a:ea typeface="楷体" pitchFamily="49" charset="-122"/>
                <a:cs typeface="方正兰亭纤黑简体"/>
              </a:rPr>
              <a:t>我的持仓</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a:latin typeface="楷体" pitchFamily="49" charset="-122"/>
                <a:ea typeface="楷体" pitchFamily="49" charset="-122"/>
                <a:cs typeface="方正兰亭纤黑简体"/>
              </a:rPr>
              <a:t>资产变动</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a:latin typeface="楷体" pitchFamily="49" charset="-122"/>
                <a:ea typeface="楷体" pitchFamily="49" charset="-122"/>
                <a:cs typeface="方正兰亭纤黑简体"/>
              </a:rPr>
              <a:t>新股中签</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200" dirty="0">
              <a:latin typeface="楷体" pitchFamily="49" charset="-122"/>
              <a:ea typeface="楷体" pitchFamily="49" charset="-122"/>
              <a:cs typeface="方正兰亭纤黑简体"/>
            </a:endParaRPr>
          </a:p>
          <a:p>
            <a:pPr algn="just" eaLnBrk="1" hangingPunct="1">
              <a:lnSpc>
                <a:spcPts val="1738"/>
              </a:lnSpc>
            </a:pPr>
            <a:endParaRPr lang="en-US" altLang="zh-CN" sz="1200" dirty="0">
              <a:latin typeface="楷体" pitchFamily="49" charset="-122"/>
              <a:ea typeface="楷体" pitchFamily="49" charset="-122"/>
              <a:cs typeface="方正兰亭纤黑简体"/>
            </a:endParaRPr>
          </a:p>
        </p:txBody>
      </p:sp>
      <p:sp>
        <p:nvSpPr>
          <p:cNvPr id="6154" name="TextBox 49"/>
          <p:cNvSpPr txBox="1">
            <a:spLocks noChangeArrowheads="1"/>
          </p:cNvSpPr>
          <p:nvPr/>
        </p:nvSpPr>
        <p:spPr bwMode="auto">
          <a:xfrm>
            <a:off x="2990549" y="1933507"/>
            <a:ext cx="1227209" cy="435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latin typeface="楷体" pitchFamily="49" charset="-122"/>
                <a:ea typeface="楷体" pitchFamily="49" charset="-122"/>
                <a:cs typeface="方正兰亭准黑_GBK"/>
              </a:rPr>
              <a:t>信息查询</a:t>
            </a:r>
          </a:p>
        </p:txBody>
      </p:sp>
      <p:sp>
        <p:nvSpPr>
          <p:cNvPr id="13" name="Freeform 5">
            <a:extLst>
              <a:ext uri="{FF2B5EF4-FFF2-40B4-BE49-F238E27FC236}"/>
            </a:extLst>
          </p:cNvPr>
          <p:cNvSpPr>
            <a:spLocks/>
          </p:cNvSpPr>
          <p:nvPr/>
        </p:nvSpPr>
        <p:spPr bwMode="auto">
          <a:xfrm>
            <a:off x="4794225" y="1563638"/>
            <a:ext cx="1866007" cy="2934919"/>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14" name="Freeform 25">
            <a:extLst>
              <a:ext uri="{FF2B5EF4-FFF2-40B4-BE49-F238E27FC236}"/>
            </a:extLst>
          </p:cNvPr>
          <p:cNvSpPr>
            <a:spLocks/>
          </p:cNvSpPr>
          <p:nvPr/>
        </p:nvSpPr>
        <p:spPr bwMode="auto">
          <a:xfrm>
            <a:off x="4794225" y="1923678"/>
            <a:ext cx="403349" cy="47531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lumMod val="50000"/>
            </a:schemeClr>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6157" name="矩形 14"/>
          <p:cNvSpPr>
            <a:spLocks noChangeArrowheads="1"/>
          </p:cNvSpPr>
          <p:nvPr/>
        </p:nvSpPr>
        <p:spPr bwMode="auto">
          <a:xfrm>
            <a:off x="4783758" y="1997115"/>
            <a:ext cx="42984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dirty="0" smtClean="0">
                <a:latin typeface="楷体" pitchFamily="49" charset="-122"/>
                <a:ea typeface="楷体" pitchFamily="49" charset="-122"/>
              </a:rPr>
              <a:t>4.3</a:t>
            </a:r>
            <a:endParaRPr lang="zh-CN" altLang="en-US" sz="2000" dirty="0">
              <a:latin typeface="楷体" pitchFamily="49" charset="-122"/>
              <a:ea typeface="楷体" pitchFamily="49" charset="-122"/>
            </a:endParaRPr>
          </a:p>
        </p:txBody>
      </p:sp>
      <p:sp>
        <p:nvSpPr>
          <p:cNvPr id="6158" name="TextBox 53"/>
          <p:cNvSpPr txBox="1">
            <a:spLocks noChangeArrowheads="1"/>
          </p:cNvSpPr>
          <p:nvPr/>
        </p:nvSpPr>
        <p:spPr bwMode="auto">
          <a:xfrm>
            <a:off x="5114220" y="2465454"/>
            <a:ext cx="1395528" cy="1396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dirty="0">
                <a:latin typeface="楷体" pitchFamily="49" charset="-122"/>
                <a:ea typeface="楷体" pitchFamily="49" charset="-122"/>
                <a:cs typeface="方正兰亭纤黑简体"/>
              </a:rPr>
              <a:t>业务预约</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a:latin typeface="楷体" pitchFamily="49" charset="-122"/>
                <a:ea typeface="楷体" pitchFamily="49" charset="-122"/>
                <a:cs typeface="方正兰亭纤黑简体"/>
              </a:rPr>
              <a:t>业务培训</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a:latin typeface="楷体" pitchFamily="49" charset="-122"/>
                <a:ea typeface="楷体" pitchFamily="49" charset="-122"/>
                <a:cs typeface="方正兰亭纤黑简体"/>
              </a:rPr>
              <a:t>业务预填单</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200" b="1" dirty="0">
              <a:latin typeface="楷体" pitchFamily="49" charset="-122"/>
              <a:ea typeface="楷体" pitchFamily="49" charset="-122"/>
              <a:cs typeface="方正兰亭纤黑简体"/>
            </a:endParaRPr>
          </a:p>
        </p:txBody>
      </p:sp>
      <p:sp>
        <p:nvSpPr>
          <p:cNvPr id="6159" name="TextBox 54"/>
          <p:cNvSpPr txBox="1">
            <a:spLocks noChangeArrowheads="1"/>
          </p:cNvSpPr>
          <p:nvPr/>
        </p:nvSpPr>
        <p:spPr bwMode="auto">
          <a:xfrm>
            <a:off x="5152191" y="1923678"/>
            <a:ext cx="1227209" cy="435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latin typeface="楷体" pitchFamily="49" charset="-122"/>
                <a:ea typeface="楷体" pitchFamily="49" charset="-122"/>
                <a:cs typeface="方正兰亭准黑_GBK"/>
              </a:rPr>
              <a:t>业务辅助</a:t>
            </a:r>
          </a:p>
        </p:txBody>
      </p:sp>
      <p:sp>
        <p:nvSpPr>
          <p:cNvPr id="18" name="Freeform 5">
            <a:extLst>
              <a:ext uri="{FF2B5EF4-FFF2-40B4-BE49-F238E27FC236}"/>
            </a:extLst>
          </p:cNvPr>
          <p:cNvSpPr>
            <a:spLocks/>
          </p:cNvSpPr>
          <p:nvPr/>
        </p:nvSpPr>
        <p:spPr bwMode="auto">
          <a:xfrm>
            <a:off x="6954465" y="1563638"/>
            <a:ext cx="1866007" cy="2934919"/>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19" name="Freeform 25">
            <a:extLst>
              <a:ext uri="{FF2B5EF4-FFF2-40B4-BE49-F238E27FC236}"/>
            </a:extLst>
          </p:cNvPr>
          <p:cNvSpPr>
            <a:spLocks/>
          </p:cNvSpPr>
          <p:nvPr/>
        </p:nvSpPr>
        <p:spPr bwMode="auto">
          <a:xfrm>
            <a:off x="6954465" y="1890197"/>
            <a:ext cx="403349" cy="47531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6162" name="矩形 19"/>
          <p:cNvSpPr>
            <a:spLocks noChangeArrowheads="1"/>
          </p:cNvSpPr>
          <p:nvPr/>
        </p:nvSpPr>
        <p:spPr bwMode="auto">
          <a:xfrm>
            <a:off x="6948264" y="1975941"/>
            <a:ext cx="3901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dirty="0" smtClean="0">
                <a:latin typeface="楷体" pitchFamily="49" charset="-122"/>
                <a:ea typeface="楷体" pitchFamily="49" charset="-122"/>
              </a:rPr>
              <a:t>4.4</a:t>
            </a:r>
            <a:endParaRPr lang="zh-CN" altLang="en-US" sz="2000" dirty="0">
              <a:latin typeface="楷体" pitchFamily="49" charset="-122"/>
              <a:ea typeface="楷体" pitchFamily="49" charset="-122"/>
            </a:endParaRPr>
          </a:p>
        </p:txBody>
      </p:sp>
      <p:sp>
        <p:nvSpPr>
          <p:cNvPr id="6163" name="TextBox 58"/>
          <p:cNvSpPr txBox="1">
            <a:spLocks noChangeArrowheads="1"/>
          </p:cNvSpPr>
          <p:nvPr/>
        </p:nvSpPr>
        <p:spPr bwMode="auto">
          <a:xfrm>
            <a:off x="7236297" y="2465454"/>
            <a:ext cx="1795933" cy="12131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dirty="0">
                <a:latin typeface="楷体" pitchFamily="49" charset="-122"/>
                <a:ea typeface="楷体" pitchFamily="49" charset="-122"/>
                <a:cs typeface="方正兰亭纤黑简体"/>
              </a:rPr>
              <a:t>智能客服</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smtClean="0">
                <a:latin typeface="楷体" pitchFamily="49" charset="-122"/>
                <a:ea typeface="楷体" pitchFamily="49" charset="-122"/>
                <a:cs typeface="方正兰亭纤黑简体"/>
              </a:rPr>
              <a:t>动态</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a:latin typeface="楷体" pitchFamily="49" charset="-122"/>
                <a:ea typeface="楷体" pitchFamily="49" charset="-122"/>
                <a:cs typeface="方正兰亭纤黑简体"/>
              </a:rPr>
              <a:t>消息及其他功能</a:t>
            </a:r>
            <a:endParaRPr lang="en-US" altLang="zh-CN" sz="1600" b="1" dirty="0">
              <a:latin typeface="楷体" pitchFamily="49" charset="-122"/>
              <a:ea typeface="楷体" pitchFamily="49" charset="-122"/>
              <a:cs typeface="方正兰亭纤黑简体"/>
            </a:endParaRPr>
          </a:p>
        </p:txBody>
      </p:sp>
      <p:sp>
        <p:nvSpPr>
          <p:cNvPr id="6164" name="TextBox 59"/>
          <p:cNvSpPr txBox="1">
            <a:spLocks noChangeArrowheads="1"/>
          </p:cNvSpPr>
          <p:nvPr/>
        </p:nvSpPr>
        <p:spPr bwMode="auto">
          <a:xfrm>
            <a:off x="7312430" y="1923678"/>
            <a:ext cx="1227209" cy="435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latin typeface="楷体" pitchFamily="49" charset="-122"/>
                <a:ea typeface="楷体" pitchFamily="49" charset="-122"/>
                <a:cs typeface="方正兰亭准黑_GBK"/>
              </a:rPr>
              <a:t>互动交流</a:t>
            </a:r>
          </a:p>
        </p:txBody>
      </p:sp>
      <p:sp>
        <p:nvSpPr>
          <p:cNvPr id="21" name="Rectangle 5"/>
          <p:cNvSpPr>
            <a:spLocks noChangeArrowheads="1"/>
          </p:cNvSpPr>
          <p:nvPr/>
        </p:nvSpPr>
        <p:spPr bwMode="auto">
          <a:xfrm>
            <a:off x="675704"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a:t>
            </a:r>
            <a:r>
              <a:rPr lang="zh-CN" altLang="en-US" sz="2600" b="1" dirty="0">
                <a:solidFill>
                  <a:schemeClr val="bg1"/>
                </a:solidFill>
                <a:latin typeface="微软雅黑" pitchFamily="34" charset="-122"/>
                <a:ea typeface="微软雅黑" pitchFamily="34" charset="-122"/>
              </a:rPr>
              <a:t>第四</a:t>
            </a:r>
            <a:r>
              <a:rPr lang="zh-CN" altLang="en-US" sz="2600" b="1" dirty="0" smtClean="0">
                <a:solidFill>
                  <a:schemeClr val="bg1"/>
                </a:solidFill>
                <a:latin typeface="微软雅黑" pitchFamily="34" charset="-122"/>
                <a:ea typeface="微软雅黑" pitchFamily="34" charset="-122"/>
              </a:rPr>
              <a:t>章 中国结算</a:t>
            </a:r>
            <a:r>
              <a:rPr lang="en-US" altLang="zh-CN" sz="2600" b="1" dirty="0" smtClean="0">
                <a:solidFill>
                  <a:schemeClr val="bg1"/>
                </a:solidFill>
                <a:latin typeface="微软雅黑" pitchFamily="34" charset="-122"/>
                <a:ea typeface="微软雅黑" pitchFamily="34" charset="-122"/>
              </a:rPr>
              <a:t>APP</a:t>
            </a:r>
            <a:r>
              <a:rPr lang="zh-CN" altLang="en-US" sz="2600" b="1" dirty="0">
                <a:solidFill>
                  <a:schemeClr val="bg1"/>
                </a:solidFill>
                <a:latin typeface="微软雅黑" pitchFamily="34" charset="-122"/>
                <a:ea typeface="微软雅黑" pitchFamily="34" charset="-122"/>
              </a:rPr>
              <a:t>功能模块推介</a:t>
            </a:r>
          </a:p>
        </p:txBody>
      </p:sp>
      <p:sp>
        <p:nvSpPr>
          <p:cNvPr id="22"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本章框架</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2" name="灯片编号占位符 1"/>
          <p:cNvSpPr>
            <a:spLocks noGrp="1"/>
          </p:cNvSpPr>
          <p:nvPr>
            <p:ph type="sldNum" sz="quarter" idx="12"/>
          </p:nvPr>
        </p:nvSpPr>
        <p:spPr>
          <a:xfrm>
            <a:off x="3518520" y="4878858"/>
            <a:ext cx="2133600" cy="357188"/>
          </a:xfrm>
        </p:spPr>
        <p:txBody>
          <a:bodyPr/>
          <a:lstStyle/>
          <a:p>
            <a:pPr algn="ctr">
              <a:defRPr/>
            </a:pPr>
            <a:fld id="{ECEAD1FB-0249-4071-B000-5D78FC0B32AF}" type="slidenum">
              <a:rPr lang="en-US" altLang="zh-CN" sz="1000" smtClean="0">
                <a:solidFill>
                  <a:schemeClr val="bg2"/>
                </a:solidFill>
              </a:rPr>
              <a:pPr algn="ctr">
                <a:defRPr/>
              </a:pPr>
              <a:t>32</a:t>
            </a:fld>
            <a:endParaRPr lang="en-US" altLang="zh-CN" sz="1000" dirty="0">
              <a:solidFill>
                <a:schemeClr val="bg2"/>
              </a:solidFill>
            </a:endParaRPr>
          </a:p>
        </p:txBody>
      </p:sp>
      <p:sp>
        <p:nvSpPr>
          <p:cNvPr id="23" name="Freeform 5">
            <a:extLst>
              <a:ext uri="{FF2B5EF4-FFF2-40B4-BE49-F238E27FC236}"/>
            </a:extLst>
          </p:cNvPr>
          <p:cNvSpPr>
            <a:spLocks/>
          </p:cNvSpPr>
          <p:nvPr/>
        </p:nvSpPr>
        <p:spPr bwMode="auto">
          <a:xfrm>
            <a:off x="473232" y="1563637"/>
            <a:ext cx="1866520" cy="2934919"/>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24" name="Freeform 25">
            <a:extLst>
              <a:ext uri="{FF2B5EF4-FFF2-40B4-BE49-F238E27FC236}"/>
            </a:extLst>
          </p:cNvPr>
          <p:cNvSpPr>
            <a:spLocks/>
          </p:cNvSpPr>
          <p:nvPr/>
        </p:nvSpPr>
        <p:spPr bwMode="auto">
          <a:xfrm>
            <a:off x="477307" y="1923678"/>
            <a:ext cx="403349" cy="47531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25" name="矩形 9"/>
          <p:cNvSpPr>
            <a:spLocks noChangeArrowheads="1"/>
          </p:cNvSpPr>
          <p:nvPr/>
        </p:nvSpPr>
        <p:spPr bwMode="auto">
          <a:xfrm>
            <a:off x="475703" y="1984641"/>
            <a:ext cx="40334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dirty="0" smtClean="0">
                <a:latin typeface="楷体" pitchFamily="49" charset="-122"/>
                <a:ea typeface="楷体" pitchFamily="49" charset="-122"/>
              </a:rPr>
              <a:t>4.1</a:t>
            </a:r>
            <a:endParaRPr lang="zh-CN" altLang="en-US" sz="2000" dirty="0">
              <a:latin typeface="楷体" pitchFamily="49" charset="-122"/>
              <a:ea typeface="楷体" pitchFamily="49" charset="-122"/>
            </a:endParaRPr>
          </a:p>
        </p:txBody>
      </p:sp>
      <p:sp>
        <p:nvSpPr>
          <p:cNvPr id="26" name="TextBox 48"/>
          <p:cNvSpPr txBox="1">
            <a:spLocks noChangeArrowheads="1"/>
          </p:cNvSpPr>
          <p:nvPr/>
        </p:nvSpPr>
        <p:spPr bwMode="auto">
          <a:xfrm>
            <a:off x="773194" y="2465454"/>
            <a:ext cx="1395528" cy="1649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dirty="0" smtClean="0">
                <a:latin typeface="楷体" pitchFamily="49" charset="-122"/>
                <a:ea typeface="楷体" pitchFamily="49" charset="-122"/>
                <a:cs typeface="方正兰亭纤黑简体"/>
              </a:rPr>
              <a:t>认证类型</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a:latin typeface="楷体" pitchFamily="49" charset="-122"/>
              <a:ea typeface="楷体" pitchFamily="49" charset="-122"/>
              <a:cs typeface="方正兰亭纤黑简体"/>
            </a:endParaRPr>
          </a:p>
          <a:p>
            <a:pPr algn="just" eaLnBrk="1" hangingPunct="1">
              <a:lnSpc>
                <a:spcPts val="1738"/>
              </a:lnSpc>
            </a:pPr>
            <a:r>
              <a:rPr lang="zh-CN" altLang="en-US" sz="1600" b="1" dirty="0" smtClean="0">
                <a:latin typeface="楷体" pitchFamily="49" charset="-122"/>
                <a:ea typeface="楷体" pitchFamily="49" charset="-122"/>
                <a:cs typeface="方正兰亭纤黑简体"/>
              </a:rPr>
              <a:t>发行人认证</a:t>
            </a:r>
            <a:endParaRPr lang="en-US" altLang="zh-CN" sz="1600" b="1" dirty="0">
              <a:latin typeface="楷体" pitchFamily="49" charset="-122"/>
              <a:ea typeface="楷体" pitchFamily="49" charset="-122"/>
              <a:cs typeface="方正兰亭纤黑简体"/>
            </a:endParaRPr>
          </a:p>
          <a:p>
            <a:pPr algn="just" eaLnBrk="1" hangingPunct="1">
              <a:lnSpc>
                <a:spcPts val="1738"/>
              </a:lnSpc>
            </a:pPr>
            <a:endParaRPr lang="en-US" altLang="zh-CN" sz="1600" b="1" dirty="0" smtClean="0">
              <a:latin typeface="楷体" pitchFamily="49" charset="-122"/>
              <a:ea typeface="楷体" pitchFamily="49" charset="-122"/>
              <a:cs typeface="方正兰亭纤黑简体"/>
            </a:endParaRPr>
          </a:p>
          <a:p>
            <a:pPr algn="just" eaLnBrk="1" hangingPunct="1">
              <a:lnSpc>
                <a:spcPts val="1738"/>
              </a:lnSpc>
            </a:pPr>
            <a:r>
              <a:rPr lang="zh-CN" altLang="en-US" sz="1600" b="1" dirty="0" smtClean="0">
                <a:latin typeface="楷体" pitchFamily="49" charset="-122"/>
                <a:ea typeface="楷体" pitchFamily="49" charset="-122"/>
                <a:cs typeface="方正兰亭纤黑简体"/>
              </a:rPr>
              <a:t>赋权功能</a:t>
            </a:r>
            <a:endParaRPr lang="en-US" altLang="zh-CN" sz="1600" b="1" dirty="0" smtClean="0">
              <a:latin typeface="楷体" pitchFamily="49" charset="-122"/>
              <a:ea typeface="楷体" pitchFamily="49" charset="-122"/>
              <a:cs typeface="方正兰亭纤黑简体"/>
            </a:endParaRPr>
          </a:p>
          <a:p>
            <a:pPr algn="just" eaLnBrk="1" hangingPunct="1">
              <a:lnSpc>
                <a:spcPts val="1738"/>
              </a:lnSpc>
            </a:pPr>
            <a:endParaRPr lang="en-US" altLang="zh-CN" sz="1200" dirty="0">
              <a:latin typeface="楷体" pitchFamily="49" charset="-122"/>
              <a:ea typeface="楷体" pitchFamily="49" charset="-122"/>
              <a:cs typeface="方正兰亭纤黑简体"/>
            </a:endParaRPr>
          </a:p>
          <a:p>
            <a:pPr algn="just" eaLnBrk="1" hangingPunct="1">
              <a:lnSpc>
                <a:spcPts val="1738"/>
              </a:lnSpc>
            </a:pPr>
            <a:endParaRPr lang="en-US" altLang="zh-CN" sz="1200" dirty="0">
              <a:latin typeface="楷体" pitchFamily="49" charset="-122"/>
              <a:ea typeface="楷体" pitchFamily="49" charset="-122"/>
              <a:cs typeface="方正兰亭纤黑简体"/>
            </a:endParaRPr>
          </a:p>
        </p:txBody>
      </p:sp>
      <p:sp>
        <p:nvSpPr>
          <p:cNvPr id="27" name="TextBox 49"/>
          <p:cNvSpPr txBox="1">
            <a:spLocks noChangeArrowheads="1"/>
          </p:cNvSpPr>
          <p:nvPr/>
        </p:nvSpPr>
        <p:spPr bwMode="auto">
          <a:xfrm>
            <a:off x="787162" y="1933507"/>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smtClean="0">
                <a:latin typeface="楷体" pitchFamily="49" charset="-122"/>
                <a:ea typeface="楷体" pitchFamily="49" charset="-122"/>
                <a:cs typeface="方正兰亭准黑_GBK"/>
              </a:rPr>
              <a:t>认证介绍</a:t>
            </a:r>
            <a:endParaRPr lang="zh-CN" altLang="en-US" sz="2100" dirty="0">
              <a:latin typeface="楷体" pitchFamily="49" charset="-122"/>
              <a:ea typeface="楷体" pitchFamily="49" charset="-122"/>
              <a:cs typeface="方正兰亭准黑_GBK"/>
            </a:endParaRPr>
          </a:p>
        </p:txBody>
      </p:sp>
    </p:spTree>
    <p:extLst>
      <p:ext uri="{BB962C8B-B14F-4D97-AF65-F5344CB8AC3E}">
        <p14:creationId xmlns:p14="http://schemas.microsoft.com/office/powerpoint/2010/main" xmlns="" val="10168356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9"/>
          <p:cNvSpPr>
            <a:spLocks noChangeArrowheads="1"/>
          </p:cNvSpPr>
          <p:nvPr/>
        </p:nvSpPr>
        <p:spPr bwMode="auto">
          <a:xfrm>
            <a:off x="1095376" y="2330054"/>
            <a:ext cx="4349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01</a:t>
            </a:r>
            <a:endParaRPr lang="zh-CN" altLang="en-US" sz="2000">
              <a:solidFill>
                <a:schemeClr val="bg1"/>
              </a:solidFill>
              <a:latin typeface="微软雅黑" pitchFamily="34" charset="-122"/>
              <a:ea typeface="微软雅黑" pitchFamily="34" charset="-122"/>
            </a:endParaRPr>
          </a:p>
        </p:txBody>
      </p:sp>
      <p:sp>
        <p:nvSpPr>
          <p:cNvPr id="7171" name="TextBox 48"/>
          <p:cNvSpPr txBox="1">
            <a:spLocks noChangeArrowheads="1"/>
          </p:cNvSpPr>
          <p:nvPr/>
        </p:nvSpPr>
        <p:spPr bwMode="auto">
          <a:xfrm>
            <a:off x="1435100" y="2793207"/>
            <a:ext cx="1504950" cy="208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持有人信息</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我的持仓</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资产变动</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新股中签</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p:txBody>
      </p:sp>
      <p:sp>
        <p:nvSpPr>
          <p:cNvPr id="7172" name="TextBox 49"/>
          <p:cNvSpPr txBox="1">
            <a:spLocks noChangeArrowheads="1"/>
          </p:cNvSpPr>
          <p:nvPr/>
        </p:nvSpPr>
        <p:spPr bwMode="auto">
          <a:xfrm>
            <a:off x="1502047" y="2277667"/>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cs typeface="方正兰亭准黑_GBK"/>
              </a:rPr>
              <a:t>信息查询</a:t>
            </a:r>
          </a:p>
        </p:txBody>
      </p:sp>
      <p:sp>
        <p:nvSpPr>
          <p:cNvPr id="7173" name="矩形 14"/>
          <p:cNvSpPr>
            <a:spLocks noChangeArrowheads="1"/>
          </p:cNvSpPr>
          <p:nvPr/>
        </p:nvSpPr>
        <p:spPr bwMode="auto">
          <a:xfrm>
            <a:off x="3452813" y="2313385"/>
            <a:ext cx="4635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rgbClr val="FFFFFF"/>
                </a:solidFill>
                <a:latin typeface="微软雅黑" pitchFamily="34" charset="-122"/>
                <a:ea typeface="微软雅黑" pitchFamily="34" charset="-122"/>
              </a:rPr>
              <a:t>02</a:t>
            </a:r>
            <a:endParaRPr lang="zh-CN" altLang="en-US" sz="2000">
              <a:solidFill>
                <a:srgbClr val="FFFFFF"/>
              </a:solidFill>
              <a:latin typeface="微软雅黑" pitchFamily="34" charset="-122"/>
              <a:ea typeface="微软雅黑" pitchFamily="34" charset="-122"/>
            </a:endParaRPr>
          </a:p>
        </p:txBody>
      </p:sp>
      <p:sp>
        <p:nvSpPr>
          <p:cNvPr id="7174" name="TextBox 53"/>
          <p:cNvSpPr txBox="1">
            <a:spLocks noChangeArrowheads="1"/>
          </p:cNvSpPr>
          <p:nvPr/>
        </p:nvSpPr>
        <p:spPr bwMode="auto">
          <a:xfrm>
            <a:off x="38354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业务预约</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业务培训</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业务预填单</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b="1">
              <a:solidFill>
                <a:srgbClr val="FFFFFF"/>
              </a:solidFill>
              <a:latin typeface="微软雅黑" pitchFamily="34" charset="-122"/>
              <a:ea typeface="微软雅黑" pitchFamily="34" charset="-122"/>
              <a:cs typeface="方正兰亭纤黑简体"/>
            </a:endParaRPr>
          </a:p>
        </p:txBody>
      </p:sp>
      <p:sp>
        <p:nvSpPr>
          <p:cNvPr id="7175" name="TextBox 54"/>
          <p:cNvSpPr txBox="1">
            <a:spLocks noChangeArrowheads="1"/>
          </p:cNvSpPr>
          <p:nvPr/>
        </p:nvSpPr>
        <p:spPr bwMode="auto">
          <a:xfrm>
            <a:off x="3902347" y="2277666"/>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业务辅助</a:t>
            </a:r>
          </a:p>
        </p:txBody>
      </p:sp>
      <p:sp>
        <p:nvSpPr>
          <p:cNvPr id="7176" name="矩形 19"/>
          <p:cNvSpPr>
            <a:spLocks noChangeArrowheads="1"/>
          </p:cNvSpPr>
          <p:nvPr/>
        </p:nvSpPr>
        <p:spPr bwMode="auto">
          <a:xfrm>
            <a:off x="5881689" y="2313385"/>
            <a:ext cx="4206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03</a:t>
            </a:r>
            <a:endParaRPr lang="zh-CN" altLang="en-US" sz="2000">
              <a:solidFill>
                <a:schemeClr val="bg1"/>
              </a:solidFill>
              <a:latin typeface="微软雅黑" pitchFamily="34" charset="-122"/>
              <a:ea typeface="微软雅黑" pitchFamily="34" charset="-122"/>
            </a:endParaRPr>
          </a:p>
        </p:txBody>
      </p:sp>
      <p:sp>
        <p:nvSpPr>
          <p:cNvPr id="7178" name="TextBox 59"/>
          <p:cNvSpPr txBox="1">
            <a:spLocks noChangeArrowheads="1"/>
          </p:cNvSpPr>
          <p:nvPr/>
        </p:nvSpPr>
        <p:spPr bwMode="auto">
          <a:xfrm>
            <a:off x="6302647" y="2290763"/>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互动交流</a:t>
            </a:r>
          </a:p>
        </p:txBody>
      </p:sp>
      <p:sp>
        <p:nvSpPr>
          <p:cNvPr id="7181" name="TextBox 33"/>
          <p:cNvSpPr txBox="1">
            <a:spLocks noChangeArrowheads="1"/>
          </p:cNvSpPr>
          <p:nvPr/>
        </p:nvSpPr>
        <p:spPr bwMode="auto">
          <a:xfrm>
            <a:off x="676276" y="676275"/>
            <a:ext cx="720809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smtClean="0">
                <a:solidFill>
                  <a:schemeClr val="tx2"/>
                </a:solidFill>
                <a:latin typeface="楷体" pitchFamily="49" charset="-122"/>
                <a:ea typeface="楷体" pitchFamily="49" charset="-122"/>
              </a:rPr>
              <a:t>认证类型：进行相应类型认，解锁对应功能使用权限</a:t>
            </a:r>
            <a:endParaRPr lang="zh-CN" altLang="en-US" sz="2000" b="1" dirty="0">
              <a:solidFill>
                <a:schemeClr val="tx2"/>
              </a:solidFill>
              <a:latin typeface="楷体" pitchFamily="49" charset="-122"/>
              <a:ea typeface="楷体" pitchFamily="49" charset="-122"/>
            </a:endParaRPr>
          </a:p>
        </p:txBody>
      </p:sp>
      <p:grpSp>
        <p:nvGrpSpPr>
          <p:cNvPr id="3" name="组合 1"/>
          <p:cNvGrpSpPr>
            <a:grpSpLocks/>
          </p:cNvGrpSpPr>
          <p:nvPr/>
        </p:nvGrpSpPr>
        <p:grpSpPr bwMode="auto">
          <a:xfrm>
            <a:off x="4506915" y="1491630"/>
            <a:ext cx="3881510" cy="2162235"/>
            <a:chOff x="4506913" y="1779588"/>
            <a:chExt cx="6257925" cy="2882980"/>
          </a:xfrm>
        </p:grpSpPr>
        <p:sp>
          <p:nvSpPr>
            <p:cNvPr id="7185" name="TextBox 34"/>
            <p:cNvSpPr txBox="1">
              <a:spLocks noChangeArrowheads="1"/>
            </p:cNvSpPr>
            <p:nvPr/>
          </p:nvSpPr>
          <p:spPr bwMode="auto">
            <a:xfrm>
              <a:off x="4506913" y="1779588"/>
              <a:ext cx="6238875"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accent1"/>
                  </a:solidFill>
                  <a:latin typeface="楷体" pitchFamily="49" charset="-122"/>
                  <a:ea typeface="楷体" pitchFamily="49" charset="-122"/>
                </a:rPr>
                <a:t>实名认证</a:t>
              </a:r>
              <a:endParaRPr lang="zh-CN" altLang="en-US" sz="2000" b="1" dirty="0">
                <a:solidFill>
                  <a:schemeClr val="accent1"/>
                </a:solidFill>
                <a:latin typeface="楷体" pitchFamily="49" charset="-122"/>
                <a:ea typeface="楷体" pitchFamily="49" charset="-122"/>
              </a:endParaRPr>
            </a:p>
          </p:txBody>
        </p:sp>
        <p:sp>
          <p:nvSpPr>
            <p:cNvPr id="7186" name="TextBox 35"/>
            <p:cNvSpPr txBox="1">
              <a:spLocks noChangeArrowheads="1"/>
            </p:cNvSpPr>
            <p:nvPr/>
          </p:nvSpPr>
          <p:spPr bwMode="auto">
            <a:xfrm>
              <a:off x="4527550" y="2562225"/>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accent1"/>
                  </a:solidFill>
                  <a:latin typeface="楷体" pitchFamily="49" charset="-122"/>
                  <a:ea typeface="楷体" pitchFamily="49" charset="-122"/>
                </a:rPr>
                <a:t>股票投资者认证</a:t>
              </a:r>
              <a:endParaRPr lang="zh-CN" altLang="en-US" sz="2000" b="1" dirty="0">
                <a:solidFill>
                  <a:schemeClr val="accent1"/>
                </a:solidFill>
                <a:latin typeface="楷体" pitchFamily="49" charset="-122"/>
                <a:ea typeface="楷体" pitchFamily="49" charset="-122"/>
              </a:endParaRPr>
            </a:p>
          </p:txBody>
        </p:sp>
        <p:sp>
          <p:nvSpPr>
            <p:cNvPr id="7187" name="TextBox 36"/>
            <p:cNvSpPr txBox="1">
              <a:spLocks noChangeArrowheads="1"/>
            </p:cNvSpPr>
            <p:nvPr/>
          </p:nvSpPr>
          <p:spPr bwMode="auto">
            <a:xfrm>
              <a:off x="4527550" y="3344863"/>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accent1"/>
                  </a:solidFill>
                  <a:latin typeface="楷体" pitchFamily="49" charset="-122"/>
                  <a:ea typeface="楷体" pitchFamily="49" charset="-122"/>
                </a:rPr>
                <a:t>发行人角色认证</a:t>
              </a:r>
              <a:endParaRPr lang="zh-CN" altLang="en-US" sz="2000" b="1" dirty="0">
                <a:solidFill>
                  <a:schemeClr val="accent1"/>
                </a:solidFill>
                <a:latin typeface="楷体" pitchFamily="49" charset="-122"/>
                <a:ea typeface="楷体" pitchFamily="49" charset="-122"/>
              </a:endParaRPr>
            </a:p>
          </p:txBody>
        </p:sp>
        <p:sp>
          <p:nvSpPr>
            <p:cNvPr id="7188" name="TextBox 37"/>
            <p:cNvSpPr txBox="1">
              <a:spLocks noChangeArrowheads="1"/>
            </p:cNvSpPr>
            <p:nvPr/>
          </p:nvSpPr>
          <p:spPr bwMode="auto">
            <a:xfrm>
              <a:off x="4527550" y="4129088"/>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bg2"/>
                  </a:solidFill>
                  <a:latin typeface="楷体" pitchFamily="49" charset="-122"/>
                  <a:ea typeface="楷体" pitchFamily="49" charset="-122"/>
                </a:rPr>
                <a:t>基金投资者信息登记</a:t>
              </a:r>
              <a:endParaRPr lang="zh-CN" altLang="en-US" sz="2000" b="1" dirty="0">
                <a:solidFill>
                  <a:schemeClr val="bg2"/>
                </a:solidFill>
                <a:latin typeface="楷体" pitchFamily="49" charset="-122"/>
                <a:ea typeface="楷体" pitchFamily="49" charset="-122"/>
              </a:endParaRPr>
            </a:p>
          </p:txBody>
        </p:sp>
      </p:grpSp>
      <p:sp>
        <p:nvSpPr>
          <p:cNvPr id="28"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smtClean="0">
                <a:solidFill>
                  <a:schemeClr val="bg1"/>
                </a:solidFill>
                <a:latin typeface="微软雅黑" pitchFamily="34" charset="-122"/>
                <a:ea typeface="微软雅黑" pitchFamily="34" charset="-122"/>
              </a:rPr>
              <a:t> 4.1 </a:t>
            </a:r>
            <a:r>
              <a:rPr lang="zh-CN" altLang="en-US" sz="2600" b="1" dirty="0" smtClean="0">
                <a:solidFill>
                  <a:schemeClr val="bg1"/>
                </a:solidFill>
                <a:latin typeface="微软雅黑" pitchFamily="34" charset="-122"/>
                <a:ea typeface="微软雅黑" pitchFamily="34" charset="-122"/>
              </a:rPr>
              <a:t>认证介绍</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491880" y="4803998"/>
            <a:ext cx="2133600" cy="357188"/>
          </a:xfrm>
        </p:spPr>
        <p:txBody>
          <a:bodyPr/>
          <a:lstStyle/>
          <a:p>
            <a:pPr algn="ctr">
              <a:defRPr/>
            </a:pPr>
            <a:fld id="{ECEAD1FB-0249-4071-B000-5D78FC0B32AF}" type="slidenum">
              <a:rPr lang="en-US" altLang="zh-CN" sz="1000" smtClean="0">
                <a:solidFill>
                  <a:schemeClr val="bg2"/>
                </a:solidFill>
              </a:rPr>
              <a:pPr algn="ctr">
                <a:defRPr/>
              </a:pPr>
              <a:t>33</a:t>
            </a:fld>
            <a:endParaRPr lang="en-US" altLang="zh-CN" sz="1000" dirty="0">
              <a:solidFill>
                <a:schemeClr val="bg2"/>
              </a:solidFill>
            </a:endParaRPr>
          </a:p>
        </p:txBody>
      </p:sp>
      <p:grpSp>
        <p:nvGrpSpPr>
          <p:cNvPr id="5" name="组合 19"/>
          <p:cNvGrpSpPr>
            <a:grpSpLocks noChangeAspect="1"/>
          </p:cNvGrpSpPr>
          <p:nvPr/>
        </p:nvGrpSpPr>
        <p:grpSpPr bwMode="auto">
          <a:xfrm>
            <a:off x="1115616" y="1131590"/>
            <a:ext cx="1822450" cy="3384376"/>
            <a:chOff x="689476" y="713585"/>
            <a:chExt cx="1964812" cy="3970916"/>
          </a:xfrm>
        </p:grpSpPr>
        <p:grpSp>
          <p:nvGrpSpPr>
            <p:cNvPr id="6" name="组合 35"/>
            <p:cNvGrpSpPr>
              <a:grpSpLocks/>
            </p:cNvGrpSpPr>
            <p:nvPr/>
          </p:nvGrpSpPr>
          <p:grpSpPr bwMode="auto">
            <a:xfrm>
              <a:off x="689476" y="713585"/>
              <a:ext cx="1964812" cy="3970916"/>
              <a:chOff x="689476" y="713585"/>
              <a:chExt cx="1964812" cy="3970916"/>
            </a:xfrm>
          </p:grpSpPr>
          <p:grpSp>
            <p:nvGrpSpPr>
              <p:cNvPr id="7" name="组合 30"/>
              <p:cNvGrpSpPr>
                <a:grpSpLocks/>
              </p:cNvGrpSpPr>
              <p:nvPr/>
            </p:nvGrpSpPr>
            <p:grpSpPr bwMode="auto">
              <a:xfrm>
                <a:off x="689476" y="713585"/>
                <a:ext cx="1964812" cy="3970916"/>
                <a:chOff x="689476" y="713585"/>
                <a:chExt cx="1964812" cy="3970916"/>
              </a:xfrm>
            </p:grpSpPr>
            <p:pic>
              <p:nvPicPr>
                <p:cNvPr id="34"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1"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206879" y="1478899"/>
            <a:ext cx="1604994" cy="2614253"/>
          </a:xfrm>
          <a:prstGeom prst="rect">
            <a:avLst/>
          </a:prstGeom>
        </p:spPr>
      </p:pic>
    </p:spTree>
    <p:extLst>
      <p:ext uri="{BB962C8B-B14F-4D97-AF65-F5344CB8AC3E}">
        <p14:creationId xmlns:p14="http://schemas.microsoft.com/office/powerpoint/2010/main" xmlns="" val="18831838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9"/>
          <p:cNvSpPr>
            <a:spLocks noChangeArrowheads="1"/>
          </p:cNvSpPr>
          <p:nvPr/>
        </p:nvSpPr>
        <p:spPr bwMode="auto">
          <a:xfrm>
            <a:off x="1095376" y="2330054"/>
            <a:ext cx="4349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01</a:t>
            </a:r>
            <a:endParaRPr lang="zh-CN" altLang="en-US" sz="2000">
              <a:solidFill>
                <a:schemeClr val="bg1"/>
              </a:solidFill>
              <a:latin typeface="微软雅黑" pitchFamily="34" charset="-122"/>
              <a:ea typeface="微软雅黑" pitchFamily="34" charset="-122"/>
            </a:endParaRPr>
          </a:p>
        </p:txBody>
      </p:sp>
      <p:sp>
        <p:nvSpPr>
          <p:cNvPr id="7171" name="TextBox 48"/>
          <p:cNvSpPr txBox="1">
            <a:spLocks noChangeArrowheads="1"/>
          </p:cNvSpPr>
          <p:nvPr/>
        </p:nvSpPr>
        <p:spPr bwMode="auto">
          <a:xfrm>
            <a:off x="1435100" y="2793207"/>
            <a:ext cx="1504950" cy="208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持有人信息</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我的持仓</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资产变动</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新股中签</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p:txBody>
      </p:sp>
      <p:sp>
        <p:nvSpPr>
          <p:cNvPr id="7172" name="TextBox 49"/>
          <p:cNvSpPr txBox="1">
            <a:spLocks noChangeArrowheads="1"/>
          </p:cNvSpPr>
          <p:nvPr/>
        </p:nvSpPr>
        <p:spPr bwMode="auto">
          <a:xfrm>
            <a:off x="1502047" y="2277667"/>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cs typeface="方正兰亭准黑_GBK"/>
              </a:rPr>
              <a:t>信息查询</a:t>
            </a:r>
          </a:p>
        </p:txBody>
      </p:sp>
      <p:sp>
        <p:nvSpPr>
          <p:cNvPr id="7173" name="矩形 14"/>
          <p:cNvSpPr>
            <a:spLocks noChangeArrowheads="1"/>
          </p:cNvSpPr>
          <p:nvPr/>
        </p:nvSpPr>
        <p:spPr bwMode="auto">
          <a:xfrm>
            <a:off x="3452813" y="2313385"/>
            <a:ext cx="4635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rgbClr val="FFFFFF"/>
                </a:solidFill>
                <a:latin typeface="微软雅黑" pitchFamily="34" charset="-122"/>
                <a:ea typeface="微软雅黑" pitchFamily="34" charset="-122"/>
              </a:rPr>
              <a:t>02</a:t>
            </a:r>
            <a:endParaRPr lang="zh-CN" altLang="en-US" sz="2000">
              <a:solidFill>
                <a:srgbClr val="FFFFFF"/>
              </a:solidFill>
              <a:latin typeface="微软雅黑" pitchFamily="34" charset="-122"/>
              <a:ea typeface="微软雅黑" pitchFamily="34" charset="-122"/>
            </a:endParaRPr>
          </a:p>
        </p:txBody>
      </p:sp>
      <p:sp>
        <p:nvSpPr>
          <p:cNvPr id="7174" name="TextBox 53"/>
          <p:cNvSpPr txBox="1">
            <a:spLocks noChangeArrowheads="1"/>
          </p:cNvSpPr>
          <p:nvPr/>
        </p:nvSpPr>
        <p:spPr bwMode="auto">
          <a:xfrm>
            <a:off x="38354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业务预约</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业务培训</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业务预填单</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b="1">
              <a:solidFill>
                <a:srgbClr val="FFFFFF"/>
              </a:solidFill>
              <a:latin typeface="微软雅黑" pitchFamily="34" charset="-122"/>
              <a:ea typeface="微软雅黑" pitchFamily="34" charset="-122"/>
              <a:cs typeface="方正兰亭纤黑简体"/>
            </a:endParaRPr>
          </a:p>
        </p:txBody>
      </p:sp>
      <p:sp>
        <p:nvSpPr>
          <p:cNvPr id="7175" name="TextBox 54"/>
          <p:cNvSpPr txBox="1">
            <a:spLocks noChangeArrowheads="1"/>
          </p:cNvSpPr>
          <p:nvPr/>
        </p:nvSpPr>
        <p:spPr bwMode="auto">
          <a:xfrm>
            <a:off x="3902347" y="2277666"/>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业务辅助</a:t>
            </a:r>
          </a:p>
        </p:txBody>
      </p:sp>
      <p:sp>
        <p:nvSpPr>
          <p:cNvPr id="7176" name="矩形 19"/>
          <p:cNvSpPr>
            <a:spLocks noChangeArrowheads="1"/>
          </p:cNvSpPr>
          <p:nvPr/>
        </p:nvSpPr>
        <p:spPr bwMode="auto">
          <a:xfrm>
            <a:off x="5881689" y="2313385"/>
            <a:ext cx="4206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03</a:t>
            </a:r>
            <a:endParaRPr lang="zh-CN" altLang="en-US" sz="2000">
              <a:solidFill>
                <a:schemeClr val="bg1"/>
              </a:solidFill>
              <a:latin typeface="微软雅黑" pitchFamily="34" charset="-122"/>
              <a:ea typeface="微软雅黑" pitchFamily="34" charset="-122"/>
            </a:endParaRPr>
          </a:p>
        </p:txBody>
      </p:sp>
      <p:sp>
        <p:nvSpPr>
          <p:cNvPr id="7177" name="TextBox 58"/>
          <p:cNvSpPr txBox="1">
            <a:spLocks noChangeArrowheads="1"/>
          </p:cNvSpPr>
          <p:nvPr/>
        </p:nvSpPr>
        <p:spPr bwMode="auto">
          <a:xfrm>
            <a:off x="62357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智能客服</a:t>
            </a: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问答</a:t>
            </a: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消息及其他辅助功能</a:t>
            </a:r>
            <a:endParaRPr lang="en-US" altLang="zh-CN" b="1" dirty="0">
              <a:solidFill>
                <a:srgbClr val="FFFFFF"/>
              </a:solidFill>
              <a:latin typeface="微软雅黑" pitchFamily="34" charset="-122"/>
              <a:ea typeface="微软雅黑" pitchFamily="34" charset="-122"/>
              <a:cs typeface="方正兰亭纤黑简体"/>
            </a:endParaRPr>
          </a:p>
        </p:txBody>
      </p:sp>
      <p:sp>
        <p:nvSpPr>
          <p:cNvPr id="7178" name="TextBox 59"/>
          <p:cNvSpPr txBox="1">
            <a:spLocks noChangeArrowheads="1"/>
          </p:cNvSpPr>
          <p:nvPr/>
        </p:nvSpPr>
        <p:spPr bwMode="auto">
          <a:xfrm>
            <a:off x="6302647" y="2290763"/>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互动交流</a:t>
            </a:r>
          </a:p>
        </p:txBody>
      </p:sp>
      <p:sp>
        <p:nvSpPr>
          <p:cNvPr id="7181" name="TextBox 33"/>
          <p:cNvSpPr txBox="1">
            <a:spLocks noChangeArrowheads="1"/>
          </p:cNvSpPr>
          <p:nvPr/>
        </p:nvSpPr>
        <p:spPr bwMode="auto">
          <a:xfrm>
            <a:off x="676276" y="676275"/>
            <a:ext cx="623887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smtClean="0">
                <a:solidFill>
                  <a:schemeClr val="tx2"/>
                </a:solidFill>
                <a:latin typeface="楷体" pitchFamily="49" charset="-122"/>
                <a:ea typeface="楷体" pitchFamily="49" charset="-122"/>
              </a:rPr>
              <a:t>发行人认证：通过</a:t>
            </a:r>
            <a:r>
              <a:rPr lang="en-US" altLang="zh-CN" sz="2000" b="1" dirty="0" smtClean="0">
                <a:solidFill>
                  <a:schemeClr val="tx2"/>
                </a:solidFill>
                <a:latin typeface="楷体" pitchFamily="49" charset="-122"/>
                <a:ea typeface="楷体" pitchFamily="49" charset="-122"/>
              </a:rPr>
              <a:t>U-KEY</a:t>
            </a:r>
            <a:r>
              <a:rPr lang="zh-CN" altLang="en-US" sz="2000" b="1" dirty="0" smtClean="0">
                <a:solidFill>
                  <a:schemeClr val="tx2"/>
                </a:solidFill>
                <a:latin typeface="楷体" pitchFamily="49" charset="-122"/>
                <a:ea typeface="楷体" pitchFamily="49" charset="-122"/>
              </a:rPr>
              <a:t>对唯一</a:t>
            </a:r>
            <a:r>
              <a:rPr lang="en-US" altLang="zh-CN" sz="2000" b="1" dirty="0" smtClean="0">
                <a:solidFill>
                  <a:schemeClr val="tx2"/>
                </a:solidFill>
                <a:latin typeface="楷体" pitchFamily="49" charset="-122"/>
                <a:ea typeface="楷体" pitchFamily="49" charset="-122"/>
              </a:rPr>
              <a:t>APP</a:t>
            </a:r>
            <a:r>
              <a:rPr lang="zh-CN" altLang="en-US" sz="2000" b="1" dirty="0" smtClean="0">
                <a:solidFill>
                  <a:schemeClr val="tx2"/>
                </a:solidFill>
                <a:latin typeface="楷体" pitchFamily="49" charset="-122"/>
                <a:ea typeface="楷体" pitchFamily="49" charset="-122"/>
              </a:rPr>
              <a:t>用户进行绑定</a:t>
            </a:r>
            <a:endParaRPr lang="zh-CN" altLang="en-US" sz="2000" b="1" dirty="0">
              <a:solidFill>
                <a:schemeClr val="tx2"/>
              </a:solidFill>
              <a:latin typeface="楷体" pitchFamily="49" charset="-122"/>
              <a:ea typeface="楷体" pitchFamily="49" charset="-122"/>
            </a:endParaRPr>
          </a:p>
        </p:txBody>
      </p:sp>
      <p:grpSp>
        <p:nvGrpSpPr>
          <p:cNvPr id="4" name="组合 1"/>
          <p:cNvGrpSpPr>
            <a:grpSpLocks/>
          </p:cNvGrpSpPr>
          <p:nvPr/>
        </p:nvGrpSpPr>
        <p:grpSpPr bwMode="auto">
          <a:xfrm>
            <a:off x="4506915" y="1491630"/>
            <a:ext cx="3881510" cy="2749213"/>
            <a:chOff x="4506913" y="1779588"/>
            <a:chExt cx="6257925" cy="3665618"/>
          </a:xfrm>
        </p:grpSpPr>
        <p:sp>
          <p:nvSpPr>
            <p:cNvPr id="7185" name="TextBox 34"/>
            <p:cNvSpPr txBox="1">
              <a:spLocks noChangeArrowheads="1"/>
            </p:cNvSpPr>
            <p:nvPr/>
          </p:nvSpPr>
          <p:spPr bwMode="auto">
            <a:xfrm>
              <a:off x="4506913" y="1779588"/>
              <a:ext cx="6238875"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accent1"/>
                  </a:solidFill>
                  <a:latin typeface="楷体" pitchFamily="49" charset="-122"/>
                  <a:ea typeface="楷体" pitchFamily="49" charset="-122"/>
                </a:rPr>
                <a:t>股东名册服务</a:t>
              </a:r>
            </a:p>
          </p:txBody>
        </p:sp>
        <p:sp>
          <p:nvSpPr>
            <p:cNvPr id="7186" name="TextBox 35"/>
            <p:cNvSpPr txBox="1">
              <a:spLocks noChangeArrowheads="1"/>
            </p:cNvSpPr>
            <p:nvPr/>
          </p:nvSpPr>
          <p:spPr bwMode="auto">
            <a:xfrm>
              <a:off x="4527550" y="2562225"/>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accent1"/>
                  </a:solidFill>
                  <a:latin typeface="楷体" pitchFamily="49" charset="-122"/>
                  <a:ea typeface="楷体" pitchFamily="49" charset="-122"/>
                </a:rPr>
                <a:t>挂牌公司持有人信息汇总</a:t>
              </a:r>
            </a:p>
          </p:txBody>
        </p:sp>
        <p:sp>
          <p:nvSpPr>
            <p:cNvPr id="7187" name="TextBox 36"/>
            <p:cNvSpPr txBox="1">
              <a:spLocks noChangeArrowheads="1"/>
            </p:cNvSpPr>
            <p:nvPr/>
          </p:nvSpPr>
          <p:spPr bwMode="auto">
            <a:xfrm>
              <a:off x="4527550" y="3344863"/>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bg2"/>
                  </a:solidFill>
                  <a:latin typeface="楷体" pitchFamily="49" charset="-122"/>
                  <a:ea typeface="楷体" pitchFamily="49" charset="-122"/>
                </a:rPr>
                <a:t>本期持有人信息详情</a:t>
              </a:r>
            </a:p>
          </p:txBody>
        </p:sp>
        <p:sp>
          <p:nvSpPr>
            <p:cNvPr id="7188" name="TextBox 37"/>
            <p:cNvSpPr txBox="1">
              <a:spLocks noChangeArrowheads="1"/>
            </p:cNvSpPr>
            <p:nvPr/>
          </p:nvSpPr>
          <p:spPr bwMode="auto">
            <a:xfrm>
              <a:off x="4527550" y="4129088"/>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bg2"/>
                  </a:solidFill>
                  <a:latin typeface="楷体" pitchFamily="49" charset="-122"/>
                  <a:ea typeface="楷体" pitchFamily="49" charset="-122"/>
                </a:rPr>
                <a:t>股份冻结信息详情</a:t>
              </a:r>
            </a:p>
          </p:txBody>
        </p:sp>
        <p:sp>
          <p:nvSpPr>
            <p:cNvPr id="7189" name="TextBox 38"/>
            <p:cNvSpPr txBox="1">
              <a:spLocks noChangeArrowheads="1"/>
            </p:cNvSpPr>
            <p:nvPr/>
          </p:nvSpPr>
          <p:spPr bwMode="auto">
            <a:xfrm>
              <a:off x="4527550" y="4911726"/>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en-US" altLang="zh-CN" sz="2000" b="1" dirty="0">
                  <a:solidFill>
                    <a:schemeClr val="bg2"/>
                  </a:solidFill>
                  <a:latin typeface="楷体" pitchFamily="49" charset="-122"/>
                  <a:ea typeface="楷体" pitchFamily="49" charset="-122"/>
                </a:rPr>
                <a:t>5%</a:t>
              </a:r>
              <a:r>
                <a:rPr lang="zh-CN" altLang="en-US" sz="2000" b="1" dirty="0">
                  <a:solidFill>
                    <a:schemeClr val="bg2"/>
                  </a:solidFill>
                  <a:latin typeface="楷体" pitchFamily="49" charset="-122"/>
                  <a:ea typeface="楷体" pitchFamily="49" charset="-122"/>
                </a:rPr>
                <a:t>股东变动详情</a:t>
              </a:r>
            </a:p>
          </p:txBody>
        </p:sp>
      </p:grpSp>
      <p:sp>
        <p:nvSpPr>
          <p:cNvPr id="28"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4.1 </a:t>
            </a:r>
            <a:r>
              <a:rPr lang="zh-CN" altLang="en-US" sz="2600" b="1" dirty="0" smtClean="0">
                <a:solidFill>
                  <a:schemeClr val="bg1"/>
                </a:solidFill>
                <a:latin typeface="微软雅黑" pitchFamily="34" charset="-122"/>
                <a:ea typeface="微软雅黑" pitchFamily="34" charset="-122"/>
              </a:rPr>
              <a:t>认证介绍（续）</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491880" y="4803998"/>
            <a:ext cx="2133600" cy="357188"/>
          </a:xfrm>
        </p:spPr>
        <p:txBody>
          <a:bodyPr/>
          <a:lstStyle/>
          <a:p>
            <a:pPr algn="ctr">
              <a:defRPr/>
            </a:pPr>
            <a:fld id="{ECEAD1FB-0249-4071-B000-5D78FC0B32AF}" type="slidenum">
              <a:rPr lang="en-US" altLang="zh-CN" sz="1000" smtClean="0">
                <a:solidFill>
                  <a:schemeClr val="bg2"/>
                </a:solidFill>
              </a:rPr>
              <a:pPr algn="ctr">
                <a:defRPr/>
              </a:pPr>
              <a:t>34</a:t>
            </a:fld>
            <a:endParaRPr lang="en-US" altLang="zh-CN" sz="1000" dirty="0">
              <a:solidFill>
                <a:schemeClr val="bg2"/>
              </a:solidFill>
            </a:endParaRPr>
          </a:p>
        </p:txBody>
      </p:sp>
      <p:grpSp>
        <p:nvGrpSpPr>
          <p:cNvPr id="5" name="组合 19"/>
          <p:cNvGrpSpPr>
            <a:grpSpLocks noChangeAspect="1"/>
          </p:cNvGrpSpPr>
          <p:nvPr/>
        </p:nvGrpSpPr>
        <p:grpSpPr bwMode="auto">
          <a:xfrm>
            <a:off x="1115616" y="1131590"/>
            <a:ext cx="1822450" cy="3384376"/>
            <a:chOff x="689476" y="713585"/>
            <a:chExt cx="1964812" cy="3970916"/>
          </a:xfrm>
        </p:grpSpPr>
        <p:grpSp>
          <p:nvGrpSpPr>
            <p:cNvPr id="6" name="组合 35"/>
            <p:cNvGrpSpPr>
              <a:grpSpLocks/>
            </p:cNvGrpSpPr>
            <p:nvPr/>
          </p:nvGrpSpPr>
          <p:grpSpPr bwMode="auto">
            <a:xfrm>
              <a:off x="689476" y="713585"/>
              <a:ext cx="1964812" cy="3970916"/>
              <a:chOff x="689476" y="713585"/>
              <a:chExt cx="1964812" cy="3970916"/>
            </a:xfrm>
          </p:grpSpPr>
          <p:grpSp>
            <p:nvGrpSpPr>
              <p:cNvPr id="7" name="组合 30"/>
              <p:cNvGrpSpPr>
                <a:grpSpLocks/>
              </p:cNvGrpSpPr>
              <p:nvPr/>
            </p:nvGrpSpPr>
            <p:grpSpPr bwMode="auto">
              <a:xfrm>
                <a:off x="689476" y="713585"/>
                <a:ext cx="1964812" cy="3970916"/>
                <a:chOff x="689476" y="713585"/>
                <a:chExt cx="1964812" cy="3970916"/>
              </a:xfrm>
            </p:grpSpPr>
            <p:pic>
              <p:nvPicPr>
                <p:cNvPr id="34"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1"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224329" y="1479603"/>
            <a:ext cx="1610326" cy="2624323"/>
          </a:xfrm>
          <a:prstGeom prst="rect">
            <a:avLst/>
          </a:prstGeom>
        </p:spPr>
      </p:pic>
    </p:spTree>
    <p:extLst>
      <p:ext uri="{BB962C8B-B14F-4D97-AF65-F5344CB8AC3E}">
        <p14:creationId xmlns:p14="http://schemas.microsoft.com/office/powerpoint/2010/main" xmlns="" val="11571914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9"/>
          <p:cNvSpPr>
            <a:spLocks noChangeArrowheads="1"/>
          </p:cNvSpPr>
          <p:nvPr/>
        </p:nvSpPr>
        <p:spPr bwMode="auto">
          <a:xfrm>
            <a:off x="1095376" y="2330054"/>
            <a:ext cx="4349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01</a:t>
            </a:r>
            <a:endParaRPr lang="zh-CN" altLang="en-US" sz="2000">
              <a:solidFill>
                <a:schemeClr val="bg1"/>
              </a:solidFill>
              <a:latin typeface="微软雅黑" pitchFamily="34" charset="-122"/>
              <a:ea typeface="微软雅黑" pitchFamily="34" charset="-122"/>
            </a:endParaRPr>
          </a:p>
        </p:txBody>
      </p:sp>
      <p:sp>
        <p:nvSpPr>
          <p:cNvPr id="7171" name="TextBox 48"/>
          <p:cNvSpPr txBox="1">
            <a:spLocks noChangeArrowheads="1"/>
          </p:cNvSpPr>
          <p:nvPr/>
        </p:nvSpPr>
        <p:spPr bwMode="auto">
          <a:xfrm>
            <a:off x="1435100" y="2793207"/>
            <a:ext cx="1504950" cy="208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持有人信息</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我的持仓</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资产变动</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新股中签</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p:txBody>
      </p:sp>
      <p:sp>
        <p:nvSpPr>
          <p:cNvPr id="7172" name="TextBox 49"/>
          <p:cNvSpPr txBox="1">
            <a:spLocks noChangeArrowheads="1"/>
          </p:cNvSpPr>
          <p:nvPr/>
        </p:nvSpPr>
        <p:spPr bwMode="auto">
          <a:xfrm>
            <a:off x="1502047" y="2277667"/>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cs typeface="方正兰亭准黑_GBK"/>
              </a:rPr>
              <a:t>信息查询</a:t>
            </a:r>
          </a:p>
        </p:txBody>
      </p:sp>
      <p:sp>
        <p:nvSpPr>
          <p:cNvPr id="7173" name="矩形 14"/>
          <p:cNvSpPr>
            <a:spLocks noChangeArrowheads="1"/>
          </p:cNvSpPr>
          <p:nvPr/>
        </p:nvSpPr>
        <p:spPr bwMode="auto">
          <a:xfrm>
            <a:off x="3452813" y="2313385"/>
            <a:ext cx="4635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dirty="0">
                <a:solidFill>
                  <a:srgbClr val="FFFFFF"/>
                </a:solidFill>
                <a:latin typeface="微软雅黑" pitchFamily="34" charset="-122"/>
                <a:ea typeface="微软雅黑" pitchFamily="34" charset="-122"/>
              </a:rPr>
              <a:t>02</a:t>
            </a:r>
            <a:endParaRPr lang="zh-CN" altLang="en-US" sz="2000" dirty="0">
              <a:solidFill>
                <a:srgbClr val="FFFFFF"/>
              </a:solidFill>
              <a:latin typeface="微软雅黑" pitchFamily="34" charset="-122"/>
              <a:ea typeface="微软雅黑" pitchFamily="34" charset="-122"/>
            </a:endParaRPr>
          </a:p>
        </p:txBody>
      </p:sp>
      <p:sp>
        <p:nvSpPr>
          <p:cNvPr id="7174" name="TextBox 53"/>
          <p:cNvSpPr txBox="1">
            <a:spLocks noChangeArrowheads="1"/>
          </p:cNvSpPr>
          <p:nvPr/>
        </p:nvSpPr>
        <p:spPr bwMode="auto">
          <a:xfrm>
            <a:off x="38354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业务预约</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业务培训</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业务预填单</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b="1">
              <a:solidFill>
                <a:srgbClr val="FFFFFF"/>
              </a:solidFill>
              <a:latin typeface="微软雅黑" pitchFamily="34" charset="-122"/>
              <a:ea typeface="微软雅黑" pitchFamily="34" charset="-122"/>
              <a:cs typeface="方正兰亭纤黑简体"/>
            </a:endParaRPr>
          </a:p>
        </p:txBody>
      </p:sp>
      <p:sp>
        <p:nvSpPr>
          <p:cNvPr id="7175" name="TextBox 54"/>
          <p:cNvSpPr txBox="1">
            <a:spLocks noChangeArrowheads="1"/>
          </p:cNvSpPr>
          <p:nvPr/>
        </p:nvSpPr>
        <p:spPr bwMode="auto">
          <a:xfrm>
            <a:off x="3902347" y="2277666"/>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业务辅助</a:t>
            </a:r>
          </a:p>
        </p:txBody>
      </p:sp>
      <p:sp>
        <p:nvSpPr>
          <p:cNvPr id="7176" name="矩形 19"/>
          <p:cNvSpPr>
            <a:spLocks noChangeArrowheads="1"/>
          </p:cNvSpPr>
          <p:nvPr/>
        </p:nvSpPr>
        <p:spPr bwMode="auto">
          <a:xfrm>
            <a:off x="5881689" y="2313385"/>
            <a:ext cx="4206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03</a:t>
            </a:r>
            <a:endParaRPr lang="zh-CN" altLang="en-US" sz="2000">
              <a:solidFill>
                <a:schemeClr val="bg1"/>
              </a:solidFill>
              <a:latin typeface="微软雅黑" pitchFamily="34" charset="-122"/>
              <a:ea typeface="微软雅黑" pitchFamily="34" charset="-122"/>
            </a:endParaRPr>
          </a:p>
        </p:txBody>
      </p:sp>
      <p:sp>
        <p:nvSpPr>
          <p:cNvPr id="7177" name="TextBox 58"/>
          <p:cNvSpPr txBox="1">
            <a:spLocks noChangeArrowheads="1"/>
          </p:cNvSpPr>
          <p:nvPr/>
        </p:nvSpPr>
        <p:spPr bwMode="auto">
          <a:xfrm>
            <a:off x="62357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智能客服</a:t>
            </a: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问答</a:t>
            </a: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消息及其他辅助功能</a:t>
            </a:r>
            <a:endParaRPr lang="en-US" altLang="zh-CN" b="1" dirty="0">
              <a:solidFill>
                <a:srgbClr val="FFFFFF"/>
              </a:solidFill>
              <a:latin typeface="微软雅黑" pitchFamily="34" charset="-122"/>
              <a:ea typeface="微软雅黑" pitchFamily="34" charset="-122"/>
              <a:cs typeface="方正兰亭纤黑简体"/>
            </a:endParaRPr>
          </a:p>
        </p:txBody>
      </p:sp>
      <p:sp>
        <p:nvSpPr>
          <p:cNvPr id="7178" name="TextBox 59"/>
          <p:cNvSpPr txBox="1">
            <a:spLocks noChangeArrowheads="1"/>
          </p:cNvSpPr>
          <p:nvPr/>
        </p:nvSpPr>
        <p:spPr bwMode="auto">
          <a:xfrm>
            <a:off x="6302647" y="2290763"/>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互动交流</a:t>
            </a:r>
          </a:p>
        </p:txBody>
      </p:sp>
      <p:sp>
        <p:nvSpPr>
          <p:cNvPr id="7181" name="TextBox 33"/>
          <p:cNvSpPr txBox="1">
            <a:spLocks noChangeArrowheads="1"/>
          </p:cNvSpPr>
          <p:nvPr/>
        </p:nvSpPr>
        <p:spPr bwMode="auto">
          <a:xfrm>
            <a:off x="676276" y="676275"/>
            <a:ext cx="807218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smtClean="0">
                <a:solidFill>
                  <a:schemeClr val="tx2"/>
                </a:solidFill>
                <a:latin typeface="楷体" pitchFamily="49" charset="-122"/>
                <a:ea typeface="楷体" pitchFamily="49" charset="-122"/>
              </a:rPr>
              <a:t>赋权功能：已认证发行人用户赋予其他用户发行人相关权限</a:t>
            </a:r>
            <a:endParaRPr lang="zh-CN" altLang="en-US" sz="2000" b="1" dirty="0">
              <a:solidFill>
                <a:schemeClr val="tx2"/>
              </a:solidFill>
              <a:latin typeface="楷体" pitchFamily="49" charset="-122"/>
              <a:ea typeface="楷体" pitchFamily="49" charset="-122"/>
            </a:endParaRPr>
          </a:p>
        </p:txBody>
      </p:sp>
      <p:grpSp>
        <p:nvGrpSpPr>
          <p:cNvPr id="4" name="组合 1"/>
          <p:cNvGrpSpPr>
            <a:grpSpLocks/>
          </p:cNvGrpSpPr>
          <p:nvPr/>
        </p:nvGrpSpPr>
        <p:grpSpPr bwMode="auto">
          <a:xfrm>
            <a:off x="4506915" y="1491630"/>
            <a:ext cx="3881510" cy="1574066"/>
            <a:chOff x="4506913" y="1779588"/>
            <a:chExt cx="6257925" cy="2098755"/>
          </a:xfrm>
        </p:grpSpPr>
        <p:sp>
          <p:nvSpPr>
            <p:cNvPr id="7185" name="TextBox 34"/>
            <p:cNvSpPr txBox="1">
              <a:spLocks noChangeArrowheads="1"/>
            </p:cNvSpPr>
            <p:nvPr/>
          </p:nvSpPr>
          <p:spPr bwMode="auto">
            <a:xfrm>
              <a:off x="4506913" y="1779588"/>
              <a:ext cx="6238875"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accent1"/>
                  </a:solidFill>
                  <a:latin typeface="楷体" pitchFamily="49" charset="-122"/>
                  <a:ea typeface="楷体" pitchFamily="49" charset="-122"/>
                </a:rPr>
                <a:t>公司股东信息权限</a:t>
              </a:r>
              <a:endParaRPr lang="zh-CN" altLang="en-US" sz="2000" b="1" dirty="0">
                <a:solidFill>
                  <a:schemeClr val="accent1"/>
                </a:solidFill>
                <a:latin typeface="楷体" pitchFamily="49" charset="-122"/>
                <a:ea typeface="楷体" pitchFamily="49" charset="-122"/>
              </a:endParaRPr>
            </a:p>
          </p:txBody>
        </p:sp>
        <p:sp>
          <p:nvSpPr>
            <p:cNvPr id="7186" name="TextBox 35"/>
            <p:cNvSpPr txBox="1">
              <a:spLocks noChangeArrowheads="1"/>
            </p:cNvSpPr>
            <p:nvPr/>
          </p:nvSpPr>
          <p:spPr bwMode="auto">
            <a:xfrm>
              <a:off x="4527550" y="2562225"/>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accent1"/>
                  </a:solidFill>
                  <a:latin typeface="楷体" pitchFamily="49" charset="-122"/>
                  <a:ea typeface="楷体" pitchFamily="49" charset="-122"/>
                </a:rPr>
                <a:t>发行人业务培训权限</a:t>
              </a:r>
              <a:endParaRPr lang="zh-CN" altLang="en-US" sz="2000" b="1" dirty="0">
                <a:solidFill>
                  <a:schemeClr val="accent1"/>
                </a:solidFill>
                <a:latin typeface="楷体" pitchFamily="49" charset="-122"/>
                <a:ea typeface="楷体" pitchFamily="49" charset="-122"/>
              </a:endParaRPr>
            </a:p>
          </p:txBody>
        </p:sp>
        <p:sp>
          <p:nvSpPr>
            <p:cNvPr id="7187" name="TextBox 36"/>
            <p:cNvSpPr txBox="1">
              <a:spLocks noChangeArrowheads="1"/>
            </p:cNvSpPr>
            <p:nvPr/>
          </p:nvSpPr>
          <p:spPr bwMode="auto">
            <a:xfrm>
              <a:off x="4527550" y="3344863"/>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bg2"/>
                  </a:solidFill>
                  <a:latin typeface="楷体" pitchFamily="49" charset="-122"/>
                  <a:ea typeface="楷体" pitchFamily="49" charset="-122"/>
                </a:rPr>
                <a:t>公司动态管理权限</a:t>
              </a:r>
              <a:endParaRPr lang="zh-CN" altLang="en-US" sz="2000" b="1" dirty="0">
                <a:solidFill>
                  <a:schemeClr val="bg2"/>
                </a:solidFill>
                <a:latin typeface="楷体" pitchFamily="49" charset="-122"/>
                <a:ea typeface="楷体" pitchFamily="49" charset="-122"/>
              </a:endParaRPr>
            </a:p>
          </p:txBody>
        </p:sp>
      </p:grpSp>
      <p:sp>
        <p:nvSpPr>
          <p:cNvPr id="28"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4.1 </a:t>
            </a:r>
            <a:r>
              <a:rPr lang="zh-CN" altLang="en-US" sz="2600" b="1" dirty="0" smtClean="0">
                <a:solidFill>
                  <a:schemeClr val="bg1"/>
                </a:solidFill>
                <a:latin typeface="微软雅黑" pitchFamily="34" charset="-122"/>
                <a:ea typeface="微软雅黑" pitchFamily="34" charset="-122"/>
              </a:rPr>
              <a:t>认证介绍（续）</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491880" y="4803998"/>
            <a:ext cx="2133600" cy="357188"/>
          </a:xfrm>
        </p:spPr>
        <p:txBody>
          <a:bodyPr/>
          <a:lstStyle/>
          <a:p>
            <a:pPr algn="ctr">
              <a:defRPr/>
            </a:pPr>
            <a:fld id="{ECEAD1FB-0249-4071-B000-5D78FC0B32AF}" type="slidenum">
              <a:rPr lang="en-US" altLang="zh-CN" sz="1000" smtClean="0">
                <a:solidFill>
                  <a:schemeClr val="bg2"/>
                </a:solidFill>
              </a:rPr>
              <a:pPr algn="ctr">
                <a:defRPr/>
              </a:pPr>
              <a:t>35</a:t>
            </a:fld>
            <a:endParaRPr lang="en-US" altLang="zh-CN" sz="1000" dirty="0">
              <a:solidFill>
                <a:schemeClr val="bg2"/>
              </a:solidFill>
            </a:endParaRPr>
          </a:p>
        </p:txBody>
      </p:sp>
      <p:grpSp>
        <p:nvGrpSpPr>
          <p:cNvPr id="5" name="组合 19"/>
          <p:cNvGrpSpPr>
            <a:grpSpLocks noChangeAspect="1"/>
          </p:cNvGrpSpPr>
          <p:nvPr/>
        </p:nvGrpSpPr>
        <p:grpSpPr bwMode="auto">
          <a:xfrm>
            <a:off x="1115616" y="1131590"/>
            <a:ext cx="1822450" cy="3384376"/>
            <a:chOff x="689476" y="713585"/>
            <a:chExt cx="1964812" cy="3970916"/>
          </a:xfrm>
        </p:grpSpPr>
        <p:grpSp>
          <p:nvGrpSpPr>
            <p:cNvPr id="6" name="组合 35"/>
            <p:cNvGrpSpPr>
              <a:grpSpLocks/>
            </p:cNvGrpSpPr>
            <p:nvPr/>
          </p:nvGrpSpPr>
          <p:grpSpPr bwMode="auto">
            <a:xfrm>
              <a:off x="689476" y="713585"/>
              <a:ext cx="1964812" cy="3970916"/>
              <a:chOff x="689476" y="713585"/>
              <a:chExt cx="1964812" cy="3970916"/>
            </a:xfrm>
          </p:grpSpPr>
          <p:grpSp>
            <p:nvGrpSpPr>
              <p:cNvPr id="7" name="组合 30"/>
              <p:cNvGrpSpPr>
                <a:grpSpLocks/>
              </p:cNvGrpSpPr>
              <p:nvPr/>
            </p:nvGrpSpPr>
            <p:grpSpPr bwMode="auto">
              <a:xfrm>
                <a:off x="689476" y="713585"/>
                <a:ext cx="1964812" cy="3970916"/>
                <a:chOff x="689476" y="713585"/>
                <a:chExt cx="1964812" cy="3970916"/>
              </a:xfrm>
            </p:grpSpPr>
            <p:pic>
              <p:nvPicPr>
                <p:cNvPr id="34"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1"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222574" y="1439816"/>
            <a:ext cx="1589299" cy="2658375"/>
          </a:xfrm>
          <a:prstGeom prst="rect">
            <a:avLst/>
          </a:prstGeom>
        </p:spPr>
      </p:pic>
    </p:spTree>
    <p:extLst>
      <p:ext uri="{BB962C8B-B14F-4D97-AF65-F5344CB8AC3E}">
        <p14:creationId xmlns:p14="http://schemas.microsoft.com/office/powerpoint/2010/main" xmlns="" val="1478732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9"/>
          <p:cNvSpPr>
            <a:spLocks noChangeArrowheads="1"/>
          </p:cNvSpPr>
          <p:nvPr/>
        </p:nvSpPr>
        <p:spPr bwMode="auto">
          <a:xfrm>
            <a:off x="1095376" y="2330054"/>
            <a:ext cx="4349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01</a:t>
            </a:r>
            <a:endParaRPr lang="zh-CN" altLang="en-US" sz="2000">
              <a:solidFill>
                <a:schemeClr val="bg1"/>
              </a:solidFill>
              <a:latin typeface="微软雅黑" pitchFamily="34" charset="-122"/>
              <a:ea typeface="微软雅黑" pitchFamily="34" charset="-122"/>
            </a:endParaRPr>
          </a:p>
        </p:txBody>
      </p:sp>
      <p:sp>
        <p:nvSpPr>
          <p:cNvPr id="7171" name="TextBox 48"/>
          <p:cNvSpPr txBox="1">
            <a:spLocks noChangeArrowheads="1"/>
          </p:cNvSpPr>
          <p:nvPr/>
        </p:nvSpPr>
        <p:spPr bwMode="auto">
          <a:xfrm>
            <a:off x="1435100" y="2793207"/>
            <a:ext cx="1504950" cy="208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持有人信息</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我的持仓</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资产变动</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新股中签</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p:txBody>
      </p:sp>
      <p:sp>
        <p:nvSpPr>
          <p:cNvPr id="7172" name="TextBox 49"/>
          <p:cNvSpPr txBox="1">
            <a:spLocks noChangeArrowheads="1"/>
          </p:cNvSpPr>
          <p:nvPr/>
        </p:nvSpPr>
        <p:spPr bwMode="auto">
          <a:xfrm>
            <a:off x="1502047" y="2277667"/>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cs typeface="方正兰亭准黑_GBK"/>
              </a:rPr>
              <a:t>信息查询</a:t>
            </a:r>
          </a:p>
        </p:txBody>
      </p:sp>
      <p:sp>
        <p:nvSpPr>
          <p:cNvPr id="7173" name="矩形 14"/>
          <p:cNvSpPr>
            <a:spLocks noChangeArrowheads="1"/>
          </p:cNvSpPr>
          <p:nvPr/>
        </p:nvSpPr>
        <p:spPr bwMode="auto">
          <a:xfrm>
            <a:off x="3452813" y="2313385"/>
            <a:ext cx="4635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rgbClr val="FFFFFF"/>
                </a:solidFill>
                <a:latin typeface="微软雅黑" pitchFamily="34" charset="-122"/>
                <a:ea typeface="微软雅黑" pitchFamily="34" charset="-122"/>
              </a:rPr>
              <a:t>02</a:t>
            </a:r>
            <a:endParaRPr lang="zh-CN" altLang="en-US" sz="2000">
              <a:solidFill>
                <a:srgbClr val="FFFFFF"/>
              </a:solidFill>
              <a:latin typeface="微软雅黑" pitchFamily="34" charset="-122"/>
              <a:ea typeface="微软雅黑" pitchFamily="34" charset="-122"/>
            </a:endParaRPr>
          </a:p>
        </p:txBody>
      </p:sp>
      <p:sp>
        <p:nvSpPr>
          <p:cNvPr id="7174" name="TextBox 53"/>
          <p:cNvSpPr txBox="1">
            <a:spLocks noChangeArrowheads="1"/>
          </p:cNvSpPr>
          <p:nvPr/>
        </p:nvSpPr>
        <p:spPr bwMode="auto">
          <a:xfrm>
            <a:off x="38354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业务预约</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业务培训</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业务预填单</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b="1">
              <a:solidFill>
                <a:srgbClr val="FFFFFF"/>
              </a:solidFill>
              <a:latin typeface="微软雅黑" pitchFamily="34" charset="-122"/>
              <a:ea typeface="微软雅黑" pitchFamily="34" charset="-122"/>
              <a:cs typeface="方正兰亭纤黑简体"/>
            </a:endParaRPr>
          </a:p>
        </p:txBody>
      </p:sp>
      <p:sp>
        <p:nvSpPr>
          <p:cNvPr id="7175" name="TextBox 54"/>
          <p:cNvSpPr txBox="1">
            <a:spLocks noChangeArrowheads="1"/>
          </p:cNvSpPr>
          <p:nvPr/>
        </p:nvSpPr>
        <p:spPr bwMode="auto">
          <a:xfrm>
            <a:off x="3902347" y="2277666"/>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业务辅助</a:t>
            </a:r>
          </a:p>
        </p:txBody>
      </p:sp>
      <p:sp>
        <p:nvSpPr>
          <p:cNvPr id="7176" name="矩形 19"/>
          <p:cNvSpPr>
            <a:spLocks noChangeArrowheads="1"/>
          </p:cNvSpPr>
          <p:nvPr/>
        </p:nvSpPr>
        <p:spPr bwMode="auto">
          <a:xfrm>
            <a:off x="5881689" y="2313385"/>
            <a:ext cx="4206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03</a:t>
            </a:r>
            <a:endParaRPr lang="zh-CN" altLang="en-US" sz="2000">
              <a:solidFill>
                <a:schemeClr val="bg1"/>
              </a:solidFill>
              <a:latin typeface="微软雅黑" pitchFamily="34" charset="-122"/>
              <a:ea typeface="微软雅黑" pitchFamily="34" charset="-122"/>
            </a:endParaRPr>
          </a:p>
        </p:txBody>
      </p:sp>
      <p:sp>
        <p:nvSpPr>
          <p:cNvPr id="7177" name="TextBox 58"/>
          <p:cNvSpPr txBox="1">
            <a:spLocks noChangeArrowheads="1"/>
          </p:cNvSpPr>
          <p:nvPr/>
        </p:nvSpPr>
        <p:spPr bwMode="auto">
          <a:xfrm>
            <a:off x="6235700" y="2793207"/>
            <a:ext cx="1504950" cy="1431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智能客服</a:t>
            </a: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问答</a:t>
            </a: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b="1" dirty="0">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b="1" dirty="0">
                <a:solidFill>
                  <a:srgbClr val="FFFFFF"/>
                </a:solidFill>
                <a:latin typeface="微软雅黑" pitchFamily="34" charset="-122"/>
                <a:ea typeface="微软雅黑" pitchFamily="34" charset="-122"/>
                <a:cs typeface="方正兰亭纤黑简体"/>
              </a:rPr>
              <a:t>消息及其他辅助功能</a:t>
            </a:r>
            <a:endParaRPr lang="en-US" altLang="zh-CN" b="1" dirty="0">
              <a:solidFill>
                <a:srgbClr val="FFFFFF"/>
              </a:solidFill>
              <a:latin typeface="微软雅黑" pitchFamily="34" charset="-122"/>
              <a:ea typeface="微软雅黑" pitchFamily="34" charset="-122"/>
              <a:cs typeface="方正兰亭纤黑简体"/>
            </a:endParaRPr>
          </a:p>
        </p:txBody>
      </p:sp>
      <p:sp>
        <p:nvSpPr>
          <p:cNvPr id="7178" name="TextBox 59"/>
          <p:cNvSpPr txBox="1">
            <a:spLocks noChangeArrowheads="1"/>
          </p:cNvSpPr>
          <p:nvPr/>
        </p:nvSpPr>
        <p:spPr bwMode="auto">
          <a:xfrm>
            <a:off x="6302647" y="2290763"/>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dirty="0">
                <a:solidFill>
                  <a:srgbClr val="FFFFFF"/>
                </a:solidFill>
                <a:latin typeface="微软雅黑" pitchFamily="34" charset="-122"/>
                <a:ea typeface="微软雅黑" pitchFamily="34" charset="-122"/>
                <a:cs typeface="方正兰亭准黑_GBK"/>
              </a:rPr>
              <a:t>互动交流</a:t>
            </a:r>
          </a:p>
        </p:txBody>
      </p:sp>
      <p:sp>
        <p:nvSpPr>
          <p:cNvPr id="7181" name="TextBox 33"/>
          <p:cNvSpPr txBox="1">
            <a:spLocks noChangeArrowheads="1"/>
          </p:cNvSpPr>
          <p:nvPr/>
        </p:nvSpPr>
        <p:spPr bwMode="auto">
          <a:xfrm>
            <a:off x="676276" y="676275"/>
            <a:ext cx="623887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a:solidFill>
                  <a:schemeClr val="tx2"/>
                </a:solidFill>
                <a:latin typeface="楷体" pitchFamily="49" charset="-122"/>
                <a:ea typeface="楷体" pitchFamily="49" charset="-122"/>
              </a:rPr>
              <a:t>持有人信息：随时随地查看股东信息</a:t>
            </a:r>
          </a:p>
        </p:txBody>
      </p:sp>
      <p:grpSp>
        <p:nvGrpSpPr>
          <p:cNvPr id="4" name="组合 1"/>
          <p:cNvGrpSpPr>
            <a:grpSpLocks/>
          </p:cNvGrpSpPr>
          <p:nvPr/>
        </p:nvGrpSpPr>
        <p:grpSpPr bwMode="auto">
          <a:xfrm>
            <a:off x="4506915" y="1491630"/>
            <a:ext cx="3881510" cy="2749213"/>
            <a:chOff x="4506913" y="1779588"/>
            <a:chExt cx="6257925" cy="3665618"/>
          </a:xfrm>
        </p:grpSpPr>
        <p:sp>
          <p:nvSpPr>
            <p:cNvPr id="7185" name="TextBox 34"/>
            <p:cNvSpPr txBox="1">
              <a:spLocks noChangeArrowheads="1"/>
            </p:cNvSpPr>
            <p:nvPr/>
          </p:nvSpPr>
          <p:spPr bwMode="auto">
            <a:xfrm>
              <a:off x="4506913" y="1779588"/>
              <a:ext cx="6238875"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accent1"/>
                  </a:solidFill>
                  <a:latin typeface="楷体" pitchFamily="49" charset="-122"/>
                  <a:ea typeface="楷体" pitchFamily="49" charset="-122"/>
                </a:rPr>
                <a:t>股东名册服务</a:t>
              </a:r>
            </a:p>
          </p:txBody>
        </p:sp>
        <p:sp>
          <p:nvSpPr>
            <p:cNvPr id="7186" name="TextBox 35"/>
            <p:cNvSpPr txBox="1">
              <a:spLocks noChangeArrowheads="1"/>
            </p:cNvSpPr>
            <p:nvPr/>
          </p:nvSpPr>
          <p:spPr bwMode="auto">
            <a:xfrm>
              <a:off x="4527550" y="2562225"/>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accent1"/>
                  </a:solidFill>
                  <a:latin typeface="楷体" pitchFamily="49" charset="-122"/>
                  <a:ea typeface="楷体" pitchFamily="49" charset="-122"/>
                </a:rPr>
                <a:t>挂牌公司持有人信息汇总</a:t>
              </a:r>
            </a:p>
          </p:txBody>
        </p:sp>
        <p:sp>
          <p:nvSpPr>
            <p:cNvPr id="7187" name="TextBox 36"/>
            <p:cNvSpPr txBox="1">
              <a:spLocks noChangeArrowheads="1"/>
            </p:cNvSpPr>
            <p:nvPr/>
          </p:nvSpPr>
          <p:spPr bwMode="auto">
            <a:xfrm>
              <a:off x="4506913" y="3344863"/>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smtClean="0">
                  <a:solidFill>
                    <a:schemeClr val="bg2"/>
                  </a:solidFill>
                  <a:latin typeface="楷体" pitchFamily="49" charset="-122"/>
                  <a:ea typeface="楷体" pitchFamily="49" charset="-122"/>
                </a:rPr>
                <a:t>合格投资者标识</a:t>
              </a:r>
              <a:endParaRPr lang="zh-CN" altLang="en-US" sz="2000" b="1" dirty="0">
                <a:solidFill>
                  <a:schemeClr val="bg2"/>
                </a:solidFill>
                <a:latin typeface="楷体" pitchFamily="49" charset="-122"/>
                <a:ea typeface="楷体" pitchFamily="49" charset="-122"/>
              </a:endParaRPr>
            </a:p>
          </p:txBody>
        </p:sp>
        <p:sp>
          <p:nvSpPr>
            <p:cNvPr id="7188" name="TextBox 37"/>
            <p:cNvSpPr txBox="1">
              <a:spLocks noChangeArrowheads="1"/>
            </p:cNvSpPr>
            <p:nvPr/>
          </p:nvSpPr>
          <p:spPr bwMode="auto">
            <a:xfrm>
              <a:off x="4527550" y="4129088"/>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zh-CN" altLang="en-US" sz="2000" b="1" dirty="0">
                  <a:solidFill>
                    <a:schemeClr val="bg2"/>
                  </a:solidFill>
                  <a:latin typeface="楷体" pitchFamily="49" charset="-122"/>
                  <a:ea typeface="楷体" pitchFamily="49" charset="-122"/>
                </a:rPr>
                <a:t>股份冻结信息详情</a:t>
              </a:r>
            </a:p>
          </p:txBody>
        </p:sp>
        <p:sp>
          <p:nvSpPr>
            <p:cNvPr id="7189" name="TextBox 38"/>
            <p:cNvSpPr txBox="1">
              <a:spLocks noChangeArrowheads="1"/>
            </p:cNvSpPr>
            <p:nvPr/>
          </p:nvSpPr>
          <p:spPr bwMode="auto">
            <a:xfrm>
              <a:off x="4527550" y="4911726"/>
              <a:ext cx="6237288" cy="533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anose="05000000000000000000" pitchFamily="2" charset="2"/>
                <a:buChar char="ü"/>
              </a:pPr>
              <a:r>
                <a:rPr lang="en-US" altLang="zh-CN" sz="2000" b="1">
                  <a:solidFill>
                    <a:schemeClr val="bg2"/>
                  </a:solidFill>
                  <a:latin typeface="楷体" pitchFamily="49" charset="-122"/>
                  <a:ea typeface="楷体" pitchFamily="49" charset="-122"/>
                </a:rPr>
                <a:t>5%</a:t>
              </a:r>
              <a:r>
                <a:rPr lang="zh-CN" altLang="en-US" sz="2000" b="1">
                  <a:solidFill>
                    <a:schemeClr val="bg2"/>
                  </a:solidFill>
                  <a:latin typeface="楷体" pitchFamily="49" charset="-122"/>
                  <a:ea typeface="楷体" pitchFamily="49" charset="-122"/>
                </a:rPr>
                <a:t>股东变动详情</a:t>
              </a:r>
            </a:p>
          </p:txBody>
        </p:sp>
      </p:grpSp>
      <p:sp>
        <p:nvSpPr>
          <p:cNvPr id="28"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4.2 </a:t>
            </a:r>
            <a:r>
              <a:rPr lang="zh-CN" altLang="en-US" sz="2600" b="1" dirty="0">
                <a:solidFill>
                  <a:schemeClr val="bg1"/>
                </a:solidFill>
                <a:latin typeface="微软雅黑" pitchFamily="34" charset="-122"/>
                <a:ea typeface="微软雅黑" pitchFamily="34" charset="-122"/>
              </a:rPr>
              <a:t>信息查询</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491880" y="4803998"/>
            <a:ext cx="2133600" cy="357188"/>
          </a:xfrm>
        </p:spPr>
        <p:txBody>
          <a:bodyPr/>
          <a:lstStyle/>
          <a:p>
            <a:pPr algn="ctr">
              <a:defRPr/>
            </a:pPr>
            <a:fld id="{ECEAD1FB-0249-4071-B000-5D78FC0B32AF}" type="slidenum">
              <a:rPr lang="en-US" altLang="zh-CN" sz="1000" smtClean="0">
                <a:solidFill>
                  <a:schemeClr val="bg2"/>
                </a:solidFill>
              </a:rPr>
              <a:pPr algn="ctr">
                <a:defRPr/>
              </a:pPr>
              <a:t>36</a:t>
            </a:fld>
            <a:endParaRPr lang="en-US" altLang="zh-CN" sz="1000" dirty="0">
              <a:solidFill>
                <a:schemeClr val="bg2"/>
              </a:solidFill>
            </a:endParaRPr>
          </a:p>
        </p:txBody>
      </p:sp>
      <p:grpSp>
        <p:nvGrpSpPr>
          <p:cNvPr id="5" name="组合 19"/>
          <p:cNvGrpSpPr>
            <a:grpSpLocks noChangeAspect="1"/>
          </p:cNvGrpSpPr>
          <p:nvPr/>
        </p:nvGrpSpPr>
        <p:grpSpPr bwMode="auto">
          <a:xfrm>
            <a:off x="1115616" y="1131590"/>
            <a:ext cx="1822450" cy="3384376"/>
            <a:chOff x="689476" y="713585"/>
            <a:chExt cx="1964812" cy="3970916"/>
          </a:xfrm>
        </p:grpSpPr>
        <p:grpSp>
          <p:nvGrpSpPr>
            <p:cNvPr id="6" name="组合 35"/>
            <p:cNvGrpSpPr>
              <a:grpSpLocks/>
            </p:cNvGrpSpPr>
            <p:nvPr/>
          </p:nvGrpSpPr>
          <p:grpSpPr bwMode="auto">
            <a:xfrm>
              <a:off x="689476" y="713585"/>
              <a:ext cx="1964812" cy="3970916"/>
              <a:chOff x="689476" y="713585"/>
              <a:chExt cx="1964812" cy="3970916"/>
            </a:xfrm>
          </p:grpSpPr>
          <p:grpSp>
            <p:nvGrpSpPr>
              <p:cNvPr id="7" name="组合 30"/>
              <p:cNvGrpSpPr>
                <a:grpSpLocks/>
              </p:cNvGrpSpPr>
              <p:nvPr/>
            </p:nvGrpSpPr>
            <p:grpSpPr bwMode="auto">
              <a:xfrm>
                <a:off x="689476" y="713585"/>
                <a:ext cx="1964812" cy="3970916"/>
                <a:chOff x="689476" y="713585"/>
                <a:chExt cx="1964812" cy="3970916"/>
              </a:xfrm>
            </p:grpSpPr>
            <p:pic>
              <p:nvPicPr>
                <p:cNvPr id="34"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1"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98584" y="1425779"/>
            <a:ext cx="1626896" cy="2734855"/>
          </a:xfrm>
          <a:prstGeom prst="rect">
            <a:avLst/>
          </a:prstGeom>
        </p:spPr>
      </p:pic>
    </p:spTree>
    <p:extLst>
      <p:ext uri="{BB962C8B-B14F-4D97-AF65-F5344CB8AC3E}">
        <p14:creationId xmlns:p14="http://schemas.microsoft.com/office/powerpoint/2010/main" xmlns="" val="10211419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9"/>
          <p:cNvSpPr>
            <a:spLocks noChangeArrowheads="1"/>
          </p:cNvSpPr>
          <p:nvPr/>
        </p:nvSpPr>
        <p:spPr bwMode="auto">
          <a:xfrm>
            <a:off x="1168152" y="2100128"/>
            <a:ext cx="387350" cy="3146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01</a:t>
            </a:r>
            <a:endParaRPr lang="zh-CN" altLang="en-US" sz="2000">
              <a:solidFill>
                <a:schemeClr val="bg1"/>
              </a:solidFill>
              <a:latin typeface="微软雅黑" pitchFamily="34" charset="-122"/>
              <a:ea typeface="微软雅黑" pitchFamily="34" charset="-122"/>
            </a:endParaRPr>
          </a:p>
        </p:txBody>
      </p:sp>
      <p:sp>
        <p:nvSpPr>
          <p:cNvPr id="8195" name="TextBox 48"/>
          <p:cNvSpPr txBox="1">
            <a:spLocks noChangeArrowheads="1"/>
          </p:cNvSpPr>
          <p:nvPr/>
        </p:nvSpPr>
        <p:spPr bwMode="auto">
          <a:xfrm>
            <a:off x="1528514" y="2789635"/>
            <a:ext cx="1339850" cy="208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持有人信息</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我的持仓</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资产变动</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新股中签</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p:txBody>
      </p:sp>
      <p:sp>
        <p:nvSpPr>
          <p:cNvPr id="8197" name="矩形 14"/>
          <p:cNvSpPr>
            <a:spLocks noChangeArrowheads="1"/>
          </p:cNvSpPr>
          <p:nvPr/>
        </p:nvSpPr>
        <p:spPr bwMode="auto">
          <a:xfrm>
            <a:off x="3528764" y="2083459"/>
            <a:ext cx="412750" cy="3146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rgbClr val="FFFFFF"/>
                </a:solidFill>
                <a:latin typeface="微软雅黑" pitchFamily="34" charset="-122"/>
                <a:ea typeface="微软雅黑" pitchFamily="34" charset="-122"/>
              </a:rPr>
              <a:t>02</a:t>
            </a:r>
            <a:endParaRPr lang="zh-CN" altLang="en-US" sz="2000">
              <a:solidFill>
                <a:srgbClr val="FFFFFF"/>
              </a:solidFill>
              <a:latin typeface="微软雅黑" pitchFamily="34" charset="-122"/>
              <a:ea typeface="微软雅黑" pitchFamily="34" charset="-122"/>
            </a:endParaRPr>
          </a:p>
        </p:txBody>
      </p:sp>
      <p:sp>
        <p:nvSpPr>
          <p:cNvPr id="8199" name="矩形 19"/>
          <p:cNvSpPr>
            <a:spLocks noChangeArrowheads="1"/>
          </p:cNvSpPr>
          <p:nvPr/>
        </p:nvSpPr>
        <p:spPr bwMode="auto">
          <a:xfrm>
            <a:off x="5952877" y="2083459"/>
            <a:ext cx="374650" cy="3146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03</a:t>
            </a:r>
            <a:endParaRPr lang="zh-CN" altLang="en-US" sz="2000">
              <a:solidFill>
                <a:schemeClr val="bg1"/>
              </a:solidFill>
              <a:latin typeface="微软雅黑" pitchFamily="34" charset="-122"/>
              <a:ea typeface="微软雅黑" pitchFamily="34" charset="-122"/>
            </a:endParaRPr>
          </a:p>
        </p:txBody>
      </p:sp>
      <p:sp>
        <p:nvSpPr>
          <p:cNvPr id="8203" name="TextBox 33"/>
          <p:cNvSpPr txBox="1">
            <a:spLocks noChangeArrowheads="1"/>
          </p:cNvSpPr>
          <p:nvPr/>
        </p:nvSpPr>
        <p:spPr bwMode="auto">
          <a:xfrm>
            <a:off x="2772123" y="4353133"/>
            <a:ext cx="16160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dirty="0">
                <a:solidFill>
                  <a:srgbClr val="7F7F7F"/>
                </a:solidFill>
                <a:latin typeface="楷体" panose="02010609060101010101" pitchFamily="49" charset="-122"/>
                <a:ea typeface="楷体" panose="02010609060101010101" pitchFamily="49" charset="-122"/>
              </a:rPr>
              <a:t>我的持仓</a:t>
            </a:r>
          </a:p>
        </p:txBody>
      </p:sp>
      <p:sp>
        <p:nvSpPr>
          <p:cNvPr id="8204" name="TextBox 24"/>
          <p:cNvSpPr txBox="1">
            <a:spLocks noChangeArrowheads="1"/>
          </p:cNvSpPr>
          <p:nvPr/>
        </p:nvSpPr>
        <p:spPr bwMode="auto">
          <a:xfrm>
            <a:off x="880814" y="4362658"/>
            <a:ext cx="135731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rgbClr val="7F7F7F"/>
                </a:solidFill>
                <a:latin typeface="楷体" panose="02010609060101010101" pitchFamily="49" charset="-122"/>
                <a:ea typeface="楷体" panose="02010609060101010101" pitchFamily="49" charset="-122"/>
              </a:rPr>
              <a:t>一码通</a:t>
            </a:r>
          </a:p>
        </p:txBody>
      </p:sp>
      <p:pic>
        <p:nvPicPr>
          <p:cNvPr id="8241"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665" y="1071488"/>
            <a:ext cx="1897063" cy="33123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 name="组合 19"/>
          <p:cNvGrpSpPr>
            <a:grpSpLocks/>
          </p:cNvGrpSpPr>
          <p:nvPr/>
        </p:nvGrpSpPr>
        <p:grpSpPr bwMode="auto">
          <a:xfrm>
            <a:off x="4746377" y="1042913"/>
            <a:ext cx="1897062" cy="3312368"/>
            <a:chOff x="689476" y="713585"/>
            <a:chExt cx="1964812" cy="3970916"/>
          </a:xfrm>
        </p:grpSpPr>
        <p:grpSp>
          <p:nvGrpSpPr>
            <p:cNvPr id="6" name="组合 35"/>
            <p:cNvGrpSpPr>
              <a:grpSpLocks/>
            </p:cNvGrpSpPr>
            <p:nvPr/>
          </p:nvGrpSpPr>
          <p:grpSpPr bwMode="auto">
            <a:xfrm>
              <a:off x="689476" y="713585"/>
              <a:ext cx="1964812" cy="3970916"/>
              <a:chOff x="689476" y="713585"/>
              <a:chExt cx="1964812" cy="3970916"/>
            </a:xfrm>
          </p:grpSpPr>
          <p:grpSp>
            <p:nvGrpSpPr>
              <p:cNvPr id="7" name="组合 30"/>
              <p:cNvGrpSpPr>
                <a:grpSpLocks/>
              </p:cNvGrpSpPr>
              <p:nvPr/>
            </p:nvGrpSpPr>
            <p:grpSpPr bwMode="auto">
              <a:xfrm>
                <a:off x="689476" y="713585"/>
                <a:ext cx="1964812" cy="3970916"/>
                <a:chOff x="689476" y="713585"/>
                <a:chExt cx="1964812" cy="3970916"/>
              </a:xfrm>
            </p:grpSpPr>
            <p:pic>
              <p:nvPicPr>
                <p:cNvPr id="8235"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36"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234"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232"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19"/>
          <p:cNvGrpSpPr>
            <a:grpSpLocks/>
          </p:cNvGrpSpPr>
          <p:nvPr/>
        </p:nvGrpSpPr>
        <p:grpSpPr bwMode="auto">
          <a:xfrm>
            <a:off x="6851402" y="1042913"/>
            <a:ext cx="1897062" cy="3312368"/>
            <a:chOff x="689476" y="713585"/>
            <a:chExt cx="1964812" cy="3970916"/>
          </a:xfrm>
        </p:grpSpPr>
        <p:grpSp>
          <p:nvGrpSpPr>
            <p:cNvPr id="9" name="组合 35"/>
            <p:cNvGrpSpPr>
              <a:grpSpLocks/>
            </p:cNvGrpSpPr>
            <p:nvPr/>
          </p:nvGrpSpPr>
          <p:grpSpPr bwMode="auto">
            <a:xfrm>
              <a:off x="689476" y="713585"/>
              <a:ext cx="1964812" cy="3970916"/>
              <a:chOff x="689476" y="713585"/>
              <a:chExt cx="1964812" cy="3970916"/>
            </a:xfrm>
          </p:grpSpPr>
          <p:grpSp>
            <p:nvGrpSpPr>
              <p:cNvPr id="10" name="组合 30"/>
              <p:cNvGrpSpPr>
                <a:grpSpLocks/>
              </p:cNvGrpSpPr>
              <p:nvPr/>
            </p:nvGrpSpPr>
            <p:grpSpPr bwMode="auto">
              <a:xfrm>
                <a:off x="689476" y="713585"/>
                <a:ext cx="1964812" cy="3970916"/>
                <a:chOff x="689476" y="713585"/>
                <a:chExt cx="1964812" cy="3970916"/>
              </a:xfrm>
            </p:grpSpPr>
            <p:pic>
              <p:nvPicPr>
                <p:cNvPr id="8229"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30"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228"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226"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1" name="组合 19"/>
          <p:cNvGrpSpPr>
            <a:grpSpLocks/>
          </p:cNvGrpSpPr>
          <p:nvPr/>
        </p:nvGrpSpPr>
        <p:grpSpPr bwMode="auto">
          <a:xfrm>
            <a:off x="2628652" y="1059582"/>
            <a:ext cx="1897062" cy="3312368"/>
            <a:chOff x="689476" y="713585"/>
            <a:chExt cx="1964812" cy="3970916"/>
          </a:xfrm>
        </p:grpSpPr>
        <p:grpSp>
          <p:nvGrpSpPr>
            <p:cNvPr id="12" name="组合 35"/>
            <p:cNvGrpSpPr>
              <a:grpSpLocks/>
            </p:cNvGrpSpPr>
            <p:nvPr/>
          </p:nvGrpSpPr>
          <p:grpSpPr bwMode="auto">
            <a:xfrm>
              <a:off x="689476" y="713585"/>
              <a:ext cx="1964812" cy="3970916"/>
              <a:chOff x="689476" y="713585"/>
              <a:chExt cx="1964812" cy="3970916"/>
            </a:xfrm>
          </p:grpSpPr>
          <p:grpSp>
            <p:nvGrpSpPr>
              <p:cNvPr id="13" name="组合 30"/>
              <p:cNvGrpSpPr>
                <a:grpSpLocks/>
              </p:cNvGrpSpPr>
              <p:nvPr/>
            </p:nvGrpSpPr>
            <p:grpSpPr bwMode="auto">
              <a:xfrm>
                <a:off x="689476" y="713585"/>
                <a:ext cx="1964812" cy="3970916"/>
                <a:chOff x="689476" y="713585"/>
                <a:chExt cx="1964812" cy="3970916"/>
              </a:xfrm>
            </p:grpSpPr>
            <p:pic>
              <p:nvPicPr>
                <p:cNvPr id="8223"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9476" y="713585"/>
                  <a:ext cx="1964812" cy="397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24"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056" y="1187867"/>
                  <a:ext cx="1693069" cy="3006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222" name="图片 3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1057" y="1188702"/>
                <a:ext cx="1693068" cy="3011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220"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435" y="1185859"/>
              <a:ext cx="1694802" cy="301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209" name="TextBox 33"/>
          <p:cNvSpPr txBox="1">
            <a:spLocks noChangeArrowheads="1"/>
          </p:cNvSpPr>
          <p:nvPr/>
        </p:nvSpPr>
        <p:spPr bwMode="auto">
          <a:xfrm>
            <a:off x="4883000" y="4362658"/>
            <a:ext cx="16335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dirty="0">
                <a:solidFill>
                  <a:srgbClr val="7F7F7F"/>
                </a:solidFill>
                <a:latin typeface="楷体" panose="02010609060101010101" pitchFamily="49" charset="-122"/>
                <a:ea typeface="楷体" panose="02010609060101010101" pitchFamily="49" charset="-122"/>
              </a:rPr>
              <a:t>资产变动</a:t>
            </a:r>
          </a:p>
        </p:txBody>
      </p:sp>
      <p:sp>
        <p:nvSpPr>
          <p:cNvPr id="8210" name="TextBox 24"/>
          <p:cNvSpPr txBox="1">
            <a:spLocks noChangeArrowheads="1"/>
          </p:cNvSpPr>
          <p:nvPr/>
        </p:nvSpPr>
        <p:spPr bwMode="auto">
          <a:xfrm>
            <a:off x="7011490" y="4359085"/>
            <a:ext cx="16652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dirty="0">
                <a:solidFill>
                  <a:srgbClr val="7F7F7F"/>
                </a:solidFill>
                <a:latin typeface="楷体" panose="02010609060101010101" pitchFamily="49" charset="-122"/>
                <a:ea typeface="楷体" panose="02010609060101010101" pitchFamily="49" charset="-122"/>
              </a:rPr>
              <a:t>新股中签</a:t>
            </a:r>
          </a:p>
        </p:txBody>
      </p:sp>
      <p:pic>
        <p:nvPicPr>
          <p:cNvPr id="43" name="图片 42">
            <a:extLst>
              <a:ext uri="{FF2B5EF4-FFF2-40B4-BE49-F238E27FC236}"/>
            </a:extLst>
          </p:cNvPr>
          <p:cNvPicPr>
            <a:picLocks noChangeAspect="1"/>
          </p:cNvPicPr>
          <p:nvPr/>
        </p:nvPicPr>
        <p:blipFill rotWithShape="1">
          <a:blip r:embed="rId6" cstate="print"/>
          <a:srcRect b="5387"/>
          <a:stretch/>
        </p:blipFill>
        <p:spPr>
          <a:xfrm>
            <a:off x="2755652" y="1452992"/>
            <a:ext cx="1638300" cy="2509588"/>
          </a:xfrm>
          <a:prstGeom prst="rect">
            <a:avLst/>
          </a:prstGeom>
          <a:effectLst>
            <a:outerShdw blurRad="50800" dist="38100" dir="2700000" algn="tl" rotWithShape="0">
              <a:prstClr val="black">
                <a:alpha val="40000"/>
              </a:prstClr>
            </a:outerShdw>
          </a:effectLst>
        </p:spPr>
      </p:pic>
      <p:pic>
        <p:nvPicPr>
          <p:cNvPr id="44" name="图片 43">
            <a:extLst>
              <a:ext uri="{FF2B5EF4-FFF2-40B4-BE49-F238E27FC236}"/>
            </a:extLst>
          </p:cNvPr>
          <p:cNvPicPr>
            <a:picLocks noChangeAspect="1"/>
          </p:cNvPicPr>
          <p:nvPr/>
        </p:nvPicPr>
        <p:blipFill rotWithShape="1">
          <a:blip r:embed="rId7" cstate="print"/>
          <a:srcRect b="5907"/>
          <a:stretch/>
        </p:blipFill>
        <p:spPr>
          <a:xfrm>
            <a:off x="4860678" y="1437702"/>
            <a:ext cx="1658937" cy="2493678"/>
          </a:xfrm>
          <a:prstGeom prst="rect">
            <a:avLst/>
          </a:prstGeom>
          <a:effectLst>
            <a:outerShdw blurRad="50800" dist="38100" dir="2700000" algn="tl" rotWithShape="0">
              <a:prstClr val="black">
                <a:alpha val="40000"/>
              </a:prstClr>
            </a:outerShdw>
          </a:effectLst>
        </p:spPr>
      </p:pic>
      <p:pic>
        <p:nvPicPr>
          <p:cNvPr id="45" name="图片 44">
            <a:extLst>
              <a:ext uri="{FF2B5EF4-FFF2-40B4-BE49-F238E27FC236}"/>
            </a:extLst>
          </p:cNvPr>
          <p:cNvPicPr>
            <a:picLocks noChangeAspect="1"/>
          </p:cNvPicPr>
          <p:nvPr/>
        </p:nvPicPr>
        <p:blipFill rotWithShape="1">
          <a:blip r:embed="rId8" cstate="print"/>
          <a:srcRect b="7090"/>
          <a:stretch/>
        </p:blipFill>
        <p:spPr>
          <a:xfrm>
            <a:off x="6979989" y="1435446"/>
            <a:ext cx="1644650" cy="2492231"/>
          </a:xfrm>
          <a:prstGeom prst="rect">
            <a:avLst/>
          </a:prstGeom>
          <a:effectLst>
            <a:outerShdw blurRad="50800" dist="38100" dir="2700000" algn="tl" rotWithShape="0">
              <a:prstClr val="black">
                <a:alpha val="40000"/>
              </a:prstClr>
            </a:outerShdw>
          </a:effectLst>
        </p:spPr>
      </p:pic>
      <p:sp>
        <p:nvSpPr>
          <p:cNvPr id="2" name="矩形 1">
            <a:extLst>
              <a:ext uri="{FF2B5EF4-FFF2-40B4-BE49-F238E27FC236}"/>
            </a:extLst>
          </p:cNvPr>
          <p:cNvSpPr/>
          <p:nvPr/>
        </p:nvSpPr>
        <p:spPr bwMode="auto">
          <a:xfrm>
            <a:off x="4082479" y="1880432"/>
            <a:ext cx="251470" cy="97770"/>
          </a:xfrm>
          <a:prstGeom prst="rect">
            <a:avLst/>
          </a:prstGeom>
          <a:gradFill rotWithShape="1">
            <a:gsLst>
              <a:gs pos="100000">
                <a:srgbClr val="FFFFFF"/>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prstMaterial="legacyMatte">
            <a:extrusionClr>
              <a:srgbClr val="99CC00"/>
            </a:extrusionClr>
          </a:sp3d>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49" name="矩形 48">
            <a:extLst>
              <a:ext uri="{FF2B5EF4-FFF2-40B4-BE49-F238E27FC236}"/>
            </a:extLst>
          </p:cNvPr>
          <p:cNvSpPr/>
          <p:nvPr/>
        </p:nvSpPr>
        <p:spPr bwMode="auto">
          <a:xfrm>
            <a:off x="3925492" y="2059082"/>
            <a:ext cx="251470" cy="97770"/>
          </a:xfrm>
          <a:prstGeom prst="rect">
            <a:avLst/>
          </a:prstGeom>
          <a:gradFill rotWithShape="1">
            <a:gsLst>
              <a:gs pos="100000">
                <a:srgbClr val="FFFFFF"/>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prstMaterial="legacyMatte">
            <a:extrusionClr>
              <a:srgbClr val="99CC00"/>
            </a:extrusionClr>
          </a:sp3d>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8218" name="TextBox 33"/>
          <p:cNvSpPr txBox="1">
            <a:spLocks noChangeArrowheads="1"/>
          </p:cNvSpPr>
          <p:nvPr/>
        </p:nvSpPr>
        <p:spPr bwMode="auto">
          <a:xfrm>
            <a:off x="676276" y="676275"/>
            <a:ext cx="623887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a:solidFill>
                  <a:schemeClr val="tx2"/>
                </a:solidFill>
                <a:latin typeface="楷体" pitchFamily="49" charset="-122"/>
                <a:ea typeface="楷体" pitchFamily="49" charset="-122"/>
              </a:rPr>
              <a:t>一站式查询投资者名下多券商账户信息</a:t>
            </a:r>
          </a:p>
        </p:txBody>
      </p:sp>
      <p:sp>
        <p:nvSpPr>
          <p:cNvPr id="51"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4.2 </a:t>
            </a:r>
            <a:r>
              <a:rPr lang="zh-CN" altLang="en-US" sz="2600" b="1" dirty="0">
                <a:solidFill>
                  <a:schemeClr val="bg1"/>
                </a:solidFill>
                <a:latin typeface="微软雅黑" pitchFamily="34" charset="-122"/>
                <a:ea typeface="微软雅黑" pitchFamily="34" charset="-122"/>
              </a:rPr>
              <a:t>信息</a:t>
            </a:r>
            <a:r>
              <a:rPr lang="zh-CN" altLang="en-US" sz="2600" b="1" dirty="0" smtClean="0">
                <a:solidFill>
                  <a:schemeClr val="bg1"/>
                </a:solidFill>
                <a:latin typeface="微软雅黑" pitchFamily="34" charset="-122"/>
                <a:ea typeface="微软雅黑" pitchFamily="34" charset="-122"/>
              </a:rPr>
              <a:t>查询（续）</a:t>
            </a:r>
            <a:endParaRPr lang="en-GB" altLang="en-GB" sz="2600" b="1" dirty="0">
              <a:solidFill>
                <a:schemeClr val="bg1"/>
              </a:solidFill>
              <a:latin typeface="微软雅黑" pitchFamily="34" charset="-122"/>
              <a:ea typeface="微软雅黑" pitchFamily="34" charset="-122"/>
            </a:endParaRPr>
          </a:p>
        </p:txBody>
      </p:sp>
      <p:sp>
        <p:nvSpPr>
          <p:cNvPr id="3" name="灯片编号占位符 2"/>
          <p:cNvSpPr>
            <a:spLocks noGrp="1"/>
          </p:cNvSpPr>
          <p:nvPr>
            <p:ph type="sldNum" sz="quarter" idx="12"/>
          </p:nvPr>
        </p:nvSpPr>
        <p:spPr>
          <a:xfrm>
            <a:off x="3491880" y="4803998"/>
            <a:ext cx="2133600" cy="357188"/>
          </a:xfrm>
        </p:spPr>
        <p:txBody>
          <a:bodyPr/>
          <a:lstStyle/>
          <a:p>
            <a:pPr algn="ctr">
              <a:defRPr/>
            </a:pPr>
            <a:fld id="{ECEAD1FB-0249-4071-B000-5D78FC0B32AF}" type="slidenum">
              <a:rPr lang="en-US" altLang="zh-CN" sz="1000" smtClean="0">
                <a:solidFill>
                  <a:schemeClr val="bg2"/>
                </a:solidFill>
              </a:rPr>
              <a:pPr algn="ctr">
                <a:defRPr/>
              </a:pPr>
              <a:t>37</a:t>
            </a:fld>
            <a:endParaRPr lang="en-US" altLang="zh-CN" sz="1000" dirty="0">
              <a:solidFill>
                <a:schemeClr val="bg2"/>
              </a:solidFill>
            </a:endParaRPr>
          </a:p>
        </p:txBody>
      </p:sp>
      <p:pic>
        <p:nvPicPr>
          <p:cNvPr id="5" name="图片 4"/>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547207" y="1460005"/>
            <a:ext cx="1672250" cy="2506260"/>
          </a:xfrm>
          <a:prstGeom prst="rect">
            <a:avLst/>
          </a:prstGeom>
        </p:spPr>
      </p:pic>
    </p:spTree>
    <p:extLst>
      <p:ext uri="{BB962C8B-B14F-4D97-AF65-F5344CB8AC3E}">
        <p14:creationId xmlns:p14="http://schemas.microsoft.com/office/powerpoint/2010/main" xmlns="" val="17223395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35"/>
          <p:cNvSpPr txBox="1">
            <a:spLocks noChangeArrowheads="1"/>
          </p:cNvSpPr>
          <p:nvPr/>
        </p:nvSpPr>
        <p:spPr bwMode="auto">
          <a:xfrm>
            <a:off x="4924625" y="2412752"/>
            <a:ext cx="405946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Tx/>
              <a:buChar char="•"/>
            </a:pPr>
            <a:r>
              <a:rPr lang="zh-CN" altLang="en-US" b="1" dirty="0">
                <a:solidFill>
                  <a:schemeClr val="accent1"/>
                </a:solidFill>
                <a:latin typeface="楷体" pitchFamily="49" charset="-122"/>
                <a:ea typeface="楷体" pitchFamily="49" charset="-122"/>
              </a:rPr>
              <a:t>优化报名方式</a:t>
            </a:r>
            <a:endParaRPr lang="en-US" altLang="zh-CN" b="1" dirty="0">
              <a:solidFill>
                <a:schemeClr val="accent1"/>
              </a:solidFill>
              <a:latin typeface="楷体" pitchFamily="49" charset="-122"/>
              <a:ea typeface="楷体" pitchFamily="49" charset="-122"/>
            </a:endParaRPr>
          </a:p>
          <a:p>
            <a:pPr eaLnBrk="1" hangingPunct="1">
              <a:buFontTx/>
              <a:buChar char="•"/>
            </a:pPr>
            <a:r>
              <a:rPr lang="zh-CN" altLang="en-US" b="1" dirty="0">
                <a:solidFill>
                  <a:schemeClr val="accent1"/>
                </a:solidFill>
                <a:latin typeface="楷体" pitchFamily="49" charset="-122"/>
                <a:ea typeface="楷体" pitchFamily="49" charset="-122"/>
              </a:rPr>
              <a:t>增加培训渠道</a:t>
            </a:r>
            <a:endParaRPr lang="en-US" altLang="zh-CN" b="1" dirty="0">
              <a:solidFill>
                <a:schemeClr val="accent1"/>
              </a:solidFill>
              <a:latin typeface="楷体" pitchFamily="49" charset="-122"/>
              <a:ea typeface="楷体" pitchFamily="49" charset="-122"/>
            </a:endParaRPr>
          </a:p>
          <a:p>
            <a:pPr eaLnBrk="1" hangingPunct="1">
              <a:buFontTx/>
              <a:buChar char="•"/>
            </a:pPr>
            <a:r>
              <a:rPr lang="zh-CN" altLang="en-US" b="1" dirty="0">
                <a:solidFill>
                  <a:schemeClr val="accent1"/>
                </a:solidFill>
                <a:latin typeface="楷体" pitchFamily="49" charset="-122"/>
                <a:ea typeface="楷体" pitchFamily="49" charset="-122"/>
              </a:rPr>
              <a:t>丰富培训辅助功能</a:t>
            </a:r>
          </a:p>
        </p:txBody>
      </p:sp>
      <p:sp>
        <p:nvSpPr>
          <p:cNvPr id="9219" name="TextBox 24"/>
          <p:cNvSpPr txBox="1">
            <a:spLocks noChangeArrowheads="1"/>
          </p:cNvSpPr>
          <p:nvPr/>
        </p:nvSpPr>
        <p:spPr bwMode="auto">
          <a:xfrm>
            <a:off x="4081661" y="2097237"/>
            <a:ext cx="406050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ü"/>
            </a:pPr>
            <a:r>
              <a:rPr lang="zh-CN" altLang="en-US" b="1" dirty="0">
                <a:solidFill>
                  <a:schemeClr val="accent1"/>
                </a:solidFill>
                <a:latin typeface="楷体" pitchFamily="49" charset="-122"/>
                <a:ea typeface="楷体" pitchFamily="49" charset="-122"/>
              </a:rPr>
              <a:t>业务培训：</a:t>
            </a:r>
          </a:p>
        </p:txBody>
      </p:sp>
      <p:sp>
        <p:nvSpPr>
          <p:cNvPr id="9220" name="矩形 9"/>
          <p:cNvSpPr>
            <a:spLocks noChangeArrowheads="1"/>
          </p:cNvSpPr>
          <p:nvPr/>
        </p:nvSpPr>
        <p:spPr bwMode="auto">
          <a:xfrm>
            <a:off x="1095376" y="2330054"/>
            <a:ext cx="4349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000">
                <a:solidFill>
                  <a:schemeClr val="bg1"/>
                </a:solidFill>
                <a:latin typeface="微软雅黑" pitchFamily="34" charset="-122"/>
                <a:ea typeface="微软雅黑" pitchFamily="34" charset="-122"/>
              </a:rPr>
              <a:t>01</a:t>
            </a:r>
            <a:endParaRPr lang="zh-CN" altLang="en-US" sz="2000">
              <a:solidFill>
                <a:schemeClr val="bg1"/>
              </a:solidFill>
              <a:latin typeface="微软雅黑" pitchFamily="34" charset="-122"/>
              <a:ea typeface="微软雅黑" pitchFamily="34" charset="-122"/>
            </a:endParaRPr>
          </a:p>
        </p:txBody>
      </p:sp>
      <p:sp>
        <p:nvSpPr>
          <p:cNvPr id="9221" name="TextBox 48"/>
          <p:cNvSpPr txBox="1">
            <a:spLocks noChangeArrowheads="1"/>
          </p:cNvSpPr>
          <p:nvPr/>
        </p:nvSpPr>
        <p:spPr bwMode="auto">
          <a:xfrm>
            <a:off x="1435100" y="2793207"/>
            <a:ext cx="1504950" cy="208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持有人信息</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我的持仓</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资产变动</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r>
              <a:rPr lang="zh-CN" altLang="en-US" sz="1600" b="1">
                <a:solidFill>
                  <a:srgbClr val="FFFFFF"/>
                </a:solidFill>
                <a:latin typeface="微软雅黑" pitchFamily="34" charset="-122"/>
                <a:ea typeface="微软雅黑" pitchFamily="34" charset="-122"/>
                <a:cs typeface="方正兰亭纤黑简体"/>
              </a:rPr>
              <a:t>新股中签</a:t>
            </a:r>
            <a:endParaRPr lang="en-US" altLang="zh-CN" sz="1600" b="1">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a:p>
            <a:pPr algn="just" eaLnBrk="1" hangingPunct="1">
              <a:lnSpc>
                <a:spcPts val="1738"/>
              </a:lnSpc>
            </a:pPr>
            <a:endParaRPr lang="en-US" altLang="zh-CN" sz="1200">
              <a:solidFill>
                <a:srgbClr val="FFFFFF"/>
              </a:solidFill>
              <a:latin typeface="微软雅黑" pitchFamily="34" charset="-122"/>
              <a:ea typeface="微软雅黑" pitchFamily="34" charset="-122"/>
              <a:cs typeface="方正兰亭纤黑简体"/>
            </a:endParaRPr>
          </a:p>
        </p:txBody>
      </p:sp>
      <p:sp>
        <p:nvSpPr>
          <p:cNvPr id="9222" name="TextBox 49"/>
          <p:cNvSpPr txBox="1">
            <a:spLocks noChangeArrowheads="1"/>
          </p:cNvSpPr>
          <p:nvPr/>
        </p:nvSpPr>
        <p:spPr bwMode="auto">
          <a:xfrm>
            <a:off x="1502047" y="2277667"/>
            <a:ext cx="1323433" cy="446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9" rIns="121917" bIns="60959">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cs typeface="方正兰亭准黑_GBK"/>
              </a:rPr>
              <a:t>信息查询</a:t>
            </a:r>
          </a:p>
        </p:txBody>
      </p:sp>
      <p:sp>
        <p:nvSpPr>
          <p:cNvPr id="9227" name="TextBox 33"/>
          <p:cNvSpPr txBox="1">
            <a:spLocks noChangeArrowheads="1"/>
          </p:cNvSpPr>
          <p:nvPr/>
        </p:nvSpPr>
        <p:spPr bwMode="auto">
          <a:xfrm>
            <a:off x="4100711" y="987574"/>
            <a:ext cx="405946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ü"/>
            </a:pPr>
            <a:r>
              <a:rPr lang="zh-CN" altLang="en-US" b="1" dirty="0">
                <a:solidFill>
                  <a:srgbClr val="7F7F7F"/>
                </a:solidFill>
                <a:latin typeface="楷体" pitchFamily="49" charset="-122"/>
                <a:ea typeface="楷体" pitchFamily="49" charset="-122"/>
              </a:rPr>
              <a:t>业务预约：</a:t>
            </a:r>
          </a:p>
        </p:txBody>
      </p:sp>
      <p:sp>
        <p:nvSpPr>
          <p:cNvPr id="9228" name="TextBox 34"/>
          <p:cNvSpPr txBox="1">
            <a:spLocks noChangeArrowheads="1"/>
          </p:cNvSpPr>
          <p:nvPr/>
        </p:nvSpPr>
        <p:spPr bwMode="auto">
          <a:xfrm>
            <a:off x="4903986" y="1418209"/>
            <a:ext cx="406050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Tx/>
              <a:buChar char="•"/>
            </a:pPr>
            <a:r>
              <a:rPr lang="zh-CN" altLang="en-US" b="1" dirty="0">
                <a:solidFill>
                  <a:srgbClr val="7F7F7F"/>
                </a:solidFill>
                <a:latin typeface="楷体" pitchFamily="49" charset="-122"/>
                <a:ea typeface="楷体" pitchFamily="49" charset="-122"/>
              </a:rPr>
              <a:t>提前预约，优先办理</a:t>
            </a:r>
            <a:endParaRPr lang="en-US" altLang="zh-CN" b="1" dirty="0">
              <a:solidFill>
                <a:srgbClr val="7F7F7F"/>
              </a:solidFill>
              <a:latin typeface="楷体" pitchFamily="49" charset="-122"/>
              <a:ea typeface="楷体" pitchFamily="49" charset="-122"/>
            </a:endParaRPr>
          </a:p>
          <a:p>
            <a:pPr eaLnBrk="1" hangingPunct="1">
              <a:buFontTx/>
              <a:buChar char="•"/>
            </a:pPr>
            <a:r>
              <a:rPr lang="zh-CN" altLang="en-US" b="1" dirty="0">
                <a:solidFill>
                  <a:srgbClr val="7F7F7F"/>
                </a:solidFill>
                <a:latin typeface="楷体" pitchFamily="49" charset="-122"/>
                <a:ea typeface="楷体" pitchFamily="49" charset="-122"/>
              </a:rPr>
              <a:t>合理安排时间</a:t>
            </a:r>
          </a:p>
        </p:txBody>
      </p:sp>
      <p:sp>
        <p:nvSpPr>
          <p:cNvPr id="9229" name="TextBox 38"/>
          <p:cNvSpPr txBox="1">
            <a:spLocks noChangeArrowheads="1"/>
          </p:cNvSpPr>
          <p:nvPr/>
        </p:nvSpPr>
        <p:spPr bwMode="auto">
          <a:xfrm>
            <a:off x="4986536" y="3742680"/>
            <a:ext cx="405946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Tx/>
              <a:buChar char="•"/>
            </a:pPr>
            <a:r>
              <a:rPr lang="zh-CN" altLang="en-US" b="1" dirty="0">
                <a:solidFill>
                  <a:srgbClr val="7F7F7F"/>
                </a:solidFill>
                <a:latin typeface="楷体" pitchFamily="49" charset="-122"/>
                <a:ea typeface="楷体" pitchFamily="49" charset="-122"/>
              </a:rPr>
              <a:t>辅助填写</a:t>
            </a:r>
            <a:endParaRPr lang="en-US" altLang="zh-CN" b="1" dirty="0">
              <a:solidFill>
                <a:srgbClr val="7F7F7F"/>
              </a:solidFill>
              <a:latin typeface="楷体" pitchFamily="49" charset="-122"/>
              <a:ea typeface="楷体" pitchFamily="49" charset="-122"/>
            </a:endParaRPr>
          </a:p>
          <a:p>
            <a:pPr eaLnBrk="1" hangingPunct="1">
              <a:buFontTx/>
              <a:buChar char="•"/>
            </a:pPr>
            <a:r>
              <a:rPr lang="zh-CN" altLang="en-US" b="1" dirty="0">
                <a:solidFill>
                  <a:srgbClr val="7F7F7F"/>
                </a:solidFill>
                <a:latin typeface="楷体" pitchFamily="49" charset="-122"/>
                <a:ea typeface="楷体" pitchFamily="49" charset="-122"/>
              </a:rPr>
              <a:t>方便修改</a:t>
            </a:r>
            <a:endParaRPr lang="en-US" altLang="zh-CN" b="1" dirty="0">
              <a:solidFill>
                <a:srgbClr val="7F7F7F"/>
              </a:solidFill>
              <a:latin typeface="楷体" pitchFamily="49" charset="-122"/>
              <a:ea typeface="楷体" pitchFamily="49" charset="-122"/>
            </a:endParaRPr>
          </a:p>
          <a:p>
            <a:pPr eaLnBrk="1" hangingPunct="1">
              <a:buFontTx/>
              <a:buChar char="•"/>
            </a:pPr>
            <a:r>
              <a:rPr lang="zh-CN" altLang="en-US" b="1" dirty="0">
                <a:solidFill>
                  <a:srgbClr val="7F7F7F"/>
                </a:solidFill>
                <a:latin typeface="楷体" pitchFamily="49" charset="-122"/>
                <a:ea typeface="楷体" pitchFamily="49" charset="-122"/>
              </a:rPr>
              <a:t>历史单据</a:t>
            </a:r>
          </a:p>
        </p:txBody>
      </p:sp>
      <p:sp>
        <p:nvSpPr>
          <p:cNvPr id="9230" name="TextBox 25"/>
          <p:cNvSpPr txBox="1">
            <a:spLocks noChangeArrowheads="1"/>
          </p:cNvSpPr>
          <p:nvPr/>
        </p:nvSpPr>
        <p:spPr bwMode="auto">
          <a:xfrm>
            <a:off x="3995936" y="3404543"/>
            <a:ext cx="405946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ü"/>
            </a:pPr>
            <a:r>
              <a:rPr lang="zh-CN" altLang="en-US" b="1" dirty="0">
                <a:solidFill>
                  <a:srgbClr val="7F7F7F"/>
                </a:solidFill>
                <a:latin typeface="楷体" pitchFamily="49" charset="-122"/>
                <a:ea typeface="楷体" pitchFamily="49" charset="-122"/>
              </a:rPr>
              <a:t>业务预填单：</a:t>
            </a:r>
          </a:p>
        </p:txBody>
      </p:sp>
      <p:sp>
        <p:nvSpPr>
          <p:cNvPr id="9232" name="TextBox 33"/>
          <p:cNvSpPr txBox="1">
            <a:spLocks noChangeArrowheads="1"/>
          </p:cNvSpPr>
          <p:nvPr/>
        </p:nvSpPr>
        <p:spPr bwMode="auto">
          <a:xfrm>
            <a:off x="676276" y="676275"/>
            <a:ext cx="623887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a:solidFill>
                  <a:schemeClr val="tx2"/>
                </a:solidFill>
                <a:latin typeface="楷体" pitchFamily="49" charset="-122"/>
                <a:ea typeface="楷体" pitchFamily="49" charset="-122"/>
              </a:rPr>
              <a:t>中国结算业务办理小能手</a:t>
            </a:r>
          </a:p>
        </p:txBody>
      </p:sp>
      <p:sp>
        <p:nvSpPr>
          <p:cNvPr id="23"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4.3 </a:t>
            </a:r>
            <a:r>
              <a:rPr lang="zh-CN" altLang="en-US" sz="2600" b="1" dirty="0">
                <a:solidFill>
                  <a:schemeClr val="bg1"/>
                </a:solidFill>
                <a:latin typeface="微软雅黑" pitchFamily="34" charset="-122"/>
                <a:ea typeface="微软雅黑" pitchFamily="34" charset="-122"/>
              </a:rPr>
              <a:t>业务辅助</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8858"/>
            <a:ext cx="2133600" cy="357188"/>
          </a:xfrm>
        </p:spPr>
        <p:txBody>
          <a:bodyPr/>
          <a:lstStyle/>
          <a:p>
            <a:pPr algn="ctr">
              <a:defRPr/>
            </a:pPr>
            <a:fld id="{ECEAD1FB-0249-4071-B000-5D78FC0B32AF}" type="slidenum">
              <a:rPr lang="en-US" altLang="zh-CN" sz="1000" smtClean="0">
                <a:solidFill>
                  <a:schemeClr val="bg2"/>
                </a:solidFill>
              </a:rPr>
              <a:pPr algn="ctr">
                <a:defRPr/>
              </a:pPr>
              <a:t>38</a:t>
            </a:fld>
            <a:endParaRPr lang="en-US" altLang="zh-CN" sz="1000" dirty="0">
              <a:solidFill>
                <a:schemeClr val="bg2"/>
              </a:solidFill>
            </a:endParaRPr>
          </a:p>
        </p:txBody>
      </p:sp>
      <p:pic>
        <p:nvPicPr>
          <p:cNvPr id="21" name="图片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45682" y="1073137"/>
            <a:ext cx="2076813" cy="3727613"/>
          </a:xfrm>
          <a:prstGeom prst="rect">
            <a:avLst/>
          </a:prstGeom>
        </p:spPr>
      </p:pic>
    </p:spTree>
    <p:extLst>
      <p:ext uri="{BB962C8B-B14F-4D97-AF65-F5344CB8AC3E}">
        <p14:creationId xmlns:p14="http://schemas.microsoft.com/office/powerpoint/2010/main" xmlns="" val="18738800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Freeform 13"/>
          <p:cNvSpPr>
            <a:spLocks noEditPoints="1"/>
          </p:cNvSpPr>
          <p:nvPr/>
        </p:nvSpPr>
        <p:spPr bwMode="auto">
          <a:xfrm>
            <a:off x="3079447" y="3406379"/>
            <a:ext cx="572169" cy="539353"/>
          </a:xfrm>
          <a:custGeom>
            <a:avLst/>
            <a:gdLst>
              <a:gd name="T0" fmla="*/ 2147483647 w 766"/>
              <a:gd name="T1" fmla="*/ 2147483647 h 600"/>
              <a:gd name="T2" fmla="*/ 2147483647 w 766"/>
              <a:gd name="T3" fmla="*/ 2147483647 h 600"/>
              <a:gd name="T4" fmla="*/ 2147483647 w 766"/>
              <a:gd name="T5" fmla="*/ 2147483647 h 600"/>
              <a:gd name="T6" fmla="*/ 2147483647 w 766"/>
              <a:gd name="T7" fmla="*/ 2147483647 h 600"/>
              <a:gd name="T8" fmla="*/ 2147483647 w 766"/>
              <a:gd name="T9" fmla="*/ 2147483647 h 600"/>
              <a:gd name="T10" fmla="*/ 2147483647 w 766"/>
              <a:gd name="T11" fmla="*/ 2147483647 h 600"/>
              <a:gd name="T12" fmla="*/ 2147483647 w 766"/>
              <a:gd name="T13" fmla="*/ 2147483647 h 600"/>
              <a:gd name="T14" fmla="*/ 2147483647 w 766"/>
              <a:gd name="T15" fmla="*/ 2147483647 h 600"/>
              <a:gd name="T16" fmla="*/ 2147483647 w 766"/>
              <a:gd name="T17" fmla="*/ 0 h 600"/>
              <a:gd name="T18" fmla="*/ 2147483647 w 766"/>
              <a:gd name="T19" fmla="*/ 2147483647 h 600"/>
              <a:gd name="T20" fmla="*/ 2147483647 w 766"/>
              <a:gd name="T21" fmla="*/ 2147483647 h 600"/>
              <a:gd name="T22" fmla="*/ 2147483647 w 766"/>
              <a:gd name="T23" fmla="*/ 2147483647 h 600"/>
              <a:gd name="T24" fmla="*/ 2147483647 w 766"/>
              <a:gd name="T25" fmla="*/ 2147483647 h 600"/>
              <a:gd name="T26" fmla="*/ 2147483647 w 766"/>
              <a:gd name="T27" fmla="*/ 2147483647 h 600"/>
              <a:gd name="T28" fmla="*/ 2147483647 w 766"/>
              <a:gd name="T29" fmla="*/ 2147483647 h 600"/>
              <a:gd name="T30" fmla="*/ 2147483647 w 766"/>
              <a:gd name="T31" fmla="*/ 2147483647 h 600"/>
              <a:gd name="T32" fmla="*/ 2147483647 w 766"/>
              <a:gd name="T33" fmla="*/ 2147483647 h 600"/>
              <a:gd name="T34" fmla="*/ 2147483647 w 766"/>
              <a:gd name="T35" fmla="*/ 2147483647 h 600"/>
              <a:gd name="T36" fmla="*/ 2147483647 w 766"/>
              <a:gd name="T37" fmla="*/ 2147483647 h 600"/>
              <a:gd name="T38" fmla="*/ 2147483647 w 766"/>
              <a:gd name="T39" fmla="*/ 2147483647 h 600"/>
              <a:gd name="T40" fmla="*/ 2147483647 w 766"/>
              <a:gd name="T41" fmla="*/ 2147483647 h 600"/>
              <a:gd name="T42" fmla="*/ 2147483647 w 766"/>
              <a:gd name="T43" fmla="*/ 2147483647 h 600"/>
              <a:gd name="T44" fmla="*/ 2147483647 w 766"/>
              <a:gd name="T45" fmla="*/ 2147483647 h 600"/>
              <a:gd name="T46" fmla="*/ 2147483647 w 766"/>
              <a:gd name="T47" fmla="*/ 2147483647 h 600"/>
              <a:gd name="T48" fmla="*/ 2147483647 w 766"/>
              <a:gd name="T49" fmla="*/ 2147483647 h 600"/>
              <a:gd name="T50" fmla="*/ 2147483647 w 766"/>
              <a:gd name="T51" fmla="*/ 2147483647 h 600"/>
              <a:gd name="T52" fmla="*/ 2147483647 w 766"/>
              <a:gd name="T53" fmla="*/ 2147483647 h 600"/>
              <a:gd name="T54" fmla="*/ 2147483647 w 766"/>
              <a:gd name="T55" fmla="*/ 2147483647 h 600"/>
              <a:gd name="T56" fmla="*/ 2147483647 w 766"/>
              <a:gd name="T57" fmla="*/ 2147483647 h 600"/>
              <a:gd name="T58" fmla="*/ 2147483647 w 766"/>
              <a:gd name="T59" fmla="*/ 2147483647 h 600"/>
              <a:gd name="T60" fmla="*/ 2147483647 w 766"/>
              <a:gd name="T61" fmla="*/ 2147483647 h 600"/>
              <a:gd name="T62" fmla="*/ 2147483647 w 766"/>
              <a:gd name="T63" fmla="*/ 2147483647 h 600"/>
              <a:gd name="T64" fmla="*/ 2147483647 w 766"/>
              <a:gd name="T65" fmla="*/ 2147483647 h 600"/>
              <a:gd name="T66" fmla="*/ 0 w 766"/>
              <a:gd name="T67" fmla="*/ 2147483647 h 600"/>
              <a:gd name="T68" fmla="*/ 2147483647 w 766"/>
              <a:gd name="T69" fmla="*/ 2147483647 h 600"/>
              <a:gd name="T70" fmla="*/ 2147483647 w 766"/>
              <a:gd name="T71" fmla="*/ 2147483647 h 600"/>
              <a:gd name="T72" fmla="*/ 2147483647 w 766"/>
              <a:gd name="T73" fmla="*/ 2147483647 h 600"/>
              <a:gd name="T74" fmla="*/ 2147483647 w 766"/>
              <a:gd name="T75" fmla="*/ 2147483647 h 600"/>
              <a:gd name="T76" fmla="*/ 2147483647 w 766"/>
              <a:gd name="T77" fmla="*/ 2147483647 h 600"/>
              <a:gd name="T78" fmla="*/ 2147483647 w 766"/>
              <a:gd name="T79" fmla="*/ 2147483647 h 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6"/>
              <a:gd name="T121" fmla="*/ 0 h 600"/>
              <a:gd name="T122" fmla="*/ 766 w 766"/>
              <a:gd name="T123" fmla="*/ 600 h 6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0244" name="Freeform 41"/>
          <p:cNvSpPr>
            <a:spLocks noEditPoints="1"/>
          </p:cNvSpPr>
          <p:nvPr/>
        </p:nvSpPr>
        <p:spPr bwMode="auto">
          <a:xfrm>
            <a:off x="6206822" y="1491854"/>
            <a:ext cx="572169" cy="540544"/>
          </a:xfrm>
          <a:custGeom>
            <a:avLst/>
            <a:gdLst>
              <a:gd name="T0" fmla="*/ 2147483647 w 628"/>
              <a:gd name="T1" fmla="*/ 2147483647 h 600"/>
              <a:gd name="T2" fmla="*/ 2147483647 w 628"/>
              <a:gd name="T3" fmla="*/ 2147483647 h 600"/>
              <a:gd name="T4" fmla="*/ 2147483647 w 628"/>
              <a:gd name="T5" fmla="*/ 2147483647 h 600"/>
              <a:gd name="T6" fmla="*/ 2147483647 w 628"/>
              <a:gd name="T7" fmla="*/ 2147483647 h 600"/>
              <a:gd name="T8" fmla="*/ 2147483647 w 628"/>
              <a:gd name="T9" fmla="*/ 2147483647 h 600"/>
              <a:gd name="T10" fmla="*/ 2147483647 w 628"/>
              <a:gd name="T11" fmla="*/ 2147483647 h 600"/>
              <a:gd name="T12" fmla="*/ 2147483647 w 628"/>
              <a:gd name="T13" fmla="*/ 2147483647 h 600"/>
              <a:gd name="T14" fmla="*/ 2147483647 w 628"/>
              <a:gd name="T15" fmla="*/ 2147483647 h 600"/>
              <a:gd name="T16" fmla="*/ 2147483647 w 628"/>
              <a:gd name="T17" fmla="*/ 2147483647 h 600"/>
              <a:gd name="T18" fmla="*/ 2147483647 w 628"/>
              <a:gd name="T19" fmla="*/ 2147483647 h 600"/>
              <a:gd name="T20" fmla="*/ 2147483647 w 628"/>
              <a:gd name="T21" fmla="*/ 2147483647 h 600"/>
              <a:gd name="T22" fmla="*/ 2147483647 w 628"/>
              <a:gd name="T23" fmla="*/ 2147483647 h 600"/>
              <a:gd name="T24" fmla="*/ 2147483647 w 628"/>
              <a:gd name="T25" fmla="*/ 2147483647 h 600"/>
              <a:gd name="T26" fmla="*/ 2147483647 w 628"/>
              <a:gd name="T27" fmla="*/ 2147483647 h 600"/>
              <a:gd name="T28" fmla="*/ 2147483647 w 628"/>
              <a:gd name="T29" fmla="*/ 2147483647 h 600"/>
              <a:gd name="T30" fmla="*/ 2147483647 w 628"/>
              <a:gd name="T31" fmla="*/ 2147483647 h 600"/>
              <a:gd name="T32" fmla="*/ 2147483647 w 628"/>
              <a:gd name="T33" fmla="*/ 2147483647 h 600"/>
              <a:gd name="T34" fmla="*/ 2147483647 w 628"/>
              <a:gd name="T35" fmla="*/ 2147483647 h 600"/>
              <a:gd name="T36" fmla="*/ 2147483647 w 628"/>
              <a:gd name="T37" fmla="*/ 2147483647 h 600"/>
              <a:gd name="T38" fmla="*/ 2147483647 w 628"/>
              <a:gd name="T39" fmla="*/ 2147483647 h 600"/>
              <a:gd name="T40" fmla="*/ 2147483647 w 628"/>
              <a:gd name="T41" fmla="*/ 2147483647 h 600"/>
              <a:gd name="T42" fmla="*/ 2147483647 w 628"/>
              <a:gd name="T43" fmla="*/ 2147483647 h 600"/>
              <a:gd name="T44" fmla="*/ 2147483647 w 628"/>
              <a:gd name="T45" fmla="*/ 2147483647 h 600"/>
              <a:gd name="T46" fmla="*/ 2147483647 w 628"/>
              <a:gd name="T47" fmla="*/ 2147483647 h 600"/>
              <a:gd name="T48" fmla="*/ 0 w 628"/>
              <a:gd name="T49" fmla="*/ 2147483647 h 600"/>
              <a:gd name="T50" fmla="*/ 2147483647 w 628"/>
              <a:gd name="T51" fmla="*/ 2147483647 h 600"/>
              <a:gd name="T52" fmla="*/ 2147483647 w 628"/>
              <a:gd name="T53" fmla="*/ 2147483647 h 600"/>
              <a:gd name="T54" fmla="*/ 2147483647 w 628"/>
              <a:gd name="T55" fmla="*/ 2147483647 h 600"/>
              <a:gd name="T56" fmla="*/ 2147483647 w 628"/>
              <a:gd name="T57" fmla="*/ 2147483647 h 600"/>
              <a:gd name="T58" fmla="*/ 2147483647 w 628"/>
              <a:gd name="T59" fmla="*/ 2147483647 h 600"/>
              <a:gd name="T60" fmla="*/ 2147483647 w 628"/>
              <a:gd name="T61" fmla="*/ 2147483647 h 600"/>
              <a:gd name="T62" fmla="*/ 2147483647 w 628"/>
              <a:gd name="T63" fmla="*/ 2147483647 h 600"/>
              <a:gd name="T64" fmla="*/ 2147483647 w 628"/>
              <a:gd name="T65" fmla="*/ 2147483647 h 600"/>
              <a:gd name="T66" fmla="*/ 2147483647 w 628"/>
              <a:gd name="T67" fmla="*/ 2147483647 h 600"/>
              <a:gd name="T68" fmla="*/ 2147483647 w 628"/>
              <a:gd name="T69" fmla="*/ 2147483647 h 600"/>
              <a:gd name="T70" fmla="*/ 2147483647 w 628"/>
              <a:gd name="T71" fmla="*/ 2147483647 h 600"/>
              <a:gd name="T72" fmla="*/ 2147483647 w 628"/>
              <a:gd name="T73" fmla="*/ 2147483647 h 600"/>
              <a:gd name="T74" fmla="*/ 2147483647 w 628"/>
              <a:gd name="T75" fmla="*/ 2147483647 h 600"/>
              <a:gd name="T76" fmla="*/ 2147483647 w 628"/>
              <a:gd name="T77" fmla="*/ 2147483647 h 600"/>
              <a:gd name="T78" fmla="*/ 2147483647 w 628"/>
              <a:gd name="T79" fmla="*/ 2147483647 h 600"/>
              <a:gd name="T80" fmla="*/ 2147483647 w 628"/>
              <a:gd name="T81" fmla="*/ 2147483647 h 600"/>
              <a:gd name="T82" fmla="*/ 2147483647 w 628"/>
              <a:gd name="T83" fmla="*/ 2147483647 h 600"/>
              <a:gd name="T84" fmla="*/ 2147483647 w 628"/>
              <a:gd name="T85" fmla="*/ 2147483647 h 600"/>
              <a:gd name="T86" fmla="*/ 2147483647 w 628"/>
              <a:gd name="T87" fmla="*/ 2147483647 h 600"/>
              <a:gd name="T88" fmla="*/ 2147483647 w 628"/>
              <a:gd name="T89" fmla="*/ 2147483647 h 600"/>
              <a:gd name="T90" fmla="*/ 2147483647 w 628"/>
              <a:gd name="T91" fmla="*/ 2147483647 h 600"/>
              <a:gd name="T92" fmla="*/ 2147483647 w 628"/>
              <a:gd name="T93" fmla="*/ 2147483647 h 600"/>
              <a:gd name="T94" fmla="*/ 2147483647 w 628"/>
              <a:gd name="T95" fmla="*/ 2147483647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28"/>
              <a:gd name="T145" fmla="*/ 0 h 600"/>
              <a:gd name="T146" fmla="*/ 628 w 628"/>
              <a:gd name="T147" fmla="*/ 600 h 6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0245" name="文本框 2"/>
          <p:cNvSpPr txBox="1">
            <a:spLocks noChangeArrowheads="1"/>
          </p:cNvSpPr>
          <p:nvPr/>
        </p:nvSpPr>
        <p:spPr bwMode="auto">
          <a:xfrm>
            <a:off x="1006475" y="4030267"/>
            <a:ext cx="12954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a:latin typeface="楷体" pitchFamily="49" charset="-122"/>
                <a:ea typeface="楷体" pitchFamily="49" charset="-122"/>
              </a:rPr>
              <a:t>发行人</a:t>
            </a:r>
          </a:p>
        </p:txBody>
      </p:sp>
      <p:sp>
        <p:nvSpPr>
          <p:cNvPr id="10246" name="文本框 15"/>
          <p:cNvSpPr txBox="1">
            <a:spLocks noChangeArrowheads="1"/>
          </p:cNvSpPr>
          <p:nvPr/>
        </p:nvSpPr>
        <p:spPr bwMode="auto">
          <a:xfrm>
            <a:off x="2989263" y="4030267"/>
            <a:ext cx="12954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a:latin typeface="楷体" pitchFamily="49" charset="-122"/>
                <a:ea typeface="楷体" pitchFamily="49" charset="-122"/>
              </a:rPr>
              <a:t>投资者</a:t>
            </a:r>
          </a:p>
        </p:txBody>
      </p:sp>
      <p:sp>
        <p:nvSpPr>
          <p:cNvPr id="10247" name="Freeform 13"/>
          <p:cNvSpPr>
            <a:spLocks noEditPoints="1"/>
          </p:cNvSpPr>
          <p:nvPr/>
        </p:nvSpPr>
        <p:spPr bwMode="auto">
          <a:xfrm>
            <a:off x="6151262" y="3406379"/>
            <a:ext cx="572168" cy="539353"/>
          </a:xfrm>
          <a:custGeom>
            <a:avLst/>
            <a:gdLst>
              <a:gd name="T0" fmla="*/ 2147483647 w 766"/>
              <a:gd name="T1" fmla="*/ 2147483647 h 600"/>
              <a:gd name="T2" fmla="*/ 2147483647 w 766"/>
              <a:gd name="T3" fmla="*/ 2147483647 h 600"/>
              <a:gd name="T4" fmla="*/ 2147483647 w 766"/>
              <a:gd name="T5" fmla="*/ 2147483647 h 600"/>
              <a:gd name="T6" fmla="*/ 2147483647 w 766"/>
              <a:gd name="T7" fmla="*/ 2147483647 h 600"/>
              <a:gd name="T8" fmla="*/ 2147483647 w 766"/>
              <a:gd name="T9" fmla="*/ 2147483647 h 600"/>
              <a:gd name="T10" fmla="*/ 2147483647 w 766"/>
              <a:gd name="T11" fmla="*/ 2147483647 h 600"/>
              <a:gd name="T12" fmla="*/ 2147483647 w 766"/>
              <a:gd name="T13" fmla="*/ 2147483647 h 600"/>
              <a:gd name="T14" fmla="*/ 2147483647 w 766"/>
              <a:gd name="T15" fmla="*/ 2147483647 h 600"/>
              <a:gd name="T16" fmla="*/ 2147483647 w 766"/>
              <a:gd name="T17" fmla="*/ 0 h 600"/>
              <a:gd name="T18" fmla="*/ 2147483647 w 766"/>
              <a:gd name="T19" fmla="*/ 2147483647 h 600"/>
              <a:gd name="T20" fmla="*/ 2147483647 w 766"/>
              <a:gd name="T21" fmla="*/ 2147483647 h 600"/>
              <a:gd name="T22" fmla="*/ 2147483647 w 766"/>
              <a:gd name="T23" fmla="*/ 2147483647 h 600"/>
              <a:gd name="T24" fmla="*/ 2147483647 w 766"/>
              <a:gd name="T25" fmla="*/ 2147483647 h 600"/>
              <a:gd name="T26" fmla="*/ 2147483647 w 766"/>
              <a:gd name="T27" fmla="*/ 2147483647 h 600"/>
              <a:gd name="T28" fmla="*/ 2147483647 w 766"/>
              <a:gd name="T29" fmla="*/ 2147483647 h 600"/>
              <a:gd name="T30" fmla="*/ 2147483647 w 766"/>
              <a:gd name="T31" fmla="*/ 2147483647 h 600"/>
              <a:gd name="T32" fmla="*/ 2147483647 w 766"/>
              <a:gd name="T33" fmla="*/ 2147483647 h 600"/>
              <a:gd name="T34" fmla="*/ 2147483647 w 766"/>
              <a:gd name="T35" fmla="*/ 2147483647 h 600"/>
              <a:gd name="T36" fmla="*/ 2147483647 w 766"/>
              <a:gd name="T37" fmla="*/ 2147483647 h 600"/>
              <a:gd name="T38" fmla="*/ 2147483647 w 766"/>
              <a:gd name="T39" fmla="*/ 2147483647 h 600"/>
              <a:gd name="T40" fmla="*/ 2147483647 w 766"/>
              <a:gd name="T41" fmla="*/ 2147483647 h 600"/>
              <a:gd name="T42" fmla="*/ 2147483647 w 766"/>
              <a:gd name="T43" fmla="*/ 2147483647 h 600"/>
              <a:gd name="T44" fmla="*/ 2147483647 w 766"/>
              <a:gd name="T45" fmla="*/ 2147483647 h 600"/>
              <a:gd name="T46" fmla="*/ 2147483647 w 766"/>
              <a:gd name="T47" fmla="*/ 2147483647 h 600"/>
              <a:gd name="T48" fmla="*/ 2147483647 w 766"/>
              <a:gd name="T49" fmla="*/ 2147483647 h 600"/>
              <a:gd name="T50" fmla="*/ 2147483647 w 766"/>
              <a:gd name="T51" fmla="*/ 2147483647 h 600"/>
              <a:gd name="T52" fmla="*/ 2147483647 w 766"/>
              <a:gd name="T53" fmla="*/ 2147483647 h 600"/>
              <a:gd name="T54" fmla="*/ 2147483647 w 766"/>
              <a:gd name="T55" fmla="*/ 2147483647 h 600"/>
              <a:gd name="T56" fmla="*/ 2147483647 w 766"/>
              <a:gd name="T57" fmla="*/ 2147483647 h 600"/>
              <a:gd name="T58" fmla="*/ 2147483647 w 766"/>
              <a:gd name="T59" fmla="*/ 2147483647 h 600"/>
              <a:gd name="T60" fmla="*/ 2147483647 w 766"/>
              <a:gd name="T61" fmla="*/ 2147483647 h 600"/>
              <a:gd name="T62" fmla="*/ 2147483647 w 766"/>
              <a:gd name="T63" fmla="*/ 2147483647 h 600"/>
              <a:gd name="T64" fmla="*/ 2147483647 w 766"/>
              <a:gd name="T65" fmla="*/ 2147483647 h 600"/>
              <a:gd name="T66" fmla="*/ 0 w 766"/>
              <a:gd name="T67" fmla="*/ 2147483647 h 600"/>
              <a:gd name="T68" fmla="*/ 2147483647 w 766"/>
              <a:gd name="T69" fmla="*/ 2147483647 h 600"/>
              <a:gd name="T70" fmla="*/ 2147483647 w 766"/>
              <a:gd name="T71" fmla="*/ 2147483647 h 600"/>
              <a:gd name="T72" fmla="*/ 2147483647 w 766"/>
              <a:gd name="T73" fmla="*/ 2147483647 h 600"/>
              <a:gd name="T74" fmla="*/ 2147483647 w 766"/>
              <a:gd name="T75" fmla="*/ 2147483647 h 600"/>
              <a:gd name="T76" fmla="*/ 2147483647 w 766"/>
              <a:gd name="T77" fmla="*/ 2147483647 h 600"/>
              <a:gd name="T78" fmla="*/ 2147483647 w 766"/>
              <a:gd name="T79" fmla="*/ 2147483647 h 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6"/>
              <a:gd name="T121" fmla="*/ 0 h 600"/>
              <a:gd name="T122" fmla="*/ 766 w 766"/>
              <a:gd name="T123" fmla="*/ 600 h 6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0248" name="文本框 5"/>
          <p:cNvSpPr txBox="1">
            <a:spLocks noChangeArrowheads="1"/>
          </p:cNvSpPr>
          <p:nvPr/>
        </p:nvSpPr>
        <p:spPr bwMode="auto">
          <a:xfrm>
            <a:off x="2771775" y="2571750"/>
            <a:ext cx="73025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a:latin typeface="楷体" pitchFamily="49" charset="-122"/>
                <a:ea typeface="楷体" pitchFamily="49" charset="-122"/>
              </a:rPr>
              <a:t>智能客服</a:t>
            </a:r>
          </a:p>
        </p:txBody>
      </p:sp>
      <p:sp>
        <p:nvSpPr>
          <p:cNvPr id="10249" name="文本框 6"/>
          <p:cNvSpPr txBox="1">
            <a:spLocks noChangeArrowheads="1"/>
          </p:cNvSpPr>
          <p:nvPr/>
        </p:nvSpPr>
        <p:spPr bwMode="auto">
          <a:xfrm>
            <a:off x="4930776" y="2516982"/>
            <a:ext cx="5048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dirty="0" smtClean="0">
                <a:latin typeface="楷体" pitchFamily="49" charset="-122"/>
                <a:ea typeface="楷体" pitchFamily="49" charset="-122"/>
              </a:rPr>
              <a:t>动态</a:t>
            </a:r>
            <a:endParaRPr lang="zh-CN" altLang="en-US" b="1" dirty="0">
              <a:latin typeface="楷体" pitchFamily="49" charset="-122"/>
              <a:ea typeface="楷体" pitchFamily="49" charset="-122"/>
            </a:endParaRPr>
          </a:p>
        </p:txBody>
      </p:sp>
      <p:sp>
        <p:nvSpPr>
          <p:cNvPr id="10250" name="文本框 25"/>
          <p:cNvSpPr txBox="1">
            <a:spLocks noChangeArrowheads="1"/>
          </p:cNvSpPr>
          <p:nvPr/>
        </p:nvSpPr>
        <p:spPr bwMode="auto">
          <a:xfrm>
            <a:off x="7667625" y="2518172"/>
            <a:ext cx="50323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a:latin typeface="楷体" pitchFamily="49" charset="-122"/>
                <a:ea typeface="楷体" pitchFamily="49" charset="-122"/>
              </a:rPr>
              <a:t>消息</a:t>
            </a:r>
          </a:p>
        </p:txBody>
      </p:sp>
      <p:sp>
        <p:nvSpPr>
          <p:cNvPr id="10252" name="TextBox 33"/>
          <p:cNvSpPr txBox="1">
            <a:spLocks noChangeArrowheads="1"/>
          </p:cNvSpPr>
          <p:nvPr/>
        </p:nvSpPr>
        <p:spPr bwMode="auto">
          <a:xfrm>
            <a:off x="676276" y="676275"/>
            <a:ext cx="771207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zh-CN" altLang="en-US" sz="2000" b="1" dirty="0">
                <a:solidFill>
                  <a:schemeClr val="tx2"/>
                </a:solidFill>
                <a:latin typeface="楷体" pitchFamily="49" charset="-122"/>
                <a:ea typeface="楷体" pitchFamily="49" charset="-122"/>
              </a:rPr>
              <a:t>打造基于实名认证的信息沟通交流平台，实现资本市场信息共享</a:t>
            </a:r>
          </a:p>
        </p:txBody>
      </p:sp>
      <p:sp>
        <p:nvSpPr>
          <p:cNvPr id="10253" name="Freeform 12"/>
          <p:cNvSpPr>
            <a:spLocks noEditPoints="1"/>
          </p:cNvSpPr>
          <p:nvPr/>
        </p:nvSpPr>
        <p:spPr bwMode="auto">
          <a:xfrm>
            <a:off x="7097412" y="2575322"/>
            <a:ext cx="426916" cy="320278"/>
          </a:xfrm>
          <a:custGeom>
            <a:avLst/>
            <a:gdLst>
              <a:gd name="T0" fmla="*/ 2147483647 w 771"/>
              <a:gd name="T1" fmla="*/ 2147483647 h 602"/>
              <a:gd name="T2" fmla="*/ 2147483647 w 771"/>
              <a:gd name="T3" fmla="*/ 2147483647 h 602"/>
              <a:gd name="T4" fmla="*/ 2147483647 w 771"/>
              <a:gd name="T5" fmla="*/ 2147483647 h 602"/>
              <a:gd name="T6" fmla="*/ 2147483647 w 771"/>
              <a:gd name="T7" fmla="*/ 2147483647 h 602"/>
              <a:gd name="T8" fmla="*/ 2147483647 w 771"/>
              <a:gd name="T9" fmla="*/ 2147483647 h 602"/>
              <a:gd name="T10" fmla="*/ 2147483647 w 771"/>
              <a:gd name="T11" fmla="*/ 2147483647 h 602"/>
              <a:gd name="T12" fmla="*/ 2147483647 w 771"/>
              <a:gd name="T13" fmla="*/ 2147483647 h 602"/>
              <a:gd name="T14" fmla="*/ 2147483647 w 771"/>
              <a:gd name="T15" fmla="*/ 2147483647 h 602"/>
              <a:gd name="T16" fmla="*/ 2147483647 w 771"/>
              <a:gd name="T17" fmla="*/ 2147483647 h 602"/>
              <a:gd name="T18" fmla="*/ 0 w 771"/>
              <a:gd name="T19" fmla="*/ 2147483647 h 602"/>
              <a:gd name="T20" fmla="*/ 2147483647 w 771"/>
              <a:gd name="T21" fmla="*/ 2147483647 h 602"/>
              <a:gd name="T22" fmla="*/ 2147483647 w 771"/>
              <a:gd name="T23" fmla="*/ 2147483647 h 602"/>
              <a:gd name="T24" fmla="*/ 2147483647 w 771"/>
              <a:gd name="T25" fmla="*/ 2147483647 h 602"/>
              <a:gd name="T26" fmla="*/ 2147483647 w 771"/>
              <a:gd name="T27" fmla="*/ 2147483647 h 602"/>
              <a:gd name="T28" fmla="*/ 2147483647 w 771"/>
              <a:gd name="T29" fmla="*/ 2147483647 h 602"/>
              <a:gd name="T30" fmla="*/ 2147483647 w 771"/>
              <a:gd name="T31" fmla="*/ 2147483647 h 602"/>
              <a:gd name="T32" fmla="*/ 2147483647 w 771"/>
              <a:gd name="T33" fmla="*/ 2147483647 h 602"/>
              <a:gd name="T34" fmla="*/ 2147483647 w 771"/>
              <a:gd name="T35" fmla="*/ 2147483647 h 602"/>
              <a:gd name="T36" fmla="*/ 2147483647 w 771"/>
              <a:gd name="T37" fmla="*/ 2147483647 h 602"/>
              <a:gd name="T38" fmla="*/ 2147483647 w 771"/>
              <a:gd name="T39" fmla="*/ 2147483647 h 602"/>
              <a:gd name="T40" fmla="*/ 2147483647 w 771"/>
              <a:gd name="T41" fmla="*/ 2147483647 h 602"/>
              <a:gd name="T42" fmla="*/ 2147483647 w 771"/>
              <a:gd name="T43" fmla="*/ 2147483647 h 602"/>
              <a:gd name="T44" fmla="*/ 2147483647 w 771"/>
              <a:gd name="T45" fmla="*/ 2147483647 h 602"/>
              <a:gd name="T46" fmla="*/ 2147483647 w 771"/>
              <a:gd name="T47" fmla="*/ 2147483647 h 602"/>
              <a:gd name="T48" fmla="*/ 2147483647 w 771"/>
              <a:gd name="T49" fmla="*/ 2147483647 h 602"/>
              <a:gd name="T50" fmla="*/ 2147483647 w 771"/>
              <a:gd name="T51" fmla="*/ 2147483647 h 602"/>
              <a:gd name="T52" fmla="*/ 2147483647 w 771"/>
              <a:gd name="T53" fmla="*/ 0 h 602"/>
              <a:gd name="T54" fmla="*/ 2147483647 w 771"/>
              <a:gd name="T55" fmla="*/ 2147483647 h 602"/>
              <a:gd name="T56" fmla="*/ 2147483647 w 771"/>
              <a:gd name="T57" fmla="*/ 2147483647 h 602"/>
              <a:gd name="T58" fmla="*/ 2147483647 w 771"/>
              <a:gd name="T59" fmla="*/ 2147483647 h 602"/>
              <a:gd name="T60" fmla="*/ 2147483647 w 771"/>
              <a:gd name="T61" fmla="*/ 2147483647 h 602"/>
              <a:gd name="T62" fmla="*/ 2147483647 w 771"/>
              <a:gd name="T63" fmla="*/ 2147483647 h 602"/>
              <a:gd name="T64" fmla="*/ 2147483647 w 771"/>
              <a:gd name="T65" fmla="*/ 2147483647 h 602"/>
              <a:gd name="T66" fmla="*/ 2147483647 w 771"/>
              <a:gd name="T67" fmla="*/ 2147483647 h 602"/>
              <a:gd name="T68" fmla="*/ 2147483647 w 771"/>
              <a:gd name="T69" fmla="*/ 2147483647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71"/>
              <a:gd name="T106" fmla="*/ 0 h 602"/>
              <a:gd name="T107" fmla="*/ 771 w 771"/>
              <a:gd name="T108" fmla="*/ 602 h 60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grpSp>
        <p:nvGrpSpPr>
          <p:cNvPr id="3" name="组合 34"/>
          <p:cNvGrpSpPr>
            <a:grpSpLocks/>
          </p:cNvGrpSpPr>
          <p:nvPr/>
        </p:nvGrpSpPr>
        <p:grpSpPr bwMode="auto">
          <a:xfrm>
            <a:off x="5517848" y="2534842"/>
            <a:ext cx="447125" cy="420290"/>
            <a:chOff x="3074408" y="4472462"/>
            <a:chExt cx="561488" cy="561488"/>
          </a:xfrm>
        </p:grpSpPr>
        <p:grpSp>
          <p:nvGrpSpPr>
            <p:cNvPr id="4" name="组合 35"/>
            <p:cNvGrpSpPr>
              <a:grpSpLocks/>
            </p:cNvGrpSpPr>
            <p:nvPr/>
          </p:nvGrpSpPr>
          <p:grpSpPr bwMode="auto">
            <a:xfrm>
              <a:off x="3074408" y="4472462"/>
              <a:ext cx="561488" cy="561488"/>
              <a:chOff x="5516013" y="2029365"/>
              <a:chExt cx="1116000" cy="1115999"/>
            </a:xfrm>
          </p:grpSpPr>
          <p:sp>
            <p:nvSpPr>
              <p:cNvPr id="38" name="椭圆 37"/>
              <p:cNvSpPr/>
              <p:nvPr/>
            </p:nvSpPr>
            <p:spPr>
              <a:xfrm rot="18000000">
                <a:off x="5516013" y="2029365"/>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solidFill>
                    <a:prstClr val="white"/>
                  </a:solidFill>
                  <a:latin typeface="楷体" pitchFamily="49" charset="-122"/>
                  <a:ea typeface="楷体" pitchFamily="49" charset="-122"/>
                </a:endParaRPr>
              </a:p>
            </p:txBody>
          </p:sp>
          <p:sp>
            <p:nvSpPr>
              <p:cNvPr id="39" name="椭圆 38"/>
              <p:cNvSpPr/>
              <p:nvPr/>
            </p:nvSpPr>
            <p:spPr>
              <a:xfrm>
                <a:off x="5591674" y="2105240"/>
                <a:ext cx="964678" cy="9642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楷体" pitchFamily="49" charset="-122"/>
                  <a:ea typeface="楷体" pitchFamily="49" charset="-122"/>
                </a:endParaRPr>
              </a:p>
            </p:txBody>
          </p:sp>
        </p:grpSp>
        <p:sp>
          <p:nvSpPr>
            <p:cNvPr id="10269" name="Freeform 17"/>
            <p:cNvSpPr>
              <a:spLocks noEditPoints="1"/>
            </p:cNvSpPr>
            <p:nvPr/>
          </p:nvSpPr>
          <p:spPr bwMode="auto">
            <a:xfrm>
              <a:off x="3182827" y="4574627"/>
              <a:ext cx="311216" cy="332810"/>
            </a:xfrm>
            <a:custGeom>
              <a:avLst/>
              <a:gdLst>
                <a:gd name="T0" fmla="*/ 2147483647 w 593"/>
                <a:gd name="T1" fmla="*/ 2147483647 h 633"/>
                <a:gd name="T2" fmla="*/ 2147483647 w 593"/>
                <a:gd name="T3" fmla="*/ 2147483647 h 633"/>
                <a:gd name="T4" fmla="*/ 2147483647 w 593"/>
                <a:gd name="T5" fmla="*/ 2147483647 h 633"/>
                <a:gd name="T6" fmla="*/ 2147483647 w 593"/>
                <a:gd name="T7" fmla="*/ 2147483647 h 633"/>
                <a:gd name="T8" fmla="*/ 2147483647 w 593"/>
                <a:gd name="T9" fmla="*/ 2147483647 h 633"/>
                <a:gd name="T10" fmla="*/ 2147483647 w 593"/>
                <a:gd name="T11" fmla="*/ 2147483647 h 633"/>
                <a:gd name="T12" fmla="*/ 2147483647 w 593"/>
                <a:gd name="T13" fmla="*/ 2147483647 h 633"/>
                <a:gd name="T14" fmla="*/ 2147483647 w 593"/>
                <a:gd name="T15" fmla="*/ 2147483647 h 633"/>
                <a:gd name="T16" fmla="*/ 2147483647 w 593"/>
                <a:gd name="T17" fmla="*/ 2147483647 h 633"/>
                <a:gd name="T18" fmla="*/ 2147483647 w 593"/>
                <a:gd name="T19" fmla="*/ 2147483647 h 633"/>
                <a:gd name="T20" fmla="*/ 2147483647 w 593"/>
                <a:gd name="T21" fmla="*/ 2147483647 h 633"/>
                <a:gd name="T22" fmla="*/ 2147483647 w 593"/>
                <a:gd name="T23" fmla="*/ 2147483647 h 633"/>
                <a:gd name="T24" fmla="*/ 2147483647 w 593"/>
                <a:gd name="T25" fmla="*/ 2147483647 h 633"/>
                <a:gd name="T26" fmla="*/ 2147483647 w 593"/>
                <a:gd name="T27" fmla="*/ 2147483647 h 633"/>
                <a:gd name="T28" fmla="*/ 2147483647 w 593"/>
                <a:gd name="T29" fmla="*/ 2147483647 h 633"/>
                <a:gd name="T30" fmla="*/ 2147483647 w 593"/>
                <a:gd name="T31" fmla="*/ 2147483647 h 633"/>
                <a:gd name="T32" fmla="*/ 2147483647 w 593"/>
                <a:gd name="T33" fmla="*/ 2147483647 h 633"/>
                <a:gd name="T34" fmla="*/ 2147483647 w 593"/>
                <a:gd name="T35" fmla="*/ 2147483647 h 633"/>
                <a:gd name="T36" fmla="*/ 2147483647 w 593"/>
                <a:gd name="T37" fmla="*/ 2147483647 h 633"/>
                <a:gd name="T38" fmla="*/ 2147483647 w 593"/>
                <a:gd name="T39" fmla="*/ 2147483647 h 633"/>
                <a:gd name="T40" fmla="*/ 2147483647 w 593"/>
                <a:gd name="T41" fmla="*/ 2147483647 h 633"/>
                <a:gd name="T42" fmla="*/ 2147483647 w 593"/>
                <a:gd name="T43" fmla="*/ 2147483647 h 633"/>
                <a:gd name="T44" fmla="*/ 2147483647 w 593"/>
                <a:gd name="T45" fmla="*/ 2147483647 h 633"/>
                <a:gd name="T46" fmla="*/ 2147483647 w 593"/>
                <a:gd name="T47" fmla="*/ 2147483647 h 633"/>
                <a:gd name="T48" fmla="*/ 2147483647 w 593"/>
                <a:gd name="T49" fmla="*/ 2147483647 h 633"/>
                <a:gd name="T50" fmla="*/ 2147483647 w 593"/>
                <a:gd name="T51" fmla="*/ 2147483647 h 633"/>
                <a:gd name="T52" fmla="*/ 2147483647 w 593"/>
                <a:gd name="T53" fmla="*/ 2147483647 h 633"/>
                <a:gd name="T54" fmla="*/ 2147483647 w 593"/>
                <a:gd name="T55" fmla="*/ 2147483647 h 633"/>
                <a:gd name="T56" fmla="*/ 2147483647 w 593"/>
                <a:gd name="T57" fmla="*/ 2147483647 h 633"/>
                <a:gd name="T58" fmla="*/ 2147483647 w 593"/>
                <a:gd name="T59" fmla="*/ 2147483647 h 633"/>
                <a:gd name="T60" fmla="*/ 2147483647 w 593"/>
                <a:gd name="T61" fmla="*/ 2147483647 h 633"/>
                <a:gd name="T62" fmla="*/ 2147483647 w 593"/>
                <a:gd name="T63" fmla="*/ 2147483647 h 6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93"/>
                <a:gd name="T97" fmla="*/ 0 h 633"/>
                <a:gd name="T98" fmla="*/ 593 w 593"/>
                <a:gd name="T99" fmla="*/ 633 h 6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endParaRPr lang="zh-CN" altLang="en-US"/>
            </a:p>
          </p:txBody>
        </p:sp>
      </p:grpSp>
      <p:sp>
        <p:nvSpPr>
          <p:cNvPr id="10255" name="文本框 2"/>
          <p:cNvSpPr txBox="1">
            <a:spLocks noChangeArrowheads="1"/>
          </p:cNvSpPr>
          <p:nvPr/>
        </p:nvSpPr>
        <p:spPr bwMode="auto">
          <a:xfrm>
            <a:off x="6072188" y="1135856"/>
            <a:ext cx="102076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a:latin typeface="楷体" pitchFamily="49" charset="-122"/>
                <a:ea typeface="楷体" pitchFamily="49" charset="-122"/>
              </a:rPr>
              <a:t>发行人</a:t>
            </a:r>
          </a:p>
        </p:txBody>
      </p:sp>
      <p:sp>
        <p:nvSpPr>
          <p:cNvPr id="10256" name="文本框 15"/>
          <p:cNvSpPr txBox="1">
            <a:spLocks noChangeArrowheads="1"/>
          </p:cNvSpPr>
          <p:nvPr/>
        </p:nvSpPr>
        <p:spPr bwMode="auto">
          <a:xfrm>
            <a:off x="6018560" y="4011910"/>
            <a:ext cx="10017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dirty="0">
                <a:latin typeface="楷体" pitchFamily="49" charset="-122"/>
                <a:ea typeface="楷体" pitchFamily="49" charset="-122"/>
              </a:rPr>
              <a:t>投资者</a:t>
            </a:r>
          </a:p>
        </p:txBody>
      </p:sp>
      <p:pic>
        <p:nvPicPr>
          <p:cNvPr id="43" name="Picture 2" descr="image"/>
          <p:cNvPicPr>
            <a:picLocks noChangeAspect="1" noChangeArrowheads="1"/>
          </p:cNvPicPr>
          <p:nvPr/>
        </p:nvPicPr>
        <p:blipFill>
          <a:blip r:embed="rId2" cstate="print"/>
          <a:srcRect/>
          <a:stretch>
            <a:fillRect/>
          </a:stretch>
        </p:blipFill>
        <p:spPr bwMode="auto">
          <a:xfrm>
            <a:off x="2042989" y="1448269"/>
            <a:ext cx="572855" cy="5104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258" name="Freeform 11"/>
          <p:cNvSpPr>
            <a:spLocks noEditPoints="1"/>
          </p:cNvSpPr>
          <p:nvPr/>
        </p:nvSpPr>
        <p:spPr bwMode="auto">
          <a:xfrm>
            <a:off x="2042811" y="2518172"/>
            <a:ext cx="573431" cy="539353"/>
          </a:xfrm>
          <a:custGeom>
            <a:avLst/>
            <a:gdLst>
              <a:gd name="T0" fmla="*/ 2147483647 w 446"/>
              <a:gd name="T1" fmla="*/ 2147483647 h 608"/>
              <a:gd name="T2" fmla="*/ 2147483647 w 446"/>
              <a:gd name="T3" fmla="*/ 2147483647 h 608"/>
              <a:gd name="T4" fmla="*/ 2147483647 w 446"/>
              <a:gd name="T5" fmla="*/ 2147483647 h 608"/>
              <a:gd name="T6" fmla="*/ 2147483647 w 446"/>
              <a:gd name="T7" fmla="*/ 2147483647 h 608"/>
              <a:gd name="T8" fmla="*/ 2147483647 w 446"/>
              <a:gd name="T9" fmla="*/ 2147483647 h 608"/>
              <a:gd name="T10" fmla="*/ 2147483647 w 446"/>
              <a:gd name="T11" fmla="*/ 2147483647 h 608"/>
              <a:gd name="T12" fmla="*/ 2147483647 w 446"/>
              <a:gd name="T13" fmla="*/ 2147483647 h 608"/>
              <a:gd name="T14" fmla="*/ 2147483647 w 446"/>
              <a:gd name="T15" fmla="*/ 2147483647 h 608"/>
              <a:gd name="T16" fmla="*/ 2147483647 w 446"/>
              <a:gd name="T17" fmla="*/ 2147483647 h 608"/>
              <a:gd name="T18" fmla="*/ 2147483647 w 446"/>
              <a:gd name="T19" fmla="*/ 2147483647 h 608"/>
              <a:gd name="T20" fmla="*/ 2147483647 w 446"/>
              <a:gd name="T21" fmla="*/ 2147483647 h 608"/>
              <a:gd name="T22" fmla="*/ 2147483647 w 446"/>
              <a:gd name="T23" fmla="*/ 2147483647 h 608"/>
              <a:gd name="T24" fmla="*/ 2147483647 w 446"/>
              <a:gd name="T25" fmla="*/ 2147483647 h 608"/>
              <a:gd name="T26" fmla="*/ 2147483647 w 446"/>
              <a:gd name="T27" fmla="*/ 2147483647 h 608"/>
              <a:gd name="T28" fmla="*/ 2147483647 w 446"/>
              <a:gd name="T29" fmla="*/ 2147483647 h 608"/>
              <a:gd name="T30" fmla="*/ 2147483647 w 446"/>
              <a:gd name="T31" fmla="*/ 2147483647 h 608"/>
              <a:gd name="T32" fmla="*/ 2147483647 w 446"/>
              <a:gd name="T33" fmla="*/ 2147483647 h 608"/>
              <a:gd name="T34" fmla="*/ 2147483647 w 446"/>
              <a:gd name="T35" fmla="*/ 2147483647 h 608"/>
              <a:gd name="T36" fmla="*/ 2147483647 w 446"/>
              <a:gd name="T37" fmla="*/ 2147483647 h 608"/>
              <a:gd name="T38" fmla="*/ 2147483647 w 446"/>
              <a:gd name="T39" fmla="*/ 2147483647 h 608"/>
              <a:gd name="T40" fmla="*/ 2147483647 w 446"/>
              <a:gd name="T41" fmla="*/ 2147483647 h 608"/>
              <a:gd name="T42" fmla="*/ 2147483647 w 446"/>
              <a:gd name="T43" fmla="*/ 2147483647 h 608"/>
              <a:gd name="T44" fmla="*/ 2147483647 w 446"/>
              <a:gd name="T45" fmla="*/ 2147483647 h 608"/>
              <a:gd name="T46" fmla="*/ 2147483647 w 446"/>
              <a:gd name="T47" fmla="*/ 2147483647 h 608"/>
              <a:gd name="T48" fmla="*/ 2147483647 w 446"/>
              <a:gd name="T49" fmla="*/ 2147483647 h 608"/>
              <a:gd name="T50" fmla="*/ 2147483647 w 446"/>
              <a:gd name="T51" fmla="*/ 2147483647 h 608"/>
              <a:gd name="T52" fmla="*/ 2147483647 w 446"/>
              <a:gd name="T53" fmla="*/ 2147483647 h 608"/>
              <a:gd name="T54" fmla="*/ 2147483647 w 446"/>
              <a:gd name="T55" fmla="*/ 2147483647 h 608"/>
              <a:gd name="T56" fmla="*/ 2147483647 w 446"/>
              <a:gd name="T57" fmla="*/ 2147483647 h 608"/>
              <a:gd name="T58" fmla="*/ 2147483647 w 446"/>
              <a:gd name="T59" fmla="*/ 2147483647 h 608"/>
              <a:gd name="T60" fmla="*/ 2147483647 w 446"/>
              <a:gd name="T61" fmla="*/ 2147483647 h 608"/>
              <a:gd name="T62" fmla="*/ 2147483647 w 446"/>
              <a:gd name="T63" fmla="*/ 2147483647 h 608"/>
              <a:gd name="T64" fmla="*/ 2147483647 w 446"/>
              <a:gd name="T65" fmla="*/ 2147483647 h 608"/>
              <a:gd name="T66" fmla="*/ 2147483647 w 446"/>
              <a:gd name="T67" fmla="*/ 2147483647 h 608"/>
              <a:gd name="T68" fmla="*/ 2147483647 w 446"/>
              <a:gd name="T69" fmla="*/ 2147483647 h 608"/>
              <a:gd name="T70" fmla="*/ 2147483647 w 446"/>
              <a:gd name="T71" fmla="*/ 2147483647 h 608"/>
              <a:gd name="T72" fmla="*/ 2147483647 w 446"/>
              <a:gd name="T73" fmla="*/ 2147483647 h 608"/>
              <a:gd name="T74" fmla="*/ 2147483647 w 446"/>
              <a:gd name="T75" fmla="*/ 2147483647 h 608"/>
              <a:gd name="T76" fmla="*/ 2147483647 w 446"/>
              <a:gd name="T77" fmla="*/ 0 h 608"/>
              <a:gd name="T78" fmla="*/ 2147483647 w 446"/>
              <a:gd name="T79" fmla="*/ 2147483647 h 608"/>
              <a:gd name="T80" fmla="*/ 2147483647 w 446"/>
              <a:gd name="T81" fmla="*/ 2147483647 h 608"/>
              <a:gd name="T82" fmla="*/ 2147483647 w 446"/>
              <a:gd name="T83" fmla="*/ 2147483647 h 608"/>
              <a:gd name="T84" fmla="*/ 2147483647 w 446"/>
              <a:gd name="T85" fmla="*/ 2147483647 h 608"/>
              <a:gd name="T86" fmla="*/ 2147483647 w 446"/>
              <a:gd name="T87" fmla="*/ 2147483647 h 608"/>
              <a:gd name="T88" fmla="*/ 2147483647 w 446"/>
              <a:gd name="T89" fmla="*/ 2147483647 h 608"/>
              <a:gd name="T90" fmla="*/ 2147483647 w 446"/>
              <a:gd name="T91" fmla="*/ 2147483647 h 608"/>
              <a:gd name="T92" fmla="*/ 2147483647 w 446"/>
              <a:gd name="T93" fmla="*/ 2147483647 h 6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46"/>
              <a:gd name="T142" fmla="*/ 0 h 608"/>
              <a:gd name="T143" fmla="*/ 446 w 446"/>
              <a:gd name="T144" fmla="*/ 608 h 60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0259" name="Freeform 41"/>
          <p:cNvSpPr>
            <a:spLocks noEditPoints="1"/>
          </p:cNvSpPr>
          <p:nvPr/>
        </p:nvSpPr>
        <p:spPr bwMode="auto">
          <a:xfrm>
            <a:off x="1179212" y="3381375"/>
            <a:ext cx="572168" cy="540544"/>
          </a:xfrm>
          <a:custGeom>
            <a:avLst/>
            <a:gdLst>
              <a:gd name="T0" fmla="*/ 2147483647 w 628"/>
              <a:gd name="T1" fmla="*/ 2147483647 h 600"/>
              <a:gd name="T2" fmla="*/ 2147483647 w 628"/>
              <a:gd name="T3" fmla="*/ 2147483647 h 600"/>
              <a:gd name="T4" fmla="*/ 2147483647 w 628"/>
              <a:gd name="T5" fmla="*/ 2147483647 h 600"/>
              <a:gd name="T6" fmla="*/ 2147483647 w 628"/>
              <a:gd name="T7" fmla="*/ 2147483647 h 600"/>
              <a:gd name="T8" fmla="*/ 2147483647 w 628"/>
              <a:gd name="T9" fmla="*/ 2147483647 h 600"/>
              <a:gd name="T10" fmla="*/ 2147483647 w 628"/>
              <a:gd name="T11" fmla="*/ 2147483647 h 600"/>
              <a:gd name="T12" fmla="*/ 2147483647 w 628"/>
              <a:gd name="T13" fmla="*/ 2147483647 h 600"/>
              <a:gd name="T14" fmla="*/ 2147483647 w 628"/>
              <a:gd name="T15" fmla="*/ 2147483647 h 600"/>
              <a:gd name="T16" fmla="*/ 2147483647 w 628"/>
              <a:gd name="T17" fmla="*/ 2147483647 h 600"/>
              <a:gd name="T18" fmla="*/ 2147483647 w 628"/>
              <a:gd name="T19" fmla="*/ 2147483647 h 600"/>
              <a:gd name="T20" fmla="*/ 2147483647 w 628"/>
              <a:gd name="T21" fmla="*/ 2147483647 h 600"/>
              <a:gd name="T22" fmla="*/ 2147483647 w 628"/>
              <a:gd name="T23" fmla="*/ 2147483647 h 600"/>
              <a:gd name="T24" fmla="*/ 2147483647 w 628"/>
              <a:gd name="T25" fmla="*/ 2147483647 h 600"/>
              <a:gd name="T26" fmla="*/ 2147483647 w 628"/>
              <a:gd name="T27" fmla="*/ 2147483647 h 600"/>
              <a:gd name="T28" fmla="*/ 2147483647 w 628"/>
              <a:gd name="T29" fmla="*/ 2147483647 h 600"/>
              <a:gd name="T30" fmla="*/ 2147483647 w 628"/>
              <a:gd name="T31" fmla="*/ 2147483647 h 600"/>
              <a:gd name="T32" fmla="*/ 2147483647 w 628"/>
              <a:gd name="T33" fmla="*/ 2147483647 h 600"/>
              <a:gd name="T34" fmla="*/ 2147483647 w 628"/>
              <a:gd name="T35" fmla="*/ 2147483647 h 600"/>
              <a:gd name="T36" fmla="*/ 2147483647 w 628"/>
              <a:gd name="T37" fmla="*/ 2147483647 h 600"/>
              <a:gd name="T38" fmla="*/ 2147483647 w 628"/>
              <a:gd name="T39" fmla="*/ 2147483647 h 600"/>
              <a:gd name="T40" fmla="*/ 2147483647 w 628"/>
              <a:gd name="T41" fmla="*/ 2147483647 h 600"/>
              <a:gd name="T42" fmla="*/ 2147483647 w 628"/>
              <a:gd name="T43" fmla="*/ 2147483647 h 600"/>
              <a:gd name="T44" fmla="*/ 2147483647 w 628"/>
              <a:gd name="T45" fmla="*/ 2147483647 h 600"/>
              <a:gd name="T46" fmla="*/ 2147483647 w 628"/>
              <a:gd name="T47" fmla="*/ 2147483647 h 600"/>
              <a:gd name="T48" fmla="*/ 0 w 628"/>
              <a:gd name="T49" fmla="*/ 2147483647 h 600"/>
              <a:gd name="T50" fmla="*/ 2147483647 w 628"/>
              <a:gd name="T51" fmla="*/ 2147483647 h 600"/>
              <a:gd name="T52" fmla="*/ 2147483647 w 628"/>
              <a:gd name="T53" fmla="*/ 2147483647 h 600"/>
              <a:gd name="T54" fmla="*/ 2147483647 w 628"/>
              <a:gd name="T55" fmla="*/ 2147483647 h 600"/>
              <a:gd name="T56" fmla="*/ 2147483647 w 628"/>
              <a:gd name="T57" fmla="*/ 2147483647 h 600"/>
              <a:gd name="T58" fmla="*/ 2147483647 w 628"/>
              <a:gd name="T59" fmla="*/ 2147483647 h 600"/>
              <a:gd name="T60" fmla="*/ 2147483647 w 628"/>
              <a:gd name="T61" fmla="*/ 2147483647 h 600"/>
              <a:gd name="T62" fmla="*/ 2147483647 w 628"/>
              <a:gd name="T63" fmla="*/ 2147483647 h 600"/>
              <a:gd name="T64" fmla="*/ 2147483647 w 628"/>
              <a:gd name="T65" fmla="*/ 2147483647 h 600"/>
              <a:gd name="T66" fmla="*/ 2147483647 w 628"/>
              <a:gd name="T67" fmla="*/ 2147483647 h 600"/>
              <a:gd name="T68" fmla="*/ 2147483647 w 628"/>
              <a:gd name="T69" fmla="*/ 2147483647 h 600"/>
              <a:gd name="T70" fmla="*/ 2147483647 w 628"/>
              <a:gd name="T71" fmla="*/ 2147483647 h 600"/>
              <a:gd name="T72" fmla="*/ 2147483647 w 628"/>
              <a:gd name="T73" fmla="*/ 2147483647 h 600"/>
              <a:gd name="T74" fmla="*/ 2147483647 w 628"/>
              <a:gd name="T75" fmla="*/ 2147483647 h 600"/>
              <a:gd name="T76" fmla="*/ 2147483647 w 628"/>
              <a:gd name="T77" fmla="*/ 2147483647 h 600"/>
              <a:gd name="T78" fmla="*/ 2147483647 w 628"/>
              <a:gd name="T79" fmla="*/ 2147483647 h 600"/>
              <a:gd name="T80" fmla="*/ 2147483647 w 628"/>
              <a:gd name="T81" fmla="*/ 2147483647 h 600"/>
              <a:gd name="T82" fmla="*/ 2147483647 w 628"/>
              <a:gd name="T83" fmla="*/ 2147483647 h 600"/>
              <a:gd name="T84" fmla="*/ 2147483647 w 628"/>
              <a:gd name="T85" fmla="*/ 2147483647 h 600"/>
              <a:gd name="T86" fmla="*/ 2147483647 w 628"/>
              <a:gd name="T87" fmla="*/ 2147483647 h 600"/>
              <a:gd name="T88" fmla="*/ 2147483647 w 628"/>
              <a:gd name="T89" fmla="*/ 2147483647 h 600"/>
              <a:gd name="T90" fmla="*/ 2147483647 w 628"/>
              <a:gd name="T91" fmla="*/ 2147483647 h 600"/>
              <a:gd name="T92" fmla="*/ 2147483647 w 628"/>
              <a:gd name="T93" fmla="*/ 2147483647 h 600"/>
              <a:gd name="T94" fmla="*/ 2147483647 w 628"/>
              <a:gd name="T95" fmla="*/ 2147483647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28"/>
              <a:gd name="T145" fmla="*/ 0 h 600"/>
              <a:gd name="T146" fmla="*/ 628 w 628"/>
              <a:gd name="T147" fmla="*/ 600 h 6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0260" name="文本框 2"/>
          <p:cNvSpPr txBox="1">
            <a:spLocks noChangeArrowheads="1"/>
          </p:cNvSpPr>
          <p:nvPr/>
        </p:nvSpPr>
        <p:spPr bwMode="auto">
          <a:xfrm>
            <a:off x="1763713" y="1113235"/>
            <a:ext cx="118745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dirty="0">
                <a:latin typeface="楷体" pitchFamily="49" charset="-122"/>
                <a:ea typeface="楷体" pitchFamily="49" charset="-122"/>
              </a:rPr>
              <a:t>中国结算</a:t>
            </a:r>
          </a:p>
        </p:txBody>
      </p:sp>
      <p:sp>
        <p:nvSpPr>
          <p:cNvPr id="10261" name="左右箭头 1"/>
          <p:cNvSpPr>
            <a:spLocks noChangeArrowheads="1"/>
          </p:cNvSpPr>
          <p:nvPr/>
        </p:nvSpPr>
        <p:spPr bwMode="auto">
          <a:xfrm rot="7745264" flipV="1">
            <a:off x="5810648" y="2218135"/>
            <a:ext cx="402431" cy="142875"/>
          </a:xfrm>
          <a:prstGeom prst="leftRightArrow">
            <a:avLst>
              <a:gd name="adj1" fmla="val 50000"/>
              <a:gd name="adj2" fmla="val 50109"/>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0262" name="左右箭头 45"/>
          <p:cNvSpPr>
            <a:spLocks noChangeArrowheads="1"/>
          </p:cNvSpPr>
          <p:nvPr/>
        </p:nvSpPr>
        <p:spPr bwMode="auto">
          <a:xfrm rot="13652182" flipV="1">
            <a:off x="6778031" y="2229446"/>
            <a:ext cx="401241" cy="142875"/>
          </a:xfrm>
          <a:prstGeom prst="leftRightArrow">
            <a:avLst>
              <a:gd name="adj1" fmla="val 50000"/>
              <a:gd name="adj2" fmla="val 49961"/>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0263" name="左右箭头 47"/>
          <p:cNvSpPr>
            <a:spLocks noChangeArrowheads="1"/>
          </p:cNvSpPr>
          <p:nvPr/>
        </p:nvSpPr>
        <p:spPr bwMode="auto">
          <a:xfrm rot="2769877" flipV="1">
            <a:off x="5819379" y="3113882"/>
            <a:ext cx="402431" cy="144462"/>
          </a:xfrm>
          <a:prstGeom prst="leftRightArrow">
            <a:avLst>
              <a:gd name="adj1" fmla="val 50000"/>
              <a:gd name="adj2" fmla="val 49558"/>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0264" name="左右箭头 48"/>
          <p:cNvSpPr>
            <a:spLocks noChangeArrowheads="1"/>
          </p:cNvSpPr>
          <p:nvPr/>
        </p:nvSpPr>
        <p:spPr bwMode="auto">
          <a:xfrm rot="7699635" flipV="1">
            <a:off x="6785372" y="3075385"/>
            <a:ext cx="402431" cy="142875"/>
          </a:xfrm>
          <a:prstGeom prst="leftRightArrow">
            <a:avLst>
              <a:gd name="adj1" fmla="val 50000"/>
              <a:gd name="adj2" fmla="val 50109"/>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0265" name="左右箭头 49"/>
          <p:cNvSpPr>
            <a:spLocks noChangeArrowheads="1"/>
          </p:cNvSpPr>
          <p:nvPr/>
        </p:nvSpPr>
        <p:spPr bwMode="auto">
          <a:xfrm rot="7745264" flipV="1">
            <a:off x="1659137" y="3168055"/>
            <a:ext cx="401240" cy="144463"/>
          </a:xfrm>
          <a:prstGeom prst="leftRightArrow">
            <a:avLst>
              <a:gd name="adj1" fmla="val 50000"/>
              <a:gd name="adj2" fmla="val 49411"/>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0266" name="左右箭头 50"/>
          <p:cNvSpPr>
            <a:spLocks noChangeArrowheads="1"/>
          </p:cNvSpPr>
          <p:nvPr/>
        </p:nvSpPr>
        <p:spPr bwMode="auto">
          <a:xfrm rot="13652182" flipV="1">
            <a:off x="2624536" y="3180160"/>
            <a:ext cx="402431" cy="142875"/>
          </a:xfrm>
          <a:prstGeom prst="leftRightArrow">
            <a:avLst>
              <a:gd name="adj1" fmla="val 50000"/>
              <a:gd name="adj2" fmla="val 50109"/>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0267" name="左右箭头 51"/>
          <p:cNvSpPr>
            <a:spLocks noChangeArrowheads="1"/>
          </p:cNvSpPr>
          <p:nvPr/>
        </p:nvSpPr>
        <p:spPr bwMode="auto">
          <a:xfrm rot="16200000" flipV="1">
            <a:off x="2138761" y="2160985"/>
            <a:ext cx="402431" cy="142875"/>
          </a:xfrm>
          <a:prstGeom prst="leftRightArrow">
            <a:avLst>
              <a:gd name="adj1" fmla="val 50000"/>
              <a:gd name="adj2" fmla="val 50109"/>
            </a:avLst>
          </a:prstGeom>
          <a:solidFill>
            <a:srgbClr val="C0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32"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4.4 </a:t>
            </a:r>
            <a:r>
              <a:rPr lang="zh-CN" altLang="en-US" sz="2600" b="1" dirty="0">
                <a:solidFill>
                  <a:schemeClr val="bg1"/>
                </a:solidFill>
                <a:latin typeface="微软雅黑" pitchFamily="34" charset="-122"/>
                <a:ea typeface="微软雅黑" pitchFamily="34" charset="-122"/>
              </a:rPr>
              <a:t>互动交流</a:t>
            </a:r>
            <a:endParaRPr lang="en-GB" altLang="en-GB" sz="2600" b="1" dirty="0">
              <a:solidFill>
                <a:schemeClr val="bg1"/>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a:xfrm>
            <a:off x="3518520" y="4878858"/>
            <a:ext cx="2133600" cy="357188"/>
          </a:xfrm>
        </p:spPr>
        <p:txBody>
          <a:bodyPr/>
          <a:lstStyle/>
          <a:p>
            <a:pPr algn="ctr">
              <a:defRPr/>
            </a:pPr>
            <a:fld id="{ECEAD1FB-0249-4071-B000-5D78FC0B32AF}" type="slidenum">
              <a:rPr lang="en-US" altLang="zh-CN" sz="1000" smtClean="0">
                <a:solidFill>
                  <a:schemeClr val="bg2"/>
                </a:solidFill>
              </a:rPr>
              <a:pPr algn="ctr">
                <a:defRPr/>
              </a:pPr>
              <a:t>39</a:t>
            </a:fld>
            <a:endParaRPr lang="en-US" altLang="zh-CN" sz="1000" dirty="0">
              <a:solidFill>
                <a:schemeClr val="bg2"/>
              </a:solidFill>
            </a:endParaRPr>
          </a:p>
        </p:txBody>
      </p:sp>
    </p:spTree>
    <p:extLst>
      <p:ext uri="{BB962C8B-B14F-4D97-AF65-F5344CB8AC3E}">
        <p14:creationId xmlns:p14="http://schemas.microsoft.com/office/powerpoint/2010/main" xmlns="" val="7990923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611560" y="771550"/>
            <a:ext cx="8280920" cy="3252192"/>
            <a:chOff x="251520" y="1628800"/>
            <a:chExt cx="8133046" cy="3976216"/>
          </a:xfrm>
        </p:grpSpPr>
        <p:graphicFrame>
          <p:nvGraphicFramePr>
            <p:cNvPr id="3" name="图示 2"/>
            <p:cNvGraphicFramePr/>
            <p:nvPr/>
          </p:nvGraphicFramePr>
          <p:xfrm>
            <a:off x="971600" y="1628800"/>
            <a:ext cx="4416152" cy="3976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Line 56"/>
            <p:cNvSpPr>
              <a:spLocks noChangeShapeType="1"/>
            </p:cNvSpPr>
            <p:nvPr/>
          </p:nvSpPr>
          <p:spPr bwMode="auto">
            <a:xfrm flipV="1">
              <a:off x="251520" y="1628800"/>
              <a:ext cx="2931001" cy="14576"/>
            </a:xfrm>
            <a:prstGeom prst="line">
              <a:avLst/>
            </a:prstGeom>
            <a:noFill/>
            <a:ln w="28575">
              <a:solidFill>
                <a:schemeClr val="bg1">
                  <a:lumMod val="50000"/>
                </a:schemeClr>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5" name="Line 56"/>
            <p:cNvSpPr>
              <a:spLocks noChangeShapeType="1"/>
            </p:cNvSpPr>
            <p:nvPr/>
          </p:nvSpPr>
          <p:spPr bwMode="auto">
            <a:xfrm flipV="1">
              <a:off x="251521" y="4653136"/>
              <a:ext cx="1224136" cy="0"/>
            </a:xfrm>
            <a:prstGeom prst="line">
              <a:avLst/>
            </a:prstGeom>
            <a:noFill/>
            <a:ln w="28575">
              <a:solidFill>
                <a:schemeClr val="bg1">
                  <a:lumMod val="50000"/>
                </a:schemeClr>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cxnSp>
          <p:nvCxnSpPr>
            <p:cNvPr id="6" name="直接箭头连接符 5"/>
            <p:cNvCxnSpPr/>
            <p:nvPr/>
          </p:nvCxnSpPr>
          <p:spPr>
            <a:xfrm>
              <a:off x="971600" y="1628800"/>
              <a:ext cx="0" cy="3024336"/>
            </a:xfrm>
            <a:prstGeom prst="straightConnector1">
              <a:avLst/>
            </a:prstGeom>
            <a:ln w="28575">
              <a:solidFill>
                <a:schemeClr val="bg1">
                  <a:lumMod val="50000"/>
                </a:schemeClr>
              </a:solidFill>
              <a:prstDash val="solid"/>
              <a:headEnd type="triangle"/>
              <a:tailEnd type="triangle"/>
            </a:ln>
          </p:spPr>
          <p:style>
            <a:lnRef idx="2">
              <a:schemeClr val="accent6"/>
            </a:lnRef>
            <a:fillRef idx="0">
              <a:schemeClr val="accent6"/>
            </a:fillRef>
            <a:effectRef idx="1">
              <a:schemeClr val="accent6"/>
            </a:effectRef>
            <a:fontRef idx="minor">
              <a:schemeClr val="tx1"/>
            </a:fontRef>
          </p:style>
        </p:cxnSp>
        <p:sp>
          <p:nvSpPr>
            <p:cNvPr id="10" name="Line 56"/>
            <p:cNvSpPr>
              <a:spLocks noChangeShapeType="1"/>
            </p:cNvSpPr>
            <p:nvPr/>
          </p:nvSpPr>
          <p:spPr bwMode="auto">
            <a:xfrm flipV="1">
              <a:off x="251520" y="5589240"/>
              <a:ext cx="792088" cy="0"/>
            </a:xfrm>
            <a:prstGeom prst="line">
              <a:avLst/>
            </a:prstGeom>
            <a:noFill/>
            <a:ln w="28575">
              <a:solidFill>
                <a:schemeClr val="bg1">
                  <a:lumMod val="50000"/>
                </a:schemeClr>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cxnSp>
          <p:nvCxnSpPr>
            <p:cNvPr id="11" name="直接箭头连接符 10"/>
            <p:cNvCxnSpPr/>
            <p:nvPr/>
          </p:nvCxnSpPr>
          <p:spPr>
            <a:xfrm>
              <a:off x="971600" y="4653136"/>
              <a:ext cx="0" cy="936104"/>
            </a:xfrm>
            <a:prstGeom prst="straightConnector1">
              <a:avLst/>
            </a:prstGeom>
            <a:ln w="28575">
              <a:solidFill>
                <a:schemeClr val="bg1">
                  <a:lumMod val="50000"/>
                </a:schemeClr>
              </a:solidFill>
              <a:prstDash val="solid"/>
              <a:headEnd type="triangle"/>
              <a:tailEnd type="triangle"/>
            </a:ln>
          </p:spPr>
          <p:style>
            <a:lnRef idx="2">
              <a:schemeClr val="accent6"/>
            </a:lnRef>
            <a:fillRef idx="0">
              <a:schemeClr val="accent6"/>
            </a:fillRef>
            <a:effectRef idx="1">
              <a:schemeClr val="accent6"/>
            </a:effectRef>
            <a:fontRef idx="minor">
              <a:schemeClr val="tx1"/>
            </a:fontRef>
          </p:style>
        </p:cxnSp>
        <p:sp>
          <p:nvSpPr>
            <p:cNvPr id="18" name="Text Box 60"/>
            <p:cNvSpPr txBox="1">
              <a:spLocks noChangeArrowheads="1"/>
            </p:cNvSpPr>
            <p:nvPr/>
          </p:nvSpPr>
          <p:spPr bwMode="auto">
            <a:xfrm>
              <a:off x="364760" y="1880440"/>
              <a:ext cx="492443" cy="255667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eaVert"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dist" eaLnBrk="1" hangingPunct="1"/>
              <a:r>
                <a:rPr lang="zh-CN" altLang="en-US" sz="2000" b="1" dirty="0" smtClean="0">
                  <a:solidFill>
                    <a:schemeClr val="bg1">
                      <a:lumMod val="50000"/>
                    </a:schemeClr>
                  </a:solidFill>
                  <a:latin typeface="楷体" pitchFamily="49" charset="-122"/>
                  <a:ea typeface="楷体" pitchFamily="49" charset="-122"/>
                </a:rPr>
                <a:t>公开市场</a:t>
              </a:r>
              <a:endParaRPr lang="zh-CN" altLang="en-US" sz="2000" b="1" dirty="0">
                <a:solidFill>
                  <a:schemeClr val="bg1">
                    <a:lumMod val="50000"/>
                  </a:schemeClr>
                </a:solidFill>
                <a:latin typeface="楷体" pitchFamily="49" charset="-122"/>
                <a:ea typeface="楷体" pitchFamily="49" charset="-122"/>
              </a:endParaRPr>
            </a:p>
          </p:txBody>
        </p:sp>
        <p:sp>
          <p:nvSpPr>
            <p:cNvPr id="19" name="Text Box 60"/>
            <p:cNvSpPr txBox="1">
              <a:spLocks noChangeArrowheads="1"/>
            </p:cNvSpPr>
            <p:nvPr/>
          </p:nvSpPr>
          <p:spPr bwMode="auto">
            <a:xfrm>
              <a:off x="294492" y="4725144"/>
              <a:ext cx="677108" cy="86409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eaVert"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dist" eaLnBrk="1" hangingPunct="1"/>
              <a:r>
                <a:rPr lang="zh-CN" altLang="en-US" sz="1600" b="1" dirty="0" smtClean="0">
                  <a:solidFill>
                    <a:schemeClr val="bg1">
                      <a:lumMod val="50000"/>
                    </a:schemeClr>
                  </a:solidFill>
                  <a:latin typeface="楷体" pitchFamily="49" charset="-122"/>
                  <a:ea typeface="楷体" pitchFamily="49" charset="-122"/>
                </a:rPr>
                <a:t>市场</a:t>
              </a:r>
              <a:endParaRPr lang="en-US" altLang="zh-CN" sz="1600" b="1" dirty="0" smtClean="0">
                <a:solidFill>
                  <a:schemeClr val="bg1">
                    <a:lumMod val="50000"/>
                  </a:schemeClr>
                </a:solidFill>
                <a:latin typeface="楷体" pitchFamily="49" charset="-122"/>
                <a:ea typeface="楷体" pitchFamily="49" charset="-122"/>
              </a:endParaRPr>
            </a:p>
            <a:p>
              <a:pPr algn="dist" eaLnBrk="1" hangingPunct="1"/>
              <a:r>
                <a:rPr lang="zh-CN" altLang="en-US" sz="1600" b="1" dirty="0" smtClean="0">
                  <a:solidFill>
                    <a:schemeClr val="bg1">
                      <a:lumMod val="50000"/>
                    </a:schemeClr>
                  </a:solidFill>
                  <a:latin typeface="楷体" pitchFamily="49" charset="-122"/>
                  <a:ea typeface="楷体" pitchFamily="49" charset="-122"/>
                </a:rPr>
                <a:t>非公开</a:t>
              </a:r>
              <a:endParaRPr lang="zh-CN" altLang="en-US" sz="1600" b="1" dirty="0">
                <a:solidFill>
                  <a:schemeClr val="bg1">
                    <a:lumMod val="50000"/>
                  </a:schemeClr>
                </a:solidFill>
                <a:latin typeface="楷体" pitchFamily="49" charset="-122"/>
                <a:ea typeface="楷体" pitchFamily="49" charset="-122"/>
              </a:endParaRPr>
            </a:p>
          </p:txBody>
        </p:sp>
        <p:sp>
          <p:nvSpPr>
            <p:cNvPr id="21" name="Line 56"/>
            <p:cNvSpPr>
              <a:spLocks noChangeShapeType="1"/>
            </p:cNvSpPr>
            <p:nvPr/>
          </p:nvSpPr>
          <p:spPr bwMode="auto">
            <a:xfrm flipV="1">
              <a:off x="3153167" y="1628800"/>
              <a:ext cx="5019233" cy="0"/>
            </a:xfrm>
            <a:prstGeom prst="line">
              <a:avLst/>
            </a:prstGeom>
            <a:noFill/>
            <a:ln w="28575">
              <a:solidFill>
                <a:schemeClr val="accent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22" name="Line 56"/>
            <p:cNvSpPr>
              <a:spLocks noChangeShapeType="1"/>
            </p:cNvSpPr>
            <p:nvPr/>
          </p:nvSpPr>
          <p:spPr bwMode="auto">
            <a:xfrm flipV="1">
              <a:off x="3635896" y="2348880"/>
              <a:ext cx="4536504" cy="14576"/>
            </a:xfrm>
            <a:prstGeom prst="line">
              <a:avLst/>
            </a:prstGeom>
            <a:noFill/>
            <a:ln w="28575">
              <a:solidFill>
                <a:schemeClr val="accent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23" name="Line 56"/>
            <p:cNvSpPr>
              <a:spLocks noChangeShapeType="1"/>
            </p:cNvSpPr>
            <p:nvPr/>
          </p:nvSpPr>
          <p:spPr bwMode="auto">
            <a:xfrm flipV="1">
              <a:off x="4067943" y="3140968"/>
              <a:ext cx="4104457" cy="0"/>
            </a:xfrm>
            <a:prstGeom prst="line">
              <a:avLst/>
            </a:prstGeom>
            <a:noFill/>
            <a:ln w="28575">
              <a:solidFill>
                <a:schemeClr val="accent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24" name="Line 56"/>
            <p:cNvSpPr>
              <a:spLocks noChangeShapeType="1"/>
            </p:cNvSpPr>
            <p:nvPr/>
          </p:nvSpPr>
          <p:spPr bwMode="auto">
            <a:xfrm flipV="1">
              <a:off x="4427984" y="3861048"/>
              <a:ext cx="3744416" cy="0"/>
            </a:xfrm>
            <a:prstGeom prst="line">
              <a:avLst/>
            </a:prstGeom>
            <a:noFill/>
            <a:ln w="28575">
              <a:solidFill>
                <a:schemeClr val="accent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25" name="Line 56"/>
            <p:cNvSpPr>
              <a:spLocks noChangeShapeType="1"/>
            </p:cNvSpPr>
            <p:nvPr/>
          </p:nvSpPr>
          <p:spPr bwMode="auto">
            <a:xfrm flipV="1">
              <a:off x="4932040" y="4653136"/>
              <a:ext cx="3240360" cy="0"/>
            </a:xfrm>
            <a:prstGeom prst="line">
              <a:avLst/>
            </a:prstGeom>
            <a:noFill/>
            <a:ln w="28575">
              <a:solidFill>
                <a:schemeClr val="accent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26" name="Line 56"/>
            <p:cNvSpPr>
              <a:spLocks noChangeShapeType="1"/>
            </p:cNvSpPr>
            <p:nvPr/>
          </p:nvSpPr>
          <p:spPr bwMode="auto">
            <a:xfrm flipV="1">
              <a:off x="5364088" y="5589240"/>
              <a:ext cx="2808312" cy="0"/>
            </a:xfrm>
            <a:prstGeom prst="line">
              <a:avLst/>
            </a:prstGeom>
            <a:noFill/>
            <a:ln w="28575">
              <a:solidFill>
                <a:schemeClr val="accent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endParaRPr lang="zh-CN" altLang="en-US"/>
            </a:p>
          </p:txBody>
        </p:sp>
        <p:sp>
          <p:nvSpPr>
            <p:cNvPr id="27" name="Text Box 15"/>
            <p:cNvSpPr txBox="1">
              <a:spLocks noChangeArrowheads="1"/>
            </p:cNvSpPr>
            <p:nvPr/>
          </p:nvSpPr>
          <p:spPr bwMode="auto">
            <a:xfrm>
              <a:off x="5561051" y="4974278"/>
              <a:ext cx="1974850" cy="37464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87278" tIns="43639" rIns="87278" bIns="43639"/>
            <a:lstStyle>
              <a:lvl1pPr defTabSz="873125" eaLnBrk="0" hangingPunct="0">
                <a:defRPr>
                  <a:solidFill>
                    <a:schemeClr val="tx1"/>
                  </a:solidFill>
                  <a:latin typeface="Calibri" panose="020F0502020204030204" pitchFamily="34" charset="0"/>
                  <a:ea typeface="宋体" panose="02010600030101010101" pitchFamily="2" charset="-122"/>
                </a:defRPr>
              </a:lvl1pPr>
              <a:lvl2pPr marL="742950" indent="-285750" defTabSz="873125" eaLnBrk="0" hangingPunct="0">
                <a:defRPr>
                  <a:solidFill>
                    <a:schemeClr val="tx1"/>
                  </a:solidFill>
                  <a:latin typeface="Calibri" panose="020F0502020204030204" pitchFamily="34" charset="0"/>
                  <a:ea typeface="宋体" panose="02010600030101010101" pitchFamily="2" charset="-122"/>
                </a:defRPr>
              </a:lvl2pPr>
              <a:lvl3pPr marL="1143000" indent="-228600" defTabSz="873125" eaLnBrk="0" hangingPunct="0">
                <a:defRPr>
                  <a:solidFill>
                    <a:schemeClr val="tx1"/>
                  </a:solidFill>
                  <a:latin typeface="Calibri" panose="020F0502020204030204" pitchFamily="34" charset="0"/>
                  <a:ea typeface="宋体" panose="02010600030101010101" pitchFamily="2" charset="-122"/>
                </a:defRPr>
              </a:lvl3pPr>
              <a:lvl4pPr marL="1600200" indent="-228600" defTabSz="873125" eaLnBrk="0" hangingPunct="0">
                <a:defRPr>
                  <a:solidFill>
                    <a:schemeClr val="tx1"/>
                  </a:solidFill>
                  <a:latin typeface="Calibri" panose="020F0502020204030204" pitchFamily="34" charset="0"/>
                  <a:ea typeface="宋体" panose="02010600030101010101" pitchFamily="2" charset="-122"/>
                </a:defRPr>
              </a:lvl4pPr>
              <a:lvl5pPr marL="2057400" indent="-228600" defTabSz="873125" eaLnBrk="0" hangingPunct="0">
                <a:defRPr>
                  <a:solidFill>
                    <a:schemeClr val="tx1"/>
                  </a:solidFill>
                  <a:latin typeface="Calibri" panose="020F0502020204030204" pitchFamily="34" charset="0"/>
                  <a:ea typeface="宋体" panose="02010600030101010101" pitchFamily="2" charset="-122"/>
                </a:defRPr>
              </a:lvl5pPr>
              <a:lvl6pPr marL="2514600" indent="-228600" defTabSz="8731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731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731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731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auto">
                <a:spcBef>
                  <a:spcPct val="20000"/>
                </a:spcBef>
                <a:spcAft>
                  <a:spcPct val="20000"/>
                </a:spcAft>
                <a:defRPr/>
              </a:pPr>
              <a:r>
                <a:rPr lang="zh-CN" altLang="en-US" sz="1600" b="1" dirty="0">
                  <a:solidFill>
                    <a:schemeClr val="accent1"/>
                  </a:solidFill>
                  <a:latin typeface="楷体" pitchFamily="49" charset="-122"/>
                  <a:ea typeface="楷体" pitchFamily="49" charset="-122"/>
                </a:rPr>
                <a:t>其他中小微企业</a:t>
              </a:r>
              <a:endParaRPr lang="en-GB" altLang="en-US" sz="1600" b="1" dirty="0">
                <a:solidFill>
                  <a:schemeClr val="accent1"/>
                </a:solidFill>
                <a:latin typeface="楷体" pitchFamily="49" charset="-122"/>
                <a:ea typeface="楷体" pitchFamily="49" charset="-122"/>
              </a:endParaRPr>
            </a:p>
          </p:txBody>
        </p:sp>
        <p:sp>
          <p:nvSpPr>
            <p:cNvPr id="29" name="Text Box 52"/>
            <p:cNvSpPr txBox="1">
              <a:spLocks noChangeArrowheads="1"/>
            </p:cNvSpPr>
            <p:nvPr/>
          </p:nvSpPr>
          <p:spPr bwMode="auto">
            <a:xfrm>
              <a:off x="4784166" y="4077072"/>
              <a:ext cx="3600400" cy="4139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r>
                <a:rPr lang="zh-CN" altLang="en-US" sz="1600" b="1" dirty="0" smtClean="0">
                  <a:solidFill>
                    <a:srgbClr val="C00000"/>
                  </a:solidFill>
                  <a:latin typeface="楷体" pitchFamily="49" charset="-122"/>
                  <a:ea typeface="楷体" pitchFamily="49" charset="-122"/>
                  <a:cs typeface="Times New Roman" panose="02020603050405020304" pitchFamily="18" charset="0"/>
                  <a:sym typeface="微软雅黑" panose="020B0503020204020204" pitchFamily="34" charset="-122"/>
                </a:rPr>
                <a:t>创新型、创业型、成长型中小微企业</a:t>
              </a:r>
              <a:endParaRPr lang="zh-CN" altLang="en-US" sz="1600" b="1" dirty="0">
                <a:solidFill>
                  <a:srgbClr val="C00000"/>
                </a:solidFill>
                <a:latin typeface="楷体" pitchFamily="49" charset="-122"/>
                <a:ea typeface="楷体" pitchFamily="49" charset="-122"/>
              </a:endParaRPr>
            </a:p>
          </p:txBody>
        </p:sp>
        <p:sp>
          <p:nvSpPr>
            <p:cNvPr id="30" name="Text Box 53"/>
            <p:cNvSpPr txBox="1">
              <a:spLocks noChangeArrowheads="1"/>
            </p:cNvSpPr>
            <p:nvPr/>
          </p:nvSpPr>
          <p:spPr bwMode="auto">
            <a:xfrm>
              <a:off x="5512007" y="3306471"/>
              <a:ext cx="2023893" cy="4514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zh-CN" altLang="en-US" sz="1600" b="1" dirty="0" smtClean="0">
                  <a:solidFill>
                    <a:schemeClr val="accent1"/>
                  </a:solidFill>
                  <a:latin typeface="楷体" pitchFamily="49" charset="-122"/>
                  <a:ea typeface="楷体" pitchFamily="49" charset="-122"/>
                </a:rPr>
                <a:t>科技</a:t>
              </a:r>
              <a:r>
                <a:rPr lang="zh-CN" altLang="en-US" sz="1600" b="1" dirty="0">
                  <a:solidFill>
                    <a:schemeClr val="accent1"/>
                  </a:solidFill>
                  <a:latin typeface="楷体" pitchFamily="49" charset="-122"/>
                  <a:ea typeface="楷体" pitchFamily="49" charset="-122"/>
                </a:rPr>
                <a:t>成长型企业   </a:t>
              </a:r>
            </a:p>
          </p:txBody>
        </p:sp>
        <p:sp>
          <p:nvSpPr>
            <p:cNvPr id="31" name="Text Box 54"/>
            <p:cNvSpPr txBox="1">
              <a:spLocks noChangeArrowheads="1"/>
            </p:cNvSpPr>
            <p:nvPr/>
          </p:nvSpPr>
          <p:spPr bwMode="auto">
            <a:xfrm>
              <a:off x="5272792" y="2586392"/>
              <a:ext cx="2520280" cy="4514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zh-CN" altLang="en-US" sz="1600" b="1" dirty="0" smtClean="0">
                  <a:solidFill>
                    <a:schemeClr val="accent1"/>
                  </a:solidFill>
                  <a:latin typeface="楷体" pitchFamily="49" charset="-122"/>
                  <a:ea typeface="楷体" pitchFamily="49" charset="-122"/>
                </a:rPr>
                <a:t>中型</a:t>
              </a:r>
              <a:r>
                <a:rPr lang="zh-CN" altLang="en-US" sz="1600" b="1" dirty="0">
                  <a:solidFill>
                    <a:schemeClr val="accent1"/>
                  </a:solidFill>
                  <a:latin typeface="楷体" pitchFamily="49" charset="-122"/>
                  <a:ea typeface="楷体" pitchFamily="49" charset="-122"/>
                </a:rPr>
                <a:t>稳定发展企业    </a:t>
              </a:r>
            </a:p>
          </p:txBody>
        </p:sp>
        <p:sp>
          <p:nvSpPr>
            <p:cNvPr id="32" name="Text Box 55"/>
            <p:cNvSpPr txBox="1">
              <a:spLocks noChangeArrowheads="1"/>
            </p:cNvSpPr>
            <p:nvPr/>
          </p:nvSpPr>
          <p:spPr bwMode="auto">
            <a:xfrm>
              <a:off x="5555680" y="1794303"/>
              <a:ext cx="1919065" cy="4514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zh-CN" altLang="en-US" sz="1600" b="1" dirty="0" smtClean="0">
                  <a:solidFill>
                    <a:schemeClr val="accent1"/>
                  </a:solidFill>
                  <a:latin typeface="楷体" pitchFamily="49" charset="-122"/>
                  <a:ea typeface="楷体" pitchFamily="49" charset="-122"/>
                </a:rPr>
                <a:t>大型</a:t>
              </a:r>
              <a:r>
                <a:rPr lang="zh-CN" altLang="en-US" sz="1600" b="1" dirty="0">
                  <a:solidFill>
                    <a:schemeClr val="accent1"/>
                  </a:solidFill>
                  <a:latin typeface="楷体" pitchFamily="49" charset="-122"/>
                  <a:ea typeface="楷体" pitchFamily="49" charset="-122"/>
                </a:rPr>
                <a:t>蓝筹企业</a:t>
              </a:r>
            </a:p>
          </p:txBody>
        </p:sp>
      </p:grpSp>
      <p:sp>
        <p:nvSpPr>
          <p:cNvPr id="34" name="矩形 33"/>
          <p:cNvSpPr/>
          <p:nvPr/>
        </p:nvSpPr>
        <p:spPr>
          <a:xfrm>
            <a:off x="827584" y="4227934"/>
            <a:ext cx="8208912" cy="830997"/>
          </a:xfrm>
          <a:prstGeom prst="rect">
            <a:avLst/>
          </a:prstGeom>
        </p:spPr>
        <p:txBody>
          <a:bodyPr wrap="square">
            <a:spAutoFit/>
          </a:bodyPr>
          <a:lstStyle/>
          <a:p>
            <a:pPr>
              <a:spcAft>
                <a:spcPts val="0"/>
              </a:spcAft>
              <a:buFont typeface="Wingdings" pitchFamily="2" charset="2"/>
              <a:buChar char="p"/>
            </a:pPr>
            <a:r>
              <a:rPr lang="zh-CN" altLang="en-US" sz="1600" dirty="0" smtClean="0">
                <a:latin typeface="楷体" pitchFamily="49" charset="-122"/>
                <a:ea typeface="楷体" pitchFamily="49" charset="-122"/>
                <a:cs typeface="Times New Roman" panose="02020603050405020304" pitchFamily="18" charset="0"/>
                <a:sym typeface="微软雅黑" panose="020B0503020204020204" pitchFamily="34" charset="-122"/>
              </a:rPr>
              <a:t> 全国股份转让系统是经国务院批准，依据证券法设立的全国性的证券交易场所</a:t>
            </a:r>
            <a:endParaRPr lang="en-US" altLang="zh-CN" sz="1600" dirty="0" smtClean="0">
              <a:latin typeface="楷体" pitchFamily="49" charset="-122"/>
              <a:ea typeface="楷体" pitchFamily="49" charset="-122"/>
              <a:cs typeface="Times New Roman" panose="02020603050405020304" pitchFamily="18" charset="0"/>
              <a:sym typeface="微软雅黑" panose="020B0503020204020204" pitchFamily="34" charset="-122"/>
            </a:endParaRPr>
          </a:p>
          <a:p>
            <a:pPr>
              <a:spcAft>
                <a:spcPts val="0"/>
              </a:spcAft>
              <a:buFont typeface="Wingdings" pitchFamily="2" charset="2"/>
              <a:buChar char="p"/>
            </a:pPr>
            <a:r>
              <a:rPr lang="en-US" altLang="zh-CN" sz="1600" dirty="0" smtClean="0">
                <a:latin typeface="楷体" pitchFamily="49" charset="-122"/>
                <a:ea typeface="楷体" pitchFamily="49" charset="-122"/>
                <a:cs typeface="Times New Roman" panose="02020603050405020304" pitchFamily="18" charset="0"/>
                <a:sym typeface="微软雅黑" panose="020B0503020204020204" pitchFamily="34" charset="-122"/>
              </a:rPr>
              <a:t> </a:t>
            </a:r>
            <a:r>
              <a:rPr lang="zh-CN" altLang="en-US" sz="1600" dirty="0" smtClean="0">
                <a:latin typeface="楷体" pitchFamily="49" charset="-122"/>
                <a:ea typeface="楷体" pitchFamily="49" charset="-122"/>
                <a:cs typeface="Times New Roman" panose="02020603050405020304" pitchFamily="18" charset="0"/>
                <a:sym typeface="微软雅黑" panose="020B0503020204020204" pitchFamily="34" charset="-122"/>
              </a:rPr>
              <a:t>新三板市场是我国多层次资本市场体系的重要组成部分</a:t>
            </a:r>
            <a:endParaRPr lang="en-US" altLang="zh-CN" sz="1600" dirty="0" smtClean="0">
              <a:latin typeface="楷体" pitchFamily="49" charset="-122"/>
              <a:ea typeface="楷体" pitchFamily="49" charset="-122"/>
              <a:cs typeface="Times New Roman" panose="02020603050405020304" pitchFamily="18" charset="0"/>
              <a:sym typeface="微软雅黑" panose="020B0503020204020204" pitchFamily="34" charset="-122"/>
            </a:endParaRPr>
          </a:p>
          <a:p>
            <a:pPr>
              <a:spcAft>
                <a:spcPts val="0"/>
              </a:spcAft>
              <a:buFont typeface="Wingdings" pitchFamily="2" charset="2"/>
              <a:buChar char="p"/>
            </a:pPr>
            <a:r>
              <a:rPr lang="zh-CN" altLang="en-US" sz="1600" dirty="0" smtClean="0">
                <a:latin typeface="楷体" pitchFamily="49" charset="-122"/>
                <a:ea typeface="楷体" pitchFamily="49" charset="-122"/>
                <a:cs typeface="Times New Roman" panose="02020603050405020304" pitchFamily="18" charset="0"/>
                <a:sym typeface="微软雅黑" panose="020B0503020204020204" pitchFamily="34" charset="-122"/>
              </a:rPr>
              <a:t> 挂牌公司的法律属性为非上市公众公司，纳入证监会统一监管</a:t>
            </a:r>
            <a:endParaRPr lang="zh-CN" altLang="en-US" sz="1600" dirty="0">
              <a:latin typeface="楷体" pitchFamily="49" charset="-122"/>
              <a:ea typeface="楷体" pitchFamily="49" charset="-122"/>
              <a:cs typeface="Times New Roman" panose="02020603050405020304" pitchFamily="18" charset="0"/>
            </a:endParaRPr>
          </a:p>
        </p:txBody>
      </p:sp>
      <p:sp>
        <p:nvSpPr>
          <p:cNvPr id="28"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a:solidFill>
                  <a:schemeClr val="bg1"/>
                </a:solidFill>
                <a:latin typeface="微软雅黑" pitchFamily="34" charset="-122"/>
                <a:ea typeface="微软雅黑" pitchFamily="34" charset="-122"/>
              </a:rPr>
              <a:t> </a:t>
            </a:r>
            <a:r>
              <a:rPr lang="zh-CN" altLang="en-US" sz="2600" b="1" dirty="0" smtClean="0">
                <a:solidFill>
                  <a:schemeClr val="bg1"/>
                </a:solidFill>
                <a:latin typeface="微软雅黑" pitchFamily="34" charset="-122"/>
                <a:ea typeface="微软雅黑" pitchFamily="34" charset="-122"/>
              </a:rPr>
              <a:t>第一章</a:t>
            </a:r>
            <a:r>
              <a:rPr lang="en-US" altLang="zh-CN" sz="2600" b="1" dirty="0" smtClean="0">
                <a:solidFill>
                  <a:schemeClr val="bg1"/>
                </a:solidFill>
                <a:latin typeface="微软雅黑" pitchFamily="34" charset="-122"/>
                <a:ea typeface="微软雅黑" pitchFamily="34" charset="-122"/>
              </a:rPr>
              <a:t> 《</a:t>
            </a:r>
            <a:r>
              <a:rPr lang="zh-CN" altLang="en-US" sz="2600" b="1" dirty="0" smtClean="0">
                <a:solidFill>
                  <a:schemeClr val="bg1"/>
                </a:solidFill>
                <a:latin typeface="微软雅黑" pitchFamily="34" charset="-122"/>
                <a:ea typeface="微软雅黑" pitchFamily="34" charset="-122"/>
              </a:rPr>
              <a:t>新三板市场动态分析</a:t>
            </a:r>
            <a:r>
              <a:rPr lang="en-US" altLang="zh-CN" sz="2600" b="1" dirty="0" smtClean="0">
                <a:solidFill>
                  <a:schemeClr val="bg1"/>
                </a:solidFill>
                <a:latin typeface="微软雅黑" pitchFamily="34" charset="-122"/>
                <a:ea typeface="微软雅黑" pitchFamily="34" charset="-122"/>
              </a:rPr>
              <a:t>》</a:t>
            </a:r>
            <a:r>
              <a:rPr lang="zh-CN" altLang="en-US" sz="2600" b="1" dirty="0" smtClean="0">
                <a:solidFill>
                  <a:schemeClr val="bg1"/>
                </a:solidFill>
                <a:latin typeface="微软雅黑" pitchFamily="34" charset="-122"/>
                <a:ea typeface="微软雅黑" pitchFamily="34" charset="-122"/>
              </a:rPr>
              <a:t>课程介绍（续）</a:t>
            </a:r>
            <a:endParaRPr lang="en-GB" altLang="en-GB" sz="2600" b="1" dirty="0">
              <a:solidFill>
                <a:schemeClr val="bg1"/>
              </a:solidFill>
              <a:latin typeface="微软雅黑" pitchFamily="34" charset="-122"/>
              <a:ea typeface="微软雅黑" pitchFamily="34" charset="-122"/>
            </a:endParaRPr>
          </a:p>
        </p:txBody>
      </p:sp>
      <p:grpSp>
        <p:nvGrpSpPr>
          <p:cNvPr id="37" name="组合 36"/>
          <p:cNvGrpSpPr/>
          <p:nvPr/>
        </p:nvGrpSpPr>
        <p:grpSpPr>
          <a:xfrm>
            <a:off x="1403648" y="1707654"/>
            <a:ext cx="1296144" cy="792088"/>
            <a:chOff x="1835696" y="1491630"/>
            <a:chExt cx="1296144" cy="792088"/>
          </a:xfrm>
        </p:grpSpPr>
        <p:sp>
          <p:nvSpPr>
            <p:cNvPr id="35" name="下箭头标注 34"/>
            <p:cNvSpPr/>
            <p:nvPr/>
          </p:nvSpPr>
          <p:spPr bwMode="auto">
            <a:xfrm>
              <a:off x="1835696" y="1491630"/>
              <a:ext cx="1152128" cy="792088"/>
            </a:xfrm>
            <a:prstGeom prst="downArrowCallout">
              <a:avLst>
                <a:gd name="adj1" fmla="val 26426"/>
                <a:gd name="adj2" fmla="val 25000"/>
                <a:gd name="adj3" fmla="val 25000"/>
                <a:gd name="adj4" fmla="val 6497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1835696" y="1523568"/>
              <a:ext cx="1296144" cy="400110"/>
            </a:xfrm>
            <a:prstGeom prst="rect">
              <a:avLst/>
            </a:prstGeom>
            <a:noFill/>
          </p:spPr>
          <p:txBody>
            <a:bodyPr wrap="square" rtlCol="0">
              <a:spAutoFit/>
            </a:bodyPr>
            <a:lstStyle/>
            <a:p>
              <a:pPr algn="ctr"/>
              <a:r>
                <a:rPr lang="zh-CN" altLang="en-US" sz="2000" b="1" dirty="0" smtClean="0">
                  <a:latin typeface="楷体" pitchFamily="49" charset="-122"/>
                  <a:ea typeface="楷体" pitchFamily="49" charset="-122"/>
                </a:rPr>
                <a:t>科创板？</a:t>
              </a:r>
              <a:endParaRPr lang="zh-CN" altLang="en-US" sz="2000" b="1" dirty="0">
                <a:latin typeface="楷体" pitchFamily="49" charset="-122"/>
                <a:ea typeface="楷体" pitchFamily="49"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715790" y="1569238"/>
            <a:ext cx="1444595" cy="141357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eaLnBrk="0" hangingPunct="0">
              <a:defRPr/>
            </a:pPr>
            <a:endParaRPr lang="zh-CN" altLang="en-US" b="1" dirty="0">
              <a:solidFill>
                <a:srgbClr val="C00000"/>
              </a:solidFill>
              <a:latin typeface="楷体" pitchFamily="49" charset="-122"/>
              <a:ea typeface="楷体" pitchFamily="49" charset="-122"/>
            </a:endParaRPr>
          </a:p>
        </p:txBody>
      </p:sp>
      <p:sp>
        <p:nvSpPr>
          <p:cNvPr id="4" name="椭圆 3"/>
          <p:cNvSpPr/>
          <p:nvPr/>
        </p:nvSpPr>
        <p:spPr>
          <a:xfrm>
            <a:off x="964506" y="2418321"/>
            <a:ext cx="1445508" cy="141356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0" hangingPunct="0">
              <a:defRPr/>
            </a:pPr>
            <a:endParaRPr lang="zh-CN" altLang="en-US" dirty="0">
              <a:solidFill>
                <a:srgbClr val="C00000"/>
              </a:solidFill>
              <a:latin typeface="楷体" pitchFamily="49" charset="-122"/>
              <a:ea typeface="楷体" pitchFamily="49" charset="-122"/>
            </a:endParaRPr>
          </a:p>
        </p:txBody>
      </p:sp>
      <p:sp>
        <p:nvSpPr>
          <p:cNvPr id="5" name="椭圆 4"/>
          <p:cNvSpPr/>
          <p:nvPr/>
        </p:nvSpPr>
        <p:spPr>
          <a:xfrm>
            <a:off x="2399210" y="2418321"/>
            <a:ext cx="1445508" cy="141356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0" hangingPunct="0">
              <a:defRPr/>
            </a:pPr>
            <a:endParaRPr lang="zh-CN" altLang="en-US" dirty="0">
              <a:solidFill>
                <a:srgbClr val="C00000"/>
              </a:solidFill>
              <a:latin typeface="楷体" pitchFamily="49" charset="-122"/>
              <a:ea typeface="楷体" pitchFamily="49" charset="-122"/>
            </a:endParaRPr>
          </a:p>
        </p:txBody>
      </p:sp>
      <p:sp>
        <p:nvSpPr>
          <p:cNvPr id="11276" name="TextBox 5"/>
          <p:cNvSpPr txBox="1">
            <a:spLocks noChangeArrowheads="1"/>
          </p:cNvSpPr>
          <p:nvPr/>
        </p:nvSpPr>
        <p:spPr bwMode="auto">
          <a:xfrm>
            <a:off x="1898973" y="1836712"/>
            <a:ext cx="129698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dirty="0">
                <a:solidFill>
                  <a:schemeClr val="accent1"/>
                </a:solidFill>
                <a:latin typeface="楷体" pitchFamily="49" charset="-122"/>
                <a:ea typeface="楷体" pitchFamily="49" charset="-122"/>
              </a:rPr>
              <a:t>移动业务</a:t>
            </a:r>
            <a:endParaRPr lang="en-US" altLang="zh-CN" b="1" dirty="0">
              <a:solidFill>
                <a:schemeClr val="accent1"/>
              </a:solidFill>
              <a:latin typeface="楷体" pitchFamily="49" charset="-122"/>
              <a:ea typeface="楷体" pitchFamily="49" charset="-122"/>
            </a:endParaRPr>
          </a:p>
          <a:p>
            <a:r>
              <a:rPr lang="zh-CN" altLang="en-US" b="1" dirty="0">
                <a:solidFill>
                  <a:schemeClr val="accent1"/>
                </a:solidFill>
                <a:latin typeface="楷体" pitchFamily="49" charset="-122"/>
                <a:ea typeface="楷体" pitchFamily="49" charset="-122"/>
              </a:rPr>
              <a:t>办理平台</a:t>
            </a:r>
          </a:p>
          <a:p>
            <a:endParaRPr lang="zh-CN" altLang="en-US" dirty="0">
              <a:solidFill>
                <a:schemeClr val="accent1"/>
              </a:solidFill>
              <a:latin typeface="楷体" pitchFamily="49" charset="-122"/>
              <a:ea typeface="楷体" pitchFamily="49" charset="-122"/>
            </a:endParaRPr>
          </a:p>
        </p:txBody>
      </p:sp>
      <p:sp>
        <p:nvSpPr>
          <p:cNvPr id="11277" name="TextBox 6"/>
          <p:cNvSpPr txBox="1">
            <a:spLocks noChangeArrowheads="1"/>
          </p:cNvSpPr>
          <p:nvPr/>
        </p:nvSpPr>
        <p:spPr bwMode="auto">
          <a:xfrm>
            <a:off x="964233" y="2800548"/>
            <a:ext cx="136842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b="1" dirty="0">
                <a:solidFill>
                  <a:schemeClr val="accent1"/>
                </a:solidFill>
                <a:latin typeface="楷体" pitchFamily="49" charset="-122"/>
                <a:ea typeface="楷体" pitchFamily="49" charset="-122"/>
              </a:rPr>
              <a:t>全市场</a:t>
            </a:r>
            <a:endParaRPr lang="en-US" altLang="zh-CN" b="1" dirty="0">
              <a:solidFill>
                <a:schemeClr val="accent1"/>
              </a:solidFill>
              <a:latin typeface="楷体" pitchFamily="49" charset="-122"/>
              <a:ea typeface="楷体" pitchFamily="49" charset="-122"/>
            </a:endParaRPr>
          </a:p>
          <a:p>
            <a:pPr algn="ctr"/>
            <a:r>
              <a:rPr lang="zh-CN" altLang="en-US" b="1" dirty="0">
                <a:solidFill>
                  <a:schemeClr val="accent1"/>
                </a:solidFill>
                <a:latin typeface="楷体" pitchFamily="49" charset="-122"/>
                <a:ea typeface="楷体" pitchFamily="49" charset="-122"/>
              </a:rPr>
              <a:t>信息服务</a:t>
            </a:r>
            <a:endParaRPr lang="zh-CN" altLang="en-US" dirty="0">
              <a:solidFill>
                <a:schemeClr val="accent1"/>
              </a:solidFill>
              <a:latin typeface="楷体" pitchFamily="49" charset="-122"/>
              <a:ea typeface="楷体" pitchFamily="49" charset="-122"/>
            </a:endParaRPr>
          </a:p>
          <a:p>
            <a:pPr algn="ctr"/>
            <a:endParaRPr lang="zh-CN" altLang="en-US" dirty="0">
              <a:solidFill>
                <a:schemeClr val="accent1"/>
              </a:solidFill>
              <a:latin typeface="楷体" pitchFamily="49" charset="-122"/>
              <a:ea typeface="楷体" pitchFamily="49" charset="-122"/>
            </a:endParaRPr>
          </a:p>
        </p:txBody>
      </p:sp>
      <p:sp>
        <p:nvSpPr>
          <p:cNvPr id="11278" name="TextBox 7"/>
          <p:cNvSpPr txBox="1">
            <a:spLocks noChangeArrowheads="1"/>
          </p:cNvSpPr>
          <p:nvPr/>
        </p:nvSpPr>
        <p:spPr bwMode="auto">
          <a:xfrm>
            <a:off x="2260650" y="2787774"/>
            <a:ext cx="1735286"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b="1" dirty="0" smtClean="0">
                <a:solidFill>
                  <a:schemeClr val="accent1"/>
                </a:solidFill>
                <a:latin typeface="楷体" pitchFamily="49" charset="-122"/>
                <a:ea typeface="楷体" pitchFamily="49" charset="-122"/>
              </a:rPr>
              <a:t>开放 智能</a:t>
            </a:r>
            <a:endParaRPr lang="en-US" altLang="zh-CN" b="1" dirty="0" smtClean="0">
              <a:solidFill>
                <a:schemeClr val="accent1"/>
              </a:solidFill>
              <a:latin typeface="楷体" pitchFamily="49" charset="-122"/>
              <a:ea typeface="楷体" pitchFamily="49" charset="-122"/>
            </a:endParaRPr>
          </a:p>
          <a:p>
            <a:pPr algn="ctr"/>
            <a:r>
              <a:rPr lang="zh-CN" altLang="en-US" b="1" dirty="0" smtClean="0">
                <a:solidFill>
                  <a:schemeClr val="accent1"/>
                </a:solidFill>
                <a:latin typeface="楷体" pitchFamily="49" charset="-122"/>
                <a:ea typeface="楷体" pitchFamily="49" charset="-122"/>
              </a:rPr>
              <a:t>活力</a:t>
            </a:r>
            <a:endParaRPr lang="zh-CN" altLang="en-US" dirty="0">
              <a:solidFill>
                <a:schemeClr val="accent1"/>
              </a:solidFill>
              <a:latin typeface="楷体" pitchFamily="49" charset="-122"/>
              <a:ea typeface="楷体" pitchFamily="49" charset="-122"/>
            </a:endParaRPr>
          </a:p>
          <a:p>
            <a:pPr algn="ctr"/>
            <a:endParaRPr lang="zh-CN" altLang="en-US" dirty="0">
              <a:solidFill>
                <a:schemeClr val="accent1"/>
              </a:solidFill>
              <a:latin typeface="楷体" pitchFamily="49" charset="-122"/>
              <a:ea typeface="楷体" pitchFamily="49" charset="-122"/>
            </a:endParaRPr>
          </a:p>
        </p:txBody>
      </p:sp>
      <p:sp>
        <p:nvSpPr>
          <p:cNvPr id="11280" name="TextBox 33"/>
          <p:cNvSpPr txBox="1">
            <a:spLocks noChangeArrowheads="1"/>
          </p:cNvSpPr>
          <p:nvPr/>
        </p:nvSpPr>
        <p:spPr bwMode="auto">
          <a:xfrm>
            <a:off x="676275" y="771550"/>
            <a:ext cx="800018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buFont typeface="Wingdings" panose="05000000000000000000" pitchFamily="2" charset="2"/>
              <a:buChar char="p"/>
            </a:pPr>
            <a:r>
              <a:rPr lang="en-US" altLang="zh-CN" sz="2000" b="1" dirty="0" smtClean="0">
                <a:solidFill>
                  <a:schemeClr val="tx2"/>
                </a:solidFill>
                <a:latin typeface="楷体" pitchFamily="49" charset="-122"/>
                <a:ea typeface="楷体" pitchFamily="49" charset="-122"/>
              </a:rPr>
              <a:t>APP</a:t>
            </a:r>
            <a:r>
              <a:rPr lang="zh-CN" altLang="en-US" sz="2000" b="1" dirty="0" smtClean="0">
                <a:solidFill>
                  <a:schemeClr val="tx2"/>
                </a:solidFill>
                <a:latin typeface="楷体" pitchFamily="49" charset="-122"/>
                <a:ea typeface="楷体" pitchFamily="49" charset="-122"/>
              </a:rPr>
              <a:t>未来展望：服务</a:t>
            </a:r>
            <a:r>
              <a:rPr lang="zh-CN" altLang="en-US" sz="2000" b="1" dirty="0">
                <a:solidFill>
                  <a:schemeClr val="tx2"/>
                </a:solidFill>
                <a:latin typeface="楷体" pitchFamily="49" charset="-122"/>
                <a:ea typeface="楷体" pitchFamily="49" charset="-122"/>
              </a:rPr>
              <a:t>对象拓展至全市场，打造开放、智能服务平台</a:t>
            </a:r>
          </a:p>
        </p:txBody>
      </p:sp>
      <p:sp>
        <p:nvSpPr>
          <p:cNvPr id="11" name="Rectangle 5"/>
          <p:cNvSpPr>
            <a:spLocks noChangeArrowheads="1"/>
          </p:cNvSpPr>
          <p:nvPr/>
        </p:nvSpPr>
        <p:spPr bwMode="auto">
          <a:xfrm>
            <a:off x="683568" y="141480"/>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a:t>
            </a:r>
            <a:r>
              <a:rPr lang="zh-CN" altLang="en-US" sz="2600" b="1" dirty="0" smtClean="0">
                <a:solidFill>
                  <a:schemeClr val="bg1"/>
                </a:solidFill>
                <a:latin typeface="微软雅黑" pitchFamily="34" charset="-122"/>
                <a:ea typeface="微软雅黑" pitchFamily="34" charset="-122"/>
              </a:rPr>
              <a:t>欢迎下载使用中国结算</a:t>
            </a:r>
            <a:r>
              <a:rPr lang="en-US" altLang="zh-CN" sz="2600" b="1" dirty="0" smtClean="0">
                <a:solidFill>
                  <a:schemeClr val="bg1"/>
                </a:solidFill>
                <a:latin typeface="微软雅黑" pitchFamily="34" charset="-122"/>
                <a:ea typeface="微软雅黑" pitchFamily="34" charset="-122"/>
              </a:rPr>
              <a:t>APP</a:t>
            </a:r>
            <a:endParaRPr lang="en-GB" altLang="en-GB" sz="2600" b="1" dirty="0">
              <a:solidFill>
                <a:schemeClr val="bg1"/>
              </a:solidFill>
              <a:latin typeface="微软雅黑" pitchFamily="34" charset="-122"/>
              <a:ea typeface="微软雅黑" pitchFamily="34" charset="-122"/>
            </a:endParaRPr>
          </a:p>
        </p:txBody>
      </p:sp>
      <p:pic>
        <p:nvPicPr>
          <p:cNvPr id="34817" name="Picture 1"/>
          <p:cNvPicPr>
            <a:picLocks noChangeAspect="1" noChangeArrowheads="1"/>
          </p:cNvPicPr>
          <p:nvPr/>
        </p:nvPicPr>
        <p:blipFill>
          <a:blip r:embed="rId2" cstate="print"/>
          <a:srcRect/>
          <a:stretch>
            <a:fillRect/>
          </a:stretch>
        </p:blipFill>
        <p:spPr bwMode="auto">
          <a:xfrm>
            <a:off x="5083150" y="1563638"/>
            <a:ext cx="2520279" cy="2464594"/>
          </a:xfrm>
          <a:prstGeom prst="rect">
            <a:avLst/>
          </a:prstGeom>
          <a:noFill/>
          <a:ln w="9525">
            <a:noFill/>
            <a:miter lim="800000"/>
            <a:headEnd/>
            <a:tailEnd/>
          </a:ln>
        </p:spPr>
      </p:pic>
      <p:sp>
        <p:nvSpPr>
          <p:cNvPr id="2" name="灯片编号占位符 1"/>
          <p:cNvSpPr>
            <a:spLocks noGrp="1"/>
          </p:cNvSpPr>
          <p:nvPr>
            <p:ph type="sldNum" sz="quarter" idx="12"/>
          </p:nvPr>
        </p:nvSpPr>
        <p:spPr>
          <a:xfrm>
            <a:off x="3518520" y="4878858"/>
            <a:ext cx="2133600" cy="357188"/>
          </a:xfrm>
        </p:spPr>
        <p:txBody>
          <a:bodyPr/>
          <a:lstStyle/>
          <a:p>
            <a:pPr algn="ctr">
              <a:defRPr/>
            </a:pPr>
            <a:fld id="{ECEAD1FB-0249-4071-B000-5D78FC0B32AF}" type="slidenum">
              <a:rPr lang="en-US" altLang="zh-CN" sz="1000" smtClean="0">
                <a:solidFill>
                  <a:schemeClr val="bg2"/>
                </a:solidFill>
              </a:rPr>
              <a:pPr algn="ctr">
                <a:defRPr/>
              </a:pPr>
              <a:t>40</a:t>
            </a:fld>
            <a:endParaRPr lang="en-US" altLang="zh-CN" sz="1000" dirty="0">
              <a:solidFill>
                <a:schemeClr val="bg2"/>
              </a:solidFill>
            </a:endParaRPr>
          </a:p>
        </p:txBody>
      </p:sp>
    </p:spTree>
    <p:extLst>
      <p:ext uri="{BB962C8B-B14F-4D97-AF65-F5344CB8AC3E}">
        <p14:creationId xmlns:p14="http://schemas.microsoft.com/office/powerpoint/2010/main" xmlns="" val="12261039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437085"/>
            <a:ext cx="9144000" cy="858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1" name="Text Box 4"/>
          <p:cNvSpPr txBox="1">
            <a:spLocks noChangeArrowheads="1"/>
          </p:cNvSpPr>
          <p:nvPr/>
        </p:nvSpPr>
        <p:spPr bwMode="auto">
          <a:xfrm>
            <a:off x="827089" y="3051572"/>
            <a:ext cx="475297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dirty="0">
                <a:solidFill>
                  <a:srgbClr val="5F5F5F"/>
                </a:solidFill>
                <a:latin typeface="黑体" pitchFamily="49" charset="-122"/>
                <a:ea typeface="黑体" pitchFamily="49" charset="-122"/>
              </a:rPr>
              <a:t>地址：北京西城区金融大街</a:t>
            </a:r>
            <a:r>
              <a:rPr lang="en-US" altLang="zh-CN" sz="1200" dirty="0">
                <a:solidFill>
                  <a:srgbClr val="5F5F5F"/>
                </a:solidFill>
                <a:ea typeface="黑体" pitchFamily="49" charset="-122"/>
              </a:rPr>
              <a:t>26</a:t>
            </a:r>
            <a:r>
              <a:rPr lang="zh-CN" altLang="en-US" sz="1200" dirty="0" smtClean="0">
                <a:solidFill>
                  <a:srgbClr val="5F5F5F"/>
                </a:solidFill>
                <a:latin typeface="黑体" pitchFamily="49" charset="-122"/>
                <a:ea typeface="黑体" pitchFamily="49" charset="-122"/>
              </a:rPr>
              <a:t>号</a:t>
            </a:r>
            <a:endParaRPr lang="en-US" altLang="zh-CN" sz="1200" dirty="0" smtClean="0">
              <a:solidFill>
                <a:srgbClr val="5F5F5F"/>
              </a:solidFill>
              <a:latin typeface="黑体" pitchFamily="49" charset="-122"/>
              <a:ea typeface="黑体" pitchFamily="49" charset="-122"/>
            </a:endParaRPr>
          </a:p>
          <a:p>
            <a:pPr eaLnBrk="1" hangingPunct="1">
              <a:lnSpc>
                <a:spcPct val="150000"/>
              </a:lnSpc>
            </a:pPr>
            <a:r>
              <a:rPr lang="zh-CN" altLang="en-US" sz="1200" dirty="0">
                <a:solidFill>
                  <a:srgbClr val="5F5F5F"/>
                </a:solidFill>
                <a:latin typeface="黑体" pitchFamily="49" charset="-122"/>
                <a:ea typeface="黑体" pitchFamily="49" charset="-122"/>
              </a:rPr>
              <a:t>服务热线：</a:t>
            </a:r>
            <a:r>
              <a:rPr lang="en-US" altLang="zh-CN" sz="1200" dirty="0" smtClean="0">
                <a:solidFill>
                  <a:srgbClr val="5F5F5F"/>
                </a:solidFill>
                <a:latin typeface="黑体" pitchFamily="49" charset="-122"/>
                <a:ea typeface="黑体" pitchFamily="49" charset="-122"/>
              </a:rPr>
              <a:t>4008-058-058</a:t>
            </a:r>
            <a:endParaRPr lang="zh-CN" altLang="en-US" sz="1200" dirty="0">
              <a:solidFill>
                <a:srgbClr val="5F5F5F"/>
              </a:solidFill>
              <a:latin typeface="黑体" pitchFamily="49" charset="-122"/>
              <a:ea typeface="黑体" pitchFamily="49" charset="-122"/>
            </a:endParaRPr>
          </a:p>
          <a:p>
            <a:pPr eaLnBrk="1" hangingPunct="1">
              <a:lnSpc>
                <a:spcPct val="150000"/>
              </a:lnSpc>
            </a:pPr>
            <a:r>
              <a:rPr lang="zh-CN" altLang="en-US" sz="1200" dirty="0">
                <a:solidFill>
                  <a:srgbClr val="5F5F5F"/>
                </a:solidFill>
                <a:latin typeface="黑体" pitchFamily="49" charset="-122"/>
                <a:ea typeface="黑体" pitchFamily="49" charset="-122"/>
              </a:rPr>
              <a:t>邮编</a:t>
            </a:r>
            <a:r>
              <a:rPr lang="zh-CN" altLang="en-US" sz="1200" dirty="0">
                <a:solidFill>
                  <a:srgbClr val="5F5F5F"/>
                </a:solidFill>
                <a:ea typeface="黑体" pitchFamily="49" charset="-122"/>
              </a:rPr>
              <a:t>：</a:t>
            </a:r>
            <a:r>
              <a:rPr lang="en-US" altLang="zh-CN" sz="1200" dirty="0">
                <a:solidFill>
                  <a:srgbClr val="5F5F5F"/>
                </a:solidFill>
                <a:ea typeface="黑体" pitchFamily="49" charset="-122"/>
              </a:rPr>
              <a:t>100033</a:t>
            </a:r>
          </a:p>
        </p:txBody>
      </p:sp>
      <p:sp>
        <p:nvSpPr>
          <p:cNvPr id="12292" name="Text Box 6"/>
          <p:cNvSpPr txBox="1">
            <a:spLocks noChangeArrowheads="1"/>
          </p:cNvSpPr>
          <p:nvPr/>
        </p:nvSpPr>
        <p:spPr bwMode="auto">
          <a:xfrm>
            <a:off x="827088" y="2552700"/>
            <a:ext cx="3240087" cy="683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1600" b="1" dirty="0">
                <a:solidFill>
                  <a:srgbClr val="5F5F5F"/>
                </a:solidFill>
                <a:ea typeface="黑体" pitchFamily="49" charset="-122"/>
              </a:rPr>
              <a:t>中国证券登记结算有限责任公司北京分公司</a:t>
            </a:r>
          </a:p>
        </p:txBody>
      </p:sp>
      <p:sp>
        <p:nvSpPr>
          <p:cNvPr id="12293" name="Text Box 7"/>
          <p:cNvSpPr txBox="1">
            <a:spLocks noChangeArrowheads="1"/>
          </p:cNvSpPr>
          <p:nvPr/>
        </p:nvSpPr>
        <p:spPr bwMode="auto">
          <a:xfrm>
            <a:off x="779463" y="4454129"/>
            <a:ext cx="2016125"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1000">
                <a:solidFill>
                  <a:srgbClr val="4D4D4D"/>
                </a:solidFill>
              </a:rPr>
              <a:t>www.chinaclear.cn </a:t>
            </a:r>
          </a:p>
        </p:txBody>
      </p:sp>
      <p:pic>
        <p:nvPicPr>
          <p:cNvPr id="12294" name="Picture 9" descr="D:\2015.1.23\中国结算VI系统(2015.3)\主标-透明背景.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64275" y="411956"/>
            <a:ext cx="2628900" cy="884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2723162" y="1678037"/>
            <a:ext cx="2208878" cy="461665"/>
          </a:xfrm>
          <a:prstGeom prst="rect">
            <a:avLst/>
          </a:prstGeom>
          <a:noFill/>
        </p:spPr>
        <p:txBody>
          <a:bodyPr wrap="square" rtlCol="0">
            <a:spAutoFit/>
          </a:bodyPr>
          <a:lstStyle/>
          <a:p>
            <a:r>
              <a:rPr lang="zh-CN" altLang="en-US" sz="2400" b="1" dirty="0" smtClean="0">
                <a:solidFill>
                  <a:schemeClr val="bg1"/>
                </a:solidFill>
                <a:latin typeface="方正姚体" pitchFamily="2" charset="-122"/>
                <a:ea typeface="方正姚体" pitchFamily="2" charset="-122"/>
              </a:rPr>
              <a:t>感谢聆听</a:t>
            </a:r>
            <a:r>
              <a:rPr lang="zh-CN" altLang="en-US" sz="2000" b="1" dirty="0" smtClean="0">
                <a:solidFill>
                  <a:schemeClr val="bg1"/>
                </a:solidFill>
                <a:latin typeface="方正姚体" pitchFamily="2" charset="-122"/>
                <a:ea typeface="方正姚体" pitchFamily="2" charset="-122"/>
              </a:rPr>
              <a:t>！</a:t>
            </a:r>
            <a:endParaRPr lang="en-US" altLang="zh-CN" sz="2000" b="1" dirty="0" smtClean="0">
              <a:solidFill>
                <a:schemeClr val="bg1"/>
              </a:solidFill>
              <a:latin typeface="方正姚体" pitchFamily="2" charset="-122"/>
              <a:ea typeface="方正姚体" pitchFamily="2" charset="-122"/>
            </a:endParaRPr>
          </a:p>
        </p:txBody>
      </p:sp>
      <p:sp>
        <p:nvSpPr>
          <p:cNvPr id="2" name="灯片编号占位符 1"/>
          <p:cNvSpPr>
            <a:spLocks noGrp="1"/>
          </p:cNvSpPr>
          <p:nvPr>
            <p:ph type="sldNum" sz="quarter" idx="12"/>
          </p:nvPr>
        </p:nvSpPr>
        <p:spPr>
          <a:xfrm>
            <a:off x="3518520" y="4803998"/>
            <a:ext cx="2133600" cy="357188"/>
          </a:xfrm>
        </p:spPr>
        <p:txBody>
          <a:bodyPr/>
          <a:lstStyle/>
          <a:p>
            <a:pPr algn="ctr">
              <a:defRPr/>
            </a:pPr>
            <a:fld id="{ECEAD1FB-0249-4071-B000-5D78FC0B32AF}" type="slidenum">
              <a:rPr lang="en-US" altLang="zh-CN" sz="1000" smtClean="0">
                <a:solidFill>
                  <a:schemeClr val="bg2"/>
                </a:solidFill>
              </a:rPr>
              <a:pPr algn="ctr">
                <a:defRPr/>
              </a:pPr>
              <a:t>41</a:t>
            </a:fld>
            <a:endParaRPr lang="en-US" altLang="zh-CN" sz="1000" dirty="0">
              <a:solidFill>
                <a:schemeClr val="bg2"/>
              </a:solidFill>
            </a:endParaRPr>
          </a:p>
        </p:txBody>
      </p:sp>
    </p:spTree>
    <p:extLst>
      <p:ext uri="{BB962C8B-B14F-4D97-AF65-F5344CB8AC3E}">
        <p14:creationId xmlns:p14="http://schemas.microsoft.com/office/powerpoint/2010/main" xmlns="" val="42131154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bwMode="auto">
          <a:xfrm rot="16200000" flipH="1">
            <a:off x="-4590" y="2668500"/>
            <a:ext cx="3456384" cy="22524"/>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cxnSp>
        <p:nvCxnSpPr>
          <p:cNvPr id="41" name="直接连接符 40"/>
          <p:cNvCxnSpPr/>
          <p:nvPr/>
        </p:nvCxnSpPr>
        <p:spPr bwMode="auto">
          <a:xfrm>
            <a:off x="470916" y="1499325"/>
            <a:ext cx="863758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文本框 7"/>
          <p:cNvSpPr txBox="1">
            <a:spLocks noChangeArrowheads="1"/>
          </p:cNvSpPr>
          <p:nvPr/>
        </p:nvSpPr>
        <p:spPr bwMode="auto">
          <a:xfrm>
            <a:off x="1212276" y="963541"/>
            <a:ext cx="3119437" cy="584775"/>
          </a:xfrm>
          <a:prstGeom prst="rect">
            <a:avLst/>
          </a:prstGeom>
          <a:noFill/>
          <a:ln w="9525">
            <a:noFill/>
            <a:miter lim="800000"/>
            <a:headEnd/>
            <a:tailEnd/>
          </a:ln>
        </p:spPr>
        <p:txBody>
          <a:bodyPr wrap="square">
            <a:spAutoFit/>
          </a:bodyPr>
          <a:lstStyle/>
          <a:p>
            <a:pPr algn="ctr"/>
            <a:r>
              <a:rPr lang="zh-CN" altLang="en-US" sz="3200" b="1" dirty="0">
                <a:solidFill>
                  <a:srgbClr val="990000"/>
                </a:solidFill>
                <a:latin typeface="微软雅黑" pitchFamily="34" charset="-122"/>
                <a:ea typeface="微软雅黑" pitchFamily="34" charset="-122"/>
              </a:rPr>
              <a:t>目 </a:t>
            </a:r>
            <a:r>
              <a:rPr lang="zh-CN" altLang="en-US" sz="3200" b="1" dirty="0" smtClean="0">
                <a:solidFill>
                  <a:srgbClr val="990000"/>
                </a:solidFill>
                <a:latin typeface="微软雅黑" pitchFamily="34" charset="-122"/>
                <a:ea typeface="微软雅黑" pitchFamily="34" charset="-122"/>
              </a:rPr>
              <a:t>录 页</a:t>
            </a:r>
            <a:endParaRPr lang="zh-CN" altLang="en-US" sz="3200" b="1" dirty="0">
              <a:solidFill>
                <a:srgbClr val="990000"/>
              </a:solidFill>
              <a:latin typeface="微软雅黑" pitchFamily="34" charset="-122"/>
              <a:ea typeface="微软雅黑" pitchFamily="34" charset="-122"/>
            </a:endParaRPr>
          </a:p>
        </p:txBody>
      </p:sp>
      <p:sp>
        <p:nvSpPr>
          <p:cNvPr id="44" name="Pentagon 5"/>
          <p:cNvSpPr/>
          <p:nvPr/>
        </p:nvSpPr>
        <p:spPr bwMode="ltGray">
          <a:xfrm>
            <a:off x="3265816" y="2463738"/>
            <a:ext cx="5194617" cy="339198"/>
          </a:xfrm>
          <a:prstGeom prst="homePlate">
            <a:avLst>
              <a:gd name="adj" fmla="val 75701"/>
            </a:avLst>
          </a:prstGeom>
          <a:solidFill>
            <a:srgbClr val="A3202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i="1" dirty="0" smtClean="0">
                <a:solidFill>
                  <a:schemeClr val="bg1"/>
                </a:solidFill>
                <a:latin typeface="微软雅黑" pitchFamily="34" charset="-122"/>
                <a:ea typeface="微软雅黑" pitchFamily="34" charset="-122"/>
              </a:rPr>
              <a:t>数据概览：融资、交易与行情</a:t>
            </a:r>
          </a:p>
        </p:txBody>
      </p:sp>
      <p:grpSp>
        <p:nvGrpSpPr>
          <p:cNvPr id="2" name="Group 2"/>
          <p:cNvGrpSpPr/>
          <p:nvPr/>
        </p:nvGrpSpPr>
        <p:grpSpPr>
          <a:xfrm>
            <a:off x="2117134" y="1874375"/>
            <a:ext cx="4702094" cy="394173"/>
            <a:chOff x="535404" y="1680592"/>
            <a:chExt cx="4702094" cy="525564"/>
          </a:xfrm>
        </p:grpSpPr>
        <p:sp>
          <p:nvSpPr>
            <p:cNvPr id="57" name="Pentagon 6"/>
            <p:cNvSpPr/>
            <p:nvPr/>
          </p:nvSpPr>
          <p:spPr bwMode="ltGray">
            <a:xfrm>
              <a:off x="1273654" y="1753892"/>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课程介绍</a:t>
              </a:r>
              <a:endParaRPr lang="en-GB" b="1" dirty="0">
                <a:solidFill>
                  <a:schemeClr val="bg1"/>
                </a:solidFill>
                <a:latin typeface="微软雅黑" pitchFamily="34" charset="-122"/>
                <a:ea typeface="微软雅黑" pitchFamily="34" charset="-122"/>
              </a:endParaRPr>
            </a:p>
          </p:txBody>
        </p:sp>
        <p:sp>
          <p:nvSpPr>
            <p:cNvPr id="58" name="TextBox 57"/>
            <p:cNvSpPr txBox="1"/>
            <p:nvPr/>
          </p:nvSpPr>
          <p:spPr>
            <a:xfrm>
              <a:off x="535404" y="1680592"/>
              <a:ext cx="720080" cy="524272"/>
            </a:xfrm>
            <a:prstGeom prst="rect">
              <a:avLst/>
            </a:prstGeom>
            <a:noFill/>
          </p:spPr>
          <p:txBody>
            <a:bodyPr wrap="square" lIns="0" tIns="0" rIns="0" bIns="0" rtlCol="0" anchor="ctr">
              <a:noAutofit/>
            </a:bodyPr>
            <a:lstStyle>
              <a:defPPr>
                <a:defRPr lang="en-US"/>
              </a:defPPr>
              <a:lvl1pPr>
                <a:spcAft>
                  <a:spcPts val="900"/>
                </a:spcAft>
                <a:defRPr sz="2800" b="1" i="1">
                  <a:solidFill>
                    <a:schemeClr val="bg1">
                      <a:lumMod val="85000"/>
                    </a:schemeClr>
                  </a:solidFill>
                  <a:latin typeface="Georgia" pitchFamily="18" charset="0"/>
                </a:defRPr>
              </a:lvl1pPr>
            </a:lstStyle>
            <a:p>
              <a:r>
                <a:rPr lang="en-US" altLang="zh-CN" dirty="0"/>
                <a:t>01</a:t>
              </a:r>
              <a:endParaRPr lang="zh-CN" altLang="en-US" dirty="0" err="1"/>
            </a:p>
          </p:txBody>
        </p:sp>
      </p:grpSp>
      <p:sp>
        <p:nvSpPr>
          <p:cNvPr id="46" name="TextBox 45"/>
          <p:cNvSpPr txBox="1"/>
          <p:nvPr/>
        </p:nvSpPr>
        <p:spPr>
          <a:xfrm>
            <a:off x="2117134" y="2409732"/>
            <a:ext cx="720080" cy="393204"/>
          </a:xfrm>
          <a:prstGeom prst="rect">
            <a:avLst/>
          </a:prstGeom>
          <a:noFill/>
        </p:spPr>
        <p:txBody>
          <a:bodyPr wrap="square" lIns="0" tIns="0" rIns="0" bIns="0" rtlCol="0" anchor="ctr">
            <a:noAutofit/>
          </a:bodyPr>
          <a:lstStyle/>
          <a:p>
            <a:pPr>
              <a:spcAft>
                <a:spcPts val="900"/>
              </a:spcAft>
            </a:pPr>
            <a:r>
              <a:rPr lang="en-US" altLang="zh-CN" sz="4000" b="1" i="1" dirty="0" smtClean="0">
                <a:solidFill>
                  <a:srgbClr val="990000"/>
                </a:solidFill>
                <a:latin typeface="Georgia" pitchFamily="18" charset="0"/>
              </a:rPr>
              <a:t>02</a:t>
            </a:r>
            <a:endParaRPr lang="zh-CN" altLang="en-US" sz="4000" b="1" i="1" dirty="0" err="1" smtClean="0">
              <a:solidFill>
                <a:srgbClr val="990000"/>
              </a:solidFill>
              <a:latin typeface="Georgia" pitchFamily="18" charset="0"/>
            </a:endParaRPr>
          </a:p>
        </p:txBody>
      </p:sp>
      <p:grpSp>
        <p:nvGrpSpPr>
          <p:cNvPr id="3" name="Group 3"/>
          <p:cNvGrpSpPr/>
          <p:nvPr/>
        </p:nvGrpSpPr>
        <p:grpSpPr>
          <a:xfrm>
            <a:off x="2117134" y="2919468"/>
            <a:ext cx="4688072" cy="408366"/>
            <a:chOff x="535404" y="2832720"/>
            <a:chExt cx="4688072" cy="544488"/>
          </a:xfrm>
        </p:grpSpPr>
        <p:sp>
          <p:nvSpPr>
            <p:cNvPr id="55" name="Pentagon 7"/>
            <p:cNvSpPr/>
            <p:nvPr/>
          </p:nvSpPr>
          <p:spPr bwMode="ltGray">
            <a:xfrm>
              <a:off x="1259632" y="2924944"/>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动态分析：科创板热点</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新三板指数</a:t>
              </a:r>
              <a:endParaRPr lang="zh-CN" altLang="en-US" b="1" dirty="0">
                <a:solidFill>
                  <a:schemeClr val="bg1"/>
                </a:solidFill>
                <a:latin typeface="微软雅黑" pitchFamily="34" charset="-122"/>
                <a:ea typeface="微软雅黑" pitchFamily="34" charset="-122"/>
              </a:endParaRPr>
            </a:p>
          </p:txBody>
        </p:sp>
        <p:sp>
          <p:nvSpPr>
            <p:cNvPr id="56" name="TextBox 55"/>
            <p:cNvSpPr txBox="1"/>
            <p:nvPr/>
          </p:nvSpPr>
          <p:spPr>
            <a:xfrm>
              <a:off x="535404" y="2832720"/>
              <a:ext cx="720080" cy="524272"/>
            </a:xfrm>
            <a:prstGeom prst="rect">
              <a:avLst/>
            </a:prstGeom>
            <a:noFill/>
          </p:spPr>
          <p:txBody>
            <a:bodyPr wrap="square" lIns="0" tIns="0" rIns="0" bIns="0" rtlCol="0" anchor="ctr">
              <a:noAutofit/>
            </a:bodyPr>
            <a:lstStyle/>
            <a:p>
              <a:pPr>
                <a:spcAft>
                  <a:spcPts val="900"/>
                </a:spcAft>
              </a:pPr>
              <a:r>
                <a:rPr lang="en-US" altLang="zh-CN" sz="2800" b="1" i="1" smtClean="0">
                  <a:solidFill>
                    <a:schemeClr val="bg1">
                      <a:lumMod val="85000"/>
                    </a:schemeClr>
                  </a:solidFill>
                  <a:latin typeface="Georgia" pitchFamily="18" charset="0"/>
                </a:rPr>
                <a:t>03</a:t>
              </a:r>
              <a:endParaRPr lang="zh-CN" altLang="en-US" sz="2800" b="1" i="1" dirty="0" err="1" smtClean="0">
                <a:solidFill>
                  <a:schemeClr val="bg1">
                    <a:lumMod val="85000"/>
                  </a:schemeClr>
                </a:solidFill>
                <a:latin typeface="Georgia" pitchFamily="18" charset="0"/>
              </a:endParaRPr>
            </a:p>
          </p:txBody>
        </p:sp>
      </p:grpSp>
      <p:grpSp>
        <p:nvGrpSpPr>
          <p:cNvPr id="4" name="Group 17"/>
          <p:cNvGrpSpPr/>
          <p:nvPr/>
        </p:nvGrpSpPr>
        <p:grpSpPr>
          <a:xfrm>
            <a:off x="2117134" y="3474690"/>
            <a:ext cx="4688072" cy="393204"/>
            <a:chOff x="535404" y="3429000"/>
            <a:chExt cx="4688072" cy="524272"/>
          </a:xfrm>
        </p:grpSpPr>
        <p:sp>
          <p:nvSpPr>
            <p:cNvPr id="53" name="Pentagon 8"/>
            <p:cNvSpPr/>
            <p:nvPr/>
          </p:nvSpPr>
          <p:spPr bwMode="ltGray">
            <a:xfrm>
              <a:off x="1259632" y="3501008"/>
              <a:ext cx="3963844" cy="452264"/>
            </a:xfrm>
            <a:prstGeom prst="homePlate">
              <a:avLst>
                <a:gd name="adj" fmla="val 0"/>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中国</a:t>
              </a:r>
              <a:r>
                <a:rPr lang="zh-CN" altLang="en-US" b="1" dirty="0" smtClean="0">
                  <a:solidFill>
                    <a:schemeClr val="bg1"/>
                  </a:solidFill>
                  <a:latin typeface="微软雅黑" pitchFamily="34" charset="-122"/>
                  <a:ea typeface="微软雅黑" pitchFamily="34" charset="-122"/>
                </a:rPr>
                <a:t>结算</a:t>
              </a:r>
              <a:r>
                <a:rPr lang="en-US" altLang="zh-CN" b="1" dirty="0" smtClean="0">
                  <a:solidFill>
                    <a:schemeClr val="bg1"/>
                  </a:solidFill>
                  <a:latin typeface="微软雅黑" pitchFamily="34" charset="-122"/>
                  <a:ea typeface="微软雅黑" pitchFamily="34" charset="-122"/>
                </a:rPr>
                <a:t>APP</a:t>
              </a:r>
              <a:r>
                <a:rPr lang="zh-CN" altLang="en-US" b="1" dirty="0">
                  <a:solidFill>
                    <a:schemeClr val="bg1"/>
                  </a:solidFill>
                  <a:latin typeface="微软雅黑" pitchFamily="34" charset="-122"/>
                  <a:ea typeface="微软雅黑" pitchFamily="34" charset="-122"/>
                </a:rPr>
                <a:t>功能模块推介</a:t>
              </a:r>
              <a:endParaRPr lang="en-GB" altLang="zh-CN" b="1" dirty="0">
                <a:solidFill>
                  <a:schemeClr val="bg1"/>
                </a:solidFill>
                <a:latin typeface="微软雅黑" pitchFamily="34" charset="-122"/>
                <a:ea typeface="微软雅黑" pitchFamily="34" charset="-122"/>
              </a:endParaRPr>
            </a:p>
          </p:txBody>
        </p:sp>
        <p:sp>
          <p:nvSpPr>
            <p:cNvPr id="54" name="TextBox 53"/>
            <p:cNvSpPr txBox="1"/>
            <p:nvPr/>
          </p:nvSpPr>
          <p:spPr>
            <a:xfrm>
              <a:off x="535404" y="3429000"/>
              <a:ext cx="720080" cy="524272"/>
            </a:xfrm>
            <a:prstGeom prst="rect">
              <a:avLst/>
            </a:prstGeom>
            <a:noFill/>
          </p:spPr>
          <p:txBody>
            <a:bodyPr wrap="square" lIns="0" tIns="0" rIns="0" bIns="0" rtlCol="0" anchor="ctr">
              <a:noAutofit/>
            </a:bodyPr>
            <a:lstStyle/>
            <a:p>
              <a:pPr>
                <a:spcAft>
                  <a:spcPts val="900"/>
                </a:spcAft>
              </a:pPr>
              <a:r>
                <a:rPr lang="en-US" altLang="zh-CN" sz="2800" b="1" i="1" smtClean="0">
                  <a:solidFill>
                    <a:schemeClr val="bg1">
                      <a:lumMod val="85000"/>
                    </a:schemeClr>
                  </a:solidFill>
                  <a:latin typeface="Georgia" pitchFamily="18" charset="0"/>
                </a:rPr>
                <a:t>04</a:t>
              </a:r>
              <a:endParaRPr lang="zh-CN" altLang="en-US" sz="2800" b="1" i="1" dirty="0" err="1" smtClean="0">
                <a:solidFill>
                  <a:schemeClr val="bg1">
                    <a:lumMod val="85000"/>
                  </a:schemeClr>
                </a:solidFill>
                <a:latin typeface="Georgia" pitchFamily="18" charset="0"/>
              </a:endParaRPr>
            </a:p>
          </p:txBody>
        </p:sp>
      </p:grpSp>
      <p:cxnSp>
        <p:nvCxnSpPr>
          <p:cNvPr id="50" name="Straight Arrow Connector 18"/>
          <p:cNvCxnSpPr/>
          <p:nvPr/>
        </p:nvCxnSpPr>
        <p:spPr>
          <a:xfrm>
            <a:off x="2855385" y="2640918"/>
            <a:ext cx="322771" cy="0"/>
          </a:xfrm>
          <a:prstGeom prst="straightConnector1">
            <a:avLst/>
          </a:prstGeom>
          <a:ln w="12700">
            <a:solidFill>
              <a:srgbClr val="990000"/>
            </a:solidFill>
            <a:tailEnd type="triangle"/>
          </a:ln>
        </p:spPr>
        <p:style>
          <a:lnRef idx="1">
            <a:schemeClr val="accent1"/>
          </a:lnRef>
          <a:fillRef idx="0">
            <a:schemeClr val="accent1"/>
          </a:fillRef>
          <a:effectRef idx="0">
            <a:schemeClr val="accent1"/>
          </a:effectRef>
          <a:fontRef idx="minor">
            <a:schemeClr val="tx1"/>
          </a:fontRef>
        </p:style>
      </p:cxnSp>
      <p:sp>
        <p:nvSpPr>
          <p:cNvPr id="5" name="灯片编号占位符 4"/>
          <p:cNvSpPr>
            <a:spLocks noGrp="1"/>
          </p:cNvSpPr>
          <p:nvPr>
            <p:ph type="sldNum" sz="quarter" idx="12"/>
          </p:nvPr>
        </p:nvSpPr>
        <p:spPr>
          <a:xfrm>
            <a:off x="3518520" y="4878858"/>
            <a:ext cx="2133600" cy="357188"/>
          </a:xfrm>
        </p:spPr>
        <p:txBody>
          <a:bodyPr/>
          <a:lstStyle/>
          <a:p>
            <a:pPr algn="ctr">
              <a:defRPr/>
            </a:pPr>
            <a:fld id="{ECEAD1FB-0249-4071-B000-5D78FC0B32AF}" type="slidenum">
              <a:rPr lang="en-US" altLang="zh-CN" sz="1000" smtClean="0">
                <a:solidFill>
                  <a:schemeClr val="bg2"/>
                </a:solidFill>
              </a:rPr>
              <a:pPr algn="ctr">
                <a:defRPr/>
              </a:pPr>
              <a:t>5</a:t>
            </a:fld>
            <a:endParaRPr lang="en-US" altLang="zh-CN" sz="1000" dirty="0">
              <a:solidFill>
                <a:schemeClr val="bg2"/>
              </a:solidFill>
            </a:endParaRPr>
          </a:p>
        </p:txBody>
      </p:sp>
    </p:spTree>
    <p:extLst>
      <p:ext uri="{BB962C8B-B14F-4D97-AF65-F5344CB8AC3E}">
        <p14:creationId xmlns:p14="http://schemas.microsoft.com/office/powerpoint/2010/main" xmlns="" val="4155444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a:t>
            </a:r>
            <a:r>
              <a:rPr lang="zh-CN" altLang="en-US" sz="2600" b="1" dirty="0" smtClean="0">
                <a:solidFill>
                  <a:schemeClr val="bg1"/>
                </a:solidFill>
                <a:latin typeface="微软雅黑" pitchFamily="34" charset="-122"/>
                <a:ea typeface="微软雅黑" pitchFamily="34" charset="-122"/>
              </a:rPr>
              <a:t>第二章 数据概览：融资、交易与行情</a:t>
            </a:r>
          </a:p>
        </p:txBody>
      </p:sp>
      <p:sp>
        <p:nvSpPr>
          <p:cNvPr id="32" name="Freeform 5">
            <a:extLst>
              <a:ext uri="{FF2B5EF4-FFF2-40B4-BE49-F238E27FC236}"/>
            </a:extLst>
          </p:cNvPr>
          <p:cNvSpPr>
            <a:spLocks/>
          </p:cNvSpPr>
          <p:nvPr/>
        </p:nvSpPr>
        <p:spPr bwMode="auto">
          <a:xfrm>
            <a:off x="974924" y="1437085"/>
            <a:ext cx="2112962" cy="3006873"/>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33" name="Freeform 25">
            <a:extLst>
              <a:ext uri="{FF2B5EF4-FFF2-40B4-BE49-F238E27FC236}"/>
            </a:extLst>
          </p:cNvPr>
          <p:cNvSpPr>
            <a:spLocks/>
          </p:cNvSpPr>
          <p:nvPr/>
        </p:nvSpPr>
        <p:spPr bwMode="auto">
          <a:xfrm>
            <a:off x="974925" y="1779662"/>
            <a:ext cx="434975" cy="550962"/>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34" name="矩形 9"/>
          <p:cNvSpPr>
            <a:spLocks noChangeArrowheads="1"/>
          </p:cNvSpPr>
          <p:nvPr/>
        </p:nvSpPr>
        <p:spPr bwMode="auto">
          <a:xfrm>
            <a:off x="971601" y="1869673"/>
            <a:ext cx="434975" cy="307777"/>
          </a:xfrm>
          <a:prstGeom prst="rect">
            <a:avLst/>
          </a:prstGeom>
          <a:noFill/>
          <a:ln w="9525">
            <a:noFill/>
            <a:miter lim="800000"/>
            <a:headEnd/>
            <a:tailEnd/>
          </a:ln>
        </p:spPr>
        <p:txBody>
          <a:bodyPr lIns="0" tIns="0" rIns="0" bIns="0">
            <a:spAutoFit/>
          </a:bodyPr>
          <a:lstStyle/>
          <a:p>
            <a:pPr algn="ctr" defTabSz="912813"/>
            <a:r>
              <a:rPr lang="en-US" altLang="zh-CN" sz="2000" dirty="0" smtClean="0">
                <a:latin typeface="楷体" pitchFamily="49" charset="-122"/>
                <a:ea typeface="楷体" pitchFamily="49" charset="-122"/>
              </a:rPr>
              <a:t>2.1</a:t>
            </a:r>
            <a:endParaRPr lang="zh-CN" altLang="en-US" sz="2000" dirty="0">
              <a:latin typeface="楷体" pitchFamily="49" charset="-122"/>
              <a:ea typeface="楷体" pitchFamily="49" charset="-122"/>
            </a:endParaRPr>
          </a:p>
        </p:txBody>
      </p:sp>
      <p:sp>
        <p:nvSpPr>
          <p:cNvPr id="35" name="TextBox 48"/>
          <p:cNvSpPr txBox="1">
            <a:spLocks noChangeArrowheads="1"/>
          </p:cNvSpPr>
          <p:nvPr/>
        </p:nvSpPr>
        <p:spPr bwMode="auto">
          <a:xfrm>
            <a:off x="1413793" y="2361010"/>
            <a:ext cx="1504950" cy="1213151"/>
          </a:xfrm>
          <a:prstGeom prst="rect">
            <a:avLst/>
          </a:prstGeom>
          <a:noFill/>
          <a:ln w="9525">
            <a:noFill/>
            <a:miter lim="800000"/>
            <a:headEnd/>
            <a:tailEnd/>
          </a:ln>
        </p:spPr>
        <p:txBody>
          <a:bodyPr lIns="121917" tIns="60959" rIns="121917" bIns="60959">
            <a:spAutoFit/>
          </a:bodyPr>
          <a:lstStyle/>
          <a:p>
            <a:pPr algn="just" defTabSz="912813">
              <a:lnSpc>
                <a:spcPts val="1738"/>
              </a:lnSpc>
            </a:pPr>
            <a:r>
              <a:rPr lang="zh-CN" altLang="en-US" sz="1600" b="1" dirty="0" smtClean="0">
                <a:latin typeface="楷体" pitchFamily="49" charset="-122"/>
                <a:ea typeface="楷体" pitchFamily="49" charset="-122"/>
                <a:cs typeface="方正兰亭纤黑简体"/>
              </a:rPr>
              <a:t>挂牌公司</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股本结构</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smtClean="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投资者</a:t>
            </a:r>
            <a:endParaRPr lang="en-US" altLang="zh-CN" sz="1600" b="1" dirty="0">
              <a:latin typeface="楷体" pitchFamily="49" charset="-122"/>
              <a:ea typeface="楷体" pitchFamily="49" charset="-122"/>
              <a:cs typeface="方正兰亭纤黑简体"/>
            </a:endParaRPr>
          </a:p>
        </p:txBody>
      </p:sp>
      <p:sp>
        <p:nvSpPr>
          <p:cNvPr id="36" name="TextBox 49"/>
          <p:cNvSpPr txBox="1">
            <a:spLocks noChangeArrowheads="1"/>
          </p:cNvSpPr>
          <p:nvPr/>
        </p:nvSpPr>
        <p:spPr bwMode="auto">
          <a:xfrm>
            <a:off x="1386603" y="1815666"/>
            <a:ext cx="1272137" cy="430885"/>
          </a:xfrm>
          <a:prstGeom prst="rect">
            <a:avLst/>
          </a:prstGeom>
          <a:noFill/>
          <a:ln w="9525">
            <a:noFill/>
            <a:miter lim="800000"/>
            <a:headEnd/>
            <a:tailEnd/>
          </a:ln>
        </p:spPr>
        <p:txBody>
          <a:bodyPr wrap="none" lIns="121917" tIns="60959" rIns="121917" bIns="60959">
            <a:spAutoFit/>
          </a:bodyPr>
          <a:lstStyle/>
          <a:p>
            <a:pPr algn="ctr" defTabSz="912813"/>
            <a:r>
              <a:rPr lang="zh-CN" altLang="en-US" sz="2000" dirty="0" smtClean="0">
                <a:latin typeface="楷体" pitchFamily="49" charset="-122"/>
                <a:ea typeface="楷体" pitchFamily="49" charset="-122"/>
                <a:cs typeface="方正兰亭准黑_GBK"/>
              </a:rPr>
              <a:t>市场概况</a:t>
            </a:r>
            <a:endParaRPr lang="zh-CN" altLang="en-US" sz="2000" dirty="0">
              <a:latin typeface="楷体" pitchFamily="49" charset="-122"/>
              <a:ea typeface="楷体" pitchFamily="49" charset="-122"/>
              <a:cs typeface="方正兰亭准黑_GBK"/>
            </a:endParaRPr>
          </a:p>
        </p:txBody>
      </p:sp>
      <p:sp>
        <p:nvSpPr>
          <p:cNvPr id="38" name="Freeform 5">
            <a:extLst>
              <a:ext uri="{FF2B5EF4-FFF2-40B4-BE49-F238E27FC236}"/>
            </a:extLst>
          </p:cNvPr>
          <p:cNvSpPr>
            <a:spLocks/>
          </p:cNvSpPr>
          <p:nvPr/>
        </p:nvSpPr>
        <p:spPr bwMode="auto">
          <a:xfrm>
            <a:off x="3516314" y="1437085"/>
            <a:ext cx="2111375" cy="3006873"/>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39" name="Freeform 25">
            <a:extLst>
              <a:ext uri="{FF2B5EF4-FFF2-40B4-BE49-F238E27FC236}"/>
            </a:extLst>
          </p:cNvPr>
          <p:cNvSpPr>
            <a:spLocks/>
          </p:cNvSpPr>
          <p:nvPr/>
        </p:nvSpPr>
        <p:spPr bwMode="auto">
          <a:xfrm>
            <a:off x="3516314" y="1779662"/>
            <a:ext cx="434975" cy="550962"/>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lumMod val="50000"/>
            </a:schemeClr>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40" name="矩形 14"/>
          <p:cNvSpPr>
            <a:spLocks noChangeArrowheads="1"/>
          </p:cNvSpPr>
          <p:nvPr/>
        </p:nvSpPr>
        <p:spPr bwMode="auto">
          <a:xfrm>
            <a:off x="3491880" y="1881189"/>
            <a:ext cx="463550" cy="307777"/>
          </a:xfrm>
          <a:prstGeom prst="rect">
            <a:avLst/>
          </a:prstGeom>
          <a:noFill/>
          <a:ln w="9525">
            <a:noFill/>
            <a:miter lim="800000"/>
            <a:headEnd/>
            <a:tailEnd/>
          </a:ln>
        </p:spPr>
        <p:txBody>
          <a:bodyPr lIns="0" tIns="0" rIns="0" bIns="0">
            <a:spAutoFit/>
          </a:bodyPr>
          <a:lstStyle/>
          <a:p>
            <a:pPr algn="ctr" defTabSz="912813"/>
            <a:r>
              <a:rPr lang="en-US" altLang="zh-CN" sz="2000" dirty="0" smtClean="0">
                <a:latin typeface="楷体" pitchFamily="49" charset="-122"/>
                <a:ea typeface="楷体" pitchFamily="49" charset="-122"/>
              </a:rPr>
              <a:t>2.2</a:t>
            </a:r>
            <a:endParaRPr lang="zh-CN" altLang="en-US" sz="2000" dirty="0">
              <a:latin typeface="楷体" pitchFamily="49" charset="-122"/>
              <a:ea typeface="楷体" pitchFamily="49" charset="-122"/>
            </a:endParaRPr>
          </a:p>
        </p:txBody>
      </p:sp>
      <p:sp>
        <p:nvSpPr>
          <p:cNvPr id="41" name="TextBox 53"/>
          <p:cNvSpPr txBox="1">
            <a:spLocks noChangeArrowheads="1"/>
          </p:cNvSpPr>
          <p:nvPr/>
        </p:nvSpPr>
        <p:spPr bwMode="auto">
          <a:xfrm>
            <a:off x="4003154" y="2361010"/>
            <a:ext cx="1504950" cy="1867176"/>
          </a:xfrm>
          <a:prstGeom prst="rect">
            <a:avLst/>
          </a:prstGeom>
          <a:noFill/>
          <a:ln w="9525">
            <a:noFill/>
            <a:miter lim="800000"/>
            <a:headEnd/>
            <a:tailEnd/>
          </a:ln>
        </p:spPr>
        <p:txBody>
          <a:bodyPr lIns="121917" tIns="60959" rIns="121917" bIns="60959">
            <a:spAutoFit/>
          </a:bodyPr>
          <a:lstStyle/>
          <a:p>
            <a:pPr algn="just" defTabSz="912813">
              <a:lnSpc>
                <a:spcPts val="1738"/>
              </a:lnSpc>
            </a:pPr>
            <a:r>
              <a:rPr lang="zh-CN" altLang="en-US" sz="1600" b="1" dirty="0" smtClean="0">
                <a:latin typeface="楷体" pitchFamily="49" charset="-122"/>
                <a:ea typeface="楷体" pitchFamily="49" charset="-122"/>
                <a:cs typeface="方正兰亭纤黑简体"/>
              </a:rPr>
              <a:t>定增融资</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优先股</a:t>
            </a:r>
            <a:endParaRPr lang="en-US" altLang="zh-CN" sz="1600" b="1" dirty="0" smtClean="0">
              <a:latin typeface="楷体" pitchFamily="49" charset="-122"/>
              <a:ea typeface="楷体" pitchFamily="49" charset="-122"/>
              <a:cs typeface="方正兰亭纤黑简体"/>
            </a:endParaRPr>
          </a:p>
          <a:p>
            <a:pPr algn="just" defTabSz="912813">
              <a:lnSpc>
                <a:spcPts val="1738"/>
              </a:lnSpc>
            </a:pPr>
            <a:endParaRPr lang="en-US" altLang="zh-CN" sz="1600" b="1" dirty="0" smtClean="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质押融资</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并购重组</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200" b="1" dirty="0">
              <a:latin typeface="楷体" pitchFamily="49" charset="-122"/>
              <a:ea typeface="楷体" pitchFamily="49" charset="-122"/>
              <a:cs typeface="方正兰亭纤黑简体"/>
            </a:endParaRPr>
          </a:p>
        </p:txBody>
      </p:sp>
      <p:sp>
        <p:nvSpPr>
          <p:cNvPr id="42" name="TextBox 54"/>
          <p:cNvSpPr txBox="1">
            <a:spLocks noChangeArrowheads="1"/>
          </p:cNvSpPr>
          <p:nvPr/>
        </p:nvSpPr>
        <p:spPr bwMode="auto">
          <a:xfrm>
            <a:off x="3927994" y="1815666"/>
            <a:ext cx="1272137" cy="430885"/>
          </a:xfrm>
          <a:prstGeom prst="rect">
            <a:avLst/>
          </a:prstGeom>
          <a:noFill/>
          <a:ln w="9525">
            <a:noFill/>
            <a:miter lim="800000"/>
            <a:headEnd/>
            <a:tailEnd/>
          </a:ln>
        </p:spPr>
        <p:txBody>
          <a:bodyPr wrap="none" lIns="121917" tIns="60959" rIns="121917" bIns="60959">
            <a:spAutoFit/>
          </a:bodyPr>
          <a:lstStyle/>
          <a:p>
            <a:pPr algn="ctr" defTabSz="912813"/>
            <a:r>
              <a:rPr lang="zh-CN" altLang="en-US" sz="2000" dirty="0" smtClean="0">
                <a:latin typeface="楷体" pitchFamily="49" charset="-122"/>
                <a:ea typeface="楷体" pitchFamily="49" charset="-122"/>
                <a:cs typeface="方正兰亭准黑_GBK"/>
              </a:rPr>
              <a:t>市场功能</a:t>
            </a:r>
            <a:endParaRPr lang="zh-CN" altLang="en-US" sz="2000" dirty="0">
              <a:latin typeface="楷体" pitchFamily="49" charset="-122"/>
              <a:ea typeface="楷体" pitchFamily="49" charset="-122"/>
              <a:cs typeface="方正兰亭准黑_GBK"/>
            </a:endParaRPr>
          </a:p>
        </p:txBody>
      </p:sp>
      <p:sp>
        <p:nvSpPr>
          <p:cNvPr id="44" name="Freeform 5">
            <a:extLst>
              <a:ext uri="{FF2B5EF4-FFF2-40B4-BE49-F238E27FC236}"/>
            </a:extLst>
          </p:cNvPr>
          <p:cNvSpPr>
            <a:spLocks/>
          </p:cNvSpPr>
          <p:nvPr/>
        </p:nvSpPr>
        <p:spPr bwMode="auto">
          <a:xfrm>
            <a:off x="6060630" y="1437085"/>
            <a:ext cx="2111375" cy="3006873"/>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accent5"/>
          </a:solidFill>
          <a:ln w="12700">
            <a:noFill/>
            <a:round/>
            <a:headEnd/>
            <a:tailEnd/>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46" name="Freeform 25">
            <a:extLst>
              <a:ext uri="{FF2B5EF4-FFF2-40B4-BE49-F238E27FC236}"/>
            </a:extLst>
          </p:cNvPr>
          <p:cNvSpPr>
            <a:spLocks/>
          </p:cNvSpPr>
          <p:nvPr/>
        </p:nvSpPr>
        <p:spPr bwMode="auto">
          <a:xfrm>
            <a:off x="6060630" y="1779662"/>
            <a:ext cx="434975" cy="550962"/>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lIns="121917" tIns="60959" rIns="121917" bIns="60959"/>
          <a:lstStyle/>
          <a:p>
            <a:pPr defTabSz="914377">
              <a:defRPr/>
            </a:pPr>
            <a:endParaRPr lang="zh-CN" altLang="en-US" sz="1867" kern="0">
              <a:latin typeface="楷体" pitchFamily="49" charset="-122"/>
              <a:ea typeface="楷体" pitchFamily="49" charset="-122"/>
            </a:endParaRPr>
          </a:p>
        </p:txBody>
      </p:sp>
      <p:sp>
        <p:nvSpPr>
          <p:cNvPr id="47" name="矩形 19"/>
          <p:cNvSpPr>
            <a:spLocks noChangeArrowheads="1"/>
          </p:cNvSpPr>
          <p:nvPr/>
        </p:nvSpPr>
        <p:spPr bwMode="auto">
          <a:xfrm>
            <a:off x="6084169" y="1881189"/>
            <a:ext cx="420687" cy="307777"/>
          </a:xfrm>
          <a:prstGeom prst="rect">
            <a:avLst/>
          </a:prstGeom>
          <a:noFill/>
          <a:ln w="9525">
            <a:noFill/>
            <a:miter lim="800000"/>
            <a:headEnd/>
            <a:tailEnd/>
          </a:ln>
        </p:spPr>
        <p:txBody>
          <a:bodyPr lIns="0" tIns="0" rIns="0" bIns="0">
            <a:spAutoFit/>
          </a:bodyPr>
          <a:lstStyle/>
          <a:p>
            <a:pPr algn="ctr" defTabSz="912813"/>
            <a:r>
              <a:rPr lang="en-US" altLang="zh-CN" sz="2000" dirty="0" smtClean="0">
                <a:latin typeface="楷体" pitchFamily="49" charset="-122"/>
                <a:ea typeface="楷体" pitchFamily="49" charset="-122"/>
              </a:rPr>
              <a:t>2.3</a:t>
            </a:r>
            <a:endParaRPr lang="zh-CN" altLang="en-US" sz="2000" dirty="0">
              <a:latin typeface="楷体" pitchFamily="49" charset="-122"/>
              <a:ea typeface="楷体" pitchFamily="49" charset="-122"/>
            </a:endParaRPr>
          </a:p>
        </p:txBody>
      </p:sp>
      <p:sp>
        <p:nvSpPr>
          <p:cNvPr id="48" name="TextBox 58"/>
          <p:cNvSpPr txBox="1">
            <a:spLocks noChangeArrowheads="1"/>
          </p:cNvSpPr>
          <p:nvPr/>
        </p:nvSpPr>
        <p:spPr bwMode="auto">
          <a:xfrm>
            <a:off x="6523286" y="2361010"/>
            <a:ext cx="1721122" cy="1213151"/>
          </a:xfrm>
          <a:prstGeom prst="rect">
            <a:avLst/>
          </a:prstGeom>
          <a:noFill/>
          <a:ln w="9525">
            <a:noFill/>
            <a:miter lim="800000"/>
            <a:headEnd/>
            <a:tailEnd/>
          </a:ln>
        </p:spPr>
        <p:txBody>
          <a:bodyPr wrap="square" lIns="121917" tIns="60959" rIns="121917" bIns="60959">
            <a:spAutoFit/>
          </a:bodyPr>
          <a:lstStyle/>
          <a:p>
            <a:pPr algn="just" defTabSz="912813">
              <a:lnSpc>
                <a:spcPts val="1738"/>
              </a:lnSpc>
            </a:pPr>
            <a:r>
              <a:rPr lang="zh-CN" altLang="en-US" sz="1600" b="1" dirty="0" smtClean="0">
                <a:latin typeface="楷体" pitchFamily="49" charset="-122"/>
                <a:ea typeface="楷体" pitchFamily="49" charset="-122"/>
                <a:cs typeface="方正兰亭纤黑简体"/>
              </a:rPr>
              <a:t>交易情况</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三板指数</a:t>
            </a:r>
            <a:endParaRPr lang="en-US" altLang="zh-CN" sz="1600" b="1" dirty="0">
              <a:latin typeface="楷体" pitchFamily="49" charset="-122"/>
              <a:ea typeface="楷体" pitchFamily="49" charset="-122"/>
              <a:cs typeface="方正兰亭纤黑简体"/>
            </a:endParaRPr>
          </a:p>
          <a:p>
            <a:pPr algn="just" defTabSz="912813">
              <a:lnSpc>
                <a:spcPts val="1738"/>
              </a:lnSpc>
            </a:pPr>
            <a:endParaRPr lang="en-US" altLang="zh-CN" sz="1600" b="1" dirty="0">
              <a:latin typeface="楷体" pitchFamily="49" charset="-122"/>
              <a:ea typeface="楷体" pitchFamily="49" charset="-122"/>
              <a:cs typeface="方正兰亭纤黑简体"/>
            </a:endParaRPr>
          </a:p>
          <a:p>
            <a:pPr algn="just" defTabSz="912813">
              <a:lnSpc>
                <a:spcPts val="1738"/>
              </a:lnSpc>
            </a:pPr>
            <a:r>
              <a:rPr lang="zh-CN" altLang="en-US" sz="1600" b="1" dirty="0" smtClean="0">
                <a:latin typeface="楷体" pitchFamily="49" charset="-122"/>
                <a:ea typeface="楷体" pitchFamily="49" charset="-122"/>
                <a:cs typeface="方正兰亭纤黑简体"/>
              </a:rPr>
              <a:t>市盈率</a:t>
            </a:r>
            <a:endParaRPr lang="en-US" altLang="zh-CN" sz="1600" b="1" dirty="0">
              <a:latin typeface="楷体" pitchFamily="49" charset="-122"/>
              <a:ea typeface="楷体" pitchFamily="49" charset="-122"/>
              <a:cs typeface="方正兰亭纤黑简体"/>
            </a:endParaRPr>
          </a:p>
        </p:txBody>
      </p:sp>
      <p:sp>
        <p:nvSpPr>
          <p:cNvPr id="49" name="TextBox 59"/>
          <p:cNvSpPr txBox="1">
            <a:spLocks noChangeArrowheads="1"/>
          </p:cNvSpPr>
          <p:nvPr/>
        </p:nvSpPr>
        <p:spPr bwMode="auto">
          <a:xfrm>
            <a:off x="6468214" y="1815666"/>
            <a:ext cx="1272137" cy="430885"/>
          </a:xfrm>
          <a:prstGeom prst="rect">
            <a:avLst/>
          </a:prstGeom>
          <a:noFill/>
          <a:ln w="9525">
            <a:noFill/>
            <a:miter lim="800000"/>
            <a:headEnd/>
            <a:tailEnd/>
          </a:ln>
        </p:spPr>
        <p:txBody>
          <a:bodyPr wrap="none" lIns="121917" tIns="60959" rIns="121917" bIns="60959">
            <a:spAutoFit/>
          </a:bodyPr>
          <a:lstStyle/>
          <a:p>
            <a:pPr algn="ctr" defTabSz="912813"/>
            <a:r>
              <a:rPr lang="zh-CN" altLang="en-US" sz="2000" dirty="0" smtClean="0">
                <a:latin typeface="楷体" pitchFamily="49" charset="-122"/>
                <a:ea typeface="楷体" pitchFamily="49" charset="-122"/>
                <a:cs typeface="方正兰亭准黑_GBK"/>
              </a:rPr>
              <a:t>市场运行</a:t>
            </a:r>
            <a:endParaRPr lang="zh-CN" altLang="en-US" sz="2000" dirty="0">
              <a:latin typeface="楷体" pitchFamily="49" charset="-122"/>
              <a:ea typeface="楷体" pitchFamily="49" charset="-122"/>
              <a:cs typeface="方正兰亭准黑_GBK"/>
            </a:endParaRPr>
          </a:p>
        </p:txBody>
      </p:sp>
      <p:sp>
        <p:nvSpPr>
          <p:cNvPr id="18" name="Pentagon 76"/>
          <p:cNvSpPr/>
          <p:nvPr/>
        </p:nvSpPr>
        <p:spPr bwMode="ltGray">
          <a:xfrm>
            <a:off x="486380" y="789552"/>
            <a:ext cx="1565340" cy="279307"/>
          </a:xfrm>
          <a:prstGeom prst="homePlate">
            <a:avLst>
              <a:gd name="adj" fmla="val 31469"/>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ysClr val="windowText" lastClr="000000"/>
                </a:solidFill>
                <a:latin typeface="楷体" pitchFamily="49" charset="-122"/>
                <a:ea typeface="楷体" pitchFamily="49" charset="-122"/>
                <a:cs typeface="Arial" panose="020B0604020202020204" pitchFamily="34" charset="0"/>
              </a:rPr>
              <a:t>本章框架</a:t>
            </a:r>
            <a:endParaRPr lang="zh-CN" altLang="en-US" sz="2000" b="1" dirty="0">
              <a:solidFill>
                <a:sysClr val="windowText" lastClr="000000"/>
              </a:solidFill>
              <a:latin typeface="楷体" pitchFamily="49" charset="-122"/>
              <a:ea typeface="楷体" pitchFamily="49" charset="-122"/>
              <a:cs typeface="Arial" panose="020B0604020202020204" pitchFamily="34" charset="0"/>
            </a:endParaRPr>
          </a:p>
        </p:txBody>
      </p:sp>
      <p:sp>
        <p:nvSpPr>
          <p:cNvPr id="2" name="灯片编号占位符 1"/>
          <p:cNvSpPr>
            <a:spLocks noGrp="1"/>
          </p:cNvSpPr>
          <p:nvPr>
            <p:ph type="sldNum" sz="quarter" idx="12"/>
          </p:nvPr>
        </p:nvSpPr>
        <p:spPr>
          <a:xfrm>
            <a:off x="3518520" y="4878858"/>
            <a:ext cx="2133600" cy="357188"/>
          </a:xfrm>
        </p:spPr>
        <p:txBody>
          <a:bodyPr/>
          <a:lstStyle/>
          <a:p>
            <a:pPr algn="ctr">
              <a:defRPr/>
            </a:pPr>
            <a:fld id="{ECEAD1FB-0249-4071-B000-5D78FC0B32AF}" type="slidenum">
              <a:rPr lang="en-US" altLang="zh-CN" sz="1000" smtClean="0">
                <a:solidFill>
                  <a:schemeClr val="bg2"/>
                </a:solidFill>
              </a:rPr>
              <a:pPr algn="ctr">
                <a:defRPr/>
              </a:pPr>
              <a:t>6</a:t>
            </a:fld>
            <a:endParaRPr lang="en-US" altLang="zh-CN" sz="1000" dirty="0">
              <a:solidFill>
                <a:schemeClr val="bg2"/>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7380312" y="4461960"/>
            <a:ext cx="1584176" cy="540060"/>
          </a:xfrm>
          <a:prstGeom prst="rect">
            <a:avLst/>
          </a:prstGeom>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2.1 </a:t>
            </a:r>
            <a:r>
              <a:rPr lang="zh-CN" altLang="en-US" sz="2600" b="1" dirty="0" smtClean="0">
                <a:solidFill>
                  <a:schemeClr val="bg1"/>
                </a:solidFill>
                <a:latin typeface="微软雅黑" pitchFamily="34" charset="-122"/>
                <a:ea typeface="微软雅黑" pitchFamily="34" charset="-122"/>
              </a:rPr>
              <a:t>市场概况</a:t>
            </a:r>
            <a:endParaRPr lang="en-GB" altLang="en-GB" sz="2600" b="1" dirty="0">
              <a:solidFill>
                <a:schemeClr val="bg1"/>
              </a:solidFill>
              <a:latin typeface="微软雅黑" pitchFamily="34" charset="-122"/>
              <a:ea typeface="微软雅黑" pitchFamily="34" charset="-122"/>
            </a:endParaRPr>
          </a:p>
        </p:txBody>
      </p:sp>
      <p:graphicFrame>
        <p:nvGraphicFramePr>
          <p:cNvPr id="12" name="图示 11"/>
          <p:cNvGraphicFramePr/>
          <p:nvPr/>
        </p:nvGraphicFramePr>
        <p:xfrm>
          <a:off x="2411760" y="627534"/>
          <a:ext cx="4320480" cy="2664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图示 8"/>
          <p:cNvGraphicFramePr/>
          <p:nvPr/>
        </p:nvGraphicFramePr>
        <p:xfrm>
          <a:off x="4620344" y="2859782"/>
          <a:ext cx="4992216" cy="21720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图示 13"/>
          <p:cNvGraphicFramePr/>
          <p:nvPr/>
        </p:nvGraphicFramePr>
        <p:xfrm>
          <a:off x="539552" y="2787774"/>
          <a:ext cx="3635896" cy="230425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8" name="椭圆 17"/>
          <p:cNvSpPr/>
          <p:nvPr/>
        </p:nvSpPr>
        <p:spPr bwMode="auto">
          <a:xfrm>
            <a:off x="2411760" y="2877784"/>
            <a:ext cx="4320480" cy="2142238"/>
          </a:xfrm>
          <a:prstGeom prst="ellipse">
            <a:avLst/>
          </a:prstGeom>
          <a:noFill/>
          <a:ln w="28575">
            <a:solidFill>
              <a:schemeClr val="bg1">
                <a:lumMod val="50000"/>
              </a:schemeClr>
            </a:solidFill>
            <a:prstDash val="sysDash"/>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11" name="组合 10"/>
          <p:cNvGrpSpPr/>
          <p:nvPr/>
        </p:nvGrpSpPr>
        <p:grpSpPr>
          <a:xfrm>
            <a:off x="5508104" y="3363838"/>
            <a:ext cx="1222974" cy="1189704"/>
            <a:chOff x="1878249" y="542513"/>
            <a:chExt cx="1222974" cy="1189704"/>
          </a:xfrm>
        </p:grpSpPr>
        <p:sp>
          <p:nvSpPr>
            <p:cNvPr id="15" name="椭圆 14"/>
            <p:cNvSpPr/>
            <p:nvPr/>
          </p:nvSpPr>
          <p:spPr>
            <a:xfrm>
              <a:off x="1878249" y="542513"/>
              <a:ext cx="1222974" cy="1189704"/>
            </a:xfrm>
            <a:prstGeom prst="ellipse">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椭圆 4"/>
            <p:cNvSpPr/>
            <p:nvPr/>
          </p:nvSpPr>
          <p:spPr>
            <a:xfrm>
              <a:off x="2057350" y="716741"/>
              <a:ext cx="864772" cy="8412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dirty="0" smtClean="0">
                  <a:solidFill>
                    <a:schemeClr val="accent1">
                      <a:lumMod val="75000"/>
                    </a:schemeClr>
                  </a:solidFill>
                  <a:latin typeface="楷体" pitchFamily="49" charset="-122"/>
                  <a:ea typeface="楷体" pitchFamily="49" charset="-122"/>
                </a:rPr>
                <a:t>发行人</a:t>
              </a:r>
              <a:endParaRPr lang="zh-CN" altLang="en-US" sz="1600" b="1" kern="1200" dirty="0">
                <a:solidFill>
                  <a:schemeClr val="accent1">
                    <a:lumMod val="75000"/>
                  </a:schemeClr>
                </a:solidFill>
                <a:latin typeface="楷体" pitchFamily="49" charset="-122"/>
                <a:ea typeface="楷体" pitchFamily="49"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3518520" y="4894008"/>
            <a:ext cx="2133600" cy="357188"/>
          </a:xfrm>
        </p:spPr>
        <p:txBody>
          <a:bodyPr/>
          <a:lstStyle/>
          <a:p>
            <a:pPr algn="ctr">
              <a:defRPr/>
            </a:pPr>
            <a:fld id="{ECEAD1FB-0249-4071-B000-5D78FC0B32AF}" type="slidenum">
              <a:rPr lang="en-US" altLang="zh-CN" sz="1000" smtClean="0">
                <a:solidFill>
                  <a:schemeClr val="bg2"/>
                </a:solidFill>
              </a:rPr>
              <a:pPr algn="ctr">
                <a:defRPr/>
              </a:pPr>
              <a:t>8</a:t>
            </a:fld>
            <a:endParaRPr lang="en-US" altLang="zh-CN" sz="1000" dirty="0">
              <a:solidFill>
                <a:schemeClr val="bg2"/>
              </a:solidFill>
            </a:endParaRPr>
          </a:p>
        </p:txBody>
      </p:sp>
      <p:sp>
        <p:nvSpPr>
          <p:cNvPr id="4" name="左大括号 3"/>
          <p:cNvSpPr/>
          <p:nvPr/>
        </p:nvSpPr>
        <p:spPr bwMode="auto">
          <a:xfrm>
            <a:off x="3419872" y="1563638"/>
            <a:ext cx="432048" cy="1440160"/>
          </a:xfrm>
          <a:prstGeom prst="leftBrace">
            <a:avLst>
              <a:gd name="adj1" fmla="val 8333"/>
              <a:gd name="adj2" fmla="val 50000"/>
            </a:avLst>
          </a:prstGeom>
          <a:ln w="28575">
            <a:solidFill>
              <a:schemeClr val="bg1">
                <a:lumMod val="6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5"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2.2 </a:t>
            </a:r>
            <a:r>
              <a:rPr lang="zh-CN" altLang="en-US" sz="2600" b="1" dirty="0" smtClean="0">
                <a:solidFill>
                  <a:schemeClr val="bg1"/>
                </a:solidFill>
                <a:latin typeface="微软雅黑" pitchFamily="34" charset="-122"/>
                <a:ea typeface="微软雅黑" pitchFamily="34" charset="-122"/>
              </a:rPr>
              <a:t>市场功能</a:t>
            </a:r>
            <a:endParaRPr lang="en-GB" altLang="en-GB" sz="2600" b="1" dirty="0">
              <a:solidFill>
                <a:schemeClr val="bg1"/>
              </a:solidFill>
              <a:latin typeface="微软雅黑" pitchFamily="34" charset="-122"/>
              <a:ea typeface="微软雅黑" pitchFamily="34" charset="-122"/>
            </a:endParaRPr>
          </a:p>
        </p:txBody>
      </p:sp>
      <p:sp>
        <p:nvSpPr>
          <p:cNvPr id="6" name="TextBox 5"/>
          <p:cNvSpPr txBox="1"/>
          <p:nvPr/>
        </p:nvSpPr>
        <p:spPr>
          <a:xfrm>
            <a:off x="2195736" y="2089180"/>
            <a:ext cx="1224136" cy="338554"/>
          </a:xfrm>
          <a:prstGeom prst="rect">
            <a:avLst/>
          </a:prstGeom>
          <a:noFill/>
        </p:spPr>
        <p:txBody>
          <a:bodyPr wrap="square" rtlCol="0">
            <a:spAutoFit/>
          </a:bodyPr>
          <a:lstStyle/>
          <a:p>
            <a:pPr algn="ctr"/>
            <a:r>
              <a:rPr lang="zh-CN" altLang="en-US" sz="1600" b="1" dirty="0" smtClean="0">
                <a:latin typeface="楷体" pitchFamily="49" charset="-122"/>
                <a:ea typeface="楷体" pitchFamily="49" charset="-122"/>
              </a:rPr>
              <a:t>发行融资</a:t>
            </a:r>
            <a:endParaRPr lang="zh-CN" altLang="en-US" sz="1600" b="1" dirty="0">
              <a:latin typeface="楷体" pitchFamily="49" charset="-122"/>
              <a:ea typeface="楷体" pitchFamily="49" charset="-122"/>
            </a:endParaRPr>
          </a:p>
        </p:txBody>
      </p:sp>
      <p:sp>
        <p:nvSpPr>
          <p:cNvPr id="7" name="TextBox 6"/>
          <p:cNvSpPr txBox="1"/>
          <p:nvPr/>
        </p:nvSpPr>
        <p:spPr>
          <a:xfrm>
            <a:off x="2123728" y="3889380"/>
            <a:ext cx="1224136" cy="338554"/>
          </a:xfrm>
          <a:prstGeom prst="rect">
            <a:avLst/>
          </a:prstGeom>
          <a:noFill/>
        </p:spPr>
        <p:txBody>
          <a:bodyPr wrap="square" rtlCol="0">
            <a:spAutoFit/>
          </a:bodyPr>
          <a:lstStyle/>
          <a:p>
            <a:pPr algn="ctr"/>
            <a:r>
              <a:rPr lang="zh-CN" altLang="en-US" sz="1600" dirty="0" smtClean="0">
                <a:latin typeface="楷体" pitchFamily="49" charset="-122"/>
                <a:ea typeface="楷体" pitchFamily="49" charset="-122"/>
              </a:rPr>
              <a:t>并购重组</a:t>
            </a:r>
            <a:endParaRPr lang="zh-CN" altLang="en-US" sz="1600" dirty="0">
              <a:latin typeface="楷体" pitchFamily="49" charset="-122"/>
              <a:ea typeface="楷体" pitchFamily="49" charset="-122"/>
            </a:endParaRPr>
          </a:p>
        </p:txBody>
      </p:sp>
      <p:sp>
        <p:nvSpPr>
          <p:cNvPr id="8" name="左大括号 7"/>
          <p:cNvSpPr/>
          <p:nvPr/>
        </p:nvSpPr>
        <p:spPr bwMode="auto">
          <a:xfrm>
            <a:off x="3419872" y="3653757"/>
            <a:ext cx="432048" cy="792088"/>
          </a:xfrm>
          <a:prstGeom prst="leftBrace">
            <a:avLst>
              <a:gd name="adj1" fmla="val 8333"/>
              <a:gd name="adj2" fmla="val 50000"/>
            </a:avLst>
          </a:prstGeom>
          <a:ln w="28575">
            <a:solidFill>
              <a:schemeClr val="bg1">
                <a:lumMod val="6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9" name="左大括号 8"/>
          <p:cNvSpPr/>
          <p:nvPr/>
        </p:nvSpPr>
        <p:spPr bwMode="auto">
          <a:xfrm>
            <a:off x="1691680" y="2283718"/>
            <a:ext cx="432048" cy="1800200"/>
          </a:xfrm>
          <a:prstGeom prst="leftBrace">
            <a:avLst>
              <a:gd name="adj1" fmla="val 8333"/>
              <a:gd name="adj2" fmla="val 50000"/>
            </a:avLst>
          </a:prstGeom>
          <a:ln w="28575">
            <a:solidFill>
              <a:schemeClr val="bg1">
                <a:lumMod val="6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3851920" y="1419622"/>
            <a:ext cx="1224136" cy="338554"/>
          </a:xfrm>
          <a:prstGeom prst="rect">
            <a:avLst/>
          </a:prstGeom>
          <a:noFill/>
        </p:spPr>
        <p:txBody>
          <a:bodyPr wrap="square" rtlCol="0">
            <a:spAutoFit/>
          </a:bodyPr>
          <a:lstStyle/>
          <a:p>
            <a:pPr algn="ctr"/>
            <a:r>
              <a:rPr lang="zh-CN" altLang="en-US" sz="1600" b="1" dirty="0" smtClean="0">
                <a:latin typeface="楷体" pitchFamily="49" charset="-122"/>
                <a:ea typeface="楷体" pitchFamily="49" charset="-122"/>
              </a:rPr>
              <a:t>直接融资</a:t>
            </a:r>
            <a:endParaRPr lang="zh-CN" altLang="en-US" sz="1600" b="1" dirty="0">
              <a:latin typeface="楷体" pitchFamily="49" charset="-122"/>
              <a:ea typeface="楷体" pitchFamily="49" charset="-122"/>
            </a:endParaRPr>
          </a:p>
        </p:txBody>
      </p:sp>
      <p:sp>
        <p:nvSpPr>
          <p:cNvPr id="11" name="TextBox 10"/>
          <p:cNvSpPr txBox="1"/>
          <p:nvPr/>
        </p:nvSpPr>
        <p:spPr>
          <a:xfrm>
            <a:off x="3851920" y="2809260"/>
            <a:ext cx="1224136" cy="338554"/>
          </a:xfrm>
          <a:prstGeom prst="rect">
            <a:avLst/>
          </a:prstGeom>
          <a:noFill/>
        </p:spPr>
        <p:txBody>
          <a:bodyPr wrap="square" rtlCol="0">
            <a:spAutoFit/>
          </a:bodyPr>
          <a:lstStyle/>
          <a:p>
            <a:pPr algn="ctr"/>
            <a:r>
              <a:rPr lang="zh-CN" altLang="en-US" sz="1600" dirty="0" smtClean="0">
                <a:latin typeface="楷体" pitchFamily="49" charset="-122"/>
                <a:ea typeface="楷体" pitchFamily="49" charset="-122"/>
              </a:rPr>
              <a:t>间接融资</a:t>
            </a:r>
            <a:endParaRPr lang="zh-CN" altLang="en-US" sz="1600" dirty="0">
              <a:latin typeface="楷体" pitchFamily="49" charset="-122"/>
              <a:ea typeface="楷体" pitchFamily="49" charset="-122"/>
            </a:endParaRPr>
          </a:p>
        </p:txBody>
      </p:sp>
      <p:sp>
        <p:nvSpPr>
          <p:cNvPr id="12" name="左大括号 11"/>
          <p:cNvSpPr/>
          <p:nvPr/>
        </p:nvSpPr>
        <p:spPr bwMode="auto">
          <a:xfrm>
            <a:off x="5076056" y="843558"/>
            <a:ext cx="432048" cy="1512168"/>
          </a:xfrm>
          <a:prstGeom prst="leftBrace">
            <a:avLst>
              <a:gd name="adj1" fmla="val 8333"/>
              <a:gd name="adj2" fmla="val 50000"/>
            </a:avLst>
          </a:prstGeom>
          <a:ln w="28575">
            <a:solidFill>
              <a:schemeClr val="bg1">
                <a:lumMod val="6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TextBox 12"/>
          <p:cNvSpPr txBox="1"/>
          <p:nvPr/>
        </p:nvSpPr>
        <p:spPr>
          <a:xfrm>
            <a:off x="5364088" y="735546"/>
            <a:ext cx="2016224" cy="1785104"/>
          </a:xfrm>
          <a:prstGeom prst="rect">
            <a:avLst/>
          </a:prstGeom>
          <a:noFill/>
        </p:spPr>
        <p:txBody>
          <a:bodyPr wrap="square" rtlCol="0">
            <a:spAutoFit/>
          </a:bodyPr>
          <a:lstStyle/>
          <a:p>
            <a:pPr algn="ctr"/>
            <a:r>
              <a:rPr lang="zh-CN" altLang="en-US" sz="1600" b="1" dirty="0" smtClean="0">
                <a:solidFill>
                  <a:srgbClr val="C00000"/>
                </a:solidFill>
                <a:latin typeface="楷体" pitchFamily="49" charset="-122"/>
                <a:ea typeface="楷体" pitchFamily="49" charset="-122"/>
              </a:rPr>
              <a:t>股票定增</a:t>
            </a:r>
            <a:endParaRPr lang="en-US" altLang="zh-CN" sz="1600" b="1" dirty="0" smtClean="0">
              <a:solidFill>
                <a:srgbClr val="C00000"/>
              </a:solidFill>
              <a:latin typeface="楷体" pitchFamily="49" charset="-122"/>
              <a:ea typeface="楷体" pitchFamily="49" charset="-122"/>
            </a:endParaRPr>
          </a:p>
          <a:p>
            <a:pPr algn="ctr"/>
            <a:endParaRPr lang="en-US" altLang="zh-CN" sz="1000" dirty="0" smtClean="0">
              <a:latin typeface="楷体" pitchFamily="49" charset="-122"/>
              <a:ea typeface="楷体" pitchFamily="49" charset="-122"/>
            </a:endParaRPr>
          </a:p>
          <a:p>
            <a:pPr algn="ctr"/>
            <a:r>
              <a:rPr lang="zh-CN" altLang="en-US" sz="1600" dirty="0" smtClean="0">
                <a:solidFill>
                  <a:srgbClr val="C00000"/>
                </a:solidFill>
                <a:latin typeface="楷体" pitchFamily="49" charset="-122"/>
                <a:ea typeface="楷体" pitchFamily="49" charset="-122"/>
              </a:rPr>
              <a:t>优先股</a:t>
            </a:r>
            <a:endParaRPr lang="en-US" altLang="zh-CN" sz="1600" dirty="0" smtClean="0">
              <a:solidFill>
                <a:srgbClr val="C00000"/>
              </a:solidFill>
              <a:latin typeface="楷体" pitchFamily="49" charset="-122"/>
              <a:ea typeface="楷体" pitchFamily="49" charset="-122"/>
            </a:endParaRPr>
          </a:p>
          <a:p>
            <a:pPr algn="ctr"/>
            <a:endParaRPr lang="en-US" altLang="zh-CN" sz="1000" dirty="0" smtClean="0">
              <a:latin typeface="楷体" pitchFamily="49" charset="-122"/>
              <a:ea typeface="楷体" pitchFamily="49" charset="-122"/>
            </a:endParaRPr>
          </a:p>
          <a:p>
            <a:pPr algn="ctr"/>
            <a:r>
              <a:rPr lang="zh-CN" altLang="en-US" sz="1600" dirty="0" smtClean="0">
                <a:latin typeface="楷体" pitchFamily="49" charset="-122"/>
                <a:ea typeface="楷体" pitchFamily="49" charset="-122"/>
              </a:rPr>
              <a:t>创新创业债</a:t>
            </a:r>
            <a:endParaRPr lang="en-US" altLang="zh-CN" sz="1600" dirty="0" smtClean="0">
              <a:latin typeface="楷体" pitchFamily="49" charset="-122"/>
              <a:ea typeface="楷体" pitchFamily="49" charset="-122"/>
            </a:endParaRPr>
          </a:p>
          <a:p>
            <a:pPr algn="ctr"/>
            <a:r>
              <a:rPr lang="zh-CN" altLang="en-US" sz="1600" dirty="0" smtClean="0">
                <a:latin typeface="楷体" pitchFamily="49" charset="-122"/>
                <a:ea typeface="楷体" pitchFamily="49" charset="-122"/>
              </a:rPr>
              <a:t>（双创可转债）</a:t>
            </a:r>
            <a:endParaRPr lang="en-US" altLang="zh-CN" sz="1600" dirty="0" smtClean="0">
              <a:latin typeface="楷体" pitchFamily="49" charset="-122"/>
              <a:ea typeface="楷体" pitchFamily="49" charset="-122"/>
            </a:endParaRPr>
          </a:p>
          <a:p>
            <a:pPr algn="ctr"/>
            <a:endParaRPr lang="en-US" altLang="zh-CN" sz="1000" dirty="0" smtClean="0">
              <a:latin typeface="楷体" pitchFamily="49" charset="-122"/>
              <a:ea typeface="楷体" pitchFamily="49" charset="-122"/>
            </a:endParaRPr>
          </a:p>
          <a:p>
            <a:pPr algn="ctr"/>
            <a:r>
              <a:rPr lang="zh-CN" altLang="en-US" sz="1600" dirty="0" smtClean="0">
                <a:latin typeface="楷体" pitchFamily="49" charset="-122"/>
                <a:ea typeface="楷体" pitchFamily="49" charset="-122"/>
              </a:rPr>
              <a:t>其他融资产品</a:t>
            </a:r>
            <a:endParaRPr lang="zh-CN" altLang="en-US" sz="1600" dirty="0">
              <a:latin typeface="楷体" pitchFamily="49" charset="-122"/>
              <a:ea typeface="楷体" pitchFamily="49" charset="-122"/>
            </a:endParaRPr>
          </a:p>
        </p:txBody>
      </p:sp>
      <p:sp>
        <p:nvSpPr>
          <p:cNvPr id="14" name="TextBox 13"/>
          <p:cNvSpPr txBox="1"/>
          <p:nvPr/>
        </p:nvSpPr>
        <p:spPr>
          <a:xfrm>
            <a:off x="539552" y="2859782"/>
            <a:ext cx="1224136" cy="584775"/>
          </a:xfrm>
          <a:prstGeom prst="rect">
            <a:avLst/>
          </a:prstGeom>
          <a:noFill/>
        </p:spPr>
        <p:txBody>
          <a:bodyPr wrap="square" rtlCol="0">
            <a:spAutoFit/>
          </a:bodyPr>
          <a:lstStyle/>
          <a:p>
            <a:pPr algn="ctr"/>
            <a:r>
              <a:rPr lang="zh-CN" altLang="en-US" sz="1600" b="1" dirty="0" smtClean="0">
                <a:latin typeface="楷体" pitchFamily="49" charset="-122"/>
                <a:ea typeface="楷体" pitchFamily="49" charset="-122"/>
              </a:rPr>
              <a:t>挂牌公司</a:t>
            </a:r>
            <a:endParaRPr lang="en-US" altLang="zh-CN" sz="1600" b="1" dirty="0" smtClean="0">
              <a:latin typeface="楷体" pitchFamily="49" charset="-122"/>
              <a:ea typeface="楷体" pitchFamily="49" charset="-122"/>
            </a:endParaRPr>
          </a:p>
          <a:p>
            <a:pPr algn="ctr"/>
            <a:r>
              <a:rPr lang="zh-CN" altLang="en-US" sz="1600" b="1" dirty="0" smtClean="0">
                <a:latin typeface="楷体" pitchFamily="49" charset="-122"/>
                <a:ea typeface="楷体" pitchFamily="49" charset="-122"/>
              </a:rPr>
              <a:t>融资并购</a:t>
            </a:r>
            <a:endParaRPr lang="zh-CN" altLang="en-US" sz="1600" b="1" dirty="0">
              <a:latin typeface="楷体" pitchFamily="49" charset="-122"/>
              <a:ea typeface="楷体" pitchFamily="49" charset="-122"/>
            </a:endParaRPr>
          </a:p>
        </p:txBody>
      </p:sp>
      <p:sp>
        <p:nvSpPr>
          <p:cNvPr id="15" name="左大括号 14"/>
          <p:cNvSpPr/>
          <p:nvPr/>
        </p:nvSpPr>
        <p:spPr bwMode="auto">
          <a:xfrm>
            <a:off x="5076056" y="2751770"/>
            <a:ext cx="432048" cy="540060"/>
          </a:xfrm>
          <a:prstGeom prst="leftBrace">
            <a:avLst>
              <a:gd name="adj1" fmla="val 8333"/>
              <a:gd name="adj2" fmla="val 50000"/>
            </a:avLst>
          </a:prstGeom>
          <a:ln w="28575">
            <a:solidFill>
              <a:schemeClr val="bg1">
                <a:lumMod val="6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TextBox 15"/>
          <p:cNvSpPr txBox="1"/>
          <p:nvPr/>
        </p:nvSpPr>
        <p:spPr>
          <a:xfrm>
            <a:off x="5364088" y="2604849"/>
            <a:ext cx="2016224" cy="830997"/>
          </a:xfrm>
          <a:prstGeom prst="rect">
            <a:avLst/>
          </a:prstGeom>
          <a:noFill/>
        </p:spPr>
        <p:txBody>
          <a:bodyPr wrap="square" rtlCol="0">
            <a:spAutoFit/>
          </a:bodyPr>
          <a:lstStyle/>
          <a:p>
            <a:pPr algn="ctr"/>
            <a:r>
              <a:rPr lang="zh-CN" altLang="en-US" sz="1600" dirty="0" smtClean="0">
                <a:solidFill>
                  <a:srgbClr val="C00000"/>
                </a:solidFill>
                <a:latin typeface="楷体" pitchFamily="49" charset="-122"/>
                <a:ea typeface="楷体" pitchFamily="49" charset="-122"/>
              </a:rPr>
              <a:t>股权质押贷款</a:t>
            </a:r>
            <a:endParaRPr lang="en-US" altLang="zh-CN" sz="1600" dirty="0" smtClean="0">
              <a:solidFill>
                <a:srgbClr val="C00000"/>
              </a:solidFill>
              <a:latin typeface="楷体" pitchFamily="49" charset="-122"/>
              <a:ea typeface="楷体" pitchFamily="49" charset="-122"/>
            </a:endParaRPr>
          </a:p>
          <a:p>
            <a:pPr algn="ctr"/>
            <a:endParaRPr lang="en-US" altLang="zh-CN" sz="1600" dirty="0" smtClean="0">
              <a:latin typeface="楷体" pitchFamily="49" charset="-122"/>
              <a:ea typeface="楷体" pitchFamily="49" charset="-122"/>
            </a:endParaRPr>
          </a:p>
          <a:p>
            <a:pPr algn="ctr"/>
            <a:r>
              <a:rPr lang="zh-CN" altLang="en-US" sz="1600" dirty="0" smtClean="0">
                <a:latin typeface="楷体" pitchFamily="49" charset="-122"/>
                <a:ea typeface="楷体" pitchFamily="49" charset="-122"/>
              </a:rPr>
              <a:t>银行其它产品服务</a:t>
            </a:r>
            <a:endParaRPr lang="en-US" altLang="zh-CN" sz="1600" dirty="0" smtClean="0">
              <a:latin typeface="楷体" pitchFamily="49" charset="-122"/>
              <a:ea typeface="楷体" pitchFamily="49" charset="-122"/>
            </a:endParaRPr>
          </a:p>
        </p:txBody>
      </p:sp>
      <p:sp>
        <p:nvSpPr>
          <p:cNvPr id="17" name="TextBox 16"/>
          <p:cNvSpPr txBox="1"/>
          <p:nvPr/>
        </p:nvSpPr>
        <p:spPr>
          <a:xfrm>
            <a:off x="3995936" y="3507854"/>
            <a:ext cx="5148064" cy="1077218"/>
          </a:xfrm>
          <a:prstGeom prst="rect">
            <a:avLst/>
          </a:prstGeom>
          <a:noFill/>
        </p:spPr>
        <p:txBody>
          <a:bodyPr wrap="square" rtlCol="0">
            <a:spAutoFit/>
          </a:bodyPr>
          <a:lstStyle/>
          <a:p>
            <a:r>
              <a:rPr lang="zh-CN" altLang="en-US" sz="1600" dirty="0" smtClean="0">
                <a:solidFill>
                  <a:srgbClr val="C00000"/>
                </a:solidFill>
                <a:latin typeface="楷体" pitchFamily="49" charset="-122"/>
                <a:ea typeface="楷体" pitchFamily="49" charset="-122"/>
              </a:rPr>
              <a:t>收购</a:t>
            </a:r>
            <a:r>
              <a:rPr lang="zh-CN" altLang="en-US" sz="1600" dirty="0" smtClean="0">
                <a:latin typeface="楷体" pitchFamily="49" charset="-122"/>
                <a:ea typeface="楷体" pitchFamily="49" charset="-122"/>
              </a:rPr>
              <a:t>（控制权变动）</a:t>
            </a:r>
            <a:endParaRPr lang="en-US" altLang="zh-CN" sz="1600" dirty="0" smtClean="0">
              <a:latin typeface="楷体" pitchFamily="49" charset="-122"/>
              <a:ea typeface="楷体" pitchFamily="49" charset="-122"/>
            </a:endParaRPr>
          </a:p>
          <a:p>
            <a:endParaRPr lang="en-US" altLang="zh-CN" sz="1600" dirty="0" smtClean="0">
              <a:latin typeface="楷体" pitchFamily="49" charset="-122"/>
              <a:ea typeface="楷体" pitchFamily="49" charset="-122"/>
            </a:endParaRPr>
          </a:p>
          <a:p>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重大资产重组（日常经营之外资产业务重大变化）</a:t>
            </a:r>
            <a:endParaRPr lang="zh-CN" altLang="en-US" sz="16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7387112" y="3582535"/>
            <a:ext cx="1584177" cy="37537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Rectangle 6"/>
          <p:cNvSpPr/>
          <p:nvPr/>
        </p:nvSpPr>
        <p:spPr bwMode="auto">
          <a:xfrm>
            <a:off x="7459121" y="3756336"/>
            <a:ext cx="930739" cy="189362"/>
          </a:xfrm>
          <a:prstGeom prst="rect">
            <a:avLst/>
          </a:prstGeom>
          <a:solidFill>
            <a:schemeClr val="bg1"/>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7" name="Rounded Rectangle 1"/>
          <p:cNvSpPr/>
          <p:nvPr/>
        </p:nvSpPr>
        <p:spPr bwMode="auto">
          <a:xfrm>
            <a:off x="690368" y="1137386"/>
            <a:ext cx="2664296" cy="1188132"/>
          </a:xfrm>
          <a:prstGeom prst="roundRect">
            <a:avLst>
              <a:gd name="adj" fmla="val 8736"/>
            </a:avLst>
          </a:prstGeom>
          <a:ln w="19050">
            <a:solidFill>
              <a:schemeClr val="bg1">
                <a:lumMod val="8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Rounded Rectangle 20"/>
          <p:cNvSpPr/>
          <p:nvPr/>
        </p:nvSpPr>
        <p:spPr bwMode="auto">
          <a:xfrm>
            <a:off x="690368" y="2511558"/>
            <a:ext cx="2664296" cy="1164110"/>
          </a:xfrm>
          <a:prstGeom prst="roundRect">
            <a:avLst>
              <a:gd name="adj" fmla="val 8736"/>
            </a:avLst>
          </a:prstGeom>
          <a:ln w="19050">
            <a:solidFill>
              <a:schemeClr val="accent5">
                <a:lumMod val="9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Rounded Rectangle 21"/>
          <p:cNvSpPr/>
          <p:nvPr/>
        </p:nvSpPr>
        <p:spPr bwMode="auto">
          <a:xfrm>
            <a:off x="3498680" y="1137386"/>
            <a:ext cx="2664296" cy="1188132"/>
          </a:xfrm>
          <a:prstGeom prst="roundRect">
            <a:avLst>
              <a:gd name="adj" fmla="val 8736"/>
            </a:avLst>
          </a:prstGeom>
          <a:ln w="19050">
            <a:solidFill>
              <a:schemeClr val="bg1">
                <a:lumMod val="8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Rounded Rectangle 22"/>
          <p:cNvSpPr/>
          <p:nvPr/>
        </p:nvSpPr>
        <p:spPr bwMode="auto">
          <a:xfrm>
            <a:off x="3498680" y="2511558"/>
            <a:ext cx="2664296" cy="1164110"/>
          </a:xfrm>
          <a:prstGeom prst="roundRect">
            <a:avLst>
              <a:gd name="adj" fmla="val 8736"/>
            </a:avLst>
          </a:prstGeom>
          <a:ln w="19050">
            <a:solidFill>
              <a:schemeClr val="accent5">
                <a:lumMod val="9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Rounded Rectangle 23"/>
          <p:cNvSpPr/>
          <p:nvPr/>
        </p:nvSpPr>
        <p:spPr bwMode="auto">
          <a:xfrm>
            <a:off x="6306992" y="1129676"/>
            <a:ext cx="2664296" cy="1188132"/>
          </a:xfrm>
          <a:prstGeom prst="roundRect">
            <a:avLst>
              <a:gd name="adj" fmla="val 8736"/>
            </a:avLst>
          </a:prstGeom>
          <a:ln w="19050">
            <a:solidFill>
              <a:schemeClr val="bg1">
                <a:lumMod val="8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Rounded Rectangle 24"/>
          <p:cNvSpPr/>
          <p:nvPr/>
        </p:nvSpPr>
        <p:spPr bwMode="auto">
          <a:xfrm>
            <a:off x="6306992" y="2503848"/>
            <a:ext cx="2664296" cy="1164110"/>
          </a:xfrm>
          <a:prstGeom prst="roundRect">
            <a:avLst>
              <a:gd name="adj" fmla="val 8736"/>
            </a:avLst>
          </a:prstGeom>
          <a:ln w="19050">
            <a:solidFill>
              <a:schemeClr val="accent5">
                <a:lumMod val="9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Pentagon 76"/>
          <p:cNvSpPr/>
          <p:nvPr/>
        </p:nvSpPr>
        <p:spPr bwMode="ltGray">
          <a:xfrm>
            <a:off x="690368" y="825556"/>
            <a:ext cx="1577376" cy="218810"/>
          </a:xfrm>
          <a:prstGeom prst="homePlate">
            <a:avLst>
              <a:gd name="adj" fmla="val 31469"/>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latin typeface="楷体" pitchFamily="49" charset="-122"/>
                <a:ea typeface="楷体" pitchFamily="49" charset="-122"/>
                <a:cs typeface="Arial" panose="020B0604020202020204" pitchFamily="34" charset="0"/>
              </a:rPr>
              <a:t>差异化标准一</a:t>
            </a:r>
            <a:endParaRPr lang="zh-CN" altLang="en-US" sz="1600" b="1" dirty="0">
              <a:solidFill>
                <a:schemeClr val="bg1"/>
              </a:solidFill>
              <a:latin typeface="楷体" pitchFamily="49" charset="-122"/>
              <a:ea typeface="楷体" pitchFamily="49" charset="-122"/>
              <a:cs typeface="Arial" panose="020B0604020202020204" pitchFamily="34" charset="0"/>
            </a:endParaRPr>
          </a:p>
        </p:txBody>
      </p:sp>
      <p:sp>
        <p:nvSpPr>
          <p:cNvPr id="14" name="TextBox 49"/>
          <p:cNvSpPr txBox="1">
            <a:spLocks noChangeArrowheads="1"/>
          </p:cNvSpPr>
          <p:nvPr/>
        </p:nvSpPr>
        <p:spPr bwMode="auto">
          <a:xfrm>
            <a:off x="690368" y="1203598"/>
            <a:ext cx="2664296" cy="923328"/>
          </a:xfrm>
          <a:prstGeom prst="rect">
            <a:avLst/>
          </a:prstGeom>
          <a:noFill/>
          <a:ln w="9525">
            <a:noFill/>
            <a:miter lim="800000"/>
            <a:headEnd/>
            <a:tailEnd/>
          </a:ln>
        </p:spPr>
        <p:txBody>
          <a:bodyPr wrap="square" lIns="121917" tIns="60959" rIns="121917" bIns="60959">
            <a:spAutoFit/>
          </a:bodyPr>
          <a:lstStyle/>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最近两年连续盈利，且年平均净利润不少于</a:t>
            </a:r>
            <a:r>
              <a:rPr lang="en-US" altLang="zh-CN" sz="1300" dirty="0" smtClean="0">
                <a:latin typeface="楷体" pitchFamily="49" charset="-122"/>
                <a:ea typeface="楷体" pitchFamily="49" charset="-122"/>
                <a:cs typeface="方正兰亭准黑_GBK"/>
              </a:rPr>
              <a:t>2000</a:t>
            </a:r>
            <a:r>
              <a:rPr lang="zh-CN" altLang="en-US" sz="1300" dirty="0" smtClean="0">
                <a:latin typeface="楷体" pitchFamily="49" charset="-122"/>
                <a:ea typeface="楷体" pitchFamily="49" charset="-122"/>
                <a:cs typeface="方正兰亭准黑_GBK"/>
              </a:rPr>
              <a:t>万元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最近两年加权平均净资产收益率平均不低于</a:t>
            </a:r>
            <a:r>
              <a:rPr lang="en-US" altLang="zh-CN" sz="1300" dirty="0" smtClean="0">
                <a:latin typeface="楷体" pitchFamily="49" charset="-122"/>
                <a:ea typeface="楷体" pitchFamily="49" charset="-122"/>
                <a:cs typeface="方正兰亭准黑_GBK"/>
              </a:rPr>
              <a:t>10%</a:t>
            </a:r>
            <a:endParaRPr lang="zh-CN" altLang="en-US" sz="1300" dirty="0">
              <a:latin typeface="楷体" pitchFamily="49" charset="-122"/>
              <a:ea typeface="楷体" pitchFamily="49" charset="-122"/>
              <a:cs typeface="方正兰亭准黑_GBK"/>
            </a:endParaRPr>
          </a:p>
        </p:txBody>
      </p:sp>
      <p:sp>
        <p:nvSpPr>
          <p:cNvPr id="15" name="Rectangle 2"/>
          <p:cNvSpPr/>
          <p:nvPr/>
        </p:nvSpPr>
        <p:spPr bwMode="auto">
          <a:xfrm>
            <a:off x="258320" y="1203598"/>
            <a:ext cx="281232" cy="1080120"/>
          </a:xfrm>
          <a:prstGeom prst="rect">
            <a:avLst/>
          </a:prstGeom>
          <a:solidFill>
            <a:schemeClr val="bg1">
              <a:lumMod val="85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600" dirty="0" smtClean="0">
                <a:solidFill>
                  <a:schemeClr val="tx1"/>
                </a:solidFill>
                <a:latin typeface="楷体" panose="02010609060101010101" pitchFamily="49" charset="-122"/>
                <a:ea typeface="楷体" panose="02010609060101010101" pitchFamily="49" charset="-122"/>
              </a:rPr>
              <a:t>原创新层</a:t>
            </a:r>
            <a:endParaRPr kumimoji="0" 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p:txBody>
      </p:sp>
      <p:sp>
        <p:nvSpPr>
          <p:cNvPr id="17" name="Pentagon 76"/>
          <p:cNvSpPr/>
          <p:nvPr/>
        </p:nvSpPr>
        <p:spPr bwMode="ltGray">
          <a:xfrm>
            <a:off x="3498680" y="825556"/>
            <a:ext cx="1577376" cy="218810"/>
          </a:xfrm>
          <a:prstGeom prst="homePlate">
            <a:avLst>
              <a:gd name="adj" fmla="val 31469"/>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latin typeface="楷体" pitchFamily="49" charset="-122"/>
                <a:ea typeface="楷体" pitchFamily="49" charset="-122"/>
                <a:cs typeface="Arial" panose="020B0604020202020204" pitchFamily="34" charset="0"/>
              </a:rPr>
              <a:t>差异化标准二</a:t>
            </a:r>
            <a:endParaRPr lang="zh-CN" altLang="en-US" sz="1600" b="1" dirty="0">
              <a:solidFill>
                <a:schemeClr val="bg1"/>
              </a:solidFill>
              <a:latin typeface="楷体" pitchFamily="49" charset="-122"/>
              <a:ea typeface="楷体" pitchFamily="49" charset="-122"/>
              <a:cs typeface="Arial" panose="020B0604020202020204" pitchFamily="34" charset="0"/>
            </a:endParaRPr>
          </a:p>
        </p:txBody>
      </p:sp>
      <p:sp>
        <p:nvSpPr>
          <p:cNvPr id="18" name="Pentagon 76"/>
          <p:cNvSpPr/>
          <p:nvPr/>
        </p:nvSpPr>
        <p:spPr bwMode="ltGray">
          <a:xfrm>
            <a:off x="6312712" y="834230"/>
            <a:ext cx="1499648" cy="218810"/>
          </a:xfrm>
          <a:prstGeom prst="homePlate">
            <a:avLst>
              <a:gd name="adj" fmla="val 31469"/>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latin typeface="楷体" pitchFamily="49" charset="-122"/>
                <a:ea typeface="楷体" pitchFamily="49" charset="-122"/>
                <a:cs typeface="Arial" panose="020B0604020202020204" pitchFamily="34" charset="0"/>
              </a:rPr>
              <a:t>差异化标准三</a:t>
            </a:r>
            <a:endParaRPr lang="zh-CN" altLang="en-US" sz="1600" b="1" dirty="0">
              <a:solidFill>
                <a:schemeClr val="bg1"/>
              </a:solidFill>
              <a:latin typeface="楷体" pitchFamily="49" charset="-122"/>
              <a:ea typeface="楷体" pitchFamily="49" charset="-122"/>
              <a:cs typeface="Arial" panose="020B0604020202020204" pitchFamily="34" charset="0"/>
            </a:endParaRPr>
          </a:p>
        </p:txBody>
      </p:sp>
      <p:sp>
        <p:nvSpPr>
          <p:cNvPr id="19" name="TextBox 49"/>
          <p:cNvSpPr txBox="1">
            <a:spLocks noChangeArrowheads="1"/>
          </p:cNvSpPr>
          <p:nvPr/>
        </p:nvSpPr>
        <p:spPr bwMode="auto">
          <a:xfrm>
            <a:off x="3491387" y="1155399"/>
            <a:ext cx="2664296" cy="1123382"/>
          </a:xfrm>
          <a:prstGeom prst="rect">
            <a:avLst/>
          </a:prstGeom>
          <a:noFill/>
          <a:ln w="9525">
            <a:noFill/>
            <a:miter lim="800000"/>
            <a:headEnd/>
            <a:tailEnd/>
          </a:ln>
        </p:spPr>
        <p:txBody>
          <a:bodyPr wrap="square" lIns="121917" tIns="60959" rIns="121917" bIns="60959">
            <a:spAutoFit/>
          </a:bodyPr>
          <a:lstStyle/>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最近两年营收连续增长且年均复合增长率不低于</a:t>
            </a:r>
            <a:r>
              <a:rPr lang="en-US" altLang="zh-CN" sz="1300" dirty="0" smtClean="0">
                <a:latin typeface="楷体" pitchFamily="49" charset="-122"/>
                <a:ea typeface="楷体" pitchFamily="49" charset="-122"/>
                <a:cs typeface="方正兰亭准黑_GBK"/>
              </a:rPr>
              <a:t>50%</a:t>
            </a: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最近两年营收平均不低于</a:t>
            </a:r>
            <a:r>
              <a:rPr lang="en-US" altLang="zh-CN" sz="1300" dirty="0" smtClean="0">
                <a:latin typeface="楷体" pitchFamily="49" charset="-122"/>
                <a:ea typeface="楷体" pitchFamily="49" charset="-122"/>
                <a:cs typeface="方正兰亭准黑_GBK"/>
              </a:rPr>
              <a:t>4000</a:t>
            </a:r>
            <a:r>
              <a:rPr lang="zh-CN" altLang="en-US" sz="1300" dirty="0" smtClean="0">
                <a:latin typeface="楷体" pitchFamily="49" charset="-122"/>
                <a:ea typeface="楷体" pitchFamily="49" charset="-122"/>
                <a:cs typeface="方正兰亭准黑_GBK"/>
              </a:rPr>
              <a:t>万元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股本不少于</a:t>
            </a:r>
            <a:r>
              <a:rPr lang="en-US" altLang="zh-CN" sz="1300" dirty="0" smtClean="0">
                <a:latin typeface="楷体" pitchFamily="49" charset="-122"/>
                <a:ea typeface="楷体" pitchFamily="49" charset="-122"/>
                <a:cs typeface="方正兰亭准黑_GBK"/>
              </a:rPr>
              <a:t>2000</a:t>
            </a:r>
            <a:r>
              <a:rPr lang="zh-CN" altLang="en-US" sz="1300" dirty="0" smtClean="0">
                <a:latin typeface="楷体" pitchFamily="49" charset="-122"/>
                <a:ea typeface="楷体" pitchFamily="49" charset="-122"/>
                <a:cs typeface="方正兰亭准黑_GBK"/>
              </a:rPr>
              <a:t>万股</a:t>
            </a:r>
            <a:endParaRPr lang="zh-CN" altLang="en-US" sz="1300" dirty="0">
              <a:latin typeface="楷体" pitchFamily="49" charset="-122"/>
              <a:ea typeface="楷体" pitchFamily="49" charset="-122"/>
              <a:cs typeface="方正兰亭准黑_GBK"/>
            </a:endParaRPr>
          </a:p>
        </p:txBody>
      </p:sp>
      <p:sp>
        <p:nvSpPr>
          <p:cNvPr id="20" name="TextBox 49"/>
          <p:cNvSpPr txBox="1">
            <a:spLocks noChangeArrowheads="1"/>
          </p:cNvSpPr>
          <p:nvPr/>
        </p:nvSpPr>
        <p:spPr bwMode="auto">
          <a:xfrm>
            <a:off x="3484094" y="2528488"/>
            <a:ext cx="2664296" cy="1123382"/>
          </a:xfrm>
          <a:prstGeom prst="rect">
            <a:avLst/>
          </a:prstGeom>
          <a:noFill/>
          <a:ln w="9525">
            <a:noFill/>
            <a:miter lim="800000"/>
            <a:headEnd/>
            <a:tailEnd/>
          </a:ln>
        </p:spPr>
        <p:txBody>
          <a:bodyPr wrap="square" lIns="121917" tIns="60959" rIns="121917" bIns="60959">
            <a:spAutoFit/>
          </a:bodyPr>
          <a:lstStyle/>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最近两年营收连续增长且年均复合增长率不低于</a:t>
            </a:r>
            <a:r>
              <a:rPr lang="en-US" altLang="zh-CN" sz="1300" dirty="0" smtClean="0">
                <a:latin typeface="楷体" pitchFamily="49" charset="-122"/>
                <a:ea typeface="楷体" pitchFamily="49" charset="-122"/>
                <a:cs typeface="方正兰亭准黑_GBK"/>
              </a:rPr>
              <a:t>50%</a:t>
            </a: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最近两年营收平均不低于</a:t>
            </a:r>
            <a:r>
              <a:rPr lang="en-US" altLang="zh-CN" sz="1300" dirty="0" smtClean="0">
                <a:latin typeface="楷体" pitchFamily="49" charset="-122"/>
                <a:ea typeface="楷体" pitchFamily="49" charset="-122"/>
                <a:cs typeface="方正兰亭准黑_GBK"/>
              </a:rPr>
              <a:t>6000</a:t>
            </a:r>
            <a:r>
              <a:rPr lang="zh-CN" altLang="en-US" sz="1300" dirty="0" smtClean="0">
                <a:latin typeface="楷体" pitchFamily="49" charset="-122"/>
                <a:ea typeface="楷体" pitchFamily="49" charset="-122"/>
                <a:cs typeface="方正兰亭准黑_GBK"/>
              </a:rPr>
              <a:t>万元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股本总额不少于</a:t>
            </a:r>
            <a:r>
              <a:rPr lang="en-US" altLang="zh-CN" sz="1300" dirty="0" smtClean="0">
                <a:latin typeface="楷体" pitchFamily="49" charset="-122"/>
                <a:ea typeface="楷体" pitchFamily="49" charset="-122"/>
                <a:cs typeface="方正兰亭准黑_GBK"/>
              </a:rPr>
              <a:t>2000</a:t>
            </a:r>
            <a:r>
              <a:rPr lang="zh-CN" altLang="en-US" sz="1300" dirty="0" smtClean="0">
                <a:latin typeface="楷体" pitchFamily="49" charset="-122"/>
                <a:ea typeface="楷体" pitchFamily="49" charset="-122"/>
                <a:cs typeface="方正兰亭准黑_GBK"/>
              </a:rPr>
              <a:t>万元</a:t>
            </a:r>
            <a:endParaRPr lang="zh-CN" altLang="en-US" sz="1300" dirty="0">
              <a:latin typeface="楷体" pitchFamily="49" charset="-122"/>
              <a:ea typeface="楷体" pitchFamily="49" charset="-122"/>
              <a:cs typeface="方正兰亭准黑_GBK"/>
            </a:endParaRPr>
          </a:p>
        </p:txBody>
      </p:sp>
      <p:sp>
        <p:nvSpPr>
          <p:cNvPr id="21" name="TextBox 20"/>
          <p:cNvSpPr txBox="1">
            <a:spLocks noChangeArrowheads="1"/>
          </p:cNvSpPr>
          <p:nvPr/>
        </p:nvSpPr>
        <p:spPr bwMode="auto">
          <a:xfrm>
            <a:off x="675782" y="2528488"/>
            <a:ext cx="2664296" cy="1123382"/>
          </a:xfrm>
          <a:prstGeom prst="rect">
            <a:avLst/>
          </a:prstGeom>
          <a:noFill/>
          <a:ln w="9525">
            <a:noFill/>
            <a:miter lim="800000"/>
            <a:headEnd/>
            <a:tailEnd/>
          </a:ln>
        </p:spPr>
        <p:txBody>
          <a:bodyPr wrap="square" lIns="121917" tIns="60959" rIns="121917" bIns="60959">
            <a:spAutoFit/>
          </a:bodyPr>
          <a:lstStyle/>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最近两年的净利润均不少于</a:t>
            </a:r>
            <a:r>
              <a:rPr lang="en-US" altLang="zh-CN" sz="1300" dirty="0">
                <a:latin typeface="楷体" pitchFamily="49" charset="-122"/>
                <a:ea typeface="楷体" pitchFamily="49" charset="-122"/>
                <a:cs typeface="方正兰亭准黑_GBK"/>
              </a:rPr>
              <a:t>1</a:t>
            </a:r>
            <a:r>
              <a:rPr lang="en-US" altLang="zh-CN" sz="1300" dirty="0" smtClean="0">
                <a:latin typeface="楷体" pitchFamily="49" charset="-122"/>
                <a:ea typeface="楷体" pitchFamily="49" charset="-122"/>
                <a:cs typeface="方正兰亭准黑_GBK"/>
              </a:rPr>
              <a:t>000</a:t>
            </a:r>
            <a:r>
              <a:rPr lang="zh-CN" altLang="en-US" sz="1300" dirty="0" smtClean="0">
                <a:latin typeface="楷体" pitchFamily="49" charset="-122"/>
                <a:ea typeface="楷体" pitchFamily="49" charset="-122"/>
                <a:cs typeface="方正兰亭准黑_GBK"/>
              </a:rPr>
              <a:t>万元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最近两年加权平均净资产收益率平均不低于</a:t>
            </a:r>
            <a:r>
              <a:rPr lang="en-US" altLang="zh-CN" sz="1300" dirty="0">
                <a:latin typeface="楷体" pitchFamily="49" charset="-122"/>
                <a:ea typeface="楷体" pitchFamily="49" charset="-122"/>
                <a:cs typeface="方正兰亭准黑_GBK"/>
              </a:rPr>
              <a:t>8</a:t>
            </a:r>
            <a:r>
              <a:rPr lang="en-US" altLang="zh-CN" sz="1300" dirty="0" smtClean="0">
                <a:latin typeface="楷体" pitchFamily="49" charset="-122"/>
                <a:ea typeface="楷体" pitchFamily="49" charset="-122"/>
                <a:cs typeface="方正兰亭准黑_GBK"/>
              </a:rPr>
              <a:t>%</a:t>
            </a: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股本总额不少于</a:t>
            </a:r>
            <a:r>
              <a:rPr lang="en-US" altLang="zh-CN" sz="1300" dirty="0" smtClean="0">
                <a:latin typeface="楷体" pitchFamily="49" charset="-122"/>
                <a:ea typeface="楷体" pitchFamily="49" charset="-122"/>
                <a:cs typeface="方正兰亭准黑_GBK"/>
              </a:rPr>
              <a:t>2000</a:t>
            </a:r>
            <a:r>
              <a:rPr lang="zh-CN" altLang="en-US" sz="1300" dirty="0" smtClean="0">
                <a:latin typeface="楷体" pitchFamily="49" charset="-122"/>
                <a:ea typeface="楷体" pitchFamily="49" charset="-122"/>
                <a:cs typeface="方正兰亭准黑_GBK"/>
              </a:rPr>
              <a:t>万元</a:t>
            </a:r>
            <a:endParaRPr lang="zh-CN" altLang="en-US" sz="1300" dirty="0">
              <a:latin typeface="楷体" pitchFamily="49" charset="-122"/>
              <a:ea typeface="楷体" pitchFamily="49" charset="-122"/>
              <a:cs typeface="方正兰亭准黑_GBK"/>
            </a:endParaRPr>
          </a:p>
        </p:txBody>
      </p:sp>
      <p:sp>
        <p:nvSpPr>
          <p:cNvPr id="22" name="TextBox 49"/>
          <p:cNvSpPr txBox="1">
            <a:spLocks noChangeArrowheads="1"/>
          </p:cNvSpPr>
          <p:nvPr/>
        </p:nvSpPr>
        <p:spPr bwMode="auto">
          <a:xfrm>
            <a:off x="6256910" y="1059582"/>
            <a:ext cx="2851594" cy="1323437"/>
          </a:xfrm>
          <a:prstGeom prst="rect">
            <a:avLst/>
          </a:prstGeom>
          <a:noFill/>
          <a:ln w="9525">
            <a:noFill/>
            <a:miter lim="800000"/>
            <a:headEnd/>
            <a:tailEnd/>
          </a:ln>
        </p:spPr>
        <p:txBody>
          <a:bodyPr wrap="square" lIns="121917" tIns="60959" rIns="121917" bIns="60959">
            <a:spAutoFit/>
          </a:bodyPr>
          <a:lstStyle/>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最近有成交的</a:t>
            </a:r>
            <a:r>
              <a:rPr lang="en-US" altLang="zh-CN" sz="1300" dirty="0" smtClean="0">
                <a:latin typeface="楷体" pitchFamily="49" charset="-122"/>
                <a:ea typeface="楷体" pitchFamily="49" charset="-122"/>
                <a:cs typeface="方正兰亭准黑_GBK"/>
              </a:rPr>
              <a:t>60</a:t>
            </a:r>
            <a:r>
              <a:rPr lang="zh-CN" altLang="en-US" sz="1300" dirty="0" smtClean="0">
                <a:latin typeface="楷体" pitchFamily="49" charset="-122"/>
                <a:ea typeface="楷体" pitchFamily="49" charset="-122"/>
                <a:cs typeface="方正兰亭准黑_GBK"/>
              </a:rPr>
              <a:t>个做市转让日的平均市值不少于</a:t>
            </a:r>
            <a:r>
              <a:rPr lang="en-US" altLang="zh-CN" sz="1300" dirty="0" smtClean="0">
                <a:latin typeface="楷体" pitchFamily="49" charset="-122"/>
                <a:ea typeface="楷体" pitchFamily="49" charset="-122"/>
                <a:cs typeface="方正兰亭准黑_GBK"/>
              </a:rPr>
              <a:t>6</a:t>
            </a:r>
            <a:r>
              <a:rPr lang="zh-CN" altLang="en-US" sz="1300" dirty="0" smtClean="0">
                <a:latin typeface="楷体" pitchFamily="49" charset="-122"/>
                <a:ea typeface="楷体" pitchFamily="49" charset="-122"/>
                <a:cs typeface="方正兰亭准黑_GBK"/>
              </a:rPr>
              <a:t>亿元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最近一年年末股东权益不少于</a:t>
            </a:r>
            <a:r>
              <a:rPr lang="en-US" altLang="zh-CN" sz="1300" dirty="0" smtClean="0">
                <a:latin typeface="楷体" pitchFamily="49" charset="-122"/>
                <a:ea typeface="楷体" pitchFamily="49" charset="-122"/>
                <a:cs typeface="方正兰亭准黑_GBK"/>
              </a:rPr>
              <a:t>5000</a:t>
            </a:r>
            <a:r>
              <a:rPr lang="zh-CN" altLang="en-US" sz="1300" dirty="0" smtClean="0">
                <a:latin typeface="楷体" pitchFamily="49" charset="-122"/>
                <a:ea typeface="楷体" pitchFamily="49" charset="-122"/>
                <a:cs typeface="方正兰亭准黑_GBK"/>
              </a:rPr>
              <a:t>万元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a:latin typeface="楷体" pitchFamily="49" charset="-122"/>
                <a:ea typeface="楷体" pitchFamily="49" charset="-122"/>
                <a:cs typeface="方正兰亭准黑_GBK"/>
              </a:rPr>
              <a:t>做市</a:t>
            </a:r>
            <a:r>
              <a:rPr lang="zh-CN" altLang="en-US" sz="1300" dirty="0" smtClean="0">
                <a:latin typeface="楷体" pitchFamily="49" charset="-122"/>
                <a:ea typeface="楷体" pitchFamily="49" charset="-122"/>
                <a:cs typeface="方正兰亭准黑_GBK"/>
              </a:rPr>
              <a:t>商家数不少于</a:t>
            </a:r>
            <a:r>
              <a:rPr lang="en-US" altLang="zh-CN" sz="1300" dirty="0" smtClean="0">
                <a:latin typeface="楷体" pitchFamily="49" charset="-122"/>
                <a:ea typeface="楷体" pitchFamily="49" charset="-122"/>
                <a:cs typeface="方正兰亭准黑_GBK"/>
              </a:rPr>
              <a:t>6</a:t>
            </a:r>
            <a:r>
              <a:rPr lang="zh-CN" altLang="en-US" sz="1300" dirty="0" smtClean="0">
                <a:latin typeface="楷体" pitchFamily="49" charset="-122"/>
                <a:ea typeface="楷体" pitchFamily="49" charset="-122"/>
                <a:cs typeface="方正兰亭准黑_GBK"/>
              </a:rPr>
              <a:t>家</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合格投资者不少于</a:t>
            </a:r>
            <a:r>
              <a:rPr lang="en-US" altLang="zh-CN" sz="1300" dirty="0" smtClean="0">
                <a:latin typeface="楷体" pitchFamily="49" charset="-122"/>
                <a:ea typeface="楷体" pitchFamily="49" charset="-122"/>
                <a:cs typeface="方正兰亭准黑_GBK"/>
              </a:rPr>
              <a:t>50</a:t>
            </a:r>
            <a:r>
              <a:rPr lang="zh-CN" altLang="en-US" sz="1300" dirty="0" smtClean="0">
                <a:latin typeface="楷体" pitchFamily="49" charset="-122"/>
                <a:ea typeface="楷体" pitchFamily="49" charset="-122"/>
                <a:cs typeface="方正兰亭准黑_GBK"/>
              </a:rPr>
              <a:t>人</a:t>
            </a:r>
            <a:endParaRPr lang="zh-CN" altLang="en-US" sz="1300" dirty="0">
              <a:latin typeface="楷体" pitchFamily="49" charset="-122"/>
              <a:ea typeface="楷体" pitchFamily="49" charset="-122"/>
              <a:cs typeface="方正兰亭准黑_GBK"/>
            </a:endParaRPr>
          </a:p>
        </p:txBody>
      </p:sp>
      <p:sp>
        <p:nvSpPr>
          <p:cNvPr id="23" name="TextBox 49"/>
          <p:cNvSpPr txBox="1">
            <a:spLocks noChangeArrowheads="1"/>
          </p:cNvSpPr>
          <p:nvPr/>
        </p:nvSpPr>
        <p:spPr bwMode="auto">
          <a:xfrm>
            <a:off x="6277820" y="2528488"/>
            <a:ext cx="2664296" cy="1123382"/>
          </a:xfrm>
          <a:prstGeom prst="rect">
            <a:avLst/>
          </a:prstGeom>
          <a:noFill/>
          <a:ln w="9525">
            <a:noFill/>
            <a:miter lim="800000"/>
            <a:headEnd/>
            <a:tailEnd/>
          </a:ln>
        </p:spPr>
        <p:txBody>
          <a:bodyPr wrap="square" lIns="121917" tIns="60959" rIns="121917" bIns="60959">
            <a:spAutoFit/>
          </a:bodyPr>
          <a:lstStyle/>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最近有成交的</a:t>
            </a:r>
            <a:r>
              <a:rPr lang="en-US" altLang="zh-CN" sz="1300" dirty="0" smtClean="0">
                <a:latin typeface="楷体" pitchFamily="49" charset="-122"/>
                <a:ea typeface="楷体" pitchFamily="49" charset="-122"/>
                <a:cs typeface="方正兰亭准黑_GBK"/>
              </a:rPr>
              <a:t>60</a:t>
            </a:r>
            <a:r>
              <a:rPr lang="zh-CN" altLang="en-US" sz="1300" dirty="0" smtClean="0">
                <a:latin typeface="楷体" pitchFamily="49" charset="-122"/>
                <a:ea typeface="楷体" pitchFamily="49" charset="-122"/>
                <a:cs typeface="方正兰亭准黑_GBK"/>
              </a:rPr>
              <a:t>个做市或竞价转让日的平均市值不少于</a:t>
            </a:r>
            <a:r>
              <a:rPr lang="en-US" altLang="zh-CN" sz="1300" dirty="0" smtClean="0">
                <a:latin typeface="楷体" pitchFamily="49" charset="-122"/>
                <a:ea typeface="楷体" pitchFamily="49" charset="-122"/>
                <a:cs typeface="方正兰亭准黑_GBK"/>
              </a:rPr>
              <a:t>6</a:t>
            </a:r>
            <a:r>
              <a:rPr lang="zh-CN" altLang="en-US" sz="1300" dirty="0" smtClean="0">
                <a:latin typeface="楷体" pitchFamily="49" charset="-122"/>
                <a:ea typeface="楷体" pitchFamily="49" charset="-122"/>
                <a:cs typeface="方正兰亭准黑_GBK"/>
              </a:rPr>
              <a:t>亿元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股本总额不少于</a:t>
            </a:r>
            <a:r>
              <a:rPr lang="en-US" altLang="zh-CN" sz="1300" dirty="0" smtClean="0">
                <a:latin typeface="楷体" pitchFamily="49" charset="-122"/>
                <a:ea typeface="楷体" pitchFamily="49" charset="-122"/>
                <a:cs typeface="方正兰亭准黑_GBK"/>
              </a:rPr>
              <a:t>5000</a:t>
            </a:r>
            <a:r>
              <a:rPr lang="zh-CN" altLang="en-US" sz="1300" dirty="0" smtClean="0">
                <a:latin typeface="楷体" pitchFamily="49" charset="-122"/>
                <a:ea typeface="楷体" pitchFamily="49" charset="-122"/>
                <a:cs typeface="方正兰亭准黑_GBK"/>
              </a:rPr>
              <a:t>万元</a:t>
            </a:r>
            <a:endParaRPr lang="en-US" altLang="zh-CN" sz="1300" dirty="0" smtClean="0">
              <a:latin typeface="楷体" pitchFamily="49" charset="-122"/>
              <a:ea typeface="楷体" pitchFamily="49" charset="-122"/>
              <a:cs typeface="方正兰亭准黑_GBK"/>
            </a:endParaRPr>
          </a:p>
          <a:p>
            <a:pPr marL="92075" indent="-92075" defTabSz="912813">
              <a:buFont typeface="Arial" panose="020B0604020202020204" pitchFamily="34" charset="0"/>
              <a:buChar char="•"/>
            </a:pPr>
            <a:r>
              <a:rPr lang="zh-CN" altLang="en-US" sz="1300" dirty="0" smtClean="0">
                <a:latin typeface="楷体" pitchFamily="49" charset="-122"/>
                <a:ea typeface="楷体" pitchFamily="49" charset="-122"/>
                <a:cs typeface="方正兰亭准黑_GBK"/>
              </a:rPr>
              <a:t>采取做市转让方式的，做市商家数不少于</a:t>
            </a:r>
            <a:r>
              <a:rPr lang="en-US" altLang="zh-CN" sz="1300" dirty="0" smtClean="0">
                <a:latin typeface="楷体" pitchFamily="49" charset="-122"/>
                <a:ea typeface="楷体" pitchFamily="49" charset="-122"/>
                <a:cs typeface="方正兰亭准黑_GBK"/>
              </a:rPr>
              <a:t>6</a:t>
            </a:r>
            <a:r>
              <a:rPr lang="zh-CN" altLang="en-US" sz="1300" dirty="0" smtClean="0">
                <a:latin typeface="楷体" pitchFamily="49" charset="-122"/>
                <a:ea typeface="楷体" pitchFamily="49" charset="-122"/>
                <a:cs typeface="方正兰亭准黑_GBK"/>
              </a:rPr>
              <a:t>家</a:t>
            </a:r>
            <a:endParaRPr lang="en-US" altLang="zh-CN" sz="1300" dirty="0" smtClean="0">
              <a:latin typeface="楷体" pitchFamily="49" charset="-122"/>
              <a:ea typeface="楷体" pitchFamily="49" charset="-122"/>
              <a:cs typeface="方正兰亭准黑_GBK"/>
            </a:endParaRPr>
          </a:p>
        </p:txBody>
      </p:sp>
      <p:sp>
        <p:nvSpPr>
          <p:cNvPr id="24" name="Isosceles Triangle 4"/>
          <p:cNvSpPr/>
          <p:nvPr/>
        </p:nvSpPr>
        <p:spPr bwMode="auto">
          <a:xfrm rot="10800000">
            <a:off x="1755902" y="2363043"/>
            <a:ext cx="504056" cy="108012"/>
          </a:xfrm>
          <a:prstGeom prst="triangle">
            <a:avLst/>
          </a:prstGeom>
          <a:solidFill>
            <a:schemeClr val="accent5">
              <a:lumMod val="90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Isosceles Triangle 53"/>
          <p:cNvSpPr/>
          <p:nvPr/>
        </p:nvSpPr>
        <p:spPr bwMode="auto">
          <a:xfrm rot="10800000">
            <a:off x="4578800" y="2363043"/>
            <a:ext cx="504056" cy="108012"/>
          </a:xfrm>
          <a:prstGeom prst="triangle">
            <a:avLst/>
          </a:prstGeom>
          <a:solidFill>
            <a:schemeClr val="accent5">
              <a:lumMod val="90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Isosceles Triangle 54"/>
          <p:cNvSpPr/>
          <p:nvPr/>
        </p:nvSpPr>
        <p:spPr bwMode="auto">
          <a:xfrm rot="10800000">
            <a:off x="7387112" y="2347033"/>
            <a:ext cx="504056" cy="108012"/>
          </a:xfrm>
          <a:prstGeom prst="triangle">
            <a:avLst/>
          </a:prstGeom>
          <a:solidFill>
            <a:schemeClr val="accent5">
              <a:lumMod val="90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TextBox 26"/>
          <p:cNvSpPr txBox="1">
            <a:spLocks noChangeArrowheads="1"/>
          </p:cNvSpPr>
          <p:nvPr/>
        </p:nvSpPr>
        <p:spPr bwMode="auto">
          <a:xfrm>
            <a:off x="1122416" y="3729674"/>
            <a:ext cx="2088232" cy="369330"/>
          </a:xfrm>
          <a:prstGeom prst="rect">
            <a:avLst/>
          </a:prstGeom>
          <a:noFill/>
          <a:ln w="9525">
            <a:noFill/>
            <a:miter lim="800000"/>
            <a:headEnd/>
            <a:tailEnd/>
          </a:ln>
        </p:spPr>
        <p:txBody>
          <a:bodyPr wrap="square" lIns="121917" tIns="60959" rIns="121917" bIns="60959">
            <a:spAutoFit/>
          </a:bodyPr>
          <a:lstStyle/>
          <a:p>
            <a:pPr defTabSz="912813"/>
            <a:r>
              <a:rPr lang="zh-CN" altLang="en-US" sz="1600" dirty="0" smtClean="0">
                <a:solidFill>
                  <a:srgbClr val="C00000"/>
                </a:solidFill>
                <a:latin typeface="楷体" pitchFamily="49" charset="-122"/>
                <a:ea typeface="楷体" pitchFamily="49" charset="-122"/>
                <a:cs typeface="方正兰亭准黑_GBK"/>
              </a:rPr>
              <a:t>降低盈利性指标要求</a:t>
            </a:r>
            <a:endParaRPr lang="zh-CN" altLang="en-US" sz="1600" dirty="0">
              <a:solidFill>
                <a:srgbClr val="C00000"/>
              </a:solidFill>
              <a:latin typeface="楷体" pitchFamily="49" charset="-122"/>
              <a:ea typeface="楷体" pitchFamily="49" charset="-122"/>
              <a:cs typeface="方正兰亭准黑_GBK"/>
            </a:endParaRPr>
          </a:p>
        </p:txBody>
      </p:sp>
      <p:grpSp>
        <p:nvGrpSpPr>
          <p:cNvPr id="3" name="Group 56"/>
          <p:cNvGrpSpPr/>
          <p:nvPr/>
        </p:nvGrpSpPr>
        <p:grpSpPr>
          <a:xfrm>
            <a:off x="909954" y="3795886"/>
            <a:ext cx="277670" cy="270030"/>
            <a:chOff x="4234277" y="4581723"/>
            <a:chExt cx="612775" cy="612775"/>
          </a:xfrm>
        </p:grpSpPr>
        <p:sp>
          <p:nvSpPr>
            <p:cNvPr id="29" name="Oval 57"/>
            <p:cNvSpPr/>
            <p:nvPr/>
          </p:nvSpPr>
          <p:spPr bwMode="ltGray">
            <a:xfrm>
              <a:off x="4234277" y="4581723"/>
              <a:ext cx="612775" cy="612775"/>
            </a:xfrm>
            <a:prstGeom prst="ellipse">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smtClean="0">
                <a:solidFill>
                  <a:schemeClr val="bg1"/>
                </a:solidFill>
                <a:latin typeface="Georgia" pitchFamily="18" charset="0"/>
              </a:endParaRPr>
            </a:p>
          </p:txBody>
        </p:sp>
        <p:sp>
          <p:nvSpPr>
            <p:cNvPr id="30" name="Freeform 192"/>
            <p:cNvSpPr>
              <a:spLocks/>
            </p:cNvSpPr>
            <p:nvPr/>
          </p:nvSpPr>
          <p:spPr bwMode="auto">
            <a:xfrm>
              <a:off x="4371465" y="4731389"/>
              <a:ext cx="336732" cy="325352"/>
            </a:xfrm>
            <a:custGeom>
              <a:avLst/>
              <a:gdLst>
                <a:gd name="T0" fmla="*/ 36952266 w 15756"/>
                <a:gd name="T1" fmla="*/ 4412460 h 16364"/>
                <a:gd name="T2" fmla="*/ 33094465 w 15756"/>
                <a:gd name="T3" fmla="*/ 8349246 h 16364"/>
                <a:gd name="T4" fmla="*/ 29403603 w 15756"/>
                <a:gd name="T5" fmla="*/ 12294895 h 16364"/>
                <a:gd name="T6" fmla="*/ 25879675 w 15756"/>
                <a:gd name="T7" fmla="*/ 16253889 h 16364"/>
                <a:gd name="T8" fmla="*/ 22548437 w 15756"/>
                <a:gd name="T9" fmla="*/ 20192890 h 16364"/>
                <a:gd name="T10" fmla="*/ 19448299 w 15756"/>
                <a:gd name="T11" fmla="*/ 24065177 h 16364"/>
                <a:gd name="T12" fmla="*/ 16587067 w 15756"/>
                <a:gd name="T13" fmla="*/ 27870804 h 16364"/>
                <a:gd name="T14" fmla="*/ 13959519 w 15756"/>
                <a:gd name="T15" fmla="*/ 31611926 h 16364"/>
                <a:gd name="T16" fmla="*/ 12793423 w 15756"/>
                <a:gd name="T17" fmla="*/ 33425839 h 16364"/>
                <a:gd name="T18" fmla="*/ 11807142 w 15756"/>
                <a:gd name="T19" fmla="*/ 34721787 h 16364"/>
                <a:gd name="T20" fmla="*/ 10594880 w 15756"/>
                <a:gd name="T21" fmla="*/ 35610946 h 16364"/>
                <a:gd name="T22" fmla="*/ 9118019 w 15756"/>
                <a:gd name="T23" fmla="*/ 36160028 h 16364"/>
                <a:gd name="T24" fmla="*/ 7376608 w 15756"/>
                <a:gd name="T25" fmla="*/ 36373418 h 16364"/>
                <a:gd name="T26" fmla="*/ 5825246 w 15756"/>
                <a:gd name="T27" fmla="*/ 36322263 h 16364"/>
                <a:gd name="T28" fmla="*/ 4903176 w 15756"/>
                <a:gd name="T29" fmla="*/ 36148901 h 16364"/>
                <a:gd name="T30" fmla="*/ 4592407 w 15756"/>
                <a:gd name="T31" fmla="*/ 35995529 h 16364"/>
                <a:gd name="T32" fmla="*/ 4245656 w 15756"/>
                <a:gd name="T33" fmla="*/ 35710993 h 16364"/>
                <a:gd name="T34" fmla="*/ 3624067 w 15756"/>
                <a:gd name="T35" fmla="*/ 34890718 h 16364"/>
                <a:gd name="T36" fmla="*/ 2925445 w 15756"/>
                <a:gd name="T37" fmla="*/ 33623671 h 16364"/>
                <a:gd name="T38" fmla="*/ 2267924 w 15756"/>
                <a:gd name="T39" fmla="*/ 32243233 h 16364"/>
                <a:gd name="T40" fmla="*/ 1451167 w 15756"/>
                <a:gd name="T41" fmla="*/ 30198202 h 16364"/>
                <a:gd name="T42" fmla="*/ 493166 w 15756"/>
                <a:gd name="T43" fmla="*/ 27192820 h 16364"/>
                <a:gd name="T44" fmla="*/ 82203 w 15756"/>
                <a:gd name="T45" fmla="*/ 25376691 h 16364"/>
                <a:gd name="T46" fmla="*/ 0 w 15756"/>
                <a:gd name="T47" fmla="*/ 24569799 h 16364"/>
                <a:gd name="T48" fmla="*/ 53923 w 15756"/>
                <a:gd name="T49" fmla="*/ 23925149 h 16364"/>
                <a:gd name="T50" fmla="*/ 241439 w 15756"/>
                <a:gd name="T51" fmla="*/ 23427222 h 16364"/>
                <a:gd name="T52" fmla="*/ 626707 w 15756"/>
                <a:gd name="T53" fmla="*/ 22998178 h 16364"/>
                <a:gd name="T54" fmla="*/ 1294516 w 15756"/>
                <a:gd name="T55" fmla="*/ 22513594 h 16364"/>
                <a:gd name="T56" fmla="*/ 2388644 w 15756"/>
                <a:gd name="T57" fmla="*/ 21926747 h 16364"/>
                <a:gd name="T58" fmla="*/ 3639474 w 15756"/>
                <a:gd name="T59" fmla="*/ 21437731 h 16364"/>
                <a:gd name="T60" fmla="*/ 4890304 w 15756"/>
                <a:gd name="T61" fmla="*/ 21102039 h 16364"/>
                <a:gd name="T62" fmla="*/ 5945965 w 15756"/>
                <a:gd name="T63" fmla="*/ 20973138 h 16364"/>
                <a:gd name="T64" fmla="*/ 6415970 w 15756"/>
                <a:gd name="T65" fmla="*/ 21093176 h 16364"/>
                <a:gd name="T66" fmla="*/ 6857748 w 15756"/>
                <a:gd name="T67" fmla="*/ 21533299 h 16364"/>
                <a:gd name="T68" fmla="*/ 7343210 w 15756"/>
                <a:gd name="T69" fmla="*/ 22295772 h 16364"/>
                <a:gd name="T70" fmla="*/ 7869723 w 15756"/>
                <a:gd name="T71" fmla="*/ 23378283 h 16364"/>
                <a:gd name="T72" fmla="*/ 8082933 w 15756"/>
                <a:gd name="T73" fmla="*/ 23885120 h 16364"/>
                <a:gd name="T74" fmla="*/ 8427100 w 15756"/>
                <a:gd name="T75" fmla="*/ 24692053 h 16364"/>
                <a:gd name="T76" fmla="*/ 8897105 w 15756"/>
                <a:gd name="T77" fmla="*/ 25659011 h 16364"/>
                <a:gd name="T78" fmla="*/ 9326059 w 15756"/>
                <a:gd name="T79" fmla="*/ 26317004 h 16364"/>
                <a:gd name="T80" fmla="*/ 9716446 w 15756"/>
                <a:gd name="T81" fmla="*/ 26665991 h 16364"/>
                <a:gd name="T82" fmla="*/ 10073435 w 15756"/>
                <a:gd name="T83" fmla="*/ 26677118 h 16364"/>
                <a:gd name="T84" fmla="*/ 10738710 w 15756"/>
                <a:gd name="T85" fmla="*/ 26063585 h 16364"/>
                <a:gd name="T86" fmla="*/ 11835422 w 15756"/>
                <a:gd name="T87" fmla="*/ 24752078 h 16364"/>
                <a:gd name="T88" fmla="*/ 14046841 w 15756"/>
                <a:gd name="T89" fmla="*/ 21804493 h 16364"/>
                <a:gd name="T90" fmla="*/ 18081869 w 15756"/>
                <a:gd name="T91" fmla="*/ 16358369 h 16364"/>
                <a:gd name="T92" fmla="*/ 22188813 w 15756"/>
                <a:gd name="T93" fmla="*/ 11225680 h 16364"/>
                <a:gd name="T94" fmla="*/ 25114307 w 15756"/>
                <a:gd name="T95" fmla="*/ 7822418 h 16364"/>
                <a:gd name="T96" fmla="*/ 27592863 w 15756"/>
                <a:gd name="T97" fmla="*/ 5159373 h 16364"/>
                <a:gd name="T98" fmla="*/ 29642457 w 15756"/>
                <a:gd name="T99" fmla="*/ 3174314 h 16364"/>
                <a:gd name="T100" fmla="*/ 30685246 w 15756"/>
                <a:gd name="T101" fmla="*/ 2322920 h 16364"/>
                <a:gd name="T102" fmla="*/ 31376165 w 15756"/>
                <a:gd name="T103" fmla="*/ 1907266 h 16364"/>
                <a:gd name="T104" fmla="*/ 33130448 w 15756"/>
                <a:gd name="T105" fmla="*/ 1240362 h 16364"/>
                <a:gd name="T106" fmla="*/ 35316169 w 15756"/>
                <a:gd name="T107" fmla="*/ 675768 h 16364"/>
                <a:gd name="T108" fmla="*/ 37828116 w 15756"/>
                <a:gd name="T109" fmla="*/ 248987 h 16364"/>
                <a:gd name="T110" fmla="*/ 40468485 w 15756"/>
                <a:gd name="T111" fmla="*/ 975863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56"/>
                <a:gd name="T169" fmla="*/ 0 h 16364"/>
                <a:gd name="T170" fmla="*/ 15756 w 15756"/>
                <a:gd name="T171" fmla="*/ 16364 h 163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bg1"/>
            </a:solidFill>
            <a:ln w="3175">
              <a:noFill/>
              <a:prstDash val="solid"/>
              <a:round/>
              <a:headEnd/>
              <a:tailEnd/>
            </a:ln>
          </p:spPr>
          <p:txBody>
            <a:bodyPr/>
            <a:lstStyle/>
            <a:p>
              <a:endParaRPr lang="en-GB" sz="1600"/>
            </a:p>
          </p:txBody>
        </p:sp>
      </p:grpSp>
      <p:sp>
        <p:nvSpPr>
          <p:cNvPr id="31" name="TextBox 30"/>
          <p:cNvSpPr txBox="1">
            <a:spLocks noChangeArrowheads="1"/>
          </p:cNvSpPr>
          <p:nvPr/>
        </p:nvSpPr>
        <p:spPr bwMode="auto">
          <a:xfrm>
            <a:off x="4074744" y="3737585"/>
            <a:ext cx="1994806" cy="369330"/>
          </a:xfrm>
          <a:prstGeom prst="rect">
            <a:avLst/>
          </a:prstGeom>
          <a:noFill/>
          <a:ln w="9525">
            <a:noFill/>
            <a:miter lim="800000"/>
            <a:headEnd/>
            <a:tailEnd/>
          </a:ln>
        </p:spPr>
        <p:txBody>
          <a:bodyPr wrap="square" lIns="121917" tIns="60959" rIns="121917" bIns="60959">
            <a:spAutoFit/>
          </a:bodyPr>
          <a:lstStyle/>
          <a:p>
            <a:pPr defTabSz="912813"/>
            <a:r>
              <a:rPr lang="zh-CN" altLang="en-US" sz="1600" dirty="0" smtClean="0">
                <a:solidFill>
                  <a:srgbClr val="C00000"/>
                </a:solidFill>
                <a:latin typeface="楷体" pitchFamily="49" charset="-122"/>
                <a:ea typeface="楷体" pitchFamily="49" charset="-122"/>
                <a:cs typeface="方正兰亭准黑_GBK"/>
              </a:rPr>
              <a:t>提高营收指标要求</a:t>
            </a:r>
            <a:endParaRPr lang="zh-CN" altLang="en-US" sz="1600" dirty="0">
              <a:solidFill>
                <a:srgbClr val="C00000"/>
              </a:solidFill>
              <a:latin typeface="楷体" pitchFamily="49" charset="-122"/>
              <a:ea typeface="楷体" pitchFamily="49" charset="-122"/>
              <a:cs typeface="方正兰亭准黑_GBK"/>
            </a:endParaRPr>
          </a:p>
        </p:txBody>
      </p:sp>
      <p:grpSp>
        <p:nvGrpSpPr>
          <p:cNvPr id="4" name="Group 60"/>
          <p:cNvGrpSpPr/>
          <p:nvPr/>
        </p:nvGrpSpPr>
        <p:grpSpPr>
          <a:xfrm>
            <a:off x="3862282" y="3795886"/>
            <a:ext cx="277670" cy="269370"/>
            <a:chOff x="4234277" y="4581723"/>
            <a:chExt cx="612775" cy="612775"/>
          </a:xfrm>
        </p:grpSpPr>
        <p:sp>
          <p:nvSpPr>
            <p:cNvPr id="33" name="Oval 61"/>
            <p:cNvSpPr/>
            <p:nvPr/>
          </p:nvSpPr>
          <p:spPr bwMode="ltGray">
            <a:xfrm>
              <a:off x="4234277" y="4581723"/>
              <a:ext cx="612775" cy="612775"/>
            </a:xfrm>
            <a:prstGeom prst="ellipse">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smtClean="0">
                <a:solidFill>
                  <a:schemeClr val="bg1"/>
                </a:solidFill>
                <a:latin typeface="Georgia" pitchFamily="18" charset="0"/>
              </a:endParaRPr>
            </a:p>
          </p:txBody>
        </p:sp>
        <p:sp>
          <p:nvSpPr>
            <p:cNvPr id="34" name="Freeform 192"/>
            <p:cNvSpPr>
              <a:spLocks/>
            </p:cNvSpPr>
            <p:nvPr/>
          </p:nvSpPr>
          <p:spPr bwMode="auto">
            <a:xfrm>
              <a:off x="4371465" y="4731389"/>
              <a:ext cx="336732" cy="325352"/>
            </a:xfrm>
            <a:custGeom>
              <a:avLst/>
              <a:gdLst>
                <a:gd name="T0" fmla="*/ 36952266 w 15756"/>
                <a:gd name="T1" fmla="*/ 4412460 h 16364"/>
                <a:gd name="T2" fmla="*/ 33094465 w 15756"/>
                <a:gd name="T3" fmla="*/ 8349246 h 16364"/>
                <a:gd name="T4" fmla="*/ 29403603 w 15756"/>
                <a:gd name="T5" fmla="*/ 12294895 h 16364"/>
                <a:gd name="T6" fmla="*/ 25879675 w 15756"/>
                <a:gd name="T7" fmla="*/ 16253889 h 16364"/>
                <a:gd name="T8" fmla="*/ 22548437 w 15756"/>
                <a:gd name="T9" fmla="*/ 20192890 h 16364"/>
                <a:gd name="T10" fmla="*/ 19448299 w 15756"/>
                <a:gd name="T11" fmla="*/ 24065177 h 16364"/>
                <a:gd name="T12" fmla="*/ 16587067 w 15756"/>
                <a:gd name="T13" fmla="*/ 27870804 h 16364"/>
                <a:gd name="T14" fmla="*/ 13959519 w 15756"/>
                <a:gd name="T15" fmla="*/ 31611926 h 16364"/>
                <a:gd name="T16" fmla="*/ 12793423 w 15756"/>
                <a:gd name="T17" fmla="*/ 33425839 h 16364"/>
                <a:gd name="T18" fmla="*/ 11807142 w 15756"/>
                <a:gd name="T19" fmla="*/ 34721787 h 16364"/>
                <a:gd name="T20" fmla="*/ 10594880 w 15756"/>
                <a:gd name="T21" fmla="*/ 35610946 h 16364"/>
                <a:gd name="T22" fmla="*/ 9118019 w 15756"/>
                <a:gd name="T23" fmla="*/ 36160028 h 16364"/>
                <a:gd name="T24" fmla="*/ 7376608 w 15756"/>
                <a:gd name="T25" fmla="*/ 36373418 h 16364"/>
                <a:gd name="T26" fmla="*/ 5825246 w 15756"/>
                <a:gd name="T27" fmla="*/ 36322263 h 16364"/>
                <a:gd name="T28" fmla="*/ 4903176 w 15756"/>
                <a:gd name="T29" fmla="*/ 36148901 h 16364"/>
                <a:gd name="T30" fmla="*/ 4592407 w 15756"/>
                <a:gd name="T31" fmla="*/ 35995529 h 16364"/>
                <a:gd name="T32" fmla="*/ 4245656 w 15756"/>
                <a:gd name="T33" fmla="*/ 35710993 h 16364"/>
                <a:gd name="T34" fmla="*/ 3624067 w 15756"/>
                <a:gd name="T35" fmla="*/ 34890718 h 16364"/>
                <a:gd name="T36" fmla="*/ 2925445 w 15756"/>
                <a:gd name="T37" fmla="*/ 33623671 h 16364"/>
                <a:gd name="T38" fmla="*/ 2267924 w 15756"/>
                <a:gd name="T39" fmla="*/ 32243233 h 16364"/>
                <a:gd name="T40" fmla="*/ 1451167 w 15756"/>
                <a:gd name="T41" fmla="*/ 30198202 h 16364"/>
                <a:gd name="T42" fmla="*/ 493166 w 15756"/>
                <a:gd name="T43" fmla="*/ 27192820 h 16364"/>
                <a:gd name="T44" fmla="*/ 82203 w 15756"/>
                <a:gd name="T45" fmla="*/ 25376691 h 16364"/>
                <a:gd name="T46" fmla="*/ 0 w 15756"/>
                <a:gd name="T47" fmla="*/ 24569799 h 16364"/>
                <a:gd name="T48" fmla="*/ 53923 w 15756"/>
                <a:gd name="T49" fmla="*/ 23925149 h 16364"/>
                <a:gd name="T50" fmla="*/ 241439 w 15756"/>
                <a:gd name="T51" fmla="*/ 23427222 h 16364"/>
                <a:gd name="T52" fmla="*/ 626707 w 15756"/>
                <a:gd name="T53" fmla="*/ 22998178 h 16364"/>
                <a:gd name="T54" fmla="*/ 1294516 w 15756"/>
                <a:gd name="T55" fmla="*/ 22513594 h 16364"/>
                <a:gd name="T56" fmla="*/ 2388644 w 15756"/>
                <a:gd name="T57" fmla="*/ 21926747 h 16364"/>
                <a:gd name="T58" fmla="*/ 3639474 w 15756"/>
                <a:gd name="T59" fmla="*/ 21437731 h 16364"/>
                <a:gd name="T60" fmla="*/ 4890304 w 15756"/>
                <a:gd name="T61" fmla="*/ 21102039 h 16364"/>
                <a:gd name="T62" fmla="*/ 5945965 w 15756"/>
                <a:gd name="T63" fmla="*/ 20973138 h 16364"/>
                <a:gd name="T64" fmla="*/ 6415970 w 15756"/>
                <a:gd name="T65" fmla="*/ 21093176 h 16364"/>
                <a:gd name="T66" fmla="*/ 6857748 w 15756"/>
                <a:gd name="T67" fmla="*/ 21533299 h 16364"/>
                <a:gd name="T68" fmla="*/ 7343210 w 15756"/>
                <a:gd name="T69" fmla="*/ 22295772 h 16364"/>
                <a:gd name="T70" fmla="*/ 7869723 w 15756"/>
                <a:gd name="T71" fmla="*/ 23378283 h 16364"/>
                <a:gd name="T72" fmla="*/ 8082933 w 15756"/>
                <a:gd name="T73" fmla="*/ 23885120 h 16364"/>
                <a:gd name="T74" fmla="*/ 8427100 w 15756"/>
                <a:gd name="T75" fmla="*/ 24692053 h 16364"/>
                <a:gd name="T76" fmla="*/ 8897105 w 15756"/>
                <a:gd name="T77" fmla="*/ 25659011 h 16364"/>
                <a:gd name="T78" fmla="*/ 9326059 w 15756"/>
                <a:gd name="T79" fmla="*/ 26317004 h 16364"/>
                <a:gd name="T80" fmla="*/ 9716446 w 15756"/>
                <a:gd name="T81" fmla="*/ 26665991 h 16364"/>
                <a:gd name="T82" fmla="*/ 10073435 w 15756"/>
                <a:gd name="T83" fmla="*/ 26677118 h 16364"/>
                <a:gd name="T84" fmla="*/ 10738710 w 15756"/>
                <a:gd name="T85" fmla="*/ 26063585 h 16364"/>
                <a:gd name="T86" fmla="*/ 11835422 w 15756"/>
                <a:gd name="T87" fmla="*/ 24752078 h 16364"/>
                <a:gd name="T88" fmla="*/ 14046841 w 15756"/>
                <a:gd name="T89" fmla="*/ 21804493 h 16364"/>
                <a:gd name="T90" fmla="*/ 18081869 w 15756"/>
                <a:gd name="T91" fmla="*/ 16358369 h 16364"/>
                <a:gd name="T92" fmla="*/ 22188813 w 15756"/>
                <a:gd name="T93" fmla="*/ 11225680 h 16364"/>
                <a:gd name="T94" fmla="*/ 25114307 w 15756"/>
                <a:gd name="T95" fmla="*/ 7822418 h 16364"/>
                <a:gd name="T96" fmla="*/ 27592863 w 15756"/>
                <a:gd name="T97" fmla="*/ 5159373 h 16364"/>
                <a:gd name="T98" fmla="*/ 29642457 w 15756"/>
                <a:gd name="T99" fmla="*/ 3174314 h 16364"/>
                <a:gd name="T100" fmla="*/ 30685246 w 15756"/>
                <a:gd name="T101" fmla="*/ 2322920 h 16364"/>
                <a:gd name="T102" fmla="*/ 31376165 w 15756"/>
                <a:gd name="T103" fmla="*/ 1907266 h 16364"/>
                <a:gd name="T104" fmla="*/ 33130448 w 15756"/>
                <a:gd name="T105" fmla="*/ 1240362 h 16364"/>
                <a:gd name="T106" fmla="*/ 35316169 w 15756"/>
                <a:gd name="T107" fmla="*/ 675768 h 16364"/>
                <a:gd name="T108" fmla="*/ 37828116 w 15756"/>
                <a:gd name="T109" fmla="*/ 248987 h 16364"/>
                <a:gd name="T110" fmla="*/ 40468485 w 15756"/>
                <a:gd name="T111" fmla="*/ 975863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56"/>
                <a:gd name="T169" fmla="*/ 0 h 16364"/>
                <a:gd name="T170" fmla="*/ 15756 w 15756"/>
                <a:gd name="T171" fmla="*/ 16364 h 163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bg1"/>
            </a:solidFill>
            <a:ln w="3175">
              <a:noFill/>
              <a:prstDash val="solid"/>
              <a:round/>
              <a:headEnd/>
              <a:tailEnd/>
            </a:ln>
          </p:spPr>
          <p:txBody>
            <a:bodyPr/>
            <a:lstStyle/>
            <a:p>
              <a:endParaRPr lang="en-GB" sz="1600"/>
            </a:p>
          </p:txBody>
        </p:sp>
      </p:grpSp>
      <p:sp>
        <p:nvSpPr>
          <p:cNvPr id="35" name="TextBox 34"/>
          <p:cNvSpPr txBox="1">
            <a:spLocks noChangeArrowheads="1"/>
          </p:cNvSpPr>
          <p:nvPr/>
        </p:nvSpPr>
        <p:spPr bwMode="auto">
          <a:xfrm>
            <a:off x="6811048" y="3716760"/>
            <a:ext cx="1994806" cy="369330"/>
          </a:xfrm>
          <a:prstGeom prst="rect">
            <a:avLst/>
          </a:prstGeom>
          <a:solidFill>
            <a:schemeClr val="bg1"/>
          </a:solidFill>
          <a:ln w="9525">
            <a:noFill/>
            <a:miter lim="800000"/>
            <a:headEnd/>
            <a:tailEnd/>
          </a:ln>
        </p:spPr>
        <p:txBody>
          <a:bodyPr wrap="square" lIns="121917" tIns="60959" rIns="121917" bIns="60959">
            <a:spAutoFit/>
          </a:bodyPr>
          <a:lstStyle/>
          <a:p>
            <a:pPr defTabSz="912813"/>
            <a:r>
              <a:rPr lang="zh-CN" altLang="en-US" sz="1600" dirty="0" smtClean="0">
                <a:solidFill>
                  <a:srgbClr val="C00000"/>
                </a:solidFill>
                <a:latin typeface="楷体" pitchFamily="49" charset="-122"/>
                <a:ea typeface="楷体" pitchFamily="49" charset="-122"/>
                <a:cs typeface="方正兰亭准黑_GBK"/>
              </a:rPr>
              <a:t>完善市值指标要求</a:t>
            </a:r>
            <a:endParaRPr lang="zh-CN" altLang="en-US" sz="1600" dirty="0">
              <a:solidFill>
                <a:srgbClr val="C00000"/>
              </a:solidFill>
              <a:latin typeface="楷体" pitchFamily="49" charset="-122"/>
              <a:ea typeface="楷体" pitchFamily="49" charset="-122"/>
              <a:cs typeface="方正兰亭准黑_GBK"/>
            </a:endParaRPr>
          </a:p>
        </p:txBody>
      </p:sp>
      <p:grpSp>
        <p:nvGrpSpPr>
          <p:cNvPr id="5" name="Group 64"/>
          <p:cNvGrpSpPr/>
          <p:nvPr/>
        </p:nvGrpSpPr>
        <p:grpSpPr>
          <a:xfrm>
            <a:off x="6598586" y="3795886"/>
            <a:ext cx="277670" cy="270030"/>
            <a:chOff x="4234277" y="4581723"/>
            <a:chExt cx="612775" cy="612775"/>
          </a:xfrm>
        </p:grpSpPr>
        <p:sp>
          <p:nvSpPr>
            <p:cNvPr id="37" name="Oval 65"/>
            <p:cNvSpPr/>
            <p:nvPr/>
          </p:nvSpPr>
          <p:spPr bwMode="ltGray">
            <a:xfrm>
              <a:off x="4234277" y="4581723"/>
              <a:ext cx="612775" cy="612775"/>
            </a:xfrm>
            <a:prstGeom prst="ellipse">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38" name="Freeform 192"/>
            <p:cNvSpPr>
              <a:spLocks/>
            </p:cNvSpPr>
            <p:nvPr/>
          </p:nvSpPr>
          <p:spPr bwMode="auto">
            <a:xfrm>
              <a:off x="4371465" y="4731389"/>
              <a:ext cx="336732" cy="325352"/>
            </a:xfrm>
            <a:custGeom>
              <a:avLst/>
              <a:gdLst>
                <a:gd name="T0" fmla="*/ 36952266 w 15756"/>
                <a:gd name="T1" fmla="*/ 4412460 h 16364"/>
                <a:gd name="T2" fmla="*/ 33094465 w 15756"/>
                <a:gd name="T3" fmla="*/ 8349246 h 16364"/>
                <a:gd name="T4" fmla="*/ 29403603 w 15756"/>
                <a:gd name="T5" fmla="*/ 12294895 h 16364"/>
                <a:gd name="T6" fmla="*/ 25879675 w 15756"/>
                <a:gd name="T7" fmla="*/ 16253889 h 16364"/>
                <a:gd name="T8" fmla="*/ 22548437 w 15756"/>
                <a:gd name="T9" fmla="*/ 20192890 h 16364"/>
                <a:gd name="T10" fmla="*/ 19448299 w 15756"/>
                <a:gd name="T11" fmla="*/ 24065177 h 16364"/>
                <a:gd name="T12" fmla="*/ 16587067 w 15756"/>
                <a:gd name="T13" fmla="*/ 27870804 h 16364"/>
                <a:gd name="T14" fmla="*/ 13959519 w 15756"/>
                <a:gd name="T15" fmla="*/ 31611926 h 16364"/>
                <a:gd name="T16" fmla="*/ 12793423 w 15756"/>
                <a:gd name="T17" fmla="*/ 33425839 h 16364"/>
                <a:gd name="T18" fmla="*/ 11807142 w 15756"/>
                <a:gd name="T19" fmla="*/ 34721787 h 16364"/>
                <a:gd name="T20" fmla="*/ 10594880 w 15756"/>
                <a:gd name="T21" fmla="*/ 35610946 h 16364"/>
                <a:gd name="T22" fmla="*/ 9118019 w 15756"/>
                <a:gd name="T23" fmla="*/ 36160028 h 16364"/>
                <a:gd name="T24" fmla="*/ 7376608 w 15756"/>
                <a:gd name="T25" fmla="*/ 36373418 h 16364"/>
                <a:gd name="T26" fmla="*/ 5825246 w 15756"/>
                <a:gd name="T27" fmla="*/ 36322263 h 16364"/>
                <a:gd name="T28" fmla="*/ 4903176 w 15756"/>
                <a:gd name="T29" fmla="*/ 36148901 h 16364"/>
                <a:gd name="T30" fmla="*/ 4592407 w 15756"/>
                <a:gd name="T31" fmla="*/ 35995529 h 16364"/>
                <a:gd name="T32" fmla="*/ 4245656 w 15756"/>
                <a:gd name="T33" fmla="*/ 35710993 h 16364"/>
                <a:gd name="T34" fmla="*/ 3624067 w 15756"/>
                <a:gd name="T35" fmla="*/ 34890718 h 16364"/>
                <a:gd name="T36" fmla="*/ 2925445 w 15756"/>
                <a:gd name="T37" fmla="*/ 33623671 h 16364"/>
                <a:gd name="T38" fmla="*/ 2267924 w 15756"/>
                <a:gd name="T39" fmla="*/ 32243233 h 16364"/>
                <a:gd name="T40" fmla="*/ 1451167 w 15756"/>
                <a:gd name="T41" fmla="*/ 30198202 h 16364"/>
                <a:gd name="T42" fmla="*/ 493166 w 15756"/>
                <a:gd name="T43" fmla="*/ 27192820 h 16364"/>
                <a:gd name="T44" fmla="*/ 82203 w 15756"/>
                <a:gd name="T45" fmla="*/ 25376691 h 16364"/>
                <a:gd name="T46" fmla="*/ 0 w 15756"/>
                <a:gd name="T47" fmla="*/ 24569799 h 16364"/>
                <a:gd name="T48" fmla="*/ 53923 w 15756"/>
                <a:gd name="T49" fmla="*/ 23925149 h 16364"/>
                <a:gd name="T50" fmla="*/ 241439 w 15756"/>
                <a:gd name="T51" fmla="*/ 23427222 h 16364"/>
                <a:gd name="T52" fmla="*/ 626707 w 15756"/>
                <a:gd name="T53" fmla="*/ 22998178 h 16364"/>
                <a:gd name="T54" fmla="*/ 1294516 w 15756"/>
                <a:gd name="T55" fmla="*/ 22513594 h 16364"/>
                <a:gd name="T56" fmla="*/ 2388644 w 15756"/>
                <a:gd name="T57" fmla="*/ 21926747 h 16364"/>
                <a:gd name="T58" fmla="*/ 3639474 w 15756"/>
                <a:gd name="T59" fmla="*/ 21437731 h 16364"/>
                <a:gd name="T60" fmla="*/ 4890304 w 15756"/>
                <a:gd name="T61" fmla="*/ 21102039 h 16364"/>
                <a:gd name="T62" fmla="*/ 5945965 w 15756"/>
                <a:gd name="T63" fmla="*/ 20973138 h 16364"/>
                <a:gd name="T64" fmla="*/ 6415970 w 15756"/>
                <a:gd name="T65" fmla="*/ 21093176 h 16364"/>
                <a:gd name="T66" fmla="*/ 6857748 w 15756"/>
                <a:gd name="T67" fmla="*/ 21533299 h 16364"/>
                <a:gd name="T68" fmla="*/ 7343210 w 15756"/>
                <a:gd name="T69" fmla="*/ 22295772 h 16364"/>
                <a:gd name="T70" fmla="*/ 7869723 w 15756"/>
                <a:gd name="T71" fmla="*/ 23378283 h 16364"/>
                <a:gd name="T72" fmla="*/ 8082933 w 15756"/>
                <a:gd name="T73" fmla="*/ 23885120 h 16364"/>
                <a:gd name="T74" fmla="*/ 8427100 w 15756"/>
                <a:gd name="T75" fmla="*/ 24692053 h 16364"/>
                <a:gd name="T76" fmla="*/ 8897105 w 15756"/>
                <a:gd name="T77" fmla="*/ 25659011 h 16364"/>
                <a:gd name="T78" fmla="*/ 9326059 w 15756"/>
                <a:gd name="T79" fmla="*/ 26317004 h 16364"/>
                <a:gd name="T80" fmla="*/ 9716446 w 15756"/>
                <a:gd name="T81" fmla="*/ 26665991 h 16364"/>
                <a:gd name="T82" fmla="*/ 10073435 w 15756"/>
                <a:gd name="T83" fmla="*/ 26677118 h 16364"/>
                <a:gd name="T84" fmla="*/ 10738710 w 15756"/>
                <a:gd name="T85" fmla="*/ 26063585 h 16364"/>
                <a:gd name="T86" fmla="*/ 11835422 w 15756"/>
                <a:gd name="T87" fmla="*/ 24752078 h 16364"/>
                <a:gd name="T88" fmla="*/ 14046841 w 15756"/>
                <a:gd name="T89" fmla="*/ 21804493 h 16364"/>
                <a:gd name="T90" fmla="*/ 18081869 w 15756"/>
                <a:gd name="T91" fmla="*/ 16358369 h 16364"/>
                <a:gd name="T92" fmla="*/ 22188813 w 15756"/>
                <a:gd name="T93" fmla="*/ 11225680 h 16364"/>
                <a:gd name="T94" fmla="*/ 25114307 w 15756"/>
                <a:gd name="T95" fmla="*/ 7822418 h 16364"/>
                <a:gd name="T96" fmla="*/ 27592863 w 15756"/>
                <a:gd name="T97" fmla="*/ 5159373 h 16364"/>
                <a:gd name="T98" fmla="*/ 29642457 w 15756"/>
                <a:gd name="T99" fmla="*/ 3174314 h 16364"/>
                <a:gd name="T100" fmla="*/ 30685246 w 15756"/>
                <a:gd name="T101" fmla="*/ 2322920 h 16364"/>
                <a:gd name="T102" fmla="*/ 31376165 w 15756"/>
                <a:gd name="T103" fmla="*/ 1907266 h 16364"/>
                <a:gd name="T104" fmla="*/ 33130448 w 15756"/>
                <a:gd name="T105" fmla="*/ 1240362 h 16364"/>
                <a:gd name="T106" fmla="*/ 35316169 w 15756"/>
                <a:gd name="T107" fmla="*/ 675768 h 16364"/>
                <a:gd name="T108" fmla="*/ 37828116 w 15756"/>
                <a:gd name="T109" fmla="*/ 248987 h 16364"/>
                <a:gd name="T110" fmla="*/ 40468485 w 15756"/>
                <a:gd name="T111" fmla="*/ 975863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56"/>
                <a:gd name="T169" fmla="*/ 0 h 16364"/>
                <a:gd name="T170" fmla="*/ 15756 w 15756"/>
                <a:gd name="T171" fmla="*/ 16364 h 163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bg1"/>
            </a:solidFill>
            <a:ln w="3175">
              <a:noFill/>
              <a:prstDash val="solid"/>
              <a:round/>
              <a:headEnd/>
              <a:tailEnd/>
            </a:ln>
          </p:spPr>
          <p:txBody>
            <a:bodyPr/>
            <a:lstStyle/>
            <a:p>
              <a:endParaRPr lang="en-GB"/>
            </a:p>
          </p:txBody>
        </p:sp>
      </p:grpSp>
      <p:sp>
        <p:nvSpPr>
          <p:cNvPr id="41" name="TextBox 40"/>
          <p:cNvSpPr txBox="1">
            <a:spLocks noChangeArrowheads="1"/>
          </p:cNvSpPr>
          <p:nvPr/>
        </p:nvSpPr>
        <p:spPr bwMode="auto">
          <a:xfrm>
            <a:off x="1688118" y="4188447"/>
            <a:ext cx="2595850" cy="615551"/>
          </a:xfrm>
          <a:prstGeom prst="rect">
            <a:avLst/>
          </a:prstGeom>
          <a:noFill/>
          <a:ln w="9525">
            <a:noFill/>
            <a:miter lim="800000"/>
            <a:headEnd/>
            <a:tailEnd/>
          </a:ln>
        </p:spPr>
        <p:txBody>
          <a:bodyPr wrap="square" lIns="121917" tIns="60959" rIns="121917" bIns="60959">
            <a:spAutoFit/>
          </a:bodyPr>
          <a:lstStyle/>
          <a:p>
            <a:pPr defTabSz="912813"/>
            <a:r>
              <a:rPr lang="zh-CN" altLang="en-US" sz="1600" dirty="0" smtClean="0">
                <a:solidFill>
                  <a:srgbClr val="C00000"/>
                </a:solidFill>
                <a:latin typeface="楷体" pitchFamily="49" charset="-122"/>
                <a:ea typeface="楷体" pitchFamily="49" charset="-122"/>
                <a:cs typeface="方正兰亭准黑_GBK"/>
              </a:rPr>
              <a:t>共同标准中增加“合格投资者人数不少于</a:t>
            </a:r>
            <a:r>
              <a:rPr lang="en-US" altLang="zh-CN" sz="1600" dirty="0" smtClean="0">
                <a:solidFill>
                  <a:srgbClr val="C00000"/>
                </a:solidFill>
                <a:latin typeface="楷体" pitchFamily="49" charset="-122"/>
                <a:ea typeface="楷体" pitchFamily="49" charset="-122"/>
                <a:cs typeface="方正兰亭准黑_GBK"/>
              </a:rPr>
              <a:t>50</a:t>
            </a:r>
            <a:r>
              <a:rPr lang="zh-CN" altLang="en-US" sz="1600" dirty="0" smtClean="0">
                <a:solidFill>
                  <a:srgbClr val="C00000"/>
                </a:solidFill>
                <a:latin typeface="楷体" pitchFamily="49" charset="-122"/>
                <a:ea typeface="楷体" pitchFamily="49" charset="-122"/>
                <a:cs typeface="方正兰亭准黑_GBK"/>
              </a:rPr>
              <a:t>人”</a:t>
            </a:r>
            <a:endParaRPr lang="zh-CN" altLang="en-US" sz="1600" dirty="0">
              <a:solidFill>
                <a:srgbClr val="C00000"/>
              </a:solidFill>
              <a:latin typeface="楷体" pitchFamily="49" charset="-122"/>
              <a:ea typeface="楷体" pitchFamily="49" charset="-122"/>
              <a:cs typeface="方正兰亭准黑_GBK"/>
            </a:endParaRPr>
          </a:p>
        </p:txBody>
      </p:sp>
      <p:grpSp>
        <p:nvGrpSpPr>
          <p:cNvPr id="16" name="Group 56"/>
          <p:cNvGrpSpPr/>
          <p:nvPr/>
        </p:nvGrpSpPr>
        <p:grpSpPr>
          <a:xfrm>
            <a:off x="1475656" y="4272661"/>
            <a:ext cx="288032" cy="282793"/>
            <a:chOff x="4234277" y="4581723"/>
            <a:chExt cx="612775" cy="612775"/>
          </a:xfrm>
        </p:grpSpPr>
        <p:sp>
          <p:nvSpPr>
            <p:cNvPr id="43" name="Oval 57"/>
            <p:cNvSpPr/>
            <p:nvPr/>
          </p:nvSpPr>
          <p:spPr bwMode="ltGray">
            <a:xfrm>
              <a:off x="4234277" y="4581723"/>
              <a:ext cx="612775" cy="612775"/>
            </a:xfrm>
            <a:prstGeom prst="ellipse">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smtClean="0">
                <a:solidFill>
                  <a:schemeClr val="bg1"/>
                </a:solidFill>
                <a:latin typeface="Georgia" pitchFamily="18" charset="0"/>
              </a:endParaRPr>
            </a:p>
          </p:txBody>
        </p:sp>
        <p:sp>
          <p:nvSpPr>
            <p:cNvPr id="44" name="Freeform 192"/>
            <p:cNvSpPr>
              <a:spLocks/>
            </p:cNvSpPr>
            <p:nvPr/>
          </p:nvSpPr>
          <p:spPr bwMode="auto">
            <a:xfrm>
              <a:off x="4371465" y="4731389"/>
              <a:ext cx="336732" cy="325352"/>
            </a:xfrm>
            <a:custGeom>
              <a:avLst/>
              <a:gdLst>
                <a:gd name="T0" fmla="*/ 36952266 w 15756"/>
                <a:gd name="T1" fmla="*/ 4412460 h 16364"/>
                <a:gd name="T2" fmla="*/ 33094465 w 15756"/>
                <a:gd name="T3" fmla="*/ 8349246 h 16364"/>
                <a:gd name="T4" fmla="*/ 29403603 w 15756"/>
                <a:gd name="T5" fmla="*/ 12294895 h 16364"/>
                <a:gd name="T6" fmla="*/ 25879675 w 15756"/>
                <a:gd name="T7" fmla="*/ 16253889 h 16364"/>
                <a:gd name="T8" fmla="*/ 22548437 w 15756"/>
                <a:gd name="T9" fmla="*/ 20192890 h 16364"/>
                <a:gd name="T10" fmla="*/ 19448299 w 15756"/>
                <a:gd name="T11" fmla="*/ 24065177 h 16364"/>
                <a:gd name="T12" fmla="*/ 16587067 w 15756"/>
                <a:gd name="T13" fmla="*/ 27870804 h 16364"/>
                <a:gd name="T14" fmla="*/ 13959519 w 15756"/>
                <a:gd name="T15" fmla="*/ 31611926 h 16364"/>
                <a:gd name="T16" fmla="*/ 12793423 w 15756"/>
                <a:gd name="T17" fmla="*/ 33425839 h 16364"/>
                <a:gd name="T18" fmla="*/ 11807142 w 15756"/>
                <a:gd name="T19" fmla="*/ 34721787 h 16364"/>
                <a:gd name="T20" fmla="*/ 10594880 w 15756"/>
                <a:gd name="T21" fmla="*/ 35610946 h 16364"/>
                <a:gd name="T22" fmla="*/ 9118019 w 15756"/>
                <a:gd name="T23" fmla="*/ 36160028 h 16364"/>
                <a:gd name="T24" fmla="*/ 7376608 w 15756"/>
                <a:gd name="T25" fmla="*/ 36373418 h 16364"/>
                <a:gd name="T26" fmla="*/ 5825246 w 15756"/>
                <a:gd name="T27" fmla="*/ 36322263 h 16364"/>
                <a:gd name="T28" fmla="*/ 4903176 w 15756"/>
                <a:gd name="T29" fmla="*/ 36148901 h 16364"/>
                <a:gd name="T30" fmla="*/ 4592407 w 15756"/>
                <a:gd name="T31" fmla="*/ 35995529 h 16364"/>
                <a:gd name="T32" fmla="*/ 4245656 w 15756"/>
                <a:gd name="T33" fmla="*/ 35710993 h 16364"/>
                <a:gd name="T34" fmla="*/ 3624067 w 15756"/>
                <a:gd name="T35" fmla="*/ 34890718 h 16364"/>
                <a:gd name="T36" fmla="*/ 2925445 w 15756"/>
                <a:gd name="T37" fmla="*/ 33623671 h 16364"/>
                <a:gd name="T38" fmla="*/ 2267924 w 15756"/>
                <a:gd name="T39" fmla="*/ 32243233 h 16364"/>
                <a:gd name="T40" fmla="*/ 1451167 w 15756"/>
                <a:gd name="T41" fmla="*/ 30198202 h 16364"/>
                <a:gd name="T42" fmla="*/ 493166 w 15756"/>
                <a:gd name="T43" fmla="*/ 27192820 h 16364"/>
                <a:gd name="T44" fmla="*/ 82203 w 15756"/>
                <a:gd name="T45" fmla="*/ 25376691 h 16364"/>
                <a:gd name="T46" fmla="*/ 0 w 15756"/>
                <a:gd name="T47" fmla="*/ 24569799 h 16364"/>
                <a:gd name="T48" fmla="*/ 53923 w 15756"/>
                <a:gd name="T49" fmla="*/ 23925149 h 16364"/>
                <a:gd name="T50" fmla="*/ 241439 w 15756"/>
                <a:gd name="T51" fmla="*/ 23427222 h 16364"/>
                <a:gd name="T52" fmla="*/ 626707 w 15756"/>
                <a:gd name="T53" fmla="*/ 22998178 h 16364"/>
                <a:gd name="T54" fmla="*/ 1294516 w 15756"/>
                <a:gd name="T55" fmla="*/ 22513594 h 16364"/>
                <a:gd name="T56" fmla="*/ 2388644 w 15756"/>
                <a:gd name="T57" fmla="*/ 21926747 h 16364"/>
                <a:gd name="T58" fmla="*/ 3639474 w 15756"/>
                <a:gd name="T59" fmla="*/ 21437731 h 16364"/>
                <a:gd name="T60" fmla="*/ 4890304 w 15756"/>
                <a:gd name="T61" fmla="*/ 21102039 h 16364"/>
                <a:gd name="T62" fmla="*/ 5945965 w 15756"/>
                <a:gd name="T63" fmla="*/ 20973138 h 16364"/>
                <a:gd name="T64" fmla="*/ 6415970 w 15756"/>
                <a:gd name="T65" fmla="*/ 21093176 h 16364"/>
                <a:gd name="T66" fmla="*/ 6857748 w 15756"/>
                <a:gd name="T67" fmla="*/ 21533299 h 16364"/>
                <a:gd name="T68" fmla="*/ 7343210 w 15756"/>
                <a:gd name="T69" fmla="*/ 22295772 h 16364"/>
                <a:gd name="T70" fmla="*/ 7869723 w 15756"/>
                <a:gd name="T71" fmla="*/ 23378283 h 16364"/>
                <a:gd name="T72" fmla="*/ 8082933 w 15756"/>
                <a:gd name="T73" fmla="*/ 23885120 h 16364"/>
                <a:gd name="T74" fmla="*/ 8427100 w 15756"/>
                <a:gd name="T75" fmla="*/ 24692053 h 16364"/>
                <a:gd name="T76" fmla="*/ 8897105 w 15756"/>
                <a:gd name="T77" fmla="*/ 25659011 h 16364"/>
                <a:gd name="T78" fmla="*/ 9326059 w 15756"/>
                <a:gd name="T79" fmla="*/ 26317004 h 16364"/>
                <a:gd name="T80" fmla="*/ 9716446 w 15756"/>
                <a:gd name="T81" fmla="*/ 26665991 h 16364"/>
                <a:gd name="T82" fmla="*/ 10073435 w 15756"/>
                <a:gd name="T83" fmla="*/ 26677118 h 16364"/>
                <a:gd name="T84" fmla="*/ 10738710 w 15756"/>
                <a:gd name="T85" fmla="*/ 26063585 h 16364"/>
                <a:gd name="T86" fmla="*/ 11835422 w 15756"/>
                <a:gd name="T87" fmla="*/ 24752078 h 16364"/>
                <a:gd name="T88" fmla="*/ 14046841 w 15756"/>
                <a:gd name="T89" fmla="*/ 21804493 h 16364"/>
                <a:gd name="T90" fmla="*/ 18081869 w 15756"/>
                <a:gd name="T91" fmla="*/ 16358369 h 16364"/>
                <a:gd name="T92" fmla="*/ 22188813 w 15756"/>
                <a:gd name="T93" fmla="*/ 11225680 h 16364"/>
                <a:gd name="T94" fmla="*/ 25114307 w 15756"/>
                <a:gd name="T95" fmla="*/ 7822418 h 16364"/>
                <a:gd name="T96" fmla="*/ 27592863 w 15756"/>
                <a:gd name="T97" fmla="*/ 5159373 h 16364"/>
                <a:gd name="T98" fmla="*/ 29642457 w 15756"/>
                <a:gd name="T99" fmla="*/ 3174314 h 16364"/>
                <a:gd name="T100" fmla="*/ 30685246 w 15756"/>
                <a:gd name="T101" fmla="*/ 2322920 h 16364"/>
                <a:gd name="T102" fmla="*/ 31376165 w 15756"/>
                <a:gd name="T103" fmla="*/ 1907266 h 16364"/>
                <a:gd name="T104" fmla="*/ 33130448 w 15756"/>
                <a:gd name="T105" fmla="*/ 1240362 h 16364"/>
                <a:gd name="T106" fmla="*/ 35316169 w 15756"/>
                <a:gd name="T107" fmla="*/ 675768 h 16364"/>
                <a:gd name="T108" fmla="*/ 37828116 w 15756"/>
                <a:gd name="T109" fmla="*/ 248987 h 16364"/>
                <a:gd name="T110" fmla="*/ 40468485 w 15756"/>
                <a:gd name="T111" fmla="*/ 975863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56"/>
                <a:gd name="T169" fmla="*/ 0 h 16364"/>
                <a:gd name="T170" fmla="*/ 15756 w 15756"/>
                <a:gd name="T171" fmla="*/ 16364 h 163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bg1"/>
            </a:solidFill>
            <a:ln w="3175">
              <a:noFill/>
              <a:prstDash val="solid"/>
              <a:round/>
              <a:headEnd/>
              <a:tailEnd/>
            </a:ln>
          </p:spPr>
          <p:txBody>
            <a:bodyPr/>
            <a:lstStyle/>
            <a:p>
              <a:endParaRPr lang="en-GB" sz="1600"/>
            </a:p>
          </p:txBody>
        </p:sp>
      </p:grpSp>
      <p:sp>
        <p:nvSpPr>
          <p:cNvPr id="47" name="TextBox 46"/>
          <p:cNvSpPr txBox="1">
            <a:spLocks noChangeArrowheads="1"/>
          </p:cNvSpPr>
          <p:nvPr/>
        </p:nvSpPr>
        <p:spPr bwMode="auto">
          <a:xfrm>
            <a:off x="4716016" y="4188447"/>
            <a:ext cx="2304256" cy="615551"/>
          </a:xfrm>
          <a:prstGeom prst="rect">
            <a:avLst/>
          </a:prstGeom>
          <a:noFill/>
          <a:ln w="9525">
            <a:noFill/>
            <a:miter lim="800000"/>
            <a:headEnd/>
            <a:tailEnd/>
          </a:ln>
        </p:spPr>
        <p:txBody>
          <a:bodyPr wrap="square" lIns="121917" tIns="60959" rIns="121917" bIns="60959">
            <a:spAutoFit/>
          </a:bodyPr>
          <a:lstStyle/>
          <a:p>
            <a:pPr defTabSz="912813"/>
            <a:r>
              <a:rPr lang="zh-CN" altLang="en-US" sz="1600" dirty="0" smtClean="0">
                <a:solidFill>
                  <a:srgbClr val="C00000"/>
                </a:solidFill>
                <a:latin typeface="楷体" pitchFamily="49" charset="-122"/>
                <a:ea typeface="楷体" pitchFamily="49" charset="-122"/>
                <a:cs typeface="方正兰亭准黑_GBK"/>
              </a:rPr>
              <a:t>维持标准改为以合法合规和基本财务要求为主</a:t>
            </a:r>
            <a:endParaRPr lang="zh-CN" altLang="en-US" sz="1600" dirty="0">
              <a:solidFill>
                <a:srgbClr val="C00000"/>
              </a:solidFill>
              <a:latin typeface="楷体" pitchFamily="49" charset="-122"/>
              <a:ea typeface="楷体" pitchFamily="49" charset="-122"/>
              <a:cs typeface="方正兰亭准黑_GBK"/>
            </a:endParaRPr>
          </a:p>
        </p:txBody>
      </p:sp>
      <p:grpSp>
        <p:nvGrpSpPr>
          <p:cNvPr id="28" name="Group 56"/>
          <p:cNvGrpSpPr/>
          <p:nvPr/>
        </p:nvGrpSpPr>
        <p:grpSpPr>
          <a:xfrm>
            <a:off x="4503554" y="4272661"/>
            <a:ext cx="284470" cy="282793"/>
            <a:chOff x="4234277" y="4581723"/>
            <a:chExt cx="612775" cy="612775"/>
          </a:xfrm>
        </p:grpSpPr>
        <p:sp>
          <p:nvSpPr>
            <p:cNvPr id="49" name="Oval 57"/>
            <p:cNvSpPr/>
            <p:nvPr/>
          </p:nvSpPr>
          <p:spPr bwMode="ltGray">
            <a:xfrm>
              <a:off x="4234277" y="4581723"/>
              <a:ext cx="612775" cy="612775"/>
            </a:xfrm>
            <a:prstGeom prst="ellipse">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smtClean="0">
                <a:solidFill>
                  <a:schemeClr val="bg1"/>
                </a:solidFill>
                <a:latin typeface="Georgia" pitchFamily="18" charset="0"/>
              </a:endParaRPr>
            </a:p>
          </p:txBody>
        </p:sp>
        <p:sp>
          <p:nvSpPr>
            <p:cNvPr id="50" name="Freeform 192"/>
            <p:cNvSpPr>
              <a:spLocks/>
            </p:cNvSpPr>
            <p:nvPr/>
          </p:nvSpPr>
          <p:spPr bwMode="auto">
            <a:xfrm>
              <a:off x="4371465" y="4731389"/>
              <a:ext cx="336732" cy="325352"/>
            </a:xfrm>
            <a:custGeom>
              <a:avLst/>
              <a:gdLst>
                <a:gd name="T0" fmla="*/ 36952266 w 15756"/>
                <a:gd name="T1" fmla="*/ 4412460 h 16364"/>
                <a:gd name="T2" fmla="*/ 33094465 w 15756"/>
                <a:gd name="T3" fmla="*/ 8349246 h 16364"/>
                <a:gd name="T4" fmla="*/ 29403603 w 15756"/>
                <a:gd name="T5" fmla="*/ 12294895 h 16364"/>
                <a:gd name="T6" fmla="*/ 25879675 w 15756"/>
                <a:gd name="T7" fmla="*/ 16253889 h 16364"/>
                <a:gd name="T8" fmla="*/ 22548437 w 15756"/>
                <a:gd name="T9" fmla="*/ 20192890 h 16364"/>
                <a:gd name="T10" fmla="*/ 19448299 w 15756"/>
                <a:gd name="T11" fmla="*/ 24065177 h 16364"/>
                <a:gd name="T12" fmla="*/ 16587067 w 15756"/>
                <a:gd name="T13" fmla="*/ 27870804 h 16364"/>
                <a:gd name="T14" fmla="*/ 13959519 w 15756"/>
                <a:gd name="T15" fmla="*/ 31611926 h 16364"/>
                <a:gd name="T16" fmla="*/ 12793423 w 15756"/>
                <a:gd name="T17" fmla="*/ 33425839 h 16364"/>
                <a:gd name="T18" fmla="*/ 11807142 w 15756"/>
                <a:gd name="T19" fmla="*/ 34721787 h 16364"/>
                <a:gd name="T20" fmla="*/ 10594880 w 15756"/>
                <a:gd name="T21" fmla="*/ 35610946 h 16364"/>
                <a:gd name="T22" fmla="*/ 9118019 w 15756"/>
                <a:gd name="T23" fmla="*/ 36160028 h 16364"/>
                <a:gd name="T24" fmla="*/ 7376608 w 15756"/>
                <a:gd name="T25" fmla="*/ 36373418 h 16364"/>
                <a:gd name="T26" fmla="*/ 5825246 w 15756"/>
                <a:gd name="T27" fmla="*/ 36322263 h 16364"/>
                <a:gd name="T28" fmla="*/ 4903176 w 15756"/>
                <a:gd name="T29" fmla="*/ 36148901 h 16364"/>
                <a:gd name="T30" fmla="*/ 4592407 w 15756"/>
                <a:gd name="T31" fmla="*/ 35995529 h 16364"/>
                <a:gd name="T32" fmla="*/ 4245656 w 15756"/>
                <a:gd name="T33" fmla="*/ 35710993 h 16364"/>
                <a:gd name="T34" fmla="*/ 3624067 w 15756"/>
                <a:gd name="T35" fmla="*/ 34890718 h 16364"/>
                <a:gd name="T36" fmla="*/ 2925445 w 15756"/>
                <a:gd name="T37" fmla="*/ 33623671 h 16364"/>
                <a:gd name="T38" fmla="*/ 2267924 w 15756"/>
                <a:gd name="T39" fmla="*/ 32243233 h 16364"/>
                <a:gd name="T40" fmla="*/ 1451167 w 15756"/>
                <a:gd name="T41" fmla="*/ 30198202 h 16364"/>
                <a:gd name="T42" fmla="*/ 493166 w 15756"/>
                <a:gd name="T43" fmla="*/ 27192820 h 16364"/>
                <a:gd name="T44" fmla="*/ 82203 w 15756"/>
                <a:gd name="T45" fmla="*/ 25376691 h 16364"/>
                <a:gd name="T46" fmla="*/ 0 w 15756"/>
                <a:gd name="T47" fmla="*/ 24569799 h 16364"/>
                <a:gd name="T48" fmla="*/ 53923 w 15756"/>
                <a:gd name="T49" fmla="*/ 23925149 h 16364"/>
                <a:gd name="T50" fmla="*/ 241439 w 15756"/>
                <a:gd name="T51" fmla="*/ 23427222 h 16364"/>
                <a:gd name="T52" fmla="*/ 626707 w 15756"/>
                <a:gd name="T53" fmla="*/ 22998178 h 16364"/>
                <a:gd name="T54" fmla="*/ 1294516 w 15756"/>
                <a:gd name="T55" fmla="*/ 22513594 h 16364"/>
                <a:gd name="T56" fmla="*/ 2388644 w 15756"/>
                <a:gd name="T57" fmla="*/ 21926747 h 16364"/>
                <a:gd name="T58" fmla="*/ 3639474 w 15756"/>
                <a:gd name="T59" fmla="*/ 21437731 h 16364"/>
                <a:gd name="T60" fmla="*/ 4890304 w 15756"/>
                <a:gd name="T61" fmla="*/ 21102039 h 16364"/>
                <a:gd name="T62" fmla="*/ 5945965 w 15756"/>
                <a:gd name="T63" fmla="*/ 20973138 h 16364"/>
                <a:gd name="T64" fmla="*/ 6415970 w 15756"/>
                <a:gd name="T65" fmla="*/ 21093176 h 16364"/>
                <a:gd name="T66" fmla="*/ 6857748 w 15756"/>
                <a:gd name="T67" fmla="*/ 21533299 h 16364"/>
                <a:gd name="T68" fmla="*/ 7343210 w 15756"/>
                <a:gd name="T69" fmla="*/ 22295772 h 16364"/>
                <a:gd name="T70" fmla="*/ 7869723 w 15756"/>
                <a:gd name="T71" fmla="*/ 23378283 h 16364"/>
                <a:gd name="T72" fmla="*/ 8082933 w 15756"/>
                <a:gd name="T73" fmla="*/ 23885120 h 16364"/>
                <a:gd name="T74" fmla="*/ 8427100 w 15756"/>
                <a:gd name="T75" fmla="*/ 24692053 h 16364"/>
                <a:gd name="T76" fmla="*/ 8897105 w 15756"/>
                <a:gd name="T77" fmla="*/ 25659011 h 16364"/>
                <a:gd name="T78" fmla="*/ 9326059 w 15756"/>
                <a:gd name="T79" fmla="*/ 26317004 h 16364"/>
                <a:gd name="T80" fmla="*/ 9716446 w 15756"/>
                <a:gd name="T81" fmla="*/ 26665991 h 16364"/>
                <a:gd name="T82" fmla="*/ 10073435 w 15756"/>
                <a:gd name="T83" fmla="*/ 26677118 h 16364"/>
                <a:gd name="T84" fmla="*/ 10738710 w 15756"/>
                <a:gd name="T85" fmla="*/ 26063585 h 16364"/>
                <a:gd name="T86" fmla="*/ 11835422 w 15756"/>
                <a:gd name="T87" fmla="*/ 24752078 h 16364"/>
                <a:gd name="T88" fmla="*/ 14046841 w 15756"/>
                <a:gd name="T89" fmla="*/ 21804493 h 16364"/>
                <a:gd name="T90" fmla="*/ 18081869 w 15756"/>
                <a:gd name="T91" fmla="*/ 16358369 h 16364"/>
                <a:gd name="T92" fmla="*/ 22188813 w 15756"/>
                <a:gd name="T93" fmla="*/ 11225680 h 16364"/>
                <a:gd name="T94" fmla="*/ 25114307 w 15756"/>
                <a:gd name="T95" fmla="*/ 7822418 h 16364"/>
                <a:gd name="T96" fmla="*/ 27592863 w 15756"/>
                <a:gd name="T97" fmla="*/ 5159373 h 16364"/>
                <a:gd name="T98" fmla="*/ 29642457 w 15756"/>
                <a:gd name="T99" fmla="*/ 3174314 h 16364"/>
                <a:gd name="T100" fmla="*/ 30685246 w 15756"/>
                <a:gd name="T101" fmla="*/ 2322920 h 16364"/>
                <a:gd name="T102" fmla="*/ 31376165 w 15756"/>
                <a:gd name="T103" fmla="*/ 1907266 h 16364"/>
                <a:gd name="T104" fmla="*/ 33130448 w 15756"/>
                <a:gd name="T105" fmla="*/ 1240362 h 16364"/>
                <a:gd name="T106" fmla="*/ 35316169 w 15756"/>
                <a:gd name="T107" fmla="*/ 675768 h 16364"/>
                <a:gd name="T108" fmla="*/ 37828116 w 15756"/>
                <a:gd name="T109" fmla="*/ 248987 h 16364"/>
                <a:gd name="T110" fmla="*/ 40468485 w 15756"/>
                <a:gd name="T111" fmla="*/ 975863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56"/>
                <a:gd name="T169" fmla="*/ 0 h 16364"/>
                <a:gd name="T170" fmla="*/ 15756 w 15756"/>
                <a:gd name="T171" fmla="*/ 16364 h 163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bg1"/>
            </a:solidFill>
            <a:ln w="3175">
              <a:noFill/>
              <a:prstDash val="solid"/>
              <a:round/>
              <a:headEnd/>
              <a:tailEnd/>
            </a:ln>
          </p:spPr>
          <p:txBody>
            <a:bodyPr/>
            <a:lstStyle/>
            <a:p>
              <a:endParaRPr lang="en-GB" sz="1600"/>
            </a:p>
          </p:txBody>
        </p:sp>
      </p:grpSp>
      <p:sp>
        <p:nvSpPr>
          <p:cNvPr id="51" name="灯片编号占位符 1"/>
          <p:cNvSpPr>
            <a:spLocks noGrp="1"/>
          </p:cNvSpPr>
          <p:nvPr>
            <p:ph type="sldNum" sz="quarter" idx="12"/>
          </p:nvPr>
        </p:nvSpPr>
        <p:spPr>
          <a:xfrm>
            <a:off x="3518520" y="4876006"/>
            <a:ext cx="2133600" cy="357188"/>
          </a:xfrm>
        </p:spPr>
        <p:txBody>
          <a:bodyPr/>
          <a:lstStyle/>
          <a:p>
            <a:pPr algn="ctr">
              <a:defRPr/>
            </a:pPr>
            <a:fld id="{ECEAD1FB-0249-4071-B000-5D78FC0B32AF}" type="slidenum">
              <a:rPr lang="en-US" altLang="zh-CN" sz="1000" smtClean="0">
                <a:solidFill>
                  <a:schemeClr val="bg2"/>
                </a:solidFill>
              </a:rPr>
              <a:pPr algn="ctr">
                <a:defRPr/>
              </a:pPr>
              <a:t>9</a:t>
            </a:fld>
            <a:endParaRPr lang="en-US" altLang="zh-CN" sz="1000" dirty="0">
              <a:solidFill>
                <a:schemeClr val="bg2"/>
              </a:solidFill>
            </a:endParaRPr>
          </a:p>
        </p:txBody>
      </p:sp>
      <p:sp>
        <p:nvSpPr>
          <p:cNvPr id="52" name="Rectangle 2"/>
          <p:cNvSpPr/>
          <p:nvPr/>
        </p:nvSpPr>
        <p:spPr bwMode="auto">
          <a:xfrm>
            <a:off x="251520" y="2571750"/>
            <a:ext cx="281232" cy="1080120"/>
          </a:xfrm>
          <a:prstGeom prst="rect">
            <a:avLst/>
          </a:prstGeom>
          <a:solidFill>
            <a:schemeClr val="accent5"/>
          </a:solidFill>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600" dirty="0" smtClean="0">
                <a:solidFill>
                  <a:schemeClr val="tx1"/>
                </a:solidFill>
                <a:latin typeface="楷体" panose="02010609060101010101" pitchFamily="49" charset="-122"/>
                <a:ea typeface="楷体" panose="02010609060101010101" pitchFamily="49" charset="-122"/>
              </a:rPr>
              <a:t>分层改革</a:t>
            </a:r>
            <a:endParaRPr kumimoji="0" 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p:txBody>
      </p:sp>
      <p:sp>
        <p:nvSpPr>
          <p:cNvPr id="46" name="Rectangle 5"/>
          <p:cNvSpPr>
            <a:spLocks noChangeArrowheads="1"/>
          </p:cNvSpPr>
          <p:nvPr/>
        </p:nvSpPr>
        <p:spPr bwMode="auto">
          <a:xfrm>
            <a:off x="676275" y="141685"/>
            <a:ext cx="8432800" cy="400050"/>
          </a:xfrm>
          <a:prstGeom prst="rect">
            <a:avLst/>
          </a:prstGeom>
          <a:noFill/>
          <a:ln w="9525">
            <a:noFill/>
            <a:miter lim="800000"/>
            <a:headEnd/>
            <a:tailEnd/>
          </a:ln>
        </p:spPr>
        <p:txBody>
          <a:bodyPr anchor="b"/>
          <a:lstStyle/>
          <a:p>
            <a:r>
              <a:rPr lang="en-US" altLang="zh-CN" sz="2600" b="1" dirty="0" smtClean="0">
                <a:solidFill>
                  <a:schemeClr val="bg1"/>
                </a:solidFill>
                <a:latin typeface="微软雅黑" pitchFamily="34" charset="-122"/>
                <a:ea typeface="微软雅黑" pitchFamily="34" charset="-122"/>
              </a:rPr>
              <a:t> 2.3 </a:t>
            </a:r>
            <a:r>
              <a:rPr lang="zh-CN" altLang="en-US" sz="2600" b="1" dirty="0" smtClean="0">
                <a:solidFill>
                  <a:schemeClr val="bg1"/>
                </a:solidFill>
                <a:latin typeface="微软雅黑" pitchFamily="34" charset="-122"/>
                <a:ea typeface="微软雅黑" pitchFamily="34" charset="-122"/>
              </a:rPr>
              <a:t>市场运行</a:t>
            </a:r>
            <a:endParaRPr lang="en-GB" altLang="en-GB" sz="2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0122831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自定义 1">
      <a:dk1>
        <a:srgbClr val="000000"/>
      </a:dk1>
      <a:lt1>
        <a:srgbClr val="FFFFFF"/>
      </a:lt1>
      <a:dk2>
        <a:srgbClr val="000000"/>
      </a:dk2>
      <a:lt2>
        <a:srgbClr val="808080"/>
      </a:lt2>
      <a:accent1>
        <a:srgbClr val="4F81BD"/>
      </a:accent1>
      <a:accent2>
        <a:srgbClr val="C0504D"/>
      </a:accent2>
      <a:accent3>
        <a:srgbClr val="9BBB59"/>
      </a:accent3>
      <a:accent4>
        <a:srgbClr val="8064A2"/>
      </a:accent4>
      <a:accent5>
        <a:srgbClr val="DAEDEF"/>
      </a:accent5>
      <a:accent6>
        <a:srgbClr val="2D2D8A"/>
      </a:accent6>
      <a:hlink>
        <a:srgbClr val="002060"/>
      </a:hlink>
      <a:folHlink>
        <a:srgbClr val="0099FF"/>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24447</TotalTime>
  <Words>3701</Words>
  <Application>Microsoft Office PowerPoint</Application>
  <PresentationFormat>全屏显示(16:9)</PresentationFormat>
  <Paragraphs>895</Paragraphs>
  <Slides>41</Slides>
  <Notes>30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Rhea Ding</dc:creator>
  <cp:lastModifiedBy>CN=丁蕊/OU=信息服务部/OU=北京分公司/O=ChinaClear</cp:lastModifiedBy>
  <cp:revision>1436</cp:revision>
  <dcterms:created xsi:type="dcterms:W3CDTF">2013-06-04T04:34:57Z</dcterms:created>
  <dcterms:modified xsi:type="dcterms:W3CDTF">2019-05-09T06:44:28Z</dcterms:modified>
</cp:coreProperties>
</file>