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diagrams/quickStyle4.xml" ContentType="application/vnd.openxmlformats-officedocument.drawingml.diagramStyle+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9.xml" ContentType="application/vnd.openxmlformats-officedocument.presentationml.notesSlide+xml"/>
  <Override PartName="/ppt/diagrams/layout3.xml" ContentType="application/vnd.openxmlformats-officedocument.drawingml.diagramLayout+xml"/>
  <Override PartName="/ppt/diagrams/data4.xml" ContentType="application/vnd.openxmlformats-officedocument.drawingml.diagramData+xml"/>
  <Override PartName="/ppt/notesSlides/notesSlide12.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notesSlides/notesSlide10.xml" ContentType="application/vnd.openxmlformats-officedocument.presentationml.notesSlide+xml"/>
  <Override PartName="/ppt/diagrams/data2.xml" ContentType="application/vnd.openxmlformats-officedocument.drawingml.diagramData+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colors4.xml" ContentType="application/vnd.openxmlformats-officedocument.drawingml.diagramColor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diagrams/colors2.xml" ContentType="application/vnd.openxmlformats-officedocument.drawingml.diagramColors+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diagrams/layout4.xml" ContentType="application/vnd.openxmlformats-officedocument.drawingml.diagram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diagrams/layout2.xml" ContentType="application/vnd.openxmlformats-officedocument.drawingml.diagramLayout+xml"/>
  <Default Extension="gif" ContentType="image/gif"/>
  <Override PartName="/ppt/notesSlides/notesSlide11.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slides/slide8.xml" ContentType="application/vnd.openxmlformats-officedocument.presentationml.slide+xml"/>
  <Override PartName="/ppt/notesSlides/notesSlide4.xml" ContentType="application/vnd.openxmlformats-officedocument.presentationml.notesSlide+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Override PartName="/ppt/diagrams/drawing4.xml" ContentType="application/vnd.ms-office.drawingml.diagramDrawing+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384" r:id="rId2"/>
    <p:sldId id="443" r:id="rId3"/>
    <p:sldId id="432" r:id="rId4"/>
    <p:sldId id="389" r:id="rId5"/>
    <p:sldId id="399" r:id="rId6"/>
    <p:sldId id="400" r:id="rId7"/>
    <p:sldId id="398" r:id="rId8"/>
    <p:sldId id="356" r:id="rId9"/>
    <p:sldId id="435" r:id="rId10"/>
    <p:sldId id="415" r:id="rId11"/>
    <p:sldId id="446" r:id="rId12"/>
    <p:sldId id="359" r:id="rId13"/>
    <p:sldId id="365" r:id="rId14"/>
    <p:sldId id="370" r:id="rId15"/>
    <p:sldId id="371" r:id="rId16"/>
    <p:sldId id="410" r:id="rId17"/>
    <p:sldId id="411" r:id="rId18"/>
    <p:sldId id="383" r:id="rId19"/>
    <p:sldId id="420" r:id="rId20"/>
    <p:sldId id="422" r:id="rId21"/>
    <p:sldId id="426" r:id="rId22"/>
    <p:sldId id="423" r:id="rId23"/>
    <p:sldId id="361" r:id="rId24"/>
    <p:sldId id="372" r:id="rId25"/>
    <p:sldId id="440" r:id="rId26"/>
    <p:sldId id="418" r:id="rId27"/>
    <p:sldId id="437" r:id="rId28"/>
    <p:sldId id="362" r:id="rId29"/>
    <p:sldId id="363" r:id="rId30"/>
    <p:sldId id="367" r:id="rId31"/>
    <p:sldId id="364" r:id="rId32"/>
    <p:sldId id="428" r:id="rId33"/>
    <p:sldId id="427" r:id="rId34"/>
    <p:sldId id="447" r:id="rId35"/>
    <p:sldId id="350" r:id="rId36"/>
    <p:sldId id="351" r:id="rId37"/>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536372" algn="l" rtl="0" fontAlgn="base">
      <a:spcBef>
        <a:spcPct val="0"/>
      </a:spcBef>
      <a:spcAft>
        <a:spcPct val="0"/>
      </a:spcAft>
      <a:defRPr kern="1200">
        <a:solidFill>
          <a:schemeClr val="tx1"/>
        </a:solidFill>
        <a:latin typeface="Arial" pitchFamily="34" charset="0"/>
        <a:ea typeface="宋体" pitchFamily="2" charset="-122"/>
        <a:cs typeface="+mn-cs"/>
      </a:defRPr>
    </a:lvl2pPr>
    <a:lvl3pPr marL="1072744" algn="l" rtl="0" fontAlgn="base">
      <a:spcBef>
        <a:spcPct val="0"/>
      </a:spcBef>
      <a:spcAft>
        <a:spcPct val="0"/>
      </a:spcAft>
      <a:defRPr kern="1200">
        <a:solidFill>
          <a:schemeClr val="tx1"/>
        </a:solidFill>
        <a:latin typeface="Arial" pitchFamily="34" charset="0"/>
        <a:ea typeface="宋体" pitchFamily="2" charset="-122"/>
        <a:cs typeface="+mn-cs"/>
      </a:defRPr>
    </a:lvl3pPr>
    <a:lvl4pPr marL="1609115" algn="l" rtl="0" fontAlgn="base">
      <a:spcBef>
        <a:spcPct val="0"/>
      </a:spcBef>
      <a:spcAft>
        <a:spcPct val="0"/>
      </a:spcAft>
      <a:defRPr kern="1200">
        <a:solidFill>
          <a:schemeClr val="tx1"/>
        </a:solidFill>
        <a:latin typeface="Arial" pitchFamily="34" charset="0"/>
        <a:ea typeface="宋体" pitchFamily="2" charset="-122"/>
        <a:cs typeface="+mn-cs"/>
      </a:defRPr>
    </a:lvl4pPr>
    <a:lvl5pPr marL="2145487" algn="l" rtl="0" fontAlgn="base">
      <a:spcBef>
        <a:spcPct val="0"/>
      </a:spcBef>
      <a:spcAft>
        <a:spcPct val="0"/>
      </a:spcAft>
      <a:defRPr kern="1200">
        <a:solidFill>
          <a:schemeClr val="tx1"/>
        </a:solidFill>
        <a:latin typeface="Arial" pitchFamily="34" charset="0"/>
        <a:ea typeface="宋体" pitchFamily="2" charset="-122"/>
        <a:cs typeface="+mn-cs"/>
      </a:defRPr>
    </a:lvl5pPr>
    <a:lvl6pPr marL="2681859" algn="l" defTabSz="1072744" rtl="0" eaLnBrk="1" latinLnBrk="0" hangingPunct="1">
      <a:defRPr kern="1200">
        <a:solidFill>
          <a:schemeClr val="tx1"/>
        </a:solidFill>
        <a:latin typeface="Arial" pitchFamily="34" charset="0"/>
        <a:ea typeface="宋体" pitchFamily="2" charset="-122"/>
        <a:cs typeface="+mn-cs"/>
      </a:defRPr>
    </a:lvl6pPr>
    <a:lvl7pPr marL="3218231" algn="l" defTabSz="1072744" rtl="0" eaLnBrk="1" latinLnBrk="0" hangingPunct="1">
      <a:defRPr kern="1200">
        <a:solidFill>
          <a:schemeClr val="tx1"/>
        </a:solidFill>
        <a:latin typeface="Arial" pitchFamily="34" charset="0"/>
        <a:ea typeface="宋体" pitchFamily="2" charset="-122"/>
        <a:cs typeface="+mn-cs"/>
      </a:defRPr>
    </a:lvl7pPr>
    <a:lvl8pPr marL="3754602" algn="l" defTabSz="1072744" rtl="0" eaLnBrk="1" latinLnBrk="0" hangingPunct="1">
      <a:defRPr kern="1200">
        <a:solidFill>
          <a:schemeClr val="tx1"/>
        </a:solidFill>
        <a:latin typeface="Arial" pitchFamily="34" charset="0"/>
        <a:ea typeface="宋体" pitchFamily="2" charset="-122"/>
        <a:cs typeface="+mn-cs"/>
      </a:defRPr>
    </a:lvl8pPr>
    <a:lvl9pPr marL="4290974" algn="l" defTabSz="1072744"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00"/>
    <a:srgbClr val="FF6600"/>
    <a:srgbClr val="FF5050"/>
    <a:srgbClr val="FF9933"/>
    <a:srgbClr val="FFFFFF"/>
    <a:srgbClr val="FF9900"/>
    <a:srgbClr val="990000"/>
    <a:srgbClr val="3333FF"/>
    <a:srgbClr val="00CC00"/>
    <a:srgbClr val="FF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20882" autoAdjust="0"/>
    <p:restoredTop sz="87170" autoAdjust="0"/>
  </p:normalViewPr>
  <p:slideViewPr>
    <p:cSldViewPr>
      <p:cViewPr varScale="1">
        <p:scale>
          <a:sx n="99" d="100"/>
          <a:sy n="99" d="100"/>
        </p:scale>
        <p:origin x="-1344"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iagrams/_rels/data2.xml.rels><?xml version="1.0" encoding="UTF-8" standalone="yes"?>
<Relationships xmlns="http://schemas.openxmlformats.org/package/2006/relationships"><Relationship Id="rId1" Type="http://schemas.openxmlformats.org/officeDocument/2006/relationships/image" Target="../media/image20.jpeg"/></Relationships>
</file>

<file path=ppt/diagrams/_rels/data3.xml.rels><?xml version="1.0" encoding="UTF-8" standalone="yes"?>
<Relationships xmlns="http://schemas.openxmlformats.org/package/2006/relationships"><Relationship Id="rId1" Type="http://schemas.openxmlformats.org/officeDocument/2006/relationships/image" Target="../media/image20.jpeg"/></Relationships>
</file>

<file path=ppt/diagrams/_rels/data4.xml.rels><?xml version="1.0" encoding="UTF-8" standalone="yes"?>
<Relationships xmlns="http://schemas.openxmlformats.org/package/2006/relationships"><Relationship Id="rId1" Type="http://schemas.openxmlformats.org/officeDocument/2006/relationships/image" Target="../media/image20.jpeg"/></Relationships>
</file>

<file path=ppt/diagrams/_rels/drawing2.xml.rels><?xml version="1.0" encoding="UTF-8" standalone="yes"?>
<Relationships xmlns="http://schemas.openxmlformats.org/package/2006/relationships"><Relationship Id="rId1" Type="http://schemas.openxmlformats.org/officeDocument/2006/relationships/image" Target="../media/image201.jpeg"/></Relationships>
</file>

<file path=ppt/diagrams/_rels/drawing3.xml.rels><?xml version="1.0" encoding="UTF-8" standalone="yes"?>
<Relationships xmlns="http://schemas.openxmlformats.org/package/2006/relationships"><Relationship Id="rId1" Type="http://schemas.openxmlformats.org/officeDocument/2006/relationships/image" Target="../media/image201.jpeg"/></Relationships>
</file>

<file path=ppt/diagrams/_rels/drawing4.xml.rels><?xml version="1.0" encoding="UTF-8" standalone="yes"?>
<Relationships xmlns="http://schemas.openxmlformats.org/package/2006/relationships"><Relationship Id="rId1" Type="http://schemas.openxmlformats.org/officeDocument/2006/relationships/image" Target="../media/image201.jpeg"/></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63D1CDD-B4AA-48DD-9E39-D9CEDCE94FFB}" type="doc">
      <dgm:prSet loTypeId="urn:microsoft.com/office/officeart/2005/8/layout/hProcess4" loCatId="process" qsTypeId="urn:microsoft.com/office/officeart/2005/8/quickstyle/simple1" qsCatId="simple" csTypeId="urn:microsoft.com/office/officeart/2005/8/colors/accent2_2" csCatId="accent2" phldr="1"/>
      <dgm:spPr/>
      <dgm:t>
        <a:bodyPr/>
        <a:lstStyle/>
        <a:p>
          <a:endParaRPr lang="zh-CN" altLang="en-US"/>
        </a:p>
      </dgm:t>
    </dgm:pt>
    <dgm:pt modelId="{1957F03D-6F30-4F70-B85B-2DE82AC116F4}">
      <dgm:prSet phldrT="[文本]"/>
      <dgm:spPr/>
      <dgm:t>
        <a:bodyPr/>
        <a:lstStyle/>
        <a:p>
          <a:r>
            <a:rPr lang="zh-CN" altLang="en-US" dirty="0">
              <a:latin typeface="微软雅黑" pitchFamily="34" charset="-122"/>
              <a:ea typeface="微软雅黑" pitchFamily="34" charset="-122"/>
            </a:rPr>
            <a:t>查询时间</a:t>
          </a:r>
        </a:p>
      </dgm:t>
    </dgm:pt>
    <dgm:pt modelId="{5DC03BDC-7F3E-4576-9CD5-623CD1D16193}" type="parTrans" cxnId="{703EE97D-FDBD-4663-9780-9DAB2EF2AFA7}">
      <dgm:prSet/>
      <dgm:spPr/>
      <dgm:t>
        <a:bodyPr/>
        <a:lstStyle/>
        <a:p>
          <a:endParaRPr lang="zh-CN" altLang="en-US">
            <a:latin typeface="微软雅黑" pitchFamily="34" charset="-122"/>
            <a:ea typeface="微软雅黑" pitchFamily="34" charset="-122"/>
          </a:endParaRPr>
        </a:p>
      </dgm:t>
    </dgm:pt>
    <dgm:pt modelId="{3C310D59-7FB0-4F1A-AACC-5512BE5D193F}" type="sibTrans" cxnId="{703EE97D-FDBD-4663-9780-9DAB2EF2AFA7}">
      <dgm:prSet/>
      <dgm:spPr/>
      <dgm:t>
        <a:bodyPr/>
        <a:lstStyle/>
        <a:p>
          <a:endParaRPr lang="zh-CN" altLang="en-US">
            <a:latin typeface="微软雅黑" pitchFamily="34" charset="-122"/>
            <a:ea typeface="微软雅黑" pitchFamily="34" charset="-122"/>
          </a:endParaRPr>
        </a:p>
      </dgm:t>
    </dgm:pt>
    <dgm:pt modelId="{FF24EB83-4E92-4788-BA77-5B71F9053991}">
      <dgm:prSet phldrT="[文本]" custT="1"/>
      <dgm:spPr/>
      <dgm:t>
        <a:bodyPr anchor="ctr" anchorCtr="0"/>
        <a:lstStyle/>
        <a:p>
          <a:r>
            <a:rPr lang="zh-CN" altLang="en-US" sz="1600" dirty="0">
              <a:latin typeface="微软雅黑" pitchFamily="34" charset="-122"/>
              <a:ea typeface="微软雅黑" pitchFamily="34" charset="-122"/>
            </a:rPr>
            <a:t>每日数据都可查询</a:t>
          </a:r>
        </a:p>
      </dgm:t>
    </dgm:pt>
    <dgm:pt modelId="{44575F77-2AFF-4969-B405-1500443ABD1A}" type="parTrans" cxnId="{C2CE5E82-B75E-438D-9D26-834ED63939C2}">
      <dgm:prSet/>
      <dgm:spPr/>
      <dgm:t>
        <a:bodyPr/>
        <a:lstStyle/>
        <a:p>
          <a:endParaRPr lang="zh-CN" altLang="en-US">
            <a:latin typeface="微软雅黑" pitchFamily="34" charset="-122"/>
            <a:ea typeface="微软雅黑" pitchFamily="34" charset="-122"/>
          </a:endParaRPr>
        </a:p>
      </dgm:t>
    </dgm:pt>
    <dgm:pt modelId="{B947FE65-ADCF-45DA-83BC-6AD25FCE8363}" type="sibTrans" cxnId="{C2CE5E82-B75E-438D-9D26-834ED63939C2}">
      <dgm:prSet/>
      <dgm:spPr/>
      <dgm:t>
        <a:bodyPr/>
        <a:lstStyle/>
        <a:p>
          <a:endParaRPr lang="zh-CN" altLang="en-US">
            <a:latin typeface="微软雅黑" pitchFamily="34" charset="-122"/>
            <a:ea typeface="微软雅黑" pitchFamily="34" charset="-122"/>
          </a:endParaRPr>
        </a:p>
      </dgm:t>
    </dgm:pt>
    <dgm:pt modelId="{2CDCC176-5DD4-429D-A567-DAB9BE6633A6}">
      <dgm:prSet phldrT="[文本]"/>
      <dgm:spPr/>
      <dgm:t>
        <a:bodyPr/>
        <a:lstStyle/>
        <a:p>
          <a:r>
            <a:rPr lang="zh-CN" altLang="en-US" dirty="0">
              <a:latin typeface="微软雅黑" pitchFamily="34" charset="-122"/>
              <a:ea typeface="微软雅黑" pitchFamily="34" charset="-122"/>
            </a:rPr>
            <a:t>查询类型</a:t>
          </a:r>
        </a:p>
      </dgm:t>
    </dgm:pt>
    <dgm:pt modelId="{1B8293B5-F21F-4DBC-8428-64ADD8AEDEB7}" type="parTrans" cxnId="{F5F7AFA0-79B0-49FC-B626-124D6DBD4F78}">
      <dgm:prSet/>
      <dgm:spPr/>
      <dgm:t>
        <a:bodyPr/>
        <a:lstStyle/>
        <a:p>
          <a:endParaRPr lang="zh-CN" altLang="en-US">
            <a:latin typeface="微软雅黑" pitchFamily="34" charset="-122"/>
            <a:ea typeface="微软雅黑" pitchFamily="34" charset="-122"/>
          </a:endParaRPr>
        </a:p>
      </dgm:t>
    </dgm:pt>
    <dgm:pt modelId="{A851C450-06A2-4F77-A1BE-1027C8287619}" type="sibTrans" cxnId="{F5F7AFA0-79B0-49FC-B626-124D6DBD4F78}">
      <dgm:prSet/>
      <dgm:spPr/>
      <dgm:t>
        <a:bodyPr/>
        <a:lstStyle/>
        <a:p>
          <a:endParaRPr lang="zh-CN" altLang="en-US">
            <a:latin typeface="微软雅黑" pitchFamily="34" charset="-122"/>
            <a:ea typeface="微软雅黑" pitchFamily="34" charset="-122"/>
          </a:endParaRPr>
        </a:p>
      </dgm:t>
    </dgm:pt>
    <dgm:pt modelId="{CA8B83DA-CD52-4360-B693-FB83652D0350}">
      <dgm:prSet phldrT="[文本]"/>
      <dgm:spPr/>
      <dgm:t>
        <a:bodyPr/>
        <a:lstStyle/>
        <a:p>
          <a:r>
            <a:rPr lang="zh-CN" altLang="en-US" dirty="0">
              <a:latin typeface="微软雅黑" pitchFamily="34" charset="-122"/>
              <a:ea typeface="微软雅黑" pitchFamily="34" charset="-122"/>
            </a:rPr>
            <a:t>按股份性质</a:t>
          </a:r>
        </a:p>
      </dgm:t>
    </dgm:pt>
    <dgm:pt modelId="{BDB53E04-F70E-4976-BF1E-F85900ACA0F4}" type="parTrans" cxnId="{D3F3AE52-3DE4-43E6-92C3-9FF4CEBFC9D0}">
      <dgm:prSet/>
      <dgm:spPr/>
      <dgm:t>
        <a:bodyPr/>
        <a:lstStyle/>
        <a:p>
          <a:endParaRPr lang="zh-CN" altLang="en-US">
            <a:latin typeface="微软雅黑" pitchFamily="34" charset="-122"/>
            <a:ea typeface="微软雅黑" pitchFamily="34" charset="-122"/>
          </a:endParaRPr>
        </a:p>
      </dgm:t>
    </dgm:pt>
    <dgm:pt modelId="{088F1382-2D14-4C58-9BDD-A325953C7181}" type="sibTrans" cxnId="{D3F3AE52-3DE4-43E6-92C3-9FF4CEBFC9D0}">
      <dgm:prSet/>
      <dgm:spPr/>
      <dgm:t>
        <a:bodyPr/>
        <a:lstStyle/>
        <a:p>
          <a:endParaRPr lang="zh-CN" altLang="en-US">
            <a:latin typeface="微软雅黑" pitchFamily="34" charset="-122"/>
            <a:ea typeface="微软雅黑" pitchFamily="34" charset="-122"/>
          </a:endParaRPr>
        </a:p>
      </dgm:t>
    </dgm:pt>
    <dgm:pt modelId="{07097823-4493-4FFC-9B76-637D545346FD}">
      <dgm:prSet phldrT="[文本]"/>
      <dgm:spPr/>
      <dgm:t>
        <a:bodyPr/>
        <a:lstStyle/>
        <a:p>
          <a:r>
            <a:rPr lang="zh-CN" altLang="en-US" dirty="0">
              <a:latin typeface="微软雅黑" pitchFamily="34" charset="-122"/>
              <a:ea typeface="微软雅黑" pitchFamily="34" charset="-122"/>
            </a:rPr>
            <a:t>按持有人类别</a:t>
          </a:r>
        </a:p>
      </dgm:t>
    </dgm:pt>
    <dgm:pt modelId="{8556DCD0-6BB5-41B5-8B16-AE0DF342B27E}" type="parTrans" cxnId="{05990A41-6DB0-46E2-A0D6-441BC4A63A72}">
      <dgm:prSet/>
      <dgm:spPr/>
      <dgm:t>
        <a:bodyPr/>
        <a:lstStyle/>
        <a:p>
          <a:endParaRPr lang="zh-CN" altLang="en-US">
            <a:latin typeface="微软雅黑" pitchFamily="34" charset="-122"/>
            <a:ea typeface="微软雅黑" pitchFamily="34" charset="-122"/>
          </a:endParaRPr>
        </a:p>
      </dgm:t>
    </dgm:pt>
    <dgm:pt modelId="{E84271B1-0F2B-45CC-84F0-D7D7DF65BB22}" type="sibTrans" cxnId="{05990A41-6DB0-46E2-A0D6-441BC4A63A72}">
      <dgm:prSet/>
      <dgm:spPr/>
      <dgm:t>
        <a:bodyPr/>
        <a:lstStyle/>
        <a:p>
          <a:endParaRPr lang="zh-CN" altLang="en-US">
            <a:latin typeface="微软雅黑" pitchFamily="34" charset="-122"/>
            <a:ea typeface="微软雅黑" pitchFamily="34" charset="-122"/>
          </a:endParaRPr>
        </a:p>
      </dgm:t>
    </dgm:pt>
    <dgm:pt modelId="{B3CD136C-CFB9-4E53-B924-833F2448F888}">
      <dgm:prSet phldrT="[文本]"/>
      <dgm:spPr/>
      <dgm:t>
        <a:bodyPr/>
        <a:lstStyle/>
        <a:p>
          <a:r>
            <a:rPr lang="zh-CN" altLang="en-US" dirty="0">
              <a:latin typeface="微软雅黑" pitchFamily="34" charset="-122"/>
              <a:ea typeface="微软雅黑" pitchFamily="34" charset="-122"/>
            </a:rPr>
            <a:t>用途</a:t>
          </a:r>
        </a:p>
      </dgm:t>
    </dgm:pt>
    <dgm:pt modelId="{52A15CC7-7DC4-49D8-B139-6A7E4C649CEE}" type="parTrans" cxnId="{CEA1EE37-2085-4B2D-9F4A-4C6D6A623D13}">
      <dgm:prSet/>
      <dgm:spPr/>
      <dgm:t>
        <a:bodyPr/>
        <a:lstStyle/>
        <a:p>
          <a:endParaRPr lang="zh-CN" altLang="en-US">
            <a:latin typeface="微软雅黑" pitchFamily="34" charset="-122"/>
            <a:ea typeface="微软雅黑" pitchFamily="34" charset="-122"/>
          </a:endParaRPr>
        </a:p>
      </dgm:t>
    </dgm:pt>
    <dgm:pt modelId="{7A9EA95C-751C-47BB-B282-6D9CCB0CBDF6}" type="sibTrans" cxnId="{CEA1EE37-2085-4B2D-9F4A-4C6D6A623D13}">
      <dgm:prSet/>
      <dgm:spPr/>
      <dgm:t>
        <a:bodyPr/>
        <a:lstStyle/>
        <a:p>
          <a:endParaRPr lang="zh-CN" altLang="en-US">
            <a:latin typeface="微软雅黑" pitchFamily="34" charset="-122"/>
            <a:ea typeface="微软雅黑" pitchFamily="34" charset="-122"/>
          </a:endParaRPr>
        </a:p>
      </dgm:t>
    </dgm:pt>
    <dgm:pt modelId="{4485C2C5-07F1-44B9-866C-D190F3841E9E}">
      <dgm:prSet phldrT="[文本]"/>
      <dgm:spPr/>
      <dgm:t>
        <a:bodyPr/>
        <a:lstStyle/>
        <a:p>
          <a:r>
            <a:rPr lang="zh-CN" altLang="en-US" dirty="0">
              <a:latin typeface="微软雅黑" pitchFamily="34" charset="-122"/>
              <a:ea typeface="微软雅黑" pitchFamily="34" charset="-122"/>
            </a:rPr>
            <a:t>办理工商变更</a:t>
          </a:r>
        </a:p>
      </dgm:t>
    </dgm:pt>
    <dgm:pt modelId="{D7415620-1965-468A-883E-16BA0A12E6CA}" type="parTrans" cxnId="{B02D4283-9747-47AF-A9F0-BD211DDDF1A4}">
      <dgm:prSet/>
      <dgm:spPr/>
      <dgm:t>
        <a:bodyPr/>
        <a:lstStyle/>
        <a:p>
          <a:endParaRPr lang="zh-CN" altLang="en-US">
            <a:latin typeface="微软雅黑" pitchFamily="34" charset="-122"/>
            <a:ea typeface="微软雅黑" pitchFamily="34" charset="-122"/>
          </a:endParaRPr>
        </a:p>
      </dgm:t>
    </dgm:pt>
    <dgm:pt modelId="{7C240432-EB96-4F06-9F17-94CE30E6B677}" type="sibTrans" cxnId="{B02D4283-9747-47AF-A9F0-BD211DDDF1A4}">
      <dgm:prSet/>
      <dgm:spPr/>
      <dgm:t>
        <a:bodyPr/>
        <a:lstStyle/>
        <a:p>
          <a:endParaRPr lang="zh-CN" altLang="en-US">
            <a:latin typeface="微软雅黑" pitchFamily="34" charset="-122"/>
            <a:ea typeface="微软雅黑" pitchFamily="34" charset="-122"/>
          </a:endParaRPr>
        </a:p>
      </dgm:t>
    </dgm:pt>
    <dgm:pt modelId="{BDDBDADE-0B2C-4D52-B0DD-9E449E30E603}">
      <dgm:prSet phldrT="[文本]"/>
      <dgm:spPr/>
      <dgm:t>
        <a:bodyPr/>
        <a:lstStyle/>
        <a:p>
          <a:r>
            <a:rPr lang="zh-CN" altLang="en-US" dirty="0">
              <a:latin typeface="微软雅黑" pitchFamily="34" charset="-122"/>
              <a:ea typeface="微软雅黑" pitchFamily="34" charset="-122"/>
            </a:rPr>
            <a:t>其他需要申报股本结构证明的情形</a:t>
          </a:r>
        </a:p>
      </dgm:t>
    </dgm:pt>
    <dgm:pt modelId="{78D84FDA-F628-40B9-A7C3-DB1B468316AC}" type="parTrans" cxnId="{040C6AE4-1A77-4E36-8E08-AC2B64589CEC}">
      <dgm:prSet/>
      <dgm:spPr/>
      <dgm:t>
        <a:bodyPr/>
        <a:lstStyle/>
        <a:p>
          <a:endParaRPr lang="zh-CN" altLang="en-US">
            <a:latin typeface="微软雅黑" pitchFamily="34" charset="-122"/>
            <a:ea typeface="微软雅黑" pitchFamily="34" charset="-122"/>
          </a:endParaRPr>
        </a:p>
      </dgm:t>
    </dgm:pt>
    <dgm:pt modelId="{23E76914-3793-424D-86ED-A844269032F5}" type="sibTrans" cxnId="{040C6AE4-1A77-4E36-8E08-AC2B64589CEC}">
      <dgm:prSet/>
      <dgm:spPr/>
      <dgm:t>
        <a:bodyPr/>
        <a:lstStyle/>
        <a:p>
          <a:endParaRPr lang="zh-CN" altLang="en-US">
            <a:latin typeface="微软雅黑" pitchFamily="34" charset="-122"/>
            <a:ea typeface="微软雅黑" pitchFamily="34" charset="-122"/>
          </a:endParaRPr>
        </a:p>
      </dgm:t>
    </dgm:pt>
    <dgm:pt modelId="{0D10432A-6C6C-416A-BC65-FBD6628AC0D0}" type="pres">
      <dgm:prSet presAssocID="{863D1CDD-B4AA-48DD-9E39-D9CEDCE94FFB}" presName="Name0" presStyleCnt="0">
        <dgm:presLayoutVars>
          <dgm:dir/>
          <dgm:animLvl val="lvl"/>
          <dgm:resizeHandles val="exact"/>
        </dgm:presLayoutVars>
      </dgm:prSet>
      <dgm:spPr/>
      <dgm:t>
        <a:bodyPr/>
        <a:lstStyle/>
        <a:p>
          <a:endParaRPr lang="zh-CN" altLang="en-US"/>
        </a:p>
      </dgm:t>
    </dgm:pt>
    <dgm:pt modelId="{BE5EC90C-7FD2-40D3-BE1D-2F10D38DF83A}" type="pres">
      <dgm:prSet presAssocID="{863D1CDD-B4AA-48DD-9E39-D9CEDCE94FFB}" presName="tSp" presStyleCnt="0"/>
      <dgm:spPr/>
    </dgm:pt>
    <dgm:pt modelId="{18EEF42C-A88C-4B3C-9257-A077BD51CE19}" type="pres">
      <dgm:prSet presAssocID="{863D1CDD-B4AA-48DD-9E39-D9CEDCE94FFB}" presName="bSp" presStyleCnt="0"/>
      <dgm:spPr/>
    </dgm:pt>
    <dgm:pt modelId="{40AD7F30-28CE-4185-A152-5ABC763ABF3A}" type="pres">
      <dgm:prSet presAssocID="{863D1CDD-B4AA-48DD-9E39-D9CEDCE94FFB}" presName="process" presStyleCnt="0"/>
      <dgm:spPr/>
    </dgm:pt>
    <dgm:pt modelId="{3CFCE242-A383-4381-A869-AEFBDB755048}" type="pres">
      <dgm:prSet presAssocID="{1957F03D-6F30-4F70-B85B-2DE82AC116F4}" presName="composite1" presStyleCnt="0"/>
      <dgm:spPr/>
    </dgm:pt>
    <dgm:pt modelId="{98367AFC-F556-452A-8921-BF894DED9961}" type="pres">
      <dgm:prSet presAssocID="{1957F03D-6F30-4F70-B85B-2DE82AC116F4}" presName="dummyNode1" presStyleLbl="node1" presStyleIdx="0" presStyleCnt="3"/>
      <dgm:spPr/>
    </dgm:pt>
    <dgm:pt modelId="{82472517-07FC-4853-9CF5-196F87EF4843}" type="pres">
      <dgm:prSet presAssocID="{1957F03D-6F30-4F70-B85B-2DE82AC116F4}" presName="childNode1" presStyleLbl="bgAcc1" presStyleIdx="0" presStyleCnt="3" custScaleX="107441">
        <dgm:presLayoutVars>
          <dgm:bulletEnabled val="1"/>
        </dgm:presLayoutVars>
      </dgm:prSet>
      <dgm:spPr/>
      <dgm:t>
        <a:bodyPr/>
        <a:lstStyle/>
        <a:p>
          <a:endParaRPr lang="zh-CN" altLang="en-US"/>
        </a:p>
      </dgm:t>
    </dgm:pt>
    <dgm:pt modelId="{238807EC-C2C5-4552-BAD7-D1837C077AF0}" type="pres">
      <dgm:prSet presAssocID="{1957F03D-6F30-4F70-B85B-2DE82AC116F4}" presName="childNode1tx" presStyleLbl="bgAcc1" presStyleIdx="0" presStyleCnt="3">
        <dgm:presLayoutVars>
          <dgm:bulletEnabled val="1"/>
        </dgm:presLayoutVars>
      </dgm:prSet>
      <dgm:spPr/>
      <dgm:t>
        <a:bodyPr/>
        <a:lstStyle/>
        <a:p>
          <a:endParaRPr lang="zh-CN" altLang="en-US"/>
        </a:p>
      </dgm:t>
    </dgm:pt>
    <dgm:pt modelId="{41C7F6B1-62AC-4E47-AE93-B296DE1999A7}" type="pres">
      <dgm:prSet presAssocID="{1957F03D-6F30-4F70-B85B-2DE82AC116F4}" presName="parentNode1" presStyleLbl="node1" presStyleIdx="0" presStyleCnt="3">
        <dgm:presLayoutVars>
          <dgm:chMax val="1"/>
          <dgm:bulletEnabled val="1"/>
        </dgm:presLayoutVars>
      </dgm:prSet>
      <dgm:spPr/>
      <dgm:t>
        <a:bodyPr/>
        <a:lstStyle/>
        <a:p>
          <a:endParaRPr lang="zh-CN" altLang="en-US"/>
        </a:p>
      </dgm:t>
    </dgm:pt>
    <dgm:pt modelId="{450AE96D-03FE-4EE8-96E8-48293953E01B}" type="pres">
      <dgm:prSet presAssocID="{1957F03D-6F30-4F70-B85B-2DE82AC116F4}" presName="connSite1" presStyleCnt="0"/>
      <dgm:spPr/>
    </dgm:pt>
    <dgm:pt modelId="{63D1F55B-0513-4FF3-A9EA-1EECCBCFDE67}" type="pres">
      <dgm:prSet presAssocID="{3C310D59-7FB0-4F1A-AACC-5512BE5D193F}" presName="Name9" presStyleLbl="sibTrans2D1" presStyleIdx="0" presStyleCnt="2"/>
      <dgm:spPr/>
      <dgm:t>
        <a:bodyPr/>
        <a:lstStyle/>
        <a:p>
          <a:endParaRPr lang="zh-CN" altLang="en-US"/>
        </a:p>
      </dgm:t>
    </dgm:pt>
    <dgm:pt modelId="{65B478B1-69B9-4BBF-841C-F85B6AC548A9}" type="pres">
      <dgm:prSet presAssocID="{2CDCC176-5DD4-429D-A567-DAB9BE6633A6}" presName="composite2" presStyleCnt="0"/>
      <dgm:spPr/>
    </dgm:pt>
    <dgm:pt modelId="{37C9CAD7-69A5-4C09-953F-98E6749DFE68}" type="pres">
      <dgm:prSet presAssocID="{2CDCC176-5DD4-429D-A567-DAB9BE6633A6}" presName="dummyNode2" presStyleLbl="node1" presStyleIdx="0" presStyleCnt="3"/>
      <dgm:spPr/>
    </dgm:pt>
    <dgm:pt modelId="{DBFFB789-14E6-4E05-BA90-869E7256549D}" type="pres">
      <dgm:prSet presAssocID="{2CDCC176-5DD4-429D-A567-DAB9BE6633A6}" presName="childNode2" presStyleLbl="bgAcc1" presStyleIdx="1" presStyleCnt="3">
        <dgm:presLayoutVars>
          <dgm:bulletEnabled val="1"/>
        </dgm:presLayoutVars>
      </dgm:prSet>
      <dgm:spPr/>
      <dgm:t>
        <a:bodyPr/>
        <a:lstStyle/>
        <a:p>
          <a:endParaRPr lang="zh-CN" altLang="en-US"/>
        </a:p>
      </dgm:t>
    </dgm:pt>
    <dgm:pt modelId="{FA9781E1-1FF9-4244-9D56-15CBEE615BF5}" type="pres">
      <dgm:prSet presAssocID="{2CDCC176-5DD4-429D-A567-DAB9BE6633A6}" presName="childNode2tx" presStyleLbl="bgAcc1" presStyleIdx="1" presStyleCnt="3">
        <dgm:presLayoutVars>
          <dgm:bulletEnabled val="1"/>
        </dgm:presLayoutVars>
      </dgm:prSet>
      <dgm:spPr/>
      <dgm:t>
        <a:bodyPr/>
        <a:lstStyle/>
        <a:p>
          <a:endParaRPr lang="zh-CN" altLang="en-US"/>
        </a:p>
      </dgm:t>
    </dgm:pt>
    <dgm:pt modelId="{EF7083A6-E96D-4744-B266-81F8DCDF4171}" type="pres">
      <dgm:prSet presAssocID="{2CDCC176-5DD4-429D-A567-DAB9BE6633A6}" presName="parentNode2" presStyleLbl="node1" presStyleIdx="1" presStyleCnt="3">
        <dgm:presLayoutVars>
          <dgm:chMax val="0"/>
          <dgm:bulletEnabled val="1"/>
        </dgm:presLayoutVars>
      </dgm:prSet>
      <dgm:spPr/>
      <dgm:t>
        <a:bodyPr/>
        <a:lstStyle/>
        <a:p>
          <a:endParaRPr lang="zh-CN" altLang="en-US"/>
        </a:p>
      </dgm:t>
    </dgm:pt>
    <dgm:pt modelId="{4D4D78A5-0C06-41D8-9D8D-180F38B08FEB}" type="pres">
      <dgm:prSet presAssocID="{2CDCC176-5DD4-429D-A567-DAB9BE6633A6}" presName="connSite2" presStyleCnt="0"/>
      <dgm:spPr/>
    </dgm:pt>
    <dgm:pt modelId="{AD9FEAC0-AA07-44A3-AE04-4193F2739C88}" type="pres">
      <dgm:prSet presAssocID="{A851C450-06A2-4F77-A1BE-1027C8287619}" presName="Name18" presStyleLbl="sibTrans2D1" presStyleIdx="1" presStyleCnt="2"/>
      <dgm:spPr/>
      <dgm:t>
        <a:bodyPr/>
        <a:lstStyle/>
        <a:p>
          <a:endParaRPr lang="zh-CN" altLang="en-US"/>
        </a:p>
      </dgm:t>
    </dgm:pt>
    <dgm:pt modelId="{B6124DFB-D610-4527-875B-A238115EA3BB}" type="pres">
      <dgm:prSet presAssocID="{B3CD136C-CFB9-4E53-B924-833F2448F888}" presName="composite1" presStyleCnt="0"/>
      <dgm:spPr/>
    </dgm:pt>
    <dgm:pt modelId="{71526193-46E1-4CD7-891B-FFF964F5D138}" type="pres">
      <dgm:prSet presAssocID="{B3CD136C-CFB9-4E53-B924-833F2448F888}" presName="dummyNode1" presStyleLbl="node1" presStyleIdx="1" presStyleCnt="3"/>
      <dgm:spPr/>
    </dgm:pt>
    <dgm:pt modelId="{98B38BF9-CEDD-4ED4-803A-934D26061598}" type="pres">
      <dgm:prSet presAssocID="{B3CD136C-CFB9-4E53-B924-833F2448F888}" presName="childNode1" presStyleLbl="bgAcc1" presStyleIdx="2" presStyleCnt="3">
        <dgm:presLayoutVars>
          <dgm:bulletEnabled val="1"/>
        </dgm:presLayoutVars>
      </dgm:prSet>
      <dgm:spPr/>
      <dgm:t>
        <a:bodyPr/>
        <a:lstStyle/>
        <a:p>
          <a:endParaRPr lang="zh-CN" altLang="en-US"/>
        </a:p>
      </dgm:t>
    </dgm:pt>
    <dgm:pt modelId="{BFD11433-3319-47D2-BEAA-962BDF6CCA86}" type="pres">
      <dgm:prSet presAssocID="{B3CD136C-CFB9-4E53-B924-833F2448F888}" presName="childNode1tx" presStyleLbl="bgAcc1" presStyleIdx="2" presStyleCnt="3">
        <dgm:presLayoutVars>
          <dgm:bulletEnabled val="1"/>
        </dgm:presLayoutVars>
      </dgm:prSet>
      <dgm:spPr/>
      <dgm:t>
        <a:bodyPr/>
        <a:lstStyle/>
        <a:p>
          <a:endParaRPr lang="zh-CN" altLang="en-US"/>
        </a:p>
      </dgm:t>
    </dgm:pt>
    <dgm:pt modelId="{9F894449-800E-4B66-ACA7-58476343C5E2}" type="pres">
      <dgm:prSet presAssocID="{B3CD136C-CFB9-4E53-B924-833F2448F888}" presName="parentNode1" presStyleLbl="node1" presStyleIdx="2" presStyleCnt="3">
        <dgm:presLayoutVars>
          <dgm:chMax val="1"/>
          <dgm:bulletEnabled val="1"/>
        </dgm:presLayoutVars>
      </dgm:prSet>
      <dgm:spPr/>
      <dgm:t>
        <a:bodyPr/>
        <a:lstStyle/>
        <a:p>
          <a:endParaRPr lang="zh-CN" altLang="en-US"/>
        </a:p>
      </dgm:t>
    </dgm:pt>
    <dgm:pt modelId="{F7848552-BAFD-4F59-A253-A74925D35395}" type="pres">
      <dgm:prSet presAssocID="{B3CD136C-CFB9-4E53-B924-833F2448F888}" presName="connSite1" presStyleCnt="0"/>
      <dgm:spPr/>
    </dgm:pt>
  </dgm:ptLst>
  <dgm:cxnLst>
    <dgm:cxn modelId="{D3F3AE52-3DE4-43E6-92C3-9FF4CEBFC9D0}" srcId="{2CDCC176-5DD4-429D-A567-DAB9BE6633A6}" destId="{CA8B83DA-CD52-4360-B693-FB83652D0350}" srcOrd="0" destOrd="0" parTransId="{BDB53E04-F70E-4976-BF1E-F85900ACA0F4}" sibTransId="{088F1382-2D14-4C58-9BDD-A325953C7181}"/>
    <dgm:cxn modelId="{B02D4283-9747-47AF-A9F0-BD211DDDF1A4}" srcId="{B3CD136C-CFB9-4E53-B924-833F2448F888}" destId="{4485C2C5-07F1-44B9-866C-D190F3841E9E}" srcOrd="0" destOrd="0" parTransId="{D7415620-1965-468A-883E-16BA0A12E6CA}" sibTransId="{7C240432-EB96-4F06-9F17-94CE30E6B677}"/>
    <dgm:cxn modelId="{20D73B5B-4532-4AAC-ACB6-7E53D141F4A5}" type="presOf" srcId="{07097823-4493-4FFC-9B76-637D545346FD}" destId="{DBFFB789-14E6-4E05-BA90-869E7256549D}" srcOrd="0" destOrd="1" presId="urn:microsoft.com/office/officeart/2005/8/layout/hProcess4"/>
    <dgm:cxn modelId="{91177684-796E-40FC-BBB7-93F8B816CEC9}" type="presOf" srcId="{4485C2C5-07F1-44B9-866C-D190F3841E9E}" destId="{BFD11433-3319-47D2-BEAA-962BDF6CCA86}" srcOrd="1" destOrd="0" presId="urn:microsoft.com/office/officeart/2005/8/layout/hProcess4"/>
    <dgm:cxn modelId="{7396B7F0-0908-46DA-AD9C-B4E067A97A2E}" type="presOf" srcId="{863D1CDD-B4AA-48DD-9E39-D9CEDCE94FFB}" destId="{0D10432A-6C6C-416A-BC65-FBD6628AC0D0}" srcOrd="0" destOrd="0" presId="urn:microsoft.com/office/officeart/2005/8/layout/hProcess4"/>
    <dgm:cxn modelId="{CEA1EE37-2085-4B2D-9F4A-4C6D6A623D13}" srcId="{863D1CDD-B4AA-48DD-9E39-D9CEDCE94FFB}" destId="{B3CD136C-CFB9-4E53-B924-833F2448F888}" srcOrd="2" destOrd="0" parTransId="{52A15CC7-7DC4-49D8-B139-6A7E4C649CEE}" sibTransId="{7A9EA95C-751C-47BB-B282-6D9CCB0CBDF6}"/>
    <dgm:cxn modelId="{5383A209-71A0-4ED7-8F43-827EEADE2D1E}" type="presOf" srcId="{CA8B83DA-CD52-4360-B693-FB83652D0350}" destId="{DBFFB789-14E6-4E05-BA90-869E7256549D}" srcOrd="0" destOrd="0" presId="urn:microsoft.com/office/officeart/2005/8/layout/hProcess4"/>
    <dgm:cxn modelId="{AB263E17-8288-49BC-8FC4-938A75D6ABA6}" type="presOf" srcId="{B3CD136C-CFB9-4E53-B924-833F2448F888}" destId="{9F894449-800E-4B66-ACA7-58476343C5E2}" srcOrd="0" destOrd="0" presId="urn:microsoft.com/office/officeart/2005/8/layout/hProcess4"/>
    <dgm:cxn modelId="{308C882C-478C-4319-ABA4-34F722CEE3B2}" type="presOf" srcId="{2CDCC176-5DD4-429D-A567-DAB9BE6633A6}" destId="{EF7083A6-E96D-4744-B266-81F8DCDF4171}" srcOrd="0" destOrd="0" presId="urn:microsoft.com/office/officeart/2005/8/layout/hProcess4"/>
    <dgm:cxn modelId="{987ACD64-11D1-4516-A8E0-6F7C7EB2A08F}" type="presOf" srcId="{1957F03D-6F30-4F70-B85B-2DE82AC116F4}" destId="{41C7F6B1-62AC-4E47-AE93-B296DE1999A7}" srcOrd="0" destOrd="0" presId="urn:microsoft.com/office/officeart/2005/8/layout/hProcess4"/>
    <dgm:cxn modelId="{EEA46635-BBEB-4076-BA95-33F2948D4339}" type="presOf" srcId="{A851C450-06A2-4F77-A1BE-1027C8287619}" destId="{AD9FEAC0-AA07-44A3-AE04-4193F2739C88}" srcOrd="0" destOrd="0" presId="urn:microsoft.com/office/officeart/2005/8/layout/hProcess4"/>
    <dgm:cxn modelId="{C4846840-E7B5-477A-A424-00825155E23B}" type="presOf" srcId="{4485C2C5-07F1-44B9-866C-D190F3841E9E}" destId="{98B38BF9-CEDD-4ED4-803A-934D26061598}" srcOrd="0" destOrd="0" presId="urn:microsoft.com/office/officeart/2005/8/layout/hProcess4"/>
    <dgm:cxn modelId="{040C6AE4-1A77-4E36-8E08-AC2B64589CEC}" srcId="{B3CD136C-CFB9-4E53-B924-833F2448F888}" destId="{BDDBDADE-0B2C-4D52-B0DD-9E449E30E603}" srcOrd="1" destOrd="0" parTransId="{78D84FDA-F628-40B9-A7C3-DB1B468316AC}" sibTransId="{23E76914-3793-424D-86ED-A844269032F5}"/>
    <dgm:cxn modelId="{EA9E19F0-F184-42BF-B8A1-F559D94D0571}" type="presOf" srcId="{CA8B83DA-CD52-4360-B693-FB83652D0350}" destId="{FA9781E1-1FF9-4244-9D56-15CBEE615BF5}" srcOrd="1" destOrd="0" presId="urn:microsoft.com/office/officeart/2005/8/layout/hProcess4"/>
    <dgm:cxn modelId="{EF376F11-513C-422C-800C-B2B3D2141ECE}" type="presOf" srcId="{BDDBDADE-0B2C-4D52-B0DD-9E449E30E603}" destId="{BFD11433-3319-47D2-BEAA-962BDF6CCA86}" srcOrd="1" destOrd="1" presId="urn:microsoft.com/office/officeart/2005/8/layout/hProcess4"/>
    <dgm:cxn modelId="{CD11702D-E643-4B66-BC23-26FC9CC04160}" type="presOf" srcId="{FF24EB83-4E92-4788-BA77-5B71F9053991}" destId="{238807EC-C2C5-4552-BAD7-D1837C077AF0}" srcOrd="1" destOrd="0" presId="urn:microsoft.com/office/officeart/2005/8/layout/hProcess4"/>
    <dgm:cxn modelId="{577B225C-168C-4ACD-9A93-640FBFC6EBCC}" type="presOf" srcId="{BDDBDADE-0B2C-4D52-B0DD-9E449E30E603}" destId="{98B38BF9-CEDD-4ED4-803A-934D26061598}" srcOrd="0" destOrd="1" presId="urn:microsoft.com/office/officeart/2005/8/layout/hProcess4"/>
    <dgm:cxn modelId="{EDC282DF-3318-47A9-9F25-636B609E58F4}" type="presOf" srcId="{3C310D59-7FB0-4F1A-AACC-5512BE5D193F}" destId="{63D1F55B-0513-4FF3-A9EA-1EECCBCFDE67}" srcOrd="0" destOrd="0" presId="urn:microsoft.com/office/officeart/2005/8/layout/hProcess4"/>
    <dgm:cxn modelId="{C5908643-C94A-47EE-85C4-1C9622F3E8A2}" type="presOf" srcId="{FF24EB83-4E92-4788-BA77-5B71F9053991}" destId="{82472517-07FC-4853-9CF5-196F87EF4843}" srcOrd="0" destOrd="0" presId="urn:microsoft.com/office/officeart/2005/8/layout/hProcess4"/>
    <dgm:cxn modelId="{369BF1B9-BC9A-4D6F-BB19-B0E574F736A5}" type="presOf" srcId="{07097823-4493-4FFC-9B76-637D545346FD}" destId="{FA9781E1-1FF9-4244-9D56-15CBEE615BF5}" srcOrd="1" destOrd="1" presId="urn:microsoft.com/office/officeart/2005/8/layout/hProcess4"/>
    <dgm:cxn modelId="{05990A41-6DB0-46E2-A0D6-441BC4A63A72}" srcId="{2CDCC176-5DD4-429D-A567-DAB9BE6633A6}" destId="{07097823-4493-4FFC-9B76-637D545346FD}" srcOrd="1" destOrd="0" parTransId="{8556DCD0-6BB5-41B5-8B16-AE0DF342B27E}" sibTransId="{E84271B1-0F2B-45CC-84F0-D7D7DF65BB22}"/>
    <dgm:cxn modelId="{C2CE5E82-B75E-438D-9D26-834ED63939C2}" srcId="{1957F03D-6F30-4F70-B85B-2DE82AC116F4}" destId="{FF24EB83-4E92-4788-BA77-5B71F9053991}" srcOrd="0" destOrd="0" parTransId="{44575F77-2AFF-4969-B405-1500443ABD1A}" sibTransId="{B947FE65-ADCF-45DA-83BC-6AD25FCE8363}"/>
    <dgm:cxn modelId="{703EE97D-FDBD-4663-9780-9DAB2EF2AFA7}" srcId="{863D1CDD-B4AA-48DD-9E39-D9CEDCE94FFB}" destId="{1957F03D-6F30-4F70-B85B-2DE82AC116F4}" srcOrd="0" destOrd="0" parTransId="{5DC03BDC-7F3E-4576-9CD5-623CD1D16193}" sibTransId="{3C310D59-7FB0-4F1A-AACC-5512BE5D193F}"/>
    <dgm:cxn modelId="{F5F7AFA0-79B0-49FC-B626-124D6DBD4F78}" srcId="{863D1CDD-B4AA-48DD-9E39-D9CEDCE94FFB}" destId="{2CDCC176-5DD4-429D-A567-DAB9BE6633A6}" srcOrd="1" destOrd="0" parTransId="{1B8293B5-F21F-4DBC-8428-64ADD8AEDEB7}" sibTransId="{A851C450-06A2-4F77-A1BE-1027C8287619}"/>
    <dgm:cxn modelId="{4C476FE5-5B52-4A3F-8DF0-27608F463C7E}" type="presParOf" srcId="{0D10432A-6C6C-416A-BC65-FBD6628AC0D0}" destId="{BE5EC90C-7FD2-40D3-BE1D-2F10D38DF83A}" srcOrd="0" destOrd="0" presId="urn:microsoft.com/office/officeart/2005/8/layout/hProcess4"/>
    <dgm:cxn modelId="{BA4620FC-4E99-4375-8A04-B7DB5F6D4778}" type="presParOf" srcId="{0D10432A-6C6C-416A-BC65-FBD6628AC0D0}" destId="{18EEF42C-A88C-4B3C-9257-A077BD51CE19}" srcOrd="1" destOrd="0" presId="urn:microsoft.com/office/officeart/2005/8/layout/hProcess4"/>
    <dgm:cxn modelId="{A2FB20A2-EEAA-48B4-990B-3E44732ECD6C}" type="presParOf" srcId="{0D10432A-6C6C-416A-BC65-FBD6628AC0D0}" destId="{40AD7F30-28CE-4185-A152-5ABC763ABF3A}" srcOrd="2" destOrd="0" presId="urn:microsoft.com/office/officeart/2005/8/layout/hProcess4"/>
    <dgm:cxn modelId="{CAEDDA07-0F7F-4959-8644-A4613E508F93}" type="presParOf" srcId="{40AD7F30-28CE-4185-A152-5ABC763ABF3A}" destId="{3CFCE242-A383-4381-A869-AEFBDB755048}" srcOrd="0" destOrd="0" presId="urn:microsoft.com/office/officeart/2005/8/layout/hProcess4"/>
    <dgm:cxn modelId="{3E3D8B3C-178C-4C4B-A8BD-76C2FED4D0E8}" type="presParOf" srcId="{3CFCE242-A383-4381-A869-AEFBDB755048}" destId="{98367AFC-F556-452A-8921-BF894DED9961}" srcOrd="0" destOrd="0" presId="urn:microsoft.com/office/officeart/2005/8/layout/hProcess4"/>
    <dgm:cxn modelId="{CABA3FA3-3F59-45ED-AB4C-FB449ADE6812}" type="presParOf" srcId="{3CFCE242-A383-4381-A869-AEFBDB755048}" destId="{82472517-07FC-4853-9CF5-196F87EF4843}" srcOrd="1" destOrd="0" presId="urn:microsoft.com/office/officeart/2005/8/layout/hProcess4"/>
    <dgm:cxn modelId="{04D38BBB-AB49-4A4E-8373-431C6358F140}" type="presParOf" srcId="{3CFCE242-A383-4381-A869-AEFBDB755048}" destId="{238807EC-C2C5-4552-BAD7-D1837C077AF0}" srcOrd="2" destOrd="0" presId="urn:microsoft.com/office/officeart/2005/8/layout/hProcess4"/>
    <dgm:cxn modelId="{D435972C-53F5-4C4D-AB8D-D50E0C05F00F}" type="presParOf" srcId="{3CFCE242-A383-4381-A869-AEFBDB755048}" destId="{41C7F6B1-62AC-4E47-AE93-B296DE1999A7}" srcOrd="3" destOrd="0" presId="urn:microsoft.com/office/officeart/2005/8/layout/hProcess4"/>
    <dgm:cxn modelId="{F26CF143-A7D6-4C42-8EAC-96557BAEFB86}" type="presParOf" srcId="{3CFCE242-A383-4381-A869-AEFBDB755048}" destId="{450AE96D-03FE-4EE8-96E8-48293953E01B}" srcOrd="4" destOrd="0" presId="urn:microsoft.com/office/officeart/2005/8/layout/hProcess4"/>
    <dgm:cxn modelId="{4CA99219-378F-43E3-9E03-F2C7064A83C3}" type="presParOf" srcId="{40AD7F30-28CE-4185-A152-5ABC763ABF3A}" destId="{63D1F55B-0513-4FF3-A9EA-1EECCBCFDE67}" srcOrd="1" destOrd="0" presId="urn:microsoft.com/office/officeart/2005/8/layout/hProcess4"/>
    <dgm:cxn modelId="{35897A12-C1C9-4742-820E-E1908C594E5A}" type="presParOf" srcId="{40AD7F30-28CE-4185-A152-5ABC763ABF3A}" destId="{65B478B1-69B9-4BBF-841C-F85B6AC548A9}" srcOrd="2" destOrd="0" presId="urn:microsoft.com/office/officeart/2005/8/layout/hProcess4"/>
    <dgm:cxn modelId="{08A81206-A92B-4DAE-A5B3-AC6BD8209266}" type="presParOf" srcId="{65B478B1-69B9-4BBF-841C-F85B6AC548A9}" destId="{37C9CAD7-69A5-4C09-953F-98E6749DFE68}" srcOrd="0" destOrd="0" presId="urn:microsoft.com/office/officeart/2005/8/layout/hProcess4"/>
    <dgm:cxn modelId="{49B28ECD-8A83-4439-9117-F9FBF636C27F}" type="presParOf" srcId="{65B478B1-69B9-4BBF-841C-F85B6AC548A9}" destId="{DBFFB789-14E6-4E05-BA90-869E7256549D}" srcOrd="1" destOrd="0" presId="urn:microsoft.com/office/officeart/2005/8/layout/hProcess4"/>
    <dgm:cxn modelId="{7B2E0F33-11BC-4A90-A8F4-5D2A23EC726C}" type="presParOf" srcId="{65B478B1-69B9-4BBF-841C-F85B6AC548A9}" destId="{FA9781E1-1FF9-4244-9D56-15CBEE615BF5}" srcOrd="2" destOrd="0" presId="urn:microsoft.com/office/officeart/2005/8/layout/hProcess4"/>
    <dgm:cxn modelId="{3E10C450-507E-47F4-9394-379CB9A93A86}" type="presParOf" srcId="{65B478B1-69B9-4BBF-841C-F85B6AC548A9}" destId="{EF7083A6-E96D-4744-B266-81F8DCDF4171}" srcOrd="3" destOrd="0" presId="urn:microsoft.com/office/officeart/2005/8/layout/hProcess4"/>
    <dgm:cxn modelId="{A0FB774B-D130-41E0-A407-3CE028F2E052}" type="presParOf" srcId="{65B478B1-69B9-4BBF-841C-F85B6AC548A9}" destId="{4D4D78A5-0C06-41D8-9D8D-180F38B08FEB}" srcOrd="4" destOrd="0" presId="urn:microsoft.com/office/officeart/2005/8/layout/hProcess4"/>
    <dgm:cxn modelId="{5CBCC81F-662C-4A60-85A2-B5AA3350D816}" type="presParOf" srcId="{40AD7F30-28CE-4185-A152-5ABC763ABF3A}" destId="{AD9FEAC0-AA07-44A3-AE04-4193F2739C88}" srcOrd="3" destOrd="0" presId="urn:microsoft.com/office/officeart/2005/8/layout/hProcess4"/>
    <dgm:cxn modelId="{4186A204-DAF7-4D74-8A65-6E5A1C82BBD6}" type="presParOf" srcId="{40AD7F30-28CE-4185-A152-5ABC763ABF3A}" destId="{B6124DFB-D610-4527-875B-A238115EA3BB}" srcOrd="4" destOrd="0" presId="urn:microsoft.com/office/officeart/2005/8/layout/hProcess4"/>
    <dgm:cxn modelId="{C2CBE610-0595-4FD0-AA8A-3D9874B88383}" type="presParOf" srcId="{B6124DFB-D610-4527-875B-A238115EA3BB}" destId="{71526193-46E1-4CD7-891B-FFF964F5D138}" srcOrd="0" destOrd="0" presId="urn:microsoft.com/office/officeart/2005/8/layout/hProcess4"/>
    <dgm:cxn modelId="{3C0F66ED-836A-4034-ADEF-C87662D15089}" type="presParOf" srcId="{B6124DFB-D610-4527-875B-A238115EA3BB}" destId="{98B38BF9-CEDD-4ED4-803A-934D26061598}" srcOrd="1" destOrd="0" presId="urn:microsoft.com/office/officeart/2005/8/layout/hProcess4"/>
    <dgm:cxn modelId="{DA920F54-A79F-41B4-9D3E-01847532F8C1}" type="presParOf" srcId="{B6124DFB-D610-4527-875B-A238115EA3BB}" destId="{BFD11433-3319-47D2-BEAA-962BDF6CCA86}" srcOrd="2" destOrd="0" presId="urn:microsoft.com/office/officeart/2005/8/layout/hProcess4"/>
    <dgm:cxn modelId="{F854B90B-A9AC-4C81-9E5E-1AE0EF892495}" type="presParOf" srcId="{B6124DFB-D610-4527-875B-A238115EA3BB}" destId="{9F894449-800E-4B66-ACA7-58476343C5E2}" srcOrd="3" destOrd="0" presId="urn:microsoft.com/office/officeart/2005/8/layout/hProcess4"/>
    <dgm:cxn modelId="{4AB6DED1-3B94-4FD3-BB7A-3ED097B636DE}" type="presParOf" srcId="{B6124DFB-D610-4527-875B-A238115EA3BB}" destId="{F7848552-BAFD-4F59-A253-A74925D35395}" srcOrd="4" destOrd="0" presId="urn:microsoft.com/office/officeart/2005/8/layout/hProcess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5C9E1FA-1F37-43D0-B0F7-54AA294F54DC}" type="doc">
      <dgm:prSet loTypeId="urn:microsoft.com/office/officeart/2005/8/layout/vList4#3" loCatId="list" qsTypeId="urn:microsoft.com/office/officeart/2005/8/quickstyle/simple1" qsCatId="simple" csTypeId="urn:microsoft.com/office/officeart/2005/8/colors/accent2_1" csCatId="accent2" phldr="1"/>
      <dgm:spPr/>
      <dgm:t>
        <a:bodyPr/>
        <a:lstStyle/>
        <a:p>
          <a:endParaRPr lang="zh-CN" altLang="en-US"/>
        </a:p>
      </dgm:t>
    </dgm:pt>
    <dgm:pt modelId="{0C3008AC-DB84-4D4C-BB4B-31C79D415AAD}">
      <dgm:prSet phldrT="[文本]" custT="1"/>
      <dgm:spPr/>
      <dgm:t>
        <a:bodyPr/>
        <a:lstStyle/>
        <a:p>
          <a:r>
            <a:rPr lang="zh-CN" altLang="en-US" sz="2400" dirty="0">
              <a:latin typeface="微软雅黑" pitchFamily="34" charset="-122"/>
              <a:ea typeface="微软雅黑" pitchFamily="34" charset="-122"/>
            </a:rPr>
            <a:t>概述：发行人发生并购、重组等情形的，可通过向本公司邮寄申报材料的方式向本公司申请查询信息披露义务人持股及股份变更情况。</a:t>
          </a:r>
          <a:endParaRPr lang="en-US" altLang="zh-CN" sz="2400" dirty="0">
            <a:latin typeface="微软雅黑" pitchFamily="34" charset="-122"/>
            <a:ea typeface="微软雅黑" pitchFamily="34" charset="-122"/>
          </a:endParaRPr>
        </a:p>
      </dgm:t>
    </dgm:pt>
    <dgm:pt modelId="{B231C20A-1A26-4360-A649-84EBB7BA14C4}" type="parTrans" cxnId="{F9D58483-B154-4954-8F3F-5399D5441358}">
      <dgm:prSet/>
      <dgm:spPr/>
      <dgm:t>
        <a:bodyPr/>
        <a:lstStyle/>
        <a:p>
          <a:endParaRPr lang="zh-CN" altLang="en-US">
            <a:solidFill>
              <a:schemeClr val="tx1"/>
            </a:solidFill>
            <a:latin typeface="微软雅黑" pitchFamily="34" charset="-122"/>
            <a:ea typeface="微软雅黑" pitchFamily="34" charset="-122"/>
          </a:endParaRPr>
        </a:p>
      </dgm:t>
    </dgm:pt>
    <dgm:pt modelId="{DF76BB42-A731-4463-9E2F-E95241F012C2}" type="sibTrans" cxnId="{F9D58483-B154-4954-8F3F-5399D5441358}">
      <dgm:prSet/>
      <dgm:spPr/>
      <dgm:t>
        <a:bodyPr/>
        <a:lstStyle/>
        <a:p>
          <a:endParaRPr lang="zh-CN" altLang="en-US">
            <a:solidFill>
              <a:schemeClr val="tx1"/>
            </a:solidFill>
            <a:latin typeface="微软雅黑" pitchFamily="34" charset="-122"/>
            <a:ea typeface="微软雅黑" pitchFamily="34" charset="-122"/>
          </a:endParaRPr>
        </a:p>
      </dgm:t>
    </dgm:pt>
    <dgm:pt modelId="{5FEBA8CA-273E-430F-A093-0C9E3EF0D6E0}" type="pres">
      <dgm:prSet presAssocID="{B5C9E1FA-1F37-43D0-B0F7-54AA294F54DC}" presName="linear" presStyleCnt="0">
        <dgm:presLayoutVars>
          <dgm:dir/>
          <dgm:resizeHandles val="exact"/>
        </dgm:presLayoutVars>
      </dgm:prSet>
      <dgm:spPr/>
      <dgm:t>
        <a:bodyPr/>
        <a:lstStyle/>
        <a:p>
          <a:endParaRPr lang="zh-CN" altLang="en-US"/>
        </a:p>
      </dgm:t>
    </dgm:pt>
    <dgm:pt modelId="{32CE92D5-CB60-466F-BE16-2F55425F4B19}" type="pres">
      <dgm:prSet presAssocID="{0C3008AC-DB84-4D4C-BB4B-31C79D415AAD}" presName="comp" presStyleCnt="0"/>
      <dgm:spPr/>
    </dgm:pt>
    <dgm:pt modelId="{3329D7DE-4F5E-4483-91AF-74BEFD494A29}" type="pres">
      <dgm:prSet presAssocID="{0C3008AC-DB84-4D4C-BB4B-31C79D415AAD}" presName="box" presStyleLbl="node1" presStyleIdx="0" presStyleCnt="1" custLinFactNeighborX="847"/>
      <dgm:spPr/>
      <dgm:t>
        <a:bodyPr/>
        <a:lstStyle/>
        <a:p>
          <a:endParaRPr lang="zh-CN" altLang="en-US"/>
        </a:p>
      </dgm:t>
    </dgm:pt>
    <dgm:pt modelId="{D9D708D8-01F1-40A2-B2B6-B1678537D4D5}" type="pres">
      <dgm:prSet presAssocID="{0C3008AC-DB84-4D4C-BB4B-31C79D415AAD}" presName="img" presStyleLbl="fgImgPlace1" presStyleIdx="0" presStyleCnt="1" custScaleY="48413" custLinFactNeighborX="-13983" custLinFactNeighborY="-595"/>
      <dgm:spPr>
        <a:blipFill rotWithShape="0">
          <a:blip xmlns:r="http://schemas.openxmlformats.org/officeDocument/2006/relationships" r:embed="rId1"/>
          <a:stretch>
            <a:fillRect/>
          </a:stretch>
        </a:blipFill>
      </dgm:spPr>
    </dgm:pt>
    <dgm:pt modelId="{8DA4038E-F327-4D31-81D8-697DD3616C3D}" type="pres">
      <dgm:prSet presAssocID="{0C3008AC-DB84-4D4C-BB4B-31C79D415AAD}" presName="text" presStyleLbl="node1" presStyleIdx="0" presStyleCnt="1">
        <dgm:presLayoutVars>
          <dgm:bulletEnabled val="1"/>
        </dgm:presLayoutVars>
      </dgm:prSet>
      <dgm:spPr/>
      <dgm:t>
        <a:bodyPr/>
        <a:lstStyle/>
        <a:p>
          <a:endParaRPr lang="zh-CN" altLang="en-US"/>
        </a:p>
      </dgm:t>
    </dgm:pt>
  </dgm:ptLst>
  <dgm:cxnLst>
    <dgm:cxn modelId="{6FE72C1D-2A3F-4665-9F6B-EF50EBB69FEE}" type="presOf" srcId="{B5C9E1FA-1F37-43D0-B0F7-54AA294F54DC}" destId="{5FEBA8CA-273E-430F-A093-0C9E3EF0D6E0}" srcOrd="0" destOrd="0" presId="urn:microsoft.com/office/officeart/2005/8/layout/vList4#3"/>
    <dgm:cxn modelId="{184937D7-AC71-40FE-9EE3-8BDE649CEB7D}" type="presOf" srcId="{0C3008AC-DB84-4D4C-BB4B-31C79D415AAD}" destId="{3329D7DE-4F5E-4483-91AF-74BEFD494A29}" srcOrd="0" destOrd="0" presId="urn:microsoft.com/office/officeart/2005/8/layout/vList4#3"/>
    <dgm:cxn modelId="{F9D58483-B154-4954-8F3F-5399D5441358}" srcId="{B5C9E1FA-1F37-43D0-B0F7-54AA294F54DC}" destId="{0C3008AC-DB84-4D4C-BB4B-31C79D415AAD}" srcOrd="0" destOrd="0" parTransId="{B231C20A-1A26-4360-A649-84EBB7BA14C4}" sibTransId="{DF76BB42-A731-4463-9E2F-E95241F012C2}"/>
    <dgm:cxn modelId="{64AD7BD1-F4A7-4F24-A5A0-7C63FF5B2E03}" type="presOf" srcId="{0C3008AC-DB84-4D4C-BB4B-31C79D415AAD}" destId="{8DA4038E-F327-4D31-81D8-697DD3616C3D}" srcOrd="1" destOrd="0" presId="urn:microsoft.com/office/officeart/2005/8/layout/vList4#3"/>
    <dgm:cxn modelId="{60CCFCC8-9C61-468A-82C8-C1F5C2DE364F}" type="presParOf" srcId="{5FEBA8CA-273E-430F-A093-0C9E3EF0D6E0}" destId="{32CE92D5-CB60-466F-BE16-2F55425F4B19}" srcOrd="0" destOrd="0" presId="urn:microsoft.com/office/officeart/2005/8/layout/vList4#3"/>
    <dgm:cxn modelId="{852F9C2B-E247-4166-BCCD-5B38053E8156}" type="presParOf" srcId="{32CE92D5-CB60-466F-BE16-2F55425F4B19}" destId="{3329D7DE-4F5E-4483-91AF-74BEFD494A29}" srcOrd="0" destOrd="0" presId="urn:microsoft.com/office/officeart/2005/8/layout/vList4#3"/>
    <dgm:cxn modelId="{D429C956-EE53-4702-89FF-2F34C3F4C649}" type="presParOf" srcId="{32CE92D5-CB60-466F-BE16-2F55425F4B19}" destId="{D9D708D8-01F1-40A2-B2B6-B1678537D4D5}" srcOrd="1" destOrd="0" presId="urn:microsoft.com/office/officeart/2005/8/layout/vList4#3"/>
    <dgm:cxn modelId="{76990F6D-BD85-4073-B2BB-8AEAAA5A27B5}" type="presParOf" srcId="{32CE92D5-CB60-466F-BE16-2F55425F4B19}" destId="{8DA4038E-F327-4D31-81D8-697DD3616C3D}" srcOrd="2" destOrd="0" presId="urn:microsoft.com/office/officeart/2005/8/layout/vList4#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5C9E1FA-1F37-43D0-B0F7-54AA294F54DC}" type="doc">
      <dgm:prSet loTypeId="urn:microsoft.com/office/officeart/2005/8/layout/vList4#5" loCatId="list" qsTypeId="urn:microsoft.com/office/officeart/2005/8/quickstyle/simple1" qsCatId="simple" csTypeId="urn:microsoft.com/office/officeart/2005/8/colors/accent2_1" csCatId="accent2" phldr="1"/>
      <dgm:spPr/>
      <dgm:t>
        <a:bodyPr/>
        <a:lstStyle/>
        <a:p>
          <a:endParaRPr lang="zh-CN" altLang="en-US"/>
        </a:p>
      </dgm:t>
    </dgm:pt>
    <dgm:pt modelId="{0C3008AC-DB84-4D4C-BB4B-31C79D415AAD}">
      <dgm:prSet phldrT="[文本]"/>
      <dgm:spPr/>
      <dgm:t>
        <a:bodyPr/>
        <a:lstStyle/>
        <a:p>
          <a:r>
            <a:rPr lang="zh-CN" altLang="en-US" dirty="0">
              <a:latin typeface="微软雅黑" pitchFamily="34" charset="-122"/>
              <a:ea typeface="微软雅黑" pitchFamily="34" charset="-122"/>
            </a:rPr>
            <a:t>所需材料：</a:t>
          </a:r>
          <a:endParaRPr lang="en-US" altLang="zh-CN" dirty="0">
            <a:latin typeface="微软雅黑" pitchFamily="34" charset="-122"/>
            <a:ea typeface="微软雅黑" pitchFamily="34" charset="-122"/>
          </a:endParaRPr>
        </a:p>
        <a:p>
          <a:r>
            <a:rPr lang="zh-CN" altLang="en-US" dirty="0">
              <a:latin typeface="微软雅黑" pitchFamily="34" charset="-122"/>
              <a:ea typeface="微软雅黑" pitchFamily="34" charset="-122"/>
            </a:rPr>
            <a:t>（一）</a:t>
          </a:r>
          <a:r>
            <a:rPr lang="en-US" altLang="en-US" dirty="0">
              <a:latin typeface="微软雅黑" pitchFamily="34" charset="-122"/>
              <a:ea typeface="微软雅黑" pitchFamily="34" charset="-122"/>
            </a:rPr>
            <a:t>《</a:t>
          </a:r>
          <a:r>
            <a:rPr lang="zh-CN" altLang="en-US" dirty="0">
              <a:latin typeface="微软雅黑" pitchFamily="34" charset="-122"/>
              <a:ea typeface="微软雅黑" pitchFamily="34" charset="-122"/>
            </a:rPr>
            <a:t>查询信息披露义务人持股及股份变更情况的申请</a:t>
          </a:r>
          <a:r>
            <a:rPr lang="en-US" altLang="en-US" dirty="0">
              <a:latin typeface="微软雅黑" pitchFamily="34" charset="-122"/>
              <a:ea typeface="微软雅黑" pitchFamily="34" charset="-122"/>
            </a:rPr>
            <a:t>》</a:t>
          </a:r>
          <a:r>
            <a:rPr lang="zh-CN" altLang="en-US" dirty="0">
              <a:latin typeface="微软雅黑" pitchFamily="34" charset="-122"/>
              <a:ea typeface="微软雅黑" pitchFamily="34" charset="-122"/>
            </a:rPr>
            <a:t>； </a:t>
          </a:r>
          <a:endParaRPr lang="en-US" altLang="zh-CN" dirty="0">
            <a:latin typeface="微软雅黑" pitchFamily="34" charset="-122"/>
            <a:ea typeface="微软雅黑" pitchFamily="34" charset="-122"/>
          </a:endParaRPr>
        </a:p>
        <a:p>
          <a:r>
            <a:rPr lang="zh-CN" altLang="en-US" dirty="0">
              <a:latin typeface="微软雅黑" pitchFamily="34" charset="-122"/>
              <a:ea typeface="微软雅黑" pitchFamily="34" charset="-122"/>
            </a:rPr>
            <a:t>（二）相关收购、重组公告扫描件； </a:t>
          </a:r>
          <a:endParaRPr lang="en-US" altLang="zh-CN" dirty="0">
            <a:latin typeface="微软雅黑" pitchFamily="34" charset="-122"/>
            <a:ea typeface="微软雅黑" pitchFamily="34" charset="-122"/>
          </a:endParaRPr>
        </a:p>
        <a:p>
          <a:r>
            <a:rPr lang="zh-CN" altLang="en-US" dirty="0">
              <a:latin typeface="微软雅黑" pitchFamily="34" charset="-122"/>
              <a:ea typeface="微软雅黑" pitchFamily="34" charset="-122"/>
            </a:rPr>
            <a:t>（三）信息披露义务人持股及股份变更情况电子数据文件（以</a:t>
          </a:r>
          <a:r>
            <a:rPr lang="en-US" altLang="en-US" dirty="0">
              <a:latin typeface="微软雅黑" pitchFamily="34" charset="-122"/>
              <a:ea typeface="微软雅黑" pitchFamily="34" charset="-122"/>
            </a:rPr>
            <a:t>EXCEL</a:t>
          </a:r>
          <a:r>
            <a:rPr lang="zh-CN" altLang="en-US" dirty="0">
              <a:latin typeface="微软雅黑" pitchFamily="34" charset="-122"/>
              <a:ea typeface="微软雅黑" pitchFamily="34" charset="-122"/>
            </a:rPr>
            <a:t>表格形式提交，数据文件模板见</a:t>
          </a:r>
          <a:r>
            <a:rPr lang="en-US" altLang="en-US" dirty="0">
              <a:latin typeface="微软雅黑" pitchFamily="34" charset="-122"/>
              <a:ea typeface="微软雅黑" pitchFamily="34" charset="-122"/>
            </a:rPr>
            <a:t>www.chinaclear.cn—</a:t>
          </a:r>
          <a:r>
            <a:rPr lang="zh-CN" altLang="en-US" dirty="0">
              <a:latin typeface="微软雅黑" pitchFamily="34" charset="-122"/>
              <a:ea typeface="微软雅黑" pitchFamily="34" charset="-122"/>
            </a:rPr>
            <a:t>服务支持</a:t>
          </a:r>
          <a:r>
            <a:rPr lang="en-US" altLang="en-US" dirty="0">
              <a:latin typeface="微软雅黑" pitchFamily="34" charset="-122"/>
              <a:ea typeface="微软雅黑" pitchFamily="34" charset="-122"/>
            </a:rPr>
            <a:t>—</a:t>
          </a:r>
          <a:r>
            <a:rPr lang="zh-CN" altLang="en-US" dirty="0">
              <a:latin typeface="微软雅黑" pitchFamily="34" charset="-122"/>
              <a:ea typeface="微软雅黑" pitchFamily="34" charset="-122"/>
            </a:rPr>
            <a:t>业务资料</a:t>
          </a:r>
          <a:r>
            <a:rPr lang="en-US" altLang="en-US" dirty="0">
              <a:latin typeface="微软雅黑" pitchFamily="34" charset="-122"/>
              <a:ea typeface="微软雅黑" pitchFamily="34" charset="-122"/>
            </a:rPr>
            <a:t>—</a:t>
          </a:r>
          <a:r>
            <a:rPr lang="zh-CN" altLang="en-US" dirty="0">
              <a:latin typeface="微软雅黑" pitchFamily="34" charset="-122"/>
              <a:ea typeface="微软雅黑" pitchFamily="34" charset="-122"/>
            </a:rPr>
            <a:t>接口规范</a:t>
          </a:r>
          <a:r>
            <a:rPr lang="en-US" altLang="en-US" dirty="0">
              <a:latin typeface="微软雅黑" pitchFamily="34" charset="-122"/>
              <a:ea typeface="微软雅黑" pitchFamily="34" charset="-122"/>
            </a:rPr>
            <a:t>—</a:t>
          </a:r>
          <a:r>
            <a:rPr lang="zh-CN" altLang="en-US" dirty="0">
              <a:latin typeface="微软雅黑" pitchFamily="34" charset="-122"/>
              <a:ea typeface="微软雅黑" pitchFamily="34" charset="-122"/>
            </a:rPr>
            <a:t>全国股份转让系统</a:t>
          </a:r>
          <a:r>
            <a:rPr lang="en-US" altLang="en-US" dirty="0">
              <a:latin typeface="微软雅黑" pitchFamily="34" charset="-122"/>
              <a:ea typeface="微软雅黑" pitchFamily="34" charset="-122"/>
            </a:rPr>
            <a:t>-</a:t>
          </a:r>
          <a:r>
            <a:rPr lang="zh-CN" altLang="en-US" dirty="0">
              <a:latin typeface="微软雅黑" pitchFamily="34" charset="-122"/>
              <a:ea typeface="微软雅黑" pitchFamily="34" charset="-122"/>
            </a:rPr>
            <a:t>查询信息披露义务人持股及股份变更情况数据接口）； </a:t>
          </a:r>
          <a:endParaRPr lang="en-US" altLang="zh-CN" dirty="0">
            <a:latin typeface="微软雅黑" pitchFamily="34" charset="-122"/>
            <a:ea typeface="微软雅黑" pitchFamily="34" charset="-122"/>
          </a:endParaRPr>
        </a:p>
        <a:p>
          <a:r>
            <a:rPr lang="zh-CN" altLang="en-US" dirty="0">
              <a:latin typeface="微软雅黑" pitchFamily="34" charset="-122"/>
              <a:ea typeface="微软雅黑" pitchFamily="34" charset="-122"/>
            </a:rPr>
            <a:t>（四）法定代表人证明书及法定代表人授权委托书； </a:t>
          </a:r>
          <a:endParaRPr lang="en-US" altLang="zh-CN" dirty="0">
            <a:latin typeface="微软雅黑" pitchFamily="34" charset="-122"/>
            <a:ea typeface="微软雅黑" pitchFamily="34" charset="-122"/>
          </a:endParaRPr>
        </a:p>
        <a:p>
          <a:r>
            <a:rPr lang="zh-CN" altLang="en-US" dirty="0">
              <a:latin typeface="微软雅黑" pitchFamily="34" charset="-122"/>
              <a:ea typeface="微软雅黑" pitchFamily="34" charset="-122"/>
            </a:rPr>
            <a:t>（五）法定代表人及经办人身份证明文件复印件。</a:t>
          </a:r>
        </a:p>
      </dgm:t>
    </dgm:pt>
    <dgm:pt modelId="{B231C20A-1A26-4360-A649-84EBB7BA14C4}" type="parTrans" cxnId="{F9D58483-B154-4954-8F3F-5399D5441358}">
      <dgm:prSet/>
      <dgm:spPr/>
      <dgm:t>
        <a:bodyPr/>
        <a:lstStyle/>
        <a:p>
          <a:endParaRPr lang="zh-CN" altLang="en-US">
            <a:solidFill>
              <a:schemeClr val="tx1"/>
            </a:solidFill>
            <a:latin typeface="微软雅黑" pitchFamily="34" charset="-122"/>
            <a:ea typeface="微软雅黑" pitchFamily="34" charset="-122"/>
          </a:endParaRPr>
        </a:p>
      </dgm:t>
    </dgm:pt>
    <dgm:pt modelId="{DF76BB42-A731-4463-9E2F-E95241F012C2}" type="sibTrans" cxnId="{F9D58483-B154-4954-8F3F-5399D5441358}">
      <dgm:prSet/>
      <dgm:spPr/>
      <dgm:t>
        <a:bodyPr/>
        <a:lstStyle/>
        <a:p>
          <a:endParaRPr lang="zh-CN" altLang="en-US">
            <a:solidFill>
              <a:schemeClr val="tx1"/>
            </a:solidFill>
            <a:latin typeface="微软雅黑" pitchFamily="34" charset="-122"/>
            <a:ea typeface="微软雅黑" pitchFamily="34" charset="-122"/>
          </a:endParaRPr>
        </a:p>
      </dgm:t>
    </dgm:pt>
    <dgm:pt modelId="{5FEBA8CA-273E-430F-A093-0C9E3EF0D6E0}" type="pres">
      <dgm:prSet presAssocID="{B5C9E1FA-1F37-43D0-B0F7-54AA294F54DC}" presName="linear" presStyleCnt="0">
        <dgm:presLayoutVars>
          <dgm:dir/>
          <dgm:resizeHandles val="exact"/>
        </dgm:presLayoutVars>
      </dgm:prSet>
      <dgm:spPr/>
      <dgm:t>
        <a:bodyPr/>
        <a:lstStyle/>
        <a:p>
          <a:endParaRPr lang="zh-CN" altLang="en-US"/>
        </a:p>
      </dgm:t>
    </dgm:pt>
    <dgm:pt modelId="{32CE92D5-CB60-466F-BE16-2F55425F4B19}" type="pres">
      <dgm:prSet presAssocID="{0C3008AC-DB84-4D4C-BB4B-31C79D415AAD}" presName="comp" presStyleCnt="0"/>
      <dgm:spPr/>
    </dgm:pt>
    <dgm:pt modelId="{3329D7DE-4F5E-4483-91AF-74BEFD494A29}" type="pres">
      <dgm:prSet presAssocID="{0C3008AC-DB84-4D4C-BB4B-31C79D415AAD}" presName="box" presStyleLbl="node1" presStyleIdx="0" presStyleCnt="1" custLinFactNeighborX="847"/>
      <dgm:spPr/>
      <dgm:t>
        <a:bodyPr/>
        <a:lstStyle/>
        <a:p>
          <a:endParaRPr lang="zh-CN" altLang="en-US"/>
        </a:p>
      </dgm:t>
    </dgm:pt>
    <dgm:pt modelId="{D9D708D8-01F1-40A2-B2B6-B1678537D4D5}" type="pres">
      <dgm:prSet presAssocID="{0C3008AC-DB84-4D4C-BB4B-31C79D415AAD}" presName="img" presStyleLbl="fgImgPlace1" presStyleIdx="0" presStyleCnt="1" custScaleY="48413" custLinFactNeighborX="-13983" custLinFactNeighborY="-595"/>
      <dgm:spPr>
        <a:blipFill rotWithShape="0">
          <a:blip xmlns:r="http://schemas.openxmlformats.org/officeDocument/2006/relationships" r:embed="rId1"/>
          <a:stretch>
            <a:fillRect/>
          </a:stretch>
        </a:blipFill>
      </dgm:spPr>
    </dgm:pt>
    <dgm:pt modelId="{8DA4038E-F327-4D31-81D8-697DD3616C3D}" type="pres">
      <dgm:prSet presAssocID="{0C3008AC-DB84-4D4C-BB4B-31C79D415AAD}" presName="text" presStyleLbl="node1" presStyleIdx="0" presStyleCnt="1">
        <dgm:presLayoutVars>
          <dgm:bulletEnabled val="1"/>
        </dgm:presLayoutVars>
      </dgm:prSet>
      <dgm:spPr/>
      <dgm:t>
        <a:bodyPr/>
        <a:lstStyle/>
        <a:p>
          <a:endParaRPr lang="zh-CN" altLang="en-US"/>
        </a:p>
      </dgm:t>
    </dgm:pt>
  </dgm:ptLst>
  <dgm:cxnLst>
    <dgm:cxn modelId="{BF07043C-9884-4FDA-952F-95819744F762}" type="presOf" srcId="{B5C9E1FA-1F37-43D0-B0F7-54AA294F54DC}" destId="{5FEBA8CA-273E-430F-A093-0C9E3EF0D6E0}" srcOrd="0" destOrd="0" presId="urn:microsoft.com/office/officeart/2005/8/layout/vList4#5"/>
    <dgm:cxn modelId="{F9D58483-B154-4954-8F3F-5399D5441358}" srcId="{B5C9E1FA-1F37-43D0-B0F7-54AA294F54DC}" destId="{0C3008AC-DB84-4D4C-BB4B-31C79D415AAD}" srcOrd="0" destOrd="0" parTransId="{B231C20A-1A26-4360-A649-84EBB7BA14C4}" sibTransId="{DF76BB42-A731-4463-9E2F-E95241F012C2}"/>
    <dgm:cxn modelId="{4404349A-E5E4-4869-AEE4-2643F008AC91}" type="presOf" srcId="{0C3008AC-DB84-4D4C-BB4B-31C79D415AAD}" destId="{3329D7DE-4F5E-4483-91AF-74BEFD494A29}" srcOrd="0" destOrd="0" presId="urn:microsoft.com/office/officeart/2005/8/layout/vList4#5"/>
    <dgm:cxn modelId="{11B71142-7EB6-43E3-9419-FF593B65F391}" type="presOf" srcId="{0C3008AC-DB84-4D4C-BB4B-31C79D415AAD}" destId="{8DA4038E-F327-4D31-81D8-697DD3616C3D}" srcOrd="1" destOrd="0" presId="urn:microsoft.com/office/officeart/2005/8/layout/vList4#5"/>
    <dgm:cxn modelId="{C391AC3B-C5DE-48C7-83E8-67CA38F9E572}" type="presParOf" srcId="{5FEBA8CA-273E-430F-A093-0C9E3EF0D6E0}" destId="{32CE92D5-CB60-466F-BE16-2F55425F4B19}" srcOrd="0" destOrd="0" presId="urn:microsoft.com/office/officeart/2005/8/layout/vList4#5"/>
    <dgm:cxn modelId="{3BB3FB34-3901-4429-BB62-43369FF1BD9F}" type="presParOf" srcId="{32CE92D5-CB60-466F-BE16-2F55425F4B19}" destId="{3329D7DE-4F5E-4483-91AF-74BEFD494A29}" srcOrd="0" destOrd="0" presId="urn:microsoft.com/office/officeart/2005/8/layout/vList4#5"/>
    <dgm:cxn modelId="{F55631FF-E5A6-41EF-AD84-19EA1216E8FE}" type="presParOf" srcId="{32CE92D5-CB60-466F-BE16-2F55425F4B19}" destId="{D9D708D8-01F1-40A2-B2B6-B1678537D4D5}" srcOrd="1" destOrd="0" presId="urn:microsoft.com/office/officeart/2005/8/layout/vList4#5"/>
    <dgm:cxn modelId="{70399304-B163-452F-A5BE-F3D6F5FB4D1F}" type="presParOf" srcId="{32CE92D5-CB60-466F-BE16-2F55425F4B19}" destId="{8DA4038E-F327-4D31-81D8-697DD3616C3D}" srcOrd="2" destOrd="0" presId="urn:microsoft.com/office/officeart/2005/8/layout/vList4#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5C9E1FA-1F37-43D0-B0F7-54AA294F54DC}" type="doc">
      <dgm:prSet loTypeId="urn:microsoft.com/office/officeart/2005/8/layout/vList4#6" loCatId="list" qsTypeId="urn:microsoft.com/office/officeart/2005/8/quickstyle/simple1" qsCatId="simple" csTypeId="urn:microsoft.com/office/officeart/2005/8/colors/accent2_1" csCatId="accent2" phldr="1"/>
      <dgm:spPr/>
      <dgm:t>
        <a:bodyPr/>
        <a:lstStyle/>
        <a:p>
          <a:endParaRPr lang="zh-CN" altLang="en-US"/>
        </a:p>
      </dgm:t>
    </dgm:pt>
    <dgm:pt modelId="{0C3008AC-DB84-4D4C-BB4B-31C79D415AAD}">
      <dgm:prSet phldrT="[文本]"/>
      <dgm:spPr/>
      <dgm:t>
        <a:bodyPr/>
        <a:lstStyle/>
        <a:p>
          <a:r>
            <a:rPr lang="zh-CN" altLang="en-US" dirty="0">
              <a:latin typeface="微软雅黑" pitchFamily="34" charset="-122"/>
              <a:ea typeface="微软雅黑" pitchFamily="34" charset="-122"/>
            </a:rPr>
            <a:t>办理流程：</a:t>
          </a:r>
          <a:endParaRPr lang="en-US" altLang="zh-CN" dirty="0">
            <a:latin typeface="微软雅黑" pitchFamily="34" charset="-122"/>
            <a:ea typeface="微软雅黑" pitchFamily="34" charset="-122"/>
          </a:endParaRPr>
        </a:p>
        <a:p>
          <a:r>
            <a:rPr lang="zh-CN" altLang="en-US" dirty="0">
              <a:solidFill>
                <a:schemeClr val="accent4"/>
              </a:solidFill>
              <a:latin typeface="微软雅黑" pitchFamily="34" charset="-122"/>
              <a:ea typeface="微软雅黑" pitchFamily="34" charset="-122"/>
            </a:rPr>
            <a:t>（一）邮寄申请材料； </a:t>
          </a:r>
          <a:endParaRPr lang="en-US" altLang="zh-CN" dirty="0">
            <a:solidFill>
              <a:schemeClr val="accent4"/>
            </a:solidFill>
            <a:latin typeface="微软雅黑" pitchFamily="34" charset="-122"/>
            <a:ea typeface="微软雅黑" pitchFamily="34" charset="-122"/>
          </a:endParaRPr>
        </a:p>
        <a:p>
          <a:r>
            <a:rPr lang="zh-CN" altLang="en-US" dirty="0">
              <a:solidFill>
                <a:schemeClr val="accent4"/>
              </a:solidFill>
              <a:latin typeface="微软雅黑" pitchFamily="34" charset="-122"/>
              <a:ea typeface="微软雅黑" pitchFamily="34" charset="-122"/>
            </a:rPr>
            <a:t>（二）</a:t>
          </a:r>
          <a:r>
            <a:rPr lang="en-US" altLang="zh-CN" dirty="0">
              <a:solidFill>
                <a:schemeClr val="accent4"/>
              </a:solidFill>
              <a:latin typeface="微软雅黑" pitchFamily="34" charset="-122"/>
              <a:ea typeface="微软雅黑" pitchFamily="34" charset="-122"/>
            </a:rPr>
            <a:t>EXCEL</a:t>
          </a:r>
          <a:r>
            <a:rPr lang="zh-CN" altLang="en-US" dirty="0">
              <a:solidFill>
                <a:schemeClr val="accent4"/>
              </a:solidFill>
              <a:latin typeface="微软雅黑" pitchFamily="34" charset="-122"/>
              <a:ea typeface="微软雅黑" pitchFamily="34" charset="-122"/>
            </a:rPr>
            <a:t>数据表格发送至指定邮箱</a:t>
          </a:r>
          <a:r>
            <a:rPr lang="zh-CN" altLang="en-US" dirty="0">
              <a:latin typeface="微软雅黑" pitchFamily="34" charset="-122"/>
              <a:ea typeface="微软雅黑" pitchFamily="34" charset="-122"/>
            </a:rPr>
            <a:t>； </a:t>
          </a:r>
          <a:endParaRPr lang="en-US" altLang="zh-CN" dirty="0">
            <a:latin typeface="微软雅黑" pitchFamily="34" charset="-122"/>
            <a:ea typeface="微软雅黑" pitchFamily="34" charset="-122"/>
          </a:endParaRPr>
        </a:p>
        <a:p>
          <a:r>
            <a:rPr lang="zh-CN" altLang="en-US" dirty="0">
              <a:latin typeface="微软雅黑" pitchFamily="34" charset="-122"/>
              <a:ea typeface="微软雅黑" pitchFamily="34" charset="-122"/>
            </a:rPr>
            <a:t>（三）申请材料审核通过后，本公司以电子邮件的形式出具</a:t>
          </a:r>
          <a:r>
            <a:rPr lang="en-US" altLang="en-US" dirty="0">
              <a:solidFill>
                <a:srgbClr val="C00000"/>
              </a:solidFill>
              <a:latin typeface="微软雅黑" pitchFamily="34" charset="-122"/>
              <a:ea typeface="微软雅黑" pitchFamily="34" charset="-122"/>
            </a:rPr>
            <a:t>《</a:t>
          </a:r>
          <a:r>
            <a:rPr lang="zh-CN" altLang="en-US" dirty="0">
              <a:solidFill>
                <a:srgbClr val="C00000"/>
              </a:solidFill>
              <a:latin typeface="微软雅黑" pitchFamily="34" charset="-122"/>
              <a:ea typeface="微软雅黑" pitchFamily="34" charset="-122"/>
            </a:rPr>
            <a:t>信息披露义务人持股及变更查询名单确认表</a:t>
          </a:r>
          <a:r>
            <a:rPr lang="en-US" altLang="en-US" dirty="0">
              <a:solidFill>
                <a:srgbClr val="C00000"/>
              </a:solidFill>
              <a:latin typeface="微软雅黑" pitchFamily="34" charset="-122"/>
              <a:ea typeface="微软雅黑" pitchFamily="34" charset="-122"/>
            </a:rPr>
            <a:t>》</a:t>
          </a:r>
          <a:r>
            <a:rPr lang="zh-CN" altLang="en-US" dirty="0">
              <a:latin typeface="微软雅黑" pitchFamily="34" charset="-122"/>
              <a:ea typeface="微软雅黑" pitchFamily="34" charset="-122"/>
            </a:rPr>
            <a:t>（以下简称</a:t>
          </a:r>
          <a:r>
            <a:rPr lang="en-US" altLang="en-US" dirty="0">
              <a:latin typeface="微软雅黑" pitchFamily="34" charset="-122"/>
              <a:ea typeface="微软雅黑" pitchFamily="34" charset="-122"/>
            </a:rPr>
            <a:t>《</a:t>
          </a:r>
          <a:r>
            <a:rPr lang="zh-CN" altLang="en-US" dirty="0">
              <a:latin typeface="微软雅黑" pitchFamily="34" charset="-122"/>
              <a:ea typeface="微软雅黑" pitchFamily="34" charset="-122"/>
            </a:rPr>
            <a:t>确认表</a:t>
          </a:r>
          <a:r>
            <a:rPr lang="en-US" altLang="en-US" dirty="0">
              <a:latin typeface="微软雅黑" pitchFamily="34" charset="-122"/>
              <a:ea typeface="微软雅黑" pitchFamily="34" charset="-122"/>
            </a:rPr>
            <a:t>》</a:t>
          </a:r>
          <a:r>
            <a:rPr lang="zh-CN" altLang="en-US" dirty="0">
              <a:latin typeface="微软雅黑" pitchFamily="34" charset="-122"/>
              <a:ea typeface="微软雅黑" pitchFamily="34" charset="-122"/>
            </a:rPr>
            <a:t>）及</a:t>
          </a:r>
          <a:r>
            <a:rPr lang="en-US" altLang="zh-CN" dirty="0">
              <a:solidFill>
                <a:srgbClr val="C00000"/>
              </a:solidFill>
              <a:latin typeface="微软雅黑" pitchFamily="34" charset="-122"/>
              <a:ea typeface="微软雅黑" pitchFamily="34" charset="-122"/>
            </a:rPr>
            <a:t>《</a:t>
          </a:r>
          <a:r>
            <a:rPr lang="zh-CN" altLang="en-US" dirty="0">
              <a:solidFill>
                <a:srgbClr val="C00000"/>
              </a:solidFill>
              <a:latin typeface="微软雅黑" pitchFamily="34" charset="-122"/>
              <a:ea typeface="微软雅黑" pitchFamily="34" charset="-122"/>
            </a:rPr>
            <a:t>收费通知书</a:t>
          </a:r>
          <a:r>
            <a:rPr lang="en-US" altLang="zh-CN" dirty="0">
              <a:solidFill>
                <a:srgbClr val="C00000"/>
              </a:solidFill>
              <a:latin typeface="微软雅黑" pitchFamily="34" charset="-122"/>
              <a:ea typeface="微软雅黑" pitchFamily="34" charset="-122"/>
            </a:rPr>
            <a:t>》</a:t>
          </a:r>
          <a:r>
            <a:rPr lang="zh-CN" altLang="en-US" dirty="0">
              <a:latin typeface="微软雅黑" pitchFamily="34" charset="-122"/>
              <a:ea typeface="微软雅黑" pitchFamily="34" charset="-122"/>
            </a:rPr>
            <a:t>； </a:t>
          </a:r>
          <a:endParaRPr lang="en-US" altLang="zh-CN" dirty="0">
            <a:latin typeface="微软雅黑" pitchFamily="34" charset="-122"/>
            <a:ea typeface="微软雅黑" pitchFamily="34" charset="-122"/>
          </a:endParaRPr>
        </a:p>
        <a:p>
          <a:r>
            <a:rPr lang="zh-CN" altLang="en-US" dirty="0">
              <a:latin typeface="微软雅黑" pitchFamily="34" charset="-122"/>
              <a:ea typeface="微软雅黑" pitchFamily="34" charset="-122"/>
            </a:rPr>
            <a:t>（四）发行人核对</a:t>
          </a:r>
          <a:r>
            <a:rPr lang="en-US" altLang="en-US" dirty="0">
              <a:latin typeface="微软雅黑" pitchFamily="34" charset="-122"/>
              <a:ea typeface="微软雅黑" pitchFamily="34" charset="-122"/>
            </a:rPr>
            <a:t>《</a:t>
          </a:r>
          <a:r>
            <a:rPr lang="zh-CN" altLang="en-US" dirty="0">
              <a:latin typeface="微软雅黑" pitchFamily="34" charset="-122"/>
              <a:ea typeface="微软雅黑" pitchFamily="34" charset="-122"/>
            </a:rPr>
            <a:t>确认表</a:t>
          </a:r>
          <a:r>
            <a:rPr lang="en-US" altLang="en-US" dirty="0">
              <a:latin typeface="微软雅黑" pitchFamily="34" charset="-122"/>
              <a:ea typeface="微软雅黑" pitchFamily="34" charset="-122"/>
            </a:rPr>
            <a:t>》</a:t>
          </a:r>
          <a:r>
            <a:rPr lang="zh-CN" altLang="en-US" dirty="0">
              <a:latin typeface="微软雅黑" pitchFamily="34" charset="-122"/>
              <a:ea typeface="微软雅黑" pitchFamily="34" charset="-122"/>
            </a:rPr>
            <a:t>内容，确认查询对象是否完整，查询对象姓名及证件号码是否准确并缴纳查询手续费； </a:t>
          </a:r>
          <a:endParaRPr lang="en-US" altLang="zh-CN" dirty="0">
            <a:latin typeface="微软雅黑" pitchFamily="34" charset="-122"/>
            <a:ea typeface="微软雅黑" pitchFamily="34" charset="-122"/>
          </a:endParaRPr>
        </a:p>
        <a:p>
          <a:r>
            <a:rPr lang="zh-CN" altLang="en-US" dirty="0">
              <a:latin typeface="微软雅黑" pitchFamily="34" charset="-122"/>
              <a:ea typeface="微软雅黑" pitchFamily="34" charset="-122"/>
            </a:rPr>
            <a:t>（五）本公司收到查询费用后，向发行人邮寄</a:t>
          </a:r>
          <a:r>
            <a:rPr lang="en-US" altLang="en-US" dirty="0">
              <a:solidFill>
                <a:srgbClr val="C00000"/>
              </a:solidFill>
              <a:latin typeface="微软雅黑" pitchFamily="34" charset="-122"/>
              <a:ea typeface="微软雅黑" pitchFamily="34" charset="-122"/>
            </a:rPr>
            <a:t>《</a:t>
          </a:r>
          <a:r>
            <a:rPr lang="zh-CN" altLang="en-US" dirty="0">
              <a:solidFill>
                <a:srgbClr val="C00000"/>
              </a:solidFill>
              <a:latin typeface="微软雅黑" pitchFamily="34" charset="-122"/>
              <a:ea typeface="微软雅黑" pitchFamily="34" charset="-122"/>
            </a:rPr>
            <a:t>信息披露义务人持股及股份变更查询证明</a:t>
          </a:r>
          <a:r>
            <a:rPr lang="en-US" altLang="en-US" dirty="0">
              <a:solidFill>
                <a:srgbClr val="C00000"/>
              </a:solidFill>
              <a:latin typeface="微软雅黑" pitchFamily="34" charset="-122"/>
              <a:ea typeface="微软雅黑" pitchFamily="34" charset="-122"/>
            </a:rPr>
            <a:t>》</a:t>
          </a:r>
          <a:r>
            <a:rPr lang="zh-CN" altLang="en-US" dirty="0">
              <a:latin typeface="微软雅黑" pitchFamily="34" charset="-122"/>
              <a:ea typeface="微软雅黑" pitchFamily="34" charset="-122"/>
            </a:rPr>
            <a:t>。</a:t>
          </a:r>
        </a:p>
      </dgm:t>
    </dgm:pt>
    <dgm:pt modelId="{B231C20A-1A26-4360-A649-84EBB7BA14C4}" type="parTrans" cxnId="{F9D58483-B154-4954-8F3F-5399D5441358}">
      <dgm:prSet/>
      <dgm:spPr/>
      <dgm:t>
        <a:bodyPr/>
        <a:lstStyle/>
        <a:p>
          <a:endParaRPr lang="zh-CN" altLang="en-US">
            <a:solidFill>
              <a:schemeClr val="tx1"/>
            </a:solidFill>
            <a:latin typeface="微软雅黑" pitchFamily="34" charset="-122"/>
            <a:ea typeface="微软雅黑" pitchFamily="34" charset="-122"/>
          </a:endParaRPr>
        </a:p>
      </dgm:t>
    </dgm:pt>
    <dgm:pt modelId="{DF76BB42-A731-4463-9E2F-E95241F012C2}" type="sibTrans" cxnId="{F9D58483-B154-4954-8F3F-5399D5441358}">
      <dgm:prSet/>
      <dgm:spPr/>
      <dgm:t>
        <a:bodyPr/>
        <a:lstStyle/>
        <a:p>
          <a:endParaRPr lang="zh-CN" altLang="en-US">
            <a:solidFill>
              <a:schemeClr val="tx1"/>
            </a:solidFill>
            <a:latin typeface="微软雅黑" pitchFamily="34" charset="-122"/>
            <a:ea typeface="微软雅黑" pitchFamily="34" charset="-122"/>
          </a:endParaRPr>
        </a:p>
      </dgm:t>
    </dgm:pt>
    <dgm:pt modelId="{5FEBA8CA-273E-430F-A093-0C9E3EF0D6E0}" type="pres">
      <dgm:prSet presAssocID="{B5C9E1FA-1F37-43D0-B0F7-54AA294F54DC}" presName="linear" presStyleCnt="0">
        <dgm:presLayoutVars>
          <dgm:dir/>
          <dgm:resizeHandles val="exact"/>
        </dgm:presLayoutVars>
      </dgm:prSet>
      <dgm:spPr/>
      <dgm:t>
        <a:bodyPr/>
        <a:lstStyle/>
        <a:p>
          <a:endParaRPr lang="zh-CN" altLang="en-US"/>
        </a:p>
      </dgm:t>
    </dgm:pt>
    <dgm:pt modelId="{32CE92D5-CB60-466F-BE16-2F55425F4B19}" type="pres">
      <dgm:prSet presAssocID="{0C3008AC-DB84-4D4C-BB4B-31C79D415AAD}" presName="comp" presStyleCnt="0"/>
      <dgm:spPr/>
    </dgm:pt>
    <dgm:pt modelId="{3329D7DE-4F5E-4483-91AF-74BEFD494A29}" type="pres">
      <dgm:prSet presAssocID="{0C3008AC-DB84-4D4C-BB4B-31C79D415AAD}" presName="box" presStyleLbl="node1" presStyleIdx="0" presStyleCnt="1" custLinFactNeighborX="847"/>
      <dgm:spPr/>
      <dgm:t>
        <a:bodyPr/>
        <a:lstStyle/>
        <a:p>
          <a:endParaRPr lang="zh-CN" altLang="en-US"/>
        </a:p>
      </dgm:t>
    </dgm:pt>
    <dgm:pt modelId="{D9D708D8-01F1-40A2-B2B6-B1678537D4D5}" type="pres">
      <dgm:prSet presAssocID="{0C3008AC-DB84-4D4C-BB4B-31C79D415AAD}" presName="img" presStyleLbl="fgImgPlace1" presStyleIdx="0" presStyleCnt="1" custScaleY="48413" custLinFactNeighborX="-13983" custLinFactNeighborY="-595"/>
      <dgm:spPr>
        <a:blipFill rotWithShape="0">
          <a:blip xmlns:r="http://schemas.openxmlformats.org/officeDocument/2006/relationships" r:embed="rId1"/>
          <a:stretch>
            <a:fillRect/>
          </a:stretch>
        </a:blipFill>
      </dgm:spPr>
    </dgm:pt>
    <dgm:pt modelId="{8DA4038E-F327-4D31-81D8-697DD3616C3D}" type="pres">
      <dgm:prSet presAssocID="{0C3008AC-DB84-4D4C-BB4B-31C79D415AAD}" presName="text" presStyleLbl="node1" presStyleIdx="0" presStyleCnt="1">
        <dgm:presLayoutVars>
          <dgm:bulletEnabled val="1"/>
        </dgm:presLayoutVars>
      </dgm:prSet>
      <dgm:spPr/>
      <dgm:t>
        <a:bodyPr/>
        <a:lstStyle/>
        <a:p>
          <a:endParaRPr lang="zh-CN" altLang="en-US"/>
        </a:p>
      </dgm:t>
    </dgm:pt>
  </dgm:ptLst>
  <dgm:cxnLst>
    <dgm:cxn modelId="{FC43FFEF-D871-4CA3-B8A8-F6F28DF93073}" type="presOf" srcId="{B5C9E1FA-1F37-43D0-B0F7-54AA294F54DC}" destId="{5FEBA8CA-273E-430F-A093-0C9E3EF0D6E0}" srcOrd="0" destOrd="0" presId="urn:microsoft.com/office/officeart/2005/8/layout/vList4#6"/>
    <dgm:cxn modelId="{CE4A810D-49FB-466F-B3D6-0E252E300BB6}" type="presOf" srcId="{0C3008AC-DB84-4D4C-BB4B-31C79D415AAD}" destId="{8DA4038E-F327-4D31-81D8-697DD3616C3D}" srcOrd="1" destOrd="0" presId="urn:microsoft.com/office/officeart/2005/8/layout/vList4#6"/>
    <dgm:cxn modelId="{F9D58483-B154-4954-8F3F-5399D5441358}" srcId="{B5C9E1FA-1F37-43D0-B0F7-54AA294F54DC}" destId="{0C3008AC-DB84-4D4C-BB4B-31C79D415AAD}" srcOrd="0" destOrd="0" parTransId="{B231C20A-1A26-4360-A649-84EBB7BA14C4}" sibTransId="{DF76BB42-A731-4463-9E2F-E95241F012C2}"/>
    <dgm:cxn modelId="{FA0906E7-EB3D-49D1-B47A-FF2F0A81143F}" type="presOf" srcId="{0C3008AC-DB84-4D4C-BB4B-31C79D415AAD}" destId="{3329D7DE-4F5E-4483-91AF-74BEFD494A29}" srcOrd="0" destOrd="0" presId="urn:microsoft.com/office/officeart/2005/8/layout/vList4#6"/>
    <dgm:cxn modelId="{46A0E100-018A-46F9-BAC5-F80FD82919E5}" type="presParOf" srcId="{5FEBA8CA-273E-430F-A093-0C9E3EF0D6E0}" destId="{32CE92D5-CB60-466F-BE16-2F55425F4B19}" srcOrd="0" destOrd="0" presId="urn:microsoft.com/office/officeart/2005/8/layout/vList4#6"/>
    <dgm:cxn modelId="{DE64D4E9-6353-49F1-B374-3C65BBBB78FC}" type="presParOf" srcId="{32CE92D5-CB60-466F-BE16-2F55425F4B19}" destId="{3329D7DE-4F5E-4483-91AF-74BEFD494A29}" srcOrd="0" destOrd="0" presId="urn:microsoft.com/office/officeart/2005/8/layout/vList4#6"/>
    <dgm:cxn modelId="{7D100ACD-C2A1-4B76-8FA9-EA273A9EA3DF}" type="presParOf" srcId="{32CE92D5-CB60-466F-BE16-2F55425F4B19}" destId="{D9D708D8-01F1-40A2-B2B6-B1678537D4D5}" srcOrd="1" destOrd="0" presId="urn:microsoft.com/office/officeart/2005/8/layout/vList4#6"/>
    <dgm:cxn modelId="{CEBBCB9B-A0F4-4A0C-8452-C74DF250BE0C}" type="presParOf" srcId="{32CE92D5-CB60-466F-BE16-2F55425F4B19}" destId="{8DA4038E-F327-4D31-81D8-697DD3616C3D}" srcOrd="2" destOrd="0" presId="urn:microsoft.com/office/officeart/2005/8/layout/vList4#6"/>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472517-07FC-4853-9CF5-196F87EF4843}">
      <dsp:nvSpPr>
        <dsp:cNvPr id="0" name=""/>
        <dsp:cNvSpPr/>
      </dsp:nvSpPr>
      <dsp:spPr>
        <a:xfrm>
          <a:off x="4322" y="1532787"/>
          <a:ext cx="2334613" cy="1792209"/>
        </a:xfrm>
        <a:prstGeom prst="roundRect">
          <a:avLst>
            <a:gd name="adj" fmla="val 10000"/>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171450" lvl="1" indent="-171450" algn="l" defTabSz="711200">
            <a:lnSpc>
              <a:spcPct val="90000"/>
            </a:lnSpc>
            <a:spcBef>
              <a:spcPct val="0"/>
            </a:spcBef>
            <a:spcAft>
              <a:spcPct val="15000"/>
            </a:spcAft>
            <a:buChar char="•"/>
          </a:pPr>
          <a:r>
            <a:rPr lang="zh-CN" altLang="en-US" sz="1600" kern="1200" dirty="0">
              <a:latin typeface="微软雅黑" pitchFamily="34" charset="-122"/>
              <a:ea typeface="微软雅黑" pitchFamily="34" charset="-122"/>
            </a:rPr>
            <a:t>每日数据都可查询</a:t>
          </a:r>
        </a:p>
      </dsp:txBody>
      <dsp:txXfrm>
        <a:off x="45566" y="1574031"/>
        <a:ext cx="2252125" cy="1325676"/>
      </dsp:txXfrm>
    </dsp:sp>
    <dsp:sp modelId="{63D1F55B-0513-4FF3-A9EA-1EECCBCFDE67}">
      <dsp:nvSpPr>
        <dsp:cNvPr id="0" name=""/>
        <dsp:cNvSpPr/>
      </dsp:nvSpPr>
      <dsp:spPr>
        <a:xfrm>
          <a:off x="1324874" y="2026371"/>
          <a:ext cx="2297746" cy="2297746"/>
        </a:xfrm>
        <a:prstGeom prst="leftCircularArrow">
          <a:avLst>
            <a:gd name="adj1" fmla="val 2728"/>
            <a:gd name="adj2" fmla="val 332413"/>
            <a:gd name="adj3" fmla="val 2107924"/>
            <a:gd name="adj4" fmla="val 9024489"/>
            <a:gd name="adj5" fmla="val 3183"/>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41C7F6B1-62AC-4E47-AE93-B296DE1999A7}">
      <dsp:nvSpPr>
        <dsp:cNvPr id="0" name=""/>
        <dsp:cNvSpPr/>
      </dsp:nvSpPr>
      <dsp:spPr>
        <a:xfrm>
          <a:off x="568038" y="2940951"/>
          <a:ext cx="1931489" cy="768089"/>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9055" tIns="39370" rIns="59055" bIns="39370" numCol="1" spcCol="1270" anchor="ctr" anchorCtr="0">
          <a:noAutofit/>
        </a:bodyPr>
        <a:lstStyle/>
        <a:p>
          <a:pPr marL="0" lvl="0" indent="0" algn="ctr" defTabSz="1377950">
            <a:lnSpc>
              <a:spcPct val="90000"/>
            </a:lnSpc>
            <a:spcBef>
              <a:spcPct val="0"/>
            </a:spcBef>
            <a:spcAft>
              <a:spcPct val="35000"/>
            </a:spcAft>
            <a:buNone/>
          </a:pPr>
          <a:r>
            <a:rPr lang="zh-CN" altLang="en-US" sz="3100" kern="1200" dirty="0">
              <a:latin typeface="微软雅黑" pitchFamily="34" charset="-122"/>
              <a:ea typeface="微软雅黑" pitchFamily="34" charset="-122"/>
            </a:rPr>
            <a:t>查询时间</a:t>
          </a:r>
        </a:p>
      </dsp:txBody>
      <dsp:txXfrm>
        <a:off x="590535" y="2963448"/>
        <a:ext cx="1886495" cy="723095"/>
      </dsp:txXfrm>
    </dsp:sp>
    <dsp:sp modelId="{DBFFB789-14E6-4E05-BA90-869E7256549D}">
      <dsp:nvSpPr>
        <dsp:cNvPr id="0" name=""/>
        <dsp:cNvSpPr/>
      </dsp:nvSpPr>
      <dsp:spPr>
        <a:xfrm>
          <a:off x="2798049" y="1532787"/>
          <a:ext cx="2172925" cy="1792209"/>
        </a:xfrm>
        <a:prstGeom prst="roundRect">
          <a:avLst>
            <a:gd name="adj" fmla="val 10000"/>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t" anchorCtr="0">
          <a:noAutofit/>
        </a:bodyPr>
        <a:lstStyle/>
        <a:p>
          <a:pPr marL="171450" lvl="1" indent="-171450" algn="l" defTabSz="800100">
            <a:lnSpc>
              <a:spcPct val="90000"/>
            </a:lnSpc>
            <a:spcBef>
              <a:spcPct val="0"/>
            </a:spcBef>
            <a:spcAft>
              <a:spcPct val="15000"/>
            </a:spcAft>
            <a:buChar char="•"/>
          </a:pPr>
          <a:r>
            <a:rPr lang="zh-CN" altLang="en-US" sz="1800" kern="1200" dirty="0">
              <a:latin typeface="微软雅黑" pitchFamily="34" charset="-122"/>
              <a:ea typeface="微软雅黑" pitchFamily="34" charset="-122"/>
            </a:rPr>
            <a:t>按股份性质</a:t>
          </a:r>
        </a:p>
        <a:p>
          <a:pPr marL="171450" lvl="1" indent="-171450" algn="l" defTabSz="800100">
            <a:lnSpc>
              <a:spcPct val="90000"/>
            </a:lnSpc>
            <a:spcBef>
              <a:spcPct val="0"/>
            </a:spcBef>
            <a:spcAft>
              <a:spcPct val="15000"/>
            </a:spcAft>
            <a:buChar char="•"/>
          </a:pPr>
          <a:r>
            <a:rPr lang="zh-CN" altLang="en-US" sz="1800" kern="1200" dirty="0">
              <a:latin typeface="微软雅黑" pitchFamily="34" charset="-122"/>
              <a:ea typeface="微软雅黑" pitchFamily="34" charset="-122"/>
            </a:rPr>
            <a:t>按持有人类别</a:t>
          </a:r>
        </a:p>
      </dsp:txBody>
      <dsp:txXfrm>
        <a:off x="2839293" y="1958076"/>
        <a:ext cx="2090437" cy="1325676"/>
      </dsp:txXfrm>
    </dsp:sp>
    <dsp:sp modelId="{AD9FEAC0-AA07-44A3-AE04-4193F2739C88}">
      <dsp:nvSpPr>
        <dsp:cNvPr id="0" name=""/>
        <dsp:cNvSpPr/>
      </dsp:nvSpPr>
      <dsp:spPr>
        <a:xfrm>
          <a:off x="4019650" y="463395"/>
          <a:ext cx="2575397" cy="2575397"/>
        </a:xfrm>
        <a:prstGeom prst="circularArrow">
          <a:avLst>
            <a:gd name="adj1" fmla="val 2434"/>
            <a:gd name="adj2" fmla="val 294556"/>
            <a:gd name="adj3" fmla="val 19529933"/>
            <a:gd name="adj4" fmla="val 12575511"/>
            <a:gd name="adj5" fmla="val 284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F7083A6-E96D-4744-B266-81F8DCDF4171}">
      <dsp:nvSpPr>
        <dsp:cNvPr id="0" name=""/>
        <dsp:cNvSpPr/>
      </dsp:nvSpPr>
      <dsp:spPr>
        <a:xfrm>
          <a:off x="3280922" y="1148742"/>
          <a:ext cx="1931489" cy="768089"/>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9055" tIns="39370" rIns="59055" bIns="39370" numCol="1" spcCol="1270" anchor="ctr" anchorCtr="0">
          <a:noAutofit/>
        </a:bodyPr>
        <a:lstStyle/>
        <a:p>
          <a:pPr marL="0" lvl="0" indent="0" algn="ctr" defTabSz="1377950">
            <a:lnSpc>
              <a:spcPct val="90000"/>
            </a:lnSpc>
            <a:spcBef>
              <a:spcPct val="0"/>
            </a:spcBef>
            <a:spcAft>
              <a:spcPct val="35000"/>
            </a:spcAft>
            <a:buNone/>
          </a:pPr>
          <a:r>
            <a:rPr lang="zh-CN" altLang="en-US" sz="3100" kern="1200" dirty="0">
              <a:latin typeface="微软雅黑" pitchFamily="34" charset="-122"/>
              <a:ea typeface="微软雅黑" pitchFamily="34" charset="-122"/>
            </a:rPr>
            <a:t>查询类型</a:t>
          </a:r>
        </a:p>
      </dsp:txBody>
      <dsp:txXfrm>
        <a:off x="3303419" y="1171239"/>
        <a:ext cx="1886495" cy="723095"/>
      </dsp:txXfrm>
    </dsp:sp>
    <dsp:sp modelId="{98B38BF9-CEDD-4ED4-803A-934D26061598}">
      <dsp:nvSpPr>
        <dsp:cNvPr id="0" name=""/>
        <dsp:cNvSpPr/>
      </dsp:nvSpPr>
      <dsp:spPr>
        <a:xfrm>
          <a:off x="5510933" y="1532787"/>
          <a:ext cx="2172925" cy="1792209"/>
        </a:xfrm>
        <a:prstGeom prst="roundRect">
          <a:avLst>
            <a:gd name="adj" fmla="val 10000"/>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t" anchorCtr="0">
          <a:noAutofit/>
        </a:bodyPr>
        <a:lstStyle/>
        <a:p>
          <a:pPr marL="171450" lvl="1" indent="-171450" algn="l" defTabSz="800100">
            <a:lnSpc>
              <a:spcPct val="90000"/>
            </a:lnSpc>
            <a:spcBef>
              <a:spcPct val="0"/>
            </a:spcBef>
            <a:spcAft>
              <a:spcPct val="15000"/>
            </a:spcAft>
            <a:buChar char="•"/>
          </a:pPr>
          <a:r>
            <a:rPr lang="zh-CN" altLang="en-US" sz="1800" kern="1200" dirty="0">
              <a:latin typeface="微软雅黑" pitchFamily="34" charset="-122"/>
              <a:ea typeface="微软雅黑" pitchFamily="34" charset="-122"/>
            </a:rPr>
            <a:t>办理工商变更</a:t>
          </a:r>
        </a:p>
        <a:p>
          <a:pPr marL="171450" lvl="1" indent="-171450" algn="l" defTabSz="800100">
            <a:lnSpc>
              <a:spcPct val="90000"/>
            </a:lnSpc>
            <a:spcBef>
              <a:spcPct val="0"/>
            </a:spcBef>
            <a:spcAft>
              <a:spcPct val="15000"/>
            </a:spcAft>
            <a:buChar char="•"/>
          </a:pPr>
          <a:r>
            <a:rPr lang="zh-CN" altLang="en-US" sz="1800" kern="1200" dirty="0">
              <a:latin typeface="微软雅黑" pitchFamily="34" charset="-122"/>
              <a:ea typeface="微软雅黑" pitchFamily="34" charset="-122"/>
            </a:rPr>
            <a:t>其他需要申报股本结构证明的情形</a:t>
          </a:r>
        </a:p>
      </dsp:txBody>
      <dsp:txXfrm>
        <a:off x="5552177" y="1574031"/>
        <a:ext cx="2090437" cy="1325676"/>
      </dsp:txXfrm>
    </dsp:sp>
    <dsp:sp modelId="{9F894449-800E-4B66-ACA7-58476343C5E2}">
      <dsp:nvSpPr>
        <dsp:cNvPr id="0" name=""/>
        <dsp:cNvSpPr/>
      </dsp:nvSpPr>
      <dsp:spPr>
        <a:xfrm>
          <a:off x="5993806" y="2940951"/>
          <a:ext cx="1931489" cy="768089"/>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9055" tIns="39370" rIns="59055" bIns="39370" numCol="1" spcCol="1270" anchor="ctr" anchorCtr="0">
          <a:noAutofit/>
        </a:bodyPr>
        <a:lstStyle/>
        <a:p>
          <a:pPr marL="0" lvl="0" indent="0" algn="ctr" defTabSz="1377950">
            <a:lnSpc>
              <a:spcPct val="90000"/>
            </a:lnSpc>
            <a:spcBef>
              <a:spcPct val="0"/>
            </a:spcBef>
            <a:spcAft>
              <a:spcPct val="35000"/>
            </a:spcAft>
            <a:buNone/>
          </a:pPr>
          <a:r>
            <a:rPr lang="zh-CN" altLang="en-US" sz="3100" kern="1200" dirty="0">
              <a:latin typeface="微软雅黑" pitchFamily="34" charset="-122"/>
              <a:ea typeface="微软雅黑" pitchFamily="34" charset="-122"/>
            </a:rPr>
            <a:t>用途</a:t>
          </a:r>
        </a:p>
      </dsp:txBody>
      <dsp:txXfrm>
        <a:off x="6016303" y="2963448"/>
        <a:ext cx="1886495" cy="72309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29D7DE-4F5E-4483-91AF-74BEFD494A29}">
      <dsp:nvSpPr>
        <dsp:cNvPr id="0" name=""/>
        <dsp:cNvSpPr/>
      </dsp:nvSpPr>
      <dsp:spPr>
        <a:xfrm>
          <a:off x="0" y="0"/>
          <a:ext cx="8429684" cy="4500595"/>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zh-CN" altLang="en-US" sz="2400" kern="1200" dirty="0">
              <a:latin typeface="微软雅黑" pitchFamily="34" charset="-122"/>
              <a:ea typeface="微软雅黑" pitchFamily="34" charset="-122"/>
            </a:rPr>
            <a:t>概述：发行人发生并购、重组等情形的，可通过向本公司邮寄申报材料的方式向本公司申请查询信息披露义务人持股及股份变更情况。</a:t>
          </a:r>
          <a:endParaRPr lang="en-US" altLang="zh-CN" sz="2400" kern="1200" dirty="0">
            <a:latin typeface="微软雅黑" pitchFamily="34" charset="-122"/>
            <a:ea typeface="微软雅黑" pitchFamily="34" charset="-122"/>
          </a:endParaRPr>
        </a:p>
      </dsp:txBody>
      <dsp:txXfrm>
        <a:off x="2135996" y="0"/>
        <a:ext cx="6293687" cy="4500595"/>
      </dsp:txXfrm>
    </dsp:sp>
    <dsp:sp modelId="{D9D708D8-01F1-40A2-B2B6-B1678537D4D5}">
      <dsp:nvSpPr>
        <dsp:cNvPr id="0" name=""/>
        <dsp:cNvSpPr/>
      </dsp:nvSpPr>
      <dsp:spPr>
        <a:xfrm>
          <a:off x="214314" y="1357325"/>
          <a:ext cx="1685936" cy="1743098"/>
        </a:xfrm>
        <a:prstGeom prst="roundRect">
          <a:avLst>
            <a:gd name="adj" fmla="val 10000"/>
          </a:avLst>
        </a:prstGeom>
        <a:blipFill rotWithShape="0">
          <a:blip xmlns:r="http://schemas.openxmlformats.org/officeDocument/2006/relationships" r:embed="rId1"/>
          <a:stretch>
            <a:fillRect/>
          </a:stretch>
        </a:blip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29D7DE-4F5E-4483-91AF-74BEFD494A29}">
      <dsp:nvSpPr>
        <dsp:cNvPr id="0" name=""/>
        <dsp:cNvSpPr/>
      </dsp:nvSpPr>
      <dsp:spPr>
        <a:xfrm>
          <a:off x="0" y="0"/>
          <a:ext cx="8429684" cy="4500595"/>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zh-CN" altLang="en-US" sz="1800" kern="1200" dirty="0">
              <a:latin typeface="微软雅黑" pitchFamily="34" charset="-122"/>
              <a:ea typeface="微软雅黑" pitchFamily="34" charset="-122"/>
            </a:rPr>
            <a:t>所需材料：</a:t>
          </a:r>
          <a:endParaRPr lang="en-US" altLang="zh-CN" sz="1800" kern="1200" dirty="0">
            <a:latin typeface="微软雅黑" pitchFamily="34" charset="-122"/>
            <a:ea typeface="微软雅黑" pitchFamily="34" charset="-122"/>
          </a:endParaRPr>
        </a:p>
        <a:p>
          <a:pPr marL="0" lvl="0" indent="0" algn="l" defTabSz="800100">
            <a:lnSpc>
              <a:spcPct val="90000"/>
            </a:lnSpc>
            <a:spcBef>
              <a:spcPct val="0"/>
            </a:spcBef>
            <a:spcAft>
              <a:spcPct val="35000"/>
            </a:spcAft>
            <a:buNone/>
          </a:pPr>
          <a:r>
            <a:rPr lang="zh-CN" altLang="en-US" sz="1800" kern="1200" dirty="0">
              <a:latin typeface="微软雅黑" pitchFamily="34" charset="-122"/>
              <a:ea typeface="微软雅黑" pitchFamily="34" charset="-122"/>
            </a:rPr>
            <a:t>（一）</a:t>
          </a:r>
          <a:r>
            <a:rPr lang="en-US" altLang="en-US" sz="1800" kern="1200" dirty="0">
              <a:latin typeface="微软雅黑" pitchFamily="34" charset="-122"/>
              <a:ea typeface="微软雅黑" pitchFamily="34" charset="-122"/>
            </a:rPr>
            <a:t>《</a:t>
          </a:r>
          <a:r>
            <a:rPr lang="zh-CN" altLang="en-US" sz="1800" kern="1200" dirty="0">
              <a:latin typeface="微软雅黑" pitchFamily="34" charset="-122"/>
              <a:ea typeface="微软雅黑" pitchFamily="34" charset="-122"/>
            </a:rPr>
            <a:t>查询信息披露义务人持股及股份变更情况的申请</a:t>
          </a:r>
          <a:r>
            <a:rPr lang="en-US" altLang="en-US" sz="1800" kern="1200" dirty="0">
              <a:latin typeface="微软雅黑" pitchFamily="34" charset="-122"/>
              <a:ea typeface="微软雅黑" pitchFamily="34" charset="-122"/>
            </a:rPr>
            <a:t>》</a:t>
          </a:r>
          <a:r>
            <a:rPr lang="zh-CN" altLang="en-US" sz="1800" kern="1200" dirty="0">
              <a:latin typeface="微软雅黑" pitchFamily="34" charset="-122"/>
              <a:ea typeface="微软雅黑" pitchFamily="34" charset="-122"/>
            </a:rPr>
            <a:t>； </a:t>
          </a:r>
          <a:endParaRPr lang="en-US" altLang="zh-CN" sz="1800" kern="1200" dirty="0">
            <a:latin typeface="微软雅黑" pitchFamily="34" charset="-122"/>
            <a:ea typeface="微软雅黑" pitchFamily="34" charset="-122"/>
          </a:endParaRPr>
        </a:p>
        <a:p>
          <a:pPr marL="0" lvl="0" indent="0" algn="l" defTabSz="800100">
            <a:lnSpc>
              <a:spcPct val="90000"/>
            </a:lnSpc>
            <a:spcBef>
              <a:spcPct val="0"/>
            </a:spcBef>
            <a:spcAft>
              <a:spcPct val="35000"/>
            </a:spcAft>
            <a:buNone/>
          </a:pPr>
          <a:r>
            <a:rPr lang="zh-CN" altLang="en-US" sz="1800" kern="1200" dirty="0">
              <a:latin typeface="微软雅黑" pitchFamily="34" charset="-122"/>
              <a:ea typeface="微软雅黑" pitchFamily="34" charset="-122"/>
            </a:rPr>
            <a:t>（二）相关收购、重组公告扫描件； </a:t>
          </a:r>
          <a:endParaRPr lang="en-US" altLang="zh-CN" sz="1800" kern="1200" dirty="0">
            <a:latin typeface="微软雅黑" pitchFamily="34" charset="-122"/>
            <a:ea typeface="微软雅黑" pitchFamily="34" charset="-122"/>
          </a:endParaRPr>
        </a:p>
        <a:p>
          <a:pPr marL="0" lvl="0" indent="0" algn="l" defTabSz="800100">
            <a:lnSpc>
              <a:spcPct val="90000"/>
            </a:lnSpc>
            <a:spcBef>
              <a:spcPct val="0"/>
            </a:spcBef>
            <a:spcAft>
              <a:spcPct val="35000"/>
            </a:spcAft>
            <a:buNone/>
          </a:pPr>
          <a:r>
            <a:rPr lang="zh-CN" altLang="en-US" sz="1800" kern="1200" dirty="0">
              <a:latin typeface="微软雅黑" pitchFamily="34" charset="-122"/>
              <a:ea typeface="微软雅黑" pitchFamily="34" charset="-122"/>
            </a:rPr>
            <a:t>（三）信息披露义务人持股及股份变更情况电子数据文件（以</a:t>
          </a:r>
          <a:r>
            <a:rPr lang="en-US" altLang="en-US" sz="1800" kern="1200" dirty="0">
              <a:latin typeface="微软雅黑" pitchFamily="34" charset="-122"/>
              <a:ea typeface="微软雅黑" pitchFamily="34" charset="-122"/>
            </a:rPr>
            <a:t>EXCEL</a:t>
          </a:r>
          <a:r>
            <a:rPr lang="zh-CN" altLang="en-US" sz="1800" kern="1200" dirty="0">
              <a:latin typeface="微软雅黑" pitchFamily="34" charset="-122"/>
              <a:ea typeface="微软雅黑" pitchFamily="34" charset="-122"/>
            </a:rPr>
            <a:t>表格形式提交，数据文件模板见</a:t>
          </a:r>
          <a:r>
            <a:rPr lang="en-US" altLang="en-US" sz="1800" kern="1200" dirty="0">
              <a:latin typeface="微软雅黑" pitchFamily="34" charset="-122"/>
              <a:ea typeface="微软雅黑" pitchFamily="34" charset="-122"/>
            </a:rPr>
            <a:t>www.chinaclear.cn—</a:t>
          </a:r>
          <a:r>
            <a:rPr lang="zh-CN" altLang="en-US" sz="1800" kern="1200" dirty="0">
              <a:latin typeface="微软雅黑" pitchFamily="34" charset="-122"/>
              <a:ea typeface="微软雅黑" pitchFamily="34" charset="-122"/>
            </a:rPr>
            <a:t>服务支持</a:t>
          </a:r>
          <a:r>
            <a:rPr lang="en-US" altLang="en-US" sz="1800" kern="1200" dirty="0">
              <a:latin typeface="微软雅黑" pitchFamily="34" charset="-122"/>
              <a:ea typeface="微软雅黑" pitchFamily="34" charset="-122"/>
            </a:rPr>
            <a:t>—</a:t>
          </a:r>
          <a:r>
            <a:rPr lang="zh-CN" altLang="en-US" sz="1800" kern="1200" dirty="0">
              <a:latin typeface="微软雅黑" pitchFamily="34" charset="-122"/>
              <a:ea typeface="微软雅黑" pitchFamily="34" charset="-122"/>
            </a:rPr>
            <a:t>业务资料</a:t>
          </a:r>
          <a:r>
            <a:rPr lang="en-US" altLang="en-US" sz="1800" kern="1200" dirty="0">
              <a:latin typeface="微软雅黑" pitchFamily="34" charset="-122"/>
              <a:ea typeface="微软雅黑" pitchFamily="34" charset="-122"/>
            </a:rPr>
            <a:t>—</a:t>
          </a:r>
          <a:r>
            <a:rPr lang="zh-CN" altLang="en-US" sz="1800" kern="1200" dirty="0">
              <a:latin typeface="微软雅黑" pitchFamily="34" charset="-122"/>
              <a:ea typeface="微软雅黑" pitchFamily="34" charset="-122"/>
            </a:rPr>
            <a:t>接口规范</a:t>
          </a:r>
          <a:r>
            <a:rPr lang="en-US" altLang="en-US" sz="1800" kern="1200" dirty="0">
              <a:latin typeface="微软雅黑" pitchFamily="34" charset="-122"/>
              <a:ea typeface="微软雅黑" pitchFamily="34" charset="-122"/>
            </a:rPr>
            <a:t>—</a:t>
          </a:r>
          <a:r>
            <a:rPr lang="zh-CN" altLang="en-US" sz="1800" kern="1200" dirty="0">
              <a:latin typeface="微软雅黑" pitchFamily="34" charset="-122"/>
              <a:ea typeface="微软雅黑" pitchFamily="34" charset="-122"/>
            </a:rPr>
            <a:t>全国股份转让系统</a:t>
          </a:r>
          <a:r>
            <a:rPr lang="en-US" altLang="en-US" sz="1800" kern="1200" dirty="0">
              <a:latin typeface="微软雅黑" pitchFamily="34" charset="-122"/>
              <a:ea typeface="微软雅黑" pitchFamily="34" charset="-122"/>
            </a:rPr>
            <a:t>-</a:t>
          </a:r>
          <a:r>
            <a:rPr lang="zh-CN" altLang="en-US" sz="1800" kern="1200" dirty="0">
              <a:latin typeface="微软雅黑" pitchFamily="34" charset="-122"/>
              <a:ea typeface="微软雅黑" pitchFamily="34" charset="-122"/>
            </a:rPr>
            <a:t>查询信息披露义务人持股及股份变更情况数据接口）； </a:t>
          </a:r>
          <a:endParaRPr lang="en-US" altLang="zh-CN" sz="1800" kern="1200" dirty="0">
            <a:latin typeface="微软雅黑" pitchFamily="34" charset="-122"/>
            <a:ea typeface="微软雅黑" pitchFamily="34" charset="-122"/>
          </a:endParaRPr>
        </a:p>
        <a:p>
          <a:pPr marL="0" lvl="0" indent="0" algn="l" defTabSz="800100">
            <a:lnSpc>
              <a:spcPct val="90000"/>
            </a:lnSpc>
            <a:spcBef>
              <a:spcPct val="0"/>
            </a:spcBef>
            <a:spcAft>
              <a:spcPct val="35000"/>
            </a:spcAft>
            <a:buNone/>
          </a:pPr>
          <a:r>
            <a:rPr lang="zh-CN" altLang="en-US" sz="1800" kern="1200" dirty="0">
              <a:latin typeface="微软雅黑" pitchFamily="34" charset="-122"/>
              <a:ea typeface="微软雅黑" pitchFamily="34" charset="-122"/>
            </a:rPr>
            <a:t>（四）法定代表人证明书及法定代表人授权委托书； </a:t>
          </a:r>
          <a:endParaRPr lang="en-US" altLang="zh-CN" sz="1800" kern="1200" dirty="0">
            <a:latin typeface="微软雅黑" pitchFamily="34" charset="-122"/>
            <a:ea typeface="微软雅黑" pitchFamily="34" charset="-122"/>
          </a:endParaRPr>
        </a:p>
        <a:p>
          <a:pPr marL="0" lvl="0" indent="0" algn="l" defTabSz="800100">
            <a:lnSpc>
              <a:spcPct val="90000"/>
            </a:lnSpc>
            <a:spcBef>
              <a:spcPct val="0"/>
            </a:spcBef>
            <a:spcAft>
              <a:spcPct val="35000"/>
            </a:spcAft>
            <a:buNone/>
          </a:pPr>
          <a:r>
            <a:rPr lang="zh-CN" altLang="en-US" sz="1800" kern="1200" dirty="0">
              <a:latin typeface="微软雅黑" pitchFamily="34" charset="-122"/>
              <a:ea typeface="微软雅黑" pitchFamily="34" charset="-122"/>
            </a:rPr>
            <a:t>（五）法定代表人及经办人身份证明文件复印件。</a:t>
          </a:r>
        </a:p>
      </dsp:txBody>
      <dsp:txXfrm>
        <a:off x="2135996" y="0"/>
        <a:ext cx="6293687" cy="4500595"/>
      </dsp:txXfrm>
    </dsp:sp>
    <dsp:sp modelId="{D9D708D8-01F1-40A2-B2B6-B1678537D4D5}">
      <dsp:nvSpPr>
        <dsp:cNvPr id="0" name=""/>
        <dsp:cNvSpPr/>
      </dsp:nvSpPr>
      <dsp:spPr>
        <a:xfrm>
          <a:off x="214314" y="1357325"/>
          <a:ext cx="1685936" cy="1743098"/>
        </a:xfrm>
        <a:prstGeom prst="roundRect">
          <a:avLst>
            <a:gd name="adj" fmla="val 10000"/>
          </a:avLst>
        </a:prstGeom>
        <a:blipFill rotWithShape="0">
          <a:blip xmlns:r="http://schemas.openxmlformats.org/officeDocument/2006/relationships" r:embed="rId1"/>
          <a:stretch>
            <a:fillRect/>
          </a:stretch>
        </a:blip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29D7DE-4F5E-4483-91AF-74BEFD494A29}">
      <dsp:nvSpPr>
        <dsp:cNvPr id="0" name=""/>
        <dsp:cNvSpPr/>
      </dsp:nvSpPr>
      <dsp:spPr>
        <a:xfrm>
          <a:off x="0" y="0"/>
          <a:ext cx="8429684" cy="4500595"/>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zh-CN" altLang="en-US" sz="1800" kern="1200" dirty="0">
              <a:latin typeface="微软雅黑" pitchFamily="34" charset="-122"/>
              <a:ea typeface="微软雅黑" pitchFamily="34" charset="-122"/>
            </a:rPr>
            <a:t>办理流程：</a:t>
          </a:r>
          <a:endParaRPr lang="en-US" altLang="zh-CN" sz="1800" kern="1200" dirty="0">
            <a:latin typeface="微软雅黑" pitchFamily="34" charset="-122"/>
            <a:ea typeface="微软雅黑" pitchFamily="34" charset="-122"/>
          </a:endParaRPr>
        </a:p>
        <a:p>
          <a:pPr marL="0" lvl="0" indent="0" algn="l" defTabSz="800100">
            <a:lnSpc>
              <a:spcPct val="90000"/>
            </a:lnSpc>
            <a:spcBef>
              <a:spcPct val="0"/>
            </a:spcBef>
            <a:spcAft>
              <a:spcPct val="35000"/>
            </a:spcAft>
            <a:buNone/>
          </a:pPr>
          <a:r>
            <a:rPr lang="zh-CN" altLang="en-US" sz="1800" kern="1200" dirty="0">
              <a:solidFill>
                <a:schemeClr val="accent4"/>
              </a:solidFill>
              <a:latin typeface="微软雅黑" pitchFamily="34" charset="-122"/>
              <a:ea typeface="微软雅黑" pitchFamily="34" charset="-122"/>
            </a:rPr>
            <a:t>（一）邮寄申请材料； </a:t>
          </a:r>
          <a:endParaRPr lang="en-US" altLang="zh-CN" sz="1800" kern="1200" dirty="0">
            <a:solidFill>
              <a:schemeClr val="accent4"/>
            </a:solidFill>
            <a:latin typeface="微软雅黑" pitchFamily="34" charset="-122"/>
            <a:ea typeface="微软雅黑" pitchFamily="34" charset="-122"/>
          </a:endParaRPr>
        </a:p>
        <a:p>
          <a:pPr marL="0" lvl="0" indent="0" algn="l" defTabSz="800100">
            <a:lnSpc>
              <a:spcPct val="90000"/>
            </a:lnSpc>
            <a:spcBef>
              <a:spcPct val="0"/>
            </a:spcBef>
            <a:spcAft>
              <a:spcPct val="35000"/>
            </a:spcAft>
            <a:buNone/>
          </a:pPr>
          <a:r>
            <a:rPr lang="zh-CN" altLang="en-US" sz="1800" kern="1200" dirty="0">
              <a:solidFill>
                <a:schemeClr val="accent4"/>
              </a:solidFill>
              <a:latin typeface="微软雅黑" pitchFamily="34" charset="-122"/>
              <a:ea typeface="微软雅黑" pitchFamily="34" charset="-122"/>
            </a:rPr>
            <a:t>（二）</a:t>
          </a:r>
          <a:r>
            <a:rPr lang="en-US" altLang="zh-CN" sz="1800" kern="1200" dirty="0">
              <a:solidFill>
                <a:schemeClr val="accent4"/>
              </a:solidFill>
              <a:latin typeface="微软雅黑" pitchFamily="34" charset="-122"/>
              <a:ea typeface="微软雅黑" pitchFamily="34" charset="-122"/>
            </a:rPr>
            <a:t>EXCEL</a:t>
          </a:r>
          <a:r>
            <a:rPr lang="zh-CN" altLang="en-US" sz="1800" kern="1200" dirty="0">
              <a:solidFill>
                <a:schemeClr val="accent4"/>
              </a:solidFill>
              <a:latin typeface="微软雅黑" pitchFamily="34" charset="-122"/>
              <a:ea typeface="微软雅黑" pitchFamily="34" charset="-122"/>
            </a:rPr>
            <a:t>数据表格发送至指定邮箱</a:t>
          </a:r>
          <a:r>
            <a:rPr lang="zh-CN" altLang="en-US" sz="1800" kern="1200" dirty="0">
              <a:latin typeface="微软雅黑" pitchFamily="34" charset="-122"/>
              <a:ea typeface="微软雅黑" pitchFamily="34" charset="-122"/>
            </a:rPr>
            <a:t>； </a:t>
          </a:r>
          <a:endParaRPr lang="en-US" altLang="zh-CN" sz="1800" kern="1200" dirty="0">
            <a:latin typeface="微软雅黑" pitchFamily="34" charset="-122"/>
            <a:ea typeface="微软雅黑" pitchFamily="34" charset="-122"/>
          </a:endParaRPr>
        </a:p>
        <a:p>
          <a:pPr marL="0" lvl="0" indent="0" algn="l" defTabSz="800100">
            <a:lnSpc>
              <a:spcPct val="90000"/>
            </a:lnSpc>
            <a:spcBef>
              <a:spcPct val="0"/>
            </a:spcBef>
            <a:spcAft>
              <a:spcPct val="35000"/>
            </a:spcAft>
            <a:buNone/>
          </a:pPr>
          <a:r>
            <a:rPr lang="zh-CN" altLang="en-US" sz="1800" kern="1200" dirty="0">
              <a:latin typeface="微软雅黑" pitchFamily="34" charset="-122"/>
              <a:ea typeface="微软雅黑" pitchFamily="34" charset="-122"/>
            </a:rPr>
            <a:t>（三）申请材料审核通过后，本公司以电子邮件的形式出具</a:t>
          </a:r>
          <a:r>
            <a:rPr lang="en-US" altLang="en-US" sz="1800" kern="1200" dirty="0">
              <a:solidFill>
                <a:srgbClr val="C00000"/>
              </a:solidFill>
              <a:latin typeface="微软雅黑" pitchFamily="34" charset="-122"/>
              <a:ea typeface="微软雅黑" pitchFamily="34" charset="-122"/>
            </a:rPr>
            <a:t>《</a:t>
          </a:r>
          <a:r>
            <a:rPr lang="zh-CN" altLang="en-US" sz="1800" kern="1200" dirty="0">
              <a:solidFill>
                <a:srgbClr val="C00000"/>
              </a:solidFill>
              <a:latin typeface="微软雅黑" pitchFamily="34" charset="-122"/>
              <a:ea typeface="微软雅黑" pitchFamily="34" charset="-122"/>
            </a:rPr>
            <a:t>信息披露义务人持股及变更查询名单确认表</a:t>
          </a:r>
          <a:r>
            <a:rPr lang="en-US" altLang="en-US" sz="1800" kern="1200" dirty="0">
              <a:solidFill>
                <a:srgbClr val="C00000"/>
              </a:solidFill>
              <a:latin typeface="微软雅黑" pitchFamily="34" charset="-122"/>
              <a:ea typeface="微软雅黑" pitchFamily="34" charset="-122"/>
            </a:rPr>
            <a:t>》</a:t>
          </a:r>
          <a:r>
            <a:rPr lang="zh-CN" altLang="en-US" sz="1800" kern="1200" dirty="0">
              <a:latin typeface="微软雅黑" pitchFamily="34" charset="-122"/>
              <a:ea typeface="微软雅黑" pitchFamily="34" charset="-122"/>
            </a:rPr>
            <a:t>（以下简称</a:t>
          </a:r>
          <a:r>
            <a:rPr lang="en-US" altLang="en-US" sz="1800" kern="1200" dirty="0">
              <a:latin typeface="微软雅黑" pitchFamily="34" charset="-122"/>
              <a:ea typeface="微软雅黑" pitchFamily="34" charset="-122"/>
            </a:rPr>
            <a:t>《</a:t>
          </a:r>
          <a:r>
            <a:rPr lang="zh-CN" altLang="en-US" sz="1800" kern="1200" dirty="0">
              <a:latin typeface="微软雅黑" pitchFamily="34" charset="-122"/>
              <a:ea typeface="微软雅黑" pitchFamily="34" charset="-122"/>
            </a:rPr>
            <a:t>确认表</a:t>
          </a:r>
          <a:r>
            <a:rPr lang="en-US" altLang="en-US" sz="1800" kern="1200" dirty="0">
              <a:latin typeface="微软雅黑" pitchFamily="34" charset="-122"/>
              <a:ea typeface="微软雅黑" pitchFamily="34" charset="-122"/>
            </a:rPr>
            <a:t>》</a:t>
          </a:r>
          <a:r>
            <a:rPr lang="zh-CN" altLang="en-US" sz="1800" kern="1200" dirty="0">
              <a:latin typeface="微软雅黑" pitchFamily="34" charset="-122"/>
              <a:ea typeface="微软雅黑" pitchFamily="34" charset="-122"/>
            </a:rPr>
            <a:t>）及</a:t>
          </a:r>
          <a:r>
            <a:rPr lang="en-US" altLang="zh-CN" sz="1800" kern="1200" dirty="0">
              <a:solidFill>
                <a:srgbClr val="C00000"/>
              </a:solidFill>
              <a:latin typeface="微软雅黑" pitchFamily="34" charset="-122"/>
              <a:ea typeface="微软雅黑" pitchFamily="34" charset="-122"/>
            </a:rPr>
            <a:t>《</a:t>
          </a:r>
          <a:r>
            <a:rPr lang="zh-CN" altLang="en-US" sz="1800" kern="1200" dirty="0">
              <a:solidFill>
                <a:srgbClr val="C00000"/>
              </a:solidFill>
              <a:latin typeface="微软雅黑" pitchFamily="34" charset="-122"/>
              <a:ea typeface="微软雅黑" pitchFamily="34" charset="-122"/>
            </a:rPr>
            <a:t>收费通知书</a:t>
          </a:r>
          <a:r>
            <a:rPr lang="en-US" altLang="zh-CN" sz="1800" kern="1200" dirty="0">
              <a:solidFill>
                <a:srgbClr val="C00000"/>
              </a:solidFill>
              <a:latin typeface="微软雅黑" pitchFamily="34" charset="-122"/>
              <a:ea typeface="微软雅黑" pitchFamily="34" charset="-122"/>
            </a:rPr>
            <a:t>》</a:t>
          </a:r>
          <a:r>
            <a:rPr lang="zh-CN" altLang="en-US" sz="1800" kern="1200" dirty="0">
              <a:latin typeface="微软雅黑" pitchFamily="34" charset="-122"/>
              <a:ea typeface="微软雅黑" pitchFamily="34" charset="-122"/>
            </a:rPr>
            <a:t>； </a:t>
          </a:r>
          <a:endParaRPr lang="en-US" altLang="zh-CN" sz="1800" kern="1200" dirty="0">
            <a:latin typeface="微软雅黑" pitchFamily="34" charset="-122"/>
            <a:ea typeface="微软雅黑" pitchFamily="34" charset="-122"/>
          </a:endParaRPr>
        </a:p>
        <a:p>
          <a:pPr marL="0" lvl="0" indent="0" algn="l" defTabSz="800100">
            <a:lnSpc>
              <a:spcPct val="90000"/>
            </a:lnSpc>
            <a:spcBef>
              <a:spcPct val="0"/>
            </a:spcBef>
            <a:spcAft>
              <a:spcPct val="35000"/>
            </a:spcAft>
            <a:buNone/>
          </a:pPr>
          <a:r>
            <a:rPr lang="zh-CN" altLang="en-US" sz="1800" kern="1200" dirty="0">
              <a:latin typeface="微软雅黑" pitchFamily="34" charset="-122"/>
              <a:ea typeface="微软雅黑" pitchFamily="34" charset="-122"/>
            </a:rPr>
            <a:t>（四）发行人核对</a:t>
          </a:r>
          <a:r>
            <a:rPr lang="en-US" altLang="en-US" sz="1800" kern="1200" dirty="0">
              <a:latin typeface="微软雅黑" pitchFamily="34" charset="-122"/>
              <a:ea typeface="微软雅黑" pitchFamily="34" charset="-122"/>
            </a:rPr>
            <a:t>《</a:t>
          </a:r>
          <a:r>
            <a:rPr lang="zh-CN" altLang="en-US" sz="1800" kern="1200" dirty="0">
              <a:latin typeface="微软雅黑" pitchFamily="34" charset="-122"/>
              <a:ea typeface="微软雅黑" pitchFamily="34" charset="-122"/>
            </a:rPr>
            <a:t>确认表</a:t>
          </a:r>
          <a:r>
            <a:rPr lang="en-US" altLang="en-US" sz="1800" kern="1200" dirty="0">
              <a:latin typeface="微软雅黑" pitchFamily="34" charset="-122"/>
              <a:ea typeface="微软雅黑" pitchFamily="34" charset="-122"/>
            </a:rPr>
            <a:t>》</a:t>
          </a:r>
          <a:r>
            <a:rPr lang="zh-CN" altLang="en-US" sz="1800" kern="1200" dirty="0">
              <a:latin typeface="微软雅黑" pitchFamily="34" charset="-122"/>
              <a:ea typeface="微软雅黑" pitchFamily="34" charset="-122"/>
            </a:rPr>
            <a:t>内容，确认查询对象是否完整，查询对象姓名及证件号码是否准确并缴纳查询手续费； </a:t>
          </a:r>
          <a:endParaRPr lang="en-US" altLang="zh-CN" sz="1800" kern="1200" dirty="0">
            <a:latin typeface="微软雅黑" pitchFamily="34" charset="-122"/>
            <a:ea typeface="微软雅黑" pitchFamily="34" charset="-122"/>
          </a:endParaRPr>
        </a:p>
        <a:p>
          <a:pPr marL="0" lvl="0" indent="0" algn="l" defTabSz="800100">
            <a:lnSpc>
              <a:spcPct val="90000"/>
            </a:lnSpc>
            <a:spcBef>
              <a:spcPct val="0"/>
            </a:spcBef>
            <a:spcAft>
              <a:spcPct val="35000"/>
            </a:spcAft>
            <a:buNone/>
          </a:pPr>
          <a:r>
            <a:rPr lang="zh-CN" altLang="en-US" sz="1800" kern="1200" dirty="0">
              <a:latin typeface="微软雅黑" pitchFamily="34" charset="-122"/>
              <a:ea typeface="微软雅黑" pitchFamily="34" charset="-122"/>
            </a:rPr>
            <a:t>（五）本公司收到查询费用后，向发行人邮寄</a:t>
          </a:r>
          <a:r>
            <a:rPr lang="en-US" altLang="en-US" sz="1800" kern="1200" dirty="0">
              <a:solidFill>
                <a:srgbClr val="C00000"/>
              </a:solidFill>
              <a:latin typeface="微软雅黑" pitchFamily="34" charset="-122"/>
              <a:ea typeface="微软雅黑" pitchFamily="34" charset="-122"/>
            </a:rPr>
            <a:t>《</a:t>
          </a:r>
          <a:r>
            <a:rPr lang="zh-CN" altLang="en-US" sz="1800" kern="1200" dirty="0">
              <a:solidFill>
                <a:srgbClr val="C00000"/>
              </a:solidFill>
              <a:latin typeface="微软雅黑" pitchFamily="34" charset="-122"/>
              <a:ea typeface="微软雅黑" pitchFamily="34" charset="-122"/>
            </a:rPr>
            <a:t>信息披露义务人持股及股份变更查询证明</a:t>
          </a:r>
          <a:r>
            <a:rPr lang="en-US" altLang="en-US" sz="1800" kern="1200" dirty="0">
              <a:solidFill>
                <a:srgbClr val="C00000"/>
              </a:solidFill>
              <a:latin typeface="微软雅黑" pitchFamily="34" charset="-122"/>
              <a:ea typeface="微软雅黑" pitchFamily="34" charset="-122"/>
            </a:rPr>
            <a:t>》</a:t>
          </a:r>
          <a:r>
            <a:rPr lang="zh-CN" altLang="en-US" sz="1800" kern="1200" dirty="0">
              <a:latin typeface="微软雅黑" pitchFamily="34" charset="-122"/>
              <a:ea typeface="微软雅黑" pitchFamily="34" charset="-122"/>
            </a:rPr>
            <a:t>。</a:t>
          </a:r>
        </a:p>
      </dsp:txBody>
      <dsp:txXfrm>
        <a:off x="2135996" y="0"/>
        <a:ext cx="6293687" cy="4500595"/>
      </dsp:txXfrm>
    </dsp:sp>
    <dsp:sp modelId="{D9D708D8-01F1-40A2-B2B6-B1678537D4D5}">
      <dsp:nvSpPr>
        <dsp:cNvPr id="0" name=""/>
        <dsp:cNvSpPr/>
      </dsp:nvSpPr>
      <dsp:spPr>
        <a:xfrm>
          <a:off x="214314" y="1357325"/>
          <a:ext cx="1685936" cy="1743098"/>
        </a:xfrm>
        <a:prstGeom prst="roundRect">
          <a:avLst>
            <a:gd name="adj" fmla="val 10000"/>
          </a:avLst>
        </a:prstGeom>
        <a:blipFill rotWithShape="0">
          <a:blip xmlns:r="http://schemas.openxmlformats.org/officeDocument/2006/relationships" r:embed="rId1"/>
          <a:stretch>
            <a:fillRect/>
          </a:stretch>
        </a:blip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vList4#3">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4#5">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4#6">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ea typeface="宋体"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itchFamily="34" charset="0"/>
                <a:ea typeface="宋体" pitchFamily="2" charset="-122"/>
              </a:defRPr>
            </a:lvl1pPr>
          </a:lstStyle>
          <a:p>
            <a:pPr>
              <a:defRPr/>
            </a:pPr>
            <a:fld id="{894196FD-D130-456C-A941-E851C1C63E4E}" type="datetimeFigureOut">
              <a:rPr lang="zh-CN" altLang="en-US"/>
              <a:pPr>
                <a:defRPr/>
              </a:pPr>
              <a:t>2018/5/30 Wednesday</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itchFamily="34" charset="0"/>
                <a:ea typeface="宋体"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itchFamily="34" charset="0"/>
                <a:ea typeface="宋体" pitchFamily="2" charset="-122"/>
              </a:defRPr>
            </a:lvl1pPr>
          </a:lstStyle>
          <a:p>
            <a:pPr>
              <a:defRPr/>
            </a:pPr>
            <a:fld id="{4092554F-56BD-4603-9D68-7A2371A806CB}" type="slidenum">
              <a:rPr lang="zh-CN" altLang="en-US"/>
              <a:pPr>
                <a:defRPr/>
              </a:pPr>
              <a:t>‹#›</a:t>
            </a:fld>
            <a:endParaRPr lang="zh-CN" altLang="en-US"/>
          </a:p>
        </p:txBody>
      </p:sp>
    </p:spTree>
    <p:extLst>
      <p:ext uri="{BB962C8B-B14F-4D97-AF65-F5344CB8AC3E}">
        <p14:creationId xmlns:p14="http://schemas.microsoft.com/office/powerpoint/2010/main" xmlns="" val="72634902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400" kern="1200">
        <a:solidFill>
          <a:schemeClr val="tx1"/>
        </a:solidFill>
        <a:latin typeface="+mn-lt"/>
        <a:ea typeface="+mn-ea"/>
        <a:cs typeface="+mn-cs"/>
      </a:defRPr>
    </a:lvl1pPr>
    <a:lvl2pPr marL="536372" algn="l" rtl="0" eaLnBrk="0" fontAlgn="base" hangingPunct="0">
      <a:spcBef>
        <a:spcPct val="30000"/>
      </a:spcBef>
      <a:spcAft>
        <a:spcPct val="0"/>
      </a:spcAft>
      <a:defRPr sz="1400" kern="1200">
        <a:solidFill>
          <a:schemeClr val="tx1"/>
        </a:solidFill>
        <a:latin typeface="+mn-lt"/>
        <a:ea typeface="+mn-ea"/>
        <a:cs typeface="+mn-cs"/>
      </a:defRPr>
    </a:lvl2pPr>
    <a:lvl3pPr marL="1072744" algn="l" rtl="0" eaLnBrk="0" fontAlgn="base" hangingPunct="0">
      <a:spcBef>
        <a:spcPct val="30000"/>
      </a:spcBef>
      <a:spcAft>
        <a:spcPct val="0"/>
      </a:spcAft>
      <a:defRPr sz="1400" kern="1200">
        <a:solidFill>
          <a:schemeClr val="tx1"/>
        </a:solidFill>
        <a:latin typeface="+mn-lt"/>
        <a:ea typeface="+mn-ea"/>
        <a:cs typeface="+mn-cs"/>
      </a:defRPr>
    </a:lvl3pPr>
    <a:lvl4pPr marL="1609115" algn="l" rtl="0" eaLnBrk="0" fontAlgn="base" hangingPunct="0">
      <a:spcBef>
        <a:spcPct val="30000"/>
      </a:spcBef>
      <a:spcAft>
        <a:spcPct val="0"/>
      </a:spcAft>
      <a:defRPr sz="1400" kern="1200">
        <a:solidFill>
          <a:schemeClr val="tx1"/>
        </a:solidFill>
        <a:latin typeface="+mn-lt"/>
        <a:ea typeface="+mn-ea"/>
        <a:cs typeface="+mn-cs"/>
      </a:defRPr>
    </a:lvl4pPr>
    <a:lvl5pPr marL="2145487" algn="l" rtl="0" eaLnBrk="0" fontAlgn="base" hangingPunct="0">
      <a:spcBef>
        <a:spcPct val="30000"/>
      </a:spcBef>
      <a:spcAft>
        <a:spcPct val="0"/>
      </a:spcAft>
      <a:defRPr sz="1400" kern="1200">
        <a:solidFill>
          <a:schemeClr val="tx1"/>
        </a:solidFill>
        <a:latin typeface="+mn-lt"/>
        <a:ea typeface="+mn-ea"/>
        <a:cs typeface="+mn-cs"/>
      </a:defRPr>
    </a:lvl5pPr>
    <a:lvl6pPr marL="2681859" algn="l" defTabSz="1072744" rtl="0" eaLnBrk="1" latinLnBrk="0" hangingPunct="1">
      <a:defRPr sz="1400" kern="1200">
        <a:solidFill>
          <a:schemeClr val="tx1"/>
        </a:solidFill>
        <a:latin typeface="+mn-lt"/>
        <a:ea typeface="+mn-ea"/>
        <a:cs typeface="+mn-cs"/>
      </a:defRPr>
    </a:lvl6pPr>
    <a:lvl7pPr marL="3218231" algn="l" defTabSz="1072744" rtl="0" eaLnBrk="1" latinLnBrk="0" hangingPunct="1">
      <a:defRPr sz="1400" kern="1200">
        <a:solidFill>
          <a:schemeClr val="tx1"/>
        </a:solidFill>
        <a:latin typeface="+mn-lt"/>
        <a:ea typeface="+mn-ea"/>
        <a:cs typeface="+mn-cs"/>
      </a:defRPr>
    </a:lvl7pPr>
    <a:lvl8pPr marL="3754602" algn="l" defTabSz="1072744" rtl="0" eaLnBrk="1" latinLnBrk="0" hangingPunct="1">
      <a:defRPr sz="1400" kern="1200">
        <a:solidFill>
          <a:schemeClr val="tx1"/>
        </a:solidFill>
        <a:latin typeface="+mn-lt"/>
        <a:ea typeface="+mn-ea"/>
        <a:cs typeface="+mn-cs"/>
      </a:defRPr>
    </a:lvl8pPr>
    <a:lvl9pPr marL="4290974" algn="l" defTabSz="1072744"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5427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5427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F530465-6E68-460D-BDA3-D938197ADF0F}"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22</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35</a:t>
            </a:fld>
            <a:endParaRPr lang="zh-CN" altLang="en-US"/>
          </a:p>
        </p:txBody>
      </p:sp>
    </p:spTree>
    <p:extLst>
      <p:ext uri="{BB962C8B-B14F-4D97-AF65-F5344CB8AC3E}">
        <p14:creationId xmlns:p14="http://schemas.microsoft.com/office/powerpoint/2010/main" xmlns="" val="7009266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幻灯片图像占位符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901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9011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algn="r" rtl="0" fontAlgn="base">
              <a:spcBef>
                <a:spcPct val="0"/>
              </a:spcBef>
              <a:spcAft>
                <a:spcPct val="0"/>
              </a:spcAft>
            </a:pPr>
            <a:fld id="{20733F0B-EA3B-417D-B4A3-DFA133043B59}" type="slidenum">
              <a:rPr lang="zh-CN" altLang="en-US">
                <a:solidFill>
                  <a:srgbClr val="000000"/>
                </a:solidFill>
              </a:rPr>
              <a:pPr algn="r" rtl="0" fontAlgn="base">
                <a:spcBef>
                  <a:spcPct val="0"/>
                </a:spcBef>
                <a:spcAft>
                  <a:spcPct val="0"/>
                </a:spcAft>
              </a:pPr>
              <a:t>36</a:t>
            </a:fld>
            <a:endParaRPr lang="zh-CN" altLang="en-US" dirty="0">
              <a:solidFill>
                <a:srgbClr val="000000"/>
              </a:solidFill>
            </a:endParaRPr>
          </a:p>
        </p:txBody>
      </p:sp>
    </p:spTree>
    <p:extLst>
      <p:ext uri="{BB962C8B-B14F-4D97-AF65-F5344CB8AC3E}">
        <p14:creationId xmlns:p14="http://schemas.microsoft.com/office/powerpoint/2010/main" xmlns="" val="4607943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13B38CB-0EDD-4A5B-806E-1657456F2C61}" type="slidenum">
              <a:rPr lang="zh-CN" altLang="en-US" smtClean="0"/>
              <a:pPr>
                <a:defRPr/>
              </a:pPr>
              <a:t>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5</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normAutofit/>
          </a:bodyPr>
          <a:lstStyle/>
          <a:p>
            <a:r>
              <a:rPr lang="zh-CN" altLang="en-US" sz="1600" b="0" i="0" kern="1200" dirty="0">
                <a:solidFill>
                  <a:schemeClr val="tx1"/>
                </a:solidFill>
                <a:latin typeface="+mn-lt"/>
                <a:ea typeface="+mn-ea"/>
                <a:cs typeface="+mn-cs"/>
              </a:rPr>
              <a:t>北京分公司注册成立于</a:t>
            </a:r>
            <a:r>
              <a:rPr lang="en-US" altLang="zh-CN" sz="1600" b="0" i="0" kern="1200" dirty="0">
                <a:solidFill>
                  <a:schemeClr val="tx1"/>
                </a:solidFill>
                <a:latin typeface="+mn-lt"/>
                <a:ea typeface="+mn-ea"/>
                <a:cs typeface="+mn-cs"/>
              </a:rPr>
              <a:t>2010</a:t>
            </a:r>
            <a:r>
              <a:rPr lang="zh-CN" altLang="en-US" sz="1600" b="0" i="0" kern="1200" dirty="0">
                <a:solidFill>
                  <a:schemeClr val="tx1"/>
                </a:solidFill>
                <a:latin typeface="+mn-lt"/>
                <a:ea typeface="+mn-ea"/>
                <a:cs typeface="+mn-cs"/>
              </a:rPr>
              <a:t>年</a:t>
            </a:r>
            <a:r>
              <a:rPr lang="en-US" altLang="zh-CN" sz="1600" b="0" i="0" kern="1200" dirty="0">
                <a:solidFill>
                  <a:schemeClr val="tx1"/>
                </a:solidFill>
                <a:latin typeface="+mn-lt"/>
                <a:ea typeface="+mn-ea"/>
                <a:cs typeface="+mn-cs"/>
              </a:rPr>
              <a:t>11</a:t>
            </a:r>
            <a:r>
              <a:rPr lang="zh-CN" altLang="en-US" sz="1600" b="0" i="0" kern="1200" dirty="0">
                <a:solidFill>
                  <a:schemeClr val="tx1"/>
                </a:solidFill>
                <a:latin typeface="+mn-lt"/>
                <a:ea typeface="+mn-ea"/>
                <a:cs typeface="+mn-cs"/>
              </a:rPr>
              <a:t>月</a:t>
            </a:r>
            <a:r>
              <a:rPr lang="en-US" altLang="zh-CN" sz="1600" b="0" i="0" kern="1200" dirty="0">
                <a:solidFill>
                  <a:schemeClr val="tx1"/>
                </a:solidFill>
                <a:latin typeface="+mn-lt"/>
                <a:ea typeface="+mn-ea"/>
                <a:cs typeface="+mn-cs"/>
              </a:rPr>
              <a:t>25</a:t>
            </a:r>
            <a:r>
              <a:rPr lang="zh-CN" altLang="en-US" sz="1600" b="0" i="0" kern="1200" dirty="0">
                <a:solidFill>
                  <a:schemeClr val="tx1"/>
                </a:solidFill>
                <a:latin typeface="+mn-lt"/>
                <a:ea typeface="+mn-ea"/>
                <a:cs typeface="+mn-cs"/>
              </a:rPr>
              <a:t>日，</a:t>
            </a:r>
            <a:r>
              <a:rPr lang="en-US" altLang="zh-CN" sz="1600" b="0" i="0" kern="1200" dirty="0">
                <a:solidFill>
                  <a:schemeClr val="tx1"/>
                </a:solidFill>
                <a:latin typeface="+mn-lt"/>
                <a:ea typeface="+mn-ea"/>
                <a:cs typeface="+mn-cs"/>
              </a:rPr>
              <a:t>2014</a:t>
            </a:r>
            <a:r>
              <a:rPr lang="zh-CN" altLang="en-US" sz="1600" b="0" i="0" kern="1200" dirty="0">
                <a:solidFill>
                  <a:schemeClr val="tx1"/>
                </a:solidFill>
                <a:latin typeface="+mn-lt"/>
                <a:ea typeface="+mn-ea"/>
                <a:cs typeface="+mn-cs"/>
              </a:rPr>
              <a:t>年</a:t>
            </a:r>
            <a:r>
              <a:rPr lang="en-US" altLang="zh-CN" sz="1600" b="0" i="0" kern="1200" dirty="0">
                <a:solidFill>
                  <a:schemeClr val="tx1"/>
                </a:solidFill>
                <a:latin typeface="+mn-lt"/>
                <a:ea typeface="+mn-ea"/>
                <a:cs typeface="+mn-cs"/>
              </a:rPr>
              <a:t>1</a:t>
            </a:r>
            <a:r>
              <a:rPr lang="zh-CN" altLang="en-US" sz="1600" b="0" i="0" kern="1200" dirty="0">
                <a:solidFill>
                  <a:schemeClr val="tx1"/>
                </a:solidFill>
                <a:latin typeface="+mn-lt"/>
                <a:ea typeface="+mn-ea"/>
                <a:cs typeface="+mn-cs"/>
              </a:rPr>
              <a:t>月</a:t>
            </a:r>
            <a:r>
              <a:rPr lang="en-US" altLang="zh-CN" sz="1600" b="0" i="0" kern="1200" dirty="0">
                <a:solidFill>
                  <a:schemeClr val="tx1"/>
                </a:solidFill>
                <a:latin typeface="+mn-lt"/>
                <a:ea typeface="+mn-ea"/>
                <a:cs typeface="+mn-cs"/>
              </a:rPr>
              <a:t>1</a:t>
            </a:r>
            <a:r>
              <a:rPr lang="zh-CN" altLang="en-US" sz="1600" b="0" i="0" kern="1200" dirty="0">
                <a:solidFill>
                  <a:schemeClr val="tx1"/>
                </a:solidFill>
                <a:latin typeface="+mn-lt"/>
                <a:ea typeface="+mn-ea"/>
                <a:cs typeface="+mn-cs"/>
              </a:rPr>
              <a:t>日进行了</a:t>
            </a:r>
            <a:r>
              <a:rPr lang="zh-CN" altLang="en-US" sz="1600" dirty="0">
                <a:latin typeface="黑体" panose="02010609060101010101" pitchFamily="49" charset="-122"/>
                <a:ea typeface="黑体" panose="02010609060101010101" pitchFamily="49" charset="-122"/>
                <a:cs typeface="Times New Roman" pitchFamily="18" charset="0"/>
              </a:rPr>
              <a:t>进行了职能转换和名称调整，</a:t>
            </a:r>
            <a:r>
              <a:rPr lang="en-US" altLang="zh-CN" sz="1600" dirty="0">
                <a:latin typeface="黑体" panose="02010609060101010101" pitchFamily="49" charset="-122"/>
                <a:ea typeface="黑体" panose="02010609060101010101" pitchFamily="49" charset="-122"/>
                <a:cs typeface="Times New Roman" pitchFamily="18" charset="0"/>
              </a:rPr>
              <a:t>2014</a:t>
            </a:r>
            <a:r>
              <a:rPr lang="zh-CN" altLang="en-US" sz="1600" dirty="0">
                <a:latin typeface="黑体" panose="02010609060101010101" pitchFamily="49" charset="-122"/>
                <a:ea typeface="黑体" panose="02010609060101010101" pitchFamily="49" charset="-122"/>
                <a:cs typeface="Times New Roman" pitchFamily="18" charset="0"/>
              </a:rPr>
              <a:t>年</a:t>
            </a:r>
            <a:r>
              <a:rPr lang="en-US" altLang="zh-CN" sz="1600" dirty="0">
                <a:latin typeface="黑体" panose="02010609060101010101" pitchFamily="49" charset="-122"/>
                <a:ea typeface="黑体" panose="02010609060101010101" pitchFamily="49" charset="-122"/>
                <a:cs typeface="Times New Roman" pitchFamily="18" charset="0"/>
              </a:rPr>
              <a:t>5</a:t>
            </a:r>
            <a:r>
              <a:rPr lang="zh-CN" altLang="en-US" sz="1600" dirty="0">
                <a:latin typeface="黑体" panose="02010609060101010101" pitchFamily="49" charset="-122"/>
                <a:ea typeface="黑体" panose="02010609060101010101" pitchFamily="49" charset="-122"/>
                <a:cs typeface="Times New Roman" pitchFamily="18" charset="0"/>
              </a:rPr>
              <a:t>月</a:t>
            </a:r>
            <a:r>
              <a:rPr lang="en-US" altLang="zh-CN" sz="1600" dirty="0">
                <a:latin typeface="黑体" panose="02010609060101010101" pitchFamily="49" charset="-122"/>
                <a:ea typeface="黑体" panose="02010609060101010101" pitchFamily="49" charset="-122"/>
                <a:cs typeface="Times New Roman" pitchFamily="18" charset="0"/>
              </a:rPr>
              <a:t>19</a:t>
            </a:r>
            <a:r>
              <a:rPr lang="zh-CN" altLang="en-US" sz="1600" dirty="0">
                <a:latin typeface="黑体" panose="02010609060101010101" pitchFamily="49" charset="-122"/>
                <a:ea typeface="黑体" panose="02010609060101010101" pitchFamily="49" charset="-122"/>
                <a:cs typeface="Times New Roman" pitchFamily="18" charset="0"/>
              </a:rPr>
              <a:t>日新三板登记结算系统上线，</a:t>
            </a:r>
            <a:r>
              <a:rPr lang="zh-CN" altLang="en-US" sz="1600" b="0" i="0" kern="1200" dirty="0">
                <a:solidFill>
                  <a:schemeClr val="tx1"/>
                </a:solidFill>
                <a:latin typeface="+mn-lt"/>
                <a:ea typeface="+mn-ea"/>
                <a:cs typeface="+mn-cs"/>
              </a:rPr>
              <a:t>目前北京分公司设立了综合部、财务部、结算业务部、发行人业务部、投资者业务部、信息服务部、客户服务部共</a:t>
            </a:r>
            <a:r>
              <a:rPr lang="en-US" altLang="zh-CN" sz="1600" b="0" i="0" kern="1200" dirty="0">
                <a:solidFill>
                  <a:schemeClr val="tx1"/>
                </a:solidFill>
                <a:latin typeface="+mn-lt"/>
                <a:ea typeface="+mn-ea"/>
                <a:cs typeface="+mn-cs"/>
              </a:rPr>
              <a:t>7</a:t>
            </a:r>
            <a:r>
              <a:rPr lang="zh-CN" altLang="en-US" sz="1600" b="0" i="0" kern="1200" dirty="0">
                <a:solidFill>
                  <a:schemeClr val="tx1"/>
                </a:solidFill>
                <a:latin typeface="+mn-lt"/>
                <a:ea typeface="+mn-ea"/>
                <a:cs typeface="+mn-cs"/>
              </a:rPr>
              <a:t>个职能部门。主要职能：</a:t>
            </a:r>
            <a:r>
              <a:rPr lang="zh-CN" altLang="en-US" sz="1400" dirty="0">
                <a:latin typeface="黑体" panose="02010609060101010101" pitchFamily="49" charset="-122"/>
                <a:ea typeface="黑体" panose="02010609060101010101" pitchFamily="49" charset="-122"/>
                <a:cs typeface="Times New Roman" pitchFamily="18" charset="0"/>
              </a:rPr>
              <a:t>为全国中小企业股份转让系统</a:t>
            </a:r>
            <a:r>
              <a:rPr lang="zh-CN" altLang="en-US" sz="1400" dirty="0">
                <a:solidFill>
                  <a:srgbClr val="C00000"/>
                </a:solidFill>
                <a:latin typeface="黑体" panose="02010609060101010101" pitchFamily="49" charset="-122"/>
                <a:ea typeface="黑体" panose="02010609060101010101" pitchFamily="49" charset="-122"/>
                <a:cs typeface="Times New Roman" pitchFamily="18" charset="0"/>
              </a:rPr>
              <a:t>（新三板）</a:t>
            </a:r>
            <a:r>
              <a:rPr lang="zh-CN" altLang="en-US" sz="1400" dirty="0">
                <a:latin typeface="黑体" panose="02010609060101010101" pitchFamily="49" charset="-122"/>
                <a:ea typeface="黑体" panose="02010609060101010101" pitchFamily="49" charset="-122"/>
                <a:cs typeface="Times New Roman" pitchFamily="18" charset="0"/>
              </a:rPr>
              <a:t>的挂牌证券提供良好的</a:t>
            </a:r>
            <a:r>
              <a:rPr lang="zh-CN" altLang="en-US" sz="1400" dirty="0">
                <a:solidFill>
                  <a:srgbClr val="C00000"/>
                </a:solidFill>
                <a:latin typeface="黑体" panose="02010609060101010101" pitchFamily="49" charset="-122"/>
                <a:ea typeface="黑体" panose="02010609060101010101" pitchFamily="49" charset="-122"/>
                <a:cs typeface="Times New Roman" pitchFamily="18" charset="0"/>
              </a:rPr>
              <a:t>登记结算服务</a:t>
            </a:r>
            <a:r>
              <a:rPr lang="zh-CN" altLang="en-US" sz="1400" dirty="0">
                <a:latin typeface="黑体" panose="02010609060101010101" pitchFamily="49" charset="-122"/>
                <a:ea typeface="黑体" panose="02010609060101010101" pitchFamily="49" charset="-122"/>
                <a:cs typeface="Times New Roman" pitchFamily="18" charset="0"/>
              </a:rPr>
              <a:t>，确保全国股转系统登记结算系统的安全高效运行，为多层次资本市场的创新发展做出积极贡献。</a:t>
            </a:r>
            <a:endParaRPr lang="zh-CN" altLang="en-US" dirty="0"/>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6</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1229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12292"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8CD7169-528F-42E0-A4AC-1BF7FBFD5650}" type="slidenum">
              <a:rPr lang="zh-CN" altLang="en-US" smtClean="0"/>
              <a:pPr/>
              <a:t>7</a:t>
            </a:fld>
            <a:endParaRPr lang="zh-CN" altLang="en-US"/>
          </a:p>
        </p:txBody>
      </p:sp>
    </p:spTree>
    <p:extLst>
      <p:ext uri="{BB962C8B-B14F-4D97-AF65-F5344CB8AC3E}">
        <p14:creationId xmlns:p14="http://schemas.microsoft.com/office/powerpoint/2010/main" xmlns="" val="31734939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11</a:t>
            </a:fld>
            <a:endParaRPr lang="zh-CN" altLang="en-US"/>
          </a:p>
        </p:txBody>
      </p:sp>
    </p:spTree>
    <p:extLst>
      <p:ext uri="{BB962C8B-B14F-4D97-AF65-F5344CB8AC3E}">
        <p14:creationId xmlns:p14="http://schemas.microsoft.com/office/powerpoint/2010/main" xmlns="" val="21501290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normAutofit/>
          </a:bodyPr>
          <a:lstStyle/>
          <a:p>
            <a:r>
              <a:rPr lang="zh-CN" altLang="en-US" dirty="0"/>
              <a:t>举例</a:t>
            </a:r>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15</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normAutofit/>
          </a:bodyPr>
          <a:lstStyle/>
          <a:p>
            <a:r>
              <a:rPr lang="zh-CN" altLang="en-US" dirty="0"/>
              <a:t>举例</a:t>
            </a:r>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17</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4092554F-56BD-4603-9D68-7A2371A806CB}" type="slidenum">
              <a:rPr lang="zh-CN" altLang="en-US" smtClean="0"/>
              <a:pPr>
                <a:defRPr/>
              </a:pPr>
              <a:t>20</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30"/>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536372" indent="0" algn="ctr">
              <a:buNone/>
              <a:defRPr/>
            </a:lvl2pPr>
            <a:lvl3pPr marL="1072744" indent="0" algn="ctr">
              <a:buNone/>
              <a:defRPr/>
            </a:lvl3pPr>
            <a:lvl4pPr marL="1609115" indent="0" algn="ctr">
              <a:buNone/>
              <a:defRPr/>
            </a:lvl4pPr>
            <a:lvl5pPr marL="2145487" indent="0" algn="ctr">
              <a:buNone/>
              <a:defRPr/>
            </a:lvl5pPr>
            <a:lvl6pPr marL="2681859" indent="0" algn="ctr">
              <a:buNone/>
              <a:defRPr/>
            </a:lvl6pPr>
            <a:lvl7pPr marL="3218231" indent="0" algn="ctr">
              <a:buNone/>
              <a:defRPr/>
            </a:lvl7pPr>
            <a:lvl8pPr marL="3754602" indent="0" algn="ctr">
              <a:buNone/>
              <a:defRPr/>
            </a:lvl8pPr>
            <a:lvl9pPr marL="4290974" indent="0" algn="ctr">
              <a:buNone/>
              <a:defRPr/>
            </a:lvl9pPr>
          </a:lstStyle>
          <a:p>
            <a:r>
              <a:rPr lang="zh-CN" altLang="en-US"/>
              <a:t>单击此处编辑母版副标题样式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FE3BD6D3-954F-4E8F-9C28-753B300D2996}" type="slidenum">
              <a:rPr lang="en-US" altLang="zh-CN"/>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A9F6BE31-1EA5-41F5-A3A9-ED1DCDA66936}"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40"/>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40"/>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3D99444D-DBB4-4913-9FB9-7AD437A375E6}" type="slidenum">
              <a:rPr lang="en-US" altLang="zh-CN"/>
              <a:pPr>
                <a:defRPr/>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2_节标题">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4513268" y="2984500"/>
            <a:ext cx="395287" cy="395288"/>
          </a:xfrm>
          <a:prstGeom prst="rect">
            <a:avLst/>
          </a:prstGeom>
          <a:noFill/>
          <a:ln w="19050" cap="flat" cmpd="sng" algn="ctr">
            <a:solidFill>
              <a:srgbClr val="BC001B"/>
            </a:solidFill>
            <a:prstDash val="solid"/>
          </a:ln>
          <a:effectLst/>
        </p:spPr>
        <p:txBody>
          <a:bodyPr lIns="107275" tIns="53637" rIns="107275" bIns="53637" anchor="ctr"/>
          <a:lstStyle/>
          <a:p>
            <a:pPr algn="ctr" fontAlgn="auto">
              <a:spcBef>
                <a:spcPts val="0"/>
              </a:spcBef>
              <a:spcAft>
                <a:spcPts val="0"/>
              </a:spcAft>
              <a:defRPr/>
            </a:pPr>
            <a:endParaRPr lang="zh-CN" altLang="en-US" kern="0" dirty="0">
              <a:solidFill>
                <a:sysClr val="window" lastClr="FFFFFF"/>
              </a:solidFill>
              <a:latin typeface="Arial"/>
              <a:ea typeface="华文细黑"/>
            </a:endParaRPr>
          </a:p>
        </p:txBody>
      </p:sp>
      <p:sp>
        <p:nvSpPr>
          <p:cNvPr id="6" name="矩形 5"/>
          <p:cNvSpPr/>
          <p:nvPr/>
        </p:nvSpPr>
        <p:spPr>
          <a:xfrm>
            <a:off x="3694115" y="3262315"/>
            <a:ext cx="527050" cy="546100"/>
          </a:xfrm>
          <a:prstGeom prst="rect">
            <a:avLst/>
          </a:prstGeom>
          <a:noFill/>
          <a:ln w="19050" cap="flat" cmpd="sng" algn="ctr">
            <a:solidFill>
              <a:srgbClr val="BC001B"/>
            </a:solidFill>
            <a:prstDash val="solid"/>
          </a:ln>
          <a:effectLst/>
        </p:spPr>
        <p:txBody>
          <a:bodyPr lIns="107275" tIns="53637" rIns="107275" bIns="53637" anchor="ctr"/>
          <a:lstStyle/>
          <a:p>
            <a:pPr algn="ctr" fontAlgn="auto">
              <a:spcBef>
                <a:spcPts val="0"/>
              </a:spcBef>
              <a:spcAft>
                <a:spcPts val="0"/>
              </a:spcAft>
              <a:defRPr/>
            </a:pPr>
            <a:endParaRPr lang="zh-CN" altLang="en-US" kern="0" dirty="0">
              <a:solidFill>
                <a:sysClr val="window" lastClr="FFFFFF"/>
              </a:solidFill>
              <a:latin typeface="Arial"/>
              <a:ea typeface="华文细黑"/>
            </a:endParaRPr>
          </a:p>
        </p:txBody>
      </p:sp>
      <p:sp>
        <p:nvSpPr>
          <p:cNvPr id="7" name="矩形 6"/>
          <p:cNvSpPr/>
          <p:nvPr/>
        </p:nvSpPr>
        <p:spPr>
          <a:xfrm>
            <a:off x="4405318" y="4092577"/>
            <a:ext cx="358775" cy="360363"/>
          </a:xfrm>
          <a:prstGeom prst="rect">
            <a:avLst/>
          </a:prstGeom>
          <a:noFill/>
          <a:ln w="19050" cap="flat" cmpd="sng" algn="ctr">
            <a:solidFill>
              <a:srgbClr val="BC001B"/>
            </a:solidFill>
            <a:prstDash val="solid"/>
          </a:ln>
          <a:effectLst/>
        </p:spPr>
        <p:txBody>
          <a:bodyPr lIns="107275" tIns="53637" rIns="107275" bIns="53637" anchor="ctr"/>
          <a:lstStyle/>
          <a:p>
            <a:pPr algn="ctr" fontAlgn="auto">
              <a:spcBef>
                <a:spcPts val="0"/>
              </a:spcBef>
              <a:spcAft>
                <a:spcPts val="0"/>
              </a:spcAft>
              <a:defRPr/>
            </a:pPr>
            <a:endParaRPr lang="zh-CN" altLang="en-US" kern="0" dirty="0">
              <a:solidFill>
                <a:sysClr val="window" lastClr="FFFFFF"/>
              </a:solidFill>
              <a:latin typeface="Arial"/>
              <a:ea typeface="华文细黑"/>
            </a:endParaRPr>
          </a:p>
        </p:txBody>
      </p:sp>
      <p:sp>
        <p:nvSpPr>
          <p:cNvPr id="8" name="矩形 7"/>
          <p:cNvSpPr/>
          <p:nvPr/>
        </p:nvSpPr>
        <p:spPr>
          <a:xfrm>
            <a:off x="4976813" y="2492379"/>
            <a:ext cx="252412" cy="252413"/>
          </a:xfrm>
          <a:prstGeom prst="rect">
            <a:avLst/>
          </a:prstGeom>
          <a:noFill/>
          <a:ln w="12700" cap="flat" cmpd="sng" algn="ctr">
            <a:solidFill>
              <a:srgbClr val="BC001B"/>
            </a:solidFill>
            <a:prstDash val="solid"/>
          </a:ln>
          <a:effectLst/>
        </p:spPr>
        <p:txBody>
          <a:bodyPr lIns="107275" tIns="53637" rIns="107275" bIns="53637" anchor="ctr"/>
          <a:lstStyle/>
          <a:p>
            <a:pPr algn="ctr" fontAlgn="auto">
              <a:spcBef>
                <a:spcPts val="0"/>
              </a:spcBef>
              <a:spcAft>
                <a:spcPts val="0"/>
              </a:spcAft>
              <a:defRPr/>
            </a:pPr>
            <a:endParaRPr lang="zh-CN" altLang="en-US" kern="0" dirty="0">
              <a:solidFill>
                <a:sysClr val="window" lastClr="FFFFFF"/>
              </a:solidFill>
              <a:latin typeface="Arial"/>
              <a:ea typeface="华文细黑"/>
            </a:endParaRPr>
          </a:p>
        </p:txBody>
      </p:sp>
      <p:sp>
        <p:nvSpPr>
          <p:cNvPr id="9" name="矩形 8"/>
          <p:cNvSpPr/>
          <p:nvPr/>
        </p:nvSpPr>
        <p:spPr>
          <a:xfrm>
            <a:off x="3122617" y="2482852"/>
            <a:ext cx="719137" cy="720725"/>
          </a:xfrm>
          <a:prstGeom prst="rect">
            <a:avLst/>
          </a:prstGeom>
          <a:noFill/>
          <a:ln w="19050" cap="flat" cmpd="sng" algn="ctr">
            <a:solidFill>
              <a:srgbClr val="BC001B"/>
            </a:solidFill>
            <a:prstDash val="solid"/>
          </a:ln>
          <a:effectLst/>
        </p:spPr>
        <p:txBody>
          <a:bodyPr lIns="107275" tIns="53637" rIns="107275" bIns="53637" anchor="ctr"/>
          <a:lstStyle/>
          <a:p>
            <a:pPr algn="ctr" fontAlgn="auto">
              <a:spcBef>
                <a:spcPts val="0"/>
              </a:spcBef>
              <a:spcAft>
                <a:spcPts val="0"/>
              </a:spcAft>
              <a:defRPr/>
            </a:pPr>
            <a:endParaRPr lang="zh-CN" altLang="en-US" kern="0" dirty="0">
              <a:solidFill>
                <a:sysClr val="window" lastClr="FFFFFF"/>
              </a:solidFill>
              <a:latin typeface="Arial"/>
              <a:ea typeface="华文细黑"/>
            </a:endParaRPr>
          </a:p>
        </p:txBody>
      </p:sp>
      <p:pic>
        <p:nvPicPr>
          <p:cNvPr id="10" name="图片 11"/>
          <p:cNvPicPr>
            <a:picLocks noChangeAspect="1"/>
          </p:cNvPicPr>
          <p:nvPr/>
        </p:nvPicPr>
        <p:blipFill>
          <a:blip r:embed="rId3" cstate="print"/>
          <a:srcRect t="89365"/>
          <a:stretch>
            <a:fillRect/>
          </a:stretch>
        </p:blipFill>
        <p:spPr bwMode="auto">
          <a:xfrm>
            <a:off x="0" y="6126167"/>
            <a:ext cx="9144000" cy="728663"/>
          </a:xfrm>
          <a:prstGeom prst="rect">
            <a:avLst/>
          </a:prstGeom>
          <a:noFill/>
          <a:ln w="9525">
            <a:noFill/>
            <a:miter lim="800000"/>
            <a:headEnd/>
            <a:tailEnd/>
          </a:ln>
        </p:spPr>
      </p:pic>
      <p:sp>
        <p:nvSpPr>
          <p:cNvPr id="11" name="矩形 10"/>
          <p:cNvSpPr/>
          <p:nvPr userDrawn="1"/>
        </p:nvSpPr>
        <p:spPr>
          <a:xfrm>
            <a:off x="214317" y="6286505"/>
            <a:ext cx="3857625" cy="4286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7275" tIns="53637" rIns="107275" bIns="53637" anchor="ctr"/>
          <a:lstStyle/>
          <a:p>
            <a:pPr algn="ctr">
              <a:defRPr/>
            </a:pPr>
            <a:endParaRPr lang="zh-CN" altLang="en-US"/>
          </a:p>
        </p:txBody>
      </p:sp>
      <p:sp>
        <p:nvSpPr>
          <p:cNvPr id="14" name="图片占位符 13"/>
          <p:cNvSpPr>
            <a:spLocks noGrp="1"/>
          </p:cNvSpPr>
          <p:nvPr>
            <p:ph type="pic" sz="quarter" idx="13"/>
          </p:nvPr>
        </p:nvSpPr>
        <p:spPr>
          <a:xfrm>
            <a:off x="-1" y="1868639"/>
            <a:ext cx="3016800" cy="2725200"/>
          </a:xfrm>
        </p:spPr>
        <p:txBody>
          <a:bodyPr rtlCol="0">
            <a:normAutofit/>
          </a:bodyPr>
          <a:lstStyle/>
          <a:p>
            <a:pPr lvl="0"/>
            <a:r>
              <a:rPr lang="zh-CN" altLang="en-US" noProof="0"/>
              <a:t>单击图标添加图片</a:t>
            </a:r>
          </a:p>
        </p:txBody>
      </p:sp>
      <p:sp>
        <p:nvSpPr>
          <p:cNvPr id="30" name="文本占位符 2"/>
          <p:cNvSpPr>
            <a:spLocks noGrp="1"/>
          </p:cNvSpPr>
          <p:nvPr>
            <p:ph type="body" idx="1"/>
          </p:nvPr>
        </p:nvSpPr>
        <p:spPr>
          <a:xfrm>
            <a:off x="2479005" y="3016009"/>
            <a:ext cx="996022" cy="1008111"/>
          </a:xfrm>
          <a:prstGeom prst="rect">
            <a:avLst/>
          </a:prstGeom>
          <a:solidFill>
            <a:srgbClr val="5C000D"/>
          </a:solidFill>
          <a:ln w="28575">
            <a:solidFill>
              <a:srgbClr val="BC001B"/>
            </a:solidFill>
          </a:ln>
        </p:spPr>
        <p:txBody>
          <a:bodyPr anchor="ctr">
            <a:noAutofit/>
          </a:bodyPr>
          <a:lstStyle>
            <a:lvl1pPr marL="0" indent="0" algn="ctr">
              <a:lnSpc>
                <a:spcPts val="7039"/>
              </a:lnSpc>
              <a:spcBef>
                <a:spcPts val="0"/>
              </a:spcBef>
              <a:buNone/>
              <a:defRPr sz="6300" b="1" baseline="0">
                <a:solidFill>
                  <a:schemeClr val="bg1"/>
                </a:solidFill>
                <a:latin typeface="Arial" pitchFamily="34" charset="0"/>
                <a:ea typeface="黑体" pitchFamily="49" charset="-122"/>
                <a:cs typeface="Arial" pitchFamily="34" charset="0"/>
              </a:defRPr>
            </a:lvl1pPr>
            <a:lvl2pPr marL="536372" indent="0">
              <a:buNone/>
              <a:defRPr sz="2100">
                <a:solidFill>
                  <a:schemeClr val="tx1">
                    <a:tint val="75000"/>
                  </a:schemeClr>
                </a:solidFill>
              </a:defRPr>
            </a:lvl2pPr>
            <a:lvl3pPr marL="1072744" indent="0">
              <a:buNone/>
              <a:defRPr sz="1900">
                <a:solidFill>
                  <a:schemeClr val="tx1">
                    <a:tint val="75000"/>
                  </a:schemeClr>
                </a:solidFill>
              </a:defRPr>
            </a:lvl3pPr>
            <a:lvl4pPr marL="1609115" indent="0">
              <a:buNone/>
              <a:defRPr sz="1600">
                <a:solidFill>
                  <a:schemeClr val="tx1">
                    <a:tint val="75000"/>
                  </a:schemeClr>
                </a:solidFill>
              </a:defRPr>
            </a:lvl4pPr>
            <a:lvl5pPr marL="2145487" indent="0">
              <a:buNone/>
              <a:defRPr sz="1600">
                <a:solidFill>
                  <a:schemeClr val="tx1">
                    <a:tint val="75000"/>
                  </a:schemeClr>
                </a:solidFill>
              </a:defRPr>
            </a:lvl5pPr>
            <a:lvl6pPr marL="2681859" indent="0">
              <a:buNone/>
              <a:defRPr sz="1600">
                <a:solidFill>
                  <a:schemeClr val="tx1">
                    <a:tint val="75000"/>
                  </a:schemeClr>
                </a:solidFill>
              </a:defRPr>
            </a:lvl6pPr>
            <a:lvl7pPr marL="3218231" indent="0">
              <a:buNone/>
              <a:defRPr sz="1600">
                <a:solidFill>
                  <a:schemeClr val="tx1">
                    <a:tint val="75000"/>
                  </a:schemeClr>
                </a:solidFill>
              </a:defRPr>
            </a:lvl7pPr>
            <a:lvl8pPr marL="3754602" indent="0">
              <a:buNone/>
              <a:defRPr sz="1600">
                <a:solidFill>
                  <a:schemeClr val="tx1">
                    <a:tint val="75000"/>
                  </a:schemeClr>
                </a:solidFill>
              </a:defRPr>
            </a:lvl8pPr>
            <a:lvl9pPr marL="4290974" indent="0">
              <a:buNone/>
              <a:defRPr sz="1600">
                <a:solidFill>
                  <a:schemeClr val="tx1">
                    <a:tint val="75000"/>
                  </a:schemeClr>
                </a:solidFill>
              </a:defRPr>
            </a:lvl9pPr>
          </a:lstStyle>
          <a:p>
            <a:pPr lvl="0"/>
            <a:r>
              <a:rPr lang="zh-CN" altLang="en-US" noProof="0" dirty="0"/>
              <a:t>单击此处编辑母版文本样式</a:t>
            </a:r>
          </a:p>
        </p:txBody>
      </p:sp>
      <p:sp>
        <p:nvSpPr>
          <p:cNvPr id="2" name="标题 1"/>
          <p:cNvSpPr>
            <a:spLocks noGrp="1"/>
          </p:cNvSpPr>
          <p:nvPr>
            <p:ph type="title"/>
          </p:nvPr>
        </p:nvSpPr>
        <p:spPr>
          <a:xfrm>
            <a:off x="3707904" y="3173791"/>
            <a:ext cx="5184576" cy="720135"/>
          </a:xfrm>
        </p:spPr>
        <p:txBody>
          <a:bodyPr>
            <a:normAutofit/>
          </a:bodyPr>
          <a:lstStyle>
            <a:lvl1pPr algn="l">
              <a:defRPr sz="3300" b="0" cap="none" spc="0" baseline="0">
                <a:ln>
                  <a:noFill/>
                </a:ln>
                <a:solidFill>
                  <a:schemeClr val="bg1"/>
                </a:solidFill>
                <a:effectLst/>
                <a:latin typeface="Arial" pitchFamily="34" charset="0"/>
              </a:defRPr>
            </a:lvl1pPr>
          </a:lstStyle>
          <a:p>
            <a:r>
              <a:rPr lang="zh-CN" altLang="en-US"/>
              <a:t>单击此处编辑母版标题样式</a:t>
            </a:r>
            <a:endParaRPr lang="zh-CN" altLang="en-US" dirty="0"/>
          </a:p>
        </p:txBody>
      </p:sp>
      <p:sp>
        <p:nvSpPr>
          <p:cNvPr id="12" name="灯片编号占位符 5"/>
          <p:cNvSpPr>
            <a:spLocks noGrp="1"/>
          </p:cNvSpPr>
          <p:nvPr>
            <p:ph type="sldNum" sz="quarter" idx="14"/>
          </p:nvPr>
        </p:nvSpPr>
        <p:spPr/>
        <p:txBody>
          <a:bodyPr/>
          <a:lstStyle>
            <a:lvl1pPr>
              <a:defRPr/>
            </a:lvl1pPr>
          </a:lstStyle>
          <a:p>
            <a:pPr>
              <a:defRPr/>
            </a:pPr>
            <a:endParaRPr lang="zh-CN" altLang="en-US"/>
          </a:p>
        </p:txBody>
      </p:sp>
      <p:sp>
        <p:nvSpPr>
          <p:cNvPr id="13" name="日期占位符 3"/>
          <p:cNvSpPr>
            <a:spLocks noGrp="1"/>
          </p:cNvSpPr>
          <p:nvPr>
            <p:ph type="dt" sz="half" idx="15"/>
          </p:nvPr>
        </p:nvSpPr>
        <p:spPr/>
        <p:txBody>
          <a:bodyPr/>
          <a:lstStyle>
            <a:lvl1pPr>
              <a:defRPr/>
            </a:lvl1pPr>
          </a:lstStyle>
          <a:p>
            <a:pPr>
              <a:defRPr/>
            </a:pPr>
            <a:endParaRPr lang="zh-CN" altLang="en-US"/>
          </a:p>
        </p:txBody>
      </p:sp>
      <p:sp>
        <p:nvSpPr>
          <p:cNvPr id="15" name="页脚占位符 4"/>
          <p:cNvSpPr>
            <a:spLocks noGrp="1"/>
          </p:cNvSpPr>
          <p:nvPr>
            <p:ph type="ftr" sz="quarter" idx="16"/>
          </p:nvPr>
        </p:nvSpPr>
        <p:spPr/>
        <p:txBody>
          <a:bodyPr/>
          <a:lstStyle>
            <a:lvl1pPr>
              <a:defRPr/>
            </a:lvl1pPr>
          </a:lstStyle>
          <a:p>
            <a:pPr>
              <a:defRPr/>
            </a:pPr>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320"/>
            <a:ext cx="8229600" cy="1143000"/>
          </a:xfrm>
        </p:spPr>
        <p:txBody>
          <a:bodyPr/>
          <a:lstStyle/>
          <a:p>
            <a:r>
              <a:rPr lang="zh-CN" altLang="en-US"/>
              <a:t>单击此处编辑母版标题样式</a:t>
            </a:r>
          </a:p>
        </p:txBody>
      </p:sp>
      <p:sp>
        <p:nvSpPr>
          <p:cNvPr id="3" name="日期占位符 3"/>
          <p:cNvSpPr>
            <a:spLocks noGrp="1" noChangeArrowheads="1"/>
          </p:cNvSpPr>
          <p:nvPr>
            <p:ph type="dt" sz="half" idx="10"/>
          </p:nvPr>
        </p:nvSpPr>
        <p:spPr>
          <a:ln/>
        </p:spPr>
        <p:txBody>
          <a:bodyPr/>
          <a:lstStyle>
            <a:lvl1pPr>
              <a:defRPr/>
            </a:lvl1pPr>
          </a:lstStyle>
          <a:p>
            <a:pPr>
              <a:defRPr/>
            </a:pPr>
            <a:fld id="{F4CAE71A-7C23-4CF2-BC53-B9D76520152D}" type="datetime1">
              <a:rPr lang="zh-CN" altLang="en-US"/>
              <a:pPr>
                <a:defRPr/>
              </a:pPr>
              <a:t>2018/5/30 Wednesday</a:t>
            </a:fld>
            <a:endParaRPr lang="zh-CN" altLang="en-US" sz="2000" dirty="0">
              <a:solidFill>
                <a:schemeClr val="tx1"/>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fld id="{A2F0D237-D611-4141-85B0-ED2684675C81}" type="slidenum">
              <a:rPr lang="zh-CN" altLang="en-US"/>
              <a:pPr/>
              <a:t>‹#›</a:t>
            </a:fld>
            <a:endParaRPr lang="zh-CN" altLang="en-US" sz="2000" dirty="0">
              <a:solidFill>
                <a:schemeClr val="tx1"/>
              </a:solidFill>
            </a:endParaRPr>
          </a:p>
        </p:txBody>
      </p:sp>
    </p:spTree>
    <p:extLst>
      <p:ext uri="{BB962C8B-B14F-4D97-AF65-F5344CB8AC3E}">
        <p14:creationId xmlns:p14="http://schemas.microsoft.com/office/powerpoint/2010/main" xmlns="" val="14668701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3C03BF36-7B13-4DA4-AE23-B3CA374A00D3}" type="slidenum">
              <a:rPr lang="en-US" altLang="zh-CN"/>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4"/>
            <a:ext cx="7772400" cy="1362075"/>
          </a:xfrm>
        </p:spPr>
        <p:txBody>
          <a:bodyPr anchor="t"/>
          <a:lstStyle>
            <a:lvl1pPr algn="l">
              <a:defRPr sz="47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300"/>
            </a:lvl1pPr>
            <a:lvl2pPr marL="536372" indent="0">
              <a:buNone/>
              <a:defRPr sz="2100"/>
            </a:lvl2pPr>
            <a:lvl3pPr marL="1072744" indent="0">
              <a:buNone/>
              <a:defRPr sz="1900"/>
            </a:lvl3pPr>
            <a:lvl4pPr marL="1609115" indent="0">
              <a:buNone/>
              <a:defRPr sz="1600"/>
            </a:lvl4pPr>
            <a:lvl5pPr marL="2145487" indent="0">
              <a:buNone/>
              <a:defRPr sz="1600"/>
            </a:lvl5pPr>
            <a:lvl6pPr marL="2681859" indent="0">
              <a:buNone/>
              <a:defRPr sz="1600"/>
            </a:lvl6pPr>
            <a:lvl7pPr marL="3218231" indent="0">
              <a:buNone/>
              <a:defRPr sz="1600"/>
            </a:lvl7pPr>
            <a:lvl8pPr marL="3754602" indent="0">
              <a:buNone/>
              <a:defRPr sz="1600"/>
            </a:lvl8pPr>
            <a:lvl9pPr marL="4290974" indent="0">
              <a:buNone/>
              <a:defRPr sz="1600"/>
            </a:lvl9pPr>
          </a:lstStyle>
          <a:p>
            <a:pPr lvl="0"/>
            <a:r>
              <a:rPr lang="zh-CN" altLang="en-US"/>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3AEF46A7-C251-4DCE-ACF6-A0FED5FF765C}" type="slidenum">
              <a:rPr lang="en-US" altLang="zh-CN"/>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4"/>
            <a:ext cx="4038600" cy="4525963"/>
          </a:xfrm>
        </p:spPr>
        <p:txBody>
          <a:bodyPr/>
          <a:lstStyle>
            <a:lvl1pPr>
              <a:defRPr sz="3300"/>
            </a:lvl1pPr>
            <a:lvl2pPr>
              <a:defRPr sz="2800"/>
            </a:lvl2pPr>
            <a:lvl3pPr>
              <a:defRPr sz="23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4"/>
            <a:ext cx="4038600" cy="4525963"/>
          </a:xfrm>
        </p:spPr>
        <p:txBody>
          <a:bodyPr/>
          <a:lstStyle>
            <a:lvl1pPr>
              <a:defRPr sz="3300"/>
            </a:lvl1pPr>
            <a:lvl2pPr>
              <a:defRPr sz="2800"/>
            </a:lvl2pPr>
            <a:lvl3pPr>
              <a:defRPr sz="23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4EB26CC1-E311-415E-97F4-C28AA4E31286}" type="slidenum">
              <a:rPr lang="en-US" altLang="zh-CN"/>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6"/>
            <a:ext cx="4040188" cy="639763"/>
          </a:xfrm>
        </p:spPr>
        <p:txBody>
          <a:bodyPr anchor="b"/>
          <a:lstStyle>
            <a:lvl1pPr marL="0" indent="0">
              <a:buNone/>
              <a:defRPr sz="2800" b="1"/>
            </a:lvl1pPr>
            <a:lvl2pPr marL="536372" indent="0">
              <a:buNone/>
              <a:defRPr sz="2300" b="1"/>
            </a:lvl2pPr>
            <a:lvl3pPr marL="1072744" indent="0">
              <a:buNone/>
              <a:defRPr sz="2100" b="1"/>
            </a:lvl3pPr>
            <a:lvl4pPr marL="1609115" indent="0">
              <a:buNone/>
              <a:defRPr sz="1900" b="1"/>
            </a:lvl4pPr>
            <a:lvl5pPr marL="2145487" indent="0">
              <a:buNone/>
              <a:defRPr sz="1900" b="1"/>
            </a:lvl5pPr>
            <a:lvl6pPr marL="2681859" indent="0">
              <a:buNone/>
              <a:defRPr sz="1900" b="1"/>
            </a:lvl6pPr>
            <a:lvl7pPr marL="3218231" indent="0">
              <a:buNone/>
              <a:defRPr sz="1900" b="1"/>
            </a:lvl7pPr>
            <a:lvl8pPr marL="3754602" indent="0">
              <a:buNone/>
              <a:defRPr sz="1900" b="1"/>
            </a:lvl8pPr>
            <a:lvl9pPr marL="4290974" indent="0">
              <a:buNone/>
              <a:defRPr sz="19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800"/>
            </a:lvl1pPr>
            <a:lvl2pPr>
              <a:defRPr sz="23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30" y="1535116"/>
            <a:ext cx="4041775" cy="639763"/>
          </a:xfrm>
        </p:spPr>
        <p:txBody>
          <a:bodyPr anchor="b"/>
          <a:lstStyle>
            <a:lvl1pPr marL="0" indent="0">
              <a:buNone/>
              <a:defRPr sz="2800" b="1"/>
            </a:lvl1pPr>
            <a:lvl2pPr marL="536372" indent="0">
              <a:buNone/>
              <a:defRPr sz="2300" b="1"/>
            </a:lvl2pPr>
            <a:lvl3pPr marL="1072744" indent="0">
              <a:buNone/>
              <a:defRPr sz="2100" b="1"/>
            </a:lvl3pPr>
            <a:lvl4pPr marL="1609115" indent="0">
              <a:buNone/>
              <a:defRPr sz="1900" b="1"/>
            </a:lvl4pPr>
            <a:lvl5pPr marL="2145487" indent="0">
              <a:buNone/>
              <a:defRPr sz="1900" b="1"/>
            </a:lvl5pPr>
            <a:lvl6pPr marL="2681859" indent="0">
              <a:buNone/>
              <a:defRPr sz="1900" b="1"/>
            </a:lvl6pPr>
            <a:lvl7pPr marL="3218231" indent="0">
              <a:buNone/>
              <a:defRPr sz="1900" b="1"/>
            </a:lvl7pPr>
            <a:lvl8pPr marL="3754602" indent="0">
              <a:buNone/>
              <a:defRPr sz="1900" b="1"/>
            </a:lvl8pPr>
            <a:lvl9pPr marL="4290974" indent="0">
              <a:buNone/>
              <a:defRPr sz="1900" b="1"/>
            </a:lvl9pPr>
          </a:lstStyle>
          <a:p>
            <a:pPr lvl="0"/>
            <a:r>
              <a:rPr lang="zh-CN" altLang="en-US"/>
              <a:t>单击此处编辑母版文本样式</a:t>
            </a:r>
          </a:p>
        </p:txBody>
      </p:sp>
      <p:sp>
        <p:nvSpPr>
          <p:cNvPr id="6" name="内容占位符 5"/>
          <p:cNvSpPr>
            <a:spLocks noGrp="1"/>
          </p:cNvSpPr>
          <p:nvPr>
            <p:ph sz="quarter" idx="4"/>
          </p:nvPr>
        </p:nvSpPr>
        <p:spPr>
          <a:xfrm>
            <a:off x="4645030" y="2174875"/>
            <a:ext cx="4041775" cy="3951288"/>
          </a:xfrm>
        </p:spPr>
        <p:txBody>
          <a:bodyPr/>
          <a:lstStyle>
            <a:lvl1pPr>
              <a:defRPr sz="2800"/>
            </a:lvl1pPr>
            <a:lvl2pPr>
              <a:defRPr sz="23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6E280937-BEAA-44BC-9BFA-F398483BBDBB}"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1135FCD4-7DB6-4817-8DE7-CC68D80D3BBC}" type="slidenum">
              <a:rPr lang="en-US" altLang="zh-CN"/>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EEE598E4-D949-46A6-A5D1-2760F8946FD5}" type="slidenum">
              <a:rPr lang="en-US" altLang="zh-CN"/>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5" y="273052"/>
            <a:ext cx="3008313" cy="1162051"/>
          </a:xfrm>
        </p:spPr>
        <p:txBody>
          <a:bodyPr anchor="b"/>
          <a:lstStyle>
            <a:lvl1pPr algn="l">
              <a:defRPr sz="2300" b="1"/>
            </a:lvl1pPr>
          </a:lstStyle>
          <a:p>
            <a:r>
              <a:rPr lang="zh-CN" altLang="en-US"/>
              <a:t>单击此处编辑母版标题样式</a:t>
            </a:r>
          </a:p>
        </p:txBody>
      </p:sp>
      <p:sp>
        <p:nvSpPr>
          <p:cNvPr id="3" name="内容占位符 2"/>
          <p:cNvSpPr>
            <a:spLocks noGrp="1"/>
          </p:cNvSpPr>
          <p:nvPr>
            <p:ph idx="1"/>
          </p:nvPr>
        </p:nvSpPr>
        <p:spPr>
          <a:xfrm>
            <a:off x="3575051" y="273056"/>
            <a:ext cx="5111750" cy="5853113"/>
          </a:xfrm>
        </p:spPr>
        <p:txBody>
          <a:bodyPr/>
          <a:lstStyle>
            <a:lvl1pPr>
              <a:defRPr sz="3800"/>
            </a:lvl1pPr>
            <a:lvl2pPr>
              <a:defRPr sz="3300"/>
            </a:lvl2pPr>
            <a:lvl3pPr>
              <a:defRPr sz="2800"/>
            </a:lvl3pPr>
            <a:lvl4pPr>
              <a:defRPr sz="2300"/>
            </a:lvl4pPr>
            <a:lvl5pPr>
              <a:defRPr sz="2300"/>
            </a:lvl5pPr>
            <a:lvl6pPr>
              <a:defRPr sz="2300"/>
            </a:lvl6pPr>
            <a:lvl7pPr>
              <a:defRPr sz="2300"/>
            </a:lvl7pPr>
            <a:lvl8pPr>
              <a:defRPr sz="2300"/>
            </a:lvl8pPr>
            <a:lvl9pPr>
              <a:defRPr sz="23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5" y="1435104"/>
            <a:ext cx="3008313" cy="4691063"/>
          </a:xfrm>
        </p:spPr>
        <p:txBody>
          <a:bodyPr/>
          <a:lstStyle>
            <a:lvl1pPr marL="0" indent="0">
              <a:buNone/>
              <a:defRPr sz="1600"/>
            </a:lvl1pPr>
            <a:lvl2pPr marL="536372" indent="0">
              <a:buNone/>
              <a:defRPr sz="1400"/>
            </a:lvl2pPr>
            <a:lvl3pPr marL="1072744" indent="0">
              <a:buNone/>
              <a:defRPr sz="1200"/>
            </a:lvl3pPr>
            <a:lvl4pPr marL="1609115" indent="0">
              <a:buNone/>
              <a:defRPr sz="1100"/>
            </a:lvl4pPr>
            <a:lvl5pPr marL="2145487" indent="0">
              <a:buNone/>
              <a:defRPr sz="1100"/>
            </a:lvl5pPr>
            <a:lvl6pPr marL="2681859" indent="0">
              <a:buNone/>
              <a:defRPr sz="1100"/>
            </a:lvl6pPr>
            <a:lvl7pPr marL="3218231" indent="0">
              <a:buNone/>
              <a:defRPr sz="1100"/>
            </a:lvl7pPr>
            <a:lvl8pPr marL="3754602" indent="0">
              <a:buNone/>
              <a:defRPr sz="1100"/>
            </a:lvl8pPr>
            <a:lvl9pPr marL="4290974" indent="0">
              <a:buNone/>
              <a:defRPr sz="1100"/>
            </a:lvl9pPr>
          </a:lstStyle>
          <a:p>
            <a:pPr lvl="0"/>
            <a:r>
              <a:rPr lang="zh-CN" altLang="en-US"/>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43D42B51-FB0D-4B41-B4DC-791397E6B222}" type="slidenum">
              <a:rPr lang="en-US" altLang="zh-CN"/>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1"/>
            <a:ext cx="5486400" cy="566739"/>
          </a:xfrm>
        </p:spPr>
        <p:txBody>
          <a:bodyPr anchor="b"/>
          <a:lstStyle>
            <a:lvl1pPr algn="l">
              <a:defRPr sz="23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800"/>
            </a:lvl1pPr>
            <a:lvl2pPr marL="536372" indent="0">
              <a:buNone/>
              <a:defRPr sz="3300"/>
            </a:lvl2pPr>
            <a:lvl3pPr marL="1072744" indent="0">
              <a:buNone/>
              <a:defRPr sz="2800"/>
            </a:lvl3pPr>
            <a:lvl4pPr marL="1609115" indent="0">
              <a:buNone/>
              <a:defRPr sz="2300"/>
            </a:lvl4pPr>
            <a:lvl5pPr marL="2145487" indent="0">
              <a:buNone/>
              <a:defRPr sz="2300"/>
            </a:lvl5pPr>
            <a:lvl6pPr marL="2681859" indent="0">
              <a:buNone/>
              <a:defRPr sz="2300"/>
            </a:lvl6pPr>
            <a:lvl7pPr marL="3218231" indent="0">
              <a:buNone/>
              <a:defRPr sz="2300"/>
            </a:lvl7pPr>
            <a:lvl8pPr marL="3754602" indent="0">
              <a:buNone/>
              <a:defRPr sz="2300"/>
            </a:lvl8pPr>
            <a:lvl9pPr marL="4290974" indent="0">
              <a:buNone/>
              <a:defRPr sz="2300"/>
            </a:lvl9pPr>
          </a:lstStyle>
          <a:p>
            <a:pPr lvl="0"/>
            <a:endParaRPr lang="zh-CN" altLang="en-US" noProof="0"/>
          </a:p>
        </p:txBody>
      </p:sp>
      <p:sp>
        <p:nvSpPr>
          <p:cNvPr id="4" name="文本占位符 3"/>
          <p:cNvSpPr>
            <a:spLocks noGrp="1"/>
          </p:cNvSpPr>
          <p:nvPr>
            <p:ph type="body" sz="half" idx="2"/>
          </p:nvPr>
        </p:nvSpPr>
        <p:spPr>
          <a:xfrm>
            <a:off x="1792288" y="5367342"/>
            <a:ext cx="5486400" cy="804863"/>
          </a:xfrm>
        </p:spPr>
        <p:txBody>
          <a:bodyPr/>
          <a:lstStyle>
            <a:lvl1pPr marL="0" indent="0">
              <a:buNone/>
              <a:defRPr sz="1600"/>
            </a:lvl1pPr>
            <a:lvl2pPr marL="536372" indent="0">
              <a:buNone/>
              <a:defRPr sz="1400"/>
            </a:lvl2pPr>
            <a:lvl3pPr marL="1072744" indent="0">
              <a:buNone/>
              <a:defRPr sz="1200"/>
            </a:lvl3pPr>
            <a:lvl4pPr marL="1609115" indent="0">
              <a:buNone/>
              <a:defRPr sz="1100"/>
            </a:lvl4pPr>
            <a:lvl5pPr marL="2145487" indent="0">
              <a:buNone/>
              <a:defRPr sz="1100"/>
            </a:lvl5pPr>
            <a:lvl6pPr marL="2681859" indent="0">
              <a:buNone/>
              <a:defRPr sz="1100"/>
            </a:lvl6pPr>
            <a:lvl7pPr marL="3218231" indent="0">
              <a:buNone/>
              <a:defRPr sz="1100"/>
            </a:lvl7pPr>
            <a:lvl8pPr marL="3754602" indent="0">
              <a:buNone/>
              <a:defRPr sz="1100"/>
            </a:lvl8pPr>
            <a:lvl9pPr marL="4290974" indent="0">
              <a:buNone/>
              <a:defRPr sz="1100"/>
            </a:lvl9pPr>
          </a:lstStyle>
          <a:p>
            <a:pPr lvl="0"/>
            <a:r>
              <a:rPr lang="zh-CN" altLang="en-US"/>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AF5D1848-CE2A-44FB-A298-CCEB4CE8277E}"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9"/>
            <a:ext cx="8229600" cy="1143000"/>
          </a:xfrm>
          <a:prstGeom prst="rect">
            <a:avLst/>
          </a:prstGeom>
          <a:noFill/>
          <a:ln w="9525">
            <a:noFill/>
            <a:miter lim="800000"/>
            <a:headEnd/>
            <a:tailEnd/>
          </a:ln>
        </p:spPr>
        <p:txBody>
          <a:bodyPr vert="horz" wrap="square" lIns="107275" tIns="53637" rIns="107275" bIns="53637" numCol="1" anchor="ctr" anchorCtr="0" compatLnSpc="1">
            <a:prstTxWarp prst="textNoShape">
              <a:avLst/>
            </a:prstTxWarp>
          </a:bodyPr>
          <a:lstStyle/>
          <a:p>
            <a:pPr lvl="0"/>
            <a:r>
              <a:rPr lang="zh-CN" altLang="en-US"/>
              <a:t>单击此处编辑母版标题样式</a:t>
            </a:r>
          </a:p>
        </p:txBody>
      </p:sp>
      <p:sp>
        <p:nvSpPr>
          <p:cNvPr id="1027" name="Rectangle 3"/>
          <p:cNvSpPr>
            <a:spLocks noGrp="1" noChangeArrowheads="1"/>
          </p:cNvSpPr>
          <p:nvPr>
            <p:ph type="body" idx="1"/>
          </p:nvPr>
        </p:nvSpPr>
        <p:spPr bwMode="auto">
          <a:xfrm>
            <a:off x="457200" y="1600204"/>
            <a:ext cx="8229600" cy="4525963"/>
          </a:xfrm>
          <a:prstGeom prst="rect">
            <a:avLst/>
          </a:prstGeom>
          <a:noFill/>
          <a:ln w="9525">
            <a:noFill/>
            <a:miter lim="800000"/>
            <a:headEnd/>
            <a:tailEnd/>
          </a:ln>
        </p:spPr>
        <p:txBody>
          <a:bodyPr vert="horz" wrap="square" lIns="107275" tIns="53637" rIns="107275" bIns="53637"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Rectangle 4"/>
          <p:cNvSpPr>
            <a:spLocks noGrp="1" noChangeArrowheads="1"/>
          </p:cNvSpPr>
          <p:nvPr>
            <p:ph type="dt" sz="half" idx="2"/>
          </p:nvPr>
        </p:nvSpPr>
        <p:spPr bwMode="auto">
          <a:xfrm>
            <a:off x="457200" y="6245228"/>
            <a:ext cx="2133600" cy="476251"/>
          </a:xfrm>
          <a:prstGeom prst="rect">
            <a:avLst/>
          </a:prstGeom>
          <a:noFill/>
          <a:ln w="9525">
            <a:noFill/>
            <a:miter lim="800000"/>
            <a:headEnd/>
            <a:tailEnd/>
          </a:ln>
          <a:effectLst/>
        </p:spPr>
        <p:txBody>
          <a:bodyPr vert="horz" wrap="square" lIns="107275" tIns="53637" rIns="107275" bIns="53637" numCol="1" anchor="t" anchorCtr="0" compatLnSpc="1">
            <a:prstTxWarp prst="textNoShape">
              <a:avLst/>
            </a:prstTxWarp>
          </a:bodyPr>
          <a:lstStyle>
            <a:lvl1pPr>
              <a:defRPr sz="1600">
                <a:latin typeface="Arial" pitchFamily="34" charset="0"/>
                <a:ea typeface="宋体" pitchFamily="2" charset="-122"/>
              </a:defRPr>
            </a:lvl1pPr>
          </a:lstStyle>
          <a:p>
            <a:pPr>
              <a:defRPr/>
            </a:pPr>
            <a:endParaRPr lang="en-US" altLang="zh-CN"/>
          </a:p>
        </p:txBody>
      </p:sp>
      <p:sp>
        <p:nvSpPr>
          <p:cNvPr id="1029" name="Rectangle 5"/>
          <p:cNvSpPr>
            <a:spLocks noGrp="1" noChangeArrowheads="1"/>
          </p:cNvSpPr>
          <p:nvPr>
            <p:ph type="ftr" sz="quarter" idx="3"/>
          </p:nvPr>
        </p:nvSpPr>
        <p:spPr bwMode="auto">
          <a:xfrm>
            <a:off x="3124200" y="6245228"/>
            <a:ext cx="2895600" cy="476251"/>
          </a:xfrm>
          <a:prstGeom prst="rect">
            <a:avLst/>
          </a:prstGeom>
          <a:noFill/>
          <a:ln w="9525">
            <a:noFill/>
            <a:miter lim="800000"/>
            <a:headEnd/>
            <a:tailEnd/>
          </a:ln>
          <a:effectLst/>
        </p:spPr>
        <p:txBody>
          <a:bodyPr vert="horz" wrap="square" lIns="107275" tIns="53637" rIns="107275" bIns="53637" numCol="1" anchor="t" anchorCtr="0" compatLnSpc="1">
            <a:prstTxWarp prst="textNoShape">
              <a:avLst/>
            </a:prstTxWarp>
          </a:bodyPr>
          <a:lstStyle>
            <a:lvl1pPr algn="ctr">
              <a:defRPr sz="1600">
                <a:latin typeface="Arial" pitchFamily="34" charset="0"/>
                <a:ea typeface="宋体" pitchFamily="2" charset="-122"/>
              </a:defRPr>
            </a:lvl1pPr>
          </a:lstStyle>
          <a:p>
            <a:pPr>
              <a:defRPr/>
            </a:pPr>
            <a:endParaRPr lang="en-US" altLang="zh-CN"/>
          </a:p>
        </p:txBody>
      </p:sp>
      <p:sp>
        <p:nvSpPr>
          <p:cNvPr id="1030" name="Rectangle 6"/>
          <p:cNvSpPr>
            <a:spLocks noGrp="1" noChangeArrowheads="1"/>
          </p:cNvSpPr>
          <p:nvPr>
            <p:ph type="sldNum" sz="quarter" idx="4"/>
          </p:nvPr>
        </p:nvSpPr>
        <p:spPr bwMode="auto">
          <a:xfrm>
            <a:off x="6553200" y="6245228"/>
            <a:ext cx="2133600" cy="476251"/>
          </a:xfrm>
          <a:prstGeom prst="rect">
            <a:avLst/>
          </a:prstGeom>
          <a:noFill/>
          <a:ln w="9525">
            <a:noFill/>
            <a:miter lim="800000"/>
            <a:headEnd/>
            <a:tailEnd/>
          </a:ln>
          <a:effectLst/>
        </p:spPr>
        <p:txBody>
          <a:bodyPr vert="horz" wrap="square" lIns="107275" tIns="53637" rIns="107275" bIns="53637" numCol="1" anchor="t" anchorCtr="0" compatLnSpc="1">
            <a:prstTxWarp prst="textNoShape">
              <a:avLst/>
            </a:prstTxWarp>
          </a:bodyPr>
          <a:lstStyle>
            <a:lvl1pPr algn="r">
              <a:defRPr sz="1600">
                <a:latin typeface="Arial" pitchFamily="34" charset="0"/>
                <a:ea typeface="宋体" pitchFamily="2" charset="-122"/>
              </a:defRPr>
            </a:lvl1pPr>
          </a:lstStyle>
          <a:p>
            <a:pPr>
              <a:defRPr/>
            </a:pPr>
            <a:fld id="{998398DD-81A0-4F56-94A4-7F9AEA56D73B}"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dt="0"/>
  <p:txStyles>
    <p:titleStyle>
      <a:lvl1pPr algn="ctr" rtl="0" eaLnBrk="0" fontAlgn="base" hangingPunct="0">
        <a:spcBef>
          <a:spcPct val="0"/>
        </a:spcBef>
        <a:spcAft>
          <a:spcPct val="0"/>
        </a:spcAft>
        <a:defRPr sz="5200">
          <a:solidFill>
            <a:schemeClr val="tx2"/>
          </a:solidFill>
          <a:latin typeface="+mj-lt"/>
          <a:ea typeface="+mj-ea"/>
          <a:cs typeface="+mj-cs"/>
        </a:defRPr>
      </a:lvl1pPr>
      <a:lvl2pPr algn="ctr" rtl="0" eaLnBrk="0" fontAlgn="base" hangingPunct="0">
        <a:spcBef>
          <a:spcPct val="0"/>
        </a:spcBef>
        <a:spcAft>
          <a:spcPct val="0"/>
        </a:spcAft>
        <a:defRPr sz="5200">
          <a:solidFill>
            <a:schemeClr val="tx2"/>
          </a:solidFill>
          <a:latin typeface="Arial" pitchFamily="34" charset="0"/>
          <a:ea typeface="宋体" pitchFamily="2" charset="-122"/>
        </a:defRPr>
      </a:lvl2pPr>
      <a:lvl3pPr algn="ctr" rtl="0" eaLnBrk="0" fontAlgn="base" hangingPunct="0">
        <a:spcBef>
          <a:spcPct val="0"/>
        </a:spcBef>
        <a:spcAft>
          <a:spcPct val="0"/>
        </a:spcAft>
        <a:defRPr sz="5200">
          <a:solidFill>
            <a:schemeClr val="tx2"/>
          </a:solidFill>
          <a:latin typeface="Arial" pitchFamily="34" charset="0"/>
          <a:ea typeface="宋体" pitchFamily="2" charset="-122"/>
        </a:defRPr>
      </a:lvl3pPr>
      <a:lvl4pPr algn="ctr" rtl="0" eaLnBrk="0" fontAlgn="base" hangingPunct="0">
        <a:spcBef>
          <a:spcPct val="0"/>
        </a:spcBef>
        <a:spcAft>
          <a:spcPct val="0"/>
        </a:spcAft>
        <a:defRPr sz="5200">
          <a:solidFill>
            <a:schemeClr val="tx2"/>
          </a:solidFill>
          <a:latin typeface="Arial" pitchFamily="34" charset="0"/>
          <a:ea typeface="宋体" pitchFamily="2" charset="-122"/>
        </a:defRPr>
      </a:lvl4pPr>
      <a:lvl5pPr algn="ctr" rtl="0" eaLnBrk="0" fontAlgn="base" hangingPunct="0">
        <a:spcBef>
          <a:spcPct val="0"/>
        </a:spcBef>
        <a:spcAft>
          <a:spcPct val="0"/>
        </a:spcAft>
        <a:defRPr sz="5200">
          <a:solidFill>
            <a:schemeClr val="tx2"/>
          </a:solidFill>
          <a:latin typeface="Arial" pitchFamily="34" charset="0"/>
          <a:ea typeface="宋体" pitchFamily="2" charset="-122"/>
        </a:defRPr>
      </a:lvl5pPr>
      <a:lvl6pPr marL="536372" algn="ctr" rtl="0" fontAlgn="base">
        <a:spcBef>
          <a:spcPct val="0"/>
        </a:spcBef>
        <a:spcAft>
          <a:spcPct val="0"/>
        </a:spcAft>
        <a:defRPr sz="5200">
          <a:solidFill>
            <a:schemeClr val="tx2"/>
          </a:solidFill>
          <a:latin typeface="Arial" pitchFamily="34" charset="0"/>
          <a:ea typeface="宋体" pitchFamily="2" charset="-122"/>
        </a:defRPr>
      </a:lvl6pPr>
      <a:lvl7pPr marL="1072744" algn="ctr" rtl="0" fontAlgn="base">
        <a:spcBef>
          <a:spcPct val="0"/>
        </a:spcBef>
        <a:spcAft>
          <a:spcPct val="0"/>
        </a:spcAft>
        <a:defRPr sz="5200">
          <a:solidFill>
            <a:schemeClr val="tx2"/>
          </a:solidFill>
          <a:latin typeface="Arial" pitchFamily="34" charset="0"/>
          <a:ea typeface="宋体" pitchFamily="2" charset="-122"/>
        </a:defRPr>
      </a:lvl7pPr>
      <a:lvl8pPr marL="1609115" algn="ctr" rtl="0" fontAlgn="base">
        <a:spcBef>
          <a:spcPct val="0"/>
        </a:spcBef>
        <a:spcAft>
          <a:spcPct val="0"/>
        </a:spcAft>
        <a:defRPr sz="5200">
          <a:solidFill>
            <a:schemeClr val="tx2"/>
          </a:solidFill>
          <a:latin typeface="Arial" pitchFamily="34" charset="0"/>
          <a:ea typeface="宋体" pitchFamily="2" charset="-122"/>
        </a:defRPr>
      </a:lvl8pPr>
      <a:lvl9pPr marL="2145487" algn="ctr" rtl="0" fontAlgn="base">
        <a:spcBef>
          <a:spcPct val="0"/>
        </a:spcBef>
        <a:spcAft>
          <a:spcPct val="0"/>
        </a:spcAft>
        <a:defRPr sz="5200">
          <a:solidFill>
            <a:schemeClr val="tx2"/>
          </a:solidFill>
          <a:latin typeface="Arial" pitchFamily="34" charset="0"/>
          <a:ea typeface="宋体" pitchFamily="2" charset="-122"/>
        </a:defRPr>
      </a:lvl9pPr>
    </p:titleStyle>
    <p:bodyStyle>
      <a:lvl1pPr marL="402279" indent="-402279" algn="l" rtl="0" eaLnBrk="0" fontAlgn="base" hangingPunct="0">
        <a:spcBef>
          <a:spcPct val="20000"/>
        </a:spcBef>
        <a:spcAft>
          <a:spcPct val="0"/>
        </a:spcAft>
        <a:buChar char="•"/>
        <a:defRPr sz="3800">
          <a:solidFill>
            <a:schemeClr val="tx1"/>
          </a:solidFill>
          <a:latin typeface="+mn-lt"/>
          <a:ea typeface="+mn-ea"/>
          <a:cs typeface="+mn-cs"/>
        </a:defRPr>
      </a:lvl1pPr>
      <a:lvl2pPr marL="871604" indent="-335232" algn="l" rtl="0" eaLnBrk="0" fontAlgn="base" hangingPunct="0">
        <a:spcBef>
          <a:spcPct val="20000"/>
        </a:spcBef>
        <a:spcAft>
          <a:spcPct val="0"/>
        </a:spcAft>
        <a:buChar char="–"/>
        <a:defRPr sz="3300">
          <a:solidFill>
            <a:schemeClr val="tx1"/>
          </a:solidFill>
          <a:latin typeface="+mn-lt"/>
          <a:ea typeface="+mn-ea"/>
        </a:defRPr>
      </a:lvl2pPr>
      <a:lvl3pPr marL="1340930" indent="-268186" algn="l" rtl="0" eaLnBrk="0" fontAlgn="base" hangingPunct="0">
        <a:spcBef>
          <a:spcPct val="20000"/>
        </a:spcBef>
        <a:spcAft>
          <a:spcPct val="0"/>
        </a:spcAft>
        <a:buChar char="•"/>
        <a:defRPr sz="2800">
          <a:solidFill>
            <a:schemeClr val="tx1"/>
          </a:solidFill>
          <a:latin typeface="+mn-lt"/>
          <a:ea typeface="+mn-ea"/>
        </a:defRPr>
      </a:lvl3pPr>
      <a:lvl4pPr marL="1877301" indent="-268186" algn="l" rtl="0" eaLnBrk="0" fontAlgn="base" hangingPunct="0">
        <a:spcBef>
          <a:spcPct val="20000"/>
        </a:spcBef>
        <a:spcAft>
          <a:spcPct val="0"/>
        </a:spcAft>
        <a:buChar char="–"/>
        <a:defRPr sz="2300">
          <a:solidFill>
            <a:schemeClr val="tx1"/>
          </a:solidFill>
          <a:latin typeface="+mn-lt"/>
          <a:ea typeface="+mn-ea"/>
        </a:defRPr>
      </a:lvl4pPr>
      <a:lvl5pPr marL="2413672" indent="-268186" algn="l" rtl="0" eaLnBrk="0" fontAlgn="base" hangingPunct="0">
        <a:spcBef>
          <a:spcPct val="20000"/>
        </a:spcBef>
        <a:spcAft>
          <a:spcPct val="0"/>
        </a:spcAft>
        <a:buChar char="»"/>
        <a:defRPr sz="2300">
          <a:solidFill>
            <a:schemeClr val="tx1"/>
          </a:solidFill>
          <a:latin typeface="+mn-lt"/>
          <a:ea typeface="+mn-ea"/>
        </a:defRPr>
      </a:lvl5pPr>
      <a:lvl6pPr marL="2950045" indent="-268186" algn="l" rtl="0" fontAlgn="base">
        <a:spcBef>
          <a:spcPct val="20000"/>
        </a:spcBef>
        <a:spcAft>
          <a:spcPct val="0"/>
        </a:spcAft>
        <a:buChar char="»"/>
        <a:defRPr sz="2300">
          <a:solidFill>
            <a:schemeClr val="tx1"/>
          </a:solidFill>
          <a:latin typeface="+mn-lt"/>
          <a:ea typeface="+mn-ea"/>
        </a:defRPr>
      </a:lvl6pPr>
      <a:lvl7pPr marL="3486417" indent="-268186" algn="l" rtl="0" fontAlgn="base">
        <a:spcBef>
          <a:spcPct val="20000"/>
        </a:spcBef>
        <a:spcAft>
          <a:spcPct val="0"/>
        </a:spcAft>
        <a:buChar char="»"/>
        <a:defRPr sz="2300">
          <a:solidFill>
            <a:schemeClr val="tx1"/>
          </a:solidFill>
          <a:latin typeface="+mn-lt"/>
          <a:ea typeface="+mn-ea"/>
        </a:defRPr>
      </a:lvl7pPr>
      <a:lvl8pPr marL="4022789" indent="-268186" algn="l" rtl="0" fontAlgn="base">
        <a:spcBef>
          <a:spcPct val="20000"/>
        </a:spcBef>
        <a:spcAft>
          <a:spcPct val="0"/>
        </a:spcAft>
        <a:buChar char="»"/>
        <a:defRPr sz="2300">
          <a:solidFill>
            <a:schemeClr val="tx1"/>
          </a:solidFill>
          <a:latin typeface="+mn-lt"/>
          <a:ea typeface="+mn-ea"/>
        </a:defRPr>
      </a:lvl8pPr>
      <a:lvl9pPr marL="4559159" indent="-268186" algn="l" rtl="0" fontAlgn="base">
        <a:spcBef>
          <a:spcPct val="20000"/>
        </a:spcBef>
        <a:spcAft>
          <a:spcPct val="0"/>
        </a:spcAft>
        <a:buChar char="»"/>
        <a:defRPr sz="2300">
          <a:solidFill>
            <a:schemeClr val="tx1"/>
          </a:solidFill>
          <a:latin typeface="+mn-lt"/>
          <a:ea typeface="+mn-ea"/>
        </a:defRPr>
      </a:lvl9pPr>
    </p:bodyStyle>
    <p:otherStyle>
      <a:defPPr>
        <a:defRPr lang="zh-CN"/>
      </a:defPPr>
      <a:lvl1pPr marL="0" algn="l" defTabSz="1072744" rtl="0" eaLnBrk="1" latinLnBrk="0" hangingPunct="1">
        <a:defRPr sz="2100" kern="1200">
          <a:solidFill>
            <a:schemeClr val="tx1"/>
          </a:solidFill>
          <a:latin typeface="+mn-lt"/>
          <a:ea typeface="+mn-ea"/>
          <a:cs typeface="+mn-cs"/>
        </a:defRPr>
      </a:lvl1pPr>
      <a:lvl2pPr marL="536372" algn="l" defTabSz="1072744" rtl="0" eaLnBrk="1" latinLnBrk="0" hangingPunct="1">
        <a:defRPr sz="2100" kern="1200">
          <a:solidFill>
            <a:schemeClr val="tx1"/>
          </a:solidFill>
          <a:latin typeface="+mn-lt"/>
          <a:ea typeface="+mn-ea"/>
          <a:cs typeface="+mn-cs"/>
        </a:defRPr>
      </a:lvl2pPr>
      <a:lvl3pPr marL="1072744" algn="l" defTabSz="1072744" rtl="0" eaLnBrk="1" latinLnBrk="0" hangingPunct="1">
        <a:defRPr sz="2100" kern="1200">
          <a:solidFill>
            <a:schemeClr val="tx1"/>
          </a:solidFill>
          <a:latin typeface="+mn-lt"/>
          <a:ea typeface="+mn-ea"/>
          <a:cs typeface="+mn-cs"/>
        </a:defRPr>
      </a:lvl3pPr>
      <a:lvl4pPr marL="1609115" algn="l" defTabSz="1072744" rtl="0" eaLnBrk="1" latinLnBrk="0" hangingPunct="1">
        <a:defRPr sz="2100" kern="1200">
          <a:solidFill>
            <a:schemeClr val="tx1"/>
          </a:solidFill>
          <a:latin typeface="+mn-lt"/>
          <a:ea typeface="+mn-ea"/>
          <a:cs typeface="+mn-cs"/>
        </a:defRPr>
      </a:lvl4pPr>
      <a:lvl5pPr marL="2145487" algn="l" defTabSz="1072744" rtl="0" eaLnBrk="1" latinLnBrk="0" hangingPunct="1">
        <a:defRPr sz="2100" kern="1200">
          <a:solidFill>
            <a:schemeClr val="tx1"/>
          </a:solidFill>
          <a:latin typeface="+mn-lt"/>
          <a:ea typeface="+mn-ea"/>
          <a:cs typeface="+mn-cs"/>
        </a:defRPr>
      </a:lvl5pPr>
      <a:lvl6pPr marL="2681859" algn="l" defTabSz="1072744" rtl="0" eaLnBrk="1" latinLnBrk="0" hangingPunct="1">
        <a:defRPr sz="2100" kern="1200">
          <a:solidFill>
            <a:schemeClr val="tx1"/>
          </a:solidFill>
          <a:latin typeface="+mn-lt"/>
          <a:ea typeface="+mn-ea"/>
          <a:cs typeface="+mn-cs"/>
        </a:defRPr>
      </a:lvl6pPr>
      <a:lvl7pPr marL="3218231" algn="l" defTabSz="1072744" rtl="0" eaLnBrk="1" latinLnBrk="0" hangingPunct="1">
        <a:defRPr sz="2100" kern="1200">
          <a:solidFill>
            <a:schemeClr val="tx1"/>
          </a:solidFill>
          <a:latin typeface="+mn-lt"/>
          <a:ea typeface="+mn-ea"/>
          <a:cs typeface="+mn-cs"/>
        </a:defRPr>
      </a:lvl7pPr>
      <a:lvl8pPr marL="3754602" algn="l" defTabSz="1072744" rtl="0" eaLnBrk="1" latinLnBrk="0" hangingPunct="1">
        <a:defRPr sz="2100" kern="1200">
          <a:solidFill>
            <a:schemeClr val="tx1"/>
          </a:solidFill>
          <a:latin typeface="+mn-lt"/>
          <a:ea typeface="+mn-ea"/>
          <a:cs typeface="+mn-cs"/>
        </a:defRPr>
      </a:lvl8pPr>
      <a:lvl9pPr marL="4290974" algn="l" defTabSz="1072744"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3.xml"/><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3.xml"/><Relationship Id="rId4" Type="http://schemas.openxmlformats.org/officeDocument/2006/relationships/image" Target="../media/image17.png"/></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3.xml"/><Relationship Id="rId4" Type="http://schemas.openxmlformats.org/officeDocument/2006/relationships/image" Target="../media/image17.png"/></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1.gif"/><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3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8" descr="C:\Users\cchen\Desktop\图片1.jpg"/>
          <p:cNvPicPr>
            <a:picLocks noChangeAspect="1" noChangeArrowheads="1"/>
          </p:cNvPicPr>
          <p:nvPr/>
        </p:nvPicPr>
        <p:blipFill>
          <a:blip r:embed="rId3" cstate="print"/>
          <a:srcRect/>
          <a:stretch>
            <a:fillRect/>
          </a:stretch>
        </p:blipFill>
        <p:spPr bwMode="auto">
          <a:xfrm>
            <a:off x="441601" y="2643186"/>
            <a:ext cx="8680450" cy="3511551"/>
          </a:xfrm>
          <a:prstGeom prst="rect">
            <a:avLst/>
          </a:prstGeom>
          <a:noFill/>
          <a:ln w="9525">
            <a:noFill/>
            <a:miter lim="800000"/>
            <a:headEnd/>
            <a:tailEnd/>
          </a:ln>
        </p:spPr>
      </p:pic>
      <p:sp>
        <p:nvSpPr>
          <p:cNvPr id="2051" name="Text Box 4"/>
          <p:cNvSpPr txBox="1">
            <a:spLocks noChangeArrowheads="1"/>
          </p:cNvSpPr>
          <p:nvPr/>
        </p:nvSpPr>
        <p:spPr bwMode="auto">
          <a:xfrm>
            <a:off x="642910" y="3143248"/>
            <a:ext cx="4214842" cy="625386"/>
          </a:xfrm>
          <a:prstGeom prst="rect">
            <a:avLst/>
          </a:prstGeom>
          <a:noFill/>
          <a:ln w="9525">
            <a:noFill/>
            <a:miter lim="800000"/>
            <a:headEnd/>
            <a:tailEnd/>
          </a:ln>
        </p:spPr>
        <p:txBody>
          <a:bodyPr wrap="square" lIns="107275" tIns="53637" rIns="107275" bIns="53637">
            <a:spAutoFit/>
          </a:bodyPr>
          <a:lstStyle/>
          <a:p>
            <a:pPr>
              <a:lnSpc>
                <a:spcPct val="120000"/>
              </a:lnSpc>
            </a:pPr>
            <a:r>
              <a:rPr kumimoji="1" lang="zh-CN" altLang="en-US" sz="2800" b="1" dirty="0">
                <a:latin typeface="微软雅黑" pitchFamily="34" charset="-122"/>
                <a:ea typeface="微软雅黑" pitchFamily="34" charset="-122"/>
              </a:rPr>
              <a:t>新三板信息查询业务介绍</a:t>
            </a:r>
          </a:p>
        </p:txBody>
      </p:sp>
      <p:pic>
        <p:nvPicPr>
          <p:cNvPr id="2054" name="Picture 8"/>
          <p:cNvPicPr>
            <a:picLocks noChangeAspect="1" noChangeArrowheads="1"/>
          </p:cNvPicPr>
          <p:nvPr/>
        </p:nvPicPr>
        <p:blipFill>
          <a:blip r:embed="rId4" cstate="print"/>
          <a:srcRect/>
          <a:stretch>
            <a:fillRect/>
          </a:stretch>
        </p:blipFill>
        <p:spPr bwMode="auto">
          <a:xfrm>
            <a:off x="0" y="1285861"/>
            <a:ext cx="9144000" cy="1370013"/>
          </a:xfrm>
          <a:prstGeom prst="rect">
            <a:avLst/>
          </a:prstGeom>
          <a:noFill/>
          <a:ln w="9525">
            <a:noFill/>
            <a:miter lim="800000"/>
            <a:headEnd/>
            <a:tailEnd/>
          </a:ln>
        </p:spPr>
      </p:pic>
      <p:sp>
        <p:nvSpPr>
          <p:cNvPr id="2055" name="Text Box 9"/>
          <p:cNvSpPr txBox="1">
            <a:spLocks noChangeArrowheads="1"/>
          </p:cNvSpPr>
          <p:nvPr/>
        </p:nvSpPr>
        <p:spPr bwMode="auto">
          <a:xfrm>
            <a:off x="714349" y="1714489"/>
            <a:ext cx="6265863" cy="662319"/>
          </a:xfrm>
          <a:prstGeom prst="rect">
            <a:avLst/>
          </a:prstGeom>
          <a:noFill/>
          <a:ln w="9525">
            <a:noFill/>
            <a:miter lim="800000"/>
            <a:headEnd/>
            <a:tailEnd/>
          </a:ln>
        </p:spPr>
        <p:txBody>
          <a:bodyPr lIns="107275" tIns="53637" rIns="107275" bIns="53637">
            <a:spAutoFit/>
          </a:bodyPr>
          <a:lstStyle/>
          <a:p>
            <a:r>
              <a:rPr lang="en-US" altLang="zh-CN" dirty="0">
                <a:solidFill>
                  <a:schemeClr val="bg1"/>
                </a:solidFill>
              </a:rPr>
              <a:t>China Securities Depository </a:t>
            </a:r>
          </a:p>
          <a:p>
            <a:r>
              <a:rPr lang="en-US" altLang="zh-CN" dirty="0">
                <a:solidFill>
                  <a:schemeClr val="bg1"/>
                </a:solidFill>
              </a:rPr>
              <a:t>and Clearing Corporation Limited</a:t>
            </a:r>
          </a:p>
        </p:txBody>
      </p:sp>
      <p:pic>
        <p:nvPicPr>
          <p:cNvPr id="2056" name="Picture 9" descr="D:\2015.1.23\中国结算VI系统(2015.3)\主标-透明背景.png"/>
          <p:cNvPicPr>
            <a:picLocks noChangeAspect="1" noChangeArrowheads="1"/>
          </p:cNvPicPr>
          <p:nvPr/>
        </p:nvPicPr>
        <p:blipFill>
          <a:blip r:embed="rId5" cstate="print"/>
          <a:srcRect/>
          <a:stretch>
            <a:fillRect/>
          </a:stretch>
        </p:blipFill>
        <p:spPr bwMode="auto">
          <a:xfrm>
            <a:off x="6264276" y="320662"/>
            <a:ext cx="2628900" cy="1179513"/>
          </a:xfrm>
          <a:prstGeom prst="rect">
            <a:avLst/>
          </a:prstGeom>
          <a:noFill/>
          <a:ln w="9525">
            <a:noFill/>
            <a:miter lim="800000"/>
            <a:headEnd/>
            <a:tailEnd/>
          </a:ln>
        </p:spPr>
      </p:pic>
      <p:sp>
        <p:nvSpPr>
          <p:cNvPr id="11" name="页脚占位符 10"/>
          <p:cNvSpPr>
            <a:spLocks noGrp="1"/>
          </p:cNvSpPr>
          <p:nvPr>
            <p:ph type="ftr" sz="quarter" idx="11"/>
          </p:nvPr>
        </p:nvSpPr>
        <p:spPr/>
        <p:txBody>
          <a:bodyPr/>
          <a:lstStyle/>
          <a:p>
            <a:r>
              <a:rPr lang="en-US" altLang="zh-CN" dirty="0"/>
              <a:t>1</a:t>
            </a:r>
          </a:p>
        </p:txBody>
      </p:sp>
      <p:sp>
        <p:nvSpPr>
          <p:cNvPr id="10" name="Text Box 6"/>
          <p:cNvSpPr txBox="1">
            <a:spLocks noChangeArrowheads="1"/>
          </p:cNvSpPr>
          <p:nvPr/>
        </p:nvSpPr>
        <p:spPr bwMode="auto">
          <a:xfrm>
            <a:off x="571473" y="4953011"/>
            <a:ext cx="3357585" cy="800819"/>
          </a:xfrm>
          <a:prstGeom prst="rect">
            <a:avLst/>
          </a:prstGeom>
          <a:noFill/>
          <a:ln w="9525">
            <a:noFill/>
            <a:miter lim="800000"/>
            <a:headEnd/>
            <a:tailEnd/>
          </a:ln>
        </p:spPr>
        <p:txBody>
          <a:bodyPr wrap="square" lIns="107275" tIns="53637" rIns="107275" bIns="53637">
            <a:spAutoFit/>
          </a:bodyPr>
          <a:lstStyle/>
          <a:p>
            <a:pPr>
              <a:spcBef>
                <a:spcPct val="50000"/>
              </a:spcBef>
              <a:defRPr/>
            </a:pPr>
            <a:r>
              <a:rPr lang="zh-CN" altLang="en-US" b="1" dirty="0">
                <a:latin typeface="微软雅黑" pitchFamily="34" charset="-122"/>
                <a:ea typeface="微软雅黑" pitchFamily="34" charset="-122"/>
              </a:rPr>
              <a:t>中国结算北京分公司</a:t>
            </a:r>
            <a:r>
              <a:rPr lang="en-US" altLang="zh-CN" b="1" dirty="0">
                <a:latin typeface="微软雅黑" pitchFamily="34" charset="-122"/>
                <a:ea typeface="微软雅黑" pitchFamily="34" charset="-122"/>
              </a:rPr>
              <a:t> | </a:t>
            </a:r>
            <a:r>
              <a:rPr lang="zh-CN" altLang="en-US" b="1" dirty="0">
                <a:latin typeface="微软雅黑" pitchFamily="34" charset="-122"/>
                <a:ea typeface="微软雅黑" pitchFamily="34" charset="-122"/>
              </a:rPr>
              <a:t>李海飞</a:t>
            </a:r>
            <a:endParaRPr lang="en-US" altLang="zh-CN" b="1" dirty="0">
              <a:latin typeface="微软雅黑" pitchFamily="34" charset="-122"/>
              <a:ea typeface="微软雅黑" pitchFamily="34" charset="-122"/>
            </a:endParaRPr>
          </a:p>
          <a:p>
            <a:pPr>
              <a:spcBef>
                <a:spcPct val="50000"/>
              </a:spcBef>
              <a:defRPr/>
            </a:pPr>
            <a:r>
              <a:rPr lang="en-US" altLang="zh-CN" b="1" dirty="0">
                <a:latin typeface="微软雅黑" pitchFamily="34" charset="-122"/>
                <a:ea typeface="微软雅黑" pitchFamily="34" charset="-122"/>
              </a:rPr>
              <a:t>2018.6 </a:t>
            </a:r>
            <a:r>
              <a:rPr lang="zh-CN" altLang="en-US" b="1" dirty="0">
                <a:latin typeface="微软雅黑" pitchFamily="34" charset="-122"/>
                <a:ea typeface="微软雅黑" pitchFamily="34" charset="-122"/>
              </a:rPr>
              <a:t>大连</a:t>
            </a:r>
            <a:r>
              <a:rPr lang="en-US" altLang="zh-CN" b="1" dirty="0">
                <a:latin typeface="微软雅黑" pitchFamily="34" charset="-122"/>
                <a:ea typeface="微软雅黑" pitchFamily="34" charset="-122"/>
              </a:rPr>
              <a:t>  </a:t>
            </a:r>
            <a:endParaRPr lang="zh-CN" altLang="en-US" b="1" dirty="0">
              <a:latin typeface="微软雅黑" pitchFamily="34" charset="-122"/>
              <a:ea typeface="微软雅黑" pitchFamily="34" charset="-122"/>
            </a:endParaRPr>
          </a:p>
        </p:txBody>
      </p:sp>
    </p:spTree>
    <p:extLst>
      <p:ext uri="{BB962C8B-B14F-4D97-AF65-F5344CB8AC3E}">
        <p14:creationId xmlns:p14="http://schemas.microsoft.com/office/powerpoint/2010/main" xmlns="" val="19414637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右箭头 26"/>
          <p:cNvSpPr/>
          <p:nvPr/>
        </p:nvSpPr>
        <p:spPr>
          <a:xfrm>
            <a:off x="2170426" y="1779316"/>
            <a:ext cx="1655708" cy="2131059"/>
          </a:xfrm>
          <a:prstGeom prst="rightArrow">
            <a:avLst>
              <a:gd name="adj1" fmla="val 29552"/>
              <a:gd name="adj2" fmla="val 60899"/>
            </a:avLst>
          </a:prstGeom>
          <a:solidFill>
            <a:srgbClr val="2EBBB3">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solidFill>
                <a:srgbClr val="FFFFFF"/>
              </a:solidFill>
            </a:endParaRPr>
          </a:p>
        </p:txBody>
      </p:sp>
      <p:sp>
        <p:nvSpPr>
          <p:cNvPr id="28" name="右箭头 27"/>
          <p:cNvSpPr/>
          <p:nvPr/>
        </p:nvSpPr>
        <p:spPr>
          <a:xfrm>
            <a:off x="4780985" y="1779315"/>
            <a:ext cx="1739905" cy="2041015"/>
          </a:xfrm>
          <a:prstGeom prst="rightArrow">
            <a:avLst>
              <a:gd name="adj1" fmla="val 29552"/>
              <a:gd name="adj2" fmla="val 60899"/>
            </a:avLst>
          </a:prstGeom>
          <a:solidFill>
            <a:srgbClr val="FBB14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ctr"/>
          <a:lstStyle/>
          <a:p>
            <a:pPr algn="ctr"/>
            <a:endParaRPr lang="zh-CN" altLang="en-US">
              <a:solidFill>
                <a:srgbClr val="FFFFFF"/>
              </a:solidFill>
            </a:endParaRPr>
          </a:p>
        </p:txBody>
      </p:sp>
      <p:grpSp>
        <p:nvGrpSpPr>
          <p:cNvPr id="3" name="组合 12"/>
          <p:cNvGrpSpPr/>
          <p:nvPr/>
        </p:nvGrpSpPr>
        <p:grpSpPr>
          <a:xfrm>
            <a:off x="1275941" y="2206220"/>
            <a:ext cx="957942" cy="1277257"/>
            <a:chOff x="1701254" y="2206217"/>
            <a:chExt cx="1277257" cy="1277257"/>
          </a:xfrm>
        </p:grpSpPr>
        <p:sp>
          <p:nvSpPr>
            <p:cNvPr id="12" name="椭圆 11"/>
            <p:cNvSpPr/>
            <p:nvPr/>
          </p:nvSpPr>
          <p:spPr>
            <a:xfrm>
              <a:off x="1701254" y="2206217"/>
              <a:ext cx="1277257" cy="1277257"/>
            </a:xfrm>
            <a:prstGeom prst="ellipse">
              <a:avLst/>
            </a:prstGeom>
            <a:solidFill>
              <a:srgbClr val="2EBB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1" name="Freeform 13"/>
            <p:cNvSpPr>
              <a:spLocks noEditPoints="1"/>
            </p:cNvSpPr>
            <p:nvPr/>
          </p:nvSpPr>
          <p:spPr bwMode="auto">
            <a:xfrm>
              <a:off x="2022803" y="2480482"/>
              <a:ext cx="634159" cy="728727"/>
            </a:xfrm>
            <a:custGeom>
              <a:avLst/>
              <a:gdLst>
                <a:gd name="T0" fmla="*/ 27 w 94"/>
                <a:gd name="T1" fmla="*/ 39 h 108"/>
                <a:gd name="T2" fmla="*/ 52 w 94"/>
                <a:gd name="T3" fmla="*/ 37 h 108"/>
                <a:gd name="T4" fmla="*/ 93 w 94"/>
                <a:gd name="T5" fmla="*/ 58 h 108"/>
                <a:gd name="T6" fmla="*/ 90 w 94"/>
                <a:gd name="T7" fmla="*/ 50 h 108"/>
                <a:gd name="T8" fmla="*/ 88 w 94"/>
                <a:gd name="T9" fmla="*/ 43 h 108"/>
                <a:gd name="T10" fmla="*/ 89 w 94"/>
                <a:gd name="T11" fmla="*/ 39 h 108"/>
                <a:gd name="T12" fmla="*/ 87 w 94"/>
                <a:gd name="T13" fmla="*/ 32 h 108"/>
                <a:gd name="T14" fmla="*/ 84 w 94"/>
                <a:gd name="T15" fmla="*/ 25 h 108"/>
                <a:gd name="T16" fmla="*/ 84 w 94"/>
                <a:gd name="T17" fmla="*/ 19 h 108"/>
                <a:gd name="T18" fmla="*/ 80 w 94"/>
                <a:gd name="T19" fmla="*/ 14 h 108"/>
                <a:gd name="T20" fmla="*/ 76 w 94"/>
                <a:gd name="T21" fmla="*/ 10 h 108"/>
                <a:gd name="T22" fmla="*/ 75 w 94"/>
                <a:gd name="T23" fmla="*/ 7 h 108"/>
                <a:gd name="T24" fmla="*/ 70 w 94"/>
                <a:gd name="T25" fmla="*/ 4 h 108"/>
                <a:gd name="T26" fmla="*/ 65 w 94"/>
                <a:gd name="T27" fmla="*/ 2 h 108"/>
                <a:gd name="T28" fmla="*/ 58 w 94"/>
                <a:gd name="T29" fmla="*/ 1 h 108"/>
                <a:gd name="T30" fmla="*/ 51 w 94"/>
                <a:gd name="T31" fmla="*/ 0 h 108"/>
                <a:gd name="T32" fmla="*/ 45 w 94"/>
                <a:gd name="T33" fmla="*/ 0 h 108"/>
                <a:gd name="T34" fmla="*/ 38 w 94"/>
                <a:gd name="T35" fmla="*/ 1 h 108"/>
                <a:gd name="T36" fmla="*/ 31 w 94"/>
                <a:gd name="T37" fmla="*/ 2 h 108"/>
                <a:gd name="T38" fmla="*/ 24 w 94"/>
                <a:gd name="T39" fmla="*/ 4 h 108"/>
                <a:gd name="T40" fmla="*/ 18 w 94"/>
                <a:gd name="T41" fmla="*/ 8 h 108"/>
                <a:gd name="T42" fmla="*/ 13 w 94"/>
                <a:gd name="T43" fmla="*/ 12 h 108"/>
                <a:gd name="T44" fmla="*/ 8 w 94"/>
                <a:gd name="T45" fmla="*/ 17 h 108"/>
                <a:gd name="T46" fmla="*/ 5 w 94"/>
                <a:gd name="T47" fmla="*/ 22 h 108"/>
                <a:gd name="T48" fmla="*/ 2 w 94"/>
                <a:gd name="T49" fmla="*/ 28 h 108"/>
                <a:gd name="T50" fmla="*/ 0 w 94"/>
                <a:gd name="T51" fmla="*/ 36 h 108"/>
                <a:gd name="T52" fmla="*/ 1 w 94"/>
                <a:gd name="T53" fmla="*/ 49 h 108"/>
                <a:gd name="T54" fmla="*/ 24 w 94"/>
                <a:gd name="T55" fmla="*/ 97 h 108"/>
                <a:gd name="T56" fmla="*/ 71 w 94"/>
                <a:gd name="T57" fmla="*/ 107 h 108"/>
                <a:gd name="T58" fmla="*/ 72 w 94"/>
                <a:gd name="T59" fmla="*/ 93 h 108"/>
                <a:gd name="T60" fmla="*/ 73 w 94"/>
                <a:gd name="T61" fmla="*/ 90 h 108"/>
                <a:gd name="T62" fmla="*/ 76 w 94"/>
                <a:gd name="T63" fmla="*/ 89 h 108"/>
                <a:gd name="T64" fmla="*/ 79 w 94"/>
                <a:gd name="T65" fmla="*/ 89 h 108"/>
                <a:gd name="T66" fmla="*/ 82 w 94"/>
                <a:gd name="T67" fmla="*/ 90 h 108"/>
                <a:gd name="T68" fmla="*/ 83 w 94"/>
                <a:gd name="T69" fmla="*/ 90 h 108"/>
                <a:gd name="T70" fmla="*/ 86 w 94"/>
                <a:gd name="T71" fmla="*/ 90 h 108"/>
                <a:gd name="T72" fmla="*/ 89 w 94"/>
                <a:gd name="T73" fmla="*/ 88 h 108"/>
                <a:gd name="T74" fmla="*/ 89 w 94"/>
                <a:gd name="T75" fmla="*/ 84 h 108"/>
                <a:gd name="T76" fmla="*/ 90 w 94"/>
                <a:gd name="T77" fmla="*/ 81 h 108"/>
                <a:gd name="T78" fmla="*/ 91 w 94"/>
                <a:gd name="T79" fmla="*/ 79 h 108"/>
                <a:gd name="T80" fmla="*/ 90 w 94"/>
                <a:gd name="T81" fmla="*/ 77 h 108"/>
                <a:gd name="T82" fmla="*/ 89 w 94"/>
                <a:gd name="T83" fmla="*/ 75 h 108"/>
                <a:gd name="T84" fmla="*/ 90 w 94"/>
                <a:gd name="T85" fmla="*/ 73 h 108"/>
                <a:gd name="T86" fmla="*/ 91 w 94"/>
                <a:gd name="T87" fmla="*/ 71 h 108"/>
                <a:gd name="T88" fmla="*/ 90 w 94"/>
                <a:gd name="T89" fmla="*/ 66 h 108"/>
                <a:gd name="T90" fmla="*/ 92 w 94"/>
                <a:gd name="T91" fmla="*/ 63 h 108"/>
                <a:gd name="T92" fmla="*/ 94 w 94"/>
                <a:gd name="T93" fmla="*/ 61 h 108"/>
                <a:gd name="T94" fmla="*/ 28 w 94"/>
                <a:gd name="T95" fmla="*/ 46 h 108"/>
                <a:gd name="T96" fmla="*/ 22 w 94"/>
                <a:gd name="T97" fmla="*/ 47 h 108"/>
                <a:gd name="T98" fmla="*/ 18 w 94"/>
                <a:gd name="T99" fmla="*/ 44 h 108"/>
                <a:gd name="T100" fmla="*/ 17 w 94"/>
                <a:gd name="T101" fmla="*/ 38 h 108"/>
                <a:gd name="T102" fmla="*/ 20 w 94"/>
                <a:gd name="T103" fmla="*/ 33 h 108"/>
                <a:gd name="T104" fmla="*/ 26 w 94"/>
                <a:gd name="T105" fmla="*/ 33 h 108"/>
                <a:gd name="T106" fmla="*/ 30 w 94"/>
                <a:gd name="T107" fmla="*/ 36 h 108"/>
                <a:gd name="T108" fmla="*/ 31 w 94"/>
                <a:gd name="T109" fmla="*/ 42 h 108"/>
                <a:gd name="T110" fmla="*/ 67 w 94"/>
                <a:gd name="T111" fmla="*/ 35 h 108"/>
                <a:gd name="T112" fmla="*/ 59 w 94"/>
                <a:gd name="T113" fmla="*/ 44 h 108"/>
                <a:gd name="T114" fmla="*/ 47 w 94"/>
                <a:gd name="T115" fmla="*/ 45 h 108"/>
                <a:gd name="T116" fmla="*/ 38 w 94"/>
                <a:gd name="T117" fmla="*/ 37 h 108"/>
                <a:gd name="T118" fmla="*/ 37 w 94"/>
                <a:gd name="T119" fmla="*/ 25 h 108"/>
                <a:gd name="T120" fmla="*/ 45 w 94"/>
                <a:gd name="T121" fmla="*/ 16 h 108"/>
                <a:gd name="T122" fmla="*/ 57 w 94"/>
                <a:gd name="T123" fmla="*/ 15 h 108"/>
                <a:gd name="T124" fmla="*/ 66 w 94"/>
                <a:gd name="T125" fmla="*/ 2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4" h="108">
                  <a:moveTo>
                    <a:pt x="25" y="43"/>
                  </a:moveTo>
                  <a:cubicBezTo>
                    <a:pt x="23" y="43"/>
                    <a:pt x="22" y="42"/>
                    <a:pt x="21" y="41"/>
                  </a:cubicBezTo>
                  <a:cubicBezTo>
                    <a:pt x="21" y="39"/>
                    <a:pt x="22" y="37"/>
                    <a:pt x="23" y="37"/>
                  </a:cubicBezTo>
                  <a:cubicBezTo>
                    <a:pt x="25" y="36"/>
                    <a:pt x="27" y="37"/>
                    <a:pt x="27" y="39"/>
                  </a:cubicBezTo>
                  <a:cubicBezTo>
                    <a:pt x="28" y="41"/>
                    <a:pt x="27" y="43"/>
                    <a:pt x="25" y="43"/>
                  </a:cubicBezTo>
                  <a:close/>
                  <a:moveTo>
                    <a:pt x="52" y="24"/>
                  </a:moveTo>
                  <a:cubicBezTo>
                    <a:pt x="48" y="24"/>
                    <a:pt x="45" y="26"/>
                    <a:pt x="45" y="30"/>
                  </a:cubicBezTo>
                  <a:cubicBezTo>
                    <a:pt x="45" y="34"/>
                    <a:pt x="48" y="37"/>
                    <a:pt x="52" y="37"/>
                  </a:cubicBezTo>
                  <a:cubicBezTo>
                    <a:pt x="56" y="37"/>
                    <a:pt x="59" y="34"/>
                    <a:pt x="59" y="30"/>
                  </a:cubicBezTo>
                  <a:cubicBezTo>
                    <a:pt x="59" y="26"/>
                    <a:pt x="56" y="24"/>
                    <a:pt x="52" y="24"/>
                  </a:cubicBezTo>
                  <a:close/>
                  <a:moveTo>
                    <a:pt x="94" y="61"/>
                  </a:moveTo>
                  <a:cubicBezTo>
                    <a:pt x="93" y="58"/>
                    <a:pt x="93" y="58"/>
                    <a:pt x="93" y="58"/>
                  </a:cubicBezTo>
                  <a:cubicBezTo>
                    <a:pt x="92" y="56"/>
                    <a:pt x="92" y="56"/>
                    <a:pt x="92" y="56"/>
                  </a:cubicBezTo>
                  <a:cubicBezTo>
                    <a:pt x="92" y="54"/>
                    <a:pt x="92" y="54"/>
                    <a:pt x="92" y="54"/>
                  </a:cubicBezTo>
                  <a:cubicBezTo>
                    <a:pt x="91" y="52"/>
                    <a:pt x="91" y="52"/>
                    <a:pt x="91" y="52"/>
                  </a:cubicBezTo>
                  <a:cubicBezTo>
                    <a:pt x="90" y="50"/>
                    <a:pt x="90" y="50"/>
                    <a:pt x="90" y="50"/>
                  </a:cubicBezTo>
                  <a:cubicBezTo>
                    <a:pt x="89" y="48"/>
                    <a:pt x="89" y="48"/>
                    <a:pt x="89" y="48"/>
                  </a:cubicBezTo>
                  <a:cubicBezTo>
                    <a:pt x="89" y="46"/>
                    <a:pt x="89" y="46"/>
                    <a:pt x="89" y="46"/>
                  </a:cubicBezTo>
                  <a:cubicBezTo>
                    <a:pt x="88" y="44"/>
                    <a:pt x="88" y="44"/>
                    <a:pt x="88" y="44"/>
                  </a:cubicBezTo>
                  <a:cubicBezTo>
                    <a:pt x="88" y="43"/>
                    <a:pt x="88" y="43"/>
                    <a:pt x="88" y="43"/>
                  </a:cubicBezTo>
                  <a:cubicBezTo>
                    <a:pt x="89" y="43"/>
                    <a:pt x="89" y="43"/>
                    <a:pt x="89" y="43"/>
                  </a:cubicBezTo>
                  <a:cubicBezTo>
                    <a:pt x="89" y="42"/>
                    <a:pt x="89" y="42"/>
                    <a:pt x="89" y="42"/>
                  </a:cubicBezTo>
                  <a:cubicBezTo>
                    <a:pt x="89" y="41"/>
                    <a:pt x="89" y="41"/>
                    <a:pt x="89" y="41"/>
                  </a:cubicBezTo>
                  <a:cubicBezTo>
                    <a:pt x="89" y="39"/>
                    <a:pt x="89" y="39"/>
                    <a:pt x="89" y="39"/>
                  </a:cubicBezTo>
                  <a:cubicBezTo>
                    <a:pt x="89" y="37"/>
                    <a:pt x="89" y="37"/>
                    <a:pt x="89" y="37"/>
                  </a:cubicBezTo>
                  <a:cubicBezTo>
                    <a:pt x="88" y="36"/>
                    <a:pt x="88" y="36"/>
                    <a:pt x="88" y="36"/>
                  </a:cubicBezTo>
                  <a:cubicBezTo>
                    <a:pt x="87" y="34"/>
                    <a:pt x="87" y="34"/>
                    <a:pt x="87" y="34"/>
                  </a:cubicBezTo>
                  <a:cubicBezTo>
                    <a:pt x="87" y="32"/>
                    <a:pt x="87" y="32"/>
                    <a:pt x="87" y="32"/>
                  </a:cubicBezTo>
                  <a:cubicBezTo>
                    <a:pt x="86" y="30"/>
                    <a:pt x="86" y="30"/>
                    <a:pt x="86" y="30"/>
                  </a:cubicBezTo>
                  <a:cubicBezTo>
                    <a:pt x="86" y="29"/>
                    <a:pt x="86" y="29"/>
                    <a:pt x="86" y="29"/>
                  </a:cubicBezTo>
                  <a:cubicBezTo>
                    <a:pt x="85" y="27"/>
                    <a:pt x="85" y="27"/>
                    <a:pt x="85" y="27"/>
                  </a:cubicBezTo>
                  <a:cubicBezTo>
                    <a:pt x="84" y="25"/>
                    <a:pt x="84" y="25"/>
                    <a:pt x="84" y="25"/>
                  </a:cubicBezTo>
                  <a:cubicBezTo>
                    <a:pt x="83" y="24"/>
                    <a:pt x="83" y="24"/>
                    <a:pt x="83" y="24"/>
                  </a:cubicBezTo>
                  <a:cubicBezTo>
                    <a:pt x="83" y="22"/>
                    <a:pt x="83" y="22"/>
                    <a:pt x="83" y="22"/>
                  </a:cubicBezTo>
                  <a:cubicBezTo>
                    <a:pt x="85" y="21"/>
                    <a:pt x="85" y="21"/>
                    <a:pt x="85" y="21"/>
                  </a:cubicBezTo>
                  <a:cubicBezTo>
                    <a:pt x="84" y="19"/>
                    <a:pt x="84" y="19"/>
                    <a:pt x="84" y="19"/>
                  </a:cubicBezTo>
                  <a:cubicBezTo>
                    <a:pt x="83" y="18"/>
                    <a:pt x="83" y="18"/>
                    <a:pt x="83" y="18"/>
                  </a:cubicBezTo>
                  <a:cubicBezTo>
                    <a:pt x="82" y="16"/>
                    <a:pt x="82" y="16"/>
                    <a:pt x="82" y="16"/>
                  </a:cubicBezTo>
                  <a:cubicBezTo>
                    <a:pt x="81" y="15"/>
                    <a:pt x="81" y="15"/>
                    <a:pt x="81" y="15"/>
                  </a:cubicBezTo>
                  <a:cubicBezTo>
                    <a:pt x="80" y="14"/>
                    <a:pt x="80" y="14"/>
                    <a:pt x="80" y="14"/>
                  </a:cubicBezTo>
                  <a:cubicBezTo>
                    <a:pt x="79" y="13"/>
                    <a:pt x="79" y="13"/>
                    <a:pt x="79" y="13"/>
                  </a:cubicBezTo>
                  <a:cubicBezTo>
                    <a:pt x="78" y="12"/>
                    <a:pt x="78" y="12"/>
                    <a:pt x="78" y="12"/>
                  </a:cubicBezTo>
                  <a:cubicBezTo>
                    <a:pt x="77" y="11"/>
                    <a:pt x="77" y="11"/>
                    <a:pt x="77" y="11"/>
                  </a:cubicBezTo>
                  <a:cubicBezTo>
                    <a:pt x="76" y="10"/>
                    <a:pt x="76" y="10"/>
                    <a:pt x="76" y="10"/>
                  </a:cubicBezTo>
                  <a:cubicBezTo>
                    <a:pt x="79" y="9"/>
                    <a:pt x="79" y="9"/>
                    <a:pt x="79" y="9"/>
                  </a:cubicBezTo>
                  <a:cubicBezTo>
                    <a:pt x="78" y="8"/>
                    <a:pt x="78" y="8"/>
                    <a:pt x="78" y="8"/>
                  </a:cubicBezTo>
                  <a:cubicBezTo>
                    <a:pt x="76" y="7"/>
                    <a:pt x="76" y="7"/>
                    <a:pt x="76" y="7"/>
                  </a:cubicBezTo>
                  <a:cubicBezTo>
                    <a:pt x="75" y="7"/>
                    <a:pt x="75" y="7"/>
                    <a:pt x="75" y="7"/>
                  </a:cubicBezTo>
                  <a:cubicBezTo>
                    <a:pt x="74" y="6"/>
                    <a:pt x="74" y="6"/>
                    <a:pt x="74" y="6"/>
                  </a:cubicBezTo>
                  <a:cubicBezTo>
                    <a:pt x="73" y="5"/>
                    <a:pt x="73" y="5"/>
                    <a:pt x="73" y="5"/>
                  </a:cubicBezTo>
                  <a:cubicBezTo>
                    <a:pt x="72" y="5"/>
                    <a:pt x="72" y="5"/>
                    <a:pt x="72" y="5"/>
                  </a:cubicBezTo>
                  <a:cubicBezTo>
                    <a:pt x="70" y="4"/>
                    <a:pt x="70" y="4"/>
                    <a:pt x="70" y="4"/>
                  </a:cubicBezTo>
                  <a:cubicBezTo>
                    <a:pt x="69" y="4"/>
                    <a:pt x="69" y="4"/>
                    <a:pt x="69" y="4"/>
                  </a:cubicBezTo>
                  <a:cubicBezTo>
                    <a:pt x="68" y="3"/>
                    <a:pt x="68" y="3"/>
                    <a:pt x="68" y="3"/>
                  </a:cubicBezTo>
                  <a:cubicBezTo>
                    <a:pt x="66" y="3"/>
                    <a:pt x="66" y="3"/>
                    <a:pt x="66" y="3"/>
                  </a:cubicBezTo>
                  <a:cubicBezTo>
                    <a:pt x="65" y="2"/>
                    <a:pt x="65" y="2"/>
                    <a:pt x="65" y="2"/>
                  </a:cubicBezTo>
                  <a:cubicBezTo>
                    <a:pt x="63" y="2"/>
                    <a:pt x="63" y="2"/>
                    <a:pt x="63" y="2"/>
                  </a:cubicBezTo>
                  <a:cubicBezTo>
                    <a:pt x="61" y="1"/>
                    <a:pt x="61" y="1"/>
                    <a:pt x="61" y="1"/>
                  </a:cubicBezTo>
                  <a:cubicBezTo>
                    <a:pt x="60" y="1"/>
                    <a:pt x="60" y="1"/>
                    <a:pt x="60" y="1"/>
                  </a:cubicBezTo>
                  <a:cubicBezTo>
                    <a:pt x="58" y="1"/>
                    <a:pt x="58" y="1"/>
                    <a:pt x="58" y="1"/>
                  </a:cubicBezTo>
                  <a:cubicBezTo>
                    <a:pt x="56" y="0"/>
                    <a:pt x="56" y="0"/>
                    <a:pt x="56" y="0"/>
                  </a:cubicBezTo>
                  <a:cubicBezTo>
                    <a:pt x="55" y="0"/>
                    <a:pt x="55" y="0"/>
                    <a:pt x="55" y="0"/>
                  </a:cubicBezTo>
                  <a:cubicBezTo>
                    <a:pt x="53" y="0"/>
                    <a:pt x="53" y="0"/>
                    <a:pt x="53" y="0"/>
                  </a:cubicBezTo>
                  <a:cubicBezTo>
                    <a:pt x="51" y="0"/>
                    <a:pt x="51" y="0"/>
                    <a:pt x="51" y="0"/>
                  </a:cubicBezTo>
                  <a:cubicBezTo>
                    <a:pt x="50" y="0"/>
                    <a:pt x="50" y="0"/>
                    <a:pt x="50" y="0"/>
                  </a:cubicBezTo>
                  <a:cubicBezTo>
                    <a:pt x="48" y="0"/>
                    <a:pt x="48" y="0"/>
                    <a:pt x="48" y="0"/>
                  </a:cubicBezTo>
                  <a:cubicBezTo>
                    <a:pt x="46" y="0"/>
                    <a:pt x="46" y="0"/>
                    <a:pt x="46" y="0"/>
                  </a:cubicBezTo>
                  <a:cubicBezTo>
                    <a:pt x="45" y="0"/>
                    <a:pt x="45" y="0"/>
                    <a:pt x="45" y="0"/>
                  </a:cubicBezTo>
                  <a:cubicBezTo>
                    <a:pt x="43" y="0"/>
                    <a:pt x="43" y="0"/>
                    <a:pt x="43" y="0"/>
                  </a:cubicBezTo>
                  <a:cubicBezTo>
                    <a:pt x="41" y="0"/>
                    <a:pt x="41" y="0"/>
                    <a:pt x="41" y="0"/>
                  </a:cubicBezTo>
                  <a:cubicBezTo>
                    <a:pt x="40" y="0"/>
                    <a:pt x="40" y="0"/>
                    <a:pt x="40" y="0"/>
                  </a:cubicBezTo>
                  <a:cubicBezTo>
                    <a:pt x="38" y="1"/>
                    <a:pt x="38" y="1"/>
                    <a:pt x="38" y="1"/>
                  </a:cubicBezTo>
                  <a:cubicBezTo>
                    <a:pt x="36" y="1"/>
                    <a:pt x="36" y="1"/>
                    <a:pt x="36" y="1"/>
                  </a:cubicBezTo>
                  <a:cubicBezTo>
                    <a:pt x="35" y="1"/>
                    <a:pt x="35" y="1"/>
                    <a:pt x="35" y="1"/>
                  </a:cubicBezTo>
                  <a:cubicBezTo>
                    <a:pt x="33" y="2"/>
                    <a:pt x="33" y="2"/>
                    <a:pt x="33" y="2"/>
                  </a:cubicBezTo>
                  <a:cubicBezTo>
                    <a:pt x="31" y="2"/>
                    <a:pt x="31" y="2"/>
                    <a:pt x="31" y="2"/>
                  </a:cubicBezTo>
                  <a:cubicBezTo>
                    <a:pt x="29" y="3"/>
                    <a:pt x="29" y="3"/>
                    <a:pt x="29" y="3"/>
                  </a:cubicBezTo>
                  <a:cubicBezTo>
                    <a:pt x="28" y="3"/>
                    <a:pt x="28" y="3"/>
                    <a:pt x="28" y="3"/>
                  </a:cubicBezTo>
                  <a:cubicBezTo>
                    <a:pt x="26" y="4"/>
                    <a:pt x="26" y="4"/>
                    <a:pt x="26" y="4"/>
                  </a:cubicBezTo>
                  <a:cubicBezTo>
                    <a:pt x="24" y="4"/>
                    <a:pt x="24" y="4"/>
                    <a:pt x="24" y="4"/>
                  </a:cubicBezTo>
                  <a:cubicBezTo>
                    <a:pt x="23" y="5"/>
                    <a:pt x="23" y="5"/>
                    <a:pt x="23" y="5"/>
                  </a:cubicBezTo>
                  <a:cubicBezTo>
                    <a:pt x="21" y="6"/>
                    <a:pt x="21" y="6"/>
                    <a:pt x="21" y="6"/>
                  </a:cubicBezTo>
                  <a:cubicBezTo>
                    <a:pt x="20" y="7"/>
                    <a:pt x="20" y="7"/>
                    <a:pt x="20" y="7"/>
                  </a:cubicBezTo>
                  <a:cubicBezTo>
                    <a:pt x="18" y="8"/>
                    <a:pt x="18" y="8"/>
                    <a:pt x="18" y="8"/>
                  </a:cubicBezTo>
                  <a:cubicBezTo>
                    <a:pt x="17" y="9"/>
                    <a:pt x="17" y="9"/>
                    <a:pt x="17" y="9"/>
                  </a:cubicBezTo>
                  <a:cubicBezTo>
                    <a:pt x="15" y="10"/>
                    <a:pt x="15" y="10"/>
                    <a:pt x="15" y="10"/>
                  </a:cubicBezTo>
                  <a:cubicBezTo>
                    <a:pt x="14" y="11"/>
                    <a:pt x="14" y="11"/>
                    <a:pt x="14" y="11"/>
                  </a:cubicBezTo>
                  <a:cubicBezTo>
                    <a:pt x="13" y="12"/>
                    <a:pt x="13" y="12"/>
                    <a:pt x="13" y="12"/>
                  </a:cubicBezTo>
                  <a:cubicBezTo>
                    <a:pt x="12" y="13"/>
                    <a:pt x="12" y="13"/>
                    <a:pt x="12" y="13"/>
                  </a:cubicBezTo>
                  <a:cubicBezTo>
                    <a:pt x="10" y="14"/>
                    <a:pt x="10" y="14"/>
                    <a:pt x="10" y="14"/>
                  </a:cubicBezTo>
                  <a:cubicBezTo>
                    <a:pt x="9" y="15"/>
                    <a:pt x="9" y="15"/>
                    <a:pt x="9" y="15"/>
                  </a:cubicBezTo>
                  <a:cubicBezTo>
                    <a:pt x="8" y="17"/>
                    <a:pt x="8" y="17"/>
                    <a:pt x="8" y="17"/>
                  </a:cubicBezTo>
                  <a:cubicBezTo>
                    <a:pt x="7" y="18"/>
                    <a:pt x="7" y="18"/>
                    <a:pt x="7" y="18"/>
                  </a:cubicBezTo>
                  <a:cubicBezTo>
                    <a:pt x="6" y="19"/>
                    <a:pt x="6" y="19"/>
                    <a:pt x="6" y="19"/>
                  </a:cubicBezTo>
                  <a:cubicBezTo>
                    <a:pt x="5" y="21"/>
                    <a:pt x="5" y="21"/>
                    <a:pt x="5" y="21"/>
                  </a:cubicBezTo>
                  <a:cubicBezTo>
                    <a:pt x="5" y="22"/>
                    <a:pt x="5" y="22"/>
                    <a:pt x="5" y="22"/>
                  </a:cubicBezTo>
                  <a:cubicBezTo>
                    <a:pt x="4" y="24"/>
                    <a:pt x="4" y="24"/>
                    <a:pt x="4" y="24"/>
                  </a:cubicBezTo>
                  <a:cubicBezTo>
                    <a:pt x="3" y="25"/>
                    <a:pt x="3" y="25"/>
                    <a:pt x="3" y="25"/>
                  </a:cubicBezTo>
                  <a:cubicBezTo>
                    <a:pt x="3" y="27"/>
                    <a:pt x="3" y="27"/>
                    <a:pt x="3" y="27"/>
                  </a:cubicBezTo>
                  <a:cubicBezTo>
                    <a:pt x="2" y="28"/>
                    <a:pt x="2" y="28"/>
                    <a:pt x="2" y="28"/>
                  </a:cubicBezTo>
                  <a:cubicBezTo>
                    <a:pt x="2" y="30"/>
                    <a:pt x="2" y="30"/>
                    <a:pt x="2" y="30"/>
                  </a:cubicBezTo>
                  <a:cubicBezTo>
                    <a:pt x="1" y="31"/>
                    <a:pt x="1" y="31"/>
                    <a:pt x="1" y="31"/>
                  </a:cubicBezTo>
                  <a:cubicBezTo>
                    <a:pt x="1" y="33"/>
                    <a:pt x="1" y="33"/>
                    <a:pt x="1" y="33"/>
                  </a:cubicBezTo>
                  <a:cubicBezTo>
                    <a:pt x="0" y="36"/>
                    <a:pt x="0" y="36"/>
                    <a:pt x="0" y="36"/>
                  </a:cubicBezTo>
                  <a:cubicBezTo>
                    <a:pt x="0" y="40"/>
                    <a:pt x="0" y="40"/>
                    <a:pt x="0" y="40"/>
                  </a:cubicBezTo>
                  <a:cubicBezTo>
                    <a:pt x="0" y="43"/>
                    <a:pt x="0" y="43"/>
                    <a:pt x="0" y="43"/>
                  </a:cubicBezTo>
                  <a:cubicBezTo>
                    <a:pt x="1" y="46"/>
                    <a:pt x="1" y="46"/>
                    <a:pt x="1" y="46"/>
                  </a:cubicBezTo>
                  <a:cubicBezTo>
                    <a:pt x="1" y="49"/>
                    <a:pt x="1" y="49"/>
                    <a:pt x="1" y="49"/>
                  </a:cubicBezTo>
                  <a:cubicBezTo>
                    <a:pt x="2" y="52"/>
                    <a:pt x="2" y="52"/>
                    <a:pt x="2" y="52"/>
                  </a:cubicBezTo>
                  <a:cubicBezTo>
                    <a:pt x="3" y="56"/>
                    <a:pt x="3" y="56"/>
                    <a:pt x="3" y="56"/>
                  </a:cubicBezTo>
                  <a:cubicBezTo>
                    <a:pt x="11" y="69"/>
                    <a:pt x="11" y="69"/>
                    <a:pt x="11" y="69"/>
                  </a:cubicBezTo>
                  <a:cubicBezTo>
                    <a:pt x="25" y="83"/>
                    <a:pt x="24" y="97"/>
                    <a:pt x="24" y="97"/>
                  </a:cubicBezTo>
                  <a:cubicBezTo>
                    <a:pt x="24" y="100"/>
                    <a:pt x="24" y="100"/>
                    <a:pt x="24" y="100"/>
                  </a:cubicBezTo>
                  <a:cubicBezTo>
                    <a:pt x="24" y="108"/>
                    <a:pt x="24" y="108"/>
                    <a:pt x="24" y="108"/>
                  </a:cubicBezTo>
                  <a:cubicBezTo>
                    <a:pt x="71" y="108"/>
                    <a:pt x="71" y="108"/>
                    <a:pt x="71" y="108"/>
                  </a:cubicBezTo>
                  <a:cubicBezTo>
                    <a:pt x="71" y="107"/>
                    <a:pt x="71" y="107"/>
                    <a:pt x="71" y="107"/>
                  </a:cubicBezTo>
                  <a:cubicBezTo>
                    <a:pt x="71" y="105"/>
                    <a:pt x="71" y="105"/>
                    <a:pt x="71" y="105"/>
                  </a:cubicBezTo>
                  <a:cubicBezTo>
                    <a:pt x="71" y="102"/>
                    <a:pt x="71" y="102"/>
                    <a:pt x="71" y="102"/>
                  </a:cubicBezTo>
                  <a:cubicBezTo>
                    <a:pt x="72" y="96"/>
                    <a:pt x="72" y="96"/>
                    <a:pt x="72" y="96"/>
                  </a:cubicBezTo>
                  <a:cubicBezTo>
                    <a:pt x="72" y="93"/>
                    <a:pt x="72" y="93"/>
                    <a:pt x="72" y="93"/>
                  </a:cubicBezTo>
                  <a:cubicBezTo>
                    <a:pt x="72" y="92"/>
                    <a:pt x="72" y="92"/>
                    <a:pt x="72" y="92"/>
                  </a:cubicBezTo>
                  <a:cubicBezTo>
                    <a:pt x="72" y="91"/>
                    <a:pt x="72" y="91"/>
                    <a:pt x="72" y="91"/>
                  </a:cubicBezTo>
                  <a:cubicBezTo>
                    <a:pt x="73" y="91"/>
                    <a:pt x="73" y="91"/>
                    <a:pt x="73" y="91"/>
                  </a:cubicBezTo>
                  <a:cubicBezTo>
                    <a:pt x="73" y="90"/>
                    <a:pt x="73" y="90"/>
                    <a:pt x="73" y="90"/>
                  </a:cubicBezTo>
                  <a:cubicBezTo>
                    <a:pt x="74" y="90"/>
                    <a:pt x="74" y="90"/>
                    <a:pt x="74" y="90"/>
                  </a:cubicBezTo>
                  <a:cubicBezTo>
                    <a:pt x="74" y="90"/>
                    <a:pt x="74" y="90"/>
                    <a:pt x="74" y="90"/>
                  </a:cubicBezTo>
                  <a:cubicBezTo>
                    <a:pt x="75" y="90"/>
                    <a:pt x="75" y="90"/>
                    <a:pt x="75" y="90"/>
                  </a:cubicBezTo>
                  <a:cubicBezTo>
                    <a:pt x="76" y="89"/>
                    <a:pt x="76" y="89"/>
                    <a:pt x="76" y="89"/>
                  </a:cubicBezTo>
                  <a:cubicBezTo>
                    <a:pt x="77" y="89"/>
                    <a:pt x="77" y="89"/>
                    <a:pt x="77" y="89"/>
                  </a:cubicBezTo>
                  <a:cubicBezTo>
                    <a:pt x="78" y="89"/>
                    <a:pt x="78" y="89"/>
                    <a:pt x="78" y="89"/>
                  </a:cubicBezTo>
                  <a:cubicBezTo>
                    <a:pt x="78" y="89"/>
                    <a:pt x="78" y="89"/>
                    <a:pt x="78" y="89"/>
                  </a:cubicBezTo>
                  <a:cubicBezTo>
                    <a:pt x="79" y="89"/>
                    <a:pt x="79" y="89"/>
                    <a:pt x="79" y="89"/>
                  </a:cubicBezTo>
                  <a:cubicBezTo>
                    <a:pt x="80" y="89"/>
                    <a:pt x="80" y="89"/>
                    <a:pt x="80" y="89"/>
                  </a:cubicBezTo>
                  <a:cubicBezTo>
                    <a:pt x="81" y="90"/>
                    <a:pt x="81" y="90"/>
                    <a:pt x="81" y="90"/>
                  </a:cubicBezTo>
                  <a:cubicBezTo>
                    <a:pt x="81" y="90"/>
                    <a:pt x="81" y="90"/>
                    <a:pt x="81" y="90"/>
                  </a:cubicBezTo>
                  <a:cubicBezTo>
                    <a:pt x="82" y="90"/>
                    <a:pt x="82" y="90"/>
                    <a:pt x="82" y="90"/>
                  </a:cubicBezTo>
                  <a:cubicBezTo>
                    <a:pt x="83" y="90"/>
                    <a:pt x="83" y="90"/>
                    <a:pt x="83" y="90"/>
                  </a:cubicBezTo>
                  <a:cubicBezTo>
                    <a:pt x="81" y="90"/>
                    <a:pt x="81" y="90"/>
                    <a:pt x="81" y="90"/>
                  </a:cubicBezTo>
                  <a:cubicBezTo>
                    <a:pt x="82" y="90"/>
                    <a:pt x="82" y="90"/>
                    <a:pt x="82" y="90"/>
                  </a:cubicBezTo>
                  <a:cubicBezTo>
                    <a:pt x="83" y="90"/>
                    <a:pt x="83" y="90"/>
                    <a:pt x="83" y="90"/>
                  </a:cubicBezTo>
                  <a:cubicBezTo>
                    <a:pt x="84" y="90"/>
                    <a:pt x="84" y="90"/>
                    <a:pt x="84" y="90"/>
                  </a:cubicBezTo>
                  <a:cubicBezTo>
                    <a:pt x="85" y="90"/>
                    <a:pt x="85" y="90"/>
                    <a:pt x="85" y="90"/>
                  </a:cubicBezTo>
                  <a:cubicBezTo>
                    <a:pt x="86" y="90"/>
                    <a:pt x="86" y="90"/>
                    <a:pt x="86" y="90"/>
                  </a:cubicBezTo>
                  <a:cubicBezTo>
                    <a:pt x="86" y="90"/>
                    <a:pt x="86" y="90"/>
                    <a:pt x="86" y="90"/>
                  </a:cubicBezTo>
                  <a:cubicBezTo>
                    <a:pt x="87" y="89"/>
                    <a:pt x="87" y="89"/>
                    <a:pt x="87" y="89"/>
                  </a:cubicBezTo>
                  <a:cubicBezTo>
                    <a:pt x="88" y="89"/>
                    <a:pt x="88" y="89"/>
                    <a:pt x="88" y="89"/>
                  </a:cubicBezTo>
                  <a:cubicBezTo>
                    <a:pt x="88" y="88"/>
                    <a:pt x="88" y="88"/>
                    <a:pt x="88" y="88"/>
                  </a:cubicBezTo>
                  <a:cubicBezTo>
                    <a:pt x="89" y="88"/>
                    <a:pt x="89" y="88"/>
                    <a:pt x="89" y="88"/>
                  </a:cubicBezTo>
                  <a:cubicBezTo>
                    <a:pt x="89" y="87"/>
                    <a:pt x="89" y="87"/>
                    <a:pt x="89" y="87"/>
                  </a:cubicBezTo>
                  <a:cubicBezTo>
                    <a:pt x="89" y="86"/>
                    <a:pt x="89" y="86"/>
                    <a:pt x="89" y="86"/>
                  </a:cubicBezTo>
                  <a:cubicBezTo>
                    <a:pt x="89" y="85"/>
                    <a:pt x="89" y="85"/>
                    <a:pt x="89" y="85"/>
                  </a:cubicBezTo>
                  <a:cubicBezTo>
                    <a:pt x="89" y="84"/>
                    <a:pt x="89" y="84"/>
                    <a:pt x="89" y="84"/>
                  </a:cubicBezTo>
                  <a:cubicBezTo>
                    <a:pt x="89" y="82"/>
                    <a:pt x="89" y="82"/>
                    <a:pt x="89" y="82"/>
                  </a:cubicBezTo>
                  <a:cubicBezTo>
                    <a:pt x="89" y="82"/>
                    <a:pt x="89" y="82"/>
                    <a:pt x="89" y="82"/>
                  </a:cubicBezTo>
                  <a:cubicBezTo>
                    <a:pt x="89" y="81"/>
                    <a:pt x="89" y="81"/>
                    <a:pt x="89" y="81"/>
                  </a:cubicBezTo>
                  <a:cubicBezTo>
                    <a:pt x="90" y="81"/>
                    <a:pt x="90" y="81"/>
                    <a:pt x="90" y="81"/>
                  </a:cubicBezTo>
                  <a:cubicBezTo>
                    <a:pt x="90" y="80"/>
                    <a:pt x="90" y="80"/>
                    <a:pt x="90" y="80"/>
                  </a:cubicBezTo>
                  <a:cubicBezTo>
                    <a:pt x="90" y="80"/>
                    <a:pt x="90" y="80"/>
                    <a:pt x="90" y="80"/>
                  </a:cubicBezTo>
                  <a:cubicBezTo>
                    <a:pt x="90" y="79"/>
                    <a:pt x="90" y="79"/>
                    <a:pt x="90" y="79"/>
                  </a:cubicBezTo>
                  <a:cubicBezTo>
                    <a:pt x="91" y="79"/>
                    <a:pt x="91" y="79"/>
                    <a:pt x="91" y="79"/>
                  </a:cubicBezTo>
                  <a:cubicBezTo>
                    <a:pt x="91" y="78"/>
                    <a:pt x="91" y="78"/>
                    <a:pt x="91" y="78"/>
                  </a:cubicBezTo>
                  <a:cubicBezTo>
                    <a:pt x="91" y="78"/>
                    <a:pt x="91" y="78"/>
                    <a:pt x="91" y="78"/>
                  </a:cubicBezTo>
                  <a:cubicBezTo>
                    <a:pt x="91" y="77"/>
                    <a:pt x="91" y="77"/>
                    <a:pt x="91" y="77"/>
                  </a:cubicBezTo>
                  <a:cubicBezTo>
                    <a:pt x="90" y="77"/>
                    <a:pt x="90" y="77"/>
                    <a:pt x="90" y="77"/>
                  </a:cubicBezTo>
                  <a:cubicBezTo>
                    <a:pt x="90" y="76"/>
                    <a:pt x="90" y="76"/>
                    <a:pt x="90" y="76"/>
                  </a:cubicBezTo>
                  <a:cubicBezTo>
                    <a:pt x="90" y="76"/>
                    <a:pt x="90" y="76"/>
                    <a:pt x="90" y="76"/>
                  </a:cubicBezTo>
                  <a:cubicBezTo>
                    <a:pt x="89" y="75"/>
                    <a:pt x="89" y="75"/>
                    <a:pt x="89" y="75"/>
                  </a:cubicBezTo>
                  <a:cubicBezTo>
                    <a:pt x="89" y="75"/>
                    <a:pt x="89" y="75"/>
                    <a:pt x="89" y="75"/>
                  </a:cubicBezTo>
                  <a:cubicBezTo>
                    <a:pt x="88" y="75"/>
                    <a:pt x="88" y="75"/>
                    <a:pt x="88" y="75"/>
                  </a:cubicBezTo>
                  <a:cubicBezTo>
                    <a:pt x="89" y="74"/>
                    <a:pt x="89" y="74"/>
                    <a:pt x="89" y="74"/>
                  </a:cubicBezTo>
                  <a:cubicBezTo>
                    <a:pt x="89" y="74"/>
                    <a:pt x="89" y="74"/>
                    <a:pt x="89" y="74"/>
                  </a:cubicBezTo>
                  <a:cubicBezTo>
                    <a:pt x="90" y="73"/>
                    <a:pt x="90" y="73"/>
                    <a:pt x="90" y="73"/>
                  </a:cubicBezTo>
                  <a:cubicBezTo>
                    <a:pt x="90" y="73"/>
                    <a:pt x="90" y="73"/>
                    <a:pt x="90" y="73"/>
                  </a:cubicBezTo>
                  <a:cubicBezTo>
                    <a:pt x="91" y="72"/>
                    <a:pt x="91" y="72"/>
                    <a:pt x="91" y="72"/>
                  </a:cubicBezTo>
                  <a:cubicBezTo>
                    <a:pt x="91" y="72"/>
                    <a:pt x="91" y="72"/>
                    <a:pt x="91" y="72"/>
                  </a:cubicBezTo>
                  <a:cubicBezTo>
                    <a:pt x="91" y="71"/>
                    <a:pt x="91" y="71"/>
                    <a:pt x="91" y="71"/>
                  </a:cubicBezTo>
                  <a:cubicBezTo>
                    <a:pt x="91" y="71"/>
                    <a:pt x="91" y="71"/>
                    <a:pt x="91" y="71"/>
                  </a:cubicBezTo>
                  <a:cubicBezTo>
                    <a:pt x="90" y="69"/>
                    <a:pt x="90" y="69"/>
                    <a:pt x="90" y="69"/>
                  </a:cubicBezTo>
                  <a:cubicBezTo>
                    <a:pt x="90" y="67"/>
                    <a:pt x="90" y="67"/>
                    <a:pt x="90" y="67"/>
                  </a:cubicBezTo>
                  <a:cubicBezTo>
                    <a:pt x="90" y="66"/>
                    <a:pt x="90" y="66"/>
                    <a:pt x="90" y="66"/>
                  </a:cubicBezTo>
                  <a:cubicBezTo>
                    <a:pt x="90" y="64"/>
                    <a:pt x="90" y="64"/>
                    <a:pt x="90" y="64"/>
                  </a:cubicBezTo>
                  <a:cubicBezTo>
                    <a:pt x="91" y="64"/>
                    <a:pt x="91" y="64"/>
                    <a:pt x="91" y="64"/>
                  </a:cubicBezTo>
                  <a:cubicBezTo>
                    <a:pt x="92" y="63"/>
                    <a:pt x="92" y="63"/>
                    <a:pt x="92" y="63"/>
                  </a:cubicBezTo>
                  <a:cubicBezTo>
                    <a:pt x="92" y="63"/>
                    <a:pt x="92" y="63"/>
                    <a:pt x="92" y="63"/>
                  </a:cubicBezTo>
                  <a:cubicBezTo>
                    <a:pt x="93" y="63"/>
                    <a:pt x="93" y="63"/>
                    <a:pt x="93" y="63"/>
                  </a:cubicBezTo>
                  <a:cubicBezTo>
                    <a:pt x="93" y="62"/>
                    <a:pt x="93" y="62"/>
                    <a:pt x="93" y="62"/>
                  </a:cubicBezTo>
                  <a:cubicBezTo>
                    <a:pt x="94" y="62"/>
                    <a:pt x="94" y="62"/>
                    <a:pt x="94" y="62"/>
                  </a:cubicBezTo>
                  <a:cubicBezTo>
                    <a:pt x="94" y="61"/>
                    <a:pt x="94" y="61"/>
                    <a:pt x="94" y="61"/>
                  </a:cubicBezTo>
                  <a:close/>
                  <a:moveTo>
                    <a:pt x="33" y="44"/>
                  </a:moveTo>
                  <a:cubicBezTo>
                    <a:pt x="32" y="46"/>
                    <a:pt x="32" y="46"/>
                    <a:pt x="32" y="46"/>
                  </a:cubicBezTo>
                  <a:cubicBezTo>
                    <a:pt x="32" y="46"/>
                    <a:pt x="29" y="46"/>
                    <a:pt x="29" y="46"/>
                  </a:cubicBezTo>
                  <a:cubicBezTo>
                    <a:pt x="28" y="46"/>
                    <a:pt x="28" y="46"/>
                    <a:pt x="28" y="46"/>
                  </a:cubicBezTo>
                  <a:cubicBezTo>
                    <a:pt x="28" y="46"/>
                    <a:pt x="28" y="49"/>
                    <a:pt x="28" y="49"/>
                  </a:cubicBezTo>
                  <a:cubicBezTo>
                    <a:pt x="25" y="50"/>
                    <a:pt x="25" y="50"/>
                    <a:pt x="25" y="50"/>
                  </a:cubicBezTo>
                  <a:cubicBezTo>
                    <a:pt x="25" y="50"/>
                    <a:pt x="24" y="47"/>
                    <a:pt x="24" y="47"/>
                  </a:cubicBezTo>
                  <a:cubicBezTo>
                    <a:pt x="22" y="47"/>
                    <a:pt x="22" y="47"/>
                    <a:pt x="22" y="47"/>
                  </a:cubicBezTo>
                  <a:cubicBezTo>
                    <a:pt x="22" y="47"/>
                    <a:pt x="20" y="49"/>
                    <a:pt x="20" y="49"/>
                  </a:cubicBezTo>
                  <a:cubicBezTo>
                    <a:pt x="18" y="48"/>
                    <a:pt x="18" y="48"/>
                    <a:pt x="18" y="48"/>
                  </a:cubicBezTo>
                  <a:cubicBezTo>
                    <a:pt x="18" y="48"/>
                    <a:pt x="19" y="45"/>
                    <a:pt x="19" y="45"/>
                  </a:cubicBezTo>
                  <a:cubicBezTo>
                    <a:pt x="18" y="44"/>
                    <a:pt x="18" y="44"/>
                    <a:pt x="18" y="44"/>
                  </a:cubicBezTo>
                  <a:cubicBezTo>
                    <a:pt x="18" y="44"/>
                    <a:pt x="15" y="43"/>
                    <a:pt x="15" y="43"/>
                  </a:cubicBezTo>
                  <a:cubicBezTo>
                    <a:pt x="14" y="41"/>
                    <a:pt x="14" y="41"/>
                    <a:pt x="14" y="41"/>
                  </a:cubicBezTo>
                  <a:cubicBezTo>
                    <a:pt x="14" y="41"/>
                    <a:pt x="17" y="39"/>
                    <a:pt x="17" y="39"/>
                  </a:cubicBezTo>
                  <a:cubicBezTo>
                    <a:pt x="17" y="38"/>
                    <a:pt x="17" y="38"/>
                    <a:pt x="17" y="38"/>
                  </a:cubicBezTo>
                  <a:cubicBezTo>
                    <a:pt x="17" y="38"/>
                    <a:pt x="15" y="36"/>
                    <a:pt x="15" y="36"/>
                  </a:cubicBezTo>
                  <a:cubicBezTo>
                    <a:pt x="16" y="34"/>
                    <a:pt x="16" y="34"/>
                    <a:pt x="16" y="34"/>
                  </a:cubicBezTo>
                  <a:cubicBezTo>
                    <a:pt x="16" y="34"/>
                    <a:pt x="19" y="34"/>
                    <a:pt x="19" y="34"/>
                  </a:cubicBezTo>
                  <a:cubicBezTo>
                    <a:pt x="20" y="33"/>
                    <a:pt x="20" y="33"/>
                    <a:pt x="20" y="33"/>
                  </a:cubicBezTo>
                  <a:cubicBezTo>
                    <a:pt x="20" y="33"/>
                    <a:pt x="21" y="31"/>
                    <a:pt x="21" y="31"/>
                  </a:cubicBezTo>
                  <a:cubicBezTo>
                    <a:pt x="23" y="30"/>
                    <a:pt x="23" y="30"/>
                    <a:pt x="23" y="30"/>
                  </a:cubicBezTo>
                  <a:cubicBezTo>
                    <a:pt x="23" y="30"/>
                    <a:pt x="25" y="32"/>
                    <a:pt x="25" y="32"/>
                  </a:cubicBezTo>
                  <a:cubicBezTo>
                    <a:pt x="26" y="33"/>
                    <a:pt x="26" y="33"/>
                    <a:pt x="26" y="33"/>
                  </a:cubicBezTo>
                  <a:cubicBezTo>
                    <a:pt x="26" y="33"/>
                    <a:pt x="28" y="31"/>
                    <a:pt x="28" y="31"/>
                  </a:cubicBezTo>
                  <a:cubicBezTo>
                    <a:pt x="30" y="32"/>
                    <a:pt x="30" y="32"/>
                    <a:pt x="30" y="32"/>
                  </a:cubicBezTo>
                  <a:cubicBezTo>
                    <a:pt x="30" y="32"/>
                    <a:pt x="30" y="35"/>
                    <a:pt x="30" y="35"/>
                  </a:cubicBezTo>
                  <a:cubicBezTo>
                    <a:pt x="30" y="36"/>
                    <a:pt x="30" y="36"/>
                    <a:pt x="30" y="36"/>
                  </a:cubicBezTo>
                  <a:cubicBezTo>
                    <a:pt x="30" y="36"/>
                    <a:pt x="33" y="36"/>
                    <a:pt x="33" y="37"/>
                  </a:cubicBezTo>
                  <a:cubicBezTo>
                    <a:pt x="34" y="39"/>
                    <a:pt x="34" y="39"/>
                    <a:pt x="34" y="39"/>
                  </a:cubicBezTo>
                  <a:cubicBezTo>
                    <a:pt x="34" y="39"/>
                    <a:pt x="32" y="40"/>
                    <a:pt x="32" y="40"/>
                  </a:cubicBezTo>
                  <a:cubicBezTo>
                    <a:pt x="31" y="42"/>
                    <a:pt x="31" y="42"/>
                    <a:pt x="31" y="42"/>
                  </a:cubicBezTo>
                  <a:cubicBezTo>
                    <a:pt x="31" y="42"/>
                    <a:pt x="33" y="44"/>
                    <a:pt x="33" y="44"/>
                  </a:cubicBezTo>
                  <a:close/>
                  <a:moveTo>
                    <a:pt x="73" y="32"/>
                  </a:moveTo>
                  <a:cubicBezTo>
                    <a:pt x="73" y="32"/>
                    <a:pt x="73" y="32"/>
                    <a:pt x="73" y="32"/>
                  </a:cubicBezTo>
                  <a:cubicBezTo>
                    <a:pt x="73" y="33"/>
                    <a:pt x="67" y="35"/>
                    <a:pt x="67" y="35"/>
                  </a:cubicBezTo>
                  <a:cubicBezTo>
                    <a:pt x="66" y="37"/>
                    <a:pt x="66" y="37"/>
                    <a:pt x="66" y="37"/>
                  </a:cubicBezTo>
                  <a:cubicBezTo>
                    <a:pt x="66" y="37"/>
                    <a:pt x="69" y="43"/>
                    <a:pt x="68" y="43"/>
                  </a:cubicBezTo>
                  <a:cubicBezTo>
                    <a:pt x="65" y="46"/>
                    <a:pt x="65" y="46"/>
                    <a:pt x="65" y="46"/>
                  </a:cubicBezTo>
                  <a:cubicBezTo>
                    <a:pt x="65" y="46"/>
                    <a:pt x="59" y="44"/>
                    <a:pt x="59" y="44"/>
                  </a:cubicBezTo>
                  <a:cubicBezTo>
                    <a:pt x="57" y="45"/>
                    <a:pt x="57" y="45"/>
                    <a:pt x="57" y="45"/>
                  </a:cubicBezTo>
                  <a:cubicBezTo>
                    <a:pt x="57" y="45"/>
                    <a:pt x="55" y="50"/>
                    <a:pt x="54" y="50"/>
                  </a:cubicBezTo>
                  <a:cubicBezTo>
                    <a:pt x="50" y="50"/>
                    <a:pt x="50" y="50"/>
                    <a:pt x="50" y="50"/>
                  </a:cubicBezTo>
                  <a:cubicBezTo>
                    <a:pt x="49" y="50"/>
                    <a:pt x="47" y="45"/>
                    <a:pt x="47" y="45"/>
                  </a:cubicBezTo>
                  <a:cubicBezTo>
                    <a:pt x="45" y="44"/>
                    <a:pt x="45" y="44"/>
                    <a:pt x="45" y="44"/>
                  </a:cubicBezTo>
                  <a:cubicBezTo>
                    <a:pt x="45" y="44"/>
                    <a:pt x="39" y="46"/>
                    <a:pt x="39" y="46"/>
                  </a:cubicBezTo>
                  <a:cubicBezTo>
                    <a:pt x="36" y="43"/>
                    <a:pt x="36" y="43"/>
                    <a:pt x="36" y="43"/>
                  </a:cubicBezTo>
                  <a:cubicBezTo>
                    <a:pt x="36" y="43"/>
                    <a:pt x="38" y="37"/>
                    <a:pt x="38" y="37"/>
                  </a:cubicBezTo>
                  <a:cubicBezTo>
                    <a:pt x="37" y="35"/>
                    <a:pt x="37" y="35"/>
                    <a:pt x="37" y="35"/>
                  </a:cubicBezTo>
                  <a:cubicBezTo>
                    <a:pt x="37" y="35"/>
                    <a:pt x="31" y="32"/>
                    <a:pt x="31" y="32"/>
                  </a:cubicBezTo>
                  <a:cubicBezTo>
                    <a:pt x="31" y="28"/>
                    <a:pt x="31" y="28"/>
                    <a:pt x="31" y="28"/>
                  </a:cubicBezTo>
                  <a:cubicBezTo>
                    <a:pt x="31" y="27"/>
                    <a:pt x="37" y="25"/>
                    <a:pt x="37" y="25"/>
                  </a:cubicBezTo>
                  <a:cubicBezTo>
                    <a:pt x="38" y="23"/>
                    <a:pt x="38" y="23"/>
                    <a:pt x="38" y="23"/>
                  </a:cubicBezTo>
                  <a:cubicBezTo>
                    <a:pt x="38" y="23"/>
                    <a:pt x="36" y="17"/>
                    <a:pt x="36" y="17"/>
                  </a:cubicBezTo>
                  <a:cubicBezTo>
                    <a:pt x="39" y="14"/>
                    <a:pt x="39" y="14"/>
                    <a:pt x="39" y="14"/>
                  </a:cubicBezTo>
                  <a:cubicBezTo>
                    <a:pt x="39" y="14"/>
                    <a:pt x="45" y="16"/>
                    <a:pt x="45" y="16"/>
                  </a:cubicBezTo>
                  <a:cubicBezTo>
                    <a:pt x="47" y="15"/>
                    <a:pt x="47" y="15"/>
                    <a:pt x="47" y="15"/>
                  </a:cubicBezTo>
                  <a:cubicBezTo>
                    <a:pt x="47" y="15"/>
                    <a:pt x="50" y="10"/>
                    <a:pt x="50" y="10"/>
                  </a:cubicBezTo>
                  <a:cubicBezTo>
                    <a:pt x="55" y="10"/>
                    <a:pt x="55" y="10"/>
                    <a:pt x="55" y="10"/>
                  </a:cubicBezTo>
                  <a:cubicBezTo>
                    <a:pt x="55" y="10"/>
                    <a:pt x="57" y="15"/>
                    <a:pt x="57" y="15"/>
                  </a:cubicBezTo>
                  <a:cubicBezTo>
                    <a:pt x="59" y="16"/>
                    <a:pt x="59" y="16"/>
                    <a:pt x="59" y="16"/>
                  </a:cubicBezTo>
                  <a:cubicBezTo>
                    <a:pt x="59" y="16"/>
                    <a:pt x="65" y="14"/>
                    <a:pt x="65" y="14"/>
                  </a:cubicBezTo>
                  <a:cubicBezTo>
                    <a:pt x="69" y="17"/>
                    <a:pt x="69" y="17"/>
                    <a:pt x="69" y="17"/>
                  </a:cubicBezTo>
                  <a:cubicBezTo>
                    <a:pt x="69" y="18"/>
                    <a:pt x="66" y="23"/>
                    <a:pt x="66" y="23"/>
                  </a:cubicBezTo>
                  <a:cubicBezTo>
                    <a:pt x="67" y="25"/>
                    <a:pt x="67" y="25"/>
                    <a:pt x="67" y="25"/>
                  </a:cubicBezTo>
                  <a:cubicBezTo>
                    <a:pt x="67" y="25"/>
                    <a:pt x="73" y="28"/>
                    <a:pt x="73" y="28"/>
                  </a:cubicBezTo>
                  <a:cubicBezTo>
                    <a:pt x="73" y="32"/>
                    <a:pt x="73" y="32"/>
                    <a:pt x="73" y="3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4" name="组合 28"/>
          <p:cNvGrpSpPr/>
          <p:nvPr/>
        </p:nvGrpSpPr>
        <p:grpSpPr>
          <a:xfrm>
            <a:off x="3906687" y="2206220"/>
            <a:ext cx="957942" cy="1277257"/>
            <a:chOff x="4853115" y="2571977"/>
            <a:chExt cx="1277257" cy="1277257"/>
          </a:xfrm>
        </p:grpSpPr>
        <p:sp>
          <p:nvSpPr>
            <p:cNvPr id="22" name="椭圆 21"/>
            <p:cNvSpPr/>
            <p:nvPr/>
          </p:nvSpPr>
          <p:spPr>
            <a:xfrm>
              <a:off x="4853115" y="2571977"/>
              <a:ext cx="1277257" cy="1277257"/>
            </a:xfrm>
            <a:prstGeom prst="ellipse">
              <a:avLst/>
            </a:prstGeom>
            <a:solidFill>
              <a:srgbClr val="FBB1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nvGrpSpPr>
            <p:cNvPr id="5" name="组合 20"/>
            <p:cNvGrpSpPr/>
            <p:nvPr/>
          </p:nvGrpSpPr>
          <p:grpSpPr>
            <a:xfrm>
              <a:off x="5185752" y="2880911"/>
              <a:ext cx="688182" cy="692552"/>
              <a:chOff x="5000626" y="3514725"/>
              <a:chExt cx="500063" cy="503238"/>
            </a:xfrm>
            <a:solidFill>
              <a:schemeClr val="bg1"/>
            </a:solidFill>
          </p:grpSpPr>
          <p:sp>
            <p:nvSpPr>
              <p:cNvPr id="17" name="Freeform 5"/>
              <p:cNvSpPr>
                <a:spLocks noEditPoints="1"/>
              </p:cNvSpPr>
              <p:nvPr/>
            </p:nvSpPr>
            <p:spPr bwMode="auto">
              <a:xfrm>
                <a:off x="5000626" y="3514725"/>
                <a:ext cx="396875" cy="384175"/>
              </a:xfrm>
              <a:custGeom>
                <a:avLst/>
                <a:gdLst>
                  <a:gd name="T0" fmla="*/ 103 w 103"/>
                  <a:gd name="T1" fmla="*/ 28 h 100"/>
                  <a:gd name="T2" fmla="*/ 67 w 103"/>
                  <a:gd name="T3" fmla="*/ 3 h 100"/>
                  <a:gd name="T4" fmla="*/ 8 w 103"/>
                  <a:gd name="T5" fmla="*/ 50 h 100"/>
                  <a:gd name="T6" fmla="*/ 27 w 103"/>
                  <a:gd name="T7" fmla="*/ 100 h 100"/>
                  <a:gd name="T8" fmla="*/ 39 w 103"/>
                  <a:gd name="T9" fmla="*/ 93 h 100"/>
                  <a:gd name="T10" fmla="*/ 103 w 103"/>
                  <a:gd name="T11" fmla="*/ 28 h 100"/>
                  <a:gd name="T12" fmla="*/ 51 w 103"/>
                  <a:gd name="T13" fmla="*/ 25 h 100"/>
                  <a:gd name="T14" fmla="*/ 65 w 103"/>
                  <a:gd name="T15" fmla="*/ 15 h 100"/>
                  <a:gd name="T16" fmla="*/ 76 w 103"/>
                  <a:gd name="T17" fmla="*/ 29 h 100"/>
                  <a:gd name="T18" fmla="*/ 62 w 103"/>
                  <a:gd name="T19" fmla="*/ 40 h 100"/>
                  <a:gd name="T20" fmla="*/ 51 w 103"/>
                  <a:gd name="T21" fmla="*/ 25 h 100"/>
                  <a:gd name="T22" fmla="*/ 25 w 103"/>
                  <a:gd name="T23" fmla="*/ 39 h 100"/>
                  <a:gd name="T24" fmla="*/ 35 w 103"/>
                  <a:gd name="T25" fmla="*/ 31 h 100"/>
                  <a:gd name="T26" fmla="*/ 43 w 103"/>
                  <a:gd name="T27" fmla="*/ 42 h 100"/>
                  <a:gd name="T28" fmla="*/ 33 w 103"/>
                  <a:gd name="T29" fmla="*/ 50 h 100"/>
                  <a:gd name="T30" fmla="*/ 25 w 103"/>
                  <a:gd name="T31" fmla="*/ 39 h 100"/>
                  <a:gd name="T32" fmla="*/ 27 w 103"/>
                  <a:gd name="T33" fmla="*/ 81 h 100"/>
                  <a:gd name="T34" fmla="*/ 19 w 103"/>
                  <a:gd name="T35" fmla="*/ 71 h 100"/>
                  <a:gd name="T36" fmla="*/ 30 w 103"/>
                  <a:gd name="T37" fmla="*/ 63 h 100"/>
                  <a:gd name="T38" fmla="*/ 38 w 103"/>
                  <a:gd name="T39" fmla="*/ 73 h 100"/>
                  <a:gd name="T40" fmla="*/ 27 w 103"/>
                  <a:gd name="T41" fmla="*/ 8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3" h="100">
                    <a:moveTo>
                      <a:pt x="103" y="28"/>
                    </a:moveTo>
                    <a:cubicBezTo>
                      <a:pt x="96" y="15"/>
                      <a:pt x="83" y="6"/>
                      <a:pt x="67" y="3"/>
                    </a:cubicBezTo>
                    <a:cubicBezTo>
                      <a:pt x="38" y="0"/>
                      <a:pt x="15" y="21"/>
                      <a:pt x="8" y="50"/>
                    </a:cubicBezTo>
                    <a:cubicBezTo>
                      <a:pt x="0" y="87"/>
                      <a:pt x="9" y="99"/>
                      <a:pt x="27" y="100"/>
                    </a:cubicBezTo>
                    <a:cubicBezTo>
                      <a:pt x="30" y="97"/>
                      <a:pt x="34" y="95"/>
                      <a:pt x="39" y="93"/>
                    </a:cubicBezTo>
                    <a:lnTo>
                      <a:pt x="103" y="28"/>
                    </a:lnTo>
                    <a:close/>
                    <a:moveTo>
                      <a:pt x="51" y="25"/>
                    </a:moveTo>
                    <a:cubicBezTo>
                      <a:pt x="52" y="18"/>
                      <a:pt x="58" y="14"/>
                      <a:pt x="65" y="15"/>
                    </a:cubicBezTo>
                    <a:cubicBezTo>
                      <a:pt x="72" y="16"/>
                      <a:pt x="77" y="22"/>
                      <a:pt x="76" y="29"/>
                    </a:cubicBezTo>
                    <a:cubicBezTo>
                      <a:pt x="75" y="36"/>
                      <a:pt x="69" y="41"/>
                      <a:pt x="62" y="40"/>
                    </a:cubicBezTo>
                    <a:cubicBezTo>
                      <a:pt x="55" y="39"/>
                      <a:pt x="50" y="32"/>
                      <a:pt x="51" y="25"/>
                    </a:cubicBezTo>
                    <a:close/>
                    <a:moveTo>
                      <a:pt x="25" y="39"/>
                    </a:moveTo>
                    <a:cubicBezTo>
                      <a:pt x="25" y="34"/>
                      <a:pt x="30" y="30"/>
                      <a:pt x="35" y="31"/>
                    </a:cubicBezTo>
                    <a:cubicBezTo>
                      <a:pt x="40" y="32"/>
                      <a:pt x="44" y="37"/>
                      <a:pt x="43" y="42"/>
                    </a:cubicBezTo>
                    <a:cubicBezTo>
                      <a:pt x="43" y="47"/>
                      <a:pt x="38" y="51"/>
                      <a:pt x="33" y="50"/>
                    </a:cubicBezTo>
                    <a:cubicBezTo>
                      <a:pt x="28" y="49"/>
                      <a:pt x="24" y="44"/>
                      <a:pt x="25" y="39"/>
                    </a:cubicBezTo>
                    <a:close/>
                    <a:moveTo>
                      <a:pt x="27" y="81"/>
                    </a:moveTo>
                    <a:cubicBezTo>
                      <a:pt x="22" y="81"/>
                      <a:pt x="19" y="76"/>
                      <a:pt x="19" y="71"/>
                    </a:cubicBezTo>
                    <a:cubicBezTo>
                      <a:pt x="20" y="66"/>
                      <a:pt x="25" y="62"/>
                      <a:pt x="30" y="63"/>
                    </a:cubicBezTo>
                    <a:cubicBezTo>
                      <a:pt x="35" y="63"/>
                      <a:pt x="39" y="68"/>
                      <a:pt x="38" y="73"/>
                    </a:cubicBezTo>
                    <a:cubicBezTo>
                      <a:pt x="37" y="79"/>
                      <a:pt x="33" y="82"/>
                      <a:pt x="27" y="8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8" name="Freeform 6"/>
              <p:cNvSpPr>
                <a:spLocks/>
              </p:cNvSpPr>
              <p:nvPr/>
            </p:nvSpPr>
            <p:spPr bwMode="auto">
              <a:xfrm>
                <a:off x="5251451" y="3581400"/>
                <a:ext cx="249238" cy="271463"/>
              </a:xfrm>
              <a:custGeom>
                <a:avLst/>
                <a:gdLst>
                  <a:gd name="T0" fmla="*/ 16 w 65"/>
                  <a:gd name="T1" fmla="*/ 71 h 71"/>
                  <a:gd name="T2" fmla="*/ 17 w 65"/>
                  <a:gd name="T3" fmla="*/ 70 h 71"/>
                  <a:gd name="T4" fmla="*/ 65 w 65"/>
                  <a:gd name="T5" fmla="*/ 7 h 71"/>
                  <a:gd name="T6" fmla="*/ 63 w 65"/>
                  <a:gd name="T7" fmla="*/ 3 h 71"/>
                  <a:gd name="T8" fmla="*/ 57 w 65"/>
                  <a:gd name="T9" fmla="*/ 2 h 71"/>
                  <a:gd name="T10" fmla="*/ 1 w 65"/>
                  <a:gd name="T11" fmla="*/ 55 h 71"/>
                  <a:gd name="T12" fmla="*/ 0 w 65"/>
                  <a:gd name="T13" fmla="*/ 57 h 71"/>
                  <a:gd name="T14" fmla="*/ 16 w 65"/>
                  <a:gd name="T15" fmla="*/ 71 h 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1">
                    <a:moveTo>
                      <a:pt x="16" y="71"/>
                    </a:moveTo>
                    <a:cubicBezTo>
                      <a:pt x="17" y="70"/>
                      <a:pt x="17" y="70"/>
                      <a:pt x="17" y="70"/>
                    </a:cubicBezTo>
                    <a:cubicBezTo>
                      <a:pt x="65" y="7"/>
                      <a:pt x="65" y="7"/>
                      <a:pt x="65" y="7"/>
                    </a:cubicBezTo>
                    <a:cubicBezTo>
                      <a:pt x="65" y="6"/>
                      <a:pt x="64" y="5"/>
                      <a:pt x="63" y="3"/>
                    </a:cubicBezTo>
                    <a:cubicBezTo>
                      <a:pt x="59" y="0"/>
                      <a:pt x="57" y="2"/>
                      <a:pt x="57" y="2"/>
                    </a:cubicBezTo>
                    <a:cubicBezTo>
                      <a:pt x="1" y="55"/>
                      <a:pt x="1" y="55"/>
                      <a:pt x="1" y="55"/>
                    </a:cubicBezTo>
                    <a:cubicBezTo>
                      <a:pt x="0" y="57"/>
                      <a:pt x="0" y="57"/>
                      <a:pt x="0" y="57"/>
                    </a:cubicBezTo>
                    <a:lnTo>
                      <a:pt x="16" y="7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9" name="Freeform 7"/>
              <p:cNvSpPr>
                <a:spLocks noEditPoints="1"/>
              </p:cNvSpPr>
              <p:nvPr/>
            </p:nvSpPr>
            <p:spPr bwMode="auto">
              <a:xfrm>
                <a:off x="5178426" y="3811588"/>
                <a:ext cx="122238" cy="127000"/>
              </a:xfrm>
              <a:custGeom>
                <a:avLst/>
                <a:gdLst>
                  <a:gd name="T0" fmla="*/ 16 w 32"/>
                  <a:gd name="T1" fmla="*/ 33 h 33"/>
                  <a:gd name="T2" fmla="*/ 17 w 32"/>
                  <a:gd name="T3" fmla="*/ 31 h 33"/>
                  <a:gd name="T4" fmla="*/ 32 w 32"/>
                  <a:gd name="T5" fmla="*/ 14 h 33"/>
                  <a:gd name="T6" fmla="*/ 16 w 32"/>
                  <a:gd name="T7" fmla="*/ 0 h 33"/>
                  <a:gd name="T8" fmla="*/ 1 w 32"/>
                  <a:gd name="T9" fmla="*/ 16 h 33"/>
                  <a:gd name="T10" fmla="*/ 0 w 32"/>
                  <a:gd name="T11" fmla="*/ 18 h 33"/>
                  <a:gd name="T12" fmla="*/ 16 w 32"/>
                  <a:gd name="T13" fmla="*/ 33 h 33"/>
                  <a:gd name="T14" fmla="*/ 7 w 32"/>
                  <a:gd name="T15" fmla="*/ 16 h 33"/>
                  <a:gd name="T16" fmla="*/ 14 w 32"/>
                  <a:gd name="T17" fmla="*/ 7 h 33"/>
                  <a:gd name="T18" fmla="*/ 17 w 32"/>
                  <a:gd name="T19" fmla="*/ 7 h 33"/>
                  <a:gd name="T20" fmla="*/ 18 w 32"/>
                  <a:gd name="T21" fmla="*/ 8 h 33"/>
                  <a:gd name="T22" fmla="*/ 19 w 32"/>
                  <a:gd name="T23" fmla="*/ 9 h 33"/>
                  <a:gd name="T24" fmla="*/ 18 w 32"/>
                  <a:gd name="T25" fmla="*/ 10 h 33"/>
                  <a:gd name="T26" fmla="*/ 11 w 32"/>
                  <a:gd name="T27" fmla="*/ 19 h 33"/>
                  <a:gd name="T28" fmla="*/ 8 w 32"/>
                  <a:gd name="T29" fmla="*/ 19 h 33"/>
                  <a:gd name="T30" fmla="*/ 7 w 32"/>
                  <a:gd name="T31" fmla="*/ 18 h 33"/>
                  <a:gd name="T32" fmla="*/ 7 w 32"/>
                  <a:gd name="T33" fmla="*/ 17 h 33"/>
                  <a:gd name="T34" fmla="*/ 7 w 32"/>
                  <a:gd name="T35" fmla="*/ 1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33">
                    <a:moveTo>
                      <a:pt x="16" y="33"/>
                    </a:moveTo>
                    <a:cubicBezTo>
                      <a:pt x="17" y="31"/>
                      <a:pt x="17" y="31"/>
                      <a:pt x="17" y="31"/>
                    </a:cubicBezTo>
                    <a:cubicBezTo>
                      <a:pt x="32" y="14"/>
                      <a:pt x="32" y="14"/>
                      <a:pt x="32" y="14"/>
                    </a:cubicBezTo>
                    <a:cubicBezTo>
                      <a:pt x="16" y="0"/>
                      <a:pt x="16" y="0"/>
                      <a:pt x="16" y="0"/>
                    </a:cubicBezTo>
                    <a:cubicBezTo>
                      <a:pt x="1" y="16"/>
                      <a:pt x="1" y="16"/>
                      <a:pt x="1" y="16"/>
                    </a:cubicBezTo>
                    <a:cubicBezTo>
                      <a:pt x="0" y="18"/>
                      <a:pt x="0" y="18"/>
                      <a:pt x="0" y="18"/>
                    </a:cubicBezTo>
                    <a:lnTo>
                      <a:pt x="16" y="33"/>
                    </a:lnTo>
                    <a:close/>
                    <a:moveTo>
                      <a:pt x="7" y="16"/>
                    </a:moveTo>
                    <a:cubicBezTo>
                      <a:pt x="14" y="7"/>
                      <a:pt x="14" y="7"/>
                      <a:pt x="14" y="7"/>
                    </a:cubicBezTo>
                    <a:cubicBezTo>
                      <a:pt x="15" y="6"/>
                      <a:pt x="16" y="6"/>
                      <a:pt x="17" y="7"/>
                    </a:cubicBezTo>
                    <a:cubicBezTo>
                      <a:pt x="18" y="8"/>
                      <a:pt x="18" y="8"/>
                      <a:pt x="18" y="8"/>
                    </a:cubicBezTo>
                    <a:cubicBezTo>
                      <a:pt x="18" y="8"/>
                      <a:pt x="19" y="9"/>
                      <a:pt x="19" y="9"/>
                    </a:cubicBezTo>
                    <a:cubicBezTo>
                      <a:pt x="19" y="10"/>
                      <a:pt x="19" y="10"/>
                      <a:pt x="18" y="10"/>
                    </a:cubicBezTo>
                    <a:cubicBezTo>
                      <a:pt x="11" y="19"/>
                      <a:pt x="11" y="19"/>
                      <a:pt x="11" y="19"/>
                    </a:cubicBezTo>
                    <a:cubicBezTo>
                      <a:pt x="10" y="20"/>
                      <a:pt x="9" y="20"/>
                      <a:pt x="8" y="19"/>
                    </a:cubicBezTo>
                    <a:cubicBezTo>
                      <a:pt x="7" y="18"/>
                      <a:pt x="7" y="18"/>
                      <a:pt x="7" y="18"/>
                    </a:cubicBezTo>
                    <a:cubicBezTo>
                      <a:pt x="7" y="18"/>
                      <a:pt x="7" y="17"/>
                      <a:pt x="7" y="17"/>
                    </a:cubicBezTo>
                    <a:cubicBezTo>
                      <a:pt x="6" y="16"/>
                      <a:pt x="7" y="16"/>
                      <a:pt x="7" y="1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0" name="Freeform 8"/>
              <p:cNvSpPr>
                <a:spLocks noEditPoints="1"/>
              </p:cNvSpPr>
              <p:nvPr/>
            </p:nvSpPr>
            <p:spPr bwMode="auto">
              <a:xfrm>
                <a:off x="5070476" y="3895725"/>
                <a:ext cx="157163" cy="122238"/>
              </a:xfrm>
              <a:custGeom>
                <a:avLst/>
                <a:gdLst>
                  <a:gd name="T0" fmla="*/ 40 w 41"/>
                  <a:gd name="T1" fmla="*/ 15 h 32"/>
                  <a:gd name="T2" fmla="*/ 40 w 41"/>
                  <a:gd name="T3" fmla="*/ 15 h 32"/>
                  <a:gd name="T4" fmla="*/ 41 w 41"/>
                  <a:gd name="T5" fmla="*/ 13 h 32"/>
                  <a:gd name="T6" fmla="*/ 25 w 41"/>
                  <a:gd name="T7" fmla="*/ 0 h 32"/>
                  <a:gd name="T8" fmla="*/ 24 w 41"/>
                  <a:gd name="T9" fmla="*/ 0 h 32"/>
                  <a:gd name="T10" fmla="*/ 24 w 41"/>
                  <a:gd name="T11" fmla="*/ 0 h 32"/>
                  <a:gd name="T12" fmla="*/ 12 w 41"/>
                  <a:gd name="T13" fmla="*/ 31 h 32"/>
                  <a:gd name="T14" fmla="*/ 14 w 41"/>
                  <a:gd name="T15" fmla="*/ 31 h 32"/>
                  <a:gd name="T16" fmla="*/ 16 w 41"/>
                  <a:gd name="T17" fmla="*/ 30 h 32"/>
                  <a:gd name="T18" fmla="*/ 19 w 41"/>
                  <a:gd name="T19" fmla="*/ 24 h 32"/>
                  <a:gd name="T20" fmla="*/ 40 w 41"/>
                  <a:gd name="T21" fmla="*/ 15 h 32"/>
                  <a:gd name="T22" fmla="*/ 25 w 41"/>
                  <a:gd name="T23" fmla="*/ 19 h 32"/>
                  <a:gd name="T24" fmla="*/ 16 w 41"/>
                  <a:gd name="T25" fmla="*/ 21 h 32"/>
                  <a:gd name="T26" fmla="*/ 15 w 41"/>
                  <a:gd name="T27" fmla="*/ 23 h 32"/>
                  <a:gd name="T28" fmla="*/ 13 w 41"/>
                  <a:gd name="T29" fmla="*/ 23 h 32"/>
                  <a:gd name="T30" fmla="*/ 12 w 41"/>
                  <a:gd name="T31" fmla="*/ 22 h 32"/>
                  <a:gd name="T32" fmla="*/ 11 w 41"/>
                  <a:gd name="T33" fmla="*/ 15 h 32"/>
                  <a:gd name="T34" fmla="*/ 13 w 41"/>
                  <a:gd name="T35" fmla="*/ 12 h 32"/>
                  <a:gd name="T36" fmla="*/ 24 w 41"/>
                  <a:gd name="T37" fmla="*/ 16 h 32"/>
                  <a:gd name="T38" fmla="*/ 33 w 41"/>
                  <a:gd name="T39" fmla="*/ 17 h 32"/>
                  <a:gd name="T40" fmla="*/ 25 w 41"/>
                  <a:gd name="T41" fmla="*/ 1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 h="32">
                    <a:moveTo>
                      <a:pt x="40" y="15"/>
                    </a:moveTo>
                    <a:cubicBezTo>
                      <a:pt x="40" y="15"/>
                      <a:pt x="40" y="15"/>
                      <a:pt x="40" y="15"/>
                    </a:cubicBezTo>
                    <a:cubicBezTo>
                      <a:pt x="40" y="15"/>
                      <a:pt x="40" y="14"/>
                      <a:pt x="41" y="13"/>
                    </a:cubicBezTo>
                    <a:cubicBezTo>
                      <a:pt x="25" y="0"/>
                      <a:pt x="25" y="0"/>
                      <a:pt x="25" y="0"/>
                    </a:cubicBezTo>
                    <a:cubicBezTo>
                      <a:pt x="25" y="0"/>
                      <a:pt x="25" y="0"/>
                      <a:pt x="24" y="0"/>
                    </a:cubicBezTo>
                    <a:cubicBezTo>
                      <a:pt x="24" y="0"/>
                      <a:pt x="24" y="0"/>
                      <a:pt x="24" y="0"/>
                    </a:cubicBezTo>
                    <a:cubicBezTo>
                      <a:pt x="12" y="3"/>
                      <a:pt x="0" y="16"/>
                      <a:pt x="12" y="31"/>
                    </a:cubicBezTo>
                    <a:cubicBezTo>
                      <a:pt x="13" y="31"/>
                      <a:pt x="14" y="32"/>
                      <a:pt x="14" y="31"/>
                    </a:cubicBezTo>
                    <a:cubicBezTo>
                      <a:pt x="15" y="31"/>
                      <a:pt x="16" y="30"/>
                      <a:pt x="16" y="30"/>
                    </a:cubicBezTo>
                    <a:cubicBezTo>
                      <a:pt x="16" y="28"/>
                      <a:pt x="17" y="26"/>
                      <a:pt x="19" y="24"/>
                    </a:cubicBezTo>
                    <a:cubicBezTo>
                      <a:pt x="22" y="20"/>
                      <a:pt x="33" y="26"/>
                      <a:pt x="40" y="15"/>
                    </a:cubicBezTo>
                    <a:close/>
                    <a:moveTo>
                      <a:pt x="25" y="19"/>
                    </a:moveTo>
                    <a:cubicBezTo>
                      <a:pt x="22" y="19"/>
                      <a:pt x="19" y="19"/>
                      <a:pt x="16" y="21"/>
                    </a:cubicBezTo>
                    <a:cubicBezTo>
                      <a:pt x="16" y="22"/>
                      <a:pt x="15" y="22"/>
                      <a:pt x="15" y="23"/>
                    </a:cubicBezTo>
                    <a:cubicBezTo>
                      <a:pt x="14" y="23"/>
                      <a:pt x="14" y="23"/>
                      <a:pt x="13" y="23"/>
                    </a:cubicBezTo>
                    <a:cubicBezTo>
                      <a:pt x="12" y="23"/>
                      <a:pt x="12" y="23"/>
                      <a:pt x="12" y="22"/>
                    </a:cubicBezTo>
                    <a:cubicBezTo>
                      <a:pt x="11" y="20"/>
                      <a:pt x="11" y="18"/>
                      <a:pt x="11" y="15"/>
                    </a:cubicBezTo>
                    <a:cubicBezTo>
                      <a:pt x="12" y="14"/>
                      <a:pt x="12" y="13"/>
                      <a:pt x="13" y="12"/>
                    </a:cubicBezTo>
                    <a:cubicBezTo>
                      <a:pt x="16" y="15"/>
                      <a:pt x="19" y="17"/>
                      <a:pt x="24" y="16"/>
                    </a:cubicBezTo>
                    <a:cubicBezTo>
                      <a:pt x="27" y="16"/>
                      <a:pt x="30" y="16"/>
                      <a:pt x="33" y="17"/>
                    </a:cubicBezTo>
                    <a:cubicBezTo>
                      <a:pt x="30" y="18"/>
                      <a:pt x="27" y="19"/>
                      <a:pt x="25" y="1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grpSp>
        <p:nvGrpSpPr>
          <p:cNvPr id="6" name="组合 29"/>
          <p:cNvGrpSpPr/>
          <p:nvPr/>
        </p:nvGrpSpPr>
        <p:grpSpPr>
          <a:xfrm>
            <a:off x="6566611" y="2140873"/>
            <a:ext cx="957942" cy="1277257"/>
            <a:chOff x="8694520" y="2506631"/>
            <a:chExt cx="1277257" cy="1277257"/>
          </a:xfrm>
        </p:grpSpPr>
        <p:sp>
          <p:nvSpPr>
            <p:cNvPr id="25" name="椭圆 24"/>
            <p:cNvSpPr/>
            <p:nvPr/>
          </p:nvSpPr>
          <p:spPr>
            <a:xfrm>
              <a:off x="8694520" y="2506631"/>
              <a:ext cx="1277257" cy="1277257"/>
            </a:xfrm>
            <a:prstGeom prst="ellipse">
              <a:avLst/>
            </a:prstGeom>
            <a:solidFill>
              <a:srgbClr val="5347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24" name="Freeform 33"/>
            <p:cNvSpPr>
              <a:spLocks noEditPoints="1"/>
            </p:cNvSpPr>
            <p:nvPr/>
          </p:nvSpPr>
          <p:spPr bwMode="auto">
            <a:xfrm>
              <a:off x="8971681" y="2819873"/>
              <a:ext cx="722933" cy="593971"/>
            </a:xfrm>
            <a:custGeom>
              <a:avLst/>
              <a:gdLst>
                <a:gd name="T0" fmla="*/ 221 w 244"/>
                <a:gd name="T1" fmla="*/ 66 h 200"/>
                <a:gd name="T2" fmla="*/ 207 w 244"/>
                <a:gd name="T3" fmla="*/ 80 h 200"/>
                <a:gd name="T4" fmla="*/ 221 w 244"/>
                <a:gd name="T5" fmla="*/ 93 h 200"/>
                <a:gd name="T6" fmla="*/ 235 w 244"/>
                <a:gd name="T7" fmla="*/ 80 h 200"/>
                <a:gd name="T8" fmla="*/ 221 w 244"/>
                <a:gd name="T9" fmla="*/ 66 h 200"/>
                <a:gd name="T10" fmla="*/ 23 w 244"/>
                <a:gd name="T11" fmla="*/ 66 h 200"/>
                <a:gd name="T12" fmla="*/ 9 w 244"/>
                <a:gd name="T13" fmla="*/ 80 h 200"/>
                <a:gd name="T14" fmla="*/ 23 w 244"/>
                <a:gd name="T15" fmla="*/ 93 h 200"/>
                <a:gd name="T16" fmla="*/ 37 w 244"/>
                <a:gd name="T17" fmla="*/ 80 h 200"/>
                <a:gd name="T18" fmla="*/ 23 w 244"/>
                <a:gd name="T19" fmla="*/ 66 h 200"/>
                <a:gd name="T20" fmla="*/ 180 w 244"/>
                <a:gd name="T21" fmla="*/ 41 h 200"/>
                <a:gd name="T22" fmla="*/ 160 w 244"/>
                <a:gd name="T23" fmla="*/ 61 h 200"/>
                <a:gd name="T24" fmla="*/ 180 w 244"/>
                <a:gd name="T25" fmla="*/ 82 h 200"/>
                <a:gd name="T26" fmla="*/ 201 w 244"/>
                <a:gd name="T27" fmla="*/ 61 h 200"/>
                <a:gd name="T28" fmla="*/ 180 w 244"/>
                <a:gd name="T29" fmla="*/ 41 h 200"/>
                <a:gd name="T30" fmla="*/ 244 w 244"/>
                <a:gd name="T31" fmla="*/ 166 h 200"/>
                <a:gd name="T32" fmla="*/ 220 w 244"/>
                <a:gd name="T33" fmla="*/ 166 h 200"/>
                <a:gd name="T34" fmla="*/ 220 w 244"/>
                <a:gd name="T35" fmla="*/ 123 h 200"/>
                <a:gd name="T36" fmla="*/ 215 w 244"/>
                <a:gd name="T37" fmla="*/ 102 h 200"/>
                <a:gd name="T38" fmla="*/ 221 w 244"/>
                <a:gd name="T39" fmla="*/ 101 h 200"/>
                <a:gd name="T40" fmla="*/ 244 w 244"/>
                <a:gd name="T41" fmla="*/ 124 h 200"/>
                <a:gd name="T42" fmla="*/ 244 w 244"/>
                <a:gd name="T43" fmla="*/ 166 h 200"/>
                <a:gd name="T44" fmla="*/ 64 w 244"/>
                <a:gd name="T45" fmla="*/ 41 h 200"/>
                <a:gd name="T46" fmla="*/ 43 w 244"/>
                <a:gd name="T47" fmla="*/ 61 h 200"/>
                <a:gd name="T48" fmla="*/ 64 w 244"/>
                <a:gd name="T49" fmla="*/ 82 h 200"/>
                <a:gd name="T50" fmla="*/ 84 w 244"/>
                <a:gd name="T51" fmla="*/ 61 h 200"/>
                <a:gd name="T52" fmla="*/ 64 w 244"/>
                <a:gd name="T53" fmla="*/ 41 h 200"/>
                <a:gd name="T54" fmla="*/ 23 w 244"/>
                <a:gd name="T55" fmla="*/ 101 h 200"/>
                <a:gd name="T56" fmla="*/ 29 w 244"/>
                <a:gd name="T57" fmla="*/ 102 h 200"/>
                <a:gd name="T58" fmla="*/ 24 w 244"/>
                <a:gd name="T59" fmla="*/ 123 h 200"/>
                <a:gd name="T60" fmla="*/ 24 w 244"/>
                <a:gd name="T61" fmla="*/ 166 h 200"/>
                <a:gd name="T62" fmla="*/ 0 w 244"/>
                <a:gd name="T63" fmla="*/ 166 h 200"/>
                <a:gd name="T64" fmla="*/ 0 w 244"/>
                <a:gd name="T65" fmla="*/ 124 h 200"/>
                <a:gd name="T66" fmla="*/ 23 w 244"/>
                <a:gd name="T67" fmla="*/ 101 h 200"/>
                <a:gd name="T68" fmla="*/ 122 w 244"/>
                <a:gd name="T69" fmla="*/ 0 h 200"/>
                <a:gd name="T70" fmla="*/ 92 w 244"/>
                <a:gd name="T71" fmla="*/ 30 h 200"/>
                <a:gd name="T72" fmla="*/ 122 w 244"/>
                <a:gd name="T73" fmla="*/ 60 h 200"/>
                <a:gd name="T74" fmla="*/ 152 w 244"/>
                <a:gd name="T75" fmla="*/ 30 h 200"/>
                <a:gd name="T76" fmla="*/ 122 w 244"/>
                <a:gd name="T77" fmla="*/ 0 h 200"/>
                <a:gd name="T78" fmla="*/ 213 w 244"/>
                <a:gd name="T79" fmla="*/ 182 h 200"/>
                <a:gd name="T80" fmla="*/ 177 w 244"/>
                <a:gd name="T81" fmla="*/ 182 h 200"/>
                <a:gd name="T82" fmla="*/ 177 w 244"/>
                <a:gd name="T83" fmla="*/ 116 h 200"/>
                <a:gd name="T84" fmla="*/ 171 w 244"/>
                <a:gd name="T85" fmla="*/ 91 h 200"/>
                <a:gd name="T86" fmla="*/ 180 w 244"/>
                <a:gd name="T87" fmla="*/ 90 h 200"/>
                <a:gd name="T88" fmla="*/ 213 w 244"/>
                <a:gd name="T89" fmla="*/ 123 h 200"/>
                <a:gd name="T90" fmla="*/ 213 w 244"/>
                <a:gd name="T91" fmla="*/ 182 h 200"/>
                <a:gd name="T92" fmla="*/ 67 w 244"/>
                <a:gd name="T93" fmla="*/ 116 h 200"/>
                <a:gd name="T94" fmla="*/ 67 w 244"/>
                <a:gd name="T95" fmla="*/ 182 h 200"/>
                <a:gd name="T96" fmla="*/ 31 w 244"/>
                <a:gd name="T97" fmla="*/ 182 h 200"/>
                <a:gd name="T98" fmla="*/ 31 w 244"/>
                <a:gd name="T99" fmla="*/ 123 h 200"/>
                <a:gd name="T100" fmla="*/ 64 w 244"/>
                <a:gd name="T101" fmla="*/ 90 h 200"/>
                <a:gd name="T102" fmla="*/ 73 w 244"/>
                <a:gd name="T103" fmla="*/ 91 h 200"/>
                <a:gd name="T104" fmla="*/ 67 w 244"/>
                <a:gd name="T105" fmla="*/ 116 h 200"/>
                <a:gd name="T106" fmla="*/ 74 w 244"/>
                <a:gd name="T107" fmla="*/ 200 h 200"/>
                <a:gd name="T108" fmla="*/ 170 w 244"/>
                <a:gd name="T109" fmla="*/ 200 h 200"/>
                <a:gd name="T110" fmla="*/ 170 w 244"/>
                <a:gd name="T111" fmla="*/ 116 h 200"/>
                <a:gd name="T112" fmla="*/ 122 w 244"/>
                <a:gd name="T113" fmla="*/ 69 h 200"/>
                <a:gd name="T114" fmla="*/ 74 w 244"/>
                <a:gd name="T115" fmla="*/ 116 h 200"/>
                <a:gd name="T116" fmla="*/ 74 w 244"/>
                <a:gd name="T117"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44" h="200">
                  <a:moveTo>
                    <a:pt x="221" y="66"/>
                  </a:moveTo>
                  <a:cubicBezTo>
                    <a:pt x="214" y="66"/>
                    <a:pt x="207" y="72"/>
                    <a:pt x="207" y="80"/>
                  </a:cubicBezTo>
                  <a:cubicBezTo>
                    <a:pt x="207" y="87"/>
                    <a:pt x="214" y="93"/>
                    <a:pt x="221" y="93"/>
                  </a:cubicBezTo>
                  <a:cubicBezTo>
                    <a:pt x="229" y="93"/>
                    <a:pt x="235" y="87"/>
                    <a:pt x="235" y="80"/>
                  </a:cubicBezTo>
                  <a:cubicBezTo>
                    <a:pt x="235" y="72"/>
                    <a:pt x="229" y="66"/>
                    <a:pt x="221" y="66"/>
                  </a:cubicBezTo>
                  <a:close/>
                  <a:moveTo>
                    <a:pt x="23" y="66"/>
                  </a:moveTo>
                  <a:cubicBezTo>
                    <a:pt x="15" y="66"/>
                    <a:pt x="9" y="72"/>
                    <a:pt x="9" y="80"/>
                  </a:cubicBezTo>
                  <a:cubicBezTo>
                    <a:pt x="9" y="87"/>
                    <a:pt x="15" y="93"/>
                    <a:pt x="23" y="93"/>
                  </a:cubicBezTo>
                  <a:cubicBezTo>
                    <a:pt x="31" y="93"/>
                    <a:pt x="37" y="87"/>
                    <a:pt x="37" y="80"/>
                  </a:cubicBezTo>
                  <a:cubicBezTo>
                    <a:pt x="37" y="72"/>
                    <a:pt x="31" y="66"/>
                    <a:pt x="23" y="66"/>
                  </a:cubicBezTo>
                  <a:close/>
                  <a:moveTo>
                    <a:pt x="180" y="41"/>
                  </a:moveTo>
                  <a:cubicBezTo>
                    <a:pt x="169" y="41"/>
                    <a:pt x="160" y="50"/>
                    <a:pt x="160" y="61"/>
                  </a:cubicBezTo>
                  <a:cubicBezTo>
                    <a:pt x="160" y="73"/>
                    <a:pt x="169" y="82"/>
                    <a:pt x="180" y="82"/>
                  </a:cubicBezTo>
                  <a:cubicBezTo>
                    <a:pt x="191" y="82"/>
                    <a:pt x="201" y="73"/>
                    <a:pt x="201" y="61"/>
                  </a:cubicBezTo>
                  <a:cubicBezTo>
                    <a:pt x="201" y="50"/>
                    <a:pt x="191" y="41"/>
                    <a:pt x="180" y="41"/>
                  </a:cubicBezTo>
                  <a:close/>
                  <a:moveTo>
                    <a:pt x="244" y="166"/>
                  </a:moveTo>
                  <a:cubicBezTo>
                    <a:pt x="220" y="166"/>
                    <a:pt x="220" y="166"/>
                    <a:pt x="220" y="166"/>
                  </a:cubicBezTo>
                  <a:cubicBezTo>
                    <a:pt x="220" y="123"/>
                    <a:pt x="220" y="123"/>
                    <a:pt x="220" y="123"/>
                  </a:cubicBezTo>
                  <a:cubicBezTo>
                    <a:pt x="220" y="115"/>
                    <a:pt x="218" y="108"/>
                    <a:pt x="215" y="102"/>
                  </a:cubicBezTo>
                  <a:cubicBezTo>
                    <a:pt x="217" y="102"/>
                    <a:pt x="219" y="101"/>
                    <a:pt x="221" y="101"/>
                  </a:cubicBezTo>
                  <a:cubicBezTo>
                    <a:pt x="234" y="101"/>
                    <a:pt x="244" y="111"/>
                    <a:pt x="244" y="124"/>
                  </a:cubicBezTo>
                  <a:lnTo>
                    <a:pt x="244" y="166"/>
                  </a:lnTo>
                  <a:close/>
                  <a:moveTo>
                    <a:pt x="64" y="41"/>
                  </a:moveTo>
                  <a:cubicBezTo>
                    <a:pt x="53" y="41"/>
                    <a:pt x="43" y="50"/>
                    <a:pt x="43" y="61"/>
                  </a:cubicBezTo>
                  <a:cubicBezTo>
                    <a:pt x="43" y="73"/>
                    <a:pt x="53" y="82"/>
                    <a:pt x="64" y="82"/>
                  </a:cubicBezTo>
                  <a:cubicBezTo>
                    <a:pt x="75" y="82"/>
                    <a:pt x="84" y="73"/>
                    <a:pt x="84" y="61"/>
                  </a:cubicBezTo>
                  <a:cubicBezTo>
                    <a:pt x="84" y="50"/>
                    <a:pt x="75" y="41"/>
                    <a:pt x="64" y="41"/>
                  </a:cubicBezTo>
                  <a:close/>
                  <a:moveTo>
                    <a:pt x="23" y="101"/>
                  </a:moveTo>
                  <a:cubicBezTo>
                    <a:pt x="25" y="101"/>
                    <a:pt x="27" y="102"/>
                    <a:pt x="29" y="102"/>
                  </a:cubicBezTo>
                  <a:cubicBezTo>
                    <a:pt x="26" y="108"/>
                    <a:pt x="24" y="115"/>
                    <a:pt x="24" y="123"/>
                  </a:cubicBezTo>
                  <a:cubicBezTo>
                    <a:pt x="24" y="166"/>
                    <a:pt x="24" y="166"/>
                    <a:pt x="24" y="166"/>
                  </a:cubicBezTo>
                  <a:cubicBezTo>
                    <a:pt x="0" y="166"/>
                    <a:pt x="0" y="166"/>
                    <a:pt x="0" y="166"/>
                  </a:cubicBezTo>
                  <a:cubicBezTo>
                    <a:pt x="0" y="124"/>
                    <a:pt x="0" y="124"/>
                    <a:pt x="0" y="124"/>
                  </a:cubicBezTo>
                  <a:cubicBezTo>
                    <a:pt x="0" y="111"/>
                    <a:pt x="11" y="101"/>
                    <a:pt x="23" y="101"/>
                  </a:cubicBezTo>
                  <a:close/>
                  <a:moveTo>
                    <a:pt x="122" y="0"/>
                  </a:moveTo>
                  <a:cubicBezTo>
                    <a:pt x="105" y="0"/>
                    <a:pt x="92" y="13"/>
                    <a:pt x="92" y="30"/>
                  </a:cubicBezTo>
                  <a:cubicBezTo>
                    <a:pt x="92" y="47"/>
                    <a:pt x="105" y="60"/>
                    <a:pt x="122" y="60"/>
                  </a:cubicBezTo>
                  <a:cubicBezTo>
                    <a:pt x="139" y="60"/>
                    <a:pt x="152" y="47"/>
                    <a:pt x="152" y="30"/>
                  </a:cubicBezTo>
                  <a:cubicBezTo>
                    <a:pt x="152" y="13"/>
                    <a:pt x="139" y="0"/>
                    <a:pt x="122" y="0"/>
                  </a:cubicBezTo>
                  <a:close/>
                  <a:moveTo>
                    <a:pt x="213" y="182"/>
                  </a:moveTo>
                  <a:cubicBezTo>
                    <a:pt x="177" y="182"/>
                    <a:pt x="177" y="182"/>
                    <a:pt x="177" y="182"/>
                  </a:cubicBezTo>
                  <a:cubicBezTo>
                    <a:pt x="177" y="116"/>
                    <a:pt x="177" y="116"/>
                    <a:pt x="177" y="116"/>
                  </a:cubicBezTo>
                  <a:cubicBezTo>
                    <a:pt x="177" y="107"/>
                    <a:pt x="175" y="99"/>
                    <a:pt x="171" y="91"/>
                  </a:cubicBezTo>
                  <a:cubicBezTo>
                    <a:pt x="174" y="90"/>
                    <a:pt x="177" y="90"/>
                    <a:pt x="180" y="90"/>
                  </a:cubicBezTo>
                  <a:cubicBezTo>
                    <a:pt x="198" y="90"/>
                    <a:pt x="213" y="104"/>
                    <a:pt x="213" y="123"/>
                  </a:cubicBezTo>
                  <a:lnTo>
                    <a:pt x="213" y="182"/>
                  </a:lnTo>
                  <a:close/>
                  <a:moveTo>
                    <a:pt x="67" y="116"/>
                  </a:moveTo>
                  <a:cubicBezTo>
                    <a:pt x="67" y="182"/>
                    <a:pt x="67" y="182"/>
                    <a:pt x="67" y="182"/>
                  </a:cubicBezTo>
                  <a:cubicBezTo>
                    <a:pt x="31" y="182"/>
                    <a:pt x="31" y="182"/>
                    <a:pt x="31" y="182"/>
                  </a:cubicBezTo>
                  <a:cubicBezTo>
                    <a:pt x="31" y="123"/>
                    <a:pt x="31" y="123"/>
                    <a:pt x="31" y="123"/>
                  </a:cubicBezTo>
                  <a:cubicBezTo>
                    <a:pt x="31" y="104"/>
                    <a:pt x="46" y="90"/>
                    <a:pt x="64" y="90"/>
                  </a:cubicBezTo>
                  <a:cubicBezTo>
                    <a:pt x="67" y="90"/>
                    <a:pt x="70" y="90"/>
                    <a:pt x="73" y="91"/>
                  </a:cubicBezTo>
                  <a:cubicBezTo>
                    <a:pt x="69" y="99"/>
                    <a:pt x="67" y="107"/>
                    <a:pt x="67" y="116"/>
                  </a:cubicBezTo>
                  <a:close/>
                  <a:moveTo>
                    <a:pt x="74" y="200"/>
                  </a:moveTo>
                  <a:cubicBezTo>
                    <a:pt x="170" y="200"/>
                    <a:pt x="170" y="200"/>
                    <a:pt x="170" y="200"/>
                  </a:cubicBezTo>
                  <a:cubicBezTo>
                    <a:pt x="170" y="116"/>
                    <a:pt x="170" y="116"/>
                    <a:pt x="170" y="116"/>
                  </a:cubicBezTo>
                  <a:cubicBezTo>
                    <a:pt x="170" y="90"/>
                    <a:pt x="148" y="69"/>
                    <a:pt x="122" y="69"/>
                  </a:cubicBezTo>
                  <a:cubicBezTo>
                    <a:pt x="96" y="69"/>
                    <a:pt x="74" y="90"/>
                    <a:pt x="74" y="116"/>
                  </a:cubicBezTo>
                  <a:lnTo>
                    <a:pt x="74" y="20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
        <p:nvSpPr>
          <p:cNvPr id="31" name="文本框 30"/>
          <p:cNvSpPr txBox="1"/>
          <p:nvPr/>
        </p:nvSpPr>
        <p:spPr>
          <a:xfrm>
            <a:off x="1051560" y="4107963"/>
            <a:ext cx="1623059" cy="448019"/>
          </a:xfrm>
          <a:prstGeom prst="rect">
            <a:avLst/>
          </a:prstGeom>
          <a:noFill/>
        </p:spPr>
        <p:txBody>
          <a:bodyPr wrap="square" lIns="77925" tIns="38963" rIns="77925" bIns="38963" rtlCol="0">
            <a:spAutoFit/>
          </a:bodyPr>
          <a:lstStyle/>
          <a:p>
            <a:r>
              <a:rPr lang="zh-CN" altLang="en-US" sz="2400" dirty="0">
                <a:solidFill>
                  <a:srgbClr val="000000">
                    <a:lumMod val="75000"/>
                    <a:lumOff val="25000"/>
                  </a:srgbClr>
                </a:solidFill>
                <a:latin typeface="微软雅黑" pitchFamily="34" charset="-122"/>
                <a:ea typeface="微软雅黑" pitchFamily="34" charset="-122"/>
              </a:rPr>
              <a:t>法律法规</a:t>
            </a:r>
            <a:endParaRPr lang="zh-CN" altLang="en-US" sz="2000" dirty="0">
              <a:solidFill>
                <a:srgbClr val="000000">
                  <a:lumMod val="75000"/>
                  <a:lumOff val="25000"/>
                </a:srgbClr>
              </a:solidFill>
              <a:latin typeface="微软雅黑" pitchFamily="34" charset="-122"/>
              <a:ea typeface="微软雅黑" pitchFamily="34" charset="-122"/>
            </a:endParaRPr>
          </a:p>
        </p:txBody>
      </p:sp>
      <p:sp>
        <p:nvSpPr>
          <p:cNvPr id="32" name="文本框 31"/>
          <p:cNvSpPr txBox="1"/>
          <p:nvPr/>
        </p:nvSpPr>
        <p:spPr>
          <a:xfrm>
            <a:off x="785787" y="4762509"/>
            <a:ext cx="2198093" cy="509574"/>
          </a:xfrm>
          <a:prstGeom prst="rect">
            <a:avLst/>
          </a:prstGeom>
          <a:noFill/>
        </p:spPr>
        <p:txBody>
          <a:bodyPr wrap="square" lIns="77925" tIns="38963" rIns="77925" bIns="38963" rtlCol="0">
            <a:spAutoFit/>
          </a:bodyPr>
          <a:lstStyle/>
          <a:p>
            <a:pPr algn="ctr"/>
            <a:r>
              <a:rPr lang="en-US" altLang="zh-CN" sz="1400" dirty="0">
                <a:latin typeface="微软雅黑" pitchFamily="34" charset="-122"/>
                <a:ea typeface="微软雅黑" pitchFamily="34" charset="-122"/>
              </a:rPr>
              <a:t>《</a:t>
            </a:r>
            <a:r>
              <a:rPr lang="zh-CN" altLang="en-US" sz="1400" dirty="0">
                <a:latin typeface="微软雅黑" pitchFamily="34" charset="-122"/>
                <a:ea typeface="微软雅黑" pitchFamily="34" charset="-122"/>
              </a:rPr>
              <a:t>证券法</a:t>
            </a:r>
            <a:r>
              <a:rPr lang="en-US" altLang="zh-CN" sz="1400" dirty="0">
                <a:latin typeface="微软雅黑" pitchFamily="34" charset="-122"/>
                <a:ea typeface="微软雅黑" pitchFamily="34" charset="-122"/>
              </a:rPr>
              <a:t>》</a:t>
            </a:r>
          </a:p>
          <a:p>
            <a:pPr algn="ctr"/>
            <a:r>
              <a:rPr lang="en-US" altLang="zh-CN" sz="1400" dirty="0">
                <a:latin typeface="微软雅黑" pitchFamily="34" charset="-122"/>
                <a:ea typeface="微软雅黑" pitchFamily="34" charset="-122"/>
              </a:rPr>
              <a:t>《</a:t>
            </a:r>
            <a:r>
              <a:rPr lang="zh-CN" altLang="en-US" sz="1400" dirty="0">
                <a:latin typeface="微软雅黑" pitchFamily="34" charset="-122"/>
                <a:ea typeface="微软雅黑" pitchFamily="34" charset="-122"/>
              </a:rPr>
              <a:t>证券登记结算管理办法</a:t>
            </a:r>
            <a:r>
              <a:rPr lang="en-US" altLang="zh-CN" sz="1400" dirty="0">
                <a:latin typeface="微软雅黑" pitchFamily="34" charset="-122"/>
                <a:ea typeface="微软雅黑" pitchFamily="34" charset="-122"/>
              </a:rPr>
              <a:t>》</a:t>
            </a:r>
            <a:endParaRPr lang="zh-CN" altLang="en-US" sz="1400" dirty="0">
              <a:latin typeface="微软雅黑" pitchFamily="34" charset="-122"/>
              <a:ea typeface="微软雅黑" pitchFamily="34" charset="-122"/>
            </a:endParaRPr>
          </a:p>
        </p:txBody>
      </p:sp>
      <p:sp>
        <p:nvSpPr>
          <p:cNvPr id="35" name="文本框 34"/>
          <p:cNvSpPr txBox="1"/>
          <p:nvPr/>
        </p:nvSpPr>
        <p:spPr>
          <a:xfrm>
            <a:off x="3648802" y="4089491"/>
            <a:ext cx="1623059" cy="448019"/>
          </a:xfrm>
          <a:prstGeom prst="rect">
            <a:avLst/>
          </a:prstGeom>
          <a:noFill/>
        </p:spPr>
        <p:txBody>
          <a:bodyPr wrap="square" lIns="77925" tIns="38963" rIns="77925" bIns="38963" rtlCol="0">
            <a:spAutoFit/>
          </a:bodyPr>
          <a:lstStyle/>
          <a:p>
            <a:r>
              <a:rPr lang="zh-CN" altLang="en-US" sz="2400" dirty="0">
                <a:solidFill>
                  <a:srgbClr val="000000">
                    <a:lumMod val="75000"/>
                    <a:lumOff val="25000"/>
                  </a:srgbClr>
                </a:solidFill>
                <a:latin typeface="微软雅黑" pitchFamily="34" charset="-122"/>
                <a:ea typeface="微软雅黑" pitchFamily="34" charset="-122"/>
              </a:rPr>
              <a:t>业务规则</a:t>
            </a:r>
            <a:r>
              <a:rPr lang="en-US" altLang="zh-CN" sz="2400" dirty="0">
                <a:solidFill>
                  <a:srgbClr val="000000">
                    <a:lumMod val="75000"/>
                    <a:lumOff val="25000"/>
                  </a:srgbClr>
                </a:solidFill>
                <a:latin typeface="微软雅黑" pitchFamily="34" charset="-122"/>
                <a:ea typeface="微软雅黑" pitchFamily="34" charset="-122"/>
              </a:rPr>
              <a:t> </a:t>
            </a:r>
            <a:endParaRPr lang="zh-CN" altLang="en-US" sz="2000" dirty="0">
              <a:solidFill>
                <a:srgbClr val="000000">
                  <a:lumMod val="75000"/>
                  <a:lumOff val="25000"/>
                </a:srgbClr>
              </a:solidFill>
              <a:latin typeface="微软雅黑" pitchFamily="34" charset="-122"/>
              <a:ea typeface="微软雅黑" pitchFamily="34" charset="-122"/>
            </a:endParaRPr>
          </a:p>
        </p:txBody>
      </p:sp>
      <p:sp>
        <p:nvSpPr>
          <p:cNvPr id="36" name="文本框 35"/>
          <p:cNvSpPr txBox="1"/>
          <p:nvPr/>
        </p:nvSpPr>
        <p:spPr>
          <a:xfrm>
            <a:off x="3582859" y="4748755"/>
            <a:ext cx="1846397" cy="355686"/>
          </a:xfrm>
          <a:prstGeom prst="rect">
            <a:avLst/>
          </a:prstGeom>
          <a:noFill/>
        </p:spPr>
        <p:txBody>
          <a:bodyPr wrap="square" lIns="77925" tIns="38963" rIns="77925" bIns="38963" rtlCol="0">
            <a:spAutoFit/>
          </a:bodyPr>
          <a:lstStyle/>
          <a:p>
            <a:pPr algn="ct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证券登记规则</a:t>
            </a:r>
            <a:r>
              <a:rPr lang="en-US" altLang="zh-CN" dirty="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sp>
        <p:nvSpPr>
          <p:cNvPr id="38" name="文本框 37"/>
          <p:cNvSpPr txBox="1"/>
          <p:nvPr/>
        </p:nvSpPr>
        <p:spPr>
          <a:xfrm>
            <a:off x="6439779" y="4084487"/>
            <a:ext cx="1956902" cy="448019"/>
          </a:xfrm>
          <a:prstGeom prst="rect">
            <a:avLst/>
          </a:prstGeom>
          <a:noFill/>
        </p:spPr>
        <p:txBody>
          <a:bodyPr wrap="square" lIns="77925" tIns="38963" rIns="77925" bIns="38963" rtlCol="0">
            <a:spAutoFit/>
          </a:bodyPr>
          <a:lstStyle/>
          <a:p>
            <a:r>
              <a:rPr lang="zh-CN" altLang="en-US" sz="2400" dirty="0">
                <a:solidFill>
                  <a:srgbClr val="000000">
                    <a:lumMod val="75000"/>
                    <a:lumOff val="25000"/>
                  </a:srgbClr>
                </a:solidFill>
                <a:latin typeface="微软雅黑" pitchFamily="34" charset="-122"/>
                <a:ea typeface="微软雅黑" pitchFamily="34" charset="-122"/>
              </a:rPr>
              <a:t>业务指南</a:t>
            </a:r>
            <a:r>
              <a:rPr lang="en-US" altLang="zh-CN" sz="2400" dirty="0">
                <a:solidFill>
                  <a:srgbClr val="000000">
                    <a:lumMod val="75000"/>
                    <a:lumOff val="25000"/>
                  </a:srgbClr>
                </a:solidFill>
                <a:latin typeface="微软雅黑" pitchFamily="34" charset="-122"/>
                <a:ea typeface="微软雅黑" pitchFamily="34" charset="-122"/>
              </a:rPr>
              <a:t> </a:t>
            </a:r>
            <a:endParaRPr lang="zh-CN" altLang="en-US" sz="2000" dirty="0">
              <a:solidFill>
                <a:srgbClr val="000000">
                  <a:lumMod val="75000"/>
                  <a:lumOff val="25000"/>
                </a:srgbClr>
              </a:solidFill>
              <a:latin typeface="微软雅黑" pitchFamily="34" charset="-122"/>
              <a:ea typeface="微软雅黑" pitchFamily="34" charset="-122"/>
            </a:endParaRPr>
          </a:p>
        </p:txBody>
      </p:sp>
      <p:sp>
        <p:nvSpPr>
          <p:cNvPr id="39" name="文本框 38"/>
          <p:cNvSpPr txBox="1"/>
          <p:nvPr/>
        </p:nvSpPr>
        <p:spPr>
          <a:xfrm>
            <a:off x="6000760" y="4721316"/>
            <a:ext cx="2786082" cy="725018"/>
          </a:xfrm>
          <a:prstGeom prst="rect">
            <a:avLst/>
          </a:prstGeom>
          <a:noFill/>
        </p:spPr>
        <p:txBody>
          <a:bodyPr wrap="square" lIns="77925" tIns="38963" rIns="77925" bIns="38963" rtlCol="0">
            <a:spAutoFit/>
          </a:bodyPr>
          <a:lstStyle/>
          <a:p>
            <a:r>
              <a:rPr lang="en-US" altLang="zh-CN" sz="1400" dirty="0">
                <a:latin typeface="微软雅黑" pitchFamily="34" charset="-122"/>
                <a:ea typeface="微软雅黑" pitchFamily="34" charset="-122"/>
              </a:rPr>
              <a:t>《</a:t>
            </a:r>
            <a:r>
              <a:rPr lang="zh-CN" altLang="en-US" sz="1400" dirty="0">
                <a:latin typeface="微软雅黑" pitchFamily="34" charset="-122"/>
                <a:ea typeface="微软雅黑" pitchFamily="34" charset="-122"/>
              </a:rPr>
              <a:t>证券持有人名册服务业务指引</a:t>
            </a:r>
            <a:r>
              <a:rPr lang="en-US" altLang="zh-CN" sz="1400" dirty="0">
                <a:latin typeface="微软雅黑" pitchFamily="34" charset="-122"/>
                <a:ea typeface="微软雅黑" pitchFamily="34" charset="-122"/>
              </a:rPr>
              <a:t>》</a:t>
            </a:r>
          </a:p>
          <a:p>
            <a:r>
              <a:rPr lang="en-US" altLang="zh-CN" sz="1400" dirty="0">
                <a:latin typeface="微软雅黑" pitchFamily="34" charset="-122"/>
                <a:ea typeface="微软雅黑" pitchFamily="34" charset="-122"/>
              </a:rPr>
              <a:t>《</a:t>
            </a:r>
            <a:r>
              <a:rPr lang="zh-CN" altLang="en-US" sz="1400" dirty="0">
                <a:latin typeface="微软雅黑" pitchFamily="34" charset="-122"/>
                <a:ea typeface="微软雅黑" pitchFamily="34" charset="-122"/>
              </a:rPr>
              <a:t>中国结算北京分公司发行人业务指南</a:t>
            </a:r>
            <a:r>
              <a:rPr lang="en-US" altLang="zh-CN" sz="1400" dirty="0">
                <a:latin typeface="微软雅黑" pitchFamily="34" charset="-122"/>
                <a:ea typeface="微软雅黑" pitchFamily="34" charset="-122"/>
              </a:rPr>
              <a:t>》</a:t>
            </a:r>
          </a:p>
        </p:txBody>
      </p:sp>
      <p:sp>
        <p:nvSpPr>
          <p:cNvPr id="34" name="Rectangle 32"/>
          <p:cNvSpPr>
            <a:spLocks noChangeArrowheads="1"/>
          </p:cNvSpPr>
          <p:nvPr/>
        </p:nvSpPr>
        <p:spPr bwMode="auto">
          <a:xfrm>
            <a:off x="500034" y="109518"/>
            <a:ext cx="8432800" cy="533400"/>
          </a:xfrm>
          <a:prstGeom prst="rect">
            <a:avLst/>
          </a:prstGeom>
          <a:noFill/>
          <a:ln w="9525">
            <a:noFill/>
            <a:miter lim="800000"/>
            <a:headEnd/>
            <a:tailEnd/>
          </a:ln>
        </p:spPr>
        <p:txBody>
          <a:bodyPr lIns="107275" tIns="53637" rIns="107275" bIns="53637" anchor="b"/>
          <a:lstStyle/>
          <a:p>
            <a:pPr algn="ctr"/>
            <a:r>
              <a:rPr lang="en-US" altLang="zh-CN" sz="2700" b="1" dirty="0">
                <a:solidFill>
                  <a:srgbClr val="FFFFFF"/>
                </a:solidFill>
                <a:latin typeface="微软雅黑" pitchFamily="34" charset="-122"/>
                <a:ea typeface="微软雅黑" pitchFamily="34" charset="-122"/>
              </a:rPr>
              <a:t/>
            </a:r>
            <a:br>
              <a:rPr lang="en-US" altLang="zh-CN" sz="2700" b="1" dirty="0">
                <a:solidFill>
                  <a:srgbClr val="FFFFFF"/>
                </a:solidFill>
                <a:latin typeface="微软雅黑" pitchFamily="34" charset="-122"/>
                <a:ea typeface="微软雅黑" pitchFamily="34" charset="-122"/>
              </a:rPr>
            </a:br>
            <a:r>
              <a:rPr lang="zh-CN" altLang="en-US" sz="2700" b="1" dirty="0">
                <a:solidFill>
                  <a:srgbClr val="FFFFFF"/>
                </a:solidFill>
                <a:latin typeface="微软雅黑" pitchFamily="34" charset="-122"/>
                <a:ea typeface="微软雅黑" pitchFamily="34" charset="-122"/>
              </a:rPr>
              <a:t>名册服务适用的规则</a:t>
            </a:r>
          </a:p>
        </p:txBody>
      </p:sp>
      <p:pic>
        <p:nvPicPr>
          <p:cNvPr id="37" name="Picture 2" descr="http://www.indexedu.net/data/uploads/2013-01/20130105164143.jpg"/>
          <p:cNvPicPr>
            <a:picLocks noChangeAspect="1" noChangeArrowheads="1"/>
          </p:cNvPicPr>
          <p:nvPr/>
        </p:nvPicPr>
        <p:blipFill>
          <a:blip r:embed="rId2"/>
          <a:srcRect/>
          <a:stretch>
            <a:fillRect/>
          </a:stretch>
        </p:blipFill>
        <p:spPr bwMode="auto">
          <a:xfrm>
            <a:off x="60448" y="833213"/>
            <a:ext cx="1868346" cy="1452779"/>
          </a:xfrm>
          <a:prstGeom prst="rect">
            <a:avLst/>
          </a:prstGeom>
          <a:ln>
            <a:noFill/>
          </a:ln>
          <a:effectLst>
            <a:softEdge rad="112500"/>
          </a:effectLst>
        </p:spPr>
      </p:pic>
      <p:sp>
        <p:nvSpPr>
          <p:cNvPr id="40" name="页脚占位符 5"/>
          <p:cNvSpPr>
            <a:spLocks noGrp="1"/>
          </p:cNvSpPr>
          <p:nvPr>
            <p:ph type="ftr" sz="quarter" idx="11"/>
          </p:nvPr>
        </p:nvSpPr>
        <p:spPr>
          <a:xfrm>
            <a:off x="3124200" y="6245228"/>
            <a:ext cx="2895600" cy="476251"/>
          </a:xfrm>
        </p:spPr>
        <p:txBody>
          <a:bodyPr/>
          <a:lstStyle/>
          <a:p>
            <a:pPr>
              <a:defRPr/>
            </a:pPr>
            <a:r>
              <a:rPr lang="en-US" altLang="zh-CN" dirty="0"/>
              <a:t>10</a:t>
            </a:r>
          </a:p>
        </p:txBody>
      </p:sp>
    </p:spTree>
    <p:extLst>
      <p:ext uri="{BB962C8B-B14F-4D97-AF65-F5344CB8AC3E}">
        <p14:creationId xmlns:p14="http://schemas.microsoft.com/office/powerpoint/2010/main" xmlns="" val="4094039494"/>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ox(in)">
                                      <p:cBhvr>
                                        <p:cTn id="7" dur="500"/>
                                        <p:tgtEl>
                                          <p:spTgt spid="31"/>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500" fill="hold"/>
                                        <p:tgtEl>
                                          <p:spTgt spid="32"/>
                                        </p:tgtEl>
                                        <p:attrNameLst>
                                          <p:attrName>ppt_x</p:attrName>
                                        </p:attrNameLst>
                                      </p:cBhvr>
                                      <p:tavLst>
                                        <p:tav tm="0">
                                          <p:val>
                                            <p:strVal val="#ppt_x"/>
                                          </p:val>
                                        </p:tav>
                                        <p:tav tm="100000">
                                          <p:val>
                                            <p:strVal val="#ppt_x"/>
                                          </p:val>
                                        </p:tav>
                                      </p:tavLst>
                                    </p:anim>
                                    <p:anim calcmode="lin" valueType="num">
                                      <p:cBhvr additive="base">
                                        <p:cTn id="12"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box(in)">
                                      <p:cBhvr>
                                        <p:cTn id="17" dur="500"/>
                                        <p:tgtEl>
                                          <p:spTgt spid="35"/>
                                        </p:tgtEl>
                                      </p:cBhvr>
                                    </p:animEffect>
                                  </p:childTnLst>
                                </p:cTn>
                              </p:par>
                            </p:childTnLst>
                          </p:cTn>
                        </p:par>
                        <p:par>
                          <p:cTn id="18" fill="hold">
                            <p:stCondLst>
                              <p:cond delay="500"/>
                            </p:stCondLst>
                            <p:childTnLst>
                              <p:par>
                                <p:cTn id="19" presetID="2" presetClass="entr" presetSubtype="4" fill="hold" grpId="0" nodeType="after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additive="base">
                                        <p:cTn id="21" dur="500" fill="hold"/>
                                        <p:tgtEl>
                                          <p:spTgt spid="36"/>
                                        </p:tgtEl>
                                        <p:attrNameLst>
                                          <p:attrName>ppt_x</p:attrName>
                                        </p:attrNameLst>
                                      </p:cBhvr>
                                      <p:tavLst>
                                        <p:tav tm="0">
                                          <p:val>
                                            <p:strVal val="#ppt_x"/>
                                          </p:val>
                                        </p:tav>
                                        <p:tav tm="100000">
                                          <p:val>
                                            <p:strVal val="#ppt_x"/>
                                          </p:val>
                                        </p:tav>
                                      </p:tavLst>
                                    </p:anim>
                                    <p:anim calcmode="lin" valueType="num">
                                      <p:cBhvr additive="base">
                                        <p:cTn id="22"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box(in)">
                                      <p:cBhvr>
                                        <p:cTn id="27" dur="500"/>
                                        <p:tgtEl>
                                          <p:spTgt spid="38"/>
                                        </p:tgtEl>
                                      </p:cBhvr>
                                    </p:animEffect>
                                  </p:childTnLst>
                                </p:cTn>
                              </p:par>
                            </p:childTnLst>
                          </p:cTn>
                        </p:par>
                        <p:par>
                          <p:cTn id="28" fill="hold">
                            <p:stCondLst>
                              <p:cond delay="500"/>
                            </p:stCondLst>
                            <p:childTnLst>
                              <p:par>
                                <p:cTn id="29" presetID="2" presetClass="entr" presetSubtype="4" fill="hold" grpId="0" nodeType="after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additive="base">
                                        <p:cTn id="31" dur="500" fill="hold"/>
                                        <p:tgtEl>
                                          <p:spTgt spid="39"/>
                                        </p:tgtEl>
                                        <p:attrNameLst>
                                          <p:attrName>ppt_x</p:attrName>
                                        </p:attrNameLst>
                                      </p:cBhvr>
                                      <p:tavLst>
                                        <p:tav tm="0">
                                          <p:val>
                                            <p:strVal val="#ppt_x"/>
                                          </p:val>
                                        </p:tav>
                                        <p:tav tm="100000">
                                          <p:val>
                                            <p:strVal val="#ppt_x"/>
                                          </p:val>
                                        </p:tav>
                                      </p:tavLst>
                                    </p:anim>
                                    <p:anim calcmode="lin" valueType="num">
                                      <p:cBhvr additive="base">
                                        <p:cTn id="32"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5" grpId="0"/>
      <p:bldP spid="36" grpId="0"/>
      <p:bldP spid="38" grpId="0"/>
      <p:bldP spid="3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755576" y="2348880"/>
            <a:ext cx="7632848" cy="3960440"/>
            <a:chOff x="1547664" y="1556792"/>
            <a:chExt cx="6408712" cy="3528392"/>
          </a:xfrm>
        </p:grpSpPr>
        <p:sp>
          <p:nvSpPr>
            <p:cNvPr id="23" name="矩形 4"/>
            <p:cNvSpPr/>
            <p:nvPr/>
          </p:nvSpPr>
          <p:spPr>
            <a:xfrm>
              <a:off x="1698812" y="2348880"/>
              <a:ext cx="6120680" cy="2736304"/>
            </a:xfrm>
            <a:custGeom>
              <a:avLst/>
              <a:gdLst>
                <a:gd name="connsiteX0" fmla="*/ 0 w 6120680"/>
                <a:gd name="connsiteY0" fmla="*/ 0 h 2736304"/>
                <a:gd name="connsiteX1" fmla="*/ 6120680 w 6120680"/>
                <a:gd name="connsiteY1" fmla="*/ 0 h 2736304"/>
                <a:gd name="connsiteX2" fmla="*/ 6120680 w 6120680"/>
                <a:gd name="connsiteY2" fmla="*/ 2736304 h 2736304"/>
                <a:gd name="connsiteX3" fmla="*/ 0 w 6120680"/>
                <a:gd name="connsiteY3" fmla="*/ 2736304 h 2736304"/>
                <a:gd name="connsiteX4" fmla="*/ 0 w 6120680"/>
                <a:gd name="connsiteY4" fmla="*/ 0 h 2736304"/>
                <a:gd name="connsiteX0" fmla="*/ 0 w 6120680"/>
                <a:gd name="connsiteY0" fmla="*/ 0 h 2736304"/>
                <a:gd name="connsiteX1" fmla="*/ 6120680 w 6120680"/>
                <a:gd name="connsiteY1" fmla="*/ 0 h 2736304"/>
                <a:gd name="connsiteX2" fmla="*/ 6120680 w 6120680"/>
                <a:gd name="connsiteY2" fmla="*/ 2736304 h 2736304"/>
                <a:gd name="connsiteX3" fmla="*/ 3137883 w 6120680"/>
                <a:gd name="connsiteY3" fmla="*/ 2729535 h 2736304"/>
                <a:gd name="connsiteX4" fmla="*/ 0 w 6120680"/>
                <a:gd name="connsiteY4" fmla="*/ 2736304 h 2736304"/>
                <a:gd name="connsiteX5" fmla="*/ 0 w 6120680"/>
                <a:gd name="connsiteY5" fmla="*/ 0 h 2736304"/>
                <a:gd name="connsiteX0" fmla="*/ 0 w 6120680"/>
                <a:gd name="connsiteY0" fmla="*/ 0 h 2736304"/>
                <a:gd name="connsiteX1" fmla="*/ 6120680 w 6120680"/>
                <a:gd name="connsiteY1" fmla="*/ 0 h 2736304"/>
                <a:gd name="connsiteX2" fmla="*/ 6120680 w 6120680"/>
                <a:gd name="connsiteY2" fmla="*/ 2736304 h 2736304"/>
                <a:gd name="connsiteX3" fmla="*/ 3149915 w 6120680"/>
                <a:gd name="connsiteY3" fmla="*/ 2152019 h 2736304"/>
                <a:gd name="connsiteX4" fmla="*/ 0 w 6120680"/>
                <a:gd name="connsiteY4" fmla="*/ 2736304 h 2736304"/>
                <a:gd name="connsiteX5" fmla="*/ 0 w 6120680"/>
                <a:gd name="connsiteY5" fmla="*/ 0 h 2736304"/>
                <a:gd name="connsiteX0" fmla="*/ 0 w 6120680"/>
                <a:gd name="connsiteY0" fmla="*/ 0 h 2736304"/>
                <a:gd name="connsiteX1" fmla="*/ 6120680 w 6120680"/>
                <a:gd name="connsiteY1" fmla="*/ 0 h 2736304"/>
                <a:gd name="connsiteX2" fmla="*/ 6120680 w 6120680"/>
                <a:gd name="connsiteY2" fmla="*/ 2736304 h 2736304"/>
                <a:gd name="connsiteX3" fmla="*/ 3125852 w 6120680"/>
                <a:gd name="connsiteY3" fmla="*/ 2236240 h 2736304"/>
                <a:gd name="connsiteX4" fmla="*/ 0 w 6120680"/>
                <a:gd name="connsiteY4" fmla="*/ 2736304 h 2736304"/>
                <a:gd name="connsiteX5" fmla="*/ 0 w 6120680"/>
                <a:gd name="connsiteY5" fmla="*/ 0 h 2736304"/>
                <a:gd name="connsiteX0" fmla="*/ 0 w 6120680"/>
                <a:gd name="connsiteY0" fmla="*/ 0 h 2736304"/>
                <a:gd name="connsiteX1" fmla="*/ 6120680 w 6120680"/>
                <a:gd name="connsiteY1" fmla="*/ 0 h 2736304"/>
                <a:gd name="connsiteX2" fmla="*/ 6120680 w 6120680"/>
                <a:gd name="connsiteY2" fmla="*/ 2736304 h 2736304"/>
                <a:gd name="connsiteX3" fmla="*/ 3125852 w 6120680"/>
                <a:gd name="connsiteY3" fmla="*/ 2320461 h 2736304"/>
                <a:gd name="connsiteX4" fmla="*/ 0 w 6120680"/>
                <a:gd name="connsiteY4" fmla="*/ 2736304 h 2736304"/>
                <a:gd name="connsiteX5" fmla="*/ 0 w 6120680"/>
                <a:gd name="connsiteY5" fmla="*/ 0 h 2736304"/>
                <a:gd name="connsiteX0" fmla="*/ 0 w 6120680"/>
                <a:gd name="connsiteY0" fmla="*/ 0 h 2736304"/>
                <a:gd name="connsiteX1" fmla="*/ 6120680 w 6120680"/>
                <a:gd name="connsiteY1" fmla="*/ 0 h 2736304"/>
                <a:gd name="connsiteX2" fmla="*/ 6120680 w 6120680"/>
                <a:gd name="connsiteY2" fmla="*/ 2736304 h 2736304"/>
                <a:gd name="connsiteX3" fmla="*/ 2957410 w 6120680"/>
                <a:gd name="connsiteY3" fmla="*/ 2320461 h 2736304"/>
                <a:gd name="connsiteX4" fmla="*/ 0 w 6120680"/>
                <a:gd name="connsiteY4" fmla="*/ 2736304 h 2736304"/>
                <a:gd name="connsiteX5" fmla="*/ 0 w 6120680"/>
                <a:gd name="connsiteY5" fmla="*/ 0 h 2736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20680" h="2736304">
                  <a:moveTo>
                    <a:pt x="0" y="0"/>
                  </a:moveTo>
                  <a:lnTo>
                    <a:pt x="6120680" y="0"/>
                  </a:lnTo>
                  <a:lnTo>
                    <a:pt x="6120680" y="2736304"/>
                  </a:lnTo>
                  <a:lnTo>
                    <a:pt x="2957410" y="2320461"/>
                  </a:lnTo>
                  <a:lnTo>
                    <a:pt x="0" y="2736304"/>
                  </a:lnTo>
                  <a:lnTo>
                    <a:pt x="0" y="0"/>
                  </a:lnTo>
                  <a:close/>
                </a:path>
              </a:pathLst>
            </a:custGeom>
            <a:solidFill>
              <a:sysClr val="windowText" lastClr="000000">
                <a:lumMod val="50000"/>
                <a:lumOff val="50000"/>
              </a:sysClr>
            </a:solidFill>
            <a:ln w="25400" cap="flat" cmpd="sng" algn="ctr">
              <a:noFill/>
              <a:prstDash val="solid"/>
            </a:ln>
            <a:effectLst>
              <a:softEdge rad="3175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4" name="矩形 23"/>
            <p:cNvSpPr/>
            <p:nvPr/>
          </p:nvSpPr>
          <p:spPr>
            <a:xfrm>
              <a:off x="1547664" y="1556792"/>
              <a:ext cx="6408712" cy="3024336"/>
            </a:xfrm>
            <a:prstGeom prst="rect">
              <a:avLst/>
            </a:prstGeom>
            <a:solidFill>
              <a:sysClr val="window" lastClr="FFFFFF">
                <a:lumMod val="9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5" name="矩形 24"/>
            <p:cNvSpPr/>
            <p:nvPr/>
          </p:nvSpPr>
          <p:spPr>
            <a:xfrm>
              <a:off x="1674748" y="1664712"/>
              <a:ext cx="6144744" cy="2808000"/>
            </a:xfrm>
            <a:prstGeom prst="rect">
              <a:avLst/>
            </a:prstGeom>
            <a:solidFill>
              <a:sysClr val="windowText" lastClr="000000">
                <a:lumMod val="50000"/>
                <a:lumOff val="50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cxnSp>
        <p:nvCxnSpPr>
          <p:cNvPr id="26" name="直接连接符 25"/>
          <p:cNvCxnSpPr/>
          <p:nvPr/>
        </p:nvCxnSpPr>
        <p:spPr>
          <a:xfrm>
            <a:off x="2178876" y="792088"/>
            <a:ext cx="0" cy="908720"/>
          </a:xfrm>
          <a:prstGeom prst="line">
            <a:avLst/>
          </a:prstGeom>
          <a:noFill/>
          <a:ln w="28575" cap="flat" cmpd="sng" algn="ctr">
            <a:solidFill>
              <a:sysClr val="windowText" lastClr="000000">
                <a:lumMod val="75000"/>
                <a:lumOff val="25000"/>
              </a:sysClr>
            </a:solidFill>
            <a:prstDash val="sysDot"/>
          </a:ln>
          <a:effectLst/>
        </p:spPr>
      </p:cxnSp>
      <p:sp>
        <p:nvSpPr>
          <p:cNvPr id="27" name="泪滴形 7"/>
          <p:cNvSpPr/>
          <p:nvPr/>
        </p:nvSpPr>
        <p:spPr>
          <a:xfrm rot="18998822">
            <a:off x="1467004" y="2037275"/>
            <a:ext cx="1350868" cy="1350868"/>
          </a:xfrm>
          <a:custGeom>
            <a:avLst/>
            <a:gdLst>
              <a:gd name="connsiteX0" fmla="*/ 0 w 1944216"/>
              <a:gd name="connsiteY0" fmla="*/ 972108 h 1944216"/>
              <a:gd name="connsiteX1" fmla="*/ 972108 w 1944216"/>
              <a:gd name="connsiteY1" fmla="*/ 0 h 1944216"/>
              <a:gd name="connsiteX2" fmla="*/ 2146521 w 1944216"/>
              <a:gd name="connsiteY2" fmla="*/ -202305 h 1944216"/>
              <a:gd name="connsiteX3" fmla="*/ 1944216 w 1944216"/>
              <a:gd name="connsiteY3" fmla="*/ 972108 h 1944216"/>
              <a:gd name="connsiteX4" fmla="*/ 972108 w 1944216"/>
              <a:gd name="connsiteY4" fmla="*/ 1944216 h 1944216"/>
              <a:gd name="connsiteX5" fmla="*/ 0 w 1944216"/>
              <a:gd name="connsiteY5" fmla="*/ 972108 h 1944216"/>
              <a:gd name="connsiteX0" fmla="*/ 0 w 2146521"/>
              <a:gd name="connsiteY0" fmla="*/ 1174413 h 2146521"/>
              <a:gd name="connsiteX1" fmla="*/ 972108 w 2146521"/>
              <a:gd name="connsiteY1" fmla="*/ 202305 h 2146521"/>
              <a:gd name="connsiteX2" fmla="*/ 2146521 w 2146521"/>
              <a:gd name="connsiteY2" fmla="*/ 0 h 2146521"/>
              <a:gd name="connsiteX3" fmla="*/ 1944216 w 2146521"/>
              <a:gd name="connsiteY3" fmla="*/ 1174413 h 2146521"/>
              <a:gd name="connsiteX4" fmla="*/ 972108 w 2146521"/>
              <a:gd name="connsiteY4" fmla="*/ 2146521 h 2146521"/>
              <a:gd name="connsiteX5" fmla="*/ 0 w 2146521"/>
              <a:gd name="connsiteY5" fmla="*/ 1174413 h 2146521"/>
              <a:gd name="connsiteX0" fmla="*/ 0 w 2146521"/>
              <a:gd name="connsiteY0" fmla="*/ 1174413 h 2146521"/>
              <a:gd name="connsiteX1" fmla="*/ 972108 w 2146521"/>
              <a:gd name="connsiteY1" fmla="*/ 202305 h 2146521"/>
              <a:gd name="connsiteX2" fmla="*/ 2146521 w 2146521"/>
              <a:gd name="connsiteY2" fmla="*/ 0 h 2146521"/>
              <a:gd name="connsiteX3" fmla="*/ 1944216 w 2146521"/>
              <a:gd name="connsiteY3" fmla="*/ 1174413 h 2146521"/>
              <a:gd name="connsiteX4" fmla="*/ 972108 w 2146521"/>
              <a:gd name="connsiteY4" fmla="*/ 2146521 h 2146521"/>
              <a:gd name="connsiteX5" fmla="*/ 0 w 2146521"/>
              <a:gd name="connsiteY5" fmla="*/ 1174413 h 2146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46521" h="2146521">
                <a:moveTo>
                  <a:pt x="0" y="1174413"/>
                </a:moveTo>
                <a:cubicBezTo>
                  <a:pt x="0" y="637533"/>
                  <a:pt x="441728" y="285594"/>
                  <a:pt x="972108" y="202305"/>
                </a:cubicBezTo>
                <a:cubicBezTo>
                  <a:pt x="1452515" y="126864"/>
                  <a:pt x="1755050" y="134870"/>
                  <a:pt x="2146521" y="0"/>
                </a:cubicBezTo>
                <a:cubicBezTo>
                  <a:pt x="2011651" y="391471"/>
                  <a:pt x="2032628" y="689294"/>
                  <a:pt x="1944216" y="1174413"/>
                </a:cubicBezTo>
                <a:cubicBezTo>
                  <a:pt x="1944216" y="1711293"/>
                  <a:pt x="1508988" y="2146521"/>
                  <a:pt x="972108" y="2146521"/>
                </a:cubicBezTo>
                <a:cubicBezTo>
                  <a:pt x="435228" y="2146521"/>
                  <a:pt x="0" y="1711293"/>
                  <a:pt x="0" y="1174413"/>
                </a:cubicBezTo>
                <a:close/>
              </a:path>
            </a:pathLst>
          </a:custGeom>
          <a:solidFill>
            <a:srgbClr val="4C3024"/>
          </a:solidFill>
          <a:ln w="5715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cxnSp>
        <p:nvCxnSpPr>
          <p:cNvPr id="28" name="直接连接符 27"/>
          <p:cNvCxnSpPr/>
          <p:nvPr/>
        </p:nvCxnSpPr>
        <p:spPr>
          <a:xfrm>
            <a:off x="4521365" y="792089"/>
            <a:ext cx="0" cy="1851804"/>
          </a:xfrm>
          <a:prstGeom prst="line">
            <a:avLst/>
          </a:prstGeom>
          <a:noFill/>
          <a:ln w="28575" cap="flat" cmpd="sng" algn="ctr">
            <a:solidFill>
              <a:srgbClr val="D38951"/>
            </a:solidFill>
            <a:prstDash val="sysDot"/>
          </a:ln>
          <a:effectLst/>
        </p:spPr>
      </p:cxnSp>
      <p:sp>
        <p:nvSpPr>
          <p:cNvPr id="29" name="泪滴形 7"/>
          <p:cNvSpPr/>
          <p:nvPr/>
        </p:nvSpPr>
        <p:spPr>
          <a:xfrm rot="18998822">
            <a:off x="3809491" y="2923273"/>
            <a:ext cx="1350868" cy="1350868"/>
          </a:xfrm>
          <a:custGeom>
            <a:avLst/>
            <a:gdLst>
              <a:gd name="connsiteX0" fmla="*/ 0 w 1944216"/>
              <a:gd name="connsiteY0" fmla="*/ 972108 h 1944216"/>
              <a:gd name="connsiteX1" fmla="*/ 972108 w 1944216"/>
              <a:gd name="connsiteY1" fmla="*/ 0 h 1944216"/>
              <a:gd name="connsiteX2" fmla="*/ 2146521 w 1944216"/>
              <a:gd name="connsiteY2" fmla="*/ -202305 h 1944216"/>
              <a:gd name="connsiteX3" fmla="*/ 1944216 w 1944216"/>
              <a:gd name="connsiteY3" fmla="*/ 972108 h 1944216"/>
              <a:gd name="connsiteX4" fmla="*/ 972108 w 1944216"/>
              <a:gd name="connsiteY4" fmla="*/ 1944216 h 1944216"/>
              <a:gd name="connsiteX5" fmla="*/ 0 w 1944216"/>
              <a:gd name="connsiteY5" fmla="*/ 972108 h 1944216"/>
              <a:gd name="connsiteX0" fmla="*/ 0 w 2146521"/>
              <a:gd name="connsiteY0" fmla="*/ 1174413 h 2146521"/>
              <a:gd name="connsiteX1" fmla="*/ 972108 w 2146521"/>
              <a:gd name="connsiteY1" fmla="*/ 202305 h 2146521"/>
              <a:gd name="connsiteX2" fmla="*/ 2146521 w 2146521"/>
              <a:gd name="connsiteY2" fmla="*/ 0 h 2146521"/>
              <a:gd name="connsiteX3" fmla="*/ 1944216 w 2146521"/>
              <a:gd name="connsiteY3" fmla="*/ 1174413 h 2146521"/>
              <a:gd name="connsiteX4" fmla="*/ 972108 w 2146521"/>
              <a:gd name="connsiteY4" fmla="*/ 2146521 h 2146521"/>
              <a:gd name="connsiteX5" fmla="*/ 0 w 2146521"/>
              <a:gd name="connsiteY5" fmla="*/ 1174413 h 2146521"/>
              <a:gd name="connsiteX0" fmla="*/ 0 w 2146521"/>
              <a:gd name="connsiteY0" fmla="*/ 1174413 h 2146521"/>
              <a:gd name="connsiteX1" fmla="*/ 972108 w 2146521"/>
              <a:gd name="connsiteY1" fmla="*/ 202305 h 2146521"/>
              <a:gd name="connsiteX2" fmla="*/ 2146521 w 2146521"/>
              <a:gd name="connsiteY2" fmla="*/ 0 h 2146521"/>
              <a:gd name="connsiteX3" fmla="*/ 1944216 w 2146521"/>
              <a:gd name="connsiteY3" fmla="*/ 1174413 h 2146521"/>
              <a:gd name="connsiteX4" fmla="*/ 972108 w 2146521"/>
              <a:gd name="connsiteY4" fmla="*/ 2146521 h 2146521"/>
              <a:gd name="connsiteX5" fmla="*/ 0 w 2146521"/>
              <a:gd name="connsiteY5" fmla="*/ 1174413 h 2146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46521" h="2146521">
                <a:moveTo>
                  <a:pt x="0" y="1174413"/>
                </a:moveTo>
                <a:cubicBezTo>
                  <a:pt x="0" y="637533"/>
                  <a:pt x="441728" y="285594"/>
                  <a:pt x="972108" y="202305"/>
                </a:cubicBezTo>
                <a:cubicBezTo>
                  <a:pt x="1452515" y="126864"/>
                  <a:pt x="1755050" y="134870"/>
                  <a:pt x="2146521" y="0"/>
                </a:cubicBezTo>
                <a:cubicBezTo>
                  <a:pt x="2011651" y="391471"/>
                  <a:pt x="2032628" y="689294"/>
                  <a:pt x="1944216" y="1174413"/>
                </a:cubicBezTo>
                <a:cubicBezTo>
                  <a:pt x="1944216" y="1711293"/>
                  <a:pt x="1508988" y="2146521"/>
                  <a:pt x="972108" y="2146521"/>
                </a:cubicBezTo>
                <a:cubicBezTo>
                  <a:pt x="435228" y="2146521"/>
                  <a:pt x="0" y="1711293"/>
                  <a:pt x="0" y="1174413"/>
                </a:cubicBezTo>
                <a:close/>
              </a:path>
            </a:pathLst>
          </a:custGeom>
          <a:solidFill>
            <a:srgbClr val="D38951"/>
          </a:solidFill>
          <a:ln w="5715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cxnSp>
        <p:nvCxnSpPr>
          <p:cNvPr id="30" name="直接连接符 29"/>
          <p:cNvCxnSpPr/>
          <p:nvPr/>
        </p:nvCxnSpPr>
        <p:spPr>
          <a:xfrm>
            <a:off x="6786984" y="792089"/>
            <a:ext cx="0" cy="1340767"/>
          </a:xfrm>
          <a:prstGeom prst="line">
            <a:avLst/>
          </a:prstGeom>
          <a:noFill/>
          <a:ln w="28575" cap="flat" cmpd="sng" algn="ctr">
            <a:solidFill>
              <a:srgbClr val="C1C35D"/>
            </a:solidFill>
            <a:prstDash val="sysDot"/>
          </a:ln>
          <a:effectLst/>
        </p:spPr>
      </p:cxnSp>
      <p:sp>
        <p:nvSpPr>
          <p:cNvPr id="31" name="泪滴形 7"/>
          <p:cNvSpPr/>
          <p:nvPr/>
        </p:nvSpPr>
        <p:spPr>
          <a:xfrm rot="18998822">
            <a:off x="6067001" y="2412235"/>
            <a:ext cx="1350868" cy="1350868"/>
          </a:xfrm>
          <a:custGeom>
            <a:avLst/>
            <a:gdLst>
              <a:gd name="connsiteX0" fmla="*/ 0 w 1944216"/>
              <a:gd name="connsiteY0" fmla="*/ 972108 h 1944216"/>
              <a:gd name="connsiteX1" fmla="*/ 972108 w 1944216"/>
              <a:gd name="connsiteY1" fmla="*/ 0 h 1944216"/>
              <a:gd name="connsiteX2" fmla="*/ 2146521 w 1944216"/>
              <a:gd name="connsiteY2" fmla="*/ -202305 h 1944216"/>
              <a:gd name="connsiteX3" fmla="*/ 1944216 w 1944216"/>
              <a:gd name="connsiteY3" fmla="*/ 972108 h 1944216"/>
              <a:gd name="connsiteX4" fmla="*/ 972108 w 1944216"/>
              <a:gd name="connsiteY4" fmla="*/ 1944216 h 1944216"/>
              <a:gd name="connsiteX5" fmla="*/ 0 w 1944216"/>
              <a:gd name="connsiteY5" fmla="*/ 972108 h 1944216"/>
              <a:gd name="connsiteX0" fmla="*/ 0 w 2146521"/>
              <a:gd name="connsiteY0" fmla="*/ 1174413 h 2146521"/>
              <a:gd name="connsiteX1" fmla="*/ 972108 w 2146521"/>
              <a:gd name="connsiteY1" fmla="*/ 202305 h 2146521"/>
              <a:gd name="connsiteX2" fmla="*/ 2146521 w 2146521"/>
              <a:gd name="connsiteY2" fmla="*/ 0 h 2146521"/>
              <a:gd name="connsiteX3" fmla="*/ 1944216 w 2146521"/>
              <a:gd name="connsiteY3" fmla="*/ 1174413 h 2146521"/>
              <a:gd name="connsiteX4" fmla="*/ 972108 w 2146521"/>
              <a:gd name="connsiteY4" fmla="*/ 2146521 h 2146521"/>
              <a:gd name="connsiteX5" fmla="*/ 0 w 2146521"/>
              <a:gd name="connsiteY5" fmla="*/ 1174413 h 2146521"/>
              <a:gd name="connsiteX0" fmla="*/ 0 w 2146521"/>
              <a:gd name="connsiteY0" fmla="*/ 1174413 h 2146521"/>
              <a:gd name="connsiteX1" fmla="*/ 972108 w 2146521"/>
              <a:gd name="connsiteY1" fmla="*/ 202305 h 2146521"/>
              <a:gd name="connsiteX2" fmla="*/ 2146521 w 2146521"/>
              <a:gd name="connsiteY2" fmla="*/ 0 h 2146521"/>
              <a:gd name="connsiteX3" fmla="*/ 1944216 w 2146521"/>
              <a:gd name="connsiteY3" fmla="*/ 1174413 h 2146521"/>
              <a:gd name="connsiteX4" fmla="*/ 972108 w 2146521"/>
              <a:gd name="connsiteY4" fmla="*/ 2146521 h 2146521"/>
              <a:gd name="connsiteX5" fmla="*/ 0 w 2146521"/>
              <a:gd name="connsiteY5" fmla="*/ 1174413 h 2146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46521" h="2146521">
                <a:moveTo>
                  <a:pt x="0" y="1174413"/>
                </a:moveTo>
                <a:cubicBezTo>
                  <a:pt x="0" y="637533"/>
                  <a:pt x="441728" y="285594"/>
                  <a:pt x="972108" y="202305"/>
                </a:cubicBezTo>
                <a:cubicBezTo>
                  <a:pt x="1452515" y="126864"/>
                  <a:pt x="1755050" y="134870"/>
                  <a:pt x="2146521" y="0"/>
                </a:cubicBezTo>
                <a:cubicBezTo>
                  <a:pt x="2011651" y="391471"/>
                  <a:pt x="2032628" y="689294"/>
                  <a:pt x="1944216" y="1174413"/>
                </a:cubicBezTo>
                <a:cubicBezTo>
                  <a:pt x="1944216" y="1711293"/>
                  <a:pt x="1508988" y="2146521"/>
                  <a:pt x="972108" y="2146521"/>
                </a:cubicBezTo>
                <a:cubicBezTo>
                  <a:pt x="435228" y="2146521"/>
                  <a:pt x="0" y="1711293"/>
                  <a:pt x="0" y="1174413"/>
                </a:cubicBezTo>
                <a:close/>
              </a:path>
            </a:pathLst>
          </a:custGeom>
          <a:solidFill>
            <a:srgbClr val="C1C35D"/>
          </a:solidFill>
          <a:ln w="5715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2" name="TextBox 31"/>
          <p:cNvSpPr txBox="1"/>
          <p:nvPr/>
        </p:nvSpPr>
        <p:spPr>
          <a:xfrm>
            <a:off x="935594" y="3671590"/>
            <a:ext cx="2282885" cy="1269578"/>
          </a:xfrm>
          <a:prstGeom prst="rect">
            <a:avLst/>
          </a:prstGeom>
          <a:noFill/>
        </p:spPr>
        <p:txBody>
          <a:bodyPr wrap="square" rtlCol="0">
            <a:spAutoFit/>
          </a:bodyPr>
          <a:lstStyle/>
          <a:p>
            <a:pPr marL="285750" lvl="0" indent="-285750">
              <a:lnSpc>
                <a:spcPct val="150000"/>
              </a:lnSpc>
              <a:buFont typeface="Wingdings" panose="05000000000000000000" pitchFamily="2" charset="2"/>
              <a:buChar char="n"/>
            </a:pPr>
            <a:r>
              <a:rPr lang="zh-CN" altLang="en-US" sz="17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不定期持有人名</a:t>
            </a:r>
            <a:endParaRPr lang="en-US" altLang="zh-CN" sz="17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lvl="0" indent="-285750">
              <a:lnSpc>
                <a:spcPct val="150000"/>
              </a:lnSpc>
              <a:buFont typeface="Wingdings" panose="05000000000000000000" pitchFamily="2" charset="2"/>
              <a:buChar char="n"/>
            </a:pPr>
            <a:r>
              <a:rPr lang="zh-CN" altLang="en-US" sz="17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股份冻结数据</a:t>
            </a:r>
            <a:endParaRPr lang="en-US" altLang="zh-CN" sz="17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lvl="0" indent="-285750">
              <a:lnSpc>
                <a:spcPct val="150000"/>
              </a:lnSpc>
              <a:buFont typeface="Wingdings" panose="05000000000000000000" pitchFamily="2" charset="2"/>
              <a:buChar char="n"/>
            </a:pPr>
            <a:r>
              <a:rPr lang="zh-CN" altLang="en-US" sz="17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股本结构表</a:t>
            </a:r>
            <a:endParaRPr lang="en-US" altLang="zh-CN" sz="17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TextBox 32"/>
          <p:cNvSpPr txBox="1"/>
          <p:nvPr/>
        </p:nvSpPr>
        <p:spPr>
          <a:xfrm>
            <a:off x="1534785" y="2601720"/>
            <a:ext cx="1213604" cy="683264"/>
          </a:xfrm>
          <a:prstGeom prst="rect">
            <a:avLst/>
          </a:prstGeom>
          <a:noFill/>
        </p:spPr>
        <p:txBody>
          <a:bodyPr wrap="square" rtlCol="0">
            <a:spAutoFit/>
          </a:body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申请查询类</a:t>
            </a:r>
          </a:p>
        </p:txBody>
      </p:sp>
      <p:sp>
        <p:nvSpPr>
          <p:cNvPr id="34" name="TextBox 33"/>
          <p:cNvSpPr txBox="1"/>
          <p:nvPr/>
        </p:nvSpPr>
        <p:spPr>
          <a:xfrm>
            <a:off x="1805492" y="2132856"/>
            <a:ext cx="822292" cy="535531"/>
          </a:xfrm>
          <a:prstGeom prst="rect">
            <a:avLst/>
          </a:prstGeom>
          <a:noFill/>
        </p:spPr>
        <p:txBody>
          <a:bodyPr wrap="square" rtlCol="0">
            <a:spAutoFit/>
          </a:body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ysClr val="window" lastClr="FFFFFF"/>
                </a:solidFill>
                <a:effectLst/>
                <a:uLnTx/>
                <a:uFillTx/>
                <a:latin typeface="Adidas Unity" pitchFamily="2" charset="0"/>
                <a:ea typeface="Gungsuh" pitchFamily="18" charset="-127"/>
              </a:rPr>
              <a:t>01</a:t>
            </a:r>
            <a:endParaRPr kumimoji="0" lang="zh-CN" altLang="en-US" sz="3600" b="1" i="0" u="none" strike="noStrike" kern="0" cap="none" spc="0" normalizeH="0" baseline="0" noProof="0" dirty="0">
              <a:ln>
                <a:noFill/>
              </a:ln>
              <a:solidFill>
                <a:sysClr val="window" lastClr="FFFFFF"/>
              </a:solidFill>
              <a:effectLst/>
              <a:uLnTx/>
              <a:uFillTx/>
              <a:latin typeface="Adidas Unity" pitchFamily="2" charset="0"/>
              <a:ea typeface="Gungsuh" pitchFamily="18" charset="-127"/>
            </a:endParaRPr>
          </a:p>
        </p:txBody>
      </p:sp>
      <p:sp>
        <p:nvSpPr>
          <p:cNvPr id="35" name="TextBox 34"/>
          <p:cNvSpPr txBox="1"/>
          <p:nvPr/>
        </p:nvSpPr>
        <p:spPr>
          <a:xfrm>
            <a:off x="3863047" y="3465816"/>
            <a:ext cx="1213604" cy="683264"/>
          </a:xfrm>
          <a:prstGeom prst="rect">
            <a:avLst/>
          </a:prstGeom>
          <a:noFill/>
        </p:spPr>
        <p:txBody>
          <a:bodyPr wrap="square" rtlCol="0">
            <a:spAutoFit/>
          </a:body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主动下发类</a:t>
            </a:r>
          </a:p>
        </p:txBody>
      </p:sp>
      <p:sp>
        <p:nvSpPr>
          <p:cNvPr id="36" name="TextBox 35"/>
          <p:cNvSpPr txBox="1"/>
          <p:nvPr/>
        </p:nvSpPr>
        <p:spPr>
          <a:xfrm>
            <a:off x="4098519" y="2996952"/>
            <a:ext cx="910346" cy="535531"/>
          </a:xfrm>
          <a:prstGeom prst="rect">
            <a:avLst/>
          </a:prstGeom>
          <a:noFill/>
        </p:spPr>
        <p:txBody>
          <a:bodyPr wrap="square" rtlCol="0">
            <a:spAutoFit/>
          </a:body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ysClr val="window" lastClr="FFFFFF"/>
                </a:solidFill>
                <a:effectLst/>
                <a:uLnTx/>
                <a:uFillTx/>
                <a:latin typeface="Adidas Unity" pitchFamily="2" charset="0"/>
                <a:ea typeface="Gungsuh" pitchFamily="18" charset="-127"/>
              </a:rPr>
              <a:t>02</a:t>
            </a:r>
            <a:endParaRPr kumimoji="0" lang="zh-CN" altLang="en-US" sz="3600" b="1" i="0" u="none" strike="noStrike" kern="0" cap="none" spc="0" normalizeH="0" baseline="0" noProof="0" dirty="0">
              <a:ln>
                <a:noFill/>
              </a:ln>
              <a:solidFill>
                <a:sysClr val="window" lastClr="FFFFFF"/>
              </a:solidFill>
              <a:effectLst/>
              <a:uLnTx/>
              <a:uFillTx/>
              <a:latin typeface="Adidas Unity" pitchFamily="2" charset="0"/>
              <a:ea typeface="Gungsuh" pitchFamily="18" charset="-127"/>
            </a:endParaRPr>
          </a:p>
        </p:txBody>
      </p:sp>
      <p:sp>
        <p:nvSpPr>
          <p:cNvPr id="37" name="TextBox 36"/>
          <p:cNvSpPr txBox="1"/>
          <p:nvPr/>
        </p:nvSpPr>
        <p:spPr>
          <a:xfrm>
            <a:off x="6128666" y="2924944"/>
            <a:ext cx="1213604" cy="830997"/>
          </a:xfrm>
          <a:prstGeom prst="rect">
            <a:avLst/>
          </a:prstGeom>
          <a:noFill/>
        </p:spPr>
        <p:txBody>
          <a:bodyPr wrap="squar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线下查询类</a:t>
            </a:r>
          </a:p>
        </p:txBody>
      </p:sp>
      <p:sp>
        <p:nvSpPr>
          <p:cNvPr id="38" name="TextBox 37"/>
          <p:cNvSpPr txBox="1"/>
          <p:nvPr/>
        </p:nvSpPr>
        <p:spPr>
          <a:xfrm>
            <a:off x="6444208" y="2492896"/>
            <a:ext cx="910346" cy="535531"/>
          </a:xfrm>
          <a:prstGeom prst="rect">
            <a:avLst/>
          </a:prstGeom>
          <a:noFill/>
        </p:spPr>
        <p:txBody>
          <a:bodyPr wrap="square" rtlCol="0">
            <a:spAutoFit/>
          </a:body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ysClr val="window" lastClr="FFFFFF"/>
                </a:solidFill>
                <a:effectLst/>
                <a:uLnTx/>
                <a:uFillTx/>
                <a:latin typeface="Adidas Unity" pitchFamily="2" charset="0"/>
                <a:ea typeface="Gungsuh" pitchFamily="18" charset="-127"/>
              </a:rPr>
              <a:t>03</a:t>
            </a:r>
            <a:endParaRPr kumimoji="0" lang="zh-CN" altLang="en-US" sz="3600" b="1" i="0" u="none" strike="noStrike" kern="0" cap="none" spc="0" normalizeH="0" baseline="0" noProof="0" dirty="0">
              <a:ln>
                <a:noFill/>
              </a:ln>
              <a:solidFill>
                <a:sysClr val="window" lastClr="FFFFFF"/>
              </a:solidFill>
              <a:effectLst/>
              <a:uLnTx/>
              <a:uFillTx/>
              <a:latin typeface="Adidas Unity" pitchFamily="2" charset="0"/>
              <a:ea typeface="Gungsuh" pitchFamily="18" charset="-127"/>
            </a:endParaRPr>
          </a:p>
        </p:txBody>
      </p:sp>
      <p:sp>
        <p:nvSpPr>
          <p:cNvPr id="39" name="TextBox 38"/>
          <p:cNvSpPr txBox="1"/>
          <p:nvPr/>
        </p:nvSpPr>
        <p:spPr>
          <a:xfrm>
            <a:off x="3059567" y="4440014"/>
            <a:ext cx="3024601" cy="1077218"/>
          </a:xfrm>
          <a:prstGeom prst="rect">
            <a:avLst/>
          </a:prstGeom>
          <a:noFill/>
        </p:spPr>
        <p:txBody>
          <a:bodyPr wrap="square" rtlCol="0">
            <a:spAutoFit/>
          </a:bodyPr>
          <a:lstStyle/>
          <a:p>
            <a:pPr marL="285750" indent="-285750" eaLnBrk="1" hangingPunct="1">
              <a:spcBef>
                <a:spcPts val="0"/>
              </a:spcBef>
              <a:spcAft>
                <a:spcPts val="0"/>
              </a:spcAft>
              <a:buFont typeface="Wingdings" panose="05000000000000000000" pitchFamily="2" charset="2"/>
              <a:buChar char="n"/>
            </a:pP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定期持有人名册</a:t>
            </a:r>
            <a:endParaRPr lang="en-US" altLang="zh-CN"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eaLnBrk="1" hangingPunct="1">
              <a:spcBef>
                <a:spcPts val="0"/>
              </a:spcBef>
              <a:spcAft>
                <a:spcPts val="0"/>
              </a:spcAft>
              <a:buFont typeface="Wingdings" panose="05000000000000000000" pitchFamily="2" charset="2"/>
              <a:buChar char="n"/>
            </a:pP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限售股明细数据</a:t>
            </a:r>
            <a:endParaRPr lang="en-US" altLang="zh-CN"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eaLnBrk="1" hangingPunct="1">
              <a:spcBef>
                <a:spcPts val="0"/>
              </a:spcBef>
              <a:spcAft>
                <a:spcPts val="0"/>
              </a:spcAft>
              <a:buFont typeface="Wingdings" panose="05000000000000000000" pitchFamily="2" charset="2"/>
              <a:buChar char="n"/>
            </a:pP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股息红利差异化征税明细</a:t>
            </a:r>
            <a:endParaRPr lang="en-US" altLang="zh-CN"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eaLnBrk="1" hangingPunct="1">
              <a:spcBef>
                <a:spcPts val="0"/>
              </a:spcBef>
              <a:spcAft>
                <a:spcPts val="0"/>
              </a:spcAft>
              <a:buFont typeface="Wingdings" panose="05000000000000000000" pitchFamily="2" charset="2"/>
              <a:buChar char="n"/>
            </a:pP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持股</a:t>
            </a:r>
            <a:r>
              <a:rPr lang="en-US" altLang="zh-CN"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以上股东股份变动</a:t>
            </a:r>
            <a:endParaRPr lang="en-US" altLang="zh-CN"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TextBox 39"/>
          <p:cNvSpPr txBox="1"/>
          <p:nvPr/>
        </p:nvSpPr>
        <p:spPr>
          <a:xfrm>
            <a:off x="5864640" y="3894544"/>
            <a:ext cx="1947720" cy="877163"/>
          </a:xfrm>
          <a:prstGeom prst="rect">
            <a:avLst/>
          </a:prstGeom>
          <a:noFill/>
        </p:spPr>
        <p:txBody>
          <a:bodyPr wrap="square" rtlCol="0">
            <a:spAutoFit/>
          </a:bodyPr>
          <a:lstStyle/>
          <a:p>
            <a:pPr marL="285750" marR="0" lvl="0" indent="-285750" algn="just" defTabSz="914400" eaLnBrk="1" fontAlgn="auto" latinLnBrk="0" hangingPunct="1">
              <a:lnSpc>
                <a:spcPct val="100000"/>
              </a:lnSpc>
              <a:spcBef>
                <a:spcPts val="0"/>
              </a:spcBef>
              <a:spcAft>
                <a:spcPts val="0"/>
              </a:spcAft>
              <a:buClrTx/>
              <a:buSzTx/>
              <a:buFont typeface="Wingdings" panose="05000000000000000000" pitchFamily="2" charset="2"/>
              <a:buChar char="n"/>
              <a:tabLst/>
              <a:defRPr/>
            </a:pPr>
            <a:r>
              <a:rPr lang="zh-CN" altLang="en-US" sz="17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信息披露义务人持股及变更查询证明</a:t>
            </a:r>
            <a:endParaRPr kumimoji="0" lang="en-US" altLang="zh-CN" sz="1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Arial" pitchFamily="34" charset="0"/>
            </a:endParaRPr>
          </a:p>
        </p:txBody>
      </p:sp>
      <p:sp>
        <p:nvSpPr>
          <p:cNvPr id="42" name="页脚占位符 5"/>
          <p:cNvSpPr>
            <a:spLocks noGrp="1"/>
          </p:cNvSpPr>
          <p:nvPr>
            <p:ph type="ftr" sz="quarter" idx="11"/>
          </p:nvPr>
        </p:nvSpPr>
        <p:spPr>
          <a:xfrm>
            <a:off x="3124200" y="6245228"/>
            <a:ext cx="2895600" cy="476251"/>
          </a:xfrm>
        </p:spPr>
        <p:txBody>
          <a:bodyPr/>
          <a:lstStyle/>
          <a:p>
            <a:pPr>
              <a:defRPr/>
            </a:pPr>
            <a:r>
              <a:rPr lang="en-US" altLang="zh-CN" dirty="0"/>
              <a:t>11</a:t>
            </a:r>
          </a:p>
        </p:txBody>
      </p:sp>
      <p:sp>
        <p:nvSpPr>
          <p:cNvPr id="43" name="Rectangle 32"/>
          <p:cNvSpPr>
            <a:spLocks noChangeArrowheads="1"/>
          </p:cNvSpPr>
          <p:nvPr/>
        </p:nvSpPr>
        <p:spPr bwMode="auto">
          <a:xfrm>
            <a:off x="496918" y="142852"/>
            <a:ext cx="8432800" cy="533400"/>
          </a:xfrm>
          <a:prstGeom prst="rect">
            <a:avLst/>
          </a:prstGeom>
          <a:noFill/>
          <a:ln w="9525">
            <a:noFill/>
            <a:miter lim="800000"/>
            <a:headEnd/>
            <a:tailEnd/>
          </a:ln>
        </p:spPr>
        <p:txBody>
          <a:bodyPr lIns="107275" tIns="53637" rIns="107275" bIns="53637" anchor="b"/>
          <a:lstStyle/>
          <a:p>
            <a:pPr algn="ctr"/>
            <a:r>
              <a:rPr lang="en-US" altLang="zh-CN" sz="2700" b="1" dirty="0">
                <a:solidFill>
                  <a:srgbClr val="FFFFFF"/>
                </a:solidFill>
                <a:latin typeface="微软雅黑" pitchFamily="34" charset="-122"/>
                <a:ea typeface="微软雅黑" pitchFamily="34" charset="-122"/>
              </a:rPr>
              <a:t/>
            </a:r>
            <a:br>
              <a:rPr lang="en-US" altLang="zh-CN" sz="2700" b="1" dirty="0">
                <a:solidFill>
                  <a:srgbClr val="FFFFFF"/>
                </a:solidFill>
                <a:latin typeface="微软雅黑" pitchFamily="34" charset="-122"/>
                <a:ea typeface="微软雅黑" pitchFamily="34" charset="-122"/>
              </a:rPr>
            </a:br>
            <a:r>
              <a:rPr lang="zh-CN" altLang="en-US" sz="2700" b="1" dirty="0">
                <a:solidFill>
                  <a:srgbClr val="FFFFFF"/>
                </a:solidFill>
                <a:latin typeface="微软雅黑" pitchFamily="34" charset="-122"/>
                <a:ea typeface="微软雅黑" pitchFamily="34" charset="-122"/>
              </a:rPr>
              <a:t>发行人信息查询业务概述</a:t>
            </a:r>
            <a:endParaRPr lang="zh-CN" altLang="en-US" sz="2700" dirty="0">
              <a:solidFill>
                <a:schemeClr val="bg1"/>
              </a:solidFill>
              <a:latin typeface="黑体" pitchFamily="49" charset="-122"/>
              <a:ea typeface="黑体" pitchFamily="49" charset="-122"/>
            </a:endParaRPr>
          </a:p>
        </p:txBody>
      </p:sp>
    </p:spTree>
    <p:extLst>
      <p:ext uri="{BB962C8B-B14F-4D97-AF65-F5344CB8AC3E}">
        <p14:creationId xmlns:p14="http://schemas.microsoft.com/office/powerpoint/2010/main" xmlns="" val="1080020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500"/>
                                        <p:tgtEl>
                                          <p:spTgt spid="2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fade">
                                      <p:cBhvr>
                                        <p:cTn id="13" dur="500"/>
                                        <p:tgtEl>
                                          <p:spTgt spid="3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500"/>
                                        <p:tgtEl>
                                          <p:spTgt spid="33"/>
                                        </p:tgtEl>
                                      </p:cBhvr>
                                    </p:animEffect>
                                  </p:childTnLst>
                                </p:cTn>
                              </p:par>
                              <p:par>
                                <p:cTn id="17" presetID="10" presetClass="entr" presetSubtype="0"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500"/>
                                        <p:tgtEl>
                                          <p:spTgt spid="32"/>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500"/>
                                        <p:tgtEl>
                                          <p:spTgt spid="2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500"/>
                                        <p:tgtEl>
                                          <p:spTgt spid="3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500"/>
                                        <p:tgtEl>
                                          <p:spTgt spid="3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500"/>
                                        <p:tgtEl>
                                          <p:spTgt spid="29"/>
                                        </p:tgtEl>
                                      </p:cBhvr>
                                    </p:animEffect>
                                  </p:childTnLst>
                                </p:cTn>
                              </p:par>
                            </p:childTnLst>
                          </p:cTn>
                        </p:par>
                        <p:par>
                          <p:cTn id="38" fill="hold">
                            <p:stCondLst>
                              <p:cond delay="500"/>
                            </p:stCondLst>
                            <p:childTnLst>
                              <p:par>
                                <p:cTn id="39" presetID="10" presetClass="entr" presetSubtype="0" fill="hold" grpId="0" nodeType="after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fade">
                                      <p:cBhvr>
                                        <p:cTn id="41" dur="500"/>
                                        <p:tgtEl>
                                          <p:spTgt spid="39"/>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fade">
                                      <p:cBhvr>
                                        <p:cTn id="46" dur="500"/>
                                        <p:tgtEl>
                                          <p:spTgt spid="31"/>
                                        </p:tgtEl>
                                      </p:cBhvr>
                                    </p:animEffect>
                                  </p:childTnLst>
                                </p:cTn>
                              </p:par>
                              <p:par>
                                <p:cTn id="47" presetID="10" presetClass="entr" presetSubtype="0" fill="hold" nodeType="with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500"/>
                                        <p:tgtEl>
                                          <p:spTgt spid="30"/>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8"/>
                                        </p:tgtEl>
                                        <p:attrNameLst>
                                          <p:attrName>style.visibility</p:attrName>
                                        </p:attrNameLst>
                                      </p:cBhvr>
                                      <p:to>
                                        <p:strVal val="visible"/>
                                      </p:to>
                                    </p:set>
                                    <p:animEffect transition="in" filter="fade">
                                      <p:cBhvr>
                                        <p:cTn id="52" dur="500"/>
                                        <p:tgtEl>
                                          <p:spTgt spid="38"/>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7"/>
                                        </p:tgtEl>
                                        <p:attrNameLst>
                                          <p:attrName>style.visibility</p:attrName>
                                        </p:attrNameLst>
                                      </p:cBhvr>
                                      <p:to>
                                        <p:strVal val="visible"/>
                                      </p:to>
                                    </p:set>
                                    <p:animEffect transition="in" filter="fade">
                                      <p:cBhvr>
                                        <p:cTn id="55" dur="500"/>
                                        <p:tgtEl>
                                          <p:spTgt spid="37"/>
                                        </p:tgtEl>
                                      </p:cBhvr>
                                    </p:animEffect>
                                  </p:childTnLst>
                                </p:cTn>
                              </p:par>
                            </p:childTnLst>
                          </p:cTn>
                        </p:par>
                        <p:par>
                          <p:cTn id="56" fill="hold">
                            <p:stCondLst>
                              <p:cond delay="500"/>
                            </p:stCondLst>
                            <p:childTnLst>
                              <p:par>
                                <p:cTn id="57" presetID="10" presetClass="entr" presetSubtype="0" fill="hold" grpId="0" nodeType="after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fade">
                                      <p:cBhvr>
                                        <p:cTn id="5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9" grpId="0" animBg="1"/>
      <p:bldP spid="31" grpId="0" animBg="1"/>
      <p:bldP spid="32" grpId="0"/>
      <p:bldP spid="33" grpId="0"/>
      <p:bldP spid="34" grpId="0"/>
      <p:bldP spid="35" grpId="0"/>
      <p:bldP spid="36" grpId="0"/>
      <p:bldP spid="37" grpId="0"/>
      <p:bldP spid="38" grpId="0"/>
      <p:bldP spid="39" grpId="0"/>
      <p:bldP spid="4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占位符 5" descr="c4eeeed1aafc26a39a50271c.jpg"/>
          <p:cNvPicPr>
            <a:picLocks noGrp="1" noChangeAspect="1"/>
          </p:cNvPicPr>
          <p:nvPr>
            <p:ph type="pic" sz="quarter" idx="13"/>
          </p:nvPr>
        </p:nvPicPr>
        <p:blipFill>
          <a:blip r:embed="rId2"/>
          <a:srcRect l="8453" r="8453"/>
          <a:stretch>
            <a:fillRect/>
          </a:stretch>
        </p:blipFill>
        <p:spPr>
          <a:xfrm>
            <a:off x="0" y="1868493"/>
            <a:ext cx="3016250" cy="2725737"/>
          </a:xfrm>
        </p:spPr>
      </p:pic>
      <p:sp>
        <p:nvSpPr>
          <p:cNvPr id="12294" name="标题 3"/>
          <p:cNvSpPr>
            <a:spLocks noGrp="1"/>
          </p:cNvSpPr>
          <p:nvPr>
            <p:ph type="title"/>
          </p:nvPr>
        </p:nvSpPr>
        <p:spPr>
          <a:xfrm>
            <a:off x="3071818" y="1785932"/>
            <a:ext cx="6072187" cy="2714625"/>
          </a:xfrm>
        </p:spPr>
        <p:txBody>
          <a:bodyPr>
            <a:normAutofit/>
          </a:bodyPr>
          <a:lstStyle/>
          <a:p>
            <a:pPr algn="ctr" eaLnBrk="1" hangingPunct="1"/>
            <a:r>
              <a:rPr lang="en-US" altLang="zh-CN" sz="3100" b="1" dirty="0">
                <a:solidFill>
                  <a:srgbClr val="FFFFFF"/>
                </a:solidFill>
                <a:latin typeface="微软雅黑" pitchFamily="34" charset="-122"/>
                <a:ea typeface="微软雅黑" pitchFamily="34" charset="-122"/>
              </a:rPr>
              <a:t/>
            </a:r>
            <a:br>
              <a:rPr lang="en-US" altLang="zh-CN" sz="3100" b="1" dirty="0">
                <a:solidFill>
                  <a:srgbClr val="FFFFFF"/>
                </a:solidFill>
                <a:latin typeface="微软雅黑" pitchFamily="34" charset="-122"/>
                <a:ea typeface="微软雅黑" pitchFamily="34" charset="-122"/>
              </a:rPr>
            </a:br>
            <a:r>
              <a:rPr lang="zh-CN" altLang="en-US" sz="3100" b="1" dirty="0">
                <a:solidFill>
                  <a:srgbClr val="FFFFFF"/>
                </a:solidFill>
                <a:latin typeface="微软雅黑" pitchFamily="34" charset="-122"/>
                <a:ea typeface="微软雅黑" pitchFamily="34" charset="-122"/>
              </a:rPr>
              <a:t>申请查询类</a:t>
            </a:r>
          </a:p>
        </p:txBody>
      </p:sp>
      <p:sp>
        <p:nvSpPr>
          <p:cNvPr id="5" name="文本占位符 4"/>
          <p:cNvSpPr>
            <a:spLocks noGrp="1"/>
          </p:cNvSpPr>
          <p:nvPr>
            <p:ph type="body" idx="1"/>
          </p:nvPr>
        </p:nvSpPr>
        <p:spPr/>
        <p:txBody>
          <a:bodyPr/>
          <a:lstStyle/>
          <a:p>
            <a:r>
              <a:rPr lang="en-US" altLang="zh-CN" dirty="0"/>
              <a:t> </a:t>
            </a:r>
            <a:endParaRPr lang="zh-CN" altLang="en-US" dirty="0"/>
          </a:p>
        </p:txBody>
      </p:sp>
      <p:sp>
        <p:nvSpPr>
          <p:cNvPr id="6" name="页脚占位符 5"/>
          <p:cNvSpPr>
            <a:spLocks noGrp="1"/>
          </p:cNvSpPr>
          <p:nvPr>
            <p:ph type="ftr" sz="quarter" idx="16"/>
          </p:nvPr>
        </p:nvSpPr>
        <p:spPr/>
        <p:txBody>
          <a:bodyPr/>
          <a:lstStyle/>
          <a:p>
            <a:pPr>
              <a:defRPr/>
            </a:pPr>
            <a:r>
              <a:rPr lang="en-US" altLang="zh-CN" dirty="0"/>
              <a:t>12</a:t>
            </a:r>
            <a:endParaRPr lang="zh-CN" altLang="en-US" dirty="0"/>
          </a:p>
        </p:txBody>
      </p:sp>
      <p:pic>
        <p:nvPicPr>
          <p:cNvPr id="7" name="Picture 9" descr="D:\2015.1.23\中国结算VI系统(2015.3)\主标-透明背景.png"/>
          <p:cNvPicPr>
            <a:picLocks noChangeAspect="1" noChangeArrowheads="1"/>
          </p:cNvPicPr>
          <p:nvPr/>
        </p:nvPicPr>
        <p:blipFill>
          <a:blip r:embed="rId3" cstate="print"/>
          <a:srcRect/>
          <a:stretch>
            <a:fillRect/>
          </a:stretch>
        </p:blipFill>
        <p:spPr bwMode="auto">
          <a:xfrm>
            <a:off x="7524330" y="6093299"/>
            <a:ext cx="1475656" cy="662085"/>
          </a:xfrm>
          <a:prstGeom prst="rect">
            <a:avLst/>
          </a:prstGeom>
          <a:noFill/>
          <a:ln w="9525">
            <a:noFill/>
            <a:miter lim="800000"/>
            <a:headEnd/>
            <a:tailEnd/>
          </a:ln>
        </p:spPr>
      </p:pic>
    </p:spTree>
    <p:extLst>
      <p:ext uri="{BB962C8B-B14F-4D97-AF65-F5344CB8AC3E}">
        <p14:creationId xmlns:p14="http://schemas.microsoft.com/office/powerpoint/2010/main" xmlns="" val="59012165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F:\截图\3.png"/>
          <p:cNvPicPr>
            <a:picLocks noChangeAspect="1" noChangeArrowheads="1"/>
          </p:cNvPicPr>
          <p:nvPr/>
        </p:nvPicPr>
        <p:blipFill>
          <a:blip r:embed="rId2"/>
          <a:srcRect/>
          <a:stretch>
            <a:fillRect/>
          </a:stretch>
        </p:blipFill>
        <p:spPr bwMode="auto">
          <a:xfrm>
            <a:off x="0" y="857233"/>
            <a:ext cx="9144000" cy="5143535"/>
          </a:xfrm>
          <a:prstGeom prst="rect">
            <a:avLst/>
          </a:prstGeom>
          <a:noFill/>
        </p:spPr>
      </p:pic>
      <p:sp>
        <p:nvSpPr>
          <p:cNvPr id="2" name="页脚占位符 1"/>
          <p:cNvSpPr>
            <a:spLocks noGrp="1"/>
          </p:cNvSpPr>
          <p:nvPr>
            <p:ph type="ftr" sz="quarter" idx="11"/>
          </p:nvPr>
        </p:nvSpPr>
        <p:spPr/>
        <p:txBody>
          <a:bodyPr/>
          <a:lstStyle/>
          <a:p>
            <a:pPr>
              <a:defRPr/>
            </a:pPr>
            <a:r>
              <a:rPr lang="en-US" altLang="zh-CN" dirty="0"/>
              <a:t>13</a:t>
            </a:r>
          </a:p>
        </p:txBody>
      </p:sp>
      <p:sp>
        <p:nvSpPr>
          <p:cNvPr id="3" name="Rectangle 32"/>
          <p:cNvSpPr>
            <a:spLocks noChangeArrowheads="1"/>
          </p:cNvSpPr>
          <p:nvPr/>
        </p:nvSpPr>
        <p:spPr bwMode="auto">
          <a:xfrm>
            <a:off x="496918" y="-24"/>
            <a:ext cx="8432800" cy="642919"/>
          </a:xfrm>
          <a:prstGeom prst="rect">
            <a:avLst/>
          </a:prstGeom>
          <a:noFill/>
          <a:ln w="9525">
            <a:noFill/>
            <a:miter lim="800000"/>
            <a:headEnd/>
            <a:tailEnd/>
          </a:ln>
        </p:spPr>
        <p:txBody>
          <a:bodyPr lIns="107275" tIns="53637" rIns="107275" bIns="53637" anchor="b"/>
          <a:lstStyle/>
          <a:p>
            <a:pPr marL="514350" indent="-514350" algn="ctr"/>
            <a:r>
              <a:rPr lang="zh-CN" altLang="en-US" sz="2700" b="1" dirty="0">
                <a:solidFill>
                  <a:srgbClr val="FFFFFF"/>
                </a:solidFill>
                <a:latin typeface="微软雅黑" pitchFamily="34" charset="-122"/>
                <a:ea typeface="微软雅黑" pitchFamily="34" charset="-122"/>
              </a:rPr>
              <a:t>申请查询类</a:t>
            </a:r>
            <a:r>
              <a:rPr lang="en-US" altLang="zh-CN" sz="2700" b="1" dirty="0">
                <a:solidFill>
                  <a:srgbClr val="FFFFFF"/>
                </a:solidFill>
                <a:latin typeface="微软雅黑" pitchFamily="34" charset="-122"/>
                <a:ea typeface="微软雅黑" pitchFamily="34" charset="-122"/>
              </a:rPr>
              <a:t>——</a:t>
            </a:r>
            <a:r>
              <a:rPr lang="zh-CN" altLang="en-US" sz="2700" b="1" dirty="0">
                <a:solidFill>
                  <a:srgbClr val="FFFFFF"/>
                </a:solidFill>
                <a:latin typeface="微软雅黑" pitchFamily="34" charset="-122"/>
                <a:ea typeface="微软雅黑" pitchFamily="34" charset="-122"/>
              </a:rPr>
              <a:t>不定期持有人名册</a:t>
            </a:r>
            <a:endParaRPr lang="zh-CN" altLang="en-US" sz="2700" dirty="0">
              <a:solidFill>
                <a:schemeClr val="bg1"/>
              </a:solidFill>
              <a:latin typeface="黑体" pitchFamily="49" charset="-122"/>
              <a:ea typeface="黑体" pitchFamily="49" charset="-122"/>
            </a:endParaRPr>
          </a:p>
        </p:txBody>
      </p:sp>
      <p:sp>
        <p:nvSpPr>
          <p:cNvPr id="12" name="矩形 11"/>
          <p:cNvSpPr/>
          <p:nvPr/>
        </p:nvSpPr>
        <p:spPr bwMode="auto">
          <a:xfrm>
            <a:off x="2428860" y="4381507"/>
            <a:ext cx="6500858" cy="762005"/>
          </a:xfrm>
          <a:prstGeom prst="rect">
            <a:avLst/>
          </a:prstGeom>
          <a:solidFill>
            <a:schemeClr val="bg1"/>
          </a:solidFill>
          <a:ln w="9525" cap="flat" cmpd="sng" algn="ctr">
            <a:noFill/>
            <a:prstDash val="solid"/>
            <a:round/>
            <a:headEnd type="none" w="med" len="med"/>
            <a:tailEnd type="none" w="med" len="med"/>
          </a:ln>
          <a:effectLst>
            <a:outerShdw blurRad="50800" dist="50800" dir="5400000" algn="ctr" rotWithShape="0">
              <a:schemeClr val="bg1"/>
            </a:outerShdw>
          </a:effectLst>
          <a:scene3d>
            <a:camera prst="perspectiveFront"/>
            <a:lightRig rig="legacyFlat3" dir="b"/>
          </a:scene3d>
          <a:sp3d extrusionH="430200" contourW="12700" prstMaterial="legacyMatte">
            <a:contourClr>
              <a:schemeClr val="bg1"/>
            </a:contourClr>
          </a:sp3d>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a:ln>
                <a:noFill/>
              </a:ln>
              <a:noFill/>
              <a:effectLst/>
              <a:latin typeface="Arial" pitchFamily="34" charset="0"/>
              <a:ea typeface="宋体" pitchFamily="2" charset="-122"/>
            </a:endParaRPr>
          </a:p>
        </p:txBody>
      </p:sp>
      <p:sp>
        <p:nvSpPr>
          <p:cNvPr id="5" name="TextBox 4"/>
          <p:cNvSpPr txBox="1"/>
          <p:nvPr/>
        </p:nvSpPr>
        <p:spPr>
          <a:xfrm>
            <a:off x="3071802" y="4857761"/>
            <a:ext cx="5143536" cy="662319"/>
          </a:xfrm>
          <a:prstGeom prst="rect">
            <a:avLst/>
          </a:prstGeom>
          <a:noFill/>
        </p:spPr>
        <p:txBody>
          <a:bodyPr wrap="square" lIns="107275" tIns="53637" rIns="107275" bIns="53637" rtlCol="0">
            <a:spAutoFit/>
          </a:bodyPr>
          <a:lstStyle/>
          <a:p>
            <a:r>
              <a:rPr lang="zh-CN" altLang="en-US" b="1" dirty="0">
                <a:solidFill>
                  <a:srgbClr val="C00000"/>
                </a:solidFill>
                <a:latin typeface="微软雅黑" pitchFamily="34" charset="-122"/>
                <a:ea typeface="微软雅黑" pitchFamily="34" charset="-122"/>
              </a:rPr>
              <a:t>登录本公司平台，点击发行人业务→数据查询业务→申请查询类→不定期持有人名册查询</a:t>
            </a:r>
          </a:p>
        </p:txBody>
      </p:sp>
      <p:sp>
        <p:nvSpPr>
          <p:cNvPr id="6" name="左箭头 5"/>
          <p:cNvSpPr/>
          <p:nvPr/>
        </p:nvSpPr>
        <p:spPr bwMode="auto">
          <a:xfrm>
            <a:off x="2357422" y="5048262"/>
            <a:ext cx="571504" cy="428628"/>
          </a:xfrm>
          <a:prstGeom prst="leftArrow">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107275" tIns="53637" rIns="107275" bIns="53637" numCol="1" rtlCol="0" anchor="t" anchorCtr="0" compatLnSpc="1">
            <a:prstTxWarp prst="textNoShape">
              <a:avLst/>
            </a:prstTxWarp>
          </a:bodyPr>
          <a:lstStyle/>
          <a:p>
            <a:pPr defTabSz="1072744"/>
            <a:endParaRPr lang="zh-CN" altLang="en-US" sz="2100" dirty="0">
              <a:solidFill>
                <a:schemeClr val="tx1"/>
              </a:solidFill>
              <a:latin typeface="Arial" pitchFamily="34" charset="0"/>
              <a:ea typeface="宋体" pitchFamily="2" charset="-122"/>
            </a:endParaRPr>
          </a:p>
        </p:txBody>
      </p:sp>
      <p:sp>
        <p:nvSpPr>
          <p:cNvPr id="13" name="矩形 12"/>
          <p:cNvSpPr/>
          <p:nvPr/>
        </p:nvSpPr>
        <p:spPr bwMode="gray">
          <a:xfrm>
            <a:off x="500034" y="4572008"/>
            <a:ext cx="1714512" cy="571505"/>
          </a:xfrm>
          <a:prstGeom prst="rect">
            <a:avLst/>
          </a:prstGeom>
          <a:noFill/>
          <a:ln w="57150">
            <a:solidFill>
              <a:srgbClr val="C00000"/>
            </a:solidFill>
            <a:round/>
            <a:headEnd/>
            <a:tailEnd/>
          </a:ln>
        </p:spPr>
        <p:txBody>
          <a:bodyPr wrap="none" lIns="77925" tIns="38963" rIns="77925" bIns="38963"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1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a:t>14</a:t>
            </a:r>
          </a:p>
        </p:txBody>
      </p:sp>
      <p:pic>
        <p:nvPicPr>
          <p:cNvPr id="3" name="图片 2" descr="3.JPG"/>
          <p:cNvPicPr>
            <a:picLocks noChangeAspect="1"/>
          </p:cNvPicPr>
          <p:nvPr/>
        </p:nvPicPr>
        <p:blipFill>
          <a:blip r:embed="rId2"/>
          <a:stretch>
            <a:fillRect/>
          </a:stretch>
        </p:blipFill>
        <p:spPr>
          <a:xfrm>
            <a:off x="20564" y="1238235"/>
            <a:ext cx="9123436" cy="4476781"/>
          </a:xfrm>
          <a:prstGeom prst="rect">
            <a:avLst/>
          </a:prstGeom>
        </p:spPr>
      </p:pic>
      <p:sp>
        <p:nvSpPr>
          <p:cNvPr id="4" name="Rectangle 32"/>
          <p:cNvSpPr>
            <a:spLocks noChangeArrowheads="1"/>
          </p:cNvSpPr>
          <p:nvPr/>
        </p:nvSpPr>
        <p:spPr bwMode="auto">
          <a:xfrm>
            <a:off x="496918" y="-24"/>
            <a:ext cx="8432800" cy="642919"/>
          </a:xfrm>
          <a:prstGeom prst="rect">
            <a:avLst/>
          </a:prstGeom>
          <a:noFill/>
          <a:ln w="9525">
            <a:noFill/>
            <a:miter lim="800000"/>
            <a:headEnd/>
            <a:tailEnd/>
          </a:ln>
        </p:spPr>
        <p:txBody>
          <a:bodyPr lIns="107275" tIns="53637" rIns="107275" bIns="53637" anchor="b"/>
          <a:lstStyle/>
          <a:p>
            <a:pPr marL="514350" indent="-514350" algn="ctr"/>
            <a:r>
              <a:rPr lang="zh-CN" altLang="en-US" sz="2700" b="1" dirty="0">
                <a:solidFill>
                  <a:srgbClr val="FFFFFF"/>
                </a:solidFill>
                <a:latin typeface="微软雅黑" pitchFamily="34" charset="-122"/>
                <a:ea typeface="微软雅黑" pitchFamily="34" charset="-122"/>
              </a:rPr>
              <a:t>申请查询类</a:t>
            </a:r>
            <a:r>
              <a:rPr lang="en-US" altLang="zh-CN" sz="2700" b="1" dirty="0">
                <a:solidFill>
                  <a:srgbClr val="FFFFFF"/>
                </a:solidFill>
                <a:latin typeface="微软雅黑" pitchFamily="34" charset="-122"/>
                <a:ea typeface="微软雅黑" pitchFamily="34" charset="-122"/>
              </a:rPr>
              <a:t>——</a:t>
            </a:r>
            <a:r>
              <a:rPr lang="zh-CN" altLang="en-US" sz="2700" b="1" dirty="0">
                <a:solidFill>
                  <a:srgbClr val="FFFFFF"/>
                </a:solidFill>
                <a:latin typeface="微软雅黑" pitchFamily="34" charset="-122"/>
                <a:ea typeface="微软雅黑" pitchFamily="34" charset="-122"/>
              </a:rPr>
              <a:t>不定期持有人名册</a:t>
            </a:r>
            <a:endParaRPr lang="zh-CN" altLang="en-US" sz="2700" dirty="0">
              <a:solidFill>
                <a:schemeClr val="bg1"/>
              </a:solidFill>
              <a:latin typeface="黑体" pitchFamily="49" charset="-122"/>
              <a:ea typeface="黑体" pitchFamily="49" charset="-122"/>
            </a:endParaRPr>
          </a:p>
        </p:txBody>
      </p:sp>
      <p:sp>
        <p:nvSpPr>
          <p:cNvPr id="5" name="圆角矩形 4"/>
          <p:cNvSpPr/>
          <p:nvPr/>
        </p:nvSpPr>
        <p:spPr bwMode="auto">
          <a:xfrm>
            <a:off x="1857356" y="3929066"/>
            <a:ext cx="857256" cy="357191"/>
          </a:xfrm>
          <a:prstGeom prst="roundRect">
            <a:avLst/>
          </a:prstGeom>
          <a:noFill/>
          <a:ln w="50800">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107275" tIns="53637" rIns="107275" bIns="53637" numCol="1" rtlCol="0" anchor="t" anchorCtr="0" compatLnSpc="1">
            <a:prstTxWarp prst="textNoShape">
              <a:avLst/>
            </a:prstTxWarp>
          </a:bodyPr>
          <a:lstStyle/>
          <a:p>
            <a:pPr defTabSz="1072744"/>
            <a:endParaRPr lang="zh-CN" altLang="en-US" sz="2100" dirty="0">
              <a:solidFill>
                <a:srgbClr val="FF0000"/>
              </a:solidFill>
              <a:latin typeface="Arial" pitchFamily="34" charset="0"/>
              <a:ea typeface="宋体" pitchFamily="2" charset="-122"/>
            </a:endParaRPr>
          </a:p>
        </p:txBody>
      </p:sp>
      <p:cxnSp>
        <p:nvCxnSpPr>
          <p:cNvPr id="7" name="直接连接符 6"/>
          <p:cNvCxnSpPr/>
          <p:nvPr/>
        </p:nvCxnSpPr>
        <p:spPr bwMode="auto">
          <a:xfrm>
            <a:off x="3571868" y="4572011"/>
            <a:ext cx="5000660" cy="1588"/>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p:spPr>
      </p:cxnSp>
      <p:sp>
        <p:nvSpPr>
          <p:cNvPr id="9" name="圆角矩形标注 8"/>
          <p:cNvSpPr/>
          <p:nvPr/>
        </p:nvSpPr>
        <p:spPr>
          <a:xfrm>
            <a:off x="6000760" y="3714753"/>
            <a:ext cx="2143140" cy="928689"/>
          </a:xfrm>
          <a:prstGeom prst="wedgeRoundRectCallout">
            <a:avLst>
              <a:gd name="adj1" fmla="val -77799"/>
              <a:gd name="adj2" fmla="val 73077"/>
              <a:gd name="adj3" fmla="val 16667"/>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107275" tIns="53637" rIns="107275" bIns="53637" anchor="ctr"/>
          <a:lstStyle/>
          <a:p>
            <a:pPr algn="ctr">
              <a:defRPr/>
            </a:pPr>
            <a:r>
              <a:rPr lang="zh-CN" altLang="en-US" b="1" dirty="0">
                <a:solidFill>
                  <a:schemeClr val="tx1"/>
                </a:solidFill>
                <a:latin typeface="微软雅黑" pitchFamily="34" charset="-122"/>
                <a:ea typeface="微软雅黑" pitchFamily="34" charset="-122"/>
              </a:rPr>
              <a:t>特殊原因请务必在文本框中准确填写</a:t>
            </a:r>
            <a:endParaRPr lang="en-US" altLang="zh-CN" b="1" dirty="0">
              <a:solidFill>
                <a:schemeClr val="tx1"/>
              </a:solidFill>
              <a:latin typeface="微软雅黑" pitchFamily="34" charset="-122"/>
              <a:ea typeface="微软雅黑" pitchFamily="3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a:t>15</a:t>
            </a:r>
          </a:p>
        </p:txBody>
      </p:sp>
      <p:sp>
        <p:nvSpPr>
          <p:cNvPr id="7" name="Rectangle 32"/>
          <p:cNvSpPr>
            <a:spLocks noChangeArrowheads="1"/>
          </p:cNvSpPr>
          <p:nvPr/>
        </p:nvSpPr>
        <p:spPr bwMode="auto">
          <a:xfrm>
            <a:off x="496918" y="71414"/>
            <a:ext cx="8432800" cy="533400"/>
          </a:xfrm>
          <a:prstGeom prst="rect">
            <a:avLst/>
          </a:prstGeom>
          <a:noFill/>
          <a:ln w="9525">
            <a:noFill/>
            <a:miter lim="800000"/>
            <a:headEnd/>
            <a:tailEnd/>
          </a:ln>
        </p:spPr>
        <p:txBody>
          <a:bodyPr lIns="107275" tIns="53637" rIns="107275" bIns="53637" anchor="b"/>
          <a:lstStyle/>
          <a:p>
            <a:pPr marL="514350" indent="-514350" algn="ctr"/>
            <a:r>
              <a:rPr lang="zh-CN" altLang="en-US" sz="2700" b="1" dirty="0">
                <a:solidFill>
                  <a:srgbClr val="FFFFFF"/>
                </a:solidFill>
                <a:latin typeface="微软雅黑" pitchFamily="34" charset="-122"/>
                <a:ea typeface="微软雅黑" pitchFamily="34" charset="-122"/>
              </a:rPr>
              <a:t>申请查询类</a:t>
            </a:r>
            <a:r>
              <a:rPr lang="en-US" altLang="zh-CN" sz="2700" b="1" dirty="0">
                <a:solidFill>
                  <a:srgbClr val="FFFFFF"/>
                </a:solidFill>
                <a:latin typeface="微软雅黑" pitchFamily="34" charset="-122"/>
                <a:ea typeface="微软雅黑" pitchFamily="34" charset="-122"/>
              </a:rPr>
              <a:t>——</a:t>
            </a:r>
            <a:r>
              <a:rPr lang="zh-CN" altLang="en-US" sz="2700" b="1" dirty="0">
                <a:solidFill>
                  <a:srgbClr val="FFFFFF"/>
                </a:solidFill>
                <a:latin typeface="微软雅黑" pitchFamily="34" charset="-122"/>
                <a:ea typeface="微软雅黑" pitchFamily="34" charset="-122"/>
              </a:rPr>
              <a:t>不定期持有人名册</a:t>
            </a:r>
            <a:endParaRPr lang="zh-CN" altLang="en-US" sz="2700" dirty="0">
              <a:solidFill>
                <a:schemeClr val="bg1"/>
              </a:solidFill>
              <a:latin typeface="黑体" pitchFamily="49" charset="-122"/>
              <a:ea typeface="黑体" pitchFamily="49" charset="-122"/>
            </a:endParaRPr>
          </a:p>
        </p:txBody>
      </p:sp>
      <p:sp>
        <p:nvSpPr>
          <p:cNvPr id="8" name="TextBox 7"/>
          <p:cNvSpPr txBox="1"/>
          <p:nvPr/>
        </p:nvSpPr>
        <p:spPr>
          <a:xfrm>
            <a:off x="3786182" y="1657406"/>
            <a:ext cx="4857784" cy="2324313"/>
          </a:xfrm>
          <a:prstGeom prst="rect">
            <a:avLst/>
          </a:prstGeom>
          <a:noFill/>
        </p:spPr>
        <p:txBody>
          <a:bodyPr wrap="square" lIns="107275" tIns="53637" rIns="107275" bIns="53637" rtlCol="0">
            <a:spAutoFit/>
          </a:bodyPr>
          <a:lstStyle/>
          <a:p>
            <a:r>
              <a:rPr lang="zh-CN" altLang="en-US" dirty="0">
                <a:latin typeface="微软雅黑" pitchFamily="34" charset="-122"/>
                <a:ea typeface="微软雅黑" pitchFamily="34" charset="-122"/>
              </a:rPr>
              <a:t>根据名册查询原因，需要发行人提供以下相应证明文件： </a:t>
            </a:r>
            <a:endParaRPr lang="en-US" altLang="zh-CN" dirty="0">
              <a:latin typeface="微软雅黑" pitchFamily="34" charset="-122"/>
              <a:ea typeface="微软雅黑" pitchFamily="34" charset="-122"/>
            </a:endParaRPr>
          </a:p>
          <a:p>
            <a:endParaRPr lang="en-US" altLang="zh-CN" dirty="0">
              <a:latin typeface="微软雅黑" pitchFamily="34" charset="-122"/>
              <a:ea typeface="微软雅黑" pitchFamily="34" charset="-122"/>
            </a:endParaRPr>
          </a:p>
          <a:p>
            <a:r>
              <a:rPr lang="zh-CN" altLang="en-US" dirty="0">
                <a:latin typeface="微软雅黑" pitchFamily="34" charset="-122"/>
                <a:ea typeface="微软雅黑" pitchFamily="34" charset="-122"/>
              </a:rPr>
              <a:t>（一）召开股东大会或临时股东大会的，需提交已披露的</a:t>
            </a:r>
            <a:r>
              <a:rPr lang="zh-CN" altLang="en-US" dirty="0">
                <a:solidFill>
                  <a:srgbClr val="C00000"/>
                </a:solidFill>
                <a:latin typeface="微软雅黑" pitchFamily="34" charset="-122"/>
                <a:ea typeface="微软雅黑" pitchFamily="34" charset="-122"/>
              </a:rPr>
              <a:t>关于召开股东大会或临时股东大会的通知公告</a:t>
            </a:r>
            <a:r>
              <a:rPr lang="zh-CN" altLang="en-US" dirty="0">
                <a:latin typeface="微软雅黑" pitchFamily="34" charset="-122"/>
                <a:ea typeface="微软雅黑" pitchFamily="34" charset="-122"/>
              </a:rPr>
              <a:t>（加盖发行人公章）。 </a:t>
            </a:r>
            <a:endParaRPr lang="en-US" altLang="zh-CN" dirty="0">
              <a:latin typeface="微软雅黑" pitchFamily="34" charset="-122"/>
              <a:ea typeface="微软雅黑" pitchFamily="34" charset="-122"/>
            </a:endParaRPr>
          </a:p>
          <a:p>
            <a:endParaRPr lang="en-US" altLang="zh-CN" dirty="0">
              <a:latin typeface="微软雅黑" pitchFamily="34" charset="-122"/>
              <a:ea typeface="微软雅黑" pitchFamily="34" charset="-122"/>
            </a:endParaRPr>
          </a:p>
          <a:p>
            <a:endParaRPr lang="en-US" altLang="zh-CN" dirty="0">
              <a:latin typeface="微软雅黑" pitchFamily="34" charset="-122"/>
              <a:ea typeface="微软雅黑" pitchFamily="34" charset="-122"/>
            </a:endParaRPr>
          </a:p>
        </p:txBody>
      </p:sp>
      <p:sp>
        <p:nvSpPr>
          <p:cNvPr id="9" name="TextBox 8"/>
          <p:cNvSpPr txBox="1"/>
          <p:nvPr/>
        </p:nvSpPr>
        <p:spPr>
          <a:xfrm>
            <a:off x="500034" y="1333485"/>
            <a:ext cx="2500330" cy="2601312"/>
          </a:xfrm>
          <a:prstGeom prst="rect">
            <a:avLst/>
          </a:prstGeom>
          <a:ln>
            <a:prstDash val="dash"/>
          </a:ln>
        </p:spPr>
        <p:style>
          <a:lnRef idx="2">
            <a:schemeClr val="accent6"/>
          </a:lnRef>
          <a:fillRef idx="1">
            <a:schemeClr val="lt1"/>
          </a:fillRef>
          <a:effectRef idx="0">
            <a:schemeClr val="accent6"/>
          </a:effectRef>
          <a:fontRef idx="minor">
            <a:schemeClr val="dk1"/>
          </a:fontRef>
        </p:style>
        <p:txBody>
          <a:bodyPr wrap="square" lIns="107275" tIns="53637" rIns="107275" bIns="53637" rtlCol="0">
            <a:spAutoFit/>
          </a:bodyPr>
          <a:lstStyle/>
          <a:p>
            <a:pPr>
              <a:lnSpc>
                <a:spcPct val="150000"/>
              </a:lnSpc>
            </a:pPr>
            <a:r>
              <a:rPr lang="zh-CN" altLang="en-US" dirty="0">
                <a:latin typeface="微软雅黑" pitchFamily="34" charset="-122"/>
                <a:ea typeface="微软雅黑" pitchFamily="34" charset="-122"/>
              </a:rPr>
              <a:t>因召开股东大会查询名册的，如果</a:t>
            </a:r>
            <a:r>
              <a:rPr lang="en-US" dirty="0">
                <a:latin typeface="微软雅黑" pitchFamily="34" charset="-122"/>
                <a:ea typeface="微软雅黑" pitchFamily="34" charset="-122"/>
              </a:rPr>
              <a:t>T</a:t>
            </a:r>
            <a:r>
              <a:rPr lang="zh-CN" altLang="en-US" dirty="0">
                <a:latin typeface="微软雅黑" pitchFamily="34" charset="-122"/>
                <a:ea typeface="微软雅黑" pitchFamily="34" charset="-122"/>
              </a:rPr>
              <a:t>日为股东大会召开日，参照上市公司，股东大会的股权登记日最好定于</a:t>
            </a:r>
            <a:r>
              <a:rPr lang="en-US" dirty="0">
                <a:solidFill>
                  <a:srgbClr val="C00000"/>
                </a:solidFill>
                <a:latin typeface="微软雅黑" pitchFamily="34" charset="-122"/>
                <a:ea typeface="微软雅黑" pitchFamily="34" charset="-122"/>
              </a:rPr>
              <a:t>T-7</a:t>
            </a:r>
            <a:r>
              <a:rPr lang="zh-CN" altLang="en-US" dirty="0">
                <a:solidFill>
                  <a:srgbClr val="C00000"/>
                </a:solidFill>
                <a:latin typeface="微软雅黑" pitchFamily="34" charset="-122"/>
                <a:ea typeface="微软雅黑" pitchFamily="34" charset="-122"/>
              </a:rPr>
              <a:t>日至</a:t>
            </a:r>
            <a:r>
              <a:rPr lang="en-US" dirty="0">
                <a:solidFill>
                  <a:srgbClr val="C00000"/>
                </a:solidFill>
                <a:latin typeface="微软雅黑" pitchFamily="34" charset="-122"/>
                <a:ea typeface="微软雅黑" pitchFamily="34" charset="-122"/>
              </a:rPr>
              <a:t>T-3</a:t>
            </a:r>
            <a:r>
              <a:rPr lang="zh-CN" altLang="en-US" dirty="0">
                <a:solidFill>
                  <a:srgbClr val="C00000"/>
                </a:solidFill>
                <a:latin typeface="微软雅黑" pitchFamily="34" charset="-122"/>
                <a:ea typeface="微软雅黑" pitchFamily="34" charset="-122"/>
              </a:rPr>
              <a:t>日间</a:t>
            </a:r>
            <a:r>
              <a:rPr lang="zh-CN" altLang="en-US" dirty="0">
                <a:latin typeface="微软雅黑" pitchFamily="34" charset="-122"/>
                <a:ea typeface="微软雅黑" pitchFamily="34" charset="-122"/>
              </a:rPr>
              <a:t>。</a:t>
            </a:r>
          </a:p>
        </p:txBody>
      </p:sp>
      <p:sp>
        <p:nvSpPr>
          <p:cNvPr id="10" name="左箭头 9"/>
          <p:cNvSpPr/>
          <p:nvPr/>
        </p:nvSpPr>
        <p:spPr bwMode="auto">
          <a:xfrm>
            <a:off x="3143240" y="2952747"/>
            <a:ext cx="571504" cy="428628"/>
          </a:xfrm>
          <a:prstGeom prst="leftArrow">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107275" tIns="53637" rIns="107275" bIns="53637" numCol="1" rtlCol="0" anchor="t" anchorCtr="0" compatLnSpc="1">
            <a:prstTxWarp prst="textNoShape">
              <a:avLst/>
            </a:prstTxWarp>
          </a:bodyPr>
          <a:lstStyle/>
          <a:p>
            <a:pPr defTabSz="1072744"/>
            <a:endParaRPr lang="zh-CN" altLang="en-US" sz="2100" dirty="0">
              <a:solidFill>
                <a:schemeClr val="tx1"/>
              </a:solidFill>
              <a:latin typeface="Arial" pitchFamily="34" charset="0"/>
              <a:ea typeface="宋体" pitchFamily="2" charset="-122"/>
            </a:endParaRPr>
          </a:p>
        </p:txBody>
      </p:sp>
      <p:sp>
        <p:nvSpPr>
          <p:cNvPr id="11" name="TextBox 10"/>
          <p:cNvSpPr txBox="1"/>
          <p:nvPr/>
        </p:nvSpPr>
        <p:spPr>
          <a:xfrm>
            <a:off x="4071934" y="4667259"/>
            <a:ext cx="4214842" cy="646331"/>
          </a:xfrm>
          <a:prstGeom prst="rect">
            <a:avLst/>
          </a:prstGeom>
          <a:noFill/>
        </p:spPr>
        <p:txBody>
          <a:bodyPr wrap="square" rtlCol="0">
            <a:spAutoFit/>
          </a:bodyPr>
          <a:lstStyle/>
          <a:p>
            <a:r>
              <a:rPr lang="zh-CN" altLang="en-US" b="1" dirty="0">
                <a:solidFill>
                  <a:srgbClr val="C00000"/>
                </a:solidFill>
                <a:latin typeface="微软雅黑" pitchFamily="34" charset="-122"/>
                <a:ea typeface="微软雅黑" pitchFamily="34" charset="-122"/>
              </a:rPr>
              <a:t>备注：</a:t>
            </a:r>
            <a:r>
              <a:rPr lang="en-US" altLang="zh-CN" b="1" dirty="0">
                <a:solidFill>
                  <a:srgbClr val="C00000"/>
                </a:solidFill>
                <a:latin typeface="微软雅黑" pitchFamily="34" charset="-122"/>
                <a:ea typeface="微软雅黑" pitchFamily="34" charset="-122"/>
              </a:rPr>
              <a:t>T</a:t>
            </a:r>
            <a:r>
              <a:rPr lang="zh-CN" altLang="en-US" b="1" dirty="0">
                <a:solidFill>
                  <a:srgbClr val="C00000"/>
                </a:solidFill>
                <a:latin typeface="微软雅黑" pitchFamily="34" charset="-122"/>
                <a:ea typeface="微软雅黑" pitchFamily="34" charset="-122"/>
              </a:rPr>
              <a:t>日、</a:t>
            </a:r>
            <a:r>
              <a:rPr lang="en-US" altLang="zh-CN" b="1" dirty="0">
                <a:solidFill>
                  <a:srgbClr val="C00000"/>
                </a:solidFill>
                <a:latin typeface="微软雅黑" pitchFamily="34" charset="-122"/>
                <a:ea typeface="微软雅黑" pitchFamily="34" charset="-122"/>
              </a:rPr>
              <a:t>T-3</a:t>
            </a:r>
            <a:r>
              <a:rPr lang="zh-CN" altLang="en-US" b="1" dirty="0">
                <a:solidFill>
                  <a:srgbClr val="C00000"/>
                </a:solidFill>
                <a:latin typeface="微软雅黑" pitchFamily="34" charset="-122"/>
                <a:ea typeface="微软雅黑" pitchFamily="34" charset="-122"/>
              </a:rPr>
              <a:t>日、</a:t>
            </a:r>
            <a:r>
              <a:rPr lang="en-US" altLang="zh-CN" b="1" dirty="0">
                <a:solidFill>
                  <a:srgbClr val="C00000"/>
                </a:solidFill>
                <a:latin typeface="微软雅黑" pitchFamily="34" charset="-122"/>
                <a:ea typeface="微软雅黑" pitchFamily="34" charset="-122"/>
              </a:rPr>
              <a:t>T-7</a:t>
            </a:r>
            <a:r>
              <a:rPr lang="zh-CN" altLang="en-US" b="1" dirty="0">
                <a:solidFill>
                  <a:srgbClr val="C00000"/>
                </a:solidFill>
                <a:latin typeface="微软雅黑" pitchFamily="34" charset="-122"/>
                <a:ea typeface="微软雅黑" pitchFamily="34" charset="-122"/>
              </a:rPr>
              <a:t>日均为交易日</a:t>
            </a:r>
            <a:r>
              <a:rPr lang="zh-CN" altLang="en-US" dirty="0">
                <a:latin typeface="微软雅黑" pitchFamily="34" charset="-122"/>
                <a:ea typeface="微软雅黑" pitchFamily="34" charset="-122"/>
              </a:rPr>
              <a:t>，不包含节假日及非交易日</a:t>
            </a:r>
          </a:p>
        </p:txBody>
      </p:sp>
      <p:pic>
        <p:nvPicPr>
          <p:cNvPr id="12" name="图片 11" descr="4.JPG"/>
          <p:cNvPicPr>
            <a:picLocks noChangeAspect="1"/>
          </p:cNvPicPr>
          <p:nvPr/>
        </p:nvPicPr>
        <p:blipFill>
          <a:blip r:embed="rId3"/>
          <a:stretch>
            <a:fillRect/>
          </a:stretch>
        </p:blipFill>
        <p:spPr>
          <a:xfrm>
            <a:off x="285721" y="4953011"/>
            <a:ext cx="3275719" cy="116040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34925" y="0"/>
            <a:ext cx="1347788" cy="1337733"/>
            <a:chOff x="0" y="0"/>
            <a:chExt cx="12463730" cy="9279959"/>
          </a:xfrm>
        </p:grpSpPr>
        <p:sp>
          <p:nvSpPr>
            <p:cNvPr id="18499" name="椭圆 5"/>
            <p:cNvSpPr>
              <a:spLocks noChangeArrowheads="1"/>
            </p:cNvSpPr>
            <p:nvPr/>
          </p:nvSpPr>
          <p:spPr bwMode="auto">
            <a:xfrm rot="-3945157">
              <a:off x="2770714" y="611512"/>
              <a:ext cx="1821541" cy="6039932"/>
            </a:xfrm>
            <a:custGeom>
              <a:avLst/>
              <a:gdLst>
                <a:gd name="T0" fmla="*/ 858064 w 1575088"/>
                <a:gd name="T1" fmla="*/ 0 h 3343692"/>
                <a:gd name="T2" fmla="*/ 1821541 w 1575088"/>
                <a:gd name="T3" fmla="*/ 3088785 h 3343692"/>
                <a:gd name="T4" fmla="*/ 963478 w 1575088"/>
                <a:gd name="T5" fmla="*/ 6039932 h 3343692"/>
                <a:gd name="T6" fmla="*/ 0 w 1575088"/>
                <a:gd name="T7" fmla="*/ 2951147 h 3343692"/>
                <a:gd name="T8" fmla="*/ 858064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6694AB">
                <a:alpha val="78038"/>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18500" name="椭圆 5"/>
            <p:cNvSpPr>
              <a:spLocks noChangeArrowheads="1"/>
            </p:cNvSpPr>
            <p:nvPr/>
          </p:nvSpPr>
          <p:spPr bwMode="auto">
            <a:xfrm rot="-3945157">
              <a:off x="8243321" y="2987775"/>
              <a:ext cx="1821541" cy="6039932"/>
            </a:xfrm>
            <a:custGeom>
              <a:avLst/>
              <a:gdLst>
                <a:gd name="T0" fmla="*/ 858064 w 1575088"/>
                <a:gd name="T1" fmla="*/ 0 h 3343692"/>
                <a:gd name="T2" fmla="*/ 1821541 w 1575088"/>
                <a:gd name="T3" fmla="*/ 3088785 h 3343692"/>
                <a:gd name="T4" fmla="*/ 963478 w 1575088"/>
                <a:gd name="T5" fmla="*/ 6039932 h 3343692"/>
                <a:gd name="T6" fmla="*/ 0 w 1575088"/>
                <a:gd name="T7" fmla="*/ 2951147 h 3343692"/>
                <a:gd name="T8" fmla="*/ 858064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6694AB">
                <a:alpha val="78038"/>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18501" name="椭圆 5"/>
            <p:cNvSpPr>
              <a:spLocks noChangeArrowheads="1"/>
            </p:cNvSpPr>
            <p:nvPr/>
          </p:nvSpPr>
          <p:spPr bwMode="auto">
            <a:xfrm rot="5568637">
              <a:off x="2405421" y="1481606"/>
              <a:ext cx="1680787" cy="6491629"/>
            </a:xfrm>
            <a:custGeom>
              <a:avLst/>
              <a:gdLst>
                <a:gd name="T0" fmla="*/ 791760 w 1575088"/>
                <a:gd name="T1" fmla="*/ 0 h 3343692"/>
                <a:gd name="T2" fmla="*/ 1680787 w 1575088"/>
                <a:gd name="T3" fmla="*/ 3319780 h 3343692"/>
                <a:gd name="T4" fmla="*/ 889028 w 1575088"/>
                <a:gd name="T5" fmla="*/ 6491629 h 3343692"/>
                <a:gd name="T6" fmla="*/ 0 w 1575088"/>
                <a:gd name="T7" fmla="*/ 3171849 h 3343692"/>
                <a:gd name="T8" fmla="*/ 791760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D27E50">
                <a:alpha val="78038"/>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18502" name="椭圆 5"/>
            <p:cNvSpPr>
              <a:spLocks noChangeArrowheads="1"/>
            </p:cNvSpPr>
            <p:nvPr/>
          </p:nvSpPr>
          <p:spPr bwMode="auto">
            <a:xfrm rot="-5158246">
              <a:off x="8526874" y="1956637"/>
              <a:ext cx="1830219" cy="6043491"/>
            </a:xfrm>
            <a:custGeom>
              <a:avLst/>
              <a:gdLst>
                <a:gd name="T0" fmla="*/ 862152 w 1575088"/>
                <a:gd name="T1" fmla="*/ 0 h 3343692"/>
                <a:gd name="T2" fmla="*/ 1830219 w 1575088"/>
                <a:gd name="T3" fmla="*/ 3090605 h 3343692"/>
                <a:gd name="T4" fmla="*/ 968068 w 1575088"/>
                <a:gd name="T5" fmla="*/ 6043491 h 3343692"/>
                <a:gd name="T6" fmla="*/ 0 w 1575088"/>
                <a:gd name="T7" fmla="*/ 2952886 h 3343692"/>
                <a:gd name="T8" fmla="*/ 862152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BF638A">
                <a:alpha val="78038"/>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18503" name="椭圆 5"/>
            <p:cNvSpPr>
              <a:spLocks noChangeArrowheads="1"/>
            </p:cNvSpPr>
            <p:nvPr/>
          </p:nvSpPr>
          <p:spPr bwMode="auto">
            <a:xfrm rot="-6742976">
              <a:off x="2376812" y="2863720"/>
              <a:ext cx="2172737" cy="6552728"/>
            </a:xfrm>
            <a:custGeom>
              <a:avLst/>
              <a:gdLst>
                <a:gd name="T0" fmla="*/ 1023501 w 1575088"/>
                <a:gd name="T1" fmla="*/ 0 h 3343692"/>
                <a:gd name="T2" fmla="*/ 2172737 w 1575088"/>
                <a:gd name="T3" fmla="*/ 3351026 h 3343692"/>
                <a:gd name="T4" fmla="*/ 1149238 w 1575088"/>
                <a:gd name="T5" fmla="*/ 6552728 h 3343692"/>
                <a:gd name="T6" fmla="*/ 0 w 1575088"/>
                <a:gd name="T7" fmla="*/ 3201702 h 3343692"/>
                <a:gd name="T8" fmla="*/ 1023501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80CAD7">
                <a:alpha val="78038"/>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18504" name="椭圆 5"/>
            <p:cNvSpPr>
              <a:spLocks noChangeArrowheads="1"/>
            </p:cNvSpPr>
            <p:nvPr/>
          </p:nvSpPr>
          <p:spPr bwMode="auto">
            <a:xfrm rot="4071505">
              <a:off x="8109088" y="514583"/>
              <a:ext cx="2277756" cy="6184519"/>
            </a:xfrm>
            <a:custGeom>
              <a:avLst/>
              <a:gdLst>
                <a:gd name="T0" fmla="*/ 1072971 w 1575088"/>
                <a:gd name="T1" fmla="*/ 0 h 3343692"/>
                <a:gd name="T2" fmla="*/ 2277756 w 1575088"/>
                <a:gd name="T3" fmla="*/ 3162726 h 3343692"/>
                <a:gd name="T4" fmla="*/ 1204786 w 1575088"/>
                <a:gd name="T5" fmla="*/ 6184519 h 3343692"/>
                <a:gd name="T6" fmla="*/ 0 w 1575088"/>
                <a:gd name="T7" fmla="*/ 3021793 h 3343692"/>
                <a:gd name="T8" fmla="*/ 1072971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D27E50">
                <a:alpha val="78038"/>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18505" name="椭圆 5"/>
            <p:cNvSpPr>
              <a:spLocks noChangeArrowheads="1"/>
            </p:cNvSpPr>
            <p:nvPr/>
          </p:nvSpPr>
          <p:spPr bwMode="auto">
            <a:xfrm rot="-8472372">
              <a:off x="4191902" y="4237601"/>
              <a:ext cx="1636042" cy="4836860"/>
            </a:xfrm>
            <a:custGeom>
              <a:avLst/>
              <a:gdLst>
                <a:gd name="T0" fmla="*/ 770682 w 1575088"/>
                <a:gd name="T1" fmla="*/ 0 h 3343692"/>
                <a:gd name="T2" fmla="*/ 1636042 w 1575088"/>
                <a:gd name="T3" fmla="*/ 2473541 h 3343692"/>
                <a:gd name="T4" fmla="*/ 865361 w 1575088"/>
                <a:gd name="T5" fmla="*/ 4836860 h 3343692"/>
                <a:gd name="T6" fmla="*/ 0 w 1575088"/>
                <a:gd name="T7" fmla="*/ 2363319 h 3343692"/>
                <a:gd name="T8" fmla="*/ 770682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BF638A">
                <a:alpha val="78038"/>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18506" name="椭圆 5"/>
            <p:cNvSpPr>
              <a:spLocks noChangeArrowheads="1"/>
            </p:cNvSpPr>
            <p:nvPr/>
          </p:nvSpPr>
          <p:spPr bwMode="auto">
            <a:xfrm rot="-8285623">
              <a:off x="7038878" y="920119"/>
              <a:ext cx="1645619" cy="4300524"/>
            </a:xfrm>
            <a:custGeom>
              <a:avLst/>
              <a:gdLst>
                <a:gd name="T0" fmla="*/ 775194 w 1575088"/>
                <a:gd name="T1" fmla="*/ 0 h 3343692"/>
                <a:gd name="T2" fmla="*/ 1645619 w 1575088"/>
                <a:gd name="T3" fmla="*/ 2199262 h 3343692"/>
                <a:gd name="T4" fmla="*/ 870426 w 1575088"/>
                <a:gd name="T5" fmla="*/ 4300524 h 3343692"/>
                <a:gd name="T6" fmla="*/ 0 w 1575088"/>
                <a:gd name="T7" fmla="*/ 2101262 h 3343692"/>
                <a:gd name="T8" fmla="*/ 775194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80CAD7">
                <a:alpha val="81175"/>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18507" name="椭圆 5"/>
            <p:cNvSpPr>
              <a:spLocks noChangeArrowheads="1"/>
            </p:cNvSpPr>
            <p:nvPr/>
          </p:nvSpPr>
          <p:spPr bwMode="auto">
            <a:xfrm rot="352707">
              <a:off x="5801383" y="0"/>
              <a:ext cx="1772403" cy="4752556"/>
            </a:xfrm>
            <a:custGeom>
              <a:avLst/>
              <a:gdLst>
                <a:gd name="T0" fmla="*/ 834917 w 1575088"/>
                <a:gd name="T1" fmla="*/ 0 h 3343692"/>
                <a:gd name="T2" fmla="*/ 1772403 w 1575088"/>
                <a:gd name="T3" fmla="*/ 2430429 h 3343692"/>
                <a:gd name="T4" fmla="*/ 937487 w 1575088"/>
                <a:gd name="T5" fmla="*/ 4752556 h 3343692"/>
                <a:gd name="T6" fmla="*/ 0 w 1575088"/>
                <a:gd name="T7" fmla="*/ 2322127 h 3343692"/>
                <a:gd name="T8" fmla="*/ 834917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DB9649">
                <a:alpha val="78038"/>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18508" name="椭圆 5"/>
            <p:cNvSpPr>
              <a:spLocks noChangeArrowheads="1"/>
            </p:cNvSpPr>
            <p:nvPr/>
          </p:nvSpPr>
          <p:spPr bwMode="auto">
            <a:xfrm>
              <a:off x="5543493" y="4721390"/>
              <a:ext cx="2060016" cy="4519928"/>
            </a:xfrm>
            <a:custGeom>
              <a:avLst/>
              <a:gdLst>
                <a:gd name="T0" fmla="*/ 970402 w 1575088"/>
                <a:gd name="T1" fmla="*/ 0 h 3343692"/>
                <a:gd name="T2" fmla="*/ 2060016 w 1575088"/>
                <a:gd name="T3" fmla="*/ 2311464 h 3343692"/>
                <a:gd name="T4" fmla="*/ 1089616 w 1575088"/>
                <a:gd name="T5" fmla="*/ 4519928 h 3343692"/>
                <a:gd name="T6" fmla="*/ 0 w 1575088"/>
                <a:gd name="T7" fmla="*/ 2208464 h 3343692"/>
                <a:gd name="T8" fmla="*/ 970402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80CAD7">
                <a:alpha val="81175"/>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18509" name="椭圆 5"/>
            <p:cNvSpPr>
              <a:spLocks noChangeArrowheads="1"/>
            </p:cNvSpPr>
            <p:nvPr/>
          </p:nvSpPr>
          <p:spPr bwMode="auto">
            <a:xfrm rot="-2367880">
              <a:off x="3815776" y="159115"/>
              <a:ext cx="1909511" cy="5281812"/>
            </a:xfrm>
            <a:custGeom>
              <a:avLst/>
              <a:gdLst>
                <a:gd name="T0" fmla="*/ 899504 w 1575088"/>
                <a:gd name="T1" fmla="*/ 0 h 3343692"/>
                <a:gd name="T2" fmla="*/ 1909511 w 1575088"/>
                <a:gd name="T3" fmla="*/ 2701087 h 3343692"/>
                <a:gd name="T4" fmla="*/ 1010008 w 1575088"/>
                <a:gd name="T5" fmla="*/ 5281812 h 3343692"/>
                <a:gd name="T6" fmla="*/ 0 w 1575088"/>
                <a:gd name="T7" fmla="*/ 2580725 h 3343692"/>
                <a:gd name="T8" fmla="*/ 899504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BF638A">
                <a:alpha val="78038"/>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sp>
          <p:nvSpPr>
            <p:cNvPr id="18510" name="椭圆 5"/>
            <p:cNvSpPr>
              <a:spLocks noChangeArrowheads="1"/>
            </p:cNvSpPr>
            <p:nvPr/>
          </p:nvSpPr>
          <p:spPr bwMode="auto">
            <a:xfrm rot="8213685">
              <a:off x="7348069" y="4032106"/>
              <a:ext cx="1912542" cy="5247853"/>
            </a:xfrm>
            <a:custGeom>
              <a:avLst/>
              <a:gdLst>
                <a:gd name="T0" fmla="*/ 900932 w 1575088"/>
                <a:gd name="T1" fmla="*/ 0 h 3343692"/>
                <a:gd name="T2" fmla="*/ 1912542 w 1575088"/>
                <a:gd name="T3" fmla="*/ 2683720 h 3343692"/>
                <a:gd name="T4" fmla="*/ 1011611 w 1575088"/>
                <a:gd name="T5" fmla="*/ 5247853 h 3343692"/>
                <a:gd name="T6" fmla="*/ 0 w 1575088"/>
                <a:gd name="T7" fmla="*/ 2564133 h 3343692"/>
                <a:gd name="T8" fmla="*/ 900932 w 1575088"/>
                <a:gd name="T9" fmla="*/ 0 h 3343692"/>
                <a:gd name="T10" fmla="*/ 0 60000 65536"/>
                <a:gd name="T11" fmla="*/ 0 60000 65536"/>
                <a:gd name="T12" fmla="*/ 0 60000 65536"/>
                <a:gd name="T13" fmla="*/ 0 60000 65536"/>
                <a:gd name="T14" fmla="*/ 0 60000 65536"/>
                <a:gd name="T15" fmla="*/ 0 w 1575088"/>
                <a:gd name="T16" fmla="*/ 0 h 3343692"/>
                <a:gd name="T17" fmla="*/ 1575088 w 1575088"/>
                <a:gd name="T18" fmla="*/ 3343692 h 3343692"/>
              </a:gdLst>
              <a:ahLst/>
              <a:cxnLst>
                <a:cxn ang="T10">
                  <a:pos x="T0" y="T1"/>
                </a:cxn>
                <a:cxn ang="T11">
                  <a:pos x="T2" y="T3"/>
                </a:cxn>
                <a:cxn ang="T12">
                  <a:pos x="T4" y="T5"/>
                </a:cxn>
                <a:cxn ang="T13">
                  <a:pos x="T6" y="T7"/>
                </a:cxn>
                <a:cxn ang="T14">
                  <a:pos x="T8" y="T9"/>
                </a:cxn>
              </a:cxnLst>
              <a:rect l="T15" t="T16" r="T17" b="T18"/>
              <a:pathLst>
                <a:path w="1575088" h="3343692">
                  <a:moveTo>
                    <a:pt x="741969" y="0"/>
                  </a:moveTo>
                  <a:cubicBezTo>
                    <a:pt x="1249728" y="396941"/>
                    <a:pt x="1575088" y="1015447"/>
                    <a:pt x="1575088" y="1709944"/>
                  </a:cubicBezTo>
                  <a:cubicBezTo>
                    <a:pt x="1575088" y="2361702"/>
                    <a:pt x="1288542" y="2946533"/>
                    <a:pt x="833120" y="3343692"/>
                  </a:cubicBezTo>
                  <a:cubicBezTo>
                    <a:pt x="325360" y="2946751"/>
                    <a:pt x="0" y="2328246"/>
                    <a:pt x="0" y="1633748"/>
                  </a:cubicBezTo>
                  <a:cubicBezTo>
                    <a:pt x="0" y="981991"/>
                    <a:pt x="286547" y="397160"/>
                    <a:pt x="741969" y="0"/>
                  </a:cubicBezTo>
                  <a:close/>
                </a:path>
              </a:pathLst>
            </a:custGeom>
            <a:solidFill>
              <a:srgbClr val="DB9649">
                <a:alpha val="78038"/>
              </a:srgbClr>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grpSp>
      <p:sp>
        <p:nvSpPr>
          <p:cNvPr id="18437" name="TextBox 17"/>
          <p:cNvSpPr>
            <a:spLocks noChangeArrowheads="1"/>
          </p:cNvSpPr>
          <p:nvPr/>
        </p:nvSpPr>
        <p:spPr bwMode="auto">
          <a:xfrm>
            <a:off x="1077033" y="1214423"/>
            <a:ext cx="7517476" cy="3693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0" tIns="45715" rIns="91430" bIns="45715">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800" b="1" dirty="0">
                <a:solidFill>
                  <a:srgbClr val="0070C0"/>
                </a:solidFill>
                <a:latin typeface="微软雅黑" pitchFamily="34" charset="-122"/>
                <a:ea typeface="微软雅黑" pitchFamily="34" charset="-122"/>
              </a:rPr>
              <a:t>9</a:t>
            </a:r>
            <a:r>
              <a:rPr lang="zh-CN" altLang="en-US" sz="1800" b="1" dirty="0">
                <a:solidFill>
                  <a:srgbClr val="0070C0"/>
                </a:solidFill>
                <a:latin typeface="微软雅黑" pitchFamily="34" charset="-122"/>
                <a:ea typeface="微软雅黑" pitchFamily="34" charset="-122"/>
              </a:rPr>
              <a:t>月</a:t>
            </a:r>
            <a:r>
              <a:rPr lang="en-US" altLang="zh-CN" sz="1800" b="1" dirty="0">
                <a:solidFill>
                  <a:srgbClr val="0070C0"/>
                </a:solidFill>
                <a:latin typeface="微软雅黑" pitchFamily="34" charset="-122"/>
                <a:ea typeface="微软雅黑" pitchFamily="34" charset="-122"/>
              </a:rPr>
              <a:t>15</a:t>
            </a:r>
            <a:r>
              <a:rPr lang="zh-CN" altLang="en-US" sz="1800" b="1" dirty="0">
                <a:solidFill>
                  <a:srgbClr val="0070C0"/>
                </a:solidFill>
                <a:latin typeface="微软雅黑" pitchFamily="34" charset="-122"/>
                <a:ea typeface="微软雅黑" pitchFamily="34" charset="-122"/>
              </a:rPr>
              <a:t>日（</a:t>
            </a:r>
            <a:r>
              <a:rPr lang="en-US" altLang="zh-CN" sz="1800" b="1" dirty="0">
                <a:solidFill>
                  <a:srgbClr val="0070C0"/>
                </a:solidFill>
                <a:latin typeface="微软雅黑" pitchFamily="34" charset="-122"/>
                <a:ea typeface="微软雅黑" pitchFamily="34" charset="-122"/>
              </a:rPr>
              <a:t>T</a:t>
            </a:r>
            <a:r>
              <a:rPr lang="zh-CN" altLang="en-US" sz="1800" b="1" dirty="0">
                <a:solidFill>
                  <a:srgbClr val="0070C0"/>
                </a:solidFill>
                <a:latin typeface="微软雅黑" pitchFamily="34" charset="-122"/>
                <a:ea typeface="微软雅黑" pitchFamily="34" charset="-122"/>
              </a:rPr>
              <a:t>日），公司拟召开股东大会，股权登记日最好预设为哪天？</a:t>
            </a:r>
            <a:endParaRPr lang="zh-CN" altLang="en-US" sz="1800" dirty="0">
              <a:solidFill>
                <a:srgbClr val="0070C0"/>
              </a:solidFill>
              <a:latin typeface="微软雅黑" pitchFamily="34" charset="-122"/>
              <a:ea typeface="微软雅黑" pitchFamily="34" charset="-122"/>
            </a:endParaRPr>
          </a:p>
        </p:txBody>
      </p:sp>
      <p:graphicFrame>
        <p:nvGraphicFramePr>
          <p:cNvPr id="19474" name="表格 18"/>
          <p:cNvGraphicFramePr>
            <a:graphicFrameLocks noGrp="1"/>
          </p:cNvGraphicFramePr>
          <p:nvPr/>
        </p:nvGraphicFramePr>
        <p:xfrm>
          <a:off x="642910" y="2952747"/>
          <a:ext cx="4618038" cy="3322139"/>
        </p:xfrm>
        <a:graphic>
          <a:graphicData uri="http://schemas.openxmlformats.org/drawingml/2006/table">
            <a:tbl>
              <a:tblPr>
                <a:tableStyleId>{21E4AEA4-8DFA-4A89-87EB-49C32662AFE0}</a:tableStyleId>
              </a:tblPr>
              <a:tblGrid>
                <a:gridCol w="660400">
                  <a:extLst>
                    <a:ext uri="{9D8B030D-6E8A-4147-A177-3AD203B41FA5}">
                      <a16:colId xmlns:a16="http://schemas.microsoft.com/office/drawing/2014/main" xmlns="" val="20000"/>
                    </a:ext>
                  </a:extLst>
                </a:gridCol>
                <a:gridCol w="658813">
                  <a:extLst>
                    <a:ext uri="{9D8B030D-6E8A-4147-A177-3AD203B41FA5}">
                      <a16:colId xmlns:a16="http://schemas.microsoft.com/office/drawing/2014/main" xmlns="" val="20001"/>
                    </a:ext>
                  </a:extLst>
                </a:gridCol>
                <a:gridCol w="660400">
                  <a:extLst>
                    <a:ext uri="{9D8B030D-6E8A-4147-A177-3AD203B41FA5}">
                      <a16:colId xmlns:a16="http://schemas.microsoft.com/office/drawing/2014/main" xmlns="" val="20002"/>
                    </a:ext>
                  </a:extLst>
                </a:gridCol>
                <a:gridCol w="658812">
                  <a:extLst>
                    <a:ext uri="{9D8B030D-6E8A-4147-A177-3AD203B41FA5}">
                      <a16:colId xmlns:a16="http://schemas.microsoft.com/office/drawing/2014/main" xmlns="" val="20003"/>
                    </a:ext>
                  </a:extLst>
                </a:gridCol>
                <a:gridCol w="660400">
                  <a:extLst>
                    <a:ext uri="{9D8B030D-6E8A-4147-A177-3AD203B41FA5}">
                      <a16:colId xmlns:a16="http://schemas.microsoft.com/office/drawing/2014/main" xmlns="" val="20004"/>
                    </a:ext>
                  </a:extLst>
                </a:gridCol>
                <a:gridCol w="660400">
                  <a:extLst>
                    <a:ext uri="{9D8B030D-6E8A-4147-A177-3AD203B41FA5}">
                      <a16:colId xmlns:a16="http://schemas.microsoft.com/office/drawing/2014/main" xmlns="" val="20005"/>
                    </a:ext>
                  </a:extLst>
                </a:gridCol>
                <a:gridCol w="658813">
                  <a:extLst>
                    <a:ext uri="{9D8B030D-6E8A-4147-A177-3AD203B41FA5}">
                      <a16:colId xmlns:a16="http://schemas.microsoft.com/office/drawing/2014/main" xmlns="" val="20006"/>
                    </a:ext>
                  </a:extLst>
                </a:gridCol>
              </a:tblGrid>
              <a:tr h="533400">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dirty="0">
                          <a:ln>
                            <a:noFill/>
                          </a:ln>
                          <a:solidFill>
                            <a:schemeClr val="tx1"/>
                          </a:solidFill>
                          <a:effectLst/>
                          <a:latin typeface="微软雅黑" pitchFamily="34" charset="-122"/>
                          <a:ea typeface="微软雅黑" pitchFamily="34" charset="-122"/>
                          <a:sym typeface="Calibri" pitchFamily="34" charset="0"/>
                        </a:rPr>
                        <a:t>日</a:t>
                      </a:r>
                      <a:endParaRPr kumimoji="0" lang="zh-CN" altLang="en-US" sz="2400" b="1" i="0" u="none" strike="noStrike" cap="none" normalizeH="0" baseline="0" dirty="0">
                        <a:ln>
                          <a:noFill/>
                        </a:ln>
                        <a:solidFill>
                          <a:schemeClr val="tx1"/>
                        </a:solidFill>
                        <a:effectLst/>
                        <a:latin typeface="微软雅黑" pitchFamily="34" charset="-122"/>
                        <a:ea typeface="微软雅黑" pitchFamily="34"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700" b="0" i="0" u="none" strike="noStrike" cap="none" normalizeH="0" baseline="0" dirty="0">
                          <a:ln>
                            <a:noFill/>
                          </a:ln>
                          <a:solidFill>
                            <a:schemeClr val="tx1"/>
                          </a:solidFill>
                          <a:effectLst/>
                          <a:latin typeface="微软雅黑" pitchFamily="34" charset="-122"/>
                          <a:ea typeface="微软雅黑" pitchFamily="34" charset="-122"/>
                          <a:sym typeface="Calibri" pitchFamily="34" charset="0"/>
                        </a:rPr>
                        <a:t>一</a:t>
                      </a:r>
                      <a:endParaRPr kumimoji="0" lang="zh-CN" altLang="en-US" sz="2700" b="1" i="0" u="none" strike="noStrike" cap="none" normalizeH="0" baseline="0" dirty="0">
                        <a:ln>
                          <a:noFill/>
                        </a:ln>
                        <a:solidFill>
                          <a:schemeClr val="tx1"/>
                        </a:solidFill>
                        <a:effectLst/>
                        <a:latin typeface="微软雅黑" pitchFamily="34" charset="-122"/>
                        <a:ea typeface="微软雅黑" pitchFamily="34"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700" b="0" i="0" u="none" strike="noStrike" cap="none" normalizeH="0" baseline="0" dirty="0">
                          <a:ln>
                            <a:noFill/>
                          </a:ln>
                          <a:solidFill>
                            <a:schemeClr val="tx1"/>
                          </a:solidFill>
                          <a:effectLst/>
                          <a:latin typeface="微软雅黑" pitchFamily="34" charset="-122"/>
                          <a:ea typeface="微软雅黑" pitchFamily="34" charset="-122"/>
                          <a:sym typeface="Calibri" pitchFamily="34" charset="0"/>
                        </a:rPr>
                        <a:t>二</a:t>
                      </a:r>
                      <a:endParaRPr kumimoji="0" lang="zh-CN" altLang="en-US" sz="2700" b="1" i="0" u="none" strike="noStrike" cap="none" normalizeH="0" baseline="0" dirty="0">
                        <a:ln>
                          <a:noFill/>
                        </a:ln>
                        <a:solidFill>
                          <a:schemeClr val="tx1"/>
                        </a:solidFill>
                        <a:effectLst/>
                        <a:latin typeface="微软雅黑" pitchFamily="34" charset="-122"/>
                        <a:ea typeface="微软雅黑" pitchFamily="34"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700" b="0" i="0" u="none" strike="noStrike" cap="none" normalizeH="0" baseline="0" dirty="0">
                          <a:ln>
                            <a:noFill/>
                          </a:ln>
                          <a:solidFill>
                            <a:schemeClr val="tx1"/>
                          </a:solidFill>
                          <a:effectLst/>
                          <a:latin typeface="微软雅黑" pitchFamily="34" charset="-122"/>
                          <a:ea typeface="微软雅黑" pitchFamily="34" charset="-122"/>
                          <a:sym typeface="Calibri" pitchFamily="34" charset="0"/>
                        </a:rPr>
                        <a:t>三</a:t>
                      </a:r>
                      <a:endParaRPr kumimoji="0" lang="zh-CN" altLang="en-US" sz="2700" b="1" i="0" u="none" strike="noStrike" cap="none" normalizeH="0" baseline="0" dirty="0">
                        <a:ln>
                          <a:noFill/>
                        </a:ln>
                        <a:solidFill>
                          <a:schemeClr val="tx1"/>
                        </a:solidFill>
                        <a:effectLst/>
                        <a:latin typeface="微软雅黑" pitchFamily="34" charset="-122"/>
                        <a:ea typeface="微软雅黑" pitchFamily="34"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700" b="0" i="0" u="none" strike="noStrike" cap="none" normalizeH="0" baseline="0" dirty="0">
                          <a:ln>
                            <a:noFill/>
                          </a:ln>
                          <a:solidFill>
                            <a:schemeClr val="tx1"/>
                          </a:solidFill>
                          <a:effectLst/>
                          <a:latin typeface="微软雅黑" pitchFamily="34" charset="-122"/>
                          <a:ea typeface="微软雅黑" pitchFamily="34" charset="-122"/>
                          <a:sym typeface="Calibri" pitchFamily="34" charset="0"/>
                        </a:rPr>
                        <a:t>四</a:t>
                      </a:r>
                      <a:endParaRPr kumimoji="0" lang="zh-CN" altLang="en-US" sz="2700" b="1" i="0" u="none" strike="noStrike" cap="none" normalizeH="0" baseline="0" dirty="0">
                        <a:ln>
                          <a:noFill/>
                        </a:ln>
                        <a:solidFill>
                          <a:schemeClr val="tx1"/>
                        </a:solidFill>
                        <a:effectLst/>
                        <a:latin typeface="微软雅黑" pitchFamily="34" charset="-122"/>
                        <a:ea typeface="微软雅黑" pitchFamily="34"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700" b="0" i="0" u="none" strike="noStrike" cap="none" normalizeH="0" baseline="0" dirty="0">
                          <a:ln>
                            <a:noFill/>
                          </a:ln>
                          <a:solidFill>
                            <a:schemeClr val="tx1"/>
                          </a:solidFill>
                          <a:effectLst/>
                          <a:latin typeface="微软雅黑" pitchFamily="34" charset="-122"/>
                          <a:ea typeface="微软雅黑" pitchFamily="34" charset="-122"/>
                          <a:sym typeface="Calibri" pitchFamily="34" charset="0"/>
                        </a:rPr>
                        <a:t>五</a:t>
                      </a:r>
                      <a:endParaRPr kumimoji="0" lang="zh-CN" altLang="en-US" sz="2700" b="1" i="0" u="none" strike="noStrike" cap="none" normalizeH="0" baseline="0" dirty="0">
                        <a:ln>
                          <a:noFill/>
                        </a:ln>
                        <a:solidFill>
                          <a:schemeClr val="tx1"/>
                        </a:solidFill>
                        <a:effectLst/>
                        <a:latin typeface="微软雅黑" pitchFamily="34" charset="-122"/>
                        <a:ea typeface="微软雅黑" pitchFamily="34"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700" b="0" i="0" u="none" strike="noStrike" cap="none" normalizeH="0" baseline="0" dirty="0">
                          <a:ln>
                            <a:noFill/>
                          </a:ln>
                          <a:solidFill>
                            <a:schemeClr val="tx1"/>
                          </a:solidFill>
                          <a:effectLst/>
                          <a:latin typeface="微软雅黑" pitchFamily="34" charset="-122"/>
                          <a:ea typeface="微软雅黑" pitchFamily="34" charset="-122"/>
                          <a:sym typeface="Calibri" pitchFamily="34" charset="0"/>
                        </a:rPr>
                        <a:t>六</a:t>
                      </a:r>
                      <a:endParaRPr kumimoji="0" lang="zh-CN" altLang="en-US" sz="2700" b="1" i="0" u="none" strike="noStrike" cap="none" normalizeH="0" baseline="0" dirty="0">
                        <a:ln>
                          <a:noFill/>
                        </a:ln>
                        <a:solidFill>
                          <a:schemeClr val="tx1"/>
                        </a:solidFill>
                        <a:effectLst/>
                        <a:latin typeface="微软雅黑" pitchFamily="34" charset="-122"/>
                        <a:ea typeface="微软雅黑" pitchFamily="34" charset="-122"/>
                        <a:sym typeface="宋体" pitchFamily="2" charset="-122"/>
                      </a:endParaRPr>
                    </a:p>
                  </a:txBody>
                  <a:tcPr marT="60960" marB="60960" horzOverflow="overflow"/>
                </a:tc>
                <a:extLst>
                  <a:ext uri="{0D108BD9-81ED-4DB2-BD59-A6C34878D82A}">
                    <a16:rowId xmlns:a16="http://schemas.microsoft.com/office/drawing/2014/main" xmlns="" val="10000"/>
                  </a:ext>
                </a:extLst>
              </a:tr>
              <a:tr h="566213">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24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u="none" strike="noStrike" cap="none" normalizeH="0" baseline="0" dirty="0">
                          <a:ln>
                            <a:noFill/>
                          </a:ln>
                          <a:effectLst/>
                          <a:sym typeface="Calibri" pitchFamily="34" charset="0"/>
                        </a:rPr>
                        <a:t>1</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u="none" strike="noStrike" cap="none" normalizeH="0" baseline="0" dirty="0">
                          <a:ln>
                            <a:noFill/>
                          </a:ln>
                          <a:effectLst/>
                          <a:sym typeface="Calibri" pitchFamily="34" charset="0"/>
                        </a:rPr>
                        <a:t>2</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extLst>
                  <a:ext uri="{0D108BD9-81ED-4DB2-BD59-A6C34878D82A}">
                    <a16:rowId xmlns:a16="http://schemas.microsoft.com/office/drawing/2014/main" xmlns="" val="10001"/>
                  </a:ext>
                </a:extLst>
              </a:tr>
              <a:tr h="495300">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u="none" strike="noStrike" cap="none" normalizeH="0" baseline="0" dirty="0">
                          <a:ln>
                            <a:noFill/>
                          </a:ln>
                          <a:effectLst/>
                          <a:sym typeface="Calibri" pitchFamily="34" charset="0"/>
                        </a:rPr>
                        <a:t>3</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u="none" strike="noStrike" cap="none" normalizeH="0" baseline="0" dirty="0">
                          <a:ln>
                            <a:noFill/>
                          </a:ln>
                          <a:effectLst/>
                          <a:sym typeface="Calibri" pitchFamily="34" charset="0"/>
                        </a:rPr>
                        <a:t>4</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u="none" strike="noStrike" cap="none" normalizeH="0" baseline="0" dirty="0">
                          <a:ln>
                            <a:noFill/>
                          </a:ln>
                          <a:effectLst/>
                          <a:sym typeface="Calibri" pitchFamily="34" charset="0"/>
                        </a:rPr>
                        <a:t>5</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u="none" strike="noStrike" cap="none" normalizeH="0" baseline="0" dirty="0">
                          <a:ln>
                            <a:noFill/>
                          </a:ln>
                          <a:effectLst/>
                          <a:sym typeface="Calibri" pitchFamily="34" charset="0"/>
                        </a:rPr>
                        <a:t>6</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u="none" strike="noStrike" cap="none" normalizeH="0" baseline="0" dirty="0">
                          <a:ln>
                            <a:noFill/>
                          </a:ln>
                          <a:effectLst/>
                          <a:sym typeface="Calibri" pitchFamily="34" charset="0"/>
                        </a:rPr>
                        <a:t>7</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u="none" strike="noStrike" cap="none" normalizeH="0" baseline="0" dirty="0">
                          <a:ln>
                            <a:noFill/>
                          </a:ln>
                          <a:effectLst/>
                          <a:sym typeface="Calibri" pitchFamily="34" charset="0"/>
                        </a:rPr>
                        <a:t>8</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u="none" strike="noStrike" cap="none" normalizeH="0" baseline="0" dirty="0">
                          <a:ln>
                            <a:noFill/>
                          </a:ln>
                          <a:effectLst/>
                          <a:sym typeface="Calibri" pitchFamily="34" charset="0"/>
                        </a:rPr>
                        <a:t>9</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extLst>
                  <a:ext uri="{0D108BD9-81ED-4DB2-BD59-A6C34878D82A}">
                    <a16:rowId xmlns:a16="http://schemas.microsoft.com/office/drawing/2014/main" xmlns="" val="10002"/>
                  </a:ext>
                </a:extLst>
              </a:tr>
              <a:tr h="577861">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u="none" strike="noStrike" cap="none" normalizeH="0" baseline="0" dirty="0">
                          <a:ln>
                            <a:noFill/>
                          </a:ln>
                          <a:effectLst/>
                          <a:sym typeface="Calibri" pitchFamily="34" charset="0"/>
                        </a:rPr>
                        <a:t>10</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u="none" strike="noStrike" cap="none" normalizeH="0" baseline="0" dirty="0">
                          <a:ln>
                            <a:noFill/>
                          </a:ln>
                          <a:effectLst/>
                          <a:sym typeface="Calibri" pitchFamily="34" charset="0"/>
                        </a:rPr>
                        <a:t>11</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u="none" strike="noStrike" cap="none" normalizeH="0" baseline="0" dirty="0">
                          <a:ln>
                            <a:noFill/>
                          </a:ln>
                          <a:effectLst/>
                          <a:sym typeface="Calibri" pitchFamily="34" charset="0"/>
                        </a:rPr>
                        <a:t>12</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u="none" strike="noStrike" cap="none" normalizeH="0" baseline="0" dirty="0">
                          <a:ln>
                            <a:noFill/>
                          </a:ln>
                          <a:effectLst/>
                          <a:sym typeface="Calibri" pitchFamily="34" charset="0"/>
                        </a:rPr>
                        <a:t>13</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u="none" strike="noStrike" cap="none" normalizeH="0" baseline="0" dirty="0">
                          <a:ln>
                            <a:noFill/>
                          </a:ln>
                          <a:effectLst/>
                          <a:sym typeface="Calibri" pitchFamily="34" charset="0"/>
                        </a:rPr>
                        <a:t>14</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u="none" strike="noStrike" cap="none" normalizeH="0" baseline="0" dirty="0">
                          <a:ln>
                            <a:noFill/>
                          </a:ln>
                          <a:effectLst/>
                          <a:sym typeface="Calibri" pitchFamily="34" charset="0"/>
                        </a:rPr>
                        <a:t>15</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u="none" strike="noStrike" cap="none" normalizeH="0" baseline="0" dirty="0">
                          <a:ln>
                            <a:noFill/>
                          </a:ln>
                          <a:effectLst/>
                          <a:sym typeface="Calibri" pitchFamily="34" charset="0"/>
                        </a:rPr>
                        <a:t>16</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extLst>
                  <a:ext uri="{0D108BD9-81ED-4DB2-BD59-A6C34878D82A}">
                    <a16:rowId xmlns:a16="http://schemas.microsoft.com/office/drawing/2014/main" xmlns="" val="10003"/>
                  </a:ext>
                </a:extLst>
              </a:tr>
              <a:tr h="656181">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u="none" strike="noStrike" cap="none" normalizeH="0" baseline="0" dirty="0">
                          <a:ln>
                            <a:noFill/>
                          </a:ln>
                          <a:effectLst/>
                          <a:sym typeface="Calibri" pitchFamily="34" charset="0"/>
                        </a:rPr>
                        <a:t>17</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u="none" strike="noStrike" cap="none" normalizeH="0" baseline="0" dirty="0">
                          <a:ln>
                            <a:noFill/>
                          </a:ln>
                          <a:effectLst/>
                          <a:sym typeface="Calibri" pitchFamily="34" charset="0"/>
                        </a:rPr>
                        <a:t>18</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u="none" strike="noStrike" cap="none" normalizeH="0" baseline="0" dirty="0">
                          <a:ln>
                            <a:noFill/>
                          </a:ln>
                          <a:effectLst/>
                          <a:sym typeface="Calibri" pitchFamily="34" charset="0"/>
                        </a:rPr>
                        <a:t>19</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u="none" strike="noStrike" cap="none" normalizeH="0" baseline="0" dirty="0">
                          <a:ln>
                            <a:noFill/>
                          </a:ln>
                          <a:effectLst/>
                          <a:sym typeface="Calibri" pitchFamily="34" charset="0"/>
                        </a:rPr>
                        <a:t>20</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u="none" strike="noStrike" cap="none" normalizeH="0" baseline="0" dirty="0">
                          <a:ln>
                            <a:noFill/>
                          </a:ln>
                          <a:effectLst/>
                          <a:sym typeface="Calibri" pitchFamily="34" charset="0"/>
                        </a:rPr>
                        <a:t>21</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u="none" strike="noStrike" cap="none" normalizeH="0" baseline="0" dirty="0">
                          <a:ln>
                            <a:noFill/>
                          </a:ln>
                          <a:effectLst/>
                          <a:sym typeface="Calibri" pitchFamily="34" charset="0"/>
                        </a:rPr>
                        <a:t>22</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u="none" strike="noStrike" cap="none" normalizeH="0" baseline="0" dirty="0">
                          <a:ln>
                            <a:noFill/>
                          </a:ln>
                          <a:effectLst/>
                          <a:sym typeface="Calibri" pitchFamily="34" charset="0"/>
                        </a:rPr>
                        <a:t>23</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extLst>
                  <a:ext uri="{0D108BD9-81ED-4DB2-BD59-A6C34878D82A}">
                    <a16:rowId xmlns:a16="http://schemas.microsoft.com/office/drawing/2014/main" xmlns="" val="10004"/>
                  </a:ext>
                </a:extLst>
              </a:tr>
              <a:tr h="493184">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u="none" strike="noStrike" cap="none" normalizeH="0" baseline="0" dirty="0">
                          <a:ln>
                            <a:noFill/>
                          </a:ln>
                          <a:effectLst/>
                          <a:sym typeface="Calibri" pitchFamily="34" charset="0"/>
                        </a:rPr>
                        <a:t>24</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u="none" strike="noStrike" cap="none" normalizeH="0" baseline="0" dirty="0">
                          <a:ln>
                            <a:noFill/>
                          </a:ln>
                          <a:effectLst/>
                          <a:sym typeface="Calibri" pitchFamily="34" charset="0"/>
                        </a:rPr>
                        <a:t>25</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u="none" strike="noStrike" cap="none" normalizeH="0" baseline="0" dirty="0">
                          <a:ln>
                            <a:noFill/>
                          </a:ln>
                          <a:effectLst/>
                          <a:sym typeface="Calibri" pitchFamily="34" charset="0"/>
                        </a:rPr>
                        <a:t>26</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u="none" strike="noStrike" cap="none" normalizeH="0" baseline="0" dirty="0">
                          <a:ln>
                            <a:noFill/>
                          </a:ln>
                          <a:effectLst/>
                          <a:sym typeface="Calibri" pitchFamily="34" charset="0"/>
                        </a:rPr>
                        <a:t>27</a:t>
                      </a:r>
                      <a:endParaRPr kumimoji="0" lang="zh-CN" altLang="en-US"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000000"/>
                          </a:solidFill>
                          <a:effectLst/>
                          <a:latin typeface="Calibri" pitchFamily="34" charset="0"/>
                          <a:ea typeface="宋体" pitchFamily="2" charset="-122"/>
                          <a:sym typeface="宋体" pitchFamily="2" charset="-122"/>
                        </a:rPr>
                        <a:t>28</a:t>
                      </a:r>
                      <a:endParaRPr kumimoji="0" lang="zh-CN" altLang="zh-CN"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000000"/>
                          </a:solidFill>
                          <a:effectLst/>
                          <a:latin typeface="Calibri" pitchFamily="34" charset="0"/>
                          <a:ea typeface="宋体" pitchFamily="2" charset="-122"/>
                          <a:sym typeface="宋体" pitchFamily="2" charset="-122"/>
                        </a:rPr>
                        <a:t>29</a:t>
                      </a:r>
                      <a:endParaRPr kumimoji="0" lang="zh-CN" altLang="zh-CN"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tc>
                  <a:txBody>
                    <a:bodyPr/>
                    <a:lstStyle>
                      <a:lvl1pPr>
                        <a:spcBef>
                          <a:spcPct val="20000"/>
                        </a:spcBef>
                        <a:defRPr sz="2800">
                          <a:solidFill>
                            <a:schemeClr val="tx1"/>
                          </a:solidFill>
                          <a:latin typeface="Calibri" pitchFamily="34" charset="0"/>
                          <a:ea typeface="宋体" pitchFamily="2" charset="-122"/>
                          <a:sym typeface="Calibri" pitchFamily="34" charset="0"/>
                        </a:defRPr>
                      </a:lvl1pPr>
                      <a:lvl2pPr>
                        <a:spcBef>
                          <a:spcPct val="20000"/>
                        </a:spcBef>
                        <a:defRPr sz="2400">
                          <a:solidFill>
                            <a:schemeClr val="tx1"/>
                          </a:solidFill>
                          <a:latin typeface="Calibri" pitchFamily="34" charset="0"/>
                          <a:ea typeface="宋体" pitchFamily="2" charset="-122"/>
                          <a:sym typeface="Calibri" pitchFamily="34" charset="0"/>
                        </a:defRPr>
                      </a:lvl2pPr>
                      <a:lvl3pPr>
                        <a:spcBef>
                          <a:spcPct val="20000"/>
                        </a:spcBef>
                        <a:defRPr sz="2000">
                          <a:solidFill>
                            <a:schemeClr val="tx1"/>
                          </a:solidFill>
                          <a:latin typeface="Calibri" pitchFamily="34" charset="0"/>
                          <a:ea typeface="宋体" pitchFamily="2" charset="-122"/>
                          <a:sym typeface="Calibri" pitchFamily="34" charset="0"/>
                        </a:defRPr>
                      </a:lvl3pPr>
                      <a:lvl4pPr>
                        <a:spcBef>
                          <a:spcPct val="20000"/>
                        </a:spcBef>
                        <a:defRPr>
                          <a:solidFill>
                            <a:schemeClr val="tx1"/>
                          </a:solidFill>
                          <a:latin typeface="Calibri" pitchFamily="34" charset="0"/>
                          <a:ea typeface="宋体" pitchFamily="2" charset="-122"/>
                          <a:sym typeface="Calibri" pitchFamily="34" charset="0"/>
                        </a:defRPr>
                      </a:lvl4pPr>
                      <a:lvl5pPr>
                        <a:spcBef>
                          <a:spcPct val="20000"/>
                        </a:spcBef>
                        <a:defRPr>
                          <a:solidFill>
                            <a:schemeClr val="tx1"/>
                          </a:solidFill>
                          <a:latin typeface="Calibri" pitchFamily="34" charset="0"/>
                          <a:ea typeface="宋体" pitchFamily="2" charset="-122"/>
                          <a:sym typeface="Calibri" pitchFamily="34" charset="0"/>
                        </a:defRPr>
                      </a:lvl5pPr>
                      <a:lvl6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6pPr>
                      <a:lvl7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7pPr>
                      <a:lvl8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8pPr>
                      <a:lvl9pPr fontAlgn="base">
                        <a:spcBef>
                          <a:spcPct val="20000"/>
                        </a:spcBef>
                        <a:spcAft>
                          <a:spcPct val="0"/>
                        </a:spcAft>
                        <a:buFont typeface="Arial" pitchFamily="34" charset="0"/>
                        <a:defRPr>
                          <a:solidFill>
                            <a:schemeClr val="tx1"/>
                          </a:solidFill>
                          <a:latin typeface="Calibri" pitchFamily="34" charset="0"/>
                          <a:ea typeface="宋体" pitchFamily="2"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000000"/>
                          </a:solidFill>
                          <a:effectLst/>
                          <a:latin typeface="Calibri" pitchFamily="34" charset="0"/>
                          <a:ea typeface="宋体" pitchFamily="2" charset="-122"/>
                          <a:sym typeface="宋体" pitchFamily="2" charset="-122"/>
                        </a:rPr>
                        <a:t>30</a:t>
                      </a:r>
                      <a:endParaRPr kumimoji="0" lang="zh-CN" altLang="zh-CN" sz="24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T="60960" marB="60960" horzOverflow="overflow"/>
                </a:tc>
                <a:extLst>
                  <a:ext uri="{0D108BD9-81ED-4DB2-BD59-A6C34878D82A}">
                    <a16:rowId xmlns:a16="http://schemas.microsoft.com/office/drawing/2014/main" xmlns="" val="10005"/>
                  </a:ext>
                </a:extLst>
              </a:tr>
            </a:tbl>
          </a:graphicData>
        </a:graphic>
      </p:graphicFrame>
      <p:sp>
        <p:nvSpPr>
          <p:cNvPr id="18496" name="矩形 19"/>
          <p:cNvSpPr>
            <a:spLocks noChangeArrowheads="1"/>
          </p:cNvSpPr>
          <p:nvPr/>
        </p:nvSpPr>
        <p:spPr bwMode="auto">
          <a:xfrm>
            <a:off x="658269" y="2266410"/>
            <a:ext cx="1186970" cy="711725"/>
          </a:xfrm>
          <a:prstGeom prst="rect">
            <a:avLst/>
          </a:prstGeom>
          <a:solidFill>
            <a:srgbClr val="CC0066"/>
          </a:solidFill>
          <a:ln>
            <a:noFill/>
          </a:ln>
          <a:extLst>
            <a:ext uri="{91240B29-F687-4F45-9708-019B960494DF}">
              <a14:hiddenLine xmlns:a14="http://schemas.microsoft.com/office/drawing/2010/main" xmlns="" w="25400">
                <a:solidFill>
                  <a:srgbClr val="395E8A"/>
                </a:solidFill>
                <a:bevel/>
                <a:headEnd/>
                <a:tailEnd/>
              </a14:hiddenLine>
            </a:ext>
          </a:extLst>
        </p:spPr>
        <p:txBody>
          <a:bodyPr lIns="91430" tIns="45715" rIns="91430" bIns="45715"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18497" name="TextBox 20"/>
          <p:cNvSpPr>
            <a:spLocks noChangeArrowheads="1"/>
          </p:cNvSpPr>
          <p:nvPr/>
        </p:nvSpPr>
        <p:spPr bwMode="auto">
          <a:xfrm>
            <a:off x="790155" y="2272541"/>
            <a:ext cx="895723" cy="5847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0" tIns="45715" rIns="91430" bIns="45715">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b="1" dirty="0">
                <a:solidFill>
                  <a:schemeClr val="bg1"/>
                </a:solidFill>
                <a:latin typeface="微软雅黑" pitchFamily="34" charset="-122"/>
                <a:ea typeface="微软雅黑" pitchFamily="34" charset="-122"/>
              </a:rPr>
              <a:t>9</a:t>
            </a:r>
            <a:r>
              <a:rPr lang="zh-CN" altLang="en-US" b="1" dirty="0">
                <a:solidFill>
                  <a:schemeClr val="bg1"/>
                </a:solidFill>
                <a:latin typeface="微软雅黑" pitchFamily="34" charset="-122"/>
                <a:ea typeface="微软雅黑" pitchFamily="34" charset="-122"/>
              </a:rPr>
              <a:t>月</a:t>
            </a:r>
            <a:endParaRPr lang="zh-CN" altLang="en-US" b="1" dirty="0">
              <a:solidFill>
                <a:schemeClr val="bg1"/>
              </a:solidFill>
              <a:latin typeface="微软雅黑" pitchFamily="34" charset="-122"/>
              <a:ea typeface="微软雅黑" pitchFamily="34" charset="-122"/>
              <a:sym typeface="宋体" panose="02010600030101010101" pitchFamily="2" charset="-122"/>
            </a:endParaRPr>
          </a:p>
        </p:txBody>
      </p:sp>
      <p:sp>
        <p:nvSpPr>
          <p:cNvPr id="18498" name="TextBox 22"/>
          <p:cNvSpPr>
            <a:spLocks noChangeArrowheads="1"/>
          </p:cNvSpPr>
          <p:nvPr/>
        </p:nvSpPr>
        <p:spPr bwMode="auto">
          <a:xfrm>
            <a:off x="5693028" y="3524252"/>
            <a:ext cx="2637711" cy="3385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0" tIns="45715" rIns="91430" bIns="45715">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9</a:t>
            </a:r>
            <a:r>
              <a:rPr lang="zh-CN" altLang="en-US" sz="1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月</a:t>
            </a:r>
            <a:r>
              <a:rPr lang="en-US" altLang="zh-CN" sz="1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sz="1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日 （</a:t>
            </a:r>
            <a:r>
              <a:rPr lang="en-US" altLang="zh-CN" sz="1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T-7</a:t>
            </a:r>
            <a:r>
              <a:rPr lang="zh-CN" altLang="en-US" sz="1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sz="1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bwMode="auto">
          <a:xfrm>
            <a:off x="2643175" y="4095755"/>
            <a:ext cx="593485" cy="476253"/>
          </a:xfrm>
          <a:prstGeom prst="ellipse">
            <a:avLst/>
          </a:prstGeom>
          <a:noFill/>
          <a:ln>
            <a:solidFill>
              <a:srgbClr val="C00000"/>
            </a:solidFill>
            <a:headEnd type="none" w="med" len="med"/>
            <a:tailEnd type="none" w="med" len="med"/>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horz" wrap="square" lIns="77925" tIns="38963" rIns="77925" bIns="38963" numCol="1" rtlCol="0" anchor="t" anchorCtr="0" compatLnSpc="1"/>
          <a:lstStyle/>
          <a:p>
            <a:pPr defTabSz="779252"/>
            <a:endParaRPr lang="zh-CN" altLang="en-US" sz="1500" dirty="0">
              <a:solidFill>
                <a:schemeClr val="tx1"/>
              </a:solidFill>
              <a:latin typeface="Arial" pitchFamily="34" charset="0"/>
              <a:ea typeface="宋体" pitchFamily="2" charset="-122"/>
            </a:endParaRPr>
          </a:p>
        </p:txBody>
      </p:sp>
      <p:sp>
        <p:nvSpPr>
          <p:cNvPr id="23" name="椭圆 22"/>
          <p:cNvSpPr/>
          <p:nvPr/>
        </p:nvSpPr>
        <p:spPr bwMode="auto">
          <a:xfrm>
            <a:off x="2000233" y="4572008"/>
            <a:ext cx="593485" cy="476253"/>
          </a:xfrm>
          <a:prstGeom prst="ellipse">
            <a:avLst/>
          </a:prstGeom>
          <a:noFill/>
          <a:ln>
            <a:solidFill>
              <a:srgbClr val="C00000"/>
            </a:solidFill>
            <a:headEnd type="none" w="med" len="med"/>
            <a:tailEnd type="none" w="med" len="med"/>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horz" wrap="square" lIns="77925" tIns="38963" rIns="77925" bIns="38963" numCol="1" rtlCol="0" anchor="t" anchorCtr="0" compatLnSpc="1"/>
          <a:lstStyle/>
          <a:p>
            <a:pPr defTabSz="779252"/>
            <a:endParaRPr lang="zh-CN" altLang="en-US" sz="1500" dirty="0">
              <a:solidFill>
                <a:schemeClr val="tx1"/>
              </a:solidFill>
              <a:latin typeface="Arial" pitchFamily="34" charset="0"/>
              <a:ea typeface="宋体" pitchFamily="2" charset="-122"/>
            </a:endParaRPr>
          </a:p>
        </p:txBody>
      </p:sp>
      <p:sp>
        <p:nvSpPr>
          <p:cNvPr id="24" name="TextBox 23"/>
          <p:cNvSpPr txBox="1"/>
          <p:nvPr/>
        </p:nvSpPr>
        <p:spPr>
          <a:xfrm>
            <a:off x="5693028" y="4286256"/>
            <a:ext cx="2505825" cy="338544"/>
          </a:xfrm>
          <a:prstGeom prst="rect">
            <a:avLst/>
          </a:prstGeom>
          <a:noFill/>
          <a:ln>
            <a:noFill/>
          </a:ln>
        </p:spPr>
        <p:txBody>
          <a:bodyPr wrap="square" lIns="91430" tIns="45715" rIns="91430" bIns="45715">
            <a:spAutoFit/>
          </a:bodyPr>
          <a:lstStyle/>
          <a:p>
            <a:r>
              <a:rPr lang="en-US" altLang="zh-CN" sz="1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9</a:t>
            </a:r>
            <a:r>
              <a:rPr lang="zh-CN" altLang="en-US" sz="1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月</a:t>
            </a:r>
            <a:r>
              <a:rPr lang="en-US" altLang="zh-CN" sz="1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12</a:t>
            </a:r>
            <a:r>
              <a:rPr lang="zh-CN" altLang="en-US" sz="1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日（</a:t>
            </a:r>
            <a:r>
              <a:rPr lang="en-US" altLang="zh-CN" sz="1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T-3</a:t>
            </a:r>
            <a:r>
              <a:rPr lang="zh-CN" altLang="en-US" sz="1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26" name="灯片编号占位符 2"/>
          <p:cNvSpPr>
            <a:spLocks noGrp="1"/>
          </p:cNvSpPr>
          <p:nvPr>
            <p:ph type="sldNum" sz="quarter" idx="12"/>
          </p:nvPr>
        </p:nvSpPr>
        <p:spPr>
          <a:xfrm>
            <a:off x="4000497" y="6357959"/>
            <a:ext cx="1704972" cy="285752"/>
          </a:xfrm>
        </p:spPr>
        <p:txBody>
          <a:bodyPr/>
          <a:lstStyle/>
          <a:p>
            <a:pPr algn="ctr">
              <a:defRPr/>
            </a:pPr>
            <a:fld id="{1135FCD4-7DB6-4817-8DE7-CC68D80D3BBC}" type="slidenum">
              <a:rPr lang="en-US" altLang="zh-CN" smtClean="0"/>
              <a:pPr algn="ctr">
                <a:defRPr/>
              </a:pPr>
              <a:t>16</a:t>
            </a:fld>
            <a:endParaRPr lang="en-US" altLang="zh-CN" dirty="0"/>
          </a:p>
        </p:txBody>
      </p:sp>
      <p:sp>
        <p:nvSpPr>
          <p:cNvPr id="25" name="Rectangle 32"/>
          <p:cNvSpPr>
            <a:spLocks noChangeArrowheads="1"/>
          </p:cNvSpPr>
          <p:nvPr/>
        </p:nvSpPr>
        <p:spPr bwMode="auto">
          <a:xfrm>
            <a:off x="496918" y="133331"/>
            <a:ext cx="8432800" cy="533400"/>
          </a:xfrm>
          <a:prstGeom prst="rect">
            <a:avLst/>
          </a:prstGeom>
          <a:noFill/>
          <a:ln w="9525">
            <a:noFill/>
            <a:miter lim="800000"/>
            <a:headEnd/>
            <a:tailEnd/>
          </a:ln>
        </p:spPr>
        <p:txBody>
          <a:bodyPr lIns="107275" tIns="53637" rIns="107275" bIns="53637" anchor="b"/>
          <a:lstStyle/>
          <a:p>
            <a:pPr marL="514350" indent="-514350" algn="ctr"/>
            <a:r>
              <a:rPr lang="zh-CN" altLang="en-US" sz="2700" b="1" dirty="0">
                <a:solidFill>
                  <a:srgbClr val="FFFFFF"/>
                </a:solidFill>
                <a:latin typeface="微软雅黑" pitchFamily="34" charset="-122"/>
                <a:ea typeface="微软雅黑" pitchFamily="34" charset="-122"/>
              </a:rPr>
              <a:t>申请查询类</a:t>
            </a:r>
            <a:r>
              <a:rPr lang="en-US" altLang="zh-CN" sz="2700" b="1" dirty="0">
                <a:solidFill>
                  <a:srgbClr val="FFFFFF"/>
                </a:solidFill>
                <a:latin typeface="微软雅黑" pitchFamily="34" charset="-122"/>
                <a:ea typeface="微软雅黑" pitchFamily="34" charset="-122"/>
              </a:rPr>
              <a:t>——</a:t>
            </a:r>
            <a:r>
              <a:rPr lang="zh-CN" altLang="en-US" sz="2700" b="1" dirty="0">
                <a:solidFill>
                  <a:srgbClr val="FFFFFF"/>
                </a:solidFill>
                <a:latin typeface="微软雅黑" pitchFamily="34" charset="-122"/>
                <a:ea typeface="微软雅黑" pitchFamily="34" charset="-122"/>
              </a:rPr>
              <a:t>不定期持有人名册</a:t>
            </a:r>
            <a:endParaRPr lang="zh-CN" altLang="en-US" sz="2700"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18498"/>
                                        </p:tgtEl>
                                        <p:attrNameLst>
                                          <p:attrName>style.visibility</p:attrName>
                                        </p:attrNameLst>
                                      </p:cBhvr>
                                      <p:to>
                                        <p:strVal val="visible"/>
                                      </p:to>
                                    </p:set>
                                    <p:animEffect transition="in" filter="box(in)">
                                      <p:cBhvr>
                                        <p:cTn id="13" dur="500"/>
                                        <p:tgtEl>
                                          <p:spTgt spid="18498"/>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500" fill="hold"/>
                                        <p:tgtEl>
                                          <p:spTgt spid="23"/>
                                        </p:tgtEl>
                                        <p:attrNameLst>
                                          <p:attrName>ppt_x</p:attrName>
                                        </p:attrNameLst>
                                      </p:cBhvr>
                                      <p:tavLst>
                                        <p:tav tm="0">
                                          <p:val>
                                            <p:strVal val="#ppt_x"/>
                                          </p:val>
                                        </p:tav>
                                        <p:tav tm="100000">
                                          <p:val>
                                            <p:strVal val="#ppt_x"/>
                                          </p:val>
                                        </p:tav>
                                      </p:tavLst>
                                    </p:anim>
                                    <p:anim calcmode="lin" valueType="num">
                                      <p:cBhvr additive="base">
                                        <p:cTn id="19"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grpId="0" nodeType="click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box(in)">
                                      <p:cBhvr>
                                        <p:cTn id="2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98" grpId="0"/>
      <p:bldP spid="21" grpId="0" animBg="1"/>
      <p:bldP spid="23" grpId="0" animBg="1"/>
      <p:bldP spid="2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a:t>17</a:t>
            </a:r>
          </a:p>
        </p:txBody>
      </p:sp>
      <p:pic>
        <p:nvPicPr>
          <p:cNvPr id="6" name="图片 5" descr="4.JPG"/>
          <p:cNvPicPr>
            <a:picLocks noChangeAspect="1"/>
          </p:cNvPicPr>
          <p:nvPr/>
        </p:nvPicPr>
        <p:blipFill>
          <a:blip r:embed="rId3"/>
          <a:stretch>
            <a:fillRect/>
          </a:stretch>
        </p:blipFill>
        <p:spPr>
          <a:xfrm>
            <a:off x="142847" y="2666995"/>
            <a:ext cx="3275719" cy="1160403"/>
          </a:xfrm>
          <a:prstGeom prst="rect">
            <a:avLst/>
          </a:prstGeom>
        </p:spPr>
      </p:pic>
      <p:sp>
        <p:nvSpPr>
          <p:cNvPr id="7" name="Rectangle 32"/>
          <p:cNvSpPr>
            <a:spLocks noChangeArrowheads="1"/>
          </p:cNvSpPr>
          <p:nvPr/>
        </p:nvSpPr>
        <p:spPr bwMode="auto">
          <a:xfrm>
            <a:off x="496918" y="142852"/>
            <a:ext cx="8432800" cy="533400"/>
          </a:xfrm>
          <a:prstGeom prst="rect">
            <a:avLst/>
          </a:prstGeom>
          <a:noFill/>
          <a:ln w="9525">
            <a:noFill/>
            <a:miter lim="800000"/>
            <a:headEnd/>
            <a:tailEnd/>
          </a:ln>
        </p:spPr>
        <p:txBody>
          <a:bodyPr lIns="107275" tIns="53637" rIns="107275" bIns="53637" anchor="b"/>
          <a:lstStyle/>
          <a:p>
            <a:pPr marL="514350" indent="-514350" algn="ctr"/>
            <a:r>
              <a:rPr lang="zh-CN" altLang="en-US" sz="2700" b="1" dirty="0">
                <a:solidFill>
                  <a:srgbClr val="FFFFFF"/>
                </a:solidFill>
                <a:latin typeface="微软雅黑" pitchFamily="34" charset="-122"/>
                <a:ea typeface="微软雅黑" pitchFamily="34" charset="-122"/>
              </a:rPr>
              <a:t>申请查询类</a:t>
            </a:r>
            <a:r>
              <a:rPr lang="en-US" altLang="zh-CN" sz="2700" b="1" dirty="0">
                <a:solidFill>
                  <a:srgbClr val="FFFFFF"/>
                </a:solidFill>
                <a:latin typeface="微软雅黑" pitchFamily="34" charset="-122"/>
                <a:ea typeface="微软雅黑" pitchFamily="34" charset="-122"/>
              </a:rPr>
              <a:t>——</a:t>
            </a:r>
            <a:r>
              <a:rPr lang="zh-CN" altLang="en-US" sz="2700" b="1" dirty="0">
                <a:solidFill>
                  <a:srgbClr val="FFFFFF"/>
                </a:solidFill>
                <a:latin typeface="微软雅黑" pitchFamily="34" charset="-122"/>
                <a:ea typeface="微软雅黑" pitchFamily="34" charset="-122"/>
              </a:rPr>
              <a:t>不定期持有人名册</a:t>
            </a:r>
            <a:endParaRPr lang="zh-CN" altLang="en-US" sz="2700" dirty="0">
              <a:solidFill>
                <a:schemeClr val="bg1"/>
              </a:solidFill>
              <a:latin typeface="黑体" pitchFamily="49" charset="-122"/>
              <a:ea typeface="黑体" pitchFamily="49" charset="-122"/>
            </a:endParaRPr>
          </a:p>
        </p:txBody>
      </p:sp>
      <p:sp>
        <p:nvSpPr>
          <p:cNvPr id="8" name="TextBox 7"/>
          <p:cNvSpPr txBox="1"/>
          <p:nvPr/>
        </p:nvSpPr>
        <p:spPr>
          <a:xfrm>
            <a:off x="3786182" y="1333486"/>
            <a:ext cx="4857784" cy="2878311"/>
          </a:xfrm>
          <a:prstGeom prst="rect">
            <a:avLst/>
          </a:prstGeom>
          <a:noFill/>
        </p:spPr>
        <p:txBody>
          <a:bodyPr wrap="square" lIns="107275" tIns="53637" rIns="107275" bIns="53637" rtlCol="0">
            <a:spAutoFit/>
          </a:bodyPr>
          <a:lstStyle/>
          <a:p>
            <a:r>
              <a:rPr lang="zh-CN" altLang="en-US" dirty="0">
                <a:latin typeface="微软雅黑" pitchFamily="34" charset="-122"/>
                <a:ea typeface="微软雅黑" pitchFamily="34" charset="-122"/>
              </a:rPr>
              <a:t>根据名册查询原因，需要发行人提供以下相应证明文件： </a:t>
            </a:r>
            <a:endParaRPr lang="en-US" altLang="zh-CN" dirty="0">
              <a:latin typeface="微软雅黑" pitchFamily="34" charset="-122"/>
              <a:ea typeface="微软雅黑" pitchFamily="34" charset="-122"/>
            </a:endParaRPr>
          </a:p>
          <a:p>
            <a:endParaRPr lang="en-US" altLang="zh-CN" dirty="0">
              <a:latin typeface="微软雅黑" pitchFamily="34" charset="-122"/>
              <a:ea typeface="微软雅黑" pitchFamily="34" charset="-122"/>
            </a:endParaRPr>
          </a:p>
          <a:p>
            <a:endParaRPr lang="en-US" altLang="zh-CN" dirty="0">
              <a:latin typeface="微软雅黑" pitchFamily="34" charset="-122"/>
              <a:ea typeface="微软雅黑" pitchFamily="34" charset="-122"/>
            </a:endParaRPr>
          </a:p>
          <a:p>
            <a:r>
              <a:rPr lang="zh-CN" altLang="en-US" dirty="0">
                <a:latin typeface="微软雅黑" pitchFamily="34" charset="-122"/>
                <a:ea typeface="微软雅黑" pitchFamily="34" charset="-122"/>
              </a:rPr>
              <a:t>（二）自行派发现金红利的，需提交</a:t>
            </a:r>
            <a:r>
              <a:rPr lang="zh-CN" altLang="en-US" b="1" dirty="0">
                <a:solidFill>
                  <a:srgbClr val="C00000"/>
                </a:solidFill>
                <a:latin typeface="微软雅黑" pitchFamily="34" charset="-122"/>
                <a:ea typeface="微软雅黑" pitchFamily="34" charset="-122"/>
              </a:rPr>
              <a:t>权益分派实施公告</a:t>
            </a:r>
            <a:r>
              <a:rPr lang="zh-CN" altLang="en-US" dirty="0">
                <a:latin typeface="微软雅黑" pitchFamily="34" charset="-122"/>
                <a:ea typeface="微软雅黑" pitchFamily="34" charset="-122"/>
              </a:rPr>
              <a:t>。</a:t>
            </a:r>
            <a:endParaRPr lang="en-US" altLang="zh-CN" dirty="0">
              <a:latin typeface="微软雅黑" pitchFamily="34" charset="-122"/>
              <a:ea typeface="微软雅黑" pitchFamily="34" charset="-122"/>
            </a:endParaRPr>
          </a:p>
          <a:p>
            <a:endParaRPr lang="en-US" altLang="zh-CN" dirty="0">
              <a:latin typeface="微软雅黑" pitchFamily="34" charset="-122"/>
              <a:ea typeface="微软雅黑" pitchFamily="34" charset="-122"/>
            </a:endParaRPr>
          </a:p>
          <a:p>
            <a:r>
              <a:rPr lang="zh-CN" altLang="en-US" dirty="0">
                <a:latin typeface="微软雅黑" pitchFamily="34" charset="-122"/>
                <a:ea typeface="微软雅黑" pitchFamily="34" charset="-122"/>
              </a:rPr>
              <a:t>（三）发生新增股份登记的，需提交</a:t>
            </a:r>
            <a:r>
              <a:rPr lang="zh-CN" altLang="en-US" b="1" dirty="0">
                <a:solidFill>
                  <a:srgbClr val="C00000"/>
                </a:solidFill>
                <a:latin typeface="微软雅黑" pitchFamily="34" charset="-122"/>
                <a:ea typeface="微软雅黑" pitchFamily="34" charset="-122"/>
              </a:rPr>
              <a:t>股票发行认购公告</a:t>
            </a:r>
            <a:r>
              <a:rPr lang="zh-CN" altLang="en-US" dirty="0">
                <a:latin typeface="微软雅黑" pitchFamily="34" charset="-122"/>
                <a:ea typeface="微软雅黑" pitchFamily="34" charset="-122"/>
              </a:rPr>
              <a:t>或</a:t>
            </a:r>
            <a:r>
              <a:rPr lang="zh-CN" altLang="en-US" b="1" dirty="0">
                <a:solidFill>
                  <a:srgbClr val="C00000"/>
                </a:solidFill>
                <a:latin typeface="微软雅黑" pitchFamily="34" charset="-122"/>
                <a:ea typeface="微软雅黑" pitchFamily="34" charset="-122"/>
              </a:rPr>
              <a:t>股票发行新增股份可转让的公告</a:t>
            </a:r>
            <a:r>
              <a:rPr lang="zh-CN" altLang="en-US" dirty="0">
                <a:latin typeface="微软雅黑" pitchFamily="34" charset="-122"/>
                <a:ea typeface="微软雅黑" pitchFamily="34" charset="-122"/>
              </a:rPr>
              <a:t>。</a:t>
            </a:r>
            <a:endParaRPr lang="en-US" altLang="zh-CN" dirty="0">
              <a:latin typeface="微软雅黑" pitchFamily="34" charset="-122"/>
              <a:ea typeface="微软雅黑" pitchFamily="34" charset="-122"/>
            </a:endParaRPr>
          </a:p>
          <a:p>
            <a:endParaRPr lang="en-US" altLang="zh-CN" dirty="0">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3" end="3"/>
                                            </p:txEl>
                                          </p:spTgt>
                                        </p:tgtEl>
                                        <p:attrNameLst>
                                          <p:attrName>style.visibility</p:attrName>
                                        </p:attrNameLst>
                                      </p:cBhvr>
                                      <p:to>
                                        <p:strVal val="visible"/>
                                      </p:to>
                                    </p:set>
                                    <p:animEffect transition="in" filter="fade">
                                      <p:cBhvr>
                                        <p:cTn id="7" dur="2000"/>
                                        <p:tgtEl>
                                          <p:spTgt spid="8">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5" end="5"/>
                                            </p:txEl>
                                          </p:spTgt>
                                        </p:tgtEl>
                                        <p:attrNameLst>
                                          <p:attrName>style.visibility</p:attrName>
                                        </p:attrNameLst>
                                      </p:cBhvr>
                                      <p:to>
                                        <p:strVal val="visible"/>
                                      </p:to>
                                    </p:set>
                                    <p:animEffect transition="in" filter="fade">
                                      <p:cBhvr>
                                        <p:cTn id="12" dur="2000"/>
                                        <p:tgtEl>
                                          <p:spTgt spid="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a:t>18</a:t>
            </a:r>
          </a:p>
        </p:txBody>
      </p:sp>
      <p:sp>
        <p:nvSpPr>
          <p:cNvPr id="3" name="Rectangle 32"/>
          <p:cNvSpPr>
            <a:spLocks noChangeArrowheads="1"/>
          </p:cNvSpPr>
          <p:nvPr/>
        </p:nvSpPr>
        <p:spPr bwMode="auto">
          <a:xfrm>
            <a:off x="496918" y="142852"/>
            <a:ext cx="8432800" cy="533400"/>
          </a:xfrm>
          <a:prstGeom prst="rect">
            <a:avLst/>
          </a:prstGeom>
          <a:noFill/>
          <a:ln w="9525">
            <a:noFill/>
            <a:miter lim="800000"/>
            <a:headEnd/>
            <a:tailEnd/>
          </a:ln>
        </p:spPr>
        <p:txBody>
          <a:bodyPr lIns="107275" tIns="53637" rIns="107275" bIns="53637" anchor="b"/>
          <a:lstStyle/>
          <a:p>
            <a:pPr marL="514350" indent="-514350" algn="ctr"/>
            <a:r>
              <a:rPr lang="zh-CN" altLang="en-US" sz="2800" b="1" dirty="0">
                <a:solidFill>
                  <a:srgbClr val="FFFFFF"/>
                </a:solidFill>
                <a:latin typeface="微软雅黑" pitchFamily="34" charset="-122"/>
                <a:ea typeface="微软雅黑" pitchFamily="34" charset="-122"/>
              </a:rPr>
              <a:t>申请查询类</a:t>
            </a:r>
            <a:r>
              <a:rPr lang="en-US" altLang="zh-CN" sz="2800" b="1" dirty="0">
                <a:solidFill>
                  <a:srgbClr val="FFFFFF"/>
                </a:solidFill>
                <a:latin typeface="微软雅黑" pitchFamily="34" charset="-122"/>
                <a:ea typeface="微软雅黑" pitchFamily="34" charset="-122"/>
              </a:rPr>
              <a:t>——</a:t>
            </a:r>
            <a:r>
              <a:rPr lang="zh-CN" altLang="en-US" sz="2800" b="1" dirty="0">
                <a:solidFill>
                  <a:srgbClr val="FFFFFF"/>
                </a:solidFill>
                <a:latin typeface="微软雅黑" pitchFamily="34" charset="-122"/>
                <a:ea typeface="微软雅黑" pitchFamily="34" charset="-122"/>
              </a:rPr>
              <a:t>不定期持有人名册</a:t>
            </a:r>
            <a:endParaRPr lang="zh-CN" altLang="en-US" sz="2800" dirty="0">
              <a:solidFill>
                <a:schemeClr val="bg1"/>
              </a:solidFill>
              <a:latin typeface="黑体" pitchFamily="49" charset="-122"/>
              <a:ea typeface="黑体" pitchFamily="49" charset="-122"/>
            </a:endParaRPr>
          </a:p>
        </p:txBody>
      </p:sp>
      <p:sp>
        <p:nvSpPr>
          <p:cNvPr id="5" name="TextBox 4"/>
          <p:cNvSpPr txBox="1"/>
          <p:nvPr/>
        </p:nvSpPr>
        <p:spPr>
          <a:xfrm>
            <a:off x="4071934" y="1428736"/>
            <a:ext cx="4786346" cy="3155310"/>
          </a:xfrm>
          <a:prstGeom prst="rect">
            <a:avLst/>
          </a:prstGeom>
          <a:noFill/>
        </p:spPr>
        <p:txBody>
          <a:bodyPr wrap="square" lIns="107275" tIns="53637" rIns="107275" bIns="53637" rtlCol="0">
            <a:spAutoFit/>
          </a:bodyPr>
          <a:lstStyle/>
          <a:p>
            <a:r>
              <a:rPr lang="zh-CN" altLang="en-US" dirty="0">
                <a:latin typeface="微软雅黑" pitchFamily="34" charset="-122"/>
                <a:ea typeface="微软雅黑" pitchFamily="34" charset="-122"/>
              </a:rPr>
              <a:t>根据名册查询原因，需要发行人提供以下相应证明文件： </a:t>
            </a:r>
            <a:endParaRPr lang="en-US" altLang="zh-CN" dirty="0">
              <a:latin typeface="微软雅黑" pitchFamily="34" charset="-122"/>
              <a:ea typeface="微软雅黑" pitchFamily="34" charset="-122"/>
            </a:endParaRPr>
          </a:p>
          <a:p>
            <a:endParaRPr lang="en-US" altLang="zh-CN" dirty="0">
              <a:latin typeface="微软雅黑" pitchFamily="34" charset="-122"/>
              <a:ea typeface="微软雅黑" pitchFamily="34" charset="-122"/>
            </a:endParaRPr>
          </a:p>
          <a:p>
            <a:r>
              <a:rPr lang="zh-CN" altLang="en-US" dirty="0">
                <a:latin typeface="微软雅黑" pitchFamily="34" charset="-122"/>
                <a:ea typeface="微软雅黑" pitchFamily="34" charset="-122"/>
              </a:rPr>
              <a:t>（四）发生股转公司规定的</a:t>
            </a:r>
            <a:r>
              <a:rPr lang="zh-CN" altLang="en-US" b="1" dirty="0">
                <a:solidFill>
                  <a:srgbClr val="C00000"/>
                </a:solidFill>
                <a:latin typeface="微软雅黑" pitchFamily="34" charset="-122"/>
                <a:ea typeface="微软雅黑" pitchFamily="34" charset="-122"/>
              </a:rPr>
              <a:t>交易异常波动</a:t>
            </a:r>
            <a:r>
              <a:rPr lang="zh-CN" altLang="en-US" dirty="0">
                <a:latin typeface="微软雅黑" pitchFamily="34" charset="-122"/>
                <a:ea typeface="微软雅黑" pitchFamily="34" charset="-122"/>
              </a:rPr>
              <a:t>情况需要进行信息披露的，需提供异常波动情况说明并附相关证明文件。 </a:t>
            </a:r>
            <a:endParaRPr lang="en-US" altLang="zh-CN" dirty="0">
              <a:latin typeface="微软雅黑" pitchFamily="34" charset="-122"/>
              <a:ea typeface="微软雅黑" pitchFamily="34" charset="-122"/>
            </a:endParaRPr>
          </a:p>
          <a:p>
            <a:endParaRPr lang="en-US" altLang="zh-CN" dirty="0">
              <a:latin typeface="微软雅黑" pitchFamily="34" charset="-122"/>
              <a:ea typeface="微软雅黑" pitchFamily="34" charset="-122"/>
            </a:endParaRPr>
          </a:p>
          <a:p>
            <a:endParaRPr lang="en-US" altLang="zh-CN" dirty="0">
              <a:latin typeface="微软雅黑" pitchFamily="34" charset="-122"/>
              <a:ea typeface="微软雅黑" pitchFamily="34" charset="-122"/>
            </a:endParaRPr>
          </a:p>
          <a:p>
            <a:r>
              <a:rPr lang="zh-CN" altLang="en-US" dirty="0">
                <a:latin typeface="微软雅黑" pitchFamily="34" charset="-122"/>
                <a:ea typeface="微软雅黑" pitchFamily="34" charset="-122"/>
              </a:rPr>
              <a:t>（五）监管部门要求发行人核查持有人名册的，需提交监管部门要求核查的情况说明并附相关证明文件。</a:t>
            </a:r>
          </a:p>
        </p:txBody>
      </p:sp>
      <p:sp>
        <p:nvSpPr>
          <p:cNvPr id="6" name="TextBox 5"/>
          <p:cNvSpPr txBox="1"/>
          <p:nvPr/>
        </p:nvSpPr>
        <p:spPr>
          <a:xfrm>
            <a:off x="214282" y="1245527"/>
            <a:ext cx="3214710" cy="3709307"/>
          </a:xfrm>
          <a:prstGeom prst="rect">
            <a:avLst/>
          </a:prstGeom>
          <a:ln>
            <a:prstDash val="dash"/>
          </a:ln>
        </p:spPr>
        <p:style>
          <a:lnRef idx="2">
            <a:schemeClr val="accent6"/>
          </a:lnRef>
          <a:fillRef idx="1">
            <a:schemeClr val="lt1"/>
          </a:fillRef>
          <a:effectRef idx="0">
            <a:schemeClr val="accent6"/>
          </a:effectRef>
          <a:fontRef idx="minor">
            <a:schemeClr val="dk1"/>
          </a:fontRef>
        </p:style>
        <p:txBody>
          <a:bodyPr wrap="square" lIns="107275" tIns="53637" rIns="107275" bIns="53637" rtlCol="0">
            <a:spAutoFit/>
          </a:bodyPr>
          <a:lstStyle/>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全国中小企业股份转让系统股票异常转让实时监控指引</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第四条：</a:t>
            </a:r>
            <a:endParaRPr lang="en-US" altLang="zh-CN" dirty="0">
              <a:latin typeface="微软雅黑" pitchFamily="34" charset="-122"/>
              <a:ea typeface="微软雅黑" pitchFamily="34" charset="-122"/>
            </a:endParaRPr>
          </a:p>
          <a:p>
            <a:pPr marL="402279" indent="-402279">
              <a:lnSpc>
                <a:spcPct val="150000"/>
              </a:lnSpc>
              <a:buFont typeface="+mj-lt"/>
              <a:buAutoNum type="arabicPeriod"/>
            </a:pPr>
            <a:r>
              <a:rPr lang="zh-CN" altLang="en-US" dirty="0">
                <a:solidFill>
                  <a:srgbClr val="C00000"/>
                </a:solidFill>
                <a:latin typeface="微软雅黑" pitchFamily="34" charset="-122"/>
                <a:ea typeface="微软雅黑" pitchFamily="34" charset="-122"/>
              </a:rPr>
              <a:t>协议转让</a:t>
            </a:r>
            <a:r>
              <a:rPr lang="zh-CN" altLang="en-US" dirty="0">
                <a:latin typeface="微软雅黑" pitchFamily="34" charset="-122"/>
                <a:ea typeface="微软雅黑" pitchFamily="34" charset="-122"/>
              </a:rPr>
              <a:t>股票当日换手率超</a:t>
            </a:r>
            <a:r>
              <a:rPr lang="en-US" altLang="zh-CN" dirty="0">
                <a:latin typeface="微软雅黑" pitchFamily="34" charset="-122"/>
                <a:ea typeface="微软雅黑" pitchFamily="34" charset="-122"/>
              </a:rPr>
              <a:t>10%</a:t>
            </a:r>
            <a:r>
              <a:rPr lang="zh-CN" altLang="en-US" dirty="0">
                <a:latin typeface="微软雅黑" pitchFamily="34" charset="-122"/>
                <a:ea typeface="微软雅黑" pitchFamily="34" charset="-122"/>
              </a:rPr>
              <a:t>，或连续三个转让日换手率累计超过</a:t>
            </a:r>
            <a:r>
              <a:rPr lang="en-US" altLang="zh-CN" dirty="0">
                <a:latin typeface="微软雅黑" pitchFamily="34" charset="-122"/>
                <a:ea typeface="微软雅黑" pitchFamily="34" charset="-122"/>
              </a:rPr>
              <a:t>20%</a:t>
            </a:r>
          </a:p>
          <a:p>
            <a:pPr marL="402279" indent="-402279">
              <a:lnSpc>
                <a:spcPct val="150000"/>
              </a:lnSpc>
              <a:buFont typeface="+mj-lt"/>
              <a:buAutoNum type="arabicPeriod"/>
            </a:pPr>
            <a:r>
              <a:rPr lang="zh-CN" altLang="en-US" dirty="0">
                <a:solidFill>
                  <a:srgbClr val="C00000"/>
                </a:solidFill>
                <a:latin typeface="微软雅黑" pitchFamily="34" charset="-122"/>
                <a:ea typeface="微软雅黑" pitchFamily="34" charset="-122"/>
              </a:rPr>
              <a:t>做市转让</a:t>
            </a:r>
            <a:r>
              <a:rPr lang="zh-CN" altLang="en-US" dirty="0">
                <a:latin typeface="微软雅黑" pitchFamily="34" charset="-122"/>
                <a:ea typeface="微软雅黑" pitchFamily="34" charset="-122"/>
              </a:rPr>
              <a:t>股票连续三个转让日涨跌幅累计超过</a:t>
            </a:r>
            <a:r>
              <a:rPr lang="en-US" altLang="zh-CN" dirty="0">
                <a:latin typeface="微软雅黑" pitchFamily="34" charset="-122"/>
                <a:ea typeface="微软雅黑" pitchFamily="34" charset="-122"/>
              </a:rPr>
              <a:t>50%</a:t>
            </a:r>
            <a:endParaRPr lang="zh-CN" altLang="en-US" dirty="0">
              <a:latin typeface="微软雅黑" pitchFamily="34" charset="-122"/>
              <a:ea typeface="微软雅黑" pitchFamily="34" charset="-122"/>
            </a:endParaRPr>
          </a:p>
          <a:p>
            <a:endParaRPr lang="zh-CN" altLang="en-US" dirty="0">
              <a:latin typeface="微软雅黑" pitchFamily="34" charset="-122"/>
              <a:ea typeface="微软雅黑" pitchFamily="34" charset="-122"/>
            </a:endParaRPr>
          </a:p>
        </p:txBody>
      </p:sp>
      <p:sp>
        <p:nvSpPr>
          <p:cNvPr id="7" name="左箭头 6"/>
          <p:cNvSpPr/>
          <p:nvPr/>
        </p:nvSpPr>
        <p:spPr bwMode="auto">
          <a:xfrm>
            <a:off x="3500430" y="2619370"/>
            <a:ext cx="571504" cy="428628"/>
          </a:xfrm>
          <a:prstGeom prst="leftArrow">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107275" tIns="53637" rIns="107275" bIns="53637" numCol="1" rtlCol="0" anchor="t" anchorCtr="0" compatLnSpc="1">
            <a:prstTxWarp prst="textNoShape">
              <a:avLst/>
            </a:prstTxWarp>
          </a:bodyPr>
          <a:lstStyle/>
          <a:p>
            <a:pPr defTabSz="1072744"/>
            <a:endParaRPr lang="zh-CN" altLang="en-US" sz="2100" dirty="0">
              <a:solidFill>
                <a:schemeClr val="tx1"/>
              </a:solidFill>
              <a:latin typeface="Arial" pitchFamily="34" charset="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2000"/>
                                        <p:tgtEl>
                                          <p:spTgt spid="5">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
                                            <p:txEl>
                                              <p:pRg st="5" end="5"/>
                                            </p:txEl>
                                          </p:spTgt>
                                        </p:tgtEl>
                                        <p:attrNameLst>
                                          <p:attrName>style.visibility</p:attrName>
                                        </p:attrNameLst>
                                      </p:cBhvr>
                                      <p:to>
                                        <p:strVal val="visible"/>
                                      </p:to>
                                    </p:set>
                                    <p:animEffect transition="in" filter="fade">
                                      <p:cBhvr>
                                        <p:cTn id="20" dur="20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a:t>19</a:t>
            </a:r>
          </a:p>
        </p:txBody>
      </p:sp>
      <p:sp>
        <p:nvSpPr>
          <p:cNvPr id="3" name="Rectangle 32"/>
          <p:cNvSpPr>
            <a:spLocks noChangeArrowheads="1"/>
          </p:cNvSpPr>
          <p:nvPr/>
        </p:nvSpPr>
        <p:spPr bwMode="auto">
          <a:xfrm>
            <a:off x="496918" y="109518"/>
            <a:ext cx="8432800" cy="533400"/>
          </a:xfrm>
          <a:prstGeom prst="rect">
            <a:avLst/>
          </a:prstGeom>
          <a:noFill/>
          <a:ln w="9525">
            <a:noFill/>
            <a:miter lim="800000"/>
            <a:headEnd/>
            <a:tailEnd/>
          </a:ln>
        </p:spPr>
        <p:txBody>
          <a:bodyPr lIns="107275" tIns="53637" rIns="107275" bIns="53637" anchor="b"/>
          <a:lstStyle/>
          <a:p>
            <a:pPr algn="ctr"/>
            <a:r>
              <a:rPr lang="en-US" altLang="zh-CN" sz="2700" b="1" dirty="0">
                <a:solidFill>
                  <a:srgbClr val="FFFFFF"/>
                </a:solidFill>
                <a:latin typeface="微软雅黑" pitchFamily="34" charset="-122"/>
                <a:ea typeface="微软雅黑" pitchFamily="34" charset="-122"/>
              </a:rPr>
              <a:t/>
            </a:r>
            <a:br>
              <a:rPr lang="en-US" altLang="zh-CN" sz="2700" b="1" dirty="0">
                <a:solidFill>
                  <a:srgbClr val="FFFFFF"/>
                </a:solidFill>
                <a:latin typeface="微软雅黑" pitchFamily="34" charset="-122"/>
                <a:ea typeface="微软雅黑" pitchFamily="34" charset="-122"/>
              </a:rPr>
            </a:br>
            <a:r>
              <a:rPr lang="zh-CN" altLang="en-US" sz="2700" b="1" dirty="0">
                <a:solidFill>
                  <a:srgbClr val="FFFFFF"/>
                </a:solidFill>
                <a:latin typeface="微软雅黑" pitchFamily="34" charset="-122"/>
                <a:ea typeface="微软雅黑" pitchFamily="34" charset="-122"/>
              </a:rPr>
              <a:t>申请查询类</a:t>
            </a:r>
            <a:r>
              <a:rPr lang="en-US" altLang="zh-CN" sz="2700" b="1" dirty="0">
                <a:solidFill>
                  <a:srgbClr val="FFFFFF"/>
                </a:solidFill>
                <a:latin typeface="微软雅黑" pitchFamily="34" charset="-122"/>
                <a:ea typeface="微软雅黑" pitchFamily="34" charset="-122"/>
              </a:rPr>
              <a:t>—</a:t>
            </a:r>
            <a:r>
              <a:rPr lang="zh-CN" altLang="en-US" sz="2700" b="1" dirty="0">
                <a:solidFill>
                  <a:srgbClr val="FFFFFF"/>
                </a:solidFill>
                <a:latin typeface="微软雅黑" pitchFamily="34" charset="-122"/>
                <a:ea typeface="微软雅黑" pitchFamily="34" charset="-122"/>
              </a:rPr>
              <a:t>股本结构</a:t>
            </a:r>
            <a:endParaRPr lang="zh-CN" altLang="en-US" sz="2700" dirty="0">
              <a:solidFill>
                <a:schemeClr val="bg1"/>
              </a:solidFill>
              <a:latin typeface="黑体" pitchFamily="49" charset="-122"/>
              <a:ea typeface="黑体" pitchFamily="49" charset="-122"/>
            </a:endParaRPr>
          </a:p>
        </p:txBody>
      </p:sp>
      <p:graphicFrame>
        <p:nvGraphicFramePr>
          <p:cNvPr id="5" name="图示 4"/>
          <p:cNvGraphicFramePr/>
          <p:nvPr/>
        </p:nvGraphicFramePr>
        <p:xfrm>
          <a:off x="714348" y="1285860"/>
          <a:ext cx="7929618" cy="48577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深色1"/>
          <p:cNvGrpSpPr/>
          <p:nvPr/>
        </p:nvGrpSpPr>
        <p:grpSpPr>
          <a:xfrm>
            <a:off x="3413040" y="1486029"/>
            <a:ext cx="2317919" cy="1123839"/>
            <a:chOff x="3413040" y="1486029"/>
            <a:chExt cx="2317919" cy="1123839"/>
          </a:xfrm>
        </p:grpSpPr>
        <p:sp>
          <p:nvSpPr>
            <p:cNvPr id="3" name="新月形 2"/>
            <p:cNvSpPr/>
            <p:nvPr/>
          </p:nvSpPr>
          <p:spPr>
            <a:xfrm rot="5400000">
              <a:off x="4010080" y="888989"/>
              <a:ext cx="1123839" cy="2317919"/>
            </a:xfrm>
            <a:prstGeom prst="moon">
              <a:avLst/>
            </a:prstGeom>
            <a:solidFill>
              <a:srgbClr val="C00000"/>
            </a:soli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4" name="TextBox 3"/>
            <p:cNvSpPr txBox="1"/>
            <p:nvPr/>
          </p:nvSpPr>
          <p:spPr>
            <a:xfrm>
              <a:off x="4335402" y="1533908"/>
              <a:ext cx="473195" cy="530915"/>
            </a:xfrm>
            <a:prstGeom prst="rect">
              <a:avLst/>
            </a:prstGeom>
            <a:no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1</a:t>
              </a:r>
              <a:endParaRPr kumimoji="0" lang="zh-CN" altLang="en-US" sz="3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grpSp>
        <p:nvGrpSpPr>
          <p:cNvPr id="5" name="深色2"/>
          <p:cNvGrpSpPr/>
          <p:nvPr/>
        </p:nvGrpSpPr>
        <p:grpSpPr>
          <a:xfrm>
            <a:off x="3413040" y="2862339"/>
            <a:ext cx="2317919" cy="1123839"/>
            <a:chOff x="3413040" y="2862339"/>
            <a:chExt cx="2317919" cy="1123839"/>
          </a:xfrm>
        </p:grpSpPr>
        <p:sp>
          <p:nvSpPr>
            <p:cNvPr id="6" name="新月形 5"/>
            <p:cNvSpPr/>
            <p:nvPr/>
          </p:nvSpPr>
          <p:spPr>
            <a:xfrm rot="5400000">
              <a:off x="4010080" y="2265299"/>
              <a:ext cx="1123839" cy="2317919"/>
            </a:xfrm>
            <a:prstGeom prst="moon">
              <a:avLst/>
            </a:prstGeom>
            <a:solidFill>
              <a:srgbClr val="C00000"/>
            </a:soli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7" name="TextBox 6"/>
            <p:cNvSpPr txBox="1"/>
            <p:nvPr/>
          </p:nvSpPr>
          <p:spPr>
            <a:xfrm>
              <a:off x="4335402" y="2910219"/>
              <a:ext cx="473195" cy="530915"/>
            </a:xfrm>
            <a:prstGeom prst="rect">
              <a:avLst/>
            </a:prstGeom>
            <a:no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2</a:t>
              </a:r>
              <a:endParaRPr kumimoji="0" lang="zh-CN" altLang="en-US" sz="3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grpSp>
        <p:nvGrpSpPr>
          <p:cNvPr id="8" name="深色3"/>
          <p:cNvGrpSpPr/>
          <p:nvPr/>
        </p:nvGrpSpPr>
        <p:grpSpPr>
          <a:xfrm>
            <a:off x="3413040" y="4238651"/>
            <a:ext cx="2317919" cy="1123839"/>
            <a:chOff x="3413040" y="4238651"/>
            <a:chExt cx="2317919" cy="1123839"/>
          </a:xfrm>
          <a:solidFill>
            <a:srgbClr val="C00000"/>
          </a:solidFill>
        </p:grpSpPr>
        <p:sp>
          <p:nvSpPr>
            <p:cNvPr id="9" name="新月形 8"/>
            <p:cNvSpPr/>
            <p:nvPr/>
          </p:nvSpPr>
          <p:spPr>
            <a:xfrm rot="5400000">
              <a:off x="4010080" y="3641611"/>
              <a:ext cx="1123839" cy="2317919"/>
            </a:xfrm>
            <a:prstGeom prst="moon">
              <a:avLst/>
            </a:prstGeom>
            <a:grp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10" name="TextBox 9"/>
            <p:cNvSpPr txBox="1"/>
            <p:nvPr/>
          </p:nvSpPr>
          <p:spPr>
            <a:xfrm>
              <a:off x="4335402" y="4286530"/>
              <a:ext cx="473195" cy="530915"/>
            </a:xfrm>
            <a:prstGeom prst="rect">
              <a:avLst/>
            </a:prstGeom>
            <a:grp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3</a:t>
              </a:r>
              <a:endParaRPr kumimoji="0" lang="zh-CN" altLang="en-US" sz="3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sp>
        <p:nvSpPr>
          <p:cNvPr id="11" name="文本1"/>
          <p:cNvSpPr/>
          <p:nvPr/>
        </p:nvSpPr>
        <p:spPr>
          <a:xfrm>
            <a:off x="1259632" y="2059685"/>
            <a:ext cx="6624736" cy="559666"/>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lvl="0" algn="ctr" fontAlgn="auto">
              <a:spcBef>
                <a:spcPct val="50000"/>
              </a:spcBef>
              <a:spcAft>
                <a:spcPts val="0"/>
              </a:spcAft>
              <a:defRPr/>
            </a:pPr>
            <a:r>
              <a:rPr lang="zh-CN" altLang="en-US" sz="2800" b="1" kern="0" dirty="0">
                <a:solidFill>
                  <a:schemeClr val="bg2"/>
                </a:solidFill>
                <a:latin typeface="Impact" pitchFamily="34" charset="0"/>
                <a:ea typeface="微软雅黑" pitchFamily="34" charset="-122"/>
              </a:rPr>
              <a:t>中国证券登记结算公司介绍</a:t>
            </a:r>
          </a:p>
        </p:txBody>
      </p:sp>
      <p:sp>
        <p:nvSpPr>
          <p:cNvPr id="12" name="文本2"/>
          <p:cNvSpPr/>
          <p:nvPr/>
        </p:nvSpPr>
        <p:spPr>
          <a:xfrm>
            <a:off x="1259632" y="3435995"/>
            <a:ext cx="6624736" cy="559666"/>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lvl="0" algn="ctr" fontAlgn="auto">
              <a:spcAft>
                <a:spcPts val="0"/>
              </a:spcAft>
              <a:defRPr/>
            </a:pPr>
            <a:r>
              <a:rPr lang="zh-CN" altLang="en-US" sz="2800" b="1" kern="0" dirty="0">
                <a:solidFill>
                  <a:schemeClr val="bg2"/>
                </a:solidFill>
                <a:latin typeface="Impact" pitchFamily="34" charset="0"/>
                <a:ea typeface="微软雅黑" pitchFamily="34" charset="-122"/>
              </a:rPr>
              <a:t>信息查询业务介绍</a:t>
            </a:r>
          </a:p>
        </p:txBody>
      </p:sp>
      <p:sp>
        <p:nvSpPr>
          <p:cNvPr id="13" name="文本3"/>
          <p:cNvSpPr/>
          <p:nvPr/>
        </p:nvSpPr>
        <p:spPr>
          <a:xfrm>
            <a:off x="1259632" y="4812306"/>
            <a:ext cx="6624736" cy="559666"/>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lvl="0" algn="ctr">
              <a:lnSpc>
                <a:spcPct val="125000"/>
              </a:lnSpc>
              <a:spcBef>
                <a:spcPts val="2816"/>
              </a:spcBef>
            </a:pPr>
            <a:r>
              <a:rPr lang="zh-CN" altLang="en-US" sz="2800" b="1" dirty="0">
                <a:solidFill>
                  <a:schemeClr val="bg2"/>
                </a:solidFill>
                <a:latin typeface="微软雅黑" pitchFamily="34" charset="-122"/>
                <a:ea typeface="微软雅黑" pitchFamily="34" charset="-122"/>
              </a:rPr>
              <a:t>信息查询收费情况</a:t>
            </a:r>
          </a:p>
        </p:txBody>
      </p:sp>
      <p:sp>
        <p:nvSpPr>
          <p:cNvPr id="15" name="页脚占位符 1"/>
          <p:cNvSpPr>
            <a:spLocks noGrp="1"/>
          </p:cNvSpPr>
          <p:nvPr>
            <p:ph type="ftr" sz="quarter" idx="11"/>
          </p:nvPr>
        </p:nvSpPr>
        <p:spPr>
          <a:xfrm>
            <a:off x="3124200" y="6245228"/>
            <a:ext cx="2895600" cy="476251"/>
          </a:xfrm>
        </p:spPr>
        <p:txBody>
          <a:bodyPr/>
          <a:lstStyle/>
          <a:p>
            <a:pPr>
              <a:defRPr/>
            </a:pPr>
            <a:r>
              <a:rPr lang="en-US" altLang="zh-CN" dirty="0"/>
              <a:t>2</a:t>
            </a:r>
          </a:p>
        </p:txBody>
      </p:sp>
      <p:sp>
        <p:nvSpPr>
          <p:cNvPr id="16" name="TextBox 7"/>
          <p:cNvSpPr txBox="1"/>
          <p:nvPr/>
        </p:nvSpPr>
        <p:spPr>
          <a:xfrm>
            <a:off x="3925067" y="91932"/>
            <a:ext cx="1037383" cy="600764"/>
          </a:xfrm>
          <a:prstGeom prst="rect">
            <a:avLst/>
          </a:prstGeom>
          <a:noFill/>
        </p:spPr>
        <p:txBody>
          <a:bodyPr wrap="none" lIns="107275" tIns="53637" rIns="107275" bIns="53637" rtlCol="0">
            <a:spAutoFit/>
          </a:bodyPr>
          <a:lstStyle/>
          <a:p>
            <a:r>
              <a:rPr lang="zh-CN" altLang="en-US" sz="3200" dirty="0">
                <a:solidFill>
                  <a:schemeClr val="bg1"/>
                </a:solidFill>
                <a:latin typeface="微软雅黑" pitchFamily="34" charset="-122"/>
                <a:ea typeface="微软雅黑" pitchFamily="34" charset="-122"/>
              </a:rPr>
              <a:t>目录</a:t>
            </a:r>
          </a:p>
        </p:txBody>
      </p:sp>
    </p:spTree>
    <p:extLst>
      <p:ext uri="{BB962C8B-B14F-4D97-AF65-F5344CB8AC3E}">
        <p14:creationId xmlns:p14="http://schemas.microsoft.com/office/powerpoint/2010/main" xmlns="" val="3781055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arn(outVertical)">
                                      <p:cBhvr>
                                        <p:cTn id="11" dur="500"/>
                                        <p:tgtEl>
                                          <p:spTgt spid="11"/>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inVertical)">
                                      <p:cBhvr>
                                        <p:cTn id="15" dur="500"/>
                                        <p:tgtEl>
                                          <p:spTgt spid="5"/>
                                        </p:tgtEl>
                                      </p:cBhvr>
                                    </p:animEffect>
                                  </p:childTnLst>
                                </p:cTn>
                              </p:par>
                            </p:childTnLst>
                          </p:cTn>
                        </p:par>
                        <p:par>
                          <p:cTn id="16" fill="hold">
                            <p:stCondLst>
                              <p:cond delay="1500"/>
                            </p:stCondLst>
                            <p:childTnLst>
                              <p:par>
                                <p:cTn id="17" presetID="16" presetClass="entr" presetSubtype="37"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arn(outVertical)">
                                      <p:cBhvr>
                                        <p:cTn id="19" dur="500"/>
                                        <p:tgtEl>
                                          <p:spTgt spid="12"/>
                                        </p:tgtEl>
                                      </p:cBhvr>
                                    </p:animEffect>
                                  </p:childTnLst>
                                </p:cTn>
                              </p:par>
                            </p:childTnLst>
                          </p:cTn>
                        </p:par>
                        <p:par>
                          <p:cTn id="20" fill="hold">
                            <p:stCondLst>
                              <p:cond delay="2000"/>
                            </p:stCondLst>
                            <p:childTnLst>
                              <p:par>
                                <p:cTn id="21" presetID="16" presetClass="entr" presetSubtype="21"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arn(inVertical)">
                                      <p:cBhvr>
                                        <p:cTn id="23" dur="750"/>
                                        <p:tgtEl>
                                          <p:spTgt spid="8"/>
                                        </p:tgtEl>
                                      </p:cBhvr>
                                    </p:animEffect>
                                  </p:childTnLst>
                                </p:cTn>
                              </p:par>
                            </p:childTnLst>
                          </p:cTn>
                        </p:par>
                        <p:par>
                          <p:cTn id="24" fill="hold">
                            <p:stCondLst>
                              <p:cond delay="2750"/>
                            </p:stCondLst>
                            <p:childTnLst>
                              <p:par>
                                <p:cTn id="25" presetID="16" presetClass="entr" presetSubtype="37"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arn(outVertical)">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F:\截图\3.png"/>
          <p:cNvPicPr>
            <a:picLocks noChangeAspect="1" noChangeArrowheads="1"/>
          </p:cNvPicPr>
          <p:nvPr/>
        </p:nvPicPr>
        <p:blipFill>
          <a:blip r:embed="rId3"/>
          <a:srcRect/>
          <a:stretch>
            <a:fillRect/>
          </a:stretch>
        </p:blipFill>
        <p:spPr bwMode="auto">
          <a:xfrm>
            <a:off x="0" y="857233"/>
            <a:ext cx="9144000" cy="5143535"/>
          </a:xfrm>
          <a:prstGeom prst="rect">
            <a:avLst/>
          </a:prstGeom>
          <a:noFill/>
        </p:spPr>
      </p:pic>
      <p:sp>
        <p:nvSpPr>
          <p:cNvPr id="2" name="页脚占位符 1"/>
          <p:cNvSpPr>
            <a:spLocks noGrp="1"/>
          </p:cNvSpPr>
          <p:nvPr>
            <p:ph type="ftr" sz="quarter" idx="11"/>
          </p:nvPr>
        </p:nvSpPr>
        <p:spPr/>
        <p:txBody>
          <a:bodyPr/>
          <a:lstStyle/>
          <a:p>
            <a:pPr>
              <a:defRPr/>
            </a:pPr>
            <a:r>
              <a:rPr lang="en-US" altLang="zh-CN" dirty="0"/>
              <a:t>20</a:t>
            </a:r>
          </a:p>
        </p:txBody>
      </p:sp>
      <p:sp>
        <p:nvSpPr>
          <p:cNvPr id="3" name="Rectangle 32"/>
          <p:cNvSpPr>
            <a:spLocks noChangeArrowheads="1"/>
          </p:cNvSpPr>
          <p:nvPr/>
        </p:nvSpPr>
        <p:spPr bwMode="auto">
          <a:xfrm>
            <a:off x="496918" y="-1"/>
            <a:ext cx="8647082" cy="642919"/>
          </a:xfrm>
          <a:prstGeom prst="rect">
            <a:avLst/>
          </a:prstGeom>
          <a:noFill/>
          <a:ln w="9525">
            <a:noFill/>
            <a:miter lim="800000"/>
            <a:headEnd/>
            <a:tailEnd/>
          </a:ln>
        </p:spPr>
        <p:txBody>
          <a:bodyPr lIns="107275" tIns="53637" rIns="107275" bIns="53637" anchor="b"/>
          <a:lstStyle/>
          <a:p>
            <a:pPr marL="514350" indent="-514350" algn="ctr"/>
            <a:r>
              <a:rPr lang="zh-CN" altLang="en-US" sz="2700" b="1" dirty="0">
                <a:solidFill>
                  <a:srgbClr val="FFFFFF"/>
                </a:solidFill>
                <a:latin typeface="微软雅黑" pitchFamily="34" charset="-122"/>
                <a:ea typeface="微软雅黑" pitchFamily="34" charset="-122"/>
              </a:rPr>
              <a:t>申请查询类</a:t>
            </a:r>
            <a:r>
              <a:rPr lang="en-US" altLang="zh-CN" sz="2700" b="1" dirty="0">
                <a:solidFill>
                  <a:srgbClr val="FFFFFF"/>
                </a:solidFill>
                <a:latin typeface="微软雅黑" pitchFamily="34" charset="-122"/>
                <a:ea typeface="微软雅黑" pitchFamily="34" charset="-122"/>
              </a:rPr>
              <a:t>——</a:t>
            </a:r>
            <a:r>
              <a:rPr lang="zh-CN" altLang="en-US" sz="2700" b="1" dirty="0">
                <a:solidFill>
                  <a:srgbClr val="FFFFFF"/>
                </a:solidFill>
                <a:latin typeface="微软雅黑" pitchFamily="34" charset="-122"/>
                <a:ea typeface="微软雅黑" pitchFamily="34" charset="-122"/>
              </a:rPr>
              <a:t>股本结构</a:t>
            </a:r>
            <a:endParaRPr lang="zh-CN" altLang="en-US" sz="2700" dirty="0">
              <a:solidFill>
                <a:schemeClr val="bg1"/>
              </a:solidFill>
              <a:latin typeface="黑体" pitchFamily="49" charset="-122"/>
              <a:ea typeface="黑体" pitchFamily="49" charset="-122"/>
            </a:endParaRPr>
          </a:p>
        </p:txBody>
      </p:sp>
      <p:sp>
        <p:nvSpPr>
          <p:cNvPr id="12" name="矩形 11"/>
          <p:cNvSpPr/>
          <p:nvPr/>
        </p:nvSpPr>
        <p:spPr bwMode="auto">
          <a:xfrm>
            <a:off x="2428860" y="4381507"/>
            <a:ext cx="6500858" cy="762005"/>
          </a:xfrm>
          <a:prstGeom prst="rect">
            <a:avLst/>
          </a:prstGeom>
          <a:solidFill>
            <a:schemeClr val="bg1"/>
          </a:solidFill>
          <a:ln w="9525" cap="flat" cmpd="sng" algn="ctr">
            <a:noFill/>
            <a:prstDash val="solid"/>
            <a:round/>
            <a:headEnd type="none" w="med" len="med"/>
            <a:tailEnd type="none" w="med" len="med"/>
          </a:ln>
          <a:effectLst>
            <a:outerShdw blurRad="50800" dist="50800" dir="5400000" algn="ctr" rotWithShape="0">
              <a:schemeClr val="bg1"/>
            </a:outerShdw>
          </a:effectLst>
          <a:scene3d>
            <a:camera prst="perspectiveFront"/>
            <a:lightRig rig="legacyFlat3" dir="b"/>
          </a:scene3d>
          <a:sp3d extrusionH="430200" contourW="12700" prstMaterial="legacyMatte">
            <a:contourClr>
              <a:schemeClr val="bg1"/>
            </a:contourClr>
          </a:sp3d>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a:ln>
                <a:noFill/>
              </a:ln>
              <a:noFill/>
              <a:effectLst/>
              <a:latin typeface="Arial" pitchFamily="34" charset="0"/>
              <a:ea typeface="宋体" pitchFamily="2" charset="-122"/>
            </a:endParaRPr>
          </a:p>
        </p:txBody>
      </p:sp>
      <p:sp>
        <p:nvSpPr>
          <p:cNvPr id="5" name="TextBox 4"/>
          <p:cNvSpPr txBox="1"/>
          <p:nvPr/>
        </p:nvSpPr>
        <p:spPr>
          <a:xfrm>
            <a:off x="3071802" y="4857761"/>
            <a:ext cx="4786346" cy="662319"/>
          </a:xfrm>
          <a:prstGeom prst="rect">
            <a:avLst/>
          </a:prstGeom>
          <a:noFill/>
        </p:spPr>
        <p:txBody>
          <a:bodyPr wrap="square" lIns="107275" tIns="53637" rIns="107275" bIns="53637" rtlCol="0">
            <a:spAutoFit/>
          </a:bodyPr>
          <a:lstStyle/>
          <a:p>
            <a:r>
              <a:rPr lang="zh-CN" altLang="en-US" b="1" dirty="0">
                <a:solidFill>
                  <a:srgbClr val="C00000"/>
                </a:solidFill>
                <a:latin typeface="微软雅黑" pitchFamily="34" charset="-122"/>
                <a:ea typeface="微软雅黑" pitchFamily="34" charset="-122"/>
              </a:rPr>
              <a:t>登录本公司平台，点击发行人业务→数据查询业务→申请查询类→股本结构查询。 </a:t>
            </a:r>
          </a:p>
        </p:txBody>
      </p:sp>
      <p:sp>
        <p:nvSpPr>
          <p:cNvPr id="6" name="左箭头 5"/>
          <p:cNvSpPr/>
          <p:nvPr/>
        </p:nvSpPr>
        <p:spPr bwMode="auto">
          <a:xfrm>
            <a:off x="2357422" y="5048262"/>
            <a:ext cx="571504" cy="428628"/>
          </a:xfrm>
          <a:prstGeom prst="leftArrow">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107275" tIns="53637" rIns="107275" bIns="53637" numCol="1" rtlCol="0" anchor="t" anchorCtr="0" compatLnSpc="1">
            <a:prstTxWarp prst="textNoShape">
              <a:avLst/>
            </a:prstTxWarp>
          </a:bodyPr>
          <a:lstStyle/>
          <a:p>
            <a:pPr defTabSz="1072744"/>
            <a:endParaRPr lang="zh-CN" altLang="en-US" sz="2100" dirty="0">
              <a:solidFill>
                <a:schemeClr val="tx1"/>
              </a:solidFill>
              <a:latin typeface="Arial" pitchFamily="34" charset="0"/>
              <a:ea typeface="宋体" pitchFamily="2" charset="-122"/>
            </a:endParaRPr>
          </a:p>
        </p:txBody>
      </p:sp>
      <p:sp>
        <p:nvSpPr>
          <p:cNvPr id="13" name="矩形 12"/>
          <p:cNvSpPr/>
          <p:nvPr/>
        </p:nvSpPr>
        <p:spPr bwMode="gray">
          <a:xfrm>
            <a:off x="571472" y="5048261"/>
            <a:ext cx="1500198" cy="381003"/>
          </a:xfrm>
          <a:prstGeom prst="rect">
            <a:avLst/>
          </a:prstGeom>
          <a:noFill/>
          <a:ln w="57150">
            <a:solidFill>
              <a:srgbClr val="C00000"/>
            </a:solidFill>
            <a:round/>
            <a:headEnd/>
            <a:tailEnd/>
          </a:ln>
        </p:spPr>
        <p:txBody>
          <a:bodyPr wrap="none" lIns="77925" tIns="38963" rIns="77925" bIns="38963"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1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a:grpSpLocks/>
          </p:cNvGrpSpPr>
          <p:nvPr/>
        </p:nvGrpSpPr>
        <p:grpSpPr bwMode="auto">
          <a:xfrm>
            <a:off x="928662" y="2173829"/>
            <a:ext cx="1150938" cy="1782233"/>
            <a:chOff x="0" y="0"/>
            <a:chExt cx="1152128" cy="1336468"/>
          </a:xfrm>
        </p:grpSpPr>
        <p:sp>
          <p:nvSpPr>
            <p:cNvPr id="9241" name="椭圆 7"/>
            <p:cNvSpPr>
              <a:spLocks noChangeArrowheads="1"/>
            </p:cNvSpPr>
            <p:nvPr/>
          </p:nvSpPr>
          <p:spPr bwMode="auto">
            <a:xfrm>
              <a:off x="159138" y="251308"/>
              <a:ext cx="833853" cy="833853"/>
            </a:xfrm>
            <a:prstGeom prst="ellipse">
              <a:avLst/>
            </a:prstGeom>
            <a:solidFill>
              <a:srgbClr val="F46970"/>
            </a:solidFill>
            <a:ln>
              <a:noFill/>
            </a:ln>
            <a:extLst>
              <a:ext uri="{91240B29-F687-4F45-9708-019B960494DF}">
                <a14:hiddenLine xmlns:a14="http://schemas.microsoft.com/office/drawing/2010/main" xmlns=""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42" name="矩形 6"/>
            <p:cNvSpPr>
              <a:spLocks noChangeArrowheads="1"/>
            </p:cNvSpPr>
            <p:nvPr/>
          </p:nvSpPr>
          <p:spPr bwMode="auto">
            <a:xfrm rot="-1863115">
              <a:off x="28262" y="610852"/>
              <a:ext cx="610929" cy="357480"/>
            </a:xfrm>
            <a:prstGeom prst="rect">
              <a:avLst/>
            </a:prstGeom>
            <a:solidFill>
              <a:srgbClr val="080808">
                <a:alpha val="14117"/>
              </a:srgbClr>
            </a:solidFill>
            <a:ln>
              <a:noFill/>
            </a:ln>
            <a:extLst>
              <a:ext uri="{91240B29-F687-4F45-9708-019B960494DF}">
                <a14:hiddenLine xmlns:a14="http://schemas.microsoft.com/office/drawing/2010/main" xmlns=""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43" name="六边形 4"/>
            <p:cNvSpPr>
              <a:spLocks noChangeArrowheads="1"/>
            </p:cNvSpPr>
            <p:nvPr/>
          </p:nvSpPr>
          <p:spPr bwMode="auto">
            <a:xfrm rot="5400000">
              <a:off x="-92170" y="92170"/>
              <a:ext cx="1336468" cy="1152128"/>
            </a:xfrm>
            <a:custGeom>
              <a:avLst/>
              <a:gdLst>
                <a:gd name="T0" fmla="*/ 251308 w 1336468"/>
                <a:gd name="T1" fmla="*/ 576063 h 1152128"/>
                <a:gd name="T2" fmla="*/ 668235 w 1336468"/>
                <a:gd name="T3" fmla="*/ 992990 h 1152128"/>
                <a:gd name="T4" fmla="*/ 1085162 w 1336468"/>
                <a:gd name="T5" fmla="*/ 576063 h 1152128"/>
                <a:gd name="T6" fmla="*/ 668235 w 1336468"/>
                <a:gd name="T7" fmla="*/ 159136 h 1152128"/>
                <a:gd name="T8" fmla="*/ 251308 w 1336468"/>
                <a:gd name="T9" fmla="*/ 576063 h 1152128"/>
                <a:gd name="T10" fmla="*/ 0 w 1336468"/>
                <a:gd name="T11" fmla="*/ 576064 h 1152128"/>
                <a:gd name="T12" fmla="*/ 288032 w 1336468"/>
                <a:gd name="T13" fmla="*/ 0 h 1152128"/>
                <a:gd name="T14" fmla="*/ 1048436 w 1336468"/>
                <a:gd name="T15" fmla="*/ 0 h 1152128"/>
                <a:gd name="T16" fmla="*/ 1336468 w 1336468"/>
                <a:gd name="T17" fmla="*/ 576064 h 1152128"/>
                <a:gd name="T18" fmla="*/ 1048436 w 1336468"/>
                <a:gd name="T19" fmla="*/ 1152128 h 1152128"/>
                <a:gd name="T20" fmla="*/ 288032 w 1336468"/>
                <a:gd name="T21" fmla="*/ 1152128 h 1152128"/>
                <a:gd name="T22" fmla="*/ 0 w 1336468"/>
                <a:gd name="T23" fmla="*/ 576064 h 11521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36468"/>
                <a:gd name="T37" fmla="*/ 0 h 1152128"/>
                <a:gd name="T38" fmla="*/ 1336468 w 1336468"/>
                <a:gd name="T39" fmla="*/ 1152128 h 11521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36468" h="1152128">
                  <a:moveTo>
                    <a:pt x="251308" y="576063"/>
                  </a:moveTo>
                  <a:cubicBezTo>
                    <a:pt x="251308" y="806325"/>
                    <a:pt x="437973" y="992990"/>
                    <a:pt x="668235" y="992990"/>
                  </a:cubicBezTo>
                  <a:cubicBezTo>
                    <a:pt x="898497" y="992990"/>
                    <a:pt x="1085162" y="806325"/>
                    <a:pt x="1085162" y="576063"/>
                  </a:cubicBezTo>
                  <a:cubicBezTo>
                    <a:pt x="1085162" y="345801"/>
                    <a:pt x="898497" y="159136"/>
                    <a:pt x="668235" y="159136"/>
                  </a:cubicBezTo>
                  <a:cubicBezTo>
                    <a:pt x="437973" y="159136"/>
                    <a:pt x="251308" y="345801"/>
                    <a:pt x="251308" y="576063"/>
                  </a:cubicBezTo>
                  <a:close/>
                  <a:moveTo>
                    <a:pt x="0" y="576064"/>
                  </a:moveTo>
                  <a:lnTo>
                    <a:pt x="288032" y="0"/>
                  </a:lnTo>
                  <a:lnTo>
                    <a:pt x="1048436" y="0"/>
                  </a:lnTo>
                  <a:lnTo>
                    <a:pt x="1336468" y="576064"/>
                  </a:lnTo>
                  <a:lnTo>
                    <a:pt x="1048436" y="1152128"/>
                  </a:lnTo>
                  <a:lnTo>
                    <a:pt x="288032" y="1152128"/>
                  </a:lnTo>
                  <a:lnTo>
                    <a:pt x="0" y="576064"/>
                  </a:lnTo>
                  <a:close/>
                </a:path>
              </a:pathLst>
            </a:custGeom>
            <a:solidFill>
              <a:srgbClr val="F2A849"/>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pic>
          <p:nvPicPr>
            <p:cNvPr id="9244" name="图片 8"/>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98890" y="407716"/>
              <a:ext cx="507937" cy="5079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3" name="组合 16"/>
          <p:cNvGrpSpPr>
            <a:grpSpLocks/>
          </p:cNvGrpSpPr>
          <p:nvPr/>
        </p:nvGrpSpPr>
        <p:grpSpPr bwMode="auto">
          <a:xfrm>
            <a:off x="2203426" y="2643729"/>
            <a:ext cx="855662" cy="1322916"/>
            <a:chOff x="0" y="0"/>
            <a:chExt cx="855835" cy="992768"/>
          </a:xfrm>
        </p:grpSpPr>
        <p:sp>
          <p:nvSpPr>
            <p:cNvPr id="9237" name="椭圆 11"/>
            <p:cNvSpPr>
              <a:spLocks noChangeArrowheads="1"/>
            </p:cNvSpPr>
            <p:nvPr/>
          </p:nvSpPr>
          <p:spPr bwMode="auto">
            <a:xfrm>
              <a:off x="118213" y="186678"/>
              <a:ext cx="619411" cy="619411"/>
            </a:xfrm>
            <a:prstGeom prst="ellipse">
              <a:avLst/>
            </a:prstGeom>
            <a:solidFill>
              <a:srgbClr val="00B0F0"/>
            </a:solidFill>
            <a:ln>
              <a:noFill/>
            </a:ln>
            <a:extLst>
              <a:ext uri="{91240B29-F687-4F45-9708-019B960494DF}">
                <a14:hiddenLine xmlns:a14="http://schemas.microsoft.com/office/drawing/2010/main" xmlns=""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38" name="矩形 12"/>
            <p:cNvSpPr>
              <a:spLocks noChangeArrowheads="1"/>
            </p:cNvSpPr>
            <p:nvPr/>
          </p:nvSpPr>
          <p:spPr bwMode="auto">
            <a:xfrm rot="-1863115">
              <a:off x="20994" y="453758"/>
              <a:ext cx="453816" cy="265547"/>
            </a:xfrm>
            <a:prstGeom prst="rect">
              <a:avLst/>
            </a:prstGeom>
            <a:solidFill>
              <a:srgbClr val="080808">
                <a:alpha val="14117"/>
              </a:srgbClr>
            </a:solidFill>
            <a:ln>
              <a:noFill/>
            </a:ln>
            <a:extLst>
              <a:ext uri="{91240B29-F687-4F45-9708-019B960494DF}">
                <a14:hiddenLine xmlns:a14="http://schemas.microsoft.com/office/drawing/2010/main" xmlns=""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39" name="六边形 4"/>
            <p:cNvSpPr>
              <a:spLocks noChangeArrowheads="1"/>
            </p:cNvSpPr>
            <p:nvPr/>
          </p:nvSpPr>
          <p:spPr bwMode="auto">
            <a:xfrm rot="5400000">
              <a:off x="-68466" y="68465"/>
              <a:ext cx="992768" cy="855835"/>
            </a:xfrm>
            <a:custGeom>
              <a:avLst/>
              <a:gdLst>
                <a:gd name="T0" fmla="*/ 186679 w 1336468"/>
                <a:gd name="T1" fmla="*/ 427917 h 1152128"/>
                <a:gd name="T2" fmla="*/ 496385 w 1336468"/>
                <a:gd name="T3" fmla="*/ 737623 h 1152128"/>
                <a:gd name="T4" fmla="*/ 806090 w 1336468"/>
                <a:gd name="T5" fmla="*/ 427917 h 1152128"/>
                <a:gd name="T6" fmla="*/ 496385 w 1336468"/>
                <a:gd name="T7" fmla="*/ 118211 h 1152128"/>
                <a:gd name="T8" fmla="*/ 186679 w 1336468"/>
                <a:gd name="T9" fmla="*/ 427917 h 1152128"/>
                <a:gd name="T10" fmla="*/ 0 w 1336468"/>
                <a:gd name="T11" fmla="*/ 427918 h 1152128"/>
                <a:gd name="T12" fmla="*/ 213959 w 1336468"/>
                <a:gd name="T13" fmla="*/ 0 h 1152128"/>
                <a:gd name="T14" fmla="*/ 778809 w 1336468"/>
                <a:gd name="T15" fmla="*/ 0 h 1152128"/>
                <a:gd name="T16" fmla="*/ 992768 w 1336468"/>
                <a:gd name="T17" fmla="*/ 427918 h 1152128"/>
                <a:gd name="T18" fmla="*/ 778809 w 1336468"/>
                <a:gd name="T19" fmla="*/ 855835 h 1152128"/>
                <a:gd name="T20" fmla="*/ 213959 w 1336468"/>
                <a:gd name="T21" fmla="*/ 855835 h 1152128"/>
                <a:gd name="T22" fmla="*/ 0 w 1336468"/>
                <a:gd name="T23" fmla="*/ 427918 h 11521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36468"/>
                <a:gd name="T37" fmla="*/ 0 h 1152128"/>
                <a:gd name="T38" fmla="*/ 1336468 w 1336468"/>
                <a:gd name="T39" fmla="*/ 1152128 h 11521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36468" h="1152128">
                  <a:moveTo>
                    <a:pt x="251308" y="576063"/>
                  </a:moveTo>
                  <a:cubicBezTo>
                    <a:pt x="251308" y="806325"/>
                    <a:pt x="437973" y="992990"/>
                    <a:pt x="668235" y="992990"/>
                  </a:cubicBezTo>
                  <a:cubicBezTo>
                    <a:pt x="898497" y="992990"/>
                    <a:pt x="1085162" y="806325"/>
                    <a:pt x="1085162" y="576063"/>
                  </a:cubicBezTo>
                  <a:cubicBezTo>
                    <a:pt x="1085162" y="345801"/>
                    <a:pt x="898497" y="159136"/>
                    <a:pt x="668235" y="159136"/>
                  </a:cubicBezTo>
                  <a:cubicBezTo>
                    <a:pt x="437973" y="159136"/>
                    <a:pt x="251308" y="345801"/>
                    <a:pt x="251308" y="576063"/>
                  </a:cubicBezTo>
                  <a:close/>
                  <a:moveTo>
                    <a:pt x="0" y="576064"/>
                  </a:moveTo>
                  <a:lnTo>
                    <a:pt x="288032" y="0"/>
                  </a:lnTo>
                  <a:lnTo>
                    <a:pt x="1048436" y="0"/>
                  </a:lnTo>
                  <a:lnTo>
                    <a:pt x="1336468" y="576064"/>
                  </a:lnTo>
                  <a:lnTo>
                    <a:pt x="1048436" y="1152128"/>
                  </a:lnTo>
                  <a:lnTo>
                    <a:pt x="288032" y="1152128"/>
                  </a:lnTo>
                  <a:lnTo>
                    <a:pt x="0" y="576064"/>
                  </a:lnTo>
                  <a:close/>
                </a:path>
              </a:pathLst>
            </a:custGeom>
            <a:solidFill>
              <a:srgbClr val="00B050"/>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pic>
          <p:nvPicPr>
            <p:cNvPr id="9240" name="图片 14"/>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22024" y="302863"/>
              <a:ext cx="377311" cy="3773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4" name="组合 17"/>
          <p:cNvGrpSpPr>
            <a:grpSpLocks/>
          </p:cNvGrpSpPr>
          <p:nvPr/>
        </p:nvGrpSpPr>
        <p:grpSpPr bwMode="auto">
          <a:xfrm>
            <a:off x="1652564" y="3754978"/>
            <a:ext cx="773113" cy="1198033"/>
            <a:chOff x="0" y="0"/>
            <a:chExt cx="855835" cy="992768"/>
          </a:xfrm>
        </p:grpSpPr>
        <p:sp>
          <p:nvSpPr>
            <p:cNvPr id="9233" name="椭圆 18"/>
            <p:cNvSpPr>
              <a:spLocks noChangeArrowheads="1"/>
            </p:cNvSpPr>
            <p:nvPr/>
          </p:nvSpPr>
          <p:spPr bwMode="auto">
            <a:xfrm>
              <a:off x="118213" y="186678"/>
              <a:ext cx="619411" cy="619411"/>
            </a:xfrm>
            <a:prstGeom prst="ellipse">
              <a:avLst/>
            </a:prstGeom>
            <a:solidFill>
              <a:srgbClr val="00B0F0"/>
            </a:solidFill>
            <a:ln>
              <a:noFill/>
            </a:ln>
            <a:extLst>
              <a:ext uri="{91240B29-F687-4F45-9708-019B960494DF}">
                <a14:hiddenLine xmlns:a14="http://schemas.microsoft.com/office/drawing/2010/main" xmlns=""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34" name="矩形 19"/>
            <p:cNvSpPr>
              <a:spLocks noChangeArrowheads="1"/>
            </p:cNvSpPr>
            <p:nvPr/>
          </p:nvSpPr>
          <p:spPr bwMode="auto">
            <a:xfrm rot="-1863115">
              <a:off x="20994" y="453758"/>
              <a:ext cx="453816" cy="265547"/>
            </a:xfrm>
            <a:prstGeom prst="rect">
              <a:avLst/>
            </a:prstGeom>
            <a:solidFill>
              <a:srgbClr val="080808">
                <a:alpha val="14117"/>
              </a:srgbClr>
            </a:solidFill>
            <a:ln>
              <a:noFill/>
            </a:ln>
            <a:extLst>
              <a:ext uri="{91240B29-F687-4F45-9708-019B960494DF}">
                <a14:hiddenLine xmlns:a14="http://schemas.microsoft.com/office/drawing/2010/main" xmlns=""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35" name="六边形 4"/>
            <p:cNvSpPr>
              <a:spLocks noChangeArrowheads="1"/>
            </p:cNvSpPr>
            <p:nvPr/>
          </p:nvSpPr>
          <p:spPr bwMode="auto">
            <a:xfrm rot="5400000">
              <a:off x="-68466" y="68465"/>
              <a:ext cx="992768" cy="855835"/>
            </a:xfrm>
            <a:custGeom>
              <a:avLst/>
              <a:gdLst>
                <a:gd name="T0" fmla="*/ 186679 w 1336468"/>
                <a:gd name="T1" fmla="*/ 427917 h 1152128"/>
                <a:gd name="T2" fmla="*/ 496385 w 1336468"/>
                <a:gd name="T3" fmla="*/ 737623 h 1152128"/>
                <a:gd name="T4" fmla="*/ 806090 w 1336468"/>
                <a:gd name="T5" fmla="*/ 427917 h 1152128"/>
                <a:gd name="T6" fmla="*/ 496385 w 1336468"/>
                <a:gd name="T7" fmla="*/ 118211 h 1152128"/>
                <a:gd name="T8" fmla="*/ 186679 w 1336468"/>
                <a:gd name="T9" fmla="*/ 427917 h 1152128"/>
                <a:gd name="T10" fmla="*/ 0 w 1336468"/>
                <a:gd name="T11" fmla="*/ 427918 h 1152128"/>
                <a:gd name="T12" fmla="*/ 213959 w 1336468"/>
                <a:gd name="T13" fmla="*/ 0 h 1152128"/>
                <a:gd name="T14" fmla="*/ 778809 w 1336468"/>
                <a:gd name="T15" fmla="*/ 0 h 1152128"/>
                <a:gd name="T16" fmla="*/ 992768 w 1336468"/>
                <a:gd name="T17" fmla="*/ 427918 h 1152128"/>
                <a:gd name="T18" fmla="*/ 778809 w 1336468"/>
                <a:gd name="T19" fmla="*/ 855835 h 1152128"/>
                <a:gd name="T20" fmla="*/ 213959 w 1336468"/>
                <a:gd name="T21" fmla="*/ 855835 h 1152128"/>
                <a:gd name="T22" fmla="*/ 0 w 1336468"/>
                <a:gd name="T23" fmla="*/ 427918 h 11521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36468"/>
                <a:gd name="T37" fmla="*/ 0 h 1152128"/>
                <a:gd name="T38" fmla="*/ 1336468 w 1336468"/>
                <a:gd name="T39" fmla="*/ 1152128 h 11521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36468" h="1152128">
                  <a:moveTo>
                    <a:pt x="251308" y="576063"/>
                  </a:moveTo>
                  <a:cubicBezTo>
                    <a:pt x="251308" y="806325"/>
                    <a:pt x="437973" y="992990"/>
                    <a:pt x="668235" y="992990"/>
                  </a:cubicBezTo>
                  <a:cubicBezTo>
                    <a:pt x="898497" y="992990"/>
                    <a:pt x="1085162" y="806325"/>
                    <a:pt x="1085162" y="576063"/>
                  </a:cubicBezTo>
                  <a:cubicBezTo>
                    <a:pt x="1085162" y="345801"/>
                    <a:pt x="898497" y="159136"/>
                    <a:pt x="668235" y="159136"/>
                  </a:cubicBezTo>
                  <a:cubicBezTo>
                    <a:pt x="437973" y="159136"/>
                    <a:pt x="251308" y="345801"/>
                    <a:pt x="251308" y="576063"/>
                  </a:cubicBezTo>
                  <a:close/>
                  <a:moveTo>
                    <a:pt x="0" y="576064"/>
                  </a:moveTo>
                  <a:lnTo>
                    <a:pt x="288032" y="0"/>
                  </a:lnTo>
                  <a:lnTo>
                    <a:pt x="1048436" y="0"/>
                  </a:lnTo>
                  <a:lnTo>
                    <a:pt x="1336468" y="576064"/>
                  </a:lnTo>
                  <a:lnTo>
                    <a:pt x="1048436" y="1152128"/>
                  </a:lnTo>
                  <a:lnTo>
                    <a:pt x="288032" y="1152128"/>
                  </a:lnTo>
                  <a:lnTo>
                    <a:pt x="0" y="576064"/>
                  </a:lnTo>
                  <a:close/>
                </a:path>
              </a:pathLst>
            </a:custGeom>
            <a:solidFill>
              <a:srgbClr val="F46970"/>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pic>
          <p:nvPicPr>
            <p:cNvPr id="9236" name="图片 21"/>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222024" y="302863"/>
              <a:ext cx="377311" cy="3773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224" name="六边形 22"/>
          <p:cNvSpPr>
            <a:spLocks noChangeArrowheads="1"/>
          </p:cNvSpPr>
          <p:nvPr/>
        </p:nvSpPr>
        <p:spPr bwMode="auto">
          <a:xfrm rot="5400000">
            <a:off x="4341200" y="1588097"/>
            <a:ext cx="428629" cy="395657"/>
          </a:xfrm>
          <a:prstGeom prst="hexagon">
            <a:avLst>
              <a:gd name="adj" fmla="val 24974"/>
              <a:gd name="vf" fmla="val 115470"/>
            </a:avLst>
          </a:prstGeom>
          <a:solidFill>
            <a:srgbClr val="FF6600"/>
          </a:solidFill>
          <a:ln>
            <a:noFill/>
          </a:ln>
          <a:extLst>
            <a:ext uri="{91240B29-F687-4F45-9708-019B960494DF}">
              <a14:hiddenLine xmlns:a14="http://schemas.microsoft.com/office/drawing/2010/main" xmlns="" w="25400">
                <a:solidFill>
                  <a:srgbClr val="395E8A"/>
                </a:solidFill>
                <a:bevel/>
                <a:headEnd/>
                <a:tailEnd/>
              </a14:hiddenLine>
            </a:ext>
          </a:extLst>
        </p:spPr>
        <p:txBody>
          <a:bodyPr lIns="91430" tIns="45715" rIns="91430" bIns="45715"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800" dirty="0">
              <a:solidFill>
                <a:srgbClr val="FFFFFF"/>
              </a:solidFill>
              <a:latin typeface="宋体" panose="02010600030101010101" pitchFamily="2" charset="-122"/>
              <a:sym typeface="宋体" panose="02010600030101010101" pitchFamily="2" charset="-122"/>
            </a:endParaRPr>
          </a:p>
        </p:txBody>
      </p:sp>
      <p:sp>
        <p:nvSpPr>
          <p:cNvPr id="9227" name="TextBox 25"/>
          <p:cNvSpPr>
            <a:spLocks noChangeArrowheads="1"/>
          </p:cNvSpPr>
          <p:nvPr/>
        </p:nvSpPr>
        <p:spPr bwMode="auto">
          <a:xfrm>
            <a:off x="3357554" y="2367701"/>
            <a:ext cx="5500726" cy="23575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0" tIns="45715" rIns="91430" bIns="45715">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50000"/>
              </a:lnSpc>
            </a:pPr>
            <a:r>
              <a:rPr lang="zh-CN" altLang="en-US" sz="1600" dirty="0">
                <a:latin typeface="微软雅黑" pitchFamily="34" charset="-122"/>
                <a:ea typeface="微软雅黑" pitchFamily="34" charset="-122"/>
              </a:rPr>
              <a:t>当存在证券</a:t>
            </a:r>
            <a:r>
              <a:rPr lang="zh-CN" altLang="en-US" sz="1600" b="1" dirty="0">
                <a:solidFill>
                  <a:srgbClr val="C00000"/>
                </a:solidFill>
                <a:latin typeface="微软雅黑" pitchFamily="34" charset="-122"/>
                <a:ea typeface="微软雅黑" pitchFamily="34" charset="-122"/>
              </a:rPr>
              <a:t>质押</a:t>
            </a:r>
            <a:r>
              <a:rPr lang="zh-CN" altLang="en-US" sz="1600" b="1" dirty="0">
                <a:latin typeface="微软雅黑" pitchFamily="34" charset="-122"/>
                <a:ea typeface="微软雅黑" pitchFamily="34" charset="-122"/>
              </a:rPr>
              <a:t>、</a:t>
            </a:r>
            <a:r>
              <a:rPr lang="zh-CN" altLang="en-US" sz="1600" b="1" dirty="0">
                <a:solidFill>
                  <a:srgbClr val="C00000"/>
                </a:solidFill>
                <a:latin typeface="微软雅黑" pitchFamily="34" charset="-122"/>
                <a:ea typeface="微软雅黑" pitchFamily="34" charset="-122"/>
              </a:rPr>
              <a:t>司法冻结</a:t>
            </a:r>
            <a:r>
              <a:rPr lang="zh-CN" altLang="en-US" sz="1600" dirty="0">
                <a:latin typeface="微软雅黑" pitchFamily="34" charset="-122"/>
                <a:ea typeface="微软雅黑" pitchFamily="34" charset="-122"/>
              </a:rPr>
              <a:t>和</a:t>
            </a:r>
            <a:r>
              <a:rPr lang="zh-CN" altLang="en-US" sz="1600" b="1" dirty="0">
                <a:solidFill>
                  <a:srgbClr val="C00000"/>
                </a:solidFill>
                <a:latin typeface="微软雅黑" pitchFamily="34" charset="-122"/>
                <a:ea typeface="微软雅黑" pitchFamily="34" charset="-122"/>
              </a:rPr>
              <a:t>司法轮候冻结</a:t>
            </a:r>
            <a:r>
              <a:rPr lang="zh-CN" altLang="en-US" sz="1600" dirty="0">
                <a:latin typeface="微软雅黑" pitchFamily="34" charset="-122"/>
                <a:ea typeface="微软雅黑" pitchFamily="34" charset="-122"/>
              </a:rPr>
              <a:t>时，发行人可以查询并下载股份冻结和轮候冻结数据。</a:t>
            </a:r>
          </a:p>
          <a:p>
            <a:pPr>
              <a:lnSpc>
                <a:spcPct val="150000"/>
              </a:lnSpc>
            </a:pPr>
            <a:r>
              <a:rPr lang="zh-CN" altLang="en-US" sz="1600" b="1" dirty="0">
                <a:solidFill>
                  <a:srgbClr val="C00000"/>
                </a:solidFill>
                <a:latin typeface="微软雅黑" pitchFamily="34" charset="-122"/>
                <a:ea typeface="微软雅黑" pitchFamily="34" charset="-122"/>
              </a:rPr>
              <a:t>信息披露义务</a:t>
            </a:r>
            <a:r>
              <a:rPr lang="zh-CN" altLang="en-US" sz="1600" dirty="0">
                <a:latin typeface="微软雅黑" pitchFamily="34" charset="-122"/>
                <a:ea typeface="微软雅黑" pitchFamily="34" charset="-122"/>
              </a:rPr>
              <a:t>：</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全国中小企业股份转让系统挂牌公司信息披露细则</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第四十六条中规定：任一股东所持公司</a:t>
            </a:r>
            <a:r>
              <a:rPr lang="en-US" altLang="zh-CN" sz="1600" b="1" dirty="0">
                <a:solidFill>
                  <a:srgbClr val="C00000"/>
                </a:solidFill>
                <a:latin typeface="微软雅黑" pitchFamily="34" charset="-122"/>
                <a:ea typeface="微软雅黑" pitchFamily="34" charset="-122"/>
              </a:rPr>
              <a:t>5%</a:t>
            </a:r>
            <a:r>
              <a:rPr lang="zh-CN" altLang="en-US" sz="1600" b="1" dirty="0">
                <a:solidFill>
                  <a:srgbClr val="C00000"/>
                </a:solidFill>
                <a:latin typeface="微软雅黑" pitchFamily="34" charset="-122"/>
                <a:ea typeface="微软雅黑" pitchFamily="34" charset="-122"/>
              </a:rPr>
              <a:t>以上股份被质押、冻结</a:t>
            </a:r>
            <a:r>
              <a:rPr lang="zh-CN" altLang="en-US" sz="1600" dirty="0">
                <a:latin typeface="微软雅黑" pitchFamily="34" charset="-122"/>
                <a:ea typeface="微软雅黑" pitchFamily="34" charset="-122"/>
              </a:rPr>
              <a:t>、司法拍卖、托管、设定信托或者被依法限制表决权，应当自事实发生之日起</a:t>
            </a:r>
            <a:r>
              <a:rPr lang="zh-CN" altLang="en-US" sz="1600" b="1" dirty="0">
                <a:solidFill>
                  <a:srgbClr val="C00000"/>
                </a:solidFill>
                <a:latin typeface="微软雅黑" pitchFamily="34" charset="-122"/>
                <a:ea typeface="微软雅黑" pitchFamily="34" charset="-122"/>
              </a:rPr>
              <a:t>两个转让日内</a:t>
            </a:r>
            <a:r>
              <a:rPr lang="zh-CN" altLang="en-US" sz="1600" dirty="0">
                <a:latin typeface="微软雅黑" pitchFamily="34" charset="-122"/>
                <a:ea typeface="微软雅黑" pitchFamily="34" charset="-122"/>
              </a:rPr>
              <a:t>披露。</a:t>
            </a:r>
          </a:p>
        </p:txBody>
      </p:sp>
      <p:sp>
        <p:nvSpPr>
          <p:cNvPr id="9228" name="TextBox 26"/>
          <p:cNvSpPr>
            <a:spLocks noChangeArrowheads="1"/>
          </p:cNvSpPr>
          <p:nvPr/>
        </p:nvSpPr>
        <p:spPr bwMode="auto">
          <a:xfrm>
            <a:off x="5000628" y="1523988"/>
            <a:ext cx="2750552" cy="4616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0" tIns="45715" rIns="91430" bIns="45715">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2400" b="1" dirty="0">
                <a:solidFill>
                  <a:srgbClr val="FF6600"/>
                </a:solidFill>
                <a:latin typeface="微软雅黑" panose="020B0503020204020204" pitchFamily="34" charset="-122"/>
                <a:ea typeface="微软雅黑" panose="020B0503020204020204" pitchFamily="34" charset="-122"/>
                <a:sym typeface="微软雅黑" panose="020B0503020204020204" pitchFamily="34" charset="-122"/>
              </a:rPr>
              <a:t>股份冻结数据查询</a:t>
            </a:r>
          </a:p>
        </p:txBody>
      </p:sp>
      <p:sp>
        <p:nvSpPr>
          <p:cNvPr id="29" name="Rectangle 32"/>
          <p:cNvSpPr>
            <a:spLocks noChangeArrowheads="1"/>
          </p:cNvSpPr>
          <p:nvPr/>
        </p:nvSpPr>
        <p:spPr bwMode="auto">
          <a:xfrm>
            <a:off x="496918" y="109518"/>
            <a:ext cx="8432800" cy="533400"/>
          </a:xfrm>
          <a:prstGeom prst="rect">
            <a:avLst/>
          </a:prstGeom>
          <a:noFill/>
          <a:ln w="9525">
            <a:noFill/>
            <a:miter lim="800000"/>
            <a:headEnd/>
            <a:tailEnd/>
          </a:ln>
        </p:spPr>
        <p:txBody>
          <a:bodyPr lIns="107275" tIns="53637" rIns="107275" bIns="53637" anchor="b"/>
          <a:lstStyle/>
          <a:p>
            <a:pPr algn="ctr"/>
            <a:r>
              <a:rPr lang="en-US" altLang="zh-CN" sz="2700" b="1" dirty="0">
                <a:solidFill>
                  <a:srgbClr val="FFFFFF"/>
                </a:solidFill>
                <a:latin typeface="微软雅黑" pitchFamily="34" charset="-122"/>
                <a:ea typeface="微软雅黑" pitchFamily="34" charset="-122"/>
              </a:rPr>
              <a:t/>
            </a:r>
            <a:br>
              <a:rPr lang="en-US" altLang="zh-CN" sz="2700" b="1" dirty="0">
                <a:solidFill>
                  <a:srgbClr val="FFFFFF"/>
                </a:solidFill>
                <a:latin typeface="微软雅黑" pitchFamily="34" charset="-122"/>
                <a:ea typeface="微软雅黑" pitchFamily="34" charset="-122"/>
              </a:rPr>
            </a:br>
            <a:r>
              <a:rPr lang="zh-CN" altLang="en-US" sz="2700" b="1" dirty="0">
                <a:solidFill>
                  <a:srgbClr val="FFFFFF"/>
                </a:solidFill>
                <a:latin typeface="微软雅黑" pitchFamily="34" charset="-122"/>
                <a:ea typeface="微软雅黑" pitchFamily="34" charset="-122"/>
              </a:rPr>
              <a:t>申请查询类</a:t>
            </a:r>
            <a:r>
              <a:rPr lang="en-US" altLang="zh-CN" sz="2700" b="1" dirty="0">
                <a:solidFill>
                  <a:srgbClr val="FFFFFF"/>
                </a:solidFill>
                <a:latin typeface="微软雅黑" pitchFamily="34" charset="-122"/>
                <a:ea typeface="微软雅黑" pitchFamily="34" charset="-122"/>
              </a:rPr>
              <a:t>—</a:t>
            </a:r>
            <a:r>
              <a:rPr lang="zh-CN" altLang="en-US" sz="2700" b="1" dirty="0">
                <a:solidFill>
                  <a:srgbClr val="FFFFFF"/>
                </a:solidFill>
                <a:latin typeface="微软雅黑" pitchFamily="34" charset="-122"/>
                <a:ea typeface="微软雅黑" pitchFamily="34" charset="-122"/>
              </a:rPr>
              <a:t>股份冻结数据</a:t>
            </a:r>
          </a:p>
        </p:txBody>
      </p:sp>
      <p:sp>
        <p:nvSpPr>
          <p:cNvPr id="30" name="页脚占位符 1"/>
          <p:cNvSpPr>
            <a:spLocks noGrp="1"/>
          </p:cNvSpPr>
          <p:nvPr>
            <p:ph type="ftr" sz="quarter" idx="11"/>
          </p:nvPr>
        </p:nvSpPr>
        <p:spPr>
          <a:xfrm>
            <a:off x="3124200" y="6245228"/>
            <a:ext cx="2895600" cy="476251"/>
          </a:xfrm>
        </p:spPr>
        <p:txBody>
          <a:bodyPr/>
          <a:lstStyle/>
          <a:p>
            <a:pPr>
              <a:defRPr/>
            </a:pPr>
            <a:r>
              <a:rPr lang="en-US" altLang="zh-CN" dirty="0"/>
              <a:t>21</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227">
                                            <p:txEl>
                                              <p:pRg st="0" end="0"/>
                                            </p:txEl>
                                          </p:spTgt>
                                        </p:tgtEl>
                                        <p:attrNameLst>
                                          <p:attrName>style.visibility</p:attrName>
                                        </p:attrNameLst>
                                      </p:cBhvr>
                                      <p:to>
                                        <p:strVal val="visible"/>
                                      </p:to>
                                    </p:set>
                                    <p:animEffect transition="in" filter="fade">
                                      <p:cBhvr>
                                        <p:cTn id="7" dur="1000"/>
                                        <p:tgtEl>
                                          <p:spTgt spid="922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227">
                                            <p:txEl>
                                              <p:pRg st="1" end="1"/>
                                            </p:txEl>
                                          </p:spTgt>
                                        </p:tgtEl>
                                        <p:attrNameLst>
                                          <p:attrName>style.visibility</p:attrName>
                                        </p:attrNameLst>
                                      </p:cBhvr>
                                      <p:to>
                                        <p:strVal val="visible"/>
                                      </p:to>
                                    </p:set>
                                    <p:animEffect transition="in" filter="fade">
                                      <p:cBhvr>
                                        <p:cTn id="12" dur="1000"/>
                                        <p:tgtEl>
                                          <p:spTgt spid="922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F:\截图\3.png"/>
          <p:cNvPicPr>
            <a:picLocks noChangeAspect="1" noChangeArrowheads="1"/>
          </p:cNvPicPr>
          <p:nvPr/>
        </p:nvPicPr>
        <p:blipFill>
          <a:blip r:embed="rId3"/>
          <a:srcRect/>
          <a:stretch>
            <a:fillRect/>
          </a:stretch>
        </p:blipFill>
        <p:spPr bwMode="auto">
          <a:xfrm>
            <a:off x="0" y="857233"/>
            <a:ext cx="9144000" cy="5143535"/>
          </a:xfrm>
          <a:prstGeom prst="rect">
            <a:avLst/>
          </a:prstGeom>
          <a:noFill/>
        </p:spPr>
      </p:pic>
      <p:sp>
        <p:nvSpPr>
          <p:cNvPr id="2" name="页脚占位符 1"/>
          <p:cNvSpPr>
            <a:spLocks noGrp="1"/>
          </p:cNvSpPr>
          <p:nvPr>
            <p:ph type="ftr" sz="quarter" idx="11"/>
          </p:nvPr>
        </p:nvSpPr>
        <p:spPr/>
        <p:txBody>
          <a:bodyPr/>
          <a:lstStyle/>
          <a:p>
            <a:pPr>
              <a:defRPr/>
            </a:pPr>
            <a:r>
              <a:rPr lang="en-US" altLang="zh-CN" dirty="0"/>
              <a:t>22</a:t>
            </a:r>
          </a:p>
        </p:txBody>
      </p:sp>
      <p:sp>
        <p:nvSpPr>
          <p:cNvPr id="3" name="Rectangle 32"/>
          <p:cNvSpPr>
            <a:spLocks noChangeArrowheads="1"/>
          </p:cNvSpPr>
          <p:nvPr/>
        </p:nvSpPr>
        <p:spPr bwMode="auto">
          <a:xfrm>
            <a:off x="496918" y="-24"/>
            <a:ext cx="8647082" cy="642919"/>
          </a:xfrm>
          <a:prstGeom prst="rect">
            <a:avLst/>
          </a:prstGeom>
          <a:noFill/>
          <a:ln w="9525">
            <a:noFill/>
            <a:miter lim="800000"/>
            <a:headEnd/>
            <a:tailEnd/>
          </a:ln>
        </p:spPr>
        <p:txBody>
          <a:bodyPr lIns="107275" tIns="53637" rIns="107275" bIns="53637" anchor="b"/>
          <a:lstStyle/>
          <a:p>
            <a:pPr marL="514350" indent="-514350" algn="ctr"/>
            <a:r>
              <a:rPr lang="zh-CN" altLang="en-US" sz="2700" b="1" dirty="0">
                <a:solidFill>
                  <a:srgbClr val="FFFFFF"/>
                </a:solidFill>
                <a:latin typeface="微软雅黑" pitchFamily="34" charset="-122"/>
                <a:ea typeface="微软雅黑" pitchFamily="34" charset="-122"/>
              </a:rPr>
              <a:t>申请查询类</a:t>
            </a:r>
            <a:r>
              <a:rPr lang="en-US" altLang="zh-CN" sz="2700" b="1" dirty="0">
                <a:solidFill>
                  <a:srgbClr val="FFFFFF"/>
                </a:solidFill>
                <a:latin typeface="微软雅黑" pitchFamily="34" charset="-122"/>
                <a:ea typeface="微软雅黑" pitchFamily="34" charset="-122"/>
              </a:rPr>
              <a:t>——</a:t>
            </a:r>
            <a:r>
              <a:rPr lang="zh-CN" altLang="en-US" sz="2700" b="1" dirty="0">
                <a:solidFill>
                  <a:srgbClr val="FFFFFF"/>
                </a:solidFill>
                <a:latin typeface="微软雅黑" pitchFamily="34" charset="-122"/>
                <a:ea typeface="微软雅黑" pitchFamily="34" charset="-122"/>
              </a:rPr>
              <a:t>股份冻结数据</a:t>
            </a:r>
            <a:endParaRPr lang="zh-CN" altLang="en-US" sz="2700" dirty="0">
              <a:solidFill>
                <a:schemeClr val="bg1"/>
              </a:solidFill>
              <a:latin typeface="黑体" pitchFamily="49" charset="-122"/>
              <a:ea typeface="黑体" pitchFamily="49" charset="-122"/>
            </a:endParaRPr>
          </a:p>
        </p:txBody>
      </p:sp>
      <p:sp>
        <p:nvSpPr>
          <p:cNvPr id="12" name="矩形 11"/>
          <p:cNvSpPr/>
          <p:nvPr/>
        </p:nvSpPr>
        <p:spPr bwMode="auto">
          <a:xfrm>
            <a:off x="2428860" y="4381507"/>
            <a:ext cx="6500858" cy="762005"/>
          </a:xfrm>
          <a:prstGeom prst="rect">
            <a:avLst/>
          </a:prstGeom>
          <a:solidFill>
            <a:schemeClr val="bg1"/>
          </a:solidFill>
          <a:ln w="9525" cap="flat" cmpd="sng" algn="ctr">
            <a:noFill/>
            <a:prstDash val="solid"/>
            <a:round/>
            <a:headEnd type="none" w="med" len="med"/>
            <a:tailEnd type="none" w="med" len="med"/>
          </a:ln>
          <a:effectLst>
            <a:outerShdw blurRad="50800" dist="50800" dir="5400000" algn="ctr" rotWithShape="0">
              <a:schemeClr val="bg1"/>
            </a:outerShdw>
          </a:effectLst>
          <a:scene3d>
            <a:camera prst="perspectiveFront"/>
            <a:lightRig rig="legacyFlat3" dir="b"/>
          </a:scene3d>
          <a:sp3d extrusionH="430200" contourW="12700" prstMaterial="legacyMatte">
            <a:contourClr>
              <a:schemeClr val="bg1"/>
            </a:contourClr>
          </a:sp3d>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a:ln>
                <a:noFill/>
              </a:ln>
              <a:noFill/>
              <a:effectLst/>
              <a:latin typeface="Arial" pitchFamily="34" charset="0"/>
              <a:ea typeface="宋体" pitchFamily="2" charset="-122"/>
            </a:endParaRPr>
          </a:p>
        </p:txBody>
      </p:sp>
      <p:sp>
        <p:nvSpPr>
          <p:cNvPr id="5" name="TextBox 4"/>
          <p:cNvSpPr txBox="1"/>
          <p:nvPr/>
        </p:nvSpPr>
        <p:spPr>
          <a:xfrm>
            <a:off x="3071802" y="4857761"/>
            <a:ext cx="4786346" cy="662319"/>
          </a:xfrm>
          <a:prstGeom prst="rect">
            <a:avLst/>
          </a:prstGeom>
          <a:noFill/>
        </p:spPr>
        <p:txBody>
          <a:bodyPr wrap="square" lIns="107275" tIns="53637" rIns="107275" bIns="53637" rtlCol="0">
            <a:spAutoFit/>
          </a:bodyPr>
          <a:lstStyle/>
          <a:p>
            <a:r>
              <a:rPr lang="zh-CN" altLang="en-US" b="1" dirty="0">
                <a:solidFill>
                  <a:srgbClr val="C00000"/>
                </a:solidFill>
                <a:latin typeface="微软雅黑" pitchFamily="34" charset="-122"/>
                <a:ea typeface="微软雅黑" pitchFamily="34" charset="-122"/>
              </a:rPr>
              <a:t>登录本公司平台，点击发行人业务→数据查询业务→申请查询类→股份冻结数据查询 </a:t>
            </a:r>
          </a:p>
        </p:txBody>
      </p:sp>
      <p:sp>
        <p:nvSpPr>
          <p:cNvPr id="6" name="左箭头 5"/>
          <p:cNvSpPr/>
          <p:nvPr/>
        </p:nvSpPr>
        <p:spPr bwMode="auto">
          <a:xfrm>
            <a:off x="2357422" y="5048262"/>
            <a:ext cx="571504" cy="428628"/>
          </a:xfrm>
          <a:prstGeom prst="leftArrow">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107275" tIns="53637" rIns="107275" bIns="53637" numCol="1" rtlCol="0" anchor="t" anchorCtr="0" compatLnSpc="1">
            <a:prstTxWarp prst="textNoShape">
              <a:avLst/>
            </a:prstTxWarp>
          </a:bodyPr>
          <a:lstStyle/>
          <a:p>
            <a:pPr defTabSz="1072744"/>
            <a:endParaRPr lang="zh-CN" altLang="en-US" sz="2100" dirty="0">
              <a:solidFill>
                <a:schemeClr val="tx1"/>
              </a:solidFill>
              <a:latin typeface="Arial" pitchFamily="34" charset="0"/>
              <a:ea typeface="宋体" pitchFamily="2" charset="-122"/>
            </a:endParaRPr>
          </a:p>
        </p:txBody>
      </p:sp>
      <p:sp>
        <p:nvSpPr>
          <p:cNvPr id="13" name="矩形 12"/>
          <p:cNvSpPr/>
          <p:nvPr/>
        </p:nvSpPr>
        <p:spPr bwMode="gray">
          <a:xfrm>
            <a:off x="428596" y="5334013"/>
            <a:ext cx="1714512" cy="381003"/>
          </a:xfrm>
          <a:prstGeom prst="rect">
            <a:avLst/>
          </a:prstGeom>
          <a:noFill/>
          <a:ln w="57150">
            <a:solidFill>
              <a:srgbClr val="C00000"/>
            </a:solidFill>
            <a:round/>
            <a:headEnd/>
            <a:tailEnd/>
          </a:ln>
        </p:spPr>
        <p:txBody>
          <a:bodyPr wrap="none" lIns="77925" tIns="38963" rIns="77925" bIns="38963"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1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占位符 5" descr="c4eeeed1aafc26a39a50271c.jpg"/>
          <p:cNvPicPr>
            <a:picLocks noGrp="1" noChangeAspect="1"/>
          </p:cNvPicPr>
          <p:nvPr>
            <p:ph type="pic" sz="quarter" idx="13"/>
          </p:nvPr>
        </p:nvPicPr>
        <p:blipFill>
          <a:blip r:embed="rId2"/>
          <a:srcRect l="8453" r="8453"/>
          <a:stretch>
            <a:fillRect/>
          </a:stretch>
        </p:blipFill>
        <p:spPr>
          <a:xfrm>
            <a:off x="-32" y="1868493"/>
            <a:ext cx="3016250" cy="2725737"/>
          </a:xfrm>
        </p:spPr>
      </p:pic>
      <p:sp>
        <p:nvSpPr>
          <p:cNvPr id="12294" name="标题 3"/>
          <p:cNvSpPr>
            <a:spLocks noGrp="1"/>
          </p:cNvSpPr>
          <p:nvPr>
            <p:ph type="title"/>
          </p:nvPr>
        </p:nvSpPr>
        <p:spPr>
          <a:xfrm>
            <a:off x="3071818" y="1785932"/>
            <a:ext cx="6072187" cy="2714625"/>
          </a:xfrm>
        </p:spPr>
        <p:txBody>
          <a:bodyPr>
            <a:normAutofit/>
          </a:bodyPr>
          <a:lstStyle/>
          <a:p>
            <a:pPr algn="ctr" eaLnBrk="1" hangingPunct="1"/>
            <a:r>
              <a:rPr lang="en-US" altLang="zh-CN" sz="3100" b="1" dirty="0">
                <a:solidFill>
                  <a:srgbClr val="FFFFFF"/>
                </a:solidFill>
                <a:latin typeface="微软雅黑" pitchFamily="34" charset="-122"/>
                <a:ea typeface="微软雅黑" pitchFamily="34" charset="-122"/>
              </a:rPr>
              <a:t/>
            </a:r>
            <a:br>
              <a:rPr lang="en-US" altLang="zh-CN" sz="3100" b="1" dirty="0">
                <a:solidFill>
                  <a:srgbClr val="FFFFFF"/>
                </a:solidFill>
                <a:latin typeface="微软雅黑" pitchFamily="34" charset="-122"/>
                <a:ea typeface="微软雅黑" pitchFamily="34" charset="-122"/>
              </a:rPr>
            </a:br>
            <a:r>
              <a:rPr lang="zh-CN" altLang="en-US" sz="3100" b="1" dirty="0">
                <a:solidFill>
                  <a:srgbClr val="FFFFFF"/>
                </a:solidFill>
                <a:latin typeface="微软雅黑" pitchFamily="34" charset="-122"/>
                <a:ea typeface="微软雅黑" pitchFamily="34" charset="-122"/>
              </a:rPr>
              <a:t>主动下发类查询</a:t>
            </a:r>
          </a:p>
        </p:txBody>
      </p:sp>
      <p:sp>
        <p:nvSpPr>
          <p:cNvPr id="5" name="文本占位符 4"/>
          <p:cNvSpPr>
            <a:spLocks noGrp="1"/>
          </p:cNvSpPr>
          <p:nvPr>
            <p:ph type="body" idx="1"/>
          </p:nvPr>
        </p:nvSpPr>
        <p:spPr/>
        <p:txBody>
          <a:bodyPr/>
          <a:lstStyle/>
          <a:p>
            <a:r>
              <a:rPr lang="en-US" altLang="zh-CN" dirty="0"/>
              <a:t> </a:t>
            </a:r>
            <a:endParaRPr lang="zh-CN" altLang="en-US" dirty="0"/>
          </a:p>
        </p:txBody>
      </p:sp>
      <p:sp>
        <p:nvSpPr>
          <p:cNvPr id="7" name="页脚占位符 6"/>
          <p:cNvSpPr>
            <a:spLocks noGrp="1"/>
          </p:cNvSpPr>
          <p:nvPr>
            <p:ph type="ftr" sz="quarter" idx="16"/>
          </p:nvPr>
        </p:nvSpPr>
        <p:spPr>
          <a:xfrm>
            <a:off x="3124200" y="6096024"/>
            <a:ext cx="2895600" cy="476251"/>
          </a:xfrm>
        </p:spPr>
        <p:txBody>
          <a:bodyPr/>
          <a:lstStyle/>
          <a:p>
            <a:pPr>
              <a:defRPr/>
            </a:pPr>
            <a:r>
              <a:rPr lang="en-US" altLang="zh-CN" dirty="0"/>
              <a:t>23</a:t>
            </a:r>
            <a:endParaRPr lang="zh-CN" altLang="en-US" dirty="0"/>
          </a:p>
        </p:txBody>
      </p:sp>
      <p:pic>
        <p:nvPicPr>
          <p:cNvPr id="6" name="Picture 9" descr="D:\2015.1.23\中国结算VI系统(2015.3)\主标-透明背景.png"/>
          <p:cNvPicPr>
            <a:picLocks noChangeAspect="1" noChangeArrowheads="1"/>
          </p:cNvPicPr>
          <p:nvPr/>
        </p:nvPicPr>
        <p:blipFill>
          <a:blip r:embed="rId3" cstate="print"/>
          <a:srcRect/>
          <a:stretch>
            <a:fillRect/>
          </a:stretch>
        </p:blipFill>
        <p:spPr bwMode="auto">
          <a:xfrm>
            <a:off x="7524330" y="6093299"/>
            <a:ext cx="1475656" cy="662085"/>
          </a:xfrm>
          <a:prstGeom prst="rect">
            <a:avLst/>
          </a:prstGeom>
          <a:noFill/>
          <a:ln w="9525">
            <a:noFill/>
            <a:miter lim="800000"/>
            <a:headEnd/>
            <a:tailEnd/>
          </a:ln>
        </p:spPr>
      </p:pic>
    </p:spTree>
    <p:extLst>
      <p:ext uri="{BB962C8B-B14F-4D97-AF65-F5344CB8AC3E}">
        <p14:creationId xmlns:p14="http://schemas.microsoft.com/office/powerpoint/2010/main" xmlns="" val="5901216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F:\截图\4.png"/>
          <p:cNvPicPr>
            <a:picLocks noChangeAspect="1" noChangeArrowheads="1"/>
          </p:cNvPicPr>
          <p:nvPr/>
        </p:nvPicPr>
        <p:blipFill>
          <a:blip r:embed="rId2"/>
          <a:srcRect/>
          <a:stretch>
            <a:fillRect/>
          </a:stretch>
        </p:blipFill>
        <p:spPr bwMode="auto">
          <a:xfrm>
            <a:off x="71438" y="857233"/>
            <a:ext cx="9001156" cy="5810291"/>
          </a:xfrm>
          <a:prstGeom prst="rect">
            <a:avLst/>
          </a:prstGeom>
          <a:noFill/>
        </p:spPr>
      </p:pic>
      <p:sp>
        <p:nvSpPr>
          <p:cNvPr id="2" name="页脚占位符 1"/>
          <p:cNvSpPr>
            <a:spLocks noGrp="1"/>
          </p:cNvSpPr>
          <p:nvPr>
            <p:ph type="ftr" sz="quarter" idx="11"/>
          </p:nvPr>
        </p:nvSpPr>
        <p:spPr>
          <a:xfrm>
            <a:off x="3124200" y="6286523"/>
            <a:ext cx="2895600" cy="476251"/>
          </a:xfrm>
        </p:spPr>
        <p:txBody>
          <a:bodyPr/>
          <a:lstStyle/>
          <a:p>
            <a:pPr>
              <a:defRPr/>
            </a:pPr>
            <a:r>
              <a:rPr lang="en-US" altLang="zh-CN" dirty="0"/>
              <a:t>24</a:t>
            </a:r>
          </a:p>
        </p:txBody>
      </p:sp>
      <p:sp>
        <p:nvSpPr>
          <p:cNvPr id="6" name="Rectangle 32"/>
          <p:cNvSpPr>
            <a:spLocks noChangeArrowheads="1"/>
          </p:cNvSpPr>
          <p:nvPr/>
        </p:nvSpPr>
        <p:spPr bwMode="auto">
          <a:xfrm>
            <a:off x="496918" y="71414"/>
            <a:ext cx="8647082" cy="533400"/>
          </a:xfrm>
          <a:prstGeom prst="rect">
            <a:avLst/>
          </a:prstGeom>
          <a:noFill/>
          <a:ln w="9525">
            <a:noFill/>
            <a:miter lim="800000"/>
            <a:headEnd/>
            <a:tailEnd/>
          </a:ln>
        </p:spPr>
        <p:txBody>
          <a:bodyPr lIns="107275" tIns="53637" rIns="107275" bIns="53637" anchor="b"/>
          <a:lstStyle/>
          <a:p>
            <a:pPr algn="ctr"/>
            <a:r>
              <a:rPr lang="en-US" altLang="zh-CN" sz="2700" b="1" dirty="0">
                <a:solidFill>
                  <a:srgbClr val="FFFFFF"/>
                </a:solidFill>
                <a:latin typeface="微软雅黑" pitchFamily="34" charset="-122"/>
                <a:ea typeface="微软雅黑" pitchFamily="34" charset="-122"/>
              </a:rPr>
              <a:t/>
            </a:r>
            <a:br>
              <a:rPr lang="en-US" altLang="zh-CN" sz="2700" b="1" dirty="0">
                <a:solidFill>
                  <a:srgbClr val="FFFFFF"/>
                </a:solidFill>
                <a:latin typeface="微软雅黑" pitchFamily="34" charset="-122"/>
                <a:ea typeface="微软雅黑" pitchFamily="34" charset="-122"/>
              </a:rPr>
            </a:br>
            <a:r>
              <a:rPr lang="zh-CN" altLang="en-US" sz="2700" b="1" dirty="0">
                <a:solidFill>
                  <a:srgbClr val="FFFFFF"/>
                </a:solidFill>
                <a:latin typeface="微软雅黑" pitchFamily="34" charset="-122"/>
                <a:ea typeface="微软雅黑" pitchFamily="34" charset="-122"/>
              </a:rPr>
              <a:t>主动下发类</a:t>
            </a:r>
            <a:endParaRPr lang="zh-CN" altLang="en-US" sz="2700" dirty="0">
              <a:solidFill>
                <a:schemeClr val="bg1"/>
              </a:solidFill>
              <a:latin typeface="黑体" pitchFamily="49" charset="-122"/>
              <a:ea typeface="黑体" pitchFamily="49" charset="-122"/>
            </a:endParaRPr>
          </a:p>
        </p:txBody>
      </p:sp>
      <p:sp>
        <p:nvSpPr>
          <p:cNvPr id="7" name="TextBox 6"/>
          <p:cNvSpPr txBox="1"/>
          <p:nvPr/>
        </p:nvSpPr>
        <p:spPr>
          <a:xfrm>
            <a:off x="3071802" y="5619765"/>
            <a:ext cx="5214974" cy="662319"/>
          </a:xfrm>
          <a:prstGeom prst="rect">
            <a:avLst/>
          </a:prstGeom>
          <a:noFill/>
        </p:spPr>
        <p:txBody>
          <a:bodyPr wrap="square" lIns="107275" tIns="53637" rIns="107275" bIns="53637" rtlCol="0">
            <a:spAutoFit/>
          </a:bodyPr>
          <a:lstStyle/>
          <a:p>
            <a:r>
              <a:rPr lang="zh-CN" altLang="en-US" dirty="0">
                <a:solidFill>
                  <a:srgbClr val="C00000"/>
                </a:solidFill>
                <a:latin typeface="微软雅黑" pitchFamily="34" charset="-122"/>
                <a:ea typeface="微软雅黑" pitchFamily="34" charset="-122"/>
              </a:rPr>
              <a:t>注意：主动下发类数据系统仅保存近</a:t>
            </a:r>
            <a:r>
              <a:rPr lang="en-US" altLang="zh-CN" dirty="0">
                <a:solidFill>
                  <a:srgbClr val="C00000"/>
                </a:solidFill>
                <a:latin typeface="微软雅黑" pitchFamily="34" charset="-122"/>
                <a:ea typeface="微软雅黑" pitchFamily="34" charset="-122"/>
              </a:rPr>
              <a:t>6</a:t>
            </a:r>
            <a:r>
              <a:rPr lang="zh-CN" altLang="en-US" dirty="0">
                <a:solidFill>
                  <a:srgbClr val="C00000"/>
                </a:solidFill>
                <a:latin typeface="微软雅黑" pitchFamily="34" charset="-122"/>
                <a:ea typeface="微软雅黑" pitchFamily="34" charset="-122"/>
              </a:rPr>
              <a:t>个月的数据，请及时下载并保存！</a:t>
            </a:r>
          </a:p>
        </p:txBody>
      </p:sp>
      <p:sp>
        <p:nvSpPr>
          <p:cNvPr id="11" name="矩形 10"/>
          <p:cNvSpPr/>
          <p:nvPr/>
        </p:nvSpPr>
        <p:spPr bwMode="auto">
          <a:xfrm>
            <a:off x="2500298" y="4286256"/>
            <a:ext cx="6429420" cy="952507"/>
          </a:xfrm>
          <a:prstGeom prst="rect">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4" name="TextBox 3"/>
          <p:cNvSpPr txBox="1"/>
          <p:nvPr/>
        </p:nvSpPr>
        <p:spPr>
          <a:xfrm>
            <a:off x="3714744" y="4546173"/>
            <a:ext cx="5143536" cy="662319"/>
          </a:xfrm>
          <a:prstGeom prst="rect">
            <a:avLst/>
          </a:prstGeom>
          <a:noFill/>
        </p:spPr>
        <p:txBody>
          <a:bodyPr wrap="square" lIns="107275" tIns="53637" rIns="107275" bIns="53637" rtlCol="0">
            <a:spAutoFit/>
          </a:bodyPr>
          <a:lstStyle/>
          <a:p>
            <a:r>
              <a:rPr lang="zh-CN" altLang="en-US" dirty="0">
                <a:latin typeface="微软雅黑" pitchFamily="34" charset="-122"/>
                <a:ea typeface="微软雅黑" pitchFamily="34" charset="-122"/>
              </a:rPr>
              <a:t>登录本公司平台，点击发行人业务→数据查询业务→主动下发类→定期持有人名册查询等服务。 </a:t>
            </a:r>
          </a:p>
        </p:txBody>
      </p:sp>
      <p:sp>
        <p:nvSpPr>
          <p:cNvPr id="5" name="左箭头 4"/>
          <p:cNvSpPr/>
          <p:nvPr/>
        </p:nvSpPr>
        <p:spPr bwMode="auto">
          <a:xfrm>
            <a:off x="3000364" y="4714885"/>
            <a:ext cx="571504" cy="428628"/>
          </a:xfrm>
          <a:prstGeom prst="leftArrow">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107275" tIns="53637" rIns="107275" bIns="53637" numCol="1" rtlCol="0" anchor="t" anchorCtr="0" compatLnSpc="1">
            <a:prstTxWarp prst="textNoShape">
              <a:avLst/>
            </a:prstTxWarp>
          </a:bodyPr>
          <a:lstStyle/>
          <a:p>
            <a:pPr defTabSz="1072744"/>
            <a:endParaRPr lang="zh-CN" altLang="en-US" sz="2100" dirty="0">
              <a:solidFill>
                <a:schemeClr val="tx1"/>
              </a:solidFill>
              <a:latin typeface="Arial" pitchFamily="34" charset="0"/>
              <a:ea typeface="宋体" pitchFamily="2" charset="-122"/>
            </a:endParaRPr>
          </a:p>
        </p:txBody>
      </p:sp>
      <p:sp>
        <p:nvSpPr>
          <p:cNvPr id="12" name="圆角矩形 11"/>
          <p:cNvSpPr/>
          <p:nvPr/>
        </p:nvSpPr>
        <p:spPr bwMode="auto">
          <a:xfrm>
            <a:off x="571472" y="4857761"/>
            <a:ext cx="2000265" cy="1500199"/>
          </a:xfrm>
          <a:prstGeom prst="roundRect">
            <a:avLst/>
          </a:prstGeom>
          <a:noFill/>
          <a:ln w="50800">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107275" tIns="53637" rIns="107275" bIns="53637" numCol="1" rtlCol="0" anchor="t" anchorCtr="0" compatLnSpc="1">
            <a:prstTxWarp prst="textNoShape">
              <a:avLst/>
            </a:prstTxWarp>
          </a:bodyPr>
          <a:lstStyle/>
          <a:p>
            <a:pPr defTabSz="1072744"/>
            <a:endParaRPr lang="zh-CN" altLang="en-US" sz="2100" dirty="0">
              <a:solidFill>
                <a:srgbClr val="FF0000"/>
              </a:solidFill>
              <a:latin typeface="Arial" pitchFamily="34" charset="0"/>
              <a:ea typeface="宋体" pitchFamily="2" charset="-122"/>
            </a:endParaRPr>
          </a:p>
        </p:txBody>
      </p:sp>
      <p:sp>
        <p:nvSpPr>
          <p:cNvPr id="13" name="矩形 12"/>
          <p:cNvSpPr/>
          <p:nvPr/>
        </p:nvSpPr>
        <p:spPr bwMode="auto">
          <a:xfrm>
            <a:off x="857224" y="5500702"/>
            <a:ext cx="1571636" cy="214314"/>
          </a:xfrm>
          <a:prstGeom prst="rect">
            <a:avLst/>
          </a:prstGeom>
          <a:solidFill>
            <a:schemeClr val="lt1"/>
          </a:solidFill>
          <a:ln>
            <a:solidFill>
              <a:schemeClr val="bg1"/>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a:t>25</a:t>
            </a:r>
          </a:p>
        </p:txBody>
      </p:sp>
      <p:sp>
        <p:nvSpPr>
          <p:cNvPr id="3" name="Rectangle 32"/>
          <p:cNvSpPr>
            <a:spLocks noChangeArrowheads="1"/>
          </p:cNvSpPr>
          <p:nvPr/>
        </p:nvSpPr>
        <p:spPr bwMode="auto">
          <a:xfrm>
            <a:off x="500034" y="71414"/>
            <a:ext cx="8432800" cy="533400"/>
          </a:xfrm>
          <a:prstGeom prst="rect">
            <a:avLst/>
          </a:prstGeom>
          <a:noFill/>
          <a:ln w="9525">
            <a:noFill/>
            <a:miter lim="800000"/>
            <a:headEnd/>
            <a:tailEnd/>
          </a:ln>
        </p:spPr>
        <p:txBody>
          <a:bodyPr lIns="107275" tIns="53637" rIns="107275" bIns="53637" anchor="b"/>
          <a:lstStyle/>
          <a:p>
            <a:r>
              <a:rPr lang="en-US" altLang="zh-CN" sz="2400" b="1" dirty="0">
                <a:solidFill>
                  <a:srgbClr val="FFFFFF"/>
                </a:solidFill>
                <a:latin typeface="微软雅黑" pitchFamily="34" charset="-122"/>
                <a:ea typeface="微软雅黑" pitchFamily="34" charset="-122"/>
              </a:rPr>
              <a:t/>
            </a:r>
            <a:br>
              <a:rPr lang="en-US" altLang="zh-CN" sz="2400" b="1" dirty="0">
                <a:solidFill>
                  <a:srgbClr val="FFFFFF"/>
                </a:solidFill>
                <a:latin typeface="微软雅黑" pitchFamily="34" charset="-122"/>
                <a:ea typeface="微软雅黑" pitchFamily="34" charset="-122"/>
              </a:rPr>
            </a:br>
            <a:r>
              <a:rPr lang="zh-CN" altLang="en-US" sz="2400" b="1" dirty="0">
                <a:solidFill>
                  <a:srgbClr val="FFFFFF"/>
                </a:solidFill>
                <a:latin typeface="微软雅黑" pitchFamily="34" charset="-122"/>
                <a:ea typeface="微软雅黑" pitchFamily="34" charset="-122"/>
              </a:rPr>
              <a:t>主动下发类</a:t>
            </a:r>
            <a:r>
              <a:rPr lang="en-US" altLang="zh-CN" sz="2400" b="1" dirty="0">
                <a:solidFill>
                  <a:srgbClr val="FFFFFF"/>
                </a:solidFill>
                <a:latin typeface="微软雅黑" pitchFamily="34" charset="-122"/>
                <a:ea typeface="微软雅黑" pitchFamily="34" charset="-122"/>
              </a:rPr>
              <a:t>—</a:t>
            </a:r>
            <a:r>
              <a:rPr lang="zh-CN" altLang="en-US" sz="2400" b="1" dirty="0">
                <a:solidFill>
                  <a:srgbClr val="FFFFFF"/>
                </a:solidFill>
                <a:latin typeface="微软雅黑" pitchFamily="34" charset="-122"/>
                <a:ea typeface="微软雅黑" pitchFamily="34" charset="-122"/>
              </a:rPr>
              <a:t>定期持有人名册及限售股份明细数据查询</a:t>
            </a:r>
            <a:endParaRPr lang="zh-CN" altLang="en-US" sz="2400" dirty="0">
              <a:solidFill>
                <a:schemeClr val="bg1"/>
              </a:solidFill>
              <a:latin typeface="黑体" pitchFamily="49" charset="-122"/>
              <a:ea typeface="黑体" pitchFamily="49" charset="-122"/>
            </a:endParaRPr>
          </a:p>
        </p:txBody>
      </p:sp>
      <p:sp>
        <p:nvSpPr>
          <p:cNvPr id="4" name="椭圆 3"/>
          <p:cNvSpPr/>
          <p:nvPr/>
        </p:nvSpPr>
        <p:spPr>
          <a:xfrm flipV="1">
            <a:off x="564421" y="1484784"/>
            <a:ext cx="7968019" cy="3075742"/>
          </a:xfrm>
          <a:custGeom>
            <a:avLst/>
            <a:gdLst/>
            <a:ahLst/>
            <a:cxnLst/>
            <a:rect l="l" t="t" r="r" b="b"/>
            <a:pathLst>
              <a:path w="7776614" h="3001858">
                <a:moveTo>
                  <a:pt x="6408462" y="3001858"/>
                </a:moveTo>
                <a:cubicBezTo>
                  <a:pt x="7164072" y="3001858"/>
                  <a:pt x="7776614" y="2389316"/>
                  <a:pt x="7776614" y="1633706"/>
                </a:cubicBezTo>
                <a:cubicBezTo>
                  <a:pt x="7776614" y="1587861"/>
                  <a:pt x="7774359" y="1542543"/>
                  <a:pt x="7769755" y="1497876"/>
                </a:cubicBezTo>
                <a:lnTo>
                  <a:pt x="7565364" y="1497876"/>
                </a:lnTo>
                <a:cubicBezTo>
                  <a:pt x="7571263" y="1542378"/>
                  <a:pt x="7573925" y="1587731"/>
                  <a:pt x="7573925" y="1633706"/>
                </a:cubicBezTo>
                <a:cubicBezTo>
                  <a:pt x="7573925" y="2277373"/>
                  <a:pt x="7052129" y="2799169"/>
                  <a:pt x="6408462" y="2799169"/>
                </a:cubicBezTo>
                <a:cubicBezTo>
                  <a:pt x="5764795" y="2799169"/>
                  <a:pt x="5242999" y="2277373"/>
                  <a:pt x="5242999" y="1633706"/>
                </a:cubicBezTo>
                <a:cubicBezTo>
                  <a:pt x="5242999" y="1587731"/>
                  <a:pt x="5245661" y="1542378"/>
                  <a:pt x="5251560" y="1497876"/>
                </a:cubicBezTo>
                <a:lnTo>
                  <a:pt x="5250033" y="1497876"/>
                </a:lnTo>
                <a:cubicBezTo>
                  <a:pt x="5254529" y="1455207"/>
                  <a:pt x="5256584" y="1411920"/>
                  <a:pt x="5256584" y="1368152"/>
                </a:cubicBezTo>
                <a:cubicBezTo>
                  <a:pt x="5256584" y="612542"/>
                  <a:pt x="4644042" y="0"/>
                  <a:pt x="3888432" y="0"/>
                </a:cubicBezTo>
                <a:cubicBezTo>
                  <a:pt x="3132822" y="0"/>
                  <a:pt x="2520280" y="612542"/>
                  <a:pt x="2520280" y="1368152"/>
                </a:cubicBezTo>
                <a:lnTo>
                  <a:pt x="2526522" y="1491770"/>
                </a:lnTo>
                <a:lnTo>
                  <a:pt x="2525054" y="1491770"/>
                </a:lnTo>
                <a:cubicBezTo>
                  <a:pt x="2530953" y="1536272"/>
                  <a:pt x="2533615" y="1581625"/>
                  <a:pt x="2533615" y="1627600"/>
                </a:cubicBezTo>
                <a:cubicBezTo>
                  <a:pt x="2533615" y="2271267"/>
                  <a:pt x="2011819" y="2793063"/>
                  <a:pt x="1368152" y="2793063"/>
                </a:cubicBezTo>
                <a:cubicBezTo>
                  <a:pt x="724485" y="2793063"/>
                  <a:pt x="202689" y="2271267"/>
                  <a:pt x="202689" y="1627600"/>
                </a:cubicBezTo>
                <a:cubicBezTo>
                  <a:pt x="202689" y="1581625"/>
                  <a:pt x="205351" y="1536272"/>
                  <a:pt x="211250" y="1491770"/>
                </a:cubicBezTo>
                <a:lnTo>
                  <a:pt x="6859" y="1491770"/>
                </a:lnTo>
                <a:lnTo>
                  <a:pt x="0" y="1627600"/>
                </a:lnTo>
                <a:cubicBezTo>
                  <a:pt x="0" y="2383210"/>
                  <a:pt x="612542" y="2995752"/>
                  <a:pt x="1368152" y="2995752"/>
                </a:cubicBezTo>
                <a:cubicBezTo>
                  <a:pt x="2123762" y="2995752"/>
                  <a:pt x="2736304" y="2383210"/>
                  <a:pt x="2736304" y="1627600"/>
                </a:cubicBezTo>
                <a:cubicBezTo>
                  <a:pt x="2736304" y="1585909"/>
                  <a:pt x="2734439" y="1544654"/>
                  <a:pt x="2730062" y="1503982"/>
                </a:cubicBezTo>
                <a:lnTo>
                  <a:pt x="2731530" y="1503982"/>
                </a:lnTo>
                <a:cubicBezTo>
                  <a:pt x="2725631" y="1459480"/>
                  <a:pt x="2722969" y="1414127"/>
                  <a:pt x="2722969" y="1368152"/>
                </a:cubicBezTo>
                <a:cubicBezTo>
                  <a:pt x="2722969" y="724485"/>
                  <a:pt x="3244765" y="202689"/>
                  <a:pt x="3888432" y="202689"/>
                </a:cubicBezTo>
                <a:cubicBezTo>
                  <a:pt x="4532099" y="202689"/>
                  <a:pt x="5053895" y="724485"/>
                  <a:pt x="5053895" y="1368152"/>
                </a:cubicBezTo>
                <a:cubicBezTo>
                  <a:pt x="5053895" y="1414127"/>
                  <a:pt x="5051233" y="1459480"/>
                  <a:pt x="5045334" y="1503982"/>
                </a:cubicBezTo>
                <a:lnTo>
                  <a:pt x="5046861" y="1503982"/>
                </a:lnTo>
                <a:lnTo>
                  <a:pt x="5040310" y="1633706"/>
                </a:lnTo>
                <a:cubicBezTo>
                  <a:pt x="5040310" y="2389316"/>
                  <a:pt x="5652852" y="3001858"/>
                  <a:pt x="6408462" y="3001858"/>
                </a:cubicBezTo>
                <a:close/>
              </a:path>
            </a:pathLst>
          </a:custGeom>
          <a:gradFill flip="none" rotWithShape="1">
            <a:gsLst>
              <a:gs pos="0">
                <a:srgbClr val="C00000"/>
              </a:gs>
              <a:gs pos="9000">
                <a:srgbClr val="A32B6A"/>
              </a:gs>
              <a:gs pos="55000">
                <a:srgbClr val="F98007"/>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 lastClr="FFFFFF"/>
                </a:solidFill>
                <a:effectLst/>
                <a:uLnTx/>
                <a:uFillTx/>
                <a:latin typeface="Calibri"/>
                <a:ea typeface="+mn-ea"/>
                <a:cs typeface="+mn-cs"/>
              </a:rPr>
              <a:t> </a:t>
            </a:r>
          </a:p>
        </p:txBody>
      </p:sp>
      <p:pic>
        <p:nvPicPr>
          <p:cNvPr id="5" name="图片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rot="5400000">
            <a:off x="3431486" y="2134993"/>
            <a:ext cx="2279760" cy="2190938"/>
          </a:xfrm>
          <a:prstGeom prst="rect">
            <a:avLst/>
          </a:prstGeom>
        </p:spPr>
      </p:pic>
      <p:pic>
        <p:nvPicPr>
          <p:cNvPr id="6" name="图片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rot="15938225">
            <a:off x="804056" y="1738741"/>
            <a:ext cx="2279760" cy="2190938"/>
          </a:xfrm>
          <a:prstGeom prst="rect">
            <a:avLst/>
          </a:prstGeom>
        </p:spPr>
      </p:pic>
      <p:pic>
        <p:nvPicPr>
          <p:cNvPr id="7" name="图片 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rot="15938225">
            <a:off x="5971808" y="1718717"/>
            <a:ext cx="2279760" cy="2190938"/>
          </a:xfrm>
          <a:prstGeom prst="rect">
            <a:avLst/>
          </a:prstGeom>
        </p:spPr>
      </p:pic>
      <p:sp>
        <p:nvSpPr>
          <p:cNvPr id="8" name="TextBox 7"/>
          <p:cNvSpPr txBox="1"/>
          <p:nvPr/>
        </p:nvSpPr>
        <p:spPr>
          <a:xfrm flipH="1">
            <a:off x="1131347" y="2457704"/>
            <a:ext cx="1784469"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zh-CN" altLang="en-US" sz="2800" b="1" i="0" u="none" strike="noStrike" kern="0" cap="none" spc="0" normalizeH="0" baseline="0" noProof="0" dirty="0">
                <a:ln w="18415" cmpd="sng">
                  <a:noFill/>
                  <a:prstDash val="solid"/>
                </a:ln>
                <a:gradFill>
                  <a:gsLst>
                    <a:gs pos="0">
                      <a:srgbClr val="C00000"/>
                    </a:gs>
                    <a:gs pos="9000">
                      <a:srgbClr val="A32B6A"/>
                    </a:gs>
                    <a:gs pos="55000">
                      <a:srgbClr val="F98007"/>
                    </a:gs>
                  </a:gsLst>
                  <a:lin ang="16200000" scaled="1"/>
                </a:gradFill>
                <a:effectLst/>
                <a:uLnTx/>
                <a:uFillTx/>
                <a:latin typeface="Arial Rounded MT Bold" pitchFamily="34" charset="0"/>
                <a:ea typeface="微软雅黑" pitchFamily="34" charset="-122"/>
                <a:cs typeface="Times New Roman" pitchFamily="18" charset="0"/>
              </a:rPr>
              <a:t>下发次数</a:t>
            </a:r>
          </a:p>
        </p:txBody>
      </p:sp>
      <p:sp>
        <p:nvSpPr>
          <p:cNvPr id="9" name="TextBox 8"/>
          <p:cNvSpPr txBox="1"/>
          <p:nvPr/>
        </p:nvSpPr>
        <p:spPr>
          <a:xfrm>
            <a:off x="6199378" y="4110623"/>
            <a:ext cx="2091320" cy="646331"/>
          </a:xfrm>
          <a:prstGeom prst="rect">
            <a:avLst/>
          </a:prstGeom>
          <a:noFill/>
        </p:spPr>
        <p:txBody>
          <a:bodyPr wrap="square" rtlCol="0">
            <a:spAutoFit/>
          </a:bodyPr>
          <a:lstStyle/>
          <a:p>
            <a:pPr lvl="0">
              <a:buFont typeface="Wingdings" pitchFamily="2" charset="2"/>
              <a:buChar char="n"/>
            </a:pPr>
            <a:r>
              <a:rPr lang="zh-CN" altLang="en-US" dirty="0">
                <a:latin typeface="微软雅黑" pitchFamily="34" charset="-122"/>
                <a:ea typeface="微软雅黑" pitchFamily="34" charset="-122"/>
              </a:rPr>
              <a:t>全体持有人名册</a:t>
            </a:r>
          </a:p>
          <a:p>
            <a:pPr lvl="0">
              <a:buFont typeface="Wingdings" pitchFamily="2" charset="2"/>
              <a:buChar char="n"/>
            </a:pPr>
            <a:r>
              <a:rPr lang="zh-CN" altLang="en-US" dirty="0">
                <a:latin typeface="微软雅黑" pitchFamily="34" charset="-122"/>
                <a:ea typeface="微软雅黑" pitchFamily="34" charset="-122"/>
              </a:rPr>
              <a:t>限售股东名册</a:t>
            </a:r>
          </a:p>
        </p:txBody>
      </p:sp>
      <p:sp>
        <p:nvSpPr>
          <p:cNvPr id="10" name="TextBox 9"/>
          <p:cNvSpPr txBox="1"/>
          <p:nvPr/>
        </p:nvSpPr>
        <p:spPr>
          <a:xfrm>
            <a:off x="734407" y="4237688"/>
            <a:ext cx="2194519" cy="369332"/>
          </a:xfrm>
          <a:prstGeom prst="rect">
            <a:avLst/>
          </a:prstGeom>
          <a:noFill/>
        </p:spPr>
        <p:txBody>
          <a:bodyPr wrap="square" rtlCol="0">
            <a:spAutoFit/>
          </a:bodyPr>
          <a:lstStyle/>
          <a:p>
            <a:pPr lvl="0">
              <a:buFont typeface="Wingdings" pitchFamily="2" charset="2"/>
              <a:buChar char="n"/>
            </a:pPr>
            <a:r>
              <a:rPr lang="zh-CN" altLang="en-US" dirty="0">
                <a:latin typeface="微软雅黑" pitchFamily="34" charset="-122"/>
                <a:ea typeface="微软雅黑" pitchFamily="34" charset="-122"/>
              </a:rPr>
              <a:t>每月</a:t>
            </a:r>
            <a:r>
              <a:rPr lang="zh-CN" altLang="en-US" b="1" dirty="0">
                <a:solidFill>
                  <a:srgbClr val="C00000"/>
                </a:solidFill>
                <a:latin typeface="微软雅黑" pitchFamily="34" charset="-122"/>
                <a:ea typeface="微软雅黑" pitchFamily="34" charset="-122"/>
              </a:rPr>
              <a:t>两次</a:t>
            </a:r>
            <a:endParaRPr lang="en-US" altLang="zh-CN" b="1" dirty="0">
              <a:solidFill>
                <a:srgbClr val="C00000"/>
              </a:solidFill>
              <a:latin typeface="微软雅黑" pitchFamily="34" charset="-122"/>
              <a:ea typeface="微软雅黑" pitchFamily="34" charset="-122"/>
            </a:endParaRPr>
          </a:p>
        </p:txBody>
      </p:sp>
      <p:sp>
        <p:nvSpPr>
          <p:cNvPr id="11" name="TextBox 10"/>
          <p:cNvSpPr txBox="1"/>
          <p:nvPr/>
        </p:nvSpPr>
        <p:spPr>
          <a:xfrm>
            <a:off x="3214678" y="4611231"/>
            <a:ext cx="2643206" cy="1815882"/>
          </a:xfrm>
          <a:prstGeom prst="rect">
            <a:avLst/>
          </a:prstGeom>
          <a:noFill/>
        </p:spPr>
        <p:txBody>
          <a:bodyPr wrap="square" rtlCol="0">
            <a:spAutoFit/>
          </a:bodyPr>
          <a:lstStyle/>
          <a:p>
            <a:pPr lvl="0">
              <a:buFont typeface="Wingdings" pitchFamily="2" charset="2"/>
              <a:buChar char="n"/>
            </a:pPr>
            <a:r>
              <a:rPr lang="zh-CN" altLang="en-US" sz="1400" dirty="0">
                <a:latin typeface="微软雅黑" pitchFamily="34" charset="-122"/>
                <a:ea typeface="微软雅黑" pitchFamily="34" charset="-122"/>
              </a:rPr>
              <a:t>每月初</a:t>
            </a:r>
            <a:r>
              <a:rPr lang="zh-CN" altLang="en-US" sz="1400" b="1" dirty="0">
                <a:solidFill>
                  <a:srgbClr val="C00000"/>
                </a:solidFill>
                <a:latin typeface="微软雅黑" pitchFamily="34" charset="-122"/>
                <a:ea typeface="微软雅黑" pitchFamily="34" charset="-122"/>
              </a:rPr>
              <a:t>五个工作日</a:t>
            </a:r>
            <a:r>
              <a:rPr kumimoji="1" lang="zh-CN" altLang="en-US" sz="1400" dirty="0">
                <a:latin typeface="微软雅黑" pitchFamily="34" charset="-122"/>
                <a:ea typeface="微软雅黑" pitchFamily="34" charset="-122"/>
              </a:rPr>
              <a:t>提供截止</a:t>
            </a:r>
            <a:r>
              <a:rPr kumimoji="1" lang="zh-CN" altLang="en-US" sz="1400" b="1" dirty="0">
                <a:latin typeface="微软雅黑" pitchFamily="34" charset="-122"/>
                <a:ea typeface="微软雅黑" pitchFamily="34" charset="-122"/>
              </a:rPr>
              <a:t>上个月最后一个工作日</a:t>
            </a:r>
            <a:r>
              <a:rPr kumimoji="1" lang="zh-CN" altLang="en-US" sz="1400" dirty="0">
                <a:latin typeface="微软雅黑" pitchFamily="34" charset="-122"/>
                <a:ea typeface="微软雅黑" pitchFamily="34" charset="-122"/>
              </a:rPr>
              <a:t>的持有人名册</a:t>
            </a:r>
            <a:endParaRPr kumimoji="1" lang="en-US" altLang="zh-CN" sz="1400" dirty="0">
              <a:latin typeface="微软雅黑" pitchFamily="34" charset="-122"/>
              <a:ea typeface="微软雅黑" pitchFamily="34" charset="-122"/>
            </a:endParaRPr>
          </a:p>
          <a:p>
            <a:pPr>
              <a:buFont typeface="Wingdings" pitchFamily="2" charset="2"/>
              <a:buChar char="n"/>
            </a:pPr>
            <a:r>
              <a:rPr kumimoji="1" lang="zh-CN" altLang="en-US" sz="1400" dirty="0">
                <a:latin typeface="微软雅黑" pitchFamily="34" charset="-122"/>
                <a:ea typeface="微软雅黑" pitchFamily="34" charset="-122"/>
              </a:rPr>
              <a:t>每月</a:t>
            </a:r>
            <a:r>
              <a:rPr kumimoji="1" lang="en-US" altLang="zh-CN" sz="1400" dirty="0">
                <a:latin typeface="微软雅黑" pitchFamily="34" charset="-122"/>
                <a:ea typeface="微软雅黑" pitchFamily="34" charset="-122"/>
              </a:rPr>
              <a:t>15</a:t>
            </a:r>
            <a:r>
              <a:rPr kumimoji="1" lang="zh-CN" altLang="en-US" sz="1400" dirty="0">
                <a:latin typeface="微软雅黑" pitchFamily="34" charset="-122"/>
                <a:ea typeface="微软雅黑" pitchFamily="34" charset="-122"/>
              </a:rPr>
              <a:t>日后</a:t>
            </a:r>
            <a:r>
              <a:rPr kumimoji="1" lang="zh-CN" altLang="en-US" sz="1400" b="1" dirty="0">
                <a:solidFill>
                  <a:srgbClr val="C00000"/>
                </a:solidFill>
                <a:latin typeface="微软雅黑" pitchFamily="34" charset="-122"/>
                <a:ea typeface="微软雅黑" pitchFamily="34" charset="-122"/>
              </a:rPr>
              <a:t>五个工作日</a:t>
            </a:r>
            <a:r>
              <a:rPr kumimoji="1" lang="zh-CN" altLang="en-US" sz="1400" dirty="0">
                <a:latin typeface="微软雅黑" pitchFamily="34" charset="-122"/>
                <a:ea typeface="微软雅黑" pitchFamily="34" charset="-122"/>
              </a:rPr>
              <a:t>内向上市公司提供截止</a:t>
            </a:r>
            <a:r>
              <a:rPr kumimoji="1" lang="zh-CN" altLang="en-US" sz="1400" b="1" dirty="0">
                <a:latin typeface="微软雅黑" pitchFamily="34" charset="-122"/>
                <a:ea typeface="微软雅黑" pitchFamily="34" charset="-122"/>
              </a:rPr>
              <a:t>本月</a:t>
            </a:r>
            <a:r>
              <a:rPr kumimoji="1" lang="en-US" altLang="zh-CN" sz="1400" b="1" dirty="0">
                <a:latin typeface="微软雅黑" pitchFamily="34" charset="-122"/>
                <a:ea typeface="微软雅黑" pitchFamily="34" charset="-122"/>
              </a:rPr>
              <a:t>15</a:t>
            </a:r>
            <a:r>
              <a:rPr kumimoji="1" lang="zh-CN" altLang="en-US" sz="1400" b="1" dirty="0">
                <a:latin typeface="微软雅黑" pitchFamily="34" charset="-122"/>
                <a:ea typeface="微软雅黑" pitchFamily="34" charset="-122"/>
              </a:rPr>
              <a:t>日（本月</a:t>
            </a:r>
            <a:r>
              <a:rPr kumimoji="1" lang="en-US" altLang="zh-CN" sz="1400" b="1" dirty="0">
                <a:latin typeface="微软雅黑" pitchFamily="34" charset="-122"/>
                <a:ea typeface="微软雅黑" pitchFamily="34" charset="-122"/>
              </a:rPr>
              <a:t>15</a:t>
            </a:r>
            <a:r>
              <a:rPr kumimoji="1" lang="zh-CN" altLang="en-US" sz="1400" b="1" dirty="0">
                <a:latin typeface="微软雅黑" pitchFamily="34" charset="-122"/>
                <a:ea typeface="微软雅黑" pitchFamily="34" charset="-122"/>
              </a:rPr>
              <a:t>日为非工作日的，应为该日前一个工作日）</a:t>
            </a:r>
            <a:r>
              <a:rPr kumimoji="1" lang="zh-CN" altLang="en-US" sz="1400" dirty="0">
                <a:latin typeface="微软雅黑" pitchFamily="34" charset="-122"/>
                <a:ea typeface="微软雅黑" pitchFamily="34" charset="-122"/>
              </a:rPr>
              <a:t>的持有人名册</a:t>
            </a:r>
            <a:endParaRPr kumimoji="1" lang="en-US" altLang="zh-CN" sz="1400" dirty="0">
              <a:latin typeface="微软雅黑" pitchFamily="34" charset="-122"/>
              <a:ea typeface="微软雅黑" pitchFamily="34" charset="-122"/>
            </a:endParaRPr>
          </a:p>
        </p:txBody>
      </p:sp>
      <p:sp>
        <p:nvSpPr>
          <p:cNvPr id="12" name="TextBox 11"/>
          <p:cNvSpPr txBox="1"/>
          <p:nvPr/>
        </p:nvSpPr>
        <p:spPr>
          <a:xfrm flipH="1">
            <a:off x="3714744" y="3206271"/>
            <a:ext cx="1784469"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zh-CN" altLang="en-US" sz="2800" b="1" i="0" u="none" strike="noStrike" kern="0" cap="none" spc="0" normalizeH="0" baseline="0" noProof="0" dirty="0">
                <a:ln w="18415" cmpd="sng">
                  <a:noFill/>
                  <a:prstDash val="solid"/>
                </a:ln>
                <a:gradFill>
                  <a:gsLst>
                    <a:gs pos="0">
                      <a:srgbClr val="C00000"/>
                    </a:gs>
                    <a:gs pos="9000">
                      <a:srgbClr val="A32B6A"/>
                    </a:gs>
                    <a:gs pos="55000">
                      <a:srgbClr val="F98007"/>
                    </a:gs>
                  </a:gsLst>
                  <a:lin ang="16200000" scaled="1"/>
                </a:gradFill>
                <a:effectLst/>
                <a:uLnTx/>
                <a:uFillTx/>
                <a:latin typeface="Arial Rounded MT Bold" pitchFamily="34" charset="0"/>
                <a:ea typeface="微软雅黑" pitchFamily="34" charset="-122"/>
                <a:cs typeface="Times New Roman" pitchFamily="18" charset="0"/>
              </a:rPr>
              <a:t>下发时间</a:t>
            </a:r>
          </a:p>
        </p:txBody>
      </p:sp>
      <p:sp>
        <p:nvSpPr>
          <p:cNvPr id="13" name="TextBox 12"/>
          <p:cNvSpPr txBox="1"/>
          <p:nvPr/>
        </p:nvSpPr>
        <p:spPr>
          <a:xfrm flipH="1">
            <a:off x="6243915" y="2434940"/>
            <a:ext cx="1784469"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zh-CN" altLang="en-US" sz="2800" b="1" i="0" u="none" strike="noStrike" kern="0" cap="none" spc="0" normalizeH="0" baseline="0" noProof="0" dirty="0">
                <a:ln w="18415" cmpd="sng">
                  <a:noFill/>
                  <a:prstDash val="solid"/>
                </a:ln>
                <a:gradFill>
                  <a:gsLst>
                    <a:gs pos="0">
                      <a:srgbClr val="C00000"/>
                    </a:gs>
                    <a:gs pos="9000">
                      <a:srgbClr val="A32B6A"/>
                    </a:gs>
                    <a:gs pos="55000">
                      <a:srgbClr val="F98007"/>
                    </a:gs>
                  </a:gsLst>
                  <a:lin ang="16200000" scaled="1"/>
                </a:gradFill>
                <a:effectLst/>
                <a:uLnTx/>
                <a:uFillTx/>
                <a:latin typeface="Arial Rounded MT Bold" pitchFamily="34" charset="0"/>
                <a:ea typeface="微软雅黑" pitchFamily="34" charset="-122"/>
                <a:cs typeface="Times New Roman" pitchFamily="18" charset="0"/>
              </a:rPr>
              <a:t>名册类型</a:t>
            </a:r>
          </a:p>
        </p:txBody>
      </p:sp>
      <p:sp>
        <p:nvSpPr>
          <p:cNvPr id="14" name="TextBox 13"/>
          <p:cNvSpPr txBox="1"/>
          <p:nvPr/>
        </p:nvSpPr>
        <p:spPr>
          <a:xfrm>
            <a:off x="428596" y="928670"/>
            <a:ext cx="8072494" cy="400110"/>
          </a:xfrm>
          <a:prstGeom prst="rect">
            <a:avLst/>
          </a:prstGeom>
          <a:noFill/>
        </p:spPr>
        <p:txBody>
          <a:bodyPr wrap="square" rtlCol="0">
            <a:spAutoFit/>
          </a:bodyPr>
          <a:lstStyle/>
          <a:p>
            <a:pPr lvl="0"/>
            <a:r>
              <a:rPr lang="zh-CN" altLang="en-US" sz="2000" dirty="0">
                <a:latin typeface="微软雅黑" pitchFamily="34" charset="-122"/>
                <a:ea typeface="微软雅黑" pitchFamily="34" charset="-122"/>
              </a:rPr>
              <a:t>未来定期持有人名册改为每月</a:t>
            </a:r>
            <a:r>
              <a:rPr lang="zh-CN" altLang="en-US" sz="2000" b="1" dirty="0">
                <a:solidFill>
                  <a:srgbClr val="C00000"/>
                </a:solidFill>
                <a:latin typeface="微软雅黑" pitchFamily="34" charset="-122"/>
                <a:ea typeface="微软雅黑" pitchFamily="34" charset="-122"/>
              </a:rPr>
              <a:t>三次</a:t>
            </a:r>
            <a:r>
              <a:rPr lang="zh-CN" altLang="en-US" sz="2000" dirty="0">
                <a:latin typeface="微软雅黑" pitchFamily="34" charset="-122"/>
                <a:ea typeface="微软雅黑" pitchFamily="34" charset="-122"/>
              </a:rPr>
              <a:t>，股份限售明细数据改为</a:t>
            </a:r>
            <a:r>
              <a:rPr lang="zh-CN" altLang="en-US" sz="2000" b="1" dirty="0">
                <a:solidFill>
                  <a:srgbClr val="C00000"/>
                </a:solidFill>
                <a:latin typeface="微软雅黑" pitchFamily="34" charset="-122"/>
                <a:ea typeface="微软雅黑" pitchFamily="34" charset="-122"/>
              </a:rPr>
              <a:t>申请查询</a:t>
            </a:r>
            <a:endParaRPr lang="en-US" altLang="zh-CN" sz="2000" b="1" dirty="0">
              <a:solidFill>
                <a:srgbClr val="C00000"/>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childTnLst>
                                </p:cTn>
                              </p:par>
                              <p:par>
                                <p:cTn id="13" presetID="10"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childTnLst>
                                </p:cTn>
                              </p:par>
                            </p:childTnLst>
                          </p:cTn>
                        </p:par>
                        <p:par>
                          <p:cTn id="28" fill="hold">
                            <p:stCondLst>
                              <p:cond delay="1000"/>
                            </p:stCondLst>
                            <p:childTnLst>
                              <p:par>
                                <p:cTn id="29" presetID="10"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1000"/>
                                        <p:tgtEl>
                                          <p:spTgt spid="7"/>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1000"/>
                                        <p:tgtEl>
                                          <p:spTgt spid="13"/>
                                        </p:tgtEl>
                                      </p:cBhvr>
                                    </p:animEffect>
                                  </p:childTnLst>
                                </p:cTn>
                              </p:par>
                            </p:childTnLst>
                          </p:cTn>
                        </p:par>
                        <p:par>
                          <p:cTn id="40" fill="hold">
                            <p:stCondLst>
                              <p:cond delay="1000"/>
                            </p:stCondLst>
                            <p:childTnLst>
                              <p:par>
                                <p:cTn id="41" presetID="10" presetClass="entr" presetSubtype="0"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2000"/>
                                        <p:tgtEl>
                                          <p:spTgt spid="9"/>
                                        </p:tgtEl>
                                      </p:cBhvr>
                                    </p:animEffect>
                                  </p:childTnLst>
                                </p:cTn>
                              </p:par>
                            </p:childTnLst>
                          </p:cTn>
                        </p:par>
                      </p:childTnLst>
                    </p:cTn>
                  </p:par>
                  <p:par>
                    <p:cTn id="44" fill="hold">
                      <p:stCondLst>
                        <p:cond delay="indefinite"/>
                      </p:stCondLst>
                      <p:childTnLst>
                        <p:par>
                          <p:cTn id="45" fill="hold">
                            <p:stCondLst>
                              <p:cond delay="0"/>
                            </p:stCondLst>
                            <p:childTnLst>
                              <p:par>
                                <p:cTn id="46" presetID="23" presetClass="entr" presetSubtype="528" fill="hold" grpId="0" nodeType="click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p:cTn id="48" dur="1000" fill="hold"/>
                                        <p:tgtEl>
                                          <p:spTgt spid="14"/>
                                        </p:tgtEl>
                                        <p:attrNameLst>
                                          <p:attrName>ppt_w</p:attrName>
                                        </p:attrNameLst>
                                      </p:cBhvr>
                                      <p:tavLst>
                                        <p:tav tm="0">
                                          <p:val>
                                            <p:fltVal val="0"/>
                                          </p:val>
                                        </p:tav>
                                        <p:tav tm="100000">
                                          <p:val>
                                            <p:strVal val="#ppt_w"/>
                                          </p:val>
                                        </p:tav>
                                      </p:tavLst>
                                    </p:anim>
                                    <p:anim calcmode="lin" valueType="num">
                                      <p:cBhvr>
                                        <p:cTn id="49" dur="1000" fill="hold"/>
                                        <p:tgtEl>
                                          <p:spTgt spid="14"/>
                                        </p:tgtEl>
                                        <p:attrNameLst>
                                          <p:attrName>ppt_h</p:attrName>
                                        </p:attrNameLst>
                                      </p:cBhvr>
                                      <p:tavLst>
                                        <p:tav tm="0">
                                          <p:val>
                                            <p:fltVal val="0"/>
                                          </p:val>
                                        </p:tav>
                                        <p:tav tm="100000">
                                          <p:val>
                                            <p:strVal val="#ppt_h"/>
                                          </p:val>
                                        </p:tav>
                                      </p:tavLst>
                                    </p:anim>
                                    <p:anim calcmode="lin" valueType="num">
                                      <p:cBhvr>
                                        <p:cTn id="50" dur="1000" fill="hold"/>
                                        <p:tgtEl>
                                          <p:spTgt spid="14"/>
                                        </p:tgtEl>
                                        <p:attrNameLst>
                                          <p:attrName>ppt_x</p:attrName>
                                        </p:attrNameLst>
                                      </p:cBhvr>
                                      <p:tavLst>
                                        <p:tav tm="0">
                                          <p:val>
                                            <p:fltVal val="0.5"/>
                                          </p:val>
                                        </p:tav>
                                        <p:tav tm="100000">
                                          <p:val>
                                            <p:strVal val="#ppt_x"/>
                                          </p:val>
                                        </p:tav>
                                      </p:tavLst>
                                    </p:anim>
                                    <p:anim calcmode="lin" valueType="num">
                                      <p:cBhvr>
                                        <p:cTn id="51" dur="1000" fill="hold"/>
                                        <p:tgtEl>
                                          <p:spTgt spid="14"/>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p:bldP spid="9" grpId="0"/>
      <p:bldP spid="10" grpId="0"/>
      <p:bldP spid="11" grpId="0"/>
      <p:bldP spid="12" grpId="0"/>
      <p:bldP spid="13" grpId="0"/>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a:grpSpLocks/>
          </p:cNvGrpSpPr>
          <p:nvPr/>
        </p:nvGrpSpPr>
        <p:grpSpPr bwMode="auto">
          <a:xfrm>
            <a:off x="428596" y="2364330"/>
            <a:ext cx="1150938" cy="1782233"/>
            <a:chOff x="0" y="0"/>
            <a:chExt cx="1152128" cy="1336468"/>
          </a:xfrm>
        </p:grpSpPr>
        <p:sp>
          <p:nvSpPr>
            <p:cNvPr id="9241" name="椭圆 7"/>
            <p:cNvSpPr>
              <a:spLocks noChangeArrowheads="1"/>
            </p:cNvSpPr>
            <p:nvPr/>
          </p:nvSpPr>
          <p:spPr bwMode="auto">
            <a:xfrm>
              <a:off x="159138" y="251308"/>
              <a:ext cx="833853" cy="833853"/>
            </a:xfrm>
            <a:prstGeom prst="ellipse">
              <a:avLst/>
            </a:prstGeom>
            <a:solidFill>
              <a:srgbClr val="F46970"/>
            </a:solidFill>
            <a:ln>
              <a:noFill/>
            </a:ln>
            <a:extLst>
              <a:ext uri="{91240B29-F687-4F45-9708-019B960494DF}">
                <a14:hiddenLine xmlns:a14="http://schemas.microsoft.com/office/drawing/2010/main" xmlns=""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42" name="矩形 6"/>
            <p:cNvSpPr>
              <a:spLocks noChangeArrowheads="1"/>
            </p:cNvSpPr>
            <p:nvPr/>
          </p:nvSpPr>
          <p:spPr bwMode="auto">
            <a:xfrm rot="-1863115">
              <a:off x="28262" y="610852"/>
              <a:ext cx="610929" cy="357480"/>
            </a:xfrm>
            <a:prstGeom prst="rect">
              <a:avLst/>
            </a:prstGeom>
            <a:solidFill>
              <a:srgbClr val="080808">
                <a:alpha val="14117"/>
              </a:srgbClr>
            </a:solidFill>
            <a:ln>
              <a:noFill/>
            </a:ln>
            <a:extLst>
              <a:ext uri="{91240B29-F687-4F45-9708-019B960494DF}">
                <a14:hiddenLine xmlns:a14="http://schemas.microsoft.com/office/drawing/2010/main" xmlns=""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43" name="六边形 4"/>
            <p:cNvSpPr>
              <a:spLocks noChangeArrowheads="1"/>
            </p:cNvSpPr>
            <p:nvPr/>
          </p:nvSpPr>
          <p:spPr bwMode="auto">
            <a:xfrm rot="5400000">
              <a:off x="-92170" y="92170"/>
              <a:ext cx="1336468" cy="1152128"/>
            </a:xfrm>
            <a:custGeom>
              <a:avLst/>
              <a:gdLst>
                <a:gd name="T0" fmla="*/ 251308 w 1336468"/>
                <a:gd name="T1" fmla="*/ 576063 h 1152128"/>
                <a:gd name="T2" fmla="*/ 668235 w 1336468"/>
                <a:gd name="T3" fmla="*/ 992990 h 1152128"/>
                <a:gd name="T4" fmla="*/ 1085162 w 1336468"/>
                <a:gd name="T5" fmla="*/ 576063 h 1152128"/>
                <a:gd name="T6" fmla="*/ 668235 w 1336468"/>
                <a:gd name="T7" fmla="*/ 159136 h 1152128"/>
                <a:gd name="T8" fmla="*/ 251308 w 1336468"/>
                <a:gd name="T9" fmla="*/ 576063 h 1152128"/>
                <a:gd name="T10" fmla="*/ 0 w 1336468"/>
                <a:gd name="T11" fmla="*/ 576064 h 1152128"/>
                <a:gd name="T12" fmla="*/ 288032 w 1336468"/>
                <a:gd name="T13" fmla="*/ 0 h 1152128"/>
                <a:gd name="T14" fmla="*/ 1048436 w 1336468"/>
                <a:gd name="T15" fmla="*/ 0 h 1152128"/>
                <a:gd name="T16" fmla="*/ 1336468 w 1336468"/>
                <a:gd name="T17" fmla="*/ 576064 h 1152128"/>
                <a:gd name="T18" fmla="*/ 1048436 w 1336468"/>
                <a:gd name="T19" fmla="*/ 1152128 h 1152128"/>
                <a:gd name="T20" fmla="*/ 288032 w 1336468"/>
                <a:gd name="T21" fmla="*/ 1152128 h 1152128"/>
                <a:gd name="T22" fmla="*/ 0 w 1336468"/>
                <a:gd name="T23" fmla="*/ 576064 h 11521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36468"/>
                <a:gd name="T37" fmla="*/ 0 h 1152128"/>
                <a:gd name="T38" fmla="*/ 1336468 w 1336468"/>
                <a:gd name="T39" fmla="*/ 1152128 h 11521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36468" h="1152128">
                  <a:moveTo>
                    <a:pt x="251308" y="576063"/>
                  </a:moveTo>
                  <a:cubicBezTo>
                    <a:pt x="251308" y="806325"/>
                    <a:pt x="437973" y="992990"/>
                    <a:pt x="668235" y="992990"/>
                  </a:cubicBezTo>
                  <a:cubicBezTo>
                    <a:pt x="898497" y="992990"/>
                    <a:pt x="1085162" y="806325"/>
                    <a:pt x="1085162" y="576063"/>
                  </a:cubicBezTo>
                  <a:cubicBezTo>
                    <a:pt x="1085162" y="345801"/>
                    <a:pt x="898497" y="159136"/>
                    <a:pt x="668235" y="159136"/>
                  </a:cubicBezTo>
                  <a:cubicBezTo>
                    <a:pt x="437973" y="159136"/>
                    <a:pt x="251308" y="345801"/>
                    <a:pt x="251308" y="576063"/>
                  </a:cubicBezTo>
                  <a:close/>
                  <a:moveTo>
                    <a:pt x="0" y="576064"/>
                  </a:moveTo>
                  <a:lnTo>
                    <a:pt x="288032" y="0"/>
                  </a:lnTo>
                  <a:lnTo>
                    <a:pt x="1048436" y="0"/>
                  </a:lnTo>
                  <a:lnTo>
                    <a:pt x="1336468" y="576064"/>
                  </a:lnTo>
                  <a:lnTo>
                    <a:pt x="1048436" y="1152128"/>
                  </a:lnTo>
                  <a:lnTo>
                    <a:pt x="288032" y="1152128"/>
                  </a:lnTo>
                  <a:lnTo>
                    <a:pt x="0" y="576064"/>
                  </a:lnTo>
                  <a:close/>
                </a:path>
              </a:pathLst>
            </a:custGeom>
            <a:solidFill>
              <a:srgbClr val="F2A849"/>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pic>
          <p:nvPicPr>
            <p:cNvPr id="9244" name="图片 8"/>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98890" y="407716"/>
              <a:ext cx="507937" cy="5079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3" name="组合 16"/>
          <p:cNvGrpSpPr>
            <a:grpSpLocks/>
          </p:cNvGrpSpPr>
          <p:nvPr/>
        </p:nvGrpSpPr>
        <p:grpSpPr bwMode="auto">
          <a:xfrm>
            <a:off x="1703360" y="2834230"/>
            <a:ext cx="855662" cy="1322916"/>
            <a:chOff x="0" y="0"/>
            <a:chExt cx="855835" cy="992768"/>
          </a:xfrm>
        </p:grpSpPr>
        <p:sp>
          <p:nvSpPr>
            <p:cNvPr id="9237" name="椭圆 11"/>
            <p:cNvSpPr>
              <a:spLocks noChangeArrowheads="1"/>
            </p:cNvSpPr>
            <p:nvPr/>
          </p:nvSpPr>
          <p:spPr bwMode="auto">
            <a:xfrm>
              <a:off x="118213" y="186678"/>
              <a:ext cx="619411" cy="619411"/>
            </a:xfrm>
            <a:prstGeom prst="ellipse">
              <a:avLst/>
            </a:prstGeom>
            <a:solidFill>
              <a:srgbClr val="00B0F0"/>
            </a:solidFill>
            <a:ln>
              <a:noFill/>
            </a:ln>
            <a:extLst>
              <a:ext uri="{91240B29-F687-4F45-9708-019B960494DF}">
                <a14:hiddenLine xmlns:a14="http://schemas.microsoft.com/office/drawing/2010/main" xmlns=""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38" name="矩形 12"/>
            <p:cNvSpPr>
              <a:spLocks noChangeArrowheads="1"/>
            </p:cNvSpPr>
            <p:nvPr/>
          </p:nvSpPr>
          <p:spPr bwMode="auto">
            <a:xfrm rot="-1863115">
              <a:off x="20994" y="453758"/>
              <a:ext cx="453816" cy="265547"/>
            </a:xfrm>
            <a:prstGeom prst="rect">
              <a:avLst/>
            </a:prstGeom>
            <a:solidFill>
              <a:srgbClr val="080808">
                <a:alpha val="14117"/>
              </a:srgbClr>
            </a:solidFill>
            <a:ln>
              <a:noFill/>
            </a:ln>
            <a:extLst>
              <a:ext uri="{91240B29-F687-4F45-9708-019B960494DF}">
                <a14:hiddenLine xmlns:a14="http://schemas.microsoft.com/office/drawing/2010/main" xmlns=""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39" name="六边形 4"/>
            <p:cNvSpPr>
              <a:spLocks noChangeArrowheads="1"/>
            </p:cNvSpPr>
            <p:nvPr/>
          </p:nvSpPr>
          <p:spPr bwMode="auto">
            <a:xfrm rot="5400000">
              <a:off x="-68466" y="68465"/>
              <a:ext cx="992768" cy="855835"/>
            </a:xfrm>
            <a:custGeom>
              <a:avLst/>
              <a:gdLst>
                <a:gd name="T0" fmla="*/ 186679 w 1336468"/>
                <a:gd name="T1" fmla="*/ 427917 h 1152128"/>
                <a:gd name="T2" fmla="*/ 496385 w 1336468"/>
                <a:gd name="T3" fmla="*/ 737623 h 1152128"/>
                <a:gd name="T4" fmla="*/ 806090 w 1336468"/>
                <a:gd name="T5" fmla="*/ 427917 h 1152128"/>
                <a:gd name="T6" fmla="*/ 496385 w 1336468"/>
                <a:gd name="T7" fmla="*/ 118211 h 1152128"/>
                <a:gd name="T8" fmla="*/ 186679 w 1336468"/>
                <a:gd name="T9" fmla="*/ 427917 h 1152128"/>
                <a:gd name="T10" fmla="*/ 0 w 1336468"/>
                <a:gd name="T11" fmla="*/ 427918 h 1152128"/>
                <a:gd name="T12" fmla="*/ 213959 w 1336468"/>
                <a:gd name="T13" fmla="*/ 0 h 1152128"/>
                <a:gd name="T14" fmla="*/ 778809 w 1336468"/>
                <a:gd name="T15" fmla="*/ 0 h 1152128"/>
                <a:gd name="T16" fmla="*/ 992768 w 1336468"/>
                <a:gd name="T17" fmla="*/ 427918 h 1152128"/>
                <a:gd name="T18" fmla="*/ 778809 w 1336468"/>
                <a:gd name="T19" fmla="*/ 855835 h 1152128"/>
                <a:gd name="T20" fmla="*/ 213959 w 1336468"/>
                <a:gd name="T21" fmla="*/ 855835 h 1152128"/>
                <a:gd name="T22" fmla="*/ 0 w 1336468"/>
                <a:gd name="T23" fmla="*/ 427918 h 11521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36468"/>
                <a:gd name="T37" fmla="*/ 0 h 1152128"/>
                <a:gd name="T38" fmla="*/ 1336468 w 1336468"/>
                <a:gd name="T39" fmla="*/ 1152128 h 11521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36468" h="1152128">
                  <a:moveTo>
                    <a:pt x="251308" y="576063"/>
                  </a:moveTo>
                  <a:cubicBezTo>
                    <a:pt x="251308" y="806325"/>
                    <a:pt x="437973" y="992990"/>
                    <a:pt x="668235" y="992990"/>
                  </a:cubicBezTo>
                  <a:cubicBezTo>
                    <a:pt x="898497" y="992990"/>
                    <a:pt x="1085162" y="806325"/>
                    <a:pt x="1085162" y="576063"/>
                  </a:cubicBezTo>
                  <a:cubicBezTo>
                    <a:pt x="1085162" y="345801"/>
                    <a:pt x="898497" y="159136"/>
                    <a:pt x="668235" y="159136"/>
                  </a:cubicBezTo>
                  <a:cubicBezTo>
                    <a:pt x="437973" y="159136"/>
                    <a:pt x="251308" y="345801"/>
                    <a:pt x="251308" y="576063"/>
                  </a:cubicBezTo>
                  <a:close/>
                  <a:moveTo>
                    <a:pt x="0" y="576064"/>
                  </a:moveTo>
                  <a:lnTo>
                    <a:pt x="288032" y="0"/>
                  </a:lnTo>
                  <a:lnTo>
                    <a:pt x="1048436" y="0"/>
                  </a:lnTo>
                  <a:lnTo>
                    <a:pt x="1336468" y="576064"/>
                  </a:lnTo>
                  <a:lnTo>
                    <a:pt x="1048436" y="1152128"/>
                  </a:lnTo>
                  <a:lnTo>
                    <a:pt x="288032" y="1152128"/>
                  </a:lnTo>
                  <a:lnTo>
                    <a:pt x="0" y="576064"/>
                  </a:lnTo>
                  <a:close/>
                </a:path>
              </a:pathLst>
            </a:custGeom>
            <a:solidFill>
              <a:srgbClr val="00B050"/>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pic>
          <p:nvPicPr>
            <p:cNvPr id="9240" name="图片 14"/>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22024" y="302863"/>
              <a:ext cx="377311" cy="3773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4" name="组合 17"/>
          <p:cNvGrpSpPr>
            <a:grpSpLocks/>
          </p:cNvGrpSpPr>
          <p:nvPr/>
        </p:nvGrpSpPr>
        <p:grpSpPr bwMode="auto">
          <a:xfrm>
            <a:off x="1152498" y="3945480"/>
            <a:ext cx="773113" cy="1198033"/>
            <a:chOff x="0" y="0"/>
            <a:chExt cx="855835" cy="992768"/>
          </a:xfrm>
        </p:grpSpPr>
        <p:sp>
          <p:nvSpPr>
            <p:cNvPr id="9233" name="椭圆 18"/>
            <p:cNvSpPr>
              <a:spLocks noChangeArrowheads="1"/>
            </p:cNvSpPr>
            <p:nvPr/>
          </p:nvSpPr>
          <p:spPr bwMode="auto">
            <a:xfrm>
              <a:off x="118213" y="186678"/>
              <a:ext cx="619411" cy="619411"/>
            </a:xfrm>
            <a:prstGeom prst="ellipse">
              <a:avLst/>
            </a:prstGeom>
            <a:solidFill>
              <a:srgbClr val="00B0F0"/>
            </a:solidFill>
            <a:ln>
              <a:noFill/>
            </a:ln>
            <a:extLst>
              <a:ext uri="{91240B29-F687-4F45-9708-019B960494DF}">
                <a14:hiddenLine xmlns:a14="http://schemas.microsoft.com/office/drawing/2010/main" xmlns=""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34" name="矩形 19"/>
            <p:cNvSpPr>
              <a:spLocks noChangeArrowheads="1"/>
            </p:cNvSpPr>
            <p:nvPr/>
          </p:nvSpPr>
          <p:spPr bwMode="auto">
            <a:xfrm rot="-1863115">
              <a:off x="20994" y="453758"/>
              <a:ext cx="453816" cy="265547"/>
            </a:xfrm>
            <a:prstGeom prst="rect">
              <a:avLst/>
            </a:prstGeom>
            <a:solidFill>
              <a:srgbClr val="080808">
                <a:alpha val="14117"/>
              </a:srgbClr>
            </a:solidFill>
            <a:ln>
              <a:noFill/>
            </a:ln>
            <a:extLst>
              <a:ext uri="{91240B29-F687-4F45-9708-019B960494DF}">
                <a14:hiddenLine xmlns:a14="http://schemas.microsoft.com/office/drawing/2010/main" xmlns=""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35" name="六边形 4"/>
            <p:cNvSpPr>
              <a:spLocks noChangeArrowheads="1"/>
            </p:cNvSpPr>
            <p:nvPr/>
          </p:nvSpPr>
          <p:spPr bwMode="auto">
            <a:xfrm rot="5400000">
              <a:off x="-68466" y="68465"/>
              <a:ext cx="992768" cy="855835"/>
            </a:xfrm>
            <a:custGeom>
              <a:avLst/>
              <a:gdLst>
                <a:gd name="T0" fmla="*/ 186679 w 1336468"/>
                <a:gd name="T1" fmla="*/ 427917 h 1152128"/>
                <a:gd name="T2" fmla="*/ 496385 w 1336468"/>
                <a:gd name="T3" fmla="*/ 737623 h 1152128"/>
                <a:gd name="T4" fmla="*/ 806090 w 1336468"/>
                <a:gd name="T5" fmla="*/ 427917 h 1152128"/>
                <a:gd name="T6" fmla="*/ 496385 w 1336468"/>
                <a:gd name="T7" fmla="*/ 118211 h 1152128"/>
                <a:gd name="T8" fmla="*/ 186679 w 1336468"/>
                <a:gd name="T9" fmla="*/ 427917 h 1152128"/>
                <a:gd name="T10" fmla="*/ 0 w 1336468"/>
                <a:gd name="T11" fmla="*/ 427918 h 1152128"/>
                <a:gd name="T12" fmla="*/ 213959 w 1336468"/>
                <a:gd name="T13" fmla="*/ 0 h 1152128"/>
                <a:gd name="T14" fmla="*/ 778809 w 1336468"/>
                <a:gd name="T15" fmla="*/ 0 h 1152128"/>
                <a:gd name="T16" fmla="*/ 992768 w 1336468"/>
                <a:gd name="T17" fmla="*/ 427918 h 1152128"/>
                <a:gd name="T18" fmla="*/ 778809 w 1336468"/>
                <a:gd name="T19" fmla="*/ 855835 h 1152128"/>
                <a:gd name="T20" fmla="*/ 213959 w 1336468"/>
                <a:gd name="T21" fmla="*/ 855835 h 1152128"/>
                <a:gd name="T22" fmla="*/ 0 w 1336468"/>
                <a:gd name="T23" fmla="*/ 427918 h 11521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36468"/>
                <a:gd name="T37" fmla="*/ 0 h 1152128"/>
                <a:gd name="T38" fmla="*/ 1336468 w 1336468"/>
                <a:gd name="T39" fmla="*/ 1152128 h 11521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36468" h="1152128">
                  <a:moveTo>
                    <a:pt x="251308" y="576063"/>
                  </a:moveTo>
                  <a:cubicBezTo>
                    <a:pt x="251308" y="806325"/>
                    <a:pt x="437973" y="992990"/>
                    <a:pt x="668235" y="992990"/>
                  </a:cubicBezTo>
                  <a:cubicBezTo>
                    <a:pt x="898497" y="992990"/>
                    <a:pt x="1085162" y="806325"/>
                    <a:pt x="1085162" y="576063"/>
                  </a:cubicBezTo>
                  <a:cubicBezTo>
                    <a:pt x="1085162" y="345801"/>
                    <a:pt x="898497" y="159136"/>
                    <a:pt x="668235" y="159136"/>
                  </a:cubicBezTo>
                  <a:cubicBezTo>
                    <a:pt x="437973" y="159136"/>
                    <a:pt x="251308" y="345801"/>
                    <a:pt x="251308" y="576063"/>
                  </a:cubicBezTo>
                  <a:close/>
                  <a:moveTo>
                    <a:pt x="0" y="576064"/>
                  </a:moveTo>
                  <a:lnTo>
                    <a:pt x="288032" y="0"/>
                  </a:lnTo>
                  <a:lnTo>
                    <a:pt x="1048436" y="0"/>
                  </a:lnTo>
                  <a:lnTo>
                    <a:pt x="1336468" y="576064"/>
                  </a:lnTo>
                  <a:lnTo>
                    <a:pt x="1048436" y="1152128"/>
                  </a:lnTo>
                  <a:lnTo>
                    <a:pt x="288032" y="1152128"/>
                  </a:lnTo>
                  <a:lnTo>
                    <a:pt x="0" y="576064"/>
                  </a:lnTo>
                  <a:close/>
                </a:path>
              </a:pathLst>
            </a:custGeom>
            <a:solidFill>
              <a:srgbClr val="F46970"/>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pic>
          <p:nvPicPr>
            <p:cNvPr id="9236" name="图片 21"/>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222024" y="302863"/>
              <a:ext cx="377311" cy="3773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224" name="六边形 22"/>
          <p:cNvSpPr>
            <a:spLocks noChangeArrowheads="1"/>
          </p:cNvSpPr>
          <p:nvPr/>
        </p:nvSpPr>
        <p:spPr bwMode="auto">
          <a:xfrm rot="5400000">
            <a:off x="3341068" y="1159472"/>
            <a:ext cx="428629" cy="395657"/>
          </a:xfrm>
          <a:prstGeom prst="hexagon">
            <a:avLst>
              <a:gd name="adj" fmla="val 24974"/>
              <a:gd name="vf" fmla="val 115470"/>
            </a:avLst>
          </a:prstGeom>
          <a:solidFill>
            <a:srgbClr val="FF6600"/>
          </a:solidFill>
          <a:ln>
            <a:noFill/>
          </a:ln>
          <a:extLst>
            <a:ext uri="{91240B29-F687-4F45-9708-019B960494DF}">
              <a14:hiddenLine xmlns:a14="http://schemas.microsoft.com/office/drawing/2010/main" xmlns="" w="25400">
                <a:solidFill>
                  <a:srgbClr val="395E8A"/>
                </a:solidFill>
                <a:bevel/>
                <a:headEnd/>
                <a:tailEnd/>
              </a14:hiddenLine>
            </a:ext>
          </a:extLst>
        </p:spPr>
        <p:txBody>
          <a:bodyPr lIns="91430" tIns="45715" rIns="91430" bIns="45715"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27" name="TextBox 25"/>
          <p:cNvSpPr>
            <a:spLocks noChangeArrowheads="1"/>
          </p:cNvSpPr>
          <p:nvPr/>
        </p:nvSpPr>
        <p:spPr bwMode="auto">
          <a:xfrm>
            <a:off x="3071802" y="1853462"/>
            <a:ext cx="5572164" cy="3182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0" tIns="45715" rIns="91430" bIns="45715">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lvl="0">
              <a:lnSpc>
                <a:spcPct val="150000"/>
              </a:lnSpc>
              <a:buNone/>
            </a:pPr>
            <a:r>
              <a:rPr lang="zh-CN" altLang="zh-CN" sz="1500" dirty="0">
                <a:latin typeface="微软雅黑" pitchFamily="34" charset="-122"/>
                <a:ea typeface="微软雅黑" pitchFamily="34" charset="-122"/>
              </a:rPr>
              <a:t>持股</a:t>
            </a:r>
            <a:r>
              <a:rPr lang="en-US" altLang="zh-CN" sz="1500" b="1" dirty="0">
                <a:solidFill>
                  <a:srgbClr val="C00000"/>
                </a:solidFill>
                <a:latin typeface="微软雅黑" pitchFamily="34" charset="-122"/>
                <a:ea typeface="微软雅黑" pitchFamily="34" charset="-122"/>
              </a:rPr>
              <a:t>5%</a:t>
            </a:r>
            <a:r>
              <a:rPr lang="zh-CN" altLang="zh-CN" sz="1500" b="1" dirty="0">
                <a:solidFill>
                  <a:srgbClr val="C00000"/>
                </a:solidFill>
                <a:latin typeface="微软雅黑" pitchFamily="34" charset="-122"/>
                <a:ea typeface="微软雅黑" pitchFamily="34" charset="-122"/>
              </a:rPr>
              <a:t>以上（含</a:t>
            </a:r>
            <a:r>
              <a:rPr lang="en-US" altLang="zh-CN" sz="1500" b="1" dirty="0">
                <a:solidFill>
                  <a:srgbClr val="C00000"/>
                </a:solidFill>
                <a:latin typeface="微软雅黑" pitchFamily="34" charset="-122"/>
                <a:ea typeface="微软雅黑" pitchFamily="34" charset="-122"/>
              </a:rPr>
              <a:t>5%</a:t>
            </a:r>
            <a:r>
              <a:rPr lang="zh-CN" altLang="zh-CN" sz="1500" b="1" dirty="0">
                <a:solidFill>
                  <a:srgbClr val="C00000"/>
                </a:solidFill>
                <a:latin typeface="微软雅黑" pitchFamily="34" charset="-122"/>
                <a:ea typeface="微软雅黑" pitchFamily="34" charset="-122"/>
              </a:rPr>
              <a:t>）股东</a:t>
            </a:r>
            <a:r>
              <a:rPr lang="zh-CN" altLang="zh-CN" sz="1500" dirty="0">
                <a:latin typeface="微软雅黑" pitchFamily="34" charset="-122"/>
                <a:ea typeface="微软雅黑" pitchFamily="34" charset="-122"/>
              </a:rPr>
              <a:t>所持股份发生</a:t>
            </a:r>
            <a:r>
              <a:rPr lang="zh-CN" altLang="zh-CN" sz="1500" b="1" dirty="0">
                <a:solidFill>
                  <a:srgbClr val="C00000"/>
                </a:solidFill>
                <a:latin typeface="微软雅黑" pitchFamily="34" charset="-122"/>
                <a:ea typeface="微软雅黑" pitchFamily="34" charset="-122"/>
              </a:rPr>
              <a:t>交易与非交易变更</a:t>
            </a:r>
            <a:r>
              <a:rPr lang="zh-CN" altLang="zh-CN" sz="1500" dirty="0">
                <a:solidFill>
                  <a:srgbClr val="FF9933"/>
                </a:solidFill>
                <a:latin typeface="微软雅黑" pitchFamily="34" charset="-122"/>
                <a:ea typeface="微软雅黑" pitchFamily="34" charset="-122"/>
              </a:rPr>
              <a:t>、</a:t>
            </a:r>
            <a:r>
              <a:rPr lang="zh-CN" altLang="zh-CN" sz="1500" dirty="0">
                <a:latin typeface="微软雅黑" pitchFamily="34" charset="-122"/>
                <a:ea typeface="微软雅黑" pitchFamily="34" charset="-122"/>
              </a:rPr>
              <a:t>股票状态变动（如</a:t>
            </a:r>
            <a:r>
              <a:rPr lang="zh-CN" altLang="zh-CN" sz="1500" b="1" dirty="0">
                <a:solidFill>
                  <a:srgbClr val="C00000"/>
                </a:solidFill>
                <a:latin typeface="微软雅黑" pitchFamily="34" charset="-122"/>
                <a:ea typeface="微软雅黑" pitchFamily="34" charset="-122"/>
              </a:rPr>
              <a:t>质押、司法冻结</a:t>
            </a:r>
            <a:r>
              <a:rPr lang="zh-CN" altLang="zh-CN" sz="1500" dirty="0">
                <a:latin typeface="微软雅黑" pitchFamily="34" charset="-122"/>
                <a:ea typeface="微软雅黑" pitchFamily="34" charset="-122"/>
              </a:rPr>
              <a:t>）等情形时，发行人</a:t>
            </a:r>
            <a:r>
              <a:rPr lang="zh-CN" altLang="en-US" sz="1500" dirty="0">
                <a:latin typeface="微软雅黑" pitchFamily="34" charset="-122"/>
                <a:ea typeface="微软雅黑" pitchFamily="34" charset="-122"/>
              </a:rPr>
              <a:t>可网上查询变动</a:t>
            </a:r>
            <a:r>
              <a:rPr lang="zh-CN" altLang="en-US" sz="1500" b="1" dirty="0">
                <a:latin typeface="微软雅黑" pitchFamily="34" charset="-122"/>
                <a:ea typeface="微软雅黑" pitchFamily="34" charset="-122"/>
              </a:rPr>
              <a:t>名单</a:t>
            </a:r>
            <a:r>
              <a:rPr lang="zh-CN" altLang="en-US" sz="1500" dirty="0">
                <a:latin typeface="微软雅黑" pitchFamily="34" charset="-122"/>
                <a:ea typeface="微软雅黑" pitchFamily="34" charset="-122"/>
              </a:rPr>
              <a:t>以及</a:t>
            </a:r>
            <a:r>
              <a:rPr lang="zh-CN" altLang="en-US" sz="1500" b="1" dirty="0">
                <a:latin typeface="微软雅黑" pitchFamily="34" charset="-122"/>
                <a:ea typeface="微软雅黑" pitchFamily="34" charset="-122"/>
              </a:rPr>
              <a:t>变动明细</a:t>
            </a:r>
            <a:r>
              <a:rPr lang="zh-CN" altLang="en-US" sz="1500" dirty="0">
                <a:latin typeface="微软雅黑" pitchFamily="34" charset="-122"/>
                <a:ea typeface="微软雅黑" pitchFamily="34" charset="-122"/>
              </a:rPr>
              <a:t>清单</a:t>
            </a:r>
            <a:r>
              <a:rPr lang="zh-CN" altLang="zh-CN" sz="1500" dirty="0">
                <a:latin typeface="微软雅黑" pitchFamily="34" charset="-122"/>
                <a:ea typeface="微软雅黑" pitchFamily="34" charset="-122"/>
              </a:rPr>
              <a:t>。</a:t>
            </a:r>
            <a:endParaRPr lang="en-US" altLang="zh-CN" sz="1500" dirty="0">
              <a:latin typeface="微软雅黑" pitchFamily="34" charset="-122"/>
              <a:ea typeface="微软雅黑" pitchFamily="34" charset="-122"/>
            </a:endParaRPr>
          </a:p>
          <a:p>
            <a:pPr lvl="0">
              <a:lnSpc>
                <a:spcPct val="150000"/>
              </a:lnSpc>
              <a:buNone/>
            </a:pPr>
            <a:endParaRPr lang="en-US" altLang="zh-CN" sz="1500" dirty="0">
              <a:latin typeface="微软雅黑" pitchFamily="34" charset="-122"/>
              <a:ea typeface="微软雅黑" pitchFamily="34" charset="-122"/>
            </a:endParaRPr>
          </a:p>
          <a:p>
            <a:pPr>
              <a:lnSpc>
                <a:spcPct val="150000"/>
              </a:lnSpc>
              <a:buNone/>
            </a:pPr>
            <a:r>
              <a:rPr lang="zh-CN" altLang="en-US" sz="1400" b="1" dirty="0">
                <a:solidFill>
                  <a:srgbClr val="C00000"/>
                </a:solidFill>
                <a:latin typeface="微软雅黑" pitchFamily="34" charset="-122"/>
                <a:ea typeface="微软雅黑" pitchFamily="34" charset="-122"/>
              </a:rPr>
              <a:t>信息披露义务</a:t>
            </a:r>
            <a:r>
              <a:rPr lang="zh-CN" altLang="en-US" sz="1400" dirty="0">
                <a:latin typeface="微软雅黑" pitchFamily="34" charset="-122"/>
                <a:ea typeface="微软雅黑" pitchFamily="34" charset="-122"/>
              </a:rPr>
              <a:t>：</a:t>
            </a:r>
            <a:r>
              <a:rPr lang="en-US" altLang="zh-CN" sz="1400" dirty="0">
                <a:latin typeface="微软雅黑" pitchFamily="34" charset="-122"/>
                <a:ea typeface="微软雅黑" pitchFamily="34" charset="-122"/>
              </a:rPr>
              <a:t>《</a:t>
            </a:r>
            <a:r>
              <a:rPr lang="zh-CN" altLang="en-US" sz="1400" dirty="0">
                <a:latin typeface="微软雅黑" pitchFamily="34" charset="-122"/>
                <a:ea typeface="微软雅黑" pitchFamily="34" charset="-122"/>
              </a:rPr>
              <a:t>全国中小企业股份转让系统挂牌公司信息披露细则</a:t>
            </a:r>
            <a:r>
              <a:rPr lang="en-US" altLang="zh-CN" sz="1400" dirty="0">
                <a:latin typeface="微软雅黑" pitchFamily="34" charset="-122"/>
                <a:ea typeface="微软雅黑" pitchFamily="34" charset="-122"/>
              </a:rPr>
              <a:t>》</a:t>
            </a:r>
            <a:r>
              <a:rPr lang="zh-CN" altLang="en-US" sz="1400" dirty="0">
                <a:latin typeface="微软雅黑" pitchFamily="34" charset="-122"/>
                <a:ea typeface="微软雅黑" pitchFamily="34" charset="-122"/>
              </a:rPr>
              <a:t>第四十三条规定：在挂牌公司中拥有权益的股份达到该公司</a:t>
            </a:r>
            <a:r>
              <a:rPr lang="zh-CN" altLang="en-US" sz="1400" b="1" dirty="0">
                <a:solidFill>
                  <a:srgbClr val="C00000"/>
                </a:solidFill>
                <a:latin typeface="微软雅黑" pitchFamily="34" charset="-122"/>
                <a:ea typeface="微软雅黑" pitchFamily="34" charset="-122"/>
              </a:rPr>
              <a:t>总股本</a:t>
            </a:r>
            <a:r>
              <a:rPr lang="en-US" altLang="zh-CN" sz="1400" b="1" dirty="0">
                <a:solidFill>
                  <a:srgbClr val="C00000"/>
                </a:solidFill>
                <a:latin typeface="微软雅黑" pitchFamily="34" charset="-122"/>
                <a:ea typeface="微软雅黑" pitchFamily="34" charset="-122"/>
              </a:rPr>
              <a:t>5%</a:t>
            </a:r>
            <a:r>
              <a:rPr lang="zh-CN" altLang="en-US" sz="1400" b="1" dirty="0">
                <a:solidFill>
                  <a:srgbClr val="C00000"/>
                </a:solidFill>
                <a:latin typeface="微软雅黑" pitchFamily="34" charset="-122"/>
                <a:ea typeface="微软雅黑" pitchFamily="34" charset="-122"/>
              </a:rPr>
              <a:t>的股东及其实际控制人</a:t>
            </a:r>
            <a:r>
              <a:rPr lang="zh-CN" altLang="en-US" sz="1400" dirty="0">
                <a:latin typeface="微软雅黑" pitchFamily="34" charset="-122"/>
                <a:ea typeface="微软雅黑" pitchFamily="34" charset="-122"/>
              </a:rPr>
              <a:t>，其拥有权益的股份变动达到全国股份转让系统公司规定的标准的，应当按照要求及时通知挂牌公司并披露权益变动公告。</a:t>
            </a:r>
          </a:p>
        </p:txBody>
      </p:sp>
      <p:sp>
        <p:nvSpPr>
          <p:cNvPr id="9228" name="TextBox 26"/>
          <p:cNvSpPr>
            <a:spLocks noChangeArrowheads="1"/>
          </p:cNvSpPr>
          <p:nvPr/>
        </p:nvSpPr>
        <p:spPr bwMode="auto">
          <a:xfrm>
            <a:off x="3929059" y="1142984"/>
            <a:ext cx="4643469" cy="4000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0" tIns="45715" rIns="91430" bIns="45715">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zh-CN" sz="2000" b="1" dirty="0">
                <a:solidFill>
                  <a:srgbClr val="FF6600"/>
                </a:solidFill>
                <a:latin typeface="微软雅黑" pitchFamily="34" charset="-122"/>
                <a:ea typeface="微软雅黑" pitchFamily="34" charset="-122"/>
              </a:rPr>
              <a:t>持股</a:t>
            </a:r>
            <a:r>
              <a:rPr lang="en-US" altLang="zh-CN" sz="2000" b="1" dirty="0">
                <a:solidFill>
                  <a:srgbClr val="FF6600"/>
                </a:solidFill>
                <a:latin typeface="微软雅黑" pitchFamily="34" charset="-122"/>
                <a:ea typeface="微软雅黑" pitchFamily="34" charset="-122"/>
              </a:rPr>
              <a:t>5%</a:t>
            </a:r>
            <a:r>
              <a:rPr lang="zh-CN" altLang="zh-CN" sz="2000" b="1" dirty="0">
                <a:solidFill>
                  <a:srgbClr val="FF6600"/>
                </a:solidFill>
                <a:latin typeface="微软雅黑" pitchFamily="34" charset="-122"/>
                <a:ea typeface="微软雅黑" pitchFamily="34" charset="-122"/>
              </a:rPr>
              <a:t>以上股东股份变动信息提醒服务</a:t>
            </a:r>
            <a:endParaRPr lang="zh-CN" altLang="en-US" sz="2000" b="1" dirty="0">
              <a:solidFill>
                <a:srgbClr val="FF66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Rectangle 32"/>
          <p:cNvSpPr>
            <a:spLocks noChangeArrowheads="1"/>
          </p:cNvSpPr>
          <p:nvPr/>
        </p:nvSpPr>
        <p:spPr bwMode="auto">
          <a:xfrm>
            <a:off x="568356" y="109518"/>
            <a:ext cx="8432800" cy="533400"/>
          </a:xfrm>
          <a:prstGeom prst="rect">
            <a:avLst/>
          </a:prstGeom>
          <a:noFill/>
          <a:ln w="9525">
            <a:noFill/>
            <a:miter lim="800000"/>
            <a:headEnd/>
            <a:tailEnd/>
          </a:ln>
        </p:spPr>
        <p:txBody>
          <a:bodyPr lIns="107275" tIns="53637" rIns="107275" bIns="53637" anchor="b"/>
          <a:lstStyle/>
          <a:p>
            <a:pPr algn="ctr"/>
            <a:r>
              <a:rPr lang="en-US" altLang="zh-CN" sz="2700" b="1" dirty="0">
                <a:solidFill>
                  <a:srgbClr val="FFFFFF"/>
                </a:solidFill>
                <a:latin typeface="微软雅黑" pitchFamily="34" charset="-122"/>
                <a:ea typeface="微软雅黑" pitchFamily="34" charset="-122"/>
              </a:rPr>
              <a:t/>
            </a:r>
            <a:br>
              <a:rPr lang="en-US" altLang="zh-CN" sz="2700" b="1" dirty="0">
                <a:solidFill>
                  <a:srgbClr val="FFFFFF"/>
                </a:solidFill>
                <a:latin typeface="微软雅黑" pitchFamily="34" charset="-122"/>
                <a:ea typeface="微软雅黑" pitchFamily="34" charset="-122"/>
              </a:rPr>
            </a:br>
            <a:r>
              <a:rPr lang="zh-CN" altLang="en-US" sz="2700" b="1" dirty="0">
                <a:solidFill>
                  <a:srgbClr val="FFFFFF"/>
                </a:solidFill>
                <a:latin typeface="微软雅黑" pitchFamily="34" charset="-122"/>
                <a:ea typeface="微软雅黑" pitchFamily="34" charset="-122"/>
              </a:rPr>
              <a:t>主动下发类</a:t>
            </a:r>
            <a:r>
              <a:rPr lang="en-US" altLang="zh-CN" sz="2700" b="1" dirty="0">
                <a:solidFill>
                  <a:srgbClr val="FFFFFF"/>
                </a:solidFill>
                <a:latin typeface="微软雅黑" pitchFamily="34" charset="-122"/>
                <a:ea typeface="微软雅黑" pitchFamily="34" charset="-122"/>
              </a:rPr>
              <a:t>—</a:t>
            </a:r>
            <a:r>
              <a:rPr lang="zh-CN" altLang="en-US" sz="2700" b="1" dirty="0">
                <a:solidFill>
                  <a:srgbClr val="FFFFFF"/>
                </a:solidFill>
                <a:latin typeface="微软雅黑" pitchFamily="34" charset="-122"/>
                <a:ea typeface="微软雅黑" pitchFamily="34" charset="-122"/>
              </a:rPr>
              <a:t>持股</a:t>
            </a:r>
            <a:r>
              <a:rPr lang="en-US" altLang="zh-CN" sz="2700" b="1" dirty="0">
                <a:solidFill>
                  <a:srgbClr val="FFFFFF"/>
                </a:solidFill>
                <a:latin typeface="微软雅黑" pitchFamily="34" charset="-122"/>
                <a:ea typeface="微软雅黑" pitchFamily="34" charset="-122"/>
              </a:rPr>
              <a:t>5%</a:t>
            </a:r>
            <a:r>
              <a:rPr lang="zh-CN" altLang="en-US" sz="2700" b="1" dirty="0">
                <a:solidFill>
                  <a:srgbClr val="FFFFFF"/>
                </a:solidFill>
                <a:latin typeface="微软雅黑" pitchFamily="34" charset="-122"/>
                <a:ea typeface="微软雅黑" pitchFamily="34" charset="-122"/>
              </a:rPr>
              <a:t>以上股东股份变动信息提醒服务</a:t>
            </a:r>
          </a:p>
        </p:txBody>
      </p:sp>
      <p:sp>
        <p:nvSpPr>
          <p:cNvPr id="30" name="页脚占位符 1"/>
          <p:cNvSpPr>
            <a:spLocks noGrp="1"/>
          </p:cNvSpPr>
          <p:nvPr>
            <p:ph type="ftr" sz="quarter" idx="11"/>
          </p:nvPr>
        </p:nvSpPr>
        <p:spPr>
          <a:xfrm>
            <a:off x="3124200" y="6245228"/>
            <a:ext cx="2895600" cy="476251"/>
          </a:xfrm>
        </p:spPr>
        <p:txBody>
          <a:bodyPr/>
          <a:lstStyle/>
          <a:p>
            <a:pPr>
              <a:defRPr/>
            </a:pPr>
            <a:r>
              <a:rPr lang="en-US" altLang="zh-CN" dirty="0"/>
              <a:t>26</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227">
                                            <p:txEl>
                                              <p:pRg st="0" end="0"/>
                                            </p:txEl>
                                          </p:spTgt>
                                        </p:tgtEl>
                                        <p:attrNameLst>
                                          <p:attrName>style.visibility</p:attrName>
                                        </p:attrNameLst>
                                      </p:cBhvr>
                                      <p:to>
                                        <p:strVal val="visible"/>
                                      </p:to>
                                    </p:set>
                                    <p:animEffect transition="in" filter="fade">
                                      <p:cBhvr>
                                        <p:cTn id="7" dur="1000"/>
                                        <p:tgtEl>
                                          <p:spTgt spid="922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227">
                                            <p:txEl>
                                              <p:pRg st="2" end="2"/>
                                            </p:txEl>
                                          </p:spTgt>
                                        </p:tgtEl>
                                        <p:attrNameLst>
                                          <p:attrName>style.visibility</p:attrName>
                                        </p:attrNameLst>
                                      </p:cBhvr>
                                      <p:to>
                                        <p:strVal val="visible"/>
                                      </p:to>
                                    </p:set>
                                    <p:animEffect transition="in" filter="fade">
                                      <p:cBhvr>
                                        <p:cTn id="12" dur="1000"/>
                                        <p:tgtEl>
                                          <p:spTgt spid="922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a:grpSpLocks/>
          </p:cNvGrpSpPr>
          <p:nvPr/>
        </p:nvGrpSpPr>
        <p:grpSpPr bwMode="auto">
          <a:xfrm>
            <a:off x="512748" y="2364330"/>
            <a:ext cx="1150938" cy="1782233"/>
            <a:chOff x="0" y="0"/>
            <a:chExt cx="1152128" cy="1336468"/>
          </a:xfrm>
        </p:grpSpPr>
        <p:sp>
          <p:nvSpPr>
            <p:cNvPr id="9241" name="椭圆 7"/>
            <p:cNvSpPr>
              <a:spLocks noChangeArrowheads="1"/>
            </p:cNvSpPr>
            <p:nvPr/>
          </p:nvSpPr>
          <p:spPr bwMode="auto">
            <a:xfrm>
              <a:off x="159138" y="251308"/>
              <a:ext cx="833853" cy="833853"/>
            </a:xfrm>
            <a:prstGeom prst="ellipse">
              <a:avLst/>
            </a:prstGeom>
            <a:solidFill>
              <a:srgbClr val="F46970"/>
            </a:solidFill>
            <a:ln>
              <a:noFill/>
            </a:ln>
            <a:extLst>
              <a:ext uri="{91240B29-F687-4F45-9708-019B960494DF}">
                <a14:hiddenLine xmlns:a14="http://schemas.microsoft.com/office/drawing/2010/main" xmlns=""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42" name="矩形 6"/>
            <p:cNvSpPr>
              <a:spLocks noChangeArrowheads="1"/>
            </p:cNvSpPr>
            <p:nvPr/>
          </p:nvSpPr>
          <p:spPr bwMode="auto">
            <a:xfrm rot="-1863115">
              <a:off x="28262" y="610852"/>
              <a:ext cx="610929" cy="357480"/>
            </a:xfrm>
            <a:prstGeom prst="rect">
              <a:avLst/>
            </a:prstGeom>
            <a:solidFill>
              <a:srgbClr val="080808">
                <a:alpha val="14117"/>
              </a:srgbClr>
            </a:solidFill>
            <a:ln>
              <a:noFill/>
            </a:ln>
            <a:extLst>
              <a:ext uri="{91240B29-F687-4F45-9708-019B960494DF}">
                <a14:hiddenLine xmlns:a14="http://schemas.microsoft.com/office/drawing/2010/main" xmlns=""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43" name="六边形 4"/>
            <p:cNvSpPr>
              <a:spLocks noChangeArrowheads="1"/>
            </p:cNvSpPr>
            <p:nvPr/>
          </p:nvSpPr>
          <p:spPr bwMode="auto">
            <a:xfrm rot="5400000">
              <a:off x="-92170" y="92170"/>
              <a:ext cx="1336468" cy="1152128"/>
            </a:xfrm>
            <a:custGeom>
              <a:avLst/>
              <a:gdLst>
                <a:gd name="T0" fmla="*/ 251308 w 1336468"/>
                <a:gd name="T1" fmla="*/ 576063 h 1152128"/>
                <a:gd name="T2" fmla="*/ 668235 w 1336468"/>
                <a:gd name="T3" fmla="*/ 992990 h 1152128"/>
                <a:gd name="T4" fmla="*/ 1085162 w 1336468"/>
                <a:gd name="T5" fmla="*/ 576063 h 1152128"/>
                <a:gd name="T6" fmla="*/ 668235 w 1336468"/>
                <a:gd name="T7" fmla="*/ 159136 h 1152128"/>
                <a:gd name="T8" fmla="*/ 251308 w 1336468"/>
                <a:gd name="T9" fmla="*/ 576063 h 1152128"/>
                <a:gd name="T10" fmla="*/ 0 w 1336468"/>
                <a:gd name="T11" fmla="*/ 576064 h 1152128"/>
                <a:gd name="T12" fmla="*/ 288032 w 1336468"/>
                <a:gd name="T13" fmla="*/ 0 h 1152128"/>
                <a:gd name="T14" fmla="*/ 1048436 w 1336468"/>
                <a:gd name="T15" fmla="*/ 0 h 1152128"/>
                <a:gd name="T16" fmla="*/ 1336468 w 1336468"/>
                <a:gd name="T17" fmla="*/ 576064 h 1152128"/>
                <a:gd name="T18" fmla="*/ 1048436 w 1336468"/>
                <a:gd name="T19" fmla="*/ 1152128 h 1152128"/>
                <a:gd name="T20" fmla="*/ 288032 w 1336468"/>
                <a:gd name="T21" fmla="*/ 1152128 h 1152128"/>
                <a:gd name="T22" fmla="*/ 0 w 1336468"/>
                <a:gd name="T23" fmla="*/ 576064 h 11521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36468"/>
                <a:gd name="T37" fmla="*/ 0 h 1152128"/>
                <a:gd name="T38" fmla="*/ 1336468 w 1336468"/>
                <a:gd name="T39" fmla="*/ 1152128 h 11521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36468" h="1152128">
                  <a:moveTo>
                    <a:pt x="251308" y="576063"/>
                  </a:moveTo>
                  <a:cubicBezTo>
                    <a:pt x="251308" y="806325"/>
                    <a:pt x="437973" y="992990"/>
                    <a:pt x="668235" y="992990"/>
                  </a:cubicBezTo>
                  <a:cubicBezTo>
                    <a:pt x="898497" y="992990"/>
                    <a:pt x="1085162" y="806325"/>
                    <a:pt x="1085162" y="576063"/>
                  </a:cubicBezTo>
                  <a:cubicBezTo>
                    <a:pt x="1085162" y="345801"/>
                    <a:pt x="898497" y="159136"/>
                    <a:pt x="668235" y="159136"/>
                  </a:cubicBezTo>
                  <a:cubicBezTo>
                    <a:pt x="437973" y="159136"/>
                    <a:pt x="251308" y="345801"/>
                    <a:pt x="251308" y="576063"/>
                  </a:cubicBezTo>
                  <a:close/>
                  <a:moveTo>
                    <a:pt x="0" y="576064"/>
                  </a:moveTo>
                  <a:lnTo>
                    <a:pt x="288032" y="0"/>
                  </a:lnTo>
                  <a:lnTo>
                    <a:pt x="1048436" y="0"/>
                  </a:lnTo>
                  <a:lnTo>
                    <a:pt x="1336468" y="576064"/>
                  </a:lnTo>
                  <a:lnTo>
                    <a:pt x="1048436" y="1152128"/>
                  </a:lnTo>
                  <a:lnTo>
                    <a:pt x="288032" y="1152128"/>
                  </a:lnTo>
                  <a:lnTo>
                    <a:pt x="0" y="576064"/>
                  </a:lnTo>
                  <a:close/>
                </a:path>
              </a:pathLst>
            </a:custGeom>
            <a:solidFill>
              <a:srgbClr val="F2A849"/>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pic>
          <p:nvPicPr>
            <p:cNvPr id="9244" name="图片 8"/>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98890" y="407716"/>
              <a:ext cx="507937" cy="5079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3" name="组合 16"/>
          <p:cNvGrpSpPr>
            <a:grpSpLocks/>
          </p:cNvGrpSpPr>
          <p:nvPr/>
        </p:nvGrpSpPr>
        <p:grpSpPr bwMode="auto">
          <a:xfrm>
            <a:off x="1787512" y="2834230"/>
            <a:ext cx="855662" cy="1322916"/>
            <a:chOff x="0" y="0"/>
            <a:chExt cx="855835" cy="992768"/>
          </a:xfrm>
        </p:grpSpPr>
        <p:sp>
          <p:nvSpPr>
            <p:cNvPr id="9237" name="椭圆 11"/>
            <p:cNvSpPr>
              <a:spLocks noChangeArrowheads="1"/>
            </p:cNvSpPr>
            <p:nvPr/>
          </p:nvSpPr>
          <p:spPr bwMode="auto">
            <a:xfrm>
              <a:off x="118213" y="186678"/>
              <a:ext cx="619411" cy="619411"/>
            </a:xfrm>
            <a:prstGeom prst="ellipse">
              <a:avLst/>
            </a:prstGeom>
            <a:solidFill>
              <a:srgbClr val="00B0F0"/>
            </a:solidFill>
            <a:ln>
              <a:noFill/>
            </a:ln>
            <a:extLst>
              <a:ext uri="{91240B29-F687-4F45-9708-019B960494DF}">
                <a14:hiddenLine xmlns:a14="http://schemas.microsoft.com/office/drawing/2010/main" xmlns=""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38" name="矩形 12"/>
            <p:cNvSpPr>
              <a:spLocks noChangeArrowheads="1"/>
            </p:cNvSpPr>
            <p:nvPr/>
          </p:nvSpPr>
          <p:spPr bwMode="auto">
            <a:xfrm rot="-1863115">
              <a:off x="20994" y="453758"/>
              <a:ext cx="453816" cy="265547"/>
            </a:xfrm>
            <a:prstGeom prst="rect">
              <a:avLst/>
            </a:prstGeom>
            <a:solidFill>
              <a:srgbClr val="080808">
                <a:alpha val="14117"/>
              </a:srgbClr>
            </a:solidFill>
            <a:ln>
              <a:noFill/>
            </a:ln>
            <a:extLst>
              <a:ext uri="{91240B29-F687-4F45-9708-019B960494DF}">
                <a14:hiddenLine xmlns:a14="http://schemas.microsoft.com/office/drawing/2010/main" xmlns=""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39" name="六边形 4"/>
            <p:cNvSpPr>
              <a:spLocks noChangeArrowheads="1"/>
            </p:cNvSpPr>
            <p:nvPr/>
          </p:nvSpPr>
          <p:spPr bwMode="auto">
            <a:xfrm rot="5400000">
              <a:off x="-68466" y="68465"/>
              <a:ext cx="992768" cy="855835"/>
            </a:xfrm>
            <a:custGeom>
              <a:avLst/>
              <a:gdLst>
                <a:gd name="T0" fmla="*/ 186679 w 1336468"/>
                <a:gd name="T1" fmla="*/ 427917 h 1152128"/>
                <a:gd name="T2" fmla="*/ 496385 w 1336468"/>
                <a:gd name="T3" fmla="*/ 737623 h 1152128"/>
                <a:gd name="T4" fmla="*/ 806090 w 1336468"/>
                <a:gd name="T5" fmla="*/ 427917 h 1152128"/>
                <a:gd name="T6" fmla="*/ 496385 w 1336468"/>
                <a:gd name="T7" fmla="*/ 118211 h 1152128"/>
                <a:gd name="T8" fmla="*/ 186679 w 1336468"/>
                <a:gd name="T9" fmla="*/ 427917 h 1152128"/>
                <a:gd name="T10" fmla="*/ 0 w 1336468"/>
                <a:gd name="T11" fmla="*/ 427918 h 1152128"/>
                <a:gd name="T12" fmla="*/ 213959 w 1336468"/>
                <a:gd name="T13" fmla="*/ 0 h 1152128"/>
                <a:gd name="T14" fmla="*/ 778809 w 1336468"/>
                <a:gd name="T15" fmla="*/ 0 h 1152128"/>
                <a:gd name="T16" fmla="*/ 992768 w 1336468"/>
                <a:gd name="T17" fmla="*/ 427918 h 1152128"/>
                <a:gd name="T18" fmla="*/ 778809 w 1336468"/>
                <a:gd name="T19" fmla="*/ 855835 h 1152128"/>
                <a:gd name="T20" fmla="*/ 213959 w 1336468"/>
                <a:gd name="T21" fmla="*/ 855835 h 1152128"/>
                <a:gd name="T22" fmla="*/ 0 w 1336468"/>
                <a:gd name="T23" fmla="*/ 427918 h 11521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36468"/>
                <a:gd name="T37" fmla="*/ 0 h 1152128"/>
                <a:gd name="T38" fmla="*/ 1336468 w 1336468"/>
                <a:gd name="T39" fmla="*/ 1152128 h 11521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36468" h="1152128">
                  <a:moveTo>
                    <a:pt x="251308" y="576063"/>
                  </a:moveTo>
                  <a:cubicBezTo>
                    <a:pt x="251308" y="806325"/>
                    <a:pt x="437973" y="992990"/>
                    <a:pt x="668235" y="992990"/>
                  </a:cubicBezTo>
                  <a:cubicBezTo>
                    <a:pt x="898497" y="992990"/>
                    <a:pt x="1085162" y="806325"/>
                    <a:pt x="1085162" y="576063"/>
                  </a:cubicBezTo>
                  <a:cubicBezTo>
                    <a:pt x="1085162" y="345801"/>
                    <a:pt x="898497" y="159136"/>
                    <a:pt x="668235" y="159136"/>
                  </a:cubicBezTo>
                  <a:cubicBezTo>
                    <a:pt x="437973" y="159136"/>
                    <a:pt x="251308" y="345801"/>
                    <a:pt x="251308" y="576063"/>
                  </a:cubicBezTo>
                  <a:close/>
                  <a:moveTo>
                    <a:pt x="0" y="576064"/>
                  </a:moveTo>
                  <a:lnTo>
                    <a:pt x="288032" y="0"/>
                  </a:lnTo>
                  <a:lnTo>
                    <a:pt x="1048436" y="0"/>
                  </a:lnTo>
                  <a:lnTo>
                    <a:pt x="1336468" y="576064"/>
                  </a:lnTo>
                  <a:lnTo>
                    <a:pt x="1048436" y="1152128"/>
                  </a:lnTo>
                  <a:lnTo>
                    <a:pt x="288032" y="1152128"/>
                  </a:lnTo>
                  <a:lnTo>
                    <a:pt x="0" y="576064"/>
                  </a:lnTo>
                  <a:close/>
                </a:path>
              </a:pathLst>
            </a:custGeom>
            <a:solidFill>
              <a:srgbClr val="00B050"/>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pic>
          <p:nvPicPr>
            <p:cNvPr id="9240" name="图片 14"/>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22024" y="302863"/>
              <a:ext cx="377311" cy="3773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4" name="组合 17"/>
          <p:cNvGrpSpPr>
            <a:grpSpLocks/>
          </p:cNvGrpSpPr>
          <p:nvPr/>
        </p:nvGrpSpPr>
        <p:grpSpPr bwMode="auto">
          <a:xfrm>
            <a:off x="1236650" y="3945480"/>
            <a:ext cx="773113" cy="1198033"/>
            <a:chOff x="0" y="0"/>
            <a:chExt cx="855835" cy="992768"/>
          </a:xfrm>
        </p:grpSpPr>
        <p:sp>
          <p:nvSpPr>
            <p:cNvPr id="9233" name="椭圆 18"/>
            <p:cNvSpPr>
              <a:spLocks noChangeArrowheads="1"/>
            </p:cNvSpPr>
            <p:nvPr/>
          </p:nvSpPr>
          <p:spPr bwMode="auto">
            <a:xfrm>
              <a:off x="118213" y="186678"/>
              <a:ext cx="619411" cy="619411"/>
            </a:xfrm>
            <a:prstGeom prst="ellipse">
              <a:avLst/>
            </a:prstGeom>
            <a:solidFill>
              <a:srgbClr val="00B0F0"/>
            </a:solidFill>
            <a:ln>
              <a:noFill/>
            </a:ln>
            <a:extLst>
              <a:ext uri="{91240B29-F687-4F45-9708-019B960494DF}">
                <a14:hiddenLine xmlns:a14="http://schemas.microsoft.com/office/drawing/2010/main" xmlns=""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34" name="矩形 19"/>
            <p:cNvSpPr>
              <a:spLocks noChangeArrowheads="1"/>
            </p:cNvSpPr>
            <p:nvPr/>
          </p:nvSpPr>
          <p:spPr bwMode="auto">
            <a:xfrm rot="-1863115">
              <a:off x="20994" y="453758"/>
              <a:ext cx="453816" cy="265547"/>
            </a:xfrm>
            <a:prstGeom prst="rect">
              <a:avLst/>
            </a:prstGeom>
            <a:solidFill>
              <a:srgbClr val="080808">
                <a:alpha val="14117"/>
              </a:srgbClr>
            </a:solidFill>
            <a:ln>
              <a:noFill/>
            </a:ln>
            <a:extLst>
              <a:ext uri="{91240B29-F687-4F45-9708-019B960494DF}">
                <a14:hiddenLine xmlns:a14="http://schemas.microsoft.com/office/drawing/2010/main" xmlns="" w="25400">
                  <a:solidFill>
                    <a:srgbClr val="395E8A"/>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35" name="六边形 4"/>
            <p:cNvSpPr>
              <a:spLocks noChangeArrowheads="1"/>
            </p:cNvSpPr>
            <p:nvPr/>
          </p:nvSpPr>
          <p:spPr bwMode="auto">
            <a:xfrm rot="5400000">
              <a:off x="-68466" y="68465"/>
              <a:ext cx="992768" cy="855835"/>
            </a:xfrm>
            <a:custGeom>
              <a:avLst/>
              <a:gdLst>
                <a:gd name="T0" fmla="*/ 186679 w 1336468"/>
                <a:gd name="T1" fmla="*/ 427917 h 1152128"/>
                <a:gd name="T2" fmla="*/ 496385 w 1336468"/>
                <a:gd name="T3" fmla="*/ 737623 h 1152128"/>
                <a:gd name="T4" fmla="*/ 806090 w 1336468"/>
                <a:gd name="T5" fmla="*/ 427917 h 1152128"/>
                <a:gd name="T6" fmla="*/ 496385 w 1336468"/>
                <a:gd name="T7" fmla="*/ 118211 h 1152128"/>
                <a:gd name="T8" fmla="*/ 186679 w 1336468"/>
                <a:gd name="T9" fmla="*/ 427917 h 1152128"/>
                <a:gd name="T10" fmla="*/ 0 w 1336468"/>
                <a:gd name="T11" fmla="*/ 427918 h 1152128"/>
                <a:gd name="T12" fmla="*/ 213959 w 1336468"/>
                <a:gd name="T13" fmla="*/ 0 h 1152128"/>
                <a:gd name="T14" fmla="*/ 778809 w 1336468"/>
                <a:gd name="T15" fmla="*/ 0 h 1152128"/>
                <a:gd name="T16" fmla="*/ 992768 w 1336468"/>
                <a:gd name="T17" fmla="*/ 427918 h 1152128"/>
                <a:gd name="T18" fmla="*/ 778809 w 1336468"/>
                <a:gd name="T19" fmla="*/ 855835 h 1152128"/>
                <a:gd name="T20" fmla="*/ 213959 w 1336468"/>
                <a:gd name="T21" fmla="*/ 855835 h 1152128"/>
                <a:gd name="T22" fmla="*/ 0 w 1336468"/>
                <a:gd name="T23" fmla="*/ 427918 h 11521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36468"/>
                <a:gd name="T37" fmla="*/ 0 h 1152128"/>
                <a:gd name="T38" fmla="*/ 1336468 w 1336468"/>
                <a:gd name="T39" fmla="*/ 1152128 h 11521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36468" h="1152128">
                  <a:moveTo>
                    <a:pt x="251308" y="576063"/>
                  </a:moveTo>
                  <a:cubicBezTo>
                    <a:pt x="251308" y="806325"/>
                    <a:pt x="437973" y="992990"/>
                    <a:pt x="668235" y="992990"/>
                  </a:cubicBezTo>
                  <a:cubicBezTo>
                    <a:pt x="898497" y="992990"/>
                    <a:pt x="1085162" y="806325"/>
                    <a:pt x="1085162" y="576063"/>
                  </a:cubicBezTo>
                  <a:cubicBezTo>
                    <a:pt x="1085162" y="345801"/>
                    <a:pt x="898497" y="159136"/>
                    <a:pt x="668235" y="159136"/>
                  </a:cubicBezTo>
                  <a:cubicBezTo>
                    <a:pt x="437973" y="159136"/>
                    <a:pt x="251308" y="345801"/>
                    <a:pt x="251308" y="576063"/>
                  </a:cubicBezTo>
                  <a:close/>
                  <a:moveTo>
                    <a:pt x="0" y="576064"/>
                  </a:moveTo>
                  <a:lnTo>
                    <a:pt x="288032" y="0"/>
                  </a:lnTo>
                  <a:lnTo>
                    <a:pt x="1048436" y="0"/>
                  </a:lnTo>
                  <a:lnTo>
                    <a:pt x="1336468" y="576064"/>
                  </a:lnTo>
                  <a:lnTo>
                    <a:pt x="1048436" y="1152128"/>
                  </a:lnTo>
                  <a:lnTo>
                    <a:pt x="288032" y="1152128"/>
                  </a:lnTo>
                  <a:lnTo>
                    <a:pt x="0" y="576064"/>
                  </a:lnTo>
                  <a:close/>
                </a:path>
              </a:pathLst>
            </a:custGeom>
            <a:solidFill>
              <a:srgbClr val="F46970"/>
            </a:solidFill>
            <a:ln>
              <a:noFill/>
            </a:ln>
            <a:extLst>
              <a:ext uri="{91240B29-F687-4F45-9708-019B960494DF}">
                <a14:hiddenLine xmlns:a14="http://schemas.microsoft.com/office/drawing/2010/main" xmlns="" w="25400" cap="flat" cmpd="sng">
                  <a:solidFill>
                    <a:srgbClr val="395E8A"/>
                  </a:solidFill>
                  <a:bevel/>
                  <a:headEnd/>
                  <a:tailEnd/>
                </a14:hiddenLine>
              </a:ext>
            </a:extLst>
          </p:spPr>
          <p:txBody>
            <a:bodyPr anchor="ctr"/>
            <a:lstStyle/>
            <a:p>
              <a:endParaRPr lang="zh-CN" altLang="en-US"/>
            </a:p>
          </p:txBody>
        </p:sp>
        <p:pic>
          <p:nvPicPr>
            <p:cNvPr id="9236" name="图片 21"/>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222024" y="302863"/>
              <a:ext cx="377311" cy="3773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224" name="六边形 22"/>
          <p:cNvSpPr>
            <a:spLocks noChangeArrowheads="1"/>
          </p:cNvSpPr>
          <p:nvPr/>
        </p:nvSpPr>
        <p:spPr bwMode="auto">
          <a:xfrm rot="5400000">
            <a:off x="3341068" y="1397596"/>
            <a:ext cx="428629" cy="395657"/>
          </a:xfrm>
          <a:prstGeom prst="hexagon">
            <a:avLst>
              <a:gd name="adj" fmla="val 24974"/>
              <a:gd name="vf" fmla="val 115470"/>
            </a:avLst>
          </a:prstGeom>
          <a:solidFill>
            <a:srgbClr val="FF6600"/>
          </a:solidFill>
          <a:ln>
            <a:noFill/>
          </a:ln>
          <a:extLst>
            <a:ext uri="{91240B29-F687-4F45-9708-019B960494DF}">
              <a14:hiddenLine xmlns:a14="http://schemas.microsoft.com/office/drawing/2010/main" xmlns="" w="25400">
                <a:solidFill>
                  <a:srgbClr val="395E8A"/>
                </a:solidFill>
                <a:bevel/>
                <a:headEnd/>
                <a:tailEnd/>
              </a14:hiddenLine>
            </a:ext>
          </a:extLst>
        </p:spPr>
        <p:txBody>
          <a:bodyPr lIns="91430" tIns="45715" rIns="91430" bIns="45715"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27" name="TextBox 25"/>
          <p:cNvSpPr>
            <a:spLocks noChangeArrowheads="1"/>
          </p:cNvSpPr>
          <p:nvPr/>
        </p:nvSpPr>
        <p:spPr bwMode="auto">
          <a:xfrm>
            <a:off x="3214678" y="2190742"/>
            <a:ext cx="5429288" cy="26083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0" tIns="45715" rIns="91430" bIns="45715">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lvl="0">
              <a:lnSpc>
                <a:spcPct val="150000"/>
              </a:lnSpc>
              <a:buNone/>
            </a:pPr>
            <a:r>
              <a:rPr lang="zh-CN" altLang="en-US" sz="1500" b="1" dirty="0">
                <a:solidFill>
                  <a:srgbClr val="C00000"/>
                </a:solidFill>
                <a:latin typeface="微软雅黑" pitchFamily="34" charset="-122"/>
                <a:ea typeface="微软雅黑" pitchFamily="34" charset="-122"/>
              </a:rPr>
              <a:t>个人股东、证券投资基金股东</a:t>
            </a:r>
            <a:r>
              <a:rPr lang="zh-CN" altLang="en-US" sz="1500" dirty="0">
                <a:latin typeface="微软雅黑" pitchFamily="34" charset="-122"/>
                <a:ea typeface="微软雅黑" pitchFamily="34" charset="-122"/>
              </a:rPr>
              <a:t>因权益分派获得股息红利的，在权益分派后发生股票转让时，本公司根据税务部门相关规定代扣上述股东股息红利差别化个人所得税。 </a:t>
            </a:r>
            <a:endParaRPr lang="en-US" altLang="zh-CN" sz="1500" dirty="0">
              <a:latin typeface="微软雅黑" pitchFamily="34" charset="-122"/>
              <a:ea typeface="微软雅黑" pitchFamily="34" charset="-122"/>
            </a:endParaRPr>
          </a:p>
          <a:p>
            <a:pPr>
              <a:lnSpc>
                <a:spcPct val="150000"/>
              </a:lnSpc>
              <a:buNone/>
            </a:pPr>
            <a:r>
              <a:rPr lang="zh-CN" altLang="en-US" sz="1500" b="1" dirty="0">
                <a:solidFill>
                  <a:srgbClr val="C00000"/>
                </a:solidFill>
                <a:latin typeface="微软雅黑" pitchFamily="34" charset="-122"/>
                <a:ea typeface="微软雅黑" pitchFamily="34" charset="-122"/>
              </a:rPr>
              <a:t>每月初五个工作日内</a:t>
            </a:r>
            <a:r>
              <a:rPr lang="zh-CN" altLang="en-US" sz="1500" dirty="0">
                <a:latin typeface="微软雅黑" pitchFamily="34" charset="-122"/>
                <a:ea typeface="微软雅黑" pitchFamily="34" charset="-122"/>
              </a:rPr>
              <a:t>，本公司推送挂牌公司前一月股息红利税扣税明细报表。</a:t>
            </a:r>
            <a:endParaRPr lang="en-US" altLang="zh-CN" sz="1500" dirty="0">
              <a:latin typeface="微软雅黑" pitchFamily="34" charset="-122"/>
              <a:ea typeface="微软雅黑" pitchFamily="34" charset="-122"/>
            </a:endParaRPr>
          </a:p>
          <a:p>
            <a:pPr>
              <a:lnSpc>
                <a:spcPct val="150000"/>
              </a:lnSpc>
              <a:buNone/>
            </a:pPr>
            <a:r>
              <a:rPr lang="zh-CN" altLang="en-US" sz="1500" dirty="0">
                <a:latin typeface="微软雅黑" pitchFamily="34" charset="-122"/>
                <a:ea typeface="微软雅黑" pitchFamily="34" charset="-122"/>
              </a:rPr>
              <a:t>挂牌公司应在收到税款当月的</a:t>
            </a:r>
            <a:r>
              <a:rPr lang="zh-CN" altLang="en-US" sz="1500" b="1" dirty="0">
                <a:solidFill>
                  <a:srgbClr val="C00000"/>
                </a:solidFill>
                <a:latin typeface="微软雅黑" pitchFamily="34" charset="-122"/>
                <a:ea typeface="微软雅黑" pitchFamily="34" charset="-122"/>
              </a:rPr>
              <a:t>法定申报期</a:t>
            </a:r>
            <a:r>
              <a:rPr lang="zh-CN" altLang="en-US" sz="1500" dirty="0">
                <a:latin typeface="微软雅黑" pitchFamily="34" charset="-122"/>
                <a:ea typeface="微软雅黑" pitchFamily="34" charset="-122"/>
              </a:rPr>
              <a:t>内向主管税务机关</a:t>
            </a:r>
            <a:r>
              <a:rPr lang="zh-CN" altLang="en-US" sz="1500" b="1" dirty="0">
                <a:solidFill>
                  <a:srgbClr val="C00000"/>
                </a:solidFill>
                <a:latin typeface="微软雅黑" pitchFamily="34" charset="-122"/>
                <a:ea typeface="微软雅黑" pitchFamily="34" charset="-122"/>
              </a:rPr>
              <a:t>申报缴纳</a:t>
            </a:r>
            <a:r>
              <a:rPr lang="zh-CN" altLang="en-US" sz="1500" dirty="0">
                <a:latin typeface="微软雅黑" pitchFamily="34" charset="-122"/>
                <a:ea typeface="微软雅黑" pitchFamily="34" charset="-122"/>
              </a:rPr>
              <a:t>。</a:t>
            </a:r>
            <a:endParaRPr lang="en-US" altLang="zh-CN" sz="1500" dirty="0">
              <a:latin typeface="微软雅黑" pitchFamily="34" charset="-122"/>
              <a:ea typeface="微软雅黑" pitchFamily="34" charset="-122"/>
            </a:endParaRPr>
          </a:p>
        </p:txBody>
      </p:sp>
      <p:sp>
        <p:nvSpPr>
          <p:cNvPr id="9228" name="TextBox 26"/>
          <p:cNvSpPr>
            <a:spLocks noChangeArrowheads="1"/>
          </p:cNvSpPr>
          <p:nvPr/>
        </p:nvSpPr>
        <p:spPr bwMode="auto">
          <a:xfrm>
            <a:off x="3929059" y="1333486"/>
            <a:ext cx="4500595" cy="4616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0" tIns="45715" rIns="91430" bIns="45715">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2400" b="1" dirty="0">
                <a:solidFill>
                  <a:srgbClr val="FF6600"/>
                </a:solidFill>
                <a:latin typeface="微软雅黑" panose="020B0503020204020204" pitchFamily="34" charset="-122"/>
                <a:ea typeface="微软雅黑" panose="020B0503020204020204" pitchFamily="34" charset="-122"/>
                <a:sym typeface="微软雅黑" panose="020B0503020204020204" pitchFamily="34" charset="-122"/>
              </a:rPr>
              <a:t>股息红利差异化征税明细查询</a:t>
            </a:r>
          </a:p>
        </p:txBody>
      </p:sp>
      <p:sp>
        <p:nvSpPr>
          <p:cNvPr id="29" name="Rectangle 32"/>
          <p:cNvSpPr>
            <a:spLocks noChangeArrowheads="1"/>
          </p:cNvSpPr>
          <p:nvPr/>
        </p:nvSpPr>
        <p:spPr bwMode="auto">
          <a:xfrm>
            <a:off x="496918" y="71414"/>
            <a:ext cx="8432800" cy="533400"/>
          </a:xfrm>
          <a:prstGeom prst="rect">
            <a:avLst/>
          </a:prstGeom>
          <a:noFill/>
          <a:ln w="9525">
            <a:noFill/>
            <a:miter lim="800000"/>
            <a:headEnd/>
            <a:tailEnd/>
          </a:ln>
        </p:spPr>
        <p:txBody>
          <a:bodyPr lIns="107275" tIns="53637" rIns="107275" bIns="53637" anchor="b"/>
          <a:lstStyle/>
          <a:p>
            <a:pPr algn="ctr"/>
            <a:r>
              <a:rPr lang="en-US" altLang="zh-CN" sz="2700" b="1" dirty="0">
                <a:solidFill>
                  <a:srgbClr val="FFFFFF"/>
                </a:solidFill>
                <a:latin typeface="微软雅黑" pitchFamily="34" charset="-122"/>
                <a:ea typeface="微软雅黑" pitchFamily="34" charset="-122"/>
              </a:rPr>
              <a:t/>
            </a:r>
            <a:br>
              <a:rPr lang="en-US" altLang="zh-CN" sz="2700" b="1" dirty="0">
                <a:solidFill>
                  <a:srgbClr val="FFFFFF"/>
                </a:solidFill>
                <a:latin typeface="微软雅黑" pitchFamily="34" charset="-122"/>
                <a:ea typeface="微软雅黑" pitchFamily="34" charset="-122"/>
              </a:rPr>
            </a:br>
            <a:r>
              <a:rPr lang="zh-CN" altLang="en-US" sz="2700" b="1" dirty="0">
                <a:solidFill>
                  <a:srgbClr val="FFFFFF"/>
                </a:solidFill>
                <a:latin typeface="微软雅黑" pitchFamily="34" charset="-122"/>
                <a:ea typeface="微软雅黑" pitchFamily="34" charset="-122"/>
              </a:rPr>
              <a:t>主动下发类</a:t>
            </a:r>
            <a:r>
              <a:rPr lang="en-US" altLang="zh-CN" sz="2700" b="1" dirty="0">
                <a:solidFill>
                  <a:srgbClr val="FFFFFF"/>
                </a:solidFill>
                <a:latin typeface="微软雅黑" pitchFamily="34" charset="-122"/>
                <a:ea typeface="微软雅黑" pitchFamily="34" charset="-122"/>
              </a:rPr>
              <a:t>—</a:t>
            </a:r>
            <a:r>
              <a:rPr lang="zh-CN" altLang="en-US" sz="2700" b="1" dirty="0">
                <a:solidFill>
                  <a:srgbClr val="FFFFFF"/>
                </a:solidFill>
                <a:latin typeface="微软雅黑" pitchFamily="34" charset="-122"/>
                <a:ea typeface="微软雅黑" pitchFamily="34" charset="-122"/>
              </a:rPr>
              <a:t>股息红利差异化征税明细查询</a:t>
            </a:r>
          </a:p>
        </p:txBody>
      </p:sp>
      <p:sp>
        <p:nvSpPr>
          <p:cNvPr id="30" name="页脚占位符 1"/>
          <p:cNvSpPr>
            <a:spLocks noGrp="1"/>
          </p:cNvSpPr>
          <p:nvPr>
            <p:ph type="ftr" sz="quarter" idx="11"/>
          </p:nvPr>
        </p:nvSpPr>
        <p:spPr>
          <a:xfrm>
            <a:off x="3124200" y="6245228"/>
            <a:ext cx="2895600" cy="476251"/>
          </a:xfrm>
        </p:spPr>
        <p:txBody>
          <a:bodyPr/>
          <a:lstStyle/>
          <a:p>
            <a:pPr>
              <a:defRPr/>
            </a:pPr>
            <a:r>
              <a:rPr lang="en-US" altLang="zh-CN" dirty="0"/>
              <a:t>27</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227">
                                            <p:txEl>
                                              <p:pRg st="0" end="0"/>
                                            </p:txEl>
                                          </p:spTgt>
                                        </p:tgtEl>
                                        <p:attrNameLst>
                                          <p:attrName>style.visibility</p:attrName>
                                        </p:attrNameLst>
                                      </p:cBhvr>
                                      <p:to>
                                        <p:strVal val="visible"/>
                                      </p:to>
                                    </p:set>
                                    <p:animEffect transition="in" filter="fade">
                                      <p:cBhvr>
                                        <p:cTn id="7" dur="1000"/>
                                        <p:tgtEl>
                                          <p:spTgt spid="922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227">
                                            <p:txEl>
                                              <p:pRg st="1" end="1"/>
                                            </p:txEl>
                                          </p:spTgt>
                                        </p:tgtEl>
                                        <p:attrNameLst>
                                          <p:attrName>style.visibility</p:attrName>
                                        </p:attrNameLst>
                                      </p:cBhvr>
                                      <p:to>
                                        <p:strVal val="visible"/>
                                      </p:to>
                                    </p:set>
                                    <p:animEffect transition="in" filter="fade">
                                      <p:cBhvr>
                                        <p:cTn id="12" dur="1000"/>
                                        <p:tgtEl>
                                          <p:spTgt spid="922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227">
                                            <p:txEl>
                                              <p:pRg st="2" end="2"/>
                                            </p:txEl>
                                          </p:spTgt>
                                        </p:tgtEl>
                                        <p:attrNameLst>
                                          <p:attrName>style.visibility</p:attrName>
                                        </p:attrNameLst>
                                      </p:cBhvr>
                                      <p:to>
                                        <p:strVal val="visible"/>
                                      </p:to>
                                    </p:set>
                                    <p:animEffect transition="in" filter="fade">
                                      <p:cBhvr>
                                        <p:cTn id="17" dur="1000"/>
                                        <p:tgtEl>
                                          <p:spTgt spid="922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占位符 5" descr="c4eeeed1aafc26a39a50271c.jpg"/>
          <p:cNvPicPr>
            <a:picLocks noGrp="1" noChangeAspect="1"/>
          </p:cNvPicPr>
          <p:nvPr>
            <p:ph type="pic" sz="quarter" idx="13"/>
          </p:nvPr>
        </p:nvPicPr>
        <p:blipFill>
          <a:blip r:embed="rId2"/>
          <a:srcRect l="8453" r="8453"/>
          <a:stretch>
            <a:fillRect/>
          </a:stretch>
        </p:blipFill>
        <p:spPr>
          <a:xfrm>
            <a:off x="0" y="1868493"/>
            <a:ext cx="3016250" cy="2725737"/>
          </a:xfrm>
        </p:spPr>
      </p:pic>
      <p:sp>
        <p:nvSpPr>
          <p:cNvPr id="12294" name="标题 3"/>
          <p:cNvSpPr>
            <a:spLocks noGrp="1"/>
          </p:cNvSpPr>
          <p:nvPr>
            <p:ph type="title"/>
          </p:nvPr>
        </p:nvSpPr>
        <p:spPr>
          <a:xfrm>
            <a:off x="4071934" y="1785926"/>
            <a:ext cx="3786214" cy="2714625"/>
          </a:xfrm>
        </p:spPr>
        <p:txBody>
          <a:bodyPr>
            <a:normAutofit/>
          </a:bodyPr>
          <a:lstStyle/>
          <a:p>
            <a:pPr algn="ctr" eaLnBrk="1" hangingPunct="1"/>
            <a:r>
              <a:rPr lang="en-US" altLang="zh-CN" sz="2700" b="1" dirty="0">
                <a:solidFill>
                  <a:srgbClr val="FFFFFF"/>
                </a:solidFill>
                <a:latin typeface="微软雅黑" pitchFamily="34" charset="-122"/>
                <a:ea typeface="微软雅黑" pitchFamily="34" charset="-122"/>
              </a:rPr>
              <a:t/>
            </a:r>
            <a:br>
              <a:rPr lang="en-US" altLang="zh-CN" sz="2700" b="1" dirty="0">
                <a:solidFill>
                  <a:srgbClr val="FFFFFF"/>
                </a:solidFill>
                <a:latin typeface="微软雅黑" pitchFamily="34" charset="-122"/>
                <a:ea typeface="微软雅黑" pitchFamily="34" charset="-122"/>
              </a:rPr>
            </a:br>
            <a:r>
              <a:rPr lang="zh-CN" altLang="en-US" sz="2700" b="1" dirty="0">
                <a:latin typeface="微软雅黑" pitchFamily="34" charset="-122"/>
                <a:ea typeface="微软雅黑" pitchFamily="34" charset="-122"/>
              </a:rPr>
              <a:t>信息披露义务人持股及股份变更情况查询</a:t>
            </a:r>
            <a:endParaRPr lang="zh-CN" altLang="en-US" sz="2700" b="1" dirty="0">
              <a:solidFill>
                <a:srgbClr val="FFFFFF"/>
              </a:solidFill>
              <a:latin typeface="微软雅黑" pitchFamily="34" charset="-122"/>
              <a:ea typeface="微软雅黑" pitchFamily="34" charset="-122"/>
            </a:endParaRPr>
          </a:p>
        </p:txBody>
      </p:sp>
      <p:sp>
        <p:nvSpPr>
          <p:cNvPr id="5" name="文本占位符 4"/>
          <p:cNvSpPr>
            <a:spLocks noGrp="1"/>
          </p:cNvSpPr>
          <p:nvPr>
            <p:ph type="body" idx="1"/>
          </p:nvPr>
        </p:nvSpPr>
        <p:spPr/>
        <p:txBody>
          <a:bodyPr/>
          <a:lstStyle/>
          <a:p>
            <a:r>
              <a:rPr lang="en-US" altLang="zh-CN" dirty="0"/>
              <a:t> </a:t>
            </a:r>
            <a:endParaRPr lang="zh-CN" altLang="en-US" dirty="0"/>
          </a:p>
        </p:txBody>
      </p:sp>
      <p:sp>
        <p:nvSpPr>
          <p:cNvPr id="7" name="页脚占位符 6"/>
          <p:cNvSpPr>
            <a:spLocks noGrp="1"/>
          </p:cNvSpPr>
          <p:nvPr>
            <p:ph type="ftr" sz="quarter" idx="16"/>
          </p:nvPr>
        </p:nvSpPr>
        <p:spPr>
          <a:xfrm>
            <a:off x="3143240" y="6167461"/>
            <a:ext cx="2895600" cy="476251"/>
          </a:xfrm>
        </p:spPr>
        <p:txBody>
          <a:bodyPr/>
          <a:lstStyle/>
          <a:p>
            <a:pPr>
              <a:defRPr/>
            </a:pPr>
            <a:r>
              <a:rPr lang="en-US" altLang="zh-CN" dirty="0"/>
              <a:t>28</a:t>
            </a:r>
            <a:endParaRPr lang="zh-CN" altLang="en-US" dirty="0"/>
          </a:p>
        </p:txBody>
      </p:sp>
      <p:pic>
        <p:nvPicPr>
          <p:cNvPr id="6" name="Picture 9" descr="D:\2015.1.23\中国结算VI系统(2015.3)\主标-透明背景.png"/>
          <p:cNvPicPr>
            <a:picLocks noChangeAspect="1" noChangeArrowheads="1"/>
          </p:cNvPicPr>
          <p:nvPr/>
        </p:nvPicPr>
        <p:blipFill>
          <a:blip r:embed="rId3" cstate="print"/>
          <a:srcRect/>
          <a:stretch>
            <a:fillRect/>
          </a:stretch>
        </p:blipFill>
        <p:spPr bwMode="auto">
          <a:xfrm>
            <a:off x="7524330" y="6093299"/>
            <a:ext cx="1475656" cy="662085"/>
          </a:xfrm>
          <a:prstGeom prst="rect">
            <a:avLst/>
          </a:prstGeom>
          <a:noFill/>
          <a:ln w="9525">
            <a:noFill/>
            <a:miter lim="800000"/>
            <a:headEnd/>
            <a:tailEnd/>
          </a:ln>
        </p:spPr>
      </p:pic>
    </p:spTree>
    <p:extLst>
      <p:ext uri="{BB962C8B-B14F-4D97-AF65-F5344CB8AC3E}">
        <p14:creationId xmlns:p14="http://schemas.microsoft.com/office/powerpoint/2010/main" xmlns="" val="5901216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32"/>
          <p:cNvSpPr>
            <a:spLocks noChangeArrowheads="1"/>
          </p:cNvSpPr>
          <p:nvPr/>
        </p:nvSpPr>
        <p:spPr bwMode="auto">
          <a:xfrm>
            <a:off x="496918" y="-24"/>
            <a:ext cx="8647082" cy="652463"/>
          </a:xfrm>
          <a:prstGeom prst="rect">
            <a:avLst/>
          </a:prstGeom>
          <a:noFill/>
          <a:ln w="9525">
            <a:noFill/>
            <a:miter lim="800000"/>
            <a:headEnd/>
            <a:tailEnd/>
          </a:ln>
        </p:spPr>
        <p:txBody>
          <a:bodyPr lIns="107275" tIns="53637" rIns="107275" bIns="53637" anchor="b"/>
          <a:lstStyle/>
          <a:p>
            <a:pPr algn="ctr"/>
            <a:r>
              <a:rPr lang="en-US" altLang="zh-CN" sz="2700" b="1" dirty="0">
                <a:solidFill>
                  <a:srgbClr val="FFFFFF"/>
                </a:solidFill>
                <a:latin typeface="微软雅黑" pitchFamily="34" charset="-122"/>
                <a:ea typeface="微软雅黑" pitchFamily="34" charset="-122"/>
              </a:rPr>
              <a:t/>
            </a:r>
            <a:br>
              <a:rPr lang="en-US" altLang="zh-CN" sz="2700" b="1" dirty="0">
                <a:solidFill>
                  <a:srgbClr val="FFFFFF"/>
                </a:solidFill>
                <a:latin typeface="微软雅黑" pitchFamily="34" charset="-122"/>
                <a:ea typeface="微软雅黑" pitchFamily="34" charset="-122"/>
              </a:rPr>
            </a:br>
            <a:r>
              <a:rPr lang="zh-CN" altLang="en-US" sz="2700" b="1" dirty="0">
                <a:solidFill>
                  <a:srgbClr val="FFFFFF"/>
                </a:solidFill>
                <a:latin typeface="微软雅黑" pitchFamily="34" charset="-122"/>
                <a:ea typeface="微软雅黑" pitchFamily="34" charset="-122"/>
              </a:rPr>
              <a:t>信息披露义务人持股及股份变更情况查询</a:t>
            </a:r>
            <a:endParaRPr lang="zh-CN" altLang="en-US" sz="2700" dirty="0">
              <a:solidFill>
                <a:schemeClr val="bg1"/>
              </a:solidFill>
              <a:latin typeface="黑体" pitchFamily="49" charset="-122"/>
              <a:ea typeface="黑体" pitchFamily="49" charset="-122"/>
            </a:endParaRPr>
          </a:p>
        </p:txBody>
      </p:sp>
      <p:graphicFrame>
        <p:nvGraphicFramePr>
          <p:cNvPr id="4" name="图示 3"/>
          <p:cNvGraphicFramePr/>
          <p:nvPr/>
        </p:nvGraphicFramePr>
        <p:xfrm>
          <a:off x="428596" y="1214424"/>
          <a:ext cx="8429684" cy="450059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页脚占位符 4"/>
          <p:cNvSpPr>
            <a:spLocks noGrp="1"/>
          </p:cNvSpPr>
          <p:nvPr>
            <p:ph type="ftr" sz="quarter" idx="11"/>
          </p:nvPr>
        </p:nvSpPr>
        <p:spPr/>
        <p:txBody>
          <a:bodyPr/>
          <a:lstStyle/>
          <a:p>
            <a:pPr>
              <a:defRPr/>
            </a:pPr>
            <a:r>
              <a:rPr lang="en-US" altLang="zh-CN" dirty="0"/>
              <a:t>29</a:t>
            </a:r>
          </a:p>
        </p:txBody>
      </p:sp>
    </p:spTree>
    <p:extLst>
      <p:ext uri="{BB962C8B-B14F-4D97-AF65-F5344CB8AC3E}">
        <p14:creationId xmlns:p14="http://schemas.microsoft.com/office/powerpoint/2010/main" xmlns="" val="13106516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占位符 5" descr="c4eeeed1aafc26a39a50271c.jpg"/>
          <p:cNvPicPr>
            <a:picLocks noGrp="1" noChangeAspect="1"/>
          </p:cNvPicPr>
          <p:nvPr>
            <p:ph type="pic" sz="quarter" idx="13"/>
          </p:nvPr>
        </p:nvPicPr>
        <p:blipFill>
          <a:blip r:embed="rId2"/>
          <a:srcRect l="8453" r="8453"/>
          <a:stretch>
            <a:fillRect/>
          </a:stretch>
        </p:blipFill>
        <p:spPr>
          <a:xfrm>
            <a:off x="-26876" y="1868493"/>
            <a:ext cx="3016250" cy="2725737"/>
          </a:xfrm>
        </p:spPr>
      </p:pic>
      <p:sp>
        <p:nvSpPr>
          <p:cNvPr id="12294" name="标题 3"/>
          <p:cNvSpPr>
            <a:spLocks noGrp="1"/>
          </p:cNvSpPr>
          <p:nvPr>
            <p:ph type="title"/>
          </p:nvPr>
        </p:nvSpPr>
        <p:spPr>
          <a:xfrm>
            <a:off x="3071818" y="1785932"/>
            <a:ext cx="6072187" cy="2714625"/>
          </a:xfrm>
        </p:spPr>
        <p:txBody>
          <a:bodyPr>
            <a:normAutofit/>
          </a:bodyPr>
          <a:lstStyle/>
          <a:p>
            <a:pPr algn="ctr" eaLnBrk="1" hangingPunct="1"/>
            <a:r>
              <a:rPr lang="en-US" altLang="zh-CN" sz="3100" b="1" dirty="0">
                <a:solidFill>
                  <a:srgbClr val="FFFFFF"/>
                </a:solidFill>
                <a:latin typeface="微软雅黑" pitchFamily="34" charset="-122"/>
                <a:ea typeface="微软雅黑" pitchFamily="34" charset="-122"/>
              </a:rPr>
              <a:t/>
            </a:r>
            <a:br>
              <a:rPr lang="en-US" altLang="zh-CN" sz="3100" b="1" dirty="0">
                <a:solidFill>
                  <a:srgbClr val="FFFFFF"/>
                </a:solidFill>
                <a:latin typeface="微软雅黑" pitchFamily="34" charset="-122"/>
                <a:ea typeface="微软雅黑" pitchFamily="34" charset="-122"/>
              </a:rPr>
            </a:br>
            <a:r>
              <a:rPr lang="zh-CN" altLang="en-US" sz="3200" dirty="0">
                <a:latin typeface="微软雅黑" pitchFamily="34" charset="-122"/>
                <a:ea typeface="微软雅黑" pitchFamily="34" charset="-122"/>
              </a:rPr>
              <a:t>中国证券登记结算公司介绍</a:t>
            </a:r>
            <a:endParaRPr lang="zh-CN" altLang="en-US" sz="3100" b="1" dirty="0">
              <a:solidFill>
                <a:srgbClr val="FFFFFF"/>
              </a:solidFill>
              <a:latin typeface="微软雅黑" pitchFamily="34" charset="-122"/>
              <a:ea typeface="微软雅黑" pitchFamily="34" charset="-122"/>
            </a:endParaRPr>
          </a:p>
        </p:txBody>
      </p:sp>
      <p:sp>
        <p:nvSpPr>
          <p:cNvPr id="5" name="文本占位符 4"/>
          <p:cNvSpPr>
            <a:spLocks noGrp="1"/>
          </p:cNvSpPr>
          <p:nvPr>
            <p:ph type="body" idx="1"/>
          </p:nvPr>
        </p:nvSpPr>
        <p:spPr/>
        <p:txBody>
          <a:bodyPr/>
          <a:lstStyle/>
          <a:p>
            <a:r>
              <a:rPr lang="en-US" altLang="zh-CN" dirty="0"/>
              <a:t> </a:t>
            </a:r>
            <a:endParaRPr lang="zh-CN" altLang="en-US" dirty="0"/>
          </a:p>
        </p:txBody>
      </p:sp>
      <p:sp>
        <p:nvSpPr>
          <p:cNvPr id="6" name="页脚占位符 5"/>
          <p:cNvSpPr>
            <a:spLocks noGrp="1"/>
          </p:cNvSpPr>
          <p:nvPr>
            <p:ph type="ftr" sz="quarter" idx="16"/>
          </p:nvPr>
        </p:nvSpPr>
        <p:spPr/>
        <p:txBody>
          <a:bodyPr/>
          <a:lstStyle/>
          <a:p>
            <a:pPr>
              <a:defRPr/>
            </a:pPr>
            <a:r>
              <a:rPr lang="en-US" altLang="zh-CN" dirty="0"/>
              <a:t>3</a:t>
            </a:r>
            <a:endParaRPr lang="zh-CN" altLang="en-US" dirty="0"/>
          </a:p>
        </p:txBody>
      </p:sp>
      <p:pic>
        <p:nvPicPr>
          <p:cNvPr id="8" name="Picture 9" descr="D:\2015.1.23\中国结算VI系统(2015.3)\主标-透明背景.png"/>
          <p:cNvPicPr>
            <a:picLocks noChangeAspect="1" noChangeArrowheads="1"/>
          </p:cNvPicPr>
          <p:nvPr/>
        </p:nvPicPr>
        <p:blipFill>
          <a:blip r:embed="rId3" cstate="print"/>
          <a:srcRect/>
          <a:stretch>
            <a:fillRect/>
          </a:stretch>
        </p:blipFill>
        <p:spPr bwMode="auto">
          <a:xfrm>
            <a:off x="7524330" y="6093299"/>
            <a:ext cx="1475656" cy="662085"/>
          </a:xfrm>
          <a:prstGeom prst="rect">
            <a:avLst/>
          </a:prstGeom>
          <a:noFill/>
          <a:ln w="9525">
            <a:noFill/>
            <a:miter lim="800000"/>
            <a:headEnd/>
            <a:tailEnd/>
          </a:ln>
        </p:spPr>
      </p:pic>
      <p:sp>
        <p:nvSpPr>
          <p:cNvPr id="7" name="TextBox 6"/>
          <p:cNvSpPr txBox="1"/>
          <p:nvPr/>
        </p:nvSpPr>
        <p:spPr>
          <a:xfrm>
            <a:off x="2500298" y="3238499"/>
            <a:ext cx="1000132" cy="369332"/>
          </a:xfrm>
          <a:prstGeom prst="rect">
            <a:avLst/>
          </a:prstGeom>
          <a:noFill/>
        </p:spPr>
        <p:txBody>
          <a:bodyPr wrap="square" rtlCol="0">
            <a:spAutoFit/>
          </a:bodyPr>
          <a:lstStyle/>
          <a:p>
            <a:pPr algn="ctr"/>
            <a:r>
              <a:rPr lang="en-US" altLang="zh-CN" dirty="0">
                <a:solidFill>
                  <a:schemeClr val="bg1"/>
                </a:solidFill>
              </a:rPr>
              <a:t>PRAT 1</a:t>
            </a:r>
            <a:endParaRPr lang="zh-CN" altLang="en-US" dirty="0">
              <a:solidFill>
                <a:schemeClr val="bg1"/>
              </a:solidFill>
            </a:endParaRPr>
          </a:p>
        </p:txBody>
      </p:sp>
    </p:spTree>
    <p:extLst>
      <p:ext uri="{BB962C8B-B14F-4D97-AF65-F5344CB8AC3E}">
        <p14:creationId xmlns:p14="http://schemas.microsoft.com/office/powerpoint/2010/main" xmlns="" val="59012165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nvGraphicFramePr>
        <p:xfrm>
          <a:off x="428596" y="1214424"/>
          <a:ext cx="8429684" cy="450059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ectangle 32"/>
          <p:cNvSpPr>
            <a:spLocks noChangeArrowheads="1"/>
          </p:cNvSpPr>
          <p:nvPr/>
        </p:nvSpPr>
        <p:spPr bwMode="auto">
          <a:xfrm>
            <a:off x="496918" y="142852"/>
            <a:ext cx="8647082" cy="533400"/>
          </a:xfrm>
          <a:prstGeom prst="rect">
            <a:avLst/>
          </a:prstGeom>
          <a:noFill/>
          <a:ln w="9525">
            <a:noFill/>
            <a:miter lim="800000"/>
            <a:headEnd/>
            <a:tailEnd/>
          </a:ln>
        </p:spPr>
        <p:txBody>
          <a:bodyPr lIns="107275" tIns="53637" rIns="107275" bIns="53637" anchor="b"/>
          <a:lstStyle/>
          <a:p>
            <a:pPr algn="ctr"/>
            <a:r>
              <a:rPr lang="en-US" altLang="zh-CN" sz="2700" b="1" dirty="0">
                <a:solidFill>
                  <a:srgbClr val="FFFFFF"/>
                </a:solidFill>
                <a:latin typeface="微软雅黑" pitchFamily="34" charset="-122"/>
                <a:ea typeface="微软雅黑" pitchFamily="34" charset="-122"/>
              </a:rPr>
              <a:t/>
            </a:r>
            <a:br>
              <a:rPr lang="en-US" altLang="zh-CN" sz="2700" b="1" dirty="0">
                <a:solidFill>
                  <a:srgbClr val="FFFFFF"/>
                </a:solidFill>
                <a:latin typeface="微软雅黑" pitchFamily="34" charset="-122"/>
                <a:ea typeface="微软雅黑" pitchFamily="34" charset="-122"/>
              </a:rPr>
            </a:br>
            <a:r>
              <a:rPr lang="zh-CN" altLang="en-US" sz="2700" b="1" dirty="0">
                <a:solidFill>
                  <a:srgbClr val="FFFFFF"/>
                </a:solidFill>
                <a:latin typeface="微软雅黑" pitchFamily="34" charset="-122"/>
                <a:ea typeface="微软雅黑" pitchFamily="34" charset="-122"/>
              </a:rPr>
              <a:t>信息披露义务人持股及股份变更情况查询</a:t>
            </a:r>
            <a:endParaRPr lang="zh-CN" altLang="en-US" sz="2700" dirty="0">
              <a:solidFill>
                <a:schemeClr val="bg1"/>
              </a:solidFill>
              <a:latin typeface="黑体" pitchFamily="49" charset="-122"/>
              <a:ea typeface="黑体" pitchFamily="49" charset="-122"/>
            </a:endParaRPr>
          </a:p>
        </p:txBody>
      </p:sp>
      <p:sp>
        <p:nvSpPr>
          <p:cNvPr id="6" name="页脚占位符 5"/>
          <p:cNvSpPr>
            <a:spLocks noGrp="1"/>
          </p:cNvSpPr>
          <p:nvPr>
            <p:ph type="ftr" sz="quarter" idx="11"/>
          </p:nvPr>
        </p:nvSpPr>
        <p:spPr/>
        <p:txBody>
          <a:bodyPr/>
          <a:lstStyle/>
          <a:p>
            <a:pPr>
              <a:defRPr/>
            </a:pPr>
            <a:r>
              <a:rPr lang="en-US" altLang="zh-CN" dirty="0"/>
              <a:t>30</a:t>
            </a:r>
          </a:p>
        </p:txBody>
      </p:sp>
    </p:spTree>
    <p:extLst>
      <p:ext uri="{BB962C8B-B14F-4D97-AF65-F5344CB8AC3E}">
        <p14:creationId xmlns:p14="http://schemas.microsoft.com/office/powerpoint/2010/main" xmlns="" val="13106516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32"/>
          <p:cNvSpPr>
            <a:spLocks noChangeArrowheads="1"/>
          </p:cNvSpPr>
          <p:nvPr/>
        </p:nvSpPr>
        <p:spPr bwMode="auto">
          <a:xfrm>
            <a:off x="496918" y="109518"/>
            <a:ext cx="8647082" cy="533400"/>
          </a:xfrm>
          <a:prstGeom prst="rect">
            <a:avLst/>
          </a:prstGeom>
          <a:noFill/>
          <a:ln w="9525">
            <a:noFill/>
            <a:miter lim="800000"/>
            <a:headEnd/>
            <a:tailEnd/>
          </a:ln>
        </p:spPr>
        <p:txBody>
          <a:bodyPr lIns="107275" tIns="53637" rIns="107275" bIns="53637" anchor="b"/>
          <a:lstStyle/>
          <a:p>
            <a:pPr algn="ctr"/>
            <a:r>
              <a:rPr lang="en-US" altLang="zh-CN" sz="2700" b="1" dirty="0">
                <a:solidFill>
                  <a:srgbClr val="FFFFFF"/>
                </a:solidFill>
                <a:latin typeface="微软雅黑" pitchFamily="34" charset="-122"/>
                <a:ea typeface="微软雅黑" pitchFamily="34" charset="-122"/>
              </a:rPr>
              <a:t/>
            </a:r>
            <a:br>
              <a:rPr lang="en-US" altLang="zh-CN" sz="2700" b="1" dirty="0">
                <a:solidFill>
                  <a:srgbClr val="FFFFFF"/>
                </a:solidFill>
                <a:latin typeface="微软雅黑" pitchFamily="34" charset="-122"/>
                <a:ea typeface="微软雅黑" pitchFamily="34" charset="-122"/>
              </a:rPr>
            </a:br>
            <a:r>
              <a:rPr lang="zh-CN" altLang="en-US" sz="2700" b="1" dirty="0">
                <a:solidFill>
                  <a:srgbClr val="FFFFFF"/>
                </a:solidFill>
                <a:latin typeface="微软雅黑" pitchFamily="34" charset="-122"/>
                <a:ea typeface="微软雅黑" pitchFamily="34" charset="-122"/>
              </a:rPr>
              <a:t>信息披露义务人持股及股份变更情况查询</a:t>
            </a:r>
            <a:endParaRPr lang="zh-CN" altLang="en-US" sz="2700" dirty="0">
              <a:solidFill>
                <a:schemeClr val="bg1"/>
              </a:solidFill>
              <a:latin typeface="黑体" pitchFamily="49" charset="-122"/>
              <a:ea typeface="黑体" pitchFamily="49" charset="-122"/>
            </a:endParaRPr>
          </a:p>
        </p:txBody>
      </p:sp>
      <p:graphicFrame>
        <p:nvGraphicFramePr>
          <p:cNvPr id="4" name="图示 3"/>
          <p:cNvGraphicFramePr/>
          <p:nvPr/>
        </p:nvGraphicFramePr>
        <p:xfrm>
          <a:off x="428596" y="1214424"/>
          <a:ext cx="8429684" cy="450059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页脚占位符 4"/>
          <p:cNvSpPr>
            <a:spLocks noGrp="1"/>
          </p:cNvSpPr>
          <p:nvPr>
            <p:ph type="ftr" sz="quarter" idx="11"/>
          </p:nvPr>
        </p:nvSpPr>
        <p:spPr/>
        <p:txBody>
          <a:bodyPr/>
          <a:lstStyle/>
          <a:p>
            <a:pPr>
              <a:defRPr/>
            </a:pPr>
            <a:r>
              <a:rPr lang="en-US" altLang="zh-CN" dirty="0"/>
              <a:t>31</a:t>
            </a:r>
          </a:p>
        </p:txBody>
      </p:sp>
    </p:spTree>
    <p:extLst>
      <p:ext uri="{BB962C8B-B14F-4D97-AF65-F5344CB8AC3E}">
        <p14:creationId xmlns:p14="http://schemas.microsoft.com/office/powerpoint/2010/main" xmlns="" val="131065162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占位符 5" descr="c4eeeed1aafc26a39a50271c.jpg"/>
          <p:cNvPicPr>
            <a:picLocks noGrp="1" noChangeAspect="1"/>
          </p:cNvPicPr>
          <p:nvPr>
            <p:ph type="pic" sz="quarter" idx="13"/>
          </p:nvPr>
        </p:nvPicPr>
        <p:blipFill>
          <a:blip r:embed="rId2" cstate="print"/>
          <a:srcRect l="8453" r="8453"/>
          <a:stretch>
            <a:fillRect/>
          </a:stretch>
        </p:blipFill>
        <p:spPr>
          <a:xfrm>
            <a:off x="0" y="1868496"/>
            <a:ext cx="3016250" cy="2725737"/>
          </a:xfrm>
        </p:spPr>
      </p:pic>
      <p:sp>
        <p:nvSpPr>
          <p:cNvPr id="12294" name="标题 3"/>
          <p:cNvSpPr>
            <a:spLocks noGrp="1"/>
          </p:cNvSpPr>
          <p:nvPr>
            <p:ph type="title"/>
          </p:nvPr>
        </p:nvSpPr>
        <p:spPr>
          <a:xfrm>
            <a:off x="3071820" y="1785934"/>
            <a:ext cx="6072187" cy="2714625"/>
          </a:xfrm>
        </p:spPr>
        <p:txBody>
          <a:bodyPr>
            <a:normAutofit/>
          </a:bodyPr>
          <a:lstStyle/>
          <a:p>
            <a:pPr algn="ctr" eaLnBrk="1" hangingPunct="1"/>
            <a:r>
              <a:rPr lang="en-US" altLang="zh-CN" sz="3100" b="1" dirty="0">
                <a:solidFill>
                  <a:srgbClr val="FFFFFF"/>
                </a:solidFill>
                <a:latin typeface="微软雅黑" pitchFamily="34" charset="-122"/>
                <a:ea typeface="微软雅黑" pitchFamily="34" charset="-122"/>
              </a:rPr>
              <a:t/>
            </a:r>
            <a:br>
              <a:rPr lang="en-US" altLang="zh-CN" sz="3100" b="1" dirty="0">
                <a:solidFill>
                  <a:srgbClr val="FFFFFF"/>
                </a:solidFill>
                <a:latin typeface="微软雅黑" pitchFamily="34" charset="-122"/>
                <a:ea typeface="微软雅黑" pitchFamily="34" charset="-122"/>
              </a:rPr>
            </a:br>
            <a:r>
              <a:rPr lang="zh-CN" altLang="en-US" sz="3100" b="1" dirty="0">
                <a:solidFill>
                  <a:srgbClr val="FFFFFF"/>
                </a:solidFill>
                <a:latin typeface="微软雅黑" pitchFamily="34" charset="-122"/>
                <a:ea typeface="微软雅黑" pitchFamily="34" charset="-122"/>
              </a:rPr>
              <a:t>信息查询收费情况</a:t>
            </a:r>
          </a:p>
        </p:txBody>
      </p:sp>
      <p:sp>
        <p:nvSpPr>
          <p:cNvPr id="5" name="文本占位符 4"/>
          <p:cNvSpPr>
            <a:spLocks noGrp="1"/>
          </p:cNvSpPr>
          <p:nvPr>
            <p:ph type="body" idx="1"/>
          </p:nvPr>
        </p:nvSpPr>
        <p:spPr/>
        <p:txBody>
          <a:bodyPr/>
          <a:lstStyle/>
          <a:p>
            <a:r>
              <a:rPr lang="en-US" altLang="zh-CN" dirty="0"/>
              <a:t> </a:t>
            </a:r>
            <a:endParaRPr lang="zh-CN" altLang="en-US" dirty="0"/>
          </a:p>
        </p:txBody>
      </p:sp>
      <p:sp>
        <p:nvSpPr>
          <p:cNvPr id="6" name="页脚占位符 5"/>
          <p:cNvSpPr>
            <a:spLocks noGrp="1"/>
          </p:cNvSpPr>
          <p:nvPr>
            <p:ph type="ftr" sz="quarter" idx="16"/>
          </p:nvPr>
        </p:nvSpPr>
        <p:spPr/>
        <p:txBody>
          <a:bodyPr/>
          <a:lstStyle/>
          <a:p>
            <a:pPr>
              <a:defRPr/>
            </a:pPr>
            <a:r>
              <a:rPr lang="en-US" altLang="zh-CN" dirty="0"/>
              <a:t>32</a:t>
            </a:r>
            <a:endParaRPr lang="zh-CN" altLang="en-US" dirty="0"/>
          </a:p>
        </p:txBody>
      </p:sp>
      <p:pic>
        <p:nvPicPr>
          <p:cNvPr id="7" name="Picture 9" descr="D:\2015.1.23\中国结算VI系统(2015.3)\主标-透明背景.png"/>
          <p:cNvPicPr>
            <a:picLocks noChangeAspect="1" noChangeArrowheads="1"/>
          </p:cNvPicPr>
          <p:nvPr/>
        </p:nvPicPr>
        <p:blipFill>
          <a:blip r:embed="rId3" cstate="print"/>
          <a:srcRect/>
          <a:stretch>
            <a:fillRect/>
          </a:stretch>
        </p:blipFill>
        <p:spPr bwMode="auto">
          <a:xfrm>
            <a:off x="7524331" y="6093300"/>
            <a:ext cx="1475656" cy="662085"/>
          </a:xfrm>
          <a:prstGeom prst="rect">
            <a:avLst/>
          </a:prstGeom>
          <a:noFill/>
          <a:ln w="9525">
            <a:noFill/>
            <a:miter lim="800000"/>
            <a:headEnd/>
            <a:tailEnd/>
          </a:ln>
        </p:spPr>
      </p:pic>
      <p:sp>
        <p:nvSpPr>
          <p:cNvPr id="8" name="TextBox 7"/>
          <p:cNvSpPr txBox="1"/>
          <p:nvPr/>
        </p:nvSpPr>
        <p:spPr>
          <a:xfrm>
            <a:off x="2428860" y="3238499"/>
            <a:ext cx="1000132" cy="369332"/>
          </a:xfrm>
          <a:prstGeom prst="rect">
            <a:avLst/>
          </a:prstGeom>
          <a:noFill/>
        </p:spPr>
        <p:txBody>
          <a:bodyPr wrap="square" rtlCol="0">
            <a:spAutoFit/>
          </a:bodyPr>
          <a:lstStyle/>
          <a:p>
            <a:r>
              <a:rPr lang="en-US" altLang="zh-CN" dirty="0">
                <a:solidFill>
                  <a:schemeClr val="bg1"/>
                </a:solidFill>
              </a:rPr>
              <a:t>PART 3</a:t>
            </a:r>
            <a:endParaRPr lang="zh-CN" altLang="en-US" dirty="0">
              <a:solidFill>
                <a:schemeClr val="bg1"/>
              </a:solidFill>
            </a:endParaRPr>
          </a:p>
        </p:txBody>
      </p:sp>
    </p:spTree>
    <p:extLst>
      <p:ext uri="{BB962C8B-B14F-4D97-AF65-F5344CB8AC3E}">
        <p14:creationId xmlns:p14="http://schemas.microsoft.com/office/powerpoint/2010/main" xmlns="" val="59012165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a:t>33</a:t>
            </a:r>
          </a:p>
        </p:txBody>
      </p:sp>
      <p:graphicFrame>
        <p:nvGraphicFramePr>
          <p:cNvPr id="3" name="表格 2"/>
          <p:cNvGraphicFramePr>
            <a:graphicFrameLocks noGrp="1"/>
          </p:cNvGraphicFramePr>
          <p:nvPr>
            <p:extLst>
              <p:ext uri="{D42A27DB-BD31-4B8C-83A1-F6EECF244321}">
                <p14:modId xmlns:p14="http://schemas.microsoft.com/office/powerpoint/2010/main" xmlns="" val="346786194"/>
              </p:ext>
            </p:extLst>
          </p:nvPr>
        </p:nvGraphicFramePr>
        <p:xfrm>
          <a:off x="785786" y="1285859"/>
          <a:ext cx="7643866" cy="4512444"/>
        </p:xfrm>
        <a:graphic>
          <a:graphicData uri="http://schemas.openxmlformats.org/drawingml/2006/table">
            <a:tbl>
              <a:tblPr/>
              <a:tblGrid>
                <a:gridCol w="717118">
                  <a:extLst>
                    <a:ext uri="{9D8B030D-6E8A-4147-A177-3AD203B41FA5}">
                      <a16:colId xmlns:a16="http://schemas.microsoft.com/office/drawing/2014/main" xmlns="" val="20000"/>
                    </a:ext>
                  </a:extLst>
                </a:gridCol>
                <a:gridCol w="3211972">
                  <a:extLst>
                    <a:ext uri="{9D8B030D-6E8A-4147-A177-3AD203B41FA5}">
                      <a16:colId xmlns:a16="http://schemas.microsoft.com/office/drawing/2014/main" xmlns="" val="20001"/>
                    </a:ext>
                  </a:extLst>
                </a:gridCol>
                <a:gridCol w="3714776">
                  <a:extLst>
                    <a:ext uri="{9D8B030D-6E8A-4147-A177-3AD203B41FA5}">
                      <a16:colId xmlns:a16="http://schemas.microsoft.com/office/drawing/2014/main" xmlns="" val="20002"/>
                    </a:ext>
                  </a:extLst>
                </a:gridCol>
              </a:tblGrid>
              <a:tr h="335420">
                <a:tc>
                  <a:txBody>
                    <a:bodyPr/>
                    <a:lstStyle/>
                    <a:p>
                      <a:pPr algn="ctr">
                        <a:spcAft>
                          <a:spcPts val="0"/>
                        </a:spcAft>
                      </a:pPr>
                      <a:r>
                        <a:rPr lang="zh-CN" sz="1900" b="1" kern="100" dirty="0">
                          <a:latin typeface="微软雅黑" pitchFamily="34" charset="-122"/>
                          <a:ea typeface="微软雅黑" pitchFamily="34" charset="-122"/>
                          <a:cs typeface="Times New Roman"/>
                        </a:rPr>
                        <a:t>序号</a:t>
                      </a:r>
                      <a:endParaRPr lang="zh-CN" sz="1200" kern="100" dirty="0">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zh-CN" sz="1900" b="1" kern="100">
                          <a:latin typeface="微软雅黑" pitchFamily="34" charset="-122"/>
                          <a:ea typeface="微软雅黑" pitchFamily="34" charset="-122"/>
                          <a:cs typeface="Times New Roman"/>
                        </a:rPr>
                        <a:t>服务内容</a:t>
                      </a:r>
                      <a:endParaRPr lang="zh-CN" sz="1200" kern="100">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zh-CN" sz="1900" b="1" kern="100">
                          <a:latin typeface="微软雅黑" pitchFamily="34" charset="-122"/>
                          <a:ea typeface="微软雅黑" pitchFamily="34" charset="-122"/>
                          <a:cs typeface="Times New Roman"/>
                        </a:rPr>
                        <a:t>收费标准</a:t>
                      </a:r>
                      <a:endParaRPr lang="zh-CN" sz="1200" kern="100">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10000"/>
                  </a:ext>
                </a:extLst>
              </a:tr>
              <a:tr h="1158240">
                <a:tc>
                  <a:txBody>
                    <a:bodyPr/>
                    <a:lstStyle/>
                    <a:p>
                      <a:pPr algn="ctr">
                        <a:spcAft>
                          <a:spcPts val="0"/>
                        </a:spcAft>
                      </a:pPr>
                      <a:r>
                        <a:rPr lang="en-US" sz="1900" kern="100">
                          <a:latin typeface="微软雅黑" pitchFamily="34" charset="-122"/>
                          <a:ea typeface="微软雅黑" pitchFamily="34" charset="-122"/>
                          <a:cs typeface="Times New Roman"/>
                        </a:rPr>
                        <a:t>1</a:t>
                      </a:r>
                      <a:endParaRPr lang="zh-CN" sz="1200" kern="100">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zh-CN" sz="1900" kern="100">
                          <a:latin typeface="微软雅黑" pitchFamily="34" charset="-122"/>
                          <a:ea typeface="微软雅黑" pitchFamily="34" charset="-122"/>
                          <a:cs typeface="Times New Roman"/>
                        </a:rPr>
                        <a:t>不定期持有人名册查询</a:t>
                      </a:r>
                      <a:endParaRPr lang="zh-CN" sz="1200" kern="100">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7">
                  <a:txBody>
                    <a:bodyPr/>
                    <a:lstStyle/>
                    <a:p>
                      <a:pPr marL="0" marR="0" indent="0" algn="l" defTabSz="1072744" rtl="0" eaLnBrk="1" fontAlgn="auto" latinLnBrk="0" hangingPunct="1">
                        <a:lnSpc>
                          <a:spcPct val="100000"/>
                        </a:lnSpc>
                        <a:spcBef>
                          <a:spcPts val="0"/>
                        </a:spcBef>
                        <a:spcAft>
                          <a:spcPts val="0"/>
                        </a:spcAft>
                        <a:buClrTx/>
                        <a:buSzTx/>
                        <a:buFontTx/>
                        <a:buNone/>
                        <a:tabLst/>
                        <a:defRPr/>
                      </a:pPr>
                      <a:r>
                        <a:rPr lang="zh-CN" altLang="en-US" sz="1900" kern="100" dirty="0">
                          <a:solidFill>
                            <a:schemeClr val="tx1"/>
                          </a:solidFill>
                          <a:latin typeface="微软雅黑" pitchFamily="34" charset="-122"/>
                          <a:ea typeface="微软雅黑" pitchFamily="34" charset="-122"/>
                          <a:cs typeface="Times New Roman"/>
                        </a:rPr>
                        <a:t>对发行人查询各类名册信息统一按年度收取信息查询服务费：</a:t>
                      </a:r>
                    </a:p>
                    <a:p>
                      <a:pPr marL="0" marR="0" indent="0" algn="l" defTabSz="1072744" rtl="0" eaLnBrk="1" fontAlgn="auto" latinLnBrk="0" hangingPunct="1">
                        <a:lnSpc>
                          <a:spcPct val="100000"/>
                        </a:lnSpc>
                        <a:spcBef>
                          <a:spcPts val="0"/>
                        </a:spcBef>
                        <a:spcAft>
                          <a:spcPts val="0"/>
                        </a:spcAft>
                        <a:buClrTx/>
                        <a:buSzTx/>
                        <a:buFontTx/>
                        <a:buNone/>
                        <a:tabLst/>
                        <a:defRPr/>
                      </a:pPr>
                      <a:r>
                        <a:rPr lang="zh-CN" altLang="en-US" sz="1900" b="1" kern="100" dirty="0">
                          <a:solidFill>
                            <a:srgbClr val="CC0000"/>
                          </a:solidFill>
                          <a:latin typeface="微软雅黑" pitchFamily="34" charset="-122"/>
                          <a:ea typeface="微软雅黑" pitchFamily="34" charset="-122"/>
                          <a:cs typeface="Times New Roman"/>
                        </a:rPr>
                        <a:t>股转系统挂牌公司股份</a:t>
                      </a:r>
                      <a:r>
                        <a:rPr lang="en-US" sz="1900" b="1" kern="100" dirty="0">
                          <a:solidFill>
                            <a:srgbClr val="CC0000"/>
                          </a:solidFill>
                          <a:latin typeface="微软雅黑" pitchFamily="34" charset="-122"/>
                          <a:ea typeface="微软雅黑" pitchFamily="34" charset="-122"/>
                          <a:cs typeface="Times New Roman"/>
                        </a:rPr>
                        <a:t>1,200</a:t>
                      </a:r>
                      <a:r>
                        <a:rPr lang="zh-CN" altLang="en-US" sz="1900" b="1" kern="100" dirty="0">
                          <a:solidFill>
                            <a:srgbClr val="CC0000"/>
                          </a:solidFill>
                          <a:latin typeface="微软雅黑" pitchFamily="34" charset="-122"/>
                          <a:ea typeface="微软雅黑" pitchFamily="34" charset="-122"/>
                          <a:cs typeface="Times New Roman"/>
                        </a:rPr>
                        <a:t>元人民币</a:t>
                      </a:r>
                      <a:r>
                        <a:rPr lang="en-US" sz="1900" b="1" kern="100" dirty="0">
                          <a:solidFill>
                            <a:srgbClr val="CC0000"/>
                          </a:solidFill>
                          <a:latin typeface="微软雅黑" pitchFamily="34" charset="-122"/>
                          <a:ea typeface="微软雅黑" pitchFamily="34" charset="-122"/>
                          <a:cs typeface="Times New Roman"/>
                        </a:rPr>
                        <a:t>/</a:t>
                      </a:r>
                      <a:r>
                        <a:rPr lang="zh-CN" altLang="en-US" sz="1900" b="1" kern="100" dirty="0">
                          <a:solidFill>
                            <a:srgbClr val="CC0000"/>
                          </a:solidFill>
                          <a:latin typeface="微软雅黑" pitchFamily="34" charset="-122"/>
                          <a:ea typeface="微软雅黑" pitchFamily="34" charset="-122"/>
                          <a:cs typeface="Times New Roman"/>
                        </a:rPr>
                        <a:t>年。</a:t>
                      </a:r>
                    </a:p>
                    <a:p>
                      <a:pPr marL="0" marR="0" indent="0" algn="l" defTabSz="1072744" rtl="0" eaLnBrk="1" fontAlgn="auto" latinLnBrk="0" hangingPunct="1">
                        <a:lnSpc>
                          <a:spcPct val="100000"/>
                        </a:lnSpc>
                        <a:spcBef>
                          <a:spcPts val="0"/>
                        </a:spcBef>
                        <a:spcAft>
                          <a:spcPts val="0"/>
                        </a:spcAft>
                        <a:buClrTx/>
                        <a:buSzTx/>
                        <a:buFontTx/>
                        <a:buNone/>
                        <a:tabLst/>
                        <a:defRPr/>
                      </a:pPr>
                      <a:r>
                        <a:rPr lang="zh-CN" altLang="en-US" sz="1900" i="0" kern="100" dirty="0">
                          <a:solidFill>
                            <a:schemeClr val="tx1"/>
                          </a:solidFill>
                          <a:latin typeface="微软雅黑" pitchFamily="34" charset="-122"/>
                          <a:ea typeface="微软雅黑" pitchFamily="34" charset="-122"/>
                          <a:cs typeface="Times New Roman"/>
                        </a:rPr>
                        <a:t>当年登记不足一年的，从登记当月开始按实际月份折算计收。</a:t>
                      </a:r>
                    </a:p>
                    <a:p>
                      <a:pPr algn="ctr">
                        <a:spcAft>
                          <a:spcPts val="0"/>
                        </a:spcAft>
                      </a:pPr>
                      <a:endParaRPr lang="zh-CN" sz="1900" kern="100" dirty="0">
                        <a:solidFill>
                          <a:schemeClr val="tx1"/>
                        </a:solidFill>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10001"/>
                  </a:ext>
                </a:extLst>
              </a:tr>
              <a:tr h="335420">
                <a:tc>
                  <a:txBody>
                    <a:bodyPr/>
                    <a:lstStyle/>
                    <a:p>
                      <a:pPr algn="ctr">
                        <a:spcAft>
                          <a:spcPts val="0"/>
                        </a:spcAft>
                      </a:pPr>
                      <a:r>
                        <a:rPr lang="en-US" sz="1900" kern="100">
                          <a:latin typeface="微软雅黑" pitchFamily="34" charset="-122"/>
                          <a:ea typeface="微软雅黑" pitchFamily="34" charset="-122"/>
                          <a:cs typeface="Times New Roman"/>
                        </a:rPr>
                        <a:t>2</a:t>
                      </a:r>
                      <a:endParaRPr lang="zh-CN" sz="1200" kern="100">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zh-CN" sz="1900" kern="100" dirty="0">
                          <a:latin typeface="微软雅黑" pitchFamily="34" charset="-122"/>
                          <a:ea typeface="微软雅黑" pitchFamily="34" charset="-122"/>
                          <a:cs typeface="Times New Roman"/>
                        </a:rPr>
                        <a:t>月中</a:t>
                      </a:r>
                      <a:r>
                        <a:rPr lang="en-US" sz="1900" kern="100" dirty="0">
                          <a:latin typeface="微软雅黑" pitchFamily="34" charset="-122"/>
                          <a:ea typeface="微软雅黑" pitchFamily="34" charset="-122"/>
                          <a:cs typeface="Times New Roman"/>
                        </a:rPr>
                        <a:t>/</a:t>
                      </a:r>
                      <a:r>
                        <a:rPr lang="zh-CN" sz="1900" kern="100" dirty="0">
                          <a:latin typeface="微软雅黑" pitchFamily="34" charset="-122"/>
                          <a:ea typeface="微软雅黑" pitchFamily="34" charset="-122"/>
                          <a:cs typeface="Times New Roman"/>
                        </a:rPr>
                        <a:t>末定期持有人名册</a:t>
                      </a:r>
                      <a:endParaRPr lang="zh-CN" sz="1200" kern="100" dirty="0">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pPr marL="0" algn="ctr" defTabSz="914400" rtl="0" eaLnBrk="1" latinLnBrk="0" hangingPunct="1">
                        <a:spcAft>
                          <a:spcPts val="0"/>
                        </a:spcAft>
                      </a:pPr>
                      <a:endParaRPr lang="zh-CN" sz="1400" kern="100" dirty="0">
                        <a:solidFill>
                          <a:schemeClr val="tx1"/>
                        </a:solidFill>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10002"/>
                  </a:ext>
                </a:extLst>
              </a:tr>
              <a:tr h="335420">
                <a:tc>
                  <a:txBody>
                    <a:bodyPr/>
                    <a:lstStyle/>
                    <a:p>
                      <a:pPr algn="ctr">
                        <a:spcAft>
                          <a:spcPts val="0"/>
                        </a:spcAft>
                      </a:pPr>
                      <a:r>
                        <a:rPr lang="en-US" sz="1900" kern="100">
                          <a:latin typeface="微软雅黑" pitchFamily="34" charset="-122"/>
                          <a:ea typeface="微软雅黑" pitchFamily="34" charset="-122"/>
                          <a:cs typeface="Times New Roman"/>
                        </a:rPr>
                        <a:t>3</a:t>
                      </a:r>
                      <a:endParaRPr lang="zh-CN" sz="1200" kern="100">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zh-CN" sz="1900" kern="100">
                          <a:latin typeface="微软雅黑" pitchFamily="34" charset="-122"/>
                          <a:ea typeface="微软雅黑" pitchFamily="34" charset="-122"/>
                          <a:cs typeface="Times New Roman"/>
                        </a:rPr>
                        <a:t>股本结构查询</a:t>
                      </a:r>
                      <a:endParaRPr lang="zh-CN" sz="1200" kern="100">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pPr marL="0" algn="ctr" defTabSz="914400" rtl="0" eaLnBrk="1" latinLnBrk="0" hangingPunct="1">
                        <a:spcAft>
                          <a:spcPts val="0"/>
                        </a:spcAft>
                      </a:pPr>
                      <a:endParaRPr lang="zh-CN" altLang="en-US" sz="1400" kern="100" dirty="0">
                        <a:solidFill>
                          <a:schemeClr val="tx1"/>
                        </a:solidFill>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10003"/>
                  </a:ext>
                </a:extLst>
              </a:tr>
              <a:tr h="335420">
                <a:tc>
                  <a:txBody>
                    <a:bodyPr/>
                    <a:lstStyle/>
                    <a:p>
                      <a:pPr algn="ctr">
                        <a:spcAft>
                          <a:spcPts val="0"/>
                        </a:spcAft>
                      </a:pPr>
                      <a:r>
                        <a:rPr lang="en-US" sz="1900" kern="100">
                          <a:latin typeface="微软雅黑" pitchFamily="34" charset="-122"/>
                          <a:ea typeface="微软雅黑" pitchFamily="34" charset="-122"/>
                          <a:cs typeface="Times New Roman"/>
                        </a:rPr>
                        <a:t>4</a:t>
                      </a:r>
                      <a:endParaRPr lang="zh-CN" sz="1200" kern="100">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zh-CN" sz="1900" kern="100">
                          <a:latin typeface="微软雅黑" pitchFamily="34" charset="-122"/>
                          <a:ea typeface="微软雅黑" pitchFamily="34" charset="-122"/>
                          <a:cs typeface="Times New Roman"/>
                        </a:rPr>
                        <a:t>股份冻结数据查询</a:t>
                      </a:r>
                      <a:endParaRPr lang="zh-CN" sz="1200" kern="100">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pPr marL="0" algn="ctr" defTabSz="914400" rtl="0" eaLnBrk="1" latinLnBrk="0" hangingPunct="1">
                        <a:spcAft>
                          <a:spcPts val="0"/>
                        </a:spcAft>
                      </a:pPr>
                      <a:endParaRPr lang="zh-CN" altLang="en-US" sz="1400" kern="100" dirty="0">
                        <a:solidFill>
                          <a:schemeClr val="tx1"/>
                        </a:solidFill>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10004"/>
                  </a:ext>
                </a:extLst>
              </a:tr>
              <a:tr h="335420">
                <a:tc>
                  <a:txBody>
                    <a:bodyPr/>
                    <a:lstStyle/>
                    <a:p>
                      <a:pPr algn="ctr">
                        <a:spcAft>
                          <a:spcPts val="0"/>
                        </a:spcAft>
                      </a:pPr>
                      <a:r>
                        <a:rPr lang="en-US" sz="1900" kern="100">
                          <a:latin typeface="微软雅黑" pitchFamily="34" charset="-122"/>
                          <a:ea typeface="微软雅黑" pitchFamily="34" charset="-122"/>
                          <a:cs typeface="Times New Roman"/>
                        </a:rPr>
                        <a:t>5</a:t>
                      </a:r>
                      <a:endParaRPr lang="zh-CN" sz="1200" kern="100">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zh-CN" sz="1900" kern="100" dirty="0">
                          <a:latin typeface="微软雅黑" pitchFamily="34" charset="-122"/>
                          <a:ea typeface="微软雅黑" pitchFamily="34" charset="-122"/>
                          <a:cs typeface="Times New Roman"/>
                        </a:rPr>
                        <a:t>限售股份明细数据查询</a:t>
                      </a:r>
                      <a:endParaRPr lang="zh-CN" sz="1200" kern="100" dirty="0">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pPr marL="0" algn="ctr" defTabSz="914400" rtl="0" eaLnBrk="1" latinLnBrk="0" hangingPunct="1">
                        <a:spcAft>
                          <a:spcPts val="0"/>
                        </a:spcAft>
                      </a:pPr>
                      <a:endParaRPr lang="zh-CN" altLang="en-US" sz="1400" kern="100" dirty="0">
                        <a:solidFill>
                          <a:schemeClr val="tx1"/>
                        </a:solidFill>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10005"/>
                  </a:ext>
                </a:extLst>
              </a:tr>
              <a:tr h="670843">
                <a:tc>
                  <a:txBody>
                    <a:bodyPr/>
                    <a:lstStyle/>
                    <a:p>
                      <a:pPr algn="ctr">
                        <a:spcAft>
                          <a:spcPts val="0"/>
                        </a:spcAft>
                      </a:pPr>
                      <a:r>
                        <a:rPr lang="en-US" sz="1900" kern="100">
                          <a:latin typeface="微软雅黑" pitchFamily="34" charset="-122"/>
                          <a:ea typeface="微软雅黑" pitchFamily="34" charset="-122"/>
                          <a:cs typeface="Times New Roman"/>
                        </a:rPr>
                        <a:t>6</a:t>
                      </a:r>
                      <a:endParaRPr lang="zh-CN" sz="1200" kern="100">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zh-CN" sz="1900" kern="100" dirty="0">
                          <a:latin typeface="微软雅黑" pitchFamily="34" charset="-122"/>
                          <a:ea typeface="微软雅黑" pitchFamily="34" charset="-122"/>
                          <a:cs typeface="Times New Roman"/>
                        </a:rPr>
                        <a:t>股息红利差异化征税明细查询</a:t>
                      </a:r>
                      <a:endParaRPr lang="zh-CN" sz="1200" kern="100" dirty="0">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pPr marL="0" algn="ctr" defTabSz="914400" rtl="0" eaLnBrk="1" latinLnBrk="0" hangingPunct="1">
                        <a:spcAft>
                          <a:spcPts val="0"/>
                        </a:spcAft>
                      </a:pPr>
                      <a:endParaRPr lang="zh-CN" altLang="en-US" sz="1400" kern="100" dirty="0">
                        <a:solidFill>
                          <a:schemeClr val="tx1"/>
                        </a:solidFill>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10006"/>
                  </a:ext>
                </a:extLst>
              </a:tr>
              <a:tr h="1006261">
                <a:tc>
                  <a:txBody>
                    <a:bodyPr/>
                    <a:lstStyle/>
                    <a:p>
                      <a:pPr algn="ctr">
                        <a:spcAft>
                          <a:spcPts val="0"/>
                        </a:spcAft>
                      </a:pPr>
                      <a:r>
                        <a:rPr lang="en-US" sz="1900" kern="100">
                          <a:latin typeface="微软雅黑" pitchFamily="34" charset="-122"/>
                          <a:ea typeface="微软雅黑" pitchFamily="34" charset="-122"/>
                          <a:cs typeface="Times New Roman"/>
                        </a:rPr>
                        <a:t>7</a:t>
                      </a:r>
                      <a:endParaRPr lang="zh-CN" sz="1200" kern="100">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algn="ctr" defTabSz="914400" rtl="0" eaLnBrk="1" latinLnBrk="0" hangingPunct="1">
                        <a:spcAft>
                          <a:spcPts val="0"/>
                        </a:spcAft>
                      </a:pPr>
                      <a:r>
                        <a:rPr lang="zh-CN" altLang="en-US" sz="1900" kern="100" dirty="0">
                          <a:solidFill>
                            <a:schemeClr val="tx1"/>
                          </a:solidFill>
                          <a:latin typeface="微软雅黑" pitchFamily="34" charset="-122"/>
                          <a:ea typeface="微软雅黑" pitchFamily="34" charset="-122"/>
                          <a:cs typeface="Times New Roman"/>
                        </a:rPr>
                        <a:t>信息披露义务人持股及股份变更情况查询</a:t>
                      </a:r>
                      <a:endParaRPr lang="zh-CN" sz="1900" kern="100" dirty="0">
                        <a:solidFill>
                          <a:schemeClr val="tx1"/>
                        </a:solidFill>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pPr marL="0" algn="ctr" defTabSz="914400" rtl="0" eaLnBrk="1" latinLnBrk="0" hangingPunct="1">
                        <a:spcAft>
                          <a:spcPts val="0"/>
                        </a:spcAft>
                      </a:pPr>
                      <a:endParaRPr lang="zh-CN" sz="1400" kern="100" dirty="0">
                        <a:solidFill>
                          <a:schemeClr val="tx1"/>
                        </a:solidFill>
                        <a:latin typeface="微软雅黑" pitchFamily="34" charset="-122"/>
                        <a:ea typeface="微软雅黑"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10007"/>
                  </a:ext>
                </a:extLst>
              </a:tr>
            </a:tbl>
          </a:graphicData>
        </a:graphic>
      </p:graphicFrame>
      <p:sp>
        <p:nvSpPr>
          <p:cNvPr id="4" name="Rectangle 32"/>
          <p:cNvSpPr>
            <a:spLocks noChangeArrowheads="1"/>
          </p:cNvSpPr>
          <p:nvPr/>
        </p:nvSpPr>
        <p:spPr bwMode="auto">
          <a:xfrm>
            <a:off x="496918" y="142852"/>
            <a:ext cx="8647082" cy="533400"/>
          </a:xfrm>
          <a:prstGeom prst="rect">
            <a:avLst/>
          </a:prstGeom>
          <a:noFill/>
          <a:ln w="9525">
            <a:noFill/>
            <a:miter lim="800000"/>
            <a:headEnd/>
            <a:tailEnd/>
          </a:ln>
        </p:spPr>
        <p:txBody>
          <a:bodyPr lIns="107263" tIns="53631" rIns="107263" bIns="53631" anchor="b"/>
          <a:lstStyle/>
          <a:p>
            <a:pPr algn="ctr"/>
            <a:r>
              <a:rPr lang="en-US" altLang="zh-CN" sz="2700" b="1" dirty="0">
                <a:solidFill>
                  <a:srgbClr val="FFFFFF"/>
                </a:solidFill>
                <a:latin typeface="微软雅黑" pitchFamily="34" charset="-122"/>
                <a:ea typeface="微软雅黑" pitchFamily="34" charset="-122"/>
              </a:rPr>
              <a:t/>
            </a:r>
            <a:br>
              <a:rPr lang="en-US" altLang="zh-CN" sz="2700" b="1" dirty="0">
                <a:solidFill>
                  <a:srgbClr val="FFFFFF"/>
                </a:solidFill>
                <a:latin typeface="微软雅黑" pitchFamily="34" charset="-122"/>
                <a:ea typeface="微软雅黑" pitchFamily="34" charset="-122"/>
              </a:rPr>
            </a:br>
            <a:r>
              <a:rPr lang="zh-CN" altLang="en-US" sz="2700" b="1" dirty="0">
                <a:solidFill>
                  <a:srgbClr val="FFFFFF"/>
                </a:solidFill>
                <a:latin typeface="微软雅黑" pitchFamily="34" charset="-122"/>
                <a:ea typeface="微软雅黑" pitchFamily="34" charset="-122"/>
              </a:rPr>
              <a:t>收费标准</a:t>
            </a:r>
            <a:endParaRPr lang="zh-CN" altLang="en-US" sz="2700" dirty="0">
              <a:solidFill>
                <a:schemeClr val="bg1"/>
              </a:solidFill>
              <a:latin typeface="黑体" pitchFamily="49" charset="-122"/>
              <a:ea typeface="黑体" pitchFamily="49"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a:defRPr/>
            </a:pPr>
            <a:r>
              <a:rPr lang="en-US" altLang="zh-CN" dirty="0"/>
              <a:t>34</a:t>
            </a:r>
          </a:p>
        </p:txBody>
      </p:sp>
      <p:grpSp>
        <p:nvGrpSpPr>
          <p:cNvPr id="29" name="组合 28"/>
          <p:cNvGrpSpPr/>
          <p:nvPr/>
        </p:nvGrpSpPr>
        <p:grpSpPr>
          <a:xfrm>
            <a:off x="2022236" y="866594"/>
            <a:ext cx="1771650" cy="1770063"/>
            <a:chOff x="1989138" y="1219200"/>
            <a:chExt cx="1771650" cy="1770063"/>
          </a:xfrm>
        </p:grpSpPr>
        <p:sp>
          <p:nvSpPr>
            <p:cNvPr id="30" name="Oval 8"/>
            <p:cNvSpPr>
              <a:spLocks noChangeArrowheads="1"/>
            </p:cNvSpPr>
            <p:nvPr/>
          </p:nvSpPr>
          <p:spPr bwMode="auto">
            <a:xfrm>
              <a:off x="1989138" y="1219200"/>
              <a:ext cx="1771650" cy="1770063"/>
            </a:xfrm>
            <a:prstGeom prst="ellipse">
              <a:avLst/>
            </a:prstGeom>
            <a:noFill/>
            <a:ln w="76200" algn="ctr">
              <a:solidFill>
                <a:srgbClr val="C0C0C0">
                  <a:alpha val="50195"/>
                </a:srgbClr>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zh-CN" altLang="en-US" dirty="0">
                <a:latin typeface="微软雅黑" pitchFamily="34" charset="-122"/>
                <a:ea typeface="微软雅黑" pitchFamily="34" charset="-122"/>
              </a:endParaRPr>
            </a:p>
          </p:txBody>
        </p:sp>
        <p:sp>
          <p:nvSpPr>
            <p:cNvPr id="31" name="Oval 9"/>
            <p:cNvSpPr>
              <a:spLocks noChangeArrowheads="1"/>
            </p:cNvSpPr>
            <p:nvPr/>
          </p:nvSpPr>
          <p:spPr bwMode="auto">
            <a:xfrm>
              <a:off x="2176399" y="1407920"/>
              <a:ext cx="1393872" cy="1392623"/>
            </a:xfrm>
            <a:prstGeom prst="ellipse">
              <a:avLst/>
            </a:prstGeom>
            <a:noFill/>
            <a:ln w="117475" algn="ctr">
              <a:solidFill>
                <a:srgbClr val="C0C0C0">
                  <a:alpha val="50195"/>
                </a:srgbClr>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zh-CN" altLang="en-US" dirty="0">
                <a:latin typeface="微软雅黑" pitchFamily="34" charset="-122"/>
                <a:ea typeface="微软雅黑" pitchFamily="34" charset="-122"/>
              </a:endParaRPr>
            </a:p>
          </p:txBody>
        </p:sp>
        <p:sp>
          <p:nvSpPr>
            <p:cNvPr id="32" name="Oval 10"/>
            <p:cNvSpPr>
              <a:spLocks noChangeArrowheads="1"/>
            </p:cNvSpPr>
            <p:nvPr/>
          </p:nvSpPr>
          <p:spPr bwMode="auto">
            <a:xfrm>
              <a:off x="2459733" y="1689373"/>
              <a:ext cx="830461" cy="829717"/>
            </a:xfrm>
            <a:prstGeom prst="ellipse">
              <a:avLst/>
            </a:prstGeom>
            <a:noFill/>
            <a:ln w="177800" algn="ctr">
              <a:solidFill>
                <a:srgbClr val="C0C0C0">
                  <a:alpha val="50195"/>
                </a:srgbClr>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zh-CN" altLang="en-US" dirty="0">
                <a:latin typeface="微软雅黑" pitchFamily="34" charset="-122"/>
                <a:ea typeface="微软雅黑" pitchFamily="34" charset="-122"/>
              </a:endParaRPr>
            </a:p>
          </p:txBody>
        </p:sp>
        <p:sp>
          <p:nvSpPr>
            <p:cNvPr id="33" name="Oval 12"/>
            <p:cNvSpPr>
              <a:spLocks noChangeArrowheads="1"/>
            </p:cNvSpPr>
            <p:nvPr/>
          </p:nvSpPr>
          <p:spPr bwMode="blackWhite">
            <a:xfrm rot="66259" flipH="1">
              <a:off x="2976660" y="1350963"/>
              <a:ext cx="314802" cy="306703"/>
            </a:xfrm>
            <a:prstGeom prst="ellipse">
              <a:avLst/>
            </a:prstGeom>
            <a:solidFill>
              <a:srgbClr val="FEE3AC"/>
            </a:solidFill>
            <a:ln w="9525">
              <a:round/>
              <a:headEnd/>
              <a:tailEnd/>
            </a:ln>
            <a:scene3d>
              <a:camera prst="legacyPerspectiveFront">
                <a:rot lat="20099994" lon="1500000" rev="0"/>
              </a:camera>
              <a:lightRig rig="legacyFlat2" dir="t"/>
            </a:scene3d>
            <a:sp3d extrusionH="100000" prstMaterial="legacyMetal">
              <a:bevelT w="13500" h="13500" prst="angle"/>
              <a:bevelB w="13500" h="13500" prst="angle"/>
              <a:extrusionClr>
                <a:srgbClr val="FFB219"/>
              </a:extrusionClr>
            </a:sp3d>
          </p:spPr>
          <p:txBody>
            <a:bodyPr wrap="none" anchor="ctr">
              <a:flatTx/>
            </a:bodyPr>
            <a:lstStyle/>
            <a:p>
              <a:endParaRPr lang="zh-CN" altLang="en-US" dirty="0">
                <a:latin typeface="微软雅黑" pitchFamily="34" charset="-122"/>
                <a:ea typeface="微软雅黑" pitchFamily="34" charset="-122"/>
              </a:endParaRPr>
            </a:p>
          </p:txBody>
        </p:sp>
        <p:sp>
          <p:nvSpPr>
            <p:cNvPr id="34" name="Freeform 13"/>
            <p:cNvSpPr>
              <a:spLocks/>
            </p:cNvSpPr>
            <p:nvPr/>
          </p:nvSpPr>
          <p:spPr bwMode="blackWhite">
            <a:xfrm rot="66259" flipH="1">
              <a:off x="2509838" y="1360379"/>
              <a:ext cx="1208087" cy="1444734"/>
            </a:xfrm>
            <a:custGeom>
              <a:avLst/>
              <a:gdLst>
                <a:gd name="T0" fmla="*/ 101 w 3312"/>
                <a:gd name="T1" fmla="*/ 51 h 3962"/>
                <a:gd name="T2" fmla="*/ 120 w 3312"/>
                <a:gd name="T3" fmla="*/ 67 h 3962"/>
                <a:gd name="T4" fmla="*/ 142 w 3312"/>
                <a:gd name="T5" fmla="*/ 52 h 3962"/>
                <a:gd name="T6" fmla="*/ 216 w 3312"/>
                <a:gd name="T7" fmla="*/ 5 h 3962"/>
                <a:gd name="T8" fmla="*/ 236 w 3312"/>
                <a:gd name="T9" fmla="*/ 6 h 3962"/>
                <a:gd name="T10" fmla="*/ 226 w 3312"/>
                <a:gd name="T11" fmla="*/ 33 h 3962"/>
                <a:gd name="T12" fmla="*/ 157 w 3312"/>
                <a:gd name="T13" fmla="*/ 79 h 3962"/>
                <a:gd name="T14" fmla="*/ 182 w 3312"/>
                <a:gd name="T15" fmla="*/ 174 h 3962"/>
                <a:gd name="T16" fmla="*/ 165 w 3312"/>
                <a:gd name="T17" fmla="*/ 179 h 3962"/>
                <a:gd name="T18" fmla="*/ 192 w 3312"/>
                <a:gd name="T19" fmla="*/ 264 h 3962"/>
                <a:gd name="T20" fmla="*/ 187 w 3312"/>
                <a:gd name="T21" fmla="*/ 288 h 3962"/>
                <a:gd name="T22" fmla="*/ 164 w 3312"/>
                <a:gd name="T23" fmla="*/ 271 h 3962"/>
                <a:gd name="T24" fmla="*/ 132 w 3312"/>
                <a:gd name="T25" fmla="*/ 186 h 3962"/>
                <a:gd name="T26" fmla="*/ 104 w 3312"/>
                <a:gd name="T27" fmla="*/ 186 h 3962"/>
                <a:gd name="T28" fmla="*/ 77 w 3312"/>
                <a:gd name="T29" fmla="*/ 271 h 3962"/>
                <a:gd name="T30" fmla="*/ 58 w 3312"/>
                <a:gd name="T31" fmla="*/ 288 h 3962"/>
                <a:gd name="T32" fmla="*/ 50 w 3312"/>
                <a:gd name="T33" fmla="*/ 263 h 3962"/>
                <a:gd name="T34" fmla="*/ 73 w 3312"/>
                <a:gd name="T35" fmla="*/ 181 h 3962"/>
                <a:gd name="T36" fmla="*/ 55 w 3312"/>
                <a:gd name="T37" fmla="*/ 176 h 3962"/>
                <a:gd name="T38" fmla="*/ 83 w 3312"/>
                <a:gd name="T39" fmla="*/ 79 h 3962"/>
                <a:gd name="T40" fmla="*/ 10 w 3312"/>
                <a:gd name="T41" fmla="*/ 37 h 3962"/>
                <a:gd name="T42" fmla="*/ 4 w 3312"/>
                <a:gd name="T43" fmla="*/ 13 h 3962"/>
                <a:gd name="T44" fmla="*/ 28 w 3312"/>
                <a:gd name="T45" fmla="*/ 12 h 3962"/>
                <a:gd name="T46" fmla="*/ 101 w 3312"/>
                <a:gd name="T47" fmla="*/ 51 h 396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312"/>
                <a:gd name="T73" fmla="*/ 0 h 3962"/>
                <a:gd name="T74" fmla="*/ 3312 w 3312"/>
                <a:gd name="T75" fmla="*/ 3962 h 396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312" h="3962">
                  <a:moveTo>
                    <a:pt x="1376" y="696"/>
                  </a:moveTo>
                  <a:cubicBezTo>
                    <a:pt x="1401" y="795"/>
                    <a:pt x="1489" y="920"/>
                    <a:pt x="1639" y="920"/>
                  </a:cubicBezTo>
                  <a:cubicBezTo>
                    <a:pt x="1801" y="920"/>
                    <a:pt x="1876" y="795"/>
                    <a:pt x="1926" y="708"/>
                  </a:cubicBezTo>
                  <a:lnTo>
                    <a:pt x="2940" y="66"/>
                  </a:lnTo>
                  <a:cubicBezTo>
                    <a:pt x="3042" y="0"/>
                    <a:pt x="3142" y="16"/>
                    <a:pt x="3204" y="78"/>
                  </a:cubicBezTo>
                  <a:cubicBezTo>
                    <a:pt x="3267" y="140"/>
                    <a:pt x="3312" y="264"/>
                    <a:pt x="3072" y="444"/>
                  </a:cubicBezTo>
                  <a:lnTo>
                    <a:pt x="2139" y="1081"/>
                  </a:lnTo>
                  <a:lnTo>
                    <a:pt x="2476" y="2372"/>
                  </a:lnTo>
                  <a:lnTo>
                    <a:pt x="2251" y="2435"/>
                  </a:lnTo>
                  <a:lnTo>
                    <a:pt x="2614" y="3589"/>
                  </a:lnTo>
                  <a:cubicBezTo>
                    <a:pt x="2651" y="3751"/>
                    <a:pt x="2639" y="3863"/>
                    <a:pt x="2539" y="3925"/>
                  </a:cubicBezTo>
                  <a:cubicBezTo>
                    <a:pt x="2401" y="3962"/>
                    <a:pt x="2289" y="3863"/>
                    <a:pt x="2226" y="3689"/>
                  </a:cubicBezTo>
                  <a:cubicBezTo>
                    <a:pt x="2101" y="3453"/>
                    <a:pt x="1876" y="2720"/>
                    <a:pt x="1789" y="2534"/>
                  </a:cubicBezTo>
                  <a:lnTo>
                    <a:pt x="1414" y="2534"/>
                  </a:lnTo>
                  <a:cubicBezTo>
                    <a:pt x="1339" y="2770"/>
                    <a:pt x="1151" y="3465"/>
                    <a:pt x="1051" y="3689"/>
                  </a:cubicBezTo>
                  <a:cubicBezTo>
                    <a:pt x="1001" y="3838"/>
                    <a:pt x="914" y="3950"/>
                    <a:pt x="789" y="3925"/>
                  </a:cubicBezTo>
                  <a:cubicBezTo>
                    <a:pt x="714" y="3875"/>
                    <a:pt x="614" y="3838"/>
                    <a:pt x="676" y="3577"/>
                  </a:cubicBezTo>
                  <a:lnTo>
                    <a:pt x="1001" y="2459"/>
                  </a:lnTo>
                  <a:lnTo>
                    <a:pt x="751" y="2397"/>
                  </a:lnTo>
                  <a:lnTo>
                    <a:pt x="1126" y="1081"/>
                  </a:lnTo>
                  <a:lnTo>
                    <a:pt x="139" y="497"/>
                  </a:lnTo>
                  <a:cubicBezTo>
                    <a:pt x="54" y="402"/>
                    <a:pt x="0" y="342"/>
                    <a:pt x="60" y="180"/>
                  </a:cubicBezTo>
                  <a:cubicBezTo>
                    <a:pt x="186" y="102"/>
                    <a:pt x="214" y="112"/>
                    <a:pt x="389" y="162"/>
                  </a:cubicBezTo>
                  <a:lnTo>
                    <a:pt x="1376" y="696"/>
                  </a:lnTo>
                  <a:close/>
                </a:path>
              </a:pathLst>
            </a:custGeom>
            <a:solidFill>
              <a:srgbClr val="FEE3AC"/>
            </a:solidFill>
            <a:ln w="9525">
              <a:miter lim="800000"/>
              <a:headEnd/>
              <a:tailEnd/>
            </a:ln>
            <a:scene3d>
              <a:camera prst="legacyPerspectiveFront">
                <a:rot lat="20099994" lon="1500000" rev="0"/>
              </a:camera>
              <a:lightRig rig="legacyFlat2" dir="t"/>
            </a:scene3d>
            <a:sp3d extrusionH="100000" prstMaterial="legacyMetal">
              <a:bevelT w="13500" h="13500" prst="angle"/>
              <a:bevelB w="13500" h="13500" prst="angle"/>
              <a:extrusionClr>
                <a:srgbClr val="FFB219"/>
              </a:extrusionClr>
            </a:sp3d>
          </p:spPr>
          <p:txBody>
            <a:bodyPr>
              <a:flatTx/>
            </a:bodyPr>
            <a:lstStyle/>
            <a:p>
              <a:endParaRPr lang="zh-CN" altLang="en-US" dirty="0">
                <a:latin typeface="微软雅黑" pitchFamily="34" charset="-122"/>
                <a:ea typeface="微软雅黑" pitchFamily="34" charset="-122"/>
              </a:endParaRPr>
            </a:p>
          </p:txBody>
        </p:sp>
      </p:grpSp>
      <p:grpSp>
        <p:nvGrpSpPr>
          <p:cNvPr id="35" name="组合 34"/>
          <p:cNvGrpSpPr/>
          <p:nvPr/>
        </p:nvGrpSpPr>
        <p:grpSpPr>
          <a:xfrm>
            <a:off x="6165430" y="2217445"/>
            <a:ext cx="1770063" cy="1771650"/>
            <a:chOff x="5584825" y="2643188"/>
            <a:chExt cx="1770063" cy="1771650"/>
          </a:xfrm>
        </p:grpSpPr>
        <p:sp>
          <p:nvSpPr>
            <p:cNvPr id="36" name="Oval 4"/>
            <p:cNvSpPr>
              <a:spLocks noChangeArrowheads="1"/>
            </p:cNvSpPr>
            <p:nvPr/>
          </p:nvSpPr>
          <p:spPr bwMode="auto">
            <a:xfrm>
              <a:off x="5584825" y="2643188"/>
              <a:ext cx="1770063" cy="1771650"/>
            </a:xfrm>
            <a:prstGeom prst="ellipse">
              <a:avLst/>
            </a:prstGeom>
            <a:noFill/>
            <a:ln w="76200" algn="ctr">
              <a:solidFill>
                <a:srgbClr val="C0C0C0">
                  <a:alpha val="50195"/>
                </a:srgbClr>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zh-CN" altLang="en-US" dirty="0">
                <a:latin typeface="微软雅黑" pitchFamily="34" charset="-122"/>
                <a:ea typeface="微软雅黑" pitchFamily="34" charset="-122"/>
              </a:endParaRPr>
            </a:p>
          </p:txBody>
        </p:sp>
        <p:sp>
          <p:nvSpPr>
            <p:cNvPr id="37" name="Oval 5"/>
            <p:cNvSpPr>
              <a:spLocks noChangeArrowheads="1"/>
            </p:cNvSpPr>
            <p:nvPr/>
          </p:nvSpPr>
          <p:spPr bwMode="auto">
            <a:xfrm>
              <a:off x="5771918" y="2832077"/>
              <a:ext cx="1392623" cy="1393872"/>
            </a:xfrm>
            <a:prstGeom prst="ellipse">
              <a:avLst/>
            </a:prstGeom>
            <a:noFill/>
            <a:ln w="117475" algn="ctr">
              <a:solidFill>
                <a:srgbClr val="C0C0C0">
                  <a:alpha val="50195"/>
                </a:srgbClr>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zh-CN" altLang="en-US" dirty="0">
                <a:latin typeface="微软雅黑" pitchFamily="34" charset="-122"/>
                <a:ea typeface="微软雅黑" pitchFamily="34" charset="-122"/>
              </a:endParaRPr>
            </a:p>
          </p:txBody>
        </p:sp>
        <p:sp>
          <p:nvSpPr>
            <p:cNvPr id="38" name="Oval 6"/>
            <p:cNvSpPr>
              <a:spLocks noChangeArrowheads="1"/>
            </p:cNvSpPr>
            <p:nvPr/>
          </p:nvSpPr>
          <p:spPr bwMode="auto">
            <a:xfrm>
              <a:off x="6054998" y="3113783"/>
              <a:ext cx="829717" cy="830461"/>
            </a:xfrm>
            <a:prstGeom prst="ellipse">
              <a:avLst/>
            </a:prstGeom>
            <a:noFill/>
            <a:ln w="177800" algn="ctr">
              <a:solidFill>
                <a:srgbClr val="C0C0C0">
                  <a:alpha val="50195"/>
                </a:srgbClr>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zh-CN" altLang="en-US" dirty="0">
                <a:latin typeface="微软雅黑" pitchFamily="34" charset="-122"/>
                <a:ea typeface="微软雅黑" pitchFamily="34" charset="-122"/>
              </a:endParaRPr>
            </a:p>
          </p:txBody>
        </p:sp>
        <p:sp>
          <p:nvSpPr>
            <p:cNvPr id="39" name="Oval 16"/>
            <p:cNvSpPr>
              <a:spLocks noChangeArrowheads="1"/>
            </p:cNvSpPr>
            <p:nvPr/>
          </p:nvSpPr>
          <p:spPr bwMode="blackWhite">
            <a:xfrm rot="381936" flipH="1">
              <a:off x="6608508" y="2854325"/>
              <a:ext cx="309328" cy="302987"/>
            </a:xfrm>
            <a:prstGeom prst="ellipse">
              <a:avLst/>
            </a:prstGeom>
            <a:solidFill>
              <a:srgbClr val="FEE3AC"/>
            </a:solidFill>
            <a:ln w="9525">
              <a:round/>
              <a:headEnd/>
              <a:tailEnd/>
            </a:ln>
            <a:scene3d>
              <a:camera prst="legacyPerspectiveFront">
                <a:rot lat="20099994" lon="1500000" rev="0"/>
              </a:camera>
              <a:lightRig rig="legacyFlat2" dir="t"/>
            </a:scene3d>
            <a:sp3d extrusionH="100000" prstMaterial="legacyMetal">
              <a:bevelT w="13500" h="13500" prst="angle"/>
              <a:bevelB w="13500" h="13500" prst="angle"/>
              <a:extrusionClr>
                <a:srgbClr val="FFB219"/>
              </a:extrusionClr>
            </a:sp3d>
          </p:spPr>
          <p:txBody>
            <a:bodyPr wrap="none" anchor="ctr">
              <a:flatTx/>
            </a:bodyPr>
            <a:lstStyle/>
            <a:p>
              <a:endParaRPr lang="zh-CN" altLang="en-US" dirty="0">
                <a:latin typeface="微软雅黑" pitchFamily="34" charset="-122"/>
                <a:ea typeface="微软雅黑" pitchFamily="34" charset="-122"/>
              </a:endParaRPr>
            </a:p>
          </p:txBody>
        </p:sp>
        <p:sp>
          <p:nvSpPr>
            <p:cNvPr id="40" name="Freeform 17"/>
            <p:cNvSpPr>
              <a:spLocks/>
            </p:cNvSpPr>
            <p:nvPr/>
          </p:nvSpPr>
          <p:spPr bwMode="blackWhite">
            <a:xfrm>
              <a:off x="6316663" y="3084595"/>
              <a:ext cx="1003300" cy="1198480"/>
            </a:xfrm>
            <a:custGeom>
              <a:avLst/>
              <a:gdLst>
                <a:gd name="T0" fmla="*/ 440 w 746"/>
                <a:gd name="T1" fmla="*/ 32 h 890"/>
                <a:gd name="T2" fmla="*/ 352 w 746"/>
                <a:gd name="T3" fmla="*/ 74 h 890"/>
                <a:gd name="T4" fmla="*/ 283 w 746"/>
                <a:gd name="T5" fmla="*/ 0 h 890"/>
                <a:gd name="T6" fmla="*/ 224 w 746"/>
                <a:gd name="T7" fmla="*/ 37 h 890"/>
                <a:gd name="T8" fmla="*/ 42 w 746"/>
                <a:gd name="T9" fmla="*/ 273 h 890"/>
                <a:gd name="T10" fmla="*/ 75 w 746"/>
                <a:gd name="T11" fmla="*/ 363 h 890"/>
                <a:gd name="T12" fmla="*/ 216 w 746"/>
                <a:gd name="T13" fmla="*/ 91 h 890"/>
                <a:gd name="T14" fmla="*/ 87 w 746"/>
                <a:gd name="T15" fmla="*/ 426 h 890"/>
                <a:gd name="T16" fmla="*/ 145 w 746"/>
                <a:gd name="T17" fmla="*/ 449 h 890"/>
                <a:gd name="T18" fmla="*/ 16 w 746"/>
                <a:gd name="T19" fmla="*/ 742 h 890"/>
                <a:gd name="T20" fmla="*/ 24 w 746"/>
                <a:gd name="T21" fmla="*/ 835 h 890"/>
                <a:gd name="T22" fmla="*/ 113 w 746"/>
                <a:gd name="T23" fmla="*/ 784 h 890"/>
                <a:gd name="T24" fmla="*/ 265 w 746"/>
                <a:gd name="T25" fmla="*/ 488 h 890"/>
                <a:gd name="T26" fmla="*/ 365 w 746"/>
                <a:gd name="T27" fmla="*/ 501 h 890"/>
                <a:gd name="T28" fmla="*/ 425 w 746"/>
                <a:gd name="T29" fmla="*/ 818 h 890"/>
                <a:gd name="T30" fmla="*/ 488 w 746"/>
                <a:gd name="T31" fmla="*/ 888 h 890"/>
                <a:gd name="T32" fmla="*/ 530 w 746"/>
                <a:gd name="T33" fmla="*/ 799 h 890"/>
                <a:gd name="T34" fmla="*/ 474 w 746"/>
                <a:gd name="T35" fmla="*/ 491 h 890"/>
                <a:gd name="T36" fmla="*/ 545 w 746"/>
                <a:gd name="T37" fmla="*/ 481 h 890"/>
                <a:gd name="T38" fmla="*/ 481 w 746"/>
                <a:gd name="T39" fmla="*/ 120 h 890"/>
                <a:gd name="T40" fmla="*/ 607 w 746"/>
                <a:gd name="T41" fmla="*/ 407 h 890"/>
                <a:gd name="T42" fmla="*/ 704 w 746"/>
                <a:gd name="T43" fmla="*/ 445 h 890"/>
                <a:gd name="T44" fmla="*/ 720 w 746"/>
                <a:gd name="T45" fmla="*/ 344 h 890"/>
                <a:gd name="T46" fmla="*/ 537 w 746"/>
                <a:gd name="T47" fmla="*/ 37 h 890"/>
                <a:gd name="T48" fmla="*/ 440 w 746"/>
                <a:gd name="T49" fmla="*/ 32 h 89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46"/>
                <a:gd name="T76" fmla="*/ 0 h 890"/>
                <a:gd name="T77" fmla="*/ 746 w 746"/>
                <a:gd name="T78" fmla="*/ 890 h 89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46" h="890">
                  <a:moveTo>
                    <a:pt x="440" y="32"/>
                  </a:moveTo>
                  <a:cubicBezTo>
                    <a:pt x="429" y="59"/>
                    <a:pt x="390" y="76"/>
                    <a:pt x="352" y="74"/>
                  </a:cubicBezTo>
                  <a:cubicBezTo>
                    <a:pt x="312" y="67"/>
                    <a:pt x="291" y="25"/>
                    <a:pt x="283" y="0"/>
                  </a:cubicBezTo>
                  <a:cubicBezTo>
                    <a:pt x="283" y="0"/>
                    <a:pt x="246" y="16"/>
                    <a:pt x="224" y="37"/>
                  </a:cubicBezTo>
                  <a:cubicBezTo>
                    <a:pt x="201" y="58"/>
                    <a:pt x="58" y="243"/>
                    <a:pt x="42" y="273"/>
                  </a:cubicBezTo>
                  <a:cubicBezTo>
                    <a:pt x="36" y="305"/>
                    <a:pt x="84" y="395"/>
                    <a:pt x="75" y="363"/>
                  </a:cubicBezTo>
                  <a:cubicBezTo>
                    <a:pt x="66" y="333"/>
                    <a:pt x="215" y="82"/>
                    <a:pt x="216" y="91"/>
                  </a:cubicBezTo>
                  <a:lnTo>
                    <a:pt x="87" y="426"/>
                  </a:lnTo>
                  <a:lnTo>
                    <a:pt x="145" y="449"/>
                  </a:lnTo>
                  <a:lnTo>
                    <a:pt x="16" y="742"/>
                  </a:lnTo>
                  <a:cubicBezTo>
                    <a:pt x="1" y="787"/>
                    <a:pt x="0" y="819"/>
                    <a:pt x="24" y="835"/>
                  </a:cubicBezTo>
                  <a:cubicBezTo>
                    <a:pt x="59" y="848"/>
                    <a:pt x="91" y="826"/>
                    <a:pt x="113" y="784"/>
                  </a:cubicBezTo>
                  <a:cubicBezTo>
                    <a:pt x="154" y="720"/>
                    <a:pt x="234" y="534"/>
                    <a:pt x="265" y="488"/>
                  </a:cubicBezTo>
                  <a:lnTo>
                    <a:pt x="365" y="501"/>
                  </a:lnTo>
                  <a:cubicBezTo>
                    <a:pt x="377" y="565"/>
                    <a:pt x="407" y="754"/>
                    <a:pt x="425" y="818"/>
                  </a:cubicBezTo>
                  <a:cubicBezTo>
                    <a:pt x="434" y="855"/>
                    <a:pt x="457" y="890"/>
                    <a:pt x="488" y="888"/>
                  </a:cubicBezTo>
                  <a:cubicBezTo>
                    <a:pt x="512" y="876"/>
                    <a:pt x="536" y="867"/>
                    <a:pt x="530" y="799"/>
                  </a:cubicBezTo>
                  <a:lnTo>
                    <a:pt x="474" y="491"/>
                  </a:lnTo>
                  <a:lnTo>
                    <a:pt x="545" y="481"/>
                  </a:lnTo>
                  <a:lnTo>
                    <a:pt x="481" y="120"/>
                  </a:lnTo>
                  <a:lnTo>
                    <a:pt x="607" y="407"/>
                  </a:lnTo>
                  <a:cubicBezTo>
                    <a:pt x="643" y="460"/>
                    <a:pt x="687" y="456"/>
                    <a:pt x="704" y="445"/>
                  </a:cubicBezTo>
                  <a:cubicBezTo>
                    <a:pt x="746" y="429"/>
                    <a:pt x="731" y="390"/>
                    <a:pt x="720" y="344"/>
                  </a:cubicBezTo>
                  <a:cubicBezTo>
                    <a:pt x="698" y="307"/>
                    <a:pt x="586" y="29"/>
                    <a:pt x="537" y="37"/>
                  </a:cubicBezTo>
                  <a:lnTo>
                    <a:pt x="440" y="32"/>
                  </a:lnTo>
                  <a:close/>
                </a:path>
              </a:pathLst>
            </a:custGeom>
            <a:solidFill>
              <a:srgbClr val="FEE3AC"/>
            </a:solidFill>
            <a:ln w="9525">
              <a:miter lim="800000"/>
              <a:headEnd/>
              <a:tailEnd/>
            </a:ln>
            <a:scene3d>
              <a:camera prst="legacyPerspectiveFront">
                <a:rot lat="20099994" lon="1500000" rev="0"/>
              </a:camera>
              <a:lightRig rig="legacyFlat2" dir="t"/>
            </a:scene3d>
            <a:sp3d extrusionH="100000" prstMaterial="legacyMetal">
              <a:bevelT w="13500" h="13500" prst="angle"/>
              <a:bevelB w="13500" h="13500" prst="angle"/>
              <a:extrusionClr>
                <a:srgbClr val="FFB219"/>
              </a:extrusionClr>
            </a:sp3d>
          </p:spPr>
          <p:txBody>
            <a:bodyPr>
              <a:flatTx/>
            </a:bodyPr>
            <a:lstStyle/>
            <a:p>
              <a:endParaRPr lang="zh-CN" altLang="en-US" dirty="0">
                <a:latin typeface="微软雅黑" pitchFamily="34" charset="-122"/>
                <a:ea typeface="微软雅黑" pitchFamily="34" charset="-122"/>
              </a:endParaRPr>
            </a:p>
          </p:txBody>
        </p:sp>
      </p:grpSp>
      <p:pic>
        <p:nvPicPr>
          <p:cNvPr id="41" name="Picture 21" descr="worldmap_ani8"/>
          <p:cNvPicPr>
            <a:picLocks noChangeAspect="1" noChangeArrowheads="1" noCrop="1"/>
          </p:cNvPicPr>
          <p:nvPr/>
        </p:nvPicPr>
        <p:blipFill>
          <a:blip r:embed="rId2" cstate="print">
            <a:lum bright="18000" contrast="42000"/>
            <a:grayscl/>
            <a:extLst>
              <a:ext uri="{28A0092B-C50C-407E-A947-70E740481C1C}">
                <a14:useLocalDpi xmlns:a14="http://schemas.microsoft.com/office/drawing/2010/main" xmlns="" val="0"/>
              </a:ext>
            </a:extLst>
          </a:blip>
          <a:srcRect/>
          <a:stretch>
            <a:fillRect/>
          </a:stretch>
        </p:blipFill>
        <p:spPr bwMode="gray">
          <a:xfrm>
            <a:off x="3917950" y="2579688"/>
            <a:ext cx="1030288" cy="1031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42" name="组合 41"/>
          <p:cNvGrpSpPr/>
          <p:nvPr/>
        </p:nvGrpSpPr>
        <p:grpSpPr>
          <a:xfrm>
            <a:off x="685800" y="2246313"/>
            <a:ext cx="3059113" cy="2466975"/>
            <a:chOff x="685800" y="2246313"/>
            <a:chExt cx="3059113" cy="2466975"/>
          </a:xfrm>
        </p:grpSpPr>
        <p:grpSp>
          <p:nvGrpSpPr>
            <p:cNvPr id="43" name="组合 42"/>
            <p:cNvGrpSpPr/>
            <p:nvPr/>
          </p:nvGrpSpPr>
          <p:grpSpPr>
            <a:xfrm>
              <a:off x="685800" y="2246313"/>
              <a:ext cx="3059113" cy="2466975"/>
              <a:chOff x="685800" y="2246313"/>
              <a:chExt cx="3059113" cy="2466975"/>
            </a:xfrm>
          </p:grpSpPr>
          <p:grpSp>
            <p:nvGrpSpPr>
              <p:cNvPr id="45" name="组合 44"/>
              <p:cNvGrpSpPr/>
              <p:nvPr/>
            </p:nvGrpSpPr>
            <p:grpSpPr>
              <a:xfrm>
                <a:off x="685800" y="2246313"/>
                <a:ext cx="3059113" cy="2466975"/>
                <a:chOff x="685800" y="2246313"/>
                <a:chExt cx="3059113" cy="2466975"/>
              </a:xfrm>
            </p:grpSpPr>
            <p:sp>
              <p:nvSpPr>
                <p:cNvPr id="47" name="AutoShape 14"/>
                <p:cNvSpPr>
                  <a:spLocks noChangeArrowheads="1"/>
                </p:cNvSpPr>
                <p:nvPr/>
              </p:nvSpPr>
              <p:spPr bwMode="gray">
                <a:xfrm>
                  <a:off x="692150" y="2497138"/>
                  <a:ext cx="3032125" cy="2216150"/>
                </a:xfrm>
                <a:prstGeom prst="flowChartDocumen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48" name="AutoShape 19"/>
                <p:cNvSpPr>
                  <a:spLocks noChangeArrowheads="1"/>
                </p:cNvSpPr>
                <p:nvPr/>
              </p:nvSpPr>
              <p:spPr bwMode="gray">
                <a:xfrm>
                  <a:off x="685800" y="2246313"/>
                  <a:ext cx="3059113" cy="406400"/>
                </a:xfrm>
                <a:prstGeom prst="bevel">
                  <a:avLst>
                    <a:gd name="adj" fmla="val 9569"/>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a:ex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49" name="AutoShape 25"/>
                <p:cNvSpPr>
                  <a:spLocks noChangeArrowheads="1"/>
                </p:cNvSpPr>
                <p:nvPr/>
              </p:nvSpPr>
              <p:spPr bwMode="gray">
                <a:xfrm>
                  <a:off x="1373188" y="2930525"/>
                  <a:ext cx="1684337" cy="1363663"/>
                </a:xfrm>
                <a:prstGeom prst="upArrow">
                  <a:avLst>
                    <a:gd name="adj1" fmla="val 39880"/>
                    <a:gd name="adj2" fmla="val 54074"/>
                  </a:avLst>
                </a:prstGeom>
                <a:noFill/>
                <a:ln w="76200" algn="ctr">
                  <a:solidFill>
                    <a:srgbClr val="FFFFFF">
                      <a:alpha val="50195"/>
                    </a:srgbClr>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50" name="AutoShape 26"/>
                <p:cNvSpPr>
                  <a:spLocks noChangeArrowheads="1"/>
                </p:cNvSpPr>
                <p:nvPr/>
              </p:nvSpPr>
              <p:spPr bwMode="gray">
                <a:xfrm>
                  <a:off x="1668980" y="3098512"/>
                  <a:ext cx="1094044" cy="1072155"/>
                </a:xfrm>
                <a:prstGeom prst="upArrow">
                  <a:avLst>
                    <a:gd name="adj1" fmla="val 40731"/>
                    <a:gd name="adj2" fmla="val 44038"/>
                  </a:avLst>
                </a:prstGeom>
                <a:solidFill>
                  <a:srgbClr val="FFFFFF">
                    <a:alpha val="38823"/>
                  </a:srgbClr>
                </a:solidFill>
                <a:ln>
                  <a:noFill/>
                </a:ln>
                <a:extLst>
                  <a:ext uri="{91240B29-F687-4F45-9708-019B960494DF}">
                    <a14:hiddenLine xmlns:a14="http://schemas.microsoft.com/office/drawing/2010/main" xmlns="" w="9525" algn="ctr">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sp>
            <p:nvSpPr>
              <p:cNvPr id="46" name="TextBox 18"/>
              <p:cNvSpPr txBox="1"/>
              <p:nvPr/>
            </p:nvSpPr>
            <p:spPr bwMode="auto">
              <a:xfrm>
                <a:off x="876064" y="2899883"/>
                <a:ext cx="2664296" cy="1131079"/>
              </a:xfrm>
              <a:prstGeom prst="rect">
                <a:avLst/>
              </a:prstGeom>
              <a:noFill/>
            </p:spPr>
            <p:txBody>
              <a:bodyPr vert="horz" wrap="square" lIns="91440" tIns="45720" rIns="91440" bIns="45720" numCol="1" anchor="t" anchorCtr="0" compatLnSpc="1">
                <a:prstTxWarp prst="textNoShape">
                  <a:avLst/>
                </a:prstTxWarp>
                <a:spAutoFit/>
              </a:bodyPr>
              <a:lstStyle/>
              <a:p>
                <a:pPr lvl="0" algn="ctr">
                  <a:lnSpc>
                    <a:spcPct val="125000"/>
                  </a:lnSpc>
                  <a:defRPr/>
                </a:pPr>
                <a:r>
                  <a:rPr lang="en-US" altLang="zh-CN" b="1" dirty="0">
                    <a:solidFill>
                      <a:schemeClr val="tx1">
                        <a:lumMod val="50000"/>
                        <a:lumOff val="50000"/>
                      </a:schemeClr>
                    </a:solidFill>
                    <a:latin typeface="微软雅黑" pitchFamily="34" charset="-122"/>
                    <a:ea typeface="微软雅黑" pitchFamily="34" charset="-122"/>
                  </a:rPr>
                  <a:t>2018.5.18</a:t>
                </a:r>
                <a:r>
                  <a:rPr lang="zh-CN" altLang="en-US" b="1" dirty="0">
                    <a:solidFill>
                      <a:schemeClr val="tx1">
                        <a:lumMod val="50000"/>
                        <a:lumOff val="50000"/>
                      </a:schemeClr>
                    </a:solidFill>
                    <a:latin typeface="微软雅黑" pitchFamily="34" charset="-122"/>
                    <a:ea typeface="微软雅黑" pitchFamily="34" charset="-122"/>
                  </a:rPr>
                  <a:t>发布</a:t>
                </a:r>
                <a:r>
                  <a:rPr lang="en-US" altLang="zh-CN" b="1" dirty="0">
                    <a:solidFill>
                      <a:schemeClr val="tx1">
                        <a:lumMod val="50000"/>
                        <a:lumOff val="50000"/>
                      </a:schemeClr>
                    </a:solidFill>
                    <a:latin typeface="微软雅黑" pitchFamily="34" charset="-122"/>
                    <a:ea typeface="微软雅黑" pitchFamily="34" charset="-122"/>
                  </a:rPr>
                  <a:t>《</a:t>
                </a:r>
                <a:r>
                  <a:rPr lang="zh-CN" altLang="zh-CN" b="1"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关于</a:t>
                </a:r>
                <a:r>
                  <a:rPr lang="en-US" altLang="zh-CN" b="1"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2018</a:t>
                </a:r>
                <a:r>
                  <a:rPr lang="zh-CN" altLang="zh-CN" b="1"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年信息查询服务费缴纳事宜的通知</a:t>
                </a:r>
                <a:r>
                  <a:rPr lang="en-US" altLang="zh-CN" b="1"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a:t>
                </a:r>
                <a:endParaRPr kumimoji="0" lang="zh-CN" altLang="en-US" sz="1050" b="0" i="0" u="none" strike="noStrike" kern="0" cap="none" spc="0" normalizeH="0" baseline="0" noProof="0" dirty="0">
                  <a:ln>
                    <a:noFill/>
                  </a:ln>
                  <a:solidFill>
                    <a:schemeClr val="tx1">
                      <a:lumMod val="50000"/>
                      <a:lumOff val="50000"/>
                    </a:schemeClr>
                  </a:solidFill>
                  <a:effectLst/>
                  <a:uLnTx/>
                  <a:uFillTx/>
                  <a:latin typeface="微软雅黑" pitchFamily="34" charset="-122"/>
                  <a:ea typeface="微软雅黑" pitchFamily="34" charset="-122"/>
                </a:endParaRPr>
              </a:p>
            </p:txBody>
          </p:sp>
        </p:grpSp>
        <p:sp>
          <p:nvSpPr>
            <p:cNvPr id="44" name="TextBox 19"/>
            <p:cNvSpPr txBox="1">
              <a:spLocks noChangeArrowheads="1"/>
            </p:cNvSpPr>
            <p:nvPr/>
          </p:nvSpPr>
          <p:spPr bwMode="auto">
            <a:xfrm>
              <a:off x="1312005" y="2276872"/>
              <a:ext cx="1728787"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0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宋体" pitchFamily="2" charset="-122"/>
                </a:rPr>
                <a:t>及时缴纳费用</a:t>
              </a:r>
              <a:endParaRPr kumimoji="0" lang="zh-CN" altLang="zh-CN" sz="20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宋体" pitchFamily="2" charset="-122"/>
              </a:endParaRPr>
            </a:p>
          </p:txBody>
        </p:sp>
      </p:grpSp>
      <p:grpSp>
        <p:nvGrpSpPr>
          <p:cNvPr id="51" name="组合 50"/>
          <p:cNvGrpSpPr/>
          <p:nvPr/>
        </p:nvGrpSpPr>
        <p:grpSpPr>
          <a:xfrm>
            <a:off x="4827018" y="3859903"/>
            <a:ext cx="3921445" cy="2779737"/>
            <a:chOff x="4267200" y="3749675"/>
            <a:chExt cx="3617168" cy="2779737"/>
          </a:xfrm>
        </p:grpSpPr>
        <p:grpSp>
          <p:nvGrpSpPr>
            <p:cNvPr id="52" name="组合 51"/>
            <p:cNvGrpSpPr/>
            <p:nvPr/>
          </p:nvGrpSpPr>
          <p:grpSpPr>
            <a:xfrm>
              <a:off x="4267200" y="3749675"/>
              <a:ext cx="3617168" cy="2779737"/>
              <a:chOff x="4267200" y="3749675"/>
              <a:chExt cx="3617168" cy="2779737"/>
            </a:xfrm>
          </p:grpSpPr>
          <p:grpSp>
            <p:nvGrpSpPr>
              <p:cNvPr id="54" name="组合 53"/>
              <p:cNvGrpSpPr/>
              <p:nvPr/>
            </p:nvGrpSpPr>
            <p:grpSpPr>
              <a:xfrm>
                <a:off x="4267200" y="3749675"/>
                <a:ext cx="3617168" cy="2452688"/>
                <a:chOff x="4267200" y="3749675"/>
                <a:chExt cx="3617168" cy="2452688"/>
              </a:xfrm>
            </p:grpSpPr>
            <p:sp>
              <p:nvSpPr>
                <p:cNvPr id="56" name="AutoShape 18"/>
                <p:cNvSpPr>
                  <a:spLocks noChangeArrowheads="1"/>
                </p:cNvSpPr>
                <p:nvPr/>
              </p:nvSpPr>
              <p:spPr bwMode="gray">
                <a:xfrm>
                  <a:off x="4275138" y="3990975"/>
                  <a:ext cx="3609230" cy="2211388"/>
                </a:xfrm>
                <a:prstGeom prst="flowChartDocumen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57" name="AutoShape 20"/>
                <p:cNvSpPr>
                  <a:spLocks noChangeArrowheads="1"/>
                </p:cNvSpPr>
                <p:nvPr/>
              </p:nvSpPr>
              <p:spPr bwMode="gray">
                <a:xfrm>
                  <a:off x="4267200" y="3749675"/>
                  <a:ext cx="3617168" cy="407988"/>
                </a:xfrm>
                <a:prstGeom prst="bevel">
                  <a:avLst>
                    <a:gd name="adj" fmla="val 9569"/>
                  </a:avLst>
                </a:pr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a:extLst/>
              </p:spPr>
              <p:txBody>
                <a:bodyPr lIns="0" rIns="0" anchor="ctr"/>
                <a:lstStyle/>
                <a:p>
                  <a:pPr marL="182563" marR="0" lvl="0" indent="-182563" defTabSz="914400" eaLnBrk="1" fontAlgn="base" latinLnBrk="0" hangingPunct="1">
                    <a:lnSpc>
                      <a:spcPct val="120000"/>
                    </a:lnSpc>
                    <a:spcBef>
                      <a:spcPts val="600"/>
                    </a:spcBef>
                    <a:spcAft>
                      <a:spcPts val="600"/>
                    </a:spcAft>
                    <a:buClrTx/>
                    <a:buSzTx/>
                    <a:buFont typeface="Arial" pitchFamily="34" charset="0"/>
                    <a:buChar char="•"/>
                    <a:tabLst/>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58" name="AutoShape 29"/>
                <p:cNvSpPr>
                  <a:spLocks noChangeArrowheads="1"/>
                </p:cNvSpPr>
                <p:nvPr/>
              </p:nvSpPr>
              <p:spPr bwMode="gray">
                <a:xfrm flipV="1">
                  <a:off x="4932363" y="4556125"/>
                  <a:ext cx="1676400" cy="1363663"/>
                </a:xfrm>
                <a:prstGeom prst="upArrow">
                  <a:avLst>
                    <a:gd name="adj1" fmla="val 39880"/>
                    <a:gd name="adj2" fmla="val 54074"/>
                  </a:avLst>
                </a:prstGeom>
                <a:noFill/>
                <a:ln w="76200" algn="ctr">
                  <a:solidFill>
                    <a:srgbClr val="FFFFFF">
                      <a:alpha val="50195"/>
                    </a:srgbClr>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59" name="AutoShape 30"/>
                <p:cNvSpPr>
                  <a:spLocks noChangeArrowheads="1"/>
                </p:cNvSpPr>
                <p:nvPr/>
              </p:nvSpPr>
              <p:spPr bwMode="gray">
                <a:xfrm flipV="1">
                  <a:off x="5226761" y="4679645"/>
                  <a:ext cx="1088889" cy="1072155"/>
                </a:xfrm>
                <a:prstGeom prst="upArrow">
                  <a:avLst>
                    <a:gd name="adj1" fmla="val 40731"/>
                    <a:gd name="adj2" fmla="val 44038"/>
                  </a:avLst>
                </a:prstGeom>
                <a:solidFill>
                  <a:srgbClr val="FFFFFF">
                    <a:alpha val="38823"/>
                  </a:srgbClr>
                </a:solidFill>
                <a:ln>
                  <a:noFill/>
                </a:ln>
                <a:extLst>
                  <a:ext uri="{91240B29-F687-4F45-9708-019B960494DF}">
                    <a14:hiddenLine xmlns:a14="http://schemas.microsoft.com/office/drawing/2010/main" xmlns="" w="9525" algn="ctr">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sp>
            <p:nvSpPr>
              <p:cNvPr id="55" name="TextBox 27"/>
              <p:cNvSpPr txBox="1"/>
              <p:nvPr/>
            </p:nvSpPr>
            <p:spPr bwMode="auto">
              <a:xfrm>
                <a:off x="4275138" y="4221088"/>
                <a:ext cx="3609230" cy="2308324"/>
              </a:xfrm>
              <a:prstGeom prst="rect">
                <a:avLst/>
              </a:prstGeom>
              <a:noFill/>
            </p:spPr>
            <p:txBody>
              <a:bodyPr vert="horz" wrap="square" lIns="91440" tIns="45720" rIns="91440" bIns="45720" numCol="1" anchor="t" anchorCtr="0" compatLnSpc="1">
                <a:prstTxWarp prst="textNoShape">
                  <a:avLst/>
                </a:prstTxWarp>
                <a:spAutoFit/>
              </a:bodyPr>
              <a:lstStyle/>
              <a:p>
                <a:pPr marL="171450" marR="0" lvl="0" indent="-171450" algn="just" defTabSz="914400" eaLnBrk="1" fontAlgn="base" latinLnBrk="0" hangingPunct="1">
                  <a:lnSpc>
                    <a:spcPct val="150000"/>
                  </a:lnSpc>
                  <a:spcBef>
                    <a:spcPct val="0"/>
                  </a:spcBef>
                  <a:spcAft>
                    <a:spcPct val="0"/>
                  </a:spcAft>
                  <a:buClrTx/>
                  <a:buSzTx/>
                  <a:buFont typeface="Wingdings" panose="05000000000000000000" pitchFamily="2" charset="2"/>
                  <a:buChar char="n"/>
                  <a:tabLst/>
                  <a:defRPr/>
                </a:pPr>
                <a:r>
                  <a:rPr lang="zh-CN" altLang="en-US" sz="1600" kern="0" dirty="0">
                    <a:solidFill>
                      <a:srgbClr val="4D4D4D"/>
                    </a:solidFill>
                    <a:latin typeface="微软雅黑" pitchFamily="34" charset="-122"/>
                    <a:ea typeface="微软雅黑" pitchFamily="34" charset="-122"/>
                  </a:rPr>
                  <a:t>不缴纳费用无法使用信息查询功能</a:t>
                </a:r>
                <a:endParaRPr lang="en-US" altLang="zh-CN" sz="1600" kern="0" dirty="0">
                  <a:solidFill>
                    <a:srgbClr val="4D4D4D"/>
                  </a:solidFill>
                  <a:latin typeface="微软雅黑" pitchFamily="34" charset="-122"/>
                  <a:ea typeface="微软雅黑" pitchFamily="34" charset="-122"/>
                </a:endParaRPr>
              </a:p>
              <a:p>
                <a:pPr marL="171450" marR="0" lvl="0" indent="-171450" algn="just" defTabSz="914400" eaLnBrk="1" fontAlgn="base" latinLnBrk="0" hangingPunct="1">
                  <a:lnSpc>
                    <a:spcPct val="150000"/>
                  </a:lnSpc>
                  <a:spcBef>
                    <a:spcPct val="0"/>
                  </a:spcBef>
                  <a:spcAft>
                    <a:spcPct val="0"/>
                  </a:spcAft>
                  <a:buClrTx/>
                  <a:buSzTx/>
                  <a:buFont typeface="Wingdings" panose="05000000000000000000" pitchFamily="2" charset="2"/>
                  <a:buChar char="n"/>
                  <a:tabLst/>
                  <a:defRPr/>
                </a:pPr>
                <a:r>
                  <a:rPr kumimoji="0" lang="zh-CN" altLang="en-US" sz="1600" b="0" i="0" u="none" strike="noStrike" kern="0" cap="none" spc="0" normalizeH="0" baseline="0" noProof="0" dirty="0">
                    <a:ln>
                      <a:noFill/>
                    </a:ln>
                    <a:solidFill>
                      <a:srgbClr val="4D4D4D"/>
                    </a:solidFill>
                    <a:effectLst/>
                    <a:uLnTx/>
                    <a:uFillTx/>
                    <a:latin typeface="微软雅黑" pitchFamily="34" charset="-122"/>
                    <a:ea typeface="微软雅黑" pitchFamily="34" charset="-122"/>
                  </a:rPr>
                  <a:t>推荐使用</a:t>
                </a:r>
                <a:r>
                  <a:rPr kumimoji="0" lang="zh-CN" altLang="en-US" sz="1600" b="1" i="0" u="none" strike="noStrike" kern="0" cap="none" spc="0" normalizeH="0" baseline="0" noProof="0" dirty="0">
                    <a:ln>
                      <a:noFill/>
                    </a:ln>
                    <a:solidFill>
                      <a:srgbClr val="CC0000"/>
                    </a:solidFill>
                    <a:effectLst/>
                    <a:uLnTx/>
                    <a:uFillTx/>
                    <a:latin typeface="微软雅黑" pitchFamily="34" charset="-122"/>
                    <a:ea typeface="微软雅黑" pitchFamily="34" charset="-122"/>
                  </a:rPr>
                  <a:t>在线支付（银联或微信支付</a:t>
                </a:r>
                <a:r>
                  <a:rPr kumimoji="0" lang="zh-CN" altLang="en-US" sz="1600" b="0" i="0" u="none" strike="noStrike" kern="0" cap="none" spc="0" normalizeH="0" baseline="0" noProof="0" dirty="0">
                    <a:ln>
                      <a:noFill/>
                    </a:ln>
                    <a:solidFill>
                      <a:srgbClr val="4D4D4D"/>
                    </a:solidFill>
                    <a:effectLst/>
                    <a:uLnTx/>
                    <a:uFillTx/>
                    <a:latin typeface="微软雅黑" pitchFamily="34" charset="-122"/>
                    <a:ea typeface="微软雅黑" pitchFamily="34" charset="-122"/>
                  </a:rPr>
                  <a:t>）</a:t>
                </a:r>
                <a:endParaRPr kumimoji="0" lang="en-US" altLang="zh-CN" sz="16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a:p>
                <a:pPr marL="171450" marR="0" lvl="0" indent="-171450" algn="just" defTabSz="914400" eaLnBrk="1" fontAlgn="base" latinLnBrk="0" hangingPunct="1">
                  <a:lnSpc>
                    <a:spcPct val="150000"/>
                  </a:lnSpc>
                  <a:spcBef>
                    <a:spcPct val="0"/>
                  </a:spcBef>
                  <a:spcAft>
                    <a:spcPct val="0"/>
                  </a:spcAft>
                  <a:buClrTx/>
                  <a:buSzTx/>
                  <a:buFont typeface="Wingdings" panose="05000000000000000000" pitchFamily="2" charset="2"/>
                  <a:buChar char="n"/>
                  <a:tabLst/>
                  <a:defRPr/>
                </a:pPr>
                <a:r>
                  <a:rPr lang="zh-CN" altLang="en-US" sz="1600" kern="0" noProof="0" dirty="0">
                    <a:solidFill>
                      <a:srgbClr val="4D4D4D"/>
                    </a:solidFill>
                    <a:latin typeface="微软雅黑" pitchFamily="34" charset="-122"/>
                    <a:ea typeface="微软雅黑" pitchFamily="34" charset="-122"/>
                  </a:rPr>
                  <a:t>转账支付需提交“付款信息”，</a:t>
                </a:r>
                <a:r>
                  <a:rPr lang="en-US" altLang="zh-CN" sz="1600" kern="0" noProof="0" dirty="0">
                    <a:solidFill>
                      <a:srgbClr val="4D4D4D"/>
                    </a:solidFill>
                    <a:latin typeface="微软雅黑" pitchFamily="34" charset="-122"/>
                    <a:ea typeface="微软雅黑" pitchFamily="34" charset="-122"/>
                  </a:rPr>
                  <a:t>1-2</a:t>
                </a:r>
                <a:r>
                  <a:rPr lang="zh-CN" altLang="en-US" sz="1600" kern="0" noProof="0" dirty="0">
                    <a:solidFill>
                      <a:srgbClr val="4D4D4D"/>
                    </a:solidFill>
                    <a:latin typeface="微软雅黑" pitchFamily="34" charset="-122"/>
                    <a:ea typeface="微软雅黑" pitchFamily="34" charset="-122"/>
                  </a:rPr>
                  <a:t>个工作日审核通过后开通权限</a:t>
                </a:r>
                <a:endParaRPr lang="en-US" altLang="zh-CN" sz="1600" kern="0" noProof="0" dirty="0">
                  <a:solidFill>
                    <a:srgbClr val="4D4D4D"/>
                  </a:solidFill>
                  <a:latin typeface="微软雅黑" pitchFamily="34" charset="-122"/>
                  <a:ea typeface="微软雅黑" pitchFamily="34" charset="-122"/>
                </a:endParaRPr>
              </a:p>
              <a:p>
                <a:pPr marL="171450" marR="0" lvl="0" indent="-171450" algn="just" defTabSz="914400" eaLnBrk="1" fontAlgn="base" latinLnBrk="0" hangingPunct="1">
                  <a:lnSpc>
                    <a:spcPct val="150000"/>
                  </a:lnSpc>
                  <a:spcBef>
                    <a:spcPct val="0"/>
                  </a:spcBef>
                  <a:spcAft>
                    <a:spcPct val="0"/>
                  </a:spcAft>
                  <a:buClrTx/>
                  <a:buSzTx/>
                  <a:buFont typeface="Wingdings" panose="05000000000000000000" pitchFamily="2" charset="2"/>
                  <a:buChar char="n"/>
                  <a:tabLst/>
                  <a:defRPr/>
                </a:pPr>
                <a:r>
                  <a:rPr lang="zh-CN" altLang="en-US" sz="1600" kern="0" dirty="0">
                    <a:solidFill>
                      <a:srgbClr val="4D4D4D"/>
                    </a:solidFill>
                    <a:latin typeface="微软雅黑" pitchFamily="34" charset="-122"/>
                    <a:ea typeface="微软雅黑" pitchFamily="34" charset="-122"/>
                  </a:rPr>
                  <a:t>发票将尽快寄出</a:t>
                </a:r>
                <a:endParaRPr lang="en-US" altLang="zh-CN" sz="1600" kern="0" noProof="0" dirty="0">
                  <a:solidFill>
                    <a:srgbClr val="4D4D4D"/>
                  </a:solidFill>
                  <a:latin typeface="微软雅黑" pitchFamily="34" charset="-122"/>
                  <a:ea typeface="微软雅黑" pitchFamily="34" charset="-122"/>
                </a:endParaRPr>
              </a:p>
              <a:p>
                <a:pPr marL="171450" marR="0" lvl="0" indent="-171450" algn="just" defTabSz="914400" eaLnBrk="1" fontAlgn="base" latinLnBrk="0" hangingPunct="1">
                  <a:lnSpc>
                    <a:spcPct val="150000"/>
                  </a:lnSpc>
                  <a:spcBef>
                    <a:spcPct val="0"/>
                  </a:spcBef>
                  <a:spcAft>
                    <a:spcPct val="0"/>
                  </a:spcAft>
                  <a:buClrTx/>
                  <a:buSzTx/>
                  <a:buFont typeface="Wingdings" panose="05000000000000000000" pitchFamily="2" charset="2"/>
                  <a:buChar char="n"/>
                  <a:tabLst/>
                  <a:defRPr/>
                </a:pPr>
                <a:endParaRPr kumimoji="0" lang="zh-CN" altLang="en-US" sz="16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grpSp>
        <p:sp>
          <p:nvSpPr>
            <p:cNvPr id="53" name="TextBox 19"/>
            <p:cNvSpPr txBox="1">
              <a:spLocks noChangeArrowheads="1"/>
            </p:cNvSpPr>
            <p:nvPr/>
          </p:nvSpPr>
          <p:spPr bwMode="auto">
            <a:xfrm>
              <a:off x="4923631" y="3789040"/>
              <a:ext cx="1728787"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0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cs typeface="宋体" pitchFamily="2" charset="-122"/>
                </a:rPr>
                <a:t>注意事项</a:t>
              </a:r>
              <a:endParaRPr kumimoji="0" lang="zh-CN" altLang="zh-CN" sz="20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cs typeface="宋体" pitchFamily="2" charset="-122"/>
              </a:endParaRPr>
            </a:p>
          </p:txBody>
        </p:sp>
      </p:grpSp>
    </p:spTree>
    <p:extLst>
      <p:ext uri="{BB962C8B-B14F-4D97-AF65-F5344CB8AC3E}">
        <p14:creationId xmlns:p14="http://schemas.microsoft.com/office/powerpoint/2010/main" xmlns="" val="7955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1000" fill="hold"/>
                                        <p:tgtEl>
                                          <p:spTgt spid="29"/>
                                        </p:tgtEl>
                                        <p:attrNameLst>
                                          <p:attrName>ppt_w</p:attrName>
                                        </p:attrNameLst>
                                      </p:cBhvr>
                                      <p:tavLst>
                                        <p:tav tm="0">
                                          <p:val>
                                            <p:fltVal val="0"/>
                                          </p:val>
                                        </p:tav>
                                        <p:tav tm="100000">
                                          <p:val>
                                            <p:strVal val="#ppt_w"/>
                                          </p:val>
                                        </p:tav>
                                      </p:tavLst>
                                    </p:anim>
                                    <p:anim calcmode="lin" valueType="num">
                                      <p:cBhvr>
                                        <p:cTn id="8" dur="1000" fill="hold"/>
                                        <p:tgtEl>
                                          <p:spTgt spid="29"/>
                                        </p:tgtEl>
                                        <p:attrNameLst>
                                          <p:attrName>ppt_h</p:attrName>
                                        </p:attrNameLst>
                                      </p:cBhvr>
                                      <p:tavLst>
                                        <p:tav tm="0">
                                          <p:val>
                                            <p:fltVal val="0"/>
                                          </p:val>
                                        </p:tav>
                                        <p:tav tm="100000">
                                          <p:val>
                                            <p:strVal val="#ppt_h"/>
                                          </p:val>
                                        </p:tav>
                                      </p:tavLst>
                                    </p:anim>
                                    <p:animEffect transition="in" filter="fade">
                                      <p:cBhvr>
                                        <p:cTn id="9" dur="1000"/>
                                        <p:tgtEl>
                                          <p:spTgt spid="29"/>
                                        </p:tgtEl>
                                      </p:cBhvr>
                                    </p:animEffect>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wipe(up)">
                                      <p:cBhvr>
                                        <p:cTn id="13" dur="1000"/>
                                        <p:tgtEl>
                                          <p:spTgt spid="42"/>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nodeType="clickEffect">
                                  <p:stCondLst>
                                    <p:cond delay="0"/>
                                  </p:stCondLst>
                                  <p:childTnLst>
                                    <p:set>
                                      <p:cBhvr>
                                        <p:cTn id="17" dur="1" fill="hold">
                                          <p:stCondLst>
                                            <p:cond delay="0"/>
                                          </p:stCondLst>
                                        </p:cTn>
                                        <p:tgtEl>
                                          <p:spTgt spid="35"/>
                                        </p:tgtEl>
                                        <p:attrNameLst>
                                          <p:attrName>style.visibility</p:attrName>
                                        </p:attrNameLst>
                                      </p:cBhvr>
                                      <p:to>
                                        <p:strVal val="visible"/>
                                      </p:to>
                                    </p:set>
                                    <p:anim calcmode="lin" valueType="num">
                                      <p:cBhvr>
                                        <p:cTn id="18" dur="1000" fill="hold"/>
                                        <p:tgtEl>
                                          <p:spTgt spid="35"/>
                                        </p:tgtEl>
                                        <p:attrNameLst>
                                          <p:attrName>ppt_w</p:attrName>
                                        </p:attrNameLst>
                                      </p:cBhvr>
                                      <p:tavLst>
                                        <p:tav tm="0">
                                          <p:val>
                                            <p:fltVal val="0"/>
                                          </p:val>
                                        </p:tav>
                                        <p:tav tm="100000">
                                          <p:val>
                                            <p:strVal val="#ppt_w"/>
                                          </p:val>
                                        </p:tav>
                                      </p:tavLst>
                                    </p:anim>
                                    <p:anim calcmode="lin" valueType="num">
                                      <p:cBhvr>
                                        <p:cTn id="19" dur="1000" fill="hold"/>
                                        <p:tgtEl>
                                          <p:spTgt spid="35"/>
                                        </p:tgtEl>
                                        <p:attrNameLst>
                                          <p:attrName>ppt_h</p:attrName>
                                        </p:attrNameLst>
                                      </p:cBhvr>
                                      <p:tavLst>
                                        <p:tav tm="0">
                                          <p:val>
                                            <p:fltVal val="0"/>
                                          </p:val>
                                        </p:tav>
                                        <p:tav tm="100000">
                                          <p:val>
                                            <p:strVal val="#ppt_h"/>
                                          </p:val>
                                        </p:tav>
                                      </p:tavLst>
                                    </p:anim>
                                    <p:animEffect transition="in" filter="fade">
                                      <p:cBhvr>
                                        <p:cTn id="20" dur="1000"/>
                                        <p:tgtEl>
                                          <p:spTgt spid="35"/>
                                        </p:tgtEl>
                                      </p:cBhvr>
                                    </p:animEffect>
                                  </p:childTnLst>
                                </p:cTn>
                              </p:par>
                            </p:childTnLst>
                          </p:cTn>
                        </p:par>
                        <p:par>
                          <p:cTn id="21" fill="hold">
                            <p:stCondLst>
                              <p:cond delay="1000"/>
                            </p:stCondLst>
                            <p:childTnLst>
                              <p:par>
                                <p:cTn id="22" presetID="22" presetClass="entr" presetSubtype="1" fill="hold" nodeType="afterEffect">
                                  <p:stCondLst>
                                    <p:cond delay="0"/>
                                  </p:stCondLst>
                                  <p:childTnLst>
                                    <p:set>
                                      <p:cBhvr>
                                        <p:cTn id="23" dur="1" fill="hold">
                                          <p:stCondLst>
                                            <p:cond delay="0"/>
                                          </p:stCondLst>
                                        </p:cTn>
                                        <p:tgtEl>
                                          <p:spTgt spid="51"/>
                                        </p:tgtEl>
                                        <p:attrNameLst>
                                          <p:attrName>style.visibility</p:attrName>
                                        </p:attrNameLst>
                                      </p:cBhvr>
                                      <p:to>
                                        <p:strVal val="visible"/>
                                      </p:to>
                                    </p:set>
                                    <p:animEffect transition="in" filter="wipe(up)">
                                      <p:cBhvr>
                                        <p:cTn id="24" dur="10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bwMode="gray">
          <a:xfrm>
            <a:off x="7358082" y="6000771"/>
            <a:ext cx="1785918" cy="714380"/>
          </a:xfrm>
          <a:prstGeom prst="rect">
            <a:avLst/>
          </a:prstGeom>
          <a:solidFill>
            <a:schemeClr val="bg1"/>
          </a:solidFill>
          <a:ln w="9525">
            <a:noFill/>
            <a:round/>
            <a:headEnd/>
            <a:tailEnd/>
          </a:ln>
        </p:spPr>
        <p:txBody>
          <a:bodyPr wrap="none" lIns="107275" tIns="53637" rIns="107275" bIns="53637"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 name="Rectangle 32"/>
          <p:cNvSpPr>
            <a:spLocks noChangeArrowheads="1"/>
          </p:cNvSpPr>
          <p:nvPr/>
        </p:nvSpPr>
        <p:spPr bwMode="auto">
          <a:xfrm>
            <a:off x="496918" y="116632"/>
            <a:ext cx="8647082" cy="533400"/>
          </a:xfrm>
          <a:prstGeom prst="rect">
            <a:avLst/>
          </a:prstGeom>
          <a:noFill/>
          <a:ln w="9525">
            <a:noFill/>
            <a:miter lim="800000"/>
            <a:headEnd/>
            <a:tailEnd/>
          </a:ln>
        </p:spPr>
        <p:txBody>
          <a:bodyPr lIns="107275" tIns="53637" rIns="107275" bIns="53637" anchor="b"/>
          <a:lstStyle/>
          <a:p>
            <a:pPr algn="ctr"/>
            <a:r>
              <a:rPr lang="zh-CN" altLang="en-US" sz="2700" b="1" dirty="0">
                <a:solidFill>
                  <a:schemeClr val="bg1"/>
                </a:solidFill>
                <a:latin typeface="微软雅黑" pitchFamily="34" charset="-122"/>
                <a:ea typeface="微软雅黑" pitchFamily="34" charset="-122"/>
              </a:rPr>
              <a:t>业务咨询方式</a:t>
            </a:r>
          </a:p>
        </p:txBody>
      </p:sp>
      <p:sp>
        <p:nvSpPr>
          <p:cNvPr id="10" name="TextBox 9"/>
          <p:cNvSpPr txBox="1"/>
          <p:nvPr/>
        </p:nvSpPr>
        <p:spPr>
          <a:xfrm>
            <a:off x="642914" y="2221048"/>
            <a:ext cx="3571901" cy="816208"/>
          </a:xfrm>
          <a:prstGeom prst="rect">
            <a:avLst/>
          </a:prstGeom>
          <a:noFill/>
        </p:spPr>
        <p:txBody>
          <a:bodyPr wrap="square" lIns="107275" tIns="53637" rIns="107275" bIns="53637" rtlCol="0">
            <a:spAutoFit/>
          </a:bodyPr>
          <a:lstStyle/>
          <a:p>
            <a:pPr algn="ctr"/>
            <a:r>
              <a:rPr lang="zh-CN" altLang="en-US" sz="2300" b="1" dirty="0">
                <a:latin typeface="微软雅黑" pitchFamily="34" charset="-122"/>
                <a:ea typeface="微软雅黑" pitchFamily="34" charset="-122"/>
              </a:rPr>
              <a:t>微信公众号：新三板股份登记</a:t>
            </a:r>
            <a:r>
              <a:rPr lang="en-US" altLang="zh-CN" sz="2300" b="1" dirty="0">
                <a:solidFill>
                  <a:srgbClr val="C00000"/>
                </a:solidFill>
                <a:latin typeface="微软雅黑" pitchFamily="34" charset="-122"/>
                <a:ea typeface="微软雅黑" pitchFamily="34" charset="-122"/>
              </a:rPr>
              <a:t>(</a:t>
            </a:r>
            <a:r>
              <a:rPr lang="en-US" altLang="zh-CN" sz="2300" b="1" dirty="0" err="1">
                <a:solidFill>
                  <a:srgbClr val="C00000"/>
                </a:solidFill>
                <a:latin typeface="微软雅黑" pitchFamily="34" charset="-122"/>
                <a:ea typeface="微软雅黑" pitchFamily="34" charset="-122"/>
              </a:rPr>
              <a:t>xsbgfdj</a:t>
            </a:r>
            <a:r>
              <a:rPr lang="en-US" altLang="zh-CN" sz="2300" b="1" dirty="0">
                <a:solidFill>
                  <a:srgbClr val="C00000"/>
                </a:solidFill>
                <a:latin typeface="微软雅黑" pitchFamily="34" charset="-122"/>
                <a:ea typeface="微软雅黑" pitchFamily="34" charset="-122"/>
              </a:rPr>
              <a:t>)</a:t>
            </a:r>
            <a:endParaRPr lang="zh-CN" altLang="en-US" sz="2300" b="1" dirty="0">
              <a:solidFill>
                <a:srgbClr val="C00000"/>
              </a:solidFill>
              <a:latin typeface="微软雅黑" pitchFamily="34" charset="-122"/>
              <a:ea typeface="微软雅黑" pitchFamily="34" charset="-122"/>
            </a:endParaRPr>
          </a:p>
        </p:txBody>
      </p:sp>
      <p:sp>
        <p:nvSpPr>
          <p:cNvPr id="12" name="椭圆 11"/>
          <p:cNvSpPr/>
          <p:nvPr/>
        </p:nvSpPr>
        <p:spPr bwMode="gray">
          <a:xfrm>
            <a:off x="2000232" y="1285860"/>
            <a:ext cx="571504" cy="571504"/>
          </a:xfrm>
          <a:prstGeom prst="ellipse">
            <a:avLst/>
          </a:prstGeom>
          <a:solidFill>
            <a:srgbClr val="C00000"/>
          </a:solidFill>
          <a:ln w="9525">
            <a:solidFill>
              <a:schemeClr val="bg1"/>
            </a:solidFill>
            <a:round/>
            <a:headEnd/>
            <a:tailEnd/>
          </a:ln>
        </p:spPr>
        <p:txBody>
          <a:bodyPr wrap="none" lIns="107275" tIns="53637" rIns="107275" bIns="53637" rtlCol="0" anchor="ctr"/>
          <a:lstStyle/>
          <a:p>
            <a:pPr algn="ctr"/>
            <a:r>
              <a:rPr lang="en-US" altLang="zh-CN" sz="3800" b="1" dirty="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rPr>
              <a:t>1</a:t>
            </a:r>
            <a:endParaRPr lang="zh-CN" altLang="en-US" sz="3800" b="1" dirty="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endParaRPr>
          </a:p>
        </p:txBody>
      </p:sp>
      <p:sp>
        <p:nvSpPr>
          <p:cNvPr id="13" name="椭圆 12"/>
          <p:cNvSpPr/>
          <p:nvPr/>
        </p:nvSpPr>
        <p:spPr bwMode="gray">
          <a:xfrm>
            <a:off x="6072200" y="1285860"/>
            <a:ext cx="571504" cy="571504"/>
          </a:xfrm>
          <a:prstGeom prst="ellipse">
            <a:avLst/>
          </a:prstGeom>
          <a:solidFill>
            <a:srgbClr val="C00000"/>
          </a:solidFill>
          <a:ln w="9525">
            <a:solidFill>
              <a:schemeClr val="bg1"/>
            </a:solidFill>
            <a:round/>
            <a:headEnd/>
            <a:tailEnd/>
          </a:ln>
        </p:spPr>
        <p:txBody>
          <a:bodyPr wrap="none" lIns="107275" tIns="53637" rIns="107275" bIns="53637" rtlCol="0" anchor="ctr"/>
          <a:lstStyle/>
          <a:p>
            <a:pPr algn="ctr"/>
            <a:r>
              <a:rPr lang="en-US" altLang="zh-CN" sz="3800" b="1" dirty="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rPr>
              <a:t>2</a:t>
            </a:r>
            <a:endParaRPr lang="zh-CN" altLang="en-US" sz="3800" b="1" dirty="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endParaRPr>
          </a:p>
        </p:txBody>
      </p:sp>
      <p:sp>
        <p:nvSpPr>
          <p:cNvPr id="16" name="TextBox 15"/>
          <p:cNvSpPr txBox="1"/>
          <p:nvPr/>
        </p:nvSpPr>
        <p:spPr>
          <a:xfrm>
            <a:off x="4786315" y="2000241"/>
            <a:ext cx="4137908" cy="1843540"/>
          </a:xfrm>
          <a:prstGeom prst="rect">
            <a:avLst/>
          </a:prstGeom>
          <a:noFill/>
        </p:spPr>
        <p:txBody>
          <a:bodyPr wrap="square" lIns="107275" tIns="53637" rIns="107275" bIns="53637" rtlCol="0">
            <a:spAutoFit/>
          </a:bodyPr>
          <a:lstStyle/>
          <a:p>
            <a:pPr>
              <a:lnSpc>
                <a:spcPct val="120000"/>
              </a:lnSpc>
            </a:pPr>
            <a:r>
              <a:rPr lang="zh-CN" altLang="en-US" sz="2400" b="1" dirty="0">
                <a:latin typeface="微软雅黑" pitchFamily="34" charset="-122"/>
                <a:ea typeface="微软雅黑" pitchFamily="34" charset="-122"/>
                <a:cs typeface="微软雅黑"/>
              </a:rPr>
              <a:t>综合服务热线：</a:t>
            </a:r>
            <a:endParaRPr lang="en-US" altLang="zh-CN" sz="2400" b="1" dirty="0">
              <a:latin typeface="微软雅黑" pitchFamily="34" charset="-122"/>
              <a:ea typeface="微软雅黑" pitchFamily="34" charset="-122"/>
              <a:cs typeface="微软雅黑"/>
            </a:endParaRPr>
          </a:p>
          <a:p>
            <a:pPr>
              <a:lnSpc>
                <a:spcPct val="120000"/>
              </a:lnSpc>
            </a:pPr>
            <a:r>
              <a:rPr lang="en-US" altLang="zh-CN" sz="2400" b="1" dirty="0">
                <a:latin typeface="微软雅黑" pitchFamily="34" charset="-122"/>
                <a:ea typeface="微软雅黑" pitchFamily="34" charset="-122"/>
                <a:cs typeface="微软雅黑"/>
              </a:rPr>
              <a:t>4008-058-058</a:t>
            </a:r>
            <a:r>
              <a:rPr lang="zh-CN" altLang="en-US" sz="2400" b="1" dirty="0">
                <a:latin typeface="微软雅黑" pitchFamily="34" charset="-122"/>
                <a:ea typeface="微软雅黑" pitchFamily="34" charset="-122"/>
                <a:cs typeface="微软雅黑"/>
              </a:rPr>
              <a:t>转</a:t>
            </a:r>
            <a:r>
              <a:rPr lang="en-US" altLang="zh-CN" sz="2400" b="1" dirty="0">
                <a:latin typeface="微软雅黑" pitchFamily="34" charset="-122"/>
                <a:ea typeface="微软雅黑" pitchFamily="34" charset="-122"/>
                <a:cs typeface="微软雅黑"/>
              </a:rPr>
              <a:t>3</a:t>
            </a:r>
            <a:r>
              <a:rPr lang="zh-CN" altLang="en-US" sz="2400" b="1" dirty="0">
                <a:latin typeface="微软雅黑" pitchFamily="34" charset="-122"/>
                <a:ea typeface="微软雅黑" pitchFamily="34" charset="-122"/>
                <a:cs typeface="微软雅黑"/>
              </a:rPr>
              <a:t>（全国股转系统）</a:t>
            </a:r>
            <a:endParaRPr lang="en-US" altLang="zh-CN" sz="2400" b="1" dirty="0">
              <a:latin typeface="微软雅黑" pitchFamily="34" charset="-122"/>
              <a:ea typeface="微软雅黑" pitchFamily="34" charset="-122"/>
              <a:cs typeface="微软雅黑"/>
            </a:endParaRPr>
          </a:p>
          <a:p>
            <a:pPr>
              <a:lnSpc>
                <a:spcPct val="120000"/>
              </a:lnSpc>
            </a:pPr>
            <a:endParaRPr lang="en-US" altLang="zh-CN" sz="2400" b="1" dirty="0">
              <a:latin typeface="微软雅黑" pitchFamily="34" charset="-122"/>
              <a:ea typeface="微软雅黑" pitchFamily="34" charset="-122"/>
              <a:cs typeface="微软雅黑"/>
            </a:endParaRPr>
          </a:p>
        </p:txBody>
      </p:sp>
      <p:pic>
        <p:nvPicPr>
          <p:cNvPr id="9" name="Picture 12"/>
          <p:cNvPicPr>
            <a:picLocks noChangeAspect="1" noChangeArrowheads="1"/>
          </p:cNvPicPr>
          <p:nvPr/>
        </p:nvPicPr>
        <p:blipFill>
          <a:blip r:embed="rId3"/>
          <a:srcRect/>
          <a:stretch>
            <a:fillRect/>
          </a:stretch>
        </p:blipFill>
        <p:spPr bwMode="auto">
          <a:xfrm>
            <a:off x="1409692" y="3371863"/>
            <a:ext cx="1947862" cy="1866900"/>
          </a:xfrm>
          <a:prstGeom prst="rect">
            <a:avLst/>
          </a:prstGeom>
          <a:noFill/>
          <a:ln w="9525" algn="ctr">
            <a:noFill/>
            <a:miter lim="800000"/>
            <a:headEnd/>
            <a:tailEnd/>
          </a:ln>
        </p:spPr>
      </p:pic>
      <p:sp>
        <p:nvSpPr>
          <p:cNvPr id="14" name="页脚占位符 13"/>
          <p:cNvSpPr>
            <a:spLocks noGrp="1"/>
          </p:cNvSpPr>
          <p:nvPr>
            <p:ph type="ftr" sz="quarter" idx="11"/>
          </p:nvPr>
        </p:nvSpPr>
        <p:spPr/>
        <p:txBody>
          <a:bodyPr/>
          <a:lstStyle/>
          <a:p>
            <a:pPr>
              <a:defRPr/>
            </a:pPr>
            <a:r>
              <a:rPr lang="en-US" altLang="zh-CN" dirty="0"/>
              <a:t>38</a:t>
            </a:r>
          </a:p>
        </p:txBody>
      </p:sp>
      <p:pic>
        <p:nvPicPr>
          <p:cNvPr id="11" name="Picture 9" descr="D:\2015.1.23\中国结算VI系统(2015.3)\主标-透明背景.png"/>
          <p:cNvPicPr>
            <a:picLocks noChangeAspect="1" noChangeArrowheads="1"/>
          </p:cNvPicPr>
          <p:nvPr/>
        </p:nvPicPr>
        <p:blipFill>
          <a:blip r:embed="rId4" cstate="print"/>
          <a:srcRect/>
          <a:stretch>
            <a:fillRect/>
          </a:stretch>
        </p:blipFill>
        <p:spPr bwMode="auto">
          <a:xfrm>
            <a:off x="7524330" y="6093299"/>
            <a:ext cx="1475656" cy="662085"/>
          </a:xfrm>
          <a:prstGeom prst="rect">
            <a:avLst/>
          </a:prstGeom>
          <a:noFill/>
          <a:ln w="9525">
            <a:noFill/>
            <a:miter lim="800000"/>
            <a:headEnd/>
            <a:tailEnd/>
          </a:ln>
        </p:spPr>
      </p:pic>
    </p:spTree>
    <p:extLst>
      <p:ext uri="{BB962C8B-B14F-4D97-AF65-F5344CB8AC3E}">
        <p14:creationId xmlns:p14="http://schemas.microsoft.com/office/powerpoint/2010/main" xmlns="" val="119827178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p:cNvPicPr>
            <a:picLocks noChangeAspect="1" noChangeArrowheads="1"/>
          </p:cNvPicPr>
          <p:nvPr/>
        </p:nvPicPr>
        <p:blipFill>
          <a:blip r:embed="rId3"/>
          <a:srcRect/>
          <a:stretch>
            <a:fillRect/>
          </a:stretch>
        </p:blipFill>
        <p:spPr bwMode="auto">
          <a:xfrm>
            <a:off x="0" y="1714488"/>
            <a:ext cx="9144000" cy="1144587"/>
          </a:xfrm>
          <a:prstGeom prst="rect">
            <a:avLst/>
          </a:prstGeom>
          <a:noFill/>
          <a:ln w="9525">
            <a:noFill/>
            <a:miter lim="800000"/>
            <a:headEnd/>
            <a:tailEnd/>
          </a:ln>
        </p:spPr>
      </p:pic>
      <p:sp>
        <p:nvSpPr>
          <p:cNvPr id="46084" name="Text Box 7"/>
          <p:cNvSpPr txBox="1">
            <a:spLocks noChangeArrowheads="1"/>
          </p:cNvSpPr>
          <p:nvPr/>
        </p:nvSpPr>
        <p:spPr bwMode="auto">
          <a:xfrm>
            <a:off x="5367148" y="4325175"/>
            <a:ext cx="3744913" cy="385321"/>
          </a:xfrm>
          <a:prstGeom prst="rect">
            <a:avLst/>
          </a:prstGeom>
          <a:noFill/>
          <a:ln w="9525">
            <a:noFill/>
            <a:miter lim="800000"/>
            <a:headEnd/>
            <a:tailEnd/>
          </a:ln>
        </p:spPr>
        <p:txBody>
          <a:bodyPr lIns="107275" tIns="53637" rIns="107275" bIns="53637">
            <a:spAutoFit/>
          </a:bodyPr>
          <a:lstStyle/>
          <a:p>
            <a:pPr algn="l" rtl="0" fontAlgn="base">
              <a:spcBef>
                <a:spcPct val="50000"/>
              </a:spcBef>
              <a:spcAft>
                <a:spcPct val="0"/>
              </a:spcAft>
            </a:pPr>
            <a:r>
              <a:rPr lang="zh-CN" altLang="en-US" kern="1200" dirty="0">
                <a:solidFill>
                  <a:srgbClr val="5F5F5F"/>
                </a:solidFill>
                <a:latin typeface="微软雅黑" panose="020B0503020204020204" pitchFamily="34" charset="-122"/>
                <a:ea typeface="微软雅黑" panose="020B0503020204020204" pitchFamily="34" charset="-122"/>
                <a:cs typeface="方正兰亭黑简体"/>
              </a:rPr>
              <a:t>公司微信：</a:t>
            </a:r>
            <a:r>
              <a:rPr lang="en-US" altLang="en-US" kern="1200" dirty="0" err="1">
                <a:solidFill>
                  <a:srgbClr val="5F5F5F"/>
                </a:solidFill>
                <a:latin typeface="微软雅黑" panose="020B0503020204020204" pitchFamily="34" charset="-122"/>
                <a:ea typeface="微软雅黑" panose="020B0503020204020204" pitchFamily="34" charset="-122"/>
                <a:cs typeface="方正兰亭黑简体"/>
              </a:rPr>
              <a:t>zhongguojiesuan</a:t>
            </a:r>
            <a:endParaRPr lang="en-US" altLang="en-US" sz="1600" dirty="0">
              <a:solidFill>
                <a:srgbClr val="5F5F5F"/>
              </a:solidFill>
              <a:latin typeface="黑体" pitchFamily="49" charset="-122"/>
              <a:ea typeface="黑体" pitchFamily="49" charset="-122"/>
            </a:endParaRPr>
          </a:p>
        </p:txBody>
      </p:sp>
      <p:pic>
        <p:nvPicPr>
          <p:cNvPr id="46085" name="图片 6" descr="捕获.PNG"/>
          <p:cNvPicPr>
            <a:picLocks noChangeAspect="1"/>
          </p:cNvPicPr>
          <p:nvPr/>
        </p:nvPicPr>
        <p:blipFill>
          <a:blip r:embed="rId4"/>
          <a:srcRect/>
          <a:stretch>
            <a:fillRect/>
          </a:stretch>
        </p:blipFill>
        <p:spPr bwMode="auto">
          <a:xfrm>
            <a:off x="5367148" y="4716466"/>
            <a:ext cx="2301196" cy="1766887"/>
          </a:xfrm>
          <a:prstGeom prst="rect">
            <a:avLst/>
          </a:prstGeom>
          <a:noFill/>
          <a:ln w="9525">
            <a:noFill/>
            <a:miter lim="800000"/>
            <a:headEnd/>
            <a:tailEnd/>
          </a:ln>
        </p:spPr>
      </p:pic>
      <p:sp>
        <p:nvSpPr>
          <p:cNvPr id="46086" name="Text Box 6"/>
          <p:cNvSpPr txBox="1">
            <a:spLocks noChangeArrowheads="1"/>
          </p:cNvSpPr>
          <p:nvPr/>
        </p:nvSpPr>
        <p:spPr bwMode="auto">
          <a:xfrm>
            <a:off x="611560" y="2962013"/>
            <a:ext cx="6357938" cy="1604116"/>
          </a:xfrm>
          <a:prstGeom prst="rect">
            <a:avLst/>
          </a:prstGeom>
          <a:noFill/>
          <a:ln w="9525">
            <a:noFill/>
            <a:miter lim="800000"/>
            <a:headEnd/>
            <a:tailEnd/>
          </a:ln>
        </p:spPr>
        <p:txBody>
          <a:bodyPr lIns="107275" tIns="53637" rIns="107275" bIns="53637">
            <a:spAutoFit/>
          </a:bodyPr>
          <a:lstStyle/>
          <a:p>
            <a:pPr algn="l" rtl="0" fontAlgn="base">
              <a:lnSpc>
                <a:spcPct val="120000"/>
              </a:lnSpc>
              <a:spcBef>
                <a:spcPct val="0"/>
              </a:spcBef>
              <a:spcAft>
                <a:spcPct val="0"/>
              </a:spcAft>
            </a:pPr>
            <a:r>
              <a:rPr lang="zh-CN" altLang="en-US" kern="1200" dirty="0">
                <a:solidFill>
                  <a:srgbClr val="5F5F5F"/>
                </a:solidFill>
                <a:latin typeface="微软雅黑" panose="020B0503020204020204" pitchFamily="34" charset="-122"/>
                <a:ea typeface="微软雅黑" panose="020B0503020204020204" pitchFamily="34" charset="-122"/>
                <a:cs typeface="方正兰亭黑简体"/>
              </a:rPr>
              <a:t>中国证券登记结算有限责任公司北京分公司</a:t>
            </a:r>
            <a:endParaRPr lang="en-US" altLang="zh-CN" kern="1200" dirty="0">
              <a:solidFill>
                <a:srgbClr val="5F5F5F"/>
              </a:solidFill>
              <a:latin typeface="微软雅黑" panose="020B0503020204020204" pitchFamily="34" charset="-122"/>
              <a:ea typeface="微软雅黑" panose="020B0503020204020204" pitchFamily="34" charset="-122"/>
              <a:cs typeface="方正兰亭黑简体"/>
            </a:endParaRPr>
          </a:p>
          <a:p>
            <a:pPr>
              <a:lnSpc>
                <a:spcPct val="150000"/>
              </a:lnSpc>
            </a:pPr>
            <a:r>
              <a:rPr lang="zh-CN" altLang="en-US" kern="1200" dirty="0">
                <a:solidFill>
                  <a:srgbClr val="5F5F5F"/>
                </a:solidFill>
                <a:latin typeface="微软雅黑" panose="020B0503020204020204" pitchFamily="34" charset="-122"/>
                <a:ea typeface="微软雅黑" panose="020B0503020204020204" pitchFamily="34" charset="-122"/>
                <a:cs typeface="方正兰亭黑简体"/>
              </a:rPr>
              <a:t>北京分公司地址：北京市西城区金融大街</a:t>
            </a:r>
            <a:r>
              <a:rPr lang="en-US" altLang="zh-CN" kern="1200" dirty="0">
                <a:solidFill>
                  <a:srgbClr val="5F5F5F"/>
                </a:solidFill>
                <a:latin typeface="微软雅黑" panose="020B0503020204020204" pitchFamily="34" charset="-122"/>
                <a:ea typeface="微软雅黑" panose="020B0503020204020204" pitchFamily="34" charset="-122"/>
                <a:cs typeface="方正兰亭黑简体"/>
              </a:rPr>
              <a:t>26</a:t>
            </a:r>
            <a:r>
              <a:rPr lang="zh-CN" altLang="en-US" kern="1200" dirty="0">
                <a:solidFill>
                  <a:srgbClr val="5F5F5F"/>
                </a:solidFill>
                <a:latin typeface="微软雅黑" panose="020B0503020204020204" pitchFamily="34" charset="-122"/>
                <a:ea typeface="微软雅黑" panose="020B0503020204020204" pitchFamily="34" charset="-122"/>
                <a:cs typeface="方正兰亭黑简体"/>
              </a:rPr>
              <a:t>号金阳大厦</a:t>
            </a:r>
            <a:r>
              <a:rPr lang="en-US" altLang="zh-CN" kern="1200" dirty="0">
                <a:solidFill>
                  <a:srgbClr val="5F5F5F"/>
                </a:solidFill>
                <a:latin typeface="微软雅黑" panose="020B0503020204020204" pitchFamily="34" charset="-122"/>
                <a:ea typeface="微软雅黑" panose="020B0503020204020204" pitchFamily="34" charset="-122"/>
                <a:cs typeface="方正兰亭黑简体"/>
              </a:rPr>
              <a:t>5</a:t>
            </a:r>
            <a:r>
              <a:rPr lang="zh-CN" altLang="en-US" kern="1200" dirty="0">
                <a:solidFill>
                  <a:srgbClr val="5F5F5F"/>
                </a:solidFill>
                <a:latin typeface="微软雅黑" panose="020B0503020204020204" pitchFamily="34" charset="-122"/>
                <a:ea typeface="微软雅黑" panose="020B0503020204020204" pitchFamily="34" charset="-122"/>
                <a:cs typeface="方正兰亭黑简体"/>
              </a:rPr>
              <a:t>层</a:t>
            </a:r>
            <a:r>
              <a:rPr lang="zh-CN" altLang="en-US" dirty="0">
                <a:solidFill>
                  <a:srgbClr val="5F5F5F"/>
                </a:solidFill>
                <a:latin typeface="微软雅黑" panose="020B0503020204020204" pitchFamily="34" charset="-122"/>
                <a:ea typeface="微软雅黑" panose="020B0503020204020204" pitchFamily="34" charset="-122"/>
                <a:cs typeface="方正兰亭黑简体"/>
              </a:rPr>
              <a:t>（营业厅已迁至投资广场</a:t>
            </a:r>
            <a:r>
              <a:rPr lang="en-US" altLang="zh-CN" dirty="0">
                <a:solidFill>
                  <a:srgbClr val="5F5F5F"/>
                </a:solidFill>
                <a:latin typeface="微软雅黑" panose="020B0503020204020204" pitchFamily="34" charset="-122"/>
                <a:ea typeface="微软雅黑" panose="020B0503020204020204" pitchFamily="34" charset="-122"/>
                <a:cs typeface="方正兰亭黑简体"/>
              </a:rPr>
              <a:t>B</a:t>
            </a:r>
            <a:r>
              <a:rPr lang="zh-CN" altLang="en-US" dirty="0">
                <a:solidFill>
                  <a:srgbClr val="5F5F5F"/>
                </a:solidFill>
                <a:latin typeface="微软雅黑" panose="020B0503020204020204" pitchFamily="34" charset="-122"/>
                <a:ea typeface="微软雅黑" panose="020B0503020204020204" pitchFamily="34" charset="-122"/>
                <a:cs typeface="方正兰亭黑简体"/>
              </a:rPr>
              <a:t>座</a:t>
            </a:r>
            <a:r>
              <a:rPr lang="en-US" altLang="zh-CN" dirty="0">
                <a:solidFill>
                  <a:srgbClr val="5F5F5F"/>
                </a:solidFill>
                <a:latin typeface="微软雅黑" panose="020B0503020204020204" pitchFamily="34" charset="-122"/>
                <a:ea typeface="微软雅黑" panose="020B0503020204020204" pitchFamily="34" charset="-122"/>
                <a:cs typeface="方正兰亭黑简体"/>
              </a:rPr>
              <a:t>23</a:t>
            </a:r>
            <a:r>
              <a:rPr lang="zh-CN" altLang="en-US" dirty="0">
                <a:solidFill>
                  <a:srgbClr val="5F5F5F"/>
                </a:solidFill>
                <a:latin typeface="微软雅黑" panose="020B0503020204020204" pitchFamily="34" charset="-122"/>
                <a:ea typeface="微软雅黑" panose="020B0503020204020204" pitchFamily="34" charset="-122"/>
                <a:cs typeface="方正兰亭黑简体"/>
              </a:rPr>
              <a:t>层）</a:t>
            </a:r>
            <a:endParaRPr lang="zh-CN" altLang="en-US" kern="1200" dirty="0">
              <a:solidFill>
                <a:srgbClr val="5F5F5F"/>
              </a:solidFill>
              <a:latin typeface="微软雅黑" panose="020B0503020204020204" pitchFamily="34" charset="-122"/>
              <a:ea typeface="微软雅黑" panose="020B0503020204020204" pitchFamily="34" charset="-122"/>
              <a:cs typeface="方正兰亭黑简体"/>
            </a:endParaRPr>
          </a:p>
          <a:p>
            <a:pPr algn="l" rtl="0" fontAlgn="base">
              <a:lnSpc>
                <a:spcPct val="120000"/>
              </a:lnSpc>
              <a:spcBef>
                <a:spcPct val="0"/>
              </a:spcBef>
              <a:spcAft>
                <a:spcPct val="0"/>
              </a:spcAft>
            </a:pPr>
            <a:r>
              <a:rPr lang="zh-CN" altLang="en-US" kern="1200" dirty="0">
                <a:solidFill>
                  <a:srgbClr val="5F5F5F"/>
                </a:solidFill>
                <a:latin typeface="微软雅黑" panose="020B0503020204020204" pitchFamily="34" charset="-122"/>
                <a:ea typeface="微软雅黑" panose="020B0503020204020204" pitchFamily="34" charset="-122"/>
                <a:cs typeface="方正兰亭黑简体"/>
              </a:rPr>
              <a:t>服务热线：</a:t>
            </a:r>
            <a:r>
              <a:rPr lang="en-US" altLang="zh-CN" kern="1200" dirty="0">
                <a:solidFill>
                  <a:srgbClr val="5F5F5F"/>
                </a:solidFill>
                <a:latin typeface="微软雅黑" panose="020B0503020204020204" pitchFamily="34" charset="-122"/>
                <a:ea typeface="微软雅黑" panose="020B0503020204020204" pitchFamily="34" charset="-122"/>
                <a:cs typeface="方正兰亭黑简体"/>
              </a:rPr>
              <a:t>4008-058-058 </a:t>
            </a:r>
          </a:p>
        </p:txBody>
      </p:sp>
      <p:sp>
        <p:nvSpPr>
          <p:cNvPr id="9" name="页脚占位符 8"/>
          <p:cNvSpPr>
            <a:spLocks noGrp="1"/>
          </p:cNvSpPr>
          <p:nvPr>
            <p:ph type="ftr" sz="quarter" idx="11"/>
          </p:nvPr>
        </p:nvSpPr>
        <p:spPr/>
        <p:txBody>
          <a:bodyPr/>
          <a:lstStyle/>
          <a:p>
            <a:pPr>
              <a:defRPr/>
            </a:pPr>
            <a:r>
              <a:rPr lang="en-US" altLang="zh-CN" dirty="0"/>
              <a:t>36</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2"/>
          <p:cNvSpPr>
            <a:spLocks noChangeArrowheads="1"/>
          </p:cNvSpPr>
          <p:nvPr/>
        </p:nvSpPr>
        <p:spPr bwMode="auto">
          <a:xfrm>
            <a:off x="390308" y="109518"/>
            <a:ext cx="8432800" cy="533400"/>
          </a:xfrm>
          <a:prstGeom prst="rect">
            <a:avLst/>
          </a:prstGeom>
          <a:noFill/>
          <a:ln w="9525">
            <a:noFill/>
            <a:miter lim="800000"/>
            <a:headEnd/>
            <a:tailEnd/>
          </a:ln>
        </p:spPr>
        <p:txBody>
          <a:bodyPr lIns="107275" tIns="53637" rIns="107275" bIns="53637"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a:solidFill>
                  <a:srgbClr val="FFFFFF"/>
                </a:solidFill>
                <a:latin typeface="微软雅黑" pitchFamily="34" charset="-122"/>
                <a:ea typeface="微软雅黑" pitchFamily="34" charset="-122"/>
              </a:rPr>
              <a:t>中国证券登记结算公司介绍</a:t>
            </a:r>
            <a:endParaRPr lang="zh-CN" altLang="en-US" sz="2800" dirty="0">
              <a:solidFill>
                <a:schemeClr val="bg1"/>
              </a:solidFill>
              <a:latin typeface="黑体" pitchFamily="49" charset="-122"/>
              <a:ea typeface="黑体" pitchFamily="49" charset="-122"/>
            </a:endParaRPr>
          </a:p>
        </p:txBody>
      </p:sp>
      <p:sp>
        <p:nvSpPr>
          <p:cNvPr id="3" name="TextBox 2"/>
          <p:cNvSpPr txBox="1"/>
          <p:nvPr/>
        </p:nvSpPr>
        <p:spPr>
          <a:xfrm>
            <a:off x="285720" y="448019"/>
            <a:ext cx="8215370" cy="1816482"/>
          </a:xfrm>
          <a:prstGeom prst="rect">
            <a:avLst/>
          </a:prstGeom>
          <a:noFill/>
        </p:spPr>
        <p:txBody>
          <a:bodyPr wrap="square" lIns="107275" tIns="53637" rIns="107275" bIns="53637" rtlCol="0">
            <a:spAutoFit/>
          </a:bodyPr>
          <a:lstStyle/>
          <a:p>
            <a:pPr marL="603418" indent="-603418">
              <a:lnSpc>
                <a:spcPct val="250000"/>
              </a:lnSpc>
              <a:buAutoNum type="arabicPlain"/>
            </a:pPr>
            <a:r>
              <a:rPr lang="zh-CN" altLang="en-US" sz="2400" b="1" dirty="0">
                <a:latin typeface="微软雅黑" pitchFamily="34" charset="-122"/>
                <a:ea typeface="微软雅黑" pitchFamily="34" charset="-122"/>
              </a:rPr>
              <a:t>公司简介</a:t>
            </a:r>
            <a:endParaRPr lang="en-US" altLang="zh-CN" sz="2400" b="1" dirty="0">
              <a:latin typeface="微软雅黑" pitchFamily="34" charset="-122"/>
              <a:ea typeface="微软雅黑" pitchFamily="34" charset="-122"/>
            </a:endParaRPr>
          </a:p>
          <a:p>
            <a:pPr marL="603418" indent="-603418" algn="just">
              <a:lnSpc>
                <a:spcPct val="150000"/>
              </a:lnSpc>
              <a:buSzPct val="80000"/>
              <a:buFont typeface="Wingdings" pitchFamily="2" charset="2"/>
              <a:buChar char="u"/>
            </a:pPr>
            <a:r>
              <a:rPr lang="en-US" altLang="en-US" sz="1700" dirty="0">
                <a:latin typeface="微软雅黑" pitchFamily="34" charset="-122"/>
                <a:ea typeface="微软雅黑" pitchFamily="34" charset="-122"/>
              </a:rPr>
              <a:t>2001</a:t>
            </a:r>
            <a:r>
              <a:rPr lang="zh-CN" altLang="en-US" sz="1700" dirty="0">
                <a:latin typeface="微软雅黑" pitchFamily="34" charset="-122"/>
                <a:ea typeface="微软雅黑" pitchFamily="34" charset="-122"/>
              </a:rPr>
              <a:t>年，根据</a:t>
            </a:r>
            <a:r>
              <a:rPr lang="en-US" altLang="zh-CN" sz="1700" b="1" dirty="0">
                <a:latin typeface="微软雅黑" pitchFamily="34" charset="-122"/>
                <a:ea typeface="微软雅黑" pitchFamily="34" charset="-122"/>
              </a:rPr>
              <a:t>《</a:t>
            </a:r>
            <a:r>
              <a:rPr lang="zh-CN" altLang="en-US" sz="1700" b="1" dirty="0">
                <a:latin typeface="微软雅黑" pitchFamily="34" charset="-122"/>
                <a:ea typeface="微软雅黑" pitchFamily="34" charset="-122"/>
              </a:rPr>
              <a:t>证券法</a:t>
            </a:r>
            <a:r>
              <a:rPr lang="en-US" altLang="zh-CN" sz="1700" b="1" dirty="0">
                <a:latin typeface="微软雅黑" pitchFamily="34" charset="-122"/>
                <a:ea typeface="微软雅黑" pitchFamily="34" charset="-122"/>
              </a:rPr>
              <a:t>》</a:t>
            </a:r>
            <a:r>
              <a:rPr lang="zh-CN" altLang="en-US" sz="1700" dirty="0">
                <a:latin typeface="微软雅黑" pitchFamily="34" charset="-122"/>
                <a:ea typeface="微软雅黑" pitchFamily="34" charset="-122"/>
              </a:rPr>
              <a:t>中关于证券登记结算采取</a:t>
            </a:r>
            <a:r>
              <a:rPr lang="zh-CN" altLang="en-US" sz="1700" b="1" dirty="0">
                <a:solidFill>
                  <a:srgbClr val="C00000"/>
                </a:solidFill>
                <a:latin typeface="微软雅黑" pitchFamily="34" charset="-122"/>
                <a:ea typeface="微软雅黑" pitchFamily="34" charset="-122"/>
              </a:rPr>
              <a:t>全国集中统一</a:t>
            </a:r>
            <a:r>
              <a:rPr lang="zh-CN" altLang="en-US" sz="1700" dirty="0">
                <a:latin typeface="微软雅黑" pitchFamily="34" charset="-122"/>
                <a:ea typeface="微软雅黑" pitchFamily="34" charset="-122"/>
              </a:rPr>
              <a:t>运营方式的相关规定而设立。</a:t>
            </a:r>
            <a:endParaRPr lang="en-US" altLang="zh-CN" sz="1700" dirty="0">
              <a:latin typeface="微软雅黑" pitchFamily="34" charset="-122"/>
              <a:ea typeface="微软雅黑" pitchFamily="34" charset="-122"/>
            </a:endParaRPr>
          </a:p>
        </p:txBody>
      </p:sp>
      <p:cxnSp>
        <p:nvCxnSpPr>
          <p:cNvPr id="8" name="直接箭头连接符 7"/>
          <p:cNvCxnSpPr/>
          <p:nvPr/>
        </p:nvCxnSpPr>
        <p:spPr bwMode="auto">
          <a:xfrm>
            <a:off x="6394655" y="3259848"/>
            <a:ext cx="1518066" cy="5059"/>
          </a:xfrm>
          <a:prstGeom prst="straightConnector1">
            <a:avLst/>
          </a:prstGeom>
          <a:gradFill rotWithShape="1">
            <a:gsLst>
              <a:gs pos="0">
                <a:srgbClr val="FF9933"/>
              </a:gs>
              <a:gs pos="100000">
                <a:srgbClr val="FF6600"/>
              </a:gs>
            </a:gsLst>
            <a:lin ang="5400000" scaled="1"/>
          </a:gradFill>
          <a:ln w="9525" cap="flat" cmpd="sng" algn="ctr">
            <a:noFill/>
            <a:prstDash val="solid"/>
            <a:round/>
            <a:headEnd type="none" w="med" len="med"/>
            <a:tailEnd type="arrow"/>
          </a:ln>
          <a:effectLst/>
          <a:scene3d>
            <a:camera prst="legacyObliqueTopRight"/>
            <a:lightRig rig="legacyFlat3" dir="b"/>
          </a:scene3d>
          <a:sp3d extrusionH="430200" prstMaterial="legacyMatte">
            <a:bevelT w="13500" h="13500" prst="angle"/>
            <a:bevelB w="13500" h="13500" prst="angle"/>
            <a:extrusionClr>
              <a:srgbClr val="99CC00"/>
            </a:extrusionClr>
          </a:sp3d>
        </p:spPr>
      </p:cxnSp>
      <p:sp>
        <p:nvSpPr>
          <p:cNvPr id="10" name="矩形 9"/>
          <p:cNvSpPr/>
          <p:nvPr/>
        </p:nvSpPr>
        <p:spPr>
          <a:xfrm>
            <a:off x="5143504" y="3286124"/>
            <a:ext cx="2945443" cy="500737"/>
          </a:xfrm>
          <a:prstGeom prst="rect">
            <a:avLst/>
          </a:prstGeom>
        </p:spPr>
        <p:txBody>
          <a:bodyPr wrap="square" lIns="107275" tIns="53637" rIns="107275" bIns="53637">
            <a:spAutoFit/>
          </a:bodyPr>
          <a:lstStyle/>
          <a:p>
            <a:pPr>
              <a:lnSpc>
                <a:spcPct val="150000"/>
              </a:lnSpc>
            </a:pPr>
            <a:r>
              <a:rPr lang="zh-CN" altLang="en-US" sz="1700" b="1" dirty="0">
                <a:solidFill>
                  <a:srgbClr val="C00000"/>
                </a:solidFill>
                <a:latin typeface="微软雅黑" pitchFamily="34" charset="-122"/>
                <a:ea typeface="微软雅黑" pitchFamily="34" charset="-122"/>
              </a:rPr>
              <a:t>北京分公司 </a:t>
            </a:r>
            <a:r>
              <a:rPr lang="en-US" altLang="zh-CN" sz="1700" b="1" dirty="0">
                <a:solidFill>
                  <a:srgbClr val="C00000"/>
                </a:solidFill>
                <a:latin typeface="微软雅黑" pitchFamily="34" charset="-122"/>
                <a:ea typeface="微软雅黑" pitchFamily="34" charset="-122"/>
              </a:rPr>
              <a:t>→</a:t>
            </a:r>
            <a:r>
              <a:rPr lang="zh-CN" altLang="en-US" sz="1700" b="1" dirty="0">
                <a:solidFill>
                  <a:srgbClr val="C00000"/>
                </a:solidFill>
                <a:latin typeface="微软雅黑" pitchFamily="34" charset="-122"/>
                <a:ea typeface="微软雅黑" pitchFamily="34" charset="-122"/>
              </a:rPr>
              <a:t>全国股转公司</a:t>
            </a:r>
            <a:endParaRPr lang="en-US" altLang="zh-CN" sz="1700" b="1" dirty="0">
              <a:solidFill>
                <a:srgbClr val="C00000"/>
              </a:solidFill>
              <a:latin typeface="微软雅黑" pitchFamily="34" charset="-122"/>
              <a:ea typeface="微软雅黑" pitchFamily="34" charset="-122"/>
            </a:endParaRPr>
          </a:p>
        </p:txBody>
      </p:sp>
      <p:sp>
        <p:nvSpPr>
          <p:cNvPr id="11" name="矩形 10"/>
          <p:cNvSpPr/>
          <p:nvPr/>
        </p:nvSpPr>
        <p:spPr>
          <a:xfrm>
            <a:off x="5429255" y="4000504"/>
            <a:ext cx="2279659" cy="500737"/>
          </a:xfrm>
          <a:prstGeom prst="rect">
            <a:avLst/>
          </a:prstGeom>
        </p:spPr>
        <p:txBody>
          <a:bodyPr wrap="square" lIns="107275" tIns="53637" rIns="107275" bIns="53637">
            <a:spAutoFit/>
          </a:bodyPr>
          <a:lstStyle/>
          <a:p>
            <a:pPr>
              <a:lnSpc>
                <a:spcPct val="150000"/>
              </a:lnSpc>
            </a:pPr>
            <a:r>
              <a:rPr lang="zh-CN" altLang="en-US" sz="1700" b="1" dirty="0">
                <a:latin typeface="微软雅黑" pitchFamily="34" charset="-122"/>
                <a:ea typeface="微软雅黑" pitchFamily="34" charset="-122"/>
              </a:rPr>
              <a:t>上海分公司 </a:t>
            </a:r>
            <a:r>
              <a:rPr lang="en-US" altLang="zh-CN" sz="1700" b="1" dirty="0">
                <a:latin typeface="微软雅黑" pitchFamily="34" charset="-122"/>
                <a:ea typeface="微软雅黑" pitchFamily="34" charset="-122"/>
              </a:rPr>
              <a:t>→</a:t>
            </a:r>
            <a:r>
              <a:rPr lang="zh-CN" altLang="en-US" sz="1700" b="1" dirty="0">
                <a:latin typeface="微软雅黑" pitchFamily="34" charset="-122"/>
                <a:ea typeface="微软雅黑" pitchFamily="34" charset="-122"/>
              </a:rPr>
              <a:t>上交所</a:t>
            </a:r>
            <a:endParaRPr lang="en-US" altLang="zh-CN" sz="1700" b="1" dirty="0">
              <a:latin typeface="微软雅黑" pitchFamily="34" charset="-122"/>
              <a:ea typeface="微软雅黑" pitchFamily="34" charset="-122"/>
            </a:endParaRPr>
          </a:p>
        </p:txBody>
      </p:sp>
      <p:sp>
        <p:nvSpPr>
          <p:cNvPr id="12" name="矩形 11"/>
          <p:cNvSpPr/>
          <p:nvPr/>
        </p:nvSpPr>
        <p:spPr>
          <a:xfrm>
            <a:off x="5214942" y="4714884"/>
            <a:ext cx="2728858" cy="500737"/>
          </a:xfrm>
          <a:prstGeom prst="rect">
            <a:avLst/>
          </a:prstGeom>
        </p:spPr>
        <p:txBody>
          <a:bodyPr wrap="square" lIns="107275" tIns="53637" rIns="107275" bIns="53637">
            <a:spAutoFit/>
          </a:bodyPr>
          <a:lstStyle/>
          <a:p>
            <a:pPr>
              <a:lnSpc>
                <a:spcPct val="150000"/>
              </a:lnSpc>
            </a:pPr>
            <a:r>
              <a:rPr lang="zh-CN" altLang="en-US" sz="1700" b="1" dirty="0">
                <a:latin typeface="微软雅黑" pitchFamily="34" charset="-122"/>
                <a:ea typeface="微软雅黑" pitchFamily="34" charset="-122"/>
              </a:rPr>
              <a:t>深圳分公司 </a:t>
            </a:r>
            <a:r>
              <a:rPr lang="en-US" altLang="zh-CN" sz="1700" b="1" dirty="0">
                <a:latin typeface="微软雅黑" pitchFamily="34" charset="-122"/>
                <a:ea typeface="微软雅黑" pitchFamily="34" charset="-122"/>
              </a:rPr>
              <a:t>→ </a:t>
            </a:r>
            <a:r>
              <a:rPr lang="zh-CN" altLang="en-US" sz="1700" b="1" dirty="0">
                <a:latin typeface="微软雅黑" pitchFamily="34" charset="-122"/>
                <a:ea typeface="微软雅黑" pitchFamily="34" charset="-122"/>
              </a:rPr>
              <a:t>深交所</a:t>
            </a:r>
            <a:endParaRPr lang="en-US" altLang="zh-CN" sz="1700" b="1" dirty="0">
              <a:latin typeface="微软雅黑" pitchFamily="34" charset="-122"/>
              <a:ea typeface="微软雅黑" pitchFamily="34" charset="-122"/>
            </a:endParaRPr>
          </a:p>
        </p:txBody>
      </p:sp>
      <p:sp>
        <p:nvSpPr>
          <p:cNvPr id="14" name="TextBox 13"/>
          <p:cNvSpPr txBox="1"/>
          <p:nvPr/>
        </p:nvSpPr>
        <p:spPr>
          <a:xfrm>
            <a:off x="4571678" y="6222878"/>
            <a:ext cx="344885" cy="385321"/>
          </a:xfrm>
          <a:prstGeom prst="rect">
            <a:avLst/>
          </a:prstGeom>
          <a:noFill/>
        </p:spPr>
        <p:txBody>
          <a:bodyPr wrap="none" lIns="107275" tIns="53637" rIns="107275" bIns="53637" rtlCol="0">
            <a:spAutoFit/>
          </a:bodyPr>
          <a:lstStyle/>
          <a:p>
            <a:r>
              <a:rPr lang="en-US" altLang="zh-CN" dirty="0"/>
              <a:t>4</a:t>
            </a:r>
            <a:endParaRPr lang="zh-CN" altLang="en-US" dirty="0"/>
          </a:p>
        </p:txBody>
      </p:sp>
      <p:sp>
        <p:nvSpPr>
          <p:cNvPr id="16" name="流程图: 联系 15"/>
          <p:cNvSpPr/>
          <p:nvPr/>
        </p:nvSpPr>
        <p:spPr bwMode="gray">
          <a:xfrm>
            <a:off x="5857883" y="3857629"/>
            <a:ext cx="142876" cy="214315"/>
          </a:xfrm>
          <a:prstGeom prst="flowChartConnector">
            <a:avLst/>
          </a:prstGeom>
          <a:noFill/>
          <a:ln w="9525">
            <a:noFill/>
            <a:round/>
            <a:headEnd/>
            <a:tailEnd/>
          </a:ln>
        </p:spPr>
        <p:txBody>
          <a:bodyPr wrap="none" lIns="107275" tIns="53637" rIns="107275" bIns="53637"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13" name="Picture 36" descr="中国地图副本"/>
          <p:cNvPicPr>
            <a:picLocks noChangeAspect="1" noChangeArrowheads="1"/>
          </p:cNvPicPr>
          <p:nvPr/>
        </p:nvPicPr>
        <p:blipFill>
          <a:blip r:embed="rId3">
            <a:extLst>
              <a:ext uri="{28A0092B-C50C-407E-A947-70E740481C1C}">
                <a14:useLocalDpi xmlns:a14="http://schemas.microsoft.com/office/drawing/2010/main" xmlns="" val="0"/>
              </a:ext>
            </a:extLst>
          </a:blip>
          <a:srcRect b="17882"/>
          <a:stretch>
            <a:fillRect/>
          </a:stretch>
        </p:blipFill>
        <p:spPr bwMode="auto">
          <a:xfrm>
            <a:off x="714348" y="2500306"/>
            <a:ext cx="4643470" cy="35004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pic>
      <p:sp>
        <p:nvSpPr>
          <p:cNvPr id="15" name="Line 56"/>
          <p:cNvSpPr>
            <a:spLocks noChangeShapeType="1"/>
          </p:cNvSpPr>
          <p:nvPr/>
        </p:nvSpPr>
        <p:spPr bwMode="auto">
          <a:xfrm flipH="1">
            <a:off x="4429128" y="3857628"/>
            <a:ext cx="3405187" cy="0"/>
          </a:xfrm>
          <a:prstGeom prst="line">
            <a:avLst/>
          </a:prstGeom>
          <a:noFill/>
          <a:ln w="12700">
            <a:solidFill>
              <a:srgbClr val="C00000"/>
            </a:solidFill>
            <a:bevel/>
            <a:headEnd/>
            <a:tailEnd type="oval" w="med" len="med"/>
          </a:ln>
          <a:extLst>
            <a:ext uri="{909E8E84-426E-40DD-AFC4-6F175D3DCCD1}">
              <a14:hiddenFill xmlns:a14="http://schemas.microsoft.com/office/drawing/2010/main" xmlns="">
                <a:noFill/>
              </a14:hiddenFill>
            </a:ext>
          </a:extLst>
        </p:spPr>
        <p:txBody>
          <a:bodyPr lIns="107275" tIns="53637" rIns="107275" bIns="53637"/>
          <a:lstStyle/>
          <a:p>
            <a:endParaRPr lang="zh-CN" altLang="en-US"/>
          </a:p>
        </p:txBody>
      </p:sp>
      <p:sp>
        <p:nvSpPr>
          <p:cNvPr id="17" name="椭圆 44"/>
          <p:cNvSpPr>
            <a:spLocks noChangeArrowheads="1"/>
          </p:cNvSpPr>
          <p:nvPr/>
        </p:nvSpPr>
        <p:spPr bwMode="auto">
          <a:xfrm>
            <a:off x="4071934" y="3714752"/>
            <a:ext cx="231775" cy="230187"/>
          </a:xfrm>
          <a:prstGeom prst="ellipse">
            <a:avLst/>
          </a:prstGeom>
          <a:solidFill>
            <a:srgbClr val="EE3636"/>
          </a:solidFill>
          <a:ln w="12700">
            <a:solidFill>
              <a:srgbClr val="92CCDC"/>
            </a:solidFill>
            <a:bevel/>
            <a:headEnd/>
            <a:tailEnd/>
          </a:ln>
        </p:spPr>
        <p:txBody>
          <a:bodyPr lIns="107275" tIns="53637" rIns="107275" bIns="53637"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algn="ctr" eaLnBrk="1" hangingPunct="1">
              <a:spcBef>
                <a:spcPct val="0"/>
              </a:spcBef>
              <a:buFont typeface="Arial" panose="020B0604020202020204" pitchFamily="34" charset="0"/>
              <a:buNone/>
            </a:pPr>
            <a:endParaRPr lang="zh-CN" altLang="zh-CN" sz="2100" b="1" i="1" dirty="0">
              <a:solidFill>
                <a:srgbClr val="C00000"/>
              </a:solidFill>
              <a:latin typeface="Arial" panose="020B0604020202020204" pitchFamily="34" charset="0"/>
              <a:sym typeface="宋体" panose="02010600030101010101" pitchFamily="2" charset="-122"/>
            </a:endParaRPr>
          </a:p>
        </p:txBody>
      </p:sp>
      <p:sp>
        <p:nvSpPr>
          <p:cNvPr id="18" name="椭圆 44"/>
          <p:cNvSpPr>
            <a:spLocks noChangeArrowheads="1"/>
          </p:cNvSpPr>
          <p:nvPr/>
        </p:nvSpPr>
        <p:spPr bwMode="auto">
          <a:xfrm>
            <a:off x="4643441" y="4341824"/>
            <a:ext cx="231775" cy="230187"/>
          </a:xfrm>
          <a:prstGeom prst="ellipse">
            <a:avLst/>
          </a:prstGeom>
          <a:solidFill>
            <a:srgbClr val="EE3636"/>
          </a:solidFill>
          <a:ln w="12700">
            <a:solidFill>
              <a:srgbClr val="92CCDC"/>
            </a:solidFill>
            <a:bevel/>
            <a:headEnd/>
            <a:tailEnd/>
          </a:ln>
        </p:spPr>
        <p:txBody>
          <a:bodyPr lIns="107275" tIns="53637" rIns="107275" bIns="53637"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algn="ctr" eaLnBrk="1" hangingPunct="1">
              <a:spcBef>
                <a:spcPct val="0"/>
              </a:spcBef>
              <a:buFont typeface="Arial" panose="020B0604020202020204" pitchFamily="34" charset="0"/>
              <a:buNone/>
            </a:pPr>
            <a:endParaRPr lang="zh-CN" altLang="zh-CN" sz="2100" b="1" i="1" dirty="0">
              <a:solidFill>
                <a:srgbClr val="C00000"/>
              </a:solidFill>
              <a:latin typeface="Arial" panose="020B0604020202020204" pitchFamily="34" charset="0"/>
              <a:sym typeface="宋体" panose="02010600030101010101" pitchFamily="2" charset="-122"/>
            </a:endParaRPr>
          </a:p>
        </p:txBody>
      </p:sp>
      <p:sp>
        <p:nvSpPr>
          <p:cNvPr id="19" name="椭圆 44"/>
          <p:cNvSpPr>
            <a:spLocks noChangeArrowheads="1"/>
          </p:cNvSpPr>
          <p:nvPr/>
        </p:nvSpPr>
        <p:spPr bwMode="auto">
          <a:xfrm>
            <a:off x="4286252" y="5072077"/>
            <a:ext cx="231775" cy="230187"/>
          </a:xfrm>
          <a:prstGeom prst="ellipse">
            <a:avLst/>
          </a:prstGeom>
          <a:solidFill>
            <a:srgbClr val="EE3636"/>
          </a:solidFill>
          <a:ln w="12700">
            <a:solidFill>
              <a:srgbClr val="92CCDC"/>
            </a:solidFill>
            <a:bevel/>
            <a:headEnd/>
            <a:tailEnd/>
          </a:ln>
        </p:spPr>
        <p:txBody>
          <a:bodyPr lIns="107275" tIns="53637" rIns="107275" bIns="53637"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algn="ctr" eaLnBrk="1" hangingPunct="1">
              <a:spcBef>
                <a:spcPct val="0"/>
              </a:spcBef>
              <a:buFont typeface="Arial" panose="020B0604020202020204" pitchFamily="34" charset="0"/>
              <a:buNone/>
            </a:pPr>
            <a:endParaRPr lang="zh-CN" altLang="zh-CN" sz="2100" b="1" i="1" dirty="0">
              <a:solidFill>
                <a:srgbClr val="C00000"/>
              </a:solidFill>
              <a:latin typeface="Arial" panose="020B0604020202020204" pitchFamily="34" charset="0"/>
              <a:sym typeface="宋体" panose="02010600030101010101" pitchFamily="2" charset="-122"/>
            </a:endParaRPr>
          </a:p>
        </p:txBody>
      </p:sp>
      <p:sp>
        <p:nvSpPr>
          <p:cNvPr id="20" name="Line 56"/>
          <p:cNvSpPr>
            <a:spLocks noChangeShapeType="1"/>
          </p:cNvSpPr>
          <p:nvPr/>
        </p:nvSpPr>
        <p:spPr bwMode="auto">
          <a:xfrm flipH="1">
            <a:off x="4738716" y="4500571"/>
            <a:ext cx="3405187" cy="0"/>
          </a:xfrm>
          <a:prstGeom prst="line">
            <a:avLst/>
          </a:prstGeom>
          <a:noFill/>
          <a:ln w="12700">
            <a:solidFill>
              <a:srgbClr val="C00000"/>
            </a:solidFill>
            <a:bevel/>
            <a:headEnd/>
            <a:tailEnd type="oval" w="med" len="med"/>
          </a:ln>
          <a:extLst>
            <a:ext uri="{909E8E84-426E-40DD-AFC4-6F175D3DCCD1}">
              <a14:hiddenFill xmlns:a14="http://schemas.microsoft.com/office/drawing/2010/main" xmlns="">
                <a:noFill/>
              </a14:hiddenFill>
            </a:ext>
          </a:extLst>
        </p:spPr>
        <p:txBody>
          <a:bodyPr lIns="107275" tIns="53637" rIns="107275" bIns="53637"/>
          <a:lstStyle/>
          <a:p>
            <a:endParaRPr lang="zh-CN" altLang="en-US"/>
          </a:p>
        </p:txBody>
      </p:sp>
      <p:sp>
        <p:nvSpPr>
          <p:cNvPr id="21" name="Line 56"/>
          <p:cNvSpPr>
            <a:spLocks noChangeShapeType="1"/>
          </p:cNvSpPr>
          <p:nvPr/>
        </p:nvSpPr>
        <p:spPr bwMode="auto">
          <a:xfrm flipH="1">
            <a:off x="4429128" y="5214951"/>
            <a:ext cx="3405187" cy="0"/>
          </a:xfrm>
          <a:prstGeom prst="line">
            <a:avLst/>
          </a:prstGeom>
          <a:noFill/>
          <a:ln w="12700">
            <a:solidFill>
              <a:srgbClr val="C00000"/>
            </a:solidFill>
            <a:bevel/>
            <a:headEnd/>
            <a:tailEnd type="oval" w="med" len="med"/>
          </a:ln>
          <a:extLst>
            <a:ext uri="{909E8E84-426E-40DD-AFC4-6F175D3DCCD1}">
              <a14:hiddenFill xmlns:a14="http://schemas.microsoft.com/office/drawing/2010/main" xmlns="">
                <a:noFill/>
              </a14:hiddenFill>
            </a:ext>
          </a:extLst>
        </p:spPr>
        <p:txBody>
          <a:bodyPr lIns="107275" tIns="53637" rIns="107275" bIns="53637"/>
          <a:lstStyle/>
          <a:p>
            <a:endParaRPr lang="zh-CN" altLang="en-US"/>
          </a:p>
        </p:txBody>
      </p:sp>
      <p:sp>
        <p:nvSpPr>
          <p:cNvPr id="22" name="TextBox 21"/>
          <p:cNvSpPr txBox="1"/>
          <p:nvPr/>
        </p:nvSpPr>
        <p:spPr>
          <a:xfrm>
            <a:off x="4000495" y="3214686"/>
            <a:ext cx="418982" cy="619129"/>
          </a:xfrm>
          <a:prstGeom prst="rect">
            <a:avLst/>
          </a:prstGeom>
          <a:noFill/>
        </p:spPr>
        <p:txBody>
          <a:bodyPr vert="eaVert" wrap="square" lIns="77925" tIns="38963" rIns="77925" bIns="38963" rtlCol="0">
            <a:spAutoFit/>
          </a:bodyPr>
          <a:lstStyle/>
          <a:p>
            <a:r>
              <a:rPr lang="zh-CN" altLang="en-US" sz="1700" b="1" dirty="0">
                <a:latin typeface="微软雅黑" pitchFamily="34" charset="-122"/>
                <a:ea typeface="微软雅黑" pitchFamily="34" charset="-122"/>
              </a:rPr>
              <a:t>总部</a:t>
            </a:r>
          </a:p>
        </p:txBody>
      </p:sp>
      <p:sp>
        <p:nvSpPr>
          <p:cNvPr id="23" name="椭圆 44"/>
          <p:cNvSpPr>
            <a:spLocks noChangeArrowheads="1"/>
          </p:cNvSpPr>
          <p:nvPr/>
        </p:nvSpPr>
        <p:spPr bwMode="auto">
          <a:xfrm>
            <a:off x="4286248" y="3714752"/>
            <a:ext cx="231775" cy="230187"/>
          </a:xfrm>
          <a:prstGeom prst="ellipse">
            <a:avLst/>
          </a:prstGeom>
          <a:solidFill>
            <a:srgbClr val="EE3636"/>
          </a:solidFill>
          <a:ln w="12700">
            <a:solidFill>
              <a:srgbClr val="92CCDC"/>
            </a:solidFill>
            <a:bevel/>
            <a:headEnd/>
            <a:tailEnd/>
          </a:ln>
        </p:spPr>
        <p:txBody>
          <a:bodyPr lIns="107275" tIns="53637" rIns="107275" bIns="53637"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algn="ctr" eaLnBrk="1" hangingPunct="1">
              <a:spcBef>
                <a:spcPct val="0"/>
              </a:spcBef>
              <a:buFont typeface="Arial" panose="020B0604020202020204" pitchFamily="34" charset="0"/>
              <a:buNone/>
            </a:pPr>
            <a:endParaRPr lang="zh-CN" altLang="zh-CN" sz="2100" b="1" i="1" dirty="0">
              <a:solidFill>
                <a:srgbClr val="C00000"/>
              </a:solidFill>
              <a:latin typeface="Arial" panose="020B0604020202020204" pitchFamily="34" charset="0"/>
              <a:sym typeface="宋体" panose="02010600030101010101" pitchFamily="2" charset="-122"/>
            </a:endParaRPr>
          </a:p>
        </p:txBody>
      </p:sp>
      <p:sp>
        <p:nvSpPr>
          <p:cNvPr id="24" name="椭圆 44"/>
          <p:cNvSpPr>
            <a:spLocks noChangeArrowheads="1"/>
          </p:cNvSpPr>
          <p:nvPr/>
        </p:nvSpPr>
        <p:spPr bwMode="auto">
          <a:xfrm>
            <a:off x="4071933" y="5214950"/>
            <a:ext cx="231775" cy="230187"/>
          </a:xfrm>
          <a:prstGeom prst="ellipse">
            <a:avLst/>
          </a:prstGeom>
          <a:solidFill>
            <a:srgbClr val="EE3636"/>
          </a:solidFill>
          <a:ln w="12700">
            <a:solidFill>
              <a:srgbClr val="92CCDC"/>
            </a:solidFill>
            <a:bevel/>
            <a:headEnd/>
            <a:tailEnd/>
          </a:ln>
        </p:spPr>
        <p:txBody>
          <a:bodyPr lIns="107275" tIns="53637" rIns="107275" bIns="53637"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algn="ctr" eaLnBrk="1" hangingPunct="1">
              <a:spcBef>
                <a:spcPct val="0"/>
              </a:spcBef>
              <a:buFont typeface="Arial" panose="020B0604020202020204" pitchFamily="34" charset="0"/>
              <a:buNone/>
            </a:pPr>
            <a:endParaRPr lang="zh-CN" altLang="zh-CN" sz="2100" b="1" i="1" dirty="0">
              <a:solidFill>
                <a:srgbClr val="C00000"/>
              </a:solidFill>
              <a:latin typeface="Arial" panose="020B0604020202020204" pitchFamily="34" charset="0"/>
              <a:sym typeface="宋体" panose="02010600030101010101" pitchFamily="2" charset="-122"/>
            </a:endParaRPr>
          </a:p>
        </p:txBody>
      </p:sp>
      <p:sp>
        <p:nvSpPr>
          <p:cNvPr id="26" name="矩形 25"/>
          <p:cNvSpPr/>
          <p:nvPr/>
        </p:nvSpPr>
        <p:spPr>
          <a:xfrm>
            <a:off x="4071933" y="5357155"/>
            <a:ext cx="1357322" cy="500737"/>
          </a:xfrm>
          <a:prstGeom prst="rect">
            <a:avLst/>
          </a:prstGeom>
        </p:spPr>
        <p:txBody>
          <a:bodyPr wrap="square" lIns="107275" tIns="53637" rIns="107275" bIns="53637">
            <a:spAutoFit/>
          </a:bodyPr>
          <a:lstStyle/>
          <a:p>
            <a:pPr>
              <a:lnSpc>
                <a:spcPct val="150000"/>
              </a:lnSpc>
            </a:pPr>
            <a:r>
              <a:rPr lang="zh-CN" altLang="en-US" sz="1700" b="1" dirty="0">
                <a:latin typeface="微软雅黑" pitchFamily="34" charset="-122"/>
                <a:ea typeface="微软雅黑" pitchFamily="34" charset="-122"/>
              </a:rPr>
              <a:t>香港子公司</a:t>
            </a:r>
            <a:endParaRPr lang="en-US" altLang="zh-CN" sz="1700" b="1" dirty="0">
              <a:latin typeface="微软雅黑" pitchFamily="34" charset="-122"/>
              <a:ea typeface="微软雅黑" pitchFamily="34" charset="-122"/>
            </a:endParaRPr>
          </a:p>
        </p:txBody>
      </p:sp>
      <p:cxnSp>
        <p:nvCxnSpPr>
          <p:cNvPr id="28" name="直接连接符 27"/>
          <p:cNvCxnSpPr>
            <a:stCxn id="24" idx="5"/>
          </p:cNvCxnSpPr>
          <p:nvPr/>
        </p:nvCxnSpPr>
        <p:spPr bwMode="auto">
          <a:xfrm rot="16200000" flipH="1">
            <a:off x="4519121" y="5162071"/>
            <a:ext cx="232151" cy="730862"/>
          </a:xfrm>
          <a:prstGeom prst="line">
            <a:avLst/>
          </a:pr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p:spPr>
      </p:cxnSp>
      <p:sp>
        <p:nvSpPr>
          <p:cNvPr id="31" name="椭圆 44"/>
          <p:cNvSpPr>
            <a:spLocks noChangeArrowheads="1"/>
          </p:cNvSpPr>
          <p:nvPr/>
        </p:nvSpPr>
        <p:spPr bwMode="auto">
          <a:xfrm>
            <a:off x="4143371" y="3857628"/>
            <a:ext cx="231775" cy="230187"/>
          </a:xfrm>
          <a:prstGeom prst="ellipse">
            <a:avLst/>
          </a:prstGeom>
          <a:solidFill>
            <a:srgbClr val="EE3636"/>
          </a:solidFill>
          <a:ln w="12700">
            <a:solidFill>
              <a:srgbClr val="92CCDC"/>
            </a:solidFill>
            <a:bevel/>
            <a:headEnd/>
            <a:tailEnd/>
          </a:ln>
        </p:spPr>
        <p:txBody>
          <a:bodyPr lIns="107275" tIns="53637" rIns="107275" bIns="53637"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algn="ctr" eaLnBrk="1" hangingPunct="1">
              <a:spcBef>
                <a:spcPct val="0"/>
              </a:spcBef>
              <a:buFont typeface="Arial" panose="020B0604020202020204" pitchFamily="34" charset="0"/>
              <a:buNone/>
            </a:pPr>
            <a:endParaRPr lang="zh-CN" altLang="zh-CN" sz="2100" b="1" i="1" dirty="0">
              <a:solidFill>
                <a:srgbClr val="C00000"/>
              </a:solidFill>
              <a:latin typeface="Arial" panose="020B0604020202020204" pitchFamily="34" charset="0"/>
              <a:sym typeface="宋体" panose="02010600030101010101" pitchFamily="2" charset="-122"/>
            </a:endParaRPr>
          </a:p>
        </p:txBody>
      </p:sp>
      <p:sp>
        <p:nvSpPr>
          <p:cNvPr id="33" name="TextBox 32"/>
          <p:cNvSpPr txBox="1"/>
          <p:nvPr/>
        </p:nvSpPr>
        <p:spPr>
          <a:xfrm>
            <a:off x="3357553" y="4071942"/>
            <a:ext cx="1714512" cy="307777"/>
          </a:xfrm>
          <a:prstGeom prst="rect">
            <a:avLst/>
          </a:prstGeom>
          <a:noFill/>
        </p:spPr>
        <p:txBody>
          <a:bodyPr wrap="square" rtlCol="0">
            <a:spAutoFit/>
          </a:bodyPr>
          <a:lstStyle/>
          <a:p>
            <a:r>
              <a:rPr lang="zh-CN" altLang="en-US" sz="1400" b="1" dirty="0">
                <a:latin typeface="微软雅黑" pitchFamily="34" charset="-122"/>
                <a:ea typeface="微软雅黑" pitchFamily="34" charset="-122"/>
              </a:rPr>
              <a:t>信息基地建设公司</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36"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strVal val="(6*min(max(#ppt_w*#ppt_h,.3),1)-7.4)/-.7*#ppt_w"/>
                                          </p:val>
                                        </p:tav>
                                        <p:tav tm="100000">
                                          <p:val>
                                            <p:strVal val="#ppt_w"/>
                                          </p:val>
                                        </p:tav>
                                      </p:tavLst>
                                    </p:anim>
                                    <p:anim calcmode="lin" valueType="num">
                                      <p:cBhvr>
                                        <p:cTn id="14" dur="500" fill="hold"/>
                                        <p:tgtEl>
                                          <p:spTgt spid="17"/>
                                        </p:tgtEl>
                                        <p:attrNameLst>
                                          <p:attrName>ppt_h</p:attrName>
                                        </p:attrNameLst>
                                      </p:cBhvr>
                                      <p:tavLst>
                                        <p:tav tm="0">
                                          <p:val>
                                            <p:strVal val="(6*min(max(#ppt_w*#ppt_h,.3),1)-7.4)/-.7*#ppt_h"/>
                                          </p:val>
                                        </p:tav>
                                        <p:tav tm="100000">
                                          <p:val>
                                            <p:strVal val="#ppt_h"/>
                                          </p:val>
                                        </p:tav>
                                      </p:tavLst>
                                    </p:anim>
                                    <p:anim calcmode="lin" valueType="num">
                                      <p:cBhvr>
                                        <p:cTn id="15" dur="500" fill="hold"/>
                                        <p:tgtEl>
                                          <p:spTgt spid="17"/>
                                        </p:tgtEl>
                                        <p:attrNameLst>
                                          <p:attrName>ppt_x</p:attrName>
                                        </p:attrNameLst>
                                      </p:cBhvr>
                                      <p:tavLst>
                                        <p:tav tm="0">
                                          <p:val>
                                            <p:fltVal val="0.5"/>
                                          </p:val>
                                        </p:tav>
                                        <p:tav tm="100000">
                                          <p:val>
                                            <p:strVal val="#ppt_x"/>
                                          </p:val>
                                        </p:tav>
                                      </p:tavLst>
                                    </p:anim>
                                    <p:anim calcmode="lin" valueType="num">
                                      <p:cBhvr>
                                        <p:cTn id="16" dur="500" fill="hold"/>
                                        <p:tgtEl>
                                          <p:spTgt spid="17"/>
                                        </p:tgtEl>
                                        <p:attrNameLst>
                                          <p:attrName>ppt_y</p:attrName>
                                        </p:attrNameLst>
                                      </p:cBhvr>
                                      <p:tavLst>
                                        <p:tav tm="0">
                                          <p:val>
                                            <p:strVal val="1+(6*min(max(#ppt_w*#ppt_h,.3),1)-7.4)/-.7*#ppt_h/2"/>
                                          </p:val>
                                        </p:tav>
                                        <p:tav tm="100000">
                                          <p:val>
                                            <p:strVal val="#ppt_y"/>
                                          </p:val>
                                        </p:tav>
                                      </p:tavLst>
                                    </p:anim>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2000"/>
                                        <p:tgtEl>
                                          <p:spTgt spid="22"/>
                                        </p:tgtEl>
                                      </p:cBhvr>
                                    </p:animEffect>
                                  </p:childTnLst>
                                </p:cTn>
                              </p:par>
                            </p:childTnLst>
                          </p:cTn>
                        </p:par>
                        <p:par>
                          <p:cTn id="21" fill="hold">
                            <p:stCondLst>
                              <p:cond delay="3500"/>
                            </p:stCondLst>
                            <p:childTnLst>
                              <p:par>
                                <p:cTn id="22" presetID="23" presetClass="entr" presetSubtype="36"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cBhvr>
                                        <p:cTn id="24" dur="500" fill="hold"/>
                                        <p:tgtEl>
                                          <p:spTgt spid="23"/>
                                        </p:tgtEl>
                                        <p:attrNameLst>
                                          <p:attrName>ppt_w</p:attrName>
                                        </p:attrNameLst>
                                      </p:cBhvr>
                                      <p:tavLst>
                                        <p:tav tm="0">
                                          <p:val>
                                            <p:strVal val="(6*min(max(#ppt_w*#ppt_h,.3),1)-7.4)/-.7*#ppt_w"/>
                                          </p:val>
                                        </p:tav>
                                        <p:tav tm="100000">
                                          <p:val>
                                            <p:strVal val="#ppt_w"/>
                                          </p:val>
                                        </p:tav>
                                      </p:tavLst>
                                    </p:anim>
                                    <p:anim calcmode="lin" valueType="num">
                                      <p:cBhvr>
                                        <p:cTn id="25" dur="500" fill="hold"/>
                                        <p:tgtEl>
                                          <p:spTgt spid="23"/>
                                        </p:tgtEl>
                                        <p:attrNameLst>
                                          <p:attrName>ppt_h</p:attrName>
                                        </p:attrNameLst>
                                      </p:cBhvr>
                                      <p:tavLst>
                                        <p:tav tm="0">
                                          <p:val>
                                            <p:strVal val="(6*min(max(#ppt_w*#ppt_h,.3),1)-7.4)/-.7*#ppt_h"/>
                                          </p:val>
                                        </p:tav>
                                        <p:tav tm="100000">
                                          <p:val>
                                            <p:strVal val="#ppt_h"/>
                                          </p:val>
                                        </p:tav>
                                      </p:tavLst>
                                    </p:anim>
                                    <p:anim calcmode="lin" valueType="num">
                                      <p:cBhvr>
                                        <p:cTn id="26" dur="500" fill="hold"/>
                                        <p:tgtEl>
                                          <p:spTgt spid="23"/>
                                        </p:tgtEl>
                                        <p:attrNameLst>
                                          <p:attrName>ppt_x</p:attrName>
                                        </p:attrNameLst>
                                      </p:cBhvr>
                                      <p:tavLst>
                                        <p:tav tm="0">
                                          <p:val>
                                            <p:fltVal val="0.5"/>
                                          </p:val>
                                        </p:tav>
                                        <p:tav tm="100000">
                                          <p:val>
                                            <p:strVal val="#ppt_x"/>
                                          </p:val>
                                        </p:tav>
                                      </p:tavLst>
                                    </p:anim>
                                    <p:anim calcmode="lin" valueType="num">
                                      <p:cBhvr>
                                        <p:cTn id="27" dur="500" fill="hold"/>
                                        <p:tgtEl>
                                          <p:spTgt spid="23"/>
                                        </p:tgtEl>
                                        <p:attrNameLst>
                                          <p:attrName>ppt_y</p:attrName>
                                        </p:attrNameLst>
                                      </p:cBhvr>
                                      <p:tavLst>
                                        <p:tav tm="0">
                                          <p:val>
                                            <p:strVal val="1+(6*min(max(#ppt_w*#ppt_h,.3),1)-7.4)/-.7*#ppt_h/2"/>
                                          </p:val>
                                        </p:tav>
                                        <p:tav tm="100000">
                                          <p:val>
                                            <p:strVal val="#ppt_y"/>
                                          </p:val>
                                        </p:tav>
                                      </p:tavLst>
                                    </p:anim>
                                  </p:childTnLst>
                                </p:cTn>
                              </p:par>
                            </p:childTnLst>
                          </p:cTn>
                        </p:par>
                        <p:par>
                          <p:cTn id="28" fill="hold">
                            <p:stCondLst>
                              <p:cond delay="4000"/>
                            </p:stCondLst>
                            <p:childTnLst>
                              <p:par>
                                <p:cTn id="29" presetID="23" presetClass="entr" presetSubtype="36"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strVal val="(6*min(max(#ppt_w*#ppt_h,.3),1)-7.4)/-.7*#ppt_w"/>
                                          </p:val>
                                        </p:tav>
                                        <p:tav tm="100000">
                                          <p:val>
                                            <p:strVal val="#ppt_w"/>
                                          </p:val>
                                        </p:tav>
                                      </p:tavLst>
                                    </p:anim>
                                    <p:anim calcmode="lin" valueType="num">
                                      <p:cBhvr>
                                        <p:cTn id="32" dur="500" fill="hold"/>
                                        <p:tgtEl>
                                          <p:spTgt spid="18"/>
                                        </p:tgtEl>
                                        <p:attrNameLst>
                                          <p:attrName>ppt_h</p:attrName>
                                        </p:attrNameLst>
                                      </p:cBhvr>
                                      <p:tavLst>
                                        <p:tav tm="0">
                                          <p:val>
                                            <p:strVal val="(6*min(max(#ppt_w*#ppt_h,.3),1)-7.4)/-.7*#ppt_h"/>
                                          </p:val>
                                        </p:tav>
                                        <p:tav tm="100000">
                                          <p:val>
                                            <p:strVal val="#ppt_h"/>
                                          </p:val>
                                        </p:tav>
                                      </p:tavLst>
                                    </p:anim>
                                    <p:anim calcmode="lin" valueType="num">
                                      <p:cBhvr>
                                        <p:cTn id="33" dur="500" fill="hold"/>
                                        <p:tgtEl>
                                          <p:spTgt spid="18"/>
                                        </p:tgtEl>
                                        <p:attrNameLst>
                                          <p:attrName>ppt_x</p:attrName>
                                        </p:attrNameLst>
                                      </p:cBhvr>
                                      <p:tavLst>
                                        <p:tav tm="0">
                                          <p:val>
                                            <p:fltVal val="0.5"/>
                                          </p:val>
                                        </p:tav>
                                        <p:tav tm="100000">
                                          <p:val>
                                            <p:strVal val="#ppt_x"/>
                                          </p:val>
                                        </p:tav>
                                      </p:tavLst>
                                    </p:anim>
                                    <p:anim calcmode="lin" valueType="num">
                                      <p:cBhvr>
                                        <p:cTn id="34" dur="500" fill="hold"/>
                                        <p:tgtEl>
                                          <p:spTgt spid="18"/>
                                        </p:tgtEl>
                                        <p:attrNameLst>
                                          <p:attrName>ppt_y</p:attrName>
                                        </p:attrNameLst>
                                      </p:cBhvr>
                                      <p:tavLst>
                                        <p:tav tm="0">
                                          <p:val>
                                            <p:strVal val="1+(6*min(max(#ppt_w*#ppt_h,.3),1)-7.4)/-.7*#ppt_h/2"/>
                                          </p:val>
                                        </p:tav>
                                        <p:tav tm="100000">
                                          <p:val>
                                            <p:strVal val="#ppt_y"/>
                                          </p:val>
                                        </p:tav>
                                      </p:tavLst>
                                    </p:anim>
                                  </p:childTnLst>
                                </p:cTn>
                              </p:par>
                            </p:childTnLst>
                          </p:cTn>
                        </p:par>
                        <p:par>
                          <p:cTn id="35" fill="hold">
                            <p:stCondLst>
                              <p:cond delay="4500"/>
                            </p:stCondLst>
                            <p:childTnLst>
                              <p:par>
                                <p:cTn id="36" presetID="23" presetClass="entr" presetSubtype="36"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p:cTn id="38" dur="500" fill="hold"/>
                                        <p:tgtEl>
                                          <p:spTgt spid="19"/>
                                        </p:tgtEl>
                                        <p:attrNameLst>
                                          <p:attrName>ppt_w</p:attrName>
                                        </p:attrNameLst>
                                      </p:cBhvr>
                                      <p:tavLst>
                                        <p:tav tm="0">
                                          <p:val>
                                            <p:strVal val="(6*min(max(#ppt_w*#ppt_h,.3),1)-7.4)/-.7*#ppt_w"/>
                                          </p:val>
                                        </p:tav>
                                        <p:tav tm="100000">
                                          <p:val>
                                            <p:strVal val="#ppt_w"/>
                                          </p:val>
                                        </p:tav>
                                      </p:tavLst>
                                    </p:anim>
                                    <p:anim calcmode="lin" valueType="num">
                                      <p:cBhvr>
                                        <p:cTn id="39" dur="500" fill="hold"/>
                                        <p:tgtEl>
                                          <p:spTgt spid="19"/>
                                        </p:tgtEl>
                                        <p:attrNameLst>
                                          <p:attrName>ppt_h</p:attrName>
                                        </p:attrNameLst>
                                      </p:cBhvr>
                                      <p:tavLst>
                                        <p:tav tm="0">
                                          <p:val>
                                            <p:strVal val="(6*min(max(#ppt_w*#ppt_h,.3),1)-7.4)/-.7*#ppt_h"/>
                                          </p:val>
                                        </p:tav>
                                        <p:tav tm="100000">
                                          <p:val>
                                            <p:strVal val="#ppt_h"/>
                                          </p:val>
                                        </p:tav>
                                      </p:tavLst>
                                    </p:anim>
                                    <p:anim calcmode="lin" valueType="num">
                                      <p:cBhvr>
                                        <p:cTn id="40" dur="500" fill="hold"/>
                                        <p:tgtEl>
                                          <p:spTgt spid="19"/>
                                        </p:tgtEl>
                                        <p:attrNameLst>
                                          <p:attrName>ppt_x</p:attrName>
                                        </p:attrNameLst>
                                      </p:cBhvr>
                                      <p:tavLst>
                                        <p:tav tm="0">
                                          <p:val>
                                            <p:fltVal val="0.5"/>
                                          </p:val>
                                        </p:tav>
                                        <p:tav tm="100000">
                                          <p:val>
                                            <p:strVal val="#ppt_x"/>
                                          </p:val>
                                        </p:tav>
                                      </p:tavLst>
                                    </p:anim>
                                    <p:anim calcmode="lin" valueType="num">
                                      <p:cBhvr>
                                        <p:cTn id="41" dur="500" fill="hold"/>
                                        <p:tgtEl>
                                          <p:spTgt spid="19"/>
                                        </p:tgtEl>
                                        <p:attrNameLst>
                                          <p:attrName>ppt_y</p:attrName>
                                        </p:attrNameLst>
                                      </p:cBhvr>
                                      <p:tavLst>
                                        <p:tav tm="0">
                                          <p:val>
                                            <p:strVal val="1+(6*min(max(#ppt_w*#ppt_h,.3),1)-7.4)/-.7*#ppt_h/2"/>
                                          </p:val>
                                        </p:tav>
                                        <p:tav tm="100000">
                                          <p:val>
                                            <p:strVal val="#ppt_y"/>
                                          </p:val>
                                        </p:tav>
                                      </p:tavLst>
                                    </p:anim>
                                  </p:childTnLst>
                                </p:cTn>
                              </p:par>
                              <p:par>
                                <p:cTn id="42" presetID="49" presetClass="entr" presetSubtype="0" decel="100000"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500" fill="hold"/>
                                        <p:tgtEl>
                                          <p:spTgt spid="15"/>
                                        </p:tgtEl>
                                        <p:attrNameLst>
                                          <p:attrName>ppt_w</p:attrName>
                                        </p:attrNameLst>
                                      </p:cBhvr>
                                      <p:tavLst>
                                        <p:tav tm="0">
                                          <p:val>
                                            <p:fltVal val="0"/>
                                          </p:val>
                                        </p:tav>
                                        <p:tav tm="100000">
                                          <p:val>
                                            <p:strVal val="#ppt_w"/>
                                          </p:val>
                                        </p:tav>
                                      </p:tavLst>
                                    </p:anim>
                                    <p:anim calcmode="lin" valueType="num">
                                      <p:cBhvr>
                                        <p:cTn id="45" dur="500" fill="hold"/>
                                        <p:tgtEl>
                                          <p:spTgt spid="15"/>
                                        </p:tgtEl>
                                        <p:attrNameLst>
                                          <p:attrName>ppt_h</p:attrName>
                                        </p:attrNameLst>
                                      </p:cBhvr>
                                      <p:tavLst>
                                        <p:tav tm="0">
                                          <p:val>
                                            <p:fltVal val="0"/>
                                          </p:val>
                                        </p:tav>
                                        <p:tav tm="100000">
                                          <p:val>
                                            <p:strVal val="#ppt_h"/>
                                          </p:val>
                                        </p:tav>
                                      </p:tavLst>
                                    </p:anim>
                                    <p:anim calcmode="lin" valueType="num">
                                      <p:cBhvr>
                                        <p:cTn id="46" dur="500" fill="hold"/>
                                        <p:tgtEl>
                                          <p:spTgt spid="15"/>
                                        </p:tgtEl>
                                        <p:attrNameLst>
                                          <p:attrName>style.rotation</p:attrName>
                                        </p:attrNameLst>
                                      </p:cBhvr>
                                      <p:tavLst>
                                        <p:tav tm="0">
                                          <p:val>
                                            <p:fltVal val="360"/>
                                          </p:val>
                                        </p:tav>
                                        <p:tav tm="100000">
                                          <p:val>
                                            <p:fltVal val="0"/>
                                          </p:val>
                                        </p:tav>
                                      </p:tavLst>
                                    </p:anim>
                                    <p:animEffect>
                                      <p:cBhvr>
                                        <p:cTn id="47" dur="500"/>
                                        <p:tgtEl>
                                          <p:spTgt spid="15"/>
                                        </p:tgtEl>
                                      </p:cBhvr>
                                    </p:animEffect>
                                  </p:childTnLst>
                                </p:cTn>
                              </p:par>
                              <p:par>
                                <p:cTn id="48" presetID="10" presetClass="entr" presetSubtype="0" fill="hold" grpId="2"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2000"/>
                                        <p:tgtEl>
                                          <p:spTgt spid="10"/>
                                        </p:tgtEl>
                                      </p:cBhvr>
                                    </p:animEffect>
                                  </p:childTnLst>
                                </p:cTn>
                              </p:par>
                              <p:par>
                                <p:cTn id="51" presetID="49" presetClass="entr" presetSubtype="0" decel="100000" fill="hold" nodeType="withEffect">
                                  <p:stCondLst>
                                    <p:cond delay="0"/>
                                  </p:stCondLst>
                                  <p:childTnLst>
                                    <p:set>
                                      <p:cBhvr>
                                        <p:cTn id="52" dur="1" fill="hold">
                                          <p:stCondLst>
                                            <p:cond delay="0"/>
                                          </p:stCondLst>
                                        </p:cTn>
                                        <p:tgtEl>
                                          <p:spTgt spid="20"/>
                                        </p:tgtEl>
                                        <p:attrNameLst>
                                          <p:attrName>style.visibility</p:attrName>
                                        </p:attrNameLst>
                                      </p:cBhvr>
                                      <p:to>
                                        <p:strVal val="visible"/>
                                      </p:to>
                                    </p:set>
                                    <p:anim calcmode="lin" valueType="num">
                                      <p:cBhvr>
                                        <p:cTn id="53" dur="500" fill="hold"/>
                                        <p:tgtEl>
                                          <p:spTgt spid="20"/>
                                        </p:tgtEl>
                                        <p:attrNameLst>
                                          <p:attrName>ppt_w</p:attrName>
                                        </p:attrNameLst>
                                      </p:cBhvr>
                                      <p:tavLst>
                                        <p:tav tm="0">
                                          <p:val>
                                            <p:fltVal val="0"/>
                                          </p:val>
                                        </p:tav>
                                        <p:tav tm="100000">
                                          <p:val>
                                            <p:strVal val="#ppt_w"/>
                                          </p:val>
                                        </p:tav>
                                      </p:tavLst>
                                    </p:anim>
                                    <p:anim calcmode="lin" valueType="num">
                                      <p:cBhvr>
                                        <p:cTn id="54" dur="500" fill="hold"/>
                                        <p:tgtEl>
                                          <p:spTgt spid="20"/>
                                        </p:tgtEl>
                                        <p:attrNameLst>
                                          <p:attrName>ppt_h</p:attrName>
                                        </p:attrNameLst>
                                      </p:cBhvr>
                                      <p:tavLst>
                                        <p:tav tm="0">
                                          <p:val>
                                            <p:fltVal val="0"/>
                                          </p:val>
                                        </p:tav>
                                        <p:tav tm="100000">
                                          <p:val>
                                            <p:strVal val="#ppt_h"/>
                                          </p:val>
                                        </p:tav>
                                      </p:tavLst>
                                    </p:anim>
                                    <p:anim calcmode="lin" valueType="num">
                                      <p:cBhvr>
                                        <p:cTn id="55" dur="500" fill="hold"/>
                                        <p:tgtEl>
                                          <p:spTgt spid="20"/>
                                        </p:tgtEl>
                                        <p:attrNameLst>
                                          <p:attrName>style.rotation</p:attrName>
                                        </p:attrNameLst>
                                      </p:cBhvr>
                                      <p:tavLst>
                                        <p:tav tm="0">
                                          <p:val>
                                            <p:fltVal val="360"/>
                                          </p:val>
                                        </p:tav>
                                        <p:tav tm="100000">
                                          <p:val>
                                            <p:fltVal val="0"/>
                                          </p:val>
                                        </p:tav>
                                      </p:tavLst>
                                    </p:anim>
                                    <p:animEffect>
                                      <p:cBhvr>
                                        <p:cTn id="56" dur="500"/>
                                        <p:tgtEl>
                                          <p:spTgt spid="20"/>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fade">
                                      <p:cBhvr>
                                        <p:cTn id="59" dur="2000"/>
                                        <p:tgtEl>
                                          <p:spTgt spid="11"/>
                                        </p:tgtEl>
                                      </p:cBhvr>
                                    </p:animEffect>
                                  </p:childTnLst>
                                </p:cTn>
                              </p:par>
                              <p:par>
                                <p:cTn id="60" presetID="49" presetClass="entr" presetSubtype="0" decel="100000" fill="hold" nodeType="withEffect">
                                  <p:stCondLst>
                                    <p:cond delay="0"/>
                                  </p:stCondLst>
                                  <p:childTnLst>
                                    <p:set>
                                      <p:cBhvr>
                                        <p:cTn id="61" dur="1" fill="hold">
                                          <p:stCondLst>
                                            <p:cond delay="0"/>
                                          </p:stCondLst>
                                        </p:cTn>
                                        <p:tgtEl>
                                          <p:spTgt spid="21"/>
                                        </p:tgtEl>
                                        <p:attrNameLst>
                                          <p:attrName>style.visibility</p:attrName>
                                        </p:attrNameLst>
                                      </p:cBhvr>
                                      <p:to>
                                        <p:strVal val="visible"/>
                                      </p:to>
                                    </p:set>
                                    <p:anim calcmode="lin" valueType="num">
                                      <p:cBhvr>
                                        <p:cTn id="62" dur="500" fill="hold"/>
                                        <p:tgtEl>
                                          <p:spTgt spid="21"/>
                                        </p:tgtEl>
                                        <p:attrNameLst>
                                          <p:attrName>ppt_w</p:attrName>
                                        </p:attrNameLst>
                                      </p:cBhvr>
                                      <p:tavLst>
                                        <p:tav tm="0">
                                          <p:val>
                                            <p:fltVal val="0"/>
                                          </p:val>
                                        </p:tav>
                                        <p:tav tm="100000">
                                          <p:val>
                                            <p:strVal val="#ppt_w"/>
                                          </p:val>
                                        </p:tav>
                                      </p:tavLst>
                                    </p:anim>
                                    <p:anim calcmode="lin" valueType="num">
                                      <p:cBhvr>
                                        <p:cTn id="63" dur="500" fill="hold"/>
                                        <p:tgtEl>
                                          <p:spTgt spid="21"/>
                                        </p:tgtEl>
                                        <p:attrNameLst>
                                          <p:attrName>ppt_h</p:attrName>
                                        </p:attrNameLst>
                                      </p:cBhvr>
                                      <p:tavLst>
                                        <p:tav tm="0">
                                          <p:val>
                                            <p:fltVal val="0"/>
                                          </p:val>
                                        </p:tav>
                                        <p:tav tm="100000">
                                          <p:val>
                                            <p:strVal val="#ppt_h"/>
                                          </p:val>
                                        </p:tav>
                                      </p:tavLst>
                                    </p:anim>
                                    <p:anim calcmode="lin" valueType="num">
                                      <p:cBhvr>
                                        <p:cTn id="64" dur="500" fill="hold"/>
                                        <p:tgtEl>
                                          <p:spTgt spid="21"/>
                                        </p:tgtEl>
                                        <p:attrNameLst>
                                          <p:attrName>style.rotation</p:attrName>
                                        </p:attrNameLst>
                                      </p:cBhvr>
                                      <p:tavLst>
                                        <p:tav tm="0">
                                          <p:val>
                                            <p:fltVal val="360"/>
                                          </p:val>
                                        </p:tav>
                                        <p:tav tm="100000">
                                          <p:val>
                                            <p:fltVal val="0"/>
                                          </p:val>
                                        </p:tav>
                                      </p:tavLst>
                                    </p:anim>
                                    <p:animEffect>
                                      <p:cBhvr>
                                        <p:cTn id="65" dur="500"/>
                                        <p:tgtEl>
                                          <p:spTgt spid="21"/>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12"/>
                                        </p:tgtEl>
                                        <p:attrNameLst>
                                          <p:attrName>style.visibility</p:attrName>
                                        </p:attrNameLst>
                                      </p:cBhvr>
                                      <p:to>
                                        <p:strVal val="visible"/>
                                      </p:to>
                                    </p:set>
                                    <p:animEffect transition="in" filter="fade">
                                      <p:cBhvr>
                                        <p:cTn id="68" dur="2000"/>
                                        <p:tgtEl>
                                          <p:spTgt spid="12"/>
                                        </p:tgtEl>
                                      </p:cBhvr>
                                    </p:animEffect>
                                  </p:childTnLst>
                                </p:cTn>
                              </p:par>
                            </p:childTnLst>
                          </p:cTn>
                        </p:par>
                        <p:par>
                          <p:cTn id="69" fill="hold">
                            <p:stCondLst>
                              <p:cond delay="6500"/>
                            </p:stCondLst>
                            <p:childTnLst>
                              <p:par>
                                <p:cTn id="70" presetID="23" presetClass="entr" presetSubtype="36" fill="hold" grpId="0" nodeType="afterEffect">
                                  <p:stCondLst>
                                    <p:cond delay="0"/>
                                  </p:stCondLst>
                                  <p:childTnLst>
                                    <p:set>
                                      <p:cBhvr>
                                        <p:cTn id="71" dur="1" fill="hold">
                                          <p:stCondLst>
                                            <p:cond delay="0"/>
                                          </p:stCondLst>
                                        </p:cTn>
                                        <p:tgtEl>
                                          <p:spTgt spid="31"/>
                                        </p:tgtEl>
                                        <p:attrNameLst>
                                          <p:attrName>style.visibility</p:attrName>
                                        </p:attrNameLst>
                                      </p:cBhvr>
                                      <p:to>
                                        <p:strVal val="visible"/>
                                      </p:to>
                                    </p:set>
                                    <p:anim calcmode="lin" valueType="num">
                                      <p:cBhvr>
                                        <p:cTn id="72" dur="500" fill="hold"/>
                                        <p:tgtEl>
                                          <p:spTgt spid="31"/>
                                        </p:tgtEl>
                                        <p:attrNameLst>
                                          <p:attrName>ppt_w</p:attrName>
                                        </p:attrNameLst>
                                      </p:cBhvr>
                                      <p:tavLst>
                                        <p:tav tm="0">
                                          <p:val>
                                            <p:strVal val="(6*min(max(#ppt_w*#ppt_h,.3),1)-7.4)/-.7*#ppt_w"/>
                                          </p:val>
                                        </p:tav>
                                        <p:tav tm="100000">
                                          <p:val>
                                            <p:strVal val="#ppt_w"/>
                                          </p:val>
                                        </p:tav>
                                      </p:tavLst>
                                    </p:anim>
                                    <p:anim calcmode="lin" valueType="num">
                                      <p:cBhvr>
                                        <p:cTn id="73" dur="500" fill="hold"/>
                                        <p:tgtEl>
                                          <p:spTgt spid="31"/>
                                        </p:tgtEl>
                                        <p:attrNameLst>
                                          <p:attrName>ppt_h</p:attrName>
                                        </p:attrNameLst>
                                      </p:cBhvr>
                                      <p:tavLst>
                                        <p:tav tm="0">
                                          <p:val>
                                            <p:strVal val="(6*min(max(#ppt_w*#ppt_h,.3),1)-7.4)/-.7*#ppt_h"/>
                                          </p:val>
                                        </p:tav>
                                        <p:tav tm="100000">
                                          <p:val>
                                            <p:strVal val="#ppt_h"/>
                                          </p:val>
                                        </p:tav>
                                      </p:tavLst>
                                    </p:anim>
                                    <p:anim calcmode="lin" valueType="num">
                                      <p:cBhvr>
                                        <p:cTn id="74" dur="500" fill="hold"/>
                                        <p:tgtEl>
                                          <p:spTgt spid="31"/>
                                        </p:tgtEl>
                                        <p:attrNameLst>
                                          <p:attrName>ppt_x</p:attrName>
                                        </p:attrNameLst>
                                      </p:cBhvr>
                                      <p:tavLst>
                                        <p:tav tm="0">
                                          <p:val>
                                            <p:fltVal val="0.5"/>
                                          </p:val>
                                        </p:tav>
                                        <p:tav tm="100000">
                                          <p:val>
                                            <p:strVal val="#ppt_x"/>
                                          </p:val>
                                        </p:tav>
                                      </p:tavLst>
                                    </p:anim>
                                    <p:anim calcmode="lin" valueType="num">
                                      <p:cBhvr>
                                        <p:cTn id="75" dur="500" fill="hold"/>
                                        <p:tgtEl>
                                          <p:spTgt spid="31"/>
                                        </p:tgtEl>
                                        <p:attrNameLst>
                                          <p:attrName>ppt_y</p:attrName>
                                        </p:attrNameLst>
                                      </p:cBhvr>
                                      <p:tavLst>
                                        <p:tav tm="0">
                                          <p:val>
                                            <p:strVal val="1+(6*min(max(#ppt_w*#ppt_h,.3),1)-7.4)/-.7*#ppt_h/2"/>
                                          </p:val>
                                        </p:tav>
                                        <p:tav tm="100000">
                                          <p:val>
                                            <p:strVal val="#ppt_y"/>
                                          </p:val>
                                        </p:tav>
                                      </p:tavLst>
                                    </p:anim>
                                  </p:childTnLst>
                                </p:cTn>
                              </p:par>
                              <p:par>
                                <p:cTn id="76" presetID="10" presetClass="entr" presetSubtype="0" fill="hold" grpId="0" nodeType="withEffect">
                                  <p:stCondLst>
                                    <p:cond delay="0"/>
                                  </p:stCondLst>
                                  <p:childTnLst>
                                    <p:set>
                                      <p:cBhvr>
                                        <p:cTn id="77" dur="1" fill="hold">
                                          <p:stCondLst>
                                            <p:cond delay="0"/>
                                          </p:stCondLst>
                                        </p:cTn>
                                        <p:tgtEl>
                                          <p:spTgt spid="33"/>
                                        </p:tgtEl>
                                        <p:attrNameLst>
                                          <p:attrName>style.visibility</p:attrName>
                                        </p:attrNameLst>
                                      </p:cBhvr>
                                      <p:to>
                                        <p:strVal val="visible"/>
                                      </p:to>
                                    </p:set>
                                    <p:animEffect transition="in" filter="fade">
                                      <p:cBhvr>
                                        <p:cTn id="78" dur="500"/>
                                        <p:tgtEl>
                                          <p:spTgt spid="33"/>
                                        </p:tgtEl>
                                      </p:cBhvr>
                                    </p:animEffect>
                                  </p:childTnLst>
                                </p:cTn>
                              </p:par>
                            </p:childTnLst>
                          </p:cTn>
                        </p:par>
                        <p:par>
                          <p:cTn id="79" fill="hold">
                            <p:stCondLst>
                              <p:cond delay="7000"/>
                            </p:stCondLst>
                            <p:childTnLst>
                              <p:par>
                                <p:cTn id="80" presetID="23" presetClass="entr" presetSubtype="36" fill="hold" grpId="0" nodeType="afterEffect">
                                  <p:stCondLst>
                                    <p:cond delay="0"/>
                                  </p:stCondLst>
                                  <p:childTnLst>
                                    <p:set>
                                      <p:cBhvr>
                                        <p:cTn id="81" dur="1" fill="hold">
                                          <p:stCondLst>
                                            <p:cond delay="0"/>
                                          </p:stCondLst>
                                        </p:cTn>
                                        <p:tgtEl>
                                          <p:spTgt spid="24"/>
                                        </p:tgtEl>
                                        <p:attrNameLst>
                                          <p:attrName>style.visibility</p:attrName>
                                        </p:attrNameLst>
                                      </p:cBhvr>
                                      <p:to>
                                        <p:strVal val="visible"/>
                                      </p:to>
                                    </p:set>
                                    <p:anim calcmode="lin" valueType="num">
                                      <p:cBhvr>
                                        <p:cTn id="82" dur="500" fill="hold"/>
                                        <p:tgtEl>
                                          <p:spTgt spid="24"/>
                                        </p:tgtEl>
                                        <p:attrNameLst>
                                          <p:attrName>ppt_w</p:attrName>
                                        </p:attrNameLst>
                                      </p:cBhvr>
                                      <p:tavLst>
                                        <p:tav tm="0">
                                          <p:val>
                                            <p:strVal val="(6*min(max(#ppt_w*#ppt_h,.3),1)-7.4)/-.7*#ppt_w"/>
                                          </p:val>
                                        </p:tav>
                                        <p:tav tm="100000">
                                          <p:val>
                                            <p:strVal val="#ppt_w"/>
                                          </p:val>
                                        </p:tav>
                                      </p:tavLst>
                                    </p:anim>
                                    <p:anim calcmode="lin" valueType="num">
                                      <p:cBhvr>
                                        <p:cTn id="83" dur="500" fill="hold"/>
                                        <p:tgtEl>
                                          <p:spTgt spid="24"/>
                                        </p:tgtEl>
                                        <p:attrNameLst>
                                          <p:attrName>ppt_h</p:attrName>
                                        </p:attrNameLst>
                                      </p:cBhvr>
                                      <p:tavLst>
                                        <p:tav tm="0">
                                          <p:val>
                                            <p:strVal val="(6*min(max(#ppt_w*#ppt_h,.3),1)-7.4)/-.7*#ppt_h"/>
                                          </p:val>
                                        </p:tav>
                                        <p:tav tm="100000">
                                          <p:val>
                                            <p:strVal val="#ppt_h"/>
                                          </p:val>
                                        </p:tav>
                                      </p:tavLst>
                                    </p:anim>
                                    <p:anim calcmode="lin" valueType="num">
                                      <p:cBhvr>
                                        <p:cTn id="84" dur="500" fill="hold"/>
                                        <p:tgtEl>
                                          <p:spTgt spid="24"/>
                                        </p:tgtEl>
                                        <p:attrNameLst>
                                          <p:attrName>ppt_x</p:attrName>
                                        </p:attrNameLst>
                                      </p:cBhvr>
                                      <p:tavLst>
                                        <p:tav tm="0">
                                          <p:val>
                                            <p:fltVal val="0.5"/>
                                          </p:val>
                                        </p:tav>
                                        <p:tav tm="100000">
                                          <p:val>
                                            <p:strVal val="#ppt_x"/>
                                          </p:val>
                                        </p:tav>
                                      </p:tavLst>
                                    </p:anim>
                                    <p:anim calcmode="lin" valueType="num">
                                      <p:cBhvr>
                                        <p:cTn id="85" dur="500" fill="hold"/>
                                        <p:tgtEl>
                                          <p:spTgt spid="24"/>
                                        </p:tgtEl>
                                        <p:attrNameLst>
                                          <p:attrName>ppt_y</p:attrName>
                                        </p:attrNameLst>
                                      </p:cBhvr>
                                      <p:tavLst>
                                        <p:tav tm="0">
                                          <p:val>
                                            <p:strVal val="1+(6*min(max(#ppt_w*#ppt_h,.3),1)-7.4)/-.7*#ppt_h/2"/>
                                          </p:val>
                                        </p:tav>
                                        <p:tav tm="100000">
                                          <p:val>
                                            <p:strVal val="#ppt_y"/>
                                          </p:val>
                                        </p:tav>
                                      </p:tavLst>
                                    </p:anim>
                                  </p:childTnLst>
                                </p:cTn>
                              </p:par>
                              <p:par>
                                <p:cTn id="86" presetID="10" presetClass="entr" presetSubtype="0" fill="hold" grpId="0" nodeType="withEffect">
                                  <p:stCondLst>
                                    <p:cond delay="0"/>
                                  </p:stCondLst>
                                  <p:childTnLst>
                                    <p:set>
                                      <p:cBhvr>
                                        <p:cTn id="87" dur="1" fill="hold">
                                          <p:stCondLst>
                                            <p:cond delay="0"/>
                                          </p:stCondLst>
                                        </p:cTn>
                                        <p:tgtEl>
                                          <p:spTgt spid="26"/>
                                        </p:tgtEl>
                                        <p:attrNameLst>
                                          <p:attrName>style.visibility</p:attrName>
                                        </p:attrNameLst>
                                      </p:cBhvr>
                                      <p:to>
                                        <p:strVal val="visible"/>
                                      </p:to>
                                    </p:set>
                                    <p:animEffect transition="in" filter="fade">
                                      <p:cBhvr>
                                        <p:cTn id="88" dur="500"/>
                                        <p:tgtEl>
                                          <p:spTgt spid="26"/>
                                        </p:tgtEl>
                                      </p:cBhvr>
                                    </p:animEffect>
                                  </p:childTnLst>
                                </p:cTn>
                              </p:par>
                            </p:childTnLst>
                          </p:cTn>
                        </p:par>
                      </p:childTnLst>
                    </p:cTn>
                  </p:par>
                  <p:par>
                    <p:cTn id="89" fill="hold">
                      <p:stCondLst>
                        <p:cond delay="indefinite"/>
                      </p:stCondLst>
                      <p:childTnLst>
                        <p:par>
                          <p:cTn id="90" fill="hold">
                            <p:stCondLst>
                              <p:cond delay="0"/>
                            </p:stCondLst>
                            <p:childTnLst>
                              <p:par>
                                <p:cTn id="91" presetID="0" presetClass="path" presetSubtype="0" accel="50000" decel="50000" fill="hold" grpId="0" nodeType="clickEffect">
                                  <p:stCondLst>
                                    <p:cond delay="0"/>
                                  </p:stCondLst>
                                  <p:childTnLst>
                                    <p:animMotion origin="layout" path="M -0.07309 -0.00393 L -0.13681 -0.19385 " pathEditMode="relative" rAng="0" ptsTypes="AA">
                                      <p:cBhvr>
                                        <p:cTn id="92" dur="1000" fill="hold"/>
                                        <p:tgtEl>
                                          <p:spTgt spid="10"/>
                                        </p:tgtEl>
                                        <p:attrNameLst>
                                          <p:attrName>ppt_x</p:attrName>
                                          <p:attrName>ppt_y</p:attrName>
                                        </p:attrNameLst>
                                      </p:cBhvr>
                                      <p:rCtr x="-3200" y="-9500"/>
                                    </p:animMotion>
                                  </p:childTnLst>
                                </p:cTn>
                              </p:par>
                            </p:childTnLst>
                          </p:cTn>
                        </p:par>
                        <p:par>
                          <p:cTn id="93" fill="hold">
                            <p:stCondLst>
                              <p:cond delay="1000"/>
                            </p:stCondLst>
                            <p:childTnLst>
                              <p:par>
                                <p:cTn id="94" presetID="6" presetClass="emph" presetSubtype="0" fill="hold" grpId="1" nodeType="afterEffect">
                                  <p:stCondLst>
                                    <p:cond delay="0"/>
                                  </p:stCondLst>
                                  <p:childTnLst>
                                    <p:animScale>
                                      <p:cBhvr>
                                        <p:cTn id="95" dur="1000" fill="hold"/>
                                        <p:tgtEl>
                                          <p:spTgt spid="10"/>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0" grpId="2"/>
      <p:bldP spid="11" grpId="0"/>
      <p:bldP spid="12" grpId="0"/>
      <p:bldP spid="18" grpId="0" bldLvl="0" animBg="1" autoUpdateAnimBg="0"/>
      <p:bldP spid="19" grpId="0" bldLvl="0" animBg="1" autoUpdateAnimBg="0"/>
      <p:bldP spid="22" grpId="0"/>
      <p:bldP spid="23" grpId="0" bldLvl="0" animBg="1" autoUpdateAnimBg="0"/>
      <p:bldP spid="24" grpId="0" bldLvl="0" animBg="1" autoUpdateAnimBg="0"/>
      <p:bldP spid="26" grpId="0"/>
      <p:bldP spid="31" grpId="0" animBg="1"/>
      <p:bldP spid="3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TextBox 5"/>
          <p:cNvSpPr>
            <a:spLocks noChangeArrowheads="1"/>
          </p:cNvSpPr>
          <p:nvPr/>
        </p:nvSpPr>
        <p:spPr bwMode="auto">
          <a:xfrm>
            <a:off x="179390" y="824869"/>
            <a:ext cx="5301057" cy="4734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03151" tIns="51575" rIns="103151" bIns="51575">
            <a:spAutoFit/>
          </a:bodyP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eaLnBrk="1" hangingPunct="1">
              <a:spcBef>
                <a:spcPct val="0"/>
              </a:spcBef>
              <a:buFont typeface="Arial" panose="020B0604020202020204" pitchFamily="34" charset="0"/>
              <a:buNone/>
            </a:pPr>
            <a:r>
              <a:rPr lang="en-US" altLang="zh-CN" sz="2400" b="1" dirty="0">
                <a:latin typeface="微软雅黑" panose="020B0503020204020204" pitchFamily="34" charset="-122"/>
                <a:ea typeface="微软雅黑" panose="020B0503020204020204" pitchFamily="34" charset="-122"/>
                <a:sym typeface="微软雅黑" panose="020B0503020204020204" pitchFamily="34" charset="-122"/>
              </a:rPr>
              <a:t>2  </a:t>
            </a:r>
            <a:r>
              <a:rPr lang="zh-CN" altLang="en-US" sz="2400" b="1" dirty="0">
                <a:latin typeface="微软雅黑" panose="020B0503020204020204" pitchFamily="34" charset="-122"/>
                <a:ea typeface="微软雅黑" panose="020B0503020204020204" pitchFamily="34" charset="-122"/>
                <a:sym typeface="微软雅黑" panose="020B0503020204020204" pitchFamily="34" charset="-122"/>
              </a:rPr>
              <a:t>公司职能 </a:t>
            </a:r>
            <a:r>
              <a:rPr lang="en-US" altLang="zh-CN" sz="17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700" dirty="0">
                <a:latin typeface="微软雅黑" panose="020B0503020204020204" pitchFamily="34" charset="-122"/>
                <a:ea typeface="微软雅黑" panose="020B0503020204020204" pitchFamily="34" charset="-122"/>
                <a:sym typeface="微软雅黑" panose="020B0503020204020204" pitchFamily="34" charset="-122"/>
              </a:rPr>
              <a:t>证券法</a:t>
            </a:r>
            <a:r>
              <a:rPr lang="en-US" altLang="zh-CN" sz="17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700" dirty="0">
                <a:latin typeface="微软雅黑" panose="020B0503020204020204" pitchFamily="34" charset="-122"/>
                <a:ea typeface="微软雅黑" panose="020B0503020204020204" pitchFamily="34" charset="-122"/>
                <a:sym typeface="微软雅黑" panose="020B0503020204020204" pitchFamily="34" charset="-122"/>
              </a:rPr>
              <a:t>第七章  第一百五十七条</a:t>
            </a:r>
            <a:endParaRPr lang="zh-CN" altLang="en-US" sz="24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846" name="矩形 6"/>
          <p:cNvSpPr>
            <a:spLocks noChangeArrowheads="1"/>
          </p:cNvSpPr>
          <p:nvPr/>
        </p:nvSpPr>
        <p:spPr bwMode="auto">
          <a:xfrm>
            <a:off x="2" y="6684645"/>
            <a:ext cx="2266950" cy="173355"/>
          </a:xfrm>
          <a:prstGeom prst="rect">
            <a:avLst/>
          </a:prstGeom>
          <a:solidFill>
            <a:srgbClr val="F49022"/>
          </a:solidFill>
          <a:ln>
            <a:noFill/>
          </a:ln>
          <a:extLst>
            <a:ext uri="{91240B29-F687-4F45-9708-019B960494DF}">
              <a14:hiddenLine xmlns:a14="http://schemas.microsoft.com/office/drawing/2010/main" xmlns="" w="25400">
                <a:solidFill>
                  <a:srgbClr val="395E8A"/>
                </a:solidFill>
                <a:bevel/>
                <a:headEnd/>
                <a:tailEnd/>
              </a14:hiddenLine>
            </a:ext>
          </a:extLst>
        </p:spPr>
        <p:txBody>
          <a:bodyPr lIns="103151" tIns="51575" rIns="103151" bIns="51575"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algn="ctr" eaLnBrk="1" hangingPunct="1">
              <a:spcBef>
                <a:spcPct val="0"/>
              </a:spcBef>
              <a:buFont typeface="Arial" panose="020B0604020202020204" pitchFamily="34" charset="0"/>
              <a:buNone/>
            </a:pPr>
            <a:endParaRPr lang="zh-CN" altLang="zh-CN" sz="2000" dirty="0">
              <a:solidFill>
                <a:srgbClr val="FFFFFF"/>
              </a:solidFill>
              <a:latin typeface="宋体" panose="02010600030101010101" pitchFamily="2" charset="-122"/>
              <a:sym typeface="宋体" panose="02010600030101010101" pitchFamily="2" charset="-122"/>
            </a:endParaRPr>
          </a:p>
        </p:txBody>
      </p:sp>
      <p:sp>
        <p:nvSpPr>
          <p:cNvPr id="35847" name="矩形 7"/>
          <p:cNvSpPr>
            <a:spLocks noChangeArrowheads="1"/>
          </p:cNvSpPr>
          <p:nvPr/>
        </p:nvSpPr>
        <p:spPr bwMode="auto">
          <a:xfrm>
            <a:off x="2266950" y="6684645"/>
            <a:ext cx="2305050" cy="173355"/>
          </a:xfrm>
          <a:prstGeom prst="rect">
            <a:avLst/>
          </a:prstGeom>
          <a:solidFill>
            <a:srgbClr val="EE3636"/>
          </a:solidFill>
          <a:ln>
            <a:noFill/>
          </a:ln>
          <a:extLst>
            <a:ext uri="{91240B29-F687-4F45-9708-019B960494DF}">
              <a14:hiddenLine xmlns:a14="http://schemas.microsoft.com/office/drawing/2010/main" xmlns="" w="25400">
                <a:solidFill>
                  <a:srgbClr val="395E8A"/>
                </a:solidFill>
                <a:bevel/>
                <a:headEnd/>
                <a:tailEnd/>
              </a14:hiddenLine>
            </a:ext>
          </a:extLst>
        </p:spPr>
        <p:txBody>
          <a:bodyPr lIns="103151" tIns="51575" rIns="103151" bIns="51575"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algn="ctr" eaLnBrk="1" hangingPunct="1">
              <a:spcBef>
                <a:spcPct val="0"/>
              </a:spcBef>
              <a:buFont typeface="Arial" panose="020B0604020202020204" pitchFamily="34" charset="0"/>
              <a:buNone/>
            </a:pPr>
            <a:endParaRPr lang="zh-CN" altLang="zh-CN" sz="2000" dirty="0">
              <a:solidFill>
                <a:srgbClr val="FFFFFF"/>
              </a:solidFill>
              <a:latin typeface="宋体" panose="02010600030101010101" pitchFamily="2" charset="-122"/>
              <a:sym typeface="宋体" panose="02010600030101010101" pitchFamily="2" charset="-122"/>
            </a:endParaRPr>
          </a:p>
        </p:txBody>
      </p:sp>
      <p:sp>
        <p:nvSpPr>
          <p:cNvPr id="35848" name="矩形 8"/>
          <p:cNvSpPr>
            <a:spLocks noChangeArrowheads="1"/>
          </p:cNvSpPr>
          <p:nvPr/>
        </p:nvSpPr>
        <p:spPr bwMode="auto">
          <a:xfrm>
            <a:off x="4572002" y="6684645"/>
            <a:ext cx="2266950" cy="173355"/>
          </a:xfrm>
          <a:prstGeom prst="rect">
            <a:avLst/>
          </a:prstGeom>
          <a:solidFill>
            <a:schemeClr val="accent1"/>
          </a:solidFill>
          <a:ln>
            <a:noFill/>
          </a:ln>
          <a:extLst>
            <a:ext uri="{91240B29-F687-4F45-9708-019B960494DF}">
              <a14:hiddenLine xmlns:a14="http://schemas.microsoft.com/office/drawing/2010/main" xmlns="" w="25400">
                <a:solidFill>
                  <a:srgbClr val="395E8A"/>
                </a:solidFill>
                <a:bevel/>
                <a:headEnd/>
                <a:tailEnd/>
              </a14:hiddenLine>
            </a:ext>
          </a:extLst>
        </p:spPr>
        <p:txBody>
          <a:bodyPr lIns="103151" tIns="51575" rIns="103151" bIns="51575"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algn="ctr" eaLnBrk="1" hangingPunct="1">
              <a:spcBef>
                <a:spcPct val="0"/>
              </a:spcBef>
              <a:buFont typeface="Arial" panose="020B0604020202020204" pitchFamily="34" charset="0"/>
              <a:buNone/>
            </a:pPr>
            <a:endParaRPr lang="zh-CN" altLang="zh-CN" sz="2000" dirty="0">
              <a:solidFill>
                <a:srgbClr val="FFFFFF"/>
              </a:solidFill>
              <a:latin typeface="宋体" panose="02010600030101010101" pitchFamily="2" charset="-122"/>
              <a:sym typeface="宋体" panose="02010600030101010101" pitchFamily="2" charset="-122"/>
            </a:endParaRPr>
          </a:p>
        </p:txBody>
      </p:sp>
      <p:sp>
        <p:nvSpPr>
          <p:cNvPr id="35849" name="矩形 9"/>
          <p:cNvSpPr>
            <a:spLocks noChangeArrowheads="1"/>
          </p:cNvSpPr>
          <p:nvPr/>
        </p:nvSpPr>
        <p:spPr bwMode="auto">
          <a:xfrm>
            <a:off x="6838950" y="6684645"/>
            <a:ext cx="2305050" cy="173355"/>
          </a:xfrm>
          <a:prstGeom prst="rect">
            <a:avLst/>
          </a:prstGeom>
          <a:solidFill>
            <a:srgbClr val="317FB7"/>
          </a:solidFill>
          <a:ln>
            <a:noFill/>
          </a:ln>
          <a:extLst>
            <a:ext uri="{91240B29-F687-4F45-9708-019B960494DF}">
              <a14:hiddenLine xmlns:a14="http://schemas.microsoft.com/office/drawing/2010/main" xmlns="" w="25400">
                <a:solidFill>
                  <a:srgbClr val="395E8A"/>
                </a:solidFill>
                <a:bevel/>
                <a:headEnd/>
                <a:tailEnd/>
              </a14:hiddenLine>
            </a:ext>
          </a:extLst>
        </p:spPr>
        <p:txBody>
          <a:bodyPr lIns="103151" tIns="51575" rIns="103151" bIns="51575"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algn="ctr" eaLnBrk="1" hangingPunct="1">
              <a:spcBef>
                <a:spcPct val="0"/>
              </a:spcBef>
              <a:buFont typeface="Arial" panose="020B0604020202020204" pitchFamily="34" charset="0"/>
              <a:buNone/>
            </a:pPr>
            <a:endParaRPr lang="zh-CN" altLang="zh-CN" sz="2000" dirty="0">
              <a:solidFill>
                <a:srgbClr val="FFFFFF"/>
              </a:solidFill>
              <a:latin typeface="宋体" panose="02010600030101010101" pitchFamily="2" charset="-122"/>
              <a:sym typeface="宋体" panose="02010600030101010101" pitchFamily="2" charset="-122"/>
            </a:endParaRPr>
          </a:p>
        </p:txBody>
      </p:sp>
      <p:sp>
        <p:nvSpPr>
          <p:cNvPr id="3" name="Line 13"/>
          <p:cNvSpPr>
            <a:spLocks noChangeShapeType="1"/>
          </p:cNvSpPr>
          <p:nvPr/>
        </p:nvSpPr>
        <p:spPr bwMode="auto">
          <a:xfrm>
            <a:off x="539755" y="3943351"/>
            <a:ext cx="8137525" cy="0"/>
          </a:xfrm>
          <a:prstGeom prst="line">
            <a:avLst/>
          </a:prstGeom>
          <a:noFill/>
          <a:ln w="101600">
            <a:solidFill>
              <a:srgbClr val="317FB7"/>
            </a:solidFill>
            <a:bevel/>
            <a:headEnd/>
            <a:tailEnd type="triangle" w="med" len="med"/>
          </a:ln>
          <a:extLst>
            <a:ext uri="{909E8E84-426E-40DD-AFC4-6F175D3DCCD1}">
              <a14:hiddenFill xmlns:a14="http://schemas.microsoft.com/office/drawing/2010/main" xmlns="">
                <a:noFill/>
              </a14:hiddenFill>
            </a:ext>
          </a:extLst>
        </p:spPr>
        <p:txBody>
          <a:bodyPr lIns="103151" tIns="51575" rIns="103151" bIns="51575"/>
          <a:lstStyle/>
          <a:p>
            <a:endParaRPr lang="zh-CN" altLang="en-US"/>
          </a:p>
        </p:txBody>
      </p:sp>
      <p:sp>
        <p:nvSpPr>
          <p:cNvPr id="36874" name="AutoShape 2"/>
          <p:cNvSpPr>
            <a:spLocks noChangeArrowheads="1"/>
          </p:cNvSpPr>
          <p:nvPr/>
        </p:nvSpPr>
        <p:spPr bwMode="auto">
          <a:xfrm>
            <a:off x="1663700" y="1790705"/>
            <a:ext cx="1619250" cy="1802131"/>
          </a:xfrm>
          <a:prstGeom prst="roundRect">
            <a:avLst>
              <a:gd name="adj" fmla="val 13005"/>
            </a:avLst>
          </a:prstGeom>
          <a:solidFill>
            <a:schemeClr val="accent5">
              <a:lumMod val="90000"/>
            </a:schemeClr>
          </a:solidFill>
          <a:ln w="19050" cap="rnd">
            <a:solidFill>
              <a:srgbClr val="595959"/>
            </a:solidFill>
            <a:prstDash val="sysDot"/>
            <a:bevel/>
            <a:headEnd/>
            <a:tailEnd/>
          </a:ln>
        </p:spPr>
        <p:txBody>
          <a:bodyPr wrap="none" lIns="103151" tIns="51575" rIns="103151" bIns="51575"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eaLnBrk="1" hangingPunct="1">
              <a:spcBef>
                <a:spcPct val="0"/>
              </a:spcBef>
              <a:buFont typeface="Arial" panose="020B0604020202020204" pitchFamily="34" charset="0"/>
              <a:buNone/>
            </a:pPr>
            <a:endParaRPr lang="zh-CN" altLang="zh-CN" sz="2000" dirty="0">
              <a:solidFill>
                <a:srgbClr val="595959"/>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6875" name="Line 16"/>
          <p:cNvSpPr>
            <a:spLocks noChangeShapeType="1"/>
          </p:cNvSpPr>
          <p:nvPr/>
        </p:nvSpPr>
        <p:spPr bwMode="auto">
          <a:xfrm flipH="1">
            <a:off x="1831975" y="2002160"/>
            <a:ext cx="0" cy="1937384"/>
          </a:xfrm>
          <a:prstGeom prst="line">
            <a:avLst/>
          </a:prstGeom>
          <a:noFill/>
          <a:ln w="19050">
            <a:solidFill>
              <a:schemeClr val="bg1"/>
            </a:solidFill>
            <a:prstDash val="sysDot"/>
            <a:bevel/>
            <a:headEnd type="oval" w="med" len="med"/>
            <a:tailEnd type="oval" w="med" len="med"/>
          </a:ln>
          <a:extLst>
            <a:ext uri="{909E8E84-426E-40DD-AFC4-6F175D3DCCD1}">
              <a14:hiddenFill xmlns:a14="http://schemas.microsoft.com/office/drawing/2010/main" xmlns="">
                <a:noFill/>
              </a14:hiddenFill>
            </a:ext>
          </a:extLst>
        </p:spPr>
        <p:txBody>
          <a:bodyPr lIns="103151" tIns="51575" rIns="103151" bIns="51575"/>
          <a:lstStyle/>
          <a:p>
            <a:endParaRPr lang="zh-CN" altLang="en-US"/>
          </a:p>
        </p:txBody>
      </p:sp>
      <p:grpSp>
        <p:nvGrpSpPr>
          <p:cNvPr id="4" name="Group 138"/>
          <p:cNvGrpSpPr>
            <a:grpSpLocks/>
          </p:cNvGrpSpPr>
          <p:nvPr/>
        </p:nvGrpSpPr>
        <p:grpSpPr bwMode="auto">
          <a:xfrm>
            <a:off x="1736731" y="3832865"/>
            <a:ext cx="182563" cy="217171"/>
            <a:chOff x="0" y="0"/>
            <a:chExt cx="250" cy="250"/>
          </a:xfrm>
        </p:grpSpPr>
        <p:sp>
          <p:nvSpPr>
            <p:cNvPr id="35891" name="Oval 139"/>
            <p:cNvSpPr>
              <a:spLocks noChangeArrowheads="1"/>
            </p:cNvSpPr>
            <p:nvPr/>
          </p:nvSpPr>
          <p:spPr bwMode="auto">
            <a:xfrm>
              <a:off x="0" y="0"/>
              <a:ext cx="250" cy="250"/>
            </a:xfrm>
            <a:prstGeom prst="ellipse">
              <a:avLst/>
            </a:prstGeom>
            <a:solidFill>
              <a:srgbClr val="FFD347"/>
            </a:solidFill>
            <a:ln>
              <a:noFill/>
            </a:ln>
            <a:extLst>
              <a:ext uri="{91240B29-F687-4F45-9708-019B960494DF}">
                <a14:hiddenLine xmlns:a14="http://schemas.microsoft.com/office/drawing/2010/main" xmlns="" w="9525">
                  <a:solidFill>
                    <a:srgbClr val="000000"/>
                  </a:solidFill>
                  <a:bevel/>
                  <a:headEnd/>
                  <a:tailEnd/>
                </a14:hiddenLine>
              </a:ext>
            </a:extLst>
          </p:spPr>
          <p:txBody>
            <a:bodyPr wrap="none"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algn="ctr" eaLnBrk="1" hangingPunct="1">
                <a:spcBef>
                  <a:spcPct val="0"/>
                </a:spcBef>
                <a:buFont typeface="Arial" panose="020B0604020202020204" pitchFamily="34" charset="0"/>
                <a:buNone/>
              </a:pPr>
              <a:endParaRPr lang="zh-CN" altLang="zh-CN" sz="2000" dirty="0">
                <a:solidFill>
                  <a:srgbClr val="000000"/>
                </a:solidFill>
                <a:latin typeface="微软雅黑" panose="020B0503020204020204" pitchFamily="34" charset="-122"/>
                <a:ea typeface="Malgun Gothic" panose="020B0503020000020004" pitchFamily="34" charset="-127"/>
                <a:sym typeface="微软雅黑" panose="020B0503020204020204" pitchFamily="34" charset="-122"/>
              </a:endParaRPr>
            </a:p>
          </p:txBody>
        </p:sp>
        <p:sp>
          <p:nvSpPr>
            <p:cNvPr id="35892" name="Oval 140"/>
            <p:cNvSpPr>
              <a:spLocks noChangeArrowheads="1"/>
            </p:cNvSpPr>
            <p:nvPr/>
          </p:nvSpPr>
          <p:spPr bwMode="auto">
            <a:xfrm>
              <a:off x="68" y="68"/>
              <a:ext cx="114" cy="114"/>
            </a:xfrm>
            <a:prstGeom prst="ellipse">
              <a:avLst/>
            </a:prstGeom>
            <a:solidFill>
              <a:srgbClr val="FFFFFF"/>
            </a:solidFill>
            <a:ln>
              <a:noFill/>
            </a:ln>
            <a:extLst>
              <a:ext uri="{91240B29-F687-4F45-9708-019B960494DF}">
                <a14:hiddenLine xmlns:a14="http://schemas.microsoft.com/office/drawing/2010/main" xmlns="" w="9525">
                  <a:solidFill>
                    <a:srgbClr val="000000"/>
                  </a:solidFill>
                  <a:bevel/>
                  <a:headEnd/>
                  <a:tailEnd/>
                </a14:hiddenLine>
              </a:ext>
            </a:extLst>
          </p:spPr>
          <p:txBody>
            <a:bodyPr wrap="none"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algn="ctr" eaLnBrk="1" hangingPunct="1">
                <a:spcBef>
                  <a:spcPct val="0"/>
                </a:spcBef>
                <a:buFont typeface="Arial" panose="020B0604020202020204" pitchFamily="34" charset="0"/>
                <a:buNone/>
              </a:pPr>
              <a:endParaRPr lang="zh-CN" altLang="zh-CN" sz="2000" dirty="0">
                <a:solidFill>
                  <a:srgbClr val="000000"/>
                </a:solidFill>
                <a:latin typeface="微软雅黑" panose="020B0503020204020204" pitchFamily="34" charset="-122"/>
                <a:ea typeface="Malgun Gothic" panose="020B0503020000020004" pitchFamily="34" charset="-127"/>
                <a:sym typeface="微软雅黑" panose="020B0503020204020204" pitchFamily="34" charset="-122"/>
              </a:endParaRPr>
            </a:p>
          </p:txBody>
        </p:sp>
      </p:grpSp>
      <p:sp>
        <p:nvSpPr>
          <p:cNvPr id="36881" name="AutoShape 17"/>
          <p:cNvSpPr>
            <a:spLocks noChangeArrowheads="1"/>
          </p:cNvSpPr>
          <p:nvPr/>
        </p:nvSpPr>
        <p:spPr bwMode="auto">
          <a:xfrm>
            <a:off x="863604" y="4303400"/>
            <a:ext cx="1692275" cy="1617344"/>
          </a:xfrm>
          <a:prstGeom prst="roundRect">
            <a:avLst>
              <a:gd name="adj" fmla="val 13005"/>
            </a:avLst>
          </a:prstGeom>
          <a:solidFill>
            <a:srgbClr val="317FB7"/>
          </a:solidFill>
          <a:ln w="19050" cap="rnd">
            <a:solidFill>
              <a:srgbClr val="595959"/>
            </a:solidFill>
            <a:prstDash val="sysDot"/>
            <a:bevel/>
            <a:headEnd/>
            <a:tailEnd/>
          </a:ln>
        </p:spPr>
        <p:txBody>
          <a:bodyPr lIns="103151" tIns="51575" rIns="103151" bIns="51575"/>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eaLnBrk="1" hangingPunct="1">
              <a:spcBef>
                <a:spcPct val="0"/>
              </a:spcBef>
              <a:buFont typeface="Arial" panose="020B0604020202020204" pitchFamily="34" charset="0"/>
              <a:buNone/>
            </a:pPr>
            <a:endParaRPr lang="zh-CN" altLang="zh-CN" sz="2000" dirty="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6882" name="TextBox 57"/>
          <p:cNvSpPr>
            <a:spLocks noChangeArrowheads="1"/>
          </p:cNvSpPr>
          <p:nvPr/>
        </p:nvSpPr>
        <p:spPr bwMode="auto">
          <a:xfrm>
            <a:off x="1052515" y="4691490"/>
            <a:ext cx="1541202" cy="6273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square" lIns="103151" tIns="51575" rIns="103151" bIns="51575">
            <a:spAutoFit/>
          </a:bodyP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eaLnBrk="1" hangingPunct="1">
              <a:spcBef>
                <a:spcPct val="0"/>
              </a:spcBef>
              <a:buFont typeface="Arial" panose="020B0604020202020204" pitchFamily="34" charset="0"/>
              <a:buNone/>
            </a:pPr>
            <a:r>
              <a:rPr lang="zh-CN" altLang="en-US" sz="1700" b="1" dirty="0">
                <a:solidFill>
                  <a:schemeClr val="bg1"/>
                </a:solidFill>
                <a:latin typeface="微软雅黑" panose="020B0503020204020204" pitchFamily="34" charset="-122"/>
                <a:ea typeface="微软雅黑" panose="020B0503020204020204" pitchFamily="34" charset="-122"/>
              </a:rPr>
              <a:t>证券和资金的</a:t>
            </a:r>
            <a:r>
              <a:rPr lang="zh-CN" altLang="en-US" sz="1700" b="1" dirty="0">
                <a:solidFill>
                  <a:srgbClr val="FFC000"/>
                </a:solidFill>
                <a:latin typeface="微软雅黑" panose="020B0503020204020204" pitchFamily="34" charset="-122"/>
                <a:ea typeface="微软雅黑" panose="020B0503020204020204" pitchFamily="34" charset="-122"/>
              </a:rPr>
              <a:t>清算交收</a:t>
            </a:r>
            <a:endParaRPr lang="zh-CN" altLang="en-US" sz="1700" dirty="0">
              <a:solidFill>
                <a:srgbClr val="FFC000"/>
              </a:solidFill>
              <a:latin typeface="Arial" panose="020B0604020202020204" pitchFamily="34" charset="0"/>
            </a:endParaRPr>
          </a:p>
        </p:txBody>
      </p:sp>
      <p:sp>
        <p:nvSpPr>
          <p:cNvPr id="36884" name="Line 18"/>
          <p:cNvSpPr>
            <a:spLocks noChangeShapeType="1"/>
          </p:cNvSpPr>
          <p:nvPr/>
        </p:nvSpPr>
        <p:spPr bwMode="auto">
          <a:xfrm flipH="1">
            <a:off x="1025525" y="3947166"/>
            <a:ext cx="1588" cy="697231"/>
          </a:xfrm>
          <a:prstGeom prst="line">
            <a:avLst/>
          </a:prstGeom>
          <a:noFill/>
          <a:ln w="19050">
            <a:solidFill>
              <a:srgbClr val="FFFF00"/>
            </a:solidFill>
            <a:prstDash val="sysDot"/>
            <a:bevel/>
            <a:headEnd type="oval" w="med" len="med"/>
            <a:tailEnd type="oval" w="med" len="med"/>
          </a:ln>
          <a:extLst>
            <a:ext uri="{909E8E84-426E-40DD-AFC4-6F175D3DCCD1}">
              <a14:hiddenFill xmlns:a14="http://schemas.microsoft.com/office/drawing/2010/main" xmlns="">
                <a:noFill/>
              </a14:hiddenFill>
            </a:ext>
          </a:extLst>
        </p:spPr>
        <p:txBody>
          <a:bodyPr lIns="103151" tIns="51575" rIns="103151" bIns="51575"/>
          <a:lstStyle/>
          <a:p>
            <a:endParaRPr lang="zh-CN" altLang="en-US"/>
          </a:p>
        </p:txBody>
      </p:sp>
      <p:grpSp>
        <p:nvGrpSpPr>
          <p:cNvPr id="5" name="Group 138"/>
          <p:cNvGrpSpPr>
            <a:grpSpLocks/>
          </p:cNvGrpSpPr>
          <p:nvPr/>
        </p:nvGrpSpPr>
        <p:grpSpPr bwMode="auto">
          <a:xfrm>
            <a:off x="941389" y="3827145"/>
            <a:ext cx="182562" cy="219075"/>
            <a:chOff x="0" y="0"/>
            <a:chExt cx="250" cy="250"/>
          </a:xfrm>
        </p:grpSpPr>
        <p:sp>
          <p:nvSpPr>
            <p:cNvPr id="35889" name="Oval 139"/>
            <p:cNvSpPr>
              <a:spLocks noChangeArrowheads="1"/>
            </p:cNvSpPr>
            <p:nvPr/>
          </p:nvSpPr>
          <p:spPr bwMode="auto">
            <a:xfrm>
              <a:off x="0" y="0"/>
              <a:ext cx="250" cy="251"/>
            </a:xfrm>
            <a:prstGeom prst="ellipse">
              <a:avLst/>
            </a:prstGeom>
            <a:solidFill>
              <a:srgbClr val="7F7F7F"/>
            </a:solidFill>
            <a:ln>
              <a:noFill/>
            </a:ln>
            <a:extLst>
              <a:ext uri="{91240B29-F687-4F45-9708-019B960494DF}">
                <a14:hiddenLine xmlns:a14="http://schemas.microsoft.com/office/drawing/2010/main" xmlns="" w="9525">
                  <a:solidFill>
                    <a:srgbClr val="000000"/>
                  </a:solidFill>
                  <a:bevel/>
                  <a:headEnd/>
                  <a:tailEnd/>
                </a14:hiddenLine>
              </a:ext>
            </a:extLst>
          </p:spPr>
          <p:txBody>
            <a:bodyPr wrap="none"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algn="ctr" eaLnBrk="1" hangingPunct="1">
                <a:spcBef>
                  <a:spcPct val="0"/>
                </a:spcBef>
                <a:buFont typeface="Arial" panose="020B0604020202020204" pitchFamily="34" charset="0"/>
                <a:buNone/>
              </a:pPr>
              <a:endParaRPr lang="zh-CN" altLang="zh-CN" sz="2000" dirty="0">
                <a:solidFill>
                  <a:srgbClr val="000000"/>
                </a:solidFill>
                <a:latin typeface="微软雅黑" panose="020B0503020204020204" pitchFamily="34" charset="-122"/>
                <a:ea typeface="Malgun Gothic" panose="020B0503020000020004" pitchFamily="34" charset="-127"/>
                <a:sym typeface="微软雅黑" panose="020B0503020204020204" pitchFamily="34" charset="-122"/>
              </a:endParaRPr>
            </a:p>
          </p:txBody>
        </p:sp>
        <p:sp>
          <p:nvSpPr>
            <p:cNvPr id="35890" name="Oval 140"/>
            <p:cNvSpPr>
              <a:spLocks noChangeArrowheads="1"/>
            </p:cNvSpPr>
            <p:nvPr/>
          </p:nvSpPr>
          <p:spPr bwMode="auto">
            <a:xfrm>
              <a:off x="68" y="68"/>
              <a:ext cx="114" cy="114"/>
            </a:xfrm>
            <a:prstGeom prst="ellipse">
              <a:avLst/>
            </a:prstGeom>
            <a:solidFill>
              <a:srgbClr val="FFFFFF"/>
            </a:solidFill>
            <a:ln>
              <a:noFill/>
            </a:ln>
            <a:extLst>
              <a:ext uri="{91240B29-F687-4F45-9708-019B960494DF}">
                <a14:hiddenLine xmlns:a14="http://schemas.microsoft.com/office/drawing/2010/main" xmlns="" w="9525">
                  <a:solidFill>
                    <a:srgbClr val="000000"/>
                  </a:solidFill>
                  <a:bevel/>
                  <a:headEnd/>
                  <a:tailEnd/>
                </a14:hiddenLine>
              </a:ext>
            </a:extLst>
          </p:spPr>
          <p:txBody>
            <a:bodyPr wrap="none"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algn="ctr" eaLnBrk="1" hangingPunct="1">
                <a:spcBef>
                  <a:spcPct val="0"/>
                </a:spcBef>
                <a:buFont typeface="Arial" panose="020B0604020202020204" pitchFamily="34" charset="0"/>
                <a:buNone/>
              </a:pPr>
              <a:endParaRPr lang="zh-CN" altLang="zh-CN" sz="2000" dirty="0">
                <a:solidFill>
                  <a:srgbClr val="000000"/>
                </a:solidFill>
                <a:latin typeface="微软雅黑" panose="020B0503020204020204" pitchFamily="34" charset="-122"/>
                <a:ea typeface="Malgun Gothic" panose="020B0503020000020004" pitchFamily="34" charset="-127"/>
                <a:sym typeface="微软雅黑" panose="020B0503020204020204" pitchFamily="34" charset="-122"/>
              </a:endParaRPr>
            </a:p>
          </p:txBody>
        </p:sp>
      </p:grpSp>
      <p:sp>
        <p:nvSpPr>
          <p:cNvPr id="36888" name="AutoShape 5"/>
          <p:cNvSpPr>
            <a:spLocks noChangeArrowheads="1"/>
          </p:cNvSpPr>
          <p:nvPr/>
        </p:nvSpPr>
        <p:spPr bwMode="auto">
          <a:xfrm>
            <a:off x="3357554" y="4286256"/>
            <a:ext cx="1857388" cy="1617347"/>
          </a:xfrm>
          <a:prstGeom prst="roundRect">
            <a:avLst>
              <a:gd name="adj" fmla="val 13005"/>
            </a:avLst>
          </a:prstGeom>
          <a:solidFill>
            <a:schemeClr val="accent1"/>
          </a:solidFill>
          <a:ln w="19050" cap="rnd">
            <a:solidFill>
              <a:srgbClr val="595959"/>
            </a:solidFill>
            <a:prstDash val="sysDot"/>
            <a:bevel/>
            <a:headEnd/>
            <a:tailEnd/>
          </a:ln>
        </p:spPr>
        <p:txBody>
          <a:bodyPr wrap="none" lIns="103151" tIns="51575" rIns="103151" bIns="51575"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eaLnBrk="1" hangingPunct="1">
              <a:spcBef>
                <a:spcPct val="0"/>
              </a:spcBef>
              <a:buFont typeface="Arial" panose="020B0604020202020204" pitchFamily="34" charset="0"/>
              <a:buNone/>
            </a:pPr>
            <a:endParaRPr lang="zh-CN" altLang="zh-CN" sz="2000" dirty="0">
              <a:solidFill>
                <a:srgbClr val="595959"/>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6889" name="TextBox 57"/>
          <p:cNvSpPr>
            <a:spLocks noChangeArrowheads="1"/>
          </p:cNvSpPr>
          <p:nvPr/>
        </p:nvSpPr>
        <p:spPr bwMode="auto">
          <a:xfrm>
            <a:off x="3440117" y="4683152"/>
            <a:ext cx="1774825" cy="888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lIns="103151" tIns="51575" rIns="103151" bIns="51575">
            <a:spAutoFit/>
          </a:bodyP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eaLnBrk="1" hangingPunct="1">
              <a:spcBef>
                <a:spcPct val="0"/>
              </a:spcBef>
              <a:buFont typeface="Arial" panose="020B0604020202020204" pitchFamily="34" charset="0"/>
              <a:buNone/>
            </a:pPr>
            <a:r>
              <a:rPr lang="zh-CN" altLang="en-US" sz="1700" b="1" dirty="0">
                <a:latin typeface="微软雅黑" panose="020B0503020204020204" pitchFamily="34" charset="-122"/>
                <a:ea typeface="微软雅黑" panose="020B0503020204020204" pitchFamily="34" charset="-122"/>
              </a:rPr>
              <a:t>与证券登记结算业务相关的</a:t>
            </a:r>
            <a:r>
              <a:rPr lang="zh-CN" altLang="en-US" sz="1700" b="1" dirty="0">
                <a:solidFill>
                  <a:srgbClr val="0070C0"/>
                </a:solidFill>
                <a:latin typeface="微软雅黑" panose="020B0503020204020204" pitchFamily="34" charset="-122"/>
                <a:ea typeface="微软雅黑" panose="020B0503020204020204" pitchFamily="34" charset="-122"/>
              </a:rPr>
              <a:t>查询、咨询和培训</a:t>
            </a:r>
            <a:r>
              <a:rPr lang="zh-CN" altLang="en-US" sz="1700" b="1" dirty="0">
                <a:latin typeface="微软雅黑" panose="020B0503020204020204" pitchFamily="34" charset="-122"/>
                <a:ea typeface="微软雅黑" panose="020B0503020204020204" pitchFamily="34" charset="-122"/>
              </a:rPr>
              <a:t>服务</a:t>
            </a:r>
            <a:endParaRPr lang="zh-CN" altLang="en-US" sz="1700" dirty="0">
              <a:latin typeface="Arial" panose="020B0604020202020204" pitchFamily="34" charset="0"/>
            </a:endParaRPr>
          </a:p>
        </p:txBody>
      </p:sp>
      <p:sp>
        <p:nvSpPr>
          <p:cNvPr id="36891" name="Line 18"/>
          <p:cNvSpPr>
            <a:spLocks noChangeShapeType="1"/>
          </p:cNvSpPr>
          <p:nvPr/>
        </p:nvSpPr>
        <p:spPr bwMode="auto">
          <a:xfrm flipH="1">
            <a:off x="3543306" y="3947166"/>
            <a:ext cx="3175" cy="697231"/>
          </a:xfrm>
          <a:prstGeom prst="line">
            <a:avLst/>
          </a:prstGeom>
          <a:noFill/>
          <a:ln w="19050">
            <a:solidFill>
              <a:schemeClr val="bg1"/>
            </a:solidFill>
            <a:prstDash val="sysDot"/>
            <a:bevel/>
            <a:headEnd type="oval" w="med" len="med"/>
            <a:tailEnd type="oval" w="med" len="med"/>
          </a:ln>
          <a:extLst>
            <a:ext uri="{909E8E84-426E-40DD-AFC4-6F175D3DCCD1}">
              <a14:hiddenFill xmlns:a14="http://schemas.microsoft.com/office/drawing/2010/main" xmlns="">
                <a:noFill/>
              </a14:hiddenFill>
            </a:ext>
          </a:extLst>
        </p:spPr>
        <p:txBody>
          <a:bodyPr lIns="103151" tIns="51575" rIns="103151" bIns="51575"/>
          <a:lstStyle/>
          <a:p>
            <a:endParaRPr lang="zh-CN" altLang="en-US"/>
          </a:p>
        </p:txBody>
      </p:sp>
      <p:grpSp>
        <p:nvGrpSpPr>
          <p:cNvPr id="6" name="Group 138"/>
          <p:cNvGrpSpPr>
            <a:grpSpLocks/>
          </p:cNvGrpSpPr>
          <p:nvPr/>
        </p:nvGrpSpPr>
        <p:grpSpPr bwMode="auto">
          <a:xfrm>
            <a:off x="3460757" y="3827145"/>
            <a:ext cx="180975" cy="219075"/>
            <a:chOff x="0" y="0"/>
            <a:chExt cx="250" cy="250"/>
          </a:xfrm>
        </p:grpSpPr>
        <p:sp>
          <p:nvSpPr>
            <p:cNvPr id="35887" name="Oval 139"/>
            <p:cNvSpPr>
              <a:spLocks noChangeArrowheads="1"/>
            </p:cNvSpPr>
            <p:nvPr/>
          </p:nvSpPr>
          <p:spPr bwMode="auto">
            <a:xfrm>
              <a:off x="0" y="0"/>
              <a:ext cx="250" cy="250"/>
            </a:xfrm>
            <a:prstGeom prst="ellipse">
              <a:avLst/>
            </a:prstGeom>
            <a:solidFill>
              <a:srgbClr val="C2D59B"/>
            </a:solidFill>
            <a:ln>
              <a:noFill/>
            </a:ln>
            <a:extLst>
              <a:ext uri="{91240B29-F687-4F45-9708-019B960494DF}">
                <a14:hiddenLine xmlns:a14="http://schemas.microsoft.com/office/drawing/2010/main" xmlns="" w="9525">
                  <a:solidFill>
                    <a:srgbClr val="000000"/>
                  </a:solidFill>
                  <a:bevel/>
                  <a:headEnd/>
                  <a:tailEnd/>
                </a14:hiddenLine>
              </a:ext>
            </a:extLst>
          </p:spPr>
          <p:txBody>
            <a:bodyPr wrap="none"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algn="ctr" eaLnBrk="1" hangingPunct="1">
                <a:spcBef>
                  <a:spcPct val="0"/>
                </a:spcBef>
                <a:buFont typeface="Arial" panose="020B0604020202020204" pitchFamily="34" charset="0"/>
                <a:buNone/>
              </a:pPr>
              <a:endParaRPr lang="zh-CN" altLang="zh-CN" sz="2000" dirty="0">
                <a:solidFill>
                  <a:srgbClr val="000000"/>
                </a:solidFill>
                <a:latin typeface="微软雅黑" panose="020B0503020204020204" pitchFamily="34" charset="-122"/>
                <a:ea typeface="Malgun Gothic" panose="020B0503020000020004" pitchFamily="34" charset="-127"/>
                <a:sym typeface="微软雅黑" panose="020B0503020204020204" pitchFamily="34" charset="-122"/>
              </a:endParaRPr>
            </a:p>
          </p:txBody>
        </p:sp>
        <p:sp>
          <p:nvSpPr>
            <p:cNvPr id="35888" name="Oval 140"/>
            <p:cNvSpPr>
              <a:spLocks noChangeArrowheads="1"/>
            </p:cNvSpPr>
            <p:nvPr/>
          </p:nvSpPr>
          <p:spPr bwMode="auto">
            <a:xfrm>
              <a:off x="68" y="68"/>
              <a:ext cx="114" cy="114"/>
            </a:xfrm>
            <a:prstGeom prst="ellipse">
              <a:avLst/>
            </a:prstGeom>
            <a:solidFill>
              <a:srgbClr val="FFFFFF"/>
            </a:solidFill>
            <a:ln>
              <a:noFill/>
            </a:ln>
            <a:extLst>
              <a:ext uri="{91240B29-F687-4F45-9708-019B960494DF}">
                <a14:hiddenLine xmlns:a14="http://schemas.microsoft.com/office/drawing/2010/main" xmlns="" w="9525">
                  <a:solidFill>
                    <a:srgbClr val="000000"/>
                  </a:solidFill>
                  <a:bevel/>
                  <a:headEnd/>
                  <a:tailEnd/>
                </a14:hiddenLine>
              </a:ext>
            </a:extLst>
          </p:spPr>
          <p:txBody>
            <a:bodyPr wrap="none"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algn="ctr" eaLnBrk="1" hangingPunct="1">
                <a:spcBef>
                  <a:spcPct val="0"/>
                </a:spcBef>
                <a:buFont typeface="Arial" panose="020B0604020202020204" pitchFamily="34" charset="0"/>
                <a:buNone/>
              </a:pPr>
              <a:endParaRPr lang="zh-CN" altLang="zh-CN" sz="2000" dirty="0">
                <a:solidFill>
                  <a:srgbClr val="000000"/>
                </a:solidFill>
                <a:latin typeface="微软雅黑" panose="020B0503020204020204" pitchFamily="34" charset="-122"/>
                <a:ea typeface="Malgun Gothic" panose="020B0503020000020004" pitchFamily="34" charset="-127"/>
                <a:sym typeface="微软雅黑" panose="020B0503020204020204" pitchFamily="34" charset="-122"/>
              </a:endParaRPr>
            </a:p>
          </p:txBody>
        </p:sp>
      </p:grpSp>
      <p:sp>
        <p:nvSpPr>
          <p:cNvPr id="36895" name="AutoShape 2"/>
          <p:cNvSpPr>
            <a:spLocks noChangeArrowheads="1"/>
          </p:cNvSpPr>
          <p:nvPr/>
        </p:nvSpPr>
        <p:spPr bwMode="auto">
          <a:xfrm>
            <a:off x="4032251" y="1790705"/>
            <a:ext cx="1619250" cy="1802131"/>
          </a:xfrm>
          <a:prstGeom prst="roundRect">
            <a:avLst>
              <a:gd name="adj" fmla="val 13005"/>
            </a:avLst>
          </a:prstGeom>
          <a:solidFill>
            <a:srgbClr val="317FB7"/>
          </a:solidFill>
          <a:ln w="19050" cap="rnd">
            <a:solidFill>
              <a:srgbClr val="595959"/>
            </a:solidFill>
            <a:prstDash val="sysDot"/>
            <a:bevel/>
            <a:headEnd/>
            <a:tailEnd/>
          </a:ln>
        </p:spPr>
        <p:txBody>
          <a:bodyPr lIns="103151" tIns="51575" rIns="103151" bIns="51575"/>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eaLnBrk="1" hangingPunct="1">
              <a:spcBef>
                <a:spcPct val="0"/>
              </a:spcBef>
              <a:buFont typeface="Arial" panose="020B0604020202020204" pitchFamily="34" charset="0"/>
              <a:buNone/>
            </a:pPr>
            <a:endParaRPr lang="zh-CN" altLang="zh-CN" sz="2000" dirty="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6896" name="TextBox 57"/>
          <p:cNvSpPr>
            <a:spLocks noChangeArrowheads="1"/>
          </p:cNvSpPr>
          <p:nvPr/>
        </p:nvSpPr>
        <p:spPr bwMode="auto">
          <a:xfrm>
            <a:off x="4176343" y="2143116"/>
            <a:ext cx="1547332" cy="888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square" lIns="103151" tIns="51575" rIns="103151" bIns="51575">
            <a:spAutoFit/>
          </a:bodyP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eaLnBrk="1" hangingPunct="1">
              <a:spcBef>
                <a:spcPct val="0"/>
              </a:spcBef>
              <a:buFont typeface="Arial" panose="020B0604020202020204" pitchFamily="34" charset="0"/>
              <a:buNone/>
            </a:pPr>
            <a:r>
              <a:rPr lang="zh-CN" altLang="en-US" sz="17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证券的</a:t>
            </a:r>
            <a:r>
              <a:rPr lang="zh-CN" altLang="en-US" sz="1700" b="1" dirty="0">
                <a:solidFill>
                  <a:srgbClr val="FFC000"/>
                </a:solidFill>
                <a:latin typeface="微软雅黑" panose="020B0503020204020204" pitchFamily="34" charset="-122"/>
                <a:ea typeface="微软雅黑" panose="020B0503020204020204" pitchFamily="34" charset="-122"/>
                <a:sym typeface="微软雅黑" panose="020B0503020204020204" pitchFamily="34" charset="-122"/>
              </a:rPr>
              <a:t>登记</a:t>
            </a:r>
            <a:r>
              <a:rPr lang="zh-CN" altLang="en-US" sz="17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、证券持有人</a:t>
            </a:r>
            <a:r>
              <a:rPr lang="zh-CN" altLang="en-US" sz="1700" b="1" dirty="0">
                <a:solidFill>
                  <a:srgbClr val="FFC000"/>
                </a:solidFill>
                <a:latin typeface="微软雅黑" panose="020B0503020204020204" pitchFamily="34" charset="-122"/>
                <a:ea typeface="微软雅黑" panose="020B0503020204020204" pitchFamily="34" charset="-122"/>
                <a:sym typeface="微软雅黑" panose="020B0503020204020204" pitchFamily="34" charset="-122"/>
              </a:rPr>
              <a:t>名册</a:t>
            </a:r>
            <a:r>
              <a:rPr lang="zh-CN" altLang="en-US" sz="17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维护</a:t>
            </a:r>
            <a:endParaRPr lang="zh-CN" altLang="en-US" sz="1700" dirty="0">
              <a:latin typeface="Arial" panose="020B0604020202020204" pitchFamily="34" charset="0"/>
            </a:endParaRPr>
          </a:p>
        </p:txBody>
      </p:sp>
      <p:sp>
        <p:nvSpPr>
          <p:cNvPr id="36898" name="Line 16"/>
          <p:cNvSpPr>
            <a:spLocks noChangeShapeType="1"/>
          </p:cNvSpPr>
          <p:nvPr/>
        </p:nvSpPr>
        <p:spPr bwMode="auto">
          <a:xfrm flipH="1">
            <a:off x="4191000" y="2002160"/>
            <a:ext cx="1588" cy="1937384"/>
          </a:xfrm>
          <a:prstGeom prst="line">
            <a:avLst/>
          </a:prstGeom>
          <a:noFill/>
          <a:ln w="19050">
            <a:solidFill>
              <a:srgbClr val="FFFF00"/>
            </a:solidFill>
            <a:prstDash val="sysDot"/>
            <a:bevel/>
            <a:headEnd type="oval" w="med" len="med"/>
            <a:tailEnd type="oval" w="med" len="med"/>
          </a:ln>
          <a:extLst>
            <a:ext uri="{909E8E84-426E-40DD-AFC4-6F175D3DCCD1}">
              <a14:hiddenFill xmlns:a14="http://schemas.microsoft.com/office/drawing/2010/main" xmlns="">
                <a:noFill/>
              </a14:hiddenFill>
            </a:ext>
          </a:extLst>
        </p:spPr>
        <p:txBody>
          <a:bodyPr lIns="103151" tIns="51575" rIns="103151" bIns="51575"/>
          <a:lstStyle/>
          <a:p>
            <a:endParaRPr lang="zh-CN" altLang="en-US"/>
          </a:p>
        </p:txBody>
      </p:sp>
      <p:grpSp>
        <p:nvGrpSpPr>
          <p:cNvPr id="7" name="Group 138"/>
          <p:cNvGrpSpPr>
            <a:grpSpLocks/>
          </p:cNvGrpSpPr>
          <p:nvPr/>
        </p:nvGrpSpPr>
        <p:grpSpPr bwMode="auto">
          <a:xfrm>
            <a:off x="4095757" y="3832865"/>
            <a:ext cx="182563" cy="217171"/>
            <a:chOff x="0" y="0"/>
            <a:chExt cx="250" cy="250"/>
          </a:xfrm>
        </p:grpSpPr>
        <p:sp>
          <p:nvSpPr>
            <p:cNvPr id="35885" name="Oval 139"/>
            <p:cNvSpPr>
              <a:spLocks noChangeArrowheads="1"/>
            </p:cNvSpPr>
            <p:nvPr/>
          </p:nvSpPr>
          <p:spPr bwMode="auto">
            <a:xfrm>
              <a:off x="0" y="0"/>
              <a:ext cx="250" cy="250"/>
            </a:xfrm>
            <a:prstGeom prst="ellipse">
              <a:avLst/>
            </a:prstGeom>
            <a:solidFill>
              <a:srgbClr val="93CDDD"/>
            </a:solidFill>
            <a:ln>
              <a:noFill/>
            </a:ln>
            <a:extLst>
              <a:ext uri="{91240B29-F687-4F45-9708-019B960494DF}">
                <a14:hiddenLine xmlns:a14="http://schemas.microsoft.com/office/drawing/2010/main" xmlns="" w="9525">
                  <a:solidFill>
                    <a:srgbClr val="000000"/>
                  </a:solidFill>
                  <a:bevel/>
                  <a:headEnd/>
                  <a:tailEnd/>
                </a14:hiddenLine>
              </a:ext>
            </a:extLst>
          </p:spPr>
          <p:txBody>
            <a:bodyPr wrap="none"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algn="ctr" eaLnBrk="1" hangingPunct="1">
                <a:spcBef>
                  <a:spcPct val="0"/>
                </a:spcBef>
                <a:buFont typeface="Arial" panose="020B0604020202020204" pitchFamily="34" charset="0"/>
                <a:buNone/>
              </a:pPr>
              <a:endParaRPr lang="zh-CN" altLang="zh-CN" sz="2000" dirty="0">
                <a:solidFill>
                  <a:srgbClr val="000000"/>
                </a:solidFill>
                <a:latin typeface="微软雅黑" panose="020B0503020204020204" pitchFamily="34" charset="-122"/>
                <a:ea typeface="Malgun Gothic" panose="020B0503020000020004" pitchFamily="34" charset="-127"/>
                <a:sym typeface="微软雅黑" panose="020B0503020204020204" pitchFamily="34" charset="-122"/>
              </a:endParaRPr>
            </a:p>
          </p:txBody>
        </p:sp>
        <p:sp>
          <p:nvSpPr>
            <p:cNvPr id="35886" name="Oval 140"/>
            <p:cNvSpPr>
              <a:spLocks noChangeArrowheads="1"/>
            </p:cNvSpPr>
            <p:nvPr/>
          </p:nvSpPr>
          <p:spPr bwMode="auto">
            <a:xfrm>
              <a:off x="68" y="68"/>
              <a:ext cx="114" cy="114"/>
            </a:xfrm>
            <a:prstGeom prst="ellipse">
              <a:avLst/>
            </a:prstGeom>
            <a:solidFill>
              <a:schemeClr val="bg1"/>
            </a:solidFill>
            <a:ln>
              <a:noFill/>
            </a:ln>
            <a:extLst>
              <a:ext uri="{91240B29-F687-4F45-9708-019B960494DF}">
                <a14:hiddenLine xmlns:a14="http://schemas.microsoft.com/office/drawing/2010/main" xmlns="" w="9525">
                  <a:solidFill>
                    <a:srgbClr val="000000"/>
                  </a:solidFill>
                  <a:bevel/>
                  <a:headEnd/>
                  <a:tailEnd/>
                </a14:hiddenLine>
              </a:ext>
            </a:extLst>
          </p:spPr>
          <p:txBody>
            <a:bodyPr wrap="none"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algn="ctr" eaLnBrk="1" hangingPunct="1">
                <a:spcBef>
                  <a:spcPct val="0"/>
                </a:spcBef>
                <a:buFont typeface="Arial" panose="020B0604020202020204" pitchFamily="34" charset="0"/>
                <a:buNone/>
              </a:pPr>
              <a:endParaRPr lang="zh-CN" altLang="zh-CN" sz="2000" dirty="0">
                <a:solidFill>
                  <a:srgbClr val="000000"/>
                </a:solidFill>
                <a:latin typeface="微软雅黑" panose="020B0503020204020204" pitchFamily="34" charset="-122"/>
                <a:ea typeface="Malgun Gothic" panose="020B0503020000020004" pitchFamily="34" charset="-127"/>
                <a:sym typeface="微软雅黑" panose="020B0503020204020204" pitchFamily="34" charset="-122"/>
              </a:endParaRPr>
            </a:p>
          </p:txBody>
        </p:sp>
      </p:grpSp>
      <p:sp>
        <p:nvSpPr>
          <p:cNvPr id="36902" name="AutoShape 6"/>
          <p:cNvSpPr>
            <a:spLocks noChangeArrowheads="1"/>
          </p:cNvSpPr>
          <p:nvPr/>
        </p:nvSpPr>
        <p:spPr bwMode="auto">
          <a:xfrm>
            <a:off x="5632456" y="4303400"/>
            <a:ext cx="1679575" cy="1617344"/>
          </a:xfrm>
          <a:prstGeom prst="roundRect">
            <a:avLst>
              <a:gd name="adj" fmla="val 13005"/>
            </a:avLst>
          </a:prstGeom>
          <a:solidFill>
            <a:srgbClr val="317FB7"/>
          </a:solidFill>
          <a:ln w="19050" cap="rnd">
            <a:solidFill>
              <a:srgbClr val="595959"/>
            </a:solidFill>
            <a:prstDash val="sysDot"/>
            <a:bevel/>
            <a:headEnd/>
            <a:tailEnd/>
          </a:ln>
        </p:spPr>
        <p:txBody>
          <a:bodyPr lIns="103151" tIns="51575" rIns="103151" bIns="51575"/>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eaLnBrk="1" hangingPunct="1">
              <a:spcBef>
                <a:spcPct val="0"/>
              </a:spcBef>
              <a:buFont typeface="Arial" panose="020B0604020202020204" pitchFamily="34" charset="0"/>
              <a:buNone/>
            </a:pPr>
            <a:endParaRPr lang="zh-CN" altLang="zh-CN" sz="2000" dirty="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6903" name="Line 7"/>
          <p:cNvSpPr>
            <a:spLocks noChangeShapeType="1"/>
          </p:cNvSpPr>
          <p:nvPr/>
        </p:nvSpPr>
        <p:spPr bwMode="auto">
          <a:xfrm flipH="1">
            <a:off x="5768978" y="3947166"/>
            <a:ext cx="3175" cy="697231"/>
          </a:xfrm>
          <a:prstGeom prst="line">
            <a:avLst/>
          </a:prstGeom>
          <a:noFill/>
          <a:ln w="19050">
            <a:solidFill>
              <a:srgbClr val="FFFF00"/>
            </a:solidFill>
            <a:prstDash val="sysDot"/>
            <a:bevel/>
            <a:headEnd type="oval" w="med" len="med"/>
            <a:tailEnd type="oval" w="med" len="med"/>
          </a:ln>
          <a:extLst>
            <a:ext uri="{909E8E84-426E-40DD-AFC4-6F175D3DCCD1}">
              <a14:hiddenFill xmlns:a14="http://schemas.microsoft.com/office/drawing/2010/main" xmlns="">
                <a:noFill/>
              </a14:hiddenFill>
            </a:ext>
          </a:extLst>
        </p:spPr>
        <p:txBody>
          <a:bodyPr lIns="103151" tIns="51575" rIns="103151" bIns="51575"/>
          <a:lstStyle/>
          <a:p>
            <a:endParaRPr lang="zh-CN" altLang="en-US"/>
          </a:p>
        </p:txBody>
      </p:sp>
      <p:grpSp>
        <p:nvGrpSpPr>
          <p:cNvPr id="8" name="Group 138"/>
          <p:cNvGrpSpPr>
            <a:grpSpLocks/>
          </p:cNvGrpSpPr>
          <p:nvPr/>
        </p:nvGrpSpPr>
        <p:grpSpPr bwMode="auto">
          <a:xfrm>
            <a:off x="5684839" y="3830957"/>
            <a:ext cx="182562" cy="219075"/>
            <a:chOff x="0" y="0"/>
            <a:chExt cx="250" cy="250"/>
          </a:xfrm>
        </p:grpSpPr>
        <p:sp>
          <p:nvSpPr>
            <p:cNvPr id="35883" name="Oval 139"/>
            <p:cNvSpPr>
              <a:spLocks noChangeArrowheads="1"/>
            </p:cNvSpPr>
            <p:nvPr/>
          </p:nvSpPr>
          <p:spPr bwMode="auto">
            <a:xfrm>
              <a:off x="0" y="0"/>
              <a:ext cx="250" cy="250"/>
            </a:xfrm>
            <a:prstGeom prst="ellipse">
              <a:avLst/>
            </a:prstGeom>
            <a:solidFill>
              <a:srgbClr val="95B3D7"/>
            </a:solidFill>
            <a:ln>
              <a:noFill/>
            </a:ln>
            <a:extLst>
              <a:ext uri="{91240B29-F687-4F45-9708-019B960494DF}">
                <a14:hiddenLine xmlns:a14="http://schemas.microsoft.com/office/drawing/2010/main" xmlns="" w="9525">
                  <a:solidFill>
                    <a:srgbClr val="000000"/>
                  </a:solidFill>
                  <a:bevel/>
                  <a:headEnd/>
                  <a:tailEnd/>
                </a14:hiddenLine>
              </a:ext>
            </a:extLst>
          </p:spPr>
          <p:txBody>
            <a:bodyPr wrap="none"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algn="ctr" eaLnBrk="1" hangingPunct="1">
                <a:spcBef>
                  <a:spcPct val="0"/>
                </a:spcBef>
                <a:buFont typeface="Arial" panose="020B0604020202020204" pitchFamily="34" charset="0"/>
                <a:buNone/>
              </a:pPr>
              <a:endParaRPr lang="zh-CN" altLang="zh-CN" sz="2000" dirty="0">
                <a:solidFill>
                  <a:srgbClr val="000000"/>
                </a:solidFill>
                <a:latin typeface="微软雅黑" panose="020B0503020204020204" pitchFamily="34" charset="-122"/>
                <a:ea typeface="Malgun Gothic" panose="020B0503020000020004" pitchFamily="34" charset="-127"/>
                <a:sym typeface="微软雅黑" panose="020B0503020204020204" pitchFamily="34" charset="-122"/>
              </a:endParaRPr>
            </a:p>
          </p:txBody>
        </p:sp>
        <p:sp>
          <p:nvSpPr>
            <p:cNvPr id="35884" name="Oval 140"/>
            <p:cNvSpPr>
              <a:spLocks noChangeArrowheads="1"/>
            </p:cNvSpPr>
            <p:nvPr/>
          </p:nvSpPr>
          <p:spPr bwMode="auto">
            <a:xfrm>
              <a:off x="68" y="68"/>
              <a:ext cx="114" cy="114"/>
            </a:xfrm>
            <a:prstGeom prst="ellipse">
              <a:avLst/>
            </a:prstGeom>
            <a:solidFill>
              <a:schemeClr val="bg1"/>
            </a:solidFill>
            <a:ln>
              <a:noFill/>
            </a:ln>
            <a:extLst>
              <a:ext uri="{91240B29-F687-4F45-9708-019B960494DF}">
                <a14:hiddenLine xmlns:a14="http://schemas.microsoft.com/office/drawing/2010/main" xmlns="" w="9525">
                  <a:solidFill>
                    <a:srgbClr val="000000"/>
                  </a:solidFill>
                  <a:bevel/>
                  <a:headEnd/>
                  <a:tailEnd/>
                </a14:hiddenLine>
              </a:ext>
            </a:extLst>
          </p:spPr>
          <p:txBody>
            <a:bodyPr wrap="none"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algn="ctr" eaLnBrk="1" hangingPunct="1">
                <a:spcBef>
                  <a:spcPct val="0"/>
                </a:spcBef>
                <a:buFont typeface="Arial" panose="020B0604020202020204" pitchFamily="34" charset="0"/>
                <a:buNone/>
              </a:pPr>
              <a:endParaRPr lang="zh-CN" altLang="zh-CN" sz="2000" dirty="0">
                <a:solidFill>
                  <a:srgbClr val="000000"/>
                </a:solidFill>
                <a:latin typeface="微软雅黑" panose="020B0503020204020204" pitchFamily="34" charset="-122"/>
                <a:ea typeface="Malgun Gothic" panose="020B0503020000020004" pitchFamily="34" charset="-127"/>
                <a:sym typeface="微软雅黑" panose="020B0503020204020204" pitchFamily="34" charset="-122"/>
              </a:endParaRPr>
            </a:p>
          </p:txBody>
        </p:sp>
      </p:grpSp>
      <p:sp>
        <p:nvSpPr>
          <p:cNvPr id="36907" name="TextBox 57"/>
          <p:cNvSpPr>
            <a:spLocks noChangeArrowheads="1"/>
          </p:cNvSpPr>
          <p:nvPr/>
        </p:nvSpPr>
        <p:spPr bwMode="auto">
          <a:xfrm>
            <a:off x="5758972" y="4730449"/>
            <a:ext cx="1528171" cy="6273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square" lIns="103151" tIns="51575" rIns="103151" bIns="51575">
            <a:spAutoFit/>
          </a:bodyP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eaLnBrk="1" hangingPunct="1">
              <a:spcBef>
                <a:spcPct val="0"/>
              </a:spcBef>
              <a:buFont typeface="Arial" panose="020B0604020202020204" pitchFamily="34" charset="0"/>
              <a:buNone/>
            </a:pPr>
            <a:r>
              <a:rPr lang="zh-CN" altLang="en-US" sz="1700" b="1" dirty="0">
                <a:solidFill>
                  <a:schemeClr val="bg1"/>
                </a:solidFill>
                <a:latin typeface="微软雅黑" panose="020B0503020204020204" pitchFamily="34" charset="-122"/>
                <a:ea typeface="微软雅黑" panose="020B0503020204020204" pitchFamily="34" charset="-122"/>
              </a:rPr>
              <a:t>证监会批准的其他业务</a:t>
            </a:r>
            <a:endParaRPr lang="zh-CN" altLang="en-US" sz="1700" dirty="0">
              <a:latin typeface="Arial" panose="020B0604020202020204" pitchFamily="34" charset="0"/>
            </a:endParaRPr>
          </a:p>
        </p:txBody>
      </p:sp>
      <p:sp>
        <p:nvSpPr>
          <p:cNvPr id="36909" name="AutoShape 4"/>
          <p:cNvSpPr>
            <a:spLocks noChangeArrowheads="1"/>
          </p:cNvSpPr>
          <p:nvPr/>
        </p:nvSpPr>
        <p:spPr bwMode="auto">
          <a:xfrm>
            <a:off x="6410325" y="1790705"/>
            <a:ext cx="1619250" cy="1802131"/>
          </a:xfrm>
          <a:prstGeom prst="roundRect">
            <a:avLst>
              <a:gd name="adj" fmla="val 13005"/>
            </a:avLst>
          </a:prstGeom>
          <a:solidFill>
            <a:schemeClr val="accent1"/>
          </a:solidFill>
          <a:ln w="19050" cap="rnd">
            <a:solidFill>
              <a:srgbClr val="595959"/>
            </a:solidFill>
            <a:prstDash val="sysDot"/>
            <a:bevel/>
            <a:headEnd/>
            <a:tailEnd/>
          </a:ln>
        </p:spPr>
        <p:txBody>
          <a:bodyPr wrap="none" lIns="103151" tIns="51575" rIns="103151" bIns="51575"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eaLnBrk="1" hangingPunct="1">
              <a:spcBef>
                <a:spcPct val="0"/>
              </a:spcBef>
              <a:buFont typeface="Arial" panose="020B0604020202020204" pitchFamily="34" charset="0"/>
              <a:buNone/>
            </a:pPr>
            <a:endParaRPr lang="zh-CN" altLang="zh-CN" sz="2000" dirty="0">
              <a:solidFill>
                <a:srgbClr val="595959"/>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6910" name="Line 14"/>
          <p:cNvSpPr>
            <a:spLocks noChangeShapeType="1"/>
          </p:cNvSpPr>
          <p:nvPr/>
        </p:nvSpPr>
        <p:spPr bwMode="auto">
          <a:xfrm flipH="1">
            <a:off x="6559550" y="2038355"/>
            <a:ext cx="1588" cy="1901191"/>
          </a:xfrm>
          <a:prstGeom prst="line">
            <a:avLst/>
          </a:prstGeom>
          <a:noFill/>
          <a:ln w="19050">
            <a:solidFill>
              <a:schemeClr val="bg1"/>
            </a:solidFill>
            <a:prstDash val="sysDot"/>
            <a:bevel/>
            <a:headEnd type="oval" w="med" len="med"/>
            <a:tailEnd type="oval" w="med" len="med"/>
          </a:ln>
          <a:extLst>
            <a:ext uri="{909E8E84-426E-40DD-AFC4-6F175D3DCCD1}">
              <a14:hiddenFill xmlns:a14="http://schemas.microsoft.com/office/drawing/2010/main" xmlns="">
                <a:noFill/>
              </a14:hiddenFill>
            </a:ext>
          </a:extLst>
        </p:spPr>
        <p:txBody>
          <a:bodyPr lIns="103151" tIns="51575" rIns="103151" bIns="51575"/>
          <a:lstStyle/>
          <a:p>
            <a:endParaRPr lang="zh-CN" altLang="en-US"/>
          </a:p>
        </p:txBody>
      </p:sp>
      <p:grpSp>
        <p:nvGrpSpPr>
          <p:cNvPr id="9" name="Group 138"/>
          <p:cNvGrpSpPr>
            <a:grpSpLocks/>
          </p:cNvGrpSpPr>
          <p:nvPr/>
        </p:nvGrpSpPr>
        <p:grpSpPr bwMode="auto">
          <a:xfrm>
            <a:off x="6477006" y="3836673"/>
            <a:ext cx="182563" cy="217171"/>
            <a:chOff x="0" y="0"/>
            <a:chExt cx="250" cy="250"/>
          </a:xfrm>
        </p:grpSpPr>
        <p:sp>
          <p:nvSpPr>
            <p:cNvPr id="35881" name="Oval 139"/>
            <p:cNvSpPr>
              <a:spLocks noChangeArrowheads="1"/>
            </p:cNvSpPr>
            <p:nvPr/>
          </p:nvSpPr>
          <p:spPr bwMode="auto">
            <a:xfrm>
              <a:off x="-1" y="-1"/>
              <a:ext cx="251" cy="251"/>
            </a:xfrm>
            <a:prstGeom prst="ellipse">
              <a:avLst/>
            </a:prstGeom>
            <a:solidFill>
              <a:srgbClr val="B2A0C7"/>
            </a:solidFill>
            <a:ln>
              <a:noFill/>
            </a:ln>
            <a:extLst>
              <a:ext uri="{91240B29-F687-4F45-9708-019B960494DF}">
                <a14:hiddenLine xmlns:a14="http://schemas.microsoft.com/office/drawing/2010/main" xmlns="" w="9525">
                  <a:solidFill>
                    <a:srgbClr val="000000"/>
                  </a:solidFill>
                  <a:bevel/>
                  <a:headEnd/>
                  <a:tailEnd/>
                </a14:hiddenLine>
              </a:ext>
            </a:extLst>
          </p:spPr>
          <p:txBody>
            <a:bodyPr wrap="none"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algn="ctr" eaLnBrk="1" hangingPunct="1">
                <a:spcBef>
                  <a:spcPct val="0"/>
                </a:spcBef>
                <a:buFont typeface="Arial" panose="020B0604020202020204" pitchFamily="34" charset="0"/>
                <a:buNone/>
              </a:pPr>
              <a:endParaRPr lang="zh-CN" altLang="zh-CN" sz="2000" dirty="0">
                <a:solidFill>
                  <a:srgbClr val="000000"/>
                </a:solidFill>
                <a:latin typeface="微软雅黑" panose="020B0503020204020204" pitchFamily="34" charset="-122"/>
                <a:ea typeface="Malgun Gothic" panose="020B0503020000020004" pitchFamily="34" charset="-127"/>
                <a:sym typeface="微软雅黑" panose="020B0503020204020204" pitchFamily="34" charset="-122"/>
              </a:endParaRPr>
            </a:p>
          </p:txBody>
        </p:sp>
        <p:sp>
          <p:nvSpPr>
            <p:cNvPr id="35882" name="Oval 140"/>
            <p:cNvSpPr>
              <a:spLocks noChangeArrowheads="1"/>
            </p:cNvSpPr>
            <p:nvPr/>
          </p:nvSpPr>
          <p:spPr bwMode="auto">
            <a:xfrm>
              <a:off x="68" y="68"/>
              <a:ext cx="114" cy="114"/>
            </a:xfrm>
            <a:prstGeom prst="ellipse">
              <a:avLst/>
            </a:prstGeom>
            <a:solidFill>
              <a:schemeClr val="bg1"/>
            </a:solidFill>
            <a:ln>
              <a:noFill/>
            </a:ln>
            <a:extLst>
              <a:ext uri="{91240B29-F687-4F45-9708-019B960494DF}">
                <a14:hiddenLine xmlns:a14="http://schemas.microsoft.com/office/drawing/2010/main" xmlns="" w="9525">
                  <a:solidFill>
                    <a:srgbClr val="000000"/>
                  </a:solidFill>
                  <a:bevel/>
                  <a:headEnd/>
                  <a:tailEnd/>
                </a14:hiddenLine>
              </a:ext>
            </a:extLst>
          </p:spPr>
          <p:txBody>
            <a:bodyPr wrap="none" anchor="ct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algn="ctr" eaLnBrk="1" hangingPunct="1">
                <a:spcBef>
                  <a:spcPct val="0"/>
                </a:spcBef>
                <a:buFont typeface="Arial" panose="020B0604020202020204" pitchFamily="34" charset="0"/>
                <a:buNone/>
              </a:pPr>
              <a:endParaRPr lang="zh-CN" altLang="zh-CN" sz="2000" dirty="0">
                <a:solidFill>
                  <a:srgbClr val="000000"/>
                </a:solidFill>
                <a:latin typeface="微软雅黑" panose="020B0503020204020204" pitchFamily="34" charset="-122"/>
                <a:ea typeface="Malgun Gothic" panose="020B0503020000020004" pitchFamily="34" charset="-127"/>
                <a:sym typeface="微软雅黑" panose="020B0503020204020204" pitchFamily="34" charset="-122"/>
              </a:endParaRPr>
            </a:p>
          </p:txBody>
        </p:sp>
      </p:grpSp>
      <p:sp>
        <p:nvSpPr>
          <p:cNvPr id="36914" name="TextBox 57"/>
          <p:cNvSpPr>
            <a:spLocks noChangeArrowheads="1"/>
          </p:cNvSpPr>
          <p:nvPr/>
        </p:nvSpPr>
        <p:spPr bwMode="auto">
          <a:xfrm>
            <a:off x="6550284" y="2143116"/>
            <a:ext cx="1431925" cy="888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lIns="103151" tIns="51575" rIns="103151" bIns="51575">
            <a:spAutoFit/>
          </a:bodyP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eaLnBrk="1" hangingPunct="1">
              <a:spcBef>
                <a:spcPct val="0"/>
              </a:spcBef>
              <a:buFont typeface="Arial" panose="020B0604020202020204" pitchFamily="34" charset="0"/>
              <a:buNone/>
            </a:pPr>
            <a:r>
              <a:rPr lang="zh-CN" altLang="en-US" sz="1700" b="1" dirty="0">
                <a:latin typeface="微软雅黑" panose="020B0503020204020204" pitchFamily="34" charset="-122"/>
                <a:ea typeface="微软雅黑" panose="020B0503020204020204" pitchFamily="34" charset="-122"/>
                <a:sym typeface="微软雅黑" panose="020B0503020204020204" pitchFamily="34" charset="-122"/>
              </a:rPr>
              <a:t>受发行人委托进行</a:t>
            </a:r>
            <a:r>
              <a:rPr lang="zh-CN" altLang="en-US" sz="17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权益分派</a:t>
            </a:r>
            <a:endParaRPr lang="zh-CN" altLang="en-US" sz="1700" dirty="0">
              <a:solidFill>
                <a:srgbClr val="0070C0"/>
              </a:solidFill>
              <a:latin typeface="Arial" panose="020B0604020202020204" pitchFamily="34" charset="0"/>
            </a:endParaRPr>
          </a:p>
        </p:txBody>
      </p:sp>
      <p:sp>
        <p:nvSpPr>
          <p:cNvPr id="53" name="Rectangle 32"/>
          <p:cNvSpPr>
            <a:spLocks noChangeArrowheads="1"/>
          </p:cNvSpPr>
          <p:nvPr/>
        </p:nvSpPr>
        <p:spPr bwMode="auto">
          <a:xfrm>
            <a:off x="390308" y="109518"/>
            <a:ext cx="8432800" cy="533400"/>
          </a:xfrm>
          <a:prstGeom prst="rect">
            <a:avLst/>
          </a:prstGeom>
          <a:noFill/>
          <a:ln w="9525">
            <a:noFill/>
            <a:miter lim="800000"/>
            <a:headEnd/>
            <a:tailEnd/>
          </a:ln>
        </p:spPr>
        <p:txBody>
          <a:bodyPr lIns="107275" tIns="53637" rIns="107275" bIns="53637" anchor="b"/>
          <a:lstStyle/>
          <a:p>
            <a:pPr algn="ctr"/>
            <a:r>
              <a:rPr lang="en-US" altLang="zh-CN" sz="2800" b="1" dirty="0">
                <a:solidFill>
                  <a:srgbClr val="FFFFFF"/>
                </a:solidFill>
                <a:latin typeface="微软雅黑" pitchFamily="34" charset="-122"/>
                <a:ea typeface="微软雅黑" pitchFamily="34" charset="-122"/>
              </a:rPr>
              <a:t/>
            </a:r>
            <a:br>
              <a:rPr lang="en-US" altLang="zh-CN" sz="2800" b="1" dirty="0">
                <a:solidFill>
                  <a:srgbClr val="FFFFFF"/>
                </a:solidFill>
                <a:latin typeface="微软雅黑" pitchFamily="34" charset="-122"/>
                <a:ea typeface="微软雅黑" pitchFamily="34" charset="-122"/>
              </a:rPr>
            </a:br>
            <a:r>
              <a:rPr lang="zh-CN" altLang="en-US" sz="2800" b="1" dirty="0">
                <a:solidFill>
                  <a:srgbClr val="FFFFFF"/>
                </a:solidFill>
                <a:latin typeface="微软雅黑" pitchFamily="34" charset="-122"/>
                <a:ea typeface="微软雅黑" pitchFamily="34" charset="-122"/>
              </a:rPr>
              <a:t>中国证券登记结算公司介绍</a:t>
            </a:r>
            <a:endParaRPr lang="zh-CN" altLang="en-US" sz="2800" dirty="0">
              <a:solidFill>
                <a:schemeClr val="bg1"/>
              </a:solidFill>
              <a:latin typeface="黑体" pitchFamily="49" charset="-122"/>
              <a:ea typeface="黑体" pitchFamily="49" charset="-122"/>
            </a:endParaRPr>
          </a:p>
        </p:txBody>
      </p:sp>
      <p:sp>
        <p:nvSpPr>
          <p:cNvPr id="54" name="TextBox 57"/>
          <p:cNvSpPr>
            <a:spLocks noChangeArrowheads="1"/>
          </p:cNvSpPr>
          <p:nvPr/>
        </p:nvSpPr>
        <p:spPr bwMode="auto">
          <a:xfrm>
            <a:off x="1868347" y="2214555"/>
            <a:ext cx="1450741" cy="6273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square" lIns="103151" tIns="51575" rIns="103151" bIns="51575">
            <a:spAutoFit/>
          </a:bodyPr>
          <a:lstStyle>
            <a:lvl1pPr eaLnBrk="0" hangingPunct="0">
              <a:spcBef>
                <a:spcPct val="20000"/>
              </a:spcBef>
              <a:buChar char="•"/>
              <a:defRPr sz="3200">
                <a:solidFill>
                  <a:schemeClr val="tx1"/>
                </a:solidFill>
                <a:latin typeface="方正兰亭粗黑_GBK" charset="-122"/>
                <a:ea typeface="宋体" panose="02010600030101010101" pitchFamily="2" charset="-122"/>
                <a:sym typeface="方正兰亭粗黑_GBK" charset="-122"/>
              </a:defRPr>
            </a:lvl1pPr>
            <a:lvl2pPr marL="742950" indent="-285750" eaLnBrk="0" hangingPunct="0">
              <a:spcBef>
                <a:spcPct val="20000"/>
              </a:spcBef>
              <a:buChar char="–"/>
              <a:defRPr sz="2800">
                <a:solidFill>
                  <a:schemeClr val="tx1"/>
                </a:solidFill>
                <a:latin typeface="方正兰亭粗黑_GBK" charset="-122"/>
                <a:ea typeface="宋体" panose="02010600030101010101" pitchFamily="2" charset="-122"/>
                <a:sym typeface="方正兰亭粗黑_GBK" charset="-122"/>
              </a:defRPr>
            </a:lvl2pPr>
            <a:lvl3pPr marL="1143000" indent="-228600" eaLnBrk="0" hangingPunct="0">
              <a:spcBef>
                <a:spcPct val="20000"/>
              </a:spcBef>
              <a:buChar char="•"/>
              <a:defRPr sz="2400">
                <a:solidFill>
                  <a:schemeClr val="tx1"/>
                </a:solidFill>
                <a:latin typeface="方正兰亭粗黑_GBK" charset="-122"/>
                <a:ea typeface="宋体" panose="02010600030101010101" pitchFamily="2" charset="-122"/>
                <a:sym typeface="方正兰亭粗黑_GBK" charset="-122"/>
              </a:defRPr>
            </a:lvl3pPr>
            <a:lvl4pPr marL="16002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4pPr>
            <a:lvl5pPr marL="2057400" indent="-228600" eaLnBrk="0" hangingPunct="0">
              <a:spcBef>
                <a:spcPct val="20000"/>
              </a:spcBef>
              <a:buChar char="»"/>
              <a:defRPr sz="2000">
                <a:solidFill>
                  <a:schemeClr val="tx1"/>
                </a:solidFill>
                <a:latin typeface="方正兰亭粗黑_GBK" charset="-122"/>
                <a:ea typeface="宋体" panose="02010600030101010101" pitchFamily="2" charset="-122"/>
                <a:sym typeface="方正兰亭粗黑_GBK"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方正兰亭粗黑_GBK" charset="-122"/>
                <a:ea typeface="宋体" panose="02010600030101010101" pitchFamily="2" charset="-122"/>
                <a:sym typeface="方正兰亭粗黑_GBK" charset="-122"/>
              </a:defRPr>
            </a:lvl9pPr>
          </a:lstStyle>
          <a:p>
            <a:pPr eaLnBrk="1" hangingPunct="1">
              <a:spcBef>
                <a:spcPct val="0"/>
              </a:spcBef>
              <a:buFont typeface="Arial" panose="020B0604020202020204" pitchFamily="34" charset="0"/>
              <a:buNone/>
            </a:pPr>
            <a:r>
              <a:rPr lang="zh-CN" altLang="en-US" sz="17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证券账户</a:t>
            </a:r>
            <a:r>
              <a:rPr lang="zh-CN" altLang="en-US" sz="1700" b="1" dirty="0">
                <a:latin typeface="微软雅黑" panose="020B0503020204020204" pitchFamily="34" charset="-122"/>
                <a:ea typeface="微软雅黑" panose="020B0503020204020204" pitchFamily="34" charset="-122"/>
                <a:sym typeface="微软雅黑" panose="020B0503020204020204" pitchFamily="34" charset="-122"/>
              </a:rPr>
              <a:t>的设立和管理</a:t>
            </a:r>
            <a:endParaRPr lang="zh-CN" altLang="en-US" sz="1700" dirty="0">
              <a:latin typeface="Arial" panose="020B0604020202020204" pitchFamily="34" charset="0"/>
            </a:endParaRPr>
          </a:p>
        </p:txBody>
      </p:sp>
      <p:sp>
        <p:nvSpPr>
          <p:cNvPr id="46" name="TextBox 45"/>
          <p:cNvSpPr txBox="1"/>
          <p:nvPr/>
        </p:nvSpPr>
        <p:spPr>
          <a:xfrm>
            <a:off x="4571678" y="6222878"/>
            <a:ext cx="344885" cy="385321"/>
          </a:xfrm>
          <a:prstGeom prst="rect">
            <a:avLst/>
          </a:prstGeom>
          <a:noFill/>
        </p:spPr>
        <p:txBody>
          <a:bodyPr wrap="none" lIns="107275" tIns="53637" rIns="107275" bIns="53637" rtlCol="0">
            <a:spAutoFit/>
          </a:bodyPr>
          <a:lstStyle/>
          <a:p>
            <a:r>
              <a:rPr lang="en-US" altLang="zh-CN" dirty="0"/>
              <a:t>5</a:t>
            </a:r>
            <a:endParaRPr lang="zh-CN" altLang="en-US"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6868"/>
                                        </p:tgtEl>
                                        <p:attrNameLst>
                                          <p:attrName>style.visibility</p:attrName>
                                        </p:attrNameLst>
                                      </p:cBhvr>
                                      <p:to>
                                        <p:strVal val="visible"/>
                                      </p:to>
                                    </p:set>
                                    <p:anim calcmode="lin" valueType="num">
                                      <p:cBhvr>
                                        <p:cTn id="7" dur="500" fill="hold"/>
                                        <p:tgtEl>
                                          <p:spTgt spid="3686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6868"/>
                                        </p:tgtEl>
                                        <p:attrNameLst>
                                          <p:attrName>ppt_y</p:attrName>
                                        </p:attrNameLst>
                                      </p:cBhvr>
                                      <p:tavLst>
                                        <p:tav tm="0">
                                          <p:val>
                                            <p:strVal val="#ppt_y"/>
                                          </p:val>
                                        </p:tav>
                                        <p:tav tm="100000">
                                          <p:val>
                                            <p:strVal val="#ppt_y"/>
                                          </p:val>
                                        </p:tav>
                                      </p:tavLst>
                                    </p:anim>
                                    <p:anim calcmode="lin" valueType="num">
                                      <p:cBhvr>
                                        <p:cTn id="9" dur="500" fill="hold"/>
                                        <p:tgtEl>
                                          <p:spTgt spid="3686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6868"/>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36868"/>
                                        </p:tgtEl>
                                      </p:cBhvr>
                                    </p:animEffect>
                                  </p:childTnLst>
                                </p:cTn>
                              </p:par>
                            </p:childTnLst>
                          </p:cTn>
                        </p:par>
                        <p:par>
                          <p:cTn id="12" fill="hold" nodeType="afterGroup">
                            <p:stCondLst>
                              <p:cond delay="1450"/>
                            </p:stCondLst>
                            <p:childTnLst>
                              <p:par>
                                <p:cTn id="13" presetID="22" presetClass="entr" presetSubtype="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p:cBhvr>
                                        <p:cTn id="15" dur="1000"/>
                                        <p:tgtEl>
                                          <p:spTgt spid="3"/>
                                        </p:tgtEl>
                                      </p:cBhvr>
                                    </p:animEffect>
                                  </p:childTnLst>
                                </p:cTn>
                              </p:par>
                            </p:childTnLst>
                          </p:cTn>
                        </p:par>
                        <p:par>
                          <p:cTn id="16" fill="hold" nodeType="afterGroup">
                            <p:stCondLst>
                              <p:cond delay="2450"/>
                            </p:stCondLst>
                            <p:childTnLst>
                              <p:par>
                                <p:cTn id="17" presetID="23" presetClass="entr" presetSubtype="32"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250" fill="hold"/>
                                        <p:tgtEl>
                                          <p:spTgt spid="5"/>
                                        </p:tgtEl>
                                        <p:attrNameLst>
                                          <p:attrName>ppt_w</p:attrName>
                                        </p:attrNameLst>
                                      </p:cBhvr>
                                      <p:tavLst>
                                        <p:tav tm="0">
                                          <p:val>
                                            <p:strVal val="4*#ppt_w"/>
                                          </p:val>
                                        </p:tav>
                                        <p:tav tm="100000">
                                          <p:val>
                                            <p:strVal val="#ppt_w"/>
                                          </p:val>
                                        </p:tav>
                                      </p:tavLst>
                                    </p:anim>
                                    <p:anim calcmode="lin" valueType="num">
                                      <p:cBhvr>
                                        <p:cTn id="20" dur="250" fill="hold"/>
                                        <p:tgtEl>
                                          <p:spTgt spid="5"/>
                                        </p:tgtEl>
                                        <p:attrNameLst>
                                          <p:attrName>ppt_h</p:attrName>
                                        </p:attrNameLst>
                                      </p:cBhvr>
                                      <p:tavLst>
                                        <p:tav tm="0">
                                          <p:val>
                                            <p:strVal val="4*#ppt_h"/>
                                          </p:val>
                                        </p:tav>
                                        <p:tav tm="100000">
                                          <p:val>
                                            <p:strVal val="#ppt_h"/>
                                          </p:val>
                                        </p:tav>
                                      </p:tavLst>
                                    </p:anim>
                                  </p:childTnLst>
                                </p:cTn>
                              </p:par>
                              <p:par>
                                <p:cTn id="21" presetID="23" presetClass="entr" presetSubtype="32" fill="hold" nodeType="withEffect">
                                  <p:stCondLst>
                                    <p:cond delay="250"/>
                                  </p:stCondLst>
                                  <p:childTnLst>
                                    <p:set>
                                      <p:cBhvr>
                                        <p:cTn id="22" dur="1" fill="hold">
                                          <p:stCondLst>
                                            <p:cond delay="0"/>
                                          </p:stCondLst>
                                        </p:cTn>
                                        <p:tgtEl>
                                          <p:spTgt spid="4"/>
                                        </p:tgtEl>
                                        <p:attrNameLst>
                                          <p:attrName>style.visibility</p:attrName>
                                        </p:attrNameLst>
                                      </p:cBhvr>
                                      <p:to>
                                        <p:strVal val="visible"/>
                                      </p:to>
                                    </p:set>
                                    <p:anim calcmode="lin" valueType="num">
                                      <p:cBhvr>
                                        <p:cTn id="23" dur="250" fill="hold"/>
                                        <p:tgtEl>
                                          <p:spTgt spid="4"/>
                                        </p:tgtEl>
                                        <p:attrNameLst>
                                          <p:attrName>ppt_w</p:attrName>
                                        </p:attrNameLst>
                                      </p:cBhvr>
                                      <p:tavLst>
                                        <p:tav tm="0">
                                          <p:val>
                                            <p:strVal val="4*#ppt_w"/>
                                          </p:val>
                                        </p:tav>
                                        <p:tav tm="100000">
                                          <p:val>
                                            <p:strVal val="#ppt_w"/>
                                          </p:val>
                                        </p:tav>
                                      </p:tavLst>
                                    </p:anim>
                                    <p:anim calcmode="lin" valueType="num">
                                      <p:cBhvr>
                                        <p:cTn id="24" dur="250" fill="hold"/>
                                        <p:tgtEl>
                                          <p:spTgt spid="4"/>
                                        </p:tgtEl>
                                        <p:attrNameLst>
                                          <p:attrName>ppt_h</p:attrName>
                                        </p:attrNameLst>
                                      </p:cBhvr>
                                      <p:tavLst>
                                        <p:tav tm="0">
                                          <p:val>
                                            <p:strVal val="4*#ppt_h"/>
                                          </p:val>
                                        </p:tav>
                                        <p:tav tm="100000">
                                          <p:val>
                                            <p:strVal val="#ppt_h"/>
                                          </p:val>
                                        </p:tav>
                                      </p:tavLst>
                                    </p:anim>
                                  </p:childTnLst>
                                </p:cTn>
                              </p:par>
                              <p:par>
                                <p:cTn id="25" presetID="23" presetClass="entr" presetSubtype="32" fill="hold" nodeType="withEffect">
                                  <p:stCondLst>
                                    <p:cond delay="500"/>
                                  </p:stCondLst>
                                  <p:childTnLst>
                                    <p:set>
                                      <p:cBhvr>
                                        <p:cTn id="26" dur="1" fill="hold">
                                          <p:stCondLst>
                                            <p:cond delay="0"/>
                                          </p:stCondLst>
                                        </p:cTn>
                                        <p:tgtEl>
                                          <p:spTgt spid="6"/>
                                        </p:tgtEl>
                                        <p:attrNameLst>
                                          <p:attrName>style.visibility</p:attrName>
                                        </p:attrNameLst>
                                      </p:cBhvr>
                                      <p:to>
                                        <p:strVal val="visible"/>
                                      </p:to>
                                    </p:set>
                                    <p:anim calcmode="lin" valueType="num">
                                      <p:cBhvr>
                                        <p:cTn id="27" dur="250" fill="hold"/>
                                        <p:tgtEl>
                                          <p:spTgt spid="6"/>
                                        </p:tgtEl>
                                        <p:attrNameLst>
                                          <p:attrName>ppt_w</p:attrName>
                                        </p:attrNameLst>
                                      </p:cBhvr>
                                      <p:tavLst>
                                        <p:tav tm="0">
                                          <p:val>
                                            <p:strVal val="4*#ppt_w"/>
                                          </p:val>
                                        </p:tav>
                                        <p:tav tm="100000">
                                          <p:val>
                                            <p:strVal val="#ppt_w"/>
                                          </p:val>
                                        </p:tav>
                                      </p:tavLst>
                                    </p:anim>
                                    <p:anim calcmode="lin" valueType="num">
                                      <p:cBhvr>
                                        <p:cTn id="28" dur="250" fill="hold"/>
                                        <p:tgtEl>
                                          <p:spTgt spid="6"/>
                                        </p:tgtEl>
                                        <p:attrNameLst>
                                          <p:attrName>ppt_h</p:attrName>
                                        </p:attrNameLst>
                                      </p:cBhvr>
                                      <p:tavLst>
                                        <p:tav tm="0">
                                          <p:val>
                                            <p:strVal val="4*#ppt_h"/>
                                          </p:val>
                                        </p:tav>
                                        <p:tav tm="100000">
                                          <p:val>
                                            <p:strVal val="#ppt_h"/>
                                          </p:val>
                                        </p:tav>
                                      </p:tavLst>
                                    </p:anim>
                                  </p:childTnLst>
                                </p:cTn>
                              </p:par>
                              <p:par>
                                <p:cTn id="29" presetID="23" presetClass="entr" presetSubtype="32" fill="hold" nodeType="withEffect">
                                  <p:stCondLst>
                                    <p:cond delay="750"/>
                                  </p:stCondLst>
                                  <p:childTnLst>
                                    <p:set>
                                      <p:cBhvr>
                                        <p:cTn id="30" dur="1" fill="hold">
                                          <p:stCondLst>
                                            <p:cond delay="0"/>
                                          </p:stCondLst>
                                        </p:cTn>
                                        <p:tgtEl>
                                          <p:spTgt spid="7"/>
                                        </p:tgtEl>
                                        <p:attrNameLst>
                                          <p:attrName>style.visibility</p:attrName>
                                        </p:attrNameLst>
                                      </p:cBhvr>
                                      <p:to>
                                        <p:strVal val="visible"/>
                                      </p:to>
                                    </p:set>
                                    <p:anim calcmode="lin" valueType="num">
                                      <p:cBhvr>
                                        <p:cTn id="31" dur="250" fill="hold"/>
                                        <p:tgtEl>
                                          <p:spTgt spid="7"/>
                                        </p:tgtEl>
                                        <p:attrNameLst>
                                          <p:attrName>ppt_w</p:attrName>
                                        </p:attrNameLst>
                                      </p:cBhvr>
                                      <p:tavLst>
                                        <p:tav tm="0">
                                          <p:val>
                                            <p:strVal val="4*#ppt_w"/>
                                          </p:val>
                                        </p:tav>
                                        <p:tav tm="100000">
                                          <p:val>
                                            <p:strVal val="#ppt_w"/>
                                          </p:val>
                                        </p:tav>
                                      </p:tavLst>
                                    </p:anim>
                                    <p:anim calcmode="lin" valueType="num">
                                      <p:cBhvr>
                                        <p:cTn id="32" dur="250" fill="hold"/>
                                        <p:tgtEl>
                                          <p:spTgt spid="7"/>
                                        </p:tgtEl>
                                        <p:attrNameLst>
                                          <p:attrName>ppt_h</p:attrName>
                                        </p:attrNameLst>
                                      </p:cBhvr>
                                      <p:tavLst>
                                        <p:tav tm="0">
                                          <p:val>
                                            <p:strVal val="4*#ppt_h"/>
                                          </p:val>
                                        </p:tav>
                                        <p:tav tm="100000">
                                          <p:val>
                                            <p:strVal val="#ppt_h"/>
                                          </p:val>
                                        </p:tav>
                                      </p:tavLst>
                                    </p:anim>
                                  </p:childTnLst>
                                </p:cTn>
                              </p:par>
                              <p:par>
                                <p:cTn id="33" presetID="23" presetClass="entr" presetSubtype="32" fill="hold" nodeType="withEffect">
                                  <p:stCondLst>
                                    <p:cond delay="1000"/>
                                  </p:stCondLst>
                                  <p:childTnLst>
                                    <p:set>
                                      <p:cBhvr>
                                        <p:cTn id="34" dur="1" fill="hold">
                                          <p:stCondLst>
                                            <p:cond delay="0"/>
                                          </p:stCondLst>
                                        </p:cTn>
                                        <p:tgtEl>
                                          <p:spTgt spid="8"/>
                                        </p:tgtEl>
                                        <p:attrNameLst>
                                          <p:attrName>style.visibility</p:attrName>
                                        </p:attrNameLst>
                                      </p:cBhvr>
                                      <p:to>
                                        <p:strVal val="visible"/>
                                      </p:to>
                                    </p:set>
                                    <p:anim calcmode="lin" valueType="num">
                                      <p:cBhvr>
                                        <p:cTn id="35" dur="250" fill="hold"/>
                                        <p:tgtEl>
                                          <p:spTgt spid="8"/>
                                        </p:tgtEl>
                                        <p:attrNameLst>
                                          <p:attrName>ppt_w</p:attrName>
                                        </p:attrNameLst>
                                      </p:cBhvr>
                                      <p:tavLst>
                                        <p:tav tm="0">
                                          <p:val>
                                            <p:strVal val="4*#ppt_w"/>
                                          </p:val>
                                        </p:tav>
                                        <p:tav tm="100000">
                                          <p:val>
                                            <p:strVal val="#ppt_w"/>
                                          </p:val>
                                        </p:tav>
                                      </p:tavLst>
                                    </p:anim>
                                    <p:anim calcmode="lin" valueType="num">
                                      <p:cBhvr>
                                        <p:cTn id="36" dur="250" fill="hold"/>
                                        <p:tgtEl>
                                          <p:spTgt spid="8"/>
                                        </p:tgtEl>
                                        <p:attrNameLst>
                                          <p:attrName>ppt_h</p:attrName>
                                        </p:attrNameLst>
                                      </p:cBhvr>
                                      <p:tavLst>
                                        <p:tav tm="0">
                                          <p:val>
                                            <p:strVal val="4*#ppt_h"/>
                                          </p:val>
                                        </p:tav>
                                        <p:tav tm="100000">
                                          <p:val>
                                            <p:strVal val="#ppt_h"/>
                                          </p:val>
                                        </p:tav>
                                      </p:tavLst>
                                    </p:anim>
                                  </p:childTnLst>
                                </p:cTn>
                              </p:par>
                              <p:par>
                                <p:cTn id="37" presetID="23" presetClass="entr" presetSubtype="32" fill="hold" nodeType="withEffect">
                                  <p:stCondLst>
                                    <p:cond delay="1250"/>
                                  </p:stCondLst>
                                  <p:childTnLst>
                                    <p:set>
                                      <p:cBhvr>
                                        <p:cTn id="38" dur="1" fill="hold">
                                          <p:stCondLst>
                                            <p:cond delay="0"/>
                                          </p:stCondLst>
                                        </p:cTn>
                                        <p:tgtEl>
                                          <p:spTgt spid="9"/>
                                        </p:tgtEl>
                                        <p:attrNameLst>
                                          <p:attrName>style.visibility</p:attrName>
                                        </p:attrNameLst>
                                      </p:cBhvr>
                                      <p:to>
                                        <p:strVal val="visible"/>
                                      </p:to>
                                    </p:set>
                                    <p:anim calcmode="lin" valueType="num">
                                      <p:cBhvr>
                                        <p:cTn id="39" dur="250" fill="hold"/>
                                        <p:tgtEl>
                                          <p:spTgt spid="9"/>
                                        </p:tgtEl>
                                        <p:attrNameLst>
                                          <p:attrName>ppt_w</p:attrName>
                                        </p:attrNameLst>
                                      </p:cBhvr>
                                      <p:tavLst>
                                        <p:tav tm="0">
                                          <p:val>
                                            <p:strVal val="4*#ppt_w"/>
                                          </p:val>
                                        </p:tav>
                                        <p:tav tm="100000">
                                          <p:val>
                                            <p:strVal val="#ppt_w"/>
                                          </p:val>
                                        </p:tav>
                                      </p:tavLst>
                                    </p:anim>
                                    <p:anim calcmode="lin" valueType="num">
                                      <p:cBhvr>
                                        <p:cTn id="40" dur="250" fill="hold"/>
                                        <p:tgtEl>
                                          <p:spTgt spid="9"/>
                                        </p:tgtEl>
                                        <p:attrNameLst>
                                          <p:attrName>ppt_h</p:attrName>
                                        </p:attrNameLst>
                                      </p:cBhvr>
                                      <p:tavLst>
                                        <p:tav tm="0">
                                          <p:val>
                                            <p:strVal val="4*#ppt_h"/>
                                          </p:val>
                                        </p:tav>
                                        <p:tav tm="100000">
                                          <p:val>
                                            <p:strVal val="#ppt_h"/>
                                          </p:val>
                                        </p:tav>
                                      </p:tavLst>
                                    </p:anim>
                                  </p:childTnLst>
                                </p:cTn>
                              </p:par>
                            </p:childTnLst>
                          </p:cTn>
                        </p:par>
                        <p:par>
                          <p:cTn id="41" fill="hold" nodeType="afterGroup">
                            <p:stCondLst>
                              <p:cond delay="3950"/>
                            </p:stCondLst>
                            <p:childTnLst>
                              <p:par>
                                <p:cTn id="42" presetID="22" presetClass="entr" presetSubtype="1" fill="hold" nodeType="afterEffect">
                                  <p:stCondLst>
                                    <p:cond delay="0"/>
                                  </p:stCondLst>
                                  <p:childTnLst>
                                    <p:set>
                                      <p:cBhvr>
                                        <p:cTn id="43" dur="1" fill="hold">
                                          <p:stCondLst>
                                            <p:cond delay="0"/>
                                          </p:stCondLst>
                                        </p:cTn>
                                        <p:tgtEl>
                                          <p:spTgt spid="36884"/>
                                        </p:tgtEl>
                                        <p:attrNameLst>
                                          <p:attrName>style.visibility</p:attrName>
                                        </p:attrNameLst>
                                      </p:cBhvr>
                                      <p:to>
                                        <p:strVal val="visible"/>
                                      </p:to>
                                    </p:set>
                                    <p:animEffect>
                                      <p:cBhvr>
                                        <p:cTn id="44" dur="500"/>
                                        <p:tgtEl>
                                          <p:spTgt spid="36884"/>
                                        </p:tgtEl>
                                      </p:cBhvr>
                                    </p:animEffect>
                                  </p:childTnLst>
                                </p:cTn>
                              </p:par>
                              <p:par>
                                <p:cTn id="45" presetID="22" presetClass="entr" presetSubtype="1" fill="hold" nodeType="withEffect">
                                  <p:stCondLst>
                                    <p:cond delay="0"/>
                                  </p:stCondLst>
                                  <p:childTnLst>
                                    <p:set>
                                      <p:cBhvr>
                                        <p:cTn id="46" dur="1" fill="hold">
                                          <p:stCondLst>
                                            <p:cond delay="0"/>
                                          </p:stCondLst>
                                        </p:cTn>
                                        <p:tgtEl>
                                          <p:spTgt spid="36891"/>
                                        </p:tgtEl>
                                        <p:attrNameLst>
                                          <p:attrName>style.visibility</p:attrName>
                                        </p:attrNameLst>
                                      </p:cBhvr>
                                      <p:to>
                                        <p:strVal val="visible"/>
                                      </p:to>
                                    </p:set>
                                    <p:animEffect>
                                      <p:cBhvr>
                                        <p:cTn id="47" dur="500"/>
                                        <p:tgtEl>
                                          <p:spTgt spid="36891"/>
                                        </p:tgtEl>
                                      </p:cBhvr>
                                    </p:animEffect>
                                  </p:childTnLst>
                                </p:cTn>
                              </p:par>
                              <p:par>
                                <p:cTn id="48" presetID="22" presetClass="entr" presetSubtype="1" fill="hold" nodeType="withEffect">
                                  <p:stCondLst>
                                    <p:cond delay="0"/>
                                  </p:stCondLst>
                                  <p:childTnLst>
                                    <p:set>
                                      <p:cBhvr>
                                        <p:cTn id="49" dur="1" fill="hold">
                                          <p:stCondLst>
                                            <p:cond delay="0"/>
                                          </p:stCondLst>
                                        </p:cTn>
                                        <p:tgtEl>
                                          <p:spTgt spid="36903"/>
                                        </p:tgtEl>
                                        <p:attrNameLst>
                                          <p:attrName>style.visibility</p:attrName>
                                        </p:attrNameLst>
                                      </p:cBhvr>
                                      <p:to>
                                        <p:strVal val="visible"/>
                                      </p:to>
                                    </p:set>
                                    <p:animEffect>
                                      <p:cBhvr>
                                        <p:cTn id="50" dur="500"/>
                                        <p:tgtEl>
                                          <p:spTgt spid="36903"/>
                                        </p:tgtEl>
                                      </p:cBhvr>
                                    </p:animEffect>
                                  </p:childTnLst>
                                </p:cTn>
                              </p:par>
                              <p:par>
                                <p:cTn id="51" presetID="22" presetClass="entr" presetSubtype="4" fill="hold" nodeType="withEffect">
                                  <p:stCondLst>
                                    <p:cond delay="0"/>
                                  </p:stCondLst>
                                  <p:childTnLst>
                                    <p:set>
                                      <p:cBhvr>
                                        <p:cTn id="52" dur="1" fill="hold">
                                          <p:stCondLst>
                                            <p:cond delay="0"/>
                                          </p:stCondLst>
                                        </p:cTn>
                                        <p:tgtEl>
                                          <p:spTgt spid="36875"/>
                                        </p:tgtEl>
                                        <p:attrNameLst>
                                          <p:attrName>style.visibility</p:attrName>
                                        </p:attrNameLst>
                                      </p:cBhvr>
                                      <p:to>
                                        <p:strVal val="visible"/>
                                      </p:to>
                                    </p:set>
                                    <p:animEffect>
                                      <p:cBhvr>
                                        <p:cTn id="53" dur="500"/>
                                        <p:tgtEl>
                                          <p:spTgt spid="36875"/>
                                        </p:tgtEl>
                                      </p:cBhvr>
                                    </p:animEffect>
                                  </p:childTnLst>
                                </p:cTn>
                              </p:par>
                              <p:par>
                                <p:cTn id="54" presetID="22" presetClass="entr" presetSubtype="4" fill="hold" nodeType="withEffect">
                                  <p:stCondLst>
                                    <p:cond delay="0"/>
                                  </p:stCondLst>
                                  <p:childTnLst>
                                    <p:set>
                                      <p:cBhvr>
                                        <p:cTn id="55" dur="1" fill="hold">
                                          <p:stCondLst>
                                            <p:cond delay="0"/>
                                          </p:stCondLst>
                                        </p:cTn>
                                        <p:tgtEl>
                                          <p:spTgt spid="36898"/>
                                        </p:tgtEl>
                                        <p:attrNameLst>
                                          <p:attrName>style.visibility</p:attrName>
                                        </p:attrNameLst>
                                      </p:cBhvr>
                                      <p:to>
                                        <p:strVal val="visible"/>
                                      </p:to>
                                    </p:set>
                                    <p:animEffect>
                                      <p:cBhvr>
                                        <p:cTn id="56" dur="500"/>
                                        <p:tgtEl>
                                          <p:spTgt spid="36898"/>
                                        </p:tgtEl>
                                      </p:cBhvr>
                                    </p:animEffect>
                                  </p:childTnLst>
                                </p:cTn>
                              </p:par>
                              <p:par>
                                <p:cTn id="57" presetID="22" presetClass="entr" presetSubtype="4" fill="hold" nodeType="withEffect">
                                  <p:stCondLst>
                                    <p:cond delay="0"/>
                                  </p:stCondLst>
                                  <p:childTnLst>
                                    <p:set>
                                      <p:cBhvr>
                                        <p:cTn id="58" dur="1" fill="hold">
                                          <p:stCondLst>
                                            <p:cond delay="0"/>
                                          </p:stCondLst>
                                        </p:cTn>
                                        <p:tgtEl>
                                          <p:spTgt spid="36910"/>
                                        </p:tgtEl>
                                        <p:attrNameLst>
                                          <p:attrName>style.visibility</p:attrName>
                                        </p:attrNameLst>
                                      </p:cBhvr>
                                      <p:to>
                                        <p:strVal val="visible"/>
                                      </p:to>
                                    </p:set>
                                    <p:animEffect>
                                      <p:cBhvr>
                                        <p:cTn id="59" dur="500"/>
                                        <p:tgtEl>
                                          <p:spTgt spid="36910"/>
                                        </p:tgtEl>
                                      </p:cBhvr>
                                    </p:animEffect>
                                  </p:childTnLst>
                                </p:cTn>
                              </p:par>
                            </p:childTnLst>
                          </p:cTn>
                        </p:par>
                        <p:par>
                          <p:cTn id="60" fill="hold" nodeType="afterGroup">
                            <p:stCondLst>
                              <p:cond delay="4450"/>
                            </p:stCondLst>
                            <p:childTnLst>
                              <p:par>
                                <p:cTn id="61" presetID="21" presetClass="entr" presetSubtype="1" fill="hold" grpId="0" nodeType="afterEffect">
                                  <p:stCondLst>
                                    <p:cond delay="0"/>
                                  </p:stCondLst>
                                  <p:childTnLst>
                                    <p:set>
                                      <p:cBhvr>
                                        <p:cTn id="62" dur="1" fill="hold">
                                          <p:stCondLst>
                                            <p:cond delay="0"/>
                                          </p:stCondLst>
                                        </p:cTn>
                                        <p:tgtEl>
                                          <p:spTgt spid="36874"/>
                                        </p:tgtEl>
                                        <p:attrNameLst>
                                          <p:attrName>style.visibility</p:attrName>
                                        </p:attrNameLst>
                                      </p:cBhvr>
                                      <p:to>
                                        <p:strVal val="visible"/>
                                      </p:to>
                                    </p:set>
                                    <p:animEffect>
                                      <p:cBhvr>
                                        <p:cTn id="63" dur="1000"/>
                                        <p:tgtEl>
                                          <p:spTgt spid="36874"/>
                                        </p:tgtEl>
                                      </p:cBhvr>
                                    </p:animEffect>
                                  </p:childTnLst>
                                </p:cTn>
                              </p:par>
                              <p:par>
                                <p:cTn id="64" presetID="21" presetClass="entr" presetSubtype="1" fill="hold" grpId="0" nodeType="withEffect">
                                  <p:stCondLst>
                                    <p:cond delay="0"/>
                                  </p:stCondLst>
                                  <p:childTnLst>
                                    <p:set>
                                      <p:cBhvr>
                                        <p:cTn id="65" dur="1" fill="hold">
                                          <p:stCondLst>
                                            <p:cond delay="0"/>
                                          </p:stCondLst>
                                        </p:cTn>
                                        <p:tgtEl>
                                          <p:spTgt spid="36895"/>
                                        </p:tgtEl>
                                        <p:attrNameLst>
                                          <p:attrName>style.visibility</p:attrName>
                                        </p:attrNameLst>
                                      </p:cBhvr>
                                      <p:to>
                                        <p:strVal val="visible"/>
                                      </p:to>
                                    </p:set>
                                    <p:animEffect>
                                      <p:cBhvr>
                                        <p:cTn id="66" dur="1000"/>
                                        <p:tgtEl>
                                          <p:spTgt spid="36895"/>
                                        </p:tgtEl>
                                      </p:cBhvr>
                                    </p:animEffect>
                                  </p:childTnLst>
                                </p:cTn>
                              </p:par>
                              <p:par>
                                <p:cTn id="67" presetID="21" presetClass="entr" presetSubtype="1" fill="hold" grpId="0" nodeType="withEffect">
                                  <p:stCondLst>
                                    <p:cond delay="0"/>
                                  </p:stCondLst>
                                  <p:childTnLst>
                                    <p:set>
                                      <p:cBhvr>
                                        <p:cTn id="68" dur="1" fill="hold">
                                          <p:stCondLst>
                                            <p:cond delay="0"/>
                                          </p:stCondLst>
                                        </p:cTn>
                                        <p:tgtEl>
                                          <p:spTgt spid="36909"/>
                                        </p:tgtEl>
                                        <p:attrNameLst>
                                          <p:attrName>style.visibility</p:attrName>
                                        </p:attrNameLst>
                                      </p:cBhvr>
                                      <p:to>
                                        <p:strVal val="visible"/>
                                      </p:to>
                                    </p:set>
                                    <p:animEffect>
                                      <p:cBhvr>
                                        <p:cTn id="69" dur="1000"/>
                                        <p:tgtEl>
                                          <p:spTgt spid="36909"/>
                                        </p:tgtEl>
                                      </p:cBhvr>
                                    </p:animEffect>
                                  </p:childTnLst>
                                </p:cTn>
                              </p:par>
                              <p:par>
                                <p:cTn id="70" presetID="21" presetClass="entr" presetSubtype="1" fill="hold" grpId="0" nodeType="withEffect">
                                  <p:stCondLst>
                                    <p:cond delay="0"/>
                                  </p:stCondLst>
                                  <p:childTnLst>
                                    <p:set>
                                      <p:cBhvr>
                                        <p:cTn id="71" dur="1" fill="hold">
                                          <p:stCondLst>
                                            <p:cond delay="0"/>
                                          </p:stCondLst>
                                        </p:cTn>
                                        <p:tgtEl>
                                          <p:spTgt spid="36881"/>
                                        </p:tgtEl>
                                        <p:attrNameLst>
                                          <p:attrName>style.visibility</p:attrName>
                                        </p:attrNameLst>
                                      </p:cBhvr>
                                      <p:to>
                                        <p:strVal val="visible"/>
                                      </p:to>
                                    </p:set>
                                    <p:animEffect>
                                      <p:cBhvr>
                                        <p:cTn id="72" dur="1000"/>
                                        <p:tgtEl>
                                          <p:spTgt spid="36881"/>
                                        </p:tgtEl>
                                      </p:cBhvr>
                                    </p:animEffect>
                                  </p:childTnLst>
                                </p:cTn>
                              </p:par>
                              <p:par>
                                <p:cTn id="73" presetID="21" presetClass="entr" presetSubtype="1" fill="hold" grpId="0" nodeType="withEffect">
                                  <p:stCondLst>
                                    <p:cond delay="0"/>
                                  </p:stCondLst>
                                  <p:childTnLst>
                                    <p:set>
                                      <p:cBhvr>
                                        <p:cTn id="74" dur="1" fill="hold">
                                          <p:stCondLst>
                                            <p:cond delay="0"/>
                                          </p:stCondLst>
                                        </p:cTn>
                                        <p:tgtEl>
                                          <p:spTgt spid="36888"/>
                                        </p:tgtEl>
                                        <p:attrNameLst>
                                          <p:attrName>style.visibility</p:attrName>
                                        </p:attrNameLst>
                                      </p:cBhvr>
                                      <p:to>
                                        <p:strVal val="visible"/>
                                      </p:to>
                                    </p:set>
                                    <p:animEffect>
                                      <p:cBhvr>
                                        <p:cTn id="75" dur="1000"/>
                                        <p:tgtEl>
                                          <p:spTgt spid="36888"/>
                                        </p:tgtEl>
                                      </p:cBhvr>
                                    </p:animEffect>
                                  </p:childTnLst>
                                </p:cTn>
                              </p:par>
                              <p:par>
                                <p:cTn id="76" presetID="21" presetClass="entr" presetSubtype="1" fill="hold" grpId="0" nodeType="withEffect">
                                  <p:stCondLst>
                                    <p:cond delay="0"/>
                                  </p:stCondLst>
                                  <p:childTnLst>
                                    <p:set>
                                      <p:cBhvr>
                                        <p:cTn id="77" dur="1" fill="hold">
                                          <p:stCondLst>
                                            <p:cond delay="0"/>
                                          </p:stCondLst>
                                        </p:cTn>
                                        <p:tgtEl>
                                          <p:spTgt spid="36902"/>
                                        </p:tgtEl>
                                        <p:attrNameLst>
                                          <p:attrName>style.visibility</p:attrName>
                                        </p:attrNameLst>
                                      </p:cBhvr>
                                      <p:to>
                                        <p:strVal val="visible"/>
                                      </p:to>
                                    </p:set>
                                    <p:animEffect>
                                      <p:cBhvr>
                                        <p:cTn id="78" dur="1000"/>
                                        <p:tgtEl>
                                          <p:spTgt spid="36902"/>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grpId="0" nodeType="clickEffect">
                                  <p:stCondLst>
                                    <p:cond delay="0"/>
                                  </p:stCondLst>
                                  <p:childTnLst>
                                    <p:set>
                                      <p:cBhvr>
                                        <p:cTn id="82" dur="1" fill="hold">
                                          <p:stCondLst>
                                            <p:cond delay="0"/>
                                          </p:stCondLst>
                                        </p:cTn>
                                        <p:tgtEl>
                                          <p:spTgt spid="54">
                                            <p:txEl>
                                              <p:pRg st="0" end="0"/>
                                            </p:txEl>
                                          </p:spTgt>
                                        </p:tgtEl>
                                        <p:attrNameLst>
                                          <p:attrName>style.visibility</p:attrName>
                                        </p:attrNameLst>
                                      </p:cBhvr>
                                      <p:to>
                                        <p:strVal val="visible"/>
                                      </p:to>
                                    </p:set>
                                    <p:animEffect transition="in" filter="fade">
                                      <p:cBhvr>
                                        <p:cTn id="83" dur="2000"/>
                                        <p:tgtEl>
                                          <p:spTgt spid="54">
                                            <p:txEl>
                                              <p:pRg st="0" end="0"/>
                                            </p:txEl>
                                          </p:spTgt>
                                        </p:tgtEl>
                                      </p:cBhvr>
                                    </p:animEffect>
                                  </p:childTnLst>
                                </p:cTn>
                              </p:par>
                            </p:childTnLst>
                          </p:cTn>
                        </p:par>
                      </p:childTnLst>
                    </p:cTn>
                  </p:par>
                  <p:par>
                    <p:cTn id="84" fill="hold">
                      <p:stCondLst>
                        <p:cond delay="indefinite"/>
                      </p:stCondLst>
                      <p:childTnLst>
                        <p:par>
                          <p:cTn id="85" fill="hold">
                            <p:stCondLst>
                              <p:cond delay="0"/>
                            </p:stCondLst>
                            <p:childTnLst>
                              <p:par>
                                <p:cTn id="86" presetID="10" presetClass="entr" presetSubtype="0" fill="hold" grpId="0" nodeType="clickEffect">
                                  <p:stCondLst>
                                    <p:cond delay="0"/>
                                  </p:stCondLst>
                                  <p:childTnLst>
                                    <p:set>
                                      <p:cBhvr>
                                        <p:cTn id="87" dur="1" fill="hold">
                                          <p:stCondLst>
                                            <p:cond delay="0"/>
                                          </p:stCondLst>
                                        </p:cTn>
                                        <p:tgtEl>
                                          <p:spTgt spid="36896">
                                            <p:txEl>
                                              <p:pRg st="0" end="0"/>
                                            </p:txEl>
                                          </p:spTgt>
                                        </p:tgtEl>
                                        <p:attrNameLst>
                                          <p:attrName>style.visibility</p:attrName>
                                        </p:attrNameLst>
                                      </p:cBhvr>
                                      <p:to>
                                        <p:strVal val="visible"/>
                                      </p:to>
                                    </p:set>
                                    <p:animEffect transition="in" filter="fade">
                                      <p:cBhvr>
                                        <p:cTn id="88" dur="2000"/>
                                        <p:tgtEl>
                                          <p:spTgt spid="36896">
                                            <p:txEl>
                                              <p:pRg st="0" end="0"/>
                                            </p:txEl>
                                          </p:spTgt>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grpId="0" nodeType="clickEffect">
                                  <p:stCondLst>
                                    <p:cond delay="0"/>
                                  </p:stCondLst>
                                  <p:childTnLst>
                                    <p:set>
                                      <p:cBhvr>
                                        <p:cTn id="92" dur="1" fill="hold">
                                          <p:stCondLst>
                                            <p:cond delay="0"/>
                                          </p:stCondLst>
                                        </p:cTn>
                                        <p:tgtEl>
                                          <p:spTgt spid="36914">
                                            <p:txEl>
                                              <p:pRg st="0" end="0"/>
                                            </p:txEl>
                                          </p:spTgt>
                                        </p:tgtEl>
                                        <p:attrNameLst>
                                          <p:attrName>style.visibility</p:attrName>
                                        </p:attrNameLst>
                                      </p:cBhvr>
                                      <p:to>
                                        <p:strVal val="visible"/>
                                      </p:to>
                                    </p:set>
                                    <p:animEffect transition="in" filter="fade">
                                      <p:cBhvr>
                                        <p:cTn id="93" dur="2000"/>
                                        <p:tgtEl>
                                          <p:spTgt spid="36914">
                                            <p:txEl>
                                              <p:pRg st="0" end="0"/>
                                            </p:txEl>
                                          </p:spTgt>
                                        </p:tgtEl>
                                      </p:cBhvr>
                                    </p:animEffect>
                                  </p:childTnLst>
                                </p:cTn>
                              </p:par>
                            </p:childTnLst>
                          </p:cTn>
                        </p:par>
                      </p:childTnLst>
                    </p:cTn>
                  </p:par>
                  <p:par>
                    <p:cTn id="94" fill="hold">
                      <p:stCondLst>
                        <p:cond delay="indefinite"/>
                      </p:stCondLst>
                      <p:childTnLst>
                        <p:par>
                          <p:cTn id="95" fill="hold">
                            <p:stCondLst>
                              <p:cond delay="0"/>
                            </p:stCondLst>
                            <p:childTnLst>
                              <p:par>
                                <p:cTn id="96" presetID="10" presetClass="entr" presetSubtype="0" fill="hold" grpId="0" nodeType="clickEffect">
                                  <p:stCondLst>
                                    <p:cond delay="0"/>
                                  </p:stCondLst>
                                  <p:childTnLst>
                                    <p:set>
                                      <p:cBhvr>
                                        <p:cTn id="97" dur="1" fill="hold">
                                          <p:stCondLst>
                                            <p:cond delay="0"/>
                                          </p:stCondLst>
                                        </p:cTn>
                                        <p:tgtEl>
                                          <p:spTgt spid="36882">
                                            <p:txEl>
                                              <p:pRg st="0" end="0"/>
                                            </p:txEl>
                                          </p:spTgt>
                                        </p:tgtEl>
                                        <p:attrNameLst>
                                          <p:attrName>style.visibility</p:attrName>
                                        </p:attrNameLst>
                                      </p:cBhvr>
                                      <p:to>
                                        <p:strVal val="visible"/>
                                      </p:to>
                                    </p:set>
                                    <p:animEffect transition="in" filter="fade">
                                      <p:cBhvr>
                                        <p:cTn id="98" dur="2000"/>
                                        <p:tgtEl>
                                          <p:spTgt spid="36882">
                                            <p:txEl>
                                              <p:pRg st="0" end="0"/>
                                            </p:txEl>
                                          </p:spTgt>
                                        </p:tgtEl>
                                      </p:cBhvr>
                                    </p:animEffect>
                                  </p:childTnLst>
                                </p:cTn>
                              </p:par>
                            </p:childTnLst>
                          </p:cTn>
                        </p:par>
                      </p:childTnLst>
                    </p:cTn>
                  </p:par>
                  <p:par>
                    <p:cTn id="99" fill="hold">
                      <p:stCondLst>
                        <p:cond delay="indefinite"/>
                      </p:stCondLst>
                      <p:childTnLst>
                        <p:par>
                          <p:cTn id="100" fill="hold">
                            <p:stCondLst>
                              <p:cond delay="0"/>
                            </p:stCondLst>
                            <p:childTnLst>
                              <p:par>
                                <p:cTn id="101" presetID="10" presetClass="entr" presetSubtype="0" fill="hold" grpId="0" nodeType="clickEffect">
                                  <p:stCondLst>
                                    <p:cond delay="0"/>
                                  </p:stCondLst>
                                  <p:childTnLst>
                                    <p:set>
                                      <p:cBhvr>
                                        <p:cTn id="102" dur="1" fill="hold">
                                          <p:stCondLst>
                                            <p:cond delay="0"/>
                                          </p:stCondLst>
                                        </p:cTn>
                                        <p:tgtEl>
                                          <p:spTgt spid="36889">
                                            <p:txEl>
                                              <p:pRg st="0" end="0"/>
                                            </p:txEl>
                                          </p:spTgt>
                                        </p:tgtEl>
                                        <p:attrNameLst>
                                          <p:attrName>style.visibility</p:attrName>
                                        </p:attrNameLst>
                                      </p:cBhvr>
                                      <p:to>
                                        <p:strVal val="visible"/>
                                      </p:to>
                                    </p:set>
                                    <p:animEffect transition="in" filter="fade">
                                      <p:cBhvr>
                                        <p:cTn id="103" dur="2000"/>
                                        <p:tgtEl>
                                          <p:spTgt spid="36889">
                                            <p:txEl>
                                              <p:pRg st="0" end="0"/>
                                            </p:txEl>
                                          </p:spTgt>
                                        </p:tgtEl>
                                      </p:cBhvr>
                                    </p:animEffect>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grpId="0" nodeType="clickEffect">
                                  <p:stCondLst>
                                    <p:cond delay="0"/>
                                  </p:stCondLst>
                                  <p:childTnLst>
                                    <p:set>
                                      <p:cBhvr>
                                        <p:cTn id="107" dur="1" fill="hold">
                                          <p:stCondLst>
                                            <p:cond delay="0"/>
                                          </p:stCondLst>
                                        </p:cTn>
                                        <p:tgtEl>
                                          <p:spTgt spid="36907">
                                            <p:txEl>
                                              <p:pRg st="0" end="0"/>
                                            </p:txEl>
                                          </p:spTgt>
                                        </p:tgtEl>
                                        <p:attrNameLst>
                                          <p:attrName>style.visibility</p:attrName>
                                        </p:attrNameLst>
                                      </p:cBhvr>
                                      <p:to>
                                        <p:strVal val="visible"/>
                                      </p:to>
                                    </p:set>
                                    <p:animEffect transition="in" filter="fade">
                                      <p:cBhvr>
                                        <p:cTn id="108" dur="2000"/>
                                        <p:tgtEl>
                                          <p:spTgt spid="3690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8" grpId="0" bldLvl="0" autoUpdateAnimBg="0"/>
      <p:bldP spid="36874" grpId="0" bldLvl="0" animBg="1" autoUpdateAnimBg="0"/>
      <p:bldP spid="36881" grpId="0" bldLvl="0" animBg="1" autoUpdateAnimBg="0"/>
      <p:bldP spid="36882" grpId="0" build="allAtOnce"/>
      <p:bldP spid="36888" grpId="0" bldLvl="0" animBg="1" autoUpdateAnimBg="0"/>
      <p:bldP spid="36889" grpId="0" build="allAtOnce"/>
      <p:bldP spid="36895" grpId="0" bldLvl="0" animBg="1" autoUpdateAnimBg="0"/>
      <p:bldP spid="36896" grpId="0" build="allAtOnce"/>
      <p:bldP spid="36902" grpId="0" bldLvl="0" animBg="1" autoUpdateAnimBg="0"/>
      <p:bldP spid="36907" grpId="0" build="allAtOnce"/>
      <p:bldP spid="36909" grpId="0" bldLvl="0" animBg="1" autoUpdateAnimBg="0"/>
      <p:bldP spid="36914" grpId="0" build="allAtOnce"/>
      <p:bldP spid="54"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39"/>
          <p:cNvSpPr>
            <a:spLocks noChangeArrowheads="1"/>
          </p:cNvSpPr>
          <p:nvPr/>
        </p:nvSpPr>
        <p:spPr bwMode="auto">
          <a:xfrm>
            <a:off x="470509" y="905517"/>
            <a:ext cx="2601294" cy="44801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77925" tIns="38963" rIns="77925" bIns="38963">
            <a:spAutoFit/>
          </a:bodyPr>
          <a:lstStyle/>
          <a:p>
            <a:r>
              <a:rPr lang="en-US" altLang="zh-CN" sz="2400" b="1" dirty="0">
                <a:latin typeface="微软雅黑" pitchFamily="34" charset="-122"/>
                <a:ea typeface="微软雅黑" pitchFamily="34" charset="-122"/>
                <a:sym typeface="微软雅黑" panose="020B0503020204020204" pitchFamily="34" charset="-122"/>
              </a:rPr>
              <a:t>3 </a:t>
            </a:r>
            <a:r>
              <a:rPr lang="zh-CN" altLang="en-US" sz="2400" b="1" dirty="0">
                <a:latin typeface="微软雅黑" pitchFamily="34" charset="-122"/>
                <a:ea typeface="微软雅黑" pitchFamily="34" charset="-122"/>
                <a:sym typeface="微软雅黑" panose="020B0503020204020204" pitchFamily="34" charset="-122"/>
              </a:rPr>
              <a:t>北京分公司</a:t>
            </a:r>
            <a:endParaRPr lang="zh-CN" altLang="en-US" sz="2700" b="1" dirty="0">
              <a:latin typeface="微软雅黑" pitchFamily="34" charset="-122"/>
              <a:ea typeface="微软雅黑" pitchFamily="34" charset="-122"/>
            </a:endParaRPr>
          </a:p>
        </p:txBody>
      </p:sp>
      <p:sp>
        <p:nvSpPr>
          <p:cNvPr id="85" name="矩形 84"/>
          <p:cNvSpPr/>
          <p:nvPr/>
        </p:nvSpPr>
        <p:spPr>
          <a:xfrm>
            <a:off x="2000232" y="142852"/>
            <a:ext cx="4572000" cy="509574"/>
          </a:xfrm>
          <a:prstGeom prst="rect">
            <a:avLst/>
          </a:prstGeom>
        </p:spPr>
        <p:txBody>
          <a:bodyPr wrap="square" lIns="77925" tIns="38963" rIns="77925" bIns="38963">
            <a:spAutoFit/>
          </a:bodyPr>
          <a:lstStyle/>
          <a:p>
            <a:pPr algn="ctr"/>
            <a:r>
              <a:rPr lang="zh-CN" altLang="en-US" sz="2800" b="1" dirty="0">
                <a:solidFill>
                  <a:srgbClr val="FFFFFF"/>
                </a:solidFill>
                <a:latin typeface="微软雅黑" pitchFamily="34" charset="-122"/>
                <a:ea typeface="微软雅黑" pitchFamily="34" charset="-122"/>
              </a:rPr>
              <a:t>中国证券登记结算公司介绍</a:t>
            </a:r>
            <a:endParaRPr lang="zh-CN" altLang="en-US" sz="2800" dirty="0">
              <a:solidFill>
                <a:schemeClr val="bg1"/>
              </a:solidFill>
              <a:latin typeface="黑体" pitchFamily="49" charset="-122"/>
              <a:ea typeface="黑体" pitchFamily="49" charset="-122"/>
            </a:endParaRPr>
          </a:p>
        </p:txBody>
      </p:sp>
      <p:sp>
        <p:nvSpPr>
          <p:cNvPr id="90" name="TextBox 89"/>
          <p:cNvSpPr txBox="1"/>
          <p:nvPr/>
        </p:nvSpPr>
        <p:spPr>
          <a:xfrm>
            <a:off x="4214810" y="6274379"/>
            <a:ext cx="285612" cy="355686"/>
          </a:xfrm>
          <a:prstGeom prst="rect">
            <a:avLst/>
          </a:prstGeom>
          <a:noFill/>
        </p:spPr>
        <p:txBody>
          <a:bodyPr wrap="none" lIns="77925" tIns="38963" rIns="77925" bIns="38963" rtlCol="0">
            <a:spAutoFit/>
          </a:bodyPr>
          <a:lstStyle/>
          <a:p>
            <a:r>
              <a:rPr lang="en-US" altLang="zh-CN" dirty="0"/>
              <a:t>6</a:t>
            </a:r>
            <a:endParaRPr lang="zh-CN" altLang="en-US" dirty="0"/>
          </a:p>
        </p:txBody>
      </p:sp>
      <p:sp>
        <p:nvSpPr>
          <p:cNvPr id="41" name="任意多边形 37"/>
          <p:cNvSpPr>
            <a:spLocks/>
          </p:cNvSpPr>
          <p:nvPr/>
        </p:nvSpPr>
        <p:spPr bwMode="auto">
          <a:xfrm flipV="1">
            <a:off x="4765358" y="3322506"/>
            <a:ext cx="1143008" cy="928694"/>
          </a:xfrm>
          <a:custGeom>
            <a:avLst/>
            <a:gdLst>
              <a:gd name="T0" fmla="*/ 0 w 1092530"/>
              <a:gd name="T1" fmla="*/ 1068780 h 1068780"/>
              <a:gd name="T2" fmla="*/ 1092530 w 1092530"/>
              <a:gd name="T3" fmla="*/ 0 h 1068780"/>
              <a:gd name="T4" fmla="*/ 0 60000 65536"/>
              <a:gd name="T5" fmla="*/ 0 60000 65536"/>
              <a:gd name="T6" fmla="*/ 0 w 1092530"/>
              <a:gd name="T7" fmla="*/ 0 h 1068780"/>
              <a:gd name="T8" fmla="*/ 1092530 w 1092530"/>
              <a:gd name="T9" fmla="*/ 1068780 h 1068780"/>
            </a:gdLst>
            <a:ahLst/>
            <a:cxnLst>
              <a:cxn ang="T4">
                <a:pos x="T0" y="T1"/>
              </a:cxn>
              <a:cxn ang="T5">
                <a:pos x="T2" y="T3"/>
              </a:cxn>
            </a:cxnLst>
            <a:rect l="T6" t="T7" r="T8" b="T9"/>
            <a:pathLst>
              <a:path w="1092530" h="1068780">
                <a:moveTo>
                  <a:pt x="0" y="1068780"/>
                </a:moveTo>
                <a:lnTo>
                  <a:pt x="1092530" y="0"/>
                </a:lnTo>
              </a:path>
            </a:pathLst>
          </a:custGeom>
          <a:noFill/>
          <a:ln w="38100" cap="flat" cmpd="sng">
            <a:solidFill>
              <a:srgbClr val="D8D8D8"/>
            </a:solidFill>
            <a:bevel/>
            <a:headEnd type="oval" w="med" len="med"/>
            <a:tailEnd type="oval" w="med" len="med"/>
          </a:ln>
          <a:extLst>
            <a:ext uri="{909E8E84-426E-40dd-AFC4-6F175D3DCCD1}">
              <a14:hiddenFill xmlns:a14="http://schemas.microsoft.com/office/drawing/2010/main" xmlns="">
                <a:solidFill>
                  <a:srgbClr val="FFFFFF"/>
                </a:solidFill>
              </a14:hiddenFill>
            </a:ext>
          </a:extLst>
        </p:spPr>
        <p:txBody>
          <a:bodyPr anchor="ctr"/>
          <a:lstStyle/>
          <a:p>
            <a:pPr algn="ctr" eaLnBrk="0" fontAlgn="ctr" hangingPunct="0">
              <a:buClr>
                <a:srgbClr val="FF0000"/>
              </a:buClr>
              <a:buSzPct val="70000"/>
            </a:pPr>
            <a:endParaRPr lang="zh-CN" altLang="zh-CN" sz="1600" b="1">
              <a:solidFill>
                <a:schemeClr val="bg1"/>
              </a:solidFill>
              <a:latin typeface="黑体" panose="02010609060101010101" pitchFamily="49" charset="-122"/>
              <a:ea typeface="黑体" panose="02010609060101010101" pitchFamily="49" charset="-122"/>
              <a:sym typeface="微软雅黑" panose="020B0503020204020204" pitchFamily="34" charset="-122"/>
            </a:endParaRPr>
          </a:p>
        </p:txBody>
      </p:sp>
      <p:sp>
        <p:nvSpPr>
          <p:cNvPr id="42" name="任意多边形 35"/>
          <p:cNvSpPr>
            <a:spLocks/>
          </p:cNvSpPr>
          <p:nvPr/>
        </p:nvSpPr>
        <p:spPr bwMode="auto">
          <a:xfrm>
            <a:off x="2836531" y="3465382"/>
            <a:ext cx="1428760" cy="1000132"/>
          </a:xfrm>
          <a:custGeom>
            <a:avLst/>
            <a:gdLst>
              <a:gd name="T0" fmla="*/ 0 w 1092530"/>
              <a:gd name="T1" fmla="*/ 1068780 h 1068780"/>
              <a:gd name="T2" fmla="*/ 1092530 w 1092530"/>
              <a:gd name="T3" fmla="*/ 0 h 1068780"/>
              <a:gd name="T4" fmla="*/ 0 60000 65536"/>
              <a:gd name="T5" fmla="*/ 0 60000 65536"/>
              <a:gd name="T6" fmla="*/ 0 w 1092530"/>
              <a:gd name="T7" fmla="*/ 0 h 1068780"/>
              <a:gd name="T8" fmla="*/ 1092530 w 1092530"/>
              <a:gd name="T9" fmla="*/ 1068780 h 1068780"/>
            </a:gdLst>
            <a:ahLst/>
            <a:cxnLst>
              <a:cxn ang="T4">
                <a:pos x="T0" y="T1"/>
              </a:cxn>
              <a:cxn ang="T5">
                <a:pos x="T2" y="T3"/>
              </a:cxn>
            </a:cxnLst>
            <a:rect l="T6" t="T7" r="T8" b="T9"/>
            <a:pathLst>
              <a:path w="1092530" h="1068780">
                <a:moveTo>
                  <a:pt x="0" y="1068780"/>
                </a:moveTo>
                <a:lnTo>
                  <a:pt x="1092530" y="0"/>
                </a:lnTo>
              </a:path>
            </a:pathLst>
          </a:custGeom>
          <a:noFill/>
          <a:ln w="38100" cap="flat" cmpd="sng">
            <a:solidFill>
              <a:srgbClr val="D8D8D8"/>
            </a:solidFill>
            <a:bevel/>
            <a:headEnd type="oval" w="med" len="med"/>
            <a:tailEnd type="oval" w="med" len="med"/>
          </a:ln>
          <a:extLst>
            <a:ext uri="{909E8E84-426E-40dd-AFC4-6F175D3DCCD1}">
              <a14:hiddenFill xmlns:a14="http://schemas.microsoft.com/office/drawing/2010/main" xmlns="">
                <a:solidFill>
                  <a:srgbClr val="FFFFFF"/>
                </a:solidFill>
              </a14:hiddenFill>
            </a:ext>
          </a:extLst>
        </p:spPr>
        <p:txBody>
          <a:bodyPr anchor="ctr"/>
          <a:lstStyle/>
          <a:p>
            <a:pPr algn="ctr" eaLnBrk="0" fontAlgn="ctr" hangingPunct="0">
              <a:buClr>
                <a:srgbClr val="FF0000"/>
              </a:buClr>
              <a:buSzPct val="70000"/>
            </a:pPr>
            <a:endParaRPr lang="zh-CN" altLang="zh-CN" sz="1600" b="1">
              <a:solidFill>
                <a:schemeClr val="bg1"/>
              </a:solidFill>
              <a:latin typeface="黑体" panose="02010609060101010101" pitchFamily="49" charset="-122"/>
              <a:ea typeface="黑体" panose="02010609060101010101" pitchFamily="49" charset="-122"/>
              <a:sym typeface="微软雅黑" panose="020B0503020204020204" pitchFamily="34" charset="-122"/>
            </a:endParaRPr>
          </a:p>
        </p:txBody>
      </p:sp>
      <p:sp>
        <p:nvSpPr>
          <p:cNvPr id="43" name="任意多边形 42"/>
          <p:cNvSpPr>
            <a:spLocks/>
          </p:cNvSpPr>
          <p:nvPr/>
        </p:nvSpPr>
        <p:spPr bwMode="auto">
          <a:xfrm>
            <a:off x="2907969" y="3179630"/>
            <a:ext cx="1357322" cy="45719"/>
          </a:xfrm>
          <a:custGeom>
            <a:avLst/>
            <a:gdLst>
              <a:gd name="T0" fmla="*/ 0 w 1092530"/>
              <a:gd name="T1" fmla="*/ 1068780 h 1068780"/>
              <a:gd name="T2" fmla="*/ 1092530 w 1092530"/>
              <a:gd name="T3" fmla="*/ 0 h 1068780"/>
              <a:gd name="T4" fmla="*/ 0 60000 65536"/>
              <a:gd name="T5" fmla="*/ 0 60000 65536"/>
              <a:gd name="T6" fmla="*/ 0 w 1092530"/>
              <a:gd name="T7" fmla="*/ 0 h 1068780"/>
              <a:gd name="T8" fmla="*/ 1092530 w 1092530"/>
              <a:gd name="T9" fmla="*/ 1068780 h 1068780"/>
            </a:gdLst>
            <a:ahLst/>
            <a:cxnLst>
              <a:cxn ang="T4">
                <a:pos x="T0" y="T1"/>
              </a:cxn>
              <a:cxn ang="T5">
                <a:pos x="T2" y="T3"/>
              </a:cxn>
            </a:cxnLst>
            <a:rect l="T6" t="T7" r="T8" b="T9"/>
            <a:pathLst>
              <a:path w="1092530" h="1068780">
                <a:moveTo>
                  <a:pt x="0" y="1068780"/>
                </a:moveTo>
                <a:lnTo>
                  <a:pt x="1092530" y="0"/>
                </a:lnTo>
              </a:path>
            </a:pathLst>
          </a:custGeom>
          <a:noFill/>
          <a:ln w="38100" cap="flat" cmpd="sng">
            <a:solidFill>
              <a:srgbClr val="D8D8D8"/>
            </a:solidFill>
            <a:bevel/>
            <a:headEnd type="oval" w="med" len="med"/>
            <a:tailEnd type="oval" w="med" len="med"/>
          </a:ln>
          <a:extLst>
            <a:ext uri="{909E8E84-426E-40dd-AFC4-6F175D3DCCD1}">
              <a14:hiddenFill xmlns:a14="http://schemas.microsoft.com/office/drawing/2010/main" xmlns="">
                <a:solidFill>
                  <a:srgbClr val="FFFFFF"/>
                </a:solidFill>
              </a14:hiddenFill>
            </a:ext>
          </a:extLst>
        </p:spPr>
        <p:txBody>
          <a:bodyPr anchor="ctr"/>
          <a:lstStyle/>
          <a:p>
            <a:pPr algn="ctr" eaLnBrk="0" fontAlgn="ctr" hangingPunct="0">
              <a:buClr>
                <a:srgbClr val="FF0000"/>
              </a:buClr>
              <a:buSzPct val="70000"/>
            </a:pPr>
            <a:endParaRPr lang="zh-CN" altLang="zh-CN" sz="1600" b="1">
              <a:solidFill>
                <a:schemeClr val="bg1"/>
              </a:solidFill>
              <a:latin typeface="黑体" panose="02010609060101010101" pitchFamily="49" charset="-122"/>
              <a:ea typeface="黑体" panose="02010609060101010101" pitchFamily="49" charset="-122"/>
              <a:sym typeface="微软雅黑" panose="020B0503020204020204" pitchFamily="34" charset="-122"/>
            </a:endParaRPr>
          </a:p>
        </p:txBody>
      </p:sp>
      <p:sp>
        <p:nvSpPr>
          <p:cNvPr id="44" name="任意多边形 37"/>
          <p:cNvSpPr>
            <a:spLocks/>
          </p:cNvSpPr>
          <p:nvPr/>
        </p:nvSpPr>
        <p:spPr bwMode="auto">
          <a:xfrm flipV="1">
            <a:off x="3122283" y="1965184"/>
            <a:ext cx="1143008" cy="928694"/>
          </a:xfrm>
          <a:custGeom>
            <a:avLst/>
            <a:gdLst>
              <a:gd name="T0" fmla="*/ 0 w 1092530"/>
              <a:gd name="T1" fmla="*/ 1068780 h 1068780"/>
              <a:gd name="T2" fmla="*/ 1092530 w 1092530"/>
              <a:gd name="T3" fmla="*/ 0 h 1068780"/>
              <a:gd name="T4" fmla="*/ 0 60000 65536"/>
              <a:gd name="T5" fmla="*/ 0 60000 65536"/>
              <a:gd name="T6" fmla="*/ 0 w 1092530"/>
              <a:gd name="T7" fmla="*/ 0 h 1068780"/>
              <a:gd name="T8" fmla="*/ 1092530 w 1092530"/>
              <a:gd name="T9" fmla="*/ 1068780 h 1068780"/>
            </a:gdLst>
            <a:ahLst/>
            <a:cxnLst>
              <a:cxn ang="T4">
                <a:pos x="T0" y="T1"/>
              </a:cxn>
              <a:cxn ang="T5">
                <a:pos x="T2" y="T3"/>
              </a:cxn>
            </a:cxnLst>
            <a:rect l="T6" t="T7" r="T8" b="T9"/>
            <a:pathLst>
              <a:path w="1092530" h="1068780">
                <a:moveTo>
                  <a:pt x="0" y="1068780"/>
                </a:moveTo>
                <a:lnTo>
                  <a:pt x="1092530" y="0"/>
                </a:lnTo>
              </a:path>
            </a:pathLst>
          </a:custGeom>
          <a:noFill/>
          <a:ln w="38100" cap="flat" cmpd="sng">
            <a:solidFill>
              <a:srgbClr val="D8D8D8"/>
            </a:solidFill>
            <a:bevel/>
            <a:headEnd type="oval" w="med" len="med"/>
            <a:tailEnd type="oval" w="med" len="med"/>
          </a:ln>
          <a:extLst>
            <a:ext uri="{909E8E84-426E-40dd-AFC4-6F175D3DCCD1}">
              <a14:hiddenFill xmlns:a14="http://schemas.microsoft.com/office/drawing/2010/main" xmlns="">
                <a:solidFill>
                  <a:srgbClr val="FFFFFF"/>
                </a:solidFill>
              </a14:hiddenFill>
            </a:ext>
          </a:extLst>
        </p:spPr>
        <p:txBody>
          <a:bodyPr anchor="ctr"/>
          <a:lstStyle/>
          <a:p>
            <a:pPr algn="ctr" eaLnBrk="0" fontAlgn="ctr" hangingPunct="0">
              <a:buClr>
                <a:srgbClr val="FF0000"/>
              </a:buClr>
              <a:buSzPct val="70000"/>
            </a:pPr>
            <a:endParaRPr lang="zh-CN" altLang="zh-CN" sz="1600" b="1">
              <a:solidFill>
                <a:schemeClr val="bg1"/>
              </a:solidFill>
              <a:latin typeface="黑体" panose="02010609060101010101" pitchFamily="49" charset="-122"/>
              <a:ea typeface="黑体" panose="02010609060101010101" pitchFamily="49" charset="-122"/>
              <a:sym typeface="微软雅黑" panose="020B0503020204020204" pitchFamily="34" charset="-122"/>
            </a:endParaRPr>
          </a:p>
        </p:txBody>
      </p:sp>
      <p:sp>
        <p:nvSpPr>
          <p:cNvPr id="45" name="任意多边形 36"/>
          <p:cNvSpPr>
            <a:spLocks/>
          </p:cNvSpPr>
          <p:nvPr/>
        </p:nvSpPr>
        <p:spPr bwMode="auto">
          <a:xfrm>
            <a:off x="5051109" y="3133911"/>
            <a:ext cx="1357322" cy="45719"/>
          </a:xfrm>
          <a:custGeom>
            <a:avLst/>
            <a:gdLst>
              <a:gd name="T0" fmla="*/ 0 w 1092530"/>
              <a:gd name="T1" fmla="*/ 1068780 h 1068780"/>
              <a:gd name="T2" fmla="*/ 1092530 w 1092530"/>
              <a:gd name="T3" fmla="*/ 0 h 1068780"/>
              <a:gd name="T4" fmla="*/ 0 60000 65536"/>
              <a:gd name="T5" fmla="*/ 0 60000 65536"/>
              <a:gd name="T6" fmla="*/ 0 w 1092530"/>
              <a:gd name="T7" fmla="*/ 0 h 1068780"/>
              <a:gd name="T8" fmla="*/ 1092530 w 1092530"/>
              <a:gd name="T9" fmla="*/ 1068780 h 1068780"/>
            </a:gdLst>
            <a:ahLst/>
            <a:cxnLst>
              <a:cxn ang="T4">
                <a:pos x="T0" y="T1"/>
              </a:cxn>
              <a:cxn ang="T5">
                <a:pos x="T2" y="T3"/>
              </a:cxn>
            </a:cxnLst>
            <a:rect l="T6" t="T7" r="T8" b="T9"/>
            <a:pathLst>
              <a:path w="1092530" h="1068780">
                <a:moveTo>
                  <a:pt x="0" y="1068780"/>
                </a:moveTo>
                <a:lnTo>
                  <a:pt x="1092530" y="0"/>
                </a:lnTo>
              </a:path>
            </a:pathLst>
          </a:custGeom>
          <a:noFill/>
          <a:ln w="38100" cap="flat" cmpd="sng">
            <a:solidFill>
              <a:srgbClr val="D8D8D8"/>
            </a:solidFill>
            <a:bevel/>
            <a:headEnd type="oval" w="med" len="med"/>
            <a:tailEnd type="oval" w="med" len="med"/>
          </a:ln>
          <a:extLst>
            <a:ext uri="{909E8E84-426E-40dd-AFC4-6F175D3DCCD1}">
              <a14:hiddenFill xmlns:a14="http://schemas.microsoft.com/office/drawing/2010/main" xmlns="">
                <a:solidFill>
                  <a:srgbClr val="FFFFFF"/>
                </a:solidFill>
              </a14:hiddenFill>
            </a:ext>
          </a:extLst>
        </p:spPr>
        <p:txBody>
          <a:bodyPr anchor="ctr"/>
          <a:lstStyle/>
          <a:p>
            <a:pPr algn="ctr" eaLnBrk="0" fontAlgn="ctr" hangingPunct="0">
              <a:buClr>
                <a:srgbClr val="FF0000"/>
              </a:buClr>
              <a:buSzPct val="70000"/>
            </a:pPr>
            <a:endParaRPr lang="zh-CN" altLang="zh-CN" sz="1600" b="1">
              <a:solidFill>
                <a:schemeClr val="bg1"/>
              </a:solidFill>
              <a:latin typeface="黑体" panose="02010609060101010101" pitchFamily="49" charset="-122"/>
              <a:ea typeface="黑体" panose="02010609060101010101" pitchFamily="49" charset="-122"/>
              <a:sym typeface="微软雅黑" panose="020B0503020204020204" pitchFamily="34" charset="-122"/>
            </a:endParaRPr>
          </a:p>
        </p:txBody>
      </p:sp>
      <p:sp>
        <p:nvSpPr>
          <p:cNvPr id="46" name="任意多边形 35"/>
          <p:cNvSpPr>
            <a:spLocks/>
          </p:cNvSpPr>
          <p:nvPr/>
        </p:nvSpPr>
        <p:spPr bwMode="auto">
          <a:xfrm>
            <a:off x="4979671" y="1965184"/>
            <a:ext cx="1214446" cy="952548"/>
          </a:xfrm>
          <a:custGeom>
            <a:avLst/>
            <a:gdLst>
              <a:gd name="T0" fmla="*/ 0 w 1092530"/>
              <a:gd name="T1" fmla="*/ 1068780 h 1068780"/>
              <a:gd name="T2" fmla="*/ 1092530 w 1092530"/>
              <a:gd name="T3" fmla="*/ 0 h 1068780"/>
              <a:gd name="T4" fmla="*/ 0 60000 65536"/>
              <a:gd name="T5" fmla="*/ 0 60000 65536"/>
              <a:gd name="T6" fmla="*/ 0 w 1092530"/>
              <a:gd name="T7" fmla="*/ 0 h 1068780"/>
              <a:gd name="T8" fmla="*/ 1092530 w 1092530"/>
              <a:gd name="T9" fmla="*/ 1068780 h 1068780"/>
            </a:gdLst>
            <a:ahLst/>
            <a:cxnLst>
              <a:cxn ang="T4">
                <a:pos x="T0" y="T1"/>
              </a:cxn>
              <a:cxn ang="T5">
                <a:pos x="T2" y="T3"/>
              </a:cxn>
            </a:cxnLst>
            <a:rect l="T6" t="T7" r="T8" b="T9"/>
            <a:pathLst>
              <a:path w="1092530" h="1068780">
                <a:moveTo>
                  <a:pt x="0" y="1068780"/>
                </a:moveTo>
                <a:lnTo>
                  <a:pt x="1092530" y="0"/>
                </a:lnTo>
              </a:path>
            </a:pathLst>
          </a:custGeom>
          <a:noFill/>
          <a:ln w="38100" cap="flat" cmpd="sng">
            <a:solidFill>
              <a:srgbClr val="D8D8D8"/>
            </a:solidFill>
            <a:bevel/>
            <a:headEnd type="oval" w="med" len="med"/>
            <a:tailEnd type="oval" w="med" len="med"/>
          </a:ln>
          <a:extLst>
            <a:ext uri="{909E8E84-426E-40dd-AFC4-6F175D3DCCD1}">
              <a14:hiddenFill xmlns:a14="http://schemas.microsoft.com/office/drawing/2010/main" xmlns="">
                <a:solidFill>
                  <a:srgbClr val="FFFFFF"/>
                </a:solidFill>
              </a14:hiddenFill>
            </a:ext>
          </a:extLst>
        </p:spPr>
        <p:txBody>
          <a:bodyPr anchor="ctr"/>
          <a:lstStyle/>
          <a:p>
            <a:pPr algn="ctr" eaLnBrk="0" fontAlgn="ctr" hangingPunct="0">
              <a:buClr>
                <a:srgbClr val="FF0000"/>
              </a:buClr>
              <a:buSzPct val="70000"/>
            </a:pPr>
            <a:endParaRPr lang="zh-CN" altLang="zh-CN" sz="1600" b="1">
              <a:solidFill>
                <a:schemeClr val="bg1"/>
              </a:solidFill>
              <a:latin typeface="黑体" panose="02010609060101010101" pitchFamily="49" charset="-122"/>
              <a:ea typeface="黑体" panose="02010609060101010101" pitchFamily="49" charset="-122"/>
              <a:sym typeface="微软雅黑" panose="020B0503020204020204" pitchFamily="34" charset="-122"/>
            </a:endParaRPr>
          </a:p>
        </p:txBody>
      </p:sp>
      <p:sp>
        <p:nvSpPr>
          <p:cNvPr id="47" name="圆角矩形 5"/>
          <p:cNvSpPr>
            <a:spLocks noChangeArrowheads="1"/>
          </p:cNvSpPr>
          <p:nvPr/>
        </p:nvSpPr>
        <p:spPr bwMode="auto">
          <a:xfrm>
            <a:off x="6265555" y="3965448"/>
            <a:ext cx="2571769" cy="2143140"/>
          </a:xfrm>
          <a:prstGeom prst="roundRect">
            <a:avLst>
              <a:gd name="adj" fmla="val 0"/>
            </a:avLst>
          </a:prstGeom>
          <a:solidFill>
            <a:srgbClr val="474747">
              <a:alpha val="29999"/>
            </a:srgbClr>
          </a:solidFill>
          <a:ln>
            <a:noFill/>
          </a:ln>
          <a:extLst>
            <a:ext uri="{91240B29-F687-4f45-9708-019B960494DF}">
              <a14:hiddenLine xmlns:a14="http://schemas.microsoft.com/office/drawing/2010/main" xmlns="" w="9525" cap="flat" cmpd="sng">
                <a:solidFill>
                  <a:srgbClr val="FFFFFF"/>
                </a:solidFill>
                <a:bevel/>
                <a:headEnd/>
                <a:tailEnd/>
              </a14:hiddenLine>
            </a:ext>
          </a:extLst>
        </p:spPr>
        <p:txBody>
          <a:bodyPr anchor="ctr"/>
          <a:lstStyle>
            <a:lvl1pPr>
              <a:tabLst>
                <a:tab pos="136525" algn="l"/>
              </a:tabLst>
              <a:defRPr>
                <a:solidFill>
                  <a:schemeClr val="tx1"/>
                </a:solidFill>
                <a:latin typeface="Arial" panose="020B0604020202020204" pitchFamily="34" charset="0"/>
              </a:defRPr>
            </a:lvl1pPr>
            <a:lvl2pPr>
              <a:tabLst>
                <a:tab pos="136525" algn="l"/>
              </a:tabLst>
              <a:defRPr>
                <a:solidFill>
                  <a:schemeClr val="tx1"/>
                </a:solidFill>
                <a:latin typeface="Arial" panose="020B0604020202020204" pitchFamily="34" charset="0"/>
              </a:defRPr>
            </a:lvl2pPr>
            <a:lvl3pPr>
              <a:tabLst>
                <a:tab pos="136525" algn="l"/>
              </a:tabLst>
              <a:defRPr>
                <a:solidFill>
                  <a:schemeClr val="tx1"/>
                </a:solidFill>
                <a:latin typeface="Arial" panose="020B0604020202020204" pitchFamily="34" charset="0"/>
              </a:defRPr>
            </a:lvl3pPr>
            <a:lvl4pPr>
              <a:tabLst>
                <a:tab pos="136525" algn="l"/>
              </a:tabLst>
              <a:defRPr>
                <a:solidFill>
                  <a:schemeClr val="tx1"/>
                </a:solidFill>
                <a:latin typeface="Arial" panose="020B0604020202020204" pitchFamily="34" charset="0"/>
              </a:defRPr>
            </a:lvl4pPr>
            <a:lvl5pPr>
              <a:tabLst>
                <a:tab pos="136525" algn="l"/>
              </a:tabLst>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9pPr>
          </a:lstStyle>
          <a:p>
            <a:pPr marL="0" lvl="2" algn="ctr" eaLnBrk="0" fontAlgn="ctr" hangingPunct="0">
              <a:buClr>
                <a:srgbClr val="FF0000"/>
              </a:buClr>
              <a:buSzPct val="70000"/>
              <a:buFont typeface="Wingdings" panose="05000000000000000000" pitchFamily="2" charset="2"/>
              <a:buChar char="u"/>
            </a:pPr>
            <a:endParaRPr lang="zh-CN" altLang="zh-CN" sz="1400" dirty="0">
              <a:latin typeface="黑体" panose="02010609060101010101" pitchFamily="49" charset="-122"/>
              <a:ea typeface="黑体" panose="02010609060101010101" pitchFamily="49" charset="-122"/>
              <a:sym typeface="微软雅黑" panose="020B0503020204020204" pitchFamily="34" charset="-122"/>
            </a:endParaRPr>
          </a:p>
        </p:txBody>
      </p:sp>
      <p:sp>
        <p:nvSpPr>
          <p:cNvPr id="48" name="圆角矩形 6"/>
          <p:cNvSpPr>
            <a:spLocks noChangeArrowheads="1"/>
          </p:cNvSpPr>
          <p:nvPr/>
        </p:nvSpPr>
        <p:spPr bwMode="auto">
          <a:xfrm>
            <a:off x="6254538" y="2866508"/>
            <a:ext cx="2582786" cy="658143"/>
          </a:xfrm>
          <a:prstGeom prst="roundRect">
            <a:avLst>
              <a:gd name="adj" fmla="val 0"/>
            </a:avLst>
          </a:prstGeom>
          <a:solidFill>
            <a:srgbClr val="474747">
              <a:alpha val="29999"/>
            </a:srgbClr>
          </a:solidFill>
          <a:ln>
            <a:noFill/>
          </a:ln>
          <a:extLst>
            <a:ext uri="{91240B29-F687-4f45-9708-019B960494DF}">
              <a14:hiddenLine xmlns:a14="http://schemas.microsoft.com/office/drawing/2010/main" xmlns="" w="9525" cap="flat" cmpd="sng">
                <a:solidFill>
                  <a:srgbClr val="FFFFFF"/>
                </a:solidFill>
                <a:bevel/>
                <a:headEnd/>
                <a:tailEnd/>
              </a14:hiddenLine>
            </a:ext>
          </a:extLst>
        </p:spPr>
        <p:txBody>
          <a:bodyPr anchor="ctr"/>
          <a:lstStyle>
            <a:lvl1pPr>
              <a:tabLst>
                <a:tab pos="136525" algn="l"/>
              </a:tabLst>
              <a:defRPr>
                <a:solidFill>
                  <a:schemeClr val="tx1"/>
                </a:solidFill>
                <a:latin typeface="Arial" panose="020B0604020202020204" pitchFamily="34" charset="0"/>
              </a:defRPr>
            </a:lvl1pPr>
            <a:lvl2pPr>
              <a:tabLst>
                <a:tab pos="136525" algn="l"/>
              </a:tabLst>
              <a:defRPr>
                <a:solidFill>
                  <a:schemeClr val="tx1"/>
                </a:solidFill>
                <a:latin typeface="Arial" panose="020B0604020202020204" pitchFamily="34" charset="0"/>
              </a:defRPr>
            </a:lvl2pPr>
            <a:lvl3pPr>
              <a:tabLst>
                <a:tab pos="136525" algn="l"/>
              </a:tabLst>
              <a:defRPr>
                <a:solidFill>
                  <a:schemeClr val="tx1"/>
                </a:solidFill>
                <a:latin typeface="Arial" panose="020B0604020202020204" pitchFamily="34" charset="0"/>
              </a:defRPr>
            </a:lvl3pPr>
            <a:lvl4pPr>
              <a:tabLst>
                <a:tab pos="136525" algn="l"/>
              </a:tabLst>
              <a:defRPr>
                <a:solidFill>
                  <a:schemeClr val="tx1"/>
                </a:solidFill>
                <a:latin typeface="Arial" panose="020B0604020202020204" pitchFamily="34" charset="0"/>
              </a:defRPr>
            </a:lvl4pPr>
            <a:lvl5pPr>
              <a:tabLst>
                <a:tab pos="136525" algn="l"/>
              </a:tabLst>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9pPr>
          </a:lstStyle>
          <a:p>
            <a:pPr marL="0" lvl="2" algn="ctr" eaLnBrk="0" fontAlgn="ctr" hangingPunct="0">
              <a:buClr>
                <a:srgbClr val="FF0000"/>
              </a:buClr>
              <a:buSzPct val="70000"/>
              <a:buFont typeface="Wingdings" panose="05000000000000000000" pitchFamily="2" charset="2"/>
              <a:buChar char="u"/>
            </a:pPr>
            <a:endParaRPr lang="zh-CN" altLang="zh-CN" sz="1400" dirty="0">
              <a:latin typeface="黑体" panose="02010609060101010101" pitchFamily="49" charset="-122"/>
              <a:ea typeface="黑体" panose="02010609060101010101" pitchFamily="49" charset="-122"/>
              <a:sym typeface="微软雅黑" panose="020B0503020204020204" pitchFamily="34" charset="-122"/>
            </a:endParaRPr>
          </a:p>
        </p:txBody>
      </p:sp>
      <p:sp>
        <p:nvSpPr>
          <p:cNvPr id="49" name="圆角矩形 7"/>
          <p:cNvSpPr>
            <a:spLocks noChangeArrowheads="1"/>
          </p:cNvSpPr>
          <p:nvPr/>
        </p:nvSpPr>
        <p:spPr bwMode="auto">
          <a:xfrm>
            <a:off x="6265555" y="1750870"/>
            <a:ext cx="2571769" cy="656981"/>
          </a:xfrm>
          <a:prstGeom prst="roundRect">
            <a:avLst>
              <a:gd name="adj" fmla="val 0"/>
            </a:avLst>
          </a:prstGeom>
          <a:solidFill>
            <a:srgbClr val="474747">
              <a:alpha val="29999"/>
            </a:srgbClr>
          </a:solidFill>
          <a:ln>
            <a:noFill/>
          </a:ln>
          <a:extLst>
            <a:ext uri="{91240B29-F687-4f45-9708-019B960494DF}">
              <a14:hiddenLine xmlns:a14="http://schemas.microsoft.com/office/drawing/2010/main" xmlns="" w="9525" cap="flat" cmpd="sng">
                <a:solidFill>
                  <a:srgbClr val="FFFFFF"/>
                </a:solidFill>
                <a:bevel/>
                <a:headEnd/>
                <a:tailEnd/>
              </a14:hiddenLine>
            </a:ext>
          </a:extLst>
        </p:spPr>
        <p:txBody>
          <a:bodyPr anchor="ctr"/>
          <a:lstStyle>
            <a:lvl1pPr>
              <a:tabLst>
                <a:tab pos="136525" algn="l"/>
              </a:tabLst>
              <a:defRPr>
                <a:solidFill>
                  <a:schemeClr val="tx1"/>
                </a:solidFill>
                <a:latin typeface="Arial" panose="020B0604020202020204" pitchFamily="34" charset="0"/>
              </a:defRPr>
            </a:lvl1pPr>
            <a:lvl2pPr>
              <a:tabLst>
                <a:tab pos="136525" algn="l"/>
              </a:tabLst>
              <a:defRPr>
                <a:solidFill>
                  <a:schemeClr val="tx1"/>
                </a:solidFill>
                <a:latin typeface="Arial" panose="020B0604020202020204" pitchFamily="34" charset="0"/>
              </a:defRPr>
            </a:lvl2pPr>
            <a:lvl3pPr>
              <a:tabLst>
                <a:tab pos="136525" algn="l"/>
              </a:tabLst>
              <a:defRPr>
                <a:solidFill>
                  <a:schemeClr val="tx1"/>
                </a:solidFill>
                <a:latin typeface="Arial" panose="020B0604020202020204" pitchFamily="34" charset="0"/>
              </a:defRPr>
            </a:lvl3pPr>
            <a:lvl4pPr>
              <a:tabLst>
                <a:tab pos="136525" algn="l"/>
              </a:tabLst>
              <a:defRPr>
                <a:solidFill>
                  <a:schemeClr val="tx1"/>
                </a:solidFill>
                <a:latin typeface="Arial" panose="020B0604020202020204" pitchFamily="34" charset="0"/>
              </a:defRPr>
            </a:lvl4pPr>
            <a:lvl5pPr>
              <a:tabLst>
                <a:tab pos="136525" algn="l"/>
              </a:tabLst>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9pPr>
          </a:lstStyle>
          <a:p>
            <a:pPr marL="0" lvl="2" algn="r" eaLnBrk="0" fontAlgn="ctr" hangingPunct="0">
              <a:buClr>
                <a:srgbClr val="FF0000"/>
              </a:buClr>
              <a:buSzPct val="70000"/>
            </a:pPr>
            <a:endParaRPr lang="zh-CN" altLang="zh-CN" sz="1400" dirty="0">
              <a:latin typeface="黑体" panose="02010609060101010101" pitchFamily="49" charset="-122"/>
              <a:ea typeface="黑体" panose="02010609060101010101" pitchFamily="49" charset="-122"/>
              <a:sym typeface="微软雅黑" panose="020B0503020204020204" pitchFamily="34" charset="-122"/>
            </a:endParaRPr>
          </a:p>
        </p:txBody>
      </p:sp>
      <p:sp>
        <p:nvSpPr>
          <p:cNvPr id="50" name="椭圆 38"/>
          <p:cNvSpPr>
            <a:spLocks noChangeArrowheads="1"/>
          </p:cNvSpPr>
          <p:nvPr/>
        </p:nvSpPr>
        <p:spPr bwMode="auto">
          <a:xfrm>
            <a:off x="3836664" y="2322374"/>
            <a:ext cx="1578420" cy="1500198"/>
          </a:xfrm>
          <a:prstGeom prst="ellipse">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16200000" scaled="1"/>
            <a:tileRect/>
          </a:gradFill>
          <a:ln/>
        </p:spPr>
        <p:style>
          <a:lnRef idx="0">
            <a:schemeClr val="accent4"/>
          </a:lnRef>
          <a:fillRef idx="3">
            <a:schemeClr val="accent4"/>
          </a:fillRef>
          <a:effectRef idx="3">
            <a:schemeClr val="accent4"/>
          </a:effectRef>
          <a:fontRef idx="minor">
            <a:schemeClr val="lt1"/>
          </a:fontRef>
        </p:style>
        <p:txBody>
          <a:bodyPr anchor="ctr"/>
          <a:lstStyle>
            <a:lvl1pPr>
              <a:tabLst>
                <a:tab pos="136525" algn="l"/>
              </a:tabLst>
              <a:defRPr>
                <a:solidFill>
                  <a:schemeClr val="tx1"/>
                </a:solidFill>
                <a:latin typeface="Arial" panose="020B0604020202020204" pitchFamily="34" charset="0"/>
              </a:defRPr>
            </a:lvl1pPr>
            <a:lvl2pPr>
              <a:tabLst>
                <a:tab pos="136525" algn="l"/>
              </a:tabLst>
              <a:defRPr>
                <a:solidFill>
                  <a:schemeClr val="tx1"/>
                </a:solidFill>
                <a:latin typeface="Arial" panose="020B0604020202020204" pitchFamily="34" charset="0"/>
              </a:defRPr>
            </a:lvl2pPr>
            <a:lvl3pPr>
              <a:tabLst>
                <a:tab pos="136525" algn="l"/>
              </a:tabLst>
              <a:defRPr>
                <a:solidFill>
                  <a:schemeClr val="tx1"/>
                </a:solidFill>
                <a:latin typeface="Arial" panose="020B0604020202020204" pitchFamily="34" charset="0"/>
              </a:defRPr>
            </a:lvl3pPr>
            <a:lvl4pPr>
              <a:tabLst>
                <a:tab pos="136525" algn="l"/>
              </a:tabLst>
              <a:defRPr>
                <a:solidFill>
                  <a:schemeClr val="tx1"/>
                </a:solidFill>
                <a:latin typeface="Arial" panose="020B0604020202020204" pitchFamily="34" charset="0"/>
              </a:defRPr>
            </a:lvl4pPr>
            <a:lvl5pPr>
              <a:tabLst>
                <a:tab pos="136525" algn="l"/>
              </a:tabLst>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9pPr>
          </a:lstStyle>
          <a:p>
            <a:pPr marL="0" lvl="2" algn="ctr" eaLnBrk="0" fontAlgn="ctr" hangingPunct="0">
              <a:buClr>
                <a:srgbClr val="FF0000"/>
              </a:buClr>
              <a:buSzPct val="70000"/>
              <a:buFont typeface="Wingdings" panose="05000000000000000000" pitchFamily="2" charset="2"/>
              <a:buChar char="u"/>
            </a:pPr>
            <a:endParaRPr lang="zh-CN" altLang="zh-CN" sz="1500" b="1">
              <a:solidFill>
                <a:schemeClr val="bg1"/>
              </a:solidFill>
              <a:latin typeface="黑体" panose="02010609060101010101" pitchFamily="49" charset="-122"/>
              <a:ea typeface="黑体" panose="02010609060101010101" pitchFamily="49" charset="-122"/>
              <a:sym typeface="微软雅黑" panose="020B0503020204020204" pitchFamily="34" charset="-122"/>
            </a:endParaRPr>
          </a:p>
        </p:txBody>
      </p:sp>
      <p:sp>
        <p:nvSpPr>
          <p:cNvPr id="52" name="圆角矩形 5"/>
          <p:cNvSpPr>
            <a:spLocks noChangeArrowheads="1"/>
          </p:cNvSpPr>
          <p:nvPr/>
        </p:nvSpPr>
        <p:spPr bwMode="auto">
          <a:xfrm>
            <a:off x="479078" y="3976465"/>
            <a:ext cx="2609809" cy="2024303"/>
          </a:xfrm>
          <a:prstGeom prst="roundRect">
            <a:avLst>
              <a:gd name="adj" fmla="val 0"/>
            </a:avLst>
          </a:prstGeom>
          <a:solidFill>
            <a:srgbClr val="474747">
              <a:alpha val="29999"/>
            </a:srgbClr>
          </a:solidFill>
          <a:ln>
            <a:noFill/>
          </a:ln>
          <a:extLst>
            <a:ext uri="{91240B29-F687-4f45-9708-019B960494DF}">
              <a14:hiddenLine xmlns:a14="http://schemas.microsoft.com/office/drawing/2010/main" xmlns="" w="9525" cap="flat" cmpd="sng">
                <a:solidFill>
                  <a:srgbClr val="FFFFFF"/>
                </a:solidFill>
                <a:bevel/>
                <a:headEnd/>
                <a:tailEnd/>
              </a14:hiddenLine>
            </a:ext>
          </a:extLst>
        </p:spPr>
        <p:txBody>
          <a:bodyPr anchor="ctr"/>
          <a:lstStyle>
            <a:lvl1pPr>
              <a:tabLst>
                <a:tab pos="136525" algn="l"/>
              </a:tabLst>
              <a:defRPr>
                <a:solidFill>
                  <a:schemeClr val="tx1"/>
                </a:solidFill>
                <a:latin typeface="Arial" panose="020B0604020202020204" pitchFamily="34" charset="0"/>
              </a:defRPr>
            </a:lvl1pPr>
            <a:lvl2pPr>
              <a:tabLst>
                <a:tab pos="136525" algn="l"/>
              </a:tabLst>
              <a:defRPr>
                <a:solidFill>
                  <a:schemeClr val="tx1"/>
                </a:solidFill>
                <a:latin typeface="Arial" panose="020B0604020202020204" pitchFamily="34" charset="0"/>
              </a:defRPr>
            </a:lvl2pPr>
            <a:lvl3pPr>
              <a:tabLst>
                <a:tab pos="136525" algn="l"/>
              </a:tabLst>
              <a:defRPr>
                <a:solidFill>
                  <a:schemeClr val="tx1"/>
                </a:solidFill>
                <a:latin typeface="Arial" panose="020B0604020202020204" pitchFamily="34" charset="0"/>
              </a:defRPr>
            </a:lvl3pPr>
            <a:lvl4pPr>
              <a:tabLst>
                <a:tab pos="136525" algn="l"/>
              </a:tabLst>
              <a:defRPr>
                <a:solidFill>
                  <a:schemeClr val="tx1"/>
                </a:solidFill>
                <a:latin typeface="Arial" panose="020B0604020202020204" pitchFamily="34" charset="0"/>
              </a:defRPr>
            </a:lvl4pPr>
            <a:lvl5pPr>
              <a:tabLst>
                <a:tab pos="136525" algn="l"/>
              </a:tabLst>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9pPr>
          </a:lstStyle>
          <a:p>
            <a:pPr marL="0" lvl="2" algn="ctr" eaLnBrk="0" fontAlgn="ctr" hangingPunct="0">
              <a:buClr>
                <a:srgbClr val="FF0000"/>
              </a:buClr>
              <a:buSzPct val="70000"/>
              <a:buFont typeface="Wingdings" panose="05000000000000000000" pitchFamily="2" charset="2"/>
              <a:buChar char="u"/>
            </a:pPr>
            <a:endParaRPr lang="zh-CN" altLang="zh-CN" sz="1400">
              <a:latin typeface="黑体" panose="02010609060101010101" pitchFamily="49" charset="-122"/>
              <a:ea typeface="黑体" panose="02010609060101010101" pitchFamily="49" charset="-122"/>
              <a:sym typeface="微软雅黑" panose="020B0503020204020204" pitchFamily="34" charset="-122"/>
            </a:endParaRPr>
          </a:p>
        </p:txBody>
      </p:sp>
      <p:sp>
        <p:nvSpPr>
          <p:cNvPr id="53" name="圆角矩形 6"/>
          <p:cNvSpPr>
            <a:spLocks noChangeArrowheads="1"/>
          </p:cNvSpPr>
          <p:nvPr/>
        </p:nvSpPr>
        <p:spPr bwMode="auto">
          <a:xfrm>
            <a:off x="479077" y="2794725"/>
            <a:ext cx="2598103" cy="928694"/>
          </a:xfrm>
          <a:prstGeom prst="roundRect">
            <a:avLst>
              <a:gd name="adj" fmla="val 0"/>
            </a:avLst>
          </a:prstGeom>
          <a:solidFill>
            <a:srgbClr val="474747">
              <a:alpha val="29999"/>
            </a:srgbClr>
          </a:solidFill>
          <a:ln>
            <a:noFill/>
          </a:ln>
          <a:extLst>
            <a:ext uri="{91240B29-F687-4f45-9708-019B960494DF}">
              <a14:hiddenLine xmlns:a14="http://schemas.microsoft.com/office/drawing/2010/main" xmlns="" w="9525" cap="flat" cmpd="sng">
                <a:solidFill>
                  <a:srgbClr val="FFFFFF"/>
                </a:solidFill>
                <a:bevel/>
                <a:headEnd/>
                <a:tailEnd/>
              </a14:hiddenLine>
            </a:ext>
          </a:extLst>
        </p:spPr>
        <p:txBody>
          <a:bodyPr anchor="ctr"/>
          <a:lstStyle>
            <a:lvl1pPr>
              <a:tabLst>
                <a:tab pos="136525" algn="l"/>
              </a:tabLst>
              <a:defRPr>
                <a:solidFill>
                  <a:schemeClr val="tx1"/>
                </a:solidFill>
                <a:latin typeface="Arial" panose="020B0604020202020204" pitchFamily="34" charset="0"/>
              </a:defRPr>
            </a:lvl1pPr>
            <a:lvl2pPr>
              <a:tabLst>
                <a:tab pos="136525" algn="l"/>
              </a:tabLst>
              <a:defRPr>
                <a:solidFill>
                  <a:schemeClr val="tx1"/>
                </a:solidFill>
                <a:latin typeface="Arial" panose="020B0604020202020204" pitchFamily="34" charset="0"/>
              </a:defRPr>
            </a:lvl2pPr>
            <a:lvl3pPr>
              <a:tabLst>
                <a:tab pos="136525" algn="l"/>
              </a:tabLst>
              <a:defRPr>
                <a:solidFill>
                  <a:schemeClr val="tx1"/>
                </a:solidFill>
                <a:latin typeface="Arial" panose="020B0604020202020204" pitchFamily="34" charset="0"/>
              </a:defRPr>
            </a:lvl3pPr>
            <a:lvl4pPr>
              <a:tabLst>
                <a:tab pos="136525" algn="l"/>
              </a:tabLst>
              <a:defRPr>
                <a:solidFill>
                  <a:schemeClr val="tx1"/>
                </a:solidFill>
                <a:latin typeface="Arial" panose="020B0604020202020204" pitchFamily="34" charset="0"/>
              </a:defRPr>
            </a:lvl4pPr>
            <a:lvl5pPr>
              <a:tabLst>
                <a:tab pos="136525" algn="l"/>
              </a:tabLst>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9pPr>
          </a:lstStyle>
          <a:p>
            <a:pPr marL="0" lvl="2" eaLnBrk="0" fontAlgn="ctr" hangingPunct="0">
              <a:buClr>
                <a:srgbClr val="FF0000"/>
              </a:buClr>
              <a:buSzPct val="70000"/>
            </a:pPr>
            <a:endParaRPr lang="zh-CN" altLang="zh-CN" sz="1400" dirty="0">
              <a:latin typeface="黑体" panose="02010609060101010101" pitchFamily="49" charset="-122"/>
              <a:ea typeface="黑体" panose="02010609060101010101" pitchFamily="49" charset="-122"/>
              <a:sym typeface="微软雅黑" panose="020B0503020204020204" pitchFamily="34" charset="-122"/>
            </a:endParaRPr>
          </a:p>
        </p:txBody>
      </p:sp>
      <p:sp>
        <p:nvSpPr>
          <p:cNvPr id="54" name="圆角矩形 7"/>
          <p:cNvSpPr>
            <a:spLocks noChangeArrowheads="1"/>
          </p:cNvSpPr>
          <p:nvPr/>
        </p:nvSpPr>
        <p:spPr bwMode="auto">
          <a:xfrm>
            <a:off x="479077" y="1750870"/>
            <a:ext cx="2592767" cy="656981"/>
          </a:xfrm>
          <a:prstGeom prst="roundRect">
            <a:avLst>
              <a:gd name="adj" fmla="val 0"/>
            </a:avLst>
          </a:prstGeom>
          <a:solidFill>
            <a:srgbClr val="474747">
              <a:alpha val="29999"/>
            </a:srgbClr>
          </a:solidFill>
          <a:ln>
            <a:noFill/>
          </a:ln>
          <a:extLst>
            <a:ext uri="{91240B29-F687-4f45-9708-019B960494DF}">
              <a14:hiddenLine xmlns:a14="http://schemas.microsoft.com/office/drawing/2010/main" xmlns="" w="9525" cap="flat" cmpd="sng">
                <a:solidFill>
                  <a:srgbClr val="FFFFFF"/>
                </a:solidFill>
                <a:bevel/>
                <a:headEnd/>
                <a:tailEnd/>
              </a14:hiddenLine>
            </a:ext>
          </a:extLst>
        </p:spPr>
        <p:txBody>
          <a:bodyPr anchor="ctr"/>
          <a:lstStyle>
            <a:lvl1pPr>
              <a:tabLst>
                <a:tab pos="136525" algn="l"/>
              </a:tabLst>
              <a:defRPr>
                <a:solidFill>
                  <a:schemeClr val="tx1"/>
                </a:solidFill>
                <a:latin typeface="Arial" panose="020B0604020202020204" pitchFamily="34" charset="0"/>
              </a:defRPr>
            </a:lvl1pPr>
            <a:lvl2pPr>
              <a:tabLst>
                <a:tab pos="136525" algn="l"/>
              </a:tabLst>
              <a:defRPr>
                <a:solidFill>
                  <a:schemeClr val="tx1"/>
                </a:solidFill>
                <a:latin typeface="Arial" panose="020B0604020202020204" pitchFamily="34" charset="0"/>
              </a:defRPr>
            </a:lvl2pPr>
            <a:lvl3pPr>
              <a:tabLst>
                <a:tab pos="136525" algn="l"/>
              </a:tabLst>
              <a:defRPr>
                <a:solidFill>
                  <a:schemeClr val="tx1"/>
                </a:solidFill>
                <a:latin typeface="Arial" panose="020B0604020202020204" pitchFamily="34" charset="0"/>
              </a:defRPr>
            </a:lvl3pPr>
            <a:lvl4pPr>
              <a:tabLst>
                <a:tab pos="136525" algn="l"/>
              </a:tabLst>
              <a:defRPr>
                <a:solidFill>
                  <a:schemeClr val="tx1"/>
                </a:solidFill>
                <a:latin typeface="Arial" panose="020B0604020202020204" pitchFamily="34" charset="0"/>
              </a:defRPr>
            </a:lvl4pPr>
            <a:lvl5pPr>
              <a:tabLst>
                <a:tab pos="136525" algn="l"/>
              </a:tabLst>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9pPr>
          </a:lstStyle>
          <a:p>
            <a:pPr marL="0" lvl="2" eaLnBrk="0" fontAlgn="ctr" hangingPunct="0">
              <a:buClr>
                <a:srgbClr val="FF0000"/>
              </a:buClr>
              <a:buSzPct val="70000"/>
            </a:pPr>
            <a:endParaRPr lang="zh-CN" altLang="zh-CN" sz="1400" dirty="0">
              <a:latin typeface="黑体" panose="02010609060101010101" pitchFamily="49" charset="-122"/>
              <a:ea typeface="黑体" panose="02010609060101010101" pitchFamily="49" charset="-122"/>
              <a:sym typeface="微软雅黑" panose="020B0503020204020204" pitchFamily="34" charset="-122"/>
            </a:endParaRPr>
          </a:p>
        </p:txBody>
      </p:sp>
      <p:grpSp>
        <p:nvGrpSpPr>
          <p:cNvPr id="55" name="组合 11"/>
          <p:cNvGrpSpPr>
            <a:grpSpLocks/>
          </p:cNvGrpSpPr>
          <p:nvPr/>
        </p:nvGrpSpPr>
        <p:grpSpPr bwMode="auto">
          <a:xfrm>
            <a:off x="5655664" y="2987350"/>
            <a:ext cx="1395710" cy="428628"/>
            <a:chOff x="0" y="0"/>
            <a:chExt cx="1486270" cy="453572"/>
          </a:xfrm>
        </p:grpSpPr>
        <p:sp>
          <p:nvSpPr>
            <p:cNvPr id="56" name="五边形 12"/>
            <p:cNvSpPr>
              <a:spLocks noChangeArrowheads="1"/>
            </p:cNvSpPr>
            <p:nvPr/>
          </p:nvSpPr>
          <p:spPr bwMode="auto">
            <a:xfrm>
              <a:off x="0" y="0"/>
              <a:ext cx="1486270" cy="453572"/>
            </a:xfrm>
            <a:prstGeom prst="homePlate">
              <a:avLst>
                <a:gd name="adj" fmla="val 81920"/>
              </a:avLst>
            </a:prstGeom>
            <a:solidFill>
              <a:srgbClr val="C00000"/>
            </a:solidFill>
            <a:ln/>
          </p:spPr>
          <p:style>
            <a:lnRef idx="0">
              <a:schemeClr val="accent2"/>
            </a:lnRef>
            <a:fillRef idx="3">
              <a:schemeClr val="accent2"/>
            </a:fillRef>
            <a:effectRef idx="3">
              <a:schemeClr val="accent2"/>
            </a:effectRef>
            <a:fontRef idx="minor">
              <a:schemeClr val="lt1"/>
            </a:fontRef>
          </p:style>
          <p:txBody>
            <a:bodyPr anchor="ctr"/>
            <a:lstStyle/>
            <a:p>
              <a:pPr algn="ctr" eaLnBrk="0" fontAlgn="ctr" hangingPunct="0">
                <a:buClr>
                  <a:srgbClr val="FF0000"/>
                </a:buClr>
                <a:buSzPct val="70000"/>
                <a:buFont typeface="Wingdings" panose="05000000000000000000" pitchFamily="2" charset="2"/>
                <a:buChar char="u"/>
              </a:pPr>
              <a:endParaRPr lang="zh-CN" altLang="zh-CN" sz="1600" b="1">
                <a:solidFill>
                  <a:schemeClr val="bg1"/>
                </a:solidFill>
                <a:latin typeface="黑体" panose="02010609060101010101" pitchFamily="49" charset="-122"/>
                <a:ea typeface="黑体" panose="02010609060101010101" pitchFamily="49" charset="-122"/>
                <a:sym typeface="微软雅黑" panose="020B0503020204020204" pitchFamily="34" charset="-122"/>
              </a:endParaRPr>
            </a:p>
          </p:txBody>
        </p:sp>
        <p:sp>
          <p:nvSpPr>
            <p:cNvPr id="57" name="TextBox 22"/>
            <p:cNvSpPr>
              <a:spLocks noChangeArrowheads="1"/>
            </p:cNvSpPr>
            <p:nvPr/>
          </p:nvSpPr>
          <p:spPr bwMode="auto">
            <a:xfrm>
              <a:off x="0" y="40621"/>
              <a:ext cx="1241425" cy="325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txBody>
            <a:bodyPr wrap="square">
              <a:spAutoFit/>
            </a:bodyPr>
            <a:lstStyle/>
            <a:p>
              <a:pPr algn="ctr"/>
              <a:r>
                <a:rPr lang="zh-CN" altLang="en-US" sz="1400" b="1" dirty="0">
                  <a:solidFill>
                    <a:schemeClr val="bg1"/>
                  </a:solidFill>
                  <a:latin typeface="黑体" panose="02010609060101010101" pitchFamily="49" charset="-122"/>
                  <a:ea typeface="黑体" panose="02010609060101010101" pitchFamily="49" charset="-122"/>
                  <a:sym typeface="微软雅黑" panose="020B0503020204020204" pitchFamily="34" charset="-122"/>
                </a:rPr>
                <a:t>结算业务部</a:t>
              </a:r>
            </a:p>
          </p:txBody>
        </p:sp>
      </p:grpSp>
      <p:grpSp>
        <p:nvGrpSpPr>
          <p:cNvPr id="58" name="组合 11"/>
          <p:cNvGrpSpPr>
            <a:grpSpLocks/>
          </p:cNvGrpSpPr>
          <p:nvPr/>
        </p:nvGrpSpPr>
        <p:grpSpPr bwMode="auto">
          <a:xfrm rot="10800000">
            <a:off x="2265027" y="2998367"/>
            <a:ext cx="1386332" cy="428628"/>
            <a:chOff x="0" y="0"/>
            <a:chExt cx="1486270" cy="453572"/>
          </a:xfrm>
        </p:grpSpPr>
        <p:sp>
          <p:nvSpPr>
            <p:cNvPr id="59" name="五边形 12"/>
            <p:cNvSpPr>
              <a:spLocks noChangeArrowheads="1"/>
            </p:cNvSpPr>
            <p:nvPr/>
          </p:nvSpPr>
          <p:spPr bwMode="auto">
            <a:xfrm>
              <a:off x="0" y="0"/>
              <a:ext cx="1486270" cy="453572"/>
            </a:xfrm>
            <a:prstGeom prst="homePlate">
              <a:avLst>
                <a:gd name="adj" fmla="val 81920"/>
              </a:avLst>
            </a:prstGeom>
            <a:solidFill>
              <a:srgbClr val="C00000"/>
            </a:solidFill>
            <a:ln/>
          </p:spPr>
          <p:style>
            <a:lnRef idx="0">
              <a:schemeClr val="accent2"/>
            </a:lnRef>
            <a:fillRef idx="3">
              <a:schemeClr val="accent2"/>
            </a:fillRef>
            <a:effectRef idx="3">
              <a:schemeClr val="accent2"/>
            </a:effectRef>
            <a:fontRef idx="minor">
              <a:schemeClr val="lt1"/>
            </a:fontRef>
          </p:style>
          <p:txBody>
            <a:bodyPr anchor="ctr"/>
            <a:lstStyle/>
            <a:p>
              <a:pPr algn="ctr" eaLnBrk="0" fontAlgn="ctr" hangingPunct="0">
                <a:buClr>
                  <a:srgbClr val="FF0000"/>
                </a:buClr>
                <a:buSzPct val="70000"/>
                <a:buFont typeface="Wingdings" panose="05000000000000000000" pitchFamily="2" charset="2"/>
                <a:buChar char="u"/>
              </a:pPr>
              <a:endParaRPr lang="zh-CN" altLang="zh-CN" sz="1600" b="1">
                <a:solidFill>
                  <a:schemeClr val="bg1"/>
                </a:solidFill>
                <a:latin typeface="黑体" panose="02010609060101010101" pitchFamily="49" charset="-122"/>
                <a:ea typeface="黑体" panose="02010609060101010101" pitchFamily="49" charset="-122"/>
                <a:sym typeface="微软雅黑" panose="020B0503020204020204" pitchFamily="34" charset="-122"/>
              </a:endParaRPr>
            </a:p>
          </p:txBody>
        </p:sp>
        <p:sp>
          <p:nvSpPr>
            <p:cNvPr id="60" name="TextBox 22"/>
            <p:cNvSpPr>
              <a:spLocks noChangeArrowheads="1"/>
            </p:cNvSpPr>
            <p:nvPr/>
          </p:nvSpPr>
          <p:spPr bwMode="auto">
            <a:xfrm rot="10800000">
              <a:off x="2652" y="63937"/>
              <a:ext cx="1241425" cy="325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txBody>
            <a:bodyPr wrap="square">
              <a:spAutoFit/>
            </a:bodyPr>
            <a:lstStyle/>
            <a:p>
              <a:pPr algn="ctr"/>
              <a:r>
                <a:rPr lang="zh-CN" altLang="en-US" sz="1400" b="1" dirty="0">
                  <a:solidFill>
                    <a:schemeClr val="bg1"/>
                  </a:solidFill>
                  <a:latin typeface="黑体" panose="02010609060101010101" pitchFamily="49" charset="-122"/>
                  <a:ea typeface="黑体" panose="02010609060101010101" pitchFamily="49" charset="-122"/>
                  <a:sym typeface="微软雅黑" panose="020B0503020204020204" pitchFamily="34" charset="-122"/>
                </a:rPr>
                <a:t>信息服务部</a:t>
              </a:r>
            </a:p>
          </p:txBody>
        </p:sp>
      </p:grpSp>
      <p:sp>
        <p:nvSpPr>
          <p:cNvPr id="61" name="五边形 12"/>
          <p:cNvSpPr>
            <a:spLocks noChangeArrowheads="1"/>
          </p:cNvSpPr>
          <p:nvPr/>
        </p:nvSpPr>
        <p:spPr bwMode="auto">
          <a:xfrm rot="10800000">
            <a:off x="2336465" y="4119341"/>
            <a:ext cx="1368682" cy="428628"/>
          </a:xfrm>
          <a:prstGeom prst="homePlate">
            <a:avLst>
              <a:gd name="adj" fmla="val 81920"/>
            </a:avLst>
          </a:prstGeom>
          <a:solidFill>
            <a:srgbClr val="CC0018"/>
          </a:solidFill>
          <a:ln/>
        </p:spPr>
        <p:style>
          <a:lnRef idx="0">
            <a:schemeClr val="accent2"/>
          </a:lnRef>
          <a:fillRef idx="3">
            <a:schemeClr val="accent2"/>
          </a:fillRef>
          <a:effectRef idx="3">
            <a:schemeClr val="accent2"/>
          </a:effectRef>
          <a:fontRef idx="minor">
            <a:schemeClr val="lt1"/>
          </a:fontRef>
        </p:style>
        <p:txBody>
          <a:bodyPr anchor="ctr"/>
          <a:lstStyle/>
          <a:p>
            <a:pPr algn="ctr" eaLnBrk="0" fontAlgn="ctr" hangingPunct="0">
              <a:buClr>
                <a:srgbClr val="FF0000"/>
              </a:buClr>
              <a:buSzPct val="70000"/>
              <a:buFont typeface="Wingdings" panose="05000000000000000000" pitchFamily="2" charset="2"/>
              <a:buChar char="u"/>
            </a:pPr>
            <a:endParaRPr lang="zh-CN" altLang="zh-CN" sz="1600" b="1">
              <a:solidFill>
                <a:schemeClr val="bg1"/>
              </a:solidFill>
              <a:latin typeface="黑体" panose="02010609060101010101" pitchFamily="49" charset="-122"/>
              <a:ea typeface="黑体" panose="02010609060101010101" pitchFamily="49" charset="-122"/>
              <a:sym typeface="微软雅黑" panose="020B0503020204020204" pitchFamily="34" charset="-122"/>
            </a:endParaRPr>
          </a:p>
        </p:txBody>
      </p:sp>
      <p:grpSp>
        <p:nvGrpSpPr>
          <p:cNvPr id="62" name="组合 11"/>
          <p:cNvGrpSpPr>
            <a:grpSpLocks/>
          </p:cNvGrpSpPr>
          <p:nvPr/>
        </p:nvGrpSpPr>
        <p:grpSpPr bwMode="auto">
          <a:xfrm>
            <a:off x="5622960" y="4114005"/>
            <a:ext cx="1428415" cy="422947"/>
            <a:chOff x="0" y="23316"/>
            <a:chExt cx="1418369" cy="447561"/>
          </a:xfrm>
        </p:grpSpPr>
        <p:sp>
          <p:nvSpPr>
            <p:cNvPr id="63" name="五边形 12"/>
            <p:cNvSpPr>
              <a:spLocks noChangeArrowheads="1"/>
            </p:cNvSpPr>
            <p:nvPr/>
          </p:nvSpPr>
          <p:spPr bwMode="auto">
            <a:xfrm>
              <a:off x="1" y="23316"/>
              <a:ext cx="1418368" cy="447561"/>
            </a:xfrm>
            <a:prstGeom prst="homePlate">
              <a:avLst>
                <a:gd name="adj" fmla="val 81920"/>
              </a:avLst>
            </a:prstGeom>
            <a:solidFill>
              <a:srgbClr val="C00000"/>
            </a:solidFill>
            <a:ln/>
          </p:spPr>
          <p:style>
            <a:lnRef idx="0">
              <a:schemeClr val="accent2"/>
            </a:lnRef>
            <a:fillRef idx="3">
              <a:schemeClr val="accent2"/>
            </a:fillRef>
            <a:effectRef idx="3">
              <a:schemeClr val="accent2"/>
            </a:effectRef>
            <a:fontRef idx="minor">
              <a:schemeClr val="lt1"/>
            </a:fontRef>
          </p:style>
          <p:txBody>
            <a:bodyPr anchor="ctr"/>
            <a:lstStyle/>
            <a:p>
              <a:pPr algn="ctr" eaLnBrk="0" fontAlgn="ctr" hangingPunct="0">
                <a:buClr>
                  <a:srgbClr val="FF0000"/>
                </a:buClr>
                <a:buSzPct val="70000"/>
                <a:buFont typeface="Wingdings" panose="05000000000000000000" pitchFamily="2" charset="2"/>
                <a:buChar char="u"/>
              </a:pPr>
              <a:endParaRPr lang="zh-CN" altLang="zh-CN" sz="1600" b="1">
                <a:solidFill>
                  <a:schemeClr val="bg1"/>
                </a:solidFill>
                <a:latin typeface="黑体" panose="02010609060101010101" pitchFamily="49" charset="-122"/>
                <a:ea typeface="黑体" panose="02010609060101010101" pitchFamily="49" charset="-122"/>
                <a:sym typeface="微软雅黑" panose="020B0503020204020204" pitchFamily="34" charset="-122"/>
              </a:endParaRPr>
            </a:p>
          </p:txBody>
        </p:sp>
        <p:sp>
          <p:nvSpPr>
            <p:cNvPr id="64" name="TextBox 22"/>
            <p:cNvSpPr>
              <a:spLocks noChangeArrowheads="1"/>
            </p:cNvSpPr>
            <p:nvPr/>
          </p:nvSpPr>
          <p:spPr bwMode="auto">
            <a:xfrm>
              <a:off x="0" y="63937"/>
              <a:ext cx="1241424" cy="325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txBody>
            <a:bodyPr wrap="square">
              <a:spAutoFit/>
            </a:bodyPr>
            <a:lstStyle/>
            <a:p>
              <a:pPr algn="ctr"/>
              <a:r>
                <a:rPr lang="zh-CN" altLang="en-US" sz="1400" b="1" dirty="0">
                  <a:solidFill>
                    <a:schemeClr val="bg1"/>
                  </a:solidFill>
                  <a:latin typeface="黑体" panose="02010609060101010101" pitchFamily="49" charset="-122"/>
                  <a:ea typeface="黑体" panose="02010609060101010101" pitchFamily="49" charset="-122"/>
                  <a:sym typeface="微软雅黑" panose="020B0503020204020204" pitchFamily="34" charset="-122"/>
                </a:rPr>
                <a:t>发行人业务部</a:t>
              </a:r>
            </a:p>
          </p:txBody>
        </p:sp>
      </p:grpSp>
      <p:sp>
        <p:nvSpPr>
          <p:cNvPr id="65" name="五边形 12"/>
          <p:cNvSpPr>
            <a:spLocks noChangeArrowheads="1"/>
          </p:cNvSpPr>
          <p:nvPr/>
        </p:nvSpPr>
        <p:spPr bwMode="auto">
          <a:xfrm>
            <a:off x="5622613" y="1893746"/>
            <a:ext cx="1428761" cy="428628"/>
          </a:xfrm>
          <a:prstGeom prst="homePlate">
            <a:avLst>
              <a:gd name="adj" fmla="val 81920"/>
            </a:avLst>
          </a:prstGeom>
          <a:solidFill>
            <a:srgbClr val="C00000"/>
          </a:solidFill>
          <a:ln/>
        </p:spPr>
        <p:style>
          <a:lnRef idx="0">
            <a:schemeClr val="accent2"/>
          </a:lnRef>
          <a:fillRef idx="3">
            <a:schemeClr val="accent2"/>
          </a:fillRef>
          <a:effectRef idx="3">
            <a:schemeClr val="accent2"/>
          </a:effectRef>
          <a:fontRef idx="minor">
            <a:schemeClr val="lt1"/>
          </a:fontRef>
        </p:style>
        <p:txBody>
          <a:bodyPr anchor="ctr"/>
          <a:lstStyle/>
          <a:p>
            <a:pPr algn="ctr" eaLnBrk="0" fontAlgn="ctr" hangingPunct="0">
              <a:buClr>
                <a:srgbClr val="FF0000"/>
              </a:buClr>
              <a:buSzPct val="70000"/>
              <a:buFont typeface="Wingdings" panose="05000000000000000000" pitchFamily="2" charset="2"/>
              <a:buChar char="u"/>
            </a:pPr>
            <a:endParaRPr lang="zh-CN" altLang="zh-CN" sz="1600" b="1">
              <a:solidFill>
                <a:schemeClr val="bg1"/>
              </a:solidFill>
              <a:latin typeface="黑体" panose="02010609060101010101" pitchFamily="49" charset="-122"/>
              <a:ea typeface="黑体" panose="02010609060101010101" pitchFamily="49" charset="-122"/>
              <a:sym typeface="微软雅黑" panose="020B0503020204020204" pitchFamily="34" charset="-122"/>
            </a:endParaRPr>
          </a:p>
        </p:txBody>
      </p:sp>
      <p:sp>
        <p:nvSpPr>
          <p:cNvPr id="66" name="TextBox 22"/>
          <p:cNvSpPr>
            <a:spLocks noChangeArrowheads="1"/>
          </p:cNvSpPr>
          <p:nvPr/>
        </p:nvSpPr>
        <p:spPr bwMode="auto">
          <a:xfrm>
            <a:off x="2444286" y="4187793"/>
            <a:ext cx="1285884"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txBody>
          <a:bodyPr wrap="square">
            <a:spAutoFit/>
          </a:bodyPr>
          <a:lstStyle/>
          <a:p>
            <a:pPr algn="ctr"/>
            <a:r>
              <a:rPr lang="zh-CN" altLang="en-US" sz="1400" b="1" dirty="0">
                <a:solidFill>
                  <a:schemeClr val="bg1"/>
                </a:solidFill>
                <a:latin typeface="黑体" panose="02010609060101010101" pitchFamily="49" charset="-122"/>
                <a:ea typeface="黑体" panose="02010609060101010101" pitchFamily="49" charset="-122"/>
                <a:sym typeface="微软雅黑" panose="020B0503020204020204" pitchFamily="34" charset="-122"/>
              </a:rPr>
              <a:t>投资者业务部</a:t>
            </a:r>
          </a:p>
        </p:txBody>
      </p:sp>
      <p:sp>
        <p:nvSpPr>
          <p:cNvPr id="67" name="TextBox 66"/>
          <p:cNvSpPr txBox="1"/>
          <p:nvPr/>
        </p:nvSpPr>
        <p:spPr>
          <a:xfrm>
            <a:off x="349029" y="2731415"/>
            <a:ext cx="2329007" cy="1138773"/>
          </a:xfrm>
          <a:prstGeom prst="rect">
            <a:avLst/>
          </a:prstGeom>
          <a:noFill/>
        </p:spPr>
        <p:txBody>
          <a:bodyPr wrap="square" rtlCol="0">
            <a:spAutoFit/>
          </a:bodyPr>
          <a:lstStyle/>
          <a:p>
            <a:pPr marL="0" lvl="2" eaLnBrk="0" fontAlgn="ctr" hangingPunct="0">
              <a:lnSpc>
                <a:spcPts val="3000"/>
              </a:lnSpc>
              <a:buClr>
                <a:srgbClr val="FF0000"/>
              </a:buClr>
              <a:buSzPct val="70000"/>
              <a:buFont typeface="Wingdings" panose="05000000000000000000" pitchFamily="2" charset="2"/>
              <a:buChar char="u"/>
            </a:pPr>
            <a:r>
              <a:rPr lang="zh-CN" altLang="en-US" sz="1400" dirty="0">
                <a:latin typeface="黑体" panose="02010609060101010101" pitchFamily="49" charset="-122"/>
                <a:ea typeface="黑体" panose="02010609060101010101" pitchFamily="49" charset="-122"/>
                <a:sym typeface="微软雅黑" panose="020B0503020204020204" pitchFamily="34" charset="-122"/>
              </a:rPr>
              <a:t>新三板数据统计、分析</a:t>
            </a:r>
            <a:endParaRPr lang="en-US" altLang="zh-CN" sz="1400" dirty="0">
              <a:latin typeface="黑体" panose="02010609060101010101" pitchFamily="49" charset="-122"/>
              <a:ea typeface="黑体" panose="02010609060101010101" pitchFamily="49" charset="-122"/>
              <a:sym typeface="微软雅黑" panose="020B0503020204020204" pitchFamily="34" charset="-122"/>
            </a:endParaRPr>
          </a:p>
          <a:p>
            <a:pPr marL="0" lvl="2" eaLnBrk="0" fontAlgn="ctr" hangingPunct="0">
              <a:lnSpc>
                <a:spcPts val="3000"/>
              </a:lnSpc>
              <a:buClr>
                <a:srgbClr val="FF0000"/>
              </a:buClr>
              <a:buSzPct val="70000"/>
              <a:buFont typeface="Wingdings" panose="05000000000000000000" pitchFamily="2" charset="2"/>
              <a:buChar char="u"/>
            </a:pPr>
            <a:r>
              <a:rPr lang="zh-CN" altLang="en-US" sz="1400" dirty="0">
                <a:latin typeface="黑体" panose="02010609060101010101" pitchFamily="49" charset="-122"/>
                <a:ea typeface="黑体" panose="02010609060101010101" pitchFamily="49" charset="-122"/>
                <a:sym typeface="微软雅黑" panose="020B0503020204020204" pitchFamily="34" charset="-122"/>
              </a:rPr>
              <a:t>信息服务：</a:t>
            </a:r>
            <a:r>
              <a:rPr lang="en-US" altLang="zh-CN" sz="1400" dirty="0">
                <a:latin typeface="黑体" panose="02010609060101010101" pitchFamily="49" charset="-122"/>
                <a:ea typeface="黑体" panose="02010609060101010101" pitchFamily="49" charset="-122"/>
                <a:sym typeface="微软雅黑" panose="020B0503020204020204" pitchFamily="34" charset="-122"/>
              </a:rPr>
              <a:t>APP</a:t>
            </a:r>
            <a:r>
              <a:rPr lang="zh-CN" altLang="en-US" sz="1400" dirty="0">
                <a:latin typeface="黑体" panose="02010609060101010101" pitchFamily="49" charset="-122"/>
                <a:ea typeface="黑体" panose="02010609060101010101" pitchFamily="49" charset="-122"/>
                <a:sym typeface="微软雅黑" panose="020B0503020204020204" pitchFamily="34" charset="-122"/>
              </a:rPr>
              <a:t>智能服务</a:t>
            </a:r>
            <a:endParaRPr lang="en-US" altLang="zh-CN" sz="1400" dirty="0">
              <a:latin typeface="黑体" panose="02010609060101010101" pitchFamily="49" charset="-122"/>
              <a:ea typeface="黑体" panose="02010609060101010101" pitchFamily="49" charset="-122"/>
              <a:sym typeface="微软雅黑" panose="020B0503020204020204" pitchFamily="34" charset="-122"/>
            </a:endParaRPr>
          </a:p>
          <a:p>
            <a:endParaRPr lang="zh-CN" altLang="en-US" dirty="0">
              <a:latin typeface="黑体" panose="02010609060101010101" pitchFamily="49" charset="-122"/>
              <a:ea typeface="黑体" panose="02010609060101010101" pitchFamily="49" charset="-122"/>
            </a:endParaRPr>
          </a:p>
        </p:txBody>
      </p:sp>
      <p:sp>
        <p:nvSpPr>
          <p:cNvPr id="68" name="TextBox 67"/>
          <p:cNvSpPr txBox="1"/>
          <p:nvPr/>
        </p:nvSpPr>
        <p:spPr>
          <a:xfrm>
            <a:off x="323528" y="1860695"/>
            <a:ext cx="2264244" cy="584775"/>
          </a:xfrm>
          <a:prstGeom prst="rect">
            <a:avLst/>
          </a:prstGeom>
          <a:noFill/>
        </p:spPr>
        <p:txBody>
          <a:bodyPr wrap="square" rtlCol="0">
            <a:spAutoFit/>
          </a:bodyPr>
          <a:lstStyle/>
          <a:p>
            <a:pPr marL="0" lvl="2">
              <a:buClr>
                <a:srgbClr val="FF0000"/>
              </a:buClr>
              <a:buSzPct val="60000"/>
              <a:buFont typeface="Wingdings" pitchFamily="2" charset="2"/>
              <a:buChar char="u"/>
            </a:pPr>
            <a:r>
              <a:rPr lang="zh-CN" altLang="en-US" sz="1400" b="1" dirty="0">
                <a:latin typeface="黑体" panose="02010609060101010101" pitchFamily="49" charset="-122"/>
                <a:ea typeface="黑体" panose="02010609060101010101" pitchFamily="49" charset="-122"/>
                <a:sym typeface="微软雅黑" panose="020B0503020204020204" pitchFamily="34" charset="-122"/>
              </a:rPr>
              <a:t>法律岗</a:t>
            </a:r>
            <a:r>
              <a:rPr lang="zh-CN" altLang="en-US" sz="1400" dirty="0">
                <a:latin typeface="黑体" panose="02010609060101010101" pitchFamily="49" charset="-122"/>
                <a:ea typeface="黑体" panose="02010609060101010101" pitchFamily="49" charset="-122"/>
                <a:sym typeface="微软雅黑" panose="020B0503020204020204" pitchFamily="34" charset="-122"/>
              </a:rPr>
              <a:t>：协助执法业务</a:t>
            </a:r>
            <a:endParaRPr lang="zh-CN" altLang="zh-CN" sz="1400" dirty="0">
              <a:latin typeface="黑体" panose="02010609060101010101" pitchFamily="49" charset="-122"/>
              <a:ea typeface="黑体" panose="02010609060101010101" pitchFamily="49" charset="-122"/>
              <a:sym typeface="微软雅黑" panose="020B0503020204020204" pitchFamily="34" charset="-122"/>
            </a:endParaRPr>
          </a:p>
          <a:p>
            <a:endParaRPr lang="zh-CN" altLang="en-US" dirty="0">
              <a:latin typeface="黑体" panose="02010609060101010101" pitchFamily="49" charset="-122"/>
              <a:ea typeface="黑体" panose="02010609060101010101" pitchFamily="49" charset="-122"/>
            </a:endParaRPr>
          </a:p>
        </p:txBody>
      </p:sp>
      <p:sp>
        <p:nvSpPr>
          <p:cNvPr id="69" name="TextBox 68"/>
          <p:cNvSpPr txBox="1"/>
          <p:nvPr/>
        </p:nvSpPr>
        <p:spPr>
          <a:xfrm>
            <a:off x="391287" y="3979235"/>
            <a:ext cx="2352463" cy="1985159"/>
          </a:xfrm>
          <a:prstGeom prst="rect">
            <a:avLst/>
          </a:prstGeom>
          <a:noFill/>
        </p:spPr>
        <p:txBody>
          <a:bodyPr wrap="square" rtlCol="0">
            <a:spAutoFit/>
          </a:bodyPr>
          <a:lstStyle/>
          <a:p>
            <a:pPr lvl="0">
              <a:lnSpc>
                <a:spcPct val="150000"/>
              </a:lnSpc>
              <a:buClr>
                <a:srgbClr val="FF0000"/>
              </a:buClr>
              <a:buSzPct val="65000"/>
              <a:buFont typeface="Wingdings" pitchFamily="2" charset="2"/>
              <a:buChar char="u"/>
            </a:pPr>
            <a:r>
              <a:rPr lang="zh-CN" altLang="en-US" sz="1400" dirty="0">
                <a:latin typeface="黑体" panose="02010609060101010101" pitchFamily="49" charset="-122"/>
                <a:ea typeface="黑体" panose="02010609060101010101" pitchFamily="49" charset="-122"/>
              </a:rPr>
              <a:t>账户业务</a:t>
            </a:r>
            <a:endParaRPr lang="en-US" altLang="zh-CN" sz="1400" dirty="0">
              <a:latin typeface="黑体" panose="02010609060101010101" pitchFamily="49" charset="-122"/>
              <a:ea typeface="黑体" panose="02010609060101010101" pitchFamily="49" charset="-122"/>
            </a:endParaRPr>
          </a:p>
          <a:p>
            <a:pPr lvl="0">
              <a:lnSpc>
                <a:spcPct val="150000"/>
              </a:lnSpc>
              <a:buClr>
                <a:srgbClr val="FF0000"/>
              </a:buClr>
              <a:buSzPct val="65000"/>
            </a:pPr>
            <a:r>
              <a:rPr lang="en-US" altLang="zh-CN" sz="1400" dirty="0">
                <a:latin typeface="黑体" panose="02010609060101010101" pitchFamily="49" charset="-122"/>
                <a:ea typeface="黑体" panose="02010609060101010101" pitchFamily="49" charset="-122"/>
              </a:rPr>
              <a:t>     </a:t>
            </a:r>
            <a:r>
              <a:rPr lang="zh-CN" altLang="en-US" sz="1400" dirty="0">
                <a:latin typeface="黑体" panose="02010609060101010101" pitchFamily="49" charset="-122"/>
                <a:ea typeface="黑体" panose="02010609060101010101" pitchFamily="49" charset="-122"/>
              </a:rPr>
              <a:t>（特殊机构及产品）</a:t>
            </a:r>
            <a:endParaRPr lang="en-US" altLang="zh-CN" sz="1400" dirty="0">
              <a:latin typeface="黑体" panose="02010609060101010101" pitchFamily="49" charset="-122"/>
              <a:ea typeface="黑体" panose="02010609060101010101" pitchFamily="49" charset="-122"/>
            </a:endParaRPr>
          </a:p>
          <a:p>
            <a:pPr lvl="0">
              <a:lnSpc>
                <a:spcPct val="150000"/>
              </a:lnSpc>
              <a:buClr>
                <a:srgbClr val="FF0000"/>
              </a:buClr>
              <a:buSzPct val="65000"/>
              <a:buFont typeface="Wingdings" pitchFamily="2" charset="2"/>
              <a:buChar char="u"/>
            </a:pPr>
            <a:r>
              <a:rPr lang="zh-CN" altLang="en-US" sz="1400" dirty="0">
                <a:latin typeface="黑体" panose="02010609060101010101" pitchFamily="49" charset="-122"/>
                <a:ea typeface="黑体" panose="02010609060101010101" pitchFamily="49" charset="-122"/>
              </a:rPr>
              <a:t>查询业务</a:t>
            </a:r>
            <a:endParaRPr lang="en-US" altLang="zh-CN" sz="1400" dirty="0">
              <a:latin typeface="黑体" panose="02010609060101010101" pitchFamily="49" charset="-122"/>
              <a:ea typeface="黑体" panose="02010609060101010101" pitchFamily="49" charset="-122"/>
            </a:endParaRPr>
          </a:p>
          <a:p>
            <a:pPr lvl="0">
              <a:lnSpc>
                <a:spcPct val="150000"/>
              </a:lnSpc>
              <a:buClr>
                <a:srgbClr val="FF0000"/>
              </a:buClr>
              <a:buSzPct val="65000"/>
              <a:buFont typeface="Wingdings" pitchFamily="2" charset="2"/>
              <a:buChar char="u"/>
            </a:pPr>
            <a:r>
              <a:rPr lang="zh-CN" altLang="en-US" sz="1400" dirty="0">
                <a:latin typeface="黑体" panose="02010609060101010101" pitchFamily="49" charset="-122"/>
                <a:ea typeface="黑体" panose="02010609060101010101" pitchFamily="49" charset="-122"/>
              </a:rPr>
              <a:t>质押业务</a:t>
            </a:r>
            <a:endParaRPr lang="en-US" altLang="zh-CN" sz="1400" dirty="0">
              <a:latin typeface="黑体" panose="02010609060101010101" pitchFamily="49" charset="-122"/>
              <a:ea typeface="黑体" panose="02010609060101010101" pitchFamily="49" charset="-122"/>
            </a:endParaRPr>
          </a:p>
          <a:p>
            <a:pPr lvl="0">
              <a:lnSpc>
                <a:spcPct val="150000"/>
              </a:lnSpc>
              <a:buClr>
                <a:srgbClr val="FF0000"/>
              </a:buClr>
              <a:buSzPct val="65000"/>
              <a:buFont typeface="Wingdings" pitchFamily="2" charset="2"/>
              <a:buChar char="u"/>
            </a:pPr>
            <a:r>
              <a:rPr lang="zh-CN" altLang="en-US" sz="1400" dirty="0">
                <a:latin typeface="黑体" panose="02010609060101010101" pitchFamily="49" charset="-122"/>
                <a:ea typeface="黑体" panose="02010609060101010101" pitchFamily="49" charset="-122"/>
              </a:rPr>
              <a:t>非交易过户</a:t>
            </a:r>
          </a:p>
          <a:p>
            <a:endParaRPr lang="zh-CN" altLang="en-US" dirty="0">
              <a:latin typeface="黑体" panose="02010609060101010101" pitchFamily="49" charset="-122"/>
              <a:ea typeface="黑体" panose="02010609060101010101" pitchFamily="49" charset="-122"/>
            </a:endParaRPr>
          </a:p>
        </p:txBody>
      </p:sp>
      <p:sp>
        <p:nvSpPr>
          <p:cNvPr id="70" name="TextBox 69"/>
          <p:cNvSpPr txBox="1"/>
          <p:nvPr/>
        </p:nvSpPr>
        <p:spPr>
          <a:xfrm>
            <a:off x="7018862" y="1870201"/>
            <a:ext cx="1813320" cy="523220"/>
          </a:xfrm>
          <a:prstGeom prst="rect">
            <a:avLst/>
          </a:prstGeom>
          <a:noFill/>
        </p:spPr>
        <p:txBody>
          <a:bodyPr wrap="square" rtlCol="0">
            <a:spAutoFit/>
          </a:bodyPr>
          <a:lstStyle/>
          <a:p>
            <a:pPr marL="0" lvl="2">
              <a:buClr>
                <a:srgbClr val="FF0000"/>
              </a:buClr>
              <a:buSzPct val="60000"/>
              <a:buFont typeface="Wingdings" pitchFamily="2" charset="2"/>
              <a:buChar char="u"/>
            </a:pPr>
            <a:r>
              <a:rPr lang="zh-CN" altLang="en-US" sz="1400" dirty="0">
                <a:latin typeface="黑体" panose="02010609060101010101" pitchFamily="49" charset="-122"/>
                <a:ea typeface="黑体" panose="02010609060101010101" pitchFamily="49" charset="-122"/>
                <a:sym typeface="微软雅黑" panose="020B0503020204020204" pitchFamily="34" charset="-122"/>
              </a:rPr>
              <a:t>发票的开具</a:t>
            </a:r>
            <a:endParaRPr lang="en-US" altLang="zh-CN" sz="1400" dirty="0">
              <a:latin typeface="黑体" panose="02010609060101010101" pitchFamily="49" charset="-122"/>
              <a:ea typeface="黑体" panose="02010609060101010101" pitchFamily="49" charset="-122"/>
              <a:sym typeface="微软雅黑" panose="020B0503020204020204" pitchFamily="34" charset="-122"/>
            </a:endParaRPr>
          </a:p>
          <a:p>
            <a:pPr marL="0" lvl="2">
              <a:buClr>
                <a:srgbClr val="FF0000"/>
              </a:buClr>
              <a:buSzPct val="60000"/>
            </a:pPr>
            <a:endParaRPr lang="zh-CN" altLang="zh-CN" sz="1400" dirty="0">
              <a:latin typeface="黑体" panose="02010609060101010101" pitchFamily="49" charset="-122"/>
              <a:ea typeface="黑体" panose="02010609060101010101" pitchFamily="49" charset="-122"/>
              <a:sym typeface="微软雅黑" panose="020B0503020204020204" pitchFamily="34" charset="-122"/>
            </a:endParaRPr>
          </a:p>
        </p:txBody>
      </p:sp>
      <p:sp>
        <p:nvSpPr>
          <p:cNvPr id="71" name="TextBox 70"/>
          <p:cNvSpPr txBox="1"/>
          <p:nvPr/>
        </p:nvSpPr>
        <p:spPr>
          <a:xfrm>
            <a:off x="6979937" y="2838448"/>
            <a:ext cx="1735467" cy="738664"/>
          </a:xfrm>
          <a:prstGeom prst="rect">
            <a:avLst/>
          </a:prstGeom>
          <a:noFill/>
        </p:spPr>
        <p:txBody>
          <a:bodyPr wrap="square" rtlCol="0">
            <a:spAutoFit/>
          </a:bodyPr>
          <a:lstStyle/>
          <a:p>
            <a:pPr marL="0" lvl="2">
              <a:lnSpc>
                <a:spcPct val="150000"/>
              </a:lnSpc>
              <a:buClr>
                <a:srgbClr val="FF0000"/>
              </a:buClr>
              <a:buSzPct val="60000"/>
              <a:buFont typeface="Wingdings" pitchFamily="2" charset="2"/>
              <a:buChar char="u"/>
            </a:pPr>
            <a:r>
              <a:rPr lang="zh-CN" altLang="en-US" sz="1400" dirty="0">
                <a:latin typeface="黑体" panose="02010609060101010101" pitchFamily="49" charset="-122"/>
                <a:ea typeface="黑体" panose="02010609060101010101" pitchFamily="49" charset="-122"/>
                <a:sym typeface="微软雅黑" panose="020B0503020204020204" pitchFamily="34" charset="-122"/>
              </a:rPr>
              <a:t>新三板资金的清算与交收</a:t>
            </a:r>
            <a:endParaRPr lang="zh-CN" altLang="zh-CN" sz="1400" dirty="0">
              <a:latin typeface="黑体" panose="02010609060101010101" pitchFamily="49" charset="-122"/>
              <a:ea typeface="黑体" panose="02010609060101010101" pitchFamily="49" charset="-122"/>
              <a:sym typeface="微软雅黑" panose="020B0503020204020204" pitchFamily="34" charset="-122"/>
            </a:endParaRPr>
          </a:p>
        </p:txBody>
      </p:sp>
      <p:sp>
        <p:nvSpPr>
          <p:cNvPr id="72" name="矩形 71"/>
          <p:cNvSpPr/>
          <p:nvPr/>
        </p:nvSpPr>
        <p:spPr>
          <a:xfrm>
            <a:off x="6372200" y="908720"/>
            <a:ext cx="2249334" cy="707886"/>
          </a:xfrm>
          <a:prstGeom prst="rect">
            <a:avLst/>
          </a:prstGeom>
          <a:noFill/>
        </p:spPr>
        <p:txBody>
          <a:bodyPr wrap="none" lIns="91440" tIns="45720" rIns="91440" bIns="45720">
            <a:spAutoFit/>
          </a:bodyPr>
          <a:lstStyle/>
          <a:p>
            <a:pPr algn="ctr"/>
            <a:r>
              <a:rPr lang="zh-CN" altLang="en-US" sz="2000" b="1" dirty="0">
                <a:ln w="1905">
                  <a:solidFill>
                    <a:srgbClr val="C00000"/>
                  </a:solidFill>
                </a:ln>
                <a:solidFill>
                  <a:srgbClr val="C00000"/>
                </a:solidFill>
                <a:effectLst>
                  <a:innerShdw blurRad="69850" dist="43180" dir="5400000">
                    <a:srgbClr val="000000">
                      <a:alpha val="65000"/>
                    </a:srgbClr>
                  </a:innerShdw>
                </a:effectLst>
                <a:latin typeface="黑体" panose="02010609060101010101" pitchFamily="49" charset="-122"/>
                <a:ea typeface="黑体" panose="02010609060101010101" pitchFamily="49" charset="-122"/>
              </a:rPr>
              <a:t>发行人业务</a:t>
            </a:r>
            <a:endParaRPr lang="en-US" altLang="zh-CN" sz="2000" b="1" dirty="0">
              <a:ln w="1905">
                <a:solidFill>
                  <a:srgbClr val="C00000"/>
                </a:solidFill>
              </a:ln>
              <a:solidFill>
                <a:srgbClr val="C00000"/>
              </a:solidFill>
              <a:effectLst>
                <a:innerShdw blurRad="69850" dist="43180" dir="5400000">
                  <a:srgbClr val="000000">
                    <a:alpha val="65000"/>
                  </a:srgbClr>
                </a:innerShdw>
              </a:effectLst>
              <a:latin typeface="黑体" panose="02010609060101010101" pitchFamily="49" charset="-122"/>
              <a:ea typeface="黑体" panose="02010609060101010101" pitchFamily="49" charset="-122"/>
            </a:endParaRPr>
          </a:p>
          <a:p>
            <a:pPr algn="ctr"/>
            <a:r>
              <a:rPr lang="zh-CN" altLang="en-US" sz="2000" b="1" dirty="0">
                <a:ln w="1905">
                  <a:solidFill>
                    <a:srgbClr val="C00000"/>
                  </a:solidFill>
                </a:ln>
                <a:solidFill>
                  <a:srgbClr val="C00000"/>
                </a:solidFill>
                <a:effectLst>
                  <a:innerShdw blurRad="69850" dist="43180" dir="5400000">
                    <a:srgbClr val="000000">
                      <a:alpha val="65000"/>
                    </a:srgbClr>
                  </a:innerShdw>
                </a:effectLst>
                <a:latin typeface="黑体" panose="02010609060101010101" pitchFamily="49" charset="-122"/>
                <a:ea typeface="黑体" panose="02010609060101010101" pitchFamily="49" charset="-122"/>
              </a:rPr>
              <a:t>全部实现线上办理</a:t>
            </a:r>
          </a:p>
        </p:txBody>
      </p:sp>
      <p:sp>
        <p:nvSpPr>
          <p:cNvPr id="73" name="五边形 12"/>
          <p:cNvSpPr>
            <a:spLocks noChangeArrowheads="1"/>
          </p:cNvSpPr>
          <p:nvPr/>
        </p:nvSpPr>
        <p:spPr bwMode="auto">
          <a:xfrm rot="10800000">
            <a:off x="2265028" y="1893746"/>
            <a:ext cx="1378278" cy="428628"/>
          </a:xfrm>
          <a:prstGeom prst="homePlate">
            <a:avLst>
              <a:gd name="adj" fmla="val 81920"/>
            </a:avLst>
          </a:prstGeom>
          <a:solidFill>
            <a:srgbClr val="C00000"/>
          </a:solidFill>
          <a:ln/>
        </p:spPr>
        <p:style>
          <a:lnRef idx="0">
            <a:schemeClr val="accent2"/>
          </a:lnRef>
          <a:fillRef idx="3">
            <a:schemeClr val="accent2"/>
          </a:fillRef>
          <a:effectRef idx="3">
            <a:schemeClr val="accent2"/>
          </a:effectRef>
          <a:fontRef idx="minor">
            <a:schemeClr val="lt1"/>
          </a:fontRef>
        </p:style>
        <p:txBody>
          <a:bodyPr anchor="ctr"/>
          <a:lstStyle/>
          <a:p>
            <a:pPr algn="ctr" eaLnBrk="0" fontAlgn="ctr" hangingPunct="0">
              <a:buClr>
                <a:srgbClr val="FF0000"/>
              </a:buClr>
              <a:buSzPct val="70000"/>
              <a:buFont typeface="Wingdings" panose="05000000000000000000" pitchFamily="2" charset="2"/>
              <a:buChar char="u"/>
            </a:pPr>
            <a:endParaRPr lang="zh-CN" altLang="zh-CN" sz="1600" b="1">
              <a:solidFill>
                <a:schemeClr val="bg1"/>
              </a:solidFill>
              <a:latin typeface="黑体" panose="02010609060101010101" pitchFamily="49" charset="-122"/>
              <a:ea typeface="黑体" panose="02010609060101010101" pitchFamily="49" charset="-122"/>
              <a:sym typeface="微软雅黑" panose="020B0503020204020204" pitchFamily="34" charset="-122"/>
            </a:endParaRPr>
          </a:p>
        </p:txBody>
      </p:sp>
      <p:sp>
        <p:nvSpPr>
          <p:cNvPr id="74" name="TextBox 39"/>
          <p:cNvSpPr>
            <a:spLocks noChangeArrowheads="1"/>
          </p:cNvSpPr>
          <p:nvPr/>
        </p:nvSpPr>
        <p:spPr bwMode="auto">
          <a:xfrm>
            <a:off x="3320978" y="2728526"/>
            <a:ext cx="2601294"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a:r>
              <a:rPr lang="zh-CN" altLang="en-US" sz="2000" b="1" dirty="0">
                <a:solidFill>
                  <a:schemeClr val="bg1"/>
                </a:solidFill>
                <a:latin typeface="黑体" pitchFamily="49" charset="-122"/>
                <a:ea typeface="黑体" pitchFamily="49" charset="-122"/>
                <a:sym typeface="微软雅黑" panose="020B0503020204020204" pitchFamily="34" charset="-122"/>
              </a:rPr>
              <a:t>中国结算</a:t>
            </a:r>
            <a:endParaRPr lang="en-US" altLang="zh-CN" sz="2000" b="1" dirty="0">
              <a:solidFill>
                <a:schemeClr val="bg1"/>
              </a:solidFill>
              <a:latin typeface="黑体" pitchFamily="49" charset="-122"/>
              <a:ea typeface="黑体" pitchFamily="49" charset="-122"/>
              <a:sym typeface="微软雅黑" panose="020B0503020204020204" pitchFamily="34" charset="-122"/>
            </a:endParaRPr>
          </a:p>
          <a:p>
            <a:pPr algn="ctr"/>
            <a:r>
              <a:rPr lang="zh-CN" altLang="en-US" sz="2000" b="1" dirty="0">
                <a:solidFill>
                  <a:schemeClr val="bg1"/>
                </a:solidFill>
                <a:latin typeface="黑体" pitchFamily="49" charset="-122"/>
                <a:ea typeface="黑体" pitchFamily="49" charset="-122"/>
                <a:sym typeface="微软雅黑" panose="020B0503020204020204" pitchFamily="34" charset="-122"/>
              </a:rPr>
              <a:t>北京分公司</a:t>
            </a:r>
            <a:endParaRPr lang="en-US" altLang="zh-CN" sz="2000" b="1" dirty="0">
              <a:solidFill>
                <a:schemeClr val="bg1"/>
              </a:solidFill>
              <a:latin typeface="黑体" pitchFamily="49" charset="-122"/>
              <a:ea typeface="黑体" pitchFamily="49" charset="-122"/>
              <a:sym typeface="微软雅黑" panose="020B0503020204020204" pitchFamily="34" charset="-122"/>
            </a:endParaRPr>
          </a:p>
        </p:txBody>
      </p:sp>
      <p:sp>
        <p:nvSpPr>
          <p:cNvPr id="75" name="TextBox 74"/>
          <p:cNvSpPr txBox="1"/>
          <p:nvPr/>
        </p:nvSpPr>
        <p:spPr>
          <a:xfrm>
            <a:off x="2643174" y="1953186"/>
            <a:ext cx="857256" cy="307777"/>
          </a:xfrm>
          <a:prstGeom prst="rect">
            <a:avLst/>
          </a:prstGeom>
          <a:noFill/>
        </p:spPr>
        <p:txBody>
          <a:bodyPr wrap="square" rtlCol="0">
            <a:spAutoFit/>
          </a:bodyPr>
          <a:lstStyle/>
          <a:p>
            <a:r>
              <a:rPr lang="zh-CN" altLang="en-US" sz="1400" b="1" dirty="0">
                <a:solidFill>
                  <a:schemeClr val="bg1"/>
                </a:solidFill>
                <a:latin typeface="黑体" panose="02010609060101010101" pitchFamily="49" charset="-122"/>
                <a:ea typeface="黑体" panose="02010609060101010101" pitchFamily="49" charset="-122"/>
                <a:sym typeface="微软雅黑" panose="020B0503020204020204" pitchFamily="34" charset="-122"/>
              </a:rPr>
              <a:t>综合部</a:t>
            </a:r>
          </a:p>
        </p:txBody>
      </p:sp>
      <p:sp>
        <p:nvSpPr>
          <p:cNvPr id="76" name="TextBox 75"/>
          <p:cNvSpPr txBox="1"/>
          <p:nvPr/>
        </p:nvSpPr>
        <p:spPr>
          <a:xfrm>
            <a:off x="5800352" y="1951472"/>
            <a:ext cx="857256" cy="307777"/>
          </a:xfrm>
          <a:prstGeom prst="rect">
            <a:avLst/>
          </a:prstGeom>
          <a:noFill/>
        </p:spPr>
        <p:txBody>
          <a:bodyPr wrap="square" rtlCol="0">
            <a:spAutoFit/>
          </a:bodyPr>
          <a:lstStyle/>
          <a:p>
            <a:r>
              <a:rPr lang="zh-CN" altLang="en-US" sz="1400" b="1" dirty="0">
                <a:solidFill>
                  <a:schemeClr val="bg1"/>
                </a:solidFill>
                <a:latin typeface="黑体" panose="02010609060101010101" pitchFamily="49" charset="-122"/>
                <a:ea typeface="黑体" panose="02010609060101010101" pitchFamily="49" charset="-122"/>
              </a:rPr>
              <a:t>财务部</a:t>
            </a:r>
          </a:p>
        </p:txBody>
      </p:sp>
      <p:sp>
        <p:nvSpPr>
          <p:cNvPr id="77" name="任意多边形 37"/>
          <p:cNvSpPr>
            <a:spLocks/>
          </p:cNvSpPr>
          <p:nvPr/>
        </p:nvSpPr>
        <p:spPr bwMode="auto">
          <a:xfrm rot="2644402" flipV="1">
            <a:off x="4330235" y="3974130"/>
            <a:ext cx="580843" cy="594511"/>
          </a:xfrm>
          <a:custGeom>
            <a:avLst/>
            <a:gdLst>
              <a:gd name="T0" fmla="*/ 0 w 1092530"/>
              <a:gd name="T1" fmla="*/ 1068780 h 1068780"/>
              <a:gd name="T2" fmla="*/ 1092530 w 1092530"/>
              <a:gd name="T3" fmla="*/ 0 h 1068780"/>
              <a:gd name="T4" fmla="*/ 0 60000 65536"/>
              <a:gd name="T5" fmla="*/ 0 60000 65536"/>
              <a:gd name="T6" fmla="*/ 0 w 1092530"/>
              <a:gd name="T7" fmla="*/ 0 h 1068780"/>
              <a:gd name="T8" fmla="*/ 1092530 w 1092530"/>
              <a:gd name="T9" fmla="*/ 1068780 h 1068780"/>
            </a:gdLst>
            <a:ahLst/>
            <a:cxnLst>
              <a:cxn ang="T4">
                <a:pos x="T0" y="T1"/>
              </a:cxn>
              <a:cxn ang="T5">
                <a:pos x="T2" y="T3"/>
              </a:cxn>
            </a:cxnLst>
            <a:rect l="T6" t="T7" r="T8" b="T9"/>
            <a:pathLst>
              <a:path w="1092530" h="1068780">
                <a:moveTo>
                  <a:pt x="0" y="1068780"/>
                </a:moveTo>
                <a:lnTo>
                  <a:pt x="1092530" y="0"/>
                </a:lnTo>
              </a:path>
            </a:pathLst>
          </a:custGeom>
          <a:noFill/>
          <a:ln w="38100" cap="flat" cmpd="sng">
            <a:solidFill>
              <a:srgbClr val="D8D8D8"/>
            </a:solidFill>
            <a:bevel/>
            <a:headEnd type="oval" w="med" len="med"/>
            <a:tailEnd type="oval" w="med" len="med"/>
          </a:ln>
          <a:extLst>
            <a:ext uri="{909E8E84-426E-40dd-AFC4-6F175D3DCCD1}">
              <a14:hiddenFill xmlns:a14="http://schemas.microsoft.com/office/drawing/2010/main" xmlns="">
                <a:solidFill>
                  <a:srgbClr val="FFFFFF"/>
                </a:solidFill>
              </a14:hiddenFill>
            </a:ext>
          </a:extLst>
        </p:spPr>
        <p:txBody>
          <a:bodyPr anchor="ctr"/>
          <a:lstStyle/>
          <a:p>
            <a:pPr algn="ctr" eaLnBrk="0" fontAlgn="ctr" hangingPunct="0">
              <a:buClr>
                <a:srgbClr val="FF0000"/>
              </a:buClr>
              <a:buSzPct val="70000"/>
            </a:pPr>
            <a:endParaRPr lang="zh-CN" altLang="zh-CN" sz="1600" b="1">
              <a:solidFill>
                <a:schemeClr val="bg1"/>
              </a:solidFill>
              <a:latin typeface="黑体" panose="02010609060101010101" pitchFamily="49" charset="-122"/>
              <a:ea typeface="黑体" panose="02010609060101010101" pitchFamily="49" charset="-122"/>
              <a:sym typeface="微软雅黑" panose="020B0503020204020204" pitchFamily="34" charset="-122"/>
            </a:endParaRPr>
          </a:p>
        </p:txBody>
      </p:sp>
      <p:sp>
        <p:nvSpPr>
          <p:cNvPr id="78" name="圆角矩形 77"/>
          <p:cNvSpPr/>
          <p:nvPr/>
        </p:nvSpPr>
        <p:spPr bwMode="auto">
          <a:xfrm>
            <a:off x="4067944" y="4653136"/>
            <a:ext cx="1224136" cy="432048"/>
          </a:xfrm>
          <a:prstGeom prst="roundRect">
            <a:avLst/>
          </a:prstGeom>
          <a:solidFill>
            <a:srgbClr val="FF0000"/>
          </a:solidFill>
          <a:ln w="9525" cap="flat" cmpd="sng" algn="ctr">
            <a:solidFill>
              <a:srgbClr val="FF0000"/>
            </a:solidFill>
            <a:prstDash val="solid"/>
            <a:round/>
            <a:headEnd type="none" w="med" len="med"/>
            <a:tailEnd type="none" w="med" len="med"/>
          </a:ln>
          <a:effectLst/>
          <a:scene3d>
            <a:camera prst="perspectiveRight"/>
            <a:lightRig rig="legacyFlat3" dir="b"/>
          </a:scene3d>
          <a:sp3d prstMaterial="legacyMatte">
            <a:bevelB w="0" h="0" prst="angle"/>
            <a:extrusionClr>
              <a:srgbClr val="99CC00"/>
            </a:extrusionClr>
          </a:sp3d>
        </p:spPr>
        <p:txBody>
          <a:bodyPr vert="horz" wrap="square" lIns="91440" tIns="45720" rIns="91440" bIns="45720" numCol="1" rtlCol="0" anchor="t" anchorCtr="0" compatLnSpc="1">
            <a:prstTxWarp prst="textNoShape">
              <a:avLst/>
            </a:prstTxWarp>
          </a:bodyPr>
          <a:lstStyle/>
          <a:p>
            <a:pPr algn="ctr"/>
            <a:endParaRPr lang="zh-CN" altLang="en-US" dirty="0">
              <a:latin typeface="黑体" pitchFamily="49" charset="-122"/>
              <a:ea typeface="黑体" pitchFamily="49" charset="-122"/>
            </a:endParaRPr>
          </a:p>
        </p:txBody>
      </p:sp>
      <p:sp>
        <p:nvSpPr>
          <p:cNvPr id="79" name="TextBox 78"/>
          <p:cNvSpPr txBox="1"/>
          <p:nvPr/>
        </p:nvSpPr>
        <p:spPr>
          <a:xfrm>
            <a:off x="4067944" y="4674622"/>
            <a:ext cx="1368152" cy="307777"/>
          </a:xfrm>
          <a:prstGeom prst="rect">
            <a:avLst/>
          </a:prstGeom>
          <a:noFill/>
        </p:spPr>
        <p:txBody>
          <a:bodyPr wrap="square" rtlCol="0">
            <a:spAutoFit/>
          </a:bodyPr>
          <a:lstStyle/>
          <a:p>
            <a:r>
              <a:rPr lang="zh-CN" altLang="en-US" sz="1400" b="1" dirty="0">
                <a:solidFill>
                  <a:schemeClr val="bg1"/>
                </a:solidFill>
                <a:latin typeface="黑体" pitchFamily="49" charset="-122"/>
                <a:ea typeface="黑体" pitchFamily="49" charset="-122"/>
              </a:rPr>
              <a:t>客户服务部</a:t>
            </a:r>
          </a:p>
        </p:txBody>
      </p:sp>
      <p:sp>
        <p:nvSpPr>
          <p:cNvPr id="80" name="矩形 79"/>
          <p:cNvSpPr/>
          <p:nvPr/>
        </p:nvSpPr>
        <p:spPr bwMode="auto">
          <a:xfrm>
            <a:off x="3707904" y="5085184"/>
            <a:ext cx="2016224" cy="936104"/>
          </a:xfrm>
          <a:prstGeom prst="rect">
            <a:avLst/>
          </a:prstGeom>
          <a:solidFill>
            <a:schemeClr val="bg1">
              <a:lumMod val="95000"/>
            </a:schemeClr>
          </a:solidFill>
          <a:ln w="9525" cap="flat" cmpd="sng" algn="ctr">
            <a:noFill/>
            <a:prstDash val="solid"/>
            <a:round/>
            <a:headEnd type="none" w="med" len="med"/>
            <a:tailEnd type="none" w="med" len="med"/>
          </a:ln>
          <a:effectLst/>
          <a:scene3d>
            <a:camera prst="legacyObliqueTopRight"/>
            <a:lightRig rig="legacyFlat3" dir="b"/>
          </a:scene3d>
          <a:sp3d prstMaterial="legacyMatte">
            <a:bevelT w="0" h="0" prst="angle"/>
            <a:bevelB w="0" h="0" prst="angle"/>
            <a:extrusionClr>
              <a:srgbClr val="99CC00"/>
            </a:extrusionClr>
          </a:sp3d>
        </p:spPr>
        <p:txBody>
          <a:bodyPr vert="horz" wrap="square" lIns="91440" tIns="45720" rIns="91440" bIns="45720" numCol="1" rtlCol="0" anchor="t" anchorCtr="0" compatLnSpc="1">
            <a:prstTxWarp prst="textNoShape">
              <a:avLst/>
            </a:prstTxWarp>
          </a:bodyPr>
          <a:lstStyle/>
          <a:p>
            <a:pPr algn="ctr"/>
            <a:endParaRPr lang="zh-CN" altLang="en-US" dirty="0">
              <a:latin typeface="黑体" pitchFamily="49" charset="-122"/>
              <a:ea typeface="黑体" pitchFamily="49" charset="-122"/>
            </a:endParaRPr>
          </a:p>
        </p:txBody>
      </p:sp>
      <p:sp>
        <p:nvSpPr>
          <p:cNvPr id="81" name="TextBox 80"/>
          <p:cNvSpPr txBox="1"/>
          <p:nvPr/>
        </p:nvSpPr>
        <p:spPr>
          <a:xfrm>
            <a:off x="3635896" y="5013176"/>
            <a:ext cx="2329007" cy="1138773"/>
          </a:xfrm>
          <a:prstGeom prst="rect">
            <a:avLst/>
          </a:prstGeom>
          <a:noFill/>
        </p:spPr>
        <p:txBody>
          <a:bodyPr wrap="square" rtlCol="0">
            <a:spAutoFit/>
          </a:bodyPr>
          <a:lstStyle/>
          <a:p>
            <a:pPr marL="0" lvl="2" eaLnBrk="0" fontAlgn="ctr" hangingPunct="0">
              <a:lnSpc>
                <a:spcPts val="3000"/>
              </a:lnSpc>
              <a:buClr>
                <a:srgbClr val="FF0000"/>
              </a:buClr>
              <a:buSzPct val="70000"/>
              <a:buFont typeface="Wingdings" panose="05000000000000000000" pitchFamily="2" charset="2"/>
              <a:buChar char="u"/>
            </a:pPr>
            <a:r>
              <a:rPr lang="zh-CN" altLang="en-US" sz="1400" dirty="0">
                <a:latin typeface="黑体" panose="02010609060101010101" pitchFamily="49" charset="-122"/>
                <a:ea typeface="黑体" panose="02010609060101010101" pitchFamily="49" charset="-122"/>
                <a:sym typeface="微软雅黑" panose="020B0503020204020204" pitchFamily="34" charset="-122"/>
              </a:rPr>
              <a:t>新三板智能客服体系</a:t>
            </a:r>
            <a:endParaRPr lang="en-US" altLang="zh-CN" sz="1400" dirty="0">
              <a:latin typeface="黑体" panose="02010609060101010101" pitchFamily="49" charset="-122"/>
              <a:ea typeface="黑体" panose="02010609060101010101" pitchFamily="49" charset="-122"/>
              <a:sym typeface="微软雅黑" panose="020B0503020204020204" pitchFamily="34" charset="-122"/>
            </a:endParaRPr>
          </a:p>
          <a:p>
            <a:pPr marL="0" lvl="2" eaLnBrk="0" fontAlgn="ctr" hangingPunct="0">
              <a:lnSpc>
                <a:spcPts val="3000"/>
              </a:lnSpc>
              <a:buClr>
                <a:srgbClr val="FF0000"/>
              </a:buClr>
              <a:buSzPct val="70000"/>
              <a:buFont typeface="Wingdings" panose="05000000000000000000" pitchFamily="2" charset="2"/>
              <a:buChar char="u"/>
            </a:pPr>
            <a:r>
              <a:rPr lang="zh-CN" altLang="en-US" sz="1400" dirty="0">
                <a:latin typeface="黑体" panose="02010609060101010101" pitchFamily="49" charset="-122"/>
                <a:ea typeface="黑体" panose="02010609060101010101" pitchFamily="49" charset="-122"/>
                <a:sym typeface="微软雅黑" panose="020B0503020204020204" pitchFamily="34" charset="-122"/>
              </a:rPr>
              <a:t>市场培训等服务</a:t>
            </a:r>
            <a:endParaRPr lang="en-US" altLang="zh-CN" sz="1400" dirty="0">
              <a:latin typeface="黑体" panose="02010609060101010101" pitchFamily="49" charset="-122"/>
              <a:ea typeface="黑体" panose="02010609060101010101" pitchFamily="49" charset="-122"/>
              <a:sym typeface="微软雅黑" panose="020B0503020204020204" pitchFamily="34" charset="-122"/>
            </a:endParaRPr>
          </a:p>
          <a:p>
            <a:endParaRPr lang="zh-CN" altLang="en-US" dirty="0">
              <a:latin typeface="黑体" panose="02010609060101010101" pitchFamily="49" charset="-122"/>
              <a:ea typeface="黑体" panose="02010609060101010101" pitchFamily="49" charset="-122"/>
            </a:endParaRPr>
          </a:p>
        </p:txBody>
      </p:sp>
      <p:sp>
        <p:nvSpPr>
          <p:cNvPr id="83" name="TextBox 82"/>
          <p:cNvSpPr txBox="1"/>
          <p:nvPr/>
        </p:nvSpPr>
        <p:spPr>
          <a:xfrm>
            <a:off x="7029340" y="4025524"/>
            <a:ext cx="1785950" cy="2031325"/>
          </a:xfrm>
          <a:prstGeom prst="rect">
            <a:avLst/>
          </a:prstGeom>
          <a:noFill/>
        </p:spPr>
        <p:txBody>
          <a:bodyPr wrap="square" rtlCol="0">
            <a:spAutoFit/>
          </a:bodyPr>
          <a:lstStyle/>
          <a:p>
            <a:pPr lvl="0">
              <a:lnSpc>
                <a:spcPct val="150000"/>
              </a:lnSpc>
              <a:buClr>
                <a:srgbClr val="FF0000"/>
              </a:buClr>
              <a:buSzPct val="65000"/>
              <a:buFont typeface="Wingdings" pitchFamily="2" charset="2"/>
              <a:buChar char="u"/>
            </a:pPr>
            <a:r>
              <a:rPr lang="zh-CN" altLang="en-US" sz="1400" dirty="0">
                <a:latin typeface="黑体" panose="02010609060101010101" pitchFamily="49" charset="-122"/>
                <a:ea typeface="黑体" panose="02010609060101010101" pitchFamily="49" charset="-122"/>
                <a:sym typeface="微软雅黑" panose="020B0503020204020204" pitchFamily="34" charset="-122"/>
              </a:rPr>
              <a:t>股份初始登记</a:t>
            </a:r>
            <a:endParaRPr lang="en-US" altLang="zh-CN" sz="1400" dirty="0">
              <a:latin typeface="黑体" panose="02010609060101010101" pitchFamily="49" charset="-122"/>
              <a:ea typeface="黑体" panose="02010609060101010101" pitchFamily="49" charset="-122"/>
              <a:sym typeface="微软雅黑" panose="020B0503020204020204" pitchFamily="34" charset="-122"/>
            </a:endParaRPr>
          </a:p>
          <a:p>
            <a:pPr lvl="0">
              <a:lnSpc>
                <a:spcPct val="150000"/>
              </a:lnSpc>
              <a:buClr>
                <a:srgbClr val="FF0000"/>
              </a:buClr>
              <a:buSzPct val="65000"/>
              <a:buFont typeface="Wingdings" pitchFamily="2" charset="2"/>
              <a:buChar char="u"/>
            </a:pPr>
            <a:r>
              <a:rPr lang="zh-CN" altLang="en-US" sz="1400" dirty="0">
                <a:latin typeface="黑体" panose="02010609060101010101" pitchFamily="49" charset="-122"/>
                <a:ea typeface="黑体" panose="02010609060101010101" pitchFamily="49" charset="-122"/>
                <a:sym typeface="微软雅黑" panose="020B0503020204020204" pitchFamily="34" charset="-122"/>
              </a:rPr>
              <a:t>新增股份登记</a:t>
            </a:r>
            <a:endParaRPr lang="en-US" altLang="zh-CN" sz="1400" dirty="0">
              <a:latin typeface="黑体" panose="02010609060101010101" pitchFamily="49" charset="-122"/>
              <a:ea typeface="黑体" panose="02010609060101010101" pitchFamily="49" charset="-122"/>
              <a:sym typeface="微软雅黑" panose="020B0503020204020204" pitchFamily="34" charset="-122"/>
            </a:endParaRPr>
          </a:p>
          <a:p>
            <a:pPr lvl="0">
              <a:lnSpc>
                <a:spcPct val="150000"/>
              </a:lnSpc>
              <a:buClr>
                <a:srgbClr val="FF0000"/>
              </a:buClr>
              <a:buSzPct val="65000"/>
              <a:buFont typeface="Wingdings" pitchFamily="2" charset="2"/>
              <a:buChar char="u"/>
            </a:pPr>
            <a:r>
              <a:rPr lang="zh-CN" altLang="en-US" sz="1400" dirty="0">
                <a:latin typeface="黑体" panose="02010609060101010101" pitchFamily="49" charset="-122"/>
                <a:ea typeface="黑体" panose="02010609060101010101" pitchFamily="49" charset="-122"/>
                <a:sym typeface="微软雅黑" panose="020B0503020204020204" pitchFamily="34" charset="-122"/>
              </a:rPr>
              <a:t>股份解限售登记</a:t>
            </a:r>
            <a:endParaRPr lang="en-US" altLang="zh-CN" sz="1400" dirty="0">
              <a:latin typeface="黑体" panose="02010609060101010101" pitchFamily="49" charset="-122"/>
              <a:ea typeface="黑体" panose="02010609060101010101" pitchFamily="49" charset="-122"/>
              <a:sym typeface="微软雅黑" panose="020B0503020204020204" pitchFamily="34" charset="-122"/>
            </a:endParaRPr>
          </a:p>
          <a:p>
            <a:pPr lvl="0">
              <a:lnSpc>
                <a:spcPct val="150000"/>
              </a:lnSpc>
              <a:buClr>
                <a:srgbClr val="FF0000"/>
              </a:buClr>
              <a:buSzPct val="65000"/>
              <a:buFont typeface="Wingdings" pitchFamily="2" charset="2"/>
              <a:buChar char="u"/>
            </a:pPr>
            <a:r>
              <a:rPr lang="zh-CN" altLang="en-US" sz="1400" dirty="0">
                <a:latin typeface="黑体" panose="02010609060101010101" pitchFamily="49" charset="-122"/>
                <a:ea typeface="黑体" panose="02010609060101010101" pitchFamily="49" charset="-122"/>
                <a:sym typeface="微软雅黑" panose="020B0503020204020204" pitchFamily="34" charset="-122"/>
              </a:rPr>
              <a:t>股份限售登记</a:t>
            </a:r>
            <a:endParaRPr lang="en-US" altLang="zh-CN" sz="1400" dirty="0">
              <a:latin typeface="黑体" panose="02010609060101010101" pitchFamily="49" charset="-122"/>
              <a:ea typeface="黑体" panose="02010609060101010101" pitchFamily="49" charset="-122"/>
              <a:sym typeface="微软雅黑" panose="020B0503020204020204" pitchFamily="34" charset="-122"/>
            </a:endParaRPr>
          </a:p>
          <a:p>
            <a:pPr lvl="0">
              <a:lnSpc>
                <a:spcPct val="150000"/>
              </a:lnSpc>
              <a:buClr>
                <a:srgbClr val="FF0000"/>
              </a:buClr>
              <a:buSzPct val="65000"/>
              <a:buFont typeface="Wingdings" pitchFamily="2" charset="2"/>
              <a:buChar char="u"/>
            </a:pPr>
            <a:r>
              <a:rPr lang="zh-CN" altLang="en-US" sz="1400" b="1" dirty="0">
                <a:latin typeface="黑体" panose="02010609060101010101" pitchFamily="49" charset="-122"/>
                <a:ea typeface="黑体" panose="02010609060101010101" pitchFamily="49" charset="-122"/>
                <a:sym typeface="微软雅黑" panose="020B0503020204020204" pitchFamily="34" charset="-122"/>
              </a:rPr>
              <a:t>信息查询类业务</a:t>
            </a:r>
            <a:endParaRPr lang="en-US" altLang="zh-CN" sz="1400" b="1" dirty="0">
              <a:latin typeface="黑体" panose="02010609060101010101" pitchFamily="49" charset="-122"/>
              <a:ea typeface="黑体" panose="02010609060101010101" pitchFamily="49" charset="-122"/>
              <a:sym typeface="微软雅黑" panose="020B0503020204020204" pitchFamily="34" charset="-122"/>
            </a:endParaRPr>
          </a:p>
          <a:p>
            <a:pPr>
              <a:lnSpc>
                <a:spcPct val="150000"/>
              </a:lnSpc>
              <a:buClr>
                <a:srgbClr val="FF0000"/>
              </a:buClr>
              <a:buSzPct val="65000"/>
              <a:buFont typeface="Wingdings" pitchFamily="2" charset="2"/>
              <a:buChar char="u"/>
            </a:pPr>
            <a:r>
              <a:rPr lang="zh-CN" altLang="en-US" sz="1400" b="1" dirty="0">
                <a:latin typeface="黑体" panose="02010609060101010101" pitchFamily="49" charset="-122"/>
                <a:ea typeface="黑体" panose="02010609060101010101" pitchFamily="49" charset="-122"/>
                <a:sym typeface="微软雅黑" panose="020B0503020204020204" pitchFamily="34" charset="-122"/>
              </a:rPr>
              <a:t>权益分派</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Text Box 6"/>
          <p:cNvSpPr txBox="1">
            <a:spLocks noChangeArrowheads="1"/>
          </p:cNvSpPr>
          <p:nvPr/>
        </p:nvSpPr>
        <p:spPr bwMode="auto">
          <a:xfrm>
            <a:off x="3466768" y="2095491"/>
            <a:ext cx="4034190" cy="569986"/>
          </a:xfrm>
          <a:prstGeom prst="rect">
            <a:avLst/>
          </a:prstGeom>
          <a:noFill/>
          <a:ln w="9525">
            <a:noFill/>
            <a:miter lim="800000"/>
            <a:headEnd/>
            <a:tailEnd/>
          </a:ln>
        </p:spPr>
        <p:txBody>
          <a:bodyPr wrap="square" lIns="107275" tIns="53637" rIns="107275" bIns="53637">
            <a:spAutoFit/>
          </a:bodyPr>
          <a:lstStyle/>
          <a:p>
            <a:pPr>
              <a:lnSpc>
                <a:spcPct val="125000"/>
              </a:lnSpc>
              <a:spcBef>
                <a:spcPts val="2816"/>
              </a:spcBef>
            </a:pPr>
            <a:r>
              <a:rPr lang="zh-CN" altLang="en-US" sz="2400" dirty="0">
                <a:latin typeface="微软雅黑" pitchFamily="34" charset="-122"/>
                <a:ea typeface="微软雅黑" pitchFamily="34" charset="-122"/>
              </a:rPr>
              <a:t>信息查询业务介绍</a:t>
            </a:r>
          </a:p>
        </p:txBody>
      </p:sp>
      <p:sp>
        <p:nvSpPr>
          <p:cNvPr id="8" name="TextBox 7"/>
          <p:cNvSpPr txBox="1"/>
          <p:nvPr/>
        </p:nvSpPr>
        <p:spPr>
          <a:xfrm>
            <a:off x="3924024" y="952483"/>
            <a:ext cx="1293863" cy="754652"/>
          </a:xfrm>
          <a:prstGeom prst="rect">
            <a:avLst/>
          </a:prstGeom>
          <a:noFill/>
        </p:spPr>
        <p:txBody>
          <a:bodyPr wrap="none" lIns="107275" tIns="53637" rIns="107275" bIns="53637" rtlCol="0">
            <a:spAutoFit/>
          </a:bodyPr>
          <a:lstStyle/>
          <a:p>
            <a:r>
              <a:rPr lang="zh-CN" altLang="en-US" sz="4200" dirty="0">
                <a:latin typeface="微软雅黑" pitchFamily="34" charset="-122"/>
                <a:ea typeface="微软雅黑" pitchFamily="34" charset="-122"/>
              </a:rPr>
              <a:t>目录</a:t>
            </a:r>
          </a:p>
        </p:txBody>
      </p:sp>
      <p:cxnSp>
        <p:nvCxnSpPr>
          <p:cNvPr id="10" name="直接连接符 9"/>
          <p:cNvCxnSpPr/>
          <p:nvPr/>
        </p:nvCxnSpPr>
        <p:spPr bwMode="auto">
          <a:xfrm>
            <a:off x="2019553" y="1904990"/>
            <a:ext cx="5072098" cy="1588"/>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7" name="TextBox 6"/>
          <p:cNvSpPr txBox="1"/>
          <p:nvPr/>
        </p:nvSpPr>
        <p:spPr>
          <a:xfrm>
            <a:off x="4071936" y="6357962"/>
            <a:ext cx="344885" cy="385321"/>
          </a:xfrm>
          <a:prstGeom prst="rect">
            <a:avLst/>
          </a:prstGeom>
          <a:noFill/>
        </p:spPr>
        <p:txBody>
          <a:bodyPr wrap="none" lIns="107275" tIns="53637" rIns="107275" bIns="53637" rtlCol="0">
            <a:spAutoFit/>
          </a:bodyPr>
          <a:lstStyle/>
          <a:p>
            <a:pPr algn="ctr"/>
            <a:r>
              <a:rPr lang="en-US" altLang="zh-CN" dirty="0"/>
              <a:t>7</a:t>
            </a:r>
            <a:endParaRPr lang="zh-CN" altLang="en-US" dirty="0"/>
          </a:p>
        </p:txBody>
      </p:sp>
      <p:sp>
        <p:nvSpPr>
          <p:cNvPr id="15" name="TextBox 14"/>
          <p:cNvSpPr txBox="1"/>
          <p:nvPr/>
        </p:nvSpPr>
        <p:spPr>
          <a:xfrm>
            <a:off x="2000234" y="2125375"/>
            <a:ext cx="1310150" cy="477653"/>
          </a:xfrm>
          <a:prstGeom prst="rect">
            <a:avLst/>
          </a:prstGeom>
          <a:noFill/>
        </p:spPr>
        <p:txBody>
          <a:bodyPr wrap="none" lIns="107275" tIns="53637" rIns="107275" bIns="53637" rtlCol="0">
            <a:spAutoFit/>
          </a:bodyPr>
          <a:lstStyle/>
          <a:p>
            <a:r>
              <a:rPr lang="en-US" altLang="zh-CN" sz="2400" b="1" dirty="0">
                <a:solidFill>
                  <a:srgbClr val="C00000"/>
                </a:solidFill>
                <a:latin typeface="微软雅黑" pitchFamily="34" charset="-122"/>
                <a:ea typeface="微软雅黑" pitchFamily="34" charset="-122"/>
              </a:rPr>
              <a:t>PART 2</a:t>
            </a:r>
            <a:endParaRPr lang="zh-CN" altLang="en-US" sz="2400" b="1" dirty="0">
              <a:solidFill>
                <a:srgbClr val="C00000"/>
              </a:solidFill>
              <a:latin typeface="微软雅黑" pitchFamily="34" charset="-122"/>
              <a:ea typeface="微软雅黑" pitchFamily="34" charset="-122"/>
            </a:endParaRPr>
          </a:p>
        </p:txBody>
      </p:sp>
      <p:sp>
        <p:nvSpPr>
          <p:cNvPr id="17" name="TextBox 16"/>
          <p:cNvSpPr txBox="1"/>
          <p:nvPr/>
        </p:nvSpPr>
        <p:spPr>
          <a:xfrm>
            <a:off x="1868347" y="2762245"/>
            <a:ext cx="6923990" cy="2570534"/>
          </a:xfrm>
          <a:prstGeom prst="rect">
            <a:avLst/>
          </a:prstGeom>
          <a:noFill/>
          <a:ln>
            <a:solidFill>
              <a:schemeClr val="bg1"/>
            </a:solidFill>
          </a:ln>
        </p:spPr>
        <p:txBody>
          <a:bodyPr wrap="square" lIns="107275" tIns="53637" rIns="107275" bIns="53637" rtlCol="0">
            <a:spAutoFit/>
          </a:bodyPr>
          <a:lstStyle/>
          <a:p>
            <a:pPr lvl="2">
              <a:lnSpc>
                <a:spcPct val="200000"/>
              </a:lnSpc>
              <a:buClr>
                <a:srgbClr val="002060"/>
              </a:buClr>
              <a:buFont typeface="Wingdings" pitchFamily="2" charset="2"/>
              <a:buChar char="Ø"/>
            </a:pPr>
            <a:r>
              <a:rPr lang="zh-CN" altLang="en-US" sz="2000" dirty="0">
                <a:latin typeface="微软雅黑" pitchFamily="34" charset="-122"/>
                <a:ea typeface="微软雅黑" pitchFamily="34" charset="-122"/>
              </a:rPr>
              <a:t>  发行人信息查询业务概述</a:t>
            </a:r>
            <a:endParaRPr lang="en-US" altLang="zh-CN" sz="2000" dirty="0">
              <a:latin typeface="微软雅黑" pitchFamily="34" charset="-122"/>
              <a:ea typeface="微软雅黑" pitchFamily="34" charset="-122"/>
            </a:endParaRPr>
          </a:p>
          <a:p>
            <a:pPr lvl="2">
              <a:lnSpc>
                <a:spcPct val="200000"/>
              </a:lnSpc>
              <a:buClr>
                <a:srgbClr val="002060"/>
              </a:buClr>
              <a:buFont typeface="Wingdings" pitchFamily="2" charset="2"/>
              <a:buChar char="Ø"/>
            </a:pPr>
            <a:r>
              <a:rPr lang="zh-CN" altLang="en-US" sz="2000" dirty="0">
                <a:latin typeface="微软雅黑" pitchFamily="34" charset="-122"/>
                <a:ea typeface="微软雅黑" pitchFamily="34" charset="-122"/>
              </a:rPr>
              <a:t>  申请查询类介绍</a:t>
            </a:r>
            <a:endParaRPr lang="en-US" altLang="zh-CN" sz="2000" dirty="0">
              <a:latin typeface="微软雅黑" pitchFamily="34" charset="-122"/>
              <a:ea typeface="微软雅黑" pitchFamily="34" charset="-122"/>
            </a:endParaRPr>
          </a:p>
          <a:p>
            <a:pPr lvl="2">
              <a:lnSpc>
                <a:spcPct val="200000"/>
              </a:lnSpc>
              <a:buClr>
                <a:srgbClr val="002060"/>
              </a:buClr>
              <a:buFont typeface="Wingdings" pitchFamily="2" charset="2"/>
              <a:buChar char="Ø"/>
            </a:pPr>
            <a:r>
              <a:rPr lang="zh-CN" altLang="en-US" sz="2000" dirty="0">
                <a:latin typeface="微软雅黑" pitchFamily="34" charset="-122"/>
                <a:ea typeface="微软雅黑" pitchFamily="34" charset="-122"/>
              </a:rPr>
              <a:t>  主动下发类查询介绍</a:t>
            </a:r>
            <a:endParaRPr lang="en-US" altLang="zh-CN" sz="2000" dirty="0">
              <a:latin typeface="微软雅黑" pitchFamily="34" charset="-122"/>
              <a:ea typeface="微软雅黑" pitchFamily="34" charset="-122"/>
            </a:endParaRPr>
          </a:p>
          <a:p>
            <a:pPr lvl="2">
              <a:lnSpc>
                <a:spcPct val="200000"/>
              </a:lnSpc>
              <a:buClr>
                <a:srgbClr val="002060"/>
              </a:buClr>
              <a:buFont typeface="Wingdings" pitchFamily="2" charset="2"/>
              <a:buChar char="Ø"/>
            </a:pPr>
            <a:r>
              <a:rPr lang="zh-CN" altLang="en-US" sz="2000" dirty="0">
                <a:latin typeface="微软雅黑" pitchFamily="34" charset="-122"/>
                <a:ea typeface="微软雅黑" pitchFamily="34" charset="-122"/>
              </a:rPr>
              <a:t>  信息披露义务人持股及股份变更情况查询</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 calcmode="lin" valueType="num">
                                      <p:cBhvr additive="base">
                                        <p:cTn id="7" dur="10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17">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nodeType="afterEffect">
                                  <p:stCondLst>
                                    <p:cond delay="0"/>
                                  </p:stCondLst>
                                  <p:childTnLst>
                                    <p:set>
                                      <p:cBhvr>
                                        <p:cTn id="11" dur="1" fill="hold">
                                          <p:stCondLst>
                                            <p:cond delay="0"/>
                                          </p:stCondLst>
                                        </p:cTn>
                                        <p:tgtEl>
                                          <p:spTgt spid="17">
                                            <p:txEl>
                                              <p:pRg st="1" end="1"/>
                                            </p:txEl>
                                          </p:spTgt>
                                        </p:tgtEl>
                                        <p:attrNameLst>
                                          <p:attrName>style.visibility</p:attrName>
                                        </p:attrNameLst>
                                      </p:cBhvr>
                                      <p:to>
                                        <p:strVal val="visible"/>
                                      </p:to>
                                    </p:set>
                                    <p:anim calcmode="lin" valueType="num">
                                      <p:cBhvr additive="base">
                                        <p:cTn id="12" dur="1000" fill="hold"/>
                                        <p:tgtEl>
                                          <p:spTgt spid="17">
                                            <p:txEl>
                                              <p:pRg st="1" end="1"/>
                                            </p:txEl>
                                          </p:spTgt>
                                        </p:tgtEl>
                                        <p:attrNameLst>
                                          <p:attrName>ppt_x</p:attrName>
                                        </p:attrNameLst>
                                      </p:cBhvr>
                                      <p:tavLst>
                                        <p:tav tm="0">
                                          <p:val>
                                            <p:strVal val="#ppt_x"/>
                                          </p:val>
                                        </p:tav>
                                        <p:tav tm="100000">
                                          <p:val>
                                            <p:strVal val="#ppt_x"/>
                                          </p:val>
                                        </p:tav>
                                      </p:tavLst>
                                    </p:anim>
                                    <p:anim calcmode="lin" valueType="num">
                                      <p:cBhvr additive="base">
                                        <p:cTn id="13" dur="1000" fill="hold"/>
                                        <p:tgtEl>
                                          <p:spTgt spid="17">
                                            <p:txEl>
                                              <p:pRg st="1" end="1"/>
                                            </p:txEl>
                                          </p:spTgt>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2" presetClass="entr" presetSubtype="4" fill="hold" nodeType="afterEffect">
                                  <p:stCondLst>
                                    <p:cond delay="0"/>
                                  </p:stCondLst>
                                  <p:childTnLst>
                                    <p:set>
                                      <p:cBhvr>
                                        <p:cTn id="16" dur="1" fill="hold">
                                          <p:stCondLst>
                                            <p:cond delay="0"/>
                                          </p:stCondLst>
                                        </p:cTn>
                                        <p:tgtEl>
                                          <p:spTgt spid="17">
                                            <p:txEl>
                                              <p:pRg st="2" end="2"/>
                                            </p:txEl>
                                          </p:spTgt>
                                        </p:tgtEl>
                                        <p:attrNameLst>
                                          <p:attrName>style.visibility</p:attrName>
                                        </p:attrNameLst>
                                      </p:cBhvr>
                                      <p:to>
                                        <p:strVal val="visible"/>
                                      </p:to>
                                    </p:set>
                                    <p:anim calcmode="lin" valueType="num">
                                      <p:cBhvr additive="base">
                                        <p:cTn id="17" dur="1000" fill="hold"/>
                                        <p:tgtEl>
                                          <p:spTgt spid="17">
                                            <p:txEl>
                                              <p:pRg st="2" end="2"/>
                                            </p:txEl>
                                          </p:spTgt>
                                        </p:tgtEl>
                                        <p:attrNameLst>
                                          <p:attrName>ppt_x</p:attrName>
                                        </p:attrNameLst>
                                      </p:cBhvr>
                                      <p:tavLst>
                                        <p:tav tm="0">
                                          <p:val>
                                            <p:strVal val="#ppt_x"/>
                                          </p:val>
                                        </p:tav>
                                        <p:tav tm="100000">
                                          <p:val>
                                            <p:strVal val="#ppt_x"/>
                                          </p:val>
                                        </p:tav>
                                      </p:tavLst>
                                    </p:anim>
                                    <p:anim calcmode="lin" valueType="num">
                                      <p:cBhvr additive="base">
                                        <p:cTn id="18" dur="1000" fill="hold"/>
                                        <p:tgtEl>
                                          <p:spTgt spid="17">
                                            <p:txEl>
                                              <p:pRg st="2" end="2"/>
                                            </p:txEl>
                                          </p:spTgt>
                                        </p:tgtEl>
                                        <p:attrNameLst>
                                          <p:attrName>ppt_y</p:attrName>
                                        </p:attrNameLst>
                                      </p:cBhvr>
                                      <p:tavLst>
                                        <p:tav tm="0">
                                          <p:val>
                                            <p:strVal val="1+#ppt_h/2"/>
                                          </p:val>
                                        </p:tav>
                                        <p:tav tm="100000">
                                          <p:val>
                                            <p:strVal val="#ppt_y"/>
                                          </p:val>
                                        </p:tav>
                                      </p:tavLst>
                                    </p:anim>
                                  </p:childTnLst>
                                </p:cTn>
                              </p:par>
                            </p:childTnLst>
                          </p:cTn>
                        </p:par>
                        <p:par>
                          <p:cTn id="19" fill="hold">
                            <p:stCondLst>
                              <p:cond delay="3000"/>
                            </p:stCondLst>
                            <p:childTnLst>
                              <p:par>
                                <p:cTn id="20" presetID="2" presetClass="entr" presetSubtype="4" fill="hold" nodeType="afterEffect">
                                  <p:stCondLst>
                                    <p:cond delay="0"/>
                                  </p:stCondLst>
                                  <p:childTnLst>
                                    <p:set>
                                      <p:cBhvr>
                                        <p:cTn id="21" dur="1" fill="hold">
                                          <p:stCondLst>
                                            <p:cond delay="0"/>
                                          </p:stCondLst>
                                        </p:cTn>
                                        <p:tgtEl>
                                          <p:spTgt spid="17">
                                            <p:txEl>
                                              <p:pRg st="3" end="3"/>
                                            </p:txEl>
                                          </p:spTgt>
                                        </p:tgtEl>
                                        <p:attrNameLst>
                                          <p:attrName>style.visibility</p:attrName>
                                        </p:attrNameLst>
                                      </p:cBhvr>
                                      <p:to>
                                        <p:strVal val="visible"/>
                                      </p:to>
                                    </p:set>
                                    <p:anim calcmode="lin" valueType="num">
                                      <p:cBhvr additive="base">
                                        <p:cTn id="22" dur="1000" fill="hold"/>
                                        <p:tgtEl>
                                          <p:spTgt spid="17">
                                            <p:txEl>
                                              <p:pRg st="3" end="3"/>
                                            </p:txEl>
                                          </p:spTgt>
                                        </p:tgtEl>
                                        <p:attrNameLst>
                                          <p:attrName>ppt_x</p:attrName>
                                        </p:attrNameLst>
                                      </p:cBhvr>
                                      <p:tavLst>
                                        <p:tav tm="0">
                                          <p:val>
                                            <p:strVal val="#ppt_x"/>
                                          </p:val>
                                        </p:tav>
                                        <p:tav tm="100000">
                                          <p:val>
                                            <p:strVal val="#ppt_x"/>
                                          </p:val>
                                        </p:tav>
                                      </p:tavLst>
                                    </p:anim>
                                    <p:anim calcmode="lin" valueType="num">
                                      <p:cBhvr additive="base">
                                        <p:cTn id="23" dur="1000" fill="hold"/>
                                        <p:tgtEl>
                                          <p:spTgt spid="17">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占位符 5" descr="c4eeeed1aafc26a39a50271c.jpg"/>
          <p:cNvPicPr>
            <a:picLocks noGrp="1" noChangeAspect="1"/>
          </p:cNvPicPr>
          <p:nvPr>
            <p:ph type="pic" sz="quarter" idx="13"/>
          </p:nvPr>
        </p:nvPicPr>
        <p:blipFill>
          <a:blip r:embed="rId2"/>
          <a:srcRect l="8453" r="8453"/>
          <a:stretch>
            <a:fillRect/>
          </a:stretch>
        </p:blipFill>
        <p:spPr>
          <a:xfrm>
            <a:off x="-26876" y="1868493"/>
            <a:ext cx="3016250" cy="2725737"/>
          </a:xfrm>
        </p:spPr>
      </p:pic>
      <p:sp>
        <p:nvSpPr>
          <p:cNvPr id="12294" name="标题 3"/>
          <p:cNvSpPr>
            <a:spLocks noGrp="1"/>
          </p:cNvSpPr>
          <p:nvPr>
            <p:ph type="title"/>
          </p:nvPr>
        </p:nvSpPr>
        <p:spPr>
          <a:xfrm>
            <a:off x="3071818" y="1785932"/>
            <a:ext cx="6072187" cy="2714625"/>
          </a:xfrm>
        </p:spPr>
        <p:txBody>
          <a:bodyPr>
            <a:normAutofit/>
          </a:bodyPr>
          <a:lstStyle/>
          <a:p>
            <a:pPr algn="ctr" eaLnBrk="1" hangingPunct="1"/>
            <a:r>
              <a:rPr lang="en-US" altLang="zh-CN" sz="3100" b="1" dirty="0">
                <a:solidFill>
                  <a:srgbClr val="FFFFFF"/>
                </a:solidFill>
                <a:latin typeface="微软雅黑" pitchFamily="34" charset="-122"/>
                <a:ea typeface="微软雅黑" pitchFamily="34" charset="-122"/>
              </a:rPr>
              <a:t/>
            </a:r>
            <a:br>
              <a:rPr lang="en-US" altLang="zh-CN" sz="3100" b="1" dirty="0">
                <a:solidFill>
                  <a:srgbClr val="FFFFFF"/>
                </a:solidFill>
                <a:latin typeface="微软雅黑" pitchFamily="34" charset="-122"/>
                <a:ea typeface="微软雅黑" pitchFamily="34" charset="-122"/>
              </a:rPr>
            </a:br>
            <a:r>
              <a:rPr lang="zh-CN" altLang="en-US" sz="3100" b="1" dirty="0">
                <a:solidFill>
                  <a:srgbClr val="FFFFFF"/>
                </a:solidFill>
                <a:latin typeface="微软雅黑" pitchFamily="34" charset="-122"/>
                <a:ea typeface="微软雅黑" pitchFamily="34" charset="-122"/>
              </a:rPr>
              <a:t>发行人信息查询业务概述</a:t>
            </a:r>
          </a:p>
        </p:txBody>
      </p:sp>
      <p:sp>
        <p:nvSpPr>
          <p:cNvPr id="5" name="文本占位符 4"/>
          <p:cNvSpPr>
            <a:spLocks noGrp="1"/>
          </p:cNvSpPr>
          <p:nvPr>
            <p:ph type="body" idx="1"/>
          </p:nvPr>
        </p:nvSpPr>
        <p:spPr/>
        <p:txBody>
          <a:bodyPr/>
          <a:lstStyle/>
          <a:p>
            <a:r>
              <a:rPr lang="en-US" altLang="zh-CN" dirty="0"/>
              <a:t> </a:t>
            </a:r>
            <a:endParaRPr lang="zh-CN" altLang="en-US" dirty="0"/>
          </a:p>
        </p:txBody>
      </p:sp>
      <p:sp>
        <p:nvSpPr>
          <p:cNvPr id="6" name="页脚占位符 5"/>
          <p:cNvSpPr>
            <a:spLocks noGrp="1"/>
          </p:cNvSpPr>
          <p:nvPr>
            <p:ph type="ftr" sz="quarter" idx="16"/>
          </p:nvPr>
        </p:nvSpPr>
        <p:spPr/>
        <p:txBody>
          <a:bodyPr/>
          <a:lstStyle/>
          <a:p>
            <a:pPr>
              <a:defRPr/>
            </a:pPr>
            <a:r>
              <a:rPr lang="en-US" altLang="zh-CN" dirty="0"/>
              <a:t>8</a:t>
            </a:r>
            <a:endParaRPr lang="zh-CN" altLang="en-US" dirty="0"/>
          </a:p>
        </p:txBody>
      </p:sp>
      <p:pic>
        <p:nvPicPr>
          <p:cNvPr id="8" name="Picture 9" descr="D:\2015.1.23\中国结算VI系统(2015.3)\主标-透明背景.png"/>
          <p:cNvPicPr>
            <a:picLocks noChangeAspect="1" noChangeArrowheads="1"/>
          </p:cNvPicPr>
          <p:nvPr/>
        </p:nvPicPr>
        <p:blipFill>
          <a:blip r:embed="rId3" cstate="print"/>
          <a:srcRect/>
          <a:stretch>
            <a:fillRect/>
          </a:stretch>
        </p:blipFill>
        <p:spPr bwMode="auto">
          <a:xfrm>
            <a:off x="7524330" y="6093299"/>
            <a:ext cx="1475656" cy="662085"/>
          </a:xfrm>
          <a:prstGeom prst="rect">
            <a:avLst/>
          </a:prstGeom>
          <a:noFill/>
          <a:ln w="9525">
            <a:noFill/>
            <a:miter lim="800000"/>
            <a:headEnd/>
            <a:tailEnd/>
          </a:ln>
        </p:spPr>
      </p:pic>
    </p:spTree>
    <p:extLst>
      <p:ext uri="{BB962C8B-B14F-4D97-AF65-F5344CB8AC3E}">
        <p14:creationId xmlns:p14="http://schemas.microsoft.com/office/powerpoint/2010/main" xmlns="" val="5901216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a:grpSpLocks/>
          </p:cNvGrpSpPr>
          <p:nvPr/>
        </p:nvGrpSpPr>
        <p:grpSpPr bwMode="auto">
          <a:xfrm>
            <a:off x="1357290" y="1142984"/>
            <a:ext cx="2209800" cy="1428760"/>
            <a:chOff x="0" y="0"/>
            <a:chExt cx="2649788" cy="1728192"/>
          </a:xfrm>
        </p:grpSpPr>
        <p:grpSp>
          <p:nvGrpSpPr>
            <p:cNvPr id="3" name="组合 6"/>
            <p:cNvGrpSpPr>
              <a:grpSpLocks/>
            </p:cNvGrpSpPr>
            <p:nvPr/>
          </p:nvGrpSpPr>
          <p:grpSpPr bwMode="auto">
            <a:xfrm rot="-1812766">
              <a:off x="476177" y="0"/>
              <a:ext cx="1296144" cy="1728192"/>
              <a:chOff x="0" y="0"/>
              <a:chExt cx="1296144" cy="1728192"/>
            </a:xfrm>
          </p:grpSpPr>
          <p:grpSp>
            <p:nvGrpSpPr>
              <p:cNvPr id="4" name="组合 2"/>
              <p:cNvGrpSpPr>
                <a:grpSpLocks/>
              </p:cNvGrpSpPr>
              <p:nvPr/>
            </p:nvGrpSpPr>
            <p:grpSpPr bwMode="auto">
              <a:xfrm>
                <a:off x="0" y="0"/>
                <a:ext cx="1296144" cy="1728192"/>
                <a:chOff x="0" y="0"/>
                <a:chExt cx="1296144" cy="1728192"/>
              </a:xfrm>
            </p:grpSpPr>
            <p:sp>
              <p:nvSpPr>
                <p:cNvPr id="15395" name="圆角矩形 1"/>
                <p:cNvSpPr>
                  <a:spLocks noChangeArrowheads="1"/>
                </p:cNvSpPr>
                <p:nvPr/>
              </p:nvSpPr>
              <p:spPr bwMode="auto">
                <a:xfrm>
                  <a:off x="0" y="0"/>
                  <a:ext cx="1296144" cy="1728192"/>
                </a:xfrm>
                <a:prstGeom prst="roundRect">
                  <a:avLst>
                    <a:gd name="adj" fmla="val 16667"/>
                  </a:avLst>
                </a:prstGeom>
                <a:solidFill>
                  <a:srgbClr val="A26E6E"/>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lvl1pPr eaLnBrk="0" hangingPunct="0">
                    <a:spcBef>
                      <a:spcPct val="20000"/>
                    </a:spcBef>
                    <a:buChar char="•"/>
                    <a:defRPr sz="3200">
                      <a:solidFill>
                        <a:schemeClr val="tx1"/>
                      </a:solidFill>
                      <a:latin typeface="浪漫雅圆" charset="-122"/>
                      <a:ea typeface="宋体" panose="02010600030101010101" pitchFamily="2" charset="-122"/>
                      <a:sym typeface="浪漫雅圆" charset="-122"/>
                    </a:defRPr>
                  </a:lvl1pPr>
                  <a:lvl2pPr marL="742950" indent="-285750" eaLnBrk="0" hangingPunct="0">
                    <a:spcBef>
                      <a:spcPct val="20000"/>
                    </a:spcBef>
                    <a:buChar char="–"/>
                    <a:defRPr sz="2800">
                      <a:solidFill>
                        <a:schemeClr val="tx1"/>
                      </a:solidFill>
                      <a:latin typeface="浪漫雅圆" charset="-122"/>
                      <a:ea typeface="宋体" panose="02010600030101010101" pitchFamily="2" charset="-122"/>
                      <a:sym typeface="浪漫雅圆" charset="-122"/>
                    </a:defRPr>
                  </a:lvl2pPr>
                  <a:lvl3pPr marL="1143000" indent="-228600" eaLnBrk="0" hangingPunct="0">
                    <a:spcBef>
                      <a:spcPct val="20000"/>
                    </a:spcBef>
                    <a:buChar char="•"/>
                    <a:defRPr sz="2400">
                      <a:solidFill>
                        <a:schemeClr val="tx1"/>
                      </a:solidFill>
                      <a:latin typeface="浪漫雅圆" charset="-122"/>
                      <a:ea typeface="宋体" panose="02010600030101010101" pitchFamily="2" charset="-122"/>
                      <a:sym typeface="浪漫雅圆" charset="-122"/>
                    </a:defRPr>
                  </a:lvl3pPr>
                  <a:lvl4pPr marL="1600200" indent="-228600" eaLnBrk="0" hangingPunct="0">
                    <a:spcBef>
                      <a:spcPct val="20000"/>
                    </a:spcBef>
                    <a:buChar char="–"/>
                    <a:defRPr sz="2000">
                      <a:solidFill>
                        <a:schemeClr val="tx1"/>
                      </a:solidFill>
                      <a:latin typeface="浪漫雅圆" charset="-122"/>
                      <a:ea typeface="宋体" panose="02010600030101010101" pitchFamily="2" charset="-122"/>
                      <a:sym typeface="浪漫雅圆" charset="-122"/>
                    </a:defRPr>
                  </a:lvl4pPr>
                  <a:lvl5pPr marL="2057400" indent="-228600" eaLnBrk="0" hangingPunct="0">
                    <a:spcBef>
                      <a:spcPct val="20000"/>
                    </a:spcBef>
                    <a:buChar char="»"/>
                    <a:defRPr sz="2000">
                      <a:solidFill>
                        <a:schemeClr val="tx1"/>
                      </a:solidFill>
                      <a:latin typeface="浪漫雅圆" charset="-122"/>
                      <a:ea typeface="宋体" panose="02010600030101010101" pitchFamily="2" charset="-122"/>
                      <a:sym typeface="浪漫雅圆"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9pPr>
                </a:lstStyle>
                <a:p>
                  <a:pPr algn="ctr" eaLnBrk="1" hangingPunct="1">
                    <a:spcBef>
                      <a:spcPct val="0"/>
                    </a:spcBef>
                    <a:buFont typeface="Arial" panose="020B0604020202020204" pitchFamily="34" charset="0"/>
                    <a:buNone/>
                  </a:pPr>
                  <a:r>
                    <a:rPr lang="en-US" altLang="zh-CN" sz="4800" dirty="0">
                      <a:solidFill>
                        <a:schemeClr val="bg1"/>
                      </a:solidFill>
                      <a:ea typeface="浪漫雅圆" charset="-122"/>
                    </a:rPr>
                    <a:t>01</a:t>
                  </a:r>
                </a:p>
              </p:txBody>
            </p:sp>
            <p:sp>
              <p:nvSpPr>
                <p:cNvPr id="15396" name="圆角矩形 3"/>
                <p:cNvSpPr>
                  <a:spLocks noChangeArrowheads="1"/>
                </p:cNvSpPr>
                <p:nvPr/>
              </p:nvSpPr>
              <p:spPr bwMode="auto">
                <a:xfrm>
                  <a:off x="54006" y="72008"/>
                  <a:ext cx="1188132" cy="1584176"/>
                </a:xfrm>
                <a:prstGeom prst="roundRect">
                  <a:avLst>
                    <a:gd name="adj" fmla="val 16667"/>
                  </a:avLst>
                </a:prstGeom>
                <a:noFill/>
                <a:ln w="15875">
                  <a:solidFill>
                    <a:schemeClr val="bg1"/>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lvl1pPr eaLnBrk="0" hangingPunct="0">
                    <a:spcBef>
                      <a:spcPct val="20000"/>
                    </a:spcBef>
                    <a:buChar char="•"/>
                    <a:defRPr sz="3200">
                      <a:solidFill>
                        <a:schemeClr val="tx1"/>
                      </a:solidFill>
                      <a:latin typeface="浪漫雅圆" charset="-122"/>
                      <a:ea typeface="宋体" panose="02010600030101010101" pitchFamily="2" charset="-122"/>
                      <a:sym typeface="浪漫雅圆" charset="-122"/>
                    </a:defRPr>
                  </a:lvl1pPr>
                  <a:lvl2pPr marL="742950" indent="-285750" eaLnBrk="0" hangingPunct="0">
                    <a:spcBef>
                      <a:spcPct val="20000"/>
                    </a:spcBef>
                    <a:buChar char="–"/>
                    <a:defRPr sz="2800">
                      <a:solidFill>
                        <a:schemeClr val="tx1"/>
                      </a:solidFill>
                      <a:latin typeface="浪漫雅圆" charset="-122"/>
                      <a:ea typeface="宋体" panose="02010600030101010101" pitchFamily="2" charset="-122"/>
                      <a:sym typeface="浪漫雅圆" charset="-122"/>
                    </a:defRPr>
                  </a:lvl2pPr>
                  <a:lvl3pPr marL="1143000" indent="-228600" eaLnBrk="0" hangingPunct="0">
                    <a:spcBef>
                      <a:spcPct val="20000"/>
                    </a:spcBef>
                    <a:buChar char="•"/>
                    <a:defRPr sz="2400">
                      <a:solidFill>
                        <a:schemeClr val="tx1"/>
                      </a:solidFill>
                      <a:latin typeface="浪漫雅圆" charset="-122"/>
                      <a:ea typeface="宋体" panose="02010600030101010101" pitchFamily="2" charset="-122"/>
                      <a:sym typeface="浪漫雅圆" charset="-122"/>
                    </a:defRPr>
                  </a:lvl3pPr>
                  <a:lvl4pPr marL="1600200" indent="-228600" eaLnBrk="0" hangingPunct="0">
                    <a:spcBef>
                      <a:spcPct val="20000"/>
                    </a:spcBef>
                    <a:buChar char="–"/>
                    <a:defRPr sz="2000">
                      <a:solidFill>
                        <a:schemeClr val="tx1"/>
                      </a:solidFill>
                      <a:latin typeface="浪漫雅圆" charset="-122"/>
                      <a:ea typeface="宋体" panose="02010600030101010101" pitchFamily="2" charset="-122"/>
                      <a:sym typeface="浪漫雅圆" charset="-122"/>
                    </a:defRPr>
                  </a:lvl4pPr>
                  <a:lvl5pPr marL="2057400" indent="-228600" eaLnBrk="0" hangingPunct="0">
                    <a:spcBef>
                      <a:spcPct val="20000"/>
                    </a:spcBef>
                    <a:buChar char="»"/>
                    <a:defRPr sz="2000">
                      <a:solidFill>
                        <a:schemeClr val="tx1"/>
                      </a:solidFill>
                      <a:latin typeface="浪漫雅圆" charset="-122"/>
                      <a:ea typeface="宋体" panose="02010600030101010101" pitchFamily="2" charset="-122"/>
                      <a:sym typeface="浪漫雅圆"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9pPr>
                </a:lstStyle>
                <a:p>
                  <a:pPr algn="ctr" eaLnBrk="1" hangingPunct="1">
                    <a:spcBef>
                      <a:spcPct val="0"/>
                    </a:spcBef>
                    <a:buFont typeface="Arial" panose="020B0604020202020204" pitchFamily="34" charset="0"/>
                    <a:buNone/>
                  </a:pPr>
                  <a:endParaRPr lang="zh-CN" altLang="zh-CN" sz="1600">
                    <a:solidFill>
                      <a:srgbClr val="FFFFFF"/>
                    </a:solidFill>
                    <a:latin typeface="宋体" panose="02010600030101010101" pitchFamily="2" charset="-122"/>
                    <a:sym typeface="宋体" panose="02010600030101010101" pitchFamily="2" charset="-122"/>
                  </a:endParaRPr>
                </a:p>
              </p:txBody>
            </p:sp>
          </p:grpSp>
          <p:sp>
            <p:nvSpPr>
              <p:cNvPr id="15394" name="圆角矩形 5"/>
              <p:cNvSpPr>
                <a:spLocks noChangeArrowheads="1"/>
              </p:cNvSpPr>
              <p:nvPr/>
            </p:nvSpPr>
            <p:spPr bwMode="auto">
              <a:xfrm>
                <a:off x="3277" y="791830"/>
                <a:ext cx="1292867" cy="936362"/>
              </a:xfrm>
              <a:custGeom>
                <a:avLst/>
                <a:gdLst>
                  <a:gd name="T0" fmla="*/ 0 w 1292867"/>
                  <a:gd name="T1" fmla="*/ 0 h 936362"/>
                  <a:gd name="T2" fmla="*/ 1292867 w 1292867"/>
                  <a:gd name="T3" fmla="*/ 752847 h 936362"/>
                  <a:gd name="T4" fmla="*/ 1080116 w 1292867"/>
                  <a:gd name="T5" fmla="*/ 936362 h 936362"/>
                  <a:gd name="T6" fmla="*/ 216028 w 1292867"/>
                  <a:gd name="T7" fmla="*/ 936362 h 936362"/>
                  <a:gd name="T8" fmla="*/ 0 w 1292867"/>
                  <a:gd name="T9" fmla="*/ 720334 h 936362"/>
                  <a:gd name="T10" fmla="*/ 0 w 1292867"/>
                  <a:gd name="T11" fmla="*/ 0 h 936362"/>
                  <a:gd name="T12" fmla="*/ 0 60000 65536"/>
                  <a:gd name="T13" fmla="*/ 0 60000 65536"/>
                  <a:gd name="T14" fmla="*/ 0 60000 65536"/>
                  <a:gd name="T15" fmla="*/ 0 60000 65536"/>
                  <a:gd name="T16" fmla="*/ 0 60000 65536"/>
                  <a:gd name="T17" fmla="*/ 0 60000 65536"/>
                  <a:gd name="T18" fmla="*/ 0 w 1292867"/>
                  <a:gd name="T19" fmla="*/ 0 h 936362"/>
                  <a:gd name="T20" fmla="*/ 1292867 w 1292867"/>
                  <a:gd name="T21" fmla="*/ 936362 h 936362"/>
                </a:gdLst>
                <a:ahLst/>
                <a:cxnLst>
                  <a:cxn ang="T12">
                    <a:pos x="T0" y="T1"/>
                  </a:cxn>
                  <a:cxn ang="T13">
                    <a:pos x="T2" y="T3"/>
                  </a:cxn>
                  <a:cxn ang="T14">
                    <a:pos x="T4" y="T5"/>
                  </a:cxn>
                  <a:cxn ang="T15">
                    <a:pos x="T6" y="T7"/>
                  </a:cxn>
                  <a:cxn ang="T16">
                    <a:pos x="T8" y="T9"/>
                  </a:cxn>
                  <a:cxn ang="T17">
                    <a:pos x="T10" y="T11"/>
                  </a:cxn>
                </a:cxnLst>
                <a:rect l="T18" t="T19" r="T20" b="T21"/>
                <a:pathLst>
                  <a:path w="1292867" h="936362">
                    <a:moveTo>
                      <a:pt x="0" y="0"/>
                    </a:moveTo>
                    <a:lnTo>
                      <a:pt x="1292867" y="752847"/>
                    </a:lnTo>
                    <a:cubicBezTo>
                      <a:pt x="1277961" y="856795"/>
                      <a:pt x="1188330" y="936362"/>
                      <a:pt x="1080116" y="936362"/>
                    </a:cubicBezTo>
                    <a:lnTo>
                      <a:pt x="216028" y="936362"/>
                    </a:lnTo>
                    <a:cubicBezTo>
                      <a:pt x="96719" y="936362"/>
                      <a:pt x="0" y="839643"/>
                      <a:pt x="0" y="720334"/>
                    </a:cubicBezTo>
                    <a:lnTo>
                      <a:pt x="0" y="0"/>
                    </a:lnTo>
                    <a:close/>
                  </a:path>
                </a:pathLst>
              </a:custGeom>
              <a:solidFill>
                <a:srgbClr val="FFFFFF">
                  <a:alpha val="43137"/>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endParaRPr lang="zh-CN" altLang="en-US"/>
              </a:p>
            </p:txBody>
          </p:sp>
        </p:grpSp>
        <p:pic>
          <p:nvPicPr>
            <p:cNvPr id="15392" name="Picture 3"/>
            <p:cNvPicPr>
              <a:picLocks noChangeAspect="1" noChangeArrowheads="1"/>
            </p:cNvPicPr>
            <p:nvPr/>
          </p:nvPicPr>
          <p:blipFill>
            <a:blip r:embed="rId2" cstate="print">
              <a:grayscl/>
              <a:biLevel thresh="50000"/>
              <a:extLst>
                <a:ext uri="{28A0092B-C50C-407E-A947-70E740481C1C}">
                  <a14:useLocalDpi xmlns:a14="http://schemas.microsoft.com/office/drawing/2010/main" xmlns="" val="0"/>
                </a:ext>
              </a:extLst>
            </a:blip>
            <a:srcRect l="2766" r="7204" b="57678"/>
            <a:stretch>
              <a:fillRect/>
            </a:stretch>
          </p:blipFill>
          <p:spPr bwMode="auto">
            <a:xfrm flipH="1">
              <a:off x="0" y="1014483"/>
              <a:ext cx="2649788" cy="1244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15364" name="TextBox 11"/>
          <p:cNvSpPr>
            <a:spLocks noChangeArrowheads="1"/>
          </p:cNvSpPr>
          <p:nvPr/>
        </p:nvSpPr>
        <p:spPr bwMode="auto">
          <a:xfrm>
            <a:off x="3286116" y="1100064"/>
            <a:ext cx="1862138"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浪漫雅圆" charset="-122"/>
                <a:ea typeface="宋体" panose="02010600030101010101" pitchFamily="2" charset="-122"/>
                <a:sym typeface="浪漫雅圆" charset="-122"/>
              </a:defRPr>
            </a:lvl1pPr>
            <a:lvl2pPr marL="742950" indent="-285750" eaLnBrk="0" hangingPunct="0">
              <a:spcBef>
                <a:spcPct val="20000"/>
              </a:spcBef>
              <a:buChar char="–"/>
              <a:defRPr sz="2800">
                <a:solidFill>
                  <a:schemeClr val="tx1"/>
                </a:solidFill>
                <a:latin typeface="浪漫雅圆" charset="-122"/>
                <a:ea typeface="宋体" panose="02010600030101010101" pitchFamily="2" charset="-122"/>
                <a:sym typeface="浪漫雅圆" charset="-122"/>
              </a:defRPr>
            </a:lvl2pPr>
            <a:lvl3pPr marL="1143000" indent="-228600" eaLnBrk="0" hangingPunct="0">
              <a:spcBef>
                <a:spcPct val="20000"/>
              </a:spcBef>
              <a:buChar char="•"/>
              <a:defRPr sz="2400">
                <a:solidFill>
                  <a:schemeClr val="tx1"/>
                </a:solidFill>
                <a:latin typeface="浪漫雅圆" charset="-122"/>
                <a:ea typeface="宋体" panose="02010600030101010101" pitchFamily="2" charset="-122"/>
                <a:sym typeface="浪漫雅圆" charset="-122"/>
              </a:defRPr>
            </a:lvl3pPr>
            <a:lvl4pPr marL="1600200" indent="-228600" eaLnBrk="0" hangingPunct="0">
              <a:spcBef>
                <a:spcPct val="20000"/>
              </a:spcBef>
              <a:buChar char="–"/>
              <a:defRPr sz="2000">
                <a:solidFill>
                  <a:schemeClr val="tx1"/>
                </a:solidFill>
                <a:latin typeface="浪漫雅圆" charset="-122"/>
                <a:ea typeface="宋体" panose="02010600030101010101" pitchFamily="2" charset="-122"/>
                <a:sym typeface="浪漫雅圆" charset="-122"/>
              </a:defRPr>
            </a:lvl4pPr>
            <a:lvl5pPr marL="2057400" indent="-228600" eaLnBrk="0" hangingPunct="0">
              <a:spcBef>
                <a:spcPct val="20000"/>
              </a:spcBef>
              <a:buChar char="»"/>
              <a:defRPr sz="2000">
                <a:solidFill>
                  <a:schemeClr val="tx1"/>
                </a:solidFill>
                <a:latin typeface="浪漫雅圆" charset="-122"/>
                <a:ea typeface="宋体" panose="02010600030101010101" pitchFamily="2" charset="-122"/>
                <a:sym typeface="浪漫雅圆"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9pPr>
          </a:lstStyle>
          <a:p>
            <a:pPr eaLnBrk="1" hangingPunct="1">
              <a:spcBef>
                <a:spcPct val="0"/>
              </a:spcBef>
              <a:buFont typeface="Arial" panose="020B0604020202020204" pitchFamily="34" charset="0"/>
              <a:buNone/>
            </a:pPr>
            <a:r>
              <a:rPr lang="zh-CN" altLang="en-US" sz="2000" b="1" dirty="0">
                <a:solidFill>
                  <a:srgbClr val="D7AFA1"/>
                </a:solidFill>
                <a:latin typeface="微软雅黑" pitchFamily="34" charset="-122"/>
                <a:ea typeface="微软雅黑" pitchFamily="34" charset="-122"/>
                <a:sym typeface="Batang" pitchFamily="18" charset="-127"/>
              </a:rPr>
              <a:t>法律法规</a:t>
            </a:r>
          </a:p>
        </p:txBody>
      </p:sp>
      <p:sp>
        <p:nvSpPr>
          <p:cNvPr id="15365" name="TextBox 12"/>
          <p:cNvSpPr>
            <a:spLocks noChangeArrowheads="1"/>
          </p:cNvSpPr>
          <p:nvPr/>
        </p:nvSpPr>
        <p:spPr bwMode="auto">
          <a:xfrm>
            <a:off x="3143240" y="1523987"/>
            <a:ext cx="4857784"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浪漫雅圆" charset="-122"/>
                <a:ea typeface="宋体" panose="02010600030101010101" pitchFamily="2" charset="-122"/>
                <a:sym typeface="浪漫雅圆" charset="-122"/>
              </a:defRPr>
            </a:lvl1pPr>
            <a:lvl2pPr marL="742950" indent="-285750" eaLnBrk="0" hangingPunct="0">
              <a:spcBef>
                <a:spcPct val="20000"/>
              </a:spcBef>
              <a:buChar char="–"/>
              <a:defRPr sz="2800">
                <a:solidFill>
                  <a:schemeClr val="tx1"/>
                </a:solidFill>
                <a:latin typeface="浪漫雅圆" charset="-122"/>
                <a:ea typeface="宋体" panose="02010600030101010101" pitchFamily="2" charset="-122"/>
                <a:sym typeface="浪漫雅圆" charset="-122"/>
              </a:defRPr>
            </a:lvl2pPr>
            <a:lvl3pPr marL="1143000" indent="-228600" eaLnBrk="0" hangingPunct="0">
              <a:spcBef>
                <a:spcPct val="20000"/>
              </a:spcBef>
              <a:buChar char="•"/>
              <a:defRPr sz="2400">
                <a:solidFill>
                  <a:schemeClr val="tx1"/>
                </a:solidFill>
                <a:latin typeface="浪漫雅圆" charset="-122"/>
                <a:ea typeface="宋体" panose="02010600030101010101" pitchFamily="2" charset="-122"/>
                <a:sym typeface="浪漫雅圆" charset="-122"/>
              </a:defRPr>
            </a:lvl3pPr>
            <a:lvl4pPr marL="1600200" indent="-228600" eaLnBrk="0" hangingPunct="0">
              <a:spcBef>
                <a:spcPct val="20000"/>
              </a:spcBef>
              <a:buChar char="–"/>
              <a:defRPr sz="2000">
                <a:solidFill>
                  <a:schemeClr val="tx1"/>
                </a:solidFill>
                <a:latin typeface="浪漫雅圆" charset="-122"/>
                <a:ea typeface="宋体" panose="02010600030101010101" pitchFamily="2" charset="-122"/>
                <a:sym typeface="浪漫雅圆" charset="-122"/>
              </a:defRPr>
            </a:lvl4pPr>
            <a:lvl5pPr marL="2057400" indent="-228600" eaLnBrk="0" hangingPunct="0">
              <a:spcBef>
                <a:spcPct val="20000"/>
              </a:spcBef>
              <a:buChar char="»"/>
              <a:defRPr sz="2000">
                <a:solidFill>
                  <a:schemeClr val="tx1"/>
                </a:solidFill>
                <a:latin typeface="浪漫雅圆" charset="-122"/>
                <a:ea typeface="宋体" panose="02010600030101010101" pitchFamily="2" charset="-122"/>
                <a:sym typeface="浪漫雅圆"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9pPr>
          </a:lstStyle>
          <a:p>
            <a:pPr algn="just" eaLnBrk="1" hangingPunct="1">
              <a:spcBef>
                <a:spcPct val="0"/>
              </a:spcBef>
              <a:buNone/>
            </a:pPr>
            <a:r>
              <a:rPr lang="en-US" altLang="zh-CN" sz="1400" dirty="0">
                <a:solidFill>
                  <a:srgbClr val="3F3F3F"/>
                </a:solidFill>
                <a:latin typeface="微软雅黑" pitchFamily="34" charset="-122"/>
                <a:ea typeface="微软雅黑" pitchFamily="34" charset="-122"/>
                <a:sym typeface="Batang" pitchFamily="18" charset="-127"/>
              </a:rPr>
              <a:t>《</a:t>
            </a:r>
            <a:r>
              <a:rPr lang="zh-CN" altLang="en-US" sz="1400" dirty="0">
                <a:solidFill>
                  <a:srgbClr val="3F3F3F"/>
                </a:solidFill>
                <a:latin typeface="微软雅黑" pitchFamily="34" charset="-122"/>
                <a:ea typeface="微软雅黑" pitchFamily="34" charset="-122"/>
                <a:sym typeface="Batang" pitchFamily="18" charset="-127"/>
              </a:rPr>
              <a:t>公司法</a:t>
            </a:r>
            <a:r>
              <a:rPr lang="en-US" altLang="zh-CN" sz="1400" dirty="0">
                <a:solidFill>
                  <a:srgbClr val="3F3F3F"/>
                </a:solidFill>
                <a:latin typeface="微软雅黑" pitchFamily="34" charset="-122"/>
                <a:ea typeface="微软雅黑" pitchFamily="34" charset="-122"/>
                <a:sym typeface="Batang" pitchFamily="18" charset="-127"/>
              </a:rPr>
              <a:t>》</a:t>
            </a:r>
            <a:r>
              <a:rPr lang="zh-CN" altLang="en-US" sz="1400" dirty="0">
                <a:solidFill>
                  <a:srgbClr val="3F3F3F"/>
                </a:solidFill>
                <a:latin typeface="微软雅黑" pitchFamily="34" charset="-122"/>
                <a:ea typeface="微软雅黑" pitchFamily="34" charset="-122"/>
                <a:sym typeface="Batang" pitchFamily="18" charset="-127"/>
              </a:rPr>
              <a:t>、</a:t>
            </a:r>
            <a:r>
              <a:rPr lang="en-US" altLang="zh-CN" sz="1400" dirty="0">
                <a:solidFill>
                  <a:srgbClr val="3F3F3F"/>
                </a:solidFill>
                <a:latin typeface="微软雅黑" pitchFamily="34" charset="-122"/>
                <a:ea typeface="微软雅黑" pitchFamily="34" charset="-122"/>
                <a:sym typeface="Batang" pitchFamily="18" charset="-127"/>
              </a:rPr>
              <a:t>《</a:t>
            </a:r>
            <a:r>
              <a:rPr lang="zh-CN" altLang="en-US" sz="1400" dirty="0">
                <a:solidFill>
                  <a:srgbClr val="3F3F3F"/>
                </a:solidFill>
                <a:latin typeface="微软雅黑" pitchFamily="34" charset="-122"/>
                <a:ea typeface="微软雅黑" pitchFamily="34" charset="-122"/>
                <a:sym typeface="Batang" pitchFamily="18" charset="-127"/>
              </a:rPr>
              <a:t>证券法</a:t>
            </a:r>
            <a:r>
              <a:rPr lang="en-US" altLang="zh-CN" sz="1400" dirty="0">
                <a:solidFill>
                  <a:srgbClr val="3F3F3F"/>
                </a:solidFill>
                <a:latin typeface="微软雅黑" pitchFamily="34" charset="-122"/>
                <a:ea typeface="微软雅黑" pitchFamily="34" charset="-122"/>
                <a:sym typeface="Batang" pitchFamily="18" charset="-127"/>
              </a:rPr>
              <a:t>》</a:t>
            </a:r>
          </a:p>
          <a:p>
            <a:pPr algn="just" eaLnBrk="1" hangingPunct="1">
              <a:spcBef>
                <a:spcPct val="0"/>
              </a:spcBef>
              <a:buNone/>
            </a:pPr>
            <a:r>
              <a:rPr lang="en-US" altLang="zh-CN" sz="1400" dirty="0">
                <a:solidFill>
                  <a:srgbClr val="3F3F3F"/>
                </a:solidFill>
                <a:latin typeface="微软雅黑" pitchFamily="34" charset="-122"/>
                <a:ea typeface="微软雅黑" pitchFamily="34" charset="-122"/>
                <a:sym typeface="Batang" pitchFamily="18" charset="-127"/>
              </a:rPr>
              <a:t>《</a:t>
            </a:r>
            <a:r>
              <a:rPr lang="zh-CN" altLang="en-US" sz="1400" dirty="0">
                <a:solidFill>
                  <a:srgbClr val="3F3F3F"/>
                </a:solidFill>
                <a:latin typeface="微软雅黑" pitchFamily="34" charset="-122"/>
                <a:ea typeface="微软雅黑" pitchFamily="34" charset="-122"/>
                <a:sym typeface="Batang" pitchFamily="18" charset="-127"/>
              </a:rPr>
              <a:t>国务院关于全国中小企业股份转让系统有关问题的决定</a:t>
            </a:r>
            <a:r>
              <a:rPr lang="en-US" altLang="zh-CN" sz="1400" dirty="0">
                <a:solidFill>
                  <a:srgbClr val="3F3F3F"/>
                </a:solidFill>
                <a:latin typeface="微软雅黑" pitchFamily="34" charset="-122"/>
                <a:ea typeface="微软雅黑" pitchFamily="34" charset="-122"/>
                <a:sym typeface="Batang" pitchFamily="18" charset="-127"/>
              </a:rPr>
              <a:t>》</a:t>
            </a:r>
          </a:p>
          <a:p>
            <a:pPr algn="just" eaLnBrk="1" hangingPunct="1">
              <a:spcBef>
                <a:spcPct val="0"/>
              </a:spcBef>
              <a:buNone/>
            </a:pPr>
            <a:r>
              <a:rPr lang="en-US" altLang="zh-CN" sz="1400" dirty="0">
                <a:solidFill>
                  <a:srgbClr val="3F3F3F"/>
                </a:solidFill>
                <a:latin typeface="微软雅黑" pitchFamily="34" charset="-122"/>
                <a:ea typeface="微软雅黑" pitchFamily="34" charset="-122"/>
                <a:sym typeface="Batang" pitchFamily="18" charset="-127"/>
              </a:rPr>
              <a:t>《</a:t>
            </a:r>
            <a:r>
              <a:rPr lang="zh-CN" altLang="en-US" sz="1400" dirty="0">
                <a:solidFill>
                  <a:srgbClr val="3F3F3F"/>
                </a:solidFill>
                <a:latin typeface="微软雅黑" pitchFamily="34" charset="-122"/>
                <a:ea typeface="微软雅黑" pitchFamily="34" charset="-122"/>
                <a:sym typeface="Batang" pitchFamily="18" charset="-127"/>
              </a:rPr>
              <a:t>国务院开展优先股试点的指导意见</a:t>
            </a:r>
            <a:r>
              <a:rPr lang="en-US" altLang="zh-CN" sz="1400" dirty="0">
                <a:solidFill>
                  <a:srgbClr val="3F3F3F"/>
                </a:solidFill>
                <a:latin typeface="微软雅黑" pitchFamily="34" charset="-122"/>
                <a:ea typeface="微软雅黑" pitchFamily="34" charset="-122"/>
                <a:sym typeface="Batang" pitchFamily="18" charset="-127"/>
              </a:rPr>
              <a:t>》</a:t>
            </a:r>
          </a:p>
        </p:txBody>
      </p:sp>
      <p:grpSp>
        <p:nvGrpSpPr>
          <p:cNvPr id="5" name="组合 27"/>
          <p:cNvGrpSpPr>
            <a:grpSpLocks/>
          </p:cNvGrpSpPr>
          <p:nvPr/>
        </p:nvGrpSpPr>
        <p:grpSpPr bwMode="auto">
          <a:xfrm flipH="1">
            <a:off x="2071670" y="2857497"/>
            <a:ext cx="2209800" cy="1333511"/>
            <a:chOff x="0" y="0"/>
            <a:chExt cx="2649788" cy="1728192"/>
          </a:xfrm>
        </p:grpSpPr>
        <p:grpSp>
          <p:nvGrpSpPr>
            <p:cNvPr id="6" name="组合 31"/>
            <p:cNvGrpSpPr>
              <a:grpSpLocks/>
            </p:cNvGrpSpPr>
            <p:nvPr/>
          </p:nvGrpSpPr>
          <p:grpSpPr bwMode="auto">
            <a:xfrm rot="-1812766">
              <a:off x="476177" y="0"/>
              <a:ext cx="1296144" cy="1728192"/>
              <a:chOff x="0" y="0"/>
              <a:chExt cx="1296144" cy="1728192"/>
            </a:xfrm>
          </p:grpSpPr>
          <p:grpSp>
            <p:nvGrpSpPr>
              <p:cNvPr id="7" name="组合 33"/>
              <p:cNvGrpSpPr>
                <a:grpSpLocks/>
              </p:cNvGrpSpPr>
              <p:nvPr/>
            </p:nvGrpSpPr>
            <p:grpSpPr bwMode="auto">
              <a:xfrm>
                <a:off x="0" y="0"/>
                <a:ext cx="1296144" cy="1728192"/>
                <a:chOff x="0" y="0"/>
                <a:chExt cx="1296144" cy="1728192"/>
              </a:xfrm>
            </p:grpSpPr>
            <p:sp>
              <p:nvSpPr>
                <p:cNvPr id="15389" name="圆角矩形 35"/>
                <p:cNvSpPr>
                  <a:spLocks noChangeArrowheads="1"/>
                </p:cNvSpPr>
                <p:nvPr/>
              </p:nvSpPr>
              <p:spPr bwMode="auto">
                <a:xfrm>
                  <a:off x="0" y="0"/>
                  <a:ext cx="1296144" cy="1728192"/>
                </a:xfrm>
                <a:prstGeom prst="roundRect">
                  <a:avLst>
                    <a:gd name="adj" fmla="val 16667"/>
                  </a:avLst>
                </a:prstGeom>
                <a:solidFill>
                  <a:srgbClr val="BEA03C"/>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lvl1pPr eaLnBrk="0" hangingPunct="0">
                    <a:spcBef>
                      <a:spcPct val="20000"/>
                    </a:spcBef>
                    <a:buChar char="•"/>
                    <a:defRPr sz="3200">
                      <a:solidFill>
                        <a:schemeClr val="tx1"/>
                      </a:solidFill>
                      <a:latin typeface="浪漫雅圆" charset="-122"/>
                      <a:ea typeface="宋体" panose="02010600030101010101" pitchFamily="2" charset="-122"/>
                      <a:sym typeface="浪漫雅圆" charset="-122"/>
                    </a:defRPr>
                  </a:lvl1pPr>
                  <a:lvl2pPr marL="742950" indent="-285750" eaLnBrk="0" hangingPunct="0">
                    <a:spcBef>
                      <a:spcPct val="20000"/>
                    </a:spcBef>
                    <a:buChar char="–"/>
                    <a:defRPr sz="2800">
                      <a:solidFill>
                        <a:schemeClr val="tx1"/>
                      </a:solidFill>
                      <a:latin typeface="浪漫雅圆" charset="-122"/>
                      <a:ea typeface="宋体" panose="02010600030101010101" pitchFamily="2" charset="-122"/>
                      <a:sym typeface="浪漫雅圆" charset="-122"/>
                    </a:defRPr>
                  </a:lvl2pPr>
                  <a:lvl3pPr marL="1143000" indent="-228600" eaLnBrk="0" hangingPunct="0">
                    <a:spcBef>
                      <a:spcPct val="20000"/>
                    </a:spcBef>
                    <a:buChar char="•"/>
                    <a:defRPr sz="2400">
                      <a:solidFill>
                        <a:schemeClr val="tx1"/>
                      </a:solidFill>
                      <a:latin typeface="浪漫雅圆" charset="-122"/>
                      <a:ea typeface="宋体" panose="02010600030101010101" pitchFamily="2" charset="-122"/>
                      <a:sym typeface="浪漫雅圆" charset="-122"/>
                    </a:defRPr>
                  </a:lvl3pPr>
                  <a:lvl4pPr marL="1600200" indent="-228600" eaLnBrk="0" hangingPunct="0">
                    <a:spcBef>
                      <a:spcPct val="20000"/>
                    </a:spcBef>
                    <a:buChar char="–"/>
                    <a:defRPr sz="2000">
                      <a:solidFill>
                        <a:schemeClr val="tx1"/>
                      </a:solidFill>
                      <a:latin typeface="浪漫雅圆" charset="-122"/>
                      <a:ea typeface="宋体" panose="02010600030101010101" pitchFamily="2" charset="-122"/>
                      <a:sym typeface="浪漫雅圆" charset="-122"/>
                    </a:defRPr>
                  </a:lvl4pPr>
                  <a:lvl5pPr marL="2057400" indent="-228600" eaLnBrk="0" hangingPunct="0">
                    <a:spcBef>
                      <a:spcPct val="20000"/>
                    </a:spcBef>
                    <a:buChar char="»"/>
                    <a:defRPr sz="2000">
                      <a:solidFill>
                        <a:schemeClr val="tx1"/>
                      </a:solidFill>
                      <a:latin typeface="浪漫雅圆" charset="-122"/>
                      <a:ea typeface="宋体" panose="02010600030101010101" pitchFamily="2" charset="-122"/>
                      <a:sym typeface="浪漫雅圆"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9pPr>
                </a:lstStyle>
                <a:p>
                  <a:pPr algn="ctr" eaLnBrk="1" hangingPunct="1">
                    <a:spcBef>
                      <a:spcPct val="0"/>
                    </a:spcBef>
                    <a:buFont typeface="Arial" panose="020B0604020202020204" pitchFamily="34" charset="0"/>
                    <a:buNone/>
                  </a:pPr>
                  <a:r>
                    <a:rPr lang="en-US" altLang="zh-CN" sz="4800" dirty="0">
                      <a:solidFill>
                        <a:schemeClr val="bg1"/>
                      </a:solidFill>
                      <a:ea typeface="浪漫雅圆" charset="-122"/>
                    </a:rPr>
                    <a:t>02</a:t>
                  </a:r>
                </a:p>
              </p:txBody>
            </p:sp>
            <p:sp>
              <p:nvSpPr>
                <p:cNvPr id="15390" name="圆角矩形 36"/>
                <p:cNvSpPr>
                  <a:spLocks noChangeArrowheads="1"/>
                </p:cNvSpPr>
                <p:nvPr/>
              </p:nvSpPr>
              <p:spPr bwMode="auto">
                <a:xfrm>
                  <a:off x="54006" y="72008"/>
                  <a:ext cx="1188132" cy="1584176"/>
                </a:xfrm>
                <a:prstGeom prst="roundRect">
                  <a:avLst>
                    <a:gd name="adj" fmla="val 16667"/>
                  </a:avLst>
                </a:prstGeom>
                <a:noFill/>
                <a:ln w="15875">
                  <a:solidFill>
                    <a:schemeClr val="bg1"/>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lvl1pPr eaLnBrk="0" hangingPunct="0">
                    <a:spcBef>
                      <a:spcPct val="20000"/>
                    </a:spcBef>
                    <a:buChar char="•"/>
                    <a:defRPr sz="3200">
                      <a:solidFill>
                        <a:schemeClr val="tx1"/>
                      </a:solidFill>
                      <a:latin typeface="浪漫雅圆" charset="-122"/>
                      <a:ea typeface="宋体" panose="02010600030101010101" pitchFamily="2" charset="-122"/>
                      <a:sym typeface="浪漫雅圆" charset="-122"/>
                    </a:defRPr>
                  </a:lvl1pPr>
                  <a:lvl2pPr marL="742950" indent="-285750" eaLnBrk="0" hangingPunct="0">
                    <a:spcBef>
                      <a:spcPct val="20000"/>
                    </a:spcBef>
                    <a:buChar char="–"/>
                    <a:defRPr sz="2800">
                      <a:solidFill>
                        <a:schemeClr val="tx1"/>
                      </a:solidFill>
                      <a:latin typeface="浪漫雅圆" charset="-122"/>
                      <a:ea typeface="宋体" panose="02010600030101010101" pitchFamily="2" charset="-122"/>
                      <a:sym typeface="浪漫雅圆" charset="-122"/>
                    </a:defRPr>
                  </a:lvl2pPr>
                  <a:lvl3pPr marL="1143000" indent="-228600" eaLnBrk="0" hangingPunct="0">
                    <a:spcBef>
                      <a:spcPct val="20000"/>
                    </a:spcBef>
                    <a:buChar char="•"/>
                    <a:defRPr sz="2400">
                      <a:solidFill>
                        <a:schemeClr val="tx1"/>
                      </a:solidFill>
                      <a:latin typeface="浪漫雅圆" charset="-122"/>
                      <a:ea typeface="宋体" panose="02010600030101010101" pitchFamily="2" charset="-122"/>
                      <a:sym typeface="浪漫雅圆" charset="-122"/>
                    </a:defRPr>
                  </a:lvl3pPr>
                  <a:lvl4pPr marL="1600200" indent="-228600" eaLnBrk="0" hangingPunct="0">
                    <a:spcBef>
                      <a:spcPct val="20000"/>
                    </a:spcBef>
                    <a:buChar char="–"/>
                    <a:defRPr sz="2000">
                      <a:solidFill>
                        <a:schemeClr val="tx1"/>
                      </a:solidFill>
                      <a:latin typeface="浪漫雅圆" charset="-122"/>
                      <a:ea typeface="宋体" panose="02010600030101010101" pitchFamily="2" charset="-122"/>
                      <a:sym typeface="浪漫雅圆" charset="-122"/>
                    </a:defRPr>
                  </a:lvl4pPr>
                  <a:lvl5pPr marL="2057400" indent="-228600" eaLnBrk="0" hangingPunct="0">
                    <a:spcBef>
                      <a:spcPct val="20000"/>
                    </a:spcBef>
                    <a:buChar char="»"/>
                    <a:defRPr sz="2000">
                      <a:solidFill>
                        <a:schemeClr val="tx1"/>
                      </a:solidFill>
                      <a:latin typeface="浪漫雅圆" charset="-122"/>
                      <a:ea typeface="宋体" panose="02010600030101010101" pitchFamily="2" charset="-122"/>
                      <a:sym typeface="浪漫雅圆"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9pPr>
                </a:lstStyle>
                <a:p>
                  <a:pPr algn="ctr" eaLnBrk="1" hangingPunct="1">
                    <a:spcBef>
                      <a:spcPct val="0"/>
                    </a:spcBef>
                    <a:buFont typeface="Arial" panose="020B0604020202020204" pitchFamily="34" charset="0"/>
                    <a:buNone/>
                  </a:pPr>
                  <a:endParaRPr lang="zh-CN" altLang="zh-CN" sz="1600">
                    <a:solidFill>
                      <a:srgbClr val="FFFFFF"/>
                    </a:solidFill>
                    <a:latin typeface="宋体" panose="02010600030101010101" pitchFamily="2" charset="-122"/>
                    <a:sym typeface="宋体" panose="02010600030101010101" pitchFamily="2" charset="-122"/>
                  </a:endParaRPr>
                </a:p>
              </p:txBody>
            </p:sp>
          </p:grpSp>
          <p:sp>
            <p:nvSpPr>
              <p:cNvPr id="15388" name="圆角矩形 5"/>
              <p:cNvSpPr>
                <a:spLocks noChangeArrowheads="1"/>
              </p:cNvSpPr>
              <p:nvPr/>
            </p:nvSpPr>
            <p:spPr bwMode="auto">
              <a:xfrm>
                <a:off x="3277" y="791830"/>
                <a:ext cx="1292867" cy="936362"/>
              </a:xfrm>
              <a:custGeom>
                <a:avLst/>
                <a:gdLst>
                  <a:gd name="T0" fmla="*/ 0 w 1292867"/>
                  <a:gd name="T1" fmla="*/ 0 h 936362"/>
                  <a:gd name="T2" fmla="*/ 1292867 w 1292867"/>
                  <a:gd name="T3" fmla="*/ 752847 h 936362"/>
                  <a:gd name="T4" fmla="*/ 1080116 w 1292867"/>
                  <a:gd name="T5" fmla="*/ 936362 h 936362"/>
                  <a:gd name="T6" fmla="*/ 216028 w 1292867"/>
                  <a:gd name="T7" fmla="*/ 936362 h 936362"/>
                  <a:gd name="T8" fmla="*/ 0 w 1292867"/>
                  <a:gd name="T9" fmla="*/ 720334 h 936362"/>
                  <a:gd name="T10" fmla="*/ 0 w 1292867"/>
                  <a:gd name="T11" fmla="*/ 0 h 936362"/>
                  <a:gd name="T12" fmla="*/ 0 60000 65536"/>
                  <a:gd name="T13" fmla="*/ 0 60000 65536"/>
                  <a:gd name="T14" fmla="*/ 0 60000 65536"/>
                  <a:gd name="T15" fmla="*/ 0 60000 65536"/>
                  <a:gd name="T16" fmla="*/ 0 60000 65536"/>
                  <a:gd name="T17" fmla="*/ 0 60000 65536"/>
                  <a:gd name="T18" fmla="*/ 0 w 1292867"/>
                  <a:gd name="T19" fmla="*/ 0 h 936362"/>
                  <a:gd name="T20" fmla="*/ 1292867 w 1292867"/>
                  <a:gd name="T21" fmla="*/ 936362 h 936362"/>
                </a:gdLst>
                <a:ahLst/>
                <a:cxnLst>
                  <a:cxn ang="T12">
                    <a:pos x="T0" y="T1"/>
                  </a:cxn>
                  <a:cxn ang="T13">
                    <a:pos x="T2" y="T3"/>
                  </a:cxn>
                  <a:cxn ang="T14">
                    <a:pos x="T4" y="T5"/>
                  </a:cxn>
                  <a:cxn ang="T15">
                    <a:pos x="T6" y="T7"/>
                  </a:cxn>
                  <a:cxn ang="T16">
                    <a:pos x="T8" y="T9"/>
                  </a:cxn>
                  <a:cxn ang="T17">
                    <a:pos x="T10" y="T11"/>
                  </a:cxn>
                </a:cxnLst>
                <a:rect l="T18" t="T19" r="T20" b="T21"/>
                <a:pathLst>
                  <a:path w="1292867" h="936362">
                    <a:moveTo>
                      <a:pt x="0" y="0"/>
                    </a:moveTo>
                    <a:lnTo>
                      <a:pt x="1292867" y="752847"/>
                    </a:lnTo>
                    <a:cubicBezTo>
                      <a:pt x="1277961" y="856795"/>
                      <a:pt x="1188330" y="936362"/>
                      <a:pt x="1080116" y="936362"/>
                    </a:cubicBezTo>
                    <a:lnTo>
                      <a:pt x="216028" y="936362"/>
                    </a:lnTo>
                    <a:cubicBezTo>
                      <a:pt x="96719" y="936362"/>
                      <a:pt x="0" y="839643"/>
                      <a:pt x="0" y="720334"/>
                    </a:cubicBezTo>
                    <a:lnTo>
                      <a:pt x="0" y="0"/>
                    </a:lnTo>
                    <a:close/>
                  </a:path>
                </a:pathLst>
              </a:custGeom>
              <a:solidFill>
                <a:srgbClr val="FFFFFF">
                  <a:alpha val="43137"/>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endParaRPr lang="zh-CN" altLang="en-US"/>
              </a:p>
            </p:txBody>
          </p:sp>
        </p:grpSp>
        <p:pic>
          <p:nvPicPr>
            <p:cNvPr id="15386" name="Picture 3"/>
            <p:cNvPicPr>
              <a:picLocks noChangeAspect="1" noChangeArrowheads="1"/>
            </p:cNvPicPr>
            <p:nvPr/>
          </p:nvPicPr>
          <p:blipFill>
            <a:blip r:embed="rId2" cstate="print">
              <a:grayscl/>
              <a:biLevel thresh="50000"/>
              <a:extLst>
                <a:ext uri="{28A0092B-C50C-407E-A947-70E740481C1C}">
                  <a14:useLocalDpi xmlns:a14="http://schemas.microsoft.com/office/drawing/2010/main" xmlns="" val="0"/>
                </a:ext>
              </a:extLst>
            </a:blip>
            <a:srcRect l="2766" r="7204" b="57678"/>
            <a:stretch>
              <a:fillRect/>
            </a:stretch>
          </p:blipFill>
          <p:spPr bwMode="auto">
            <a:xfrm flipH="1">
              <a:off x="0" y="1014483"/>
              <a:ext cx="2649788" cy="1244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15367" name="直接连接符 28"/>
          <p:cNvSpPr>
            <a:spLocks noChangeShapeType="1"/>
          </p:cNvSpPr>
          <p:nvPr/>
        </p:nvSpPr>
        <p:spPr bwMode="auto">
          <a:xfrm>
            <a:off x="3214678" y="1523987"/>
            <a:ext cx="2941638" cy="0"/>
          </a:xfrm>
          <a:prstGeom prst="line">
            <a:avLst/>
          </a:prstGeom>
          <a:noFill/>
          <a:ln w="3175">
            <a:solidFill>
              <a:srgbClr val="3F3F3F"/>
            </a:solidFill>
            <a:prstDash val="sysDot"/>
            <a:miter lim="800000"/>
            <a:headEnd type="oval" w="sm" len="sm"/>
            <a:tailEnd type="oval" w="sm" len="sm"/>
          </a:ln>
          <a:extLst>
            <a:ext uri="{909E8E84-426E-40DD-AFC4-6F175D3DCCD1}">
              <a14:hiddenFill xmlns:a14="http://schemas.microsoft.com/office/drawing/2010/main" xmlns="">
                <a:noFill/>
              </a14:hiddenFill>
            </a:ext>
          </a:extLst>
        </p:spPr>
        <p:txBody>
          <a:bodyPr/>
          <a:lstStyle/>
          <a:p>
            <a:endParaRPr lang="zh-CN" altLang="en-US"/>
          </a:p>
        </p:txBody>
      </p:sp>
      <p:sp>
        <p:nvSpPr>
          <p:cNvPr id="15368" name="TextBox 29"/>
          <p:cNvSpPr>
            <a:spLocks noChangeArrowheads="1"/>
          </p:cNvSpPr>
          <p:nvPr/>
        </p:nvSpPr>
        <p:spPr bwMode="auto">
          <a:xfrm>
            <a:off x="4214810" y="2814576"/>
            <a:ext cx="1860550"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浪漫雅圆" charset="-122"/>
                <a:ea typeface="宋体" panose="02010600030101010101" pitchFamily="2" charset="-122"/>
                <a:sym typeface="浪漫雅圆" charset="-122"/>
              </a:defRPr>
            </a:lvl1pPr>
            <a:lvl2pPr marL="742950" indent="-285750" eaLnBrk="0" hangingPunct="0">
              <a:spcBef>
                <a:spcPct val="20000"/>
              </a:spcBef>
              <a:buChar char="–"/>
              <a:defRPr sz="2800">
                <a:solidFill>
                  <a:schemeClr val="tx1"/>
                </a:solidFill>
                <a:latin typeface="浪漫雅圆" charset="-122"/>
                <a:ea typeface="宋体" panose="02010600030101010101" pitchFamily="2" charset="-122"/>
                <a:sym typeface="浪漫雅圆" charset="-122"/>
              </a:defRPr>
            </a:lvl2pPr>
            <a:lvl3pPr marL="1143000" indent="-228600" eaLnBrk="0" hangingPunct="0">
              <a:spcBef>
                <a:spcPct val="20000"/>
              </a:spcBef>
              <a:buChar char="•"/>
              <a:defRPr sz="2400">
                <a:solidFill>
                  <a:schemeClr val="tx1"/>
                </a:solidFill>
                <a:latin typeface="浪漫雅圆" charset="-122"/>
                <a:ea typeface="宋体" panose="02010600030101010101" pitchFamily="2" charset="-122"/>
                <a:sym typeface="浪漫雅圆" charset="-122"/>
              </a:defRPr>
            </a:lvl3pPr>
            <a:lvl4pPr marL="1600200" indent="-228600" eaLnBrk="0" hangingPunct="0">
              <a:spcBef>
                <a:spcPct val="20000"/>
              </a:spcBef>
              <a:buChar char="–"/>
              <a:defRPr sz="2000">
                <a:solidFill>
                  <a:schemeClr val="tx1"/>
                </a:solidFill>
                <a:latin typeface="浪漫雅圆" charset="-122"/>
                <a:ea typeface="宋体" panose="02010600030101010101" pitchFamily="2" charset="-122"/>
                <a:sym typeface="浪漫雅圆" charset="-122"/>
              </a:defRPr>
            </a:lvl4pPr>
            <a:lvl5pPr marL="2057400" indent="-228600" eaLnBrk="0" hangingPunct="0">
              <a:spcBef>
                <a:spcPct val="20000"/>
              </a:spcBef>
              <a:buChar char="»"/>
              <a:defRPr sz="2000">
                <a:solidFill>
                  <a:schemeClr val="tx1"/>
                </a:solidFill>
                <a:latin typeface="浪漫雅圆" charset="-122"/>
                <a:ea typeface="宋体" panose="02010600030101010101" pitchFamily="2" charset="-122"/>
                <a:sym typeface="浪漫雅圆"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9pPr>
          </a:lstStyle>
          <a:p>
            <a:pPr eaLnBrk="1" hangingPunct="1">
              <a:spcBef>
                <a:spcPct val="0"/>
              </a:spcBef>
              <a:buFont typeface="Arial" panose="020B0604020202020204" pitchFamily="34" charset="0"/>
              <a:buNone/>
            </a:pPr>
            <a:r>
              <a:rPr lang="zh-CN" altLang="en-US" sz="2000" b="1" dirty="0">
                <a:solidFill>
                  <a:srgbClr val="BEA03C"/>
                </a:solidFill>
                <a:latin typeface="微软雅黑" pitchFamily="34" charset="-122"/>
                <a:ea typeface="微软雅黑" pitchFamily="34" charset="-122"/>
                <a:sym typeface="Batang" pitchFamily="18" charset="-127"/>
              </a:rPr>
              <a:t>部门规章</a:t>
            </a:r>
          </a:p>
        </p:txBody>
      </p:sp>
      <p:sp>
        <p:nvSpPr>
          <p:cNvPr id="15369" name="TextBox 30"/>
          <p:cNvSpPr>
            <a:spLocks noChangeArrowheads="1"/>
          </p:cNvSpPr>
          <p:nvPr/>
        </p:nvSpPr>
        <p:spPr bwMode="auto">
          <a:xfrm>
            <a:off x="4071934" y="3238499"/>
            <a:ext cx="4857784"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浪漫雅圆" charset="-122"/>
                <a:ea typeface="宋体" panose="02010600030101010101" pitchFamily="2" charset="-122"/>
                <a:sym typeface="浪漫雅圆" charset="-122"/>
              </a:defRPr>
            </a:lvl1pPr>
            <a:lvl2pPr marL="742950" indent="-285750" eaLnBrk="0" hangingPunct="0">
              <a:spcBef>
                <a:spcPct val="20000"/>
              </a:spcBef>
              <a:buChar char="–"/>
              <a:defRPr sz="2800">
                <a:solidFill>
                  <a:schemeClr val="tx1"/>
                </a:solidFill>
                <a:latin typeface="浪漫雅圆" charset="-122"/>
                <a:ea typeface="宋体" panose="02010600030101010101" pitchFamily="2" charset="-122"/>
                <a:sym typeface="浪漫雅圆" charset="-122"/>
              </a:defRPr>
            </a:lvl2pPr>
            <a:lvl3pPr marL="1143000" indent="-228600" eaLnBrk="0" hangingPunct="0">
              <a:spcBef>
                <a:spcPct val="20000"/>
              </a:spcBef>
              <a:buChar char="•"/>
              <a:defRPr sz="2400">
                <a:solidFill>
                  <a:schemeClr val="tx1"/>
                </a:solidFill>
                <a:latin typeface="浪漫雅圆" charset="-122"/>
                <a:ea typeface="宋体" panose="02010600030101010101" pitchFamily="2" charset="-122"/>
                <a:sym typeface="浪漫雅圆" charset="-122"/>
              </a:defRPr>
            </a:lvl3pPr>
            <a:lvl4pPr marL="1600200" indent="-228600" eaLnBrk="0" hangingPunct="0">
              <a:spcBef>
                <a:spcPct val="20000"/>
              </a:spcBef>
              <a:buChar char="–"/>
              <a:defRPr sz="2000">
                <a:solidFill>
                  <a:schemeClr val="tx1"/>
                </a:solidFill>
                <a:latin typeface="浪漫雅圆" charset="-122"/>
                <a:ea typeface="宋体" panose="02010600030101010101" pitchFamily="2" charset="-122"/>
                <a:sym typeface="浪漫雅圆" charset="-122"/>
              </a:defRPr>
            </a:lvl4pPr>
            <a:lvl5pPr marL="2057400" indent="-228600" eaLnBrk="0" hangingPunct="0">
              <a:spcBef>
                <a:spcPct val="20000"/>
              </a:spcBef>
              <a:buChar char="»"/>
              <a:defRPr sz="2000">
                <a:solidFill>
                  <a:schemeClr val="tx1"/>
                </a:solidFill>
                <a:latin typeface="浪漫雅圆" charset="-122"/>
                <a:ea typeface="宋体" panose="02010600030101010101" pitchFamily="2" charset="-122"/>
                <a:sym typeface="浪漫雅圆"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9pPr>
          </a:lstStyle>
          <a:p>
            <a:pPr algn="just" eaLnBrk="1" hangingPunct="1">
              <a:spcBef>
                <a:spcPct val="0"/>
              </a:spcBef>
              <a:buFont typeface="Arial" panose="020B0604020202020204" pitchFamily="34" charset="0"/>
              <a:buNone/>
            </a:pPr>
            <a:r>
              <a:rPr lang="en-US" altLang="zh-CN" sz="1200" dirty="0">
                <a:solidFill>
                  <a:srgbClr val="3F3F3F"/>
                </a:solidFill>
                <a:latin typeface="微软雅黑" pitchFamily="34" charset="-122"/>
                <a:ea typeface="微软雅黑" pitchFamily="34" charset="-122"/>
                <a:sym typeface="Batang" pitchFamily="18" charset="-127"/>
              </a:rPr>
              <a:t>《</a:t>
            </a:r>
            <a:r>
              <a:rPr lang="zh-CN" altLang="en-US" sz="1200" dirty="0">
                <a:solidFill>
                  <a:srgbClr val="3F3F3F"/>
                </a:solidFill>
                <a:latin typeface="微软雅黑" pitchFamily="34" charset="-122"/>
                <a:ea typeface="微软雅黑" pitchFamily="34" charset="-122"/>
                <a:sym typeface="Batang" pitchFamily="18" charset="-127"/>
              </a:rPr>
              <a:t>非上市公众公司监督管理办法</a:t>
            </a:r>
            <a:r>
              <a:rPr lang="en-US" altLang="zh-CN" sz="1200" dirty="0">
                <a:solidFill>
                  <a:srgbClr val="3F3F3F"/>
                </a:solidFill>
                <a:latin typeface="微软雅黑" pitchFamily="34" charset="-122"/>
                <a:ea typeface="微软雅黑" pitchFamily="34" charset="-122"/>
                <a:sym typeface="Batang" pitchFamily="18" charset="-127"/>
              </a:rPr>
              <a:t>》</a:t>
            </a:r>
            <a:r>
              <a:rPr lang="zh-CN" altLang="en-US" sz="1200" dirty="0">
                <a:solidFill>
                  <a:srgbClr val="3F3F3F"/>
                </a:solidFill>
                <a:latin typeface="微软雅黑" pitchFamily="34" charset="-122"/>
                <a:ea typeface="微软雅黑" pitchFamily="34" charset="-122"/>
                <a:sym typeface="Batang" pitchFamily="18" charset="-127"/>
              </a:rPr>
              <a:t>、</a:t>
            </a:r>
            <a:r>
              <a:rPr lang="en-US" altLang="zh-CN" sz="1200" dirty="0">
                <a:solidFill>
                  <a:srgbClr val="3F3F3F"/>
                </a:solidFill>
                <a:latin typeface="微软雅黑" pitchFamily="34" charset="-122"/>
                <a:ea typeface="微软雅黑" pitchFamily="34" charset="-122"/>
                <a:sym typeface="Batang" pitchFamily="18" charset="-127"/>
              </a:rPr>
              <a:t>《</a:t>
            </a:r>
            <a:r>
              <a:rPr lang="zh-CN" altLang="en-US" sz="1200" dirty="0">
                <a:solidFill>
                  <a:srgbClr val="3F3F3F"/>
                </a:solidFill>
                <a:latin typeface="微软雅黑" pitchFamily="34" charset="-122"/>
                <a:ea typeface="微软雅黑" pitchFamily="34" charset="-122"/>
                <a:sym typeface="Batang" pitchFamily="18" charset="-127"/>
              </a:rPr>
              <a:t>非上市公众公司收购管理办法</a:t>
            </a:r>
            <a:r>
              <a:rPr lang="en-US" altLang="zh-CN" sz="1200" dirty="0">
                <a:solidFill>
                  <a:srgbClr val="3F3F3F"/>
                </a:solidFill>
                <a:latin typeface="微软雅黑" pitchFamily="34" charset="-122"/>
                <a:ea typeface="微软雅黑" pitchFamily="34" charset="-122"/>
                <a:sym typeface="Batang" pitchFamily="18" charset="-127"/>
              </a:rPr>
              <a:t>》</a:t>
            </a:r>
          </a:p>
          <a:p>
            <a:pPr algn="just" eaLnBrk="1" hangingPunct="1">
              <a:spcBef>
                <a:spcPct val="0"/>
              </a:spcBef>
              <a:buFont typeface="Arial" panose="020B0604020202020204" pitchFamily="34" charset="0"/>
              <a:buNone/>
            </a:pPr>
            <a:r>
              <a:rPr lang="en-US" altLang="zh-CN" sz="1200" dirty="0">
                <a:solidFill>
                  <a:srgbClr val="3F3F3F"/>
                </a:solidFill>
                <a:latin typeface="微软雅黑" pitchFamily="34" charset="-122"/>
                <a:ea typeface="微软雅黑" pitchFamily="34" charset="-122"/>
                <a:sym typeface="Batang" pitchFamily="18" charset="-127"/>
              </a:rPr>
              <a:t>《</a:t>
            </a:r>
            <a:r>
              <a:rPr lang="zh-CN" altLang="en-US" sz="1200" dirty="0">
                <a:solidFill>
                  <a:srgbClr val="3F3F3F"/>
                </a:solidFill>
                <a:latin typeface="微软雅黑" pitchFamily="34" charset="-122"/>
                <a:ea typeface="微软雅黑" pitchFamily="34" charset="-122"/>
                <a:sym typeface="Batang" pitchFamily="18" charset="-127"/>
              </a:rPr>
              <a:t>非上市公众公司重大资产重组管理办法</a:t>
            </a:r>
            <a:r>
              <a:rPr lang="en-US" altLang="zh-CN" sz="1200" dirty="0">
                <a:solidFill>
                  <a:srgbClr val="3F3F3F"/>
                </a:solidFill>
                <a:latin typeface="微软雅黑" pitchFamily="34" charset="-122"/>
                <a:ea typeface="微软雅黑" pitchFamily="34" charset="-122"/>
                <a:sym typeface="Batang" pitchFamily="18" charset="-127"/>
              </a:rPr>
              <a:t>》</a:t>
            </a:r>
          </a:p>
          <a:p>
            <a:pPr algn="just" eaLnBrk="1" hangingPunct="1">
              <a:spcBef>
                <a:spcPct val="0"/>
              </a:spcBef>
              <a:buFont typeface="Arial" panose="020B0604020202020204" pitchFamily="34" charset="0"/>
              <a:buNone/>
            </a:pPr>
            <a:r>
              <a:rPr lang="en-US" altLang="zh-CN" sz="1200" dirty="0">
                <a:solidFill>
                  <a:srgbClr val="3F3F3F"/>
                </a:solidFill>
                <a:latin typeface="微软雅黑" pitchFamily="34" charset="-122"/>
                <a:ea typeface="微软雅黑" pitchFamily="34" charset="-122"/>
                <a:sym typeface="Batang" pitchFamily="18" charset="-127"/>
              </a:rPr>
              <a:t>《</a:t>
            </a:r>
            <a:r>
              <a:rPr lang="zh-CN" altLang="en-US" sz="1200" dirty="0">
                <a:solidFill>
                  <a:srgbClr val="3F3F3F"/>
                </a:solidFill>
                <a:latin typeface="微软雅黑" pitchFamily="34" charset="-122"/>
                <a:ea typeface="微软雅黑" pitchFamily="34" charset="-122"/>
                <a:sym typeface="Batang" pitchFamily="18" charset="-127"/>
              </a:rPr>
              <a:t>非上市公众公司监管指引第</a:t>
            </a:r>
            <a:r>
              <a:rPr lang="en-US" altLang="zh-CN" sz="1200" dirty="0">
                <a:solidFill>
                  <a:srgbClr val="3F3F3F"/>
                </a:solidFill>
                <a:latin typeface="微软雅黑" pitchFamily="34" charset="-122"/>
                <a:ea typeface="微软雅黑" pitchFamily="34" charset="-122"/>
                <a:sym typeface="Batang" pitchFamily="18" charset="-127"/>
              </a:rPr>
              <a:t>1</a:t>
            </a:r>
            <a:r>
              <a:rPr lang="zh-CN" altLang="en-US" sz="1200" dirty="0">
                <a:solidFill>
                  <a:srgbClr val="3F3F3F"/>
                </a:solidFill>
                <a:latin typeface="微软雅黑" pitchFamily="34" charset="-122"/>
                <a:ea typeface="微软雅黑" pitchFamily="34" charset="-122"/>
                <a:sym typeface="Batang" pitchFamily="18" charset="-127"/>
              </a:rPr>
              <a:t>号</a:t>
            </a:r>
            <a:r>
              <a:rPr lang="en-US" altLang="zh-CN" sz="1200" dirty="0">
                <a:solidFill>
                  <a:srgbClr val="3F3F3F"/>
                </a:solidFill>
                <a:latin typeface="微软雅黑" pitchFamily="34" charset="-122"/>
                <a:ea typeface="微软雅黑" pitchFamily="34" charset="-122"/>
                <a:sym typeface="Batang" pitchFamily="18" charset="-127"/>
              </a:rPr>
              <a:t>—</a:t>
            </a:r>
            <a:r>
              <a:rPr lang="zh-CN" altLang="en-US" sz="1200" dirty="0">
                <a:solidFill>
                  <a:srgbClr val="3F3F3F"/>
                </a:solidFill>
                <a:latin typeface="微软雅黑" pitchFamily="34" charset="-122"/>
                <a:ea typeface="微软雅黑" pitchFamily="34" charset="-122"/>
                <a:sym typeface="Batang" pitchFamily="18" charset="-127"/>
              </a:rPr>
              <a:t>第</a:t>
            </a:r>
            <a:r>
              <a:rPr lang="en-US" altLang="zh-CN" sz="1200" dirty="0">
                <a:solidFill>
                  <a:srgbClr val="3F3F3F"/>
                </a:solidFill>
                <a:latin typeface="微软雅黑" pitchFamily="34" charset="-122"/>
                <a:ea typeface="微软雅黑" pitchFamily="34" charset="-122"/>
                <a:sym typeface="Batang" pitchFamily="18" charset="-127"/>
              </a:rPr>
              <a:t>4</a:t>
            </a:r>
            <a:r>
              <a:rPr lang="zh-CN" altLang="en-US" sz="1200" dirty="0">
                <a:solidFill>
                  <a:srgbClr val="3F3F3F"/>
                </a:solidFill>
                <a:latin typeface="微软雅黑" pitchFamily="34" charset="-122"/>
                <a:ea typeface="微软雅黑" pitchFamily="34" charset="-122"/>
                <a:sym typeface="Batang" pitchFamily="18" charset="-127"/>
              </a:rPr>
              <a:t>号</a:t>
            </a:r>
            <a:r>
              <a:rPr lang="en-US" altLang="zh-CN" sz="1200" dirty="0">
                <a:solidFill>
                  <a:srgbClr val="3F3F3F"/>
                </a:solidFill>
                <a:latin typeface="微软雅黑" pitchFamily="34" charset="-122"/>
                <a:ea typeface="微软雅黑" pitchFamily="34" charset="-122"/>
                <a:sym typeface="Batang" pitchFamily="18" charset="-127"/>
              </a:rPr>
              <a:t>》</a:t>
            </a:r>
          </a:p>
          <a:p>
            <a:pPr algn="just" eaLnBrk="1" hangingPunct="1">
              <a:spcBef>
                <a:spcPct val="0"/>
              </a:spcBef>
              <a:buFont typeface="Arial" panose="020B0604020202020204" pitchFamily="34" charset="0"/>
              <a:buNone/>
            </a:pPr>
            <a:r>
              <a:rPr lang="en-US" altLang="zh-CN" sz="1200" dirty="0">
                <a:solidFill>
                  <a:srgbClr val="3F3F3F"/>
                </a:solidFill>
                <a:latin typeface="微软雅黑" pitchFamily="34" charset="-122"/>
                <a:ea typeface="微软雅黑" pitchFamily="34" charset="-122"/>
                <a:sym typeface="Batang" pitchFamily="18" charset="-127"/>
              </a:rPr>
              <a:t>《</a:t>
            </a:r>
            <a:r>
              <a:rPr lang="zh-CN" altLang="en-US" sz="1200" dirty="0">
                <a:solidFill>
                  <a:srgbClr val="3F3F3F"/>
                </a:solidFill>
                <a:latin typeface="微软雅黑" pitchFamily="34" charset="-122"/>
                <a:ea typeface="微软雅黑" pitchFamily="34" charset="-122"/>
                <a:sym typeface="Batang" pitchFamily="18" charset="-127"/>
              </a:rPr>
              <a:t>非上市公众公司信息披露内容与格式准则第</a:t>
            </a:r>
            <a:r>
              <a:rPr lang="en-US" altLang="zh-CN" sz="1200" dirty="0">
                <a:solidFill>
                  <a:srgbClr val="3F3F3F"/>
                </a:solidFill>
                <a:latin typeface="微软雅黑" pitchFamily="34" charset="-122"/>
                <a:ea typeface="微软雅黑" pitchFamily="34" charset="-122"/>
                <a:sym typeface="Batang" pitchFamily="18" charset="-127"/>
              </a:rPr>
              <a:t>1</a:t>
            </a:r>
            <a:r>
              <a:rPr lang="zh-CN" altLang="en-US" sz="1200" dirty="0">
                <a:solidFill>
                  <a:srgbClr val="3F3F3F"/>
                </a:solidFill>
                <a:latin typeface="微软雅黑" pitchFamily="34" charset="-122"/>
                <a:ea typeface="微软雅黑" pitchFamily="34" charset="-122"/>
                <a:sym typeface="Batang" pitchFamily="18" charset="-127"/>
              </a:rPr>
              <a:t>号</a:t>
            </a:r>
            <a:r>
              <a:rPr lang="en-US" altLang="zh-CN" sz="1200" dirty="0">
                <a:solidFill>
                  <a:srgbClr val="3F3F3F"/>
                </a:solidFill>
                <a:latin typeface="微软雅黑" pitchFamily="34" charset="-122"/>
                <a:ea typeface="微软雅黑" pitchFamily="34" charset="-122"/>
                <a:sym typeface="Batang" pitchFamily="18" charset="-127"/>
              </a:rPr>
              <a:t>—</a:t>
            </a:r>
            <a:r>
              <a:rPr lang="zh-CN" altLang="en-US" sz="1200" dirty="0">
                <a:solidFill>
                  <a:srgbClr val="3F3F3F"/>
                </a:solidFill>
                <a:latin typeface="微软雅黑" pitchFamily="34" charset="-122"/>
                <a:ea typeface="微软雅黑" pitchFamily="34" charset="-122"/>
                <a:sym typeface="Batang" pitchFamily="18" charset="-127"/>
              </a:rPr>
              <a:t>第</a:t>
            </a:r>
            <a:r>
              <a:rPr lang="en-US" altLang="zh-CN" sz="1200" dirty="0">
                <a:solidFill>
                  <a:srgbClr val="3F3F3F"/>
                </a:solidFill>
                <a:latin typeface="微软雅黑" pitchFamily="34" charset="-122"/>
                <a:ea typeface="微软雅黑" pitchFamily="34" charset="-122"/>
                <a:sym typeface="Batang" pitchFamily="18" charset="-127"/>
              </a:rPr>
              <a:t>8</a:t>
            </a:r>
            <a:r>
              <a:rPr lang="zh-CN" altLang="en-US" sz="1200" dirty="0">
                <a:solidFill>
                  <a:srgbClr val="3F3F3F"/>
                </a:solidFill>
                <a:latin typeface="微软雅黑" pitchFamily="34" charset="-122"/>
                <a:ea typeface="微软雅黑" pitchFamily="34" charset="-122"/>
                <a:sym typeface="Batang" pitchFamily="18" charset="-127"/>
              </a:rPr>
              <a:t>号</a:t>
            </a:r>
            <a:r>
              <a:rPr lang="en-US" altLang="zh-CN" sz="1200" dirty="0">
                <a:solidFill>
                  <a:srgbClr val="3F3F3F"/>
                </a:solidFill>
                <a:latin typeface="微软雅黑" pitchFamily="34" charset="-122"/>
                <a:ea typeface="微软雅黑" pitchFamily="34" charset="-122"/>
                <a:sym typeface="Batang" pitchFamily="18" charset="-127"/>
              </a:rPr>
              <a:t>》</a:t>
            </a:r>
            <a:endParaRPr lang="zh-CN" altLang="en-US" sz="1200" dirty="0">
              <a:solidFill>
                <a:srgbClr val="3F3F3F"/>
              </a:solidFill>
              <a:latin typeface="微软雅黑" pitchFamily="34" charset="-122"/>
              <a:ea typeface="微软雅黑" pitchFamily="34" charset="-122"/>
              <a:sym typeface="Batang" pitchFamily="18" charset="-127"/>
            </a:endParaRPr>
          </a:p>
        </p:txBody>
      </p:sp>
      <p:grpSp>
        <p:nvGrpSpPr>
          <p:cNvPr id="8" name="组合 38"/>
          <p:cNvGrpSpPr>
            <a:grpSpLocks/>
          </p:cNvGrpSpPr>
          <p:nvPr/>
        </p:nvGrpSpPr>
        <p:grpSpPr bwMode="auto">
          <a:xfrm>
            <a:off x="1428728" y="4667259"/>
            <a:ext cx="2209800" cy="1642525"/>
            <a:chOff x="0" y="0"/>
            <a:chExt cx="2649788" cy="1728192"/>
          </a:xfrm>
        </p:grpSpPr>
        <p:grpSp>
          <p:nvGrpSpPr>
            <p:cNvPr id="9" name="组合 42"/>
            <p:cNvGrpSpPr>
              <a:grpSpLocks/>
            </p:cNvGrpSpPr>
            <p:nvPr/>
          </p:nvGrpSpPr>
          <p:grpSpPr bwMode="auto">
            <a:xfrm rot="-1812766">
              <a:off x="476177" y="0"/>
              <a:ext cx="1296144" cy="1728192"/>
              <a:chOff x="0" y="0"/>
              <a:chExt cx="1296144" cy="1728192"/>
            </a:xfrm>
          </p:grpSpPr>
          <p:grpSp>
            <p:nvGrpSpPr>
              <p:cNvPr id="10" name="组合 44"/>
              <p:cNvGrpSpPr>
                <a:grpSpLocks/>
              </p:cNvGrpSpPr>
              <p:nvPr/>
            </p:nvGrpSpPr>
            <p:grpSpPr bwMode="auto">
              <a:xfrm>
                <a:off x="0" y="0"/>
                <a:ext cx="1296144" cy="1728192"/>
                <a:chOff x="0" y="0"/>
                <a:chExt cx="1296144" cy="1728192"/>
              </a:xfrm>
            </p:grpSpPr>
            <p:sp>
              <p:nvSpPr>
                <p:cNvPr id="15383" name="圆角矩形 46"/>
                <p:cNvSpPr>
                  <a:spLocks noChangeArrowheads="1"/>
                </p:cNvSpPr>
                <p:nvPr/>
              </p:nvSpPr>
              <p:spPr bwMode="auto">
                <a:xfrm>
                  <a:off x="0" y="0"/>
                  <a:ext cx="1296144" cy="1728192"/>
                </a:xfrm>
                <a:prstGeom prst="roundRect">
                  <a:avLst>
                    <a:gd name="adj" fmla="val 16667"/>
                  </a:avLst>
                </a:prstGeom>
                <a:solidFill>
                  <a:srgbClr val="63BED2"/>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lvl1pPr eaLnBrk="0" hangingPunct="0">
                    <a:spcBef>
                      <a:spcPct val="20000"/>
                    </a:spcBef>
                    <a:buChar char="•"/>
                    <a:defRPr sz="3200">
                      <a:solidFill>
                        <a:schemeClr val="tx1"/>
                      </a:solidFill>
                      <a:latin typeface="浪漫雅圆" charset="-122"/>
                      <a:ea typeface="宋体" panose="02010600030101010101" pitchFamily="2" charset="-122"/>
                      <a:sym typeface="浪漫雅圆" charset="-122"/>
                    </a:defRPr>
                  </a:lvl1pPr>
                  <a:lvl2pPr marL="742950" indent="-285750" eaLnBrk="0" hangingPunct="0">
                    <a:spcBef>
                      <a:spcPct val="20000"/>
                    </a:spcBef>
                    <a:buChar char="–"/>
                    <a:defRPr sz="2800">
                      <a:solidFill>
                        <a:schemeClr val="tx1"/>
                      </a:solidFill>
                      <a:latin typeface="浪漫雅圆" charset="-122"/>
                      <a:ea typeface="宋体" panose="02010600030101010101" pitchFamily="2" charset="-122"/>
                      <a:sym typeface="浪漫雅圆" charset="-122"/>
                    </a:defRPr>
                  </a:lvl2pPr>
                  <a:lvl3pPr marL="1143000" indent="-228600" eaLnBrk="0" hangingPunct="0">
                    <a:spcBef>
                      <a:spcPct val="20000"/>
                    </a:spcBef>
                    <a:buChar char="•"/>
                    <a:defRPr sz="2400">
                      <a:solidFill>
                        <a:schemeClr val="tx1"/>
                      </a:solidFill>
                      <a:latin typeface="浪漫雅圆" charset="-122"/>
                      <a:ea typeface="宋体" panose="02010600030101010101" pitchFamily="2" charset="-122"/>
                      <a:sym typeface="浪漫雅圆" charset="-122"/>
                    </a:defRPr>
                  </a:lvl3pPr>
                  <a:lvl4pPr marL="1600200" indent="-228600" eaLnBrk="0" hangingPunct="0">
                    <a:spcBef>
                      <a:spcPct val="20000"/>
                    </a:spcBef>
                    <a:buChar char="–"/>
                    <a:defRPr sz="2000">
                      <a:solidFill>
                        <a:schemeClr val="tx1"/>
                      </a:solidFill>
                      <a:latin typeface="浪漫雅圆" charset="-122"/>
                      <a:ea typeface="宋体" panose="02010600030101010101" pitchFamily="2" charset="-122"/>
                      <a:sym typeface="浪漫雅圆" charset="-122"/>
                    </a:defRPr>
                  </a:lvl4pPr>
                  <a:lvl5pPr marL="2057400" indent="-228600" eaLnBrk="0" hangingPunct="0">
                    <a:spcBef>
                      <a:spcPct val="20000"/>
                    </a:spcBef>
                    <a:buChar char="»"/>
                    <a:defRPr sz="2000">
                      <a:solidFill>
                        <a:schemeClr val="tx1"/>
                      </a:solidFill>
                      <a:latin typeface="浪漫雅圆" charset="-122"/>
                      <a:ea typeface="宋体" panose="02010600030101010101" pitchFamily="2" charset="-122"/>
                      <a:sym typeface="浪漫雅圆"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9pPr>
                </a:lstStyle>
                <a:p>
                  <a:pPr algn="ctr" eaLnBrk="1" hangingPunct="1">
                    <a:spcBef>
                      <a:spcPct val="0"/>
                    </a:spcBef>
                    <a:buFont typeface="Arial" panose="020B0604020202020204" pitchFamily="34" charset="0"/>
                    <a:buNone/>
                  </a:pPr>
                  <a:r>
                    <a:rPr lang="en-US" altLang="zh-CN" sz="4800" dirty="0">
                      <a:solidFill>
                        <a:schemeClr val="bg1"/>
                      </a:solidFill>
                      <a:ea typeface="浪漫雅圆" charset="-122"/>
                    </a:rPr>
                    <a:t>03</a:t>
                  </a:r>
                </a:p>
              </p:txBody>
            </p:sp>
            <p:sp>
              <p:nvSpPr>
                <p:cNvPr id="15384" name="圆角矩形 47"/>
                <p:cNvSpPr>
                  <a:spLocks noChangeArrowheads="1"/>
                </p:cNvSpPr>
                <p:nvPr/>
              </p:nvSpPr>
              <p:spPr bwMode="auto">
                <a:xfrm>
                  <a:off x="54006" y="72008"/>
                  <a:ext cx="1188132" cy="1584176"/>
                </a:xfrm>
                <a:prstGeom prst="roundRect">
                  <a:avLst>
                    <a:gd name="adj" fmla="val 16667"/>
                  </a:avLst>
                </a:prstGeom>
                <a:noFill/>
                <a:ln w="15875">
                  <a:solidFill>
                    <a:schemeClr val="bg1"/>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lvl1pPr eaLnBrk="0" hangingPunct="0">
                    <a:spcBef>
                      <a:spcPct val="20000"/>
                    </a:spcBef>
                    <a:buChar char="•"/>
                    <a:defRPr sz="3200">
                      <a:solidFill>
                        <a:schemeClr val="tx1"/>
                      </a:solidFill>
                      <a:latin typeface="浪漫雅圆" charset="-122"/>
                      <a:ea typeface="宋体" panose="02010600030101010101" pitchFamily="2" charset="-122"/>
                      <a:sym typeface="浪漫雅圆" charset="-122"/>
                    </a:defRPr>
                  </a:lvl1pPr>
                  <a:lvl2pPr marL="742950" indent="-285750" eaLnBrk="0" hangingPunct="0">
                    <a:spcBef>
                      <a:spcPct val="20000"/>
                    </a:spcBef>
                    <a:buChar char="–"/>
                    <a:defRPr sz="2800">
                      <a:solidFill>
                        <a:schemeClr val="tx1"/>
                      </a:solidFill>
                      <a:latin typeface="浪漫雅圆" charset="-122"/>
                      <a:ea typeface="宋体" panose="02010600030101010101" pitchFamily="2" charset="-122"/>
                      <a:sym typeface="浪漫雅圆" charset="-122"/>
                    </a:defRPr>
                  </a:lvl2pPr>
                  <a:lvl3pPr marL="1143000" indent="-228600" eaLnBrk="0" hangingPunct="0">
                    <a:spcBef>
                      <a:spcPct val="20000"/>
                    </a:spcBef>
                    <a:buChar char="•"/>
                    <a:defRPr sz="2400">
                      <a:solidFill>
                        <a:schemeClr val="tx1"/>
                      </a:solidFill>
                      <a:latin typeface="浪漫雅圆" charset="-122"/>
                      <a:ea typeface="宋体" panose="02010600030101010101" pitchFamily="2" charset="-122"/>
                      <a:sym typeface="浪漫雅圆" charset="-122"/>
                    </a:defRPr>
                  </a:lvl3pPr>
                  <a:lvl4pPr marL="1600200" indent="-228600" eaLnBrk="0" hangingPunct="0">
                    <a:spcBef>
                      <a:spcPct val="20000"/>
                    </a:spcBef>
                    <a:buChar char="–"/>
                    <a:defRPr sz="2000">
                      <a:solidFill>
                        <a:schemeClr val="tx1"/>
                      </a:solidFill>
                      <a:latin typeface="浪漫雅圆" charset="-122"/>
                      <a:ea typeface="宋体" panose="02010600030101010101" pitchFamily="2" charset="-122"/>
                      <a:sym typeface="浪漫雅圆" charset="-122"/>
                    </a:defRPr>
                  </a:lvl4pPr>
                  <a:lvl5pPr marL="2057400" indent="-228600" eaLnBrk="0" hangingPunct="0">
                    <a:spcBef>
                      <a:spcPct val="20000"/>
                    </a:spcBef>
                    <a:buChar char="»"/>
                    <a:defRPr sz="2000">
                      <a:solidFill>
                        <a:schemeClr val="tx1"/>
                      </a:solidFill>
                      <a:latin typeface="浪漫雅圆" charset="-122"/>
                      <a:ea typeface="宋体" panose="02010600030101010101" pitchFamily="2" charset="-122"/>
                      <a:sym typeface="浪漫雅圆"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9pPr>
                </a:lstStyle>
                <a:p>
                  <a:pPr algn="ctr" eaLnBrk="1" hangingPunct="1">
                    <a:spcBef>
                      <a:spcPct val="0"/>
                    </a:spcBef>
                    <a:buFont typeface="Arial" panose="020B0604020202020204" pitchFamily="34" charset="0"/>
                    <a:buNone/>
                  </a:pPr>
                  <a:endParaRPr lang="zh-CN" altLang="zh-CN" sz="1600">
                    <a:solidFill>
                      <a:srgbClr val="FFFFFF"/>
                    </a:solidFill>
                    <a:latin typeface="宋体" panose="02010600030101010101" pitchFamily="2" charset="-122"/>
                    <a:sym typeface="宋体" panose="02010600030101010101" pitchFamily="2" charset="-122"/>
                  </a:endParaRPr>
                </a:p>
              </p:txBody>
            </p:sp>
          </p:grpSp>
          <p:sp>
            <p:nvSpPr>
              <p:cNvPr id="15382" name="圆角矩形 5"/>
              <p:cNvSpPr>
                <a:spLocks noChangeArrowheads="1"/>
              </p:cNvSpPr>
              <p:nvPr/>
            </p:nvSpPr>
            <p:spPr bwMode="auto">
              <a:xfrm>
                <a:off x="3277" y="791830"/>
                <a:ext cx="1292867" cy="936362"/>
              </a:xfrm>
              <a:custGeom>
                <a:avLst/>
                <a:gdLst>
                  <a:gd name="T0" fmla="*/ 0 w 1292867"/>
                  <a:gd name="T1" fmla="*/ 0 h 936362"/>
                  <a:gd name="T2" fmla="*/ 1292867 w 1292867"/>
                  <a:gd name="T3" fmla="*/ 752847 h 936362"/>
                  <a:gd name="T4" fmla="*/ 1080116 w 1292867"/>
                  <a:gd name="T5" fmla="*/ 936362 h 936362"/>
                  <a:gd name="T6" fmla="*/ 216028 w 1292867"/>
                  <a:gd name="T7" fmla="*/ 936362 h 936362"/>
                  <a:gd name="T8" fmla="*/ 0 w 1292867"/>
                  <a:gd name="T9" fmla="*/ 720334 h 936362"/>
                  <a:gd name="T10" fmla="*/ 0 w 1292867"/>
                  <a:gd name="T11" fmla="*/ 0 h 936362"/>
                  <a:gd name="T12" fmla="*/ 0 60000 65536"/>
                  <a:gd name="T13" fmla="*/ 0 60000 65536"/>
                  <a:gd name="T14" fmla="*/ 0 60000 65536"/>
                  <a:gd name="T15" fmla="*/ 0 60000 65536"/>
                  <a:gd name="T16" fmla="*/ 0 60000 65536"/>
                  <a:gd name="T17" fmla="*/ 0 60000 65536"/>
                  <a:gd name="T18" fmla="*/ 0 w 1292867"/>
                  <a:gd name="T19" fmla="*/ 0 h 936362"/>
                  <a:gd name="T20" fmla="*/ 1292867 w 1292867"/>
                  <a:gd name="T21" fmla="*/ 936362 h 936362"/>
                </a:gdLst>
                <a:ahLst/>
                <a:cxnLst>
                  <a:cxn ang="T12">
                    <a:pos x="T0" y="T1"/>
                  </a:cxn>
                  <a:cxn ang="T13">
                    <a:pos x="T2" y="T3"/>
                  </a:cxn>
                  <a:cxn ang="T14">
                    <a:pos x="T4" y="T5"/>
                  </a:cxn>
                  <a:cxn ang="T15">
                    <a:pos x="T6" y="T7"/>
                  </a:cxn>
                  <a:cxn ang="T16">
                    <a:pos x="T8" y="T9"/>
                  </a:cxn>
                  <a:cxn ang="T17">
                    <a:pos x="T10" y="T11"/>
                  </a:cxn>
                </a:cxnLst>
                <a:rect l="T18" t="T19" r="T20" b="T21"/>
                <a:pathLst>
                  <a:path w="1292867" h="936362">
                    <a:moveTo>
                      <a:pt x="0" y="0"/>
                    </a:moveTo>
                    <a:lnTo>
                      <a:pt x="1292867" y="752847"/>
                    </a:lnTo>
                    <a:cubicBezTo>
                      <a:pt x="1277961" y="856795"/>
                      <a:pt x="1188330" y="936362"/>
                      <a:pt x="1080116" y="936362"/>
                    </a:cubicBezTo>
                    <a:lnTo>
                      <a:pt x="216028" y="936362"/>
                    </a:lnTo>
                    <a:cubicBezTo>
                      <a:pt x="96719" y="936362"/>
                      <a:pt x="0" y="839643"/>
                      <a:pt x="0" y="720334"/>
                    </a:cubicBezTo>
                    <a:lnTo>
                      <a:pt x="0" y="0"/>
                    </a:lnTo>
                    <a:close/>
                  </a:path>
                </a:pathLst>
              </a:custGeom>
              <a:solidFill>
                <a:srgbClr val="FFFFFF">
                  <a:alpha val="43137"/>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endParaRPr lang="zh-CN" altLang="en-US"/>
              </a:p>
            </p:txBody>
          </p:sp>
        </p:grpSp>
        <p:pic>
          <p:nvPicPr>
            <p:cNvPr id="15380" name="Picture 3"/>
            <p:cNvPicPr>
              <a:picLocks noChangeAspect="1" noChangeArrowheads="1"/>
            </p:cNvPicPr>
            <p:nvPr/>
          </p:nvPicPr>
          <p:blipFill>
            <a:blip r:embed="rId2">
              <a:grayscl/>
              <a:biLevel thresh="50000"/>
              <a:extLst>
                <a:ext uri="{28A0092B-C50C-407E-A947-70E740481C1C}">
                  <a14:useLocalDpi xmlns:a14="http://schemas.microsoft.com/office/drawing/2010/main" xmlns="" val="0"/>
                </a:ext>
              </a:extLst>
            </a:blip>
            <a:srcRect l="2766" r="7204" b="57678"/>
            <a:stretch>
              <a:fillRect/>
            </a:stretch>
          </p:blipFill>
          <p:spPr bwMode="auto">
            <a:xfrm flipH="1">
              <a:off x="0" y="1014483"/>
              <a:ext cx="2649788" cy="1244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15371" name="直接连接符 39"/>
          <p:cNvSpPr>
            <a:spLocks noChangeShapeType="1"/>
          </p:cNvSpPr>
          <p:nvPr/>
        </p:nvSpPr>
        <p:spPr bwMode="auto">
          <a:xfrm>
            <a:off x="3143241" y="5143512"/>
            <a:ext cx="2943225" cy="0"/>
          </a:xfrm>
          <a:prstGeom prst="line">
            <a:avLst/>
          </a:prstGeom>
          <a:noFill/>
          <a:ln w="3175">
            <a:solidFill>
              <a:srgbClr val="3F3F3F"/>
            </a:solidFill>
            <a:prstDash val="sysDot"/>
            <a:miter lim="800000"/>
            <a:headEnd type="oval" w="sm" len="sm"/>
            <a:tailEnd type="oval" w="sm" len="sm"/>
          </a:ln>
          <a:extLst>
            <a:ext uri="{909E8E84-426E-40DD-AFC4-6F175D3DCCD1}">
              <a14:hiddenFill xmlns:a14="http://schemas.microsoft.com/office/drawing/2010/main" xmlns="">
                <a:noFill/>
              </a14:hiddenFill>
            </a:ext>
          </a:extLst>
        </p:spPr>
        <p:txBody>
          <a:bodyPr/>
          <a:lstStyle/>
          <a:p>
            <a:endParaRPr lang="zh-CN" altLang="en-US"/>
          </a:p>
        </p:txBody>
      </p:sp>
      <p:sp>
        <p:nvSpPr>
          <p:cNvPr id="15372" name="TextBox 40"/>
          <p:cNvSpPr>
            <a:spLocks noChangeArrowheads="1"/>
          </p:cNvSpPr>
          <p:nvPr/>
        </p:nvSpPr>
        <p:spPr bwMode="auto">
          <a:xfrm>
            <a:off x="3214678" y="4743402"/>
            <a:ext cx="2928958"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浪漫雅圆" charset="-122"/>
                <a:ea typeface="宋体" panose="02010600030101010101" pitchFamily="2" charset="-122"/>
                <a:sym typeface="浪漫雅圆" charset="-122"/>
              </a:defRPr>
            </a:lvl1pPr>
            <a:lvl2pPr marL="742950" indent="-285750" eaLnBrk="0" hangingPunct="0">
              <a:spcBef>
                <a:spcPct val="20000"/>
              </a:spcBef>
              <a:buChar char="–"/>
              <a:defRPr sz="2800">
                <a:solidFill>
                  <a:schemeClr val="tx1"/>
                </a:solidFill>
                <a:latin typeface="浪漫雅圆" charset="-122"/>
                <a:ea typeface="宋体" panose="02010600030101010101" pitchFamily="2" charset="-122"/>
                <a:sym typeface="浪漫雅圆" charset="-122"/>
              </a:defRPr>
            </a:lvl2pPr>
            <a:lvl3pPr marL="1143000" indent="-228600" eaLnBrk="0" hangingPunct="0">
              <a:spcBef>
                <a:spcPct val="20000"/>
              </a:spcBef>
              <a:buChar char="•"/>
              <a:defRPr sz="2400">
                <a:solidFill>
                  <a:schemeClr val="tx1"/>
                </a:solidFill>
                <a:latin typeface="浪漫雅圆" charset="-122"/>
                <a:ea typeface="宋体" panose="02010600030101010101" pitchFamily="2" charset="-122"/>
                <a:sym typeface="浪漫雅圆" charset="-122"/>
              </a:defRPr>
            </a:lvl3pPr>
            <a:lvl4pPr marL="1600200" indent="-228600" eaLnBrk="0" hangingPunct="0">
              <a:spcBef>
                <a:spcPct val="20000"/>
              </a:spcBef>
              <a:buChar char="–"/>
              <a:defRPr sz="2000">
                <a:solidFill>
                  <a:schemeClr val="tx1"/>
                </a:solidFill>
                <a:latin typeface="浪漫雅圆" charset="-122"/>
                <a:ea typeface="宋体" panose="02010600030101010101" pitchFamily="2" charset="-122"/>
                <a:sym typeface="浪漫雅圆" charset="-122"/>
              </a:defRPr>
            </a:lvl4pPr>
            <a:lvl5pPr marL="2057400" indent="-228600" eaLnBrk="0" hangingPunct="0">
              <a:spcBef>
                <a:spcPct val="20000"/>
              </a:spcBef>
              <a:buChar char="»"/>
              <a:defRPr sz="2000">
                <a:solidFill>
                  <a:schemeClr val="tx1"/>
                </a:solidFill>
                <a:latin typeface="浪漫雅圆" charset="-122"/>
                <a:ea typeface="宋体" panose="02010600030101010101" pitchFamily="2" charset="-122"/>
                <a:sym typeface="浪漫雅圆"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9pPr>
          </a:lstStyle>
          <a:p>
            <a:pPr eaLnBrk="1" hangingPunct="1">
              <a:spcBef>
                <a:spcPct val="0"/>
              </a:spcBef>
              <a:buFont typeface="Arial" panose="020B0604020202020204" pitchFamily="34" charset="0"/>
              <a:buNone/>
            </a:pPr>
            <a:r>
              <a:rPr lang="zh-CN" altLang="en-US" sz="2000" b="1" dirty="0">
                <a:solidFill>
                  <a:srgbClr val="63BED2"/>
                </a:solidFill>
                <a:latin typeface="微软雅黑" pitchFamily="34" charset="-122"/>
                <a:ea typeface="微软雅黑" pitchFamily="34" charset="-122"/>
                <a:sym typeface="Batang" pitchFamily="18" charset="-127"/>
              </a:rPr>
              <a:t>业务规则</a:t>
            </a:r>
            <a:r>
              <a:rPr lang="en-US" altLang="zh-CN" sz="2000" b="1" dirty="0">
                <a:solidFill>
                  <a:srgbClr val="63BED2"/>
                </a:solidFill>
                <a:latin typeface="微软雅黑" pitchFamily="34" charset="-122"/>
                <a:ea typeface="微软雅黑" pitchFamily="34" charset="-122"/>
                <a:sym typeface="Batang" pitchFamily="18" charset="-127"/>
              </a:rPr>
              <a:t>&amp;</a:t>
            </a:r>
            <a:r>
              <a:rPr lang="zh-CN" altLang="en-US" sz="2000" b="1" dirty="0">
                <a:solidFill>
                  <a:srgbClr val="63BED2"/>
                </a:solidFill>
                <a:latin typeface="微软雅黑" pitchFamily="34" charset="-122"/>
                <a:ea typeface="微软雅黑" pitchFamily="34" charset="-122"/>
                <a:sym typeface="Batang" pitchFamily="18" charset="-127"/>
              </a:rPr>
              <a:t>服务指南</a:t>
            </a:r>
          </a:p>
        </p:txBody>
      </p:sp>
      <p:sp>
        <p:nvSpPr>
          <p:cNvPr id="15373" name="TextBox 41"/>
          <p:cNvSpPr>
            <a:spLocks noChangeArrowheads="1"/>
          </p:cNvSpPr>
          <p:nvPr/>
        </p:nvSpPr>
        <p:spPr bwMode="auto">
          <a:xfrm>
            <a:off x="3143240" y="5209397"/>
            <a:ext cx="5072098"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浪漫雅圆" charset="-122"/>
                <a:ea typeface="宋体" panose="02010600030101010101" pitchFamily="2" charset="-122"/>
                <a:sym typeface="浪漫雅圆" charset="-122"/>
              </a:defRPr>
            </a:lvl1pPr>
            <a:lvl2pPr marL="742950" indent="-285750" eaLnBrk="0" hangingPunct="0">
              <a:spcBef>
                <a:spcPct val="20000"/>
              </a:spcBef>
              <a:buChar char="–"/>
              <a:defRPr sz="2800">
                <a:solidFill>
                  <a:schemeClr val="tx1"/>
                </a:solidFill>
                <a:latin typeface="浪漫雅圆" charset="-122"/>
                <a:ea typeface="宋体" panose="02010600030101010101" pitchFamily="2" charset="-122"/>
                <a:sym typeface="浪漫雅圆" charset="-122"/>
              </a:defRPr>
            </a:lvl2pPr>
            <a:lvl3pPr marL="1143000" indent="-228600" eaLnBrk="0" hangingPunct="0">
              <a:spcBef>
                <a:spcPct val="20000"/>
              </a:spcBef>
              <a:buChar char="•"/>
              <a:defRPr sz="2400">
                <a:solidFill>
                  <a:schemeClr val="tx1"/>
                </a:solidFill>
                <a:latin typeface="浪漫雅圆" charset="-122"/>
                <a:ea typeface="宋体" panose="02010600030101010101" pitchFamily="2" charset="-122"/>
                <a:sym typeface="浪漫雅圆" charset="-122"/>
              </a:defRPr>
            </a:lvl3pPr>
            <a:lvl4pPr marL="1600200" indent="-228600" eaLnBrk="0" hangingPunct="0">
              <a:spcBef>
                <a:spcPct val="20000"/>
              </a:spcBef>
              <a:buChar char="–"/>
              <a:defRPr sz="2000">
                <a:solidFill>
                  <a:schemeClr val="tx1"/>
                </a:solidFill>
                <a:latin typeface="浪漫雅圆" charset="-122"/>
                <a:ea typeface="宋体" panose="02010600030101010101" pitchFamily="2" charset="-122"/>
                <a:sym typeface="浪漫雅圆" charset="-122"/>
              </a:defRPr>
            </a:lvl4pPr>
            <a:lvl5pPr marL="2057400" indent="-228600" eaLnBrk="0" hangingPunct="0">
              <a:spcBef>
                <a:spcPct val="20000"/>
              </a:spcBef>
              <a:buChar char="»"/>
              <a:defRPr sz="2000">
                <a:solidFill>
                  <a:schemeClr val="tx1"/>
                </a:solidFill>
                <a:latin typeface="浪漫雅圆" charset="-122"/>
                <a:ea typeface="宋体" panose="02010600030101010101" pitchFamily="2" charset="-122"/>
                <a:sym typeface="浪漫雅圆"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浪漫雅圆" charset="-122"/>
                <a:ea typeface="宋体" panose="02010600030101010101" pitchFamily="2" charset="-122"/>
                <a:sym typeface="浪漫雅圆" charset="-122"/>
              </a:defRPr>
            </a:lvl9pPr>
          </a:lstStyle>
          <a:p>
            <a:pPr algn="just" eaLnBrk="1" hangingPunct="1">
              <a:spcBef>
                <a:spcPct val="0"/>
              </a:spcBef>
              <a:buNone/>
            </a:pPr>
            <a:r>
              <a:rPr lang="en-US" altLang="zh-CN" sz="1400" dirty="0">
                <a:solidFill>
                  <a:srgbClr val="3F3F3F"/>
                </a:solidFill>
                <a:latin typeface="微软雅黑" pitchFamily="34" charset="-122"/>
                <a:ea typeface="微软雅黑" pitchFamily="34" charset="-122"/>
                <a:sym typeface="Batang" pitchFamily="18" charset="-127"/>
              </a:rPr>
              <a:t>www.neeq.com.cn——</a:t>
            </a:r>
            <a:r>
              <a:rPr lang="zh-CN" altLang="en-US" sz="1400" dirty="0">
                <a:solidFill>
                  <a:srgbClr val="3F3F3F"/>
                </a:solidFill>
                <a:latin typeface="微软雅黑" pitchFamily="34" charset="-122"/>
                <a:ea typeface="微软雅黑" pitchFamily="34" charset="-122"/>
                <a:sym typeface="Batang" pitchFamily="18" charset="-127"/>
              </a:rPr>
              <a:t>法律规则</a:t>
            </a:r>
            <a:r>
              <a:rPr lang="en-US" altLang="zh-CN" sz="1400" dirty="0">
                <a:solidFill>
                  <a:srgbClr val="3F3F3F"/>
                </a:solidFill>
                <a:latin typeface="微软雅黑" pitchFamily="34" charset="-122"/>
                <a:ea typeface="微软雅黑" pitchFamily="34" charset="-122"/>
                <a:sym typeface="Batang" pitchFamily="18" charset="-127"/>
              </a:rPr>
              <a:t>——</a:t>
            </a:r>
            <a:r>
              <a:rPr lang="zh-CN" altLang="en-US" sz="1400" dirty="0">
                <a:solidFill>
                  <a:srgbClr val="3F3F3F"/>
                </a:solidFill>
                <a:latin typeface="微软雅黑" pitchFamily="34" charset="-122"/>
                <a:ea typeface="微软雅黑" pitchFamily="34" charset="-122"/>
                <a:sym typeface="Batang" pitchFamily="18" charset="-127"/>
              </a:rPr>
              <a:t>业务规则</a:t>
            </a:r>
            <a:r>
              <a:rPr lang="en-US" altLang="zh-CN" sz="1400" dirty="0">
                <a:solidFill>
                  <a:srgbClr val="3F3F3F"/>
                </a:solidFill>
                <a:latin typeface="微软雅黑" pitchFamily="34" charset="-122"/>
                <a:ea typeface="微软雅黑" pitchFamily="34" charset="-122"/>
                <a:sym typeface="Batang" pitchFamily="18" charset="-127"/>
              </a:rPr>
              <a:t>&amp;</a:t>
            </a:r>
            <a:r>
              <a:rPr lang="zh-CN" altLang="en-US" sz="1400" dirty="0">
                <a:solidFill>
                  <a:srgbClr val="3F3F3F"/>
                </a:solidFill>
                <a:latin typeface="微软雅黑" pitchFamily="34" charset="-122"/>
                <a:ea typeface="微软雅黑" pitchFamily="34" charset="-122"/>
                <a:sym typeface="Batang" pitchFamily="18" charset="-127"/>
              </a:rPr>
              <a:t>服务指南</a:t>
            </a:r>
          </a:p>
        </p:txBody>
      </p:sp>
      <p:sp>
        <p:nvSpPr>
          <p:cNvPr id="37" name="Rectangle 32"/>
          <p:cNvSpPr>
            <a:spLocks noChangeArrowheads="1"/>
          </p:cNvSpPr>
          <p:nvPr/>
        </p:nvSpPr>
        <p:spPr bwMode="auto">
          <a:xfrm>
            <a:off x="571472" y="109518"/>
            <a:ext cx="8432800" cy="533400"/>
          </a:xfrm>
          <a:prstGeom prst="rect">
            <a:avLst/>
          </a:prstGeom>
          <a:noFill/>
          <a:ln w="9525">
            <a:noFill/>
            <a:miter lim="800000"/>
            <a:headEnd/>
            <a:tailEnd/>
          </a:ln>
        </p:spPr>
        <p:txBody>
          <a:bodyPr lIns="107275" tIns="53637" rIns="107275" bIns="53637" anchor="b"/>
          <a:lstStyle/>
          <a:p>
            <a:pPr algn="ctr"/>
            <a:r>
              <a:rPr lang="en-US" altLang="zh-CN" sz="2700" b="1" dirty="0">
                <a:solidFill>
                  <a:srgbClr val="FFFFFF"/>
                </a:solidFill>
                <a:latin typeface="微软雅黑" pitchFamily="34" charset="-122"/>
                <a:ea typeface="微软雅黑" pitchFamily="34" charset="-122"/>
              </a:rPr>
              <a:t/>
            </a:r>
            <a:br>
              <a:rPr lang="en-US" altLang="zh-CN" sz="2700" b="1" dirty="0">
                <a:solidFill>
                  <a:srgbClr val="FFFFFF"/>
                </a:solidFill>
                <a:latin typeface="微软雅黑" pitchFamily="34" charset="-122"/>
                <a:ea typeface="微软雅黑" pitchFamily="34" charset="-122"/>
              </a:rPr>
            </a:br>
            <a:r>
              <a:rPr lang="zh-CN" altLang="en-US" sz="2700" b="1" dirty="0">
                <a:solidFill>
                  <a:srgbClr val="FFFFFF"/>
                </a:solidFill>
                <a:latin typeface="微软雅黑" pitchFamily="34" charset="-122"/>
                <a:ea typeface="微软雅黑" pitchFamily="34" charset="-122"/>
              </a:rPr>
              <a:t>信息披露的相关规则</a:t>
            </a:r>
          </a:p>
        </p:txBody>
      </p:sp>
      <p:sp>
        <p:nvSpPr>
          <p:cNvPr id="38" name="直接连接符 28"/>
          <p:cNvSpPr>
            <a:spLocks noChangeShapeType="1"/>
          </p:cNvSpPr>
          <p:nvPr/>
        </p:nvSpPr>
        <p:spPr bwMode="auto">
          <a:xfrm>
            <a:off x="4143372" y="3238499"/>
            <a:ext cx="2941638" cy="0"/>
          </a:xfrm>
          <a:prstGeom prst="line">
            <a:avLst/>
          </a:prstGeom>
          <a:noFill/>
          <a:ln w="3175">
            <a:solidFill>
              <a:srgbClr val="3F3F3F"/>
            </a:solidFill>
            <a:prstDash val="sysDot"/>
            <a:miter lim="800000"/>
            <a:headEnd type="oval" w="sm" len="sm"/>
            <a:tailEnd type="oval" w="sm" len="sm"/>
          </a:ln>
          <a:extLst>
            <a:ext uri="{909E8E84-426E-40DD-AFC4-6F175D3DCCD1}">
              <a14:hiddenFill xmlns:a14="http://schemas.microsoft.com/office/drawing/2010/main" xmlns="">
                <a:noFill/>
              </a14:hiddenFill>
            </a:ext>
          </a:extLst>
        </p:spPr>
        <p:txBody>
          <a:bodyPr/>
          <a:lstStyle/>
          <a:p>
            <a:endParaRPr lang="zh-CN" altLang="en-US"/>
          </a:p>
        </p:txBody>
      </p:sp>
      <p:sp>
        <p:nvSpPr>
          <p:cNvPr id="33" name="页脚占位符 5"/>
          <p:cNvSpPr>
            <a:spLocks noGrp="1"/>
          </p:cNvSpPr>
          <p:nvPr>
            <p:ph type="ftr" sz="quarter" idx="4294967295"/>
          </p:nvPr>
        </p:nvSpPr>
        <p:spPr>
          <a:xfrm>
            <a:off x="3124200" y="6245228"/>
            <a:ext cx="2895600" cy="476251"/>
          </a:xfrm>
          <a:prstGeom prst="rect">
            <a:avLst/>
          </a:prstGeom>
        </p:spPr>
        <p:txBody>
          <a:bodyPr/>
          <a:lstStyle/>
          <a:p>
            <a:pPr algn="ctr">
              <a:defRPr/>
            </a:pPr>
            <a:r>
              <a:rPr lang="en-US" altLang="zh-CN" dirty="0"/>
              <a:t>9</a:t>
            </a:r>
            <a:endParaRPr lang="zh-CN" altLang="en-US"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364"/>
                                        </p:tgtEl>
                                        <p:attrNameLst>
                                          <p:attrName>style.visibility</p:attrName>
                                        </p:attrNameLst>
                                      </p:cBhvr>
                                      <p:to>
                                        <p:strVal val="visible"/>
                                      </p:to>
                                    </p:set>
                                    <p:animEffect transition="in" filter="fade">
                                      <p:cBhvr>
                                        <p:cTn id="12" dur="1000"/>
                                        <p:tgtEl>
                                          <p:spTgt spid="15364"/>
                                        </p:tgtEl>
                                      </p:cBhvr>
                                    </p:animEffect>
                                    <p:anim calcmode="lin" valueType="num">
                                      <p:cBhvr>
                                        <p:cTn id="13" dur="1000" fill="hold"/>
                                        <p:tgtEl>
                                          <p:spTgt spid="15364"/>
                                        </p:tgtEl>
                                        <p:attrNameLst>
                                          <p:attrName>ppt_x</p:attrName>
                                        </p:attrNameLst>
                                      </p:cBhvr>
                                      <p:tavLst>
                                        <p:tav tm="0">
                                          <p:val>
                                            <p:strVal val="#ppt_x"/>
                                          </p:val>
                                        </p:tav>
                                        <p:tav tm="100000">
                                          <p:val>
                                            <p:strVal val="#ppt_x"/>
                                          </p:val>
                                        </p:tav>
                                      </p:tavLst>
                                    </p:anim>
                                    <p:anim calcmode="lin" valueType="num">
                                      <p:cBhvr>
                                        <p:cTn id="14" dur="1000" fill="hold"/>
                                        <p:tgtEl>
                                          <p:spTgt spid="1536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5367"/>
                                        </p:tgtEl>
                                        <p:attrNameLst>
                                          <p:attrName>style.visibility</p:attrName>
                                        </p:attrNameLst>
                                      </p:cBhvr>
                                      <p:to>
                                        <p:strVal val="visible"/>
                                      </p:to>
                                    </p:set>
                                    <p:animEffect transition="in" filter="fade">
                                      <p:cBhvr>
                                        <p:cTn id="17" dur="1000"/>
                                        <p:tgtEl>
                                          <p:spTgt spid="15367"/>
                                        </p:tgtEl>
                                      </p:cBhvr>
                                    </p:animEffect>
                                    <p:anim calcmode="lin" valueType="num">
                                      <p:cBhvr>
                                        <p:cTn id="18" dur="1000" fill="hold"/>
                                        <p:tgtEl>
                                          <p:spTgt spid="15367"/>
                                        </p:tgtEl>
                                        <p:attrNameLst>
                                          <p:attrName>ppt_x</p:attrName>
                                        </p:attrNameLst>
                                      </p:cBhvr>
                                      <p:tavLst>
                                        <p:tav tm="0">
                                          <p:val>
                                            <p:strVal val="#ppt_x"/>
                                          </p:val>
                                        </p:tav>
                                        <p:tav tm="100000">
                                          <p:val>
                                            <p:strVal val="#ppt_x"/>
                                          </p:val>
                                        </p:tav>
                                      </p:tavLst>
                                    </p:anim>
                                    <p:anim calcmode="lin" valueType="num">
                                      <p:cBhvr>
                                        <p:cTn id="19" dur="1000" fill="hold"/>
                                        <p:tgtEl>
                                          <p:spTgt spid="1536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15365"/>
                                        </p:tgtEl>
                                        <p:attrNameLst>
                                          <p:attrName>style.visibility</p:attrName>
                                        </p:attrNameLst>
                                      </p:cBhvr>
                                      <p:to>
                                        <p:strVal val="visible"/>
                                      </p:to>
                                    </p:set>
                                    <p:animEffect transition="in" filter="fade">
                                      <p:cBhvr>
                                        <p:cTn id="23" dur="1000"/>
                                        <p:tgtEl>
                                          <p:spTgt spid="15365"/>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5368"/>
                                        </p:tgtEl>
                                        <p:attrNameLst>
                                          <p:attrName>style.visibility</p:attrName>
                                        </p:attrNameLst>
                                      </p:cBhvr>
                                      <p:to>
                                        <p:strVal val="visible"/>
                                      </p:to>
                                    </p:set>
                                    <p:animEffect transition="in" filter="fade">
                                      <p:cBhvr>
                                        <p:cTn id="33" dur="1000"/>
                                        <p:tgtEl>
                                          <p:spTgt spid="15368"/>
                                        </p:tgtEl>
                                      </p:cBhvr>
                                    </p:animEffect>
                                    <p:anim calcmode="lin" valueType="num">
                                      <p:cBhvr>
                                        <p:cTn id="34" dur="1000" fill="hold"/>
                                        <p:tgtEl>
                                          <p:spTgt spid="15368"/>
                                        </p:tgtEl>
                                        <p:attrNameLst>
                                          <p:attrName>ppt_x</p:attrName>
                                        </p:attrNameLst>
                                      </p:cBhvr>
                                      <p:tavLst>
                                        <p:tav tm="0">
                                          <p:val>
                                            <p:strVal val="#ppt_x"/>
                                          </p:val>
                                        </p:tav>
                                        <p:tav tm="100000">
                                          <p:val>
                                            <p:strVal val="#ppt_x"/>
                                          </p:val>
                                        </p:tav>
                                      </p:tavLst>
                                    </p:anim>
                                    <p:anim calcmode="lin" valueType="num">
                                      <p:cBhvr>
                                        <p:cTn id="35" dur="1000" fill="hold"/>
                                        <p:tgtEl>
                                          <p:spTgt spid="1536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fade">
                                      <p:cBhvr>
                                        <p:cTn id="38" dur="1000"/>
                                        <p:tgtEl>
                                          <p:spTgt spid="38"/>
                                        </p:tgtEl>
                                      </p:cBhvr>
                                    </p:animEffect>
                                    <p:anim calcmode="lin" valueType="num">
                                      <p:cBhvr>
                                        <p:cTn id="39" dur="1000" fill="hold"/>
                                        <p:tgtEl>
                                          <p:spTgt spid="38"/>
                                        </p:tgtEl>
                                        <p:attrNameLst>
                                          <p:attrName>ppt_x</p:attrName>
                                        </p:attrNameLst>
                                      </p:cBhvr>
                                      <p:tavLst>
                                        <p:tav tm="0">
                                          <p:val>
                                            <p:strVal val="#ppt_x"/>
                                          </p:val>
                                        </p:tav>
                                        <p:tav tm="100000">
                                          <p:val>
                                            <p:strVal val="#ppt_x"/>
                                          </p:val>
                                        </p:tav>
                                      </p:tavLst>
                                    </p:anim>
                                    <p:anim calcmode="lin" valueType="num">
                                      <p:cBhvr>
                                        <p:cTn id="40" dur="1000" fill="hold"/>
                                        <p:tgtEl>
                                          <p:spTgt spid="38"/>
                                        </p:tgtEl>
                                        <p:attrNameLst>
                                          <p:attrName>ppt_y</p:attrName>
                                        </p:attrNameLst>
                                      </p:cBhvr>
                                      <p:tavLst>
                                        <p:tav tm="0">
                                          <p:val>
                                            <p:strVal val="#ppt_y+.1"/>
                                          </p:val>
                                        </p:tav>
                                        <p:tav tm="100000">
                                          <p:val>
                                            <p:strVal val="#ppt_y"/>
                                          </p:val>
                                        </p:tav>
                                      </p:tavLst>
                                    </p:anim>
                                  </p:childTnLst>
                                </p:cTn>
                              </p:par>
                            </p:childTnLst>
                          </p:cTn>
                        </p:par>
                        <p:par>
                          <p:cTn id="41" fill="hold">
                            <p:stCondLst>
                              <p:cond delay="1000"/>
                            </p:stCondLst>
                            <p:childTnLst>
                              <p:par>
                                <p:cTn id="42" presetID="10" presetClass="entr" presetSubtype="0" fill="hold" grpId="0" nodeType="afterEffect">
                                  <p:stCondLst>
                                    <p:cond delay="0"/>
                                  </p:stCondLst>
                                  <p:childTnLst>
                                    <p:set>
                                      <p:cBhvr>
                                        <p:cTn id="43" dur="1" fill="hold">
                                          <p:stCondLst>
                                            <p:cond delay="0"/>
                                          </p:stCondLst>
                                        </p:cTn>
                                        <p:tgtEl>
                                          <p:spTgt spid="15369"/>
                                        </p:tgtEl>
                                        <p:attrNameLst>
                                          <p:attrName>style.visibility</p:attrName>
                                        </p:attrNameLst>
                                      </p:cBhvr>
                                      <p:to>
                                        <p:strVal val="visible"/>
                                      </p:to>
                                    </p:set>
                                    <p:animEffect transition="in" filter="fade">
                                      <p:cBhvr>
                                        <p:cTn id="44" dur="1000"/>
                                        <p:tgtEl>
                                          <p:spTgt spid="15369"/>
                                        </p:tgtEl>
                                      </p:cBhvr>
                                    </p:animEffect>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fade">
                                      <p:cBhvr>
                                        <p:cTn id="49" dur="1000"/>
                                        <p:tgtEl>
                                          <p:spTgt spid="8"/>
                                        </p:tgtEl>
                                      </p:cBhvr>
                                    </p:animEffect>
                                    <p:anim calcmode="lin" valueType="num">
                                      <p:cBhvr>
                                        <p:cTn id="50" dur="1000" fill="hold"/>
                                        <p:tgtEl>
                                          <p:spTgt spid="8"/>
                                        </p:tgtEl>
                                        <p:attrNameLst>
                                          <p:attrName>ppt_x</p:attrName>
                                        </p:attrNameLst>
                                      </p:cBhvr>
                                      <p:tavLst>
                                        <p:tav tm="0">
                                          <p:val>
                                            <p:strVal val="#ppt_x"/>
                                          </p:val>
                                        </p:tav>
                                        <p:tav tm="100000">
                                          <p:val>
                                            <p:strVal val="#ppt_x"/>
                                          </p:val>
                                        </p:tav>
                                      </p:tavLst>
                                    </p:anim>
                                    <p:anim calcmode="lin" valueType="num">
                                      <p:cBhvr>
                                        <p:cTn id="51" dur="1000" fill="hold"/>
                                        <p:tgtEl>
                                          <p:spTgt spid="8"/>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15372"/>
                                        </p:tgtEl>
                                        <p:attrNameLst>
                                          <p:attrName>style.visibility</p:attrName>
                                        </p:attrNameLst>
                                      </p:cBhvr>
                                      <p:to>
                                        <p:strVal val="visible"/>
                                      </p:to>
                                    </p:set>
                                    <p:animEffect transition="in" filter="fade">
                                      <p:cBhvr>
                                        <p:cTn id="54" dur="1000"/>
                                        <p:tgtEl>
                                          <p:spTgt spid="15372"/>
                                        </p:tgtEl>
                                      </p:cBhvr>
                                    </p:animEffect>
                                    <p:anim calcmode="lin" valueType="num">
                                      <p:cBhvr>
                                        <p:cTn id="55" dur="1000" fill="hold"/>
                                        <p:tgtEl>
                                          <p:spTgt spid="15372"/>
                                        </p:tgtEl>
                                        <p:attrNameLst>
                                          <p:attrName>ppt_x</p:attrName>
                                        </p:attrNameLst>
                                      </p:cBhvr>
                                      <p:tavLst>
                                        <p:tav tm="0">
                                          <p:val>
                                            <p:strVal val="#ppt_x"/>
                                          </p:val>
                                        </p:tav>
                                        <p:tav tm="100000">
                                          <p:val>
                                            <p:strVal val="#ppt_x"/>
                                          </p:val>
                                        </p:tav>
                                      </p:tavLst>
                                    </p:anim>
                                    <p:anim calcmode="lin" valueType="num">
                                      <p:cBhvr>
                                        <p:cTn id="56" dur="1000" fill="hold"/>
                                        <p:tgtEl>
                                          <p:spTgt spid="15372"/>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15371"/>
                                        </p:tgtEl>
                                        <p:attrNameLst>
                                          <p:attrName>style.visibility</p:attrName>
                                        </p:attrNameLst>
                                      </p:cBhvr>
                                      <p:to>
                                        <p:strVal val="visible"/>
                                      </p:to>
                                    </p:set>
                                    <p:animEffect transition="in" filter="fade">
                                      <p:cBhvr>
                                        <p:cTn id="59" dur="1000"/>
                                        <p:tgtEl>
                                          <p:spTgt spid="15371"/>
                                        </p:tgtEl>
                                      </p:cBhvr>
                                    </p:animEffect>
                                    <p:anim calcmode="lin" valueType="num">
                                      <p:cBhvr>
                                        <p:cTn id="60" dur="1000" fill="hold"/>
                                        <p:tgtEl>
                                          <p:spTgt spid="15371"/>
                                        </p:tgtEl>
                                        <p:attrNameLst>
                                          <p:attrName>ppt_x</p:attrName>
                                        </p:attrNameLst>
                                      </p:cBhvr>
                                      <p:tavLst>
                                        <p:tav tm="0">
                                          <p:val>
                                            <p:strVal val="#ppt_x"/>
                                          </p:val>
                                        </p:tav>
                                        <p:tav tm="100000">
                                          <p:val>
                                            <p:strVal val="#ppt_x"/>
                                          </p:val>
                                        </p:tav>
                                      </p:tavLst>
                                    </p:anim>
                                    <p:anim calcmode="lin" valueType="num">
                                      <p:cBhvr>
                                        <p:cTn id="61" dur="1000" fill="hold"/>
                                        <p:tgtEl>
                                          <p:spTgt spid="15371"/>
                                        </p:tgtEl>
                                        <p:attrNameLst>
                                          <p:attrName>ppt_y</p:attrName>
                                        </p:attrNameLst>
                                      </p:cBhvr>
                                      <p:tavLst>
                                        <p:tav tm="0">
                                          <p:val>
                                            <p:strVal val="#ppt_y+.1"/>
                                          </p:val>
                                        </p:tav>
                                        <p:tav tm="100000">
                                          <p:val>
                                            <p:strVal val="#ppt_y"/>
                                          </p:val>
                                        </p:tav>
                                      </p:tavLst>
                                    </p:anim>
                                  </p:childTnLst>
                                </p:cTn>
                              </p:par>
                            </p:childTnLst>
                          </p:cTn>
                        </p:par>
                        <p:par>
                          <p:cTn id="62" fill="hold">
                            <p:stCondLst>
                              <p:cond delay="1000"/>
                            </p:stCondLst>
                            <p:childTnLst>
                              <p:par>
                                <p:cTn id="63" presetID="10" presetClass="entr" presetSubtype="0" fill="hold" grpId="0" nodeType="afterEffect">
                                  <p:stCondLst>
                                    <p:cond delay="0"/>
                                  </p:stCondLst>
                                  <p:childTnLst>
                                    <p:set>
                                      <p:cBhvr>
                                        <p:cTn id="64" dur="1" fill="hold">
                                          <p:stCondLst>
                                            <p:cond delay="0"/>
                                          </p:stCondLst>
                                        </p:cTn>
                                        <p:tgtEl>
                                          <p:spTgt spid="15373"/>
                                        </p:tgtEl>
                                        <p:attrNameLst>
                                          <p:attrName>style.visibility</p:attrName>
                                        </p:attrNameLst>
                                      </p:cBhvr>
                                      <p:to>
                                        <p:strVal val="visible"/>
                                      </p:to>
                                    </p:set>
                                    <p:animEffect transition="in" filter="fade">
                                      <p:cBhvr>
                                        <p:cTn id="65" dur="1000"/>
                                        <p:tgtEl>
                                          <p:spTgt spid="153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p:bldP spid="15365" grpId="0"/>
      <p:bldP spid="15367" grpId="0" animBg="1"/>
      <p:bldP spid="15368" grpId="0"/>
      <p:bldP spid="15369" grpId="0"/>
      <p:bldP spid="15371" grpId="0" animBg="1"/>
      <p:bldP spid="15372" grpId="0"/>
      <p:bldP spid="15373" grpId="0"/>
      <p:bldP spid="38" grpId="0" animBg="1"/>
    </p:bld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14818</TotalTime>
  <Words>2067</Words>
  <Application>Microsoft Office PowerPoint</Application>
  <PresentationFormat>全屏显示(4:3)</PresentationFormat>
  <Paragraphs>335</Paragraphs>
  <Slides>36</Slides>
  <Notes>12</Notes>
  <HiddenSlides>0</HiddenSlides>
  <MMClips>0</MMClips>
  <ScaleCrop>false</ScaleCrop>
  <HeadingPairs>
    <vt:vector size="4" baseType="variant">
      <vt:variant>
        <vt:lpstr>主题</vt:lpstr>
      </vt:variant>
      <vt:variant>
        <vt:i4>1</vt:i4>
      </vt:variant>
      <vt:variant>
        <vt:lpstr>幻灯片标题</vt:lpstr>
      </vt:variant>
      <vt:variant>
        <vt:i4>36</vt:i4>
      </vt:variant>
    </vt:vector>
  </HeadingPairs>
  <TitlesOfParts>
    <vt:vector size="37" baseType="lpstr">
      <vt:lpstr>默认设计模板</vt:lpstr>
      <vt:lpstr>幻灯片 1</vt:lpstr>
      <vt:lpstr>幻灯片 2</vt:lpstr>
      <vt:lpstr> 中国证券登记结算公司介绍</vt:lpstr>
      <vt:lpstr>幻灯片 4</vt:lpstr>
      <vt:lpstr>幻灯片 5</vt:lpstr>
      <vt:lpstr>幻灯片 6</vt:lpstr>
      <vt:lpstr>幻灯片 7</vt:lpstr>
      <vt:lpstr> 发行人信息查询业务概述</vt:lpstr>
      <vt:lpstr>幻灯片 9</vt:lpstr>
      <vt:lpstr>幻灯片 10</vt:lpstr>
      <vt:lpstr>幻灯片 11</vt:lpstr>
      <vt:lpstr> 申请查询类</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 主动下发类查询</vt:lpstr>
      <vt:lpstr>幻灯片 24</vt:lpstr>
      <vt:lpstr>幻灯片 25</vt:lpstr>
      <vt:lpstr>幻灯片 26</vt:lpstr>
      <vt:lpstr>幻灯片 27</vt:lpstr>
      <vt:lpstr> 信息披露义务人持股及股份变更情况查询</vt:lpstr>
      <vt:lpstr>幻灯片 29</vt:lpstr>
      <vt:lpstr>幻灯片 30</vt:lpstr>
      <vt:lpstr>幻灯片 31</vt:lpstr>
      <vt:lpstr> 信息查询收费情况</vt:lpstr>
      <vt:lpstr>幻灯片 33</vt:lpstr>
      <vt:lpstr>幻灯片 34</vt:lpstr>
      <vt:lpstr>幻灯片 35</vt:lpstr>
      <vt:lpstr>幻灯片 36</vt:lpstr>
    </vt:vector>
  </TitlesOfParts>
  <Company>番茄花园</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张鹏</dc:creator>
  <cp:lastModifiedBy>CN=李海飞/OU=发行人业务部/OU=北京分公司/O=ChinaClear</cp:lastModifiedBy>
  <cp:revision>1087</cp:revision>
  <dcterms:created xsi:type="dcterms:W3CDTF">2013-06-04T04:34:57Z</dcterms:created>
  <dcterms:modified xsi:type="dcterms:W3CDTF">2018-05-30T01:31:55Z</dcterms:modified>
</cp:coreProperties>
</file>